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3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9"/>
  </p:notesMasterIdLst>
  <p:handoutMasterIdLst>
    <p:handoutMasterId r:id="rId40"/>
  </p:handoutMasterIdLst>
  <p:sldIdLst>
    <p:sldId id="374" r:id="rId3"/>
    <p:sldId id="340" r:id="rId4"/>
    <p:sldId id="360" r:id="rId5"/>
    <p:sldId id="361" r:id="rId6"/>
    <p:sldId id="407" r:id="rId7"/>
    <p:sldId id="406" r:id="rId8"/>
    <p:sldId id="412" r:id="rId9"/>
    <p:sldId id="475" r:id="rId10"/>
    <p:sldId id="476" r:id="rId11"/>
    <p:sldId id="497" r:id="rId12"/>
    <p:sldId id="498" r:id="rId13"/>
    <p:sldId id="499" r:id="rId14"/>
    <p:sldId id="500" r:id="rId15"/>
    <p:sldId id="477" r:id="rId16"/>
    <p:sldId id="501" r:id="rId17"/>
    <p:sldId id="478" r:id="rId18"/>
    <p:sldId id="502" r:id="rId19"/>
    <p:sldId id="413" r:id="rId20"/>
    <p:sldId id="423" r:id="rId21"/>
    <p:sldId id="424" r:id="rId22"/>
    <p:sldId id="460" r:id="rId23"/>
    <p:sldId id="428" r:id="rId24"/>
    <p:sldId id="431" r:id="rId25"/>
    <p:sldId id="503" r:id="rId26"/>
    <p:sldId id="491" r:id="rId27"/>
    <p:sldId id="492" r:id="rId28"/>
    <p:sldId id="435" r:id="rId29"/>
    <p:sldId id="493" r:id="rId30"/>
    <p:sldId id="432" r:id="rId31"/>
    <p:sldId id="469" r:id="rId32"/>
    <p:sldId id="494" r:id="rId33"/>
    <p:sldId id="496" r:id="rId34"/>
    <p:sldId id="495" r:id="rId35"/>
    <p:sldId id="470" r:id="rId36"/>
    <p:sldId id="429" r:id="rId37"/>
    <p:sldId id="372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38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78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63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80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74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1523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99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917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943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3130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3681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443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0778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805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19163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30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0283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4917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636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67900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89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10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43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8034298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7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 解析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AE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图层与关键帧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编辑与管理素材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61440" y="1636559"/>
            <a:ext cx="89071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归纳素材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为了便于区分素材，可以新建文件夹进行归纳，即将不同类型的文件分门别类地放置在文件夹中。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11B8F9-3078-43D2-8738-5A832F969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7568" y="3200656"/>
            <a:ext cx="6394864" cy="249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编辑与管理素材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61440" y="1636559"/>
            <a:ext cx="89071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“项目”面板中提供了搜索框，在其中输入关键字，可以快速找到相应的素材。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C91C85-F025-4CE7-82DE-3CF203A1A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5288" y="3126316"/>
            <a:ext cx="6394864" cy="249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6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编辑与管理素材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61440" y="1636559"/>
            <a:ext cx="89071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替换素材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“替换素材”命令可以将当前素材替换为其他素材，而保持动画、特效和属性不变。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4CAE9AD-F280-4A2E-9CD0-1C8142A5C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399" y="2852124"/>
            <a:ext cx="8085202" cy="245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4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编辑与管理素材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61440" y="1636559"/>
            <a:ext cx="89071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代理素材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代理素材是指使用低分辨率或低质量的素材代替已编辑好的素材，从而加快渲染显示，提高编辑速度。用户可以选择创建代理或设置代理。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DD1B38-93BB-4F4C-8CCF-314DE189A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085244"/>
            <a:ext cx="8834506" cy="30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42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创建与编辑合成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合成是影片制作的核心概念，主要用于创建、组织和管理动画、特效以及各种图层元素。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创建合成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中创建合成，既可以创建空白合成，也可以基于素材创建合成。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0F5031-4E99-4CF9-9E6B-3263FC606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43" y="3957312"/>
            <a:ext cx="5216652" cy="17876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2C28124-A5EC-4AB8-9A43-CB0410C957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924" y="3760716"/>
            <a:ext cx="5216652" cy="198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6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创建与编辑合成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设置合成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用户可以在创建合成时，设置合成参数，也可以创建合成后。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嵌套合成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嵌套合成也被称为预合成，是指将一个或多个图层组合成一个新的合成，这个新合成可以作为一个单独的图层使用在主合成中。该操作可用于管理和组织复杂合成，还可以简化主合成中的图层数量。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44D8D8-6B2C-4DE3-A7DF-D71D90692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235" y="4245250"/>
            <a:ext cx="2590665" cy="23293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22A9514-8415-4488-9855-0E4DCDA57E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4677339"/>
            <a:ext cx="2590665" cy="184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2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7.2.5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渲染和输出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渲染和输出是影片制作的最后一步，这一过程将影片转换为便于存储和传输的格式，方便分享与播放。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预览效果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预览可以实时查看合成效果，以便进行调整和优化。执行“窗口”→“预览”命令，打开“预览”面板。从中设置参数，可以设置预览效果。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0FD360-D891-4149-A3AA-F48028A67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944" y="3757461"/>
            <a:ext cx="1743006" cy="274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7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7.2.5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渲染和输出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渲染队列”面板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渲染是从合成创建影片帧的过程，包括预览和最终输出。在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中，渲染和导出影片主要通过“渲染队列”面板进行操作，将合成放入“渲染队列”面板中后，它将变为渲染项，用户可以一次性添加多个渲染项，批量进行渲染。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1CDE234-C3C0-4905-A547-4CD58C877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260" y="3516039"/>
            <a:ext cx="3247754" cy="297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27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 ：合成照片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的简单操作后，就可以制作简单的合成效果。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49E763-CD5A-4CC6-A94D-2B8C746BA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573" y="2710817"/>
            <a:ext cx="5463047" cy="306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134404" y="3929872"/>
            <a:ext cx="488100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图层基础知识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02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After Effects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是一款专业的视频后期制作软件，广泛应用于数字应用后期制作、动画制作、特效合成等领域，它提供了强大的工具和功能，支持用户创建精彩的动态视觉效果。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47839" y="242448"/>
            <a:ext cx="8784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数字影音后期制作</a:t>
            </a:r>
            <a:endParaRPr lang="zh-CN" altLang="en-US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226474" cy="748449"/>
            <a:chOff x="1502939" y="272760"/>
            <a:chExt cx="52264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2264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7.3.1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图层的种类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544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根据承载内容的不同，一般可以将图层分为素材图层、文本图层、纯色图层、形状图层、灯光等不同类型的图层，这些图层的作用各不相同，下面将对此进行介绍。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素材图层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纯色图层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灯光图层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摄像机图层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空对象图层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调整图层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</a:p>
          <a:p>
            <a:pPr indent="457200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7.3.2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图层的属性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每个图层都具有属性，通过修改属性并创建对应的关键帧，可以制作动画效果。锚点、位置、缩放、旋转和不透明度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个基本属性是大部分图层都具备的属性。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13CC277-014C-4C16-8D17-C5C3A23BC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675" y="3033260"/>
            <a:ext cx="6633108" cy="210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2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674822" y="3929872"/>
            <a:ext cx="5595384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图层的创建与编辑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69783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创建图层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创建图层有多种方式，用户可以创建空白图层，也可以通过现有素材创建图层，下面将对此进行介绍。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创建空白图层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执行“图层”→“新建”命令，在其子菜单中执行命令，将创建相应类型的图层。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127B1F5-3E7D-4369-A185-BE76CF900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726" y="3940320"/>
            <a:ext cx="8104798" cy="185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69783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创建图层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根据素材创建图层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选中“项目”面板中的素材，直接拖拽至“时间轴”面板中或“合成”面板中，将在“时间轴”面板中生成新的图层。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3580C9-8505-4609-8FA2-2E3DB78EB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274" y="3504798"/>
            <a:ext cx="6580161" cy="220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3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69783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编辑图层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对于图层，用户可以根据制作需要，进行图层的扩展、工作区域调整等工作，下面将对常用操作进行介绍。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选择图层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复制图层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删除图层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重命名图层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调整图层顺序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剪辑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扩展图层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提取工作区域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拆分图层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15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69783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父图层和子图层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父级图层可以将其变换属性同步到子级图层，影响除不透明度以外的所有变换属性。在一个图层成为另一个图层的父级后，前者被称为父图层，后者则为子图层。每个图层只能有一个父级，但可以有多个子图层。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5BCB447-6220-4519-BD6F-C27D1045A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737" y="3337843"/>
            <a:ext cx="8231863" cy="23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098011" cy="748449"/>
            <a:chOff x="1502939" y="272760"/>
            <a:chExt cx="6098011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09801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层样式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图层样式可以为图层添加各种视觉效果，如投影、发光、描边等。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7B167CF-2CD3-48EC-A0A7-8C01827C0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261" y="2688746"/>
            <a:ext cx="8574776" cy="26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51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098011" cy="748449"/>
            <a:chOff x="1502939" y="272760"/>
            <a:chExt cx="6098011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09801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7.4.5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图层混合模式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385244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图层的混合模式控制图层如何与其下方的图层混合或交互，在“时间轴”面板中的“模式”列中，或执行“图层”→“混合模式”命令，可以设置图层的混合模式。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351EDF3-7903-49AC-8F19-AEE7BA19C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885" y="2404301"/>
            <a:ext cx="5216652" cy="396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034391" y="3930681"/>
            <a:ext cx="5095321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创建关键帧动画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101409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2011843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After Effects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工作界面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2653386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After Effect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基础操作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313514" y="329492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图层基础知识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313514" y="3936472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图层的创建与编辑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779DCF86-1778-49F5-8563-8707A48C3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3" y="4578015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创建关键帧动画</a:t>
            </a: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43F0D847-C709-4F79-94E9-8A3517504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3" y="5193494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06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426624" cy="748449"/>
            <a:chOff x="1502939" y="272760"/>
            <a:chExt cx="642662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42662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7.5.1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激活关键帧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关键帧的激活与属性中的“时间变化秒表” 按钮息息相关。在“时间轴”面板中展开属性列表，可以看到每个属性名称左侧都有一个“时间变化秒表”按钮，单击该按钮将激活关键帧。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0D97163-CF23-4E4C-925E-1E418D8DA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449" y="3486953"/>
            <a:ext cx="6407483" cy="202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4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426624" cy="748449"/>
            <a:chOff x="1502939" y="272760"/>
            <a:chExt cx="642662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42662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7.5.2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编辑关键帧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关键帧创建后，可以根据需要进行编辑，如移动、复制、删除等，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选择关键帧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移动关键帧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复制关键帧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删除关键帧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D22C540-1264-4831-8BBE-79EDA7A428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349" y="4137299"/>
            <a:ext cx="8791860" cy="201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7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426624" cy="748449"/>
            <a:chOff x="1502939" y="272760"/>
            <a:chExt cx="642662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42662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关键帧插值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关键帧插值可以调整关键帧之间的变化速率，使变化效果更加贴近物理规律。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36BD3F-09BA-4CA8-BE7D-6C1AB3BC9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372" y="2688746"/>
            <a:ext cx="4867668" cy="290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9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426624" cy="748449"/>
            <a:chOff x="1502939" y="272760"/>
            <a:chExt cx="642662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42662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7.5.4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图表编辑器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图表编辑器使用二维图表示属性值，并水平表示合成时间。单击“时间轴”面板中的“图表编辑器” 按钮，切换至图表编辑器。用户可以直接在图表编辑器中更改属性值，以调整动画效果。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D345FB-4BA4-4C87-B6AC-778B785C7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988" y="3572863"/>
            <a:ext cx="6497732" cy="205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2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06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034391" y="3930681"/>
            <a:ext cx="5095321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0740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593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7.6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课堂演练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滑块动效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本章主要对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的基础操作进行了详细的介绍，下面将综合应用本章所学知识，制作滑块动效。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53C24AC-2287-49CB-8D39-125A29520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70" y="3104245"/>
            <a:ext cx="10977954" cy="251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234416" y="3929872"/>
            <a:ext cx="485243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After Effects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工作界面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  After Effects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工作界面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863584" y="1636559"/>
            <a:ext cx="7702831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工作界面由“工具”面板、“项目”面板、“合成”面板、“时间轴”面板等多个面板组成。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BABA94A-A7F0-422A-9CC7-30C08B0C04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34"/>
          <a:stretch/>
        </p:blipFill>
        <p:spPr>
          <a:xfrm>
            <a:off x="2686288" y="3000375"/>
            <a:ext cx="6819424" cy="304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948667" y="3929872"/>
            <a:ext cx="539535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After Effect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基础操作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创建与管理项目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项目文件扩展名为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aep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，一般存储在硬盘中，用户可以根据数字影音后期制作需要，创建项目并进行管理。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创建项目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打开项目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3BD5111-C4B6-4D0F-8AD9-963F7B107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898" y="3712705"/>
            <a:ext cx="8502203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导入素材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用户可以选择导入多种素材，如视频、音频、图像、文件、预合成等。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638985F-4CD6-4BC7-BAA8-A7A870F31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635758"/>
            <a:ext cx="8502203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编辑与管理素材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61440" y="1636559"/>
            <a:ext cx="89071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对于已导入的素材，用户可以进行编辑管理，使大量素材更加有序，便于团队协作及后续的编辑。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“项目”面板中的素材默认以名称排序，用户可以单击其他列的名称，切换至该列排序，如图所示为通过“大小”排序的效果。再次单击相同的列名称，将反向排列顺序。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BB344B3-E281-48BF-9032-49D0565D2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773" y="3940320"/>
            <a:ext cx="6330703" cy="223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1777</Words>
  <Application>Microsoft Office PowerPoint</Application>
  <PresentationFormat>宽屏</PresentationFormat>
  <Paragraphs>207</Paragraphs>
  <Slides>36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数字影音后期制作</dc:title>
  <dc:creator/>
  <cp:lastModifiedBy/>
  <cp:revision>2</cp:revision>
  <dcterms:created xsi:type="dcterms:W3CDTF">2021-05-01T02:52:20Z</dcterms:created>
  <dcterms:modified xsi:type="dcterms:W3CDTF">2024-11-21T05:17:58Z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