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tags/tag3.xml" ContentType="application/vnd.openxmlformats-officedocument.presentationml.tags+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0" r:id="rId2"/>
  </p:sldMasterIdLst>
  <p:notesMasterIdLst>
    <p:notesMasterId r:id="rId52"/>
  </p:notesMasterIdLst>
  <p:handoutMasterIdLst>
    <p:handoutMasterId r:id="rId53"/>
  </p:handoutMasterIdLst>
  <p:sldIdLst>
    <p:sldId id="374" r:id="rId3"/>
    <p:sldId id="340" r:id="rId4"/>
    <p:sldId id="360" r:id="rId5"/>
    <p:sldId id="361" r:id="rId6"/>
    <p:sldId id="407" r:id="rId7"/>
    <p:sldId id="471" r:id="rId8"/>
    <p:sldId id="472" r:id="rId9"/>
    <p:sldId id="513" r:id="rId10"/>
    <p:sldId id="446" r:id="rId11"/>
    <p:sldId id="406" r:id="rId12"/>
    <p:sldId id="412" r:id="rId13"/>
    <p:sldId id="475" r:id="rId14"/>
    <p:sldId id="476" r:id="rId15"/>
    <p:sldId id="477" r:id="rId16"/>
    <p:sldId id="478" r:id="rId17"/>
    <p:sldId id="423" r:id="rId18"/>
    <p:sldId id="424" r:id="rId19"/>
    <p:sldId id="460" r:id="rId20"/>
    <p:sldId id="482" r:id="rId21"/>
    <p:sldId id="483" r:id="rId22"/>
    <p:sldId id="454" r:id="rId23"/>
    <p:sldId id="484" r:id="rId24"/>
    <p:sldId id="428" r:id="rId25"/>
    <p:sldId id="431" r:id="rId26"/>
    <p:sldId id="491" r:id="rId27"/>
    <p:sldId id="492" r:id="rId28"/>
    <p:sldId id="432" r:id="rId29"/>
    <p:sldId id="469" r:id="rId30"/>
    <p:sldId id="501" r:id="rId31"/>
    <p:sldId id="500" r:id="rId32"/>
    <p:sldId id="499" r:id="rId33"/>
    <p:sldId id="498" r:id="rId34"/>
    <p:sldId id="497" r:id="rId35"/>
    <p:sldId id="496" r:id="rId36"/>
    <p:sldId id="495" r:id="rId37"/>
    <p:sldId id="470" r:id="rId38"/>
    <p:sldId id="502" r:id="rId39"/>
    <p:sldId id="429" r:id="rId40"/>
    <p:sldId id="503" r:id="rId41"/>
    <p:sldId id="504" r:id="rId42"/>
    <p:sldId id="507" r:id="rId43"/>
    <p:sldId id="506" r:id="rId44"/>
    <p:sldId id="509" r:id="rId45"/>
    <p:sldId id="510" r:id="rId46"/>
    <p:sldId id="512" r:id="rId47"/>
    <p:sldId id="511" r:id="rId48"/>
    <p:sldId id="508" r:id="rId49"/>
    <p:sldId id="505" r:id="rId50"/>
    <p:sldId id="372" r:id="rId51"/>
  </p:sldIdLst>
  <p:sldSz cx="12192000" cy="6858000"/>
  <p:notesSz cx="6858000" cy="9144000"/>
  <p:custDataLst>
    <p:tags r:id="rId5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7D4"/>
    <a:srgbClr val="00A9D4"/>
    <a:srgbClr val="FC852B"/>
    <a:srgbClr val="DBEFF1"/>
    <a:srgbClr val="9D77AE"/>
    <a:srgbClr val="A4DB73"/>
    <a:srgbClr val="FEBB38"/>
    <a:srgbClr val="75CBDC"/>
    <a:srgbClr val="02C6D9"/>
    <a:srgbClr val="F173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314" autoAdjust="0"/>
  </p:normalViewPr>
  <p:slideViewPr>
    <p:cSldViewPr snapToGrid="0">
      <p:cViewPr varScale="1">
        <p:scale>
          <a:sx n="67" d="100"/>
          <a:sy n="67" d="100"/>
        </p:scale>
        <p:origin x="90" y="966"/>
      </p:cViewPr>
      <p:guideLst/>
    </p:cSldViewPr>
  </p:slideViewPr>
  <p:notesTextViewPr>
    <p:cViewPr>
      <p:scale>
        <a:sx n="1" d="1"/>
        <a:sy n="1" d="1"/>
      </p:scale>
      <p:origin x="0" y="0"/>
    </p:cViewPr>
  </p:notesTextViewPr>
  <p:sorterViewPr>
    <p:cViewPr>
      <p:scale>
        <a:sx n="152" d="100"/>
        <a:sy n="152"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2024/11/21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5A6E9B-4AD3-43AA-9906-67C65DC0E67B}" type="datetimeFigureOut">
              <a:rPr lang="zh-CN" altLang="en-US" smtClean="0"/>
              <a:t>2024/11/21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CC87DD-2A3B-4DBC-BAC2-9F377A6F6D95}"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11</a:t>
            </a:fld>
            <a:endParaRPr lang="zh-CN" altLang="en-US"/>
          </a:p>
        </p:txBody>
      </p:sp>
    </p:spTree>
    <p:extLst>
      <p:ext uri="{BB962C8B-B14F-4D97-AF65-F5344CB8AC3E}">
        <p14:creationId xmlns:p14="http://schemas.microsoft.com/office/powerpoint/2010/main" val="38038181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12</a:t>
            </a:fld>
            <a:endParaRPr lang="zh-CN" altLang="en-US"/>
          </a:p>
        </p:txBody>
      </p:sp>
    </p:spTree>
    <p:extLst>
      <p:ext uri="{BB962C8B-B14F-4D97-AF65-F5344CB8AC3E}">
        <p14:creationId xmlns:p14="http://schemas.microsoft.com/office/powerpoint/2010/main" val="6343891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13</a:t>
            </a:fld>
            <a:endParaRPr lang="zh-CN" altLang="en-US"/>
          </a:p>
        </p:txBody>
      </p:sp>
    </p:spTree>
    <p:extLst>
      <p:ext uri="{BB962C8B-B14F-4D97-AF65-F5344CB8AC3E}">
        <p14:creationId xmlns:p14="http://schemas.microsoft.com/office/powerpoint/2010/main" val="31754101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14</a:t>
            </a:fld>
            <a:endParaRPr lang="zh-CN" altLang="en-US"/>
          </a:p>
        </p:txBody>
      </p:sp>
    </p:spTree>
    <p:extLst>
      <p:ext uri="{BB962C8B-B14F-4D97-AF65-F5344CB8AC3E}">
        <p14:creationId xmlns:p14="http://schemas.microsoft.com/office/powerpoint/2010/main" val="17024805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15</a:t>
            </a:fld>
            <a:endParaRPr lang="zh-CN" altLang="en-US"/>
          </a:p>
        </p:txBody>
      </p:sp>
    </p:spTree>
    <p:extLst>
      <p:ext uri="{BB962C8B-B14F-4D97-AF65-F5344CB8AC3E}">
        <p14:creationId xmlns:p14="http://schemas.microsoft.com/office/powerpoint/2010/main" val="30031523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16</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2728575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17</a:t>
            </a:fld>
            <a:endParaRPr lang="zh-CN" altLang="en-US"/>
          </a:p>
        </p:txBody>
      </p:sp>
    </p:spTree>
    <p:extLst>
      <p:ext uri="{BB962C8B-B14F-4D97-AF65-F5344CB8AC3E}">
        <p14:creationId xmlns:p14="http://schemas.microsoft.com/office/powerpoint/2010/main" val="8544708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18</a:t>
            </a:fld>
            <a:endParaRPr lang="zh-CN" altLang="en-US"/>
          </a:p>
        </p:txBody>
      </p:sp>
    </p:spTree>
    <p:extLst>
      <p:ext uri="{BB962C8B-B14F-4D97-AF65-F5344CB8AC3E}">
        <p14:creationId xmlns:p14="http://schemas.microsoft.com/office/powerpoint/2010/main" val="18706917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19</a:t>
            </a:fld>
            <a:endParaRPr lang="zh-CN" altLang="en-US"/>
          </a:p>
        </p:txBody>
      </p:sp>
    </p:spTree>
    <p:extLst>
      <p:ext uri="{BB962C8B-B14F-4D97-AF65-F5344CB8AC3E}">
        <p14:creationId xmlns:p14="http://schemas.microsoft.com/office/powerpoint/2010/main" val="15998898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20</a:t>
            </a:fld>
            <a:endParaRPr lang="zh-CN" altLang="en-US"/>
          </a:p>
        </p:txBody>
      </p:sp>
    </p:spTree>
    <p:extLst>
      <p:ext uri="{BB962C8B-B14F-4D97-AF65-F5344CB8AC3E}">
        <p14:creationId xmlns:p14="http://schemas.microsoft.com/office/powerpoint/2010/main" val="14480214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3</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21</a:t>
            </a:fld>
            <a:endParaRPr lang="zh-CN" altLang="en-US"/>
          </a:p>
        </p:txBody>
      </p:sp>
    </p:spTree>
    <p:extLst>
      <p:ext uri="{BB962C8B-B14F-4D97-AF65-F5344CB8AC3E}">
        <p14:creationId xmlns:p14="http://schemas.microsoft.com/office/powerpoint/2010/main" val="33456746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22</a:t>
            </a:fld>
            <a:endParaRPr lang="zh-CN" altLang="en-US"/>
          </a:p>
        </p:txBody>
      </p:sp>
    </p:spTree>
    <p:extLst>
      <p:ext uri="{BB962C8B-B14F-4D97-AF65-F5344CB8AC3E}">
        <p14:creationId xmlns:p14="http://schemas.microsoft.com/office/powerpoint/2010/main" val="16137554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23</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2883803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24</a:t>
            </a:fld>
            <a:endParaRPr lang="zh-CN" altLang="en-US"/>
          </a:p>
        </p:txBody>
      </p:sp>
    </p:spTree>
    <p:extLst>
      <p:ext uri="{BB962C8B-B14F-4D97-AF65-F5344CB8AC3E}">
        <p14:creationId xmlns:p14="http://schemas.microsoft.com/office/powerpoint/2010/main" val="21051943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25</a:t>
            </a:fld>
            <a:endParaRPr lang="zh-CN" altLang="en-US"/>
          </a:p>
        </p:txBody>
      </p:sp>
    </p:spTree>
    <p:extLst>
      <p:ext uri="{BB962C8B-B14F-4D97-AF65-F5344CB8AC3E}">
        <p14:creationId xmlns:p14="http://schemas.microsoft.com/office/powerpoint/2010/main" val="7273681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26</a:t>
            </a:fld>
            <a:endParaRPr lang="zh-CN" altLang="en-US"/>
          </a:p>
        </p:txBody>
      </p:sp>
    </p:spTree>
    <p:extLst>
      <p:ext uri="{BB962C8B-B14F-4D97-AF65-F5344CB8AC3E}">
        <p14:creationId xmlns:p14="http://schemas.microsoft.com/office/powerpoint/2010/main" val="2438443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27</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5619163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28</a:t>
            </a:fld>
            <a:endParaRPr lang="zh-CN" altLang="en-US"/>
          </a:p>
        </p:txBody>
      </p:sp>
    </p:spTree>
    <p:extLst>
      <p:ext uri="{BB962C8B-B14F-4D97-AF65-F5344CB8AC3E}">
        <p14:creationId xmlns:p14="http://schemas.microsoft.com/office/powerpoint/2010/main" val="13965300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29</a:t>
            </a:fld>
            <a:endParaRPr lang="zh-CN" altLang="en-US"/>
          </a:p>
        </p:txBody>
      </p:sp>
    </p:spTree>
    <p:extLst>
      <p:ext uri="{BB962C8B-B14F-4D97-AF65-F5344CB8AC3E}">
        <p14:creationId xmlns:p14="http://schemas.microsoft.com/office/powerpoint/2010/main" val="22233977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30</a:t>
            </a:fld>
            <a:endParaRPr lang="zh-CN" altLang="en-US"/>
          </a:p>
        </p:txBody>
      </p:sp>
    </p:spTree>
    <p:extLst>
      <p:ext uri="{BB962C8B-B14F-4D97-AF65-F5344CB8AC3E}">
        <p14:creationId xmlns:p14="http://schemas.microsoft.com/office/powerpoint/2010/main" val="3464762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4</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31</a:t>
            </a:fld>
            <a:endParaRPr lang="zh-CN" altLang="en-US"/>
          </a:p>
        </p:txBody>
      </p:sp>
    </p:spTree>
    <p:extLst>
      <p:ext uri="{BB962C8B-B14F-4D97-AF65-F5344CB8AC3E}">
        <p14:creationId xmlns:p14="http://schemas.microsoft.com/office/powerpoint/2010/main" val="20773721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32</a:t>
            </a:fld>
            <a:endParaRPr lang="zh-CN" altLang="en-US"/>
          </a:p>
        </p:txBody>
      </p:sp>
    </p:spTree>
    <p:extLst>
      <p:ext uri="{BB962C8B-B14F-4D97-AF65-F5344CB8AC3E}">
        <p14:creationId xmlns:p14="http://schemas.microsoft.com/office/powerpoint/2010/main" val="17936009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33</a:t>
            </a:fld>
            <a:endParaRPr lang="zh-CN" altLang="en-US"/>
          </a:p>
        </p:txBody>
      </p:sp>
    </p:spTree>
    <p:extLst>
      <p:ext uri="{BB962C8B-B14F-4D97-AF65-F5344CB8AC3E}">
        <p14:creationId xmlns:p14="http://schemas.microsoft.com/office/powerpoint/2010/main" val="52070470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34</a:t>
            </a:fld>
            <a:endParaRPr lang="zh-CN" altLang="en-US"/>
          </a:p>
        </p:txBody>
      </p:sp>
    </p:spTree>
    <p:extLst>
      <p:ext uri="{BB962C8B-B14F-4D97-AF65-F5344CB8AC3E}">
        <p14:creationId xmlns:p14="http://schemas.microsoft.com/office/powerpoint/2010/main" val="181803222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35</a:t>
            </a:fld>
            <a:endParaRPr lang="zh-CN" altLang="en-US"/>
          </a:p>
        </p:txBody>
      </p:sp>
    </p:spTree>
    <p:extLst>
      <p:ext uri="{BB962C8B-B14F-4D97-AF65-F5344CB8AC3E}">
        <p14:creationId xmlns:p14="http://schemas.microsoft.com/office/powerpoint/2010/main" val="415288118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36</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77679001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37</a:t>
            </a:fld>
            <a:endParaRPr lang="zh-CN" altLang="en-US"/>
          </a:p>
        </p:txBody>
      </p:sp>
    </p:spTree>
    <p:extLst>
      <p:ext uri="{BB962C8B-B14F-4D97-AF65-F5344CB8AC3E}">
        <p14:creationId xmlns:p14="http://schemas.microsoft.com/office/powerpoint/2010/main" val="233473954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38</a:t>
            </a:fld>
            <a:endParaRPr lang="zh-CN" altLang="en-US"/>
          </a:p>
        </p:txBody>
      </p:sp>
    </p:spTree>
    <p:extLst>
      <p:ext uri="{BB962C8B-B14F-4D97-AF65-F5344CB8AC3E}">
        <p14:creationId xmlns:p14="http://schemas.microsoft.com/office/powerpoint/2010/main" val="292462748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39</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83663756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40</a:t>
            </a:fld>
            <a:endParaRPr lang="zh-CN" altLang="en-US"/>
          </a:p>
        </p:txBody>
      </p:sp>
    </p:spTree>
    <p:extLst>
      <p:ext uri="{BB962C8B-B14F-4D97-AF65-F5344CB8AC3E}">
        <p14:creationId xmlns:p14="http://schemas.microsoft.com/office/powerpoint/2010/main" val="4471964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a:t>
            </a:fld>
            <a:endParaRPr lang="zh-CN" altLang="en-US"/>
          </a:p>
        </p:txBody>
      </p:sp>
    </p:spTree>
    <p:extLst>
      <p:ext uri="{BB962C8B-B14F-4D97-AF65-F5344CB8AC3E}">
        <p14:creationId xmlns:p14="http://schemas.microsoft.com/office/powerpoint/2010/main" val="14092172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41</a:t>
            </a:fld>
            <a:endParaRPr lang="zh-CN" altLang="en-US"/>
          </a:p>
        </p:txBody>
      </p:sp>
    </p:spTree>
    <p:extLst>
      <p:ext uri="{BB962C8B-B14F-4D97-AF65-F5344CB8AC3E}">
        <p14:creationId xmlns:p14="http://schemas.microsoft.com/office/powerpoint/2010/main" val="362763718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42</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45108772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43</a:t>
            </a:fld>
            <a:endParaRPr lang="zh-CN" altLang="en-US"/>
          </a:p>
        </p:txBody>
      </p:sp>
    </p:spTree>
    <p:extLst>
      <p:ext uri="{BB962C8B-B14F-4D97-AF65-F5344CB8AC3E}">
        <p14:creationId xmlns:p14="http://schemas.microsoft.com/office/powerpoint/2010/main" val="379903383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44</a:t>
            </a:fld>
            <a:endParaRPr lang="zh-CN" altLang="en-US"/>
          </a:p>
        </p:txBody>
      </p:sp>
    </p:spTree>
    <p:extLst>
      <p:ext uri="{BB962C8B-B14F-4D97-AF65-F5344CB8AC3E}">
        <p14:creationId xmlns:p14="http://schemas.microsoft.com/office/powerpoint/2010/main" val="9020098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45</a:t>
            </a:fld>
            <a:endParaRPr lang="zh-CN" altLang="en-US"/>
          </a:p>
        </p:txBody>
      </p:sp>
    </p:spTree>
    <p:extLst>
      <p:ext uri="{BB962C8B-B14F-4D97-AF65-F5344CB8AC3E}">
        <p14:creationId xmlns:p14="http://schemas.microsoft.com/office/powerpoint/2010/main" val="11506985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46</a:t>
            </a:fld>
            <a:endParaRPr lang="zh-CN" altLang="en-US"/>
          </a:p>
        </p:txBody>
      </p:sp>
    </p:spTree>
    <p:extLst>
      <p:ext uri="{BB962C8B-B14F-4D97-AF65-F5344CB8AC3E}">
        <p14:creationId xmlns:p14="http://schemas.microsoft.com/office/powerpoint/2010/main" val="18564991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47</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4877812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48</a:t>
            </a:fld>
            <a:endParaRPr lang="zh-CN" altLang="en-US"/>
          </a:p>
        </p:txBody>
      </p:sp>
    </p:spTree>
    <p:extLst>
      <p:ext uri="{BB962C8B-B14F-4D97-AF65-F5344CB8AC3E}">
        <p14:creationId xmlns:p14="http://schemas.microsoft.com/office/powerpoint/2010/main" val="11952480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49</a:t>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6</a:t>
            </a:fld>
            <a:endParaRPr lang="zh-CN" altLang="en-US"/>
          </a:p>
        </p:txBody>
      </p:sp>
    </p:spTree>
    <p:extLst>
      <p:ext uri="{BB962C8B-B14F-4D97-AF65-F5344CB8AC3E}">
        <p14:creationId xmlns:p14="http://schemas.microsoft.com/office/powerpoint/2010/main" val="12415330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7</a:t>
            </a:fld>
            <a:endParaRPr lang="zh-CN" altLang="en-US"/>
          </a:p>
        </p:txBody>
      </p:sp>
    </p:spTree>
    <p:extLst>
      <p:ext uri="{BB962C8B-B14F-4D97-AF65-F5344CB8AC3E}">
        <p14:creationId xmlns:p14="http://schemas.microsoft.com/office/powerpoint/2010/main" val="41418064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8</a:t>
            </a:fld>
            <a:endParaRPr lang="zh-CN" altLang="en-US"/>
          </a:p>
        </p:txBody>
      </p:sp>
    </p:spTree>
    <p:extLst>
      <p:ext uri="{BB962C8B-B14F-4D97-AF65-F5344CB8AC3E}">
        <p14:creationId xmlns:p14="http://schemas.microsoft.com/office/powerpoint/2010/main" val="30430922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9</a:t>
            </a:fld>
            <a:endParaRPr lang="zh-CN" altLang="en-US"/>
          </a:p>
        </p:txBody>
      </p:sp>
    </p:spTree>
    <p:extLst>
      <p:ext uri="{BB962C8B-B14F-4D97-AF65-F5344CB8AC3E}">
        <p14:creationId xmlns:p14="http://schemas.microsoft.com/office/powerpoint/2010/main" val="7878808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10</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8958287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两栏内容">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Welcome_message_helium">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936748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15" name="Picture Placeholder 3"/>
          <p:cNvSpPr>
            <a:spLocks noGrp="1"/>
          </p:cNvSpPr>
          <p:nvPr>
            <p:ph type="pic" sz="quarter" idx="12"/>
          </p:nvPr>
        </p:nvSpPr>
        <p:spPr>
          <a:xfrm>
            <a:off x="6703597"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25" name="Picture Placeholder 3"/>
          <p:cNvSpPr>
            <a:spLocks noGrp="1"/>
          </p:cNvSpPr>
          <p:nvPr>
            <p:ph type="pic" sz="quarter" idx="13"/>
          </p:nvPr>
        </p:nvSpPr>
        <p:spPr>
          <a:xfrm>
            <a:off x="4005414"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34" name="Picture Placeholder 3"/>
          <p:cNvSpPr>
            <a:spLocks noGrp="1"/>
          </p:cNvSpPr>
          <p:nvPr>
            <p:ph type="pic" sz="quarter" idx="14"/>
          </p:nvPr>
        </p:nvSpPr>
        <p:spPr>
          <a:xfrm>
            <a:off x="134153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Portfolio 2 Images">
    <p:spTree>
      <p:nvGrpSpPr>
        <p:cNvPr id="1" name=""/>
        <p:cNvGrpSpPr/>
        <p:nvPr/>
      </p:nvGrpSpPr>
      <p:grpSpPr>
        <a:xfrm>
          <a:off x="0" y="0"/>
          <a:ext cx="0" cy="0"/>
          <a:chOff x="0" y="0"/>
          <a:chExt cx="0" cy="0"/>
        </a:xfrm>
      </p:grpSpPr>
      <p:sp>
        <p:nvSpPr>
          <p:cNvPr id="7" name="Picture Placeholder 13"/>
          <p:cNvSpPr>
            <a:spLocks noGrp="1"/>
          </p:cNvSpPr>
          <p:nvPr>
            <p:ph type="pic" sz="quarter" idx="24"/>
          </p:nvPr>
        </p:nvSpPr>
        <p:spPr>
          <a:xfrm>
            <a:off x="6250140"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
        <p:nvSpPr>
          <p:cNvPr id="8" name="Picture Placeholder 13"/>
          <p:cNvSpPr>
            <a:spLocks noGrp="1"/>
          </p:cNvSpPr>
          <p:nvPr>
            <p:ph type="pic" sz="quarter" idx="25"/>
          </p:nvPr>
        </p:nvSpPr>
        <p:spPr>
          <a:xfrm>
            <a:off x="1422583"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Master Slide 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Picture of 3 - Martik">
    <p:spTree>
      <p:nvGrpSpPr>
        <p:cNvPr id="1" name=""/>
        <p:cNvGrpSpPr/>
        <p:nvPr/>
      </p:nvGrpSpPr>
      <p:grpSpPr>
        <a:xfrm>
          <a:off x="0" y="0"/>
          <a:ext cx="0" cy="0"/>
          <a:chOff x="0" y="0"/>
          <a:chExt cx="0" cy="0"/>
        </a:xfrm>
      </p:grpSpPr>
      <p:sp>
        <p:nvSpPr>
          <p:cNvPr id="3" name="Picture Placeholder 13"/>
          <p:cNvSpPr>
            <a:spLocks noGrp="1"/>
          </p:cNvSpPr>
          <p:nvPr>
            <p:ph type="pic" sz="quarter" idx="13"/>
          </p:nvPr>
        </p:nvSpPr>
        <p:spPr>
          <a:xfrm>
            <a:off x="8081078" y="1907833"/>
            <a:ext cx="3168479"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4" name="Picture Placeholder 13"/>
          <p:cNvSpPr>
            <a:spLocks noGrp="1"/>
          </p:cNvSpPr>
          <p:nvPr>
            <p:ph type="pic" sz="quarter" idx="14"/>
          </p:nvPr>
        </p:nvSpPr>
        <p:spPr>
          <a:xfrm>
            <a:off x="953596" y="1907833"/>
            <a:ext cx="3173430"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 name="Picture Placeholder 13"/>
          <p:cNvSpPr>
            <a:spLocks noGrp="1"/>
          </p:cNvSpPr>
          <p:nvPr>
            <p:ph type="pic" sz="quarter" idx="15"/>
          </p:nvPr>
        </p:nvSpPr>
        <p:spPr>
          <a:xfrm>
            <a:off x="4389065" y="1907833"/>
            <a:ext cx="3429974"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imeline 1">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454412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3289610"/>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imeline 2">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2263943"/>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100943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19"/>
          </p:nvPr>
        </p:nvSpPr>
        <p:spPr>
          <a:xfrm>
            <a:off x="2432976" y="4176378"/>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5" name="矩形 14"/>
          <p:cNvSpPr/>
          <p:nvPr userDrawn="1"/>
        </p:nvSpPr>
        <p:spPr>
          <a:xfrm>
            <a:off x="0" y="4172"/>
            <a:ext cx="7748337" cy="1275989"/>
          </a:xfrm>
          <a:prstGeom prst="rect">
            <a:avLst/>
          </a:prstGeom>
          <a:solidFill>
            <a:srgbClr val="FC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prstClr val="white"/>
              </a:solidFill>
            </a:endParaRPr>
          </a:p>
        </p:txBody>
      </p:sp>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8301" y="0"/>
            <a:ext cx="4773171" cy="1280161"/>
          </a:xfrm>
          <a:prstGeom prst="rect">
            <a:avLst/>
          </a:prstGeom>
        </p:spPr>
      </p:pic>
      <p:grpSp>
        <p:nvGrpSpPr>
          <p:cNvPr id="17" name="组合 16"/>
          <p:cNvGrpSpPr/>
          <p:nvPr userDrawn="1"/>
        </p:nvGrpSpPr>
        <p:grpSpPr>
          <a:xfrm>
            <a:off x="504253" y="327797"/>
            <a:ext cx="698906" cy="708832"/>
            <a:chOff x="314496" y="295312"/>
            <a:chExt cx="621213" cy="630037"/>
          </a:xfrm>
          <a:effectLst>
            <a:outerShdw blurRad="127000" dist="38100" dir="2700000" algn="tl" rotWithShape="0">
              <a:prstClr val="black">
                <a:alpha val="20000"/>
              </a:prstClr>
            </a:outerShdw>
          </a:effectLst>
        </p:grpSpPr>
        <p:sp>
          <p:nvSpPr>
            <p:cNvPr id="18" name="椭圆 17"/>
            <p:cNvSpPr/>
            <p:nvPr userDrawn="1"/>
          </p:nvSpPr>
          <p:spPr>
            <a:xfrm>
              <a:off x="369276" y="295312"/>
              <a:ext cx="369277" cy="369277"/>
            </a:xfrm>
            <a:prstGeom prst="ellipse">
              <a:avLst/>
            </a:prstGeom>
            <a:solidFill>
              <a:srgbClr val="01AED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314496" y="556072"/>
              <a:ext cx="369277" cy="369277"/>
            </a:xfrm>
            <a:prstGeom prst="ellipse">
              <a:avLst/>
            </a:prstGeom>
            <a:solidFill>
              <a:srgbClr val="AAD02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userDrawn="1"/>
          </p:nvSpPr>
          <p:spPr>
            <a:xfrm>
              <a:off x="566432" y="455441"/>
              <a:ext cx="369277" cy="369277"/>
            </a:xfrm>
            <a:prstGeom prst="ellipse">
              <a:avLst/>
            </a:prstGeom>
            <a:solidFill>
              <a:srgbClr val="FD4A3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68410EE-AE6E-4175-8960-6D6DF2AF436C}" type="datetimeFigureOut">
              <a:rPr lang="zh-CN" altLang="en-US" smtClean="0"/>
              <a:t>2024/11/21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68410EE-AE6E-4175-8960-6D6DF2AF436C}" type="datetimeFigureOut">
              <a:rPr lang="zh-CN" altLang="en-US" smtClean="0"/>
              <a:t>2024/11/21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2024/11/21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2024/11/21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theme" Target="../theme/theme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8410EE-AE6E-4175-8960-6D6DF2AF436C}" type="datetimeFigureOut">
              <a:rPr lang="zh-CN" altLang="en-US" smtClean="0"/>
              <a:t>2024/11/21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875796-6E13-468D-999F-F374E9EFAF6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8.xml"/><Relationship Id="rId1" Type="http://schemas.openxmlformats.org/officeDocument/2006/relationships/tags" Target="../tags/tag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8.xml"/><Relationship Id="rId1" Type="http://schemas.openxmlformats.org/officeDocument/2006/relationships/tags" Target="../tags/tag3.xm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265490" y="-206644"/>
            <a:ext cx="14301768" cy="8044746"/>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1638340" y="2540544"/>
            <a:ext cx="8034298" cy="1137747"/>
          </a:xfrm>
          <a:prstGeom prst="rect">
            <a:avLst/>
          </a:prstGeom>
          <a:noFill/>
        </p:spPr>
        <p:txBody>
          <a:bodyPr wrap="square" rtlCol="0">
            <a:spAutoFit/>
          </a:bodyPr>
          <a:lstStyle/>
          <a:p>
            <a:pPr>
              <a:lnSpc>
                <a:spcPct val="200000"/>
              </a:lnSpc>
            </a:pP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第</a:t>
            </a:r>
            <a:r>
              <a:rPr lang="en-US" altLang="zh-CN"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8</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章     展现视频特效的魅力</a:t>
            </a:r>
          </a:p>
        </p:txBody>
      </p:sp>
      <p:grpSp>
        <p:nvGrpSpPr>
          <p:cNvPr id="23" name="组合 22"/>
          <p:cNvGrpSpPr/>
          <p:nvPr/>
        </p:nvGrpSpPr>
        <p:grpSpPr>
          <a:xfrm>
            <a:off x="5199389" y="4221238"/>
            <a:ext cx="1793221" cy="463758"/>
            <a:chOff x="4499355" y="3719052"/>
            <a:chExt cx="1949737" cy="579774"/>
          </a:xfrm>
          <a:effectLst>
            <a:outerShdw blurRad="127000" dist="38100" dir="2700000" algn="tl" rotWithShape="0">
              <a:prstClr val="black">
                <a:alpha val="20000"/>
              </a:prstClr>
            </a:outerShdw>
          </a:effectLst>
        </p:grpSpPr>
        <p:sp>
          <p:nvSpPr>
            <p:cNvPr id="24"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25" name="出自【趣你的PPT】(微信:qunideppt)：最优质的PPT资源库"/>
            <p:cNvSpPr/>
            <p:nvPr/>
          </p:nvSpPr>
          <p:spPr>
            <a:xfrm>
              <a:off x="4578608" y="3808884"/>
              <a:ext cx="1176818"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
        <p:nvSpPr>
          <p:cNvPr id="26" name="PA_文本框 3"/>
          <p:cNvSpPr txBox="1"/>
          <p:nvPr>
            <p:custDataLst>
              <p:tags r:id="rId1"/>
            </p:custDataLst>
          </p:nvPr>
        </p:nvSpPr>
        <p:spPr>
          <a:xfrm>
            <a:off x="1850157" y="2122550"/>
            <a:ext cx="4464684" cy="338554"/>
          </a:xfrm>
          <a:prstGeom prst="rect">
            <a:avLst/>
          </a:prstGeom>
          <a:noFill/>
        </p:spPr>
        <p:txBody>
          <a:bodyPr wrap="none" rtlCol="0">
            <a:spAutoFit/>
          </a:bodyPr>
          <a:lstStyle/>
          <a:p>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适用教学课件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案例实战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学以致用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PPT</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演示</a:t>
            </a:r>
          </a:p>
        </p:txBody>
      </p:sp>
      <p:pic>
        <p:nvPicPr>
          <p:cNvPr id="27" name="图片 26">
            <a:extLst>
              <a:ext uri="{FF2B5EF4-FFF2-40B4-BE49-F238E27FC236}">
                <a16:creationId xmlns:a16="http://schemas.microsoft.com/office/drawing/2014/main" id="{29DDA49C-C245-4E98-84AD-BEFE4FC361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22479" y="6143624"/>
            <a:ext cx="2718419" cy="4064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1050"/>
                            </p:stCondLst>
                            <p:childTnLst>
                              <p:par>
                                <p:cTn id="18" presetID="12" presetClass="entr" presetSubtype="1"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p:tgtEl>
                                          <p:spTgt spid="26"/>
                                        </p:tgtEl>
                                        <p:attrNameLst>
                                          <p:attrName>ppt_y</p:attrName>
                                        </p:attrNameLst>
                                      </p:cBhvr>
                                      <p:tavLst>
                                        <p:tav tm="0">
                                          <p:val>
                                            <p:strVal val="#ppt_y-#ppt_h*1.125000"/>
                                          </p:val>
                                        </p:tav>
                                        <p:tav tm="100000">
                                          <p:val>
                                            <p:strVal val="#ppt_y"/>
                                          </p:val>
                                        </p:tav>
                                      </p:tavLst>
                                    </p:anim>
                                    <p:animEffect transition="in" filter="wipe(down)">
                                      <p:cBhvr>
                                        <p:cTn id="21" dur="500"/>
                                        <p:tgtEl>
                                          <p:spTgt spid="26"/>
                                        </p:tgtEl>
                                      </p:cBhvr>
                                    </p:animEffect>
                                  </p:childTnLst>
                                </p:cTn>
                              </p:par>
                            </p:childTnLst>
                          </p:cTn>
                        </p:par>
                        <p:par>
                          <p:cTn id="22" fill="hold">
                            <p:stCondLst>
                              <p:cond delay="1550"/>
                            </p:stCondLst>
                            <p:childTnLst>
                              <p:par>
                                <p:cTn id="23" presetID="42"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02</a:t>
            </a:r>
          </a:p>
        </p:txBody>
      </p:sp>
      <p:sp>
        <p:nvSpPr>
          <p:cNvPr id="5" name="Rectangle 18"/>
          <p:cNvSpPr>
            <a:spLocks noChangeArrowheads="1"/>
          </p:cNvSpPr>
          <p:nvPr/>
        </p:nvSpPr>
        <p:spPr bwMode="auto">
          <a:xfrm>
            <a:off x="3774834" y="3929872"/>
            <a:ext cx="5395359" cy="65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200" b="1">
                <a:solidFill>
                  <a:schemeClr val="tx1">
                    <a:lumMod val="75000"/>
                    <a:lumOff val="25000"/>
                  </a:schemeClr>
                </a:solidFill>
                <a:latin typeface="思源黑体" panose="020B0500000000000000" pitchFamily="34" charset="-122"/>
                <a:ea typeface="思源黑体" panose="020B0500000000000000" pitchFamily="34" charset="-122"/>
              </a:rPr>
              <a:t>“扭曲”特效组</a:t>
            </a:r>
            <a:endParaRPr lang="zh-CN" altLang="en-US" sz="32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526844662"/>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8.2.1</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．镜像</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“镜像”特效可以沿设置的反射中心和反射角度翻转图像，制作出镜像的视觉效果。</a:t>
            </a: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987EBC7F-9F1C-43D6-BC9D-34BE01FFFEE9}"/>
              </a:ext>
            </a:extLst>
          </p:cNvPr>
          <p:cNvPicPr>
            <a:picLocks noChangeAspect="1"/>
          </p:cNvPicPr>
          <p:nvPr/>
        </p:nvPicPr>
        <p:blipFill>
          <a:blip r:embed="rId3"/>
          <a:stretch>
            <a:fillRect/>
          </a:stretch>
        </p:blipFill>
        <p:spPr>
          <a:xfrm>
            <a:off x="1285187" y="2734056"/>
            <a:ext cx="9335876" cy="2487385"/>
          </a:xfrm>
          <a:prstGeom prst="rect">
            <a:avLst/>
          </a:prstGeom>
        </p:spPr>
      </p:pic>
    </p:spTree>
    <p:extLst>
      <p:ext uri="{BB962C8B-B14F-4D97-AF65-F5344CB8AC3E}">
        <p14:creationId xmlns:p14="http://schemas.microsoft.com/office/powerpoint/2010/main" val="4663435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8.2.2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湍流置换</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“湍流置换”特效可以使用分形杂色在图像中创建湍流扭曲的效果。</a:t>
            </a: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FBA16D80-9792-4C26-BD3C-D78B444A09A0}"/>
              </a:ext>
            </a:extLst>
          </p:cNvPr>
          <p:cNvPicPr>
            <a:picLocks noChangeAspect="1"/>
          </p:cNvPicPr>
          <p:nvPr/>
        </p:nvPicPr>
        <p:blipFill>
          <a:blip r:embed="rId3"/>
          <a:stretch>
            <a:fillRect/>
          </a:stretch>
        </p:blipFill>
        <p:spPr>
          <a:xfrm>
            <a:off x="2248869" y="2496408"/>
            <a:ext cx="6932261" cy="3687890"/>
          </a:xfrm>
          <a:prstGeom prst="rect">
            <a:avLst/>
          </a:prstGeom>
        </p:spPr>
      </p:pic>
    </p:spTree>
    <p:extLst>
      <p:ext uri="{BB962C8B-B14F-4D97-AF65-F5344CB8AC3E}">
        <p14:creationId xmlns:p14="http://schemas.microsoft.com/office/powerpoint/2010/main" val="244649328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置换图</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“置换图”特效可以根据置换图层属性指定的控件图层中的像素的颜色值，水平和垂直置换像素，制作出扭曲的效果。</a:t>
            </a: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30BAD99C-914E-40B2-AFA0-C564CA4FCCF6}"/>
              </a:ext>
            </a:extLst>
          </p:cNvPr>
          <p:cNvPicPr>
            <a:picLocks noChangeAspect="1"/>
          </p:cNvPicPr>
          <p:nvPr/>
        </p:nvPicPr>
        <p:blipFill>
          <a:blip r:embed="rId3"/>
          <a:stretch>
            <a:fillRect/>
          </a:stretch>
        </p:blipFill>
        <p:spPr>
          <a:xfrm>
            <a:off x="2405535" y="2785158"/>
            <a:ext cx="6618930" cy="3521201"/>
          </a:xfrm>
          <a:prstGeom prst="rect">
            <a:avLst/>
          </a:prstGeom>
        </p:spPr>
      </p:pic>
    </p:spTree>
    <p:extLst>
      <p:ext uri="{BB962C8B-B14F-4D97-AF65-F5344CB8AC3E}">
        <p14:creationId xmlns:p14="http://schemas.microsoft.com/office/powerpoint/2010/main" val="26269775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8.2.4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液化</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“液化”特效提供了多种工具，用户可以使用这些工具推动、旋转、扩大或收缩图层中的区域，制作出扭曲的效果。</a:t>
            </a: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6182A245-9F19-4B80-8592-3643C478BD40}"/>
              </a:ext>
            </a:extLst>
          </p:cNvPr>
          <p:cNvPicPr>
            <a:picLocks noChangeAspect="1"/>
          </p:cNvPicPr>
          <p:nvPr/>
        </p:nvPicPr>
        <p:blipFill>
          <a:blip r:embed="rId3"/>
          <a:stretch>
            <a:fillRect/>
          </a:stretch>
        </p:blipFill>
        <p:spPr>
          <a:xfrm>
            <a:off x="2513851" y="2718445"/>
            <a:ext cx="6878548" cy="3659315"/>
          </a:xfrm>
          <a:prstGeom prst="rect">
            <a:avLst/>
          </a:prstGeom>
        </p:spPr>
      </p:pic>
    </p:spTree>
    <p:extLst>
      <p:ext uri="{BB962C8B-B14F-4D97-AF65-F5344CB8AC3E}">
        <p14:creationId xmlns:p14="http://schemas.microsoft.com/office/powerpoint/2010/main" val="249656235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8.2.5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边角定位</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“边角定位”特效可以通过调整图像的四个边角位置，制作出拉伸、收缩、扭曲等变形操作。</a:t>
            </a: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B36F2134-F190-4F41-9554-A93AFFE5D647}"/>
              </a:ext>
            </a:extLst>
          </p:cNvPr>
          <p:cNvPicPr>
            <a:picLocks noChangeAspect="1"/>
          </p:cNvPicPr>
          <p:nvPr/>
        </p:nvPicPr>
        <p:blipFill>
          <a:blip r:embed="rId3"/>
          <a:stretch>
            <a:fillRect/>
          </a:stretch>
        </p:blipFill>
        <p:spPr>
          <a:xfrm>
            <a:off x="2786535" y="2510966"/>
            <a:ext cx="6618930" cy="3521201"/>
          </a:xfrm>
          <a:prstGeom prst="rect">
            <a:avLst/>
          </a:prstGeom>
        </p:spPr>
      </p:pic>
    </p:spTree>
    <p:extLst>
      <p:ext uri="{BB962C8B-B14F-4D97-AF65-F5344CB8AC3E}">
        <p14:creationId xmlns:p14="http://schemas.microsoft.com/office/powerpoint/2010/main" val="108277301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03</a:t>
            </a:r>
          </a:p>
        </p:txBody>
      </p:sp>
      <p:sp>
        <p:nvSpPr>
          <p:cNvPr id="5" name="Rectangle 18"/>
          <p:cNvSpPr>
            <a:spLocks noChangeArrowheads="1"/>
          </p:cNvSpPr>
          <p:nvPr/>
        </p:nvSpPr>
        <p:spPr bwMode="auto">
          <a:xfrm>
            <a:off x="4032009" y="3930681"/>
            <a:ext cx="4881009" cy="65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200" b="1">
                <a:solidFill>
                  <a:schemeClr val="tx1">
                    <a:lumMod val="75000"/>
                    <a:lumOff val="25000"/>
                  </a:schemeClr>
                </a:solidFill>
                <a:latin typeface="思源黑体" panose="020B0500000000000000" pitchFamily="34" charset="-122"/>
                <a:ea typeface="思源黑体" panose="020B0500000000000000" pitchFamily="34" charset="-122"/>
              </a:rPr>
              <a:t>“模拟”特效组</a:t>
            </a:r>
            <a:endParaRPr lang="zh-CN" altLang="en-US" sz="32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164543804"/>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350044" y="1215807"/>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5226474" cy="748449"/>
            <a:chOff x="1502939" y="272760"/>
            <a:chExt cx="5226474" cy="748449"/>
          </a:xfrm>
        </p:grpSpPr>
        <p:sp>
          <p:nvSpPr>
            <p:cNvPr id="67" name="Rectangle 18"/>
            <p:cNvSpPr>
              <a:spLocks noChangeArrowheads="1"/>
            </p:cNvSpPr>
            <p:nvPr/>
          </p:nvSpPr>
          <p:spPr bwMode="auto">
            <a:xfrm>
              <a:off x="1502939" y="272760"/>
              <a:ext cx="5226474"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8.3.1 CC Drizzle</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（细雨）</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4" y="1519751"/>
            <a:ext cx="8529638"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CC Drizzle”</a:t>
            </a:r>
            <a:r>
              <a:rPr lang="zh-CN" altLang="en-US">
                <a:latin typeface="微软雅黑" panose="020B0503020204020204" pitchFamily="34" charset="-122"/>
                <a:ea typeface="微软雅黑" panose="020B0503020204020204" pitchFamily="34" charset="-122"/>
              </a:rPr>
              <a:t>特效可以模拟雨滴落入水面产生的涟漪效果。</a:t>
            </a:r>
            <a:endParaRPr lang="zh-CN" altLang="en-US" b="1"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8F24F457-E739-4B7D-9BE1-5437FFAD209A}"/>
              </a:ext>
            </a:extLst>
          </p:cNvPr>
          <p:cNvPicPr>
            <a:picLocks noChangeAspect="1"/>
          </p:cNvPicPr>
          <p:nvPr/>
        </p:nvPicPr>
        <p:blipFill>
          <a:blip r:embed="rId3"/>
          <a:stretch>
            <a:fillRect/>
          </a:stretch>
        </p:blipFill>
        <p:spPr>
          <a:xfrm>
            <a:off x="2043760" y="2538004"/>
            <a:ext cx="7085725" cy="3502497"/>
          </a:xfrm>
          <a:prstGeom prst="rect">
            <a:avLst/>
          </a:prstGeom>
        </p:spPr>
      </p:pic>
    </p:spTree>
    <p:extLst>
      <p:ext uri="{BB962C8B-B14F-4D97-AF65-F5344CB8AC3E}">
        <p14:creationId xmlns:p14="http://schemas.microsoft.com/office/powerpoint/2010/main" val="143412385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350044" y="1215807"/>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5555086" cy="748449"/>
            <a:chOff x="1502939" y="272760"/>
            <a:chExt cx="5555086" cy="748449"/>
          </a:xfrm>
        </p:grpSpPr>
        <p:sp>
          <p:nvSpPr>
            <p:cNvPr id="67" name="Rectangle 18"/>
            <p:cNvSpPr>
              <a:spLocks noChangeArrowheads="1"/>
            </p:cNvSpPr>
            <p:nvPr/>
          </p:nvSpPr>
          <p:spPr bwMode="auto">
            <a:xfrm>
              <a:off x="1502939" y="272760"/>
              <a:ext cx="555508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8.3.2 CC Particle World</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（粒子世界）</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4" y="1519751"/>
            <a:ext cx="8529638" cy="458908"/>
          </a:xfrm>
          <a:prstGeom prst="rect">
            <a:avLst/>
          </a:prstGeom>
          <a:noFill/>
        </p:spPr>
        <p:txBody>
          <a:bodyPr wrap="square" rtlCol="0">
            <a:spAutoFit/>
          </a:bodyPr>
          <a:lstStyle/>
          <a:p>
            <a:pPr indent="457200">
              <a:lnSpc>
                <a:spcPct val="150000"/>
              </a:lnSpc>
            </a:pPr>
            <a:r>
              <a:rPr lang="en-US" altLang="zh-CN">
                <a:latin typeface="微软雅黑" panose="020B0503020204020204" pitchFamily="34" charset="-122"/>
                <a:ea typeface="微软雅黑" panose="020B0503020204020204" pitchFamily="34" charset="-122"/>
              </a:rPr>
              <a:t>“CC Particle World”</a:t>
            </a:r>
            <a:r>
              <a:rPr lang="zh-CN" altLang="en-US">
                <a:latin typeface="微软雅黑" panose="020B0503020204020204" pitchFamily="34" charset="-122"/>
                <a:ea typeface="微软雅黑" panose="020B0503020204020204" pitchFamily="34" charset="-122"/>
              </a:rPr>
              <a:t>特效可以模拟烟花、飞灰等三维粒子运动。</a:t>
            </a:r>
            <a:endParaRPr lang="zh-CN" altLang="en-US"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74F38408-77CC-4F37-9862-F97674931AD8}"/>
              </a:ext>
            </a:extLst>
          </p:cNvPr>
          <p:cNvPicPr>
            <a:picLocks noChangeAspect="1"/>
          </p:cNvPicPr>
          <p:nvPr/>
        </p:nvPicPr>
        <p:blipFill>
          <a:blip r:embed="rId3"/>
          <a:stretch>
            <a:fillRect/>
          </a:stretch>
        </p:blipFill>
        <p:spPr>
          <a:xfrm>
            <a:off x="2244660" y="2500305"/>
            <a:ext cx="6768545" cy="3600795"/>
          </a:xfrm>
          <a:prstGeom prst="rect">
            <a:avLst/>
          </a:prstGeom>
        </p:spPr>
      </p:pic>
    </p:spTree>
    <p:extLst>
      <p:ext uri="{BB962C8B-B14F-4D97-AF65-F5344CB8AC3E}">
        <p14:creationId xmlns:p14="http://schemas.microsoft.com/office/powerpoint/2010/main" val="67142841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350044" y="1215807"/>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8.3.3 CC Rainfall</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（下雨）</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4" y="1519751"/>
            <a:ext cx="8529638" cy="458908"/>
          </a:xfrm>
          <a:prstGeom prst="rect">
            <a:avLst/>
          </a:prstGeom>
          <a:noFill/>
        </p:spPr>
        <p:txBody>
          <a:bodyPr wrap="square" rtlCol="0">
            <a:spAutoFit/>
          </a:bodyPr>
          <a:lstStyle/>
          <a:p>
            <a:pPr indent="457200">
              <a:lnSpc>
                <a:spcPct val="150000"/>
              </a:lnSpc>
            </a:pPr>
            <a:r>
              <a:rPr lang="en-US" altLang="zh-CN">
                <a:latin typeface="微软雅黑" panose="020B0503020204020204" pitchFamily="34" charset="-122"/>
                <a:ea typeface="微软雅黑" panose="020B0503020204020204" pitchFamily="34" charset="-122"/>
              </a:rPr>
              <a:t>“CC Rainfall”</a:t>
            </a:r>
            <a:r>
              <a:rPr lang="zh-CN" altLang="en-US">
                <a:latin typeface="微软雅黑" panose="020B0503020204020204" pitchFamily="34" charset="-122"/>
                <a:ea typeface="微软雅黑" panose="020B0503020204020204" pitchFamily="34" charset="-122"/>
              </a:rPr>
              <a:t>特效可以模拟下雨的效果。</a:t>
            </a: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07FEFDA3-8F5B-4DE8-A428-5133784925F7}"/>
              </a:ext>
            </a:extLst>
          </p:cNvPr>
          <p:cNvPicPr>
            <a:picLocks noChangeAspect="1"/>
          </p:cNvPicPr>
          <p:nvPr/>
        </p:nvPicPr>
        <p:blipFill>
          <a:blip r:embed="rId3"/>
          <a:stretch>
            <a:fillRect/>
          </a:stretch>
        </p:blipFill>
        <p:spPr>
          <a:xfrm>
            <a:off x="2073210" y="2282603"/>
            <a:ext cx="6768545" cy="3600795"/>
          </a:xfrm>
          <a:prstGeom prst="rect">
            <a:avLst/>
          </a:prstGeom>
        </p:spPr>
      </p:pic>
    </p:spTree>
    <p:extLst>
      <p:ext uri="{BB962C8B-B14F-4D97-AF65-F5344CB8AC3E}">
        <p14:creationId xmlns:p14="http://schemas.microsoft.com/office/powerpoint/2010/main" val="372524104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0"/>
          <p:cNvSpPr>
            <a:spLocks noChangeArrowheads="1"/>
          </p:cNvSpPr>
          <p:nvPr/>
        </p:nvSpPr>
        <p:spPr bwMode="auto">
          <a:xfrm>
            <a:off x="6314596" y="3107372"/>
            <a:ext cx="5058564" cy="134690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just">
              <a:lnSpc>
                <a:spcPct val="150000"/>
              </a:lnSpc>
            </a:pP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与</a:t>
            </a:r>
            <a:r>
              <a:rPr lang="en-US" altLang="zh-CN" sz="1400">
                <a:solidFill>
                  <a:schemeClr val="tx1">
                    <a:lumMod val="65000"/>
                    <a:lumOff val="35000"/>
                  </a:schemeClr>
                </a:solidFill>
                <a:latin typeface="思源黑体" panose="020B0500000000000000" pitchFamily="34" charset="-122"/>
                <a:ea typeface="思源黑体" panose="020B0500000000000000" pitchFamily="34" charset="-122"/>
                <a:sym typeface="+mn-lt"/>
              </a:rPr>
              <a:t>Premiere</a:t>
            </a: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类似，</a:t>
            </a:r>
            <a:r>
              <a:rPr lang="en-US" altLang="zh-CN" sz="1400">
                <a:solidFill>
                  <a:schemeClr val="tx1">
                    <a:lumMod val="65000"/>
                    <a:lumOff val="35000"/>
                  </a:schemeClr>
                </a:solidFill>
                <a:latin typeface="思源黑体" panose="020B0500000000000000" pitchFamily="34" charset="-122"/>
                <a:ea typeface="思源黑体" panose="020B0500000000000000" pitchFamily="34" charset="-122"/>
                <a:sym typeface="+mn-lt"/>
              </a:rPr>
              <a:t>After Effects</a:t>
            </a: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也提供多种视频特效，帮助用户制作丰富的影音效果，这些特效包括视频特效的应用与设置、扭曲特效组、模拟特效组等。本章节将对常用的视频特效进行介绍。</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endParaRPr>
          </a:p>
        </p:txBody>
      </p:sp>
      <p:sp>
        <p:nvSpPr>
          <p:cNvPr id="15" name="Rectangle 18"/>
          <p:cNvSpPr>
            <a:spLocks noChangeArrowheads="1"/>
          </p:cNvSpPr>
          <p:nvPr/>
        </p:nvSpPr>
        <p:spPr bwMode="auto">
          <a:xfrm>
            <a:off x="6404137" y="2238788"/>
            <a:ext cx="61068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r>
              <a:rPr lang="zh-CN" altLang="en-US" sz="2400" b="1" dirty="0">
                <a:solidFill>
                  <a:schemeClr val="tx1">
                    <a:lumMod val="65000"/>
                    <a:lumOff val="35000"/>
                  </a:schemeClr>
                </a:solidFill>
                <a:latin typeface="思源黑体" panose="020B0500000000000000" pitchFamily="34" charset="-122"/>
                <a:ea typeface="思源黑体" panose="020B0500000000000000" pitchFamily="34" charset="-122"/>
              </a:rPr>
              <a:t>内容简介</a:t>
            </a:r>
            <a:r>
              <a:rPr lang="en-US" altLang="zh-CN" sz="2400" dirty="0">
                <a:solidFill>
                  <a:schemeClr val="tx1">
                    <a:lumMod val="65000"/>
                    <a:lumOff val="35000"/>
                  </a:schemeClr>
                </a:solidFill>
                <a:latin typeface="思源黑体" panose="020B0500000000000000" pitchFamily="34" charset="-122"/>
                <a:ea typeface="思源黑体" panose="020B0500000000000000" pitchFamily="34" charset="-122"/>
              </a:rPr>
              <a:t>/</a:t>
            </a:r>
            <a:r>
              <a:rPr lang="en-US" altLang="zh-CN" sz="2400" b="1" dirty="0">
                <a:solidFill>
                  <a:schemeClr val="tx1">
                    <a:lumMod val="65000"/>
                    <a:lumOff val="35000"/>
                  </a:schemeClr>
                </a:solidFill>
                <a:latin typeface="思源黑体" panose="020B0500000000000000" pitchFamily="34" charset="-122"/>
                <a:ea typeface="思源黑体" panose="020B0500000000000000" pitchFamily="34" charset="-122"/>
              </a:rPr>
              <a:t> </a:t>
            </a:r>
            <a:r>
              <a:rPr lang="en-US" altLang="zh-CN" sz="1400" dirty="0">
                <a:solidFill>
                  <a:schemeClr val="tx1">
                    <a:lumMod val="65000"/>
                    <a:lumOff val="35000"/>
                  </a:schemeClr>
                </a:solidFill>
                <a:latin typeface="思源黑体" panose="020B0500000000000000" pitchFamily="34" charset="-122"/>
                <a:ea typeface="思源黑体" panose="020B0500000000000000" pitchFamily="34" charset="-122"/>
              </a:rPr>
              <a:t>Content Overview</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endParaRPr>
          </a:p>
        </p:txBody>
      </p:sp>
      <p:cxnSp>
        <p:nvCxnSpPr>
          <p:cNvPr id="19" name="直接连接符 18"/>
          <p:cNvCxnSpPr/>
          <p:nvPr/>
        </p:nvCxnSpPr>
        <p:spPr>
          <a:xfrm>
            <a:off x="6436256" y="2826005"/>
            <a:ext cx="169921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2" name="Rectangle 18"/>
          <p:cNvSpPr>
            <a:spLocks noChangeArrowheads="1"/>
          </p:cNvSpPr>
          <p:nvPr/>
        </p:nvSpPr>
        <p:spPr bwMode="auto">
          <a:xfrm>
            <a:off x="1547839" y="242448"/>
            <a:ext cx="8784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数字影音后期制作</a:t>
            </a:r>
            <a:endParaRPr lang="zh-CN" altLang="en-US" sz="1600" b="1" spc="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9" name="图片 8">
            <a:extLst>
              <a:ext uri="{FF2B5EF4-FFF2-40B4-BE49-F238E27FC236}">
                <a16:creationId xmlns:a16="http://schemas.microsoft.com/office/drawing/2014/main" id="{1ACA3C0D-8E3F-46F4-9D79-C24132F4A6E0}"/>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3750" b="97422" l="4375" r="97500">
                        <a14:foregroundMark x1="51875" y1="8359" x2="26094" y2="14688"/>
                        <a14:foregroundMark x1="26094" y1="14688" x2="21875" y2="26719"/>
                        <a14:foregroundMark x1="21875" y1="26719" x2="22266" y2="50938"/>
                        <a14:foregroundMark x1="22266" y1="50938" x2="26250" y2="62109"/>
                        <a14:foregroundMark x1="26250" y1="62109" x2="36094" y2="72734"/>
                        <a14:foregroundMark x1="36094" y1="72734" x2="47031" y2="76953"/>
                        <a14:foregroundMark x1="47031" y1="76953" x2="75313" y2="78203"/>
                        <a14:foregroundMark x1="75313" y1="78203" x2="86406" y2="73750"/>
                        <a14:foregroundMark x1="86406" y1="73750" x2="92109" y2="53359"/>
                        <a14:foregroundMark x1="92109" y1="53359" x2="85781" y2="21797"/>
                        <a14:foregroundMark x1="85781" y1="21797" x2="76406" y2="13906"/>
                        <a14:foregroundMark x1="76406" y1="13906" x2="53438" y2="10391"/>
                        <a14:foregroundMark x1="53438" y1="10391" x2="25859" y2="16484"/>
                        <a14:foregroundMark x1="25859" y1="16484" x2="11875" y2="26250"/>
                        <a14:foregroundMark x1="11875" y1="26250" x2="5625" y2="36953"/>
                        <a14:foregroundMark x1="5625" y1="36953" x2="8359" y2="62109"/>
                        <a14:foregroundMark x1="8359" y1="62109" x2="12266" y2="73438"/>
                        <a14:foregroundMark x1="12266" y1="73438" x2="32422" y2="82734"/>
                        <a14:foregroundMark x1="32422" y1="82734" x2="60469" y2="85859"/>
                        <a14:foregroundMark x1="60469" y1="85859" x2="79453" y2="73828"/>
                        <a14:foregroundMark x1="79453" y1="73828" x2="81406" y2="71250"/>
                        <a14:foregroundMark x1="65781" y1="14297" x2="21484" y2="30234"/>
                        <a14:foregroundMark x1="71797" y1="17266" x2="65469" y2="27187"/>
                        <a14:foregroundMark x1="65469" y1="27187" x2="65469" y2="29922"/>
                        <a14:foregroundMark x1="63828" y1="9063" x2="36563" y2="6719"/>
                        <a14:foregroundMark x1="36563" y1="6719" x2="24609" y2="9531"/>
                        <a14:foregroundMark x1="24609" y1="9531" x2="4844" y2="37813"/>
                        <a14:foregroundMark x1="4844" y1="37813" x2="4531" y2="69609"/>
                        <a14:foregroundMark x1="11484" y1="35547" x2="21094" y2="29297"/>
                        <a14:foregroundMark x1="21094" y1="29297" x2="33906" y2="26250"/>
                        <a14:foregroundMark x1="33906" y1="26250" x2="53906" y2="28203"/>
                        <a14:foregroundMark x1="36328" y1="5078" x2="48359" y2="3750"/>
                        <a14:foregroundMark x1="48359" y1="3750" x2="66484" y2="3750"/>
                        <a14:foregroundMark x1="92969" y1="35156" x2="91172" y2="71172"/>
                        <a14:foregroundMark x1="91172" y1="71172" x2="73125" y2="88672"/>
                        <a14:foregroundMark x1="73125" y1="88672" x2="36250" y2="91797"/>
                        <a14:foregroundMark x1="36250" y1="91797" x2="22422" y2="82500"/>
                        <a14:foregroundMark x1="69141" y1="31172" x2="77031" y2="39141"/>
                        <a14:foregroundMark x1="39297" y1="31563" x2="32031" y2="31875"/>
                        <a14:foregroundMark x1="18828" y1="37188" x2="9375" y2="44453"/>
                        <a14:foregroundMark x1="9375" y1="44453" x2="9219" y2="44453"/>
                        <a14:foregroundMark x1="95313" y1="35859" x2="97500" y2="58984"/>
                        <a14:foregroundMark x1="97500" y1="58984" x2="96250" y2="62969"/>
                        <a14:foregroundMark x1="35313" y1="97422" x2="65156" y2="96094"/>
                      </a14:backgroundRemoval>
                    </a14:imgEffect>
                  </a14:imgLayer>
                </a14:imgProps>
              </a:ext>
              <a:ext uri="{28A0092B-C50C-407E-A947-70E740481C1C}">
                <a14:useLocalDpi xmlns:a14="http://schemas.microsoft.com/office/drawing/2010/main" val="0"/>
              </a:ext>
            </a:extLst>
          </a:blip>
          <a:stretch>
            <a:fillRect/>
          </a:stretch>
        </p:blipFill>
        <p:spPr>
          <a:xfrm>
            <a:off x="933140" y="1724986"/>
            <a:ext cx="4315515" cy="4315515"/>
          </a:xfrm>
          <a:prstGeom prst="rect">
            <a:avLst/>
          </a:prstGeom>
          <a:effectLst>
            <a:outerShdw blurRad="76200" dir="13500000" sy="23000" kx="1200000" algn="br" rotWithShape="0">
              <a:prstClr val="black">
                <a:alpha val="20000"/>
              </a:prstClr>
            </a:outerShdw>
          </a:effectLst>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1000"/>
                            </p:stCondLst>
                            <p:childTnLst>
                              <p:par>
                                <p:cTn id="14" presetID="56" presetClass="entr" presetSubtype="0" fill="hold" grpId="0" nodeType="afterEffect">
                                  <p:stCondLst>
                                    <p:cond delay="0"/>
                                  </p:stCondLst>
                                  <p:iterate type="lt">
                                    <p:tmPct val="15000"/>
                                  </p:iterate>
                                  <p:childTnLst>
                                    <p:set>
                                      <p:cBhvr>
                                        <p:cTn id="15" dur="1" fill="hold">
                                          <p:stCondLst>
                                            <p:cond delay="0"/>
                                          </p:stCondLst>
                                        </p:cTn>
                                        <p:tgtEl>
                                          <p:spTgt spid="14"/>
                                        </p:tgtEl>
                                        <p:attrNameLst>
                                          <p:attrName>style.visibility</p:attrName>
                                        </p:attrNameLst>
                                      </p:cBhvr>
                                      <p:to>
                                        <p:strVal val="visible"/>
                                      </p:to>
                                    </p:set>
                                    <p:anim by="(-#ppt_w*2)" calcmode="lin" valueType="num">
                                      <p:cBhvr rctx="PPT">
                                        <p:cTn id="16" dur="125" autoRev="1" fill="hold">
                                          <p:stCondLst>
                                            <p:cond delay="0"/>
                                          </p:stCondLst>
                                        </p:cTn>
                                        <p:tgtEl>
                                          <p:spTgt spid="14"/>
                                        </p:tgtEl>
                                        <p:attrNameLst>
                                          <p:attrName>ppt_w</p:attrName>
                                        </p:attrNameLst>
                                      </p:cBhvr>
                                    </p:anim>
                                    <p:anim by="(#ppt_w*0.50)" calcmode="lin" valueType="num">
                                      <p:cBhvr>
                                        <p:cTn id="17" dur="125" decel="50000" autoRev="1" fill="hold">
                                          <p:stCondLst>
                                            <p:cond delay="0"/>
                                          </p:stCondLst>
                                        </p:cTn>
                                        <p:tgtEl>
                                          <p:spTgt spid="14"/>
                                        </p:tgtEl>
                                        <p:attrNameLst>
                                          <p:attrName>ppt_x</p:attrName>
                                        </p:attrNameLst>
                                      </p:cBhvr>
                                    </p:anim>
                                    <p:anim from="(-#ppt_h/2)" to="(#ppt_y)" calcmode="lin" valueType="num">
                                      <p:cBhvr>
                                        <p:cTn id="18" dur="250" fill="hold">
                                          <p:stCondLst>
                                            <p:cond delay="0"/>
                                          </p:stCondLst>
                                        </p:cTn>
                                        <p:tgtEl>
                                          <p:spTgt spid="14"/>
                                        </p:tgtEl>
                                        <p:attrNameLst>
                                          <p:attrName>ppt_y</p:attrName>
                                        </p:attrNameLst>
                                      </p:cBhvr>
                                    </p:anim>
                                    <p:animRot by="21600000">
                                      <p:cBhvr>
                                        <p:cTn id="19" dur="250"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350044" y="1215807"/>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8.3.4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碎片</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4" y="1519751"/>
            <a:ext cx="8529638" cy="87440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“碎片”特效可以模拟出图像爆炸破碎的效果，用户可以在“效果控件”面板中调整碎片的形状、爆炸范围等。</a:t>
            </a:r>
          </a:p>
        </p:txBody>
      </p:sp>
      <p:pic>
        <p:nvPicPr>
          <p:cNvPr id="4" name="图片 3">
            <a:extLst>
              <a:ext uri="{FF2B5EF4-FFF2-40B4-BE49-F238E27FC236}">
                <a16:creationId xmlns:a16="http://schemas.microsoft.com/office/drawing/2014/main" id="{644723C3-9278-429D-8744-3E4B25E0F206}"/>
              </a:ext>
            </a:extLst>
          </p:cNvPr>
          <p:cNvPicPr>
            <a:picLocks noChangeAspect="1"/>
          </p:cNvPicPr>
          <p:nvPr/>
        </p:nvPicPr>
        <p:blipFill>
          <a:blip r:embed="rId3"/>
          <a:stretch>
            <a:fillRect/>
          </a:stretch>
        </p:blipFill>
        <p:spPr>
          <a:xfrm>
            <a:off x="2306607" y="2394158"/>
            <a:ext cx="7173971" cy="3816477"/>
          </a:xfrm>
          <a:prstGeom prst="rect">
            <a:avLst/>
          </a:prstGeom>
        </p:spPr>
      </p:pic>
    </p:spTree>
    <p:extLst>
      <p:ext uri="{BB962C8B-B14F-4D97-AF65-F5344CB8AC3E}">
        <p14:creationId xmlns:p14="http://schemas.microsoft.com/office/powerpoint/2010/main" val="372611796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350044" y="1215807"/>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实例 </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 制作破碎文字效果</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b="1">
                <a:latin typeface="微软雅黑" panose="020B0503020204020204" pitchFamily="34" charset="-122"/>
                <a:ea typeface="微软雅黑" panose="020B0503020204020204" pitchFamily="34" charset="-122"/>
              </a:rPr>
              <a:t>应用“碎片”效果可以制作对象碎裂的效果，结合关键帧可以完整呈现碎裂的过程，下面将介绍如何制作破碎文字效果。</a:t>
            </a:r>
            <a:endParaRPr lang="zh-CN" altLang="en-US" b="1"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CE6DB9A4-5DFC-4CC8-AFEE-5321C021D76C}"/>
              </a:ext>
            </a:extLst>
          </p:cNvPr>
          <p:cNvPicPr>
            <a:picLocks noChangeAspect="1"/>
          </p:cNvPicPr>
          <p:nvPr/>
        </p:nvPicPr>
        <p:blipFill>
          <a:blip r:embed="rId3"/>
          <a:stretch>
            <a:fillRect/>
          </a:stretch>
        </p:blipFill>
        <p:spPr>
          <a:xfrm>
            <a:off x="1492905" y="3244977"/>
            <a:ext cx="8665508" cy="1655636"/>
          </a:xfrm>
          <a:prstGeom prst="rect">
            <a:avLst/>
          </a:prstGeom>
        </p:spPr>
      </p:pic>
    </p:spTree>
    <p:extLst>
      <p:ext uri="{BB962C8B-B14F-4D97-AF65-F5344CB8AC3E}">
        <p14:creationId xmlns:p14="http://schemas.microsoft.com/office/powerpoint/2010/main" val="381272982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350044" y="1215807"/>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8.3.5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粒子运动场</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“粒子运动场”特效可以模拟出现实世界中各种符合自然规律的粒子运动效果，用户可以在“效果控件”面板中，对粒子的大小、颜色、形状等进行设置。</a:t>
            </a:r>
          </a:p>
        </p:txBody>
      </p:sp>
      <p:pic>
        <p:nvPicPr>
          <p:cNvPr id="4" name="图片 3">
            <a:extLst>
              <a:ext uri="{FF2B5EF4-FFF2-40B4-BE49-F238E27FC236}">
                <a16:creationId xmlns:a16="http://schemas.microsoft.com/office/drawing/2014/main" id="{8FD65671-A22C-41FC-869E-DCDA85A014F3}"/>
              </a:ext>
            </a:extLst>
          </p:cNvPr>
          <p:cNvPicPr>
            <a:picLocks noChangeAspect="1"/>
          </p:cNvPicPr>
          <p:nvPr/>
        </p:nvPicPr>
        <p:blipFill>
          <a:blip r:embed="rId3"/>
          <a:stretch>
            <a:fillRect/>
          </a:stretch>
        </p:blipFill>
        <p:spPr>
          <a:xfrm>
            <a:off x="2530865" y="2652649"/>
            <a:ext cx="6368269" cy="3387852"/>
          </a:xfrm>
          <a:prstGeom prst="rect">
            <a:avLst/>
          </a:prstGeom>
        </p:spPr>
      </p:pic>
    </p:spTree>
    <p:extLst>
      <p:ext uri="{BB962C8B-B14F-4D97-AF65-F5344CB8AC3E}">
        <p14:creationId xmlns:p14="http://schemas.microsoft.com/office/powerpoint/2010/main" val="101029851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04</a:t>
            </a:r>
          </a:p>
        </p:txBody>
      </p:sp>
      <p:sp>
        <p:nvSpPr>
          <p:cNvPr id="5" name="Rectangle 18"/>
          <p:cNvSpPr>
            <a:spLocks noChangeArrowheads="1"/>
          </p:cNvSpPr>
          <p:nvPr/>
        </p:nvSpPr>
        <p:spPr bwMode="auto">
          <a:xfrm>
            <a:off x="3674822" y="3929872"/>
            <a:ext cx="5595384" cy="65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200" b="1">
                <a:solidFill>
                  <a:schemeClr val="tx1">
                    <a:lumMod val="75000"/>
                    <a:lumOff val="25000"/>
                  </a:schemeClr>
                </a:solidFill>
                <a:latin typeface="思源黑体" panose="020B0500000000000000" pitchFamily="34" charset="-122"/>
                <a:ea typeface="思源黑体" panose="020B0500000000000000" pitchFamily="34" charset="-122"/>
              </a:rPr>
              <a:t>“模糊和锐化”特效组</a:t>
            </a:r>
            <a:endParaRPr lang="zh-CN" altLang="en-US" sz="32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1371897323"/>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69783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8.4.1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锐化</a:t>
              </a:r>
              <a:endPar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“锐化”特效可以增强图像中发生颜色变化的对比度，突出图像中的细节，使图像看起来更加清晰。</a:t>
            </a:r>
          </a:p>
        </p:txBody>
      </p:sp>
      <p:pic>
        <p:nvPicPr>
          <p:cNvPr id="5" name="图片 4">
            <a:extLst>
              <a:ext uri="{FF2B5EF4-FFF2-40B4-BE49-F238E27FC236}">
                <a16:creationId xmlns:a16="http://schemas.microsoft.com/office/drawing/2014/main" id="{2A6389B9-3ECB-4744-9A59-185E57432593}"/>
              </a:ext>
            </a:extLst>
          </p:cNvPr>
          <p:cNvPicPr>
            <a:picLocks noChangeAspect="1"/>
          </p:cNvPicPr>
          <p:nvPr/>
        </p:nvPicPr>
        <p:blipFill>
          <a:blip r:embed="rId3"/>
          <a:stretch>
            <a:fillRect/>
          </a:stretch>
        </p:blipFill>
        <p:spPr>
          <a:xfrm>
            <a:off x="1645955" y="3031223"/>
            <a:ext cx="8614340" cy="2295144"/>
          </a:xfrm>
          <a:prstGeom prst="rect">
            <a:avLst/>
          </a:prstGeom>
        </p:spPr>
      </p:pic>
    </p:spTree>
    <p:extLst>
      <p:ext uri="{BB962C8B-B14F-4D97-AF65-F5344CB8AC3E}">
        <p14:creationId xmlns:p14="http://schemas.microsoft.com/office/powerpoint/2010/main" val="17396331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69783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8.4.2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径向模糊</a:t>
              </a:r>
              <a:endPar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502939" y="1636559"/>
            <a:ext cx="8529638" cy="128990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“径向模糊”特效可以围绕一个点产生推拉或旋转的模糊效果，离点越远，模糊程度越强。用户可以在“效果控件”面板中设置模糊数量、中心、模糊类型等属性参数。</a:t>
            </a:r>
          </a:p>
        </p:txBody>
      </p:sp>
      <p:pic>
        <p:nvPicPr>
          <p:cNvPr id="4" name="图片 3">
            <a:extLst>
              <a:ext uri="{FF2B5EF4-FFF2-40B4-BE49-F238E27FC236}">
                <a16:creationId xmlns:a16="http://schemas.microsoft.com/office/drawing/2014/main" id="{358F7512-32E0-409A-8A58-D818D159DBA3}"/>
              </a:ext>
            </a:extLst>
          </p:cNvPr>
          <p:cNvPicPr>
            <a:picLocks noChangeAspect="1"/>
          </p:cNvPicPr>
          <p:nvPr/>
        </p:nvPicPr>
        <p:blipFill>
          <a:blip r:embed="rId3"/>
          <a:stretch>
            <a:fillRect/>
          </a:stretch>
        </p:blipFill>
        <p:spPr>
          <a:xfrm>
            <a:off x="2645082" y="2712150"/>
            <a:ext cx="6503980" cy="3460049"/>
          </a:xfrm>
          <a:prstGeom prst="rect">
            <a:avLst/>
          </a:prstGeom>
        </p:spPr>
      </p:pic>
    </p:spTree>
    <p:extLst>
      <p:ext uri="{BB962C8B-B14F-4D97-AF65-F5344CB8AC3E}">
        <p14:creationId xmlns:p14="http://schemas.microsoft.com/office/powerpoint/2010/main" val="348015853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69783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8.4.3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高斯模糊</a:t>
              </a:r>
              <a:endPar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“高斯模糊”特效可以模糊柔化图像并消除杂色。用户可以在“效果控件”面板中设置模糊度、模糊方向等属性参数。</a:t>
            </a:r>
          </a:p>
        </p:txBody>
      </p:sp>
      <p:pic>
        <p:nvPicPr>
          <p:cNvPr id="5" name="图片 4">
            <a:extLst>
              <a:ext uri="{FF2B5EF4-FFF2-40B4-BE49-F238E27FC236}">
                <a16:creationId xmlns:a16="http://schemas.microsoft.com/office/drawing/2014/main" id="{4DFFFEFF-4744-4BBA-8CDB-32088AC473A7}"/>
              </a:ext>
            </a:extLst>
          </p:cNvPr>
          <p:cNvPicPr>
            <a:picLocks noChangeAspect="1"/>
          </p:cNvPicPr>
          <p:nvPr/>
        </p:nvPicPr>
        <p:blipFill>
          <a:blip r:embed="rId3"/>
          <a:stretch>
            <a:fillRect/>
          </a:stretch>
        </p:blipFill>
        <p:spPr>
          <a:xfrm>
            <a:off x="2379567" y="2488895"/>
            <a:ext cx="7147115" cy="3802190"/>
          </a:xfrm>
          <a:prstGeom prst="rect">
            <a:avLst/>
          </a:prstGeom>
        </p:spPr>
      </p:pic>
    </p:spTree>
    <p:extLst>
      <p:ext uri="{BB962C8B-B14F-4D97-AF65-F5344CB8AC3E}">
        <p14:creationId xmlns:p14="http://schemas.microsoft.com/office/powerpoint/2010/main" val="23413186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05</a:t>
            </a:r>
          </a:p>
        </p:txBody>
      </p:sp>
      <p:sp>
        <p:nvSpPr>
          <p:cNvPr id="5" name="Rectangle 18"/>
          <p:cNvSpPr>
            <a:spLocks noChangeArrowheads="1"/>
          </p:cNvSpPr>
          <p:nvPr/>
        </p:nvSpPr>
        <p:spPr bwMode="auto">
          <a:xfrm>
            <a:off x="3734354" y="3959256"/>
            <a:ext cx="5095321" cy="65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200" b="1">
                <a:solidFill>
                  <a:schemeClr val="tx1">
                    <a:lumMod val="75000"/>
                    <a:lumOff val="25000"/>
                  </a:schemeClr>
                </a:solidFill>
                <a:latin typeface="思源黑体" panose="020B0500000000000000" pitchFamily="34" charset="-122"/>
                <a:ea typeface="思源黑体" panose="020B0500000000000000" pitchFamily="34" charset="-122"/>
              </a:rPr>
              <a:t>“生成”特效组</a:t>
            </a:r>
            <a:endParaRPr lang="zh-CN" altLang="en-US" sz="32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2971014090"/>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426624" cy="748449"/>
            <a:chOff x="1502939" y="272760"/>
            <a:chExt cx="6426624" cy="748449"/>
          </a:xfrm>
        </p:grpSpPr>
        <p:sp>
          <p:nvSpPr>
            <p:cNvPr id="67" name="Rectangle 18"/>
            <p:cNvSpPr>
              <a:spLocks noChangeArrowheads="1"/>
            </p:cNvSpPr>
            <p:nvPr/>
          </p:nvSpPr>
          <p:spPr bwMode="auto">
            <a:xfrm>
              <a:off x="1502939" y="272760"/>
              <a:ext cx="6426624"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8.5.1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镜头光晕</a:t>
              </a:r>
              <a:endPar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“镜头光晕”特效可以模拟强光投射到摄像机镜头时产生的折射，用户可以在“效果控件”面板中设置光晕中心等属性参数。</a:t>
            </a:r>
          </a:p>
        </p:txBody>
      </p:sp>
      <p:pic>
        <p:nvPicPr>
          <p:cNvPr id="4" name="图片 3">
            <a:extLst>
              <a:ext uri="{FF2B5EF4-FFF2-40B4-BE49-F238E27FC236}">
                <a16:creationId xmlns:a16="http://schemas.microsoft.com/office/drawing/2014/main" id="{FC1806FD-CB69-4998-BCBF-E118E4F7EE64}"/>
              </a:ext>
            </a:extLst>
          </p:cNvPr>
          <p:cNvPicPr>
            <a:picLocks noChangeAspect="1"/>
          </p:cNvPicPr>
          <p:nvPr/>
        </p:nvPicPr>
        <p:blipFill>
          <a:blip r:embed="rId3"/>
          <a:stretch>
            <a:fillRect/>
          </a:stretch>
        </p:blipFill>
        <p:spPr>
          <a:xfrm>
            <a:off x="2473566" y="2528888"/>
            <a:ext cx="6959117" cy="3702177"/>
          </a:xfrm>
          <a:prstGeom prst="rect">
            <a:avLst/>
          </a:prstGeom>
        </p:spPr>
      </p:pic>
    </p:spTree>
    <p:extLst>
      <p:ext uri="{BB962C8B-B14F-4D97-AF65-F5344CB8AC3E}">
        <p14:creationId xmlns:p14="http://schemas.microsoft.com/office/powerpoint/2010/main" val="67334044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426624" cy="748449"/>
            <a:chOff x="1502939" y="272760"/>
            <a:chExt cx="6426624" cy="748449"/>
          </a:xfrm>
        </p:grpSpPr>
        <p:sp>
          <p:nvSpPr>
            <p:cNvPr id="67" name="Rectangle 18"/>
            <p:cNvSpPr>
              <a:spLocks noChangeArrowheads="1"/>
            </p:cNvSpPr>
            <p:nvPr/>
          </p:nvSpPr>
          <p:spPr bwMode="auto">
            <a:xfrm>
              <a:off x="1502939" y="272760"/>
              <a:ext cx="6426624"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8.5.2 CC Light Burst 2.5</a:t>
              </a:r>
              <a:endPar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en-US" altLang="zh-CN">
                <a:latin typeface="微软雅黑" panose="020B0503020204020204" pitchFamily="34" charset="-122"/>
                <a:ea typeface="微软雅黑" panose="020B0503020204020204" pitchFamily="34" charset="-122"/>
              </a:rPr>
              <a:t>“CC Light Burst 2.5</a:t>
            </a:r>
            <a:r>
              <a:rPr lang="zh-CN" altLang="en-US">
                <a:latin typeface="微软雅黑" panose="020B0503020204020204" pitchFamily="34" charset="-122"/>
                <a:ea typeface="微软雅黑" panose="020B0503020204020204" pitchFamily="34" charset="-122"/>
              </a:rPr>
              <a:t>（光线缩放</a:t>
            </a:r>
            <a:r>
              <a:rPr lang="en-US" altLang="zh-CN">
                <a:latin typeface="微软雅黑" panose="020B0503020204020204" pitchFamily="34" charset="-122"/>
                <a:ea typeface="微软雅黑" panose="020B0503020204020204" pitchFamily="34" charset="-122"/>
              </a:rPr>
              <a:t>2.5</a:t>
            </a:r>
            <a:r>
              <a:rPr lang="zh-CN" altLang="en-US">
                <a:latin typeface="微软雅黑" panose="020B0503020204020204" pitchFamily="34" charset="-122"/>
                <a:ea typeface="微软雅黑" panose="020B0503020204020204" pitchFamily="34" charset="-122"/>
              </a:rPr>
              <a:t>）”特效是</a:t>
            </a:r>
            <a:r>
              <a:rPr lang="en-US" altLang="zh-CN">
                <a:latin typeface="微软雅黑" panose="020B0503020204020204" pitchFamily="34" charset="-122"/>
                <a:ea typeface="微软雅黑" panose="020B0503020204020204" pitchFamily="34" charset="-122"/>
              </a:rPr>
              <a:t>After Effects</a:t>
            </a:r>
            <a:r>
              <a:rPr lang="zh-CN" altLang="en-US">
                <a:latin typeface="微软雅黑" panose="020B0503020204020204" pitchFamily="34" charset="-122"/>
                <a:ea typeface="微软雅黑" panose="020B0503020204020204" pitchFamily="34" charset="-122"/>
              </a:rPr>
              <a:t>附带的第三方效果，可以创建光线爆发或光芒四射的效果。</a:t>
            </a: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DFAB19F3-E0AE-4CAB-BCA7-CF18A121B2AF}"/>
              </a:ext>
            </a:extLst>
          </p:cNvPr>
          <p:cNvPicPr>
            <a:picLocks noChangeAspect="1"/>
          </p:cNvPicPr>
          <p:nvPr/>
        </p:nvPicPr>
        <p:blipFill>
          <a:blip r:embed="rId3"/>
          <a:stretch>
            <a:fillRect/>
          </a:stretch>
        </p:blipFill>
        <p:spPr>
          <a:xfrm>
            <a:off x="2416112" y="2763087"/>
            <a:ext cx="6618930" cy="3521201"/>
          </a:xfrm>
          <a:prstGeom prst="rect">
            <a:avLst/>
          </a:prstGeom>
        </p:spPr>
      </p:pic>
    </p:spTree>
    <p:extLst>
      <p:ext uri="{BB962C8B-B14F-4D97-AF65-F5344CB8AC3E}">
        <p14:creationId xmlns:p14="http://schemas.microsoft.com/office/powerpoint/2010/main" val="192631752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175"/>
            <a:ext cx="12192000" cy="6862175"/>
          </a:xfrm>
          <a:prstGeom prst="rect">
            <a:avLst/>
          </a:prstGeom>
        </p:spPr>
      </p:pic>
      <p:sp>
        <p:nvSpPr>
          <p:cNvPr id="6" name="Rectangle 18"/>
          <p:cNvSpPr>
            <a:spLocks noChangeArrowheads="1"/>
          </p:cNvSpPr>
          <p:nvPr/>
        </p:nvSpPr>
        <p:spPr bwMode="auto">
          <a:xfrm>
            <a:off x="2790825" y="1549052"/>
            <a:ext cx="223202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4400" b="1" dirty="0">
                <a:solidFill>
                  <a:srgbClr val="44546A"/>
                </a:solidFill>
                <a:latin typeface="思源黑体" panose="020B0500000000000000" pitchFamily="34" charset="-122"/>
                <a:ea typeface="思源黑体" panose="020B0500000000000000" pitchFamily="34" charset="-122"/>
              </a:rPr>
              <a:t>目录</a:t>
            </a:r>
            <a:endParaRPr lang="en-US" altLang="zh-CN" sz="4400" b="1" dirty="0">
              <a:solidFill>
                <a:srgbClr val="44546A"/>
              </a:solidFill>
              <a:latin typeface="思源黑体" panose="020B0500000000000000" pitchFamily="34" charset="-122"/>
              <a:ea typeface="思源黑体" panose="020B0500000000000000" pitchFamily="34" charset="-122"/>
            </a:endParaRPr>
          </a:p>
        </p:txBody>
      </p:sp>
      <p:sp>
        <p:nvSpPr>
          <p:cNvPr id="7" name="Rectangle 18"/>
          <p:cNvSpPr>
            <a:spLocks noChangeArrowheads="1"/>
          </p:cNvSpPr>
          <p:nvPr/>
        </p:nvSpPr>
        <p:spPr bwMode="auto">
          <a:xfrm>
            <a:off x="3240364" y="2447187"/>
            <a:ext cx="3564971" cy="407484"/>
          </a:xfrm>
          <a:prstGeom prst="rect">
            <a:avLst/>
          </a:prstGeom>
          <a:noFill/>
          <a:ln>
            <a:noFill/>
          </a:ln>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01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视频特效的基本应用</a:t>
            </a:r>
          </a:p>
        </p:txBody>
      </p:sp>
      <p:sp>
        <p:nvSpPr>
          <p:cNvPr id="8" name="Rectangle 18"/>
          <p:cNvSpPr>
            <a:spLocks noChangeArrowheads="1"/>
          </p:cNvSpPr>
          <p:nvPr/>
        </p:nvSpPr>
        <p:spPr bwMode="auto">
          <a:xfrm>
            <a:off x="3240364" y="3088730"/>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02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“扭曲”特效组</a:t>
            </a:r>
          </a:p>
        </p:txBody>
      </p:sp>
      <p:sp>
        <p:nvSpPr>
          <p:cNvPr id="9" name="Rectangle 18"/>
          <p:cNvSpPr>
            <a:spLocks noChangeArrowheads="1"/>
          </p:cNvSpPr>
          <p:nvPr/>
        </p:nvSpPr>
        <p:spPr bwMode="auto">
          <a:xfrm>
            <a:off x="3240364" y="3730273"/>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03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“模拟”特效组</a:t>
            </a:r>
          </a:p>
        </p:txBody>
      </p:sp>
      <p:sp>
        <p:nvSpPr>
          <p:cNvPr id="10" name="Rectangle 18"/>
          <p:cNvSpPr>
            <a:spLocks noChangeArrowheads="1"/>
          </p:cNvSpPr>
          <p:nvPr/>
        </p:nvSpPr>
        <p:spPr bwMode="auto">
          <a:xfrm>
            <a:off x="3240364" y="4371816"/>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04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“模糊和锐化”特效组</a:t>
            </a:r>
          </a:p>
        </p:txBody>
      </p:sp>
      <p:sp>
        <p:nvSpPr>
          <p:cNvPr id="11" name="Rectangle 18">
            <a:extLst>
              <a:ext uri="{FF2B5EF4-FFF2-40B4-BE49-F238E27FC236}">
                <a16:creationId xmlns:a16="http://schemas.microsoft.com/office/drawing/2014/main" id="{779DCF86-1778-49F5-8563-8707A48C3DD9}"/>
              </a:ext>
            </a:extLst>
          </p:cNvPr>
          <p:cNvSpPr>
            <a:spLocks noChangeArrowheads="1"/>
          </p:cNvSpPr>
          <p:nvPr/>
        </p:nvSpPr>
        <p:spPr bwMode="auto">
          <a:xfrm>
            <a:off x="3240363" y="5013359"/>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05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“生成”特效组</a:t>
            </a:r>
          </a:p>
        </p:txBody>
      </p:sp>
      <p:sp>
        <p:nvSpPr>
          <p:cNvPr id="12" name="Rectangle 18">
            <a:extLst>
              <a:ext uri="{FF2B5EF4-FFF2-40B4-BE49-F238E27FC236}">
                <a16:creationId xmlns:a16="http://schemas.microsoft.com/office/drawing/2014/main" id="{43F0D847-C709-4F79-94E9-8A3517504973}"/>
              </a:ext>
            </a:extLst>
          </p:cNvPr>
          <p:cNvSpPr>
            <a:spLocks noChangeArrowheads="1"/>
          </p:cNvSpPr>
          <p:nvPr/>
        </p:nvSpPr>
        <p:spPr bwMode="auto">
          <a:xfrm>
            <a:off x="7371038" y="2447187"/>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06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“过渡”特效组</a:t>
            </a:r>
          </a:p>
        </p:txBody>
      </p:sp>
      <p:sp>
        <p:nvSpPr>
          <p:cNvPr id="13" name="Rectangle 18">
            <a:extLst>
              <a:ext uri="{FF2B5EF4-FFF2-40B4-BE49-F238E27FC236}">
                <a16:creationId xmlns:a16="http://schemas.microsoft.com/office/drawing/2014/main" id="{566AEF74-AD49-4F81-A8FE-12C8FFF3A836}"/>
              </a:ext>
            </a:extLst>
          </p:cNvPr>
          <p:cNvSpPr>
            <a:spLocks noChangeArrowheads="1"/>
          </p:cNvSpPr>
          <p:nvPr/>
        </p:nvSpPr>
        <p:spPr bwMode="auto">
          <a:xfrm>
            <a:off x="7371038" y="3075698"/>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07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“透视”特效组</a:t>
            </a:r>
          </a:p>
        </p:txBody>
      </p:sp>
      <p:sp>
        <p:nvSpPr>
          <p:cNvPr id="14" name="Rectangle 18">
            <a:extLst>
              <a:ext uri="{FF2B5EF4-FFF2-40B4-BE49-F238E27FC236}">
                <a16:creationId xmlns:a16="http://schemas.microsoft.com/office/drawing/2014/main" id="{E16BC314-FA86-4D9E-9E2B-1119FF2940E1}"/>
              </a:ext>
            </a:extLst>
          </p:cNvPr>
          <p:cNvSpPr>
            <a:spLocks noChangeArrowheads="1"/>
          </p:cNvSpPr>
          <p:nvPr/>
        </p:nvSpPr>
        <p:spPr bwMode="auto">
          <a:xfrm>
            <a:off x="7371037" y="3617497"/>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08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“风格化”特效组</a:t>
            </a:r>
          </a:p>
        </p:txBody>
      </p:sp>
      <p:sp>
        <p:nvSpPr>
          <p:cNvPr id="15" name="Rectangle 18">
            <a:extLst>
              <a:ext uri="{FF2B5EF4-FFF2-40B4-BE49-F238E27FC236}">
                <a16:creationId xmlns:a16="http://schemas.microsoft.com/office/drawing/2014/main" id="{E765A99F-3195-435A-8CB8-2E3DC2EF41A7}"/>
              </a:ext>
            </a:extLst>
          </p:cNvPr>
          <p:cNvSpPr>
            <a:spLocks noChangeArrowheads="1"/>
          </p:cNvSpPr>
          <p:nvPr/>
        </p:nvSpPr>
        <p:spPr bwMode="auto">
          <a:xfrm>
            <a:off x="7371036" y="4232976"/>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09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课堂演练 </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55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05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155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05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255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par>
                          <p:cTn id="32" fill="hold">
                            <p:stCondLst>
                              <p:cond delay="3050"/>
                            </p:stCondLst>
                            <p:childTnLst>
                              <p:par>
                                <p:cTn id="33" presetID="22" presetClass="entr" presetSubtype="8"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500"/>
                                        <p:tgtEl>
                                          <p:spTgt spid="12"/>
                                        </p:tgtEl>
                                      </p:cBhvr>
                                    </p:animEffect>
                                  </p:childTnLst>
                                </p:cTn>
                              </p:par>
                            </p:childTnLst>
                          </p:cTn>
                        </p:par>
                        <p:par>
                          <p:cTn id="36" fill="hold">
                            <p:stCondLst>
                              <p:cond delay="3550"/>
                            </p:stCondLst>
                            <p:childTnLst>
                              <p:par>
                                <p:cTn id="37" presetID="22" presetClass="entr" presetSubtype="8"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childTnLst>
                          </p:cTn>
                        </p:par>
                        <p:par>
                          <p:cTn id="40" fill="hold">
                            <p:stCondLst>
                              <p:cond delay="4050"/>
                            </p:stCondLst>
                            <p:childTnLst>
                              <p:par>
                                <p:cTn id="41" presetID="22" presetClass="entr" presetSubtype="8"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childTnLst>
                          </p:cTn>
                        </p:par>
                        <p:par>
                          <p:cTn id="44" fill="hold">
                            <p:stCondLst>
                              <p:cond delay="4550"/>
                            </p:stCondLst>
                            <p:childTnLst>
                              <p:par>
                                <p:cTn id="45" presetID="22" presetClass="entr" presetSubtype="8"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left)">
                                      <p:cBhvr>
                                        <p:cTn id="4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426624" cy="748449"/>
            <a:chOff x="1502939" y="272760"/>
            <a:chExt cx="6426624" cy="748449"/>
          </a:xfrm>
        </p:grpSpPr>
        <p:sp>
          <p:nvSpPr>
            <p:cNvPr id="67" name="Rectangle 18"/>
            <p:cNvSpPr>
              <a:spLocks noChangeArrowheads="1"/>
            </p:cNvSpPr>
            <p:nvPr/>
          </p:nvSpPr>
          <p:spPr bwMode="auto">
            <a:xfrm>
              <a:off x="1502939" y="272760"/>
              <a:ext cx="6426624"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8.5.3 CC Light Rays</a:t>
              </a:r>
              <a:endPar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CC Light Rays</a:t>
            </a:r>
            <a:r>
              <a:rPr lang="zh-CN" altLang="en-US" dirty="0">
                <a:latin typeface="微软雅黑" panose="020B0503020204020204" pitchFamily="34" charset="-122"/>
                <a:ea typeface="微软雅黑" panose="020B0503020204020204" pitchFamily="34" charset="-122"/>
              </a:rPr>
              <a:t>（射线光）”特效可以创建从特定点向外辐射的光线效果，添加该效果后，在“效果控件”面板中可以设置光线强度、形状等属性参数。</a:t>
            </a:r>
          </a:p>
        </p:txBody>
      </p:sp>
      <p:pic>
        <p:nvPicPr>
          <p:cNvPr id="4" name="图片 3">
            <a:extLst>
              <a:ext uri="{FF2B5EF4-FFF2-40B4-BE49-F238E27FC236}">
                <a16:creationId xmlns:a16="http://schemas.microsoft.com/office/drawing/2014/main" id="{C483685F-C403-4214-AF6A-01B93BE42D56}"/>
              </a:ext>
            </a:extLst>
          </p:cNvPr>
          <p:cNvPicPr>
            <a:picLocks noChangeAspect="1"/>
          </p:cNvPicPr>
          <p:nvPr/>
        </p:nvPicPr>
        <p:blipFill>
          <a:blip r:embed="rId3"/>
          <a:stretch>
            <a:fillRect/>
          </a:stretch>
        </p:blipFill>
        <p:spPr>
          <a:xfrm>
            <a:off x="2601849" y="2710898"/>
            <a:ext cx="6233986" cy="3316415"/>
          </a:xfrm>
          <a:prstGeom prst="rect">
            <a:avLst/>
          </a:prstGeom>
        </p:spPr>
      </p:pic>
    </p:spTree>
    <p:extLst>
      <p:ext uri="{BB962C8B-B14F-4D97-AF65-F5344CB8AC3E}">
        <p14:creationId xmlns:p14="http://schemas.microsoft.com/office/powerpoint/2010/main" val="250235694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426624" cy="748449"/>
            <a:chOff x="1502939" y="272760"/>
            <a:chExt cx="6426624" cy="748449"/>
          </a:xfrm>
        </p:grpSpPr>
        <p:sp>
          <p:nvSpPr>
            <p:cNvPr id="67" name="Rectangle 18"/>
            <p:cNvSpPr>
              <a:spLocks noChangeArrowheads="1"/>
            </p:cNvSpPr>
            <p:nvPr/>
          </p:nvSpPr>
          <p:spPr bwMode="auto">
            <a:xfrm>
              <a:off x="1502939" y="272760"/>
              <a:ext cx="6426624"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8.5.4 CC Light Sweep</a:t>
              </a:r>
              <a:endPar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88306" y="1400175"/>
            <a:ext cx="8529638" cy="87440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CC Light Sweep”</a:t>
            </a:r>
            <a:r>
              <a:rPr lang="zh-CN" altLang="en-US" dirty="0">
                <a:latin typeface="微软雅黑" panose="020B0503020204020204" pitchFamily="34" charset="-122"/>
                <a:ea typeface="微软雅黑" panose="020B0503020204020204" pitchFamily="34" charset="-122"/>
              </a:rPr>
              <a:t>特效可以模拟扫描光线，结合关键帧可以制作动态的扫光效果。添加该效果后，在“效果控件”面板中可以设置光线强度、方向等属性参数。</a:t>
            </a:r>
          </a:p>
        </p:txBody>
      </p:sp>
      <p:pic>
        <p:nvPicPr>
          <p:cNvPr id="4" name="图片 3">
            <a:extLst>
              <a:ext uri="{FF2B5EF4-FFF2-40B4-BE49-F238E27FC236}">
                <a16:creationId xmlns:a16="http://schemas.microsoft.com/office/drawing/2014/main" id="{3793BCF6-390A-4988-836E-9E34DF409DDE}"/>
              </a:ext>
            </a:extLst>
          </p:cNvPr>
          <p:cNvPicPr>
            <a:picLocks noChangeAspect="1"/>
          </p:cNvPicPr>
          <p:nvPr/>
        </p:nvPicPr>
        <p:blipFill>
          <a:blip r:embed="rId3"/>
          <a:stretch>
            <a:fillRect/>
          </a:stretch>
        </p:blipFill>
        <p:spPr>
          <a:xfrm>
            <a:off x="2490773" y="2617598"/>
            <a:ext cx="6924703" cy="3422903"/>
          </a:xfrm>
          <a:prstGeom prst="rect">
            <a:avLst/>
          </a:prstGeom>
        </p:spPr>
      </p:pic>
    </p:spTree>
    <p:extLst>
      <p:ext uri="{BB962C8B-B14F-4D97-AF65-F5344CB8AC3E}">
        <p14:creationId xmlns:p14="http://schemas.microsoft.com/office/powerpoint/2010/main" val="231150756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426624" cy="748449"/>
            <a:chOff x="1502939" y="272760"/>
            <a:chExt cx="6426624" cy="748449"/>
          </a:xfrm>
        </p:grpSpPr>
        <p:sp>
          <p:nvSpPr>
            <p:cNvPr id="67" name="Rectangle 18"/>
            <p:cNvSpPr>
              <a:spLocks noChangeArrowheads="1"/>
            </p:cNvSpPr>
            <p:nvPr/>
          </p:nvSpPr>
          <p:spPr bwMode="auto">
            <a:xfrm>
              <a:off x="1502939" y="272760"/>
              <a:ext cx="6426624"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实例 ： 制作扫光效果</a:t>
              </a:r>
              <a:endPar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b="1" dirty="0">
                <a:latin typeface="微软雅黑" panose="020B0503020204020204" pitchFamily="34" charset="-122"/>
                <a:ea typeface="微软雅黑" panose="020B0503020204020204" pitchFamily="34" charset="-122"/>
              </a:rPr>
              <a:t>巧用特效可以使平淡的图像焕发新的光彩，下面将介绍如何通过“</a:t>
            </a:r>
            <a:r>
              <a:rPr lang="en-US" altLang="zh-CN" b="1" dirty="0">
                <a:latin typeface="微软雅黑" panose="020B0503020204020204" pitchFamily="34" charset="-122"/>
                <a:ea typeface="微软雅黑" panose="020B0503020204020204" pitchFamily="34" charset="-122"/>
              </a:rPr>
              <a:t>CC Light Sweep”</a:t>
            </a:r>
            <a:r>
              <a:rPr lang="zh-CN" altLang="en-US" b="1" dirty="0">
                <a:latin typeface="微软雅黑" panose="020B0503020204020204" pitchFamily="34" charset="-122"/>
                <a:ea typeface="微软雅黑" panose="020B0503020204020204" pitchFamily="34" charset="-122"/>
              </a:rPr>
              <a:t>特效制作扫光效果。</a:t>
            </a:r>
          </a:p>
        </p:txBody>
      </p:sp>
      <p:pic>
        <p:nvPicPr>
          <p:cNvPr id="4" name="图片 3">
            <a:extLst>
              <a:ext uri="{FF2B5EF4-FFF2-40B4-BE49-F238E27FC236}">
                <a16:creationId xmlns:a16="http://schemas.microsoft.com/office/drawing/2014/main" id="{E90F75AF-4F0A-4B93-AA5C-0927CDD9B381}"/>
              </a:ext>
            </a:extLst>
          </p:cNvPr>
          <p:cNvPicPr>
            <a:picLocks noChangeAspect="1"/>
          </p:cNvPicPr>
          <p:nvPr/>
        </p:nvPicPr>
        <p:blipFill>
          <a:blip r:embed="rId3"/>
          <a:stretch>
            <a:fillRect/>
          </a:stretch>
        </p:blipFill>
        <p:spPr>
          <a:xfrm>
            <a:off x="1502939" y="3387851"/>
            <a:ext cx="9712428" cy="1855661"/>
          </a:xfrm>
          <a:prstGeom prst="rect">
            <a:avLst/>
          </a:prstGeom>
        </p:spPr>
      </p:pic>
    </p:spTree>
    <p:extLst>
      <p:ext uri="{BB962C8B-B14F-4D97-AF65-F5344CB8AC3E}">
        <p14:creationId xmlns:p14="http://schemas.microsoft.com/office/powerpoint/2010/main" val="119831823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426624" cy="748449"/>
            <a:chOff x="1502939" y="272760"/>
            <a:chExt cx="6426624" cy="748449"/>
          </a:xfrm>
        </p:grpSpPr>
        <p:sp>
          <p:nvSpPr>
            <p:cNvPr id="67" name="Rectangle 18"/>
            <p:cNvSpPr>
              <a:spLocks noChangeArrowheads="1"/>
            </p:cNvSpPr>
            <p:nvPr/>
          </p:nvSpPr>
          <p:spPr bwMode="auto">
            <a:xfrm>
              <a:off x="1502939" y="272760"/>
              <a:ext cx="6426624"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8.5.5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写入</a:t>
              </a:r>
              <a:endPar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“写入”特效可以结合关键帧，在图层上为描边设置动画，模拟出书写的效果。</a:t>
            </a: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75D21605-5EAC-4947-B1BC-A0637E8E036D}"/>
              </a:ext>
            </a:extLst>
          </p:cNvPr>
          <p:cNvPicPr>
            <a:picLocks noChangeAspect="1"/>
          </p:cNvPicPr>
          <p:nvPr/>
        </p:nvPicPr>
        <p:blipFill>
          <a:blip r:embed="rId3"/>
          <a:stretch>
            <a:fillRect/>
          </a:stretch>
        </p:blipFill>
        <p:spPr>
          <a:xfrm>
            <a:off x="2430399" y="2347588"/>
            <a:ext cx="6618930" cy="3521201"/>
          </a:xfrm>
          <a:prstGeom prst="rect">
            <a:avLst/>
          </a:prstGeom>
        </p:spPr>
      </p:pic>
    </p:spTree>
    <p:extLst>
      <p:ext uri="{BB962C8B-B14F-4D97-AF65-F5344CB8AC3E}">
        <p14:creationId xmlns:p14="http://schemas.microsoft.com/office/powerpoint/2010/main" val="173823839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endParaRPr lang="en-US" altLang="zh-CN" dirty="0"/>
          </a:p>
        </p:txBody>
      </p:sp>
      <p:grpSp>
        <p:nvGrpSpPr>
          <p:cNvPr id="65" name="组合 64"/>
          <p:cNvGrpSpPr/>
          <p:nvPr/>
        </p:nvGrpSpPr>
        <p:grpSpPr>
          <a:xfrm>
            <a:off x="1502939" y="272760"/>
            <a:ext cx="6426624" cy="748449"/>
            <a:chOff x="1502939" y="272760"/>
            <a:chExt cx="6426624" cy="748449"/>
          </a:xfrm>
        </p:grpSpPr>
        <p:sp>
          <p:nvSpPr>
            <p:cNvPr id="67" name="Rectangle 18"/>
            <p:cNvSpPr>
              <a:spLocks noChangeArrowheads="1"/>
            </p:cNvSpPr>
            <p:nvPr/>
          </p:nvSpPr>
          <p:spPr bwMode="auto">
            <a:xfrm>
              <a:off x="1502939" y="272760"/>
              <a:ext cx="6426624"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8.5.6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勾画</a:t>
              </a:r>
              <a:endPar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“勾画”特效可以在对象周围生成类似航行灯的效果，以及其他沿路径运行的脉冲动画。</a:t>
            </a: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FFC9C22A-4621-4067-A88D-5B1101CA226C}"/>
              </a:ext>
            </a:extLst>
          </p:cNvPr>
          <p:cNvPicPr>
            <a:picLocks noChangeAspect="1"/>
          </p:cNvPicPr>
          <p:nvPr/>
        </p:nvPicPr>
        <p:blipFill>
          <a:blip r:embed="rId3"/>
          <a:stretch>
            <a:fillRect/>
          </a:stretch>
        </p:blipFill>
        <p:spPr>
          <a:xfrm>
            <a:off x="2830449" y="2763087"/>
            <a:ext cx="6596232" cy="3509126"/>
          </a:xfrm>
          <a:prstGeom prst="rect">
            <a:avLst/>
          </a:prstGeom>
        </p:spPr>
      </p:pic>
    </p:spTree>
    <p:extLst>
      <p:ext uri="{BB962C8B-B14F-4D97-AF65-F5344CB8AC3E}">
        <p14:creationId xmlns:p14="http://schemas.microsoft.com/office/powerpoint/2010/main" val="352592542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426624" cy="748449"/>
            <a:chOff x="1502939" y="272760"/>
            <a:chExt cx="6426624" cy="748449"/>
          </a:xfrm>
        </p:grpSpPr>
        <p:sp>
          <p:nvSpPr>
            <p:cNvPr id="67" name="Rectangle 18"/>
            <p:cNvSpPr>
              <a:spLocks noChangeArrowheads="1"/>
            </p:cNvSpPr>
            <p:nvPr/>
          </p:nvSpPr>
          <p:spPr bwMode="auto">
            <a:xfrm>
              <a:off x="1502939" y="272760"/>
              <a:ext cx="6426624"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8.5.7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四色渐变</a:t>
              </a:r>
              <a:endPar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“四色渐变”特效可以创建四种颜色的平滑渐变，增加画面的丰富度。</a:t>
            </a: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8A329CC1-9672-4322-94BC-FA7E7D471E2F}"/>
              </a:ext>
            </a:extLst>
          </p:cNvPr>
          <p:cNvPicPr>
            <a:picLocks noChangeAspect="1"/>
          </p:cNvPicPr>
          <p:nvPr/>
        </p:nvPicPr>
        <p:blipFill>
          <a:blip r:embed="rId3"/>
          <a:stretch>
            <a:fillRect/>
          </a:stretch>
        </p:blipFill>
        <p:spPr>
          <a:xfrm>
            <a:off x="2116074" y="2347588"/>
            <a:ext cx="7039688" cy="3745040"/>
          </a:xfrm>
          <a:prstGeom prst="rect">
            <a:avLst/>
          </a:prstGeom>
        </p:spPr>
      </p:pic>
    </p:spTree>
    <p:extLst>
      <p:ext uri="{BB962C8B-B14F-4D97-AF65-F5344CB8AC3E}">
        <p14:creationId xmlns:p14="http://schemas.microsoft.com/office/powerpoint/2010/main" val="77891604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06</a:t>
            </a:r>
          </a:p>
        </p:txBody>
      </p:sp>
      <p:sp>
        <p:nvSpPr>
          <p:cNvPr id="5" name="Rectangle 18"/>
          <p:cNvSpPr>
            <a:spLocks noChangeArrowheads="1"/>
          </p:cNvSpPr>
          <p:nvPr/>
        </p:nvSpPr>
        <p:spPr bwMode="auto">
          <a:xfrm>
            <a:off x="4034391" y="3930681"/>
            <a:ext cx="5095321" cy="65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200" b="1">
                <a:solidFill>
                  <a:schemeClr val="tx1">
                    <a:lumMod val="75000"/>
                    <a:lumOff val="25000"/>
                  </a:schemeClr>
                </a:solidFill>
                <a:latin typeface="思源黑体" panose="020B0500000000000000" pitchFamily="34" charset="-122"/>
                <a:ea typeface="思源黑体" panose="020B0500000000000000" pitchFamily="34" charset="-122"/>
              </a:rPr>
              <a:t>“过渡”特效组</a:t>
            </a:r>
            <a:endParaRPr lang="zh-CN" altLang="en-US" sz="32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268507407"/>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23812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593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8.6.1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卡片擦除</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“卡片擦除”特效结合关键帧，可以模拟卡片翻转切换画面的效果。</a:t>
            </a:r>
            <a:endParaRPr lang="en-US" altLang="zh-CN"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4C1DA1D4-B41D-4CD3-A30C-6F1234007C13}"/>
              </a:ext>
            </a:extLst>
          </p:cNvPr>
          <p:cNvPicPr>
            <a:picLocks noChangeAspect="1"/>
          </p:cNvPicPr>
          <p:nvPr/>
        </p:nvPicPr>
        <p:blipFill>
          <a:blip r:embed="rId3"/>
          <a:stretch>
            <a:fillRect/>
          </a:stretch>
        </p:blipFill>
        <p:spPr>
          <a:xfrm>
            <a:off x="2023045" y="2212847"/>
            <a:ext cx="7517260" cy="3999103"/>
          </a:xfrm>
          <a:prstGeom prst="rect">
            <a:avLst/>
          </a:prstGeom>
        </p:spPr>
      </p:pic>
    </p:spTree>
    <p:extLst>
      <p:ext uri="{BB962C8B-B14F-4D97-AF65-F5344CB8AC3E}">
        <p14:creationId xmlns:p14="http://schemas.microsoft.com/office/powerpoint/2010/main" val="68009260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593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8.6.2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百叶窗</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“百叶窗”特效可以使用具有指定方向和宽度的条分割擦除对象以显示底层图层，类似于百叶窗闭合的效果。</a:t>
            </a:r>
            <a:endParaRPr lang="en-US" altLang="zh-CN"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C9D05594-AAC6-4620-9C23-4CD6647EB37A}"/>
              </a:ext>
            </a:extLst>
          </p:cNvPr>
          <p:cNvPicPr>
            <a:picLocks noChangeAspect="1"/>
          </p:cNvPicPr>
          <p:nvPr/>
        </p:nvPicPr>
        <p:blipFill>
          <a:blip r:embed="rId3"/>
          <a:stretch>
            <a:fillRect/>
          </a:stretch>
        </p:blipFill>
        <p:spPr>
          <a:xfrm>
            <a:off x="2584129" y="2608505"/>
            <a:ext cx="6618930" cy="3521201"/>
          </a:xfrm>
          <a:prstGeom prst="rect">
            <a:avLst/>
          </a:prstGeom>
        </p:spPr>
      </p:pic>
    </p:spTree>
    <p:extLst>
      <p:ext uri="{BB962C8B-B14F-4D97-AF65-F5344CB8AC3E}">
        <p14:creationId xmlns:p14="http://schemas.microsoft.com/office/powerpoint/2010/main" val="338246291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07</a:t>
            </a:r>
          </a:p>
        </p:txBody>
      </p:sp>
      <p:sp>
        <p:nvSpPr>
          <p:cNvPr id="5" name="Rectangle 18"/>
          <p:cNvSpPr>
            <a:spLocks noChangeArrowheads="1"/>
          </p:cNvSpPr>
          <p:nvPr/>
        </p:nvSpPr>
        <p:spPr bwMode="auto">
          <a:xfrm>
            <a:off x="4034391" y="3930681"/>
            <a:ext cx="5095321" cy="65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200" b="1">
                <a:solidFill>
                  <a:schemeClr val="tx1">
                    <a:lumMod val="75000"/>
                    <a:lumOff val="25000"/>
                  </a:schemeClr>
                </a:solidFill>
                <a:latin typeface="思源黑体" panose="020B0500000000000000" pitchFamily="34" charset="-122"/>
                <a:ea typeface="思源黑体" panose="020B0500000000000000" pitchFamily="34" charset="-122"/>
              </a:rPr>
              <a:t>“透视”特效组</a:t>
            </a:r>
            <a:endParaRPr lang="zh-CN" altLang="en-US" sz="32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3959216372"/>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01</a:t>
            </a:r>
          </a:p>
        </p:txBody>
      </p:sp>
      <p:sp>
        <p:nvSpPr>
          <p:cNvPr id="5" name="Rectangle 18"/>
          <p:cNvSpPr>
            <a:spLocks noChangeArrowheads="1"/>
          </p:cNvSpPr>
          <p:nvPr/>
        </p:nvSpPr>
        <p:spPr bwMode="auto">
          <a:xfrm>
            <a:off x="4548741" y="3973544"/>
            <a:ext cx="4352372"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视频特效的基本应用</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593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8.7.1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径向阴影</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“径向阴影”效果可以根据点光源创建阴影，阴影从源图层的</a:t>
            </a:r>
            <a:r>
              <a:rPr lang="en-US" altLang="zh-CN">
                <a:latin typeface="微软雅黑" panose="020B0503020204020204" pitchFamily="34" charset="-122"/>
                <a:ea typeface="微软雅黑" panose="020B0503020204020204" pitchFamily="34" charset="-122"/>
              </a:rPr>
              <a:t>Alpha</a:t>
            </a:r>
            <a:r>
              <a:rPr lang="zh-CN" altLang="en-US">
                <a:latin typeface="微软雅黑" panose="020B0503020204020204" pitchFamily="34" charset="-122"/>
                <a:ea typeface="微软雅黑" panose="020B0503020204020204" pitchFamily="34" charset="-122"/>
              </a:rPr>
              <a:t>通道投射，当光透过半透明区域时，源图层的颜色影响阴影的颜色。</a:t>
            </a:r>
            <a:endParaRPr lang="en-US" altLang="zh-CN"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9E542B0E-86FF-45A0-8343-FC4B8F9781D6}"/>
              </a:ext>
            </a:extLst>
          </p:cNvPr>
          <p:cNvPicPr>
            <a:picLocks noChangeAspect="1"/>
          </p:cNvPicPr>
          <p:nvPr/>
        </p:nvPicPr>
        <p:blipFill>
          <a:blip r:embed="rId3"/>
          <a:stretch>
            <a:fillRect/>
          </a:stretch>
        </p:blipFill>
        <p:spPr>
          <a:xfrm>
            <a:off x="2130361" y="2664547"/>
            <a:ext cx="7039688" cy="3745040"/>
          </a:xfrm>
          <a:prstGeom prst="rect">
            <a:avLst/>
          </a:prstGeom>
        </p:spPr>
      </p:pic>
    </p:spTree>
    <p:extLst>
      <p:ext uri="{BB962C8B-B14F-4D97-AF65-F5344CB8AC3E}">
        <p14:creationId xmlns:p14="http://schemas.microsoft.com/office/powerpoint/2010/main" val="227619389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593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8.7.2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斜面</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Alpha </a:t>
              </a:r>
              <a:endPar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“斜面</a:t>
            </a:r>
            <a:r>
              <a:rPr lang="en-US" altLang="zh-CN">
                <a:latin typeface="微软雅黑" panose="020B0503020204020204" pitchFamily="34" charset="-122"/>
                <a:ea typeface="微软雅黑" panose="020B0503020204020204" pitchFamily="34" charset="-122"/>
              </a:rPr>
              <a:t>Alpha”</a:t>
            </a:r>
            <a:r>
              <a:rPr lang="zh-CN" altLang="en-US">
                <a:latin typeface="微软雅黑" panose="020B0503020204020204" pitchFamily="34" charset="-122"/>
                <a:ea typeface="微软雅黑" panose="020B0503020204020204" pitchFamily="34" charset="-122"/>
              </a:rPr>
              <a:t>特效可以为图像的</a:t>
            </a:r>
            <a:r>
              <a:rPr lang="en-US" altLang="zh-CN">
                <a:latin typeface="微软雅黑" panose="020B0503020204020204" pitchFamily="34" charset="-122"/>
                <a:ea typeface="微软雅黑" panose="020B0503020204020204" pitchFamily="34" charset="-122"/>
              </a:rPr>
              <a:t>Alpha</a:t>
            </a:r>
            <a:r>
              <a:rPr lang="zh-CN" altLang="en-US">
                <a:latin typeface="微软雅黑" panose="020B0503020204020204" pitchFamily="34" charset="-122"/>
                <a:ea typeface="微软雅黑" panose="020B0503020204020204" pitchFamily="34" charset="-122"/>
              </a:rPr>
              <a:t>边界增加高光和阴影，使平面元素看起来有立体感和光泽度。</a:t>
            </a:r>
            <a:endParaRPr lang="en-US" altLang="zh-CN"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A3551236-9533-44DA-AA4C-3AB4CC5C65B0}"/>
              </a:ext>
            </a:extLst>
          </p:cNvPr>
          <p:cNvPicPr>
            <a:picLocks noChangeAspect="1"/>
          </p:cNvPicPr>
          <p:nvPr/>
        </p:nvPicPr>
        <p:blipFill>
          <a:blip r:embed="rId3"/>
          <a:stretch>
            <a:fillRect/>
          </a:stretch>
        </p:blipFill>
        <p:spPr>
          <a:xfrm>
            <a:off x="2629869" y="2693122"/>
            <a:ext cx="6932261" cy="3687890"/>
          </a:xfrm>
          <a:prstGeom prst="rect">
            <a:avLst/>
          </a:prstGeom>
        </p:spPr>
      </p:pic>
    </p:spTree>
    <p:extLst>
      <p:ext uri="{BB962C8B-B14F-4D97-AF65-F5344CB8AC3E}">
        <p14:creationId xmlns:p14="http://schemas.microsoft.com/office/powerpoint/2010/main" val="101149379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08</a:t>
            </a:r>
          </a:p>
        </p:txBody>
      </p:sp>
      <p:sp>
        <p:nvSpPr>
          <p:cNvPr id="5" name="Rectangle 18"/>
          <p:cNvSpPr>
            <a:spLocks noChangeArrowheads="1"/>
          </p:cNvSpPr>
          <p:nvPr/>
        </p:nvSpPr>
        <p:spPr bwMode="auto">
          <a:xfrm>
            <a:off x="4034391" y="3930681"/>
            <a:ext cx="5095321" cy="65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200" b="1">
                <a:solidFill>
                  <a:schemeClr val="tx1">
                    <a:lumMod val="75000"/>
                    <a:lumOff val="25000"/>
                  </a:schemeClr>
                </a:solidFill>
                <a:latin typeface="思源黑体" panose="020B0500000000000000" pitchFamily="34" charset="-122"/>
                <a:ea typeface="思源黑体" panose="020B0500000000000000" pitchFamily="34" charset="-122"/>
              </a:rPr>
              <a:t>“透视”特效组</a:t>
            </a:r>
            <a:endParaRPr lang="zh-CN" altLang="en-US" sz="32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2281679755"/>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593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8.8.1 CC Glass</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（玻璃）</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CC Glass”</a:t>
            </a:r>
            <a:r>
              <a:rPr lang="zh-CN" altLang="en-US">
                <a:latin typeface="微软雅黑" panose="020B0503020204020204" pitchFamily="34" charset="-122"/>
                <a:ea typeface="微软雅黑" panose="020B0503020204020204" pitchFamily="34" charset="-122"/>
              </a:rPr>
              <a:t>特效是</a:t>
            </a:r>
            <a:r>
              <a:rPr lang="en-US" altLang="zh-CN">
                <a:latin typeface="微软雅黑" panose="020B0503020204020204" pitchFamily="34" charset="-122"/>
                <a:ea typeface="微软雅黑" panose="020B0503020204020204" pitchFamily="34" charset="-122"/>
              </a:rPr>
              <a:t>After Effects</a:t>
            </a:r>
            <a:r>
              <a:rPr lang="zh-CN" altLang="en-US">
                <a:latin typeface="微软雅黑" panose="020B0503020204020204" pitchFamily="34" charset="-122"/>
                <a:ea typeface="微软雅黑" panose="020B0503020204020204" pitchFamily="34" charset="-122"/>
              </a:rPr>
              <a:t>附带的第三方效果，该效果可以模拟玻璃表面的光学特性，如玻璃的透明度、折射和反射等，为图像或视频添加逼真的玻璃质感和光影效果。</a:t>
            </a:r>
            <a:endParaRPr lang="en-US" altLang="zh-CN"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E30D24AF-7F8C-4844-B91E-D65D6E8FBAEC}"/>
              </a:ext>
            </a:extLst>
          </p:cNvPr>
          <p:cNvPicPr>
            <a:picLocks noChangeAspect="1"/>
          </p:cNvPicPr>
          <p:nvPr/>
        </p:nvPicPr>
        <p:blipFill>
          <a:blip r:embed="rId3"/>
          <a:stretch>
            <a:fillRect/>
          </a:stretch>
        </p:blipFill>
        <p:spPr>
          <a:xfrm>
            <a:off x="3002565" y="2904392"/>
            <a:ext cx="6599181" cy="3510695"/>
          </a:xfrm>
          <a:prstGeom prst="rect">
            <a:avLst/>
          </a:prstGeom>
        </p:spPr>
      </p:pic>
    </p:spTree>
    <p:extLst>
      <p:ext uri="{BB962C8B-B14F-4D97-AF65-F5344CB8AC3E}">
        <p14:creationId xmlns:p14="http://schemas.microsoft.com/office/powerpoint/2010/main" val="270301979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593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8.8.2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动态拼贴</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“动态拼贴”特效可以复制源图像，并在水平或垂直方向上进行拼贴，制作出类似墙砖拼贴的效果。用户可以在“效果控件”面板中设置拼贴中心、拼贴宽度、高度等参数。</a:t>
            </a:r>
            <a:endParaRPr lang="en-US" altLang="zh-CN"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672958F0-208E-4B03-8A63-0B6630FD7BB9}"/>
              </a:ext>
            </a:extLst>
          </p:cNvPr>
          <p:cNvPicPr>
            <a:picLocks noChangeAspect="1"/>
          </p:cNvPicPr>
          <p:nvPr/>
        </p:nvPicPr>
        <p:blipFill>
          <a:blip r:embed="rId3"/>
          <a:stretch>
            <a:fillRect/>
          </a:stretch>
        </p:blipFill>
        <p:spPr>
          <a:xfrm>
            <a:off x="2786535" y="2928938"/>
            <a:ext cx="6618930" cy="3521201"/>
          </a:xfrm>
          <a:prstGeom prst="rect">
            <a:avLst/>
          </a:prstGeom>
        </p:spPr>
      </p:pic>
    </p:spTree>
    <p:extLst>
      <p:ext uri="{BB962C8B-B14F-4D97-AF65-F5344CB8AC3E}">
        <p14:creationId xmlns:p14="http://schemas.microsoft.com/office/powerpoint/2010/main" val="312151561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593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8.8.3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发光</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“发光”特效可以检测图像中较亮的部分，并使这些像素及其周围的像素变亮，从而创建漫射的发光光环。</a:t>
            </a:r>
            <a:endParaRPr lang="en-US" altLang="zh-CN"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AA5F7C51-D900-4526-BE64-2637187E22E8}"/>
              </a:ext>
            </a:extLst>
          </p:cNvPr>
          <p:cNvPicPr>
            <a:picLocks noChangeAspect="1"/>
          </p:cNvPicPr>
          <p:nvPr/>
        </p:nvPicPr>
        <p:blipFill>
          <a:blip r:embed="rId3"/>
          <a:stretch>
            <a:fillRect/>
          </a:stretch>
        </p:blipFill>
        <p:spPr>
          <a:xfrm>
            <a:off x="2584129" y="2608505"/>
            <a:ext cx="6618930" cy="3521201"/>
          </a:xfrm>
          <a:prstGeom prst="rect">
            <a:avLst/>
          </a:prstGeom>
        </p:spPr>
      </p:pic>
    </p:spTree>
    <p:extLst>
      <p:ext uri="{BB962C8B-B14F-4D97-AF65-F5344CB8AC3E}">
        <p14:creationId xmlns:p14="http://schemas.microsoft.com/office/powerpoint/2010/main" val="299612452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593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8.8.4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查找边缘</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“查找边缘”特效可以检测图像中具有显著过渡的区域，并通过特定的视觉效果强调这些边缘。制作出原始图像草图的效果，从而突出其结构和轮廓。</a:t>
            </a:r>
            <a:endParaRPr lang="en-US" altLang="zh-CN"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C463CDAA-A56D-4A94-807C-C3C0E7C49B7F}"/>
              </a:ext>
            </a:extLst>
          </p:cNvPr>
          <p:cNvPicPr>
            <a:picLocks noChangeAspect="1"/>
          </p:cNvPicPr>
          <p:nvPr/>
        </p:nvPicPr>
        <p:blipFill>
          <a:blip r:embed="rId3"/>
          <a:stretch>
            <a:fillRect/>
          </a:stretch>
        </p:blipFill>
        <p:spPr>
          <a:xfrm>
            <a:off x="2337370" y="2488895"/>
            <a:ext cx="7517260" cy="3999103"/>
          </a:xfrm>
          <a:prstGeom prst="rect">
            <a:avLst/>
          </a:prstGeom>
        </p:spPr>
      </p:pic>
    </p:spTree>
    <p:extLst>
      <p:ext uri="{BB962C8B-B14F-4D97-AF65-F5344CB8AC3E}">
        <p14:creationId xmlns:p14="http://schemas.microsoft.com/office/powerpoint/2010/main" val="362973642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09</a:t>
            </a:r>
          </a:p>
        </p:txBody>
      </p:sp>
      <p:sp>
        <p:nvSpPr>
          <p:cNvPr id="5" name="Rectangle 18"/>
          <p:cNvSpPr>
            <a:spLocks noChangeArrowheads="1"/>
          </p:cNvSpPr>
          <p:nvPr/>
        </p:nvSpPr>
        <p:spPr bwMode="auto">
          <a:xfrm>
            <a:off x="4034391" y="3930681"/>
            <a:ext cx="5095321" cy="65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200" b="1">
                <a:solidFill>
                  <a:schemeClr val="tx1">
                    <a:lumMod val="75000"/>
                    <a:lumOff val="25000"/>
                  </a:schemeClr>
                </a:solidFill>
                <a:latin typeface="思源黑体" panose="020B0500000000000000" pitchFamily="34" charset="-122"/>
                <a:ea typeface="思源黑体" panose="020B0500000000000000" pitchFamily="34" charset="-122"/>
              </a:rPr>
              <a:t>课堂演练</a:t>
            </a:r>
            <a:endParaRPr lang="zh-CN" altLang="en-US" sz="32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3347711336"/>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593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8.9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课堂演练</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国风短视频片头</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本章主要对视频特效进行了详细的介绍，下面将综合应用本章所学知识，制作国风短视频片头的效果。</a:t>
            </a:r>
            <a:endParaRPr lang="en-US" altLang="zh-CN"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C16F2A96-8C0E-416E-B49F-11A01EB85008}"/>
              </a:ext>
            </a:extLst>
          </p:cNvPr>
          <p:cNvPicPr>
            <a:picLocks noChangeAspect="1"/>
          </p:cNvPicPr>
          <p:nvPr/>
        </p:nvPicPr>
        <p:blipFill>
          <a:blip r:embed="rId3"/>
          <a:stretch>
            <a:fillRect/>
          </a:stretch>
        </p:blipFill>
        <p:spPr>
          <a:xfrm>
            <a:off x="1502939" y="3026777"/>
            <a:ext cx="9562868" cy="1827086"/>
          </a:xfrm>
          <a:prstGeom prst="rect">
            <a:avLst/>
          </a:prstGeom>
        </p:spPr>
      </p:pic>
    </p:spTree>
    <p:extLst>
      <p:ext uri="{BB962C8B-B14F-4D97-AF65-F5344CB8AC3E}">
        <p14:creationId xmlns:p14="http://schemas.microsoft.com/office/powerpoint/2010/main" val="157688878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0" y="0"/>
            <a:ext cx="12191980" cy="6857990"/>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2008707" y="2618079"/>
            <a:ext cx="6119636" cy="830997"/>
          </a:xfrm>
          <a:prstGeom prst="rect">
            <a:avLst/>
          </a:prstGeom>
          <a:noFill/>
        </p:spPr>
        <p:txBody>
          <a:bodyPr wrap="square" rtlCol="0">
            <a:spAutoFit/>
          </a:bodyPr>
          <a:lstStyle/>
          <a:p>
            <a:pPr defTabSz="914400"/>
            <a:r>
              <a:rPr lang="zh-CN" altLang="en-US" sz="48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思源黑体" panose="020B0500000000000000" pitchFamily="34" charset="-122"/>
                <a:ea typeface="思源黑体" panose="020B0500000000000000" pitchFamily="34" charset="-122"/>
              </a:rPr>
              <a:t>感谢您的聆听</a:t>
            </a:r>
          </a:p>
        </p:txBody>
      </p:sp>
      <p:sp>
        <p:nvSpPr>
          <p:cNvPr id="27" name="PA_文本框 3"/>
          <p:cNvSpPr txBox="1"/>
          <p:nvPr>
            <p:custDataLst>
              <p:tags r:id="rId1"/>
            </p:custDataLst>
          </p:nvPr>
        </p:nvSpPr>
        <p:spPr>
          <a:xfrm>
            <a:off x="2008707" y="2218781"/>
            <a:ext cx="3495380" cy="400110"/>
          </a:xfrm>
          <a:prstGeom prst="rect">
            <a:avLst/>
          </a:prstGeom>
          <a:noFill/>
        </p:spPr>
        <p:txBody>
          <a:bodyPr wrap="none" rtlCol="0">
            <a:spAutoFit/>
          </a:bodyPr>
          <a:lstStyle/>
          <a:p>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THANK YOU FOR LISTENING</a:t>
            </a:r>
            <a:endPar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grpSp>
        <p:nvGrpSpPr>
          <p:cNvPr id="31" name="组合 30"/>
          <p:cNvGrpSpPr/>
          <p:nvPr/>
        </p:nvGrpSpPr>
        <p:grpSpPr>
          <a:xfrm>
            <a:off x="2930658" y="3642011"/>
            <a:ext cx="1793222" cy="463758"/>
            <a:chOff x="4499355" y="3719052"/>
            <a:chExt cx="1949737" cy="579774"/>
          </a:xfrm>
          <a:effectLst>
            <a:outerShdw blurRad="127000" dist="38100" dir="2700000" algn="tl" rotWithShape="0">
              <a:prstClr val="black">
                <a:alpha val="20000"/>
              </a:prstClr>
            </a:outerShdw>
          </a:effectLst>
        </p:grpSpPr>
        <p:sp>
          <p:nvSpPr>
            <p:cNvPr id="32"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33" name="出自【趣你的PPT】(微信:qunideppt)：最优质的PPT资源库"/>
            <p:cNvSpPr/>
            <p:nvPr/>
          </p:nvSpPr>
          <p:spPr>
            <a:xfrm>
              <a:off x="4511038" y="3808884"/>
              <a:ext cx="1176817"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Tree>
  </p:cSld>
  <p:clrMapOvr>
    <a:masterClrMapping/>
  </p:clrMapOvr>
  <mc:AlternateContent xmlns:mc="http://schemas.openxmlformats.org/markup-compatibility/2006" xmlns:p14="http://schemas.microsoft.com/office/powerpoint/2010/main">
    <mc:Choice Requires="p14">
      <p:transition spd="slow" p14:dur="390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0"/>
                            </p:stCondLst>
                            <p:childTnLst>
                              <p:par>
                                <p:cTn id="18" presetID="12" presetClass="entr" presetSubtype="1"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ppt_y</p:attrName>
                                        </p:attrNameLst>
                                      </p:cBhvr>
                                      <p:tavLst>
                                        <p:tav tm="0">
                                          <p:val>
                                            <p:strVal val="#ppt_y-#ppt_h*1.125000"/>
                                          </p:val>
                                        </p:tav>
                                        <p:tav tm="100000">
                                          <p:val>
                                            <p:strVal val="#ppt_y"/>
                                          </p:val>
                                        </p:tav>
                                      </p:tavLst>
                                    </p:anim>
                                    <p:animEffect transition="in" filter="wipe(down)">
                                      <p:cBhvr>
                                        <p:cTn id="21" dur="500"/>
                                        <p:tgtEl>
                                          <p:spTgt spid="27"/>
                                        </p:tgtEl>
                                      </p:cBhvr>
                                    </p:animEffect>
                                  </p:childTnLst>
                                </p:cTn>
                              </p:par>
                            </p:childTnLst>
                          </p:cTn>
                        </p:par>
                        <p:par>
                          <p:cTn id="22" fill="hold">
                            <p:stCondLst>
                              <p:cond delay="500"/>
                            </p:stCondLst>
                            <p:childTnLst>
                              <p:par>
                                <p:cTn id="23" presetID="42" presetClass="entr" presetSubtype="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8.1.1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添加视频特效</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863584" y="1636559"/>
            <a:ext cx="7702831" cy="458908"/>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视频特效集中在“效果”菜单和“效果和预设”面板中。</a:t>
            </a:r>
          </a:p>
        </p:txBody>
      </p:sp>
      <p:pic>
        <p:nvPicPr>
          <p:cNvPr id="2" name="图片 1">
            <a:extLst>
              <a:ext uri="{FF2B5EF4-FFF2-40B4-BE49-F238E27FC236}">
                <a16:creationId xmlns:a16="http://schemas.microsoft.com/office/drawing/2014/main" id="{7C131D48-FF57-4057-941D-45595C2AEA69}"/>
              </a:ext>
            </a:extLst>
          </p:cNvPr>
          <p:cNvPicPr>
            <a:picLocks noChangeAspect="1"/>
          </p:cNvPicPr>
          <p:nvPr/>
        </p:nvPicPr>
        <p:blipFill>
          <a:blip r:embed="rId3"/>
          <a:stretch>
            <a:fillRect/>
          </a:stretch>
        </p:blipFill>
        <p:spPr>
          <a:xfrm>
            <a:off x="1502939" y="2849898"/>
            <a:ext cx="8185339" cy="2180844"/>
          </a:xfrm>
          <a:prstGeom prst="rect">
            <a:avLst/>
          </a:prstGeom>
        </p:spPr>
      </p:pic>
    </p:spTree>
    <p:extLst>
      <p:ext uri="{BB962C8B-B14F-4D97-AF65-F5344CB8AC3E}">
        <p14:creationId xmlns:p14="http://schemas.microsoft.com/office/powerpoint/2010/main" val="349674626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调整特效参数</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763571" y="1494672"/>
            <a:ext cx="7702831"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“效果控件”面板和“时间轴”面板是调整特效参数的主要工作场所。</a:t>
            </a: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0559909D-9F08-4F97-BD68-A76D35A09FFD}"/>
              </a:ext>
            </a:extLst>
          </p:cNvPr>
          <p:cNvPicPr>
            <a:picLocks noChangeAspect="1"/>
          </p:cNvPicPr>
          <p:nvPr/>
        </p:nvPicPr>
        <p:blipFill>
          <a:blip r:embed="rId3"/>
          <a:stretch>
            <a:fillRect/>
          </a:stretch>
        </p:blipFill>
        <p:spPr>
          <a:xfrm>
            <a:off x="1631369" y="2775204"/>
            <a:ext cx="8167261" cy="1868234"/>
          </a:xfrm>
          <a:prstGeom prst="rect">
            <a:avLst/>
          </a:prstGeom>
        </p:spPr>
      </p:pic>
    </p:spTree>
    <p:extLst>
      <p:ext uri="{BB962C8B-B14F-4D97-AF65-F5344CB8AC3E}">
        <p14:creationId xmlns:p14="http://schemas.microsoft.com/office/powerpoint/2010/main" val="321976435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8.1.3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复制和粘贴特效</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763571" y="1494672"/>
            <a:ext cx="7702831" cy="128990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复制和粘贴可以快速创建相同的效果，减轻重复操作的负担。下面将对此进行介绍。</a:t>
            </a:r>
          </a:p>
          <a:p>
            <a:pPr indent="457200">
              <a:lnSpc>
                <a:spcPct val="150000"/>
              </a:lnSpc>
            </a:pPr>
            <a:r>
              <a:rPr lang="en-US" altLang="zh-CN" b="1" dirty="0">
                <a:latin typeface="微软雅黑" panose="020B0503020204020204" pitchFamily="34" charset="-122"/>
                <a:ea typeface="微软雅黑" panose="020B0503020204020204" pitchFamily="34" charset="-122"/>
              </a:rPr>
              <a:t>1. </a:t>
            </a:r>
            <a:r>
              <a:rPr lang="zh-CN" altLang="en-US" b="1" dirty="0">
                <a:latin typeface="微软雅黑" panose="020B0503020204020204" pitchFamily="34" charset="-122"/>
                <a:ea typeface="微软雅黑" panose="020B0503020204020204" pitchFamily="34" charset="-122"/>
              </a:rPr>
              <a:t>在同一素材上复制粘贴特效</a:t>
            </a:r>
          </a:p>
        </p:txBody>
      </p:sp>
      <p:pic>
        <p:nvPicPr>
          <p:cNvPr id="2" name="图片 1">
            <a:extLst>
              <a:ext uri="{FF2B5EF4-FFF2-40B4-BE49-F238E27FC236}">
                <a16:creationId xmlns:a16="http://schemas.microsoft.com/office/drawing/2014/main" id="{F8EA9C11-4944-4ACA-843C-D72BA99464FA}"/>
              </a:ext>
            </a:extLst>
          </p:cNvPr>
          <p:cNvPicPr>
            <a:picLocks noChangeAspect="1"/>
          </p:cNvPicPr>
          <p:nvPr/>
        </p:nvPicPr>
        <p:blipFill>
          <a:blip r:embed="rId3"/>
          <a:stretch>
            <a:fillRect/>
          </a:stretch>
        </p:blipFill>
        <p:spPr>
          <a:xfrm>
            <a:off x="2891063" y="3058769"/>
            <a:ext cx="6088368" cy="2184744"/>
          </a:xfrm>
          <a:prstGeom prst="rect">
            <a:avLst/>
          </a:prstGeom>
        </p:spPr>
      </p:pic>
    </p:spTree>
    <p:extLst>
      <p:ext uri="{BB962C8B-B14F-4D97-AF65-F5344CB8AC3E}">
        <p14:creationId xmlns:p14="http://schemas.microsoft.com/office/powerpoint/2010/main" val="167292775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8.1.3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复制和粘贴特效</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763571" y="1494672"/>
            <a:ext cx="7702831" cy="458908"/>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 </a:t>
            </a:r>
            <a:r>
              <a:rPr lang="zh-CN" altLang="en-US" b="1" dirty="0">
                <a:latin typeface="微软雅黑" panose="020B0503020204020204" pitchFamily="34" charset="-122"/>
                <a:ea typeface="微软雅黑" panose="020B0503020204020204" pitchFamily="34" charset="-122"/>
              </a:rPr>
              <a:t>在不同素材上复制粘贴特效</a:t>
            </a:r>
          </a:p>
        </p:txBody>
      </p:sp>
      <p:pic>
        <p:nvPicPr>
          <p:cNvPr id="3" name="图片 2">
            <a:extLst>
              <a:ext uri="{FF2B5EF4-FFF2-40B4-BE49-F238E27FC236}">
                <a16:creationId xmlns:a16="http://schemas.microsoft.com/office/drawing/2014/main" id="{B9D94166-5CDC-47C6-BC03-E65816187164}"/>
              </a:ext>
            </a:extLst>
          </p:cNvPr>
          <p:cNvPicPr>
            <a:picLocks noChangeAspect="1"/>
          </p:cNvPicPr>
          <p:nvPr/>
        </p:nvPicPr>
        <p:blipFill>
          <a:blip r:embed="rId3"/>
          <a:stretch>
            <a:fillRect/>
          </a:stretch>
        </p:blipFill>
        <p:spPr>
          <a:xfrm>
            <a:off x="1763571" y="2568930"/>
            <a:ext cx="8292900" cy="2522030"/>
          </a:xfrm>
          <a:prstGeom prst="rect">
            <a:avLst/>
          </a:prstGeom>
        </p:spPr>
      </p:pic>
    </p:spTree>
    <p:extLst>
      <p:ext uri="{BB962C8B-B14F-4D97-AF65-F5344CB8AC3E}">
        <p14:creationId xmlns:p14="http://schemas.microsoft.com/office/powerpoint/2010/main" val="93095255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8.1.4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删除视频特效</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在“效果控件”或“时间轴”面板中选中要删除的视频特效，执行“编辑”→“清除”命令或按</a:t>
            </a:r>
            <a:r>
              <a:rPr lang="en-US" altLang="zh-CN">
                <a:latin typeface="微软雅黑" panose="020B0503020204020204" pitchFamily="34" charset="-122"/>
                <a:ea typeface="微软雅黑" panose="020B0503020204020204" pitchFamily="34" charset="-122"/>
              </a:rPr>
              <a:t>Delete</a:t>
            </a:r>
            <a:r>
              <a:rPr lang="zh-CN" altLang="en-US">
                <a:latin typeface="微软雅黑" panose="020B0503020204020204" pitchFamily="34" charset="-122"/>
                <a:ea typeface="微软雅黑" panose="020B0503020204020204" pitchFamily="34" charset="-122"/>
              </a:rPr>
              <a:t>键，即可。</a:t>
            </a: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7B6910BF-6B7C-4533-BF19-35626FD507AE}"/>
              </a:ext>
            </a:extLst>
          </p:cNvPr>
          <p:cNvPicPr>
            <a:picLocks noChangeAspect="1"/>
          </p:cNvPicPr>
          <p:nvPr/>
        </p:nvPicPr>
        <p:blipFill>
          <a:blip r:embed="rId3"/>
          <a:stretch>
            <a:fillRect/>
          </a:stretch>
        </p:blipFill>
        <p:spPr>
          <a:xfrm>
            <a:off x="1830827" y="2584296"/>
            <a:ext cx="7768346" cy="1762739"/>
          </a:xfrm>
          <a:prstGeom prst="rect">
            <a:avLst/>
          </a:prstGeom>
        </p:spPr>
      </p:pic>
    </p:spTree>
    <p:extLst>
      <p:ext uri="{BB962C8B-B14F-4D97-AF65-F5344CB8AC3E}">
        <p14:creationId xmlns:p14="http://schemas.microsoft.com/office/powerpoint/2010/main" val="29120806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ULTRA_SCORM_COURSE_ID" val="E4646669-89D5-4F00-B7E6-D2D0A6F7B5C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www.2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1739</Words>
  <Application>Microsoft Office PowerPoint</Application>
  <PresentationFormat>宽屏</PresentationFormat>
  <Paragraphs>230</Paragraphs>
  <Slides>49</Slides>
  <Notes>48</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49</vt:i4>
      </vt:variant>
    </vt:vector>
  </HeadingPairs>
  <TitlesOfParts>
    <vt:vector size="62" baseType="lpstr">
      <vt:lpstr>Montserrat Hairline</vt:lpstr>
      <vt:lpstr>Poppins Light</vt:lpstr>
      <vt:lpstr>等线</vt:lpstr>
      <vt:lpstr>等线 Light</vt:lpstr>
      <vt:lpstr>思源黑体</vt:lpstr>
      <vt:lpstr>宋体</vt:lpstr>
      <vt:lpstr>微软雅黑</vt:lpstr>
      <vt:lpstr>Arial</vt:lpstr>
      <vt:lpstr>Calibri</vt:lpstr>
      <vt:lpstr>Calibri Light</vt:lpstr>
      <vt:lpstr>Lato Light</vt:lpstr>
      <vt:lpstr>www.2ppt.com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数字影音后期制作</dc:title>
  <dc:creator/>
  <cp:lastModifiedBy/>
  <cp:revision>2</cp:revision>
  <dcterms:created xsi:type="dcterms:W3CDTF">2021-05-01T02:52:20Z</dcterms:created>
  <dcterms:modified xsi:type="dcterms:W3CDTF">2024-11-21T05:43:06Z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16C3BD95F65B4B0A9A5535104F5DE7C7</vt:lpwstr>
  </property>
  <property fmtid="{D5CDD505-2E9C-101B-9397-08002B2CF9AE}" pid="3" name="KSOProductBuildVer">
    <vt:lpwstr>2052-11.1.0.10463</vt:lpwstr>
  </property>
</Properties>
</file>