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40"/>
  </p:notesMasterIdLst>
  <p:handoutMasterIdLst>
    <p:handoutMasterId r:id="rId41"/>
  </p:handoutMasterIdLst>
  <p:sldIdLst>
    <p:sldId id="374" r:id="rId3"/>
    <p:sldId id="360" r:id="rId4"/>
    <p:sldId id="340" r:id="rId5"/>
    <p:sldId id="361" r:id="rId6"/>
    <p:sldId id="407" r:id="rId7"/>
    <p:sldId id="449" r:id="rId8"/>
    <p:sldId id="461" r:id="rId9"/>
    <p:sldId id="357" r:id="rId10"/>
    <p:sldId id="450" r:id="rId11"/>
    <p:sldId id="451" r:id="rId12"/>
    <p:sldId id="435" r:id="rId13"/>
    <p:sldId id="406" r:id="rId14"/>
    <p:sldId id="412" r:id="rId15"/>
    <p:sldId id="452" r:id="rId16"/>
    <p:sldId id="444" r:id="rId17"/>
    <p:sldId id="453" r:id="rId18"/>
    <p:sldId id="423" r:id="rId19"/>
    <p:sldId id="424" r:id="rId20"/>
    <p:sldId id="445" r:id="rId21"/>
    <p:sldId id="454" r:id="rId22"/>
    <p:sldId id="436" r:id="rId23"/>
    <p:sldId id="437" r:id="rId24"/>
    <p:sldId id="438" r:id="rId25"/>
    <p:sldId id="456" r:id="rId26"/>
    <p:sldId id="455" r:id="rId27"/>
    <p:sldId id="457" r:id="rId28"/>
    <p:sldId id="442" r:id="rId29"/>
    <p:sldId id="439" r:id="rId30"/>
    <p:sldId id="458" r:id="rId31"/>
    <p:sldId id="459" r:id="rId32"/>
    <p:sldId id="440" r:id="rId33"/>
    <p:sldId id="460" r:id="rId34"/>
    <p:sldId id="446" r:id="rId35"/>
    <p:sldId id="441" r:id="rId36"/>
    <p:sldId id="447" r:id="rId37"/>
    <p:sldId id="448" r:id="rId38"/>
    <p:sldId id="372" r:id="rId39"/>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12</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13</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2176476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1675509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18</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2218034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4153565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21</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9729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3153902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507650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1200755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144944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3790569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27</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354552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1487950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12900993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4121527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21926231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26312020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1542228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3166877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20223115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34992190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extLst>
      <p:ext uri="{BB962C8B-B14F-4D97-AF65-F5344CB8AC3E}">
        <p14:creationId xmlns:p14="http://schemas.microsoft.com/office/powerpoint/2010/main" val="1348951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2491138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193378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36723641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0.emf"/></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6</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APP</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界面设计</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界面的构成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．功能模块</a:t>
            </a:r>
          </a:p>
          <a:p>
            <a:pPr indent="457200">
              <a:lnSpc>
                <a:spcPct val="150000"/>
              </a:lnSpc>
            </a:pPr>
            <a:r>
              <a:rPr lang="zh-CN" altLang="en-US" dirty="0">
                <a:latin typeface="微软雅黑" panose="020B0503020204020204" pitchFamily="34" charset="-122"/>
                <a:ea typeface="微软雅黑" panose="020B0503020204020204" pitchFamily="34" charset="-122"/>
              </a:rPr>
              <a:t>功能模块是</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界面的核心部分，它们实现了</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的主要功能和业务逻辑。功能模块主要包括：首页与列表页、详情页与编辑页、个人中心与设置页、其他功能模块。</a:t>
            </a:r>
          </a:p>
        </p:txBody>
      </p:sp>
      <p:pic>
        <p:nvPicPr>
          <p:cNvPr id="2" name="图片 1">
            <a:extLst>
              <a:ext uri="{FF2B5EF4-FFF2-40B4-BE49-F238E27FC236}">
                <a16:creationId xmlns:a16="http://schemas.microsoft.com/office/drawing/2014/main" id="{5F4F4660-5100-4C77-8D87-07D782D52DF3}"/>
              </a:ext>
            </a:extLst>
          </p:cNvPr>
          <p:cNvPicPr>
            <a:picLocks noChangeAspect="1"/>
          </p:cNvPicPr>
          <p:nvPr/>
        </p:nvPicPr>
        <p:blipFill rotWithShape="1">
          <a:blip r:embed="rId3"/>
          <a:srcRect l="31904" r="20707"/>
          <a:stretch/>
        </p:blipFill>
        <p:spPr>
          <a:xfrm>
            <a:off x="2291937" y="3450101"/>
            <a:ext cx="3233659" cy="2611501"/>
          </a:xfrm>
          <a:prstGeom prst="rect">
            <a:avLst/>
          </a:prstGeom>
        </p:spPr>
      </p:pic>
      <p:pic>
        <p:nvPicPr>
          <p:cNvPr id="6" name="图片 5">
            <a:extLst>
              <a:ext uri="{FF2B5EF4-FFF2-40B4-BE49-F238E27FC236}">
                <a16:creationId xmlns:a16="http://schemas.microsoft.com/office/drawing/2014/main" id="{5599B04C-887A-4D92-B1F5-423FB4F57B0F}"/>
              </a:ext>
            </a:extLst>
          </p:cNvPr>
          <p:cNvPicPr>
            <a:picLocks noChangeAspect="1"/>
          </p:cNvPicPr>
          <p:nvPr/>
        </p:nvPicPr>
        <p:blipFill rotWithShape="1">
          <a:blip r:embed="rId4"/>
          <a:srcRect l="38290" r="23129"/>
          <a:stretch/>
        </p:blipFill>
        <p:spPr>
          <a:xfrm>
            <a:off x="6529388" y="3450101"/>
            <a:ext cx="2632560" cy="2611500"/>
          </a:xfrm>
          <a:prstGeom prst="rect">
            <a:avLst/>
          </a:prstGeom>
        </p:spPr>
      </p:pic>
    </p:spTree>
    <p:extLst>
      <p:ext uri="{BB962C8B-B14F-4D97-AF65-F5344CB8AC3E}">
        <p14:creationId xmlns:p14="http://schemas.microsoft.com/office/powerpoint/2010/main" val="200687832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常见屏幕尺寸分析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设计中，屏幕尺寸是一个至关重要的考虑因素。以下是对常见屏幕尺寸的详细分析：</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iOS</a:t>
            </a:r>
            <a:r>
              <a:rPr lang="zh-CN" altLang="en-US" b="1" dirty="0">
                <a:latin typeface="微软雅黑" panose="020B0503020204020204" pitchFamily="34" charset="-122"/>
                <a:ea typeface="微软雅黑" panose="020B0503020204020204" pitchFamily="34" charset="-122"/>
              </a:rPr>
              <a:t>设备的屏幕尺寸</a:t>
            </a:r>
          </a:p>
          <a:p>
            <a:pPr indent="457200">
              <a:lnSpc>
                <a:spcPct val="150000"/>
              </a:lnSpc>
            </a:pPr>
            <a:r>
              <a:rPr lang="en-US" altLang="zh-CN" dirty="0">
                <a:latin typeface="微软雅黑" panose="020B0503020204020204" pitchFamily="34" charset="-122"/>
                <a:ea typeface="微软雅黑" panose="020B0503020204020204" pitchFamily="34" charset="-122"/>
              </a:rPr>
              <a:t>iOS</a:t>
            </a:r>
            <a:r>
              <a:rPr lang="zh-CN" altLang="en-US" dirty="0">
                <a:latin typeface="微软雅黑" panose="020B0503020204020204" pitchFamily="34" charset="-122"/>
                <a:ea typeface="微软雅黑" panose="020B0503020204020204" pitchFamily="34" charset="-122"/>
              </a:rPr>
              <a:t>设备的屏幕尺寸因设备类型和具体型号而异。</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Android</a:t>
            </a:r>
            <a:r>
              <a:rPr lang="zh-CN" altLang="en-US" b="1" dirty="0">
                <a:latin typeface="微软雅黑" panose="020B0503020204020204" pitchFamily="34" charset="-122"/>
                <a:ea typeface="微软雅黑" panose="020B0503020204020204" pitchFamily="34" charset="-122"/>
              </a:rPr>
              <a:t>屏幕尺寸</a:t>
            </a:r>
          </a:p>
          <a:p>
            <a:pPr indent="457200">
              <a:lnSpc>
                <a:spcPct val="150000"/>
              </a:lnSpc>
            </a:pPr>
            <a:r>
              <a:rPr lang="zh-CN" altLang="en-US" dirty="0">
                <a:latin typeface="微软雅黑" panose="020B0503020204020204" pitchFamily="34" charset="-122"/>
                <a:ea typeface="微软雅黑" panose="020B0503020204020204" pitchFamily="34" charset="-122"/>
              </a:rPr>
              <a:t>根据不同的屏幕密度，</a:t>
            </a:r>
            <a:r>
              <a:rPr lang="en-US" altLang="zh-CN" dirty="0">
                <a:latin typeface="微软雅黑" panose="020B0503020204020204" pitchFamily="34" charset="-122"/>
                <a:ea typeface="微软雅黑" panose="020B0503020204020204" pitchFamily="34" charset="-122"/>
              </a:rPr>
              <a:t>Android</a:t>
            </a:r>
            <a:r>
              <a:rPr lang="zh-CN" altLang="en-US" dirty="0">
                <a:latin typeface="微软雅黑" panose="020B0503020204020204" pitchFamily="34" charset="-122"/>
                <a:ea typeface="微软雅黑" panose="020B0503020204020204" pitchFamily="34" charset="-122"/>
              </a:rPr>
              <a:t>系统会自动将</a:t>
            </a:r>
            <a:r>
              <a:rPr lang="en-US" altLang="zh-CN" dirty="0" err="1">
                <a:latin typeface="微软雅黑" panose="020B0503020204020204" pitchFamily="34" charset="-122"/>
                <a:ea typeface="微软雅黑" panose="020B0503020204020204" pitchFamily="34" charset="-122"/>
              </a:rPr>
              <a:t>dp</a:t>
            </a:r>
            <a:r>
              <a:rPr lang="zh-CN" altLang="en-US" dirty="0">
                <a:latin typeface="微软雅黑" panose="020B0503020204020204" pitchFamily="34" charset="-122"/>
                <a:ea typeface="微软雅黑" panose="020B0503020204020204" pitchFamily="34" charset="-122"/>
              </a:rPr>
              <a:t>单位转换为相应的像素单位，以保证界面的适配性。同时，还需要考虑屏幕分辨率对布局的影响，避免出现布局错位、重叠等问题。</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a:t>
            </a:r>
            <a:r>
              <a:rPr lang="en-US" altLang="zh-CN" b="1" dirty="0" err="1">
                <a:latin typeface="微软雅黑" panose="020B0503020204020204" pitchFamily="34" charset="-122"/>
                <a:ea typeface="微软雅黑" panose="020B0503020204020204" pitchFamily="34" charset="-122"/>
              </a:rPr>
              <a:t>HarmonyOS</a:t>
            </a:r>
            <a:r>
              <a:rPr lang="zh-CN" altLang="en-US" b="1" dirty="0">
                <a:latin typeface="微软雅黑" panose="020B0503020204020204" pitchFamily="34" charset="-122"/>
                <a:ea typeface="微软雅黑" panose="020B0503020204020204" pitchFamily="34" charset="-122"/>
              </a:rPr>
              <a:t>设备的屏幕尺寸</a:t>
            </a:r>
          </a:p>
          <a:p>
            <a:pPr indent="457200">
              <a:lnSpc>
                <a:spcPct val="150000"/>
              </a:lnSpc>
            </a:pPr>
            <a:r>
              <a:rPr lang="en-US" altLang="zh-CN" dirty="0" err="1">
                <a:latin typeface="微软雅黑" panose="020B0503020204020204" pitchFamily="34" charset="-122"/>
                <a:ea typeface="微软雅黑" panose="020B0503020204020204" pitchFamily="34" charset="-122"/>
              </a:rPr>
              <a:t>HarmonyOS</a:t>
            </a:r>
            <a:r>
              <a:rPr lang="zh-CN" altLang="en-US" dirty="0">
                <a:latin typeface="微软雅黑" panose="020B0503020204020204" pitchFamily="34" charset="-122"/>
                <a:ea typeface="微软雅黑" panose="020B0503020204020204" pitchFamily="34" charset="-122"/>
              </a:rPr>
              <a:t>设备的屏幕尺寸因设备类型和具体型号而异。</a:t>
            </a:r>
          </a:p>
        </p:txBody>
      </p:sp>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791629" y="3931351"/>
            <a:ext cx="383802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闪屏页界面设计</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闪屏页的目的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闪屏页，作为应用程序启动时率先呈现给用户的视觉界面，其重要性不言而喻。它不仅承载着多重功能，更是品牌与用户初次互动的关键环节。以下是闪屏页设计的核心目的：</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．品牌展示</a:t>
            </a:r>
          </a:p>
          <a:p>
            <a:pPr indent="457200">
              <a:lnSpc>
                <a:spcPct val="150000"/>
              </a:lnSpc>
            </a:pPr>
            <a:r>
              <a:rPr lang="zh-CN" altLang="en-US" dirty="0">
                <a:latin typeface="微软雅黑" panose="020B0503020204020204" pitchFamily="34" charset="-122"/>
                <a:ea typeface="微软雅黑" panose="020B0503020204020204" pitchFamily="34" charset="-122"/>
              </a:rPr>
              <a:t>闪屏页是塑造品牌形象的首要窗口，通过展示品牌名称、品牌标识（</a:t>
            </a:r>
            <a:r>
              <a:rPr lang="en-US" altLang="zh-CN" dirty="0">
                <a:latin typeface="微软雅黑" panose="020B0503020204020204" pitchFamily="34" charset="-122"/>
                <a:ea typeface="微软雅黑" panose="020B0503020204020204" pitchFamily="34" charset="-122"/>
              </a:rPr>
              <a:t>logo</a:t>
            </a:r>
            <a:r>
              <a:rPr lang="zh-CN" altLang="en-US" dirty="0">
                <a:latin typeface="微软雅黑" panose="020B0503020204020204" pitchFamily="34" charset="-122"/>
                <a:ea typeface="微软雅黑" panose="020B0503020204020204" pitchFamily="34" charset="-122"/>
              </a:rPr>
              <a:t>）和标语，帮助用户快速识别和记忆品牌。</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．加载提示</a:t>
            </a:r>
          </a:p>
          <a:p>
            <a:pPr indent="457200">
              <a:lnSpc>
                <a:spcPct val="150000"/>
              </a:lnSpc>
            </a:pPr>
            <a:r>
              <a:rPr lang="zh-CN" altLang="en-US" dirty="0">
                <a:latin typeface="微软雅黑" panose="020B0503020204020204" pitchFamily="34" charset="-122"/>
                <a:ea typeface="微软雅黑" panose="020B0503020204020204" pitchFamily="34" charset="-122"/>
              </a:rPr>
              <a:t>在应用启动和加载过程中，闪屏页不仅为用户提供视觉上的缓冲和反馈，还通过动态效果（如渐变、旋转等）或进度条，传达出应用正在积极响应的信息，有效减轻用户的等待焦虑。</a:t>
            </a: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闪屏页的目的</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．提升用户体验</a:t>
            </a:r>
          </a:p>
          <a:p>
            <a:pPr indent="457200">
              <a:lnSpc>
                <a:spcPct val="150000"/>
              </a:lnSpc>
            </a:pPr>
            <a:r>
              <a:rPr lang="zh-CN" altLang="en-US" dirty="0">
                <a:latin typeface="微软雅黑" panose="020B0503020204020204" pitchFamily="34" charset="-122"/>
                <a:ea typeface="微软雅黑" panose="020B0503020204020204" pitchFamily="34" charset="-122"/>
              </a:rPr>
              <a:t>设计精美的闪屏页能够为用户带来视觉上的愉悦，营造出一种高品质、专业的氛围，提升用户对应用的期待值和满意度。</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．功能引导</a:t>
            </a:r>
          </a:p>
          <a:p>
            <a:pPr indent="457200">
              <a:lnSpc>
                <a:spcPct val="150000"/>
              </a:lnSpc>
            </a:pPr>
            <a:r>
              <a:rPr lang="zh-CN" altLang="en-US" dirty="0">
                <a:latin typeface="微软雅黑" panose="020B0503020204020204" pitchFamily="34" charset="-122"/>
                <a:ea typeface="微软雅黑" panose="020B0503020204020204" pitchFamily="34" charset="-122"/>
              </a:rPr>
              <a:t>闪屏页可通过简洁明了的文案和图示，向用户介绍应用的核心功能和特色。</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．市场营销</a:t>
            </a:r>
          </a:p>
          <a:p>
            <a:pPr indent="457200">
              <a:lnSpc>
                <a:spcPct val="150000"/>
              </a:lnSpc>
            </a:pPr>
            <a:r>
              <a:rPr lang="zh-CN" altLang="en-US" dirty="0">
                <a:latin typeface="微软雅黑" panose="020B0503020204020204" pitchFamily="34" charset="-122"/>
                <a:ea typeface="微软雅黑" panose="020B0503020204020204" pitchFamily="34" charset="-122"/>
              </a:rPr>
              <a:t>闪屏页是推广当前活动、促销或重要通知的理想平台。</a:t>
            </a:r>
          </a:p>
        </p:txBody>
      </p:sp>
    </p:spTree>
    <p:extLst>
      <p:ext uri="{BB962C8B-B14F-4D97-AF65-F5344CB8AC3E}">
        <p14:creationId xmlns:p14="http://schemas.microsoft.com/office/powerpoint/2010/main" val="128610831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552450"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闪屏页类型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闪屏页的设计和内容可以根据不同的分类标准和目的进行多样化的划分。以下是对闪屏页主要类型的详细分类和描述：</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．按功能和目的分类</a:t>
            </a:r>
          </a:p>
          <a:p>
            <a:pPr indent="457200">
              <a:lnSpc>
                <a:spcPct val="150000"/>
              </a:lnSpc>
            </a:pPr>
            <a:r>
              <a:rPr lang="zh-CN" altLang="en-US" dirty="0">
                <a:latin typeface="微软雅黑" panose="020B0503020204020204" pitchFamily="34" charset="-122"/>
                <a:ea typeface="微软雅黑" panose="020B0503020204020204" pitchFamily="34" charset="-122"/>
              </a:rPr>
              <a:t>按功能和目的分类主要关注闪屏页的具体功能和设计目的，以便于实现特定的用户体验目标，具体类型如下：品牌宣传型、节假关怀型、活动推广型、广告营销型、功能引导型。</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6A6F87CD-74BF-4C75-9D39-A92360E2C858}"/>
              </a:ext>
            </a:extLst>
          </p:cNvPr>
          <p:cNvPicPr>
            <a:picLocks noChangeAspect="1"/>
          </p:cNvPicPr>
          <p:nvPr/>
        </p:nvPicPr>
        <p:blipFill rotWithShape="1">
          <a:blip r:embed="rId3"/>
          <a:srcRect l="31904" r="20698"/>
          <a:stretch/>
        </p:blipFill>
        <p:spPr>
          <a:xfrm>
            <a:off x="2297301" y="3887887"/>
            <a:ext cx="3222931" cy="2602329"/>
          </a:xfrm>
          <a:prstGeom prst="rect">
            <a:avLst/>
          </a:prstGeom>
        </p:spPr>
      </p:pic>
      <p:pic>
        <p:nvPicPr>
          <p:cNvPr id="5" name="图片 4">
            <a:extLst>
              <a:ext uri="{FF2B5EF4-FFF2-40B4-BE49-F238E27FC236}">
                <a16:creationId xmlns:a16="http://schemas.microsoft.com/office/drawing/2014/main" id="{6CB89F62-6DD4-486A-8FC8-A1DFEB6B8848}"/>
              </a:ext>
            </a:extLst>
          </p:cNvPr>
          <p:cNvPicPr>
            <a:picLocks noChangeAspect="1"/>
          </p:cNvPicPr>
          <p:nvPr/>
        </p:nvPicPr>
        <p:blipFill>
          <a:blip r:embed="rId4"/>
          <a:stretch>
            <a:fillRect/>
          </a:stretch>
        </p:blipFill>
        <p:spPr>
          <a:xfrm>
            <a:off x="4200459" y="3887887"/>
            <a:ext cx="6799634" cy="2602329"/>
          </a:xfrm>
          <a:prstGeom prst="rect">
            <a:avLst/>
          </a:prstGeom>
        </p:spPr>
      </p:pic>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552450"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闪屏页类型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079842" y="1537552"/>
            <a:ext cx="9478620" cy="461389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．按展示形式分类</a:t>
            </a:r>
          </a:p>
          <a:p>
            <a:pPr indent="457200">
              <a:lnSpc>
                <a:spcPct val="150000"/>
              </a:lnSpc>
            </a:pPr>
            <a:r>
              <a:rPr lang="zh-CN" altLang="en-US" dirty="0">
                <a:latin typeface="微软雅黑" panose="020B0503020204020204" pitchFamily="34" charset="-122"/>
                <a:ea typeface="微软雅黑" panose="020B0503020204020204" pitchFamily="34" charset="-122"/>
              </a:rPr>
              <a:t>这一分类关注闪屏页在应用生命周期中的出现时机，以便针对不同阶段的用户需求进行设计。具体类型包括：静态闪屏页、动态闪屏页。</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．按出现时机分类</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这一分类关注闪屏页在应用生命周期中的出现时机，以便针对不同阶段的用户需求进行设计。具体类型包括：启动闪屏页、首次启动闪屏页、版本更新闪屏页。</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．其他特殊型</a:t>
            </a:r>
          </a:p>
          <a:p>
            <a:pPr indent="457200">
              <a:lnSpc>
                <a:spcPct val="150000"/>
              </a:lnSpc>
            </a:pPr>
            <a:r>
              <a:rPr lang="zh-CN" altLang="en-US" dirty="0">
                <a:latin typeface="微软雅黑" panose="020B0503020204020204" pitchFamily="34" charset="-122"/>
                <a:ea typeface="微软雅黑" panose="020B0503020204020204" pitchFamily="34" charset="-122"/>
              </a:rPr>
              <a:t>这一分类涵盖一些特殊的闪屏页类型，强调其独特的功能或设计特点。具体类型包括：情感故事型、个性化定制型。</a:t>
            </a:r>
          </a:p>
          <a:p>
            <a:pPr indent="457200">
              <a:lnSpc>
                <a:spcPct val="150000"/>
              </a:lnSpc>
            </a:pPr>
            <a:endParaRPr lang="zh-CN" altLang="en-US" dirty="0">
              <a:latin typeface="微软雅黑" panose="020B0503020204020204" pitchFamily="34" charset="-122"/>
              <a:ea typeface="微软雅黑" panose="020B0503020204020204" pitchFamily="34" charset="-122"/>
            </a:endParaRP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870371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注册登录页界面设计</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登录注册页的设计原则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在设计登录和注册页面时，遵循以下原则可以提升用户体验，确保用户能够顺利完成注册和登录过程：简洁明了、一致性、安全性、反馈机制、易用性、响应性、个性化。</a:t>
            </a:r>
          </a:p>
        </p:txBody>
      </p:sp>
      <p:pic>
        <p:nvPicPr>
          <p:cNvPr id="4" name="图片 3">
            <a:extLst>
              <a:ext uri="{FF2B5EF4-FFF2-40B4-BE49-F238E27FC236}">
                <a16:creationId xmlns:a16="http://schemas.microsoft.com/office/drawing/2014/main" id="{A6FA21EB-B589-457D-8DD1-AE2DA9765173}"/>
              </a:ext>
            </a:extLst>
          </p:cNvPr>
          <p:cNvPicPr>
            <a:picLocks noChangeAspect="1"/>
          </p:cNvPicPr>
          <p:nvPr/>
        </p:nvPicPr>
        <p:blipFill rotWithShape="1">
          <a:blip r:embed="rId3"/>
          <a:srcRect l="29699" r="23177"/>
          <a:stretch/>
        </p:blipFill>
        <p:spPr>
          <a:xfrm>
            <a:off x="2102393" y="2944998"/>
            <a:ext cx="4212203" cy="3420999"/>
          </a:xfrm>
          <a:prstGeom prst="rect">
            <a:avLst/>
          </a:prstGeom>
        </p:spPr>
      </p:pic>
      <p:pic>
        <p:nvPicPr>
          <p:cNvPr id="5" name="图片 4">
            <a:extLst>
              <a:ext uri="{FF2B5EF4-FFF2-40B4-BE49-F238E27FC236}">
                <a16:creationId xmlns:a16="http://schemas.microsoft.com/office/drawing/2014/main" id="{2B2A5B47-9F61-4A03-9FA6-D4774FD37A2F}"/>
              </a:ext>
            </a:extLst>
          </p:cNvPr>
          <p:cNvPicPr>
            <a:picLocks noChangeAspect="1"/>
          </p:cNvPicPr>
          <p:nvPr/>
        </p:nvPicPr>
        <p:blipFill>
          <a:blip r:embed="rId4"/>
          <a:stretch>
            <a:fillRect/>
          </a:stretch>
        </p:blipFill>
        <p:spPr>
          <a:xfrm>
            <a:off x="6662837" y="3335174"/>
            <a:ext cx="3309837" cy="2839800"/>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登录注册页的布局规划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450181" y="1485901"/>
            <a:ext cx="8529638" cy="419839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策划登录页布局时，需确保页面布局整洁有序，避免过多的空白区域或冗余元素。合理设置输入框和按钮的大小和间距，确保用户能够轻松点击和操作。遵循色彩搭配和视觉层次的原则，突出重要信息和操作按钮。以下是登录注册页的布局建议：</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．头部区域</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头部区域通常包含应用的品牌标识（</a:t>
            </a:r>
            <a:r>
              <a:rPr lang="en-US" altLang="zh-CN" dirty="0">
                <a:latin typeface="微软雅黑" panose="020B0503020204020204" pitchFamily="34" charset="-122"/>
                <a:ea typeface="微软雅黑" panose="020B0503020204020204" pitchFamily="34" charset="-122"/>
              </a:rPr>
              <a:t>logo</a:t>
            </a:r>
            <a:r>
              <a:rPr lang="zh-CN" altLang="en-US" dirty="0">
                <a:latin typeface="微软雅黑" panose="020B0503020204020204" pitchFamily="34" charset="-122"/>
                <a:ea typeface="微软雅黑" panose="020B0503020204020204" pitchFamily="34" charset="-122"/>
              </a:rPr>
              <a:t>）、标题或标语等元素，用于展示品牌信息和定位。</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．登录</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注册表单区域</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登录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注册表单区域作为页面的核心部分，用于收集用户的登录或注册信息。该表单应包含必要的输入字段（如用户名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手机号、密码、验证码等）和提交按钮。</a:t>
            </a:r>
          </a:p>
        </p:txBody>
      </p:sp>
    </p:spTree>
    <p:extLst>
      <p:ext uri="{BB962C8B-B14F-4D97-AF65-F5344CB8AC3E}">
        <p14:creationId xmlns:p14="http://schemas.microsoft.com/office/powerpoint/2010/main" val="22833496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48704" y="2022418"/>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关于</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界面设计</a:t>
            </a:r>
          </a:p>
        </p:txBody>
      </p:sp>
      <p:sp>
        <p:nvSpPr>
          <p:cNvPr id="8" name="Rectangle 18"/>
          <p:cNvSpPr>
            <a:spLocks noChangeArrowheads="1"/>
          </p:cNvSpPr>
          <p:nvPr/>
        </p:nvSpPr>
        <p:spPr bwMode="auto">
          <a:xfrm>
            <a:off x="4248704" y="2640795"/>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闪屏页界面设计</a:t>
            </a:r>
          </a:p>
        </p:txBody>
      </p:sp>
      <p:sp>
        <p:nvSpPr>
          <p:cNvPr id="9" name="Rectangle 18"/>
          <p:cNvSpPr>
            <a:spLocks noChangeArrowheads="1"/>
          </p:cNvSpPr>
          <p:nvPr/>
        </p:nvSpPr>
        <p:spPr bwMode="auto">
          <a:xfrm>
            <a:off x="4248704" y="3259172"/>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注册登录页界面设计</a:t>
            </a:r>
          </a:p>
        </p:txBody>
      </p:sp>
      <p:sp>
        <p:nvSpPr>
          <p:cNvPr id="10" name="Rectangle 18">
            <a:extLst>
              <a:ext uri="{FF2B5EF4-FFF2-40B4-BE49-F238E27FC236}">
                <a16:creationId xmlns:a16="http://schemas.microsoft.com/office/drawing/2014/main" id="{BCC86C82-70BC-403D-811B-8234AE447AAD}"/>
              </a:ext>
            </a:extLst>
          </p:cNvPr>
          <p:cNvSpPr>
            <a:spLocks noChangeArrowheads="1"/>
          </p:cNvSpPr>
          <p:nvPr/>
        </p:nvSpPr>
        <p:spPr bwMode="auto">
          <a:xfrm>
            <a:off x="4248703" y="3877549"/>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首页界面设计</a:t>
            </a:r>
          </a:p>
        </p:txBody>
      </p:sp>
      <p:sp>
        <p:nvSpPr>
          <p:cNvPr id="11" name="Rectangle 18">
            <a:extLst>
              <a:ext uri="{FF2B5EF4-FFF2-40B4-BE49-F238E27FC236}">
                <a16:creationId xmlns:a16="http://schemas.microsoft.com/office/drawing/2014/main" id="{5719B90A-5B2D-41FE-B681-2D8F7131EBCA}"/>
              </a:ext>
            </a:extLst>
          </p:cNvPr>
          <p:cNvSpPr>
            <a:spLocks noChangeArrowheads="1"/>
          </p:cNvSpPr>
          <p:nvPr/>
        </p:nvSpPr>
        <p:spPr bwMode="auto">
          <a:xfrm>
            <a:off x="4248702" y="4495926"/>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05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个人中心界面设计</a:t>
            </a:r>
          </a:p>
        </p:txBody>
      </p:sp>
      <p:sp>
        <p:nvSpPr>
          <p:cNvPr id="12" name="Rectangle 18">
            <a:extLst>
              <a:ext uri="{FF2B5EF4-FFF2-40B4-BE49-F238E27FC236}">
                <a16:creationId xmlns:a16="http://schemas.microsoft.com/office/drawing/2014/main" id="{32B6C74D-C7AE-4FA8-9065-FD4CAF950B02}"/>
              </a:ext>
            </a:extLst>
          </p:cNvPr>
          <p:cNvSpPr>
            <a:spLocks noChangeArrowheads="1"/>
          </p:cNvSpPr>
          <p:nvPr/>
        </p:nvSpPr>
        <p:spPr bwMode="auto">
          <a:xfrm>
            <a:off x="4248701" y="5114305"/>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06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5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0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350044"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登录注册页的布局规划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500188"/>
            <a:ext cx="8529638"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．错误提示区域</a:t>
            </a:r>
          </a:p>
          <a:p>
            <a:pPr indent="457200">
              <a:lnSpc>
                <a:spcPct val="150000"/>
              </a:lnSpc>
            </a:pPr>
            <a:r>
              <a:rPr lang="zh-CN" altLang="en-US" dirty="0">
                <a:latin typeface="微软雅黑" panose="020B0503020204020204" pitchFamily="34" charset="-122"/>
                <a:ea typeface="微软雅黑" panose="020B0503020204020204" pitchFamily="34" charset="-122"/>
              </a:rPr>
              <a:t>用于显示用户输入错误或系统错误的信息。错误提示可以出现在输入框下方，与用户输入的信息相关联。</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．第三方登录</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注册入口</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提供多种第三方登录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注册选项（如微信、</a:t>
            </a:r>
            <a:r>
              <a:rPr lang="en-US" altLang="zh-CN" dirty="0">
                <a:latin typeface="微软雅黑" panose="020B0503020204020204" pitchFamily="34" charset="-122"/>
                <a:ea typeface="微软雅黑" panose="020B0503020204020204" pitchFamily="34" charset="-122"/>
              </a:rPr>
              <a:t>QQ</a:t>
            </a:r>
            <a:r>
              <a:rPr lang="zh-CN" altLang="en-US" dirty="0">
                <a:latin typeface="微软雅黑" panose="020B0503020204020204" pitchFamily="34" charset="-122"/>
                <a:ea typeface="微软雅黑" panose="020B0503020204020204" pitchFamily="34" charset="-122"/>
              </a:rPr>
              <a:t>、微博等），满足不同用户的需求。这些入口可以放置在表单区域的下方或底部，以不干扰用户的主要操作为原则。</a:t>
            </a:r>
            <a:endParaRPr lang="zh-CN" altLang="en-US"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．附加功能区域</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该区域包含找回密码、注册协议、隐私政策、反馈问题等链接或按钮。</a:t>
            </a:r>
          </a:p>
        </p:txBody>
      </p:sp>
      <p:pic>
        <p:nvPicPr>
          <p:cNvPr id="4" name="图片 3">
            <a:extLst>
              <a:ext uri="{FF2B5EF4-FFF2-40B4-BE49-F238E27FC236}">
                <a16:creationId xmlns:a16="http://schemas.microsoft.com/office/drawing/2014/main" id="{98AE2187-C5FD-46D5-9CC8-7A5D6FF82723}"/>
              </a:ext>
            </a:extLst>
          </p:cNvPr>
          <p:cNvPicPr>
            <a:picLocks noChangeAspect="1"/>
          </p:cNvPicPr>
          <p:nvPr/>
        </p:nvPicPr>
        <p:blipFill>
          <a:blip r:embed="rId3"/>
          <a:stretch>
            <a:fillRect/>
          </a:stretch>
        </p:blipFill>
        <p:spPr>
          <a:xfrm>
            <a:off x="2546413" y="5228064"/>
            <a:ext cx="5184648" cy="996696"/>
          </a:xfrm>
          <a:prstGeom prst="rect">
            <a:avLst/>
          </a:prstGeom>
        </p:spPr>
      </p:pic>
    </p:spTree>
    <p:extLst>
      <p:ext uri="{BB962C8B-B14F-4D97-AF65-F5344CB8AC3E}">
        <p14:creationId xmlns:p14="http://schemas.microsoft.com/office/powerpoint/2010/main" val="351838120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首页界面设计</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542805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首页的设计定位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636559"/>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设计定位是首页设计的基石，它决定了首页的整体风格、色彩搭配、内容布局以及用户交互方式。以下是首页设计定位的关键要素：</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．用户体验为核心</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．品牌形象传达</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．功能导向明确</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．信息层次分明</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．响应式设计</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．个性化体验</a:t>
            </a:r>
          </a:p>
        </p:txBody>
      </p:sp>
      <p:pic>
        <p:nvPicPr>
          <p:cNvPr id="4" name="图片 3">
            <a:extLst>
              <a:ext uri="{FF2B5EF4-FFF2-40B4-BE49-F238E27FC236}">
                <a16:creationId xmlns:a16="http://schemas.microsoft.com/office/drawing/2014/main" id="{D82793BF-2D89-4596-A520-8B0BAB1A3A91}"/>
              </a:ext>
            </a:extLst>
          </p:cNvPr>
          <p:cNvPicPr>
            <a:picLocks noChangeAspect="1"/>
          </p:cNvPicPr>
          <p:nvPr/>
        </p:nvPicPr>
        <p:blipFill rotWithShape="1">
          <a:blip r:embed="rId3"/>
          <a:srcRect l="31958" r="22766"/>
          <a:stretch/>
        </p:blipFill>
        <p:spPr>
          <a:xfrm>
            <a:off x="4439126" y="2761519"/>
            <a:ext cx="3313748" cy="2801080"/>
          </a:xfrm>
          <a:prstGeom prst="rect">
            <a:avLst/>
          </a:prstGeom>
        </p:spPr>
      </p:pic>
      <p:pic>
        <p:nvPicPr>
          <p:cNvPr id="5" name="图片 4">
            <a:extLst>
              <a:ext uri="{FF2B5EF4-FFF2-40B4-BE49-F238E27FC236}">
                <a16:creationId xmlns:a16="http://schemas.microsoft.com/office/drawing/2014/main" id="{F9095ABF-973C-4467-9D2D-74052B4BDD2C}"/>
              </a:ext>
            </a:extLst>
          </p:cNvPr>
          <p:cNvPicPr>
            <a:picLocks noChangeAspect="1"/>
          </p:cNvPicPr>
          <p:nvPr/>
        </p:nvPicPr>
        <p:blipFill rotWithShape="1">
          <a:blip r:embed="rId4"/>
          <a:srcRect l="35610" r="22536"/>
          <a:stretch/>
        </p:blipFill>
        <p:spPr>
          <a:xfrm>
            <a:off x="7858681" y="2647009"/>
            <a:ext cx="3313748" cy="3030100"/>
          </a:xfrm>
          <a:prstGeom prst="rect">
            <a:avLst/>
          </a:prstGeom>
        </p:spPr>
      </p:pic>
    </p:spTree>
    <p:extLst>
      <p:ext uri="{BB962C8B-B14F-4D97-AF65-F5344CB8AC3E}">
        <p14:creationId xmlns:p14="http://schemas.microsoft.com/office/powerpoint/2010/main" val="37092638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50519"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首页的布局规划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首页的布局规划是实现设计定位的具体表现，涉及信息的排列和功能的组织。以下是对</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首页布局的详细介绍，主要围绕其构成元素进行阐述：</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．头部区域</a:t>
            </a:r>
          </a:p>
          <a:p>
            <a:pPr indent="457200">
              <a:lnSpc>
                <a:spcPct val="150000"/>
              </a:lnSpc>
            </a:pPr>
            <a:r>
              <a:rPr lang="zh-CN" altLang="en-US" dirty="0">
                <a:latin typeface="微软雅黑" panose="020B0503020204020204" pitchFamily="34" charset="-122"/>
                <a:ea typeface="微软雅黑" panose="020B0503020204020204" pitchFamily="34" charset="-122"/>
              </a:rPr>
              <a:t>顶部区域：作为</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首页的“门面”，顶部区域承载着展示品牌标识、导航信息以及吸引用户注意的重要任务。</a:t>
            </a:r>
          </a:p>
        </p:txBody>
      </p:sp>
      <p:pic>
        <p:nvPicPr>
          <p:cNvPr id="4" name="图片 3">
            <a:extLst>
              <a:ext uri="{FF2B5EF4-FFF2-40B4-BE49-F238E27FC236}">
                <a16:creationId xmlns:a16="http://schemas.microsoft.com/office/drawing/2014/main" id="{84361999-BD50-4CA2-A7C7-4CEF3D68C8A3}"/>
              </a:ext>
            </a:extLst>
          </p:cNvPr>
          <p:cNvPicPr>
            <a:picLocks noChangeAspect="1"/>
          </p:cNvPicPr>
          <p:nvPr/>
        </p:nvPicPr>
        <p:blipFill>
          <a:blip r:embed="rId3"/>
          <a:stretch>
            <a:fillRect/>
          </a:stretch>
        </p:blipFill>
        <p:spPr>
          <a:xfrm>
            <a:off x="3268537" y="3916436"/>
            <a:ext cx="4569626" cy="434304"/>
          </a:xfrm>
          <a:prstGeom prst="rect">
            <a:avLst/>
          </a:prstGeom>
        </p:spPr>
      </p:pic>
      <p:pic>
        <p:nvPicPr>
          <p:cNvPr id="6" name="图片 5">
            <a:extLst>
              <a:ext uri="{FF2B5EF4-FFF2-40B4-BE49-F238E27FC236}">
                <a16:creationId xmlns:a16="http://schemas.microsoft.com/office/drawing/2014/main" id="{81DA0146-94A5-4FB2-85BC-6C687868073E}"/>
              </a:ext>
            </a:extLst>
          </p:cNvPr>
          <p:cNvPicPr>
            <a:picLocks noChangeAspect="1"/>
          </p:cNvPicPr>
          <p:nvPr/>
        </p:nvPicPr>
        <p:blipFill>
          <a:blip r:embed="rId4"/>
          <a:stretch>
            <a:fillRect/>
          </a:stretch>
        </p:blipFill>
        <p:spPr>
          <a:xfrm>
            <a:off x="3543571" y="4734518"/>
            <a:ext cx="4626578" cy="629052"/>
          </a:xfrm>
          <a:prstGeom prst="rect">
            <a:avLst/>
          </a:prstGeom>
        </p:spPr>
      </p:pic>
    </p:spTree>
    <p:extLst>
      <p:ext uri="{BB962C8B-B14F-4D97-AF65-F5344CB8AC3E}">
        <p14:creationId xmlns:p14="http://schemas.microsoft.com/office/powerpoint/2010/main" val="419820588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50519"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首页的布局规划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．主要内容区域</a:t>
            </a:r>
          </a:p>
          <a:p>
            <a:pPr indent="457200">
              <a:lnSpc>
                <a:spcPct val="150000"/>
              </a:lnSpc>
            </a:pPr>
            <a:r>
              <a:rPr lang="zh-CN" altLang="en-US" dirty="0">
                <a:latin typeface="微软雅黑" panose="020B0503020204020204" pitchFamily="34" charset="-122"/>
                <a:ea typeface="微软雅黑" panose="020B0503020204020204" pitchFamily="34" charset="-122"/>
              </a:rPr>
              <a:t>主要内容区域是</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首页的核心部分，用于展示</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的核心功能、内容或服务，是吸引用户、留住用户的关键所在，如图</a:t>
            </a:r>
            <a:r>
              <a:rPr lang="en-US" altLang="zh-CN" dirty="0">
                <a:latin typeface="微软雅黑" panose="020B0503020204020204" pitchFamily="34" charset="-122"/>
                <a:ea typeface="微软雅黑" panose="020B0503020204020204" pitchFamily="34" charset="-122"/>
              </a:rPr>
              <a:t>6-32</a:t>
            </a:r>
            <a:r>
              <a:rPr lang="zh-CN" altLang="en-US" dirty="0">
                <a:latin typeface="微软雅黑" panose="020B0503020204020204" pitchFamily="34" charset="-122"/>
                <a:ea typeface="微软雅黑" panose="020B0503020204020204" pitchFamily="34" charset="-122"/>
              </a:rPr>
              <a:t>所示。以下是主要内容区域的几个重要组成部分：轮播图</a:t>
            </a:r>
            <a:r>
              <a:rPr lang="en-US" altLang="zh-CN" dirty="0">
                <a:latin typeface="微软雅黑" panose="020B0503020204020204" pitchFamily="34" charset="-122"/>
                <a:ea typeface="微软雅黑" panose="020B0503020204020204" pitchFamily="34" charset="-122"/>
              </a:rPr>
              <a:t>/Banner</a:t>
            </a:r>
            <a:r>
              <a:rPr lang="zh-CN" altLang="en-US" dirty="0">
                <a:latin typeface="微软雅黑" panose="020B0503020204020204" pitchFamily="34" charset="-122"/>
                <a:ea typeface="微软雅黑" panose="020B0503020204020204" pitchFamily="34" charset="-122"/>
              </a:rPr>
              <a:t>、快速通道</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功能入口、内容展示区。</a:t>
            </a:r>
          </a:p>
        </p:txBody>
      </p:sp>
      <p:pic>
        <p:nvPicPr>
          <p:cNvPr id="5" name="图片 4">
            <a:extLst>
              <a:ext uri="{FF2B5EF4-FFF2-40B4-BE49-F238E27FC236}">
                <a16:creationId xmlns:a16="http://schemas.microsoft.com/office/drawing/2014/main" id="{729A5294-CECE-4251-BF37-EFE8BFF257D9}"/>
              </a:ext>
            </a:extLst>
          </p:cNvPr>
          <p:cNvPicPr>
            <a:picLocks noChangeAspect="1"/>
          </p:cNvPicPr>
          <p:nvPr/>
        </p:nvPicPr>
        <p:blipFill>
          <a:blip r:embed="rId3"/>
          <a:stretch>
            <a:fillRect/>
          </a:stretch>
        </p:blipFill>
        <p:spPr>
          <a:xfrm>
            <a:off x="4390873" y="3638977"/>
            <a:ext cx="1477663" cy="2725787"/>
          </a:xfrm>
          <a:prstGeom prst="rect">
            <a:avLst/>
          </a:prstGeom>
        </p:spPr>
      </p:pic>
    </p:spTree>
    <p:extLst>
      <p:ext uri="{BB962C8B-B14F-4D97-AF65-F5344CB8AC3E}">
        <p14:creationId xmlns:p14="http://schemas.microsoft.com/office/powerpoint/2010/main" val="170659539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50519"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首页的布局规划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．底部区域</a:t>
            </a:r>
          </a:p>
          <a:p>
            <a:pPr indent="457200">
              <a:lnSpc>
                <a:spcPct val="150000"/>
              </a:lnSpc>
            </a:pPr>
            <a:r>
              <a:rPr lang="zh-CN" altLang="en-US" dirty="0">
                <a:latin typeface="微软雅黑" panose="020B0503020204020204" pitchFamily="34" charset="-122"/>
                <a:ea typeface="微软雅黑" panose="020B0503020204020204" pitchFamily="34" charset="-122"/>
              </a:rPr>
              <a:t>底部区域作为</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首页的“基石”，承载着提供主要功能分类快捷入口的任务，同时保持用户界面的整洁和一致性。标签栏是位于页面底部的功能分类快捷入口，通常包含</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的主要功能分类图标，</a:t>
            </a:r>
            <a:r>
              <a:rPr lang="en-US" altLang="zh-CN" dirty="0">
                <a:latin typeface="微软雅黑" panose="020B0503020204020204" pitchFamily="34" charset="-122"/>
                <a:ea typeface="微软雅黑" panose="020B0503020204020204" pitchFamily="34" charset="-122"/>
              </a:rPr>
              <a:t>2-5</a:t>
            </a:r>
            <a:r>
              <a:rPr lang="zh-CN" altLang="en-US" dirty="0">
                <a:latin typeface="微软雅黑" panose="020B0503020204020204" pitchFamily="34" charset="-122"/>
                <a:ea typeface="微软雅黑" panose="020B0503020204020204" pitchFamily="34" charset="-122"/>
              </a:rPr>
              <a:t>个不等，方便用户在不同功能间快速切换。</a:t>
            </a:r>
          </a:p>
        </p:txBody>
      </p:sp>
      <p:pic>
        <p:nvPicPr>
          <p:cNvPr id="7" name="图片 6">
            <a:extLst>
              <a:ext uri="{FF2B5EF4-FFF2-40B4-BE49-F238E27FC236}">
                <a16:creationId xmlns:a16="http://schemas.microsoft.com/office/drawing/2014/main" id="{B5B6DB86-8EC2-44BC-B8F9-6A436770BAC3}"/>
              </a:ext>
            </a:extLst>
          </p:cNvPr>
          <p:cNvPicPr>
            <a:picLocks noChangeAspect="1"/>
          </p:cNvPicPr>
          <p:nvPr/>
        </p:nvPicPr>
        <p:blipFill>
          <a:blip r:embed="rId3"/>
          <a:stretch>
            <a:fillRect/>
          </a:stretch>
        </p:blipFill>
        <p:spPr>
          <a:xfrm>
            <a:off x="2273754" y="3935241"/>
            <a:ext cx="6882492" cy="935777"/>
          </a:xfrm>
          <a:prstGeom prst="rect">
            <a:avLst/>
          </a:prstGeom>
        </p:spPr>
      </p:pic>
    </p:spTree>
    <p:extLst>
      <p:ext uri="{BB962C8B-B14F-4D97-AF65-F5344CB8AC3E}">
        <p14:creationId xmlns:p14="http://schemas.microsoft.com/office/powerpoint/2010/main" val="7000373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50519"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6.4.2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首页的布局规划</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．其他元素</a:t>
            </a:r>
          </a:p>
          <a:p>
            <a:pPr indent="457200">
              <a:lnSpc>
                <a:spcPct val="150000"/>
              </a:lnSpc>
            </a:pPr>
            <a:r>
              <a:rPr lang="zh-CN" altLang="en-US" dirty="0">
                <a:latin typeface="微软雅黑" panose="020B0503020204020204" pitchFamily="34" charset="-122"/>
                <a:ea typeface="微软雅黑" panose="020B0503020204020204" pitchFamily="34" charset="-122"/>
              </a:rPr>
              <a:t>除了上述三个主要区域外，</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首页还可能包含一些其他元素，这些元素旨在为用户提供更丰富的功能和服务，提升用户满意度和粘性，具体如下：广告位、下拉刷新、个性化推荐、悬浮按钮、通知横幅、空白状态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错误提示。</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146730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05</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个人中心界面设计</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356955849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个人中心界面的类型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301584" y="1295401"/>
            <a:ext cx="9303082"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个人中心界面通常在标签栏中以“我的”或“账户”命名，是用户管理个人信息、查看订单状态、管理支付方式、享受会员权益以及获取消息通知等功能的集中入口。根据不同的分类标准和设计目的，个人中心界面可以划分为多种类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．基本信息展示型</a:t>
            </a:r>
          </a:p>
          <a:p>
            <a:pPr indent="457200">
              <a:lnSpc>
                <a:spcPct val="150000"/>
              </a:lnSpc>
            </a:pPr>
            <a:r>
              <a:rPr lang="zh-CN" altLang="en-US" dirty="0">
                <a:latin typeface="微软雅黑" panose="020B0503020204020204" pitchFamily="34" charset="-122"/>
                <a:ea typeface="微软雅黑" panose="020B0503020204020204" pitchFamily="34" charset="-122"/>
              </a:rPr>
              <a:t>基本信息展示型界面主要展示用户的头像、昵称、性别、生日等基本信息，便于用户查看和确认个人身份及信息。</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．功能导航型</a:t>
            </a:r>
          </a:p>
          <a:p>
            <a:pPr indent="457200">
              <a:lnSpc>
                <a:spcPct val="150000"/>
              </a:lnSpc>
            </a:pPr>
            <a:r>
              <a:rPr lang="zh-CN" altLang="en-US" dirty="0">
                <a:latin typeface="微软雅黑" panose="020B0503020204020204" pitchFamily="34" charset="-122"/>
                <a:ea typeface="微软雅黑" panose="020B0503020204020204" pitchFamily="34" charset="-122"/>
              </a:rPr>
              <a:t>功能导航型界面提供清晰的导航结构，帮助用户快速找到并访问如订单管理、支付设置、消息通知等关键功能区域。</a:t>
            </a:r>
          </a:p>
        </p:txBody>
      </p:sp>
      <p:pic>
        <p:nvPicPr>
          <p:cNvPr id="4" name="图片 3">
            <a:extLst>
              <a:ext uri="{FF2B5EF4-FFF2-40B4-BE49-F238E27FC236}">
                <a16:creationId xmlns:a16="http://schemas.microsoft.com/office/drawing/2014/main" id="{02B537F7-2846-4162-B5D1-D7560B0288E5}"/>
              </a:ext>
            </a:extLst>
          </p:cNvPr>
          <p:cNvPicPr>
            <a:picLocks noChangeAspect="1"/>
          </p:cNvPicPr>
          <p:nvPr/>
        </p:nvPicPr>
        <p:blipFill>
          <a:blip r:embed="rId3"/>
          <a:stretch>
            <a:fillRect/>
          </a:stretch>
        </p:blipFill>
        <p:spPr>
          <a:xfrm>
            <a:off x="3360801" y="4600992"/>
            <a:ext cx="5184648" cy="1984248"/>
          </a:xfrm>
          <a:prstGeom prst="rect">
            <a:avLst/>
          </a:prstGeom>
        </p:spPr>
      </p:pic>
    </p:spTree>
    <p:extLst>
      <p:ext uri="{BB962C8B-B14F-4D97-AF65-F5344CB8AC3E}">
        <p14:creationId xmlns:p14="http://schemas.microsoft.com/office/powerpoint/2010/main" val="351154730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个人中心界面的类型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301584" y="1295401"/>
            <a:ext cx="9303082"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．设置与配置型</a:t>
            </a:r>
          </a:p>
          <a:p>
            <a:pPr indent="457200">
              <a:lnSpc>
                <a:spcPct val="150000"/>
              </a:lnSpc>
            </a:pPr>
            <a:r>
              <a:rPr lang="zh-CN" altLang="en-US" dirty="0">
                <a:latin typeface="微软雅黑" panose="020B0503020204020204" pitchFamily="34" charset="-122"/>
                <a:ea typeface="微软雅黑" panose="020B0503020204020204" pitchFamily="34" charset="-122"/>
              </a:rPr>
              <a:t>设置与配置型界面允许用户根据个人喜好和需求，对应用进行个性化设置，如调整界面主题、字体大小、隐私权限等。</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．互动信息型</a:t>
            </a:r>
          </a:p>
          <a:p>
            <a:pPr indent="457200">
              <a:lnSpc>
                <a:spcPct val="150000"/>
              </a:lnSpc>
            </a:pPr>
            <a:r>
              <a:rPr lang="zh-CN" altLang="en-US" dirty="0">
                <a:latin typeface="微软雅黑" panose="020B0503020204020204" pitchFamily="34" charset="-122"/>
                <a:ea typeface="微软雅黑" panose="020B0503020204020204" pitchFamily="34" charset="-122"/>
              </a:rPr>
              <a:t>互动信息型界面展示用户的社交互动信息，如好友动态、评论回复等，增强用户间的互动与联系。</a:t>
            </a:r>
          </a:p>
        </p:txBody>
      </p:sp>
      <p:pic>
        <p:nvPicPr>
          <p:cNvPr id="5" name="图片 4">
            <a:extLst>
              <a:ext uri="{FF2B5EF4-FFF2-40B4-BE49-F238E27FC236}">
                <a16:creationId xmlns:a16="http://schemas.microsoft.com/office/drawing/2014/main" id="{26A4032A-5A46-4B66-A7A4-482095635D21}"/>
              </a:ext>
            </a:extLst>
          </p:cNvPr>
          <p:cNvPicPr>
            <a:picLocks noChangeAspect="1"/>
          </p:cNvPicPr>
          <p:nvPr/>
        </p:nvPicPr>
        <p:blipFill>
          <a:blip r:embed="rId3"/>
          <a:stretch>
            <a:fillRect/>
          </a:stretch>
        </p:blipFill>
        <p:spPr>
          <a:xfrm>
            <a:off x="2426437" y="3619294"/>
            <a:ext cx="7339125" cy="2808801"/>
          </a:xfrm>
          <a:prstGeom prst="rect">
            <a:avLst/>
          </a:prstGeom>
        </p:spPr>
      </p:pic>
    </p:spTree>
    <p:extLst>
      <p:ext uri="{BB962C8B-B14F-4D97-AF65-F5344CB8AC3E}">
        <p14:creationId xmlns:p14="http://schemas.microsoft.com/office/powerpoint/2010/main" val="410297771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本章节深入剖析</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界面的设计，从设计趋势、界面构成到常见屏幕尺寸分析，全面覆盖。其中，详细探讨了闪屏页的目的与类型，注册登录页的设计原则与布局规划，以及首页的设计定位与布局规划。此外，还深入分析了个人中心界面的类型与构成，为</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界面设计提供了全面的指导。</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个人中心界面的类型</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301584" y="1295401"/>
            <a:ext cx="9303082"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．会员与积分型</a:t>
            </a:r>
          </a:p>
          <a:p>
            <a:pPr indent="457200">
              <a:lnSpc>
                <a:spcPct val="150000"/>
              </a:lnSpc>
            </a:pPr>
            <a:r>
              <a:rPr lang="zh-CN" altLang="en-US" dirty="0">
                <a:latin typeface="微软雅黑" panose="020B0503020204020204" pitchFamily="34" charset="-122"/>
                <a:ea typeface="微软雅黑" panose="020B0503020204020204" pitchFamily="34" charset="-122"/>
              </a:rPr>
              <a:t>会员与积分型界面展示用户的会员等级、积分余额、优惠券等会员相关信息，并提供兑换、使用等积分管理功能。</a:t>
            </a:r>
          </a:p>
          <a:p>
            <a:pPr indent="457200">
              <a:lnSpc>
                <a:spcPct val="150000"/>
              </a:lnSpc>
            </a:pPr>
            <a:r>
              <a:rPr lang="en-US" altLang="zh-CN" b="1" dirty="0">
                <a:latin typeface="微软雅黑" panose="020B0503020204020204" pitchFamily="34" charset="-122"/>
                <a:ea typeface="微软雅黑" panose="020B0503020204020204" pitchFamily="34" charset="-122"/>
              </a:rPr>
              <a:t>6</a:t>
            </a:r>
            <a:r>
              <a:rPr lang="zh-CN" altLang="en-US" b="1" dirty="0">
                <a:latin typeface="微软雅黑" panose="020B0503020204020204" pitchFamily="34" charset="-122"/>
                <a:ea typeface="微软雅黑" panose="020B0503020204020204" pitchFamily="34" charset="-122"/>
              </a:rPr>
              <a:t>．内容创作型</a:t>
            </a:r>
          </a:p>
          <a:p>
            <a:pPr indent="457200">
              <a:lnSpc>
                <a:spcPct val="150000"/>
              </a:lnSpc>
            </a:pPr>
            <a:r>
              <a:rPr lang="zh-CN" altLang="en-US" dirty="0">
                <a:latin typeface="微软雅黑" panose="020B0503020204020204" pitchFamily="34" charset="-122"/>
                <a:ea typeface="微软雅黑" panose="020B0503020204020204" pitchFamily="34" charset="-122"/>
              </a:rPr>
              <a:t>对于支持用户生成内容（</a:t>
            </a:r>
            <a:r>
              <a:rPr lang="en-US" altLang="zh-CN" dirty="0">
                <a:latin typeface="微软雅黑" panose="020B0503020204020204" pitchFamily="34" charset="-122"/>
                <a:ea typeface="微软雅黑" panose="020B0503020204020204" pitchFamily="34" charset="-122"/>
              </a:rPr>
              <a:t>UGC</a:t>
            </a:r>
            <a:r>
              <a:rPr lang="zh-CN" altLang="en-US" dirty="0">
                <a:latin typeface="微软雅黑" panose="020B0503020204020204" pitchFamily="34" charset="-122"/>
                <a:ea typeface="微软雅黑" panose="020B0503020204020204" pitchFamily="34" charset="-122"/>
              </a:rPr>
              <a:t>）的应用，个人中心界面还可能包含用户发布的内容管理功能，如草稿箱、已发布内容查看等。</a:t>
            </a:r>
          </a:p>
        </p:txBody>
      </p:sp>
      <p:pic>
        <p:nvPicPr>
          <p:cNvPr id="4" name="图片 3">
            <a:extLst>
              <a:ext uri="{FF2B5EF4-FFF2-40B4-BE49-F238E27FC236}">
                <a16:creationId xmlns:a16="http://schemas.microsoft.com/office/drawing/2014/main" id="{2B03EF01-CBEA-4AAC-8864-FE2DA2DB6D50}"/>
              </a:ext>
            </a:extLst>
          </p:cNvPr>
          <p:cNvPicPr>
            <a:picLocks noChangeAspect="1"/>
          </p:cNvPicPr>
          <p:nvPr/>
        </p:nvPicPr>
        <p:blipFill>
          <a:blip r:embed="rId3"/>
          <a:stretch>
            <a:fillRect/>
          </a:stretch>
        </p:blipFill>
        <p:spPr>
          <a:xfrm>
            <a:off x="3260861" y="3603955"/>
            <a:ext cx="7789809" cy="2981285"/>
          </a:xfrm>
          <a:prstGeom prst="rect">
            <a:avLst/>
          </a:prstGeom>
        </p:spPr>
      </p:pic>
    </p:spTree>
    <p:extLst>
      <p:ext uri="{BB962C8B-B14F-4D97-AF65-F5344CB8AC3E}">
        <p14:creationId xmlns:p14="http://schemas.microsoft.com/office/powerpoint/2010/main" val="306227497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个人中心界面的构成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636559"/>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在移动</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设计中，个人中心页是一个综合性的用户信息管理区域，其关键部分包括头像区域和信息内容区域，它们共同构成了用户与个人中心交互的核心。以下是对这两个组成部分的详细介绍：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．头像区域</a:t>
            </a:r>
          </a:p>
          <a:p>
            <a:pPr indent="457200">
              <a:lnSpc>
                <a:spcPct val="150000"/>
              </a:lnSpc>
            </a:pPr>
            <a:r>
              <a:rPr lang="zh-CN" altLang="en-US" dirty="0">
                <a:latin typeface="微软雅黑" panose="020B0503020204020204" pitchFamily="34" charset="-122"/>
                <a:ea typeface="微软雅黑" panose="020B0503020204020204" pitchFamily="34" charset="-122"/>
              </a:rPr>
              <a:t>头像是个人中心的视觉焦点，通常位于页面的顶部。</a:t>
            </a:r>
          </a:p>
        </p:txBody>
      </p:sp>
      <p:pic>
        <p:nvPicPr>
          <p:cNvPr id="4" name="图片 3">
            <a:extLst>
              <a:ext uri="{FF2B5EF4-FFF2-40B4-BE49-F238E27FC236}">
                <a16:creationId xmlns:a16="http://schemas.microsoft.com/office/drawing/2014/main" id="{90BE364F-4DF8-4C0C-9D88-D1578CAC52F6}"/>
              </a:ext>
            </a:extLst>
          </p:cNvPr>
          <p:cNvPicPr>
            <a:picLocks noChangeAspect="1"/>
          </p:cNvPicPr>
          <p:nvPr/>
        </p:nvPicPr>
        <p:blipFill>
          <a:blip r:embed="rId3"/>
          <a:stretch>
            <a:fillRect/>
          </a:stretch>
        </p:blipFill>
        <p:spPr>
          <a:xfrm>
            <a:off x="1927075" y="3685841"/>
            <a:ext cx="7575849" cy="2899399"/>
          </a:xfrm>
          <a:prstGeom prst="rect">
            <a:avLst/>
          </a:prstGeom>
        </p:spPr>
      </p:pic>
    </p:spTree>
    <p:extLst>
      <p:ext uri="{BB962C8B-B14F-4D97-AF65-F5344CB8AC3E}">
        <p14:creationId xmlns:p14="http://schemas.microsoft.com/office/powerpoint/2010/main" val="17731637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6.5.2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个人中心界面的构成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88306" y="1636559"/>
            <a:ext cx="8529638" cy="461389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．信息内容区域</a:t>
            </a:r>
          </a:p>
          <a:p>
            <a:pPr indent="457200">
              <a:lnSpc>
                <a:spcPct val="150000"/>
              </a:lnSpc>
            </a:pPr>
            <a:r>
              <a:rPr lang="zh-CN" altLang="en-US" dirty="0">
                <a:latin typeface="微软雅黑" panose="020B0503020204020204" pitchFamily="34" charset="-122"/>
                <a:ea typeface="微软雅黑" panose="020B0503020204020204" pitchFamily="34" charset="-122"/>
              </a:rPr>
              <a:t>信息内容区域是个人中心页面的主体，集中展示用户的个人信息、功能模块及交互入口。此区域可细分为以下子模块：</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个人信息：包括用户的基本信息，如邮箱、手机号码、地址等。</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订单管理：展示用户的历史订单、当前订单状态等信息。</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收藏夹：展示用户收藏的商品或内容，方便用户快速访问。</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设置与偏好：提供账户设置、隐私设置、通知偏好等选项。设置项应清晰分类，使用图标辅助识别，便于用户快速找到并调整。</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帮助与反馈：提供帮助文档、常见问题解答和反馈渠道。确保用户在遇到问题时能够获得及时的帮助和支持。</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114805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06</a:t>
            </a:r>
          </a:p>
        </p:txBody>
      </p:sp>
      <p:sp>
        <p:nvSpPr>
          <p:cNvPr id="5" name="Rectangle 18"/>
          <p:cNvSpPr>
            <a:spLocks noChangeArrowheads="1"/>
          </p:cNvSpPr>
          <p:nvPr/>
        </p:nvSpPr>
        <p:spPr bwMode="auto">
          <a:xfrm>
            <a:off x="4520166"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实战演练</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278053868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712249" cy="748449"/>
            <a:chOff x="1502939" y="272760"/>
            <a:chExt cx="5712249" cy="748449"/>
          </a:xfrm>
        </p:grpSpPr>
        <p:sp>
          <p:nvSpPr>
            <p:cNvPr id="67" name="Rectangle 18"/>
            <p:cNvSpPr>
              <a:spLocks noChangeArrowheads="1"/>
            </p:cNvSpPr>
            <p:nvPr/>
          </p:nvSpPr>
          <p:spPr bwMode="auto">
            <a:xfrm>
              <a:off x="1502939" y="272760"/>
              <a:ext cx="571224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实战演练：阅享云端</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8" y="1471613"/>
            <a:ext cx="9469861"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本案例详细解析了阅享云端</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的界面设计与制作过程。其中闪屏页主要是图标的绘制以及文字的添加。注册登录页涉及到图标、文本框、登录按钮等组件的制作。首页则是文字、图标、图像素材的综合应用。</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主色调选用蓝色，象征广阔与深邃，云朵与书本的结合则传达了阅读主题。整体布局清晰简洁，美观且实用，旨在为用户提供优质的阅读体验。下面将对多个界面的制作进行讲解。</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．绘制闪屏页</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本小节将制作闪屏页。新建文档后置入图标，并进行调整，使用文字工具与字符面板输入、编辑文字。</a:t>
            </a:r>
          </a:p>
        </p:txBody>
      </p:sp>
      <p:pic>
        <p:nvPicPr>
          <p:cNvPr id="4" name="图片 3">
            <a:extLst>
              <a:ext uri="{FF2B5EF4-FFF2-40B4-BE49-F238E27FC236}">
                <a16:creationId xmlns:a16="http://schemas.microsoft.com/office/drawing/2014/main" id="{3BF5A995-262A-4357-A2D5-9EFB65C9EC34}"/>
              </a:ext>
            </a:extLst>
          </p:cNvPr>
          <p:cNvPicPr>
            <a:picLocks noChangeAspect="1"/>
          </p:cNvPicPr>
          <p:nvPr/>
        </p:nvPicPr>
        <p:blipFill>
          <a:blip r:embed="rId3"/>
          <a:stretch>
            <a:fillRect/>
          </a:stretch>
        </p:blipFill>
        <p:spPr>
          <a:xfrm>
            <a:off x="2717863" y="4487036"/>
            <a:ext cx="6238816" cy="2151126"/>
          </a:xfrm>
          <a:prstGeom prst="rect">
            <a:avLst/>
          </a:prstGeom>
        </p:spPr>
      </p:pic>
    </p:spTree>
    <p:extLst>
      <p:ext uri="{BB962C8B-B14F-4D97-AF65-F5344CB8AC3E}">
        <p14:creationId xmlns:p14="http://schemas.microsoft.com/office/powerpoint/2010/main" val="306189080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712249" cy="748449"/>
            <a:chOff x="1502939" y="272760"/>
            <a:chExt cx="5712249" cy="748449"/>
          </a:xfrm>
        </p:grpSpPr>
        <p:sp>
          <p:nvSpPr>
            <p:cNvPr id="67" name="Rectangle 18"/>
            <p:cNvSpPr>
              <a:spLocks noChangeArrowheads="1"/>
            </p:cNvSpPr>
            <p:nvPr/>
          </p:nvSpPr>
          <p:spPr bwMode="auto">
            <a:xfrm>
              <a:off x="1502939" y="272760"/>
              <a:ext cx="571224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实战演练：阅享云端</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8" y="1471613"/>
            <a:ext cx="9469861"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．制作登录注册页</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本小节将制作登录注册页。复制画板后删除多余的部分，使用矩形工具、直线工具以及椭圆工具绘制图标、按钮，使用文字工具与字符面板输入、编辑文字。</a:t>
            </a:r>
          </a:p>
        </p:txBody>
      </p:sp>
      <p:pic>
        <p:nvPicPr>
          <p:cNvPr id="5" name="图片 4">
            <a:extLst>
              <a:ext uri="{FF2B5EF4-FFF2-40B4-BE49-F238E27FC236}">
                <a16:creationId xmlns:a16="http://schemas.microsoft.com/office/drawing/2014/main" id="{E7A4658B-95F6-4D47-B846-586F97455DE5}"/>
              </a:ext>
            </a:extLst>
          </p:cNvPr>
          <p:cNvPicPr>
            <a:picLocks noChangeAspect="1"/>
          </p:cNvPicPr>
          <p:nvPr/>
        </p:nvPicPr>
        <p:blipFill>
          <a:blip r:embed="rId3"/>
          <a:stretch>
            <a:fillRect/>
          </a:stretch>
        </p:blipFill>
        <p:spPr>
          <a:xfrm>
            <a:off x="1646300" y="3189288"/>
            <a:ext cx="8269247" cy="2851213"/>
          </a:xfrm>
          <a:prstGeom prst="rect">
            <a:avLst/>
          </a:prstGeom>
        </p:spPr>
      </p:pic>
    </p:spTree>
    <p:extLst>
      <p:ext uri="{BB962C8B-B14F-4D97-AF65-F5344CB8AC3E}">
        <p14:creationId xmlns:p14="http://schemas.microsoft.com/office/powerpoint/2010/main" val="204999663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712249" cy="748449"/>
            <a:chOff x="1502939" y="272760"/>
            <a:chExt cx="5712249" cy="748449"/>
          </a:xfrm>
        </p:grpSpPr>
        <p:sp>
          <p:nvSpPr>
            <p:cNvPr id="67" name="Rectangle 18"/>
            <p:cNvSpPr>
              <a:spLocks noChangeArrowheads="1"/>
            </p:cNvSpPr>
            <p:nvPr/>
          </p:nvSpPr>
          <p:spPr bwMode="auto">
            <a:xfrm>
              <a:off x="1502939" y="272760"/>
              <a:ext cx="5712249"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6.6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实战演练：阅享云端</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界面制作</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8" y="1471613"/>
            <a:ext cx="9469861"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．制作首页</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本小节将制作首页。复制画板后删除多余的部分，使用文字工具与字符面板输入文字内容，使用矩形工具和图层样式等工具绘制图标、按钮等效果，部分素材需要置入。</a:t>
            </a:r>
          </a:p>
        </p:txBody>
      </p:sp>
      <p:pic>
        <p:nvPicPr>
          <p:cNvPr id="4" name="图片 3">
            <a:extLst>
              <a:ext uri="{FF2B5EF4-FFF2-40B4-BE49-F238E27FC236}">
                <a16:creationId xmlns:a16="http://schemas.microsoft.com/office/drawing/2014/main" id="{48F88675-CEBB-4C76-915D-24760430229F}"/>
              </a:ext>
            </a:extLst>
          </p:cNvPr>
          <p:cNvPicPr>
            <a:picLocks noChangeAspect="1"/>
          </p:cNvPicPr>
          <p:nvPr/>
        </p:nvPicPr>
        <p:blipFill>
          <a:blip r:embed="rId3"/>
          <a:stretch>
            <a:fillRect/>
          </a:stretch>
        </p:blipFill>
        <p:spPr>
          <a:xfrm>
            <a:off x="3573939" y="3284366"/>
            <a:ext cx="4758371" cy="3219314"/>
          </a:xfrm>
          <a:prstGeom prst="rect">
            <a:avLst/>
          </a:prstGeom>
        </p:spPr>
      </p:pic>
    </p:spTree>
    <p:extLst>
      <p:ext uri="{BB962C8B-B14F-4D97-AF65-F5344CB8AC3E}">
        <p14:creationId xmlns:p14="http://schemas.microsoft.com/office/powerpoint/2010/main" val="44762643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791629" y="3931351"/>
            <a:ext cx="37808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关于</a:t>
            </a:r>
            <a:r>
              <a:rPr lang="en-US" altLang="zh-CN" sz="3600" b="1">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3600" b="1">
                <a:solidFill>
                  <a:schemeClr val="tx1">
                    <a:lumMod val="75000"/>
                    <a:lumOff val="25000"/>
                  </a:schemeClr>
                </a:solidFill>
                <a:latin typeface="思源黑体" panose="020B0500000000000000" pitchFamily="34" charset="-122"/>
                <a:ea typeface="思源黑体" panose="020B0500000000000000" pitchFamily="34" charset="-122"/>
              </a:rPr>
              <a:t>界面设计</a:t>
            </a:r>
            <a:endPar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界面的设计趋势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界面的设计趋势不断演变，受到技术进步、用户需求和设计理念的影响。以下是一些当前和未来的</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界面设计趋势：</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．视觉设计趋势</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清晰的界面：极简主义强调简洁的布局，减少视觉杂乱，确保重要内容得到突出展示。</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扁平化元素：采用简单的形状和色彩，摒弃多余的阴影和渐变效果，使界面更显现代感。</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深色模式：深色背景与亮色文本的对比提升了可读性和视觉冲击力。</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卡片式设计：将内容划分为卡片形式，便于用户快速浏览和理解信息。结合图像、文本和图标，进一步提升信息的可读性和吸引力。</a:t>
            </a:r>
          </a:p>
        </p:txBody>
      </p:sp>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界面的设计趋势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．交互设计趋势</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微交互设计：通过小巧的动画和即时反馈，提升用户的互动体验，如按钮点击时的细腻动画效果。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自然语言交互：允许用户通过语音命令与应用互动，极大提升了便捷性。</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手势交互：支持手势操作（如滑动、捏合等），提供更直观的用户体验，减少按钮的使用。</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动态过渡与动画：通过流畅的动画和过渡效果，提升界面的连贯性和用户的沉浸感。</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40386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6.1.1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界面的设计趋势</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．技术与体验趋势</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增强现实（</a:t>
            </a:r>
            <a:r>
              <a:rPr lang="en-US" altLang="zh-CN" dirty="0">
                <a:latin typeface="微软雅黑" panose="020B0503020204020204" pitchFamily="34" charset="-122"/>
                <a:ea typeface="微软雅黑" panose="020B0503020204020204" pitchFamily="34" charset="-122"/>
              </a:rPr>
              <a:t>AR</a:t>
            </a:r>
            <a:r>
              <a:rPr lang="zh-CN" altLang="en-US" dirty="0">
                <a:latin typeface="微软雅黑" panose="020B0503020204020204" pitchFamily="34" charset="-122"/>
                <a:ea typeface="微软雅黑" panose="020B0503020204020204" pitchFamily="34" charset="-122"/>
              </a:rPr>
              <a:t>）和虚拟现实（</a:t>
            </a:r>
            <a:r>
              <a:rPr lang="en-US" altLang="zh-CN" dirty="0">
                <a:latin typeface="微软雅黑" panose="020B0503020204020204" pitchFamily="34" charset="-122"/>
                <a:ea typeface="微软雅黑" panose="020B0503020204020204" pitchFamily="34" charset="-122"/>
              </a:rPr>
              <a:t>VR</a:t>
            </a:r>
            <a:r>
              <a:rPr lang="zh-CN" altLang="en-US" dirty="0">
                <a:latin typeface="微软雅黑" panose="020B0503020204020204" pitchFamily="34" charset="-122"/>
                <a:ea typeface="微软雅黑" panose="020B0503020204020204" pitchFamily="34" charset="-122"/>
              </a:rPr>
              <a:t>）：通过提供沉浸式互动体验，显著提升用户体验，尤其在游戏、购物和教育等领域展现出巨大潜力。</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人工智能（</a:t>
            </a:r>
            <a:r>
              <a:rPr lang="en-US" altLang="zh-CN" dirty="0">
                <a:latin typeface="微软雅黑" panose="020B0503020204020204" pitchFamily="34" charset="-122"/>
                <a:ea typeface="微软雅黑" panose="020B0503020204020204" pitchFamily="34" charset="-122"/>
              </a:rPr>
              <a:t>AI</a:t>
            </a:r>
            <a:r>
              <a:rPr lang="zh-CN" altLang="en-US" dirty="0">
                <a:latin typeface="微软雅黑" panose="020B0503020204020204" pitchFamily="34" charset="-122"/>
                <a:ea typeface="微软雅黑" panose="020B0503020204020204" pitchFamily="34" charset="-122"/>
              </a:rPr>
              <a:t>）与机器学习：通过</a:t>
            </a:r>
            <a:r>
              <a:rPr lang="en-US" altLang="zh-CN" dirty="0">
                <a:latin typeface="微软雅黑" panose="020B0503020204020204" pitchFamily="34" charset="-122"/>
                <a:ea typeface="微软雅黑" panose="020B0503020204020204" pitchFamily="34" charset="-122"/>
              </a:rPr>
              <a:t>AI</a:t>
            </a:r>
            <a:r>
              <a:rPr lang="zh-CN" altLang="en-US" dirty="0">
                <a:latin typeface="微软雅黑" panose="020B0503020204020204" pitchFamily="34" charset="-122"/>
                <a:ea typeface="微软雅黑" panose="020B0503020204020204" pitchFamily="34" charset="-122"/>
              </a:rPr>
              <a:t>分析用户行为，提供个性化的内容和功能推荐，提升用户体验。</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可访问性设计：关注可访问性，确保所有用户（包括残障人士）都能顺利使用应用。</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数据驱动设计：利用数据分析工具了解用户行为，基于数据优化界面设计和功能布局，以提供更符合用户需求的使用体验。</a:t>
            </a:r>
          </a:p>
          <a:p>
            <a:pPr marL="285750" indent="-285750">
              <a:lnSpc>
                <a:spcPct val="150000"/>
              </a:lnSpc>
              <a:buFont typeface="Wingdings" panose="05000000000000000000" pitchFamily="2" charset="2"/>
              <a:buChar char="u"/>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290613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界面的构成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2536400"/>
          </a:xfrm>
          <a:prstGeom prst="rect">
            <a:avLst/>
          </a:prstGeom>
          <a:noFill/>
        </p:spPr>
        <p:txBody>
          <a:bodyPr wrap="square" rtlCol="0">
            <a:spAutoFit/>
          </a:bodyPr>
          <a:lstStyle/>
          <a:p>
            <a:pPr indent="457200">
              <a:lnSpc>
                <a:spcPct val="150000"/>
              </a:lnSpc>
            </a:pP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界面的构成可以从多个方面进行分析，包括视觉元素、交互元素和功能模块等。以下是对</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界面构成的详细介绍：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．视觉元素</a:t>
            </a:r>
          </a:p>
          <a:p>
            <a:pPr indent="457200">
              <a:lnSpc>
                <a:spcPct val="150000"/>
              </a:lnSpc>
            </a:pPr>
            <a:r>
              <a:rPr lang="zh-CN" altLang="en-US" dirty="0">
                <a:latin typeface="微软雅黑" panose="020B0503020204020204" pitchFamily="34" charset="-122"/>
                <a:ea typeface="微软雅黑" panose="020B0503020204020204" pitchFamily="34" charset="-122"/>
              </a:rPr>
              <a:t>视觉元素是</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界面最直观、最吸引人的部分，它们共同构成了用户对</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的第一印象。视觉元素主要包括：布局、色彩、字体、图标、图像。</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44591343-C495-44B7-8D94-747DCF621D2A}"/>
              </a:ext>
            </a:extLst>
          </p:cNvPr>
          <p:cNvPicPr>
            <a:picLocks noChangeAspect="1"/>
          </p:cNvPicPr>
          <p:nvPr/>
        </p:nvPicPr>
        <p:blipFill>
          <a:blip r:embed="rId3"/>
          <a:stretch>
            <a:fillRect/>
          </a:stretch>
        </p:blipFill>
        <p:spPr>
          <a:xfrm>
            <a:off x="911351" y="4056253"/>
            <a:ext cx="5901085" cy="2258440"/>
          </a:xfrm>
          <a:prstGeom prst="rect">
            <a:avLst/>
          </a:prstGeom>
        </p:spPr>
      </p:pic>
      <p:pic>
        <p:nvPicPr>
          <p:cNvPr id="6" name="图片 5">
            <a:extLst>
              <a:ext uri="{FF2B5EF4-FFF2-40B4-BE49-F238E27FC236}">
                <a16:creationId xmlns:a16="http://schemas.microsoft.com/office/drawing/2014/main" id="{9C3FD243-23C5-4F7E-994E-4BB694E7A8CE}"/>
              </a:ext>
            </a:extLst>
          </p:cNvPr>
          <p:cNvPicPr>
            <a:picLocks noChangeAspect="1"/>
          </p:cNvPicPr>
          <p:nvPr/>
        </p:nvPicPr>
        <p:blipFill>
          <a:blip r:embed="rId4"/>
          <a:stretch>
            <a:fillRect/>
          </a:stretch>
        </p:blipFill>
        <p:spPr>
          <a:xfrm>
            <a:off x="5081778" y="3987265"/>
            <a:ext cx="5954910" cy="20532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6.1.2  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界面的构成</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．交互元素</a:t>
            </a:r>
          </a:p>
          <a:p>
            <a:pPr indent="457200">
              <a:lnSpc>
                <a:spcPct val="150000"/>
              </a:lnSpc>
            </a:pPr>
            <a:r>
              <a:rPr lang="zh-CN" altLang="en-US" dirty="0">
                <a:latin typeface="微软雅黑" panose="020B0503020204020204" pitchFamily="34" charset="-122"/>
                <a:ea typeface="微软雅黑" panose="020B0503020204020204" pitchFamily="34" charset="-122"/>
              </a:rPr>
              <a:t>交互元素是</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界面中与用户进行互动的部分，它们决定了用户如何与</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进行交互。交互元素主要包括：按钮、表单与输入框、滑块和开关、导航栏、提示和反馈。</a:t>
            </a:r>
          </a:p>
        </p:txBody>
      </p:sp>
      <p:pic>
        <p:nvPicPr>
          <p:cNvPr id="3" name="图片 2">
            <a:extLst>
              <a:ext uri="{FF2B5EF4-FFF2-40B4-BE49-F238E27FC236}">
                <a16:creationId xmlns:a16="http://schemas.microsoft.com/office/drawing/2014/main" id="{D6204B78-FDB0-458F-AF62-FF61D7F5CD83}"/>
              </a:ext>
            </a:extLst>
          </p:cNvPr>
          <p:cNvPicPr>
            <a:picLocks noChangeAspect="1"/>
          </p:cNvPicPr>
          <p:nvPr/>
        </p:nvPicPr>
        <p:blipFill>
          <a:blip r:embed="rId3"/>
          <a:stretch>
            <a:fillRect/>
          </a:stretch>
        </p:blipFill>
        <p:spPr>
          <a:xfrm>
            <a:off x="546255" y="3267622"/>
            <a:ext cx="6238304" cy="2387499"/>
          </a:xfrm>
          <a:prstGeom prst="rect">
            <a:avLst/>
          </a:prstGeom>
        </p:spPr>
      </p:pic>
      <p:pic>
        <p:nvPicPr>
          <p:cNvPr id="5" name="图片 4">
            <a:extLst>
              <a:ext uri="{FF2B5EF4-FFF2-40B4-BE49-F238E27FC236}">
                <a16:creationId xmlns:a16="http://schemas.microsoft.com/office/drawing/2014/main" id="{AB5C428C-5B8E-495A-B42F-7FA3ED3CBB87}"/>
              </a:ext>
            </a:extLst>
          </p:cNvPr>
          <p:cNvPicPr>
            <a:picLocks noChangeAspect="1"/>
          </p:cNvPicPr>
          <p:nvPr/>
        </p:nvPicPr>
        <p:blipFill>
          <a:blip r:embed="rId4"/>
          <a:stretch>
            <a:fillRect/>
          </a:stretch>
        </p:blipFill>
        <p:spPr>
          <a:xfrm>
            <a:off x="4363021" y="3267622"/>
            <a:ext cx="6238304" cy="2387499"/>
          </a:xfrm>
          <a:prstGeom prst="rect">
            <a:avLst/>
          </a:prstGeom>
        </p:spPr>
      </p:pic>
    </p:spTree>
    <p:extLst>
      <p:ext uri="{BB962C8B-B14F-4D97-AF65-F5344CB8AC3E}">
        <p14:creationId xmlns:p14="http://schemas.microsoft.com/office/powerpoint/2010/main" val="21632146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3171</Words>
  <Application>Microsoft Office PowerPoint</Application>
  <PresentationFormat>宽屏</PresentationFormat>
  <Paragraphs>254</Paragraphs>
  <Slides>37</Slides>
  <Notes>36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37</vt:i4>
      </vt:variant>
    </vt:vector>
  </HeadingPairs>
  <TitlesOfParts>
    <vt:vector size="51"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Photoshop移动UI设计</dc:title>
  <dc:creator/>
  <cp:keywords>Photoshop移动UI设计</cp:keywords>
  <cp:lastModifiedBy/>
  <cp:revision>2</cp:revision>
  <dcterms:created xsi:type="dcterms:W3CDTF">2021-05-01T02:52:20Z</dcterms:created>
  <dcterms:modified xsi:type="dcterms:W3CDTF">2024-12-13T01:51:48Z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