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38"/>
  </p:notesMasterIdLst>
  <p:handoutMasterIdLst>
    <p:handoutMasterId r:id="rId39"/>
  </p:handoutMasterIdLst>
  <p:sldIdLst>
    <p:sldId id="374" r:id="rId3"/>
    <p:sldId id="360" r:id="rId4"/>
    <p:sldId id="340" r:id="rId5"/>
    <p:sldId id="361" r:id="rId6"/>
    <p:sldId id="407" r:id="rId7"/>
    <p:sldId id="357" r:id="rId8"/>
    <p:sldId id="452" r:id="rId9"/>
    <p:sldId id="435" r:id="rId10"/>
    <p:sldId id="406" r:id="rId11"/>
    <p:sldId id="412" r:id="rId12"/>
    <p:sldId id="453" r:id="rId13"/>
    <p:sldId id="454" r:id="rId14"/>
    <p:sldId id="455" r:id="rId15"/>
    <p:sldId id="444" r:id="rId16"/>
    <p:sldId id="456" r:id="rId17"/>
    <p:sldId id="457" r:id="rId18"/>
    <p:sldId id="458" r:id="rId19"/>
    <p:sldId id="423" r:id="rId20"/>
    <p:sldId id="424" r:id="rId21"/>
    <p:sldId id="445" r:id="rId22"/>
    <p:sldId id="446" r:id="rId23"/>
    <p:sldId id="436" r:id="rId24"/>
    <p:sldId id="437" r:id="rId25"/>
    <p:sldId id="438" r:id="rId26"/>
    <p:sldId id="439" r:id="rId27"/>
    <p:sldId id="440" r:id="rId28"/>
    <p:sldId id="441" r:id="rId29"/>
    <p:sldId id="447" r:id="rId30"/>
    <p:sldId id="448" r:id="rId31"/>
    <p:sldId id="442" r:id="rId32"/>
    <p:sldId id="443" r:id="rId33"/>
    <p:sldId id="449" r:id="rId34"/>
    <p:sldId id="450" r:id="rId35"/>
    <p:sldId id="451" r:id="rId36"/>
    <p:sldId id="372" r:id="rId37"/>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303085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519456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1653319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1054578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3941723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3857446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616752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5076500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4879506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192623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166877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3281902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6472248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133992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3274760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30855097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22403256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35</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452490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4</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UI</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图标设计</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应用图标是用户识别和启动应用程序的关键。它们通常出现在设备的主屏幕或应用商店中，用于快速吸引用户的注意力并传达应用程序的核心功能或品牌特色。</a:t>
            </a:r>
          </a:p>
        </p:txBody>
      </p:sp>
      <p:pic>
        <p:nvPicPr>
          <p:cNvPr id="2" name="图片 1">
            <a:extLst>
              <a:ext uri="{FF2B5EF4-FFF2-40B4-BE49-F238E27FC236}">
                <a16:creationId xmlns:a16="http://schemas.microsoft.com/office/drawing/2014/main" id="{7330228F-AE37-4840-861A-3F93A8B0EE8F}"/>
              </a:ext>
            </a:extLst>
          </p:cNvPr>
          <p:cNvPicPr>
            <a:picLocks noChangeAspect="1"/>
          </p:cNvPicPr>
          <p:nvPr/>
        </p:nvPicPr>
        <p:blipFill>
          <a:blip r:embed="rId3"/>
          <a:stretch>
            <a:fillRect/>
          </a:stretch>
        </p:blipFill>
        <p:spPr>
          <a:xfrm>
            <a:off x="1502939" y="2920915"/>
            <a:ext cx="7632126" cy="2920937"/>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在不同的操作系统中，应用图标的设计风格和尺寸有所差别，具体如下：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r>
              <a:rPr lang="zh-CN" altLang="en-US" b="1" dirty="0">
                <a:latin typeface="微软雅黑" panose="020B0503020204020204" pitchFamily="34" charset="-122"/>
                <a:ea typeface="微软雅黑" panose="020B0503020204020204" pitchFamily="34" charset="-122"/>
              </a:rPr>
              <a:t>应用图标</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应用图标强调简洁、直观与高度的视觉一致性。苹果鼓励设计师采用扁平化设计（</a:t>
            </a:r>
            <a:r>
              <a:rPr lang="en-US" altLang="zh-CN" dirty="0">
                <a:latin typeface="微软雅黑" panose="020B0503020204020204" pitchFamily="34" charset="-122"/>
                <a:ea typeface="微软雅黑" panose="020B0503020204020204" pitchFamily="34" charset="-122"/>
              </a:rPr>
              <a:t>Flat Design</a:t>
            </a:r>
            <a:r>
              <a:rPr lang="zh-CN" altLang="en-US" dirty="0">
                <a:latin typeface="微软雅黑" panose="020B0503020204020204" pitchFamily="34" charset="-122"/>
                <a:ea typeface="微软雅黑" panose="020B0503020204020204" pitchFamily="34" charset="-122"/>
              </a:rPr>
              <a:t>），避免使用过多的阴影、高光和渐变效果。图标通常以纯色或渐变色为背景，主体元素（如符号、图形或文字）清晰可辨，线条干净利落。</a:t>
            </a:r>
          </a:p>
        </p:txBody>
      </p:sp>
      <p:pic>
        <p:nvPicPr>
          <p:cNvPr id="3" name="图片 2">
            <a:extLst>
              <a:ext uri="{FF2B5EF4-FFF2-40B4-BE49-F238E27FC236}">
                <a16:creationId xmlns:a16="http://schemas.microsoft.com/office/drawing/2014/main" id="{189CB1BA-5DA9-44F6-B8D6-34FC2611C67A}"/>
              </a:ext>
            </a:extLst>
          </p:cNvPr>
          <p:cNvPicPr>
            <a:picLocks noChangeAspect="1"/>
          </p:cNvPicPr>
          <p:nvPr/>
        </p:nvPicPr>
        <p:blipFill>
          <a:blip r:embed="rId3"/>
          <a:stretch>
            <a:fillRect/>
          </a:stretch>
        </p:blipFill>
        <p:spPr>
          <a:xfrm>
            <a:off x="3908767" y="4110899"/>
            <a:ext cx="3892972" cy="2120902"/>
          </a:xfrm>
          <a:prstGeom prst="rect">
            <a:avLst/>
          </a:prstGeom>
        </p:spPr>
      </p:pic>
    </p:spTree>
    <p:extLst>
      <p:ext uri="{BB962C8B-B14F-4D97-AF65-F5344CB8AC3E}">
        <p14:creationId xmlns:p14="http://schemas.microsoft.com/office/powerpoint/2010/main" val="5387174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r>
              <a:rPr lang="zh-CN" altLang="en-US" b="1" dirty="0">
                <a:latin typeface="微软雅黑" panose="020B0503020204020204" pitchFamily="34" charset="-122"/>
                <a:ea typeface="微软雅黑" panose="020B0503020204020204" pitchFamily="34" charset="-122"/>
              </a:rPr>
              <a:t>图标</a:t>
            </a:r>
          </a:p>
          <a:p>
            <a:pPr indent="457200">
              <a:lnSpc>
                <a:spcPct val="150000"/>
              </a:lnSpc>
            </a:pP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应用图标的设计风格丰富多样，体现了</a:t>
            </a:r>
            <a:r>
              <a:rPr lang="en-US" altLang="zh-CN" dirty="0">
                <a:latin typeface="微软雅黑" panose="020B0503020204020204" pitchFamily="34" charset="-122"/>
                <a:ea typeface="微软雅黑" panose="020B0503020204020204" pitchFamily="34" charset="-122"/>
              </a:rPr>
              <a:t>Google</a:t>
            </a:r>
            <a:r>
              <a:rPr lang="zh-CN" altLang="en-US" dirty="0">
                <a:latin typeface="微软雅黑" panose="020B0503020204020204" pitchFamily="34" charset="-122"/>
                <a:ea typeface="微软雅黑" panose="020B0503020204020204" pitchFamily="34" charset="-122"/>
              </a:rPr>
              <a:t>的</a:t>
            </a:r>
            <a:r>
              <a:rPr lang="en-US" altLang="zh-CN" dirty="0">
                <a:latin typeface="微软雅黑" panose="020B0503020204020204" pitchFamily="34" charset="-122"/>
                <a:ea typeface="微软雅黑" panose="020B0503020204020204" pitchFamily="34" charset="-122"/>
              </a:rPr>
              <a:t>Material Design</a:t>
            </a:r>
            <a:r>
              <a:rPr lang="zh-CN" altLang="en-US" dirty="0">
                <a:latin typeface="微软雅黑" panose="020B0503020204020204" pitchFamily="34" charset="-122"/>
                <a:ea typeface="微软雅黑" panose="020B0503020204020204" pitchFamily="34" charset="-122"/>
              </a:rPr>
              <a:t>理念，同时也允许开发者根据品牌和应用特性进行个性化设计。</a:t>
            </a:r>
          </a:p>
        </p:txBody>
      </p:sp>
      <p:pic>
        <p:nvPicPr>
          <p:cNvPr id="2" name="图片 1">
            <a:extLst>
              <a:ext uri="{FF2B5EF4-FFF2-40B4-BE49-F238E27FC236}">
                <a16:creationId xmlns:a16="http://schemas.microsoft.com/office/drawing/2014/main" id="{E11D3345-6230-4A22-A7FD-A6FB1B4CFA7B}"/>
              </a:ext>
            </a:extLst>
          </p:cNvPr>
          <p:cNvPicPr>
            <a:picLocks noChangeAspect="1"/>
          </p:cNvPicPr>
          <p:nvPr/>
        </p:nvPicPr>
        <p:blipFill>
          <a:blip r:embed="rId3"/>
          <a:stretch>
            <a:fillRect/>
          </a:stretch>
        </p:blipFill>
        <p:spPr>
          <a:xfrm>
            <a:off x="3478198" y="3267622"/>
            <a:ext cx="4767633" cy="2516251"/>
          </a:xfrm>
          <a:prstGeom prst="rect">
            <a:avLst/>
          </a:prstGeom>
        </p:spPr>
      </p:pic>
    </p:spTree>
    <p:extLst>
      <p:ext uri="{BB962C8B-B14F-4D97-AF65-F5344CB8AC3E}">
        <p14:creationId xmlns:p14="http://schemas.microsoft.com/office/powerpoint/2010/main" val="196480151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271587" y="1636559"/>
            <a:ext cx="9329737"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HarmonyOS</a:t>
            </a:r>
            <a:r>
              <a:rPr lang="zh-CN" altLang="en-US" b="1" dirty="0">
                <a:latin typeface="微软雅黑" panose="020B0503020204020204" pitchFamily="34" charset="-122"/>
                <a:ea typeface="微软雅黑" panose="020B0503020204020204" pitchFamily="34" charset="-122"/>
              </a:rPr>
              <a:t>应用图标</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应用图标旨在回归本源，通过现代化的语义表达，准确传达功能、服务和品牌。视觉上兼顾美观性和识别性；形式上兼收并蓄，和而不同。</a:t>
            </a:r>
          </a:p>
        </p:txBody>
      </p:sp>
      <p:pic>
        <p:nvPicPr>
          <p:cNvPr id="3" name="图片 2">
            <a:extLst>
              <a:ext uri="{FF2B5EF4-FFF2-40B4-BE49-F238E27FC236}">
                <a16:creationId xmlns:a16="http://schemas.microsoft.com/office/drawing/2014/main" id="{B98DAB75-B1E9-43A0-8585-08437034A3E4}"/>
              </a:ext>
            </a:extLst>
          </p:cNvPr>
          <p:cNvPicPr>
            <a:picLocks noChangeAspect="1"/>
          </p:cNvPicPr>
          <p:nvPr/>
        </p:nvPicPr>
        <p:blipFill>
          <a:blip r:embed="rId3"/>
          <a:stretch>
            <a:fillRect/>
          </a:stretch>
        </p:blipFill>
        <p:spPr>
          <a:xfrm>
            <a:off x="3271163" y="3327147"/>
            <a:ext cx="4887673" cy="2857409"/>
          </a:xfrm>
          <a:prstGeom prst="rect">
            <a:avLst/>
          </a:prstGeom>
        </p:spPr>
      </p:pic>
    </p:spTree>
    <p:extLst>
      <p:ext uri="{BB962C8B-B14F-4D97-AF65-F5344CB8AC3E}">
        <p14:creationId xmlns:p14="http://schemas.microsoft.com/office/powerpoint/2010/main" val="402030630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系统图标是操作系统或应用程序内部用于表示功能、操作或状态的图形符号。它们通常出现在菜单栏、工具栏、导航栏等位置，为用户提供快速访问和操作的便捷方式。</a:t>
            </a:r>
          </a:p>
        </p:txBody>
      </p:sp>
      <p:pic>
        <p:nvPicPr>
          <p:cNvPr id="3" name="图片 2">
            <a:extLst>
              <a:ext uri="{FF2B5EF4-FFF2-40B4-BE49-F238E27FC236}">
                <a16:creationId xmlns:a16="http://schemas.microsoft.com/office/drawing/2014/main" id="{9BE89C4D-D1DF-4420-8B7D-5C276D2151F8}"/>
              </a:ext>
            </a:extLst>
          </p:cNvPr>
          <p:cNvPicPr>
            <a:picLocks noChangeAspect="1"/>
          </p:cNvPicPr>
          <p:nvPr/>
        </p:nvPicPr>
        <p:blipFill rotWithShape="1">
          <a:blip r:embed="rId3"/>
          <a:srcRect r="41641" b="18210"/>
          <a:stretch/>
        </p:blipFill>
        <p:spPr>
          <a:xfrm>
            <a:off x="3288883" y="2852124"/>
            <a:ext cx="4869279" cy="3135310"/>
          </a:xfrm>
          <a:prstGeom prst="rect">
            <a:avLst/>
          </a:prstGeom>
        </p:spPr>
      </p:pic>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在不同的操作系统中，系统图标的设计风格和尺寸有所差别，具体如下：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系统功能图标主要采用的是</a:t>
            </a:r>
            <a:r>
              <a:rPr lang="en-US" altLang="zh-CN" dirty="0">
                <a:latin typeface="微软雅黑" panose="020B0503020204020204" pitchFamily="34" charset="-122"/>
                <a:ea typeface="微软雅黑" panose="020B0503020204020204" pitchFamily="34" charset="-122"/>
              </a:rPr>
              <a:t>Apple</a:t>
            </a:r>
            <a:r>
              <a:rPr lang="zh-CN" altLang="en-US" dirty="0">
                <a:latin typeface="微软雅黑" panose="020B0503020204020204" pitchFamily="34" charset="-122"/>
                <a:ea typeface="微软雅黑" panose="020B0503020204020204" pitchFamily="34" charset="-122"/>
              </a:rPr>
              <a:t>自</a:t>
            </a:r>
            <a:r>
              <a:rPr lang="en-US" altLang="zh-CN" dirty="0">
                <a:latin typeface="微软雅黑" panose="020B0503020204020204" pitchFamily="34" charset="-122"/>
                <a:ea typeface="微软雅黑" panose="020B0503020204020204" pitchFamily="34" charset="-122"/>
              </a:rPr>
              <a:t>iOS 13</a:t>
            </a:r>
            <a:r>
              <a:rPr lang="zh-CN" altLang="en-US" dirty="0">
                <a:latin typeface="微软雅黑" panose="020B0503020204020204" pitchFamily="34" charset="-122"/>
                <a:ea typeface="微软雅黑" panose="020B0503020204020204" pitchFamily="34" charset="-122"/>
              </a:rPr>
              <a:t>及后续版本引入的</a:t>
            </a:r>
            <a:r>
              <a:rPr lang="en-US" altLang="zh-CN" dirty="0">
                <a:latin typeface="微软雅黑" panose="020B0503020204020204" pitchFamily="34" charset="-122"/>
                <a:ea typeface="微软雅黑" panose="020B0503020204020204" pitchFamily="34" charset="-122"/>
              </a:rPr>
              <a:t>SF</a:t>
            </a:r>
            <a:r>
              <a:rPr lang="zh-CN" altLang="en-US" dirty="0">
                <a:latin typeface="微软雅黑" panose="020B0503020204020204" pitchFamily="34" charset="-122"/>
                <a:ea typeface="微软雅黑" panose="020B0503020204020204" pitchFamily="34" charset="-122"/>
              </a:rPr>
              <a:t>符号（</a:t>
            </a:r>
            <a:r>
              <a:rPr lang="en-US" altLang="zh-CN" dirty="0">
                <a:latin typeface="微软雅黑" panose="020B0503020204020204" pitchFamily="34" charset="-122"/>
                <a:ea typeface="微软雅黑" panose="020B0503020204020204" pitchFamily="34" charset="-122"/>
              </a:rPr>
              <a:t>SF Symbols</a:t>
            </a:r>
            <a:r>
              <a:rPr lang="zh-CN" altLang="en-US" dirty="0">
                <a:latin typeface="微软雅黑" panose="020B0503020204020204" pitchFamily="34" charset="-122"/>
                <a:ea typeface="微软雅黑" panose="020B0503020204020204" pitchFamily="34" charset="-122"/>
              </a:rPr>
              <a:t>），这是一套提供单色、分层、调色盘和多色四种渲染模式，包含各种粗细和比例符号，定义了填充、斜线和包围等多种设计变体，并支持符号动画，以助于设计更灵活、传达精确状态和操作、保持视觉一致性和简明性，同时响应用户操作并提供状态或进行中活动反馈的丰富的可缩放矢量图标系统。</a:t>
            </a:r>
          </a:p>
        </p:txBody>
      </p:sp>
      <p:pic>
        <p:nvPicPr>
          <p:cNvPr id="2" name="图片 1">
            <a:extLst>
              <a:ext uri="{FF2B5EF4-FFF2-40B4-BE49-F238E27FC236}">
                <a16:creationId xmlns:a16="http://schemas.microsoft.com/office/drawing/2014/main" id="{70A32CEF-24B9-43E6-8172-6D65F51C3F95}"/>
              </a:ext>
            </a:extLst>
          </p:cNvPr>
          <p:cNvPicPr>
            <a:picLocks noChangeAspect="1"/>
          </p:cNvPicPr>
          <p:nvPr/>
        </p:nvPicPr>
        <p:blipFill>
          <a:blip r:embed="rId3"/>
          <a:stretch>
            <a:fillRect/>
          </a:stretch>
        </p:blipFill>
        <p:spPr>
          <a:xfrm>
            <a:off x="4148333" y="4862649"/>
            <a:ext cx="3133333" cy="1266667"/>
          </a:xfrm>
          <a:prstGeom prst="rect">
            <a:avLst/>
          </a:prstGeom>
        </p:spPr>
      </p:pic>
    </p:spTree>
    <p:extLst>
      <p:ext uri="{BB962C8B-B14F-4D97-AF65-F5344CB8AC3E}">
        <p14:creationId xmlns:p14="http://schemas.microsoft.com/office/powerpoint/2010/main" val="8995707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p>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系统中，系统图标设计严格遵循</a:t>
            </a:r>
            <a:r>
              <a:rPr lang="en-US" altLang="zh-CN" dirty="0">
                <a:latin typeface="微软雅黑" panose="020B0503020204020204" pitchFamily="34" charset="-122"/>
                <a:ea typeface="微软雅黑" panose="020B0503020204020204" pitchFamily="34" charset="-122"/>
              </a:rPr>
              <a:t>Material Design</a:t>
            </a:r>
            <a:r>
              <a:rPr lang="zh-CN" altLang="en-US" dirty="0">
                <a:latin typeface="微软雅黑" panose="020B0503020204020204" pitchFamily="34" charset="-122"/>
                <a:ea typeface="微软雅黑" panose="020B0503020204020204" pitchFamily="34" charset="-122"/>
              </a:rPr>
              <a:t>原则，着重于简洁性、现代感、友好性和趣味性的融合。</a:t>
            </a:r>
          </a:p>
        </p:txBody>
      </p:sp>
      <p:pic>
        <p:nvPicPr>
          <p:cNvPr id="3" name="图片 2">
            <a:extLst>
              <a:ext uri="{FF2B5EF4-FFF2-40B4-BE49-F238E27FC236}">
                <a16:creationId xmlns:a16="http://schemas.microsoft.com/office/drawing/2014/main" id="{64EC155E-C96C-4A31-86A2-A097DA23E172}"/>
              </a:ext>
            </a:extLst>
          </p:cNvPr>
          <p:cNvPicPr>
            <a:picLocks noChangeAspect="1"/>
          </p:cNvPicPr>
          <p:nvPr/>
        </p:nvPicPr>
        <p:blipFill>
          <a:blip r:embed="rId3"/>
          <a:stretch>
            <a:fillRect/>
          </a:stretch>
        </p:blipFill>
        <p:spPr>
          <a:xfrm>
            <a:off x="2922930" y="3200656"/>
            <a:ext cx="5237656" cy="2618828"/>
          </a:xfrm>
          <a:prstGeom prst="rect">
            <a:avLst/>
          </a:prstGeom>
        </p:spPr>
      </p:pic>
    </p:spTree>
    <p:extLst>
      <p:ext uri="{BB962C8B-B14F-4D97-AF65-F5344CB8AC3E}">
        <p14:creationId xmlns:p14="http://schemas.microsoft.com/office/powerpoint/2010/main" val="3883443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系统图标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3.HarmonyOS</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系统图标通过采用简化的图形和直观的语义表达，不仅实现了易于识别的特性，而且巧妙地融入了更多年轻化的设计理念，使得整个系统的视觉风格更加年轻、时尚且充满活力。</a:t>
            </a:r>
          </a:p>
        </p:txBody>
      </p:sp>
      <p:pic>
        <p:nvPicPr>
          <p:cNvPr id="2" name="图片 1">
            <a:extLst>
              <a:ext uri="{FF2B5EF4-FFF2-40B4-BE49-F238E27FC236}">
                <a16:creationId xmlns:a16="http://schemas.microsoft.com/office/drawing/2014/main" id="{31B18E90-2B9E-46F2-8071-66D2E6081923}"/>
              </a:ext>
            </a:extLst>
          </p:cNvPr>
          <p:cNvPicPr>
            <a:picLocks noChangeAspect="1"/>
          </p:cNvPicPr>
          <p:nvPr/>
        </p:nvPicPr>
        <p:blipFill>
          <a:blip r:embed="rId3"/>
          <a:stretch>
            <a:fillRect/>
          </a:stretch>
        </p:blipFill>
        <p:spPr>
          <a:xfrm>
            <a:off x="2768170" y="3516039"/>
            <a:ext cx="6655659" cy="2368632"/>
          </a:xfrm>
          <a:prstGeom prst="rect">
            <a:avLst/>
          </a:prstGeom>
        </p:spPr>
      </p:pic>
    </p:spTree>
    <p:extLst>
      <p:ext uri="{BB962C8B-B14F-4D97-AF65-F5344CB8AC3E}">
        <p14:creationId xmlns:p14="http://schemas.microsoft.com/office/powerpoint/2010/main" val="404363793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图标的常用图形</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圆形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圆形象征着完整、和谐、运动性和无限感，具有简洁、友好和包容的特性，给人以温暖和舒适的感觉。它常用于表示设置、通知和保护等通用功能，因为这些功能通常与用户界面的整体性和和谐性相关。</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84541E2-25B1-4E6F-A5B8-48B9C1EC7DB9}"/>
              </a:ext>
            </a:extLst>
          </p:cNvPr>
          <p:cNvPicPr>
            <a:picLocks noChangeAspect="1"/>
          </p:cNvPicPr>
          <p:nvPr/>
        </p:nvPicPr>
        <p:blipFill>
          <a:blip r:embed="rId3"/>
          <a:stretch>
            <a:fillRect/>
          </a:stretch>
        </p:blipFill>
        <p:spPr>
          <a:xfrm>
            <a:off x="1260185" y="3615726"/>
            <a:ext cx="8909630" cy="1712786"/>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21706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关于图标设计</a:t>
            </a:r>
          </a:p>
        </p:txBody>
      </p:sp>
      <p:sp>
        <p:nvSpPr>
          <p:cNvPr id="8" name="Rectangle 18"/>
          <p:cNvSpPr>
            <a:spLocks noChangeArrowheads="1"/>
          </p:cNvSpPr>
          <p:nvPr/>
        </p:nvSpPr>
        <p:spPr bwMode="auto">
          <a:xfrm>
            <a:off x="4248704" y="286670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图标的类型与尺寸</a:t>
            </a:r>
          </a:p>
        </p:txBody>
      </p:sp>
      <p:sp>
        <p:nvSpPr>
          <p:cNvPr id="9" name="Rectangle 18"/>
          <p:cNvSpPr>
            <a:spLocks noChangeArrowheads="1"/>
          </p:cNvSpPr>
          <p:nvPr/>
        </p:nvSpPr>
        <p:spPr bwMode="auto">
          <a:xfrm>
            <a:off x="4248704" y="351633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图标的常用图形</a:t>
            </a:r>
          </a:p>
        </p:txBody>
      </p:sp>
      <p:sp>
        <p:nvSpPr>
          <p:cNvPr id="10" name="Rectangle 18">
            <a:extLst>
              <a:ext uri="{FF2B5EF4-FFF2-40B4-BE49-F238E27FC236}">
                <a16:creationId xmlns:a16="http://schemas.microsoft.com/office/drawing/2014/main" id="{BCC86C82-70BC-403D-811B-8234AE447AAD}"/>
              </a:ext>
            </a:extLst>
          </p:cNvPr>
          <p:cNvSpPr>
            <a:spLocks noChangeArrowheads="1"/>
          </p:cNvSpPr>
          <p:nvPr/>
        </p:nvSpPr>
        <p:spPr bwMode="auto">
          <a:xfrm>
            <a:off x="4248703" y="416597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图标的常见风格</a:t>
            </a:r>
          </a:p>
        </p:txBody>
      </p:sp>
      <p:sp>
        <p:nvSpPr>
          <p:cNvPr id="11" name="Rectangle 18">
            <a:extLst>
              <a:ext uri="{FF2B5EF4-FFF2-40B4-BE49-F238E27FC236}">
                <a16:creationId xmlns:a16="http://schemas.microsoft.com/office/drawing/2014/main" id="{5719B90A-5B2D-41FE-B681-2D8F7131EBCA}"/>
              </a:ext>
            </a:extLst>
          </p:cNvPr>
          <p:cNvSpPr>
            <a:spLocks noChangeArrowheads="1"/>
          </p:cNvSpPr>
          <p:nvPr/>
        </p:nvSpPr>
        <p:spPr bwMode="auto">
          <a:xfrm>
            <a:off x="4248702" y="481561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案例实操</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正方形、长方形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正方形和长方形代表着稳定性、秩序和结构感。这些图形常用于表示文件、图片、应用窗口等，因为它们能够清晰地表示出内容的边界和框架。</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AE297BB-D94B-4E5F-9685-125DEF0B63E6}"/>
              </a:ext>
            </a:extLst>
          </p:cNvPr>
          <p:cNvPicPr>
            <a:picLocks noChangeAspect="1"/>
          </p:cNvPicPr>
          <p:nvPr/>
        </p:nvPicPr>
        <p:blipFill>
          <a:blip r:embed="rId3"/>
          <a:stretch>
            <a:fillRect/>
          </a:stretch>
        </p:blipFill>
        <p:spPr>
          <a:xfrm>
            <a:off x="1850793" y="3071109"/>
            <a:ext cx="7728413" cy="2364867"/>
          </a:xfrm>
          <a:prstGeom prst="rect">
            <a:avLst/>
          </a:prstGeom>
        </p:spPr>
      </p:pic>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三角形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三角形图标常用于指示方向或传达动态信息，具有引导和警示的功能。向上的三角形通常表示提升、增长或上升的趋势，而向下的三角形则可能表示下降或收缩。在用户界面中，三角形也常用于下拉菜单、播放和暂停按钮等交互元素，能够有效引导用户的操作。</a:t>
            </a:r>
          </a:p>
        </p:txBody>
      </p:sp>
      <p:pic>
        <p:nvPicPr>
          <p:cNvPr id="4" name="图片 3">
            <a:extLst>
              <a:ext uri="{FF2B5EF4-FFF2-40B4-BE49-F238E27FC236}">
                <a16:creationId xmlns:a16="http://schemas.microsoft.com/office/drawing/2014/main" id="{8B2B5635-3DF4-4028-BAD5-C413D9F17E62}"/>
              </a:ext>
            </a:extLst>
          </p:cNvPr>
          <p:cNvPicPr>
            <a:picLocks noChangeAspect="1"/>
          </p:cNvPicPr>
          <p:nvPr/>
        </p:nvPicPr>
        <p:blipFill>
          <a:blip r:embed="rId3"/>
          <a:stretch>
            <a:fillRect/>
          </a:stretch>
        </p:blipFill>
        <p:spPr>
          <a:xfrm>
            <a:off x="2996684" y="4020998"/>
            <a:ext cx="5436631" cy="1285842"/>
          </a:xfrm>
          <a:prstGeom prst="rect">
            <a:avLst/>
          </a:prstGeom>
        </p:spPr>
      </p:pic>
    </p:spTree>
    <p:extLst>
      <p:ext uri="{BB962C8B-B14F-4D97-AF65-F5344CB8AC3E}">
        <p14:creationId xmlns:p14="http://schemas.microsoft.com/office/powerpoint/2010/main" val="15984259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图标的常见风格</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线性图标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528764"/>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线性图标，顾名思义，主要由线条构成，具有清晰、简洁的特点。它们通过简单的线条勾勒出图标的轮廓和细节，使得图标看起来更加轻盈和简洁。线性图标通常用于需要强调简洁性和现代感的界面，它们能够迅速传达信息，减少用户的认知负担，同时保持界面的整洁和美观。线性图标可根据设计需求进一步细分为五种类型：</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单色线性图标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双色线性图标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渐变线性图标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透明度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叠加线性图标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断点线性图标</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60683899-7F56-4D2C-82B0-88584866E855}"/>
              </a:ext>
            </a:extLst>
          </p:cNvPr>
          <p:cNvPicPr>
            <a:picLocks noChangeAspect="1"/>
          </p:cNvPicPr>
          <p:nvPr/>
        </p:nvPicPr>
        <p:blipFill>
          <a:blip r:embed="rId3"/>
          <a:stretch>
            <a:fillRect/>
          </a:stretch>
        </p:blipFill>
        <p:spPr>
          <a:xfrm>
            <a:off x="3999673" y="4022978"/>
            <a:ext cx="6689388" cy="1539621"/>
          </a:xfrm>
          <a:prstGeom prst="rect">
            <a:avLst/>
          </a:prstGeom>
        </p:spPr>
      </p:pic>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面性图标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面性图标是一种以平面设计为基础的图标风格，通常使用简单的几何形状和明亮的颜色。它们以其鲜艳的色彩和清晰的形状，能够迅速吸引用户的注意力。面性图标可以根据设计需求细分为以下五种类型：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单色面性图标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双色面性图标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渐变面性图标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多色面性图标</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图案面性图标</a:t>
            </a:r>
          </a:p>
        </p:txBody>
      </p:sp>
      <p:pic>
        <p:nvPicPr>
          <p:cNvPr id="4" name="图片 3">
            <a:extLst>
              <a:ext uri="{FF2B5EF4-FFF2-40B4-BE49-F238E27FC236}">
                <a16:creationId xmlns:a16="http://schemas.microsoft.com/office/drawing/2014/main" id="{E43C6D4C-37F1-423B-B650-AB0233E4240A}"/>
              </a:ext>
            </a:extLst>
          </p:cNvPr>
          <p:cNvPicPr>
            <a:picLocks noChangeAspect="1"/>
          </p:cNvPicPr>
          <p:nvPr/>
        </p:nvPicPr>
        <p:blipFill>
          <a:blip r:embed="rId3"/>
          <a:stretch>
            <a:fillRect/>
          </a:stretch>
        </p:blipFill>
        <p:spPr>
          <a:xfrm>
            <a:off x="3608969" y="3342251"/>
            <a:ext cx="7123927" cy="1639634"/>
          </a:xfrm>
          <a:prstGeom prst="rect">
            <a:avLst/>
          </a:prstGeom>
        </p:spPr>
      </p:pic>
    </p:spTree>
    <p:extLst>
      <p:ext uri="{BB962C8B-B14F-4D97-AF65-F5344CB8AC3E}">
        <p14:creationId xmlns:p14="http://schemas.microsoft.com/office/powerpoint/2010/main" val="41982058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线面结合图标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线面结合图标巧妙融合了线性图标和面性图标的特点，既展现了线条的简洁性，又具备了面块的立体感和层次感。这种风格的图标通过线条与面块的结合，创造出既清晰又富有层次的视觉效果。</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CB8F2EC-5308-4B4A-BEC9-2F3E848D51E5}"/>
              </a:ext>
            </a:extLst>
          </p:cNvPr>
          <p:cNvPicPr>
            <a:picLocks noChangeAspect="1"/>
          </p:cNvPicPr>
          <p:nvPr/>
        </p:nvPicPr>
        <p:blipFill>
          <a:blip r:embed="rId3"/>
          <a:stretch>
            <a:fillRect/>
          </a:stretch>
        </p:blipFill>
        <p:spPr>
          <a:xfrm>
            <a:off x="1801433" y="3429000"/>
            <a:ext cx="8303383" cy="1911096"/>
          </a:xfrm>
          <a:prstGeom prst="rect">
            <a:avLst/>
          </a:prstGeom>
        </p:spPr>
      </p:pic>
    </p:spTree>
    <p:extLst>
      <p:ext uri="{BB962C8B-B14F-4D97-AF65-F5344CB8AC3E}">
        <p14:creationId xmlns:p14="http://schemas.microsoft.com/office/powerpoint/2010/main" val="35115473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扁平化图标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扁平化图标采用简洁的形状与线条，摒弃繁复的细节与阴影，营造出一种干净利落、清晰明了的视觉风格。</a:t>
            </a:r>
          </a:p>
        </p:txBody>
      </p:sp>
      <p:pic>
        <p:nvPicPr>
          <p:cNvPr id="5" name="图片 4">
            <a:extLst>
              <a:ext uri="{FF2B5EF4-FFF2-40B4-BE49-F238E27FC236}">
                <a16:creationId xmlns:a16="http://schemas.microsoft.com/office/drawing/2014/main" id="{1CC3301F-4C60-4C71-B60F-765958732D52}"/>
              </a:ext>
            </a:extLst>
          </p:cNvPr>
          <p:cNvPicPr>
            <a:picLocks noChangeAspect="1"/>
          </p:cNvPicPr>
          <p:nvPr/>
        </p:nvPicPr>
        <p:blipFill>
          <a:blip r:embed="rId3"/>
          <a:stretch>
            <a:fillRect/>
          </a:stretch>
        </p:blipFill>
        <p:spPr>
          <a:xfrm>
            <a:off x="1718499" y="3175476"/>
            <a:ext cx="7993001" cy="1839659"/>
          </a:xfrm>
          <a:prstGeom prst="rect">
            <a:avLst/>
          </a:prstGeom>
        </p:spPr>
      </p:pic>
    </p:spTree>
    <p:extLst>
      <p:ext uri="{BB962C8B-B14F-4D97-AF65-F5344CB8AC3E}">
        <p14:creationId xmlns:p14="http://schemas.microsoft.com/office/powerpoint/2010/main" val="1773163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拟物化图标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743076"/>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拟物图标设计是据实直出，真实地描绘事物，通过将高光、纹理、材料、阴影等各种效果叠加在物体上，模拟现实物品的造型和质感，对实物进行再现。这种设计风格注重现实事物的外观，与现实事物相似，且用户认知和学习成本低。</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CE461AC-47DD-4C00-8C21-896A5AA13B7E}"/>
              </a:ext>
            </a:extLst>
          </p:cNvPr>
          <p:cNvPicPr>
            <a:picLocks noChangeAspect="1"/>
          </p:cNvPicPr>
          <p:nvPr/>
        </p:nvPicPr>
        <p:blipFill>
          <a:blip r:embed="rId3"/>
          <a:stretch>
            <a:fillRect/>
          </a:stretch>
        </p:blipFill>
        <p:spPr>
          <a:xfrm>
            <a:off x="2161576" y="3480656"/>
            <a:ext cx="7868848" cy="1811084"/>
          </a:xfrm>
          <a:prstGeom prst="rect">
            <a:avLst/>
          </a:prstGeom>
        </p:spPr>
      </p:pic>
    </p:spTree>
    <p:extLst>
      <p:ext uri="{BB962C8B-B14F-4D97-AF65-F5344CB8AC3E}">
        <p14:creationId xmlns:p14="http://schemas.microsoft.com/office/powerpoint/2010/main" val="30618908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轻质感图标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757364"/>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轻质感图标通常采用简单的几何形状和流畅的线条，避免过多的装饰和细节，使图标更加直观且易于识别。在色彩选择上，这些图标倾向于使用低饱和度和柔和的色调，以营造宁静、舒适的氛围。</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66A4744-622B-416F-B57D-6BA04673A0C3}"/>
              </a:ext>
            </a:extLst>
          </p:cNvPr>
          <p:cNvPicPr>
            <a:picLocks noChangeAspect="1"/>
          </p:cNvPicPr>
          <p:nvPr/>
        </p:nvPicPr>
        <p:blipFill>
          <a:blip r:embed="rId3"/>
          <a:stretch>
            <a:fillRect/>
          </a:stretch>
        </p:blipFill>
        <p:spPr>
          <a:xfrm>
            <a:off x="1873692" y="3653350"/>
            <a:ext cx="7682615" cy="1768221"/>
          </a:xfrm>
          <a:prstGeom prst="rect">
            <a:avLst/>
          </a:prstGeom>
        </p:spPr>
      </p:pic>
    </p:spTree>
    <p:extLst>
      <p:ext uri="{BB962C8B-B14F-4D97-AF65-F5344CB8AC3E}">
        <p14:creationId xmlns:p14="http://schemas.microsoft.com/office/powerpoint/2010/main" val="41759650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4.4.7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新拟态图标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新拟态图标结合了扁平化和拟物化的优点，通过添加微妙的阴影和高光效果来模拟物体的表面质感，同时保持图标的简洁性和现代感。</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942C7C1D-05A0-428B-9334-1461E7DFC4BA}"/>
              </a:ext>
            </a:extLst>
          </p:cNvPr>
          <p:cNvPicPr>
            <a:picLocks noChangeAspect="1"/>
          </p:cNvPicPr>
          <p:nvPr/>
        </p:nvPicPr>
        <p:blipFill>
          <a:blip r:embed="rId3"/>
          <a:stretch>
            <a:fillRect/>
          </a:stretch>
        </p:blipFill>
        <p:spPr>
          <a:xfrm>
            <a:off x="1832038" y="3146901"/>
            <a:ext cx="7993001" cy="1839659"/>
          </a:xfrm>
          <a:prstGeom prst="rect">
            <a:avLst/>
          </a:prstGeom>
        </p:spPr>
      </p:pic>
    </p:spTree>
    <p:extLst>
      <p:ext uri="{BB962C8B-B14F-4D97-AF65-F5344CB8AC3E}">
        <p14:creationId xmlns:p14="http://schemas.microsoft.com/office/powerpoint/2010/main" val="122620502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9932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本章节详尽地探讨了移动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设计中的图标设计，从图标的基本定义出发，逐步深入到图标的设计准则、类型与尺寸、常用图形样式以及常见的风格等方面。通过全面而系统的学习，读者将能够深刻理解并熟练掌握移动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图标设计的核心要素，为未来的设计工作奠定坚实的基础，并在此过程中获得宝贵的参考与指导。</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案例实操</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55086" cy="748449"/>
            <a:chOff x="1502939" y="272760"/>
            <a:chExt cx="5555086" cy="748449"/>
          </a:xfrm>
        </p:grpSpPr>
        <p:sp>
          <p:nvSpPr>
            <p:cNvPr id="67" name="Rectangle 18"/>
            <p:cNvSpPr>
              <a:spLocks noChangeArrowheads="1"/>
            </p:cNvSpPr>
            <p:nvPr/>
          </p:nvSpPr>
          <p:spPr bwMode="auto">
            <a:xfrm>
              <a:off x="1502939" y="272760"/>
              <a:ext cx="55550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案例实操：健康追踪应用图标的制作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95189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案例讲解的是制作的是健康追踪应用图标。该图标巧妙融合了哑铃与心率线条元素，哑铃象征着健身与力量，而心率线条则生动展现了运动过程中的心率监测功能，凸显了健康管理的重要性。设计采用扁平化设计风格，确保图标简洁易懂，同时又具有现代感和动感。下面将对图标的制作进行讲解。</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．导入设计模板</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本小节将创建图标的参考线。创建文档后，导入素材图像并调整显示，包括大小、显示位置与不透明度等。</a:t>
            </a:r>
          </a:p>
        </p:txBody>
      </p:sp>
      <p:pic>
        <p:nvPicPr>
          <p:cNvPr id="5" name="图片 4">
            <a:extLst>
              <a:ext uri="{FF2B5EF4-FFF2-40B4-BE49-F238E27FC236}">
                <a16:creationId xmlns:a16="http://schemas.microsoft.com/office/drawing/2014/main" id="{52D8C049-71A9-4CD3-840D-FD1FD045C947}"/>
              </a:ext>
            </a:extLst>
          </p:cNvPr>
          <p:cNvPicPr>
            <a:picLocks noChangeAspect="1"/>
          </p:cNvPicPr>
          <p:nvPr/>
        </p:nvPicPr>
        <p:blipFill>
          <a:blip r:embed="rId3"/>
          <a:stretch>
            <a:fillRect/>
          </a:stretch>
        </p:blipFill>
        <p:spPr>
          <a:xfrm>
            <a:off x="3503676" y="4668773"/>
            <a:ext cx="5184648" cy="1787652"/>
          </a:xfrm>
          <a:prstGeom prst="rect">
            <a:avLst/>
          </a:prstGeom>
        </p:spPr>
      </p:pic>
    </p:spTree>
    <p:extLst>
      <p:ext uri="{BB962C8B-B14F-4D97-AF65-F5344CB8AC3E}">
        <p14:creationId xmlns:p14="http://schemas.microsoft.com/office/powerpoint/2010/main" val="2183213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55086" cy="748449"/>
            <a:chOff x="1502939" y="272760"/>
            <a:chExt cx="5555086" cy="748449"/>
          </a:xfrm>
        </p:grpSpPr>
        <p:sp>
          <p:nvSpPr>
            <p:cNvPr id="67" name="Rectangle 18"/>
            <p:cNvSpPr>
              <a:spLocks noChangeArrowheads="1"/>
            </p:cNvSpPr>
            <p:nvPr/>
          </p:nvSpPr>
          <p:spPr bwMode="auto">
            <a:xfrm>
              <a:off x="1502939" y="272760"/>
              <a:ext cx="55550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案例实操：健康追踪应用图标的制作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．绘制图标主体</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杠铃</a:t>
            </a:r>
          </a:p>
          <a:p>
            <a:pPr indent="457200">
              <a:lnSpc>
                <a:spcPct val="150000"/>
              </a:lnSpc>
            </a:pPr>
            <a:r>
              <a:rPr lang="zh-CN" altLang="en-US" dirty="0">
                <a:latin typeface="微软雅黑" panose="020B0503020204020204" pitchFamily="34" charset="-122"/>
                <a:ea typeface="微软雅黑" panose="020B0503020204020204" pitchFamily="34" charset="-122"/>
              </a:rPr>
              <a:t>本小节将绘制图标主体</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杠铃，使用矩形工具绘制多个圆形矩形，借助“属性”面板精准调节大小、位置等参数。</a:t>
            </a:r>
          </a:p>
        </p:txBody>
      </p:sp>
      <p:pic>
        <p:nvPicPr>
          <p:cNvPr id="4" name="图片 3">
            <a:extLst>
              <a:ext uri="{FF2B5EF4-FFF2-40B4-BE49-F238E27FC236}">
                <a16:creationId xmlns:a16="http://schemas.microsoft.com/office/drawing/2014/main" id="{3D3912B0-DC5F-48BE-BCAC-110481DA652C}"/>
              </a:ext>
            </a:extLst>
          </p:cNvPr>
          <p:cNvPicPr>
            <a:picLocks noChangeAspect="1"/>
          </p:cNvPicPr>
          <p:nvPr/>
        </p:nvPicPr>
        <p:blipFill>
          <a:blip r:embed="rId3"/>
          <a:stretch>
            <a:fillRect/>
          </a:stretch>
        </p:blipFill>
        <p:spPr>
          <a:xfrm>
            <a:off x="1966157" y="3429000"/>
            <a:ext cx="7854873" cy="2708338"/>
          </a:xfrm>
          <a:prstGeom prst="rect">
            <a:avLst/>
          </a:prstGeom>
        </p:spPr>
      </p:pic>
    </p:spTree>
    <p:extLst>
      <p:ext uri="{BB962C8B-B14F-4D97-AF65-F5344CB8AC3E}">
        <p14:creationId xmlns:p14="http://schemas.microsoft.com/office/powerpoint/2010/main" val="42499697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55086" cy="748449"/>
            <a:chOff x="1502939" y="272760"/>
            <a:chExt cx="5555086" cy="748449"/>
          </a:xfrm>
        </p:grpSpPr>
        <p:sp>
          <p:nvSpPr>
            <p:cNvPr id="67" name="Rectangle 18"/>
            <p:cNvSpPr>
              <a:spLocks noChangeArrowheads="1"/>
            </p:cNvSpPr>
            <p:nvPr/>
          </p:nvSpPr>
          <p:spPr bwMode="auto">
            <a:xfrm>
              <a:off x="1502939" y="272760"/>
              <a:ext cx="55550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案例实操：健康追踪应用图标的制作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．绘制装饰图形</a:t>
            </a:r>
          </a:p>
          <a:p>
            <a:pPr indent="457200">
              <a:lnSpc>
                <a:spcPct val="150000"/>
              </a:lnSpc>
            </a:pPr>
            <a:r>
              <a:rPr lang="zh-CN" altLang="en-US" dirty="0">
                <a:latin typeface="微软雅黑" panose="020B0503020204020204" pitchFamily="34" charset="-122"/>
                <a:ea typeface="微软雅黑" panose="020B0503020204020204" pitchFamily="34" charset="-122"/>
              </a:rPr>
              <a:t>本小节将绘制图标主体的装饰图形，即心率线条。首先，使用钢笔工具勾勒出线条的路径，随后通过画笔工具调整相关参数，并执行描边命令，最后应用渐变设置以美化线条的外观。</a:t>
            </a:r>
          </a:p>
        </p:txBody>
      </p:sp>
      <p:pic>
        <p:nvPicPr>
          <p:cNvPr id="5" name="图片 4">
            <a:extLst>
              <a:ext uri="{FF2B5EF4-FFF2-40B4-BE49-F238E27FC236}">
                <a16:creationId xmlns:a16="http://schemas.microsoft.com/office/drawing/2014/main" id="{733D14BB-D38F-4875-B12C-3CDF4BC288BB}"/>
              </a:ext>
            </a:extLst>
          </p:cNvPr>
          <p:cNvPicPr>
            <a:picLocks noChangeAspect="1"/>
          </p:cNvPicPr>
          <p:nvPr/>
        </p:nvPicPr>
        <p:blipFill>
          <a:blip r:embed="rId3"/>
          <a:stretch>
            <a:fillRect/>
          </a:stretch>
        </p:blipFill>
        <p:spPr>
          <a:xfrm>
            <a:off x="1628775" y="3558576"/>
            <a:ext cx="8522170" cy="2607754"/>
          </a:xfrm>
          <a:prstGeom prst="rect">
            <a:avLst/>
          </a:prstGeom>
        </p:spPr>
      </p:pic>
    </p:spTree>
    <p:extLst>
      <p:ext uri="{BB962C8B-B14F-4D97-AF65-F5344CB8AC3E}">
        <p14:creationId xmlns:p14="http://schemas.microsoft.com/office/powerpoint/2010/main" val="41858481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555086" cy="748449"/>
            <a:chOff x="1502939" y="272760"/>
            <a:chExt cx="5555086" cy="748449"/>
          </a:xfrm>
        </p:grpSpPr>
        <p:sp>
          <p:nvSpPr>
            <p:cNvPr id="67" name="Rectangle 18"/>
            <p:cNvSpPr>
              <a:spLocks noChangeArrowheads="1"/>
            </p:cNvSpPr>
            <p:nvPr/>
          </p:nvSpPr>
          <p:spPr bwMode="auto">
            <a:xfrm>
              <a:off x="1502939" y="272760"/>
              <a:ext cx="5555086"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案例实操：健康追踪应用图标的制作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．整体调整</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本小节将对已绘制完成的主体图标进行全面的调整工作，具体包括添加图标背景以及更换图标的颜色等细节处理。</a:t>
            </a:r>
          </a:p>
        </p:txBody>
      </p:sp>
      <p:pic>
        <p:nvPicPr>
          <p:cNvPr id="4" name="图片 3">
            <a:extLst>
              <a:ext uri="{FF2B5EF4-FFF2-40B4-BE49-F238E27FC236}">
                <a16:creationId xmlns:a16="http://schemas.microsoft.com/office/drawing/2014/main" id="{6402F8D7-46A5-439A-926C-29580ACC4660}"/>
              </a:ext>
            </a:extLst>
          </p:cNvPr>
          <p:cNvPicPr>
            <a:picLocks noChangeAspect="1"/>
          </p:cNvPicPr>
          <p:nvPr/>
        </p:nvPicPr>
        <p:blipFill>
          <a:blip r:embed="rId3"/>
          <a:stretch>
            <a:fillRect/>
          </a:stretch>
        </p:blipFill>
        <p:spPr>
          <a:xfrm>
            <a:off x="1748091" y="3178585"/>
            <a:ext cx="8410322" cy="2899855"/>
          </a:xfrm>
          <a:prstGeom prst="rect">
            <a:avLst/>
          </a:prstGeom>
        </p:spPr>
      </p:pic>
    </p:spTree>
    <p:extLst>
      <p:ext uri="{BB962C8B-B14F-4D97-AF65-F5344CB8AC3E}">
        <p14:creationId xmlns:p14="http://schemas.microsoft.com/office/powerpoint/2010/main" val="3777125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关于图标设计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什么是图标？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标是一种图形符号，通常用于代表某个程序、文件、功能或操作。它们以简洁、直观的方式呈现信息，帮助用户快速识别和操作界面元素。图标可以包含文字、图像或两者的结合，其设计旨在提高用户界面的易用性和美观度。</a:t>
            </a:r>
            <a:endParaRPr lang="en-US" altLang="zh-CN"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07F5B41C-7C60-4438-8305-7E06D92127CE}"/>
              </a:ext>
            </a:extLst>
          </p:cNvPr>
          <p:cNvPicPr>
            <a:picLocks noChangeAspect="1"/>
          </p:cNvPicPr>
          <p:nvPr/>
        </p:nvPicPr>
        <p:blipFill>
          <a:blip r:embed="rId3"/>
          <a:stretch>
            <a:fillRect/>
          </a:stretch>
        </p:blipFill>
        <p:spPr>
          <a:xfrm>
            <a:off x="1149627" y="3351465"/>
            <a:ext cx="9606996" cy="2211134"/>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图标在移动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设计中的作用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图标在移动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设计中扮演着至关重要的角色，其作用主要体现在以下几个方面：</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．视觉引导</a:t>
            </a:r>
          </a:p>
          <a:p>
            <a:pPr indent="457200">
              <a:lnSpc>
                <a:spcPct val="150000"/>
              </a:lnSpc>
            </a:pPr>
            <a:r>
              <a:rPr lang="zh-CN" altLang="en-US" dirty="0">
                <a:latin typeface="微软雅黑" panose="020B0503020204020204" pitchFamily="34" charset="-122"/>
                <a:ea typeface="微软雅黑" panose="020B0503020204020204" pitchFamily="34" charset="-122"/>
              </a:rPr>
              <a:t>图标能够有效引导用户的注意力，帮助他们快速识别和理解界面中的功能和内容。</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．功能表达</a:t>
            </a:r>
          </a:p>
          <a:p>
            <a:pPr indent="457200">
              <a:lnSpc>
                <a:spcPct val="150000"/>
              </a:lnSpc>
            </a:pPr>
            <a:r>
              <a:rPr lang="zh-CN" altLang="en-US" dirty="0">
                <a:latin typeface="微软雅黑" panose="020B0503020204020204" pitchFamily="34" charset="-122"/>
                <a:ea typeface="微软雅黑" panose="020B0503020204020204" pitchFamily="34" charset="-122"/>
              </a:rPr>
              <a:t>图标通过简洁的视觉符号传达具体的功能和操作。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．节省空间</a:t>
            </a:r>
          </a:p>
          <a:p>
            <a:pPr indent="457200">
              <a:lnSpc>
                <a:spcPct val="150000"/>
              </a:lnSpc>
            </a:pPr>
            <a:r>
              <a:rPr lang="zh-CN" altLang="en-US" dirty="0">
                <a:latin typeface="微软雅黑" panose="020B0503020204020204" pitchFamily="34" charset="-122"/>
                <a:ea typeface="微软雅黑" panose="020B0503020204020204" pitchFamily="34" charset="-122"/>
              </a:rPr>
              <a:t>与文字相比，图标占用的屏幕空间更少，这使得移动设备的用户界面更加简洁和高效。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．品牌识别</a:t>
            </a:r>
          </a:p>
          <a:p>
            <a:pPr indent="457200">
              <a:lnSpc>
                <a:spcPct val="150000"/>
              </a:lnSpc>
            </a:pPr>
            <a:r>
              <a:rPr lang="zh-CN" altLang="en-US" dirty="0">
                <a:latin typeface="微软雅黑" panose="020B0503020204020204" pitchFamily="34" charset="-122"/>
                <a:ea typeface="微软雅黑" panose="020B0503020204020204" pitchFamily="34" charset="-122"/>
              </a:rPr>
              <a:t>图标是品牌视觉识别系统的一部分，它们有助于建立品牌的独特性和识别度。</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图标在移动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设计中的作用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．信息层次</a:t>
            </a:r>
          </a:p>
          <a:p>
            <a:pPr indent="457200">
              <a:lnSpc>
                <a:spcPct val="150000"/>
              </a:lnSpc>
            </a:pPr>
            <a:r>
              <a:rPr lang="zh-CN" altLang="en-US" dirty="0">
                <a:latin typeface="微软雅黑" panose="020B0503020204020204" pitchFamily="34" charset="-122"/>
                <a:ea typeface="微软雅黑" panose="020B0503020204020204" pitchFamily="34" charset="-122"/>
              </a:rPr>
              <a:t>图标可以用来表示信息的层次结构，帮助用户理解不同元素之间的关系和优先级。</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．交互反馈</a:t>
            </a:r>
          </a:p>
          <a:p>
            <a:pPr indent="457200">
              <a:lnSpc>
                <a:spcPct val="150000"/>
              </a:lnSpc>
            </a:pPr>
            <a:r>
              <a:rPr lang="zh-CN" altLang="en-US" dirty="0">
                <a:latin typeface="微软雅黑" panose="020B0503020204020204" pitchFamily="34" charset="-122"/>
                <a:ea typeface="微软雅黑" panose="020B0503020204020204" pitchFamily="34" charset="-122"/>
              </a:rPr>
              <a:t>图标在交互设计中也起着重要作用。</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．文化与情感传达</a:t>
            </a:r>
          </a:p>
          <a:p>
            <a:pPr indent="457200">
              <a:lnSpc>
                <a:spcPct val="150000"/>
              </a:lnSpc>
            </a:pPr>
            <a:r>
              <a:rPr lang="zh-CN" altLang="en-US" dirty="0">
                <a:latin typeface="微软雅黑" panose="020B0503020204020204" pitchFamily="34" charset="-122"/>
                <a:ea typeface="微软雅黑" panose="020B0503020204020204" pitchFamily="34" charset="-122"/>
              </a:rPr>
              <a:t>图标可以承载文化意义和情感色彩。</a:t>
            </a:r>
          </a:p>
        </p:txBody>
      </p:sp>
      <p:pic>
        <p:nvPicPr>
          <p:cNvPr id="2" name="图片 1">
            <a:extLst>
              <a:ext uri="{FF2B5EF4-FFF2-40B4-BE49-F238E27FC236}">
                <a16:creationId xmlns:a16="http://schemas.microsoft.com/office/drawing/2014/main" id="{3F64A3D0-7D47-499F-A07B-E91FDE30D5A6}"/>
              </a:ext>
            </a:extLst>
          </p:cNvPr>
          <p:cNvPicPr>
            <a:picLocks noChangeAspect="1"/>
          </p:cNvPicPr>
          <p:nvPr/>
        </p:nvPicPr>
        <p:blipFill>
          <a:blip r:embed="rId3"/>
          <a:stretch>
            <a:fillRect/>
          </a:stretch>
        </p:blipFill>
        <p:spPr>
          <a:xfrm>
            <a:off x="4054011" y="3940320"/>
            <a:ext cx="7728413" cy="2364867"/>
          </a:xfrm>
          <a:prstGeom prst="rect">
            <a:avLst/>
          </a:prstGeom>
        </p:spPr>
      </p:pic>
    </p:spTree>
    <p:extLst>
      <p:ext uri="{BB962C8B-B14F-4D97-AF65-F5344CB8AC3E}">
        <p14:creationId xmlns:p14="http://schemas.microsoft.com/office/powerpoint/2010/main" val="30413427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4.1.3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图标设计的基本准则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图标设计的基本准则对于确保图标的有效性和可用性至关重要。以下是一些关键的设计准则：</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简洁性：图标应尽可能设计得简洁，避免因细节过多而在小尺寸展示时无法清晰识别。</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一致性：图标的设计风格、色彩、线条粗细等应保持统一，以营造和谐的视觉体验。</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可识别性：图标应直观表达其代表的功能或操作，使用户一眼就能理解其含义。</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适应性：图标设计需考虑其在不同尺寸屏幕上的表现，确保在小屏幕和大屏幕上都能保持清晰度和可读性。</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色彩与质感：选择与整体界面设计相协调的颜色，避免使用过多的颜色以保持视觉上的和谐。</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避免使用文字与照片：图标设计应尽量避免使用文字，以防产生歧义，而图标应以视觉符号传达信息。</a:t>
            </a:r>
          </a:p>
          <a:p>
            <a:pPr marL="285750" indent="-285750">
              <a:lnSpc>
                <a:spcPct val="150000"/>
              </a:lnSpc>
              <a:buFont typeface="Wingdings" panose="05000000000000000000" pitchFamily="2" charset="2"/>
              <a:buChar char="u"/>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图标的类型与尺寸</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2332</Words>
  <Application>Microsoft Office PowerPoint</Application>
  <PresentationFormat>宽屏</PresentationFormat>
  <Paragraphs>206</Paragraphs>
  <Slides>35</Slides>
  <Notes>34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Photoshop移动UI设计</dc:title>
  <dc:creator/>
  <cp:keywords>Photoshop移动UI设计</cp:keywords>
  <cp:lastModifiedBy/>
  <cp:revision>2</cp:revision>
  <dcterms:created xsi:type="dcterms:W3CDTF">2021-05-01T02:52:20Z</dcterms:created>
  <dcterms:modified xsi:type="dcterms:W3CDTF">2024-12-13T01:56:15Z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