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3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374" r:id="rId3"/>
    <p:sldId id="360" r:id="rId4"/>
    <p:sldId id="340" r:id="rId5"/>
    <p:sldId id="361" r:id="rId6"/>
    <p:sldId id="407" r:id="rId7"/>
    <p:sldId id="453" r:id="rId8"/>
    <p:sldId id="454" r:id="rId9"/>
    <p:sldId id="455" r:id="rId10"/>
    <p:sldId id="456" r:id="rId11"/>
    <p:sldId id="457" r:id="rId12"/>
    <p:sldId id="458" r:id="rId13"/>
    <p:sldId id="357" r:id="rId14"/>
    <p:sldId id="459" r:id="rId15"/>
    <p:sldId id="435" r:id="rId16"/>
    <p:sldId id="460" r:id="rId17"/>
    <p:sldId id="406" r:id="rId18"/>
    <p:sldId id="412" r:id="rId19"/>
    <p:sldId id="444" r:id="rId20"/>
    <p:sldId id="447" r:id="rId21"/>
    <p:sldId id="448" r:id="rId22"/>
    <p:sldId id="449" r:id="rId23"/>
    <p:sldId id="423" r:id="rId24"/>
    <p:sldId id="424" r:id="rId25"/>
    <p:sldId id="445" r:id="rId26"/>
    <p:sldId id="446" r:id="rId27"/>
    <p:sldId id="450" r:id="rId28"/>
    <p:sldId id="436" r:id="rId29"/>
    <p:sldId id="437" r:id="rId30"/>
    <p:sldId id="451" r:id="rId31"/>
    <p:sldId id="452" r:id="rId32"/>
    <p:sldId id="37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D4"/>
    <a:srgbClr val="00A9D4"/>
    <a:srgbClr val="FC852B"/>
    <a:srgbClr val="DBEFF1"/>
    <a:srgbClr val="9D77AE"/>
    <a:srgbClr val="A4DB73"/>
    <a:srgbClr val="FEBB38"/>
    <a:srgbClr val="75CBDC"/>
    <a:srgbClr val="02C6D9"/>
    <a:srgbClr val="F173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4" autoAdjust="0"/>
  </p:normalViewPr>
  <p:slideViewPr>
    <p:cSldViewPr snapToGrid="0">
      <p:cViewPr varScale="1">
        <p:scale>
          <a:sx n="67" d="100"/>
          <a:sy n="67" d="100"/>
        </p:scale>
        <p:origin x="90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A6E9B-4AD3-43AA-9906-67C65DC0E67B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C87DD-2A3B-4DBC-BAC2-9F377A6F6D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133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08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58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059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16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828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18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95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02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46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164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22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857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0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034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52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846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27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7298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9024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5404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038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F2F9-3E6D-47E8-AAFC-6A916D0A3B76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17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93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575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462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073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C87DD-2A3B-4DBC-BAC2-9F377A6F6D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62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lcome_message_hel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197285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6250140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1422583" y="1665324"/>
            <a:ext cx="4560857" cy="312496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7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Half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prstClr val="white"/>
              </a:solidFill>
            </a:endParaRPr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f 3 - Mart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81078" y="1907833"/>
            <a:ext cx="3168479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953596" y="1907833"/>
            <a:ext cx="3173430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389065" y="1907833"/>
            <a:ext cx="3429974" cy="237423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454412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3289610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662666" y="2263943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432976" y="1009431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2432976" y="4176378"/>
            <a:ext cx="3099468" cy="2018371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>
            <a:off x="0" y="4172"/>
            <a:ext cx="7748337" cy="1275989"/>
          </a:xfrm>
          <a:prstGeom prst="rect">
            <a:avLst/>
          </a:prstGeom>
          <a:solidFill>
            <a:srgbClr val="FC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01" y="0"/>
            <a:ext cx="4773171" cy="128016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504253" y="327797"/>
            <a:ext cx="698906" cy="708832"/>
            <a:chOff x="314496" y="295312"/>
            <a:chExt cx="621213" cy="630037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8" name="椭圆 17"/>
            <p:cNvSpPr/>
            <p:nvPr userDrawn="1"/>
          </p:nvSpPr>
          <p:spPr>
            <a:xfrm>
              <a:off x="369276" y="295312"/>
              <a:ext cx="369277" cy="369277"/>
            </a:xfrm>
            <a:prstGeom prst="ellipse">
              <a:avLst/>
            </a:prstGeom>
            <a:solidFill>
              <a:srgbClr val="01AED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4496" y="556072"/>
              <a:ext cx="369277" cy="369277"/>
            </a:xfrm>
            <a:prstGeom prst="ellipse">
              <a:avLst/>
            </a:prstGeom>
            <a:solidFill>
              <a:srgbClr val="AAD02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 userDrawn="1"/>
          </p:nvSpPr>
          <p:spPr>
            <a:xfrm>
              <a:off x="566432" y="455441"/>
              <a:ext cx="369277" cy="369277"/>
            </a:xfrm>
            <a:prstGeom prst="ellipse">
              <a:avLst/>
            </a:prstGeom>
            <a:solidFill>
              <a:srgbClr val="FD4A3B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410EE-AE6E-4175-8960-6D6DF2AF436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75796-6E13-468D-999F-F374E9EFAF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BB97B-88E3-4FB3-A179-D3584D55E7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BA96A-C123-476D-A554-A27E215BF6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5490" y="-206644"/>
            <a:ext cx="14301768" cy="804474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1638340" y="2540544"/>
            <a:ext cx="7624645" cy="1137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9642"/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 第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7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章   游戏</a:t>
            </a:r>
            <a:r>
              <a:rPr lang="en-US" altLang="zh-CN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4000" b="1" dirty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25400" dist="25400" dir="2700000" algn="tl">
                    <a:srgbClr val="000000">
                      <a:alpha val="20000"/>
                    </a:srgb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199389" y="4221238"/>
            <a:ext cx="1793221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4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>
            <a:xfrm>
              <a:off x="4578608" y="3808884"/>
              <a:ext cx="1176818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  <p:sp>
        <p:nvSpPr>
          <p:cNvPr id="26" name="PA_文本框 3"/>
          <p:cNvSpPr txBox="1"/>
          <p:nvPr>
            <p:custDataLst>
              <p:tags r:id="rId1"/>
            </p:custDataLst>
          </p:nvPr>
        </p:nvSpPr>
        <p:spPr>
          <a:xfrm>
            <a:off x="1850157" y="2122550"/>
            <a:ext cx="4464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适用教学课件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案例实战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学以致用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 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演示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29DDA49C-C245-4E98-84AD-BEFE4FC36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479" y="6143624"/>
            <a:ext cx="2718419" cy="406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．动画与过渡效果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动画与过渡效果是游戏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中用于增强视觉和听觉体验的元素。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BAB7D27-7A35-47AE-8159-16A33D1D3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460" y="3024813"/>
            <a:ext cx="6464663" cy="294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8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．视觉风格与主题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视觉风格与主题是游戏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的整体设计方向，它们决定了游戏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的色彩搭配、字体选择、图形元素等。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C250F6-74B4-4844-BAFF-B4C8E6E78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010" y="3225965"/>
            <a:ext cx="6172230" cy="281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997999" cy="748449"/>
            <a:chOff x="1502939" y="272760"/>
            <a:chExt cx="5997999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997999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与传统游戏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设计的区别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台时采取相应的设计策略，以满足玩家的多样化需求和习惯。具体区别如下：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．应用平台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主要应用于智能手机、平板电脑等移动设备，需考虑设备的屏幕尺寸、分辨率和操作系统等因素。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．设计元素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通常使用较大、易于触摸的按钮和图标，以适应手指操作。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．用户体验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注重快速上手和短时间内的游戏体验，设计通常易于理解和操作，适合碎片化的游戏时间。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997999" cy="748449"/>
            <a:chOff x="1502939" y="272760"/>
            <a:chExt cx="5997999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997999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与传统游戏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设计的区别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．交互方式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主要依赖触摸屏，常见的交互方式包括点击、滑动和捏合等，设计需考虑手指的操作习惯，并提供即时反馈，如动画效果和音效，以增强互动体验。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．技术限制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移动游戏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需要考虑移动设备的性能限制，如处理能力、内存和电池续航，因此设计需优化以减少资源消耗。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651A61-3DE7-4EF7-B0C2-9DA9D5C39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944" y="4564814"/>
            <a:ext cx="2895238" cy="16285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E0B8FA-0EF7-4193-9AB1-E88759CA9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2015" y="4564813"/>
            <a:ext cx="3209524" cy="1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24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522259"/>
            <a:ext cx="9954248" cy="5444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设计原则旨在优化玩家体验，确保界面有效传达信息并适应不同设备和用户群体。以下是一些关键的游戏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简洁性：界面设计应尽量简洁，避免冗余元素和复杂信息，使玩家能够快速理解和操作。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一致性：保持游戏内所有界面元素（如按钮、字体、颜色等）的一致性，以增强品牌识别和用户熟悉度。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视觉明确：利用清晰的视觉层次和对比度来凸显关键信息，确保玩家能够快速识别重要内容。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实时反馈：在玩家进行操作后，提供即时的视觉或听觉反馈，以确认操作已被接受（如按钮点击效果）。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符号暗示：使用易于理解的图标和符号来表示功能和操作，帮助玩家快速识别界面元素的用途。符号应与游戏主题相符，并在不同文化背景下保持通用性。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操作适应性：界面设计应考虑不同设备的触控特性，确保按钮和交互元素尺寸适中，便于玩家操作。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384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设计原则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522259"/>
            <a:ext cx="9954248" cy="5860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设计原则旨在优化玩家体验，确保界面有效传达信息并适应不同设备和用户群体。以下是一些关键的游戏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设计原则：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简洁性：界面设计应尽量简洁，避免冗余元素和复杂信息，使玩家能够快速理解和操作。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一致性：保持游戏内所有界面元素（如按钮、字体、颜色等）的一致性，以增强品牌识别和用户熟悉度。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视觉明确：利用清晰的视觉层次和对比度来凸显关键信息，确保玩家能够快速识别重要内容。设计需直观易理解，便于玩家快速找到所需功能和信息。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实时反馈：在玩家进行操作后，提供即时的视觉或听觉反馈，以确认操作已被接受（如按钮点击效果）。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符号暗示：使用易于理解的图标和符号来表示功能和操作，帮助玩家快速识别界面元素的用途。符号应与游戏主题相符，并在不同文化背景下保持通用性。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操作适应性：界面设计应考虑不同设备的触控特性，确保按钮和交互元素尺寸适中，便于玩家操作。</a:t>
            </a:r>
          </a:p>
          <a:p>
            <a:pPr indent="457200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866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02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83802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游戏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界面风格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844662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超写实风格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超写实风格追求极致的真实感，通常采用高质量的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建模和精细的纹理，力求在视觉上接近现实世界。此风格的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设计常常融入真实的物理特性，色彩鲜明且细节丰富，适合于模拟类、射击类或冒险类游戏。玩家在这样的界面中能感受到强烈的代入感和真实体验。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1E9AD2-ED58-44E9-81EC-AA7CEA49F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5190" y="3355727"/>
            <a:ext cx="6173650" cy="280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3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涂鸦风格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涂鸦风格通常具有随意、自由和个性化的特点，常见于休闲益智类和创意类游戏。界面设计往往采用手绘效果、明亮的色彩和不规则的形状，给人一种轻松愉快的感觉。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EC11AB-A0DE-44B5-A434-322E336A3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875" y="3139792"/>
            <a:ext cx="5323166" cy="241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暗黑风格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暗黑风格以阴暗、神秘的色调为主，常常使用深色背景和对比鲜明的亮色元素，营造出紧张和悬疑的氛围。这种风格适合于恐怖、动作或角色扮演类游戏，能够有效增强游戏的沉浸感和情感共鸣。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66D0B4-38CA-4FE6-903C-6D6C2EA87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262" y="3365345"/>
            <a:ext cx="6016152" cy="272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6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75"/>
            <a:ext cx="12192000" cy="6862175"/>
          </a:xfrm>
          <a:prstGeom prst="rect">
            <a:avLst/>
          </a:prstGeom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90825" y="1549052"/>
            <a:ext cx="223202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44546A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目录</a:t>
            </a:r>
            <a:endParaRPr lang="en-US" altLang="zh-CN" sz="4400" b="1" dirty="0">
              <a:solidFill>
                <a:srgbClr val="44546A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48704" y="2217061"/>
            <a:ext cx="3564971" cy="40748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01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关于游戏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248704" y="2866700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02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游戏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界面风格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248704" y="3516339"/>
            <a:ext cx="4052334" cy="40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03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移动游戏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设计核心要素</a:t>
            </a:r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BCC86C82-70BC-403D-811B-8234AE447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703" y="4165978"/>
            <a:ext cx="3564971" cy="4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04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实战演练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卡通风格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卡通风格以生动、夸张的形象和鲜艳的色彩为特点，通常采用简单的线条和形状，给人一种轻松愉快的视觉体验。这种风格广泛应用于儿童游戏、休闲游戏和平台跳跃类游戏，能够吸引年轻玩家。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9037C8B-435E-47A0-B521-CEFE11C0D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674" y="3482120"/>
            <a:ext cx="6110651" cy="277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7.2.5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二次元风格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二次元风格以其独特的审美、丰富的角色设定和精美的画面而备受追捧。它通常融合了日本动漫、轻小说和游戏等元素，通过精美的插画、华丽的特效和丰富的故事情节，营造出一种梦幻、浪漫、富有情感的游戏世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86F84D-4815-4886-A433-EAD9A7EDB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437" y="3407951"/>
            <a:ext cx="5943376" cy="269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55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03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220129" y="3930681"/>
            <a:ext cx="5166759" cy="65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移动游戏</a:t>
            </a:r>
            <a:r>
              <a:rPr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设计核心要素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380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图标设计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图标是用户界面的重要组成部分，直接影响玩家的操作体验。一个设计良好的图标不仅能够传达功能，还能吸引玩家的注意力，增强游戏的整体美感。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B0428BA-D01D-4B88-A093-630E49890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437" y="3111856"/>
            <a:ext cx="6047652" cy="27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7.3.2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文字设计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文字设计是信息传达的关键，对提升玩家的阅读体验和信息吸收效率至关重要。合理的排版和字体选择能帮助玩家轻松理解游戏内容。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67A31FF-68CC-4DB0-8E1D-8B1783748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430" y="2895163"/>
            <a:ext cx="6499140" cy="294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3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7.3.3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色彩搭配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色彩在游戏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设计中起着至关重要的作用，能够影响玩家的情感和行为。合理的色彩搭配不仅能提升视觉吸引力，还能增强信息的传达效果。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9F2A08E-49C7-41F2-BBC2-31AEF06BB3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223" y="2876550"/>
            <a:ext cx="6268147" cy="284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7.3.4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布局与导航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628775" y="1614488"/>
            <a:ext cx="852963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布局与导航是确保玩家能够顺利进行游戏的重要因素。良好的布局设计和清晰的导航结构能够提升用户体验，使玩家能够轻松找到所需的功能和信息。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71D4FAC-87D8-4EC2-A650-636C8F44A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430" y="2895163"/>
            <a:ext cx="6499140" cy="294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0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04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317759" y="3929872"/>
            <a:ext cx="4309509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实战演练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0517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112174" cy="748449"/>
            <a:chOff x="1502939" y="272760"/>
            <a:chExt cx="51121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1121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实战演练：国风游戏界面制作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37552"/>
            <a:ext cx="9341274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本案例详细解析了国风类游戏界面设计与制作的过程。其中，启动页的主视觉采用了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平台生成的插画，为游戏界面增添了一抹浓厚的国风色彩。下面将对多个界面的制作进行讲解。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．绘制启动页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本小节将制作闪屏页。打开素材文档，绘制闪屏页所需要的图标，新建文档后置入图标调整显示，使用文字工具与字符面板输入、编辑文字。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9B5D1C6-C008-466E-A6BE-637E51EE3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787" y="4276911"/>
            <a:ext cx="4552426" cy="208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2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112174" cy="748449"/>
            <a:chOff x="1502939" y="272760"/>
            <a:chExt cx="51121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1121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实战演练：国风游戏界面制作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37552"/>
            <a:ext cx="934127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．绘制登录页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本小节将制作登录页。复制画板后，将其转换为智能对像图层，模糊背景后，使用矩形工具、画笔工具以及横排文字工具制作登录组件。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BEA8B0-ABFC-46D8-9FEF-C52F3C51E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185" y="2899624"/>
            <a:ext cx="3990753" cy="18197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0D4176-5A8C-4B0C-B686-CA397499F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185" y="4760584"/>
            <a:ext cx="3947890" cy="17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48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6314596" y="3107372"/>
            <a:ext cx="5058564" cy="167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本章节深入剖析游戏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的设计，包括其定义、移动游戏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与传统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设计的区别，以及设计原则。详细探讨了游戏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风格和移动游戏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设计的核心要素。通过这些内容，读者将对游戏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UI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设计有更全面和深入的理解。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+mn-lt"/>
              </a:rPr>
              <a:t> 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+mn-lt"/>
            </a:endParaRPr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6404137" y="2238788"/>
            <a:ext cx="61068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内容简介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/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Content Overview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436256" y="2826005"/>
            <a:ext cx="1699215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02939" y="342516"/>
            <a:ext cx="6106818" cy="678693"/>
            <a:chOff x="1502939" y="342516"/>
            <a:chExt cx="6106818" cy="678693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502939" y="342516"/>
              <a:ext cx="6106818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Photoshop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移动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设计</a:t>
              </a:r>
            </a:p>
          </p:txBody>
        </p:sp>
        <p:sp>
          <p:nvSpPr>
            <p:cNvPr id="7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1ACA3C0D-8E3F-46F4-9D79-C24132F4A6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7422" l="4375" r="97500">
                        <a14:foregroundMark x1="51875" y1="8359" x2="26094" y2="14688"/>
                        <a14:foregroundMark x1="26094" y1="14688" x2="21875" y2="26719"/>
                        <a14:foregroundMark x1="21875" y1="26719" x2="22266" y2="50938"/>
                        <a14:foregroundMark x1="22266" y1="50938" x2="26250" y2="62109"/>
                        <a14:foregroundMark x1="26250" y1="62109" x2="36094" y2="72734"/>
                        <a14:foregroundMark x1="36094" y1="72734" x2="47031" y2="76953"/>
                        <a14:foregroundMark x1="47031" y1="76953" x2="75313" y2="78203"/>
                        <a14:foregroundMark x1="75313" y1="78203" x2="86406" y2="73750"/>
                        <a14:foregroundMark x1="86406" y1="73750" x2="92109" y2="53359"/>
                        <a14:foregroundMark x1="92109" y1="53359" x2="85781" y2="21797"/>
                        <a14:foregroundMark x1="85781" y1="21797" x2="76406" y2="13906"/>
                        <a14:foregroundMark x1="76406" y1="13906" x2="53438" y2="10391"/>
                        <a14:foregroundMark x1="53438" y1="10391" x2="25859" y2="16484"/>
                        <a14:foregroundMark x1="25859" y1="16484" x2="11875" y2="26250"/>
                        <a14:foregroundMark x1="11875" y1="26250" x2="5625" y2="36953"/>
                        <a14:foregroundMark x1="5625" y1="36953" x2="8359" y2="62109"/>
                        <a14:foregroundMark x1="8359" y1="62109" x2="12266" y2="73438"/>
                        <a14:foregroundMark x1="12266" y1="73438" x2="32422" y2="82734"/>
                        <a14:foregroundMark x1="32422" y1="82734" x2="60469" y2="85859"/>
                        <a14:foregroundMark x1="60469" y1="85859" x2="79453" y2="73828"/>
                        <a14:foregroundMark x1="79453" y1="73828" x2="81406" y2="71250"/>
                        <a14:foregroundMark x1="65781" y1="14297" x2="21484" y2="30234"/>
                        <a14:foregroundMark x1="71797" y1="17266" x2="65469" y2="27187"/>
                        <a14:foregroundMark x1="65469" y1="27187" x2="65469" y2="29922"/>
                        <a14:foregroundMark x1="63828" y1="9063" x2="36563" y2="6719"/>
                        <a14:foregroundMark x1="36563" y1="6719" x2="24609" y2="9531"/>
                        <a14:foregroundMark x1="24609" y1="9531" x2="4844" y2="37813"/>
                        <a14:foregroundMark x1="4844" y1="37813" x2="4531" y2="69609"/>
                        <a14:foregroundMark x1="11484" y1="35547" x2="21094" y2="29297"/>
                        <a14:foregroundMark x1="21094" y1="29297" x2="33906" y2="26250"/>
                        <a14:foregroundMark x1="33906" y1="26250" x2="53906" y2="28203"/>
                        <a14:foregroundMark x1="36328" y1="5078" x2="48359" y2="3750"/>
                        <a14:foregroundMark x1="48359" y1="3750" x2="66484" y2="3750"/>
                        <a14:foregroundMark x1="92969" y1="35156" x2="91172" y2="71172"/>
                        <a14:foregroundMark x1="91172" y1="71172" x2="73125" y2="88672"/>
                        <a14:foregroundMark x1="73125" y1="88672" x2="36250" y2="91797"/>
                        <a14:foregroundMark x1="36250" y1="91797" x2="22422" y2="82500"/>
                        <a14:foregroundMark x1="69141" y1="31172" x2="77031" y2="39141"/>
                        <a14:foregroundMark x1="39297" y1="31563" x2="32031" y2="31875"/>
                        <a14:foregroundMark x1="18828" y1="37188" x2="9375" y2="44453"/>
                        <a14:foregroundMark x1="9375" y1="44453" x2="9219" y2="44453"/>
                        <a14:foregroundMark x1="95313" y1="35859" x2="97500" y2="58984"/>
                        <a14:foregroundMark x1="97500" y1="58984" x2="96250" y2="62969"/>
                        <a14:foregroundMark x1="35313" y1="97422" x2="65156" y2="9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40" y="1724986"/>
            <a:ext cx="4315515" cy="431551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4B4DAB-3AD3-44B5-94E9-52D2C7F128AE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5112174" cy="748449"/>
            <a:chOff x="1502939" y="272760"/>
            <a:chExt cx="5112174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5112174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7.4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实战演练：国风游戏界面制作</a:t>
              </a: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9B8778-6C42-4ED4-8C96-0D1913DF1297}"/>
              </a:ext>
            </a:extLst>
          </p:cNvPr>
          <p:cNvSpPr txBox="1"/>
          <p:nvPr/>
        </p:nvSpPr>
        <p:spPr>
          <a:xfrm>
            <a:off x="1502939" y="1537552"/>
            <a:ext cx="934127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．制作设置页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本小节将制作设置页。借助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AIGC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平台生成素材，新建画板后置入素材，使用矩形工具、椭圆工具以及横排文字工具绘制设置所需的组件。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B1D266-B90E-48C0-8125-93CF56C0A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038" y="3069608"/>
            <a:ext cx="6159372" cy="297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2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80" cy="685799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0" y="342900"/>
            <a:ext cx="7128262" cy="6117432"/>
            <a:chOff x="20" y="342900"/>
            <a:chExt cx="7128262" cy="6117432"/>
          </a:xfrm>
        </p:grpSpPr>
        <p:sp>
          <p:nvSpPr>
            <p:cNvPr id="4" name="星形: 五角 16"/>
            <p:cNvSpPr/>
            <p:nvPr/>
          </p:nvSpPr>
          <p:spPr>
            <a:xfrm>
              <a:off x="342900" y="34290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星形: 五角 33"/>
            <p:cNvSpPr/>
            <p:nvPr/>
          </p:nvSpPr>
          <p:spPr>
            <a:xfrm>
              <a:off x="1007280" y="46434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星形: 五角 34"/>
            <p:cNvSpPr/>
            <p:nvPr/>
          </p:nvSpPr>
          <p:spPr>
            <a:xfrm>
              <a:off x="427435" y="99050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星形: 五角 35"/>
            <p:cNvSpPr/>
            <p:nvPr/>
          </p:nvSpPr>
          <p:spPr>
            <a:xfrm>
              <a:off x="1348979" y="90002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8" name="星形: 五角 36"/>
            <p:cNvSpPr/>
            <p:nvPr/>
          </p:nvSpPr>
          <p:spPr>
            <a:xfrm>
              <a:off x="764392" y="178337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星形: 五角 37"/>
            <p:cNvSpPr/>
            <p:nvPr/>
          </p:nvSpPr>
          <p:spPr>
            <a:xfrm>
              <a:off x="233944" y="1900263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星形: 五角 38"/>
            <p:cNvSpPr/>
            <p:nvPr/>
          </p:nvSpPr>
          <p:spPr>
            <a:xfrm>
              <a:off x="20" y="2686137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星形: 五角 39"/>
            <p:cNvSpPr/>
            <p:nvPr/>
          </p:nvSpPr>
          <p:spPr>
            <a:xfrm>
              <a:off x="5450663" y="5741102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星形: 五角 40"/>
            <p:cNvSpPr/>
            <p:nvPr/>
          </p:nvSpPr>
          <p:spPr>
            <a:xfrm>
              <a:off x="6310312" y="614362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星形: 五角 41"/>
            <p:cNvSpPr/>
            <p:nvPr/>
          </p:nvSpPr>
          <p:spPr>
            <a:xfrm>
              <a:off x="6885394" y="55911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星形: 五角 42"/>
            <p:cNvSpPr/>
            <p:nvPr/>
          </p:nvSpPr>
          <p:spPr>
            <a:xfrm>
              <a:off x="3827269" y="6072188"/>
              <a:ext cx="388144" cy="388144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星形: 五角 43"/>
            <p:cNvSpPr/>
            <p:nvPr/>
          </p:nvSpPr>
          <p:spPr>
            <a:xfrm>
              <a:off x="4864904" y="5476870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星形: 五角 44"/>
            <p:cNvSpPr/>
            <p:nvPr/>
          </p:nvSpPr>
          <p:spPr>
            <a:xfrm>
              <a:off x="723302" y="4264874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7" name="星形: 五角 45"/>
            <p:cNvSpPr/>
            <p:nvPr/>
          </p:nvSpPr>
          <p:spPr>
            <a:xfrm>
              <a:off x="434589" y="5107572"/>
              <a:ext cx="380989" cy="36929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8" name="星形: 五角 46"/>
            <p:cNvSpPr/>
            <p:nvPr/>
          </p:nvSpPr>
          <p:spPr>
            <a:xfrm>
              <a:off x="1307898" y="5490949"/>
              <a:ext cx="242888" cy="242888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9" name="出自【趣你的PPT】(微信:qunideppt)：最优质的PPT资源库"/>
          <p:cNvSpPr txBox="1"/>
          <p:nvPr/>
        </p:nvSpPr>
        <p:spPr>
          <a:xfrm>
            <a:off x="2008707" y="2618079"/>
            <a:ext cx="6119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思源黑体" panose="020B0500000000000000" pitchFamily="34" charset="-122"/>
                <a:ea typeface="思源黑体" panose="020B0500000000000000" pitchFamily="34" charset="-122"/>
              </a:rPr>
              <a:t>感谢您的聆听</a:t>
            </a:r>
          </a:p>
        </p:txBody>
      </p:sp>
      <p:sp>
        <p:nvSpPr>
          <p:cNvPr id="27" name="PA_文本框 3"/>
          <p:cNvSpPr txBox="1"/>
          <p:nvPr>
            <p:custDataLst>
              <p:tags r:id="rId1"/>
            </p:custDataLst>
          </p:nvPr>
        </p:nvSpPr>
        <p:spPr>
          <a:xfrm>
            <a:off x="2008707" y="2218781"/>
            <a:ext cx="34953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THANK YOU FOR LISTENING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30658" y="3642011"/>
            <a:ext cx="1793222" cy="463758"/>
            <a:chOff x="4499355" y="3719052"/>
            <a:chExt cx="1949737" cy="579774"/>
          </a:xfrm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32" name="矩形: 圆角 3"/>
            <p:cNvSpPr/>
            <p:nvPr/>
          </p:nvSpPr>
          <p:spPr>
            <a:xfrm>
              <a:off x="4499355" y="3719052"/>
              <a:ext cx="1949737" cy="579774"/>
            </a:xfrm>
            <a:prstGeom prst="roundRect">
              <a:avLst>
                <a:gd name="adj" fmla="val 19060"/>
              </a:avLst>
            </a:prstGeom>
            <a:solidFill>
              <a:srgbClr val="DDF2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4511038" y="3808884"/>
              <a:ext cx="1176817" cy="3847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>
                <a:defRPr/>
              </a:pPr>
              <a:r>
                <a:rPr lang="zh-CN" altLang="en-US" sz="1400" kern="0" dirty="0">
                  <a:solidFill>
                    <a:srgbClr val="4A4B4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主讲教师：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12192000" cy="8128000"/>
          </a:xfrm>
          <a:prstGeom prst="rect">
            <a:avLst/>
          </a:prstGeom>
        </p:spPr>
      </p:pic>
      <p:sp>
        <p:nvSpPr>
          <p:cNvPr id="3" name="Rectangle 18"/>
          <p:cNvSpPr>
            <a:spLocks noChangeArrowheads="1"/>
          </p:cNvSpPr>
          <p:nvPr/>
        </p:nvSpPr>
        <p:spPr bwMode="auto">
          <a:xfrm>
            <a:off x="4791629" y="3359651"/>
            <a:ext cx="3361771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Chapter 01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4791629" y="3931351"/>
            <a:ext cx="3361771" cy="733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关于游戏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UI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设计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是指在电子游戏中，玩家与游戏进行交互的界面元素和设计。它涵盖了所有可视化的组件，这些组件帮助玩家理解游戏状态、控制角色、访问功能和获取信息。以下是对游戏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各组成部分的详细阐述：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．菜单系统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菜单系统是游戏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的核心部分，通常包括主菜单、设置菜单、暂停菜单和其他功能菜单。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EFA624-9A20-400B-89D6-0AE67D38A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8969" y="3940320"/>
            <a:ext cx="5154712" cy="233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1122705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．按钮与图标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按钮与图标是游戏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中的基础元素，它们承担着触发游戏操作、展示功能信息等重要职责。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20A3080-8934-4CB7-925C-05F2F34D2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087" y="2926464"/>
            <a:ext cx="6499140" cy="294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．提示与通知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提示与通知是游戏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中用于引导玩家、传达重要信息的元素。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4B74817-D3F8-4C08-8341-ABEE1A5DE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197" y="2955872"/>
            <a:ext cx="5701264" cy="260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0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．进度条与加载界面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进度条用于显示游戏加载进度、任务进度等，而加载界面则是玩家在等待游戏加载时看到的界面。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11D8A3-8ED2-4AB8-B940-279B328E8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424" y="3200656"/>
            <a:ext cx="6079151" cy="275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61239CB-374A-429D-A565-80B4CF991463}"/>
              </a:ext>
            </a:extLst>
          </p:cNvPr>
          <p:cNvSpPr/>
          <p:nvPr/>
        </p:nvSpPr>
        <p:spPr>
          <a:xfrm>
            <a:off x="409576" y="1295401"/>
            <a:ext cx="11087099" cy="5289839"/>
          </a:xfrm>
          <a:prstGeom prst="rect">
            <a:avLst/>
          </a:prstGeom>
          <a:solidFill>
            <a:schemeClr val="bg1"/>
          </a:solidFill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Design and Production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502939" y="272760"/>
            <a:ext cx="4811657" cy="748449"/>
            <a:chOff x="1502939" y="272760"/>
            <a:chExt cx="4811657" cy="748449"/>
          </a:xfrm>
        </p:grpSpPr>
        <p:sp>
          <p:nvSpPr>
            <p:cNvPr id="67" name="Rectangle 18"/>
            <p:cNvSpPr>
              <a:spLocks noChangeArrowheads="1"/>
            </p:cNvSpPr>
            <p:nvPr/>
          </p:nvSpPr>
          <p:spPr bwMode="auto">
            <a:xfrm>
              <a:off x="1502939" y="272760"/>
              <a:ext cx="4212061" cy="407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7.1.1  </a:t>
              </a: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什么是游戏</a:t>
              </a:r>
              <a:r>
                <a:rPr lang="en-US" altLang="zh-CN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UI</a:t>
              </a:r>
              <a:endParaRPr lang="zh-CN" altLang="en-US" sz="2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68" name="Rectangle 18"/>
            <p:cNvSpPr>
              <a:spLocks noChangeArrowheads="1"/>
            </p:cNvSpPr>
            <p:nvPr/>
          </p:nvSpPr>
          <p:spPr bwMode="auto">
            <a:xfrm>
              <a:off x="1502939" y="817499"/>
              <a:ext cx="4811657" cy="20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eaLnBrk="0" hangingPunct="0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rPr>
                <a:t>Tutorial on Maya 3D Modeling Design and Production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C4293D-ABCC-443A-BC47-29722FE2F68B}"/>
              </a:ext>
            </a:extLst>
          </p:cNvPr>
          <p:cNvSpPr txBox="1"/>
          <p:nvPr/>
        </p:nvSpPr>
        <p:spPr>
          <a:xfrm>
            <a:off x="975690" y="1636559"/>
            <a:ext cx="9478620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．角色与场景界面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角色与场景界面是游戏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中用于展示角色状态、游戏世界和场景信息的元素。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09E32A4-B6BC-49EE-81CA-A0A949D1F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287" y="2946910"/>
            <a:ext cx="6173650" cy="280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97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E4646669-89D5-4F00-B7E6-D2D0A6F7B5C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www.2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2055</Words>
  <Application>Microsoft Office PowerPoint</Application>
  <PresentationFormat>宽屏</PresentationFormat>
  <Paragraphs>179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Montserrat Hairline</vt:lpstr>
      <vt:lpstr>Poppins Light</vt:lpstr>
      <vt:lpstr>等线</vt:lpstr>
      <vt:lpstr>等线 Light</vt:lpstr>
      <vt:lpstr>思源黑体</vt:lpstr>
      <vt:lpstr>宋体</vt:lpstr>
      <vt:lpstr>微软雅黑</vt:lpstr>
      <vt:lpstr>Arial</vt:lpstr>
      <vt:lpstr>Calibri</vt:lpstr>
      <vt:lpstr>Calibri Light</vt:lpstr>
      <vt:lpstr>Lato Light</vt:lpstr>
      <vt:lpstr>Wingdings</vt:lpstr>
      <vt:lpstr>www.2ppt.com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Photoshop移动UI设计</dc:title>
  <dc:creator/>
  <cp:keywords>Photoshop移动UI设计</cp:keywords>
  <cp:lastModifiedBy/>
  <cp:revision>2</cp:revision>
  <dcterms:created xsi:type="dcterms:W3CDTF">2021-05-01T02:52:20Z</dcterms:created>
  <dcterms:modified xsi:type="dcterms:W3CDTF">2024-12-13T01:53:44Z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16C3BD95F65B4B0A9A5535104F5DE7C7</vt:lpwstr>
  </property>
  <property fmtid="{D5CDD505-2E9C-101B-9397-08002B2CF9AE}" pid="3" name="KSOProductBuildVer">
    <vt:lpwstr>2052-11.1.0.10463</vt:lpwstr>
  </property>
</Properties>
</file>