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3.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40"/>
  </p:notesMasterIdLst>
  <p:handoutMasterIdLst>
    <p:handoutMasterId r:id="rId41"/>
  </p:handoutMasterIdLst>
  <p:sldIdLst>
    <p:sldId id="374" r:id="rId3"/>
    <p:sldId id="360" r:id="rId4"/>
    <p:sldId id="340" r:id="rId5"/>
    <p:sldId id="361" r:id="rId6"/>
    <p:sldId id="407" r:id="rId7"/>
    <p:sldId id="357" r:id="rId8"/>
    <p:sldId id="452" r:id="rId9"/>
    <p:sldId id="453" r:id="rId10"/>
    <p:sldId id="454" r:id="rId11"/>
    <p:sldId id="455" r:id="rId12"/>
    <p:sldId id="435" r:id="rId13"/>
    <p:sldId id="447" r:id="rId14"/>
    <p:sldId id="406" r:id="rId15"/>
    <p:sldId id="412" r:id="rId16"/>
    <p:sldId id="444" r:id="rId17"/>
    <p:sldId id="448" r:id="rId18"/>
    <p:sldId id="456" r:id="rId19"/>
    <p:sldId id="423" r:id="rId20"/>
    <p:sldId id="424" r:id="rId21"/>
    <p:sldId id="457" r:id="rId22"/>
    <p:sldId id="445" r:id="rId23"/>
    <p:sldId id="458" r:id="rId24"/>
    <p:sldId id="459" r:id="rId25"/>
    <p:sldId id="446" r:id="rId26"/>
    <p:sldId id="460" r:id="rId27"/>
    <p:sldId id="461" r:id="rId28"/>
    <p:sldId id="462" r:id="rId29"/>
    <p:sldId id="464" r:id="rId30"/>
    <p:sldId id="449" r:id="rId31"/>
    <p:sldId id="465" r:id="rId32"/>
    <p:sldId id="466" r:id="rId33"/>
    <p:sldId id="467" r:id="rId34"/>
    <p:sldId id="436" r:id="rId35"/>
    <p:sldId id="437" r:id="rId36"/>
    <p:sldId id="450" r:id="rId37"/>
    <p:sldId id="451" r:id="rId38"/>
    <p:sldId id="372" r:id="rId39"/>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D4"/>
    <a:srgbClr val="00A9D4"/>
    <a:srgbClr val="FC852B"/>
    <a:srgbClr val="DBEFF1"/>
    <a:srgbClr val="9D77AE"/>
    <a:srgbClr val="A4DB73"/>
    <a:srgbClr val="FEBB38"/>
    <a:srgbClr val="75CBDC"/>
    <a:srgbClr val="02C6D9"/>
    <a:srgbClr val="F173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67" d="100"/>
          <a:sy n="67" d="100"/>
        </p:scale>
        <p:origin x="90" y="966"/>
      </p:cViewPr>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t>2024/12/13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2</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11</a:t>
            </a:fld>
            <a:endParaRPr lang="zh-CN" altLang="en-US"/>
          </a:p>
        </p:txBody>
      </p:sp>
    </p:spTree>
    <p:extLst>
      <p:ext uri="{BB962C8B-B14F-4D97-AF65-F5344CB8AC3E}">
        <p14:creationId xmlns:p14="http://schemas.microsoft.com/office/powerpoint/2010/main" val="4019958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12</a:t>
            </a:fld>
            <a:endParaRPr lang="zh-CN" altLang="en-US"/>
          </a:p>
        </p:txBody>
      </p:sp>
    </p:spTree>
    <p:extLst>
      <p:ext uri="{BB962C8B-B14F-4D97-AF65-F5344CB8AC3E}">
        <p14:creationId xmlns:p14="http://schemas.microsoft.com/office/powerpoint/2010/main" val="4092996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895828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14</a:t>
            </a:fld>
            <a:endParaRPr lang="zh-CN" altLang="en-US"/>
          </a:p>
        </p:txBody>
      </p:sp>
    </p:spTree>
    <p:extLst>
      <p:ext uri="{BB962C8B-B14F-4D97-AF65-F5344CB8AC3E}">
        <p14:creationId xmlns:p14="http://schemas.microsoft.com/office/powerpoint/2010/main" val="3803818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15</a:t>
            </a:fld>
            <a:endParaRPr lang="zh-CN" altLang="en-US"/>
          </a:p>
        </p:txBody>
      </p:sp>
    </p:spTree>
    <p:extLst>
      <p:ext uri="{BB962C8B-B14F-4D97-AF65-F5344CB8AC3E}">
        <p14:creationId xmlns:p14="http://schemas.microsoft.com/office/powerpoint/2010/main" val="2426519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16</a:t>
            </a:fld>
            <a:endParaRPr lang="zh-CN" altLang="en-US"/>
          </a:p>
        </p:txBody>
      </p:sp>
    </p:spTree>
    <p:extLst>
      <p:ext uri="{BB962C8B-B14F-4D97-AF65-F5344CB8AC3E}">
        <p14:creationId xmlns:p14="http://schemas.microsoft.com/office/powerpoint/2010/main" val="1401524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17</a:t>
            </a:fld>
            <a:endParaRPr lang="zh-CN" altLang="en-US"/>
          </a:p>
        </p:txBody>
      </p:sp>
    </p:spTree>
    <p:extLst>
      <p:ext uri="{BB962C8B-B14F-4D97-AF65-F5344CB8AC3E}">
        <p14:creationId xmlns:p14="http://schemas.microsoft.com/office/powerpoint/2010/main" val="248966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18</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72857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19</a:t>
            </a:fld>
            <a:endParaRPr lang="zh-CN" altLang="en-US"/>
          </a:p>
        </p:txBody>
      </p:sp>
    </p:spTree>
    <p:extLst>
      <p:ext uri="{BB962C8B-B14F-4D97-AF65-F5344CB8AC3E}">
        <p14:creationId xmlns:p14="http://schemas.microsoft.com/office/powerpoint/2010/main" val="854470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20</a:t>
            </a:fld>
            <a:endParaRPr lang="zh-CN" altLang="en-US"/>
          </a:p>
        </p:txBody>
      </p:sp>
    </p:spTree>
    <p:extLst>
      <p:ext uri="{BB962C8B-B14F-4D97-AF65-F5344CB8AC3E}">
        <p14:creationId xmlns:p14="http://schemas.microsoft.com/office/powerpoint/2010/main" val="3217572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21</a:t>
            </a:fld>
            <a:endParaRPr lang="zh-CN" altLang="en-US"/>
          </a:p>
        </p:txBody>
      </p:sp>
    </p:spTree>
    <p:extLst>
      <p:ext uri="{BB962C8B-B14F-4D97-AF65-F5344CB8AC3E}">
        <p14:creationId xmlns:p14="http://schemas.microsoft.com/office/powerpoint/2010/main" val="2218034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22</a:t>
            </a:fld>
            <a:endParaRPr lang="zh-CN" altLang="en-US"/>
          </a:p>
        </p:txBody>
      </p:sp>
    </p:spTree>
    <p:extLst>
      <p:ext uri="{BB962C8B-B14F-4D97-AF65-F5344CB8AC3E}">
        <p14:creationId xmlns:p14="http://schemas.microsoft.com/office/powerpoint/2010/main" val="4105615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23</a:t>
            </a:fld>
            <a:endParaRPr lang="zh-CN" altLang="en-US"/>
          </a:p>
        </p:txBody>
      </p:sp>
    </p:spTree>
    <p:extLst>
      <p:ext uri="{BB962C8B-B14F-4D97-AF65-F5344CB8AC3E}">
        <p14:creationId xmlns:p14="http://schemas.microsoft.com/office/powerpoint/2010/main" val="2551140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24</a:t>
            </a:fld>
            <a:endParaRPr lang="zh-CN" altLang="en-US"/>
          </a:p>
        </p:txBody>
      </p:sp>
    </p:spTree>
    <p:extLst>
      <p:ext uri="{BB962C8B-B14F-4D97-AF65-F5344CB8AC3E}">
        <p14:creationId xmlns:p14="http://schemas.microsoft.com/office/powerpoint/2010/main" val="2616752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25</a:t>
            </a:fld>
            <a:endParaRPr lang="zh-CN" altLang="en-US"/>
          </a:p>
        </p:txBody>
      </p:sp>
    </p:spTree>
    <p:extLst>
      <p:ext uri="{BB962C8B-B14F-4D97-AF65-F5344CB8AC3E}">
        <p14:creationId xmlns:p14="http://schemas.microsoft.com/office/powerpoint/2010/main" val="2233861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26</a:t>
            </a:fld>
            <a:endParaRPr lang="zh-CN" altLang="en-US"/>
          </a:p>
        </p:txBody>
      </p:sp>
    </p:spTree>
    <p:extLst>
      <p:ext uri="{BB962C8B-B14F-4D97-AF65-F5344CB8AC3E}">
        <p14:creationId xmlns:p14="http://schemas.microsoft.com/office/powerpoint/2010/main" val="22385006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27</a:t>
            </a:fld>
            <a:endParaRPr lang="zh-CN" altLang="en-US"/>
          </a:p>
        </p:txBody>
      </p:sp>
    </p:spTree>
    <p:extLst>
      <p:ext uri="{BB962C8B-B14F-4D97-AF65-F5344CB8AC3E}">
        <p14:creationId xmlns:p14="http://schemas.microsoft.com/office/powerpoint/2010/main" val="40985294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28</a:t>
            </a:fld>
            <a:endParaRPr lang="zh-CN" altLang="en-US"/>
          </a:p>
        </p:txBody>
      </p:sp>
    </p:spTree>
    <p:extLst>
      <p:ext uri="{BB962C8B-B14F-4D97-AF65-F5344CB8AC3E}">
        <p14:creationId xmlns:p14="http://schemas.microsoft.com/office/powerpoint/2010/main" val="359856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29</a:t>
            </a:fld>
            <a:endParaRPr lang="zh-CN" altLang="en-US"/>
          </a:p>
        </p:txBody>
      </p:sp>
    </p:spTree>
    <p:extLst>
      <p:ext uri="{BB962C8B-B14F-4D97-AF65-F5344CB8AC3E}">
        <p14:creationId xmlns:p14="http://schemas.microsoft.com/office/powerpoint/2010/main" val="853455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30</a:t>
            </a:fld>
            <a:endParaRPr lang="zh-CN" altLang="en-US"/>
          </a:p>
        </p:txBody>
      </p:sp>
    </p:spTree>
    <p:extLst>
      <p:ext uri="{BB962C8B-B14F-4D97-AF65-F5344CB8AC3E}">
        <p14:creationId xmlns:p14="http://schemas.microsoft.com/office/powerpoint/2010/main" val="722062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4</a:t>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31</a:t>
            </a:fld>
            <a:endParaRPr lang="zh-CN" altLang="en-US"/>
          </a:p>
        </p:txBody>
      </p:sp>
    </p:spTree>
    <p:extLst>
      <p:ext uri="{BB962C8B-B14F-4D97-AF65-F5344CB8AC3E}">
        <p14:creationId xmlns:p14="http://schemas.microsoft.com/office/powerpoint/2010/main" val="10389655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32</a:t>
            </a:fld>
            <a:endParaRPr lang="zh-CN" altLang="en-US"/>
          </a:p>
        </p:txBody>
      </p:sp>
    </p:spTree>
    <p:extLst>
      <p:ext uri="{BB962C8B-B14F-4D97-AF65-F5344CB8AC3E}">
        <p14:creationId xmlns:p14="http://schemas.microsoft.com/office/powerpoint/2010/main" val="3076540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t>33</a:t>
            </a:fld>
            <a:endParaRPr lang="zh-CN" altLang="en-US">
              <a:solidFill>
                <a:prstClr val="black"/>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997298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34</a:t>
            </a:fld>
            <a:endParaRPr lang="zh-CN" altLang="en-US"/>
          </a:p>
        </p:txBody>
      </p:sp>
    </p:spTree>
    <p:extLst>
      <p:ext uri="{BB962C8B-B14F-4D97-AF65-F5344CB8AC3E}">
        <p14:creationId xmlns:p14="http://schemas.microsoft.com/office/powerpoint/2010/main" val="31539024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35</a:t>
            </a:fld>
            <a:endParaRPr lang="zh-CN" altLang="en-US"/>
          </a:p>
        </p:txBody>
      </p:sp>
    </p:spTree>
    <p:extLst>
      <p:ext uri="{BB962C8B-B14F-4D97-AF65-F5344CB8AC3E}">
        <p14:creationId xmlns:p14="http://schemas.microsoft.com/office/powerpoint/2010/main" val="3321304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36</a:t>
            </a:fld>
            <a:endParaRPr lang="zh-CN" altLang="en-US"/>
          </a:p>
        </p:txBody>
      </p:sp>
    </p:spTree>
    <p:extLst>
      <p:ext uri="{BB962C8B-B14F-4D97-AF65-F5344CB8AC3E}">
        <p14:creationId xmlns:p14="http://schemas.microsoft.com/office/powerpoint/2010/main" val="36336202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5</a:t>
            </a:fld>
            <a:endParaRPr lang="zh-CN" altLang="en-US"/>
          </a:p>
        </p:txBody>
      </p:sp>
    </p:spTree>
    <p:extLst>
      <p:ext uri="{BB962C8B-B14F-4D97-AF65-F5344CB8AC3E}">
        <p14:creationId xmlns:p14="http://schemas.microsoft.com/office/powerpoint/2010/main" val="1409217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7</a:t>
            </a:fld>
            <a:endParaRPr lang="zh-CN" altLang="en-US"/>
          </a:p>
        </p:txBody>
      </p:sp>
    </p:spTree>
    <p:extLst>
      <p:ext uri="{BB962C8B-B14F-4D97-AF65-F5344CB8AC3E}">
        <p14:creationId xmlns:p14="http://schemas.microsoft.com/office/powerpoint/2010/main" val="183551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8</a:t>
            </a:fld>
            <a:endParaRPr lang="zh-CN" altLang="en-US"/>
          </a:p>
        </p:txBody>
      </p:sp>
    </p:spTree>
    <p:extLst>
      <p:ext uri="{BB962C8B-B14F-4D97-AF65-F5344CB8AC3E}">
        <p14:creationId xmlns:p14="http://schemas.microsoft.com/office/powerpoint/2010/main" val="1902289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9</a:t>
            </a:fld>
            <a:endParaRPr lang="zh-CN" altLang="en-US"/>
          </a:p>
        </p:txBody>
      </p:sp>
    </p:spTree>
    <p:extLst>
      <p:ext uri="{BB962C8B-B14F-4D97-AF65-F5344CB8AC3E}">
        <p14:creationId xmlns:p14="http://schemas.microsoft.com/office/powerpoint/2010/main" val="1821962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t>10</a:t>
            </a:fld>
            <a:endParaRPr lang="zh-CN" altLang="en-US"/>
          </a:p>
        </p:txBody>
      </p:sp>
    </p:spTree>
    <p:extLst>
      <p:ext uri="{BB962C8B-B14F-4D97-AF65-F5344CB8AC3E}">
        <p14:creationId xmlns:p14="http://schemas.microsoft.com/office/powerpoint/2010/main" val="11011326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68410EE-AE6E-4175-8960-6D6DF2AF436C}" type="datetimeFigureOut">
              <a:rPr lang="zh-CN" altLang="en-US" smtClean="0"/>
              <a:t>2024/12/13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B875796-6E13-468D-999F-F374E9EFAF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8410EE-AE6E-4175-8960-6D6DF2AF436C}" type="datetimeFigureOut">
              <a:rPr lang="zh-CN" altLang="en-US" smtClean="0"/>
              <a:t>2024/12/13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75796-6E13-468D-999F-F374E9EFAF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ABB97B-88E3-4FB3-A179-D3584D55E7BF}" type="datetimeFigureOut">
              <a:rPr lang="zh-CN" altLang="en-US" smtClean="0">
                <a:solidFill>
                  <a:prstClr val="black">
                    <a:tint val="75000"/>
                  </a:prstClr>
                </a:solidFill>
              </a:rPr>
              <a:t>2024/12/13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BA96A-C123-476D-A554-A27E215BF69F}"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31.emf"/></Relationships>
</file>

<file path=ppt/slides/_rels/slide3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8.xml"/><Relationship Id="rId1" Type="http://schemas.openxmlformats.org/officeDocument/2006/relationships/tags" Target="../tags/tag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65490" y="-206644"/>
            <a:ext cx="14301768" cy="8044746"/>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1638340" y="2540544"/>
            <a:ext cx="7624645" cy="1137747"/>
          </a:xfrm>
          <a:prstGeom prst="rect">
            <a:avLst/>
          </a:prstGeom>
          <a:noFill/>
        </p:spPr>
        <p:txBody>
          <a:bodyPr wrap="square" rtlCol="0">
            <a:spAutoFit/>
          </a:bodyPr>
          <a:lstStyle/>
          <a:p>
            <a:pPr>
              <a:lnSpc>
                <a:spcPct val="200000"/>
              </a:lnSpc>
            </a:pPr>
            <a:r>
              <a:rPr lang="zh-CN" altLang="en-US" sz="4000" b="1" dirty="0">
                <a:solidFill>
                  <a:srgbClr val="009642"/>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第</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8</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章   小程序</a:t>
            </a:r>
            <a:r>
              <a:rPr lang="en-US" altLang="zh-CN"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UI</a:t>
            </a:r>
            <a:r>
              <a:rPr lang="zh-CN" altLang="en-US" sz="4000" b="1" dirty="0">
                <a:solidFill>
                  <a:prstClr val="black">
                    <a:lumMod val="65000"/>
                    <a:lumOff val="35000"/>
                  </a:prst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设计</a:t>
            </a:r>
          </a:p>
        </p:txBody>
      </p:sp>
      <p:grpSp>
        <p:nvGrpSpPr>
          <p:cNvPr id="23" name="组合 22"/>
          <p:cNvGrpSpPr/>
          <p:nvPr/>
        </p:nvGrpSpPr>
        <p:grpSpPr>
          <a:xfrm>
            <a:off x="5199389" y="4221238"/>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25" name="出自【趣你的PPT】(微信:qunideppt)：最优质的PPT资源库"/>
            <p:cNvSpPr/>
            <p:nvPr/>
          </p:nvSpPr>
          <p:spPr>
            <a:xfrm>
              <a:off x="4578608" y="3808884"/>
              <a:ext cx="1176818"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
        <p:nvSpPr>
          <p:cNvPr id="26" name="PA_文本框 3"/>
          <p:cNvSpPr txBox="1"/>
          <p:nvPr>
            <p:custDataLst>
              <p:tags r:id="rId1"/>
            </p:custDataLst>
          </p:nvPr>
        </p:nvSpPr>
        <p:spPr>
          <a:xfrm>
            <a:off x="1850157" y="2122550"/>
            <a:ext cx="4464684" cy="338554"/>
          </a:xfrm>
          <a:prstGeom prst="rect">
            <a:avLst/>
          </a:prstGeom>
          <a:noFill/>
        </p:spPr>
        <p:txBody>
          <a:bodyPr wrap="none" rtlCol="0">
            <a:spAutoFit/>
          </a:bodyPr>
          <a:lstStyle/>
          <a:p>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适用教学课件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案例实战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学以致用 </a:t>
            </a:r>
            <a:r>
              <a:rPr lang="en-US" altLang="zh-CN" sz="1600" dirty="0">
                <a:solidFill>
                  <a:schemeClr val="tx1">
                    <a:lumMod val="75000"/>
                    <a:lumOff val="25000"/>
                  </a:schemeClr>
                </a:solidFill>
                <a:latin typeface="思源黑体" panose="020B0500000000000000" pitchFamily="34" charset="-122"/>
                <a:ea typeface="思源黑体" panose="020B0500000000000000" pitchFamily="34" charset="-122"/>
              </a:rPr>
              <a:t>/ PPT</a:t>
            </a:r>
            <a:r>
              <a:rPr lang="zh-CN" altLang="en-US" sz="1600" dirty="0">
                <a:solidFill>
                  <a:schemeClr val="tx1">
                    <a:lumMod val="75000"/>
                    <a:lumOff val="25000"/>
                  </a:schemeClr>
                </a:solidFill>
                <a:latin typeface="思源黑体" panose="020B0500000000000000" pitchFamily="34" charset="-122"/>
                <a:ea typeface="思源黑体" panose="020B0500000000000000" pitchFamily="34" charset="-122"/>
              </a:rPr>
              <a:t>演示</a:t>
            </a:r>
          </a:p>
        </p:txBody>
      </p:sp>
      <p:pic>
        <p:nvPicPr>
          <p:cNvPr id="27" name="图片 26">
            <a:extLst>
              <a:ext uri="{FF2B5EF4-FFF2-40B4-BE49-F238E27FC236}">
                <a16:creationId xmlns:a16="http://schemas.microsoft.com/office/drawing/2014/main" id="{29DDA49C-C245-4E98-84AD-BEFE4FC36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2479" y="6143624"/>
            <a:ext cx="2718419" cy="4064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552450" y="1295402"/>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小程序的应用场景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975690" y="1636559"/>
            <a:ext cx="9478620"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．游戏娱乐</a:t>
            </a:r>
          </a:p>
          <a:p>
            <a:pPr indent="457200">
              <a:lnSpc>
                <a:spcPct val="150000"/>
              </a:lnSpc>
            </a:pPr>
            <a:r>
              <a:rPr lang="zh-CN" altLang="en-US" dirty="0">
                <a:latin typeface="微软雅黑" panose="020B0503020204020204" pitchFamily="34" charset="-122"/>
                <a:ea typeface="微软雅黑" panose="020B0503020204020204" pitchFamily="34" charset="-122"/>
              </a:rPr>
              <a:t>游戏娱乐类小程序是用户休闲娱乐的好去处。用户可以通过小程序玩各种小游戏、观看短视频、听音乐等。</a:t>
            </a:r>
          </a:p>
        </p:txBody>
      </p:sp>
      <p:pic>
        <p:nvPicPr>
          <p:cNvPr id="2" name="图片 1">
            <a:extLst>
              <a:ext uri="{FF2B5EF4-FFF2-40B4-BE49-F238E27FC236}">
                <a16:creationId xmlns:a16="http://schemas.microsoft.com/office/drawing/2014/main" id="{6A0F7E8D-632D-450E-93F9-6133E7D0D303}"/>
              </a:ext>
            </a:extLst>
          </p:cNvPr>
          <p:cNvPicPr>
            <a:picLocks noChangeAspect="1"/>
          </p:cNvPicPr>
          <p:nvPr/>
        </p:nvPicPr>
        <p:blipFill rotWithShape="1">
          <a:blip r:embed="rId3"/>
          <a:srcRect l="24463" r="25382"/>
          <a:stretch/>
        </p:blipFill>
        <p:spPr>
          <a:xfrm>
            <a:off x="3571874" y="2864613"/>
            <a:ext cx="4501888" cy="3435287"/>
          </a:xfrm>
          <a:prstGeom prst="rect">
            <a:avLst/>
          </a:prstGeom>
        </p:spPr>
      </p:pic>
    </p:spTree>
    <p:extLst>
      <p:ext uri="{BB962C8B-B14F-4D97-AF65-F5344CB8AC3E}">
        <p14:creationId xmlns:p14="http://schemas.microsoft.com/office/powerpoint/2010/main" val="318388258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与</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APP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的区别</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小程序和</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都是现代数字应用的重要形式，但它们在使用方式、功能、开发和用户体验等方面存在显著的区别。以下是小程序与</a:t>
            </a:r>
            <a:r>
              <a:rPr lang="en-US" altLang="zh-CN" dirty="0">
                <a:latin typeface="微软雅黑" panose="020B0503020204020204" pitchFamily="34" charset="-122"/>
                <a:ea typeface="微软雅黑" panose="020B0503020204020204" pitchFamily="34" charset="-122"/>
              </a:rPr>
              <a:t>APP</a:t>
            </a:r>
            <a:r>
              <a:rPr lang="zh-CN" altLang="en-US" dirty="0">
                <a:latin typeface="微软雅黑" panose="020B0503020204020204" pitchFamily="34" charset="-122"/>
                <a:ea typeface="微软雅黑" panose="020B0503020204020204" pitchFamily="34" charset="-122"/>
              </a:rPr>
              <a:t>的主要区别：</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．安装方式</a:t>
            </a:r>
            <a:endParaRPr lang="en-US" altLang="zh-CN" b="1"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．功能复杂性</a:t>
            </a:r>
          </a:p>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．更新机制</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．社交属性</a:t>
            </a:r>
          </a:p>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．适用场景</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833C7093-0826-4F95-888D-3F2E320E8E86}"/>
              </a:ext>
            </a:extLst>
          </p:cNvPr>
          <p:cNvPicPr>
            <a:picLocks noChangeAspect="1"/>
          </p:cNvPicPr>
          <p:nvPr/>
        </p:nvPicPr>
        <p:blipFill rotWithShape="1">
          <a:blip r:embed="rId3"/>
          <a:srcRect l="26393" r="27587"/>
          <a:stretch/>
        </p:blipFill>
        <p:spPr>
          <a:xfrm>
            <a:off x="4872038" y="2822637"/>
            <a:ext cx="4049216" cy="3367397"/>
          </a:xfrm>
          <a:prstGeom prst="rect">
            <a:avLst/>
          </a:prstGeom>
        </p:spPr>
      </p:pic>
    </p:spTree>
    <p:extLst>
      <p:ext uri="{BB962C8B-B14F-4D97-AF65-F5344CB8AC3E}">
        <p14:creationId xmlns:p14="http://schemas.microsoft.com/office/powerpoint/2010/main" val="158384164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955011" cy="748449"/>
            <a:chOff x="1502939" y="272760"/>
            <a:chExt cx="4955011" cy="748449"/>
          </a:xfrm>
        </p:grpSpPr>
        <p:sp>
          <p:nvSpPr>
            <p:cNvPr id="67" name="Rectangle 18"/>
            <p:cNvSpPr>
              <a:spLocks noChangeArrowheads="1"/>
            </p:cNvSpPr>
            <p:nvPr/>
          </p:nvSpPr>
          <p:spPr bwMode="auto">
            <a:xfrm>
              <a:off x="1502939" y="272760"/>
              <a:ext cx="495501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界面的设计原则</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4" y="1636559"/>
            <a:ext cx="10092983"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界面的设计原则主要围绕提升用户体验、确保操作便捷性和保持视觉一致性等方面展开。以下是小程序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界面设计的核心原则：</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简洁明了：界面设计应避免复杂和冗余的元素，突出主要功能和信息。</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一致性：保持视觉元素和交互方式的一致性，包括颜色、字体、按钮样式和图标等。</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响应速度：确保界面加载迅速，操作响应及时。</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易读性和易操作性：选择合适的字体大小、行间距和颜色对比，以确保文本内容清晰易读。</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适配性和兼容性：界面设计应能够适应不同设备和屏幕尺寸，保证在各种使用环境中都能提供一致的用户体验。</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视觉层次感：通过合理的布局和设计元素的运用，构建清晰的视觉层次感，帮助用户快速找到所需信息。</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用户反馈：在用户进行操作时，提供及时的反馈信息，如按钮点击效果、加载进度提示等。</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944421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02</a:t>
            </a:r>
          </a:p>
        </p:txBody>
      </p:sp>
      <p:sp>
        <p:nvSpPr>
          <p:cNvPr id="5" name="Rectangle 18"/>
          <p:cNvSpPr>
            <a:spLocks noChangeArrowheads="1"/>
          </p:cNvSpPr>
          <p:nvPr/>
        </p:nvSpPr>
        <p:spPr bwMode="auto">
          <a:xfrm>
            <a:off x="4048679" y="3944969"/>
            <a:ext cx="5123896"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32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界面的基础元素</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52684466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图标设计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782895"/>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图标在小程序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界面中扮演着至关重要的角色，它们不仅是视觉元素，更是功能性的引导。</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．图标设计原则</a:t>
            </a:r>
          </a:p>
          <a:p>
            <a:pPr indent="457200">
              <a:lnSpc>
                <a:spcPct val="150000"/>
              </a:lnSpc>
            </a:pPr>
            <a:r>
              <a:rPr lang="zh-CN" altLang="en-US" dirty="0">
                <a:latin typeface="微软雅黑" panose="020B0503020204020204" pitchFamily="34" charset="-122"/>
                <a:ea typeface="微软雅黑" panose="020B0503020204020204" pitchFamily="34" charset="-122"/>
              </a:rPr>
              <a:t>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界面的图标设计是一个复杂而精细的过程，需要遵循简洁性、一致性、易识别性和可访问性等设计原则。</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．图标设计实践</a:t>
            </a:r>
          </a:p>
          <a:p>
            <a:pPr indent="457200">
              <a:lnSpc>
                <a:spcPct val="150000"/>
              </a:lnSpc>
            </a:pPr>
            <a:r>
              <a:rPr lang="zh-CN" altLang="en-US" dirty="0">
                <a:latin typeface="微软雅黑" panose="020B0503020204020204" pitchFamily="34" charset="-122"/>
                <a:ea typeface="微软雅黑" panose="020B0503020204020204" pitchFamily="34" charset="-122"/>
              </a:rPr>
              <a:t>良好的图标设计能够提升用户体验，增强界面的可用性。以下是一些关键的图标设计实践，旨在帮助设计师创造出既美观又实用的图标。</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63435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文字设计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4" y="1636559"/>
            <a:ext cx="9850095" cy="5029390"/>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文字是小程序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界面中传递信息和引导用户操作的重要元素。通过精心设计的文字，可以清晰地传达小程序的功能、内容和品牌信息，从而增强用户的理解和使用体验。</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．文字设计原则</a:t>
            </a:r>
          </a:p>
          <a:p>
            <a:pPr indent="457200">
              <a:lnSpc>
                <a:spcPct val="150000"/>
              </a:lnSpc>
            </a:pPr>
            <a:r>
              <a:rPr lang="zh-CN" altLang="en-US" dirty="0">
                <a:latin typeface="微软雅黑" panose="020B0503020204020204" pitchFamily="34" charset="-122"/>
                <a:ea typeface="微软雅黑" panose="020B0503020204020204" pitchFamily="34" charset="-122"/>
              </a:rPr>
              <a:t>遵循以下设计原则，不仅可以提升文字在界面中的可读性，还可以增强用户体验的一致性和舒适性。</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．文字设计实践</a:t>
            </a:r>
          </a:p>
          <a:p>
            <a:pPr indent="457200">
              <a:lnSpc>
                <a:spcPct val="150000"/>
              </a:lnSpc>
            </a:pPr>
            <a:r>
              <a:rPr lang="zh-CN" altLang="en-US" dirty="0">
                <a:latin typeface="微软雅黑" panose="020B0503020204020204" pitchFamily="34" charset="-122"/>
                <a:ea typeface="微软雅黑" panose="020B0503020204020204" pitchFamily="34" charset="-122"/>
              </a:rPr>
              <a:t>以下是对文字设计实践的进一步细化，旨在帮助设计师在实际工作中更好地应用这些原则。</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）字体选择</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）字号与行距</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）文字排版</a:t>
            </a: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）文本风格：</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4D4803A0-D38F-47AA-A8DF-026E72FDE06C}"/>
              </a:ext>
            </a:extLst>
          </p:cNvPr>
          <p:cNvPicPr>
            <a:picLocks noChangeAspect="1"/>
          </p:cNvPicPr>
          <p:nvPr/>
        </p:nvPicPr>
        <p:blipFill>
          <a:blip r:embed="rId3"/>
          <a:stretch>
            <a:fillRect/>
          </a:stretch>
        </p:blipFill>
        <p:spPr>
          <a:xfrm>
            <a:off x="5538967" y="5053070"/>
            <a:ext cx="4209917" cy="1347730"/>
          </a:xfrm>
          <a:prstGeom prst="rect">
            <a:avLst/>
          </a:prstGeom>
        </p:spPr>
      </p:pic>
    </p:spTree>
    <p:extLst>
      <p:ext uri="{BB962C8B-B14F-4D97-AF65-F5344CB8AC3E}">
        <p14:creationId xmlns:p14="http://schemas.microsoft.com/office/powerpoint/2010/main" val="26974360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461389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界面的色彩搭配是设计中的重要组成部分，合理的色彩运用不仅能够提升界面的美观性，还能增强用户体验和品牌识别度。在色彩搭配中，应遵循以下原则：</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．主色调明确</a:t>
            </a:r>
          </a:p>
          <a:p>
            <a:pPr indent="457200">
              <a:lnSpc>
                <a:spcPct val="150000"/>
              </a:lnSpc>
            </a:pPr>
            <a:r>
              <a:rPr lang="zh-CN" altLang="en-US" dirty="0">
                <a:latin typeface="微软雅黑" panose="020B0503020204020204" pitchFamily="34" charset="-122"/>
                <a:ea typeface="微软雅黑" panose="020B0503020204020204" pitchFamily="34" charset="-122"/>
              </a:rPr>
              <a:t>选择一个与品牌形象或小程序主题相契合的主色调，作为界面设计的基调。主色调的确定有助于确保整体风格的统一性和辨识度，使小程序在众多应用中脱颖而出。</a:t>
            </a:r>
          </a:p>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．辅助色与点缀色</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辅助色：利用辅助色来构建界面的层次感，它们应与主色调相协调，支持主色调的同时增强视觉效果。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点缀色：点缀色用于强调特定的元素或功能，如促销信息、重要通知等，以吸引用户的注意力。</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560488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8.2.3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色彩搭配</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336739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．色彩对比度</a:t>
            </a:r>
          </a:p>
          <a:p>
            <a:pPr indent="457200">
              <a:lnSpc>
                <a:spcPct val="150000"/>
              </a:lnSpc>
            </a:pPr>
            <a:r>
              <a:rPr lang="zh-CN" altLang="en-US" dirty="0">
                <a:latin typeface="微软雅黑" panose="020B0503020204020204" pitchFamily="34" charset="-122"/>
                <a:ea typeface="微软雅黑" panose="020B0503020204020204" pitchFamily="34" charset="-122"/>
              </a:rPr>
              <a:t>确保文本与背景之间有足够的对比度，通常建议对比度至少为</a:t>
            </a:r>
            <a:r>
              <a:rPr lang="en-US" altLang="zh-CN" dirty="0">
                <a:latin typeface="微软雅黑" panose="020B0503020204020204" pitchFamily="34" charset="-122"/>
                <a:ea typeface="微软雅黑" panose="020B0503020204020204" pitchFamily="34" charset="-122"/>
              </a:rPr>
              <a:t>4.5:1</a:t>
            </a:r>
            <a:r>
              <a:rPr lang="zh-CN" altLang="en-US" dirty="0">
                <a:latin typeface="微软雅黑" panose="020B0503020204020204" pitchFamily="34" charset="-122"/>
                <a:ea typeface="微软雅黑" panose="020B0503020204020204" pitchFamily="34" charset="-122"/>
              </a:rPr>
              <a:t>，以提高可读性。对于文字内容，建议使用较高的对比度，以便用户在任何光照条件下都能轻松阅读。同时，不同功能区域之间也应保持适当的色彩对比度，以区分其重要性。</a:t>
            </a:r>
          </a:p>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．色彩心理学</a:t>
            </a:r>
          </a:p>
          <a:p>
            <a:pPr indent="457200">
              <a:lnSpc>
                <a:spcPct val="150000"/>
              </a:lnSpc>
            </a:pPr>
            <a:r>
              <a:rPr lang="zh-CN" altLang="en-US" dirty="0">
                <a:latin typeface="微软雅黑" panose="020B0503020204020204" pitchFamily="34" charset="-122"/>
                <a:ea typeface="微软雅黑" panose="020B0503020204020204" pitchFamily="34" charset="-122"/>
              </a:rPr>
              <a:t>考虑色彩对用户情绪的影响，选择能够传达积极、愉悦氛围的色彩搭配。例如，使用温暖的色调来营造友好的氛围，或使用冷色调来传达专业感。合理运用色彩心理学可以提升用户的使用体验和满意度。</a:t>
            </a:r>
          </a:p>
        </p:txBody>
      </p:sp>
    </p:spTree>
    <p:extLst>
      <p:ext uri="{BB962C8B-B14F-4D97-AF65-F5344CB8AC3E}">
        <p14:creationId xmlns:p14="http://schemas.microsoft.com/office/powerpoint/2010/main" val="4585965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03</a:t>
            </a:r>
          </a:p>
        </p:txBody>
      </p:sp>
      <p:sp>
        <p:nvSpPr>
          <p:cNvPr id="5" name="Rectangle 18"/>
          <p:cNvSpPr>
            <a:spLocks noChangeArrowheads="1"/>
          </p:cNvSpPr>
          <p:nvPr/>
        </p:nvSpPr>
        <p:spPr bwMode="auto">
          <a:xfrm>
            <a:off x="3991529" y="3902106"/>
            <a:ext cx="5295347"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32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界面布局与导航</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extLst>
      <p:ext uri="{BB962C8B-B14F-4D97-AF65-F5344CB8AC3E}">
        <p14:creationId xmlns:p14="http://schemas.microsoft.com/office/powerpoint/2010/main" val="16454380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界面结构设计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小程序的界面结构通常由多个设计区域组成，每个区域承担特定的功能和展示内容。以下是主要的设计区域及其功能描述：</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．导航区域</a:t>
            </a:r>
          </a:p>
          <a:p>
            <a:pPr indent="457200">
              <a:lnSpc>
                <a:spcPct val="150000"/>
              </a:lnSpc>
            </a:pPr>
            <a:r>
              <a:rPr lang="zh-CN" altLang="en-US" dirty="0">
                <a:latin typeface="微软雅黑" panose="020B0503020204020204" pitchFamily="34" charset="-122"/>
                <a:ea typeface="微软雅黑" panose="020B0503020204020204" pitchFamily="34" charset="-122"/>
              </a:rPr>
              <a:t>导航区域是小程序界面结构中至关重要的部分，它为用户提供在小程序内快速定位和切换页面的能力。导航区域具体分为顶部导航和底部导航两部分。</a:t>
            </a:r>
          </a:p>
        </p:txBody>
      </p:sp>
      <p:pic>
        <p:nvPicPr>
          <p:cNvPr id="4" name="图片 3">
            <a:extLst>
              <a:ext uri="{FF2B5EF4-FFF2-40B4-BE49-F238E27FC236}">
                <a16:creationId xmlns:a16="http://schemas.microsoft.com/office/drawing/2014/main" id="{1E79F29E-6271-4D0D-A418-426BD7976E16}"/>
              </a:ext>
            </a:extLst>
          </p:cNvPr>
          <p:cNvPicPr>
            <a:picLocks noChangeAspect="1"/>
          </p:cNvPicPr>
          <p:nvPr/>
        </p:nvPicPr>
        <p:blipFill>
          <a:blip r:embed="rId3"/>
          <a:stretch>
            <a:fillRect/>
          </a:stretch>
        </p:blipFill>
        <p:spPr>
          <a:xfrm>
            <a:off x="3608969" y="4009582"/>
            <a:ext cx="3593592" cy="768096"/>
          </a:xfrm>
          <a:prstGeom prst="rect">
            <a:avLst/>
          </a:prstGeom>
        </p:spPr>
      </p:pic>
      <p:pic>
        <p:nvPicPr>
          <p:cNvPr id="5" name="图片 4">
            <a:extLst>
              <a:ext uri="{FF2B5EF4-FFF2-40B4-BE49-F238E27FC236}">
                <a16:creationId xmlns:a16="http://schemas.microsoft.com/office/drawing/2014/main" id="{11AB3031-7556-4BFE-A065-C4D663E8732C}"/>
              </a:ext>
            </a:extLst>
          </p:cNvPr>
          <p:cNvPicPr>
            <a:picLocks noChangeAspect="1"/>
          </p:cNvPicPr>
          <p:nvPr/>
        </p:nvPicPr>
        <p:blipFill>
          <a:blip r:embed="rId4"/>
          <a:stretch>
            <a:fillRect/>
          </a:stretch>
        </p:blipFill>
        <p:spPr>
          <a:xfrm>
            <a:off x="3608969" y="5193002"/>
            <a:ext cx="3722374" cy="623153"/>
          </a:xfrm>
          <a:prstGeom prst="rect">
            <a:avLst/>
          </a:prstGeom>
        </p:spPr>
      </p:pic>
    </p:spTree>
    <p:extLst>
      <p:ext uri="{BB962C8B-B14F-4D97-AF65-F5344CB8AC3E}">
        <p14:creationId xmlns:p14="http://schemas.microsoft.com/office/powerpoint/2010/main" val="143412385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75"/>
            <a:ext cx="12192000" cy="6862175"/>
          </a:xfrm>
          <a:prstGeom prst="rect">
            <a:avLst/>
          </a:prstGeom>
        </p:spPr>
      </p:pic>
      <p:sp>
        <p:nvSpPr>
          <p:cNvPr id="6" name="Rectangle 18"/>
          <p:cNvSpPr>
            <a:spLocks noChangeArrowheads="1"/>
          </p:cNvSpPr>
          <p:nvPr/>
        </p:nvSpPr>
        <p:spPr bwMode="auto">
          <a:xfrm>
            <a:off x="2790825" y="1549052"/>
            <a:ext cx="22320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4400" b="1" dirty="0">
                <a:solidFill>
                  <a:srgbClr val="44546A"/>
                </a:solidFill>
                <a:latin typeface="思源黑体" panose="020B0500000000000000" pitchFamily="34" charset="-122"/>
                <a:ea typeface="思源黑体" panose="020B0500000000000000" pitchFamily="34" charset="-122"/>
              </a:rPr>
              <a:t>目录</a:t>
            </a:r>
            <a:endParaRPr lang="en-US" altLang="zh-CN" sz="4400" b="1" dirty="0">
              <a:solidFill>
                <a:srgbClr val="44546A"/>
              </a:solidFill>
              <a:latin typeface="思源黑体" panose="020B0500000000000000" pitchFamily="34" charset="-122"/>
              <a:ea typeface="思源黑体" panose="020B0500000000000000" pitchFamily="34" charset="-122"/>
            </a:endParaRPr>
          </a:p>
        </p:txBody>
      </p:sp>
      <p:sp>
        <p:nvSpPr>
          <p:cNvPr id="7" name="Rectangle 18"/>
          <p:cNvSpPr>
            <a:spLocks noChangeArrowheads="1"/>
          </p:cNvSpPr>
          <p:nvPr/>
        </p:nvSpPr>
        <p:spPr bwMode="auto">
          <a:xfrm>
            <a:off x="4248704" y="2217061"/>
            <a:ext cx="3564971" cy="407484"/>
          </a:xfrm>
          <a:prstGeom prst="rect">
            <a:avLst/>
          </a:prstGeom>
          <a:noFill/>
          <a:ln>
            <a:noFill/>
          </a:ln>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01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关于小程序</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界面设计</a:t>
            </a:r>
          </a:p>
        </p:txBody>
      </p:sp>
      <p:sp>
        <p:nvSpPr>
          <p:cNvPr id="8" name="Rectangle 18"/>
          <p:cNvSpPr>
            <a:spLocks noChangeArrowheads="1"/>
          </p:cNvSpPr>
          <p:nvPr/>
        </p:nvSpPr>
        <p:spPr bwMode="auto">
          <a:xfrm>
            <a:off x="4248704" y="2866700"/>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02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界面的基础元素</a:t>
            </a:r>
          </a:p>
        </p:txBody>
      </p:sp>
      <p:sp>
        <p:nvSpPr>
          <p:cNvPr id="9" name="Rectangle 18"/>
          <p:cNvSpPr>
            <a:spLocks noChangeArrowheads="1"/>
          </p:cNvSpPr>
          <p:nvPr/>
        </p:nvSpPr>
        <p:spPr bwMode="auto">
          <a:xfrm>
            <a:off x="4248704" y="3516339"/>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03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小程序</a:t>
            </a: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界面布局与导航</a:t>
            </a:r>
          </a:p>
        </p:txBody>
      </p:sp>
      <p:sp>
        <p:nvSpPr>
          <p:cNvPr id="10" name="Rectangle 18">
            <a:extLst>
              <a:ext uri="{FF2B5EF4-FFF2-40B4-BE49-F238E27FC236}">
                <a16:creationId xmlns:a16="http://schemas.microsoft.com/office/drawing/2014/main" id="{BCC86C82-70BC-403D-811B-8234AE447AAD}"/>
              </a:ext>
            </a:extLst>
          </p:cNvPr>
          <p:cNvSpPr>
            <a:spLocks noChangeArrowheads="1"/>
          </p:cNvSpPr>
          <p:nvPr/>
        </p:nvSpPr>
        <p:spPr bwMode="auto">
          <a:xfrm>
            <a:off x="4248703" y="4165978"/>
            <a:ext cx="3564971" cy="407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 04      </a:t>
            </a:r>
            <a:r>
              <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rPr>
              <a:t> 实战演练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55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55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5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界面结构设计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．内容区域</a:t>
            </a:r>
          </a:p>
          <a:p>
            <a:pPr indent="457200">
              <a:lnSpc>
                <a:spcPct val="150000"/>
              </a:lnSpc>
            </a:pPr>
            <a:r>
              <a:rPr lang="zh-CN" altLang="en-US" dirty="0">
                <a:latin typeface="微软雅黑" panose="020B0503020204020204" pitchFamily="34" charset="-122"/>
                <a:ea typeface="微软雅黑" panose="020B0503020204020204" pitchFamily="34" charset="-122"/>
              </a:rPr>
              <a:t>内容区域是微信小程序中用于展示主要内容和功能的区域。该区域的显示高度为设备屏幕高度减去顶部导航栏和底部标签栏的高度之和。</a:t>
            </a:r>
          </a:p>
        </p:txBody>
      </p:sp>
      <p:pic>
        <p:nvPicPr>
          <p:cNvPr id="6" name="图片 5">
            <a:extLst>
              <a:ext uri="{FF2B5EF4-FFF2-40B4-BE49-F238E27FC236}">
                <a16:creationId xmlns:a16="http://schemas.microsoft.com/office/drawing/2014/main" id="{20B79637-9F86-4FD5-92BA-BD0D9C9B43D1}"/>
              </a:ext>
            </a:extLst>
          </p:cNvPr>
          <p:cNvPicPr>
            <a:picLocks noChangeAspect="1"/>
          </p:cNvPicPr>
          <p:nvPr/>
        </p:nvPicPr>
        <p:blipFill>
          <a:blip r:embed="rId3"/>
          <a:stretch>
            <a:fillRect/>
          </a:stretch>
        </p:blipFill>
        <p:spPr>
          <a:xfrm>
            <a:off x="4533953" y="3095989"/>
            <a:ext cx="1562047" cy="3297655"/>
          </a:xfrm>
          <a:prstGeom prst="rect">
            <a:avLst/>
          </a:prstGeom>
        </p:spPr>
      </p:pic>
    </p:spTree>
    <p:extLst>
      <p:ext uri="{BB962C8B-B14F-4D97-AF65-F5344CB8AC3E}">
        <p14:creationId xmlns:p14="http://schemas.microsoft.com/office/powerpoint/2010/main" val="296751942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界面布局设计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92154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小程序的界面布局设计是用户体验的关键要素之一，它决定了用户如何与小程序进行交互以及信息的展示方式。界面布局设计的要素如下：</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．栅格系统</a:t>
            </a:r>
          </a:p>
          <a:p>
            <a:pPr indent="457200">
              <a:lnSpc>
                <a:spcPct val="150000"/>
              </a:lnSpc>
            </a:pPr>
            <a:r>
              <a:rPr lang="zh-CN" altLang="en-US"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列或</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列栅格系统，确保布局的一致性和灵活性。确保布局的一致性和灵活性。</a:t>
            </a:r>
          </a:p>
        </p:txBody>
      </p:sp>
      <p:pic>
        <p:nvPicPr>
          <p:cNvPr id="4" name="图片 3">
            <a:extLst>
              <a:ext uri="{FF2B5EF4-FFF2-40B4-BE49-F238E27FC236}">
                <a16:creationId xmlns:a16="http://schemas.microsoft.com/office/drawing/2014/main" id="{ED2B9DA6-073A-4FF2-8FB5-E8B691162DF8}"/>
              </a:ext>
            </a:extLst>
          </p:cNvPr>
          <p:cNvPicPr>
            <a:picLocks noChangeAspect="1"/>
          </p:cNvPicPr>
          <p:nvPr/>
        </p:nvPicPr>
        <p:blipFill>
          <a:blip r:embed="rId3"/>
          <a:stretch>
            <a:fillRect/>
          </a:stretch>
        </p:blipFill>
        <p:spPr>
          <a:xfrm>
            <a:off x="2858940" y="3681840"/>
            <a:ext cx="6474119" cy="2358661"/>
          </a:xfrm>
          <a:prstGeom prst="rect">
            <a:avLst/>
          </a:prstGeom>
        </p:spPr>
      </p:pic>
    </p:spTree>
    <p:extLst>
      <p:ext uri="{BB962C8B-B14F-4D97-AF65-F5344CB8AC3E}">
        <p14:creationId xmlns:p14="http://schemas.microsoft.com/office/powerpoint/2010/main" val="228334963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界面布局设计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9215438" cy="2951898"/>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．信息展示</a:t>
            </a:r>
          </a:p>
          <a:p>
            <a:pPr indent="457200">
              <a:lnSpc>
                <a:spcPct val="150000"/>
              </a:lnSpc>
            </a:pPr>
            <a:r>
              <a:rPr lang="zh-CN" altLang="en-US" dirty="0">
                <a:latin typeface="微软雅黑" panose="020B0503020204020204" pitchFamily="34" charset="-122"/>
                <a:ea typeface="微软雅黑" panose="020B0503020204020204" pitchFamily="34" charset="-122"/>
              </a:rPr>
              <a:t>信息展示是界面布局设计的核心任务之一。它要求设计师以直观、易懂的方式呈现信息，确保用户能够快速获取所需内容。</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视觉层级：通过字号、颜色和排版来区分标题、副标题和正文，帮助用户快速识别重要信息。</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合理留白：在内容区域中适当留白，可以增强内容的可读性和视觉舒适度，避免信息拥挤。留白不仅有助于内容的分隔，也能提升整体美感。</a:t>
            </a:r>
          </a:p>
        </p:txBody>
      </p:sp>
    </p:spTree>
    <p:extLst>
      <p:ext uri="{BB962C8B-B14F-4D97-AF65-F5344CB8AC3E}">
        <p14:creationId xmlns:p14="http://schemas.microsoft.com/office/powerpoint/2010/main" val="392892509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界面布局设计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706877" y="1411076"/>
            <a:ext cx="9215438" cy="2536400"/>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．内容分区</a:t>
            </a:r>
          </a:p>
          <a:p>
            <a:pPr indent="457200">
              <a:lnSpc>
                <a:spcPct val="150000"/>
              </a:lnSpc>
            </a:pPr>
            <a:r>
              <a:rPr lang="zh-CN" altLang="en-US" dirty="0">
                <a:latin typeface="微软雅黑" panose="020B0503020204020204" pitchFamily="34" charset="-122"/>
                <a:ea typeface="微软雅黑" panose="020B0503020204020204" pitchFamily="34" charset="-122"/>
              </a:rPr>
              <a:t>合理划分内容区域，常见的分区方式包括：</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卡片式布局：将相关信息以卡片形式展示，适合展示多种内容，用户可以快速浏览和选择。</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列表布局：适合展示大量信息，如商品、文章等，用户可通过上下滑动快速查找，</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网格布局：适合展示图文结合的内容，视觉上更为丰富，吸引用户注意。</a:t>
            </a:r>
          </a:p>
        </p:txBody>
      </p:sp>
      <p:pic>
        <p:nvPicPr>
          <p:cNvPr id="4" name="图片 3">
            <a:extLst>
              <a:ext uri="{FF2B5EF4-FFF2-40B4-BE49-F238E27FC236}">
                <a16:creationId xmlns:a16="http://schemas.microsoft.com/office/drawing/2014/main" id="{5CD94BAB-7925-41B5-BFA6-A307F2399183}"/>
              </a:ext>
            </a:extLst>
          </p:cNvPr>
          <p:cNvPicPr>
            <a:picLocks noChangeAspect="1"/>
          </p:cNvPicPr>
          <p:nvPr/>
        </p:nvPicPr>
        <p:blipFill rotWithShape="1">
          <a:blip r:embed="rId3"/>
          <a:srcRect l="25566" r="26209"/>
          <a:stretch/>
        </p:blipFill>
        <p:spPr>
          <a:xfrm>
            <a:off x="4050505" y="3940320"/>
            <a:ext cx="3328989" cy="2641884"/>
          </a:xfrm>
          <a:prstGeom prst="rect">
            <a:avLst/>
          </a:prstGeom>
        </p:spPr>
      </p:pic>
    </p:spTree>
    <p:extLst>
      <p:ext uri="{BB962C8B-B14F-4D97-AF65-F5344CB8AC3E}">
        <p14:creationId xmlns:p14="http://schemas.microsoft.com/office/powerpoint/2010/main" val="104570078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导航设计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2120902"/>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小程序的导航设计是用户体验的关键组成部分，合理的导航设计可以帮助用户快速找到所需功能和信息。小程序常用的导航类型主要包括以下几种：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．标题导航栏</a:t>
            </a:r>
          </a:p>
          <a:p>
            <a:pPr indent="457200">
              <a:lnSpc>
                <a:spcPct val="150000"/>
              </a:lnSpc>
            </a:pPr>
            <a:r>
              <a:rPr lang="zh-CN" altLang="en-US" dirty="0">
                <a:latin typeface="微软雅黑" panose="020B0503020204020204" pitchFamily="34" charset="-122"/>
                <a:ea typeface="微软雅黑" panose="020B0503020204020204" pitchFamily="34" charset="-122"/>
              </a:rPr>
              <a:t>小程序标题导航栏通常位于页面的顶部，它扮演着至关重要的角色，用于显示当前页面的标题或名称，帮助用户快速了解当前所处的页面或功能区域。</a:t>
            </a:r>
          </a:p>
        </p:txBody>
      </p:sp>
      <p:pic>
        <p:nvPicPr>
          <p:cNvPr id="5" name="图片 4">
            <a:extLst>
              <a:ext uri="{FF2B5EF4-FFF2-40B4-BE49-F238E27FC236}">
                <a16:creationId xmlns:a16="http://schemas.microsoft.com/office/drawing/2014/main" id="{E27C0FC4-CD6B-42FD-8F79-0F7EF20F7201}"/>
              </a:ext>
            </a:extLst>
          </p:cNvPr>
          <p:cNvPicPr>
            <a:picLocks noChangeAspect="1"/>
          </p:cNvPicPr>
          <p:nvPr/>
        </p:nvPicPr>
        <p:blipFill>
          <a:blip r:embed="rId3"/>
          <a:stretch>
            <a:fillRect/>
          </a:stretch>
        </p:blipFill>
        <p:spPr>
          <a:xfrm>
            <a:off x="3852814" y="4013579"/>
            <a:ext cx="4081559" cy="889052"/>
          </a:xfrm>
          <a:prstGeom prst="rect">
            <a:avLst/>
          </a:prstGeom>
        </p:spPr>
      </p:pic>
      <p:pic>
        <p:nvPicPr>
          <p:cNvPr id="6" name="图片 5">
            <a:extLst>
              <a:ext uri="{FF2B5EF4-FFF2-40B4-BE49-F238E27FC236}">
                <a16:creationId xmlns:a16="http://schemas.microsoft.com/office/drawing/2014/main" id="{19409767-12A2-4D34-A11F-2F83D7F81EE1}"/>
              </a:ext>
            </a:extLst>
          </p:cNvPr>
          <p:cNvPicPr>
            <a:picLocks noChangeAspect="1"/>
          </p:cNvPicPr>
          <p:nvPr/>
        </p:nvPicPr>
        <p:blipFill>
          <a:blip r:embed="rId4"/>
          <a:stretch>
            <a:fillRect/>
          </a:stretch>
        </p:blipFill>
        <p:spPr>
          <a:xfrm>
            <a:off x="3908767" y="5097566"/>
            <a:ext cx="4081559" cy="942935"/>
          </a:xfrm>
          <a:prstGeom prst="rect">
            <a:avLst/>
          </a:prstGeom>
        </p:spPr>
      </p:pic>
    </p:spTree>
    <p:extLst>
      <p:ext uri="{BB962C8B-B14F-4D97-AF65-F5344CB8AC3E}">
        <p14:creationId xmlns:p14="http://schemas.microsoft.com/office/powerpoint/2010/main" val="159842590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导航设计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．搜索框导航栏</a:t>
            </a:r>
          </a:p>
          <a:p>
            <a:pPr indent="457200">
              <a:lnSpc>
                <a:spcPct val="150000"/>
              </a:lnSpc>
            </a:pPr>
            <a:r>
              <a:rPr lang="zh-CN" altLang="en-US" dirty="0">
                <a:latin typeface="微软雅黑" panose="020B0503020204020204" pitchFamily="34" charset="-122"/>
                <a:ea typeface="微软雅黑" panose="020B0503020204020204" pitchFamily="34" charset="-122"/>
              </a:rPr>
              <a:t>搜索框导航栏通常用于需要搜索功能的小程序，如电商平台、内容平台等。它允许用户输入关键词快速查找所需内容。</a:t>
            </a:r>
          </a:p>
        </p:txBody>
      </p:sp>
      <p:pic>
        <p:nvPicPr>
          <p:cNvPr id="5" name="图片 4">
            <a:extLst>
              <a:ext uri="{FF2B5EF4-FFF2-40B4-BE49-F238E27FC236}">
                <a16:creationId xmlns:a16="http://schemas.microsoft.com/office/drawing/2014/main" id="{A299D7F2-0585-4D03-9A63-0686EB7F8721}"/>
              </a:ext>
            </a:extLst>
          </p:cNvPr>
          <p:cNvPicPr>
            <a:picLocks noChangeAspect="1"/>
          </p:cNvPicPr>
          <p:nvPr/>
        </p:nvPicPr>
        <p:blipFill>
          <a:blip r:embed="rId3"/>
          <a:stretch>
            <a:fillRect/>
          </a:stretch>
        </p:blipFill>
        <p:spPr>
          <a:xfrm>
            <a:off x="2533929" y="3382108"/>
            <a:ext cx="7561333" cy="1871618"/>
          </a:xfrm>
          <a:prstGeom prst="rect">
            <a:avLst/>
          </a:prstGeom>
        </p:spPr>
      </p:pic>
    </p:spTree>
    <p:extLst>
      <p:ext uri="{BB962C8B-B14F-4D97-AF65-F5344CB8AC3E}">
        <p14:creationId xmlns:p14="http://schemas.microsoft.com/office/powerpoint/2010/main" val="157950974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导航设计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．标签导航栏</a:t>
            </a:r>
          </a:p>
          <a:p>
            <a:pPr indent="457200">
              <a:lnSpc>
                <a:spcPct val="150000"/>
              </a:lnSpc>
            </a:pPr>
            <a:r>
              <a:rPr lang="zh-CN" altLang="en-US" dirty="0">
                <a:latin typeface="微软雅黑" panose="020B0503020204020204" pitchFamily="34" charset="-122"/>
                <a:ea typeface="微软雅黑" panose="020B0503020204020204" pitchFamily="34" charset="-122"/>
              </a:rPr>
              <a:t>标签导航栏通过不同的标签来组织内容，用户可以通过点击标签快速切换到不同的页面或内容区域。标签数量应适中，避免过多导致用户混淆。同时，标签的排列应有序，方便用户快速找到所需功能。</a:t>
            </a:r>
          </a:p>
        </p:txBody>
      </p:sp>
      <p:pic>
        <p:nvPicPr>
          <p:cNvPr id="4" name="图片 3">
            <a:extLst>
              <a:ext uri="{FF2B5EF4-FFF2-40B4-BE49-F238E27FC236}">
                <a16:creationId xmlns:a16="http://schemas.microsoft.com/office/drawing/2014/main" id="{3F8565A1-EA41-4681-8C83-0C67D2A358D9}"/>
              </a:ext>
            </a:extLst>
          </p:cNvPr>
          <p:cNvPicPr>
            <a:picLocks noChangeAspect="1"/>
          </p:cNvPicPr>
          <p:nvPr/>
        </p:nvPicPr>
        <p:blipFill>
          <a:blip r:embed="rId3"/>
          <a:stretch>
            <a:fillRect/>
          </a:stretch>
        </p:blipFill>
        <p:spPr>
          <a:xfrm>
            <a:off x="3160680" y="3887755"/>
            <a:ext cx="5108640" cy="2090664"/>
          </a:xfrm>
          <a:prstGeom prst="rect">
            <a:avLst/>
          </a:prstGeom>
        </p:spPr>
      </p:pic>
    </p:spTree>
    <p:extLst>
      <p:ext uri="{BB962C8B-B14F-4D97-AF65-F5344CB8AC3E}">
        <p14:creationId xmlns:p14="http://schemas.microsoft.com/office/powerpoint/2010/main" val="198842892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导航设计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．底部导航栏</a:t>
            </a:r>
          </a:p>
          <a:p>
            <a:pPr indent="457200">
              <a:lnSpc>
                <a:spcPct val="150000"/>
              </a:lnSpc>
            </a:pPr>
            <a:r>
              <a:rPr lang="zh-CN" altLang="en-US" dirty="0">
                <a:latin typeface="微软雅黑" panose="020B0503020204020204" pitchFamily="34" charset="-122"/>
                <a:ea typeface="微软雅黑" panose="020B0503020204020204" pitchFamily="34" charset="-122"/>
              </a:rPr>
              <a:t>底部导航栏位于页面底部，通常包含</a:t>
            </a:r>
            <a:r>
              <a:rPr lang="en-US" altLang="zh-CN" dirty="0">
                <a:latin typeface="微软雅黑" panose="020B0503020204020204" pitchFamily="34" charset="-122"/>
                <a:ea typeface="微软雅黑" panose="020B0503020204020204" pitchFamily="34" charset="-122"/>
              </a:rPr>
              <a:t>3-5</a:t>
            </a:r>
            <a:r>
              <a:rPr lang="zh-CN" altLang="en-US" dirty="0">
                <a:latin typeface="微软雅黑" panose="020B0503020204020204" pitchFamily="34" charset="-122"/>
                <a:ea typeface="微软雅黑" panose="020B0503020204020204" pitchFamily="34" charset="-122"/>
              </a:rPr>
              <a:t>个功能标签，为用户提供小程序的核心功能模块或页面的快速访问。</a:t>
            </a:r>
          </a:p>
        </p:txBody>
      </p:sp>
      <p:pic>
        <p:nvPicPr>
          <p:cNvPr id="5" name="图片 4">
            <a:extLst>
              <a:ext uri="{FF2B5EF4-FFF2-40B4-BE49-F238E27FC236}">
                <a16:creationId xmlns:a16="http://schemas.microsoft.com/office/drawing/2014/main" id="{133DB451-B471-4F4A-9E1B-AF7294C7B2DC}"/>
              </a:ext>
            </a:extLst>
          </p:cNvPr>
          <p:cNvPicPr>
            <a:picLocks noChangeAspect="1"/>
          </p:cNvPicPr>
          <p:nvPr/>
        </p:nvPicPr>
        <p:blipFill>
          <a:blip r:embed="rId3"/>
          <a:stretch>
            <a:fillRect/>
          </a:stretch>
        </p:blipFill>
        <p:spPr>
          <a:xfrm>
            <a:off x="2603563" y="3366355"/>
            <a:ext cx="6987285" cy="2674146"/>
          </a:xfrm>
          <a:prstGeom prst="rect">
            <a:avLst/>
          </a:prstGeom>
        </p:spPr>
      </p:pic>
    </p:spTree>
    <p:extLst>
      <p:ext uri="{BB962C8B-B14F-4D97-AF65-F5344CB8AC3E}">
        <p14:creationId xmlns:p14="http://schemas.microsoft.com/office/powerpoint/2010/main" val="188395761"/>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8.3.3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导航设计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5</a:t>
            </a:r>
            <a:r>
              <a:rPr lang="zh-CN" altLang="en-US" b="1" dirty="0">
                <a:latin typeface="微软雅黑" panose="020B0503020204020204" pitchFamily="34" charset="-122"/>
                <a:ea typeface="微软雅黑" panose="020B0503020204020204" pitchFamily="34" charset="-122"/>
              </a:rPr>
              <a:t>．自定义样式</a:t>
            </a:r>
          </a:p>
          <a:p>
            <a:pPr indent="457200">
              <a:lnSpc>
                <a:spcPct val="150000"/>
              </a:lnSpc>
            </a:pPr>
            <a:r>
              <a:rPr lang="zh-CN" altLang="en-US" dirty="0">
                <a:latin typeface="微软雅黑" panose="020B0503020204020204" pitchFamily="34" charset="-122"/>
                <a:ea typeface="微软雅黑" panose="020B0503020204020204" pitchFamily="34" charset="-122"/>
              </a:rPr>
              <a:t>开发者可根据小程序的整体风格和需求，对顶部导航栏的背景色、文字颜色、字体大小等样式进行自定义设计，使其更加符合品牌形象和用户喜好。自定义样式不仅有助于提升小程序的美观度，还能增强用户对品牌的认同感。</a:t>
            </a:r>
          </a:p>
        </p:txBody>
      </p:sp>
      <p:pic>
        <p:nvPicPr>
          <p:cNvPr id="4" name="图片 3">
            <a:extLst>
              <a:ext uri="{FF2B5EF4-FFF2-40B4-BE49-F238E27FC236}">
                <a16:creationId xmlns:a16="http://schemas.microsoft.com/office/drawing/2014/main" id="{175DF1AE-B9F3-406E-933B-86552BAD6563}"/>
              </a:ext>
            </a:extLst>
          </p:cNvPr>
          <p:cNvPicPr>
            <a:picLocks noChangeAspect="1"/>
          </p:cNvPicPr>
          <p:nvPr/>
        </p:nvPicPr>
        <p:blipFill>
          <a:blip r:embed="rId3"/>
          <a:stretch>
            <a:fillRect/>
          </a:stretch>
        </p:blipFill>
        <p:spPr>
          <a:xfrm>
            <a:off x="2760725" y="3638977"/>
            <a:ext cx="5980239" cy="2747535"/>
          </a:xfrm>
          <a:prstGeom prst="rect">
            <a:avLst/>
          </a:prstGeom>
        </p:spPr>
      </p:pic>
    </p:spTree>
    <p:extLst>
      <p:ext uri="{BB962C8B-B14F-4D97-AF65-F5344CB8AC3E}">
        <p14:creationId xmlns:p14="http://schemas.microsoft.com/office/powerpoint/2010/main" val="944170046"/>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内容区域设计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内容区域作为小程序</a:t>
            </a:r>
            <a:r>
              <a:rPr lang="en-US" altLang="zh-CN" dirty="0">
                <a:latin typeface="微软雅黑" panose="020B0503020204020204" pitchFamily="34" charset="-122"/>
                <a:ea typeface="微软雅黑" panose="020B0503020204020204" pitchFamily="34" charset="-122"/>
              </a:rPr>
              <a:t>UI</a:t>
            </a:r>
            <a:r>
              <a:rPr lang="zh-CN" altLang="en-US" dirty="0">
                <a:latin typeface="微软雅黑" panose="020B0503020204020204" pitchFamily="34" charset="-122"/>
                <a:ea typeface="微软雅黑" panose="020B0503020204020204" pitchFamily="34" charset="-122"/>
              </a:rPr>
              <a:t>界面的核心组成部分，承载着展示信息、引导用户操作以及提供交互体验的重要功能。以下是对内容区域中几个关键方面的详细介绍：</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．启动加载界面</a:t>
            </a:r>
          </a:p>
          <a:p>
            <a:pPr indent="457200">
              <a:lnSpc>
                <a:spcPct val="150000"/>
              </a:lnSpc>
            </a:pPr>
            <a:r>
              <a:rPr lang="zh-CN" altLang="en-US" dirty="0">
                <a:latin typeface="微软雅黑" panose="020B0503020204020204" pitchFamily="34" charset="-122"/>
                <a:ea typeface="微软雅黑" panose="020B0503020204020204" pitchFamily="34" charset="-122"/>
              </a:rPr>
              <a:t>小程序启动页是小程序在微信内一定程度上展现品牌特征的页面之一。</a:t>
            </a:r>
          </a:p>
        </p:txBody>
      </p:sp>
      <p:pic>
        <p:nvPicPr>
          <p:cNvPr id="4" name="图片 3">
            <a:extLst>
              <a:ext uri="{FF2B5EF4-FFF2-40B4-BE49-F238E27FC236}">
                <a16:creationId xmlns:a16="http://schemas.microsoft.com/office/drawing/2014/main" id="{CEDFAF52-8003-4094-AFE0-93283661F271}"/>
              </a:ext>
            </a:extLst>
          </p:cNvPr>
          <p:cNvPicPr>
            <a:picLocks noChangeAspect="1"/>
          </p:cNvPicPr>
          <p:nvPr/>
        </p:nvPicPr>
        <p:blipFill>
          <a:blip r:embed="rId3"/>
          <a:stretch>
            <a:fillRect/>
          </a:stretch>
        </p:blipFill>
        <p:spPr>
          <a:xfrm>
            <a:off x="5065023" y="3638978"/>
            <a:ext cx="1093887" cy="2401523"/>
          </a:xfrm>
          <a:prstGeom prst="rect">
            <a:avLst/>
          </a:prstGeom>
        </p:spPr>
      </p:pic>
    </p:spTree>
    <p:extLst>
      <p:ext uri="{BB962C8B-B14F-4D97-AF65-F5344CB8AC3E}">
        <p14:creationId xmlns:p14="http://schemas.microsoft.com/office/powerpoint/2010/main" val="32057711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16700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本章节深入剖析小程序</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的设计，包括小程序的定义、应用场景、小程序</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与</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APP</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的区别，以及小程序</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界面的设计原则。详细探讨了小程序</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界面的基础元素、布局策略和导航结构。通过这些内容，读者将对小程序</a:t>
            </a:r>
            <a:r>
              <a:rPr lang="en-US" altLang="zh-CN" sz="1400">
                <a:solidFill>
                  <a:schemeClr val="tx1">
                    <a:lumMod val="65000"/>
                    <a:lumOff val="35000"/>
                  </a:schemeClr>
                </a:solidFill>
                <a:latin typeface="思源黑体" panose="020B0500000000000000" pitchFamily="34" charset="-122"/>
                <a:ea typeface="思源黑体" panose="020B0500000000000000" pitchFamily="34" charset="-122"/>
                <a:sym typeface="+mn-lt"/>
              </a:rPr>
              <a:t>UI</a:t>
            </a: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设计有更全面和深入的理解。</a:t>
            </a:r>
          </a:p>
          <a:p>
            <a:pPr algn="just">
              <a:lnSpc>
                <a:spcPct val="150000"/>
              </a:lnSpc>
            </a:pPr>
            <a:r>
              <a:rPr lang="zh-CN" altLang="en-US" sz="1400">
                <a:solidFill>
                  <a:schemeClr val="tx1">
                    <a:lumMod val="65000"/>
                    <a:lumOff val="35000"/>
                  </a:schemeClr>
                </a:solidFill>
                <a:latin typeface="思源黑体" panose="020B0500000000000000" pitchFamily="34" charset="-122"/>
                <a:ea typeface="思源黑体" panose="020B0500000000000000" pitchFamily="34" charset="-122"/>
                <a:sym typeface="+mn-lt"/>
              </a:rPr>
              <a:t> </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a:solidFill>
                  <a:schemeClr val="tx1">
                    <a:lumMod val="65000"/>
                    <a:lumOff val="35000"/>
                  </a:schemeClr>
                </a:solidFill>
                <a:latin typeface="思源黑体" panose="020B0500000000000000" pitchFamily="34" charset="-122"/>
                <a:ea typeface="思源黑体" panose="020B0500000000000000" pitchFamily="34" charset="-122"/>
              </a:rPr>
              <a:t>内容简介</a:t>
            </a:r>
            <a:r>
              <a:rPr lang="en-US" altLang="zh-CN" sz="2400" dirty="0">
                <a:solidFill>
                  <a:schemeClr val="tx1">
                    <a:lumMod val="65000"/>
                    <a:lumOff val="35000"/>
                  </a:schemeClr>
                </a:solidFill>
                <a:latin typeface="思源黑体" panose="020B0500000000000000" pitchFamily="34" charset="-122"/>
                <a:ea typeface="思源黑体" panose="020B0500000000000000" pitchFamily="34" charset="-122"/>
              </a:rPr>
              <a:t>/</a:t>
            </a:r>
            <a:r>
              <a:rPr lang="en-US" altLang="zh-CN" sz="2400" b="1" dirty="0">
                <a:solidFill>
                  <a:schemeClr val="tx1">
                    <a:lumMod val="65000"/>
                    <a:lumOff val="35000"/>
                  </a:schemeClr>
                </a:solidFill>
                <a:latin typeface="思源黑体" panose="020B0500000000000000" pitchFamily="34" charset="-122"/>
                <a:ea typeface="思源黑体" panose="020B0500000000000000" pitchFamily="34" charset="-122"/>
              </a:rPr>
              <a:t> </a:t>
            </a:r>
            <a:r>
              <a:rPr lang="en-US" altLang="zh-CN" sz="1400" dirty="0">
                <a:solidFill>
                  <a:schemeClr val="tx1">
                    <a:lumMod val="65000"/>
                    <a:lumOff val="35000"/>
                  </a:schemeClr>
                </a:solidFill>
                <a:latin typeface="思源黑体" panose="020B0500000000000000" pitchFamily="34" charset="-122"/>
                <a:ea typeface="思源黑体" panose="020B0500000000000000" pitchFamily="34" charset="-122"/>
              </a:rPr>
              <a:t>Content Overview</a:t>
            </a:r>
            <a:endParaRPr lang="zh-CN" altLang="en-US" sz="1400" dirty="0">
              <a:solidFill>
                <a:schemeClr val="tx1">
                  <a:lumMod val="65000"/>
                  <a:lumOff val="35000"/>
                </a:schemeClr>
              </a:solidFill>
              <a:latin typeface="思源黑体" panose="020B0500000000000000" pitchFamily="34" charset="-122"/>
              <a:ea typeface="思源黑体" panose="020B0500000000000000" pitchFamily="34" charset="-122"/>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342516"/>
            <a:ext cx="6106818" cy="678693"/>
            <a:chOff x="1502939" y="342516"/>
            <a:chExt cx="6106818" cy="678693"/>
          </a:xfrm>
        </p:grpSpPr>
        <p:sp>
          <p:nvSpPr>
            <p:cNvPr id="12" name="Rectangle 18"/>
            <p:cNvSpPr>
              <a:spLocks noChangeArrowheads="1"/>
            </p:cNvSpPr>
            <p:nvPr/>
          </p:nvSpPr>
          <p:spPr bwMode="auto">
            <a:xfrm>
              <a:off x="1502939" y="342516"/>
              <a:ext cx="6106818"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Photoshop</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移动</a:t>
              </a: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设计</a:t>
              </a:r>
            </a:p>
          </p:txBody>
        </p:sp>
        <p:sp>
          <p:nvSpPr>
            <p:cNvPr id="7"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endParaRPr lang="zh-CN" altLang="en-US" sz="1000" dirty="0">
                <a:solidFill>
                  <a:schemeClr val="bg1">
                    <a:lumMod val="65000"/>
                  </a:schemeClr>
                </a:solidFill>
                <a:latin typeface="思源黑体" panose="020B0500000000000000" pitchFamily="34" charset="-122"/>
                <a:ea typeface="思源黑体" panose="020B0500000000000000" pitchFamily="34" charset="-122"/>
              </a:endParaRPr>
            </a:p>
          </p:txBody>
        </p:sp>
      </p:grpSp>
      <p:pic>
        <p:nvPicPr>
          <p:cNvPr id="9" name="图片 8">
            <a:extLst>
              <a:ext uri="{FF2B5EF4-FFF2-40B4-BE49-F238E27FC236}">
                <a16:creationId xmlns:a16="http://schemas.microsoft.com/office/drawing/2014/main" id="{1ACA3C0D-8E3F-46F4-9D79-C24132F4A6E0}"/>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3750" b="97422" l="4375" r="97500">
                        <a14:foregroundMark x1="51875" y1="8359" x2="26094" y2="14688"/>
                        <a14:foregroundMark x1="26094" y1="14688" x2="21875" y2="26719"/>
                        <a14:foregroundMark x1="21875" y1="26719" x2="22266" y2="50938"/>
                        <a14:foregroundMark x1="22266" y1="50938" x2="26250" y2="62109"/>
                        <a14:foregroundMark x1="26250" y1="62109" x2="36094" y2="72734"/>
                        <a14:foregroundMark x1="36094" y1="72734" x2="47031" y2="76953"/>
                        <a14:foregroundMark x1="47031" y1="76953" x2="75313" y2="78203"/>
                        <a14:foregroundMark x1="75313" y1="78203" x2="86406" y2="73750"/>
                        <a14:foregroundMark x1="86406" y1="73750" x2="92109" y2="53359"/>
                        <a14:foregroundMark x1="92109" y1="53359" x2="85781" y2="21797"/>
                        <a14:foregroundMark x1="85781" y1="21797" x2="76406" y2="13906"/>
                        <a14:foregroundMark x1="76406" y1="13906" x2="53438" y2="10391"/>
                        <a14:foregroundMark x1="53438" y1="10391" x2="25859" y2="16484"/>
                        <a14:foregroundMark x1="25859" y1="16484" x2="11875" y2="26250"/>
                        <a14:foregroundMark x1="11875" y1="26250" x2="5625" y2="36953"/>
                        <a14:foregroundMark x1="5625" y1="36953" x2="8359" y2="62109"/>
                        <a14:foregroundMark x1="8359" y1="62109" x2="12266" y2="73438"/>
                        <a14:foregroundMark x1="12266" y1="73438" x2="32422" y2="82734"/>
                        <a14:foregroundMark x1="32422" y1="82734" x2="60469" y2="85859"/>
                        <a14:foregroundMark x1="60469" y1="85859" x2="79453" y2="73828"/>
                        <a14:foregroundMark x1="79453" y1="73828" x2="81406" y2="71250"/>
                        <a14:foregroundMark x1="65781" y1="14297" x2="21484" y2="30234"/>
                        <a14:foregroundMark x1="71797" y1="17266" x2="65469" y2="27187"/>
                        <a14:foregroundMark x1="65469" y1="27187" x2="65469" y2="29922"/>
                        <a14:foregroundMark x1="63828" y1="9063" x2="36563" y2="6719"/>
                        <a14:foregroundMark x1="36563" y1="6719" x2="24609" y2="9531"/>
                        <a14:foregroundMark x1="24609" y1="9531" x2="4844" y2="37813"/>
                        <a14:foregroundMark x1="4844" y1="37813" x2="4531" y2="69609"/>
                        <a14:foregroundMark x1="11484" y1="35547" x2="21094" y2="29297"/>
                        <a14:foregroundMark x1="21094" y1="29297" x2="33906" y2="26250"/>
                        <a14:foregroundMark x1="33906" y1="26250" x2="53906" y2="28203"/>
                        <a14:foregroundMark x1="36328" y1="5078" x2="48359" y2="3750"/>
                        <a14:foregroundMark x1="48359" y1="3750" x2="66484" y2="3750"/>
                        <a14:foregroundMark x1="92969" y1="35156" x2="91172" y2="71172"/>
                        <a14:foregroundMark x1="91172" y1="71172" x2="73125" y2="88672"/>
                        <a14:foregroundMark x1="73125" y1="88672" x2="36250" y2="91797"/>
                        <a14:foregroundMark x1="36250" y1="91797" x2="22422" y2="82500"/>
                        <a14:foregroundMark x1="69141" y1="31172" x2="77031" y2="39141"/>
                        <a14:foregroundMark x1="39297" y1="31563" x2="32031" y2="31875"/>
                        <a14:foregroundMark x1="18828" y1="37188" x2="9375" y2="44453"/>
                        <a14:foregroundMark x1="9375" y1="44453" x2="9219" y2="44453"/>
                        <a14:foregroundMark x1="95313" y1="35859" x2="97500" y2="58984"/>
                        <a14:foregroundMark x1="97500" y1="58984" x2="96250" y2="62969"/>
                        <a14:foregroundMark x1="35313" y1="97422" x2="65156" y2="96094"/>
                      </a14:backgroundRemoval>
                    </a14:imgEffect>
                  </a14:imgLayer>
                </a14:imgProps>
              </a:ext>
              <a:ext uri="{28A0092B-C50C-407E-A947-70E740481C1C}">
                <a14:useLocalDpi xmlns:a14="http://schemas.microsoft.com/office/drawing/2010/main" val="0"/>
              </a:ext>
            </a:extLst>
          </a:blip>
          <a:stretch>
            <a:fillRect/>
          </a:stretch>
        </p:blipFill>
        <p:spPr>
          <a:xfrm>
            <a:off x="933140" y="1724986"/>
            <a:ext cx="4315515" cy="4315515"/>
          </a:xfrm>
          <a:prstGeom prst="rect">
            <a:avLst/>
          </a:prstGeom>
          <a:effectLst>
            <a:outerShdw blurRad="76200" dir="13500000" sy="23000" kx="1200000" algn="br" rotWithShape="0">
              <a:prstClr val="black">
                <a:alpha val="20000"/>
              </a:prstClr>
            </a:outerShdw>
          </a:effec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内容区域设计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705403"/>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．首页布局与设计</a:t>
            </a:r>
          </a:p>
          <a:p>
            <a:pPr indent="457200">
              <a:lnSpc>
                <a:spcPct val="150000"/>
              </a:lnSpc>
            </a:pPr>
            <a:r>
              <a:rPr lang="zh-CN" altLang="en-US" dirty="0">
                <a:latin typeface="微软雅黑" panose="020B0503020204020204" pitchFamily="34" charset="-122"/>
                <a:ea typeface="微软雅黑" panose="020B0503020204020204" pitchFamily="34" charset="-122"/>
              </a:rPr>
              <a:t>小程序启动后的首页是其用户界面中最重要的一部分，它不仅承担着吸引用户注意力、展示核心功能、引导用户操作等多重任务，还是用户对小程序第一印象的关键所在。</a:t>
            </a:r>
          </a:p>
        </p:txBody>
      </p:sp>
      <p:pic>
        <p:nvPicPr>
          <p:cNvPr id="5" name="图片 4">
            <a:extLst>
              <a:ext uri="{FF2B5EF4-FFF2-40B4-BE49-F238E27FC236}">
                <a16:creationId xmlns:a16="http://schemas.microsoft.com/office/drawing/2014/main" id="{F22462F9-BA17-4AA1-90F1-B617DEAF72CC}"/>
              </a:ext>
            </a:extLst>
          </p:cNvPr>
          <p:cNvPicPr>
            <a:picLocks noChangeAspect="1"/>
          </p:cNvPicPr>
          <p:nvPr/>
        </p:nvPicPr>
        <p:blipFill>
          <a:blip r:embed="rId3"/>
          <a:stretch>
            <a:fillRect/>
          </a:stretch>
        </p:blipFill>
        <p:spPr>
          <a:xfrm>
            <a:off x="4876851" y="3190989"/>
            <a:ext cx="1437745" cy="3156430"/>
          </a:xfrm>
          <a:prstGeom prst="rect">
            <a:avLst/>
          </a:prstGeom>
        </p:spPr>
      </p:pic>
    </p:spTree>
    <p:extLst>
      <p:ext uri="{BB962C8B-B14F-4D97-AF65-F5344CB8AC3E}">
        <p14:creationId xmlns:p14="http://schemas.microsoft.com/office/powerpoint/2010/main" val="2142728687"/>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内容区域设计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．列表页与详情页</a:t>
            </a:r>
          </a:p>
          <a:p>
            <a:pPr indent="457200">
              <a:lnSpc>
                <a:spcPct val="150000"/>
              </a:lnSpc>
            </a:pPr>
            <a:r>
              <a:rPr lang="zh-CN" altLang="en-US" dirty="0">
                <a:latin typeface="微软雅黑" panose="020B0503020204020204" pitchFamily="34" charset="-122"/>
                <a:ea typeface="微软雅黑" panose="020B0503020204020204" pitchFamily="34" charset="-122"/>
              </a:rPr>
              <a:t>列表页和详情页是小程序中常见的页面类型，它们各自承担着不同的功能和角色，共同为用户提供一个完整的信息展示和交互流程。</a:t>
            </a:r>
          </a:p>
        </p:txBody>
      </p:sp>
      <p:pic>
        <p:nvPicPr>
          <p:cNvPr id="4" name="图片 3">
            <a:extLst>
              <a:ext uri="{FF2B5EF4-FFF2-40B4-BE49-F238E27FC236}">
                <a16:creationId xmlns:a16="http://schemas.microsoft.com/office/drawing/2014/main" id="{D3F89A94-551C-4601-8C54-41A0BB3B21CE}"/>
              </a:ext>
            </a:extLst>
          </p:cNvPr>
          <p:cNvPicPr>
            <a:picLocks noChangeAspect="1"/>
          </p:cNvPicPr>
          <p:nvPr/>
        </p:nvPicPr>
        <p:blipFill>
          <a:blip r:embed="rId3"/>
          <a:stretch>
            <a:fillRect/>
          </a:stretch>
        </p:blipFill>
        <p:spPr>
          <a:xfrm>
            <a:off x="2132076" y="3254817"/>
            <a:ext cx="7453262" cy="2852483"/>
          </a:xfrm>
          <a:prstGeom prst="rect">
            <a:avLst/>
          </a:prstGeom>
        </p:spPr>
      </p:pic>
    </p:spTree>
    <p:extLst>
      <p:ext uri="{BB962C8B-B14F-4D97-AF65-F5344CB8AC3E}">
        <p14:creationId xmlns:p14="http://schemas.microsoft.com/office/powerpoint/2010/main" val="80942896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8.3.4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内容区域设计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628775" y="1614488"/>
            <a:ext cx="8529638" cy="4613892"/>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．交互元素与反馈</a:t>
            </a:r>
          </a:p>
          <a:p>
            <a:pPr indent="457200">
              <a:lnSpc>
                <a:spcPct val="150000"/>
              </a:lnSpc>
            </a:pPr>
            <a:r>
              <a:rPr lang="zh-CN" altLang="en-US" dirty="0">
                <a:latin typeface="微软雅黑" panose="020B0503020204020204" pitchFamily="34" charset="-122"/>
                <a:ea typeface="微软雅黑" panose="020B0503020204020204" pitchFamily="34" charset="-122"/>
              </a:rPr>
              <a:t>交互元素与反馈机制是小程序中不可或缺的部分，它们共同构成了用户与小程序之间的互动桥梁。</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交互元素：常见的交互元素包括按钮、滑动条、开关等，它们应具备良好的响应性和可操作性，以便用户轻松完成各种操作。</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按钮时，应提供明确的视觉或听觉反馈；当加载完成时，应显示加载成功或失败的提示信息。</a:t>
            </a:r>
          </a:p>
          <a:p>
            <a:pPr marL="285750" indent="-285750">
              <a:lnSpc>
                <a:spcPct val="150000"/>
              </a:lnSpc>
              <a:buFont typeface="Wingdings" panose="05000000000000000000" pitchFamily="2" charset="2"/>
              <a:buChar char="u"/>
            </a:pPr>
            <a:r>
              <a:rPr lang="zh-CN" altLang="en-US" dirty="0">
                <a:latin typeface="微软雅黑" panose="020B0503020204020204" pitchFamily="34" charset="-122"/>
                <a:ea typeface="微软雅黑" panose="020B0503020204020204" pitchFamily="34" charset="-122"/>
              </a:rPr>
              <a:t>动画效果：适当的动画效果能够增加小程序的趣味性和互动性，如页面切换时的过渡动画、按钮点击时的缩放效果等。但需注意避免过度使用动画效果，以免影响用户体验。</a:t>
            </a:r>
          </a:p>
          <a:p>
            <a:pPr indent="457200">
              <a:lnSpc>
                <a:spcPct val="150000"/>
              </a:lnSpc>
            </a:pP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4552758"/>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04</a:t>
            </a:r>
          </a:p>
        </p:txBody>
      </p:sp>
      <p:sp>
        <p:nvSpPr>
          <p:cNvPr id="5" name="Rectangle 18"/>
          <p:cNvSpPr>
            <a:spLocks noChangeArrowheads="1"/>
          </p:cNvSpPr>
          <p:nvPr/>
        </p:nvSpPr>
        <p:spPr bwMode="auto">
          <a:xfrm>
            <a:off x="4317759" y="3929872"/>
            <a:ext cx="4309509"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a:solidFill>
                  <a:schemeClr val="tx1">
                    <a:lumMod val="75000"/>
                    <a:lumOff val="25000"/>
                  </a:schemeClr>
                </a:solidFill>
                <a:latin typeface="思源黑体" panose="020B0500000000000000" pitchFamily="34" charset="-122"/>
                <a:ea typeface="思源黑体" panose="020B0500000000000000" pitchFamily="34" charset="-122"/>
              </a:rPr>
              <a:t>实战演练</a:t>
            </a:r>
          </a:p>
        </p:txBody>
      </p:sp>
    </p:spTree>
    <p:extLst>
      <p:ext uri="{BB962C8B-B14F-4D97-AF65-F5344CB8AC3E}">
        <p14:creationId xmlns:p14="http://schemas.microsoft.com/office/powerpoint/2010/main" val="1542805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012161" cy="748449"/>
            <a:chOff x="1502939" y="272760"/>
            <a:chExt cx="5012161" cy="748449"/>
          </a:xfrm>
        </p:grpSpPr>
        <p:sp>
          <p:nvSpPr>
            <p:cNvPr id="67" name="Rectangle 18"/>
            <p:cNvSpPr>
              <a:spLocks noChangeArrowheads="1"/>
            </p:cNvSpPr>
            <p:nvPr/>
          </p:nvSpPr>
          <p:spPr bwMode="auto">
            <a:xfrm>
              <a:off x="1502939" y="272760"/>
              <a:ext cx="50121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实战演练：个人中心页设计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403920"/>
            <a:ext cx="8529638" cy="336739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案例详细解析了个人中心页的三种状态的设计与制作过程。其中，第一种状态为未登录状态，该状态下用户还未进行身份验证，因此页面主要展示的是引导用户登录的信息。第二种为登录中状态，当用户点击登录按钮后，弹出登录组件。第三种则为已登录状态，下面将对多个界面的制作进行讲解。</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．未登录状态</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本小节将制作未登录状态的个人中心页。新建文档后，创建渐变背景，置入图标调整显示，使用文字工具、椭圆工具以及矩形工具绘制该页面中所需的组件。</a:t>
            </a:r>
          </a:p>
          <a:p>
            <a:pPr indent="457200">
              <a:lnSpc>
                <a:spcPct val="150000"/>
              </a:lnSpc>
            </a:pPr>
            <a:endParaRPr lang="zh-CN" altLang="en-US" b="1"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E5A87B05-1D5E-442F-ACA0-9AC4DB1D7E8D}"/>
              </a:ext>
            </a:extLst>
          </p:cNvPr>
          <p:cNvPicPr>
            <a:picLocks noChangeAspect="1"/>
          </p:cNvPicPr>
          <p:nvPr/>
        </p:nvPicPr>
        <p:blipFill>
          <a:blip r:embed="rId3"/>
          <a:stretch>
            <a:fillRect/>
          </a:stretch>
        </p:blipFill>
        <p:spPr>
          <a:xfrm>
            <a:off x="911352" y="4492841"/>
            <a:ext cx="5184648" cy="1787652"/>
          </a:xfrm>
          <a:prstGeom prst="rect">
            <a:avLst/>
          </a:prstGeom>
        </p:spPr>
      </p:pic>
      <p:pic>
        <p:nvPicPr>
          <p:cNvPr id="5" name="图片 4">
            <a:extLst>
              <a:ext uri="{FF2B5EF4-FFF2-40B4-BE49-F238E27FC236}">
                <a16:creationId xmlns:a16="http://schemas.microsoft.com/office/drawing/2014/main" id="{59229C5E-76A8-4BFC-8164-131E4C6EF8D7}"/>
              </a:ext>
            </a:extLst>
          </p:cNvPr>
          <p:cNvPicPr>
            <a:picLocks noChangeAspect="1"/>
          </p:cNvPicPr>
          <p:nvPr/>
        </p:nvPicPr>
        <p:blipFill>
          <a:blip r:embed="rId4"/>
          <a:stretch>
            <a:fillRect/>
          </a:stretch>
        </p:blipFill>
        <p:spPr>
          <a:xfrm>
            <a:off x="5579978" y="4492841"/>
            <a:ext cx="5184648" cy="1787652"/>
          </a:xfrm>
          <a:prstGeom prst="rect">
            <a:avLst/>
          </a:prstGeom>
        </p:spPr>
      </p:pic>
    </p:spTree>
    <p:extLst>
      <p:ext uri="{BB962C8B-B14F-4D97-AF65-F5344CB8AC3E}">
        <p14:creationId xmlns:p14="http://schemas.microsoft.com/office/powerpoint/2010/main" val="370926387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012161" cy="748449"/>
            <a:chOff x="1502939" y="272760"/>
            <a:chExt cx="5012161" cy="748449"/>
          </a:xfrm>
        </p:grpSpPr>
        <p:sp>
          <p:nvSpPr>
            <p:cNvPr id="67" name="Rectangle 18"/>
            <p:cNvSpPr>
              <a:spLocks noChangeArrowheads="1"/>
            </p:cNvSpPr>
            <p:nvPr/>
          </p:nvSpPr>
          <p:spPr bwMode="auto">
            <a:xfrm>
              <a:off x="1502939" y="272760"/>
              <a:ext cx="50121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实战演练：个人中心页设计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403920"/>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．登录中状态</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本小节将制作登录中状态页面。复制画板后，将其转换为智能对像图层，使用矩形工具、横排文字工具制作登录组件。</a:t>
            </a:r>
          </a:p>
        </p:txBody>
      </p:sp>
      <p:pic>
        <p:nvPicPr>
          <p:cNvPr id="6" name="图片 5">
            <a:extLst>
              <a:ext uri="{FF2B5EF4-FFF2-40B4-BE49-F238E27FC236}">
                <a16:creationId xmlns:a16="http://schemas.microsoft.com/office/drawing/2014/main" id="{7AE54353-DF25-4C07-8AD4-D9D4DB21A4EC}"/>
              </a:ext>
            </a:extLst>
          </p:cNvPr>
          <p:cNvPicPr>
            <a:picLocks noChangeAspect="1"/>
          </p:cNvPicPr>
          <p:nvPr/>
        </p:nvPicPr>
        <p:blipFill>
          <a:blip r:embed="rId3"/>
          <a:stretch>
            <a:fillRect/>
          </a:stretch>
        </p:blipFill>
        <p:spPr>
          <a:xfrm>
            <a:off x="1502939" y="2925697"/>
            <a:ext cx="7772001" cy="2679764"/>
          </a:xfrm>
          <a:prstGeom prst="rect">
            <a:avLst/>
          </a:prstGeom>
        </p:spPr>
      </p:pic>
    </p:spTree>
    <p:extLst>
      <p:ext uri="{BB962C8B-B14F-4D97-AF65-F5344CB8AC3E}">
        <p14:creationId xmlns:p14="http://schemas.microsoft.com/office/powerpoint/2010/main" val="2538551739"/>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E4B4DAB-3AD3-44B5-94E9-52D2C7F128AE}"/>
              </a:ext>
            </a:extLst>
          </p:cNvPr>
          <p:cNvSpPr/>
          <p:nvPr/>
        </p:nvSpPr>
        <p:spPr>
          <a:xfrm>
            <a:off x="552450"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5012161" cy="748449"/>
            <a:chOff x="1502939" y="272760"/>
            <a:chExt cx="5012161" cy="748449"/>
          </a:xfrm>
        </p:grpSpPr>
        <p:sp>
          <p:nvSpPr>
            <p:cNvPr id="67" name="Rectangle 18"/>
            <p:cNvSpPr>
              <a:spLocks noChangeArrowheads="1"/>
            </p:cNvSpPr>
            <p:nvPr/>
          </p:nvSpPr>
          <p:spPr bwMode="auto">
            <a:xfrm>
              <a:off x="1502939" y="272760"/>
              <a:ext cx="50121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8.4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实战演练：个人中心页设计</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3" name="文本框 2">
            <a:extLst>
              <a:ext uri="{FF2B5EF4-FFF2-40B4-BE49-F238E27FC236}">
                <a16:creationId xmlns:a16="http://schemas.microsoft.com/office/drawing/2014/main" id="{A69B8778-6C42-4ED4-8C96-0D1913DF1297}"/>
              </a:ext>
            </a:extLst>
          </p:cNvPr>
          <p:cNvSpPr txBox="1"/>
          <p:nvPr/>
        </p:nvSpPr>
        <p:spPr>
          <a:xfrm>
            <a:off x="1502939" y="1403920"/>
            <a:ext cx="8529638" cy="1289905"/>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．已登录页</a:t>
            </a:r>
          </a:p>
          <a:p>
            <a:pPr indent="457200">
              <a:lnSpc>
                <a:spcPct val="150000"/>
              </a:lnSpc>
            </a:pPr>
            <a:r>
              <a:rPr lang="zh-CN" altLang="en-US" dirty="0">
                <a:latin typeface="微软雅黑" panose="020B0503020204020204" pitchFamily="34" charset="-122"/>
                <a:ea typeface="微软雅黑" panose="020B0503020204020204" pitchFamily="34" charset="-122"/>
              </a:rPr>
              <a:t>本小节将制作已登录页。复制画板后，使用横排文字工具更改文字内容，对部分素材进行置换。</a:t>
            </a:r>
          </a:p>
        </p:txBody>
      </p:sp>
      <p:pic>
        <p:nvPicPr>
          <p:cNvPr id="4" name="图片 3">
            <a:extLst>
              <a:ext uri="{FF2B5EF4-FFF2-40B4-BE49-F238E27FC236}">
                <a16:creationId xmlns:a16="http://schemas.microsoft.com/office/drawing/2014/main" id="{E16EE956-DF75-4065-A5B5-3F8C94D1649E}"/>
              </a:ext>
            </a:extLst>
          </p:cNvPr>
          <p:cNvPicPr>
            <a:picLocks noChangeAspect="1"/>
          </p:cNvPicPr>
          <p:nvPr/>
        </p:nvPicPr>
        <p:blipFill>
          <a:blip r:embed="rId3"/>
          <a:stretch>
            <a:fillRect/>
          </a:stretch>
        </p:blipFill>
        <p:spPr>
          <a:xfrm>
            <a:off x="3575797" y="2968017"/>
            <a:ext cx="4383921" cy="3181253"/>
          </a:xfrm>
          <a:prstGeom prst="rect">
            <a:avLst/>
          </a:prstGeom>
        </p:spPr>
      </p:pic>
    </p:spTree>
    <p:extLst>
      <p:ext uri="{BB962C8B-B14F-4D97-AF65-F5344CB8AC3E}">
        <p14:creationId xmlns:p14="http://schemas.microsoft.com/office/powerpoint/2010/main" val="2222339914"/>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grpSp>
      <p:sp>
        <p:nvSpPr>
          <p:cNvPr id="19" name="出自【趣你的PPT】(微信:qunideppt)：最优质的PPT资源库"/>
          <p:cNvSpPr txBox="1"/>
          <p:nvPr/>
        </p:nvSpPr>
        <p:spPr>
          <a:xfrm>
            <a:off x="2008707" y="2618079"/>
            <a:ext cx="6119636" cy="830997"/>
          </a:xfrm>
          <a:prstGeom prst="rect">
            <a:avLst/>
          </a:prstGeom>
          <a:noFill/>
        </p:spPr>
        <p:txBody>
          <a:bodyPr wrap="square" rtlCol="0">
            <a:spAutoFit/>
          </a:bodyPr>
          <a:lstStyle/>
          <a:p>
            <a:pPr defTabSz="914400"/>
            <a:r>
              <a:rPr lang="zh-CN" altLang="en-US" sz="48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思源黑体" panose="020B0500000000000000" pitchFamily="34" charset="-122"/>
                <a:ea typeface="思源黑体" panose="020B0500000000000000" pitchFamily="34" charset="-122"/>
              </a:rPr>
              <a:t>感谢您的聆听</a:t>
            </a:r>
          </a:p>
        </p:txBody>
      </p:sp>
      <p:sp>
        <p:nvSpPr>
          <p:cNvPr id="27" name="PA_文本框 3"/>
          <p:cNvSpPr txBox="1"/>
          <p:nvPr>
            <p:custDataLst>
              <p:tags r:id="rId1"/>
            </p:custDataLst>
          </p:nvPr>
        </p:nvSpPr>
        <p:spPr>
          <a:xfrm>
            <a:off x="2008707" y="2218781"/>
            <a:ext cx="3495380" cy="400110"/>
          </a:xfrm>
          <a:prstGeom prst="rect">
            <a:avLst/>
          </a:prstGeom>
          <a:noFill/>
        </p:spPr>
        <p:txBody>
          <a:bodyPr wrap="none" rtlCol="0">
            <a:spAutoFit/>
          </a:bodyPr>
          <a:lstStyle/>
          <a:p>
            <a:r>
              <a:rPr lang="en-US" altLang="zh-CN" sz="2000" dirty="0">
                <a:solidFill>
                  <a:schemeClr val="tx1">
                    <a:lumMod val="75000"/>
                    <a:lumOff val="25000"/>
                  </a:schemeClr>
                </a:solidFill>
                <a:latin typeface="思源黑体" panose="020B0500000000000000" pitchFamily="34" charset="-122"/>
                <a:ea typeface="思源黑体" panose="020B0500000000000000" pitchFamily="34" charset="-122"/>
              </a:rPr>
              <a:t>THANK YOU FOR LISTENING</a:t>
            </a:r>
            <a:endParaRPr lang="zh-CN" altLang="en-US" sz="20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grpSp>
        <p:nvGrpSpPr>
          <p:cNvPr id="31" name="组合 30"/>
          <p:cNvGrpSpPr/>
          <p:nvPr/>
        </p:nvGrpSpPr>
        <p:grpSpPr>
          <a:xfrm>
            <a:off x="2930658" y="3642011"/>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endParaRPr>
            </a:p>
          </p:txBody>
        </p:sp>
        <p:sp>
          <p:nvSpPr>
            <p:cNvPr id="33" name="出自【趣你的PPT】(微信:qunideppt)：最优质的PPT资源库"/>
            <p:cNvSpPr/>
            <p:nvPr/>
          </p:nvSpPr>
          <p:spPr>
            <a:xfrm>
              <a:off x="4511038" y="3808884"/>
              <a:ext cx="1176817" cy="384772"/>
            </a:xfrm>
            <a:prstGeom prst="rect">
              <a:avLst/>
            </a:prstGeom>
          </p:spPr>
          <p:txBody>
            <a:bodyPr wrap="none">
              <a:spAutoFit/>
            </a:bodyPr>
            <a:lstStyle/>
            <a:p>
              <a:pPr defTabSz="914400">
                <a:defRPr/>
              </a:pPr>
              <a:r>
                <a:rPr lang="zh-CN" altLang="en-US" sz="1400" kern="0" dirty="0">
                  <a:solidFill>
                    <a:srgbClr val="4A4B41"/>
                  </a:solidFill>
                  <a:latin typeface="思源黑体" panose="020B0500000000000000" pitchFamily="34" charset="-122"/>
                  <a:ea typeface="思源黑体" panose="020B0500000000000000" pitchFamily="34" charset="-122"/>
                </a:rPr>
                <a:t>主讲教师：</a:t>
              </a:r>
            </a:p>
          </p:txBody>
        </p:sp>
      </p:grpSp>
    </p:spTree>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rPr>
              <a:t>Chapter 01</a:t>
            </a:r>
          </a:p>
        </p:txBody>
      </p:sp>
      <p:sp>
        <p:nvSpPr>
          <p:cNvPr id="5" name="Rectangle 18"/>
          <p:cNvSpPr>
            <a:spLocks noChangeArrowheads="1"/>
          </p:cNvSpPr>
          <p:nvPr/>
        </p:nvSpPr>
        <p:spPr bwMode="auto">
          <a:xfrm>
            <a:off x="4291566" y="3973544"/>
            <a:ext cx="4723846"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关于小程序</a:t>
            </a:r>
            <a:r>
              <a:rPr lang="en-US" altLang="zh-CN" sz="3200" b="1">
                <a:solidFill>
                  <a:schemeClr val="tx1">
                    <a:lumMod val="75000"/>
                    <a:lumOff val="25000"/>
                  </a:schemeClr>
                </a:solidFill>
                <a:latin typeface="思源黑体" panose="020B0500000000000000" pitchFamily="34" charset="-122"/>
                <a:ea typeface="思源黑体" panose="020B0500000000000000" pitchFamily="34" charset="-122"/>
              </a:rPr>
              <a:t>UI</a:t>
            </a:r>
            <a:r>
              <a:rPr lang="zh-CN" altLang="en-US" sz="3200" b="1">
                <a:solidFill>
                  <a:schemeClr val="tx1">
                    <a:lumMod val="75000"/>
                    <a:lumOff val="25000"/>
                  </a:schemeClr>
                </a:solidFill>
                <a:latin typeface="思源黑体" panose="020B0500000000000000" pitchFamily="34" charset="-122"/>
                <a:ea typeface="思源黑体" panose="020B0500000000000000" pitchFamily="34" charset="-122"/>
              </a:rPr>
              <a:t>界面设计</a:t>
            </a:r>
            <a:endParaRPr lang="zh-CN" altLang="en-US" sz="3200" b="1"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8.1.1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小程序的定义</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874407"/>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小程序是一种轻量级的应用程序，用户无需下载安装即可通过微信、支付宝等平台直接访问和使用。</a:t>
            </a:r>
            <a:endParaRPr lang="en-US" altLang="zh-CN" dirty="0">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22661CFA-9B39-48F8-BA16-7CA1C94EADF3}"/>
              </a:ext>
            </a:extLst>
          </p:cNvPr>
          <p:cNvPicPr>
            <a:picLocks noChangeAspect="1"/>
          </p:cNvPicPr>
          <p:nvPr/>
        </p:nvPicPr>
        <p:blipFill>
          <a:blip r:embed="rId3"/>
          <a:stretch>
            <a:fillRect/>
          </a:stretch>
        </p:blipFill>
        <p:spPr>
          <a:xfrm>
            <a:off x="1767805" y="3249469"/>
            <a:ext cx="8188420" cy="2195132"/>
          </a:xfrm>
          <a:prstGeom prst="rect">
            <a:avLst/>
          </a:prstGeom>
        </p:spPr>
      </p:pic>
    </p:spTree>
    <p:extLst>
      <p:ext uri="{BB962C8B-B14F-4D97-AF65-F5344CB8AC3E}">
        <p14:creationId xmlns:p14="http://schemas.microsoft.com/office/powerpoint/2010/main" val="3496746265"/>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小程序的应用场景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1122705" y="1636559"/>
            <a:ext cx="9478620" cy="1705403"/>
          </a:xfrm>
          <a:prstGeom prst="rect">
            <a:avLst/>
          </a:prstGeom>
          <a:noFill/>
        </p:spPr>
        <p:txBody>
          <a:bodyPr wrap="square" rtlCol="0">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小程序的应用场景非常广泛，几乎涵盖了人们日常生活的方方面面。以下是一些主要的应用场景：</a:t>
            </a:r>
          </a:p>
          <a:p>
            <a:pPr indent="457200">
              <a:lnSpc>
                <a:spcPct val="1500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．生活服务</a:t>
            </a:r>
          </a:p>
          <a:p>
            <a:pPr indent="457200">
              <a:lnSpc>
                <a:spcPct val="150000"/>
              </a:lnSpc>
            </a:pPr>
            <a:r>
              <a:rPr lang="zh-CN" altLang="en-US" dirty="0">
                <a:latin typeface="微软雅黑" panose="020B0503020204020204" pitchFamily="34" charset="-122"/>
                <a:ea typeface="微软雅黑" panose="020B0503020204020204" pitchFamily="34" charset="-122"/>
              </a:rPr>
              <a:t>生活服务类小程序涵盖了人们日常生活的多个方面，如餐饮、出行、旅游、医疗健康等。</a:t>
            </a:r>
          </a:p>
        </p:txBody>
      </p:sp>
      <p:pic>
        <p:nvPicPr>
          <p:cNvPr id="2" name="图片 1">
            <a:extLst>
              <a:ext uri="{FF2B5EF4-FFF2-40B4-BE49-F238E27FC236}">
                <a16:creationId xmlns:a16="http://schemas.microsoft.com/office/drawing/2014/main" id="{AA3DA2C0-2F3A-4701-917F-3D9B01BB0605}"/>
              </a:ext>
            </a:extLst>
          </p:cNvPr>
          <p:cNvPicPr>
            <a:picLocks noChangeAspect="1"/>
          </p:cNvPicPr>
          <p:nvPr/>
        </p:nvPicPr>
        <p:blipFill>
          <a:blip r:embed="rId3"/>
          <a:stretch>
            <a:fillRect/>
          </a:stretch>
        </p:blipFill>
        <p:spPr>
          <a:xfrm>
            <a:off x="2020996" y="3536932"/>
            <a:ext cx="7388007" cy="282750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409576" y="1295401"/>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小程序的应用场景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975690"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．电商购物</a:t>
            </a:r>
          </a:p>
          <a:p>
            <a:pPr indent="457200">
              <a:lnSpc>
                <a:spcPct val="150000"/>
              </a:lnSpc>
            </a:pPr>
            <a:r>
              <a:rPr lang="zh-CN" altLang="en-US" dirty="0">
                <a:latin typeface="微软雅黑" panose="020B0503020204020204" pitchFamily="34" charset="-122"/>
                <a:ea typeface="微软雅黑" panose="020B0503020204020204" pitchFamily="34" charset="-122"/>
              </a:rPr>
              <a:t>电商购物类小程序是小程序中最常见的应用场景之一。</a:t>
            </a:r>
          </a:p>
        </p:txBody>
      </p:sp>
      <p:pic>
        <p:nvPicPr>
          <p:cNvPr id="3" name="图片 2">
            <a:extLst>
              <a:ext uri="{FF2B5EF4-FFF2-40B4-BE49-F238E27FC236}">
                <a16:creationId xmlns:a16="http://schemas.microsoft.com/office/drawing/2014/main" id="{553A655A-AF60-4D6E-86D0-69D40F01C179}"/>
              </a:ext>
            </a:extLst>
          </p:cNvPr>
          <p:cNvPicPr>
            <a:picLocks noChangeAspect="1"/>
          </p:cNvPicPr>
          <p:nvPr/>
        </p:nvPicPr>
        <p:blipFill rotWithShape="1">
          <a:blip r:embed="rId3"/>
          <a:srcRect l="22535" r="28413"/>
          <a:stretch/>
        </p:blipFill>
        <p:spPr>
          <a:xfrm>
            <a:off x="3314699" y="2985241"/>
            <a:ext cx="4006185" cy="3125723"/>
          </a:xfrm>
          <a:prstGeom prst="rect">
            <a:avLst/>
          </a:prstGeom>
        </p:spPr>
      </p:pic>
    </p:spTree>
    <p:extLst>
      <p:ext uri="{BB962C8B-B14F-4D97-AF65-F5344CB8AC3E}">
        <p14:creationId xmlns:p14="http://schemas.microsoft.com/office/powerpoint/2010/main" val="2104766102"/>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552450" y="1295402"/>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小程序的应用场景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975690"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．工具类应用</a:t>
            </a:r>
          </a:p>
          <a:p>
            <a:pPr indent="457200">
              <a:lnSpc>
                <a:spcPct val="150000"/>
              </a:lnSpc>
            </a:pPr>
            <a:r>
              <a:rPr lang="zh-CN" altLang="en-US" dirty="0">
                <a:latin typeface="微软雅黑" panose="020B0503020204020204" pitchFamily="34" charset="-122"/>
                <a:ea typeface="微软雅黑" panose="020B0503020204020204" pitchFamily="34" charset="-122"/>
              </a:rPr>
              <a:t>工具类小程序提供了各种实用的工具和服务，如计算器、天气预报、翻译、扫描识别等。</a:t>
            </a:r>
          </a:p>
        </p:txBody>
      </p:sp>
      <p:pic>
        <p:nvPicPr>
          <p:cNvPr id="2" name="图片 1">
            <a:extLst>
              <a:ext uri="{FF2B5EF4-FFF2-40B4-BE49-F238E27FC236}">
                <a16:creationId xmlns:a16="http://schemas.microsoft.com/office/drawing/2014/main" id="{6E6245CC-746C-4617-AB34-281235DD2595}"/>
              </a:ext>
            </a:extLst>
          </p:cNvPr>
          <p:cNvPicPr>
            <a:picLocks noChangeAspect="1"/>
          </p:cNvPicPr>
          <p:nvPr/>
        </p:nvPicPr>
        <p:blipFill rotWithShape="1">
          <a:blip r:embed="rId3"/>
          <a:srcRect l="26668" r="27587"/>
          <a:stretch/>
        </p:blipFill>
        <p:spPr>
          <a:xfrm>
            <a:off x="3328986" y="2601852"/>
            <a:ext cx="4171951" cy="3490365"/>
          </a:xfrm>
          <a:prstGeom prst="rect">
            <a:avLst/>
          </a:prstGeom>
        </p:spPr>
      </p:pic>
    </p:spTree>
    <p:extLst>
      <p:ext uri="{BB962C8B-B14F-4D97-AF65-F5344CB8AC3E}">
        <p14:creationId xmlns:p14="http://schemas.microsoft.com/office/powerpoint/2010/main" val="3296532200"/>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C61239CB-374A-429D-A565-80B4CF991463}"/>
              </a:ext>
            </a:extLst>
          </p:cNvPr>
          <p:cNvSpPr/>
          <p:nvPr/>
        </p:nvSpPr>
        <p:spPr>
          <a:xfrm>
            <a:off x="552450" y="1295402"/>
            <a:ext cx="11087099" cy="5289839"/>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Design and Production</a:t>
            </a:r>
          </a:p>
        </p:txBody>
      </p:sp>
      <p:grpSp>
        <p:nvGrpSpPr>
          <p:cNvPr id="65" name="组合 64"/>
          <p:cNvGrpSpPr/>
          <p:nvPr/>
        </p:nvGrpSpPr>
        <p:grpSpPr>
          <a:xfrm>
            <a:off x="1502939" y="272760"/>
            <a:ext cx="4811657" cy="748449"/>
            <a:chOff x="1502939" y="272760"/>
            <a:chExt cx="4811657" cy="748449"/>
          </a:xfrm>
        </p:grpSpPr>
        <p:sp>
          <p:nvSpPr>
            <p:cNvPr id="67" name="Rectangle 18"/>
            <p:cNvSpPr>
              <a:spLocks noChangeArrowheads="1"/>
            </p:cNvSpPr>
            <p:nvPr/>
          </p:nvSpPr>
          <p:spPr bwMode="auto">
            <a:xfrm>
              <a:off x="1502939" y="272760"/>
              <a:ext cx="421206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2000" b="1" spc="300" dirty="0">
                  <a:solidFill>
                    <a:schemeClr val="tx1">
                      <a:lumMod val="75000"/>
                      <a:lumOff val="25000"/>
                    </a:schemeClr>
                  </a:solidFill>
                  <a:latin typeface="思源黑体" panose="020B0500000000000000" pitchFamily="34" charset="-122"/>
                  <a:ea typeface="思源黑体" panose="020B0500000000000000" pitchFamily="34" charset="-122"/>
                </a:rPr>
                <a:t>8.1.2  </a:t>
              </a:r>
              <a:r>
                <a:rPr lang="zh-CN" altLang="en-US" sz="2000" b="1" spc="300" dirty="0">
                  <a:solidFill>
                    <a:schemeClr val="tx1">
                      <a:lumMod val="75000"/>
                      <a:lumOff val="25000"/>
                    </a:schemeClr>
                  </a:solidFill>
                  <a:latin typeface="思源黑体" panose="020B0500000000000000" pitchFamily="34" charset="-122"/>
                  <a:ea typeface="思源黑体" panose="020B0500000000000000" pitchFamily="34" charset="-122"/>
                </a:rPr>
                <a:t>小程序的应用场景</a:t>
              </a:r>
            </a:p>
          </p:txBody>
        </p:sp>
        <p:sp>
          <p:nvSpPr>
            <p:cNvPr id="68" name="Rectangle 18"/>
            <p:cNvSpPr>
              <a:spLocks noChangeArrowheads="1"/>
            </p:cNvSpPr>
            <p:nvPr/>
          </p:nvSpPr>
          <p:spPr bwMode="auto">
            <a:xfrm>
              <a:off x="1502939" y="817499"/>
              <a:ext cx="4811657" cy="20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latin typeface="思源黑体" panose="020B0500000000000000" pitchFamily="34" charset="-122"/>
                  <a:ea typeface="思源黑体" panose="020B0500000000000000" pitchFamily="34" charset="-122"/>
                </a:rPr>
                <a:t>Tutorial on Maya 3D Modeling Design and Production</a:t>
              </a:r>
            </a:p>
          </p:txBody>
        </p:sp>
      </p:grpSp>
      <p:sp>
        <p:nvSpPr>
          <p:cNvPr id="4" name="文本框 3">
            <a:extLst>
              <a:ext uri="{FF2B5EF4-FFF2-40B4-BE49-F238E27FC236}">
                <a16:creationId xmlns:a16="http://schemas.microsoft.com/office/drawing/2014/main" id="{02C4293D-ABCC-443A-BC47-29722FE2F68B}"/>
              </a:ext>
            </a:extLst>
          </p:cNvPr>
          <p:cNvSpPr txBox="1"/>
          <p:nvPr/>
        </p:nvSpPr>
        <p:spPr>
          <a:xfrm>
            <a:off x="975690" y="1636559"/>
            <a:ext cx="9478620" cy="874407"/>
          </a:xfrm>
          <a:prstGeom prst="rect">
            <a:avLst/>
          </a:prstGeom>
          <a:noFill/>
        </p:spPr>
        <p:txBody>
          <a:bodyPr wrap="square" rtlCol="0">
            <a:spAutoFit/>
          </a:bodyPr>
          <a:lstStyle/>
          <a:p>
            <a:pPr indent="457200">
              <a:lnSpc>
                <a:spcPct val="1500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．企业服务</a:t>
            </a:r>
          </a:p>
          <a:p>
            <a:pPr indent="457200">
              <a:lnSpc>
                <a:spcPct val="150000"/>
              </a:lnSpc>
            </a:pPr>
            <a:r>
              <a:rPr lang="zh-CN" altLang="en-US" dirty="0">
                <a:latin typeface="微软雅黑" panose="020B0503020204020204" pitchFamily="34" charset="-122"/>
                <a:ea typeface="微软雅黑" panose="020B0503020204020204" pitchFamily="34" charset="-122"/>
              </a:rPr>
              <a:t>企业服务类小程序主要用于企业的线上展示、客户服务、营销推广等方面。</a:t>
            </a:r>
          </a:p>
        </p:txBody>
      </p:sp>
      <p:pic>
        <p:nvPicPr>
          <p:cNvPr id="3" name="图片 2">
            <a:extLst>
              <a:ext uri="{FF2B5EF4-FFF2-40B4-BE49-F238E27FC236}">
                <a16:creationId xmlns:a16="http://schemas.microsoft.com/office/drawing/2014/main" id="{2B70BA95-A1D3-4FDD-8CA0-C75D2DA59D25}"/>
              </a:ext>
            </a:extLst>
          </p:cNvPr>
          <p:cNvPicPr>
            <a:picLocks noChangeAspect="1"/>
          </p:cNvPicPr>
          <p:nvPr/>
        </p:nvPicPr>
        <p:blipFill rotWithShape="1">
          <a:blip r:embed="rId3"/>
          <a:srcRect l="27219" r="26485"/>
          <a:stretch/>
        </p:blipFill>
        <p:spPr>
          <a:xfrm>
            <a:off x="3457575" y="2870941"/>
            <a:ext cx="4057650" cy="3354324"/>
          </a:xfrm>
          <a:prstGeom prst="rect">
            <a:avLst/>
          </a:prstGeom>
        </p:spPr>
      </p:pic>
    </p:spTree>
    <p:extLst>
      <p:ext uri="{BB962C8B-B14F-4D97-AF65-F5344CB8AC3E}">
        <p14:creationId xmlns:p14="http://schemas.microsoft.com/office/powerpoint/2010/main" val="3194981363"/>
      </p:ext>
    </p:extLst>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2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2782</Words>
  <Application>Microsoft Office PowerPoint</Application>
  <PresentationFormat>宽屏</PresentationFormat>
  <Paragraphs>244</Paragraphs>
  <Slides>37</Slides>
  <Notes>36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37</vt:i4>
      </vt:variant>
    </vt:vector>
  </HeadingPairs>
  <TitlesOfParts>
    <vt:vector size="51" baseType="lpstr">
      <vt:lpstr>Montserrat Hairline</vt:lpstr>
      <vt:lpstr>Poppins Light</vt:lpstr>
      <vt:lpstr>等线</vt:lpstr>
      <vt:lpstr>等线 Light</vt:lpstr>
      <vt:lpstr>思源黑体</vt:lpstr>
      <vt:lpstr>宋体</vt:lpstr>
      <vt:lpstr>微软雅黑</vt:lpstr>
      <vt:lpstr>Arial</vt:lpstr>
      <vt:lpstr>Calibri</vt:lpstr>
      <vt:lpstr>Calibri Light</vt:lpstr>
      <vt:lpstr>Lato Light</vt:lpstr>
      <vt:lpstr>Wingdings</vt:lpstr>
      <vt:lpstr>www.2ppt.com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Photoshop移动UI设计</dc:title>
  <dc:creator/>
  <cp:keywords>Photoshop移动UI设计</cp:keywords>
  <cp:lastModifiedBy/>
  <cp:revision>2</cp:revision>
  <dcterms:created xsi:type="dcterms:W3CDTF">2021-05-01T02:52:20Z</dcterms:created>
  <dcterms:modified xsi:type="dcterms:W3CDTF">2024-12-13T01:46:45Z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16C3BD95F65B4B0A9A5535104F5DE7C7</vt:lpwstr>
  </property>
  <property fmtid="{D5CDD505-2E9C-101B-9397-08002B2CF9AE}" pid="3" name="KSOProductBuildVer">
    <vt:lpwstr>2052-11.1.0.10463</vt:lpwstr>
  </property>
</Properties>
</file>