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tags/tag3.xml" ContentType="application/vnd.openxmlformats-officedocument.presentationml.tags+xml"/>
  <Override PartName="/ppt/notesSlides/notesSlide8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0" r:id="rId2"/>
  </p:sldMasterIdLst>
  <p:notesMasterIdLst>
    <p:notesMasterId r:id="rId90"/>
  </p:notesMasterIdLst>
  <p:handoutMasterIdLst>
    <p:handoutMasterId r:id="rId91"/>
  </p:handoutMasterIdLst>
  <p:sldIdLst>
    <p:sldId id="374" r:id="rId3"/>
    <p:sldId id="360" r:id="rId4"/>
    <p:sldId id="340" r:id="rId5"/>
    <p:sldId id="361" r:id="rId6"/>
    <p:sldId id="407" r:id="rId7"/>
    <p:sldId id="357" r:id="rId8"/>
    <p:sldId id="465" r:id="rId9"/>
    <p:sldId id="466" r:id="rId10"/>
    <p:sldId id="467" r:id="rId11"/>
    <p:sldId id="435" r:id="rId12"/>
    <p:sldId id="452" r:id="rId13"/>
    <p:sldId id="453" r:id="rId14"/>
    <p:sldId id="454" r:id="rId15"/>
    <p:sldId id="455" r:id="rId16"/>
    <p:sldId id="447" r:id="rId17"/>
    <p:sldId id="468" r:id="rId18"/>
    <p:sldId id="469" r:id="rId19"/>
    <p:sldId id="470" r:id="rId20"/>
    <p:sldId id="471" r:id="rId21"/>
    <p:sldId id="472" r:id="rId22"/>
    <p:sldId id="448" r:id="rId23"/>
    <p:sldId id="473" r:id="rId24"/>
    <p:sldId id="474" r:id="rId25"/>
    <p:sldId id="475" r:id="rId26"/>
    <p:sldId id="476" r:id="rId27"/>
    <p:sldId id="449" r:id="rId28"/>
    <p:sldId id="477" r:id="rId29"/>
    <p:sldId id="478" r:id="rId30"/>
    <p:sldId id="479" r:id="rId31"/>
    <p:sldId id="480" r:id="rId32"/>
    <p:sldId id="450" r:id="rId33"/>
    <p:sldId id="481" r:id="rId34"/>
    <p:sldId id="482" r:id="rId35"/>
    <p:sldId id="483" r:id="rId36"/>
    <p:sldId id="484" r:id="rId37"/>
    <p:sldId id="485" r:id="rId38"/>
    <p:sldId id="451" r:id="rId39"/>
    <p:sldId id="486" r:id="rId40"/>
    <p:sldId id="406" r:id="rId41"/>
    <p:sldId id="412" r:id="rId42"/>
    <p:sldId id="444" r:id="rId43"/>
    <p:sldId id="487" r:id="rId44"/>
    <p:sldId id="456" r:id="rId45"/>
    <p:sldId id="457" r:id="rId46"/>
    <p:sldId id="423" r:id="rId47"/>
    <p:sldId id="424" r:id="rId48"/>
    <p:sldId id="445" r:id="rId49"/>
    <p:sldId id="446" r:id="rId50"/>
    <p:sldId id="458" r:id="rId51"/>
    <p:sldId id="459" r:id="rId52"/>
    <p:sldId id="460" r:id="rId53"/>
    <p:sldId id="436" r:id="rId54"/>
    <p:sldId id="437" r:id="rId55"/>
    <p:sldId id="438" r:id="rId56"/>
    <p:sldId id="488" r:id="rId57"/>
    <p:sldId id="489" r:id="rId58"/>
    <p:sldId id="490" r:id="rId59"/>
    <p:sldId id="491" r:id="rId60"/>
    <p:sldId id="492" r:id="rId61"/>
    <p:sldId id="439" r:id="rId62"/>
    <p:sldId id="493" r:id="rId63"/>
    <p:sldId id="494" r:id="rId64"/>
    <p:sldId id="495" r:id="rId65"/>
    <p:sldId id="496" r:id="rId66"/>
    <p:sldId id="440" r:id="rId67"/>
    <p:sldId id="497" r:id="rId68"/>
    <p:sldId id="442" r:id="rId69"/>
    <p:sldId id="443" r:id="rId70"/>
    <p:sldId id="462" r:id="rId71"/>
    <p:sldId id="498" r:id="rId72"/>
    <p:sldId id="499" r:id="rId73"/>
    <p:sldId id="500" r:id="rId74"/>
    <p:sldId id="501" r:id="rId75"/>
    <p:sldId id="502" r:id="rId76"/>
    <p:sldId id="463" r:id="rId77"/>
    <p:sldId id="503" r:id="rId78"/>
    <p:sldId id="504" r:id="rId79"/>
    <p:sldId id="505" r:id="rId80"/>
    <p:sldId id="506" r:id="rId81"/>
    <p:sldId id="507" r:id="rId82"/>
    <p:sldId id="508" r:id="rId83"/>
    <p:sldId id="509" r:id="rId84"/>
    <p:sldId id="510" r:id="rId85"/>
    <p:sldId id="511" r:id="rId86"/>
    <p:sldId id="461" r:id="rId87"/>
    <p:sldId id="464" r:id="rId88"/>
    <p:sldId id="372" r:id="rId89"/>
  </p:sldIdLst>
  <p:sldSz cx="12192000" cy="6858000"/>
  <p:notesSz cx="6858000" cy="9144000"/>
  <p:custDataLst>
    <p:tags r:id="rId9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7D4"/>
    <a:srgbClr val="00A9D4"/>
    <a:srgbClr val="FC852B"/>
    <a:srgbClr val="DBEFF1"/>
    <a:srgbClr val="9D77AE"/>
    <a:srgbClr val="A4DB73"/>
    <a:srgbClr val="FEBB38"/>
    <a:srgbClr val="75CBDC"/>
    <a:srgbClr val="02C6D9"/>
    <a:srgbClr val="F173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314" autoAdjust="0"/>
  </p:normalViewPr>
  <p:slideViewPr>
    <p:cSldViewPr snapToGrid="0">
      <p:cViewPr varScale="1">
        <p:scale>
          <a:sx n="67" d="100"/>
          <a:sy n="67" d="100"/>
        </p:scale>
        <p:origin x="90" y="966"/>
      </p:cViewPr>
      <p:guideLst/>
    </p:cSldViewPr>
  </p:slideViewPr>
  <p:notesTextViewPr>
    <p:cViewPr>
      <p:scale>
        <a:sx n="1" d="1"/>
        <a:sy n="1" d="1"/>
      </p:scale>
      <p:origin x="0" y="0"/>
    </p:cViewPr>
  </p:notesTextViewPr>
  <p:sorterViewPr>
    <p:cViewPr>
      <p:scale>
        <a:sx n="152" d="100"/>
        <a:sy n="152"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slide" Target="slides/slide87.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notesMaster" Target="notesMasters/notesMaster1.xml"/><Relationship Id="rId95" Type="http://schemas.openxmlformats.org/officeDocument/2006/relationships/theme" Target="theme/theme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handoutMaster" Target="handoutMasters/handoutMaster1.xml"/><Relationship Id="rId9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2024/12/12</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5A6E9B-4AD3-43AA-9906-67C65DC0E67B}" type="datetimeFigureOut">
              <a:rPr lang="zh-CN" altLang="en-US" smtClean="0"/>
              <a:t>2024/12/12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CC87DD-2A3B-4DBC-BAC2-9F377A6F6D95}"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11</a:t>
            </a:fld>
            <a:endParaRPr lang="zh-CN" altLang="en-US"/>
          </a:p>
        </p:txBody>
      </p:sp>
    </p:spTree>
    <p:extLst>
      <p:ext uri="{BB962C8B-B14F-4D97-AF65-F5344CB8AC3E}">
        <p14:creationId xmlns:p14="http://schemas.microsoft.com/office/powerpoint/2010/main" val="21080849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12</a:t>
            </a:fld>
            <a:endParaRPr lang="zh-CN" altLang="en-US"/>
          </a:p>
        </p:txBody>
      </p:sp>
    </p:spTree>
    <p:extLst>
      <p:ext uri="{BB962C8B-B14F-4D97-AF65-F5344CB8AC3E}">
        <p14:creationId xmlns:p14="http://schemas.microsoft.com/office/powerpoint/2010/main" val="34818031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13</a:t>
            </a:fld>
            <a:endParaRPr lang="zh-CN" altLang="en-US"/>
          </a:p>
        </p:txBody>
      </p:sp>
    </p:spTree>
    <p:extLst>
      <p:ext uri="{BB962C8B-B14F-4D97-AF65-F5344CB8AC3E}">
        <p14:creationId xmlns:p14="http://schemas.microsoft.com/office/powerpoint/2010/main" val="1731143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14</a:t>
            </a:fld>
            <a:endParaRPr lang="zh-CN" altLang="en-US"/>
          </a:p>
        </p:txBody>
      </p:sp>
    </p:spTree>
    <p:extLst>
      <p:ext uri="{BB962C8B-B14F-4D97-AF65-F5344CB8AC3E}">
        <p14:creationId xmlns:p14="http://schemas.microsoft.com/office/powerpoint/2010/main" val="25846293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15</a:t>
            </a:fld>
            <a:endParaRPr lang="zh-CN" altLang="en-US"/>
          </a:p>
        </p:txBody>
      </p:sp>
    </p:spTree>
    <p:extLst>
      <p:ext uri="{BB962C8B-B14F-4D97-AF65-F5344CB8AC3E}">
        <p14:creationId xmlns:p14="http://schemas.microsoft.com/office/powerpoint/2010/main" val="32545162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16</a:t>
            </a:fld>
            <a:endParaRPr lang="zh-CN" altLang="en-US"/>
          </a:p>
        </p:txBody>
      </p:sp>
    </p:spTree>
    <p:extLst>
      <p:ext uri="{BB962C8B-B14F-4D97-AF65-F5344CB8AC3E}">
        <p14:creationId xmlns:p14="http://schemas.microsoft.com/office/powerpoint/2010/main" val="21617442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17</a:t>
            </a:fld>
            <a:endParaRPr lang="zh-CN" altLang="en-US"/>
          </a:p>
        </p:txBody>
      </p:sp>
    </p:spTree>
    <p:extLst>
      <p:ext uri="{BB962C8B-B14F-4D97-AF65-F5344CB8AC3E}">
        <p14:creationId xmlns:p14="http://schemas.microsoft.com/office/powerpoint/2010/main" val="7120447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18</a:t>
            </a:fld>
            <a:endParaRPr lang="zh-CN" altLang="en-US"/>
          </a:p>
        </p:txBody>
      </p:sp>
    </p:spTree>
    <p:extLst>
      <p:ext uri="{BB962C8B-B14F-4D97-AF65-F5344CB8AC3E}">
        <p14:creationId xmlns:p14="http://schemas.microsoft.com/office/powerpoint/2010/main" val="42737581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19</a:t>
            </a:fld>
            <a:endParaRPr lang="zh-CN" altLang="en-US"/>
          </a:p>
        </p:txBody>
      </p:sp>
    </p:spTree>
    <p:extLst>
      <p:ext uri="{BB962C8B-B14F-4D97-AF65-F5344CB8AC3E}">
        <p14:creationId xmlns:p14="http://schemas.microsoft.com/office/powerpoint/2010/main" val="37205088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20</a:t>
            </a:fld>
            <a:endParaRPr lang="zh-CN" altLang="en-US"/>
          </a:p>
        </p:txBody>
      </p:sp>
    </p:spTree>
    <p:extLst>
      <p:ext uri="{BB962C8B-B14F-4D97-AF65-F5344CB8AC3E}">
        <p14:creationId xmlns:p14="http://schemas.microsoft.com/office/powerpoint/2010/main" val="3953582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3</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21</a:t>
            </a:fld>
            <a:endParaRPr lang="zh-CN" altLang="en-US"/>
          </a:p>
        </p:txBody>
      </p:sp>
    </p:spTree>
    <p:extLst>
      <p:ext uri="{BB962C8B-B14F-4D97-AF65-F5344CB8AC3E}">
        <p14:creationId xmlns:p14="http://schemas.microsoft.com/office/powerpoint/2010/main" val="37323163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22</a:t>
            </a:fld>
            <a:endParaRPr lang="zh-CN" altLang="en-US"/>
          </a:p>
        </p:txBody>
      </p:sp>
    </p:spTree>
    <p:extLst>
      <p:ext uri="{BB962C8B-B14F-4D97-AF65-F5344CB8AC3E}">
        <p14:creationId xmlns:p14="http://schemas.microsoft.com/office/powerpoint/2010/main" val="28392677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23</a:t>
            </a:fld>
            <a:endParaRPr lang="zh-CN" altLang="en-US"/>
          </a:p>
        </p:txBody>
      </p:sp>
    </p:spTree>
    <p:extLst>
      <p:ext uri="{BB962C8B-B14F-4D97-AF65-F5344CB8AC3E}">
        <p14:creationId xmlns:p14="http://schemas.microsoft.com/office/powerpoint/2010/main" val="21795029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24</a:t>
            </a:fld>
            <a:endParaRPr lang="zh-CN" altLang="en-US"/>
          </a:p>
        </p:txBody>
      </p:sp>
    </p:spTree>
    <p:extLst>
      <p:ext uri="{BB962C8B-B14F-4D97-AF65-F5344CB8AC3E}">
        <p14:creationId xmlns:p14="http://schemas.microsoft.com/office/powerpoint/2010/main" val="23361690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25</a:t>
            </a:fld>
            <a:endParaRPr lang="zh-CN" altLang="en-US"/>
          </a:p>
        </p:txBody>
      </p:sp>
    </p:spTree>
    <p:extLst>
      <p:ext uri="{BB962C8B-B14F-4D97-AF65-F5344CB8AC3E}">
        <p14:creationId xmlns:p14="http://schemas.microsoft.com/office/powerpoint/2010/main" val="27418701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26</a:t>
            </a:fld>
            <a:endParaRPr lang="zh-CN" altLang="en-US"/>
          </a:p>
        </p:txBody>
      </p:sp>
    </p:spTree>
    <p:extLst>
      <p:ext uri="{BB962C8B-B14F-4D97-AF65-F5344CB8AC3E}">
        <p14:creationId xmlns:p14="http://schemas.microsoft.com/office/powerpoint/2010/main" val="7439551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27</a:t>
            </a:fld>
            <a:endParaRPr lang="zh-CN" altLang="en-US"/>
          </a:p>
        </p:txBody>
      </p:sp>
    </p:spTree>
    <p:extLst>
      <p:ext uri="{BB962C8B-B14F-4D97-AF65-F5344CB8AC3E}">
        <p14:creationId xmlns:p14="http://schemas.microsoft.com/office/powerpoint/2010/main" val="31848034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28</a:t>
            </a:fld>
            <a:endParaRPr lang="zh-CN" altLang="en-US"/>
          </a:p>
        </p:txBody>
      </p:sp>
    </p:spTree>
    <p:extLst>
      <p:ext uri="{BB962C8B-B14F-4D97-AF65-F5344CB8AC3E}">
        <p14:creationId xmlns:p14="http://schemas.microsoft.com/office/powerpoint/2010/main" val="21452202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29</a:t>
            </a:fld>
            <a:endParaRPr lang="zh-CN" altLang="en-US"/>
          </a:p>
        </p:txBody>
      </p:sp>
    </p:spTree>
    <p:extLst>
      <p:ext uri="{BB962C8B-B14F-4D97-AF65-F5344CB8AC3E}">
        <p14:creationId xmlns:p14="http://schemas.microsoft.com/office/powerpoint/2010/main" val="25054404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30</a:t>
            </a:fld>
            <a:endParaRPr lang="zh-CN" altLang="en-US"/>
          </a:p>
        </p:txBody>
      </p:sp>
    </p:spTree>
    <p:extLst>
      <p:ext uri="{BB962C8B-B14F-4D97-AF65-F5344CB8AC3E}">
        <p14:creationId xmlns:p14="http://schemas.microsoft.com/office/powerpoint/2010/main" val="33502240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4</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31</a:t>
            </a:fld>
            <a:endParaRPr lang="zh-CN" altLang="en-US"/>
          </a:p>
        </p:txBody>
      </p:sp>
    </p:spTree>
    <p:extLst>
      <p:ext uri="{BB962C8B-B14F-4D97-AF65-F5344CB8AC3E}">
        <p14:creationId xmlns:p14="http://schemas.microsoft.com/office/powerpoint/2010/main" val="42493550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32</a:t>
            </a:fld>
            <a:endParaRPr lang="zh-CN" altLang="en-US"/>
          </a:p>
        </p:txBody>
      </p:sp>
    </p:spTree>
    <p:extLst>
      <p:ext uri="{BB962C8B-B14F-4D97-AF65-F5344CB8AC3E}">
        <p14:creationId xmlns:p14="http://schemas.microsoft.com/office/powerpoint/2010/main" val="11219094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33</a:t>
            </a:fld>
            <a:endParaRPr lang="zh-CN" altLang="en-US"/>
          </a:p>
        </p:txBody>
      </p:sp>
    </p:spTree>
    <p:extLst>
      <p:ext uri="{BB962C8B-B14F-4D97-AF65-F5344CB8AC3E}">
        <p14:creationId xmlns:p14="http://schemas.microsoft.com/office/powerpoint/2010/main" val="21239451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34</a:t>
            </a:fld>
            <a:endParaRPr lang="zh-CN" altLang="en-US"/>
          </a:p>
        </p:txBody>
      </p:sp>
    </p:spTree>
    <p:extLst>
      <p:ext uri="{BB962C8B-B14F-4D97-AF65-F5344CB8AC3E}">
        <p14:creationId xmlns:p14="http://schemas.microsoft.com/office/powerpoint/2010/main" val="75550341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35</a:t>
            </a:fld>
            <a:endParaRPr lang="zh-CN" altLang="en-US"/>
          </a:p>
        </p:txBody>
      </p:sp>
    </p:spTree>
    <p:extLst>
      <p:ext uri="{BB962C8B-B14F-4D97-AF65-F5344CB8AC3E}">
        <p14:creationId xmlns:p14="http://schemas.microsoft.com/office/powerpoint/2010/main" val="237473508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36</a:t>
            </a:fld>
            <a:endParaRPr lang="zh-CN" altLang="en-US"/>
          </a:p>
        </p:txBody>
      </p:sp>
    </p:spTree>
    <p:extLst>
      <p:ext uri="{BB962C8B-B14F-4D97-AF65-F5344CB8AC3E}">
        <p14:creationId xmlns:p14="http://schemas.microsoft.com/office/powerpoint/2010/main" val="54617763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37</a:t>
            </a:fld>
            <a:endParaRPr lang="zh-CN" altLang="en-US"/>
          </a:p>
        </p:txBody>
      </p:sp>
    </p:spTree>
    <p:extLst>
      <p:ext uri="{BB962C8B-B14F-4D97-AF65-F5344CB8AC3E}">
        <p14:creationId xmlns:p14="http://schemas.microsoft.com/office/powerpoint/2010/main" val="236039708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38</a:t>
            </a:fld>
            <a:endParaRPr lang="zh-CN" altLang="en-US"/>
          </a:p>
        </p:txBody>
      </p:sp>
    </p:spTree>
    <p:extLst>
      <p:ext uri="{BB962C8B-B14F-4D97-AF65-F5344CB8AC3E}">
        <p14:creationId xmlns:p14="http://schemas.microsoft.com/office/powerpoint/2010/main" val="73635280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39</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89582877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40</a:t>
            </a:fld>
            <a:endParaRPr lang="zh-CN" altLang="en-US"/>
          </a:p>
        </p:txBody>
      </p:sp>
    </p:spTree>
    <p:extLst>
      <p:ext uri="{BB962C8B-B14F-4D97-AF65-F5344CB8AC3E}">
        <p14:creationId xmlns:p14="http://schemas.microsoft.com/office/powerpoint/2010/main" val="38038181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5</a:t>
            </a:fld>
            <a:endParaRPr lang="zh-CN" altLang="en-US"/>
          </a:p>
        </p:txBody>
      </p:sp>
    </p:spTree>
    <p:extLst>
      <p:ext uri="{BB962C8B-B14F-4D97-AF65-F5344CB8AC3E}">
        <p14:creationId xmlns:p14="http://schemas.microsoft.com/office/powerpoint/2010/main" val="14092172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41</a:t>
            </a:fld>
            <a:endParaRPr lang="zh-CN" altLang="en-US"/>
          </a:p>
        </p:txBody>
      </p:sp>
    </p:spTree>
    <p:extLst>
      <p:ext uri="{BB962C8B-B14F-4D97-AF65-F5344CB8AC3E}">
        <p14:creationId xmlns:p14="http://schemas.microsoft.com/office/powerpoint/2010/main" val="242651956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42</a:t>
            </a:fld>
            <a:endParaRPr lang="zh-CN" altLang="en-US"/>
          </a:p>
        </p:txBody>
      </p:sp>
    </p:spTree>
    <p:extLst>
      <p:ext uri="{BB962C8B-B14F-4D97-AF65-F5344CB8AC3E}">
        <p14:creationId xmlns:p14="http://schemas.microsoft.com/office/powerpoint/2010/main" val="82403463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43</a:t>
            </a:fld>
            <a:endParaRPr lang="zh-CN" altLang="en-US"/>
          </a:p>
        </p:txBody>
      </p:sp>
    </p:spTree>
    <p:extLst>
      <p:ext uri="{BB962C8B-B14F-4D97-AF65-F5344CB8AC3E}">
        <p14:creationId xmlns:p14="http://schemas.microsoft.com/office/powerpoint/2010/main" val="22365051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44</a:t>
            </a:fld>
            <a:endParaRPr lang="zh-CN" altLang="en-US"/>
          </a:p>
        </p:txBody>
      </p:sp>
    </p:spTree>
    <p:extLst>
      <p:ext uri="{BB962C8B-B14F-4D97-AF65-F5344CB8AC3E}">
        <p14:creationId xmlns:p14="http://schemas.microsoft.com/office/powerpoint/2010/main" val="279443621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45</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27285753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46</a:t>
            </a:fld>
            <a:endParaRPr lang="zh-CN" altLang="en-US"/>
          </a:p>
        </p:txBody>
      </p:sp>
    </p:spTree>
    <p:extLst>
      <p:ext uri="{BB962C8B-B14F-4D97-AF65-F5344CB8AC3E}">
        <p14:creationId xmlns:p14="http://schemas.microsoft.com/office/powerpoint/2010/main" val="85447085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47</a:t>
            </a:fld>
            <a:endParaRPr lang="zh-CN" altLang="en-US"/>
          </a:p>
        </p:txBody>
      </p:sp>
    </p:spTree>
    <p:extLst>
      <p:ext uri="{BB962C8B-B14F-4D97-AF65-F5344CB8AC3E}">
        <p14:creationId xmlns:p14="http://schemas.microsoft.com/office/powerpoint/2010/main" val="221803476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48</a:t>
            </a:fld>
            <a:endParaRPr lang="zh-CN" altLang="en-US"/>
          </a:p>
        </p:txBody>
      </p:sp>
    </p:spTree>
    <p:extLst>
      <p:ext uri="{BB962C8B-B14F-4D97-AF65-F5344CB8AC3E}">
        <p14:creationId xmlns:p14="http://schemas.microsoft.com/office/powerpoint/2010/main" val="261675278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49</a:t>
            </a:fld>
            <a:endParaRPr lang="zh-CN" altLang="en-US"/>
          </a:p>
        </p:txBody>
      </p:sp>
    </p:spTree>
    <p:extLst>
      <p:ext uri="{BB962C8B-B14F-4D97-AF65-F5344CB8AC3E}">
        <p14:creationId xmlns:p14="http://schemas.microsoft.com/office/powerpoint/2010/main" val="4876570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50</a:t>
            </a:fld>
            <a:endParaRPr lang="zh-CN" altLang="en-US"/>
          </a:p>
        </p:txBody>
      </p:sp>
    </p:spTree>
    <p:extLst>
      <p:ext uri="{BB962C8B-B14F-4D97-AF65-F5344CB8AC3E}">
        <p14:creationId xmlns:p14="http://schemas.microsoft.com/office/powerpoint/2010/main" val="12063540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6</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51</a:t>
            </a:fld>
            <a:endParaRPr lang="zh-CN" altLang="en-US"/>
          </a:p>
        </p:txBody>
      </p:sp>
    </p:spTree>
    <p:extLst>
      <p:ext uri="{BB962C8B-B14F-4D97-AF65-F5344CB8AC3E}">
        <p14:creationId xmlns:p14="http://schemas.microsoft.com/office/powerpoint/2010/main" val="320984781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52</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29972986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53</a:t>
            </a:fld>
            <a:endParaRPr lang="zh-CN" altLang="en-US"/>
          </a:p>
        </p:txBody>
      </p:sp>
    </p:spTree>
    <p:extLst>
      <p:ext uri="{BB962C8B-B14F-4D97-AF65-F5344CB8AC3E}">
        <p14:creationId xmlns:p14="http://schemas.microsoft.com/office/powerpoint/2010/main" val="315390249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54</a:t>
            </a:fld>
            <a:endParaRPr lang="zh-CN" altLang="en-US"/>
          </a:p>
        </p:txBody>
      </p:sp>
    </p:spTree>
    <p:extLst>
      <p:ext uri="{BB962C8B-B14F-4D97-AF65-F5344CB8AC3E}">
        <p14:creationId xmlns:p14="http://schemas.microsoft.com/office/powerpoint/2010/main" val="50765009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55</a:t>
            </a:fld>
            <a:endParaRPr lang="zh-CN" altLang="en-US"/>
          </a:p>
        </p:txBody>
      </p:sp>
    </p:spTree>
    <p:extLst>
      <p:ext uri="{BB962C8B-B14F-4D97-AF65-F5344CB8AC3E}">
        <p14:creationId xmlns:p14="http://schemas.microsoft.com/office/powerpoint/2010/main" val="22182950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56</a:t>
            </a:fld>
            <a:endParaRPr lang="zh-CN" altLang="en-US"/>
          </a:p>
        </p:txBody>
      </p:sp>
    </p:spTree>
    <p:extLst>
      <p:ext uri="{BB962C8B-B14F-4D97-AF65-F5344CB8AC3E}">
        <p14:creationId xmlns:p14="http://schemas.microsoft.com/office/powerpoint/2010/main" val="226029813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57</a:t>
            </a:fld>
            <a:endParaRPr lang="zh-CN" altLang="en-US"/>
          </a:p>
        </p:txBody>
      </p:sp>
    </p:spTree>
    <p:extLst>
      <p:ext uri="{BB962C8B-B14F-4D97-AF65-F5344CB8AC3E}">
        <p14:creationId xmlns:p14="http://schemas.microsoft.com/office/powerpoint/2010/main" val="45966951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58</a:t>
            </a:fld>
            <a:endParaRPr lang="zh-CN" altLang="en-US"/>
          </a:p>
        </p:txBody>
      </p:sp>
    </p:spTree>
    <p:extLst>
      <p:ext uri="{BB962C8B-B14F-4D97-AF65-F5344CB8AC3E}">
        <p14:creationId xmlns:p14="http://schemas.microsoft.com/office/powerpoint/2010/main" val="13894272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59</a:t>
            </a:fld>
            <a:endParaRPr lang="zh-CN" altLang="en-US"/>
          </a:p>
        </p:txBody>
      </p:sp>
    </p:spTree>
    <p:extLst>
      <p:ext uri="{BB962C8B-B14F-4D97-AF65-F5344CB8AC3E}">
        <p14:creationId xmlns:p14="http://schemas.microsoft.com/office/powerpoint/2010/main" val="360510817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60</a:t>
            </a:fld>
            <a:endParaRPr lang="zh-CN" altLang="en-US"/>
          </a:p>
        </p:txBody>
      </p:sp>
    </p:spTree>
    <p:extLst>
      <p:ext uri="{BB962C8B-B14F-4D97-AF65-F5344CB8AC3E}">
        <p14:creationId xmlns:p14="http://schemas.microsoft.com/office/powerpoint/2010/main" val="14879506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7</a:t>
            </a:fld>
            <a:endParaRPr lang="zh-CN" altLang="en-US"/>
          </a:p>
        </p:txBody>
      </p:sp>
    </p:spTree>
    <p:extLst>
      <p:ext uri="{BB962C8B-B14F-4D97-AF65-F5344CB8AC3E}">
        <p14:creationId xmlns:p14="http://schemas.microsoft.com/office/powerpoint/2010/main" val="73055212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61</a:t>
            </a:fld>
            <a:endParaRPr lang="zh-CN" altLang="en-US"/>
          </a:p>
        </p:txBody>
      </p:sp>
    </p:spTree>
    <p:extLst>
      <p:ext uri="{BB962C8B-B14F-4D97-AF65-F5344CB8AC3E}">
        <p14:creationId xmlns:p14="http://schemas.microsoft.com/office/powerpoint/2010/main" val="265213025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62</a:t>
            </a:fld>
            <a:endParaRPr lang="zh-CN" altLang="en-US"/>
          </a:p>
        </p:txBody>
      </p:sp>
    </p:spTree>
    <p:extLst>
      <p:ext uri="{BB962C8B-B14F-4D97-AF65-F5344CB8AC3E}">
        <p14:creationId xmlns:p14="http://schemas.microsoft.com/office/powerpoint/2010/main" val="112103947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63</a:t>
            </a:fld>
            <a:endParaRPr lang="zh-CN" altLang="en-US"/>
          </a:p>
        </p:txBody>
      </p:sp>
    </p:spTree>
    <p:extLst>
      <p:ext uri="{BB962C8B-B14F-4D97-AF65-F5344CB8AC3E}">
        <p14:creationId xmlns:p14="http://schemas.microsoft.com/office/powerpoint/2010/main" val="336900943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64</a:t>
            </a:fld>
            <a:endParaRPr lang="zh-CN" altLang="en-US"/>
          </a:p>
        </p:txBody>
      </p:sp>
    </p:spTree>
    <p:extLst>
      <p:ext uri="{BB962C8B-B14F-4D97-AF65-F5344CB8AC3E}">
        <p14:creationId xmlns:p14="http://schemas.microsoft.com/office/powerpoint/2010/main" val="270181948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65</a:t>
            </a:fld>
            <a:endParaRPr lang="zh-CN" altLang="en-US"/>
          </a:p>
        </p:txBody>
      </p:sp>
    </p:spTree>
    <p:extLst>
      <p:ext uri="{BB962C8B-B14F-4D97-AF65-F5344CB8AC3E}">
        <p14:creationId xmlns:p14="http://schemas.microsoft.com/office/powerpoint/2010/main" val="219262315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66</a:t>
            </a:fld>
            <a:endParaRPr lang="zh-CN" altLang="en-US"/>
          </a:p>
        </p:txBody>
      </p:sp>
    </p:spTree>
    <p:extLst>
      <p:ext uri="{BB962C8B-B14F-4D97-AF65-F5344CB8AC3E}">
        <p14:creationId xmlns:p14="http://schemas.microsoft.com/office/powerpoint/2010/main" val="12053245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67</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35455251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68</a:t>
            </a:fld>
            <a:endParaRPr lang="zh-CN" altLang="en-US"/>
          </a:p>
        </p:txBody>
      </p:sp>
    </p:spTree>
    <p:extLst>
      <p:ext uri="{BB962C8B-B14F-4D97-AF65-F5344CB8AC3E}">
        <p14:creationId xmlns:p14="http://schemas.microsoft.com/office/powerpoint/2010/main" val="11339927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69</a:t>
            </a:fld>
            <a:endParaRPr lang="zh-CN" altLang="en-US"/>
          </a:p>
        </p:txBody>
      </p:sp>
    </p:spTree>
    <p:extLst>
      <p:ext uri="{BB962C8B-B14F-4D97-AF65-F5344CB8AC3E}">
        <p14:creationId xmlns:p14="http://schemas.microsoft.com/office/powerpoint/2010/main" val="157095524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70</a:t>
            </a:fld>
            <a:endParaRPr lang="zh-CN" altLang="en-US"/>
          </a:p>
        </p:txBody>
      </p:sp>
    </p:spTree>
    <p:extLst>
      <p:ext uri="{BB962C8B-B14F-4D97-AF65-F5344CB8AC3E}">
        <p14:creationId xmlns:p14="http://schemas.microsoft.com/office/powerpoint/2010/main" val="14560955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8</a:t>
            </a:fld>
            <a:endParaRPr lang="zh-CN" altLang="en-US"/>
          </a:p>
        </p:txBody>
      </p:sp>
    </p:spTree>
    <p:extLst>
      <p:ext uri="{BB962C8B-B14F-4D97-AF65-F5344CB8AC3E}">
        <p14:creationId xmlns:p14="http://schemas.microsoft.com/office/powerpoint/2010/main" val="104142966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71</a:t>
            </a:fld>
            <a:endParaRPr lang="zh-CN" altLang="en-US"/>
          </a:p>
        </p:txBody>
      </p:sp>
    </p:spTree>
    <p:extLst>
      <p:ext uri="{BB962C8B-B14F-4D97-AF65-F5344CB8AC3E}">
        <p14:creationId xmlns:p14="http://schemas.microsoft.com/office/powerpoint/2010/main" val="192879127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72</a:t>
            </a:fld>
            <a:endParaRPr lang="zh-CN" altLang="en-US"/>
          </a:p>
        </p:txBody>
      </p:sp>
    </p:spTree>
    <p:extLst>
      <p:ext uri="{BB962C8B-B14F-4D97-AF65-F5344CB8AC3E}">
        <p14:creationId xmlns:p14="http://schemas.microsoft.com/office/powerpoint/2010/main" val="237076539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73</a:t>
            </a:fld>
            <a:endParaRPr lang="zh-CN" altLang="en-US"/>
          </a:p>
        </p:txBody>
      </p:sp>
    </p:spTree>
    <p:extLst>
      <p:ext uri="{BB962C8B-B14F-4D97-AF65-F5344CB8AC3E}">
        <p14:creationId xmlns:p14="http://schemas.microsoft.com/office/powerpoint/2010/main" val="166209258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74</a:t>
            </a:fld>
            <a:endParaRPr lang="zh-CN" altLang="en-US"/>
          </a:p>
        </p:txBody>
      </p:sp>
    </p:spTree>
    <p:extLst>
      <p:ext uri="{BB962C8B-B14F-4D97-AF65-F5344CB8AC3E}">
        <p14:creationId xmlns:p14="http://schemas.microsoft.com/office/powerpoint/2010/main" val="139398056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75</a:t>
            </a:fld>
            <a:endParaRPr lang="zh-CN" altLang="en-US"/>
          </a:p>
        </p:txBody>
      </p:sp>
    </p:spTree>
    <p:extLst>
      <p:ext uri="{BB962C8B-B14F-4D97-AF65-F5344CB8AC3E}">
        <p14:creationId xmlns:p14="http://schemas.microsoft.com/office/powerpoint/2010/main" val="2051020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76</a:t>
            </a:fld>
            <a:endParaRPr lang="zh-CN" altLang="en-US"/>
          </a:p>
        </p:txBody>
      </p:sp>
    </p:spTree>
    <p:extLst>
      <p:ext uri="{BB962C8B-B14F-4D97-AF65-F5344CB8AC3E}">
        <p14:creationId xmlns:p14="http://schemas.microsoft.com/office/powerpoint/2010/main" val="273406491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77</a:t>
            </a:fld>
            <a:endParaRPr lang="zh-CN" altLang="en-US"/>
          </a:p>
        </p:txBody>
      </p:sp>
    </p:spTree>
    <p:extLst>
      <p:ext uri="{BB962C8B-B14F-4D97-AF65-F5344CB8AC3E}">
        <p14:creationId xmlns:p14="http://schemas.microsoft.com/office/powerpoint/2010/main" val="244029909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78</a:t>
            </a:fld>
            <a:endParaRPr lang="zh-CN" altLang="en-US"/>
          </a:p>
        </p:txBody>
      </p:sp>
    </p:spTree>
    <p:extLst>
      <p:ext uri="{BB962C8B-B14F-4D97-AF65-F5344CB8AC3E}">
        <p14:creationId xmlns:p14="http://schemas.microsoft.com/office/powerpoint/2010/main" val="188816089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79</a:t>
            </a:fld>
            <a:endParaRPr lang="zh-CN" altLang="en-US"/>
          </a:p>
        </p:txBody>
      </p:sp>
    </p:spTree>
    <p:extLst>
      <p:ext uri="{BB962C8B-B14F-4D97-AF65-F5344CB8AC3E}">
        <p14:creationId xmlns:p14="http://schemas.microsoft.com/office/powerpoint/2010/main" val="204136867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80</a:t>
            </a:fld>
            <a:endParaRPr lang="zh-CN" altLang="en-US"/>
          </a:p>
        </p:txBody>
      </p:sp>
    </p:spTree>
    <p:extLst>
      <p:ext uri="{BB962C8B-B14F-4D97-AF65-F5344CB8AC3E}">
        <p14:creationId xmlns:p14="http://schemas.microsoft.com/office/powerpoint/2010/main" val="19441152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9</a:t>
            </a:fld>
            <a:endParaRPr lang="zh-CN" altLang="en-US"/>
          </a:p>
        </p:txBody>
      </p:sp>
    </p:spTree>
    <p:extLst>
      <p:ext uri="{BB962C8B-B14F-4D97-AF65-F5344CB8AC3E}">
        <p14:creationId xmlns:p14="http://schemas.microsoft.com/office/powerpoint/2010/main" val="108091379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81</a:t>
            </a:fld>
            <a:endParaRPr lang="zh-CN" altLang="en-US"/>
          </a:p>
        </p:txBody>
      </p:sp>
    </p:spTree>
    <p:extLst>
      <p:ext uri="{BB962C8B-B14F-4D97-AF65-F5344CB8AC3E}">
        <p14:creationId xmlns:p14="http://schemas.microsoft.com/office/powerpoint/2010/main" val="30778897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82</a:t>
            </a:fld>
            <a:endParaRPr lang="zh-CN" altLang="en-US"/>
          </a:p>
        </p:txBody>
      </p:sp>
    </p:spTree>
    <p:extLst>
      <p:ext uri="{BB962C8B-B14F-4D97-AF65-F5344CB8AC3E}">
        <p14:creationId xmlns:p14="http://schemas.microsoft.com/office/powerpoint/2010/main" val="112607421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83</a:t>
            </a:fld>
            <a:endParaRPr lang="zh-CN" altLang="en-US"/>
          </a:p>
        </p:txBody>
      </p:sp>
    </p:spTree>
    <p:extLst>
      <p:ext uri="{BB962C8B-B14F-4D97-AF65-F5344CB8AC3E}">
        <p14:creationId xmlns:p14="http://schemas.microsoft.com/office/powerpoint/2010/main" val="244478184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84</a:t>
            </a:fld>
            <a:endParaRPr lang="zh-CN" altLang="en-US"/>
          </a:p>
        </p:txBody>
      </p:sp>
    </p:spTree>
    <p:extLst>
      <p:ext uri="{BB962C8B-B14F-4D97-AF65-F5344CB8AC3E}">
        <p14:creationId xmlns:p14="http://schemas.microsoft.com/office/powerpoint/2010/main" val="21420021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85</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6663508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86</a:t>
            </a:fld>
            <a:endParaRPr lang="zh-CN" altLang="en-US"/>
          </a:p>
        </p:txBody>
      </p:sp>
    </p:spTree>
    <p:extLst>
      <p:ext uri="{BB962C8B-B14F-4D97-AF65-F5344CB8AC3E}">
        <p14:creationId xmlns:p14="http://schemas.microsoft.com/office/powerpoint/2010/main" val="125275112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87</a:t>
            </a:fld>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10</a:t>
            </a:fld>
            <a:endParaRPr lang="zh-CN" altLang="en-US"/>
          </a:p>
        </p:txBody>
      </p:sp>
    </p:spTree>
    <p:extLst>
      <p:ext uri="{BB962C8B-B14F-4D97-AF65-F5344CB8AC3E}">
        <p14:creationId xmlns:p14="http://schemas.microsoft.com/office/powerpoint/2010/main" val="40199582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两栏内容">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2024/12/12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2024/12/12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2024/12/12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2024/12/12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2024/12/12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2024/12/12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2024/12/12</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2024/12/12</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2024/12/12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2024/12/12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2024/12/12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2024/12/12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2024/12/12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2024/12/12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Welcome_message_helium">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936748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15" name="Picture Placeholder 3"/>
          <p:cNvSpPr>
            <a:spLocks noGrp="1"/>
          </p:cNvSpPr>
          <p:nvPr>
            <p:ph type="pic" sz="quarter" idx="12"/>
          </p:nvPr>
        </p:nvSpPr>
        <p:spPr>
          <a:xfrm>
            <a:off x="6703597"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25" name="Picture Placeholder 3"/>
          <p:cNvSpPr>
            <a:spLocks noGrp="1"/>
          </p:cNvSpPr>
          <p:nvPr>
            <p:ph type="pic" sz="quarter" idx="13"/>
          </p:nvPr>
        </p:nvSpPr>
        <p:spPr>
          <a:xfrm>
            <a:off x="4005414"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34" name="Picture Placeholder 3"/>
          <p:cNvSpPr>
            <a:spLocks noGrp="1"/>
          </p:cNvSpPr>
          <p:nvPr>
            <p:ph type="pic" sz="quarter" idx="14"/>
          </p:nvPr>
        </p:nvSpPr>
        <p:spPr>
          <a:xfrm>
            <a:off x="134153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Portfolio 2 Images">
    <p:spTree>
      <p:nvGrpSpPr>
        <p:cNvPr id="1" name=""/>
        <p:cNvGrpSpPr/>
        <p:nvPr/>
      </p:nvGrpSpPr>
      <p:grpSpPr>
        <a:xfrm>
          <a:off x="0" y="0"/>
          <a:ext cx="0" cy="0"/>
          <a:chOff x="0" y="0"/>
          <a:chExt cx="0" cy="0"/>
        </a:xfrm>
      </p:grpSpPr>
      <p:sp>
        <p:nvSpPr>
          <p:cNvPr id="7" name="Picture Placeholder 13"/>
          <p:cNvSpPr>
            <a:spLocks noGrp="1"/>
          </p:cNvSpPr>
          <p:nvPr>
            <p:ph type="pic" sz="quarter" idx="24"/>
          </p:nvPr>
        </p:nvSpPr>
        <p:spPr>
          <a:xfrm>
            <a:off x="6250140"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
        <p:nvSpPr>
          <p:cNvPr id="8" name="Picture Placeholder 13"/>
          <p:cNvSpPr>
            <a:spLocks noGrp="1"/>
          </p:cNvSpPr>
          <p:nvPr>
            <p:ph type="pic" sz="quarter" idx="25"/>
          </p:nvPr>
        </p:nvSpPr>
        <p:spPr>
          <a:xfrm>
            <a:off x="1422583"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Master Slide 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Picture of 3 - Martik">
    <p:spTree>
      <p:nvGrpSpPr>
        <p:cNvPr id="1" name=""/>
        <p:cNvGrpSpPr/>
        <p:nvPr/>
      </p:nvGrpSpPr>
      <p:grpSpPr>
        <a:xfrm>
          <a:off x="0" y="0"/>
          <a:ext cx="0" cy="0"/>
          <a:chOff x="0" y="0"/>
          <a:chExt cx="0" cy="0"/>
        </a:xfrm>
      </p:grpSpPr>
      <p:sp>
        <p:nvSpPr>
          <p:cNvPr id="3" name="Picture Placeholder 13"/>
          <p:cNvSpPr>
            <a:spLocks noGrp="1"/>
          </p:cNvSpPr>
          <p:nvPr>
            <p:ph type="pic" sz="quarter" idx="13"/>
          </p:nvPr>
        </p:nvSpPr>
        <p:spPr>
          <a:xfrm>
            <a:off x="8081078" y="1907833"/>
            <a:ext cx="3168479"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4" name="Picture Placeholder 13"/>
          <p:cNvSpPr>
            <a:spLocks noGrp="1"/>
          </p:cNvSpPr>
          <p:nvPr>
            <p:ph type="pic" sz="quarter" idx="14"/>
          </p:nvPr>
        </p:nvSpPr>
        <p:spPr>
          <a:xfrm>
            <a:off x="953596" y="1907833"/>
            <a:ext cx="3173430"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 name="Picture Placeholder 13"/>
          <p:cNvSpPr>
            <a:spLocks noGrp="1"/>
          </p:cNvSpPr>
          <p:nvPr>
            <p:ph type="pic" sz="quarter" idx="15"/>
          </p:nvPr>
        </p:nvSpPr>
        <p:spPr>
          <a:xfrm>
            <a:off x="4389065" y="1907833"/>
            <a:ext cx="3429974"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2024/12/12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Timeline 1">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454412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3289610"/>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imeline 2">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2263943"/>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100943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0" name="Picture Placeholder 13"/>
          <p:cNvSpPr>
            <a:spLocks noGrp="1"/>
          </p:cNvSpPr>
          <p:nvPr>
            <p:ph type="pic" sz="quarter" idx="19"/>
          </p:nvPr>
        </p:nvSpPr>
        <p:spPr>
          <a:xfrm>
            <a:off x="2432976" y="4176378"/>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15" name="矩形 14"/>
          <p:cNvSpPr/>
          <p:nvPr userDrawn="1"/>
        </p:nvSpPr>
        <p:spPr>
          <a:xfrm>
            <a:off x="0" y="4172"/>
            <a:ext cx="7748337" cy="1275989"/>
          </a:xfrm>
          <a:prstGeom prst="rect">
            <a:avLst/>
          </a:prstGeom>
          <a:solidFill>
            <a:srgbClr val="FC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prstClr val="white"/>
              </a:solidFill>
            </a:endParaRPr>
          </a:p>
        </p:txBody>
      </p:sp>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18301" y="0"/>
            <a:ext cx="4773171" cy="1280161"/>
          </a:xfrm>
          <a:prstGeom prst="rect">
            <a:avLst/>
          </a:prstGeom>
        </p:spPr>
      </p:pic>
      <p:grpSp>
        <p:nvGrpSpPr>
          <p:cNvPr id="17" name="组合 16"/>
          <p:cNvGrpSpPr/>
          <p:nvPr userDrawn="1"/>
        </p:nvGrpSpPr>
        <p:grpSpPr>
          <a:xfrm>
            <a:off x="504253" y="327797"/>
            <a:ext cx="698906" cy="708832"/>
            <a:chOff x="314496" y="295312"/>
            <a:chExt cx="621213" cy="630037"/>
          </a:xfrm>
          <a:effectLst>
            <a:outerShdw blurRad="127000" dist="38100" dir="2700000" algn="tl" rotWithShape="0">
              <a:prstClr val="black">
                <a:alpha val="20000"/>
              </a:prstClr>
            </a:outerShdw>
          </a:effectLst>
        </p:grpSpPr>
        <p:sp>
          <p:nvSpPr>
            <p:cNvPr id="18" name="椭圆 17"/>
            <p:cNvSpPr/>
            <p:nvPr userDrawn="1"/>
          </p:nvSpPr>
          <p:spPr>
            <a:xfrm>
              <a:off x="369276" y="295312"/>
              <a:ext cx="369277" cy="369277"/>
            </a:xfrm>
            <a:prstGeom prst="ellipse">
              <a:avLst/>
            </a:prstGeom>
            <a:solidFill>
              <a:srgbClr val="01AED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a:off x="314496" y="556072"/>
              <a:ext cx="369277" cy="369277"/>
            </a:xfrm>
            <a:prstGeom prst="ellipse">
              <a:avLst/>
            </a:prstGeom>
            <a:solidFill>
              <a:srgbClr val="AAD02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userDrawn="1"/>
          </p:nvSpPr>
          <p:spPr>
            <a:xfrm>
              <a:off x="566432" y="455441"/>
              <a:ext cx="369277" cy="369277"/>
            </a:xfrm>
            <a:prstGeom prst="ellipse">
              <a:avLst/>
            </a:prstGeom>
            <a:solidFill>
              <a:srgbClr val="FD4A3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68410EE-AE6E-4175-8960-6D6DF2AF436C}" type="datetimeFigureOut">
              <a:rPr lang="zh-CN" altLang="en-US" smtClean="0"/>
              <a:t>2024/12/12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68410EE-AE6E-4175-8960-6D6DF2AF436C}" type="datetimeFigureOut">
              <a:rPr lang="zh-CN" altLang="en-US" smtClean="0"/>
              <a:t>2024/12/12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2024/12/12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2024/12/12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theme" Target="../theme/theme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8410EE-AE6E-4175-8960-6D6DF2AF436C}" type="datetimeFigureOut">
              <a:rPr lang="zh-CN" altLang="en-US" smtClean="0"/>
              <a:t>2024/12/12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875796-6E13-468D-999F-F374E9EFAF6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ABB97B-88E3-4FB3-A179-D3584D55E7BF}" type="datetimeFigureOut">
              <a:rPr lang="zh-CN" altLang="en-US" smtClean="0">
                <a:solidFill>
                  <a:prstClr val="black">
                    <a:tint val="75000"/>
                  </a:prstClr>
                </a:solidFill>
              </a:rPr>
              <a:t>2024/12/12</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8.xml"/><Relationship Id="rId1" Type="http://schemas.openxmlformats.org/officeDocument/2006/relationships/tags" Target="../tags/tag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17.emf"/></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23.emf"/></Relationships>
</file>

<file path=ppt/slides/_rels/slide18.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25.emf"/></Relationships>
</file>

<file path=ppt/slides/_rels/slide19.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28.emf"/></Relationships>
</file>

<file path=ppt/slides/_rels/slide21.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image" Target="../media/image39.emf"/></Relationships>
</file>

<file path=ppt/slides/_rels/slide31.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34.xml"/><Relationship Id="rId1" Type="http://schemas.openxmlformats.org/officeDocument/2006/relationships/slideLayout" Target="../slideLayouts/slideLayout4.xml"/><Relationship Id="rId4" Type="http://schemas.openxmlformats.org/officeDocument/2006/relationships/image" Target="../media/image45.emf"/></Relationships>
</file>

<file path=ppt/slides/_rels/slide36.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notesSlide" Target="../notesSlides/notesSlide37.xml"/><Relationship Id="rId1" Type="http://schemas.openxmlformats.org/officeDocument/2006/relationships/slideLayout" Target="../slideLayouts/slideLayout4.xml"/><Relationship Id="rId5" Type="http://schemas.openxmlformats.org/officeDocument/2006/relationships/image" Target="../media/image50.emf"/><Relationship Id="rId4" Type="http://schemas.openxmlformats.org/officeDocument/2006/relationships/image" Target="../media/image49.emf"/></Relationships>
</file>

<file path=ppt/slides/_rels/slide3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notesSlide" Target="../notesSlides/notesSlide39.xml"/><Relationship Id="rId1" Type="http://schemas.openxmlformats.org/officeDocument/2006/relationships/slideLayout" Target="../slideLayouts/slideLayout4.xml"/><Relationship Id="rId4" Type="http://schemas.openxmlformats.org/officeDocument/2006/relationships/image" Target="../media/image52.emf"/></Relationships>
</file>

<file path=ppt/slides/_rels/slide4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image" Target="../media/image57.emf"/><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58.emf"/><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59.emf"/><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50.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62.emf"/><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image" Target="../media/image63.emf"/><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64.emf"/><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65.emf"/><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66.emf"/><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67.emf"/><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image" Target="../media/image68.emf"/><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openxmlformats.org/officeDocument/2006/relationships/image" Target="../media/image69.emf"/><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image" Target="../media/image70.emf"/><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71.emf"/><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72.emf"/><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3" Type="http://schemas.openxmlformats.org/officeDocument/2006/relationships/image" Target="../media/image73.emf"/><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74.emf"/><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image" Target="../media/image75.emf"/><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openxmlformats.org/officeDocument/2006/relationships/image" Target="../media/image76.emf"/><Relationship Id="rId2" Type="http://schemas.openxmlformats.org/officeDocument/2006/relationships/notesSlide" Target="../notesSlides/notesSlide65.xml"/><Relationship Id="rId1" Type="http://schemas.openxmlformats.org/officeDocument/2006/relationships/slideLayout" Target="../slideLayouts/slideLayout4.xml"/><Relationship Id="rId4" Type="http://schemas.openxmlformats.org/officeDocument/2006/relationships/image" Target="../media/image77.emf"/></Relationships>
</file>

<file path=ppt/slides/_rels/slide6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6.xml"/><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80.emf"/><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image" Target="../media/image81.emf"/><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image" Target="../media/image82.emf"/><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3" Type="http://schemas.openxmlformats.org/officeDocument/2006/relationships/image" Target="../media/image83.emf"/><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3" Type="http://schemas.openxmlformats.org/officeDocument/2006/relationships/image" Target="../media/image84.emf"/><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3" Type="http://schemas.openxmlformats.org/officeDocument/2006/relationships/image" Target="../media/image88.emf"/><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3" Type="http://schemas.openxmlformats.org/officeDocument/2006/relationships/image" Target="../media/image89.emf"/><Relationship Id="rId2" Type="http://schemas.openxmlformats.org/officeDocument/2006/relationships/notesSlide" Target="../notesSlides/notesSlide78.xml"/><Relationship Id="rId1" Type="http://schemas.openxmlformats.org/officeDocument/2006/relationships/slideLayout" Target="../slideLayouts/slideLayout4.xml"/><Relationship Id="rId4" Type="http://schemas.openxmlformats.org/officeDocument/2006/relationships/image" Target="../media/image90.emf"/></Relationships>
</file>

<file path=ppt/slides/_rels/slide8.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3" Type="http://schemas.openxmlformats.org/officeDocument/2006/relationships/image" Target="../media/image91.emf"/><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3" Type="http://schemas.openxmlformats.org/officeDocument/2006/relationships/image" Target="../media/image92.emf"/><Relationship Id="rId2" Type="http://schemas.openxmlformats.org/officeDocument/2006/relationships/notesSlide" Target="../notesSlides/notesSlide80.xm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3" Type="http://schemas.openxmlformats.org/officeDocument/2006/relationships/image" Target="../media/image93.emf"/><Relationship Id="rId2" Type="http://schemas.openxmlformats.org/officeDocument/2006/relationships/notesSlide" Target="../notesSlides/notesSlide81.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3" Type="http://schemas.openxmlformats.org/officeDocument/2006/relationships/image" Target="../media/image94.emf"/><Relationship Id="rId2" Type="http://schemas.openxmlformats.org/officeDocument/2006/relationships/notesSlide" Target="../notesSlides/notesSlide82.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3" Type="http://schemas.openxmlformats.org/officeDocument/2006/relationships/image" Target="../media/image95.emf"/><Relationship Id="rId2" Type="http://schemas.openxmlformats.org/officeDocument/2006/relationships/notesSlide" Target="../notesSlides/notesSlide83.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4.xml"/><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3" Type="http://schemas.openxmlformats.org/officeDocument/2006/relationships/image" Target="../media/image96.emf"/><Relationship Id="rId2" Type="http://schemas.openxmlformats.org/officeDocument/2006/relationships/notesSlide" Target="../notesSlides/notesSlide85.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18.xml"/><Relationship Id="rId1" Type="http://schemas.openxmlformats.org/officeDocument/2006/relationships/tags" Target="../tags/tag3.xml"/><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265490" y="-206644"/>
            <a:ext cx="14301768" cy="8044746"/>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1638340" y="2540544"/>
            <a:ext cx="7624645" cy="1137747"/>
          </a:xfrm>
          <a:prstGeom prst="rect">
            <a:avLst/>
          </a:prstGeom>
          <a:noFill/>
        </p:spPr>
        <p:txBody>
          <a:bodyPr wrap="square" rtlCol="0">
            <a:spAutoFit/>
          </a:bodyPr>
          <a:lstStyle/>
          <a:p>
            <a:pPr>
              <a:lnSpc>
                <a:spcPct val="200000"/>
              </a:lnSpc>
            </a:pPr>
            <a:r>
              <a:rPr lang="zh-CN" altLang="en-US" sz="4000" b="1" dirty="0">
                <a:solidFill>
                  <a:srgbClr val="009642"/>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第</a:t>
            </a:r>
            <a:r>
              <a:rPr lang="en-US" altLang="zh-CN"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3</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章   图形图像操作详解</a:t>
            </a:r>
          </a:p>
        </p:txBody>
      </p:sp>
      <p:grpSp>
        <p:nvGrpSpPr>
          <p:cNvPr id="23" name="组合 22"/>
          <p:cNvGrpSpPr/>
          <p:nvPr/>
        </p:nvGrpSpPr>
        <p:grpSpPr>
          <a:xfrm>
            <a:off x="5199389" y="4221238"/>
            <a:ext cx="1793221" cy="463758"/>
            <a:chOff x="4499355" y="3719052"/>
            <a:chExt cx="1949737" cy="579774"/>
          </a:xfrm>
          <a:effectLst>
            <a:outerShdw blurRad="127000" dist="38100" dir="2700000" algn="tl" rotWithShape="0">
              <a:prstClr val="black">
                <a:alpha val="20000"/>
              </a:prstClr>
            </a:outerShdw>
          </a:effectLst>
        </p:grpSpPr>
        <p:sp>
          <p:nvSpPr>
            <p:cNvPr id="24"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25" name="出自【趣你的PPT】(微信:qunideppt)：最优质的PPT资源库"/>
            <p:cNvSpPr/>
            <p:nvPr/>
          </p:nvSpPr>
          <p:spPr>
            <a:xfrm>
              <a:off x="4578608" y="3808884"/>
              <a:ext cx="1176818"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
        <p:nvSpPr>
          <p:cNvPr id="26" name="PA_文本框 3"/>
          <p:cNvSpPr txBox="1"/>
          <p:nvPr>
            <p:custDataLst>
              <p:tags r:id="rId1"/>
            </p:custDataLst>
          </p:nvPr>
        </p:nvSpPr>
        <p:spPr>
          <a:xfrm>
            <a:off x="1850157" y="2122550"/>
            <a:ext cx="4464684" cy="338554"/>
          </a:xfrm>
          <a:prstGeom prst="rect">
            <a:avLst/>
          </a:prstGeom>
          <a:noFill/>
        </p:spPr>
        <p:txBody>
          <a:bodyPr wrap="none" rtlCol="0">
            <a:spAutoFit/>
          </a:bodyPr>
          <a:lstStyle/>
          <a:p>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适用教学课件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案例实战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学以致用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PPT</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演示</a:t>
            </a:r>
          </a:p>
        </p:txBody>
      </p:sp>
      <p:pic>
        <p:nvPicPr>
          <p:cNvPr id="27" name="图片 26">
            <a:extLst>
              <a:ext uri="{FF2B5EF4-FFF2-40B4-BE49-F238E27FC236}">
                <a16:creationId xmlns:a16="http://schemas.microsoft.com/office/drawing/2014/main" id="{29DDA49C-C245-4E98-84AD-BEFE4FC361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22479" y="6143624"/>
            <a:ext cx="2718419" cy="4064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p:tgtEl>
                                          <p:spTgt spid="26"/>
                                        </p:tgtEl>
                                        <p:attrNameLst>
                                          <p:attrName>ppt_y</p:attrName>
                                        </p:attrNameLst>
                                      </p:cBhvr>
                                      <p:tavLst>
                                        <p:tav tm="0">
                                          <p:val>
                                            <p:strVal val="#ppt_y-#ppt_h*1.125000"/>
                                          </p:val>
                                        </p:tav>
                                        <p:tav tm="100000">
                                          <p:val>
                                            <p:strVal val="#ppt_y"/>
                                          </p:val>
                                        </p:tav>
                                      </p:tavLst>
                                    </p:anim>
                                    <p:animEffect transition="in" filter="wipe(down)">
                                      <p:cBhvr>
                                        <p:cTn id="21" dur="500"/>
                                        <p:tgtEl>
                                          <p:spTgt spid="26"/>
                                        </p:tgtEl>
                                      </p:cBhvr>
                                    </p:animEffect>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3.1.3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文档的管理和编辑</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951898"/>
          </a:xfrm>
          <a:prstGeom prst="rect">
            <a:avLst/>
          </a:prstGeom>
          <a:noFill/>
        </p:spPr>
        <p:txBody>
          <a:bodyPr wrap="square" rtlCol="0">
            <a:spAutoFit/>
          </a:bodyPr>
          <a:lstStyle/>
          <a:p>
            <a:pPr indent="457200">
              <a:lnSpc>
                <a:spcPct val="150000"/>
              </a:lnSpc>
            </a:pPr>
            <a:r>
              <a:rPr lang="en-US" altLang="zh-CN" dirty="0">
                <a:latin typeface="微软雅黑" panose="020B0503020204020204" pitchFamily="34" charset="-122"/>
                <a:ea typeface="微软雅黑" panose="020B0503020204020204" pitchFamily="34" charset="-122"/>
              </a:rPr>
              <a:t>Photoshop</a:t>
            </a:r>
            <a:r>
              <a:rPr lang="zh-CN" altLang="en-US" dirty="0">
                <a:latin typeface="微软雅黑" panose="020B0503020204020204" pitchFamily="34" charset="-122"/>
                <a:ea typeface="微软雅黑" panose="020B0503020204020204" pitchFamily="34" charset="-122"/>
              </a:rPr>
              <a:t>文档的管理与编辑主要包括新建文件、打开文件、保存文件、置入文件、以及调整文件大小等，以下是关于这些操作的详细介绍：</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．新建文件</a:t>
            </a:r>
          </a:p>
          <a:p>
            <a:pPr indent="457200">
              <a:lnSpc>
                <a:spcPct val="150000"/>
              </a:lnSpc>
            </a:pPr>
            <a:r>
              <a:rPr lang="zh-CN" altLang="en-US" dirty="0">
                <a:latin typeface="微软雅黑" panose="020B0503020204020204" pitchFamily="34" charset="-122"/>
                <a:ea typeface="微软雅黑" panose="020B0503020204020204" pitchFamily="34" charset="-122"/>
              </a:rPr>
              <a:t>新建文件有以下</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种方法：</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启动</a:t>
            </a:r>
            <a:r>
              <a:rPr lang="en-US" altLang="zh-CN" dirty="0">
                <a:latin typeface="微软雅黑" panose="020B0503020204020204" pitchFamily="34" charset="-122"/>
                <a:ea typeface="微软雅黑" panose="020B0503020204020204" pitchFamily="34" charset="-122"/>
              </a:rPr>
              <a:t>Photoshop</a:t>
            </a:r>
            <a:r>
              <a:rPr lang="zh-CN" altLang="en-US" dirty="0">
                <a:latin typeface="微软雅黑" panose="020B0503020204020204" pitchFamily="34" charset="-122"/>
                <a:ea typeface="微软雅黑" panose="020B0503020204020204" pitchFamily="34" charset="-122"/>
              </a:rPr>
              <a:t>，单击“新建” 按钮；</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执行“文件”→“新建”命令；</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按</a:t>
            </a:r>
            <a:r>
              <a:rPr lang="en-US" altLang="zh-CN" dirty="0" err="1">
                <a:latin typeface="微软雅黑" panose="020B0503020204020204" pitchFamily="34" charset="-122"/>
                <a:ea typeface="微软雅黑" panose="020B0503020204020204" pitchFamily="34" charset="-122"/>
              </a:rPr>
              <a:t>Ctrl+N</a:t>
            </a:r>
            <a:r>
              <a:rPr lang="zh-CN" altLang="en-US" dirty="0">
                <a:latin typeface="微软雅黑" panose="020B0503020204020204" pitchFamily="34" charset="-122"/>
                <a:ea typeface="微软雅黑" panose="020B0503020204020204" pitchFamily="34" charset="-122"/>
              </a:rPr>
              <a:t>组合键。</a:t>
            </a:r>
          </a:p>
        </p:txBody>
      </p:sp>
      <p:pic>
        <p:nvPicPr>
          <p:cNvPr id="2" name="图片 1">
            <a:extLst>
              <a:ext uri="{FF2B5EF4-FFF2-40B4-BE49-F238E27FC236}">
                <a16:creationId xmlns:a16="http://schemas.microsoft.com/office/drawing/2014/main" id="{AB77D7AA-5BD7-4789-AED0-014A95A3382B}"/>
              </a:ext>
            </a:extLst>
          </p:cNvPr>
          <p:cNvPicPr>
            <a:picLocks noChangeAspect="1"/>
          </p:cNvPicPr>
          <p:nvPr/>
        </p:nvPicPr>
        <p:blipFill>
          <a:blip r:embed="rId3"/>
          <a:stretch>
            <a:fillRect/>
          </a:stretch>
        </p:blipFill>
        <p:spPr>
          <a:xfrm>
            <a:off x="5953125" y="2957614"/>
            <a:ext cx="4562318" cy="2955137"/>
          </a:xfrm>
          <a:prstGeom prst="rect">
            <a:avLst/>
          </a:prstGeom>
        </p:spPr>
      </p:pic>
    </p:spTree>
    <p:extLst>
      <p:ext uri="{BB962C8B-B14F-4D97-AF65-F5344CB8AC3E}">
        <p14:creationId xmlns:p14="http://schemas.microsoft.com/office/powerpoint/2010/main" val="158384164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3.1.3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文档的管理和编辑</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．打开文件</a:t>
            </a:r>
          </a:p>
          <a:p>
            <a:pPr indent="457200">
              <a:lnSpc>
                <a:spcPct val="150000"/>
              </a:lnSpc>
            </a:pPr>
            <a:r>
              <a:rPr lang="zh-CN" altLang="en-US" dirty="0">
                <a:latin typeface="微软雅黑" panose="020B0503020204020204" pitchFamily="34" charset="-122"/>
                <a:ea typeface="微软雅黑" panose="020B0503020204020204" pitchFamily="34" charset="-122"/>
              </a:rPr>
              <a:t>执行“文件”→“打开”命令，或按</a:t>
            </a:r>
            <a:r>
              <a:rPr lang="en-US" altLang="zh-CN" dirty="0" err="1">
                <a:latin typeface="微软雅黑" panose="020B0503020204020204" pitchFamily="34" charset="-122"/>
                <a:ea typeface="微软雅黑" panose="020B0503020204020204" pitchFamily="34" charset="-122"/>
              </a:rPr>
              <a:t>Ctrl+O</a:t>
            </a:r>
            <a:r>
              <a:rPr lang="zh-CN" altLang="en-US" dirty="0">
                <a:latin typeface="微软雅黑" panose="020B0503020204020204" pitchFamily="34" charset="-122"/>
                <a:ea typeface="微软雅黑" panose="020B0503020204020204" pitchFamily="34" charset="-122"/>
              </a:rPr>
              <a:t>组合键弹出“打开”对话框，如图所示。从中可以选择要打开的文件，单击“打开”按钮即可。</a:t>
            </a:r>
          </a:p>
        </p:txBody>
      </p:sp>
      <p:pic>
        <p:nvPicPr>
          <p:cNvPr id="3" name="图片 2">
            <a:extLst>
              <a:ext uri="{FF2B5EF4-FFF2-40B4-BE49-F238E27FC236}">
                <a16:creationId xmlns:a16="http://schemas.microsoft.com/office/drawing/2014/main" id="{30B71E40-6BCB-4917-87AB-0BD4C37A5E94}"/>
              </a:ext>
            </a:extLst>
          </p:cNvPr>
          <p:cNvPicPr>
            <a:picLocks noChangeAspect="1"/>
          </p:cNvPicPr>
          <p:nvPr/>
        </p:nvPicPr>
        <p:blipFill>
          <a:blip r:embed="rId3"/>
          <a:stretch>
            <a:fillRect/>
          </a:stretch>
        </p:blipFill>
        <p:spPr>
          <a:xfrm>
            <a:off x="3720530" y="3285020"/>
            <a:ext cx="4282969" cy="2914552"/>
          </a:xfrm>
          <a:prstGeom prst="rect">
            <a:avLst/>
          </a:prstGeom>
        </p:spPr>
      </p:pic>
    </p:spTree>
    <p:extLst>
      <p:ext uri="{BB962C8B-B14F-4D97-AF65-F5344CB8AC3E}">
        <p14:creationId xmlns:p14="http://schemas.microsoft.com/office/powerpoint/2010/main" val="203896628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3.1.3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文档的管理和编辑</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．保存文件</a:t>
            </a:r>
          </a:p>
          <a:p>
            <a:pPr indent="457200">
              <a:lnSpc>
                <a:spcPct val="150000"/>
              </a:lnSpc>
            </a:pPr>
            <a:r>
              <a:rPr lang="zh-CN" altLang="en-US" dirty="0">
                <a:latin typeface="微软雅黑" panose="020B0503020204020204" pitchFamily="34" charset="-122"/>
                <a:ea typeface="微软雅黑" panose="020B0503020204020204" pitchFamily="34" charset="-122"/>
              </a:rPr>
              <a:t>若使用当前文件本身的格式保存，执行“文件”→“存储”命令，或按</a:t>
            </a:r>
            <a:r>
              <a:rPr lang="en-US" altLang="zh-CN" dirty="0" err="1">
                <a:latin typeface="微软雅黑" panose="020B0503020204020204" pitchFamily="34" charset="-122"/>
                <a:ea typeface="微软雅黑" panose="020B0503020204020204" pitchFamily="34" charset="-122"/>
              </a:rPr>
              <a:t>Ctrl+S</a:t>
            </a:r>
            <a:r>
              <a:rPr lang="zh-CN" altLang="en-US" dirty="0">
                <a:latin typeface="微软雅黑" panose="020B0503020204020204" pitchFamily="34" charset="-122"/>
                <a:ea typeface="微软雅黑" panose="020B0503020204020204" pitchFamily="34" charset="-122"/>
              </a:rPr>
              <a:t>组合键。如果是首次保存，在弹出的“存储为”对话框中，可以选择文件名称和保存位置，单击“保存”按钮即可。</a:t>
            </a:r>
          </a:p>
        </p:txBody>
      </p:sp>
      <p:pic>
        <p:nvPicPr>
          <p:cNvPr id="2" name="图片 1">
            <a:extLst>
              <a:ext uri="{FF2B5EF4-FFF2-40B4-BE49-F238E27FC236}">
                <a16:creationId xmlns:a16="http://schemas.microsoft.com/office/drawing/2014/main" id="{5B7FB43F-A59D-4DFA-B294-3E2045324A4A}"/>
              </a:ext>
            </a:extLst>
          </p:cNvPr>
          <p:cNvPicPr>
            <a:picLocks noChangeAspect="1"/>
          </p:cNvPicPr>
          <p:nvPr/>
        </p:nvPicPr>
        <p:blipFill>
          <a:blip r:embed="rId3"/>
          <a:stretch>
            <a:fillRect/>
          </a:stretch>
        </p:blipFill>
        <p:spPr>
          <a:xfrm>
            <a:off x="-111063" y="3683120"/>
            <a:ext cx="7790861" cy="2686267"/>
          </a:xfrm>
          <a:prstGeom prst="rect">
            <a:avLst/>
          </a:prstGeom>
        </p:spPr>
      </p:pic>
      <p:pic>
        <p:nvPicPr>
          <p:cNvPr id="5" name="图片 4">
            <a:extLst>
              <a:ext uri="{FF2B5EF4-FFF2-40B4-BE49-F238E27FC236}">
                <a16:creationId xmlns:a16="http://schemas.microsoft.com/office/drawing/2014/main" id="{844ACDEC-8101-4EFA-9B2D-624C8A6DB534}"/>
              </a:ext>
            </a:extLst>
          </p:cNvPr>
          <p:cNvPicPr>
            <a:picLocks noChangeAspect="1"/>
          </p:cNvPicPr>
          <p:nvPr/>
        </p:nvPicPr>
        <p:blipFill>
          <a:blip r:embed="rId4"/>
          <a:stretch>
            <a:fillRect/>
          </a:stretch>
        </p:blipFill>
        <p:spPr>
          <a:xfrm>
            <a:off x="4945385" y="3957312"/>
            <a:ext cx="6510103" cy="2244665"/>
          </a:xfrm>
          <a:prstGeom prst="rect">
            <a:avLst/>
          </a:prstGeom>
        </p:spPr>
      </p:pic>
    </p:spTree>
    <p:extLst>
      <p:ext uri="{BB962C8B-B14F-4D97-AF65-F5344CB8AC3E}">
        <p14:creationId xmlns:p14="http://schemas.microsoft.com/office/powerpoint/2010/main" val="220255225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3.1.3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文档的管理和编辑</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．置入文件</a:t>
            </a:r>
          </a:p>
          <a:p>
            <a:pPr indent="457200">
              <a:lnSpc>
                <a:spcPct val="150000"/>
              </a:lnSpc>
            </a:pPr>
            <a:r>
              <a:rPr lang="zh-CN" altLang="en-US" dirty="0">
                <a:latin typeface="微软雅黑" panose="020B0503020204020204" pitchFamily="34" charset="-122"/>
                <a:ea typeface="微软雅黑" panose="020B0503020204020204" pitchFamily="34" charset="-122"/>
              </a:rPr>
              <a:t>置入文件可以将照片、图片或任何</a:t>
            </a:r>
            <a:r>
              <a:rPr lang="en-US" altLang="zh-CN" dirty="0">
                <a:latin typeface="微软雅黑" panose="020B0503020204020204" pitchFamily="34" charset="-122"/>
                <a:ea typeface="微软雅黑" panose="020B0503020204020204" pitchFamily="34" charset="-122"/>
              </a:rPr>
              <a:t>Photoshop</a:t>
            </a:r>
            <a:r>
              <a:rPr lang="zh-CN" altLang="en-US" dirty="0">
                <a:latin typeface="微软雅黑" panose="020B0503020204020204" pitchFamily="34" charset="-122"/>
                <a:ea typeface="微软雅黑" panose="020B0503020204020204" pitchFamily="34" charset="-122"/>
              </a:rPr>
              <a:t>支持的文件作为智能对象添加到文档中。</a:t>
            </a:r>
          </a:p>
        </p:txBody>
      </p:sp>
      <p:pic>
        <p:nvPicPr>
          <p:cNvPr id="3" name="图片 2">
            <a:extLst>
              <a:ext uri="{FF2B5EF4-FFF2-40B4-BE49-F238E27FC236}">
                <a16:creationId xmlns:a16="http://schemas.microsoft.com/office/drawing/2014/main" id="{A3A51E3E-EF7C-4B4D-A57E-AC0A40F0E3B6}"/>
              </a:ext>
            </a:extLst>
          </p:cNvPr>
          <p:cNvPicPr>
            <a:picLocks noChangeAspect="1"/>
          </p:cNvPicPr>
          <p:nvPr/>
        </p:nvPicPr>
        <p:blipFill>
          <a:blip r:embed="rId3"/>
          <a:stretch>
            <a:fillRect/>
          </a:stretch>
        </p:blipFill>
        <p:spPr>
          <a:xfrm>
            <a:off x="3267142" y="2852124"/>
            <a:ext cx="4895716" cy="3292694"/>
          </a:xfrm>
          <a:prstGeom prst="rect">
            <a:avLst/>
          </a:prstGeom>
        </p:spPr>
      </p:pic>
    </p:spTree>
    <p:extLst>
      <p:ext uri="{BB962C8B-B14F-4D97-AF65-F5344CB8AC3E}">
        <p14:creationId xmlns:p14="http://schemas.microsoft.com/office/powerpoint/2010/main" val="39717353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3.1.3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文档的管理和编辑</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3367397"/>
          </a:xfrm>
          <a:prstGeom prst="rect">
            <a:avLst/>
          </a:prstGeom>
          <a:noFill/>
        </p:spPr>
        <p:txBody>
          <a:bodyPr wrap="square" rtlCol="0">
            <a:spAutoFit/>
          </a:bodyPr>
          <a:lstStyle/>
          <a:p>
            <a:pPr indent="457200">
              <a:lnSpc>
                <a:spcPct val="150000"/>
              </a:lnSpc>
            </a:pPr>
            <a:r>
              <a:rPr lang="en-US" altLang="zh-CN" dirty="0">
                <a:latin typeface="微软雅黑" panose="020B0503020204020204" pitchFamily="34" charset="-122"/>
                <a:ea typeface="微软雅黑" panose="020B0503020204020204" pitchFamily="34" charset="-122"/>
              </a:rPr>
              <a:t>5</a:t>
            </a:r>
            <a:r>
              <a:rPr lang="zh-CN" altLang="en-US" dirty="0">
                <a:latin typeface="微软雅黑" panose="020B0503020204020204" pitchFamily="34" charset="-122"/>
                <a:ea typeface="微软雅黑" panose="020B0503020204020204" pitchFamily="34" charset="-122"/>
              </a:rPr>
              <a:t>．关闭文件</a:t>
            </a:r>
          </a:p>
          <a:p>
            <a:pPr indent="457200">
              <a:lnSpc>
                <a:spcPct val="150000"/>
              </a:lnSpc>
            </a:pPr>
            <a:r>
              <a:rPr lang="zh-CN" altLang="en-US" dirty="0">
                <a:latin typeface="微软雅黑" panose="020B0503020204020204" pitchFamily="34" charset="-122"/>
                <a:ea typeface="微软雅黑" panose="020B0503020204020204" pitchFamily="34" charset="-122"/>
              </a:rPr>
              <a:t>在关闭文件之前，需确保已保存所有重要更改，以免丢失工作成果。常见的关闭方法如下：</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单击图像标题栏最右端的“关闭”按钮。</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执行“文件”→“关闭”命令，或按</a:t>
            </a:r>
            <a:r>
              <a:rPr lang="en-US" altLang="zh-CN" dirty="0" err="1">
                <a:latin typeface="微软雅黑" panose="020B0503020204020204" pitchFamily="34" charset="-122"/>
                <a:ea typeface="微软雅黑" panose="020B0503020204020204" pitchFamily="34" charset="-122"/>
              </a:rPr>
              <a:t>Ctrl+W</a:t>
            </a:r>
            <a:r>
              <a:rPr lang="zh-CN" altLang="en-US" dirty="0">
                <a:latin typeface="微软雅黑" panose="020B0503020204020204" pitchFamily="34" charset="-122"/>
                <a:ea typeface="微软雅黑" panose="020B0503020204020204" pitchFamily="34" charset="-122"/>
              </a:rPr>
              <a:t>组合键，关闭当前图像文件。</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执行“文件”→“全部关闭”命令，或按</a:t>
            </a:r>
            <a:r>
              <a:rPr lang="en-US" altLang="zh-CN" dirty="0" err="1">
                <a:latin typeface="微软雅黑" panose="020B0503020204020204" pitchFamily="34" charset="-122"/>
                <a:ea typeface="微软雅黑" panose="020B0503020204020204" pitchFamily="34" charset="-122"/>
              </a:rPr>
              <a:t>Ctrl+Shift+W</a:t>
            </a:r>
            <a:r>
              <a:rPr lang="zh-CN" altLang="en-US" dirty="0">
                <a:latin typeface="微软雅黑" panose="020B0503020204020204" pitchFamily="34" charset="-122"/>
                <a:ea typeface="微软雅黑" panose="020B0503020204020204" pitchFamily="34" charset="-122"/>
              </a:rPr>
              <a:t>组合键，关闭工作区中打开的所有图像文件。</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执行“文件”→“退出”命令，或按</a:t>
            </a:r>
            <a:r>
              <a:rPr lang="en-US" altLang="zh-CN" dirty="0" err="1">
                <a:latin typeface="微软雅黑" panose="020B0503020204020204" pitchFamily="34" charset="-122"/>
                <a:ea typeface="微软雅黑" panose="020B0503020204020204" pitchFamily="34" charset="-122"/>
              </a:rPr>
              <a:t>Ctrl+Q</a:t>
            </a:r>
            <a:r>
              <a:rPr lang="zh-CN" altLang="en-US" dirty="0">
                <a:latin typeface="微软雅黑" panose="020B0503020204020204" pitchFamily="34" charset="-122"/>
                <a:ea typeface="微软雅黑" panose="020B0503020204020204" pitchFamily="34" charset="-122"/>
              </a:rPr>
              <a:t>组合键，退出</a:t>
            </a:r>
            <a:r>
              <a:rPr lang="en-US" altLang="zh-CN" dirty="0">
                <a:latin typeface="微软雅黑" panose="020B0503020204020204" pitchFamily="34" charset="-122"/>
                <a:ea typeface="微软雅黑" panose="020B0503020204020204" pitchFamily="34" charset="-122"/>
              </a:rPr>
              <a:t>Photoshop</a:t>
            </a:r>
            <a:r>
              <a:rPr lang="zh-CN" altLang="en-US" dirty="0">
                <a:latin typeface="微软雅黑" panose="020B0503020204020204" pitchFamily="34" charset="-122"/>
                <a:ea typeface="微软雅黑" panose="020B0503020204020204" pitchFamily="34" charset="-122"/>
              </a:rPr>
              <a:t>应用程序。</a:t>
            </a:r>
          </a:p>
        </p:txBody>
      </p:sp>
      <p:pic>
        <p:nvPicPr>
          <p:cNvPr id="2" name="图片 1">
            <a:extLst>
              <a:ext uri="{FF2B5EF4-FFF2-40B4-BE49-F238E27FC236}">
                <a16:creationId xmlns:a16="http://schemas.microsoft.com/office/drawing/2014/main" id="{F9A9F407-484B-4480-B857-1061A63A9191}"/>
              </a:ext>
            </a:extLst>
          </p:cNvPr>
          <p:cNvPicPr>
            <a:picLocks noChangeAspect="1"/>
          </p:cNvPicPr>
          <p:nvPr/>
        </p:nvPicPr>
        <p:blipFill>
          <a:blip r:embed="rId3"/>
          <a:stretch>
            <a:fillRect/>
          </a:stretch>
        </p:blipFill>
        <p:spPr>
          <a:xfrm>
            <a:off x="3664222" y="5163589"/>
            <a:ext cx="4101556" cy="1262018"/>
          </a:xfrm>
          <a:prstGeom prst="rect">
            <a:avLst/>
          </a:prstGeom>
        </p:spPr>
      </p:pic>
    </p:spTree>
    <p:extLst>
      <p:ext uri="{BB962C8B-B14F-4D97-AF65-F5344CB8AC3E}">
        <p14:creationId xmlns:p14="http://schemas.microsoft.com/office/powerpoint/2010/main" val="378202133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3.1.4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选择工具组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120902"/>
          </a:xfrm>
          <a:prstGeom prst="rect">
            <a:avLst/>
          </a:prstGeom>
          <a:noFill/>
        </p:spPr>
        <p:txBody>
          <a:bodyPr wrap="square" rtlCol="0">
            <a:spAutoFit/>
          </a:bodyPr>
          <a:lstStyle/>
          <a:p>
            <a:pPr indent="457200">
              <a:lnSpc>
                <a:spcPct val="150000"/>
              </a:lnSpc>
            </a:pPr>
            <a:r>
              <a:rPr lang="en-US" altLang="zh-CN" dirty="0">
                <a:latin typeface="微软雅黑" panose="020B0503020204020204" pitchFamily="34" charset="-122"/>
                <a:ea typeface="微软雅黑" panose="020B0503020204020204" pitchFamily="34" charset="-122"/>
              </a:rPr>
              <a:t>Photoshop</a:t>
            </a:r>
            <a:r>
              <a:rPr lang="zh-CN" altLang="en-US" dirty="0">
                <a:latin typeface="微软雅黑" panose="020B0503020204020204" pitchFamily="34" charset="-122"/>
                <a:ea typeface="微软雅黑" panose="020B0503020204020204" pitchFamily="34" charset="-122"/>
              </a:rPr>
              <a:t>提供了多种选择工具和方法，以满足用户在不同场景下的需求。通过熟练掌握这些工具和方法，用户可以更加高效地进行图像编辑和处理工作。</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．移动工具</a:t>
            </a:r>
          </a:p>
          <a:p>
            <a:pPr indent="457200">
              <a:lnSpc>
                <a:spcPct val="150000"/>
              </a:lnSpc>
            </a:pPr>
            <a:r>
              <a:rPr lang="zh-CN" altLang="en-US" dirty="0">
                <a:latin typeface="微软雅黑" panose="020B0503020204020204" pitchFamily="34" charset="-122"/>
                <a:ea typeface="微软雅黑" panose="020B0503020204020204" pitchFamily="34" charset="-122"/>
              </a:rPr>
              <a:t>移动工具是</a:t>
            </a:r>
            <a:r>
              <a:rPr lang="en-US" altLang="zh-CN" dirty="0">
                <a:latin typeface="微软雅黑" panose="020B0503020204020204" pitchFamily="34" charset="-122"/>
                <a:ea typeface="微软雅黑" panose="020B0503020204020204" pitchFamily="34" charset="-122"/>
              </a:rPr>
              <a:t>Photoshop</a:t>
            </a:r>
            <a:r>
              <a:rPr lang="zh-CN" altLang="en-US" dirty="0">
                <a:latin typeface="微软雅黑" panose="020B0503020204020204" pitchFamily="34" charset="-122"/>
                <a:ea typeface="微软雅黑" panose="020B0503020204020204" pitchFamily="34" charset="-122"/>
              </a:rPr>
              <a:t>中最基础的选择工具之一。它的主要功能是移动当前图层或选区中的对象。</a:t>
            </a:r>
            <a:endParaRPr lang="en-US" altLang="zh-CN"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B368EA4C-9CE4-494E-ADDD-2B22671C0FE3}"/>
              </a:ext>
            </a:extLst>
          </p:cNvPr>
          <p:cNvPicPr>
            <a:picLocks noChangeAspect="1"/>
          </p:cNvPicPr>
          <p:nvPr/>
        </p:nvPicPr>
        <p:blipFill>
          <a:blip r:embed="rId3"/>
          <a:stretch>
            <a:fillRect/>
          </a:stretch>
        </p:blipFill>
        <p:spPr>
          <a:xfrm>
            <a:off x="1728104" y="3749677"/>
            <a:ext cx="8450042" cy="2585683"/>
          </a:xfrm>
          <a:prstGeom prst="rect">
            <a:avLst/>
          </a:prstGeom>
        </p:spPr>
      </p:pic>
    </p:spTree>
    <p:extLst>
      <p:ext uri="{BB962C8B-B14F-4D97-AF65-F5344CB8AC3E}">
        <p14:creationId xmlns:p14="http://schemas.microsoft.com/office/powerpoint/2010/main" val="148097822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3.1.4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选择工具组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．选框工具</a:t>
            </a:r>
          </a:p>
          <a:p>
            <a:pPr indent="457200">
              <a:lnSpc>
                <a:spcPct val="150000"/>
              </a:lnSpc>
            </a:pPr>
            <a:r>
              <a:rPr lang="zh-CN" altLang="en-US" dirty="0">
                <a:latin typeface="微软雅黑" panose="020B0503020204020204" pitchFamily="34" charset="-122"/>
                <a:ea typeface="微软雅黑" panose="020B0503020204020204" pitchFamily="34" charset="-122"/>
              </a:rPr>
              <a:t>选框工具包括矩形选框工具、椭圆选框工具、单行选框工具和单列选框工具，主要用具创建和选取图像区域。</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）矩形选框工具</a:t>
            </a:r>
          </a:p>
        </p:txBody>
      </p:sp>
      <p:pic>
        <p:nvPicPr>
          <p:cNvPr id="3" name="图片 2">
            <a:extLst>
              <a:ext uri="{FF2B5EF4-FFF2-40B4-BE49-F238E27FC236}">
                <a16:creationId xmlns:a16="http://schemas.microsoft.com/office/drawing/2014/main" id="{C696D049-E84F-4AE6-85E2-B49D552A3186}"/>
              </a:ext>
            </a:extLst>
          </p:cNvPr>
          <p:cNvPicPr>
            <a:picLocks noChangeAspect="1"/>
          </p:cNvPicPr>
          <p:nvPr/>
        </p:nvPicPr>
        <p:blipFill>
          <a:blip r:embed="rId3"/>
          <a:stretch>
            <a:fillRect/>
          </a:stretch>
        </p:blipFill>
        <p:spPr>
          <a:xfrm>
            <a:off x="2875025" y="3976115"/>
            <a:ext cx="6746437" cy="2064386"/>
          </a:xfrm>
          <a:prstGeom prst="rect">
            <a:avLst/>
          </a:prstGeom>
        </p:spPr>
      </p:pic>
    </p:spTree>
    <p:extLst>
      <p:ext uri="{BB962C8B-B14F-4D97-AF65-F5344CB8AC3E}">
        <p14:creationId xmlns:p14="http://schemas.microsoft.com/office/powerpoint/2010/main" val="56991491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3.1.4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选择工具组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）椭圆选框工具</a:t>
            </a:r>
          </a:p>
          <a:p>
            <a:pPr indent="457200">
              <a:lnSpc>
                <a:spcPct val="150000"/>
              </a:lnSpc>
            </a:pP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）单行</a:t>
            </a:r>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列选框工具</a:t>
            </a:r>
          </a:p>
        </p:txBody>
      </p:sp>
      <p:pic>
        <p:nvPicPr>
          <p:cNvPr id="2" name="图片 1">
            <a:extLst>
              <a:ext uri="{FF2B5EF4-FFF2-40B4-BE49-F238E27FC236}">
                <a16:creationId xmlns:a16="http://schemas.microsoft.com/office/drawing/2014/main" id="{0791632C-D082-41B1-BABD-4EC1565137A2}"/>
              </a:ext>
            </a:extLst>
          </p:cNvPr>
          <p:cNvPicPr>
            <a:picLocks noChangeAspect="1"/>
          </p:cNvPicPr>
          <p:nvPr/>
        </p:nvPicPr>
        <p:blipFill>
          <a:blip r:embed="rId3"/>
          <a:stretch>
            <a:fillRect/>
          </a:stretch>
        </p:blipFill>
        <p:spPr>
          <a:xfrm>
            <a:off x="2667898" y="2577761"/>
            <a:ext cx="6094204" cy="1864805"/>
          </a:xfrm>
          <a:prstGeom prst="rect">
            <a:avLst/>
          </a:prstGeom>
        </p:spPr>
      </p:pic>
      <p:pic>
        <p:nvPicPr>
          <p:cNvPr id="5" name="图片 4">
            <a:extLst>
              <a:ext uri="{FF2B5EF4-FFF2-40B4-BE49-F238E27FC236}">
                <a16:creationId xmlns:a16="http://schemas.microsoft.com/office/drawing/2014/main" id="{53D0E727-451B-4774-BFD7-38B0B2A236CC}"/>
              </a:ext>
            </a:extLst>
          </p:cNvPr>
          <p:cNvPicPr>
            <a:picLocks noChangeAspect="1"/>
          </p:cNvPicPr>
          <p:nvPr/>
        </p:nvPicPr>
        <p:blipFill>
          <a:blip r:embed="rId4"/>
          <a:stretch>
            <a:fillRect/>
          </a:stretch>
        </p:blipFill>
        <p:spPr>
          <a:xfrm>
            <a:off x="2667898" y="4438437"/>
            <a:ext cx="6094204" cy="1864805"/>
          </a:xfrm>
          <a:prstGeom prst="rect">
            <a:avLst/>
          </a:prstGeom>
        </p:spPr>
      </p:pic>
    </p:spTree>
    <p:extLst>
      <p:ext uri="{BB962C8B-B14F-4D97-AF65-F5344CB8AC3E}">
        <p14:creationId xmlns:p14="http://schemas.microsoft.com/office/powerpoint/2010/main" val="55649517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3.1.4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选择工具组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951898"/>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．套索工具组</a:t>
            </a:r>
          </a:p>
          <a:p>
            <a:pPr indent="457200">
              <a:lnSpc>
                <a:spcPct val="150000"/>
              </a:lnSpc>
            </a:pPr>
            <a:r>
              <a:rPr lang="zh-CN" altLang="en-US" dirty="0">
                <a:latin typeface="微软雅黑" panose="020B0503020204020204" pitchFamily="34" charset="-122"/>
                <a:ea typeface="微软雅黑" panose="020B0503020204020204" pitchFamily="34" charset="-122"/>
              </a:rPr>
              <a:t>套索工具包括普通套索工具、多边形套索工具和磁性套索工具，这些工具提供了灵活的选择方式，适合不同形状和边缘的对象。</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）套索工具</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）多边形套索工具</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）磁性套索工具</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CD39F94A-06E2-42FB-B944-3B5E2166430B}"/>
              </a:ext>
            </a:extLst>
          </p:cNvPr>
          <p:cNvPicPr>
            <a:picLocks noChangeAspect="1"/>
          </p:cNvPicPr>
          <p:nvPr/>
        </p:nvPicPr>
        <p:blipFill>
          <a:blip r:embed="rId3"/>
          <a:stretch>
            <a:fillRect/>
          </a:stretch>
        </p:blipFill>
        <p:spPr>
          <a:xfrm>
            <a:off x="5075301" y="3044835"/>
            <a:ext cx="5184648" cy="1586484"/>
          </a:xfrm>
          <a:prstGeom prst="rect">
            <a:avLst/>
          </a:prstGeom>
        </p:spPr>
      </p:pic>
      <p:pic>
        <p:nvPicPr>
          <p:cNvPr id="6" name="图片 5">
            <a:extLst>
              <a:ext uri="{FF2B5EF4-FFF2-40B4-BE49-F238E27FC236}">
                <a16:creationId xmlns:a16="http://schemas.microsoft.com/office/drawing/2014/main" id="{AB22484F-B887-445D-B904-030346B90724}"/>
              </a:ext>
            </a:extLst>
          </p:cNvPr>
          <p:cNvPicPr>
            <a:picLocks noChangeAspect="1"/>
          </p:cNvPicPr>
          <p:nvPr/>
        </p:nvPicPr>
        <p:blipFill>
          <a:blip r:embed="rId4"/>
          <a:stretch>
            <a:fillRect/>
          </a:stretch>
        </p:blipFill>
        <p:spPr>
          <a:xfrm>
            <a:off x="5075301" y="4741433"/>
            <a:ext cx="5184648" cy="1586484"/>
          </a:xfrm>
          <a:prstGeom prst="rect">
            <a:avLst/>
          </a:prstGeom>
        </p:spPr>
      </p:pic>
    </p:spTree>
    <p:extLst>
      <p:ext uri="{BB962C8B-B14F-4D97-AF65-F5344CB8AC3E}">
        <p14:creationId xmlns:p14="http://schemas.microsoft.com/office/powerpoint/2010/main" val="187087744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3.1.4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选择工具组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536400"/>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．魔棒工具组</a:t>
            </a:r>
          </a:p>
          <a:p>
            <a:pPr indent="457200">
              <a:lnSpc>
                <a:spcPct val="150000"/>
              </a:lnSpc>
            </a:pPr>
            <a:r>
              <a:rPr lang="zh-CN" altLang="en-US" dirty="0">
                <a:latin typeface="微软雅黑" panose="020B0503020204020204" pitchFamily="34" charset="-122"/>
                <a:ea typeface="微软雅黑" panose="020B0503020204020204" pitchFamily="34" charset="-122"/>
              </a:rPr>
              <a:t>魔棒工具组包括对象选择工具、快速选择工具以及魔棒工具，属于灵活性很强的选择工具，可以通过颜色和纹理快速创建选区，不必跟踪其轮廓，有效节省时间并提高效率。</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）对象选择工具</a:t>
            </a:r>
          </a:p>
          <a:p>
            <a:pPr indent="457200">
              <a:lnSpc>
                <a:spcPct val="150000"/>
              </a:lnSpc>
            </a:pPr>
            <a:r>
              <a:rPr lang="zh-CN" altLang="en-US" dirty="0">
                <a:latin typeface="微软雅黑" panose="020B0503020204020204" pitchFamily="34" charset="-122"/>
                <a:ea typeface="微软雅黑" panose="020B0503020204020204" pitchFamily="34" charset="-122"/>
              </a:rPr>
              <a:t>对象选择工具可简化在图像中选择单个对象或对象的某个部分（人物、汽车、家具、宠物、衣服等）的过程。</a:t>
            </a:r>
          </a:p>
        </p:txBody>
      </p:sp>
      <p:pic>
        <p:nvPicPr>
          <p:cNvPr id="2" name="图片 1">
            <a:extLst>
              <a:ext uri="{FF2B5EF4-FFF2-40B4-BE49-F238E27FC236}">
                <a16:creationId xmlns:a16="http://schemas.microsoft.com/office/drawing/2014/main" id="{D29BF541-F70C-40F3-8741-E0E5BC0EEF20}"/>
              </a:ext>
            </a:extLst>
          </p:cNvPr>
          <p:cNvPicPr>
            <a:picLocks noChangeAspect="1"/>
          </p:cNvPicPr>
          <p:nvPr/>
        </p:nvPicPr>
        <p:blipFill>
          <a:blip r:embed="rId3"/>
          <a:stretch>
            <a:fillRect/>
          </a:stretch>
        </p:blipFill>
        <p:spPr>
          <a:xfrm>
            <a:off x="2889312" y="4454017"/>
            <a:ext cx="6455493" cy="1975358"/>
          </a:xfrm>
          <a:prstGeom prst="rect">
            <a:avLst/>
          </a:prstGeom>
        </p:spPr>
      </p:pic>
    </p:spTree>
    <p:extLst>
      <p:ext uri="{BB962C8B-B14F-4D97-AF65-F5344CB8AC3E}">
        <p14:creationId xmlns:p14="http://schemas.microsoft.com/office/powerpoint/2010/main" val="188631581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175"/>
            <a:ext cx="12192000" cy="6862175"/>
          </a:xfrm>
          <a:prstGeom prst="rect">
            <a:avLst/>
          </a:prstGeom>
        </p:spPr>
      </p:pic>
      <p:sp>
        <p:nvSpPr>
          <p:cNvPr id="6" name="Rectangle 18"/>
          <p:cNvSpPr>
            <a:spLocks noChangeArrowheads="1"/>
          </p:cNvSpPr>
          <p:nvPr/>
        </p:nvSpPr>
        <p:spPr bwMode="auto">
          <a:xfrm>
            <a:off x="2790825" y="1549052"/>
            <a:ext cx="223202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4400" b="1" dirty="0">
                <a:solidFill>
                  <a:srgbClr val="44546A"/>
                </a:solidFill>
                <a:latin typeface="思源黑体" panose="020B0500000000000000" pitchFamily="34" charset="-122"/>
                <a:ea typeface="思源黑体" panose="020B0500000000000000" pitchFamily="34" charset="-122"/>
              </a:rPr>
              <a:t>目录</a:t>
            </a:r>
            <a:endParaRPr lang="en-US" altLang="zh-CN" sz="4400" b="1" dirty="0">
              <a:solidFill>
                <a:srgbClr val="44546A"/>
              </a:solidFill>
              <a:latin typeface="思源黑体" panose="020B0500000000000000" pitchFamily="34" charset="-122"/>
              <a:ea typeface="思源黑体" panose="020B0500000000000000" pitchFamily="34" charset="-122"/>
            </a:endParaRPr>
          </a:p>
        </p:txBody>
      </p:sp>
      <p:sp>
        <p:nvSpPr>
          <p:cNvPr id="7" name="Rectangle 18"/>
          <p:cNvSpPr>
            <a:spLocks noChangeArrowheads="1"/>
          </p:cNvSpPr>
          <p:nvPr/>
        </p:nvSpPr>
        <p:spPr bwMode="auto">
          <a:xfrm>
            <a:off x="4248704" y="2022418"/>
            <a:ext cx="3564971" cy="407484"/>
          </a:xfrm>
          <a:prstGeom prst="rect">
            <a:avLst/>
          </a:prstGeom>
          <a:noFill/>
          <a:ln>
            <a:noFill/>
          </a:ln>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01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基础操作与工具</a:t>
            </a:r>
          </a:p>
        </p:txBody>
      </p:sp>
      <p:sp>
        <p:nvSpPr>
          <p:cNvPr id="8" name="Rectangle 18"/>
          <p:cNvSpPr>
            <a:spLocks noChangeArrowheads="1"/>
          </p:cNvSpPr>
          <p:nvPr/>
        </p:nvSpPr>
        <p:spPr bwMode="auto">
          <a:xfrm>
            <a:off x="4248704" y="2664871"/>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02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文字与排版</a:t>
            </a:r>
          </a:p>
        </p:txBody>
      </p:sp>
      <p:sp>
        <p:nvSpPr>
          <p:cNvPr id="9" name="Rectangle 18"/>
          <p:cNvSpPr>
            <a:spLocks noChangeArrowheads="1"/>
          </p:cNvSpPr>
          <p:nvPr/>
        </p:nvSpPr>
        <p:spPr bwMode="auto">
          <a:xfrm>
            <a:off x="4248704" y="3307324"/>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03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图像色彩的调整</a:t>
            </a:r>
          </a:p>
        </p:txBody>
      </p:sp>
      <p:sp>
        <p:nvSpPr>
          <p:cNvPr id="10" name="Rectangle 18">
            <a:extLst>
              <a:ext uri="{FF2B5EF4-FFF2-40B4-BE49-F238E27FC236}">
                <a16:creationId xmlns:a16="http://schemas.microsoft.com/office/drawing/2014/main" id="{BCC86C82-70BC-403D-811B-8234AE447AAD}"/>
              </a:ext>
            </a:extLst>
          </p:cNvPr>
          <p:cNvSpPr>
            <a:spLocks noChangeArrowheads="1"/>
          </p:cNvSpPr>
          <p:nvPr/>
        </p:nvSpPr>
        <p:spPr bwMode="auto">
          <a:xfrm>
            <a:off x="4248703" y="3949777"/>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04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图像元素的处理</a:t>
            </a:r>
          </a:p>
        </p:txBody>
      </p:sp>
      <p:sp>
        <p:nvSpPr>
          <p:cNvPr id="11" name="Rectangle 18">
            <a:extLst>
              <a:ext uri="{FF2B5EF4-FFF2-40B4-BE49-F238E27FC236}">
                <a16:creationId xmlns:a16="http://schemas.microsoft.com/office/drawing/2014/main" id="{5719B90A-5B2D-41FE-B681-2D8F7131EBCA}"/>
              </a:ext>
            </a:extLst>
          </p:cNvPr>
          <p:cNvSpPr>
            <a:spLocks noChangeArrowheads="1"/>
          </p:cNvSpPr>
          <p:nvPr/>
        </p:nvSpPr>
        <p:spPr bwMode="auto">
          <a:xfrm>
            <a:off x="4248702" y="4592230"/>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05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图像后期的制作</a:t>
            </a:r>
          </a:p>
        </p:txBody>
      </p:sp>
      <p:sp>
        <p:nvSpPr>
          <p:cNvPr id="12" name="Rectangle 18">
            <a:extLst>
              <a:ext uri="{FF2B5EF4-FFF2-40B4-BE49-F238E27FC236}">
                <a16:creationId xmlns:a16="http://schemas.microsoft.com/office/drawing/2014/main" id="{727CCA57-C6B5-4E64-BE35-DC7C0370A39E}"/>
              </a:ext>
            </a:extLst>
          </p:cNvPr>
          <p:cNvSpPr>
            <a:spLocks noChangeArrowheads="1"/>
          </p:cNvSpPr>
          <p:nvPr/>
        </p:nvSpPr>
        <p:spPr bwMode="auto">
          <a:xfrm>
            <a:off x="4248701" y="5234681"/>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06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课堂演练</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55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05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155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05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par>
                          <p:cTn id="28" fill="hold">
                            <p:stCondLst>
                              <p:cond delay="255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par>
                          <p:cTn id="32" fill="hold">
                            <p:stCondLst>
                              <p:cond delay="3050"/>
                            </p:stCondLst>
                            <p:childTnLst>
                              <p:par>
                                <p:cTn id="33" presetID="22" presetClass="entr" presetSubtype="8"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left)">
                                      <p:cBhvr>
                                        <p:cTn id="3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3.1.4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选择工具组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2</a:t>
            </a:r>
            <a:r>
              <a:rPr lang="zh-CN" altLang="en-US">
                <a:latin typeface="微软雅黑" panose="020B0503020204020204" pitchFamily="34" charset="-122"/>
                <a:ea typeface="微软雅黑" panose="020B0503020204020204" pitchFamily="34" charset="-122"/>
              </a:rPr>
              <a:t>）快速选择工具</a:t>
            </a:r>
          </a:p>
          <a:p>
            <a:pPr indent="457200">
              <a:lnSpc>
                <a:spcPct val="150000"/>
              </a:lnSpc>
            </a:pPr>
            <a:r>
              <a:rPr lang="zh-CN" altLang="en-US">
                <a:latin typeface="微软雅黑" panose="020B0503020204020204" pitchFamily="34" charset="-122"/>
                <a:ea typeface="微软雅黑" panose="020B0503020204020204" pitchFamily="34" charset="-122"/>
              </a:rPr>
              <a:t>快速选择工具可以利用可调整的圆形笔尖根据颜色的差异迅速地绘制出选区。</a:t>
            </a:r>
          </a:p>
          <a:p>
            <a:pPr indent="457200">
              <a:lnSpc>
                <a:spcPct val="150000"/>
              </a:lnSpc>
            </a:pP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3</a:t>
            </a:r>
            <a:r>
              <a:rPr lang="zh-CN" altLang="en-US">
                <a:latin typeface="微软雅黑" panose="020B0503020204020204" pitchFamily="34" charset="-122"/>
                <a:ea typeface="微软雅黑" panose="020B0503020204020204" pitchFamily="34" charset="-122"/>
              </a:rPr>
              <a:t>）魔棒工具</a:t>
            </a:r>
          </a:p>
          <a:p>
            <a:pPr indent="457200">
              <a:lnSpc>
                <a:spcPct val="150000"/>
              </a:lnSpc>
            </a:pPr>
            <a:r>
              <a:rPr lang="zh-CN" altLang="en-US">
                <a:latin typeface="微软雅黑" panose="020B0503020204020204" pitchFamily="34" charset="-122"/>
                <a:ea typeface="微软雅黑" panose="020B0503020204020204" pitchFamily="34" charset="-122"/>
              </a:rPr>
              <a:t>魔棒工具可以根据颜色的不同，选择颜色相近的区域。</a:t>
            </a: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A5788F13-E058-4C07-9D7A-CC6795A5CA46}"/>
              </a:ext>
            </a:extLst>
          </p:cNvPr>
          <p:cNvPicPr>
            <a:picLocks noChangeAspect="1"/>
          </p:cNvPicPr>
          <p:nvPr/>
        </p:nvPicPr>
        <p:blipFill>
          <a:blip r:embed="rId3"/>
          <a:stretch>
            <a:fillRect/>
          </a:stretch>
        </p:blipFill>
        <p:spPr>
          <a:xfrm>
            <a:off x="2622612" y="3341962"/>
            <a:ext cx="5573273" cy="1705402"/>
          </a:xfrm>
          <a:prstGeom prst="rect">
            <a:avLst/>
          </a:prstGeom>
        </p:spPr>
      </p:pic>
      <p:pic>
        <p:nvPicPr>
          <p:cNvPr id="5" name="图片 4">
            <a:extLst>
              <a:ext uri="{FF2B5EF4-FFF2-40B4-BE49-F238E27FC236}">
                <a16:creationId xmlns:a16="http://schemas.microsoft.com/office/drawing/2014/main" id="{A610C338-1F51-404B-9CC2-005AEEBCBFD3}"/>
              </a:ext>
            </a:extLst>
          </p:cNvPr>
          <p:cNvPicPr>
            <a:picLocks noChangeAspect="1"/>
          </p:cNvPicPr>
          <p:nvPr/>
        </p:nvPicPr>
        <p:blipFill>
          <a:blip r:embed="rId4"/>
          <a:stretch>
            <a:fillRect/>
          </a:stretch>
        </p:blipFill>
        <p:spPr>
          <a:xfrm>
            <a:off x="2622612" y="4933665"/>
            <a:ext cx="5573277" cy="1705403"/>
          </a:xfrm>
          <a:prstGeom prst="rect">
            <a:avLst/>
          </a:prstGeom>
        </p:spPr>
      </p:pic>
    </p:spTree>
    <p:extLst>
      <p:ext uri="{BB962C8B-B14F-4D97-AF65-F5344CB8AC3E}">
        <p14:creationId xmlns:p14="http://schemas.microsoft.com/office/powerpoint/2010/main" val="246203616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3.1.5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绘图工具组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绘图工具组提供了多种工具用于在图像上进行绘画和绘图。包括钢笔工具、弯度钢笔工具、画笔工具、铅笔工具以及混合器画笔工具。</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．钢笔工具</a:t>
            </a:r>
          </a:p>
          <a:p>
            <a:pPr indent="457200">
              <a:lnSpc>
                <a:spcPct val="150000"/>
              </a:lnSpc>
            </a:pPr>
            <a:r>
              <a:rPr lang="zh-CN" altLang="en-US" dirty="0">
                <a:latin typeface="微软雅黑" panose="020B0503020204020204" pitchFamily="34" charset="-122"/>
                <a:ea typeface="微软雅黑" panose="020B0503020204020204" pitchFamily="34" charset="-122"/>
              </a:rPr>
              <a:t>钢笔工具是最基本、也是最常用的路径工具，使用它可以精确创建光滑而复杂的路径。</a:t>
            </a:r>
          </a:p>
        </p:txBody>
      </p:sp>
      <p:pic>
        <p:nvPicPr>
          <p:cNvPr id="2" name="图片 1">
            <a:extLst>
              <a:ext uri="{FF2B5EF4-FFF2-40B4-BE49-F238E27FC236}">
                <a16:creationId xmlns:a16="http://schemas.microsoft.com/office/drawing/2014/main" id="{26C00D25-8BA6-4E2F-A28F-914E52868025}"/>
              </a:ext>
            </a:extLst>
          </p:cNvPr>
          <p:cNvPicPr>
            <a:picLocks noChangeAspect="1"/>
          </p:cNvPicPr>
          <p:nvPr/>
        </p:nvPicPr>
        <p:blipFill>
          <a:blip r:embed="rId3"/>
          <a:stretch>
            <a:fillRect/>
          </a:stretch>
        </p:blipFill>
        <p:spPr>
          <a:xfrm>
            <a:off x="2044500" y="3586266"/>
            <a:ext cx="7635029" cy="2336292"/>
          </a:xfrm>
          <a:prstGeom prst="rect">
            <a:avLst/>
          </a:prstGeom>
        </p:spPr>
      </p:pic>
    </p:spTree>
    <p:extLst>
      <p:ext uri="{BB962C8B-B14F-4D97-AF65-F5344CB8AC3E}">
        <p14:creationId xmlns:p14="http://schemas.microsoft.com/office/powerpoint/2010/main" val="35211354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3.1.5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绘图工具组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．弯度钢笔工具</a:t>
            </a:r>
          </a:p>
          <a:p>
            <a:pPr indent="457200">
              <a:lnSpc>
                <a:spcPct val="150000"/>
              </a:lnSpc>
            </a:pPr>
            <a:r>
              <a:rPr lang="zh-CN" altLang="en-US" dirty="0">
                <a:latin typeface="微软雅黑" panose="020B0503020204020204" pitchFamily="34" charset="-122"/>
                <a:ea typeface="微软雅黑" panose="020B0503020204020204" pitchFamily="34" charset="-122"/>
              </a:rPr>
              <a:t>弯度钢笔工具允许用户绘制具有平滑弯曲度的路径。通过调整钢笔工具的弯度设置，用户可以轻松绘制出流畅的曲线。</a:t>
            </a:r>
          </a:p>
        </p:txBody>
      </p:sp>
      <p:pic>
        <p:nvPicPr>
          <p:cNvPr id="3" name="图片 2">
            <a:extLst>
              <a:ext uri="{FF2B5EF4-FFF2-40B4-BE49-F238E27FC236}">
                <a16:creationId xmlns:a16="http://schemas.microsoft.com/office/drawing/2014/main" id="{59CF91AB-AC81-4B8B-86F5-E9338D10D17F}"/>
              </a:ext>
            </a:extLst>
          </p:cNvPr>
          <p:cNvPicPr>
            <a:picLocks noChangeAspect="1"/>
          </p:cNvPicPr>
          <p:nvPr/>
        </p:nvPicPr>
        <p:blipFill>
          <a:blip r:embed="rId3"/>
          <a:stretch>
            <a:fillRect/>
          </a:stretch>
        </p:blipFill>
        <p:spPr>
          <a:xfrm>
            <a:off x="1827447" y="3429000"/>
            <a:ext cx="7775106" cy="2379155"/>
          </a:xfrm>
          <a:prstGeom prst="rect">
            <a:avLst/>
          </a:prstGeom>
        </p:spPr>
      </p:pic>
    </p:spTree>
    <p:extLst>
      <p:ext uri="{BB962C8B-B14F-4D97-AF65-F5344CB8AC3E}">
        <p14:creationId xmlns:p14="http://schemas.microsoft.com/office/powerpoint/2010/main" val="379853072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3.1.5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绘图工具组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．画笔工具</a:t>
            </a:r>
          </a:p>
          <a:p>
            <a:pPr indent="457200">
              <a:lnSpc>
                <a:spcPct val="150000"/>
              </a:lnSpc>
            </a:pPr>
            <a:r>
              <a:rPr lang="zh-CN" altLang="en-US" dirty="0">
                <a:latin typeface="微软雅黑" panose="020B0503020204020204" pitchFamily="34" charset="-122"/>
                <a:ea typeface="微软雅黑" panose="020B0503020204020204" pitchFamily="34" charset="-122"/>
              </a:rPr>
              <a:t>画笔工具类似于传统的毛笔，可以绘制各类柔和或硬朗的线条，也可画出预先定义好的图案（笔刷）。</a:t>
            </a:r>
          </a:p>
        </p:txBody>
      </p:sp>
      <p:pic>
        <p:nvPicPr>
          <p:cNvPr id="2" name="图片 1">
            <a:extLst>
              <a:ext uri="{FF2B5EF4-FFF2-40B4-BE49-F238E27FC236}">
                <a16:creationId xmlns:a16="http://schemas.microsoft.com/office/drawing/2014/main" id="{96E2F662-30EE-423E-82EC-61D85DAACEA4}"/>
              </a:ext>
            </a:extLst>
          </p:cNvPr>
          <p:cNvPicPr>
            <a:picLocks noChangeAspect="1"/>
          </p:cNvPicPr>
          <p:nvPr/>
        </p:nvPicPr>
        <p:blipFill>
          <a:blip r:embed="rId3"/>
          <a:stretch>
            <a:fillRect/>
          </a:stretch>
        </p:blipFill>
        <p:spPr>
          <a:xfrm>
            <a:off x="1480814" y="3498951"/>
            <a:ext cx="8468372" cy="323838"/>
          </a:xfrm>
          <a:prstGeom prst="rect">
            <a:avLst/>
          </a:prstGeom>
        </p:spPr>
      </p:pic>
    </p:spTree>
    <p:extLst>
      <p:ext uri="{BB962C8B-B14F-4D97-AF65-F5344CB8AC3E}">
        <p14:creationId xmlns:p14="http://schemas.microsoft.com/office/powerpoint/2010/main" val="254552648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3.1.5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绘图工具组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．铅笔工具</a:t>
            </a:r>
          </a:p>
          <a:p>
            <a:pPr indent="457200">
              <a:lnSpc>
                <a:spcPct val="150000"/>
              </a:lnSpc>
            </a:pPr>
            <a:r>
              <a:rPr lang="zh-CN" altLang="en-US" dirty="0">
                <a:latin typeface="微软雅黑" panose="020B0503020204020204" pitchFamily="34" charset="-122"/>
                <a:ea typeface="微软雅黑" panose="020B0503020204020204" pitchFamily="34" charset="-122"/>
              </a:rPr>
              <a:t>铅笔工具可以模拟铅笔绘画的风格和效果，绘制一些边缘硬朗、无发散效果的线条或图案。</a:t>
            </a:r>
          </a:p>
        </p:txBody>
      </p:sp>
      <p:pic>
        <p:nvPicPr>
          <p:cNvPr id="3" name="图片 2">
            <a:extLst>
              <a:ext uri="{FF2B5EF4-FFF2-40B4-BE49-F238E27FC236}">
                <a16:creationId xmlns:a16="http://schemas.microsoft.com/office/drawing/2014/main" id="{B6E0791F-C962-4157-9EDB-F523D0FE2D85}"/>
              </a:ext>
            </a:extLst>
          </p:cNvPr>
          <p:cNvPicPr>
            <a:picLocks noChangeAspect="1"/>
          </p:cNvPicPr>
          <p:nvPr/>
        </p:nvPicPr>
        <p:blipFill>
          <a:blip r:embed="rId3"/>
          <a:stretch>
            <a:fillRect/>
          </a:stretch>
        </p:blipFill>
        <p:spPr>
          <a:xfrm>
            <a:off x="1870979" y="3200656"/>
            <a:ext cx="8450042" cy="2585683"/>
          </a:xfrm>
          <a:prstGeom prst="rect">
            <a:avLst/>
          </a:prstGeom>
        </p:spPr>
      </p:pic>
    </p:spTree>
    <p:extLst>
      <p:ext uri="{BB962C8B-B14F-4D97-AF65-F5344CB8AC3E}">
        <p14:creationId xmlns:p14="http://schemas.microsoft.com/office/powerpoint/2010/main" val="402409959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3.1.5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绘图工具组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．混合器画笔工具</a:t>
            </a:r>
          </a:p>
          <a:p>
            <a:pPr indent="457200">
              <a:lnSpc>
                <a:spcPct val="150000"/>
              </a:lnSpc>
            </a:pPr>
            <a:r>
              <a:rPr lang="zh-CN" altLang="en-US" dirty="0">
                <a:latin typeface="微软雅黑" panose="020B0503020204020204" pitchFamily="34" charset="-122"/>
                <a:ea typeface="微软雅黑" panose="020B0503020204020204" pitchFamily="34" charset="-122"/>
              </a:rPr>
              <a:t>混合器画笔工具可以混合画布上的颜色、组合画笔上的颜色以及在描边过程中使用不同的绘画湿度。</a:t>
            </a:r>
          </a:p>
        </p:txBody>
      </p:sp>
      <p:pic>
        <p:nvPicPr>
          <p:cNvPr id="2" name="图片 1">
            <a:extLst>
              <a:ext uri="{FF2B5EF4-FFF2-40B4-BE49-F238E27FC236}">
                <a16:creationId xmlns:a16="http://schemas.microsoft.com/office/drawing/2014/main" id="{A20FF2D6-8CEA-427D-A246-D261D1D5F4BD}"/>
              </a:ext>
            </a:extLst>
          </p:cNvPr>
          <p:cNvPicPr>
            <a:picLocks noChangeAspect="1"/>
          </p:cNvPicPr>
          <p:nvPr/>
        </p:nvPicPr>
        <p:blipFill>
          <a:blip r:embed="rId3"/>
          <a:stretch>
            <a:fillRect/>
          </a:stretch>
        </p:blipFill>
        <p:spPr>
          <a:xfrm>
            <a:off x="1881078" y="3200656"/>
            <a:ext cx="7961873" cy="2436305"/>
          </a:xfrm>
          <a:prstGeom prst="rect">
            <a:avLst/>
          </a:prstGeom>
        </p:spPr>
      </p:pic>
    </p:spTree>
    <p:extLst>
      <p:ext uri="{BB962C8B-B14F-4D97-AF65-F5344CB8AC3E}">
        <p14:creationId xmlns:p14="http://schemas.microsoft.com/office/powerpoint/2010/main" val="191418664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3.1.6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颜色填充工具</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536400"/>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颜色填充工具可以为图像、形状或文本填充纯色、渐变色或图案。以下是对颜色填充工具中的拾色器、吸管工具、油漆桶工具、色板面板与渐变工具的详细介绍。</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．拾色器</a:t>
            </a:r>
          </a:p>
          <a:p>
            <a:pPr indent="457200">
              <a:lnSpc>
                <a:spcPct val="150000"/>
              </a:lnSpc>
            </a:pPr>
            <a:r>
              <a:rPr lang="zh-CN" altLang="en-US" dirty="0">
                <a:latin typeface="微软雅黑" panose="020B0503020204020204" pitchFamily="34" charset="-122"/>
                <a:ea typeface="微软雅黑" panose="020B0503020204020204" pitchFamily="34" charset="-122"/>
              </a:rPr>
              <a:t>拾色器是一个用于选择颜色的对话框，它提供了多种颜色模型和颜色值选项，使用户能够精确设置前景色、背景色、填充颜色等。单击前景色或背景色选择框，弹出“拾色器”对话框。</a:t>
            </a:r>
          </a:p>
        </p:txBody>
      </p:sp>
      <p:pic>
        <p:nvPicPr>
          <p:cNvPr id="2" name="图片 1">
            <a:extLst>
              <a:ext uri="{FF2B5EF4-FFF2-40B4-BE49-F238E27FC236}">
                <a16:creationId xmlns:a16="http://schemas.microsoft.com/office/drawing/2014/main" id="{32C96AC7-9F87-404B-8E60-C67CBCE5A9B3}"/>
              </a:ext>
            </a:extLst>
          </p:cNvPr>
          <p:cNvPicPr>
            <a:picLocks noChangeAspect="1"/>
          </p:cNvPicPr>
          <p:nvPr/>
        </p:nvPicPr>
        <p:blipFill>
          <a:blip r:embed="rId3"/>
          <a:stretch>
            <a:fillRect/>
          </a:stretch>
        </p:blipFill>
        <p:spPr>
          <a:xfrm>
            <a:off x="1903475" y="3994671"/>
            <a:ext cx="7346117" cy="2247886"/>
          </a:xfrm>
          <a:prstGeom prst="rect">
            <a:avLst/>
          </a:prstGeom>
        </p:spPr>
      </p:pic>
    </p:spTree>
    <p:extLst>
      <p:ext uri="{BB962C8B-B14F-4D97-AF65-F5344CB8AC3E}">
        <p14:creationId xmlns:p14="http://schemas.microsoft.com/office/powerpoint/2010/main" val="266974112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3.1.6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颜色填充工具</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．吸管工具</a:t>
            </a:r>
          </a:p>
          <a:p>
            <a:pPr indent="457200">
              <a:lnSpc>
                <a:spcPct val="150000"/>
              </a:lnSpc>
            </a:pPr>
            <a:r>
              <a:rPr lang="zh-CN" altLang="en-US" dirty="0">
                <a:latin typeface="微软雅黑" panose="020B0503020204020204" pitchFamily="34" charset="-122"/>
                <a:ea typeface="微软雅黑" panose="020B0503020204020204" pitchFamily="34" charset="-122"/>
              </a:rPr>
              <a:t>吸管工具是用于快速吸取图像中颜色的工具。</a:t>
            </a:r>
          </a:p>
        </p:txBody>
      </p:sp>
      <p:pic>
        <p:nvPicPr>
          <p:cNvPr id="3" name="图片 2">
            <a:extLst>
              <a:ext uri="{FF2B5EF4-FFF2-40B4-BE49-F238E27FC236}">
                <a16:creationId xmlns:a16="http://schemas.microsoft.com/office/drawing/2014/main" id="{502A213B-F266-4904-98EC-9EA4A30812C7}"/>
              </a:ext>
            </a:extLst>
          </p:cNvPr>
          <p:cNvPicPr>
            <a:picLocks noChangeAspect="1"/>
          </p:cNvPicPr>
          <p:nvPr/>
        </p:nvPicPr>
        <p:blipFill>
          <a:blip r:embed="rId3"/>
          <a:stretch>
            <a:fillRect/>
          </a:stretch>
        </p:blipFill>
        <p:spPr>
          <a:xfrm>
            <a:off x="1122705" y="2852124"/>
            <a:ext cx="8450042" cy="2585683"/>
          </a:xfrm>
          <a:prstGeom prst="rect">
            <a:avLst/>
          </a:prstGeom>
        </p:spPr>
      </p:pic>
    </p:spTree>
    <p:extLst>
      <p:ext uri="{BB962C8B-B14F-4D97-AF65-F5344CB8AC3E}">
        <p14:creationId xmlns:p14="http://schemas.microsoft.com/office/powerpoint/2010/main" val="277832549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3.1.6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颜色填充工具</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．油漆桶工具</a:t>
            </a:r>
          </a:p>
          <a:p>
            <a:pPr indent="457200">
              <a:lnSpc>
                <a:spcPct val="150000"/>
              </a:lnSpc>
            </a:pPr>
            <a:r>
              <a:rPr lang="zh-CN" altLang="en-US" dirty="0">
                <a:latin typeface="微软雅黑" panose="020B0503020204020204" pitchFamily="34" charset="-122"/>
                <a:ea typeface="微软雅黑" panose="020B0503020204020204" pitchFamily="34" charset="-122"/>
              </a:rPr>
              <a:t>油漆桶工具可以自图像中填充前景色和图案。</a:t>
            </a:r>
          </a:p>
        </p:txBody>
      </p:sp>
      <p:pic>
        <p:nvPicPr>
          <p:cNvPr id="2" name="图片 1">
            <a:extLst>
              <a:ext uri="{FF2B5EF4-FFF2-40B4-BE49-F238E27FC236}">
                <a16:creationId xmlns:a16="http://schemas.microsoft.com/office/drawing/2014/main" id="{5DBF6E37-AB1B-4A8B-B26C-E6792F038B3F}"/>
              </a:ext>
            </a:extLst>
          </p:cNvPr>
          <p:cNvPicPr>
            <a:picLocks noChangeAspect="1"/>
          </p:cNvPicPr>
          <p:nvPr/>
        </p:nvPicPr>
        <p:blipFill>
          <a:blip r:embed="rId3"/>
          <a:stretch>
            <a:fillRect/>
          </a:stretch>
        </p:blipFill>
        <p:spPr>
          <a:xfrm>
            <a:off x="1122705" y="2893816"/>
            <a:ext cx="8500033" cy="2600980"/>
          </a:xfrm>
          <a:prstGeom prst="rect">
            <a:avLst/>
          </a:prstGeom>
        </p:spPr>
      </p:pic>
    </p:spTree>
    <p:extLst>
      <p:ext uri="{BB962C8B-B14F-4D97-AF65-F5344CB8AC3E}">
        <p14:creationId xmlns:p14="http://schemas.microsoft.com/office/powerpoint/2010/main" val="49003683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3.1.6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颜色填充工具</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．色板面板</a:t>
            </a:r>
          </a:p>
          <a:p>
            <a:pPr indent="457200">
              <a:lnSpc>
                <a:spcPct val="150000"/>
              </a:lnSpc>
            </a:pPr>
            <a:r>
              <a:rPr lang="zh-CN" altLang="en-US" dirty="0">
                <a:latin typeface="微软雅黑" panose="020B0503020204020204" pitchFamily="34" charset="-122"/>
                <a:ea typeface="微软雅黑" panose="020B0503020204020204" pitchFamily="34" charset="-122"/>
              </a:rPr>
              <a:t>色板面板是一个用于管理和使用颜色样本的工具。它允许用户保存常用的颜色，以便在后续的设计工作中快速调用。</a:t>
            </a:r>
          </a:p>
        </p:txBody>
      </p:sp>
      <p:pic>
        <p:nvPicPr>
          <p:cNvPr id="3" name="图片 2">
            <a:extLst>
              <a:ext uri="{FF2B5EF4-FFF2-40B4-BE49-F238E27FC236}">
                <a16:creationId xmlns:a16="http://schemas.microsoft.com/office/drawing/2014/main" id="{B635A57D-1B47-4715-B349-496252B3B5F0}"/>
              </a:ext>
            </a:extLst>
          </p:cNvPr>
          <p:cNvPicPr>
            <a:picLocks noChangeAspect="1"/>
          </p:cNvPicPr>
          <p:nvPr/>
        </p:nvPicPr>
        <p:blipFill>
          <a:blip r:embed="rId3"/>
          <a:stretch>
            <a:fillRect/>
          </a:stretch>
        </p:blipFill>
        <p:spPr>
          <a:xfrm>
            <a:off x="1317687" y="3267622"/>
            <a:ext cx="8434999" cy="2908364"/>
          </a:xfrm>
          <a:prstGeom prst="rect">
            <a:avLst/>
          </a:prstGeom>
        </p:spPr>
      </p:pic>
    </p:spTree>
    <p:extLst>
      <p:ext uri="{BB962C8B-B14F-4D97-AF65-F5344CB8AC3E}">
        <p14:creationId xmlns:p14="http://schemas.microsoft.com/office/powerpoint/2010/main" val="252761911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0"/>
          <p:cNvSpPr>
            <a:spLocks noChangeArrowheads="1"/>
          </p:cNvSpPr>
          <p:nvPr/>
        </p:nvSpPr>
        <p:spPr bwMode="auto">
          <a:xfrm>
            <a:off x="6314596" y="3107372"/>
            <a:ext cx="5058564" cy="167007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just">
              <a:lnSpc>
                <a:spcPct val="150000"/>
              </a:lnSpc>
            </a:pP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本章节致力于全面而深入地解析移动</a:t>
            </a:r>
            <a:r>
              <a:rPr lang="en-US" altLang="zh-CN" sz="1400">
                <a:solidFill>
                  <a:schemeClr val="tx1">
                    <a:lumMod val="65000"/>
                    <a:lumOff val="35000"/>
                  </a:schemeClr>
                </a:solidFill>
                <a:latin typeface="思源黑体" panose="020B0500000000000000" pitchFamily="34" charset="-122"/>
                <a:ea typeface="思源黑体" panose="020B0500000000000000" pitchFamily="34" charset="-122"/>
                <a:sym typeface="+mn-lt"/>
              </a:rPr>
              <a:t>UI</a:t>
            </a: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视觉元素制作中的图形图像操作技巧，包括基础操作与工具、文字排版、图像色彩调整、图像元素处理以及图像后期制作。通过系统学习，读者将全面掌握图形图像操作的方法，为打造引人注目的移动</a:t>
            </a:r>
            <a:r>
              <a:rPr lang="en-US" altLang="zh-CN" sz="1400">
                <a:solidFill>
                  <a:schemeClr val="tx1">
                    <a:lumMod val="65000"/>
                    <a:lumOff val="35000"/>
                  </a:schemeClr>
                </a:solidFill>
                <a:latin typeface="思源黑体" panose="020B0500000000000000" pitchFamily="34" charset="-122"/>
                <a:ea typeface="思源黑体" panose="020B0500000000000000" pitchFamily="34" charset="-122"/>
                <a:sym typeface="+mn-lt"/>
              </a:rPr>
              <a:t>UI</a:t>
            </a: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界面奠定坚实的基础。</a:t>
            </a:r>
            <a:endPar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endParaRPr>
          </a:p>
        </p:txBody>
      </p:sp>
      <p:sp>
        <p:nvSpPr>
          <p:cNvPr id="15" name="Rectangle 18"/>
          <p:cNvSpPr>
            <a:spLocks noChangeArrowheads="1"/>
          </p:cNvSpPr>
          <p:nvPr/>
        </p:nvSpPr>
        <p:spPr bwMode="auto">
          <a:xfrm>
            <a:off x="6404137" y="2238788"/>
            <a:ext cx="61068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r>
              <a:rPr lang="zh-CN" altLang="en-US" sz="2400" b="1" dirty="0">
                <a:solidFill>
                  <a:schemeClr val="tx1">
                    <a:lumMod val="65000"/>
                    <a:lumOff val="35000"/>
                  </a:schemeClr>
                </a:solidFill>
                <a:latin typeface="思源黑体" panose="020B0500000000000000" pitchFamily="34" charset="-122"/>
                <a:ea typeface="思源黑体" panose="020B0500000000000000" pitchFamily="34" charset="-122"/>
              </a:rPr>
              <a:t>内容简介</a:t>
            </a:r>
            <a:r>
              <a:rPr lang="en-US" altLang="zh-CN" sz="2400" dirty="0">
                <a:solidFill>
                  <a:schemeClr val="tx1">
                    <a:lumMod val="65000"/>
                    <a:lumOff val="35000"/>
                  </a:schemeClr>
                </a:solidFill>
                <a:latin typeface="思源黑体" panose="020B0500000000000000" pitchFamily="34" charset="-122"/>
                <a:ea typeface="思源黑体" panose="020B0500000000000000" pitchFamily="34" charset="-122"/>
              </a:rPr>
              <a:t>/</a:t>
            </a:r>
            <a:r>
              <a:rPr lang="en-US" altLang="zh-CN" sz="2400" b="1" dirty="0">
                <a:solidFill>
                  <a:schemeClr val="tx1">
                    <a:lumMod val="65000"/>
                    <a:lumOff val="35000"/>
                  </a:schemeClr>
                </a:solidFill>
                <a:latin typeface="思源黑体" panose="020B0500000000000000" pitchFamily="34" charset="-122"/>
                <a:ea typeface="思源黑体" panose="020B0500000000000000" pitchFamily="34" charset="-122"/>
              </a:rPr>
              <a:t> </a:t>
            </a:r>
            <a:r>
              <a:rPr lang="en-US" altLang="zh-CN" sz="1400" dirty="0">
                <a:solidFill>
                  <a:schemeClr val="tx1">
                    <a:lumMod val="65000"/>
                    <a:lumOff val="35000"/>
                  </a:schemeClr>
                </a:solidFill>
                <a:latin typeface="思源黑体" panose="020B0500000000000000" pitchFamily="34" charset="-122"/>
                <a:ea typeface="思源黑体" panose="020B0500000000000000" pitchFamily="34" charset="-122"/>
              </a:rPr>
              <a:t>Content Overview</a:t>
            </a:r>
            <a:endPar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endParaRPr>
          </a:p>
        </p:txBody>
      </p:sp>
      <p:cxnSp>
        <p:nvCxnSpPr>
          <p:cNvPr id="19" name="直接连接符 18"/>
          <p:cNvCxnSpPr/>
          <p:nvPr/>
        </p:nvCxnSpPr>
        <p:spPr>
          <a:xfrm>
            <a:off x="6436256" y="2826005"/>
            <a:ext cx="169921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502939" y="342516"/>
            <a:ext cx="6106818" cy="678693"/>
            <a:chOff x="1502939" y="342516"/>
            <a:chExt cx="6106818" cy="678693"/>
          </a:xfrm>
        </p:grpSpPr>
        <p:sp>
          <p:nvSpPr>
            <p:cNvPr id="12" name="Rectangle 18"/>
            <p:cNvSpPr>
              <a:spLocks noChangeArrowheads="1"/>
            </p:cNvSpPr>
            <p:nvPr/>
          </p:nvSpPr>
          <p:spPr bwMode="auto">
            <a:xfrm>
              <a:off x="1502939" y="342516"/>
              <a:ext cx="6106818"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Photoshop</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移动</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UI</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设计</a:t>
              </a:r>
            </a:p>
          </p:txBody>
        </p:sp>
        <p:sp>
          <p:nvSpPr>
            <p:cNvPr id="7"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endParaRPr lang="zh-CN" altLang="en-US" sz="1000" dirty="0">
                <a:solidFill>
                  <a:schemeClr val="bg1">
                    <a:lumMod val="65000"/>
                  </a:schemeClr>
                </a:solidFill>
                <a:latin typeface="思源黑体" panose="020B0500000000000000" pitchFamily="34" charset="-122"/>
                <a:ea typeface="思源黑体" panose="020B0500000000000000" pitchFamily="34" charset="-122"/>
              </a:endParaRPr>
            </a:p>
          </p:txBody>
        </p:sp>
      </p:grpSp>
      <p:pic>
        <p:nvPicPr>
          <p:cNvPr id="9" name="图片 8">
            <a:extLst>
              <a:ext uri="{FF2B5EF4-FFF2-40B4-BE49-F238E27FC236}">
                <a16:creationId xmlns:a16="http://schemas.microsoft.com/office/drawing/2014/main" id="{1ACA3C0D-8E3F-46F4-9D79-C24132F4A6E0}"/>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3750" b="97422" l="4375" r="97500">
                        <a14:foregroundMark x1="51875" y1="8359" x2="26094" y2="14688"/>
                        <a14:foregroundMark x1="26094" y1="14688" x2="21875" y2="26719"/>
                        <a14:foregroundMark x1="21875" y1="26719" x2="22266" y2="50938"/>
                        <a14:foregroundMark x1="22266" y1="50938" x2="26250" y2="62109"/>
                        <a14:foregroundMark x1="26250" y1="62109" x2="36094" y2="72734"/>
                        <a14:foregroundMark x1="36094" y1="72734" x2="47031" y2="76953"/>
                        <a14:foregroundMark x1="47031" y1="76953" x2="75313" y2="78203"/>
                        <a14:foregroundMark x1="75313" y1="78203" x2="86406" y2="73750"/>
                        <a14:foregroundMark x1="86406" y1="73750" x2="92109" y2="53359"/>
                        <a14:foregroundMark x1="92109" y1="53359" x2="85781" y2="21797"/>
                        <a14:foregroundMark x1="85781" y1="21797" x2="76406" y2="13906"/>
                        <a14:foregroundMark x1="76406" y1="13906" x2="53438" y2="10391"/>
                        <a14:foregroundMark x1="53438" y1="10391" x2="25859" y2="16484"/>
                        <a14:foregroundMark x1="25859" y1="16484" x2="11875" y2="26250"/>
                        <a14:foregroundMark x1="11875" y1="26250" x2="5625" y2="36953"/>
                        <a14:foregroundMark x1="5625" y1="36953" x2="8359" y2="62109"/>
                        <a14:foregroundMark x1="8359" y1="62109" x2="12266" y2="73438"/>
                        <a14:foregroundMark x1="12266" y1="73438" x2="32422" y2="82734"/>
                        <a14:foregroundMark x1="32422" y1="82734" x2="60469" y2="85859"/>
                        <a14:foregroundMark x1="60469" y1="85859" x2="79453" y2="73828"/>
                        <a14:foregroundMark x1="79453" y1="73828" x2="81406" y2="71250"/>
                        <a14:foregroundMark x1="65781" y1="14297" x2="21484" y2="30234"/>
                        <a14:foregroundMark x1="71797" y1="17266" x2="65469" y2="27187"/>
                        <a14:foregroundMark x1="65469" y1="27187" x2="65469" y2="29922"/>
                        <a14:foregroundMark x1="63828" y1="9063" x2="36563" y2="6719"/>
                        <a14:foregroundMark x1="36563" y1="6719" x2="24609" y2="9531"/>
                        <a14:foregroundMark x1="24609" y1="9531" x2="4844" y2="37813"/>
                        <a14:foregroundMark x1="4844" y1="37813" x2="4531" y2="69609"/>
                        <a14:foregroundMark x1="11484" y1="35547" x2="21094" y2="29297"/>
                        <a14:foregroundMark x1="21094" y1="29297" x2="33906" y2="26250"/>
                        <a14:foregroundMark x1="33906" y1="26250" x2="53906" y2="28203"/>
                        <a14:foregroundMark x1="36328" y1="5078" x2="48359" y2="3750"/>
                        <a14:foregroundMark x1="48359" y1="3750" x2="66484" y2="3750"/>
                        <a14:foregroundMark x1="92969" y1="35156" x2="91172" y2="71172"/>
                        <a14:foregroundMark x1="91172" y1="71172" x2="73125" y2="88672"/>
                        <a14:foregroundMark x1="73125" y1="88672" x2="36250" y2="91797"/>
                        <a14:foregroundMark x1="36250" y1="91797" x2="22422" y2="82500"/>
                        <a14:foregroundMark x1="69141" y1="31172" x2="77031" y2="39141"/>
                        <a14:foregroundMark x1="39297" y1="31563" x2="32031" y2="31875"/>
                        <a14:foregroundMark x1="18828" y1="37188" x2="9375" y2="44453"/>
                        <a14:foregroundMark x1="9375" y1="44453" x2="9219" y2="44453"/>
                        <a14:foregroundMark x1="95313" y1="35859" x2="97500" y2="58984"/>
                        <a14:foregroundMark x1="97500" y1="58984" x2="96250" y2="62969"/>
                        <a14:foregroundMark x1="35313" y1="97422" x2="65156" y2="96094"/>
                      </a14:backgroundRemoval>
                    </a14:imgEffect>
                  </a14:imgLayer>
                </a14:imgProps>
              </a:ext>
              <a:ext uri="{28A0092B-C50C-407E-A947-70E740481C1C}">
                <a14:useLocalDpi xmlns:a14="http://schemas.microsoft.com/office/drawing/2010/main" val="0"/>
              </a:ext>
            </a:extLst>
          </a:blip>
          <a:stretch>
            <a:fillRect/>
          </a:stretch>
        </p:blipFill>
        <p:spPr>
          <a:xfrm>
            <a:off x="933140" y="1724986"/>
            <a:ext cx="4315515" cy="4315515"/>
          </a:xfrm>
          <a:prstGeom prst="rect">
            <a:avLst/>
          </a:prstGeom>
          <a:effectLst>
            <a:outerShdw blurRad="76200" dir="13500000" sy="23000" kx="1200000" algn="br" rotWithShape="0">
              <a:prstClr val="black">
                <a:alpha val="20000"/>
              </a:prstClr>
            </a:outerShdw>
          </a:effectLst>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1000"/>
                            </p:stCondLst>
                            <p:childTnLst>
                              <p:par>
                                <p:cTn id="14" presetID="56" presetClass="entr" presetSubtype="0" fill="hold" grpId="0" nodeType="afterEffect">
                                  <p:stCondLst>
                                    <p:cond delay="0"/>
                                  </p:stCondLst>
                                  <p:iterate type="lt">
                                    <p:tmPct val="15000"/>
                                  </p:iterate>
                                  <p:childTnLst>
                                    <p:set>
                                      <p:cBhvr>
                                        <p:cTn id="15" dur="1" fill="hold">
                                          <p:stCondLst>
                                            <p:cond delay="0"/>
                                          </p:stCondLst>
                                        </p:cTn>
                                        <p:tgtEl>
                                          <p:spTgt spid="14"/>
                                        </p:tgtEl>
                                        <p:attrNameLst>
                                          <p:attrName>style.visibility</p:attrName>
                                        </p:attrNameLst>
                                      </p:cBhvr>
                                      <p:to>
                                        <p:strVal val="visible"/>
                                      </p:to>
                                    </p:set>
                                    <p:anim by="(-#ppt_w*2)" calcmode="lin" valueType="num">
                                      <p:cBhvr rctx="PPT">
                                        <p:cTn id="16" dur="125" autoRev="1" fill="hold">
                                          <p:stCondLst>
                                            <p:cond delay="0"/>
                                          </p:stCondLst>
                                        </p:cTn>
                                        <p:tgtEl>
                                          <p:spTgt spid="14"/>
                                        </p:tgtEl>
                                        <p:attrNameLst>
                                          <p:attrName>ppt_w</p:attrName>
                                        </p:attrNameLst>
                                      </p:cBhvr>
                                    </p:anim>
                                    <p:anim by="(#ppt_w*0.50)" calcmode="lin" valueType="num">
                                      <p:cBhvr>
                                        <p:cTn id="17" dur="125" decel="50000" autoRev="1" fill="hold">
                                          <p:stCondLst>
                                            <p:cond delay="0"/>
                                          </p:stCondLst>
                                        </p:cTn>
                                        <p:tgtEl>
                                          <p:spTgt spid="14"/>
                                        </p:tgtEl>
                                        <p:attrNameLst>
                                          <p:attrName>ppt_x</p:attrName>
                                        </p:attrNameLst>
                                      </p:cBhvr>
                                    </p:anim>
                                    <p:anim from="(-#ppt_h/2)" to="(#ppt_y)" calcmode="lin" valueType="num">
                                      <p:cBhvr>
                                        <p:cTn id="18" dur="250" fill="hold">
                                          <p:stCondLst>
                                            <p:cond delay="0"/>
                                          </p:stCondLst>
                                        </p:cTn>
                                        <p:tgtEl>
                                          <p:spTgt spid="14"/>
                                        </p:tgtEl>
                                        <p:attrNameLst>
                                          <p:attrName>ppt_y</p:attrName>
                                        </p:attrNameLst>
                                      </p:cBhvr>
                                    </p:anim>
                                    <p:animRot by="21600000">
                                      <p:cBhvr>
                                        <p:cTn id="19" dur="250"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3.1.6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颜色填充工具</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．渐变工具</a:t>
            </a:r>
          </a:p>
          <a:p>
            <a:pPr indent="457200">
              <a:lnSpc>
                <a:spcPct val="150000"/>
              </a:lnSpc>
            </a:pPr>
            <a:r>
              <a:rPr lang="zh-CN" altLang="en-US" dirty="0">
                <a:latin typeface="微软雅黑" panose="020B0503020204020204" pitchFamily="34" charset="-122"/>
                <a:ea typeface="微软雅黑" panose="020B0503020204020204" pitchFamily="34" charset="-122"/>
              </a:rPr>
              <a:t>渐变工具用于创建从一种颜色到另一种颜色的过渡效果。用户可以选择不同的渐变样式，比如线性、径向、角度、对称或菱形。</a:t>
            </a:r>
          </a:p>
        </p:txBody>
      </p:sp>
      <p:pic>
        <p:nvPicPr>
          <p:cNvPr id="2" name="图片 1">
            <a:extLst>
              <a:ext uri="{FF2B5EF4-FFF2-40B4-BE49-F238E27FC236}">
                <a16:creationId xmlns:a16="http://schemas.microsoft.com/office/drawing/2014/main" id="{D99DBBA5-AF78-49F6-86EA-EFA352E07509}"/>
              </a:ext>
            </a:extLst>
          </p:cNvPr>
          <p:cNvPicPr>
            <a:picLocks noChangeAspect="1"/>
          </p:cNvPicPr>
          <p:nvPr/>
        </p:nvPicPr>
        <p:blipFill>
          <a:blip r:embed="rId3"/>
          <a:stretch>
            <a:fillRect/>
          </a:stretch>
        </p:blipFill>
        <p:spPr>
          <a:xfrm>
            <a:off x="3269691" y="3138295"/>
            <a:ext cx="5184648" cy="1586484"/>
          </a:xfrm>
          <a:prstGeom prst="rect">
            <a:avLst/>
          </a:prstGeom>
        </p:spPr>
      </p:pic>
      <p:pic>
        <p:nvPicPr>
          <p:cNvPr id="5" name="图片 4">
            <a:extLst>
              <a:ext uri="{FF2B5EF4-FFF2-40B4-BE49-F238E27FC236}">
                <a16:creationId xmlns:a16="http://schemas.microsoft.com/office/drawing/2014/main" id="{BC6CEBDE-4B69-4D99-AD66-64602566DD24}"/>
              </a:ext>
            </a:extLst>
          </p:cNvPr>
          <p:cNvPicPr>
            <a:picLocks noChangeAspect="1"/>
          </p:cNvPicPr>
          <p:nvPr/>
        </p:nvPicPr>
        <p:blipFill>
          <a:blip r:embed="rId4"/>
          <a:stretch>
            <a:fillRect/>
          </a:stretch>
        </p:blipFill>
        <p:spPr>
          <a:xfrm>
            <a:off x="3269691" y="4814689"/>
            <a:ext cx="5184648" cy="1586484"/>
          </a:xfrm>
          <a:prstGeom prst="rect">
            <a:avLst/>
          </a:prstGeom>
        </p:spPr>
      </p:pic>
    </p:spTree>
    <p:extLst>
      <p:ext uri="{BB962C8B-B14F-4D97-AF65-F5344CB8AC3E}">
        <p14:creationId xmlns:p14="http://schemas.microsoft.com/office/powerpoint/2010/main" val="405343035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3.1.7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形状工具组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indent="457200">
              <a:lnSpc>
                <a:spcPct val="150000"/>
              </a:lnSpc>
            </a:pPr>
            <a:r>
              <a:rPr lang="en-US" altLang="zh-CN" dirty="0">
                <a:latin typeface="微软雅黑" panose="020B0503020204020204" pitchFamily="34" charset="-122"/>
                <a:ea typeface="微软雅黑" panose="020B0503020204020204" pitchFamily="34" charset="-122"/>
              </a:rPr>
              <a:t>Photoshop</a:t>
            </a:r>
            <a:r>
              <a:rPr lang="zh-CN" altLang="en-US" dirty="0">
                <a:latin typeface="微软雅黑" panose="020B0503020204020204" pitchFamily="34" charset="-122"/>
                <a:ea typeface="微软雅黑" panose="020B0503020204020204" pitchFamily="34" charset="-122"/>
              </a:rPr>
              <a:t>提供了多种工具来创建不同类型的形状，包括矩形工具、椭圆工具、三角形工具、多边形工具、直线工具和自定义形状工具。</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．矩形工具</a:t>
            </a:r>
          </a:p>
          <a:p>
            <a:pPr indent="457200">
              <a:lnSpc>
                <a:spcPct val="150000"/>
              </a:lnSpc>
            </a:pPr>
            <a:r>
              <a:rPr lang="zh-CN" altLang="en-US" dirty="0">
                <a:latin typeface="微软雅黑" panose="020B0503020204020204" pitchFamily="34" charset="-122"/>
                <a:ea typeface="微软雅黑" panose="020B0503020204020204" pitchFamily="34" charset="-122"/>
              </a:rPr>
              <a:t>矩形工具可以绘制矩形、圆角矩形以及正方形。</a:t>
            </a:r>
          </a:p>
        </p:txBody>
      </p:sp>
      <p:pic>
        <p:nvPicPr>
          <p:cNvPr id="2" name="图片 1">
            <a:extLst>
              <a:ext uri="{FF2B5EF4-FFF2-40B4-BE49-F238E27FC236}">
                <a16:creationId xmlns:a16="http://schemas.microsoft.com/office/drawing/2014/main" id="{1DF9B412-3727-41EE-AA41-22E99F74EEFD}"/>
              </a:ext>
            </a:extLst>
          </p:cNvPr>
          <p:cNvPicPr>
            <a:picLocks noChangeAspect="1"/>
          </p:cNvPicPr>
          <p:nvPr/>
        </p:nvPicPr>
        <p:blipFill>
          <a:blip r:embed="rId3"/>
          <a:stretch>
            <a:fillRect/>
          </a:stretch>
        </p:blipFill>
        <p:spPr>
          <a:xfrm>
            <a:off x="1728104" y="3670759"/>
            <a:ext cx="8450042" cy="2585683"/>
          </a:xfrm>
          <a:prstGeom prst="rect">
            <a:avLst/>
          </a:prstGeom>
        </p:spPr>
      </p:pic>
    </p:spTree>
    <p:extLst>
      <p:ext uri="{BB962C8B-B14F-4D97-AF65-F5344CB8AC3E}">
        <p14:creationId xmlns:p14="http://schemas.microsoft.com/office/powerpoint/2010/main" val="41469612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3.1.7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形状工具组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．椭圆工具</a:t>
            </a:r>
          </a:p>
          <a:p>
            <a:pPr indent="457200">
              <a:lnSpc>
                <a:spcPct val="150000"/>
              </a:lnSpc>
            </a:pPr>
            <a:r>
              <a:rPr lang="zh-CN" altLang="en-US" dirty="0">
                <a:latin typeface="微软雅黑" panose="020B0503020204020204" pitchFamily="34" charset="-122"/>
                <a:ea typeface="微软雅黑" panose="020B0503020204020204" pitchFamily="34" charset="-122"/>
              </a:rPr>
              <a:t>椭圆工具可以绘制椭圆形和正圆。</a:t>
            </a:r>
          </a:p>
        </p:txBody>
      </p:sp>
      <p:pic>
        <p:nvPicPr>
          <p:cNvPr id="3" name="图片 2">
            <a:extLst>
              <a:ext uri="{FF2B5EF4-FFF2-40B4-BE49-F238E27FC236}">
                <a16:creationId xmlns:a16="http://schemas.microsoft.com/office/drawing/2014/main" id="{58C6E9E1-BA9B-4950-9196-422E953E3BB9}"/>
              </a:ext>
            </a:extLst>
          </p:cNvPr>
          <p:cNvPicPr>
            <a:picLocks noChangeAspect="1"/>
          </p:cNvPicPr>
          <p:nvPr/>
        </p:nvPicPr>
        <p:blipFill>
          <a:blip r:embed="rId3"/>
          <a:stretch>
            <a:fillRect/>
          </a:stretch>
        </p:blipFill>
        <p:spPr>
          <a:xfrm>
            <a:off x="1220454" y="2852124"/>
            <a:ext cx="8989091" cy="2750630"/>
          </a:xfrm>
          <a:prstGeom prst="rect">
            <a:avLst/>
          </a:prstGeom>
        </p:spPr>
      </p:pic>
    </p:spTree>
    <p:extLst>
      <p:ext uri="{BB962C8B-B14F-4D97-AF65-F5344CB8AC3E}">
        <p14:creationId xmlns:p14="http://schemas.microsoft.com/office/powerpoint/2010/main" val="317059381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3.1.7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形状工具组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．三角形工具</a:t>
            </a:r>
          </a:p>
          <a:p>
            <a:pPr indent="457200">
              <a:lnSpc>
                <a:spcPct val="150000"/>
              </a:lnSpc>
            </a:pPr>
            <a:r>
              <a:rPr lang="zh-CN" altLang="en-US" dirty="0">
                <a:latin typeface="微软雅黑" panose="020B0503020204020204" pitchFamily="34" charset="-122"/>
                <a:ea typeface="微软雅黑" panose="020B0503020204020204" pitchFamily="34" charset="-122"/>
              </a:rPr>
              <a:t>三角形可以绘制三角形。</a:t>
            </a:r>
          </a:p>
        </p:txBody>
      </p:sp>
      <p:pic>
        <p:nvPicPr>
          <p:cNvPr id="2" name="图片 1">
            <a:extLst>
              <a:ext uri="{FF2B5EF4-FFF2-40B4-BE49-F238E27FC236}">
                <a16:creationId xmlns:a16="http://schemas.microsoft.com/office/drawing/2014/main" id="{DE45F9FA-12AA-4905-8495-C801908D497B}"/>
              </a:ext>
            </a:extLst>
          </p:cNvPr>
          <p:cNvPicPr>
            <a:picLocks noChangeAspect="1"/>
          </p:cNvPicPr>
          <p:nvPr/>
        </p:nvPicPr>
        <p:blipFill>
          <a:blip r:embed="rId3"/>
          <a:stretch>
            <a:fillRect/>
          </a:stretch>
        </p:blipFill>
        <p:spPr>
          <a:xfrm>
            <a:off x="667706" y="2659595"/>
            <a:ext cx="10828969" cy="2903004"/>
          </a:xfrm>
          <a:prstGeom prst="rect">
            <a:avLst/>
          </a:prstGeom>
        </p:spPr>
      </p:pic>
    </p:spTree>
    <p:extLst>
      <p:ext uri="{BB962C8B-B14F-4D97-AF65-F5344CB8AC3E}">
        <p14:creationId xmlns:p14="http://schemas.microsoft.com/office/powerpoint/2010/main" val="195308598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3.1.7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形状工具组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502939" y="1636559"/>
            <a:ext cx="9478620"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．多边形工具</a:t>
            </a:r>
          </a:p>
          <a:p>
            <a:pPr indent="457200">
              <a:lnSpc>
                <a:spcPct val="150000"/>
              </a:lnSpc>
            </a:pPr>
            <a:r>
              <a:rPr lang="zh-CN" altLang="en-US" dirty="0">
                <a:latin typeface="微软雅黑" panose="020B0503020204020204" pitchFamily="34" charset="-122"/>
                <a:ea typeface="微软雅黑" panose="020B0503020204020204" pitchFamily="34" charset="-122"/>
              </a:rPr>
              <a:t>多边形工具可以绘制出正多边形（最少为</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边）和星形。</a:t>
            </a:r>
          </a:p>
        </p:txBody>
      </p:sp>
      <p:pic>
        <p:nvPicPr>
          <p:cNvPr id="3" name="图片 2">
            <a:extLst>
              <a:ext uri="{FF2B5EF4-FFF2-40B4-BE49-F238E27FC236}">
                <a16:creationId xmlns:a16="http://schemas.microsoft.com/office/drawing/2014/main" id="{8558B763-BE79-41F8-A2A6-F5C6AA8A35E3}"/>
              </a:ext>
            </a:extLst>
          </p:cNvPr>
          <p:cNvPicPr>
            <a:picLocks noChangeAspect="1"/>
          </p:cNvPicPr>
          <p:nvPr/>
        </p:nvPicPr>
        <p:blipFill>
          <a:blip r:embed="rId3"/>
          <a:stretch>
            <a:fillRect/>
          </a:stretch>
        </p:blipFill>
        <p:spPr>
          <a:xfrm>
            <a:off x="1146237" y="3126316"/>
            <a:ext cx="8895707" cy="2722055"/>
          </a:xfrm>
          <a:prstGeom prst="rect">
            <a:avLst/>
          </a:prstGeom>
        </p:spPr>
      </p:pic>
    </p:spTree>
    <p:extLst>
      <p:ext uri="{BB962C8B-B14F-4D97-AF65-F5344CB8AC3E}">
        <p14:creationId xmlns:p14="http://schemas.microsoft.com/office/powerpoint/2010/main" val="214555607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3.1.7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形状工具组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502939" y="1636559"/>
            <a:ext cx="9478620"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、直线工具</a:t>
            </a:r>
          </a:p>
          <a:p>
            <a:pPr indent="457200">
              <a:lnSpc>
                <a:spcPct val="150000"/>
              </a:lnSpc>
            </a:pPr>
            <a:r>
              <a:rPr lang="zh-CN" altLang="en-US" dirty="0">
                <a:latin typeface="微软雅黑" panose="020B0503020204020204" pitchFamily="34" charset="-122"/>
                <a:ea typeface="微软雅黑" panose="020B0503020204020204" pitchFamily="34" charset="-122"/>
              </a:rPr>
              <a:t>直线工具可以绘制出直线和带有箭头的路径。</a:t>
            </a:r>
          </a:p>
        </p:txBody>
      </p:sp>
      <p:pic>
        <p:nvPicPr>
          <p:cNvPr id="2" name="图片 1">
            <a:extLst>
              <a:ext uri="{FF2B5EF4-FFF2-40B4-BE49-F238E27FC236}">
                <a16:creationId xmlns:a16="http://schemas.microsoft.com/office/drawing/2014/main" id="{C768D440-8D38-43BA-B72D-4FB353EBA6E3}"/>
              </a:ext>
            </a:extLst>
          </p:cNvPr>
          <p:cNvPicPr>
            <a:picLocks noChangeAspect="1"/>
          </p:cNvPicPr>
          <p:nvPr/>
        </p:nvPicPr>
        <p:blipFill>
          <a:blip r:embed="rId3"/>
          <a:stretch>
            <a:fillRect/>
          </a:stretch>
        </p:blipFill>
        <p:spPr>
          <a:xfrm>
            <a:off x="911352" y="3428999"/>
            <a:ext cx="5857718" cy="1792441"/>
          </a:xfrm>
          <a:prstGeom prst="rect">
            <a:avLst/>
          </a:prstGeom>
        </p:spPr>
      </p:pic>
      <p:pic>
        <p:nvPicPr>
          <p:cNvPr id="5" name="图片 4">
            <a:extLst>
              <a:ext uri="{FF2B5EF4-FFF2-40B4-BE49-F238E27FC236}">
                <a16:creationId xmlns:a16="http://schemas.microsoft.com/office/drawing/2014/main" id="{6922089C-5DA4-49C5-929B-E71500A5135E}"/>
              </a:ext>
            </a:extLst>
          </p:cNvPr>
          <p:cNvPicPr>
            <a:picLocks noChangeAspect="1"/>
          </p:cNvPicPr>
          <p:nvPr/>
        </p:nvPicPr>
        <p:blipFill>
          <a:blip r:embed="rId4"/>
          <a:stretch>
            <a:fillRect/>
          </a:stretch>
        </p:blipFill>
        <p:spPr>
          <a:xfrm>
            <a:off x="5303901" y="3383407"/>
            <a:ext cx="5857718" cy="1792441"/>
          </a:xfrm>
          <a:prstGeom prst="rect">
            <a:avLst/>
          </a:prstGeom>
        </p:spPr>
      </p:pic>
    </p:spTree>
    <p:extLst>
      <p:ext uri="{BB962C8B-B14F-4D97-AF65-F5344CB8AC3E}">
        <p14:creationId xmlns:p14="http://schemas.microsoft.com/office/powerpoint/2010/main" val="220402025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3.1.7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形状工具组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502939" y="1636559"/>
            <a:ext cx="9478620"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6</a:t>
            </a:r>
            <a:r>
              <a:rPr lang="zh-CN" altLang="en-US" b="1" dirty="0">
                <a:latin typeface="微软雅黑" panose="020B0503020204020204" pitchFamily="34" charset="-122"/>
                <a:ea typeface="微软雅黑" panose="020B0503020204020204" pitchFamily="34" charset="-122"/>
              </a:rPr>
              <a:t>．自定义形状工具</a:t>
            </a:r>
          </a:p>
          <a:p>
            <a:pPr indent="457200">
              <a:lnSpc>
                <a:spcPct val="150000"/>
              </a:lnSpc>
            </a:pPr>
            <a:r>
              <a:rPr lang="zh-CN" altLang="en-US" dirty="0">
                <a:latin typeface="微软雅黑" panose="020B0503020204020204" pitchFamily="34" charset="-122"/>
                <a:ea typeface="微软雅黑" panose="020B0503020204020204" pitchFamily="34" charset="-122"/>
              </a:rPr>
              <a:t>自定义形状工具可以绘制出系统自带的不同形状。</a:t>
            </a:r>
          </a:p>
        </p:txBody>
      </p:sp>
      <p:pic>
        <p:nvPicPr>
          <p:cNvPr id="3" name="图片 2">
            <a:extLst>
              <a:ext uri="{FF2B5EF4-FFF2-40B4-BE49-F238E27FC236}">
                <a16:creationId xmlns:a16="http://schemas.microsoft.com/office/drawing/2014/main" id="{40DA3944-78F2-4657-A197-AB77C0B4A06C}"/>
              </a:ext>
            </a:extLst>
          </p:cNvPr>
          <p:cNvPicPr>
            <a:picLocks noChangeAspect="1"/>
          </p:cNvPicPr>
          <p:nvPr/>
        </p:nvPicPr>
        <p:blipFill>
          <a:blip r:embed="rId3"/>
          <a:stretch>
            <a:fillRect/>
          </a:stretch>
        </p:blipFill>
        <p:spPr>
          <a:xfrm>
            <a:off x="974787" y="2852124"/>
            <a:ext cx="9278601" cy="2487385"/>
          </a:xfrm>
          <a:prstGeom prst="rect">
            <a:avLst/>
          </a:prstGeom>
        </p:spPr>
      </p:pic>
    </p:spTree>
    <p:extLst>
      <p:ext uri="{BB962C8B-B14F-4D97-AF65-F5344CB8AC3E}">
        <p14:creationId xmlns:p14="http://schemas.microsoft.com/office/powerpoint/2010/main" val="321477214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3.1.8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切片与导出</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458908"/>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选择“切片工具” ，直接在图像上拖动以创建切片。也可以在选项栏中设置切片的样式。</a:t>
            </a:r>
          </a:p>
        </p:txBody>
      </p:sp>
      <p:pic>
        <p:nvPicPr>
          <p:cNvPr id="2" name="图片 1">
            <a:extLst>
              <a:ext uri="{FF2B5EF4-FFF2-40B4-BE49-F238E27FC236}">
                <a16:creationId xmlns:a16="http://schemas.microsoft.com/office/drawing/2014/main" id="{4324EE79-C64E-446A-A424-7FA28ED8D27E}"/>
              </a:ext>
            </a:extLst>
          </p:cNvPr>
          <p:cNvPicPr>
            <a:picLocks noChangeAspect="1"/>
          </p:cNvPicPr>
          <p:nvPr/>
        </p:nvPicPr>
        <p:blipFill>
          <a:blip r:embed="rId3"/>
          <a:stretch>
            <a:fillRect/>
          </a:stretch>
        </p:blipFill>
        <p:spPr>
          <a:xfrm>
            <a:off x="1380958" y="2713667"/>
            <a:ext cx="8668083" cy="856107"/>
          </a:xfrm>
          <a:prstGeom prst="rect">
            <a:avLst/>
          </a:prstGeom>
        </p:spPr>
      </p:pic>
    </p:spTree>
    <p:extLst>
      <p:ext uri="{BB962C8B-B14F-4D97-AF65-F5344CB8AC3E}">
        <p14:creationId xmlns:p14="http://schemas.microsoft.com/office/powerpoint/2010/main" val="336534837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3.1.8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切片与导出</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48370" y="1362367"/>
            <a:ext cx="9478620" cy="170540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在选项栏中，三种样式的含义介绍如下：</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正常：在拖动时确定切片比例。</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固定长宽比：设置高宽比。输入整数或小数作为长宽比。</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固定大小：指定切片的高度和宽度。输入整数像素值。</a:t>
            </a:r>
          </a:p>
        </p:txBody>
      </p:sp>
      <p:pic>
        <p:nvPicPr>
          <p:cNvPr id="3" name="图片 2">
            <a:extLst>
              <a:ext uri="{FF2B5EF4-FFF2-40B4-BE49-F238E27FC236}">
                <a16:creationId xmlns:a16="http://schemas.microsoft.com/office/drawing/2014/main" id="{D612AB6D-D704-4157-9633-C37886CEE67D}"/>
              </a:ext>
            </a:extLst>
          </p:cNvPr>
          <p:cNvPicPr>
            <a:picLocks noChangeAspect="1"/>
          </p:cNvPicPr>
          <p:nvPr/>
        </p:nvPicPr>
        <p:blipFill>
          <a:blip r:embed="rId3"/>
          <a:stretch>
            <a:fillRect/>
          </a:stretch>
        </p:blipFill>
        <p:spPr>
          <a:xfrm>
            <a:off x="703032" y="3147078"/>
            <a:ext cx="5184648" cy="1586484"/>
          </a:xfrm>
          <a:prstGeom prst="rect">
            <a:avLst/>
          </a:prstGeom>
        </p:spPr>
      </p:pic>
      <p:pic>
        <p:nvPicPr>
          <p:cNvPr id="5" name="图片 4">
            <a:extLst>
              <a:ext uri="{FF2B5EF4-FFF2-40B4-BE49-F238E27FC236}">
                <a16:creationId xmlns:a16="http://schemas.microsoft.com/office/drawing/2014/main" id="{751CCCEE-A5F2-467C-BA8E-903DD387B950}"/>
              </a:ext>
            </a:extLst>
          </p:cNvPr>
          <p:cNvPicPr>
            <a:picLocks noChangeAspect="1"/>
          </p:cNvPicPr>
          <p:nvPr/>
        </p:nvPicPr>
        <p:blipFill>
          <a:blip r:embed="rId4"/>
          <a:stretch>
            <a:fillRect/>
          </a:stretch>
        </p:blipFill>
        <p:spPr>
          <a:xfrm>
            <a:off x="5303901" y="3081834"/>
            <a:ext cx="5184648" cy="1586484"/>
          </a:xfrm>
          <a:prstGeom prst="rect">
            <a:avLst/>
          </a:prstGeom>
        </p:spPr>
      </p:pic>
      <p:pic>
        <p:nvPicPr>
          <p:cNvPr id="6" name="图片 5">
            <a:extLst>
              <a:ext uri="{FF2B5EF4-FFF2-40B4-BE49-F238E27FC236}">
                <a16:creationId xmlns:a16="http://schemas.microsoft.com/office/drawing/2014/main" id="{B47D62FC-48B3-40CC-BA55-50DB07982D56}"/>
              </a:ext>
            </a:extLst>
          </p:cNvPr>
          <p:cNvPicPr>
            <a:picLocks noChangeAspect="1"/>
          </p:cNvPicPr>
          <p:nvPr/>
        </p:nvPicPr>
        <p:blipFill>
          <a:blip r:embed="rId5"/>
          <a:stretch>
            <a:fillRect/>
          </a:stretch>
        </p:blipFill>
        <p:spPr>
          <a:xfrm>
            <a:off x="2745024" y="4682382"/>
            <a:ext cx="5939951" cy="1817604"/>
          </a:xfrm>
          <a:prstGeom prst="rect">
            <a:avLst/>
          </a:prstGeom>
        </p:spPr>
      </p:pic>
    </p:spTree>
    <p:extLst>
      <p:ext uri="{BB962C8B-B14F-4D97-AF65-F5344CB8AC3E}">
        <p14:creationId xmlns:p14="http://schemas.microsoft.com/office/powerpoint/2010/main" val="424051552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02</a:t>
            </a:r>
          </a:p>
        </p:txBody>
      </p:sp>
      <p:sp>
        <p:nvSpPr>
          <p:cNvPr id="5" name="Rectangle 18"/>
          <p:cNvSpPr>
            <a:spLocks noChangeArrowheads="1"/>
          </p:cNvSpPr>
          <p:nvPr/>
        </p:nvSpPr>
        <p:spPr bwMode="auto">
          <a:xfrm>
            <a:off x="4791629" y="3931351"/>
            <a:ext cx="383802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文字与排版</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526844662"/>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01</a:t>
            </a:r>
          </a:p>
        </p:txBody>
      </p:sp>
      <p:sp>
        <p:nvSpPr>
          <p:cNvPr id="5" name="Rectangle 18"/>
          <p:cNvSpPr>
            <a:spLocks noChangeArrowheads="1"/>
          </p:cNvSpPr>
          <p:nvPr/>
        </p:nvSpPr>
        <p:spPr bwMode="auto">
          <a:xfrm>
            <a:off x="4791629" y="3931351"/>
            <a:ext cx="336177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基础操作与工具</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创建文本</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120902"/>
          </a:xfrm>
          <a:prstGeom prst="rect">
            <a:avLst/>
          </a:prstGeom>
          <a:noFill/>
        </p:spPr>
        <p:txBody>
          <a:bodyPr wrap="square" rtlCol="0">
            <a:spAutoFit/>
          </a:bodyPr>
          <a:lstStyle/>
          <a:p>
            <a:pPr indent="457200">
              <a:lnSpc>
                <a:spcPct val="150000"/>
              </a:lnSpc>
            </a:pPr>
            <a:r>
              <a:rPr lang="en-US" altLang="zh-CN" dirty="0">
                <a:latin typeface="微软雅黑" panose="020B0503020204020204" pitchFamily="34" charset="-122"/>
                <a:ea typeface="微软雅黑" panose="020B0503020204020204" pitchFamily="34" charset="-122"/>
              </a:rPr>
              <a:t>Photoshop</a:t>
            </a:r>
            <a:r>
              <a:rPr lang="zh-CN" altLang="en-US" dirty="0">
                <a:latin typeface="微软雅黑" panose="020B0503020204020204" pitchFamily="34" charset="-122"/>
                <a:ea typeface="微软雅黑" panose="020B0503020204020204" pitchFamily="34" charset="-122"/>
              </a:rPr>
              <a:t>的文字工具组为用户提供了多种文字创建和编辑的选项，主要包括：</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横排文字工具</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直排文字工具 </a:t>
            </a:r>
            <a:endParaRPr lang="en-US" altLang="zh-CN"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直排文字蒙版工具</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横排文字蒙版工具</a:t>
            </a:r>
          </a:p>
        </p:txBody>
      </p:sp>
      <p:pic>
        <p:nvPicPr>
          <p:cNvPr id="2" name="图片 1">
            <a:extLst>
              <a:ext uri="{FF2B5EF4-FFF2-40B4-BE49-F238E27FC236}">
                <a16:creationId xmlns:a16="http://schemas.microsoft.com/office/drawing/2014/main" id="{93D15F68-75A8-487B-90F5-C651574D174A}"/>
              </a:ext>
            </a:extLst>
          </p:cNvPr>
          <p:cNvPicPr>
            <a:picLocks noChangeAspect="1"/>
          </p:cNvPicPr>
          <p:nvPr/>
        </p:nvPicPr>
        <p:blipFill>
          <a:blip r:embed="rId3"/>
          <a:stretch>
            <a:fillRect/>
          </a:stretch>
        </p:blipFill>
        <p:spPr>
          <a:xfrm>
            <a:off x="3732275" y="2380869"/>
            <a:ext cx="6280971" cy="1921955"/>
          </a:xfrm>
          <a:prstGeom prst="rect">
            <a:avLst/>
          </a:prstGeom>
        </p:spPr>
      </p:pic>
      <p:pic>
        <p:nvPicPr>
          <p:cNvPr id="3" name="图片 2">
            <a:extLst>
              <a:ext uri="{FF2B5EF4-FFF2-40B4-BE49-F238E27FC236}">
                <a16:creationId xmlns:a16="http://schemas.microsoft.com/office/drawing/2014/main" id="{E16C690A-BF4F-44ED-AA4B-EDA65E0C1529}"/>
              </a:ext>
            </a:extLst>
          </p:cNvPr>
          <p:cNvPicPr>
            <a:picLocks noChangeAspect="1"/>
          </p:cNvPicPr>
          <p:nvPr/>
        </p:nvPicPr>
        <p:blipFill>
          <a:blip r:embed="rId4"/>
          <a:stretch>
            <a:fillRect/>
          </a:stretch>
        </p:blipFill>
        <p:spPr>
          <a:xfrm>
            <a:off x="3732275" y="4333595"/>
            <a:ext cx="6280971" cy="1921955"/>
          </a:xfrm>
          <a:prstGeom prst="rect">
            <a:avLst/>
          </a:prstGeom>
        </p:spPr>
      </p:pic>
    </p:spTree>
    <p:extLst>
      <p:ext uri="{BB962C8B-B14F-4D97-AF65-F5344CB8AC3E}">
        <p14:creationId xmlns:p14="http://schemas.microsoft.com/office/powerpoint/2010/main" val="4663435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设置文本属性</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在</a:t>
            </a:r>
            <a:r>
              <a:rPr lang="en-US" altLang="zh-CN" dirty="0">
                <a:latin typeface="微软雅黑" panose="020B0503020204020204" pitchFamily="34" charset="-122"/>
                <a:ea typeface="微软雅黑" panose="020B0503020204020204" pitchFamily="34" charset="-122"/>
              </a:rPr>
              <a:t>Photoshop</a:t>
            </a:r>
            <a:r>
              <a:rPr lang="zh-CN" altLang="en-US" dirty="0">
                <a:latin typeface="微软雅黑" panose="020B0503020204020204" pitchFamily="34" charset="-122"/>
                <a:ea typeface="微软雅黑" panose="020B0503020204020204" pitchFamily="34" charset="-122"/>
              </a:rPr>
              <a:t>中，“字符”面板和“段落”面板是处理文本内容时非常重要的工具，它们提供了丰富的格式化和排版选项。</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．字符面板</a:t>
            </a:r>
          </a:p>
          <a:p>
            <a:pPr indent="457200">
              <a:lnSpc>
                <a:spcPct val="150000"/>
              </a:lnSpc>
            </a:pPr>
            <a:r>
              <a:rPr lang="zh-CN" altLang="en-US" dirty="0">
                <a:latin typeface="微软雅黑" panose="020B0503020204020204" pitchFamily="34" charset="-122"/>
                <a:ea typeface="微软雅黑" panose="020B0503020204020204" pitchFamily="34" charset="-122"/>
              </a:rPr>
              <a:t>字符面板用于设置文本的基本样式，如字体、字号、字距、行距等。</a:t>
            </a:r>
          </a:p>
        </p:txBody>
      </p:sp>
      <p:pic>
        <p:nvPicPr>
          <p:cNvPr id="3" name="图片 2">
            <a:extLst>
              <a:ext uri="{FF2B5EF4-FFF2-40B4-BE49-F238E27FC236}">
                <a16:creationId xmlns:a16="http://schemas.microsoft.com/office/drawing/2014/main" id="{19962A00-2D33-47B0-8DB0-5AC187722A28}"/>
              </a:ext>
            </a:extLst>
          </p:cNvPr>
          <p:cNvPicPr>
            <a:picLocks noChangeAspect="1"/>
          </p:cNvPicPr>
          <p:nvPr/>
        </p:nvPicPr>
        <p:blipFill>
          <a:blip r:embed="rId3"/>
          <a:stretch>
            <a:fillRect/>
          </a:stretch>
        </p:blipFill>
        <p:spPr>
          <a:xfrm>
            <a:off x="4023068" y="3516039"/>
            <a:ext cx="2577758" cy="3042076"/>
          </a:xfrm>
          <a:prstGeom prst="rect">
            <a:avLst/>
          </a:prstGeom>
        </p:spPr>
      </p:pic>
    </p:spTree>
    <p:extLst>
      <p:ext uri="{BB962C8B-B14F-4D97-AF65-F5344CB8AC3E}">
        <p14:creationId xmlns:p14="http://schemas.microsoft.com/office/powerpoint/2010/main" val="26974360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设置文本属性</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．段落面板</a:t>
            </a:r>
          </a:p>
          <a:p>
            <a:pPr indent="457200">
              <a:lnSpc>
                <a:spcPct val="150000"/>
              </a:lnSpc>
            </a:pPr>
            <a:r>
              <a:rPr lang="zh-CN" altLang="en-US" dirty="0">
                <a:latin typeface="微软雅黑" panose="020B0503020204020204" pitchFamily="34" charset="-122"/>
                <a:ea typeface="微软雅黑" panose="020B0503020204020204" pitchFamily="34" charset="-122"/>
              </a:rPr>
              <a:t>段落面板主要用于对文本进行高级的段落格式化设置，例如对齐方式、缩进、间距、行距、前导符、首行缩进以及其他相关格式设置。</a:t>
            </a:r>
          </a:p>
        </p:txBody>
      </p:sp>
      <p:pic>
        <p:nvPicPr>
          <p:cNvPr id="2" name="图片 1">
            <a:extLst>
              <a:ext uri="{FF2B5EF4-FFF2-40B4-BE49-F238E27FC236}">
                <a16:creationId xmlns:a16="http://schemas.microsoft.com/office/drawing/2014/main" id="{F925FD73-F9F7-4B7E-9A28-E994672B1E44}"/>
              </a:ext>
            </a:extLst>
          </p:cNvPr>
          <p:cNvPicPr>
            <a:picLocks noChangeAspect="1"/>
          </p:cNvPicPr>
          <p:nvPr/>
        </p:nvPicPr>
        <p:blipFill>
          <a:blip r:embed="rId3"/>
          <a:stretch>
            <a:fillRect/>
          </a:stretch>
        </p:blipFill>
        <p:spPr>
          <a:xfrm>
            <a:off x="1565544" y="3168050"/>
            <a:ext cx="9035781" cy="2764917"/>
          </a:xfrm>
          <a:prstGeom prst="rect">
            <a:avLst/>
          </a:prstGeom>
        </p:spPr>
      </p:pic>
    </p:spTree>
    <p:extLst>
      <p:ext uri="{BB962C8B-B14F-4D97-AF65-F5344CB8AC3E}">
        <p14:creationId xmlns:p14="http://schemas.microsoft.com/office/powerpoint/2010/main" val="281309867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栅格化文字图层</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文字图层是一种特殊的图层，它具有文字的特性，可对其文字大小、字体等进行修改，但是如果要在文字图层上绘制、应用滤镜等操作，需要将文字图层栅格化，转换为常规图层。</a:t>
            </a: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F879FB74-E3E2-4F04-A28E-762E58AD11EC}"/>
              </a:ext>
            </a:extLst>
          </p:cNvPr>
          <p:cNvPicPr>
            <a:picLocks noChangeAspect="1"/>
          </p:cNvPicPr>
          <p:nvPr/>
        </p:nvPicPr>
        <p:blipFill>
          <a:blip r:embed="rId3"/>
          <a:stretch>
            <a:fillRect/>
          </a:stretch>
        </p:blipFill>
        <p:spPr>
          <a:xfrm>
            <a:off x="1644515" y="3093921"/>
            <a:ext cx="8434999" cy="2908364"/>
          </a:xfrm>
          <a:prstGeom prst="rect">
            <a:avLst/>
          </a:prstGeom>
        </p:spPr>
      </p:pic>
    </p:spTree>
    <p:extLst>
      <p:ext uri="{BB962C8B-B14F-4D97-AF65-F5344CB8AC3E}">
        <p14:creationId xmlns:p14="http://schemas.microsoft.com/office/powerpoint/2010/main" val="134155418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3.2.4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文字变形</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文字变形是将文本沿着预设或自定义的路径进行弯曲、扭曲和变形处理，以创建出富有创意的艺术效果。</a:t>
            </a:r>
          </a:p>
        </p:txBody>
      </p:sp>
      <p:pic>
        <p:nvPicPr>
          <p:cNvPr id="2" name="图片 1">
            <a:extLst>
              <a:ext uri="{FF2B5EF4-FFF2-40B4-BE49-F238E27FC236}">
                <a16:creationId xmlns:a16="http://schemas.microsoft.com/office/drawing/2014/main" id="{C863FBBE-BD5C-4A5E-B219-AF1A443ECFAD}"/>
              </a:ext>
            </a:extLst>
          </p:cNvPr>
          <p:cNvPicPr>
            <a:picLocks noChangeAspect="1"/>
          </p:cNvPicPr>
          <p:nvPr/>
        </p:nvPicPr>
        <p:blipFill>
          <a:blip r:embed="rId3"/>
          <a:stretch>
            <a:fillRect/>
          </a:stretch>
        </p:blipFill>
        <p:spPr>
          <a:xfrm>
            <a:off x="2438605" y="3035633"/>
            <a:ext cx="6893516" cy="1838270"/>
          </a:xfrm>
          <a:prstGeom prst="rect">
            <a:avLst/>
          </a:prstGeom>
        </p:spPr>
      </p:pic>
    </p:spTree>
    <p:extLst>
      <p:ext uri="{BB962C8B-B14F-4D97-AF65-F5344CB8AC3E}">
        <p14:creationId xmlns:p14="http://schemas.microsoft.com/office/powerpoint/2010/main" val="220316179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03</a:t>
            </a:r>
          </a:p>
        </p:txBody>
      </p:sp>
      <p:sp>
        <p:nvSpPr>
          <p:cNvPr id="5" name="Rectangle 18"/>
          <p:cNvSpPr>
            <a:spLocks noChangeArrowheads="1"/>
          </p:cNvSpPr>
          <p:nvPr/>
        </p:nvSpPr>
        <p:spPr bwMode="auto">
          <a:xfrm>
            <a:off x="4520166" y="3929872"/>
            <a:ext cx="4309509"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图像色彩的调整</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164543804"/>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3.3.1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曲线</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曲线提供了更为精细的色彩和明暗控制能力。通过调整曲线的形状，我们可以自由地改变图像的亮度、对比度和色彩分布，实现更加丰富的视觉效果。</a:t>
            </a: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127C6620-E3BF-46C1-B4C7-5F58E305306A}"/>
              </a:ext>
            </a:extLst>
          </p:cNvPr>
          <p:cNvPicPr>
            <a:picLocks noChangeAspect="1"/>
          </p:cNvPicPr>
          <p:nvPr/>
        </p:nvPicPr>
        <p:blipFill>
          <a:blip r:embed="rId3"/>
          <a:stretch>
            <a:fillRect/>
          </a:stretch>
        </p:blipFill>
        <p:spPr>
          <a:xfrm>
            <a:off x="1834915" y="2954845"/>
            <a:ext cx="8522170" cy="2607754"/>
          </a:xfrm>
          <a:prstGeom prst="rect">
            <a:avLst/>
          </a:prstGeom>
        </p:spPr>
      </p:pic>
    </p:spTree>
    <p:extLst>
      <p:ext uri="{BB962C8B-B14F-4D97-AF65-F5344CB8AC3E}">
        <p14:creationId xmlns:p14="http://schemas.microsoft.com/office/powerpoint/2010/main" val="143412385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色阶</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色阶通过对图像亮度范围的精确把控，可以修复曝光问题，增强图像的对比度，使画面的明暗层次更加分明，细节更加清晰。</a:t>
            </a: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7916DC10-67BC-4966-98BF-57BC666EF748}"/>
              </a:ext>
            </a:extLst>
          </p:cNvPr>
          <p:cNvPicPr>
            <a:picLocks noChangeAspect="1"/>
          </p:cNvPicPr>
          <p:nvPr/>
        </p:nvPicPr>
        <p:blipFill>
          <a:blip r:embed="rId3"/>
          <a:stretch>
            <a:fillRect/>
          </a:stretch>
        </p:blipFill>
        <p:spPr>
          <a:xfrm>
            <a:off x="1628775" y="2986647"/>
            <a:ext cx="9035781" cy="2764917"/>
          </a:xfrm>
          <a:prstGeom prst="rect">
            <a:avLst/>
          </a:prstGeom>
        </p:spPr>
      </p:pic>
    </p:spTree>
    <p:extLst>
      <p:ext uri="{BB962C8B-B14F-4D97-AF65-F5344CB8AC3E}">
        <p14:creationId xmlns:p14="http://schemas.microsoft.com/office/powerpoint/2010/main" val="228334963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3.3.3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色相</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饱和度</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色相</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饱和度可以改变图像中特定颜色或全部颜色的色相和饱和度。常用于校正照片中的色彩偏差，或者为图像添加创意色彩效果。</a:t>
            </a: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5FAE384C-4D12-44AE-A9BE-23F65B433387}"/>
              </a:ext>
            </a:extLst>
          </p:cNvPr>
          <p:cNvPicPr>
            <a:picLocks noChangeAspect="1"/>
          </p:cNvPicPr>
          <p:nvPr/>
        </p:nvPicPr>
        <p:blipFill>
          <a:blip r:embed="rId3"/>
          <a:stretch>
            <a:fillRect/>
          </a:stretch>
        </p:blipFill>
        <p:spPr>
          <a:xfrm>
            <a:off x="1303401" y="2954845"/>
            <a:ext cx="8522170" cy="2607754"/>
          </a:xfrm>
          <a:prstGeom prst="rect">
            <a:avLst/>
          </a:prstGeom>
        </p:spPr>
      </p:pic>
    </p:spTree>
    <p:extLst>
      <p:ext uri="{BB962C8B-B14F-4D97-AF65-F5344CB8AC3E}">
        <p14:creationId xmlns:p14="http://schemas.microsoft.com/office/powerpoint/2010/main" val="159842590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3.3.4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色彩平衡</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色彩平衡专注于纠正偏色和还原真实色彩。通过调整图像中不同色彩的比例，可以让画面更加和谐自然，符合我们的审美需求。</a:t>
            </a: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1C8D09CC-09E5-48ED-9278-17C559204E62}"/>
              </a:ext>
            </a:extLst>
          </p:cNvPr>
          <p:cNvPicPr>
            <a:picLocks noChangeAspect="1"/>
          </p:cNvPicPr>
          <p:nvPr/>
        </p:nvPicPr>
        <p:blipFill>
          <a:blip r:embed="rId3"/>
          <a:stretch>
            <a:fillRect/>
          </a:stretch>
        </p:blipFill>
        <p:spPr>
          <a:xfrm>
            <a:off x="1692040" y="3104245"/>
            <a:ext cx="8522170" cy="2607754"/>
          </a:xfrm>
          <a:prstGeom prst="rect">
            <a:avLst/>
          </a:prstGeom>
        </p:spPr>
      </p:pic>
    </p:spTree>
    <p:extLst>
      <p:ext uri="{BB962C8B-B14F-4D97-AF65-F5344CB8AC3E}">
        <p14:creationId xmlns:p14="http://schemas.microsoft.com/office/powerpoint/2010/main" val="239930213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3.1.1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认识主流图像处理工具</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在移动</a:t>
            </a:r>
            <a:r>
              <a:rPr lang="en-US" altLang="zh-CN">
                <a:latin typeface="微软雅黑" panose="020B0503020204020204" pitchFamily="34" charset="-122"/>
                <a:ea typeface="微软雅黑" panose="020B0503020204020204" pitchFamily="34" charset="-122"/>
              </a:rPr>
              <a:t>UI</a:t>
            </a:r>
            <a:r>
              <a:rPr lang="zh-CN" altLang="en-US">
                <a:latin typeface="微软雅黑" panose="020B0503020204020204" pitchFamily="34" charset="-122"/>
                <a:ea typeface="微软雅黑" panose="020B0503020204020204" pitchFamily="34" charset="-122"/>
              </a:rPr>
              <a:t>设计中，</a:t>
            </a:r>
            <a:r>
              <a:rPr lang="en-US" altLang="zh-CN">
                <a:latin typeface="微软雅黑" panose="020B0503020204020204" pitchFamily="34" charset="-122"/>
                <a:ea typeface="微软雅黑" panose="020B0503020204020204" pitchFamily="34" charset="-122"/>
              </a:rPr>
              <a:t>Photoshop</a:t>
            </a:r>
            <a:r>
              <a:rPr lang="zh-CN" altLang="en-US">
                <a:latin typeface="微软雅黑" panose="020B0503020204020204" pitchFamily="34" charset="-122"/>
                <a:ea typeface="微软雅黑" panose="020B0503020204020204" pitchFamily="34" charset="-122"/>
              </a:rPr>
              <a:t>是一款不可或缺的主流图像处理工具。它提供了强大的功能来编辑和创建图形图像，能够满足设计师在</a:t>
            </a:r>
            <a:r>
              <a:rPr lang="en-US" altLang="zh-CN">
                <a:latin typeface="微软雅黑" panose="020B0503020204020204" pitchFamily="34" charset="-122"/>
                <a:ea typeface="微软雅黑" panose="020B0503020204020204" pitchFamily="34" charset="-122"/>
              </a:rPr>
              <a:t>UI</a:t>
            </a:r>
            <a:r>
              <a:rPr lang="zh-CN" altLang="en-US">
                <a:latin typeface="微软雅黑" panose="020B0503020204020204" pitchFamily="34" charset="-122"/>
                <a:ea typeface="微软雅黑" panose="020B0503020204020204" pitchFamily="34" charset="-122"/>
              </a:rPr>
              <a:t>设计中的各种需求。无论是编辑图像、添加文字、应用滤镜效果还是处理复杂的视觉效果，</a:t>
            </a:r>
            <a:r>
              <a:rPr lang="en-US" altLang="zh-CN">
                <a:latin typeface="微软雅黑" panose="020B0503020204020204" pitchFamily="34" charset="-122"/>
                <a:ea typeface="微软雅黑" panose="020B0503020204020204" pitchFamily="34" charset="-122"/>
              </a:rPr>
              <a:t>Photoshop</a:t>
            </a:r>
            <a:r>
              <a:rPr lang="zh-CN" altLang="en-US">
                <a:latin typeface="微软雅黑" panose="020B0503020204020204" pitchFamily="34" charset="-122"/>
                <a:ea typeface="微软雅黑" panose="020B0503020204020204" pitchFamily="34" charset="-122"/>
              </a:rPr>
              <a:t>都能轻松应对。</a:t>
            </a:r>
            <a:endParaRPr lang="en-US" altLang="zh-CN" dirty="0">
              <a:latin typeface="微软雅黑" panose="020B0503020204020204" pitchFamily="34" charset="-122"/>
              <a:ea typeface="微软雅黑" panose="020B0503020204020204" pitchFamily="34" charset="-122"/>
            </a:endParaRPr>
          </a:p>
        </p:txBody>
      </p:sp>
      <p:grpSp>
        <p:nvGrpSpPr>
          <p:cNvPr id="6" name="组合 5">
            <a:extLst>
              <a:ext uri="{FF2B5EF4-FFF2-40B4-BE49-F238E27FC236}">
                <a16:creationId xmlns:a16="http://schemas.microsoft.com/office/drawing/2014/main" id="{7BD3A12E-66CF-4A19-8DDA-DA6EA7D21A82}"/>
              </a:ext>
            </a:extLst>
          </p:cNvPr>
          <p:cNvGrpSpPr/>
          <p:nvPr/>
        </p:nvGrpSpPr>
        <p:grpSpPr>
          <a:xfrm>
            <a:off x="2392679" y="3351862"/>
            <a:ext cx="7069847" cy="2921455"/>
            <a:chOff x="2392679" y="3351862"/>
            <a:chExt cx="7069847" cy="2921455"/>
          </a:xfrm>
        </p:grpSpPr>
        <p:pic>
          <p:nvPicPr>
            <p:cNvPr id="3" name="图片 2">
              <a:extLst>
                <a:ext uri="{FF2B5EF4-FFF2-40B4-BE49-F238E27FC236}">
                  <a16:creationId xmlns:a16="http://schemas.microsoft.com/office/drawing/2014/main" id="{023267C0-B4EE-4678-B208-D4ACF193129D}"/>
                </a:ext>
              </a:extLst>
            </p:cNvPr>
            <p:cNvPicPr>
              <a:picLocks noChangeAspect="1"/>
            </p:cNvPicPr>
            <p:nvPr/>
          </p:nvPicPr>
          <p:blipFill>
            <a:blip r:embed="rId3"/>
            <a:stretch>
              <a:fillRect/>
            </a:stretch>
          </p:blipFill>
          <p:spPr>
            <a:xfrm>
              <a:off x="2392679" y="3429000"/>
              <a:ext cx="7069847" cy="2844317"/>
            </a:xfrm>
            <a:prstGeom prst="rect">
              <a:avLst/>
            </a:prstGeom>
          </p:spPr>
        </p:pic>
        <p:pic>
          <p:nvPicPr>
            <p:cNvPr id="5" name="图片 4">
              <a:extLst>
                <a:ext uri="{FF2B5EF4-FFF2-40B4-BE49-F238E27FC236}">
                  <a16:creationId xmlns:a16="http://schemas.microsoft.com/office/drawing/2014/main" id="{7A639AC3-DE19-4CE2-9F93-82C7E1DF3FBB}"/>
                </a:ext>
              </a:extLst>
            </p:cNvPr>
            <p:cNvPicPr>
              <a:picLocks noChangeAspect="1"/>
            </p:cNvPicPr>
            <p:nvPr/>
          </p:nvPicPr>
          <p:blipFill>
            <a:blip r:embed="rId4"/>
            <a:stretch>
              <a:fillRect/>
            </a:stretch>
          </p:blipFill>
          <p:spPr>
            <a:xfrm>
              <a:off x="2905166" y="3351862"/>
              <a:ext cx="753431" cy="348602"/>
            </a:xfrm>
            <a:prstGeom prst="rect">
              <a:avLst/>
            </a:prstGeom>
          </p:spPr>
        </p:pic>
      </p:grpSp>
    </p:spTree>
    <p:extLst>
      <p:ext uri="{BB962C8B-B14F-4D97-AF65-F5344CB8AC3E}">
        <p14:creationId xmlns:p14="http://schemas.microsoft.com/office/powerpoint/2010/main" val="349674626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3.3.5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可选颜色</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可选颜色可以通过选定要修改的颜色，并通过增减青色、洋红色、黄色和黑色四色油墨来改变选定的颜色。常用于微调图像中的特定颜色，如校正肤色、调整天空颜色等。</a:t>
            </a: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D3B76501-C3A7-4B7C-A2DB-F5EEEC268DD2}"/>
              </a:ext>
            </a:extLst>
          </p:cNvPr>
          <p:cNvPicPr>
            <a:picLocks noChangeAspect="1"/>
          </p:cNvPicPr>
          <p:nvPr/>
        </p:nvPicPr>
        <p:blipFill>
          <a:blip r:embed="rId3"/>
          <a:stretch>
            <a:fillRect/>
          </a:stretch>
        </p:blipFill>
        <p:spPr>
          <a:xfrm>
            <a:off x="1834915" y="3178585"/>
            <a:ext cx="8522170" cy="2607754"/>
          </a:xfrm>
          <a:prstGeom prst="rect">
            <a:avLst/>
          </a:prstGeom>
        </p:spPr>
      </p:pic>
    </p:spTree>
    <p:extLst>
      <p:ext uri="{BB962C8B-B14F-4D97-AF65-F5344CB8AC3E}">
        <p14:creationId xmlns:p14="http://schemas.microsoft.com/office/powerpoint/2010/main" val="239520998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3.3.6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去色</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458908"/>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去色用于减少图像的颜色饱和度，使图像变得更接近于黑白或灰度图像。</a:t>
            </a: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3ABE7F14-D767-4F58-BAAB-B66660E382DD}"/>
              </a:ext>
            </a:extLst>
          </p:cNvPr>
          <p:cNvPicPr>
            <a:picLocks noChangeAspect="1"/>
          </p:cNvPicPr>
          <p:nvPr/>
        </p:nvPicPr>
        <p:blipFill>
          <a:blip r:embed="rId3"/>
          <a:stretch>
            <a:fillRect/>
          </a:stretch>
        </p:blipFill>
        <p:spPr>
          <a:xfrm>
            <a:off x="1106833" y="2392483"/>
            <a:ext cx="10389842" cy="3179255"/>
          </a:xfrm>
          <a:prstGeom prst="rect">
            <a:avLst/>
          </a:prstGeom>
        </p:spPr>
      </p:pic>
    </p:spTree>
    <p:extLst>
      <p:ext uri="{BB962C8B-B14F-4D97-AF65-F5344CB8AC3E}">
        <p14:creationId xmlns:p14="http://schemas.microsoft.com/office/powerpoint/2010/main" val="194132094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04</a:t>
            </a:r>
          </a:p>
        </p:txBody>
      </p:sp>
      <p:sp>
        <p:nvSpPr>
          <p:cNvPr id="5" name="Rectangle 18"/>
          <p:cNvSpPr>
            <a:spLocks noChangeArrowheads="1"/>
          </p:cNvSpPr>
          <p:nvPr/>
        </p:nvSpPr>
        <p:spPr bwMode="auto">
          <a:xfrm>
            <a:off x="4520166" y="3929872"/>
            <a:ext cx="4309509"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图像元素的处理</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1542805178"/>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3.4.1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图像的尺寸调整</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88306" y="1636559"/>
            <a:ext cx="8529638"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裁剪工具主要用于调整图像的尺寸和构图。通过裁剪，可以去除图像中不需要的部分，保留核心元素，从而优化图像的视觉效果和传达的信息。</a:t>
            </a:r>
            <a:endParaRPr lang="zh-CN" altLang="en-US" b="1"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F28BFC75-2810-4BD1-8792-5DF8A08A099A}"/>
              </a:ext>
            </a:extLst>
          </p:cNvPr>
          <p:cNvPicPr>
            <a:picLocks noChangeAspect="1"/>
          </p:cNvPicPr>
          <p:nvPr/>
        </p:nvPicPr>
        <p:blipFill>
          <a:blip r:embed="rId3"/>
          <a:stretch>
            <a:fillRect/>
          </a:stretch>
        </p:blipFill>
        <p:spPr>
          <a:xfrm>
            <a:off x="1687372" y="3097719"/>
            <a:ext cx="8055256" cy="2464880"/>
          </a:xfrm>
          <a:prstGeom prst="rect">
            <a:avLst/>
          </a:prstGeom>
        </p:spPr>
      </p:pic>
    </p:spTree>
    <p:extLst>
      <p:ext uri="{BB962C8B-B14F-4D97-AF65-F5344CB8AC3E}">
        <p14:creationId xmlns:p14="http://schemas.microsoft.com/office/powerpoint/2010/main" val="370926387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3.4.2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图像的修饰</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2120902"/>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模糊工具、锐化工具、减淡工具、加深工具等在图像修饰中发挥着重要的作用。它们能够帮助用户实现各种图像效果，如模糊、锐化、提亮、变暗和调整饱和度等。</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．模糊工具</a:t>
            </a:r>
          </a:p>
          <a:p>
            <a:pPr indent="457200">
              <a:lnSpc>
                <a:spcPct val="150000"/>
              </a:lnSpc>
            </a:pPr>
            <a:r>
              <a:rPr lang="zh-CN" altLang="en-US" dirty="0">
                <a:latin typeface="微软雅黑" panose="020B0503020204020204" pitchFamily="34" charset="-122"/>
                <a:ea typeface="微软雅黑" panose="020B0503020204020204" pitchFamily="34" charset="-122"/>
              </a:rPr>
              <a:t>模糊工具用于软化图像的边缘或减少图像的某些部分的清晰度，从而让这些部分看起来更加柔和，常用于背景虚化、艺术效果以及皮肤磨皮。</a:t>
            </a:r>
            <a:endParaRPr lang="zh-CN" altLang="en-US" b="1"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20677E98-DA50-45BA-898A-3DF830DB3F51}"/>
              </a:ext>
            </a:extLst>
          </p:cNvPr>
          <p:cNvPicPr>
            <a:picLocks noChangeAspect="1"/>
          </p:cNvPicPr>
          <p:nvPr/>
        </p:nvPicPr>
        <p:blipFill>
          <a:blip r:embed="rId3"/>
          <a:stretch>
            <a:fillRect/>
          </a:stretch>
        </p:blipFill>
        <p:spPr>
          <a:xfrm>
            <a:off x="2006041" y="3940320"/>
            <a:ext cx="7775106" cy="2379155"/>
          </a:xfrm>
          <a:prstGeom prst="rect">
            <a:avLst/>
          </a:prstGeom>
        </p:spPr>
      </p:pic>
    </p:spTree>
    <p:extLst>
      <p:ext uri="{BB962C8B-B14F-4D97-AF65-F5344CB8AC3E}">
        <p14:creationId xmlns:p14="http://schemas.microsoft.com/office/powerpoint/2010/main" val="419820588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3.4.2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图像的修饰</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．锐化工具</a:t>
            </a:r>
          </a:p>
          <a:p>
            <a:pPr indent="457200">
              <a:lnSpc>
                <a:spcPct val="150000"/>
              </a:lnSpc>
            </a:pPr>
            <a:r>
              <a:rPr lang="zh-CN" altLang="en-US" dirty="0">
                <a:latin typeface="微软雅黑" panose="020B0503020204020204" pitchFamily="34" charset="-122"/>
                <a:ea typeface="微软雅黑" panose="020B0503020204020204" pitchFamily="34" charset="-122"/>
              </a:rPr>
              <a:t>锐化工具与模糊工具相反，可以通过增强相邻像素之间的对比，提高图像的清晰度，常用于细节增强和局部锐化。</a:t>
            </a:r>
            <a:endParaRPr lang="zh-CN" altLang="en-US" b="1"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8DB4C658-C744-4056-9712-4011D98A69CD}"/>
              </a:ext>
            </a:extLst>
          </p:cNvPr>
          <p:cNvPicPr>
            <a:picLocks noChangeAspect="1"/>
          </p:cNvPicPr>
          <p:nvPr/>
        </p:nvPicPr>
        <p:blipFill>
          <a:blip r:embed="rId3"/>
          <a:stretch>
            <a:fillRect/>
          </a:stretch>
        </p:blipFill>
        <p:spPr>
          <a:xfrm>
            <a:off x="1804102" y="3429000"/>
            <a:ext cx="7821796" cy="2393442"/>
          </a:xfrm>
          <a:prstGeom prst="rect">
            <a:avLst/>
          </a:prstGeom>
        </p:spPr>
      </p:pic>
    </p:spTree>
    <p:extLst>
      <p:ext uri="{BB962C8B-B14F-4D97-AF65-F5344CB8AC3E}">
        <p14:creationId xmlns:p14="http://schemas.microsoft.com/office/powerpoint/2010/main" val="12298633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3.4.2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图像的修饰</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．涂抹工具</a:t>
            </a:r>
          </a:p>
          <a:p>
            <a:pPr indent="457200">
              <a:lnSpc>
                <a:spcPct val="150000"/>
              </a:lnSpc>
            </a:pPr>
            <a:r>
              <a:rPr lang="zh-CN" altLang="en-US" dirty="0">
                <a:latin typeface="微软雅黑" panose="020B0503020204020204" pitchFamily="34" charset="-122"/>
                <a:ea typeface="微软雅黑" panose="020B0503020204020204" pitchFamily="34" charset="-122"/>
              </a:rPr>
              <a:t>涂抹工具模拟了手指拖动湿油漆的效果。不仅可以用于混合颜色，还可以创造出独特的涂抹效果，为图像添加一种手绘或涂鸦的风格。</a:t>
            </a:r>
          </a:p>
        </p:txBody>
      </p:sp>
      <p:pic>
        <p:nvPicPr>
          <p:cNvPr id="4" name="图片 3">
            <a:extLst>
              <a:ext uri="{FF2B5EF4-FFF2-40B4-BE49-F238E27FC236}">
                <a16:creationId xmlns:a16="http://schemas.microsoft.com/office/drawing/2014/main" id="{00A8EEE8-C692-4EF4-9C45-664A3DF03687}"/>
              </a:ext>
            </a:extLst>
          </p:cNvPr>
          <p:cNvPicPr>
            <a:picLocks noChangeAspect="1"/>
          </p:cNvPicPr>
          <p:nvPr/>
        </p:nvPicPr>
        <p:blipFill>
          <a:blip r:embed="rId3"/>
          <a:stretch>
            <a:fillRect/>
          </a:stretch>
        </p:blipFill>
        <p:spPr>
          <a:xfrm>
            <a:off x="1834915" y="3162299"/>
            <a:ext cx="8522170" cy="2607754"/>
          </a:xfrm>
          <a:prstGeom prst="rect">
            <a:avLst/>
          </a:prstGeom>
        </p:spPr>
      </p:pic>
    </p:spTree>
    <p:extLst>
      <p:ext uri="{BB962C8B-B14F-4D97-AF65-F5344CB8AC3E}">
        <p14:creationId xmlns:p14="http://schemas.microsoft.com/office/powerpoint/2010/main" val="219371296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3.4.2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图像的修饰</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．减淡工具</a:t>
            </a:r>
          </a:p>
          <a:p>
            <a:pPr indent="457200">
              <a:lnSpc>
                <a:spcPct val="150000"/>
              </a:lnSpc>
            </a:pPr>
            <a:r>
              <a:rPr lang="zh-CN" altLang="en-US" dirty="0">
                <a:latin typeface="微软雅黑" panose="020B0503020204020204" pitchFamily="34" charset="-122"/>
                <a:ea typeface="微软雅黑" panose="020B0503020204020204" pitchFamily="34" charset="-122"/>
              </a:rPr>
              <a:t>用于增加图像某些区域的亮度，通过增加光线的亮度来突出图像的高光和中间调部分。常应用于提亮面部阴影、增加图像的对比度以及改善曝光不足的区域。</a:t>
            </a:r>
          </a:p>
        </p:txBody>
      </p:sp>
      <p:pic>
        <p:nvPicPr>
          <p:cNvPr id="5" name="图片 4">
            <a:extLst>
              <a:ext uri="{FF2B5EF4-FFF2-40B4-BE49-F238E27FC236}">
                <a16:creationId xmlns:a16="http://schemas.microsoft.com/office/drawing/2014/main" id="{D184D799-139C-4992-8F02-8E979B70FA52}"/>
              </a:ext>
            </a:extLst>
          </p:cNvPr>
          <p:cNvPicPr>
            <a:picLocks noChangeAspect="1"/>
          </p:cNvPicPr>
          <p:nvPr/>
        </p:nvPicPr>
        <p:blipFill>
          <a:blip r:embed="rId3"/>
          <a:stretch>
            <a:fillRect/>
          </a:stretch>
        </p:blipFill>
        <p:spPr>
          <a:xfrm>
            <a:off x="1819274" y="3290887"/>
            <a:ext cx="8148640" cy="2493455"/>
          </a:xfrm>
          <a:prstGeom prst="rect">
            <a:avLst/>
          </a:prstGeom>
        </p:spPr>
      </p:pic>
    </p:spTree>
    <p:extLst>
      <p:ext uri="{BB962C8B-B14F-4D97-AF65-F5344CB8AC3E}">
        <p14:creationId xmlns:p14="http://schemas.microsoft.com/office/powerpoint/2010/main" val="257260302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3.4.2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图像的修饰</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．加深工具</a:t>
            </a:r>
          </a:p>
          <a:p>
            <a:pPr indent="457200">
              <a:lnSpc>
                <a:spcPct val="150000"/>
              </a:lnSpc>
            </a:pPr>
            <a:r>
              <a:rPr lang="zh-CN" altLang="en-US" dirty="0">
                <a:latin typeface="微软雅黑" panose="020B0503020204020204" pitchFamily="34" charset="-122"/>
                <a:ea typeface="微软雅黑" panose="020B0503020204020204" pitchFamily="34" charset="-122"/>
              </a:rPr>
              <a:t>该工具与减淡工具相反，用于局部压暗图像的特定区域，通过减少光线的亮度来增强图像的阴影和深色区域，从而提升图像的对比度和深度。</a:t>
            </a:r>
          </a:p>
        </p:txBody>
      </p:sp>
      <p:pic>
        <p:nvPicPr>
          <p:cNvPr id="4" name="图片 3">
            <a:extLst>
              <a:ext uri="{FF2B5EF4-FFF2-40B4-BE49-F238E27FC236}">
                <a16:creationId xmlns:a16="http://schemas.microsoft.com/office/drawing/2014/main" id="{DE222824-CA22-4B60-B0A0-A9830F1D5BD6}"/>
              </a:ext>
            </a:extLst>
          </p:cNvPr>
          <p:cNvPicPr>
            <a:picLocks noChangeAspect="1"/>
          </p:cNvPicPr>
          <p:nvPr/>
        </p:nvPicPr>
        <p:blipFill>
          <a:blip r:embed="rId3"/>
          <a:stretch>
            <a:fillRect/>
          </a:stretch>
        </p:blipFill>
        <p:spPr>
          <a:xfrm>
            <a:off x="1173763" y="3260279"/>
            <a:ext cx="9082474" cy="2779205"/>
          </a:xfrm>
          <a:prstGeom prst="rect">
            <a:avLst/>
          </a:prstGeom>
        </p:spPr>
      </p:pic>
    </p:spTree>
    <p:extLst>
      <p:ext uri="{BB962C8B-B14F-4D97-AF65-F5344CB8AC3E}">
        <p14:creationId xmlns:p14="http://schemas.microsoft.com/office/powerpoint/2010/main" val="195969303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3.4.2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图像的修饰</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6</a:t>
            </a:r>
            <a:r>
              <a:rPr lang="zh-CN" altLang="en-US" b="1" dirty="0">
                <a:latin typeface="微软雅黑" panose="020B0503020204020204" pitchFamily="34" charset="-122"/>
                <a:ea typeface="微软雅黑" panose="020B0503020204020204" pitchFamily="34" charset="-122"/>
              </a:rPr>
              <a:t>．海绵工具</a:t>
            </a:r>
          </a:p>
          <a:p>
            <a:pPr indent="457200">
              <a:lnSpc>
                <a:spcPct val="150000"/>
              </a:lnSpc>
            </a:pPr>
            <a:r>
              <a:rPr lang="zh-CN" altLang="en-US" dirty="0">
                <a:latin typeface="微软雅黑" panose="020B0503020204020204" pitchFamily="34" charset="-122"/>
                <a:ea typeface="微软雅黑" panose="020B0503020204020204" pitchFamily="34" charset="-122"/>
              </a:rPr>
              <a:t>海绵工具主要用于调整图像中特定区域的饱和度，常用于调整图像的饱和度和对比度。</a:t>
            </a:r>
          </a:p>
        </p:txBody>
      </p:sp>
      <p:pic>
        <p:nvPicPr>
          <p:cNvPr id="5" name="图片 4">
            <a:extLst>
              <a:ext uri="{FF2B5EF4-FFF2-40B4-BE49-F238E27FC236}">
                <a16:creationId xmlns:a16="http://schemas.microsoft.com/office/drawing/2014/main" id="{44749630-D9B4-42D0-B744-8CBC0C8B4953}"/>
              </a:ext>
            </a:extLst>
          </p:cNvPr>
          <p:cNvPicPr>
            <a:picLocks noChangeAspect="1"/>
          </p:cNvPicPr>
          <p:nvPr/>
        </p:nvPicPr>
        <p:blipFill>
          <a:blip r:embed="rId3"/>
          <a:stretch>
            <a:fillRect/>
          </a:stretch>
        </p:blipFill>
        <p:spPr>
          <a:xfrm>
            <a:off x="1170650" y="3181348"/>
            <a:ext cx="9564950" cy="2926841"/>
          </a:xfrm>
          <a:prstGeom prst="rect">
            <a:avLst/>
          </a:prstGeom>
        </p:spPr>
      </p:pic>
    </p:spTree>
    <p:extLst>
      <p:ext uri="{BB962C8B-B14F-4D97-AF65-F5344CB8AC3E}">
        <p14:creationId xmlns:p14="http://schemas.microsoft.com/office/powerpoint/2010/main" val="320126891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辅助工具的使用</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indent="457200">
              <a:lnSpc>
                <a:spcPct val="150000"/>
              </a:lnSpc>
            </a:pPr>
            <a:r>
              <a:rPr lang="en-US" altLang="zh-CN" dirty="0">
                <a:latin typeface="微软雅黑" panose="020B0503020204020204" pitchFamily="34" charset="-122"/>
                <a:ea typeface="微软雅黑" panose="020B0503020204020204" pitchFamily="34" charset="-122"/>
              </a:rPr>
              <a:t>Photoshop</a:t>
            </a:r>
            <a:r>
              <a:rPr lang="zh-CN" altLang="en-US" dirty="0">
                <a:latin typeface="微软雅黑" panose="020B0503020204020204" pitchFamily="34" charset="-122"/>
                <a:ea typeface="微软雅黑" panose="020B0503020204020204" pitchFamily="34" charset="-122"/>
              </a:rPr>
              <a:t>中的辅助工具对于提高图像编辑效率和准确性至关重要。以下是一些常用的</a:t>
            </a:r>
            <a:r>
              <a:rPr lang="en-US" altLang="zh-CN" dirty="0">
                <a:latin typeface="微软雅黑" panose="020B0503020204020204" pitchFamily="34" charset="-122"/>
                <a:ea typeface="微软雅黑" panose="020B0503020204020204" pitchFamily="34" charset="-122"/>
              </a:rPr>
              <a:t>Photoshop</a:t>
            </a:r>
            <a:r>
              <a:rPr lang="zh-CN" altLang="en-US" dirty="0">
                <a:latin typeface="微软雅黑" panose="020B0503020204020204" pitchFamily="34" charset="-122"/>
                <a:ea typeface="微软雅黑" panose="020B0503020204020204" pitchFamily="34" charset="-122"/>
              </a:rPr>
              <a:t>辅助工具及其使用方法：</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．标尺</a:t>
            </a:r>
          </a:p>
          <a:p>
            <a:pPr indent="457200">
              <a:lnSpc>
                <a:spcPct val="150000"/>
              </a:lnSpc>
            </a:pPr>
            <a:r>
              <a:rPr lang="zh-CN" altLang="en-US" dirty="0">
                <a:latin typeface="微软雅黑" panose="020B0503020204020204" pitchFamily="34" charset="-122"/>
                <a:ea typeface="微软雅黑" panose="020B0503020204020204" pitchFamily="34" charset="-122"/>
              </a:rPr>
              <a:t>标尺用于确定图像或元素的位置，其上的标记可显示出鼠标指针移动时的位置。</a:t>
            </a:r>
          </a:p>
        </p:txBody>
      </p:sp>
      <p:pic>
        <p:nvPicPr>
          <p:cNvPr id="2" name="图片 1">
            <a:extLst>
              <a:ext uri="{FF2B5EF4-FFF2-40B4-BE49-F238E27FC236}">
                <a16:creationId xmlns:a16="http://schemas.microsoft.com/office/drawing/2014/main" id="{E646F084-0114-4BDB-8444-EEBC87EF86B1}"/>
              </a:ext>
            </a:extLst>
          </p:cNvPr>
          <p:cNvPicPr>
            <a:picLocks noChangeAspect="1"/>
          </p:cNvPicPr>
          <p:nvPr/>
        </p:nvPicPr>
        <p:blipFill>
          <a:blip r:embed="rId3"/>
          <a:stretch>
            <a:fillRect/>
          </a:stretch>
        </p:blipFill>
        <p:spPr>
          <a:xfrm>
            <a:off x="1827447" y="3639538"/>
            <a:ext cx="7775106" cy="237915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3.4.3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图像的修复</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2120902"/>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图像的修复是指去除图像中的瑕疵、划痕、污点等不完美之处，以恢复图像的完整性和清晰度。</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．污点修复工具</a:t>
            </a:r>
          </a:p>
          <a:p>
            <a:pPr indent="457200">
              <a:lnSpc>
                <a:spcPct val="150000"/>
              </a:lnSpc>
            </a:pPr>
            <a:r>
              <a:rPr lang="zh-CN" altLang="en-US" dirty="0">
                <a:latin typeface="微软雅黑" panose="020B0503020204020204" pitchFamily="34" charset="-122"/>
                <a:ea typeface="微软雅黑" panose="020B0503020204020204" pitchFamily="34" charset="-122"/>
              </a:rPr>
              <a:t>污点修复画笔工具主要用于快速且智能地去除图像中的污点、瑕疵、尘埃、划痕或其他不需要的元素。</a:t>
            </a:r>
            <a:endParaRPr lang="zh-CN" altLang="en-US" b="1"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DD061404-5452-4F9D-BCB3-29B984E05AD9}"/>
              </a:ext>
            </a:extLst>
          </p:cNvPr>
          <p:cNvPicPr>
            <a:picLocks noChangeAspect="1"/>
          </p:cNvPicPr>
          <p:nvPr/>
        </p:nvPicPr>
        <p:blipFill>
          <a:blip r:embed="rId3"/>
          <a:stretch>
            <a:fillRect/>
          </a:stretch>
        </p:blipFill>
        <p:spPr>
          <a:xfrm>
            <a:off x="2042227" y="3940320"/>
            <a:ext cx="7821796" cy="2393442"/>
          </a:xfrm>
          <a:prstGeom prst="rect">
            <a:avLst/>
          </a:prstGeom>
        </p:spPr>
      </p:pic>
    </p:spTree>
    <p:extLst>
      <p:ext uri="{BB962C8B-B14F-4D97-AF65-F5344CB8AC3E}">
        <p14:creationId xmlns:p14="http://schemas.microsoft.com/office/powerpoint/2010/main" val="351154730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3.4.3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图像的修复</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．修复画笔工具</a:t>
            </a:r>
          </a:p>
          <a:p>
            <a:pPr indent="457200">
              <a:lnSpc>
                <a:spcPct val="150000"/>
              </a:lnSpc>
            </a:pPr>
            <a:r>
              <a:rPr lang="zh-CN" altLang="en-US" dirty="0">
                <a:latin typeface="微软雅黑" panose="020B0503020204020204" pitchFamily="34" charset="-122"/>
                <a:ea typeface="微软雅黑" panose="020B0503020204020204" pitchFamily="34" charset="-122"/>
              </a:rPr>
              <a:t>修复画笔工具与污点修复画笔工具类似，但要求用户指定样本点，然后从指定的样本点中取样进行修复。</a:t>
            </a:r>
            <a:endParaRPr lang="zh-CN" altLang="en-US" b="1"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BC870A5B-AE1E-46B0-A92C-988EE7FF5887}"/>
              </a:ext>
            </a:extLst>
          </p:cNvPr>
          <p:cNvPicPr>
            <a:picLocks noChangeAspect="1"/>
          </p:cNvPicPr>
          <p:nvPr/>
        </p:nvPicPr>
        <p:blipFill>
          <a:blip r:embed="rId3"/>
          <a:stretch>
            <a:fillRect/>
          </a:stretch>
        </p:blipFill>
        <p:spPr>
          <a:xfrm>
            <a:off x="1834915" y="3223480"/>
            <a:ext cx="8522170" cy="2607754"/>
          </a:xfrm>
          <a:prstGeom prst="rect">
            <a:avLst/>
          </a:prstGeom>
        </p:spPr>
      </p:pic>
    </p:spTree>
    <p:extLst>
      <p:ext uri="{BB962C8B-B14F-4D97-AF65-F5344CB8AC3E}">
        <p14:creationId xmlns:p14="http://schemas.microsoft.com/office/powerpoint/2010/main" val="330735548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3.4.3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图像的修复</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．修补工具</a:t>
            </a:r>
          </a:p>
          <a:p>
            <a:pPr indent="457200">
              <a:lnSpc>
                <a:spcPct val="150000"/>
              </a:lnSpc>
            </a:pPr>
            <a:r>
              <a:rPr lang="zh-CN" altLang="en-US" dirty="0">
                <a:latin typeface="微软雅黑" panose="020B0503020204020204" pitchFamily="34" charset="-122"/>
                <a:ea typeface="微软雅黑" panose="020B0503020204020204" pitchFamily="34" charset="-122"/>
              </a:rPr>
              <a:t>修补工具用于选择需要修复的选区，并将其拖动到附近完好的区域进行修补。</a:t>
            </a:r>
          </a:p>
        </p:txBody>
      </p:sp>
      <p:pic>
        <p:nvPicPr>
          <p:cNvPr id="4" name="图片 3">
            <a:extLst>
              <a:ext uri="{FF2B5EF4-FFF2-40B4-BE49-F238E27FC236}">
                <a16:creationId xmlns:a16="http://schemas.microsoft.com/office/drawing/2014/main" id="{151A274B-BD91-4A0B-85A8-F38677EB915E}"/>
              </a:ext>
            </a:extLst>
          </p:cNvPr>
          <p:cNvPicPr>
            <a:picLocks noChangeAspect="1"/>
          </p:cNvPicPr>
          <p:nvPr/>
        </p:nvPicPr>
        <p:blipFill>
          <a:blip r:embed="rId3"/>
          <a:stretch>
            <a:fillRect/>
          </a:stretch>
        </p:blipFill>
        <p:spPr>
          <a:xfrm>
            <a:off x="1834915" y="2954845"/>
            <a:ext cx="8522170" cy="2607754"/>
          </a:xfrm>
          <a:prstGeom prst="rect">
            <a:avLst/>
          </a:prstGeom>
        </p:spPr>
      </p:pic>
    </p:spTree>
    <p:extLst>
      <p:ext uri="{BB962C8B-B14F-4D97-AF65-F5344CB8AC3E}">
        <p14:creationId xmlns:p14="http://schemas.microsoft.com/office/powerpoint/2010/main" val="88163754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3.4.3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图像的修复</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．内容感知移动工具</a:t>
            </a:r>
          </a:p>
          <a:p>
            <a:pPr indent="457200">
              <a:lnSpc>
                <a:spcPct val="150000"/>
              </a:lnSpc>
            </a:pPr>
            <a:r>
              <a:rPr lang="zh-CN" altLang="en-US" dirty="0">
                <a:latin typeface="微软雅黑" panose="020B0503020204020204" pitchFamily="34" charset="-122"/>
                <a:ea typeface="微软雅黑" panose="020B0503020204020204" pitchFamily="34" charset="-122"/>
              </a:rPr>
              <a:t>内容识别移动工具将素材或图像中认为多余的东西去除，并将物体移动至图像其他区域，与新位置进行混合，以产生新的视觉效果。</a:t>
            </a:r>
          </a:p>
        </p:txBody>
      </p:sp>
      <p:pic>
        <p:nvPicPr>
          <p:cNvPr id="5" name="图片 4">
            <a:extLst>
              <a:ext uri="{FF2B5EF4-FFF2-40B4-BE49-F238E27FC236}">
                <a16:creationId xmlns:a16="http://schemas.microsoft.com/office/drawing/2014/main" id="{F8B0F58D-BC0D-4243-B1B1-307CC38F103F}"/>
              </a:ext>
            </a:extLst>
          </p:cNvPr>
          <p:cNvPicPr>
            <a:picLocks noChangeAspect="1"/>
          </p:cNvPicPr>
          <p:nvPr/>
        </p:nvPicPr>
        <p:blipFill>
          <a:blip r:embed="rId3"/>
          <a:stretch>
            <a:fillRect/>
          </a:stretch>
        </p:blipFill>
        <p:spPr>
          <a:xfrm>
            <a:off x="1453915" y="3178585"/>
            <a:ext cx="8522170" cy="2607754"/>
          </a:xfrm>
          <a:prstGeom prst="rect">
            <a:avLst/>
          </a:prstGeom>
        </p:spPr>
      </p:pic>
    </p:spTree>
    <p:extLst>
      <p:ext uri="{BB962C8B-B14F-4D97-AF65-F5344CB8AC3E}">
        <p14:creationId xmlns:p14="http://schemas.microsoft.com/office/powerpoint/2010/main" val="233719238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3.4.3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图像的修复</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70540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．仿制图章工具</a:t>
            </a:r>
          </a:p>
          <a:p>
            <a:pPr indent="457200">
              <a:lnSpc>
                <a:spcPct val="150000"/>
              </a:lnSpc>
            </a:pPr>
            <a:r>
              <a:rPr lang="zh-CN" altLang="en-US" dirty="0">
                <a:latin typeface="微软雅黑" panose="020B0503020204020204" pitchFamily="34" charset="-122"/>
                <a:ea typeface="微软雅黑" panose="020B0503020204020204" pitchFamily="34" charset="-122"/>
              </a:rPr>
              <a:t>仿制图章工具的作用是将取样图像应用到其他图像或同一图像的其他位置。仿制图章工具在操作前需要从图像中取样，然后将样本应用到其他图像或同一图像的其他部分。</a:t>
            </a:r>
          </a:p>
        </p:txBody>
      </p:sp>
      <p:pic>
        <p:nvPicPr>
          <p:cNvPr id="4" name="图片 3">
            <a:extLst>
              <a:ext uri="{FF2B5EF4-FFF2-40B4-BE49-F238E27FC236}">
                <a16:creationId xmlns:a16="http://schemas.microsoft.com/office/drawing/2014/main" id="{416A5F87-F3AE-4A34-9E62-9EAE5694C961}"/>
              </a:ext>
            </a:extLst>
          </p:cNvPr>
          <p:cNvPicPr>
            <a:picLocks noChangeAspect="1"/>
          </p:cNvPicPr>
          <p:nvPr/>
        </p:nvPicPr>
        <p:blipFill>
          <a:blip r:embed="rId3"/>
          <a:stretch>
            <a:fillRect/>
          </a:stretch>
        </p:blipFill>
        <p:spPr>
          <a:xfrm>
            <a:off x="1628775" y="3429000"/>
            <a:ext cx="8989091" cy="2750630"/>
          </a:xfrm>
          <a:prstGeom prst="rect">
            <a:avLst/>
          </a:prstGeom>
        </p:spPr>
      </p:pic>
    </p:spTree>
    <p:extLst>
      <p:ext uri="{BB962C8B-B14F-4D97-AF65-F5344CB8AC3E}">
        <p14:creationId xmlns:p14="http://schemas.microsoft.com/office/powerpoint/2010/main" val="283820427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3.4.4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图像的非破坏处理</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88306" y="1507109"/>
            <a:ext cx="8529638" cy="378289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图像的非破坏处理是一种重要的图像处理技术，它允许对图像进行更改而不会覆盖或破坏原始图像数据。在这种处理技术中，通道与蒙版扮演着至关重要的角色。</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．通道</a:t>
            </a:r>
            <a:endParaRPr lang="en-US" altLang="zh-CN" b="1"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“通道”面板用于管理和编辑图像的颜色通道。允许用户查看、选择和编辑图像中的不同颜色通道，帮助实现更精细的图像处理。通道主要包括以下几种：</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）颜色通道</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Alpha</a:t>
            </a:r>
            <a:r>
              <a:rPr lang="zh-CN" altLang="en-US" dirty="0">
                <a:latin typeface="微软雅黑" panose="020B0503020204020204" pitchFamily="34" charset="-122"/>
                <a:ea typeface="微软雅黑" panose="020B0503020204020204" pitchFamily="34" charset="-122"/>
              </a:rPr>
              <a:t>通道</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）专色通道</a:t>
            </a:r>
            <a:endParaRPr lang="en-US" altLang="zh-CN" dirty="0">
              <a:latin typeface="微软雅黑" panose="020B0503020204020204" pitchFamily="34" charset="-122"/>
              <a:ea typeface="微软雅黑" panose="020B0503020204020204" pitchFamily="34" charset="-122"/>
            </a:endParaRP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06BAEB0A-7C74-4C2B-AA18-989410F94F42}"/>
              </a:ext>
            </a:extLst>
          </p:cNvPr>
          <p:cNvPicPr>
            <a:picLocks noChangeAspect="1"/>
          </p:cNvPicPr>
          <p:nvPr/>
        </p:nvPicPr>
        <p:blipFill>
          <a:blip r:embed="rId3"/>
          <a:stretch>
            <a:fillRect/>
          </a:stretch>
        </p:blipFill>
        <p:spPr>
          <a:xfrm>
            <a:off x="4359068" y="4107371"/>
            <a:ext cx="7028035" cy="2150554"/>
          </a:xfrm>
          <a:prstGeom prst="rect">
            <a:avLst/>
          </a:prstGeom>
        </p:spPr>
      </p:pic>
    </p:spTree>
    <p:extLst>
      <p:ext uri="{BB962C8B-B14F-4D97-AF65-F5344CB8AC3E}">
        <p14:creationId xmlns:p14="http://schemas.microsoft.com/office/powerpoint/2010/main" val="177316372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3.4.4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图像的非破坏处理</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88306" y="1507109"/>
            <a:ext cx="8529638" cy="2951898"/>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．蒙版</a:t>
            </a:r>
          </a:p>
          <a:p>
            <a:pPr indent="457200">
              <a:lnSpc>
                <a:spcPct val="150000"/>
              </a:lnSpc>
            </a:pPr>
            <a:r>
              <a:rPr lang="zh-CN" altLang="en-US" dirty="0">
                <a:latin typeface="微软雅黑" panose="020B0503020204020204" pitchFamily="34" charset="-122"/>
                <a:ea typeface="微软雅黑" panose="020B0503020204020204" pitchFamily="34" charset="-122"/>
              </a:rPr>
              <a:t>蒙版是一种用于遮盖图像的工具，主要用于合成和调整图像。它可以将部分图像遮盖，从而控制画面显示的内容，而不会删除图像，只是将其隐藏，因此是一种非破坏性的编辑操作。蒙版主要包括以下几种：</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）快速蒙版</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）图层蒙版</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）矢量蒙版</a:t>
            </a:r>
          </a:p>
        </p:txBody>
      </p:sp>
      <p:pic>
        <p:nvPicPr>
          <p:cNvPr id="5" name="图片 4">
            <a:extLst>
              <a:ext uri="{FF2B5EF4-FFF2-40B4-BE49-F238E27FC236}">
                <a16:creationId xmlns:a16="http://schemas.microsoft.com/office/drawing/2014/main" id="{1BBCD333-AFB2-4485-BB17-467F7BFF338D}"/>
              </a:ext>
            </a:extLst>
          </p:cNvPr>
          <p:cNvPicPr>
            <a:picLocks noChangeAspect="1"/>
          </p:cNvPicPr>
          <p:nvPr/>
        </p:nvPicPr>
        <p:blipFill>
          <a:blip r:embed="rId3"/>
          <a:stretch>
            <a:fillRect/>
          </a:stretch>
        </p:blipFill>
        <p:spPr>
          <a:xfrm>
            <a:off x="4862001" y="3117636"/>
            <a:ext cx="5355943" cy="1638900"/>
          </a:xfrm>
          <a:prstGeom prst="rect">
            <a:avLst/>
          </a:prstGeom>
        </p:spPr>
      </p:pic>
      <p:pic>
        <p:nvPicPr>
          <p:cNvPr id="6" name="图片 5">
            <a:extLst>
              <a:ext uri="{FF2B5EF4-FFF2-40B4-BE49-F238E27FC236}">
                <a16:creationId xmlns:a16="http://schemas.microsoft.com/office/drawing/2014/main" id="{8E5E7901-11CB-401B-BDD5-8E79DDD4B637}"/>
              </a:ext>
            </a:extLst>
          </p:cNvPr>
          <p:cNvPicPr>
            <a:picLocks noChangeAspect="1"/>
          </p:cNvPicPr>
          <p:nvPr/>
        </p:nvPicPr>
        <p:blipFill>
          <a:blip r:embed="rId4"/>
          <a:stretch>
            <a:fillRect/>
          </a:stretch>
        </p:blipFill>
        <p:spPr>
          <a:xfrm>
            <a:off x="4676107" y="4769357"/>
            <a:ext cx="5934327" cy="1815883"/>
          </a:xfrm>
          <a:prstGeom prst="rect">
            <a:avLst/>
          </a:prstGeom>
        </p:spPr>
      </p:pic>
    </p:spTree>
    <p:extLst>
      <p:ext uri="{BB962C8B-B14F-4D97-AF65-F5344CB8AC3E}">
        <p14:creationId xmlns:p14="http://schemas.microsoft.com/office/powerpoint/2010/main" val="242053787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05</a:t>
            </a:r>
          </a:p>
        </p:txBody>
      </p:sp>
      <p:sp>
        <p:nvSpPr>
          <p:cNvPr id="5" name="Rectangle 18"/>
          <p:cNvSpPr>
            <a:spLocks noChangeArrowheads="1"/>
          </p:cNvSpPr>
          <p:nvPr/>
        </p:nvSpPr>
        <p:spPr bwMode="auto">
          <a:xfrm>
            <a:off x="4520166" y="3929872"/>
            <a:ext cx="4309509"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图像后期的制作</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3569558497"/>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811657"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3.5.1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混合模式</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4613892"/>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混合模式是一种将两个或多个图像层组合在一起时使用的技术。通过选择不同的混合模式，以实现各种视觉效果，如叠加、柔光、强光等。在“图层”面板中，可以方便的设置各图层的混合模式，选择不同的混合模式会产生不同的效果。默认情况下为正常模式，除了正常模式外，</a:t>
            </a:r>
            <a:r>
              <a:rPr lang="en-US" altLang="zh-CN" dirty="0">
                <a:latin typeface="微软雅黑" panose="020B0503020204020204" pitchFamily="34" charset="-122"/>
                <a:ea typeface="微软雅黑" panose="020B0503020204020204" pitchFamily="34" charset="-122"/>
              </a:rPr>
              <a:t>Photoshop</a:t>
            </a:r>
            <a:r>
              <a:rPr lang="zh-CN" altLang="en-US" dirty="0">
                <a:latin typeface="微软雅黑" panose="020B0503020204020204" pitchFamily="34" charset="-122"/>
                <a:ea typeface="微软雅黑" panose="020B0503020204020204" pitchFamily="34" charset="-122"/>
              </a:rPr>
              <a:t>中提供了</a:t>
            </a:r>
            <a:r>
              <a:rPr lang="en-US" altLang="zh-CN" dirty="0">
                <a:latin typeface="微软雅黑" panose="020B0503020204020204" pitchFamily="34" charset="-122"/>
                <a:ea typeface="微软雅黑" panose="020B0503020204020204" pitchFamily="34" charset="-122"/>
              </a:rPr>
              <a:t>6</a:t>
            </a:r>
            <a:r>
              <a:rPr lang="zh-CN" altLang="en-US" dirty="0">
                <a:latin typeface="微软雅黑" panose="020B0503020204020204" pitchFamily="34" charset="-122"/>
                <a:ea typeface="微软雅黑" panose="020B0503020204020204" pitchFamily="34" charset="-122"/>
              </a:rPr>
              <a:t>组共</a:t>
            </a:r>
            <a:r>
              <a:rPr lang="en-US" altLang="zh-CN" dirty="0">
                <a:latin typeface="微软雅黑" panose="020B0503020204020204" pitchFamily="34" charset="-122"/>
                <a:ea typeface="微软雅黑" panose="020B0503020204020204" pitchFamily="34" charset="-122"/>
              </a:rPr>
              <a:t>27</a:t>
            </a:r>
            <a:r>
              <a:rPr lang="zh-CN" altLang="en-US" dirty="0">
                <a:latin typeface="微软雅黑" panose="020B0503020204020204" pitchFamily="34" charset="-122"/>
                <a:ea typeface="微软雅黑" panose="020B0503020204020204" pitchFamily="34" charset="-122"/>
              </a:rPr>
              <a:t>种混合模式：</a:t>
            </a:r>
            <a:endParaRPr lang="en-US" altLang="zh-CN"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组合模式</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加深模式</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减淡模式</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对比模式</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比较模式</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色彩模式</a:t>
            </a:r>
          </a:p>
          <a:p>
            <a:pPr indent="457200">
              <a:lnSpc>
                <a:spcPct val="150000"/>
              </a:lnSpc>
            </a:pPr>
            <a:endParaRPr lang="zh-CN" altLang="en-US" b="1"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6620BE14-C35B-443B-B667-A081AFA6711D}"/>
              </a:ext>
            </a:extLst>
          </p:cNvPr>
          <p:cNvPicPr>
            <a:picLocks noChangeAspect="1"/>
          </p:cNvPicPr>
          <p:nvPr/>
        </p:nvPicPr>
        <p:blipFill>
          <a:blip r:embed="rId3"/>
          <a:stretch>
            <a:fillRect/>
          </a:stretch>
        </p:blipFill>
        <p:spPr>
          <a:xfrm>
            <a:off x="6505602" y="3299695"/>
            <a:ext cx="781023" cy="3107115"/>
          </a:xfrm>
          <a:prstGeom prst="rect">
            <a:avLst/>
          </a:prstGeom>
        </p:spPr>
      </p:pic>
    </p:spTree>
    <p:extLst>
      <p:ext uri="{BB962C8B-B14F-4D97-AF65-F5344CB8AC3E}">
        <p14:creationId xmlns:p14="http://schemas.microsoft.com/office/powerpoint/2010/main" val="218321305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811657"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3.5.2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图层样式</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2120902"/>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图层样式能够简单快捷地制作出各种立体投影、质感以及光影效果的图像特效。双击需要添加图层样式的图层缩览图或图层，打开“图层样式”对话框中，在该对话框中，各主要选项的含义介绍如下：</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．混合选项</a:t>
            </a:r>
          </a:p>
          <a:p>
            <a:pPr indent="457200">
              <a:lnSpc>
                <a:spcPct val="150000"/>
              </a:lnSpc>
            </a:pPr>
            <a:r>
              <a:rPr lang="zh-CN" altLang="en-US" dirty="0">
                <a:latin typeface="微软雅黑" panose="020B0503020204020204" pitchFamily="34" charset="-122"/>
                <a:ea typeface="微软雅黑" panose="020B0503020204020204" pitchFamily="34" charset="-122"/>
              </a:rPr>
              <a:t>混合选项提供了丰富的设置来控制图层的可视化效果以及图层之间的交互方式。</a:t>
            </a:r>
            <a:endParaRPr lang="zh-CN" altLang="en-US" b="1"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9B3A279F-45DA-4048-86E7-E8954F305057}"/>
              </a:ext>
            </a:extLst>
          </p:cNvPr>
          <p:cNvPicPr>
            <a:picLocks noChangeAspect="1"/>
          </p:cNvPicPr>
          <p:nvPr/>
        </p:nvPicPr>
        <p:blipFill>
          <a:blip r:embed="rId3"/>
          <a:stretch>
            <a:fillRect/>
          </a:stretch>
        </p:blipFill>
        <p:spPr>
          <a:xfrm>
            <a:off x="4510221" y="3940320"/>
            <a:ext cx="3418593" cy="2446193"/>
          </a:xfrm>
          <a:prstGeom prst="rect">
            <a:avLst/>
          </a:prstGeom>
        </p:spPr>
      </p:pic>
    </p:spTree>
    <p:extLst>
      <p:ext uri="{BB962C8B-B14F-4D97-AF65-F5344CB8AC3E}">
        <p14:creationId xmlns:p14="http://schemas.microsoft.com/office/powerpoint/2010/main" val="258743344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辅助工具的使用</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．网格</a:t>
            </a:r>
          </a:p>
          <a:p>
            <a:pPr indent="457200">
              <a:lnSpc>
                <a:spcPct val="150000"/>
              </a:lnSpc>
            </a:pPr>
            <a:r>
              <a:rPr lang="zh-CN" altLang="en-US" dirty="0">
                <a:latin typeface="微软雅黑" panose="020B0503020204020204" pitchFamily="34" charset="-122"/>
                <a:ea typeface="微软雅黑" panose="020B0503020204020204" pitchFamily="34" charset="-122"/>
              </a:rPr>
              <a:t>网格对于分布多个对象非常有用，可以帮助用户更精确地定位和对齐图像元素。</a:t>
            </a:r>
          </a:p>
        </p:txBody>
      </p:sp>
      <p:pic>
        <p:nvPicPr>
          <p:cNvPr id="3" name="图片 2">
            <a:extLst>
              <a:ext uri="{FF2B5EF4-FFF2-40B4-BE49-F238E27FC236}">
                <a16:creationId xmlns:a16="http://schemas.microsoft.com/office/drawing/2014/main" id="{FEE47281-1DE2-4CBE-9C30-EBF9C1B9D97C}"/>
              </a:ext>
            </a:extLst>
          </p:cNvPr>
          <p:cNvPicPr>
            <a:picLocks noChangeAspect="1"/>
          </p:cNvPicPr>
          <p:nvPr/>
        </p:nvPicPr>
        <p:blipFill>
          <a:blip r:embed="rId3"/>
          <a:stretch>
            <a:fillRect/>
          </a:stretch>
        </p:blipFill>
        <p:spPr>
          <a:xfrm>
            <a:off x="1636994" y="3054193"/>
            <a:ext cx="8450042" cy="2585683"/>
          </a:xfrm>
          <a:prstGeom prst="rect">
            <a:avLst/>
          </a:prstGeom>
        </p:spPr>
      </p:pic>
    </p:spTree>
    <p:extLst>
      <p:ext uri="{BB962C8B-B14F-4D97-AF65-F5344CB8AC3E}">
        <p14:creationId xmlns:p14="http://schemas.microsoft.com/office/powerpoint/2010/main" val="65977591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811657"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3.5.2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图层样式</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2120902"/>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．斜面和浮雕样式组</a:t>
            </a:r>
          </a:p>
          <a:p>
            <a:pPr indent="457200">
              <a:lnSpc>
                <a:spcPct val="150000"/>
              </a:lnSpc>
            </a:pPr>
            <a:r>
              <a:rPr lang="zh-CN" altLang="en-US" dirty="0">
                <a:latin typeface="微软雅黑" panose="020B0503020204020204" pitchFamily="34" charset="-122"/>
                <a:ea typeface="微软雅黑" panose="020B0503020204020204" pitchFamily="34" charset="-122"/>
              </a:rPr>
              <a:t>斜面和浮雕组的样式主要用于为图层添加立体感和质感，具体介绍如下：</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斜面和浮雕</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等高线</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纹理</a:t>
            </a:r>
          </a:p>
        </p:txBody>
      </p:sp>
      <p:pic>
        <p:nvPicPr>
          <p:cNvPr id="4" name="图片 3">
            <a:extLst>
              <a:ext uri="{FF2B5EF4-FFF2-40B4-BE49-F238E27FC236}">
                <a16:creationId xmlns:a16="http://schemas.microsoft.com/office/drawing/2014/main" id="{9765E158-F858-4A5C-A65C-86B243CEC9DE}"/>
              </a:ext>
            </a:extLst>
          </p:cNvPr>
          <p:cNvPicPr>
            <a:picLocks noChangeAspect="1"/>
          </p:cNvPicPr>
          <p:nvPr/>
        </p:nvPicPr>
        <p:blipFill>
          <a:blip r:embed="rId3"/>
          <a:stretch>
            <a:fillRect/>
          </a:stretch>
        </p:blipFill>
        <p:spPr>
          <a:xfrm>
            <a:off x="2889314" y="3429000"/>
            <a:ext cx="7541646" cy="2307717"/>
          </a:xfrm>
          <a:prstGeom prst="rect">
            <a:avLst/>
          </a:prstGeom>
        </p:spPr>
      </p:pic>
    </p:spTree>
    <p:extLst>
      <p:ext uri="{BB962C8B-B14F-4D97-AF65-F5344CB8AC3E}">
        <p14:creationId xmlns:p14="http://schemas.microsoft.com/office/powerpoint/2010/main" val="205529266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811657"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3.5.2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图层样式</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2536400"/>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．描边</a:t>
            </a:r>
          </a:p>
          <a:p>
            <a:pPr indent="457200">
              <a:lnSpc>
                <a:spcPct val="150000"/>
              </a:lnSpc>
            </a:pPr>
            <a:r>
              <a:rPr lang="zh-CN" altLang="en-US" dirty="0">
                <a:latin typeface="微软雅黑" panose="020B0503020204020204" pitchFamily="34" charset="-122"/>
                <a:ea typeface="微软雅黑" panose="020B0503020204020204" pitchFamily="34" charset="-122"/>
              </a:rPr>
              <a:t>描边样式选项可以为当前图层上的对象、文本或形状添加由颜色、渐变或图案构成的轮廓线。</a:t>
            </a:r>
          </a:p>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．内阴影</a:t>
            </a:r>
          </a:p>
          <a:p>
            <a:pPr indent="457200">
              <a:lnSpc>
                <a:spcPct val="150000"/>
              </a:lnSpc>
            </a:pPr>
            <a:r>
              <a:rPr lang="zh-CN" altLang="en-US" dirty="0">
                <a:latin typeface="微软雅黑" panose="020B0503020204020204" pitchFamily="34" charset="-122"/>
                <a:ea typeface="微软雅黑" panose="020B0503020204020204" pitchFamily="34" charset="-122"/>
              </a:rPr>
              <a:t>内阴影样式选项可以为当前图层上的对象、文本或形状的内边缘添加阴影，使图层产生一种凹陷外观。</a:t>
            </a:r>
          </a:p>
        </p:txBody>
      </p:sp>
      <p:pic>
        <p:nvPicPr>
          <p:cNvPr id="5" name="图片 4">
            <a:extLst>
              <a:ext uri="{FF2B5EF4-FFF2-40B4-BE49-F238E27FC236}">
                <a16:creationId xmlns:a16="http://schemas.microsoft.com/office/drawing/2014/main" id="{4860937B-42DC-445E-9B17-6391BDE75078}"/>
              </a:ext>
            </a:extLst>
          </p:cNvPr>
          <p:cNvPicPr>
            <a:picLocks noChangeAspect="1"/>
          </p:cNvPicPr>
          <p:nvPr/>
        </p:nvPicPr>
        <p:blipFill>
          <a:blip r:embed="rId3"/>
          <a:stretch>
            <a:fillRect/>
          </a:stretch>
        </p:blipFill>
        <p:spPr>
          <a:xfrm>
            <a:off x="2717863" y="4410791"/>
            <a:ext cx="6643446" cy="2032871"/>
          </a:xfrm>
          <a:prstGeom prst="rect">
            <a:avLst/>
          </a:prstGeom>
        </p:spPr>
      </p:pic>
    </p:spTree>
    <p:extLst>
      <p:ext uri="{BB962C8B-B14F-4D97-AF65-F5344CB8AC3E}">
        <p14:creationId xmlns:p14="http://schemas.microsoft.com/office/powerpoint/2010/main" val="404650673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811657"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3.5.2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图层样式</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2536400"/>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．内发光</a:t>
            </a:r>
          </a:p>
          <a:p>
            <a:pPr indent="457200">
              <a:lnSpc>
                <a:spcPct val="150000"/>
              </a:lnSpc>
            </a:pPr>
            <a:r>
              <a:rPr lang="zh-CN" altLang="en-US" dirty="0">
                <a:latin typeface="微软雅黑" panose="020B0503020204020204" pitchFamily="34" charset="-122"/>
                <a:ea typeface="微软雅黑" panose="020B0503020204020204" pitchFamily="34" charset="-122"/>
              </a:rPr>
              <a:t>内发光样式选项可以为当前图层上的对象、文本或形状的边缘向内添加发光效果，勾选该选项，调整参数后显示效果如图所示。</a:t>
            </a:r>
          </a:p>
          <a:p>
            <a:pPr indent="457200">
              <a:lnSpc>
                <a:spcPct val="150000"/>
              </a:lnSpc>
            </a:pPr>
            <a:r>
              <a:rPr lang="en-US" altLang="zh-CN" b="1" dirty="0">
                <a:latin typeface="微软雅黑" panose="020B0503020204020204" pitchFamily="34" charset="-122"/>
                <a:ea typeface="微软雅黑" panose="020B0503020204020204" pitchFamily="34" charset="-122"/>
              </a:rPr>
              <a:t>6</a:t>
            </a:r>
            <a:r>
              <a:rPr lang="zh-CN" altLang="en-US" b="1" dirty="0">
                <a:latin typeface="微软雅黑" panose="020B0503020204020204" pitchFamily="34" charset="-122"/>
                <a:ea typeface="微软雅黑" panose="020B0503020204020204" pitchFamily="34" charset="-122"/>
              </a:rPr>
              <a:t>．光泽</a:t>
            </a:r>
          </a:p>
          <a:p>
            <a:pPr indent="457200">
              <a:lnSpc>
                <a:spcPct val="150000"/>
              </a:lnSpc>
            </a:pPr>
            <a:r>
              <a:rPr lang="zh-CN" altLang="en-US" dirty="0">
                <a:latin typeface="微软雅黑" panose="020B0503020204020204" pitchFamily="34" charset="-122"/>
                <a:ea typeface="微软雅黑" panose="020B0503020204020204" pitchFamily="34" charset="-122"/>
              </a:rPr>
              <a:t>光泽样式选项可以为当前图层上的对象、文本或形状添加高光，模拟光源照射下的反射效果，使图层看起来更加光滑和有质感。</a:t>
            </a:r>
          </a:p>
        </p:txBody>
      </p:sp>
      <p:pic>
        <p:nvPicPr>
          <p:cNvPr id="4" name="图片 3">
            <a:extLst>
              <a:ext uri="{FF2B5EF4-FFF2-40B4-BE49-F238E27FC236}">
                <a16:creationId xmlns:a16="http://schemas.microsoft.com/office/drawing/2014/main" id="{EA1DC98B-0D1B-41C4-B3FC-5F910961AB64}"/>
              </a:ext>
            </a:extLst>
          </p:cNvPr>
          <p:cNvPicPr>
            <a:picLocks noChangeAspect="1"/>
          </p:cNvPicPr>
          <p:nvPr/>
        </p:nvPicPr>
        <p:blipFill>
          <a:blip r:embed="rId3"/>
          <a:stretch>
            <a:fillRect/>
          </a:stretch>
        </p:blipFill>
        <p:spPr>
          <a:xfrm>
            <a:off x="2675000" y="4307395"/>
            <a:ext cx="6607815" cy="2021968"/>
          </a:xfrm>
          <a:prstGeom prst="rect">
            <a:avLst/>
          </a:prstGeom>
        </p:spPr>
      </p:pic>
    </p:spTree>
    <p:extLst>
      <p:ext uri="{BB962C8B-B14F-4D97-AF65-F5344CB8AC3E}">
        <p14:creationId xmlns:p14="http://schemas.microsoft.com/office/powerpoint/2010/main" val="79329786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811657"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3.5.2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图层样式</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209675" y="1364206"/>
            <a:ext cx="9486900" cy="419839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7</a:t>
            </a:r>
            <a:r>
              <a:rPr lang="zh-CN" altLang="en-US" b="1" dirty="0">
                <a:latin typeface="微软雅黑" panose="020B0503020204020204" pitchFamily="34" charset="-122"/>
                <a:ea typeface="微软雅黑" panose="020B0503020204020204" pitchFamily="34" charset="-122"/>
              </a:rPr>
              <a:t>．颜色叠加</a:t>
            </a:r>
          </a:p>
          <a:p>
            <a:pPr indent="457200">
              <a:lnSpc>
                <a:spcPct val="150000"/>
              </a:lnSpc>
            </a:pPr>
            <a:r>
              <a:rPr lang="zh-CN" altLang="en-US" dirty="0">
                <a:latin typeface="微软雅黑" panose="020B0503020204020204" pitchFamily="34" charset="-122"/>
                <a:ea typeface="微软雅黑" panose="020B0503020204020204" pitchFamily="34" charset="-122"/>
              </a:rPr>
              <a:t>颜色叠加样式选项可以为当前图层上的对象、文本或形状添加纯色填充，并以可调整的方式与图层内容混合。</a:t>
            </a:r>
          </a:p>
          <a:p>
            <a:pPr indent="457200">
              <a:lnSpc>
                <a:spcPct val="150000"/>
              </a:lnSpc>
            </a:pPr>
            <a:r>
              <a:rPr lang="en-US" altLang="zh-CN" b="1" dirty="0">
                <a:latin typeface="微软雅黑" panose="020B0503020204020204" pitchFamily="34" charset="-122"/>
                <a:ea typeface="微软雅黑" panose="020B0503020204020204" pitchFamily="34" charset="-122"/>
              </a:rPr>
              <a:t>8</a:t>
            </a:r>
            <a:r>
              <a:rPr lang="zh-CN" altLang="en-US" b="1" dirty="0">
                <a:latin typeface="微软雅黑" panose="020B0503020204020204" pitchFamily="34" charset="-122"/>
                <a:ea typeface="微软雅黑" panose="020B0503020204020204" pitchFamily="34" charset="-122"/>
              </a:rPr>
              <a:t>．渐变叠加</a:t>
            </a:r>
          </a:p>
          <a:p>
            <a:pPr indent="457200">
              <a:lnSpc>
                <a:spcPct val="150000"/>
              </a:lnSpc>
            </a:pPr>
            <a:r>
              <a:rPr lang="zh-CN" altLang="en-US" dirty="0">
                <a:latin typeface="微软雅黑" panose="020B0503020204020204" pitchFamily="34" charset="-122"/>
                <a:ea typeface="微软雅黑" panose="020B0503020204020204" pitchFamily="34" charset="-122"/>
              </a:rPr>
              <a:t>渐变叠加样式选项可以为当前图层上的对象、文本或形状添加渐变填充，并以可调整的方式与图层内容混合。</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9</a:t>
            </a:r>
            <a:r>
              <a:rPr lang="zh-CN" altLang="en-US" b="1" dirty="0">
                <a:latin typeface="微软雅黑" panose="020B0503020204020204" pitchFamily="34" charset="-122"/>
                <a:ea typeface="微软雅黑" panose="020B0503020204020204" pitchFamily="34" charset="-122"/>
              </a:rPr>
              <a:t>．图案叠加</a:t>
            </a:r>
          </a:p>
          <a:p>
            <a:pPr indent="457200">
              <a:lnSpc>
                <a:spcPct val="150000"/>
              </a:lnSpc>
            </a:pPr>
            <a:r>
              <a:rPr lang="zh-CN" altLang="en-US" dirty="0">
                <a:latin typeface="微软雅黑" panose="020B0503020204020204" pitchFamily="34" charset="-122"/>
                <a:ea typeface="微软雅黑" panose="020B0503020204020204" pitchFamily="34" charset="-122"/>
              </a:rPr>
              <a:t>图案叠加样式选项可以为当前图层上的对象、文本或形状添加图案填充，并以可调整的方式与图层内容混合。</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9719B180-DF2C-43F2-98CE-4AC4532E5A73}"/>
              </a:ext>
            </a:extLst>
          </p:cNvPr>
          <p:cNvPicPr>
            <a:picLocks noChangeAspect="1"/>
          </p:cNvPicPr>
          <p:nvPr/>
        </p:nvPicPr>
        <p:blipFill>
          <a:blip r:embed="rId3"/>
          <a:stretch>
            <a:fillRect/>
          </a:stretch>
        </p:blipFill>
        <p:spPr>
          <a:xfrm>
            <a:off x="3528389" y="4777843"/>
            <a:ext cx="5578891" cy="1707121"/>
          </a:xfrm>
          <a:prstGeom prst="rect">
            <a:avLst/>
          </a:prstGeom>
        </p:spPr>
      </p:pic>
    </p:spTree>
    <p:extLst>
      <p:ext uri="{BB962C8B-B14F-4D97-AF65-F5344CB8AC3E}">
        <p14:creationId xmlns:p14="http://schemas.microsoft.com/office/powerpoint/2010/main" val="201329605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811657"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3.5.2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图层样式</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209675" y="1364206"/>
            <a:ext cx="9486900" cy="2536400"/>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10</a:t>
            </a:r>
            <a:r>
              <a:rPr lang="zh-CN" altLang="en-US" b="1" dirty="0">
                <a:latin typeface="微软雅黑" panose="020B0503020204020204" pitchFamily="34" charset="-122"/>
                <a:ea typeface="微软雅黑" panose="020B0503020204020204" pitchFamily="34" charset="-122"/>
              </a:rPr>
              <a:t>．外发光</a:t>
            </a:r>
          </a:p>
          <a:p>
            <a:pPr indent="457200">
              <a:lnSpc>
                <a:spcPct val="150000"/>
              </a:lnSpc>
            </a:pPr>
            <a:r>
              <a:rPr lang="zh-CN" altLang="en-US" dirty="0">
                <a:latin typeface="微软雅黑" panose="020B0503020204020204" pitchFamily="34" charset="-122"/>
                <a:ea typeface="微软雅黑" panose="020B0503020204020204" pitchFamily="34" charset="-122"/>
              </a:rPr>
              <a:t>外发光样式选项可以为当前图层上的对象、文本或形状的边缘向外创建发光效果，可以模拟光源的光晕效果，增强图像的氛围感。</a:t>
            </a:r>
          </a:p>
          <a:p>
            <a:pPr indent="457200">
              <a:lnSpc>
                <a:spcPct val="150000"/>
              </a:lnSpc>
            </a:pPr>
            <a:r>
              <a:rPr lang="en-US" altLang="zh-CN" b="1" dirty="0">
                <a:latin typeface="微软雅黑" panose="020B0503020204020204" pitchFamily="34" charset="-122"/>
                <a:ea typeface="微软雅黑" panose="020B0503020204020204" pitchFamily="34" charset="-122"/>
              </a:rPr>
              <a:t>11</a:t>
            </a:r>
            <a:r>
              <a:rPr lang="zh-CN" altLang="en-US" b="1" dirty="0">
                <a:latin typeface="微软雅黑" panose="020B0503020204020204" pitchFamily="34" charset="-122"/>
                <a:ea typeface="微软雅黑" panose="020B0503020204020204" pitchFamily="34" charset="-122"/>
              </a:rPr>
              <a:t>．投影</a:t>
            </a:r>
          </a:p>
          <a:p>
            <a:pPr indent="457200">
              <a:lnSpc>
                <a:spcPct val="150000"/>
              </a:lnSpc>
            </a:pPr>
            <a:r>
              <a:rPr lang="zh-CN" altLang="en-US" dirty="0">
                <a:latin typeface="微软雅黑" panose="020B0503020204020204" pitchFamily="34" charset="-122"/>
                <a:ea typeface="微软雅黑" panose="020B0503020204020204" pitchFamily="34" charset="-122"/>
              </a:rPr>
              <a:t>投影样式选项可以为当前图层上的对象、文本或形状添加阴影效果，增强立体感和视觉深度。</a:t>
            </a:r>
          </a:p>
        </p:txBody>
      </p:sp>
      <p:pic>
        <p:nvPicPr>
          <p:cNvPr id="4" name="图片 3">
            <a:extLst>
              <a:ext uri="{FF2B5EF4-FFF2-40B4-BE49-F238E27FC236}">
                <a16:creationId xmlns:a16="http://schemas.microsoft.com/office/drawing/2014/main" id="{3C48B5BC-551C-4BF7-A4AE-75CDE799E115}"/>
              </a:ext>
            </a:extLst>
          </p:cNvPr>
          <p:cNvPicPr>
            <a:picLocks noChangeAspect="1"/>
          </p:cNvPicPr>
          <p:nvPr/>
        </p:nvPicPr>
        <p:blipFill>
          <a:blip r:embed="rId3"/>
          <a:stretch>
            <a:fillRect/>
          </a:stretch>
        </p:blipFill>
        <p:spPr>
          <a:xfrm>
            <a:off x="2247979" y="3772978"/>
            <a:ext cx="7410291" cy="2267523"/>
          </a:xfrm>
          <a:prstGeom prst="rect">
            <a:avLst/>
          </a:prstGeom>
        </p:spPr>
      </p:pic>
    </p:spTree>
    <p:extLst>
      <p:ext uri="{BB962C8B-B14F-4D97-AF65-F5344CB8AC3E}">
        <p14:creationId xmlns:p14="http://schemas.microsoft.com/office/powerpoint/2010/main" val="273415634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811657"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3.5.3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滤镜</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2536400"/>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滤镜是后期制作中常用的工具，能够快速改变图像的外观。这些滤镜既可以应用于整个图层，也能针对特定区域使用，为用户提供了灵活的图像编辑选项。下面将对常用的几个滤镜进行介绍。</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．滤镜库</a:t>
            </a:r>
          </a:p>
          <a:p>
            <a:pPr indent="457200">
              <a:lnSpc>
                <a:spcPct val="150000"/>
              </a:lnSpc>
            </a:pPr>
            <a:r>
              <a:rPr lang="zh-CN" altLang="en-US" dirty="0">
                <a:latin typeface="微软雅黑" panose="020B0503020204020204" pitchFamily="34" charset="-122"/>
                <a:ea typeface="微软雅黑" panose="020B0503020204020204" pitchFamily="34" charset="-122"/>
              </a:rPr>
              <a:t>滤镜库是一个集成了多种预设滤镜效果的工具，允许用户在一个界面中快速尝试和组合不同的滤镜效果。</a:t>
            </a:r>
            <a:endParaRPr lang="zh-CN" altLang="en-US" b="1"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00E00FE5-2CD8-4376-966E-BD6E00FD8335}"/>
              </a:ext>
            </a:extLst>
          </p:cNvPr>
          <p:cNvPicPr>
            <a:picLocks noChangeAspect="1"/>
          </p:cNvPicPr>
          <p:nvPr/>
        </p:nvPicPr>
        <p:blipFill>
          <a:blip r:embed="rId3"/>
          <a:stretch>
            <a:fillRect/>
          </a:stretch>
        </p:blipFill>
        <p:spPr>
          <a:xfrm>
            <a:off x="4486458" y="4150888"/>
            <a:ext cx="3749319" cy="2264200"/>
          </a:xfrm>
          <a:prstGeom prst="rect">
            <a:avLst/>
          </a:prstGeom>
        </p:spPr>
      </p:pic>
    </p:spTree>
    <p:extLst>
      <p:ext uri="{BB962C8B-B14F-4D97-AF65-F5344CB8AC3E}">
        <p14:creationId xmlns:p14="http://schemas.microsoft.com/office/powerpoint/2010/main" val="348268409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811657"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3.5.3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滤镜</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70540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Camera Raw</a:t>
            </a:r>
            <a:r>
              <a:rPr lang="zh-CN" altLang="en-US" b="1" dirty="0">
                <a:latin typeface="微软雅黑" panose="020B0503020204020204" pitchFamily="34" charset="-122"/>
                <a:ea typeface="微软雅黑" panose="020B0503020204020204" pitchFamily="34" charset="-122"/>
              </a:rPr>
              <a:t>滤镜</a:t>
            </a:r>
          </a:p>
          <a:p>
            <a:pPr indent="457200">
              <a:lnSpc>
                <a:spcPct val="150000"/>
              </a:lnSpc>
            </a:pPr>
            <a:r>
              <a:rPr lang="en-US" altLang="zh-CN" dirty="0">
                <a:latin typeface="微软雅黑" panose="020B0503020204020204" pitchFamily="34" charset="-122"/>
                <a:ea typeface="微软雅黑" panose="020B0503020204020204" pitchFamily="34" charset="-122"/>
              </a:rPr>
              <a:t>Camera Raw</a:t>
            </a:r>
            <a:r>
              <a:rPr lang="zh-CN" altLang="en-US" dirty="0">
                <a:latin typeface="微软雅黑" panose="020B0503020204020204" pitchFamily="34" charset="-122"/>
                <a:ea typeface="微软雅黑" panose="020B0503020204020204" pitchFamily="34" charset="-122"/>
              </a:rPr>
              <a:t>滤镜是一款功能全面且强大的图像编辑工具，它不仅限于处理原始图像文件，还能处理由不同相机和镜头拍摄的图像，并进行色彩校正、细节增强、色调调整等全面处理。</a:t>
            </a:r>
            <a:endParaRPr lang="zh-CN" altLang="en-US" b="1"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A0E355CC-584B-4085-84FE-D8F40B85E0BB}"/>
              </a:ext>
            </a:extLst>
          </p:cNvPr>
          <p:cNvPicPr>
            <a:picLocks noChangeAspect="1"/>
          </p:cNvPicPr>
          <p:nvPr/>
        </p:nvPicPr>
        <p:blipFill>
          <a:blip r:embed="rId3"/>
          <a:stretch>
            <a:fillRect/>
          </a:stretch>
        </p:blipFill>
        <p:spPr>
          <a:xfrm>
            <a:off x="3395840" y="3638978"/>
            <a:ext cx="4293590" cy="2719274"/>
          </a:xfrm>
          <a:prstGeom prst="rect">
            <a:avLst/>
          </a:prstGeom>
        </p:spPr>
      </p:pic>
    </p:spTree>
    <p:extLst>
      <p:ext uri="{BB962C8B-B14F-4D97-AF65-F5344CB8AC3E}">
        <p14:creationId xmlns:p14="http://schemas.microsoft.com/office/powerpoint/2010/main" val="119410393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811657"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3.5.3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滤镜</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．液化滤镜</a:t>
            </a:r>
          </a:p>
          <a:p>
            <a:pPr indent="457200">
              <a:lnSpc>
                <a:spcPct val="150000"/>
              </a:lnSpc>
            </a:pPr>
            <a:r>
              <a:rPr lang="zh-CN" altLang="en-US" dirty="0">
                <a:latin typeface="微软雅黑" panose="020B0503020204020204" pitchFamily="34" charset="-122"/>
                <a:ea typeface="微软雅黑" panose="020B0503020204020204" pitchFamily="34" charset="-122"/>
              </a:rPr>
              <a:t>液化滤镜能够实现图像的精细变形与修饰，广泛应用于人像美化、创意设计等领域。</a:t>
            </a:r>
          </a:p>
        </p:txBody>
      </p:sp>
      <p:pic>
        <p:nvPicPr>
          <p:cNvPr id="5" name="图片 4">
            <a:extLst>
              <a:ext uri="{FF2B5EF4-FFF2-40B4-BE49-F238E27FC236}">
                <a16:creationId xmlns:a16="http://schemas.microsoft.com/office/drawing/2014/main" id="{2E96C21D-A420-4465-A7E0-69BC1F1123DE}"/>
              </a:ext>
            </a:extLst>
          </p:cNvPr>
          <p:cNvPicPr>
            <a:picLocks noChangeAspect="1"/>
          </p:cNvPicPr>
          <p:nvPr/>
        </p:nvPicPr>
        <p:blipFill>
          <a:blip r:embed="rId3"/>
          <a:stretch>
            <a:fillRect/>
          </a:stretch>
        </p:blipFill>
        <p:spPr>
          <a:xfrm>
            <a:off x="3908767" y="3178585"/>
            <a:ext cx="5005299" cy="3038361"/>
          </a:xfrm>
          <a:prstGeom prst="rect">
            <a:avLst/>
          </a:prstGeom>
        </p:spPr>
      </p:pic>
    </p:spTree>
    <p:extLst>
      <p:ext uri="{BB962C8B-B14F-4D97-AF65-F5344CB8AC3E}">
        <p14:creationId xmlns:p14="http://schemas.microsoft.com/office/powerpoint/2010/main" val="309417856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811657"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3.5.3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滤镜</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．风格化滤镜组</a:t>
            </a:r>
          </a:p>
          <a:p>
            <a:pPr indent="457200">
              <a:lnSpc>
                <a:spcPct val="150000"/>
              </a:lnSpc>
            </a:pPr>
            <a:r>
              <a:rPr lang="zh-CN" altLang="en-US" dirty="0">
                <a:latin typeface="微软雅黑" panose="020B0503020204020204" pitchFamily="34" charset="-122"/>
                <a:ea typeface="微软雅黑" panose="020B0503020204020204" pitchFamily="34" charset="-122"/>
              </a:rPr>
              <a:t>风格化滤镜组的滤镜主要用于通过置换图像像素并增加其对比度，在选区中产生印象派绘画以及其他风格化的效果。</a:t>
            </a:r>
          </a:p>
        </p:txBody>
      </p:sp>
      <p:pic>
        <p:nvPicPr>
          <p:cNvPr id="4" name="图片 3">
            <a:extLst>
              <a:ext uri="{FF2B5EF4-FFF2-40B4-BE49-F238E27FC236}">
                <a16:creationId xmlns:a16="http://schemas.microsoft.com/office/drawing/2014/main" id="{5BAF6D2A-3B95-4DD3-BA67-26799833D069}"/>
              </a:ext>
            </a:extLst>
          </p:cNvPr>
          <p:cNvPicPr>
            <a:picLocks noChangeAspect="1"/>
          </p:cNvPicPr>
          <p:nvPr/>
        </p:nvPicPr>
        <p:blipFill>
          <a:blip r:embed="rId3"/>
          <a:stretch>
            <a:fillRect/>
          </a:stretch>
        </p:blipFill>
        <p:spPr>
          <a:xfrm>
            <a:off x="2357006" y="3458562"/>
            <a:ext cx="7915179" cy="2422017"/>
          </a:xfrm>
          <a:prstGeom prst="rect">
            <a:avLst/>
          </a:prstGeom>
        </p:spPr>
      </p:pic>
    </p:spTree>
    <p:extLst>
      <p:ext uri="{BB962C8B-B14F-4D97-AF65-F5344CB8AC3E}">
        <p14:creationId xmlns:p14="http://schemas.microsoft.com/office/powerpoint/2010/main" val="250983000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811657"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3.5.3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滤镜</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2536400"/>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．模糊滤镜组</a:t>
            </a:r>
          </a:p>
          <a:p>
            <a:pPr indent="457200">
              <a:lnSpc>
                <a:spcPct val="150000"/>
              </a:lnSpc>
            </a:pPr>
            <a:r>
              <a:rPr lang="zh-CN" altLang="en-US" dirty="0">
                <a:latin typeface="微软雅黑" panose="020B0503020204020204" pitchFamily="34" charset="-122"/>
                <a:ea typeface="微软雅黑" panose="020B0503020204020204" pitchFamily="34" charset="-122"/>
              </a:rPr>
              <a:t>模糊滤镜组的滤镜主要用于不同程度地减少相邻像素间颜色的差异，使图像产生柔和、模糊的效果。</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6</a:t>
            </a:r>
            <a:r>
              <a:rPr lang="zh-CN" altLang="en-US" b="1" dirty="0">
                <a:latin typeface="微软雅黑" panose="020B0503020204020204" pitchFamily="34" charset="-122"/>
                <a:ea typeface="微软雅黑" panose="020B0503020204020204" pitchFamily="34" charset="-122"/>
              </a:rPr>
              <a:t>．扭曲滤镜组</a:t>
            </a:r>
          </a:p>
          <a:p>
            <a:pPr indent="457200">
              <a:lnSpc>
                <a:spcPct val="150000"/>
              </a:lnSpc>
            </a:pPr>
            <a:r>
              <a:rPr lang="zh-CN" altLang="en-US" dirty="0">
                <a:latin typeface="微软雅黑" panose="020B0503020204020204" pitchFamily="34" charset="-122"/>
                <a:ea typeface="微软雅黑" panose="020B0503020204020204" pitchFamily="34" charset="-122"/>
              </a:rPr>
              <a:t>扭曲滤镜组中的滤镜使用几何学的原理来把一幅影像变形，以创造出三维效果或其他的整体变化。</a:t>
            </a:r>
          </a:p>
        </p:txBody>
      </p:sp>
      <p:pic>
        <p:nvPicPr>
          <p:cNvPr id="5" name="图片 4">
            <a:extLst>
              <a:ext uri="{FF2B5EF4-FFF2-40B4-BE49-F238E27FC236}">
                <a16:creationId xmlns:a16="http://schemas.microsoft.com/office/drawing/2014/main" id="{3B02554D-2EC9-4D1B-9FCC-E4B96F9F6D79}"/>
              </a:ext>
            </a:extLst>
          </p:cNvPr>
          <p:cNvPicPr>
            <a:picLocks noChangeAspect="1"/>
          </p:cNvPicPr>
          <p:nvPr/>
        </p:nvPicPr>
        <p:blipFill>
          <a:blip r:embed="rId3"/>
          <a:stretch>
            <a:fillRect/>
          </a:stretch>
        </p:blipFill>
        <p:spPr>
          <a:xfrm>
            <a:off x="1129948" y="4574822"/>
            <a:ext cx="5184648" cy="1586484"/>
          </a:xfrm>
          <a:prstGeom prst="rect">
            <a:avLst/>
          </a:prstGeom>
        </p:spPr>
      </p:pic>
      <p:pic>
        <p:nvPicPr>
          <p:cNvPr id="6" name="图片 5">
            <a:extLst>
              <a:ext uri="{FF2B5EF4-FFF2-40B4-BE49-F238E27FC236}">
                <a16:creationId xmlns:a16="http://schemas.microsoft.com/office/drawing/2014/main" id="{573596D3-98B2-4D4E-A9E7-0FAFFFB4CB66}"/>
              </a:ext>
            </a:extLst>
          </p:cNvPr>
          <p:cNvPicPr>
            <a:picLocks noChangeAspect="1"/>
          </p:cNvPicPr>
          <p:nvPr/>
        </p:nvPicPr>
        <p:blipFill>
          <a:blip r:embed="rId4"/>
          <a:stretch>
            <a:fillRect/>
          </a:stretch>
        </p:blipFill>
        <p:spPr>
          <a:xfrm>
            <a:off x="5953125" y="4574822"/>
            <a:ext cx="5184648" cy="1586484"/>
          </a:xfrm>
          <a:prstGeom prst="rect">
            <a:avLst/>
          </a:prstGeom>
        </p:spPr>
      </p:pic>
    </p:spTree>
    <p:extLst>
      <p:ext uri="{BB962C8B-B14F-4D97-AF65-F5344CB8AC3E}">
        <p14:creationId xmlns:p14="http://schemas.microsoft.com/office/powerpoint/2010/main" val="197641404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辅助工具的使用</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．参考线</a:t>
            </a:r>
          </a:p>
          <a:p>
            <a:pPr indent="457200">
              <a:lnSpc>
                <a:spcPct val="150000"/>
              </a:lnSpc>
            </a:pPr>
            <a:r>
              <a:rPr lang="zh-CN" altLang="en-US" dirty="0">
                <a:latin typeface="微软雅黑" panose="020B0503020204020204" pitchFamily="34" charset="-122"/>
                <a:ea typeface="微软雅黑" panose="020B0503020204020204" pitchFamily="34" charset="-122"/>
              </a:rPr>
              <a:t>参考线以浮动状态显示在图像上方，用于图像定位，不会被打印出来。用户可以移动、删除以及锁定参考线。</a:t>
            </a:r>
          </a:p>
        </p:txBody>
      </p:sp>
      <p:pic>
        <p:nvPicPr>
          <p:cNvPr id="2" name="图片 1">
            <a:extLst>
              <a:ext uri="{FF2B5EF4-FFF2-40B4-BE49-F238E27FC236}">
                <a16:creationId xmlns:a16="http://schemas.microsoft.com/office/drawing/2014/main" id="{B013BC09-D990-4396-BF15-9E648B3985CC}"/>
              </a:ext>
            </a:extLst>
          </p:cNvPr>
          <p:cNvPicPr>
            <a:picLocks noChangeAspect="1"/>
          </p:cNvPicPr>
          <p:nvPr/>
        </p:nvPicPr>
        <p:blipFill>
          <a:blip r:embed="rId3"/>
          <a:stretch>
            <a:fillRect/>
          </a:stretch>
        </p:blipFill>
        <p:spPr>
          <a:xfrm>
            <a:off x="1502939" y="3140582"/>
            <a:ext cx="7915179" cy="2422017"/>
          </a:xfrm>
          <a:prstGeom prst="rect">
            <a:avLst/>
          </a:prstGeom>
        </p:spPr>
      </p:pic>
    </p:spTree>
    <p:extLst>
      <p:ext uri="{BB962C8B-B14F-4D97-AF65-F5344CB8AC3E}">
        <p14:creationId xmlns:p14="http://schemas.microsoft.com/office/powerpoint/2010/main" val="161891798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811657"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3.5.3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滤镜</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502939" y="1636559"/>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7</a:t>
            </a:r>
            <a:r>
              <a:rPr lang="zh-CN" altLang="en-US" b="1" dirty="0">
                <a:latin typeface="微软雅黑" panose="020B0503020204020204" pitchFamily="34" charset="-122"/>
                <a:ea typeface="微软雅黑" panose="020B0503020204020204" pitchFamily="34" charset="-122"/>
              </a:rPr>
              <a:t>．锐化滤镜组</a:t>
            </a:r>
          </a:p>
          <a:p>
            <a:pPr indent="457200">
              <a:lnSpc>
                <a:spcPct val="150000"/>
              </a:lnSpc>
            </a:pPr>
            <a:r>
              <a:rPr lang="zh-CN" altLang="en-US" dirty="0">
                <a:latin typeface="微软雅黑" panose="020B0503020204020204" pitchFamily="34" charset="-122"/>
                <a:ea typeface="微软雅黑" panose="020B0503020204020204" pitchFamily="34" charset="-122"/>
              </a:rPr>
              <a:t>锐化滤镜组中的滤镜通过增强相邻像素间的对比度来聚集模糊的图像，使图像变得清晰。</a:t>
            </a:r>
          </a:p>
        </p:txBody>
      </p:sp>
      <p:pic>
        <p:nvPicPr>
          <p:cNvPr id="4" name="图片 3">
            <a:extLst>
              <a:ext uri="{FF2B5EF4-FFF2-40B4-BE49-F238E27FC236}">
                <a16:creationId xmlns:a16="http://schemas.microsoft.com/office/drawing/2014/main" id="{8373924F-39EF-48AA-8FF6-3A48E1DE8966}"/>
              </a:ext>
            </a:extLst>
          </p:cNvPr>
          <p:cNvPicPr>
            <a:picLocks noChangeAspect="1"/>
          </p:cNvPicPr>
          <p:nvPr/>
        </p:nvPicPr>
        <p:blipFill>
          <a:blip r:embed="rId3"/>
          <a:stretch>
            <a:fillRect/>
          </a:stretch>
        </p:blipFill>
        <p:spPr>
          <a:xfrm>
            <a:off x="2418560" y="3312032"/>
            <a:ext cx="7354879" cy="2250567"/>
          </a:xfrm>
          <a:prstGeom prst="rect">
            <a:avLst/>
          </a:prstGeom>
        </p:spPr>
      </p:pic>
    </p:spTree>
    <p:extLst>
      <p:ext uri="{BB962C8B-B14F-4D97-AF65-F5344CB8AC3E}">
        <p14:creationId xmlns:p14="http://schemas.microsoft.com/office/powerpoint/2010/main" val="343168169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811657"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3.5.3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滤镜</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502939" y="1636559"/>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8</a:t>
            </a:r>
            <a:r>
              <a:rPr lang="zh-CN" altLang="en-US" b="1" dirty="0">
                <a:latin typeface="微软雅黑" panose="020B0503020204020204" pitchFamily="34" charset="-122"/>
                <a:ea typeface="微软雅黑" panose="020B0503020204020204" pitchFamily="34" charset="-122"/>
              </a:rPr>
              <a:t>．像素化滤镜组</a:t>
            </a:r>
          </a:p>
          <a:p>
            <a:pPr indent="457200">
              <a:lnSpc>
                <a:spcPct val="150000"/>
              </a:lnSpc>
            </a:pPr>
            <a:r>
              <a:rPr lang="zh-CN" altLang="en-US" dirty="0">
                <a:latin typeface="微软雅黑" panose="020B0503020204020204" pitchFamily="34" charset="-122"/>
                <a:ea typeface="微软雅黑" panose="020B0503020204020204" pitchFamily="34" charset="-122"/>
              </a:rPr>
              <a:t>像素化滤镜组中的滤镜通过使单元格中颜色相似的像素结成块，来对一个选区做清新的定义，可以制作出彩块、点状、晶格和马赛克等特殊效果。</a:t>
            </a:r>
          </a:p>
        </p:txBody>
      </p:sp>
      <p:pic>
        <p:nvPicPr>
          <p:cNvPr id="5" name="图片 4">
            <a:extLst>
              <a:ext uri="{FF2B5EF4-FFF2-40B4-BE49-F238E27FC236}">
                <a16:creationId xmlns:a16="http://schemas.microsoft.com/office/drawing/2014/main" id="{9DDEC38E-317A-4312-8BB8-581457E51F94}"/>
              </a:ext>
            </a:extLst>
          </p:cNvPr>
          <p:cNvPicPr>
            <a:picLocks noChangeAspect="1"/>
          </p:cNvPicPr>
          <p:nvPr/>
        </p:nvPicPr>
        <p:blipFill>
          <a:blip r:embed="rId3"/>
          <a:stretch>
            <a:fillRect/>
          </a:stretch>
        </p:blipFill>
        <p:spPr>
          <a:xfrm>
            <a:off x="1582535" y="3267622"/>
            <a:ext cx="8450042" cy="2585683"/>
          </a:xfrm>
          <a:prstGeom prst="rect">
            <a:avLst/>
          </a:prstGeom>
        </p:spPr>
      </p:pic>
    </p:spTree>
    <p:extLst>
      <p:ext uri="{BB962C8B-B14F-4D97-AF65-F5344CB8AC3E}">
        <p14:creationId xmlns:p14="http://schemas.microsoft.com/office/powerpoint/2010/main" val="313397401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811657"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3.5.3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滤镜</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502939" y="1636559"/>
            <a:ext cx="8529638"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9</a:t>
            </a:r>
            <a:r>
              <a:rPr lang="zh-CN" altLang="en-US" b="1" dirty="0">
                <a:latin typeface="微软雅黑" panose="020B0503020204020204" pitchFamily="34" charset="-122"/>
                <a:ea typeface="微软雅黑" panose="020B0503020204020204" pitchFamily="34" charset="-122"/>
              </a:rPr>
              <a:t>．渲染滤镜组</a:t>
            </a:r>
          </a:p>
          <a:p>
            <a:pPr indent="457200">
              <a:lnSpc>
                <a:spcPct val="150000"/>
              </a:lnSpc>
            </a:pPr>
            <a:r>
              <a:rPr lang="zh-CN" altLang="en-US" dirty="0">
                <a:latin typeface="微软雅黑" panose="020B0503020204020204" pitchFamily="34" charset="-122"/>
                <a:ea typeface="微软雅黑" panose="020B0503020204020204" pitchFamily="34" charset="-122"/>
              </a:rPr>
              <a:t>渲染滤镜组可在图像中创建云彩团、</a:t>
            </a:r>
            <a:r>
              <a:rPr lang="en-US" altLang="zh-CN" dirty="0">
                <a:latin typeface="微软雅黑" panose="020B0503020204020204" pitchFamily="34" charset="-122"/>
                <a:ea typeface="微软雅黑" panose="020B0503020204020204" pitchFamily="34" charset="-122"/>
              </a:rPr>
              <a:t>3D</a:t>
            </a:r>
            <a:r>
              <a:rPr lang="zh-CN" altLang="en-US" dirty="0">
                <a:latin typeface="微软雅黑" panose="020B0503020204020204" pitchFamily="34" charset="-122"/>
                <a:ea typeface="微软雅黑" panose="020B0503020204020204" pitchFamily="34" charset="-122"/>
              </a:rPr>
              <a:t>形状、折射图案和模拟的光反射效果。</a:t>
            </a:r>
          </a:p>
        </p:txBody>
      </p:sp>
      <p:pic>
        <p:nvPicPr>
          <p:cNvPr id="4" name="图片 3">
            <a:extLst>
              <a:ext uri="{FF2B5EF4-FFF2-40B4-BE49-F238E27FC236}">
                <a16:creationId xmlns:a16="http://schemas.microsoft.com/office/drawing/2014/main" id="{36E58743-93CE-4E30-ADF5-0E54BB5FC168}"/>
              </a:ext>
            </a:extLst>
          </p:cNvPr>
          <p:cNvPicPr>
            <a:picLocks noChangeAspect="1"/>
          </p:cNvPicPr>
          <p:nvPr/>
        </p:nvPicPr>
        <p:blipFill>
          <a:blip r:embed="rId3"/>
          <a:stretch>
            <a:fillRect/>
          </a:stretch>
        </p:blipFill>
        <p:spPr>
          <a:xfrm>
            <a:off x="1777062" y="3108208"/>
            <a:ext cx="8352125" cy="2879789"/>
          </a:xfrm>
          <a:prstGeom prst="rect">
            <a:avLst/>
          </a:prstGeom>
        </p:spPr>
      </p:pic>
    </p:spTree>
    <p:extLst>
      <p:ext uri="{BB962C8B-B14F-4D97-AF65-F5344CB8AC3E}">
        <p14:creationId xmlns:p14="http://schemas.microsoft.com/office/powerpoint/2010/main" val="274733428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811657"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3.5.3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滤镜</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502939" y="1636559"/>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10</a:t>
            </a:r>
            <a:r>
              <a:rPr lang="zh-CN" altLang="en-US" b="1" dirty="0">
                <a:latin typeface="微软雅黑" panose="020B0503020204020204" pitchFamily="34" charset="-122"/>
                <a:ea typeface="微软雅黑" panose="020B0503020204020204" pitchFamily="34" charset="-122"/>
              </a:rPr>
              <a:t>．杂色滤镜组</a:t>
            </a:r>
          </a:p>
          <a:p>
            <a:pPr indent="457200">
              <a:lnSpc>
                <a:spcPct val="150000"/>
              </a:lnSpc>
            </a:pPr>
            <a:r>
              <a:rPr lang="zh-CN" altLang="en-US" dirty="0">
                <a:latin typeface="微软雅黑" panose="020B0503020204020204" pitchFamily="34" charset="-122"/>
                <a:ea typeface="微软雅黑" panose="020B0503020204020204" pitchFamily="34" charset="-122"/>
              </a:rPr>
              <a:t>杂色滤镜组中的滤镜可以添加或去除杂色或带有随机分布色阶的像素，创建与众不同的纹理。</a:t>
            </a:r>
          </a:p>
        </p:txBody>
      </p:sp>
      <p:pic>
        <p:nvPicPr>
          <p:cNvPr id="5" name="图片 4">
            <a:extLst>
              <a:ext uri="{FF2B5EF4-FFF2-40B4-BE49-F238E27FC236}">
                <a16:creationId xmlns:a16="http://schemas.microsoft.com/office/drawing/2014/main" id="{7256F249-E544-4D37-8080-EFD73D13E9C9}"/>
              </a:ext>
            </a:extLst>
          </p:cNvPr>
          <p:cNvPicPr>
            <a:picLocks noChangeAspect="1"/>
          </p:cNvPicPr>
          <p:nvPr/>
        </p:nvPicPr>
        <p:blipFill>
          <a:blip r:embed="rId3"/>
          <a:stretch>
            <a:fillRect/>
          </a:stretch>
        </p:blipFill>
        <p:spPr>
          <a:xfrm>
            <a:off x="1832037" y="3232721"/>
            <a:ext cx="9175857" cy="2807780"/>
          </a:xfrm>
          <a:prstGeom prst="rect">
            <a:avLst/>
          </a:prstGeom>
        </p:spPr>
      </p:pic>
    </p:spTree>
    <p:extLst>
      <p:ext uri="{BB962C8B-B14F-4D97-AF65-F5344CB8AC3E}">
        <p14:creationId xmlns:p14="http://schemas.microsoft.com/office/powerpoint/2010/main" val="83917416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811657"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3.5.3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滤镜</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502939" y="1636559"/>
            <a:ext cx="8529638"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11</a:t>
            </a:r>
            <a:r>
              <a:rPr lang="zh-CN" altLang="en-US" b="1" dirty="0">
                <a:latin typeface="微软雅黑" panose="020B0503020204020204" pitchFamily="34" charset="-122"/>
                <a:ea typeface="微软雅黑" panose="020B0503020204020204" pitchFamily="34" charset="-122"/>
              </a:rPr>
              <a:t>．其它滤镜组</a:t>
            </a:r>
          </a:p>
          <a:p>
            <a:pPr indent="457200">
              <a:lnSpc>
                <a:spcPct val="150000"/>
              </a:lnSpc>
            </a:pPr>
            <a:r>
              <a:rPr lang="zh-CN" altLang="en-US" dirty="0">
                <a:latin typeface="微软雅黑" panose="020B0503020204020204" pitchFamily="34" charset="-122"/>
                <a:ea typeface="微软雅黑" panose="020B0503020204020204" pitchFamily="34" charset="-122"/>
              </a:rPr>
              <a:t>其它滤镜组则可用来创建自定义滤镜，也可修饰图像的某些细节部分。</a:t>
            </a:r>
          </a:p>
        </p:txBody>
      </p:sp>
      <p:pic>
        <p:nvPicPr>
          <p:cNvPr id="4" name="图片 3">
            <a:extLst>
              <a:ext uri="{FF2B5EF4-FFF2-40B4-BE49-F238E27FC236}">
                <a16:creationId xmlns:a16="http://schemas.microsoft.com/office/drawing/2014/main" id="{59A6D211-2D77-41F0-ADAD-DF641171E752}"/>
              </a:ext>
            </a:extLst>
          </p:cNvPr>
          <p:cNvPicPr>
            <a:picLocks noChangeAspect="1"/>
          </p:cNvPicPr>
          <p:nvPr/>
        </p:nvPicPr>
        <p:blipFill>
          <a:blip r:embed="rId3"/>
          <a:stretch>
            <a:fillRect/>
          </a:stretch>
        </p:blipFill>
        <p:spPr>
          <a:xfrm>
            <a:off x="1502939" y="3084682"/>
            <a:ext cx="9564950" cy="2926841"/>
          </a:xfrm>
          <a:prstGeom prst="rect">
            <a:avLst/>
          </a:prstGeom>
        </p:spPr>
      </p:pic>
    </p:spTree>
    <p:extLst>
      <p:ext uri="{BB962C8B-B14F-4D97-AF65-F5344CB8AC3E}">
        <p14:creationId xmlns:p14="http://schemas.microsoft.com/office/powerpoint/2010/main" val="259183522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06</a:t>
            </a:r>
          </a:p>
        </p:txBody>
      </p:sp>
      <p:sp>
        <p:nvSpPr>
          <p:cNvPr id="5" name="Rectangle 18"/>
          <p:cNvSpPr>
            <a:spLocks noChangeArrowheads="1"/>
          </p:cNvSpPr>
          <p:nvPr/>
        </p:nvSpPr>
        <p:spPr bwMode="auto">
          <a:xfrm>
            <a:off x="4520166" y="3929872"/>
            <a:ext cx="4309509"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 课堂演练</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1960065845"/>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811657"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3.6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课堂演练：绘制应用图标</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874407"/>
          </a:xfrm>
          <a:prstGeom prst="rect">
            <a:avLst/>
          </a:prstGeom>
          <a:noFill/>
        </p:spPr>
        <p:txBody>
          <a:bodyPr wrap="square" rtlCol="0">
            <a:spAutoFit/>
          </a:bodyPr>
          <a:lstStyle/>
          <a:p>
            <a:pPr indent="457200">
              <a:lnSpc>
                <a:spcPct val="150000"/>
              </a:lnSpc>
            </a:pPr>
            <a:r>
              <a:rPr lang="zh-CN" altLang="en-US">
                <a:latin typeface="微软雅黑" panose="020B0503020204020204" pitchFamily="34" charset="-122"/>
                <a:ea typeface="微软雅黑" panose="020B0503020204020204" pitchFamily="34" charset="-122"/>
              </a:rPr>
              <a:t>本课堂演练将综合运用椭圆工具、矩形工具及钢笔工具来绘制主体形状，并通过颜色填充与创建剪贴蒙版来实现图标中云朵和书籍的视觉效果。</a:t>
            </a:r>
            <a:endParaRPr lang="zh-CN" altLang="en-US" b="1"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14E18D35-6C3D-4531-9144-84BAD81EAC78}"/>
              </a:ext>
            </a:extLst>
          </p:cNvPr>
          <p:cNvPicPr>
            <a:picLocks noChangeAspect="1"/>
          </p:cNvPicPr>
          <p:nvPr/>
        </p:nvPicPr>
        <p:blipFill>
          <a:blip r:embed="rId3"/>
          <a:stretch>
            <a:fillRect/>
          </a:stretch>
        </p:blipFill>
        <p:spPr>
          <a:xfrm>
            <a:off x="1362688" y="3104245"/>
            <a:ext cx="9180873" cy="3165539"/>
          </a:xfrm>
          <a:prstGeom prst="rect">
            <a:avLst/>
          </a:prstGeom>
        </p:spPr>
      </p:pic>
    </p:spTree>
    <p:extLst>
      <p:ext uri="{BB962C8B-B14F-4D97-AF65-F5344CB8AC3E}">
        <p14:creationId xmlns:p14="http://schemas.microsoft.com/office/powerpoint/2010/main" val="45085873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0" y="0"/>
            <a:ext cx="12191980" cy="6857990"/>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2008707" y="2618079"/>
            <a:ext cx="6119636" cy="830997"/>
          </a:xfrm>
          <a:prstGeom prst="rect">
            <a:avLst/>
          </a:prstGeom>
          <a:noFill/>
        </p:spPr>
        <p:txBody>
          <a:bodyPr wrap="square" rtlCol="0">
            <a:spAutoFit/>
          </a:bodyPr>
          <a:lstStyle/>
          <a:p>
            <a:pPr defTabSz="914400"/>
            <a:r>
              <a:rPr lang="zh-CN" altLang="en-US" sz="48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思源黑体" panose="020B0500000000000000" pitchFamily="34" charset="-122"/>
                <a:ea typeface="思源黑体" panose="020B0500000000000000" pitchFamily="34" charset="-122"/>
              </a:rPr>
              <a:t>感谢您的聆听</a:t>
            </a:r>
          </a:p>
        </p:txBody>
      </p:sp>
      <p:sp>
        <p:nvSpPr>
          <p:cNvPr id="27" name="PA_文本框 3"/>
          <p:cNvSpPr txBox="1"/>
          <p:nvPr>
            <p:custDataLst>
              <p:tags r:id="rId1"/>
            </p:custDataLst>
          </p:nvPr>
        </p:nvSpPr>
        <p:spPr>
          <a:xfrm>
            <a:off x="2008707" y="2218781"/>
            <a:ext cx="3495380" cy="400110"/>
          </a:xfrm>
          <a:prstGeom prst="rect">
            <a:avLst/>
          </a:prstGeom>
          <a:noFill/>
        </p:spPr>
        <p:txBody>
          <a:bodyPr wrap="none" rtlCol="0">
            <a:spAutoFit/>
          </a:bodyPr>
          <a:lstStyle/>
          <a:p>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THANK YOU FOR LISTENING</a:t>
            </a:r>
            <a:endPar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grpSp>
        <p:nvGrpSpPr>
          <p:cNvPr id="31" name="组合 30"/>
          <p:cNvGrpSpPr/>
          <p:nvPr/>
        </p:nvGrpSpPr>
        <p:grpSpPr>
          <a:xfrm>
            <a:off x="2930658" y="3642011"/>
            <a:ext cx="1793222" cy="463758"/>
            <a:chOff x="4499355" y="3719052"/>
            <a:chExt cx="1949737" cy="579774"/>
          </a:xfrm>
          <a:effectLst>
            <a:outerShdw blurRad="127000" dist="38100" dir="2700000" algn="tl" rotWithShape="0">
              <a:prstClr val="black">
                <a:alpha val="20000"/>
              </a:prstClr>
            </a:outerShdw>
          </a:effectLst>
        </p:grpSpPr>
        <p:sp>
          <p:nvSpPr>
            <p:cNvPr id="32"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33" name="出自【趣你的PPT】(微信:qunideppt)：最优质的PPT资源库"/>
            <p:cNvSpPr/>
            <p:nvPr/>
          </p:nvSpPr>
          <p:spPr>
            <a:xfrm>
              <a:off x="4511038" y="3808884"/>
              <a:ext cx="1176817"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Tree>
  </p:cSld>
  <p:clrMapOvr>
    <a:masterClrMapping/>
  </p:clrMapOvr>
  <mc:AlternateContent xmlns:mc="http://schemas.openxmlformats.org/markup-compatibility/2006" xmlns:p14="http://schemas.microsoft.com/office/powerpoint/2010/main">
    <mc:Choice Requires="p14">
      <p:transition spd="slow" p14:dur="3900" advClick="0" advTm="0">
        <p14:glitter pattern="hexago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0"/>
                            </p:stCondLst>
                            <p:childTnLst>
                              <p:par>
                                <p:cTn id="18" presetID="12" presetClass="entr" presetSubtype="1"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ppt_y</p:attrName>
                                        </p:attrNameLst>
                                      </p:cBhvr>
                                      <p:tavLst>
                                        <p:tav tm="0">
                                          <p:val>
                                            <p:strVal val="#ppt_y-#ppt_h*1.125000"/>
                                          </p:val>
                                        </p:tav>
                                        <p:tav tm="100000">
                                          <p:val>
                                            <p:strVal val="#ppt_y"/>
                                          </p:val>
                                        </p:tav>
                                      </p:tavLst>
                                    </p:anim>
                                    <p:animEffect transition="in" filter="wipe(down)">
                                      <p:cBhvr>
                                        <p:cTn id="21" dur="500"/>
                                        <p:tgtEl>
                                          <p:spTgt spid="27"/>
                                        </p:tgtEl>
                                      </p:cBhvr>
                                    </p:animEffect>
                                  </p:childTnLst>
                                </p:cTn>
                              </p:par>
                            </p:childTnLst>
                          </p:cTn>
                        </p:par>
                        <p:par>
                          <p:cTn id="22" fill="hold">
                            <p:stCondLst>
                              <p:cond delay="500"/>
                            </p:stCondLst>
                            <p:childTnLst>
                              <p:par>
                                <p:cTn id="23" presetID="42" presetClass="entr" presetSubtype="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3.1.2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辅助工具的使用</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．智能参考线</a:t>
            </a:r>
          </a:p>
          <a:p>
            <a:pPr indent="457200">
              <a:lnSpc>
                <a:spcPct val="150000"/>
              </a:lnSpc>
            </a:pPr>
            <a:r>
              <a:rPr lang="zh-CN" altLang="en-US" dirty="0">
                <a:latin typeface="微软雅黑" panose="020B0503020204020204" pitchFamily="34" charset="-122"/>
                <a:ea typeface="微软雅黑" panose="020B0503020204020204" pitchFamily="34" charset="-122"/>
              </a:rPr>
              <a:t>智能参考线则是一种更为智能的辅助工具，它可以根据图像中的形状、切片和选区自动呈现参考线。</a:t>
            </a:r>
          </a:p>
        </p:txBody>
      </p:sp>
      <p:pic>
        <p:nvPicPr>
          <p:cNvPr id="3" name="图片 2">
            <a:extLst>
              <a:ext uri="{FF2B5EF4-FFF2-40B4-BE49-F238E27FC236}">
                <a16:creationId xmlns:a16="http://schemas.microsoft.com/office/drawing/2014/main" id="{42D341DB-2EB1-4B84-B8F9-446B22489E6C}"/>
              </a:ext>
            </a:extLst>
          </p:cNvPr>
          <p:cNvPicPr>
            <a:picLocks noChangeAspect="1"/>
          </p:cNvPicPr>
          <p:nvPr/>
        </p:nvPicPr>
        <p:blipFill>
          <a:blip r:embed="rId3"/>
          <a:stretch>
            <a:fillRect/>
          </a:stretch>
        </p:blipFill>
        <p:spPr>
          <a:xfrm>
            <a:off x="1694838" y="3409112"/>
            <a:ext cx="8802324" cy="2693480"/>
          </a:xfrm>
          <a:prstGeom prst="rect">
            <a:avLst/>
          </a:prstGeom>
        </p:spPr>
      </p:pic>
    </p:spTree>
    <p:extLst>
      <p:ext uri="{BB962C8B-B14F-4D97-AF65-F5344CB8AC3E}">
        <p14:creationId xmlns:p14="http://schemas.microsoft.com/office/powerpoint/2010/main" val="215895161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ULTRA_SCORM_COURSE_ID" val="E4646669-89D5-4F00-B7E6-D2D0A6F7B5C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www.2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5017</Words>
  <Application>Microsoft Office PowerPoint</Application>
  <PresentationFormat>宽屏</PresentationFormat>
  <Paragraphs>546</Paragraphs>
  <Slides>87</Slides>
  <Notes>86</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87</vt:i4>
      </vt:variant>
    </vt:vector>
  </HeadingPairs>
  <TitlesOfParts>
    <vt:vector size="101" baseType="lpstr">
      <vt:lpstr>Montserrat Hairline</vt:lpstr>
      <vt:lpstr>Poppins Light</vt:lpstr>
      <vt:lpstr>等线</vt:lpstr>
      <vt:lpstr>等线 Light</vt:lpstr>
      <vt:lpstr>思源黑体</vt:lpstr>
      <vt:lpstr>宋体</vt:lpstr>
      <vt:lpstr>微软雅黑</vt:lpstr>
      <vt:lpstr>Arial</vt:lpstr>
      <vt:lpstr>Calibri</vt:lpstr>
      <vt:lpstr>Calibri Light</vt:lpstr>
      <vt:lpstr>Lato Light</vt:lpstr>
      <vt:lpstr>Wingdings</vt:lpstr>
      <vt:lpstr>www.2ppt.com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Photoshop移动UI设计</dc:title>
  <dc:creator/>
  <cp:keywords>Photoshop移动UI设计</cp:keywords>
  <cp:lastModifiedBy/>
  <cp:revision>2</cp:revision>
  <dcterms:created xsi:type="dcterms:W3CDTF">2021-05-01T02:52:20Z</dcterms:created>
  <dcterms:modified xsi:type="dcterms:W3CDTF">2024-12-12T03:14:45Z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16C3BD95F65B4B0A9A5535104F5DE7C7</vt:lpwstr>
  </property>
  <property fmtid="{D5CDD505-2E9C-101B-9397-08002B2CF9AE}" pid="3" name="KSOProductBuildVer">
    <vt:lpwstr>2052-11.1.0.10463</vt:lpwstr>
  </property>
</Properties>
</file>