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tags/tag3.xml" ContentType="application/vnd.openxmlformats-officedocument.presentationml.tags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0" r:id="rId2"/>
  </p:sldMasterIdLst>
  <p:notesMasterIdLst>
    <p:notesMasterId r:id="rId38"/>
  </p:notesMasterIdLst>
  <p:handoutMasterIdLst>
    <p:handoutMasterId r:id="rId39"/>
  </p:handoutMasterIdLst>
  <p:sldIdLst>
    <p:sldId id="374" r:id="rId3"/>
    <p:sldId id="360" r:id="rId4"/>
    <p:sldId id="340" r:id="rId5"/>
    <p:sldId id="361" r:id="rId6"/>
    <p:sldId id="407" r:id="rId7"/>
    <p:sldId id="406" r:id="rId8"/>
    <p:sldId id="412" r:id="rId9"/>
    <p:sldId id="457" r:id="rId10"/>
    <p:sldId id="458" r:id="rId11"/>
    <p:sldId id="459" r:id="rId12"/>
    <p:sldId id="444" r:id="rId13"/>
    <p:sldId id="447" r:id="rId14"/>
    <p:sldId id="423" r:id="rId15"/>
    <p:sldId id="424" r:id="rId16"/>
    <p:sldId id="445" r:id="rId17"/>
    <p:sldId id="460" r:id="rId18"/>
    <p:sldId id="461" r:id="rId19"/>
    <p:sldId id="446" r:id="rId20"/>
    <p:sldId id="436" r:id="rId21"/>
    <p:sldId id="437" r:id="rId22"/>
    <p:sldId id="438" r:id="rId23"/>
    <p:sldId id="462" r:id="rId24"/>
    <p:sldId id="439" r:id="rId25"/>
    <p:sldId id="442" r:id="rId26"/>
    <p:sldId id="443" r:id="rId27"/>
    <p:sldId id="450" r:id="rId28"/>
    <p:sldId id="451" r:id="rId29"/>
    <p:sldId id="448" r:id="rId30"/>
    <p:sldId id="452" r:id="rId31"/>
    <p:sldId id="453" r:id="rId32"/>
    <p:sldId id="454" r:id="rId33"/>
    <p:sldId id="449" r:id="rId34"/>
    <p:sldId id="455" r:id="rId35"/>
    <p:sldId id="456" r:id="rId36"/>
    <p:sldId id="372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7D4"/>
    <a:srgbClr val="00A9D4"/>
    <a:srgbClr val="FC852B"/>
    <a:srgbClr val="DBEFF1"/>
    <a:srgbClr val="9D77AE"/>
    <a:srgbClr val="A4DB73"/>
    <a:srgbClr val="FEBB38"/>
    <a:srgbClr val="75CBDC"/>
    <a:srgbClr val="02C6D9"/>
    <a:srgbClr val="F173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314" autoAdjust="0"/>
  </p:normalViewPr>
  <p:slideViewPr>
    <p:cSldViewPr snapToGrid="0">
      <p:cViewPr varScale="1">
        <p:scale>
          <a:sx n="67" d="100"/>
          <a:sy n="67" d="100"/>
        </p:scale>
        <p:origin x="90" y="9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2" d="100"/>
        <a:sy n="15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5A6E9B-4AD3-43AA-9906-67C65DC0E67B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CC87DD-2A3B-4DBC-BAC2-9F377A6F6D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2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5195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5853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13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28575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4708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0347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3955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62878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7527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19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97298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9024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65009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4451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9506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24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455251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9927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70385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26998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28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787160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2856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2839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4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02443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32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802777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56706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96345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35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2172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6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58287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8181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5393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5631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5390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Welcome_message_heli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936748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703597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4005414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34153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 2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6250140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1422583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ture of 3 - Mart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8081078" y="1907833"/>
            <a:ext cx="3168479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953596" y="1907833"/>
            <a:ext cx="3173430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4389065" y="1907833"/>
            <a:ext cx="3429974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454412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3289610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2263943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100943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2432976" y="4176378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/>
        </p:nvSpPr>
        <p:spPr>
          <a:xfrm>
            <a:off x="0" y="4172"/>
            <a:ext cx="7748337" cy="1275989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 dirty="0">
              <a:solidFill>
                <a:prstClr val="white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301" y="0"/>
            <a:ext cx="4773171" cy="1280161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504253" y="327797"/>
            <a:ext cx="698906" cy="708832"/>
            <a:chOff x="314496" y="295312"/>
            <a:chExt cx="621213" cy="630037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8" name="椭圆 17"/>
            <p:cNvSpPr/>
            <p:nvPr userDrawn="1"/>
          </p:nvSpPr>
          <p:spPr>
            <a:xfrm>
              <a:off x="369276" y="295312"/>
              <a:ext cx="369277" cy="369277"/>
            </a:xfrm>
            <a:prstGeom prst="ellipse">
              <a:avLst/>
            </a:prstGeom>
            <a:solidFill>
              <a:srgbClr val="01AED4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 userDrawn="1"/>
          </p:nvSpPr>
          <p:spPr>
            <a:xfrm>
              <a:off x="314496" y="556072"/>
              <a:ext cx="369277" cy="369277"/>
            </a:xfrm>
            <a:prstGeom prst="ellipse">
              <a:avLst/>
            </a:prstGeom>
            <a:solidFill>
              <a:srgbClr val="AAD02F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 userDrawn="1"/>
          </p:nvSpPr>
          <p:spPr>
            <a:xfrm>
              <a:off x="566432" y="455441"/>
              <a:ext cx="369277" cy="369277"/>
            </a:xfrm>
            <a:prstGeom prst="ellipse">
              <a:avLst/>
            </a:prstGeom>
            <a:solidFill>
              <a:srgbClr val="FD4A3B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8410EE-AE6E-4175-8960-6D6DF2AF436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65490" y="-206644"/>
            <a:ext cx="14301768" cy="8044746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9" name="出自【趣你的PPT】(微信:qunideppt)：最优质的PPT资源库"/>
          <p:cNvSpPr txBox="1"/>
          <p:nvPr/>
        </p:nvSpPr>
        <p:spPr>
          <a:xfrm>
            <a:off x="1638340" y="2540544"/>
            <a:ext cx="7624645" cy="1137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b="1" dirty="0">
                <a:solidFill>
                  <a:srgbClr val="009642"/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第</a:t>
            </a:r>
            <a:r>
              <a:rPr lang="en-US" altLang="zh-CN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5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章  </a:t>
            </a:r>
            <a:r>
              <a:rPr lang="en-US" altLang="zh-CN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UI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组件设计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5199389" y="4221238"/>
            <a:ext cx="1793221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4" name="矩形: 圆角 3"/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25" name="出自【趣你的PPT】(微信:qunideppt)：最优质的PPT资源库"/>
            <p:cNvSpPr/>
            <p:nvPr/>
          </p:nvSpPr>
          <p:spPr>
            <a:xfrm>
              <a:off x="4578608" y="3808884"/>
              <a:ext cx="1176818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  <p:sp>
        <p:nvSpPr>
          <p:cNvPr id="26" name="PA_文本框 3"/>
          <p:cNvSpPr txBox="1"/>
          <p:nvPr>
            <p:custDataLst>
              <p:tags r:id="rId1"/>
            </p:custDataLst>
          </p:nvPr>
        </p:nvSpPr>
        <p:spPr>
          <a:xfrm>
            <a:off x="1850157" y="2122550"/>
            <a:ext cx="44646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适用教学课件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案例实战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学以致用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演示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29DDA49C-C245-4E98-84AD-BEFE4FC361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479" y="6143624"/>
            <a:ext cx="2718419" cy="4064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5.2.1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按钮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）浮动按钮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浮动按钮（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FAB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按钮）通常用于执行最重要的操作，悬浮在界面上，具有明显的视觉效果。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）切换按钮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开关按钮用于在两个状态之间切换，如开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关、是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否，用户点击后，按钮会切换到另一个状态，并可能伴随视觉上的变化。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FA9A987-E5BE-4F32-8A61-21E4AE7A45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9155" y="4788309"/>
            <a:ext cx="8551690" cy="1312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240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5.2.2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文本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95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文本组件用于显示和输入信息，是用户与应用程序进行交互的重要途径。根据其在界面中的不同用途和功能，文本可以分为以下几类：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正文文本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标签文本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提示文本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C55BB18-5CE1-44B5-AD5D-9385701BC2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6977" y="2731556"/>
            <a:ext cx="2895238" cy="38095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FC8C13B-C36C-4633-80BF-8F86B93E16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6977" y="3112508"/>
            <a:ext cx="2885714" cy="58095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B4861F7A-3341-493F-A7D6-2FFD9DB1A0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76501" y="3760006"/>
            <a:ext cx="2885714" cy="38095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D005603-4723-431A-8114-238E9F28AA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76501" y="4312267"/>
            <a:ext cx="2885714" cy="2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43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5.2.3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图片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95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图片，作为移动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设计中的关键视觉元素，承载着多重功能和价值。图片组件的主要特点概述如下：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视觉吸引力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信息传达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品牌识别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互动性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适应性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83971DC-3379-4255-BE2C-0C2AF12F1E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8304" y="2436876"/>
            <a:ext cx="7713021" cy="295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849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03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520166" y="3929872"/>
            <a:ext cx="4309509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输入组件设计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543804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5.3.1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文本框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295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文本框是最基本的输入组件，允许用户输入单行或多行文本。在移动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设计中主要用于收集用户的各种信息，如姓名、地址、评论等。在设计文本框时需要考虑以下要素。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．标签与占位符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．输入限制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．多行文本框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．安全性与错误提示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91476D6-4F2D-4239-BB8A-50D6F0F9FC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8973" y="2728532"/>
            <a:ext cx="2885714" cy="36190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65161DD-DAEB-4E83-8380-93265DB6EC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8973" y="3147619"/>
            <a:ext cx="2885714" cy="52381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61C9448-B719-44AD-9671-BA28A1CB3F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68571" y="4069149"/>
            <a:ext cx="3094164" cy="945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12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5.3.2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搜索框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295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搜索框旨在帮助用户快速查找信息或内容。通过搜索，用户可以迅速找到并定位到所需的内容。搜索框还可以结合搜索历史记录、输入自动补全、语音输入等功能，以方便用户快速输入查询。搜索入口的搜索框形式主要分为三种：基础搜索框、基础搜索框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搜索键、隐藏式搜索框。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．基础搜索框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基础搜索框是最简单的搜索形式，通常由一个文本输入框组成，用户可以直接在其中输入查询内容。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4F550B0-A268-49C5-835C-C373A422C9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5830" y="4885473"/>
            <a:ext cx="4451227" cy="866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349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5.3.2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搜索框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．基础搜索框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搜索键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除了输入框外，基础搜索框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搜索键还包含一个明确的搜索按钮，用户可以点击该按钮来执行搜索。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C28A489-AFFF-4289-9624-26A8FE7FCA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4306" y="3603208"/>
            <a:ext cx="5738974" cy="700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51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5.3.2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搜索框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．隐藏式搜索框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搜索框在默认情况下可能不会直接显示在页面上，而是需要通过单击一个特定的图标（通常是放大镜形状的搜索图标）来触发其显示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212B86B-A366-40D9-B8E6-F4E9ED1CC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6818" y="3656152"/>
            <a:ext cx="9352613" cy="725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309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5.3.3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表单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336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表单是收集用户信息的工具集合，通常由多个输入组件组成，并广泛应用于各种场景，如注册、登录、反馈、订单处理等。有效的表单设计可以提升用户体验，确保信息的准确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收集。表单组件通常由以下几个关键部分组成：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表单标签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表单域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提示信息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表单按钮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30E5A47-2A48-44AF-8C30-A5EE100F75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999" y="3551314"/>
            <a:ext cx="1211127" cy="264380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5E8CA8C-9C33-4A34-81A0-D79CA027A6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34245" y="3551314"/>
            <a:ext cx="1166818" cy="2643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425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04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520166" y="3929872"/>
            <a:ext cx="4309509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导航组件设计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2805178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2175"/>
          </a:xfrm>
          <a:prstGeom prst="rect">
            <a:avLst/>
          </a:prstGeom>
        </p:spPr>
      </p:pic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2790825" y="1549052"/>
            <a:ext cx="2232025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4400" b="1" dirty="0">
                <a:solidFill>
                  <a:srgbClr val="44546A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目录</a:t>
            </a:r>
            <a:endParaRPr lang="en-US" altLang="zh-CN" sz="4400" b="1" dirty="0">
              <a:solidFill>
                <a:srgbClr val="44546A"/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3048554" y="2414024"/>
            <a:ext cx="3564971" cy="40748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01 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什么是组件？</a:t>
            </a:r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3048554" y="3056158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02 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基础组件设计</a:t>
            </a:r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3048554" y="3698292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03  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输入组件设计</a:t>
            </a:r>
          </a:p>
        </p:txBody>
      </p:sp>
      <p:sp>
        <p:nvSpPr>
          <p:cNvPr id="10" name="Rectangle 18">
            <a:extLst>
              <a:ext uri="{FF2B5EF4-FFF2-40B4-BE49-F238E27FC236}">
                <a16:creationId xmlns:a16="http://schemas.microsoft.com/office/drawing/2014/main" id="{BCC86C82-70BC-403D-811B-8234AE447A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553" y="4340426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04   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导航组件设计</a:t>
            </a:r>
          </a:p>
        </p:txBody>
      </p:sp>
      <p:sp>
        <p:nvSpPr>
          <p:cNvPr id="11" name="Rectangle 18">
            <a:extLst>
              <a:ext uri="{FF2B5EF4-FFF2-40B4-BE49-F238E27FC236}">
                <a16:creationId xmlns:a16="http://schemas.microsoft.com/office/drawing/2014/main" id="{5719B90A-5B2D-41FE-B681-2D8F7131EB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9152" y="2410246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05 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显示组件设计</a:t>
            </a:r>
          </a:p>
        </p:txBody>
      </p:sp>
      <p:sp>
        <p:nvSpPr>
          <p:cNvPr id="12" name="Rectangle 18">
            <a:extLst>
              <a:ext uri="{FF2B5EF4-FFF2-40B4-BE49-F238E27FC236}">
                <a16:creationId xmlns:a16="http://schemas.microsoft.com/office/drawing/2014/main" id="{3AA64409-8D97-4236-8A0D-77266BD4C7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9151" y="3052380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06  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反馈组件设计</a:t>
            </a:r>
          </a:p>
        </p:txBody>
      </p:sp>
      <p:sp>
        <p:nvSpPr>
          <p:cNvPr id="13" name="Rectangle 18">
            <a:extLst>
              <a:ext uri="{FF2B5EF4-FFF2-40B4-BE49-F238E27FC236}">
                <a16:creationId xmlns:a16="http://schemas.microsoft.com/office/drawing/2014/main" id="{08AF341A-5355-4F9B-9AD2-B57A839431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9151" y="3694513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07  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实战演练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5.4.1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导航栏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502939" y="1514476"/>
            <a:ext cx="8529638" cy="336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在移动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中，导航栏通常位于页面的顶部或底部，包含多个链接或图标，帮助用户快速访问不同的页面或功能。根据导航的结构和用途，可以将其主要分为以下两类。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．主导航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主导航通常位于页面的顶部或底部，便于用户快速访问。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．二级导航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二级导航是用户在选中某个主导航项后，提供的更详细或更具体的页面或功能访问路径。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4BA2112-AA6E-429C-8B4F-BB4778538C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9250" y="5011362"/>
            <a:ext cx="7185083" cy="1102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263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5.4.2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标签栏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4613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标签栏通常位于移动应用的底部，用于提供快速访问应用中主要功能或内容的途径。为确保标签栏表现清晰、反馈及时，通常建议将底部标签数量控制在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3~5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个之间。以下是常见的标签栏类型及其特点：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．图标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每个标签包含一个图标和对应的文本描述，结合了图标和文本的优点，使用户既可以通过图标快速识别功能，又可以通过文本了解更详细的信息。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．纯图标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标签仅由图标组成，没有文本描述。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．图标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驼式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标签包含图标和文本描述，并在中间位置加入一个特殊图标（如加号或相机形状），形成驼式导航。</a:t>
            </a:r>
          </a:p>
        </p:txBody>
      </p:sp>
    </p:spTree>
    <p:extLst>
      <p:ext uri="{BB962C8B-B14F-4D97-AF65-F5344CB8AC3E}">
        <p14:creationId xmlns:p14="http://schemas.microsoft.com/office/powerpoint/2010/main" val="4198205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5.4.2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标签栏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．文本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短线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标签只使用文本，并在每个标签下方加上一条短线作为视觉分隔。文本提供了清晰的标签名称，而短线则作为视觉指示器，帮助用户识别当前激活的标签。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71A92AA-1DF7-49BD-8050-CACD0EBCB0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2818" y="3479752"/>
            <a:ext cx="6678060" cy="947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593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5.4.3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宫格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宫格是一种以网格形式组织内容的导航组件，它将界面划分为多个等大的单元格，每个单元格都可以展示一个内容项或功能入口。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68A7A25-F1CD-4330-B733-6592061B8F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3745" y="3104245"/>
            <a:ext cx="4342510" cy="2857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547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05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520166" y="3929872"/>
            <a:ext cx="4309509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实战演练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9558497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811657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5.5.1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徽标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3782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徽标组件是一种在用户界面中用于显示特定信息或状态的元素。通常用于显示未读消息、提醒、数量、状态或分类等信息，它给用户带来及时的反馈和提示，增强信息的可视化效果，使界面更加清晰、易读，并且能够提高用户的效率和工作流程。徽标组件有多种类型，以满足不同的使用场景和需求，常见的类型包括：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纯圆点徽标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数值徽标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文字徽标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图标徽标</a:t>
            </a:r>
          </a:p>
          <a:p>
            <a:pPr indent="457200">
              <a:lnSpc>
                <a:spcPct val="150000"/>
              </a:lnSpc>
            </a:pP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EA095E3-0AB1-4FE6-8A6B-B8A88DDC03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8972" y="3940320"/>
            <a:ext cx="6854253" cy="904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213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811657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5.5.2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列表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295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列表组件用于以线性或网格的形式展示一组相关的数据项，通常包含文本、图像或其他信息。常见的列表类型有：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垂直列表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水平列表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滚动列表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可展开列表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24471A5-349C-4898-B023-26479E626C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5050" y="2778951"/>
            <a:ext cx="7857881" cy="2106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107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811657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5.5.3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轮播图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4198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轮播图作为一种特殊的显示组件，它通过循环播放一系列的图片或内容来吸引用户的注意力，并有效地展示重要的信息或产品。轮播图组件通常包含以下关键要素：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图片或内容展示区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导航控件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自动播放功能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过渡效果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标题和描述文本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行动呼吁（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CTA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）按钮</a:t>
            </a:r>
          </a:p>
          <a:p>
            <a:pPr indent="457200">
              <a:lnSpc>
                <a:spcPct val="150000"/>
              </a:lnSpc>
            </a:pP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BB2C794-1F70-418C-AB07-52B99DC293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4176" y="3014737"/>
            <a:ext cx="4614237" cy="2547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40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06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520166" y="3929872"/>
            <a:ext cx="4309509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反馈组件设计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8468433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811657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5.6.1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对话框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295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话框是一种常见的反馈组件，其主要功能在于展示信息、发出警告以及收集用户的输入内容。作为一个模态窗口，对话框在用户未对其内容作出响应之前，通常会暂停用户的其他操作，如确认、取消或输入所需信息等。对话框的具体用途涵盖以下几个方面：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显示信息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发出警告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收集用户输入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B39EEBE-43A0-4F04-B13B-9EEACC8DCF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7925" y="3332163"/>
            <a:ext cx="7854873" cy="2708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729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6314596" y="3107372"/>
            <a:ext cx="5058564" cy="1670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本章节深入剖析移动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UI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中的组件设计，从组件的定义出发，详细阐述基础、输入、导航、显示及反馈五大核心组件类别。通过全面系统学习，掌握组件设计精髓，为未来设计构筑坚实基础，提供宝贵参考与指导。</a:t>
            </a:r>
          </a:p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+mn-lt"/>
            </a:endParaRPr>
          </a:p>
        </p:txBody>
      </p:sp>
      <p:sp>
        <p:nvSpPr>
          <p:cNvPr id="15" name="Rectangle 18"/>
          <p:cNvSpPr>
            <a:spLocks noChangeArrowheads="1"/>
          </p:cNvSpPr>
          <p:nvPr/>
        </p:nvSpPr>
        <p:spPr bwMode="auto">
          <a:xfrm>
            <a:off x="6404137" y="2238788"/>
            <a:ext cx="61068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内容简介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Content Overview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436256" y="2826005"/>
            <a:ext cx="1699215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502939" y="342516"/>
            <a:ext cx="6106818" cy="678693"/>
            <a:chOff x="1502939" y="342516"/>
            <a:chExt cx="6106818" cy="678693"/>
          </a:xfrm>
        </p:grpSpPr>
        <p:sp>
          <p:nvSpPr>
            <p:cNvPr id="12" name="Rectangle 18"/>
            <p:cNvSpPr>
              <a:spLocks noChangeArrowheads="1"/>
            </p:cNvSpPr>
            <p:nvPr/>
          </p:nvSpPr>
          <p:spPr bwMode="auto">
            <a:xfrm>
              <a:off x="1502939" y="342516"/>
              <a:ext cx="6106818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Photoshop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移动</a:t>
              </a: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UI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设计</a:t>
              </a:r>
            </a:p>
          </p:txBody>
        </p:sp>
        <p:sp>
          <p:nvSpPr>
            <p:cNvPr id="7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1ACA3C0D-8E3F-46F4-9D79-C24132F4A6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50" b="97422" l="4375" r="97500">
                        <a14:foregroundMark x1="51875" y1="8359" x2="26094" y2="14688"/>
                        <a14:foregroundMark x1="26094" y1="14688" x2="21875" y2="26719"/>
                        <a14:foregroundMark x1="21875" y1="26719" x2="22266" y2="50938"/>
                        <a14:foregroundMark x1="22266" y1="50938" x2="26250" y2="62109"/>
                        <a14:foregroundMark x1="26250" y1="62109" x2="36094" y2="72734"/>
                        <a14:foregroundMark x1="36094" y1="72734" x2="47031" y2="76953"/>
                        <a14:foregroundMark x1="47031" y1="76953" x2="75313" y2="78203"/>
                        <a14:foregroundMark x1="75313" y1="78203" x2="86406" y2="73750"/>
                        <a14:foregroundMark x1="86406" y1="73750" x2="92109" y2="53359"/>
                        <a14:foregroundMark x1="92109" y1="53359" x2="85781" y2="21797"/>
                        <a14:foregroundMark x1="85781" y1="21797" x2="76406" y2="13906"/>
                        <a14:foregroundMark x1="76406" y1="13906" x2="53438" y2="10391"/>
                        <a14:foregroundMark x1="53438" y1="10391" x2="25859" y2="16484"/>
                        <a14:foregroundMark x1="25859" y1="16484" x2="11875" y2="26250"/>
                        <a14:foregroundMark x1="11875" y1="26250" x2="5625" y2="36953"/>
                        <a14:foregroundMark x1="5625" y1="36953" x2="8359" y2="62109"/>
                        <a14:foregroundMark x1="8359" y1="62109" x2="12266" y2="73438"/>
                        <a14:foregroundMark x1="12266" y1="73438" x2="32422" y2="82734"/>
                        <a14:foregroundMark x1="32422" y1="82734" x2="60469" y2="85859"/>
                        <a14:foregroundMark x1="60469" y1="85859" x2="79453" y2="73828"/>
                        <a14:foregroundMark x1="79453" y1="73828" x2="81406" y2="71250"/>
                        <a14:foregroundMark x1="65781" y1="14297" x2="21484" y2="30234"/>
                        <a14:foregroundMark x1="71797" y1="17266" x2="65469" y2="27187"/>
                        <a14:foregroundMark x1="65469" y1="27187" x2="65469" y2="29922"/>
                        <a14:foregroundMark x1="63828" y1="9063" x2="36563" y2="6719"/>
                        <a14:foregroundMark x1="36563" y1="6719" x2="24609" y2="9531"/>
                        <a14:foregroundMark x1="24609" y1="9531" x2="4844" y2="37813"/>
                        <a14:foregroundMark x1="4844" y1="37813" x2="4531" y2="69609"/>
                        <a14:foregroundMark x1="11484" y1="35547" x2="21094" y2="29297"/>
                        <a14:foregroundMark x1="21094" y1="29297" x2="33906" y2="26250"/>
                        <a14:foregroundMark x1="33906" y1="26250" x2="53906" y2="28203"/>
                        <a14:foregroundMark x1="36328" y1="5078" x2="48359" y2="3750"/>
                        <a14:foregroundMark x1="48359" y1="3750" x2="66484" y2="3750"/>
                        <a14:foregroundMark x1="92969" y1="35156" x2="91172" y2="71172"/>
                        <a14:foregroundMark x1="91172" y1="71172" x2="73125" y2="88672"/>
                        <a14:foregroundMark x1="73125" y1="88672" x2="36250" y2="91797"/>
                        <a14:foregroundMark x1="36250" y1="91797" x2="22422" y2="82500"/>
                        <a14:foregroundMark x1="69141" y1="31172" x2="77031" y2="39141"/>
                        <a14:foregroundMark x1="39297" y1="31563" x2="32031" y2="31875"/>
                        <a14:foregroundMark x1="18828" y1="37188" x2="9375" y2="44453"/>
                        <a14:foregroundMark x1="9375" y1="44453" x2="9219" y2="44453"/>
                        <a14:foregroundMark x1="95313" y1="35859" x2="97500" y2="58984"/>
                        <a14:foregroundMark x1="97500" y1="58984" x2="96250" y2="62969"/>
                        <a14:foregroundMark x1="35313" y1="97422" x2="65156" y2="960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140" y="1724986"/>
            <a:ext cx="4315515" cy="4315515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1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811657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5.6.2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提示框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295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在移动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中，提示框是用于提供即时反馈的轻量级组件，通常出现在用户进行操作后，显示简短的信息，然后自动消失，不会打断用户的操作流程。以下是提示框的几种常见分类：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Toast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提示框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Snackbar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提示框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气泡提示框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引导式提示框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B8900C5-4468-4333-AE7A-46E7F38A7A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1842" y="2709484"/>
            <a:ext cx="3705045" cy="97823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64F709C8-4E4C-4B4A-9261-46F48FE3D4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96106" y="3912687"/>
            <a:ext cx="4353202" cy="1307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55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811657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5.6.3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加载指示器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4198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加载指示器用于在用户等待加载过程中提供视觉反馈，增强用户的等待体验。在移动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中，加载指示器通常具有以下形式：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进度条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骨架屏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旋转加载器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融合动画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占位符文本或图像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全屏加载动画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自定义动画</a:t>
            </a:r>
          </a:p>
          <a:p>
            <a:pPr indent="457200">
              <a:lnSpc>
                <a:spcPct val="150000"/>
              </a:lnSpc>
            </a:pP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43177B0-7E5A-4D2B-8F8E-AC87BD5DA2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0838" y="3248405"/>
            <a:ext cx="7335682" cy="1966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053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07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520166" y="3929872"/>
            <a:ext cx="4309509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实战演练</a:t>
            </a:r>
          </a:p>
        </p:txBody>
      </p:sp>
    </p:spTree>
    <p:extLst>
      <p:ext uri="{BB962C8B-B14F-4D97-AF65-F5344CB8AC3E}">
        <p14:creationId xmlns:p14="http://schemas.microsoft.com/office/powerpoint/2010/main" val="309224889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811657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1.5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实战演练：制作图表</a:t>
              </a: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MG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动画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120044" y="1508634"/>
            <a:ext cx="9951911" cy="295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本案例讲解的是制作音乐类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页面中的加载动画。该动画中的主体黑胶唱片，将其表面涂绘成多彩的抽象画，既保留了传统元素，又增加了视觉冲击力。唱臂设计简洁而富有科技感，与黑胶唱片形成了完美的搭配。在加载过程中，巧妙地利用唱片的转速和唱臂的移动速度作为视觉指示器，为用户提供直观的加载进度反馈。下面将对动画的制作进行讲解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．绘制黑胶唱片素材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本小节将绘制黑胶唱片素材。创建文档后，使用椭圆工具绘制光盘效果，使用椭圆工具、钢笔工具和矩形工具绘制唱臂效果。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969AA6E-1CA5-4460-A7A2-631D9B9810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0801" y="4605246"/>
            <a:ext cx="5184648" cy="1787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387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811657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1.5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实战演练：制作图表</a:t>
              </a: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MG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动画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．创建动画效果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本小节将创建动画效果。在“时间轴”面板中添加关键帧，并通过移动时间线来调整这些关键帧，同时相应地变换对象的状态，以确保动画能够流畅且生动地呈现出来。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F3C70C5-4830-4E50-9A2E-5A5FC06838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3532" y="3429000"/>
            <a:ext cx="8144936" cy="2808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282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1980" cy="685799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9" name="出自【趣你的PPT】(微信:qunideppt)：最优质的PPT资源库"/>
          <p:cNvSpPr txBox="1"/>
          <p:nvPr/>
        </p:nvSpPr>
        <p:spPr>
          <a:xfrm>
            <a:off x="2008707" y="2618079"/>
            <a:ext cx="61196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感谢您的聆听</a:t>
            </a:r>
          </a:p>
        </p:txBody>
      </p:sp>
      <p:sp>
        <p:nvSpPr>
          <p:cNvPr id="27" name="PA_文本框 3"/>
          <p:cNvSpPr txBox="1"/>
          <p:nvPr>
            <p:custDataLst>
              <p:tags r:id="rId1"/>
            </p:custDataLst>
          </p:nvPr>
        </p:nvSpPr>
        <p:spPr>
          <a:xfrm>
            <a:off x="2008707" y="2218781"/>
            <a:ext cx="34953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THANK YOU FOR LISTENING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930658" y="3642011"/>
            <a:ext cx="1793222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32" name="矩形: 圆角 3"/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33" name="出自【趣你的PPT】(微信:qunideppt)：最优质的PPT资源库"/>
            <p:cNvSpPr/>
            <p:nvPr/>
          </p:nvSpPr>
          <p:spPr>
            <a:xfrm>
              <a:off x="4511038" y="3808884"/>
              <a:ext cx="1176817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0">
        <p14:glitter pattern="hexago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01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5130043" y="3929872"/>
            <a:ext cx="3361771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什么是组件？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什么是组件？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4" y="1636559"/>
            <a:ext cx="10192995" cy="5029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在移动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设计中，组件是指屏幕上的可交互元素，它们是用户与应用进行交互的基础。这些元素可以是按钮、文本框、开关、滑块、标签页、图标、列表等，它们共同构成了用户界面的框架。组件的特点包括：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可重复性：组件是独立的、可重复使用的界面元素。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一致性：在同一应用程序中，所有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组件应遵循统一的设计语言和规范，包括布局、样式、交互模式等。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可交互性：组件通常是可交互的，即用户可以通过点击、滑动、拖拽等操作与它们进行交互。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响应性：在移动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设计中，组件应该具有响应性，即能够适应不同屏幕尺寸和分辨率的设备。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用户友好性：组件的设计应该注重用户友好性，即确保它们易于理解、易于使用和易于记忆。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反馈机制：组件应提供明确的反馈机制，以确认用户的操作。</a:t>
            </a:r>
          </a:p>
          <a:p>
            <a:pPr indent="457200">
              <a:lnSpc>
                <a:spcPct val="150000"/>
              </a:lnSpc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674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02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791629" y="3931351"/>
            <a:ext cx="3838021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基础组件设计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6844662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5.2.1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按钮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按钮是用户界面中最常用的交互元素之一，用户通过点击按钮来执行特定操作。不同类型的按钮具有不同的视觉表现和交互行为，旨在引导用户进行正确的操作。常见的按钮类型如下：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）普通按钮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）线框按钮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06BC010-A948-40F5-A516-2C47D9B47A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2939" y="4372811"/>
            <a:ext cx="9335745" cy="1078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3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5.2.1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按钮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336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按钮是用户界面中最常用的交互元素之一，用户通过点击按钮来执行特定操作。不同类型的按钮具有不同的视觉表现和交互行为，旨在引导用户进行正确的操作。常见的按钮类型如下：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）普通按钮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最常见的按钮类型，通常具有明确的形状和填充颜色，用于执行用户期望的主要操作，如提交、保存、登录等，在视觉上突出，易于识别和操作。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）线框按钮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线框按钮也称为幽灵按钮或边框按钮，其主要特点是只有边框而没有填充背景。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033E066-AB65-414C-8AE1-FC16FBA2D8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7851" y="5319840"/>
            <a:ext cx="5184648" cy="598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331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5.2.1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按钮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）文本按钮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文本按钮是一种不带背景色或边框的按钮，主要通过文本内容来传达其功能。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）图标按钮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图标按钮仅使用图标表示操作，适合空间有限的场景。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5CCF711-E0F6-49D7-ADE3-C216545C2C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181" y="3683120"/>
            <a:ext cx="5291680" cy="69857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A1E455F-06D2-4F45-AED4-4140EB9950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66713" y="4702084"/>
            <a:ext cx="5291681" cy="646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994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ULTRA_SCORM_COURSE_ID" val="E4646669-89D5-4F00-B7E6-D2D0A6F7B5C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www.2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2376</Words>
  <Application>Microsoft Office PowerPoint</Application>
  <PresentationFormat>宽屏</PresentationFormat>
  <Paragraphs>245</Paragraphs>
  <Slides>35</Slides>
  <Notes>34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49" baseType="lpstr">
      <vt:lpstr>Montserrat Hairline</vt:lpstr>
      <vt:lpstr>Poppins Light</vt:lpstr>
      <vt:lpstr>等线</vt:lpstr>
      <vt:lpstr>等线 Light</vt:lpstr>
      <vt:lpstr>思源黑体</vt:lpstr>
      <vt:lpstr>宋体</vt:lpstr>
      <vt:lpstr>微软雅黑</vt:lpstr>
      <vt:lpstr>Arial</vt:lpstr>
      <vt:lpstr>Calibri</vt:lpstr>
      <vt:lpstr>Calibri Light</vt:lpstr>
      <vt:lpstr>Lato Light</vt:lpstr>
      <vt:lpstr>Wingdings</vt:lpstr>
      <vt:lpstr>www.2ppt.com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Photoshop移动UI设计</dc:title>
  <dc:creator/>
  <cp:keywords>Photoshop移动UI设计</cp:keywords>
  <cp:lastModifiedBy/>
  <cp:revision>2</cp:revision>
  <dcterms:created xsi:type="dcterms:W3CDTF">2021-05-01T02:52:20Z</dcterms:created>
  <dcterms:modified xsi:type="dcterms:W3CDTF">2024-12-13T01:55:11Z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16C3BD95F65B4B0A9A5535104F5DE7C7</vt:lpwstr>
  </property>
  <property fmtid="{D5CDD505-2E9C-101B-9397-08002B2CF9AE}" pid="3" name="KSOProductBuildVer">
    <vt:lpwstr>2052-11.1.0.10463</vt:lpwstr>
  </property>
</Properties>
</file>