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0"/>
  </p:notesMasterIdLst>
  <p:handoutMasterIdLst>
    <p:handoutMasterId r:id="rId31"/>
  </p:handoutMasterIdLst>
  <p:sldIdLst>
    <p:sldId id="374" r:id="rId3"/>
    <p:sldId id="360" r:id="rId4"/>
    <p:sldId id="340" r:id="rId5"/>
    <p:sldId id="361" r:id="rId6"/>
    <p:sldId id="407" r:id="rId7"/>
    <p:sldId id="406" r:id="rId8"/>
    <p:sldId id="412" r:id="rId9"/>
    <p:sldId id="413" r:id="rId10"/>
    <p:sldId id="414" r:id="rId11"/>
    <p:sldId id="430" r:id="rId12"/>
    <p:sldId id="415" r:id="rId13"/>
    <p:sldId id="431" r:id="rId14"/>
    <p:sldId id="416" r:id="rId15"/>
    <p:sldId id="432" r:id="rId16"/>
    <p:sldId id="417" r:id="rId17"/>
    <p:sldId id="418" r:id="rId18"/>
    <p:sldId id="419" r:id="rId19"/>
    <p:sldId id="433" r:id="rId20"/>
    <p:sldId id="420" r:id="rId21"/>
    <p:sldId id="421" r:id="rId22"/>
    <p:sldId id="423" r:id="rId23"/>
    <p:sldId id="424" r:id="rId24"/>
    <p:sldId id="434" r:id="rId25"/>
    <p:sldId id="425" r:id="rId26"/>
    <p:sldId id="426" r:id="rId27"/>
    <p:sldId id="429" r:id="rId28"/>
    <p:sldId id="372"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9" d="100"/>
          <a:sy n="69" d="100"/>
        </p:scale>
        <p:origin x="756" y="60"/>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2025/5/6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239529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1196826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657638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412239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317203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947061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140790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377389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1172968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126496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199051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5</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贴图的设置</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棋盘格贴图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下面将利用衰减、棋盘格以及位图贴图功能来创建沙发及抱枕材质。</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21FA5F4-8BA6-481E-97E0-A690271ED3E4}"/>
              </a:ext>
            </a:extLst>
          </p:cNvPr>
          <p:cNvPicPr>
            <a:picLocks noChangeAspect="1"/>
          </p:cNvPicPr>
          <p:nvPr/>
        </p:nvPicPr>
        <p:blipFill>
          <a:blip r:embed="rId3"/>
          <a:stretch>
            <a:fillRect/>
          </a:stretch>
        </p:blipFill>
        <p:spPr>
          <a:xfrm>
            <a:off x="2772015" y="2710817"/>
            <a:ext cx="5416919" cy="3633626"/>
          </a:xfrm>
          <a:prstGeom prst="rect">
            <a:avLst/>
          </a:prstGeom>
        </p:spPr>
      </p:pic>
    </p:spTree>
    <p:extLst>
      <p:ext uri="{BB962C8B-B14F-4D97-AF65-F5344CB8AC3E}">
        <p14:creationId xmlns:p14="http://schemas.microsoft.com/office/powerpoint/2010/main" val="235203088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噪波贴图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噪波贴图可通过两种颜色的随机混合，产生随机的噪波纹理，使用率也比较高。常用于无序贴图效果的制作，如水波纹、草地、墙面、毛巾等。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B9C200A-E755-46B3-9715-976B49122875}"/>
              </a:ext>
            </a:extLst>
          </p:cNvPr>
          <p:cNvPicPr>
            <a:picLocks noChangeAspect="1"/>
          </p:cNvPicPr>
          <p:nvPr/>
        </p:nvPicPr>
        <p:blipFill>
          <a:blip r:embed="rId3"/>
          <a:stretch>
            <a:fillRect/>
          </a:stretch>
        </p:blipFill>
        <p:spPr>
          <a:xfrm>
            <a:off x="1358836" y="3189287"/>
            <a:ext cx="8320295" cy="2851214"/>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噪波贴图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下面将利用噪波贴图来创建水材质。</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0F8BCC4-6632-45EA-80E4-A1BCF2A45477}"/>
              </a:ext>
            </a:extLst>
          </p:cNvPr>
          <p:cNvPicPr>
            <a:picLocks noChangeAspect="1"/>
          </p:cNvPicPr>
          <p:nvPr/>
        </p:nvPicPr>
        <p:blipFill>
          <a:blip r:embed="rId3"/>
          <a:stretch>
            <a:fillRect/>
          </a:stretch>
        </p:blipFill>
        <p:spPr>
          <a:xfrm>
            <a:off x="3370953" y="2436625"/>
            <a:ext cx="4688094" cy="3701977"/>
          </a:xfrm>
          <a:prstGeom prst="rect">
            <a:avLst/>
          </a:prstGeom>
        </p:spPr>
      </p:pic>
    </p:spTree>
    <p:extLst>
      <p:ext uri="{BB962C8B-B14F-4D97-AF65-F5344CB8AC3E}">
        <p14:creationId xmlns:p14="http://schemas.microsoft.com/office/powerpoint/2010/main" val="195531678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平铺贴图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“平铺”贴图可以创建瓷砖、墙砖或其他平铺材质。制作时可以使用预置的建筑砖墙图案，也可以自定义图案。</a:t>
            </a:r>
          </a:p>
        </p:txBody>
      </p:sp>
      <p:pic>
        <p:nvPicPr>
          <p:cNvPr id="3" name="图片 2">
            <a:extLst>
              <a:ext uri="{FF2B5EF4-FFF2-40B4-BE49-F238E27FC236}">
                <a16:creationId xmlns:a16="http://schemas.microsoft.com/office/drawing/2014/main" id="{ABB538B1-3DC2-45D0-ABF3-084E741E2455}"/>
              </a:ext>
            </a:extLst>
          </p:cNvPr>
          <p:cNvPicPr>
            <a:picLocks noChangeAspect="1"/>
          </p:cNvPicPr>
          <p:nvPr/>
        </p:nvPicPr>
        <p:blipFill>
          <a:blip r:embed="rId3"/>
          <a:stretch>
            <a:fillRect/>
          </a:stretch>
        </p:blipFill>
        <p:spPr>
          <a:xfrm>
            <a:off x="2162281" y="2852124"/>
            <a:ext cx="3178231" cy="3582093"/>
          </a:xfrm>
          <a:prstGeom prst="rect">
            <a:avLst/>
          </a:prstGeom>
        </p:spPr>
      </p:pic>
      <p:pic>
        <p:nvPicPr>
          <p:cNvPr id="5" name="图片 4">
            <a:extLst>
              <a:ext uri="{FF2B5EF4-FFF2-40B4-BE49-F238E27FC236}">
                <a16:creationId xmlns:a16="http://schemas.microsoft.com/office/drawing/2014/main" id="{B3DFCE95-8D1E-42E8-93F5-B9C19ACE46F2}"/>
              </a:ext>
            </a:extLst>
          </p:cNvPr>
          <p:cNvPicPr>
            <a:picLocks noChangeAspect="1"/>
          </p:cNvPicPr>
          <p:nvPr/>
        </p:nvPicPr>
        <p:blipFill>
          <a:blip r:embed="rId4"/>
          <a:stretch>
            <a:fillRect/>
          </a:stretch>
        </p:blipFill>
        <p:spPr>
          <a:xfrm>
            <a:off x="5896084" y="2661988"/>
            <a:ext cx="2840814" cy="3772229"/>
          </a:xfrm>
          <a:prstGeom prst="rect">
            <a:avLst/>
          </a:prstGeom>
        </p:spPr>
      </p:pic>
    </p:spTree>
    <p:extLst>
      <p:ext uri="{BB962C8B-B14F-4D97-AF65-F5344CB8AC3E}">
        <p14:creationId xmlns:p14="http://schemas.microsoft.com/office/powerpoint/2010/main" val="370896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平铺贴图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下面将利用平铺贴图来创建客厅地砖材质效果。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ECF54032-F179-408F-9D85-6F53C9845218}"/>
              </a:ext>
            </a:extLst>
          </p:cNvPr>
          <p:cNvPicPr>
            <a:picLocks noChangeAspect="1"/>
          </p:cNvPicPr>
          <p:nvPr/>
        </p:nvPicPr>
        <p:blipFill>
          <a:blip r:embed="rId3"/>
          <a:stretch>
            <a:fillRect/>
          </a:stretch>
        </p:blipFill>
        <p:spPr>
          <a:xfrm>
            <a:off x="3129174" y="2436625"/>
            <a:ext cx="5505462" cy="3773406"/>
          </a:xfrm>
          <a:prstGeom prst="rect">
            <a:avLst/>
          </a:prstGeom>
        </p:spPr>
      </p:pic>
    </p:spTree>
    <p:extLst>
      <p:ext uri="{BB962C8B-B14F-4D97-AF65-F5344CB8AC3E}">
        <p14:creationId xmlns:p14="http://schemas.microsoft.com/office/powerpoint/2010/main" val="325433806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渐变贴图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“渐变”贴图是指一种颜色到另一种颜色的过渡，也可指定两种或三种颜色线性或径向渐变效果。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06F6EFF3-180D-4A3F-9B79-18CFC9461B5A}"/>
              </a:ext>
            </a:extLst>
          </p:cNvPr>
          <p:cNvPicPr>
            <a:picLocks noChangeAspect="1"/>
          </p:cNvPicPr>
          <p:nvPr/>
        </p:nvPicPr>
        <p:blipFill>
          <a:blip r:embed="rId3"/>
          <a:stretch>
            <a:fillRect/>
          </a:stretch>
        </p:blipFill>
        <p:spPr>
          <a:xfrm>
            <a:off x="1753201" y="2914778"/>
            <a:ext cx="8217627" cy="3125723"/>
          </a:xfrm>
          <a:prstGeom prst="rect">
            <a:avLst/>
          </a:prstGeom>
        </p:spPr>
      </p:pic>
    </p:spTree>
    <p:extLst>
      <p:ext uri="{BB962C8B-B14F-4D97-AF65-F5344CB8AC3E}">
        <p14:creationId xmlns:p14="http://schemas.microsoft.com/office/powerpoint/2010/main" val="20668794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泼溅贴图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“泼溅”贴图在对象表面生成分形图案，能够模拟液体泼溅状不规则的纹理效果。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C1C9959-2A6C-40C1-A121-E11023438B3D}"/>
              </a:ext>
            </a:extLst>
          </p:cNvPr>
          <p:cNvPicPr>
            <a:picLocks noChangeAspect="1"/>
          </p:cNvPicPr>
          <p:nvPr/>
        </p:nvPicPr>
        <p:blipFill>
          <a:blip r:embed="rId3"/>
          <a:stretch>
            <a:fillRect/>
          </a:stretch>
        </p:blipFill>
        <p:spPr>
          <a:xfrm>
            <a:off x="1315974" y="2710817"/>
            <a:ext cx="8505608" cy="3235262"/>
          </a:xfrm>
          <a:prstGeom prst="rect">
            <a:avLst/>
          </a:prstGeom>
        </p:spPr>
      </p:pic>
    </p:spTree>
    <p:extLst>
      <p:ext uri="{BB962C8B-B14F-4D97-AF65-F5344CB8AC3E}">
        <p14:creationId xmlns:p14="http://schemas.microsoft.com/office/powerpoint/2010/main" val="3975710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细胞贴图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“细胞”贴图可以模拟类似细胞形状的贴图，如皮革纹理、鹅卵石、细胞壁等。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1B86111-1726-4620-B408-ABE3A9DCE373}"/>
              </a:ext>
            </a:extLst>
          </p:cNvPr>
          <p:cNvPicPr>
            <a:picLocks noChangeAspect="1"/>
          </p:cNvPicPr>
          <p:nvPr/>
        </p:nvPicPr>
        <p:blipFill>
          <a:blip r:embed="rId3"/>
          <a:stretch>
            <a:fillRect/>
          </a:stretch>
        </p:blipFill>
        <p:spPr>
          <a:xfrm>
            <a:off x="1525563" y="2595752"/>
            <a:ext cx="8855124" cy="3701923"/>
          </a:xfrm>
          <a:prstGeom prst="rect">
            <a:avLst/>
          </a:prstGeom>
        </p:spPr>
      </p:pic>
    </p:spTree>
    <p:extLst>
      <p:ext uri="{BB962C8B-B14F-4D97-AF65-F5344CB8AC3E}">
        <p14:creationId xmlns:p14="http://schemas.microsoft.com/office/powerpoint/2010/main" val="89537120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细胞贴图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下面将利用细胞贴图来制作皮材质。</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09EB7DA-26F0-420E-ACD0-3ABB896E76A0}"/>
              </a:ext>
            </a:extLst>
          </p:cNvPr>
          <p:cNvPicPr>
            <a:picLocks noChangeAspect="1"/>
          </p:cNvPicPr>
          <p:nvPr/>
        </p:nvPicPr>
        <p:blipFill>
          <a:blip r:embed="rId3"/>
          <a:stretch>
            <a:fillRect/>
          </a:stretch>
        </p:blipFill>
        <p:spPr>
          <a:xfrm>
            <a:off x="3608969" y="2282243"/>
            <a:ext cx="4799913" cy="3861382"/>
          </a:xfrm>
          <a:prstGeom prst="rect">
            <a:avLst/>
          </a:prstGeom>
        </p:spPr>
      </p:pic>
    </p:spTree>
    <p:extLst>
      <p:ext uri="{BB962C8B-B14F-4D97-AF65-F5344CB8AC3E}">
        <p14:creationId xmlns:p14="http://schemas.microsoft.com/office/powerpoint/2010/main" val="41823307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烟雾贴图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利用“烟雾”贴图可以创建随机的、形状不规则的图案，类似于烟雾的效果。常用于制作光线中的烟雾或其他云状流动的效果。</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C29CFC9-A6DE-4100-B47F-B99DD5A3F771}"/>
              </a:ext>
            </a:extLst>
          </p:cNvPr>
          <p:cNvPicPr>
            <a:picLocks noChangeAspect="1"/>
          </p:cNvPicPr>
          <p:nvPr/>
        </p:nvPicPr>
        <p:blipFill>
          <a:blip r:embed="rId3"/>
          <a:stretch>
            <a:fillRect/>
          </a:stretch>
        </p:blipFill>
        <p:spPr>
          <a:xfrm>
            <a:off x="1655384" y="2859034"/>
            <a:ext cx="8881231" cy="3378137"/>
          </a:xfrm>
          <a:prstGeom prst="rect">
            <a:avLst/>
          </a:prstGeom>
        </p:spPr>
      </p:pic>
    </p:spTree>
    <p:extLst>
      <p:ext uri="{BB962C8B-B14F-4D97-AF65-F5344CB8AC3E}">
        <p14:creationId xmlns:p14="http://schemas.microsoft.com/office/powerpoint/2010/main" val="410566646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了解</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UVW</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贴图</a:t>
            </a:r>
          </a:p>
        </p:txBody>
      </p:sp>
      <p:sp>
        <p:nvSpPr>
          <p:cNvPr id="8" name="Rectangle 18"/>
          <p:cNvSpPr>
            <a:spLocks noChangeArrowheads="1"/>
          </p:cNvSpPr>
          <p:nvPr/>
        </p:nvSpPr>
        <p:spPr bwMode="auto">
          <a:xfrm>
            <a:off x="4215424" y="3269440"/>
            <a:ext cx="356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3ds </a:t>
            </a:r>
            <a:r>
              <a:rPr lang="en-US" altLang="zh-CN" sz="2000" dirty="0" smtClean="0">
                <a:solidFill>
                  <a:schemeClr val="tx1">
                    <a:lumMod val="75000"/>
                    <a:lumOff val="25000"/>
                  </a:schemeClr>
                </a:solidFill>
                <a:latin typeface="思源黑体" panose="020B0500000000000000" pitchFamily="34" charset="-122"/>
                <a:ea typeface="思源黑体" panose="020B0500000000000000" pitchFamily="34" charset="-122"/>
              </a:rPr>
              <a:t>Max</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标准贴图</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en-US" altLang="zh-CN" sz="2000" dirty="0" err="1">
                <a:solidFill>
                  <a:schemeClr val="tx1">
                    <a:lumMod val="75000"/>
                    <a:lumOff val="25000"/>
                  </a:schemeClr>
                </a:solidFill>
                <a:latin typeface="思源黑体" panose="020B0500000000000000" pitchFamily="34" charset="-122"/>
                <a:ea typeface="思源黑体" panose="020B0500000000000000" pitchFamily="34" charset="-122"/>
              </a:rPr>
              <a:t>VRay</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贴图类型</a:t>
            </a:r>
          </a:p>
        </p:txBody>
      </p:sp>
      <p:sp>
        <p:nvSpPr>
          <p:cNvPr id="10" name="Rectangle 18"/>
          <p:cNvSpPr>
            <a:spLocks noChangeArrowheads="1"/>
          </p:cNvSpPr>
          <p:nvPr/>
        </p:nvSpPr>
        <p:spPr bwMode="auto">
          <a:xfrm>
            <a:off x="4215424" y="456871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645519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5.2.10  Color Correction</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（颜色校正）贴图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利用颜色校正贴图可对贴图的颜色进行调整，如图所示的是材质颜色校正前后的效果对比。</a:t>
            </a:r>
          </a:p>
        </p:txBody>
      </p:sp>
      <p:pic>
        <p:nvPicPr>
          <p:cNvPr id="2" name="图片 1">
            <a:extLst>
              <a:ext uri="{FF2B5EF4-FFF2-40B4-BE49-F238E27FC236}">
                <a16:creationId xmlns:a16="http://schemas.microsoft.com/office/drawing/2014/main" id="{4E96F36D-3B86-420C-BD21-12EFF6FF6764}"/>
              </a:ext>
            </a:extLst>
          </p:cNvPr>
          <p:cNvPicPr>
            <a:picLocks noChangeAspect="1"/>
          </p:cNvPicPr>
          <p:nvPr/>
        </p:nvPicPr>
        <p:blipFill rotWithShape="1">
          <a:blip r:embed="rId3"/>
          <a:srcRect r="42514" b="19038"/>
          <a:stretch/>
        </p:blipFill>
        <p:spPr>
          <a:xfrm>
            <a:off x="3487674" y="2436876"/>
            <a:ext cx="5197985" cy="2784565"/>
          </a:xfrm>
          <a:prstGeom prst="rect">
            <a:avLst/>
          </a:prstGeom>
        </p:spPr>
      </p:pic>
    </p:spTree>
    <p:extLst>
      <p:ext uri="{BB962C8B-B14F-4D97-AF65-F5344CB8AC3E}">
        <p14:creationId xmlns:p14="http://schemas.microsoft.com/office/powerpoint/2010/main" val="18667553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VRay</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贴图类型</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5.3.1  </a:t>
            </a:r>
            <a:r>
              <a:rPr lang="en-US" altLang="zh-CN" sz="2000" b="1" spc="300" dirty="0" err="1">
                <a:solidFill>
                  <a:schemeClr val="tx1">
                    <a:lumMod val="75000"/>
                    <a:lumOff val="25000"/>
                  </a:schemeClr>
                </a:solidFill>
                <a:latin typeface="思源黑体" panose="020B0500000000000000" pitchFamily="34" charset="-122"/>
                <a:ea typeface="思源黑体" panose="020B0500000000000000" pitchFamily="34" charset="-122"/>
              </a:rPr>
              <a:t>VRayHDR</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贴图</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dirty="0" err="1">
                <a:latin typeface="微软雅黑" panose="020B0503020204020204" pitchFamily="34" charset="-122"/>
                <a:ea typeface="微软雅黑" panose="020B0503020204020204" pitchFamily="34" charset="-122"/>
              </a:rPr>
              <a:t>VRayHDR</a:t>
            </a:r>
            <a:r>
              <a:rPr lang="zh-CN" altLang="en-US" dirty="0">
                <a:latin typeface="微软雅黑" panose="020B0503020204020204" pitchFamily="34" charset="-122"/>
                <a:ea typeface="微软雅黑" panose="020B0503020204020204" pitchFamily="34" charset="-122"/>
              </a:rPr>
              <a:t>贴图是一种能够包含比传统图像更多颜色值和亮度级别的图像文件。通过</a:t>
            </a:r>
            <a:r>
              <a:rPr lang="en-US" altLang="zh-CN" dirty="0">
                <a:latin typeface="微软雅黑" panose="020B0503020204020204" pitchFamily="34" charset="-122"/>
                <a:ea typeface="微软雅黑" panose="020B0503020204020204" pitchFamily="34" charset="-122"/>
              </a:rPr>
              <a:t>HDR</a:t>
            </a:r>
            <a:r>
              <a:rPr lang="zh-CN" altLang="en-US" dirty="0">
                <a:latin typeface="微软雅黑" panose="020B0503020204020204" pitchFamily="34" charset="-122"/>
                <a:ea typeface="微软雅黑" panose="020B0503020204020204" pitchFamily="34" charset="-122"/>
              </a:rPr>
              <a:t>贴图，用户可为场景添加真实的环境光照效果，并模拟物体表面与周边环境的交互，如图所示的是模型反射周边环境贴图示意。</a:t>
            </a:r>
          </a:p>
        </p:txBody>
      </p:sp>
      <p:pic>
        <p:nvPicPr>
          <p:cNvPr id="4" name="图片 3">
            <a:extLst>
              <a:ext uri="{FF2B5EF4-FFF2-40B4-BE49-F238E27FC236}">
                <a16:creationId xmlns:a16="http://schemas.microsoft.com/office/drawing/2014/main" id="{1EE7C03B-1006-4CB1-A892-0783A1E323D8}"/>
              </a:ext>
            </a:extLst>
          </p:cNvPr>
          <p:cNvPicPr>
            <a:picLocks noChangeAspect="1"/>
          </p:cNvPicPr>
          <p:nvPr/>
        </p:nvPicPr>
        <p:blipFill>
          <a:blip r:embed="rId3"/>
          <a:stretch>
            <a:fillRect/>
          </a:stretch>
        </p:blipFill>
        <p:spPr>
          <a:xfrm>
            <a:off x="2801873" y="3178585"/>
            <a:ext cx="7524069" cy="2861916"/>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5.3.1  </a:t>
            </a:r>
            <a:r>
              <a:rPr lang="en-US" altLang="zh-CN" sz="2000" b="1" spc="300" dirty="0" err="1">
                <a:solidFill>
                  <a:schemeClr val="tx1">
                    <a:lumMod val="75000"/>
                    <a:lumOff val="25000"/>
                  </a:schemeClr>
                </a:solidFill>
                <a:latin typeface="思源黑体" panose="020B0500000000000000" pitchFamily="34" charset="-122"/>
                <a:ea typeface="思源黑体" panose="020B0500000000000000" pitchFamily="34" charset="-122"/>
              </a:rPr>
              <a:t>VRayHDR</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贴图</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a:t>
            </a:r>
            <a:r>
              <a:rPr lang="en-US" altLang="zh-CN">
                <a:latin typeface="微软雅黑" panose="020B0503020204020204" pitchFamily="34" charset="-122"/>
                <a:ea typeface="微软雅黑" panose="020B0503020204020204" pitchFamily="34" charset="-122"/>
              </a:rPr>
              <a:t>VRayHDR</a:t>
            </a:r>
            <a:r>
              <a:rPr lang="zh-CN" altLang="en-US">
                <a:latin typeface="微软雅黑" panose="020B0503020204020204" pitchFamily="34" charset="-122"/>
                <a:ea typeface="微软雅黑" panose="020B0503020204020204" pitchFamily="34" charset="-122"/>
              </a:rPr>
              <a:t>贴图功能来创建室内环境贴图。</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E30BE70-C230-4496-913F-EE2751B5677C}"/>
              </a:ext>
            </a:extLst>
          </p:cNvPr>
          <p:cNvPicPr>
            <a:picLocks noChangeAspect="1"/>
          </p:cNvPicPr>
          <p:nvPr/>
        </p:nvPicPr>
        <p:blipFill>
          <a:blip r:embed="rId3"/>
          <a:stretch>
            <a:fillRect/>
          </a:stretch>
        </p:blipFill>
        <p:spPr>
          <a:xfrm>
            <a:off x="3477858" y="2261889"/>
            <a:ext cx="5236284" cy="4134857"/>
          </a:xfrm>
          <a:prstGeom prst="rect">
            <a:avLst/>
          </a:prstGeom>
        </p:spPr>
      </p:pic>
    </p:spTree>
    <p:extLst>
      <p:ext uri="{BB962C8B-B14F-4D97-AF65-F5344CB8AC3E}">
        <p14:creationId xmlns:p14="http://schemas.microsoft.com/office/powerpoint/2010/main" val="138245447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56265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5.3.2  </a:t>
            </a:r>
            <a:r>
              <a:rPr lang="en-US" altLang="zh-CN" sz="2000" b="1" spc="300" dirty="0" err="1">
                <a:solidFill>
                  <a:schemeClr val="tx1">
                    <a:lumMod val="75000"/>
                    <a:lumOff val="25000"/>
                  </a:schemeClr>
                </a:solidFill>
                <a:latin typeface="思源黑体" panose="020B0500000000000000" pitchFamily="34" charset="-122"/>
                <a:ea typeface="思源黑体" panose="020B0500000000000000" pitchFamily="34" charset="-122"/>
              </a:rPr>
              <a:t>VRayEdgesTex</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边纹理贴图</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923330"/>
          </a:xfrm>
          <a:prstGeom prst="rect">
            <a:avLst/>
          </a:prstGeom>
          <a:noFill/>
        </p:spPr>
        <p:txBody>
          <a:bodyPr wrap="square" rtlCol="0">
            <a:spAutoFit/>
          </a:bodyPr>
          <a:lstStyle/>
          <a:p>
            <a:pPr indent="457200">
              <a:lnSpc>
                <a:spcPct val="150000"/>
              </a:lnSpc>
            </a:pPr>
            <a:r>
              <a:rPr lang="en-US" altLang="zh-CN" dirty="0" err="1" smtClean="0">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的边纹理贴图可模拟模型表面网格线框效果，让用户能够快速预览模型结构，方便作出修改。</a:t>
            </a:r>
          </a:p>
        </p:txBody>
      </p:sp>
      <p:pic>
        <p:nvPicPr>
          <p:cNvPr id="5" name="图片 4">
            <a:extLst>
              <a:ext uri="{FF2B5EF4-FFF2-40B4-BE49-F238E27FC236}">
                <a16:creationId xmlns:a16="http://schemas.microsoft.com/office/drawing/2014/main" id="{AFFD559B-1839-4A29-9DAB-10AB79BB4F25}"/>
              </a:ext>
            </a:extLst>
          </p:cNvPr>
          <p:cNvPicPr>
            <a:picLocks noChangeAspect="1"/>
          </p:cNvPicPr>
          <p:nvPr/>
        </p:nvPicPr>
        <p:blipFill>
          <a:blip r:embed="rId3"/>
          <a:stretch>
            <a:fillRect/>
          </a:stretch>
        </p:blipFill>
        <p:spPr>
          <a:xfrm>
            <a:off x="2144320" y="3104245"/>
            <a:ext cx="7903360" cy="2708338"/>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5.3.3  </a:t>
            </a:r>
            <a:r>
              <a:rPr lang="en-US" altLang="zh-CN" sz="2000" b="1" spc="300" dirty="0" err="1">
                <a:solidFill>
                  <a:schemeClr val="tx1">
                    <a:lumMod val="75000"/>
                    <a:lumOff val="25000"/>
                  </a:schemeClr>
                </a:solidFill>
                <a:latin typeface="思源黑体" panose="020B0500000000000000" pitchFamily="34" charset="-122"/>
                <a:ea typeface="思源黑体" panose="020B0500000000000000" pitchFamily="34" charset="-122"/>
              </a:rPr>
              <a:t>VRaySky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天空贴图</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en-US" altLang="zh-CN" dirty="0" err="1">
                <a:latin typeface="微软雅黑" panose="020B0503020204020204" pitchFamily="34" charset="-122"/>
                <a:ea typeface="微软雅黑" panose="020B0503020204020204" pitchFamily="34" charset="-122"/>
              </a:rPr>
              <a:t>VRay</a:t>
            </a:r>
            <a:r>
              <a:rPr lang="zh-CN" altLang="en-US" dirty="0">
                <a:latin typeface="微软雅黑" panose="020B0503020204020204" pitchFamily="34" charset="-122"/>
                <a:ea typeface="微软雅黑" panose="020B0503020204020204" pitchFamily="34" charset="-122"/>
              </a:rPr>
              <a:t>天空贴图可以模拟蓝色渐变的天空效果，并且可以控制亮度。</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686A0ED8-83DA-43CB-8F48-F38A86B0CB6F}"/>
              </a:ext>
            </a:extLst>
          </p:cNvPr>
          <p:cNvPicPr>
            <a:picLocks noChangeAspect="1"/>
          </p:cNvPicPr>
          <p:nvPr/>
        </p:nvPicPr>
        <p:blipFill>
          <a:blip r:embed="rId3"/>
          <a:stretch>
            <a:fillRect/>
          </a:stretch>
        </p:blipFill>
        <p:spPr>
          <a:xfrm>
            <a:off x="1502939" y="2707880"/>
            <a:ext cx="8104980" cy="2464880"/>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课堂演练：为客厅场景赋予材质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本案例将利用材质与贴图功能来为客厅场景中的模型添加相应的材质，以完善客厅场景效果。</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769A3F4-33AE-4F6D-BF46-7130F27CAEDF}"/>
              </a:ext>
            </a:extLst>
          </p:cNvPr>
          <p:cNvPicPr>
            <a:picLocks noChangeAspect="1"/>
          </p:cNvPicPr>
          <p:nvPr/>
        </p:nvPicPr>
        <p:blipFill>
          <a:blip r:embed="rId3"/>
          <a:stretch>
            <a:fillRect/>
          </a:stretch>
        </p:blipFill>
        <p:spPr>
          <a:xfrm>
            <a:off x="3343407" y="2709089"/>
            <a:ext cx="5219436" cy="3655957"/>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贴图和材质是相辅相成的。贴图是材质的一部分，主要用于展现物体材质表面的纹理和细节。与材质相似，</a:t>
            </a:r>
            <a:r>
              <a:rPr lang="en-US" altLang="zh-CN"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3ds Max</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中贴图也分很多种类型，有内置标准贴图，也有</a:t>
            </a:r>
            <a:r>
              <a:rPr lang="en-US" altLang="zh-CN" sz="1400" dirty="0" err="1">
                <a:solidFill>
                  <a:schemeClr val="tx1">
                    <a:lumMod val="65000"/>
                    <a:lumOff val="35000"/>
                  </a:schemeClr>
                </a:solidFill>
                <a:latin typeface="思源黑体" panose="020B0500000000000000" pitchFamily="34" charset="-122"/>
                <a:ea typeface="思源黑体" panose="020B0500000000000000" pitchFamily="34" charset="-122"/>
                <a:sym typeface="+mn-lt"/>
              </a:rPr>
              <a:t>VRay</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渲染器贴图，当然用户也可自定义贴图。</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Max+VRay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室内效果图设计</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了解</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UVW</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贴图</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了解</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UVW</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贴图是利用图像文件（如</a:t>
            </a:r>
            <a:r>
              <a:rPr lang="en-US" altLang="zh-CN">
                <a:latin typeface="微软雅黑" panose="020B0503020204020204" pitchFamily="34" charset="-122"/>
                <a:ea typeface="微软雅黑" panose="020B0503020204020204" pitchFamily="34" charset="-122"/>
              </a:rPr>
              <a:t>JPG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PNG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BMP</a:t>
            </a:r>
            <a:r>
              <a:rPr lang="zh-CN" altLang="en-US">
                <a:latin typeface="微软雅黑" panose="020B0503020204020204" pitchFamily="34" charset="-122"/>
                <a:ea typeface="微软雅黑" panose="020B0503020204020204" pitchFamily="34" charset="-122"/>
              </a:rPr>
              <a:t>等）来表现模型材质的颜色、亮度、透明度、反射</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折射、凹凸感、法线方向等多种属性，使模型展现的更加逼真。</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6FB4D16-6906-46F4-A583-BB061192A6B0}"/>
              </a:ext>
            </a:extLst>
          </p:cNvPr>
          <p:cNvPicPr>
            <a:picLocks noChangeAspect="1"/>
          </p:cNvPicPr>
          <p:nvPr/>
        </p:nvPicPr>
        <p:blipFill>
          <a:blip r:embed="rId3"/>
          <a:stretch>
            <a:fillRect/>
          </a:stretch>
        </p:blipFill>
        <p:spPr>
          <a:xfrm>
            <a:off x="2231195" y="3126316"/>
            <a:ext cx="7261640" cy="2479739"/>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837709" y="3931351"/>
            <a:ext cx="47919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3600" b="1" dirty="0" smtClean="0">
                <a:solidFill>
                  <a:schemeClr val="tx1">
                    <a:lumMod val="75000"/>
                    <a:lumOff val="25000"/>
                  </a:schemeClr>
                </a:solidFill>
                <a:latin typeface="思源黑体" panose="020B0500000000000000" pitchFamily="34" charset="-122"/>
                <a:ea typeface="思源黑体" panose="020B0500000000000000" pitchFamily="34" charset="-122"/>
              </a:rPr>
              <a:t>Max</a:t>
            </a: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标准贴图</a:t>
            </a: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位图贴图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“位图”贴图会使用一张图片作为贴图赋予模型表面，使得模型更加逼真。它是所有贴图类型中最常用的一种贴图类型。位图贴图支持很多种格式，包括</a:t>
            </a:r>
            <a:r>
              <a:rPr lang="en-US" altLang="zh-CN">
                <a:latin typeface="微软雅黑" panose="020B0503020204020204" pitchFamily="34" charset="-122"/>
                <a:ea typeface="微软雅黑" panose="020B0503020204020204" pitchFamily="34" charset="-122"/>
              </a:rPr>
              <a:t>JPEG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BMP</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PNG</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TIFF</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TGA</a:t>
            </a:r>
            <a:r>
              <a:rPr lang="zh-CN" altLang="en-US">
                <a:latin typeface="微软雅黑" panose="020B0503020204020204" pitchFamily="34" charset="-122"/>
                <a:ea typeface="微软雅黑" panose="020B0503020204020204" pitchFamily="34" charset="-122"/>
              </a:rPr>
              <a:t>等。</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797297C1-F731-4410-A480-53C2A9A2FE80}"/>
              </a:ext>
            </a:extLst>
          </p:cNvPr>
          <p:cNvPicPr>
            <a:picLocks noChangeAspect="1"/>
          </p:cNvPicPr>
          <p:nvPr/>
        </p:nvPicPr>
        <p:blipFill>
          <a:blip r:embed="rId3"/>
          <a:stretch>
            <a:fillRect/>
          </a:stretch>
        </p:blipFill>
        <p:spPr>
          <a:xfrm>
            <a:off x="2455525" y="2984344"/>
            <a:ext cx="7280949" cy="3324605"/>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衰减贴图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“衰减”贴图可通过两个不同的颜色或贴图来模拟对象表面由深到浅，或者由浅到深过渡的效果。常用于绒布、织布材质。在“材质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贴图浏览器”面板中双击“衰减”贴图选项，即可添加衰减效果。</a:t>
            </a:r>
          </a:p>
        </p:txBody>
      </p:sp>
      <p:pic>
        <p:nvPicPr>
          <p:cNvPr id="2" name="图片 1">
            <a:extLst>
              <a:ext uri="{FF2B5EF4-FFF2-40B4-BE49-F238E27FC236}">
                <a16:creationId xmlns:a16="http://schemas.microsoft.com/office/drawing/2014/main" id="{BE44328C-685E-4639-BC77-D9937AB22AEC}"/>
              </a:ext>
            </a:extLst>
          </p:cNvPr>
          <p:cNvPicPr>
            <a:picLocks noChangeAspect="1"/>
          </p:cNvPicPr>
          <p:nvPr/>
        </p:nvPicPr>
        <p:blipFill>
          <a:blip r:embed="rId3"/>
          <a:stretch>
            <a:fillRect/>
          </a:stretch>
        </p:blipFill>
        <p:spPr>
          <a:xfrm>
            <a:off x="2138384" y="3541814"/>
            <a:ext cx="7447261" cy="2264855"/>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5.2.3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棋盘格贴图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“棋盘格”贴图是将两色的棋盘图案应用于模型表面，默认贴图是黑白方块图案。用户可自定义其他颜色。常用于制作一些格状纹理、砖墙、地板砖或瓷砖这类有序的纹理。</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E42EE76-96E9-40C4-BFD3-A9F8BFECD3C9}"/>
              </a:ext>
            </a:extLst>
          </p:cNvPr>
          <p:cNvPicPr>
            <a:picLocks noChangeAspect="1"/>
          </p:cNvPicPr>
          <p:nvPr/>
        </p:nvPicPr>
        <p:blipFill>
          <a:blip r:embed="rId3"/>
          <a:stretch>
            <a:fillRect/>
          </a:stretch>
        </p:blipFill>
        <p:spPr>
          <a:xfrm>
            <a:off x="1848006" y="3126316"/>
            <a:ext cx="7838953" cy="2686267"/>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871</Words>
  <Application>Microsoft Office PowerPoint</Application>
  <PresentationFormat>宽屏</PresentationFormat>
  <Paragraphs>116</Paragraphs>
  <Slides>27</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3ds Max VRay室内效果图设计</dc:title>
  <dc:creator/>
  <cp:keywords>3ds Max VRay室内效果图设计</cp:keywords>
  <cp:lastModifiedBy/>
  <cp:revision>2</cp:revision>
  <dcterms:created xsi:type="dcterms:W3CDTF">2021-05-01T02:52:20Z</dcterms:created>
  <dcterms:modified xsi:type="dcterms:W3CDTF">2025-05-06T02:57:21Z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