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4"/>
  </p:notesMasterIdLst>
  <p:handoutMasterIdLst>
    <p:handoutMasterId r:id="rId35"/>
  </p:handoutMasterIdLst>
  <p:sldIdLst>
    <p:sldId id="374" r:id="rId3"/>
    <p:sldId id="360" r:id="rId4"/>
    <p:sldId id="340" r:id="rId5"/>
    <p:sldId id="361" r:id="rId6"/>
    <p:sldId id="407" r:id="rId7"/>
    <p:sldId id="357" r:id="rId8"/>
    <p:sldId id="435" r:id="rId9"/>
    <p:sldId id="436" r:id="rId10"/>
    <p:sldId id="408" r:id="rId11"/>
    <p:sldId id="406" r:id="rId12"/>
    <p:sldId id="412" r:id="rId13"/>
    <p:sldId id="413" r:id="rId14"/>
    <p:sldId id="414" r:id="rId15"/>
    <p:sldId id="415" r:id="rId16"/>
    <p:sldId id="437" r:id="rId17"/>
    <p:sldId id="416" r:id="rId18"/>
    <p:sldId id="423" r:id="rId19"/>
    <p:sldId id="424" r:id="rId20"/>
    <p:sldId id="438" r:id="rId21"/>
    <p:sldId id="439" r:id="rId22"/>
    <p:sldId id="425" r:id="rId23"/>
    <p:sldId id="440" r:id="rId24"/>
    <p:sldId id="426" r:id="rId25"/>
    <p:sldId id="430" r:id="rId26"/>
    <p:sldId id="431" r:id="rId27"/>
    <p:sldId id="432" r:id="rId28"/>
    <p:sldId id="433" r:id="rId29"/>
    <p:sldId id="441" r:id="rId30"/>
    <p:sldId id="434" r:id="rId31"/>
    <p:sldId id="429" r:id="rId32"/>
    <p:sldId id="372" r:id="rId33"/>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9" d="100"/>
          <a:sy n="69" d="100"/>
        </p:scale>
        <p:origin x="756" y="60"/>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2025/5/6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1345019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196826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871554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221192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69966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777687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956840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806151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42840149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3221157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506383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2.em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2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0.emf"/></Relationships>
</file>

<file path=ppt/slides/_rels/slide2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1</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3ds </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Max</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基础入门</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1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6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smtClean="0">
                <a:solidFill>
                  <a:schemeClr val="tx1">
                    <a:lumMod val="75000"/>
                    <a:lumOff val="25000"/>
                  </a:schemeClr>
                </a:solidFill>
                <a:latin typeface="思源黑体" panose="020B0500000000000000" pitchFamily="34" charset="-122"/>
                <a:ea typeface="思源黑体" panose="020B0500000000000000" pitchFamily="34" charset="-122"/>
              </a:rPr>
              <a:t>文件管理</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新建文件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92333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使用“新建”命令可以新建一个场景文件。在菜单栏中选择</a:t>
            </a:r>
            <a:r>
              <a:rPr lang="zh-CN" altLang="en-US" dirty="0" smtClean="0">
                <a:latin typeface="微软雅黑" panose="020B0503020204020204" pitchFamily="34" charset="-122"/>
                <a:ea typeface="微软雅黑" panose="020B0503020204020204" pitchFamily="34" charset="-122"/>
              </a:rPr>
              <a:t>“文件”</a:t>
            </a:r>
            <a:r>
              <a:rPr lang="zh-CN" altLang="zh-CN" dirty="0"/>
              <a:t> →</a:t>
            </a:r>
            <a:r>
              <a:rPr lang="zh-CN" altLang="en-US" dirty="0" smtClean="0">
                <a:latin typeface="微软雅黑" panose="020B0503020204020204" pitchFamily="34" charset="-122"/>
                <a:ea typeface="微软雅黑" panose="020B0503020204020204" pitchFamily="34" charset="-122"/>
              </a:rPr>
              <a:t>“新建”</a:t>
            </a:r>
            <a:r>
              <a:rPr lang="zh-CN" altLang="en-US" dirty="0">
                <a:latin typeface="微软雅黑" panose="020B0503020204020204" pitchFamily="34" charset="-122"/>
                <a:ea typeface="微软雅黑" panose="020B0503020204020204" pitchFamily="34" charset="-122"/>
              </a:rPr>
              <a:t>命令，在其级联菜单栏中选择新建的类型即可。</a:t>
            </a:r>
          </a:p>
        </p:txBody>
      </p:sp>
      <p:pic>
        <p:nvPicPr>
          <p:cNvPr id="3" name="图片 2">
            <a:extLst>
              <a:ext uri="{FF2B5EF4-FFF2-40B4-BE49-F238E27FC236}">
                <a16:creationId xmlns:a16="http://schemas.microsoft.com/office/drawing/2014/main" id="{8E52C6B7-67E2-4806-BBDA-6E3307CF73B7}"/>
              </a:ext>
            </a:extLst>
          </p:cNvPr>
          <p:cNvPicPr>
            <a:picLocks noChangeAspect="1"/>
          </p:cNvPicPr>
          <p:nvPr/>
        </p:nvPicPr>
        <p:blipFill>
          <a:blip r:embed="rId3"/>
          <a:stretch>
            <a:fillRect/>
          </a:stretch>
        </p:blipFill>
        <p:spPr>
          <a:xfrm>
            <a:off x="1990927" y="3126316"/>
            <a:ext cx="6827963" cy="1666826"/>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重置文件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使用“重置”命令可以清除所有数据并重置</a:t>
            </a: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的设置（包括视口配置、捕捉设置、材质编辑器、背景图像等），还可还原默认设置，并移除当前会话期间所做的任何自定义设置。使用“重置”命令与退出并重新启动</a:t>
            </a: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的效果相同。</a:t>
            </a:r>
          </a:p>
        </p:txBody>
      </p:sp>
      <p:pic>
        <p:nvPicPr>
          <p:cNvPr id="2" name="图片 1">
            <a:extLst>
              <a:ext uri="{FF2B5EF4-FFF2-40B4-BE49-F238E27FC236}">
                <a16:creationId xmlns:a16="http://schemas.microsoft.com/office/drawing/2014/main" id="{F4D8F784-EBAA-4B7F-BD3C-413E0095A91E}"/>
              </a:ext>
            </a:extLst>
          </p:cNvPr>
          <p:cNvPicPr>
            <a:picLocks noChangeAspect="1"/>
          </p:cNvPicPr>
          <p:nvPr/>
        </p:nvPicPr>
        <p:blipFill>
          <a:blip r:embed="rId3"/>
          <a:stretch>
            <a:fillRect/>
          </a:stretch>
        </p:blipFill>
        <p:spPr>
          <a:xfrm>
            <a:off x="1122705" y="3730752"/>
            <a:ext cx="8889845" cy="1698498"/>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归档文件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文件归档是将当前场景中的文件（材质贴图、光域网和模型等）进行归类，以避免文件在传输过程中丢失场景文件，从而导致无法正常显示场景效果。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BAFFA63-334B-436F-AAC0-625DF9B8DF86}"/>
              </a:ext>
            </a:extLst>
          </p:cNvPr>
          <p:cNvPicPr>
            <a:picLocks noChangeAspect="1"/>
          </p:cNvPicPr>
          <p:nvPr/>
        </p:nvPicPr>
        <p:blipFill>
          <a:blip r:embed="rId3"/>
          <a:stretch>
            <a:fillRect/>
          </a:stretch>
        </p:blipFill>
        <p:spPr>
          <a:xfrm>
            <a:off x="1987486" y="3126316"/>
            <a:ext cx="7838953" cy="2686267"/>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合并文件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合并文件是将多个模型文件合并到一个场景文件中，以提高建模效率。</a:t>
            </a:r>
          </a:p>
        </p:txBody>
      </p:sp>
      <p:pic>
        <p:nvPicPr>
          <p:cNvPr id="2" name="图片 1">
            <a:extLst>
              <a:ext uri="{FF2B5EF4-FFF2-40B4-BE49-F238E27FC236}">
                <a16:creationId xmlns:a16="http://schemas.microsoft.com/office/drawing/2014/main" id="{9B273FF3-4862-4A30-B86F-21F38C6D1AA2}"/>
              </a:ext>
            </a:extLst>
          </p:cNvPr>
          <p:cNvPicPr>
            <a:picLocks noChangeAspect="1"/>
          </p:cNvPicPr>
          <p:nvPr/>
        </p:nvPicPr>
        <p:blipFill>
          <a:blip r:embed="rId3"/>
          <a:stretch>
            <a:fillRect/>
          </a:stretch>
        </p:blipFill>
        <p:spPr>
          <a:xfrm>
            <a:off x="1873186" y="2436876"/>
            <a:ext cx="7320711" cy="2784565"/>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合并文件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下面将以合并茶几小场景为例，来介绍合并文件的具体操作。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A1A19BC-FB26-4657-9124-9EE9C2F02316}"/>
              </a:ext>
            </a:extLst>
          </p:cNvPr>
          <p:cNvPicPr>
            <a:picLocks noChangeAspect="1"/>
          </p:cNvPicPr>
          <p:nvPr/>
        </p:nvPicPr>
        <p:blipFill>
          <a:blip r:embed="rId3"/>
          <a:stretch>
            <a:fillRect/>
          </a:stretch>
        </p:blipFill>
        <p:spPr>
          <a:xfrm>
            <a:off x="2776741" y="2710817"/>
            <a:ext cx="5535674" cy="3486022"/>
          </a:xfrm>
          <a:prstGeom prst="rect">
            <a:avLst/>
          </a:prstGeom>
        </p:spPr>
      </p:pic>
    </p:spTree>
    <p:extLst>
      <p:ext uri="{BB962C8B-B14F-4D97-AF65-F5344CB8AC3E}">
        <p14:creationId xmlns:p14="http://schemas.microsoft.com/office/powerpoint/2010/main" val="33990997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导出文件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要想将创建的模型导入至其他三维软件中继续编辑，那么就需先将该模型进行导出操作。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F7220E01-E806-475F-ABB9-74002A288B36}"/>
              </a:ext>
            </a:extLst>
          </p:cNvPr>
          <p:cNvPicPr>
            <a:picLocks noChangeAspect="1"/>
          </p:cNvPicPr>
          <p:nvPr/>
        </p:nvPicPr>
        <p:blipFill>
          <a:blip r:embed="rId3"/>
          <a:stretch>
            <a:fillRect/>
          </a:stretch>
        </p:blipFill>
        <p:spPr>
          <a:xfrm>
            <a:off x="1987487" y="2492057"/>
            <a:ext cx="7771160" cy="3548444"/>
          </a:xfrm>
          <a:prstGeom prst="rect">
            <a:avLst/>
          </a:prstGeom>
        </p:spPr>
      </p:pic>
    </p:spTree>
    <p:extLst>
      <p:ext uri="{BB962C8B-B14F-4D97-AF65-F5344CB8AC3E}">
        <p14:creationId xmlns:p14="http://schemas.microsoft.com/office/powerpoint/2010/main" val="37089638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对象的基本操作</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变换对象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对象变换操作包含移动对象、旋转对象和缩放对象。下面将分别对其操作进行介绍。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移动对象</a:t>
            </a:r>
          </a:p>
        </p:txBody>
      </p:sp>
      <p:pic>
        <p:nvPicPr>
          <p:cNvPr id="4" name="图片 3">
            <a:extLst>
              <a:ext uri="{FF2B5EF4-FFF2-40B4-BE49-F238E27FC236}">
                <a16:creationId xmlns:a16="http://schemas.microsoft.com/office/drawing/2014/main" id="{F9B89594-ECBA-4300-861F-CEB59DC93340}"/>
              </a:ext>
            </a:extLst>
          </p:cNvPr>
          <p:cNvPicPr>
            <a:picLocks noChangeAspect="1"/>
          </p:cNvPicPr>
          <p:nvPr/>
        </p:nvPicPr>
        <p:blipFill>
          <a:blip r:embed="rId3"/>
          <a:stretch>
            <a:fillRect/>
          </a:stretch>
        </p:blipFill>
        <p:spPr>
          <a:xfrm>
            <a:off x="2241353" y="3632771"/>
            <a:ext cx="7917060" cy="2407730"/>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变换对象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en-US" altLang="zh-CN" b="1">
                <a:latin typeface="微软雅黑" panose="020B0503020204020204" pitchFamily="34" charset="-122"/>
                <a:ea typeface="微软雅黑" panose="020B0503020204020204" pitchFamily="34" charset="-122"/>
              </a:rPr>
              <a:t>2.</a:t>
            </a:r>
            <a:r>
              <a:rPr lang="zh-CN" altLang="en-US" b="1">
                <a:latin typeface="微软雅黑" panose="020B0503020204020204" pitchFamily="34" charset="-122"/>
                <a:ea typeface="微软雅黑" panose="020B0503020204020204" pitchFamily="34" charset="-122"/>
              </a:rPr>
              <a:t>旋转对象</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D42552E-B901-4C09-93B1-6DFDBF388E44}"/>
              </a:ext>
            </a:extLst>
          </p:cNvPr>
          <p:cNvPicPr>
            <a:picLocks noChangeAspect="1"/>
          </p:cNvPicPr>
          <p:nvPr/>
        </p:nvPicPr>
        <p:blipFill>
          <a:blip r:embed="rId3"/>
          <a:stretch>
            <a:fillRect/>
          </a:stretch>
        </p:blipFill>
        <p:spPr>
          <a:xfrm>
            <a:off x="2668600" y="2392483"/>
            <a:ext cx="6092799" cy="1852937"/>
          </a:xfrm>
          <a:prstGeom prst="rect">
            <a:avLst/>
          </a:prstGeom>
        </p:spPr>
      </p:pic>
      <p:pic>
        <p:nvPicPr>
          <p:cNvPr id="6" name="图片 5">
            <a:extLst>
              <a:ext uri="{FF2B5EF4-FFF2-40B4-BE49-F238E27FC236}">
                <a16:creationId xmlns:a16="http://schemas.microsoft.com/office/drawing/2014/main" id="{DD1A834C-0468-4983-AEAD-E8C198563137}"/>
              </a:ext>
            </a:extLst>
          </p:cNvPr>
          <p:cNvPicPr>
            <a:picLocks noChangeAspect="1"/>
          </p:cNvPicPr>
          <p:nvPr/>
        </p:nvPicPr>
        <p:blipFill>
          <a:blip r:embed="rId4"/>
          <a:stretch>
            <a:fillRect/>
          </a:stretch>
        </p:blipFill>
        <p:spPr>
          <a:xfrm>
            <a:off x="2668600" y="4342808"/>
            <a:ext cx="6092800" cy="2087892"/>
          </a:xfrm>
          <a:prstGeom prst="rect">
            <a:avLst/>
          </a:prstGeom>
        </p:spPr>
      </p:pic>
    </p:spTree>
    <p:extLst>
      <p:ext uri="{BB962C8B-B14F-4D97-AF65-F5344CB8AC3E}">
        <p14:creationId xmlns:p14="http://schemas.microsoft.com/office/powerpoint/2010/main" val="33305838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61665"/>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 认识</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2000" dirty="0" smtClean="0">
                <a:solidFill>
                  <a:schemeClr val="tx1">
                    <a:lumMod val="75000"/>
                    <a:lumOff val="25000"/>
                  </a:schemeClr>
                </a:solidFill>
                <a:latin typeface="思源黑体" panose="020B0500000000000000" pitchFamily="34" charset="-122"/>
                <a:ea typeface="思源黑体" panose="020B0500000000000000" pitchFamily="34" charset="-122"/>
              </a:rPr>
              <a:t>Max</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8" name="Rectangle 18"/>
          <p:cNvSpPr>
            <a:spLocks noChangeArrowheads="1"/>
          </p:cNvSpPr>
          <p:nvPr/>
        </p:nvSpPr>
        <p:spPr bwMode="auto">
          <a:xfrm>
            <a:off x="4215424" y="3269440"/>
            <a:ext cx="356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smtClean="0">
                <a:solidFill>
                  <a:schemeClr val="tx1">
                    <a:lumMod val="75000"/>
                    <a:lumOff val="25000"/>
                  </a:schemeClr>
                </a:solidFill>
                <a:latin typeface="思源黑体" panose="020B0500000000000000" pitchFamily="34" charset="-122"/>
                <a:ea typeface="思源黑体" panose="020B0500000000000000" pitchFamily="34" charset="-122"/>
              </a:rPr>
              <a:t>文件管理</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9" name="Rectangle 18"/>
          <p:cNvSpPr>
            <a:spLocks noChangeArrowheads="1"/>
          </p:cNvSpPr>
          <p:nvPr/>
        </p:nvSpPr>
        <p:spPr bwMode="auto">
          <a:xfrm>
            <a:off x="4215424" y="3919079"/>
            <a:ext cx="356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smtClean="0">
                <a:solidFill>
                  <a:schemeClr val="tx1">
                    <a:lumMod val="75000"/>
                    <a:lumOff val="25000"/>
                  </a:schemeClr>
                </a:solidFill>
                <a:latin typeface="思源黑体" panose="020B0500000000000000" pitchFamily="34" charset="-122"/>
                <a:ea typeface="思源黑体" panose="020B0500000000000000" pitchFamily="34" charset="-122"/>
              </a:rPr>
              <a:t>对象</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的基本操作</a:t>
            </a:r>
          </a:p>
        </p:txBody>
      </p:sp>
      <p:sp>
        <p:nvSpPr>
          <p:cNvPr id="10" name="Rectangle 18"/>
          <p:cNvSpPr>
            <a:spLocks noChangeArrowheads="1"/>
          </p:cNvSpPr>
          <p:nvPr/>
        </p:nvSpPr>
        <p:spPr bwMode="auto">
          <a:xfrm>
            <a:off x="4215424" y="456871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变换对象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en-US" altLang="zh-CN" b="1">
                <a:latin typeface="微软雅黑" panose="020B0503020204020204" pitchFamily="34" charset="-122"/>
                <a:ea typeface="微软雅黑" panose="020B0503020204020204" pitchFamily="34" charset="-122"/>
              </a:rPr>
              <a:t>3.</a:t>
            </a:r>
            <a:r>
              <a:rPr lang="zh-CN" altLang="en-US" b="1">
                <a:latin typeface="微软雅黑" panose="020B0503020204020204" pitchFamily="34" charset="-122"/>
                <a:ea typeface="微软雅黑" panose="020B0503020204020204" pitchFamily="34" charset="-122"/>
              </a:rPr>
              <a:t>缩放对象</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D89948C-DCF9-4E3C-8C2F-E87154C8F2C9}"/>
              </a:ext>
            </a:extLst>
          </p:cNvPr>
          <p:cNvPicPr>
            <a:picLocks noChangeAspect="1"/>
          </p:cNvPicPr>
          <p:nvPr/>
        </p:nvPicPr>
        <p:blipFill>
          <a:blip r:embed="rId3"/>
          <a:stretch>
            <a:fillRect/>
          </a:stretch>
        </p:blipFill>
        <p:spPr>
          <a:xfrm>
            <a:off x="2358960" y="2347588"/>
            <a:ext cx="6067437" cy="1845224"/>
          </a:xfrm>
          <a:prstGeom prst="rect">
            <a:avLst/>
          </a:prstGeom>
        </p:spPr>
      </p:pic>
      <p:pic>
        <p:nvPicPr>
          <p:cNvPr id="7" name="图片 6">
            <a:extLst>
              <a:ext uri="{FF2B5EF4-FFF2-40B4-BE49-F238E27FC236}">
                <a16:creationId xmlns:a16="http://schemas.microsoft.com/office/drawing/2014/main" id="{DF594342-6B77-42F7-B034-AEB2943D1868}"/>
              </a:ext>
            </a:extLst>
          </p:cNvPr>
          <p:cNvPicPr>
            <a:picLocks noChangeAspect="1"/>
          </p:cNvPicPr>
          <p:nvPr/>
        </p:nvPicPr>
        <p:blipFill>
          <a:blip r:embed="rId4"/>
          <a:stretch>
            <a:fillRect/>
          </a:stretch>
        </p:blipFill>
        <p:spPr>
          <a:xfrm>
            <a:off x="2358960" y="4274460"/>
            <a:ext cx="6067437" cy="1845224"/>
          </a:xfrm>
          <a:prstGeom prst="rect">
            <a:avLst/>
          </a:prstGeom>
        </p:spPr>
      </p:pic>
    </p:spTree>
    <p:extLst>
      <p:ext uri="{BB962C8B-B14F-4D97-AF65-F5344CB8AC3E}">
        <p14:creationId xmlns:p14="http://schemas.microsoft.com/office/powerpoint/2010/main" val="2872099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克隆对象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33882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中复制对象则统称为克隆对象。克隆对象可分为三种方式，分别为：复制、实例和参考。在视口中选择对象后，按</a:t>
            </a:r>
            <a:r>
              <a:rPr lang="en-US" altLang="zh-CN" dirty="0" err="1">
                <a:latin typeface="微软雅黑" panose="020B0503020204020204" pitchFamily="34" charset="-122"/>
                <a:ea typeface="微软雅黑" panose="020B0503020204020204" pitchFamily="34" charset="-122"/>
              </a:rPr>
              <a:t>Ctrl+V</a:t>
            </a:r>
            <a:r>
              <a:rPr lang="zh-CN" altLang="en-US" dirty="0">
                <a:latin typeface="微软雅黑" panose="020B0503020204020204" pitchFamily="34" charset="-122"/>
                <a:ea typeface="微软雅黑" panose="020B0503020204020204" pitchFamily="34" charset="-122"/>
              </a:rPr>
              <a:t>组合键可打开“克隆选项”对话框，根据需要选择其中一种克隆方式即可。</a:t>
            </a:r>
          </a:p>
        </p:txBody>
      </p:sp>
      <p:pic>
        <p:nvPicPr>
          <p:cNvPr id="5" name="图片 4">
            <a:extLst>
              <a:ext uri="{FF2B5EF4-FFF2-40B4-BE49-F238E27FC236}">
                <a16:creationId xmlns:a16="http://schemas.microsoft.com/office/drawing/2014/main" id="{8AC5429B-94D9-4A3B-9385-3346D38EE63E}"/>
              </a:ext>
            </a:extLst>
          </p:cNvPr>
          <p:cNvPicPr>
            <a:picLocks noChangeAspect="1"/>
          </p:cNvPicPr>
          <p:nvPr/>
        </p:nvPicPr>
        <p:blipFill>
          <a:blip r:embed="rId3"/>
          <a:stretch>
            <a:fillRect/>
          </a:stretch>
        </p:blipFill>
        <p:spPr>
          <a:xfrm>
            <a:off x="2144320" y="3332163"/>
            <a:ext cx="7903360" cy="2708338"/>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克隆对象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下面将利用旋转和克隆命令，绘制简单圆桌模型。</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2E2661DC-DEA8-4865-991D-44BEB667E76B}"/>
              </a:ext>
            </a:extLst>
          </p:cNvPr>
          <p:cNvPicPr>
            <a:picLocks noChangeAspect="1"/>
          </p:cNvPicPr>
          <p:nvPr/>
        </p:nvPicPr>
        <p:blipFill>
          <a:blip r:embed="rId3"/>
          <a:stretch>
            <a:fillRect/>
          </a:stretch>
        </p:blipFill>
        <p:spPr>
          <a:xfrm>
            <a:off x="2943439" y="2392483"/>
            <a:ext cx="5229012" cy="3291801"/>
          </a:xfrm>
          <a:prstGeom prst="rect">
            <a:avLst/>
          </a:prstGeom>
        </p:spPr>
      </p:pic>
    </p:spTree>
    <p:extLst>
      <p:ext uri="{BB962C8B-B14F-4D97-AF65-F5344CB8AC3E}">
        <p14:creationId xmlns:p14="http://schemas.microsoft.com/office/powerpoint/2010/main" val="28857256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镜像操作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在视口中选择任一对象，在工具栏上单击“镜像”按钮 将打开“镜像”对话框。选择好镜像轴以及克隆方式，然后单击“确定”按钮完成镜像操作。</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482DF26-13E3-4B96-B56F-34247DD5C8CC}"/>
              </a:ext>
            </a:extLst>
          </p:cNvPr>
          <p:cNvPicPr>
            <a:picLocks noChangeAspect="1"/>
          </p:cNvPicPr>
          <p:nvPr/>
        </p:nvPicPr>
        <p:blipFill>
          <a:blip r:embed="rId3"/>
          <a:stretch>
            <a:fillRect/>
          </a:stretch>
        </p:blipFill>
        <p:spPr>
          <a:xfrm>
            <a:off x="4850642" y="2630689"/>
            <a:ext cx="2085903" cy="3812757"/>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阵列操作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阵列是以当前选择对象为参考，进行一系列复制操作。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8BDF956-F077-44D2-B0C3-EB866AF108E4}"/>
              </a:ext>
            </a:extLst>
          </p:cNvPr>
          <p:cNvPicPr>
            <a:picLocks noChangeAspect="1"/>
          </p:cNvPicPr>
          <p:nvPr/>
        </p:nvPicPr>
        <p:blipFill>
          <a:blip r:embed="rId3"/>
          <a:stretch>
            <a:fillRect/>
          </a:stretch>
        </p:blipFill>
        <p:spPr>
          <a:xfrm>
            <a:off x="2267181" y="2433762"/>
            <a:ext cx="5838501" cy="3128837"/>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对齐操作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“对齐”命令可以用来精确地将多个对象按照指定的条件进行对齐操作。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542AD46B-D4E3-4E66-B593-123DF68C519B}"/>
              </a:ext>
            </a:extLst>
          </p:cNvPr>
          <p:cNvPicPr>
            <a:picLocks noChangeAspect="1"/>
          </p:cNvPicPr>
          <p:nvPr/>
        </p:nvPicPr>
        <p:blipFill>
          <a:blip r:embed="rId3"/>
          <a:stretch>
            <a:fillRect/>
          </a:stretch>
        </p:blipFill>
        <p:spPr>
          <a:xfrm>
            <a:off x="3106674" y="2392483"/>
            <a:ext cx="5216652" cy="1586484"/>
          </a:xfrm>
          <a:prstGeom prst="rect">
            <a:avLst/>
          </a:prstGeom>
        </p:spPr>
      </p:pic>
      <p:pic>
        <p:nvPicPr>
          <p:cNvPr id="6" name="图片 5">
            <a:extLst>
              <a:ext uri="{FF2B5EF4-FFF2-40B4-BE49-F238E27FC236}">
                <a16:creationId xmlns:a16="http://schemas.microsoft.com/office/drawing/2014/main" id="{0E929599-8600-476F-BD7D-F231A476B900}"/>
              </a:ext>
            </a:extLst>
          </p:cNvPr>
          <p:cNvPicPr>
            <a:picLocks noChangeAspect="1"/>
          </p:cNvPicPr>
          <p:nvPr/>
        </p:nvPicPr>
        <p:blipFill>
          <a:blip r:embed="rId4"/>
          <a:stretch>
            <a:fillRect/>
          </a:stretch>
        </p:blipFill>
        <p:spPr>
          <a:xfrm>
            <a:off x="3106674" y="4298054"/>
            <a:ext cx="5216652" cy="2180844"/>
          </a:xfrm>
          <a:prstGeom prst="rect">
            <a:avLst/>
          </a:prstGeom>
        </p:spPr>
      </p:pic>
    </p:spTree>
    <p:extLst>
      <p:ext uri="{BB962C8B-B14F-4D97-AF65-F5344CB8AC3E}">
        <p14:creationId xmlns:p14="http://schemas.microsoft.com/office/powerpoint/2010/main" val="40540002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捕捉操作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捕捉功能主要用于精确的捕捉到场景中的特定点、线、面和其他元素。通过捕捉可以快速并准确的完成对象的定位和对齐。与捕捉操作相关的工具按钮包括捕捉开关、角度捕捉、百分比捕捉、微调器捕捉切换等。</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C385872-8226-487F-A6C4-20E976EBD057}"/>
              </a:ext>
            </a:extLst>
          </p:cNvPr>
          <p:cNvPicPr>
            <a:picLocks noChangeAspect="1"/>
          </p:cNvPicPr>
          <p:nvPr/>
        </p:nvPicPr>
        <p:blipFill>
          <a:blip r:embed="rId3"/>
          <a:stretch>
            <a:fillRect/>
          </a:stretch>
        </p:blipFill>
        <p:spPr>
          <a:xfrm>
            <a:off x="1911775" y="3230296"/>
            <a:ext cx="7711966" cy="3224021"/>
          </a:xfrm>
          <a:prstGeom prst="rect">
            <a:avLst/>
          </a:prstGeom>
        </p:spPr>
      </p:pic>
    </p:spTree>
    <p:extLst>
      <p:ext uri="{BB962C8B-B14F-4D97-AF65-F5344CB8AC3E}">
        <p14:creationId xmlns:p14="http://schemas.microsoft.com/office/powerpoint/2010/main" val="17909919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隐藏</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冻结操作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450181" y="1517285"/>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右键所需操作的对象，在打开的快捷菜单中用户可对当前视口中的对象进行隐藏或冻结操作。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隐藏与取消隐藏</a:t>
            </a:r>
          </a:p>
        </p:txBody>
      </p:sp>
      <p:pic>
        <p:nvPicPr>
          <p:cNvPr id="5" name="图片 4">
            <a:extLst>
              <a:ext uri="{FF2B5EF4-FFF2-40B4-BE49-F238E27FC236}">
                <a16:creationId xmlns:a16="http://schemas.microsoft.com/office/drawing/2014/main" id="{013EA712-A929-4144-BD82-208B58A2786E}"/>
              </a:ext>
            </a:extLst>
          </p:cNvPr>
          <p:cNvPicPr>
            <a:picLocks noChangeAspect="1"/>
          </p:cNvPicPr>
          <p:nvPr/>
        </p:nvPicPr>
        <p:blipFill>
          <a:blip r:embed="rId3"/>
          <a:stretch>
            <a:fillRect/>
          </a:stretch>
        </p:blipFill>
        <p:spPr>
          <a:xfrm>
            <a:off x="2191637" y="3221546"/>
            <a:ext cx="8245918" cy="2507742"/>
          </a:xfrm>
          <a:prstGeom prst="rect">
            <a:avLst/>
          </a:prstGeom>
        </p:spPr>
      </p:pic>
    </p:spTree>
    <p:extLst>
      <p:ext uri="{BB962C8B-B14F-4D97-AF65-F5344CB8AC3E}">
        <p14:creationId xmlns:p14="http://schemas.microsoft.com/office/powerpoint/2010/main" val="7160464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隐藏</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冻结操作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450181" y="1517285"/>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冻结与解冻</a:t>
            </a:r>
          </a:p>
          <a:p>
            <a:pPr indent="457200">
              <a:lnSpc>
                <a:spcPct val="150000"/>
              </a:lnSpc>
            </a:pPr>
            <a:r>
              <a:rPr lang="zh-CN" altLang="en-US" dirty="0">
                <a:latin typeface="微软雅黑" panose="020B0503020204020204" pitchFamily="34" charset="-122"/>
                <a:ea typeface="微软雅黑" panose="020B0503020204020204" pitchFamily="34" charset="-122"/>
              </a:rPr>
              <a:t>将对象进行冻结后，该对象就不能被选中，也不能被编辑。这样可以避免场景中对象的误操作。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8C58DAA0-3EB0-4414-88D7-392063F1566D}"/>
              </a:ext>
            </a:extLst>
          </p:cNvPr>
          <p:cNvPicPr>
            <a:picLocks noChangeAspect="1"/>
          </p:cNvPicPr>
          <p:nvPr/>
        </p:nvPicPr>
        <p:blipFill>
          <a:blip r:embed="rId3"/>
          <a:stretch>
            <a:fillRect/>
          </a:stretch>
        </p:blipFill>
        <p:spPr>
          <a:xfrm>
            <a:off x="2002493" y="3029074"/>
            <a:ext cx="8187014" cy="2805541"/>
          </a:xfrm>
          <a:prstGeom prst="rect">
            <a:avLst/>
          </a:prstGeom>
        </p:spPr>
      </p:pic>
    </p:spTree>
    <p:extLst>
      <p:ext uri="{BB962C8B-B14F-4D97-AF65-F5344CB8AC3E}">
        <p14:creationId xmlns:p14="http://schemas.microsoft.com/office/powerpoint/2010/main" val="37175043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成组操作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450181" y="1517285"/>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在场景中，按住</a:t>
            </a:r>
            <a:r>
              <a:rPr lang="en-US" altLang="zh-CN" dirty="0">
                <a:latin typeface="微软雅黑" panose="020B0503020204020204" pitchFamily="34" charset="-122"/>
                <a:ea typeface="微软雅黑" panose="020B0503020204020204" pitchFamily="34" charset="-122"/>
              </a:rPr>
              <a:t>Ctrl</a:t>
            </a:r>
            <a:r>
              <a:rPr lang="zh-CN" altLang="en-US" dirty="0">
                <a:latin typeface="微软雅黑" panose="020B0503020204020204" pitchFamily="34" charset="-122"/>
                <a:ea typeface="微软雅黑" panose="020B0503020204020204" pitchFamily="34" charset="-122"/>
              </a:rPr>
              <a:t>键选择多个要组合的对象后，在菜单栏中选择“组”</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“组”选项，在打开的“组合”对话框中，重命名对象名称，单击“确定”按钮，此时，被选中的对象将会组合在一起。</a:t>
            </a:r>
          </a:p>
        </p:txBody>
      </p:sp>
      <p:pic>
        <p:nvPicPr>
          <p:cNvPr id="4" name="图片 3">
            <a:extLst>
              <a:ext uri="{FF2B5EF4-FFF2-40B4-BE49-F238E27FC236}">
                <a16:creationId xmlns:a16="http://schemas.microsoft.com/office/drawing/2014/main" id="{1EF4A5A8-5A6B-4B3C-BFBF-7A134E0375CD}"/>
              </a:ext>
            </a:extLst>
          </p:cNvPr>
          <p:cNvPicPr>
            <a:picLocks noChangeAspect="1"/>
          </p:cNvPicPr>
          <p:nvPr/>
        </p:nvPicPr>
        <p:blipFill>
          <a:blip r:embed="rId3"/>
          <a:stretch>
            <a:fillRect/>
          </a:stretch>
        </p:blipFill>
        <p:spPr>
          <a:xfrm>
            <a:off x="1803450" y="3222276"/>
            <a:ext cx="7823100" cy="2379155"/>
          </a:xfrm>
          <a:prstGeom prst="rect">
            <a:avLst/>
          </a:prstGeom>
        </p:spPr>
      </p:pic>
    </p:spTree>
    <p:extLst>
      <p:ext uri="{BB962C8B-B14F-4D97-AF65-F5344CB8AC3E}">
        <p14:creationId xmlns:p14="http://schemas.microsoft.com/office/powerpoint/2010/main" val="399060548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在三维建模设计领域中，</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3ds </a:t>
            </a:r>
            <a:r>
              <a:rPr lang="en-US" altLang="zh-CN"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Max</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都发挥着举足轻重的作用。它的建模和渲染功能，深受广大三维设计师们的喜爱。对于初学者而言，熟悉软件的界面和掌握软件基本操作是</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3ds </a:t>
            </a:r>
            <a:r>
              <a:rPr lang="en-US" altLang="zh-CN"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Max</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软件入门的第一步，也是最基本的一步。</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2000" b="1" spc="300" dirty="0" err="1" smtClean="0">
                <a:solidFill>
                  <a:schemeClr val="tx1">
                    <a:lumMod val="75000"/>
                    <a:lumOff val="25000"/>
                  </a:schemeClr>
                </a:solidFill>
                <a:latin typeface="思源黑体" panose="020B0500000000000000" pitchFamily="34" charset="-122"/>
                <a:ea typeface="思源黑体" panose="020B0500000000000000" pitchFamily="34" charset="-122"/>
              </a:rPr>
              <a:t>Max+VRay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室内效果图设计</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66552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课堂演练：将办公室平面图导</a:t>
            </a:r>
            <a:r>
              <a:rPr lang="zh-CN" altLang="en-US" sz="2000" b="1" spc="300" dirty="0" smtClean="0">
                <a:solidFill>
                  <a:schemeClr val="tx1">
                    <a:lumMod val="75000"/>
                    <a:lumOff val="25000"/>
                  </a:schemeClr>
                </a:solidFill>
                <a:latin typeface="思源黑体" panose="020B0500000000000000" pitchFamily="34" charset="-122"/>
                <a:ea typeface="思源黑体" panose="020B0500000000000000" pitchFamily="34" charset="-122"/>
              </a:rPr>
              <a:t>入</a:t>
            </a:r>
            <a:r>
              <a:rPr lang="en-US" altLang="zh-CN" sz="2000" b="1" spc="300" dirty="0" smtClean="0">
                <a:solidFill>
                  <a:schemeClr val="tx1">
                    <a:lumMod val="75000"/>
                    <a:lumOff val="25000"/>
                  </a:schemeClr>
                </a:solidFill>
                <a:latin typeface="思源黑体" panose="020B0500000000000000" pitchFamily="34" charset="-122"/>
                <a:ea typeface="思源黑体" panose="020B0500000000000000" pitchFamily="34" charset="-122"/>
              </a:rPr>
              <a:t>3ds Max</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565130" y="1644218"/>
            <a:ext cx="8775989" cy="92333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在创建室内效果图时，先要根据</a:t>
            </a:r>
            <a:r>
              <a:rPr lang="en-US" altLang="zh-CN" dirty="0">
                <a:latin typeface="微软雅黑" panose="020B0503020204020204" pitchFamily="34" charset="-122"/>
                <a:ea typeface="微软雅黑" panose="020B0503020204020204" pitchFamily="34" charset="-122"/>
              </a:rPr>
              <a:t>CAD</a:t>
            </a:r>
            <a:r>
              <a:rPr lang="zh-CN" altLang="en-US" dirty="0">
                <a:latin typeface="微软雅黑" panose="020B0503020204020204" pitchFamily="34" charset="-122"/>
                <a:ea typeface="微软雅黑" panose="020B0503020204020204" pitchFamily="34" charset="-122"/>
              </a:rPr>
              <a:t>图纸来创建室内空间模型，然后再在此模型的基础上进行精细建模。下面将介绍如何将</a:t>
            </a:r>
            <a:r>
              <a:rPr lang="en-US" altLang="zh-CN" dirty="0">
                <a:latin typeface="微软雅黑" panose="020B0503020204020204" pitchFamily="34" charset="-122"/>
                <a:ea typeface="微软雅黑" panose="020B0503020204020204" pitchFamily="34" charset="-122"/>
              </a:rPr>
              <a:t>CAD</a:t>
            </a:r>
            <a:r>
              <a:rPr lang="zh-CN" altLang="en-US" dirty="0">
                <a:latin typeface="微软雅黑" panose="020B0503020204020204" pitchFamily="34" charset="-122"/>
                <a:ea typeface="微软雅黑" panose="020B0503020204020204" pitchFamily="34" charset="-122"/>
              </a:rPr>
              <a:t>图纸导入至</a:t>
            </a: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场景中的操作。</a:t>
            </a:r>
          </a:p>
        </p:txBody>
      </p:sp>
      <p:pic>
        <p:nvPicPr>
          <p:cNvPr id="5" name="图片 4">
            <a:extLst>
              <a:ext uri="{FF2B5EF4-FFF2-40B4-BE49-F238E27FC236}">
                <a16:creationId xmlns:a16="http://schemas.microsoft.com/office/drawing/2014/main" id="{8CDE69F4-84D0-4897-80BF-C9BA6FE60E4B}"/>
              </a:ext>
            </a:extLst>
          </p:cNvPr>
          <p:cNvPicPr>
            <a:picLocks noChangeAspect="1"/>
          </p:cNvPicPr>
          <p:nvPr/>
        </p:nvPicPr>
        <p:blipFill>
          <a:blip r:embed="rId3"/>
          <a:stretch>
            <a:fillRect/>
          </a:stretch>
        </p:blipFill>
        <p:spPr>
          <a:xfrm>
            <a:off x="3059048" y="2916365"/>
            <a:ext cx="6173825" cy="3284410"/>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3600" b="1"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3600" b="1" dirty="0" smtClean="0">
                <a:solidFill>
                  <a:schemeClr val="tx1">
                    <a:lumMod val="75000"/>
                    <a:lumOff val="25000"/>
                  </a:schemeClr>
                </a:solidFill>
                <a:latin typeface="思源黑体" panose="020B0500000000000000" pitchFamily="34" charset="-122"/>
                <a:ea typeface="思源黑体" panose="020B0500000000000000" pitchFamily="34" charset="-122"/>
              </a:rPr>
              <a:t>Max</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648479" cy="46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了解</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2000" b="1" spc="300" dirty="0" smtClean="0">
                <a:solidFill>
                  <a:schemeClr val="tx1">
                    <a:lumMod val="75000"/>
                    <a:lumOff val="25000"/>
                  </a:schemeClr>
                </a:solidFill>
                <a:latin typeface="思源黑体" panose="020B0500000000000000" pitchFamily="34" charset="-122"/>
                <a:ea typeface="思源黑体" panose="020B0500000000000000" pitchFamily="34" charset="-122"/>
              </a:rPr>
              <a:t>Max</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工作界面</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33882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安装完成后，双击其桌面快捷方式即可启动，操作界面如图</a:t>
            </a:r>
            <a:r>
              <a:rPr lang="en-US" altLang="zh-CN" dirty="0">
                <a:latin typeface="微软雅黑" panose="020B0503020204020204" pitchFamily="34" charset="-122"/>
                <a:ea typeface="微软雅黑" panose="020B0503020204020204" pitchFamily="34" charset="-122"/>
              </a:rPr>
              <a:t>1-1</a:t>
            </a:r>
            <a:r>
              <a:rPr lang="zh-CN" altLang="en-US" dirty="0">
                <a:latin typeface="微软雅黑" panose="020B0503020204020204" pitchFamily="34" charset="-122"/>
                <a:ea typeface="微软雅黑" panose="020B0503020204020204" pitchFamily="34" charset="-122"/>
              </a:rPr>
              <a:t>所示。从图中可以看出，软件界面主要包含标题栏、菜单栏、工具栏、工作视口、命令面板、状态栏</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提示栏等几个部分。</a:t>
            </a:r>
            <a:endParaRPr lang="en-US" altLang="zh-CN" dirty="0">
              <a:latin typeface="微软雅黑" panose="020B0503020204020204" pitchFamily="34" charset="-122"/>
              <a:ea typeface="微软雅黑" panose="020B0503020204020204" pitchFamily="34" charset="-122"/>
            </a:endParaRPr>
          </a:p>
        </p:txBody>
      </p:sp>
      <p:pic>
        <p:nvPicPr>
          <p:cNvPr id="30" name="图片 29">
            <a:extLst>
              <a:ext uri="{FF2B5EF4-FFF2-40B4-BE49-F238E27FC236}">
                <a16:creationId xmlns:a16="http://schemas.microsoft.com/office/drawing/2014/main" id="{4D0D5E1A-FE33-4290-A54E-1F75119F30E5}"/>
              </a:ext>
            </a:extLst>
          </p:cNvPr>
          <p:cNvPicPr>
            <a:picLocks noChangeAspect="1"/>
          </p:cNvPicPr>
          <p:nvPr/>
        </p:nvPicPr>
        <p:blipFill>
          <a:blip r:embed="rId3"/>
          <a:stretch>
            <a:fillRect/>
          </a:stretch>
        </p:blipFill>
        <p:spPr>
          <a:xfrm>
            <a:off x="3272143" y="2926464"/>
            <a:ext cx="4885714" cy="3333333"/>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工作视口常规设置</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553429"/>
            <a:ext cx="9478620" cy="258532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工作视口是用户使用最频繁的区域，是创建或渲染场景模型的主要区域。工作视口默认会显示</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个视口，用户可以根据需要对该视口进行重新配置。此外，还可以调整视口的视觉样式、视口的显示类型等操作。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视口</a:t>
            </a:r>
            <a:r>
              <a:rPr lang="zh-CN" altLang="en-US" b="1" dirty="0">
                <a:latin typeface="微软雅黑" panose="020B0503020204020204" pitchFamily="34" charset="-122"/>
                <a:ea typeface="微软雅黑" panose="020B0503020204020204" pitchFamily="34" charset="-122"/>
              </a:rPr>
              <a:t>的重新配置</a:t>
            </a:r>
          </a:p>
          <a:p>
            <a:pPr indent="457200">
              <a:lnSpc>
                <a:spcPct val="150000"/>
              </a:lnSpc>
            </a:pPr>
            <a:r>
              <a:rPr lang="zh-CN" altLang="en-US" dirty="0">
                <a:latin typeface="微软雅黑" panose="020B0503020204020204" pitchFamily="34" charset="-122"/>
                <a:ea typeface="微软雅黑" panose="020B0503020204020204" pitchFamily="34" charset="-122"/>
              </a:rPr>
              <a:t>对于默认的视口，用户可以根据操作习惯来自定义视口。</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2796F2EE-10EB-46B5-B079-1EBFA8BD9387}"/>
              </a:ext>
            </a:extLst>
          </p:cNvPr>
          <p:cNvPicPr>
            <a:picLocks noChangeAspect="1"/>
          </p:cNvPicPr>
          <p:nvPr/>
        </p:nvPicPr>
        <p:blipFill>
          <a:blip r:embed="rId3"/>
          <a:stretch>
            <a:fillRect/>
          </a:stretch>
        </p:blipFill>
        <p:spPr>
          <a:xfrm>
            <a:off x="3434047" y="3836823"/>
            <a:ext cx="4561905" cy="25809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工作视口常规设置</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33882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视口</a:t>
            </a:r>
            <a:r>
              <a:rPr lang="zh-CN" altLang="en-US" b="1" dirty="0">
                <a:latin typeface="微软雅黑" panose="020B0503020204020204" pitchFamily="34" charset="-122"/>
                <a:ea typeface="微软雅黑" panose="020B0503020204020204" pitchFamily="34" charset="-122"/>
              </a:rPr>
              <a:t>的视觉样式</a:t>
            </a:r>
          </a:p>
          <a:p>
            <a:pPr indent="457200">
              <a:lnSpc>
                <a:spcPct val="150000"/>
              </a:lnSpc>
            </a:pPr>
            <a:r>
              <a:rPr lang="zh-CN" altLang="en-US" dirty="0">
                <a:latin typeface="微软雅黑" panose="020B0503020204020204" pitchFamily="34" charset="-122"/>
                <a:ea typeface="微软雅黑" panose="020B0503020204020204" pitchFamily="34" charset="-122"/>
              </a:rPr>
              <a:t>视觉样式是指在视口中模型显示的样式。常用视觉样式有</a:t>
            </a:r>
            <a:r>
              <a:rPr lang="zh-CN" altLang="en-US" dirty="0" smtClean="0">
                <a:latin typeface="微软雅黑" panose="020B0503020204020204" pitchFamily="34" charset="-122"/>
                <a:ea typeface="微软雅黑" panose="020B0503020204020204" pitchFamily="34" charset="-122"/>
              </a:rPr>
              <a:t>“默认明暗处理”“面”“边界框”“平面颜色”“隐藏线”“粘土”“</a:t>
            </a:r>
            <a:r>
              <a:rPr lang="zh-CN" altLang="en-US" dirty="0">
                <a:latin typeface="微软雅黑" panose="020B0503020204020204" pitchFamily="34" charset="-122"/>
                <a:ea typeface="微软雅黑" panose="020B0503020204020204" pitchFamily="34" charset="-122"/>
              </a:rPr>
              <a:t>线框覆盖（线框）</a:t>
            </a:r>
            <a:r>
              <a:rPr lang="zh-CN" altLang="en-US" dirty="0" smtClean="0">
                <a:latin typeface="微软雅黑" panose="020B0503020204020204" pitchFamily="34" charset="-122"/>
                <a:ea typeface="微软雅黑" panose="020B0503020204020204" pitchFamily="34" charset="-122"/>
              </a:rPr>
              <a:t>”“边面”</a:t>
            </a:r>
            <a:r>
              <a:rPr lang="zh-CN" altLang="en-US" dirty="0">
                <a:latin typeface="微软雅黑" panose="020B0503020204020204" pitchFamily="34" charset="-122"/>
                <a:ea typeface="微软雅黑" panose="020B0503020204020204" pitchFamily="34" charset="-122"/>
              </a:rPr>
              <a:t>这几种。</a:t>
            </a:r>
          </a:p>
        </p:txBody>
      </p:sp>
      <p:pic>
        <p:nvPicPr>
          <p:cNvPr id="3" name="图片 2">
            <a:extLst>
              <a:ext uri="{FF2B5EF4-FFF2-40B4-BE49-F238E27FC236}">
                <a16:creationId xmlns:a16="http://schemas.microsoft.com/office/drawing/2014/main" id="{21C8BB7D-4ABF-411F-A635-9B71E2FCF801}"/>
              </a:ext>
            </a:extLst>
          </p:cNvPr>
          <p:cNvPicPr>
            <a:picLocks noChangeAspect="1"/>
          </p:cNvPicPr>
          <p:nvPr/>
        </p:nvPicPr>
        <p:blipFill>
          <a:blip r:embed="rId3"/>
          <a:stretch>
            <a:fillRect/>
          </a:stretch>
        </p:blipFill>
        <p:spPr>
          <a:xfrm>
            <a:off x="2520496" y="3380624"/>
            <a:ext cx="7588199" cy="2307717"/>
          </a:xfrm>
          <a:prstGeom prst="rect">
            <a:avLst/>
          </a:prstGeom>
        </p:spPr>
      </p:pic>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工作视口常规设置</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33882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视口</a:t>
            </a:r>
            <a:r>
              <a:rPr lang="zh-CN" altLang="en-US" b="1" dirty="0">
                <a:latin typeface="微软雅黑" panose="020B0503020204020204" pitchFamily="34" charset="-122"/>
                <a:ea typeface="微软雅黑" panose="020B0503020204020204" pitchFamily="34" charset="-122"/>
              </a:rPr>
              <a:t>的显示类型</a:t>
            </a:r>
          </a:p>
          <a:p>
            <a:pPr indent="457200">
              <a:lnSpc>
                <a:spcPct val="150000"/>
              </a:lnSpc>
            </a:pP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视口类型分</a:t>
            </a:r>
            <a:r>
              <a:rPr lang="zh-CN" altLang="en-US" dirty="0" smtClean="0">
                <a:latin typeface="微软雅黑" panose="020B0503020204020204" pitchFamily="34" charset="-122"/>
                <a:ea typeface="微软雅黑" panose="020B0503020204020204" pitchFamily="34" charset="-122"/>
              </a:rPr>
              <a:t>“高质量”“标准”“性能”</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DX</a:t>
            </a:r>
            <a:r>
              <a:rPr lang="zh-CN" altLang="en-US" dirty="0">
                <a:latin typeface="微软雅黑" panose="020B0503020204020204" pitchFamily="34" charset="-122"/>
                <a:ea typeface="微软雅黑" panose="020B0503020204020204" pitchFamily="34" charset="-122"/>
              </a:rPr>
              <a:t>模式”这四</a:t>
            </a:r>
            <a:r>
              <a:rPr lang="zh-CN" altLang="en-US" dirty="0" smtClean="0">
                <a:latin typeface="微软雅黑" panose="020B0503020204020204" pitchFamily="34" charset="-122"/>
                <a:ea typeface="微软雅黑" panose="020B0503020204020204" pitchFamily="34" charset="-122"/>
              </a:rPr>
              <a:t>种</a:t>
            </a:r>
            <a:r>
              <a:rPr lang="zh-CN" altLang="en-US"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默认</a:t>
            </a:r>
            <a:r>
              <a:rPr lang="zh-CN" altLang="en-US" dirty="0">
                <a:latin typeface="微软雅黑" panose="020B0503020204020204" pitchFamily="34" charset="-122"/>
                <a:ea typeface="微软雅黑" panose="020B0503020204020204" pitchFamily="34" charset="-122"/>
              </a:rPr>
              <a:t>以“标准”类型显示。</a:t>
            </a:r>
          </a:p>
        </p:txBody>
      </p:sp>
      <p:pic>
        <p:nvPicPr>
          <p:cNvPr id="2" name="图片 1">
            <a:extLst>
              <a:ext uri="{FF2B5EF4-FFF2-40B4-BE49-F238E27FC236}">
                <a16:creationId xmlns:a16="http://schemas.microsoft.com/office/drawing/2014/main" id="{64183962-6913-4B45-B5F9-AB575302A868}"/>
              </a:ext>
            </a:extLst>
          </p:cNvPr>
          <p:cNvPicPr>
            <a:picLocks noChangeAspect="1"/>
          </p:cNvPicPr>
          <p:nvPr/>
        </p:nvPicPr>
        <p:blipFill>
          <a:blip r:embed="rId3"/>
          <a:stretch>
            <a:fillRect/>
          </a:stretch>
        </p:blipFill>
        <p:spPr>
          <a:xfrm>
            <a:off x="2001773" y="3346389"/>
            <a:ext cx="7939611" cy="2414588"/>
          </a:xfrm>
          <a:prstGeom prst="rect">
            <a:avLst/>
          </a:prstGeom>
        </p:spPr>
      </p:pic>
    </p:spTree>
    <p:extLst>
      <p:ext uri="{BB962C8B-B14F-4D97-AF65-F5344CB8AC3E}">
        <p14:creationId xmlns:p14="http://schemas.microsoft.com/office/powerpoint/2010/main" val="263251029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设置快捷键</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利用快捷键可提高建模效率，节省了寻找菜单命令或者工具的时间。</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BACDC347-E52E-4F5E-9AD3-8669D2E0D5B4}"/>
              </a:ext>
            </a:extLst>
          </p:cNvPr>
          <p:cNvPicPr>
            <a:picLocks noChangeAspect="1"/>
          </p:cNvPicPr>
          <p:nvPr/>
        </p:nvPicPr>
        <p:blipFill>
          <a:blip r:embed="rId3"/>
          <a:stretch>
            <a:fillRect/>
          </a:stretch>
        </p:blipFill>
        <p:spPr>
          <a:xfrm>
            <a:off x="1666112" y="2981647"/>
            <a:ext cx="3885714" cy="2580952"/>
          </a:xfrm>
          <a:prstGeom prst="rect">
            <a:avLst/>
          </a:prstGeom>
        </p:spPr>
      </p:pic>
      <p:pic>
        <p:nvPicPr>
          <p:cNvPr id="5" name="图片 4">
            <a:extLst>
              <a:ext uri="{FF2B5EF4-FFF2-40B4-BE49-F238E27FC236}">
                <a16:creationId xmlns:a16="http://schemas.microsoft.com/office/drawing/2014/main" id="{854E8F4A-C842-4664-B433-CA108EC06062}"/>
              </a:ext>
            </a:extLst>
          </p:cNvPr>
          <p:cNvPicPr>
            <a:picLocks noChangeAspect="1"/>
          </p:cNvPicPr>
          <p:nvPr/>
        </p:nvPicPr>
        <p:blipFill>
          <a:blip r:embed="rId4"/>
          <a:stretch>
            <a:fillRect/>
          </a:stretch>
        </p:blipFill>
        <p:spPr>
          <a:xfrm>
            <a:off x="5915924" y="3505391"/>
            <a:ext cx="5216652" cy="1984248"/>
          </a:xfrm>
          <a:prstGeom prst="rect">
            <a:avLst/>
          </a:prstGeom>
        </p:spPr>
      </p:pic>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1135</Words>
  <Application>Microsoft Office PowerPoint</Application>
  <PresentationFormat>宽屏</PresentationFormat>
  <Paragraphs>132</Paragraphs>
  <Slides>31</Slides>
  <Notes>30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3ds Max VRay室内效果图设计</dc:title>
  <dc:creator/>
  <cp:keywords>3ds Max VRay室内效果图设计</cp:keywords>
  <cp:lastModifiedBy/>
  <cp:revision>2</cp:revision>
  <dcterms:created xsi:type="dcterms:W3CDTF">2021-05-01T02:52:20Z</dcterms:created>
  <dcterms:modified xsi:type="dcterms:W3CDTF">2025-05-06T03:54:28Z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