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3.xml" ContentType="application/vnd.openxmlformats-officedocument.presentationml.tags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60" r:id="rId2"/>
  </p:sldMasterIdLst>
  <p:notesMasterIdLst>
    <p:notesMasterId r:id="rId18"/>
  </p:notesMasterIdLst>
  <p:handoutMasterIdLst>
    <p:handoutMasterId r:id="rId19"/>
  </p:handoutMasterIdLst>
  <p:sldIdLst>
    <p:sldId id="374" r:id="rId3"/>
    <p:sldId id="360" r:id="rId4"/>
    <p:sldId id="340" r:id="rId5"/>
    <p:sldId id="361" r:id="rId6"/>
    <p:sldId id="407" r:id="rId7"/>
    <p:sldId id="406" r:id="rId8"/>
    <p:sldId id="412" r:id="rId9"/>
    <p:sldId id="413" r:id="rId10"/>
    <p:sldId id="414" r:id="rId11"/>
    <p:sldId id="415" r:id="rId12"/>
    <p:sldId id="423" r:id="rId13"/>
    <p:sldId id="424" r:id="rId14"/>
    <p:sldId id="428" r:id="rId15"/>
    <p:sldId id="429" r:id="rId16"/>
    <p:sldId id="372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7D4"/>
    <a:srgbClr val="00A9D4"/>
    <a:srgbClr val="FC852B"/>
    <a:srgbClr val="DBEFF1"/>
    <a:srgbClr val="9D77AE"/>
    <a:srgbClr val="A4DB73"/>
    <a:srgbClr val="FEBB38"/>
    <a:srgbClr val="75CBDC"/>
    <a:srgbClr val="02C6D9"/>
    <a:srgbClr val="F173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314" autoAdjust="0"/>
  </p:normalViewPr>
  <p:slideViewPr>
    <p:cSldViewPr snapToGrid="0">
      <p:cViewPr varScale="1">
        <p:scale>
          <a:sx n="69" d="100"/>
          <a:sy n="69" d="100"/>
        </p:scale>
        <p:origin x="75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2" d="100"/>
        <a:sy n="152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2025/5/6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5A6E9B-4AD3-43AA-9906-67C65DC0E67B}" type="datetimeFigureOut">
              <a:rPr lang="zh-CN" altLang="en-US" smtClean="0"/>
              <a:t>2025/5/6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CC87DD-2A3B-4DBC-BAC2-9F377A6F6D9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2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11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7285753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447085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13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8838030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46274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15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4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2172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6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958287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38181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53246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118843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32488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2025/5/6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2025/5/6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2025/5/6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2025/5/6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2025/5/6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2025/5/6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2025/5/6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2025/5/6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2025/5/6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2025/5/6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2025/5/6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2025/5/6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2025/5/6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2025/5/6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Gener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Half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5643987" y="289932"/>
            <a:ext cx="948100" cy="3456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solidFill>
                <a:prstClr val="white"/>
              </a:solidFill>
            </a:endParaRPr>
          </a:p>
        </p:txBody>
      </p:sp>
      <p:sp>
        <p:nvSpPr>
          <p:cNvPr id="2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6090694" y="0"/>
            <a:ext cx="6101306" cy="685800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Welcome_message_heliu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9367481" y="1972853"/>
            <a:ext cx="1467994" cy="146757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703597" y="1972853"/>
            <a:ext cx="1467994" cy="146757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4005414" y="1972853"/>
            <a:ext cx="1467994" cy="146757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  <p:sp>
        <p:nvSpPr>
          <p:cNvPr id="3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1341531" y="1972853"/>
            <a:ext cx="1467994" cy="146757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ortfolio 2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3"/>
          <p:cNvSpPr>
            <a:spLocks noGrp="1"/>
          </p:cNvSpPr>
          <p:nvPr>
            <p:ph type="pic" sz="quarter" idx="24"/>
          </p:nvPr>
        </p:nvSpPr>
        <p:spPr>
          <a:xfrm>
            <a:off x="6250140" y="1665324"/>
            <a:ext cx="4560857" cy="3124967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7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Picture Placeholder 13"/>
          <p:cNvSpPr>
            <a:spLocks noGrp="1"/>
          </p:cNvSpPr>
          <p:nvPr>
            <p:ph type="pic" sz="quarter" idx="25"/>
          </p:nvPr>
        </p:nvSpPr>
        <p:spPr>
          <a:xfrm>
            <a:off x="1422583" y="1665324"/>
            <a:ext cx="4560857" cy="3124967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7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Half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5643987" y="289932"/>
            <a:ext cx="948100" cy="3456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solidFill>
                <a:prstClr val="white"/>
              </a:solidFill>
            </a:endParaRPr>
          </a:p>
        </p:txBody>
      </p:sp>
      <p:sp>
        <p:nvSpPr>
          <p:cNvPr id="2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6090694" y="0"/>
            <a:ext cx="6101306" cy="685800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icture of 3 - Mart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8081078" y="1907833"/>
            <a:ext cx="3168479" cy="2374235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4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953596" y="1907833"/>
            <a:ext cx="3173430" cy="2374235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6" name="Picture Placeholder 13"/>
          <p:cNvSpPr>
            <a:spLocks noGrp="1"/>
          </p:cNvSpPr>
          <p:nvPr>
            <p:ph type="pic" sz="quarter" idx="15"/>
          </p:nvPr>
        </p:nvSpPr>
        <p:spPr>
          <a:xfrm>
            <a:off x="4389065" y="1907833"/>
            <a:ext cx="3429974" cy="2374235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2025/5/6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melin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6662666" y="4544121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2432976" y="3289610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melin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6662666" y="2263943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2432976" y="1009431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10" name="Picture Placeholder 13"/>
          <p:cNvSpPr>
            <a:spLocks noGrp="1"/>
          </p:cNvSpPr>
          <p:nvPr>
            <p:ph type="pic" sz="quarter" idx="19"/>
          </p:nvPr>
        </p:nvSpPr>
        <p:spPr>
          <a:xfrm>
            <a:off x="2432976" y="4176378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 userDrawn="1"/>
        </p:nvSpPr>
        <p:spPr>
          <a:xfrm>
            <a:off x="0" y="4172"/>
            <a:ext cx="7748337" cy="1275989"/>
          </a:xfrm>
          <a:prstGeom prst="rect">
            <a:avLst/>
          </a:prstGeom>
          <a:solidFill>
            <a:srgbClr val="FCFD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800" dirty="0">
              <a:solidFill>
                <a:prstClr val="white"/>
              </a:solidFill>
            </a:endParaRPr>
          </a:p>
        </p:txBody>
      </p:sp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8301" y="0"/>
            <a:ext cx="4773171" cy="1280161"/>
          </a:xfrm>
          <a:prstGeom prst="rect">
            <a:avLst/>
          </a:prstGeom>
        </p:spPr>
      </p:pic>
      <p:grpSp>
        <p:nvGrpSpPr>
          <p:cNvPr id="17" name="组合 16"/>
          <p:cNvGrpSpPr/>
          <p:nvPr userDrawn="1"/>
        </p:nvGrpSpPr>
        <p:grpSpPr>
          <a:xfrm>
            <a:off x="504253" y="327797"/>
            <a:ext cx="698906" cy="708832"/>
            <a:chOff x="314496" y="295312"/>
            <a:chExt cx="621213" cy="630037"/>
          </a:xfrm>
          <a:effectLst>
            <a:outerShdw blurRad="1270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18" name="椭圆 17"/>
            <p:cNvSpPr/>
            <p:nvPr userDrawn="1"/>
          </p:nvSpPr>
          <p:spPr>
            <a:xfrm>
              <a:off x="369276" y="295312"/>
              <a:ext cx="369277" cy="369277"/>
            </a:xfrm>
            <a:prstGeom prst="ellipse">
              <a:avLst/>
            </a:prstGeom>
            <a:solidFill>
              <a:srgbClr val="01AED4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 userDrawn="1"/>
          </p:nvSpPr>
          <p:spPr>
            <a:xfrm>
              <a:off x="314496" y="556072"/>
              <a:ext cx="369277" cy="369277"/>
            </a:xfrm>
            <a:prstGeom prst="ellipse">
              <a:avLst/>
            </a:prstGeom>
            <a:solidFill>
              <a:srgbClr val="AAD02F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 userDrawn="1"/>
          </p:nvSpPr>
          <p:spPr>
            <a:xfrm>
              <a:off x="566432" y="455441"/>
              <a:ext cx="369277" cy="369277"/>
            </a:xfrm>
            <a:prstGeom prst="ellipse">
              <a:avLst/>
            </a:prstGeom>
            <a:solidFill>
              <a:srgbClr val="FD4A3B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2025/5/6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2025/5/6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2025/5/6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2025/5/6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4.xml"/><Relationship Id="rId21" Type="http://schemas.openxmlformats.org/officeDocument/2006/relationships/theme" Target="../theme/theme2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slideLayout" Target="../slideLayouts/slideLayout31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30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8410EE-AE6E-4175-8960-6D6DF2AF436C}" type="datetimeFigureOut">
              <a:rPr lang="zh-CN" altLang="en-US" smtClean="0"/>
              <a:t>2025/5/6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2025/5/6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2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3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265490" y="-206644"/>
            <a:ext cx="14301768" cy="8044746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20" y="342900"/>
            <a:ext cx="7128262" cy="6117432"/>
            <a:chOff x="20" y="342900"/>
            <a:chExt cx="7128262" cy="6117432"/>
          </a:xfrm>
        </p:grpSpPr>
        <p:sp>
          <p:nvSpPr>
            <p:cNvPr id="4" name="星形: 五角 16"/>
            <p:cNvSpPr/>
            <p:nvPr/>
          </p:nvSpPr>
          <p:spPr>
            <a:xfrm>
              <a:off x="342900" y="34290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" name="星形: 五角 33"/>
            <p:cNvSpPr/>
            <p:nvPr/>
          </p:nvSpPr>
          <p:spPr>
            <a:xfrm>
              <a:off x="1007280" y="46434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6" name="星形: 五角 34"/>
            <p:cNvSpPr/>
            <p:nvPr/>
          </p:nvSpPr>
          <p:spPr>
            <a:xfrm>
              <a:off x="427435" y="990508"/>
              <a:ext cx="388144" cy="388144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7" name="星形: 五角 35"/>
            <p:cNvSpPr/>
            <p:nvPr/>
          </p:nvSpPr>
          <p:spPr>
            <a:xfrm>
              <a:off x="1348979" y="90002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8" name="星形: 五角 36"/>
            <p:cNvSpPr/>
            <p:nvPr/>
          </p:nvSpPr>
          <p:spPr>
            <a:xfrm>
              <a:off x="764392" y="1783372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9" name="星形: 五角 37"/>
            <p:cNvSpPr/>
            <p:nvPr/>
          </p:nvSpPr>
          <p:spPr>
            <a:xfrm>
              <a:off x="233944" y="1900263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0" name="星形: 五角 38"/>
            <p:cNvSpPr/>
            <p:nvPr/>
          </p:nvSpPr>
          <p:spPr>
            <a:xfrm>
              <a:off x="20" y="2686137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1" name="星形: 五角 39"/>
            <p:cNvSpPr/>
            <p:nvPr/>
          </p:nvSpPr>
          <p:spPr>
            <a:xfrm>
              <a:off x="5450663" y="5741102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2" name="星形: 五角 40"/>
            <p:cNvSpPr/>
            <p:nvPr/>
          </p:nvSpPr>
          <p:spPr>
            <a:xfrm>
              <a:off x="6310312" y="614362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3" name="星形: 五角 41"/>
            <p:cNvSpPr/>
            <p:nvPr/>
          </p:nvSpPr>
          <p:spPr>
            <a:xfrm>
              <a:off x="6885394" y="559117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4" name="星形: 五角 42"/>
            <p:cNvSpPr/>
            <p:nvPr/>
          </p:nvSpPr>
          <p:spPr>
            <a:xfrm>
              <a:off x="3827269" y="6072188"/>
              <a:ext cx="388144" cy="388144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5" name="星形: 五角 43"/>
            <p:cNvSpPr/>
            <p:nvPr/>
          </p:nvSpPr>
          <p:spPr>
            <a:xfrm>
              <a:off x="4864904" y="547687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6" name="星形: 五角 44"/>
            <p:cNvSpPr/>
            <p:nvPr/>
          </p:nvSpPr>
          <p:spPr>
            <a:xfrm>
              <a:off x="723302" y="426487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7" name="星形: 五角 45"/>
            <p:cNvSpPr/>
            <p:nvPr/>
          </p:nvSpPr>
          <p:spPr>
            <a:xfrm>
              <a:off x="434589" y="5107572"/>
              <a:ext cx="380989" cy="36929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8" name="星形: 五角 46"/>
            <p:cNvSpPr/>
            <p:nvPr/>
          </p:nvSpPr>
          <p:spPr>
            <a:xfrm>
              <a:off x="1307898" y="5490949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</p:grpSp>
      <p:sp>
        <p:nvSpPr>
          <p:cNvPr id="19" name="出自【趣你的PPT】(微信:qunideppt)：最优质的PPT资源库"/>
          <p:cNvSpPr txBox="1"/>
          <p:nvPr/>
        </p:nvSpPr>
        <p:spPr>
          <a:xfrm>
            <a:off x="1638340" y="2540544"/>
            <a:ext cx="762464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4000" b="1" dirty="0">
                <a:solidFill>
                  <a:srgbClr val="009642"/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 </a:t>
            </a:r>
            <a:r>
              <a:rPr lang="zh-CN" altLang="en-US" sz="4000" b="1" dirty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 </a:t>
            </a:r>
            <a:r>
              <a:rPr lang="zh-CN" altLang="en-US" sz="4000" b="1" dirty="0" smtClean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模块</a:t>
            </a:r>
            <a:r>
              <a:rPr lang="en-US" altLang="zh-CN" sz="4000" b="1" dirty="0" smtClean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8</a:t>
            </a:r>
            <a:r>
              <a:rPr lang="zh-CN" altLang="en-US" sz="4000" b="1" dirty="0" smtClean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   </a:t>
            </a:r>
            <a:r>
              <a:rPr lang="zh-CN" altLang="en-US" sz="4000" b="1" dirty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表现卧室空间效果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5199389" y="4221238"/>
            <a:ext cx="1793221" cy="463758"/>
            <a:chOff x="4499355" y="3719052"/>
            <a:chExt cx="1949737" cy="579774"/>
          </a:xfrm>
          <a:effectLst>
            <a:outerShdw blurRad="1270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24" name="矩形: 圆角 3"/>
            <p:cNvSpPr/>
            <p:nvPr/>
          </p:nvSpPr>
          <p:spPr>
            <a:xfrm>
              <a:off x="4499355" y="3719052"/>
              <a:ext cx="1949737" cy="579774"/>
            </a:xfrm>
            <a:prstGeom prst="roundRect">
              <a:avLst>
                <a:gd name="adj" fmla="val 19060"/>
              </a:avLst>
            </a:prstGeom>
            <a:solidFill>
              <a:srgbClr val="DDF2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200">
                <a:solidFill>
                  <a:prstClr val="white"/>
                </a:solidFill>
              </a:endParaRPr>
            </a:p>
          </p:txBody>
        </p:sp>
        <p:sp>
          <p:nvSpPr>
            <p:cNvPr id="25" name="出自【趣你的PPT】(微信:qunideppt)：最优质的PPT资源库"/>
            <p:cNvSpPr/>
            <p:nvPr/>
          </p:nvSpPr>
          <p:spPr>
            <a:xfrm>
              <a:off x="4578608" y="3808884"/>
              <a:ext cx="1176818" cy="3847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400">
                <a:defRPr/>
              </a:pPr>
              <a:r>
                <a:rPr lang="zh-CN" altLang="en-US" sz="1400" kern="0" dirty="0">
                  <a:solidFill>
                    <a:srgbClr val="4A4B41"/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主讲教师：</a:t>
              </a:r>
            </a:p>
          </p:txBody>
        </p:sp>
      </p:grpSp>
      <p:sp>
        <p:nvSpPr>
          <p:cNvPr id="26" name="PA_文本框 3"/>
          <p:cNvSpPr txBox="1"/>
          <p:nvPr>
            <p:custDataLst>
              <p:tags r:id="rId1"/>
            </p:custDataLst>
          </p:nvPr>
        </p:nvSpPr>
        <p:spPr>
          <a:xfrm>
            <a:off x="1850157" y="2122550"/>
            <a:ext cx="446468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适用教学课件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/ 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案例实战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/ 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学以致用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/ 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演示</a:t>
            </a:r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id="{29DDA49C-C245-4E98-84AD-BEFE4FC361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2479" y="6143624"/>
            <a:ext cx="2718419" cy="4064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</a:t>
            </a:r>
          </a:p>
          <a:p>
            <a:pPr algn="ctr"/>
            <a:r>
              <a:rPr lang="en-US" altLang="zh-CN"/>
              <a:t> </a:t>
            </a:r>
            <a:endParaRPr lang="en-US" altLang="zh-CN" dirty="0"/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8.2.4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创建其他饰品材质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卧室场景中有不少装饰品，包括床前灯罩、闹钟、地毯、装饰画、饰品等。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7C3F78EE-F41B-4DDC-830C-5816F98B48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750" y="2692669"/>
            <a:ext cx="6006499" cy="3624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403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6250"/>
            <a:ext cx="12192000" cy="8128000"/>
          </a:xfrm>
          <a:prstGeom prst="rect">
            <a:avLst/>
          </a:prstGeom>
        </p:spPr>
      </p:pic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4791629" y="3359651"/>
            <a:ext cx="3361771" cy="57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Chapter 03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4791629" y="3931351"/>
            <a:ext cx="3838021" cy="733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渲染卧室场景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4543804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8.3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渲染卧室场景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场景灯光和材质均已设置完成，接下来就可将该场景进行渲染了。一般来说先降低渲染参数，进行测试渲染。直到满意之后，可提高参数进行最终成品渲染了。下面将介绍最终渲染的设置操作。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AA58E00B-430D-4ADB-9DBB-9DD7B9D614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8649" y="3145980"/>
            <a:ext cx="5128951" cy="3392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4123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6250"/>
            <a:ext cx="12192000" cy="8128000"/>
          </a:xfrm>
          <a:prstGeom prst="rect">
            <a:avLst/>
          </a:prstGeom>
        </p:spPr>
      </p:pic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4791629" y="3359651"/>
            <a:ext cx="3361771" cy="57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Chapter 04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4791629" y="3931351"/>
            <a:ext cx="4223784" cy="733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渲染图后期处理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71897323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8.4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渲染图后期处理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渲染完成后，为了让渲染图表现的更加生动，可利用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Photoshop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软件来对其效果进行调整。本渲染图偏冷色，需要通过调整色相、饱和度等参数使其色调变得暖一些。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328E2650-F4CE-412B-B50E-CB16D68CC7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8995" y="2904393"/>
            <a:ext cx="5034009" cy="3547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2462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1980" cy="6857990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20" y="342900"/>
            <a:ext cx="7128262" cy="6117432"/>
            <a:chOff x="20" y="342900"/>
            <a:chExt cx="7128262" cy="6117432"/>
          </a:xfrm>
        </p:grpSpPr>
        <p:sp>
          <p:nvSpPr>
            <p:cNvPr id="4" name="星形: 五角 16"/>
            <p:cNvSpPr/>
            <p:nvPr/>
          </p:nvSpPr>
          <p:spPr>
            <a:xfrm>
              <a:off x="342900" y="34290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" name="星形: 五角 33"/>
            <p:cNvSpPr/>
            <p:nvPr/>
          </p:nvSpPr>
          <p:spPr>
            <a:xfrm>
              <a:off x="1007280" y="46434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6" name="星形: 五角 34"/>
            <p:cNvSpPr/>
            <p:nvPr/>
          </p:nvSpPr>
          <p:spPr>
            <a:xfrm>
              <a:off x="427435" y="990508"/>
              <a:ext cx="388144" cy="388144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7" name="星形: 五角 35"/>
            <p:cNvSpPr/>
            <p:nvPr/>
          </p:nvSpPr>
          <p:spPr>
            <a:xfrm>
              <a:off x="1348979" y="90002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8" name="星形: 五角 36"/>
            <p:cNvSpPr/>
            <p:nvPr/>
          </p:nvSpPr>
          <p:spPr>
            <a:xfrm>
              <a:off x="764392" y="1783372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9" name="星形: 五角 37"/>
            <p:cNvSpPr/>
            <p:nvPr/>
          </p:nvSpPr>
          <p:spPr>
            <a:xfrm>
              <a:off x="233944" y="1900263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0" name="星形: 五角 38"/>
            <p:cNvSpPr/>
            <p:nvPr/>
          </p:nvSpPr>
          <p:spPr>
            <a:xfrm>
              <a:off x="20" y="2686137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1" name="星形: 五角 39"/>
            <p:cNvSpPr/>
            <p:nvPr/>
          </p:nvSpPr>
          <p:spPr>
            <a:xfrm>
              <a:off x="5450663" y="5741102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2" name="星形: 五角 40"/>
            <p:cNvSpPr/>
            <p:nvPr/>
          </p:nvSpPr>
          <p:spPr>
            <a:xfrm>
              <a:off x="6310312" y="614362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3" name="星形: 五角 41"/>
            <p:cNvSpPr/>
            <p:nvPr/>
          </p:nvSpPr>
          <p:spPr>
            <a:xfrm>
              <a:off x="6885394" y="559117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4" name="星形: 五角 42"/>
            <p:cNvSpPr/>
            <p:nvPr/>
          </p:nvSpPr>
          <p:spPr>
            <a:xfrm>
              <a:off x="3827269" y="6072188"/>
              <a:ext cx="388144" cy="388144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5" name="星形: 五角 43"/>
            <p:cNvSpPr/>
            <p:nvPr/>
          </p:nvSpPr>
          <p:spPr>
            <a:xfrm>
              <a:off x="4864904" y="547687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6" name="星形: 五角 44"/>
            <p:cNvSpPr/>
            <p:nvPr/>
          </p:nvSpPr>
          <p:spPr>
            <a:xfrm>
              <a:off x="723302" y="426487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7" name="星形: 五角 45"/>
            <p:cNvSpPr/>
            <p:nvPr/>
          </p:nvSpPr>
          <p:spPr>
            <a:xfrm>
              <a:off x="434589" y="5107572"/>
              <a:ext cx="380989" cy="36929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8" name="星形: 五角 46"/>
            <p:cNvSpPr/>
            <p:nvPr/>
          </p:nvSpPr>
          <p:spPr>
            <a:xfrm>
              <a:off x="1307898" y="5490949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</p:grpSp>
      <p:sp>
        <p:nvSpPr>
          <p:cNvPr id="19" name="出自【趣你的PPT】(微信:qunideppt)：最优质的PPT资源库"/>
          <p:cNvSpPr txBox="1"/>
          <p:nvPr/>
        </p:nvSpPr>
        <p:spPr>
          <a:xfrm>
            <a:off x="2008707" y="2618079"/>
            <a:ext cx="61196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sz="4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感谢您的聆听</a:t>
            </a:r>
          </a:p>
        </p:txBody>
      </p:sp>
      <p:sp>
        <p:nvSpPr>
          <p:cNvPr id="27" name="PA_文本框 3"/>
          <p:cNvSpPr txBox="1"/>
          <p:nvPr>
            <p:custDataLst>
              <p:tags r:id="rId1"/>
            </p:custDataLst>
          </p:nvPr>
        </p:nvSpPr>
        <p:spPr>
          <a:xfrm>
            <a:off x="2008707" y="2218781"/>
            <a:ext cx="34953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THANK YOU FOR LISTENING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2930658" y="3642011"/>
            <a:ext cx="1793222" cy="463758"/>
            <a:chOff x="4499355" y="3719052"/>
            <a:chExt cx="1949737" cy="579774"/>
          </a:xfrm>
          <a:effectLst>
            <a:outerShdw blurRad="1270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32" name="矩形: 圆角 3"/>
            <p:cNvSpPr/>
            <p:nvPr/>
          </p:nvSpPr>
          <p:spPr>
            <a:xfrm>
              <a:off x="4499355" y="3719052"/>
              <a:ext cx="1949737" cy="579774"/>
            </a:xfrm>
            <a:prstGeom prst="roundRect">
              <a:avLst>
                <a:gd name="adj" fmla="val 19060"/>
              </a:avLst>
            </a:prstGeom>
            <a:solidFill>
              <a:srgbClr val="DDF2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200">
                <a:solidFill>
                  <a:prstClr val="white"/>
                </a:solidFill>
              </a:endParaRPr>
            </a:p>
          </p:txBody>
        </p:sp>
        <p:sp>
          <p:nvSpPr>
            <p:cNvPr id="33" name="出自【趣你的PPT】(微信:qunideppt)：最优质的PPT资源库"/>
            <p:cNvSpPr/>
            <p:nvPr/>
          </p:nvSpPr>
          <p:spPr>
            <a:xfrm>
              <a:off x="4511038" y="3808884"/>
              <a:ext cx="1176817" cy="3847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400">
                <a:defRPr/>
              </a:pPr>
              <a:r>
                <a:rPr lang="zh-CN" altLang="en-US" sz="1400" kern="0" dirty="0">
                  <a:solidFill>
                    <a:srgbClr val="4A4B41"/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主讲教师：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Click="0" advTm="0">
        <p14:glitter pattern="hexago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175"/>
            <a:ext cx="12192000" cy="6862175"/>
          </a:xfrm>
          <a:prstGeom prst="rect">
            <a:avLst/>
          </a:prstGeom>
        </p:spPr>
      </p:pic>
      <p:sp>
        <p:nvSpPr>
          <p:cNvPr id="6" name="Rectangle 18"/>
          <p:cNvSpPr>
            <a:spLocks noChangeArrowheads="1"/>
          </p:cNvSpPr>
          <p:nvPr/>
        </p:nvSpPr>
        <p:spPr bwMode="auto">
          <a:xfrm>
            <a:off x="2790825" y="1549052"/>
            <a:ext cx="2232025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altLang="en-US" sz="4400" b="1" dirty="0">
                <a:solidFill>
                  <a:srgbClr val="44546A"/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目录</a:t>
            </a:r>
            <a:endParaRPr lang="en-US" altLang="zh-CN" sz="4400" b="1" dirty="0">
              <a:solidFill>
                <a:srgbClr val="44546A"/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sp>
        <p:nvSpPr>
          <p:cNvPr id="7" name="Rectangle 18"/>
          <p:cNvSpPr>
            <a:spLocks noChangeArrowheads="1"/>
          </p:cNvSpPr>
          <p:nvPr/>
        </p:nvSpPr>
        <p:spPr bwMode="auto">
          <a:xfrm>
            <a:off x="4215424" y="2619801"/>
            <a:ext cx="3564971" cy="407484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01  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为卧室场景布光</a:t>
            </a:r>
          </a:p>
        </p:txBody>
      </p:sp>
      <p:sp>
        <p:nvSpPr>
          <p:cNvPr id="8" name="Rectangle 18"/>
          <p:cNvSpPr>
            <a:spLocks noChangeArrowheads="1"/>
          </p:cNvSpPr>
          <p:nvPr/>
        </p:nvSpPr>
        <p:spPr bwMode="auto">
          <a:xfrm>
            <a:off x="4215424" y="3269440"/>
            <a:ext cx="3564971" cy="40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02   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为卧室场景添加材质</a:t>
            </a:r>
          </a:p>
        </p:txBody>
      </p:sp>
      <p:sp>
        <p:nvSpPr>
          <p:cNvPr id="9" name="Rectangle 18"/>
          <p:cNvSpPr>
            <a:spLocks noChangeArrowheads="1"/>
          </p:cNvSpPr>
          <p:nvPr/>
        </p:nvSpPr>
        <p:spPr bwMode="auto">
          <a:xfrm>
            <a:off x="4215424" y="3919079"/>
            <a:ext cx="3564971" cy="40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03   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渲染卧室场景</a:t>
            </a:r>
          </a:p>
        </p:txBody>
      </p:sp>
      <p:sp>
        <p:nvSpPr>
          <p:cNvPr id="10" name="Rectangle 18"/>
          <p:cNvSpPr>
            <a:spLocks noChangeArrowheads="1"/>
          </p:cNvSpPr>
          <p:nvPr/>
        </p:nvSpPr>
        <p:spPr bwMode="auto">
          <a:xfrm>
            <a:off x="4215424" y="4568718"/>
            <a:ext cx="3564971" cy="40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04   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渲染图后期处理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airplan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5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30"/>
          <p:cNvSpPr>
            <a:spLocks noChangeArrowheads="1"/>
          </p:cNvSpPr>
          <p:nvPr/>
        </p:nvSpPr>
        <p:spPr bwMode="auto">
          <a:xfrm>
            <a:off x="6314596" y="3107372"/>
            <a:ext cx="5058564" cy="2031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随着人们生活水平的提高和审美观念的变化，卧室空间不再局限于简单的功能布局与材料堆砌，而是更加注重氛围的营造、情感的寄托以及个性化需求的满足。在设计过程中应从色彩、光线、材质、装饰品等多个方面进行考虑，以此打造出舒适宜人的卧室空间。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本模块将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以卧室空间为例，来介绍这类空间效果的表现方法。</a:t>
            </a:r>
          </a:p>
        </p:txBody>
      </p:sp>
      <p:sp>
        <p:nvSpPr>
          <p:cNvPr id="15" name="Rectangle 18"/>
          <p:cNvSpPr>
            <a:spLocks noChangeArrowheads="1"/>
          </p:cNvSpPr>
          <p:nvPr/>
        </p:nvSpPr>
        <p:spPr bwMode="auto">
          <a:xfrm>
            <a:off x="6404137" y="2238788"/>
            <a:ext cx="610681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内容简介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/</a:t>
            </a:r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Content Overview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6436256" y="2826005"/>
            <a:ext cx="1699215" cy="0"/>
          </a:xfrm>
          <a:prstGeom prst="line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8"/>
          <p:cNvSpPr>
            <a:spLocks noChangeArrowheads="1"/>
          </p:cNvSpPr>
          <p:nvPr/>
        </p:nvSpPr>
        <p:spPr bwMode="auto">
          <a:xfrm>
            <a:off x="1502939" y="342516"/>
            <a:ext cx="610681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3ds </a:t>
            </a:r>
            <a:r>
              <a:rPr lang="en-US" altLang="zh-CN" sz="2000" b="1" spc="3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Max+VRay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室内效果图设计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1ACA3C0D-8E3F-46F4-9D79-C24132F4A6E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750" b="97422" l="4375" r="97500">
                        <a14:foregroundMark x1="51875" y1="8359" x2="26094" y2="14688"/>
                        <a14:foregroundMark x1="26094" y1="14688" x2="21875" y2="26719"/>
                        <a14:foregroundMark x1="21875" y1="26719" x2="22266" y2="50938"/>
                        <a14:foregroundMark x1="22266" y1="50938" x2="26250" y2="62109"/>
                        <a14:foregroundMark x1="26250" y1="62109" x2="36094" y2="72734"/>
                        <a14:foregroundMark x1="36094" y1="72734" x2="47031" y2="76953"/>
                        <a14:foregroundMark x1="47031" y1="76953" x2="75313" y2="78203"/>
                        <a14:foregroundMark x1="75313" y1="78203" x2="86406" y2="73750"/>
                        <a14:foregroundMark x1="86406" y1="73750" x2="92109" y2="53359"/>
                        <a14:foregroundMark x1="92109" y1="53359" x2="85781" y2="21797"/>
                        <a14:foregroundMark x1="85781" y1="21797" x2="76406" y2="13906"/>
                        <a14:foregroundMark x1="76406" y1="13906" x2="53438" y2="10391"/>
                        <a14:foregroundMark x1="53438" y1="10391" x2="25859" y2="16484"/>
                        <a14:foregroundMark x1="25859" y1="16484" x2="11875" y2="26250"/>
                        <a14:foregroundMark x1="11875" y1="26250" x2="5625" y2="36953"/>
                        <a14:foregroundMark x1="5625" y1="36953" x2="8359" y2="62109"/>
                        <a14:foregroundMark x1="8359" y1="62109" x2="12266" y2="73438"/>
                        <a14:foregroundMark x1="12266" y1="73438" x2="32422" y2="82734"/>
                        <a14:foregroundMark x1="32422" y1="82734" x2="60469" y2="85859"/>
                        <a14:foregroundMark x1="60469" y1="85859" x2="79453" y2="73828"/>
                        <a14:foregroundMark x1="79453" y1="73828" x2="81406" y2="71250"/>
                        <a14:foregroundMark x1="65781" y1="14297" x2="21484" y2="30234"/>
                        <a14:foregroundMark x1="71797" y1="17266" x2="65469" y2="27187"/>
                        <a14:foregroundMark x1="65469" y1="27187" x2="65469" y2="29922"/>
                        <a14:foregroundMark x1="63828" y1="9063" x2="36563" y2="6719"/>
                        <a14:foregroundMark x1="36563" y1="6719" x2="24609" y2="9531"/>
                        <a14:foregroundMark x1="24609" y1="9531" x2="4844" y2="37813"/>
                        <a14:foregroundMark x1="4844" y1="37813" x2="4531" y2="69609"/>
                        <a14:foregroundMark x1="11484" y1="35547" x2="21094" y2="29297"/>
                        <a14:foregroundMark x1="21094" y1="29297" x2="33906" y2="26250"/>
                        <a14:foregroundMark x1="33906" y1="26250" x2="53906" y2="28203"/>
                        <a14:foregroundMark x1="36328" y1="5078" x2="48359" y2="3750"/>
                        <a14:foregroundMark x1="48359" y1="3750" x2="66484" y2="3750"/>
                        <a14:foregroundMark x1="92969" y1="35156" x2="91172" y2="71172"/>
                        <a14:foregroundMark x1="91172" y1="71172" x2="73125" y2="88672"/>
                        <a14:foregroundMark x1="73125" y1="88672" x2="36250" y2="91797"/>
                        <a14:foregroundMark x1="36250" y1="91797" x2="22422" y2="82500"/>
                        <a14:foregroundMark x1="69141" y1="31172" x2="77031" y2="39141"/>
                        <a14:foregroundMark x1="39297" y1="31563" x2="32031" y2="31875"/>
                        <a14:foregroundMark x1="18828" y1="37188" x2="9375" y2="44453"/>
                        <a14:foregroundMark x1="9375" y1="44453" x2="9219" y2="44453"/>
                        <a14:foregroundMark x1="95313" y1="35859" x2="97500" y2="58984"/>
                        <a14:foregroundMark x1="97500" y1="58984" x2="96250" y2="62969"/>
                        <a14:foregroundMark x1="35313" y1="97422" x2="65156" y2="960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140" y="1724986"/>
            <a:ext cx="4315515" cy="4315515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1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12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6250"/>
            <a:ext cx="12192000" cy="8128000"/>
          </a:xfrm>
          <a:prstGeom prst="rect">
            <a:avLst/>
          </a:prstGeom>
        </p:spPr>
      </p:pic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4791629" y="3359651"/>
            <a:ext cx="3361771" cy="57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Chapter 01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4791629" y="3931351"/>
            <a:ext cx="3361771" cy="733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为卧室场景布光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</p:spTree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8.1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为卧室场景布光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场景模型创建好后，可以先进行场景布光，以便后期为场景赋予材质时能够更准确表达场景效果。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C9E60CBE-72C9-4780-B000-A93419DA64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62577" y="2551664"/>
            <a:ext cx="4998876" cy="3590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6746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6250"/>
            <a:ext cx="12192000" cy="8128000"/>
          </a:xfrm>
          <a:prstGeom prst="rect">
            <a:avLst/>
          </a:prstGeom>
        </p:spPr>
      </p:pic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4791629" y="3359651"/>
            <a:ext cx="3361771" cy="57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Chapter 02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4491591" y="3930681"/>
            <a:ext cx="4323796" cy="733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为卧室场景添加材质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26844662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8.2.1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创建建筑主体材质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本场景中的墙顶面和地面分别使用了乳胶漆和木地板。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8DDBA7C7-7748-42FA-BFEC-C37AA811EC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4568" y="2369659"/>
            <a:ext cx="5586084" cy="3945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34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8.2.2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创建床材质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场景中床由抱枕、床垫等组成，材质主要以织布为主。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EA6C581A-BAEF-4B8E-9E1F-43CFAD3C25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2337" y="2369659"/>
            <a:ext cx="5361575" cy="3914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2414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8.2.3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创建窗帘材质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本场景中窗帘有两种，一种是透光窗帘，另一种则是不透光窗帘。下面就来介绍这两种窗帘材质的创建操作。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5BB1658E-D7D3-4FA2-9D15-B755471830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8652" y="2852124"/>
            <a:ext cx="4928946" cy="3505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6128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  <p:tag name="ISPRING_ULTRA_SCORM_COURSE_ID" val="E4646669-89D5-4F00-B7E6-D2D0A6F7B5C2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www.2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462</Words>
  <Application>Microsoft Office PowerPoint</Application>
  <PresentationFormat>宽屏</PresentationFormat>
  <Paragraphs>58</Paragraphs>
  <Slides>15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8" baseType="lpstr">
      <vt:lpstr>Lato Light</vt:lpstr>
      <vt:lpstr>Montserrat Hairline</vt:lpstr>
      <vt:lpstr>Poppins Light</vt:lpstr>
      <vt:lpstr>等线</vt:lpstr>
      <vt:lpstr>等线 Light</vt:lpstr>
      <vt:lpstr>思源黑体</vt:lpstr>
      <vt:lpstr>宋体</vt:lpstr>
      <vt:lpstr>微软雅黑</vt:lpstr>
      <vt:lpstr>Arial</vt:lpstr>
      <vt:lpstr>Calibri</vt:lpstr>
      <vt:lpstr>Calibri Light</vt:lpstr>
      <vt:lpstr>www.2ppt.com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3ds Max VRay室内效果图设计</dc:title>
  <dc:creator/>
  <cp:keywords>3ds Max VRay室内效果图设计</cp:keywords>
  <cp:lastModifiedBy/>
  <cp:revision>2</cp:revision>
  <dcterms:created xsi:type="dcterms:W3CDTF">2021-05-01T02:52:20Z</dcterms:created>
  <dcterms:modified xsi:type="dcterms:W3CDTF">2025-05-06T03:08:58Z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16C3BD95F65B4B0A9A5535104F5DE7C7</vt:lpwstr>
  </property>
  <property fmtid="{D5CDD505-2E9C-101B-9397-08002B2CF9AE}" pid="3" name="KSOProductBuildVer">
    <vt:lpwstr>2052-11.1.0.10463</vt:lpwstr>
  </property>
</Properties>
</file>