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3.xml" ContentType="application/vnd.openxmlformats-officedocument.presentationml.tags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2"/>
  </p:sldMasterIdLst>
  <p:notesMasterIdLst>
    <p:notesMasterId r:id="rId32"/>
  </p:notesMasterIdLst>
  <p:handoutMasterIdLst>
    <p:handoutMasterId r:id="rId33"/>
  </p:handoutMasterIdLst>
  <p:sldIdLst>
    <p:sldId id="374" r:id="rId3"/>
    <p:sldId id="360" r:id="rId4"/>
    <p:sldId id="340" r:id="rId5"/>
    <p:sldId id="361" r:id="rId6"/>
    <p:sldId id="407" r:id="rId7"/>
    <p:sldId id="357" r:id="rId8"/>
    <p:sldId id="406" r:id="rId9"/>
    <p:sldId id="412" r:id="rId10"/>
    <p:sldId id="433" r:id="rId11"/>
    <p:sldId id="434" r:id="rId12"/>
    <p:sldId id="435" r:id="rId13"/>
    <p:sldId id="436" r:id="rId14"/>
    <p:sldId id="413" r:id="rId15"/>
    <p:sldId id="437" r:id="rId16"/>
    <p:sldId id="414" r:id="rId17"/>
    <p:sldId id="438" r:id="rId18"/>
    <p:sldId id="415" r:id="rId19"/>
    <p:sldId id="416" r:id="rId20"/>
    <p:sldId id="417" r:id="rId21"/>
    <p:sldId id="423" r:id="rId22"/>
    <p:sldId id="424" r:id="rId23"/>
    <p:sldId id="439" r:id="rId24"/>
    <p:sldId id="425" r:id="rId25"/>
    <p:sldId id="440" r:id="rId26"/>
    <p:sldId id="426" r:id="rId27"/>
    <p:sldId id="430" r:id="rId28"/>
    <p:sldId id="431" r:id="rId29"/>
    <p:sldId id="429" r:id="rId30"/>
    <p:sldId id="37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7D4"/>
    <a:srgbClr val="00A9D4"/>
    <a:srgbClr val="FC852B"/>
    <a:srgbClr val="DBEFF1"/>
    <a:srgbClr val="9D77AE"/>
    <a:srgbClr val="A4DB73"/>
    <a:srgbClr val="FEBB38"/>
    <a:srgbClr val="75CBDC"/>
    <a:srgbClr val="02C6D9"/>
    <a:srgbClr val="F173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314" autoAdjust="0"/>
  </p:normalViewPr>
  <p:slideViewPr>
    <p:cSldViewPr snapToGrid="0">
      <p:cViewPr varScale="1">
        <p:scale>
          <a:sx n="69" d="100"/>
          <a:sy n="69" d="100"/>
        </p:scale>
        <p:origin x="7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2" d="100"/>
        <a:sy n="15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5A6E9B-4AD3-43AA-9906-67C65DC0E67B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C87DD-2A3B-4DBC-BAC2-9F377A6F6D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3232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2155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3246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4272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1884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9621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2488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8267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2393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20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28575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708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1635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9491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4167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07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31873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68705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62748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29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217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7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58287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8181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6153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1906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Welcome_message_heli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936748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703597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005414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34153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6250140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1422583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of 3 - Mart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8081078" y="1907833"/>
            <a:ext cx="3168479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953596" y="1907833"/>
            <a:ext cx="3173430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389065" y="1907833"/>
            <a:ext cx="3429974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454412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3289610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2263943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100943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2432976" y="4176378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/>
        </p:nvSpPr>
        <p:spPr>
          <a:xfrm>
            <a:off x="0" y="4172"/>
            <a:ext cx="7748337" cy="1275989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 dirty="0">
              <a:solidFill>
                <a:prstClr val="white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301" y="0"/>
            <a:ext cx="4773171" cy="128016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504253" y="327797"/>
            <a:ext cx="698906" cy="708832"/>
            <a:chOff x="314496" y="295312"/>
            <a:chExt cx="621213" cy="630037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8" name="椭圆 17"/>
            <p:cNvSpPr/>
            <p:nvPr userDrawn="1"/>
          </p:nvSpPr>
          <p:spPr>
            <a:xfrm>
              <a:off x="369276" y="295312"/>
              <a:ext cx="369277" cy="369277"/>
            </a:xfrm>
            <a:prstGeom prst="ellipse">
              <a:avLst/>
            </a:prstGeom>
            <a:solidFill>
              <a:srgbClr val="01AED4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314496" y="556072"/>
              <a:ext cx="369277" cy="369277"/>
            </a:xfrm>
            <a:prstGeom prst="ellipse">
              <a:avLst/>
            </a:prstGeom>
            <a:solidFill>
              <a:srgbClr val="AAD02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 userDrawn="1"/>
          </p:nvSpPr>
          <p:spPr>
            <a:xfrm>
              <a:off x="566432" y="455441"/>
              <a:ext cx="369277" cy="369277"/>
            </a:xfrm>
            <a:prstGeom prst="ellipse">
              <a:avLst/>
            </a:prstGeom>
            <a:solidFill>
              <a:srgbClr val="FD4A3B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65490" y="-206644"/>
            <a:ext cx="14301768" cy="8044746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1638340" y="2540544"/>
            <a:ext cx="76246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 dirty="0">
                <a:solidFill>
                  <a:srgbClr val="009642"/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zh-CN" altLang="en-US" sz="4000" b="1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模块</a:t>
            </a:r>
            <a:r>
              <a:rPr lang="en-US" altLang="zh-CN" sz="4000" b="1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4</a:t>
            </a:r>
            <a:r>
              <a:rPr lang="zh-CN" altLang="en-US" sz="4000" b="1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 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材质的创建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5199389" y="4221238"/>
            <a:ext cx="1793221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4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25" name="出自【趣你的PPT】(微信:qunideppt)：最优质的PPT资源库"/>
            <p:cNvSpPr/>
            <p:nvPr/>
          </p:nvSpPr>
          <p:spPr>
            <a:xfrm>
              <a:off x="4578608" y="3808884"/>
              <a:ext cx="1176818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  <p:sp>
        <p:nvSpPr>
          <p:cNvPr id="26" name="PA_文本框 3"/>
          <p:cNvSpPr txBox="1"/>
          <p:nvPr>
            <p:custDataLst>
              <p:tags r:id="rId1"/>
            </p:custDataLst>
          </p:nvPr>
        </p:nvSpPr>
        <p:spPr>
          <a:xfrm>
            <a:off x="1850157" y="2122550"/>
            <a:ext cx="44646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适用教学课件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案例实战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学以致用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演示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29DDA49C-C245-4E98-84AD-BEFE4FC361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479" y="6143624"/>
            <a:ext cx="2718419" cy="4064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4.2.1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物理材质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）“涂层参数”卷展栏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通过该卷展栏可为材质添加透明涂层，并使透明涂层位于所有其他明暗处理效果之上，如图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4-9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）“基本参数”卷展栏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该卷展栏中包含了物理材质的常规设置。其中包括基础颜色和反射、透明度、次表面散射、发射参数设置等。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D0DF28C-9D71-4E74-94D4-A3C0463DC7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7599" y="4327614"/>
            <a:ext cx="6588108" cy="22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20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4.2.1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物理材质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）“各向异性”卷展栏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该卷展栏可在指定的方向上拉伸高光和反射，以提供有颗粒的效果，如图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4-11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）“特殊贴图”卷展栏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通过该卷展栏，用户可在创建物理材质时使用特殊贴图，单击“无贴图”通道按钮可添加或更换贴图。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31E93E5-7D03-4E92-B39F-7BE8CAED2F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1575" y="3981773"/>
            <a:ext cx="7823100" cy="2379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703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4.2.1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物理材质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）“常规贴图”卷展栏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通过该卷展栏，用户可以在创建物理材质时，根据材质需要使用各种类型的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贴图。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B4695511-0A56-40E3-A98A-BFA2F7B93C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4311" y="2985241"/>
            <a:ext cx="8217627" cy="3125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907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4.2.2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多维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子对象材质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多维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子对象材质可将多个材质按照对应的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ID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号分配给一个对象，使对象的各个表面显示出不同的材质效果，常被用于包含许多贴图的复杂模型上。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BC5E819-446E-4E8E-B89B-9C8BD2D77D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1736" y="2920144"/>
            <a:ext cx="7604113" cy="2892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414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4.2.2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多维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子对象材质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下面将以设置液晶电视材质为例，来介绍多维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子对象材质的具体使用方法。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55F640A-9BBD-4D69-B7B0-F19295FB62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6819" y="2710817"/>
            <a:ext cx="8834506" cy="302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42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4.2.3  </a:t>
            </a:r>
            <a:r>
              <a:rPr lang="en-US" altLang="zh-CN" sz="2000" b="1" spc="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Ink’n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Paint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材质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Ink’n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Paint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材质提供的是一种带勾线的均匀填色方式，用于制作卡通材质效果。在“材质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贴图浏览器”中双击“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Ink’n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Paint”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材质即可添加。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3DB7278-5ACA-451D-938C-AF5AB7952D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2480" y="2934949"/>
            <a:ext cx="7701289" cy="3226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128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4.2.3  </a:t>
            </a:r>
            <a:r>
              <a:rPr lang="en-US" altLang="zh-CN" sz="2000" b="1" spc="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Ink’n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Paint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材质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下面将利用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Ink’n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Paint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材质来创建卡通杯子材质。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0F0C3A3-55A8-4820-B8A0-54B1E350AF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1020" y="2595752"/>
            <a:ext cx="7711966" cy="3224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96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</a:p>
          <a:p>
            <a:pPr algn="ctr"/>
            <a:r>
              <a:rPr lang="en-US" altLang="zh-CN"/>
              <a:t> </a:t>
            </a:r>
            <a:endParaRPr lang="en-US" altLang="zh-CN" dirty="0"/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4.2.4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混合材质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混合材质可将两种不同的材质以百分比的形式融合在一起，通过“遮罩”通道来设置混合发生的位置和效果。常被用于制作刻花镜、织花布料和部分锈迹的金属等。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FFEB206-6FD0-438D-8900-A7B3CD7245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8120" y="2785158"/>
            <a:ext cx="7153759" cy="299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403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</a:p>
          <a:p>
            <a:pPr algn="ctr"/>
            <a:r>
              <a:rPr lang="en-US" altLang="zh-CN"/>
              <a:t> </a:t>
            </a:r>
            <a:endParaRPr lang="en-US" altLang="zh-CN" dirty="0"/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4.2.5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双面材质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当需要为模型正反两面设置不同的材质时，可以使用双面材质来操作。在“材质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贴图浏览器”面板中双击“双面”材质选项即可添加。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CBCB775-9C97-4AF0-B402-633FF98D30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1540" y="2885800"/>
            <a:ext cx="7280949" cy="3324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963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</a:p>
          <a:p>
            <a:pPr algn="ctr"/>
            <a:r>
              <a:rPr lang="en-US" altLang="zh-CN"/>
              <a:t> </a:t>
            </a:r>
            <a:endParaRPr lang="en-US" altLang="zh-CN" dirty="0"/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4.2.6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顶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底材质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使用“顶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底”材质可为对象的顶部和底部指定两个不同的材质，并允许将两种材质混合在一起，得到类似“双面”材质的效果。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4286E3E-F033-4E87-97ED-717AF94A57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1540" y="2785158"/>
            <a:ext cx="7280949" cy="3324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879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75"/>
            <a:ext cx="12192000" cy="6862175"/>
          </a:xfrm>
          <a:prstGeom prst="rect">
            <a:avLst/>
          </a:prstGeom>
        </p:spPr>
      </p:pic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2790825" y="1549052"/>
            <a:ext cx="223202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4400" b="1" dirty="0">
                <a:solidFill>
                  <a:srgbClr val="44546A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目录</a:t>
            </a:r>
            <a:endParaRPr lang="en-US" altLang="zh-CN" sz="4400" b="1" dirty="0">
              <a:solidFill>
                <a:srgbClr val="44546A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4215424" y="2619801"/>
            <a:ext cx="3564971" cy="40748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01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了解材质</a:t>
            </a: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4215424" y="3269440"/>
            <a:ext cx="35649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02    3ds 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Max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内置材质</a:t>
            </a: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4215424" y="3919079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03     </a:t>
            </a:r>
            <a:r>
              <a:rPr lang="en-US" altLang="zh-CN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VRay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材质</a:t>
            </a:r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auto">
          <a:xfrm>
            <a:off x="4215424" y="4568718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04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课堂演练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03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791629" y="3931351"/>
            <a:ext cx="383802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VRay</a:t>
            </a: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材质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543804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4.3.1  </a:t>
            </a:r>
            <a:r>
              <a:rPr lang="en-US" altLang="zh-CN" sz="2000" b="1" spc="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VRayMtl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材质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VRayMtl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材质是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VRay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渲染器标准材质。在“材质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贴图浏览器”对话框中双击“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VRayMtl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选项后即可进入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VRayMt1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材质面板。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基础参数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2.BRDF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贴图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DBA1408-001F-4EE2-BBFB-E3BB0F3F56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7673" y="3062668"/>
            <a:ext cx="7438105" cy="3109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12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4.3.2  </a:t>
            </a:r>
            <a:r>
              <a:rPr lang="en-US" altLang="zh-CN" sz="2000" b="1" spc="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VRay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灯光材质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下面将利用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VRayMtl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标准材质来制作玻璃材质效果。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B143A73-627E-409B-8706-ACC1E77EBD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4311" y="2688746"/>
            <a:ext cx="8217627" cy="3125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842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4.3.3  </a:t>
            </a:r>
            <a:r>
              <a:rPr lang="en-US" altLang="zh-CN" sz="2000" b="1" spc="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VRay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混合材质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VRay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混合材质与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3ds Max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混合材质作用是相同的，它是将多种材质叠加在一起，从而实现一种混合效果。但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VRay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混合材质提供了更多混合选项和控制参数，可以实现更为复杂的混合效果。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90EE509-D902-4E00-A2FD-4E6E92DC43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3515" y="2904393"/>
            <a:ext cx="3471735" cy="3213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697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4.3.3  </a:t>
            </a:r>
            <a:r>
              <a:rPr lang="en-US" altLang="zh-CN" sz="2000" b="1" spc="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VRay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混合材质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下面就利用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VRay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混合材质来创建金属生锈材质效果。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26EDB74-0224-475E-AB7B-439CAF2089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825" y="2697358"/>
            <a:ext cx="5677318" cy="334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113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4.3.4  </a:t>
            </a:r>
            <a:r>
              <a:rPr lang="en-US" altLang="zh-CN" sz="2000" b="1" spc="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VRay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覆盖材质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VRay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覆盖材质可以让用户自如控制场景的色彩融合、反射、折射等。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VRay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覆盖材质主要包括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种材质通道，分别是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“基础材质”“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GI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材质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”“反射材质”“折射材质”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和“阴影材质”。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B0794AA-823F-4895-9D78-CF5D6F94A4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8767" y="3519743"/>
            <a:ext cx="3896405" cy="2485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20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4.3.5  </a:t>
            </a:r>
            <a:r>
              <a:rPr lang="en-US" altLang="zh-CN" sz="2000" b="1" spc="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VRay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车漆材质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VRay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车漆材质通常用来模拟汽车漆的材质效果。在“材质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贴图浏览器”面板中双击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VRayCarPaintMtl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VRay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车漆材质）选项，即可进入该材质参数卷展栏。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该卷展栏包含了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组选项，分别为：基础层参数、闪片层参数、清漆层参数、选项和贴图。其中前三组比较常用。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8518A652-62B1-4356-A4A8-99D01D1309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8837" y="3409522"/>
            <a:ext cx="2448975" cy="310203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4E2BE7E-2D26-4CD5-8669-1626AAA91F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6516" y="3429000"/>
            <a:ext cx="2612239" cy="310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196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4.3.6  </a:t>
            </a:r>
            <a:r>
              <a:rPr lang="en-US" altLang="zh-CN" sz="2000" b="1" spc="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VRay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其他材质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VRay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材质类型非常的多，除了上面介绍的几种材质外，还有其他一些好用的材质类型，例如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VRay2SidedMt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VRay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双面材质）、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VRayBumpMtl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VRay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凹凸材质）、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VRayHairNextMtl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VRay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毛发材质）等。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0181E67-D7CC-44F4-BCB5-B25E4F3B51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6905" y="3178585"/>
            <a:ext cx="2276190" cy="30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000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课堂演练：为浴镜添加多维材质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本案例将利用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VRayMtl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材质来对卫生间中的浴镜、洗手盆、淋浴房模型添加相应的材质。创建的材质有：多维材质、陶瓷材质、磨砂玻璃等。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DA7E657-F8EE-4508-87C5-BC67BE2E65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8191" y="2637397"/>
            <a:ext cx="3233618" cy="3719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46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1980" cy="685799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2008707" y="2618079"/>
            <a:ext cx="6119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感谢您的聆听</a:t>
            </a:r>
          </a:p>
        </p:txBody>
      </p:sp>
      <p:sp>
        <p:nvSpPr>
          <p:cNvPr id="27" name="PA_文本框 3"/>
          <p:cNvSpPr txBox="1"/>
          <p:nvPr>
            <p:custDataLst>
              <p:tags r:id="rId1"/>
            </p:custDataLst>
          </p:nvPr>
        </p:nvSpPr>
        <p:spPr>
          <a:xfrm>
            <a:off x="2008707" y="2218781"/>
            <a:ext cx="34953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THANK YOU FOR LISTENING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930658" y="3642011"/>
            <a:ext cx="1793222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2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33" name="出自【趣你的PPT】(微信:qunideppt)：最优质的PPT资源库"/>
            <p:cNvSpPr/>
            <p:nvPr/>
          </p:nvSpPr>
          <p:spPr>
            <a:xfrm>
              <a:off x="4511038" y="3808884"/>
              <a:ext cx="1176817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6314596" y="3107372"/>
            <a:ext cx="5058564" cy="1708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为模型赋予材质，可让模型看起来更加自然和真实。材质不仅是物体表面属性的反映，更是光影效果、质感表达的关键所在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。</a:t>
            </a:r>
            <a:r>
              <a:rPr lang="zh-CN" alt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本模块将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对材质以及常用材质类型进行详细的讲解。其中包括了解材质编辑器、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3ds Max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内置材质以及一些常用的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VRay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材质等。</a:t>
            </a:r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6404137" y="2238788"/>
            <a:ext cx="61068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内容简介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Content Overview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436256" y="2826005"/>
            <a:ext cx="169921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8"/>
          <p:cNvSpPr>
            <a:spLocks noChangeArrowheads="1"/>
          </p:cNvSpPr>
          <p:nvPr/>
        </p:nvSpPr>
        <p:spPr bwMode="auto">
          <a:xfrm>
            <a:off x="1502939" y="342516"/>
            <a:ext cx="61068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3ds </a:t>
            </a:r>
            <a:r>
              <a:rPr lang="en-US" altLang="zh-CN" sz="2000" b="1" spc="3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Max+VRay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室内效果图设计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ACA3C0D-8E3F-46F4-9D79-C24132F4A6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50" b="97422" l="4375" r="97500">
                        <a14:foregroundMark x1="51875" y1="8359" x2="26094" y2="14688"/>
                        <a14:foregroundMark x1="26094" y1="14688" x2="21875" y2="26719"/>
                        <a14:foregroundMark x1="21875" y1="26719" x2="22266" y2="50938"/>
                        <a14:foregroundMark x1="22266" y1="50938" x2="26250" y2="62109"/>
                        <a14:foregroundMark x1="26250" y1="62109" x2="36094" y2="72734"/>
                        <a14:foregroundMark x1="36094" y1="72734" x2="47031" y2="76953"/>
                        <a14:foregroundMark x1="47031" y1="76953" x2="75313" y2="78203"/>
                        <a14:foregroundMark x1="75313" y1="78203" x2="86406" y2="73750"/>
                        <a14:foregroundMark x1="86406" y1="73750" x2="92109" y2="53359"/>
                        <a14:foregroundMark x1="92109" y1="53359" x2="85781" y2="21797"/>
                        <a14:foregroundMark x1="85781" y1="21797" x2="76406" y2="13906"/>
                        <a14:foregroundMark x1="76406" y1="13906" x2="53438" y2="10391"/>
                        <a14:foregroundMark x1="53438" y1="10391" x2="25859" y2="16484"/>
                        <a14:foregroundMark x1="25859" y1="16484" x2="11875" y2="26250"/>
                        <a14:foregroundMark x1="11875" y1="26250" x2="5625" y2="36953"/>
                        <a14:foregroundMark x1="5625" y1="36953" x2="8359" y2="62109"/>
                        <a14:foregroundMark x1="8359" y1="62109" x2="12266" y2="73438"/>
                        <a14:foregroundMark x1="12266" y1="73438" x2="32422" y2="82734"/>
                        <a14:foregroundMark x1="32422" y1="82734" x2="60469" y2="85859"/>
                        <a14:foregroundMark x1="60469" y1="85859" x2="79453" y2="73828"/>
                        <a14:foregroundMark x1="79453" y1="73828" x2="81406" y2="71250"/>
                        <a14:foregroundMark x1="65781" y1="14297" x2="21484" y2="30234"/>
                        <a14:foregroundMark x1="71797" y1="17266" x2="65469" y2="27187"/>
                        <a14:foregroundMark x1="65469" y1="27187" x2="65469" y2="29922"/>
                        <a14:foregroundMark x1="63828" y1="9063" x2="36563" y2="6719"/>
                        <a14:foregroundMark x1="36563" y1="6719" x2="24609" y2="9531"/>
                        <a14:foregroundMark x1="24609" y1="9531" x2="4844" y2="37813"/>
                        <a14:foregroundMark x1="4844" y1="37813" x2="4531" y2="69609"/>
                        <a14:foregroundMark x1="11484" y1="35547" x2="21094" y2="29297"/>
                        <a14:foregroundMark x1="21094" y1="29297" x2="33906" y2="26250"/>
                        <a14:foregroundMark x1="33906" y1="26250" x2="53906" y2="28203"/>
                        <a14:foregroundMark x1="36328" y1="5078" x2="48359" y2="3750"/>
                        <a14:foregroundMark x1="48359" y1="3750" x2="66484" y2="3750"/>
                        <a14:foregroundMark x1="92969" y1="35156" x2="91172" y2="71172"/>
                        <a14:foregroundMark x1="91172" y1="71172" x2="73125" y2="88672"/>
                        <a14:foregroundMark x1="73125" y1="88672" x2="36250" y2="91797"/>
                        <a14:foregroundMark x1="36250" y1="91797" x2="22422" y2="82500"/>
                        <a14:foregroundMark x1="69141" y1="31172" x2="77031" y2="39141"/>
                        <a14:foregroundMark x1="39297" y1="31563" x2="32031" y2="31875"/>
                        <a14:foregroundMark x1="18828" y1="37188" x2="9375" y2="44453"/>
                        <a14:foregroundMark x1="9375" y1="44453" x2="9219" y2="44453"/>
                        <a14:foregroundMark x1="95313" y1="35859" x2="97500" y2="58984"/>
                        <a14:foregroundMark x1="97500" y1="58984" x2="96250" y2="62969"/>
                        <a14:foregroundMark x1="35313" y1="97422" x2="65156" y2="96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140" y="1724986"/>
            <a:ext cx="4315515" cy="431551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01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791629" y="3931351"/>
            <a:ext cx="336177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了解材质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4.1.1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材质的构成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336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材质用于描述对象与光线的相互作用，其最主要的属性是漫反射颜色、高光颜色、环境光颜色，这三种颜色构成了模型对象表面材质效果。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漫反射颜色：又被称为对象的固有色。光照条件较好，比如在太阳光和人工光照直射情况下，对象反射的颜色。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高光颜色：反射亮点的颜色。高光颜色看起来比较亮，而且高光区的形状和尺寸可以控制。不同质地的对象，其高光区范围的大小及形状都会相应变化。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环境光颜色：对象阴影处的颜色，它是环境光比直射光强的时，对象反射的颜色。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使用这三种颜色以及对高光区的控制，可以创建出基本反射材质。</a:t>
            </a:r>
          </a:p>
        </p:txBody>
      </p:sp>
    </p:spTree>
    <p:extLst>
      <p:ext uri="{BB962C8B-B14F-4D97-AF65-F5344CB8AC3E}">
        <p14:creationId xmlns:p14="http://schemas.microsoft.com/office/powerpoint/2010/main" val="349674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4.1.2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材质编辑器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材质编辑器是材质设置的主要窗口。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3ds Max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为用户提供了精简材质编辑器和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Slate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材质编辑器这两种材质编辑器窗口。其中精简材质编辑器适合用于简单材质的创建与编辑。而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Slate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材质编辑器则更适合那些复杂材质的创建。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139CCD2-887C-4CE9-9162-7100119B84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7559" y="3160224"/>
            <a:ext cx="6988912" cy="31912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02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516583" y="3931351"/>
            <a:ext cx="411306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3ds 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Max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内置材质</a:t>
            </a:r>
          </a:p>
        </p:txBody>
      </p:sp>
    </p:spTree>
    <p:extLst>
      <p:ext uri="{BB962C8B-B14F-4D97-AF65-F5344CB8AC3E}">
        <p14:creationId xmlns:p14="http://schemas.microsoft.com/office/powerpoint/2010/main" val="526844662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4.2.1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物理材质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物理材质是基于现实世界中物体自身物理属性设计的，它提供了油漆、木材、玻璃、金属等多个材质的模板，选择所需模板即可模拟出真实的材质质感。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D5EC880-C80F-44D1-B0D2-3803612E5F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8833" y="3001613"/>
            <a:ext cx="7812334" cy="2690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4.2.1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物理材质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物理材质包含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“预设”“涂层参数”“基本参数”“各向异性”“特殊贴图”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和“常规贴图”这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个参数卷展栏。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）“预设”卷展栏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该卷展栏可以访问“物理材质”预设，预设列表中提供了各种饰面、非金属材质、透明材质、金属和特殊材质的模板，以便快速创建不同类型的材质。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3118187-0C8F-4AE2-BDED-37515E6F13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7863" y="4045209"/>
            <a:ext cx="8453466" cy="2252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274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ULTRA_SCORM_COURSE_ID" val="E4646669-89D5-4F00-B7E6-D2D0A6F7B5C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www.2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1361</Words>
  <Application>Microsoft Office PowerPoint</Application>
  <PresentationFormat>宽屏</PresentationFormat>
  <Paragraphs>134</Paragraphs>
  <Slides>29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3" baseType="lpstr">
      <vt:lpstr>Lato Light</vt:lpstr>
      <vt:lpstr>Montserrat Hairline</vt:lpstr>
      <vt:lpstr>Poppins Light</vt:lpstr>
      <vt:lpstr>等线</vt:lpstr>
      <vt:lpstr>等线 Light</vt:lpstr>
      <vt:lpstr>思源黑体</vt:lpstr>
      <vt:lpstr>宋体</vt:lpstr>
      <vt:lpstr>微软雅黑</vt:lpstr>
      <vt:lpstr>Arial</vt:lpstr>
      <vt:lpstr>Calibri</vt:lpstr>
      <vt:lpstr>Calibri Light</vt:lpstr>
      <vt:lpstr>Wingdings</vt:lpstr>
      <vt:lpstr>www.2ppt.com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3ds Max VRay室内效果图设计</dc:title>
  <dc:creator/>
  <cp:keywords>3ds Max VRay室内效果图设计</cp:keywords>
  <cp:lastModifiedBy/>
  <cp:revision>2</cp:revision>
  <dcterms:created xsi:type="dcterms:W3CDTF">2021-05-01T02:52:20Z</dcterms:created>
  <dcterms:modified xsi:type="dcterms:W3CDTF">2025-05-06T03:06:30Z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16C3BD95F65B4B0A9A5535104F5DE7C7</vt:lpwstr>
  </property>
  <property fmtid="{D5CDD505-2E9C-101B-9397-08002B2CF9AE}" pid="3" name="KSOProductBuildVer">
    <vt:lpwstr>2052-11.1.0.10463</vt:lpwstr>
  </property>
</Properties>
</file>