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3.xml" ContentType="application/vnd.openxmlformats-officedocument.presentationml.tag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34"/>
  </p:notesMasterIdLst>
  <p:handoutMasterIdLst>
    <p:handoutMasterId r:id="rId35"/>
  </p:handoutMasterIdLst>
  <p:sldIdLst>
    <p:sldId id="374" r:id="rId3"/>
    <p:sldId id="360" r:id="rId4"/>
    <p:sldId id="340" r:id="rId5"/>
    <p:sldId id="361" r:id="rId6"/>
    <p:sldId id="407" r:id="rId7"/>
    <p:sldId id="357" r:id="rId8"/>
    <p:sldId id="435" r:id="rId9"/>
    <p:sldId id="436" r:id="rId10"/>
    <p:sldId id="437" r:id="rId11"/>
    <p:sldId id="438" r:id="rId12"/>
    <p:sldId id="406" r:id="rId13"/>
    <p:sldId id="412" r:id="rId14"/>
    <p:sldId id="413" r:id="rId15"/>
    <p:sldId id="423" r:id="rId16"/>
    <p:sldId id="424" r:id="rId17"/>
    <p:sldId id="425" r:id="rId18"/>
    <p:sldId id="439" r:id="rId19"/>
    <p:sldId id="428" r:id="rId20"/>
    <p:sldId id="430" r:id="rId21"/>
    <p:sldId id="431" r:id="rId22"/>
    <p:sldId id="440" r:id="rId23"/>
    <p:sldId id="441" r:id="rId24"/>
    <p:sldId id="442" r:id="rId25"/>
    <p:sldId id="433" r:id="rId26"/>
    <p:sldId id="443" r:id="rId27"/>
    <p:sldId id="444" r:id="rId28"/>
    <p:sldId id="434" r:id="rId29"/>
    <p:sldId id="445" r:id="rId30"/>
    <p:sldId id="432" r:id="rId31"/>
    <p:sldId id="429" r:id="rId32"/>
    <p:sldId id="372" r:id="rId33"/>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69" d="100"/>
          <a:sy n="69" d="100"/>
        </p:scale>
        <p:origin x="756" y="60"/>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2025/5/6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2025/5/6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32753246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10179491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37038689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2883803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30529646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1733823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25013851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42799468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4096215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26031668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1401988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25952423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27</a:t>
            </a:fld>
            <a:endParaRPr lang="zh-CN" altLang="en-US"/>
          </a:p>
        </p:txBody>
      </p:sp>
    </p:spTree>
    <p:extLst>
      <p:ext uri="{BB962C8B-B14F-4D97-AF65-F5344CB8AC3E}">
        <p14:creationId xmlns:p14="http://schemas.microsoft.com/office/powerpoint/2010/main" val="8802242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39878961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3116021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2924627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31</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33142991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2739219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13290515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32854567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2025/5/6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7.emf"/></Relationships>
</file>

<file path=ppt/slides/_rels/slide1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323439"/>
          </a:xfrm>
          <a:prstGeom prst="rect">
            <a:avLst/>
          </a:prstGeom>
          <a:noFill/>
        </p:spPr>
        <p:txBody>
          <a:bodyPr wrap="square" rtlCol="0">
            <a:spAutoFit/>
          </a:bodyPr>
          <a:lstStyle/>
          <a:p>
            <a:pPr>
              <a:lnSpc>
                <a:spcPct val="200000"/>
              </a:lnSpc>
            </a:pPr>
            <a:r>
              <a:rPr lang="zh-CN" altLang="en-US" sz="4000" b="1" dirty="0">
                <a:solidFill>
                  <a:srgbClr val="009642"/>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模块</a:t>
            </a:r>
            <a:r>
              <a:rPr lang="en-US" altLang="zh-CN"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7</a:t>
            </a:r>
            <a:r>
              <a:rPr lang="zh-CN" altLang="en-US"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摄影机与渲染</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摄影机类型</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下面将利用目标摄影机功能来为客厅场景添加摄影机。</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52D1F3C9-1CF5-444F-A37A-78901442E7A1}"/>
              </a:ext>
            </a:extLst>
          </p:cNvPr>
          <p:cNvPicPr>
            <a:picLocks noChangeAspect="1"/>
          </p:cNvPicPr>
          <p:nvPr/>
        </p:nvPicPr>
        <p:blipFill>
          <a:blip r:embed="rId3"/>
          <a:stretch>
            <a:fillRect/>
          </a:stretch>
        </p:blipFill>
        <p:spPr>
          <a:xfrm>
            <a:off x="1721020" y="2710817"/>
            <a:ext cx="7711966" cy="3224021"/>
          </a:xfrm>
          <a:prstGeom prst="rect">
            <a:avLst/>
          </a:prstGeom>
        </p:spPr>
      </p:pic>
    </p:spTree>
    <p:extLst>
      <p:ext uri="{BB962C8B-B14F-4D97-AF65-F5344CB8AC3E}">
        <p14:creationId xmlns:p14="http://schemas.microsoft.com/office/powerpoint/2010/main" val="339894956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553503" y="3944969"/>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3600" b="1">
                <a:solidFill>
                  <a:schemeClr val="tx1">
                    <a:lumMod val="75000"/>
                    <a:lumOff val="25000"/>
                  </a:schemeClr>
                </a:solidFill>
                <a:latin typeface="思源黑体" panose="020B0500000000000000" pitchFamily="34" charset="-122"/>
                <a:ea typeface="思源黑体" panose="020B0500000000000000" pitchFamily="34" charset="-122"/>
              </a:rPr>
              <a:t> VRay</a:t>
            </a: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摄影机</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7.2.1  </a:t>
            </a:r>
            <a:r>
              <a:rPr lang="en-US" altLang="zh-CN" sz="2000" b="1" spc="300" dirty="0" err="1" smtClean="0">
                <a:solidFill>
                  <a:schemeClr val="tx1">
                    <a:lumMod val="75000"/>
                    <a:lumOff val="25000"/>
                  </a:schemeClr>
                </a:solidFill>
                <a:latin typeface="思源黑体" panose="020B0500000000000000" pitchFamily="34" charset="-122"/>
                <a:ea typeface="思源黑体" panose="020B0500000000000000" pitchFamily="34" charset="-122"/>
              </a:rPr>
              <a:t>VRayDomeCamera</a:t>
            </a:r>
            <a:endPar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923330"/>
          </a:xfrm>
          <a:prstGeom prst="rect">
            <a:avLst/>
          </a:prstGeom>
          <a:noFill/>
        </p:spPr>
        <p:txBody>
          <a:bodyPr wrap="square" rtlCol="0">
            <a:spAutoFit/>
          </a:bodyPr>
          <a:lstStyle/>
          <a:p>
            <a:pPr indent="457200">
              <a:lnSpc>
                <a:spcPct val="150000"/>
              </a:lnSpc>
            </a:pPr>
            <a:r>
              <a:rPr lang="en-US" altLang="zh-CN" dirty="0" err="1" smtClean="0">
                <a:latin typeface="微软雅黑" panose="020B0503020204020204" pitchFamily="34" charset="-122"/>
                <a:ea typeface="微软雅黑" panose="020B0503020204020204" pitchFamily="34" charset="-122"/>
              </a:rPr>
              <a:t>VRayDomeCamer</a:t>
            </a:r>
            <a:r>
              <a:rPr lang="zh-CN" altLang="en-US" dirty="0" smtClean="0">
                <a:latin typeface="微软雅黑" panose="020B0503020204020204" pitchFamily="34" charset="-122"/>
                <a:ea typeface="微软雅黑" panose="020B0503020204020204" pitchFamily="34" charset="-122"/>
              </a:rPr>
              <a:t>（</a:t>
            </a:r>
            <a:r>
              <a:rPr lang="en-US" altLang="zh-CN" dirty="0" err="1" smtClean="0">
                <a:latin typeface="微软雅黑" panose="020B0503020204020204" pitchFamily="34" charset="-122"/>
                <a:ea typeface="微软雅黑" panose="020B0503020204020204" pitchFamily="34" charset="-122"/>
              </a:rPr>
              <a:t>VRay</a:t>
            </a:r>
            <a:r>
              <a:rPr lang="zh-CN" altLang="en-US" dirty="0">
                <a:latin typeface="微软雅黑" panose="020B0503020204020204" pitchFamily="34" charset="-122"/>
                <a:ea typeface="微软雅黑" panose="020B0503020204020204" pitchFamily="34" charset="-122"/>
              </a:rPr>
              <a:t>穹顶摄影机）是垂直角度的摄影机，它的摄影机和目标点永远是呈直线状。无法对摄影机或目标点进行单独移动。该摄影机一般用于渲染平面布局图。</a:t>
            </a:r>
          </a:p>
        </p:txBody>
      </p:sp>
      <p:pic>
        <p:nvPicPr>
          <p:cNvPr id="3" name="图片 2">
            <a:extLst>
              <a:ext uri="{FF2B5EF4-FFF2-40B4-BE49-F238E27FC236}">
                <a16:creationId xmlns:a16="http://schemas.microsoft.com/office/drawing/2014/main" id="{8F648D57-E1D1-44EC-81B4-E5722516327D}"/>
              </a:ext>
            </a:extLst>
          </p:cNvPr>
          <p:cNvPicPr>
            <a:picLocks noChangeAspect="1"/>
          </p:cNvPicPr>
          <p:nvPr/>
        </p:nvPicPr>
        <p:blipFill>
          <a:blip r:embed="rId3"/>
          <a:stretch>
            <a:fillRect/>
          </a:stretch>
        </p:blipFill>
        <p:spPr>
          <a:xfrm>
            <a:off x="2383203" y="2959618"/>
            <a:ext cx="6957623" cy="3176969"/>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5083599"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7.2.2  </a:t>
            </a:r>
            <a:r>
              <a:rPr lang="en-US" altLang="zh-CN" sz="2000" b="1" spc="300" dirty="0" err="1" smtClean="0">
                <a:solidFill>
                  <a:schemeClr val="tx1">
                    <a:lumMod val="75000"/>
                    <a:lumOff val="25000"/>
                  </a:schemeClr>
                </a:solidFill>
                <a:latin typeface="思源黑体" panose="020B0500000000000000" pitchFamily="34" charset="-122"/>
                <a:ea typeface="思源黑体" panose="020B0500000000000000" pitchFamily="34" charset="-122"/>
              </a:rPr>
              <a:t>VRayPhysicalCamera</a:t>
            </a:r>
            <a:endPar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dirty="0" err="1" smtClean="0">
                <a:latin typeface="微软雅黑" panose="020B0503020204020204" pitchFamily="34" charset="-122"/>
                <a:ea typeface="微软雅黑" panose="020B0503020204020204" pitchFamily="34" charset="-122"/>
              </a:rPr>
              <a:t>VRayPhysicalCamera</a:t>
            </a:r>
            <a:r>
              <a:rPr lang="zh-CN" altLang="en-US"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VRay</a:t>
            </a:r>
            <a:r>
              <a:rPr lang="zh-CN" altLang="en-US" dirty="0">
                <a:latin typeface="微软雅黑" panose="020B0503020204020204" pitchFamily="34" charset="-122"/>
                <a:ea typeface="微软雅黑" panose="020B0503020204020204" pitchFamily="34" charset="-122"/>
              </a:rPr>
              <a:t>物理摄影机）可以模拟真实成像，它能灵活的调节透视关系，同时也能够很好的控制曝光。如果场景灯光不够亮，通过修改</a:t>
            </a:r>
            <a:r>
              <a:rPr lang="en-US" altLang="zh-CN" dirty="0" err="1">
                <a:latin typeface="微软雅黑" panose="020B0503020204020204" pitchFamily="34" charset="-122"/>
                <a:ea typeface="微软雅黑" panose="020B0503020204020204" pitchFamily="34" charset="-122"/>
              </a:rPr>
              <a:t>VRay</a:t>
            </a:r>
            <a:r>
              <a:rPr lang="zh-CN" altLang="en-US" dirty="0">
                <a:latin typeface="微软雅黑" panose="020B0503020204020204" pitchFamily="34" charset="-122"/>
                <a:ea typeface="微软雅黑" panose="020B0503020204020204" pitchFamily="34" charset="-122"/>
              </a:rPr>
              <a:t>摄影机的相关参数就能提升场景亮度。</a:t>
            </a:r>
          </a:p>
        </p:txBody>
      </p:sp>
      <p:pic>
        <p:nvPicPr>
          <p:cNvPr id="2" name="图片 1">
            <a:extLst>
              <a:ext uri="{FF2B5EF4-FFF2-40B4-BE49-F238E27FC236}">
                <a16:creationId xmlns:a16="http://schemas.microsoft.com/office/drawing/2014/main" id="{C1372945-5F66-4E17-98AC-CAFE8A37611D}"/>
              </a:ext>
            </a:extLst>
          </p:cNvPr>
          <p:cNvPicPr>
            <a:picLocks noChangeAspect="1"/>
          </p:cNvPicPr>
          <p:nvPr/>
        </p:nvPicPr>
        <p:blipFill>
          <a:blip r:embed="rId3"/>
          <a:stretch>
            <a:fillRect/>
          </a:stretch>
        </p:blipFill>
        <p:spPr>
          <a:xfrm>
            <a:off x="1502939" y="3395310"/>
            <a:ext cx="9335876" cy="2487385"/>
          </a:xfrm>
          <a:prstGeom prst="rect">
            <a:avLst/>
          </a:prstGeom>
        </p:spPr>
      </p:pic>
    </p:spTree>
    <p:extLst>
      <p:ext uri="{BB962C8B-B14F-4D97-AF65-F5344CB8AC3E}">
        <p14:creationId xmlns:p14="http://schemas.microsoft.com/office/powerpoint/2010/main" val="38224149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渲染基础知识</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渲染器类型</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3ds </a:t>
            </a:r>
            <a:r>
              <a:rPr lang="en-US" altLang="zh-CN" dirty="0" smtClean="0">
                <a:latin typeface="微软雅黑" panose="020B0503020204020204" pitchFamily="34" charset="-122"/>
                <a:ea typeface="微软雅黑" panose="020B0503020204020204" pitchFamily="34" charset="-122"/>
              </a:rPr>
              <a:t>Max</a:t>
            </a:r>
            <a:r>
              <a:rPr lang="zh-CN" altLang="en-US" dirty="0">
                <a:latin typeface="微软雅黑" panose="020B0503020204020204" pitchFamily="34" charset="-122"/>
                <a:ea typeface="微软雅黑" panose="020B0503020204020204" pitchFamily="34" charset="-122"/>
              </a:rPr>
              <a:t>自带了多种渲染器，包括扫描线渲染器、</a:t>
            </a:r>
            <a:r>
              <a:rPr lang="en-US" altLang="zh-CN" dirty="0">
                <a:latin typeface="微软雅黑" panose="020B0503020204020204" pitchFamily="34" charset="-122"/>
                <a:ea typeface="微软雅黑" panose="020B0503020204020204" pitchFamily="34" charset="-122"/>
              </a:rPr>
              <a:t>Arnold</a:t>
            </a:r>
            <a:r>
              <a:rPr lang="zh-CN" altLang="en-US" dirty="0">
                <a:latin typeface="微软雅黑" panose="020B0503020204020204" pitchFamily="34" charset="-122"/>
                <a:ea typeface="微软雅黑" panose="020B0503020204020204" pitchFamily="34" charset="-122"/>
              </a:rPr>
              <a:t>渲染器、</a:t>
            </a:r>
            <a:r>
              <a:rPr lang="en-US" altLang="zh-CN" dirty="0">
                <a:latin typeface="微软雅黑" panose="020B0503020204020204" pitchFamily="34" charset="-122"/>
                <a:ea typeface="微软雅黑" panose="020B0503020204020204" pitchFamily="34" charset="-122"/>
              </a:rPr>
              <a:t>ART</a:t>
            </a:r>
            <a:r>
              <a:rPr lang="zh-CN" altLang="en-US" dirty="0">
                <a:latin typeface="微软雅黑" panose="020B0503020204020204" pitchFamily="34" charset="-122"/>
                <a:ea typeface="微软雅黑" panose="020B0503020204020204" pitchFamily="34" charset="-122"/>
              </a:rPr>
              <a:t>渲染器、</a:t>
            </a:r>
            <a:r>
              <a:rPr lang="en-US" altLang="zh-CN" dirty="0">
                <a:latin typeface="微软雅黑" panose="020B0503020204020204" pitchFamily="34" charset="-122"/>
                <a:ea typeface="微软雅黑" panose="020B0503020204020204" pitchFamily="34" charset="-122"/>
              </a:rPr>
              <a:t>Quicksilver</a:t>
            </a:r>
            <a:r>
              <a:rPr lang="zh-CN" altLang="en-US" dirty="0">
                <a:latin typeface="微软雅黑" panose="020B0503020204020204" pitchFamily="34" charset="-122"/>
                <a:ea typeface="微软雅黑" panose="020B0503020204020204" pitchFamily="34" charset="-122"/>
              </a:rPr>
              <a:t>硬件渲染器和</a:t>
            </a:r>
            <a:r>
              <a:rPr lang="en-US" altLang="zh-CN" dirty="0">
                <a:latin typeface="微软雅黑" panose="020B0503020204020204" pitchFamily="34" charset="-122"/>
                <a:ea typeface="微软雅黑" panose="020B0503020204020204" pitchFamily="34" charset="-122"/>
              </a:rPr>
              <a:t>VUE</a:t>
            </a:r>
            <a:r>
              <a:rPr lang="zh-CN" altLang="en-US" dirty="0">
                <a:latin typeface="微软雅黑" panose="020B0503020204020204" pitchFamily="34" charset="-122"/>
                <a:ea typeface="微软雅黑" panose="020B0503020204020204" pitchFamily="34" charset="-122"/>
              </a:rPr>
              <a:t>文件渲染器。除此之外还有就很多外置的渲染器插件，比如</a:t>
            </a:r>
            <a:r>
              <a:rPr lang="en-US" altLang="zh-CN" dirty="0" err="1">
                <a:latin typeface="微软雅黑" panose="020B0503020204020204" pitchFamily="34" charset="-122"/>
                <a:ea typeface="微软雅黑" panose="020B0503020204020204" pitchFamily="34" charset="-122"/>
              </a:rPr>
              <a:t>VRay</a:t>
            </a:r>
            <a:r>
              <a:rPr lang="zh-CN" altLang="en-US" dirty="0">
                <a:latin typeface="微软雅黑" panose="020B0503020204020204" pitchFamily="34" charset="-122"/>
                <a:ea typeface="微软雅黑" panose="020B0503020204020204" pitchFamily="34" charset="-122"/>
              </a:rPr>
              <a:t>渲染器。</a:t>
            </a:r>
          </a:p>
        </p:txBody>
      </p:sp>
      <p:pic>
        <p:nvPicPr>
          <p:cNvPr id="4" name="图片 3">
            <a:extLst>
              <a:ext uri="{FF2B5EF4-FFF2-40B4-BE49-F238E27FC236}">
                <a16:creationId xmlns:a16="http://schemas.microsoft.com/office/drawing/2014/main" id="{475F480A-81B3-41F0-BB91-27F014D12C25}"/>
              </a:ext>
            </a:extLst>
          </p:cNvPr>
          <p:cNvPicPr>
            <a:picLocks noChangeAspect="1"/>
          </p:cNvPicPr>
          <p:nvPr/>
        </p:nvPicPr>
        <p:blipFill>
          <a:blip r:embed="rId3"/>
          <a:stretch>
            <a:fillRect/>
          </a:stretch>
        </p:blipFill>
        <p:spPr>
          <a:xfrm>
            <a:off x="4624524" y="2904393"/>
            <a:ext cx="2647814" cy="3538128"/>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渲染帧窗口</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en-US" altLang="zh-CN">
                <a:latin typeface="微软雅黑" panose="020B0503020204020204" pitchFamily="34" charset="-122"/>
                <a:ea typeface="微软雅黑" panose="020B0503020204020204" pitchFamily="34" charset="-122"/>
              </a:rPr>
              <a:t>3ds Max</a:t>
            </a:r>
            <a:r>
              <a:rPr lang="zh-CN" altLang="en-US">
                <a:latin typeface="微软雅黑" panose="020B0503020204020204" pitchFamily="34" charset="-122"/>
                <a:ea typeface="微软雅黑" panose="020B0503020204020204" pitchFamily="34" charset="-122"/>
              </a:rPr>
              <a:t>是通过“渲染帧窗口”来查看渲染结果的。在该窗口中用户可以根据需要来对当前渲染的效果进行处理。</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5EA25444-E834-4204-8062-C0158F4129A6}"/>
              </a:ext>
            </a:extLst>
          </p:cNvPr>
          <p:cNvPicPr>
            <a:picLocks noChangeAspect="1"/>
          </p:cNvPicPr>
          <p:nvPr/>
        </p:nvPicPr>
        <p:blipFill>
          <a:blip r:embed="rId3"/>
          <a:stretch>
            <a:fillRect/>
          </a:stretch>
        </p:blipFill>
        <p:spPr>
          <a:xfrm>
            <a:off x="1756588" y="2897677"/>
            <a:ext cx="3704762" cy="2942857"/>
          </a:xfrm>
          <a:prstGeom prst="rect">
            <a:avLst/>
          </a:prstGeom>
        </p:spPr>
      </p:pic>
      <p:pic>
        <p:nvPicPr>
          <p:cNvPr id="7" name="图片 6">
            <a:extLst>
              <a:ext uri="{FF2B5EF4-FFF2-40B4-BE49-F238E27FC236}">
                <a16:creationId xmlns:a16="http://schemas.microsoft.com/office/drawing/2014/main" id="{7319FE5D-F593-4C67-B962-21DD45616898}"/>
              </a:ext>
            </a:extLst>
          </p:cNvPr>
          <p:cNvPicPr>
            <a:picLocks noChangeAspect="1"/>
          </p:cNvPicPr>
          <p:nvPr/>
        </p:nvPicPr>
        <p:blipFill>
          <a:blip r:embed="rId4"/>
          <a:stretch>
            <a:fillRect/>
          </a:stretch>
        </p:blipFill>
        <p:spPr>
          <a:xfrm>
            <a:off x="5461350" y="3856286"/>
            <a:ext cx="5216652" cy="1984248"/>
          </a:xfrm>
          <a:prstGeom prst="rect">
            <a:avLst/>
          </a:prstGeom>
        </p:spPr>
      </p:pic>
    </p:spTree>
    <p:extLst>
      <p:ext uri="{BB962C8B-B14F-4D97-AF65-F5344CB8AC3E}">
        <p14:creationId xmlns:p14="http://schemas.microsoft.com/office/powerpoint/2010/main" val="200369791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渲染帧窗口</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下面就利用</a:t>
            </a:r>
            <a:r>
              <a:rPr lang="en-US" altLang="zh-CN">
                <a:latin typeface="微软雅黑" panose="020B0503020204020204" pitchFamily="34" charset="-122"/>
                <a:ea typeface="微软雅黑" panose="020B0503020204020204" pitchFamily="34" charset="-122"/>
              </a:rPr>
              <a:t>VRay</a:t>
            </a:r>
            <a:r>
              <a:rPr lang="zh-CN" altLang="en-US">
                <a:latin typeface="微软雅黑" panose="020B0503020204020204" pitchFamily="34" charset="-122"/>
                <a:ea typeface="微软雅黑" panose="020B0503020204020204" pitchFamily="34" charset="-122"/>
              </a:rPr>
              <a:t>渲染窗口来渲染一张带有彩色通道图的场景文件，以方便使用</a:t>
            </a:r>
            <a:r>
              <a:rPr lang="en-US" altLang="zh-CN">
                <a:latin typeface="微软雅黑" panose="020B0503020204020204" pitchFamily="34" charset="-122"/>
                <a:ea typeface="微软雅黑" panose="020B0503020204020204" pitchFamily="34" charset="-122"/>
              </a:rPr>
              <a:t>Photoshop</a:t>
            </a:r>
            <a:r>
              <a:rPr lang="zh-CN" altLang="en-US">
                <a:latin typeface="微软雅黑" panose="020B0503020204020204" pitchFamily="34" charset="-122"/>
                <a:ea typeface="微软雅黑" panose="020B0503020204020204" pitchFamily="34" charset="-122"/>
              </a:rPr>
              <a:t>软件进行后期调整操作。</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488ADDAB-131B-40B6-BEB9-A2DEABA3B586}"/>
              </a:ext>
            </a:extLst>
          </p:cNvPr>
          <p:cNvPicPr>
            <a:picLocks noChangeAspect="1"/>
          </p:cNvPicPr>
          <p:nvPr/>
        </p:nvPicPr>
        <p:blipFill>
          <a:blip r:embed="rId3"/>
          <a:stretch>
            <a:fillRect/>
          </a:stretch>
        </p:blipFill>
        <p:spPr>
          <a:xfrm>
            <a:off x="2240650" y="2916639"/>
            <a:ext cx="6948700" cy="2904934"/>
          </a:xfrm>
          <a:prstGeom prst="rect">
            <a:avLst/>
          </a:prstGeom>
        </p:spPr>
      </p:pic>
    </p:spTree>
    <p:extLst>
      <p:ext uri="{BB962C8B-B14F-4D97-AF65-F5344CB8AC3E}">
        <p14:creationId xmlns:p14="http://schemas.microsoft.com/office/powerpoint/2010/main" val="396143270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4791629" y="3931351"/>
            <a:ext cx="4223784"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3600" b="1" dirty="0">
                <a:solidFill>
                  <a:schemeClr val="tx1">
                    <a:lumMod val="75000"/>
                    <a:lumOff val="25000"/>
                  </a:schemeClr>
                </a:solidFill>
                <a:latin typeface="思源黑体" panose="020B0500000000000000" pitchFamily="34" charset="-122"/>
                <a:ea typeface="思源黑体" panose="020B0500000000000000" pitchFamily="34" charset="-122"/>
              </a:rPr>
              <a:t> </a:t>
            </a:r>
            <a:r>
              <a:rPr lang="en-US" altLang="zh-CN" sz="3600" b="1" dirty="0" err="1" smtClean="0">
                <a:solidFill>
                  <a:schemeClr val="tx1">
                    <a:lumMod val="75000"/>
                    <a:lumOff val="25000"/>
                  </a:schemeClr>
                </a:solidFill>
                <a:latin typeface="思源黑体" panose="020B0500000000000000" pitchFamily="34" charset="-122"/>
                <a:ea typeface="思源黑体" panose="020B0500000000000000" pitchFamily="34" charset="-122"/>
              </a:rPr>
              <a:t>VRay</a:t>
            </a: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渲染器</a:t>
            </a:r>
          </a:p>
        </p:txBody>
      </p:sp>
    </p:spTree>
    <p:extLst>
      <p:ext uri="{BB962C8B-B14F-4D97-AF65-F5344CB8AC3E}">
        <p14:creationId xmlns:p14="http://schemas.microsoft.com/office/powerpoint/2010/main" val="137189732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7.4.1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公用</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33882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“公用”选项卡主要用于对效果图的输出选项以及渲染器进行相关设置。它包含了</a:t>
            </a:r>
            <a:r>
              <a:rPr lang="zh-CN" altLang="en-US" dirty="0" smtClean="0">
                <a:latin typeface="微软雅黑" panose="020B0503020204020204" pitchFamily="34" charset="-122"/>
                <a:ea typeface="微软雅黑" panose="020B0503020204020204" pitchFamily="34" charset="-122"/>
              </a:rPr>
              <a:t>“公用参数”“电子邮件通知”“脚本”</a:t>
            </a:r>
            <a:r>
              <a:rPr lang="zh-CN" altLang="en-US" dirty="0">
                <a:latin typeface="微软雅黑" panose="020B0503020204020204" pitchFamily="34" charset="-122"/>
                <a:ea typeface="微软雅黑" panose="020B0503020204020204" pitchFamily="34" charset="-122"/>
              </a:rPr>
              <a:t>和“指定渲染器”这四个卷展栏，其中“公用参数”卷展栏中的选项最为常用。</a:t>
            </a:r>
          </a:p>
        </p:txBody>
      </p:sp>
      <p:pic>
        <p:nvPicPr>
          <p:cNvPr id="4" name="图片 3">
            <a:extLst>
              <a:ext uri="{FF2B5EF4-FFF2-40B4-BE49-F238E27FC236}">
                <a16:creationId xmlns:a16="http://schemas.microsoft.com/office/drawing/2014/main" id="{BA96E3C7-2A93-4DB8-A13F-6C287DBEDFD2}"/>
              </a:ext>
            </a:extLst>
          </p:cNvPr>
          <p:cNvPicPr>
            <a:picLocks noChangeAspect="1"/>
          </p:cNvPicPr>
          <p:nvPr/>
        </p:nvPicPr>
        <p:blipFill>
          <a:blip r:embed="rId3"/>
          <a:stretch>
            <a:fillRect/>
          </a:stretch>
        </p:blipFill>
        <p:spPr>
          <a:xfrm>
            <a:off x="1784779" y="3178585"/>
            <a:ext cx="8217627" cy="3125723"/>
          </a:xfrm>
          <a:prstGeom prst="rect">
            <a:avLst/>
          </a:prstGeom>
        </p:spPr>
      </p:pic>
    </p:spTree>
    <p:extLst>
      <p:ext uri="{BB962C8B-B14F-4D97-AF65-F5344CB8AC3E}">
        <p14:creationId xmlns:p14="http://schemas.microsoft.com/office/powerpoint/2010/main" val="18185165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215424" y="2619801"/>
            <a:ext cx="3564971" cy="407484"/>
          </a:xfrm>
          <a:prstGeom prst="rect">
            <a:avLst/>
          </a:prstGeom>
          <a:noFill/>
          <a:ln>
            <a:noFill/>
          </a:ln>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标准摄影机</a:t>
            </a:r>
          </a:p>
        </p:txBody>
      </p:sp>
      <p:sp>
        <p:nvSpPr>
          <p:cNvPr id="8" name="Rectangle 18"/>
          <p:cNvSpPr>
            <a:spLocks noChangeArrowheads="1"/>
          </p:cNvSpPr>
          <p:nvPr/>
        </p:nvSpPr>
        <p:spPr bwMode="auto">
          <a:xfrm>
            <a:off x="4215424" y="3269440"/>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en-US" altLang="zh-CN" sz="2000" dirty="0" err="1">
                <a:solidFill>
                  <a:schemeClr val="tx1">
                    <a:lumMod val="75000"/>
                    <a:lumOff val="25000"/>
                  </a:schemeClr>
                </a:solidFill>
                <a:latin typeface="思源黑体" panose="020B0500000000000000" pitchFamily="34" charset="-122"/>
                <a:ea typeface="思源黑体" panose="020B0500000000000000" pitchFamily="34" charset="-122"/>
              </a:rPr>
              <a:t>VRay</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摄影机</a:t>
            </a:r>
          </a:p>
        </p:txBody>
      </p:sp>
      <p:sp>
        <p:nvSpPr>
          <p:cNvPr id="9" name="Rectangle 18"/>
          <p:cNvSpPr>
            <a:spLocks noChangeArrowheads="1"/>
          </p:cNvSpPr>
          <p:nvPr/>
        </p:nvSpPr>
        <p:spPr bwMode="auto">
          <a:xfrm>
            <a:off x="4215424" y="3919079"/>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渲染基础知识</a:t>
            </a:r>
          </a:p>
        </p:txBody>
      </p:sp>
      <p:sp>
        <p:nvSpPr>
          <p:cNvPr id="10" name="Rectangle 18"/>
          <p:cNvSpPr>
            <a:spLocks noChangeArrowheads="1"/>
          </p:cNvSpPr>
          <p:nvPr/>
        </p:nvSpPr>
        <p:spPr bwMode="auto">
          <a:xfrm>
            <a:off x="4215424" y="4568718"/>
            <a:ext cx="3564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en-US" altLang="zh-CN" sz="2000" dirty="0" err="1" smtClean="0">
                <a:solidFill>
                  <a:schemeClr val="tx1">
                    <a:lumMod val="75000"/>
                    <a:lumOff val="25000"/>
                  </a:schemeClr>
                </a:solidFill>
                <a:latin typeface="思源黑体" panose="020B0500000000000000" pitchFamily="34" charset="-122"/>
                <a:ea typeface="思源黑体" panose="020B0500000000000000" pitchFamily="34" charset="-122"/>
              </a:rPr>
              <a:t>VRay</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渲染器</a:t>
            </a:r>
          </a:p>
        </p:txBody>
      </p:sp>
      <p:sp>
        <p:nvSpPr>
          <p:cNvPr id="11" name="Rectangle 18">
            <a:extLst>
              <a:ext uri="{FF2B5EF4-FFF2-40B4-BE49-F238E27FC236}">
                <a16:creationId xmlns:a16="http://schemas.microsoft.com/office/drawing/2014/main" id="{3C4FD08E-E103-493E-AF7D-C4A245A8EC83}"/>
              </a:ext>
            </a:extLst>
          </p:cNvPr>
          <p:cNvSpPr>
            <a:spLocks noChangeArrowheads="1"/>
          </p:cNvSpPr>
          <p:nvPr/>
        </p:nvSpPr>
        <p:spPr bwMode="auto">
          <a:xfrm>
            <a:off x="4215424" y="5218357"/>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05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课堂演练</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5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7.4.2  V-Ray</a:t>
            </a:r>
            <a:endPar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69825"/>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V-Ray</a:t>
            </a:r>
            <a:r>
              <a:rPr lang="zh-CN" altLang="en-US" dirty="0">
                <a:latin typeface="微软雅黑" panose="020B0503020204020204" pitchFamily="34" charset="-122"/>
                <a:ea typeface="微软雅黑" panose="020B0503020204020204" pitchFamily="34" charset="-122"/>
              </a:rPr>
              <a:t>选项卡包含了</a:t>
            </a:r>
            <a:r>
              <a:rPr lang="zh-CN" altLang="en-US" dirty="0" smtClean="0">
                <a:latin typeface="微软雅黑" panose="020B0503020204020204" pitchFamily="34" charset="-122"/>
                <a:ea typeface="微软雅黑" panose="020B0503020204020204" pitchFamily="34" charset="-122"/>
              </a:rPr>
              <a:t>“帧缓存”“全局开关”“</a:t>
            </a:r>
            <a:r>
              <a:rPr lang="en-US" altLang="zh-CN" dirty="0">
                <a:latin typeface="微软雅黑" panose="020B0503020204020204" pitchFamily="34" charset="-122"/>
                <a:ea typeface="微软雅黑" panose="020B0503020204020204" pitchFamily="34" charset="-122"/>
              </a:rPr>
              <a:t>IPR</a:t>
            </a:r>
            <a:r>
              <a:rPr lang="zh-CN" altLang="en-US" dirty="0">
                <a:latin typeface="微软雅黑" panose="020B0503020204020204" pitchFamily="34" charset="-122"/>
                <a:ea typeface="微软雅黑" panose="020B0503020204020204" pitchFamily="34" charset="-122"/>
              </a:rPr>
              <a:t>选项</a:t>
            </a:r>
            <a:r>
              <a:rPr lang="zh-CN" altLang="en-US" dirty="0" smtClean="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图像采样器（抗锯齿）</a:t>
            </a:r>
            <a:r>
              <a:rPr lang="zh-CN" altLang="en-US" dirty="0" smtClean="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小块式图像采样器</a:t>
            </a:r>
            <a:r>
              <a:rPr lang="zh-CN" altLang="en-US" dirty="0" smtClean="0">
                <a:latin typeface="微软雅黑" panose="020B0503020204020204" pitchFamily="34" charset="-122"/>
                <a:ea typeface="微软雅黑" panose="020B0503020204020204" pitchFamily="34" charset="-122"/>
              </a:rPr>
              <a:t>”“图像过滤器”“环境”“颜色映射”</a:t>
            </a:r>
            <a:r>
              <a:rPr lang="zh-CN" altLang="en-US" dirty="0">
                <a:latin typeface="微软雅黑" panose="020B0503020204020204" pitchFamily="34" charset="-122"/>
                <a:ea typeface="微软雅黑" panose="020B0503020204020204" pitchFamily="34" charset="-122"/>
              </a:rPr>
              <a:t>和“摄影机”这</a:t>
            </a: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个卷展栏。</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全局开关</a:t>
            </a:r>
          </a:p>
          <a:p>
            <a:pPr indent="457200">
              <a:lnSpc>
                <a:spcPct val="150000"/>
              </a:lnSpc>
            </a:pPr>
            <a:r>
              <a:rPr lang="zh-CN" altLang="en-US" dirty="0">
                <a:latin typeface="微软雅黑" panose="020B0503020204020204" pitchFamily="34" charset="-122"/>
                <a:ea typeface="微软雅黑" panose="020B0503020204020204" pitchFamily="34" charset="-122"/>
              </a:rPr>
              <a:t>全局开关展卷栏主要用来对场景中的灯光、材质、置换等进行全局设置。</a:t>
            </a:r>
          </a:p>
        </p:txBody>
      </p:sp>
      <p:pic>
        <p:nvPicPr>
          <p:cNvPr id="5" name="图片 4">
            <a:extLst>
              <a:ext uri="{FF2B5EF4-FFF2-40B4-BE49-F238E27FC236}">
                <a16:creationId xmlns:a16="http://schemas.microsoft.com/office/drawing/2014/main" id="{C37C1112-F1E7-462A-ACDB-C88E839E3974}"/>
              </a:ext>
            </a:extLst>
          </p:cNvPr>
          <p:cNvPicPr>
            <a:picLocks noChangeAspect="1"/>
          </p:cNvPicPr>
          <p:nvPr/>
        </p:nvPicPr>
        <p:blipFill>
          <a:blip r:embed="rId3"/>
          <a:stretch>
            <a:fillRect/>
          </a:stretch>
        </p:blipFill>
        <p:spPr>
          <a:xfrm>
            <a:off x="3295760" y="3946623"/>
            <a:ext cx="2162065" cy="1162400"/>
          </a:xfrm>
          <a:prstGeom prst="rect">
            <a:avLst/>
          </a:prstGeom>
        </p:spPr>
      </p:pic>
      <p:pic>
        <p:nvPicPr>
          <p:cNvPr id="6" name="图片 5">
            <a:extLst>
              <a:ext uri="{FF2B5EF4-FFF2-40B4-BE49-F238E27FC236}">
                <a16:creationId xmlns:a16="http://schemas.microsoft.com/office/drawing/2014/main" id="{72C4EC13-B0A4-4087-937C-FC81A4E120AE}"/>
              </a:ext>
            </a:extLst>
          </p:cNvPr>
          <p:cNvPicPr>
            <a:picLocks noChangeAspect="1"/>
          </p:cNvPicPr>
          <p:nvPr/>
        </p:nvPicPr>
        <p:blipFill>
          <a:blip r:embed="rId4"/>
          <a:stretch>
            <a:fillRect/>
          </a:stretch>
        </p:blipFill>
        <p:spPr>
          <a:xfrm>
            <a:off x="5893594" y="3753745"/>
            <a:ext cx="2162065" cy="2806084"/>
          </a:xfrm>
          <a:prstGeom prst="rect">
            <a:avLst/>
          </a:prstGeom>
        </p:spPr>
      </p:pic>
    </p:spTree>
    <p:extLst>
      <p:ext uri="{BB962C8B-B14F-4D97-AF65-F5344CB8AC3E}">
        <p14:creationId xmlns:p14="http://schemas.microsoft.com/office/powerpoint/2010/main" val="408982388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7.4.2  V-Ray</a:t>
            </a:r>
            <a:endPar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图像采样器（抗锯齿）</a:t>
            </a:r>
          </a:p>
          <a:p>
            <a:pPr indent="457200">
              <a:lnSpc>
                <a:spcPct val="150000"/>
              </a:lnSpc>
            </a:pPr>
            <a:r>
              <a:rPr lang="zh-CN" altLang="en-US" dirty="0">
                <a:latin typeface="微软雅黑" panose="020B0503020204020204" pitchFamily="34" charset="-122"/>
                <a:ea typeface="微软雅黑" panose="020B0503020204020204" pitchFamily="34" charset="-122"/>
              </a:rPr>
              <a:t>图像采样器（抗锯齿）是指采样和过滤的一种算法，以产生最终的像素数组来完成图形的渲染。采样器类型包含渐进式和小块式两种。无论选择哪一种，系统会打开出相应类型的卷展栏。</a:t>
            </a:r>
          </a:p>
        </p:txBody>
      </p:sp>
      <p:pic>
        <p:nvPicPr>
          <p:cNvPr id="4" name="图片 3">
            <a:extLst>
              <a:ext uri="{FF2B5EF4-FFF2-40B4-BE49-F238E27FC236}">
                <a16:creationId xmlns:a16="http://schemas.microsoft.com/office/drawing/2014/main" id="{B4E093B8-EC5A-455D-9A23-FE0F98426CF7}"/>
              </a:ext>
            </a:extLst>
          </p:cNvPr>
          <p:cNvPicPr>
            <a:picLocks noChangeAspect="1"/>
          </p:cNvPicPr>
          <p:nvPr/>
        </p:nvPicPr>
        <p:blipFill>
          <a:blip r:embed="rId3"/>
          <a:stretch>
            <a:fillRect/>
          </a:stretch>
        </p:blipFill>
        <p:spPr>
          <a:xfrm>
            <a:off x="1934740" y="3730751"/>
            <a:ext cx="7917708" cy="1512761"/>
          </a:xfrm>
          <a:prstGeom prst="rect">
            <a:avLst/>
          </a:prstGeom>
        </p:spPr>
      </p:pic>
    </p:spTree>
    <p:extLst>
      <p:ext uri="{BB962C8B-B14F-4D97-AF65-F5344CB8AC3E}">
        <p14:creationId xmlns:p14="http://schemas.microsoft.com/office/powerpoint/2010/main" val="185204573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7.4.2  V-Ray</a:t>
            </a:r>
            <a:endPar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图像过滤器</a:t>
            </a:r>
          </a:p>
          <a:p>
            <a:pPr indent="457200">
              <a:lnSpc>
                <a:spcPct val="150000"/>
              </a:lnSpc>
            </a:pPr>
            <a:r>
              <a:rPr lang="zh-CN" altLang="en-US" dirty="0">
                <a:latin typeface="微软雅黑" panose="020B0503020204020204" pitchFamily="34" charset="-122"/>
                <a:ea typeface="微软雅黑" panose="020B0503020204020204" pitchFamily="34" charset="-122"/>
              </a:rPr>
              <a:t>图像过滤器可以平滑渲染时产生的对角线或弯曲线条的锯齿状边缘。</a:t>
            </a:r>
          </a:p>
        </p:txBody>
      </p:sp>
      <p:pic>
        <p:nvPicPr>
          <p:cNvPr id="5" name="图片 4">
            <a:extLst>
              <a:ext uri="{FF2B5EF4-FFF2-40B4-BE49-F238E27FC236}">
                <a16:creationId xmlns:a16="http://schemas.microsoft.com/office/drawing/2014/main" id="{B59F4B00-3899-4257-A881-D78120BBCA41}"/>
              </a:ext>
            </a:extLst>
          </p:cNvPr>
          <p:cNvPicPr>
            <a:picLocks noChangeAspect="1"/>
          </p:cNvPicPr>
          <p:nvPr/>
        </p:nvPicPr>
        <p:blipFill>
          <a:blip r:embed="rId3"/>
          <a:stretch>
            <a:fillRect/>
          </a:stretch>
        </p:blipFill>
        <p:spPr>
          <a:xfrm>
            <a:off x="2314731" y="2962334"/>
            <a:ext cx="6312137" cy="2424053"/>
          </a:xfrm>
          <a:prstGeom prst="rect">
            <a:avLst/>
          </a:prstGeom>
        </p:spPr>
      </p:pic>
    </p:spTree>
    <p:extLst>
      <p:ext uri="{BB962C8B-B14F-4D97-AF65-F5344CB8AC3E}">
        <p14:creationId xmlns:p14="http://schemas.microsoft.com/office/powerpoint/2010/main" val="276674320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7.4.2  V-Ray</a:t>
            </a:r>
            <a:endPar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颜色映射</a:t>
            </a:r>
          </a:p>
          <a:p>
            <a:pPr indent="457200">
              <a:lnSpc>
                <a:spcPct val="150000"/>
              </a:lnSpc>
            </a:pPr>
            <a:r>
              <a:rPr lang="zh-CN" altLang="en-US" dirty="0">
                <a:latin typeface="微软雅黑" panose="020B0503020204020204" pitchFamily="34" charset="-122"/>
                <a:ea typeface="微软雅黑" panose="020B0503020204020204" pitchFamily="34" charset="-122"/>
              </a:rPr>
              <a:t>“颜色映射”卷展栏用于控制整个场景的色彩和曝光方式。它也分“默认”和“高级”两种模式。</a:t>
            </a:r>
          </a:p>
        </p:txBody>
      </p:sp>
      <p:pic>
        <p:nvPicPr>
          <p:cNvPr id="4" name="图片 3">
            <a:extLst>
              <a:ext uri="{FF2B5EF4-FFF2-40B4-BE49-F238E27FC236}">
                <a16:creationId xmlns:a16="http://schemas.microsoft.com/office/drawing/2014/main" id="{3705BF5C-3DA3-492F-AF86-09AE69AC7186}"/>
              </a:ext>
            </a:extLst>
          </p:cNvPr>
          <p:cNvPicPr>
            <a:picLocks noChangeAspect="1"/>
          </p:cNvPicPr>
          <p:nvPr/>
        </p:nvPicPr>
        <p:blipFill>
          <a:blip r:embed="rId3"/>
          <a:stretch>
            <a:fillRect/>
          </a:stretch>
        </p:blipFill>
        <p:spPr>
          <a:xfrm>
            <a:off x="2187512" y="3519743"/>
            <a:ext cx="8458508" cy="1289904"/>
          </a:xfrm>
          <a:prstGeom prst="rect">
            <a:avLst/>
          </a:prstGeom>
        </p:spPr>
      </p:pic>
    </p:spTree>
    <p:extLst>
      <p:ext uri="{BB962C8B-B14F-4D97-AF65-F5344CB8AC3E}">
        <p14:creationId xmlns:p14="http://schemas.microsoft.com/office/powerpoint/2010/main" val="171219014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7.4.3  GI</a:t>
            </a:r>
            <a:endPar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58532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GI”</a:t>
            </a:r>
            <a:r>
              <a:rPr lang="zh-CN" altLang="en-US" dirty="0">
                <a:latin typeface="微软雅黑" panose="020B0503020204020204" pitchFamily="34" charset="-122"/>
                <a:ea typeface="微软雅黑" panose="020B0503020204020204" pitchFamily="34" charset="-122"/>
              </a:rPr>
              <a:t>在</a:t>
            </a:r>
            <a:r>
              <a:rPr lang="en-US" altLang="zh-CN" dirty="0" err="1">
                <a:latin typeface="微软雅黑" panose="020B0503020204020204" pitchFamily="34" charset="-122"/>
                <a:ea typeface="微软雅黑" panose="020B0503020204020204" pitchFamily="34" charset="-122"/>
              </a:rPr>
              <a:t>VRay</a:t>
            </a:r>
            <a:r>
              <a:rPr lang="zh-CN" altLang="en-US" dirty="0">
                <a:latin typeface="微软雅黑" panose="020B0503020204020204" pitchFamily="34" charset="-122"/>
                <a:ea typeface="微软雅黑" panose="020B0503020204020204" pitchFamily="34" charset="-122"/>
              </a:rPr>
              <a:t>渲染器中可以理解为间接光照。当光线从窗户投射进来，照射到地面上，光线就会减弱并反弹到屋顶，然后继续减弱反弹到地面，并继续反弹到其他位置，这就是间接光照的原理。该选项卡包括</a:t>
            </a:r>
            <a:r>
              <a:rPr lang="zh-CN" altLang="en-US" dirty="0" smtClean="0">
                <a:latin typeface="微软雅黑" panose="020B0503020204020204" pitchFamily="34" charset="-122"/>
                <a:ea typeface="微软雅黑" panose="020B0503020204020204" pitchFamily="34" charset="-122"/>
              </a:rPr>
              <a:t>“全局照明”“灯光缓存”</a:t>
            </a:r>
            <a:r>
              <a:rPr lang="zh-CN" altLang="en-US" dirty="0">
                <a:latin typeface="微软雅黑" panose="020B0503020204020204" pitchFamily="34" charset="-122"/>
                <a:ea typeface="微软雅黑" panose="020B0503020204020204" pitchFamily="34" charset="-122"/>
              </a:rPr>
              <a:t>和“焦散”</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个卷展栏。</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全局照明</a:t>
            </a:r>
          </a:p>
          <a:p>
            <a:pPr indent="457200">
              <a:lnSpc>
                <a:spcPct val="150000"/>
              </a:lnSpc>
            </a:pPr>
            <a:r>
              <a:rPr lang="zh-CN" altLang="en-US" dirty="0">
                <a:latin typeface="微软雅黑" panose="020B0503020204020204" pitchFamily="34" charset="-122"/>
                <a:ea typeface="微软雅黑" panose="020B0503020204020204" pitchFamily="34" charset="-122"/>
              </a:rPr>
              <a:t>全局照明用于模拟出真实世界中的光线的传递和反弹现象。</a:t>
            </a:r>
          </a:p>
        </p:txBody>
      </p:sp>
      <p:pic>
        <p:nvPicPr>
          <p:cNvPr id="4" name="图片 3">
            <a:extLst>
              <a:ext uri="{FF2B5EF4-FFF2-40B4-BE49-F238E27FC236}">
                <a16:creationId xmlns:a16="http://schemas.microsoft.com/office/drawing/2014/main" id="{758775E9-404B-46CE-BA39-FDB1ED49A936}"/>
              </a:ext>
            </a:extLst>
          </p:cNvPr>
          <p:cNvPicPr>
            <a:picLocks noChangeAspect="1"/>
          </p:cNvPicPr>
          <p:nvPr/>
        </p:nvPicPr>
        <p:blipFill>
          <a:blip r:embed="rId3"/>
          <a:stretch>
            <a:fillRect/>
          </a:stretch>
        </p:blipFill>
        <p:spPr>
          <a:xfrm>
            <a:off x="2444687" y="4469975"/>
            <a:ext cx="6925194" cy="1845100"/>
          </a:xfrm>
          <a:prstGeom prst="rect">
            <a:avLst/>
          </a:prstGeom>
        </p:spPr>
      </p:pic>
    </p:spTree>
    <p:extLst>
      <p:ext uri="{BB962C8B-B14F-4D97-AF65-F5344CB8AC3E}">
        <p14:creationId xmlns:p14="http://schemas.microsoft.com/office/powerpoint/2010/main" val="87685742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7.4.3  GI</a:t>
            </a:r>
            <a:endPar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灯光缓存</a:t>
            </a:r>
          </a:p>
          <a:p>
            <a:pPr indent="457200">
              <a:lnSpc>
                <a:spcPct val="150000"/>
              </a:lnSpc>
            </a:pPr>
            <a:r>
              <a:rPr lang="zh-CN" altLang="en-US" dirty="0">
                <a:latin typeface="微软雅黑" panose="020B0503020204020204" pitchFamily="34" charset="-122"/>
                <a:ea typeface="微软雅黑" panose="020B0503020204020204" pitchFamily="34" charset="-122"/>
              </a:rPr>
              <a:t>灯光缓存是从摄影机开始追踪光线到光源，摄影机追踪光线的数量就是灯光缓存的最后精度。这种方法可以有效地与任何光源一起工作，包括天窗、自发光物体、非物理光源、光度学灯等。</a:t>
            </a:r>
          </a:p>
        </p:txBody>
      </p:sp>
      <p:pic>
        <p:nvPicPr>
          <p:cNvPr id="5" name="图片 4">
            <a:extLst>
              <a:ext uri="{FF2B5EF4-FFF2-40B4-BE49-F238E27FC236}">
                <a16:creationId xmlns:a16="http://schemas.microsoft.com/office/drawing/2014/main" id="{6ED1C619-8956-4F44-A7F0-AB60BF46AF6B}"/>
              </a:ext>
            </a:extLst>
          </p:cNvPr>
          <p:cNvPicPr>
            <a:picLocks noChangeAspect="1"/>
          </p:cNvPicPr>
          <p:nvPr/>
        </p:nvPicPr>
        <p:blipFill>
          <a:blip r:embed="rId3"/>
          <a:stretch>
            <a:fillRect/>
          </a:stretch>
        </p:blipFill>
        <p:spPr>
          <a:xfrm>
            <a:off x="3781553" y="3773462"/>
            <a:ext cx="3540019" cy="2376401"/>
          </a:xfrm>
          <a:prstGeom prst="rect">
            <a:avLst/>
          </a:prstGeom>
        </p:spPr>
      </p:pic>
    </p:spTree>
    <p:extLst>
      <p:ext uri="{BB962C8B-B14F-4D97-AF65-F5344CB8AC3E}">
        <p14:creationId xmlns:p14="http://schemas.microsoft.com/office/powerpoint/2010/main" val="195938423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7.4.3  GI</a:t>
            </a:r>
            <a:endPar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焦散</a:t>
            </a:r>
          </a:p>
          <a:p>
            <a:pPr indent="457200">
              <a:lnSpc>
                <a:spcPct val="150000"/>
              </a:lnSpc>
            </a:pPr>
            <a:r>
              <a:rPr lang="zh-CN" altLang="en-US" dirty="0">
                <a:latin typeface="微软雅黑" panose="020B0503020204020204" pitchFamily="34" charset="-122"/>
                <a:ea typeface="微软雅黑" panose="020B0503020204020204" pitchFamily="34" charset="-122"/>
              </a:rPr>
              <a:t>焦散卷展栏主要用于控制和管理焦散效果的渲染设置。该卷展栏也分为“默认”和“高级”两种模式。</a:t>
            </a:r>
          </a:p>
        </p:txBody>
      </p:sp>
      <p:pic>
        <p:nvPicPr>
          <p:cNvPr id="4" name="图片 3">
            <a:extLst>
              <a:ext uri="{FF2B5EF4-FFF2-40B4-BE49-F238E27FC236}">
                <a16:creationId xmlns:a16="http://schemas.microsoft.com/office/drawing/2014/main" id="{0978B372-3E17-4A8B-8BBD-977E640B236F}"/>
              </a:ext>
            </a:extLst>
          </p:cNvPr>
          <p:cNvPicPr>
            <a:picLocks noChangeAspect="1"/>
          </p:cNvPicPr>
          <p:nvPr/>
        </p:nvPicPr>
        <p:blipFill>
          <a:blip r:embed="rId3"/>
          <a:stretch>
            <a:fillRect/>
          </a:stretch>
        </p:blipFill>
        <p:spPr>
          <a:xfrm>
            <a:off x="2052514" y="3700809"/>
            <a:ext cx="7682159" cy="2336292"/>
          </a:xfrm>
          <a:prstGeom prst="rect">
            <a:avLst/>
          </a:prstGeom>
        </p:spPr>
      </p:pic>
    </p:spTree>
    <p:extLst>
      <p:ext uri="{BB962C8B-B14F-4D97-AF65-F5344CB8AC3E}">
        <p14:creationId xmlns:p14="http://schemas.microsoft.com/office/powerpoint/2010/main" val="5765637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7.4.4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设置</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54326"/>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“设置”选项卡包括</a:t>
            </a:r>
            <a:r>
              <a:rPr lang="zh-CN" altLang="en-US" dirty="0" smtClean="0">
                <a:latin typeface="微软雅黑" panose="020B0503020204020204" pitchFamily="34" charset="-122"/>
                <a:ea typeface="微软雅黑" panose="020B0503020204020204" pitchFamily="34" charset="-122"/>
              </a:rPr>
              <a:t>“授权”“</a:t>
            </a:r>
            <a:r>
              <a:rPr lang="zh-CN" altLang="en-US" dirty="0">
                <a:latin typeface="微软雅黑" panose="020B0503020204020204" pitchFamily="34" charset="-122"/>
                <a:ea typeface="微软雅黑" panose="020B0503020204020204" pitchFamily="34" charset="-122"/>
              </a:rPr>
              <a:t>关于</a:t>
            </a:r>
            <a:r>
              <a:rPr lang="en-US" altLang="zh-CN" dirty="0">
                <a:latin typeface="微软雅黑" panose="020B0503020204020204" pitchFamily="34" charset="-122"/>
                <a:ea typeface="微软雅黑" panose="020B0503020204020204" pitchFamily="34" charset="-122"/>
              </a:rPr>
              <a:t>V-Ray</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“色彩管理”“默认置换”“系统”“平铺纹理选项”</a:t>
            </a:r>
            <a:r>
              <a:rPr lang="zh-CN" altLang="en-US" dirty="0">
                <a:latin typeface="微软雅黑" panose="020B0503020204020204" pitchFamily="34" charset="-122"/>
                <a:ea typeface="微软雅黑" panose="020B0503020204020204" pitchFamily="34" charset="-122"/>
              </a:rPr>
              <a:t>以及“代理物体预览缓存”这几个卷展栏。其中比较常用的是“系统”卷展栏，如图</a:t>
            </a:r>
            <a:r>
              <a:rPr lang="en-US" altLang="zh-CN" dirty="0">
                <a:latin typeface="微软雅黑" panose="020B0503020204020204" pitchFamily="34" charset="-122"/>
                <a:ea typeface="微软雅黑" panose="020B0503020204020204" pitchFamily="34" charset="-122"/>
              </a:rPr>
              <a:t>7-32</a:t>
            </a:r>
            <a:r>
              <a:rPr lang="zh-CN" altLang="en-US" dirty="0">
                <a:latin typeface="微软雅黑" panose="020B0503020204020204" pitchFamily="34" charset="-122"/>
                <a:ea typeface="微软雅黑" panose="020B0503020204020204" pitchFamily="34" charset="-122"/>
              </a:rPr>
              <a:t>所示。该卷展栏同样也分“默认”和“高级”两种模式。</a:t>
            </a:r>
          </a:p>
        </p:txBody>
      </p:sp>
      <p:pic>
        <p:nvPicPr>
          <p:cNvPr id="4" name="图片 3">
            <a:extLst>
              <a:ext uri="{FF2B5EF4-FFF2-40B4-BE49-F238E27FC236}">
                <a16:creationId xmlns:a16="http://schemas.microsoft.com/office/drawing/2014/main" id="{459B59A4-D364-47CE-A807-2474B9521E57}"/>
              </a:ext>
            </a:extLst>
          </p:cNvPr>
          <p:cNvPicPr>
            <a:picLocks noChangeAspect="1"/>
          </p:cNvPicPr>
          <p:nvPr/>
        </p:nvPicPr>
        <p:blipFill>
          <a:blip r:embed="rId3"/>
          <a:stretch>
            <a:fillRect/>
          </a:stretch>
        </p:blipFill>
        <p:spPr>
          <a:xfrm>
            <a:off x="2747045" y="3319891"/>
            <a:ext cx="6279174" cy="3103816"/>
          </a:xfrm>
          <a:prstGeom prst="rect">
            <a:avLst/>
          </a:prstGeom>
        </p:spPr>
      </p:pic>
    </p:spTree>
    <p:extLst>
      <p:ext uri="{BB962C8B-B14F-4D97-AF65-F5344CB8AC3E}">
        <p14:creationId xmlns:p14="http://schemas.microsoft.com/office/powerpoint/2010/main" val="239689535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7.4.4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设置</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下面将以厨房场景为例，来介绍测试渲染的常规操作。</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A840D5BA-F648-4DCB-9CB1-5F1F28C2799C}"/>
              </a:ext>
            </a:extLst>
          </p:cNvPr>
          <p:cNvPicPr>
            <a:picLocks noChangeAspect="1"/>
          </p:cNvPicPr>
          <p:nvPr/>
        </p:nvPicPr>
        <p:blipFill>
          <a:blip r:embed="rId3"/>
          <a:stretch>
            <a:fillRect/>
          </a:stretch>
        </p:blipFill>
        <p:spPr>
          <a:xfrm>
            <a:off x="2591038" y="2521160"/>
            <a:ext cx="5699338" cy="3519341"/>
          </a:xfrm>
          <a:prstGeom prst="rect">
            <a:avLst/>
          </a:prstGeom>
        </p:spPr>
      </p:pic>
    </p:spTree>
    <p:extLst>
      <p:ext uri="{BB962C8B-B14F-4D97-AF65-F5344CB8AC3E}">
        <p14:creationId xmlns:p14="http://schemas.microsoft.com/office/powerpoint/2010/main" val="18081363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05</a:t>
            </a:r>
          </a:p>
        </p:txBody>
      </p:sp>
      <p:sp>
        <p:nvSpPr>
          <p:cNvPr id="5" name="Rectangle 18"/>
          <p:cNvSpPr>
            <a:spLocks noChangeArrowheads="1"/>
          </p:cNvSpPr>
          <p:nvPr/>
        </p:nvSpPr>
        <p:spPr bwMode="auto">
          <a:xfrm>
            <a:off x="4360622" y="3987831"/>
            <a:ext cx="4223784"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课堂演练</a:t>
            </a:r>
          </a:p>
        </p:txBody>
      </p:sp>
    </p:spTree>
    <p:extLst>
      <p:ext uri="{BB962C8B-B14F-4D97-AF65-F5344CB8AC3E}">
        <p14:creationId xmlns:p14="http://schemas.microsoft.com/office/powerpoint/2010/main" val="115593076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70816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在建模过程中，渲染视口是不可缺少的。通过渲染可以实时查看创建的材质和灯光效果，方便及时调整。此外，在渲染视口时也离不开摄影机的设置，不同的摄影机视角，不同的渲染设置，呈现出的画面效果也会不同。</a:t>
            </a:r>
            <a:r>
              <a:rPr lang="zh-CN" altLang="en-US" sz="1400" dirty="0" smtClean="0">
                <a:solidFill>
                  <a:schemeClr val="tx1">
                    <a:lumMod val="65000"/>
                    <a:lumOff val="35000"/>
                  </a:schemeClr>
                </a:solidFill>
                <a:latin typeface="思源黑体" panose="020B0500000000000000" pitchFamily="34" charset="-122"/>
                <a:ea typeface="思源黑体" panose="020B0500000000000000" pitchFamily="34" charset="-122"/>
                <a:sym typeface="+mn-lt"/>
              </a:rPr>
              <a:t>本模块将</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对摄影机创建和渲染设置功能进行详细的介绍。</a:t>
            </a: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502939" y="342516"/>
            <a:ext cx="61068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3ds </a:t>
            </a:r>
            <a:r>
              <a:rPr lang="en-US" altLang="zh-CN" sz="2000" b="1" spc="300" dirty="0" err="1" smtClean="0">
                <a:solidFill>
                  <a:schemeClr val="tx1">
                    <a:lumMod val="75000"/>
                    <a:lumOff val="25000"/>
                  </a:schemeClr>
                </a:solidFill>
                <a:latin typeface="思源黑体" panose="020B0500000000000000" pitchFamily="34" charset="-122"/>
                <a:ea typeface="思源黑体" panose="020B0500000000000000" pitchFamily="34" charset="-122"/>
              </a:rPr>
              <a:t>Max+VRay</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室内效果图设计</a:t>
            </a: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912149"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课堂演练：批量渲染厨房场景</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本案例将利用摄影机和渲染的相关命令，来为厨房场景中的多个摄影机视口进行批量渲染操作。</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486C4191-13D9-4D3C-8F3C-1AE4B870E0B2}"/>
              </a:ext>
            </a:extLst>
          </p:cNvPr>
          <p:cNvPicPr>
            <a:picLocks noChangeAspect="1"/>
          </p:cNvPicPr>
          <p:nvPr/>
        </p:nvPicPr>
        <p:blipFill>
          <a:blip r:embed="rId3"/>
          <a:stretch>
            <a:fillRect/>
          </a:stretch>
        </p:blipFill>
        <p:spPr>
          <a:xfrm>
            <a:off x="2617755" y="3104245"/>
            <a:ext cx="6670739" cy="3297368"/>
          </a:xfrm>
          <a:prstGeom prst="rect">
            <a:avLst/>
          </a:prstGeom>
        </p:spPr>
      </p:pic>
    </p:spTree>
    <p:extLst>
      <p:ext uri="{BB962C8B-B14F-4D97-AF65-F5344CB8AC3E}">
        <p14:creationId xmlns:p14="http://schemas.microsoft.com/office/powerpoint/2010/main" val="33824629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791629" y="3931351"/>
            <a:ext cx="33617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标准摄影机</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认识摄影机</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356690" y="1413112"/>
            <a:ext cx="9478620" cy="5444888"/>
          </a:xfrm>
          <a:prstGeom prst="rect">
            <a:avLst/>
          </a:prstGeom>
          <a:noFill/>
        </p:spPr>
        <p:txBody>
          <a:bodyPr wrap="square" rtlCol="0">
            <a:spAutoFit/>
          </a:bodyPr>
          <a:lstStyle/>
          <a:p>
            <a:pPr>
              <a:lnSpc>
                <a:spcPct val="150000"/>
              </a:lnSpc>
            </a:pPr>
            <a:r>
              <a:rPr lang="en-US" altLang="zh-CN" dirty="0">
                <a:latin typeface="微软雅黑" panose="020B0503020204020204" pitchFamily="34" charset="-122"/>
                <a:ea typeface="微软雅黑" panose="020B0503020204020204" pitchFamily="34" charset="-122"/>
              </a:rPr>
              <a:t>3ds Max</a:t>
            </a:r>
            <a:r>
              <a:rPr lang="zh-CN" altLang="en-US" dirty="0">
                <a:latin typeface="微软雅黑" panose="020B0503020204020204" pitchFamily="34" charset="-122"/>
                <a:ea typeface="微软雅黑" panose="020B0503020204020204" pitchFamily="34" charset="-122"/>
              </a:rPr>
              <a:t>中的摄影机与现实中的摄影机相似，可以通过调整其位置、角度和镜头参数来捕获和控制场景中的模型显示状态。摄影机的相关参数包括焦距、光圈、快门、景深、光感度、色温、白平衡、曝光等。</a:t>
            </a:r>
          </a:p>
          <a:p>
            <a:pPr marL="342900" indent="-3429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焦距：从镜头的中心点到胶片平面上所形成的清晰影像之间的距离。</a:t>
            </a:r>
          </a:p>
          <a:p>
            <a:pPr marL="342900" indent="-3429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光圈：控制光线透过镜头进入机身内感光面光量的装置。</a:t>
            </a:r>
          </a:p>
          <a:p>
            <a:pPr marL="342900" indent="-3429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快门：控制光线进入感光元件时间长短的“门”。</a:t>
            </a:r>
          </a:p>
          <a:p>
            <a:pPr marL="342900" indent="-3429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景深：在摄影机镜头或其他成像器前沿能够取得清晰图像的成像所测定的被摄物体前后距离范围。</a:t>
            </a:r>
          </a:p>
          <a:p>
            <a:pPr marL="342900" indent="-3429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光感度：又称</a:t>
            </a:r>
            <a:r>
              <a:rPr lang="en-US" altLang="zh-CN" dirty="0">
                <a:latin typeface="微软雅黑" panose="020B0503020204020204" pitchFamily="34" charset="-122"/>
                <a:ea typeface="微软雅黑" panose="020B0503020204020204" pitchFamily="34" charset="-122"/>
              </a:rPr>
              <a:t>ISO</a:t>
            </a:r>
            <a:r>
              <a:rPr lang="zh-CN" altLang="en-US" dirty="0">
                <a:latin typeface="微软雅黑" panose="020B0503020204020204" pitchFamily="34" charset="-122"/>
                <a:ea typeface="微软雅黑" panose="020B0503020204020204" pitchFamily="34" charset="-122"/>
              </a:rPr>
              <a:t>，表示相机对光线的敏感程度。</a:t>
            </a:r>
          </a:p>
          <a:p>
            <a:pPr marL="342900" indent="-3429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色温：光线的颜色。不同时间、不同光源下的色温不同。</a:t>
            </a:r>
          </a:p>
          <a:p>
            <a:pPr marL="342900" indent="-3429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白平衡：调整色彩平衡的功能，确保在不同色温下拍摄白色物体时，色彩能正确还原。</a:t>
            </a:r>
          </a:p>
          <a:p>
            <a:pPr marL="342900" indent="-34290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曝光：控制光线照射感光元件时间的过程，它决定了图像的明暗程度。</a:t>
            </a:r>
          </a:p>
          <a:p>
            <a:pPr>
              <a:lnSpc>
                <a:spcPct val="150000"/>
              </a:lnSpc>
            </a:pP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摄影机类型</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33882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标准摄影机是</a:t>
            </a:r>
            <a:r>
              <a:rPr lang="en-US" altLang="zh-CN" dirty="0">
                <a:latin typeface="微软雅黑" panose="020B0503020204020204" pitchFamily="34" charset="-122"/>
                <a:ea typeface="微软雅黑" panose="020B0503020204020204" pitchFamily="34" charset="-122"/>
              </a:rPr>
              <a:t>3ds </a:t>
            </a:r>
            <a:r>
              <a:rPr lang="en-US" altLang="zh-CN" dirty="0" smtClean="0">
                <a:latin typeface="微软雅黑" panose="020B0503020204020204" pitchFamily="34" charset="-122"/>
                <a:ea typeface="微软雅黑" panose="020B0503020204020204" pitchFamily="34" charset="-122"/>
              </a:rPr>
              <a:t>Max</a:t>
            </a:r>
            <a:r>
              <a:rPr lang="zh-CN" altLang="en-US" dirty="0">
                <a:latin typeface="微软雅黑" panose="020B0503020204020204" pitchFamily="34" charset="-122"/>
                <a:ea typeface="微软雅黑" panose="020B0503020204020204" pitchFamily="34" charset="-122"/>
              </a:rPr>
              <a:t>默认摄影机类型，它包含物理、目标和自由三种摄影机类型。用户可在“创建”面板中选择“摄像机”选项，并将其类型设为“标准”，即可查看到这三种类型。</a:t>
            </a:r>
          </a:p>
        </p:txBody>
      </p:sp>
      <p:pic>
        <p:nvPicPr>
          <p:cNvPr id="2" name="图片 1">
            <a:extLst>
              <a:ext uri="{FF2B5EF4-FFF2-40B4-BE49-F238E27FC236}">
                <a16:creationId xmlns:a16="http://schemas.microsoft.com/office/drawing/2014/main" id="{E436B0F7-19BE-4E7B-B2C4-FEB551A6ECA8}"/>
              </a:ext>
            </a:extLst>
          </p:cNvPr>
          <p:cNvPicPr>
            <a:picLocks noChangeAspect="1"/>
          </p:cNvPicPr>
          <p:nvPr/>
        </p:nvPicPr>
        <p:blipFill>
          <a:blip r:embed="rId3"/>
          <a:stretch>
            <a:fillRect/>
          </a:stretch>
        </p:blipFill>
        <p:spPr>
          <a:xfrm>
            <a:off x="3748183" y="3353338"/>
            <a:ext cx="3183012" cy="280502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摄影机类型</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物理摄影机</a:t>
            </a:r>
          </a:p>
          <a:p>
            <a:pPr indent="457200">
              <a:lnSpc>
                <a:spcPct val="150000"/>
              </a:lnSpc>
            </a:pPr>
            <a:r>
              <a:rPr lang="zh-CN" altLang="en-US" dirty="0">
                <a:latin typeface="微软雅黑" panose="020B0503020204020204" pitchFamily="34" charset="-122"/>
                <a:ea typeface="微软雅黑" panose="020B0503020204020204" pitchFamily="34" charset="-122"/>
              </a:rPr>
              <a:t>物理摄影机可模拟用户可能熟悉的真实摄影机设置。</a:t>
            </a:r>
          </a:p>
        </p:txBody>
      </p:sp>
      <p:pic>
        <p:nvPicPr>
          <p:cNvPr id="3" name="图片 2">
            <a:extLst>
              <a:ext uri="{FF2B5EF4-FFF2-40B4-BE49-F238E27FC236}">
                <a16:creationId xmlns:a16="http://schemas.microsoft.com/office/drawing/2014/main" id="{1CC5A99A-0BED-4C50-8BA7-EFA2533743E1}"/>
              </a:ext>
            </a:extLst>
          </p:cNvPr>
          <p:cNvPicPr>
            <a:picLocks noChangeAspect="1"/>
          </p:cNvPicPr>
          <p:nvPr/>
        </p:nvPicPr>
        <p:blipFill>
          <a:blip r:embed="rId3"/>
          <a:stretch>
            <a:fillRect/>
          </a:stretch>
        </p:blipFill>
        <p:spPr>
          <a:xfrm>
            <a:off x="3086132" y="2785158"/>
            <a:ext cx="5257735" cy="3643156"/>
          </a:xfrm>
          <a:prstGeom prst="rect">
            <a:avLst/>
          </a:prstGeom>
        </p:spPr>
      </p:pic>
    </p:spTree>
    <p:extLst>
      <p:ext uri="{BB962C8B-B14F-4D97-AF65-F5344CB8AC3E}">
        <p14:creationId xmlns:p14="http://schemas.microsoft.com/office/powerpoint/2010/main" val="341941087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摄影机类型</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目标摄影机</a:t>
            </a:r>
          </a:p>
          <a:p>
            <a:pPr indent="457200">
              <a:lnSpc>
                <a:spcPct val="150000"/>
              </a:lnSpc>
            </a:pPr>
            <a:r>
              <a:rPr lang="zh-CN" altLang="en-US" dirty="0">
                <a:latin typeface="微软雅黑" panose="020B0503020204020204" pitchFamily="34" charset="-122"/>
                <a:ea typeface="微软雅黑" panose="020B0503020204020204" pitchFamily="34" charset="-122"/>
              </a:rPr>
              <a:t>目标摄影机用于观察目标点附近的场景内容，它由摄影机、目标点两部分组成，可以很容易地单独进行控制调整，并分别设置动画。</a:t>
            </a:r>
          </a:p>
        </p:txBody>
      </p:sp>
      <p:pic>
        <p:nvPicPr>
          <p:cNvPr id="2" name="图片 1">
            <a:extLst>
              <a:ext uri="{FF2B5EF4-FFF2-40B4-BE49-F238E27FC236}">
                <a16:creationId xmlns:a16="http://schemas.microsoft.com/office/drawing/2014/main" id="{B5E4F934-6349-4C8B-9460-0910C93AD706}"/>
              </a:ext>
            </a:extLst>
          </p:cNvPr>
          <p:cNvPicPr>
            <a:picLocks noChangeAspect="1"/>
          </p:cNvPicPr>
          <p:nvPr/>
        </p:nvPicPr>
        <p:blipFill>
          <a:blip r:embed="rId3"/>
          <a:stretch>
            <a:fillRect/>
          </a:stretch>
        </p:blipFill>
        <p:spPr>
          <a:xfrm>
            <a:off x="2205782" y="3192990"/>
            <a:ext cx="8217627" cy="3125723"/>
          </a:xfrm>
          <a:prstGeom prst="rect">
            <a:avLst/>
          </a:prstGeom>
        </p:spPr>
      </p:pic>
    </p:spTree>
    <p:extLst>
      <p:ext uri="{BB962C8B-B14F-4D97-AF65-F5344CB8AC3E}">
        <p14:creationId xmlns:p14="http://schemas.microsoft.com/office/powerpoint/2010/main" val="85315611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7.1.2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摄影机类型</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自由摄影机</a:t>
            </a:r>
          </a:p>
          <a:p>
            <a:pPr indent="457200">
              <a:lnSpc>
                <a:spcPct val="150000"/>
              </a:lnSpc>
            </a:pPr>
            <a:r>
              <a:rPr lang="zh-CN" altLang="en-US" dirty="0">
                <a:latin typeface="微软雅黑" panose="020B0503020204020204" pitchFamily="34" charset="-122"/>
                <a:ea typeface="微软雅黑" panose="020B0503020204020204" pitchFamily="34" charset="-122"/>
              </a:rPr>
              <a:t>自由摄影机在摄影机指向的方向查看区域，与目标摄影机非常相似，如同“目标聚光灯”和“自由聚光灯”的区别。不同的是自由摄影机比目标摄影机少了一个目标点，可以更轻松地设置摄影机动画。</a:t>
            </a:r>
          </a:p>
        </p:txBody>
      </p:sp>
      <p:pic>
        <p:nvPicPr>
          <p:cNvPr id="3" name="图片 2">
            <a:extLst>
              <a:ext uri="{FF2B5EF4-FFF2-40B4-BE49-F238E27FC236}">
                <a16:creationId xmlns:a16="http://schemas.microsoft.com/office/drawing/2014/main" id="{89613A49-FDC1-410F-B908-E5D1106BB2FC}"/>
              </a:ext>
            </a:extLst>
          </p:cNvPr>
          <p:cNvPicPr>
            <a:picLocks noChangeAspect="1"/>
          </p:cNvPicPr>
          <p:nvPr/>
        </p:nvPicPr>
        <p:blipFill>
          <a:blip r:embed="rId3"/>
          <a:stretch>
            <a:fillRect/>
          </a:stretch>
        </p:blipFill>
        <p:spPr>
          <a:xfrm>
            <a:off x="3608969" y="3092194"/>
            <a:ext cx="4860223" cy="3409790"/>
          </a:xfrm>
          <a:prstGeom prst="rect">
            <a:avLst/>
          </a:prstGeom>
        </p:spPr>
      </p:pic>
    </p:spTree>
    <p:extLst>
      <p:ext uri="{BB962C8B-B14F-4D97-AF65-F5344CB8AC3E}">
        <p14:creationId xmlns:p14="http://schemas.microsoft.com/office/powerpoint/2010/main" val="143815531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1370</Words>
  <Application>Microsoft Office PowerPoint</Application>
  <PresentationFormat>宽屏</PresentationFormat>
  <Paragraphs>141</Paragraphs>
  <Slides>31</Slides>
  <Notes>30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31</vt:i4>
      </vt:variant>
    </vt:vector>
  </HeadingPairs>
  <TitlesOfParts>
    <vt:vector size="45" baseType="lpstr">
      <vt:lpstr>Lato Light</vt:lpstr>
      <vt:lpstr>Montserrat Hairline</vt:lpstr>
      <vt:lpstr>Poppins Light</vt:lpstr>
      <vt:lpstr>等线</vt:lpstr>
      <vt:lpstr>等线 Light</vt:lpstr>
      <vt:lpstr>思源黑体</vt:lpstr>
      <vt:lpstr>宋体</vt:lpstr>
      <vt:lpstr>微软雅黑</vt:lpstr>
      <vt:lpstr>Arial</vt:lpstr>
      <vt:lpstr>Calibri</vt:lpstr>
      <vt:lpstr>Calibri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3ds Max VRay室内效果图设计</dc:title>
  <dc:creator/>
  <cp:keywords>3ds Max VRay室内效果图设计</cp:keywords>
  <cp:lastModifiedBy/>
  <cp:revision>2</cp:revision>
  <dcterms:created xsi:type="dcterms:W3CDTF">2021-05-01T02:52:20Z</dcterms:created>
  <dcterms:modified xsi:type="dcterms:W3CDTF">2025-05-06T04:36:56Z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