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8"/>
  </p:notesMasterIdLst>
  <p:handoutMasterIdLst>
    <p:handoutMasterId r:id="rId39"/>
  </p:handoutMasterIdLst>
  <p:sldIdLst>
    <p:sldId id="374" r:id="rId3"/>
    <p:sldId id="360" r:id="rId4"/>
    <p:sldId id="340" r:id="rId5"/>
    <p:sldId id="361" r:id="rId6"/>
    <p:sldId id="407" r:id="rId7"/>
    <p:sldId id="357" r:id="rId8"/>
    <p:sldId id="408" r:id="rId9"/>
    <p:sldId id="409" r:id="rId10"/>
    <p:sldId id="410" r:id="rId11"/>
    <p:sldId id="411" r:id="rId12"/>
    <p:sldId id="435" r:id="rId13"/>
    <p:sldId id="436" r:id="rId14"/>
    <p:sldId id="440" r:id="rId15"/>
    <p:sldId id="406" r:id="rId16"/>
    <p:sldId id="412" r:id="rId17"/>
    <p:sldId id="413" r:id="rId18"/>
    <p:sldId id="414" r:id="rId19"/>
    <p:sldId id="415" r:id="rId20"/>
    <p:sldId id="441" r:id="rId21"/>
    <p:sldId id="423" r:id="rId22"/>
    <p:sldId id="424" r:id="rId23"/>
    <p:sldId id="442" r:id="rId24"/>
    <p:sldId id="443" r:id="rId25"/>
    <p:sldId id="425" r:id="rId26"/>
    <p:sldId id="426" r:id="rId27"/>
    <p:sldId id="430" r:id="rId28"/>
    <p:sldId id="428" r:id="rId29"/>
    <p:sldId id="429" r:id="rId30"/>
    <p:sldId id="437" r:id="rId31"/>
    <p:sldId id="444" r:id="rId32"/>
    <p:sldId id="445" r:id="rId33"/>
    <p:sldId id="438" r:id="rId34"/>
    <p:sldId id="446" r:id="rId35"/>
    <p:sldId id="439" r:id="rId36"/>
    <p:sldId id="372" r:id="rId37"/>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9" d="100"/>
          <a:sy n="69" d="100"/>
        </p:scale>
        <p:origin x="756" y="60"/>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2025/5/6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1385982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21941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415152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412968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3952663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4010805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88380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1738793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4272933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5697618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1788751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37170060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16666586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35</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4241985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2774248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20463698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2025/5/6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2025/5/6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7.emf"/></Relationships>
</file>

<file path=ppt/slides/_rels/slide2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2</a:t>
            </a:r>
            <a:r>
              <a:rPr lang="zh-CN" altLang="en-US" sz="4000" b="1" dirty="0" smtClean="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基本体建模</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加强型文本</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利用加强型文本工具可创建文字模型。</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66FA9E4D-82AC-4364-A2CC-C2DB17430806}"/>
              </a:ext>
            </a:extLst>
          </p:cNvPr>
          <p:cNvPicPr>
            <a:picLocks noChangeAspect="1"/>
          </p:cNvPicPr>
          <p:nvPr/>
        </p:nvPicPr>
        <p:blipFill>
          <a:blip r:embed="rId3"/>
          <a:stretch>
            <a:fillRect/>
          </a:stretch>
        </p:blipFill>
        <p:spPr>
          <a:xfrm>
            <a:off x="2054644" y="2710817"/>
            <a:ext cx="7320711" cy="2784565"/>
          </a:xfrm>
          <a:prstGeom prst="rect">
            <a:avLst/>
          </a:prstGeom>
        </p:spPr>
      </p:pic>
    </p:spTree>
    <p:extLst>
      <p:ext uri="{BB962C8B-B14F-4D97-AF65-F5344CB8AC3E}">
        <p14:creationId xmlns:p14="http://schemas.microsoft.com/office/powerpoint/2010/main" val="410401847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平面</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平面是一种没有厚度的长方体，在渲染时可以无限放大。平面常用来创建大型场景的地面或墙体。此外，用户可以为平面模型添加噪波等修改器，来创建陡峭的地形或波涛起伏的海面。</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C60FFAA-5679-40BD-9D64-E47DC2207A0E}"/>
              </a:ext>
            </a:extLst>
          </p:cNvPr>
          <p:cNvPicPr>
            <a:picLocks noChangeAspect="1"/>
          </p:cNvPicPr>
          <p:nvPr/>
        </p:nvPicPr>
        <p:blipFill>
          <a:blip r:embed="rId3"/>
          <a:stretch>
            <a:fillRect/>
          </a:stretch>
        </p:blipFill>
        <p:spPr>
          <a:xfrm>
            <a:off x="3317174" y="3022152"/>
            <a:ext cx="4795651" cy="3018349"/>
          </a:xfrm>
          <a:prstGeom prst="rect">
            <a:avLst/>
          </a:prstGeom>
        </p:spPr>
      </p:pic>
    </p:spTree>
    <p:extLst>
      <p:ext uri="{BB962C8B-B14F-4D97-AF65-F5344CB8AC3E}">
        <p14:creationId xmlns:p14="http://schemas.microsoft.com/office/powerpoint/2010/main" val="55556988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其他基本体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除了以上常用的一些基本体外，还有管状体、圆环体、四棱锥这三种基本体。其中管状体可以创建管道之类的模型；“圆环”可以创建具有圆形横截面的环形体，如轮胎、戒指等模型；而“四棱锥”可创建出建筑屋顶、尖塔等模型。</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2A6BBBC-12AD-4777-8BBF-EEBCA660776C}"/>
              </a:ext>
            </a:extLst>
          </p:cNvPr>
          <p:cNvPicPr>
            <a:picLocks noChangeAspect="1"/>
          </p:cNvPicPr>
          <p:nvPr/>
        </p:nvPicPr>
        <p:blipFill>
          <a:blip r:embed="rId3"/>
          <a:stretch>
            <a:fillRect/>
          </a:stretch>
        </p:blipFill>
        <p:spPr>
          <a:xfrm>
            <a:off x="1702023" y="3267622"/>
            <a:ext cx="8502203" cy="2585683"/>
          </a:xfrm>
          <a:prstGeom prst="rect">
            <a:avLst/>
          </a:prstGeom>
        </p:spPr>
      </p:pic>
    </p:spTree>
    <p:extLst>
      <p:ext uri="{BB962C8B-B14F-4D97-AF65-F5344CB8AC3E}">
        <p14:creationId xmlns:p14="http://schemas.microsoft.com/office/powerpoint/2010/main" val="6607833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其他基本体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下面将利用长方体和茶壶命令来创建茶几组合模型。</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E90A44D-17E8-42FA-9296-49833DFF31D2}"/>
              </a:ext>
            </a:extLst>
          </p:cNvPr>
          <p:cNvPicPr>
            <a:picLocks noChangeAspect="1"/>
          </p:cNvPicPr>
          <p:nvPr/>
        </p:nvPicPr>
        <p:blipFill>
          <a:blip r:embed="rId3"/>
          <a:stretch>
            <a:fillRect/>
          </a:stretch>
        </p:blipFill>
        <p:spPr>
          <a:xfrm>
            <a:off x="1360366" y="2769107"/>
            <a:ext cx="9185517" cy="2793492"/>
          </a:xfrm>
          <a:prstGeom prst="rect">
            <a:avLst/>
          </a:prstGeom>
        </p:spPr>
      </p:pic>
    </p:spTree>
    <p:extLst>
      <p:ext uri="{BB962C8B-B14F-4D97-AF65-F5344CB8AC3E}">
        <p14:creationId xmlns:p14="http://schemas.microsoft.com/office/powerpoint/2010/main" val="379100582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553503" y="3944969"/>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扩展基本体</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异面</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异面体是由多个边面组合而成的三维实体，它可以调节异面体边面的状态，也可以调整实体面的数量改变其形状。</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217C61BB-3589-4C89-8C49-C6B9239532D1}"/>
              </a:ext>
            </a:extLst>
          </p:cNvPr>
          <p:cNvPicPr>
            <a:picLocks noChangeAspect="1"/>
          </p:cNvPicPr>
          <p:nvPr/>
        </p:nvPicPr>
        <p:blipFill>
          <a:blip r:embed="rId3"/>
          <a:stretch>
            <a:fillRect/>
          </a:stretch>
        </p:blipFill>
        <p:spPr>
          <a:xfrm>
            <a:off x="2035592" y="3009910"/>
            <a:ext cx="7358816" cy="3076385"/>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切角长方体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利用切角长方体可以创建带有圆角结构的长方体。</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124F1804-378A-4988-B63A-BEC6C972625C}"/>
              </a:ext>
            </a:extLst>
          </p:cNvPr>
          <p:cNvPicPr>
            <a:picLocks noChangeAspect="1"/>
          </p:cNvPicPr>
          <p:nvPr/>
        </p:nvPicPr>
        <p:blipFill>
          <a:blip r:embed="rId3"/>
          <a:stretch>
            <a:fillRect/>
          </a:stretch>
        </p:blipFill>
        <p:spPr>
          <a:xfrm>
            <a:off x="1387412" y="2436625"/>
            <a:ext cx="8030476" cy="3054537"/>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切角圆柱体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切角圆柱体与切角长方体相似，利用切角圆柱体可快速创建出带有圆角效果的圆柱体。</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1D8A038-BB1B-411D-BEDC-8E00AA560ECF}"/>
              </a:ext>
            </a:extLst>
          </p:cNvPr>
          <p:cNvPicPr>
            <a:picLocks noChangeAspect="1"/>
          </p:cNvPicPr>
          <p:nvPr/>
        </p:nvPicPr>
        <p:blipFill>
          <a:blip r:embed="rId3"/>
          <a:stretch>
            <a:fillRect/>
          </a:stretch>
        </p:blipFill>
        <p:spPr>
          <a:xfrm>
            <a:off x="1753201" y="2710817"/>
            <a:ext cx="8217627" cy="3125723"/>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其他扩展基本体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在该面板中还有其他扩展基本体可创建，如环形结、油罐、胶囊、纺锤、球棱柱、软管等。</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97A2C80D-16B2-44F9-9618-D71084931EE6}"/>
              </a:ext>
            </a:extLst>
          </p:cNvPr>
          <p:cNvPicPr>
            <a:picLocks noChangeAspect="1"/>
          </p:cNvPicPr>
          <p:nvPr/>
        </p:nvPicPr>
        <p:blipFill>
          <a:blip r:embed="rId3"/>
          <a:stretch>
            <a:fillRect/>
          </a:stretch>
        </p:blipFill>
        <p:spPr>
          <a:xfrm>
            <a:off x="2750745" y="2510966"/>
            <a:ext cx="5928509" cy="3676489"/>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其他扩展基本体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下面将利用扩展基本体的相关命令来创建一个矮凳模型。</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B71C864E-E470-4F9A-B346-360EF61067BE}"/>
              </a:ext>
            </a:extLst>
          </p:cNvPr>
          <p:cNvPicPr>
            <a:picLocks noChangeAspect="1"/>
          </p:cNvPicPr>
          <p:nvPr/>
        </p:nvPicPr>
        <p:blipFill>
          <a:blip r:embed="rId3"/>
          <a:stretch>
            <a:fillRect/>
          </a:stretch>
        </p:blipFill>
        <p:spPr>
          <a:xfrm>
            <a:off x="1264532" y="2710817"/>
            <a:ext cx="9377185" cy="2851782"/>
          </a:xfrm>
          <a:prstGeom prst="rect">
            <a:avLst/>
          </a:prstGeom>
        </p:spPr>
      </p:pic>
    </p:spTree>
    <p:extLst>
      <p:ext uri="{BB962C8B-B14F-4D97-AF65-F5344CB8AC3E}">
        <p14:creationId xmlns:p14="http://schemas.microsoft.com/office/powerpoint/2010/main" val="23184303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创建标准基本体</a:t>
            </a:r>
          </a:p>
        </p:txBody>
      </p:sp>
      <p:sp>
        <p:nvSpPr>
          <p:cNvPr id="8" name="Rectangle 18"/>
          <p:cNvSpPr>
            <a:spLocks noChangeArrowheads="1"/>
          </p:cNvSpPr>
          <p:nvPr/>
        </p:nvSpPr>
        <p:spPr bwMode="auto">
          <a:xfrm>
            <a:off x="4215424" y="32694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扩展基本体</a:t>
            </a: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创建样条线</a:t>
            </a:r>
          </a:p>
        </p:txBody>
      </p:sp>
      <p:sp>
        <p:nvSpPr>
          <p:cNvPr id="10" name="Rectangle 18"/>
          <p:cNvSpPr>
            <a:spLocks noChangeArrowheads="1"/>
          </p:cNvSpPr>
          <p:nvPr/>
        </p:nvSpPr>
        <p:spPr bwMode="auto">
          <a:xfrm>
            <a:off x="4215424" y="456871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创建复合体</a:t>
            </a:r>
          </a:p>
        </p:txBody>
      </p:sp>
      <p:sp>
        <p:nvSpPr>
          <p:cNvPr id="11" name="Rectangle 18"/>
          <p:cNvSpPr>
            <a:spLocks noChangeArrowheads="1"/>
          </p:cNvSpPr>
          <p:nvPr/>
        </p:nvSpPr>
        <p:spPr bwMode="auto">
          <a:xfrm>
            <a:off x="4215424" y="5218357"/>
            <a:ext cx="356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a:t>
            </a:r>
            <a:r>
              <a:rPr lang="en-US" altLang="zh-CN" sz="2000" dirty="0" smtClean="0">
                <a:solidFill>
                  <a:schemeClr val="tx1">
                    <a:lumMod val="75000"/>
                    <a:lumOff val="25000"/>
                  </a:schemeClr>
                </a:solidFill>
                <a:latin typeface="思源黑体" panose="020B0500000000000000" pitchFamily="34" charset="-122"/>
                <a:ea typeface="思源黑体" panose="020B0500000000000000" pitchFamily="34" charset="-122"/>
              </a:rPr>
              <a:t>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创建样条线</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线在样条线中比较特殊，没有可编辑的参数。</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CA59633-2894-43DF-A608-3A8D4AFBA4CA}"/>
              </a:ext>
            </a:extLst>
          </p:cNvPr>
          <p:cNvPicPr>
            <a:picLocks noChangeAspect="1"/>
          </p:cNvPicPr>
          <p:nvPr/>
        </p:nvPicPr>
        <p:blipFill>
          <a:blip r:embed="rId3"/>
          <a:stretch>
            <a:fillRect/>
          </a:stretch>
        </p:blipFill>
        <p:spPr>
          <a:xfrm>
            <a:off x="2030348" y="2567177"/>
            <a:ext cx="6401883" cy="2676335"/>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右击线条，在快捷菜单中可以更改线条的形态。默认为“角点”形态，该形态的线条顶点均已折线角点来显示。“平滑”形态的顶点是以圆滑衔接的曲线来显示。</a:t>
            </a:r>
          </a:p>
        </p:txBody>
      </p:sp>
      <p:pic>
        <p:nvPicPr>
          <p:cNvPr id="5" name="图片 4">
            <a:extLst>
              <a:ext uri="{FF2B5EF4-FFF2-40B4-BE49-F238E27FC236}">
                <a16:creationId xmlns:a16="http://schemas.microsoft.com/office/drawing/2014/main" id="{44D97789-93FE-4221-9EC9-4E149409AF3A}"/>
              </a:ext>
            </a:extLst>
          </p:cNvPr>
          <p:cNvPicPr>
            <a:picLocks noChangeAspect="1"/>
          </p:cNvPicPr>
          <p:nvPr/>
        </p:nvPicPr>
        <p:blipFill>
          <a:blip r:embed="rId3"/>
          <a:stretch>
            <a:fillRect/>
          </a:stretch>
        </p:blipFill>
        <p:spPr>
          <a:xfrm>
            <a:off x="1864595" y="2807982"/>
            <a:ext cx="8057998" cy="2450592"/>
          </a:xfrm>
          <a:prstGeom prst="rect">
            <a:avLst/>
          </a:prstGeom>
        </p:spPr>
      </p:pic>
    </p:spTree>
    <p:extLst>
      <p:ext uri="{BB962C8B-B14F-4D97-AF65-F5344CB8AC3E}">
        <p14:creationId xmlns:p14="http://schemas.microsoft.com/office/powerpoint/2010/main" val="3572909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下面将对“修改”面板中的“几何体”展卷栏中常用选项。</a:t>
            </a:r>
          </a:p>
        </p:txBody>
      </p:sp>
      <p:pic>
        <p:nvPicPr>
          <p:cNvPr id="4" name="图片 3">
            <a:extLst>
              <a:ext uri="{FF2B5EF4-FFF2-40B4-BE49-F238E27FC236}">
                <a16:creationId xmlns:a16="http://schemas.microsoft.com/office/drawing/2014/main" id="{7DF5F38D-F331-4B63-B30A-D5EB88174B23}"/>
              </a:ext>
            </a:extLst>
          </p:cNvPr>
          <p:cNvPicPr>
            <a:picLocks noChangeAspect="1"/>
          </p:cNvPicPr>
          <p:nvPr/>
        </p:nvPicPr>
        <p:blipFill rotWithShape="1">
          <a:blip r:embed="rId3"/>
          <a:srcRect r="45809" b="13962"/>
          <a:stretch/>
        </p:blipFill>
        <p:spPr>
          <a:xfrm>
            <a:off x="3244786" y="2392483"/>
            <a:ext cx="4416981" cy="3730752"/>
          </a:xfrm>
          <a:prstGeom prst="rect">
            <a:avLst/>
          </a:prstGeom>
        </p:spPr>
      </p:pic>
    </p:spTree>
    <p:extLst>
      <p:ext uri="{BB962C8B-B14F-4D97-AF65-F5344CB8AC3E}">
        <p14:creationId xmlns:p14="http://schemas.microsoft.com/office/powerpoint/2010/main" val="1508859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矩形</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多边形</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利用矩形可以创建正方形、长方形、圆角矩形等相关样条线图形。</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CCA2CB2-239B-4058-94B9-877D8E6F70DF}"/>
              </a:ext>
            </a:extLst>
          </p:cNvPr>
          <p:cNvPicPr>
            <a:picLocks noChangeAspect="1"/>
          </p:cNvPicPr>
          <p:nvPr/>
        </p:nvPicPr>
        <p:blipFill>
          <a:blip r:embed="rId3"/>
          <a:stretch>
            <a:fillRect/>
          </a:stretch>
        </p:blipFill>
        <p:spPr>
          <a:xfrm>
            <a:off x="2787587" y="2361875"/>
            <a:ext cx="5216652" cy="1586484"/>
          </a:xfrm>
          <a:prstGeom prst="rect">
            <a:avLst/>
          </a:prstGeom>
        </p:spPr>
      </p:pic>
      <p:pic>
        <p:nvPicPr>
          <p:cNvPr id="7" name="图片 6">
            <a:extLst>
              <a:ext uri="{FF2B5EF4-FFF2-40B4-BE49-F238E27FC236}">
                <a16:creationId xmlns:a16="http://schemas.microsoft.com/office/drawing/2014/main" id="{C410D6E0-B3E4-4126-9DF2-1833A151E54A}"/>
              </a:ext>
            </a:extLst>
          </p:cNvPr>
          <p:cNvPicPr>
            <a:picLocks noChangeAspect="1"/>
          </p:cNvPicPr>
          <p:nvPr/>
        </p:nvPicPr>
        <p:blipFill>
          <a:blip r:embed="rId4"/>
          <a:stretch>
            <a:fillRect/>
          </a:stretch>
        </p:blipFill>
        <p:spPr>
          <a:xfrm>
            <a:off x="2787587" y="4153090"/>
            <a:ext cx="5216652" cy="2180844"/>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圆</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弧线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利用圆可以创建圆形样条线图形。</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FDC297D7-89BA-4E90-A58C-398EC3A374B8}"/>
              </a:ext>
            </a:extLst>
          </p:cNvPr>
          <p:cNvPicPr>
            <a:picLocks noChangeAspect="1"/>
          </p:cNvPicPr>
          <p:nvPr/>
        </p:nvPicPr>
        <p:blipFill>
          <a:blip r:embed="rId3"/>
          <a:stretch>
            <a:fillRect/>
          </a:stretch>
        </p:blipFill>
        <p:spPr>
          <a:xfrm>
            <a:off x="1628775" y="2688746"/>
            <a:ext cx="7065805" cy="2148847"/>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其他样条线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在“样条线”创建面板中还可以创建椭圆、圆环、文本、星形、螺旋线等样条线。</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53AD973-6A89-4B86-AC55-C2236E86FD8C}"/>
              </a:ext>
            </a:extLst>
          </p:cNvPr>
          <p:cNvPicPr>
            <a:picLocks noChangeAspect="1"/>
          </p:cNvPicPr>
          <p:nvPr/>
        </p:nvPicPr>
        <p:blipFill>
          <a:blip r:embed="rId3"/>
          <a:stretch>
            <a:fillRect/>
          </a:stretch>
        </p:blipFill>
        <p:spPr>
          <a:xfrm>
            <a:off x="3050450" y="2609430"/>
            <a:ext cx="5686288" cy="3519351"/>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360622" y="3929872"/>
            <a:ext cx="4223784"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创建复合体</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3718973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放样</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放样是将二维图形作为横截面，沿一定的路径生成三维模型，所以放样只可对样条线进行操作。同一路径上可以在不同段给与不同的截面，从而实现很多复杂模型的构建。</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6B949F47-C42C-4C6F-845F-E9C6DCCDA509}"/>
              </a:ext>
            </a:extLst>
          </p:cNvPr>
          <p:cNvPicPr>
            <a:picLocks noChangeAspect="1"/>
          </p:cNvPicPr>
          <p:nvPr/>
        </p:nvPicPr>
        <p:blipFill>
          <a:blip r:embed="rId3"/>
          <a:stretch>
            <a:fillRect/>
          </a:stretch>
        </p:blipFill>
        <p:spPr>
          <a:xfrm>
            <a:off x="2144320" y="3390647"/>
            <a:ext cx="7903360" cy="2708338"/>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布尔</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布尔是通过对两个以上的物体进行布尔运算，从而得到新的物体形态。布尔运算包括并集、差集、交集、合并等运算方式，利用不同的运算方式，会形成不同的物体形状。</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）并集</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并集是将两个或多个对象合并成一个新对象。在并集运算中，两个对象的相交部分或重叠部分会被合并为一个整体</a:t>
            </a:r>
          </a:p>
        </p:txBody>
      </p:sp>
      <p:pic>
        <p:nvPicPr>
          <p:cNvPr id="4" name="图片 3">
            <a:extLst>
              <a:ext uri="{FF2B5EF4-FFF2-40B4-BE49-F238E27FC236}">
                <a16:creationId xmlns:a16="http://schemas.microsoft.com/office/drawing/2014/main" id="{35D5E046-11BD-4336-885E-FAB223DD1C95}"/>
              </a:ext>
            </a:extLst>
          </p:cNvPr>
          <p:cNvPicPr>
            <a:picLocks noChangeAspect="1"/>
          </p:cNvPicPr>
          <p:nvPr/>
        </p:nvPicPr>
        <p:blipFill>
          <a:blip r:embed="rId3"/>
          <a:stretch>
            <a:fillRect/>
          </a:stretch>
        </p:blipFill>
        <p:spPr>
          <a:xfrm>
            <a:off x="2920936" y="4469975"/>
            <a:ext cx="6004152" cy="1825978"/>
          </a:xfrm>
          <a:prstGeom prst="rect">
            <a:avLst/>
          </a:prstGeom>
        </p:spPr>
      </p:pic>
    </p:spTree>
    <p:extLst>
      <p:ext uri="{BB962C8B-B14F-4D97-AF65-F5344CB8AC3E}">
        <p14:creationId xmlns:p14="http://schemas.microsoft.com/office/powerpoint/2010/main" val="5815805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基本体建模是</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3ds </a:t>
            </a:r>
            <a:r>
              <a:rPr lang="en-US" altLang="zh-CN" sz="1400" dirty="0" smtClean="0">
                <a:solidFill>
                  <a:schemeClr val="tx1">
                    <a:lumMod val="65000"/>
                    <a:lumOff val="35000"/>
                  </a:schemeClr>
                </a:solidFill>
                <a:latin typeface="思源黑体" panose="020B0500000000000000" pitchFamily="34" charset="-122"/>
                <a:ea typeface="思源黑体" panose="020B0500000000000000" pitchFamily="34" charset="-122"/>
                <a:sym typeface="+mn-lt"/>
              </a:rPr>
              <a:t>Max</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建模最基础的建模方式。通常是利用各种几何体相互拼接所得到的模型，适用于简单模型的创建</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a:t>
            </a:r>
            <a:r>
              <a:rPr lang="zh-CN" altLang="en-US" sz="1400" smtClean="0">
                <a:solidFill>
                  <a:schemeClr val="tx1">
                    <a:lumMod val="65000"/>
                    <a:lumOff val="35000"/>
                  </a:schemeClr>
                </a:solidFill>
                <a:latin typeface="思源黑体" panose="020B0500000000000000" pitchFamily="34" charset="-122"/>
                <a:ea typeface="思源黑体" panose="020B0500000000000000" pitchFamily="34" charset="-122"/>
                <a:sym typeface="+mn-lt"/>
              </a:rPr>
              <a:t>本模块将</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对常用基本体的创建方法以及基本体之间相互组合的功能进行全面介绍。</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3ds </a:t>
            </a:r>
            <a:r>
              <a:rPr lang="en-US" altLang="zh-CN" sz="2000" b="1" spc="300" dirty="0" err="1" smtClean="0">
                <a:solidFill>
                  <a:schemeClr val="tx1">
                    <a:lumMod val="75000"/>
                    <a:lumOff val="25000"/>
                  </a:schemeClr>
                </a:solidFill>
                <a:latin typeface="思源黑体" panose="020B0500000000000000" pitchFamily="34" charset="-122"/>
                <a:ea typeface="思源黑体" panose="020B0500000000000000" pitchFamily="34" charset="-122"/>
              </a:rPr>
              <a:t>Max+VRay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室内效果图设计</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布尔</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）交集</a:t>
            </a:r>
          </a:p>
          <a:p>
            <a:pPr indent="457200">
              <a:lnSpc>
                <a:spcPct val="150000"/>
              </a:lnSpc>
            </a:pPr>
            <a:r>
              <a:rPr lang="zh-CN" altLang="en-US" dirty="0">
                <a:latin typeface="微软雅黑" panose="020B0503020204020204" pitchFamily="34" charset="-122"/>
                <a:ea typeface="微软雅黑" panose="020B0503020204020204" pitchFamily="34" charset="-122"/>
              </a:rPr>
              <a:t>交集是将两个对象进行交集运算后，对象中非重叠的部分会被移除，而只保留两个对象重叠的部分。</a:t>
            </a:r>
          </a:p>
        </p:txBody>
      </p:sp>
      <p:pic>
        <p:nvPicPr>
          <p:cNvPr id="5" name="图片 4">
            <a:extLst>
              <a:ext uri="{FF2B5EF4-FFF2-40B4-BE49-F238E27FC236}">
                <a16:creationId xmlns:a16="http://schemas.microsoft.com/office/drawing/2014/main" id="{790ADE20-0AB0-4A88-8D44-9C495F8D712B}"/>
              </a:ext>
            </a:extLst>
          </p:cNvPr>
          <p:cNvPicPr>
            <a:picLocks noChangeAspect="1"/>
          </p:cNvPicPr>
          <p:nvPr/>
        </p:nvPicPr>
        <p:blipFill>
          <a:blip r:embed="rId3"/>
          <a:stretch>
            <a:fillRect/>
          </a:stretch>
        </p:blipFill>
        <p:spPr>
          <a:xfrm>
            <a:off x="2001445" y="3467832"/>
            <a:ext cx="7903360" cy="2708338"/>
          </a:xfrm>
          <a:prstGeom prst="rect">
            <a:avLst/>
          </a:prstGeom>
        </p:spPr>
      </p:pic>
    </p:spTree>
    <p:extLst>
      <p:ext uri="{BB962C8B-B14F-4D97-AF65-F5344CB8AC3E}">
        <p14:creationId xmlns:p14="http://schemas.microsoft.com/office/powerpoint/2010/main" val="25424103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2.4.2  </a:t>
            </a:r>
            <a:r>
              <a:rPr lang="zh-CN" altLang="en-US" sz="2000" b="1" spc="300" dirty="0" smtClean="0">
                <a:solidFill>
                  <a:schemeClr val="tx1">
                    <a:lumMod val="75000"/>
                    <a:lumOff val="25000"/>
                  </a:schemeClr>
                </a:solidFill>
                <a:latin typeface="思源黑体" panose="020B0500000000000000" pitchFamily="34" charset="-122"/>
                <a:ea typeface="思源黑体" panose="020B0500000000000000" pitchFamily="34" charset="-122"/>
              </a:rPr>
              <a:t>布尔</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）差集</a:t>
            </a:r>
          </a:p>
          <a:p>
            <a:pPr indent="457200">
              <a:lnSpc>
                <a:spcPct val="150000"/>
              </a:lnSpc>
            </a:pPr>
            <a:r>
              <a:rPr lang="zh-CN" altLang="en-US" dirty="0">
                <a:latin typeface="微软雅黑" panose="020B0503020204020204" pitchFamily="34" charset="-122"/>
                <a:ea typeface="微软雅黑" panose="020B0503020204020204" pitchFamily="34" charset="-122"/>
              </a:rPr>
              <a:t>差集正好与交集相反，它是在主体对象中移除与另一个对象相重叠的部分，而非重叠的部分将保留下来。在操作中，需要先选中主体对象，然后再选择要减去的对象。</a:t>
            </a:r>
          </a:p>
        </p:txBody>
      </p:sp>
      <p:pic>
        <p:nvPicPr>
          <p:cNvPr id="4" name="图片 3">
            <a:extLst>
              <a:ext uri="{FF2B5EF4-FFF2-40B4-BE49-F238E27FC236}">
                <a16:creationId xmlns:a16="http://schemas.microsoft.com/office/drawing/2014/main" id="{BF85B705-6A5E-411C-A56D-AE22331C0459}"/>
              </a:ext>
            </a:extLst>
          </p:cNvPr>
          <p:cNvPicPr>
            <a:picLocks noChangeAspect="1"/>
          </p:cNvPicPr>
          <p:nvPr/>
        </p:nvPicPr>
        <p:blipFill>
          <a:blip r:embed="rId3"/>
          <a:stretch>
            <a:fillRect/>
          </a:stretch>
        </p:blipFill>
        <p:spPr>
          <a:xfrm>
            <a:off x="2255053" y="3515713"/>
            <a:ext cx="7903360" cy="2708338"/>
          </a:xfrm>
          <a:prstGeom prst="rect">
            <a:avLst/>
          </a:prstGeom>
        </p:spPr>
      </p:pic>
    </p:spTree>
    <p:extLst>
      <p:ext uri="{BB962C8B-B14F-4D97-AF65-F5344CB8AC3E}">
        <p14:creationId xmlns:p14="http://schemas.microsoft.com/office/powerpoint/2010/main" val="345647312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其他复合对象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除了以上两种常用的复合对象外，还有变形、散布、一致、连接、水滴网格等。这些复合对象不太常用，这里就对其进行简单的介绍。</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变形：主要用于动画建模。在两个具有相同顶点数的对象之间自动插入动画帧，使一个对象变成另外一个对象，完成变形动画的制作。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散布：将选定的对象随机的分散在另一个对象的表面或体内。</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一致：主要用于将一个对象与另一个对象进行贴合或对齐。常用于地形道路模型的创建。</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连接：用于在两个或多个对象的表面之间创建“桥梁”或连接面。</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水滴网格：用于模仿水滴或水流效果。通过几何体或粒子创建一组球体，将这些球体连接起来，生成柔软的液体模型。</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470662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其他复合对象</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圆形合并：将二维图形映射到三维对象的表面上。常用于制作对象表面复杂的纹理、图案或标志。</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地形：用于创建和编辑地形表面的特殊工具。通过等高线数据或其他方式生成地形，并对其进行编辑和调整，以创建出逼真的自然地形效果。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网格化：用于将创建的对象转化为网格对象，从而利用各种修改器对对象进行调整。</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ProBoolean</a:t>
            </a:r>
            <a:r>
              <a:rPr lang="zh-CN" altLang="en-US" dirty="0">
                <a:latin typeface="微软雅黑" panose="020B0503020204020204" pitchFamily="34" charset="-122"/>
                <a:ea typeface="微软雅黑" panose="020B0503020204020204" pitchFamily="34" charset="-122"/>
              </a:rPr>
              <a:t>：高级建模工具。常用于建筑内部场景的创建，例如楼梯、门窗、壁炉等。它可以精确的控制模型的结构和形状，创建出更为逼真的场景效果。</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ProCutter</a:t>
            </a:r>
            <a:r>
              <a:rPr lang="zh-CN" altLang="en-US" dirty="0">
                <a:latin typeface="微软雅黑" panose="020B0503020204020204" pitchFamily="34" charset="-122"/>
                <a:ea typeface="微软雅黑" panose="020B0503020204020204" pitchFamily="34" charset="-122"/>
              </a:rPr>
              <a:t>：用于切割或细分体积的建模工具。它可以在一个或多个目标对象上应用一个或多个切割器对象。从而执行一组切割器对象的体积分解。适合模拟对象破碎或炸开的场景。</a:t>
            </a:r>
          </a:p>
        </p:txBody>
      </p:sp>
    </p:spTree>
    <p:extLst>
      <p:ext uri="{BB962C8B-B14F-4D97-AF65-F5344CB8AC3E}">
        <p14:creationId xmlns:p14="http://schemas.microsoft.com/office/powerpoint/2010/main" val="4661934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课堂演练：创建沙发组合模型</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本案例将结合基本体创建的相关命令来绘制单人沙发和落地灯模型。在绘制过程中主要运用到的命令有：切角长方体、圆柱体和线。</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0D8ABF0E-7535-4D66-8C43-8AAB334900D7}"/>
              </a:ext>
            </a:extLst>
          </p:cNvPr>
          <p:cNvPicPr>
            <a:picLocks noChangeAspect="1"/>
          </p:cNvPicPr>
          <p:nvPr/>
        </p:nvPicPr>
        <p:blipFill>
          <a:blip r:embed="rId3"/>
          <a:stretch>
            <a:fillRect/>
          </a:stretch>
        </p:blipFill>
        <p:spPr>
          <a:xfrm>
            <a:off x="3642559" y="3104245"/>
            <a:ext cx="4906882" cy="3062189"/>
          </a:xfrm>
          <a:prstGeom prst="rect">
            <a:avLst/>
          </a:prstGeom>
        </p:spPr>
      </p:pic>
    </p:spTree>
    <p:extLst>
      <p:ext uri="{BB962C8B-B14F-4D97-AF65-F5344CB8AC3E}">
        <p14:creationId xmlns:p14="http://schemas.microsoft.com/office/powerpoint/2010/main" val="370495348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创建标准基本体</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长方体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1588801"/>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单击“长方体”按钮，在视口中拖动鼠标指定好长方体的长度、宽度和高度即可完成长方体的创建操作。用户可在命令面板的“参数”卷展栏中对长方体的相关参数进行调整。</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36F6BD15-2E74-4385-A57A-16872284AD49}"/>
              </a:ext>
            </a:extLst>
          </p:cNvPr>
          <p:cNvPicPr>
            <a:picLocks noChangeAspect="1"/>
          </p:cNvPicPr>
          <p:nvPr/>
        </p:nvPicPr>
        <p:blipFill>
          <a:blip r:embed="rId3"/>
          <a:stretch>
            <a:fillRect/>
          </a:stretch>
        </p:blipFill>
        <p:spPr>
          <a:xfrm>
            <a:off x="2101786" y="2756608"/>
            <a:ext cx="6681140" cy="3302509"/>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圆锥体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单击“圆锥体”按钮，在视口中拖动鼠标指定好圆锥体的位置，然后在命名面板的“参数”卷展栏中设置好圆锥体底面、顶面半径以及高度值即可创建圆锥体。</a:t>
            </a:r>
          </a:p>
        </p:txBody>
      </p:sp>
      <p:pic>
        <p:nvPicPr>
          <p:cNvPr id="2" name="图片 1">
            <a:extLst>
              <a:ext uri="{FF2B5EF4-FFF2-40B4-BE49-F238E27FC236}">
                <a16:creationId xmlns:a16="http://schemas.microsoft.com/office/drawing/2014/main" id="{046A6747-890E-4D7B-9F83-5B7C291F33B0}"/>
              </a:ext>
            </a:extLst>
          </p:cNvPr>
          <p:cNvPicPr>
            <a:picLocks noChangeAspect="1"/>
          </p:cNvPicPr>
          <p:nvPr/>
        </p:nvPicPr>
        <p:blipFill>
          <a:blip r:embed="rId3"/>
          <a:stretch>
            <a:fillRect/>
          </a:stretch>
        </p:blipFill>
        <p:spPr>
          <a:xfrm>
            <a:off x="1762694" y="3033839"/>
            <a:ext cx="7904611" cy="30066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球体</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几何球体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球体与几何球体从外观上看没有区别，但从球体的细分结构上来看，球体是按照标准的经纬线制作的，表面会形成多个大小不等的四边形面，适合创建简单的球体形状。而几何球体则是多个相同大小的三角面组成的，适合用于更复杂的建模需求。</a:t>
            </a:r>
          </a:p>
        </p:txBody>
      </p:sp>
      <p:pic>
        <p:nvPicPr>
          <p:cNvPr id="3" name="图片 2">
            <a:extLst>
              <a:ext uri="{FF2B5EF4-FFF2-40B4-BE49-F238E27FC236}">
                <a16:creationId xmlns:a16="http://schemas.microsoft.com/office/drawing/2014/main" id="{D4FE96A5-2B2C-4AD9-A801-7400267A5D16}"/>
              </a:ext>
            </a:extLst>
          </p:cNvPr>
          <p:cNvPicPr>
            <a:picLocks noChangeAspect="1"/>
          </p:cNvPicPr>
          <p:nvPr/>
        </p:nvPicPr>
        <p:blipFill>
          <a:blip r:embed="rId3"/>
          <a:stretch>
            <a:fillRect/>
          </a:stretch>
        </p:blipFill>
        <p:spPr>
          <a:xfrm>
            <a:off x="2787587" y="3169368"/>
            <a:ext cx="5216652" cy="1586484"/>
          </a:xfrm>
          <a:prstGeom prst="rect">
            <a:avLst/>
          </a:prstGeom>
        </p:spPr>
      </p:pic>
      <p:pic>
        <p:nvPicPr>
          <p:cNvPr id="5" name="图片 4">
            <a:extLst>
              <a:ext uri="{FF2B5EF4-FFF2-40B4-BE49-F238E27FC236}">
                <a16:creationId xmlns:a16="http://schemas.microsoft.com/office/drawing/2014/main" id="{3B4D2DF7-8504-4788-B54B-293EB8DF8D2B}"/>
              </a:ext>
            </a:extLst>
          </p:cNvPr>
          <p:cNvPicPr>
            <a:picLocks noChangeAspect="1"/>
          </p:cNvPicPr>
          <p:nvPr/>
        </p:nvPicPr>
        <p:blipFill>
          <a:blip r:embed="rId4"/>
          <a:stretch>
            <a:fillRect/>
          </a:stretch>
        </p:blipFill>
        <p:spPr>
          <a:xfrm>
            <a:off x="2787587" y="4818456"/>
            <a:ext cx="5216652" cy="1787652"/>
          </a:xfrm>
          <a:prstGeom prst="rect">
            <a:avLst/>
          </a:prstGeom>
        </p:spPr>
      </p:pic>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圆柱体</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在“几何体”命令面板中单击“圆柱体”按钮，在视口中拖动鼠标即可创建。</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892136A6-388D-4D89-9015-95EF4347873B}"/>
              </a:ext>
            </a:extLst>
          </p:cNvPr>
          <p:cNvPicPr>
            <a:picLocks noChangeAspect="1"/>
          </p:cNvPicPr>
          <p:nvPr/>
        </p:nvPicPr>
        <p:blipFill>
          <a:blip r:embed="rId3"/>
          <a:stretch>
            <a:fillRect/>
          </a:stretch>
        </p:blipFill>
        <p:spPr>
          <a:xfrm>
            <a:off x="1792977" y="2914746"/>
            <a:ext cx="8320295" cy="2851214"/>
          </a:xfrm>
          <a:prstGeom prst="rect">
            <a:avLst/>
          </a:prstGeom>
        </p:spPr>
      </p:pic>
    </p:spTree>
    <p:extLst>
      <p:ext uri="{BB962C8B-B14F-4D97-AF65-F5344CB8AC3E}">
        <p14:creationId xmlns:p14="http://schemas.microsoft.com/office/powerpoint/2010/main" val="29615372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茶壶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茶壶是标准基本体中唯一完整的三维模型实体。</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669B60E1-9ADF-4F9F-9417-2B82E82E33AF}"/>
              </a:ext>
            </a:extLst>
          </p:cNvPr>
          <p:cNvPicPr>
            <a:picLocks noChangeAspect="1"/>
          </p:cNvPicPr>
          <p:nvPr/>
        </p:nvPicPr>
        <p:blipFill>
          <a:blip r:embed="rId3"/>
          <a:stretch>
            <a:fillRect/>
          </a:stretch>
        </p:blipFill>
        <p:spPr>
          <a:xfrm>
            <a:off x="973074" y="2535174"/>
            <a:ext cx="8834506" cy="3027425"/>
          </a:xfrm>
          <a:prstGeom prst="rect">
            <a:avLst/>
          </a:prstGeom>
        </p:spPr>
      </p:pic>
    </p:spTree>
    <p:extLst>
      <p:ext uri="{BB962C8B-B14F-4D97-AF65-F5344CB8AC3E}">
        <p14:creationId xmlns:p14="http://schemas.microsoft.com/office/powerpoint/2010/main" val="1007368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1518</Words>
  <Application>Microsoft Office PowerPoint</Application>
  <PresentationFormat>宽屏</PresentationFormat>
  <Paragraphs>153</Paragraphs>
  <Slides>35</Slides>
  <Notes>34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Lato Light</vt:lpstr>
      <vt:lpstr>Montserrat Hairline</vt:lpstr>
      <vt:lpstr>Poppins Light</vt:lpstr>
      <vt:lpstr>等线</vt:lpstr>
      <vt:lpstr>等线 Light</vt:lpstr>
      <vt:lpstr>思源黑体</vt:lpstr>
      <vt:lpstr>宋体</vt:lpstr>
      <vt:lpstr>微软雅黑</vt:lpstr>
      <vt:lpstr>Arial</vt:lpstr>
      <vt:lpstr>Calibri</vt:lpstr>
      <vt:lpstr>Calibri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3ds Max VRay室内效果图设计</dc:title>
  <dc:creator/>
  <cp:keywords>3ds Max VRay室内效果图设计</cp:keywords>
  <cp:lastModifiedBy/>
  <cp:revision>2</cp:revision>
  <dcterms:created xsi:type="dcterms:W3CDTF">2021-05-01T02:52:20Z</dcterms:created>
  <dcterms:modified xsi:type="dcterms:W3CDTF">2025-05-06T03:06:01Z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