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93" r:id="rId7"/>
    <p:sldId id="594" r:id="rId8"/>
    <p:sldId id="595" r:id="rId9"/>
    <p:sldId id="596" r:id="rId10"/>
    <p:sldId id="597" r:id="rId11"/>
    <p:sldId id="598" r:id="rId12"/>
    <p:sldId id="599" r:id="rId13"/>
    <p:sldId id="600" r:id="rId14"/>
    <p:sldId id="601" r:id="rId15"/>
    <p:sldId id="602" r:id="rId16"/>
    <p:sldId id="603" r:id="rId17"/>
    <p:sldId id="604" r:id="rId18"/>
    <p:sldId id="605" r:id="rId19"/>
    <p:sldId id="606" r:id="rId20"/>
    <p:sldId id="607" r:id="rId21"/>
    <p:sldId id="608" r:id="rId22"/>
    <p:sldId id="28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1859281" y="4186262"/>
            <a:ext cx="8844918" cy="1015663"/>
          </a:xfrm>
          <a:prstGeom prst="rect">
            <a:avLst/>
          </a:prstGeom>
          <a:noFill/>
        </p:spPr>
        <p:txBody>
          <a:bodyPr wrap="square" rtlCol="0">
            <a:spAutoFit/>
          </a:bodyPr>
          <a:lstStyle/>
          <a:p>
            <a:r>
              <a:rPr lang="zh-CN" altLang="en-US" sz="6000" b="1" dirty="0" smtClean="0">
                <a:solidFill>
                  <a:schemeClr val="bg1"/>
                </a:solidFill>
                <a:latin typeface="微软雅黑" panose="020B0503020204020204" pitchFamily="34" charset="-122"/>
                <a:ea typeface="微软雅黑" panose="020B0503020204020204" pitchFamily="34" charset="-122"/>
              </a:rPr>
              <a:t>模块</a:t>
            </a:r>
            <a:r>
              <a:rPr lang="en-US" altLang="zh-CN" sz="6000" b="1" dirty="0" smtClean="0">
                <a:solidFill>
                  <a:schemeClr val="bg1"/>
                </a:solidFill>
                <a:latin typeface="微软雅黑" panose="020B0503020204020204" pitchFamily="34" charset="-122"/>
                <a:ea typeface="微软雅黑" panose="020B0503020204020204" pitchFamily="34" charset="-122"/>
              </a:rPr>
              <a:t>1  </a:t>
            </a:r>
            <a:r>
              <a:rPr lang="zh-CN" altLang="zh-CN" sz="6000" b="1" dirty="0">
                <a:solidFill>
                  <a:schemeClr val="bg1"/>
                </a:solidFill>
                <a:latin typeface="微软雅黑" panose="020B0503020204020204" pitchFamily="34" charset="-122"/>
                <a:ea typeface="微软雅黑" panose="020B0503020204020204" pitchFamily="34" charset="-122"/>
              </a:rPr>
              <a:t>广告设计行业认知</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82214" y="549275"/>
            <a:ext cx="842757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a:t>
            </a:r>
            <a:r>
              <a:rPr lang="zh-CN" altLang="zh-CN"/>
              <a:t>．</a:t>
            </a:r>
            <a:r>
              <a:rPr lang="en-US" altLang="zh-CN"/>
              <a:t>Illustrator</a:t>
            </a:r>
            <a:endParaRPr lang="zh-CN" altLang="zh-CN" b="1"/>
          </a:p>
          <a:p>
            <a:pPr indent="457200"/>
            <a:r>
              <a:rPr lang="en-US" altLang="zh-CN"/>
              <a:t>Illustrator</a:t>
            </a:r>
            <a:r>
              <a:rPr lang="zh-CN" altLang="zh-CN"/>
              <a:t>是一款专业的图形设计工具，无论是生产印刷出版线稿的设计者、专业插画家、多媒体图像的艺术家还是互联网页或在线内容的制作者，都会发现</a:t>
            </a:r>
            <a:r>
              <a:rPr lang="en-US" altLang="zh-CN"/>
              <a:t>Illustrator </a:t>
            </a:r>
            <a:r>
              <a:rPr lang="zh-CN" altLang="zh-CN"/>
              <a:t>不仅仅是一个艺术产品工具，能适合大部分小型设计到大型的复杂项目。</a:t>
            </a:r>
          </a:p>
        </p:txBody>
      </p:sp>
      <p:pic>
        <p:nvPicPr>
          <p:cNvPr id="6146" name="图片 1">
            <a:extLst>
              <a:ext uri="{FF2B5EF4-FFF2-40B4-BE49-F238E27FC236}">
                <a16:creationId xmlns:a16="http://schemas.microsoft.com/office/drawing/2014/main" id="{31543076-CEA7-4CA6-92DD-56445EAE9A9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2937" y="2995571"/>
            <a:ext cx="4366123" cy="284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9152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82215" y="549275"/>
            <a:ext cx="842757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a:t>
            </a:r>
            <a:r>
              <a:rPr lang="en-US" altLang="zh-CN"/>
              <a:t>CorelDRAW</a:t>
            </a:r>
            <a:endParaRPr lang="zh-CN" altLang="zh-CN" b="1"/>
          </a:p>
          <a:p>
            <a:pPr indent="457200"/>
            <a:r>
              <a:rPr lang="en-US" altLang="zh-CN"/>
              <a:t>CorelDRAW</a:t>
            </a:r>
            <a:r>
              <a:rPr lang="zh-CN" altLang="zh-CN"/>
              <a:t>是</a:t>
            </a:r>
            <a:r>
              <a:rPr lang="en-US" altLang="zh-CN"/>
              <a:t>Corel</a:t>
            </a:r>
            <a:r>
              <a:rPr lang="zh-CN" altLang="zh-CN"/>
              <a:t>公司推出的集矢量图形设计、印刷排版、文字编辑处理和图形高品质输出于一体的平面设计软件，主要用于制作插图、图像、标志、</a:t>
            </a:r>
            <a:r>
              <a:rPr lang="en-US" altLang="zh-CN" err="1"/>
              <a:t>简报</a:t>
            </a:r>
            <a:r>
              <a:rPr lang="zh-CN" altLang="zh-CN"/>
              <a:t>、彩页、手册、产品包装、</a:t>
            </a:r>
            <a:r>
              <a:rPr lang="en-US" altLang="zh-CN" err="1"/>
              <a:t>标识</a:t>
            </a:r>
            <a:r>
              <a:rPr lang="zh-CN" altLang="zh-CN"/>
              <a:t>、</a:t>
            </a:r>
            <a:r>
              <a:rPr lang="en-US" altLang="zh-CN" err="1"/>
              <a:t>网页</a:t>
            </a:r>
            <a:r>
              <a:rPr lang="zh-CN" altLang="zh-CN"/>
              <a:t>及其它。</a:t>
            </a:r>
          </a:p>
        </p:txBody>
      </p:sp>
      <p:pic>
        <p:nvPicPr>
          <p:cNvPr id="7170" name="图片 1">
            <a:extLst>
              <a:ext uri="{FF2B5EF4-FFF2-40B4-BE49-F238E27FC236}">
                <a16:creationId xmlns:a16="http://schemas.microsoft.com/office/drawing/2014/main" id="{20875D92-0E25-4C50-8258-FCA015CBC4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5312" y="2647950"/>
            <a:ext cx="4661376"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4112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7128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74129" y="3972975"/>
            <a:ext cx="5109091" cy="830997"/>
          </a:xfrm>
          <a:prstGeom prst="rect">
            <a:avLst/>
          </a:prstGeom>
        </p:spPr>
        <p:txBody>
          <a:bodyPr wrap="none">
            <a:spAutoFit/>
          </a:bodyPr>
          <a:lstStyle/>
          <a:p>
            <a:r>
              <a:rPr lang="zh-CN" altLang="zh-CN" sz="4800" b="1"/>
              <a:t>广告设计传播类别</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83922"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76992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6671" y="549275"/>
            <a:ext cx="9009121"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广告设计根据传播媒介分类，可以分为三大类：</a:t>
            </a:r>
          </a:p>
          <a:p>
            <a:pPr indent="457200"/>
            <a:r>
              <a:rPr lang="en-US" altLang="zh-CN"/>
              <a:t>1</a:t>
            </a:r>
            <a:r>
              <a:rPr lang="zh-CN" altLang="zh-CN"/>
              <a:t>．印刷类广告</a:t>
            </a:r>
            <a:endParaRPr lang="zh-CN" altLang="zh-CN" b="1"/>
          </a:p>
          <a:p>
            <a:pPr indent="457200"/>
            <a:r>
              <a:rPr lang="zh-CN" altLang="zh-CN"/>
              <a:t>印刷类广告设计包括印刷品广告和印刷绘制广告。</a:t>
            </a:r>
          </a:p>
          <a:p>
            <a:pPr lvl="0" indent="457200"/>
            <a:r>
              <a:rPr lang="zh-CN" altLang="zh-CN"/>
              <a:t>印刷品广告</a:t>
            </a:r>
            <a:r>
              <a:rPr lang="zh-CN" altLang="zh-CN" b="1"/>
              <a:t>：</a:t>
            </a:r>
            <a:r>
              <a:rPr lang="zh-CN" altLang="zh-CN"/>
              <a:t>报纸广告、杂志广告、图书广告、招贴</a:t>
            </a:r>
            <a:r>
              <a:rPr lang="en-US" altLang="zh-CN"/>
              <a:t>/</a:t>
            </a:r>
            <a:r>
              <a:rPr lang="zh-CN" altLang="zh-CN"/>
              <a:t>海报广告、传单广告、产品目录、组织介绍等；</a:t>
            </a:r>
          </a:p>
          <a:p>
            <a:pPr lvl="0" indent="457200"/>
            <a:r>
              <a:rPr lang="zh-CN" altLang="zh-CN"/>
              <a:t>印刷绘制广告：墙壁广告、路牌广告、车身广告、包装广告、挂历广告。</a:t>
            </a:r>
          </a:p>
          <a:p>
            <a:pPr indent="457200"/>
            <a:r>
              <a:rPr lang="en-US" altLang="zh-CN"/>
              <a:t>2</a:t>
            </a:r>
            <a:r>
              <a:rPr lang="zh-CN" altLang="zh-CN"/>
              <a:t>．电子类广告</a:t>
            </a:r>
            <a:endParaRPr lang="zh-CN" altLang="zh-CN" b="1"/>
          </a:p>
          <a:p>
            <a:pPr indent="457200"/>
            <a:r>
              <a:rPr lang="zh-CN" altLang="zh-CN"/>
              <a:t>电子类广告主要有广播广告、电视广告、电影广告、网络广告、电子显示屏幕广告、霓虹灯广告。</a:t>
            </a:r>
          </a:p>
          <a:p>
            <a:pPr indent="457200"/>
            <a:r>
              <a:rPr lang="en-US" altLang="zh-CN"/>
              <a:t>3</a:t>
            </a:r>
            <a:r>
              <a:rPr lang="zh-CN" altLang="zh-CN"/>
              <a:t>．实体类广告</a:t>
            </a:r>
            <a:endParaRPr lang="zh-CN" altLang="zh-CN" b="1"/>
          </a:p>
          <a:p>
            <a:pPr indent="457200"/>
            <a:r>
              <a:rPr lang="zh-CN" altLang="zh-CN"/>
              <a:t>实体类广告主要有实物广告、橱窗广告、赠品广告等。</a:t>
            </a:r>
          </a:p>
        </p:txBody>
      </p:sp>
    </p:spTree>
    <p:extLst>
      <p:ext uri="{BB962C8B-B14F-4D97-AF65-F5344CB8AC3E}">
        <p14:creationId xmlns:p14="http://schemas.microsoft.com/office/powerpoint/2010/main" val="2455052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7128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17023" y="3972975"/>
            <a:ext cx="3877985" cy="830997"/>
          </a:xfrm>
          <a:prstGeom prst="rect">
            <a:avLst/>
          </a:prstGeom>
        </p:spPr>
        <p:txBody>
          <a:bodyPr wrap="none">
            <a:spAutoFit/>
          </a:bodyPr>
          <a:lstStyle/>
          <a:p>
            <a:r>
              <a:rPr lang="zh-CN" altLang="zh-CN" sz="4800" b="1"/>
              <a:t>常见设计术语</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83922"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21850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07450" y="549275"/>
            <a:ext cx="837710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1.3.1  </a:t>
            </a:r>
            <a:r>
              <a:rPr lang="zh-CN" altLang="zh-CN" b="1"/>
              <a:t>像素和分辨率</a:t>
            </a:r>
          </a:p>
          <a:p>
            <a:pPr indent="457200"/>
            <a:r>
              <a:rPr lang="zh-CN" altLang="zh-CN"/>
              <a:t>像素是构成图像的最小单位，是图像的基本元素。若把影像放大数倍，会发现这些连续色调其实是由许多色彩相近的小方点所组成。这些小方点就是构成影像的最小单位“像素（</a:t>
            </a:r>
            <a:r>
              <a:rPr lang="en-US" altLang="zh-CN"/>
              <a:t>Pixel</a:t>
            </a:r>
            <a:r>
              <a:rPr lang="zh-CN" altLang="zh-CN"/>
              <a:t>）”。图像像素点越多，色彩信息越丰富，效果就越好。</a:t>
            </a:r>
          </a:p>
        </p:txBody>
      </p:sp>
      <p:pic>
        <p:nvPicPr>
          <p:cNvPr id="8194" name="图片 1">
            <a:extLst>
              <a:ext uri="{FF2B5EF4-FFF2-40B4-BE49-F238E27FC236}">
                <a16:creationId xmlns:a16="http://schemas.microsoft.com/office/drawing/2014/main" id="{B424CB64-EADA-4C7A-BF84-87BF99DD53F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9347" y="3138529"/>
            <a:ext cx="3645677" cy="259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FA2D065D-8802-4872-A1BF-7648EB3FD5B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53131" y="3138529"/>
            <a:ext cx="3645677" cy="259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0970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676275" y="506412"/>
            <a:ext cx="5295900" cy="563231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1.3.2  </a:t>
            </a:r>
            <a:r>
              <a:rPr lang="zh-CN" altLang="zh-CN" b="1" dirty="0"/>
              <a:t>矢量</a:t>
            </a:r>
            <a:r>
              <a:rPr lang="zh-CN" altLang="zh-CN" b="1" dirty="0" smtClean="0"/>
              <a:t>图</a:t>
            </a:r>
            <a:r>
              <a:rPr lang="zh-CN" altLang="en-US" b="1" dirty="0" smtClean="0"/>
              <a:t>形</a:t>
            </a:r>
            <a:r>
              <a:rPr lang="zh-CN" altLang="zh-CN" b="1" dirty="0" smtClean="0"/>
              <a:t>和位图</a:t>
            </a:r>
            <a:r>
              <a:rPr lang="zh-CN" altLang="en-US" b="1" dirty="0" smtClean="0"/>
              <a:t>图像</a:t>
            </a:r>
            <a:endParaRPr lang="zh-CN" altLang="zh-CN" b="1" dirty="0"/>
          </a:p>
          <a:p>
            <a:pPr indent="457200"/>
            <a:r>
              <a:rPr lang="zh-CN" altLang="zh-CN" dirty="0"/>
              <a:t>计算机记录数字图像的方式有两种：一种是用像素点阵方法记录，即位</a:t>
            </a:r>
            <a:r>
              <a:rPr lang="zh-CN" altLang="zh-CN" dirty="0" smtClean="0"/>
              <a:t>图</a:t>
            </a:r>
            <a:r>
              <a:rPr lang="zh-CN" altLang="en-US" dirty="0" smtClean="0"/>
              <a:t>图像</a:t>
            </a:r>
            <a:r>
              <a:rPr lang="zh-CN" altLang="zh-CN" dirty="0" smtClean="0"/>
              <a:t>；</a:t>
            </a:r>
            <a:r>
              <a:rPr lang="zh-CN" altLang="zh-CN" dirty="0"/>
              <a:t>另一种是通过数学方法记录，即矢量</a:t>
            </a:r>
            <a:r>
              <a:rPr lang="zh-CN" altLang="zh-CN" dirty="0" smtClean="0"/>
              <a:t>图</a:t>
            </a:r>
            <a:r>
              <a:rPr lang="zh-CN" altLang="en-US" dirty="0" smtClean="0"/>
              <a:t>形</a:t>
            </a:r>
            <a:r>
              <a:rPr lang="zh-CN" altLang="zh-CN" dirty="0" smtClean="0"/>
              <a:t>。</a:t>
            </a:r>
            <a:r>
              <a:rPr lang="en-US" altLang="zh-CN" dirty="0"/>
              <a:t>Photoshop</a:t>
            </a:r>
            <a:r>
              <a:rPr lang="zh-CN" altLang="zh-CN" dirty="0"/>
              <a:t>在不断升级的过程中，功能越来越强大，但编辑对象仍然是针对</a:t>
            </a:r>
            <a:r>
              <a:rPr lang="zh-CN" altLang="zh-CN" dirty="0" smtClean="0"/>
              <a:t>位图</a:t>
            </a:r>
            <a:r>
              <a:rPr lang="zh-CN" altLang="en-US" dirty="0" smtClean="0"/>
              <a:t>图像</a:t>
            </a:r>
            <a:r>
              <a:rPr lang="zh-CN" altLang="zh-CN" dirty="0" smtClean="0"/>
              <a:t>。</a:t>
            </a:r>
            <a:endParaRPr lang="en-US" altLang="zh-CN" dirty="0"/>
          </a:p>
          <a:p>
            <a:pPr indent="457200"/>
            <a:r>
              <a:rPr lang="en-US" altLang="zh-CN" dirty="0"/>
              <a:t>1</a:t>
            </a:r>
            <a:r>
              <a:rPr lang="zh-CN" altLang="zh-CN" dirty="0"/>
              <a:t>．矢量图形</a:t>
            </a:r>
            <a:endParaRPr lang="zh-CN" altLang="zh-CN" b="1" dirty="0"/>
          </a:p>
          <a:p>
            <a:pPr indent="457200"/>
            <a:r>
              <a:rPr lang="zh-CN" altLang="zh-CN" dirty="0"/>
              <a:t>矢量图形又称为向量图形，内容以线条和颜色块为主。</a:t>
            </a:r>
            <a:endParaRPr lang="en-US" altLang="zh-CN" dirty="0"/>
          </a:p>
          <a:p>
            <a:pPr indent="457200"/>
            <a:r>
              <a:rPr lang="en-US" altLang="zh-CN" dirty="0"/>
              <a:t>2</a:t>
            </a:r>
            <a:r>
              <a:rPr lang="zh-CN" altLang="zh-CN" dirty="0"/>
              <a:t>．位图图像</a:t>
            </a:r>
            <a:endParaRPr lang="zh-CN" altLang="zh-CN" b="1" dirty="0"/>
          </a:p>
          <a:p>
            <a:pPr indent="457200"/>
            <a:r>
              <a:rPr lang="zh-CN" altLang="zh-CN" dirty="0"/>
              <a:t>位图图像又称为点阵图像，是由许许多多的点组成的，称之为像素。</a:t>
            </a:r>
          </a:p>
        </p:txBody>
      </p:sp>
      <p:pic>
        <p:nvPicPr>
          <p:cNvPr id="9218" name="图片 1">
            <a:extLst>
              <a:ext uri="{FF2B5EF4-FFF2-40B4-BE49-F238E27FC236}">
                <a16:creationId xmlns:a16="http://schemas.microsoft.com/office/drawing/2014/main" id="{F3431DED-21D9-447A-A6AF-E4C4F7FC57C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81696" y="1588026"/>
            <a:ext cx="2427412" cy="179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21D5F128-88F3-4EF8-87DF-898F711C99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8261" y="1578037"/>
            <a:ext cx="2407433" cy="180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
            <a:extLst>
              <a:ext uri="{FF2B5EF4-FFF2-40B4-BE49-F238E27FC236}">
                <a16:creationId xmlns:a16="http://schemas.microsoft.com/office/drawing/2014/main" id="{A90E189B-8872-4196-A5F0-563B86617CD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4560" y="3690969"/>
            <a:ext cx="2447391" cy="179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1">
            <a:extLst>
              <a:ext uri="{FF2B5EF4-FFF2-40B4-BE49-F238E27FC236}">
                <a16:creationId xmlns:a16="http://schemas.microsoft.com/office/drawing/2014/main" id="{38247D1D-E49D-4719-86F0-4E14BC214CC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31125" y="3690970"/>
            <a:ext cx="2407432" cy="1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0923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8462" y="477835"/>
            <a:ext cx="683650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1.3.3  </a:t>
            </a:r>
            <a:r>
              <a:rPr lang="zh-CN" altLang="zh-CN" b="1"/>
              <a:t>图像色彩模式</a:t>
            </a:r>
          </a:p>
          <a:p>
            <a:pPr indent="457200"/>
            <a:r>
              <a:rPr lang="zh-CN" altLang="zh-CN"/>
              <a:t>色彩模式是指同一属性下的不同颜色的集合。它能方便用户使用各种颜色，而不必在反复使用时对颜色进行重新调配。常用的模式包括：</a:t>
            </a:r>
            <a:r>
              <a:rPr lang="en-US" altLang="zh-CN"/>
              <a:t>RGB</a:t>
            </a:r>
            <a:r>
              <a:rPr lang="zh-CN" altLang="zh-CN"/>
              <a:t>模式、</a:t>
            </a:r>
            <a:r>
              <a:rPr lang="en-US" altLang="zh-CN"/>
              <a:t>CMYK</a:t>
            </a:r>
            <a:r>
              <a:rPr lang="zh-CN" altLang="zh-CN"/>
              <a:t>模式、</a:t>
            </a:r>
            <a:r>
              <a:rPr lang="en-US" altLang="zh-CN"/>
              <a:t>Lab</a:t>
            </a:r>
            <a:r>
              <a:rPr lang="zh-CN" altLang="zh-CN"/>
              <a:t>模式、位图模式、灰度模式和索引模式等。每一种模式都有自己的优缺点及适用范围，并且各模式之间可以根据处理图像工作的需要进行转换。</a:t>
            </a:r>
          </a:p>
          <a:p>
            <a:pPr indent="457200"/>
            <a:r>
              <a:rPr lang="en-US" altLang="zh-CN"/>
              <a:t>1</a:t>
            </a:r>
            <a:r>
              <a:rPr lang="zh-CN" altLang="zh-CN"/>
              <a:t>．</a:t>
            </a:r>
            <a:r>
              <a:rPr lang="en-US" altLang="zh-CN"/>
              <a:t>RGB</a:t>
            </a:r>
            <a:r>
              <a:rPr lang="zh-CN" altLang="zh-CN"/>
              <a:t>模式</a:t>
            </a:r>
            <a:endParaRPr lang="zh-CN" altLang="zh-CN" b="1"/>
          </a:p>
          <a:p>
            <a:pPr indent="457200"/>
            <a:r>
              <a:rPr lang="en-US" altLang="zh-CN"/>
              <a:t>RGB</a:t>
            </a:r>
            <a:r>
              <a:rPr lang="zh-CN" altLang="zh-CN"/>
              <a:t>模式是最基础的色彩模式，是一种发光屏幕的加色模式，最适合计算机屏幕显示的色彩模式。</a:t>
            </a:r>
            <a:endParaRPr lang="en-US" altLang="zh-CN"/>
          </a:p>
          <a:p>
            <a:pPr indent="457200"/>
            <a:r>
              <a:rPr lang="en-US" altLang="zh-CN"/>
              <a:t>2</a:t>
            </a:r>
            <a:r>
              <a:rPr lang="zh-CN" altLang="zh-CN"/>
              <a:t>．</a:t>
            </a:r>
            <a:r>
              <a:rPr lang="en-US" altLang="zh-CN"/>
              <a:t>CMYK</a:t>
            </a:r>
            <a:r>
              <a:rPr lang="zh-CN" altLang="zh-CN"/>
              <a:t>模式</a:t>
            </a:r>
            <a:endParaRPr lang="zh-CN" altLang="zh-CN" b="1"/>
          </a:p>
          <a:p>
            <a:pPr indent="457200"/>
            <a:r>
              <a:rPr lang="en-US" altLang="zh-CN"/>
              <a:t>CMYK</a:t>
            </a:r>
            <a:r>
              <a:rPr lang="zh-CN" altLang="zh-CN"/>
              <a:t>是一种减色模式，主要用于印刷领域。</a:t>
            </a:r>
          </a:p>
        </p:txBody>
      </p:sp>
      <p:pic>
        <p:nvPicPr>
          <p:cNvPr id="10242" name="图片 1">
            <a:extLst>
              <a:ext uri="{FF2B5EF4-FFF2-40B4-BE49-F238E27FC236}">
                <a16:creationId xmlns:a16="http://schemas.microsoft.com/office/drawing/2014/main" id="{D2A00830-1FDF-4A9C-B101-DD2DF95890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0834" y="1757094"/>
            <a:ext cx="2526241"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B18FCA47-2181-4784-BBC6-8AA850A642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0832" y="3720692"/>
            <a:ext cx="2526241"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2402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2734" y="677867"/>
            <a:ext cx="683650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a:t>
            </a:r>
            <a:r>
              <a:rPr lang="en-US" altLang="zh-CN"/>
              <a:t>Lab</a:t>
            </a:r>
            <a:r>
              <a:rPr lang="zh-CN" altLang="zh-CN"/>
              <a:t>模式</a:t>
            </a:r>
            <a:endParaRPr lang="zh-CN" altLang="zh-CN" b="1"/>
          </a:p>
          <a:p>
            <a:pPr indent="457200"/>
            <a:r>
              <a:rPr lang="en-US" altLang="zh-CN"/>
              <a:t>Lab</a:t>
            </a:r>
            <a:r>
              <a:rPr lang="zh-CN" altLang="zh-CN"/>
              <a:t>模式是最接近真实世界颜色的一种色彩模式。其中，</a:t>
            </a:r>
            <a:r>
              <a:rPr lang="en-US" altLang="zh-CN"/>
              <a:t>L</a:t>
            </a:r>
            <a:r>
              <a:rPr lang="zh-CN" altLang="zh-CN"/>
              <a:t>表示亮度，亮度范围是</a:t>
            </a:r>
            <a:r>
              <a:rPr lang="en-US" altLang="zh-CN"/>
              <a:t>0~100</a:t>
            </a:r>
            <a:r>
              <a:rPr lang="zh-CN" altLang="zh-CN"/>
              <a:t>，</a:t>
            </a:r>
            <a:r>
              <a:rPr lang="en-US" altLang="zh-CN"/>
              <a:t>a</a:t>
            </a:r>
            <a:r>
              <a:rPr lang="zh-CN" altLang="zh-CN"/>
              <a:t>表示由绿色到红色的范围，</a:t>
            </a:r>
            <a:r>
              <a:rPr lang="en-US" altLang="zh-CN"/>
              <a:t>b</a:t>
            </a:r>
            <a:r>
              <a:rPr lang="zh-CN" altLang="zh-CN"/>
              <a:t>代表由蓝色到黄色的范围，</a:t>
            </a:r>
            <a:r>
              <a:rPr lang="en-US" altLang="zh-CN"/>
              <a:t>ab</a:t>
            </a:r>
            <a:r>
              <a:rPr lang="zh-CN" altLang="zh-CN"/>
              <a:t>范围是</a:t>
            </a:r>
            <a:r>
              <a:rPr lang="en-US" altLang="zh-CN"/>
              <a:t>-128~+127</a:t>
            </a:r>
            <a:r>
              <a:rPr lang="zh-CN" altLang="zh-CN"/>
              <a:t>。该模式解决了由不同的显示器和打印设备所造成的颜色差异，这种模式不依赖于设备，它是一种独立于设备存在的颜色模式，不受任何硬件性能的影响。</a:t>
            </a:r>
          </a:p>
          <a:p>
            <a:pPr indent="457200"/>
            <a:r>
              <a:rPr lang="en-US" altLang="zh-CN"/>
              <a:t>4</a:t>
            </a:r>
            <a:r>
              <a:rPr lang="zh-CN" altLang="zh-CN"/>
              <a:t>．</a:t>
            </a:r>
            <a:r>
              <a:rPr lang="en-US" altLang="zh-CN"/>
              <a:t>HSB</a:t>
            </a:r>
            <a:r>
              <a:rPr lang="zh-CN" altLang="zh-CN"/>
              <a:t>模式</a:t>
            </a:r>
            <a:endParaRPr lang="zh-CN" altLang="zh-CN" b="1"/>
          </a:p>
          <a:p>
            <a:pPr indent="457200"/>
            <a:r>
              <a:rPr lang="en-US" altLang="zh-CN"/>
              <a:t>HSB</a:t>
            </a:r>
            <a:r>
              <a:rPr lang="zh-CN" altLang="zh-CN"/>
              <a:t>又称</a:t>
            </a:r>
            <a:r>
              <a:rPr lang="en-US" altLang="zh-CN"/>
              <a:t>HSV</a:t>
            </a:r>
            <a:r>
              <a:rPr lang="zh-CN" altLang="zh-CN"/>
              <a:t>，是基于人类对颜色的感觉而开发的模式，是最接近人眼观察颜色的一种模式。所有的颜色都用色相（</a:t>
            </a:r>
            <a:r>
              <a:rPr lang="en-US" altLang="zh-CN"/>
              <a:t>H</a:t>
            </a:r>
            <a:r>
              <a:rPr lang="zh-CN" altLang="zh-CN"/>
              <a:t>）、饱和度（</a:t>
            </a:r>
            <a:r>
              <a:rPr lang="en-US" altLang="zh-CN"/>
              <a:t>S</a:t>
            </a:r>
            <a:r>
              <a:rPr lang="zh-CN" altLang="zh-CN"/>
              <a:t>）以及亮度（</a:t>
            </a:r>
            <a:r>
              <a:rPr lang="en-US" altLang="zh-CN"/>
              <a:t>B</a:t>
            </a:r>
            <a:r>
              <a:rPr lang="zh-CN" altLang="zh-CN"/>
              <a:t>）三个特性来描述。</a:t>
            </a:r>
          </a:p>
        </p:txBody>
      </p:sp>
      <p:pic>
        <p:nvPicPr>
          <p:cNvPr id="11266" name="图片 1">
            <a:extLst>
              <a:ext uri="{FF2B5EF4-FFF2-40B4-BE49-F238E27FC236}">
                <a16:creationId xmlns:a16="http://schemas.microsoft.com/office/drawing/2014/main" id="{C3CD1B19-4A40-4FEF-B411-6D471D9FFE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947" y="1690690"/>
            <a:ext cx="2554637"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1646820C-7833-405E-9D4D-657ED80E89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2947" y="3814764"/>
            <a:ext cx="256852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4945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89467" y="549275"/>
            <a:ext cx="921306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5</a:t>
            </a:r>
            <a:r>
              <a:rPr lang="zh-CN" altLang="zh-CN"/>
              <a:t>．位图模式</a:t>
            </a:r>
            <a:endParaRPr lang="zh-CN" altLang="zh-CN" b="1"/>
          </a:p>
          <a:p>
            <a:pPr indent="457200"/>
            <a:r>
              <a:rPr lang="zh-CN" altLang="zh-CN"/>
              <a:t>位图模式是由黑白两种像素组成的图像模式。它有助于较为完善地控制灰度图的打印。只有灰度模式或多通道模式的图像才能转换为位图模式。</a:t>
            </a:r>
          </a:p>
          <a:p>
            <a:pPr indent="457200"/>
            <a:r>
              <a:rPr lang="en-US" altLang="zh-CN"/>
              <a:t>6</a:t>
            </a:r>
            <a:r>
              <a:rPr lang="zh-CN" altLang="zh-CN"/>
              <a:t>．灰度模式</a:t>
            </a:r>
            <a:endParaRPr lang="zh-CN" altLang="zh-CN" b="1"/>
          </a:p>
          <a:p>
            <a:pPr indent="457200"/>
            <a:r>
              <a:rPr lang="zh-CN" altLang="zh-CN"/>
              <a:t>灰度模式的图像中只存在灰度，而没有色度、饱和度等彩色信息。灰度模式共有</a:t>
            </a:r>
            <a:r>
              <a:rPr lang="en-US" altLang="zh-CN"/>
              <a:t>256</a:t>
            </a:r>
            <a:r>
              <a:rPr lang="zh-CN" altLang="zh-CN"/>
              <a:t>个灰度级。在成本相对低廉的黑白印刷中，许多图像都采用了灰度模式。</a:t>
            </a:r>
          </a:p>
          <a:p>
            <a:pPr indent="457200"/>
            <a:r>
              <a:rPr lang="en-US" altLang="zh-CN"/>
              <a:t>7</a:t>
            </a:r>
            <a:r>
              <a:rPr lang="zh-CN" altLang="zh-CN"/>
              <a:t>．索引模式</a:t>
            </a:r>
            <a:endParaRPr lang="zh-CN" altLang="zh-CN" b="1"/>
          </a:p>
          <a:p>
            <a:pPr indent="457200"/>
            <a:r>
              <a:rPr lang="zh-CN" altLang="zh-CN"/>
              <a:t>索引颜色模式是网上和动画中常用的图像模式，当彩色图像转换为索引颜色的图像后包含近</a:t>
            </a:r>
            <a:r>
              <a:rPr lang="en-US" altLang="zh-CN"/>
              <a:t>256</a:t>
            </a:r>
            <a:r>
              <a:rPr lang="zh-CN" altLang="zh-CN"/>
              <a:t>种颜色。索引颜色图像包含一个颜色表。如果原图像中颜色不能用</a:t>
            </a:r>
            <a:r>
              <a:rPr lang="en-US" altLang="zh-CN"/>
              <a:t>256</a:t>
            </a:r>
            <a:r>
              <a:rPr lang="zh-CN" altLang="zh-CN"/>
              <a:t>色表现，则</a:t>
            </a:r>
            <a:r>
              <a:rPr lang="en-US" altLang="zh-CN"/>
              <a:t>Photoshop</a:t>
            </a:r>
            <a:r>
              <a:rPr lang="zh-CN" altLang="zh-CN"/>
              <a:t>会从可使用的颜色中选出最相近颜色来模拟这些颜色，可以有效减小图像文件的尺寸。</a:t>
            </a:r>
          </a:p>
        </p:txBody>
      </p:sp>
    </p:spTree>
    <p:extLst>
      <p:ext uri="{BB962C8B-B14F-4D97-AF65-F5344CB8AC3E}">
        <p14:creationId xmlns:p14="http://schemas.microsoft.com/office/powerpoint/2010/main" val="3350367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842838"/>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613155" y="1794193"/>
            <a:ext cx="896569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广告设计不同于一般的大众传播和宣传活动，主要是对某一项商品信息以及该商品的生产或经营机构传送给用户和消费者。广告的形式多种多样，传播方式也多种多样，具有一定的说服性、计划性、目的性以及连续性。</a:t>
            </a:r>
          </a:p>
          <a:p>
            <a:pPr indent="457200"/>
            <a:r>
              <a:rPr lang="zh-CN" altLang="zh-CN" b="1"/>
              <a:t>知识要点</a:t>
            </a:r>
            <a:endParaRPr lang="zh-CN" altLang="zh-CN"/>
          </a:p>
          <a:p>
            <a:pPr indent="457200"/>
            <a:r>
              <a:rPr lang="zh-CN" altLang="zh-CN"/>
              <a:t>（</a:t>
            </a:r>
            <a:r>
              <a:rPr lang="en-US" altLang="zh-CN"/>
              <a:t>1</a:t>
            </a:r>
            <a:r>
              <a:rPr lang="zh-CN" altLang="zh-CN"/>
              <a:t>）熟悉广告设计的基础</a:t>
            </a:r>
          </a:p>
          <a:p>
            <a:pPr indent="457200"/>
            <a:r>
              <a:rPr lang="zh-CN" altLang="zh-CN"/>
              <a:t>（</a:t>
            </a:r>
            <a:r>
              <a:rPr lang="en-US" altLang="zh-CN"/>
              <a:t>2</a:t>
            </a:r>
            <a:r>
              <a:rPr lang="zh-CN" altLang="zh-CN"/>
              <a:t>）熟悉广告设计的传播类别</a:t>
            </a:r>
          </a:p>
          <a:p>
            <a:pPr indent="457200"/>
            <a:r>
              <a:rPr lang="zh-CN" altLang="zh-CN"/>
              <a:t>（</a:t>
            </a:r>
            <a:r>
              <a:rPr lang="en-US" altLang="zh-CN"/>
              <a:t>3</a:t>
            </a:r>
            <a:r>
              <a:rPr lang="zh-CN" altLang="zh-CN"/>
              <a:t>）掌握常见的设计用语</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38353" y="1906588"/>
            <a:ext cx="791529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1.3.4  </a:t>
            </a:r>
            <a:r>
              <a:rPr lang="zh-CN" altLang="zh-CN" b="1"/>
              <a:t>常见图像文件格式</a:t>
            </a:r>
          </a:p>
          <a:p>
            <a:pPr indent="457200"/>
            <a:r>
              <a:rPr lang="zh-CN" altLang="zh-CN"/>
              <a:t>图像文件有很多存储格式，对于同一幅图像，如果格式不同，那么其对应的文件大小也不同，这是因为文件的压缩形式不同。小文件可能会损失很多的图像信息，因而存储空间小，而大的文件则会更好地保持图像质量。</a:t>
            </a:r>
          </a:p>
        </p:txBody>
      </p:sp>
    </p:spTree>
    <p:extLst>
      <p:ext uri="{BB962C8B-B14F-4D97-AF65-F5344CB8AC3E}">
        <p14:creationId xmlns:p14="http://schemas.microsoft.com/office/powerpoint/2010/main" val="4046810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7839" y="411612"/>
            <a:ext cx="8656322"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1.3.5  </a:t>
            </a:r>
            <a:r>
              <a:rPr lang="zh-CN" altLang="zh-CN" b="1"/>
              <a:t>后期印刷相关</a:t>
            </a:r>
          </a:p>
          <a:p>
            <a:pPr indent="457200"/>
            <a:r>
              <a:rPr lang="zh-CN" altLang="zh-CN"/>
              <a:t>印刷是指将文字、图画、照片等原稿经制版、施墨、加压等工序使油墨转移到纸张、织品、皮革等材料的表面进行批量复制原稿内容的技术。</a:t>
            </a:r>
          </a:p>
          <a:p>
            <a:pPr indent="457200"/>
            <a:r>
              <a:rPr lang="en-US" altLang="zh-CN"/>
              <a:t>1</a:t>
            </a:r>
            <a:r>
              <a:rPr lang="zh-CN" altLang="zh-CN"/>
              <a:t>．印刷流程</a:t>
            </a:r>
            <a:endParaRPr lang="zh-CN" altLang="zh-CN" b="1"/>
          </a:p>
          <a:p>
            <a:pPr indent="457200"/>
            <a:r>
              <a:rPr lang="zh-CN" altLang="zh-CN"/>
              <a:t>印刷主要分为印前、印中、印后三个阶段。</a:t>
            </a:r>
            <a:endParaRPr lang="en-US" altLang="zh-CN"/>
          </a:p>
          <a:p>
            <a:pPr indent="457200"/>
            <a:r>
              <a:rPr lang="en-US" altLang="zh-CN"/>
              <a:t>2</a:t>
            </a:r>
            <a:r>
              <a:rPr lang="zh-CN" altLang="zh-CN"/>
              <a:t>．印刷要素</a:t>
            </a:r>
            <a:endParaRPr lang="zh-CN" altLang="zh-CN" b="1"/>
          </a:p>
          <a:p>
            <a:pPr indent="457200"/>
            <a:r>
              <a:rPr lang="zh-CN" altLang="zh-CN"/>
              <a:t>印刷的三大要素分别是纸张、颜色和后加工。</a:t>
            </a:r>
          </a:p>
          <a:p>
            <a:pPr indent="457200"/>
            <a:r>
              <a:rPr lang="en-US" altLang="zh-CN"/>
              <a:t>3</a:t>
            </a:r>
            <a:r>
              <a:rPr lang="zh-CN" altLang="zh-CN"/>
              <a:t>．专色印刷和四色印刷</a:t>
            </a:r>
            <a:endParaRPr lang="zh-CN" altLang="zh-CN" b="1"/>
          </a:p>
          <a:p>
            <a:pPr indent="457200"/>
            <a:r>
              <a:rPr lang="zh-CN" altLang="zh-CN"/>
              <a:t>（</a:t>
            </a:r>
            <a:r>
              <a:rPr lang="en-US" altLang="zh-CN"/>
              <a:t>1</a:t>
            </a:r>
            <a:r>
              <a:rPr lang="zh-CN" altLang="zh-CN"/>
              <a:t>）专色印刷</a:t>
            </a:r>
          </a:p>
          <a:p>
            <a:pPr indent="457200"/>
            <a:r>
              <a:rPr lang="zh-CN" altLang="zh-CN"/>
              <a:t>（</a:t>
            </a:r>
            <a:r>
              <a:rPr lang="en-US" altLang="zh-CN"/>
              <a:t>2</a:t>
            </a:r>
            <a:r>
              <a:rPr lang="zh-CN" altLang="zh-CN"/>
              <a:t>）四色印刷</a:t>
            </a:r>
          </a:p>
          <a:p>
            <a:pPr indent="457200"/>
            <a:r>
              <a:rPr lang="en-US" altLang="zh-CN"/>
              <a:t>4</a:t>
            </a:r>
            <a:r>
              <a:rPr lang="zh-CN" altLang="zh-CN"/>
              <a:t>．出血线</a:t>
            </a:r>
            <a:endParaRPr lang="zh-CN" altLang="zh-CN" b="1"/>
          </a:p>
          <a:p>
            <a:pPr indent="457200"/>
            <a:r>
              <a:rPr lang="zh-CN" altLang="zh-CN"/>
              <a:t>出血线是印刷业的一种专业术语。</a:t>
            </a:r>
          </a:p>
        </p:txBody>
      </p:sp>
    </p:spTree>
    <p:extLst>
      <p:ext uri="{BB962C8B-B14F-4D97-AF65-F5344CB8AC3E}">
        <p14:creationId xmlns:p14="http://schemas.microsoft.com/office/powerpoint/2010/main" val="3170378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62541" y="190046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711841" y="20297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65209" y="3030144"/>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24910" y="316148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598260" y="3028970"/>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广告设计传播类别</a:t>
            </a:r>
            <a:endParaRPr lang="zh-CN" altLang="en-US"/>
          </a:p>
        </p:txBody>
      </p:sp>
      <p:sp>
        <p:nvSpPr>
          <p:cNvPr id="22" name="文本框 21">
            <a:hlinkClick r:id="rId3" action="ppaction://hlinksldjump"/>
            <a:extLst>
              <a:ext uri="{FF2B5EF4-FFF2-40B4-BE49-F238E27FC236}">
                <a16:creationId xmlns:a16="http://schemas.microsoft.com/office/drawing/2014/main" id="{A4FA8CBE-305F-4333-AF39-400B25841AD0}"/>
              </a:ext>
            </a:extLst>
          </p:cNvPr>
          <p:cNvSpPr txBox="1"/>
          <p:nvPr/>
        </p:nvSpPr>
        <p:spPr>
          <a:xfrm>
            <a:off x="8605520" y="189005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广告设计基础</a:t>
            </a:r>
            <a:endParaRPr lang="zh-CN" altLang="en-US"/>
          </a:p>
        </p:txBody>
      </p:sp>
      <p:sp>
        <p:nvSpPr>
          <p:cNvPr id="8" name="文本框 7">
            <a:extLst>
              <a:ext uri="{FF2B5EF4-FFF2-40B4-BE49-F238E27FC236}">
                <a16:creationId xmlns:a16="http://schemas.microsoft.com/office/drawing/2014/main" id="{21A24059-93D8-4C0E-9028-7031662D6354}"/>
              </a:ext>
            </a:extLst>
          </p:cNvPr>
          <p:cNvSpPr txBox="1"/>
          <p:nvPr/>
        </p:nvSpPr>
        <p:spPr>
          <a:xfrm>
            <a:off x="7574005" y="415228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683770" y="42988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4" action="ppaction://hlinksldjump"/>
            <a:extLst>
              <a:ext uri="{FF2B5EF4-FFF2-40B4-BE49-F238E27FC236}">
                <a16:creationId xmlns:a16="http://schemas.microsoft.com/office/drawing/2014/main" id="{61E26A8B-36CB-4386-A83A-A2A71B431609}"/>
              </a:ext>
            </a:extLst>
          </p:cNvPr>
          <p:cNvSpPr txBox="1"/>
          <p:nvPr/>
        </p:nvSpPr>
        <p:spPr>
          <a:xfrm>
            <a:off x="8599567" y="4156980"/>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常见设计术语</a:t>
            </a:r>
            <a:endParaRPr lang="zh-CN" altLang="en-US"/>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571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959941" y="3972975"/>
            <a:ext cx="3877985" cy="830997"/>
          </a:xfrm>
          <a:prstGeom prst="rect">
            <a:avLst/>
          </a:prstGeom>
        </p:spPr>
        <p:txBody>
          <a:bodyPr wrap="none">
            <a:spAutoFit/>
          </a:bodyPr>
          <a:lstStyle/>
          <a:p>
            <a:r>
              <a:rPr lang="zh-CN" altLang="zh-CN" sz="4800" b="1"/>
              <a:t>广告设计基础</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69734"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4820" y="1787270"/>
            <a:ext cx="870235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1.1.1 </a:t>
            </a:r>
            <a:r>
              <a:rPr lang="zh-CN" altLang="zh-CN" b="1"/>
              <a:t>什么是广告设计</a:t>
            </a:r>
            <a:endParaRPr lang="en-US" altLang="zh-CN" b="1"/>
          </a:p>
          <a:p>
            <a:pPr indent="457200"/>
            <a:r>
              <a:rPr lang="zh-CN" altLang="zh-CN"/>
              <a:t>广告设计是基于计算机平面设计技术应用的基础上，随着广告行业发展所形成的一个新职业。主要是对图象、文字、色彩、版面、图形等表达广告的元素，结合广告媒体的使用特征，在其计算机上通过相关设计软件来为实现表达广告目的和意图，所进行平面艺术创意的一种设计活动或过程。</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4820" y="477835"/>
            <a:ext cx="870235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1.1.2  </a:t>
            </a:r>
            <a:r>
              <a:rPr lang="zh-CN" altLang="zh-CN" b="1"/>
              <a:t>广告设计要素</a:t>
            </a:r>
          </a:p>
          <a:p>
            <a:pPr indent="457200"/>
            <a:r>
              <a:rPr lang="zh-CN" altLang="zh-CN"/>
              <a:t>广告设计的基本要素包括图形、文字以及色彩。</a:t>
            </a:r>
          </a:p>
          <a:p>
            <a:pPr indent="457200"/>
            <a:r>
              <a:rPr lang="en-US" altLang="zh-CN"/>
              <a:t>1</a:t>
            </a:r>
            <a:r>
              <a:rPr lang="zh-CN" altLang="zh-CN"/>
              <a:t>．图形</a:t>
            </a:r>
            <a:endParaRPr lang="zh-CN" altLang="zh-CN" b="1"/>
          </a:p>
          <a:p>
            <a:pPr indent="457200"/>
            <a:r>
              <a:rPr lang="zh-CN" altLang="zh-CN"/>
              <a:t>图形能够形象地表现设计主题和设计创意，更好地使受众辨别并接收到所传递的信息，形成记忆并产生影响。</a:t>
            </a:r>
          </a:p>
        </p:txBody>
      </p:sp>
      <p:pic>
        <p:nvPicPr>
          <p:cNvPr id="2050" name="Picture 2">
            <a:extLst>
              <a:ext uri="{FF2B5EF4-FFF2-40B4-BE49-F238E27FC236}">
                <a16:creationId xmlns:a16="http://schemas.microsoft.com/office/drawing/2014/main" id="{19D7E044-2BA5-46A0-A06A-7E48573238D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9382" y="2866982"/>
            <a:ext cx="2152650" cy="299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070C0083-6DE1-4B9F-93AB-08988BB32B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5542" y="2866982"/>
            <a:ext cx="2135766" cy="299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a:extLst>
              <a:ext uri="{FF2B5EF4-FFF2-40B4-BE49-F238E27FC236}">
                <a16:creationId xmlns:a16="http://schemas.microsoft.com/office/drawing/2014/main" id="{7CA15697-FBC2-476A-9A81-C0D39152EE7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4818" y="2866982"/>
            <a:ext cx="2122582" cy="299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3102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4820" y="549275"/>
            <a:ext cx="870235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a:t>
            </a:r>
            <a:r>
              <a:rPr lang="zh-CN" altLang="zh-CN"/>
              <a:t>．文字</a:t>
            </a:r>
            <a:endParaRPr lang="zh-CN" altLang="zh-CN" b="1"/>
          </a:p>
          <a:p>
            <a:pPr indent="457200"/>
            <a:r>
              <a:rPr lang="zh-CN" altLang="zh-CN"/>
              <a:t>文字是设计不可缺少的构成要素，是对广告主题中所传达意思的归纳和提示，起着画龙点睛的作用，能够更有效地传达作者的意图，表达设计的主题和构想理念，对作品是一种完善和说明。</a:t>
            </a:r>
          </a:p>
        </p:txBody>
      </p:sp>
      <p:pic>
        <p:nvPicPr>
          <p:cNvPr id="3074" name="Picture 2">
            <a:extLst>
              <a:ext uri="{FF2B5EF4-FFF2-40B4-BE49-F238E27FC236}">
                <a16:creationId xmlns:a16="http://schemas.microsoft.com/office/drawing/2014/main" id="{1CE520FC-E11F-413C-8301-56FB9CCFE1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2351" y="2521726"/>
            <a:ext cx="2314273" cy="316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686F2E7F-37BF-4996-91E6-5CEFA74C2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8282" y="2521725"/>
            <a:ext cx="2142473" cy="316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3340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3428" y="449259"/>
            <a:ext cx="9385143"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3</a:t>
            </a:r>
            <a:r>
              <a:rPr lang="zh-CN" altLang="zh-CN"/>
              <a:t>．色彩</a:t>
            </a:r>
            <a:endParaRPr lang="zh-CN" altLang="zh-CN" b="1"/>
          </a:p>
          <a:p>
            <a:pPr indent="457200"/>
            <a:r>
              <a:rPr lang="zh-CN" altLang="zh-CN"/>
              <a:t>在三大要素中，图像和文字都不能离开色彩的表现，色彩传达从某种意义来说是第一位的。色彩传达的目的在于充分表现商品、企业的个性特征和功能，以适合商品消费市场的审美流行趋势，利用色彩设计的创意造成一种更集中、更强烈、更单纯的形象，加深公众对广告信息的认知程度，达到信息传播的目的。</a:t>
            </a:r>
          </a:p>
        </p:txBody>
      </p:sp>
      <p:pic>
        <p:nvPicPr>
          <p:cNvPr id="4098" name="Picture 2">
            <a:extLst>
              <a:ext uri="{FF2B5EF4-FFF2-40B4-BE49-F238E27FC236}">
                <a16:creationId xmlns:a16="http://schemas.microsoft.com/office/drawing/2014/main" id="{AFF29854-7D8A-4625-A8F5-4CEC38561D4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222" y="2895558"/>
            <a:ext cx="2124075" cy="299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B627D204-26EE-4E14-AF64-72C7B3467C7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6116" y="2895558"/>
            <a:ext cx="2058110" cy="299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5112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3481" y="449257"/>
            <a:ext cx="515453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1.1.3  </a:t>
            </a:r>
            <a:r>
              <a:rPr lang="zh-CN" altLang="zh-CN" b="1"/>
              <a:t>广告设计常用软件</a:t>
            </a:r>
          </a:p>
          <a:p>
            <a:pPr indent="457200"/>
            <a:r>
              <a:rPr lang="zh-CN" altLang="zh-CN"/>
              <a:t>平面设计软件一直是应用的热门领域，我们可以将其划分为图形绘制和</a:t>
            </a:r>
            <a:r>
              <a:rPr lang="en-US" altLang="zh-CN" err="1"/>
              <a:t>图像处理</a:t>
            </a:r>
            <a:r>
              <a:rPr lang="zh-CN" altLang="zh-CN"/>
              <a:t>两个部分，下面简单介绍这方面一些常用软件的情况：</a:t>
            </a:r>
          </a:p>
          <a:p>
            <a:pPr indent="457200"/>
            <a:r>
              <a:rPr lang="en-US" altLang="zh-CN"/>
              <a:t>1</a:t>
            </a:r>
            <a:r>
              <a:rPr lang="zh-CN" altLang="zh-CN"/>
              <a:t>．</a:t>
            </a:r>
            <a:r>
              <a:rPr lang="en-US" altLang="zh-CN"/>
              <a:t>Photoshop</a:t>
            </a:r>
            <a:endParaRPr lang="zh-CN" altLang="zh-CN" b="1"/>
          </a:p>
          <a:p>
            <a:pPr indent="457200"/>
            <a:r>
              <a:rPr lang="zh-CN" altLang="zh-CN"/>
              <a:t>从社交媒体到修饰照片，设计横幅到精美网站，日常影像编辑到重新创造。无论是什么创作</a:t>
            </a:r>
            <a:r>
              <a:rPr lang="en-US" altLang="zh-CN"/>
              <a:t>Photoshop</a:t>
            </a:r>
            <a:r>
              <a:rPr lang="zh-CN" altLang="zh-CN"/>
              <a:t>都可以处理得更好。最新版本的</a:t>
            </a:r>
            <a:r>
              <a:rPr lang="en-US" altLang="zh-CN"/>
              <a:t>Photoshop 2022</a:t>
            </a:r>
            <a:r>
              <a:rPr lang="zh-CN" altLang="zh-CN"/>
              <a:t>增添了很多黑科技，在操作上更加便捷、智能，在软件联动上，操作性得到了重大提升。</a:t>
            </a:r>
          </a:p>
        </p:txBody>
      </p:sp>
      <p:pic>
        <p:nvPicPr>
          <p:cNvPr id="5122" name="图片 1">
            <a:extLst>
              <a:ext uri="{FF2B5EF4-FFF2-40B4-BE49-F238E27FC236}">
                <a16:creationId xmlns:a16="http://schemas.microsoft.com/office/drawing/2014/main" id="{C8A0F545-F784-490B-947A-EECD051699E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8016" y="1761529"/>
            <a:ext cx="4500405" cy="2953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2126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TotalTime>
  <Words>1550</Words>
  <Application>Microsoft Office PowerPoint</Application>
  <PresentationFormat>宽屏</PresentationFormat>
  <Paragraphs>84</Paragraphs>
  <Slides>22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隶书</vt: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679</cp:revision>
  <dcterms:created xsi:type="dcterms:W3CDTF">2020-06-26T11:31:00Z</dcterms:created>
  <dcterms:modified xsi:type="dcterms:W3CDTF">2024-08-20T01:49:43Z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