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767" r:id="rId7"/>
    <p:sldId id="768" r:id="rId8"/>
    <p:sldId id="769" r:id="rId9"/>
    <p:sldId id="770" r:id="rId10"/>
    <p:sldId id="771" r:id="rId11"/>
    <p:sldId id="776" r:id="rId12"/>
    <p:sldId id="777" r:id="rId13"/>
    <p:sldId id="772" r:id="rId14"/>
    <p:sldId id="773" r:id="rId15"/>
    <p:sldId id="774" r:id="rId16"/>
    <p:sldId id="775" r:id="rId17"/>
    <p:sldId id="721" r:id="rId18"/>
    <p:sldId id="286"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73" d="100"/>
          <a:sy n="73" d="100"/>
        </p:scale>
        <p:origin x="4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a:solidFill>
                  <a:schemeClr val="tx1"/>
                </a:solidFill>
              </a:rPr>
              <a:t>关注微信公众平台</a:t>
            </a:r>
            <a:r>
              <a:rPr lang="en-US" altLang="zh-CN" sz="1100">
                <a:solidFill>
                  <a:schemeClr val="tx1"/>
                </a:solidFill>
              </a:rPr>
              <a:t>DSSF007</a:t>
            </a:r>
            <a:r>
              <a:rPr lang="zh-CN" altLang="en-US" sz="110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2024/8/20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2024/8/20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a:p>
        </p:txBody>
      </p:sp>
      <p:sp>
        <p:nvSpPr>
          <p:cNvPr id="6" name="文本框 5"/>
          <p:cNvSpPr txBox="1"/>
          <p:nvPr/>
        </p:nvSpPr>
        <p:spPr>
          <a:xfrm>
            <a:off x="74313" y="4247848"/>
            <a:ext cx="12109142"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模块</a:t>
            </a:r>
            <a:r>
              <a:rPr lang="en-US" altLang="zh-CN" sz="6000" b="1" dirty="0" smtClean="0">
                <a:solidFill>
                  <a:schemeClr val="bg1"/>
                </a:solidFill>
                <a:latin typeface="微软雅黑" panose="020B0503020204020204" pitchFamily="34" charset="-122"/>
                <a:ea typeface="微软雅黑" panose="020B0503020204020204" pitchFamily="34" charset="-122"/>
              </a:rPr>
              <a:t>10  </a:t>
            </a:r>
            <a:r>
              <a:rPr lang="zh-CN" altLang="en-US" sz="6000" b="1" dirty="0" smtClean="0">
                <a:solidFill>
                  <a:schemeClr val="bg1"/>
                </a:solidFill>
                <a:latin typeface="微软雅黑" panose="020B0503020204020204" pitchFamily="34" charset="-122"/>
                <a:ea typeface="微软雅黑" panose="020B0503020204020204" pitchFamily="34" charset="-122"/>
              </a:rPr>
              <a:t>包装设计</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187971"/>
            <a:ext cx="8739565"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smtClean="0"/>
              <a:t>（</a:t>
            </a:r>
            <a:r>
              <a:rPr lang="en-US" altLang="zh-CN" dirty="0" smtClean="0"/>
              <a:t>3</a:t>
            </a:r>
            <a:r>
              <a:rPr lang="zh-CN" altLang="en-US" dirty="0" smtClean="0"/>
              <a:t>）色彩设计</a:t>
            </a:r>
            <a:endParaRPr lang="en-US" altLang="zh-CN" dirty="0" smtClean="0"/>
          </a:p>
          <a:p>
            <a:pPr indent="457200"/>
            <a:r>
              <a:rPr lang="zh-CN" altLang="en-US" dirty="0"/>
              <a:t>色彩是美化和突出产品的重要因素，色彩的运用在包装设计中占有重要的位置。包装色彩的运用与整个画面设计的构思、构图有着紧密的联系。</a:t>
            </a:r>
            <a:endParaRPr lang="zh-CN" altLang="zh-CN" dirty="0"/>
          </a:p>
        </p:txBody>
      </p:sp>
      <p:pic>
        <p:nvPicPr>
          <p:cNvPr id="2" name="图片 1"/>
          <p:cNvPicPr>
            <a:picLocks noChangeAspect="1"/>
          </p:cNvPicPr>
          <p:nvPr/>
        </p:nvPicPr>
        <p:blipFill>
          <a:blip r:embed="rId2"/>
          <a:stretch>
            <a:fillRect/>
          </a:stretch>
        </p:blipFill>
        <p:spPr>
          <a:xfrm>
            <a:off x="1944944" y="2878081"/>
            <a:ext cx="3339798" cy="2520000"/>
          </a:xfrm>
          <a:prstGeom prst="rect">
            <a:avLst/>
          </a:prstGeom>
        </p:spPr>
      </p:pic>
      <p:pic>
        <p:nvPicPr>
          <p:cNvPr id="3" name="图片 2"/>
          <p:cNvPicPr>
            <a:picLocks noChangeAspect="1"/>
          </p:cNvPicPr>
          <p:nvPr/>
        </p:nvPicPr>
        <p:blipFill>
          <a:blip r:embed="rId3"/>
          <a:stretch>
            <a:fillRect/>
          </a:stretch>
        </p:blipFill>
        <p:spPr>
          <a:xfrm>
            <a:off x="6763142" y="2878081"/>
            <a:ext cx="3289968" cy="2267438"/>
          </a:xfrm>
          <a:prstGeom prst="rect">
            <a:avLst/>
          </a:prstGeom>
        </p:spPr>
      </p:pic>
    </p:spTree>
    <p:extLst>
      <p:ext uri="{BB962C8B-B14F-4D97-AF65-F5344CB8AC3E}">
        <p14:creationId xmlns:p14="http://schemas.microsoft.com/office/powerpoint/2010/main" val="1563906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187971"/>
            <a:ext cx="8739565"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smtClean="0"/>
              <a:t>（</a:t>
            </a:r>
            <a:r>
              <a:rPr lang="en-US" altLang="zh-CN" dirty="0" smtClean="0"/>
              <a:t>4</a:t>
            </a:r>
            <a:r>
              <a:rPr lang="zh-CN" altLang="en-US" dirty="0" smtClean="0"/>
              <a:t>）文字设计</a:t>
            </a:r>
            <a:endParaRPr lang="en-US" altLang="zh-CN" dirty="0" smtClean="0"/>
          </a:p>
          <a:p>
            <a:pPr indent="457200"/>
            <a:r>
              <a:rPr lang="zh-CN" altLang="en-US" dirty="0"/>
              <a:t>色彩是美化和突出产品的重要因素，色彩的运用在包装设计中占有重要的位置。包装色彩的运用与整个画面设计的构思、构图有着紧密的联系。</a:t>
            </a:r>
            <a:endParaRPr lang="zh-CN" altLang="zh-CN" dirty="0"/>
          </a:p>
        </p:txBody>
      </p:sp>
      <p:pic>
        <p:nvPicPr>
          <p:cNvPr id="4" name="图片 3"/>
          <p:cNvPicPr>
            <a:picLocks noChangeAspect="1"/>
          </p:cNvPicPr>
          <p:nvPr/>
        </p:nvPicPr>
        <p:blipFill>
          <a:blip r:embed="rId2"/>
          <a:stretch>
            <a:fillRect/>
          </a:stretch>
        </p:blipFill>
        <p:spPr>
          <a:xfrm>
            <a:off x="4039391" y="3141952"/>
            <a:ext cx="3614905" cy="2520000"/>
          </a:xfrm>
          <a:prstGeom prst="rect">
            <a:avLst/>
          </a:prstGeom>
        </p:spPr>
      </p:pic>
    </p:spTree>
    <p:extLst>
      <p:ext uri="{BB962C8B-B14F-4D97-AF65-F5344CB8AC3E}">
        <p14:creationId xmlns:p14="http://schemas.microsoft.com/office/powerpoint/2010/main" val="3862642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930795"/>
            <a:ext cx="8739565" cy="240065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3.</a:t>
            </a:r>
            <a:r>
              <a:rPr lang="zh-CN" altLang="en-US" b="1" dirty="0"/>
              <a:t>材料要素</a:t>
            </a:r>
          </a:p>
          <a:p>
            <a:pPr indent="457200"/>
            <a:r>
              <a:rPr lang="zh-CN" altLang="en-US" dirty="0"/>
              <a:t>商品包装所用材料表面的纹理和质感往往会影响到商品包装的视觉效果。在进行设计的过程中，利用不同材料的表面变化或表面形状可以达到商品包装的最佳效果。包装材料的种类繁多，主要包括纸类材料、塑料材料、玻璃材料、金属材料、陶瓷材料、竹木材料以及其他复合材料等。</a:t>
            </a:r>
          </a:p>
        </p:txBody>
      </p:sp>
    </p:spTree>
    <p:extLst>
      <p:ext uri="{BB962C8B-B14F-4D97-AF65-F5344CB8AC3E}">
        <p14:creationId xmlns:p14="http://schemas.microsoft.com/office/powerpoint/2010/main" val="1367625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95685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270613" y="3972975"/>
            <a:ext cx="8392041" cy="707886"/>
          </a:xfrm>
          <a:prstGeom prst="rect">
            <a:avLst/>
          </a:prstGeom>
        </p:spPr>
        <p:txBody>
          <a:bodyPr wrap="none">
            <a:spAutoFit/>
          </a:bodyPr>
          <a:lstStyle/>
          <a:p>
            <a:r>
              <a:rPr lang="zh-CN" altLang="en-US" sz="4000" b="1" dirty="0"/>
              <a:t>实战演练：“好滋味咖啡”包装设计</a:t>
            </a:r>
            <a:endParaRPr lang="zh-CN" altLang="zh-CN" sz="40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269488"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03</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18752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1788046"/>
            <a:ext cx="8739565" cy="240065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10.3.1  </a:t>
            </a:r>
            <a:r>
              <a:rPr lang="zh-CN" altLang="zh-CN" b="1" dirty="0"/>
              <a:t>客户要求</a:t>
            </a:r>
          </a:p>
          <a:p>
            <a:pPr indent="457200"/>
            <a:r>
              <a:rPr lang="zh-CN" altLang="en-US" dirty="0"/>
              <a:t>某电商网店新增一款咖啡产品，现需要为其设计产品包装</a:t>
            </a:r>
            <a:r>
              <a:rPr lang="zh-CN" altLang="en-US" dirty="0" smtClean="0"/>
              <a:t>。</a:t>
            </a:r>
            <a:endParaRPr lang="zh-CN" altLang="zh-CN" dirty="0"/>
          </a:p>
          <a:p>
            <a:pPr marL="342900" lvl="0" indent="457200">
              <a:buFont typeface="Wingdings" panose="05000000000000000000" pitchFamily="2" charset="2"/>
              <a:buChar char="l"/>
            </a:pPr>
            <a:r>
              <a:rPr lang="zh-CN" altLang="zh-CN" b="1" dirty="0"/>
              <a:t>尺寸要求</a:t>
            </a:r>
            <a:r>
              <a:rPr lang="zh-CN" altLang="zh-CN" b="1" dirty="0" smtClean="0"/>
              <a:t>：</a:t>
            </a:r>
            <a:r>
              <a:rPr lang="en-US" altLang="zh-CN" dirty="0"/>
              <a:t>36 cm×28 cm</a:t>
            </a:r>
            <a:r>
              <a:rPr lang="zh-CN" altLang="zh-CN" dirty="0" smtClean="0"/>
              <a:t>。</a:t>
            </a:r>
            <a:endParaRPr lang="zh-CN" altLang="zh-CN" dirty="0"/>
          </a:p>
          <a:p>
            <a:pPr marL="342900" lvl="0" indent="457200">
              <a:buFont typeface="Wingdings" panose="05000000000000000000" pitchFamily="2" charset="2"/>
              <a:buChar char="l"/>
            </a:pPr>
            <a:r>
              <a:rPr lang="zh-CN" altLang="zh-CN" b="1" dirty="0"/>
              <a:t>设计要求</a:t>
            </a:r>
            <a:r>
              <a:rPr lang="zh-CN" altLang="zh-CN" b="1" dirty="0" smtClean="0"/>
              <a:t>：</a:t>
            </a:r>
            <a:r>
              <a:rPr lang="zh-CN" altLang="en-US" dirty="0"/>
              <a:t>主题鲜明具有识别性，要求原创性</a:t>
            </a:r>
            <a:r>
              <a:rPr lang="zh-CN" altLang="zh-CN" dirty="0" smtClean="0"/>
              <a:t>。</a:t>
            </a:r>
            <a:endParaRPr lang="zh-CN" altLang="zh-CN" dirty="0"/>
          </a:p>
          <a:p>
            <a:pPr marL="342900" lvl="0" indent="457200">
              <a:buFont typeface="Wingdings" panose="05000000000000000000" pitchFamily="2" charset="2"/>
              <a:buChar char="l"/>
            </a:pPr>
            <a:r>
              <a:rPr lang="zh-CN" altLang="zh-CN" b="1" dirty="0"/>
              <a:t>内容说明</a:t>
            </a:r>
            <a:r>
              <a:rPr lang="zh-CN" altLang="zh-CN" b="1" dirty="0" smtClean="0"/>
              <a:t>：</a:t>
            </a:r>
            <a:r>
              <a:rPr lang="zh-CN" altLang="en-US" dirty="0"/>
              <a:t>产品名称、</a:t>
            </a:r>
            <a:r>
              <a:rPr lang="en-US" altLang="zh-CN" dirty="0"/>
              <a:t>Logo</a:t>
            </a:r>
            <a:r>
              <a:rPr lang="zh-CN" altLang="en-US" dirty="0"/>
              <a:t>、产品说明、二维码等</a:t>
            </a:r>
            <a:r>
              <a:rPr lang="zh-CN" altLang="zh-CN" dirty="0" smtClean="0"/>
              <a:t>。</a:t>
            </a:r>
            <a:endParaRPr lang="zh-CN" altLang="zh-CN" dirty="0"/>
          </a:p>
        </p:txBody>
      </p:sp>
    </p:spTree>
    <p:extLst>
      <p:ext uri="{BB962C8B-B14F-4D97-AF65-F5344CB8AC3E}">
        <p14:creationId xmlns:p14="http://schemas.microsoft.com/office/powerpoint/2010/main" val="3280457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2216671"/>
            <a:ext cx="8739565" cy="147732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10.3.2  </a:t>
            </a:r>
            <a:r>
              <a:rPr lang="zh-CN" altLang="zh-CN" b="1" dirty="0"/>
              <a:t>设计说明</a:t>
            </a:r>
          </a:p>
          <a:p>
            <a:pPr indent="457200"/>
            <a:r>
              <a:rPr lang="zh-CN" altLang="en-US" dirty="0"/>
              <a:t>针对客户提出的要求进行分析：画面以金色和黑色调为主，体现咖啡带给人的时尚。</a:t>
            </a:r>
            <a:endParaRPr lang="zh-CN" altLang="zh-CN" dirty="0"/>
          </a:p>
        </p:txBody>
      </p:sp>
    </p:spTree>
    <p:extLst>
      <p:ext uri="{BB962C8B-B14F-4D97-AF65-F5344CB8AC3E}">
        <p14:creationId xmlns:p14="http://schemas.microsoft.com/office/powerpoint/2010/main" val="3754874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3640" y="1010717"/>
            <a:ext cx="4066440" cy="286232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10.3.3  </a:t>
            </a:r>
            <a:r>
              <a:rPr lang="zh-CN" altLang="en-US" b="1" dirty="0" smtClean="0"/>
              <a:t>包装</a:t>
            </a:r>
            <a:r>
              <a:rPr lang="zh-CN" altLang="zh-CN" b="1" dirty="0" smtClean="0"/>
              <a:t>设计</a:t>
            </a:r>
            <a:endParaRPr lang="zh-CN" altLang="zh-CN" b="1" dirty="0"/>
          </a:p>
          <a:p>
            <a:pPr indent="457200"/>
            <a:r>
              <a:rPr lang="zh-CN" altLang="en-US" dirty="0"/>
              <a:t>本案例用到的软件为</a:t>
            </a:r>
            <a:r>
              <a:rPr lang="en-US" altLang="zh-CN" dirty="0"/>
              <a:t>Photoshop</a:t>
            </a:r>
            <a:r>
              <a:rPr lang="zh-CN" altLang="en-US" dirty="0"/>
              <a:t>，运用到的知识点有画笔工具、油漆桶工具、图层样式、滤镜、文字工具、“字符”面板、钢笔工具、“属性”面板等</a:t>
            </a:r>
            <a:r>
              <a:rPr lang="zh-CN" altLang="en-US" dirty="0" smtClean="0"/>
              <a:t>。</a:t>
            </a:r>
            <a:endParaRPr lang="zh-CN" altLang="zh-CN" dirty="0"/>
          </a:p>
        </p:txBody>
      </p:sp>
      <p:pic>
        <p:nvPicPr>
          <p:cNvPr id="2" name="图片 1"/>
          <p:cNvPicPr>
            <a:picLocks noChangeAspect="1"/>
          </p:cNvPicPr>
          <p:nvPr/>
        </p:nvPicPr>
        <p:blipFill>
          <a:blip r:embed="rId2"/>
          <a:stretch>
            <a:fillRect/>
          </a:stretch>
        </p:blipFill>
        <p:spPr>
          <a:xfrm>
            <a:off x="6120211" y="1329094"/>
            <a:ext cx="4816451" cy="3600000"/>
          </a:xfrm>
          <a:prstGeom prst="rect">
            <a:avLst/>
          </a:prstGeom>
        </p:spPr>
      </p:pic>
    </p:spTree>
    <p:extLst>
      <p:ext uri="{BB962C8B-B14F-4D97-AF65-F5344CB8AC3E}">
        <p14:creationId xmlns:p14="http://schemas.microsoft.com/office/powerpoint/2010/main" val="1689425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676275" y="1207057"/>
            <a:ext cx="7556355" cy="470898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【上手实操】</a:t>
            </a:r>
          </a:p>
          <a:p>
            <a:pPr indent="457200"/>
            <a:r>
              <a:rPr lang="zh-CN" altLang="en-US" dirty="0"/>
              <a:t>下面</a:t>
            </a:r>
            <a:r>
              <a:rPr lang="zh-CN" altLang="en-US"/>
              <a:t>结合</a:t>
            </a:r>
            <a:r>
              <a:rPr lang="zh-CN" altLang="en-US" smtClean="0"/>
              <a:t>本模块所</a:t>
            </a:r>
            <a:r>
              <a:rPr lang="zh-CN" altLang="en-US" dirty="0"/>
              <a:t>学到</a:t>
            </a:r>
            <a:r>
              <a:rPr lang="zh-CN" altLang="en-US" dirty="0" smtClean="0"/>
              <a:t>的包装设计</a:t>
            </a:r>
            <a:r>
              <a:rPr lang="zh-CN" altLang="en-US" dirty="0"/>
              <a:t>知识，使用</a:t>
            </a:r>
            <a:r>
              <a:rPr lang="en-US" altLang="zh-CN" dirty="0"/>
              <a:t>Photoshop</a:t>
            </a:r>
            <a:r>
              <a:rPr lang="zh-CN" altLang="en-US" dirty="0"/>
              <a:t>软件为某汽水厂设计制作一款原果鲜橙浓缩汁产品的</a:t>
            </a:r>
            <a:r>
              <a:rPr lang="zh-CN" altLang="en-US" dirty="0" smtClean="0"/>
              <a:t>包装</a:t>
            </a:r>
            <a:r>
              <a:rPr lang="zh-CN" altLang="zh-CN" dirty="0" smtClean="0"/>
              <a:t>。</a:t>
            </a:r>
            <a:endParaRPr lang="en-US" altLang="zh-CN" dirty="0"/>
          </a:p>
          <a:p>
            <a:pPr indent="457200"/>
            <a:r>
              <a:rPr lang="zh-CN" altLang="zh-CN" dirty="0"/>
              <a:t>设计要领：</a:t>
            </a:r>
          </a:p>
          <a:p>
            <a:pPr marL="342900" lvl="0" indent="457200">
              <a:buFont typeface="Wingdings" panose="05000000000000000000" pitchFamily="2" charset="2"/>
              <a:buChar char="l"/>
            </a:pPr>
            <a:r>
              <a:rPr lang="zh-CN" altLang="en-US" dirty="0"/>
              <a:t>饮料容器采用铝箔易拉罐，在设计时要帮助客户尽快了解和熟悉包装内的产品属性和特征，同时能够在商场专柜陈列中达到较好的视觉效果。</a:t>
            </a:r>
          </a:p>
          <a:p>
            <a:pPr marL="342900" lvl="0" indent="457200">
              <a:buFont typeface="Wingdings" panose="05000000000000000000" pitchFamily="2" charset="2"/>
              <a:buChar char="l"/>
            </a:pPr>
            <a:r>
              <a:rPr lang="zh-CN" altLang="en-US" dirty="0"/>
              <a:t>新鲜的橙子、醒目的文字，橙黄色的基调、亚热带海滩风情背景、错落有序的构图突出了要表达的主题，画面的对比强烈、图文清晰，具有很强的视觉冲击力和货架</a:t>
            </a:r>
            <a:r>
              <a:rPr lang="zh-CN" altLang="en-US" dirty="0" smtClean="0"/>
              <a:t>竞争力</a:t>
            </a:r>
            <a:r>
              <a:rPr lang="zh-CN" altLang="zh-CN" dirty="0" smtClean="0"/>
              <a:t>。</a:t>
            </a:r>
            <a:endParaRPr lang="zh-CN" altLang="zh-CN" dirty="0"/>
          </a:p>
        </p:txBody>
      </p:sp>
      <p:pic>
        <p:nvPicPr>
          <p:cNvPr id="3" name="图片 2"/>
          <p:cNvPicPr>
            <a:picLocks noChangeAspect="1"/>
          </p:cNvPicPr>
          <p:nvPr/>
        </p:nvPicPr>
        <p:blipFill>
          <a:blip r:embed="rId2"/>
          <a:stretch>
            <a:fillRect/>
          </a:stretch>
        </p:blipFill>
        <p:spPr>
          <a:xfrm>
            <a:off x="8615509" y="2121547"/>
            <a:ext cx="2875493" cy="2880000"/>
          </a:xfrm>
          <a:prstGeom prst="rect">
            <a:avLst/>
          </a:prstGeom>
        </p:spPr>
      </p:pic>
    </p:spTree>
    <p:extLst>
      <p:ext uri="{BB962C8B-B14F-4D97-AF65-F5344CB8AC3E}">
        <p14:creationId xmlns:p14="http://schemas.microsoft.com/office/powerpoint/2010/main" val="2879258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a:solidFill>
                    <a:schemeClr val="bg1"/>
                  </a:solidFill>
                  <a:latin typeface="站酷小薇LOGO体" panose="02010600010101010101" pitchFamily="2" charset="-122"/>
                  <a:ea typeface="站酷小薇LOGO体" panose="02010600010101010101" pitchFamily="2" charset="-122"/>
                </a:rPr>
                <a:t>致  </a:t>
              </a:r>
              <a:endParaRPr lang="en-US" altLang="zh-CN" sz="4000">
                <a:solidFill>
                  <a:schemeClr val="bg1"/>
                </a:solidFill>
                <a:latin typeface="站酷小薇LOGO体" panose="02010600010101010101" pitchFamily="2" charset="-122"/>
                <a:ea typeface="站酷小薇LOGO体" panose="02010600010101010101" pitchFamily="2" charset="-122"/>
              </a:endParaRPr>
            </a:p>
            <a:p>
              <a:endParaRPr lang="en-US" altLang="zh-CN" sz="4000">
                <a:solidFill>
                  <a:schemeClr val="bg1"/>
                </a:solidFill>
                <a:latin typeface="站酷小薇LOGO体" panose="02010600010101010101" pitchFamily="2" charset="-122"/>
                <a:ea typeface="站酷小薇LOGO体" panose="02010600010101010101" pitchFamily="2" charset="-122"/>
              </a:endParaRPr>
            </a:p>
            <a:p>
              <a:r>
                <a:rPr lang="zh-CN" altLang="en-US" sz="400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14233"/>
            <a:ext cx="1415772" cy="461665"/>
          </a:xfrm>
          <a:prstGeom prst="rect">
            <a:avLst/>
          </a:prstGeom>
          <a:noFill/>
        </p:spPr>
        <p:txBody>
          <a:bodyPr wrap="none" rtlCol="0">
            <a:spAutoFit/>
          </a:bodyPr>
          <a:lstStyle/>
          <a:p>
            <a:r>
              <a:rPr lang="zh-CN" altLang="zh-CN" sz="2400" b="1">
                <a:latin typeface="微软雅黑" panose="020B0503020204020204" pitchFamily="34" charset="-122"/>
                <a:ea typeface="微软雅黑" panose="020B0503020204020204" pitchFamily="34" charset="-122"/>
              </a:rPr>
              <a:t>内容概要</a:t>
            </a:r>
          </a:p>
        </p:txBody>
      </p:sp>
      <p:sp>
        <p:nvSpPr>
          <p:cNvPr id="12" name="文本框 23">
            <a:extLst>
              <a:ext uri="{FF2B5EF4-FFF2-40B4-BE49-F238E27FC236}">
                <a16:creationId xmlns:a16="http://schemas.microsoft.com/office/drawing/2014/main" id="{165B3E1C-B1BD-418B-98A3-9757880BDE8E}"/>
              </a:ext>
            </a:extLst>
          </p:cNvPr>
          <p:cNvSpPr txBox="1"/>
          <p:nvPr/>
        </p:nvSpPr>
        <p:spPr>
          <a:xfrm>
            <a:off x="1661355" y="2025026"/>
            <a:ext cx="8869290" cy="33239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包装设计是包装过程的一部分，它将美学元素与商品信息完美地结合在了</a:t>
            </a:r>
            <a:r>
              <a:rPr lang="zh-CN" altLang="en-US" dirty="0" smtClean="0"/>
              <a:t>一起</a:t>
            </a:r>
            <a:r>
              <a:rPr lang="zh-CN" altLang="en-US" dirty="0"/>
              <a:t>，具有一定的观赏与收藏价值。包装设计与其他门类的设计有其共通之处，也</a:t>
            </a:r>
            <a:r>
              <a:rPr lang="zh-CN" altLang="en-US" dirty="0" smtClean="0"/>
              <a:t>有其</a:t>
            </a:r>
            <a:r>
              <a:rPr lang="zh-CN" altLang="en-US" dirty="0"/>
              <a:t>自身独特的地方，它涵盖了许多方面的知识，这些都是需要读者了解和学习的</a:t>
            </a:r>
            <a:r>
              <a:rPr lang="zh-CN" altLang="en-US" dirty="0" smtClean="0"/>
              <a:t>。</a:t>
            </a:r>
            <a:endParaRPr lang="en-US" altLang="zh-CN" dirty="0" smtClean="0"/>
          </a:p>
          <a:p>
            <a:pPr indent="457200"/>
            <a:r>
              <a:rPr lang="zh-CN" altLang="zh-CN" b="1" dirty="0" smtClean="0"/>
              <a:t>知识</a:t>
            </a:r>
            <a:r>
              <a:rPr lang="zh-CN" altLang="zh-CN" b="1" dirty="0"/>
              <a:t>要点</a:t>
            </a:r>
            <a:endParaRPr lang="zh-CN" altLang="zh-CN" dirty="0"/>
          </a:p>
          <a:p>
            <a:pPr indent="457200"/>
            <a:r>
              <a:rPr lang="zh-CN" altLang="zh-CN" dirty="0"/>
              <a:t>（</a:t>
            </a:r>
            <a:r>
              <a:rPr lang="en-US" altLang="zh-CN" dirty="0"/>
              <a:t>1</a:t>
            </a:r>
            <a:r>
              <a:rPr lang="zh-CN" altLang="zh-CN" dirty="0" smtClean="0"/>
              <a:t>）</a:t>
            </a:r>
            <a:r>
              <a:rPr lang="zh-CN" altLang="en-US" dirty="0"/>
              <a:t>了解包装的基本</a:t>
            </a:r>
            <a:r>
              <a:rPr lang="zh-CN" altLang="en-US" dirty="0" smtClean="0"/>
              <a:t>知识</a:t>
            </a:r>
            <a:endParaRPr lang="en-US" altLang="zh-CN" dirty="0" smtClean="0"/>
          </a:p>
          <a:p>
            <a:pPr indent="457200"/>
            <a:r>
              <a:rPr lang="zh-CN" altLang="zh-CN" dirty="0" smtClean="0"/>
              <a:t>（</a:t>
            </a:r>
            <a:r>
              <a:rPr lang="en-US" altLang="zh-CN" dirty="0"/>
              <a:t>2</a:t>
            </a:r>
            <a:r>
              <a:rPr lang="zh-CN" altLang="zh-CN" dirty="0" smtClean="0"/>
              <a:t>）</a:t>
            </a:r>
            <a:r>
              <a:rPr lang="zh-CN" altLang="en-US" dirty="0"/>
              <a:t>掌握包装设计中的要素</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033885" y="1986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183185" y="2115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036553" y="301584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196254" y="31471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7998164" y="3014672"/>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包装设计中的要素</a:t>
            </a:r>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8005424" y="1975774"/>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smtClean="0"/>
              <a:t>包装的概念</a:t>
            </a:r>
            <a:endParaRPr lang="zh-CN" altLang="en-US" dirty="0"/>
          </a:p>
        </p:txBody>
      </p:sp>
      <p:sp>
        <p:nvSpPr>
          <p:cNvPr id="8" name="文本框 7">
            <a:extLst>
              <a:ext uri="{FF2B5EF4-FFF2-40B4-BE49-F238E27FC236}">
                <a16:creationId xmlns:a16="http://schemas.microsoft.com/office/drawing/2014/main" id="{21A24059-93D8-4C0E-9028-7031662D6354}"/>
              </a:ext>
            </a:extLst>
          </p:cNvPr>
          <p:cNvSpPr txBox="1"/>
          <p:nvPr/>
        </p:nvSpPr>
        <p:spPr>
          <a:xfrm>
            <a:off x="7045349" y="40379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82DFC767-9BCC-496E-B52A-310ACC4E4567}"/>
              </a:ext>
            </a:extLst>
          </p:cNvPr>
          <p:cNvCxnSpPr/>
          <p:nvPr/>
        </p:nvCxnSpPr>
        <p:spPr>
          <a:xfrm flipH="1">
            <a:off x="7155114" y="41845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3" action="ppaction://hlinksldjump"/>
            <a:extLst>
              <a:ext uri="{FF2B5EF4-FFF2-40B4-BE49-F238E27FC236}">
                <a16:creationId xmlns:a16="http://schemas.microsoft.com/office/drawing/2014/main" id="{61E26A8B-36CB-4386-A83A-A2A71B431609}"/>
              </a:ext>
            </a:extLst>
          </p:cNvPr>
          <p:cNvSpPr txBox="1"/>
          <p:nvPr/>
        </p:nvSpPr>
        <p:spPr>
          <a:xfrm>
            <a:off x="7934156" y="4014095"/>
            <a:ext cx="3262432" cy="707886"/>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实战演练：</a:t>
            </a:r>
            <a:r>
              <a:rPr lang="zh-CN" altLang="en-US" dirty="0" smtClean="0"/>
              <a:t>“好滋味咖啡”</a:t>
            </a:r>
            <a:endParaRPr lang="en-US" altLang="zh-CN" dirty="0" smtClean="0"/>
          </a:p>
          <a:p>
            <a:r>
              <a:rPr lang="zh-CN" altLang="en-US" dirty="0" smtClean="0"/>
              <a:t>包装</a:t>
            </a:r>
            <a:r>
              <a:rPr lang="zh-CN" altLang="en-US" dirty="0"/>
              <a:t>设计</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9989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02737" y="3972975"/>
            <a:ext cx="3262432" cy="830997"/>
          </a:xfrm>
          <a:prstGeom prst="rect">
            <a:avLst/>
          </a:prstGeom>
        </p:spPr>
        <p:txBody>
          <a:bodyPr wrap="none">
            <a:spAutoFit/>
          </a:bodyPr>
          <a:lstStyle/>
          <a:p>
            <a:r>
              <a:rPr lang="zh-CN" altLang="en-US" sz="4800" b="1" dirty="0"/>
              <a:t>包装的概念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712530"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01</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4" y="1512659"/>
            <a:ext cx="8939451" cy="240065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包装可被定义为在流通过程中保护产品、方便贮运和促进销售，按一定技术方法而采用的容器、材料及辅助物等的总体名称。它也可理解为为了达到上述目的而采用容器、材料和辅助物的过程中施加一定技术方法的操作活动。包装在不同国家和组织中有不同的含义，但其核心内容是一致的，都是围绕着包装的功能和作用来叙述。</a:t>
            </a:r>
            <a:endParaRPr lang="zh-CN" altLang="zh-CN" dirty="0"/>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085705"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188546" y="3972975"/>
            <a:ext cx="5109091" cy="830997"/>
          </a:xfrm>
          <a:prstGeom prst="rect">
            <a:avLst/>
          </a:prstGeom>
        </p:spPr>
        <p:txBody>
          <a:bodyPr wrap="none">
            <a:spAutoFit/>
          </a:bodyPr>
          <a:lstStyle/>
          <a:p>
            <a:r>
              <a:rPr lang="zh-CN" altLang="en-US" sz="4800" b="1" dirty="0"/>
              <a:t>包装设计中的要素</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3398339" y="3548996"/>
            <a:ext cx="1425390" cy="1569660"/>
          </a:xfrm>
          <a:prstGeom prst="rect">
            <a:avLst/>
          </a:prstGeom>
          <a:noFill/>
        </p:spPr>
        <p:txBody>
          <a:bodyPr wrap="none" rtlCol="0">
            <a:spAutoFit/>
          </a:bodyPr>
          <a:lstStyle/>
          <a:p>
            <a:r>
              <a:rPr lang="en-US" altLang="zh-CN" sz="9600" b="1">
                <a:solidFill>
                  <a:srgbClr val="FDB402"/>
                </a:solidFill>
                <a:latin typeface="幼圆" panose="02010509060101010101" pitchFamily="49" charset="-122"/>
                <a:ea typeface="幼圆" panose="02010509060101010101" pitchFamily="49" charset="-122"/>
              </a:rPr>
              <a:t>02</a:t>
            </a:r>
            <a:endParaRPr lang="zh-CN" altLang="en-US" sz="9600" b="1">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79387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8886" y="1148132"/>
            <a:ext cx="8754226" cy="33239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包装设计中包含有</a:t>
            </a:r>
            <a:r>
              <a:rPr lang="en-US" altLang="zh-CN" dirty="0"/>
              <a:t>3</a:t>
            </a:r>
            <a:r>
              <a:rPr lang="zh-CN" altLang="en-US" dirty="0"/>
              <a:t>大构成要素</a:t>
            </a:r>
            <a:r>
              <a:rPr lang="en-US" altLang="zh-CN" dirty="0"/>
              <a:t>——</a:t>
            </a:r>
            <a:r>
              <a:rPr lang="zh-CN" altLang="en-US" dirty="0"/>
              <a:t>外形、构图和材料，这从包装设计的含义中就可以看出来。包装设计是指选用合适的包装材料，运用巧妙的工艺手段，为包装商品进行的容器结构造型和包装的美化装饰设计。</a:t>
            </a:r>
            <a:endParaRPr lang="zh-CN" altLang="zh-CN" dirty="0"/>
          </a:p>
          <a:p>
            <a:pPr indent="457200"/>
            <a:r>
              <a:rPr lang="en-US" altLang="zh-CN" b="1" dirty="0" smtClean="0"/>
              <a:t>1.</a:t>
            </a:r>
            <a:r>
              <a:rPr lang="zh-CN" altLang="en-US" b="1" dirty="0"/>
              <a:t>外形要素</a:t>
            </a:r>
          </a:p>
          <a:p>
            <a:pPr indent="457200"/>
            <a:r>
              <a:rPr lang="zh-CN" altLang="en-US" dirty="0"/>
              <a:t>包装的外形要素包括商品包装展示面的大小、尺寸和形状，也就是指商品展示面的外形。包装设计的第一步就是要根据产品的形态，确定包装的形态。</a:t>
            </a:r>
            <a:endParaRPr lang="en-US" altLang="zh-CN" dirty="0" smtClean="0"/>
          </a:p>
        </p:txBody>
      </p:sp>
    </p:spTree>
    <p:extLst>
      <p:ext uri="{BB962C8B-B14F-4D97-AF65-F5344CB8AC3E}">
        <p14:creationId xmlns:p14="http://schemas.microsoft.com/office/powerpoint/2010/main" val="1802598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6217" y="930795"/>
            <a:ext cx="8739565" cy="286232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smtClean="0"/>
              <a:t>2.</a:t>
            </a:r>
            <a:r>
              <a:rPr lang="zh-CN" altLang="en-US" b="1" dirty="0"/>
              <a:t>构图要素</a:t>
            </a:r>
            <a:endParaRPr lang="zh-CN" altLang="zh-CN" b="1" dirty="0"/>
          </a:p>
          <a:p>
            <a:pPr indent="457200"/>
            <a:r>
              <a:rPr lang="zh-CN" altLang="en-US" dirty="0"/>
              <a:t>构图是将商品包装展示面的商标、图形、文字和色彩组合排列在一起形成一个完整的画面。这</a:t>
            </a:r>
            <a:r>
              <a:rPr lang="en-US" altLang="zh-CN" dirty="0"/>
              <a:t>4</a:t>
            </a:r>
            <a:r>
              <a:rPr lang="zh-CN" altLang="en-US" dirty="0"/>
              <a:t>方面的组合构成了包装装潢的整体效果</a:t>
            </a:r>
            <a:r>
              <a:rPr lang="zh-CN" altLang="en-US" dirty="0" smtClean="0"/>
              <a:t>。</a:t>
            </a:r>
            <a:endParaRPr lang="en-US" altLang="zh-CN" dirty="0" smtClean="0"/>
          </a:p>
          <a:p>
            <a:pPr indent="457200"/>
            <a:r>
              <a:rPr lang="zh-CN" altLang="en-US" dirty="0" smtClean="0"/>
              <a:t>（</a:t>
            </a:r>
            <a:r>
              <a:rPr lang="en-US" altLang="zh-CN" dirty="0" smtClean="0"/>
              <a:t>1</a:t>
            </a:r>
            <a:r>
              <a:rPr lang="zh-CN" altLang="en-US" dirty="0" smtClean="0"/>
              <a:t>）商标设计</a:t>
            </a:r>
            <a:endParaRPr lang="en-US" altLang="zh-CN" dirty="0" smtClean="0"/>
          </a:p>
          <a:p>
            <a:pPr indent="457200"/>
            <a:r>
              <a:rPr lang="zh-CN" altLang="en-US" dirty="0"/>
              <a:t>商标的表现形式包括文字商标、图形</a:t>
            </a:r>
            <a:r>
              <a:rPr lang="zh-CN" altLang="en-US" dirty="0" smtClean="0"/>
              <a:t>商标</a:t>
            </a:r>
            <a:endParaRPr lang="en-US" altLang="zh-CN" dirty="0" smtClean="0"/>
          </a:p>
          <a:p>
            <a:pPr indent="457200"/>
            <a:r>
              <a:rPr lang="zh-CN" altLang="en-US" dirty="0" smtClean="0"/>
              <a:t>以及</a:t>
            </a:r>
            <a:r>
              <a:rPr lang="zh-CN" altLang="en-US" dirty="0"/>
              <a:t>文字图形相结合的商标。</a:t>
            </a:r>
            <a:endParaRPr lang="zh-CN" altLang="zh-CN" dirty="0"/>
          </a:p>
        </p:txBody>
      </p:sp>
      <p:pic>
        <p:nvPicPr>
          <p:cNvPr id="2" name="图片 1"/>
          <p:cNvPicPr>
            <a:picLocks noChangeAspect="1"/>
          </p:cNvPicPr>
          <p:nvPr/>
        </p:nvPicPr>
        <p:blipFill>
          <a:blip r:embed="rId2"/>
          <a:stretch>
            <a:fillRect/>
          </a:stretch>
        </p:blipFill>
        <p:spPr>
          <a:xfrm>
            <a:off x="7429762" y="2844056"/>
            <a:ext cx="3841435" cy="2880000"/>
          </a:xfrm>
          <a:prstGeom prst="rect">
            <a:avLst/>
          </a:prstGeom>
        </p:spPr>
      </p:pic>
    </p:spTree>
    <p:extLst>
      <p:ext uri="{BB962C8B-B14F-4D97-AF65-F5344CB8AC3E}">
        <p14:creationId xmlns:p14="http://schemas.microsoft.com/office/powerpoint/2010/main" val="171280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073671"/>
            <a:ext cx="8739565" cy="19389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smtClean="0"/>
              <a:t>（</a:t>
            </a:r>
            <a:r>
              <a:rPr lang="en-US" altLang="zh-CN" dirty="0" smtClean="0"/>
              <a:t>2</a:t>
            </a:r>
            <a:r>
              <a:rPr lang="zh-CN" altLang="en-US" dirty="0" smtClean="0"/>
              <a:t>）图形设计</a:t>
            </a:r>
            <a:endParaRPr lang="en-US" altLang="zh-CN" dirty="0" smtClean="0"/>
          </a:p>
          <a:p>
            <a:pPr indent="457200"/>
            <a:r>
              <a:rPr lang="zh-CN" altLang="en-US" dirty="0"/>
              <a:t>包装设计中的图形设计主要指产品的形象和其他辅助装饰形象等元素。图形作为设计语言之一，就是要从内、外两方面充分考虑其构成因素，最终以视觉形象的方式将信息告知消费者。</a:t>
            </a:r>
            <a:endParaRPr lang="zh-CN" altLang="zh-CN" dirty="0"/>
          </a:p>
        </p:txBody>
      </p:sp>
      <p:pic>
        <p:nvPicPr>
          <p:cNvPr id="2" name="图片 1"/>
          <p:cNvPicPr>
            <a:picLocks noChangeAspect="1"/>
          </p:cNvPicPr>
          <p:nvPr/>
        </p:nvPicPr>
        <p:blipFill>
          <a:blip r:embed="rId2"/>
          <a:stretch>
            <a:fillRect/>
          </a:stretch>
        </p:blipFill>
        <p:spPr>
          <a:xfrm>
            <a:off x="1956011" y="3270410"/>
            <a:ext cx="3289968" cy="2512125"/>
          </a:xfrm>
          <a:prstGeom prst="rect">
            <a:avLst/>
          </a:prstGeom>
        </p:spPr>
      </p:pic>
      <p:pic>
        <p:nvPicPr>
          <p:cNvPr id="3" name="图片 2"/>
          <p:cNvPicPr>
            <a:picLocks noChangeAspect="1"/>
          </p:cNvPicPr>
          <p:nvPr/>
        </p:nvPicPr>
        <p:blipFill>
          <a:blip r:embed="rId3"/>
          <a:stretch>
            <a:fillRect/>
          </a:stretch>
        </p:blipFill>
        <p:spPr>
          <a:xfrm>
            <a:off x="6182759" y="3270410"/>
            <a:ext cx="4006595" cy="2707875"/>
          </a:xfrm>
          <a:prstGeom prst="rect">
            <a:avLst/>
          </a:prstGeom>
        </p:spPr>
      </p:pic>
    </p:spTree>
    <p:extLst>
      <p:ext uri="{BB962C8B-B14F-4D97-AF65-F5344CB8AC3E}">
        <p14:creationId xmlns:p14="http://schemas.microsoft.com/office/powerpoint/2010/main" val="376385486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3439</TotalTime>
  <Words>874</Words>
  <Application>Microsoft Office PowerPoint</Application>
  <PresentationFormat>宽屏</PresentationFormat>
  <Paragraphs>51</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隶书</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tezhaoji</cp:lastModifiedBy>
  <cp:revision>889</cp:revision>
  <dcterms:created xsi:type="dcterms:W3CDTF">2020-06-26T11:31:00Z</dcterms:created>
  <dcterms:modified xsi:type="dcterms:W3CDTF">2024-08-20T01:59:23Z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