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1" r:id="rId5"/>
    <p:sldId id="302" r:id="rId6"/>
    <p:sldId id="368" r:id="rId7"/>
    <p:sldId id="369" r:id="rId8"/>
    <p:sldId id="385" r:id="rId9"/>
    <p:sldId id="320" r:id="rId10"/>
    <p:sldId id="319" r:id="rId11"/>
    <p:sldId id="339" r:id="rId12"/>
    <p:sldId id="340" r:id="rId13"/>
    <p:sldId id="382" r:id="rId14"/>
    <p:sldId id="383" r:id="rId15"/>
    <p:sldId id="384" r:id="rId16"/>
    <p:sldId id="290" r:id="rId17"/>
    <p:sldId id="386" r:id="rId18"/>
    <p:sldId id="387" r:id="rId19"/>
    <p:sldId id="273" r:id="rId20"/>
    <p:sldId id="381" r:id="rId21"/>
    <p:sldId id="286"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9" autoAdjust="0"/>
    <p:restoredTop sz="94660"/>
  </p:normalViewPr>
  <p:slideViewPr>
    <p:cSldViewPr snapToGrid="0">
      <p:cViewPr varScale="1">
        <p:scale>
          <a:sx n="73" d="100"/>
          <a:sy n="73" d="100"/>
        </p:scale>
        <p:origin x="49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ED9D43F-3679-4157-890D-EA17E7977A5C}"/>
              </a:ext>
            </a:extLst>
          </p:cNvPr>
          <p:cNvSpPr txBox="1"/>
          <p:nvPr userDrawn="1"/>
        </p:nvSpPr>
        <p:spPr>
          <a:xfrm>
            <a:off x="7147262" y="5949346"/>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6.xml"/><Relationship Id="rId1" Type="http://schemas.openxmlformats.org/officeDocument/2006/relationships/slideLayout" Target="../slideLayouts/slideLayout7.xml"/><Relationship Id="rId4" Type="http://schemas.openxmlformats.org/officeDocument/2006/relationships/slide" Target="slide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3267833" y="4186262"/>
            <a:ext cx="6594624" cy="1015663"/>
          </a:xfrm>
          <a:prstGeom prst="rect">
            <a:avLst/>
          </a:prstGeom>
          <a:noFill/>
        </p:spPr>
        <p:txBody>
          <a:bodyPr wrap="square" rtlCol="0">
            <a:spAutoFit/>
          </a:bodyPr>
          <a:lstStyle/>
          <a:p>
            <a:r>
              <a:rPr lang="zh-CN" altLang="en-US" sz="6000" b="1" dirty="0" smtClean="0">
                <a:solidFill>
                  <a:schemeClr val="bg1"/>
                </a:solidFill>
              </a:rPr>
              <a:t>模块</a:t>
            </a:r>
            <a:r>
              <a:rPr lang="en-US" altLang="zh-CN" sz="6000" b="1" dirty="0" smtClean="0">
                <a:solidFill>
                  <a:schemeClr val="bg1"/>
                </a:solidFill>
              </a:rPr>
              <a:t>10</a:t>
            </a:r>
            <a:r>
              <a:rPr lang="zh-CN" altLang="zh-CN" sz="6000" b="1" dirty="0" smtClean="0">
                <a:solidFill>
                  <a:schemeClr val="bg1"/>
                </a:solidFill>
              </a:rPr>
              <a:t> </a:t>
            </a:r>
            <a:r>
              <a:rPr lang="en-US" altLang="zh-CN" sz="6000" b="1" dirty="0" smtClean="0">
                <a:solidFill>
                  <a:schemeClr val="bg1"/>
                </a:solidFill>
              </a:rPr>
              <a:t> </a:t>
            </a:r>
            <a:r>
              <a:rPr lang="zh-CN" altLang="zh-CN" sz="6000" b="1" dirty="0" smtClean="0">
                <a:solidFill>
                  <a:schemeClr val="bg1"/>
                </a:solidFill>
              </a:rPr>
              <a:t>图标</a:t>
            </a:r>
            <a:r>
              <a:rPr lang="zh-CN" altLang="zh-CN" sz="6000" b="1" dirty="0">
                <a:solidFill>
                  <a:schemeClr val="bg1"/>
                </a:solidFill>
              </a:rPr>
              <a:t>设计</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1557062"/>
            <a:ext cx="9019999" cy="3000821"/>
          </a:xfrm>
          <a:prstGeom prst="rect">
            <a:avLst/>
          </a:prstGeom>
          <a:noFill/>
        </p:spPr>
        <p:txBody>
          <a:bodyPr wrap="square" rtlCol="0">
            <a:spAutoFit/>
          </a:bodyPr>
          <a:lstStyle/>
          <a:p>
            <a:pPr indent="457200">
              <a:lnSpc>
                <a:spcPct val="150000"/>
              </a:lnSpc>
            </a:pPr>
            <a:r>
              <a:rPr lang="zh-CN" altLang="zh-CN" dirty="0"/>
              <a:t>图标的设计规范主要是根据</a:t>
            </a:r>
            <a:r>
              <a:rPr lang="en-US" altLang="zh-CN" dirty="0"/>
              <a:t>APP</a:t>
            </a:r>
            <a:r>
              <a:rPr lang="zh-CN" altLang="zh-CN" dirty="0"/>
              <a:t>中的</a:t>
            </a:r>
            <a:r>
              <a:rPr lang="en-US" altLang="zh-CN" dirty="0"/>
              <a:t>iOS</a:t>
            </a:r>
            <a:r>
              <a:rPr lang="zh-CN" altLang="zh-CN" dirty="0"/>
              <a:t>和</a:t>
            </a:r>
            <a:r>
              <a:rPr lang="en-US" altLang="zh-CN" dirty="0"/>
              <a:t>Android</a:t>
            </a:r>
            <a:r>
              <a:rPr lang="zh-CN" altLang="zh-CN" dirty="0"/>
              <a:t>两个平台的设计规范而来的。接下来从图标的尺寸以及图标的格式两个方面来详细的讲解图标的设计规范。</a:t>
            </a:r>
          </a:p>
          <a:p>
            <a:pPr indent="457200">
              <a:lnSpc>
                <a:spcPct val="150000"/>
              </a:lnSpc>
            </a:pPr>
            <a:r>
              <a:rPr lang="en-US" altLang="zh-CN" b="1" dirty="0" smtClean="0"/>
              <a:t>10.2.1  </a:t>
            </a:r>
            <a:r>
              <a:rPr lang="zh-CN" altLang="zh-CN" b="1" dirty="0"/>
              <a:t>图标的尺寸</a:t>
            </a:r>
          </a:p>
          <a:p>
            <a:pPr indent="457200">
              <a:lnSpc>
                <a:spcPct val="150000"/>
              </a:lnSpc>
            </a:pPr>
            <a:r>
              <a:rPr lang="en-US" altLang="zh-CN" dirty="0"/>
              <a:t>1</a:t>
            </a:r>
            <a:r>
              <a:rPr lang="zh-CN" altLang="zh-CN" dirty="0"/>
              <a:t>．</a:t>
            </a:r>
            <a:r>
              <a:rPr lang="en-US" altLang="zh-CN" dirty="0"/>
              <a:t>iOS</a:t>
            </a:r>
            <a:r>
              <a:rPr lang="zh-CN" altLang="zh-CN" dirty="0"/>
              <a:t>系统中图标的尺寸</a:t>
            </a:r>
            <a:endParaRPr lang="en-US" altLang="zh-CN" dirty="0"/>
          </a:p>
          <a:p>
            <a:pPr indent="457200">
              <a:lnSpc>
                <a:spcPct val="150000"/>
              </a:lnSpc>
            </a:pPr>
            <a:r>
              <a:rPr lang="en-US" altLang="zh-CN" dirty="0"/>
              <a:t>2</a:t>
            </a:r>
            <a:r>
              <a:rPr lang="zh-CN" altLang="zh-CN" dirty="0"/>
              <a:t>．</a:t>
            </a:r>
            <a:r>
              <a:rPr lang="en-US" altLang="zh-CN" dirty="0"/>
              <a:t>Android</a:t>
            </a:r>
            <a:r>
              <a:rPr lang="zh-CN" altLang="zh-CN" dirty="0"/>
              <a:t>系统中图标的尺寸</a:t>
            </a:r>
            <a:endParaRPr lang="en-US" altLang="zh-CN" dirty="0"/>
          </a:p>
          <a:p>
            <a:pPr indent="457200">
              <a:lnSpc>
                <a:spcPct val="150000"/>
              </a:lnSpc>
            </a:pPr>
            <a:r>
              <a:rPr lang="en-US" altLang="zh-CN" b="1" dirty="0" smtClean="0"/>
              <a:t>10.2.2  </a:t>
            </a:r>
            <a:r>
              <a:rPr lang="zh-CN" altLang="zh-CN" b="1" dirty="0"/>
              <a:t>图标的格式</a:t>
            </a:r>
          </a:p>
          <a:p>
            <a:pPr indent="457200">
              <a:lnSpc>
                <a:spcPct val="150000"/>
              </a:lnSpc>
            </a:pPr>
            <a:r>
              <a:rPr lang="en-US" altLang="zh-CN" dirty="0"/>
              <a:t>Material Design</a:t>
            </a:r>
            <a:r>
              <a:rPr lang="zh-CN" altLang="zh-CN" dirty="0"/>
              <a:t>语言提供了</a:t>
            </a:r>
            <a:r>
              <a:rPr lang="en-US" altLang="zh-CN" dirty="0"/>
              <a:t>4</a:t>
            </a:r>
            <a:r>
              <a:rPr lang="zh-CN" altLang="zh-CN" dirty="0"/>
              <a:t>种不同的的图标形状供</a:t>
            </a:r>
            <a:r>
              <a:rPr lang="en-US" altLang="zh-CN" dirty="0"/>
              <a:t>UI</a:t>
            </a:r>
            <a:r>
              <a:rPr lang="zh-CN" altLang="zh-CN" dirty="0"/>
              <a:t>设计师参考，以保持视觉平衡。</a:t>
            </a:r>
          </a:p>
        </p:txBody>
      </p:sp>
    </p:spTree>
    <p:extLst>
      <p:ext uri="{BB962C8B-B14F-4D97-AF65-F5344CB8AC3E}">
        <p14:creationId xmlns:p14="http://schemas.microsoft.com/office/powerpoint/2010/main" val="30722880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64613" y="1073671"/>
            <a:ext cx="8662772" cy="2169825"/>
          </a:xfrm>
          <a:prstGeom prst="rect">
            <a:avLst/>
          </a:prstGeom>
          <a:noFill/>
        </p:spPr>
        <p:txBody>
          <a:bodyPr wrap="square" rtlCol="0">
            <a:spAutoFit/>
          </a:bodyPr>
          <a:lstStyle/>
          <a:p>
            <a:pPr indent="457200">
              <a:lnSpc>
                <a:spcPct val="150000"/>
              </a:lnSpc>
            </a:pPr>
            <a:r>
              <a:rPr lang="en-US" altLang="zh-CN" b="1" dirty="0" smtClean="0"/>
              <a:t>10.2.3</a:t>
            </a:r>
            <a:r>
              <a:rPr lang="zh-CN" altLang="en-US" b="1" dirty="0"/>
              <a:t>图标的风格</a:t>
            </a:r>
            <a:r>
              <a:rPr lang="zh-CN" altLang="en-US" b="1" dirty="0" smtClean="0"/>
              <a:t>类型</a:t>
            </a:r>
            <a:endParaRPr lang="en-US" altLang="zh-CN" b="1" dirty="0" smtClean="0"/>
          </a:p>
          <a:p>
            <a:pPr indent="457200">
              <a:lnSpc>
                <a:spcPct val="150000"/>
              </a:lnSpc>
            </a:pPr>
            <a:r>
              <a:rPr lang="zh-CN" altLang="zh-CN" dirty="0" smtClean="0"/>
              <a:t>图标</a:t>
            </a:r>
            <a:r>
              <a:rPr lang="zh-CN" altLang="zh-CN" dirty="0"/>
              <a:t>的风格类型主要包括拟物化、扁平化、</a:t>
            </a:r>
            <a:r>
              <a:rPr lang="en-US" altLang="zh-CN" dirty="0"/>
              <a:t>MEB</a:t>
            </a:r>
            <a:r>
              <a:rPr lang="zh-CN" altLang="zh-CN" dirty="0"/>
              <a:t>、线条、毛玻璃。</a:t>
            </a:r>
          </a:p>
          <a:p>
            <a:pPr indent="457200">
              <a:lnSpc>
                <a:spcPct val="150000"/>
              </a:lnSpc>
            </a:pPr>
            <a:r>
              <a:rPr lang="en-US" altLang="zh-CN" b="1" dirty="0" smtClean="0"/>
              <a:t>1</a:t>
            </a:r>
            <a:r>
              <a:rPr lang="en-US" altLang="zh-CN" b="1" dirty="0"/>
              <a:t>.</a:t>
            </a:r>
            <a:r>
              <a:rPr lang="en-US" altLang="zh-CN" b="1" dirty="0" smtClean="0"/>
              <a:t>  </a:t>
            </a:r>
            <a:r>
              <a:rPr lang="zh-CN" altLang="zh-CN" b="1" dirty="0"/>
              <a:t>拟物化</a:t>
            </a:r>
          </a:p>
          <a:p>
            <a:pPr indent="457200">
              <a:lnSpc>
                <a:spcPct val="150000"/>
              </a:lnSpc>
            </a:pPr>
            <a:r>
              <a:rPr lang="zh-CN" altLang="zh-CN" dirty="0"/>
              <a:t>拟物化图标的特点是通过细节和光影还原显示物品的造型以及质感，具有强烈的识别性，用户可以通过对现实事物的联想，来快速领会这类图标呈现出的含义。</a:t>
            </a:r>
          </a:p>
        </p:txBody>
      </p:sp>
      <p:pic>
        <p:nvPicPr>
          <p:cNvPr id="4098" name="图片 1">
            <a:extLst>
              <a:ext uri="{FF2B5EF4-FFF2-40B4-BE49-F238E27FC236}">
                <a16:creationId xmlns:a16="http://schemas.microsoft.com/office/drawing/2014/main" id="{B248734C-1255-44CD-BDEC-512C8C55A6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6615" y="3243496"/>
            <a:ext cx="4403635" cy="264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98545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373355" y="1719509"/>
            <a:ext cx="7445290" cy="2585323"/>
          </a:xfrm>
          <a:prstGeom prst="rect">
            <a:avLst/>
          </a:prstGeom>
          <a:noFill/>
        </p:spPr>
        <p:txBody>
          <a:bodyPr wrap="square" rtlCol="0">
            <a:spAutoFit/>
          </a:bodyPr>
          <a:lstStyle/>
          <a:p>
            <a:pPr indent="457200">
              <a:lnSpc>
                <a:spcPct val="150000"/>
              </a:lnSpc>
            </a:pPr>
            <a:r>
              <a:rPr lang="en-US" altLang="zh-CN" b="1" dirty="0" smtClean="0"/>
              <a:t>2.  </a:t>
            </a:r>
            <a:r>
              <a:rPr lang="zh-CN" altLang="zh-CN" b="1" dirty="0"/>
              <a:t>扁平化</a:t>
            </a:r>
          </a:p>
          <a:p>
            <a:pPr indent="457200">
              <a:lnSpc>
                <a:spcPct val="150000"/>
              </a:lnSpc>
            </a:pPr>
            <a:r>
              <a:rPr lang="zh-CN" altLang="zh-CN" dirty="0"/>
              <a:t>扁平化风格的图标简洁美观、功能突出，可以细分为线性图标、面性图标和线面结合图标。</a:t>
            </a:r>
          </a:p>
          <a:p>
            <a:pPr indent="457200">
              <a:lnSpc>
                <a:spcPct val="150000"/>
              </a:lnSpc>
            </a:pPr>
            <a:r>
              <a:rPr lang="zh-CN" altLang="en-US" dirty="0" smtClean="0"/>
              <a:t>（</a:t>
            </a:r>
            <a:r>
              <a:rPr lang="en-US" altLang="zh-CN" dirty="0" smtClean="0"/>
              <a:t>1</a:t>
            </a:r>
            <a:r>
              <a:rPr lang="zh-CN" altLang="en-US" dirty="0" smtClean="0"/>
              <a:t>）</a:t>
            </a:r>
            <a:r>
              <a:rPr lang="zh-CN" altLang="zh-CN" dirty="0" smtClean="0"/>
              <a:t>线性</a:t>
            </a:r>
            <a:r>
              <a:rPr lang="zh-CN" altLang="zh-CN" dirty="0"/>
              <a:t>图标</a:t>
            </a:r>
            <a:endParaRPr lang="en-US" altLang="zh-CN" dirty="0"/>
          </a:p>
          <a:p>
            <a:pPr indent="457200">
              <a:lnSpc>
                <a:spcPct val="150000"/>
              </a:lnSpc>
            </a:pPr>
            <a:r>
              <a:rPr lang="zh-CN" altLang="en-US" dirty="0" smtClean="0"/>
              <a:t>（</a:t>
            </a:r>
            <a:r>
              <a:rPr lang="en-US" altLang="zh-CN" dirty="0" smtClean="0"/>
              <a:t>2</a:t>
            </a:r>
            <a:r>
              <a:rPr lang="zh-CN" altLang="en-US" dirty="0" smtClean="0"/>
              <a:t>）</a:t>
            </a:r>
            <a:r>
              <a:rPr lang="zh-CN" altLang="zh-CN" dirty="0" smtClean="0"/>
              <a:t>面</a:t>
            </a:r>
            <a:r>
              <a:rPr lang="zh-CN" altLang="zh-CN" dirty="0"/>
              <a:t>性图标</a:t>
            </a:r>
          </a:p>
          <a:p>
            <a:pPr indent="457200">
              <a:lnSpc>
                <a:spcPct val="150000"/>
              </a:lnSpc>
            </a:pPr>
            <a:r>
              <a:rPr lang="zh-CN" altLang="en-US" dirty="0" smtClean="0"/>
              <a:t>（</a:t>
            </a:r>
            <a:r>
              <a:rPr lang="en-US" altLang="zh-CN" dirty="0" smtClean="0"/>
              <a:t>3</a:t>
            </a:r>
            <a:r>
              <a:rPr lang="zh-CN" altLang="en-US" dirty="0" smtClean="0"/>
              <a:t>）</a:t>
            </a:r>
            <a:r>
              <a:rPr lang="zh-CN" altLang="zh-CN" dirty="0" smtClean="0"/>
              <a:t>线</a:t>
            </a:r>
            <a:r>
              <a:rPr lang="zh-CN" altLang="zh-CN" dirty="0"/>
              <a:t>面结合图标</a:t>
            </a:r>
          </a:p>
        </p:txBody>
      </p:sp>
    </p:spTree>
    <p:extLst>
      <p:ext uri="{BB962C8B-B14F-4D97-AF65-F5344CB8AC3E}">
        <p14:creationId xmlns:p14="http://schemas.microsoft.com/office/powerpoint/2010/main" val="7792070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545007" y="521139"/>
            <a:ext cx="9250780" cy="3831818"/>
          </a:xfrm>
          <a:prstGeom prst="rect">
            <a:avLst/>
          </a:prstGeom>
          <a:noFill/>
        </p:spPr>
        <p:txBody>
          <a:bodyPr wrap="square" rtlCol="0">
            <a:spAutoFit/>
          </a:bodyPr>
          <a:lstStyle/>
          <a:p>
            <a:pPr indent="457200">
              <a:lnSpc>
                <a:spcPct val="150000"/>
              </a:lnSpc>
            </a:pPr>
            <a:r>
              <a:rPr lang="en-US" altLang="zh-CN" b="1" dirty="0" smtClean="0"/>
              <a:t>3.  </a:t>
            </a:r>
            <a:r>
              <a:rPr lang="en-US" altLang="zh-CN" b="1" dirty="0"/>
              <a:t>MBE</a:t>
            </a:r>
            <a:endParaRPr lang="zh-CN" altLang="zh-CN" b="1" dirty="0"/>
          </a:p>
          <a:p>
            <a:pPr indent="457200">
              <a:lnSpc>
                <a:spcPct val="150000"/>
              </a:lnSpc>
            </a:pPr>
            <a:r>
              <a:rPr lang="en-US" altLang="zh-CN" dirty="0"/>
              <a:t>MBE</a:t>
            </a:r>
            <a:r>
              <a:rPr lang="zh-CN" altLang="zh-CN" dirty="0"/>
              <a:t>风格的原创作者是一位法国设计师</a:t>
            </a:r>
            <a:r>
              <a:rPr lang="en-US" altLang="zh-CN" dirty="0"/>
              <a:t>MBE</a:t>
            </a:r>
            <a:r>
              <a:rPr lang="zh-CN" altLang="zh-CN" dirty="0"/>
              <a:t>，曾在</a:t>
            </a:r>
            <a:r>
              <a:rPr lang="en-US" altLang="zh-CN" dirty="0" err="1"/>
              <a:t>dribbble</a:t>
            </a:r>
            <a:r>
              <a:rPr lang="zh-CN" altLang="zh-CN" dirty="0"/>
              <a:t>网站上发布的一组优秀的图标设计作品。</a:t>
            </a:r>
          </a:p>
          <a:p>
            <a:pPr indent="457200">
              <a:lnSpc>
                <a:spcPct val="150000"/>
              </a:lnSpc>
            </a:pPr>
            <a:r>
              <a:rPr lang="zh-CN" altLang="zh-CN" dirty="0"/>
              <a:t>这是一种</a:t>
            </a:r>
            <a:r>
              <a:rPr lang="en-US" altLang="zh-CN" dirty="0"/>
              <a:t>Q</a:t>
            </a:r>
            <a:r>
              <a:rPr lang="zh-CN" altLang="zh-CN" dirty="0"/>
              <a:t>版的点线面相结合的设计，其相对于线面结合的图标，外框采用断点式的描边，既不会封锁整个图标，又凸显出整个图标生动有趣的风格特点； </a:t>
            </a:r>
            <a:r>
              <a:rPr lang="en-US" altLang="zh-CN" dirty="0"/>
              <a:t>MBE</a:t>
            </a:r>
            <a:r>
              <a:rPr lang="zh-CN" altLang="zh-CN" dirty="0"/>
              <a:t>风格的图标设计同时也采用了错位填充的图标设计，让中间填充的部分稍微的与线框偏移，既打破了原有的填充效果，又能够营造出动态的特征；</a:t>
            </a:r>
            <a:r>
              <a:rPr lang="en-US" altLang="zh-CN" dirty="0"/>
              <a:t>MBE</a:t>
            </a:r>
            <a:r>
              <a:rPr lang="zh-CN" altLang="zh-CN" dirty="0"/>
              <a:t>风格的图标设计在颜色搭配上显得非常的活泼，常采用邻近色</a:t>
            </a:r>
            <a:r>
              <a:rPr lang="en-US" altLang="zh-CN" dirty="0"/>
              <a:t>+</a:t>
            </a:r>
            <a:r>
              <a:rPr lang="zh-CN" altLang="zh-CN" dirty="0"/>
              <a:t>补色或是邻近色</a:t>
            </a:r>
            <a:r>
              <a:rPr lang="en-US" altLang="zh-CN" dirty="0"/>
              <a:t>+</a:t>
            </a:r>
            <a:r>
              <a:rPr lang="zh-CN" altLang="zh-CN" dirty="0"/>
              <a:t>相似色，这两种搭配具有非常强烈的对比效果，在颜色饱和度很高的情况下，可以达到非常震撼的视觉效果。</a:t>
            </a:r>
          </a:p>
        </p:txBody>
      </p:sp>
      <p:pic>
        <p:nvPicPr>
          <p:cNvPr id="5122" name="图片 1">
            <a:extLst>
              <a:ext uri="{FF2B5EF4-FFF2-40B4-BE49-F238E27FC236}">
                <a16:creationId xmlns:a16="http://schemas.microsoft.com/office/drawing/2014/main" id="{36E20935-93D1-4DA3-A014-501968D193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597" r="3568"/>
          <a:stretch>
            <a:fillRect/>
          </a:stretch>
        </p:blipFill>
        <p:spPr bwMode="auto">
          <a:xfrm>
            <a:off x="3166389" y="4304429"/>
            <a:ext cx="1304925"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a:extLst>
              <a:ext uri="{FF2B5EF4-FFF2-40B4-BE49-F238E27FC236}">
                <a16:creationId xmlns:a16="http://schemas.microsoft.com/office/drawing/2014/main" id="{1E309EF4-539D-4ADE-99C5-80E0ED8FBE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5958" y="4304429"/>
            <a:ext cx="125730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图片 1">
            <a:extLst>
              <a:ext uri="{FF2B5EF4-FFF2-40B4-BE49-F238E27FC236}">
                <a16:creationId xmlns:a16="http://schemas.microsoft.com/office/drawing/2014/main" id="{268EEF50-D6EA-4BEE-9300-363D012D72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5087" y="4304429"/>
            <a:ext cx="142875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32284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484026" y="1045535"/>
            <a:ext cx="7223947" cy="1338828"/>
          </a:xfrm>
          <a:prstGeom prst="rect">
            <a:avLst/>
          </a:prstGeom>
          <a:noFill/>
        </p:spPr>
        <p:txBody>
          <a:bodyPr wrap="square" rtlCol="0">
            <a:spAutoFit/>
          </a:bodyPr>
          <a:lstStyle/>
          <a:p>
            <a:pPr indent="457200">
              <a:lnSpc>
                <a:spcPct val="150000"/>
              </a:lnSpc>
            </a:pPr>
            <a:r>
              <a:rPr lang="en-US" altLang="zh-CN" b="1" dirty="0" smtClean="0"/>
              <a:t>4.  </a:t>
            </a:r>
            <a:r>
              <a:rPr lang="zh-CN" altLang="zh-CN" b="1" dirty="0"/>
              <a:t>线条</a:t>
            </a:r>
          </a:p>
          <a:p>
            <a:pPr indent="457200">
              <a:lnSpc>
                <a:spcPct val="150000"/>
              </a:lnSpc>
            </a:pPr>
            <a:r>
              <a:rPr lang="zh-CN" altLang="zh-CN" dirty="0"/>
              <a:t>线条类图标，形象简洁、设计轻盈，多具有装饰和辅助作用，在网页设计设计上运用的较多。</a:t>
            </a:r>
          </a:p>
        </p:txBody>
      </p:sp>
      <p:pic>
        <p:nvPicPr>
          <p:cNvPr id="6146" name="图片 1">
            <a:extLst>
              <a:ext uri="{FF2B5EF4-FFF2-40B4-BE49-F238E27FC236}">
                <a16:creationId xmlns:a16="http://schemas.microsoft.com/office/drawing/2014/main" id="{3F2DDCD5-C2F6-4C3E-B84A-189E123412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9026" y="2489953"/>
            <a:ext cx="4653946" cy="295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82113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365084" y="1098289"/>
            <a:ext cx="7461832" cy="2200585"/>
          </a:xfrm>
          <a:prstGeom prst="rect">
            <a:avLst/>
          </a:prstGeom>
          <a:noFill/>
        </p:spPr>
        <p:txBody>
          <a:bodyPr wrap="square" rtlCol="0">
            <a:spAutoFit/>
          </a:bodyPr>
          <a:lstStyle/>
          <a:p>
            <a:pPr indent="457200">
              <a:lnSpc>
                <a:spcPct val="150000"/>
              </a:lnSpc>
            </a:pPr>
            <a:r>
              <a:rPr lang="en-US" altLang="zh-CN" b="1" dirty="0" smtClean="0"/>
              <a:t>5. </a:t>
            </a:r>
            <a:r>
              <a:rPr lang="zh-CN" altLang="zh-CN" b="1" dirty="0"/>
              <a:t>毛玻璃</a:t>
            </a:r>
          </a:p>
          <a:p>
            <a:pPr indent="457200">
              <a:lnSpc>
                <a:spcPct val="150000"/>
              </a:lnSpc>
            </a:pPr>
            <a:r>
              <a:rPr lang="zh-CN" altLang="zh-CN" dirty="0"/>
              <a:t>毛玻璃风格的图标是</a:t>
            </a:r>
            <a:r>
              <a:rPr lang="en-US" altLang="zh-CN" dirty="0"/>
              <a:t>2020</a:t>
            </a:r>
            <a:r>
              <a:rPr lang="zh-CN" altLang="zh-CN" dirty="0"/>
              <a:t>年往后逐渐流行的一种视觉设计风格。从美学价值上来说，新款图标设计风格足够的现代，看起来颇为时尚。</a:t>
            </a:r>
            <a:endParaRPr lang="en-US" altLang="zh-CN" dirty="0"/>
          </a:p>
          <a:p>
            <a:pPr indent="457200">
              <a:lnSpc>
                <a:spcPct val="150000"/>
              </a:lnSpc>
            </a:pPr>
            <a:r>
              <a:rPr lang="zh-CN" altLang="zh-CN" dirty="0"/>
              <a:t>毛玻璃的特征为透明、悬浮、鲜明和微妙，带有模糊磨砂质感背景的透明效果和轻薄微妙的边框从而强化了物理质感。</a:t>
            </a:r>
          </a:p>
        </p:txBody>
      </p:sp>
      <p:pic>
        <p:nvPicPr>
          <p:cNvPr id="7170" name="Picture 2">
            <a:extLst>
              <a:ext uri="{FF2B5EF4-FFF2-40B4-BE49-F238E27FC236}">
                <a16:creationId xmlns:a16="http://schemas.microsoft.com/office/drawing/2014/main" id="{2DE3EC7D-11F6-40DF-8347-0618C38FD4D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5831" y="3559127"/>
            <a:ext cx="1839828" cy="1885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a:extLst>
              <a:ext uri="{FF2B5EF4-FFF2-40B4-BE49-F238E27FC236}">
                <a16:creationId xmlns:a16="http://schemas.microsoft.com/office/drawing/2014/main" id="{429E96D3-53AB-4A65-AD45-143A3F17358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5997" y="3655037"/>
            <a:ext cx="2700005" cy="178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4">
            <a:extLst>
              <a:ext uri="{FF2B5EF4-FFF2-40B4-BE49-F238E27FC236}">
                <a16:creationId xmlns:a16="http://schemas.microsoft.com/office/drawing/2014/main" id="{B7850D5A-662E-4280-BEB6-1260A82C436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50864" y="3607082"/>
            <a:ext cx="2291899" cy="178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84521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3724650" y="3972975"/>
            <a:ext cx="8084264" cy="769441"/>
          </a:xfrm>
          <a:prstGeom prst="rect">
            <a:avLst/>
          </a:prstGeom>
        </p:spPr>
        <p:txBody>
          <a:bodyPr wrap="none">
            <a:spAutoFit/>
          </a:bodyPr>
          <a:lstStyle/>
          <a:p>
            <a:r>
              <a:rPr lang="zh-CN" altLang="en-US" sz="4400" b="1" dirty="0"/>
              <a:t>实战演练：毛玻璃便签图标设计</a:t>
            </a:r>
            <a:endParaRPr lang="zh-CN" altLang="zh-CN" sz="44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smtClean="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6217" y="1788046"/>
            <a:ext cx="8739565" cy="193899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10.3.1  </a:t>
            </a:r>
            <a:r>
              <a:rPr lang="zh-CN" altLang="zh-CN" b="1" dirty="0"/>
              <a:t>客户要求</a:t>
            </a:r>
          </a:p>
          <a:p>
            <a:pPr indent="457200"/>
            <a:r>
              <a:rPr lang="zh-CN" altLang="en-US" dirty="0"/>
              <a:t>某公司在</a:t>
            </a:r>
            <a:r>
              <a:rPr lang="en-US" altLang="zh-CN" dirty="0"/>
              <a:t>APP</a:t>
            </a:r>
            <a:r>
              <a:rPr lang="zh-CN" altLang="en-US" dirty="0"/>
              <a:t>开发过程中现需设计一套毛玻璃标签类型的图标集。</a:t>
            </a:r>
            <a:r>
              <a:rPr lang="zh-CN" altLang="zh-CN" dirty="0" smtClean="0"/>
              <a:t>。</a:t>
            </a:r>
            <a:endParaRPr lang="zh-CN" altLang="zh-CN" dirty="0"/>
          </a:p>
          <a:p>
            <a:pPr marL="342900" lvl="0" indent="457200">
              <a:buFont typeface="Wingdings" panose="05000000000000000000" pitchFamily="2" charset="2"/>
              <a:buChar char="l"/>
            </a:pPr>
            <a:r>
              <a:rPr lang="zh-CN" altLang="zh-CN" b="1" dirty="0"/>
              <a:t>尺寸要求</a:t>
            </a:r>
            <a:r>
              <a:rPr lang="zh-CN" altLang="zh-CN" b="1" dirty="0" smtClean="0"/>
              <a:t>：</a:t>
            </a:r>
            <a:r>
              <a:rPr lang="en-US" altLang="zh-CN" dirty="0"/>
              <a:t>600×600</a:t>
            </a:r>
            <a:r>
              <a:rPr lang="zh-CN" altLang="en-US" dirty="0"/>
              <a:t>像素</a:t>
            </a:r>
            <a:r>
              <a:rPr lang="zh-CN" altLang="zh-CN" dirty="0" smtClean="0"/>
              <a:t>。</a:t>
            </a:r>
            <a:endParaRPr lang="zh-CN" altLang="zh-CN" dirty="0"/>
          </a:p>
          <a:p>
            <a:pPr marL="342900" lvl="0" indent="457200">
              <a:buFont typeface="Wingdings" panose="05000000000000000000" pitchFamily="2" charset="2"/>
              <a:buChar char="l"/>
            </a:pPr>
            <a:r>
              <a:rPr lang="zh-CN" altLang="zh-CN" b="1" dirty="0"/>
              <a:t>设计要求</a:t>
            </a:r>
            <a:r>
              <a:rPr lang="zh-CN" altLang="zh-CN" b="1" dirty="0" smtClean="0"/>
              <a:t>：</a:t>
            </a:r>
            <a:r>
              <a:rPr lang="zh-CN" altLang="en-US" dirty="0"/>
              <a:t>简约清新，主题时尚具有识别性，要求原创性</a:t>
            </a:r>
            <a:r>
              <a:rPr lang="zh-CN" altLang="zh-CN" dirty="0" smtClean="0"/>
              <a:t>。</a:t>
            </a:r>
            <a:endParaRPr lang="zh-CN" altLang="zh-CN" dirty="0"/>
          </a:p>
        </p:txBody>
      </p:sp>
    </p:spTree>
    <p:extLst>
      <p:ext uri="{BB962C8B-B14F-4D97-AF65-F5344CB8AC3E}">
        <p14:creationId xmlns:p14="http://schemas.microsoft.com/office/powerpoint/2010/main" val="7722481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6217" y="2216671"/>
            <a:ext cx="8739565" cy="147732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10.3.2  </a:t>
            </a:r>
            <a:r>
              <a:rPr lang="zh-CN" altLang="zh-CN" b="1" dirty="0"/>
              <a:t>设计说明</a:t>
            </a:r>
          </a:p>
          <a:p>
            <a:pPr indent="457200"/>
            <a:r>
              <a:rPr lang="zh-CN" altLang="en-US" dirty="0"/>
              <a:t>分析客户提出的要求后，确定本套图标采用紫色系，要体现透明、悬浮的毛玻璃特征，并略带磨砂质感，采用轻薄微妙的边框。</a:t>
            </a:r>
            <a:endParaRPr lang="zh-CN" altLang="zh-CN" dirty="0"/>
          </a:p>
        </p:txBody>
      </p:sp>
    </p:spTree>
    <p:extLst>
      <p:ext uri="{BB962C8B-B14F-4D97-AF65-F5344CB8AC3E}">
        <p14:creationId xmlns:p14="http://schemas.microsoft.com/office/powerpoint/2010/main" val="4815137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559241" y="2731366"/>
            <a:ext cx="6448290" cy="1200329"/>
          </a:xfrm>
          <a:prstGeom prst="rect">
            <a:avLst/>
          </a:prstGeom>
          <a:noFill/>
        </p:spPr>
        <p:txBody>
          <a:bodyPr wrap="square" rtlCol="0">
            <a:spAutoFit/>
          </a:bodyPr>
          <a:lstStyle/>
          <a:p>
            <a:r>
              <a:rPr lang="en-US" altLang="zh-CN" b="1" dirty="0" smtClean="0"/>
              <a:t>10.3.3  </a:t>
            </a:r>
            <a:r>
              <a:rPr lang="zh-CN" altLang="en-US" b="1" dirty="0" smtClean="0"/>
              <a:t>图标</a:t>
            </a:r>
            <a:r>
              <a:rPr lang="zh-CN" altLang="zh-CN" b="1" dirty="0" smtClean="0"/>
              <a:t>设计</a:t>
            </a:r>
            <a:endParaRPr lang="en-US" altLang="zh-CN" b="1" dirty="0" smtClean="0"/>
          </a:p>
          <a:p>
            <a:endParaRPr lang="zh-CN" altLang="zh-CN" b="1" dirty="0"/>
          </a:p>
          <a:p>
            <a:r>
              <a:rPr lang="zh-CN" altLang="en-US" dirty="0" smtClean="0"/>
              <a:t>本</a:t>
            </a:r>
            <a:r>
              <a:rPr lang="zh-CN" altLang="en-US" dirty="0"/>
              <a:t>案例用到的软件为</a:t>
            </a:r>
            <a:r>
              <a:rPr lang="en-US" altLang="zh-CN" dirty="0"/>
              <a:t>Photoshop</a:t>
            </a:r>
            <a:r>
              <a:rPr lang="zh-CN" altLang="en-US" dirty="0"/>
              <a:t>，运用到的知识点有绘图工具、图层混合模式、图层样式</a:t>
            </a:r>
            <a:r>
              <a:rPr lang="zh-CN" altLang="en-US" dirty="0" smtClean="0"/>
              <a:t>、“剪贴蒙版”</a:t>
            </a:r>
            <a:r>
              <a:rPr lang="zh-CN" altLang="en-US" dirty="0"/>
              <a:t>命令等。</a:t>
            </a:r>
            <a:endParaRPr lang="zh-CN" altLang="zh-CN" dirty="0"/>
          </a:p>
        </p:txBody>
      </p:sp>
      <p:pic>
        <p:nvPicPr>
          <p:cNvPr id="1026" name="图片 1">
            <a:extLst>
              <a:ext uri="{FF2B5EF4-FFF2-40B4-BE49-F238E27FC236}">
                <a16:creationId xmlns:a16="http://schemas.microsoft.com/office/drawing/2014/main" id="{41F7043F-F4BC-4695-98BF-6C48E07467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3188" y="2231739"/>
            <a:ext cx="2696234" cy="2654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18" y="1073671"/>
            <a:ext cx="1620957" cy="523220"/>
          </a:xfrm>
          <a:prstGeom prst="rect">
            <a:avLst/>
          </a:prstGeom>
          <a:noFill/>
        </p:spPr>
        <p:txBody>
          <a:bodyPr wrap="none" rtlCol="0">
            <a:spAutoFit/>
          </a:bodyPr>
          <a:lstStyle/>
          <a:p>
            <a:r>
              <a:rPr lang="zh-CN" altLang="zh-CN" sz="2800" b="1" dirty="0">
                <a:latin typeface="微软雅黑" panose="020B0503020204020204" pitchFamily="34" charset="-122"/>
                <a:ea typeface="微软雅黑" panose="020B0503020204020204" pitchFamily="34" charset="-122"/>
              </a:rPr>
              <a:t>内容概要</a:t>
            </a:r>
            <a:endParaRPr lang="zh-CN" altLang="zh-CN" sz="2800" b="1"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99E071AF-C086-4E56-96BE-D255ABC37703}"/>
              </a:ext>
            </a:extLst>
          </p:cNvPr>
          <p:cNvSpPr txBox="1"/>
          <p:nvPr/>
        </p:nvSpPr>
        <p:spPr>
          <a:xfrm>
            <a:off x="1979977" y="1596891"/>
            <a:ext cx="8232037" cy="3831818"/>
          </a:xfrm>
          <a:prstGeom prst="rect">
            <a:avLst/>
          </a:prstGeom>
          <a:noFill/>
        </p:spPr>
        <p:txBody>
          <a:bodyPr wrap="square" rtlCol="0">
            <a:spAutoFit/>
          </a:bodyPr>
          <a:lstStyle/>
          <a:p>
            <a:pPr indent="457200">
              <a:lnSpc>
                <a:spcPct val="150000"/>
              </a:lnSpc>
            </a:pPr>
            <a:r>
              <a:rPr lang="zh-CN" altLang="zh-CN" dirty="0"/>
              <a:t>图标设计是</a:t>
            </a:r>
            <a:r>
              <a:rPr lang="en-US" altLang="zh-CN" dirty="0"/>
              <a:t>UI</a:t>
            </a:r>
            <a:r>
              <a:rPr lang="zh-CN" altLang="zh-CN" dirty="0"/>
              <a:t>界面设计中非常重要的一部分，图标的设计是帮助用户更好地理解产品的功能，是营造产品用户体验的关键一环。</a:t>
            </a:r>
            <a:r>
              <a:rPr lang="zh-CN" altLang="zh-CN" dirty="0" smtClean="0"/>
              <a:t>本</a:t>
            </a:r>
            <a:r>
              <a:rPr lang="zh-CN" altLang="en-US" dirty="0" smtClean="0"/>
              <a:t>模块</a:t>
            </a:r>
            <a:r>
              <a:rPr lang="zh-CN" altLang="zh-CN" dirty="0" smtClean="0"/>
              <a:t>对</a:t>
            </a:r>
            <a:r>
              <a:rPr lang="zh-CN" altLang="zh-CN" dirty="0"/>
              <a:t>图标设计主要包括以下三个部分的内容：图标的基础知识、图标的设计规范、图标的风格类型。通过对</a:t>
            </a:r>
            <a:r>
              <a:rPr lang="zh-CN" altLang="zh-CN" dirty="0" smtClean="0"/>
              <a:t>本</a:t>
            </a:r>
            <a:r>
              <a:rPr lang="zh-CN" altLang="en-US" dirty="0" smtClean="0"/>
              <a:t>模块</a:t>
            </a:r>
            <a:r>
              <a:rPr lang="zh-CN" altLang="zh-CN" dirty="0" smtClean="0"/>
              <a:t>的</a:t>
            </a:r>
            <a:r>
              <a:rPr lang="zh-CN" altLang="zh-CN" dirty="0"/>
              <a:t>学习，读者</a:t>
            </a:r>
            <a:r>
              <a:rPr lang="zh-CN" altLang="zh-CN" dirty="0" smtClean="0"/>
              <a:t>可以</a:t>
            </a:r>
            <a:r>
              <a:rPr lang="zh-CN" altLang="en-US" dirty="0" smtClean="0"/>
              <a:t>对</a:t>
            </a:r>
            <a:r>
              <a:rPr lang="zh-CN" altLang="zh-CN" dirty="0" smtClean="0"/>
              <a:t>图标</a:t>
            </a:r>
            <a:r>
              <a:rPr lang="zh-CN" altLang="zh-CN" dirty="0"/>
              <a:t>设计有一个基本的认识，并能够快速的掌握绘制图标的方法，以及</a:t>
            </a:r>
            <a:r>
              <a:rPr lang="en-US" altLang="zh-CN" dirty="0"/>
              <a:t>UI</a:t>
            </a:r>
            <a:r>
              <a:rPr lang="zh-CN" altLang="zh-CN" dirty="0"/>
              <a:t>界面中图标的设计规范等等。</a:t>
            </a:r>
          </a:p>
          <a:p>
            <a:pPr indent="457200">
              <a:lnSpc>
                <a:spcPct val="150000"/>
              </a:lnSpc>
            </a:pPr>
            <a:r>
              <a:rPr lang="zh-CN" altLang="zh-CN" b="1" dirty="0"/>
              <a:t>学习目标</a:t>
            </a:r>
            <a:endParaRPr lang="zh-CN" altLang="zh-CN" dirty="0"/>
          </a:p>
          <a:p>
            <a:pPr indent="457200">
              <a:lnSpc>
                <a:spcPct val="150000"/>
              </a:lnSpc>
            </a:pPr>
            <a:r>
              <a:rPr lang="zh-CN" altLang="zh-CN" dirty="0"/>
              <a:t>（</a:t>
            </a:r>
            <a:r>
              <a:rPr lang="en-US" altLang="zh-CN" dirty="0"/>
              <a:t>1</a:t>
            </a:r>
            <a:r>
              <a:rPr lang="zh-CN" altLang="zh-CN" dirty="0"/>
              <a:t>）了解图标基本概念</a:t>
            </a:r>
          </a:p>
          <a:p>
            <a:pPr indent="457200">
              <a:lnSpc>
                <a:spcPct val="150000"/>
              </a:lnSpc>
            </a:pPr>
            <a:r>
              <a:rPr lang="zh-CN" altLang="zh-CN" dirty="0"/>
              <a:t>（</a:t>
            </a:r>
            <a:r>
              <a:rPr lang="en-US" altLang="zh-CN" dirty="0"/>
              <a:t>2</a:t>
            </a:r>
            <a:r>
              <a:rPr lang="zh-CN" altLang="zh-CN" dirty="0"/>
              <a:t>）掌握图标设计的规范</a:t>
            </a:r>
          </a:p>
          <a:p>
            <a:pPr indent="457200">
              <a:lnSpc>
                <a:spcPct val="150000"/>
              </a:lnSpc>
            </a:pPr>
            <a:r>
              <a:rPr lang="zh-CN" altLang="zh-CN" dirty="0"/>
              <a:t>（</a:t>
            </a:r>
            <a:r>
              <a:rPr lang="en-US" altLang="zh-CN" dirty="0"/>
              <a:t>3</a:t>
            </a:r>
            <a:r>
              <a:rPr lang="zh-CN" altLang="zh-CN" dirty="0"/>
              <a:t>）认识图标设计的风格</a:t>
            </a:r>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3199" y="1346043"/>
            <a:ext cx="6447657" cy="523220"/>
          </a:xfrm>
          <a:prstGeom prst="rect">
            <a:avLst/>
          </a:prstGeom>
          <a:noFill/>
        </p:spPr>
        <p:txBody>
          <a:bodyPr wrap="square" rtlCol="0">
            <a:spAutoFit/>
          </a:bodyPr>
          <a:lstStyle/>
          <a:p>
            <a:pPr indent="457200"/>
            <a:r>
              <a:rPr lang="zh-CN" altLang="zh-CN" sz="2800" b="1" dirty="0"/>
              <a:t>【上手实操】</a:t>
            </a:r>
          </a:p>
        </p:txBody>
      </p:sp>
      <p:sp>
        <p:nvSpPr>
          <p:cNvPr id="2" name="矩形 1">
            <a:extLst>
              <a:ext uri="{FF2B5EF4-FFF2-40B4-BE49-F238E27FC236}">
                <a16:creationId xmlns:a16="http://schemas.microsoft.com/office/drawing/2014/main" id="{942E0B98-6268-4827-BCA6-6645A362C29D}"/>
              </a:ext>
            </a:extLst>
          </p:cNvPr>
          <p:cNvSpPr/>
          <p:nvPr/>
        </p:nvSpPr>
        <p:spPr>
          <a:xfrm>
            <a:off x="2043200" y="1942751"/>
            <a:ext cx="8105599" cy="2585323"/>
          </a:xfrm>
          <a:prstGeom prst="rect">
            <a:avLst/>
          </a:prstGeom>
        </p:spPr>
        <p:txBody>
          <a:bodyPr wrap="square">
            <a:spAutoFit/>
          </a:bodyPr>
          <a:lstStyle/>
          <a:p>
            <a:pPr indent="457200">
              <a:lnSpc>
                <a:spcPct val="150000"/>
              </a:lnSpc>
              <a:spcAft>
                <a:spcPts val="0"/>
              </a:spcAft>
            </a:pPr>
            <a:r>
              <a:rPr lang="zh-CN" altLang="en-US" dirty="0"/>
              <a:t>本案例将练习制作旋转形图标，涉及的知识点包括图形的绘制、填充工具的使用以及文字的添加等</a:t>
            </a:r>
            <a:r>
              <a:rPr lang="zh-CN" altLang="en-US" dirty="0" smtClean="0"/>
              <a:t>。</a:t>
            </a:r>
            <a:endParaRPr lang="en-US" altLang="zh-CN" dirty="0"/>
          </a:p>
          <a:p>
            <a:pPr indent="457200">
              <a:lnSpc>
                <a:spcPct val="150000"/>
              </a:lnSpc>
            </a:pPr>
            <a:r>
              <a:rPr lang="zh-CN" altLang="zh-CN" dirty="0"/>
              <a:t>设计要领：</a:t>
            </a:r>
          </a:p>
          <a:p>
            <a:pPr marL="285750" lvl="0" indent="-285750">
              <a:lnSpc>
                <a:spcPct val="150000"/>
              </a:lnSpc>
              <a:buFont typeface="Wingdings" panose="05000000000000000000" pitchFamily="2" charset="2"/>
              <a:buChar char="Ø"/>
            </a:pPr>
            <a:r>
              <a:rPr lang="zh-CN" altLang="en-US" dirty="0"/>
              <a:t>使用各种形状工具和颜色填充工具，绘制各图形</a:t>
            </a:r>
          </a:p>
          <a:p>
            <a:pPr marL="285750" lvl="0" indent="-285750">
              <a:lnSpc>
                <a:spcPct val="150000"/>
              </a:lnSpc>
              <a:buFont typeface="Wingdings" panose="05000000000000000000" pitchFamily="2" charset="2"/>
              <a:buChar char="Ø"/>
            </a:pPr>
            <a:r>
              <a:rPr lang="zh-CN" altLang="en-US" dirty="0"/>
              <a:t>使用“移动工具”，调整各图形的位置</a:t>
            </a:r>
          </a:p>
          <a:p>
            <a:pPr marL="285750" lvl="0" indent="-285750">
              <a:lnSpc>
                <a:spcPct val="150000"/>
              </a:lnSpc>
              <a:buFont typeface="Wingdings" panose="05000000000000000000" pitchFamily="2" charset="2"/>
              <a:buChar char="Ø"/>
            </a:pPr>
            <a:r>
              <a:rPr lang="zh-CN" altLang="en-US" dirty="0"/>
              <a:t>使用“横排文字工具”，添加文字</a:t>
            </a:r>
            <a:endParaRPr lang="zh-CN" altLang="zh-CN" dirty="0"/>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11701" y="2658943"/>
            <a:ext cx="3256598" cy="2462649"/>
          </a:xfrm>
          <a:prstGeom prst="rect">
            <a:avLst/>
          </a:prstGeom>
        </p:spPr>
      </p:pic>
    </p:spTree>
    <p:extLst>
      <p:ext uri="{BB962C8B-B14F-4D97-AF65-F5344CB8AC3E}">
        <p14:creationId xmlns:p14="http://schemas.microsoft.com/office/powerpoint/2010/main" val="28653265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384437" y="1551709"/>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33737" y="168104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413609" y="2480727"/>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408449" y="3378441"/>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73310" y="261206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18214" y="352502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434011" y="3439552"/>
            <a:ext cx="3239259" cy="707886"/>
          </a:xfrm>
          <a:prstGeom prst="rect">
            <a:avLst/>
          </a:prstGeom>
          <a:noFill/>
        </p:spPr>
        <p:txBody>
          <a:bodyPr wrap="square" rtlCol="0">
            <a:spAutoFit/>
          </a:bodyPr>
          <a:lstStyle/>
          <a:p>
            <a:r>
              <a:rPr lang="zh-CN" altLang="en-US" sz="2000" b="1" dirty="0"/>
              <a:t>实战演练：毛玻璃</a:t>
            </a:r>
            <a:r>
              <a:rPr lang="zh-CN" altLang="en-US" sz="2000" b="1" dirty="0" smtClean="0"/>
              <a:t>便签</a:t>
            </a:r>
            <a:endParaRPr lang="en-US" altLang="zh-CN" sz="2000" b="1" dirty="0" smtClean="0"/>
          </a:p>
          <a:p>
            <a:r>
              <a:rPr lang="zh-CN" altLang="en-US" sz="2000" b="1" dirty="0" smtClean="0"/>
              <a:t>图标</a:t>
            </a:r>
            <a:r>
              <a:rPr lang="zh-CN" altLang="en-US" sz="2000" b="1" dirty="0"/>
              <a:t>设计</a:t>
            </a:r>
            <a:endParaRPr lang="zh-CN" altLang="zh-CN" sz="2400" dirty="0"/>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434011" y="1677451"/>
            <a:ext cx="2537333" cy="400110"/>
          </a:xfrm>
          <a:prstGeom prst="rect">
            <a:avLst/>
          </a:prstGeom>
          <a:noFill/>
        </p:spPr>
        <p:txBody>
          <a:bodyPr wrap="square" rtlCol="0">
            <a:spAutoFit/>
          </a:bodyPr>
          <a:lstStyle/>
          <a:p>
            <a:r>
              <a:rPr lang="zh-CN" altLang="zh-CN" sz="2000" b="1" dirty="0" smtClean="0"/>
              <a:t>图标</a:t>
            </a:r>
            <a:r>
              <a:rPr lang="zh-CN" altLang="en-US" sz="2000" b="1" dirty="0" smtClean="0"/>
              <a:t>设计</a:t>
            </a:r>
            <a:r>
              <a:rPr lang="zh-CN" altLang="zh-CN" sz="2000" b="1" dirty="0" smtClean="0"/>
              <a:t>的</a:t>
            </a:r>
            <a:r>
              <a:rPr lang="zh-CN" altLang="zh-CN" sz="2000" b="1" dirty="0"/>
              <a:t>基础知识</a:t>
            </a:r>
            <a:endParaRPr lang="zh-CN" altLang="zh-CN" sz="2400" b="1" dirty="0"/>
          </a:p>
        </p:txBody>
      </p:sp>
      <p:sp>
        <p:nvSpPr>
          <p:cNvPr id="12" name="文本框 11">
            <a:hlinkClick r:id="rId4" action="ppaction://hlinksldjump"/>
            <a:extLst>
              <a:ext uri="{FF2B5EF4-FFF2-40B4-BE49-F238E27FC236}">
                <a16:creationId xmlns:a16="http://schemas.microsoft.com/office/drawing/2014/main" id="{434003EC-243D-457F-A944-3C9706F6BB77}"/>
              </a:ext>
            </a:extLst>
          </p:cNvPr>
          <p:cNvSpPr txBox="1"/>
          <p:nvPr/>
        </p:nvSpPr>
        <p:spPr>
          <a:xfrm>
            <a:off x="8473727" y="2539924"/>
            <a:ext cx="2271503" cy="400110"/>
          </a:xfrm>
          <a:prstGeom prst="rect">
            <a:avLst/>
          </a:prstGeom>
          <a:noFill/>
        </p:spPr>
        <p:txBody>
          <a:bodyPr wrap="square" rtlCol="0">
            <a:spAutoFit/>
          </a:bodyPr>
          <a:lstStyle/>
          <a:p>
            <a:r>
              <a:rPr lang="zh-CN" altLang="zh-CN" sz="2000" b="1" dirty="0"/>
              <a:t>图标设计的规范</a:t>
            </a:r>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769432" y="3972975"/>
            <a:ext cx="5724644" cy="830997"/>
          </a:xfrm>
          <a:prstGeom prst="rect">
            <a:avLst/>
          </a:prstGeom>
        </p:spPr>
        <p:txBody>
          <a:bodyPr wrap="none">
            <a:spAutoFit/>
          </a:bodyPr>
          <a:lstStyle/>
          <a:p>
            <a:r>
              <a:rPr lang="zh-CN" altLang="zh-CN" sz="4800" b="1" dirty="0" smtClean="0"/>
              <a:t>图标</a:t>
            </a:r>
            <a:r>
              <a:rPr lang="zh-CN" altLang="en-US" sz="4800" b="1" dirty="0"/>
              <a:t>设计</a:t>
            </a:r>
            <a:r>
              <a:rPr lang="zh-CN" altLang="zh-CN" sz="4800" b="1" dirty="0" smtClean="0"/>
              <a:t>的</a:t>
            </a:r>
            <a:r>
              <a:rPr lang="zh-CN" altLang="zh-CN" sz="4800" b="1" dirty="0"/>
              <a:t>基础知识</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smtClean="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502969" y="570573"/>
            <a:ext cx="9064556" cy="2585323"/>
          </a:xfrm>
          <a:prstGeom prst="rect">
            <a:avLst/>
          </a:prstGeom>
          <a:noFill/>
        </p:spPr>
        <p:txBody>
          <a:bodyPr wrap="square" rtlCol="0">
            <a:spAutoFit/>
          </a:bodyPr>
          <a:lstStyle/>
          <a:p>
            <a:pPr indent="457200">
              <a:lnSpc>
                <a:spcPct val="150000"/>
              </a:lnSpc>
            </a:pPr>
            <a:r>
              <a:rPr lang="zh-CN" altLang="zh-CN" dirty="0"/>
              <a:t>本节将介绍图标的基础知识，主要包括图标的概念、图标的分类和图标的设计原则。</a:t>
            </a:r>
          </a:p>
          <a:p>
            <a:pPr indent="457200">
              <a:lnSpc>
                <a:spcPct val="150000"/>
              </a:lnSpc>
            </a:pPr>
            <a:r>
              <a:rPr lang="en-US" altLang="zh-CN" b="1" dirty="0" smtClean="0"/>
              <a:t>10.1.1  </a:t>
            </a:r>
            <a:r>
              <a:rPr lang="zh-CN" altLang="zh-CN" b="1" dirty="0"/>
              <a:t>图标的概念</a:t>
            </a:r>
          </a:p>
          <a:p>
            <a:pPr indent="457200">
              <a:lnSpc>
                <a:spcPct val="150000"/>
              </a:lnSpc>
            </a:pPr>
            <a:r>
              <a:rPr lang="zh-CN" altLang="zh-CN" dirty="0"/>
              <a:t>图标又称为</a:t>
            </a:r>
            <a:r>
              <a:rPr lang="en-US" altLang="zh-CN" dirty="0"/>
              <a:t>icon</a:t>
            </a:r>
            <a:r>
              <a:rPr lang="zh-CN" altLang="zh-CN" dirty="0"/>
              <a:t>，是具有特殊含义的图形。</a:t>
            </a:r>
          </a:p>
          <a:p>
            <a:pPr indent="457200">
              <a:lnSpc>
                <a:spcPct val="150000"/>
              </a:lnSpc>
            </a:pPr>
            <a:r>
              <a:rPr lang="zh-CN" altLang="zh-CN" dirty="0"/>
              <a:t>图标是具有明确的指代意义的计算机符号，从广义上讲，图标具有高度浓缩并具有快速传达信息的特性。图标的应用范围较广，包括软件界面、硬件设施以及公共场合等。从狭义上讲，图标的大多应用在计算机软件上面，具有功能性意义。</a:t>
            </a:r>
          </a:p>
        </p:txBody>
      </p:sp>
      <p:pic>
        <p:nvPicPr>
          <p:cNvPr id="3074" name="图片 1">
            <a:extLst>
              <a:ext uri="{FF2B5EF4-FFF2-40B4-BE49-F238E27FC236}">
                <a16:creationId xmlns:a16="http://schemas.microsoft.com/office/drawing/2014/main" id="{425E8C2B-CA23-4DD4-9445-B0C3BEB715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2147" y="3134616"/>
            <a:ext cx="388620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2708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53319" y="1587748"/>
            <a:ext cx="8085361" cy="3000821"/>
          </a:xfrm>
          <a:prstGeom prst="rect">
            <a:avLst/>
          </a:prstGeom>
          <a:noFill/>
        </p:spPr>
        <p:txBody>
          <a:bodyPr wrap="square" rtlCol="0">
            <a:spAutoFit/>
          </a:bodyPr>
          <a:lstStyle/>
          <a:p>
            <a:pPr indent="457200">
              <a:lnSpc>
                <a:spcPct val="150000"/>
              </a:lnSpc>
            </a:pPr>
            <a:r>
              <a:rPr lang="en-US" altLang="zh-CN" b="1" dirty="0" smtClean="0"/>
              <a:t>10.1.2  </a:t>
            </a:r>
            <a:r>
              <a:rPr lang="zh-CN" altLang="zh-CN" b="1" dirty="0"/>
              <a:t>图标的分类</a:t>
            </a:r>
          </a:p>
          <a:p>
            <a:pPr indent="457200">
              <a:lnSpc>
                <a:spcPct val="150000"/>
              </a:lnSpc>
            </a:pPr>
            <a:r>
              <a:rPr lang="zh-CN" altLang="zh-CN" dirty="0"/>
              <a:t>图标根据功能来划分可以分为四大类，分别是解释性图标、交互性图标、装饰和娱乐性图标、应用图标。</a:t>
            </a:r>
            <a:endParaRPr lang="en-US" altLang="zh-CN" dirty="0"/>
          </a:p>
          <a:p>
            <a:pPr indent="457200">
              <a:lnSpc>
                <a:spcPct val="150000"/>
              </a:lnSpc>
            </a:pPr>
            <a:r>
              <a:rPr lang="en-US" altLang="zh-CN" dirty="0"/>
              <a:t>1 .  </a:t>
            </a:r>
            <a:r>
              <a:rPr lang="zh-CN" altLang="zh-CN" dirty="0"/>
              <a:t>释性图标</a:t>
            </a:r>
          </a:p>
          <a:p>
            <a:pPr indent="457200">
              <a:lnSpc>
                <a:spcPct val="150000"/>
              </a:lnSpc>
            </a:pPr>
            <a:r>
              <a:rPr lang="en-US" altLang="zh-CN" dirty="0"/>
              <a:t>2</a:t>
            </a:r>
            <a:r>
              <a:rPr lang="zh-CN" altLang="zh-CN" dirty="0"/>
              <a:t>．交互性图标</a:t>
            </a:r>
          </a:p>
          <a:p>
            <a:pPr indent="457200">
              <a:lnSpc>
                <a:spcPct val="150000"/>
              </a:lnSpc>
            </a:pPr>
            <a:r>
              <a:rPr lang="en-US" altLang="zh-CN" dirty="0"/>
              <a:t>3</a:t>
            </a:r>
            <a:r>
              <a:rPr lang="zh-CN" altLang="zh-CN" dirty="0"/>
              <a:t>．装饰和娱乐性图标</a:t>
            </a:r>
          </a:p>
          <a:p>
            <a:pPr indent="457200">
              <a:lnSpc>
                <a:spcPct val="150000"/>
              </a:lnSpc>
            </a:pPr>
            <a:r>
              <a:rPr lang="en-US" altLang="zh-CN" dirty="0"/>
              <a:t>4</a:t>
            </a:r>
            <a:r>
              <a:rPr lang="zh-CN" altLang="zh-CN" dirty="0"/>
              <a:t>．应用图标</a:t>
            </a:r>
          </a:p>
        </p:txBody>
      </p:sp>
    </p:spTree>
    <p:extLst>
      <p:ext uri="{BB962C8B-B14F-4D97-AF65-F5344CB8AC3E}">
        <p14:creationId xmlns:p14="http://schemas.microsoft.com/office/powerpoint/2010/main" val="1146419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344614" y="1718351"/>
            <a:ext cx="7882597" cy="3000821"/>
          </a:xfrm>
          <a:prstGeom prst="rect">
            <a:avLst/>
          </a:prstGeom>
          <a:noFill/>
        </p:spPr>
        <p:txBody>
          <a:bodyPr wrap="square" rtlCol="0">
            <a:spAutoFit/>
          </a:bodyPr>
          <a:lstStyle/>
          <a:p>
            <a:pPr indent="457200">
              <a:lnSpc>
                <a:spcPct val="150000"/>
              </a:lnSpc>
            </a:pPr>
            <a:r>
              <a:rPr lang="en-US" altLang="zh-CN" b="1" dirty="0" smtClean="0"/>
              <a:t>10.1.3  </a:t>
            </a:r>
            <a:r>
              <a:rPr lang="zh-CN" altLang="zh-CN" b="1" dirty="0"/>
              <a:t>图标的设计原则</a:t>
            </a:r>
          </a:p>
          <a:p>
            <a:pPr indent="457200">
              <a:lnSpc>
                <a:spcPct val="150000"/>
              </a:lnSpc>
            </a:pPr>
            <a:r>
              <a:rPr lang="zh-CN" altLang="zh-CN" dirty="0"/>
              <a:t>图标设计是界面设计中很重要的元素之一，它不仅能提升整个界面的美观程度，还可以快速的帮助用户识别操作，更好的完成工作，提升用户对产品的信任。图标的设计原则主要包括易识别性、视觉统一和简洁美观。</a:t>
            </a:r>
          </a:p>
          <a:p>
            <a:pPr indent="457200">
              <a:lnSpc>
                <a:spcPct val="150000"/>
              </a:lnSpc>
            </a:pPr>
            <a:r>
              <a:rPr lang="en-US" altLang="zh-CN" dirty="0"/>
              <a:t>1</a:t>
            </a:r>
            <a:r>
              <a:rPr lang="zh-CN" altLang="zh-CN" dirty="0"/>
              <a:t>．易识别性</a:t>
            </a:r>
            <a:endParaRPr lang="en-US" altLang="zh-CN" dirty="0"/>
          </a:p>
          <a:p>
            <a:pPr indent="457200">
              <a:lnSpc>
                <a:spcPct val="150000"/>
              </a:lnSpc>
            </a:pPr>
            <a:r>
              <a:rPr lang="en-US" altLang="zh-CN" dirty="0"/>
              <a:t>2</a:t>
            </a:r>
            <a:r>
              <a:rPr lang="zh-CN" altLang="zh-CN" dirty="0"/>
              <a:t>．视觉统一</a:t>
            </a:r>
          </a:p>
          <a:p>
            <a:pPr indent="457200">
              <a:lnSpc>
                <a:spcPct val="150000"/>
              </a:lnSpc>
            </a:pPr>
            <a:r>
              <a:rPr lang="en-US" altLang="zh-CN" dirty="0"/>
              <a:t>3</a:t>
            </a:r>
            <a:r>
              <a:rPr lang="zh-CN" altLang="zh-CN" dirty="0"/>
              <a:t>．简洁美观</a:t>
            </a:r>
          </a:p>
        </p:txBody>
      </p:sp>
    </p:spTree>
    <p:extLst>
      <p:ext uri="{BB962C8B-B14F-4D97-AF65-F5344CB8AC3E}">
        <p14:creationId xmlns:p14="http://schemas.microsoft.com/office/powerpoint/2010/main" val="776518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344614" y="1718351"/>
            <a:ext cx="7882597" cy="2585323"/>
          </a:xfrm>
          <a:prstGeom prst="rect">
            <a:avLst/>
          </a:prstGeom>
          <a:noFill/>
        </p:spPr>
        <p:txBody>
          <a:bodyPr wrap="square" rtlCol="0">
            <a:spAutoFit/>
          </a:bodyPr>
          <a:lstStyle/>
          <a:p>
            <a:pPr indent="457200">
              <a:lnSpc>
                <a:spcPct val="150000"/>
              </a:lnSpc>
            </a:pPr>
            <a:r>
              <a:rPr lang="en-US" altLang="zh-CN" b="1" dirty="0" smtClean="0"/>
              <a:t>10.1.4 </a:t>
            </a:r>
            <a:r>
              <a:rPr lang="zh-CN" altLang="en-US" b="1" dirty="0" smtClean="0"/>
              <a:t>图标</a:t>
            </a:r>
            <a:r>
              <a:rPr lang="zh-CN" altLang="en-US" b="1" dirty="0"/>
              <a:t>设计的五要素</a:t>
            </a:r>
            <a:endParaRPr lang="zh-CN" altLang="zh-CN" b="1" dirty="0"/>
          </a:p>
          <a:p>
            <a:pPr indent="457200">
              <a:lnSpc>
                <a:spcPct val="150000"/>
              </a:lnSpc>
            </a:pPr>
            <a:r>
              <a:rPr lang="en-US" altLang="zh-CN" dirty="0"/>
              <a:t>1. </a:t>
            </a:r>
            <a:r>
              <a:rPr lang="zh-CN" altLang="en-US" dirty="0"/>
              <a:t>图形</a:t>
            </a:r>
          </a:p>
          <a:p>
            <a:pPr indent="457200">
              <a:lnSpc>
                <a:spcPct val="150000"/>
              </a:lnSpc>
            </a:pPr>
            <a:r>
              <a:rPr lang="en-US" altLang="zh-CN" dirty="0"/>
              <a:t>2. </a:t>
            </a:r>
            <a:r>
              <a:rPr lang="zh-CN" altLang="en-US" dirty="0"/>
              <a:t>数字</a:t>
            </a:r>
          </a:p>
          <a:p>
            <a:pPr indent="457200">
              <a:lnSpc>
                <a:spcPct val="150000"/>
              </a:lnSpc>
            </a:pPr>
            <a:r>
              <a:rPr lang="en-US" altLang="zh-CN" dirty="0"/>
              <a:t>3. </a:t>
            </a:r>
            <a:r>
              <a:rPr lang="zh-CN" altLang="en-US" dirty="0"/>
              <a:t>字母</a:t>
            </a:r>
          </a:p>
          <a:p>
            <a:pPr indent="457200">
              <a:lnSpc>
                <a:spcPct val="150000"/>
              </a:lnSpc>
            </a:pPr>
            <a:r>
              <a:rPr lang="en-US" altLang="zh-CN" dirty="0"/>
              <a:t>4. </a:t>
            </a:r>
            <a:r>
              <a:rPr lang="zh-CN" altLang="en-US" dirty="0"/>
              <a:t>自然</a:t>
            </a:r>
          </a:p>
          <a:p>
            <a:pPr indent="457200">
              <a:lnSpc>
                <a:spcPct val="150000"/>
              </a:lnSpc>
            </a:pPr>
            <a:r>
              <a:rPr lang="en-US" altLang="zh-CN" dirty="0"/>
              <a:t>5. </a:t>
            </a:r>
            <a:r>
              <a:rPr lang="zh-CN" altLang="en-US" dirty="0"/>
              <a:t>色彩</a:t>
            </a:r>
            <a:endParaRPr lang="zh-CN" altLang="zh-CN" dirty="0"/>
          </a:p>
        </p:txBody>
      </p:sp>
    </p:spTree>
    <p:extLst>
      <p:ext uri="{BB962C8B-B14F-4D97-AF65-F5344CB8AC3E}">
        <p14:creationId xmlns:p14="http://schemas.microsoft.com/office/powerpoint/2010/main" val="2063489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042913" y="3972975"/>
            <a:ext cx="4493538" cy="830997"/>
          </a:xfrm>
          <a:prstGeom prst="rect">
            <a:avLst/>
          </a:prstGeom>
        </p:spPr>
        <p:txBody>
          <a:bodyPr wrap="none">
            <a:spAutoFit/>
          </a:bodyPr>
          <a:lstStyle/>
          <a:p>
            <a:r>
              <a:rPr lang="zh-CN" altLang="zh-CN" sz="4800" b="1" dirty="0"/>
              <a:t>图标设计的规范</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smtClean="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5054878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583</TotalTime>
  <Words>1086</Words>
  <Application>Microsoft Office PowerPoint</Application>
  <PresentationFormat>宽屏</PresentationFormat>
  <Paragraphs>80</Paragraphs>
  <Slides>21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等线</vt:lpstr>
      <vt:lpstr>等线 Light</vt:lpstr>
      <vt:lpstr>隶书</vt: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tezhaoji</cp:lastModifiedBy>
  <cp:revision>502</cp:revision>
  <dcterms:created xsi:type="dcterms:W3CDTF">2020-06-26T11:31:00Z</dcterms:created>
  <dcterms:modified xsi:type="dcterms:W3CDTF">2024-08-20T02:02:57Z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