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1" r:id="rId5"/>
    <p:sldId id="302" r:id="rId6"/>
    <p:sldId id="320" r:id="rId7"/>
    <p:sldId id="319" r:id="rId8"/>
    <p:sldId id="353" r:id="rId9"/>
    <p:sldId id="354" r:id="rId10"/>
    <p:sldId id="363" r:id="rId11"/>
    <p:sldId id="364" r:id="rId12"/>
    <p:sldId id="339" r:id="rId13"/>
    <p:sldId id="340" r:id="rId14"/>
    <p:sldId id="332" r:id="rId15"/>
    <p:sldId id="333" r:id="rId16"/>
    <p:sldId id="365" r:id="rId17"/>
    <p:sldId id="366" r:id="rId18"/>
    <p:sldId id="367" r:id="rId19"/>
    <p:sldId id="290" r:id="rId20"/>
    <p:sldId id="368" r:id="rId21"/>
    <p:sldId id="369" r:id="rId22"/>
    <p:sldId id="273" r:id="rId23"/>
    <p:sldId id="356" r:id="rId24"/>
    <p:sldId id="28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73" d="100"/>
          <a:sy n="73" d="100"/>
        </p:scale>
        <p:origin x="49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9.xml"/><Relationship Id="rId1" Type="http://schemas.openxmlformats.org/officeDocument/2006/relationships/slideLayout" Target="../slideLayouts/slideLayout7.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3178178" y="4186262"/>
            <a:ext cx="6762506" cy="1015663"/>
          </a:xfrm>
          <a:prstGeom prst="rect">
            <a:avLst/>
          </a:prstGeom>
          <a:noFill/>
        </p:spPr>
        <p:txBody>
          <a:bodyPr wrap="square" rtlCol="0">
            <a:spAutoFit/>
          </a:bodyPr>
          <a:lstStyle/>
          <a:p>
            <a:r>
              <a:rPr lang="zh-CN" altLang="en-US" sz="6000" b="1" dirty="0" smtClean="0">
                <a:solidFill>
                  <a:schemeClr val="bg1"/>
                </a:solidFill>
              </a:rPr>
              <a:t>模块</a:t>
            </a:r>
            <a:r>
              <a:rPr lang="en-US" altLang="zh-CN" sz="6000" b="1" dirty="0" smtClean="0">
                <a:solidFill>
                  <a:schemeClr val="bg1"/>
                </a:solidFill>
              </a:rPr>
              <a:t>6 </a:t>
            </a:r>
            <a:r>
              <a:rPr lang="zh-CN" altLang="zh-CN" sz="6000" b="1" dirty="0" smtClean="0">
                <a:solidFill>
                  <a:schemeClr val="bg1"/>
                </a:solidFill>
              </a:rPr>
              <a:t> 网页设计</a:t>
            </a:r>
            <a:endParaRPr lang="zh-CN" altLang="zh-CN" sz="6000" b="1" dirty="0">
              <a:solidFill>
                <a:schemeClr val="bg1"/>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491008" cy="2169825"/>
          </a:xfrm>
          <a:prstGeom prst="rect">
            <a:avLst/>
          </a:prstGeom>
          <a:noFill/>
        </p:spPr>
        <p:txBody>
          <a:bodyPr wrap="square" rtlCol="0">
            <a:spAutoFit/>
          </a:bodyPr>
          <a:lstStyle/>
          <a:p>
            <a:pPr indent="457200">
              <a:lnSpc>
                <a:spcPct val="150000"/>
              </a:lnSpc>
            </a:pPr>
            <a:r>
              <a:rPr lang="en-US" altLang="zh-CN" dirty="0"/>
              <a:t>4</a:t>
            </a:r>
            <a:r>
              <a:rPr lang="zh-CN" altLang="zh-CN" dirty="0"/>
              <a:t>． 内容与形式统一</a:t>
            </a:r>
          </a:p>
          <a:p>
            <a:pPr indent="457200">
              <a:lnSpc>
                <a:spcPct val="150000"/>
              </a:lnSpc>
            </a:pPr>
            <a:r>
              <a:rPr lang="zh-CN" altLang="zh-CN" dirty="0"/>
              <a:t>网页中内容与形式的统一，是该设计整体性的表现。在网页</a:t>
            </a:r>
            <a:r>
              <a:rPr lang="en-US" altLang="zh-CN" dirty="0"/>
              <a:t>UI</a:t>
            </a:r>
            <a:r>
              <a:rPr lang="zh-CN" altLang="zh-CN" dirty="0"/>
              <a:t>设计中有</a:t>
            </a:r>
            <a:r>
              <a:rPr lang="en-US" altLang="zh-CN" dirty="0"/>
              <a:t>LOGO</a:t>
            </a:r>
            <a:r>
              <a:rPr lang="zh-CN" altLang="zh-CN" dirty="0"/>
              <a:t>、文字、图片和动画等元素，是这些元素通过某种排版方式组成一个网页的界面这里就要遵循网页</a:t>
            </a:r>
            <a:r>
              <a:rPr lang="en-US" altLang="zh-CN" dirty="0"/>
              <a:t>UI</a:t>
            </a:r>
            <a:r>
              <a:rPr lang="zh-CN" altLang="zh-CN" dirty="0"/>
              <a:t>设计原则中的整体性，其整体性是指整体的内容、颜色、功能等风格高度统一。统一的界面表现形式，可以增强用户的信任。</a:t>
            </a:r>
          </a:p>
        </p:txBody>
      </p:sp>
      <p:pic>
        <p:nvPicPr>
          <p:cNvPr id="13314" name="图片 1">
            <a:extLst>
              <a:ext uri="{FF2B5EF4-FFF2-40B4-BE49-F238E27FC236}">
                <a16:creationId xmlns:a16="http://schemas.microsoft.com/office/drawing/2014/main" id="{781BC678-DFBB-4001-8A94-1AD80CD02BB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9879" y="3201305"/>
            <a:ext cx="4152241" cy="273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3141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91883" y="1498500"/>
            <a:ext cx="5332806" cy="3416320"/>
          </a:xfrm>
          <a:prstGeom prst="rect">
            <a:avLst/>
          </a:prstGeom>
          <a:noFill/>
        </p:spPr>
        <p:txBody>
          <a:bodyPr wrap="square" rtlCol="0">
            <a:spAutoFit/>
          </a:bodyPr>
          <a:lstStyle/>
          <a:p>
            <a:pPr indent="457200">
              <a:lnSpc>
                <a:spcPct val="150000"/>
              </a:lnSpc>
            </a:pPr>
            <a:r>
              <a:rPr lang="en-US" altLang="zh-CN" dirty="0"/>
              <a:t>5</a:t>
            </a:r>
            <a:r>
              <a:rPr lang="zh-CN" altLang="zh-CN" dirty="0"/>
              <a:t>． 有机的整体</a:t>
            </a:r>
          </a:p>
          <a:p>
            <a:pPr indent="457200">
              <a:lnSpc>
                <a:spcPct val="150000"/>
              </a:lnSpc>
            </a:pPr>
            <a:r>
              <a:rPr lang="zh-CN" altLang="zh-CN" dirty="0"/>
              <a:t>整体性的网页</a:t>
            </a:r>
            <a:r>
              <a:rPr lang="en-US" altLang="zh-CN" dirty="0"/>
              <a:t>UI</a:t>
            </a:r>
            <a:r>
              <a:rPr lang="zh-CN" altLang="zh-CN" dirty="0"/>
              <a:t>设计可以让用户对网页的形象有深刻的记忆，让用户迅速而有效的进行操作。若不遵循这一项原则，会让整个网页看起来杂乱无章。这并不是说一个网页</a:t>
            </a:r>
            <a:r>
              <a:rPr lang="en-US" altLang="zh-CN" dirty="0"/>
              <a:t>UI</a:t>
            </a:r>
            <a:r>
              <a:rPr lang="zh-CN" altLang="zh-CN" dirty="0"/>
              <a:t>设计是一成不变的，随着社会的进步，用户需求的变化，设计者也在不断的学习，为网页呈现不同的风格，与时共进，给用户带来新鲜的感觉。</a:t>
            </a:r>
          </a:p>
        </p:txBody>
      </p:sp>
      <p:pic>
        <p:nvPicPr>
          <p:cNvPr id="14338" name="Picture 2">
            <a:extLst>
              <a:ext uri="{FF2B5EF4-FFF2-40B4-BE49-F238E27FC236}">
                <a16:creationId xmlns:a16="http://schemas.microsoft.com/office/drawing/2014/main" id="{E87AF09C-DFFC-42B5-9459-F259EB38B30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0792" y="1073671"/>
            <a:ext cx="2019325" cy="442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1784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37173" y="797405"/>
            <a:ext cx="6152793" cy="4662815"/>
          </a:xfrm>
          <a:prstGeom prst="rect">
            <a:avLst/>
          </a:prstGeom>
          <a:noFill/>
        </p:spPr>
        <p:txBody>
          <a:bodyPr wrap="square" rtlCol="0">
            <a:spAutoFit/>
          </a:bodyPr>
          <a:lstStyle/>
          <a:p>
            <a:pPr indent="457200">
              <a:lnSpc>
                <a:spcPct val="150000"/>
              </a:lnSpc>
            </a:pPr>
            <a:r>
              <a:rPr lang="en-US" altLang="zh-CN" b="1" dirty="0" smtClean="0"/>
              <a:t>6.2.2  </a:t>
            </a:r>
            <a:r>
              <a:rPr lang="zh-CN" altLang="en-US" b="1" dirty="0" smtClean="0"/>
              <a:t>网页设计</a:t>
            </a:r>
            <a:r>
              <a:rPr lang="zh-CN" altLang="en-US" b="1" dirty="0"/>
              <a:t>的形式美</a:t>
            </a:r>
            <a:endParaRPr lang="zh-CN" altLang="zh-CN" b="1" dirty="0"/>
          </a:p>
          <a:p>
            <a:pPr indent="457200">
              <a:lnSpc>
                <a:spcPct val="150000"/>
              </a:lnSpc>
            </a:pPr>
            <a:r>
              <a:rPr lang="zh-CN" altLang="zh-CN" dirty="0" smtClean="0"/>
              <a:t>美</a:t>
            </a:r>
            <a:r>
              <a:rPr lang="zh-CN" altLang="zh-CN" dirty="0"/>
              <a:t>是一种能够让心情愉悦的体验。形式美法则，是事物之外的美，需要用眼睛去观察从而获得美的体验。在</a:t>
            </a:r>
            <a:r>
              <a:rPr lang="en-US" altLang="zh-CN" dirty="0"/>
              <a:t>UI</a:t>
            </a:r>
            <a:r>
              <a:rPr lang="zh-CN" altLang="zh-CN" dirty="0"/>
              <a:t>版式设计中，可以通过重复、对比、比例、重叠、组合等等去创造美，去利用这些方法去制作各种具有形式美的设计。</a:t>
            </a:r>
          </a:p>
          <a:p>
            <a:pPr indent="457200">
              <a:lnSpc>
                <a:spcPct val="150000"/>
              </a:lnSpc>
            </a:pPr>
            <a:r>
              <a:rPr lang="en-US" altLang="zh-CN" dirty="0"/>
              <a:t>1</a:t>
            </a:r>
            <a:r>
              <a:rPr lang="zh-CN" altLang="zh-CN" dirty="0"/>
              <a:t>．主次关系</a:t>
            </a:r>
          </a:p>
          <a:p>
            <a:pPr indent="457200">
              <a:lnSpc>
                <a:spcPct val="150000"/>
              </a:lnSpc>
            </a:pPr>
            <a:r>
              <a:rPr lang="zh-CN" altLang="zh-CN" dirty="0"/>
              <a:t>一个统一的整体，是由许许多多的元素组成的。在元素对比同构变形的同时，一定要注意整个界面的主次关系。主次简单的说就是一个版式中有重点突出的元素，也有非重点辅助的。做一个好的产品就是要让用户使用产品之后，视觉中心聚焦在重要的东西上，而不是添加的非重点辅助元素。</a:t>
            </a:r>
          </a:p>
        </p:txBody>
      </p:sp>
      <p:pic>
        <p:nvPicPr>
          <p:cNvPr id="15362" name="Picture 2">
            <a:extLst>
              <a:ext uri="{FF2B5EF4-FFF2-40B4-BE49-F238E27FC236}">
                <a16:creationId xmlns:a16="http://schemas.microsoft.com/office/drawing/2014/main" id="{E5C9FD1D-CDBB-4651-AA25-63FAC47102A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62810" y="1441701"/>
            <a:ext cx="2616125" cy="369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9854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65996" y="1184937"/>
            <a:ext cx="8260008" cy="1754326"/>
          </a:xfrm>
          <a:prstGeom prst="rect">
            <a:avLst/>
          </a:prstGeom>
          <a:noFill/>
        </p:spPr>
        <p:txBody>
          <a:bodyPr wrap="square" rtlCol="0">
            <a:spAutoFit/>
          </a:bodyPr>
          <a:lstStyle/>
          <a:p>
            <a:pPr indent="457200">
              <a:lnSpc>
                <a:spcPct val="150000"/>
              </a:lnSpc>
            </a:pPr>
            <a:r>
              <a:rPr lang="en-US" altLang="zh-CN" dirty="0"/>
              <a:t>2</a:t>
            </a:r>
            <a:r>
              <a:rPr lang="zh-CN" altLang="zh-CN" dirty="0"/>
              <a:t>．虚实对比</a:t>
            </a:r>
          </a:p>
          <a:p>
            <a:pPr indent="457200">
              <a:lnSpc>
                <a:spcPct val="150000"/>
              </a:lnSpc>
            </a:pPr>
            <a:r>
              <a:rPr lang="zh-CN" altLang="zh-CN" dirty="0"/>
              <a:t>虚实对比的版式容易获得空间感，突出主体。版面中的虚可以看成是空白的，虚实对比的方式可以通过文字、图片或者色彩来表现，为了强调主要内容，可以将次要内容进行虚化处理。版面的虚实关系为以虚衬实、实由虚托。</a:t>
            </a:r>
          </a:p>
        </p:txBody>
      </p:sp>
      <p:pic>
        <p:nvPicPr>
          <p:cNvPr id="16386" name="图片 1">
            <a:extLst>
              <a:ext uri="{FF2B5EF4-FFF2-40B4-BE49-F238E27FC236}">
                <a16:creationId xmlns:a16="http://schemas.microsoft.com/office/drawing/2014/main" id="{D41D6670-105B-4026-A505-5434263C53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6491" y="2897072"/>
            <a:ext cx="4219017" cy="277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9207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23959" y="1173014"/>
            <a:ext cx="7944082" cy="1754326"/>
          </a:xfrm>
          <a:prstGeom prst="rect">
            <a:avLst/>
          </a:prstGeom>
          <a:noFill/>
        </p:spPr>
        <p:txBody>
          <a:bodyPr wrap="square" rtlCol="0">
            <a:spAutoFit/>
          </a:bodyPr>
          <a:lstStyle/>
          <a:p>
            <a:pPr indent="457200">
              <a:lnSpc>
                <a:spcPct val="150000"/>
              </a:lnSpc>
            </a:pPr>
            <a:r>
              <a:rPr lang="en-US" altLang="zh-CN" dirty="0"/>
              <a:t>3</a:t>
            </a:r>
            <a:r>
              <a:rPr lang="zh-CN" altLang="zh-CN" dirty="0"/>
              <a:t>．比例尺度</a:t>
            </a:r>
          </a:p>
          <a:p>
            <a:pPr indent="457200">
              <a:lnSpc>
                <a:spcPct val="150000"/>
              </a:lnSpc>
            </a:pPr>
            <a:r>
              <a:rPr lang="zh-CN" altLang="zh-CN" dirty="0"/>
              <a:t>比例是理性的，尺度是感性的。比例是指元素各部分的大小、长短、高低在度量上的比较关系，一般不涉及具体值。尺度是指有一种标准来衡量，是对元素之间的尺寸要求，尺度是以一定的量来表示和说明。</a:t>
            </a:r>
          </a:p>
        </p:txBody>
      </p:sp>
      <p:pic>
        <p:nvPicPr>
          <p:cNvPr id="17410" name="图片 1">
            <a:extLst>
              <a:ext uri="{FF2B5EF4-FFF2-40B4-BE49-F238E27FC236}">
                <a16:creationId xmlns:a16="http://schemas.microsoft.com/office/drawing/2014/main" id="{80666F0B-6EA7-42EB-8F81-B69925522C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8788" y="3055599"/>
            <a:ext cx="4834424" cy="2502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72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4239" y="782297"/>
            <a:ext cx="8083522" cy="2169825"/>
          </a:xfrm>
          <a:prstGeom prst="rect">
            <a:avLst/>
          </a:prstGeom>
          <a:noFill/>
        </p:spPr>
        <p:txBody>
          <a:bodyPr wrap="square" rtlCol="0">
            <a:spAutoFit/>
          </a:bodyPr>
          <a:lstStyle/>
          <a:p>
            <a:pPr indent="457200">
              <a:lnSpc>
                <a:spcPct val="150000"/>
              </a:lnSpc>
            </a:pPr>
            <a:r>
              <a:rPr lang="en-US" altLang="zh-CN" dirty="0"/>
              <a:t>4</a:t>
            </a:r>
            <a:r>
              <a:rPr lang="zh-CN" altLang="zh-CN" dirty="0"/>
              <a:t>．对称与均衡</a:t>
            </a:r>
          </a:p>
          <a:p>
            <a:pPr indent="457200">
              <a:lnSpc>
                <a:spcPct val="150000"/>
              </a:lnSpc>
            </a:pPr>
            <a:r>
              <a:rPr lang="zh-CN" altLang="zh-CN" dirty="0"/>
              <a:t>对称与均衡主要表现为庄重而稳定的版面状态，对称是均衡的特殊形式。均衡则是具有变化的，是对称的变体。对称与均衡是一对统一体，一般表现为既对称又均衡，实际上是视觉符号传达中，版面的元素信息在作品中处于一种相对平衡的状态，给人一种视觉上的静止和平衡感。</a:t>
            </a:r>
          </a:p>
        </p:txBody>
      </p:sp>
      <p:pic>
        <p:nvPicPr>
          <p:cNvPr id="18434" name="Picture 2">
            <a:extLst>
              <a:ext uri="{FF2B5EF4-FFF2-40B4-BE49-F238E27FC236}">
                <a16:creationId xmlns:a16="http://schemas.microsoft.com/office/drawing/2014/main" id="{FF422CEE-8131-4C75-A2F6-560A8E401CF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2996" y="2939107"/>
            <a:ext cx="2724370" cy="2665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1">
            <a:extLst>
              <a:ext uri="{FF2B5EF4-FFF2-40B4-BE49-F238E27FC236}">
                <a16:creationId xmlns:a16="http://schemas.microsoft.com/office/drawing/2014/main" id="{FAEB6FB2-8B53-42F6-B23C-40DAD32E0B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0295" y="2939107"/>
            <a:ext cx="2979873" cy="2651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3546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99427" y="811473"/>
            <a:ext cx="7793146" cy="2169825"/>
          </a:xfrm>
          <a:prstGeom prst="rect">
            <a:avLst/>
          </a:prstGeom>
          <a:noFill/>
        </p:spPr>
        <p:txBody>
          <a:bodyPr wrap="square" rtlCol="0">
            <a:spAutoFit/>
          </a:bodyPr>
          <a:lstStyle/>
          <a:p>
            <a:pPr indent="457200">
              <a:lnSpc>
                <a:spcPct val="150000"/>
              </a:lnSpc>
            </a:pPr>
            <a:r>
              <a:rPr lang="en-US" altLang="zh-CN" dirty="0"/>
              <a:t>5</a:t>
            </a:r>
            <a:r>
              <a:rPr lang="zh-CN" altLang="zh-CN" dirty="0"/>
              <a:t>．对比与调和</a:t>
            </a:r>
          </a:p>
          <a:p>
            <a:pPr indent="457200">
              <a:lnSpc>
                <a:spcPct val="150000"/>
              </a:lnSpc>
            </a:pPr>
            <a:r>
              <a:rPr lang="zh-CN" altLang="zh-CN" dirty="0"/>
              <a:t>在网页</a:t>
            </a:r>
            <a:r>
              <a:rPr lang="en-US" altLang="zh-CN" dirty="0"/>
              <a:t>UI</a:t>
            </a:r>
            <a:r>
              <a:rPr lang="zh-CN" altLang="zh-CN" dirty="0"/>
              <a:t>版式设计中，对比和调和是相辅相成、不可分割的统一体。在版式设计中，若要凸显主要的内容，一定需要一个元素或多种元素与之对比。</a:t>
            </a:r>
          </a:p>
          <a:p>
            <a:pPr indent="457200">
              <a:lnSpc>
                <a:spcPct val="150000"/>
              </a:lnSpc>
            </a:pPr>
            <a:r>
              <a:rPr lang="zh-CN" altLang="zh-CN" dirty="0"/>
              <a:t>在画面中既要有对比也要有调和，不然画面会太突兀，不能做到统一。只有处理好对比与调和的关系时，才能做出一个很好的版式效果。</a:t>
            </a:r>
          </a:p>
        </p:txBody>
      </p:sp>
      <p:pic>
        <p:nvPicPr>
          <p:cNvPr id="19458" name="Picture 2">
            <a:extLst>
              <a:ext uri="{FF2B5EF4-FFF2-40B4-BE49-F238E27FC236}">
                <a16:creationId xmlns:a16="http://schemas.microsoft.com/office/drawing/2014/main" id="{AA7CDC82-94FF-448B-92B1-8FDF5CDAB0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63929" y="2939107"/>
            <a:ext cx="2064141" cy="307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8361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811473"/>
            <a:ext cx="8476365" cy="3000821"/>
          </a:xfrm>
          <a:prstGeom prst="rect">
            <a:avLst/>
          </a:prstGeom>
          <a:noFill/>
        </p:spPr>
        <p:txBody>
          <a:bodyPr wrap="square" rtlCol="0">
            <a:spAutoFit/>
          </a:bodyPr>
          <a:lstStyle/>
          <a:p>
            <a:pPr indent="457200">
              <a:lnSpc>
                <a:spcPct val="150000"/>
              </a:lnSpc>
            </a:pPr>
            <a:r>
              <a:rPr lang="en-US" altLang="zh-CN" dirty="0"/>
              <a:t>6</a:t>
            </a:r>
            <a:r>
              <a:rPr lang="zh-CN" altLang="zh-CN" dirty="0"/>
              <a:t>．节奏和韵律</a:t>
            </a:r>
          </a:p>
          <a:p>
            <a:pPr indent="457200">
              <a:lnSpc>
                <a:spcPct val="150000"/>
              </a:lnSpc>
            </a:pPr>
            <a:r>
              <a:rPr lang="zh-CN" altLang="zh-CN" dirty="0"/>
              <a:t>节奏是事物运动的属性之一，是有规律和具有周期性的运动方式。例如从白天到黑夜以及春、夏、秋、冬这种规律性的运动。</a:t>
            </a:r>
          </a:p>
          <a:p>
            <a:pPr indent="457200">
              <a:lnSpc>
                <a:spcPct val="150000"/>
              </a:lnSpc>
            </a:pPr>
            <a:r>
              <a:rPr lang="zh-CN" altLang="zh-CN" dirty="0"/>
              <a:t>节奏和韵律法则使版面富有情调，是版式设计常用的一种设计形式，节奏是均匀的重复，是在不断重复中产生节奏的变化，这种规律的形式一般表现在反复的视觉流动中，通过视觉要素秩序、节奏的逐次运动达到一种韵律感和秩序感，通过颜色、形状、大小的变化，展现节奏与韵律，富有变化美、动态美</a:t>
            </a:r>
          </a:p>
        </p:txBody>
      </p:sp>
      <p:pic>
        <p:nvPicPr>
          <p:cNvPr id="20482" name="Picture 2">
            <a:extLst>
              <a:ext uri="{FF2B5EF4-FFF2-40B4-BE49-F238E27FC236}">
                <a16:creationId xmlns:a16="http://schemas.microsoft.com/office/drawing/2014/main" id="{639EB4B2-8BF0-4568-BB85-8B8BAC71406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3006" y="3929649"/>
            <a:ext cx="3732994" cy="161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3">
            <a:extLst>
              <a:ext uri="{FF2B5EF4-FFF2-40B4-BE49-F238E27FC236}">
                <a16:creationId xmlns:a16="http://schemas.microsoft.com/office/drawing/2014/main" id="{375E67AA-8D49-4548-B357-862C6A9C47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6432" y="3929649"/>
            <a:ext cx="3332562" cy="1613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5318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29138" y="656728"/>
            <a:ext cx="8476365" cy="3000821"/>
          </a:xfrm>
          <a:prstGeom prst="rect">
            <a:avLst/>
          </a:prstGeom>
          <a:noFill/>
        </p:spPr>
        <p:txBody>
          <a:bodyPr wrap="square" rtlCol="0">
            <a:spAutoFit/>
          </a:bodyPr>
          <a:lstStyle/>
          <a:p>
            <a:pPr indent="457200">
              <a:lnSpc>
                <a:spcPct val="150000"/>
              </a:lnSpc>
            </a:pPr>
            <a:r>
              <a:rPr lang="en-US" altLang="zh-CN" dirty="0"/>
              <a:t>7</a:t>
            </a:r>
            <a:r>
              <a:rPr lang="zh-CN" altLang="zh-CN" dirty="0"/>
              <a:t>．量感与空间尺度感</a:t>
            </a:r>
          </a:p>
          <a:p>
            <a:pPr indent="457200">
              <a:lnSpc>
                <a:spcPct val="150000"/>
              </a:lnSpc>
            </a:pPr>
            <a:r>
              <a:rPr lang="zh-CN" altLang="zh-CN" dirty="0"/>
              <a:t>量感是一种感性认识，是视觉或者触觉对某种事物大小规模质感等方面的感受，借助明暗、颜色、和线条要素来表达这种感受。在网页</a:t>
            </a:r>
            <a:r>
              <a:rPr lang="en-US" altLang="zh-CN" dirty="0"/>
              <a:t>UI</a:t>
            </a:r>
            <a:r>
              <a:rPr lang="zh-CN" altLang="zh-CN" dirty="0"/>
              <a:t>版式设计中量感主要体现在视觉的感受上。用户对某个产品的大小、长短、色彩、明暗等量态的感性认识，是版式设计中非常重要的因素。</a:t>
            </a:r>
          </a:p>
          <a:p>
            <a:pPr indent="457200">
              <a:lnSpc>
                <a:spcPct val="150000"/>
              </a:lnSpc>
            </a:pPr>
            <a:r>
              <a:rPr lang="zh-CN" altLang="zh-CN" dirty="0"/>
              <a:t>空间感是艺术设计经常用的一种空间审美感受，在一定程度上提高版式的视觉效果，丰富版式的层次关系，还可以使用户的注意力集中在作品上。</a:t>
            </a:r>
          </a:p>
        </p:txBody>
      </p:sp>
      <p:pic>
        <p:nvPicPr>
          <p:cNvPr id="21506" name="图片 1">
            <a:extLst>
              <a:ext uri="{FF2B5EF4-FFF2-40B4-BE49-F238E27FC236}">
                <a16:creationId xmlns:a16="http://schemas.microsoft.com/office/drawing/2014/main" id="{6745510B-D2A6-4291-B5E1-1601A609885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5321" y="3615358"/>
            <a:ext cx="4401358" cy="216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50294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922612" y="3925235"/>
            <a:ext cx="7879080" cy="707886"/>
          </a:xfrm>
          <a:prstGeom prst="rect">
            <a:avLst/>
          </a:prstGeom>
        </p:spPr>
        <p:txBody>
          <a:bodyPr wrap="none">
            <a:spAutoFit/>
          </a:bodyPr>
          <a:lstStyle/>
          <a:p>
            <a:r>
              <a:rPr lang="zh-CN" altLang="en-US" sz="4000" b="1" dirty="0" smtClean="0"/>
              <a:t>实战演练：</a:t>
            </a:r>
            <a:r>
              <a:rPr lang="zh-CN" altLang="zh-CN" sz="4000" b="1" dirty="0" smtClean="0"/>
              <a:t>欧美</a:t>
            </a:r>
            <a:r>
              <a:rPr lang="zh-CN" altLang="zh-CN" sz="4000" b="1" dirty="0"/>
              <a:t>音乐网站首页设计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smtClean="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0" y="1073671"/>
            <a:ext cx="1620957" cy="523220"/>
          </a:xfrm>
          <a:prstGeom prst="rect">
            <a:avLst/>
          </a:prstGeom>
          <a:noFill/>
        </p:spPr>
        <p:txBody>
          <a:bodyPr wrap="none" rtlCol="0">
            <a:spAutoFit/>
          </a:bodyPr>
          <a:lstStyle/>
          <a:p>
            <a:r>
              <a:rPr lang="zh-CN" altLang="zh-CN" sz="2800" b="1" dirty="0">
                <a:latin typeface="微软雅黑" panose="020B0503020204020204" pitchFamily="34" charset="-122"/>
                <a:ea typeface="微软雅黑" panose="020B0503020204020204" pitchFamily="34" charset="-122"/>
              </a:rPr>
              <a:t>内容概要</a:t>
            </a:r>
          </a:p>
        </p:txBody>
      </p:sp>
      <p:sp>
        <p:nvSpPr>
          <p:cNvPr id="11" name="文本框 10">
            <a:extLst>
              <a:ext uri="{FF2B5EF4-FFF2-40B4-BE49-F238E27FC236}">
                <a16:creationId xmlns:a16="http://schemas.microsoft.com/office/drawing/2014/main" id="{99E071AF-C086-4E56-96BE-D255ABC37703}"/>
              </a:ext>
            </a:extLst>
          </p:cNvPr>
          <p:cNvSpPr txBox="1"/>
          <p:nvPr/>
        </p:nvSpPr>
        <p:spPr>
          <a:xfrm>
            <a:off x="1979981" y="1896025"/>
            <a:ext cx="8232037" cy="2862322"/>
          </a:xfrm>
          <a:prstGeom prst="rect">
            <a:avLst/>
          </a:prstGeom>
          <a:noFill/>
        </p:spPr>
        <p:txBody>
          <a:bodyPr wrap="square" rtlCol="0">
            <a:spAutoFit/>
          </a:bodyPr>
          <a:lstStyle/>
          <a:p>
            <a:pPr indent="457200">
              <a:lnSpc>
                <a:spcPct val="150000"/>
              </a:lnSpc>
            </a:pPr>
            <a:r>
              <a:rPr lang="zh-CN" altLang="zh-CN" dirty="0" smtClean="0"/>
              <a:t>本</a:t>
            </a:r>
            <a:r>
              <a:rPr lang="zh-CN" altLang="en-US" dirty="0" smtClean="0"/>
              <a:t>模块</a:t>
            </a:r>
            <a:r>
              <a:rPr lang="zh-CN" altLang="zh-CN" dirty="0" smtClean="0"/>
              <a:t>对</a:t>
            </a:r>
            <a:r>
              <a:rPr lang="zh-CN" altLang="zh-CN" dirty="0"/>
              <a:t>网页界面的基础知识以及设计规范、常用类型及绘制方法进行系统的讲解与演练。通过</a:t>
            </a:r>
            <a:r>
              <a:rPr lang="zh-CN" altLang="zh-CN" dirty="0" smtClean="0"/>
              <a:t>本</a:t>
            </a:r>
            <a:r>
              <a:rPr lang="zh-CN" altLang="en-US" dirty="0" smtClean="0"/>
              <a:t>模块</a:t>
            </a:r>
            <a:r>
              <a:rPr lang="zh-CN" altLang="zh-CN" dirty="0" smtClean="0"/>
              <a:t>的</a:t>
            </a:r>
            <a:r>
              <a:rPr lang="zh-CN" altLang="zh-CN" dirty="0"/>
              <a:t>学习，读者可以对网页界面有一个基本的认识，并快速掌握绘制网页设计的规范和方法。</a:t>
            </a:r>
          </a:p>
          <a:p>
            <a:pPr indent="457200"/>
            <a:r>
              <a:rPr lang="zh-CN" altLang="zh-CN" b="1" dirty="0"/>
              <a:t>知识要点</a:t>
            </a:r>
            <a:endParaRPr lang="zh-CN" altLang="zh-CN" dirty="0"/>
          </a:p>
          <a:p>
            <a:pPr marL="342900" lvl="0">
              <a:lnSpc>
                <a:spcPct val="150000"/>
              </a:lnSpc>
            </a:pPr>
            <a:r>
              <a:rPr lang="zh-CN" altLang="en-US" dirty="0" smtClean="0"/>
              <a:t>（</a:t>
            </a:r>
            <a:r>
              <a:rPr lang="en-US" altLang="zh-CN" dirty="0" smtClean="0"/>
              <a:t>1</a:t>
            </a:r>
            <a:r>
              <a:rPr lang="zh-CN" altLang="en-US" dirty="0" smtClean="0"/>
              <a:t>）</a:t>
            </a:r>
            <a:r>
              <a:rPr lang="zh-CN" altLang="zh-CN" dirty="0" smtClean="0"/>
              <a:t>学习网页设计</a:t>
            </a:r>
            <a:r>
              <a:rPr lang="zh-CN" altLang="zh-CN" dirty="0"/>
              <a:t>基本概念</a:t>
            </a:r>
          </a:p>
          <a:p>
            <a:pPr marL="342900" lvl="0">
              <a:lnSpc>
                <a:spcPct val="150000"/>
              </a:lnSpc>
            </a:pPr>
            <a:r>
              <a:rPr lang="zh-CN" altLang="en-US" dirty="0" smtClean="0"/>
              <a:t>（</a:t>
            </a:r>
            <a:r>
              <a:rPr lang="en-US" altLang="zh-CN" dirty="0" smtClean="0"/>
              <a:t>2</a:t>
            </a:r>
            <a:r>
              <a:rPr lang="zh-CN" altLang="en-US" dirty="0" smtClean="0"/>
              <a:t>）</a:t>
            </a:r>
            <a:r>
              <a:rPr lang="zh-CN" altLang="zh-CN" dirty="0" smtClean="0"/>
              <a:t>了解网页设计</a:t>
            </a:r>
            <a:endParaRPr lang="zh-CN" altLang="zh-CN" dirty="0"/>
          </a:p>
          <a:p>
            <a:pPr marL="342900" lvl="0">
              <a:lnSpc>
                <a:spcPct val="150000"/>
              </a:lnSpc>
            </a:pPr>
            <a:r>
              <a:rPr lang="zh-CN" altLang="en-US" dirty="0" smtClean="0"/>
              <a:t>（</a:t>
            </a:r>
            <a:r>
              <a:rPr lang="en-US" altLang="zh-CN" dirty="0" smtClean="0"/>
              <a:t>3</a:t>
            </a:r>
            <a:r>
              <a:rPr lang="zh-CN" altLang="en-US" dirty="0" smtClean="0"/>
              <a:t>）</a:t>
            </a:r>
            <a:r>
              <a:rPr lang="zh-CN" altLang="zh-CN" dirty="0" smtClean="0"/>
              <a:t>掌握网页设计规范</a:t>
            </a:r>
            <a:r>
              <a:rPr lang="zh-CN" altLang="zh-CN" dirty="0"/>
              <a:t>和方法</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25369" y="1620841"/>
            <a:ext cx="8941261" cy="193899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6.3.1  </a:t>
            </a:r>
            <a:r>
              <a:rPr lang="zh-CN" altLang="zh-CN" b="1" dirty="0"/>
              <a:t>客户要求</a:t>
            </a:r>
          </a:p>
          <a:p>
            <a:pPr indent="457200"/>
            <a:r>
              <a:rPr lang="zh-CN" altLang="en-US" dirty="0"/>
              <a:t>某公司现需设计一个手机版的欧美音乐网站首页</a:t>
            </a:r>
            <a:r>
              <a:rPr lang="zh-CN" altLang="zh-CN" dirty="0" smtClean="0"/>
              <a:t>。</a:t>
            </a:r>
            <a:endParaRPr lang="zh-CN" altLang="zh-CN" dirty="0"/>
          </a:p>
          <a:p>
            <a:pPr lvl="0" indent="457200"/>
            <a:r>
              <a:rPr lang="zh-CN" altLang="zh-CN" b="1" dirty="0"/>
              <a:t>尺寸要求</a:t>
            </a:r>
            <a:r>
              <a:rPr lang="zh-CN" altLang="zh-CN" b="1" dirty="0" smtClean="0"/>
              <a:t>：</a:t>
            </a:r>
            <a:r>
              <a:rPr lang="en-US" altLang="zh-CN" dirty="0"/>
              <a:t>1920×7280</a:t>
            </a:r>
            <a:r>
              <a:rPr lang="zh-CN" altLang="en-US" dirty="0"/>
              <a:t>像素</a:t>
            </a:r>
            <a:r>
              <a:rPr lang="zh-CN" altLang="zh-CN" dirty="0" smtClean="0"/>
              <a:t>。</a:t>
            </a:r>
            <a:endParaRPr lang="zh-CN" altLang="zh-CN" dirty="0"/>
          </a:p>
          <a:p>
            <a:pPr lvl="0" indent="457200"/>
            <a:r>
              <a:rPr lang="zh-CN" altLang="zh-CN" b="1" dirty="0"/>
              <a:t>设计要求</a:t>
            </a:r>
            <a:r>
              <a:rPr lang="zh-CN" altLang="zh-CN" b="1" dirty="0" smtClean="0"/>
              <a:t>：</a:t>
            </a:r>
            <a:r>
              <a:rPr lang="zh-CN" altLang="en-US" dirty="0"/>
              <a:t>色调统一，简洁时尚，要求原创性</a:t>
            </a:r>
            <a:r>
              <a:rPr lang="zh-CN" altLang="zh-CN" dirty="0" smtClean="0"/>
              <a:t>。</a:t>
            </a:r>
            <a:endParaRPr lang="zh-CN" altLang="zh-CN" dirty="0"/>
          </a:p>
        </p:txBody>
      </p:sp>
    </p:spTree>
    <p:extLst>
      <p:ext uri="{BB962C8B-B14F-4D97-AF65-F5344CB8AC3E}">
        <p14:creationId xmlns:p14="http://schemas.microsoft.com/office/powerpoint/2010/main" val="12895048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870506"/>
            <a:ext cx="8758256" cy="147732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6.3.2  </a:t>
            </a:r>
            <a:r>
              <a:rPr lang="zh-CN" altLang="zh-CN" b="1" dirty="0"/>
              <a:t>设计说明</a:t>
            </a:r>
          </a:p>
          <a:p>
            <a:pPr indent="457200"/>
            <a:r>
              <a:rPr lang="zh-CN" altLang="en-US" dirty="0"/>
              <a:t>分析客户提出的要求后，确定本案例将制作的音乐类网站首页主要包括搜索栏、</a:t>
            </a:r>
            <a:r>
              <a:rPr lang="en-US" altLang="zh-CN" dirty="0"/>
              <a:t>Banner</a:t>
            </a:r>
            <a:r>
              <a:rPr lang="zh-CN" altLang="en-US" dirty="0"/>
              <a:t>、产品展示图和用户登录页面等栏目</a:t>
            </a:r>
            <a:r>
              <a:rPr lang="zh-CN" altLang="zh-CN" dirty="0" smtClean="0"/>
              <a:t>。</a:t>
            </a:r>
            <a:endParaRPr lang="zh-CN" altLang="zh-CN" dirty="0"/>
          </a:p>
        </p:txBody>
      </p:sp>
    </p:spTree>
    <p:extLst>
      <p:ext uri="{BB962C8B-B14F-4D97-AF65-F5344CB8AC3E}">
        <p14:creationId xmlns:p14="http://schemas.microsoft.com/office/powerpoint/2010/main" val="2173745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14569" y="811473"/>
            <a:ext cx="6393854" cy="5078313"/>
          </a:xfrm>
          <a:prstGeom prst="rect">
            <a:avLst/>
          </a:prstGeom>
          <a:noFill/>
        </p:spPr>
        <p:txBody>
          <a:bodyPr wrap="square" rtlCol="0">
            <a:spAutoFit/>
          </a:bodyPr>
          <a:lstStyle/>
          <a:p>
            <a:pPr indent="457200">
              <a:lnSpc>
                <a:spcPct val="150000"/>
              </a:lnSpc>
            </a:pPr>
            <a:r>
              <a:rPr lang="en-US" altLang="zh-CN" b="1" dirty="0" smtClean="0"/>
              <a:t>6.3.3  </a:t>
            </a:r>
            <a:r>
              <a:rPr lang="zh-CN" altLang="en-US" b="1" dirty="0" smtClean="0"/>
              <a:t>网页</a:t>
            </a:r>
            <a:r>
              <a:rPr lang="zh-CN" altLang="zh-CN" b="1" dirty="0" smtClean="0"/>
              <a:t>设计</a:t>
            </a:r>
            <a:endParaRPr lang="zh-CN" altLang="zh-CN" b="1" dirty="0"/>
          </a:p>
          <a:p>
            <a:pPr indent="457200">
              <a:lnSpc>
                <a:spcPct val="150000"/>
              </a:lnSpc>
            </a:pPr>
            <a:r>
              <a:rPr lang="zh-CN" altLang="zh-CN" dirty="0" smtClean="0"/>
              <a:t>本</a:t>
            </a:r>
            <a:r>
              <a:rPr lang="zh-CN" altLang="zh-CN" dirty="0"/>
              <a:t>案例将制作音乐类网页设计，主要包括搜索栏、</a:t>
            </a:r>
            <a:r>
              <a:rPr lang="en-US" altLang="zh-CN" dirty="0"/>
              <a:t>banner</a:t>
            </a:r>
            <a:r>
              <a:rPr lang="zh-CN" altLang="zh-CN" dirty="0"/>
              <a:t>、产品展示图以及用户登录入口等。</a:t>
            </a:r>
          </a:p>
          <a:p>
            <a:pPr indent="457200">
              <a:lnSpc>
                <a:spcPct val="150000"/>
              </a:lnSpc>
            </a:pPr>
            <a:r>
              <a:rPr lang="en-US" altLang="zh-CN" dirty="0"/>
              <a:t>1</a:t>
            </a:r>
            <a:r>
              <a:rPr lang="zh-CN" altLang="zh-CN" dirty="0"/>
              <a:t>．制作注册栏及导航</a:t>
            </a:r>
            <a:r>
              <a:rPr lang="zh-CN" altLang="zh-CN" dirty="0" smtClean="0"/>
              <a:t>栏</a:t>
            </a:r>
            <a:endParaRPr lang="en-US" altLang="zh-CN" dirty="0" smtClean="0"/>
          </a:p>
          <a:p>
            <a:pPr indent="457200">
              <a:lnSpc>
                <a:spcPct val="150000"/>
              </a:lnSpc>
            </a:pPr>
            <a:r>
              <a:rPr lang="en-US" altLang="zh-CN" dirty="0"/>
              <a:t>2</a:t>
            </a:r>
            <a:r>
              <a:rPr lang="zh-CN" altLang="zh-CN" dirty="0"/>
              <a:t>．制作</a:t>
            </a:r>
            <a:r>
              <a:rPr lang="en-US" altLang="zh-CN" dirty="0"/>
              <a:t>Banner</a:t>
            </a:r>
            <a:r>
              <a:rPr lang="zh-CN" altLang="zh-CN" dirty="0"/>
              <a:t>区域</a:t>
            </a:r>
          </a:p>
          <a:p>
            <a:pPr indent="457200">
              <a:lnSpc>
                <a:spcPct val="150000"/>
              </a:lnSpc>
            </a:pPr>
            <a:r>
              <a:rPr lang="en-US" altLang="zh-CN" dirty="0"/>
              <a:t>3</a:t>
            </a:r>
            <a:r>
              <a:rPr lang="zh-CN" altLang="zh-CN" dirty="0"/>
              <a:t>．制作内容区域</a:t>
            </a:r>
            <a:r>
              <a:rPr lang="en-US" altLang="zh-CN" dirty="0"/>
              <a:t>1</a:t>
            </a:r>
            <a:endParaRPr lang="zh-CN" altLang="zh-CN" dirty="0"/>
          </a:p>
          <a:p>
            <a:pPr indent="457200">
              <a:lnSpc>
                <a:spcPct val="150000"/>
              </a:lnSpc>
            </a:pPr>
            <a:r>
              <a:rPr lang="en-US" altLang="zh-CN" dirty="0"/>
              <a:t>4</a:t>
            </a:r>
            <a:r>
              <a:rPr lang="zh-CN" altLang="zh-CN" dirty="0"/>
              <a:t>．制作内容区域</a:t>
            </a:r>
            <a:r>
              <a:rPr lang="en-US" altLang="zh-CN" dirty="0"/>
              <a:t>2</a:t>
            </a:r>
            <a:endParaRPr lang="zh-CN" altLang="zh-CN" dirty="0"/>
          </a:p>
          <a:p>
            <a:pPr indent="457200">
              <a:lnSpc>
                <a:spcPct val="150000"/>
              </a:lnSpc>
            </a:pPr>
            <a:r>
              <a:rPr lang="en-US" altLang="zh-CN" dirty="0"/>
              <a:t>5</a:t>
            </a:r>
            <a:r>
              <a:rPr lang="zh-CN" altLang="zh-CN" dirty="0"/>
              <a:t>．制作内容区域</a:t>
            </a:r>
            <a:r>
              <a:rPr lang="en-US" altLang="zh-CN" dirty="0"/>
              <a:t>3</a:t>
            </a:r>
            <a:endParaRPr lang="zh-CN" altLang="zh-CN" dirty="0"/>
          </a:p>
          <a:p>
            <a:pPr indent="457200">
              <a:lnSpc>
                <a:spcPct val="150000"/>
              </a:lnSpc>
            </a:pPr>
            <a:r>
              <a:rPr lang="en-US" altLang="zh-CN" dirty="0"/>
              <a:t>6</a:t>
            </a:r>
            <a:r>
              <a:rPr lang="zh-CN" altLang="zh-CN" dirty="0"/>
              <a:t>．制作内容区域</a:t>
            </a:r>
            <a:r>
              <a:rPr lang="en-US" altLang="zh-CN" dirty="0"/>
              <a:t>4</a:t>
            </a:r>
            <a:endParaRPr lang="zh-CN" altLang="zh-CN" dirty="0"/>
          </a:p>
          <a:p>
            <a:pPr indent="457200">
              <a:lnSpc>
                <a:spcPct val="150000"/>
              </a:lnSpc>
            </a:pPr>
            <a:r>
              <a:rPr lang="en-US" altLang="zh-CN" dirty="0"/>
              <a:t>7</a:t>
            </a:r>
            <a:r>
              <a:rPr lang="zh-CN" altLang="zh-CN" dirty="0"/>
              <a:t>．制作内容区域</a:t>
            </a:r>
            <a:r>
              <a:rPr lang="en-US" altLang="zh-CN" dirty="0"/>
              <a:t>5</a:t>
            </a:r>
            <a:endParaRPr lang="zh-CN" altLang="zh-CN" dirty="0"/>
          </a:p>
          <a:p>
            <a:pPr indent="457200">
              <a:lnSpc>
                <a:spcPct val="150000"/>
              </a:lnSpc>
            </a:pPr>
            <a:r>
              <a:rPr lang="en-US" altLang="zh-CN" dirty="0"/>
              <a:t>8</a:t>
            </a:r>
            <a:r>
              <a:rPr lang="zh-CN" altLang="zh-CN" dirty="0"/>
              <a:t>．制作页脚区域</a:t>
            </a:r>
          </a:p>
          <a:p>
            <a:pPr indent="457200">
              <a:lnSpc>
                <a:spcPct val="150000"/>
              </a:lnSpc>
            </a:pPr>
            <a:endParaRPr lang="zh-CN" altLang="zh-CN" dirty="0"/>
          </a:p>
        </p:txBody>
      </p:sp>
      <p:pic>
        <p:nvPicPr>
          <p:cNvPr id="3" name="图片 2"/>
          <p:cNvPicPr>
            <a:picLocks noChangeAspect="1"/>
          </p:cNvPicPr>
          <p:nvPr/>
        </p:nvPicPr>
        <p:blipFill>
          <a:blip r:embed="rId2"/>
          <a:stretch>
            <a:fillRect/>
          </a:stretch>
        </p:blipFill>
        <p:spPr>
          <a:xfrm>
            <a:off x="9897498" y="549275"/>
            <a:ext cx="1440000" cy="546855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63932" y="1186213"/>
            <a:ext cx="7541780" cy="3831818"/>
          </a:xfrm>
          <a:prstGeom prst="rect">
            <a:avLst/>
          </a:prstGeom>
          <a:noFill/>
        </p:spPr>
        <p:txBody>
          <a:bodyPr wrap="square" rtlCol="0">
            <a:spAutoFit/>
          </a:bodyPr>
          <a:lstStyle/>
          <a:p>
            <a:pPr indent="457200">
              <a:lnSpc>
                <a:spcPct val="150000"/>
              </a:lnSpc>
            </a:pPr>
            <a:r>
              <a:rPr lang="zh-CN" altLang="en-US" dirty="0"/>
              <a:t>下面将结合</a:t>
            </a:r>
            <a:r>
              <a:rPr lang="zh-CN" altLang="en-US" dirty="0" smtClean="0"/>
              <a:t>本模块所</a:t>
            </a:r>
            <a:r>
              <a:rPr lang="zh-CN" altLang="en-US" dirty="0"/>
              <a:t>学到的网页设计知识，使用</a:t>
            </a:r>
            <a:r>
              <a:rPr lang="en-US" altLang="zh-CN" dirty="0"/>
              <a:t>Photoshop</a:t>
            </a:r>
            <a:r>
              <a:rPr lang="zh-CN" altLang="en-US" dirty="0"/>
              <a:t>软件为一个化妆品网站的首页界面</a:t>
            </a:r>
            <a:r>
              <a:rPr lang="zh-CN" altLang="en-US" dirty="0" smtClean="0"/>
              <a:t>。</a:t>
            </a:r>
            <a:endParaRPr lang="en-US" altLang="zh-CN" dirty="0" smtClean="0"/>
          </a:p>
          <a:p>
            <a:pPr indent="457200">
              <a:lnSpc>
                <a:spcPct val="150000"/>
              </a:lnSpc>
            </a:pPr>
            <a:r>
              <a:rPr lang="zh-CN" altLang="zh-CN" dirty="0" smtClean="0"/>
              <a:t>设计</a:t>
            </a:r>
            <a:r>
              <a:rPr lang="zh-CN" altLang="zh-CN" dirty="0"/>
              <a:t>要领：</a:t>
            </a:r>
          </a:p>
          <a:p>
            <a:pPr marL="285750" lvl="0" indent="-285750">
              <a:lnSpc>
                <a:spcPct val="150000"/>
              </a:lnSpc>
              <a:buFont typeface="Wingdings" panose="05000000000000000000" pitchFamily="2" charset="2"/>
              <a:buChar char="Ø"/>
            </a:pPr>
            <a:r>
              <a:rPr lang="zh-CN" altLang="en-US" dirty="0"/>
              <a:t>使用“椭圆形状工具”“矩形选框工具”“圆角矩形工具”等，绘制各种选区</a:t>
            </a:r>
          </a:p>
          <a:p>
            <a:pPr marL="285750" lvl="0" indent="-285750">
              <a:lnSpc>
                <a:spcPct val="150000"/>
              </a:lnSpc>
              <a:buFont typeface="Wingdings" panose="05000000000000000000" pitchFamily="2" charset="2"/>
              <a:buChar char="Ø"/>
            </a:pPr>
            <a:r>
              <a:rPr lang="zh-CN" altLang="en-US" dirty="0"/>
              <a:t>使用“置入”命令，置入图片</a:t>
            </a:r>
          </a:p>
          <a:p>
            <a:pPr marL="285750" lvl="0" indent="-285750">
              <a:lnSpc>
                <a:spcPct val="150000"/>
              </a:lnSpc>
              <a:buFont typeface="Wingdings" panose="05000000000000000000" pitchFamily="2" charset="2"/>
              <a:buChar char="Ø"/>
            </a:pPr>
            <a:r>
              <a:rPr lang="zh-CN" altLang="en-US" dirty="0"/>
              <a:t>使用图层样式，添加描边、投影等效果</a:t>
            </a:r>
          </a:p>
          <a:p>
            <a:pPr marL="285750" lvl="0" indent="-285750">
              <a:lnSpc>
                <a:spcPct val="150000"/>
              </a:lnSpc>
              <a:buFont typeface="Wingdings" panose="05000000000000000000" pitchFamily="2" charset="2"/>
              <a:buChar char="Ø"/>
            </a:pPr>
            <a:r>
              <a:rPr lang="zh-CN" altLang="en-US" dirty="0"/>
              <a:t>使用图层蒙版，进行抠图</a:t>
            </a:r>
          </a:p>
          <a:p>
            <a:pPr marL="285750" lvl="0" indent="-285750">
              <a:lnSpc>
                <a:spcPct val="150000"/>
              </a:lnSpc>
              <a:buFont typeface="Wingdings" panose="05000000000000000000" pitchFamily="2" charset="2"/>
              <a:buChar char="Ø"/>
            </a:pPr>
            <a:r>
              <a:rPr lang="zh-CN" altLang="en-US" dirty="0"/>
              <a:t>使用图层混合模式，调整调色效果</a:t>
            </a:r>
          </a:p>
          <a:p>
            <a:pPr marL="285750" lvl="0" indent="-285750">
              <a:lnSpc>
                <a:spcPct val="150000"/>
              </a:lnSpc>
              <a:buFont typeface="Wingdings" panose="05000000000000000000" pitchFamily="2" charset="2"/>
              <a:buChar char="Ø"/>
            </a:pPr>
            <a:r>
              <a:rPr lang="zh-CN" altLang="en-US" dirty="0"/>
              <a:t>使用“横排文字工具”，添加文字</a:t>
            </a:r>
            <a:endParaRPr lang="zh-CN" altLang="zh-CN" dirty="0"/>
          </a:p>
        </p:txBody>
      </p:sp>
      <p:sp>
        <p:nvSpPr>
          <p:cNvPr id="2" name="文本框 1">
            <a:extLst>
              <a:ext uri="{FF2B5EF4-FFF2-40B4-BE49-F238E27FC236}">
                <a16:creationId xmlns:a16="http://schemas.microsoft.com/office/drawing/2014/main" id="{C53B23C1-56A5-40D7-A672-9ECB5F753750}"/>
              </a:ext>
            </a:extLst>
          </p:cNvPr>
          <p:cNvSpPr txBox="1"/>
          <p:nvPr/>
        </p:nvSpPr>
        <p:spPr>
          <a:xfrm>
            <a:off x="2586288" y="662993"/>
            <a:ext cx="7007046" cy="523220"/>
          </a:xfrm>
          <a:prstGeom prst="rect">
            <a:avLst/>
          </a:prstGeom>
          <a:noFill/>
        </p:spPr>
        <p:txBody>
          <a:bodyPr wrap="none" rtlCol="0">
            <a:spAutoFit/>
          </a:bodyPr>
          <a:lstStyle/>
          <a:p>
            <a:r>
              <a:rPr lang="zh-CN" altLang="zh-CN" sz="2800" b="1" dirty="0"/>
              <a:t>上手实操</a:t>
            </a:r>
            <a:r>
              <a:rPr lang="zh-CN" altLang="zh-CN" sz="2800" b="1" dirty="0" smtClean="0"/>
              <a:t>：</a:t>
            </a:r>
            <a:r>
              <a:rPr lang="zh-CN" altLang="en-US" sz="2800" b="1" dirty="0"/>
              <a:t>化妆品网站首页界面的设计制作</a:t>
            </a:r>
            <a:endParaRPr lang="zh-CN" altLang="zh-CN" sz="2800" b="1"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2758" y="2962643"/>
            <a:ext cx="3121152" cy="2578608"/>
          </a:xfrm>
          <a:prstGeom prst="rect">
            <a:avLst/>
          </a:prstGeom>
        </p:spPr>
      </p:pic>
    </p:spTree>
    <p:extLst>
      <p:ext uri="{BB962C8B-B14F-4D97-AF65-F5344CB8AC3E}">
        <p14:creationId xmlns:p14="http://schemas.microsoft.com/office/powerpoint/2010/main" val="33902070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1242220"/>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137155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13609" y="228378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08449" y="333623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241512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348281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489109" y="3458688"/>
            <a:ext cx="2862346" cy="707886"/>
          </a:xfrm>
          <a:prstGeom prst="rect">
            <a:avLst/>
          </a:prstGeom>
          <a:noFill/>
        </p:spPr>
        <p:txBody>
          <a:bodyPr wrap="square" rtlCol="0">
            <a:spAutoFit/>
          </a:bodyPr>
          <a:lstStyle/>
          <a:p>
            <a:r>
              <a:rPr lang="zh-CN" altLang="en-US" sz="2000" b="1" dirty="0" smtClean="0"/>
              <a:t>实战演练：</a:t>
            </a:r>
            <a:r>
              <a:rPr lang="zh-CN" altLang="zh-CN" sz="2000" b="1" dirty="0" smtClean="0"/>
              <a:t>欧美</a:t>
            </a:r>
            <a:r>
              <a:rPr lang="zh-CN" altLang="zh-CN" sz="2000" b="1" dirty="0"/>
              <a:t>音乐网站首页设计</a:t>
            </a:r>
            <a:endParaRPr lang="zh-CN" altLang="zh-CN" sz="2800" b="1" dirty="0"/>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434011" y="1307550"/>
            <a:ext cx="2537333" cy="400110"/>
          </a:xfrm>
          <a:prstGeom prst="rect">
            <a:avLst/>
          </a:prstGeom>
          <a:noFill/>
        </p:spPr>
        <p:txBody>
          <a:bodyPr wrap="square" rtlCol="0">
            <a:spAutoFit/>
          </a:bodyPr>
          <a:lstStyle/>
          <a:p>
            <a:r>
              <a:rPr lang="zh-CN" altLang="zh-CN" sz="2000" b="1" dirty="0" smtClean="0"/>
              <a:t>网页设计</a:t>
            </a:r>
            <a:r>
              <a:rPr lang="zh-CN" altLang="en-US" sz="2000" b="1" dirty="0" smtClean="0"/>
              <a:t>的</a:t>
            </a:r>
            <a:r>
              <a:rPr lang="zh-CN" altLang="zh-CN" sz="2000" b="1" dirty="0" smtClean="0"/>
              <a:t>基本</a:t>
            </a:r>
            <a:r>
              <a:rPr lang="zh-CN" altLang="zh-CN" sz="2000" b="1" dirty="0"/>
              <a:t>概念</a:t>
            </a:r>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434011" y="2354307"/>
            <a:ext cx="2123153" cy="400110"/>
          </a:xfrm>
          <a:prstGeom prst="rect">
            <a:avLst/>
          </a:prstGeom>
          <a:noFill/>
        </p:spPr>
        <p:txBody>
          <a:bodyPr wrap="square" rtlCol="0">
            <a:spAutoFit/>
          </a:bodyPr>
          <a:lstStyle/>
          <a:p>
            <a:r>
              <a:rPr lang="zh-CN" altLang="zh-CN" sz="2000" b="1" dirty="0" smtClean="0"/>
              <a:t>网页设计</a:t>
            </a:r>
            <a:r>
              <a:rPr lang="zh-CN" altLang="en-US" sz="2000" b="1" dirty="0" smtClean="0"/>
              <a:t>知识</a:t>
            </a:r>
            <a:endParaRPr lang="zh-CN" altLang="zh-CN" sz="2000" b="1"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713161" y="3972975"/>
            <a:ext cx="5724644" cy="830997"/>
          </a:xfrm>
          <a:prstGeom prst="rect">
            <a:avLst/>
          </a:prstGeom>
        </p:spPr>
        <p:txBody>
          <a:bodyPr wrap="none">
            <a:spAutoFit/>
          </a:bodyPr>
          <a:lstStyle/>
          <a:p>
            <a:r>
              <a:rPr lang="zh-CN" altLang="zh-CN" sz="4800" b="1" dirty="0" smtClean="0"/>
              <a:t>网页设计</a:t>
            </a:r>
            <a:r>
              <a:rPr lang="zh-CN" altLang="en-US" sz="4800" b="1" dirty="0"/>
              <a:t>的</a:t>
            </a:r>
            <a:r>
              <a:rPr lang="zh-CN" altLang="zh-CN" sz="4800" b="1" dirty="0" smtClean="0"/>
              <a:t>基本</a:t>
            </a:r>
            <a:r>
              <a:rPr lang="zh-CN" altLang="zh-CN" sz="4800" b="1" dirty="0"/>
              <a:t>概念</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smtClean="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74565" y="1073671"/>
            <a:ext cx="8442868" cy="2127634"/>
          </a:xfrm>
          <a:prstGeom prst="rect">
            <a:avLst/>
          </a:prstGeom>
          <a:noFill/>
        </p:spPr>
        <p:txBody>
          <a:bodyPr wrap="square" rtlCol="0">
            <a:spAutoFit/>
          </a:bodyPr>
          <a:lstStyle/>
          <a:p>
            <a:pPr indent="457200">
              <a:lnSpc>
                <a:spcPct val="150000"/>
              </a:lnSpc>
            </a:pPr>
            <a:r>
              <a:rPr lang="zh-CN" altLang="zh-CN" dirty="0"/>
              <a:t>网页设计也被称为</a:t>
            </a:r>
            <a:r>
              <a:rPr lang="en-US" altLang="zh-CN" dirty="0"/>
              <a:t>Web UI design</a:t>
            </a:r>
            <a:r>
              <a:rPr lang="zh-CN" altLang="zh-CN" dirty="0"/>
              <a:t>、网站设计、</a:t>
            </a:r>
            <a:r>
              <a:rPr lang="en-US" altLang="zh-CN" dirty="0"/>
              <a:t>Website design</a:t>
            </a:r>
            <a:r>
              <a:rPr lang="zh-CN" altLang="zh-CN" dirty="0"/>
              <a:t>、</a:t>
            </a:r>
            <a:r>
              <a:rPr lang="en-US" altLang="zh-CN" dirty="0"/>
              <a:t>WUI</a:t>
            </a:r>
            <a:r>
              <a:rPr lang="zh-CN" altLang="zh-CN" dirty="0"/>
              <a:t>等，网页</a:t>
            </a:r>
            <a:r>
              <a:rPr lang="en-US" altLang="zh-CN" dirty="0"/>
              <a:t>UI</a:t>
            </a:r>
            <a:r>
              <a:rPr lang="zh-CN" altLang="zh-CN" dirty="0"/>
              <a:t>设计的本质就是网站的图形界面设计，主要是根据企业希望向用户传递的信息进行网站功能策划，接着进行页面设计美化的工作，网页界面设计涵盖了制作和维护网站的许多不同的技能和学科，包含信息架构设计、网页图形设计、用户界面设计、用户体验设计，以及品牌标识设计和</a:t>
            </a:r>
            <a:r>
              <a:rPr lang="en-US" altLang="zh-CN" dirty="0"/>
              <a:t>Banner</a:t>
            </a:r>
            <a:r>
              <a:rPr lang="zh-CN" altLang="zh-CN" dirty="0"/>
              <a:t>设计等。</a:t>
            </a:r>
          </a:p>
        </p:txBody>
      </p:sp>
      <p:pic>
        <p:nvPicPr>
          <p:cNvPr id="9218" name="图片 1">
            <a:extLst>
              <a:ext uri="{FF2B5EF4-FFF2-40B4-BE49-F238E27FC236}">
                <a16:creationId xmlns:a16="http://schemas.microsoft.com/office/drawing/2014/main" id="{F7105FA2-E86C-4E42-B030-30624F1931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9986" y="3260204"/>
            <a:ext cx="4772025"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708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828708" y="3972975"/>
            <a:ext cx="3877985" cy="830997"/>
          </a:xfrm>
          <a:prstGeom prst="rect">
            <a:avLst/>
          </a:prstGeom>
        </p:spPr>
        <p:txBody>
          <a:bodyPr wrap="none">
            <a:spAutoFit/>
          </a:bodyPr>
          <a:lstStyle/>
          <a:p>
            <a:r>
              <a:rPr lang="zh-CN" altLang="zh-CN" sz="4800" b="1" dirty="0" smtClean="0"/>
              <a:t>网页设计</a:t>
            </a:r>
            <a:r>
              <a:rPr lang="zh-CN" altLang="en-US" sz="4800" b="1" dirty="0" smtClean="0"/>
              <a:t>知识</a:t>
            </a:r>
            <a:endParaRPr lang="zh-CN" altLang="zh-CN" sz="4800" b="1" dirty="0"/>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smtClean="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33178" y="1238375"/>
            <a:ext cx="8525644" cy="3416320"/>
          </a:xfrm>
          <a:prstGeom prst="rect">
            <a:avLst/>
          </a:prstGeom>
          <a:noFill/>
        </p:spPr>
        <p:txBody>
          <a:bodyPr wrap="square" rtlCol="0">
            <a:spAutoFit/>
          </a:bodyPr>
          <a:lstStyle/>
          <a:p>
            <a:pPr indent="457200">
              <a:lnSpc>
                <a:spcPct val="150000"/>
              </a:lnSpc>
            </a:pPr>
            <a:r>
              <a:rPr lang="en-US" altLang="zh-CN" b="1" dirty="0" smtClean="0"/>
              <a:t>6.2.1  </a:t>
            </a:r>
            <a:r>
              <a:rPr lang="zh-CN" altLang="en-US" b="1" dirty="0" smtClean="0"/>
              <a:t>网页设计的原则</a:t>
            </a:r>
            <a:endParaRPr lang="zh-CN" altLang="zh-CN" b="1" dirty="0"/>
          </a:p>
          <a:p>
            <a:pPr indent="457200">
              <a:lnSpc>
                <a:spcPct val="150000"/>
              </a:lnSpc>
            </a:pPr>
            <a:r>
              <a:rPr lang="zh-CN" altLang="zh-CN" dirty="0" smtClean="0"/>
              <a:t>网页设计</a:t>
            </a:r>
            <a:r>
              <a:rPr lang="zh-CN" altLang="zh-CN" dirty="0"/>
              <a:t>是展现企业形象、介绍产品和服务的重要方式。制作</a:t>
            </a:r>
            <a:r>
              <a:rPr lang="zh-CN" altLang="zh-CN" dirty="0" smtClean="0"/>
              <a:t>网页设计</a:t>
            </a:r>
            <a:r>
              <a:rPr lang="zh-CN" altLang="zh-CN" dirty="0"/>
              <a:t>要能从消费者的需求、市场状况，以及自身情况出发，然后再进行页面美化的工作。</a:t>
            </a:r>
          </a:p>
          <a:p>
            <a:pPr indent="457200">
              <a:lnSpc>
                <a:spcPct val="150000"/>
              </a:lnSpc>
            </a:pPr>
            <a:r>
              <a:rPr lang="en-US" altLang="zh-CN" dirty="0"/>
              <a:t>1</a:t>
            </a:r>
            <a:r>
              <a:rPr lang="zh-CN" altLang="zh-CN" dirty="0"/>
              <a:t>．</a:t>
            </a:r>
            <a:r>
              <a:rPr lang="zh-CN" altLang="zh-CN" b="1" dirty="0" smtClean="0"/>
              <a:t>以</a:t>
            </a:r>
            <a:r>
              <a:rPr lang="zh-CN" altLang="zh-CN" b="1" dirty="0"/>
              <a:t>用户为中心</a:t>
            </a:r>
          </a:p>
          <a:p>
            <a:pPr indent="457200">
              <a:lnSpc>
                <a:spcPct val="150000"/>
              </a:lnSpc>
            </a:pPr>
            <a:r>
              <a:rPr lang="en-US" altLang="zh-CN" dirty="0"/>
              <a:t>UI</a:t>
            </a:r>
            <a:r>
              <a:rPr lang="zh-CN" altLang="zh-CN" dirty="0"/>
              <a:t>设计是作用于用户本身的，一个好的</a:t>
            </a:r>
            <a:r>
              <a:rPr lang="zh-CN" altLang="zh-CN" dirty="0" smtClean="0"/>
              <a:t>网页设计</a:t>
            </a:r>
            <a:r>
              <a:rPr lang="zh-CN" altLang="zh-CN" dirty="0"/>
              <a:t>可以让用户好感加倍。</a:t>
            </a:r>
            <a:endParaRPr lang="en-US" altLang="zh-CN" dirty="0"/>
          </a:p>
          <a:p>
            <a:pPr indent="457200">
              <a:lnSpc>
                <a:spcPct val="150000"/>
              </a:lnSpc>
            </a:pPr>
            <a:r>
              <a:rPr lang="zh-CN" altLang="en-US" dirty="0" smtClean="0"/>
              <a:t>（</a:t>
            </a:r>
            <a:r>
              <a:rPr lang="en-US" altLang="zh-CN" dirty="0" smtClean="0"/>
              <a:t>1</a:t>
            </a:r>
            <a:r>
              <a:rPr lang="zh-CN" altLang="en-US" dirty="0" smtClean="0"/>
              <a:t>）</a:t>
            </a:r>
            <a:r>
              <a:rPr lang="zh-CN" altLang="zh-CN" dirty="0" smtClean="0"/>
              <a:t>用户</a:t>
            </a:r>
            <a:r>
              <a:rPr lang="zh-CN" altLang="zh-CN" dirty="0"/>
              <a:t>优先观念</a:t>
            </a:r>
          </a:p>
          <a:p>
            <a:pPr indent="457200">
              <a:lnSpc>
                <a:spcPct val="150000"/>
              </a:lnSpc>
            </a:pPr>
            <a:r>
              <a:rPr lang="zh-CN" altLang="en-US" dirty="0" smtClean="0"/>
              <a:t>（</a:t>
            </a:r>
            <a:r>
              <a:rPr lang="en-US" altLang="zh-CN" dirty="0" smtClean="0"/>
              <a:t>2</a:t>
            </a:r>
            <a:r>
              <a:rPr lang="zh-CN" altLang="en-US" dirty="0" smtClean="0"/>
              <a:t>）</a:t>
            </a:r>
            <a:r>
              <a:rPr lang="zh-CN" altLang="zh-CN" dirty="0" smtClean="0"/>
              <a:t>简化</a:t>
            </a:r>
            <a:r>
              <a:rPr lang="zh-CN" altLang="zh-CN" dirty="0"/>
              <a:t>操作流程</a:t>
            </a:r>
          </a:p>
          <a:p>
            <a:pPr indent="457200">
              <a:lnSpc>
                <a:spcPct val="150000"/>
              </a:lnSpc>
            </a:pPr>
            <a:r>
              <a:rPr lang="zh-CN" altLang="en-US" dirty="0" smtClean="0"/>
              <a:t>（</a:t>
            </a:r>
            <a:r>
              <a:rPr lang="en-US" altLang="zh-CN" dirty="0" smtClean="0"/>
              <a:t>3</a:t>
            </a:r>
            <a:r>
              <a:rPr lang="zh-CN" altLang="en-US" dirty="0" smtClean="0"/>
              <a:t>）</a:t>
            </a:r>
            <a:r>
              <a:rPr lang="zh-CN" altLang="zh-CN" dirty="0" smtClean="0"/>
              <a:t>情绪</a:t>
            </a:r>
            <a:r>
              <a:rPr lang="zh-CN" altLang="zh-CN" dirty="0"/>
              <a:t>感受</a:t>
            </a:r>
          </a:p>
        </p:txBody>
      </p:sp>
      <p:pic>
        <p:nvPicPr>
          <p:cNvPr id="10242" name="图片 1">
            <a:extLst>
              <a:ext uri="{FF2B5EF4-FFF2-40B4-BE49-F238E27FC236}">
                <a16:creationId xmlns:a16="http://schemas.microsoft.com/office/drawing/2014/main" id="{43EA5EFD-6BC3-4E36-8DD1-354E6CA907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7734" y="3446818"/>
            <a:ext cx="4961133" cy="241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288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1" y="857732"/>
            <a:ext cx="8100610" cy="2585323"/>
          </a:xfrm>
          <a:prstGeom prst="rect">
            <a:avLst/>
          </a:prstGeom>
          <a:noFill/>
        </p:spPr>
        <p:txBody>
          <a:bodyPr wrap="square" rtlCol="0">
            <a:spAutoFit/>
          </a:bodyPr>
          <a:lstStyle/>
          <a:p>
            <a:pPr indent="457200">
              <a:lnSpc>
                <a:spcPct val="150000"/>
              </a:lnSpc>
            </a:pPr>
            <a:r>
              <a:rPr lang="en-US" altLang="zh-CN" dirty="0"/>
              <a:t>2</a:t>
            </a:r>
            <a:r>
              <a:rPr lang="zh-CN" altLang="zh-CN" dirty="0"/>
              <a:t>． 视觉美观</a:t>
            </a:r>
          </a:p>
          <a:p>
            <a:pPr indent="457200">
              <a:lnSpc>
                <a:spcPct val="150000"/>
              </a:lnSpc>
            </a:pPr>
            <a:r>
              <a:rPr lang="zh-CN" altLang="zh-CN" dirty="0"/>
              <a:t>网页</a:t>
            </a:r>
            <a:r>
              <a:rPr lang="en-US" altLang="zh-CN" dirty="0"/>
              <a:t>UI</a:t>
            </a:r>
            <a:r>
              <a:rPr lang="zh-CN" altLang="zh-CN" dirty="0"/>
              <a:t>界面设计越来越重视视觉美观，重视界面内容与表现形式的多样化，以及板式的新颖独特化。相比传统的设计，具有视觉冲击力感染力、表现力的作品更能吸引用户，例如融合交互设计、动画以及三位效果等多媒体形式的</a:t>
            </a:r>
            <a:r>
              <a:rPr lang="en-US" altLang="zh-CN" dirty="0"/>
              <a:t>UI</a:t>
            </a:r>
            <a:r>
              <a:rPr lang="zh-CN" altLang="zh-CN" dirty="0"/>
              <a:t>设计。除了这些还有平面类基础知识：点线面元素的运用，通过互相衬托，互相穿插构成完美的页面效果，充分体现完美的设计意境。</a:t>
            </a:r>
          </a:p>
        </p:txBody>
      </p:sp>
      <p:pic>
        <p:nvPicPr>
          <p:cNvPr id="11266" name="图片 1">
            <a:extLst>
              <a:ext uri="{FF2B5EF4-FFF2-40B4-BE49-F238E27FC236}">
                <a16:creationId xmlns:a16="http://schemas.microsoft.com/office/drawing/2014/main" id="{D0D8C979-0D09-4264-9AB9-42695EF3BD2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6213" y="3555609"/>
            <a:ext cx="4464627" cy="223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0854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84784" y="1073671"/>
            <a:ext cx="8491008" cy="1338828"/>
          </a:xfrm>
          <a:prstGeom prst="rect">
            <a:avLst/>
          </a:prstGeom>
          <a:noFill/>
        </p:spPr>
        <p:txBody>
          <a:bodyPr wrap="square" rtlCol="0">
            <a:spAutoFit/>
          </a:bodyPr>
          <a:lstStyle/>
          <a:p>
            <a:pPr indent="457200">
              <a:lnSpc>
                <a:spcPct val="150000"/>
              </a:lnSpc>
            </a:pPr>
            <a:r>
              <a:rPr lang="en-US" altLang="zh-CN" dirty="0"/>
              <a:t>3</a:t>
            </a:r>
            <a:r>
              <a:rPr lang="zh-CN" altLang="zh-CN" dirty="0"/>
              <a:t>． 主题明确</a:t>
            </a:r>
          </a:p>
          <a:p>
            <a:pPr indent="457200">
              <a:lnSpc>
                <a:spcPct val="150000"/>
              </a:lnSpc>
            </a:pPr>
            <a:r>
              <a:rPr lang="zh-CN" altLang="zh-CN" dirty="0"/>
              <a:t>网页</a:t>
            </a:r>
            <a:r>
              <a:rPr lang="en-US" altLang="zh-CN" dirty="0"/>
              <a:t>UI</a:t>
            </a:r>
            <a:r>
              <a:rPr lang="zh-CN" altLang="zh-CN" dirty="0"/>
              <a:t>界面设计一定要有意图有要求，每一个屏幕都应该有一个的主题。这样在操作过程中便于上手，也便于我们后期的修改，避免发生不必要的歧义。</a:t>
            </a:r>
          </a:p>
        </p:txBody>
      </p:sp>
      <p:pic>
        <p:nvPicPr>
          <p:cNvPr id="12290" name="图片 1">
            <a:extLst>
              <a:ext uri="{FF2B5EF4-FFF2-40B4-BE49-F238E27FC236}">
                <a16:creationId xmlns:a16="http://schemas.microsoft.com/office/drawing/2014/main" id="{30D88BD2-622F-4820-99B5-FA301E318D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6978" y="2627860"/>
            <a:ext cx="5278044" cy="264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10814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TotalTime>
  <Words>1603</Words>
  <Application>Microsoft Office PowerPoint</Application>
  <PresentationFormat>宽屏</PresentationFormat>
  <Paragraphs>80</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等线</vt:lpstr>
      <vt:lpstr>等线 Light</vt:lpstr>
      <vt:lpstr>隶书</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tezhaoji</cp:lastModifiedBy>
  <cp:revision>487</cp:revision>
  <dcterms:created xsi:type="dcterms:W3CDTF">2020-06-26T11:31:00Z</dcterms:created>
  <dcterms:modified xsi:type="dcterms:W3CDTF">2024-08-20T01:57:03Z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