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722" r:id="rId7"/>
    <p:sldId id="723" r:id="rId8"/>
    <p:sldId id="724" r:id="rId9"/>
    <p:sldId id="725" r:id="rId10"/>
    <p:sldId id="726" r:id="rId11"/>
    <p:sldId id="727" r:id="rId12"/>
    <p:sldId id="728" r:id="rId13"/>
    <p:sldId id="729" r:id="rId14"/>
    <p:sldId id="730" r:id="rId15"/>
    <p:sldId id="731" r:id="rId16"/>
    <p:sldId id="732" r:id="rId17"/>
    <p:sldId id="733" r:id="rId18"/>
    <p:sldId id="721" r:id="rId19"/>
    <p:sldId id="286"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2" autoAdjust="0"/>
    <p:restoredTop sz="94660"/>
  </p:normalViewPr>
  <p:slideViewPr>
    <p:cSldViewPr snapToGrid="0">
      <p:cViewPr varScale="1">
        <p:scale>
          <a:sx n="73" d="100"/>
          <a:sy n="73" d="100"/>
        </p:scale>
        <p:origin x="45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a:solidFill>
                  <a:schemeClr val="tx1"/>
                </a:solidFill>
              </a:rPr>
              <a:t>关注微信公众平台</a:t>
            </a:r>
            <a:r>
              <a:rPr lang="en-US" altLang="zh-CN" sz="1100">
                <a:solidFill>
                  <a:schemeClr val="tx1"/>
                </a:solidFill>
              </a:rPr>
              <a:t>DSSF007</a:t>
            </a:r>
            <a:r>
              <a:rPr lang="zh-CN" altLang="en-US" sz="110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a:p>
        </p:txBody>
      </p:sp>
      <p:sp>
        <p:nvSpPr>
          <p:cNvPr id="6" name="文本框 5"/>
          <p:cNvSpPr txBox="1"/>
          <p:nvPr/>
        </p:nvSpPr>
        <p:spPr>
          <a:xfrm>
            <a:off x="214310" y="4186262"/>
            <a:ext cx="11863387" cy="1015663"/>
          </a:xfrm>
          <a:prstGeom prst="rect">
            <a:avLst/>
          </a:prstGeom>
          <a:noFill/>
        </p:spPr>
        <p:txBody>
          <a:bodyPr wrap="square" rtlCol="0">
            <a:spAutoFit/>
          </a:bodyPr>
          <a:lstStyle/>
          <a:p>
            <a:pPr algn="ctr"/>
            <a:r>
              <a:rPr lang="zh-CN" altLang="en-US" sz="6000" b="1" dirty="0" smtClean="0">
                <a:solidFill>
                  <a:schemeClr val="bg1"/>
                </a:solidFill>
                <a:latin typeface="微软雅黑" panose="020B0503020204020204" pitchFamily="34" charset="-122"/>
                <a:ea typeface="微软雅黑" panose="020B0503020204020204" pitchFamily="34" charset="-122"/>
              </a:rPr>
              <a:t>模块</a:t>
            </a:r>
            <a:r>
              <a:rPr lang="en-US" altLang="zh-CN" sz="6000" b="1" dirty="0" smtClean="0">
                <a:solidFill>
                  <a:schemeClr val="bg1"/>
                </a:solidFill>
                <a:latin typeface="微软雅黑" panose="020B0503020204020204" pitchFamily="34" charset="-122"/>
                <a:ea typeface="微软雅黑" panose="020B0503020204020204" pitchFamily="34" charset="-122"/>
              </a:rPr>
              <a:t>8  </a:t>
            </a:r>
            <a:r>
              <a:rPr lang="zh-CN" altLang="zh-CN" sz="6000" b="1" dirty="0">
                <a:solidFill>
                  <a:schemeClr val="bg1"/>
                </a:solidFill>
                <a:latin typeface="微软雅黑" panose="020B0503020204020204" pitchFamily="34" charset="-122"/>
                <a:ea typeface="微软雅黑" panose="020B0503020204020204" pitchFamily="34" charset="-122"/>
              </a:rPr>
              <a:t>灯</a:t>
            </a:r>
            <a:r>
              <a:rPr lang="zh-CN" altLang="zh-CN" sz="6000" b="1" dirty="0" smtClean="0">
                <a:solidFill>
                  <a:schemeClr val="bg1"/>
                </a:solidFill>
                <a:latin typeface="微软雅黑" panose="020B0503020204020204" pitchFamily="34" charset="-122"/>
                <a:ea typeface="微软雅黑" panose="020B0503020204020204" pitchFamily="34" charset="-122"/>
              </a:rPr>
              <a:t>箱</a:t>
            </a:r>
            <a:r>
              <a:rPr lang="zh-CN" altLang="en-US" sz="6000" b="1" dirty="0" smtClean="0">
                <a:solidFill>
                  <a:schemeClr val="bg1"/>
                </a:solidFill>
                <a:latin typeface="微软雅黑" panose="020B0503020204020204" pitchFamily="34" charset="-122"/>
                <a:ea typeface="微软雅黑" panose="020B0503020204020204" pitchFamily="34" charset="-122"/>
              </a:rPr>
              <a:t>设计</a:t>
            </a:r>
            <a:endParaRPr lang="zh-CN" altLang="zh-CN" sz="60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65723" y="549275"/>
            <a:ext cx="5478015" cy="52943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11</a:t>
            </a:r>
            <a:r>
              <a:rPr lang="zh-CN" altLang="zh-CN" b="1"/>
              <a:t>．吸塑灯箱</a:t>
            </a:r>
            <a:endParaRPr lang="zh-CN" altLang="zh-CN"/>
          </a:p>
          <a:p>
            <a:pPr indent="457200"/>
            <a:r>
              <a:rPr lang="zh-CN" altLang="zh-CN"/>
              <a:t>以吸塑为基材，将吸塑板材高温加热制至一定温度后结合雕刻模具按设计需求挤压成型的箱体式中空广告载体。具有防水、发光、立体感强等特点，外观造型多样化，两面发光，侧面有两个脚，可以垂直立在墙面上，常用于金融系统、银行网点、公安系统、连锁店铺等。</a:t>
            </a:r>
            <a:endParaRPr lang="en-US" altLang="zh-CN"/>
          </a:p>
          <a:p>
            <a:pPr indent="457200"/>
            <a:r>
              <a:rPr lang="en-US" altLang="zh-CN" b="1"/>
              <a:t>12</a:t>
            </a:r>
            <a:r>
              <a:rPr lang="zh-CN" altLang="zh-CN" b="1"/>
              <a:t>．喷绘灯箱</a:t>
            </a:r>
            <a:endParaRPr lang="zh-CN" altLang="zh-CN"/>
          </a:p>
          <a:p>
            <a:pPr indent="457200"/>
            <a:r>
              <a:rPr lang="zh-CN" altLang="zh-CN"/>
              <a:t>喷绘灯箱是最常用的灯箱，由架子、灯光和外围灯布组成，造价低廉，常用于简易门头、夜市落地灯箱等。</a:t>
            </a:r>
          </a:p>
        </p:txBody>
      </p:sp>
      <p:pic>
        <p:nvPicPr>
          <p:cNvPr id="12" name="Picture 6">
            <a:extLst>
              <a:ext uri="{FF2B5EF4-FFF2-40B4-BE49-F238E27FC236}">
                <a16:creationId xmlns:a16="http://schemas.microsoft.com/office/drawing/2014/main" id="{4F42BB16-81A6-4A97-A487-3CD0E5B5408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85017" y="1102247"/>
            <a:ext cx="2941260" cy="195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
            <a:extLst>
              <a:ext uri="{FF2B5EF4-FFF2-40B4-BE49-F238E27FC236}">
                <a16:creationId xmlns:a16="http://schemas.microsoft.com/office/drawing/2014/main" id="{7A9EA865-8D88-496E-888F-24EBF53BFA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85017" y="3457576"/>
            <a:ext cx="2951617" cy="195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5699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3057129"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6259986" y="3972975"/>
            <a:ext cx="3877985" cy="830997"/>
          </a:xfrm>
          <a:prstGeom prst="rect">
            <a:avLst/>
          </a:prstGeom>
        </p:spPr>
        <p:txBody>
          <a:bodyPr wrap="none">
            <a:spAutoFit/>
          </a:bodyPr>
          <a:lstStyle/>
          <a:p>
            <a:r>
              <a:rPr lang="zh-CN" altLang="en-US" sz="4800" b="1" dirty="0" smtClean="0"/>
              <a:t>灯箱</a:t>
            </a:r>
            <a:r>
              <a:rPr lang="zh-CN" altLang="zh-CN" sz="4800" b="1" dirty="0" smtClean="0"/>
              <a:t>设计</a:t>
            </a:r>
            <a:r>
              <a:rPr lang="zh-CN" altLang="zh-CN" sz="4800" b="1" dirty="0"/>
              <a:t>知识</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369763"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02</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655679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075097" y="2002358"/>
            <a:ext cx="8041806"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8.2.1  </a:t>
            </a:r>
            <a:r>
              <a:rPr lang="zh-CN" altLang="zh-CN" b="1" dirty="0"/>
              <a:t>分辨率</a:t>
            </a:r>
          </a:p>
          <a:p>
            <a:pPr indent="457200"/>
            <a:r>
              <a:rPr lang="zh-CN" altLang="zh-CN" dirty="0"/>
              <a:t>灯箱广告的尺寸一般都很大，所以会采用喷绘输出。分辨率通常设置为</a:t>
            </a:r>
            <a:r>
              <a:rPr lang="en-US" altLang="zh-CN" dirty="0"/>
              <a:t>72dpi</a:t>
            </a:r>
            <a:r>
              <a:rPr lang="zh-CN" altLang="zh-CN" dirty="0"/>
              <a:t>即可。若是尺寸小的室内灯箱广告可以将分辨率设置的高点，最高不超过</a:t>
            </a:r>
            <a:r>
              <a:rPr lang="en-US" altLang="zh-CN" dirty="0"/>
              <a:t>150dpi</a:t>
            </a:r>
            <a:r>
              <a:rPr lang="zh-CN" altLang="zh-CN" dirty="0"/>
              <a:t>。</a:t>
            </a:r>
          </a:p>
        </p:txBody>
      </p:sp>
    </p:spTree>
    <p:extLst>
      <p:ext uri="{BB962C8B-B14F-4D97-AF65-F5344CB8AC3E}">
        <p14:creationId xmlns:p14="http://schemas.microsoft.com/office/powerpoint/2010/main" val="27757804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811473"/>
            <a:ext cx="9162865" cy="461275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8.2.2  </a:t>
            </a:r>
            <a:r>
              <a:rPr lang="zh-CN" altLang="zh-CN" b="1" dirty="0"/>
              <a:t>材质</a:t>
            </a:r>
          </a:p>
          <a:p>
            <a:pPr indent="457200"/>
            <a:r>
              <a:rPr lang="zh-CN" altLang="zh-CN" dirty="0"/>
              <a:t>灯箱广告的材料主要分为三个方面：框架面罩、光源类型以及印刷载体。</a:t>
            </a:r>
          </a:p>
          <a:p>
            <a:pPr indent="457200"/>
            <a:r>
              <a:rPr lang="en-US" altLang="zh-CN" b="1" dirty="0"/>
              <a:t>1</a:t>
            </a:r>
            <a:r>
              <a:rPr lang="zh-CN" altLang="zh-CN" b="1" dirty="0"/>
              <a:t>．框架面罩</a:t>
            </a:r>
            <a:endParaRPr lang="zh-CN" altLang="zh-CN" dirty="0"/>
          </a:p>
          <a:p>
            <a:pPr indent="457200"/>
            <a:r>
              <a:rPr lang="zh-CN" altLang="zh-CN" dirty="0"/>
              <a:t>框架主要是铝型材，部分使用吸塑和亚克力，少量出现不锈钢、冷板制作。外罩采用玻璃板、亚克力板（有机玻璃）、透明塑料板、灯箱布等。</a:t>
            </a:r>
          </a:p>
          <a:p>
            <a:pPr indent="457200"/>
            <a:r>
              <a:rPr lang="en-US" altLang="zh-CN" b="1" dirty="0"/>
              <a:t>2</a:t>
            </a:r>
            <a:r>
              <a:rPr lang="zh-CN" altLang="zh-CN" b="1" dirty="0"/>
              <a:t>．光源类型</a:t>
            </a:r>
            <a:endParaRPr lang="zh-CN" altLang="zh-CN" dirty="0"/>
          </a:p>
          <a:p>
            <a:pPr indent="457200"/>
            <a:r>
              <a:rPr lang="zh-CN" altLang="zh-CN" dirty="0"/>
              <a:t>光源方面使用的是</a:t>
            </a:r>
            <a:r>
              <a:rPr lang="en-US" altLang="zh-CN" dirty="0"/>
              <a:t>LED</a:t>
            </a:r>
            <a:r>
              <a:rPr lang="zh-CN" altLang="zh-CN" dirty="0"/>
              <a:t>光源。</a:t>
            </a:r>
          </a:p>
          <a:p>
            <a:pPr indent="457200"/>
            <a:r>
              <a:rPr lang="en-US" altLang="zh-CN" b="1" dirty="0"/>
              <a:t>3</a:t>
            </a:r>
            <a:r>
              <a:rPr lang="zh-CN" altLang="zh-CN" b="1" dirty="0"/>
              <a:t>．印刷载体</a:t>
            </a:r>
            <a:endParaRPr lang="zh-CN" altLang="zh-CN" dirty="0"/>
          </a:p>
          <a:p>
            <a:pPr indent="457200"/>
            <a:r>
              <a:rPr lang="zh-CN" altLang="zh-CN" dirty="0"/>
              <a:t>灯箱的印刷载体按其结构和工艺，可采用合成纸、喷绘胶片、自粘性背胶胶片、软膜、珍珠布、刀刮布、</a:t>
            </a:r>
            <a:r>
              <a:rPr lang="en-US" altLang="zh-CN" dirty="0"/>
              <a:t>3M</a:t>
            </a:r>
            <a:r>
              <a:rPr lang="zh-CN" altLang="zh-CN" dirty="0"/>
              <a:t>灯箱布、灯片、灯箱画布等。</a:t>
            </a:r>
          </a:p>
        </p:txBody>
      </p:sp>
    </p:spTree>
    <p:extLst>
      <p:ext uri="{BB962C8B-B14F-4D97-AF65-F5344CB8AC3E}">
        <p14:creationId xmlns:p14="http://schemas.microsoft.com/office/powerpoint/2010/main" val="174342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142593"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345450" y="3972975"/>
            <a:ext cx="6955750" cy="830997"/>
          </a:xfrm>
          <a:prstGeom prst="rect">
            <a:avLst/>
          </a:prstGeom>
        </p:spPr>
        <p:txBody>
          <a:bodyPr wrap="none">
            <a:spAutoFit/>
          </a:bodyPr>
          <a:lstStyle/>
          <a:p>
            <a:r>
              <a:rPr lang="zh-CN" altLang="zh-CN" sz="4800" b="1" dirty="0" smtClean="0"/>
              <a:t>实战</a:t>
            </a:r>
            <a:r>
              <a:rPr lang="zh-CN" altLang="en-US" sz="4800" b="1" dirty="0" smtClean="0"/>
              <a:t>演练</a:t>
            </a:r>
            <a:r>
              <a:rPr lang="zh-CN" altLang="zh-CN" sz="4800" b="1" dirty="0" smtClean="0"/>
              <a:t>：</a:t>
            </a:r>
            <a:r>
              <a:rPr lang="zh-CN" altLang="zh-CN" sz="4800" b="1" dirty="0"/>
              <a:t>童装灯箱设计</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455227"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03</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532625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24015" y="1797310"/>
            <a:ext cx="8743969"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8.3.1  </a:t>
            </a:r>
            <a:r>
              <a:rPr lang="zh-CN" altLang="zh-CN" b="1" dirty="0"/>
              <a:t>客户要求</a:t>
            </a:r>
          </a:p>
          <a:p>
            <a:pPr indent="457200"/>
            <a:r>
              <a:rPr lang="zh-CN" altLang="zh-CN" dirty="0"/>
              <a:t>酷啦啦童装店秋冬上新，现需要一个用于宣传的灯箱海报。</a:t>
            </a:r>
          </a:p>
          <a:p>
            <a:pPr lvl="0" indent="457200"/>
            <a:r>
              <a:rPr lang="zh-CN" altLang="zh-CN" b="1" dirty="0"/>
              <a:t>尺寸要求：</a:t>
            </a:r>
            <a:r>
              <a:rPr lang="en-US" altLang="zh-CN" dirty="0"/>
              <a:t>120x70cm</a:t>
            </a:r>
            <a:r>
              <a:rPr lang="zh-CN" altLang="zh-CN" dirty="0"/>
              <a:t>。</a:t>
            </a:r>
          </a:p>
          <a:p>
            <a:pPr lvl="0" indent="457200"/>
            <a:r>
              <a:rPr lang="zh-CN" altLang="zh-CN" b="1" dirty="0"/>
              <a:t>设计要求：</a:t>
            </a:r>
            <a:r>
              <a:rPr lang="zh-CN" altLang="zh-CN" dirty="0"/>
              <a:t>围绕模特造型为主，搭配活动主题，简洁大方，一目了然，要求原创性。</a:t>
            </a:r>
          </a:p>
          <a:p>
            <a:pPr lvl="0" indent="457200"/>
            <a:r>
              <a:rPr lang="zh-CN" altLang="zh-CN" b="1" dirty="0"/>
              <a:t>内容说明：</a:t>
            </a:r>
            <a:r>
              <a:rPr lang="zh-CN" altLang="zh-CN" dirty="0"/>
              <a:t>模特图、活动主题、童装店标志、活动信息、活动时间。</a:t>
            </a:r>
          </a:p>
        </p:txBody>
      </p:sp>
    </p:spTree>
    <p:extLst>
      <p:ext uri="{BB962C8B-B14F-4D97-AF65-F5344CB8AC3E}">
        <p14:creationId xmlns:p14="http://schemas.microsoft.com/office/powerpoint/2010/main" val="36163827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931184" y="1971930"/>
            <a:ext cx="8329631" cy="193899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8.3.2  </a:t>
            </a:r>
            <a:r>
              <a:rPr lang="zh-CN" altLang="zh-CN" b="1" dirty="0" smtClean="0"/>
              <a:t>设计</a:t>
            </a:r>
            <a:r>
              <a:rPr lang="zh-CN" altLang="en-US" b="1" dirty="0"/>
              <a:t>分析</a:t>
            </a:r>
            <a:endParaRPr lang="zh-CN" altLang="zh-CN" b="1" dirty="0"/>
          </a:p>
          <a:p>
            <a:pPr indent="457200"/>
            <a:r>
              <a:rPr lang="zh-CN" altLang="zh-CN" dirty="0"/>
              <a:t>针对客户提出的要求进行分析：灯箱主题是秋冬上新，模特的穿搭为灰白，所以在背景颜色的选择上会偏向冷色系。使用灰色和蓝色进行拼接作为背景，左面为秋冬新款服装展示，右面为活动主题和活动信息。</a:t>
            </a:r>
            <a:endParaRPr lang="en-US" altLang="zh-CN" dirty="0"/>
          </a:p>
        </p:txBody>
      </p:sp>
    </p:spTree>
    <p:extLst>
      <p:ext uri="{BB962C8B-B14F-4D97-AF65-F5344CB8AC3E}">
        <p14:creationId xmlns:p14="http://schemas.microsoft.com/office/powerpoint/2010/main" val="26060059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84841" y="1557592"/>
            <a:ext cx="5634048"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8.3.3  </a:t>
            </a:r>
            <a:r>
              <a:rPr lang="zh-CN" altLang="zh-CN" b="1" dirty="0"/>
              <a:t>灯箱设计</a:t>
            </a:r>
          </a:p>
          <a:p>
            <a:pPr indent="457200"/>
            <a:r>
              <a:rPr lang="zh-CN" altLang="zh-CN" dirty="0"/>
              <a:t>本案例用到的软件为</a:t>
            </a:r>
            <a:r>
              <a:rPr lang="en-US" altLang="zh-CN" dirty="0"/>
              <a:t>Photoshop</a:t>
            </a:r>
            <a:r>
              <a:rPr lang="zh-CN" altLang="zh-CN" dirty="0"/>
              <a:t>。用到的知识点有快选择工具、选择并遮住、画笔工具、油漆桶工具、复制调整、图层样式、滤镜、文字工具、字符面板、置入图像、钢笔工具、圆角矩形工具、属性面板等。</a:t>
            </a:r>
            <a:endParaRPr lang="en-US" altLang="zh-CN" dirty="0"/>
          </a:p>
          <a:p>
            <a:pPr indent="457200"/>
            <a:r>
              <a:rPr lang="en-US" altLang="zh-CN" b="1" dirty="0"/>
              <a:t>1</a:t>
            </a:r>
            <a:r>
              <a:rPr lang="en-US" altLang="zh-CN" b="1" dirty="0" smtClean="0"/>
              <a:t>.</a:t>
            </a:r>
            <a:r>
              <a:rPr lang="zh-CN" altLang="en-US" b="1" dirty="0" smtClean="0"/>
              <a:t>抠取</a:t>
            </a:r>
            <a:r>
              <a:rPr lang="zh-CN" altLang="zh-CN" b="1" dirty="0" smtClean="0"/>
              <a:t>主体</a:t>
            </a:r>
            <a:r>
              <a:rPr lang="zh-CN" altLang="zh-CN" b="1" dirty="0"/>
              <a:t>物</a:t>
            </a:r>
            <a:endParaRPr lang="zh-CN" altLang="zh-CN" dirty="0"/>
          </a:p>
          <a:p>
            <a:pPr indent="457200"/>
            <a:r>
              <a:rPr lang="en-US" altLang="zh-CN" b="1" dirty="0"/>
              <a:t>2.</a:t>
            </a:r>
            <a:r>
              <a:rPr lang="zh-CN" altLang="zh-CN" b="1" dirty="0"/>
              <a:t>制作广告界面</a:t>
            </a:r>
            <a:endParaRPr lang="zh-CN" altLang="zh-CN" dirty="0"/>
          </a:p>
        </p:txBody>
      </p:sp>
      <p:pic>
        <p:nvPicPr>
          <p:cNvPr id="7" name="图片 1">
            <a:extLst>
              <a:ext uri="{FF2B5EF4-FFF2-40B4-BE49-F238E27FC236}">
                <a16:creationId xmlns:a16="http://schemas.microsoft.com/office/drawing/2014/main" id="{E95C8E60-BF53-4C64-B1ED-7512BD80742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05667" y="1230834"/>
            <a:ext cx="3301492" cy="2192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
            <a:extLst>
              <a:ext uri="{FF2B5EF4-FFF2-40B4-BE49-F238E27FC236}">
                <a16:creationId xmlns:a16="http://schemas.microsoft.com/office/drawing/2014/main" id="{E545244B-AEB5-40DD-B3F7-A40EE6D209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5667" y="3736650"/>
            <a:ext cx="3301492" cy="191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79036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31995" y="549275"/>
            <a:ext cx="6177706" cy="147732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b="1" dirty="0"/>
              <a:t>【上手实操】</a:t>
            </a:r>
          </a:p>
          <a:p>
            <a:pPr indent="457200"/>
            <a:r>
              <a:rPr lang="zh-CN" altLang="zh-CN" dirty="0"/>
              <a:t>下面将结合</a:t>
            </a:r>
            <a:r>
              <a:rPr lang="zh-CN" altLang="zh-CN" dirty="0" smtClean="0"/>
              <a:t>本</a:t>
            </a:r>
            <a:r>
              <a:rPr lang="zh-CN" altLang="en-US" dirty="0" smtClean="0"/>
              <a:t>模块</a:t>
            </a:r>
            <a:r>
              <a:rPr lang="zh-CN" altLang="zh-CN" dirty="0" smtClean="0"/>
              <a:t>所</a:t>
            </a:r>
            <a:r>
              <a:rPr lang="zh-CN" altLang="zh-CN" dirty="0"/>
              <a:t>学到的灯箱广告设计的知识</a:t>
            </a:r>
            <a:r>
              <a:rPr lang="zh-CN" altLang="zh-CN" dirty="0" smtClean="0"/>
              <a:t>，</a:t>
            </a:r>
            <a:r>
              <a:rPr lang="zh-CN" altLang="en-US" dirty="0"/>
              <a:t>使用</a:t>
            </a:r>
            <a:r>
              <a:rPr lang="en-US" altLang="zh-CN" dirty="0"/>
              <a:t>Photoshop</a:t>
            </a:r>
            <a:r>
              <a:rPr lang="zh-CN" altLang="en-US" dirty="0"/>
              <a:t>软件为某食品公司设计户外灯箱广告</a:t>
            </a:r>
            <a:r>
              <a:rPr lang="zh-CN" altLang="zh-CN" dirty="0" smtClean="0"/>
              <a:t>。</a:t>
            </a:r>
            <a:endParaRPr lang="zh-CN" altLang="zh-CN" dirty="0"/>
          </a:p>
        </p:txBody>
      </p:sp>
      <p:pic>
        <p:nvPicPr>
          <p:cNvPr id="2" name="图片 1"/>
          <p:cNvPicPr>
            <a:picLocks noChangeAspect="1"/>
          </p:cNvPicPr>
          <p:nvPr/>
        </p:nvPicPr>
        <p:blipFill>
          <a:blip r:embed="rId2"/>
          <a:stretch>
            <a:fillRect/>
          </a:stretch>
        </p:blipFill>
        <p:spPr>
          <a:xfrm>
            <a:off x="7900010" y="811473"/>
            <a:ext cx="3615708" cy="4820344"/>
          </a:xfrm>
          <a:prstGeom prst="rect">
            <a:avLst/>
          </a:prstGeom>
        </p:spPr>
      </p:pic>
      <p:sp>
        <p:nvSpPr>
          <p:cNvPr id="12" name="文本框 23">
            <a:extLst>
              <a:ext uri="{FF2B5EF4-FFF2-40B4-BE49-F238E27FC236}">
                <a16:creationId xmlns:a16="http://schemas.microsoft.com/office/drawing/2014/main" id="{118D7DA6-8D31-4E24-8D1D-8E528F767292}"/>
              </a:ext>
            </a:extLst>
          </p:cNvPr>
          <p:cNvSpPr txBox="1"/>
          <p:nvPr/>
        </p:nvSpPr>
        <p:spPr>
          <a:xfrm>
            <a:off x="1516208" y="2163553"/>
            <a:ext cx="6243129" cy="332398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smtClean="0"/>
              <a:t>设计</a:t>
            </a:r>
            <a:r>
              <a:rPr lang="zh-CN" altLang="zh-CN" dirty="0"/>
              <a:t>要领：</a:t>
            </a:r>
          </a:p>
          <a:p>
            <a:pPr marL="342900" lvl="0" indent="457200">
              <a:buFont typeface="Wingdings" panose="05000000000000000000" pitchFamily="2" charset="2"/>
              <a:buChar char="l"/>
            </a:pPr>
            <a:r>
              <a:rPr lang="zh-CN" altLang="en-US" dirty="0" smtClean="0"/>
              <a:t>画面</a:t>
            </a:r>
            <a:r>
              <a:rPr lang="zh-CN" altLang="en-US" dirty="0"/>
              <a:t>以真实的产品为主题，草绿色的背景体现天然绿色食品的特点，画面简洁，质感丰富，让受众看完广告介绍后便有购买的欲望。</a:t>
            </a:r>
          </a:p>
          <a:p>
            <a:pPr marL="342900" lvl="0" indent="457200">
              <a:buFont typeface="Wingdings" panose="05000000000000000000" pitchFamily="2" charset="2"/>
              <a:buChar char="l"/>
            </a:pPr>
            <a:r>
              <a:rPr lang="zh-CN" altLang="en-US" dirty="0"/>
              <a:t>首先通过添加图层蒙版创建融合的背景图像，其次添加产品图像，并调整图像的亮度，最后添加文字信息。</a:t>
            </a:r>
            <a:endParaRPr lang="zh-CN" altLang="zh-CN" dirty="0"/>
          </a:p>
        </p:txBody>
      </p:sp>
    </p:spTree>
    <p:extLst>
      <p:ext uri="{BB962C8B-B14F-4D97-AF65-F5344CB8AC3E}">
        <p14:creationId xmlns:p14="http://schemas.microsoft.com/office/powerpoint/2010/main" val="28792588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a:solidFill>
                    <a:schemeClr val="bg1"/>
                  </a:solidFill>
                  <a:latin typeface="站酷小薇LOGO体" panose="02010600010101010101" pitchFamily="2" charset="-122"/>
                  <a:ea typeface="站酷小薇LOGO体" panose="02010600010101010101" pitchFamily="2" charset="-122"/>
                </a:rPr>
                <a:t>致  </a:t>
              </a:r>
              <a:endParaRPr lang="en-US" altLang="zh-CN" sz="4000">
                <a:solidFill>
                  <a:schemeClr val="bg1"/>
                </a:solidFill>
                <a:latin typeface="站酷小薇LOGO体" panose="02010600010101010101" pitchFamily="2" charset="-122"/>
                <a:ea typeface="站酷小薇LOGO体" panose="02010600010101010101" pitchFamily="2" charset="-122"/>
              </a:endParaRPr>
            </a:p>
            <a:p>
              <a:endParaRPr lang="en-US" altLang="zh-CN" sz="4000">
                <a:solidFill>
                  <a:schemeClr val="bg1"/>
                </a:solidFill>
                <a:latin typeface="站酷小薇LOGO体" panose="02010600010101010101" pitchFamily="2" charset="-122"/>
                <a:ea typeface="站酷小薇LOGO体" panose="02010600010101010101" pitchFamily="2" charset="-122"/>
              </a:endParaRPr>
            </a:p>
            <a:p>
              <a:r>
                <a:rPr lang="zh-CN" altLang="en-US" sz="400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388114" y="599945"/>
            <a:ext cx="1415772" cy="461665"/>
          </a:xfrm>
          <a:prstGeom prst="rect">
            <a:avLst/>
          </a:prstGeom>
          <a:noFill/>
        </p:spPr>
        <p:txBody>
          <a:bodyPr wrap="none" rtlCol="0">
            <a:spAutoFit/>
          </a:bodyPr>
          <a:lstStyle/>
          <a:p>
            <a:r>
              <a:rPr lang="zh-CN" altLang="zh-CN" sz="2400" b="1">
                <a:latin typeface="微软雅黑" panose="020B0503020204020204" pitchFamily="34" charset="-122"/>
                <a:ea typeface="微软雅黑" panose="020B0503020204020204" pitchFamily="34" charset="-122"/>
              </a:rPr>
              <a:t>内容概要</a:t>
            </a:r>
          </a:p>
        </p:txBody>
      </p:sp>
      <p:sp>
        <p:nvSpPr>
          <p:cNvPr id="12" name="文本框 23">
            <a:extLst>
              <a:ext uri="{FF2B5EF4-FFF2-40B4-BE49-F238E27FC236}">
                <a16:creationId xmlns:a16="http://schemas.microsoft.com/office/drawing/2014/main" id="{165B3E1C-B1BD-418B-98A3-9757880BDE8E}"/>
              </a:ext>
            </a:extLst>
          </p:cNvPr>
          <p:cNvSpPr txBox="1"/>
          <p:nvPr/>
        </p:nvSpPr>
        <p:spPr>
          <a:xfrm>
            <a:off x="1661355" y="1794193"/>
            <a:ext cx="8869290"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a:t>灯箱广告被广泛的用在室内和室外，相较于普通的平面广告，画幅更大，在设计上也会更加的简洁，文字要易读易记，切勿花哨，色彩上不易复杂，排版要得体。简洁的画面加上灯光的加持，远视效果强烈，非常适合现代社会的快节奏、高效率。</a:t>
            </a:r>
          </a:p>
          <a:p>
            <a:pPr indent="457200"/>
            <a:r>
              <a:rPr lang="zh-CN" altLang="zh-CN" b="1"/>
              <a:t>知识要点</a:t>
            </a:r>
            <a:endParaRPr lang="zh-CN" altLang="zh-CN"/>
          </a:p>
          <a:p>
            <a:pPr indent="457200"/>
            <a:r>
              <a:rPr lang="zh-CN" altLang="zh-CN"/>
              <a:t>（</a:t>
            </a:r>
            <a:r>
              <a:rPr lang="en-US" altLang="zh-CN"/>
              <a:t>1</a:t>
            </a:r>
            <a:r>
              <a:rPr lang="zh-CN" altLang="zh-CN"/>
              <a:t>）了解灯箱广告的常见类型</a:t>
            </a:r>
          </a:p>
          <a:p>
            <a:pPr indent="457200"/>
            <a:r>
              <a:rPr lang="zh-CN" altLang="zh-CN"/>
              <a:t>（</a:t>
            </a:r>
            <a:r>
              <a:rPr lang="en-US" altLang="zh-CN"/>
              <a:t>2</a:t>
            </a:r>
            <a:r>
              <a:rPr lang="zh-CN" altLang="zh-CN"/>
              <a:t>）掌握灯箱广告的设计信息</a:t>
            </a:r>
          </a:p>
        </p:txBody>
      </p:sp>
    </p:spTree>
    <p:extLst>
      <p:ext uri="{BB962C8B-B14F-4D97-AF65-F5344CB8AC3E}">
        <p14:creationId xmlns:p14="http://schemas.microsoft.com/office/powerpoint/2010/main" val="7819708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391081" y="1986183"/>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40381" y="211551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393749" y="3015846"/>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53450" y="314718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noaction"/>
            <a:extLst>
              <a:ext uri="{FF2B5EF4-FFF2-40B4-BE49-F238E27FC236}">
                <a16:creationId xmlns:a16="http://schemas.microsoft.com/office/drawing/2014/main" id="{9ABC2E97-B359-4AB2-848B-D2653B68151A}"/>
              </a:ext>
            </a:extLst>
          </p:cNvPr>
          <p:cNvSpPr txBox="1"/>
          <p:nvPr/>
        </p:nvSpPr>
        <p:spPr>
          <a:xfrm>
            <a:off x="8355360" y="3014672"/>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smtClean="0"/>
              <a:t>灯箱</a:t>
            </a:r>
            <a:r>
              <a:rPr lang="zh-CN" altLang="zh-CN" dirty="0" smtClean="0"/>
              <a:t>设计</a:t>
            </a:r>
            <a:r>
              <a:rPr lang="zh-CN" altLang="zh-CN" dirty="0"/>
              <a:t>知识</a:t>
            </a:r>
            <a:endParaRPr lang="zh-CN" altLang="en-US" dirty="0"/>
          </a:p>
        </p:txBody>
      </p:sp>
      <p:sp>
        <p:nvSpPr>
          <p:cNvPr id="22" name="文本框 21">
            <a:hlinkClick r:id="rId2" action="ppaction://hlinksldjump"/>
            <a:extLst>
              <a:ext uri="{FF2B5EF4-FFF2-40B4-BE49-F238E27FC236}">
                <a16:creationId xmlns:a16="http://schemas.microsoft.com/office/drawing/2014/main" id="{A4FA8CBE-305F-4333-AF39-400B25841AD0}"/>
              </a:ext>
            </a:extLst>
          </p:cNvPr>
          <p:cNvSpPr txBox="1"/>
          <p:nvPr/>
        </p:nvSpPr>
        <p:spPr>
          <a:xfrm>
            <a:off x="8362620" y="1975774"/>
            <a:ext cx="198002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a:t>常见的灯箱种类</a:t>
            </a:r>
            <a:endParaRPr lang="zh-CN" altLang="en-US"/>
          </a:p>
        </p:txBody>
      </p:sp>
      <p:sp>
        <p:nvSpPr>
          <p:cNvPr id="8" name="文本框 7">
            <a:extLst>
              <a:ext uri="{FF2B5EF4-FFF2-40B4-BE49-F238E27FC236}">
                <a16:creationId xmlns:a16="http://schemas.microsoft.com/office/drawing/2014/main" id="{21A24059-93D8-4C0E-9028-7031662D6354}"/>
              </a:ext>
            </a:extLst>
          </p:cNvPr>
          <p:cNvSpPr txBox="1"/>
          <p:nvPr/>
        </p:nvSpPr>
        <p:spPr>
          <a:xfrm>
            <a:off x="7402545" y="4037971"/>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a:solidFill>
                <a:srgbClr val="AD6126"/>
              </a:solidFill>
              <a:latin typeface="幼圆" panose="02010509060101010101" pitchFamily="49" charset="-122"/>
              <a:ea typeface="幼圆" panose="02010509060101010101" pitchFamily="49" charset="-122"/>
            </a:endParaRPr>
          </a:p>
        </p:txBody>
      </p:sp>
      <p:cxnSp>
        <p:nvCxnSpPr>
          <p:cNvPr id="9" name="直接连接符 8">
            <a:extLst>
              <a:ext uri="{FF2B5EF4-FFF2-40B4-BE49-F238E27FC236}">
                <a16:creationId xmlns:a16="http://schemas.microsoft.com/office/drawing/2014/main" id="{82DFC767-9BCC-496E-B52A-310ACC4E4567}"/>
              </a:ext>
            </a:extLst>
          </p:cNvPr>
          <p:cNvCxnSpPr/>
          <p:nvPr/>
        </p:nvCxnSpPr>
        <p:spPr>
          <a:xfrm flipH="1">
            <a:off x="7512310" y="418455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文本框 9">
            <a:hlinkClick r:id="rId3" action="ppaction://hlinksldjump"/>
            <a:extLst>
              <a:ext uri="{FF2B5EF4-FFF2-40B4-BE49-F238E27FC236}">
                <a16:creationId xmlns:a16="http://schemas.microsoft.com/office/drawing/2014/main" id="{61E26A8B-36CB-4386-A83A-A2A71B431609}"/>
              </a:ext>
            </a:extLst>
          </p:cNvPr>
          <p:cNvSpPr txBox="1"/>
          <p:nvPr/>
        </p:nvSpPr>
        <p:spPr>
          <a:xfrm>
            <a:off x="8356667" y="4014095"/>
            <a:ext cx="3005951"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smtClean="0"/>
              <a:t>实战</a:t>
            </a:r>
            <a:r>
              <a:rPr lang="zh-CN" altLang="en-US" dirty="0" smtClean="0"/>
              <a:t>演练</a:t>
            </a:r>
            <a:r>
              <a:rPr lang="zh-CN" altLang="zh-CN" dirty="0" smtClean="0"/>
              <a:t>：</a:t>
            </a:r>
            <a:r>
              <a:rPr lang="zh-CN" altLang="zh-CN" dirty="0"/>
              <a:t>童装灯箱设计</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44276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45601" y="3972975"/>
            <a:ext cx="4493538" cy="830997"/>
          </a:xfrm>
          <a:prstGeom prst="rect">
            <a:avLst/>
          </a:prstGeom>
        </p:spPr>
        <p:txBody>
          <a:bodyPr wrap="none">
            <a:spAutoFit/>
          </a:bodyPr>
          <a:lstStyle/>
          <a:p>
            <a:r>
              <a:rPr lang="zh-CN" altLang="zh-CN" sz="4800" b="1"/>
              <a:t>常见的灯箱种类</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755394"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01</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662"/>
            <a:ext cx="9267503"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a:t>灯箱广告又称灯箱海报或夜明宣传画，应用于道路、街道两旁，以及影院、展销会、商业街、车站、机场等等。常见的灯箱类别：</a:t>
            </a:r>
          </a:p>
          <a:p>
            <a:pPr indent="457200"/>
            <a:r>
              <a:rPr lang="en-US" altLang="zh-CN" b="1"/>
              <a:t>1</a:t>
            </a:r>
            <a:r>
              <a:rPr lang="zh-CN" altLang="zh-CN" b="1"/>
              <a:t>．超薄灯箱</a:t>
            </a:r>
            <a:endParaRPr lang="zh-CN" altLang="zh-CN"/>
          </a:p>
          <a:p>
            <a:pPr indent="457200"/>
            <a:r>
              <a:rPr lang="zh-CN" altLang="zh-CN"/>
              <a:t>超薄灯箱由各种型材组成，最为常见的是了铝合金和亚克力，安装简单，更换画面方便，常用于商家的产品展示，以及电梯等场所的广告宣传。形状有单面牌、双面牌、弧形牌和指示牌等。</a:t>
            </a:r>
          </a:p>
        </p:txBody>
      </p:sp>
      <p:pic>
        <p:nvPicPr>
          <p:cNvPr id="1026" name="Picture 2">
            <a:extLst>
              <a:ext uri="{FF2B5EF4-FFF2-40B4-BE49-F238E27FC236}">
                <a16:creationId xmlns:a16="http://schemas.microsoft.com/office/drawing/2014/main" id="{DBAFDA72-2C4A-4A46-BD43-A5234001D2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8342" y="3357610"/>
            <a:ext cx="3875316" cy="254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81454" y="721184"/>
            <a:ext cx="6074306"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2</a:t>
            </a:r>
            <a:r>
              <a:rPr lang="zh-CN" altLang="zh-CN" b="1"/>
              <a:t>．磁吸灯箱</a:t>
            </a:r>
            <a:endParaRPr lang="zh-CN" altLang="zh-CN"/>
          </a:p>
          <a:p>
            <a:pPr indent="457200"/>
            <a:r>
              <a:rPr lang="zh-CN" altLang="zh-CN"/>
              <a:t>磁吸灯箱也是属于超薄灯箱中的一种，和其他灯箱不同的是它不像普通的灯箱那样四边开盖的，磁吸灯箱的面板上安装有铁片、型材上面有高磁。灯箱面板由磁铁吸附，更换画面简单快捷。常用于商场、超市、公共通道、电梯、地铁、车站等公共场所。</a:t>
            </a:r>
            <a:endParaRPr lang="en-US" altLang="zh-CN"/>
          </a:p>
          <a:p>
            <a:pPr indent="457200"/>
            <a:r>
              <a:rPr lang="en-US" altLang="zh-CN" b="1"/>
              <a:t>3</a:t>
            </a:r>
            <a:r>
              <a:rPr lang="zh-CN" altLang="zh-CN" b="1"/>
              <a:t>．卡布灯箱</a:t>
            </a:r>
            <a:endParaRPr lang="zh-CN" altLang="zh-CN"/>
          </a:p>
          <a:p>
            <a:pPr indent="457200"/>
            <a:r>
              <a:rPr lang="zh-CN" altLang="zh-CN"/>
              <a:t>卡布灯箱是指由铝型材边框、高亮</a:t>
            </a:r>
            <a:r>
              <a:rPr lang="en-US" altLang="zh-CN"/>
              <a:t>LED</a:t>
            </a:r>
            <a:r>
              <a:rPr lang="zh-CN" altLang="zh-CN"/>
              <a:t>灯条和灯箱画面组成一类灯箱。可以根据需求制作成各种形状，例如，六边形、包柱，安装简单，更换画面方便，常用于手机店广告牌、机场、停车站等室内室外场所。</a:t>
            </a:r>
          </a:p>
        </p:txBody>
      </p:sp>
      <p:pic>
        <p:nvPicPr>
          <p:cNvPr id="2050" name="Picture 2">
            <a:extLst>
              <a:ext uri="{FF2B5EF4-FFF2-40B4-BE49-F238E27FC236}">
                <a16:creationId xmlns:a16="http://schemas.microsoft.com/office/drawing/2014/main" id="{C13BACBD-6B78-4EED-95C2-DC52EAA9FFD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91414" y="868621"/>
            <a:ext cx="3472138" cy="2310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a:extLst>
              <a:ext uri="{FF2B5EF4-FFF2-40B4-BE49-F238E27FC236}">
                <a16:creationId xmlns:a16="http://schemas.microsoft.com/office/drawing/2014/main" id="{52C903FE-D02B-4720-87DA-9D6AD721AB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1414" y="3475780"/>
            <a:ext cx="3472138" cy="2270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56927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38446" y="768608"/>
            <a:ext cx="6590959"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4</a:t>
            </a:r>
            <a:r>
              <a:rPr lang="zh-CN" altLang="zh-CN" b="1"/>
              <a:t>．拉布灯箱</a:t>
            </a:r>
            <a:endParaRPr lang="zh-CN" altLang="zh-CN"/>
          </a:p>
          <a:p>
            <a:pPr indent="457200"/>
            <a:r>
              <a:rPr lang="zh-CN" altLang="zh-CN"/>
              <a:t>拉布灯箱的尺寸可以根据需要定制，画面采用</a:t>
            </a:r>
            <a:r>
              <a:rPr lang="en-US" altLang="zh-CN"/>
              <a:t>UV</a:t>
            </a:r>
            <a:r>
              <a:rPr lang="zh-CN" altLang="zh-CN"/>
              <a:t>刀刮布作为画布，延展性高，具有很强的抗氧化性、耐酸性、耐寒性等优点。内部采用低功耗的</a:t>
            </a:r>
            <a:r>
              <a:rPr lang="en-US" altLang="zh-CN"/>
              <a:t>LED</a:t>
            </a:r>
            <a:r>
              <a:rPr lang="zh-CN" altLang="zh-CN"/>
              <a:t>灯条，绿色环保，使用寿命更长，散热性能优越，常用于高铁、机场、车站、商业广场等大型广告发布场所。</a:t>
            </a:r>
            <a:endParaRPr lang="en-US" altLang="zh-CN"/>
          </a:p>
          <a:p>
            <a:pPr indent="457200"/>
            <a:r>
              <a:rPr lang="en-US" altLang="zh-CN" b="1"/>
              <a:t>5</a:t>
            </a:r>
            <a:r>
              <a:rPr lang="zh-CN" altLang="zh-CN" b="1"/>
              <a:t>．水晶灯箱</a:t>
            </a:r>
            <a:endParaRPr lang="zh-CN" altLang="zh-CN"/>
          </a:p>
          <a:p>
            <a:pPr indent="457200"/>
            <a:r>
              <a:rPr lang="zh-CN" altLang="zh-CN"/>
              <a:t>水晶灯箱又称亚克力灯箱，晶莹剔透、立体感强。灯箱的侧边灯带也会发光，更换海报方便，面板强磁吸附，画面无需胶布也可固定。水晶灯箱有桌摆式、悬挂式、壁挂式等类型，常用于会所、酒店、餐厅、企业等场所。</a:t>
            </a:r>
          </a:p>
        </p:txBody>
      </p:sp>
      <p:pic>
        <p:nvPicPr>
          <p:cNvPr id="12" name="Picture 4">
            <a:extLst>
              <a:ext uri="{FF2B5EF4-FFF2-40B4-BE49-F238E27FC236}">
                <a16:creationId xmlns:a16="http://schemas.microsoft.com/office/drawing/2014/main" id="{88E0FC2E-0070-4564-8176-575F158E196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29405" y="2396935"/>
            <a:ext cx="3315827" cy="1859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43481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38430" y="730400"/>
            <a:ext cx="6612357"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6</a:t>
            </a:r>
            <a:r>
              <a:rPr lang="zh-CN" altLang="zh-CN" b="1"/>
              <a:t>．滚动灯箱</a:t>
            </a:r>
            <a:endParaRPr lang="zh-CN" altLang="zh-CN"/>
          </a:p>
          <a:p>
            <a:pPr indent="457200"/>
            <a:r>
              <a:rPr lang="zh-CN" altLang="zh-CN"/>
              <a:t>滚动灯箱也叫换画灯箱，原理就是利用一套数字滚动系统带动画面间隔转动，以达到在一个灯箱内安装多幅画面的效果，配上定时控制的照明装置，有的还会配上</a:t>
            </a:r>
            <a:r>
              <a:rPr lang="en-US" altLang="zh-CN"/>
              <a:t>LED</a:t>
            </a:r>
            <a:r>
              <a:rPr lang="zh-CN" altLang="zh-CN"/>
              <a:t>电子显示屏，用来发布公益信息或增加视觉上的吸引力。</a:t>
            </a:r>
            <a:endParaRPr lang="en-US" altLang="zh-CN"/>
          </a:p>
          <a:p>
            <a:pPr indent="457200"/>
            <a:r>
              <a:rPr lang="en-US" altLang="zh-CN" b="1"/>
              <a:t>7</a:t>
            </a:r>
            <a:r>
              <a:rPr lang="zh-CN" altLang="zh-CN" b="1"/>
              <a:t>．旋转灯箱</a:t>
            </a:r>
            <a:endParaRPr lang="zh-CN" altLang="zh-CN"/>
          </a:p>
          <a:p>
            <a:pPr indent="457200"/>
            <a:r>
              <a:rPr lang="zh-CN" altLang="zh-CN"/>
              <a:t>旋转灯箱就是围绕一个轴点可以转动的一种灯箱，外形线条流畅，可以让静止的画面动起来，加强广告的层次感。有三角立式旋转灯箱、双面立式旋转灯箱、钢板底座台式旋转灯箱等等，安装形式多样，可选择壁挂式、立式、台式、吊顶式等。常用于临街商店，作为招牌或营业牌。</a:t>
            </a:r>
          </a:p>
        </p:txBody>
      </p:sp>
      <p:pic>
        <p:nvPicPr>
          <p:cNvPr id="13" name="Picture 5">
            <a:extLst>
              <a:ext uri="{FF2B5EF4-FFF2-40B4-BE49-F238E27FC236}">
                <a16:creationId xmlns:a16="http://schemas.microsoft.com/office/drawing/2014/main" id="{1D58541E-5639-4E9E-A591-2B5715E2ACE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50787" y="2181254"/>
            <a:ext cx="3315986" cy="221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91620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86086" y="506412"/>
            <a:ext cx="6772050" cy="553720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8</a:t>
            </a:r>
            <a:r>
              <a:rPr lang="zh-CN" altLang="zh-CN" b="1"/>
              <a:t>．点餐灯箱</a:t>
            </a:r>
            <a:endParaRPr lang="zh-CN" altLang="zh-CN"/>
          </a:p>
          <a:p>
            <a:pPr indent="457200"/>
            <a:r>
              <a:rPr lang="zh-CN" altLang="zh-CN"/>
              <a:t>点餐灯箱用于餐饮行业，内置高亮</a:t>
            </a:r>
            <a:r>
              <a:rPr lang="en-US" altLang="zh-CN"/>
              <a:t>LED</a:t>
            </a:r>
            <a:r>
              <a:rPr lang="zh-CN" altLang="zh-CN"/>
              <a:t>灯条，面板为亚克力。氛围贴装和吊装两种样式。常用于肯德基、麦当劳、奶茶店等餐饮店，作为主要卖品悬挂在灯箱服务台上部。</a:t>
            </a:r>
            <a:endParaRPr lang="en-US" altLang="zh-CN"/>
          </a:p>
          <a:p>
            <a:pPr indent="457200"/>
            <a:r>
              <a:rPr lang="en-US" altLang="zh-CN" b="1"/>
              <a:t>9</a:t>
            </a:r>
            <a:r>
              <a:rPr lang="zh-CN" altLang="zh-CN" b="1"/>
              <a:t>．灯杆灯箱</a:t>
            </a:r>
            <a:endParaRPr lang="zh-CN" altLang="zh-CN"/>
          </a:p>
          <a:p>
            <a:pPr indent="457200"/>
            <a:r>
              <a:rPr lang="zh-CN" altLang="zh-CN"/>
              <a:t>灯杆灯箱又称为电杆灯箱，是一种安装在路灯上面的一种广告灯箱。灯箱内部安装电路板、电源、自动断电装置，道路两旁的路灯杆灯箱最常见。常用于展览馆、酒店、市政工程、百货公司等场所。</a:t>
            </a:r>
            <a:endParaRPr lang="en-US" altLang="zh-CN"/>
          </a:p>
          <a:p>
            <a:pPr indent="457200"/>
            <a:r>
              <a:rPr lang="en-US" altLang="zh-CN" b="1"/>
              <a:t>10</a:t>
            </a:r>
            <a:r>
              <a:rPr lang="zh-CN" altLang="zh-CN" b="1"/>
              <a:t>．异形灯箱</a:t>
            </a:r>
            <a:endParaRPr lang="zh-CN" altLang="zh-CN"/>
          </a:p>
          <a:p>
            <a:pPr indent="457200"/>
            <a:r>
              <a:rPr lang="zh-CN" altLang="zh-CN"/>
              <a:t>异形灯箱顾名思义就是形状不固定的灯箱。常用于一些商店或营业场所。</a:t>
            </a:r>
          </a:p>
        </p:txBody>
      </p:sp>
      <p:pic>
        <p:nvPicPr>
          <p:cNvPr id="3074" name="Picture 2">
            <a:extLst>
              <a:ext uri="{FF2B5EF4-FFF2-40B4-BE49-F238E27FC236}">
                <a16:creationId xmlns:a16="http://schemas.microsoft.com/office/drawing/2014/main" id="{97D1EAFC-4E74-445C-8F12-AEF404E4390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43848" y="2203450"/>
            <a:ext cx="3220359" cy="2143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568751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3319</TotalTime>
  <Words>1479</Words>
  <Application>Microsoft Office PowerPoint</Application>
  <PresentationFormat>宽屏</PresentationFormat>
  <Paragraphs>70</Paragraphs>
  <Slides>19</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19</vt:i4>
      </vt:variant>
    </vt:vector>
  </HeadingPairs>
  <TitlesOfParts>
    <vt:vector size="27" baseType="lpstr">
      <vt:lpstr>隶书</vt: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tezhaoji</cp:lastModifiedBy>
  <cp:revision>803</cp:revision>
  <dcterms:created xsi:type="dcterms:W3CDTF">2020-06-26T11:31:00Z</dcterms:created>
  <dcterms:modified xsi:type="dcterms:W3CDTF">2024-08-20T01:58:18Z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