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776" r:id="rId7"/>
    <p:sldId id="777" r:id="rId8"/>
    <p:sldId id="778" r:id="rId9"/>
    <p:sldId id="779" r:id="rId10"/>
    <p:sldId id="780" r:id="rId11"/>
    <p:sldId id="781" r:id="rId12"/>
    <p:sldId id="782" r:id="rId13"/>
    <p:sldId id="783" r:id="rId14"/>
    <p:sldId id="784" r:id="rId15"/>
    <p:sldId id="721" r:id="rId16"/>
    <p:sldId id="286"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73" d="100"/>
          <a:sy n="73" d="100"/>
        </p:scale>
        <p:origin x="45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a:solidFill>
                  <a:schemeClr val="tx1"/>
                </a:solidFill>
              </a:rPr>
              <a:t>关注微信公众平台</a:t>
            </a:r>
            <a:r>
              <a:rPr lang="en-US" altLang="zh-CN" sz="1100">
                <a:solidFill>
                  <a:schemeClr val="tx1"/>
                </a:solidFill>
              </a:rPr>
              <a:t>DSSF007</a:t>
            </a:r>
            <a:r>
              <a:rPr lang="zh-CN" altLang="en-US" sz="110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a:p>
        </p:txBody>
      </p:sp>
      <p:sp>
        <p:nvSpPr>
          <p:cNvPr id="6" name="文本框 5"/>
          <p:cNvSpPr txBox="1"/>
          <p:nvPr/>
        </p:nvSpPr>
        <p:spPr>
          <a:xfrm>
            <a:off x="55287" y="4247848"/>
            <a:ext cx="12054103" cy="1015663"/>
          </a:xfrm>
          <a:prstGeom prst="rect">
            <a:avLst/>
          </a:prstGeom>
          <a:noFill/>
        </p:spPr>
        <p:txBody>
          <a:bodyPr wrap="square" rtlCol="0">
            <a:spAutoFit/>
          </a:bodyPr>
          <a:lstStyle/>
          <a:p>
            <a:pPr algn="ctr"/>
            <a:r>
              <a:rPr lang="zh-CN" altLang="en-US" sz="6000" b="1" dirty="0" smtClean="0">
                <a:solidFill>
                  <a:schemeClr val="bg1"/>
                </a:solidFill>
                <a:latin typeface="微软雅黑" panose="020B0503020204020204" pitchFamily="34" charset="-122"/>
                <a:ea typeface="微软雅黑" panose="020B0503020204020204" pitchFamily="34" charset="-122"/>
              </a:rPr>
              <a:t>模块</a:t>
            </a:r>
            <a:r>
              <a:rPr lang="en-US" altLang="zh-CN" sz="6000" b="1" dirty="0" smtClean="0">
                <a:solidFill>
                  <a:schemeClr val="bg1"/>
                </a:solidFill>
                <a:latin typeface="微软雅黑" panose="020B0503020204020204" pitchFamily="34" charset="-122"/>
                <a:ea typeface="微软雅黑" panose="020B0503020204020204" pitchFamily="34" charset="-122"/>
              </a:rPr>
              <a:t>12   </a:t>
            </a:r>
            <a:r>
              <a:rPr lang="zh-CN" altLang="zh-CN" sz="6000" b="1" dirty="0" smtClean="0">
                <a:solidFill>
                  <a:schemeClr val="bg1"/>
                </a:solidFill>
                <a:latin typeface="微软雅黑" panose="020B0503020204020204" pitchFamily="34" charset="-122"/>
                <a:ea typeface="微软雅黑" panose="020B0503020204020204" pitchFamily="34" charset="-122"/>
              </a:rPr>
              <a:t>新</a:t>
            </a:r>
            <a:r>
              <a:rPr lang="zh-CN" altLang="zh-CN" sz="6000" b="1" dirty="0">
                <a:solidFill>
                  <a:schemeClr val="bg1"/>
                </a:solidFill>
                <a:latin typeface="微软雅黑" panose="020B0503020204020204" pitchFamily="34" charset="-122"/>
                <a:ea typeface="微软雅黑" panose="020B0503020204020204" pitchFamily="34" charset="-122"/>
              </a:rPr>
              <a:t>媒体</a:t>
            </a:r>
            <a:r>
              <a:rPr lang="zh-CN" altLang="zh-CN" sz="6000" b="1" dirty="0" smtClean="0">
                <a:solidFill>
                  <a:schemeClr val="bg1"/>
                </a:solidFill>
                <a:latin typeface="微软雅黑" panose="020B0503020204020204" pitchFamily="34" charset="-122"/>
                <a:ea typeface="微软雅黑" panose="020B0503020204020204" pitchFamily="34" charset="-122"/>
              </a:rPr>
              <a:t>广告设计</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8165" y="1530871"/>
            <a:ext cx="9355669" cy="324617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11.2.2  </a:t>
            </a:r>
            <a:r>
              <a:rPr lang="zh-CN" altLang="zh-CN" b="1"/>
              <a:t>相关设计尺寸与要求</a:t>
            </a:r>
          </a:p>
          <a:p>
            <a:pPr indent="457200"/>
            <a:r>
              <a:rPr lang="zh-CN" altLang="zh-CN"/>
              <a:t>本小节将具体详细讲解在新媒体广告在设计中分辨率以及尺寸的相关知识。</a:t>
            </a:r>
          </a:p>
          <a:p>
            <a:pPr indent="457200"/>
            <a:r>
              <a:rPr lang="en-US" altLang="zh-CN" b="1"/>
              <a:t>1</a:t>
            </a:r>
            <a:r>
              <a:rPr lang="zh-CN" altLang="zh-CN" b="1"/>
              <a:t>．分辨率</a:t>
            </a:r>
            <a:endParaRPr lang="zh-CN" altLang="zh-CN"/>
          </a:p>
          <a:p>
            <a:pPr indent="457200"/>
            <a:r>
              <a:rPr lang="zh-CN" altLang="zh-CN"/>
              <a:t>新媒体广告主要在电子设备上显示，不需要印刷，分辨率通常设置在</a:t>
            </a:r>
            <a:r>
              <a:rPr lang="en-US" altLang="zh-CN"/>
              <a:t>72dpi</a:t>
            </a:r>
            <a:r>
              <a:rPr lang="zh-CN" altLang="zh-CN"/>
              <a:t>，颜色模式设置为</a:t>
            </a:r>
            <a:r>
              <a:rPr lang="en-US" altLang="zh-CN"/>
              <a:t>RGB</a:t>
            </a:r>
            <a:r>
              <a:rPr lang="zh-CN" altLang="zh-CN"/>
              <a:t>。</a:t>
            </a:r>
          </a:p>
          <a:p>
            <a:pPr indent="457200"/>
            <a:r>
              <a:rPr lang="en-US" altLang="zh-CN" b="1"/>
              <a:t>2</a:t>
            </a:r>
            <a:r>
              <a:rPr lang="zh-CN" altLang="zh-CN" b="1"/>
              <a:t>．规格尺寸</a:t>
            </a:r>
            <a:endParaRPr lang="zh-CN" altLang="zh-CN"/>
          </a:p>
          <a:p>
            <a:pPr indent="457200"/>
            <a:r>
              <a:rPr lang="zh-CN" altLang="zh-CN"/>
              <a:t>新媒体广告的尺寸单位一般设置为</a:t>
            </a:r>
            <a:r>
              <a:rPr lang="en-US" altLang="zh-CN"/>
              <a:t>PX</a:t>
            </a:r>
            <a:r>
              <a:rPr lang="zh-CN" altLang="zh-CN"/>
              <a:t>（像素）。</a:t>
            </a:r>
          </a:p>
        </p:txBody>
      </p:sp>
    </p:spTree>
    <p:extLst>
      <p:ext uri="{BB962C8B-B14F-4D97-AF65-F5344CB8AC3E}">
        <p14:creationId xmlns:p14="http://schemas.microsoft.com/office/powerpoint/2010/main" val="42441400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48535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2916675" y="3972975"/>
            <a:ext cx="9133398" cy="830997"/>
          </a:xfrm>
          <a:prstGeom prst="rect">
            <a:avLst/>
          </a:prstGeom>
        </p:spPr>
        <p:txBody>
          <a:bodyPr wrap="none">
            <a:spAutoFit/>
          </a:bodyPr>
          <a:lstStyle/>
          <a:p>
            <a:r>
              <a:rPr lang="zh-CN" altLang="zh-CN" sz="4800" b="1" dirty="0" smtClean="0"/>
              <a:t>实战</a:t>
            </a:r>
            <a:r>
              <a:rPr lang="zh-CN" altLang="en-US" sz="4800" b="1" dirty="0" smtClean="0"/>
              <a:t>演练</a:t>
            </a:r>
            <a:r>
              <a:rPr lang="zh-CN" altLang="zh-CN" sz="4800" b="1" dirty="0" smtClean="0"/>
              <a:t>：</a:t>
            </a:r>
            <a:r>
              <a:rPr lang="zh-CN" altLang="zh-CN" sz="4800" b="1" dirty="0"/>
              <a:t>会员招募</a:t>
            </a:r>
            <a:r>
              <a:rPr lang="en-US" altLang="zh-CN" sz="4800" b="1" dirty="0"/>
              <a:t>banner</a:t>
            </a:r>
            <a:r>
              <a:rPr lang="zh-CN" altLang="zh-CN" sz="4800" b="1" dirty="0"/>
              <a:t>设计</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797988"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03</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570007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11588" y="1873771"/>
            <a:ext cx="8768823" cy="236961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11.3.1  </a:t>
            </a:r>
            <a:r>
              <a:rPr lang="zh-CN" altLang="zh-CN" b="1" dirty="0"/>
              <a:t>客户要求</a:t>
            </a:r>
          </a:p>
          <a:p>
            <a:pPr indent="457200"/>
            <a:r>
              <a:rPr lang="zh-CN" altLang="zh-CN" dirty="0" smtClean="0"/>
              <a:t>一书店</a:t>
            </a:r>
            <a:r>
              <a:rPr lang="zh-CN" altLang="zh-CN" dirty="0"/>
              <a:t>为了迎合市场，开通了线上平台，现需要一个</a:t>
            </a:r>
            <a:r>
              <a:rPr lang="en-US" altLang="zh-CN" dirty="0"/>
              <a:t>banner</a:t>
            </a:r>
            <a:r>
              <a:rPr lang="zh-CN" altLang="zh-CN" dirty="0"/>
              <a:t>进行装饰。</a:t>
            </a:r>
          </a:p>
          <a:p>
            <a:pPr marL="342900" lvl="0" indent="457200">
              <a:buFont typeface="Wingdings" panose="05000000000000000000" pitchFamily="2" charset="2"/>
              <a:buChar char="l"/>
            </a:pPr>
            <a:r>
              <a:rPr lang="zh-CN" altLang="zh-CN" b="1" dirty="0"/>
              <a:t>尺寸要求：</a:t>
            </a:r>
            <a:r>
              <a:rPr lang="en-US" altLang="zh-CN" dirty="0"/>
              <a:t>1280x720px</a:t>
            </a:r>
            <a:r>
              <a:rPr lang="zh-CN" altLang="zh-CN" dirty="0"/>
              <a:t>。</a:t>
            </a:r>
          </a:p>
          <a:p>
            <a:pPr marL="342900" lvl="0" indent="457200">
              <a:buFont typeface="Wingdings" panose="05000000000000000000" pitchFamily="2" charset="2"/>
              <a:buChar char="l"/>
            </a:pPr>
            <a:r>
              <a:rPr lang="zh-CN" altLang="zh-CN" b="1" dirty="0"/>
              <a:t>设计要求：</a:t>
            </a:r>
            <a:r>
              <a:rPr lang="zh-CN" altLang="zh-CN" dirty="0"/>
              <a:t>简约清新，主题鲜明、醒目，要求原创性。</a:t>
            </a:r>
          </a:p>
          <a:p>
            <a:pPr marL="342900" lvl="0" indent="457200">
              <a:buFont typeface="Wingdings" panose="05000000000000000000" pitchFamily="2" charset="2"/>
              <a:buChar char="l"/>
            </a:pPr>
            <a:r>
              <a:rPr lang="zh-CN" altLang="zh-CN" b="1" dirty="0"/>
              <a:t>内容说明：</a:t>
            </a:r>
            <a:r>
              <a:rPr lang="zh-CN" altLang="zh-CN" dirty="0"/>
              <a:t>会员招募、详情说明。</a:t>
            </a:r>
          </a:p>
        </p:txBody>
      </p:sp>
    </p:spTree>
    <p:extLst>
      <p:ext uri="{BB962C8B-B14F-4D97-AF65-F5344CB8AC3E}">
        <p14:creationId xmlns:p14="http://schemas.microsoft.com/office/powerpoint/2010/main" val="842896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11588" y="1902346"/>
            <a:ext cx="8768823"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11.3.2  </a:t>
            </a:r>
            <a:r>
              <a:rPr lang="zh-CN" altLang="zh-CN" b="1"/>
              <a:t>设计说明</a:t>
            </a:r>
          </a:p>
          <a:p>
            <a:pPr indent="457200"/>
            <a:r>
              <a:rPr lang="zh-CN" altLang="zh-CN"/>
              <a:t>针对客户提出的要求进行分析：</a:t>
            </a:r>
            <a:r>
              <a:rPr lang="en-US" altLang="zh-CN"/>
              <a:t>banner</a:t>
            </a:r>
            <a:r>
              <a:rPr lang="zh-CN" altLang="zh-CN"/>
              <a:t>设计风格为孟菲斯，以粉色为底色，搭配蓝、白色几何图形等。</a:t>
            </a:r>
            <a:r>
              <a:rPr lang="en-US" altLang="zh-CN"/>
              <a:t>banner</a:t>
            </a:r>
            <a:r>
              <a:rPr lang="zh-CN" altLang="zh-CN"/>
              <a:t>主要突出文字，主标题放置视觉中心，做一个网格运动模糊效果。主标题文字下方为详情说明。</a:t>
            </a:r>
          </a:p>
        </p:txBody>
      </p:sp>
    </p:spTree>
    <p:extLst>
      <p:ext uri="{BB962C8B-B14F-4D97-AF65-F5344CB8AC3E}">
        <p14:creationId xmlns:p14="http://schemas.microsoft.com/office/powerpoint/2010/main" val="485022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28793" y="590880"/>
            <a:ext cx="8768823"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11.3.3  </a:t>
            </a:r>
            <a:r>
              <a:rPr lang="en-US" altLang="zh-CN" b="1" dirty="0"/>
              <a:t>Banner</a:t>
            </a:r>
            <a:r>
              <a:rPr lang="zh-CN" altLang="zh-CN" b="1" dirty="0"/>
              <a:t>设计</a:t>
            </a:r>
          </a:p>
          <a:p>
            <a:pPr indent="457200"/>
            <a:r>
              <a:rPr lang="zh-CN" altLang="zh-CN" dirty="0"/>
              <a:t>本案例用到的软件为</a:t>
            </a:r>
            <a:r>
              <a:rPr lang="en-US" altLang="zh-CN" dirty="0"/>
              <a:t>Photoshop</a:t>
            </a:r>
            <a:r>
              <a:rPr lang="zh-CN" altLang="zh-CN" dirty="0"/>
              <a:t>。用到的知识点有矩形工具、文字工具、字符面板、置入图像、矩形选框工具、定义图案、图层样式、路径描边、椭圆形工具、自定形状工具等。</a:t>
            </a:r>
          </a:p>
          <a:p>
            <a:pPr indent="457200"/>
            <a:r>
              <a:rPr lang="en-US" altLang="zh-CN" b="1" dirty="0"/>
              <a:t>1</a:t>
            </a:r>
            <a:r>
              <a:rPr lang="zh-CN" altLang="zh-CN" b="1" dirty="0"/>
              <a:t>．制作文字部分</a:t>
            </a:r>
            <a:endParaRPr lang="en-US" altLang="zh-CN" b="1" dirty="0"/>
          </a:p>
          <a:p>
            <a:pPr indent="457200"/>
            <a:r>
              <a:rPr lang="en-US" altLang="zh-CN" b="1" dirty="0"/>
              <a:t>2</a:t>
            </a:r>
            <a:r>
              <a:rPr lang="zh-CN" altLang="zh-CN" b="1" dirty="0"/>
              <a:t>．制作背景装饰部分</a:t>
            </a:r>
            <a:endParaRPr lang="zh-CN" altLang="zh-CN" dirty="0"/>
          </a:p>
        </p:txBody>
      </p:sp>
      <p:pic>
        <p:nvPicPr>
          <p:cNvPr id="1026" name="图片 1">
            <a:extLst>
              <a:ext uri="{FF2B5EF4-FFF2-40B4-BE49-F238E27FC236}">
                <a16:creationId xmlns:a16="http://schemas.microsoft.com/office/drawing/2014/main" id="{C641BCC3-FE10-4189-B18A-D16078A2FE2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8793" y="3705219"/>
            <a:ext cx="3644732"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7D5D223A-EEE1-4DE5-89E0-3C88A375EFB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4403" y="3705219"/>
            <a:ext cx="3617734"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图片 1">
            <a:extLst>
              <a:ext uri="{FF2B5EF4-FFF2-40B4-BE49-F238E27FC236}">
                <a16:creationId xmlns:a16="http://schemas.microsoft.com/office/drawing/2014/main" id="{BE985BCD-E630-496C-87F5-B90596BAD5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55912" y="4203697"/>
            <a:ext cx="1264480" cy="140858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1029" name="AutoShape 5">
            <a:extLst>
              <a:ext uri="{FF2B5EF4-FFF2-40B4-BE49-F238E27FC236}">
                <a16:creationId xmlns:a16="http://schemas.microsoft.com/office/drawing/2014/main" id="{C741068A-02EA-4D55-8BBC-C24464580C40}"/>
              </a:ext>
            </a:extLst>
          </p:cNvPr>
          <p:cNvCxnSpPr>
            <a:cxnSpLocks noChangeShapeType="1"/>
          </p:cNvCxnSpPr>
          <p:nvPr/>
        </p:nvCxnSpPr>
        <p:spPr bwMode="auto">
          <a:xfrm>
            <a:off x="8690746" y="4832026"/>
            <a:ext cx="1035031" cy="140019"/>
          </a:xfrm>
          <a:prstGeom prst="straightConnector1">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Tree>
    <p:extLst>
      <p:ext uri="{BB962C8B-B14F-4D97-AF65-F5344CB8AC3E}">
        <p14:creationId xmlns:p14="http://schemas.microsoft.com/office/powerpoint/2010/main" val="3567673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160227" y="449264"/>
            <a:ext cx="7871545" cy="287972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【上手实操】</a:t>
            </a:r>
          </a:p>
          <a:p>
            <a:pPr indent="457200"/>
            <a:r>
              <a:rPr lang="zh-CN" altLang="zh-CN" dirty="0"/>
              <a:t>下面将结合</a:t>
            </a:r>
            <a:r>
              <a:rPr lang="zh-CN" altLang="zh-CN" dirty="0" smtClean="0"/>
              <a:t>本</a:t>
            </a:r>
            <a:r>
              <a:rPr lang="zh-CN" altLang="en-US" dirty="0" smtClean="0"/>
              <a:t>模块</a:t>
            </a:r>
            <a:r>
              <a:rPr lang="zh-CN" altLang="zh-CN" dirty="0" smtClean="0"/>
              <a:t>所</a:t>
            </a:r>
            <a:r>
              <a:rPr lang="zh-CN" altLang="zh-CN" dirty="0"/>
              <a:t>学到的新媒体广告设计知识，为某披萨点单软件做一个插屏广告。</a:t>
            </a:r>
            <a:endParaRPr lang="en-US" altLang="zh-CN" dirty="0"/>
          </a:p>
          <a:p>
            <a:pPr indent="457200"/>
            <a:r>
              <a:rPr lang="zh-CN" altLang="zh-CN" dirty="0"/>
              <a:t>设计要领：</a:t>
            </a:r>
          </a:p>
          <a:p>
            <a:pPr marL="342900" lvl="0" indent="457200">
              <a:buFont typeface="Wingdings" panose="05000000000000000000" pitchFamily="2" charset="2"/>
              <a:buChar char="l"/>
            </a:pPr>
            <a:r>
              <a:rPr lang="zh-CN" altLang="zh-CN" dirty="0"/>
              <a:t>置入素材图像并创建剪贴蒙版，添加图层样式；</a:t>
            </a:r>
          </a:p>
          <a:p>
            <a:pPr marL="342900" lvl="0" indent="457200">
              <a:buFont typeface="Wingdings" panose="05000000000000000000" pitchFamily="2" charset="2"/>
              <a:buChar char="l"/>
            </a:pPr>
            <a:r>
              <a:rPr lang="zh-CN" altLang="zh-CN" dirty="0"/>
              <a:t>使用形状工具绘制圆角矩形，使用文字工具输入文字。</a:t>
            </a:r>
          </a:p>
        </p:txBody>
      </p:sp>
      <p:pic>
        <p:nvPicPr>
          <p:cNvPr id="2050" name="图片 1">
            <a:extLst>
              <a:ext uri="{FF2B5EF4-FFF2-40B4-BE49-F238E27FC236}">
                <a16:creationId xmlns:a16="http://schemas.microsoft.com/office/drawing/2014/main" id="{9CFC47FC-17EA-4FA9-AFE0-C1775D1A0C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3899" y="3328989"/>
            <a:ext cx="3124202" cy="259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9258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a:solidFill>
                    <a:schemeClr val="bg1"/>
                  </a:solidFill>
                  <a:latin typeface="站酷小薇LOGO体" panose="02010600010101010101" pitchFamily="2" charset="-122"/>
                  <a:ea typeface="站酷小薇LOGO体" panose="02010600010101010101" pitchFamily="2" charset="-122"/>
                </a:rPr>
                <a:t>致  </a:t>
              </a:r>
              <a:endParaRPr lang="en-US" altLang="zh-CN" sz="4000">
                <a:solidFill>
                  <a:schemeClr val="bg1"/>
                </a:solidFill>
                <a:latin typeface="站酷小薇LOGO体" panose="02010600010101010101" pitchFamily="2" charset="-122"/>
                <a:ea typeface="站酷小薇LOGO体" panose="02010600010101010101" pitchFamily="2" charset="-122"/>
              </a:endParaRPr>
            </a:p>
            <a:p>
              <a:endParaRPr lang="en-US" altLang="zh-CN" sz="4000">
                <a:solidFill>
                  <a:schemeClr val="bg1"/>
                </a:solidFill>
                <a:latin typeface="站酷小薇LOGO体" panose="02010600010101010101" pitchFamily="2" charset="-122"/>
                <a:ea typeface="站酷小薇LOGO体" panose="02010600010101010101" pitchFamily="2" charset="-122"/>
              </a:endParaRPr>
            </a:p>
            <a:p>
              <a:r>
                <a:rPr lang="zh-CN" altLang="en-US" sz="400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14233"/>
            <a:ext cx="1415772" cy="461665"/>
          </a:xfrm>
          <a:prstGeom prst="rect">
            <a:avLst/>
          </a:prstGeom>
          <a:noFill/>
        </p:spPr>
        <p:txBody>
          <a:bodyPr wrap="none" rtlCol="0">
            <a:spAutoFit/>
          </a:bodyPr>
          <a:lstStyle/>
          <a:p>
            <a:r>
              <a:rPr lang="zh-CN" altLang="zh-CN" sz="2400" b="1">
                <a:latin typeface="微软雅黑" panose="020B0503020204020204" pitchFamily="34" charset="-122"/>
                <a:ea typeface="微软雅黑" panose="020B0503020204020204" pitchFamily="34" charset="-122"/>
              </a:rPr>
              <a:t>内容概要</a:t>
            </a:r>
          </a:p>
        </p:txBody>
      </p:sp>
      <p:sp>
        <p:nvSpPr>
          <p:cNvPr id="12" name="文本框 23">
            <a:extLst>
              <a:ext uri="{FF2B5EF4-FFF2-40B4-BE49-F238E27FC236}">
                <a16:creationId xmlns:a16="http://schemas.microsoft.com/office/drawing/2014/main" id="{165B3E1C-B1BD-418B-98A3-9757880BDE8E}"/>
              </a:ext>
            </a:extLst>
          </p:cNvPr>
          <p:cNvSpPr txBox="1"/>
          <p:nvPr/>
        </p:nvSpPr>
        <p:spPr>
          <a:xfrm>
            <a:off x="1732795" y="1794193"/>
            <a:ext cx="8869290"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a:t>新媒体是一种宽泛的概念，主要是指利用数字技术，通过计算机网络、无线通信网、卫星等渠道，以及电脑、手机、数字电视机等终端，向用户提供信息和服务的传播形态。相较于传统媒体，传播更加广泛，成本更加低廉，随时随地都可获得资讯。</a:t>
            </a:r>
          </a:p>
          <a:p>
            <a:pPr indent="457200"/>
            <a:r>
              <a:rPr lang="zh-CN" altLang="zh-CN" b="1"/>
              <a:t>知识要点</a:t>
            </a:r>
            <a:endParaRPr lang="zh-CN" altLang="zh-CN"/>
          </a:p>
          <a:p>
            <a:pPr indent="457200"/>
            <a:r>
              <a:rPr lang="zh-CN" altLang="zh-CN"/>
              <a:t>（</a:t>
            </a:r>
            <a:r>
              <a:rPr lang="en-US" altLang="zh-CN"/>
              <a:t>1</a:t>
            </a:r>
            <a:r>
              <a:rPr lang="zh-CN" altLang="zh-CN"/>
              <a:t>）了解新媒体广告的特点</a:t>
            </a:r>
          </a:p>
          <a:p>
            <a:pPr indent="457200"/>
            <a:r>
              <a:rPr lang="zh-CN" altLang="zh-CN"/>
              <a:t>（</a:t>
            </a:r>
            <a:r>
              <a:rPr lang="en-US" altLang="zh-CN"/>
              <a:t>2</a:t>
            </a:r>
            <a:r>
              <a:rPr lang="zh-CN" altLang="zh-CN"/>
              <a:t>）掌握新媒体广告的设计知识</a:t>
            </a:r>
          </a:p>
        </p:txBody>
      </p:sp>
    </p:spTree>
    <p:extLst>
      <p:ext uri="{BB962C8B-B14F-4D97-AF65-F5344CB8AC3E}">
        <p14:creationId xmlns:p14="http://schemas.microsoft.com/office/powerpoint/2010/main" val="781970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6976733" y="1986183"/>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126033" y="211551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6979401" y="301584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139102" y="314718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7883860" y="3014672"/>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smtClean="0"/>
              <a:t>新媒体广告</a:t>
            </a:r>
            <a:r>
              <a:rPr lang="zh-CN" altLang="zh-CN" dirty="0" smtClean="0"/>
              <a:t>设计</a:t>
            </a:r>
            <a:r>
              <a:rPr lang="zh-CN" altLang="zh-CN" dirty="0"/>
              <a:t>知识</a:t>
            </a:r>
            <a:endParaRPr lang="zh-CN" altLang="en-US" dirty="0"/>
          </a:p>
        </p:txBody>
      </p:sp>
      <p:sp>
        <p:nvSpPr>
          <p:cNvPr id="22" name="文本框 21">
            <a:hlinkClick r:id="rId2" action="ppaction://hlinksldjump"/>
            <a:extLst>
              <a:ext uri="{FF2B5EF4-FFF2-40B4-BE49-F238E27FC236}">
                <a16:creationId xmlns:a16="http://schemas.microsoft.com/office/drawing/2014/main" id="{A4FA8CBE-305F-4333-AF39-400B25841AD0}"/>
              </a:ext>
            </a:extLst>
          </p:cNvPr>
          <p:cNvSpPr txBox="1"/>
          <p:nvPr/>
        </p:nvSpPr>
        <p:spPr>
          <a:xfrm>
            <a:off x="7891120" y="1975774"/>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a:t>新媒体广告的特点</a:t>
            </a:r>
            <a:endParaRPr lang="zh-CN" altLang="en-US"/>
          </a:p>
        </p:txBody>
      </p:sp>
      <p:sp>
        <p:nvSpPr>
          <p:cNvPr id="8" name="文本框 7">
            <a:extLst>
              <a:ext uri="{FF2B5EF4-FFF2-40B4-BE49-F238E27FC236}">
                <a16:creationId xmlns:a16="http://schemas.microsoft.com/office/drawing/2014/main" id="{21A24059-93D8-4C0E-9028-7031662D6354}"/>
              </a:ext>
            </a:extLst>
          </p:cNvPr>
          <p:cNvSpPr txBox="1"/>
          <p:nvPr/>
        </p:nvSpPr>
        <p:spPr>
          <a:xfrm>
            <a:off x="6988197" y="4037971"/>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9" name="直接连接符 8">
            <a:extLst>
              <a:ext uri="{FF2B5EF4-FFF2-40B4-BE49-F238E27FC236}">
                <a16:creationId xmlns:a16="http://schemas.microsoft.com/office/drawing/2014/main" id="{82DFC767-9BCC-496E-B52A-310ACC4E4567}"/>
              </a:ext>
            </a:extLst>
          </p:cNvPr>
          <p:cNvCxnSpPr/>
          <p:nvPr/>
        </p:nvCxnSpPr>
        <p:spPr>
          <a:xfrm flipH="1">
            <a:off x="7097962" y="418455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3" action="ppaction://hlinksldjump"/>
            <a:extLst>
              <a:ext uri="{FF2B5EF4-FFF2-40B4-BE49-F238E27FC236}">
                <a16:creationId xmlns:a16="http://schemas.microsoft.com/office/drawing/2014/main" id="{61E26A8B-36CB-4386-A83A-A2A71B431609}"/>
              </a:ext>
            </a:extLst>
          </p:cNvPr>
          <p:cNvSpPr txBox="1"/>
          <p:nvPr/>
        </p:nvSpPr>
        <p:spPr>
          <a:xfrm>
            <a:off x="7885167" y="4014095"/>
            <a:ext cx="386791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smtClean="0"/>
              <a:t>实战</a:t>
            </a:r>
            <a:r>
              <a:rPr lang="zh-CN" altLang="en-US" dirty="0" smtClean="0"/>
              <a:t>演练</a:t>
            </a:r>
            <a:r>
              <a:rPr lang="zh-CN" altLang="zh-CN" dirty="0" smtClean="0"/>
              <a:t>：</a:t>
            </a:r>
            <a:r>
              <a:rPr lang="zh-CN" altLang="zh-CN" dirty="0"/>
              <a:t>会员招募</a:t>
            </a:r>
            <a:r>
              <a:rPr lang="en-US" altLang="zh-CN" dirty="0"/>
              <a:t>banner</a:t>
            </a:r>
            <a:r>
              <a:rPr lang="zh-CN" altLang="zh-CN" dirty="0"/>
              <a:t>设计</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2842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31268" y="3972975"/>
            <a:ext cx="5109091" cy="830997"/>
          </a:xfrm>
          <a:prstGeom prst="rect">
            <a:avLst/>
          </a:prstGeom>
        </p:spPr>
        <p:txBody>
          <a:bodyPr wrap="none">
            <a:spAutoFit/>
          </a:bodyPr>
          <a:lstStyle/>
          <a:p>
            <a:r>
              <a:rPr lang="zh-CN" altLang="zh-CN" sz="4800" b="1"/>
              <a:t>新媒体广告的特点</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441061"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01</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89330" y="1173685"/>
            <a:ext cx="9013340"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a:t>新媒体是一个不断变化的概念，涵盖了所有数字化的媒体形式。相较于传统媒体的单项传播，新媒体传播更加广泛，其传播内容主要包括但不限于文字、图片、视频等。新媒体广告的特点主要有以下几点：</a:t>
            </a:r>
          </a:p>
          <a:p>
            <a:pPr indent="457200"/>
            <a:r>
              <a:rPr lang="en-US" altLang="zh-CN" b="1"/>
              <a:t>1</a:t>
            </a:r>
            <a:r>
              <a:rPr lang="zh-CN" altLang="zh-CN" b="1"/>
              <a:t>．交互性强</a:t>
            </a:r>
            <a:endParaRPr lang="zh-CN" altLang="zh-CN"/>
          </a:p>
          <a:p>
            <a:pPr indent="457200"/>
            <a:r>
              <a:rPr lang="zh-CN" altLang="zh-CN"/>
              <a:t>新媒体广告主要是按需推送，受众根据需要可以通过各种渠道获取所需广告信息。例如，通过各大平台进行搜寻。</a:t>
            </a:r>
          </a:p>
          <a:p>
            <a:pPr indent="457200"/>
            <a:r>
              <a:rPr lang="en-US" altLang="zh-CN" b="1"/>
              <a:t>2</a:t>
            </a:r>
            <a:r>
              <a:rPr lang="zh-CN" altLang="zh-CN" b="1"/>
              <a:t>．精准性高</a:t>
            </a:r>
            <a:endParaRPr lang="zh-CN" altLang="zh-CN"/>
          </a:p>
          <a:p>
            <a:pPr indent="457200"/>
            <a:r>
              <a:rPr lang="zh-CN" altLang="zh-CN"/>
              <a:t>当用户自己需要广告的时候，新媒体会主动过滤掉许多无关的广告内容，从而达到有需求带入广告的精准性。</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073391" y="1182951"/>
            <a:ext cx="10102369" cy="423201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3</a:t>
            </a:r>
            <a:r>
              <a:rPr lang="zh-CN" altLang="zh-CN" b="1"/>
              <a:t>．时效性快</a:t>
            </a:r>
            <a:endParaRPr lang="zh-CN" altLang="zh-CN"/>
          </a:p>
          <a:p>
            <a:pPr indent="457200"/>
            <a:r>
              <a:rPr lang="zh-CN" altLang="zh-CN"/>
              <a:t>利用用户的主动性和互联网引擎自身的时间优先性，可以保证新媒体广告的实时更新。</a:t>
            </a:r>
          </a:p>
          <a:p>
            <a:pPr indent="457200"/>
            <a:r>
              <a:rPr lang="en-US" altLang="zh-CN" b="1"/>
              <a:t>4</a:t>
            </a:r>
            <a:r>
              <a:rPr lang="zh-CN" altLang="zh-CN" b="1"/>
              <a:t>．便利性好</a:t>
            </a:r>
            <a:endParaRPr lang="zh-CN" altLang="zh-CN"/>
          </a:p>
          <a:p>
            <a:pPr indent="457200"/>
            <a:r>
              <a:rPr lang="zh-CN" altLang="zh-CN"/>
              <a:t>广告模式灵活，可以在手机里、电脑上、餐厅点单</a:t>
            </a:r>
            <a:r>
              <a:rPr lang="en-US" altLang="zh-CN"/>
              <a:t>ipad</a:t>
            </a:r>
            <a:r>
              <a:rPr lang="zh-CN" altLang="zh-CN"/>
              <a:t>里、地铁里等等，只要有互联网的地方，就可以进行广告投放。</a:t>
            </a:r>
          </a:p>
          <a:p>
            <a:pPr indent="457200"/>
            <a:r>
              <a:rPr lang="en-US" altLang="zh-CN" b="1"/>
              <a:t>5</a:t>
            </a:r>
            <a:r>
              <a:rPr lang="zh-CN" altLang="zh-CN" b="1"/>
              <a:t>．自传播性强</a:t>
            </a:r>
            <a:endParaRPr lang="zh-CN" altLang="zh-CN"/>
          </a:p>
          <a:p>
            <a:pPr indent="457200"/>
            <a:r>
              <a:rPr lang="zh-CN" altLang="zh-CN"/>
              <a:t>通过新媒体方式发布的广告，能够被受众自我传播，自我复制，达到更大受众面。</a:t>
            </a:r>
          </a:p>
          <a:p>
            <a:pPr indent="457200"/>
            <a:r>
              <a:rPr lang="en-US" altLang="zh-CN" b="1"/>
              <a:t>6</a:t>
            </a:r>
            <a:r>
              <a:rPr lang="zh-CN" altLang="zh-CN" b="1"/>
              <a:t>．转化率更好</a:t>
            </a:r>
            <a:endParaRPr lang="zh-CN" altLang="zh-CN"/>
          </a:p>
          <a:p>
            <a:pPr indent="457200"/>
            <a:r>
              <a:rPr lang="zh-CN" altLang="zh-CN"/>
              <a:t>相较于传统媒体，新媒体广告投放往往连接着各大电商平台，可以迅速成交。</a:t>
            </a:r>
          </a:p>
        </p:txBody>
      </p:sp>
    </p:spTree>
    <p:extLst>
      <p:ext uri="{BB962C8B-B14F-4D97-AF65-F5344CB8AC3E}">
        <p14:creationId xmlns:p14="http://schemas.microsoft.com/office/powerpoint/2010/main" val="2594968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8567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988515" y="3972975"/>
            <a:ext cx="5724644" cy="830997"/>
          </a:xfrm>
          <a:prstGeom prst="rect">
            <a:avLst/>
          </a:prstGeom>
        </p:spPr>
        <p:txBody>
          <a:bodyPr wrap="none">
            <a:spAutoFit/>
          </a:bodyPr>
          <a:lstStyle/>
          <a:p>
            <a:r>
              <a:rPr lang="zh-CN" altLang="en-US" sz="4800" b="1" dirty="0" smtClean="0"/>
              <a:t>新媒体广告</a:t>
            </a:r>
            <a:r>
              <a:rPr lang="zh-CN" altLang="zh-CN" sz="4800" b="1" dirty="0" smtClean="0"/>
              <a:t>设计</a:t>
            </a:r>
            <a:r>
              <a:rPr lang="zh-CN" altLang="zh-CN" sz="4800" b="1" dirty="0"/>
              <a:t>知识</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98308"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02</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893446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8337" y="930239"/>
            <a:ext cx="9412477" cy="461331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11.2.1  </a:t>
            </a:r>
            <a:r>
              <a:rPr lang="zh-CN" altLang="zh-CN" b="1"/>
              <a:t>新媒体广告形式</a:t>
            </a:r>
          </a:p>
          <a:p>
            <a:pPr indent="457200"/>
            <a:r>
              <a:rPr lang="zh-CN" altLang="zh-CN"/>
              <a:t>新媒体广告在互联网上的广告形式多种多样，下面将介绍常见的六种：</a:t>
            </a:r>
          </a:p>
          <a:p>
            <a:pPr indent="457200"/>
            <a:r>
              <a:rPr lang="en-US" altLang="zh-CN" b="1"/>
              <a:t>1</a:t>
            </a:r>
            <a:r>
              <a:rPr lang="zh-CN" altLang="zh-CN" b="1"/>
              <a:t>．网幅广告（</a:t>
            </a:r>
            <a:r>
              <a:rPr lang="en-US" altLang="zh-CN" b="1"/>
              <a:t>Banner</a:t>
            </a:r>
            <a:r>
              <a:rPr lang="zh-CN" altLang="zh-CN" b="1"/>
              <a:t>）</a:t>
            </a:r>
            <a:endParaRPr lang="zh-CN" altLang="zh-CN"/>
          </a:p>
          <a:p>
            <a:pPr indent="457200"/>
            <a:r>
              <a:rPr lang="zh-CN" altLang="zh-CN"/>
              <a:t>网幅广告（</a:t>
            </a:r>
            <a:r>
              <a:rPr lang="en-US" altLang="zh-CN"/>
              <a:t>Banner</a:t>
            </a:r>
            <a:r>
              <a:rPr lang="zh-CN" altLang="zh-CN"/>
              <a:t>）主要是以</a:t>
            </a:r>
            <a:r>
              <a:rPr lang="en-US" altLang="zh-CN"/>
              <a:t>GIF</a:t>
            </a:r>
            <a:r>
              <a:rPr lang="zh-CN" altLang="zh-CN"/>
              <a:t>，</a:t>
            </a:r>
            <a:r>
              <a:rPr lang="en-US" altLang="zh-CN"/>
              <a:t>JPG</a:t>
            </a:r>
            <a:r>
              <a:rPr lang="zh-CN" altLang="zh-CN"/>
              <a:t>等格式建立的图像文件，可以分为静态、动态以及交互式三种状态。一般在页面的顶部、中部或者底部显示，有的则是直接弹窗展示。</a:t>
            </a:r>
          </a:p>
          <a:p>
            <a:pPr indent="457200"/>
            <a:r>
              <a:rPr lang="en-US" altLang="zh-CN" b="1"/>
              <a:t>2</a:t>
            </a:r>
            <a:r>
              <a:rPr lang="zh-CN" altLang="zh-CN" b="1"/>
              <a:t>．文字链广告</a:t>
            </a:r>
            <a:endParaRPr lang="zh-CN" altLang="zh-CN"/>
          </a:p>
          <a:p>
            <a:pPr indent="457200"/>
            <a:r>
              <a:rPr lang="zh-CN" altLang="zh-CN"/>
              <a:t>文字链广告顾名思义就是只有文字的广告，不仅文件体积小，而且传输速度快，可以使用户一目了然。一般展示在页面的顶部或者底部，单击后便会自动跳转到目标广告的界面。</a:t>
            </a:r>
          </a:p>
        </p:txBody>
      </p:sp>
    </p:spTree>
    <p:extLst>
      <p:ext uri="{BB962C8B-B14F-4D97-AF65-F5344CB8AC3E}">
        <p14:creationId xmlns:p14="http://schemas.microsoft.com/office/powerpoint/2010/main" val="1108335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67008" y="520699"/>
            <a:ext cx="980580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3</a:t>
            </a:r>
            <a:r>
              <a:rPr lang="zh-CN" altLang="zh-CN" b="1"/>
              <a:t>．视频贴片广告</a:t>
            </a:r>
            <a:endParaRPr lang="zh-CN" altLang="zh-CN"/>
          </a:p>
          <a:p>
            <a:pPr indent="457200"/>
            <a:r>
              <a:rPr lang="zh-CN" altLang="zh-CN"/>
              <a:t>在观看视频时，单击暂停键后，视频画面的中心会广告，这就是所谓的视频贴片广告。单击该贴片广告便会自动跳转到目标广告的界面，单击右上角关闭。</a:t>
            </a:r>
          </a:p>
          <a:p>
            <a:pPr indent="457200"/>
            <a:r>
              <a:rPr lang="en-US" altLang="zh-CN" b="1"/>
              <a:t>4</a:t>
            </a:r>
            <a:r>
              <a:rPr lang="zh-CN" altLang="zh-CN" b="1"/>
              <a:t>．信息流广告</a:t>
            </a:r>
            <a:endParaRPr lang="zh-CN" altLang="zh-CN"/>
          </a:p>
          <a:p>
            <a:pPr indent="457200"/>
            <a:r>
              <a:rPr lang="zh-CN" altLang="zh-CN"/>
              <a:t>信息流广告是出现在社交媒体用户好友动态中的广告，特点是个性化投放。后台可以通过标签进行投放，可以更好、更精确的捕捉用户意图，激发受众主动性。</a:t>
            </a:r>
          </a:p>
          <a:p>
            <a:pPr indent="457200"/>
            <a:r>
              <a:rPr lang="en-US" altLang="zh-CN" b="1"/>
              <a:t>5</a:t>
            </a:r>
            <a:r>
              <a:rPr lang="zh-CN" altLang="zh-CN" b="1"/>
              <a:t>．插屏广告</a:t>
            </a:r>
            <a:endParaRPr lang="zh-CN" altLang="zh-CN"/>
          </a:p>
          <a:p>
            <a:pPr indent="457200"/>
            <a:r>
              <a:rPr lang="zh-CN" altLang="zh-CN"/>
              <a:t>移动广告平台主流的广告之一，在应用开启、暂停、退出时以半屏或全屏的形式弹出。该广告点击率高、效果佳。</a:t>
            </a:r>
          </a:p>
          <a:p>
            <a:pPr indent="457200"/>
            <a:r>
              <a:rPr lang="en-US" altLang="zh-CN" b="1"/>
              <a:t>6</a:t>
            </a:r>
            <a:r>
              <a:rPr lang="zh-CN" altLang="zh-CN" b="1"/>
              <a:t>．全开屏广告</a:t>
            </a:r>
            <a:endParaRPr lang="zh-CN" altLang="zh-CN"/>
          </a:p>
          <a:p>
            <a:pPr indent="457200"/>
            <a:r>
              <a:rPr lang="zh-CN" altLang="zh-CN"/>
              <a:t>打开软件会出现</a:t>
            </a:r>
            <a:r>
              <a:rPr lang="en-US" altLang="zh-CN"/>
              <a:t>3-5</a:t>
            </a:r>
            <a:r>
              <a:rPr lang="zh-CN" altLang="zh-CN"/>
              <a:t>秒的广告，可以是图片、动态</a:t>
            </a:r>
            <a:r>
              <a:rPr lang="en-US" altLang="zh-CN"/>
              <a:t>H5</a:t>
            </a:r>
            <a:r>
              <a:rPr lang="zh-CN" altLang="zh-CN"/>
              <a:t>或短视频。该广告有一定的强制性，可有效获取优质客户，做到精准投放，单击进入链接，提供更多互动空间。</a:t>
            </a:r>
          </a:p>
        </p:txBody>
      </p:sp>
    </p:spTree>
    <p:extLst>
      <p:ext uri="{BB962C8B-B14F-4D97-AF65-F5344CB8AC3E}">
        <p14:creationId xmlns:p14="http://schemas.microsoft.com/office/powerpoint/2010/main" val="180857699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3454</TotalTime>
  <Words>1031</Words>
  <Application>Microsoft Office PowerPoint</Application>
  <PresentationFormat>宽屏</PresentationFormat>
  <Paragraphs>68</Paragraphs>
  <Slides>16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隶书</vt: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tezhaoji</cp:lastModifiedBy>
  <cp:revision>894</cp:revision>
  <dcterms:created xsi:type="dcterms:W3CDTF">2020-06-26T11:31:00Z</dcterms:created>
  <dcterms:modified xsi:type="dcterms:W3CDTF">2024-08-20T02:01:46Z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