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365" r:id="rId3"/>
    <p:sldId id="292" r:id="rId4"/>
    <p:sldId id="290" r:id="rId5"/>
    <p:sldId id="367" r:id="rId6"/>
    <p:sldId id="734" r:id="rId7"/>
    <p:sldId id="735" r:id="rId8"/>
    <p:sldId id="736" r:id="rId9"/>
    <p:sldId id="737" r:id="rId10"/>
    <p:sldId id="738" r:id="rId11"/>
    <p:sldId id="739" r:id="rId12"/>
    <p:sldId id="740" r:id="rId13"/>
    <p:sldId id="741" r:id="rId14"/>
    <p:sldId id="742" r:id="rId15"/>
    <p:sldId id="744" r:id="rId16"/>
    <p:sldId id="743" r:id="rId17"/>
    <p:sldId id="721" r:id="rId18"/>
    <p:sldId id="286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2" autoAdjust="0"/>
    <p:restoredTop sz="94660"/>
  </p:normalViewPr>
  <p:slideViewPr>
    <p:cSldViewPr snapToGrid="0">
      <p:cViewPr varScale="1">
        <p:scale>
          <a:sx n="73" d="100"/>
          <a:sy n="73" d="100"/>
        </p:scale>
        <p:origin x="4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>
                <a:solidFill>
                  <a:schemeClr val="tx1"/>
                </a:solidFill>
              </a:rPr>
              <a:t>关注微信公众平台</a:t>
            </a:r>
            <a:r>
              <a:rPr lang="en-US" altLang="zh-CN" sz="1100">
                <a:solidFill>
                  <a:schemeClr val="tx1"/>
                </a:solidFill>
              </a:rPr>
              <a:t>DSSF007</a:t>
            </a:r>
            <a:r>
              <a:rPr lang="zh-CN" altLang="en-US" sz="110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/>
          </a:p>
        </p:txBody>
      </p:sp>
      <p:sp>
        <p:nvSpPr>
          <p:cNvPr id="6" name="文本框 5"/>
          <p:cNvSpPr txBox="1"/>
          <p:nvPr/>
        </p:nvSpPr>
        <p:spPr>
          <a:xfrm>
            <a:off x="216687" y="4286275"/>
            <a:ext cx="118324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 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宣传</a:t>
            </a:r>
            <a:r>
              <a:rPr lang="zh-CN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页设计</a:t>
            </a:r>
            <a:endParaRPr lang="zh-CN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78291" y="1745185"/>
            <a:ext cx="8835418" cy="2326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 smtClean="0"/>
              <a:t>4.2.3  </a:t>
            </a:r>
            <a:r>
              <a:rPr lang="zh-CN" altLang="zh-CN" b="1" dirty="0"/>
              <a:t>压痕</a:t>
            </a:r>
          </a:p>
          <a:p>
            <a:pPr indent="457200"/>
            <a:r>
              <a:rPr lang="zh-CN" altLang="zh-CN" dirty="0"/>
              <a:t>压痕是指利用钢线，通过压印，在纸片上压出痕迹或留下供弯折的槽痕。利用钢刀、钢线排列成模板，在压力作用下将印刷品表面加工成易于折叠的痕迹。对于</a:t>
            </a:r>
            <a:r>
              <a:rPr lang="en-US" altLang="zh-CN" dirty="0"/>
              <a:t>200g</a:t>
            </a:r>
            <a:r>
              <a:rPr lang="zh-CN" altLang="zh-CN" dirty="0"/>
              <a:t>以上的纸张，甚至包括</a:t>
            </a:r>
            <a:r>
              <a:rPr lang="en-US" altLang="zh-CN" dirty="0"/>
              <a:t>157g</a:t>
            </a:r>
            <a:r>
              <a:rPr lang="zh-CN" altLang="zh-CN" dirty="0"/>
              <a:t>单一颜色油墨很厚的印刷品，可通过压痕的办法来解决。</a:t>
            </a:r>
          </a:p>
        </p:txBody>
      </p:sp>
    </p:spTree>
    <p:extLst>
      <p:ext uri="{BB962C8B-B14F-4D97-AF65-F5344CB8AC3E}">
        <p14:creationId xmlns:p14="http://schemas.microsoft.com/office/powerpoint/2010/main" val="227033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63886" y="1087959"/>
            <a:ext cx="9464228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 smtClean="0"/>
              <a:t>4.2.4  </a:t>
            </a:r>
            <a:r>
              <a:rPr lang="zh-CN" altLang="zh-CN" b="1" dirty="0"/>
              <a:t>折法</a:t>
            </a:r>
          </a:p>
          <a:p>
            <a:pPr indent="457200"/>
            <a:r>
              <a:rPr lang="zh-CN" altLang="zh-CN" dirty="0"/>
              <a:t>常见的宣传页折法：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对折：</a:t>
            </a:r>
            <a:r>
              <a:rPr lang="zh-CN" altLang="zh-CN" dirty="0"/>
              <a:t>将纸张由两边向中间对折。常规的对折折页尺寸为</a:t>
            </a:r>
            <a:r>
              <a:rPr lang="en-US" altLang="zh-CN" dirty="0"/>
              <a:t>A4</a:t>
            </a:r>
            <a:r>
              <a:rPr lang="zh-CN" altLang="zh-CN" dirty="0"/>
              <a:t>或</a:t>
            </a:r>
            <a:r>
              <a:rPr lang="en-US" altLang="zh-CN" dirty="0"/>
              <a:t>A3</a:t>
            </a:r>
            <a:r>
              <a:rPr lang="zh-CN" altLang="zh-CN" dirty="0"/>
              <a:t>。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荷包折：</a:t>
            </a:r>
            <a:r>
              <a:rPr lang="zh-CN" altLang="zh-CN" dirty="0"/>
              <a:t>在三等分的位置，将两端往中间折将折叠，也称三折页。</a:t>
            </a:r>
            <a:endParaRPr lang="en-US" altLang="zh-CN" dirty="0"/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风琴折：</a:t>
            </a:r>
            <a:r>
              <a:rPr lang="zh-CN" altLang="zh-CN" dirty="0"/>
              <a:t>三等分，一里一外折叠，像扇子一样“之”字形折，通常</a:t>
            </a:r>
            <a:r>
              <a:rPr lang="en-US" altLang="zh-CN" dirty="0"/>
              <a:t>6</a:t>
            </a:r>
            <a:r>
              <a:rPr lang="zh-CN" altLang="zh-CN" dirty="0"/>
              <a:t>页面。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十字折：</a:t>
            </a:r>
            <a:r>
              <a:rPr lang="zh-CN" altLang="zh-CN" dirty="0"/>
              <a:t>水平和垂直方向轮流各对折一次的形式，展开后显示十字状的折线。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关门折：</a:t>
            </a:r>
            <a:r>
              <a:rPr lang="zh-CN" altLang="zh-CN" dirty="0"/>
              <a:t>将折页沿四分之一的对折线，由左向右向内折叠，正好像两扇门。最多可折叠成</a:t>
            </a:r>
            <a:r>
              <a:rPr lang="en-US" altLang="zh-CN" dirty="0"/>
              <a:t>6</a:t>
            </a:r>
            <a:r>
              <a:rPr lang="zh-CN" altLang="zh-CN" dirty="0"/>
              <a:t>面。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观音对折：</a:t>
            </a:r>
            <a:r>
              <a:rPr lang="zh-CN" altLang="zh-CN" dirty="0"/>
              <a:t>关门再对折，将开门着从中对折的形式。</a:t>
            </a:r>
          </a:p>
        </p:txBody>
      </p:sp>
    </p:spTree>
    <p:extLst>
      <p:ext uri="{BB962C8B-B14F-4D97-AF65-F5344CB8AC3E}">
        <p14:creationId xmlns:p14="http://schemas.microsoft.com/office/powerpoint/2010/main" val="1909945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899702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2989715" y="3925235"/>
            <a:ext cx="93249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 smtClean="0"/>
              <a:t>实战</a:t>
            </a:r>
            <a:r>
              <a:rPr lang="zh-CN" altLang="en-US" sz="4000" b="1" dirty="0" smtClean="0"/>
              <a:t>演练</a:t>
            </a:r>
            <a:r>
              <a:rPr lang="zh-CN" altLang="zh-CN" sz="4000" b="1" dirty="0" smtClean="0"/>
              <a:t>：</a:t>
            </a:r>
            <a:r>
              <a:rPr lang="zh-CN" altLang="en-US" sz="4000" b="1" dirty="0"/>
              <a:t>购物狂欢夜主题</a:t>
            </a:r>
            <a:r>
              <a:rPr lang="en-US" altLang="zh-CN" sz="4000" b="1" dirty="0"/>
              <a:t>DM</a:t>
            </a:r>
            <a:r>
              <a:rPr lang="zh-CN" altLang="en-US" sz="4000" b="1" dirty="0"/>
              <a:t>广告设计</a:t>
            </a:r>
            <a:endParaRPr lang="zh-CN" altLang="zh-CN" sz="40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1212336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96009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63886" y="1873775"/>
            <a:ext cx="946422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 smtClean="0"/>
              <a:t>4.3.1  </a:t>
            </a:r>
            <a:r>
              <a:rPr lang="zh-CN" altLang="zh-CN" b="1" dirty="0"/>
              <a:t>客户要求</a:t>
            </a:r>
          </a:p>
          <a:p>
            <a:pPr indent="457200"/>
            <a:r>
              <a:rPr lang="zh-CN" altLang="en-US" dirty="0"/>
              <a:t>某电商企业现需设计制作一个以购物狂欢夜为主题的</a:t>
            </a:r>
            <a:r>
              <a:rPr lang="en-US" altLang="zh-CN" dirty="0"/>
              <a:t>DM</a:t>
            </a:r>
            <a:r>
              <a:rPr lang="zh-CN" altLang="en-US" dirty="0"/>
              <a:t>广告</a:t>
            </a:r>
            <a:r>
              <a:rPr lang="zh-CN" altLang="en-US" dirty="0" smtClean="0"/>
              <a:t>。</a:t>
            </a:r>
            <a:endParaRPr lang="zh-CN" altLang="zh-CN" dirty="0"/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尺寸要求</a:t>
            </a:r>
            <a:r>
              <a:rPr lang="zh-CN" altLang="zh-CN" b="1" dirty="0" smtClean="0"/>
              <a:t>：</a:t>
            </a:r>
            <a:r>
              <a:rPr lang="en-US" altLang="zh-CN" dirty="0"/>
              <a:t>210 mm×158 mm</a:t>
            </a:r>
            <a:r>
              <a:rPr lang="zh-CN" altLang="en-US" dirty="0"/>
              <a:t>，</a:t>
            </a:r>
            <a:r>
              <a:rPr lang="en-US" altLang="zh-CN" dirty="0"/>
              <a:t>300</a:t>
            </a:r>
            <a:r>
              <a:rPr lang="zh-CN" altLang="en-US" dirty="0"/>
              <a:t>像素</a:t>
            </a:r>
            <a:r>
              <a:rPr lang="en-US" altLang="zh-CN" dirty="0"/>
              <a:t>/</a:t>
            </a:r>
            <a:r>
              <a:rPr lang="zh-CN" altLang="en-US" dirty="0"/>
              <a:t>英寸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设计要求</a:t>
            </a:r>
            <a:r>
              <a:rPr lang="zh-CN" altLang="zh-CN" b="1" dirty="0" smtClean="0"/>
              <a:t>：</a:t>
            </a:r>
            <a:r>
              <a:rPr lang="zh-CN" altLang="en-US" dirty="0"/>
              <a:t>整体应以紫色为主色调，标题文字要醒目，副标题文字采用霓虹效果，</a:t>
            </a:r>
            <a:r>
              <a:rPr lang="zh-CN" altLang="en-US" dirty="0" smtClean="0"/>
              <a:t>辅助文案</a:t>
            </a:r>
            <a:r>
              <a:rPr lang="zh-CN" altLang="en-US" dirty="0"/>
              <a:t>采用发光效果，搭配各种商品图案，要求设计风格统一、图文排列有序，要求保证原创性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内容说明</a:t>
            </a:r>
            <a:r>
              <a:rPr lang="zh-CN" altLang="zh-CN" b="1" dirty="0" smtClean="0"/>
              <a:t>：</a:t>
            </a:r>
            <a:r>
              <a:rPr lang="zh-CN" altLang="en-US" dirty="0"/>
              <a:t>宣传语、活动信息等，具体内容参考素材</a:t>
            </a:r>
            <a:r>
              <a:rPr lang="zh-CN" altLang="en-US" dirty="0" smtClean="0"/>
              <a:t>文件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1808295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252878" y="1073671"/>
            <a:ext cx="9551764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 smtClean="0"/>
              <a:t>4.3.2  </a:t>
            </a:r>
            <a:r>
              <a:rPr lang="zh-CN" altLang="zh-CN" b="1" dirty="0"/>
              <a:t>设计说明</a:t>
            </a:r>
          </a:p>
          <a:p>
            <a:pPr indent="457200"/>
            <a:r>
              <a:rPr lang="zh-CN" altLang="en-US" dirty="0"/>
              <a:t>分析客户提出的要求，在设计制作时可分为背景制作、副标题制作、标题制作和装饰设计四部分。</a:t>
            </a:r>
          </a:p>
          <a:p>
            <a:pPr indent="457200"/>
            <a:r>
              <a:rPr lang="en-US" altLang="zh-CN" dirty="0"/>
              <a:t>1. </a:t>
            </a:r>
            <a:r>
              <a:rPr lang="zh-CN" altLang="en-US" dirty="0"/>
              <a:t>背景制作</a:t>
            </a:r>
          </a:p>
          <a:p>
            <a:pPr indent="457200"/>
            <a:r>
              <a:rPr lang="zh-CN" altLang="en-US" dirty="0"/>
              <a:t>紫色本身给人以绚丽、繁华的心理感受，通过调整混合模式等使光斑呈现出渐变模糊的效果，更是给人以纸醉金迷、灯红酒绿的感觉。本部分主要是对光斑素材进行适当调整，使其与背景颜色相互融合，从而制作奇妙、梦幻的背景效果。</a:t>
            </a:r>
          </a:p>
          <a:p>
            <a:pPr indent="457200"/>
            <a:r>
              <a:rPr lang="en-US" altLang="zh-CN" dirty="0"/>
              <a:t>2. </a:t>
            </a:r>
            <a:r>
              <a:rPr lang="zh-CN" altLang="en-US" dirty="0"/>
              <a:t>副标题制作</a:t>
            </a:r>
          </a:p>
          <a:p>
            <a:pPr indent="457200"/>
            <a:r>
              <a:rPr lang="zh-CN" altLang="en-US" dirty="0"/>
              <a:t>本案例的副标题文字将制作成霓虹效果，与整个画面的风格相统一。在制作时将对绘制的图形和文字使用“内发光”和“外发光”的图层样式，在小的细节处进行了刻画，使副标题也成为画面中的一大亮点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2835592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252878" y="1073671"/>
            <a:ext cx="955176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 smtClean="0"/>
              <a:t>4.3.2  </a:t>
            </a:r>
            <a:r>
              <a:rPr lang="zh-CN" altLang="zh-CN" b="1" dirty="0" smtClean="0"/>
              <a:t>设计说明</a:t>
            </a:r>
          </a:p>
          <a:p>
            <a:pPr indent="457200"/>
            <a:r>
              <a:rPr lang="en-US" altLang="zh-CN" dirty="0"/>
              <a:t>3. </a:t>
            </a:r>
            <a:r>
              <a:rPr lang="zh-CN" altLang="en-US" dirty="0"/>
              <a:t>标题制作</a:t>
            </a:r>
          </a:p>
          <a:p>
            <a:pPr indent="457200"/>
            <a:r>
              <a:rPr lang="zh-CN" altLang="en-US" dirty="0"/>
              <a:t>本案例制作的标题文字要具有醒目、视觉冲击力强的特点，在制作时将在“字符”面板中调整文字的颜色，并使用“自由变换”命令调整文字倾斜角度，使标题文字具有多变性。</a:t>
            </a:r>
          </a:p>
          <a:p>
            <a:pPr indent="457200"/>
            <a:r>
              <a:rPr lang="en-US" altLang="zh-CN" dirty="0"/>
              <a:t>4. </a:t>
            </a:r>
            <a:r>
              <a:rPr lang="zh-CN" altLang="en-US" dirty="0"/>
              <a:t>装饰设计</a:t>
            </a:r>
          </a:p>
          <a:p>
            <a:pPr indent="457200"/>
            <a:r>
              <a:rPr lang="zh-CN" altLang="en-US" dirty="0"/>
              <a:t>本部分主要是制作发光文字及其他图像的装饰部分，其中，发光文字可以应用在副标题处，也可以应用在正标题处，是一种很实用的文字设计方案，图案零散的摆放又给画面增添了些许随性感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05758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814263" y="434975"/>
            <a:ext cx="85724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 smtClean="0"/>
              <a:t>4.3.3  </a:t>
            </a:r>
            <a:r>
              <a:rPr lang="zh-CN" altLang="en-US" b="1" dirty="0" smtClean="0"/>
              <a:t>购物</a:t>
            </a:r>
            <a:r>
              <a:rPr lang="zh-CN" altLang="en-US" b="1" dirty="0"/>
              <a:t>狂欢夜主题</a:t>
            </a:r>
            <a:r>
              <a:rPr lang="en-US" altLang="zh-CN" b="1" dirty="0"/>
              <a:t>DM</a:t>
            </a:r>
            <a:r>
              <a:rPr lang="zh-CN" altLang="en-US" b="1" dirty="0"/>
              <a:t>广告设计</a:t>
            </a:r>
            <a:endParaRPr lang="zh-CN" altLang="zh-CN" b="1" dirty="0"/>
          </a:p>
          <a:p>
            <a:pPr indent="457200"/>
            <a:r>
              <a:rPr lang="zh-CN" altLang="en-US" dirty="0"/>
              <a:t>本案例用到的软件为</a:t>
            </a:r>
            <a:r>
              <a:rPr lang="en-US" altLang="zh-CN" dirty="0"/>
              <a:t>Photoshop</a:t>
            </a:r>
            <a:r>
              <a:rPr lang="zh-CN" altLang="en-US" dirty="0"/>
              <a:t>，运用到的知识点有渐变工具、混合模式、钢笔工具、图层样式、填充、路径文字、文字工具、图层蒙版、自由变换等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pPr indent="457200"/>
            <a:r>
              <a:rPr lang="en-US" altLang="zh-CN" b="1" dirty="0"/>
              <a:t>1. </a:t>
            </a:r>
            <a:r>
              <a:rPr lang="zh-CN" altLang="en-US" b="1" dirty="0"/>
              <a:t>制作梦幻背景</a:t>
            </a:r>
          </a:p>
          <a:p>
            <a:pPr indent="457200"/>
            <a:r>
              <a:rPr lang="en-US" altLang="zh-CN" b="1" dirty="0"/>
              <a:t>2. </a:t>
            </a:r>
            <a:r>
              <a:rPr lang="zh-CN" altLang="en-US" b="1" dirty="0"/>
              <a:t>制作副标题文字效果</a:t>
            </a:r>
          </a:p>
          <a:p>
            <a:pPr indent="457200"/>
            <a:r>
              <a:rPr lang="en-US" altLang="zh-CN" b="1" dirty="0"/>
              <a:t>3. </a:t>
            </a:r>
            <a:r>
              <a:rPr lang="zh-CN" altLang="en-US" b="1" dirty="0"/>
              <a:t>制作标题文字效果</a:t>
            </a:r>
          </a:p>
          <a:p>
            <a:pPr indent="457200"/>
            <a:r>
              <a:rPr lang="en-US" altLang="zh-CN" b="1" dirty="0"/>
              <a:t>4. </a:t>
            </a:r>
            <a:r>
              <a:rPr lang="zh-CN" altLang="en-US" b="1" dirty="0"/>
              <a:t>设计制作装饰文字和图案</a:t>
            </a:r>
            <a:endParaRPr lang="zh-CN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383" y="2011169"/>
            <a:ext cx="4787097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1967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68010" y="568581"/>
            <a:ext cx="86559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b="1" dirty="0"/>
              <a:t>【上手实操】</a:t>
            </a:r>
          </a:p>
          <a:p>
            <a:pPr indent="457200"/>
            <a:r>
              <a:rPr lang="zh-CN" altLang="en-US" dirty="0"/>
              <a:t>下面将结合</a:t>
            </a:r>
            <a:r>
              <a:rPr lang="zh-CN" altLang="en-US" dirty="0" smtClean="0"/>
              <a:t>本模块所</a:t>
            </a:r>
            <a:r>
              <a:rPr lang="zh-CN" altLang="en-US" dirty="0"/>
              <a:t>学到的宣传页广告设计知识，使用</a:t>
            </a:r>
            <a:r>
              <a:rPr lang="en-US" altLang="zh-CN" dirty="0"/>
              <a:t>Photoshop</a:t>
            </a:r>
            <a:r>
              <a:rPr lang="zh-CN" altLang="en-US" dirty="0"/>
              <a:t>软件为某公司设计数码产品</a:t>
            </a:r>
            <a:r>
              <a:rPr lang="en-US" altLang="zh-CN" dirty="0"/>
              <a:t>DM</a:t>
            </a:r>
            <a:r>
              <a:rPr lang="zh-CN" altLang="en-US" dirty="0"/>
              <a:t>广告单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7426" y="2045909"/>
            <a:ext cx="3963289" cy="3600000"/>
          </a:xfrm>
          <a:prstGeom prst="rect">
            <a:avLst/>
          </a:prstGeom>
        </p:spPr>
      </p:pic>
      <p:sp>
        <p:nvSpPr>
          <p:cNvPr id="12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030256" y="2406090"/>
            <a:ext cx="597143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 smtClean="0"/>
              <a:t>设计要领：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en-US" dirty="0" smtClean="0"/>
              <a:t>通过调整椭圆形状的大小、颜色及不透明度，制作出由内至外的扩张效果。</a:t>
            </a:r>
            <a:endParaRPr lang="zh-CN" altLang="zh-CN" dirty="0" smtClean="0"/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en-US" dirty="0" smtClean="0"/>
              <a:t>先使用图形工具制作矢量化的背景，然后通过对文字的调整制作标题文字，最后通过绘制椭圆并调整其混合模式及不透明度，制作装饰素材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8792588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388114" y="59994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165B3E1C-B1BD-418B-98A3-9757880BDE8E}"/>
              </a:ext>
            </a:extLst>
          </p:cNvPr>
          <p:cNvSpPr txBox="1"/>
          <p:nvPr/>
        </p:nvSpPr>
        <p:spPr>
          <a:xfrm>
            <a:off x="1661355" y="1794193"/>
            <a:ext cx="8869290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/>
              <a:t>宣传页是商业活动中的重要媒介之一。宣传说明展示事物形象，通过前期的设计和后期的印刷，以鲜明、活泼、形象的突出表现一种产品或一种事物的形态、功能。根据功能可以分为两大类，一类是用于利益推销，发布商业信息或促销宣传等，另一类是义务宣传，宣传义务献血、防电信诈骗等等。</a:t>
            </a:r>
          </a:p>
          <a:p>
            <a:pPr indent="457200"/>
            <a:r>
              <a:rPr lang="zh-CN" altLang="zh-CN" b="1"/>
              <a:t>知识要点</a:t>
            </a:r>
            <a:endParaRPr lang="zh-CN" altLang="zh-CN"/>
          </a:p>
          <a:p>
            <a:pPr indent="457200"/>
            <a:r>
              <a:rPr lang="zh-CN" altLang="zh-CN"/>
              <a:t>（</a:t>
            </a:r>
            <a:r>
              <a:rPr lang="en-US" altLang="zh-CN"/>
              <a:t>1</a:t>
            </a:r>
            <a:r>
              <a:rPr lang="zh-CN" altLang="zh-CN"/>
              <a:t>）了解宣传页广告的常见种类</a:t>
            </a:r>
          </a:p>
          <a:p>
            <a:pPr indent="457200"/>
            <a:r>
              <a:rPr lang="zh-CN" altLang="zh-CN"/>
              <a:t>（</a:t>
            </a:r>
            <a:r>
              <a:rPr lang="en-US" altLang="zh-CN"/>
              <a:t>2</a:t>
            </a:r>
            <a:r>
              <a:rPr lang="zh-CN" altLang="zh-CN"/>
              <a:t>）掌握宣传广告的设计信息</a:t>
            </a:r>
          </a:p>
        </p:txBody>
      </p:sp>
    </p:spTree>
    <p:extLst>
      <p:ext uri="{BB962C8B-B14F-4D97-AF65-F5344CB8AC3E}">
        <p14:creationId xmlns:p14="http://schemas.microsoft.com/office/powerpoint/2010/main" val="781970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391081" y="1986183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540381" y="2115515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393749" y="3015846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553450" y="3147185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" action="ppaction://noaction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355360" y="301467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宣传页</a:t>
            </a:r>
            <a:r>
              <a:rPr lang="zh-CN" altLang="zh-CN" dirty="0" smtClean="0"/>
              <a:t>设计</a:t>
            </a:r>
            <a:r>
              <a:rPr lang="zh-CN" altLang="zh-CN" dirty="0"/>
              <a:t>知识</a:t>
            </a:r>
            <a:endParaRPr lang="zh-CN" altLang="en-US" dirty="0"/>
          </a:p>
        </p:txBody>
      </p:sp>
      <p:sp>
        <p:nvSpPr>
          <p:cNvPr id="22" name="文本框 21">
            <a:hlinkClick r:id="rId2" action="ppaction://hlinksldjump"/>
            <a:extLst>
              <a:ext uri="{FF2B5EF4-FFF2-40B4-BE49-F238E27FC236}">
                <a16:creationId xmlns:a16="http://schemas.microsoft.com/office/drawing/2014/main" id="{A4FA8CBE-305F-4333-AF39-400B25841AD0}"/>
              </a:ext>
            </a:extLst>
          </p:cNvPr>
          <p:cNvSpPr txBox="1"/>
          <p:nvPr/>
        </p:nvSpPr>
        <p:spPr>
          <a:xfrm>
            <a:off x="8362620" y="1975774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/>
              <a:t>常见的宣传页种类</a:t>
            </a:r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A24059-93D8-4C0E-9028-7031662D6354}"/>
              </a:ext>
            </a:extLst>
          </p:cNvPr>
          <p:cNvSpPr txBox="1"/>
          <p:nvPr/>
        </p:nvSpPr>
        <p:spPr>
          <a:xfrm>
            <a:off x="7402545" y="4037971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2DFC767-9BCC-496E-B52A-310ACC4E4567}"/>
              </a:ext>
            </a:extLst>
          </p:cNvPr>
          <p:cNvCxnSpPr/>
          <p:nvPr/>
        </p:nvCxnSpPr>
        <p:spPr>
          <a:xfrm flipH="1">
            <a:off x="7512310" y="4184550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hlinkClick r:id="rId3" action="ppaction://hlinksldjump"/>
            <a:extLst>
              <a:ext uri="{FF2B5EF4-FFF2-40B4-BE49-F238E27FC236}">
                <a16:creationId xmlns:a16="http://schemas.microsoft.com/office/drawing/2014/main" id="{61E26A8B-36CB-4386-A83A-A2A71B431609}"/>
              </a:ext>
            </a:extLst>
          </p:cNvPr>
          <p:cNvSpPr txBox="1"/>
          <p:nvPr/>
        </p:nvSpPr>
        <p:spPr>
          <a:xfrm>
            <a:off x="8356667" y="4014095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 smtClean="0"/>
              <a:t>实战</a:t>
            </a:r>
            <a:r>
              <a:rPr lang="zh-CN" altLang="en-US" dirty="0" smtClean="0"/>
              <a:t>演练</a:t>
            </a:r>
            <a:r>
              <a:rPr lang="zh-CN" altLang="zh-CN" dirty="0" smtClean="0"/>
              <a:t>：</a:t>
            </a:r>
            <a:r>
              <a:rPr lang="zh-CN" altLang="en-US" dirty="0"/>
              <a:t>购物狂欢夜</a:t>
            </a:r>
            <a:r>
              <a:rPr lang="zh-CN" altLang="en-US" dirty="0" smtClean="0"/>
              <a:t>主题</a:t>
            </a:r>
            <a:endParaRPr lang="en-US" altLang="zh-CN" dirty="0" smtClean="0"/>
          </a:p>
          <a:p>
            <a:r>
              <a:rPr lang="en-US" altLang="zh-CN" dirty="0" smtClean="0"/>
              <a:t>DM</a:t>
            </a:r>
            <a:r>
              <a:rPr lang="zh-CN" altLang="en-US" dirty="0"/>
              <a:t>广告设计</a:t>
            </a:r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228444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331285" y="3972975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/>
              <a:t>常见的宣传页种类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541078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67022" y="477835"/>
            <a:ext cx="6326719" cy="553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/>
              <a:t>宣传页是一种成本低廉的广告推销方式，具有宣传广、力度大、成本低等特点。宣传页包含产品说明、使用说明、企业展示、形象宣传、促销、海报等等，从小的名片到大的画册、台历，都属于宣传页。</a:t>
            </a:r>
          </a:p>
          <a:p>
            <a:pPr indent="457200"/>
            <a:r>
              <a:rPr lang="en-US" altLang="zh-CN" b="1"/>
              <a:t>1</a:t>
            </a:r>
            <a:r>
              <a:rPr lang="zh-CN" altLang="zh-CN" b="1"/>
              <a:t>．名片</a:t>
            </a:r>
            <a:endParaRPr lang="zh-CN" altLang="zh-CN"/>
          </a:p>
          <a:p>
            <a:pPr indent="457200"/>
            <a:r>
              <a:rPr lang="zh-CN" altLang="zh-CN"/>
              <a:t>名片是标示姓名及其所属公司、公司单位和联系方法的纸片。</a:t>
            </a:r>
            <a:endParaRPr lang="en-US" altLang="zh-CN"/>
          </a:p>
          <a:p>
            <a:pPr indent="457200"/>
            <a:r>
              <a:rPr lang="en-US" altLang="zh-CN" b="1"/>
              <a:t>2</a:t>
            </a:r>
            <a:r>
              <a:rPr lang="zh-CN" altLang="zh-CN" b="1"/>
              <a:t>．</a:t>
            </a:r>
            <a:r>
              <a:rPr lang="en-US" altLang="zh-CN" b="1"/>
              <a:t>DM</a:t>
            </a:r>
            <a:r>
              <a:rPr lang="zh-CN" altLang="zh-CN" b="1"/>
              <a:t>单</a:t>
            </a:r>
            <a:endParaRPr lang="zh-CN" altLang="zh-CN"/>
          </a:p>
          <a:p>
            <a:pPr indent="457200"/>
            <a:r>
              <a:rPr lang="en-US" altLang="zh-CN"/>
              <a:t>DM</a:t>
            </a:r>
            <a:r>
              <a:rPr lang="zh-CN" altLang="zh-CN"/>
              <a:t>形式有广义和狭义之分，广义上包括广告单页，如街头巷尾、商场超市散布的传单，快餐行业的优惠券亦能包括其中；狭义的仅指装定成册的集纳型广告宣传画册，页数在</a:t>
            </a:r>
            <a:r>
              <a:rPr lang="en-US" altLang="zh-CN"/>
              <a:t>20</a:t>
            </a:r>
            <a:r>
              <a:rPr lang="zh-CN" altLang="zh-CN"/>
              <a:t>多页至</a:t>
            </a:r>
            <a:r>
              <a:rPr lang="en-US" altLang="zh-CN"/>
              <a:t>200</a:t>
            </a:r>
            <a:r>
              <a:rPr lang="zh-CN" altLang="zh-CN"/>
              <a:t>多页不等。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B6CF8CC9-1DE8-45C9-8A45-E120C71A8F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021" y="1047743"/>
            <a:ext cx="3244673" cy="216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92C1E88C-4B33-43CD-BE0B-F95849167D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021" y="3448042"/>
            <a:ext cx="3256138" cy="216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2343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28594" y="974871"/>
            <a:ext cx="6462528" cy="4703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/>
              <a:t>3</a:t>
            </a:r>
            <a:r>
              <a:rPr lang="zh-CN" altLang="zh-CN" b="1"/>
              <a:t>．海报</a:t>
            </a:r>
            <a:endParaRPr lang="zh-CN" altLang="zh-CN"/>
          </a:p>
          <a:p>
            <a:pPr indent="457200"/>
            <a:r>
              <a:rPr lang="zh-CN" altLang="zh-CN"/>
              <a:t>将所要宣传的内容，展示在纸张上，一般为单张，正反两面，尺寸比</a:t>
            </a:r>
            <a:r>
              <a:rPr lang="en-US" altLang="zh-CN"/>
              <a:t>DM</a:t>
            </a:r>
            <a:r>
              <a:rPr lang="zh-CN" altLang="zh-CN"/>
              <a:t>单稍大。利用图片、文字、色彩、空间等要素进行完整的结合，以恰当的形式向人们展示出宣传信息。</a:t>
            </a:r>
            <a:endParaRPr lang="en-US" altLang="zh-CN"/>
          </a:p>
          <a:p>
            <a:pPr indent="457200"/>
            <a:r>
              <a:rPr lang="en-US" altLang="zh-CN" b="1"/>
              <a:t>4</a:t>
            </a:r>
            <a:r>
              <a:rPr lang="zh-CN" altLang="zh-CN" b="1"/>
              <a:t>．画册</a:t>
            </a:r>
            <a:endParaRPr lang="zh-CN" altLang="zh-CN"/>
          </a:p>
          <a:p>
            <a:pPr indent="457200"/>
            <a:r>
              <a:rPr lang="zh-CN" altLang="zh-CN"/>
              <a:t>宣传画册用书本的装订形式，将所要表现的文字、图片等通过印刷制作成为一本画册。它多以发放的方式派送到消费者手里，不受时间、行业、地域的限制，可针对性进行宣传。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2D93E5C-8DA9-496F-9FF6-0322D6B647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076" y="1153709"/>
            <a:ext cx="3160295" cy="2137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309E704D-AFE6-4B20-B4BF-D96C28B10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076" y="3701645"/>
            <a:ext cx="3142042" cy="1959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3285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77256" y="440001"/>
            <a:ext cx="4900289" cy="5577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/>
              <a:t>5</a:t>
            </a:r>
            <a:r>
              <a:rPr lang="zh-CN" altLang="zh-CN" b="1"/>
              <a:t>．折页</a:t>
            </a:r>
            <a:endParaRPr lang="zh-CN" altLang="zh-CN"/>
          </a:p>
          <a:p>
            <a:pPr indent="457200"/>
            <a:r>
              <a:rPr lang="zh-CN" altLang="zh-CN"/>
              <a:t>主要是指四色印刷机彩色印刷的单张彩页，一般是扩大影响力而做的一种纸面宣传材料。折页的数量可根据内容进行选择。折页的常用于市场宣传、机场、车站旅游图、景点介绍、产品说明、比赛流程等等。</a:t>
            </a:r>
            <a:endParaRPr lang="en-US" altLang="zh-CN"/>
          </a:p>
          <a:p>
            <a:pPr indent="457200"/>
            <a:r>
              <a:rPr lang="en-US" altLang="zh-CN" b="1"/>
              <a:t>6</a:t>
            </a:r>
            <a:r>
              <a:rPr lang="zh-CN" altLang="zh-CN" b="1"/>
              <a:t>．台历</a:t>
            </a:r>
            <a:endParaRPr lang="zh-CN" altLang="zh-CN"/>
          </a:p>
          <a:p>
            <a:pPr indent="457200"/>
            <a:r>
              <a:rPr lang="zh-CN" altLang="zh-CN"/>
              <a:t>可以将企业或机构需要表现的文字、图片等通过印刷制作成台历。可以分为商务台历、记事台历、便签式台历、礼品台历、个性台历等。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867C96AF-9FCC-4D34-A703-066343C24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891" y="856653"/>
            <a:ext cx="3586283" cy="2386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>
            <a:extLst>
              <a:ext uri="{FF2B5EF4-FFF2-40B4-BE49-F238E27FC236}">
                <a16:creationId xmlns:a16="http://schemas.microsoft.com/office/drawing/2014/main" id="{CD6E0035-C1FC-4D58-9FF0-3E2085366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890" y="3571838"/>
            <a:ext cx="3586283" cy="2266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98561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3114278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6217119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/>
              <a:t>宣传页</a:t>
            </a:r>
            <a:r>
              <a:rPr lang="zh-CN" altLang="zh-CN" sz="4800" b="1" dirty="0" smtClean="0"/>
              <a:t>设计</a:t>
            </a:r>
            <a:r>
              <a:rPr lang="zh-CN" altLang="zh-CN" sz="4800" b="1" dirty="0"/>
              <a:t>知识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342691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1215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23045" y="1402284"/>
            <a:ext cx="8745910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 smtClean="0"/>
              <a:t>4.2.1  </a:t>
            </a:r>
            <a:r>
              <a:rPr lang="zh-CN" altLang="zh-CN" b="1" dirty="0"/>
              <a:t>分辨率</a:t>
            </a:r>
          </a:p>
          <a:p>
            <a:pPr indent="457200"/>
            <a:r>
              <a:rPr lang="zh-CN" altLang="zh-CN" dirty="0"/>
              <a:t>宣传页分辨率通常设置为</a:t>
            </a:r>
            <a:r>
              <a:rPr lang="en-US" altLang="zh-CN" dirty="0"/>
              <a:t>300dpi</a:t>
            </a:r>
            <a:r>
              <a:rPr lang="zh-CN" altLang="zh-CN" dirty="0"/>
              <a:t>。</a:t>
            </a:r>
          </a:p>
          <a:p>
            <a:pPr indent="457200"/>
            <a:r>
              <a:rPr lang="en-US" altLang="zh-CN" b="1" dirty="0" smtClean="0"/>
              <a:t>4.2.2  </a:t>
            </a:r>
            <a:r>
              <a:rPr lang="zh-CN" altLang="zh-CN" b="1" dirty="0"/>
              <a:t>出血</a:t>
            </a:r>
          </a:p>
          <a:p>
            <a:pPr indent="457200"/>
            <a:r>
              <a:rPr lang="zh-CN" altLang="zh-CN" dirty="0"/>
              <a:t>宣传页出血一般留</a:t>
            </a:r>
            <a:r>
              <a:rPr lang="en-US" altLang="zh-CN" dirty="0"/>
              <a:t>3mm</a:t>
            </a:r>
            <a:r>
              <a:rPr lang="zh-CN" altLang="zh-CN" dirty="0"/>
              <a:t>。若是名片，预留</a:t>
            </a:r>
            <a:r>
              <a:rPr lang="en-US" altLang="zh-CN" dirty="0"/>
              <a:t>2mm</a:t>
            </a:r>
            <a:r>
              <a:rPr lang="zh-CN" altLang="zh-CN" dirty="0"/>
              <a:t>即可。印刷品的画幅尺寸越大，相应的出血预留尺寸就应增大。出血分为内出血和外出血：</a:t>
            </a:r>
          </a:p>
          <a:p>
            <a:pPr lvl="0" indent="457200"/>
            <a:r>
              <a:rPr lang="zh-CN" altLang="zh-CN" dirty="0"/>
              <a:t>内出血：按成品尺寸加四边出血尺寸建立画板。</a:t>
            </a:r>
          </a:p>
          <a:p>
            <a:pPr lvl="0" indent="457200"/>
            <a:r>
              <a:rPr lang="zh-CN" altLang="zh-CN" dirty="0"/>
              <a:t>外出血：建立和成品尺寸一样大小的画板，然后再做四边出血的辅助线。</a:t>
            </a:r>
          </a:p>
        </p:txBody>
      </p:sp>
    </p:spTree>
    <p:extLst>
      <p:ext uri="{BB962C8B-B14F-4D97-AF65-F5344CB8AC3E}">
        <p14:creationId xmlns:p14="http://schemas.microsoft.com/office/powerpoint/2010/main" val="1350726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3351</TotalTime>
  <Words>1349</Words>
  <Application>Microsoft Office PowerPoint</Application>
  <PresentationFormat>宽屏</PresentationFormat>
  <Paragraphs>76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隶书</vt:lpstr>
      <vt:lpstr>微软雅黑</vt:lpstr>
      <vt:lpstr>幼圆</vt:lpstr>
      <vt:lpstr>站酷小薇LOGO体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tezhaoji</cp:lastModifiedBy>
  <cp:revision>825</cp:revision>
  <dcterms:created xsi:type="dcterms:W3CDTF">2020-06-26T11:31:00Z</dcterms:created>
  <dcterms:modified xsi:type="dcterms:W3CDTF">2024-08-20T01:55:17Z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