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745" r:id="rId7"/>
    <p:sldId id="744" r:id="rId8"/>
    <p:sldId id="746" r:id="rId9"/>
    <p:sldId id="747" r:id="rId10"/>
    <p:sldId id="748" r:id="rId11"/>
    <p:sldId id="749" r:id="rId12"/>
    <p:sldId id="750" r:id="rId13"/>
    <p:sldId id="751" r:id="rId14"/>
    <p:sldId id="752" r:id="rId15"/>
    <p:sldId id="753" r:id="rId16"/>
    <p:sldId id="754" r:id="rId17"/>
    <p:sldId id="755" r:id="rId18"/>
    <p:sldId id="721" r:id="rId19"/>
    <p:sldId id="286"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2" autoAdjust="0"/>
    <p:restoredTop sz="94660"/>
  </p:normalViewPr>
  <p:slideViewPr>
    <p:cSldViewPr snapToGrid="0">
      <p:cViewPr varScale="1">
        <p:scale>
          <a:sx n="73" d="100"/>
          <a:sy n="73" d="100"/>
        </p:scale>
        <p:origin x="45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a:solidFill>
                  <a:schemeClr val="tx1"/>
                </a:solidFill>
              </a:rPr>
              <a:t>关注微信公众平台</a:t>
            </a:r>
            <a:r>
              <a:rPr lang="en-US" altLang="zh-CN" sz="1100">
                <a:solidFill>
                  <a:schemeClr val="tx1"/>
                </a:solidFill>
              </a:rPr>
              <a:t>DSSF007</a:t>
            </a:r>
            <a:r>
              <a:rPr lang="zh-CN" altLang="en-US" sz="110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a:p>
        </p:txBody>
      </p:sp>
      <p:sp>
        <p:nvSpPr>
          <p:cNvPr id="6" name="文本框 5"/>
          <p:cNvSpPr txBox="1"/>
          <p:nvPr/>
        </p:nvSpPr>
        <p:spPr>
          <a:xfrm>
            <a:off x="123825" y="4214838"/>
            <a:ext cx="11944350" cy="830997"/>
          </a:xfrm>
          <a:prstGeom prst="rect">
            <a:avLst/>
          </a:prstGeom>
          <a:noFill/>
        </p:spPr>
        <p:txBody>
          <a:bodyPr wrap="square" rtlCol="0">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rPr>
              <a:t>模块</a:t>
            </a:r>
            <a:r>
              <a:rPr lang="en-US" altLang="zh-CN" sz="4800" b="1" dirty="0" smtClean="0">
                <a:solidFill>
                  <a:schemeClr val="bg1"/>
                </a:solidFill>
                <a:latin typeface="微软雅黑" panose="020B0503020204020204" pitchFamily="34" charset="-122"/>
                <a:ea typeface="微软雅黑" panose="020B0503020204020204" pitchFamily="34" charset="-122"/>
              </a:rPr>
              <a:t>5  </a:t>
            </a:r>
            <a:r>
              <a:rPr lang="zh-CN" altLang="zh-CN" sz="4800" b="1" dirty="0">
                <a:solidFill>
                  <a:schemeClr val="bg1"/>
                </a:solidFill>
                <a:latin typeface="微软雅黑" panose="020B0503020204020204" pitchFamily="34" charset="-122"/>
                <a:ea typeface="微软雅黑" panose="020B0503020204020204" pitchFamily="34" charset="-122"/>
              </a:rPr>
              <a:t>宣传</a:t>
            </a:r>
            <a:r>
              <a:rPr lang="zh-CN" altLang="zh-CN" sz="4800" b="1" dirty="0" smtClean="0">
                <a:solidFill>
                  <a:schemeClr val="bg1"/>
                </a:solidFill>
                <a:latin typeface="微软雅黑" panose="020B0503020204020204" pitchFamily="34" charset="-122"/>
                <a:ea typeface="微软雅黑" panose="020B0503020204020204" pitchFamily="34" charset="-122"/>
              </a:rPr>
              <a:t>画册</a:t>
            </a:r>
            <a:r>
              <a:rPr lang="zh-CN" altLang="en-US" sz="4800" b="1" dirty="0" smtClean="0">
                <a:solidFill>
                  <a:schemeClr val="bg1"/>
                </a:solidFill>
                <a:latin typeface="微软雅黑" panose="020B0503020204020204" pitchFamily="34" charset="-122"/>
                <a:ea typeface="微软雅黑" panose="020B0503020204020204" pitchFamily="34" charset="-122"/>
              </a:rPr>
              <a:t>设计</a:t>
            </a:r>
            <a:endParaRPr lang="zh-CN" altLang="zh-CN" sz="48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38431" y="1332528"/>
            <a:ext cx="663739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5.2.2  </a:t>
            </a:r>
            <a:r>
              <a:rPr lang="zh-CN" altLang="zh-CN" b="1" dirty="0"/>
              <a:t>印刷工艺</a:t>
            </a:r>
          </a:p>
          <a:p>
            <a:pPr indent="457200"/>
            <a:r>
              <a:rPr lang="zh-CN" altLang="zh-CN" dirty="0"/>
              <a:t>下面将介绍常用的</a:t>
            </a:r>
            <a:r>
              <a:rPr lang="en-US" altLang="zh-CN" dirty="0"/>
              <a:t>7</a:t>
            </a:r>
            <a:r>
              <a:rPr lang="zh-CN" altLang="zh-CN" dirty="0"/>
              <a:t>种印刷工艺，运用范围包括但不限于画册，这些印刷工艺主要应用在封面上，可以增强质感。</a:t>
            </a:r>
          </a:p>
          <a:p>
            <a:pPr indent="457200"/>
            <a:r>
              <a:rPr lang="en-US" altLang="zh-CN" b="1" dirty="0"/>
              <a:t>1</a:t>
            </a:r>
            <a:r>
              <a:rPr lang="zh-CN" altLang="zh-CN" b="1" dirty="0"/>
              <a:t>．覆膜</a:t>
            </a:r>
            <a:endParaRPr lang="zh-CN" altLang="zh-CN" dirty="0"/>
          </a:p>
          <a:p>
            <a:pPr indent="457200"/>
            <a:r>
              <a:rPr lang="zh-CN" altLang="zh-CN" dirty="0"/>
              <a:t>覆膜又称过塑、过胶等，是指以透明塑料薄膜通过热压覆贴到印刷品表面，起保护及增加光泽的作用。覆膜细分可以分为光膜和哑膜两种。</a:t>
            </a:r>
          </a:p>
          <a:p>
            <a:pPr marL="342900" lvl="0" indent="457200">
              <a:buFont typeface="Wingdings" panose="05000000000000000000" pitchFamily="2" charset="2"/>
              <a:buChar char="l"/>
            </a:pPr>
            <a:r>
              <a:rPr lang="zh-CN" altLang="zh-CN" dirty="0"/>
              <a:t>光膜：表面亮丽、表现力强，多用于产品类印刷品；</a:t>
            </a:r>
          </a:p>
          <a:p>
            <a:pPr marL="342900" lvl="0" indent="457200">
              <a:buFont typeface="Wingdings" panose="05000000000000000000" pitchFamily="2" charset="2"/>
              <a:buChar char="l"/>
            </a:pPr>
            <a:r>
              <a:rPr lang="zh-CN" altLang="zh-CN" dirty="0"/>
              <a:t>哑膜：表面不反光，高雅，多用于形象类印刷品。</a:t>
            </a:r>
          </a:p>
        </p:txBody>
      </p:sp>
      <p:pic>
        <p:nvPicPr>
          <p:cNvPr id="1026" name="Picture 2">
            <a:extLst>
              <a:ext uri="{FF2B5EF4-FFF2-40B4-BE49-F238E27FC236}">
                <a16:creationId xmlns:a16="http://schemas.microsoft.com/office/drawing/2014/main" id="{E1AFFBAD-D87D-4AB4-BB3E-BDD11E9C68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0896" y="2328860"/>
            <a:ext cx="3317880" cy="2200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73495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25369" y="434975"/>
            <a:ext cx="8941261"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a:t>
            </a:r>
            <a:r>
              <a:rPr lang="zh-CN" altLang="zh-CN" b="1"/>
              <a:t>．模切</a:t>
            </a:r>
            <a:endParaRPr lang="zh-CN" altLang="zh-CN"/>
          </a:p>
          <a:p>
            <a:pPr indent="457200"/>
            <a:r>
              <a:rPr lang="zh-CN" altLang="zh-CN"/>
              <a:t>模切可以把印刷品或者其他纸制品按照事先设计好的图形进行制作成模切刀版进行裁切，从而使印刷品的形状不再局限于直边直角。</a:t>
            </a:r>
            <a:endParaRPr lang="en-US" altLang="zh-CN"/>
          </a:p>
          <a:p>
            <a:pPr indent="457200"/>
            <a:r>
              <a:rPr lang="en-US" altLang="zh-CN" b="1"/>
              <a:t>3</a:t>
            </a:r>
            <a:r>
              <a:rPr lang="zh-CN" altLang="zh-CN" b="1"/>
              <a:t>．烫金</a:t>
            </a:r>
            <a:r>
              <a:rPr lang="en-US" altLang="zh-CN" b="1"/>
              <a:t>/</a:t>
            </a:r>
            <a:r>
              <a:rPr lang="zh-CN" altLang="zh-CN" b="1"/>
              <a:t>烫银</a:t>
            </a:r>
            <a:endParaRPr lang="zh-CN" altLang="zh-CN"/>
          </a:p>
          <a:p>
            <a:pPr indent="457200"/>
            <a:r>
              <a:rPr lang="zh-CN" altLang="zh-CN"/>
              <a:t>烫金</a:t>
            </a:r>
            <a:r>
              <a:rPr lang="en-US" altLang="zh-CN"/>
              <a:t>/</a:t>
            </a:r>
            <a:r>
              <a:rPr lang="zh-CN" altLang="zh-CN"/>
              <a:t>烫银利用热压转移的原理，将电化铝中的铝层转印到承印物表面以形成特殊的金属效果。烫金纸材料分很多种，其中有金色的、银色、镭射金、镭射银、黑色、红色、绿色等等多种多样。</a:t>
            </a:r>
          </a:p>
        </p:txBody>
      </p:sp>
      <p:pic>
        <p:nvPicPr>
          <p:cNvPr id="2050" name="Picture 2">
            <a:extLst>
              <a:ext uri="{FF2B5EF4-FFF2-40B4-BE49-F238E27FC236}">
                <a16:creationId xmlns:a16="http://schemas.microsoft.com/office/drawing/2014/main" id="{D721BA08-F4C7-49C5-ABE9-19703E86D6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2634" y="3704587"/>
            <a:ext cx="3075426" cy="2227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a:extLst>
              <a:ext uri="{FF2B5EF4-FFF2-40B4-BE49-F238E27FC236}">
                <a16:creationId xmlns:a16="http://schemas.microsoft.com/office/drawing/2014/main" id="{3B3D1C51-C6F3-4F59-932B-2C3C79AEF0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1923" y="3704587"/>
            <a:ext cx="3346440" cy="2227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4656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25369" y="434975"/>
            <a:ext cx="8941261"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4</a:t>
            </a:r>
            <a:r>
              <a:rPr lang="zh-CN" altLang="zh-CN" b="1"/>
              <a:t>．压纹</a:t>
            </a:r>
            <a:endParaRPr lang="zh-CN" altLang="zh-CN"/>
          </a:p>
          <a:p>
            <a:pPr indent="457200"/>
            <a:r>
              <a:rPr lang="zh-CN" altLang="zh-CN"/>
              <a:t>它通过一种凹凸纹理模具，在一定的压力和温度作用下使承压包装材料产生变形，形成有明显的浮雕立体感效果，增强封面的艺术感染力。压纹工艺一般都是整版压纹，纹理的深浅与包装材料的厚薄有关系。</a:t>
            </a:r>
            <a:endParaRPr lang="en-US" altLang="zh-CN"/>
          </a:p>
          <a:p>
            <a:pPr indent="457200"/>
            <a:r>
              <a:rPr lang="en-US" altLang="zh-CN" b="1"/>
              <a:t>5</a:t>
            </a:r>
            <a:r>
              <a:rPr lang="zh-CN" altLang="zh-CN" b="1"/>
              <a:t>．</a:t>
            </a:r>
            <a:r>
              <a:rPr lang="en-US" altLang="zh-CN" b="1"/>
              <a:t>UV</a:t>
            </a:r>
            <a:r>
              <a:rPr lang="zh-CN" altLang="zh-CN" b="1"/>
              <a:t>上光</a:t>
            </a:r>
            <a:endParaRPr lang="zh-CN" altLang="zh-CN"/>
          </a:p>
          <a:p>
            <a:pPr indent="457200"/>
            <a:r>
              <a:rPr lang="en-US" altLang="zh-CN"/>
              <a:t>UV</a:t>
            </a:r>
            <a:r>
              <a:rPr lang="zh-CN" altLang="zh-CN"/>
              <a:t>上光即紫外线上光。它是以</a:t>
            </a:r>
            <a:r>
              <a:rPr lang="en-US" altLang="zh-CN"/>
              <a:t>UV</a:t>
            </a:r>
            <a:r>
              <a:rPr lang="zh-CN" altLang="zh-CN"/>
              <a:t>专用的特殊涂剂精密、均匀地涂于印刷品的表现或局部区域后，经紫外线照射，在极快的速度下固化。</a:t>
            </a:r>
          </a:p>
        </p:txBody>
      </p:sp>
      <p:pic>
        <p:nvPicPr>
          <p:cNvPr id="3074" name="Picture 2">
            <a:extLst>
              <a:ext uri="{FF2B5EF4-FFF2-40B4-BE49-F238E27FC236}">
                <a16:creationId xmlns:a16="http://schemas.microsoft.com/office/drawing/2014/main" id="{C8CEA100-3A9F-4009-BA79-34F5FFFF63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3701" y="3804602"/>
            <a:ext cx="3128283" cy="208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a:extLst>
              <a:ext uri="{FF2B5EF4-FFF2-40B4-BE49-F238E27FC236}">
                <a16:creationId xmlns:a16="http://schemas.microsoft.com/office/drawing/2014/main" id="{62DC464B-A278-418C-B173-6C82CFEC31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7477" y="3804602"/>
            <a:ext cx="3326554" cy="208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02288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25369" y="463552"/>
            <a:ext cx="8941261"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6</a:t>
            </a:r>
            <a:r>
              <a:rPr lang="zh-CN" altLang="zh-CN" b="1"/>
              <a:t>．压凹</a:t>
            </a:r>
            <a:endParaRPr lang="zh-CN" altLang="zh-CN"/>
          </a:p>
          <a:p>
            <a:pPr indent="457200"/>
            <a:r>
              <a:rPr lang="zh-CN" altLang="zh-CN"/>
              <a:t>利用凹模板（阴模板）通过压力作用，将印刷品表面压印成具有凹陷感的浮雕状的图案。</a:t>
            </a:r>
            <a:endParaRPr lang="en-US" altLang="zh-CN"/>
          </a:p>
          <a:p>
            <a:pPr indent="457200"/>
            <a:r>
              <a:rPr lang="en-US" altLang="zh-CN" b="1"/>
              <a:t>7</a:t>
            </a:r>
            <a:r>
              <a:rPr lang="zh-CN" altLang="zh-CN" b="1"/>
              <a:t>．起凸</a:t>
            </a:r>
            <a:endParaRPr lang="zh-CN" altLang="zh-CN"/>
          </a:p>
          <a:p>
            <a:pPr indent="457200"/>
            <a:r>
              <a:rPr lang="zh-CN" altLang="zh-CN"/>
              <a:t>利用凸模板（阳模板）通过压力作用，将画册印刷品表面压印成具有立体感的浮雕状图案。</a:t>
            </a:r>
          </a:p>
        </p:txBody>
      </p:sp>
      <p:pic>
        <p:nvPicPr>
          <p:cNvPr id="4098" name="Picture 2">
            <a:extLst>
              <a:ext uri="{FF2B5EF4-FFF2-40B4-BE49-F238E27FC236}">
                <a16:creationId xmlns:a16="http://schemas.microsoft.com/office/drawing/2014/main" id="{5091D526-8C2C-425A-8376-B5632A2A70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2013" y="3429000"/>
            <a:ext cx="3567113" cy="238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a:extLst>
              <a:ext uri="{FF2B5EF4-FFF2-40B4-BE49-F238E27FC236}">
                <a16:creationId xmlns:a16="http://schemas.microsoft.com/office/drawing/2014/main" id="{A439C8DB-718A-40B2-A4F0-A8F21C0DE4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4" y="3429000"/>
            <a:ext cx="3567113" cy="238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99309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885416"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3488194" y="3972975"/>
            <a:ext cx="8186857" cy="830997"/>
          </a:xfrm>
          <a:prstGeom prst="rect">
            <a:avLst/>
          </a:prstGeom>
        </p:spPr>
        <p:txBody>
          <a:bodyPr wrap="none">
            <a:spAutoFit/>
          </a:bodyPr>
          <a:lstStyle/>
          <a:p>
            <a:r>
              <a:rPr lang="zh-CN" altLang="zh-CN" sz="4800" b="1" dirty="0" smtClean="0"/>
              <a:t>实战</a:t>
            </a:r>
            <a:r>
              <a:rPr lang="zh-CN" altLang="en-US" sz="4800" b="1" dirty="0" smtClean="0"/>
              <a:t>演练</a:t>
            </a:r>
            <a:r>
              <a:rPr lang="zh-CN" altLang="zh-CN" sz="4800" b="1" dirty="0" smtClean="0"/>
              <a:t>：</a:t>
            </a:r>
            <a:r>
              <a:rPr lang="zh-CN" altLang="zh-CN" sz="4800" b="1" dirty="0"/>
              <a:t>民宿宣传画册设计</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198050"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03</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536301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25369" y="1620841"/>
            <a:ext cx="8941261"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5.3.1  </a:t>
            </a:r>
            <a:r>
              <a:rPr lang="zh-CN" altLang="zh-CN" b="1" dirty="0"/>
              <a:t>客户要求</a:t>
            </a:r>
          </a:p>
          <a:p>
            <a:pPr indent="457200"/>
            <a:r>
              <a:rPr lang="zh-CN" altLang="zh-CN" dirty="0"/>
              <a:t>青城居民宿现需要一个用于宣传的画册。</a:t>
            </a:r>
          </a:p>
          <a:p>
            <a:pPr lvl="0" indent="457200"/>
            <a:r>
              <a:rPr lang="zh-CN" altLang="zh-CN" b="1" dirty="0"/>
              <a:t>尺寸要求：</a:t>
            </a:r>
            <a:r>
              <a:rPr lang="en-US" altLang="zh-CN" dirty="0"/>
              <a:t>420x285cm</a:t>
            </a:r>
            <a:r>
              <a:rPr lang="zh-CN" altLang="zh-CN" dirty="0"/>
              <a:t>、平钉</a:t>
            </a:r>
            <a:r>
              <a:rPr lang="en-US" altLang="zh-CN" dirty="0"/>
              <a:t>6p</a:t>
            </a:r>
            <a:r>
              <a:rPr lang="zh-CN" altLang="zh-CN" dirty="0"/>
              <a:t>。</a:t>
            </a:r>
          </a:p>
          <a:p>
            <a:pPr lvl="0" indent="457200"/>
            <a:r>
              <a:rPr lang="zh-CN" altLang="zh-CN" b="1" dirty="0"/>
              <a:t>设计要求：</a:t>
            </a:r>
            <a:r>
              <a:rPr lang="zh-CN" altLang="zh-CN" dirty="0"/>
              <a:t>色调统一，简洁大气，要求原创性。</a:t>
            </a:r>
          </a:p>
          <a:p>
            <a:pPr lvl="0" indent="457200"/>
            <a:r>
              <a:rPr lang="zh-CN" altLang="zh-CN" b="1" dirty="0"/>
              <a:t>内容说明：</a:t>
            </a:r>
            <a:r>
              <a:rPr lang="zh-CN" altLang="zh-CN" dirty="0"/>
              <a:t>民宿环境介绍、房型介绍、特色项目介绍以及预定联系方式，具体的内容参考素材文档。</a:t>
            </a:r>
          </a:p>
        </p:txBody>
      </p:sp>
    </p:spTree>
    <p:extLst>
      <p:ext uri="{BB962C8B-B14F-4D97-AF65-F5344CB8AC3E}">
        <p14:creationId xmlns:p14="http://schemas.microsoft.com/office/powerpoint/2010/main" val="6346360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16872" y="1073671"/>
            <a:ext cx="8758256" cy="419417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5.3.2  </a:t>
            </a:r>
            <a:r>
              <a:rPr lang="zh-CN" altLang="zh-CN" b="1" dirty="0"/>
              <a:t>设计说明</a:t>
            </a:r>
          </a:p>
          <a:p>
            <a:pPr indent="457200"/>
            <a:r>
              <a:rPr lang="zh-CN" altLang="zh-CN" dirty="0"/>
              <a:t>针对客户提出的要求进行分析：民宿选用的为横版表现形式，在设计时主要将其分为两大块：封面封底和内页。</a:t>
            </a:r>
          </a:p>
          <a:p>
            <a:pPr indent="457200"/>
            <a:r>
              <a:rPr lang="zh-CN" altLang="zh-CN" dirty="0"/>
              <a:t>封面封底：封面使用色块搭配民宿照片和民宿标志以及宣传语。色块放置左侧，可以与封底呼应，封底为大面积色块加上民宿标志和二维码。封二和封四留白。</a:t>
            </a:r>
          </a:p>
          <a:p>
            <a:pPr indent="457200"/>
            <a:r>
              <a:rPr lang="zh-CN" altLang="zh-CN" dirty="0"/>
              <a:t>内页：内页的主色调同为绿色，在目录右侧做一个长色块加民宿标志，作为固定的模板。第</a:t>
            </a:r>
            <a:r>
              <a:rPr lang="en-US" altLang="zh-CN" dirty="0"/>
              <a:t>1-3</a:t>
            </a:r>
            <a:r>
              <a:rPr lang="zh-CN" altLang="zh-CN" dirty="0"/>
              <a:t>个章节介绍对开排列，图文并茂。右侧的版面在目录的基础上添加标题。最后一个章节联系方式为左单页，版式参考前面几章节。</a:t>
            </a:r>
          </a:p>
        </p:txBody>
      </p:sp>
    </p:spTree>
    <p:extLst>
      <p:ext uri="{BB962C8B-B14F-4D97-AF65-F5344CB8AC3E}">
        <p14:creationId xmlns:p14="http://schemas.microsoft.com/office/powerpoint/2010/main" val="15998163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16872" y="654307"/>
            <a:ext cx="8758256"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5.3.3  </a:t>
            </a:r>
            <a:r>
              <a:rPr lang="zh-CN" altLang="zh-CN" b="1" dirty="0"/>
              <a:t>画册设计</a:t>
            </a:r>
          </a:p>
          <a:p>
            <a:pPr indent="457200"/>
            <a:r>
              <a:rPr lang="zh-CN" altLang="zh-CN" dirty="0"/>
              <a:t>本案例用到的软件为</a:t>
            </a:r>
            <a:r>
              <a:rPr lang="en-US" altLang="zh-CN" dirty="0"/>
              <a:t>Photoshop</a:t>
            </a:r>
            <a:r>
              <a:rPr lang="zh-CN" altLang="zh-CN" dirty="0"/>
              <a:t>。用到的知识点有矩形工具、剪切蒙版、文字工具、图层样式、调整图层、属性面板、自定形状工具等。</a:t>
            </a:r>
          </a:p>
          <a:p>
            <a:pPr indent="457200"/>
            <a:r>
              <a:rPr lang="en-US" altLang="zh-CN" b="1" dirty="0"/>
              <a:t>1</a:t>
            </a:r>
            <a:r>
              <a:rPr lang="zh-CN" altLang="zh-CN" b="1" dirty="0"/>
              <a:t>．封面封底设计</a:t>
            </a:r>
            <a:endParaRPr lang="en-US" altLang="zh-CN" b="1" dirty="0"/>
          </a:p>
          <a:p>
            <a:pPr indent="457200"/>
            <a:r>
              <a:rPr lang="en-US" altLang="zh-CN" b="1" dirty="0"/>
              <a:t>2</a:t>
            </a:r>
            <a:r>
              <a:rPr lang="zh-CN" altLang="zh-CN" b="1" dirty="0"/>
              <a:t>．内页设计</a:t>
            </a:r>
            <a:endParaRPr lang="en-US" altLang="zh-CN" b="1" dirty="0"/>
          </a:p>
          <a:p>
            <a:pPr indent="457200"/>
            <a:r>
              <a:rPr lang="en-US" altLang="zh-CN" b="1" dirty="0"/>
              <a:t>3</a:t>
            </a:r>
            <a:r>
              <a:rPr lang="zh-CN" altLang="zh-CN" b="1" dirty="0"/>
              <a:t>．交付印刷文件</a:t>
            </a:r>
            <a:endParaRPr lang="zh-CN" altLang="zh-CN" dirty="0"/>
          </a:p>
        </p:txBody>
      </p:sp>
      <p:pic>
        <p:nvPicPr>
          <p:cNvPr id="5122" name="图片 1">
            <a:extLst>
              <a:ext uri="{FF2B5EF4-FFF2-40B4-BE49-F238E27FC236}">
                <a16:creationId xmlns:a16="http://schemas.microsoft.com/office/drawing/2014/main" id="{2DEDF61A-51B0-4B73-AF68-0680B9D902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8755" y="3874561"/>
            <a:ext cx="2543175"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a:extLst>
              <a:ext uri="{FF2B5EF4-FFF2-40B4-BE49-F238E27FC236}">
                <a16:creationId xmlns:a16="http://schemas.microsoft.com/office/drawing/2014/main" id="{D9F279A8-26EF-4398-B69C-A4AC0AFEF9B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3911" y="3874561"/>
            <a:ext cx="2524125"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图片 1">
            <a:extLst>
              <a:ext uri="{FF2B5EF4-FFF2-40B4-BE49-F238E27FC236}">
                <a16:creationId xmlns:a16="http://schemas.microsoft.com/office/drawing/2014/main" id="{FC27EBC4-4FE4-4E8C-BBDE-CE6626109C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46199" y="3874560"/>
            <a:ext cx="3073262"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59841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816333" y="2039314"/>
            <a:ext cx="5191117"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b="1" dirty="0"/>
              <a:t>【上手实操】</a:t>
            </a:r>
          </a:p>
          <a:p>
            <a:pPr indent="457200"/>
            <a:r>
              <a:rPr lang="zh-CN" altLang="zh-CN" dirty="0"/>
              <a:t>下面将结合</a:t>
            </a:r>
            <a:r>
              <a:rPr lang="zh-CN" altLang="zh-CN" dirty="0" smtClean="0"/>
              <a:t>本</a:t>
            </a:r>
            <a:r>
              <a:rPr lang="zh-CN" altLang="en-US" dirty="0" smtClean="0"/>
              <a:t>模块</a:t>
            </a:r>
            <a:r>
              <a:rPr lang="zh-CN" altLang="zh-CN" dirty="0" smtClean="0"/>
              <a:t>所</a:t>
            </a:r>
            <a:r>
              <a:rPr lang="zh-CN" altLang="zh-CN" dirty="0"/>
              <a:t>学到的宣传画册设计的知识，为地产公司设计宣传册。</a:t>
            </a:r>
            <a:endParaRPr lang="en-US" altLang="zh-CN" dirty="0"/>
          </a:p>
          <a:p>
            <a:pPr indent="457200"/>
            <a:r>
              <a:rPr lang="zh-CN" altLang="zh-CN" dirty="0"/>
              <a:t>设计要领：</a:t>
            </a:r>
          </a:p>
          <a:p>
            <a:pPr marL="342900" lvl="0" indent="457200">
              <a:buFont typeface="Wingdings" panose="05000000000000000000" pitchFamily="2" charset="2"/>
              <a:buChar char="l"/>
            </a:pPr>
            <a:r>
              <a:rPr lang="zh-CN" altLang="zh-CN" dirty="0"/>
              <a:t>使用图像蒙版和图层样式合成图像；</a:t>
            </a:r>
          </a:p>
          <a:p>
            <a:pPr marL="342900" lvl="0" indent="457200">
              <a:buFont typeface="Wingdings" panose="05000000000000000000" pitchFamily="2" charset="2"/>
              <a:buChar char="l"/>
            </a:pPr>
            <a:r>
              <a:rPr lang="zh-CN" altLang="zh-CN" dirty="0"/>
              <a:t>使用文字工具创建点文字和段落文字。</a:t>
            </a:r>
          </a:p>
        </p:txBody>
      </p:sp>
      <p:pic>
        <p:nvPicPr>
          <p:cNvPr id="12" name="Picture 2">
            <a:extLst>
              <a:ext uri="{FF2B5EF4-FFF2-40B4-BE49-F238E27FC236}">
                <a16:creationId xmlns:a16="http://schemas.microsoft.com/office/drawing/2014/main" id="{14243E35-6373-419E-8F61-D77D65870B9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69115" y="752034"/>
            <a:ext cx="2581275"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a:extLst>
              <a:ext uri="{FF2B5EF4-FFF2-40B4-BE49-F238E27FC236}">
                <a16:creationId xmlns:a16="http://schemas.microsoft.com/office/drawing/2014/main" id="{44E9DC47-AD9B-4478-8424-26C19074DE5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73714" y="2491207"/>
            <a:ext cx="2533650"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3">
            <a:extLst>
              <a:ext uri="{FF2B5EF4-FFF2-40B4-BE49-F238E27FC236}">
                <a16:creationId xmlns:a16="http://schemas.microsoft.com/office/drawing/2014/main" id="{D73E8A97-CCD8-415F-BA1C-9E31E9B901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52758" y="2491207"/>
            <a:ext cx="252412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3">
            <a:extLst>
              <a:ext uri="{FF2B5EF4-FFF2-40B4-BE49-F238E27FC236}">
                <a16:creationId xmlns:a16="http://schemas.microsoft.com/office/drawing/2014/main" id="{45650B3F-C30C-4E53-B129-AF29C988ED8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71981" y="4177986"/>
            <a:ext cx="252412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4">
            <a:extLst>
              <a:ext uri="{FF2B5EF4-FFF2-40B4-BE49-F238E27FC236}">
                <a16:creationId xmlns:a16="http://schemas.microsoft.com/office/drawing/2014/main" id="{B8D49FD1-4142-426A-94AD-FF9C7A98AC0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652758" y="4177986"/>
            <a:ext cx="252412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92588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a:solidFill>
                    <a:schemeClr val="bg1"/>
                  </a:solidFill>
                  <a:latin typeface="站酷小薇LOGO体" panose="02010600010101010101" pitchFamily="2" charset="-122"/>
                  <a:ea typeface="站酷小薇LOGO体" panose="02010600010101010101" pitchFamily="2" charset="-122"/>
                </a:rPr>
                <a:t>致  </a:t>
              </a:r>
              <a:endParaRPr lang="en-US" altLang="zh-CN" sz="4000">
                <a:solidFill>
                  <a:schemeClr val="bg1"/>
                </a:solidFill>
                <a:latin typeface="站酷小薇LOGO体" panose="02010600010101010101" pitchFamily="2" charset="-122"/>
                <a:ea typeface="站酷小薇LOGO体" panose="02010600010101010101" pitchFamily="2" charset="-122"/>
              </a:endParaRPr>
            </a:p>
            <a:p>
              <a:endParaRPr lang="en-US" altLang="zh-CN" sz="4000">
                <a:solidFill>
                  <a:schemeClr val="bg1"/>
                </a:solidFill>
                <a:latin typeface="站酷小薇LOGO体" panose="02010600010101010101" pitchFamily="2" charset="-122"/>
                <a:ea typeface="站酷小薇LOGO体" panose="02010600010101010101" pitchFamily="2" charset="-122"/>
              </a:endParaRPr>
            </a:p>
            <a:p>
              <a:r>
                <a:rPr lang="zh-CN" altLang="en-US" sz="400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614233"/>
            <a:ext cx="1415772" cy="461665"/>
          </a:xfrm>
          <a:prstGeom prst="rect">
            <a:avLst/>
          </a:prstGeom>
          <a:noFill/>
        </p:spPr>
        <p:txBody>
          <a:bodyPr wrap="none" rtlCol="0">
            <a:spAutoFit/>
          </a:bodyPr>
          <a:lstStyle/>
          <a:p>
            <a:r>
              <a:rPr lang="zh-CN" altLang="zh-CN" sz="2400" b="1">
                <a:latin typeface="微软雅黑" panose="020B0503020204020204" pitchFamily="34" charset="-122"/>
                <a:ea typeface="微软雅黑" panose="020B0503020204020204" pitchFamily="34" charset="-122"/>
              </a:rPr>
              <a:t>内容概要</a:t>
            </a:r>
          </a:p>
        </p:txBody>
      </p:sp>
      <p:sp>
        <p:nvSpPr>
          <p:cNvPr id="12" name="文本框 23">
            <a:extLst>
              <a:ext uri="{FF2B5EF4-FFF2-40B4-BE49-F238E27FC236}">
                <a16:creationId xmlns:a16="http://schemas.microsoft.com/office/drawing/2014/main" id="{165B3E1C-B1BD-418B-98A3-9757880BDE8E}"/>
              </a:ext>
            </a:extLst>
          </p:cNvPr>
          <p:cNvSpPr txBox="1"/>
          <p:nvPr/>
        </p:nvSpPr>
        <p:spPr>
          <a:xfrm>
            <a:off x="1661355" y="1865631"/>
            <a:ext cx="8869290"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a:t>画册是一个可以展示个人或企业的展示平台，可以用流畅的线条、和谐的图片，或优美文字，组合成一本富有创意，又具有可读、可赏性的精美画册。全方位立体展示企业或个人的风貌、理念，宣传产品、品牌形象。</a:t>
            </a:r>
          </a:p>
          <a:p>
            <a:pPr indent="457200"/>
            <a:r>
              <a:rPr lang="zh-CN" altLang="zh-CN" b="1"/>
              <a:t>知识要点</a:t>
            </a:r>
            <a:endParaRPr lang="zh-CN" altLang="zh-CN"/>
          </a:p>
          <a:p>
            <a:pPr indent="457200"/>
            <a:r>
              <a:rPr lang="zh-CN" altLang="zh-CN"/>
              <a:t>（</a:t>
            </a:r>
            <a:r>
              <a:rPr lang="en-US" altLang="zh-CN"/>
              <a:t>1</a:t>
            </a:r>
            <a:r>
              <a:rPr lang="zh-CN" altLang="zh-CN"/>
              <a:t>）了解宣传页广告的常见种类</a:t>
            </a:r>
          </a:p>
          <a:p>
            <a:pPr indent="457200"/>
            <a:r>
              <a:rPr lang="zh-CN" altLang="zh-CN"/>
              <a:t>（</a:t>
            </a:r>
            <a:r>
              <a:rPr lang="en-US" altLang="zh-CN"/>
              <a:t>2</a:t>
            </a:r>
            <a:r>
              <a:rPr lang="zh-CN" altLang="zh-CN"/>
              <a:t>）掌握宣传广告的设计信息</a:t>
            </a:r>
          </a:p>
        </p:txBody>
      </p:sp>
    </p:spTree>
    <p:extLst>
      <p:ext uri="{BB962C8B-B14F-4D97-AF65-F5344CB8AC3E}">
        <p14:creationId xmlns:p14="http://schemas.microsoft.com/office/powerpoint/2010/main" val="781970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119613" y="1986183"/>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268913" y="211551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122281" y="3015846"/>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281982" y="314718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noaction"/>
            <a:extLst>
              <a:ext uri="{FF2B5EF4-FFF2-40B4-BE49-F238E27FC236}">
                <a16:creationId xmlns:a16="http://schemas.microsoft.com/office/drawing/2014/main" id="{9ABC2E97-B359-4AB2-848B-D2653B68151A}"/>
              </a:ext>
            </a:extLst>
          </p:cNvPr>
          <p:cNvSpPr txBox="1"/>
          <p:nvPr/>
        </p:nvSpPr>
        <p:spPr>
          <a:xfrm>
            <a:off x="8083892" y="3014672"/>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smtClean="0"/>
              <a:t>宣传画册</a:t>
            </a:r>
            <a:r>
              <a:rPr lang="zh-CN" altLang="zh-CN" dirty="0" smtClean="0"/>
              <a:t>设计</a:t>
            </a:r>
            <a:r>
              <a:rPr lang="zh-CN" altLang="zh-CN" dirty="0"/>
              <a:t>知识</a:t>
            </a:r>
            <a:endParaRPr lang="zh-CN" altLang="en-US" dirty="0"/>
          </a:p>
        </p:txBody>
      </p:sp>
      <p:sp>
        <p:nvSpPr>
          <p:cNvPr id="22" name="文本框 21">
            <a:hlinkClick r:id="rId2" action="ppaction://hlinksldjump"/>
            <a:extLst>
              <a:ext uri="{FF2B5EF4-FFF2-40B4-BE49-F238E27FC236}">
                <a16:creationId xmlns:a16="http://schemas.microsoft.com/office/drawing/2014/main" id="{A4FA8CBE-305F-4333-AF39-400B25841AD0}"/>
              </a:ext>
            </a:extLst>
          </p:cNvPr>
          <p:cNvSpPr txBox="1"/>
          <p:nvPr/>
        </p:nvSpPr>
        <p:spPr>
          <a:xfrm>
            <a:off x="8091152" y="1975774"/>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a:t>宣传画册的特点</a:t>
            </a:r>
            <a:endParaRPr lang="zh-CN" altLang="en-US"/>
          </a:p>
        </p:txBody>
      </p:sp>
      <p:sp>
        <p:nvSpPr>
          <p:cNvPr id="8" name="文本框 7">
            <a:extLst>
              <a:ext uri="{FF2B5EF4-FFF2-40B4-BE49-F238E27FC236}">
                <a16:creationId xmlns:a16="http://schemas.microsoft.com/office/drawing/2014/main" id="{21A24059-93D8-4C0E-9028-7031662D6354}"/>
              </a:ext>
            </a:extLst>
          </p:cNvPr>
          <p:cNvSpPr txBox="1"/>
          <p:nvPr/>
        </p:nvSpPr>
        <p:spPr>
          <a:xfrm>
            <a:off x="7131077" y="4037971"/>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a:solidFill>
                <a:srgbClr val="AD6126"/>
              </a:solidFill>
              <a:latin typeface="幼圆" panose="02010509060101010101" pitchFamily="49" charset="-122"/>
              <a:ea typeface="幼圆" panose="02010509060101010101" pitchFamily="49" charset="-122"/>
            </a:endParaRPr>
          </a:p>
        </p:txBody>
      </p:sp>
      <p:cxnSp>
        <p:nvCxnSpPr>
          <p:cNvPr id="9" name="直接连接符 8">
            <a:extLst>
              <a:ext uri="{FF2B5EF4-FFF2-40B4-BE49-F238E27FC236}">
                <a16:creationId xmlns:a16="http://schemas.microsoft.com/office/drawing/2014/main" id="{82DFC767-9BCC-496E-B52A-310ACC4E4567}"/>
              </a:ext>
            </a:extLst>
          </p:cNvPr>
          <p:cNvCxnSpPr/>
          <p:nvPr/>
        </p:nvCxnSpPr>
        <p:spPr>
          <a:xfrm flipH="1">
            <a:off x="7240842" y="418455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3" action="ppaction://hlinksldjump"/>
            <a:extLst>
              <a:ext uri="{FF2B5EF4-FFF2-40B4-BE49-F238E27FC236}">
                <a16:creationId xmlns:a16="http://schemas.microsoft.com/office/drawing/2014/main" id="{61E26A8B-36CB-4386-A83A-A2A71B431609}"/>
              </a:ext>
            </a:extLst>
          </p:cNvPr>
          <p:cNvSpPr txBox="1"/>
          <p:nvPr/>
        </p:nvSpPr>
        <p:spPr>
          <a:xfrm>
            <a:off x="8085199" y="4014095"/>
            <a:ext cx="3518912"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smtClean="0"/>
              <a:t>实战</a:t>
            </a:r>
            <a:r>
              <a:rPr lang="zh-CN" altLang="en-US" dirty="0" smtClean="0"/>
              <a:t>演练</a:t>
            </a:r>
            <a:r>
              <a:rPr lang="zh-CN" altLang="zh-CN" dirty="0" smtClean="0"/>
              <a:t>：</a:t>
            </a:r>
            <a:r>
              <a:rPr lang="zh-CN" altLang="zh-CN" dirty="0"/>
              <a:t>民宿宣传画册设计</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399896"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02737" y="3972975"/>
            <a:ext cx="4493538" cy="830997"/>
          </a:xfrm>
          <a:prstGeom prst="rect">
            <a:avLst/>
          </a:prstGeom>
        </p:spPr>
        <p:txBody>
          <a:bodyPr wrap="none">
            <a:spAutoFit/>
          </a:bodyPr>
          <a:lstStyle/>
          <a:p>
            <a:r>
              <a:rPr lang="zh-CN" altLang="zh-CN" sz="4800" b="1"/>
              <a:t>宣传画册的特点</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712530"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01</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8759" y="606427"/>
            <a:ext cx="9294482" cy="512286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a:t>宣传画册中所有的文字、图片、排版、配色等内容，在符合设计美学的要求同时，还要能够表达出市场推广策略。无论是哪种宣传册，都具有一些共同的特点：</a:t>
            </a:r>
          </a:p>
          <a:p>
            <a:pPr indent="457200"/>
            <a:r>
              <a:rPr lang="en-US" altLang="zh-CN" b="1"/>
              <a:t>1</a:t>
            </a:r>
            <a:r>
              <a:rPr lang="zh-CN" altLang="zh-CN" b="1"/>
              <a:t>．使用灵活，应用广泛</a:t>
            </a:r>
            <a:endParaRPr lang="zh-CN" altLang="zh-CN"/>
          </a:p>
          <a:p>
            <a:pPr indent="457200"/>
            <a:r>
              <a:rPr lang="zh-CN" altLang="zh-CN"/>
              <a:t>适用范围的广泛性指任何社会组织，无论是盈利还是非盈利组织，都可以运用，在内容上可以根据需求选择性传播内容，不受约束。</a:t>
            </a:r>
          </a:p>
          <a:p>
            <a:pPr indent="457200"/>
            <a:r>
              <a:rPr lang="en-US" altLang="zh-CN" b="1"/>
              <a:t>2</a:t>
            </a:r>
            <a:r>
              <a:rPr lang="zh-CN" altLang="zh-CN" b="1"/>
              <a:t>．内容系统性，针对性强</a:t>
            </a:r>
            <a:endParaRPr lang="zh-CN" altLang="zh-CN"/>
          </a:p>
          <a:p>
            <a:pPr indent="457200"/>
            <a:r>
              <a:rPr lang="zh-CN" altLang="zh-CN"/>
              <a:t>宣传画册在内容承载也会更加具体，一般是围绕一个主题进行一系列的设计，整体性较强。可以根据受众与定位的不同，有针对性地设计不同的主题。</a:t>
            </a:r>
          </a:p>
          <a:p>
            <a:pPr indent="457200"/>
            <a:r>
              <a:rPr lang="en-US" altLang="zh-CN" b="1"/>
              <a:t>3</a:t>
            </a:r>
            <a:r>
              <a:rPr lang="zh-CN" altLang="zh-CN" b="1"/>
              <a:t>．印刷精美，加工多样化</a:t>
            </a:r>
            <a:endParaRPr lang="zh-CN" altLang="zh-CN"/>
          </a:p>
          <a:p>
            <a:pPr indent="457200"/>
            <a:r>
              <a:rPr lang="zh-CN" altLang="zh-CN"/>
              <a:t>宣传册不同于其他版式设计，在设计中强调整体布局，通常两页为一个整体，没有界限，前后一致，互相呼应。在宣传册印刷和印后加工方式多样化。</a:t>
            </a:r>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81424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917083" y="3972975"/>
            <a:ext cx="5109091" cy="830997"/>
          </a:xfrm>
          <a:prstGeom prst="rect">
            <a:avLst/>
          </a:prstGeom>
        </p:spPr>
        <p:txBody>
          <a:bodyPr wrap="none">
            <a:spAutoFit/>
          </a:bodyPr>
          <a:lstStyle/>
          <a:p>
            <a:r>
              <a:rPr lang="zh-CN" altLang="en-US" sz="4800" b="1" dirty="0" smtClean="0"/>
              <a:t>宣传画册</a:t>
            </a:r>
            <a:r>
              <a:rPr lang="zh-CN" altLang="zh-CN" sz="4800" b="1" dirty="0" smtClean="0"/>
              <a:t>设计</a:t>
            </a:r>
            <a:r>
              <a:rPr lang="zh-CN" altLang="zh-CN" sz="4800" b="1" dirty="0"/>
              <a:t>知识</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126876"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02</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743109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634999"/>
            <a:ext cx="9294482"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5.2.1  </a:t>
            </a:r>
            <a:r>
              <a:rPr lang="zh-CN" altLang="zh-CN" b="1" dirty="0"/>
              <a:t>画册相关知识</a:t>
            </a:r>
          </a:p>
          <a:p>
            <a:pPr indent="457200"/>
            <a:r>
              <a:rPr lang="en-US" altLang="zh-CN" b="1" dirty="0"/>
              <a:t>1</a:t>
            </a:r>
            <a:r>
              <a:rPr lang="zh-CN" altLang="zh-CN" b="1" dirty="0"/>
              <a:t>．画册构成</a:t>
            </a:r>
            <a:endParaRPr lang="zh-CN" altLang="zh-CN" dirty="0"/>
          </a:p>
          <a:p>
            <a:pPr indent="457200"/>
            <a:r>
              <a:rPr lang="zh-CN" altLang="zh-CN" dirty="0"/>
              <a:t>画册按构成可以分为封面和内页；按主从序来分，可以分为封面主页、目录类别以及详细图列；按主要组成部分可以分为文字、图片。</a:t>
            </a:r>
          </a:p>
          <a:p>
            <a:pPr indent="457200"/>
            <a:r>
              <a:rPr lang="en-US" altLang="zh-CN" b="1" dirty="0"/>
              <a:t>2</a:t>
            </a:r>
            <a:r>
              <a:rPr lang="zh-CN" altLang="zh-CN" b="1" dirty="0"/>
              <a:t>．画册尺寸</a:t>
            </a:r>
            <a:endParaRPr lang="zh-CN" altLang="zh-CN" dirty="0"/>
          </a:p>
          <a:p>
            <a:pPr indent="457200"/>
            <a:r>
              <a:rPr lang="zh-CN" altLang="zh-CN" dirty="0"/>
              <a:t>常用的画册尺寸为</a:t>
            </a:r>
            <a:r>
              <a:rPr lang="en-US" altLang="zh-CN" dirty="0"/>
              <a:t>210x275mm</a:t>
            </a:r>
            <a:r>
              <a:rPr lang="zh-CN" altLang="zh-CN" dirty="0"/>
              <a:t>（</a:t>
            </a:r>
            <a:r>
              <a:rPr lang="en-US" altLang="zh-CN" dirty="0"/>
              <a:t>A4</a:t>
            </a:r>
            <a:r>
              <a:rPr lang="zh-CN" altLang="zh-CN" dirty="0"/>
              <a:t>）、</a:t>
            </a:r>
            <a:r>
              <a:rPr lang="en-US" altLang="zh-CN" dirty="0"/>
              <a:t>210x140mm</a:t>
            </a:r>
            <a:r>
              <a:rPr lang="zh-CN" altLang="zh-CN" dirty="0"/>
              <a:t>（</a:t>
            </a:r>
            <a:r>
              <a:rPr lang="en-US" altLang="zh-CN" dirty="0"/>
              <a:t>A5</a:t>
            </a:r>
            <a:r>
              <a:rPr lang="zh-CN" altLang="zh-CN" dirty="0"/>
              <a:t>）、</a:t>
            </a:r>
            <a:r>
              <a:rPr lang="en-US" altLang="zh-CN" dirty="0"/>
              <a:t>140x100mm</a:t>
            </a:r>
            <a:r>
              <a:rPr lang="zh-CN" altLang="zh-CN" dirty="0"/>
              <a:t>（</a:t>
            </a:r>
            <a:r>
              <a:rPr lang="en-US" altLang="zh-CN" dirty="0"/>
              <a:t>A6</a:t>
            </a:r>
            <a:r>
              <a:rPr lang="zh-CN" altLang="zh-CN" dirty="0"/>
              <a:t>）、</a:t>
            </a:r>
            <a:r>
              <a:rPr lang="en-US" altLang="zh-CN" dirty="0"/>
              <a:t>420x285mm</a:t>
            </a:r>
            <a:r>
              <a:rPr lang="zh-CN" altLang="zh-CN" dirty="0"/>
              <a:t>（</a:t>
            </a:r>
            <a:r>
              <a:rPr lang="en-US" altLang="zh-CN" dirty="0"/>
              <a:t>A3</a:t>
            </a:r>
            <a:r>
              <a:rPr lang="zh-CN" altLang="zh-CN" dirty="0"/>
              <a:t>）。除此之外，还可以设置为方形画册尺寸：</a:t>
            </a:r>
            <a:r>
              <a:rPr lang="en-US" altLang="zh-CN" dirty="0"/>
              <a:t>210X210mm</a:t>
            </a:r>
            <a:r>
              <a:rPr lang="zh-CN" altLang="zh-CN" dirty="0"/>
              <a:t>、</a:t>
            </a:r>
            <a:r>
              <a:rPr lang="en-US" altLang="zh-CN" dirty="0"/>
              <a:t>250x250mm</a:t>
            </a:r>
            <a:r>
              <a:rPr lang="zh-CN" altLang="zh-CN" dirty="0"/>
              <a:t>、</a:t>
            </a:r>
            <a:r>
              <a:rPr lang="en-US" altLang="zh-CN" dirty="0"/>
              <a:t>285x285mm</a:t>
            </a:r>
            <a:r>
              <a:rPr lang="zh-CN" altLang="zh-CN" dirty="0"/>
              <a:t>。做比较高档的画册，例如珠宝、楼房、豪车等，尺寸可以设置为</a:t>
            </a:r>
            <a:r>
              <a:rPr lang="en-US" altLang="zh-CN" dirty="0"/>
              <a:t>370x250mm</a:t>
            </a:r>
            <a:r>
              <a:rPr lang="zh-CN" altLang="zh-CN" dirty="0"/>
              <a:t>和</a:t>
            </a:r>
            <a:r>
              <a:rPr lang="en-US" altLang="zh-CN" dirty="0"/>
              <a:t>420x285mm</a:t>
            </a:r>
            <a:r>
              <a:rPr lang="zh-CN" altLang="zh-CN" dirty="0"/>
              <a:t>。</a:t>
            </a:r>
          </a:p>
          <a:p>
            <a:pPr indent="457200"/>
            <a:r>
              <a:rPr lang="zh-CN" altLang="zh-CN" dirty="0"/>
              <a:t>比较不常用的画册尺寸有：</a:t>
            </a:r>
            <a:r>
              <a:rPr lang="en-US" altLang="zh-CN" dirty="0"/>
              <a:t>128x250mm</a:t>
            </a:r>
            <a:r>
              <a:rPr lang="zh-CN" altLang="zh-CN" dirty="0"/>
              <a:t>、</a:t>
            </a:r>
            <a:r>
              <a:rPr lang="en-US" altLang="zh-CN" dirty="0"/>
              <a:t>138x285mm</a:t>
            </a:r>
            <a:r>
              <a:rPr lang="zh-CN" altLang="zh-CN" dirty="0"/>
              <a:t>、</a:t>
            </a:r>
            <a:r>
              <a:rPr lang="en-US" altLang="zh-CN" dirty="0"/>
              <a:t>140x105mm</a:t>
            </a:r>
            <a:r>
              <a:rPr lang="zh-CN" altLang="zh-CN" dirty="0"/>
              <a:t>、</a:t>
            </a:r>
            <a:r>
              <a:rPr lang="en-US" altLang="zh-CN" dirty="0"/>
              <a:t>125x285mm</a:t>
            </a:r>
            <a:r>
              <a:rPr lang="zh-CN" altLang="zh-CN" dirty="0"/>
              <a:t>。具体的尺寸可以根据客户的要求与所变动。</a:t>
            </a:r>
          </a:p>
        </p:txBody>
      </p:sp>
    </p:spTree>
    <p:extLst>
      <p:ext uri="{BB962C8B-B14F-4D97-AF65-F5344CB8AC3E}">
        <p14:creationId xmlns:p14="http://schemas.microsoft.com/office/powerpoint/2010/main" val="1135409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463549"/>
            <a:ext cx="9213363" cy="560863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3</a:t>
            </a:r>
            <a:r>
              <a:rPr lang="zh-CN" altLang="zh-CN" b="1"/>
              <a:t>．分辨率与出血</a:t>
            </a:r>
            <a:endParaRPr lang="zh-CN" altLang="zh-CN"/>
          </a:p>
          <a:p>
            <a:pPr indent="457200"/>
            <a:r>
              <a:rPr lang="zh-CN" altLang="zh-CN"/>
              <a:t>画册的分辨率为</a:t>
            </a:r>
            <a:r>
              <a:rPr lang="en-US" altLang="zh-CN"/>
              <a:t>300-350dpi</a:t>
            </a:r>
            <a:r>
              <a:rPr lang="zh-CN" altLang="zh-CN"/>
              <a:t>。四边出血各为</a:t>
            </a:r>
            <a:r>
              <a:rPr lang="en-US" altLang="zh-CN"/>
              <a:t>3mm</a:t>
            </a:r>
            <a:r>
              <a:rPr lang="zh-CN" altLang="zh-CN"/>
              <a:t>。页边距</a:t>
            </a:r>
            <a:r>
              <a:rPr lang="en-US" altLang="zh-CN"/>
              <a:t>5-15mm</a:t>
            </a:r>
            <a:r>
              <a:rPr lang="zh-CN" altLang="zh-CN"/>
              <a:t>，具体根据装订方式而定。</a:t>
            </a:r>
          </a:p>
          <a:p>
            <a:pPr indent="457200"/>
            <a:r>
              <a:rPr lang="en-US" altLang="zh-CN" b="1"/>
              <a:t>4</a:t>
            </a:r>
            <a:r>
              <a:rPr lang="zh-CN" altLang="zh-CN" b="1"/>
              <a:t>．纸张选择</a:t>
            </a:r>
            <a:endParaRPr lang="zh-CN" altLang="zh-CN"/>
          </a:p>
          <a:p>
            <a:pPr indent="457200"/>
            <a:r>
              <a:rPr lang="zh-CN" altLang="zh-CN"/>
              <a:t>一般宣传画册的印刷纸为双铜纸，铜版纸的一种，纸张细腻洁白，双面涂布，光泽性高，吸墨着墨性能好。常用的规格有</a:t>
            </a:r>
            <a:r>
              <a:rPr lang="en-US" altLang="zh-CN"/>
              <a:t>80g</a:t>
            </a:r>
            <a:r>
              <a:rPr lang="zh-CN" altLang="zh-CN"/>
              <a:t>、</a:t>
            </a:r>
            <a:r>
              <a:rPr lang="en-US" altLang="zh-CN"/>
              <a:t>105g</a:t>
            </a:r>
            <a:r>
              <a:rPr lang="zh-CN" altLang="zh-CN"/>
              <a:t>、</a:t>
            </a:r>
            <a:r>
              <a:rPr lang="en-US" altLang="zh-CN"/>
              <a:t>128g</a:t>
            </a:r>
            <a:r>
              <a:rPr lang="zh-CN" altLang="zh-CN"/>
              <a:t>、</a:t>
            </a:r>
            <a:r>
              <a:rPr lang="en-US" altLang="zh-CN"/>
              <a:t>157g</a:t>
            </a:r>
            <a:r>
              <a:rPr lang="zh-CN" altLang="zh-CN"/>
              <a:t>、</a:t>
            </a:r>
            <a:r>
              <a:rPr lang="en-US" altLang="zh-CN"/>
              <a:t>200g</a:t>
            </a:r>
            <a:r>
              <a:rPr lang="zh-CN" altLang="zh-CN"/>
              <a:t>、</a:t>
            </a:r>
            <a:r>
              <a:rPr lang="en-US" altLang="zh-CN"/>
              <a:t>250g</a:t>
            </a:r>
            <a:r>
              <a:rPr lang="zh-CN" altLang="zh-CN"/>
              <a:t>、</a:t>
            </a:r>
            <a:r>
              <a:rPr lang="en-US" altLang="zh-CN"/>
              <a:t>300g</a:t>
            </a:r>
            <a:r>
              <a:rPr lang="zh-CN" altLang="zh-CN"/>
              <a:t>和</a:t>
            </a:r>
            <a:r>
              <a:rPr lang="en-US" altLang="zh-CN"/>
              <a:t>350g</a:t>
            </a:r>
            <a:r>
              <a:rPr lang="zh-CN" altLang="zh-CN"/>
              <a:t>。除了铜版纸，哑粉纸、双胶纸、珠光纸、硫酸纸、超感纸也是很好的选择。</a:t>
            </a:r>
          </a:p>
          <a:p>
            <a:pPr indent="457200"/>
            <a:r>
              <a:rPr lang="zh-CN" altLang="zh-CN"/>
              <a:t>宣传画册封面和内页最常使用的几种规格如下：</a:t>
            </a:r>
          </a:p>
          <a:p>
            <a:pPr marL="342900" lvl="0" indent="457200">
              <a:buFont typeface="Wingdings" panose="05000000000000000000" pitchFamily="2" charset="2"/>
              <a:buChar char="l"/>
            </a:pPr>
            <a:r>
              <a:rPr lang="zh-CN" altLang="zh-CN"/>
              <a:t>封面封底</a:t>
            </a:r>
            <a:r>
              <a:rPr lang="en-US" altLang="zh-CN"/>
              <a:t>250g</a:t>
            </a:r>
            <a:r>
              <a:rPr lang="zh-CN" altLang="zh-CN"/>
              <a:t>双铜纸、覆哑膜，内页使用</a:t>
            </a:r>
            <a:r>
              <a:rPr lang="en-US" altLang="zh-CN"/>
              <a:t>157g</a:t>
            </a:r>
            <a:r>
              <a:rPr lang="zh-CN" altLang="zh-CN"/>
              <a:t>双铜纸；</a:t>
            </a:r>
          </a:p>
          <a:p>
            <a:pPr marL="342900" lvl="0" indent="457200">
              <a:buFont typeface="Wingdings" panose="05000000000000000000" pitchFamily="2" charset="2"/>
              <a:buChar char="l"/>
            </a:pPr>
            <a:r>
              <a:rPr lang="zh-CN" altLang="zh-CN"/>
              <a:t>封面封底</a:t>
            </a:r>
            <a:r>
              <a:rPr lang="en-US" altLang="zh-CN"/>
              <a:t>300g</a:t>
            </a:r>
            <a:r>
              <a:rPr lang="zh-CN" altLang="zh-CN"/>
              <a:t>双铜纸、覆哑膜，内页使用</a:t>
            </a:r>
            <a:r>
              <a:rPr lang="en-US" altLang="zh-CN"/>
              <a:t>157g</a:t>
            </a:r>
            <a:r>
              <a:rPr lang="zh-CN" altLang="zh-CN"/>
              <a:t>双铜纸；</a:t>
            </a:r>
          </a:p>
          <a:p>
            <a:pPr marL="342900" lvl="0" indent="457200">
              <a:buFont typeface="Wingdings" panose="05000000000000000000" pitchFamily="2" charset="2"/>
              <a:buChar char="l"/>
            </a:pPr>
            <a:r>
              <a:rPr lang="zh-CN" altLang="zh-CN"/>
              <a:t>封面封底</a:t>
            </a:r>
            <a:r>
              <a:rPr lang="en-US" altLang="zh-CN"/>
              <a:t>230g</a:t>
            </a:r>
            <a:r>
              <a:rPr lang="zh-CN" altLang="zh-CN"/>
              <a:t>双铜纸、覆哑膜，内页使用</a:t>
            </a:r>
            <a:r>
              <a:rPr lang="en-US" altLang="zh-CN"/>
              <a:t>200g</a:t>
            </a:r>
            <a:r>
              <a:rPr lang="zh-CN" altLang="zh-CN"/>
              <a:t>双铜纸。</a:t>
            </a:r>
          </a:p>
        </p:txBody>
      </p:sp>
    </p:spTree>
    <p:extLst>
      <p:ext uri="{BB962C8B-B14F-4D97-AF65-F5344CB8AC3E}">
        <p14:creationId xmlns:p14="http://schemas.microsoft.com/office/powerpoint/2010/main" val="557087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434975"/>
            <a:ext cx="9004173"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4</a:t>
            </a:r>
            <a:r>
              <a:rPr lang="zh-CN" altLang="zh-CN" b="1"/>
              <a:t>．画册装订</a:t>
            </a:r>
            <a:endParaRPr lang="zh-CN" altLang="zh-CN"/>
          </a:p>
          <a:p>
            <a:pPr indent="457200"/>
            <a:r>
              <a:rPr lang="zh-CN" altLang="zh-CN"/>
              <a:t>画册常见的为</a:t>
            </a:r>
            <a:r>
              <a:rPr lang="en-US" altLang="zh-CN"/>
              <a:t>20p-32p</a:t>
            </a:r>
            <a:r>
              <a:rPr lang="zh-CN" altLang="zh-CN"/>
              <a:t>，</a:t>
            </a:r>
            <a:r>
              <a:rPr lang="en-US" altLang="zh-CN"/>
              <a:t>p</a:t>
            </a:r>
            <a:r>
              <a:rPr lang="zh-CN" altLang="zh-CN"/>
              <a:t>是“页”的意思，指画册的面数，</a:t>
            </a:r>
            <a:r>
              <a:rPr lang="en-US" altLang="zh-CN"/>
              <a:t>1</a:t>
            </a:r>
            <a:r>
              <a:rPr lang="zh-CN" altLang="zh-CN"/>
              <a:t>面是</a:t>
            </a:r>
            <a:r>
              <a:rPr lang="en-US" altLang="zh-CN"/>
              <a:t>1p</a:t>
            </a:r>
            <a:r>
              <a:rPr lang="zh-CN" altLang="zh-CN"/>
              <a:t>，</a:t>
            </a:r>
            <a:r>
              <a:rPr lang="en-US" altLang="zh-CN"/>
              <a:t>1</a:t>
            </a:r>
            <a:r>
              <a:rPr lang="zh-CN" altLang="zh-CN"/>
              <a:t>张</a:t>
            </a:r>
            <a:r>
              <a:rPr lang="en-US" altLang="zh-CN"/>
              <a:t>2p</a:t>
            </a:r>
            <a:r>
              <a:rPr lang="zh-CN" altLang="zh-CN"/>
              <a:t>。装订画册的方式有多种，其中骑马钉和锁线胶订，这两种装订方式要求是</a:t>
            </a:r>
            <a:r>
              <a:rPr lang="en-US" altLang="zh-CN"/>
              <a:t>p</a:t>
            </a:r>
            <a:r>
              <a:rPr lang="zh-CN" altLang="zh-CN"/>
              <a:t>数的</a:t>
            </a:r>
            <a:r>
              <a:rPr lang="en-US" altLang="zh-CN"/>
              <a:t>4</a:t>
            </a:r>
            <a:r>
              <a:rPr lang="zh-CN" altLang="zh-CN"/>
              <a:t>倍，常用的</a:t>
            </a:r>
            <a:r>
              <a:rPr lang="en-US" altLang="zh-CN"/>
              <a:t>p</a:t>
            </a:r>
            <a:r>
              <a:rPr lang="zh-CN" altLang="zh-CN"/>
              <a:t>数为</a:t>
            </a:r>
            <a:r>
              <a:rPr lang="en-US" altLang="zh-CN"/>
              <a:t>16p</a:t>
            </a:r>
            <a:r>
              <a:rPr lang="zh-CN" altLang="zh-CN"/>
              <a:t>、</a:t>
            </a:r>
            <a:r>
              <a:rPr lang="en-US" altLang="zh-CN"/>
              <a:t>20p</a:t>
            </a:r>
            <a:r>
              <a:rPr lang="zh-CN" altLang="zh-CN"/>
              <a:t>、</a:t>
            </a:r>
            <a:r>
              <a:rPr lang="en-US" altLang="zh-CN"/>
              <a:t>24p</a:t>
            </a:r>
            <a:r>
              <a:rPr lang="zh-CN" altLang="zh-CN"/>
              <a:t>、</a:t>
            </a:r>
            <a:r>
              <a:rPr lang="en-US" altLang="zh-CN"/>
              <a:t>28p</a:t>
            </a:r>
            <a:r>
              <a:rPr lang="zh-CN" altLang="zh-CN"/>
              <a:t>、</a:t>
            </a:r>
            <a:r>
              <a:rPr lang="en-US" altLang="zh-CN"/>
              <a:t>32p</a:t>
            </a:r>
            <a:r>
              <a:rPr lang="zh-CN" altLang="zh-CN"/>
              <a:t>等。</a:t>
            </a:r>
          </a:p>
          <a:p>
            <a:pPr indent="457200"/>
            <a:r>
              <a:rPr lang="zh-CN" altLang="zh-CN"/>
              <a:t>画册的装订方式主要是根据画册的页数和纸张的厚度来决定：</a:t>
            </a:r>
            <a:endParaRPr lang="en-US" altLang="zh-CN"/>
          </a:p>
          <a:p>
            <a:pPr marL="342900" indent="457200">
              <a:buFont typeface="Wingdings" panose="05000000000000000000" pitchFamily="2" charset="2"/>
              <a:buChar char="l"/>
            </a:pPr>
            <a:r>
              <a:rPr lang="zh-CN" altLang="zh-CN" b="1"/>
              <a:t>骑马钉：</a:t>
            </a:r>
            <a:r>
              <a:rPr lang="zh-CN" altLang="zh-CN"/>
              <a:t>对折成页沿折线使用铁丝钉装订。</a:t>
            </a:r>
            <a:endParaRPr lang="en-US" altLang="zh-CN"/>
          </a:p>
          <a:p>
            <a:pPr marL="342900" indent="457200">
              <a:buFont typeface="Wingdings" panose="05000000000000000000" pitchFamily="2" charset="2"/>
              <a:buChar char="l"/>
            </a:pPr>
            <a:r>
              <a:rPr lang="zh-CN" altLang="zh-CN" b="1"/>
              <a:t>平钉：</a:t>
            </a:r>
            <a:r>
              <a:rPr lang="zh-CN" altLang="zh-CN"/>
              <a:t>将即铁丝平钉。</a:t>
            </a:r>
            <a:endParaRPr lang="en-US" altLang="zh-CN"/>
          </a:p>
          <a:p>
            <a:pPr marL="342900" indent="457200">
              <a:buFont typeface="Wingdings" panose="05000000000000000000" pitchFamily="2" charset="2"/>
              <a:buChar char="l"/>
            </a:pPr>
            <a:r>
              <a:rPr lang="zh-CN" altLang="zh-CN" b="1"/>
              <a:t>无线胶订：</a:t>
            </a:r>
            <a:r>
              <a:rPr lang="zh-CN" altLang="zh-CN"/>
              <a:t>用胶水将印品的各页固定在书脊上的一种装订方式。</a:t>
            </a:r>
          </a:p>
          <a:p>
            <a:pPr marL="342900" indent="457200">
              <a:buFont typeface="Wingdings" panose="05000000000000000000" pitchFamily="2" charset="2"/>
              <a:buChar char="l"/>
            </a:pPr>
            <a:r>
              <a:rPr lang="zh-CN" altLang="zh-CN" b="1"/>
              <a:t>锁线胶订：</a:t>
            </a:r>
            <a:r>
              <a:rPr lang="zh-CN" altLang="zh-CN"/>
              <a:t>用线将各页穿在一起</a:t>
            </a:r>
            <a:r>
              <a:rPr lang="zh-CN" altLang="en-US"/>
              <a:t>。</a:t>
            </a:r>
            <a:endParaRPr lang="en-US" altLang="zh-CN"/>
          </a:p>
          <a:p>
            <a:pPr marL="342900" indent="457200">
              <a:buFont typeface="Wingdings" panose="05000000000000000000" pitchFamily="2" charset="2"/>
              <a:buChar char="l"/>
            </a:pPr>
            <a:r>
              <a:rPr lang="zh-CN" altLang="zh-CN" b="1"/>
              <a:t>圈装：</a:t>
            </a:r>
            <a:r>
              <a:rPr lang="zh-CN" altLang="zh-CN"/>
              <a:t>为胶圈装订和铁圈装订两种常见的方式。</a:t>
            </a:r>
            <a:endParaRPr lang="en-US" altLang="zh-CN"/>
          </a:p>
          <a:p>
            <a:pPr marL="342900" indent="457200">
              <a:buFont typeface="Wingdings" panose="05000000000000000000" pitchFamily="2" charset="2"/>
              <a:buChar char="l"/>
            </a:pPr>
            <a:r>
              <a:rPr lang="zh-CN" altLang="zh-CN" b="1"/>
              <a:t>精装：</a:t>
            </a:r>
            <a:r>
              <a:rPr lang="zh-CN" altLang="zh-CN"/>
              <a:t>使用硬纸裱以铜版纸或特种纸作为封面</a:t>
            </a:r>
            <a:r>
              <a:rPr lang="zh-CN" altLang="en-US"/>
              <a:t>。</a:t>
            </a:r>
            <a:endParaRPr lang="en-US" altLang="zh-CN"/>
          </a:p>
          <a:p>
            <a:pPr marL="342900" indent="457200">
              <a:buFont typeface="Wingdings" panose="05000000000000000000" pitchFamily="2" charset="2"/>
              <a:buChar char="l"/>
            </a:pPr>
            <a:r>
              <a:rPr lang="zh-CN" altLang="zh-CN" b="1"/>
              <a:t>蝴蝶精装：</a:t>
            </a:r>
            <a:r>
              <a:rPr lang="zh-CN" altLang="zh-CN"/>
              <a:t>将展开相邻的内页放在一张纸上单面打印</a:t>
            </a:r>
            <a:r>
              <a:rPr lang="zh-CN" altLang="en-US"/>
              <a:t>。</a:t>
            </a:r>
            <a:endParaRPr lang="zh-CN" altLang="zh-CN"/>
          </a:p>
        </p:txBody>
      </p:sp>
    </p:spTree>
    <p:extLst>
      <p:ext uri="{BB962C8B-B14F-4D97-AF65-F5344CB8AC3E}">
        <p14:creationId xmlns:p14="http://schemas.microsoft.com/office/powerpoint/2010/main" val="133602812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3365</TotalTime>
  <Words>1541</Words>
  <Application>Microsoft Office PowerPoint</Application>
  <PresentationFormat>宽屏</PresentationFormat>
  <Paragraphs>87</Paragraphs>
  <Slides>19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隶书</vt: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tezhaoji</cp:lastModifiedBy>
  <cp:revision>838</cp:revision>
  <dcterms:created xsi:type="dcterms:W3CDTF">2020-06-26T11:31:00Z</dcterms:created>
  <dcterms:modified xsi:type="dcterms:W3CDTF">2024-08-20T01:55:55Z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