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609" r:id="rId5"/>
    <p:sldId id="290" r:id="rId6"/>
    <p:sldId id="367" r:id="rId7"/>
    <p:sldId id="610" r:id="rId8"/>
    <p:sldId id="611" r:id="rId9"/>
    <p:sldId id="612" r:id="rId10"/>
    <p:sldId id="613" r:id="rId11"/>
    <p:sldId id="614" r:id="rId12"/>
    <p:sldId id="615" r:id="rId13"/>
    <p:sldId id="616" r:id="rId14"/>
    <p:sldId id="617" r:id="rId15"/>
    <p:sldId id="618" r:id="rId16"/>
    <p:sldId id="619" r:id="rId17"/>
    <p:sldId id="620" r:id="rId18"/>
    <p:sldId id="621" r:id="rId19"/>
    <p:sldId id="622" r:id="rId20"/>
    <p:sldId id="623" r:id="rId21"/>
    <p:sldId id="624" r:id="rId22"/>
    <p:sldId id="625" r:id="rId23"/>
    <p:sldId id="626" r:id="rId24"/>
    <p:sldId id="627" r:id="rId25"/>
    <p:sldId id="628" r:id="rId26"/>
    <p:sldId id="629" r:id="rId27"/>
    <p:sldId id="630" r:id="rId28"/>
    <p:sldId id="631" r:id="rId29"/>
    <p:sldId id="632" r:id="rId30"/>
    <p:sldId id="633" r:id="rId31"/>
    <p:sldId id="634" r:id="rId32"/>
    <p:sldId id="635" r:id="rId33"/>
    <p:sldId id="636" r:id="rId34"/>
    <p:sldId id="637" r:id="rId35"/>
    <p:sldId id="638" r:id="rId36"/>
    <p:sldId id="639" r:id="rId37"/>
    <p:sldId id="640" r:id="rId38"/>
    <p:sldId id="641" r:id="rId39"/>
    <p:sldId id="642" r:id="rId40"/>
    <p:sldId id="643" r:id="rId41"/>
    <p:sldId id="644" r:id="rId42"/>
    <p:sldId id="645" r:id="rId43"/>
    <p:sldId id="646" r:id="rId44"/>
    <p:sldId id="647" r:id="rId45"/>
    <p:sldId id="648" r:id="rId46"/>
    <p:sldId id="649" r:id="rId47"/>
    <p:sldId id="650" r:id="rId48"/>
    <p:sldId id="651" r:id="rId49"/>
    <p:sldId id="652" r:id="rId50"/>
    <p:sldId id="653" r:id="rId51"/>
    <p:sldId id="654" r:id="rId52"/>
    <p:sldId id="655" r:id="rId53"/>
    <p:sldId id="656" r:id="rId54"/>
    <p:sldId id="657" r:id="rId55"/>
    <p:sldId id="658" r:id="rId56"/>
    <p:sldId id="659" r:id="rId57"/>
    <p:sldId id="660" r:id="rId58"/>
    <p:sldId id="286" r:id="rId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73" d="100"/>
          <a:sy n="73" d="100"/>
        </p:scale>
        <p:origin x="4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a:solidFill>
                  <a:schemeClr val="tx1"/>
                </a:solidFill>
              </a:rPr>
              <a:t>关注微信公众平台</a:t>
            </a:r>
            <a:r>
              <a:rPr lang="en-US" altLang="zh-CN" sz="1100">
                <a:solidFill>
                  <a:schemeClr val="tx1"/>
                </a:solidFill>
              </a:rPr>
              <a:t>DSSF007</a:t>
            </a:r>
            <a:r>
              <a:rPr lang="zh-CN" altLang="en-US" sz="110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a:p>
        </p:txBody>
      </p:sp>
      <p:sp>
        <p:nvSpPr>
          <p:cNvPr id="6" name="文本框 5"/>
          <p:cNvSpPr txBox="1"/>
          <p:nvPr/>
        </p:nvSpPr>
        <p:spPr>
          <a:xfrm>
            <a:off x="1081095" y="4171974"/>
            <a:ext cx="10263184" cy="1015663"/>
          </a:xfrm>
          <a:prstGeom prst="rect">
            <a:avLst/>
          </a:prstGeom>
          <a:noFill/>
        </p:spPr>
        <p:txBody>
          <a:bodyPr wrap="square" rtlCol="0">
            <a:spAutoFit/>
          </a:bodyPr>
          <a:lstStyle/>
          <a:p>
            <a:r>
              <a:rPr lang="zh-CN" altLang="en-US" sz="6000" b="1" dirty="0" smtClean="0">
                <a:solidFill>
                  <a:schemeClr val="bg1"/>
                </a:solidFill>
                <a:latin typeface="微软雅黑" panose="020B0503020204020204" pitchFamily="34" charset="-122"/>
                <a:ea typeface="微软雅黑" panose="020B0503020204020204" pitchFamily="34" charset="-122"/>
              </a:rPr>
              <a:t>模块</a:t>
            </a:r>
            <a:r>
              <a:rPr lang="en-US" altLang="zh-CN" sz="6000" b="1" dirty="0" smtClean="0">
                <a:solidFill>
                  <a:schemeClr val="bg1"/>
                </a:solidFill>
                <a:latin typeface="微软雅黑" panose="020B0503020204020204" pitchFamily="34" charset="-122"/>
                <a:ea typeface="微软雅黑" panose="020B0503020204020204" pitchFamily="34" charset="-122"/>
              </a:rPr>
              <a:t>2  Photoshop</a:t>
            </a:r>
            <a:r>
              <a:rPr lang="zh-CN" altLang="zh-CN" sz="6000" b="1" dirty="0" smtClean="0">
                <a:solidFill>
                  <a:schemeClr val="bg1"/>
                </a:solidFill>
                <a:latin typeface="微软雅黑" panose="020B0503020204020204" pitchFamily="34" charset="-122"/>
                <a:ea typeface="微软雅黑" panose="020B0503020204020204" pitchFamily="34" charset="-122"/>
              </a:rPr>
              <a:t>知识</a:t>
            </a:r>
            <a:r>
              <a:rPr lang="zh-CN" altLang="zh-CN" sz="6000" b="1" dirty="0">
                <a:solidFill>
                  <a:schemeClr val="bg1"/>
                </a:solidFill>
                <a:latin typeface="微软雅黑" panose="020B0503020204020204" pitchFamily="34" charset="-122"/>
                <a:ea typeface="微软雅黑" panose="020B0503020204020204" pitchFamily="34" charset="-122"/>
              </a:rPr>
              <a:t>储备</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97499" y="699633"/>
            <a:ext cx="8968457" cy="512966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2.1.3  </a:t>
            </a:r>
            <a:r>
              <a:rPr lang="zh-CN" altLang="zh-CN" b="1"/>
              <a:t>图像的还原或重做</a:t>
            </a:r>
          </a:p>
          <a:p>
            <a:pPr indent="457200"/>
            <a:r>
              <a:rPr lang="zh-CN" altLang="zh-CN"/>
              <a:t>在处理图像的过程中，若对效果不满意或出现操作错误，可使用软件提供的恢复操作功能来处理这类问题。</a:t>
            </a:r>
          </a:p>
          <a:p>
            <a:pPr indent="457200"/>
            <a:r>
              <a:rPr lang="zh-CN" altLang="zh-CN"/>
              <a:t>（</a:t>
            </a:r>
            <a:r>
              <a:rPr lang="en-US" altLang="zh-CN"/>
              <a:t>1</a:t>
            </a:r>
            <a:r>
              <a:rPr lang="zh-CN" altLang="zh-CN"/>
              <a:t>）退出操作</a:t>
            </a:r>
          </a:p>
          <a:p>
            <a:pPr indent="457200"/>
            <a:r>
              <a:rPr lang="zh-CN" altLang="zh-CN"/>
              <a:t>退出操作是指在执行某些操作的过程中，完成该操作之前可中途退出该操作，从而取消当前操作对图像的影响。</a:t>
            </a:r>
          </a:p>
          <a:p>
            <a:pPr indent="457200"/>
            <a:r>
              <a:rPr lang="zh-CN" altLang="zh-CN"/>
              <a:t>（</a:t>
            </a:r>
            <a:r>
              <a:rPr lang="en-US" altLang="zh-CN"/>
              <a:t>2</a:t>
            </a:r>
            <a:r>
              <a:rPr lang="zh-CN" altLang="zh-CN"/>
              <a:t>）还原</a:t>
            </a:r>
            <a:r>
              <a:rPr lang="en-US" altLang="zh-CN"/>
              <a:t>/</a:t>
            </a:r>
            <a:r>
              <a:rPr lang="zh-CN" altLang="zh-CN"/>
              <a:t>重做</a:t>
            </a:r>
          </a:p>
          <a:p>
            <a:pPr indent="457200"/>
            <a:r>
              <a:rPr lang="zh-CN" altLang="zh-CN"/>
              <a:t>执行“编辑”→“还原</a:t>
            </a:r>
            <a:r>
              <a:rPr lang="en-US" altLang="zh-CN"/>
              <a:t>……</a:t>
            </a:r>
            <a:r>
              <a:rPr lang="zh-CN" altLang="zh-CN"/>
              <a:t>”命令，图像恢复到上一步编辑操作之前的状态；执行“编辑”→“重做</a:t>
            </a:r>
            <a:r>
              <a:rPr lang="en-US" altLang="zh-CN"/>
              <a:t>……</a:t>
            </a:r>
            <a:r>
              <a:rPr lang="zh-CN" altLang="zh-CN"/>
              <a:t>”命令，向前执行一个步骤。</a:t>
            </a:r>
          </a:p>
          <a:p>
            <a:pPr indent="457200"/>
            <a:r>
              <a:rPr lang="zh-CN" altLang="zh-CN"/>
              <a:t>（</a:t>
            </a:r>
            <a:r>
              <a:rPr lang="en-US" altLang="zh-CN"/>
              <a:t>3</a:t>
            </a:r>
            <a:r>
              <a:rPr lang="zh-CN" altLang="zh-CN"/>
              <a:t>）恢复到任意步操作</a:t>
            </a:r>
          </a:p>
          <a:p>
            <a:pPr indent="457200"/>
            <a:r>
              <a:rPr lang="zh-CN" altLang="zh-CN"/>
              <a:t>如果需要恢复的步骤较多，可选择“窗口”→“历史记录”命令。</a:t>
            </a:r>
          </a:p>
        </p:txBody>
      </p:sp>
    </p:spTree>
    <p:extLst>
      <p:ext uri="{BB962C8B-B14F-4D97-AF65-F5344CB8AC3E}">
        <p14:creationId xmlns:p14="http://schemas.microsoft.com/office/powerpoint/2010/main" val="60594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1309"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359862" y="3972975"/>
            <a:ext cx="4493538" cy="830997"/>
          </a:xfrm>
          <a:prstGeom prst="rect">
            <a:avLst/>
          </a:prstGeom>
        </p:spPr>
        <p:txBody>
          <a:bodyPr wrap="none">
            <a:spAutoFit/>
          </a:bodyPr>
          <a:lstStyle/>
          <a:p>
            <a:r>
              <a:rPr lang="zh-CN" altLang="zh-CN" sz="4800" b="1"/>
              <a:t>基础工具的应用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583943"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02</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607887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7719" y="577854"/>
            <a:ext cx="9336561"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2.2.1  </a:t>
            </a:r>
            <a:r>
              <a:rPr lang="zh-CN" altLang="zh-CN" b="1"/>
              <a:t>选框工具组</a:t>
            </a:r>
          </a:p>
          <a:p>
            <a:pPr indent="457200"/>
            <a:r>
              <a:rPr lang="zh-CN" altLang="zh-CN"/>
              <a:t>使用规则选框工具包括矩形选框工具、椭圆选框工具、单行选框工具和单列选框工具等创建的选区，下面将分别介绍这些工具的运用。</a:t>
            </a:r>
          </a:p>
          <a:p>
            <a:pPr indent="457200"/>
            <a:r>
              <a:rPr lang="en-US" altLang="zh-CN"/>
              <a:t>1</a:t>
            </a:r>
            <a:r>
              <a:rPr lang="zh-CN" altLang="zh-CN"/>
              <a:t>．矩形和正方形选区的创建</a:t>
            </a:r>
            <a:endParaRPr lang="zh-CN" altLang="zh-CN" b="1"/>
          </a:p>
          <a:p>
            <a:pPr indent="457200"/>
            <a:r>
              <a:rPr lang="zh-CN" altLang="zh-CN"/>
              <a:t>在工具箱中选择“矩形选框工具” </a:t>
            </a:r>
            <a:r>
              <a:rPr lang="en-US" altLang="zh-CN"/>
              <a:t> </a:t>
            </a:r>
            <a:r>
              <a:rPr lang="zh-CN" altLang="zh-CN"/>
              <a:t>，在图像中单击并拖动光标，绘制出矩形的选框，框内的区域就是选择区域，即为选区。若要绘制正方形选区，则可以在按住</a:t>
            </a:r>
            <a:r>
              <a:rPr lang="en-US" altLang="zh-CN"/>
              <a:t>shift</a:t>
            </a:r>
            <a:r>
              <a:rPr lang="zh-CN" altLang="zh-CN"/>
              <a:t>键的同时在图像中单击并拖动光标，绘制出的选区即为正方形。</a:t>
            </a:r>
          </a:p>
          <a:p>
            <a:pPr indent="457200"/>
            <a:r>
              <a:rPr lang="zh-CN" altLang="zh-CN"/>
              <a:t>选择矩形选框工具后，显示出该工具的选项栏。</a:t>
            </a:r>
          </a:p>
        </p:txBody>
      </p:sp>
      <p:pic>
        <p:nvPicPr>
          <p:cNvPr id="5122" name="图片 1">
            <a:extLst>
              <a:ext uri="{FF2B5EF4-FFF2-40B4-BE49-F238E27FC236}">
                <a16:creationId xmlns:a16="http://schemas.microsoft.com/office/drawing/2014/main" id="{E5F41922-4E87-4CD7-B938-70E2B2CF3E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6904" y="2590804"/>
            <a:ext cx="295273" cy="25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FE58A34C-C378-413B-9BE8-8983B21BCC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947" y="4756829"/>
            <a:ext cx="9850930" cy="3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2927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8178" y="882913"/>
            <a:ext cx="8899038"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2</a:t>
            </a:r>
            <a:r>
              <a:rPr lang="zh-CN" altLang="zh-CN"/>
              <a:t>．椭圆和正圆选区的创建</a:t>
            </a:r>
            <a:endParaRPr lang="zh-CN" altLang="zh-CN" b="1"/>
          </a:p>
          <a:p>
            <a:pPr indent="457200"/>
            <a:r>
              <a:rPr lang="zh-CN" altLang="zh-CN"/>
              <a:t>单击“椭圆选框工具” ，在图像中单击并拖动光标，绘制出椭圆形的选区。若要绘制正圆形的选区，则可以按住</a:t>
            </a:r>
            <a:r>
              <a:rPr lang="en-US" altLang="zh-CN"/>
              <a:t>shift</a:t>
            </a:r>
            <a:r>
              <a:rPr lang="zh-CN" altLang="zh-CN"/>
              <a:t>键的同时在图像中单击并拖动光标，绘制出的选区即为正圆形。</a:t>
            </a:r>
          </a:p>
        </p:txBody>
      </p:sp>
      <p:pic>
        <p:nvPicPr>
          <p:cNvPr id="6146" name="图片 1">
            <a:extLst>
              <a:ext uri="{FF2B5EF4-FFF2-40B4-BE49-F238E27FC236}">
                <a16:creationId xmlns:a16="http://schemas.microsoft.com/office/drawing/2014/main" id="{962E6815-DA71-4B51-B820-EFE73A5D17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0786" y="3140730"/>
            <a:ext cx="3647100" cy="243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D9A5C3C2-666D-4244-89F6-863B62BED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7011" y="3140730"/>
            <a:ext cx="3647100" cy="243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1673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46481" y="549275"/>
            <a:ext cx="889903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3</a:t>
            </a:r>
            <a:r>
              <a:rPr lang="zh-CN" altLang="zh-CN"/>
              <a:t>．单行</a:t>
            </a:r>
            <a:r>
              <a:rPr lang="en-US" altLang="zh-CN"/>
              <a:t>/</a:t>
            </a:r>
            <a:r>
              <a:rPr lang="zh-CN" altLang="zh-CN"/>
              <a:t>单列选区的创建</a:t>
            </a:r>
            <a:endParaRPr lang="zh-CN" altLang="zh-CN" b="1"/>
          </a:p>
          <a:p>
            <a:pPr indent="457200"/>
            <a:r>
              <a:rPr lang="zh-CN" altLang="zh-CN"/>
              <a:t>单击“单行选框工具” ，在图像中单击绘制出单行选区，保持“添加到选区”按钮被选中的状态，继续单击“单列选框工具” ，在图像中单击并拖动光标绘制出单列选区以增加选区，绘制出十字选区。放大图像，可看到单击绘制为宽度为</a:t>
            </a:r>
            <a:r>
              <a:rPr lang="en-US" altLang="zh-CN"/>
              <a:t>1</a:t>
            </a:r>
            <a:r>
              <a:rPr lang="zh-CN" altLang="zh-CN"/>
              <a:t>像素的单行或单列选区。</a:t>
            </a:r>
          </a:p>
        </p:txBody>
      </p:sp>
      <p:pic>
        <p:nvPicPr>
          <p:cNvPr id="7170" name="图片 1">
            <a:extLst>
              <a:ext uri="{FF2B5EF4-FFF2-40B4-BE49-F238E27FC236}">
                <a16:creationId xmlns:a16="http://schemas.microsoft.com/office/drawing/2014/main" id="{9F7B1894-429E-4CBD-8171-1F6C28C2B4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5047" y="3152817"/>
            <a:ext cx="3815314" cy="2533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1198B90C-82BE-4008-9F12-22D6F31B24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0667" y="3152818"/>
            <a:ext cx="3800409" cy="253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009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52734" y="811473"/>
            <a:ext cx="9699480" cy="462704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2.2.2  </a:t>
            </a:r>
            <a:r>
              <a:rPr lang="zh-CN" altLang="zh-CN" b="1"/>
              <a:t>套索工具组</a:t>
            </a:r>
          </a:p>
          <a:p>
            <a:pPr indent="457200"/>
            <a:r>
              <a:rPr lang="zh-CN" altLang="zh-CN"/>
              <a:t>不规则选区从字面上理解是比较随意、自由、不受具体某个形状制约的选区，在实际应用中比较常见。</a:t>
            </a:r>
            <a:r>
              <a:rPr lang="en-US" altLang="zh-CN"/>
              <a:t>Photoshop</a:t>
            </a:r>
            <a:r>
              <a:rPr lang="zh-CN" altLang="zh-CN"/>
              <a:t>为用户提供了套索工具组和魔棒工具组，以便用户能更自由地对选区进行创建。</a:t>
            </a:r>
            <a:endParaRPr lang="en-US" altLang="zh-CN"/>
          </a:p>
          <a:p>
            <a:pPr indent="457200"/>
            <a:r>
              <a:rPr lang="en-US" altLang="zh-CN"/>
              <a:t>1</a:t>
            </a:r>
            <a:r>
              <a:rPr lang="zh-CN" altLang="zh-CN"/>
              <a:t>．套索工具</a:t>
            </a:r>
            <a:endParaRPr lang="en-US" altLang="zh-CN"/>
          </a:p>
          <a:p>
            <a:pPr indent="457200"/>
            <a:r>
              <a:rPr lang="zh-CN" altLang="zh-CN"/>
              <a:t>使用“套索工具”可以创建任意形状的选区</a:t>
            </a:r>
            <a:endParaRPr lang="zh-CN" altLang="zh-CN" b="1"/>
          </a:p>
          <a:p>
            <a:pPr indent="457200"/>
            <a:r>
              <a:rPr lang="en-US" altLang="zh-CN"/>
              <a:t>2</a:t>
            </a:r>
            <a:r>
              <a:rPr lang="zh-CN" altLang="zh-CN"/>
              <a:t>．多边形套索</a:t>
            </a:r>
            <a:endParaRPr lang="en-US" altLang="zh-CN"/>
          </a:p>
          <a:p>
            <a:pPr indent="457200"/>
            <a:r>
              <a:rPr lang="zh-CN" altLang="zh-CN"/>
              <a:t>使用多边形套索工具，可以创建具有直线轮廓的不规则选区。</a:t>
            </a:r>
            <a:endParaRPr lang="zh-CN" altLang="zh-CN" b="1"/>
          </a:p>
          <a:p>
            <a:pPr indent="457200"/>
            <a:r>
              <a:rPr lang="en-US" altLang="zh-CN"/>
              <a:t>3</a:t>
            </a:r>
            <a:r>
              <a:rPr lang="zh-CN" altLang="zh-CN"/>
              <a:t>．磁性套索工具</a:t>
            </a:r>
            <a:endParaRPr lang="en-US" altLang="zh-CN"/>
          </a:p>
          <a:p>
            <a:pPr indent="457200"/>
            <a:r>
              <a:rPr lang="zh-CN" altLang="zh-CN"/>
              <a:t>使用磁性套索工具，可以为图像中颜色交界处反差较大的区域创建精确选区。</a:t>
            </a:r>
          </a:p>
        </p:txBody>
      </p:sp>
    </p:spTree>
    <p:extLst>
      <p:ext uri="{BB962C8B-B14F-4D97-AF65-F5344CB8AC3E}">
        <p14:creationId xmlns:p14="http://schemas.microsoft.com/office/powerpoint/2010/main" val="742726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9679" y="935038"/>
            <a:ext cx="9292641"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2.2.3  </a:t>
            </a:r>
            <a:r>
              <a:rPr lang="zh-CN" altLang="zh-CN" b="1"/>
              <a:t>魔棒工具组</a:t>
            </a:r>
          </a:p>
          <a:p>
            <a:pPr indent="457200"/>
            <a:r>
              <a:rPr lang="zh-CN" altLang="zh-CN"/>
              <a:t>魔棒工具组包括对象选择工具、快速选择工具以及魔棒工具，属于灵活性很强的选择工具，通常用于选取图像中颜色相同或相近的区域，不必跟踪其轮廓。</a:t>
            </a:r>
          </a:p>
          <a:p>
            <a:pPr indent="457200"/>
            <a:r>
              <a:rPr lang="en-US" altLang="zh-CN"/>
              <a:t>1</a:t>
            </a:r>
            <a:r>
              <a:rPr lang="zh-CN" altLang="zh-CN"/>
              <a:t>．对象选择工具</a:t>
            </a:r>
            <a:endParaRPr lang="en-US" altLang="zh-CN"/>
          </a:p>
          <a:p>
            <a:pPr indent="457200"/>
            <a:r>
              <a:rPr lang="zh-CN" altLang="zh-CN"/>
              <a:t>对象选择工具可简化在图像中选择单个对象或对象的某个部分的过程。</a:t>
            </a:r>
            <a:endParaRPr lang="en-US" altLang="zh-CN"/>
          </a:p>
          <a:p>
            <a:pPr indent="457200"/>
            <a:r>
              <a:rPr lang="en-US" altLang="zh-CN"/>
              <a:t>2</a:t>
            </a:r>
            <a:r>
              <a:rPr lang="zh-CN" altLang="zh-CN"/>
              <a:t>．快速选择工具</a:t>
            </a:r>
            <a:endParaRPr lang="zh-CN" altLang="zh-CN" b="1"/>
          </a:p>
          <a:p>
            <a:pPr indent="457200"/>
            <a:r>
              <a:rPr lang="zh-CN" altLang="zh-CN"/>
              <a:t>快速选择工具可以利用可调整的圆形笔尖根据颜色的差异迅速地绘制出选区。</a:t>
            </a:r>
          </a:p>
          <a:p>
            <a:pPr indent="457200"/>
            <a:r>
              <a:rPr lang="en-US" altLang="zh-CN"/>
              <a:t>3</a:t>
            </a:r>
            <a:r>
              <a:rPr lang="zh-CN" altLang="zh-CN"/>
              <a:t>．魔棒工具</a:t>
            </a:r>
            <a:endParaRPr lang="zh-CN" altLang="zh-CN" b="1"/>
          </a:p>
          <a:p>
            <a:pPr indent="457200"/>
            <a:r>
              <a:rPr lang="zh-CN" altLang="zh-CN"/>
              <a:t>魔棒工具主要是根据颜色的色彩范围来确定选区的工具，能够快速选择色彩差异大的图像区域。</a:t>
            </a:r>
          </a:p>
        </p:txBody>
      </p:sp>
    </p:spTree>
    <p:extLst>
      <p:ext uri="{BB962C8B-B14F-4D97-AF65-F5344CB8AC3E}">
        <p14:creationId xmlns:p14="http://schemas.microsoft.com/office/powerpoint/2010/main" val="2801068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3835" y="654310"/>
            <a:ext cx="9624329" cy="513715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2.2.4  </a:t>
            </a:r>
            <a:r>
              <a:rPr lang="zh-CN" altLang="zh-CN" b="1" dirty="0"/>
              <a:t>画笔工具组 </a:t>
            </a:r>
          </a:p>
          <a:p>
            <a:pPr indent="457200"/>
            <a:r>
              <a:rPr lang="zh-CN" altLang="zh-CN" dirty="0"/>
              <a:t>在</a:t>
            </a:r>
            <a:r>
              <a:rPr lang="en-US" altLang="zh-CN" dirty="0"/>
              <a:t>Photoshop</a:t>
            </a:r>
            <a:r>
              <a:rPr lang="zh-CN" altLang="zh-CN" dirty="0"/>
              <a:t>中，可以使用</a:t>
            </a:r>
            <a:r>
              <a:rPr lang="zh-CN" altLang="zh-CN" dirty="0" smtClean="0"/>
              <a:t>“画笔工具”“铅笔工具”</a:t>
            </a:r>
            <a:r>
              <a:rPr lang="zh-CN" altLang="zh-CN" dirty="0"/>
              <a:t>和“历史记录画笔工具”等来绘制图像。只有了解并掌握各种绘图工具的功能与操作方法，才能绘制出想要的图像效果，同时也为图像处理的自由性增加了灵活的空间。</a:t>
            </a:r>
          </a:p>
          <a:p>
            <a:pPr indent="457200"/>
            <a:r>
              <a:rPr lang="en-US" altLang="zh-CN" dirty="0"/>
              <a:t>1</a:t>
            </a:r>
            <a:r>
              <a:rPr lang="zh-CN" altLang="zh-CN" dirty="0"/>
              <a:t>．画笔工具</a:t>
            </a:r>
            <a:endParaRPr lang="zh-CN" altLang="zh-CN" b="1" dirty="0"/>
          </a:p>
          <a:p>
            <a:pPr indent="457200"/>
            <a:r>
              <a:rPr lang="zh-CN" altLang="zh-CN" dirty="0"/>
              <a:t>在</a:t>
            </a:r>
            <a:r>
              <a:rPr lang="en-US" altLang="zh-CN" dirty="0"/>
              <a:t>Photoshop</a:t>
            </a:r>
            <a:r>
              <a:rPr lang="zh-CN" altLang="zh-CN" dirty="0"/>
              <a:t>中，画笔工具的应用比较广泛，使用画笔工具可以绘制出多种图形。</a:t>
            </a:r>
            <a:endParaRPr lang="en-US" altLang="zh-CN" dirty="0"/>
          </a:p>
          <a:p>
            <a:pPr indent="457200"/>
            <a:r>
              <a:rPr lang="en-US" altLang="zh-CN" dirty="0"/>
              <a:t>2</a:t>
            </a:r>
            <a:r>
              <a:rPr lang="zh-CN" altLang="zh-CN" dirty="0"/>
              <a:t>．铅笔工具</a:t>
            </a:r>
            <a:endParaRPr lang="zh-CN" altLang="zh-CN" b="1" dirty="0"/>
          </a:p>
          <a:p>
            <a:pPr indent="457200"/>
            <a:r>
              <a:rPr lang="zh-CN" altLang="zh-CN" dirty="0"/>
              <a:t>铅笔工具在功能及运用上与画笔工具较为类似。</a:t>
            </a:r>
            <a:endParaRPr lang="en-US" altLang="zh-CN" dirty="0"/>
          </a:p>
          <a:p>
            <a:pPr indent="457200"/>
            <a:r>
              <a:rPr lang="en-US" altLang="zh-CN" dirty="0"/>
              <a:t>3</a:t>
            </a:r>
            <a:r>
              <a:rPr lang="zh-CN" altLang="zh-CN" dirty="0"/>
              <a:t>．混合器画笔工具</a:t>
            </a:r>
            <a:endParaRPr lang="zh-CN" altLang="zh-CN" b="1" dirty="0"/>
          </a:p>
          <a:p>
            <a:pPr indent="457200"/>
            <a:r>
              <a:rPr lang="zh-CN" altLang="zh-CN" dirty="0"/>
              <a:t>混合器画笔工具可以像传统绘画中混合颜料一样混合像素，可以轻松模拟真实的绘画效果。</a:t>
            </a:r>
          </a:p>
        </p:txBody>
      </p:sp>
    </p:spTree>
    <p:extLst>
      <p:ext uri="{BB962C8B-B14F-4D97-AF65-F5344CB8AC3E}">
        <p14:creationId xmlns:p14="http://schemas.microsoft.com/office/powerpoint/2010/main" val="2805238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29753" y="549275"/>
            <a:ext cx="9188903"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2.2.5  </a:t>
            </a:r>
            <a:r>
              <a:rPr lang="zh-CN" altLang="zh-CN" b="1"/>
              <a:t>橡皮擦工具组</a:t>
            </a:r>
          </a:p>
          <a:p>
            <a:pPr indent="457200"/>
            <a:r>
              <a:rPr lang="zh-CN" altLang="zh-CN"/>
              <a:t>在</a:t>
            </a:r>
            <a:r>
              <a:rPr lang="en-US" altLang="zh-CN"/>
              <a:t>Photoshop</a:t>
            </a:r>
            <a:r>
              <a:rPr lang="zh-CN" altLang="zh-CN"/>
              <a:t>中，擦除工具包括橡皮擦工具、背景橡皮擦工具和魔术橡皮擦工具。擦除图像即对整幅图像中的部分区域进行擦除。同时还可以使用渐变工具将某种颜色或渐变效果以指定的样式进行填充。</a:t>
            </a:r>
          </a:p>
          <a:p>
            <a:pPr indent="457200"/>
            <a:r>
              <a:rPr lang="en-US" altLang="zh-CN"/>
              <a:t>1</a:t>
            </a:r>
            <a:r>
              <a:rPr lang="zh-CN" altLang="zh-CN"/>
              <a:t>．橡皮擦工具</a:t>
            </a:r>
            <a:endParaRPr lang="zh-CN" altLang="zh-CN" b="1"/>
          </a:p>
          <a:p>
            <a:pPr indent="457200"/>
            <a:r>
              <a:rPr lang="zh-CN" altLang="zh-CN"/>
              <a:t>橡皮擦工具可以将像素更改为背景颜色或使其透明。</a:t>
            </a:r>
            <a:endParaRPr lang="en-US" altLang="zh-CN"/>
          </a:p>
          <a:p>
            <a:pPr indent="457200"/>
            <a:r>
              <a:rPr lang="en-US" altLang="zh-CN"/>
              <a:t>2</a:t>
            </a:r>
            <a:r>
              <a:rPr lang="zh-CN" altLang="zh-CN"/>
              <a:t>．背景橡皮擦工具</a:t>
            </a:r>
            <a:endParaRPr lang="zh-CN" altLang="zh-CN" b="1"/>
          </a:p>
          <a:p>
            <a:pPr indent="457200"/>
            <a:r>
              <a:rPr lang="zh-CN" altLang="zh-CN"/>
              <a:t>背景橡皮擦工具可以用于擦除指定颜色，并将被擦除的区域以透明色填充。</a:t>
            </a:r>
            <a:endParaRPr lang="en-US" altLang="zh-CN"/>
          </a:p>
          <a:p>
            <a:pPr indent="457200"/>
            <a:r>
              <a:rPr lang="en-US" altLang="zh-CN"/>
              <a:t>3</a:t>
            </a:r>
            <a:r>
              <a:rPr lang="zh-CN" altLang="zh-CN"/>
              <a:t>．魔术橡皮擦工具</a:t>
            </a:r>
            <a:endParaRPr lang="zh-CN" altLang="zh-CN" b="1"/>
          </a:p>
          <a:p>
            <a:pPr indent="457200"/>
            <a:r>
              <a:rPr lang="zh-CN" altLang="zh-CN"/>
              <a:t>魔术橡皮擦工具是魔术棒工具和背景橡皮擦工具的综合，它是一种根据像素颜色来擦除图像的工具。</a:t>
            </a:r>
          </a:p>
        </p:txBody>
      </p:sp>
    </p:spTree>
    <p:extLst>
      <p:ext uri="{BB962C8B-B14F-4D97-AF65-F5344CB8AC3E}">
        <p14:creationId xmlns:p14="http://schemas.microsoft.com/office/powerpoint/2010/main" val="1802471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406400"/>
            <a:ext cx="9188903"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2.2.6  </a:t>
            </a:r>
            <a:r>
              <a:rPr lang="zh-CN" altLang="zh-CN" b="1"/>
              <a:t>渐变工具组</a:t>
            </a:r>
          </a:p>
          <a:p>
            <a:pPr indent="457200"/>
            <a:r>
              <a:rPr lang="zh-CN" altLang="zh-CN"/>
              <a:t>在</a:t>
            </a:r>
            <a:r>
              <a:rPr lang="en-US" altLang="zh-CN"/>
              <a:t>Photoshop</a:t>
            </a:r>
            <a:r>
              <a:rPr lang="zh-CN" altLang="zh-CN"/>
              <a:t>中，渐变工具组分为渐变工具和油漆桶工具。使用渐变工具组里的渐变工具，可以在图像中填充渐变色。如果图像中没有选区，渐变色会填充到当前图层上；如果有选区，则会填充到选区中。</a:t>
            </a:r>
          </a:p>
          <a:p>
            <a:pPr indent="457200"/>
            <a:r>
              <a:rPr lang="en-US" altLang="zh-CN"/>
              <a:t>1</a:t>
            </a:r>
            <a:r>
              <a:rPr lang="zh-CN" altLang="zh-CN"/>
              <a:t>．渐变工具</a:t>
            </a:r>
            <a:endParaRPr lang="zh-CN" altLang="zh-CN" b="1"/>
          </a:p>
          <a:p>
            <a:pPr indent="457200"/>
            <a:r>
              <a:rPr lang="zh-CN" altLang="zh-CN"/>
              <a:t>在填充颜色时，渐变工具可以将颜色从一种颜色变化到另一种颜色。</a:t>
            </a:r>
            <a:endParaRPr lang="en-US" altLang="zh-CN"/>
          </a:p>
          <a:p>
            <a:pPr indent="457200"/>
            <a:r>
              <a:rPr lang="en-US" altLang="zh-CN"/>
              <a:t>2</a:t>
            </a:r>
            <a:r>
              <a:rPr lang="zh-CN" altLang="zh-CN"/>
              <a:t>．油漆桶工具</a:t>
            </a:r>
            <a:endParaRPr lang="zh-CN" altLang="zh-CN" b="1"/>
          </a:p>
          <a:p>
            <a:pPr indent="457200"/>
            <a:r>
              <a:rPr lang="zh-CN" altLang="zh-CN"/>
              <a:t>油漆桶工具可以直接在图像中填充与前景色相近颜色的区域或图案，若创建了选区，则直接填充选区。</a:t>
            </a:r>
          </a:p>
        </p:txBody>
      </p:sp>
      <p:pic>
        <p:nvPicPr>
          <p:cNvPr id="8194" name="图片 1">
            <a:extLst>
              <a:ext uri="{FF2B5EF4-FFF2-40B4-BE49-F238E27FC236}">
                <a16:creationId xmlns:a16="http://schemas.microsoft.com/office/drawing/2014/main" id="{7656F343-24B7-4DF1-B5FD-FC91194765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624" y="4727931"/>
            <a:ext cx="7648070" cy="286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50DC4D56-54F2-4B4D-BE13-729AEE0B8D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624" y="5287149"/>
            <a:ext cx="7648070" cy="38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2081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842838"/>
            <a:ext cx="1415772" cy="461665"/>
          </a:xfrm>
          <a:prstGeom prst="rect">
            <a:avLst/>
          </a:prstGeom>
          <a:noFill/>
        </p:spPr>
        <p:txBody>
          <a:bodyPr wrap="none" rtlCol="0">
            <a:spAutoFit/>
          </a:bodyPr>
          <a:lstStyle/>
          <a:p>
            <a:r>
              <a:rPr lang="zh-CN" altLang="zh-CN" sz="2400" b="1">
                <a:latin typeface="微软雅黑" panose="020B0503020204020204" pitchFamily="34" charset="-122"/>
                <a:ea typeface="微软雅黑" panose="020B0503020204020204" pitchFamily="34" charset="-122"/>
              </a:rPr>
              <a:t>内容概要</a:t>
            </a:r>
          </a:p>
        </p:txBody>
      </p:sp>
      <p:sp>
        <p:nvSpPr>
          <p:cNvPr id="12" name="文本框 23">
            <a:extLst>
              <a:ext uri="{FF2B5EF4-FFF2-40B4-BE49-F238E27FC236}">
                <a16:creationId xmlns:a16="http://schemas.microsoft.com/office/drawing/2014/main" id="{165B3E1C-B1BD-418B-98A3-9757880BDE8E}"/>
              </a:ext>
            </a:extLst>
          </p:cNvPr>
          <p:cNvSpPr txBox="1"/>
          <p:nvPr/>
        </p:nvSpPr>
        <p:spPr>
          <a:xfrm>
            <a:off x="1613155" y="1563361"/>
            <a:ext cx="896569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Adobe Photoshop </a:t>
            </a:r>
            <a:r>
              <a:rPr lang="zh-CN" altLang="zh-CN"/>
              <a:t>是集图像扫描、编辑修改、动画制作、图像设计、广告创意、图像输入与输出于一体的图形图像处理软件，平面设计人员和电脑美术爱好者都喜欢使用该软件。</a:t>
            </a:r>
          </a:p>
          <a:p>
            <a:pPr indent="457200"/>
            <a:r>
              <a:rPr lang="zh-CN" altLang="zh-CN" b="1"/>
              <a:t>知识要点</a:t>
            </a:r>
            <a:endParaRPr lang="zh-CN" altLang="zh-CN"/>
          </a:p>
          <a:p>
            <a:pPr indent="457200"/>
            <a:r>
              <a:rPr lang="zh-CN" altLang="zh-CN"/>
              <a:t>（</a:t>
            </a:r>
            <a:r>
              <a:rPr lang="en-US" altLang="zh-CN"/>
              <a:t>1</a:t>
            </a:r>
            <a:r>
              <a:rPr lang="zh-CN" altLang="zh-CN"/>
              <a:t>）掌握并应用基础工具</a:t>
            </a:r>
          </a:p>
          <a:p>
            <a:pPr indent="457200"/>
            <a:r>
              <a:rPr lang="zh-CN" altLang="zh-CN"/>
              <a:t>（</a:t>
            </a:r>
            <a:r>
              <a:rPr lang="en-US" altLang="zh-CN"/>
              <a:t>2</a:t>
            </a:r>
            <a:r>
              <a:rPr lang="zh-CN" altLang="zh-CN"/>
              <a:t>）熟练掌握路径的绘制</a:t>
            </a:r>
            <a:r>
              <a:rPr lang="en-US" altLang="zh-CN"/>
              <a:t> </a:t>
            </a:r>
            <a:endParaRPr lang="zh-CN" altLang="zh-CN"/>
          </a:p>
          <a:p>
            <a:pPr indent="457200"/>
            <a:r>
              <a:rPr lang="zh-CN" altLang="zh-CN"/>
              <a:t>（</a:t>
            </a:r>
            <a:r>
              <a:rPr lang="en-US" altLang="zh-CN"/>
              <a:t>3</a:t>
            </a:r>
            <a:r>
              <a:rPr lang="zh-CN" altLang="zh-CN"/>
              <a:t>）熟练应用图层的编辑</a:t>
            </a:r>
          </a:p>
          <a:p>
            <a:pPr indent="457200"/>
            <a:r>
              <a:rPr lang="zh-CN" altLang="zh-CN"/>
              <a:t>（</a:t>
            </a:r>
            <a:r>
              <a:rPr lang="en-US" altLang="zh-CN"/>
              <a:t>4</a:t>
            </a:r>
            <a:r>
              <a:rPr lang="zh-CN" altLang="zh-CN"/>
              <a:t>）熟练应用通道与蒙版</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4543" y="549275"/>
            <a:ext cx="9422914"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2.2.7  </a:t>
            </a:r>
            <a:r>
              <a:rPr lang="zh-CN" altLang="zh-CN" b="1"/>
              <a:t>图章工具组</a:t>
            </a:r>
          </a:p>
          <a:p>
            <a:pPr indent="457200"/>
            <a:r>
              <a:rPr lang="zh-CN" altLang="zh-CN"/>
              <a:t>图章工具是常用的修饰工具，主要包括仿制图章工具和图案图章工具。常用于对图像的内容进行复制和修复。</a:t>
            </a:r>
          </a:p>
          <a:p>
            <a:pPr indent="457200"/>
            <a:r>
              <a:rPr lang="en-US" altLang="zh-CN"/>
              <a:t>1</a:t>
            </a:r>
            <a:r>
              <a:rPr lang="zh-CN" altLang="zh-CN"/>
              <a:t>．仿制图章工具</a:t>
            </a:r>
            <a:endParaRPr lang="zh-CN" altLang="zh-CN" b="1"/>
          </a:p>
          <a:p>
            <a:pPr indent="457200"/>
            <a:r>
              <a:rPr lang="zh-CN" altLang="zh-CN"/>
              <a:t>仿制图章工具的作用是将取样图像应用到其他图像或同一图像的其他位置。</a:t>
            </a:r>
            <a:endParaRPr lang="en-US" altLang="zh-CN"/>
          </a:p>
          <a:p>
            <a:pPr indent="457200"/>
            <a:r>
              <a:rPr lang="en-US" altLang="zh-CN"/>
              <a:t>2</a:t>
            </a:r>
            <a:r>
              <a:rPr lang="zh-CN" altLang="zh-CN"/>
              <a:t>．图案图章工具</a:t>
            </a:r>
            <a:endParaRPr lang="zh-CN" altLang="zh-CN" b="1"/>
          </a:p>
          <a:p>
            <a:pPr indent="457200"/>
            <a:r>
              <a:rPr lang="zh-CN" altLang="zh-CN"/>
              <a:t>图案图章工具是将系统自带的或用户自定义的图案进行复制，并应用到图像中。</a:t>
            </a:r>
            <a:endParaRPr lang="en-US" altLang="zh-CN"/>
          </a:p>
          <a:p>
            <a:pPr indent="457200"/>
            <a:r>
              <a:rPr lang="en-US" altLang="zh-CN"/>
              <a:t>3.</a:t>
            </a:r>
            <a:r>
              <a:rPr lang="zh-CN" altLang="zh-CN"/>
              <a:t>内容感知移动工具</a:t>
            </a:r>
            <a:endParaRPr lang="zh-CN" altLang="zh-CN" b="1"/>
          </a:p>
          <a:p>
            <a:pPr indent="457200"/>
            <a:r>
              <a:rPr lang="zh-CN" altLang="zh-CN"/>
              <a:t>内容感知移动工具是操作简单的智能修复工具，主要有两大功能：</a:t>
            </a:r>
          </a:p>
          <a:p>
            <a:pPr marL="342900" indent="457200">
              <a:buFont typeface="Wingdings" panose="05000000000000000000" pitchFamily="2" charset="2"/>
              <a:buChar char="l"/>
            </a:pPr>
            <a:r>
              <a:rPr lang="zh-CN" altLang="zh-CN" b="1"/>
              <a:t>感知移动功能</a:t>
            </a:r>
            <a:endParaRPr lang="en-US" altLang="zh-CN" b="1"/>
          </a:p>
          <a:p>
            <a:pPr marL="342900" indent="457200">
              <a:buFont typeface="Wingdings" panose="05000000000000000000" pitchFamily="2" charset="2"/>
              <a:buChar char="l"/>
            </a:pPr>
            <a:r>
              <a:rPr lang="zh-CN" altLang="zh-CN" b="1"/>
              <a:t>快速复制</a:t>
            </a:r>
            <a:endParaRPr lang="zh-CN" altLang="zh-CN"/>
          </a:p>
        </p:txBody>
      </p:sp>
    </p:spTree>
    <p:extLst>
      <p:ext uri="{BB962C8B-B14F-4D97-AF65-F5344CB8AC3E}">
        <p14:creationId xmlns:p14="http://schemas.microsoft.com/office/powerpoint/2010/main" val="39145718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1204" y="949325"/>
            <a:ext cx="9629591"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2.2.8  </a:t>
            </a:r>
            <a:r>
              <a:rPr lang="zh-CN" altLang="zh-CN" b="1"/>
              <a:t>污点修复工具组</a:t>
            </a:r>
          </a:p>
          <a:p>
            <a:pPr indent="457200"/>
            <a:r>
              <a:rPr lang="zh-CN" altLang="zh-CN"/>
              <a:t>污点修复组工具主要对照片进行修复工作，主要包括污点修复画笔工具、修复画笔工具、修补工具、红眼工具等。</a:t>
            </a:r>
          </a:p>
          <a:p>
            <a:pPr indent="457200"/>
            <a:r>
              <a:rPr lang="en-US" altLang="zh-CN"/>
              <a:t>1</a:t>
            </a:r>
            <a:r>
              <a:rPr lang="zh-CN" altLang="zh-CN"/>
              <a:t>．污点修复画笔工具</a:t>
            </a:r>
            <a:endParaRPr lang="zh-CN" altLang="zh-CN" b="1"/>
          </a:p>
          <a:p>
            <a:pPr indent="457200"/>
            <a:r>
              <a:rPr lang="zh-CN" altLang="zh-CN"/>
              <a:t>污点修复画笔工具是将图像的纹理、光照和阴影等与所修复的图像进行自动匹配。</a:t>
            </a:r>
            <a:endParaRPr lang="en-US" altLang="zh-CN"/>
          </a:p>
          <a:p>
            <a:pPr indent="457200"/>
            <a:r>
              <a:rPr lang="en-US" altLang="zh-CN"/>
              <a:t>2</a:t>
            </a:r>
            <a:r>
              <a:rPr lang="zh-CN" altLang="zh-CN"/>
              <a:t>．修复画笔工具</a:t>
            </a:r>
            <a:endParaRPr lang="zh-CN" altLang="zh-CN" b="1"/>
          </a:p>
          <a:p>
            <a:pPr indent="457200"/>
            <a:r>
              <a:rPr lang="zh-CN" altLang="zh-CN"/>
              <a:t>修复画笔工具与污点修复画笔工具相似，最根本的区别在于在使用修复画笔工具前需要指定样本。</a:t>
            </a:r>
            <a:endParaRPr lang="en-US" altLang="zh-CN"/>
          </a:p>
        </p:txBody>
      </p:sp>
      <p:pic>
        <p:nvPicPr>
          <p:cNvPr id="9218" name="图片 1">
            <a:extLst>
              <a:ext uri="{FF2B5EF4-FFF2-40B4-BE49-F238E27FC236}">
                <a16:creationId xmlns:a16="http://schemas.microsoft.com/office/drawing/2014/main" id="{A8B8BC79-D3A2-40CF-9725-64023DE4CB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4837" y="5043224"/>
            <a:ext cx="9202324"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3884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9031" y="1259405"/>
            <a:ext cx="9033936" cy="282681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3</a:t>
            </a:r>
            <a:r>
              <a:rPr lang="zh-CN" altLang="zh-CN"/>
              <a:t>．修补工具</a:t>
            </a:r>
            <a:endParaRPr lang="zh-CN" altLang="zh-CN" b="1"/>
          </a:p>
          <a:p>
            <a:pPr indent="457200"/>
            <a:r>
              <a:rPr lang="zh-CN" altLang="zh-CN"/>
              <a:t>修补工具和修复画笔工具类似，是使用图像中其他区域或图案中的像素来修复选中的区域。</a:t>
            </a:r>
            <a:endParaRPr lang="en-US" altLang="zh-CN"/>
          </a:p>
          <a:p>
            <a:pPr indent="457200"/>
            <a:r>
              <a:rPr lang="en-US" altLang="zh-CN"/>
              <a:t>4</a:t>
            </a:r>
            <a:r>
              <a:rPr lang="zh-CN" altLang="zh-CN"/>
              <a:t>．红眼工具</a:t>
            </a:r>
            <a:endParaRPr lang="zh-CN" altLang="zh-CN" b="1"/>
          </a:p>
          <a:p>
            <a:pPr indent="457200"/>
            <a:r>
              <a:rPr lang="zh-CN" altLang="zh-CN"/>
              <a:t>在使用闪光灯或光线昏暗处进行人物拍摄，拍出的照片人物眼睛容易泛红，这种现象即我们常说的红眼现象。</a:t>
            </a:r>
          </a:p>
        </p:txBody>
      </p:sp>
      <p:pic>
        <p:nvPicPr>
          <p:cNvPr id="10242" name="图片 1">
            <a:extLst>
              <a:ext uri="{FF2B5EF4-FFF2-40B4-BE49-F238E27FC236}">
                <a16:creationId xmlns:a16="http://schemas.microsoft.com/office/drawing/2014/main" id="{B20F0094-9B97-4D0C-BD5F-275492DEFE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5358" y="4597645"/>
            <a:ext cx="9401281" cy="45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17460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8555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074110" y="3972975"/>
            <a:ext cx="5109091" cy="830997"/>
          </a:xfrm>
          <a:prstGeom prst="rect">
            <a:avLst/>
          </a:prstGeom>
        </p:spPr>
        <p:txBody>
          <a:bodyPr wrap="none">
            <a:spAutoFit/>
          </a:bodyPr>
          <a:lstStyle/>
          <a:p>
            <a:r>
              <a:rPr lang="zh-CN" altLang="zh-CN" sz="4800" b="1"/>
              <a:t>文字的处理与应用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298191"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03</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272773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9032" y="1073671"/>
            <a:ext cx="9033936" cy="424731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2.3.1  </a:t>
            </a:r>
            <a:r>
              <a:rPr lang="zh-CN" altLang="zh-CN" b="1" dirty="0"/>
              <a:t>创建</a:t>
            </a:r>
            <a:r>
              <a:rPr lang="zh-CN" altLang="zh-CN" b="1" dirty="0" smtClean="0"/>
              <a:t>文</a:t>
            </a:r>
            <a:r>
              <a:rPr lang="zh-CN" altLang="en-US" b="1" dirty="0" smtClean="0"/>
              <a:t>字</a:t>
            </a:r>
            <a:endParaRPr lang="zh-CN" altLang="zh-CN" b="1" dirty="0"/>
          </a:p>
          <a:p>
            <a:pPr indent="457200"/>
            <a:r>
              <a:rPr lang="zh-CN" altLang="zh-CN" dirty="0"/>
              <a:t>在</a:t>
            </a:r>
            <a:r>
              <a:rPr lang="en-US" altLang="zh-CN" dirty="0"/>
              <a:t>Photoshop</a:t>
            </a:r>
            <a:r>
              <a:rPr lang="zh-CN" altLang="zh-CN" dirty="0"/>
              <a:t>中，文字工具包括横排文字工具、直排文字工具、横排文字蒙版工具和直排文字蒙版工具。选择“横排文字工具” ，显示该工具的选项栏。</a:t>
            </a:r>
            <a:endParaRPr lang="en-US" altLang="zh-CN" dirty="0"/>
          </a:p>
          <a:p>
            <a:pPr indent="457200"/>
            <a:r>
              <a:rPr lang="en-US" altLang="zh-CN" dirty="0"/>
              <a:t>1</a:t>
            </a:r>
            <a:r>
              <a:rPr lang="zh-CN" altLang="zh-CN" dirty="0"/>
              <a:t>．输入水平与垂直文字</a:t>
            </a:r>
            <a:endParaRPr lang="zh-CN" altLang="zh-CN" b="1" dirty="0"/>
          </a:p>
          <a:p>
            <a:pPr indent="457200"/>
            <a:r>
              <a:rPr lang="zh-CN" altLang="zh-CN" dirty="0"/>
              <a:t>选择文字工具，在选项栏中设置文字的字体和字号，在图像中单击，此时在图像中出现相应的文本插入点，此时输入文字即可。</a:t>
            </a:r>
            <a:endParaRPr lang="en-US" altLang="zh-CN" dirty="0"/>
          </a:p>
          <a:p>
            <a:pPr indent="457200"/>
            <a:r>
              <a:rPr lang="en-US" altLang="zh-CN" dirty="0"/>
              <a:t>2</a:t>
            </a:r>
            <a:r>
              <a:rPr lang="zh-CN" altLang="zh-CN" dirty="0"/>
              <a:t>．输入段落文字</a:t>
            </a:r>
            <a:endParaRPr lang="zh-CN" altLang="zh-CN" b="1" dirty="0"/>
          </a:p>
          <a:p>
            <a:pPr indent="457200"/>
            <a:r>
              <a:rPr lang="zh-CN" altLang="zh-CN" dirty="0"/>
              <a:t>若需要输入的文字内容较多，可通过创建段落文字的方式来进行文字输入，以便对文字进行管理并对格式进行设置。</a:t>
            </a:r>
          </a:p>
        </p:txBody>
      </p:sp>
    </p:spTree>
    <p:extLst>
      <p:ext uri="{BB962C8B-B14F-4D97-AF65-F5344CB8AC3E}">
        <p14:creationId xmlns:p14="http://schemas.microsoft.com/office/powerpoint/2010/main" val="1569507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16224" y="425704"/>
            <a:ext cx="5336118" cy="557504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3</a:t>
            </a:r>
            <a:r>
              <a:rPr lang="zh-CN" altLang="zh-CN"/>
              <a:t>．输入文字型选区</a:t>
            </a:r>
            <a:endParaRPr lang="zh-CN" altLang="zh-CN" b="1"/>
          </a:p>
          <a:p>
            <a:pPr indent="457200"/>
            <a:r>
              <a:rPr lang="zh-CN" altLang="zh-CN"/>
              <a:t>文字型选区需选择“直排文字蒙版工具”或“横排文字蒙版工具”以创建文字选区，即沿文字边缘创建的选区。</a:t>
            </a:r>
          </a:p>
          <a:p>
            <a:pPr indent="457200"/>
            <a:r>
              <a:rPr lang="zh-CN" altLang="zh-CN"/>
              <a:t>使用文字蒙版工具创建选区时，在“图层”面板中不会生成文字图层，因此输入文字后，不能再编辑该文字内容。</a:t>
            </a:r>
            <a:endParaRPr lang="en-US" altLang="zh-CN"/>
          </a:p>
          <a:p>
            <a:pPr indent="457200"/>
            <a:r>
              <a:rPr lang="en-US" altLang="zh-CN"/>
              <a:t>4</a:t>
            </a:r>
            <a:r>
              <a:rPr lang="zh-CN" altLang="zh-CN"/>
              <a:t>．沿路径输入文字</a:t>
            </a:r>
            <a:endParaRPr lang="zh-CN" altLang="zh-CN" b="1"/>
          </a:p>
          <a:p>
            <a:pPr indent="457200"/>
            <a:r>
              <a:rPr lang="zh-CN" altLang="zh-CN"/>
              <a:t>沿路径绕排文字的字面理解就是让文字跟随某一条路径的轮廓形状进行排列，有效的将文字和路径结合，在很大程度上扩充了文字带来的视觉效果。</a:t>
            </a:r>
          </a:p>
        </p:txBody>
      </p:sp>
      <p:pic>
        <p:nvPicPr>
          <p:cNvPr id="11266" name="图片 1">
            <a:extLst>
              <a:ext uri="{FF2B5EF4-FFF2-40B4-BE49-F238E27FC236}">
                <a16:creationId xmlns:a16="http://schemas.microsoft.com/office/drawing/2014/main" id="{4866D792-3B27-4EEC-919B-2EA65840954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5671" y="899301"/>
            <a:ext cx="3465177" cy="230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CB662CE3-C896-4306-9E16-622FE1E0770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5670" y="3477433"/>
            <a:ext cx="3465177" cy="230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5566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613751"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2.3.2  </a:t>
            </a:r>
            <a:r>
              <a:rPr lang="zh-CN" altLang="en-US" b="1" dirty="0" smtClean="0"/>
              <a:t>“</a:t>
            </a:r>
            <a:r>
              <a:rPr lang="zh-CN" altLang="zh-CN" b="1" dirty="0" smtClean="0"/>
              <a:t>字符</a:t>
            </a:r>
            <a:r>
              <a:rPr lang="zh-CN" altLang="en-US" b="1" dirty="0" smtClean="0"/>
              <a:t>”面板和“</a:t>
            </a:r>
            <a:r>
              <a:rPr lang="zh-CN" altLang="zh-CN" b="1" dirty="0" smtClean="0"/>
              <a:t>段落</a:t>
            </a:r>
            <a:r>
              <a:rPr lang="zh-CN" altLang="en-US" b="1" dirty="0" smtClean="0"/>
              <a:t>”</a:t>
            </a:r>
            <a:r>
              <a:rPr lang="zh-CN" altLang="zh-CN" b="1" dirty="0" smtClean="0"/>
              <a:t>面</a:t>
            </a:r>
            <a:r>
              <a:rPr lang="zh-CN" altLang="zh-CN" b="1" dirty="0"/>
              <a:t>板</a:t>
            </a:r>
          </a:p>
          <a:p>
            <a:pPr indent="457200"/>
            <a:r>
              <a:rPr lang="zh-CN" altLang="zh-CN" dirty="0"/>
              <a:t>在</a:t>
            </a:r>
            <a:r>
              <a:rPr lang="en-US" altLang="zh-CN" dirty="0"/>
              <a:t>Photoshop</a:t>
            </a:r>
            <a:r>
              <a:rPr lang="zh-CN" altLang="zh-CN" dirty="0"/>
              <a:t>中有两个关于文本的面板，一个</a:t>
            </a:r>
            <a:r>
              <a:rPr lang="zh-CN" altLang="zh-CN" dirty="0" smtClean="0"/>
              <a:t>是</a:t>
            </a:r>
            <a:r>
              <a:rPr lang="zh-CN" altLang="en-US" dirty="0"/>
              <a:t>“字符”</a:t>
            </a:r>
            <a:r>
              <a:rPr lang="zh-CN" altLang="zh-CN" dirty="0" smtClean="0"/>
              <a:t>，</a:t>
            </a:r>
            <a:r>
              <a:rPr lang="zh-CN" altLang="zh-CN" dirty="0"/>
              <a:t>还有一个</a:t>
            </a:r>
            <a:r>
              <a:rPr lang="zh-CN" altLang="zh-CN" dirty="0" smtClean="0"/>
              <a:t>是</a:t>
            </a:r>
            <a:r>
              <a:rPr lang="zh-CN" altLang="en-US" dirty="0" smtClean="0"/>
              <a:t>“</a:t>
            </a:r>
            <a:r>
              <a:rPr lang="zh-CN" altLang="zh-CN" dirty="0" smtClean="0"/>
              <a:t>段落</a:t>
            </a:r>
            <a:r>
              <a:rPr lang="zh-CN" altLang="en-US" dirty="0"/>
              <a:t>”</a:t>
            </a:r>
            <a:r>
              <a:rPr lang="zh-CN" altLang="zh-CN" dirty="0" smtClean="0"/>
              <a:t>，</a:t>
            </a:r>
            <a:r>
              <a:rPr lang="zh-CN" altLang="zh-CN" dirty="0"/>
              <a:t>在这两个面板中用户可以设置字体的类型、大小、字距、基线移动以及颜色等属性，让文字更贴近用户想表达的主题，并使整个画面变得更加完整性。</a:t>
            </a:r>
            <a:endParaRPr lang="en-US" altLang="zh-CN" dirty="0"/>
          </a:p>
          <a:p>
            <a:pPr indent="457200"/>
            <a:r>
              <a:rPr lang="zh-CN" altLang="zh-CN" dirty="0"/>
              <a:t>单击“切换字符和段落面板”按钮按钮，即可弹出“字符”面板和“段落”面板。</a:t>
            </a:r>
          </a:p>
        </p:txBody>
      </p:sp>
      <p:pic>
        <p:nvPicPr>
          <p:cNvPr id="12290" name="图片 1">
            <a:extLst>
              <a:ext uri="{FF2B5EF4-FFF2-40B4-BE49-F238E27FC236}">
                <a16:creationId xmlns:a16="http://schemas.microsoft.com/office/drawing/2014/main" id="{8FBC88B5-F614-4F01-86A8-93AC4713A0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6627" y="3105194"/>
            <a:ext cx="2324100" cy="2728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E0B994A3-7645-40A0-A874-77D68DDD02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5078" y="3105194"/>
            <a:ext cx="2598372" cy="2728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2229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613751"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2.3.3  </a:t>
            </a:r>
            <a:r>
              <a:rPr lang="zh-CN" altLang="zh-CN" b="1"/>
              <a:t>将文字转换为工作路径</a:t>
            </a:r>
          </a:p>
          <a:p>
            <a:pPr indent="457200"/>
            <a:r>
              <a:rPr lang="x-none" altLang="zh-CN"/>
              <a:t>在图像中输入文字后，选择文字图层，单击鼠标右键，在弹出的菜单中选择“创建工作路径”选项或执行“文字”→“创建工作路径”命令，即可将文字转换为</a:t>
            </a:r>
            <a:r>
              <a:rPr lang="zh-CN" altLang="zh-CN"/>
              <a:t>矢量图形</a:t>
            </a:r>
            <a:r>
              <a:rPr lang="x-none" altLang="zh-CN"/>
              <a:t>。转换为工作路径后，可以使用“路径选择工具”对文字路径进行移动，调整工作路径的位置。按Ctrl+Enter组合键</a:t>
            </a:r>
            <a:r>
              <a:rPr lang="zh-CN" altLang="zh-CN"/>
              <a:t>创建</a:t>
            </a:r>
            <a:r>
              <a:rPr lang="x-none" altLang="zh-CN"/>
              <a:t>选区，</a:t>
            </a:r>
            <a:r>
              <a:rPr lang="zh-CN" altLang="zh-CN"/>
              <a:t>按</a:t>
            </a:r>
            <a:r>
              <a:rPr lang="x-none" altLang="zh-CN"/>
              <a:t>Shift+F5</a:t>
            </a:r>
            <a:r>
              <a:rPr lang="zh-CN" altLang="zh-CN"/>
              <a:t>组合键填充颜色或使用油漆桶工具单击填充前景色</a:t>
            </a:r>
            <a:r>
              <a:rPr lang="x-none" altLang="zh-CN"/>
              <a:t>。</a:t>
            </a:r>
            <a:endParaRPr lang="zh-CN" altLang="zh-CN"/>
          </a:p>
        </p:txBody>
      </p:sp>
      <p:pic>
        <p:nvPicPr>
          <p:cNvPr id="13314" name="图片 1">
            <a:extLst>
              <a:ext uri="{FF2B5EF4-FFF2-40B4-BE49-F238E27FC236}">
                <a16:creationId xmlns:a16="http://schemas.microsoft.com/office/drawing/2014/main" id="{7F3E394F-D189-45D2-A269-56A937C7E2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633" y="3457575"/>
            <a:ext cx="3407570"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DF3A3517-3896-4DF1-882D-06A744243D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6532" y="3457574"/>
            <a:ext cx="3407570"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3389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71667" y="520699"/>
            <a:ext cx="9848665"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2.3.4  </a:t>
            </a:r>
            <a:r>
              <a:rPr lang="zh-CN" altLang="zh-CN" b="1"/>
              <a:t>变形文字</a:t>
            </a:r>
          </a:p>
          <a:p>
            <a:pPr indent="457200"/>
            <a:r>
              <a:rPr lang="zh-CN" altLang="zh-CN"/>
              <a:t>变形文字即对文字的水平形状和垂直形状做出调整，让文字效果更多样化。变形文字工具只针对整个文字图层而不能单独针对一个字体或者某些文字。</a:t>
            </a:r>
          </a:p>
          <a:p>
            <a:pPr indent="457200"/>
            <a:r>
              <a:rPr lang="zh-CN" altLang="zh-CN"/>
              <a:t>在文字工具状态下单击选项栏中的“创建文字变形”按钮，或执行“文字</a:t>
            </a:r>
            <a:r>
              <a:rPr lang="x-none" altLang="zh-CN"/>
              <a:t>”→“</a:t>
            </a:r>
            <a:r>
              <a:rPr lang="zh-CN" altLang="zh-CN"/>
              <a:t>文字变形”命令，弹出“变形文字”对话框。</a:t>
            </a:r>
          </a:p>
        </p:txBody>
      </p:sp>
      <p:pic>
        <p:nvPicPr>
          <p:cNvPr id="14338" name="图片 1">
            <a:extLst>
              <a:ext uri="{FF2B5EF4-FFF2-40B4-BE49-F238E27FC236}">
                <a16:creationId xmlns:a16="http://schemas.microsoft.com/office/drawing/2014/main" id="{E6A3B587-F31B-4FAC-8D54-0D25D9F636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478" y="3062284"/>
            <a:ext cx="3488875"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2A54CD1E-AF61-486F-8D3D-44299F5472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8739" y="3062284"/>
            <a:ext cx="822325" cy="284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40" name="AutoShape 4">
            <a:extLst>
              <a:ext uri="{FF2B5EF4-FFF2-40B4-BE49-F238E27FC236}">
                <a16:creationId xmlns:a16="http://schemas.microsoft.com/office/drawing/2014/main" id="{8F0BC61B-483A-45CE-8D8F-9B568C28DEC2}"/>
              </a:ext>
            </a:extLst>
          </p:cNvPr>
          <p:cNvCxnSpPr>
            <a:cxnSpLocks noChangeShapeType="1"/>
          </p:cNvCxnSpPr>
          <p:nvPr/>
        </p:nvCxnSpPr>
        <p:spPr bwMode="auto">
          <a:xfrm flipV="1">
            <a:off x="5163915" y="3552824"/>
            <a:ext cx="2514824" cy="1"/>
          </a:xfrm>
          <a:prstGeom prst="straightConnector1">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769602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61421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074250" y="3972975"/>
            <a:ext cx="3262432" cy="830997"/>
          </a:xfrm>
          <a:prstGeom prst="rect">
            <a:avLst/>
          </a:prstGeom>
        </p:spPr>
        <p:txBody>
          <a:bodyPr wrap="none">
            <a:spAutoFit/>
          </a:bodyPr>
          <a:lstStyle/>
          <a:p>
            <a:r>
              <a:rPr lang="zh-CN" altLang="zh-CN" sz="4800" b="1"/>
              <a:t>图层的应用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926851"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04</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2329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376799" y="1257519"/>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26099" y="138685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379467" y="2387200"/>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39168" y="251853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12518" y="2386026"/>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基础工具的应用</a:t>
            </a:r>
            <a:endParaRPr lang="zh-CN" altLang="en-US"/>
          </a:p>
        </p:txBody>
      </p:sp>
      <p:sp>
        <p:nvSpPr>
          <p:cNvPr id="22" name="文本框 21">
            <a:hlinkClick r:id="rId3" action="ppaction://hlinksldjump"/>
            <a:extLst>
              <a:ext uri="{FF2B5EF4-FFF2-40B4-BE49-F238E27FC236}">
                <a16:creationId xmlns:a16="http://schemas.microsoft.com/office/drawing/2014/main" id="{A4FA8CBE-305F-4333-AF39-400B25841AD0}"/>
              </a:ext>
            </a:extLst>
          </p:cNvPr>
          <p:cNvSpPr txBox="1"/>
          <p:nvPr/>
        </p:nvSpPr>
        <p:spPr>
          <a:xfrm>
            <a:off x="8419778" y="1247110"/>
            <a:ext cx="203882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初识</a:t>
            </a:r>
            <a:r>
              <a:rPr lang="en-US" altLang="zh-CN" dirty="0" smtClean="0"/>
              <a:t>Photoshop</a:t>
            </a:r>
          </a:p>
        </p:txBody>
      </p:sp>
      <p:sp>
        <p:nvSpPr>
          <p:cNvPr id="8" name="文本框 7">
            <a:extLst>
              <a:ext uri="{FF2B5EF4-FFF2-40B4-BE49-F238E27FC236}">
                <a16:creationId xmlns:a16="http://schemas.microsoft.com/office/drawing/2014/main" id="{21A24059-93D8-4C0E-9028-7031662D6354}"/>
              </a:ext>
            </a:extLst>
          </p:cNvPr>
          <p:cNvSpPr txBox="1"/>
          <p:nvPr/>
        </p:nvSpPr>
        <p:spPr>
          <a:xfrm>
            <a:off x="7388263" y="350933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9" name="直接连接符 8">
            <a:extLst>
              <a:ext uri="{FF2B5EF4-FFF2-40B4-BE49-F238E27FC236}">
                <a16:creationId xmlns:a16="http://schemas.microsoft.com/office/drawing/2014/main" id="{82DFC767-9BCC-496E-B52A-310ACC4E4567}"/>
              </a:ext>
            </a:extLst>
          </p:cNvPr>
          <p:cNvCxnSpPr/>
          <p:nvPr/>
        </p:nvCxnSpPr>
        <p:spPr>
          <a:xfrm flipH="1">
            <a:off x="7498028" y="365591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4" action="ppaction://hlinksldjump"/>
            <a:extLst>
              <a:ext uri="{FF2B5EF4-FFF2-40B4-BE49-F238E27FC236}">
                <a16:creationId xmlns:a16="http://schemas.microsoft.com/office/drawing/2014/main" id="{61E26A8B-36CB-4386-A83A-A2A71B431609}"/>
              </a:ext>
            </a:extLst>
          </p:cNvPr>
          <p:cNvSpPr txBox="1"/>
          <p:nvPr/>
        </p:nvSpPr>
        <p:spPr>
          <a:xfrm>
            <a:off x="8413825" y="3485460"/>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文字的处理与应用</a:t>
            </a:r>
            <a:endParaRPr lang="zh-CN" altLang="en-US"/>
          </a:p>
        </p:txBody>
      </p:sp>
      <p:sp>
        <p:nvSpPr>
          <p:cNvPr id="12" name="文本框 11">
            <a:extLst>
              <a:ext uri="{FF2B5EF4-FFF2-40B4-BE49-F238E27FC236}">
                <a16:creationId xmlns:a16="http://schemas.microsoft.com/office/drawing/2014/main" id="{3EBD27C2-A715-407E-97DE-37BC86B25992}"/>
              </a:ext>
            </a:extLst>
          </p:cNvPr>
          <p:cNvSpPr txBox="1"/>
          <p:nvPr/>
        </p:nvSpPr>
        <p:spPr>
          <a:xfrm>
            <a:off x="7378680" y="4639753"/>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3" name="直接连接符 12">
            <a:extLst>
              <a:ext uri="{FF2B5EF4-FFF2-40B4-BE49-F238E27FC236}">
                <a16:creationId xmlns:a16="http://schemas.microsoft.com/office/drawing/2014/main" id="{6A96906B-7CEE-4763-A6A3-50C4413D11A5}"/>
              </a:ext>
            </a:extLst>
          </p:cNvPr>
          <p:cNvCxnSpPr/>
          <p:nvPr/>
        </p:nvCxnSpPr>
        <p:spPr>
          <a:xfrm flipH="1">
            <a:off x="7519351" y="477119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 name="文本框 13">
            <a:hlinkClick r:id="" action="ppaction://noaction"/>
            <a:extLst>
              <a:ext uri="{FF2B5EF4-FFF2-40B4-BE49-F238E27FC236}">
                <a16:creationId xmlns:a16="http://schemas.microsoft.com/office/drawing/2014/main" id="{B70090BF-0137-456D-8880-0EC5BF567D43}"/>
              </a:ext>
            </a:extLst>
          </p:cNvPr>
          <p:cNvSpPr txBox="1"/>
          <p:nvPr/>
        </p:nvSpPr>
        <p:spPr>
          <a:xfrm>
            <a:off x="8412518" y="4595800"/>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图层的应用</a:t>
            </a:r>
            <a:endParaRPr lang="zh-CN" altLang="zh-CN"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43257" y="1792286"/>
            <a:ext cx="8505485"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2.4.1  </a:t>
            </a:r>
            <a:r>
              <a:rPr lang="zh-CN" altLang="zh-CN" b="1"/>
              <a:t>认识图层</a:t>
            </a:r>
          </a:p>
          <a:p>
            <a:pPr indent="457200"/>
            <a:r>
              <a:rPr lang="zh-CN" altLang="zh-CN"/>
              <a:t>图层相当于是一张胶片，里面包含文字或图形等元素，一张张按顺序叠放在一起，组合起来形成平面设计的最终效果。一个</a:t>
            </a:r>
            <a:r>
              <a:rPr lang="en-US" altLang="zh-CN"/>
              <a:t>Photoshop</a:t>
            </a:r>
            <a:r>
              <a:rPr lang="zh-CN" altLang="zh-CN"/>
              <a:t>创作的图像可以想象成是由若干张包含有各个不同部分的图像、不同透明度的纸叠加而成的，每张纸称之为一个“图层”。</a:t>
            </a:r>
          </a:p>
        </p:txBody>
      </p:sp>
    </p:spTree>
    <p:extLst>
      <p:ext uri="{BB962C8B-B14F-4D97-AF65-F5344CB8AC3E}">
        <p14:creationId xmlns:p14="http://schemas.microsoft.com/office/powerpoint/2010/main" val="25528259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27638" y="660743"/>
            <a:ext cx="6031813" cy="508283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2.4.2  </a:t>
            </a:r>
            <a:r>
              <a:rPr lang="zh-CN" altLang="zh-CN" b="1"/>
              <a:t>管理图层</a:t>
            </a:r>
          </a:p>
          <a:p>
            <a:pPr indent="457200"/>
            <a:r>
              <a:rPr lang="zh-CN" altLang="zh-CN"/>
              <a:t>对图像的创作和编辑离不开图层，因此对图层的基本操作必须熟练掌握。在</a:t>
            </a:r>
            <a:r>
              <a:rPr lang="en-US" altLang="zh-CN"/>
              <a:t>Photoshop</a:t>
            </a:r>
            <a:r>
              <a:rPr lang="zh-CN" altLang="zh-CN"/>
              <a:t>中，图层的操作包括新建、删除、复制、合并、重命名以及调整图层叠放顺序等。</a:t>
            </a:r>
          </a:p>
          <a:p>
            <a:pPr indent="457200"/>
            <a:r>
              <a:rPr lang="en-US" altLang="zh-CN"/>
              <a:t>1</a:t>
            </a:r>
            <a:r>
              <a:rPr lang="zh-CN" altLang="zh-CN"/>
              <a:t>．新建图层</a:t>
            </a:r>
            <a:endParaRPr lang="zh-CN" altLang="zh-CN" b="1"/>
          </a:p>
          <a:p>
            <a:pPr indent="457200"/>
            <a:r>
              <a:rPr lang="zh-CN" altLang="zh-CN"/>
              <a:t>默认状态下，打开或新建的文件只有背景图层。</a:t>
            </a:r>
            <a:endParaRPr lang="en-US" altLang="zh-CN"/>
          </a:p>
          <a:p>
            <a:pPr indent="457200"/>
            <a:r>
              <a:rPr lang="en-US" altLang="zh-CN"/>
              <a:t>2</a:t>
            </a:r>
            <a:r>
              <a:rPr lang="zh-CN" altLang="zh-CN"/>
              <a:t>．复制与删除图层</a:t>
            </a:r>
            <a:endParaRPr lang="zh-CN" altLang="zh-CN" b="1"/>
          </a:p>
          <a:p>
            <a:pPr indent="457200"/>
            <a:r>
              <a:rPr lang="zh-CN" altLang="zh-CN"/>
              <a:t>在对图像进行编辑之前，要选择相应图层作为当前工作图层，此时只需将光标移动到“图层”面板上，当其变为</a:t>
            </a:r>
            <a:r>
              <a:rPr lang="en-US" altLang="zh-CN"/>
              <a:t>   </a:t>
            </a:r>
            <a:r>
              <a:rPr lang="zh-CN" altLang="zh-CN"/>
              <a:t>形状时单击需要选择的图层即可。</a:t>
            </a:r>
          </a:p>
        </p:txBody>
      </p:sp>
      <p:pic>
        <p:nvPicPr>
          <p:cNvPr id="15362" name="图片 1">
            <a:extLst>
              <a:ext uri="{FF2B5EF4-FFF2-40B4-BE49-F238E27FC236}">
                <a16:creationId xmlns:a16="http://schemas.microsoft.com/office/drawing/2014/main" id="{EC265B24-4B7D-4392-A8AA-DA26C12595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6159" y="549275"/>
            <a:ext cx="2271730" cy="2669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a:extLst>
              <a:ext uri="{FF2B5EF4-FFF2-40B4-BE49-F238E27FC236}">
                <a16:creationId xmlns:a16="http://schemas.microsoft.com/office/drawing/2014/main" id="{F15A1650-F784-44C2-A4AE-0DD541599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6159" y="3343272"/>
            <a:ext cx="2271730" cy="2669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
            <a:extLst>
              <a:ext uri="{FF2B5EF4-FFF2-40B4-BE49-F238E27FC236}">
                <a16:creationId xmlns:a16="http://schemas.microsoft.com/office/drawing/2014/main" id="{58BE4144-F521-42C9-B88C-A4579BEBC2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7944" y="5410302"/>
            <a:ext cx="203228" cy="203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01189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0789" y="449260"/>
            <a:ext cx="530049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3</a:t>
            </a:r>
            <a:r>
              <a:rPr lang="zh-CN" altLang="zh-CN"/>
              <a:t>．重命名图层</a:t>
            </a:r>
            <a:endParaRPr lang="zh-CN" altLang="zh-CN" b="1"/>
          </a:p>
          <a:p>
            <a:pPr indent="457200"/>
            <a:r>
              <a:rPr lang="zh-CN" altLang="zh-CN"/>
              <a:t>如果需要修改图层的名称，在图层名称上双击鼠标，图层名称变为蓝色呈可编辑状态。此时输入新的图层名称，按</a:t>
            </a:r>
            <a:r>
              <a:rPr lang="en-US" altLang="zh-CN"/>
              <a:t>Enter</a:t>
            </a:r>
            <a:r>
              <a:rPr lang="zh-CN" altLang="zh-CN"/>
              <a:t>键确认即可重命名该图层。</a:t>
            </a:r>
          </a:p>
          <a:p>
            <a:pPr indent="457200"/>
            <a:r>
              <a:rPr lang="en-US" altLang="zh-CN"/>
              <a:t>4</a:t>
            </a:r>
            <a:r>
              <a:rPr lang="zh-CN" altLang="zh-CN"/>
              <a:t>．调整图层顺序</a:t>
            </a:r>
            <a:endParaRPr lang="zh-CN" altLang="zh-CN" b="1"/>
          </a:p>
          <a:p>
            <a:pPr indent="457200"/>
            <a:r>
              <a:rPr lang="zh-CN" altLang="zh-CN"/>
              <a:t>图像会有不止一个图层，而图层的叠放顺序直接影响着图像的合成结果，因此，常常需要调整图层的叠放顺序，来达到设计的要求。</a:t>
            </a:r>
            <a:endParaRPr lang="en-US" altLang="zh-CN"/>
          </a:p>
          <a:p>
            <a:pPr indent="457200"/>
            <a:r>
              <a:rPr lang="en-US" altLang="zh-CN"/>
              <a:t>5</a:t>
            </a:r>
            <a:r>
              <a:rPr lang="zh-CN" altLang="zh-CN"/>
              <a:t>．合并图层</a:t>
            </a:r>
            <a:endParaRPr lang="zh-CN" altLang="zh-CN" b="1"/>
          </a:p>
          <a:p>
            <a:pPr indent="457200"/>
            <a:r>
              <a:rPr lang="zh-CN" altLang="zh-CN"/>
              <a:t>一幅图像往往是由许多图层组成的，图层越多，文件越大。</a:t>
            </a:r>
          </a:p>
        </p:txBody>
      </p:sp>
      <p:pic>
        <p:nvPicPr>
          <p:cNvPr id="16386" name="图片 1">
            <a:extLst>
              <a:ext uri="{FF2B5EF4-FFF2-40B4-BE49-F238E27FC236}">
                <a16:creationId xmlns:a16="http://schemas.microsoft.com/office/drawing/2014/main" id="{34725A20-F203-4939-AB28-903EDA2C27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5569" y="1059383"/>
            <a:ext cx="2367883" cy="279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a:extLst>
              <a:ext uri="{FF2B5EF4-FFF2-40B4-BE49-F238E27FC236}">
                <a16:creationId xmlns:a16="http://schemas.microsoft.com/office/drawing/2014/main" id="{D52EB16D-45E6-432E-BFCE-8F85BA725A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8153" y="4400913"/>
            <a:ext cx="3382713"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01646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8771" y="806447"/>
            <a:ext cx="8694458" cy="466566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2.4.3  </a:t>
            </a:r>
            <a:r>
              <a:rPr lang="zh-CN" altLang="zh-CN" b="1"/>
              <a:t>图层样式</a:t>
            </a:r>
          </a:p>
          <a:p>
            <a:pPr indent="457200"/>
            <a:r>
              <a:rPr lang="zh-CN" altLang="zh-CN"/>
              <a:t>为图层添加图层样式是指为图层上的图形添加一些特殊的效果。例如投影、内阴影、内发光、外发光、斜面和浮雕、光泽、颜色叠加、渐变叠加等。下面将详细介绍图层样式的应用。</a:t>
            </a:r>
            <a:endParaRPr lang="en-US" altLang="zh-CN"/>
          </a:p>
          <a:p>
            <a:pPr indent="457200"/>
            <a:r>
              <a:rPr lang="en-US" altLang="zh-CN"/>
              <a:t>1</a:t>
            </a:r>
            <a:r>
              <a:rPr lang="zh-CN" altLang="zh-CN"/>
              <a:t>．调整图层不透明度</a:t>
            </a:r>
            <a:endParaRPr lang="zh-CN" altLang="zh-CN" b="1"/>
          </a:p>
          <a:p>
            <a:pPr indent="457200"/>
            <a:r>
              <a:rPr lang="zh-CN" altLang="zh-CN"/>
              <a:t>图层的不透明度直接影响图层上图像的透明效果，对其进行调整可淡化当前图层中的图像，使图像产生虚实结合的透明感。</a:t>
            </a:r>
            <a:endParaRPr lang="en-US" altLang="zh-CN"/>
          </a:p>
          <a:p>
            <a:pPr indent="457200"/>
            <a:r>
              <a:rPr lang="en-US" altLang="zh-CN"/>
              <a:t>2</a:t>
            </a:r>
            <a:r>
              <a:rPr lang="zh-CN" altLang="zh-CN"/>
              <a:t>．设置图层混合模式</a:t>
            </a:r>
            <a:endParaRPr lang="zh-CN" altLang="zh-CN" b="1"/>
          </a:p>
          <a:p>
            <a:pPr indent="457200"/>
            <a:r>
              <a:rPr lang="zh-CN" altLang="zh-CN"/>
              <a:t>混合模式的应用非常广泛，在“图层”面板中，可以很方便的设置各图层的混合模式，选择不同的混合模式会得到不同的效果。</a:t>
            </a:r>
          </a:p>
        </p:txBody>
      </p:sp>
    </p:spTree>
    <p:extLst>
      <p:ext uri="{BB962C8B-B14F-4D97-AF65-F5344CB8AC3E}">
        <p14:creationId xmlns:p14="http://schemas.microsoft.com/office/powerpoint/2010/main" val="33288451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477836"/>
            <a:ext cx="962202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3.</a:t>
            </a:r>
            <a:r>
              <a:rPr lang="zh-CN" altLang="zh-CN"/>
              <a:t>应用图层样</a:t>
            </a:r>
            <a:endParaRPr lang="zh-CN" altLang="zh-CN" b="1"/>
          </a:p>
          <a:p>
            <a:pPr indent="457200"/>
            <a:r>
              <a:rPr lang="zh-CN" altLang="zh-CN"/>
              <a:t>双击需要添加图层样式的图层，弹出“图层样式”对话框，勾选相应的复选框并设置参数以调整效果，单击“确定”按钮即可。</a:t>
            </a:r>
            <a:endParaRPr lang="en-US" altLang="zh-CN"/>
          </a:p>
          <a:p>
            <a:pPr indent="457200"/>
            <a:r>
              <a:rPr lang="en-US" altLang="zh-CN"/>
              <a:t>4.</a:t>
            </a:r>
            <a:r>
              <a:rPr lang="zh-CN" altLang="zh-CN"/>
              <a:t>管理图层样式</a:t>
            </a:r>
            <a:endParaRPr lang="zh-CN" altLang="zh-CN" b="1"/>
          </a:p>
          <a:p>
            <a:pPr indent="457200"/>
            <a:r>
              <a:rPr lang="zh-CN" altLang="zh-CN"/>
              <a:t>图层的样式也是可以编辑与管理的，合理应用这些操作将有效增加工作效率。</a:t>
            </a:r>
          </a:p>
          <a:p>
            <a:pPr indent="457200"/>
            <a:r>
              <a:rPr lang="zh-CN" altLang="zh-CN"/>
              <a:t>（</a:t>
            </a:r>
            <a:r>
              <a:rPr lang="en-US" altLang="zh-CN"/>
              <a:t>1</a:t>
            </a:r>
            <a:r>
              <a:rPr lang="zh-CN" altLang="zh-CN"/>
              <a:t>）复制图层样式</a:t>
            </a:r>
          </a:p>
          <a:p>
            <a:pPr indent="457200"/>
            <a:r>
              <a:rPr lang="zh-CN" altLang="zh-CN"/>
              <a:t>如果要重复使用一个已经设置好的样式，可以复制该图层样式应用到其他图层上。</a:t>
            </a:r>
            <a:endParaRPr lang="en-US" altLang="zh-CN"/>
          </a:p>
          <a:p>
            <a:pPr indent="457200"/>
            <a:r>
              <a:rPr lang="zh-CN" altLang="zh-CN"/>
              <a:t>（</a:t>
            </a:r>
            <a:r>
              <a:rPr lang="en-US" altLang="zh-CN"/>
              <a:t>2</a:t>
            </a:r>
            <a:r>
              <a:rPr lang="zh-CN" altLang="zh-CN"/>
              <a:t>）删除图层样式</a:t>
            </a:r>
          </a:p>
          <a:p>
            <a:pPr indent="457200"/>
            <a:r>
              <a:rPr lang="zh-CN" altLang="zh-CN"/>
              <a:t>删除图层样式可分为两种形式，一种是删除图层中运用的所有图层样式；另一种是删除图层中运用的部分图层样式。</a:t>
            </a:r>
            <a:endParaRPr lang="en-US" altLang="zh-CN"/>
          </a:p>
          <a:p>
            <a:pPr indent="457200"/>
            <a:r>
              <a:rPr lang="zh-CN" altLang="zh-CN"/>
              <a:t>（</a:t>
            </a:r>
            <a:r>
              <a:rPr lang="en-US" altLang="zh-CN"/>
              <a:t>3</a:t>
            </a:r>
            <a:r>
              <a:rPr lang="zh-CN" altLang="zh-CN"/>
              <a:t>）隐藏图层样式</a:t>
            </a:r>
          </a:p>
          <a:p>
            <a:pPr indent="457200"/>
            <a:r>
              <a:rPr lang="zh-CN" altLang="zh-CN"/>
              <a:t>有时图像中的效果太过复杂，难免会扰乱画面，这时用户可以隐藏图层效果。</a:t>
            </a:r>
          </a:p>
        </p:txBody>
      </p:sp>
    </p:spTree>
    <p:extLst>
      <p:ext uri="{BB962C8B-B14F-4D97-AF65-F5344CB8AC3E}">
        <p14:creationId xmlns:p14="http://schemas.microsoft.com/office/powerpoint/2010/main" val="21290744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61421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074250" y="3972975"/>
            <a:ext cx="3262432" cy="830997"/>
          </a:xfrm>
          <a:prstGeom prst="rect">
            <a:avLst/>
          </a:prstGeom>
        </p:spPr>
        <p:txBody>
          <a:bodyPr wrap="none">
            <a:spAutoFit/>
          </a:bodyPr>
          <a:lstStyle/>
          <a:p>
            <a:r>
              <a:rPr lang="zh-CN" altLang="zh-CN" sz="4800" b="1"/>
              <a:t>路径的创建</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926851"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05</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8377230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86007" y="654306"/>
            <a:ext cx="9191440" cy="281755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2.5.1  </a:t>
            </a:r>
            <a:r>
              <a:rPr lang="zh-CN" altLang="zh-CN" b="1" dirty="0"/>
              <a:t>路径</a:t>
            </a:r>
            <a:r>
              <a:rPr lang="zh-CN" altLang="zh-CN" b="1" dirty="0" smtClean="0"/>
              <a:t>和</a:t>
            </a:r>
            <a:r>
              <a:rPr lang="zh-CN" altLang="en-US" b="1" dirty="0" smtClean="0"/>
              <a:t>“</a:t>
            </a:r>
            <a:r>
              <a:rPr lang="zh-CN" altLang="zh-CN" b="1" dirty="0" smtClean="0"/>
              <a:t>路径</a:t>
            </a:r>
            <a:r>
              <a:rPr lang="zh-CN" altLang="en-US" b="1" dirty="0"/>
              <a:t>”</a:t>
            </a:r>
            <a:r>
              <a:rPr lang="zh-CN" altLang="zh-CN" b="1" dirty="0" smtClean="0"/>
              <a:t>面</a:t>
            </a:r>
            <a:r>
              <a:rPr lang="zh-CN" altLang="zh-CN" b="1" dirty="0"/>
              <a:t>板</a:t>
            </a:r>
          </a:p>
          <a:p>
            <a:pPr indent="457200"/>
            <a:r>
              <a:rPr lang="zh-CN" altLang="zh-CN" dirty="0"/>
              <a:t>所谓路径是指在屏幕上表现为一些不可打印、不能活动的矢量形状，由锚点和连接锚点的线段或曲线构成，每个锚点还包含了两个控制柄，用于精确调整锚点及前后线段的曲度，从而匹配想要选择的边界。</a:t>
            </a:r>
          </a:p>
          <a:p>
            <a:pPr indent="457200"/>
            <a:r>
              <a:rPr lang="zh-CN" altLang="zh-CN" dirty="0"/>
              <a:t>执行“窗口</a:t>
            </a:r>
            <a:r>
              <a:rPr lang="x-none" altLang="zh-CN" dirty="0"/>
              <a:t>”→“</a:t>
            </a:r>
            <a:r>
              <a:rPr lang="zh-CN" altLang="zh-CN" dirty="0"/>
              <a:t>路径”命令，弹出“路径”面板，可以进行路径的新建、保存、复制、填充以及描边等操作。</a:t>
            </a:r>
          </a:p>
        </p:txBody>
      </p:sp>
      <p:pic>
        <p:nvPicPr>
          <p:cNvPr id="17410" name="图片 1">
            <a:extLst>
              <a:ext uri="{FF2B5EF4-FFF2-40B4-BE49-F238E27FC236}">
                <a16:creationId xmlns:a16="http://schemas.microsoft.com/office/drawing/2014/main" id="{70AC98B6-ACB2-40FA-AD72-12490021D9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7231" y="3605078"/>
            <a:ext cx="3357537" cy="2155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3173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5153" y="1434435"/>
            <a:ext cx="9421693" cy="373195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2.5.2  </a:t>
            </a:r>
            <a:r>
              <a:rPr lang="zh-CN" altLang="zh-CN" b="1"/>
              <a:t>钢笔工具组</a:t>
            </a:r>
          </a:p>
          <a:p>
            <a:pPr indent="457200"/>
            <a:r>
              <a:rPr lang="en-US" altLang="zh-CN"/>
              <a:t>Photoshop</a:t>
            </a:r>
            <a:r>
              <a:rPr lang="zh-CN" altLang="zh-CN"/>
              <a:t>软件中提供了一组用于创建、编辑路径的工具，位于</a:t>
            </a:r>
            <a:r>
              <a:rPr lang="en-US" altLang="zh-CN"/>
              <a:t>Photoshop</a:t>
            </a:r>
            <a:r>
              <a:rPr lang="zh-CN" altLang="zh-CN"/>
              <a:t>软件的工具箱中。默认情况下，其图标显示呈现为钢笔图标。</a:t>
            </a:r>
          </a:p>
          <a:p>
            <a:pPr indent="457200"/>
            <a:r>
              <a:rPr lang="en-US" altLang="zh-CN"/>
              <a:t>1</a:t>
            </a:r>
            <a:r>
              <a:rPr lang="zh-CN" altLang="zh-CN"/>
              <a:t>．钢笔工具</a:t>
            </a:r>
            <a:endParaRPr lang="zh-CN" altLang="zh-CN" b="1"/>
          </a:p>
          <a:p>
            <a:pPr indent="457200"/>
            <a:r>
              <a:rPr lang="zh-CN" altLang="zh-CN"/>
              <a:t>钢笔工具是一种矢量绘图工具，使用它可以精确绘制出直线或平滑的曲线。</a:t>
            </a:r>
            <a:endParaRPr lang="en-US" altLang="zh-CN"/>
          </a:p>
          <a:p>
            <a:pPr indent="457200"/>
            <a:r>
              <a:rPr lang="en-US" altLang="zh-CN"/>
              <a:t>2</a:t>
            </a:r>
            <a:r>
              <a:rPr lang="zh-CN" altLang="zh-CN"/>
              <a:t>．自由钢笔工具</a:t>
            </a:r>
            <a:endParaRPr lang="zh-CN" altLang="zh-CN" b="1"/>
          </a:p>
          <a:p>
            <a:pPr indent="457200"/>
            <a:r>
              <a:rPr lang="zh-CN" altLang="zh-CN"/>
              <a:t>自由钢笔工具可以在图像窗口中拖动鼠标绘制任意形状的路径。在绘画时，将自动添加锚点，无需确定锚点的位置，完成路径后同样可进一步对其进行调整。</a:t>
            </a:r>
          </a:p>
        </p:txBody>
      </p:sp>
    </p:spTree>
    <p:extLst>
      <p:ext uri="{BB962C8B-B14F-4D97-AF65-F5344CB8AC3E}">
        <p14:creationId xmlns:p14="http://schemas.microsoft.com/office/powerpoint/2010/main" val="11008341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14" y="1548735"/>
            <a:ext cx="8987572"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2.3.3  </a:t>
            </a:r>
            <a:r>
              <a:rPr lang="zh-CN" altLang="zh-CN" b="1"/>
              <a:t>路径形状的调整</a:t>
            </a:r>
          </a:p>
          <a:p>
            <a:pPr indent="457200"/>
            <a:r>
              <a:rPr lang="zh-CN" altLang="zh-CN"/>
              <a:t>路径可以是平滑的直线或曲线，也可以是由多个锚点组成闭合形状，在路径中添加锚点或删除锚点都能改变路径的形状。</a:t>
            </a:r>
          </a:p>
          <a:p>
            <a:pPr indent="457200"/>
            <a:r>
              <a:rPr lang="en-US" altLang="zh-CN"/>
              <a:t>1</a:t>
            </a:r>
            <a:r>
              <a:rPr lang="zh-CN" altLang="zh-CN"/>
              <a:t>．添加锚点</a:t>
            </a:r>
            <a:endParaRPr lang="en-US" altLang="zh-CN"/>
          </a:p>
          <a:p>
            <a:pPr indent="457200"/>
            <a:r>
              <a:rPr lang="en-US" altLang="zh-CN"/>
              <a:t>2</a:t>
            </a:r>
            <a:r>
              <a:rPr lang="zh-CN" altLang="zh-CN"/>
              <a:t>．删除锚点</a:t>
            </a:r>
            <a:endParaRPr lang="zh-CN" altLang="zh-CN" b="1"/>
          </a:p>
          <a:p>
            <a:pPr indent="457200"/>
            <a:r>
              <a:rPr lang="en-US" altLang="zh-CN"/>
              <a:t>3</a:t>
            </a:r>
            <a:r>
              <a:rPr lang="zh-CN" altLang="zh-CN"/>
              <a:t>．转换锚点</a:t>
            </a:r>
            <a:endParaRPr lang="zh-CN" altLang="zh-CN" b="1"/>
          </a:p>
          <a:p>
            <a:pPr indent="457200"/>
            <a:r>
              <a:rPr lang="zh-CN" altLang="zh-CN"/>
              <a:t>使用“转换点工具”能将路径在尖角和平滑之间进行转换</a:t>
            </a:r>
            <a:r>
              <a:rPr lang="zh-CN" altLang="en-US"/>
              <a:t>。</a:t>
            </a:r>
            <a:endParaRPr lang="zh-CN" altLang="zh-CN" b="1"/>
          </a:p>
        </p:txBody>
      </p:sp>
    </p:spTree>
    <p:extLst>
      <p:ext uri="{BB962C8B-B14F-4D97-AF65-F5344CB8AC3E}">
        <p14:creationId xmlns:p14="http://schemas.microsoft.com/office/powerpoint/2010/main" val="10013942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61421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074250" y="3972975"/>
            <a:ext cx="3262432" cy="830997"/>
          </a:xfrm>
          <a:prstGeom prst="rect">
            <a:avLst/>
          </a:prstGeom>
        </p:spPr>
        <p:txBody>
          <a:bodyPr wrap="none">
            <a:spAutoFit/>
          </a:bodyPr>
          <a:lstStyle/>
          <a:p>
            <a:r>
              <a:rPr lang="zh-CN" altLang="zh-CN" sz="4800" b="1"/>
              <a:t>通道和蒙版</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926851"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06</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30799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a:extLst>
              <a:ext uri="{FF2B5EF4-FFF2-40B4-BE49-F238E27FC236}">
                <a16:creationId xmlns:a16="http://schemas.microsoft.com/office/drawing/2014/main" id="{85A142A7-5D9C-491F-992B-04561F05448E}"/>
              </a:ext>
            </a:extLst>
          </p:cNvPr>
          <p:cNvCxnSpPr/>
          <p:nvPr/>
        </p:nvCxnSpPr>
        <p:spPr>
          <a:xfrm flipH="1">
            <a:off x="7486915" y="13120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2" action="ppaction://hlinksldjump"/>
            <a:extLst>
              <a:ext uri="{FF2B5EF4-FFF2-40B4-BE49-F238E27FC236}">
                <a16:creationId xmlns:a16="http://schemas.microsoft.com/office/drawing/2014/main" id="{4ABE1782-35DC-4163-A60B-6720F52F9062}"/>
              </a:ext>
            </a:extLst>
          </p:cNvPr>
          <p:cNvSpPr txBox="1"/>
          <p:nvPr/>
        </p:nvSpPr>
        <p:spPr>
          <a:xfrm>
            <a:off x="8383659" y="1183403"/>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路径的创建</a:t>
            </a:r>
            <a:endParaRPr lang="zh-CN" altLang="zh-CN" dirty="0"/>
          </a:p>
        </p:txBody>
      </p:sp>
      <p:sp>
        <p:nvSpPr>
          <p:cNvPr id="17" name="文本框 16">
            <a:extLst>
              <a:ext uri="{FF2B5EF4-FFF2-40B4-BE49-F238E27FC236}">
                <a16:creationId xmlns:a16="http://schemas.microsoft.com/office/drawing/2014/main" id="{4EDA7A19-F283-44FC-BBBC-052442FD91A1}"/>
              </a:ext>
            </a:extLst>
          </p:cNvPr>
          <p:cNvSpPr txBox="1"/>
          <p:nvPr/>
        </p:nvSpPr>
        <p:spPr>
          <a:xfrm>
            <a:off x="7215046" y="87191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cxnSp>
        <p:nvCxnSpPr>
          <p:cNvPr id="18" name="直接连接符 17">
            <a:extLst>
              <a:ext uri="{FF2B5EF4-FFF2-40B4-BE49-F238E27FC236}">
                <a16:creationId xmlns:a16="http://schemas.microsoft.com/office/drawing/2014/main" id="{642D6527-AC8C-4B6D-ACFD-47105E7A8D48}"/>
              </a:ext>
            </a:extLst>
          </p:cNvPr>
          <p:cNvCxnSpPr/>
          <p:nvPr/>
        </p:nvCxnSpPr>
        <p:spPr>
          <a:xfrm flipH="1">
            <a:off x="7482148" y="247883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2" action="ppaction://hlinksldjump"/>
            <a:extLst>
              <a:ext uri="{FF2B5EF4-FFF2-40B4-BE49-F238E27FC236}">
                <a16:creationId xmlns:a16="http://schemas.microsoft.com/office/drawing/2014/main" id="{02ADFAD0-21C2-4D23-ADC0-03DAB06DD86A}"/>
              </a:ext>
            </a:extLst>
          </p:cNvPr>
          <p:cNvSpPr txBox="1"/>
          <p:nvPr/>
        </p:nvSpPr>
        <p:spPr>
          <a:xfrm>
            <a:off x="8383659" y="2321643"/>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通道和蒙版</a:t>
            </a:r>
            <a:endParaRPr lang="zh-CN" altLang="zh-CN" dirty="0"/>
          </a:p>
        </p:txBody>
      </p:sp>
      <p:sp>
        <p:nvSpPr>
          <p:cNvPr id="20" name="文本框 19">
            <a:extLst>
              <a:ext uri="{FF2B5EF4-FFF2-40B4-BE49-F238E27FC236}">
                <a16:creationId xmlns:a16="http://schemas.microsoft.com/office/drawing/2014/main" id="{1BD738A1-A783-49C4-A8DF-DC731E21D08A}"/>
              </a:ext>
            </a:extLst>
          </p:cNvPr>
          <p:cNvSpPr txBox="1"/>
          <p:nvPr/>
        </p:nvSpPr>
        <p:spPr>
          <a:xfrm>
            <a:off x="7210279" y="203872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cxnSp>
        <p:nvCxnSpPr>
          <p:cNvPr id="21" name="直接连接符 20">
            <a:extLst>
              <a:ext uri="{FF2B5EF4-FFF2-40B4-BE49-F238E27FC236}">
                <a16:creationId xmlns:a16="http://schemas.microsoft.com/office/drawing/2014/main" id="{9FB08D62-709F-4AC5-B4A5-361DA4175B3F}"/>
              </a:ext>
            </a:extLst>
          </p:cNvPr>
          <p:cNvCxnSpPr/>
          <p:nvPr/>
        </p:nvCxnSpPr>
        <p:spPr>
          <a:xfrm flipH="1">
            <a:off x="7477380" y="363136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 name="文本框 22">
            <a:hlinkClick r:id="rId2" action="ppaction://hlinksldjump"/>
            <a:extLst>
              <a:ext uri="{FF2B5EF4-FFF2-40B4-BE49-F238E27FC236}">
                <a16:creationId xmlns:a16="http://schemas.microsoft.com/office/drawing/2014/main" id="{FBD43FD3-4F35-49F6-8709-A77557D30A14}"/>
              </a:ext>
            </a:extLst>
          </p:cNvPr>
          <p:cNvSpPr txBox="1"/>
          <p:nvPr/>
        </p:nvSpPr>
        <p:spPr>
          <a:xfrm>
            <a:off x="8378891" y="3474170"/>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图像色彩的调整</a:t>
            </a:r>
            <a:endParaRPr lang="zh-CN" altLang="zh-CN" dirty="0"/>
          </a:p>
        </p:txBody>
      </p:sp>
      <p:sp>
        <p:nvSpPr>
          <p:cNvPr id="24" name="文本框 23">
            <a:extLst>
              <a:ext uri="{FF2B5EF4-FFF2-40B4-BE49-F238E27FC236}">
                <a16:creationId xmlns:a16="http://schemas.microsoft.com/office/drawing/2014/main" id="{76C3ECEE-DBC0-41A1-A3A7-F08E6ACAAF27}"/>
              </a:ext>
            </a:extLst>
          </p:cNvPr>
          <p:cNvSpPr txBox="1"/>
          <p:nvPr/>
        </p:nvSpPr>
        <p:spPr>
          <a:xfrm>
            <a:off x="7205511" y="3191256"/>
            <a:ext cx="1022760" cy="1015663"/>
          </a:xfrm>
          <a:prstGeom prst="rect">
            <a:avLst/>
          </a:prstGeom>
          <a:noFill/>
        </p:spPr>
        <p:txBody>
          <a:bodyPr wrap="square" rtlCol="0">
            <a:spAutoFit/>
          </a:bodyPr>
          <a:lstStyle/>
          <a:p>
            <a:r>
              <a:rPr lang="en-US" altLang="zh-CN" sz="6000">
                <a:solidFill>
                  <a:srgbClr val="AD6126"/>
                </a:solidFill>
                <a:latin typeface="幼圆" panose="02010509060101010101" pitchFamily="49" charset="-122"/>
                <a:ea typeface="幼圆" panose="02010509060101010101" pitchFamily="49" charset="-122"/>
              </a:rPr>
              <a:t>07</a:t>
            </a:r>
            <a:endParaRPr lang="zh-CN" altLang="en-US" sz="6000" dirty="0">
              <a:solidFill>
                <a:srgbClr val="AD6126"/>
              </a:solidFill>
              <a:latin typeface="幼圆" panose="02010509060101010101" pitchFamily="49" charset="-122"/>
              <a:ea typeface="幼圆" panose="02010509060101010101" pitchFamily="49" charset="-122"/>
            </a:endParaRPr>
          </a:p>
        </p:txBody>
      </p:sp>
      <p:cxnSp>
        <p:nvCxnSpPr>
          <p:cNvPr id="25" name="直接连接符 24">
            <a:extLst>
              <a:ext uri="{FF2B5EF4-FFF2-40B4-BE49-F238E27FC236}">
                <a16:creationId xmlns:a16="http://schemas.microsoft.com/office/drawing/2014/main" id="{C137DF4B-09CC-4F6D-AC69-85ACC4A9F90B}"/>
              </a:ext>
            </a:extLst>
          </p:cNvPr>
          <p:cNvCxnSpPr/>
          <p:nvPr/>
        </p:nvCxnSpPr>
        <p:spPr>
          <a:xfrm flipH="1">
            <a:off x="7472614" y="474102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文本框 25">
            <a:hlinkClick r:id="rId2" action="ppaction://hlinksldjump"/>
            <a:extLst>
              <a:ext uri="{FF2B5EF4-FFF2-40B4-BE49-F238E27FC236}">
                <a16:creationId xmlns:a16="http://schemas.microsoft.com/office/drawing/2014/main" id="{EA47C978-41C1-4EDB-ACAD-EC9A94A8860B}"/>
              </a:ext>
            </a:extLst>
          </p:cNvPr>
          <p:cNvSpPr txBox="1"/>
          <p:nvPr/>
        </p:nvSpPr>
        <p:spPr>
          <a:xfrm>
            <a:off x="8374125" y="4583830"/>
            <a:ext cx="69762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滤镜</a:t>
            </a:r>
            <a:endParaRPr lang="zh-CN" altLang="zh-CN" dirty="0"/>
          </a:p>
        </p:txBody>
      </p:sp>
      <p:sp>
        <p:nvSpPr>
          <p:cNvPr id="27" name="文本框 26">
            <a:extLst>
              <a:ext uri="{FF2B5EF4-FFF2-40B4-BE49-F238E27FC236}">
                <a16:creationId xmlns:a16="http://schemas.microsoft.com/office/drawing/2014/main" id="{69FD46AA-5077-445F-80A3-D6C4FEE6BE3E}"/>
              </a:ext>
            </a:extLst>
          </p:cNvPr>
          <p:cNvSpPr txBox="1"/>
          <p:nvPr/>
        </p:nvSpPr>
        <p:spPr>
          <a:xfrm>
            <a:off x="7200745" y="4300916"/>
            <a:ext cx="1022760" cy="1015663"/>
          </a:xfrm>
          <a:prstGeom prst="rect">
            <a:avLst/>
          </a:prstGeom>
          <a:noFill/>
        </p:spPr>
        <p:txBody>
          <a:bodyPr wrap="square" rtlCol="0">
            <a:spAutoFit/>
          </a:bodyPr>
          <a:lstStyle/>
          <a:p>
            <a:r>
              <a:rPr lang="en-US" altLang="zh-CN" sz="6000">
                <a:solidFill>
                  <a:srgbClr val="AD6126"/>
                </a:solidFill>
                <a:latin typeface="幼圆" panose="02010509060101010101" pitchFamily="49" charset="-122"/>
                <a:ea typeface="幼圆" panose="02010509060101010101" pitchFamily="49" charset="-122"/>
              </a:rPr>
              <a:t>08</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269188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320137"/>
            <a:ext cx="963051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2.6.1  </a:t>
            </a:r>
            <a:r>
              <a:rPr lang="zh-CN" altLang="zh-CN" b="1"/>
              <a:t>创建通道</a:t>
            </a:r>
          </a:p>
          <a:p>
            <a:pPr indent="457200"/>
            <a:r>
              <a:rPr lang="zh-CN" altLang="zh-CN"/>
              <a:t>一般情况下，在</a:t>
            </a:r>
            <a:r>
              <a:rPr lang="en-US" altLang="zh-CN"/>
              <a:t>Photoshop</a:t>
            </a:r>
            <a:r>
              <a:rPr lang="zh-CN" altLang="zh-CN"/>
              <a:t>中新建的通道是保存选择区域信息的</a:t>
            </a:r>
            <a:r>
              <a:rPr lang="en-US" altLang="zh-CN"/>
              <a:t>Alpha</a:t>
            </a:r>
            <a:r>
              <a:rPr lang="zh-CN" altLang="zh-CN"/>
              <a:t>通道，可以更加方便地对图像进行编辑。创建通道分为创建空白通道和创建带选区的通道两种。</a:t>
            </a:r>
          </a:p>
          <a:p>
            <a:pPr indent="457200"/>
            <a:r>
              <a:rPr lang="en-US" altLang="zh-CN"/>
              <a:t>1</a:t>
            </a:r>
            <a:r>
              <a:rPr lang="zh-CN" altLang="zh-CN"/>
              <a:t>．创建空白通道</a:t>
            </a:r>
            <a:endParaRPr lang="zh-CN" altLang="zh-CN" b="1"/>
          </a:p>
          <a:p>
            <a:pPr indent="457200"/>
            <a:r>
              <a:rPr lang="zh-CN" altLang="zh-CN"/>
              <a:t>空白通道是指创建的通道属于选区通道，但选区中没有图像等信息。</a:t>
            </a:r>
            <a:endParaRPr lang="en-US" altLang="zh-CN"/>
          </a:p>
          <a:p>
            <a:pPr indent="457200"/>
            <a:r>
              <a:rPr lang="en-US" altLang="zh-CN"/>
              <a:t>2</a:t>
            </a:r>
            <a:r>
              <a:rPr lang="zh-CN" altLang="zh-CN"/>
              <a:t>．通过选区创建选区通道</a:t>
            </a:r>
            <a:endParaRPr lang="zh-CN" altLang="zh-CN" b="1"/>
          </a:p>
          <a:p>
            <a:pPr indent="457200"/>
            <a:r>
              <a:rPr lang="zh-CN" altLang="zh-CN"/>
              <a:t>选区通道是用来存放选区信息的，一般由用户保存选区，用户可以在图像中将需要保留的图像创建选区，然后在“通道”面板中单击“创建新通道”按钮即可。</a:t>
            </a:r>
          </a:p>
        </p:txBody>
      </p:sp>
    </p:spTree>
    <p:extLst>
      <p:ext uri="{BB962C8B-B14F-4D97-AF65-F5344CB8AC3E}">
        <p14:creationId xmlns:p14="http://schemas.microsoft.com/office/powerpoint/2010/main" val="21050889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8414" y="549275"/>
            <a:ext cx="8835171"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2.6.2  </a:t>
            </a:r>
            <a:r>
              <a:rPr lang="zh-CN" altLang="zh-CN" b="1"/>
              <a:t>复制和删除通道</a:t>
            </a:r>
          </a:p>
          <a:p>
            <a:pPr indent="457200"/>
            <a:r>
              <a:rPr lang="zh-CN" altLang="zh-CN"/>
              <a:t>如果要对通道中的选区进行编辑，一般都要将该通道的内容复制后在进行编辑，以免编辑后不能还原图像。图像编辑完成后，若存储含有</a:t>
            </a:r>
            <a:r>
              <a:rPr lang="en-US" altLang="zh-CN"/>
              <a:t>Alpha</a:t>
            </a:r>
            <a:r>
              <a:rPr lang="zh-CN" altLang="zh-CN"/>
              <a:t>通道的图像会占用一定的磁盘空间，因此在存储含有</a:t>
            </a:r>
            <a:r>
              <a:rPr lang="en-US" altLang="zh-CN"/>
              <a:t>Alpha</a:t>
            </a:r>
            <a:r>
              <a:rPr lang="zh-CN" altLang="zh-CN"/>
              <a:t>通道的图像前，用户可以删除不需要的</a:t>
            </a:r>
            <a:r>
              <a:rPr lang="en-US" altLang="zh-CN"/>
              <a:t>Alpha</a:t>
            </a:r>
            <a:r>
              <a:rPr lang="zh-CN" altLang="zh-CN"/>
              <a:t>通道。</a:t>
            </a:r>
          </a:p>
        </p:txBody>
      </p:sp>
      <p:pic>
        <p:nvPicPr>
          <p:cNvPr id="18434" name="图片 1">
            <a:extLst>
              <a:ext uri="{FF2B5EF4-FFF2-40B4-BE49-F238E27FC236}">
                <a16:creationId xmlns:a16="http://schemas.microsoft.com/office/drawing/2014/main" id="{73A09328-C683-454C-B6B5-33935CD80C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4736" y="2895558"/>
            <a:ext cx="2481263" cy="285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1">
            <a:extLst>
              <a:ext uri="{FF2B5EF4-FFF2-40B4-BE49-F238E27FC236}">
                <a16:creationId xmlns:a16="http://schemas.microsoft.com/office/drawing/2014/main" id="{9C18A97C-17B3-4625-A842-EC72FF6181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2192" y="2895558"/>
            <a:ext cx="2481263" cy="285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4019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20699"/>
            <a:ext cx="9279757"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2.6.3  </a:t>
            </a:r>
            <a:r>
              <a:rPr lang="zh-CN" altLang="zh-CN" b="1"/>
              <a:t>分离和合并通道</a:t>
            </a:r>
          </a:p>
          <a:p>
            <a:pPr indent="457200"/>
            <a:r>
              <a:rPr lang="zh-CN" altLang="zh-CN"/>
              <a:t>在</a:t>
            </a:r>
            <a:r>
              <a:rPr lang="en-US" altLang="zh-CN"/>
              <a:t>Photoshop</a:t>
            </a:r>
            <a:r>
              <a:rPr lang="zh-CN" altLang="zh-CN"/>
              <a:t>中，用户可以将通道进行分离或者合并。分离通道可将一个图像文件中的各个通道以单个独立文件的形式进行存储，而合并通道可以将分离的通道合并在一个图像文件中。</a:t>
            </a:r>
          </a:p>
          <a:p>
            <a:pPr indent="457200"/>
            <a:r>
              <a:rPr lang="en-US" altLang="zh-CN"/>
              <a:t>1</a:t>
            </a:r>
            <a:r>
              <a:rPr lang="zh-CN" altLang="zh-CN"/>
              <a:t>．分离通道</a:t>
            </a:r>
            <a:endParaRPr lang="zh-CN" altLang="zh-CN" b="1"/>
          </a:p>
          <a:p>
            <a:pPr indent="457200"/>
            <a:r>
              <a:rPr lang="zh-CN" altLang="zh-CN"/>
              <a:t>分离通道是将通道中的颜色或选区信息分别存放在不同的独立灰度模式的图像中，分离通道后也可对单个通道中的图像进行操作，常用于无须保留通道的文件格式而保存单个通道信息等情况。</a:t>
            </a:r>
            <a:endParaRPr lang="en-US" altLang="zh-CN"/>
          </a:p>
          <a:p>
            <a:pPr indent="457200"/>
            <a:r>
              <a:rPr lang="en-US" altLang="zh-CN"/>
              <a:t>2</a:t>
            </a:r>
            <a:r>
              <a:rPr lang="zh-CN" altLang="zh-CN"/>
              <a:t>．合并通道</a:t>
            </a:r>
            <a:endParaRPr lang="zh-CN" altLang="zh-CN" b="1"/>
          </a:p>
          <a:p>
            <a:pPr indent="457200"/>
            <a:r>
              <a:rPr lang="zh-CN" altLang="zh-CN"/>
              <a:t>合并通道是指将分离后的通道图像重新组合成一个新图像文件。通道的合并类似于简单的通道计算，能同时将两幅或多幅图像经过分离后变为单独的通道灰度图像有选择性地进行合并。</a:t>
            </a:r>
          </a:p>
        </p:txBody>
      </p:sp>
    </p:spTree>
    <p:extLst>
      <p:ext uri="{BB962C8B-B14F-4D97-AF65-F5344CB8AC3E}">
        <p14:creationId xmlns:p14="http://schemas.microsoft.com/office/powerpoint/2010/main" val="4929844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54499" y="549275"/>
            <a:ext cx="9483001" cy="510857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2.6.4  </a:t>
            </a:r>
            <a:r>
              <a:rPr lang="zh-CN" altLang="zh-CN" b="1"/>
              <a:t>蒙版的分类</a:t>
            </a:r>
          </a:p>
          <a:p>
            <a:pPr indent="457200"/>
            <a:r>
              <a:rPr lang="en-US" altLang="zh-CN"/>
              <a:t>Photoshop</a:t>
            </a:r>
            <a:r>
              <a:rPr lang="zh-CN" altLang="zh-CN"/>
              <a:t>蒙版是将不同灰度色值转化为不同的透明度，并作用到它所在的图层，使图层不同部位透明度产生相应的变化。黑色为完全透明，白色为完全不透明，灰色为半透明。蒙版分为快速蒙版、矢量蒙版、图层蒙版和剪贴蒙版</a:t>
            </a:r>
            <a:r>
              <a:rPr lang="en-US" altLang="zh-CN"/>
              <a:t>4</a:t>
            </a:r>
            <a:r>
              <a:rPr lang="zh-CN" altLang="zh-CN"/>
              <a:t>类。</a:t>
            </a:r>
            <a:endParaRPr lang="en-US" altLang="zh-CN"/>
          </a:p>
          <a:p>
            <a:pPr indent="457200"/>
            <a:r>
              <a:rPr lang="en-US" altLang="zh-CN"/>
              <a:t>1</a:t>
            </a:r>
            <a:r>
              <a:rPr lang="zh-CN" altLang="zh-CN"/>
              <a:t>．快速蒙版</a:t>
            </a:r>
            <a:endParaRPr lang="zh-CN" altLang="zh-CN" b="1"/>
          </a:p>
          <a:p>
            <a:pPr indent="457200"/>
            <a:r>
              <a:rPr lang="zh-CN" altLang="zh-CN"/>
              <a:t>快速蒙版是一种临时性的蒙版，是暂时在图像表面产生一种与保护膜类似的保护装置，常用于帮助用户快速得到精确的选区。</a:t>
            </a:r>
            <a:endParaRPr lang="en-US" altLang="zh-CN"/>
          </a:p>
          <a:p>
            <a:pPr indent="457200"/>
            <a:r>
              <a:rPr lang="en-US" altLang="zh-CN"/>
              <a:t>2</a:t>
            </a:r>
            <a:r>
              <a:rPr lang="zh-CN" altLang="zh-CN"/>
              <a:t>．矢量蒙版</a:t>
            </a:r>
            <a:endParaRPr lang="zh-CN" altLang="zh-CN" b="1"/>
          </a:p>
          <a:p>
            <a:pPr indent="457200"/>
            <a:r>
              <a:rPr lang="zh-CN" altLang="zh-CN"/>
              <a:t>矢量蒙版是通过形状控制图像显示区域的，它只能作用于当前图层。其本质为使用路径制作蒙版，遮盖路径覆盖的图像区域，显示无路径覆盖的图像区域。矢量蒙版可以通过形状工具创建，也可以通过路径来创建。</a:t>
            </a:r>
          </a:p>
        </p:txBody>
      </p:sp>
    </p:spTree>
    <p:extLst>
      <p:ext uri="{BB962C8B-B14F-4D97-AF65-F5344CB8AC3E}">
        <p14:creationId xmlns:p14="http://schemas.microsoft.com/office/powerpoint/2010/main" val="6909725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60952" y="1387996"/>
            <a:ext cx="8670096" cy="32697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3</a:t>
            </a:r>
            <a:r>
              <a:rPr lang="zh-CN" altLang="zh-CN"/>
              <a:t>．图层蒙版</a:t>
            </a:r>
            <a:endParaRPr lang="zh-CN" altLang="zh-CN" b="1"/>
          </a:p>
          <a:p>
            <a:pPr indent="457200"/>
            <a:r>
              <a:rPr lang="zh-CN" altLang="zh-CN"/>
              <a:t>图层蒙版可以在不破坏图像的情况下反复修改图层的效果，大大方便了对图像的编辑。</a:t>
            </a:r>
            <a:endParaRPr lang="en-US" altLang="zh-CN"/>
          </a:p>
          <a:p>
            <a:pPr indent="457200"/>
            <a:r>
              <a:rPr lang="en-US" altLang="zh-CN"/>
              <a:t>4</a:t>
            </a:r>
            <a:r>
              <a:rPr lang="zh-CN" altLang="zh-CN"/>
              <a:t>．剪贴蒙版</a:t>
            </a:r>
            <a:endParaRPr lang="zh-CN" altLang="zh-CN" b="1"/>
          </a:p>
          <a:p>
            <a:pPr indent="457200"/>
            <a:r>
              <a:rPr lang="zh-CN" altLang="zh-CN"/>
              <a:t>剪贴蒙版是使用处于下方图层的形状来限制上方图层的显示状态。剪贴蒙版由两部分组成：一部分为基层，即基础层，用于定义显示图像的范围或形状；另一部分为内容层，用于存放将要表现的图像内容。</a:t>
            </a:r>
          </a:p>
        </p:txBody>
      </p:sp>
    </p:spTree>
    <p:extLst>
      <p:ext uri="{BB962C8B-B14F-4D97-AF65-F5344CB8AC3E}">
        <p14:creationId xmlns:p14="http://schemas.microsoft.com/office/powerpoint/2010/main" val="40438704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1420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17055" y="3972975"/>
            <a:ext cx="4493538" cy="830997"/>
          </a:xfrm>
          <a:prstGeom prst="rect">
            <a:avLst/>
          </a:prstGeom>
        </p:spPr>
        <p:txBody>
          <a:bodyPr wrap="none">
            <a:spAutoFit/>
          </a:bodyPr>
          <a:lstStyle/>
          <a:p>
            <a:r>
              <a:rPr lang="zh-CN" altLang="zh-CN" sz="4800" b="1"/>
              <a:t>图像色彩的调整</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826835"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07</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5023198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60951" y="549275"/>
            <a:ext cx="8670096"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2.7.1  </a:t>
            </a:r>
            <a:r>
              <a:rPr lang="zh-CN" altLang="zh-CN" b="1"/>
              <a:t>色阶</a:t>
            </a:r>
          </a:p>
          <a:p>
            <a:pPr indent="457200"/>
            <a:r>
              <a:rPr lang="zh-CN" altLang="zh-CN"/>
              <a:t>色阶主要用来调整图像的高光、中间调以及阴影的强度级别，从而校正图像的色调范围和色彩平衡。执行“图像</a:t>
            </a:r>
            <a:r>
              <a:rPr lang="x-none" altLang="zh-CN"/>
              <a:t>”→“</a:t>
            </a:r>
            <a:r>
              <a:rPr lang="zh-CN" altLang="zh-CN"/>
              <a:t>调整 </a:t>
            </a:r>
            <a:r>
              <a:rPr lang="x-none" altLang="zh-CN"/>
              <a:t>”→“</a:t>
            </a:r>
            <a:r>
              <a:rPr lang="zh-CN" altLang="zh-CN"/>
              <a:t>色阶”命令或按</a:t>
            </a:r>
            <a:r>
              <a:rPr lang="en-US" altLang="zh-CN"/>
              <a:t>Ctrl+L</a:t>
            </a:r>
            <a:r>
              <a:rPr lang="zh-CN" altLang="zh-CN"/>
              <a:t>组合键，弹出“色阶”对话框。</a:t>
            </a:r>
          </a:p>
        </p:txBody>
      </p:sp>
      <p:pic>
        <p:nvPicPr>
          <p:cNvPr id="19458" name="图片 1">
            <a:extLst>
              <a:ext uri="{FF2B5EF4-FFF2-40B4-BE49-F238E27FC236}">
                <a16:creationId xmlns:a16="http://schemas.microsoft.com/office/drawing/2014/main" id="{7042F759-9722-489A-B8F1-06A259ACC0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1064" y="2714625"/>
            <a:ext cx="3269872"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96132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5780" y="663575"/>
            <a:ext cx="9340437"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2.7.2  </a:t>
            </a:r>
            <a:r>
              <a:rPr lang="zh-CN" altLang="zh-CN" b="1"/>
              <a:t>曲线</a:t>
            </a:r>
          </a:p>
          <a:p>
            <a:pPr indent="457200"/>
            <a:r>
              <a:rPr lang="zh-CN" altLang="zh-CN"/>
              <a:t>曲线的使用不仅可以调整图像整体的色调，还可以精确地控制图像中多个色调区域的明暗度，可以将一幅整体偏暗且模糊的图像变的清晰、色彩鲜明。执行“图像</a:t>
            </a:r>
            <a:r>
              <a:rPr lang="x-none" altLang="zh-CN"/>
              <a:t>”→“</a:t>
            </a:r>
            <a:r>
              <a:rPr lang="zh-CN" altLang="zh-CN"/>
              <a:t>调整 </a:t>
            </a:r>
            <a:r>
              <a:rPr lang="x-none" altLang="zh-CN"/>
              <a:t>”→“</a:t>
            </a:r>
            <a:r>
              <a:rPr lang="zh-CN" altLang="zh-CN"/>
              <a:t>曲线”命令或按</a:t>
            </a:r>
            <a:r>
              <a:rPr lang="en-US" altLang="zh-CN"/>
              <a:t>Ctrl+M</a:t>
            </a:r>
            <a:r>
              <a:rPr lang="zh-CN" altLang="zh-CN"/>
              <a:t>组合键，弹出“曲线”对话框。</a:t>
            </a:r>
          </a:p>
        </p:txBody>
      </p:sp>
      <p:pic>
        <p:nvPicPr>
          <p:cNvPr id="20482" name="图片 1">
            <a:extLst>
              <a:ext uri="{FF2B5EF4-FFF2-40B4-BE49-F238E27FC236}">
                <a16:creationId xmlns:a16="http://schemas.microsoft.com/office/drawing/2014/main" id="{C4886B9A-A6DD-44DC-A793-1EDD1F467B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3665" y="2876296"/>
            <a:ext cx="3944665" cy="2634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74829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340437"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2.7.3  </a:t>
            </a:r>
            <a:r>
              <a:rPr lang="zh-CN" altLang="zh-CN" b="1" dirty="0"/>
              <a:t>色彩</a:t>
            </a:r>
            <a:r>
              <a:rPr lang="zh-CN" altLang="zh-CN" b="1" dirty="0" smtClean="0"/>
              <a:t>平衡</a:t>
            </a:r>
            <a:endParaRPr lang="zh-CN" altLang="zh-CN" b="1" dirty="0"/>
          </a:p>
          <a:p>
            <a:pPr indent="457200"/>
            <a:r>
              <a:rPr lang="zh-CN" altLang="zh-CN" dirty="0"/>
              <a:t>色彩平衡是指调整图像整体色彩平衡，只作用于复合颜色通道，在彩色图像中改变颜色的混合，用于纠正图像中明显的偏色问题。执行该命令可以在图像原色的基础上根据需要来添加其他颜色，或通过增加某种颜色的补色，以减少该颜色的数量，从而改变图像的色调。</a:t>
            </a:r>
          </a:p>
          <a:p>
            <a:pPr indent="457200"/>
            <a:r>
              <a:rPr lang="zh-CN" altLang="zh-CN" dirty="0"/>
              <a:t>执行“图像</a:t>
            </a:r>
            <a:r>
              <a:rPr lang="x-none" altLang="zh-CN" dirty="0"/>
              <a:t>”→“</a:t>
            </a:r>
            <a:r>
              <a:rPr lang="zh-CN" altLang="zh-CN" dirty="0"/>
              <a:t>调整</a:t>
            </a:r>
            <a:r>
              <a:rPr lang="x-none" altLang="zh-CN" dirty="0"/>
              <a:t>”→“</a:t>
            </a:r>
            <a:r>
              <a:rPr lang="zh-CN" altLang="zh-CN" dirty="0"/>
              <a:t>色彩平衡”命令或按</a:t>
            </a:r>
            <a:r>
              <a:rPr lang="en-US" altLang="zh-CN" dirty="0" err="1"/>
              <a:t>Ctrl+B</a:t>
            </a:r>
            <a:r>
              <a:rPr lang="zh-CN" altLang="zh-CN" dirty="0"/>
              <a:t>组合键，弹出“色彩平衡”对话框中。</a:t>
            </a:r>
          </a:p>
        </p:txBody>
      </p:sp>
      <p:pic>
        <p:nvPicPr>
          <p:cNvPr id="21506" name="图片 1">
            <a:extLst>
              <a:ext uri="{FF2B5EF4-FFF2-40B4-BE49-F238E27FC236}">
                <a16:creationId xmlns:a16="http://schemas.microsoft.com/office/drawing/2014/main" id="{DA7977AD-C6F0-4A73-B3DB-BB1C7B0F09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0606" y="3514728"/>
            <a:ext cx="3750788"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04489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159584" cy="28797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2.7.4  </a:t>
            </a:r>
            <a:r>
              <a:rPr lang="zh-CN" altLang="zh-CN" b="1" dirty="0"/>
              <a:t>色相</a:t>
            </a:r>
            <a:r>
              <a:rPr lang="en-US" altLang="zh-CN" b="1" dirty="0"/>
              <a:t>/</a:t>
            </a:r>
            <a:r>
              <a:rPr lang="zh-CN" altLang="zh-CN" b="1" dirty="0" smtClean="0"/>
              <a:t>饱和度</a:t>
            </a:r>
            <a:endParaRPr lang="zh-CN" altLang="zh-CN" b="1" dirty="0"/>
          </a:p>
          <a:p>
            <a:pPr indent="457200"/>
            <a:r>
              <a:rPr lang="zh-CN" altLang="zh-CN" dirty="0"/>
              <a:t>色相</a:t>
            </a:r>
            <a:r>
              <a:rPr lang="en-US" altLang="zh-CN" dirty="0"/>
              <a:t>/</a:t>
            </a:r>
            <a:r>
              <a:rPr lang="zh-CN" altLang="zh-CN" dirty="0"/>
              <a:t>饱和度主要用于用于调整图像像素的色相及饱和度，通过对图像的色相、饱和度和亮度进行调整，从而达到改变图像色彩的目的。而且还可以通过给像素定义新的色相和饱和度，实现灰度图像上色的功能，或创作单色调效果。</a:t>
            </a:r>
          </a:p>
          <a:p>
            <a:pPr indent="457200"/>
            <a:r>
              <a:rPr lang="zh-CN" altLang="zh-CN" dirty="0"/>
              <a:t>选择“图像</a:t>
            </a:r>
            <a:r>
              <a:rPr lang="x-none" altLang="zh-CN" dirty="0"/>
              <a:t>”→“</a:t>
            </a:r>
            <a:r>
              <a:rPr lang="zh-CN" altLang="zh-CN" dirty="0"/>
              <a:t>调整</a:t>
            </a:r>
            <a:r>
              <a:rPr lang="x-none" altLang="zh-CN" dirty="0"/>
              <a:t>”→“</a:t>
            </a:r>
            <a:r>
              <a:rPr lang="zh-CN" altLang="zh-CN" dirty="0"/>
              <a:t>色相</a:t>
            </a:r>
            <a:r>
              <a:rPr lang="en-US" altLang="zh-CN" dirty="0"/>
              <a:t>/</a:t>
            </a:r>
            <a:r>
              <a:rPr lang="zh-CN" altLang="zh-CN" dirty="0"/>
              <a:t>饱和度”命令或按</a:t>
            </a:r>
            <a:r>
              <a:rPr lang="en-US" altLang="zh-CN" dirty="0" err="1"/>
              <a:t>Ctrl+U</a:t>
            </a:r>
            <a:r>
              <a:rPr lang="zh-CN" altLang="zh-CN" dirty="0"/>
              <a:t>组合键，弹出“色相</a:t>
            </a:r>
            <a:r>
              <a:rPr lang="en-US" altLang="zh-CN" dirty="0"/>
              <a:t>/</a:t>
            </a:r>
            <a:r>
              <a:rPr lang="zh-CN" altLang="zh-CN" dirty="0"/>
              <a:t>饱和度”对话框。</a:t>
            </a:r>
          </a:p>
        </p:txBody>
      </p:sp>
      <p:pic>
        <p:nvPicPr>
          <p:cNvPr id="22530" name="图片 1">
            <a:extLst>
              <a:ext uri="{FF2B5EF4-FFF2-40B4-BE49-F238E27FC236}">
                <a16:creationId xmlns:a16="http://schemas.microsoft.com/office/drawing/2014/main" id="{68BEE092-EE41-488F-A6E9-0327868653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9936" y="3429000"/>
            <a:ext cx="3252128"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575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5712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674051" y="3972975"/>
            <a:ext cx="4976555" cy="830997"/>
          </a:xfrm>
          <a:prstGeom prst="rect">
            <a:avLst/>
          </a:prstGeom>
        </p:spPr>
        <p:txBody>
          <a:bodyPr wrap="none">
            <a:spAutoFit/>
          </a:bodyPr>
          <a:lstStyle/>
          <a:p>
            <a:r>
              <a:rPr lang="zh-CN" altLang="zh-CN" sz="4800" b="1" dirty="0"/>
              <a:t>初识</a:t>
            </a:r>
            <a:r>
              <a:rPr lang="en-US" altLang="zh-CN" sz="4800" b="1" dirty="0" smtClean="0"/>
              <a:t>Photoshop</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883844"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01</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36947" y="549275"/>
            <a:ext cx="8918106"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2.7.5  </a:t>
            </a:r>
            <a:r>
              <a:rPr lang="zh-CN" altLang="zh-CN" b="1" dirty="0"/>
              <a:t>替换</a:t>
            </a:r>
            <a:r>
              <a:rPr lang="zh-CN" altLang="zh-CN" b="1" dirty="0" smtClean="0"/>
              <a:t>颜色</a:t>
            </a:r>
            <a:endParaRPr lang="en-US" altLang="zh-CN" b="1" dirty="0"/>
          </a:p>
          <a:p>
            <a:pPr indent="457200"/>
            <a:r>
              <a:rPr lang="zh-CN" altLang="zh-CN" dirty="0"/>
              <a:t>替换颜色主要是针对图像中某颜色范围内的图像进行调整，用其它颜色替换图像中的某个区域的颜色，来调整色相、饱和度和明度值。简单来说，替换颜色命令可以视为一项结合了“色彩范围”和“色相</a:t>
            </a:r>
            <a:r>
              <a:rPr lang="en-US" altLang="zh-CN" dirty="0"/>
              <a:t>/</a:t>
            </a:r>
            <a:r>
              <a:rPr lang="zh-CN" altLang="zh-CN" dirty="0"/>
              <a:t>饱和度”命令的功能。</a:t>
            </a:r>
          </a:p>
          <a:p>
            <a:pPr indent="457200"/>
            <a:r>
              <a:rPr lang="zh-CN" altLang="zh-CN" dirty="0"/>
              <a:t>执行“图像</a:t>
            </a:r>
            <a:r>
              <a:rPr lang="x-none" altLang="zh-CN" dirty="0"/>
              <a:t>”→“</a:t>
            </a:r>
            <a:r>
              <a:rPr lang="zh-CN" altLang="zh-CN" dirty="0"/>
              <a:t>调整</a:t>
            </a:r>
            <a:r>
              <a:rPr lang="x-none" altLang="zh-CN" dirty="0"/>
              <a:t>”→“</a:t>
            </a:r>
            <a:r>
              <a:rPr lang="zh-CN" altLang="zh-CN" dirty="0"/>
              <a:t>替换颜色”命令，弹出“替换颜色”对话框。</a:t>
            </a:r>
          </a:p>
        </p:txBody>
      </p:sp>
      <p:pic>
        <p:nvPicPr>
          <p:cNvPr id="23554" name="图片 1">
            <a:extLst>
              <a:ext uri="{FF2B5EF4-FFF2-40B4-BE49-F238E27FC236}">
                <a16:creationId xmlns:a16="http://schemas.microsoft.com/office/drawing/2014/main" id="{CCCD69D8-6DBD-4EB3-B4DF-47EE7A7C65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9464" y="2895558"/>
            <a:ext cx="2633071" cy="2876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99055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28123" y="606427"/>
            <a:ext cx="8535753" cy="187960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7.3.1  </a:t>
            </a:r>
            <a:r>
              <a:rPr lang="zh-CN" altLang="zh-CN" b="1"/>
              <a:t>去色</a:t>
            </a:r>
          </a:p>
          <a:p>
            <a:pPr indent="457200"/>
            <a:r>
              <a:rPr lang="zh-CN" altLang="zh-CN"/>
              <a:t>去色即去掉图像的颜色，将图像中所有颜色的饱和度变为</a:t>
            </a:r>
            <a:r>
              <a:rPr lang="en-US" altLang="zh-CN"/>
              <a:t>0</a:t>
            </a:r>
            <a:r>
              <a:rPr lang="zh-CN" altLang="zh-CN"/>
              <a:t>，使图像显示为灰度，每个像素的亮度值不会改变。执行“图像</a:t>
            </a:r>
            <a:r>
              <a:rPr lang="x-none" altLang="zh-CN"/>
              <a:t>”→“</a:t>
            </a:r>
            <a:r>
              <a:rPr lang="zh-CN" altLang="zh-CN"/>
              <a:t>调整</a:t>
            </a:r>
            <a:r>
              <a:rPr lang="x-none" altLang="zh-CN"/>
              <a:t>”→“</a:t>
            </a:r>
            <a:r>
              <a:rPr lang="zh-CN" altLang="zh-CN"/>
              <a:t>去色”命令或按</a:t>
            </a:r>
            <a:r>
              <a:rPr lang="en-US" altLang="zh-CN"/>
              <a:t>Shift+Ctrl+U</a:t>
            </a:r>
            <a:r>
              <a:rPr lang="zh-CN" altLang="zh-CN"/>
              <a:t>组合键即可。</a:t>
            </a:r>
          </a:p>
        </p:txBody>
      </p:sp>
      <p:pic>
        <p:nvPicPr>
          <p:cNvPr id="24578" name="图片 1">
            <a:extLst>
              <a:ext uri="{FF2B5EF4-FFF2-40B4-BE49-F238E27FC236}">
                <a16:creationId xmlns:a16="http://schemas.microsoft.com/office/drawing/2014/main" id="{6FEA995C-BFC2-4877-8A3B-E3F59C60F4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8588" y="3105149"/>
            <a:ext cx="3607398" cy="239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图片 1">
            <a:extLst>
              <a:ext uri="{FF2B5EF4-FFF2-40B4-BE49-F238E27FC236}">
                <a16:creationId xmlns:a16="http://schemas.microsoft.com/office/drawing/2014/main" id="{2F317395-77D9-41AD-BDBB-EB66A01CBC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9578" y="3105149"/>
            <a:ext cx="3607397" cy="239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43501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342860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631460" y="3972975"/>
            <a:ext cx="1415772" cy="830997"/>
          </a:xfrm>
          <a:prstGeom prst="rect">
            <a:avLst/>
          </a:prstGeom>
        </p:spPr>
        <p:txBody>
          <a:bodyPr wrap="none">
            <a:spAutoFit/>
          </a:bodyPr>
          <a:lstStyle/>
          <a:p>
            <a:r>
              <a:rPr lang="zh-CN" altLang="zh-CN" sz="4800" b="1"/>
              <a:t>滤镜</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741240"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08</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654764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9386" y="549275"/>
            <a:ext cx="8973227" cy="509428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2.8.1  </a:t>
            </a:r>
            <a:r>
              <a:rPr lang="zh-CN" altLang="zh-CN" b="1"/>
              <a:t>独立滤镜组</a:t>
            </a:r>
          </a:p>
          <a:p>
            <a:pPr indent="457200"/>
            <a:r>
              <a:rPr lang="zh-CN" altLang="zh-CN"/>
              <a:t>在</a:t>
            </a:r>
            <a:r>
              <a:rPr lang="en-US" altLang="zh-CN"/>
              <a:t>Photoshop</a:t>
            </a:r>
            <a:r>
              <a:rPr lang="zh-CN" altLang="zh-CN"/>
              <a:t>中，独立滤镜不包含任何滤镜子菜单命令，直接选择即可使用。下面将对滤镜库、液化滤镜进行详细介绍。</a:t>
            </a:r>
          </a:p>
          <a:p>
            <a:pPr indent="457200"/>
            <a:r>
              <a:rPr lang="en-US" altLang="zh-CN"/>
              <a:t>1  </a:t>
            </a:r>
            <a:r>
              <a:rPr lang="zh-CN" altLang="zh-CN"/>
              <a:t>滤镜库</a:t>
            </a:r>
            <a:endParaRPr lang="zh-CN" altLang="zh-CN" b="1"/>
          </a:p>
          <a:p>
            <a:pPr indent="457200"/>
            <a:r>
              <a:rPr lang="zh-CN" altLang="zh-CN"/>
              <a:t>滤镜库是为方便用户快速找到滤镜而诞生的，在滤镜库中有风格化、画笔的描边、扭曲、素描、纹理和艺术效果等选项，每个选项中有包含多种滤镜效果，用户可以根据需要自行选择想要的图像效果。</a:t>
            </a:r>
            <a:endParaRPr lang="en-US" altLang="zh-CN"/>
          </a:p>
          <a:p>
            <a:pPr indent="457200"/>
            <a:r>
              <a:rPr lang="en-US" altLang="zh-CN"/>
              <a:t>2  </a:t>
            </a:r>
            <a:r>
              <a:rPr lang="zh-CN" altLang="zh-CN"/>
              <a:t>液化滤镜</a:t>
            </a:r>
            <a:endParaRPr lang="zh-CN" altLang="zh-CN" b="1"/>
          </a:p>
          <a:p>
            <a:pPr indent="457200"/>
            <a:r>
              <a:rPr lang="zh-CN" altLang="zh-CN"/>
              <a:t>液化滤镜能对图像进行收缩、膨胀扭曲以及旋转等变形处理，还可以定义扭曲的范围和强度，同时还可以将我们调整好的变形效果存储起来或载入以前存储的变形效果。</a:t>
            </a:r>
          </a:p>
        </p:txBody>
      </p:sp>
    </p:spTree>
    <p:extLst>
      <p:ext uri="{BB962C8B-B14F-4D97-AF65-F5344CB8AC3E}">
        <p14:creationId xmlns:p14="http://schemas.microsoft.com/office/powerpoint/2010/main" val="22262344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9386" y="549275"/>
            <a:ext cx="8973227"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2.8.2  </a:t>
            </a:r>
            <a:r>
              <a:rPr lang="zh-CN" altLang="zh-CN" b="1"/>
              <a:t>其他滤镜组</a:t>
            </a:r>
          </a:p>
          <a:p>
            <a:pPr indent="457200"/>
            <a:r>
              <a:rPr lang="zh-CN" altLang="zh-CN"/>
              <a:t>其他滤镜组指的是除滤镜库和独立滤镜外</a:t>
            </a:r>
            <a:r>
              <a:rPr lang="en-US" altLang="zh-CN"/>
              <a:t>Photoshop</a:t>
            </a:r>
            <a:r>
              <a:rPr lang="zh-CN" altLang="zh-CN"/>
              <a:t>提供的一些较为特殊的滤镜，包括模糊滤镜、锐化滤镜、像素化滤镜、渲染以及杂色滤镜等。用户在使用过程中可针对不同的情况选择使用，能让图像焕发不一样的光彩。</a:t>
            </a:r>
            <a:endParaRPr lang="en-US" altLang="zh-CN"/>
          </a:p>
          <a:p>
            <a:pPr indent="457200"/>
            <a:r>
              <a:rPr lang="en-US" altLang="zh-CN"/>
              <a:t>1  </a:t>
            </a:r>
            <a:r>
              <a:rPr lang="zh-CN" altLang="zh-CN"/>
              <a:t>风格化滤镜组</a:t>
            </a:r>
            <a:endParaRPr lang="zh-CN" altLang="zh-CN" b="1"/>
          </a:p>
          <a:p>
            <a:pPr indent="457200"/>
            <a:r>
              <a:rPr lang="zh-CN" altLang="zh-CN"/>
              <a:t>风格化滤镜用于通过置换图像像素并增加其对比度，在选区中产生印象派绘画以及其他风格化的效果。</a:t>
            </a:r>
          </a:p>
        </p:txBody>
      </p:sp>
      <p:pic>
        <p:nvPicPr>
          <p:cNvPr id="25602" name="图片 1">
            <a:extLst>
              <a:ext uri="{FF2B5EF4-FFF2-40B4-BE49-F238E27FC236}">
                <a16:creationId xmlns:a16="http://schemas.microsoft.com/office/drawing/2014/main" id="{E47A6433-6975-40A7-A42F-913F626A7F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0796" y="3818888"/>
            <a:ext cx="2179585" cy="209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图片 1">
            <a:extLst>
              <a:ext uri="{FF2B5EF4-FFF2-40B4-BE49-F238E27FC236}">
                <a16:creationId xmlns:a16="http://schemas.microsoft.com/office/drawing/2014/main" id="{07193270-4FC3-4BE7-A03A-BE1015A08C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115" y="3818888"/>
            <a:ext cx="1013179" cy="20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96213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9386" y="1073671"/>
            <a:ext cx="8973227"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2  </a:t>
            </a:r>
            <a:r>
              <a:rPr lang="zh-CN" altLang="zh-CN"/>
              <a:t>模糊滤镜</a:t>
            </a:r>
            <a:r>
              <a:rPr lang="en-US" altLang="zh-CN"/>
              <a:t>+</a:t>
            </a:r>
            <a:r>
              <a:rPr lang="zh-CN" altLang="zh-CN"/>
              <a:t>模糊画廊组</a:t>
            </a:r>
            <a:endParaRPr lang="zh-CN" altLang="zh-CN" b="1"/>
          </a:p>
          <a:p>
            <a:pPr indent="457200"/>
            <a:r>
              <a:rPr lang="zh-CN" altLang="zh-CN"/>
              <a:t>模糊滤镜组主要用于不同程度地减少相邻像素间颜色的差异，使图像产生柔和、模糊的效果。</a:t>
            </a:r>
            <a:endParaRPr lang="en-US" altLang="zh-CN"/>
          </a:p>
          <a:p>
            <a:pPr indent="457200"/>
            <a:r>
              <a:rPr lang="en-US" altLang="zh-CN"/>
              <a:t>3  </a:t>
            </a:r>
            <a:r>
              <a:rPr lang="zh-CN" altLang="zh-CN"/>
              <a:t>扭曲滤镜组</a:t>
            </a:r>
            <a:endParaRPr lang="zh-CN" altLang="zh-CN" b="1"/>
          </a:p>
          <a:p>
            <a:pPr indent="457200"/>
            <a:r>
              <a:rPr lang="zh-CN" altLang="zh-CN"/>
              <a:t>扭曲滤镜组主要用于对平面图像进行扭曲，使其产生旋转、挤压、水波和三维等变形效果。</a:t>
            </a:r>
            <a:endParaRPr lang="en-US" altLang="zh-CN"/>
          </a:p>
          <a:p>
            <a:pPr indent="457200"/>
            <a:r>
              <a:rPr lang="en-US" altLang="zh-CN"/>
              <a:t>4  </a:t>
            </a:r>
            <a:r>
              <a:rPr lang="zh-CN" altLang="zh-CN"/>
              <a:t>锐化滤镜组</a:t>
            </a:r>
            <a:endParaRPr lang="zh-CN" altLang="zh-CN" b="1"/>
          </a:p>
          <a:p>
            <a:pPr indent="457200"/>
            <a:r>
              <a:rPr lang="zh-CN" altLang="zh-CN"/>
              <a:t>锐化滤镜组主要是通过增强图像相邻像素间的对比度，使图像轮廓分明、纹理清晰，以减弱图像的模糊程度。</a:t>
            </a:r>
          </a:p>
        </p:txBody>
      </p:sp>
    </p:spTree>
    <p:extLst>
      <p:ext uri="{BB962C8B-B14F-4D97-AF65-F5344CB8AC3E}">
        <p14:creationId xmlns:p14="http://schemas.microsoft.com/office/powerpoint/2010/main" val="40847594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9386" y="525465"/>
            <a:ext cx="8973227"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5  </a:t>
            </a:r>
            <a:r>
              <a:rPr lang="zh-CN" altLang="zh-CN"/>
              <a:t>像素化滤镜组</a:t>
            </a:r>
            <a:endParaRPr lang="en-US" altLang="zh-CN"/>
          </a:p>
          <a:p>
            <a:pPr indent="457200"/>
            <a:r>
              <a:rPr lang="zh-CN" altLang="zh-CN"/>
              <a:t>像素化滤镜组通过将图像中相似颜色值的像素转化成单元格的方法，使图像分块或平面化，将图像分解成肉眼可见的像素颗粒，如方形、不规则多边形和点状等，视觉上看就是图像被转换成由不同色块组成的图像。</a:t>
            </a:r>
            <a:endParaRPr lang="en-US" altLang="zh-CN"/>
          </a:p>
          <a:p>
            <a:pPr indent="457200"/>
            <a:r>
              <a:rPr lang="en-US" altLang="zh-CN"/>
              <a:t>6  </a:t>
            </a:r>
            <a:r>
              <a:rPr lang="zh-CN" altLang="zh-CN"/>
              <a:t>渲染滤镜组</a:t>
            </a:r>
            <a:endParaRPr lang="zh-CN" altLang="zh-CN" b="1"/>
          </a:p>
          <a:p>
            <a:pPr indent="457200"/>
            <a:r>
              <a:rPr lang="zh-CN" altLang="zh-CN"/>
              <a:t>渲染滤镜能够在图像中产生光线照明的效果，通过渲染滤镜，还可以制作云彩效果。</a:t>
            </a:r>
            <a:endParaRPr lang="zh-CN" altLang="zh-CN" b="1"/>
          </a:p>
        </p:txBody>
      </p:sp>
      <p:pic>
        <p:nvPicPr>
          <p:cNvPr id="26626" name="图片 1">
            <a:extLst>
              <a:ext uri="{FF2B5EF4-FFF2-40B4-BE49-F238E27FC236}">
                <a16:creationId xmlns:a16="http://schemas.microsoft.com/office/drawing/2014/main" id="{4FC2338A-E881-4AFB-952F-18848E6A48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6936" y="3429000"/>
            <a:ext cx="1206913" cy="2394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图片 1">
            <a:extLst>
              <a:ext uri="{FF2B5EF4-FFF2-40B4-BE49-F238E27FC236}">
                <a16:creationId xmlns:a16="http://schemas.microsoft.com/office/drawing/2014/main" id="{FC1D80A3-AE76-4DF4-8EA0-CF4F5C1E6F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9760" y="3429000"/>
            <a:ext cx="1462414" cy="2394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84040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9386" y="811473"/>
            <a:ext cx="8973227"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7  </a:t>
            </a:r>
            <a:r>
              <a:rPr lang="zh-CN" altLang="zh-CN"/>
              <a:t>杂色滤镜组</a:t>
            </a:r>
            <a:endParaRPr lang="en-US" altLang="zh-CN"/>
          </a:p>
          <a:p>
            <a:pPr indent="457200"/>
            <a:r>
              <a:rPr lang="zh-CN" altLang="zh-CN"/>
              <a:t>杂色滤镜组可给图像添加一些随机产生的干扰颗粒，即噪点；还可创建不同寻常的纹理或去掉图像中有缺陷的区域。</a:t>
            </a:r>
            <a:endParaRPr lang="en-US" altLang="zh-CN"/>
          </a:p>
          <a:p>
            <a:pPr indent="457200"/>
            <a:r>
              <a:rPr lang="en-US" altLang="zh-CN"/>
              <a:t>8 </a:t>
            </a:r>
            <a:r>
              <a:rPr lang="zh-CN" altLang="zh-CN"/>
              <a:t>其它滤镜组</a:t>
            </a:r>
            <a:endParaRPr lang="en-US" altLang="zh-CN"/>
          </a:p>
          <a:p>
            <a:pPr indent="457200"/>
            <a:r>
              <a:rPr lang="zh-CN" altLang="zh-CN"/>
              <a:t>其它滤镜组则可用来创建自定义滤镜，也可修饰图像的某些细节部分。</a:t>
            </a:r>
            <a:endParaRPr lang="zh-CN" altLang="zh-CN" b="1"/>
          </a:p>
        </p:txBody>
      </p:sp>
      <p:pic>
        <p:nvPicPr>
          <p:cNvPr id="27650" name="图片 1">
            <a:extLst>
              <a:ext uri="{FF2B5EF4-FFF2-40B4-BE49-F238E27FC236}">
                <a16:creationId xmlns:a16="http://schemas.microsoft.com/office/drawing/2014/main" id="{29463D6B-7FAA-46E6-A304-C0F253C93A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2847" y="3419567"/>
            <a:ext cx="2296954" cy="2399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图片 1">
            <a:extLst>
              <a:ext uri="{FF2B5EF4-FFF2-40B4-BE49-F238E27FC236}">
                <a16:creationId xmlns:a16="http://schemas.microsoft.com/office/drawing/2014/main" id="{B6243965-CAD4-421B-9307-825546606B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274" y="3419568"/>
            <a:ext cx="1939649" cy="239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57111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a:solidFill>
                    <a:schemeClr val="bg1"/>
                  </a:solidFill>
                  <a:latin typeface="站酷小薇LOGO体" panose="02010600010101010101" pitchFamily="2" charset="-122"/>
                  <a:ea typeface="站酷小薇LOGO体" panose="02010600010101010101" pitchFamily="2" charset="-122"/>
                </a:rPr>
                <a:t>致  </a:t>
              </a:r>
              <a:endParaRPr lang="en-US" altLang="zh-CN" sz="4000">
                <a:solidFill>
                  <a:schemeClr val="bg1"/>
                </a:solidFill>
                <a:latin typeface="站酷小薇LOGO体" panose="02010600010101010101" pitchFamily="2" charset="-122"/>
                <a:ea typeface="站酷小薇LOGO体" panose="02010600010101010101" pitchFamily="2" charset="-122"/>
              </a:endParaRPr>
            </a:p>
            <a:p>
              <a:endParaRPr lang="en-US" altLang="zh-CN" sz="4000">
                <a:solidFill>
                  <a:schemeClr val="bg1"/>
                </a:solidFill>
                <a:latin typeface="站酷小薇LOGO体" panose="02010600010101010101" pitchFamily="2" charset="-122"/>
                <a:ea typeface="站酷小薇LOGO体" panose="02010600010101010101" pitchFamily="2" charset="-122"/>
              </a:endParaRPr>
            </a:p>
            <a:p>
              <a:r>
                <a:rPr lang="zh-CN" altLang="en-US" sz="400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4819" y="957262"/>
            <a:ext cx="870235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启动</a:t>
            </a:r>
            <a:r>
              <a:rPr lang="en-US" altLang="zh-CN" dirty="0" smtClean="0"/>
              <a:t>Photoshop</a:t>
            </a:r>
            <a:r>
              <a:rPr lang="zh-CN" altLang="zh-CN" dirty="0" smtClean="0"/>
              <a:t>，</a:t>
            </a:r>
            <a:r>
              <a:rPr lang="zh-CN" altLang="zh-CN" dirty="0"/>
              <a:t>打开文件夹中的任意一图像，进入其工作界面。</a:t>
            </a:r>
            <a:r>
              <a:rPr lang="en-US" altLang="zh-CN" dirty="0" smtClean="0"/>
              <a:t>Photoshop</a:t>
            </a:r>
            <a:r>
              <a:rPr lang="zh-CN" altLang="zh-CN" dirty="0" smtClean="0"/>
              <a:t>的</a:t>
            </a:r>
            <a:r>
              <a:rPr lang="zh-CN" altLang="zh-CN" dirty="0"/>
              <a:t>操作界面主要包括菜单栏、工具箱、选项栏、浮动面板、编辑窗口以及状态栏。</a:t>
            </a:r>
          </a:p>
        </p:txBody>
      </p:sp>
      <p:pic>
        <p:nvPicPr>
          <p:cNvPr id="1026" name="图片 1">
            <a:extLst>
              <a:ext uri="{FF2B5EF4-FFF2-40B4-BE49-F238E27FC236}">
                <a16:creationId xmlns:a16="http://schemas.microsoft.com/office/drawing/2014/main" id="{14E90593-0697-41AD-BE20-0403415B95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407" y="2581574"/>
            <a:ext cx="5841181" cy="313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4820" y="549275"/>
            <a:ext cx="8702359"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2.1.1  </a:t>
            </a:r>
            <a:r>
              <a:rPr lang="zh-CN" altLang="zh-CN" b="1"/>
              <a:t>调整图像尺寸</a:t>
            </a:r>
          </a:p>
          <a:p>
            <a:pPr indent="457200"/>
            <a:r>
              <a:rPr lang="zh-CN" altLang="zh-CN"/>
              <a:t>调整图像大小是指在保留所有图像的情况下通过改变图像的比例来实现图像尺寸的调整。</a:t>
            </a:r>
          </a:p>
          <a:p>
            <a:pPr indent="457200"/>
            <a:r>
              <a:rPr lang="en-US" altLang="zh-CN"/>
              <a:t>1</a:t>
            </a:r>
            <a:r>
              <a:rPr lang="zh-CN" altLang="zh-CN"/>
              <a:t>．使用图像大小命令调整图像尺寸</a:t>
            </a:r>
            <a:endParaRPr lang="zh-CN" altLang="zh-CN" b="1"/>
          </a:p>
          <a:p>
            <a:pPr indent="457200"/>
            <a:r>
              <a:rPr lang="zh-CN" altLang="zh-CN"/>
              <a:t>图像质量的好坏与图像的大小、分辨率有很大的关系，分辨率越高，图像就越清晰，而图像文件所占用的空间也就越大。</a:t>
            </a:r>
          </a:p>
        </p:txBody>
      </p:sp>
      <p:pic>
        <p:nvPicPr>
          <p:cNvPr id="2050" name="图片 1">
            <a:extLst>
              <a:ext uri="{FF2B5EF4-FFF2-40B4-BE49-F238E27FC236}">
                <a16:creationId xmlns:a16="http://schemas.microsoft.com/office/drawing/2014/main" id="{93B4C4DD-8915-4CA1-9F17-206FF4D406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5467" y="3429000"/>
            <a:ext cx="4421064" cy="2424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4408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59281" y="434972"/>
            <a:ext cx="508869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2</a:t>
            </a:r>
            <a:r>
              <a:rPr lang="zh-CN" altLang="zh-CN"/>
              <a:t>．使用裁剪工具调整图像尺寸</a:t>
            </a:r>
            <a:endParaRPr lang="zh-CN" altLang="zh-CN" b="1"/>
          </a:p>
          <a:p>
            <a:pPr indent="457200"/>
            <a:r>
              <a:rPr lang="zh-CN" altLang="zh-CN"/>
              <a:t>裁剪工具主要用来调整画布的尺寸与图像中对象的尺寸。裁剪图像是指使用裁剪工具将部分图像剪去，从而实现图像尺寸的改变或者获取操作者需要的图像部分。</a:t>
            </a:r>
          </a:p>
          <a:p>
            <a:pPr indent="457200"/>
            <a:r>
              <a:rPr lang="zh-CN" altLang="zh-CN"/>
              <a:t>选择“裁剪工具”，在图像中拖曳得到矩形区域，矩形外的图像会被变暗，以便于显示出被裁剪的区域。矩形区域的内部代表裁剪后图像保留的部分。裁剪框的周围有</a:t>
            </a:r>
            <a:r>
              <a:rPr lang="en-US" altLang="zh-CN"/>
              <a:t>8</a:t>
            </a:r>
            <a:r>
              <a:rPr lang="zh-CN" altLang="zh-CN"/>
              <a:t>个控制点，对其控制点进行操作可以把这个框移动、缩小、放大和旋转等调整。裁剪前后对比效果图。</a:t>
            </a:r>
          </a:p>
        </p:txBody>
      </p:sp>
      <p:pic>
        <p:nvPicPr>
          <p:cNvPr id="3074" name="图片 1">
            <a:extLst>
              <a:ext uri="{FF2B5EF4-FFF2-40B4-BE49-F238E27FC236}">
                <a16:creationId xmlns:a16="http://schemas.microsoft.com/office/drawing/2014/main" id="{98368AFC-51D5-4260-A419-3445F25757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3935" y="840049"/>
            <a:ext cx="3201010" cy="2257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02FA68AC-2DB1-49AB-B9D7-66D9EFC76A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4006" y="3252516"/>
            <a:ext cx="2460867" cy="258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3660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88929" y="434972"/>
            <a:ext cx="861202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2.1.2  </a:t>
            </a:r>
            <a:r>
              <a:rPr lang="zh-CN" altLang="zh-CN" b="1"/>
              <a:t>调整画布大小</a:t>
            </a:r>
          </a:p>
          <a:p>
            <a:pPr indent="457200"/>
            <a:r>
              <a:rPr lang="zh-CN" altLang="zh-CN"/>
              <a:t>画布是显示、绘制和编辑图像的工作区域。对画布尺寸进行调整可以在一定程度上影响图像尺寸的大小。放大画布时，会在图像四周增加空白区域，而不会影响原有的图像；缩小画布时，会裁剪掉不需要的图像边缘。</a:t>
            </a:r>
          </a:p>
        </p:txBody>
      </p:sp>
      <p:pic>
        <p:nvPicPr>
          <p:cNvPr id="4098" name="图片 1">
            <a:extLst>
              <a:ext uri="{FF2B5EF4-FFF2-40B4-BE49-F238E27FC236}">
                <a16:creationId xmlns:a16="http://schemas.microsoft.com/office/drawing/2014/main" id="{6B17B3F9-D476-41FB-A93D-191D28F30A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9939" y="2600324"/>
            <a:ext cx="3030008" cy="3129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74908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3115</TotalTime>
  <Words>4748</Words>
  <Application>Microsoft Office PowerPoint</Application>
  <PresentationFormat>宽屏</PresentationFormat>
  <Paragraphs>252</Paragraphs>
  <Slides>58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58</vt:i4>
      </vt:variant>
    </vt:vector>
  </HeadingPairs>
  <TitlesOfParts>
    <vt:vector size="66" baseType="lpstr">
      <vt:lpstr>隶书</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tezhaoji</cp:lastModifiedBy>
  <cp:revision>723</cp:revision>
  <dcterms:created xsi:type="dcterms:W3CDTF">2020-06-26T11:31:00Z</dcterms:created>
  <dcterms:modified xsi:type="dcterms:W3CDTF">2024-08-20T01:53:59Z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