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764" r:id="rId7"/>
    <p:sldId id="765" r:id="rId8"/>
    <p:sldId id="766" r:id="rId9"/>
    <p:sldId id="767" r:id="rId10"/>
    <p:sldId id="768" r:id="rId11"/>
    <p:sldId id="769" r:id="rId12"/>
    <p:sldId id="770" r:id="rId13"/>
    <p:sldId id="771" r:id="rId14"/>
    <p:sldId id="772" r:id="rId15"/>
    <p:sldId id="773" r:id="rId16"/>
    <p:sldId id="774" r:id="rId17"/>
    <p:sldId id="775" r:id="rId18"/>
    <p:sldId id="721"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74313" y="4247848"/>
            <a:ext cx="12109142"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9  </a:t>
            </a:r>
            <a:r>
              <a:rPr lang="zh-CN" altLang="zh-CN" sz="6000" b="1" dirty="0" smtClean="0">
                <a:solidFill>
                  <a:schemeClr val="bg1"/>
                </a:solidFill>
                <a:latin typeface="微软雅黑" panose="020B0503020204020204" pitchFamily="34" charset="-122"/>
                <a:ea typeface="微软雅黑" panose="020B0503020204020204" pitchFamily="34" charset="-122"/>
              </a:rPr>
              <a:t>手提袋</a:t>
            </a:r>
            <a:r>
              <a:rPr lang="zh-CN" altLang="en-US" sz="6000" b="1" dirty="0" smtClean="0">
                <a:solidFill>
                  <a:schemeClr val="bg1"/>
                </a:solidFill>
                <a:latin typeface="微软雅黑" panose="020B0503020204020204" pitchFamily="34" charset="-122"/>
                <a:ea typeface="微软雅黑" panose="020B0503020204020204" pitchFamily="34" charset="-122"/>
              </a:rPr>
              <a:t>设计</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8886" y="1148132"/>
            <a:ext cx="8754226"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9.2.1  </a:t>
            </a:r>
            <a:r>
              <a:rPr lang="zh-CN" altLang="zh-CN" b="1" dirty="0"/>
              <a:t>手提袋的结构</a:t>
            </a:r>
          </a:p>
          <a:p>
            <a:pPr indent="457200"/>
            <a:r>
              <a:rPr lang="zh-CN" altLang="zh-CN" dirty="0"/>
              <a:t>手提袋的刀版展开图主要有正面、反面、侧面、折口、糊口等部分组成。</a:t>
            </a:r>
          </a:p>
        </p:txBody>
      </p:sp>
      <p:pic>
        <p:nvPicPr>
          <p:cNvPr id="5122" name="图片 1">
            <a:extLst>
              <a:ext uri="{FF2B5EF4-FFF2-40B4-BE49-F238E27FC236}">
                <a16:creationId xmlns:a16="http://schemas.microsoft.com/office/drawing/2014/main" id="{CA297EC1-AFD5-4D47-90AE-9F124DF702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4692" y="2558482"/>
            <a:ext cx="4802616" cy="285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2598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930795"/>
            <a:ext cx="8739565" cy="46556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9.2.2  </a:t>
            </a:r>
            <a:r>
              <a:rPr lang="zh-CN" altLang="zh-CN" b="1" dirty="0"/>
              <a:t>手提袋的规格尺寸</a:t>
            </a:r>
          </a:p>
          <a:p>
            <a:pPr indent="457200"/>
            <a:r>
              <a:rPr lang="zh-CN" altLang="zh-CN" dirty="0"/>
              <a:t>手提袋的尺寸需要考虑纸张的开度，对照纸张的开度来设计，可有效地较少不必要的浪费。手提袋的印刷标准尺寸为三开、四开或对开三种，每种又可分为正度和大度，具体参数如下：</a:t>
            </a:r>
          </a:p>
          <a:p>
            <a:pPr marL="342900" lvl="0" indent="457200">
              <a:buFont typeface="Wingdings" panose="05000000000000000000" pitchFamily="2" charset="2"/>
              <a:buChar char="l"/>
            </a:pPr>
            <a:r>
              <a:rPr lang="zh-CN" altLang="zh-CN" dirty="0"/>
              <a:t>正度四开：</a:t>
            </a:r>
            <a:r>
              <a:rPr lang="en-US" altLang="zh-CN" dirty="0"/>
              <a:t>546x389mm</a:t>
            </a:r>
            <a:r>
              <a:rPr lang="zh-CN" altLang="zh-CN" dirty="0"/>
              <a:t>（</a:t>
            </a:r>
            <a:r>
              <a:rPr lang="en-US" altLang="zh-CN" dirty="0"/>
              <a:t>190x300x60mm</a:t>
            </a:r>
            <a:r>
              <a:rPr lang="zh-CN" altLang="zh-CN" dirty="0"/>
              <a:t>）</a:t>
            </a:r>
          </a:p>
          <a:p>
            <a:pPr marL="342900" lvl="0" indent="457200">
              <a:buFont typeface="Wingdings" panose="05000000000000000000" pitchFamily="2" charset="2"/>
              <a:buChar char="l"/>
            </a:pPr>
            <a:r>
              <a:rPr lang="zh-CN" altLang="zh-CN" dirty="0"/>
              <a:t>大度四开：</a:t>
            </a:r>
            <a:r>
              <a:rPr lang="en-US" altLang="zh-CN" dirty="0"/>
              <a:t>597x444mm</a:t>
            </a:r>
            <a:r>
              <a:rPr lang="zh-CN" altLang="zh-CN" dirty="0"/>
              <a:t>（</a:t>
            </a:r>
            <a:r>
              <a:rPr lang="en-US" altLang="zh-CN" dirty="0"/>
              <a:t>215x320x65mm</a:t>
            </a:r>
            <a:r>
              <a:rPr lang="zh-CN" altLang="zh-CN" dirty="0"/>
              <a:t>）</a:t>
            </a:r>
          </a:p>
          <a:p>
            <a:pPr marL="342900" lvl="0" indent="457200">
              <a:buFont typeface="Wingdings" panose="05000000000000000000" pitchFamily="2" charset="2"/>
              <a:buChar char="l"/>
            </a:pPr>
            <a:r>
              <a:rPr lang="zh-CN" altLang="zh-CN" dirty="0"/>
              <a:t>正度三开：</a:t>
            </a:r>
            <a:r>
              <a:rPr lang="en-US" altLang="zh-CN" dirty="0"/>
              <a:t>781x362mm</a:t>
            </a:r>
            <a:r>
              <a:rPr lang="zh-CN" altLang="zh-CN" dirty="0"/>
              <a:t>（</a:t>
            </a:r>
            <a:r>
              <a:rPr lang="en-US" altLang="zh-CN" dirty="0"/>
              <a:t>240x290x80mm</a:t>
            </a:r>
            <a:r>
              <a:rPr lang="zh-CN" altLang="zh-CN" dirty="0"/>
              <a:t>）</a:t>
            </a:r>
          </a:p>
          <a:p>
            <a:pPr marL="342900" lvl="0" indent="457200">
              <a:buFont typeface="Wingdings" panose="05000000000000000000" pitchFamily="2" charset="2"/>
              <a:buChar char="l"/>
            </a:pPr>
            <a:r>
              <a:rPr lang="zh-CN" altLang="zh-CN" dirty="0"/>
              <a:t>大度三开：</a:t>
            </a:r>
            <a:r>
              <a:rPr lang="en-US" altLang="zh-CN" dirty="0"/>
              <a:t>844x384mm</a:t>
            </a:r>
            <a:r>
              <a:rPr lang="zh-CN" altLang="zh-CN" dirty="0"/>
              <a:t>（</a:t>
            </a:r>
            <a:r>
              <a:rPr lang="en-US" altLang="zh-CN" dirty="0"/>
              <a:t>250x350x80mm</a:t>
            </a:r>
            <a:r>
              <a:rPr lang="zh-CN" altLang="zh-CN" dirty="0"/>
              <a:t>）</a:t>
            </a:r>
          </a:p>
          <a:p>
            <a:pPr marL="342900" lvl="0" indent="457200">
              <a:buFont typeface="Wingdings" panose="05000000000000000000" pitchFamily="2" charset="2"/>
              <a:buChar char="l"/>
            </a:pPr>
            <a:r>
              <a:rPr lang="zh-CN" altLang="zh-CN" dirty="0"/>
              <a:t>正度对开：</a:t>
            </a:r>
            <a:r>
              <a:rPr lang="en-US" altLang="zh-CN" dirty="0"/>
              <a:t>780x540mm</a:t>
            </a:r>
            <a:r>
              <a:rPr lang="zh-CN" altLang="zh-CN" dirty="0"/>
              <a:t>（</a:t>
            </a:r>
            <a:r>
              <a:rPr lang="en-US" altLang="zh-CN" dirty="0"/>
              <a:t>300x400x80mm</a:t>
            </a:r>
            <a:r>
              <a:rPr lang="zh-CN" altLang="zh-CN" dirty="0"/>
              <a:t>）</a:t>
            </a:r>
          </a:p>
          <a:p>
            <a:pPr marL="342900" lvl="0" indent="457200">
              <a:buFont typeface="Wingdings" panose="05000000000000000000" pitchFamily="2" charset="2"/>
              <a:buChar char="l"/>
            </a:pPr>
            <a:r>
              <a:rPr lang="zh-CN" altLang="zh-CN" dirty="0"/>
              <a:t>大度对开：</a:t>
            </a:r>
            <a:r>
              <a:rPr lang="en-US" altLang="zh-CN" dirty="0"/>
              <a:t>882x590mm</a:t>
            </a:r>
            <a:r>
              <a:rPr lang="zh-CN" altLang="zh-CN" dirty="0"/>
              <a:t>（</a:t>
            </a:r>
            <a:r>
              <a:rPr lang="en-US" altLang="zh-CN" dirty="0"/>
              <a:t>330x450x90mm</a:t>
            </a:r>
            <a:r>
              <a:rPr lang="zh-CN" altLang="zh-CN" dirty="0"/>
              <a:t>）</a:t>
            </a:r>
          </a:p>
        </p:txBody>
      </p:sp>
    </p:spTree>
    <p:extLst>
      <p:ext uri="{BB962C8B-B14F-4D97-AF65-F5344CB8AC3E}">
        <p14:creationId xmlns:p14="http://schemas.microsoft.com/office/powerpoint/2010/main" val="171280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2030933"/>
            <a:ext cx="873956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9.2.1  </a:t>
            </a:r>
            <a:r>
              <a:rPr lang="zh-CN" altLang="zh-CN" b="1" dirty="0"/>
              <a:t>手提袋刀版图的计算方式</a:t>
            </a:r>
          </a:p>
          <a:p>
            <a:pPr indent="457200"/>
            <a:r>
              <a:rPr lang="zh-CN" altLang="zh-CN" dirty="0"/>
              <a:t>在了解手提袋成品的规格尺寸后，使用软件制作时如何计算展开尺寸呢？</a:t>
            </a:r>
          </a:p>
          <a:p>
            <a:pPr indent="457200"/>
            <a:r>
              <a:rPr lang="zh-CN" altLang="zh-CN" dirty="0"/>
              <a:t>新建页面宽</a:t>
            </a:r>
            <a:r>
              <a:rPr lang="en-US" altLang="zh-CN" dirty="0"/>
              <a:t>=</a:t>
            </a:r>
            <a:r>
              <a:rPr lang="zh-CN" altLang="zh-CN" dirty="0"/>
              <a:t>侧面宽度</a:t>
            </a:r>
            <a:r>
              <a:rPr lang="en-US" altLang="zh-CN" dirty="0"/>
              <a:t>+</a:t>
            </a:r>
            <a:r>
              <a:rPr lang="zh-CN" altLang="zh-CN" dirty="0"/>
              <a:t>正面长度</a:t>
            </a:r>
            <a:r>
              <a:rPr lang="en-US" altLang="zh-CN" dirty="0"/>
              <a:t>+</a:t>
            </a:r>
            <a:r>
              <a:rPr lang="zh-CN" altLang="zh-CN" dirty="0"/>
              <a:t>侧面宽度</a:t>
            </a:r>
            <a:r>
              <a:rPr lang="en-US" altLang="zh-CN" dirty="0"/>
              <a:t>+</a:t>
            </a:r>
            <a:r>
              <a:rPr lang="zh-CN" altLang="zh-CN" dirty="0"/>
              <a:t>反面长度</a:t>
            </a:r>
            <a:r>
              <a:rPr lang="en-US" altLang="zh-CN" dirty="0"/>
              <a:t>+</a:t>
            </a:r>
            <a:r>
              <a:rPr lang="zh-CN" altLang="zh-CN" dirty="0"/>
              <a:t>糊口；</a:t>
            </a:r>
          </a:p>
          <a:p>
            <a:pPr indent="457200"/>
            <a:r>
              <a:rPr lang="zh-CN" altLang="zh-CN" dirty="0"/>
              <a:t>新建页面高</a:t>
            </a:r>
            <a:r>
              <a:rPr lang="en-US" altLang="zh-CN" dirty="0"/>
              <a:t>=</a:t>
            </a:r>
            <a:r>
              <a:rPr lang="zh-CN" altLang="zh-CN" dirty="0"/>
              <a:t>折口</a:t>
            </a:r>
            <a:r>
              <a:rPr lang="en-US" altLang="zh-CN" dirty="0"/>
              <a:t>+</a:t>
            </a:r>
            <a:r>
              <a:rPr lang="zh-CN" altLang="zh-CN" dirty="0"/>
              <a:t>高度</a:t>
            </a:r>
            <a:r>
              <a:rPr lang="en-US" altLang="zh-CN" dirty="0"/>
              <a:t>+</a:t>
            </a:r>
            <a:r>
              <a:rPr lang="zh-CN" altLang="zh-CN" dirty="0"/>
              <a:t>侧面宽度</a:t>
            </a:r>
            <a:r>
              <a:rPr lang="en-US" altLang="zh-CN" dirty="0"/>
              <a:t>/2+</a:t>
            </a:r>
            <a:r>
              <a:rPr lang="zh-CN" altLang="zh-CN" dirty="0"/>
              <a:t>底部糊口</a:t>
            </a:r>
          </a:p>
        </p:txBody>
      </p:sp>
    </p:spTree>
    <p:extLst>
      <p:ext uri="{BB962C8B-B14F-4D97-AF65-F5344CB8AC3E}">
        <p14:creationId xmlns:p14="http://schemas.microsoft.com/office/powerpoint/2010/main" val="376385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187971"/>
            <a:ext cx="873956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9.2.2  </a:t>
            </a:r>
            <a:r>
              <a:rPr lang="zh-CN" altLang="zh-CN" b="1" dirty="0"/>
              <a:t>纸质手提袋的印后工艺流程</a:t>
            </a:r>
          </a:p>
          <a:p>
            <a:pPr indent="457200"/>
            <a:r>
              <a:rPr lang="zh-CN" altLang="zh-CN" dirty="0"/>
              <a:t>纸质手提袋经过印刷机印刷后，首先会进行覆膜，在印品的表面覆盖</a:t>
            </a:r>
            <a:r>
              <a:rPr lang="en-US" altLang="zh-CN" dirty="0"/>
              <a:t>0.012-0.020</a:t>
            </a:r>
            <a:r>
              <a:rPr lang="zh-CN" altLang="zh-CN" dirty="0"/>
              <a:t>厚的亚光或高光的透明塑料薄膜。接着可以根据需要选择烫金、烫银、压纹、凹凸、</a:t>
            </a:r>
            <a:r>
              <a:rPr lang="en-US" altLang="zh-CN" dirty="0"/>
              <a:t>UV</a:t>
            </a:r>
            <a:r>
              <a:rPr lang="zh-CN" altLang="zh-CN" dirty="0"/>
              <a:t>等工艺，使手提袋更加精巧、有质感。</a:t>
            </a:r>
          </a:p>
          <a:p>
            <a:pPr indent="457200"/>
            <a:r>
              <a:rPr lang="zh-CN" altLang="zh-CN" dirty="0"/>
              <a:t>装饰完手提袋后，需要对其进行模切加工。模切工艺是将模切刀和压痕刀组合在同一模板上应用模切机对印品进行模切和压痕加工的工艺办法，又称“轧痕”，此工艺直接影响纸袋成型质量和手工糊制效率。</a:t>
            </a:r>
          </a:p>
          <a:p>
            <a:pPr indent="457200"/>
            <a:r>
              <a:rPr lang="zh-CN" altLang="zh-CN" dirty="0"/>
              <a:t>最后一步便是糊盒。糊盒是纸袋工艺中最特别的一个环节，除了借助一些半自动设备外，还需要手工完成，例如冲孔、穿绳等。</a:t>
            </a:r>
          </a:p>
        </p:txBody>
      </p:sp>
    </p:spTree>
    <p:extLst>
      <p:ext uri="{BB962C8B-B14F-4D97-AF65-F5344CB8AC3E}">
        <p14:creationId xmlns:p14="http://schemas.microsoft.com/office/powerpoint/2010/main" val="1563906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95685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270613" y="3972975"/>
            <a:ext cx="8802410" cy="830997"/>
          </a:xfrm>
          <a:prstGeom prst="rect">
            <a:avLst/>
          </a:prstGeom>
        </p:spPr>
        <p:txBody>
          <a:bodyPr wrap="none">
            <a:spAutoFit/>
          </a:bodyPr>
          <a:lstStyle/>
          <a:p>
            <a:r>
              <a:rPr lang="zh-CN" altLang="zh-CN" sz="4800" b="1" dirty="0" smtClean="0"/>
              <a:t>实战</a:t>
            </a:r>
            <a:r>
              <a:rPr lang="zh-CN" altLang="en-US" sz="4800" b="1" dirty="0" smtClean="0"/>
              <a:t>演练</a:t>
            </a:r>
            <a:r>
              <a:rPr lang="zh-CN" altLang="zh-CN" sz="4800" b="1" dirty="0" smtClean="0"/>
              <a:t>：</a:t>
            </a:r>
            <a:r>
              <a:rPr lang="zh-CN" altLang="en-US" sz="4800" b="1" dirty="0"/>
              <a:t>公司宣传手提袋设计</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269488"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18752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788046"/>
            <a:ext cx="8739565" cy="286232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9.3.1  </a:t>
            </a:r>
            <a:r>
              <a:rPr lang="zh-CN" altLang="zh-CN" b="1" dirty="0"/>
              <a:t>客户要求</a:t>
            </a:r>
          </a:p>
          <a:p>
            <a:pPr indent="457200"/>
            <a:r>
              <a:rPr lang="zh-CN" altLang="en-US" dirty="0"/>
              <a:t>某公司为宣传企业文化，现需设计一个集日常工作和企业宣传用途为一体的</a:t>
            </a:r>
            <a:r>
              <a:rPr lang="zh-CN" altLang="en-US"/>
              <a:t>手提袋</a:t>
            </a:r>
            <a:r>
              <a:rPr lang="zh-CN" altLang="en-US" smtClean="0"/>
              <a:t>。</a:t>
            </a:r>
            <a:endParaRPr lang="zh-CN" altLang="zh-CN" dirty="0"/>
          </a:p>
          <a:p>
            <a:pPr marL="342900" lvl="0" indent="457200">
              <a:buFont typeface="Wingdings" panose="05000000000000000000" pitchFamily="2" charset="2"/>
              <a:buChar char="l"/>
            </a:pPr>
            <a:r>
              <a:rPr lang="zh-CN" altLang="zh-CN" b="1" dirty="0"/>
              <a:t>尺寸要求</a:t>
            </a:r>
            <a:r>
              <a:rPr lang="zh-CN" altLang="zh-CN" b="1" dirty="0" smtClean="0"/>
              <a:t>：</a:t>
            </a:r>
            <a:r>
              <a:rPr lang="en-US" altLang="zh-CN" dirty="0"/>
              <a:t>38 cm×40 cm</a:t>
            </a:r>
            <a:r>
              <a:rPr lang="zh-CN" altLang="zh-CN" dirty="0" smtClean="0"/>
              <a:t>。</a:t>
            </a:r>
            <a:endParaRPr lang="zh-CN" altLang="zh-CN" dirty="0"/>
          </a:p>
          <a:p>
            <a:pPr marL="342900" lvl="0" indent="457200">
              <a:buFont typeface="Wingdings" panose="05000000000000000000" pitchFamily="2" charset="2"/>
              <a:buChar char="l"/>
            </a:pPr>
            <a:r>
              <a:rPr lang="zh-CN" altLang="zh-CN" b="1" dirty="0"/>
              <a:t>设计要求：</a:t>
            </a:r>
            <a:r>
              <a:rPr lang="zh-CN" altLang="zh-CN" dirty="0"/>
              <a:t>简约清新，主题鲜明具有识别性，要求原创性。</a:t>
            </a:r>
          </a:p>
          <a:p>
            <a:pPr marL="342900" lvl="0" indent="457200">
              <a:buFont typeface="Wingdings" panose="05000000000000000000" pitchFamily="2" charset="2"/>
              <a:buChar char="l"/>
            </a:pPr>
            <a:r>
              <a:rPr lang="zh-CN" altLang="zh-CN" b="1" dirty="0"/>
              <a:t>内容说明</a:t>
            </a:r>
            <a:r>
              <a:rPr lang="zh-CN" altLang="zh-CN" b="1" dirty="0" smtClean="0"/>
              <a:t>：</a:t>
            </a:r>
            <a:r>
              <a:rPr lang="zh-CN" altLang="en-US" dirty="0"/>
              <a:t>企业中文全称、企业英文简写、企业标志等</a:t>
            </a:r>
            <a:r>
              <a:rPr lang="zh-CN" altLang="zh-CN" dirty="0" smtClean="0"/>
              <a:t>。</a:t>
            </a:r>
            <a:endParaRPr lang="zh-CN" altLang="zh-CN" dirty="0"/>
          </a:p>
        </p:txBody>
      </p:sp>
    </p:spTree>
    <p:extLst>
      <p:ext uri="{BB962C8B-B14F-4D97-AF65-F5344CB8AC3E}">
        <p14:creationId xmlns:p14="http://schemas.microsoft.com/office/powerpoint/2010/main" val="3280457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2216671"/>
            <a:ext cx="873956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9.3.2  </a:t>
            </a:r>
            <a:r>
              <a:rPr lang="zh-CN" altLang="zh-CN" b="1" dirty="0"/>
              <a:t>设计说明</a:t>
            </a:r>
          </a:p>
          <a:p>
            <a:pPr indent="457200"/>
            <a:r>
              <a:rPr lang="zh-CN" altLang="en-US" dirty="0"/>
              <a:t>分析客户提出的要求后，确定手提袋制作选择胶粘纸绳方式，无须打孔。手提袋画面以蓝色为主，手提袋正反面均为企业中文全称、企业英文简写和企业标志；左右侧面分别放置企业标志和企业英文简写</a:t>
            </a:r>
            <a:r>
              <a:rPr lang="zh-CN" altLang="en-US" dirty="0" smtClean="0"/>
              <a:t>。</a:t>
            </a:r>
            <a:endParaRPr lang="zh-CN" altLang="zh-CN" dirty="0"/>
          </a:p>
        </p:txBody>
      </p:sp>
    </p:spTree>
    <p:extLst>
      <p:ext uri="{BB962C8B-B14F-4D97-AF65-F5344CB8AC3E}">
        <p14:creationId xmlns:p14="http://schemas.microsoft.com/office/powerpoint/2010/main" val="3754874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3640" y="1010717"/>
            <a:ext cx="3817006" cy="33239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9.3.3  </a:t>
            </a:r>
            <a:r>
              <a:rPr lang="zh-CN" altLang="zh-CN" b="1" dirty="0"/>
              <a:t>手提袋设计</a:t>
            </a:r>
          </a:p>
          <a:p>
            <a:pPr indent="457200"/>
            <a:r>
              <a:rPr lang="zh-CN" altLang="en-US" dirty="0"/>
              <a:t>本案例用到的软件为</a:t>
            </a:r>
            <a:r>
              <a:rPr lang="en-US" altLang="zh-CN" dirty="0"/>
              <a:t>Photoshop</a:t>
            </a:r>
            <a:r>
              <a:rPr lang="zh-CN" altLang="en-US" dirty="0"/>
              <a:t>，运用到的知识点有文本工具、钢笔工具、渐变工具的运用、图层样式的设置等</a:t>
            </a:r>
            <a:r>
              <a:rPr lang="zh-CN" altLang="zh-CN" dirty="0" smtClean="0"/>
              <a:t>。</a:t>
            </a:r>
            <a:endParaRPr lang="zh-CN" altLang="zh-CN" dirty="0"/>
          </a:p>
          <a:p>
            <a:pPr indent="457200"/>
            <a:r>
              <a:rPr lang="en-US" altLang="zh-CN" b="1" dirty="0"/>
              <a:t>1. </a:t>
            </a:r>
            <a:r>
              <a:rPr lang="zh-CN" altLang="en-US" b="1" dirty="0"/>
              <a:t>手提袋平面效果的制作</a:t>
            </a:r>
          </a:p>
          <a:p>
            <a:pPr indent="457200"/>
            <a:r>
              <a:rPr lang="en-US" altLang="zh-CN" b="1" dirty="0"/>
              <a:t>2. </a:t>
            </a:r>
            <a:r>
              <a:rPr lang="zh-CN" altLang="en-US" b="1" dirty="0"/>
              <a:t>手提袋立体效果的制作</a:t>
            </a:r>
            <a:endParaRPr lang="zh-CN" altLang="zh-CN" dirty="0"/>
          </a:p>
        </p:txBody>
      </p:sp>
      <p:pic>
        <p:nvPicPr>
          <p:cNvPr id="3" name="图片 2"/>
          <p:cNvPicPr>
            <a:picLocks noChangeAspect="1"/>
          </p:cNvPicPr>
          <p:nvPr/>
        </p:nvPicPr>
        <p:blipFill>
          <a:blip r:embed="rId2"/>
          <a:stretch>
            <a:fillRect/>
          </a:stretch>
        </p:blipFill>
        <p:spPr>
          <a:xfrm>
            <a:off x="6020389" y="1010717"/>
            <a:ext cx="4723222" cy="4127063"/>
          </a:xfrm>
          <a:prstGeom prst="rect">
            <a:avLst/>
          </a:prstGeom>
        </p:spPr>
      </p:pic>
    </p:spTree>
    <p:extLst>
      <p:ext uri="{BB962C8B-B14F-4D97-AF65-F5344CB8AC3E}">
        <p14:creationId xmlns:p14="http://schemas.microsoft.com/office/powerpoint/2010/main" val="1689425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1494439"/>
            <a:ext cx="7556355" cy="286232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【上手实操】</a:t>
            </a:r>
          </a:p>
          <a:p>
            <a:pPr indent="457200"/>
            <a:r>
              <a:rPr lang="zh-CN" altLang="en-US" dirty="0"/>
              <a:t>下面结合</a:t>
            </a:r>
            <a:r>
              <a:rPr lang="zh-CN" altLang="en-US" dirty="0" smtClean="0"/>
              <a:t>本模块所</a:t>
            </a:r>
            <a:r>
              <a:rPr lang="zh-CN" altLang="en-US" dirty="0"/>
              <a:t>学到的手提袋广告设计知识，使用</a:t>
            </a:r>
            <a:r>
              <a:rPr lang="en-US" altLang="zh-CN" dirty="0"/>
              <a:t>Photoshop</a:t>
            </a:r>
            <a:r>
              <a:rPr lang="zh-CN" altLang="en-US" dirty="0"/>
              <a:t>软件为某公司制作一个中国风风格的手提袋</a:t>
            </a:r>
            <a:r>
              <a:rPr lang="zh-CN" altLang="zh-CN" dirty="0" smtClean="0"/>
              <a:t>。</a:t>
            </a:r>
            <a:endParaRPr lang="en-US" altLang="zh-CN" dirty="0"/>
          </a:p>
          <a:p>
            <a:pPr indent="457200"/>
            <a:r>
              <a:rPr lang="zh-CN" altLang="zh-CN" dirty="0"/>
              <a:t>设计要领：</a:t>
            </a:r>
          </a:p>
          <a:p>
            <a:pPr marL="342900" lvl="0" indent="457200">
              <a:buFont typeface="Wingdings" panose="05000000000000000000" pitchFamily="2" charset="2"/>
              <a:buChar char="l"/>
            </a:pPr>
            <a:r>
              <a:rPr lang="zh-CN" altLang="zh-CN" dirty="0"/>
              <a:t>参考线的创建；</a:t>
            </a:r>
          </a:p>
          <a:p>
            <a:pPr marL="342900" lvl="0" indent="457200">
              <a:buFont typeface="Wingdings" panose="05000000000000000000" pitchFamily="2" charset="2"/>
              <a:buChar char="l"/>
            </a:pPr>
            <a:r>
              <a:rPr lang="zh-CN" altLang="zh-CN" dirty="0"/>
              <a:t>置入图像并使用文字工具输入文字。</a:t>
            </a:r>
          </a:p>
        </p:txBody>
      </p:sp>
      <p:pic>
        <p:nvPicPr>
          <p:cNvPr id="2" name="图片 1"/>
          <p:cNvPicPr>
            <a:picLocks noChangeAspect="1"/>
          </p:cNvPicPr>
          <p:nvPr/>
        </p:nvPicPr>
        <p:blipFill>
          <a:blip r:embed="rId2"/>
          <a:stretch>
            <a:fillRect/>
          </a:stretch>
        </p:blipFill>
        <p:spPr>
          <a:xfrm>
            <a:off x="8425349" y="1494439"/>
            <a:ext cx="3257394" cy="4078125"/>
          </a:xfrm>
          <a:prstGeom prst="rect">
            <a:avLst/>
          </a:prstGeom>
        </p:spPr>
      </p:pic>
    </p:spTree>
    <p:extLst>
      <p:ext uri="{BB962C8B-B14F-4D97-AF65-F5344CB8AC3E}">
        <p14:creationId xmlns:p14="http://schemas.microsoft.com/office/powerpoint/2010/main" val="2879258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14233"/>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61355" y="2025026"/>
            <a:ext cx="886929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手提袋的存在不仅为购物者提供了方便，还可以借机推销产品或品牌。在设计上一般要求简单大方，正面一般以公司的</a:t>
            </a:r>
            <a:r>
              <a:rPr lang="en-US" altLang="zh-CN"/>
              <a:t>LOGO</a:t>
            </a:r>
            <a:r>
              <a:rPr lang="zh-CN" altLang="zh-CN"/>
              <a:t>和公司的名称为主，或加上公司的经营理念，可以加深消费者印象，得到更好的宣传效果。</a:t>
            </a:r>
          </a:p>
          <a:p>
            <a:pPr indent="457200"/>
            <a:r>
              <a:rPr lang="zh-CN" altLang="zh-CN" b="1"/>
              <a:t>知识要点</a:t>
            </a:r>
            <a:endParaRPr lang="zh-CN" altLang="zh-CN"/>
          </a:p>
          <a:p>
            <a:pPr indent="457200"/>
            <a:r>
              <a:rPr lang="zh-CN" altLang="zh-CN"/>
              <a:t>（</a:t>
            </a:r>
            <a:r>
              <a:rPr lang="en-US" altLang="zh-CN"/>
              <a:t>1</a:t>
            </a:r>
            <a:r>
              <a:rPr lang="zh-CN" altLang="zh-CN"/>
              <a:t>）了解手提袋的分类</a:t>
            </a:r>
          </a:p>
          <a:p>
            <a:pPr indent="457200"/>
            <a:r>
              <a:rPr lang="zh-CN" altLang="zh-CN"/>
              <a:t>（</a:t>
            </a:r>
            <a:r>
              <a:rPr lang="en-US" altLang="zh-CN"/>
              <a:t>2</a:t>
            </a:r>
            <a:r>
              <a:rPr lang="zh-CN" altLang="zh-CN"/>
              <a:t>）掌握手提袋的设计知识</a:t>
            </a:r>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033885" y="1986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183185" y="2115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036553" y="301584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196254" y="31471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7998164" y="3014672"/>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smtClean="0"/>
              <a:t>手提袋</a:t>
            </a:r>
            <a:r>
              <a:rPr lang="zh-CN" altLang="zh-CN" dirty="0" smtClean="0"/>
              <a:t>设计</a:t>
            </a:r>
            <a:r>
              <a:rPr lang="zh-CN" altLang="zh-CN" dirty="0"/>
              <a:t>知识</a:t>
            </a:r>
            <a:endParaRPr lang="zh-CN" altLang="en-US" dirty="0"/>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8005424" y="197577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手提袋的分类</a:t>
            </a:r>
            <a:endParaRPr lang="zh-CN" altLang="en-US"/>
          </a:p>
        </p:txBody>
      </p:sp>
      <p:sp>
        <p:nvSpPr>
          <p:cNvPr id="8" name="文本框 7">
            <a:extLst>
              <a:ext uri="{FF2B5EF4-FFF2-40B4-BE49-F238E27FC236}">
                <a16:creationId xmlns:a16="http://schemas.microsoft.com/office/drawing/2014/main" id="{21A24059-93D8-4C0E-9028-7031662D6354}"/>
              </a:ext>
            </a:extLst>
          </p:cNvPr>
          <p:cNvSpPr txBox="1"/>
          <p:nvPr/>
        </p:nvSpPr>
        <p:spPr>
          <a:xfrm>
            <a:off x="7045349" y="40379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155114" y="41845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3" action="ppaction://hlinksldjump"/>
            <a:extLst>
              <a:ext uri="{FF2B5EF4-FFF2-40B4-BE49-F238E27FC236}">
                <a16:creationId xmlns:a16="http://schemas.microsoft.com/office/drawing/2014/main" id="{61E26A8B-36CB-4386-A83A-A2A71B431609}"/>
              </a:ext>
            </a:extLst>
          </p:cNvPr>
          <p:cNvSpPr txBox="1"/>
          <p:nvPr/>
        </p:nvSpPr>
        <p:spPr>
          <a:xfrm>
            <a:off x="7934156" y="4014095"/>
            <a:ext cx="377539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smtClean="0"/>
              <a:t>实战</a:t>
            </a:r>
            <a:r>
              <a:rPr lang="zh-CN" altLang="en-US" dirty="0" smtClean="0"/>
              <a:t>演练</a:t>
            </a:r>
            <a:r>
              <a:rPr lang="zh-CN" altLang="zh-CN" dirty="0" smtClean="0"/>
              <a:t>：</a:t>
            </a:r>
            <a:r>
              <a:rPr lang="zh-CN" altLang="en-US" dirty="0"/>
              <a:t>公司宣传手提袋设计</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9989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02737" y="3972975"/>
            <a:ext cx="3877985" cy="830997"/>
          </a:xfrm>
          <a:prstGeom prst="rect">
            <a:avLst/>
          </a:prstGeom>
        </p:spPr>
        <p:txBody>
          <a:bodyPr wrap="none">
            <a:spAutoFit/>
          </a:bodyPr>
          <a:lstStyle/>
          <a:p>
            <a:r>
              <a:rPr lang="zh-CN" altLang="zh-CN" sz="4800" b="1"/>
              <a:t>手提袋的分类</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12530"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5123" y="663573"/>
            <a:ext cx="5870088"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手提袋可以根据分类粗细的不同可以分为上百种不同的类型，最基础的可以从印刷材料上进行分类。从材料上可以分为牛皮纸手提袋、白卡纸手提袋、无纺布手提袋、帆布手提袋、塑料手提袋等等。</a:t>
            </a:r>
          </a:p>
          <a:p>
            <a:pPr indent="457200"/>
            <a:r>
              <a:rPr lang="en-US" altLang="zh-CN" b="1"/>
              <a:t>1</a:t>
            </a:r>
            <a:r>
              <a:rPr lang="zh-CN" altLang="zh-CN" b="1"/>
              <a:t>．牛皮纸手提袋</a:t>
            </a:r>
            <a:endParaRPr lang="zh-CN" altLang="zh-CN"/>
          </a:p>
          <a:p>
            <a:pPr indent="457200"/>
            <a:r>
              <a:rPr lang="zh-CN" altLang="zh-CN"/>
              <a:t>牛皮纸天然朴实、文艺复古，成本低廉，不需要覆膜，用牛皮纸制作的手提袋，有较高的拉力度和抗撕裂度。除白色牛皮纸外，一般牛皮纸底色较深，因此，比较适宜印刷深色的文字与线条。印刷常采用</a:t>
            </a:r>
            <a:r>
              <a:rPr lang="en-US" altLang="zh-CN"/>
              <a:t>120G</a:t>
            </a:r>
            <a:r>
              <a:rPr lang="zh-CN" altLang="zh-CN"/>
              <a:t>、</a:t>
            </a:r>
            <a:r>
              <a:rPr lang="en-US" altLang="zh-CN"/>
              <a:t>140G</a:t>
            </a:r>
            <a:r>
              <a:rPr lang="zh-CN" altLang="zh-CN"/>
              <a:t>、</a:t>
            </a:r>
            <a:r>
              <a:rPr lang="en-US" altLang="zh-CN"/>
              <a:t>250G</a:t>
            </a:r>
            <a:r>
              <a:rPr lang="zh-CN" altLang="zh-CN"/>
              <a:t>牛皮纸。适用于食品包装、鞋子、衣服等。</a:t>
            </a:r>
          </a:p>
        </p:txBody>
      </p:sp>
      <p:pic>
        <p:nvPicPr>
          <p:cNvPr id="1026" name="Picture 2">
            <a:extLst>
              <a:ext uri="{FF2B5EF4-FFF2-40B4-BE49-F238E27FC236}">
                <a16:creationId xmlns:a16="http://schemas.microsoft.com/office/drawing/2014/main" id="{DEA072E4-6143-4B2E-A961-3B959C72F5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4126" y="2287129"/>
            <a:ext cx="3425614" cy="2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10760" y="549275"/>
            <a:ext cx="897047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a:t>
            </a:r>
            <a:r>
              <a:rPr lang="zh-CN" altLang="zh-CN" b="1"/>
              <a:t>．白卡纸手提袋</a:t>
            </a:r>
            <a:endParaRPr lang="zh-CN" altLang="zh-CN"/>
          </a:p>
          <a:p>
            <a:pPr indent="457200"/>
            <a:r>
              <a:rPr lang="zh-CN" altLang="zh-CN"/>
              <a:t>白卡纸袋是最高档的一种纸质手提袋，纸面平整，有较高挺度，坚挺厚实，平滑耐破，方便折叠。白卡纸具有良好的印刷适性，印刷色彩饱满。印刷常采用</a:t>
            </a:r>
            <a:r>
              <a:rPr lang="en-US" altLang="zh-CN"/>
              <a:t>250G</a:t>
            </a:r>
            <a:r>
              <a:rPr lang="zh-CN" altLang="zh-CN"/>
              <a:t>白卡纸。适用于各行各业，例如，教育行业、数码行业、科技行业、房地产行业、汽车行业、食品行业等。</a:t>
            </a:r>
          </a:p>
        </p:txBody>
      </p:sp>
      <p:pic>
        <p:nvPicPr>
          <p:cNvPr id="2050" name="Picture 2">
            <a:extLst>
              <a:ext uri="{FF2B5EF4-FFF2-40B4-BE49-F238E27FC236}">
                <a16:creationId xmlns:a16="http://schemas.microsoft.com/office/drawing/2014/main" id="{FB173FB0-8E17-4D58-83B0-4A39A0722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3385" y="3065505"/>
            <a:ext cx="4005230" cy="267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0612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20699"/>
            <a:ext cx="610414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3</a:t>
            </a:r>
            <a:r>
              <a:rPr lang="zh-CN" altLang="zh-CN" b="1"/>
              <a:t>．无纺布手提袋</a:t>
            </a:r>
            <a:endParaRPr lang="zh-CN" altLang="zh-CN"/>
          </a:p>
          <a:p>
            <a:pPr indent="457200"/>
            <a:r>
              <a:rPr lang="zh-CN" altLang="zh-CN"/>
              <a:t>无纺布是新一代的环保材料，具有防潮、透气、柔韧、轻质、色彩丰富、价格低廉、可循环等特点，可代替塑料袋长时间使用。无纺布手提袋有平口无纺布手提袋、立体无纺布手提袋以及折叠无纺布手提袋。印刷常采用</a:t>
            </a:r>
            <a:r>
              <a:rPr lang="en-US" altLang="zh-CN"/>
              <a:t>80G</a:t>
            </a:r>
            <a:r>
              <a:rPr lang="zh-CN" altLang="zh-CN"/>
              <a:t>无纺布。适用于各行各业，可作为企业宣传、产品促销、广告促销、礼品赠品等。</a:t>
            </a:r>
            <a:endParaRPr lang="en-US" altLang="zh-CN"/>
          </a:p>
          <a:p>
            <a:pPr indent="457200"/>
            <a:r>
              <a:rPr lang="en-US" altLang="zh-CN" b="1"/>
              <a:t>4</a:t>
            </a:r>
            <a:r>
              <a:rPr lang="zh-CN" altLang="zh-CN" b="1"/>
              <a:t>．帆布手提袋</a:t>
            </a:r>
            <a:endParaRPr lang="zh-CN" altLang="zh-CN"/>
          </a:p>
          <a:p>
            <a:pPr indent="457200"/>
            <a:r>
              <a:rPr lang="zh-CN" altLang="zh-CN"/>
              <a:t>帆布手提袋主要是使用棉质，成本较高，但耐久度和牢固度远高于无纺布等此材质。帆布手提袋，款式多，样式新，既能作为企业、活动的广告赠品，同时也可作为时尚的环保购物袋。</a:t>
            </a:r>
          </a:p>
        </p:txBody>
      </p:sp>
      <p:pic>
        <p:nvPicPr>
          <p:cNvPr id="3074" name="Picture 2">
            <a:extLst>
              <a:ext uri="{FF2B5EF4-FFF2-40B4-BE49-F238E27FC236}">
                <a16:creationId xmlns:a16="http://schemas.microsoft.com/office/drawing/2014/main" id="{4210A877-3AC6-4C91-A857-34AEDA13AA5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29352" y="1033457"/>
            <a:ext cx="3052762" cy="204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4A54499D-9126-46A4-8D4C-871F954A38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9352" y="3605206"/>
            <a:ext cx="3094803" cy="204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2602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1362" y="692150"/>
            <a:ext cx="88692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5</a:t>
            </a:r>
            <a:r>
              <a:rPr lang="zh-CN" altLang="zh-CN" b="1"/>
              <a:t>．塑料手提袋</a:t>
            </a:r>
            <a:endParaRPr lang="zh-CN" altLang="zh-CN"/>
          </a:p>
          <a:p>
            <a:pPr indent="457200"/>
            <a:r>
              <a:rPr lang="zh-CN" altLang="zh-CN"/>
              <a:t>塑料手提袋的材质很多，成品有透明和不透明，有环保食品级和非食品之分，塑料手提袋印刷色彩丰富艳丽、韧性强，有平口手提袋和背心手提袋。广泛用于各行各业，日常生活中的各种买卖，超市商场购物，服装售卖包装等。</a:t>
            </a:r>
          </a:p>
        </p:txBody>
      </p:sp>
      <p:pic>
        <p:nvPicPr>
          <p:cNvPr id="4098" name="Picture 2">
            <a:extLst>
              <a:ext uri="{FF2B5EF4-FFF2-40B4-BE49-F238E27FC236}">
                <a16:creationId xmlns:a16="http://schemas.microsoft.com/office/drawing/2014/main" id="{C81D71BD-2AA8-47EC-8989-6A95A50CEB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3690" y="2919412"/>
            <a:ext cx="2581275"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F794FF14-47A0-4953-A048-CEE8750C66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642" y="2919413"/>
            <a:ext cx="3871911" cy="2581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14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085705"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188546" y="3972975"/>
            <a:ext cx="4493538" cy="830997"/>
          </a:xfrm>
          <a:prstGeom prst="rect">
            <a:avLst/>
          </a:prstGeom>
        </p:spPr>
        <p:txBody>
          <a:bodyPr wrap="none">
            <a:spAutoFit/>
          </a:bodyPr>
          <a:lstStyle/>
          <a:p>
            <a:r>
              <a:rPr lang="zh-CN" altLang="en-US" sz="4800" b="1" dirty="0" smtClean="0"/>
              <a:t>手提袋</a:t>
            </a:r>
            <a:r>
              <a:rPr lang="zh-CN" altLang="zh-CN" sz="4800" b="1" dirty="0" smtClean="0"/>
              <a:t>设计</a:t>
            </a:r>
            <a:r>
              <a:rPr lang="zh-CN" altLang="zh-CN" sz="4800" b="1" dirty="0"/>
              <a:t>知识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398339"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793873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3426</TotalTime>
  <Words>1102</Words>
  <Application>Microsoft Office PowerPoint</Application>
  <PresentationFormat>宽屏</PresentationFormat>
  <Paragraphs>64</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878</cp:revision>
  <dcterms:created xsi:type="dcterms:W3CDTF">2020-06-26T11:31:00Z</dcterms:created>
  <dcterms:modified xsi:type="dcterms:W3CDTF">2024-08-20T01:58:50Z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