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651" r:id="rId7"/>
    <p:sldId id="652" r:id="rId8"/>
    <p:sldId id="653" r:id="rId9"/>
    <p:sldId id="654" r:id="rId10"/>
    <p:sldId id="655" r:id="rId11"/>
    <p:sldId id="656" r:id="rId12"/>
    <p:sldId id="657" r:id="rId13"/>
    <p:sldId id="658" r:id="rId14"/>
    <p:sldId id="659" r:id="rId15"/>
    <p:sldId id="660" r:id="rId16"/>
    <p:sldId id="661" r:id="rId17"/>
    <p:sldId id="662" r:id="rId18"/>
    <p:sldId id="512" r:id="rId19"/>
    <p:sldId id="663" r:id="rId20"/>
    <p:sldId id="28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2" autoAdjust="0"/>
    <p:restoredTop sz="94660"/>
  </p:normalViewPr>
  <p:slideViewPr>
    <p:cSldViewPr snapToGrid="0">
      <p:cViewPr varScale="1">
        <p:scale>
          <a:sx n="66" d="100"/>
          <a:sy n="66" d="100"/>
        </p:scale>
        <p:origin x="90"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2371088" y="4186262"/>
            <a:ext cx="7449824"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9</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使用项目报表</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27199" y="549275"/>
            <a:ext cx="9337601"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9.2.2  </a:t>
            </a:r>
            <a:r>
              <a:rPr lang="zh-CN" altLang="zh-CN" b="1" dirty="0"/>
              <a:t>自定义预定义报表</a:t>
            </a:r>
          </a:p>
          <a:p>
            <a:pPr indent="457200"/>
            <a:r>
              <a:rPr lang="zh-CN" altLang="zh-CN" dirty="0"/>
              <a:t>当预定义报表不能满足分析需求时，用户可以选择自定义预定义报表。自定义报表的类型包括</a:t>
            </a:r>
            <a:r>
              <a:rPr lang="en-US" altLang="zh-CN" dirty="0"/>
              <a:t>4</a:t>
            </a:r>
            <a:r>
              <a:rPr lang="zh-CN" altLang="zh-CN" dirty="0"/>
              <a:t>种，分别为空白报表、图表报表、表格报表以及比较报表。下面将分别介绍这</a:t>
            </a:r>
            <a:r>
              <a:rPr lang="en-US" altLang="zh-CN" dirty="0"/>
              <a:t>4</a:t>
            </a:r>
            <a:r>
              <a:rPr lang="zh-CN" altLang="zh-CN" dirty="0"/>
              <a:t>种自定义报表的设置方法。</a:t>
            </a:r>
          </a:p>
          <a:p>
            <a:pPr indent="457200"/>
            <a:r>
              <a:rPr lang="en-US" altLang="zh-CN" b="1" dirty="0"/>
              <a:t>1.</a:t>
            </a:r>
            <a:r>
              <a:rPr lang="zh-CN" altLang="zh-CN" b="1" dirty="0"/>
              <a:t>自定义空白报表</a:t>
            </a:r>
            <a:endParaRPr lang="zh-CN" altLang="zh-CN" dirty="0"/>
          </a:p>
          <a:p>
            <a:pPr indent="457200"/>
            <a:r>
              <a:rPr lang="zh-CN" altLang="zh-CN" dirty="0"/>
              <a:t>自定义空白报表即创建一个空白画布，用户可根据需要在画布中插入图像、形状、表格、图表等。</a:t>
            </a:r>
          </a:p>
        </p:txBody>
      </p:sp>
      <p:pic>
        <p:nvPicPr>
          <p:cNvPr id="2050" name="图片 1">
            <a:extLst>
              <a:ext uri="{FF2B5EF4-FFF2-40B4-BE49-F238E27FC236}">
                <a16:creationId xmlns:a16="http://schemas.microsoft.com/office/drawing/2014/main" id="{5BBC3B4B-2189-4898-A313-2CFFECDEC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7145" y="3429000"/>
            <a:ext cx="5165366" cy="2532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8048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1044643"/>
            <a:ext cx="465013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自定义图表报表</a:t>
            </a:r>
            <a:endParaRPr lang="en-US" altLang="zh-CN" b="1" dirty="0"/>
          </a:p>
          <a:p>
            <a:pPr indent="457200"/>
            <a:r>
              <a:rPr lang="en-US" altLang="zh-CN" b="1" dirty="0"/>
              <a:t>3.</a:t>
            </a:r>
            <a:r>
              <a:rPr lang="zh-CN" altLang="zh-CN" b="1" dirty="0"/>
              <a:t>自定义表格报表</a:t>
            </a:r>
            <a:endParaRPr lang="zh-CN" altLang="zh-CN" dirty="0"/>
          </a:p>
        </p:txBody>
      </p:sp>
      <p:pic>
        <p:nvPicPr>
          <p:cNvPr id="3077" name="图片 1">
            <a:extLst>
              <a:ext uri="{FF2B5EF4-FFF2-40B4-BE49-F238E27FC236}">
                <a16:creationId xmlns:a16="http://schemas.microsoft.com/office/drawing/2014/main" id="{63FE94B3-E485-44A6-9EA7-5C17598E87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736" y="2776991"/>
            <a:ext cx="4907421" cy="260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图片 1">
            <a:extLst>
              <a:ext uri="{FF2B5EF4-FFF2-40B4-BE49-F238E27FC236}">
                <a16:creationId xmlns:a16="http://schemas.microsoft.com/office/drawing/2014/main" id="{C3AE054A-9E60-466E-8D03-364A3E74C3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6246" y="2776991"/>
            <a:ext cx="5141107" cy="2607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115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62046" y="549275"/>
            <a:ext cx="9267906"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自定义比较报表</a:t>
            </a:r>
            <a:endParaRPr lang="zh-CN" altLang="zh-CN" dirty="0"/>
          </a:p>
          <a:p>
            <a:pPr indent="457200"/>
            <a:r>
              <a:rPr lang="zh-CN" altLang="zh-CN" dirty="0"/>
              <a:t>自定义比较报表的方法和另外</a:t>
            </a:r>
            <a:r>
              <a:rPr lang="en-US" altLang="zh-CN" dirty="0"/>
              <a:t>3</a:t>
            </a:r>
            <a:r>
              <a:rPr lang="zh-CN" altLang="zh-CN" dirty="0"/>
              <a:t>种预定义报表的创建方法基本相同。在“报表”选项卡卡中单击“新建报表”下拉按钮，从下拉列表中选择“比较”选项，在随后弹出的对话框中设置好名称，即可创建比较报表。通过“字段列表”窗格可向图表中添加或删除字段、调整布局、执行筛选等。</a:t>
            </a:r>
          </a:p>
        </p:txBody>
      </p:sp>
      <p:pic>
        <p:nvPicPr>
          <p:cNvPr id="4098" name="图片 1">
            <a:extLst>
              <a:ext uri="{FF2B5EF4-FFF2-40B4-BE49-F238E27FC236}">
                <a16:creationId xmlns:a16="http://schemas.microsoft.com/office/drawing/2014/main" id="{10C90D25-9922-477C-8ED7-E0FDCEAE189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8258" y="2895558"/>
            <a:ext cx="5355481" cy="307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13353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24649" y="679905"/>
            <a:ext cx="854270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9.2.3  </a:t>
            </a:r>
            <a:r>
              <a:rPr lang="zh-CN" altLang="zh-CN" b="1" dirty="0"/>
              <a:t>创建可视报表</a:t>
            </a:r>
          </a:p>
          <a:p>
            <a:pPr indent="457200"/>
            <a:r>
              <a:rPr lang="en-US" altLang="zh-CN" dirty="0"/>
              <a:t>Project</a:t>
            </a:r>
            <a:r>
              <a:rPr lang="zh-CN" altLang="zh-CN" dirty="0"/>
              <a:t>中的可视报表可直观反映项目数据之间的差异性与变化性，主要以图形或图表的样式显示。</a:t>
            </a:r>
          </a:p>
        </p:txBody>
      </p:sp>
      <p:pic>
        <p:nvPicPr>
          <p:cNvPr id="5122" name="图片 1">
            <a:extLst>
              <a:ext uri="{FF2B5EF4-FFF2-40B4-BE49-F238E27FC236}">
                <a16:creationId xmlns:a16="http://schemas.microsoft.com/office/drawing/2014/main" id="{647EEBC4-5C1D-4DE4-B769-9910FDFAED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2700" y="2225449"/>
            <a:ext cx="5506600" cy="3667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595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24649" y="679904"/>
            <a:ext cx="854270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9.2.4  </a:t>
            </a:r>
            <a:r>
              <a:rPr lang="zh-CN" altLang="zh-CN" b="1" dirty="0"/>
              <a:t>自定义可视报表</a:t>
            </a:r>
          </a:p>
          <a:p>
            <a:pPr indent="457200"/>
            <a:r>
              <a:rPr lang="zh-CN" altLang="zh-CN" dirty="0"/>
              <a:t>自定义报表可以从多方位分析项目数据，并可以编辑或新建符合分析需求的预定义报表和可视报表。</a:t>
            </a:r>
          </a:p>
        </p:txBody>
      </p:sp>
      <p:pic>
        <p:nvPicPr>
          <p:cNvPr id="6146" name="图片 1">
            <a:extLst>
              <a:ext uri="{FF2B5EF4-FFF2-40B4-BE49-F238E27FC236}">
                <a16:creationId xmlns:a16="http://schemas.microsoft.com/office/drawing/2014/main" id="{F0C67C99-8090-4E9D-975E-FBEA265F0D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195" y="2399620"/>
            <a:ext cx="6073610" cy="336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31580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645976"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668039" y="3972975"/>
            <a:ext cx="3877985" cy="830997"/>
          </a:xfrm>
          <a:prstGeom prst="rect">
            <a:avLst/>
          </a:prstGeom>
        </p:spPr>
        <p:txBody>
          <a:bodyPr wrap="none">
            <a:spAutoFit/>
          </a:bodyPr>
          <a:lstStyle/>
          <a:p>
            <a:r>
              <a:rPr lang="zh-CN" altLang="zh-CN" sz="4800" b="1" dirty="0"/>
              <a:t>打印项目报表</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958610"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282847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27171" y="811473"/>
            <a:ext cx="854270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9.3.1  </a:t>
            </a:r>
            <a:r>
              <a:rPr lang="zh-CN" altLang="zh-CN" b="1" dirty="0"/>
              <a:t>打印预定义报表</a:t>
            </a:r>
          </a:p>
          <a:p>
            <a:pPr indent="457200"/>
            <a:r>
              <a:rPr lang="zh-CN" altLang="zh-CN" dirty="0"/>
              <a:t>在打印报表之前可以设置打印份数、并对页面进行设置</a:t>
            </a:r>
            <a:r>
              <a:rPr lang="zh-CN" altLang="en-US" dirty="0"/>
              <a:t>。</a:t>
            </a:r>
            <a:endParaRPr lang="zh-CN" altLang="zh-CN" dirty="0"/>
          </a:p>
        </p:txBody>
      </p:sp>
      <p:pic>
        <p:nvPicPr>
          <p:cNvPr id="7170" name="图片 1">
            <a:extLst>
              <a:ext uri="{FF2B5EF4-FFF2-40B4-BE49-F238E27FC236}">
                <a16:creationId xmlns:a16="http://schemas.microsoft.com/office/drawing/2014/main" id="{B14FA68F-4C71-4836-91CE-FE900AC7C6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619" y="2414135"/>
            <a:ext cx="5515865" cy="304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1">
            <a:extLst>
              <a:ext uri="{FF2B5EF4-FFF2-40B4-BE49-F238E27FC236}">
                <a16:creationId xmlns:a16="http://schemas.microsoft.com/office/drawing/2014/main" id="{23FE7E98-CF98-43DD-A7EC-4D1B12DFDE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4927" y="2414135"/>
            <a:ext cx="3268020" cy="3043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5226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24649" y="811473"/>
            <a:ext cx="854270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9.3.2  </a:t>
            </a:r>
            <a:r>
              <a:rPr lang="zh-CN" altLang="zh-CN" b="1" dirty="0"/>
              <a:t>分类打印可视报表</a:t>
            </a:r>
          </a:p>
          <a:p>
            <a:pPr indent="457200"/>
            <a:r>
              <a:rPr lang="en-US" altLang="zh-CN" dirty="0"/>
              <a:t>Project</a:t>
            </a:r>
            <a:r>
              <a:rPr lang="zh-CN" altLang="zh-CN" dirty="0"/>
              <a:t>项目文档可以生成</a:t>
            </a:r>
            <a:r>
              <a:rPr lang="en-US" altLang="zh-CN" dirty="0"/>
              <a:t>Excel</a:t>
            </a:r>
            <a:r>
              <a:rPr lang="zh-CN" altLang="zh-CN" dirty="0"/>
              <a:t>和</a:t>
            </a:r>
            <a:r>
              <a:rPr lang="en-US" altLang="zh-CN" dirty="0"/>
              <a:t>Visio</a:t>
            </a:r>
            <a:r>
              <a:rPr lang="zh-CN" altLang="zh-CN" dirty="0"/>
              <a:t>两种类型的可视报表。生成了什么类型的报表则需要在该类型的软件中打印报表。</a:t>
            </a:r>
          </a:p>
        </p:txBody>
      </p:sp>
      <p:pic>
        <p:nvPicPr>
          <p:cNvPr id="8194" name="图片 1">
            <a:extLst>
              <a:ext uri="{FF2B5EF4-FFF2-40B4-BE49-F238E27FC236}">
                <a16:creationId xmlns:a16="http://schemas.microsoft.com/office/drawing/2014/main" id="{7ED4930D-8C56-4429-B01C-D799E351D6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1736" y="2511360"/>
            <a:ext cx="3990137" cy="31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
            <a:extLst>
              <a:ext uri="{FF2B5EF4-FFF2-40B4-BE49-F238E27FC236}">
                <a16:creationId xmlns:a16="http://schemas.microsoft.com/office/drawing/2014/main" id="{C78F22AC-BB3A-4FB3-96CD-97707C6268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2196" y="2511359"/>
            <a:ext cx="3932604" cy="3179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8405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8" y="527169"/>
            <a:ext cx="4701171"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实战演练：创建私人住宅设计项目报表</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40304" y="1237067"/>
            <a:ext cx="911139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在项目进行的过程中应及时交流、分析与审核项目信息，也可以将项目信息生成报表或可视报表并进行打印。</a:t>
            </a:r>
          </a:p>
          <a:p>
            <a:pPr indent="457200"/>
            <a:r>
              <a:rPr lang="en-US" altLang="zh-CN" b="1" dirty="0"/>
              <a:t>1.</a:t>
            </a:r>
            <a:r>
              <a:rPr lang="zh-CN" altLang="zh-CN" b="1" dirty="0"/>
              <a:t>生成项目进度图表</a:t>
            </a:r>
            <a:endParaRPr lang="zh-CN" altLang="zh-CN" dirty="0"/>
          </a:p>
        </p:txBody>
      </p:sp>
      <p:pic>
        <p:nvPicPr>
          <p:cNvPr id="9218" name="图片 1">
            <a:extLst>
              <a:ext uri="{FF2B5EF4-FFF2-40B4-BE49-F238E27FC236}">
                <a16:creationId xmlns:a16="http://schemas.microsoft.com/office/drawing/2014/main" id="{76A23315-CBFA-4E80-8CED-7D98B6220D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8606" y="2783672"/>
            <a:ext cx="6248365" cy="301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4035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8" y="527169"/>
            <a:ext cx="4701171"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实战演练：创建私人住宅设计项目报表</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40304" y="1237067"/>
            <a:ext cx="840198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生成项目可视报表</a:t>
            </a:r>
            <a:endParaRPr lang="en-US" altLang="zh-CN" b="1" dirty="0"/>
          </a:p>
          <a:p>
            <a:pPr indent="457200"/>
            <a:r>
              <a:rPr lang="en-US" altLang="zh-CN" b="1" dirty="0"/>
              <a:t>3.</a:t>
            </a:r>
            <a:r>
              <a:rPr lang="zh-CN" altLang="zh-CN" b="1" dirty="0"/>
              <a:t>保存及打印项目报表</a:t>
            </a:r>
            <a:endParaRPr lang="zh-CN" altLang="zh-CN" dirty="0"/>
          </a:p>
        </p:txBody>
      </p:sp>
      <p:pic>
        <p:nvPicPr>
          <p:cNvPr id="10242" name="图片 1">
            <a:extLst>
              <a:ext uri="{FF2B5EF4-FFF2-40B4-BE49-F238E27FC236}">
                <a16:creationId xmlns:a16="http://schemas.microsoft.com/office/drawing/2014/main" id="{43552F09-D30C-4A40-AF19-30525036B6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45794" y="2670281"/>
            <a:ext cx="3855710" cy="297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
            <a:extLst>
              <a:ext uri="{FF2B5EF4-FFF2-40B4-BE49-F238E27FC236}">
                <a16:creationId xmlns:a16="http://schemas.microsoft.com/office/drawing/2014/main" id="{90C82781-6001-4EAE-BBDB-D9F4AC5DCD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310" y="2670281"/>
            <a:ext cx="5427186" cy="297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139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760368" y="2267578"/>
            <a:ext cx="867126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在前面的章节中已经详细介绍了如何在不同的视图模式和表中分析项目的成本、资源以及其他信息。本章将使用图表、数据透视表以及组织图等可视报表的形式对项目信息进行管理和分析。</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1966005"/>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209533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3023342"/>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457964" y="4061285"/>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3154681"/>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567729" y="4207864"/>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3007880"/>
            <a:ext cx="198002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项目报表的创建</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483526" y="4056370"/>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打印项目报表</a:t>
            </a:r>
            <a:endParaRPr lang="zh-CN" altLang="en-US" dirty="0"/>
          </a:p>
        </p:txBody>
      </p:sp>
      <p:sp>
        <p:nvSpPr>
          <p:cNvPr id="22" name="文本框 21">
            <a:hlinkClick r:id="rId4" action="ppaction://hlinksldjump"/>
            <a:extLst>
              <a:ext uri="{FF2B5EF4-FFF2-40B4-BE49-F238E27FC236}">
                <a16:creationId xmlns:a16="http://schemas.microsoft.com/office/drawing/2014/main" id="{A4FA8CBE-305F-4333-AF39-400B25841AD0}"/>
              </a:ext>
            </a:extLst>
          </p:cNvPr>
          <p:cNvSpPr txBox="1"/>
          <p:nvPr/>
        </p:nvSpPr>
        <p:spPr>
          <a:xfrm>
            <a:off x="8476931" y="195559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项目报表概述</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645976"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593012" y="3972975"/>
            <a:ext cx="3877985" cy="830997"/>
          </a:xfrm>
          <a:prstGeom prst="rect">
            <a:avLst/>
          </a:prstGeom>
        </p:spPr>
        <p:txBody>
          <a:bodyPr wrap="none">
            <a:spAutoFit/>
          </a:bodyPr>
          <a:lstStyle/>
          <a:p>
            <a:r>
              <a:rPr lang="zh-CN" altLang="zh-CN" sz="4800" b="1" dirty="0"/>
              <a:t>项目报表概述</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958610"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927587"/>
            <a:ext cx="9722119" cy="465460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9.1.1  </a:t>
            </a:r>
            <a:r>
              <a:rPr lang="zh-CN" altLang="zh-CN" b="1" dirty="0"/>
              <a:t>预定义报表的类型及作用</a:t>
            </a:r>
          </a:p>
          <a:p>
            <a:pPr indent="457200"/>
            <a:r>
              <a:rPr lang="zh-CN" altLang="zh-CN" dirty="0"/>
              <a:t>预定义报表以表格的形式将项目中的数据以汇总性、详细性以及组织性的方式进行展示。</a:t>
            </a:r>
            <a:r>
              <a:rPr lang="en-US" altLang="zh-CN" dirty="0"/>
              <a:t>Project</a:t>
            </a:r>
            <a:r>
              <a:rPr lang="zh-CN" altLang="zh-CN" dirty="0"/>
              <a:t>为用户提供了</a:t>
            </a:r>
            <a:r>
              <a:rPr lang="en-US" altLang="zh-CN" dirty="0"/>
              <a:t>20</a:t>
            </a:r>
            <a:r>
              <a:rPr lang="zh-CN" altLang="zh-CN" dirty="0"/>
              <a:t>多种预定义报表，包括仪表板、资源、成本等。</a:t>
            </a:r>
          </a:p>
          <a:p>
            <a:pPr indent="457200"/>
            <a:r>
              <a:rPr lang="zh-CN" altLang="zh-CN" dirty="0"/>
              <a:t>这些报表可分为</a:t>
            </a:r>
            <a:r>
              <a:rPr lang="en-US" altLang="zh-CN" dirty="0"/>
              <a:t>4</a:t>
            </a:r>
            <a:r>
              <a:rPr lang="zh-CN" altLang="zh-CN" dirty="0"/>
              <a:t>大类，下面将对这</a:t>
            </a:r>
            <a:r>
              <a:rPr lang="en-US" altLang="zh-CN" dirty="0"/>
              <a:t>4</a:t>
            </a:r>
            <a:r>
              <a:rPr lang="zh-CN" altLang="zh-CN" dirty="0"/>
              <a:t>类报表分别进行介绍。</a:t>
            </a:r>
          </a:p>
          <a:p>
            <a:pPr indent="457200"/>
            <a:r>
              <a:rPr lang="en-US" altLang="zh-CN" b="1" dirty="0"/>
              <a:t>1.</a:t>
            </a:r>
            <a:r>
              <a:rPr lang="zh-CN" altLang="zh-CN" b="1" dirty="0"/>
              <a:t>总览类报表</a:t>
            </a:r>
            <a:endParaRPr lang="zh-CN" altLang="zh-CN" dirty="0"/>
          </a:p>
          <a:p>
            <a:pPr indent="457200"/>
            <a:r>
              <a:rPr lang="zh-CN" altLang="zh-CN" dirty="0"/>
              <a:t>总览类报表主要用于显示项目的整体情况，包括进度、成本概述、项目概述、即将开始的任务和公式概述</a:t>
            </a:r>
            <a:r>
              <a:rPr lang="en-US" altLang="zh-CN" dirty="0"/>
              <a:t>5</a:t>
            </a:r>
            <a:r>
              <a:rPr lang="zh-CN" altLang="zh-CN" dirty="0"/>
              <a:t>种报表。</a:t>
            </a:r>
          </a:p>
          <a:p>
            <a:pPr indent="457200"/>
            <a:r>
              <a:rPr lang="en-US" altLang="zh-CN" b="1" dirty="0"/>
              <a:t>2.</a:t>
            </a:r>
            <a:r>
              <a:rPr lang="zh-CN" altLang="zh-CN" b="1" dirty="0"/>
              <a:t>资源类报表</a:t>
            </a:r>
            <a:endParaRPr lang="zh-CN" altLang="zh-CN" dirty="0"/>
          </a:p>
          <a:p>
            <a:pPr indent="457200"/>
            <a:r>
              <a:rPr lang="zh-CN" altLang="zh-CN" dirty="0"/>
              <a:t>资源类报表主要用于显示项目中当前任务的资源使用情况，包括资源概述和过渡分配的资源两种报表。</a:t>
            </a:r>
          </a:p>
        </p:txBody>
      </p:sp>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1783928"/>
            <a:ext cx="9471746" cy="2831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成本类报表</a:t>
            </a:r>
            <a:endParaRPr lang="zh-CN" altLang="zh-CN" dirty="0"/>
          </a:p>
          <a:p>
            <a:pPr indent="457200"/>
            <a:r>
              <a:rPr lang="zh-CN" altLang="zh-CN" dirty="0"/>
              <a:t>成本类报表主要用于显示项目的成本使用情况，包括现金流量、成本超支、挣值报表、资源成本概述和任务成本概述</a:t>
            </a:r>
            <a:r>
              <a:rPr lang="en-US" altLang="zh-CN" dirty="0"/>
              <a:t>5</a:t>
            </a:r>
            <a:r>
              <a:rPr lang="zh-CN" altLang="zh-CN" dirty="0"/>
              <a:t>中报表。</a:t>
            </a:r>
          </a:p>
          <a:p>
            <a:pPr indent="457200"/>
            <a:r>
              <a:rPr lang="en-US" altLang="zh-CN" b="1" dirty="0"/>
              <a:t>4.</a:t>
            </a:r>
            <a:r>
              <a:rPr lang="zh-CN" altLang="zh-CN" b="1" dirty="0"/>
              <a:t>进行中的报表</a:t>
            </a:r>
            <a:endParaRPr lang="zh-CN" altLang="zh-CN" dirty="0"/>
          </a:p>
          <a:p>
            <a:pPr indent="457200"/>
            <a:r>
              <a:rPr lang="zh-CN" altLang="zh-CN" dirty="0"/>
              <a:t>进行中的报表又称为进度报告，用于显示项目任务的具体实施情况，主要包括关键任务、延迟的任务、里程碑报表以及进度落后的任务</a:t>
            </a:r>
            <a:r>
              <a:rPr lang="en-US" altLang="zh-CN" dirty="0"/>
              <a:t>4</a:t>
            </a:r>
            <a:r>
              <a:rPr lang="zh-CN" altLang="zh-CN" dirty="0"/>
              <a:t>种报表。</a:t>
            </a:r>
          </a:p>
        </p:txBody>
      </p:sp>
    </p:spTree>
    <p:extLst>
      <p:ext uri="{BB962C8B-B14F-4D97-AF65-F5344CB8AC3E}">
        <p14:creationId xmlns:p14="http://schemas.microsoft.com/office/powerpoint/2010/main" val="44113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1332528"/>
            <a:ext cx="9471746"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9.1.2  </a:t>
            </a:r>
            <a:r>
              <a:rPr lang="zh-CN" altLang="zh-CN" b="1" dirty="0"/>
              <a:t>可视报表的类型及作用</a:t>
            </a:r>
          </a:p>
          <a:p>
            <a:pPr indent="457200"/>
            <a:r>
              <a:rPr lang="zh-CN" altLang="zh-CN" dirty="0"/>
              <a:t>可视报表可以将项目以图表、数据透视表与组织图的方式进行显示的报表，是一种具有灵活性的报表。</a:t>
            </a:r>
            <a:r>
              <a:rPr lang="en-US" altLang="zh-CN" dirty="0"/>
              <a:t>Project</a:t>
            </a:r>
            <a:r>
              <a:rPr lang="zh-CN" altLang="zh-CN" dirty="0"/>
              <a:t>包含了以下</a:t>
            </a:r>
            <a:r>
              <a:rPr lang="en-US" altLang="zh-CN" dirty="0"/>
              <a:t>6</a:t>
            </a:r>
            <a:r>
              <a:rPr lang="zh-CN" altLang="zh-CN" dirty="0"/>
              <a:t>种类型的可视报表：</a:t>
            </a:r>
          </a:p>
          <a:p>
            <a:pPr indent="457200"/>
            <a:r>
              <a:rPr lang="en-US" altLang="zh-CN" dirty="0"/>
              <a:t>1.</a:t>
            </a:r>
            <a:r>
              <a:rPr lang="zh-CN" altLang="zh-CN" dirty="0"/>
              <a:t>任务分配状况可视报表</a:t>
            </a:r>
          </a:p>
          <a:p>
            <a:pPr indent="457200"/>
            <a:r>
              <a:rPr lang="en-US" altLang="zh-CN" dirty="0"/>
              <a:t>2.</a:t>
            </a:r>
            <a:r>
              <a:rPr lang="zh-CN" altLang="zh-CN" dirty="0"/>
              <a:t>资源使用状况可视报表</a:t>
            </a:r>
          </a:p>
          <a:p>
            <a:pPr indent="457200"/>
            <a:r>
              <a:rPr lang="en-US" altLang="zh-CN" dirty="0"/>
              <a:t>3.</a:t>
            </a:r>
            <a:r>
              <a:rPr lang="zh-CN" altLang="zh-CN" dirty="0"/>
              <a:t>工作分配使用状况可视报表</a:t>
            </a:r>
          </a:p>
          <a:p>
            <a:pPr indent="457200"/>
            <a:r>
              <a:rPr lang="en-US" altLang="zh-CN" dirty="0"/>
              <a:t>4.</a:t>
            </a:r>
            <a:r>
              <a:rPr lang="zh-CN" altLang="zh-CN" dirty="0"/>
              <a:t>任务摘要可视报表</a:t>
            </a:r>
          </a:p>
          <a:p>
            <a:pPr indent="457200"/>
            <a:r>
              <a:rPr lang="en-US" altLang="zh-CN" dirty="0"/>
              <a:t>5.</a:t>
            </a:r>
            <a:r>
              <a:rPr lang="zh-CN" altLang="zh-CN" dirty="0"/>
              <a:t>资源摘要可视报表</a:t>
            </a:r>
          </a:p>
          <a:p>
            <a:pPr indent="457200"/>
            <a:r>
              <a:rPr lang="en-US" altLang="zh-CN" dirty="0"/>
              <a:t>6.</a:t>
            </a:r>
            <a:r>
              <a:rPr lang="zh-CN" altLang="zh-CN" dirty="0"/>
              <a:t>工作分配摘要可视报表</a:t>
            </a:r>
          </a:p>
        </p:txBody>
      </p:sp>
    </p:spTree>
    <p:extLst>
      <p:ext uri="{BB962C8B-B14F-4D97-AF65-F5344CB8AC3E}">
        <p14:creationId xmlns:p14="http://schemas.microsoft.com/office/powerpoint/2010/main" val="1962181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645976"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593012" y="3972975"/>
            <a:ext cx="4493538" cy="830997"/>
          </a:xfrm>
          <a:prstGeom prst="rect">
            <a:avLst/>
          </a:prstGeom>
        </p:spPr>
        <p:txBody>
          <a:bodyPr wrap="none">
            <a:spAutoFit/>
          </a:bodyPr>
          <a:lstStyle/>
          <a:p>
            <a:r>
              <a:rPr lang="zh-CN" altLang="zh-CN" sz="4800" b="1" dirty="0"/>
              <a:t>项目报表的创建</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958610"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791039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36218" y="1073671"/>
            <a:ext cx="8919563"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9.2.1  </a:t>
            </a:r>
            <a:r>
              <a:rPr lang="zh-CN" altLang="zh-CN" b="1" dirty="0"/>
              <a:t>创建预定义报表</a:t>
            </a:r>
          </a:p>
          <a:p>
            <a:pPr indent="457200"/>
            <a:r>
              <a:rPr lang="zh-CN" altLang="zh-CN" dirty="0"/>
              <a:t>本章</a:t>
            </a:r>
            <a:r>
              <a:rPr lang="en-US" altLang="zh-CN" dirty="0"/>
              <a:t>9.1.1</a:t>
            </a:r>
            <a:r>
              <a:rPr lang="zh-CN" altLang="zh-CN" dirty="0"/>
              <a:t>小节介绍了预定义报表有很多种类型，下面将以创建“净值报告”预定义报表下为例，介绍预定义报表的创建方法。</a:t>
            </a:r>
          </a:p>
        </p:txBody>
      </p:sp>
      <p:pic>
        <p:nvPicPr>
          <p:cNvPr id="1026" name="图片 1">
            <a:extLst>
              <a:ext uri="{FF2B5EF4-FFF2-40B4-BE49-F238E27FC236}">
                <a16:creationId xmlns:a16="http://schemas.microsoft.com/office/drawing/2014/main" id="{7B27E058-3891-42CD-A4D9-8C69598FFA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5809" y="2851670"/>
            <a:ext cx="6600382" cy="279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77903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2220</TotalTime>
  <Words>813</Words>
  <Application>Microsoft Office PowerPoint</Application>
  <PresentationFormat>宽屏</PresentationFormat>
  <Paragraphs>59</Paragraphs>
  <Slides>20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20</vt:i4>
      </vt:variant>
    </vt:vector>
  </HeadingPairs>
  <TitlesOfParts>
    <vt:vector size="26"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810</cp:revision>
  <dcterms:created xsi:type="dcterms:W3CDTF">2020-06-26T11:31:00Z</dcterms:created>
  <dcterms:modified xsi:type="dcterms:W3CDTF">2023-01-10T01:58:14Z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