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536" r:id="rId7"/>
    <p:sldId id="537" r:id="rId8"/>
    <p:sldId id="538" r:id="rId9"/>
    <p:sldId id="539" r:id="rId10"/>
    <p:sldId id="540" r:id="rId11"/>
    <p:sldId id="541" r:id="rId12"/>
    <p:sldId id="542" r:id="rId13"/>
    <p:sldId id="543" r:id="rId14"/>
    <p:sldId id="544" r:id="rId15"/>
    <p:sldId id="545" r:id="rId16"/>
    <p:sldId id="547" r:id="rId17"/>
    <p:sldId id="548" r:id="rId18"/>
    <p:sldId id="549" r:id="rId19"/>
    <p:sldId id="550" r:id="rId20"/>
    <p:sldId id="551" r:id="rId21"/>
    <p:sldId id="552" r:id="rId22"/>
    <p:sldId id="553" r:id="rId23"/>
    <p:sldId id="512" r:id="rId24"/>
    <p:sldId id="554" r:id="rId25"/>
    <p:sldId id="555" r:id="rId26"/>
    <p:sldId id="28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2378345" y="4186262"/>
            <a:ext cx="74353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跟踪项目进度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820880" y="534761"/>
            <a:ext cx="8550240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8.2.2  </a:t>
            </a:r>
            <a:r>
              <a:rPr lang="zh-CN" altLang="zh-CN" b="1" dirty="0"/>
              <a:t>设置中期计划</a:t>
            </a:r>
          </a:p>
          <a:p>
            <a:pPr indent="457200"/>
            <a:r>
              <a:rPr lang="zh-CN" altLang="zh-CN" dirty="0"/>
              <a:t>中期计划是指一组当前项目数据在项目开始后保存，并且可以与基线比较以评估项目进度的计划。中期计划仅保存两类信息，即当前开始日期和当前完成日期。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4CB56071-C682-455B-828B-BAE5872CB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550" y="2640292"/>
            <a:ext cx="4752687" cy="32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">
            <a:extLst>
              <a:ext uri="{FF2B5EF4-FFF2-40B4-BE49-F238E27FC236}">
                <a16:creationId xmlns:a16="http://schemas.microsoft.com/office/drawing/2014/main" id="{0155DF80-9C7A-4C21-A4A1-534DC9AD5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191" y="2640292"/>
            <a:ext cx="2272614" cy="32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126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42045" y="927587"/>
            <a:ext cx="810791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8.2.3  </a:t>
            </a:r>
            <a:r>
              <a:rPr lang="zh-CN" altLang="zh-CN" b="1" dirty="0"/>
              <a:t>清除基线</a:t>
            </a:r>
          </a:p>
          <a:p>
            <a:pPr indent="457200"/>
            <a:r>
              <a:rPr lang="zh-CN" altLang="zh-CN" dirty="0"/>
              <a:t>若项目中设置的基线和中期计划过多，或不再需要基线和中期计划，可以将其删除。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36FC0140-0079-46A8-BDB5-7E67A0FAC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548" y="2846934"/>
            <a:ext cx="5654903" cy="2595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452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26860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297715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跟踪项目情况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58124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5595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125" y="913073"/>
            <a:ext cx="8633747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8.3.1  </a:t>
            </a:r>
            <a:r>
              <a:rPr lang="zh-CN" altLang="zh-CN" b="1" dirty="0"/>
              <a:t>跟踪项目日程</a:t>
            </a:r>
          </a:p>
          <a:p>
            <a:pPr indent="457200"/>
            <a:r>
              <a:rPr lang="zh-CN" altLang="zh-CN" dirty="0"/>
              <a:t>在项目执行过程中，任何一项任务发生延迟都会造成成本的增加以及项目资源不可用，所以项目日程对整个项目的运行起到至关重要的作用。为了确保项目能够按照计划顺序完成，需要时刻关注项目的日程。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4BCDD62E-F8A8-459C-89F0-ADF7D4ACD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403" y="3119262"/>
            <a:ext cx="8825192" cy="251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014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126" y="942102"/>
            <a:ext cx="8633747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8.3.2  </a:t>
            </a:r>
            <a:r>
              <a:rPr lang="zh-CN" altLang="zh-CN" b="1" dirty="0"/>
              <a:t>跟踪项目成本</a:t>
            </a:r>
          </a:p>
          <a:p>
            <a:pPr indent="457200"/>
            <a:r>
              <a:rPr lang="zh-CN" altLang="zh-CN" dirty="0"/>
              <a:t>为了确保项目能够在预算成本内完成，可以对项目的固定成本、总成本以及差异成本等信息进行跟踪。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跟踪所有项目成本</a:t>
            </a:r>
            <a:endParaRPr lang="en-US" altLang="zh-CN" b="1" dirty="0"/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跟踪指定项目成本</a:t>
            </a:r>
            <a:endParaRPr lang="zh-CN" altLang="zh-CN" dirty="0"/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D48CC88F-7075-4067-B0F5-879EBE616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50" y="3637400"/>
            <a:ext cx="5217022" cy="188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F4A4D7CC-CD46-4940-A8B9-59E175A2D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245" y="3172273"/>
            <a:ext cx="4000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979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126" y="1073671"/>
            <a:ext cx="8633747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8.3.3  </a:t>
            </a:r>
            <a:r>
              <a:rPr lang="zh-CN" altLang="zh-CN" b="1" dirty="0"/>
              <a:t>跟踪项目工时</a:t>
            </a:r>
          </a:p>
          <a:p>
            <a:pPr indent="457200"/>
            <a:r>
              <a:rPr lang="zh-CN" altLang="zh-CN" dirty="0"/>
              <a:t>项目预算的成本受工时的直接影响，若想更好地控制项目预算成本，便需要对任务或资源的各种工时信息进行跟踪。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C1F8D0BD-C11A-4809-8339-DEEA72037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22" y="2856626"/>
            <a:ext cx="7207753" cy="300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313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87921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617029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监视项目进度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900555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0406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06653" y="870471"/>
            <a:ext cx="8178694" cy="143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8.4.1  </a:t>
            </a:r>
            <a:r>
              <a:rPr lang="zh-CN" altLang="zh-CN" b="1" dirty="0"/>
              <a:t>分组监视</a:t>
            </a:r>
          </a:p>
          <a:p>
            <a:pPr indent="457200"/>
            <a:r>
              <a:rPr lang="zh-CN" altLang="zh-CN" dirty="0"/>
              <a:t>分组监视，便于用户查看工作表视图中的任务、资源以及工作分配的摘要信息等。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C8E08C71-70D2-40C1-AE0B-F323B3689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786" y="2483797"/>
            <a:ext cx="7640428" cy="328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198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17217" y="462751"/>
            <a:ext cx="8357565" cy="2807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8.4.2  </a:t>
            </a:r>
            <a:r>
              <a:rPr lang="zh-CN" altLang="zh-CN" b="1" dirty="0"/>
              <a:t>排序任务</a:t>
            </a:r>
          </a:p>
          <a:p>
            <a:pPr indent="457200"/>
            <a:r>
              <a:rPr lang="zh-CN" altLang="zh-CN" dirty="0"/>
              <a:t>对任务的成本值进行排序，可以让其按照一定的顺序展示，从而达到监视项目的目的。下面将结合到如何排序任务。</a:t>
            </a:r>
          </a:p>
          <a:p>
            <a:pPr indent="457200"/>
            <a:r>
              <a:rPr lang="zh-CN" altLang="zh-CN" dirty="0"/>
              <a:t>在“甘特图”视图中打开“视图”选项卡，在“数据”组中单击“排序”下拉按钮，从展开的列表中选择“按成本”选项。视图中的项目随即按照成本值降序进行排序。</a:t>
            </a:r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8EF8A437-AB88-4429-8731-9FD741C51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503" y="3386811"/>
            <a:ext cx="84010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408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17217" y="970189"/>
            <a:ext cx="8357565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8.4.3  </a:t>
            </a:r>
            <a:r>
              <a:rPr lang="zh-CN" altLang="zh-CN" b="1" dirty="0"/>
              <a:t>筛选任务</a:t>
            </a:r>
          </a:p>
          <a:p>
            <a:pPr indent="457200"/>
            <a:r>
              <a:rPr lang="zh-CN" altLang="zh-CN" dirty="0"/>
              <a:t>除了对项目进行排序，还可以按照指定的条件筛选任务或资源。接下来将介绍如何筛选任务。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CCFD3ABC-9BB7-47FA-B437-DE22AEE96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217" y="2801698"/>
            <a:ext cx="8358483" cy="288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313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2297346" y="2562325"/>
            <a:ext cx="7597308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在</a:t>
            </a:r>
            <a:r>
              <a:rPr lang="en-US" altLang="zh-CN" dirty="0"/>
              <a:t>Project</a:t>
            </a:r>
            <a:r>
              <a:rPr lang="zh-CN" altLang="zh-CN" dirty="0"/>
              <a:t>中设置基线、跟踪、监视及更新项目进度等，可以随时掌握计划任务的完成情况，保证项目在预算允许的范围内按时完成。本章将对跟踪项目进度的具体方法进行介绍。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87921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617029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查看项目信息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900555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6856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17216" y="1073671"/>
            <a:ext cx="835756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8.5.1  </a:t>
            </a:r>
            <a:r>
              <a:rPr lang="zh-CN" altLang="zh-CN" b="1" dirty="0"/>
              <a:t>查看单位信息</a:t>
            </a:r>
          </a:p>
          <a:p>
            <a:pPr indent="457200"/>
            <a:r>
              <a:rPr lang="zh-CN" altLang="zh-CN" dirty="0"/>
              <a:t>所谓单位信息，即分配给任务的资源单位值。</a:t>
            </a:r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7F25354E-4DEE-42F1-BEDF-B5C90FE58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873" y="2327049"/>
            <a:ext cx="6686249" cy="345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740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16208" y="520247"/>
            <a:ext cx="9042087" cy="2368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8.5.2  </a:t>
            </a:r>
            <a:r>
              <a:rPr lang="zh-CN" altLang="zh-CN" b="1" dirty="0"/>
              <a:t>查看进度与日程差异</a:t>
            </a:r>
          </a:p>
          <a:p>
            <a:pPr indent="457200"/>
            <a:r>
              <a:rPr lang="zh-CN" altLang="zh-CN" dirty="0"/>
              <a:t>若要在</a:t>
            </a:r>
            <a:r>
              <a:rPr lang="en-US" altLang="zh-CN" dirty="0"/>
              <a:t>Project</a:t>
            </a:r>
            <a:r>
              <a:rPr lang="zh-CN" altLang="zh-CN" dirty="0"/>
              <a:t>中查看项目的进度和日程差异可以通过“差异”表和“日程表”来实现。项目将介绍具体操作方法。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查看进度差异</a:t>
            </a:r>
            <a:endParaRPr lang="en-US" altLang="zh-CN" b="1" dirty="0"/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查看日程差异</a:t>
            </a:r>
            <a:endParaRPr lang="zh-CN" altLang="zh-CN" dirty="0"/>
          </a:p>
        </p:txBody>
      </p:sp>
      <p:pic>
        <p:nvPicPr>
          <p:cNvPr id="14338" name="图片 1">
            <a:extLst>
              <a:ext uri="{FF2B5EF4-FFF2-40B4-BE49-F238E27FC236}">
                <a16:creationId xmlns:a16="http://schemas.microsoft.com/office/drawing/2014/main" id="{0F89479A-790C-4FD9-971D-EC652ADE6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405" y="2946399"/>
            <a:ext cx="4123767" cy="309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">
            <a:extLst>
              <a:ext uri="{FF2B5EF4-FFF2-40B4-BE49-F238E27FC236}">
                <a16:creationId xmlns:a16="http://schemas.microsoft.com/office/drawing/2014/main" id="{6D17D185-937D-49D2-980B-85F593D45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247" y="3493232"/>
            <a:ext cx="5715355" cy="230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2516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45554"/>
            <a:ext cx="42066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实战演练：跟踪健身器材推广项目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981883" y="1332528"/>
            <a:ext cx="3521882" cy="4192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项目管理中任何不确定因素都有可能影响任务的完成。下面将以“健身器材推广”项目为例，用基线、更新项目进度等功能，对项目进行跟踪，以便及时发现问题，促使项目顺利完成。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设置基线</a:t>
            </a:r>
            <a:endParaRPr lang="en-US" altLang="zh-CN" b="1" dirty="0"/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显示基线成本</a:t>
            </a:r>
            <a:endParaRPr lang="zh-CN" altLang="zh-CN" dirty="0"/>
          </a:p>
        </p:txBody>
      </p:sp>
      <p:pic>
        <p:nvPicPr>
          <p:cNvPr id="15362" name="图片 1">
            <a:extLst>
              <a:ext uri="{FF2B5EF4-FFF2-40B4-BE49-F238E27FC236}">
                <a16:creationId xmlns:a16="http://schemas.microsoft.com/office/drawing/2014/main" id="{805AB602-1B52-42E8-B573-4AC145099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65" y="1919589"/>
            <a:ext cx="1964519" cy="336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1">
            <a:extLst>
              <a:ext uri="{FF2B5EF4-FFF2-40B4-BE49-F238E27FC236}">
                <a16:creationId xmlns:a16="http://schemas.microsoft.com/office/drawing/2014/main" id="{58C0B475-3838-42AD-A793-A4F496A76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032" y="1919589"/>
            <a:ext cx="4769712" cy="3346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403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45554"/>
            <a:ext cx="42066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实战演练：跟踪健身器材推广项目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230010" y="1409564"/>
            <a:ext cx="352188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查看项目成本</a:t>
            </a:r>
            <a:endParaRPr lang="en-US" altLang="zh-CN" b="1" dirty="0"/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查看任务详细信息</a:t>
            </a:r>
            <a:endParaRPr lang="zh-CN" altLang="zh-CN" dirty="0"/>
          </a:p>
        </p:txBody>
      </p:sp>
      <p:pic>
        <p:nvPicPr>
          <p:cNvPr id="16386" name="图片 1">
            <a:extLst>
              <a:ext uri="{FF2B5EF4-FFF2-40B4-BE49-F238E27FC236}">
                <a16:creationId xmlns:a16="http://schemas.microsoft.com/office/drawing/2014/main" id="{0712BD75-ABA6-412F-9EE1-62AFC8D7C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205" y="2932175"/>
            <a:ext cx="5308482" cy="241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>
            <a:extLst>
              <a:ext uri="{FF2B5EF4-FFF2-40B4-BE49-F238E27FC236}">
                <a16:creationId xmlns:a16="http://schemas.microsoft.com/office/drawing/2014/main" id="{144B4584-E531-463B-97C0-A22315362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162" y="2932175"/>
            <a:ext cx="4949379" cy="241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175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45554"/>
            <a:ext cx="4206667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实战演练：跟踪健身器材推广项目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252878" y="1554707"/>
            <a:ext cx="352188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5.</a:t>
            </a:r>
            <a:r>
              <a:rPr lang="zh-CN" altLang="zh-CN" b="1" dirty="0"/>
              <a:t>显示网络图</a:t>
            </a:r>
            <a:endParaRPr lang="en-US" altLang="zh-CN" b="1" dirty="0"/>
          </a:p>
          <a:p>
            <a:pPr indent="457200"/>
            <a:r>
              <a:rPr lang="en-US" altLang="zh-CN" b="1" dirty="0"/>
              <a:t>6.</a:t>
            </a:r>
            <a:r>
              <a:rPr lang="zh-CN" altLang="zh-CN" b="1" dirty="0"/>
              <a:t>设置甘特图样式</a:t>
            </a:r>
            <a:endParaRPr lang="zh-CN" altLang="zh-CN" dirty="0"/>
          </a:p>
        </p:txBody>
      </p:sp>
      <p:pic>
        <p:nvPicPr>
          <p:cNvPr id="17410" name="图片 1">
            <a:extLst>
              <a:ext uri="{FF2B5EF4-FFF2-40B4-BE49-F238E27FC236}">
                <a16:creationId xmlns:a16="http://schemas.microsoft.com/office/drawing/2014/main" id="{31326ACD-AF5A-4A14-9A14-56BD729AE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01" y="3133534"/>
            <a:ext cx="5547997" cy="230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1">
            <a:extLst>
              <a:ext uri="{FF2B5EF4-FFF2-40B4-BE49-F238E27FC236}">
                <a16:creationId xmlns:a16="http://schemas.microsoft.com/office/drawing/2014/main" id="{59C9744A-D58A-4AC0-8ECF-9455A89FB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457" y="3133534"/>
            <a:ext cx="4886552" cy="231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469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433952" y="775833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583252" y="905165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436620" y="1833170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457964" y="2871113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596321" y="196450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567729" y="301769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469671" y="181770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项目跟踪方式的设置</a:t>
            </a:r>
            <a:endParaRPr lang="zh-CN" altLang="en-US" dirty="0"/>
          </a:p>
        </p:txBody>
      </p:sp>
      <p:sp>
        <p:nvSpPr>
          <p:cNvPr id="12" name="文本框 11">
            <a:hlinkClick r:id="rId3" action="ppaction://hlinksldjump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483526" y="286619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跟踪项目情况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CEC9EEE-5136-4649-B568-D003BCA3E0FD}"/>
              </a:ext>
            </a:extLst>
          </p:cNvPr>
          <p:cNvSpPr txBox="1"/>
          <p:nvPr/>
        </p:nvSpPr>
        <p:spPr>
          <a:xfrm>
            <a:off x="7453520" y="3924470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67C5621-C20E-4391-99FC-3930B493DE71}"/>
              </a:ext>
            </a:extLst>
          </p:cNvPr>
          <p:cNvCxnSpPr/>
          <p:nvPr/>
        </p:nvCxnSpPr>
        <p:spPr>
          <a:xfrm flipH="1">
            <a:off x="7594191" y="4055912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4" action="ppaction://hlinksldjump"/>
            <a:extLst>
              <a:ext uri="{FF2B5EF4-FFF2-40B4-BE49-F238E27FC236}">
                <a16:creationId xmlns:a16="http://schemas.microsoft.com/office/drawing/2014/main" id="{DF341E03-D69B-46BC-B87C-62A481BAD830}"/>
              </a:ext>
            </a:extLst>
          </p:cNvPr>
          <p:cNvSpPr txBox="1"/>
          <p:nvPr/>
        </p:nvSpPr>
        <p:spPr>
          <a:xfrm>
            <a:off x="8499051" y="385583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监视项目进度</a:t>
            </a:r>
          </a:p>
        </p:txBody>
      </p:sp>
      <p:sp>
        <p:nvSpPr>
          <p:cNvPr id="22" name="文本框 21">
            <a:hlinkClick r:id="rId5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476931" y="76542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更新项目</a:t>
            </a:r>
            <a:endParaRPr lang="zh-CN" altLang="en-US" dirty="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1E70C5C8-E869-4BA3-888D-7A4FCD2141CE}"/>
              </a:ext>
            </a:extLst>
          </p:cNvPr>
          <p:cNvCxnSpPr/>
          <p:nvPr/>
        </p:nvCxnSpPr>
        <p:spPr>
          <a:xfrm flipH="1">
            <a:off x="7618737" y="506024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hlinkClick r:id="rId3" action="ppaction://hlinksldjump"/>
            <a:extLst>
              <a:ext uri="{FF2B5EF4-FFF2-40B4-BE49-F238E27FC236}">
                <a16:creationId xmlns:a16="http://schemas.microsoft.com/office/drawing/2014/main" id="{7FE290F4-B781-4534-8DE5-4C4421CFBFEC}"/>
              </a:ext>
            </a:extLst>
          </p:cNvPr>
          <p:cNvSpPr txBox="1"/>
          <p:nvPr/>
        </p:nvSpPr>
        <p:spPr>
          <a:xfrm>
            <a:off x="8509083" y="496177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查看项目信息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7B10979-A231-4767-BB12-A15B16326C1E}"/>
              </a:ext>
            </a:extLst>
          </p:cNvPr>
          <p:cNvSpPr txBox="1"/>
          <p:nvPr/>
        </p:nvSpPr>
        <p:spPr>
          <a:xfrm>
            <a:off x="7331976" y="4634656"/>
            <a:ext cx="102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AD61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60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529863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6188101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更新项目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842497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50772" y="899499"/>
            <a:ext cx="8391908" cy="1466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8.1.1  </a:t>
            </a:r>
            <a:r>
              <a:rPr lang="zh-CN" altLang="zh-CN" b="1" dirty="0"/>
              <a:t>更新整个项目</a:t>
            </a:r>
          </a:p>
          <a:p>
            <a:pPr indent="457200"/>
            <a:r>
              <a:rPr lang="zh-CN" altLang="zh-CN" dirty="0"/>
              <a:t>对整个项目进行更新时可以更新项目的进度信息，为项目中的指定任务重新安排工作。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8D8D5E71-00D7-4908-BF1A-E8F30345F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980" y="2729124"/>
            <a:ext cx="3997649" cy="3039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A98A3F36-D21D-491D-9302-D966BB95B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414" y="2729125"/>
            <a:ext cx="4609960" cy="303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00046" y="972070"/>
            <a:ext cx="8391908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8.1.2  </a:t>
            </a:r>
            <a:r>
              <a:rPr lang="zh-CN" altLang="zh-CN" b="1" dirty="0"/>
              <a:t>更新指定任务</a:t>
            </a:r>
          </a:p>
          <a:p>
            <a:pPr indent="457200"/>
            <a:r>
              <a:rPr lang="zh-CN" altLang="zh-CN" dirty="0"/>
              <a:t>更新指定任务可对该任务的完成百分比、实际或剩余工期、实际开始日期以及完成日期等任务信息进行重新设置。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0B3225AF-163B-45B2-B255-62EC04DBB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699" y="2962109"/>
            <a:ext cx="4348904" cy="2640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7BE3740A-778C-486F-A129-DEE268A47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184" y="2962109"/>
            <a:ext cx="4800736" cy="264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827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00045" y="667270"/>
            <a:ext cx="8391908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8.1.3  </a:t>
            </a:r>
            <a:r>
              <a:rPr lang="zh-CN" altLang="zh-CN" b="1" dirty="0"/>
              <a:t>更新资源信息</a:t>
            </a:r>
          </a:p>
          <a:p>
            <a:pPr indent="457200"/>
            <a:r>
              <a:rPr lang="zh-CN" altLang="zh-CN" dirty="0"/>
              <a:t>除了更新整个项目及指定任务外，用户也可以在</a:t>
            </a:r>
            <a:r>
              <a:rPr lang="en-US" altLang="zh-CN" dirty="0"/>
              <a:t>Project</a:t>
            </a:r>
            <a:r>
              <a:rPr lang="zh-CN" altLang="zh-CN" dirty="0"/>
              <a:t>中更新项目资源的具体信息，例如实际以及剩余工时等信息。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B16F5E27-3F8F-486E-B4BA-A142F4FE3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111" y="2254474"/>
            <a:ext cx="4729777" cy="362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052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268607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905830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项目跟踪方式的设置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581241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2282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00046" y="811473"/>
            <a:ext cx="8391908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8.2.1  </a:t>
            </a:r>
            <a:r>
              <a:rPr lang="zh-CN" altLang="zh-CN" b="1" dirty="0"/>
              <a:t>设置基线</a:t>
            </a:r>
          </a:p>
          <a:p>
            <a:pPr indent="457200"/>
            <a:r>
              <a:rPr lang="zh-CN" altLang="zh-CN" dirty="0"/>
              <a:t>为项目设置基线可以对比当前计划与原始计划的吻合程度。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02F84095-57FF-464B-9627-F81F1E030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078" y="1873266"/>
            <a:ext cx="2361066" cy="404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45E94530-1A5E-46E8-A535-208CB3360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75" y="1869426"/>
            <a:ext cx="5060723" cy="405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527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718</Words>
  <Application>Microsoft Office PowerPoint</Application>
  <PresentationFormat>宽屏</PresentationFormat>
  <Paragraphs>66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2" baseType="lpstr">
      <vt:lpstr>微软雅黑</vt:lpstr>
      <vt:lpstr>幼圆</vt:lpstr>
      <vt:lpstr>站酷小薇LOGO体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612</cp:revision>
  <dcterms:created xsi:type="dcterms:W3CDTF">2020-06-26T11:31:00Z</dcterms:created>
  <dcterms:modified xsi:type="dcterms:W3CDTF">2023-01-10T01:57:44Z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