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9" r:id="rId2"/>
    <p:sldId id="365" r:id="rId3"/>
    <p:sldId id="292" r:id="rId4"/>
    <p:sldId id="290" r:id="rId5"/>
    <p:sldId id="367" r:id="rId6"/>
    <p:sldId id="638" r:id="rId7"/>
    <p:sldId id="639" r:id="rId8"/>
    <p:sldId id="640" r:id="rId9"/>
    <p:sldId id="641" r:id="rId10"/>
    <p:sldId id="642" r:id="rId11"/>
    <p:sldId id="643" r:id="rId12"/>
    <p:sldId id="644" r:id="rId13"/>
    <p:sldId id="645" r:id="rId14"/>
    <p:sldId id="646" r:id="rId15"/>
    <p:sldId id="647" r:id="rId16"/>
    <p:sldId id="648" r:id="rId17"/>
    <p:sldId id="649" r:id="rId18"/>
    <p:sldId id="650" r:id="rId19"/>
    <p:sldId id="512" r:id="rId20"/>
    <p:sldId id="286"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DB8AD"/>
    <a:srgbClr val="7D6B63"/>
    <a:srgbClr val="D99211"/>
    <a:srgbClr val="EDA221"/>
    <a:srgbClr val="FFBC04"/>
    <a:srgbClr val="FEB801"/>
    <a:srgbClr val="B57A0F"/>
    <a:srgbClr val="D18C11"/>
    <a:srgbClr val="C3830F"/>
    <a:srgbClr val="96650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92" autoAdjust="0"/>
    <p:restoredTop sz="94660"/>
  </p:normalViewPr>
  <p:slideViewPr>
    <p:cSldViewPr snapToGrid="0">
      <p:cViewPr varScale="1">
        <p:scale>
          <a:sx n="66" d="100"/>
          <a:sy n="66" d="100"/>
        </p:scale>
        <p:origin x="90" y="3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 Id="rId5" Type="http://schemas.openxmlformats.org/officeDocument/2006/relationships/image" Target="../media/image5.jpeg"/><Relationship Id="rId4" Type="http://schemas.microsoft.com/office/2007/relationships/hdphoto" Target="../media/hdphoto2.wdp"/></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5E9F4B-4EC2-4F8F-9FBC-A9585385FE32}" type="slidenum">
              <a:rPr lang="zh-CN" altLang="en-US" smtClean="0"/>
              <a:t>‹#›</a:t>
            </a:fld>
            <a:endParaRPr lang="zh-CN" altLang="en-US"/>
          </a:p>
        </p:txBody>
      </p:sp>
      <p:pic>
        <p:nvPicPr>
          <p:cNvPr id="7" name="图片 6" descr="图片包含 游戏机&#10;&#10;描述已自动生成">
            <a:extLst>
              <a:ext uri="{FF2B5EF4-FFF2-40B4-BE49-F238E27FC236}">
                <a16:creationId xmlns:a16="http://schemas.microsoft.com/office/drawing/2014/main" id="{4E08BE82-6930-4EF0-9FF3-EB768F7D2884}"/>
              </a:ext>
            </a:extLst>
          </p:cNvPr>
          <p:cNvPicPr>
            <a:picLocks noChangeAspect="1"/>
          </p:cNvPicPr>
          <p:nvPr userDrawn="1"/>
        </p:nvPicPr>
        <p:blipFill>
          <a:blip r:embed="rId2">
            <a:alphaModFix amt="39000"/>
            <a:extLst>
              <a:ext uri="{28A0092B-C50C-407E-A947-70E740481C1C}">
                <a14:useLocalDpi xmlns:a14="http://schemas.microsoft.com/office/drawing/2010/main" val="0"/>
              </a:ext>
            </a:extLst>
          </a:blip>
          <a:stretch>
            <a:fillRect/>
          </a:stretch>
        </p:blipFill>
        <p:spPr>
          <a:xfrm>
            <a:off x="-3675891" y="-4547769"/>
            <a:ext cx="12073131" cy="8658691"/>
          </a:xfrm>
          <a:prstGeom prst="rect">
            <a:avLst/>
          </a:prstGeom>
        </p:spPr>
      </p:pic>
      <p:pic>
        <p:nvPicPr>
          <p:cNvPr id="8" name="图片 7" descr="图片包含 游戏机&#10;&#10;描述已自动生成">
            <a:extLst>
              <a:ext uri="{FF2B5EF4-FFF2-40B4-BE49-F238E27FC236}">
                <a16:creationId xmlns:a16="http://schemas.microsoft.com/office/drawing/2014/main" id="{CA132A93-7E31-4F2C-AD69-267977D5A1B9}"/>
              </a:ext>
            </a:extLst>
          </p:cNvPr>
          <p:cNvPicPr>
            <a:picLocks noChangeAspect="1"/>
          </p:cNvPicPr>
          <p:nvPr userDrawn="1"/>
        </p:nvPicPr>
        <p:blipFill>
          <a:blip r:embed="rId2">
            <a:alphaModFix amt="39000"/>
            <a:extLst>
              <a:ext uri="{28A0092B-C50C-407E-A947-70E740481C1C}">
                <a14:useLocalDpi xmlns:a14="http://schemas.microsoft.com/office/drawing/2010/main" val="0"/>
              </a:ext>
            </a:extLst>
          </a:blip>
          <a:stretch>
            <a:fillRect/>
          </a:stretch>
        </p:blipFill>
        <p:spPr>
          <a:xfrm>
            <a:off x="5686929" y="2987565"/>
            <a:ext cx="8590542" cy="6161024"/>
          </a:xfrm>
          <a:prstGeom prst="rect">
            <a:avLst/>
          </a:prstGeom>
        </p:spPr>
      </p:pic>
      <p:sp>
        <p:nvSpPr>
          <p:cNvPr id="9" name="文本框 8">
            <a:extLst>
              <a:ext uri="{FF2B5EF4-FFF2-40B4-BE49-F238E27FC236}">
                <a16:creationId xmlns:a16="http://schemas.microsoft.com/office/drawing/2014/main" id="{1CA44BA0-EDA4-4024-A8AD-FDD11A4F89D5}"/>
              </a:ext>
            </a:extLst>
          </p:cNvPr>
          <p:cNvSpPr txBox="1"/>
          <p:nvPr userDrawn="1"/>
        </p:nvSpPr>
        <p:spPr>
          <a:xfrm>
            <a:off x="3817408" y="6408107"/>
            <a:ext cx="6920917" cy="261610"/>
          </a:xfrm>
          <a:prstGeom prst="rect">
            <a:avLst/>
          </a:prstGeom>
          <a:noFill/>
        </p:spPr>
        <p:txBody>
          <a:bodyPr wrap="square" rtlCol="0">
            <a:spAutoFit/>
          </a:bodyPr>
          <a:lstStyle/>
          <a:p>
            <a:r>
              <a:rPr lang="zh-CN" altLang="en-US" sz="1100" dirty="0">
                <a:solidFill>
                  <a:schemeClr val="tx1"/>
                </a:solidFill>
              </a:rPr>
              <a:t>关注微信公众平台</a:t>
            </a:r>
            <a:r>
              <a:rPr lang="en-US" altLang="zh-CN" sz="1100" dirty="0">
                <a:solidFill>
                  <a:schemeClr val="tx1"/>
                </a:solidFill>
              </a:rPr>
              <a:t>DSSF007</a:t>
            </a:r>
            <a:r>
              <a:rPr lang="zh-CN" altLang="en-US" sz="1100" dirty="0">
                <a:solidFill>
                  <a:schemeClr val="tx1"/>
                </a:solidFill>
              </a:rPr>
              <a:t>，回复关键字“经典课堂”获取更多资源</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95E9F4B-4EC2-4F8F-9FBC-A9585385FE32}" type="slidenum">
              <a:rPr lang="zh-CN" altLang="en-US" smtClean="0"/>
              <a:t>‹#›</a:t>
            </a:fld>
            <a:endParaRPr lang="zh-CN" altLang="en-US"/>
          </a:p>
        </p:txBody>
      </p:sp>
      <p:pic>
        <p:nvPicPr>
          <p:cNvPr id="7" name="图片 6">
            <a:extLst>
              <a:ext uri="{FF2B5EF4-FFF2-40B4-BE49-F238E27FC236}">
                <a16:creationId xmlns:a16="http://schemas.microsoft.com/office/drawing/2014/main" id="{527108C4-B026-4252-A877-40AA47E5810D}"/>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20000" contrast="-250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矩形 9">
            <a:extLst>
              <a:ext uri="{FF2B5EF4-FFF2-40B4-BE49-F238E27FC236}">
                <a16:creationId xmlns:a16="http://schemas.microsoft.com/office/drawing/2014/main" id="{D1A70820-B138-4285-B54A-E50CC449B76D}"/>
              </a:ext>
            </a:extLst>
          </p:cNvPr>
          <p:cNvSpPr/>
          <p:nvPr userDrawn="1"/>
        </p:nvSpPr>
        <p:spPr>
          <a:xfrm>
            <a:off x="0" y="1285875"/>
            <a:ext cx="12192000" cy="3886200"/>
          </a:xfrm>
          <a:prstGeom prst="rect">
            <a:avLst/>
          </a:prstGeom>
          <a:solidFill>
            <a:schemeClr val="bg1">
              <a:lumMod val="95000"/>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id="{925AE7AA-5299-4910-A312-36B7B3F9E65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日期占位符 1"/>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95E9F4B-4EC2-4F8F-9FBC-A9585385FE32}" type="slidenum">
              <a:rPr lang="zh-CN" altLang="en-US" smtClean="0"/>
              <a:t>‹#›</a:t>
            </a:fld>
            <a:endParaRPr lang="zh-CN" altLang="en-US"/>
          </a:p>
        </p:txBody>
      </p:sp>
      <p:sp>
        <p:nvSpPr>
          <p:cNvPr id="13" name="矩形 12">
            <a:extLst>
              <a:ext uri="{FF2B5EF4-FFF2-40B4-BE49-F238E27FC236}">
                <a16:creationId xmlns:a16="http://schemas.microsoft.com/office/drawing/2014/main" id="{E781BB81-B763-4E0D-AFD7-99097146E66A}"/>
              </a:ext>
            </a:extLst>
          </p:cNvPr>
          <p:cNvSpPr/>
          <p:nvPr userDrawn="1"/>
        </p:nvSpPr>
        <p:spPr>
          <a:xfrm>
            <a:off x="590550" y="279400"/>
            <a:ext cx="11134725" cy="5991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a:extLst>
              <a:ext uri="{FF2B5EF4-FFF2-40B4-BE49-F238E27FC236}">
                <a16:creationId xmlns:a16="http://schemas.microsoft.com/office/drawing/2014/main" id="{5C5DA7C5-8692-4770-99EE-3E64E45D9FF4}"/>
              </a:ext>
            </a:extLst>
          </p:cNvPr>
          <p:cNvCxnSpPr/>
          <p:nvPr userDrawn="1"/>
        </p:nvCxnSpPr>
        <p:spPr>
          <a:xfrm>
            <a:off x="4215161" y="512956"/>
            <a:ext cx="2497872" cy="0"/>
          </a:xfrm>
          <a:prstGeom prst="line">
            <a:avLst/>
          </a:prstGeom>
          <a:ln w="38100">
            <a:solidFill>
              <a:srgbClr val="FDB402"/>
            </a:solidFill>
          </a:ln>
        </p:spPr>
        <p:style>
          <a:lnRef idx="1">
            <a:schemeClr val="accent1"/>
          </a:lnRef>
          <a:fillRef idx="0">
            <a:schemeClr val="accent1"/>
          </a:fillRef>
          <a:effectRef idx="0">
            <a:schemeClr val="accent1"/>
          </a:effectRef>
          <a:fontRef idx="minor">
            <a:schemeClr val="tx1"/>
          </a:fontRef>
        </p:style>
      </p:cxnSp>
      <p:sp>
        <p:nvSpPr>
          <p:cNvPr id="17" name="文本框 16">
            <a:extLst>
              <a:ext uri="{FF2B5EF4-FFF2-40B4-BE49-F238E27FC236}">
                <a16:creationId xmlns:a16="http://schemas.microsoft.com/office/drawing/2014/main" id="{F96E57D6-D77A-460A-8CE6-E36F987B9D4A}"/>
              </a:ext>
            </a:extLst>
          </p:cNvPr>
          <p:cNvSpPr txBox="1"/>
          <p:nvPr userDrawn="1"/>
        </p:nvSpPr>
        <p:spPr>
          <a:xfrm>
            <a:off x="5254497" y="948466"/>
            <a:ext cx="1292662" cy="2477601"/>
          </a:xfrm>
          <a:prstGeom prst="rect">
            <a:avLst/>
          </a:prstGeom>
          <a:noFill/>
        </p:spPr>
        <p:txBody>
          <a:bodyPr vert="eaVert" wrap="none" rtlCol="0">
            <a:spAutoFit/>
          </a:bodyPr>
          <a:lstStyle/>
          <a:p>
            <a:r>
              <a:rPr lang="zh-CN" altLang="en-US" sz="7200" dirty="0">
                <a:solidFill>
                  <a:srgbClr val="AD6126"/>
                </a:solidFill>
                <a:latin typeface="站酷小薇LOGO体" panose="02010600010101010101" pitchFamily="2" charset="-122"/>
                <a:ea typeface="站酷小薇LOGO体" panose="02010600010101010101" pitchFamily="2" charset="-122"/>
              </a:rPr>
              <a:t>目  录</a:t>
            </a:r>
          </a:p>
        </p:txBody>
      </p:sp>
      <p:cxnSp>
        <p:nvCxnSpPr>
          <p:cNvPr id="18" name="直接连接符 17">
            <a:extLst>
              <a:ext uri="{FF2B5EF4-FFF2-40B4-BE49-F238E27FC236}">
                <a16:creationId xmlns:a16="http://schemas.microsoft.com/office/drawing/2014/main" id="{620AC5F4-78F5-4DFC-BD43-97B44EE004F9}"/>
              </a:ext>
            </a:extLst>
          </p:cNvPr>
          <p:cNvCxnSpPr/>
          <p:nvPr userDrawn="1"/>
        </p:nvCxnSpPr>
        <p:spPr>
          <a:xfrm>
            <a:off x="6713033" y="501817"/>
            <a:ext cx="0" cy="5307980"/>
          </a:xfrm>
          <a:prstGeom prst="line">
            <a:avLst/>
          </a:prstGeom>
          <a:ln w="38100">
            <a:solidFill>
              <a:srgbClr val="FDB402"/>
            </a:solidFill>
          </a:ln>
        </p:spPr>
        <p:style>
          <a:lnRef idx="1">
            <a:schemeClr val="accent1"/>
          </a:lnRef>
          <a:fillRef idx="0">
            <a:schemeClr val="accent1"/>
          </a:fillRef>
          <a:effectRef idx="0">
            <a:schemeClr val="accent1"/>
          </a:effectRef>
          <a:fontRef idx="minor">
            <a:schemeClr val="tx1"/>
          </a:fontRef>
        </p:style>
      </p:cxnSp>
      <p:pic>
        <p:nvPicPr>
          <p:cNvPr id="15" name="图片 14">
            <a:extLst>
              <a:ext uri="{FF2B5EF4-FFF2-40B4-BE49-F238E27FC236}">
                <a16:creationId xmlns:a16="http://schemas.microsoft.com/office/drawing/2014/main" id="{FFC5B84D-5AE6-462C-AEB2-D3200AD60735}"/>
              </a:ext>
            </a:extLst>
          </p:cNvPr>
          <p:cNvPicPr>
            <a:picLocks noChangeAspect="1"/>
          </p:cNvPicPr>
          <p:nvPr userDrawn="1"/>
        </p:nvPicPr>
        <p:blipFill>
          <a:blip r:embed="rId3">
            <a:extLst>
              <a:ext uri="{BEBA8EAE-BF5A-486C-A8C5-ECC9F3942E4B}">
                <a14:imgProps xmlns:a14="http://schemas.microsoft.com/office/drawing/2010/main">
                  <a14:imgLayer r:embed="rId4">
                    <a14:imgEffect>
                      <a14:sharpenSoften amount="-100000"/>
                    </a14:imgEffect>
                  </a14:imgLayer>
                </a14:imgProps>
              </a:ext>
              <a:ext uri="{28A0092B-C50C-407E-A947-70E740481C1C}">
                <a14:useLocalDpi xmlns:a14="http://schemas.microsoft.com/office/drawing/2010/main" val="0"/>
              </a:ext>
            </a:extLst>
          </a:blip>
          <a:srcRect l="25089" r="24821"/>
          <a:stretch>
            <a:fillRect/>
          </a:stretch>
        </p:blipFill>
        <p:spPr>
          <a:xfrm>
            <a:off x="0" y="-76200"/>
            <a:ext cx="6106901" cy="6858000"/>
          </a:xfrm>
          <a:custGeom>
            <a:avLst/>
            <a:gdLst>
              <a:gd name="connsiteX0" fmla="*/ 0 w 6106901"/>
              <a:gd name="connsiteY0" fmla="*/ 0 h 6858000"/>
              <a:gd name="connsiteX1" fmla="*/ 3193319 w 6106901"/>
              <a:gd name="connsiteY1" fmla="*/ 0 h 6858000"/>
              <a:gd name="connsiteX2" fmla="*/ 6106901 w 6106901"/>
              <a:gd name="connsiteY2" fmla="*/ 6858000 h 6858000"/>
              <a:gd name="connsiteX3" fmla="*/ 0 w 61069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106901" h="6858000">
                <a:moveTo>
                  <a:pt x="0" y="0"/>
                </a:moveTo>
                <a:lnTo>
                  <a:pt x="3193319" y="0"/>
                </a:lnTo>
                <a:lnTo>
                  <a:pt x="6106901" y="6858000"/>
                </a:lnTo>
                <a:lnTo>
                  <a:pt x="0" y="6858000"/>
                </a:lnTo>
                <a:close/>
              </a:path>
            </a:pathLst>
          </a:custGeom>
        </p:spPr>
      </p:pic>
      <p:pic>
        <p:nvPicPr>
          <p:cNvPr id="14" name="图片 13">
            <a:extLst>
              <a:ext uri="{FF2B5EF4-FFF2-40B4-BE49-F238E27FC236}">
                <a16:creationId xmlns:a16="http://schemas.microsoft.com/office/drawing/2014/main" id="{0AC13C7F-21CD-4C70-B030-90F1CDE2E3B9}"/>
              </a:ext>
            </a:extLst>
          </p:cNvPr>
          <p:cNvPicPr>
            <a:picLocks noChangeAspect="1"/>
          </p:cNvPicPr>
          <p:nvPr userDrawn="1"/>
        </p:nvPicPr>
        <p:blipFill>
          <a:blip r:embed="rId5">
            <a:extLst>
              <a:ext uri="{28A0092B-C50C-407E-A947-70E740481C1C}">
                <a14:useLocalDpi xmlns:a14="http://schemas.microsoft.com/office/drawing/2010/main" val="0"/>
              </a:ext>
            </a:extLst>
          </a:blip>
          <a:srcRect l="25089" r="24821"/>
          <a:stretch>
            <a:fillRect/>
          </a:stretch>
        </p:blipFill>
        <p:spPr>
          <a:xfrm>
            <a:off x="1266132" y="281327"/>
            <a:ext cx="5453198" cy="6123896"/>
          </a:xfrm>
          <a:custGeom>
            <a:avLst/>
            <a:gdLst>
              <a:gd name="connsiteX0" fmla="*/ 0 w 6106901"/>
              <a:gd name="connsiteY0" fmla="*/ 0 h 6858000"/>
              <a:gd name="connsiteX1" fmla="*/ 3193319 w 6106901"/>
              <a:gd name="connsiteY1" fmla="*/ 0 h 6858000"/>
              <a:gd name="connsiteX2" fmla="*/ 6106901 w 6106901"/>
              <a:gd name="connsiteY2" fmla="*/ 6858000 h 6858000"/>
              <a:gd name="connsiteX3" fmla="*/ 0 w 61069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106901" h="6858000">
                <a:moveTo>
                  <a:pt x="0" y="0"/>
                </a:moveTo>
                <a:lnTo>
                  <a:pt x="3193319" y="0"/>
                </a:lnTo>
                <a:lnTo>
                  <a:pt x="6106901" y="6858000"/>
                </a:lnTo>
                <a:lnTo>
                  <a:pt x="0" y="6858000"/>
                </a:lnTo>
                <a:close/>
              </a:path>
            </a:pathLst>
          </a:custGeom>
          <a:ln w="19050">
            <a:solidFill>
              <a:schemeClr val="bg1"/>
            </a:solid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id="{925AE7AA-5299-4910-A312-36B7B3F9E65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日期占位符 1"/>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95E9F4B-4EC2-4F8F-9FBC-A9585385FE32}" type="slidenum">
              <a:rPr lang="zh-CN" altLang="en-US" smtClean="0"/>
              <a:t>‹#›</a:t>
            </a:fld>
            <a:endParaRPr lang="zh-CN" altLang="en-US"/>
          </a:p>
        </p:txBody>
      </p:sp>
      <p:sp>
        <p:nvSpPr>
          <p:cNvPr id="13" name="矩形 12">
            <a:extLst>
              <a:ext uri="{FF2B5EF4-FFF2-40B4-BE49-F238E27FC236}">
                <a16:creationId xmlns:a16="http://schemas.microsoft.com/office/drawing/2014/main" id="{E781BB81-B763-4E0D-AFD7-99097146E66A}"/>
              </a:ext>
            </a:extLst>
          </p:cNvPr>
          <p:cNvSpPr/>
          <p:nvPr userDrawn="1"/>
        </p:nvSpPr>
        <p:spPr>
          <a:xfrm>
            <a:off x="590550" y="279400"/>
            <a:ext cx="11134725" cy="5991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712434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a:extLst>
              <a:ext uri="{FF2B5EF4-FFF2-40B4-BE49-F238E27FC236}">
                <a16:creationId xmlns:a16="http://schemas.microsoft.com/office/drawing/2014/main" id="{D460A0B6-A8EB-44E8-A6BD-330DB1B70390}"/>
              </a:ext>
            </a:extLst>
          </p:cNvPr>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4" name="页脚占位符 3">
            <a:extLst>
              <a:ext uri="{FF2B5EF4-FFF2-40B4-BE49-F238E27FC236}">
                <a16:creationId xmlns:a16="http://schemas.microsoft.com/office/drawing/2014/main" id="{EA4A1964-6740-479C-BB4A-D71873D42DE6}"/>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04E74841-F418-4854-944B-12532FF68DFE}"/>
              </a:ext>
            </a:extLst>
          </p:cNvPr>
          <p:cNvSpPr>
            <a:spLocks noGrp="1"/>
          </p:cNvSpPr>
          <p:nvPr>
            <p:ph type="sldNum" sz="quarter" idx="12"/>
          </p:nvPr>
        </p:nvSpPr>
        <p:spPr/>
        <p:txBody>
          <a:bodyPr/>
          <a:lstStyle/>
          <a:p>
            <a:fld id="{195E9F4B-4EC2-4F8F-9FBC-A9585385FE32}" type="slidenum">
              <a:rPr lang="zh-CN" altLang="en-US" smtClean="0"/>
              <a:t>‹#›</a:t>
            </a:fld>
            <a:endParaRPr lang="zh-CN" altLang="en-US"/>
          </a:p>
        </p:txBody>
      </p:sp>
      <p:sp>
        <p:nvSpPr>
          <p:cNvPr id="6" name="文本框 5">
            <a:extLst>
              <a:ext uri="{FF2B5EF4-FFF2-40B4-BE49-F238E27FC236}">
                <a16:creationId xmlns:a16="http://schemas.microsoft.com/office/drawing/2014/main" id="{7D393AF0-2B1A-459D-B585-2CE20FDF9182}"/>
              </a:ext>
            </a:extLst>
          </p:cNvPr>
          <p:cNvSpPr txBox="1"/>
          <p:nvPr userDrawn="1"/>
        </p:nvSpPr>
        <p:spPr>
          <a:xfrm>
            <a:off x="0" y="0"/>
            <a:ext cx="12192000" cy="2705100"/>
          </a:xfrm>
          <a:prstGeom prst="rect">
            <a:avLst/>
          </a:prstGeom>
          <a:noFill/>
        </p:spPr>
        <p:txBody>
          <a:bodyPr wrap="square" rtlCol="0">
            <a:prstTxWarp prst="textTriangleInverted">
              <a:avLst/>
            </a:prstTxWarp>
            <a:spAutoFit/>
          </a:bodyPr>
          <a:lstStyle/>
          <a:p>
            <a:r>
              <a:rPr lang="en-US" altLang="zh-CN" dirty="0">
                <a:blipFill dpi="0" rotWithShape="1">
                  <a:blip r:embed="rId2">
                    <a:extLst>
                      <a:ext uri="{28A0092B-C50C-407E-A947-70E740481C1C}">
                        <a14:useLocalDpi xmlns:a14="http://schemas.microsoft.com/office/drawing/2010/main" val="0"/>
                      </a:ext>
                    </a:extLst>
                  </a:blip>
                  <a:srcRect/>
                  <a:stretch>
                    <a:fillRect/>
                  </a:stretch>
                </a:blipFill>
              </a:rPr>
              <a:t>-------------</a:t>
            </a:r>
            <a:endParaRPr lang="zh-CN" altLang="en-US" dirty="0">
              <a:blipFill dpi="0" rotWithShape="1">
                <a:blip r:embed="rId2">
                  <a:extLst>
                    <a:ext uri="{28A0092B-C50C-407E-A947-70E740481C1C}">
                      <a14:useLocalDpi xmlns:a14="http://schemas.microsoft.com/office/drawing/2010/main" val="0"/>
                    </a:ext>
                  </a:extLst>
                </a:blip>
                <a:srcRect/>
                <a:stretch>
                  <a:fillRect/>
                </a:stretch>
              </a:blipFill>
            </a:endParaRPr>
          </a:p>
        </p:txBody>
      </p:sp>
      <p:sp>
        <p:nvSpPr>
          <p:cNvPr id="7" name="矩形 6">
            <a:extLst>
              <a:ext uri="{FF2B5EF4-FFF2-40B4-BE49-F238E27FC236}">
                <a16:creationId xmlns:a16="http://schemas.microsoft.com/office/drawing/2014/main" id="{5B1E1E4B-8837-4854-831B-361D35D6B3B2}"/>
              </a:ext>
            </a:extLst>
          </p:cNvPr>
          <p:cNvSpPr/>
          <p:nvPr userDrawn="1"/>
        </p:nvSpPr>
        <p:spPr>
          <a:xfrm>
            <a:off x="0" y="3065480"/>
            <a:ext cx="12192000" cy="2397512"/>
          </a:xfrm>
          <a:prstGeom prst="rect">
            <a:avLst/>
          </a:prstGeom>
          <a:solidFill>
            <a:schemeClr val="bg1">
              <a:lumMod val="7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2510348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AE5AAF-4686-4DBC-AD82-82ACA52592B1}" type="datetimeFigureOut">
              <a:rPr lang="zh-CN" altLang="en-US" smtClean="0"/>
              <a:t>2023/1/10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5E9F4B-4EC2-4F8F-9FBC-A9585385FE32}"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1" r:id="rId8"/>
    <p:sldLayoutId id="2147483660" r:id="rId9"/>
    <p:sldLayoutId id="2147483656" r:id="rId10"/>
    <p:sldLayoutId id="2147483657" r:id="rId11"/>
    <p:sldLayoutId id="2147483658" r:id="rId12"/>
    <p:sldLayoutId id="2147483659"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slide" Target="slide10.xml"/><Relationship Id="rId1" Type="http://schemas.openxmlformats.org/officeDocument/2006/relationships/slideLayout" Target="../slideLayouts/slideLayout7.xml"/><Relationship Id="rId4" Type="http://schemas.openxmlformats.org/officeDocument/2006/relationships/slide" Target="slide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0" y="2305031"/>
            <a:ext cx="12192000" cy="3042473"/>
          </a:xfrm>
          <a:prstGeom prst="rect">
            <a:avLst/>
          </a:prstGeom>
          <a:gradFill>
            <a:gsLst>
              <a:gs pos="2000">
                <a:schemeClr val="accent1">
                  <a:lumMod val="5000"/>
                  <a:lumOff val="95000"/>
                  <a:alpha val="0"/>
                </a:schemeClr>
              </a:gs>
              <a:gs pos="35000">
                <a:srgbClr val="CDB8AD">
                  <a:alpha val="20000"/>
                </a:srgbClr>
              </a:gs>
              <a:gs pos="75000">
                <a:schemeClr val="tx1">
                  <a:lumMod val="95000"/>
                  <a:lumOff val="5000"/>
                  <a:alpha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500" dirty="0"/>
          </a:p>
        </p:txBody>
      </p:sp>
      <p:sp>
        <p:nvSpPr>
          <p:cNvPr id="6" name="文本框 5"/>
          <p:cNvSpPr txBox="1"/>
          <p:nvPr/>
        </p:nvSpPr>
        <p:spPr>
          <a:xfrm>
            <a:off x="2371088" y="4186262"/>
            <a:ext cx="7449824" cy="1015663"/>
          </a:xfrm>
          <a:prstGeom prst="rect">
            <a:avLst/>
          </a:prstGeom>
          <a:noFill/>
        </p:spPr>
        <p:txBody>
          <a:bodyPr wrap="square" rtlCol="0">
            <a:spAutoFit/>
          </a:bodyPr>
          <a:lstStyle/>
          <a:p>
            <a:r>
              <a:rPr lang="zh-CN" altLang="zh-CN" sz="6000" b="1" dirty="0">
                <a:solidFill>
                  <a:schemeClr val="bg1"/>
                </a:solidFill>
                <a:latin typeface="微软雅黑" panose="020B0503020204020204" pitchFamily="34" charset="-122"/>
                <a:ea typeface="微软雅黑" panose="020B0503020204020204" pitchFamily="34" charset="-122"/>
              </a:rPr>
              <a:t>第</a:t>
            </a:r>
            <a:r>
              <a:rPr lang="en-US" altLang="zh-CN" sz="6000" b="1" dirty="0">
                <a:solidFill>
                  <a:schemeClr val="bg1"/>
                </a:solidFill>
                <a:latin typeface="微软雅黑" panose="020B0503020204020204" pitchFamily="34" charset="-122"/>
                <a:ea typeface="微软雅黑" panose="020B0503020204020204" pitchFamily="34" charset="-122"/>
              </a:rPr>
              <a:t>7</a:t>
            </a:r>
            <a:r>
              <a:rPr lang="zh-CN" altLang="zh-CN" sz="6000" b="1" dirty="0">
                <a:solidFill>
                  <a:schemeClr val="bg1"/>
                </a:solidFill>
                <a:latin typeface="微软雅黑" panose="020B0503020204020204" pitchFamily="34" charset="-122"/>
                <a:ea typeface="微软雅黑" panose="020B0503020204020204" pitchFamily="34" charset="-122"/>
              </a:rPr>
              <a:t>章</a:t>
            </a:r>
            <a:r>
              <a:rPr lang="en-US" altLang="zh-CN" sz="6000" b="1" dirty="0">
                <a:solidFill>
                  <a:schemeClr val="bg1"/>
                </a:solidFill>
                <a:latin typeface="微软雅黑" panose="020B0503020204020204" pitchFamily="34" charset="-122"/>
                <a:ea typeface="微软雅黑" panose="020B0503020204020204" pitchFamily="34" charset="-122"/>
              </a:rPr>
              <a:t>  </a:t>
            </a:r>
            <a:r>
              <a:rPr lang="zh-CN" altLang="zh-CN" sz="6000" b="1" dirty="0">
                <a:solidFill>
                  <a:schemeClr val="bg1"/>
                </a:solidFill>
                <a:latin typeface="微软雅黑" panose="020B0503020204020204" pitchFamily="34" charset="-122"/>
                <a:ea typeface="微软雅黑" panose="020B0503020204020204" pitchFamily="34" charset="-122"/>
              </a:rPr>
              <a:t>调整项目问题</a:t>
            </a: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82147" y="6072009"/>
            <a:ext cx="2718419" cy="406493"/>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id="{C823FAAC-91EC-40CB-B4C5-A863D97D6D64}"/>
              </a:ext>
            </a:extLst>
          </p:cNvPr>
          <p:cNvGrpSpPr/>
          <p:nvPr/>
        </p:nvGrpSpPr>
        <p:grpSpPr>
          <a:xfrm>
            <a:off x="2196032" y="3429000"/>
            <a:ext cx="2057222" cy="1809652"/>
            <a:chOff x="5198984" y="1169522"/>
            <a:chExt cx="2057222" cy="1809652"/>
          </a:xfrm>
        </p:grpSpPr>
        <p:sp>
          <p:nvSpPr>
            <p:cNvPr id="11" name="矩形 10">
              <a:extLst>
                <a:ext uri="{FF2B5EF4-FFF2-40B4-BE49-F238E27FC236}">
                  <a16:creationId xmlns:a16="http://schemas.microsoft.com/office/drawing/2014/main" id="{3A336229-A0C0-4540-A067-9BCD2CD62050}"/>
                </a:ext>
              </a:extLst>
            </p:cNvPr>
            <p:cNvSpPr/>
            <p:nvPr/>
          </p:nvSpPr>
          <p:spPr>
            <a:xfrm>
              <a:off x="5413512" y="1278818"/>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a16="http://schemas.microsoft.com/office/drawing/2014/main" id="{60D4403D-04FB-4E28-9BDD-8F6D2ECFDFF3}"/>
                </a:ext>
              </a:extLst>
            </p:cNvPr>
            <p:cNvSpPr/>
            <p:nvPr/>
          </p:nvSpPr>
          <p:spPr>
            <a:xfrm>
              <a:off x="5413512" y="1278818"/>
              <a:ext cx="1628166" cy="1591060"/>
            </a:xfrm>
            <a:prstGeom prst="rect">
              <a:avLst/>
            </a:prstGeom>
            <a:solidFill>
              <a:schemeClr val="bg1">
                <a:alpha val="5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a:extLst>
                <a:ext uri="{FF2B5EF4-FFF2-40B4-BE49-F238E27FC236}">
                  <a16:creationId xmlns:a16="http://schemas.microsoft.com/office/drawing/2014/main" id="{C53A8B3D-377E-4CEB-BEFA-6682213EF5FF}"/>
                </a:ext>
              </a:extLst>
            </p:cNvPr>
            <p:cNvSpPr/>
            <p:nvPr/>
          </p:nvSpPr>
          <p:spPr>
            <a:xfrm>
              <a:off x="5198984" y="1169522"/>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15">
            <a:extLst>
              <a:ext uri="{FF2B5EF4-FFF2-40B4-BE49-F238E27FC236}">
                <a16:creationId xmlns:a16="http://schemas.microsoft.com/office/drawing/2014/main" id="{E58D9DEF-9BB6-4D32-9504-9F354A13EC19}"/>
              </a:ext>
            </a:extLst>
          </p:cNvPr>
          <p:cNvSpPr/>
          <p:nvPr/>
        </p:nvSpPr>
        <p:spPr>
          <a:xfrm>
            <a:off x="5143068" y="3972975"/>
            <a:ext cx="3877985" cy="830997"/>
          </a:xfrm>
          <a:prstGeom prst="rect">
            <a:avLst/>
          </a:prstGeom>
        </p:spPr>
        <p:txBody>
          <a:bodyPr wrap="none">
            <a:spAutoFit/>
          </a:bodyPr>
          <a:lstStyle/>
          <a:p>
            <a:r>
              <a:rPr lang="zh-CN" altLang="zh-CN" sz="4800" b="1" dirty="0"/>
              <a:t>调整日程安排</a:t>
            </a:r>
          </a:p>
        </p:txBody>
      </p:sp>
      <p:sp>
        <p:nvSpPr>
          <p:cNvPr id="17" name="文本框 16">
            <a:extLst>
              <a:ext uri="{FF2B5EF4-FFF2-40B4-BE49-F238E27FC236}">
                <a16:creationId xmlns:a16="http://schemas.microsoft.com/office/drawing/2014/main" id="{39ACF8E2-54B4-4167-9B96-8677A543C40A}"/>
              </a:ext>
            </a:extLst>
          </p:cNvPr>
          <p:cNvSpPr txBox="1"/>
          <p:nvPr/>
        </p:nvSpPr>
        <p:spPr>
          <a:xfrm>
            <a:off x="2508666" y="3548996"/>
            <a:ext cx="1425390" cy="1569660"/>
          </a:xfrm>
          <a:prstGeom prst="rect">
            <a:avLst/>
          </a:prstGeom>
          <a:noFill/>
        </p:spPr>
        <p:txBody>
          <a:bodyPr wrap="none" rtlCol="0">
            <a:spAutoFit/>
          </a:bodyPr>
          <a:lstStyle/>
          <a:p>
            <a:r>
              <a:rPr lang="en-US" altLang="zh-CN" sz="9600" b="1" dirty="0">
                <a:solidFill>
                  <a:srgbClr val="FDB402"/>
                </a:solidFill>
                <a:latin typeface="幼圆" panose="02010509060101010101" pitchFamily="49" charset="-122"/>
                <a:ea typeface="幼圆" panose="02010509060101010101" pitchFamily="49" charset="-122"/>
              </a:rPr>
              <a:t>02</a:t>
            </a:r>
            <a:endParaRPr lang="zh-CN" altLang="en-US" sz="9600" b="1" dirty="0">
              <a:solidFill>
                <a:srgbClr val="FDB402"/>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7093573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02275" y="738901"/>
            <a:ext cx="9049959" cy="1873671"/>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7.2.1 </a:t>
            </a:r>
            <a:r>
              <a:rPr lang="zh-CN" altLang="zh-CN" b="1" dirty="0"/>
              <a:t>改善日程安排冲突</a:t>
            </a:r>
          </a:p>
          <a:p>
            <a:pPr indent="457200"/>
            <a:r>
              <a:rPr lang="zh-CN" altLang="zh-CN" dirty="0"/>
              <a:t>更改限制或增加时间、添加资源、调整可宽延时间等方法可解决日程安排中的冲突。</a:t>
            </a:r>
            <a:endParaRPr lang="en-US" altLang="zh-CN" dirty="0"/>
          </a:p>
          <a:p>
            <a:pPr indent="457200"/>
            <a:r>
              <a:rPr lang="en-US" altLang="zh-CN" b="1" dirty="0"/>
              <a:t>1.</a:t>
            </a:r>
            <a:r>
              <a:rPr lang="zh-CN" altLang="zh-CN" b="1" dirty="0"/>
              <a:t>更改任务限制</a:t>
            </a:r>
            <a:endParaRPr lang="zh-CN" altLang="zh-CN" dirty="0"/>
          </a:p>
        </p:txBody>
      </p:sp>
      <p:pic>
        <p:nvPicPr>
          <p:cNvPr id="6146" name="图片 1">
            <a:extLst>
              <a:ext uri="{FF2B5EF4-FFF2-40B4-BE49-F238E27FC236}">
                <a16:creationId xmlns:a16="http://schemas.microsoft.com/office/drawing/2014/main" id="{4479FE35-10FD-4778-92F2-C6B01636D6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1613" y="2801809"/>
            <a:ext cx="4424387" cy="2916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7" name="图片 1">
            <a:extLst>
              <a:ext uri="{FF2B5EF4-FFF2-40B4-BE49-F238E27FC236}">
                <a16:creationId xmlns:a16="http://schemas.microsoft.com/office/drawing/2014/main" id="{94A59A51-4677-481B-9984-1681295AF3C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6535" y="2801810"/>
            <a:ext cx="4427312" cy="2916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75631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71619" y="1073671"/>
            <a:ext cx="9049959" cy="961289"/>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2.</a:t>
            </a:r>
            <a:r>
              <a:rPr lang="zh-CN" altLang="zh-CN" b="1" dirty="0"/>
              <a:t>更换资源</a:t>
            </a:r>
            <a:endParaRPr lang="zh-CN" altLang="zh-CN" dirty="0"/>
          </a:p>
          <a:p>
            <a:pPr indent="457200"/>
            <a:r>
              <a:rPr lang="zh-CN" altLang="zh-CN" dirty="0"/>
              <a:t>为任务更换资源是解决日程安排冲突最直接最有效的方法。</a:t>
            </a:r>
          </a:p>
        </p:txBody>
      </p:sp>
      <p:pic>
        <p:nvPicPr>
          <p:cNvPr id="7170" name="图片 1">
            <a:extLst>
              <a:ext uri="{FF2B5EF4-FFF2-40B4-BE49-F238E27FC236}">
                <a16:creationId xmlns:a16="http://schemas.microsoft.com/office/drawing/2014/main" id="{4F9F6FD9-1405-413B-A9DE-697A8E8B6B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38457" y="2413829"/>
            <a:ext cx="4026914" cy="3159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1" name="图片 1">
            <a:extLst>
              <a:ext uri="{FF2B5EF4-FFF2-40B4-BE49-F238E27FC236}">
                <a16:creationId xmlns:a16="http://schemas.microsoft.com/office/drawing/2014/main" id="{CD6BC5F3-77AB-4BFB-9CCA-655F0A515F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173" y="2413828"/>
            <a:ext cx="4011426" cy="3159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584296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571020" y="757044"/>
            <a:ext cx="9049959" cy="2346283"/>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7.2.2 </a:t>
            </a:r>
            <a:r>
              <a:rPr lang="zh-CN" altLang="zh-CN" b="1" dirty="0"/>
              <a:t>加速项目日程</a:t>
            </a:r>
          </a:p>
          <a:p>
            <a:pPr indent="457200"/>
            <a:r>
              <a:rPr lang="zh-CN" altLang="zh-CN" dirty="0"/>
              <a:t>关键任务也称为关键路径，表示项目计划中一些必须按时完成的任务。关键路径是项目中时间最长的活动顺序，决定着项目的最短工期。用户可以通过缩短项目关键任务的方法来解决日程冲突问题</a:t>
            </a:r>
            <a:r>
              <a:rPr lang="zh-CN" altLang="en-US" dirty="0"/>
              <a:t>。</a:t>
            </a:r>
            <a:endParaRPr lang="zh-CN" altLang="zh-CN" dirty="0"/>
          </a:p>
          <a:p>
            <a:pPr indent="457200"/>
            <a:r>
              <a:rPr lang="en-US" altLang="zh-CN" b="1" dirty="0"/>
              <a:t>1.</a:t>
            </a:r>
            <a:r>
              <a:rPr lang="zh-CN" altLang="zh-CN" b="1" dirty="0"/>
              <a:t>查看关键任务</a:t>
            </a:r>
            <a:endParaRPr lang="zh-CN" altLang="zh-CN" dirty="0"/>
          </a:p>
        </p:txBody>
      </p:sp>
      <p:pic>
        <p:nvPicPr>
          <p:cNvPr id="8194" name="图片 1">
            <a:extLst>
              <a:ext uri="{FF2B5EF4-FFF2-40B4-BE49-F238E27FC236}">
                <a16:creationId xmlns:a16="http://schemas.microsoft.com/office/drawing/2014/main" id="{A053E628-7857-4641-A93F-43A9AAEB4E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8830" y="3356430"/>
            <a:ext cx="8374338" cy="245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33005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71619" y="1274472"/>
            <a:ext cx="9049959" cy="4192943"/>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2.</a:t>
            </a:r>
            <a:r>
              <a:rPr lang="zh-CN" altLang="zh-CN" b="1" dirty="0"/>
              <a:t>缩短关键任务</a:t>
            </a:r>
            <a:endParaRPr lang="zh-CN" altLang="zh-CN" dirty="0"/>
          </a:p>
          <a:p>
            <a:pPr indent="457200"/>
            <a:r>
              <a:rPr lang="zh-CN" altLang="zh-CN" dirty="0"/>
              <a:t>缩短关键任务或者工期的方法，通常有以下几种，包括增加资源、加班、任务并行以及更换资源等。</a:t>
            </a:r>
          </a:p>
          <a:p>
            <a:pPr indent="457200"/>
            <a:r>
              <a:rPr lang="zh-CN" altLang="zh-CN" dirty="0"/>
              <a:t>（</a:t>
            </a:r>
            <a:r>
              <a:rPr lang="en-US" altLang="zh-CN" dirty="0"/>
              <a:t>1</a:t>
            </a:r>
            <a:r>
              <a:rPr lang="zh-CN" altLang="zh-CN" dirty="0"/>
              <a:t>）增加资源</a:t>
            </a:r>
          </a:p>
          <a:p>
            <a:pPr indent="457200"/>
            <a:r>
              <a:rPr lang="zh-CN" altLang="zh-CN" dirty="0"/>
              <a:t>增加资源一般情况下会缩短工期，通常不是成比例地缩短。但，这并不是绝对的，有些时候增加资源并不能缩短工期。</a:t>
            </a:r>
          </a:p>
          <a:p>
            <a:pPr indent="457200"/>
            <a:r>
              <a:rPr lang="zh-CN" altLang="zh-CN" dirty="0"/>
              <a:t>（</a:t>
            </a:r>
            <a:r>
              <a:rPr lang="en-US" altLang="zh-CN" dirty="0"/>
              <a:t>2</a:t>
            </a:r>
            <a:r>
              <a:rPr lang="zh-CN" altLang="zh-CN" dirty="0"/>
              <a:t>）设置加班</a:t>
            </a:r>
          </a:p>
          <a:p>
            <a:pPr indent="457200"/>
            <a:r>
              <a:rPr lang="zh-CN" altLang="zh-CN" dirty="0"/>
              <a:t>设置每天晚上加班几个小时，或由每周</a:t>
            </a:r>
            <a:r>
              <a:rPr lang="en-US" altLang="zh-CN" dirty="0"/>
              <a:t>5</a:t>
            </a:r>
            <a:r>
              <a:rPr lang="zh-CN" altLang="zh-CN" dirty="0"/>
              <a:t>天工作制变为</a:t>
            </a:r>
            <a:r>
              <a:rPr lang="en-US" altLang="zh-CN" dirty="0"/>
              <a:t>6</a:t>
            </a:r>
            <a:r>
              <a:rPr lang="zh-CN" altLang="zh-CN" dirty="0"/>
              <a:t>天工作制或</a:t>
            </a:r>
            <a:r>
              <a:rPr lang="en-US" altLang="zh-CN" dirty="0"/>
              <a:t>7</a:t>
            </a:r>
            <a:r>
              <a:rPr lang="zh-CN" altLang="zh-CN" dirty="0"/>
              <a:t>天工作制，肯定会对缩短工期有帮助。</a:t>
            </a:r>
          </a:p>
        </p:txBody>
      </p:sp>
    </p:spTree>
    <p:extLst>
      <p:ext uri="{BB962C8B-B14F-4D97-AF65-F5344CB8AC3E}">
        <p14:creationId xmlns:p14="http://schemas.microsoft.com/office/powerpoint/2010/main" val="25954834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559241" y="1685958"/>
            <a:ext cx="9049959" cy="2807948"/>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zh-CN" altLang="zh-CN" dirty="0"/>
              <a:t>（</a:t>
            </a:r>
            <a:r>
              <a:rPr lang="en-US" altLang="zh-CN" dirty="0"/>
              <a:t>3</a:t>
            </a:r>
            <a:r>
              <a:rPr lang="zh-CN" altLang="zh-CN" dirty="0"/>
              <a:t>）任务并行</a:t>
            </a:r>
          </a:p>
          <a:p>
            <a:pPr indent="457200"/>
            <a:r>
              <a:rPr lang="zh-CN" altLang="zh-CN" dirty="0"/>
              <a:t>通常情况下</a:t>
            </a:r>
            <a:r>
              <a:rPr lang="en-US" altLang="zh-CN" dirty="0"/>
              <a:t>A</a:t>
            </a:r>
            <a:r>
              <a:rPr lang="zh-CN" altLang="zh-CN" dirty="0"/>
              <a:t>任务完成以后</a:t>
            </a:r>
            <a:r>
              <a:rPr lang="en-US" altLang="zh-CN" dirty="0"/>
              <a:t>B</a:t>
            </a:r>
            <a:r>
              <a:rPr lang="zh-CN" altLang="zh-CN" dirty="0"/>
              <a:t>任务才能开始，用户可以设置任务并行，在</a:t>
            </a:r>
            <a:r>
              <a:rPr lang="en-US" altLang="zh-CN" dirty="0"/>
              <a:t>A</a:t>
            </a:r>
            <a:r>
              <a:rPr lang="zh-CN" altLang="zh-CN" dirty="0"/>
              <a:t>任务没完成的时候就让</a:t>
            </a:r>
            <a:r>
              <a:rPr lang="en-US" altLang="zh-CN" dirty="0"/>
              <a:t>B</a:t>
            </a:r>
            <a:r>
              <a:rPr lang="zh-CN" altLang="zh-CN" dirty="0"/>
              <a:t>任务开始，以此缩短关键任务。</a:t>
            </a:r>
          </a:p>
          <a:p>
            <a:pPr indent="457200"/>
            <a:r>
              <a:rPr lang="zh-CN" altLang="zh-CN" dirty="0"/>
              <a:t>（</a:t>
            </a:r>
            <a:r>
              <a:rPr lang="en-US" altLang="zh-CN" dirty="0"/>
              <a:t>4</a:t>
            </a:r>
            <a:r>
              <a:rPr lang="zh-CN" altLang="zh-CN" dirty="0"/>
              <a:t>）更换资源</a:t>
            </a:r>
          </a:p>
          <a:p>
            <a:pPr indent="457200"/>
            <a:r>
              <a:rPr lang="zh-CN" altLang="zh-CN" dirty="0"/>
              <a:t>让更有效率的资源执行某些任务，例如，用更好的设备，或用更熟练的人员等，这个方法在现实中执行起来困难较大，但是也值的考虑。</a:t>
            </a:r>
          </a:p>
        </p:txBody>
      </p:sp>
    </p:spTree>
    <p:extLst>
      <p:ext uri="{BB962C8B-B14F-4D97-AF65-F5344CB8AC3E}">
        <p14:creationId xmlns:p14="http://schemas.microsoft.com/office/powerpoint/2010/main" val="13392122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id="{C823FAAC-91EC-40CB-B4C5-A863D97D6D64}"/>
              </a:ext>
            </a:extLst>
          </p:cNvPr>
          <p:cNvGrpSpPr/>
          <p:nvPr/>
        </p:nvGrpSpPr>
        <p:grpSpPr>
          <a:xfrm>
            <a:off x="2196032" y="3429000"/>
            <a:ext cx="2057222" cy="1809652"/>
            <a:chOff x="5198984" y="1169522"/>
            <a:chExt cx="2057222" cy="1809652"/>
          </a:xfrm>
        </p:grpSpPr>
        <p:sp>
          <p:nvSpPr>
            <p:cNvPr id="11" name="矩形 10">
              <a:extLst>
                <a:ext uri="{FF2B5EF4-FFF2-40B4-BE49-F238E27FC236}">
                  <a16:creationId xmlns:a16="http://schemas.microsoft.com/office/drawing/2014/main" id="{3A336229-A0C0-4540-A067-9BCD2CD62050}"/>
                </a:ext>
              </a:extLst>
            </p:cNvPr>
            <p:cNvSpPr/>
            <p:nvPr/>
          </p:nvSpPr>
          <p:spPr>
            <a:xfrm>
              <a:off x="5413512" y="1278818"/>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a16="http://schemas.microsoft.com/office/drawing/2014/main" id="{60D4403D-04FB-4E28-9BDD-8F6D2ECFDFF3}"/>
                </a:ext>
              </a:extLst>
            </p:cNvPr>
            <p:cNvSpPr/>
            <p:nvPr/>
          </p:nvSpPr>
          <p:spPr>
            <a:xfrm>
              <a:off x="5413512" y="1278818"/>
              <a:ext cx="1628166" cy="1591060"/>
            </a:xfrm>
            <a:prstGeom prst="rect">
              <a:avLst/>
            </a:prstGeom>
            <a:solidFill>
              <a:schemeClr val="bg1">
                <a:alpha val="5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a:extLst>
                <a:ext uri="{FF2B5EF4-FFF2-40B4-BE49-F238E27FC236}">
                  <a16:creationId xmlns:a16="http://schemas.microsoft.com/office/drawing/2014/main" id="{C53A8B3D-377E-4CEB-BEFA-6682213EF5FF}"/>
                </a:ext>
              </a:extLst>
            </p:cNvPr>
            <p:cNvSpPr/>
            <p:nvPr/>
          </p:nvSpPr>
          <p:spPr>
            <a:xfrm>
              <a:off x="5198984" y="1169522"/>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15">
            <a:extLst>
              <a:ext uri="{FF2B5EF4-FFF2-40B4-BE49-F238E27FC236}">
                <a16:creationId xmlns:a16="http://schemas.microsoft.com/office/drawing/2014/main" id="{E58D9DEF-9BB6-4D32-9504-9F354A13EC19}"/>
              </a:ext>
            </a:extLst>
          </p:cNvPr>
          <p:cNvSpPr/>
          <p:nvPr/>
        </p:nvSpPr>
        <p:spPr>
          <a:xfrm>
            <a:off x="5215638" y="3972975"/>
            <a:ext cx="3877985" cy="830997"/>
          </a:xfrm>
          <a:prstGeom prst="rect">
            <a:avLst/>
          </a:prstGeom>
        </p:spPr>
        <p:txBody>
          <a:bodyPr wrap="none">
            <a:spAutoFit/>
          </a:bodyPr>
          <a:lstStyle/>
          <a:p>
            <a:r>
              <a:rPr lang="zh-CN" altLang="zh-CN" sz="4800" b="1" dirty="0"/>
              <a:t>解决项目问题</a:t>
            </a:r>
          </a:p>
        </p:txBody>
      </p:sp>
      <p:sp>
        <p:nvSpPr>
          <p:cNvPr id="17" name="文本框 16">
            <a:extLst>
              <a:ext uri="{FF2B5EF4-FFF2-40B4-BE49-F238E27FC236}">
                <a16:creationId xmlns:a16="http://schemas.microsoft.com/office/drawing/2014/main" id="{39ACF8E2-54B4-4167-9B96-8677A543C40A}"/>
              </a:ext>
            </a:extLst>
          </p:cNvPr>
          <p:cNvSpPr txBox="1"/>
          <p:nvPr/>
        </p:nvSpPr>
        <p:spPr>
          <a:xfrm>
            <a:off x="2508666" y="3548996"/>
            <a:ext cx="1425390" cy="1569660"/>
          </a:xfrm>
          <a:prstGeom prst="rect">
            <a:avLst/>
          </a:prstGeom>
          <a:noFill/>
        </p:spPr>
        <p:txBody>
          <a:bodyPr wrap="none" rtlCol="0">
            <a:spAutoFit/>
          </a:bodyPr>
          <a:lstStyle/>
          <a:p>
            <a:r>
              <a:rPr lang="en-US" altLang="zh-CN" sz="9600" b="1" dirty="0">
                <a:solidFill>
                  <a:srgbClr val="FDB402"/>
                </a:solidFill>
                <a:latin typeface="幼圆" panose="02010509060101010101" pitchFamily="49" charset="-122"/>
                <a:ea typeface="幼圆" panose="02010509060101010101" pitchFamily="49" charset="-122"/>
              </a:rPr>
              <a:t>03</a:t>
            </a:r>
            <a:endParaRPr lang="zh-CN" altLang="en-US" sz="9600" b="1" dirty="0">
              <a:solidFill>
                <a:srgbClr val="FDB402"/>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560007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427576" y="1029187"/>
            <a:ext cx="9336847" cy="961289"/>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7.3.1 </a:t>
            </a:r>
            <a:r>
              <a:rPr lang="zh-CN" altLang="zh-CN" b="1" dirty="0"/>
              <a:t>更改任务工时</a:t>
            </a:r>
          </a:p>
          <a:p>
            <a:pPr indent="457200"/>
            <a:r>
              <a:rPr lang="en-US" altLang="zh-CN" dirty="0"/>
              <a:t>Project</a:t>
            </a:r>
            <a:r>
              <a:rPr lang="zh-CN" altLang="zh-CN" dirty="0"/>
              <a:t>成本与资源问题可以通过设置剩余任务工时，替换资源的方法来解决。</a:t>
            </a:r>
          </a:p>
        </p:txBody>
      </p:sp>
      <p:pic>
        <p:nvPicPr>
          <p:cNvPr id="9218" name="图片 1">
            <a:extLst>
              <a:ext uri="{FF2B5EF4-FFF2-40B4-BE49-F238E27FC236}">
                <a16:creationId xmlns:a16="http://schemas.microsoft.com/office/drawing/2014/main" id="{A490B9FB-AEBC-425B-8910-639A42781C0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86756" y="2631847"/>
            <a:ext cx="7418488" cy="2607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567079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427576" y="914016"/>
            <a:ext cx="9336847" cy="142295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7.3.2 </a:t>
            </a:r>
            <a:r>
              <a:rPr lang="zh-CN" altLang="zh-CN" b="1" dirty="0"/>
              <a:t>处理进度问题</a:t>
            </a:r>
          </a:p>
          <a:p>
            <a:pPr indent="457200"/>
            <a:r>
              <a:rPr lang="zh-CN" altLang="zh-CN" dirty="0"/>
              <a:t>项目进度落后的问题可以通过限制项目日期与项目基准来解决。解决项目进度问题之前需要先筛选出进度落后的任务。</a:t>
            </a:r>
          </a:p>
        </p:txBody>
      </p:sp>
      <p:pic>
        <p:nvPicPr>
          <p:cNvPr id="10242" name="图片 1">
            <a:extLst>
              <a:ext uri="{FF2B5EF4-FFF2-40B4-BE49-F238E27FC236}">
                <a16:creationId xmlns:a16="http://schemas.microsoft.com/office/drawing/2014/main" id="{54023969-14B2-4595-A2FE-AEB9AFC376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7578" y="2540756"/>
            <a:ext cx="4116842" cy="3243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824113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71619" y="527169"/>
            <a:ext cx="4338314" cy="49962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r>
              <a:rPr lang="zh-CN" altLang="zh-CN" b="1" dirty="0"/>
              <a:t>实战演练：连锁店开设项目分析</a:t>
            </a:r>
          </a:p>
        </p:txBody>
      </p:sp>
      <p:sp>
        <p:nvSpPr>
          <p:cNvPr id="7" name="文本框 23">
            <a:extLst>
              <a:ext uri="{FF2B5EF4-FFF2-40B4-BE49-F238E27FC236}">
                <a16:creationId xmlns:a16="http://schemas.microsoft.com/office/drawing/2014/main" id="{639D47D3-2540-42BA-BC5C-1D25F2C24CD0}"/>
              </a:ext>
            </a:extLst>
          </p:cNvPr>
          <p:cNvSpPr txBox="1"/>
          <p:nvPr/>
        </p:nvSpPr>
        <p:spPr>
          <a:xfrm>
            <a:off x="1540304" y="1174556"/>
            <a:ext cx="9111392" cy="142295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zh-CN" altLang="zh-CN" dirty="0"/>
              <a:t>在</a:t>
            </a:r>
            <a:r>
              <a:rPr lang="en-US" altLang="zh-CN" dirty="0"/>
              <a:t>Project</a:t>
            </a:r>
            <a:r>
              <a:rPr lang="zh-CN" altLang="zh-CN" dirty="0"/>
              <a:t>中分析任务以及资源成本、查看进度落后的任务、对项目行进调整以及解决资源过渡分配的问题，可以有效节约项目成本，保证项目规划顺利进行。下面将对连锁店开设项目进行分析</a:t>
            </a:r>
          </a:p>
        </p:txBody>
      </p:sp>
      <p:pic>
        <p:nvPicPr>
          <p:cNvPr id="11266" name="图片 1">
            <a:extLst>
              <a:ext uri="{FF2B5EF4-FFF2-40B4-BE49-F238E27FC236}">
                <a16:creationId xmlns:a16="http://schemas.microsoft.com/office/drawing/2014/main" id="{10515EE5-EB71-4F5D-AFC4-E56EF8F18AD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8320" y="2756065"/>
            <a:ext cx="7035360" cy="3035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14035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5467625" y="825665"/>
            <a:ext cx="1415772" cy="461665"/>
          </a:xfrm>
          <a:prstGeom prst="rect">
            <a:avLst/>
          </a:prstGeom>
          <a:noFill/>
        </p:spPr>
        <p:txBody>
          <a:bodyPr wrap="none" rtlCol="0">
            <a:spAutoFit/>
          </a:bodyPr>
          <a:lstStyle/>
          <a:p>
            <a:r>
              <a:rPr lang="zh-CN" altLang="zh-CN" sz="2400" b="1" dirty="0">
                <a:latin typeface="微软雅黑" panose="020B0503020204020204" pitchFamily="34" charset="-122"/>
                <a:ea typeface="微软雅黑" panose="020B0503020204020204" pitchFamily="34" charset="-122"/>
              </a:rPr>
              <a:t>内容概要</a:t>
            </a:r>
            <a:endParaRPr lang="zh-CN" altLang="zh-CN" sz="2400" dirty="0">
              <a:latin typeface="微软雅黑" panose="020B0503020204020204" pitchFamily="34" charset="-122"/>
              <a:ea typeface="微软雅黑" panose="020B0503020204020204" pitchFamily="34" charset="-122"/>
            </a:endParaRPr>
          </a:p>
        </p:txBody>
      </p:sp>
      <p:sp>
        <p:nvSpPr>
          <p:cNvPr id="12" name="文本框 23">
            <a:extLst>
              <a:ext uri="{FF2B5EF4-FFF2-40B4-BE49-F238E27FC236}">
                <a16:creationId xmlns:a16="http://schemas.microsoft.com/office/drawing/2014/main" id="{165B3E1C-B1BD-418B-98A3-9757880BDE8E}"/>
              </a:ext>
            </a:extLst>
          </p:cNvPr>
          <p:cNvSpPr txBox="1"/>
          <p:nvPr/>
        </p:nvSpPr>
        <p:spPr>
          <a:xfrm>
            <a:off x="1760368" y="2267578"/>
            <a:ext cx="8671264" cy="142295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zh-CN" altLang="zh-CN" dirty="0"/>
              <a:t>项目的调整是根据用户的特定要求，使用</a:t>
            </a:r>
            <a:r>
              <a:rPr lang="en-US" altLang="zh-CN" dirty="0"/>
              <a:t>Project</a:t>
            </a:r>
            <a:r>
              <a:rPr lang="zh-CN" altLang="zh-CN" dirty="0"/>
              <a:t>提供的一系列项目调整功能重新对项目信息进行组织，以便查看和分析项目、解决项目中的各种问题。调整项目一般在完成项目规划并设置了项目的基线与中期计划后进行。</a:t>
            </a:r>
          </a:p>
        </p:txBody>
      </p:sp>
    </p:spTree>
    <p:extLst>
      <p:ext uri="{BB962C8B-B14F-4D97-AF65-F5344CB8AC3E}">
        <p14:creationId xmlns:p14="http://schemas.microsoft.com/office/powerpoint/2010/main" val="7819708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矩形 6"/>
          <p:cNvSpPr/>
          <p:nvPr/>
        </p:nvSpPr>
        <p:spPr>
          <a:xfrm>
            <a:off x="0" y="2964788"/>
            <a:ext cx="12192000" cy="3893212"/>
          </a:xfrm>
          <a:prstGeom prst="rect">
            <a:avLst/>
          </a:prstGeom>
          <a:gradFill>
            <a:gsLst>
              <a:gs pos="2000">
                <a:schemeClr val="accent1">
                  <a:lumMod val="5000"/>
                  <a:lumOff val="95000"/>
                  <a:alpha val="0"/>
                </a:schemeClr>
              </a:gs>
              <a:gs pos="35000">
                <a:srgbClr val="CDB8AD">
                  <a:alpha val="20000"/>
                </a:srgbClr>
              </a:gs>
              <a:gs pos="94000">
                <a:schemeClr val="tx1">
                  <a:lumMod val="95000"/>
                  <a:lumOff val="5000"/>
                  <a:alpha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7354628" y="942361"/>
            <a:ext cx="2825756" cy="4400550"/>
            <a:chOff x="7721289" y="1228725"/>
            <a:chExt cx="2825756" cy="4400550"/>
          </a:xfrm>
          <a:solidFill>
            <a:srgbClr val="EDA221"/>
          </a:solidFill>
        </p:grpSpPr>
        <p:sp>
          <p:nvSpPr>
            <p:cNvPr id="4" name="任意多边形: 形状 3"/>
            <p:cNvSpPr/>
            <p:nvPr/>
          </p:nvSpPr>
          <p:spPr>
            <a:xfrm>
              <a:off x="7721289" y="1228725"/>
              <a:ext cx="2825756" cy="4400550"/>
            </a:xfrm>
            <a:custGeom>
              <a:avLst/>
              <a:gdLst>
                <a:gd name="connsiteX0" fmla="*/ 2576979 w 2825756"/>
                <a:gd name="connsiteY0" fmla="*/ 362685 h 4400550"/>
                <a:gd name="connsiteX1" fmla="*/ 2576979 w 2825756"/>
                <a:gd name="connsiteY1" fmla="*/ 3992147 h 4400550"/>
                <a:gd name="connsiteX2" fmla="*/ 2199786 w 2825756"/>
                <a:gd name="connsiteY2" fmla="*/ 3992147 h 4400550"/>
                <a:gd name="connsiteX3" fmla="*/ 2199786 w 2825756"/>
                <a:gd name="connsiteY3" fmla="*/ 3646597 h 4400550"/>
                <a:gd name="connsiteX4" fmla="*/ 2445696 w 2825756"/>
                <a:gd name="connsiteY4" fmla="*/ 3646597 h 4400550"/>
                <a:gd name="connsiteX5" fmla="*/ 2445696 w 2825756"/>
                <a:gd name="connsiteY5" fmla="*/ 3939804 h 4400550"/>
                <a:gd name="connsiteX6" fmla="*/ 2491415 w 2825756"/>
                <a:gd name="connsiteY6" fmla="*/ 3939804 h 4400550"/>
                <a:gd name="connsiteX7" fmla="*/ 2491415 w 2825756"/>
                <a:gd name="connsiteY7" fmla="*/ 3612471 h 4400550"/>
                <a:gd name="connsiteX8" fmla="*/ 2479822 w 2825756"/>
                <a:gd name="connsiteY8" fmla="*/ 3612471 h 4400550"/>
                <a:gd name="connsiteX9" fmla="*/ 2479822 w 2825756"/>
                <a:gd name="connsiteY9" fmla="*/ 3600878 h 4400550"/>
                <a:gd name="connsiteX10" fmla="*/ 2152489 w 2825756"/>
                <a:gd name="connsiteY10" fmla="*/ 3600878 h 4400550"/>
                <a:gd name="connsiteX11" fmla="*/ 2152489 w 2825756"/>
                <a:gd name="connsiteY11" fmla="*/ 3646597 h 4400550"/>
                <a:gd name="connsiteX12" fmla="*/ 2154066 w 2825756"/>
                <a:gd name="connsiteY12" fmla="*/ 3646597 h 4400550"/>
                <a:gd name="connsiteX13" fmla="*/ 2154066 w 2825756"/>
                <a:gd name="connsiteY13" fmla="*/ 4037865 h 4400550"/>
                <a:gd name="connsiteX14" fmla="*/ 2199786 w 2825756"/>
                <a:gd name="connsiteY14" fmla="*/ 4037865 h 4400550"/>
                <a:gd name="connsiteX15" fmla="*/ 2199786 w 2825756"/>
                <a:gd name="connsiteY15" fmla="*/ 4037867 h 4400550"/>
                <a:gd name="connsiteX16" fmla="*/ 2613910 w 2825756"/>
                <a:gd name="connsiteY16" fmla="*/ 4037867 h 4400550"/>
                <a:gd name="connsiteX17" fmla="*/ 2613910 w 2825756"/>
                <a:gd name="connsiteY17" fmla="*/ 4037865 h 4400550"/>
                <a:gd name="connsiteX18" fmla="*/ 2622698 w 2825756"/>
                <a:gd name="connsiteY18" fmla="*/ 4037865 h 4400550"/>
                <a:gd name="connsiteX19" fmla="*/ 2622698 w 2825756"/>
                <a:gd name="connsiteY19" fmla="*/ 362685 h 4400550"/>
                <a:gd name="connsiteX20" fmla="*/ 238471 w 2825756"/>
                <a:gd name="connsiteY20" fmla="*/ 362684 h 4400550"/>
                <a:gd name="connsiteX21" fmla="*/ 238471 w 2825756"/>
                <a:gd name="connsiteY21" fmla="*/ 362686 h 4400550"/>
                <a:gd name="connsiteX22" fmla="*/ 229683 w 2825756"/>
                <a:gd name="connsiteY22" fmla="*/ 362686 h 4400550"/>
                <a:gd name="connsiteX23" fmla="*/ 229683 w 2825756"/>
                <a:gd name="connsiteY23" fmla="*/ 4037866 h 4400550"/>
                <a:gd name="connsiteX24" fmla="*/ 275402 w 2825756"/>
                <a:gd name="connsiteY24" fmla="*/ 4037866 h 4400550"/>
                <a:gd name="connsiteX25" fmla="*/ 275402 w 2825756"/>
                <a:gd name="connsiteY25" fmla="*/ 408404 h 4400550"/>
                <a:gd name="connsiteX26" fmla="*/ 652595 w 2825756"/>
                <a:gd name="connsiteY26" fmla="*/ 408404 h 4400550"/>
                <a:gd name="connsiteX27" fmla="*/ 652595 w 2825756"/>
                <a:gd name="connsiteY27" fmla="*/ 753954 h 4400550"/>
                <a:gd name="connsiteX28" fmla="*/ 406685 w 2825756"/>
                <a:gd name="connsiteY28" fmla="*/ 753954 h 4400550"/>
                <a:gd name="connsiteX29" fmla="*/ 406685 w 2825756"/>
                <a:gd name="connsiteY29" fmla="*/ 460747 h 4400550"/>
                <a:gd name="connsiteX30" fmla="*/ 360966 w 2825756"/>
                <a:gd name="connsiteY30" fmla="*/ 460747 h 4400550"/>
                <a:gd name="connsiteX31" fmla="*/ 360966 w 2825756"/>
                <a:gd name="connsiteY31" fmla="*/ 788080 h 4400550"/>
                <a:gd name="connsiteX32" fmla="*/ 372559 w 2825756"/>
                <a:gd name="connsiteY32" fmla="*/ 788080 h 4400550"/>
                <a:gd name="connsiteX33" fmla="*/ 372559 w 2825756"/>
                <a:gd name="connsiteY33" fmla="*/ 799673 h 4400550"/>
                <a:gd name="connsiteX34" fmla="*/ 699892 w 2825756"/>
                <a:gd name="connsiteY34" fmla="*/ 799673 h 4400550"/>
                <a:gd name="connsiteX35" fmla="*/ 699892 w 2825756"/>
                <a:gd name="connsiteY35" fmla="*/ 753954 h 4400550"/>
                <a:gd name="connsiteX36" fmla="*/ 698315 w 2825756"/>
                <a:gd name="connsiteY36" fmla="*/ 753954 h 4400550"/>
                <a:gd name="connsiteX37" fmla="*/ 698315 w 2825756"/>
                <a:gd name="connsiteY37" fmla="*/ 362686 h 4400550"/>
                <a:gd name="connsiteX38" fmla="*/ 652595 w 2825756"/>
                <a:gd name="connsiteY38" fmla="*/ 362686 h 4400550"/>
                <a:gd name="connsiteX39" fmla="*/ 652595 w 2825756"/>
                <a:gd name="connsiteY39" fmla="*/ 362684 h 4400550"/>
                <a:gd name="connsiteX40" fmla="*/ 0 w 2825756"/>
                <a:gd name="connsiteY40" fmla="*/ 0 h 4400550"/>
                <a:gd name="connsiteX41" fmla="*/ 2825756 w 2825756"/>
                <a:gd name="connsiteY41" fmla="*/ 0 h 4400550"/>
                <a:gd name="connsiteX42" fmla="*/ 2825756 w 2825756"/>
                <a:gd name="connsiteY42" fmla="*/ 4400550 h 4400550"/>
                <a:gd name="connsiteX43" fmla="*/ 0 w 2825756"/>
                <a:gd name="connsiteY43" fmla="*/ 4400550 h 440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2825756" h="4400550">
                  <a:moveTo>
                    <a:pt x="2576979" y="362685"/>
                  </a:moveTo>
                  <a:lnTo>
                    <a:pt x="2576979" y="3992147"/>
                  </a:lnTo>
                  <a:lnTo>
                    <a:pt x="2199786" y="3992147"/>
                  </a:lnTo>
                  <a:lnTo>
                    <a:pt x="2199786" y="3646597"/>
                  </a:lnTo>
                  <a:lnTo>
                    <a:pt x="2445696" y="3646597"/>
                  </a:lnTo>
                  <a:lnTo>
                    <a:pt x="2445696" y="3939804"/>
                  </a:lnTo>
                  <a:lnTo>
                    <a:pt x="2491415" y="3939804"/>
                  </a:lnTo>
                  <a:lnTo>
                    <a:pt x="2491415" y="3612471"/>
                  </a:lnTo>
                  <a:lnTo>
                    <a:pt x="2479822" y="3612471"/>
                  </a:lnTo>
                  <a:lnTo>
                    <a:pt x="2479822" y="3600878"/>
                  </a:lnTo>
                  <a:lnTo>
                    <a:pt x="2152489" y="3600878"/>
                  </a:lnTo>
                  <a:lnTo>
                    <a:pt x="2152489" y="3646597"/>
                  </a:lnTo>
                  <a:lnTo>
                    <a:pt x="2154066" y="3646597"/>
                  </a:lnTo>
                  <a:lnTo>
                    <a:pt x="2154066" y="4037865"/>
                  </a:lnTo>
                  <a:lnTo>
                    <a:pt x="2199786" y="4037865"/>
                  </a:lnTo>
                  <a:lnTo>
                    <a:pt x="2199786" y="4037867"/>
                  </a:lnTo>
                  <a:lnTo>
                    <a:pt x="2613910" y="4037867"/>
                  </a:lnTo>
                  <a:lnTo>
                    <a:pt x="2613910" y="4037865"/>
                  </a:lnTo>
                  <a:lnTo>
                    <a:pt x="2622698" y="4037865"/>
                  </a:lnTo>
                  <a:lnTo>
                    <a:pt x="2622698" y="362685"/>
                  </a:lnTo>
                  <a:close/>
                  <a:moveTo>
                    <a:pt x="238471" y="362684"/>
                  </a:moveTo>
                  <a:lnTo>
                    <a:pt x="238471" y="362686"/>
                  </a:lnTo>
                  <a:lnTo>
                    <a:pt x="229683" y="362686"/>
                  </a:lnTo>
                  <a:lnTo>
                    <a:pt x="229683" y="4037866"/>
                  </a:lnTo>
                  <a:lnTo>
                    <a:pt x="275402" y="4037866"/>
                  </a:lnTo>
                  <a:lnTo>
                    <a:pt x="275402" y="408404"/>
                  </a:lnTo>
                  <a:lnTo>
                    <a:pt x="652595" y="408404"/>
                  </a:lnTo>
                  <a:lnTo>
                    <a:pt x="652595" y="753954"/>
                  </a:lnTo>
                  <a:lnTo>
                    <a:pt x="406685" y="753954"/>
                  </a:lnTo>
                  <a:lnTo>
                    <a:pt x="406685" y="460747"/>
                  </a:lnTo>
                  <a:lnTo>
                    <a:pt x="360966" y="460747"/>
                  </a:lnTo>
                  <a:lnTo>
                    <a:pt x="360966" y="788080"/>
                  </a:lnTo>
                  <a:lnTo>
                    <a:pt x="372559" y="788080"/>
                  </a:lnTo>
                  <a:lnTo>
                    <a:pt x="372559" y="799673"/>
                  </a:lnTo>
                  <a:lnTo>
                    <a:pt x="699892" y="799673"/>
                  </a:lnTo>
                  <a:lnTo>
                    <a:pt x="699892" y="753954"/>
                  </a:lnTo>
                  <a:lnTo>
                    <a:pt x="698315" y="753954"/>
                  </a:lnTo>
                  <a:lnTo>
                    <a:pt x="698315" y="362686"/>
                  </a:lnTo>
                  <a:lnTo>
                    <a:pt x="652595" y="362686"/>
                  </a:lnTo>
                  <a:lnTo>
                    <a:pt x="652595" y="362684"/>
                  </a:lnTo>
                  <a:close/>
                  <a:moveTo>
                    <a:pt x="0" y="0"/>
                  </a:moveTo>
                  <a:lnTo>
                    <a:pt x="2825756" y="0"/>
                  </a:lnTo>
                  <a:lnTo>
                    <a:pt x="2825756" y="4400550"/>
                  </a:lnTo>
                  <a:lnTo>
                    <a:pt x="0" y="440055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flipH="1">
              <a:off x="8279567" y="2459504"/>
              <a:ext cx="830997" cy="1938992"/>
            </a:xfrm>
            <a:prstGeom prst="rect">
              <a:avLst/>
            </a:prstGeom>
            <a:grpFill/>
            <a:ln>
              <a:noFill/>
            </a:ln>
          </p:spPr>
          <p:txBody>
            <a:bodyPr wrap="square" rtlCol="0">
              <a:spAutoFit/>
            </a:bodyPr>
            <a:lstStyle/>
            <a:p>
              <a:r>
                <a:rPr lang="zh-CN" altLang="en-US" sz="4000" dirty="0">
                  <a:solidFill>
                    <a:schemeClr val="bg1"/>
                  </a:solidFill>
                  <a:latin typeface="站酷小薇LOGO体" panose="02010600010101010101" pitchFamily="2" charset="-122"/>
                  <a:ea typeface="站酷小薇LOGO体" panose="02010600010101010101" pitchFamily="2" charset="-122"/>
                </a:rPr>
                <a:t>致  </a:t>
              </a:r>
              <a:endParaRPr lang="en-US" altLang="zh-CN" sz="4000" dirty="0">
                <a:solidFill>
                  <a:schemeClr val="bg1"/>
                </a:solidFill>
                <a:latin typeface="站酷小薇LOGO体" panose="02010600010101010101" pitchFamily="2" charset="-122"/>
                <a:ea typeface="站酷小薇LOGO体" panose="02010600010101010101" pitchFamily="2" charset="-122"/>
              </a:endParaRPr>
            </a:p>
            <a:p>
              <a:endParaRPr lang="en-US" altLang="zh-CN" sz="4000" dirty="0">
                <a:solidFill>
                  <a:schemeClr val="bg1"/>
                </a:solidFill>
                <a:latin typeface="站酷小薇LOGO体" panose="02010600010101010101" pitchFamily="2" charset="-122"/>
                <a:ea typeface="站酷小薇LOGO体" panose="02010600010101010101" pitchFamily="2" charset="-122"/>
              </a:endParaRPr>
            </a:p>
            <a:p>
              <a:r>
                <a:rPr lang="zh-CN" altLang="en-US" sz="4000" dirty="0">
                  <a:solidFill>
                    <a:schemeClr val="bg1"/>
                  </a:solidFill>
                  <a:latin typeface="站酷小薇LOGO体" panose="02010600010101010101" pitchFamily="2" charset="-122"/>
                  <a:ea typeface="站酷小薇LOGO体" panose="02010600010101010101" pitchFamily="2" charset="-122"/>
                </a:rPr>
                <a:t>谢 </a:t>
              </a:r>
            </a:p>
          </p:txBody>
        </p:sp>
        <p:sp>
          <p:nvSpPr>
            <p:cNvPr id="6" name="矩形 5"/>
            <p:cNvSpPr/>
            <p:nvPr/>
          </p:nvSpPr>
          <p:spPr>
            <a:xfrm>
              <a:off x="9274806" y="1801453"/>
              <a:ext cx="553998" cy="3617075"/>
            </a:xfrm>
            <a:prstGeom prst="rect">
              <a:avLst/>
            </a:prstGeom>
            <a:grpFill/>
            <a:ln>
              <a:noFill/>
            </a:ln>
          </p:spPr>
          <p:txBody>
            <a:bodyPr vert="eaVert" wrap="square">
              <a:spAutoFit/>
            </a:bodyPr>
            <a:lstStyle/>
            <a:p>
              <a:pPr algn="ctr"/>
              <a:r>
                <a:rPr lang="en-US" altLang="zh-CN" sz="1200" spc="300" dirty="0">
                  <a:solidFill>
                    <a:schemeClr val="bg1"/>
                  </a:solidFill>
                  <a:latin typeface="Times New Roman" panose="02020603050405020304" pitchFamily="18" charset="0"/>
                  <a:ea typeface="隶书" panose="02010509060101010101" pitchFamily="49" charset="-122"/>
                  <a:cs typeface="Times New Roman" panose="02020603050405020304" pitchFamily="18" charset="0"/>
                </a:rPr>
                <a:t>The man who has made up his mind to win will never say impossible</a:t>
              </a:r>
              <a:endParaRPr lang="zh-CN" altLang="en-US" sz="1200" spc="300" dirty="0">
                <a:solidFill>
                  <a:schemeClr val="bg1"/>
                </a:solidFill>
                <a:latin typeface="Times New Roman" panose="02020603050405020304" pitchFamily="18" charset="0"/>
                <a:ea typeface="隶书" panose="02010509060101010101" pitchFamily="49" charset="-122"/>
                <a:cs typeface="Times New Roman" panose="02020603050405020304" pitchFamily="18" charset="0"/>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51462C79-EED8-4446-9394-C84809A93914}"/>
              </a:ext>
            </a:extLst>
          </p:cNvPr>
          <p:cNvSpPr txBox="1"/>
          <p:nvPr/>
        </p:nvSpPr>
        <p:spPr>
          <a:xfrm>
            <a:off x="7433952" y="1966005"/>
            <a:ext cx="573232" cy="530770"/>
          </a:xfrm>
          <a:custGeom>
            <a:avLst/>
            <a:gdLst/>
            <a:ahLst/>
            <a:cxnLst/>
            <a:rect l="l" t="t" r="r" b="b"/>
            <a:pathLst>
              <a:path w="900113" h="833437">
                <a:moveTo>
                  <a:pt x="690563" y="795337"/>
                </a:moveTo>
                <a:lnTo>
                  <a:pt x="721023" y="795337"/>
                </a:lnTo>
                <a:lnTo>
                  <a:pt x="690563" y="813360"/>
                </a:lnTo>
                <a:close/>
                <a:moveTo>
                  <a:pt x="247724" y="38100"/>
                </a:moveTo>
                <a:cubicBezTo>
                  <a:pt x="201885" y="38100"/>
                  <a:pt x="163426" y="72231"/>
                  <a:pt x="132345" y="140493"/>
                </a:cubicBezTo>
                <a:cubicBezTo>
                  <a:pt x="101265" y="208756"/>
                  <a:pt x="85725" y="300037"/>
                  <a:pt x="85725" y="414337"/>
                </a:cubicBezTo>
                <a:cubicBezTo>
                  <a:pt x="85725" y="534987"/>
                  <a:pt x="101265" y="628650"/>
                  <a:pt x="132345" y="695325"/>
                </a:cubicBezTo>
                <a:cubicBezTo>
                  <a:pt x="163426" y="762000"/>
                  <a:pt x="201885" y="795337"/>
                  <a:pt x="247724" y="795337"/>
                </a:cubicBezTo>
                <a:cubicBezTo>
                  <a:pt x="296838" y="795337"/>
                  <a:pt x="335297" y="762000"/>
                  <a:pt x="363103" y="695325"/>
                </a:cubicBezTo>
                <a:cubicBezTo>
                  <a:pt x="390909" y="628650"/>
                  <a:pt x="404813" y="534987"/>
                  <a:pt x="404813" y="414337"/>
                </a:cubicBezTo>
                <a:cubicBezTo>
                  <a:pt x="404813" y="300037"/>
                  <a:pt x="391716" y="208756"/>
                  <a:pt x="365522" y="140493"/>
                </a:cubicBezTo>
                <a:cubicBezTo>
                  <a:pt x="339328" y="72231"/>
                  <a:pt x="300062" y="38100"/>
                  <a:pt x="247724" y="38100"/>
                </a:cubicBezTo>
                <a:close/>
                <a:moveTo>
                  <a:pt x="881063" y="0"/>
                </a:moveTo>
                <a:lnTo>
                  <a:pt x="900113" y="0"/>
                </a:lnTo>
                <a:lnTo>
                  <a:pt x="900113" y="689370"/>
                </a:lnTo>
                <a:lnTo>
                  <a:pt x="821267" y="736023"/>
                </a:lnTo>
                <a:lnTo>
                  <a:pt x="823913" y="719658"/>
                </a:lnTo>
                <a:lnTo>
                  <a:pt x="823913" y="147339"/>
                </a:lnTo>
                <a:cubicBezTo>
                  <a:pt x="823913" y="134739"/>
                  <a:pt x="819944" y="124494"/>
                  <a:pt x="812006" y="116606"/>
                </a:cubicBezTo>
                <a:cubicBezTo>
                  <a:pt x="804069" y="108719"/>
                  <a:pt x="792162" y="104775"/>
                  <a:pt x="776287" y="104775"/>
                </a:cubicBezTo>
                <a:lnTo>
                  <a:pt x="690563" y="104775"/>
                </a:lnTo>
                <a:lnTo>
                  <a:pt x="690563" y="76200"/>
                </a:lnTo>
                <a:lnTo>
                  <a:pt x="733425" y="76200"/>
                </a:lnTo>
                <a:cubicBezTo>
                  <a:pt x="771525" y="76200"/>
                  <a:pt x="802481" y="69850"/>
                  <a:pt x="826294" y="57150"/>
                </a:cubicBezTo>
                <a:cubicBezTo>
                  <a:pt x="850106" y="44450"/>
                  <a:pt x="868363" y="25400"/>
                  <a:pt x="881063" y="0"/>
                </a:cubicBezTo>
                <a:close/>
                <a:moveTo>
                  <a:pt x="247650" y="0"/>
                </a:moveTo>
                <a:cubicBezTo>
                  <a:pt x="317500" y="0"/>
                  <a:pt x="375444" y="36512"/>
                  <a:pt x="421481" y="109537"/>
                </a:cubicBezTo>
                <a:cubicBezTo>
                  <a:pt x="467519" y="182562"/>
                  <a:pt x="490537" y="284162"/>
                  <a:pt x="490537" y="414337"/>
                </a:cubicBezTo>
                <a:cubicBezTo>
                  <a:pt x="490537" y="544512"/>
                  <a:pt x="467519" y="646906"/>
                  <a:pt x="421481" y="721518"/>
                </a:cubicBezTo>
                <a:cubicBezTo>
                  <a:pt x="375444" y="796131"/>
                  <a:pt x="317500" y="833437"/>
                  <a:pt x="247650" y="833437"/>
                </a:cubicBezTo>
                <a:cubicBezTo>
                  <a:pt x="177800" y="833437"/>
                  <a:pt x="119063" y="796924"/>
                  <a:pt x="71437" y="723900"/>
                </a:cubicBezTo>
                <a:cubicBezTo>
                  <a:pt x="23813" y="650875"/>
                  <a:pt x="0" y="547687"/>
                  <a:pt x="0" y="414337"/>
                </a:cubicBezTo>
                <a:cubicBezTo>
                  <a:pt x="0" y="290512"/>
                  <a:pt x="23019" y="190500"/>
                  <a:pt x="69056" y="114300"/>
                </a:cubicBezTo>
                <a:cubicBezTo>
                  <a:pt x="115094" y="38100"/>
                  <a:pt x="174625" y="0"/>
                  <a:pt x="247650" y="0"/>
                </a:cubicBezTo>
                <a:close/>
              </a:path>
            </a:pathLst>
          </a:custGeom>
          <a:solidFill>
            <a:srgbClr val="AD6126"/>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9600" b="1" dirty="0">
              <a:solidFill>
                <a:srgbClr val="AD6126"/>
              </a:solidFill>
              <a:latin typeface="幼圆" panose="02010509060101010101" pitchFamily="49" charset="-122"/>
              <a:ea typeface="幼圆" panose="02010509060101010101" pitchFamily="49" charset="-122"/>
            </a:endParaRPr>
          </a:p>
        </p:txBody>
      </p:sp>
      <p:cxnSp>
        <p:nvCxnSpPr>
          <p:cNvPr id="3" name="直接连接符 2">
            <a:extLst>
              <a:ext uri="{FF2B5EF4-FFF2-40B4-BE49-F238E27FC236}">
                <a16:creationId xmlns:a16="http://schemas.microsoft.com/office/drawing/2014/main" id="{1D95A4E9-B9A9-4823-9C3E-3F97BCF3B0C7}"/>
              </a:ext>
            </a:extLst>
          </p:cNvPr>
          <p:cNvCxnSpPr/>
          <p:nvPr/>
        </p:nvCxnSpPr>
        <p:spPr>
          <a:xfrm flipH="1">
            <a:off x="7583252" y="2095337"/>
            <a:ext cx="915799" cy="559470"/>
          </a:xfrm>
          <a:prstGeom prst="line">
            <a:avLst/>
          </a:prstGeom>
          <a:ln w="12700">
            <a:gradFill>
              <a:gsLst>
                <a:gs pos="0">
                  <a:schemeClr val="bg1"/>
                </a:gs>
                <a:gs pos="35000">
                  <a:schemeClr val="accent1">
                    <a:lumMod val="20000"/>
                    <a:lumOff val="80000"/>
                  </a:schemeClr>
                </a:gs>
                <a:gs pos="68000">
                  <a:srgbClr val="AF8461"/>
                </a:gs>
                <a:gs pos="100000">
                  <a:srgbClr val="AD6126"/>
                </a:gs>
              </a:gsLst>
              <a:lin ang="5400000" scaled="1"/>
            </a:gradFill>
          </a:ln>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id="{E3E11741-E0AE-4C99-8BB0-FA2B455F1FD4}"/>
              </a:ext>
            </a:extLst>
          </p:cNvPr>
          <p:cNvSpPr txBox="1"/>
          <p:nvPr/>
        </p:nvSpPr>
        <p:spPr>
          <a:xfrm>
            <a:off x="7436620" y="3023342"/>
            <a:ext cx="708334" cy="518505"/>
          </a:xfrm>
          <a:custGeom>
            <a:avLst/>
            <a:gdLst/>
            <a:ahLst/>
            <a:cxnLst/>
            <a:rect l="l" t="t" r="r" b="b"/>
            <a:pathLst>
              <a:path w="1076325" h="833437">
                <a:moveTo>
                  <a:pt x="247724" y="38100"/>
                </a:moveTo>
                <a:cubicBezTo>
                  <a:pt x="201885" y="38100"/>
                  <a:pt x="163426" y="72231"/>
                  <a:pt x="132345" y="140493"/>
                </a:cubicBezTo>
                <a:cubicBezTo>
                  <a:pt x="101265" y="208756"/>
                  <a:pt x="85725" y="300037"/>
                  <a:pt x="85725" y="414337"/>
                </a:cubicBezTo>
                <a:cubicBezTo>
                  <a:pt x="85725" y="534987"/>
                  <a:pt x="101265" y="628650"/>
                  <a:pt x="132345" y="695325"/>
                </a:cubicBezTo>
                <a:cubicBezTo>
                  <a:pt x="163426" y="762000"/>
                  <a:pt x="201885" y="795337"/>
                  <a:pt x="247724" y="795337"/>
                </a:cubicBezTo>
                <a:cubicBezTo>
                  <a:pt x="296838" y="795337"/>
                  <a:pt x="335297" y="762000"/>
                  <a:pt x="363103" y="695325"/>
                </a:cubicBezTo>
                <a:cubicBezTo>
                  <a:pt x="390909" y="628650"/>
                  <a:pt x="404813" y="534987"/>
                  <a:pt x="404813" y="414337"/>
                </a:cubicBezTo>
                <a:cubicBezTo>
                  <a:pt x="404813" y="300037"/>
                  <a:pt x="391716" y="208756"/>
                  <a:pt x="365522" y="140493"/>
                </a:cubicBezTo>
                <a:cubicBezTo>
                  <a:pt x="339328" y="72231"/>
                  <a:pt x="300062" y="38100"/>
                  <a:pt x="247724" y="38100"/>
                </a:cubicBezTo>
                <a:close/>
                <a:moveTo>
                  <a:pt x="852487" y="0"/>
                </a:moveTo>
                <a:cubicBezTo>
                  <a:pt x="928687" y="0"/>
                  <a:pt x="985044" y="19050"/>
                  <a:pt x="1021556" y="57150"/>
                </a:cubicBezTo>
                <a:cubicBezTo>
                  <a:pt x="1058069" y="95250"/>
                  <a:pt x="1076325" y="142875"/>
                  <a:pt x="1076325" y="200025"/>
                </a:cubicBezTo>
                <a:cubicBezTo>
                  <a:pt x="1076325" y="238125"/>
                  <a:pt x="1067594" y="276225"/>
                  <a:pt x="1050131" y="314325"/>
                </a:cubicBezTo>
                <a:cubicBezTo>
                  <a:pt x="1032669" y="352425"/>
                  <a:pt x="1004887" y="388937"/>
                  <a:pt x="966787" y="423862"/>
                </a:cubicBezTo>
                <a:cubicBezTo>
                  <a:pt x="874712" y="512762"/>
                  <a:pt x="804069" y="584993"/>
                  <a:pt x="754856" y="640556"/>
                </a:cubicBezTo>
                <a:cubicBezTo>
                  <a:pt x="705644" y="696118"/>
                  <a:pt x="676275" y="733425"/>
                  <a:pt x="666750" y="752475"/>
                </a:cubicBezTo>
                <a:lnTo>
                  <a:pt x="816557" y="752475"/>
                </a:lnTo>
                <a:lnTo>
                  <a:pt x="695300" y="823912"/>
                </a:lnTo>
                <a:lnTo>
                  <a:pt x="614363" y="823912"/>
                </a:lnTo>
                <a:lnTo>
                  <a:pt x="614363" y="762000"/>
                </a:lnTo>
                <a:cubicBezTo>
                  <a:pt x="630237" y="733425"/>
                  <a:pt x="656431" y="696912"/>
                  <a:pt x="692944" y="652462"/>
                </a:cubicBezTo>
                <a:cubicBezTo>
                  <a:pt x="729456" y="608012"/>
                  <a:pt x="777875" y="555625"/>
                  <a:pt x="838200" y="495300"/>
                </a:cubicBezTo>
                <a:cubicBezTo>
                  <a:pt x="890538" y="440779"/>
                  <a:pt x="929022" y="389458"/>
                  <a:pt x="953653" y="341337"/>
                </a:cubicBezTo>
                <a:cubicBezTo>
                  <a:pt x="978285" y="293216"/>
                  <a:pt x="990600" y="248295"/>
                  <a:pt x="990600" y="206573"/>
                </a:cubicBezTo>
                <a:cubicBezTo>
                  <a:pt x="990600" y="148877"/>
                  <a:pt x="977900" y="104787"/>
                  <a:pt x="952500" y="74302"/>
                </a:cubicBezTo>
                <a:cubicBezTo>
                  <a:pt x="927100" y="43817"/>
                  <a:pt x="889000" y="28575"/>
                  <a:pt x="838200" y="28575"/>
                </a:cubicBezTo>
                <a:cubicBezTo>
                  <a:pt x="800100" y="28575"/>
                  <a:pt x="767556" y="39092"/>
                  <a:pt x="740569" y="60126"/>
                </a:cubicBezTo>
                <a:cubicBezTo>
                  <a:pt x="713581" y="81161"/>
                  <a:pt x="700087" y="107875"/>
                  <a:pt x="700087" y="140270"/>
                </a:cubicBezTo>
                <a:cubicBezTo>
                  <a:pt x="700087" y="159668"/>
                  <a:pt x="705644" y="175840"/>
                  <a:pt x="716756" y="188788"/>
                </a:cubicBezTo>
                <a:cubicBezTo>
                  <a:pt x="727869" y="201736"/>
                  <a:pt x="733425" y="214684"/>
                  <a:pt x="733425" y="227632"/>
                </a:cubicBezTo>
                <a:cubicBezTo>
                  <a:pt x="733425" y="243855"/>
                  <a:pt x="729630" y="256009"/>
                  <a:pt x="722040" y="264095"/>
                </a:cubicBezTo>
                <a:cubicBezTo>
                  <a:pt x="714449" y="272182"/>
                  <a:pt x="703064" y="276225"/>
                  <a:pt x="687884" y="276225"/>
                </a:cubicBezTo>
                <a:cubicBezTo>
                  <a:pt x="669677" y="276225"/>
                  <a:pt x="655253" y="270668"/>
                  <a:pt x="644612" y="259556"/>
                </a:cubicBezTo>
                <a:cubicBezTo>
                  <a:pt x="633971" y="248443"/>
                  <a:pt x="628650" y="230187"/>
                  <a:pt x="628650" y="204787"/>
                </a:cubicBezTo>
                <a:cubicBezTo>
                  <a:pt x="628650" y="138112"/>
                  <a:pt x="652463" y="87312"/>
                  <a:pt x="700087" y="52387"/>
                </a:cubicBezTo>
                <a:cubicBezTo>
                  <a:pt x="747713" y="17462"/>
                  <a:pt x="798513" y="0"/>
                  <a:pt x="852487" y="0"/>
                </a:cubicBezTo>
                <a:close/>
                <a:moveTo>
                  <a:pt x="247650" y="0"/>
                </a:moveTo>
                <a:cubicBezTo>
                  <a:pt x="317500" y="0"/>
                  <a:pt x="375444" y="36512"/>
                  <a:pt x="421481" y="109537"/>
                </a:cubicBezTo>
                <a:cubicBezTo>
                  <a:pt x="467519" y="182562"/>
                  <a:pt x="490537" y="284162"/>
                  <a:pt x="490537" y="414337"/>
                </a:cubicBezTo>
                <a:cubicBezTo>
                  <a:pt x="490537" y="544512"/>
                  <a:pt x="467519" y="646906"/>
                  <a:pt x="421481" y="721518"/>
                </a:cubicBezTo>
                <a:cubicBezTo>
                  <a:pt x="375444" y="796131"/>
                  <a:pt x="317500" y="833437"/>
                  <a:pt x="247650" y="833437"/>
                </a:cubicBezTo>
                <a:cubicBezTo>
                  <a:pt x="177800" y="833437"/>
                  <a:pt x="119063" y="796925"/>
                  <a:pt x="71437" y="723900"/>
                </a:cubicBezTo>
                <a:cubicBezTo>
                  <a:pt x="23813" y="650875"/>
                  <a:pt x="0" y="547687"/>
                  <a:pt x="0" y="414337"/>
                </a:cubicBezTo>
                <a:cubicBezTo>
                  <a:pt x="0" y="290512"/>
                  <a:pt x="23019" y="190500"/>
                  <a:pt x="69056" y="114300"/>
                </a:cubicBezTo>
                <a:cubicBezTo>
                  <a:pt x="115094" y="38100"/>
                  <a:pt x="174625" y="0"/>
                  <a:pt x="247650" y="0"/>
                </a:cubicBezTo>
                <a:close/>
              </a:path>
            </a:pathLst>
          </a:custGeom>
          <a:solidFill>
            <a:srgbClr val="AD6126"/>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9600" dirty="0">
              <a:solidFill>
                <a:srgbClr val="AD6126"/>
              </a:solidFill>
              <a:latin typeface="幼圆" panose="02010509060101010101" pitchFamily="49" charset="-122"/>
              <a:ea typeface="幼圆" panose="02010509060101010101" pitchFamily="49" charset="-122"/>
            </a:endParaRPr>
          </a:p>
        </p:txBody>
      </p:sp>
      <p:sp>
        <p:nvSpPr>
          <p:cNvPr id="5" name="文本框 4">
            <a:extLst>
              <a:ext uri="{FF2B5EF4-FFF2-40B4-BE49-F238E27FC236}">
                <a16:creationId xmlns:a16="http://schemas.microsoft.com/office/drawing/2014/main" id="{EFCD55F1-7E53-4D94-B849-03B234E0F197}"/>
              </a:ext>
            </a:extLst>
          </p:cNvPr>
          <p:cNvSpPr txBox="1"/>
          <p:nvPr/>
        </p:nvSpPr>
        <p:spPr>
          <a:xfrm>
            <a:off x="7457964" y="4061285"/>
            <a:ext cx="673921" cy="515979"/>
          </a:xfrm>
          <a:custGeom>
            <a:avLst/>
            <a:gdLst/>
            <a:ahLst/>
            <a:cxnLst/>
            <a:rect l="l" t="t" r="r" b="b"/>
            <a:pathLst>
              <a:path w="1083170" h="833437">
                <a:moveTo>
                  <a:pt x="678582" y="604837"/>
                </a:moveTo>
                <a:cubicBezTo>
                  <a:pt x="696789" y="604837"/>
                  <a:pt x="709687" y="612155"/>
                  <a:pt x="717277" y="626789"/>
                </a:cubicBezTo>
                <a:cubicBezTo>
                  <a:pt x="724868" y="641424"/>
                  <a:pt x="728663" y="653628"/>
                  <a:pt x="728663" y="663401"/>
                </a:cubicBezTo>
                <a:cubicBezTo>
                  <a:pt x="728663" y="679673"/>
                  <a:pt x="725488" y="693489"/>
                  <a:pt x="719138" y="704850"/>
                </a:cubicBezTo>
                <a:cubicBezTo>
                  <a:pt x="712788" y="716210"/>
                  <a:pt x="709613" y="726777"/>
                  <a:pt x="709613" y="736550"/>
                </a:cubicBezTo>
                <a:cubicBezTo>
                  <a:pt x="709613" y="756096"/>
                  <a:pt x="721680" y="772368"/>
                  <a:pt x="745815" y="785366"/>
                </a:cubicBezTo>
                <a:lnTo>
                  <a:pt x="749812" y="786901"/>
                </a:lnTo>
                <a:lnTo>
                  <a:pt x="720682" y="804171"/>
                </a:lnTo>
                <a:lnTo>
                  <a:pt x="685800" y="785812"/>
                </a:lnTo>
                <a:cubicBezTo>
                  <a:pt x="644525" y="754062"/>
                  <a:pt x="623888" y="717550"/>
                  <a:pt x="623888" y="676275"/>
                </a:cubicBezTo>
                <a:cubicBezTo>
                  <a:pt x="623888" y="657225"/>
                  <a:pt x="629965" y="640556"/>
                  <a:pt x="642119" y="626268"/>
                </a:cubicBezTo>
                <a:cubicBezTo>
                  <a:pt x="654273" y="611981"/>
                  <a:pt x="666428" y="604837"/>
                  <a:pt x="678582" y="604837"/>
                </a:cubicBezTo>
                <a:close/>
                <a:moveTo>
                  <a:pt x="247725" y="38100"/>
                </a:moveTo>
                <a:cubicBezTo>
                  <a:pt x="201886" y="38100"/>
                  <a:pt x="163426" y="72231"/>
                  <a:pt x="132346" y="140493"/>
                </a:cubicBezTo>
                <a:cubicBezTo>
                  <a:pt x="101265" y="208756"/>
                  <a:pt x="85725" y="300037"/>
                  <a:pt x="85725" y="414337"/>
                </a:cubicBezTo>
                <a:cubicBezTo>
                  <a:pt x="85725" y="534987"/>
                  <a:pt x="101265" y="628650"/>
                  <a:pt x="132346" y="695325"/>
                </a:cubicBezTo>
                <a:cubicBezTo>
                  <a:pt x="163426" y="762000"/>
                  <a:pt x="201886" y="795337"/>
                  <a:pt x="247725" y="795337"/>
                </a:cubicBezTo>
                <a:cubicBezTo>
                  <a:pt x="296838" y="795337"/>
                  <a:pt x="335298" y="762000"/>
                  <a:pt x="363104" y="695325"/>
                </a:cubicBezTo>
                <a:cubicBezTo>
                  <a:pt x="390910" y="628650"/>
                  <a:pt x="404813" y="534987"/>
                  <a:pt x="404813" y="414337"/>
                </a:cubicBezTo>
                <a:cubicBezTo>
                  <a:pt x="404813" y="300037"/>
                  <a:pt x="391716" y="208756"/>
                  <a:pt x="365522" y="140493"/>
                </a:cubicBezTo>
                <a:cubicBezTo>
                  <a:pt x="339328" y="72231"/>
                  <a:pt x="300063" y="38100"/>
                  <a:pt x="247725" y="38100"/>
                </a:cubicBezTo>
                <a:close/>
                <a:moveTo>
                  <a:pt x="842963" y="0"/>
                </a:moveTo>
                <a:cubicBezTo>
                  <a:pt x="906463" y="0"/>
                  <a:pt x="957263" y="20017"/>
                  <a:pt x="995363" y="60052"/>
                </a:cubicBezTo>
                <a:cubicBezTo>
                  <a:pt x="1033463" y="100087"/>
                  <a:pt x="1052513" y="142527"/>
                  <a:pt x="1052513" y="187374"/>
                </a:cubicBezTo>
                <a:cubicBezTo>
                  <a:pt x="1052513" y="235446"/>
                  <a:pt x="1040606" y="276299"/>
                  <a:pt x="1016794" y="309934"/>
                </a:cubicBezTo>
                <a:cubicBezTo>
                  <a:pt x="992981" y="343569"/>
                  <a:pt x="955675" y="368399"/>
                  <a:pt x="904875" y="384423"/>
                </a:cubicBezTo>
                <a:cubicBezTo>
                  <a:pt x="974725" y="409624"/>
                  <a:pt x="1022350" y="442714"/>
                  <a:pt x="1047750" y="483691"/>
                </a:cubicBezTo>
                <a:cubicBezTo>
                  <a:pt x="1060450" y="504180"/>
                  <a:pt x="1069975" y="524662"/>
                  <a:pt x="1076325" y="545138"/>
                </a:cubicBezTo>
                <a:lnTo>
                  <a:pt x="1083170" y="589266"/>
                </a:lnTo>
                <a:lnTo>
                  <a:pt x="994921" y="641585"/>
                </a:lnTo>
                <a:lnTo>
                  <a:pt x="1000125" y="597619"/>
                </a:lnTo>
                <a:cubicBezTo>
                  <a:pt x="1000125" y="539774"/>
                  <a:pt x="985044" y="493179"/>
                  <a:pt x="954881" y="457832"/>
                </a:cubicBezTo>
                <a:cubicBezTo>
                  <a:pt x="924719" y="422486"/>
                  <a:pt x="868363" y="404812"/>
                  <a:pt x="785813" y="404812"/>
                </a:cubicBezTo>
                <a:lnTo>
                  <a:pt x="785813" y="376237"/>
                </a:lnTo>
                <a:cubicBezTo>
                  <a:pt x="847676" y="376237"/>
                  <a:pt x="893304" y="360734"/>
                  <a:pt x="922697" y="329728"/>
                </a:cubicBezTo>
                <a:cubicBezTo>
                  <a:pt x="952091" y="298723"/>
                  <a:pt x="966788" y="255463"/>
                  <a:pt x="966788" y="199950"/>
                </a:cubicBezTo>
                <a:cubicBezTo>
                  <a:pt x="966788" y="154260"/>
                  <a:pt x="955117" y="114275"/>
                  <a:pt x="931776" y="79995"/>
                </a:cubicBezTo>
                <a:cubicBezTo>
                  <a:pt x="908435" y="45715"/>
                  <a:pt x="871885" y="28575"/>
                  <a:pt x="822127" y="28575"/>
                </a:cubicBezTo>
                <a:cubicBezTo>
                  <a:pt x="800348" y="28575"/>
                  <a:pt x="776945" y="34267"/>
                  <a:pt x="751917" y="45653"/>
                </a:cubicBezTo>
                <a:cubicBezTo>
                  <a:pt x="726889" y="57038"/>
                  <a:pt x="714375" y="75728"/>
                  <a:pt x="714375" y="101724"/>
                </a:cubicBezTo>
                <a:cubicBezTo>
                  <a:pt x="714375" y="127769"/>
                  <a:pt x="717550" y="144040"/>
                  <a:pt x="723900" y="150539"/>
                </a:cubicBezTo>
                <a:cubicBezTo>
                  <a:pt x="730250" y="157038"/>
                  <a:pt x="733425" y="165174"/>
                  <a:pt x="733425" y="174947"/>
                </a:cubicBezTo>
                <a:cubicBezTo>
                  <a:pt x="733425" y="191219"/>
                  <a:pt x="730250" y="204229"/>
                  <a:pt x="723900" y="213977"/>
                </a:cubicBezTo>
                <a:cubicBezTo>
                  <a:pt x="717550" y="223726"/>
                  <a:pt x="706438" y="228600"/>
                  <a:pt x="690563" y="228600"/>
                </a:cubicBezTo>
                <a:cubicBezTo>
                  <a:pt x="677863" y="228600"/>
                  <a:pt x="665956" y="223837"/>
                  <a:pt x="654844" y="214312"/>
                </a:cubicBezTo>
                <a:cubicBezTo>
                  <a:pt x="643731" y="204787"/>
                  <a:pt x="638175" y="187325"/>
                  <a:pt x="638175" y="161925"/>
                </a:cubicBezTo>
                <a:cubicBezTo>
                  <a:pt x="638175" y="114300"/>
                  <a:pt x="658813" y="75406"/>
                  <a:pt x="700088" y="45243"/>
                </a:cubicBezTo>
                <a:cubicBezTo>
                  <a:pt x="741363" y="15081"/>
                  <a:pt x="788988" y="0"/>
                  <a:pt x="842963" y="0"/>
                </a:cubicBezTo>
                <a:close/>
                <a:moveTo>
                  <a:pt x="247650" y="0"/>
                </a:moveTo>
                <a:cubicBezTo>
                  <a:pt x="317500" y="0"/>
                  <a:pt x="375444" y="36512"/>
                  <a:pt x="421481" y="109537"/>
                </a:cubicBezTo>
                <a:cubicBezTo>
                  <a:pt x="467519" y="182562"/>
                  <a:pt x="490538" y="284162"/>
                  <a:pt x="490538" y="414337"/>
                </a:cubicBezTo>
                <a:cubicBezTo>
                  <a:pt x="490538" y="544512"/>
                  <a:pt x="467519" y="646906"/>
                  <a:pt x="421481" y="721518"/>
                </a:cubicBezTo>
                <a:cubicBezTo>
                  <a:pt x="375444" y="796131"/>
                  <a:pt x="317500" y="833437"/>
                  <a:pt x="247650" y="833437"/>
                </a:cubicBezTo>
                <a:cubicBezTo>
                  <a:pt x="177800" y="833437"/>
                  <a:pt x="119063" y="796925"/>
                  <a:pt x="71438" y="723900"/>
                </a:cubicBezTo>
                <a:cubicBezTo>
                  <a:pt x="23813" y="650875"/>
                  <a:pt x="0" y="547687"/>
                  <a:pt x="0" y="414337"/>
                </a:cubicBezTo>
                <a:cubicBezTo>
                  <a:pt x="0" y="290512"/>
                  <a:pt x="23019" y="190500"/>
                  <a:pt x="69057" y="114300"/>
                </a:cubicBezTo>
                <a:cubicBezTo>
                  <a:pt x="115094" y="38100"/>
                  <a:pt x="174625" y="0"/>
                  <a:pt x="247650" y="0"/>
                </a:cubicBezTo>
                <a:close/>
              </a:path>
            </a:pathLst>
          </a:custGeom>
          <a:solidFill>
            <a:srgbClr val="AD6126"/>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9600" dirty="0">
              <a:solidFill>
                <a:srgbClr val="AD6126"/>
              </a:solidFill>
              <a:latin typeface="幼圆" panose="02010509060101010101" pitchFamily="49" charset="-122"/>
              <a:ea typeface="幼圆" panose="02010509060101010101" pitchFamily="49" charset="-122"/>
            </a:endParaRPr>
          </a:p>
        </p:txBody>
      </p:sp>
      <p:cxnSp>
        <p:nvCxnSpPr>
          <p:cNvPr id="7" name="直接连接符 6">
            <a:extLst>
              <a:ext uri="{FF2B5EF4-FFF2-40B4-BE49-F238E27FC236}">
                <a16:creationId xmlns:a16="http://schemas.microsoft.com/office/drawing/2014/main" id="{1155BBDE-66C3-48B0-BDED-F0412293DAEB}"/>
              </a:ext>
            </a:extLst>
          </p:cNvPr>
          <p:cNvCxnSpPr/>
          <p:nvPr/>
        </p:nvCxnSpPr>
        <p:spPr>
          <a:xfrm flipH="1">
            <a:off x="7596321" y="3154681"/>
            <a:ext cx="915799" cy="559470"/>
          </a:xfrm>
          <a:prstGeom prst="line">
            <a:avLst/>
          </a:prstGeom>
          <a:ln w="12700">
            <a:gradFill>
              <a:gsLst>
                <a:gs pos="0">
                  <a:schemeClr val="bg1"/>
                </a:gs>
                <a:gs pos="35000">
                  <a:schemeClr val="accent1">
                    <a:lumMod val="20000"/>
                    <a:lumOff val="80000"/>
                  </a:schemeClr>
                </a:gs>
                <a:gs pos="68000">
                  <a:srgbClr val="AF8461"/>
                </a:gs>
                <a:gs pos="100000">
                  <a:srgbClr val="AD6126"/>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a16="http://schemas.microsoft.com/office/drawing/2014/main" id="{FC40EEEA-082D-4E9C-AD82-845A3CAF94C9}"/>
              </a:ext>
            </a:extLst>
          </p:cNvPr>
          <p:cNvCxnSpPr/>
          <p:nvPr/>
        </p:nvCxnSpPr>
        <p:spPr>
          <a:xfrm flipH="1">
            <a:off x="7567729" y="4207864"/>
            <a:ext cx="915799" cy="559470"/>
          </a:xfrm>
          <a:prstGeom prst="line">
            <a:avLst/>
          </a:prstGeom>
          <a:ln w="12700">
            <a:gradFill>
              <a:gsLst>
                <a:gs pos="0">
                  <a:schemeClr val="bg1"/>
                </a:gs>
                <a:gs pos="35000">
                  <a:schemeClr val="accent1">
                    <a:lumMod val="20000"/>
                    <a:lumOff val="80000"/>
                  </a:schemeClr>
                </a:gs>
                <a:gs pos="68000">
                  <a:srgbClr val="AF8461"/>
                </a:gs>
                <a:gs pos="100000">
                  <a:srgbClr val="AD6126"/>
                </a:gs>
              </a:gsLst>
              <a:lin ang="5400000" scaled="1"/>
            </a:gradFill>
          </a:ln>
        </p:spPr>
        <p:style>
          <a:lnRef idx="1">
            <a:schemeClr val="accent1"/>
          </a:lnRef>
          <a:fillRef idx="0">
            <a:schemeClr val="accent1"/>
          </a:fillRef>
          <a:effectRef idx="0">
            <a:schemeClr val="accent1"/>
          </a:effectRef>
          <a:fontRef idx="minor">
            <a:schemeClr val="tx1"/>
          </a:fontRef>
        </p:style>
      </p:cxnSp>
      <p:sp>
        <p:nvSpPr>
          <p:cNvPr id="11" name="文本框 10">
            <a:hlinkClick r:id="rId2" action="ppaction://hlinksldjump"/>
            <a:extLst>
              <a:ext uri="{FF2B5EF4-FFF2-40B4-BE49-F238E27FC236}">
                <a16:creationId xmlns:a16="http://schemas.microsoft.com/office/drawing/2014/main" id="{9ABC2E97-B359-4AB2-848B-D2653B68151A}"/>
              </a:ext>
            </a:extLst>
          </p:cNvPr>
          <p:cNvSpPr txBox="1"/>
          <p:nvPr/>
        </p:nvSpPr>
        <p:spPr>
          <a:xfrm>
            <a:off x="8469671" y="3007880"/>
            <a:ext cx="1723549" cy="400110"/>
          </a:xfrm>
          <a:prstGeom prst="rect">
            <a:avLst/>
          </a:prstGeom>
          <a:noFill/>
        </p:spPr>
        <p:txBody>
          <a:bodyPr wrap="none" rtlCol="0">
            <a:spAutoFit/>
          </a:bodyPr>
          <a:lstStyle>
            <a:defPPr>
              <a:defRPr lang="zh-CN"/>
            </a:defPPr>
            <a:lvl1pPr>
              <a:defRPr sz="2000">
                <a:latin typeface="微软雅黑" panose="020B0503020204020204" pitchFamily="34" charset="-122"/>
                <a:ea typeface="微软雅黑" panose="020B0503020204020204" pitchFamily="34" charset="-122"/>
              </a:defRPr>
            </a:lvl1pPr>
          </a:lstStyle>
          <a:p>
            <a:r>
              <a:rPr lang="zh-CN" altLang="zh-CN" dirty="0"/>
              <a:t>调整日程安排</a:t>
            </a:r>
            <a:endParaRPr lang="zh-CN" altLang="en-US" dirty="0"/>
          </a:p>
        </p:txBody>
      </p:sp>
      <p:sp>
        <p:nvSpPr>
          <p:cNvPr id="12" name="文本框 11">
            <a:hlinkClick r:id="rId3" action="ppaction://hlinksldjump"/>
            <a:extLst>
              <a:ext uri="{FF2B5EF4-FFF2-40B4-BE49-F238E27FC236}">
                <a16:creationId xmlns:a16="http://schemas.microsoft.com/office/drawing/2014/main" id="{434003EC-243D-457F-A944-3C9706F6BB77}"/>
              </a:ext>
            </a:extLst>
          </p:cNvPr>
          <p:cNvSpPr txBox="1"/>
          <p:nvPr/>
        </p:nvSpPr>
        <p:spPr>
          <a:xfrm>
            <a:off x="8483526" y="4056370"/>
            <a:ext cx="1723549" cy="400110"/>
          </a:xfrm>
          <a:prstGeom prst="rect">
            <a:avLst/>
          </a:prstGeom>
          <a:noFill/>
        </p:spPr>
        <p:txBody>
          <a:bodyPr wrap="none" rtlCol="0">
            <a:spAutoFit/>
          </a:bodyPr>
          <a:lstStyle>
            <a:defPPr>
              <a:defRPr lang="zh-CN"/>
            </a:defPPr>
            <a:lvl1pPr>
              <a:defRPr sz="2000">
                <a:latin typeface="微软雅黑" panose="020B0503020204020204" pitchFamily="34" charset="-122"/>
                <a:ea typeface="微软雅黑" panose="020B0503020204020204" pitchFamily="34" charset="-122"/>
              </a:defRPr>
            </a:lvl1pPr>
          </a:lstStyle>
          <a:p>
            <a:r>
              <a:rPr lang="zh-CN" altLang="zh-CN" dirty="0"/>
              <a:t>解决项目问题</a:t>
            </a:r>
            <a:endParaRPr lang="zh-CN" altLang="en-US" dirty="0"/>
          </a:p>
        </p:txBody>
      </p:sp>
      <p:sp>
        <p:nvSpPr>
          <p:cNvPr id="22" name="文本框 21">
            <a:hlinkClick r:id="rId4" action="ppaction://hlinksldjump"/>
            <a:extLst>
              <a:ext uri="{FF2B5EF4-FFF2-40B4-BE49-F238E27FC236}">
                <a16:creationId xmlns:a16="http://schemas.microsoft.com/office/drawing/2014/main" id="{A4FA8CBE-305F-4333-AF39-400B25841AD0}"/>
              </a:ext>
            </a:extLst>
          </p:cNvPr>
          <p:cNvSpPr txBox="1"/>
          <p:nvPr/>
        </p:nvSpPr>
        <p:spPr>
          <a:xfrm>
            <a:off x="8476931" y="1955596"/>
            <a:ext cx="1723549" cy="400110"/>
          </a:xfrm>
          <a:prstGeom prst="rect">
            <a:avLst/>
          </a:prstGeom>
          <a:noFill/>
        </p:spPr>
        <p:txBody>
          <a:bodyPr wrap="none" rtlCol="0">
            <a:spAutoFit/>
          </a:bodyPr>
          <a:lstStyle>
            <a:defPPr>
              <a:defRPr lang="zh-CN"/>
            </a:defPPr>
            <a:lvl1pPr>
              <a:defRPr sz="2000">
                <a:latin typeface="微软雅黑" panose="020B0503020204020204" pitchFamily="34" charset="-122"/>
                <a:ea typeface="微软雅黑" panose="020B0503020204020204" pitchFamily="34" charset="-122"/>
              </a:defRPr>
            </a:lvl1pPr>
          </a:lstStyle>
          <a:p>
            <a:r>
              <a:rPr lang="zh-CN" altLang="zh-CN" dirty="0"/>
              <a:t>修改资源问题</a:t>
            </a:r>
            <a:endParaRPr lang="zh-CN" altLang="en-US" dirty="0"/>
          </a:p>
        </p:txBody>
      </p:sp>
    </p:spTree>
    <p:extLst>
      <p:ext uri="{BB962C8B-B14F-4D97-AF65-F5344CB8AC3E}">
        <p14:creationId xmlns:p14="http://schemas.microsoft.com/office/powerpoint/2010/main" val="36662192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id="{C823FAAC-91EC-40CB-B4C5-A863D97D6D64}"/>
              </a:ext>
            </a:extLst>
          </p:cNvPr>
          <p:cNvGrpSpPr/>
          <p:nvPr/>
        </p:nvGrpSpPr>
        <p:grpSpPr>
          <a:xfrm>
            <a:off x="2108948" y="3429000"/>
            <a:ext cx="2057222" cy="1809652"/>
            <a:chOff x="5198984" y="1169522"/>
            <a:chExt cx="2057222" cy="1809652"/>
          </a:xfrm>
        </p:grpSpPr>
        <p:sp>
          <p:nvSpPr>
            <p:cNvPr id="11" name="矩形 10">
              <a:extLst>
                <a:ext uri="{FF2B5EF4-FFF2-40B4-BE49-F238E27FC236}">
                  <a16:creationId xmlns:a16="http://schemas.microsoft.com/office/drawing/2014/main" id="{3A336229-A0C0-4540-A067-9BCD2CD62050}"/>
                </a:ext>
              </a:extLst>
            </p:cNvPr>
            <p:cNvSpPr/>
            <p:nvPr/>
          </p:nvSpPr>
          <p:spPr>
            <a:xfrm>
              <a:off x="5413512" y="1278818"/>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a16="http://schemas.microsoft.com/office/drawing/2014/main" id="{60D4403D-04FB-4E28-9BDD-8F6D2ECFDFF3}"/>
                </a:ext>
              </a:extLst>
            </p:cNvPr>
            <p:cNvSpPr/>
            <p:nvPr/>
          </p:nvSpPr>
          <p:spPr>
            <a:xfrm>
              <a:off x="5413512" y="1278818"/>
              <a:ext cx="1628166" cy="1591060"/>
            </a:xfrm>
            <a:prstGeom prst="rect">
              <a:avLst/>
            </a:prstGeom>
            <a:solidFill>
              <a:schemeClr val="bg1">
                <a:alpha val="5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a:extLst>
                <a:ext uri="{FF2B5EF4-FFF2-40B4-BE49-F238E27FC236}">
                  <a16:creationId xmlns:a16="http://schemas.microsoft.com/office/drawing/2014/main" id="{C53A8B3D-377E-4CEB-BEFA-6682213EF5FF}"/>
                </a:ext>
              </a:extLst>
            </p:cNvPr>
            <p:cNvSpPr/>
            <p:nvPr/>
          </p:nvSpPr>
          <p:spPr>
            <a:xfrm>
              <a:off x="5198984" y="1169522"/>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15">
            <a:extLst>
              <a:ext uri="{FF2B5EF4-FFF2-40B4-BE49-F238E27FC236}">
                <a16:creationId xmlns:a16="http://schemas.microsoft.com/office/drawing/2014/main" id="{E58D9DEF-9BB6-4D32-9504-9F354A13EC19}"/>
              </a:ext>
            </a:extLst>
          </p:cNvPr>
          <p:cNvSpPr/>
          <p:nvPr/>
        </p:nvSpPr>
        <p:spPr>
          <a:xfrm>
            <a:off x="5055984" y="3972975"/>
            <a:ext cx="3877985" cy="830997"/>
          </a:xfrm>
          <a:prstGeom prst="rect">
            <a:avLst/>
          </a:prstGeom>
        </p:spPr>
        <p:txBody>
          <a:bodyPr wrap="none">
            <a:spAutoFit/>
          </a:bodyPr>
          <a:lstStyle/>
          <a:p>
            <a:r>
              <a:rPr lang="zh-CN" altLang="zh-CN" sz="4800" b="1" dirty="0"/>
              <a:t>修改资源问题</a:t>
            </a:r>
          </a:p>
        </p:txBody>
      </p:sp>
      <p:sp>
        <p:nvSpPr>
          <p:cNvPr id="17" name="文本框 16">
            <a:extLst>
              <a:ext uri="{FF2B5EF4-FFF2-40B4-BE49-F238E27FC236}">
                <a16:creationId xmlns:a16="http://schemas.microsoft.com/office/drawing/2014/main" id="{39ACF8E2-54B4-4167-9B96-8677A543C40A}"/>
              </a:ext>
            </a:extLst>
          </p:cNvPr>
          <p:cNvSpPr txBox="1"/>
          <p:nvPr/>
        </p:nvSpPr>
        <p:spPr>
          <a:xfrm>
            <a:off x="2421582" y="3548996"/>
            <a:ext cx="1425390" cy="1569660"/>
          </a:xfrm>
          <a:prstGeom prst="rect">
            <a:avLst/>
          </a:prstGeom>
          <a:noFill/>
        </p:spPr>
        <p:txBody>
          <a:bodyPr wrap="none" rtlCol="0">
            <a:spAutoFit/>
          </a:bodyPr>
          <a:lstStyle/>
          <a:p>
            <a:r>
              <a:rPr lang="en-US" altLang="zh-CN" sz="9600" b="1" dirty="0">
                <a:solidFill>
                  <a:srgbClr val="FDB402"/>
                </a:solidFill>
                <a:latin typeface="幼圆" panose="02010509060101010101" pitchFamily="49" charset="-122"/>
                <a:ea typeface="幼圆" panose="02010509060101010101" pitchFamily="49" charset="-122"/>
              </a:rPr>
              <a:t>01</a:t>
            </a:r>
            <a:endParaRPr lang="zh-CN" altLang="en-US" sz="9600" b="1" dirty="0">
              <a:solidFill>
                <a:srgbClr val="FDB402"/>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33224235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381310" y="1073671"/>
            <a:ext cx="9722119" cy="142295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7.1.1 </a:t>
            </a:r>
            <a:r>
              <a:rPr lang="zh-CN" altLang="zh-CN" b="1" dirty="0"/>
              <a:t>检查过度分配</a:t>
            </a:r>
          </a:p>
          <a:p>
            <a:pPr indent="457200"/>
            <a:r>
              <a:rPr lang="zh-CN" altLang="zh-CN" dirty="0"/>
              <a:t>资源被重复使用或工作时间过长等因素都有可能造成资源过渡分配，当出现资源过度分配的情况时可以查看原因，并重新调整资源的分配问题。</a:t>
            </a:r>
          </a:p>
        </p:txBody>
      </p:sp>
      <p:pic>
        <p:nvPicPr>
          <p:cNvPr id="1026" name="图片 1">
            <a:extLst>
              <a:ext uri="{FF2B5EF4-FFF2-40B4-BE49-F238E27FC236}">
                <a16:creationId xmlns:a16="http://schemas.microsoft.com/office/drawing/2014/main" id="{9F696C4D-15A1-4CBE-8E63-C167CCA3D0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03644" y="2647503"/>
            <a:ext cx="5984711" cy="3039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23439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381310" y="621052"/>
            <a:ext cx="9722119" cy="2807948"/>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7.1.2 </a:t>
            </a:r>
            <a:r>
              <a:rPr lang="zh-CN" altLang="zh-CN" b="1" dirty="0"/>
              <a:t>处理资源冲突</a:t>
            </a:r>
          </a:p>
          <a:p>
            <a:pPr indent="457200"/>
            <a:r>
              <a:rPr lang="zh-CN" altLang="zh-CN" dirty="0"/>
              <a:t>根据资源过度分配的产生原因，用于解决资源过渡分配的方法也不同包括调整资源的分配、安排加班时间、调整资源值以及调整资源分布等。用户可根据需要选择使用何种方法。</a:t>
            </a:r>
          </a:p>
          <a:p>
            <a:pPr indent="457200"/>
            <a:r>
              <a:rPr lang="en-US" altLang="zh-CN" b="1" dirty="0"/>
              <a:t>1.</a:t>
            </a:r>
            <a:r>
              <a:rPr lang="zh-CN" altLang="zh-CN" b="1" dirty="0"/>
              <a:t>替换资源</a:t>
            </a:r>
            <a:endParaRPr lang="zh-CN" altLang="zh-CN" dirty="0"/>
          </a:p>
          <a:p>
            <a:pPr indent="457200"/>
            <a:r>
              <a:rPr lang="zh-CN" altLang="zh-CN" dirty="0"/>
              <a:t>添加或替换资源是解决资源过渡分配的最直接有效的方法。</a:t>
            </a:r>
          </a:p>
        </p:txBody>
      </p:sp>
      <p:pic>
        <p:nvPicPr>
          <p:cNvPr id="2050" name="图片 1">
            <a:extLst>
              <a:ext uri="{FF2B5EF4-FFF2-40B4-BE49-F238E27FC236}">
                <a16:creationId xmlns:a16="http://schemas.microsoft.com/office/drawing/2014/main" id="{53245579-A75C-41E2-B31F-64C5EB9F007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81902" y="3429000"/>
            <a:ext cx="3827009" cy="2482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图片 1">
            <a:extLst>
              <a:ext uri="{FF2B5EF4-FFF2-40B4-BE49-F238E27FC236}">
                <a16:creationId xmlns:a16="http://schemas.microsoft.com/office/drawing/2014/main" id="{16FC6FA6-5C8D-4D7B-A752-64853F68F2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5987" y="3429000"/>
            <a:ext cx="3563555" cy="2482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09349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48088" y="956616"/>
            <a:ext cx="8895824" cy="142295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2.</a:t>
            </a:r>
            <a:r>
              <a:rPr lang="zh-CN" altLang="zh-CN" b="1" dirty="0"/>
              <a:t>增加加班时间</a:t>
            </a:r>
            <a:endParaRPr lang="zh-CN" altLang="zh-CN" dirty="0"/>
          </a:p>
          <a:p>
            <a:pPr indent="457200"/>
            <a:r>
              <a:rPr lang="zh-CN" altLang="zh-CN" dirty="0"/>
              <a:t>在不替换或增加资源的情况下若要解决资源过度分配的问题，可以增加资源的加班时间。</a:t>
            </a:r>
          </a:p>
        </p:txBody>
      </p:sp>
      <p:pic>
        <p:nvPicPr>
          <p:cNvPr id="3074" name="图片 1">
            <a:extLst>
              <a:ext uri="{FF2B5EF4-FFF2-40B4-BE49-F238E27FC236}">
                <a16:creationId xmlns:a16="http://schemas.microsoft.com/office/drawing/2014/main" id="{0C91D071-EF19-43FE-BE2F-D63D9415421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27233" y="2510308"/>
            <a:ext cx="7137534" cy="2874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379494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48088" y="956616"/>
            <a:ext cx="8895824" cy="142295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3.</a:t>
            </a:r>
            <a:r>
              <a:rPr lang="zh-CN" altLang="zh-CN" b="1" dirty="0"/>
              <a:t>调整资源分布</a:t>
            </a:r>
            <a:endParaRPr lang="zh-CN" altLang="zh-CN" dirty="0"/>
          </a:p>
          <a:p>
            <a:pPr indent="457200"/>
            <a:r>
              <a:rPr lang="zh-CN" altLang="zh-CN" dirty="0"/>
              <a:t>当项目中有多个过渡分配的资源时，可调整资源的工时分布以及单位值来解决问题。</a:t>
            </a:r>
          </a:p>
        </p:txBody>
      </p:sp>
      <p:pic>
        <p:nvPicPr>
          <p:cNvPr id="4098" name="图片 1">
            <a:extLst>
              <a:ext uri="{FF2B5EF4-FFF2-40B4-BE49-F238E27FC236}">
                <a16:creationId xmlns:a16="http://schemas.microsoft.com/office/drawing/2014/main" id="{FFD2FCC4-0C88-4026-93F2-BF6DE59F599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4821" y="2577645"/>
            <a:ext cx="3979397" cy="3039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图片 1">
            <a:extLst>
              <a:ext uri="{FF2B5EF4-FFF2-40B4-BE49-F238E27FC236}">
                <a16:creationId xmlns:a16="http://schemas.microsoft.com/office/drawing/2014/main" id="{48B8EF35-4B54-4535-AF09-FB2B1B43593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83324" y="2577645"/>
            <a:ext cx="3958990" cy="3039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438021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48088" y="1000158"/>
            <a:ext cx="8895824" cy="142295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4.</a:t>
            </a:r>
            <a:r>
              <a:rPr lang="zh-CN" altLang="zh-CN" b="1" dirty="0"/>
              <a:t>调整资源值</a:t>
            </a:r>
            <a:endParaRPr lang="zh-CN" altLang="zh-CN" dirty="0"/>
          </a:p>
          <a:p>
            <a:pPr indent="457200"/>
            <a:r>
              <a:rPr lang="zh-CN" altLang="zh-CN" dirty="0"/>
              <a:t>重新分配或替换资源都需要项目中有多余的资源可供选择，若不满足这个条件，还可通过设置资源的任务类型来解决资源过渡分配的情况。</a:t>
            </a:r>
          </a:p>
        </p:txBody>
      </p:sp>
      <p:pic>
        <p:nvPicPr>
          <p:cNvPr id="5122" name="图片 1">
            <a:extLst>
              <a:ext uri="{FF2B5EF4-FFF2-40B4-BE49-F238E27FC236}">
                <a16:creationId xmlns:a16="http://schemas.microsoft.com/office/drawing/2014/main" id="{74406023-7761-488B-A88C-5CE3A8079AE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27049" y="2921354"/>
            <a:ext cx="4067967" cy="2681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图片 1">
            <a:extLst>
              <a:ext uri="{FF2B5EF4-FFF2-40B4-BE49-F238E27FC236}">
                <a16:creationId xmlns:a16="http://schemas.microsoft.com/office/drawing/2014/main" id="{443C6B5D-79ED-479E-9B20-E69B04CD3A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1433" y="2921354"/>
            <a:ext cx="3497835" cy="2681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49006129"/>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1">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2208</TotalTime>
  <Words>723</Words>
  <Application>Microsoft Office PowerPoint</Application>
  <PresentationFormat>宽屏</PresentationFormat>
  <Paragraphs>52</Paragraphs>
  <Slides>20</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20</vt:i4>
      </vt:variant>
    </vt:vector>
  </HeadingPairs>
  <TitlesOfParts>
    <vt:vector size="26" baseType="lpstr">
      <vt:lpstr>微软雅黑</vt:lpstr>
      <vt:lpstr>幼圆</vt:lpstr>
      <vt:lpstr>站酷小薇LOGO体</vt:lpstr>
      <vt:lpstr>Arial</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787</cp:revision>
  <dcterms:created xsi:type="dcterms:W3CDTF">2020-06-26T11:31:00Z</dcterms:created>
  <dcterms:modified xsi:type="dcterms:W3CDTF">2023-01-10T01:57:20Z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2052-11.1.0.10314</vt:lpwstr>
  </property>
  <property fmtid="{D5CDD505-2E9C-101B-9397-08002B2CF9AE}" pid="3" name="KSOTemplateUUID">
    <vt:lpwstr>v1.0_mb_s+3ElstvPcfk5zy2frAFoQ==</vt:lpwstr>
  </property>
</Properties>
</file>