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365" r:id="rId3"/>
    <p:sldId id="292" r:id="rId4"/>
    <p:sldId id="290" r:id="rId5"/>
    <p:sldId id="367" r:id="rId6"/>
    <p:sldId id="618" r:id="rId7"/>
    <p:sldId id="619" r:id="rId8"/>
    <p:sldId id="620" r:id="rId9"/>
    <p:sldId id="621" r:id="rId10"/>
    <p:sldId id="622" r:id="rId11"/>
    <p:sldId id="623" r:id="rId12"/>
    <p:sldId id="624" r:id="rId13"/>
    <p:sldId id="626" r:id="rId14"/>
    <p:sldId id="625" r:id="rId15"/>
    <p:sldId id="627" r:id="rId16"/>
    <p:sldId id="628" r:id="rId17"/>
    <p:sldId id="629" r:id="rId18"/>
    <p:sldId id="630" r:id="rId19"/>
    <p:sldId id="631" r:id="rId20"/>
    <p:sldId id="632" r:id="rId21"/>
    <p:sldId id="633" r:id="rId22"/>
    <p:sldId id="634" r:id="rId23"/>
    <p:sldId id="635" r:id="rId24"/>
    <p:sldId id="512" r:id="rId25"/>
    <p:sldId id="636" r:id="rId26"/>
    <p:sldId id="637" r:id="rId27"/>
    <p:sldId id="286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B8AD"/>
    <a:srgbClr val="7D6B63"/>
    <a:srgbClr val="D99211"/>
    <a:srgbClr val="EDA221"/>
    <a:srgbClr val="FFBC04"/>
    <a:srgbClr val="FEB801"/>
    <a:srgbClr val="B57A0F"/>
    <a:srgbClr val="D18C11"/>
    <a:srgbClr val="C3830F"/>
    <a:srgbClr val="966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2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图片包含 游戏机&#10;&#10;描述已自动生成">
            <a:extLst>
              <a:ext uri="{FF2B5EF4-FFF2-40B4-BE49-F238E27FC236}">
                <a16:creationId xmlns:a16="http://schemas.microsoft.com/office/drawing/2014/main" id="{4E08BE82-6930-4EF0-9FF3-EB768F7D28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75891" y="-4547769"/>
            <a:ext cx="12073131" cy="8658691"/>
          </a:xfrm>
          <a:prstGeom prst="rect">
            <a:avLst/>
          </a:prstGeom>
        </p:spPr>
      </p:pic>
      <p:pic>
        <p:nvPicPr>
          <p:cNvPr id="8" name="图片 7" descr="图片包含 游戏机&#10;&#10;描述已自动生成">
            <a:extLst>
              <a:ext uri="{FF2B5EF4-FFF2-40B4-BE49-F238E27FC236}">
                <a16:creationId xmlns:a16="http://schemas.microsoft.com/office/drawing/2014/main" id="{CA132A93-7E31-4F2C-AD69-267977D5A1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29" y="2987565"/>
            <a:ext cx="8590542" cy="616102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CA44BA0-EDA4-4024-A8AD-FDD11A4F89D5}"/>
              </a:ext>
            </a:extLst>
          </p:cNvPr>
          <p:cNvSpPr txBox="1"/>
          <p:nvPr userDrawn="1"/>
        </p:nvSpPr>
        <p:spPr>
          <a:xfrm>
            <a:off x="3817408" y="6408107"/>
            <a:ext cx="69209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1"/>
                </a:solidFill>
              </a:rPr>
              <a:t>关注微信公众平台</a:t>
            </a:r>
            <a:r>
              <a:rPr lang="en-US" altLang="zh-CN" sz="1100" dirty="0">
                <a:solidFill>
                  <a:schemeClr val="tx1"/>
                </a:solidFill>
              </a:rPr>
              <a:t>DSSF007</a:t>
            </a:r>
            <a:r>
              <a:rPr lang="zh-CN" altLang="en-US" sz="1100" dirty="0">
                <a:solidFill>
                  <a:schemeClr val="tx1"/>
                </a:solidFill>
              </a:rPr>
              <a:t>，回复关键字“经典课堂”获取更多资源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7760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243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03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E5AAF-4686-4DBC-AD82-82ACA52592B1}" type="datetimeFigureOut">
              <a:rPr lang="zh-CN" altLang="en-US" smtClean="0"/>
              <a:t>2023/1/10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5031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/>
          </a:p>
        </p:txBody>
      </p:sp>
      <p:sp>
        <p:nvSpPr>
          <p:cNvPr id="6" name="文本框 5"/>
          <p:cNvSpPr txBox="1"/>
          <p:nvPr/>
        </p:nvSpPr>
        <p:spPr>
          <a:xfrm>
            <a:off x="2371088" y="4186262"/>
            <a:ext cx="7449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管理多重项目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79413" y="1073671"/>
            <a:ext cx="8633174" cy="4209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下面将对这三种打开方式的区别进行详细介绍：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以只读方式打开资源池</a:t>
            </a:r>
            <a:endParaRPr lang="zh-CN" altLang="zh-CN" dirty="0"/>
          </a:p>
          <a:p>
            <a:pPr indent="457200"/>
            <a:r>
              <a:rPr lang="zh-CN" altLang="zh-CN" dirty="0"/>
              <a:t>表示资源池会以只读的方式被打开，在只读模式下无法将编辑过的内容保存到当前文档中。</a:t>
            </a:r>
          </a:p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以读写方式打开资源池</a:t>
            </a:r>
            <a:endParaRPr lang="zh-CN" altLang="zh-CN" dirty="0"/>
          </a:p>
          <a:p>
            <a:pPr indent="457200"/>
            <a:r>
              <a:rPr lang="zh-CN" altLang="zh-CN" dirty="0"/>
              <a:t>表示以读写方式打开资源池，这会导致资源池文件被锁定，其他用户将无法更新资源池信息。</a:t>
            </a:r>
          </a:p>
          <a:p>
            <a:pPr indent="457200"/>
            <a:r>
              <a:rPr lang="en-US" altLang="zh-CN" b="1" dirty="0"/>
              <a:t>3.</a:t>
            </a:r>
            <a:r>
              <a:rPr lang="zh-CN" altLang="zh-CN" b="1" dirty="0"/>
              <a:t>以读写方式打开资源池和所有其他共享资源文件</a:t>
            </a:r>
            <a:endParaRPr lang="zh-CN" altLang="zh-CN" dirty="0"/>
          </a:p>
          <a:p>
            <a:pPr indent="457200"/>
            <a:r>
              <a:rPr lang="zh-CN" altLang="zh-CN" dirty="0"/>
              <a:t>表示以读写的方式打开资源池以及所有共享资源文件。</a:t>
            </a:r>
          </a:p>
        </p:txBody>
      </p:sp>
    </p:spTree>
    <p:extLst>
      <p:ext uri="{BB962C8B-B14F-4D97-AF65-F5344CB8AC3E}">
        <p14:creationId xmlns:p14="http://schemas.microsoft.com/office/powerpoint/2010/main" val="2469771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79413" y="549275"/>
            <a:ext cx="8633174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打开共享了其他项目资源的文件</a:t>
            </a:r>
            <a:endParaRPr lang="zh-CN" altLang="zh-CN" dirty="0"/>
          </a:p>
          <a:p>
            <a:pPr indent="457200"/>
            <a:r>
              <a:rPr lang="zh-CN" altLang="zh-CN" dirty="0"/>
              <a:t>当打开共享了其他项目资源的文件时会弹出“打开资源池信息”对话框，该对话框中包两个选项，分别为“打开资源池以查看所有贡献资源文件的工作分配”和“不打开其他文件”。若选择前者则表示打开文档的同时打开资源池文件，而选择后者则表示只打开当前文档。</a:t>
            </a:r>
          </a:p>
        </p:txBody>
      </p:sp>
      <p:pic>
        <p:nvPicPr>
          <p:cNvPr id="4098" name="图片 1">
            <a:extLst>
              <a:ext uri="{FF2B5EF4-FFF2-40B4-BE49-F238E27FC236}">
                <a16:creationId xmlns:a16="http://schemas.microsoft.com/office/drawing/2014/main" id="{70FF5BD0-88E4-4234-9F8B-3781259DBC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802" y="2895558"/>
            <a:ext cx="3862396" cy="2860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0591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79413" y="955675"/>
            <a:ext cx="8633174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6.1.4 </a:t>
            </a:r>
            <a:r>
              <a:rPr lang="zh-CN" altLang="zh-CN" b="1" dirty="0"/>
              <a:t>查看共享资源链接</a:t>
            </a:r>
          </a:p>
          <a:p>
            <a:pPr indent="457200"/>
            <a:r>
              <a:rPr lang="zh-CN" altLang="zh-CN" dirty="0"/>
              <a:t>若想知道当前项目与共享了了哪些项目的资源可以通过“共享资源”对话框查看共享链接。</a:t>
            </a:r>
          </a:p>
        </p:txBody>
      </p:sp>
      <p:pic>
        <p:nvPicPr>
          <p:cNvPr id="5122" name="图片 1">
            <a:extLst>
              <a:ext uri="{FF2B5EF4-FFF2-40B4-BE49-F238E27FC236}">
                <a16:creationId xmlns:a16="http://schemas.microsoft.com/office/drawing/2014/main" id="{4621F64A-3D2C-41D6-BF11-FB32115810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140" y="2602817"/>
            <a:ext cx="4249763" cy="3014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1">
            <a:extLst>
              <a:ext uri="{FF2B5EF4-FFF2-40B4-BE49-F238E27FC236}">
                <a16:creationId xmlns:a16="http://schemas.microsoft.com/office/drawing/2014/main" id="{5591BF17-1E84-451B-9604-5B86D8732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621" y="2602818"/>
            <a:ext cx="2973839" cy="3014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7282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108948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4997928" y="3972975"/>
            <a:ext cx="5724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多重资源文件的管理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421582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5791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79413" y="549275"/>
            <a:ext cx="8633174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6.2.1 </a:t>
            </a:r>
            <a:r>
              <a:rPr lang="zh-CN" altLang="zh-CN" b="1" dirty="0"/>
              <a:t>资源信息的更新</a:t>
            </a:r>
          </a:p>
          <a:p>
            <a:pPr indent="457200"/>
            <a:r>
              <a:rPr lang="zh-CN" altLang="zh-CN" dirty="0"/>
              <a:t>可以更新资源库的方法不止一种，用户可使用“资源使用状况”视图或“更改工作时间”对话框等方式来更新资源库。下面将介绍具体操作方法。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刷新资源库</a:t>
            </a:r>
            <a:endParaRPr lang="zh-CN" altLang="zh-CN" dirty="0"/>
          </a:p>
          <a:p>
            <a:pPr indent="457200"/>
            <a:r>
              <a:rPr lang="zh-CN" altLang="zh-CN" dirty="0"/>
              <a:t>当共享的资源发生了更改时可以对共享资源进行刷新。</a:t>
            </a:r>
          </a:p>
        </p:txBody>
      </p:sp>
      <p:pic>
        <p:nvPicPr>
          <p:cNvPr id="6146" name="图片 1">
            <a:extLst>
              <a:ext uri="{FF2B5EF4-FFF2-40B4-BE49-F238E27FC236}">
                <a16:creationId xmlns:a16="http://schemas.microsoft.com/office/drawing/2014/main" id="{466934F4-BBBE-471D-B1AD-82B3A13BAC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676" y="3023734"/>
            <a:ext cx="3663324" cy="2883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1">
            <a:extLst>
              <a:ext uri="{FF2B5EF4-FFF2-40B4-BE49-F238E27FC236}">
                <a16:creationId xmlns:a16="http://schemas.microsoft.com/office/drawing/2014/main" id="{71FF13B2-48E6-4CB1-9E54-D2BB9AE26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872" y="3023734"/>
            <a:ext cx="3507860" cy="2883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8776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2393342" y="593026"/>
            <a:ext cx="6982887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更新资源工作时间</a:t>
            </a:r>
            <a:endParaRPr lang="zh-CN" altLang="zh-CN" dirty="0"/>
          </a:p>
          <a:p>
            <a:pPr indent="457200"/>
            <a:r>
              <a:rPr lang="zh-CN" altLang="zh-CN" dirty="0"/>
              <a:t>共享资源的工作时间也可以根据需要进行修改。</a:t>
            </a:r>
          </a:p>
        </p:txBody>
      </p:sp>
      <p:pic>
        <p:nvPicPr>
          <p:cNvPr id="7170" name="图片 1">
            <a:extLst>
              <a:ext uri="{FF2B5EF4-FFF2-40B4-BE49-F238E27FC236}">
                <a16:creationId xmlns:a16="http://schemas.microsoft.com/office/drawing/2014/main" id="{D3574D32-34DC-49D3-88C6-A2A93F0BC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676" y="1688419"/>
            <a:ext cx="3582648" cy="413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155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2604556" y="978041"/>
            <a:ext cx="6982887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3.</a:t>
            </a:r>
            <a:r>
              <a:rPr lang="zh-CN" altLang="zh-CN" b="1" dirty="0"/>
              <a:t>更新工作分配</a:t>
            </a:r>
            <a:endParaRPr lang="zh-CN" altLang="zh-CN" dirty="0"/>
          </a:p>
          <a:p>
            <a:pPr indent="457200"/>
            <a:r>
              <a:rPr lang="zh-CN" altLang="zh-CN" dirty="0"/>
              <a:t>下面将继续为用户介绍如何更显工作分配。</a:t>
            </a:r>
          </a:p>
        </p:txBody>
      </p:sp>
      <p:pic>
        <p:nvPicPr>
          <p:cNvPr id="8194" name="图片 1">
            <a:extLst>
              <a:ext uri="{FF2B5EF4-FFF2-40B4-BE49-F238E27FC236}">
                <a16:creationId xmlns:a16="http://schemas.microsoft.com/office/drawing/2014/main" id="{07168C94-6153-43B4-AD5E-118972841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364" y="2370591"/>
            <a:ext cx="4088002" cy="321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图片 1">
            <a:extLst>
              <a:ext uri="{FF2B5EF4-FFF2-40B4-BE49-F238E27FC236}">
                <a16:creationId xmlns:a16="http://schemas.microsoft.com/office/drawing/2014/main" id="{B29E0718-1079-4A55-B4F0-7BD25AAA5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975" y="2370591"/>
            <a:ext cx="4645253" cy="321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124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2103415" y="876442"/>
            <a:ext cx="7985169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6.2.2 </a:t>
            </a:r>
            <a:r>
              <a:rPr lang="zh-CN" altLang="zh-CN" b="1" dirty="0"/>
              <a:t>共享资源的管理</a:t>
            </a:r>
          </a:p>
          <a:p>
            <a:pPr indent="457200"/>
            <a:r>
              <a:rPr lang="zh-CN" altLang="zh-CN" dirty="0"/>
              <a:t>通过管理共享资源可以确保资源被合理应用、解决资源过渡分配的等问题，下面将对管理共享资源的方法进行详细讲解。</a:t>
            </a:r>
          </a:p>
          <a:p>
            <a:pPr indent="457200"/>
            <a:r>
              <a:rPr lang="en-US" altLang="zh-CN" dirty="0"/>
              <a:t>1.</a:t>
            </a:r>
            <a:r>
              <a:rPr lang="zh-CN" altLang="zh-CN" dirty="0"/>
              <a:t>资源调配</a:t>
            </a:r>
          </a:p>
        </p:txBody>
      </p:sp>
      <p:pic>
        <p:nvPicPr>
          <p:cNvPr id="9218" name="图片 1">
            <a:extLst>
              <a:ext uri="{FF2B5EF4-FFF2-40B4-BE49-F238E27FC236}">
                <a16:creationId xmlns:a16="http://schemas.microsoft.com/office/drawing/2014/main" id="{E0A60229-1CB3-4EA6-82D4-E5FAB2366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243" y="2923664"/>
            <a:ext cx="5847514" cy="2664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6619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2103415" y="855015"/>
            <a:ext cx="7985169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b="1" dirty="0"/>
              <a:t>2.</a:t>
            </a:r>
            <a:r>
              <a:rPr lang="zh-CN" altLang="zh-CN" b="1" dirty="0"/>
              <a:t>设置资源的优先级</a:t>
            </a:r>
            <a:endParaRPr lang="en-US" altLang="zh-CN" b="1" dirty="0"/>
          </a:p>
          <a:p>
            <a:r>
              <a:rPr lang="en-US" altLang="zh-CN" b="1" dirty="0"/>
              <a:t>3.</a:t>
            </a:r>
            <a:r>
              <a:rPr lang="zh-CN" altLang="zh-CN" b="1" dirty="0"/>
              <a:t>设置任务的优先级</a:t>
            </a:r>
            <a:endParaRPr lang="zh-CN" altLang="zh-CN" dirty="0"/>
          </a:p>
        </p:txBody>
      </p:sp>
      <p:pic>
        <p:nvPicPr>
          <p:cNvPr id="10242" name="图片 1">
            <a:extLst>
              <a:ext uri="{FF2B5EF4-FFF2-40B4-BE49-F238E27FC236}">
                <a16:creationId xmlns:a16="http://schemas.microsoft.com/office/drawing/2014/main" id="{FF1746D3-DA4A-4871-B8A7-2B8DC08D8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094" y="2103665"/>
            <a:ext cx="4057613" cy="3614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图片 1">
            <a:extLst>
              <a:ext uri="{FF2B5EF4-FFF2-40B4-BE49-F238E27FC236}">
                <a16:creationId xmlns:a16="http://schemas.microsoft.com/office/drawing/2014/main" id="{4589864E-F989-45D7-BBD8-3C1906712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878" y="2103665"/>
            <a:ext cx="5469762" cy="3614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14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108948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447870" y="3972975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合并与管理项目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421582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2398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467625" y="82566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23">
            <a:extLst>
              <a:ext uri="{FF2B5EF4-FFF2-40B4-BE49-F238E27FC236}">
                <a16:creationId xmlns:a16="http://schemas.microsoft.com/office/drawing/2014/main" id="{165B3E1C-B1BD-418B-98A3-9757880BDE8E}"/>
              </a:ext>
            </a:extLst>
          </p:cNvPr>
          <p:cNvSpPr txBox="1"/>
          <p:nvPr/>
        </p:nvSpPr>
        <p:spPr>
          <a:xfrm>
            <a:off x="1895136" y="2017766"/>
            <a:ext cx="8401727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大型的项目通常由多个负责人、多个小组共同完成，为了方便项目的规划管理和执行，可以将一个项目分为多个小项目进行管理，最后再由项目经理将这些小项目汇总成一个项目。在管理多重项目时需要通过多重管理功能，协调项目之间的资源、工作分配等问题，并进行及时更新。本章将对资源的合并、多重资源管理等内容进行详细介绍。</a:t>
            </a:r>
          </a:p>
        </p:txBody>
      </p:sp>
    </p:spTree>
    <p:extLst>
      <p:ext uri="{BB962C8B-B14F-4D97-AF65-F5344CB8AC3E}">
        <p14:creationId xmlns:p14="http://schemas.microsoft.com/office/powerpoint/2010/main" val="781970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36569" y="680843"/>
            <a:ext cx="8318861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6.3.1 </a:t>
            </a:r>
            <a:r>
              <a:rPr lang="zh-CN" altLang="zh-CN" b="1" dirty="0"/>
              <a:t>项目的合并</a:t>
            </a:r>
          </a:p>
          <a:p>
            <a:pPr indent="457200"/>
            <a:r>
              <a:rPr lang="zh-CN" altLang="zh-CN" dirty="0"/>
              <a:t>将多个项目合并成一个总项目即为项目的合并。合并项目的方法不止一种，下面将对常见的项目合并方法进行介绍。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合并所有项目文档</a:t>
            </a:r>
            <a:endParaRPr lang="zh-CN" altLang="zh-CN" dirty="0"/>
          </a:p>
        </p:txBody>
      </p:sp>
      <p:pic>
        <p:nvPicPr>
          <p:cNvPr id="11266" name="图片 1">
            <a:extLst>
              <a:ext uri="{FF2B5EF4-FFF2-40B4-BE49-F238E27FC236}">
                <a16:creationId xmlns:a16="http://schemas.microsoft.com/office/drawing/2014/main" id="{2E9F65DB-4CF7-4D42-8989-87F439DF2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347" y="2725119"/>
            <a:ext cx="5441305" cy="3153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769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36569" y="811473"/>
            <a:ext cx="8318861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插入子项目</a:t>
            </a:r>
            <a:endParaRPr lang="zh-CN" altLang="zh-CN" dirty="0"/>
          </a:p>
          <a:p>
            <a:pPr indent="457200"/>
            <a:r>
              <a:rPr lang="zh-CN" altLang="zh-CN" dirty="0"/>
              <a:t>合并项目时也可以将其中一个项目作为主项目，其余项目作为子项目插入到主题项目中。</a:t>
            </a:r>
          </a:p>
        </p:txBody>
      </p:sp>
      <p:pic>
        <p:nvPicPr>
          <p:cNvPr id="12290" name="图片 1">
            <a:extLst>
              <a:ext uri="{FF2B5EF4-FFF2-40B4-BE49-F238E27FC236}">
                <a16:creationId xmlns:a16="http://schemas.microsoft.com/office/drawing/2014/main" id="{7B3DBF54-2E6E-490D-B105-6BAF1B027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485" y="2538888"/>
            <a:ext cx="3753206" cy="2854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图片 1">
            <a:extLst>
              <a:ext uri="{FF2B5EF4-FFF2-40B4-BE49-F238E27FC236}">
                <a16:creationId xmlns:a16="http://schemas.microsoft.com/office/drawing/2014/main" id="{1AEE178C-E49D-4E2C-9EC4-CE995EA16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457" y="2538888"/>
            <a:ext cx="4455884" cy="2854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80960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36568" y="1275930"/>
            <a:ext cx="8542746" cy="1452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6.3.2 </a:t>
            </a:r>
            <a:r>
              <a:rPr lang="zh-CN" altLang="zh-CN" b="1" dirty="0"/>
              <a:t>项目的链接</a:t>
            </a:r>
          </a:p>
          <a:p>
            <a:pPr indent="457200"/>
            <a:r>
              <a:rPr lang="zh-CN" altLang="zh-CN" dirty="0"/>
              <a:t>合并项目后为了保证新插入的子项目能够按照顺序正常执行，可以创建项目链接。</a:t>
            </a:r>
          </a:p>
        </p:txBody>
      </p:sp>
      <p:pic>
        <p:nvPicPr>
          <p:cNvPr id="13314" name="图片 1">
            <a:extLst>
              <a:ext uri="{FF2B5EF4-FFF2-40B4-BE49-F238E27FC236}">
                <a16:creationId xmlns:a16="http://schemas.microsoft.com/office/drawing/2014/main" id="{B95CF2D9-99FA-456C-AFD8-8EBE6A017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64" y="2811617"/>
            <a:ext cx="6724672" cy="2949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01507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36568" y="1073671"/>
            <a:ext cx="8318861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6.3.3 </a:t>
            </a:r>
            <a:r>
              <a:rPr lang="zh-CN" altLang="zh-CN" b="1" dirty="0"/>
              <a:t>同步项目信息</a:t>
            </a:r>
          </a:p>
          <a:p>
            <a:pPr indent="457200"/>
            <a:r>
              <a:rPr lang="zh-CN" altLang="zh-CN" dirty="0"/>
              <a:t>插入子项目后若希望在更改子项目的信息后，主项目信息也同步更改，可以利用多项目的共同性创建信息同步。</a:t>
            </a:r>
          </a:p>
        </p:txBody>
      </p:sp>
      <p:pic>
        <p:nvPicPr>
          <p:cNvPr id="14338" name="图片 1">
            <a:extLst>
              <a:ext uri="{FF2B5EF4-FFF2-40B4-BE49-F238E27FC236}">
                <a16:creationId xmlns:a16="http://schemas.microsoft.com/office/drawing/2014/main" id="{179E2154-51FE-4102-A7B9-D34F3BEB2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637" y="2605906"/>
            <a:ext cx="5266725" cy="31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46470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71619" y="527169"/>
            <a:ext cx="433831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b="1" dirty="0"/>
              <a:t>实战演练：合并新产品上市准备项目</a:t>
            </a:r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639D47D3-2540-42BA-BC5C-1D25F2C24CD0}"/>
              </a:ext>
            </a:extLst>
          </p:cNvPr>
          <p:cNvSpPr txBox="1"/>
          <p:nvPr/>
        </p:nvSpPr>
        <p:spPr>
          <a:xfrm>
            <a:off x="1585637" y="1038492"/>
            <a:ext cx="9111392" cy="1954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一个大型的项目往往是由多人分别负责项目中的不同环节，为了方便管理项目资源，促使项目在规定的时间内完成，还需要将多个项目合并到一个主项目中。本次案例实战将详细介绍新产品上市准备项目的合并方法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合并项目</a:t>
            </a:r>
            <a:endParaRPr lang="zh-CN" altLang="zh-CN" dirty="0"/>
          </a:p>
        </p:txBody>
      </p:sp>
      <p:pic>
        <p:nvPicPr>
          <p:cNvPr id="15362" name="图片 1">
            <a:extLst>
              <a:ext uri="{FF2B5EF4-FFF2-40B4-BE49-F238E27FC236}">
                <a16:creationId xmlns:a16="http://schemas.microsoft.com/office/drawing/2014/main" id="{39376299-FB86-4A63-999C-130B1CC4F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321" y="3050922"/>
            <a:ext cx="4053098" cy="282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图片 1">
            <a:extLst>
              <a:ext uri="{FF2B5EF4-FFF2-40B4-BE49-F238E27FC236}">
                <a16:creationId xmlns:a16="http://schemas.microsoft.com/office/drawing/2014/main" id="{46F9154B-D223-4CCD-B499-DCD497F69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635" y="3050922"/>
            <a:ext cx="4039090" cy="282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14035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71619" y="527169"/>
            <a:ext cx="433831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b="1" dirty="0"/>
              <a:t>实战演练：合并新产品上市准备项目</a:t>
            </a:r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639D47D3-2540-42BA-BC5C-1D25F2C24CD0}"/>
              </a:ext>
            </a:extLst>
          </p:cNvPr>
          <p:cNvSpPr txBox="1"/>
          <p:nvPr/>
        </p:nvSpPr>
        <p:spPr>
          <a:xfrm>
            <a:off x="1317094" y="1096163"/>
            <a:ext cx="8818982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插入项目来源域</a:t>
            </a:r>
            <a:endParaRPr lang="en-US" altLang="zh-CN" b="1" dirty="0"/>
          </a:p>
          <a:p>
            <a:pPr indent="457200"/>
            <a:r>
              <a:rPr lang="en-US" altLang="zh-CN" b="1" dirty="0"/>
              <a:t>3.</a:t>
            </a:r>
            <a:r>
              <a:rPr lang="zh-CN" altLang="zh-CN" b="1" dirty="0"/>
              <a:t>链接子程序</a:t>
            </a:r>
            <a:endParaRPr lang="zh-CN" altLang="zh-CN" dirty="0"/>
          </a:p>
        </p:txBody>
      </p:sp>
      <p:pic>
        <p:nvPicPr>
          <p:cNvPr id="16386" name="图片 1">
            <a:extLst>
              <a:ext uri="{FF2B5EF4-FFF2-40B4-BE49-F238E27FC236}">
                <a16:creationId xmlns:a16="http://schemas.microsoft.com/office/drawing/2014/main" id="{BADB4263-B948-4544-99E9-5F789FBE4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507" y="2619789"/>
            <a:ext cx="4317853" cy="285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图片 1">
            <a:extLst>
              <a:ext uri="{FF2B5EF4-FFF2-40B4-BE49-F238E27FC236}">
                <a16:creationId xmlns:a16="http://schemas.microsoft.com/office/drawing/2014/main" id="{7C45D001-71F0-4ABA-9BCA-AC193282D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280" y="2685666"/>
            <a:ext cx="5425413" cy="2719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9340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71619" y="527169"/>
            <a:ext cx="433831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b="1" dirty="0"/>
              <a:t>实战演练：合并新产品上市准备项目</a:t>
            </a:r>
          </a:p>
        </p:txBody>
      </p:sp>
      <p:sp>
        <p:nvSpPr>
          <p:cNvPr id="7" name="文本框 23">
            <a:extLst>
              <a:ext uri="{FF2B5EF4-FFF2-40B4-BE49-F238E27FC236}">
                <a16:creationId xmlns:a16="http://schemas.microsoft.com/office/drawing/2014/main" id="{639D47D3-2540-42BA-BC5C-1D25F2C24CD0}"/>
              </a:ext>
            </a:extLst>
          </p:cNvPr>
          <p:cNvSpPr txBox="1"/>
          <p:nvPr/>
        </p:nvSpPr>
        <p:spPr>
          <a:xfrm>
            <a:off x="1252878" y="1210818"/>
            <a:ext cx="881898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4.</a:t>
            </a:r>
            <a:r>
              <a:rPr lang="zh-CN" altLang="zh-CN" b="1" dirty="0"/>
              <a:t>自动调配资源</a:t>
            </a:r>
            <a:endParaRPr lang="zh-CN" altLang="zh-CN" dirty="0"/>
          </a:p>
        </p:txBody>
      </p:sp>
      <p:pic>
        <p:nvPicPr>
          <p:cNvPr id="17410" name="图片 1">
            <a:extLst>
              <a:ext uri="{FF2B5EF4-FFF2-40B4-BE49-F238E27FC236}">
                <a16:creationId xmlns:a16="http://schemas.microsoft.com/office/drawing/2014/main" id="{2C3E4EF4-AC68-41E8-8E2E-C17AC5CB6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133" y="2196037"/>
            <a:ext cx="3201133" cy="3580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1">
            <a:extLst>
              <a:ext uri="{FF2B5EF4-FFF2-40B4-BE49-F238E27FC236}">
                <a16:creationId xmlns:a16="http://schemas.microsoft.com/office/drawing/2014/main" id="{3FA3EA5C-6DFB-4141-A35A-F7BF1B279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476" y="2196037"/>
            <a:ext cx="5429264" cy="3580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32612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1462C79-EED8-4446-9394-C84809A93914}"/>
              </a:ext>
            </a:extLst>
          </p:cNvPr>
          <p:cNvSpPr txBox="1"/>
          <p:nvPr/>
        </p:nvSpPr>
        <p:spPr>
          <a:xfrm>
            <a:off x="7433952" y="1966005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1D95A4E9-B9A9-4823-9C3E-3F97BCF3B0C7}"/>
              </a:ext>
            </a:extLst>
          </p:cNvPr>
          <p:cNvCxnSpPr/>
          <p:nvPr/>
        </p:nvCxnSpPr>
        <p:spPr>
          <a:xfrm flipH="1">
            <a:off x="7583252" y="2095337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E3E11741-E0AE-4C99-8BB0-FA2B455F1FD4}"/>
              </a:ext>
            </a:extLst>
          </p:cNvPr>
          <p:cNvSpPr txBox="1"/>
          <p:nvPr/>
        </p:nvSpPr>
        <p:spPr>
          <a:xfrm>
            <a:off x="7436620" y="3023342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FCD55F1-7E53-4D94-B849-03B234E0F197}"/>
              </a:ext>
            </a:extLst>
          </p:cNvPr>
          <p:cNvSpPr txBox="1"/>
          <p:nvPr/>
        </p:nvSpPr>
        <p:spPr>
          <a:xfrm>
            <a:off x="7457964" y="4061285"/>
            <a:ext cx="673921" cy="515979"/>
          </a:xfrm>
          <a:custGeom>
            <a:avLst/>
            <a:gdLst/>
            <a:ahLst/>
            <a:cxnLst/>
            <a:rect l="l" t="t" r="r" b="b"/>
            <a:pathLst>
              <a:path w="1083170" h="833437">
                <a:moveTo>
                  <a:pt x="678582" y="604837"/>
                </a:moveTo>
                <a:cubicBezTo>
                  <a:pt x="696789" y="604837"/>
                  <a:pt x="709687" y="612155"/>
                  <a:pt x="717277" y="626789"/>
                </a:cubicBezTo>
                <a:cubicBezTo>
                  <a:pt x="724868" y="641424"/>
                  <a:pt x="728663" y="653628"/>
                  <a:pt x="728663" y="663401"/>
                </a:cubicBezTo>
                <a:cubicBezTo>
                  <a:pt x="728663" y="679673"/>
                  <a:pt x="725488" y="693489"/>
                  <a:pt x="719138" y="704850"/>
                </a:cubicBezTo>
                <a:cubicBezTo>
                  <a:pt x="712788" y="716210"/>
                  <a:pt x="709613" y="726777"/>
                  <a:pt x="709613" y="736550"/>
                </a:cubicBezTo>
                <a:cubicBezTo>
                  <a:pt x="709613" y="756096"/>
                  <a:pt x="721680" y="772368"/>
                  <a:pt x="745815" y="785366"/>
                </a:cubicBezTo>
                <a:lnTo>
                  <a:pt x="749812" y="786901"/>
                </a:lnTo>
                <a:lnTo>
                  <a:pt x="720682" y="804171"/>
                </a:lnTo>
                <a:lnTo>
                  <a:pt x="685800" y="785812"/>
                </a:lnTo>
                <a:cubicBezTo>
                  <a:pt x="644525" y="754062"/>
                  <a:pt x="623888" y="717550"/>
                  <a:pt x="623888" y="676275"/>
                </a:cubicBezTo>
                <a:cubicBezTo>
                  <a:pt x="623888" y="657225"/>
                  <a:pt x="629965" y="640556"/>
                  <a:pt x="642119" y="626268"/>
                </a:cubicBezTo>
                <a:cubicBezTo>
                  <a:pt x="654273" y="611981"/>
                  <a:pt x="666428" y="604837"/>
                  <a:pt x="678582" y="604837"/>
                </a:cubicBez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842963" y="0"/>
                </a:moveTo>
                <a:cubicBezTo>
                  <a:pt x="906463" y="0"/>
                  <a:pt x="957263" y="20017"/>
                  <a:pt x="995363" y="60052"/>
                </a:cubicBezTo>
                <a:cubicBezTo>
                  <a:pt x="1033463" y="100087"/>
                  <a:pt x="1052513" y="142527"/>
                  <a:pt x="1052513" y="187374"/>
                </a:cubicBezTo>
                <a:cubicBezTo>
                  <a:pt x="1052513" y="235446"/>
                  <a:pt x="1040606" y="276299"/>
                  <a:pt x="1016794" y="309934"/>
                </a:cubicBezTo>
                <a:cubicBezTo>
                  <a:pt x="992981" y="343569"/>
                  <a:pt x="955675" y="368399"/>
                  <a:pt x="904875" y="384423"/>
                </a:cubicBezTo>
                <a:cubicBezTo>
                  <a:pt x="974725" y="409624"/>
                  <a:pt x="1022350" y="442714"/>
                  <a:pt x="1047750" y="483691"/>
                </a:cubicBezTo>
                <a:cubicBezTo>
                  <a:pt x="1060450" y="504180"/>
                  <a:pt x="1069975" y="524662"/>
                  <a:pt x="1076325" y="545138"/>
                </a:cubicBezTo>
                <a:lnTo>
                  <a:pt x="1083170" y="589266"/>
                </a:lnTo>
                <a:lnTo>
                  <a:pt x="994921" y="641585"/>
                </a:lnTo>
                <a:lnTo>
                  <a:pt x="1000125" y="597619"/>
                </a:lnTo>
                <a:cubicBezTo>
                  <a:pt x="1000125" y="539774"/>
                  <a:pt x="985044" y="493179"/>
                  <a:pt x="954881" y="457832"/>
                </a:cubicBezTo>
                <a:cubicBezTo>
                  <a:pt x="924719" y="422486"/>
                  <a:pt x="868363" y="404812"/>
                  <a:pt x="785813" y="404812"/>
                </a:cubicBezTo>
                <a:lnTo>
                  <a:pt x="785813" y="376237"/>
                </a:lnTo>
                <a:cubicBezTo>
                  <a:pt x="847676" y="376237"/>
                  <a:pt x="893304" y="360734"/>
                  <a:pt x="922697" y="329728"/>
                </a:cubicBezTo>
                <a:cubicBezTo>
                  <a:pt x="952091" y="298723"/>
                  <a:pt x="966788" y="255463"/>
                  <a:pt x="966788" y="199950"/>
                </a:cubicBezTo>
                <a:cubicBezTo>
                  <a:pt x="966788" y="154260"/>
                  <a:pt x="955117" y="114275"/>
                  <a:pt x="931776" y="79995"/>
                </a:cubicBezTo>
                <a:cubicBezTo>
                  <a:pt x="908435" y="45715"/>
                  <a:pt x="871885" y="28575"/>
                  <a:pt x="822127" y="28575"/>
                </a:cubicBezTo>
                <a:cubicBezTo>
                  <a:pt x="800348" y="28575"/>
                  <a:pt x="776945" y="34267"/>
                  <a:pt x="751917" y="45653"/>
                </a:cubicBezTo>
                <a:cubicBezTo>
                  <a:pt x="726889" y="57038"/>
                  <a:pt x="714375" y="75728"/>
                  <a:pt x="714375" y="101724"/>
                </a:cubicBezTo>
                <a:cubicBezTo>
                  <a:pt x="714375" y="127769"/>
                  <a:pt x="717550" y="144040"/>
                  <a:pt x="723900" y="150539"/>
                </a:cubicBezTo>
                <a:cubicBezTo>
                  <a:pt x="730250" y="157038"/>
                  <a:pt x="733425" y="165174"/>
                  <a:pt x="733425" y="174947"/>
                </a:cubicBezTo>
                <a:cubicBezTo>
                  <a:pt x="733425" y="191219"/>
                  <a:pt x="730250" y="204229"/>
                  <a:pt x="723900" y="213977"/>
                </a:cubicBezTo>
                <a:cubicBezTo>
                  <a:pt x="717550" y="223726"/>
                  <a:pt x="706438" y="228600"/>
                  <a:pt x="690563" y="228600"/>
                </a:cubicBezTo>
                <a:cubicBezTo>
                  <a:pt x="677863" y="228600"/>
                  <a:pt x="665956" y="223837"/>
                  <a:pt x="654844" y="214312"/>
                </a:cubicBezTo>
                <a:cubicBezTo>
                  <a:pt x="643731" y="204787"/>
                  <a:pt x="638175" y="187325"/>
                  <a:pt x="638175" y="161925"/>
                </a:cubicBezTo>
                <a:cubicBezTo>
                  <a:pt x="638175" y="114300"/>
                  <a:pt x="658813" y="75406"/>
                  <a:pt x="700088" y="45243"/>
                </a:cubicBezTo>
                <a:cubicBezTo>
                  <a:pt x="741363" y="15081"/>
                  <a:pt x="788988" y="0"/>
                  <a:pt x="8429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7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1155BBDE-66C3-48B0-BDED-F0412293DAEB}"/>
              </a:ext>
            </a:extLst>
          </p:cNvPr>
          <p:cNvCxnSpPr/>
          <p:nvPr/>
        </p:nvCxnSpPr>
        <p:spPr>
          <a:xfrm flipH="1">
            <a:off x="7596321" y="3154681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FC40EEEA-082D-4E9C-AD82-845A3CAF94C9}"/>
              </a:ext>
            </a:extLst>
          </p:cNvPr>
          <p:cNvCxnSpPr/>
          <p:nvPr/>
        </p:nvCxnSpPr>
        <p:spPr>
          <a:xfrm flipH="1">
            <a:off x="7567729" y="4207864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hlinkClick r:id="rId2" action="ppaction://hlinksldjump"/>
            <a:extLst>
              <a:ext uri="{FF2B5EF4-FFF2-40B4-BE49-F238E27FC236}">
                <a16:creationId xmlns:a16="http://schemas.microsoft.com/office/drawing/2014/main" id="{9ABC2E97-B359-4AB2-848B-D2653B68151A}"/>
              </a:ext>
            </a:extLst>
          </p:cNvPr>
          <p:cNvSpPr txBox="1"/>
          <p:nvPr/>
        </p:nvSpPr>
        <p:spPr>
          <a:xfrm>
            <a:off x="8469671" y="3007880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多重资源文件的管理</a:t>
            </a:r>
            <a:endParaRPr lang="zh-CN" altLang="en-US" dirty="0"/>
          </a:p>
        </p:txBody>
      </p:sp>
      <p:sp>
        <p:nvSpPr>
          <p:cNvPr id="12" name="文本框 11">
            <a:hlinkClick r:id="rId3" action="ppaction://hlinksldjump"/>
            <a:extLst>
              <a:ext uri="{FF2B5EF4-FFF2-40B4-BE49-F238E27FC236}">
                <a16:creationId xmlns:a16="http://schemas.microsoft.com/office/drawing/2014/main" id="{434003EC-243D-457F-A944-3C9706F6BB77}"/>
              </a:ext>
            </a:extLst>
          </p:cNvPr>
          <p:cNvSpPr txBox="1"/>
          <p:nvPr/>
        </p:nvSpPr>
        <p:spPr>
          <a:xfrm>
            <a:off x="8483526" y="4056370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合并与管理项目</a:t>
            </a:r>
            <a:endParaRPr lang="zh-CN" altLang="en-US" dirty="0"/>
          </a:p>
        </p:txBody>
      </p:sp>
      <p:sp>
        <p:nvSpPr>
          <p:cNvPr id="22" name="文本框 21">
            <a:hlinkClick r:id="rId4" action="ppaction://hlinksldjump"/>
            <a:extLst>
              <a:ext uri="{FF2B5EF4-FFF2-40B4-BE49-F238E27FC236}">
                <a16:creationId xmlns:a16="http://schemas.microsoft.com/office/drawing/2014/main" id="{A4FA8CBE-305F-4333-AF39-400B25841AD0}"/>
              </a:ext>
            </a:extLst>
          </p:cNvPr>
          <p:cNvSpPr txBox="1"/>
          <p:nvPr/>
        </p:nvSpPr>
        <p:spPr>
          <a:xfrm>
            <a:off x="8476931" y="1955596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共享资源库文件的创建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621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108948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4997928" y="3972975"/>
            <a:ext cx="63401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共享资源库文件的创建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421582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2423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381310" y="927587"/>
            <a:ext cx="9722119" cy="4644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6.1.1 </a:t>
            </a:r>
            <a:r>
              <a:rPr lang="zh-CN" altLang="zh-CN" b="1" dirty="0"/>
              <a:t>资源库概念</a:t>
            </a:r>
          </a:p>
          <a:p>
            <a:pPr indent="457200"/>
            <a:r>
              <a:rPr lang="zh-CN" altLang="zh-CN" dirty="0"/>
              <a:t>资源库是一个项目计划，其他项目计划可以从中获取资源信息。利用资源库可以查看多个项目中资源的利用状况。资源库包括链接到资源库的所有项目计划中的资源的任务分配信息，用户可以在资源库中修改资源的最大值、成本费率、非工作时间等资源信息。</a:t>
            </a:r>
          </a:p>
          <a:p>
            <a:pPr indent="457200"/>
            <a:r>
              <a:rPr lang="zh-CN" altLang="zh-CN" dirty="0"/>
              <a:t>在创建资源库之前，每个项目包含自己单独的资源信息。当该项目的资源信息分配给两个项目中的任务时，可能会导致资源的过度分配与重复现象。</a:t>
            </a:r>
          </a:p>
          <a:p>
            <a:pPr indent="457200"/>
            <a:r>
              <a:rPr lang="zh-CN" altLang="zh-CN" dirty="0"/>
              <a:t>在创建资源库之后，项目计划链接到资源库，资源信息合并到资源库中，并在共享计划中更新。此时，共享计划中的工作分配信息与详细信息也更新到资源库，将极大可能地解决资源过度分配问题。</a:t>
            </a:r>
          </a:p>
        </p:txBody>
      </p:sp>
    </p:spTree>
    <p:extLst>
      <p:ext uri="{BB962C8B-B14F-4D97-AF65-F5344CB8AC3E}">
        <p14:creationId xmlns:p14="http://schemas.microsoft.com/office/powerpoint/2010/main" val="2332343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447532" y="1392044"/>
            <a:ext cx="9296935" cy="3731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当用户需要与网络上的</a:t>
            </a:r>
            <a:r>
              <a:rPr lang="en-US" altLang="zh-CN" dirty="0"/>
              <a:t>Project</a:t>
            </a:r>
            <a:r>
              <a:rPr lang="zh-CN" altLang="zh-CN" dirty="0"/>
              <a:t>用户共事时，资源库显得尤为重要。此时，资源库储存在中央位置，而共享计划的所有者则可以共同使用公共的资源库。</a:t>
            </a:r>
          </a:p>
          <a:p>
            <a:pPr indent="457200"/>
            <a:r>
              <a:rPr lang="zh-CN" altLang="zh-CN" dirty="0"/>
              <a:t>资源库的优点如下：</a:t>
            </a:r>
          </a:p>
          <a:p>
            <a:pPr indent="457200"/>
            <a:r>
              <a:rPr lang="en-US" altLang="zh-CN" dirty="0"/>
              <a:t>1</a:t>
            </a:r>
            <a:r>
              <a:rPr lang="zh-CN" altLang="zh-CN" dirty="0"/>
              <a:t>、一次输入资源信息，可在多个项目计划中使用。</a:t>
            </a:r>
          </a:p>
          <a:p>
            <a:pPr indent="457200"/>
            <a:r>
              <a:rPr lang="en-US" altLang="zh-CN" dirty="0"/>
              <a:t>2</a:t>
            </a:r>
            <a:r>
              <a:rPr lang="zh-CN" altLang="zh-CN" dirty="0"/>
              <a:t>、在单一位置查看多个项目中的资源分配详情。</a:t>
            </a:r>
          </a:p>
          <a:p>
            <a:pPr indent="457200"/>
            <a:r>
              <a:rPr lang="en-US" altLang="zh-CN" dirty="0"/>
              <a:t>3</a:t>
            </a:r>
            <a:r>
              <a:rPr lang="zh-CN" altLang="zh-CN" dirty="0"/>
              <a:t>、在多个项目中查看每一个项目的分配工作成本。</a:t>
            </a:r>
          </a:p>
          <a:p>
            <a:pPr indent="457200"/>
            <a:r>
              <a:rPr lang="en-US" altLang="zh-CN" dirty="0"/>
              <a:t>4</a:t>
            </a:r>
            <a:r>
              <a:rPr lang="zh-CN" altLang="zh-CN" dirty="0"/>
              <a:t>、在多个项目中查找被过度分配的资源。</a:t>
            </a:r>
          </a:p>
          <a:p>
            <a:pPr indent="457200"/>
            <a:r>
              <a:rPr lang="en-US" altLang="zh-CN" dirty="0"/>
              <a:t>5</a:t>
            </a:r>
            <a:r>
              <a:rPr lang="zh-CN" altLang="zh-CN" dirty="0"/>
              <a:t>、在多个项目中添加共享资源的信息。</a:t>
            </a:r>
          </a:p>
        </p:txBody>
      </p:sp>
    </p:spTree>
    <p:extLst>
      <p:ext uri="{BB962C8B-B14F-4D97-AF65-F5344CB8AC3E}">
        <p14:creationId xmlns:p14="http://schemas.microsoft.com/office/powerpoint/2010/main" val="248060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447532" y="549275"/>
            <a:ext cx="9296935" cy="2807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6.1.2 </a:t>
            </a:r>
            <a:r>
              <a:rPr lang="zh-CN" altLang="zh-CN" b="1" dirty="0"/>
              <a:t>创建资源库共享资源</a:t>
            </a:r>
          </a:p>
          <a:p>
            <a:pPr indent="457200"/>
            <a:r>
              <a:rPr lang="zh-CN" altLang="zh-CN" dirty="0"/>
              <a:t>创建资源库是将相同的资源用于多个项目中，也可以称为共享资源。对于拥有相同资源的多个项目来说，共享资源可以解决彼此之间资源不足的问题。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共享当前项目资源</a:t>
            </a:r>
            <a:endParaRPr lang="zh-CN" altLang="zh-CN" dirty="0"/>
          </a:p>
          <a:p>
            <a:pPr indent="457200"/>
            <a:r>
              <a:rPr lang="zh-CN" altLang="zh-CN" dirty="0"/>
              <a:t>共享资源的前提时打开包含资源的项目文档，用户可以共享当前项目的资源也可以共享指定项目的资源。</a:t>
            </a:r>
          </a:p>
        </p:txBody>
      </p:sp>
      <p:pic>
        <p:nvPicPr>
          <p:cNvPr id="1026" name="图片 1">
            <a:extLst>
              <a:ext uri="{FF2B5EF4-FFF2-40B4-BE49-F238E27FC236}">
                <a16:creationId xmlns:a16="http://schemas.microsoft.com/office/drawing/2014/main" id="{D2C1A368-3CE7-4F2C-BCBA-552CCDB60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390" y="3429000"/>
            <a:ext cx="3697133" cy="247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1">
            <a:extLst>
              <a:ext uri="{FF2B5EF4-FFF2-40B4-BE49-F238E27FC236}">
                <a16:creationId xmlns:a16="http://schemas.microsoft.com/office/drawing/2014/main" id="{802F2F09-A161-4D67-A1B8-52962FE08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563" y="3429000"/>
            <a:ext cx="2835275" cy="247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8871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2059080" y="941161"/>
            <a:ext cx="8073839" cy="1453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共享其他项目资源</a:t>
            </a:r>
            <a:endParaRPr lang="zh-CN" altLang="zh-CN" dirty="0"/>
          </a:p>
          <a:p>
            <a:pPr indent="457200"/>
            <a:r>
              <a:rPr lang="zh-CN" altLang="zh-CN" dirty="0"/>
              <a:t>共享指定项目资源和共享当前资源的方法类似，都是在“共享资源”对话框中进行操作。</a:t>
            </a:r>
          </a:p>
        </p:txBody>
      </p:sp>
      <p:pic>
        <p:nvPicPr>
          <p:cNvPr id="2050" name="图片 1">
            <a:extLst>
              <a:ext uri="{FF2B5EF4-FFF2-40B4-BE49-F238E27FC236}">
                <a16:creationId xmlns:a16="http://schemas.microsoft.com/office/drawing/2014/main" id="{4984793C-F335-444E-BE62-E8B2B5201E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933" y="2544763"/>
            <a:ext cx="3619164" cy="315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图片 1">
            <a:extLst>
              <a:ext uri="{FF2B5EF4-FFF2-40B4-BE49-F238E27FC236}">
                <a16:creationId xmlns:a16="http://schemas.microsoft.com/office/drawing/2014/main" id="{2F605513-51B1-4E2F-9555-095F58D47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987" y="2544763"/>
            <a:ext cx="3619164" cy="315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1098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559750" y="433159"/>
            <a:ext cx="5364582" cy="5577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6.1.3 </a:t>
            </a:r>
            <a:r>
              <a:rPr lang="zh-CN" altLang="zh-CN" b="1" dirty="0"/>
              <a:t>打开资源池文件</a:t>
            </a:r>
          </a:p>
          <a:p>
            <a:pPr indent="457200"/>
            <a:r>
              <a:rPr lang="zh-CN" altLang="zh-CN" dirty="0"/>
              <a:t>当多个项目共享了资源后，若要打开这些项目文档需要根据对话框中的提示选择打开方式，下面将对不同打开方式的区别进行详细介绍。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打开资源被共享的文件</a:t>
            </a:r>
            <a:endParaRPr lang="zh-CN" altLang="zh-CN" dirty="0"/>
          </a:p>
          <a:p>
            <a:pPr indent="457200"/>
            <a:r>
              <a:rPr lang="zh-CN" altLang="zh-CN" dirty="0"/>
              <a:t>当视图打开将资源共享给其他文档的项目文件时会弹出对话框。该对话框包含“以只读方式打开资源池</a:t>
            </a:r>
            <a:r>
              <a:rPr lang="en-US" altLang="zh-CN" dirty="0"/>
              <a:t>…</a:t>
            </a:r>
            <a:r>
              <a:rPr lang="zh-CN" altLang="zh-CN" dirty="0"/>
              <a:t>”、“以读写方式打开资源池</a:t>
            </a:r>
            <a:r>
              <a:rPr lang="en-US" altLang="zh-CN" dirty="0"/>
              <a:t>…</a:t>
            </a:r>
            <a:r>
              <a:rPr lang="zh-CN" altLang="zh-CN" dirty="0"/>
              <a:t>”以及“以读写方式打开资源池和所有其他共享资源文件</a:t>
            </a:r>
            <a:r>
              <a:rPr lang="en-US" altLang="zh-CN" dirty="0"/>
              <a:t>…</a:t>
            </a:r>
            <a:r>
              <a:rPr lang="zh-CN" altLang="zh-CN" dirty="0"/>
              <a:t>”三个选项，用户可根据需要选择打开方式。</a:t>
            </a:r>
          </a:p>
        </p:txBody>
      </p:sp>
      <p:pic>
        <p:nvPicPr>
          <p:cNvPr id="3074" name="图片 1">
            <a:extLst>
              <a:ext uri="{FF2B5EF4-FFF2-40B4-BE49-F238E27FC236}">
                <a16:creationId xmlns:a16="http://schemas.microsoft.com/office/drawing/2014/main" id="{57D744D4-4FB5-4EA9-9E81-B84A30E880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688" y="1241811"/>
            <a:ext cx="4090252" cy="3960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6954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2198</TotalTime>
  <Words>1244</Words>
  <Application>Microsoft Office PowerPoint</Application>
  <PresentationFormat>宽屏</PresentationFormat>
  <Paragraphs>78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3" baseType="lpstr">
      <vt:lpstr>微软雅黑</vt:lpstr>
      <vt:lpstr>幼圆</vt:lpstr>
      <vt:lpstr>站酷小薇LOGO体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759</cp:revision>
  <dcterms:created xsi:type="dcterms:W3CDTF">2020-06-26T11:31:00Z</dcterms:created>
  <dcterms:modified xsi:type="dcterms:W3CDTF">2023-01-10T01:57:12Z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v1.0_mb_s+3ElstvPcfk5zy2frAFoQ==</vt:lpwstr>
  </property>
</Properties>
</file>