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9" r:id="rId2"/>
    <p:sldId id="365" r:id="rId3"/>
    <p:sldId id="292" r:id="rId4"/>
    <p:sldId id="290" r:id="rId5"/>
    <p:sldId id="367" r:id="rId6"/>
    <p:sldId id="592" r:id="rId7"/>
    <p:sldId id="593" r:id="rId8"/>
    <p:sldId id="594" r:id="rId9"/>
    <p:sldId id="595" r:id="rId10"/>
    <p:sldId id="596" r:id="rId11"/>
    <p:sldId id="597" r:id="rId12"/>
    <p:sldId id="598" r:id="rId13"/>
    <p:sldId id="599" r:id="rId14"/>
    <p:sldId id="600" r:id="rId15"/>
    <p:sldId id="601" r:id="rId16"/>
    <p:sldId id="602" r:id="rId17"/>
    <p:sldId id="603" r:id="rId18"/>
    <p:sldId id="604" r:id="rId19"/>
    <p:sldId id="605" r:id="rId20"/>
    <p:sldId id="606" r:id="rId21"/>
    <p:sldId id="607" r:id="rId22"/>
    <p:sldId id="608" r:id="rId23"/>
    <p:sldId id="609" r:id="rId24"/>
    <p:sldId id="610" r:id="rId25"/>
    <p:sldId id="611" r:id="rId26"/>
    <p:sldId id="612" r:id="rId27"/>
    <p:sldId id="613" r:id="rId28"/>
    <p:sldId id="614" r:id="rId29"/>
    <p:sldId id="512" r:id="rId30"/>
    <p:sldId id="615" r:id="rId31"/>
    <p:sldId id="616" r:id="rId32"/>
    <p:sldId id="617" r:id="rId33"/>
    <p:sldId id="286" r:id="rId3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B8AD"/>
    <a:srgbClr val="7D6B63"/>
    <a:srgbClr val="D99211"/>
    <a:srgbClr val="EDA221"/>
    <a:srgbClr val="FFBC04"/>
    <a:srgbClr val="FEB801"/>
    <a:srgbClr val="B57A0F"/>
    <a:srgbClr val="D18C11"/>
    <a:srgbClr val="C3830F"/>
    <a:srgbClr val="9665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92" autoAdjust="0"/>
    <p:restoredTop sz="94660"/>
  </p:normalViewPr>
  <p:slideViewPr>
    <p:cSldViewPr snapToGrid="0">
      <p:cViewPr varScale="1">
        <p:scale>
          <a:sx n="66" d="100"/>
          <a:sy n="66" d="100"/>
        </p:scale>
        <p:origin x="90"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5.jpeg"/><Relationship Id="rId4" Type="http://schemas.microsoft.com/office/2007/relationships/hdphoto" Target="../media/hdphoto2.wdp"/></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pic>
        <p:nvPicPr>
          <p:cNvPr id="7" name="图片 6" descr="图片包含 游戏机&#10;&#10;描述已自动生成">
            <a:extLst>
              <a:ext uri="{FF2B5EF4-FFF2-40B4-BE49-F238E27FC236}">
                <a16:creationId xmlns:a16="http://schemas.microsoft.com/office/drawing/2014/main" id="{4E08BE82-6930-4EF0-9FF3-EB768F7D2884}"/>
              </a:ext>
            </a:extLst>
          </p:cNvPr>
          <p:cNvPicPr>
            <a:picLocks noChangeAspect="1"/>
          </p:cNvPicPr>
          <p:nvPr userDrawn="1"/>
        </p:nvPicPr>
        <p:blipFill>
          <a:blip r:embed="rId2">
            <a:alphaModFix amt="39000"/>
            <a:extLst>
              <a:ext uri="{28A0092B-C50C-407E-A947-70E740481C1C}">
                <a14:useLocalDpi xmlns:a14="http://schemas.microsoft.com/office/drawing/2010/main" val="0"/>
              </a:ext>
            </a:extLst>
          </a:blip>
          <a:stretch>
            <a:fillRect/>
          </a:stretch>
        </p:blipFill>
        <p:spPr>
          <a:xfrm>
            <a:off x="-3675891" y="-4547769"/>
            <a:ext cx="12073131" cy="8658691"/>
          </a:xfrm>
          <a:prstGeom prst="rect">
            <a:avLst/>
          </a:prstGeom>
        </p:spPr>
      </p:pic>
      <p:pic>
        <p:nvPicPr>
          <p:cNvPr id="8" name="图片 7" descr="图片包含 游戏机&#10;&#10;描述已自动生成">
            <a:extLst>
              <a:ext uri="{FF2B5EF4-FFF2-40B4-BE49-F238E27FC236}">
                <a16:creationId xmlns:a16="http://schemas.microsoft.com/office/drawing/2014/main" id="{CA132A93-7E31-4F2C-AD69-267977D5A1B9}"/>
              </a:ext>
            </a:extLst>
          </p:cNvPr>
          <p:cNvPicPr>
            <a:picLocks noChangeAspect="1"/>
          </p:cNvPicPr>
          <p:nvPr userDrawn="1"/>
        </p:nvPicPr>
        <p:blipFill>
          <a:blip r:embed="rId2">
            <a:alphaModFix amt="39000"/>
            <a:extLst>
              <a:ext uri="{28A0092B-C50C-407E-A947-70E740481C1C}">
                <a14:useLocalDpi xmlns:a14="http://schemas.microsoft.com/office/drawing/2010/main" val="0"/>
              </a:ext>
            </a:extLst>
          </a:blip>
          <a:stretch>
            <a:fillRect/>
          </a:stretch>
        </p:blipFill>
        <p:spPr>
          <a:xfrm>
            <a:off x="5686929" y="2987565"/>
            <a:ext cx="8590542" cy="6161024"/>
          </a:xfrm>
          <a:prstGeom prst="rect">
            <a:avLst/>
          </a:prstGeom>
        </p:spPr>
      </p:pic>
      <p:sp>
        <p:nvSpPr>
          <p:cNvPr id="9" name="文本框 8">
            <a:extLst>
              <a:ext uri="{FF2B5EF4-FFF2-40B4-BE49-F238E27FC236}">
                <a16:creationId xmlns:a16="http://schemas.microsoft.com/office/drawing/2014/main" id="{1CA44BA0-EDA4-4024-A8AD-FDD11A4F89D5}"/>
              </a:ext>
            </a:extLst>
          </p:cNvPr>
          <p:cNvSpPr txBox="1"/>
          <p:nvPr userDrawn="1"/>
        </p:nvSpPr>
        <p:spPr>
          <a:xfrm>
            <a:off x="3817408" y="6408107"/>
            <a:ext cx="6920917" cy="261610"/>
          </a:xfrm>
          <a:prstGeom prst="rect">
            <a:avLst/>
          </a:prstGeom>
          <a:noFill/>
        </p:spPr>
        <p:txBody>
          <a:bodyPr wrap="square" rtlCol="0">
            <a:spAutoFit/>
          </a:bodyPr>
          <a:lstStyle/>
          <a:p>
            <a:r>
              <a:rPr lang="zh-CN" altLang="en-US" sz="1100" dirty="0">
                <a:solidFill>
                  <a:schemeClr val="tx1"/>
                </a:solidFill>
              </a:rPr>
              <a:t>关注微信公众平台</a:t>
            </a:r>
            <a:r>
              <a:rPr lang="en-US" altLang="zh-CN" sz="1100" dirty="0">
                <a:solidFill>
                  <a:schemeClr val="tx1"/>
                </a:solidFill>
              </a:rPr>
              <a:t>DSSF007</a:t>
            </a:r>
            <a:r>
              <a:rPr lang="zh-CN" altLang="en-US" sz="1100" dirty="0">
                <a:solidFill>
                  <a:schemeClr val="tx1"/>
                </a:solidFill>
              </a:rPr>
              <a:t>，回复关键字“经典课堂”获取更多资源</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5E9F4B-4EC2-4F8F-9FBC-A9585385FE32}" type="slidenum">
              <a:rPr lang="zh-CN" altLang="en-US" smtClean="0"/>
              <a:t>‹#›</a:t>
            </a:fld>
            <a:endParaRPr lang="zh-CN" altLang="en-US"/>
          </a:p>
        </p:txBody>
      </p:sp>
      <p:pic>
        <p:nvPicPr>
          <p:cNvPr id="7" name="图片 6">
            <a:extLst>
              <a:ext uri="{FF2B5EF4-FFF2-40B4-BE49-F238E27FC236}">
                <a16:creationId xmlns:a16="http://schemas.microsoft.com/office/drawing/2014/main" id="{527108C4-B026-4252-A877-40AA47E5810D}"/>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20000" contrast="-25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矩形 9">
            <a:extLst>
              <a:ext uri="{FF2B5EF4-FFF2-40B4-BE49-F238E27FC236}">
                <a16:creationId xmlns:a16="http://schemas.microsoft.com/office/drawing/2014/main" id="{D1A70820-B138-4285-B54A-E50CC449B76D}"/>
              </a:ext>
            </a:extLst>
          </p:cNvPr>
          <p:cNvSpPr/>
          <p:nvPr userDrawn="1"/>
        </p:nvSpPr>
        <p:spPr>
          <a:xfrm>
            <a:off x="0" y="1285875"/>
            <a:ext cx="12192000" cy="3886200"/>
          </a:xfrm>
          <a:prstGeom prst="rect">
            <a:avLst/>
          </a:prstGeom>
          <a:solidFill>
            <a:schemeClr val="bg1">
              <a:lumMod val="9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a:extLst>
              <a:ext uri="{FF2B5EF4-FFF2-40B4-BE49-F238E27FC236}">
                <a16:creationId xmlns:a16="http://schemas.microsoft.com/office/drawing/2014/main" id="{5C5DA7C5-8692-4770-99EE-3E64E45D9FF4}"/>
              </a:ext>
            </a:extLst>
          </p:cNvPr>
          <p:cNvCxnSpPr/>
          <p:nvPr userDrawn="1"/>
        </p:nvCxnSpPr>
        <p:spPr>
          <a:xfrm>
            <a:off x="4215161" y="512956"/>
            <a:ext cx="2497872" cy="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id="{F96E57D6-D77A-460A-8CE6-E36F987B9D4A}"/>
              </a:ext>
            </a:extLst>
          </p:cNvPr>
          <p:cNvSpPr txBox="1"/>
          <p:nvPr userDrawn="1"/>
        </p:nvSpPr>
        <p:spPr>
          <a:xfrm>
            <a:off x="5254497" y="948466"/>
            <a:ext cx="1292662" cy="2477601"/>
          </a:xfrm>
          <a:prstGeom prst="rect">
            <a:avLst/>
          </a:prstGeom>
          <a:noFill/>
        </p:spPr>
        <p:txBody>
          <a:bodyPr vert="eaVert" wrap="none" rtlCol="0">
            <a:spAutoFit/>
          </a:bodyPr>
          <a:lstStyle/>
          <a:p>
            <a:r>
              <a:rPr lang="zh-CN" altLang="en-US" sz="7200" dirty="0">
                <a:solidFill>
                  <a:srgbClr val="AD6126"/>
                </a:solidFill>
                <a:latin typeface="站酷小薇LOGO体" panose="02010600010101010101" pitchFamily="2" charset="-122"/>
                <a:ea typeface="站酷小薇LOGO体" panose="02010600010101010101" pitchFamily="2" charset="-122"/>
              </a:rPr>
              <a:t>目  录</a:t>
            </a:r>
          </a:p>
        </p:txBody>
      </p:sp>
      <p:cxnSp>
        <p:nvCxnSpPr>
          <p:cNvPr id="18" name="直接连接符 17">
            <a:extLst>
              <a:ext uri="{FF2B5EF4-FFF2-40B4-BE49-F238E27FC236}">
                <a16:creationId xmlns:a16="http://schemas.microsoft.com/office/drawing/2014/main" id="{620AC5F4-78F5-4DFC-BD43-97B44EE004F9}"/>
              </a:ext>
            </a:extLst>
          </p:cNvPr>
          <p:cNvCxnSpPr/>
          <p:nvPr userDrawn="1"/>
        </p:nvCxnSpPr>
        <p:spPr>
          <a:xfrm>
            <a:off x="6713033" y="501817"/>
            <a:ext cx="0" cy="530798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a16="http://schemas.microsoft.com/office/drawing/2014/main" id="{FFC5B84D-5AE6-462C-AEB2-D3200AD60735}"/>
              </a:ext>
            </a:extLst>
          </p:cNvPr>
          <p:cNvPicPr>
            <a:picLocks noChangeAspect="1"/>
          </p:cNvPicPr>
          <p:nvPr userDrawn="1"/>
        </p:nvPicPr>
        <p:blipFill>
          <a:blip r:embed="rId3">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rcRect l="25089" r="24821"/>
          <a:stretch>
            <a:fillRect/>
          </a:stretch>
        </p:blipFill>
        <p:spPr>
          <a:xfrm>
            <a:off x="0" y="-76200"/>
            <a:ext cx="6106901" cy="6858000"/>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p:spPr>
      </p:pic>
      <p:pic>
        <p:nvPicPr>
          <p:cNvPr id="14" name="图片 13">
            <a:extLst>
              <a:ext uri="{FF2B5EF4-FFF2-40B4-BE49-F238E27FC236}">
                <a16:creationId xmlns:a16="http://schemas.microsoft.com/office/drawing/2014/main" id="{0AC13C7F-21CD-4C70-B030-90F1CDE2E3B9}"/>
              </a:ext>
            </a:extLst>
          </p:cNvPr>
          <p:cNvPicPr>
            <a:picLocks noChangeAspect="1"/>
          </p:cNvPicPr>
          <p:nvPr userDrawn="1"/>
        </p:nvPicPr>
        <p:blipFill>
          <a:blip r:embed="rId5">
            <a:extLst>
              <a:ext uri="{28A0092B-C50C-407E-A947-70E740481C1C}">
                <a14:useLocalDpi xmlns:a14="http://schemas.microsoft.com/office/drawing/2010/main" val="0"/>
              </a:ext>
            </a:extLst>
          </a:blip>
          <a:srcRect l="25089" r="24821"/>
          <a:stretch>
            <a:fillRect/>
          </a:stretch>
        </p:blipFill>
        <p:spPr>
          <a:xfrm>
            <a:off x="1266132" y="281327"/>
            <a:ext cx="5453198" cy="6123896"/>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a:ln w="19050">
            <a:solidFill>
              <a:schemeClr val="bg1"/>
            </a:solid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71243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D460A0B6-A8EB-44E8-A6BD-330DB1B70390}"/>
              </a:ext>
            </a:extLst>
          </p:cNvPr>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4" name="页脚占位符 3">
            <a:extLst>
              <a:ext uri="{FF2B5EF4-FFF2-40B4-BE49-F238E27FC236}">
                <a16:creationId xmlns:a16="http://schemas.microsoft.com/office/drawing/2014/main" id="{EA4A1964-6740-479C-BB4A-D71873D42DE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4E74841-F418-4854-944B-12532FF68DFE}"/>
              </a:ext>
            </a:extLst>
          </p:cNvPr>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6" name="文本框 5">
            <a:extLst>
              <a:ext uri="{FF2B5EF4-FFF2-40B4-BE49-F238E27FC236}">
                <a16:creationId xmlns:a16="http://schemas.microsoft.com/office/drawing/2014/main" id="{7D393AF0-2B1A-459D-B585-2CE20FDF9182}"/>
              </a:ext>
            </a:extLst>
          </p:cNvPr>
          <p:cNvSpPr txBox="1"/>
          <p:nvPr userDrawn="1"/>
        </p:nvSpPr>
        <p:spPr>
          <a:xfrm>
            <a:off x="0" y="0"/>
            <a:ext cx="12192000" cy="2705100"/>
          </a:xfrm>
          <a:prstGeom prst="rect">
            <a:avLst/>
          </a:prstGeom>
          <a:noFill/>
        </p:spPr>
        <p:txBody>
          <a:bodyPr wrap="square" rtlCol="0">
            <a:prstTxWarp prst="textTriangleInverted">
              <a:avLst/>
            </a:prstTxWarp>
            <a:spAutoFit/>
          </a:bodyPr>
          <a:lstStyle/>
          <a:p>
            <a:r>
              <a:rPr lang="en-US" altLang="zh-CN" dirty="0">
                <a:blipFill dpi="0" rotWithShape="1">
                  <a:blip r:embed="rId2">
                    <a:extLst>
                      <a:ext uri="{28A0092B-C50C-407E-A947-70E740481C1C}">
                        <a14:useLocalDpi xmlns:a14="http://schemas.microsoft.com/office/drawing/2010/main" val="0"/>
                      </a:ext>
                    </a:extLst>
                  </a:blip>
                  <a:srcRect/>
                  <a:stretch>
                    <a:fillRect/>
                  </a:stretch>
                </a:blipFill>
              </a:rPr>
              <a:t>-------------</a:t>
            </a:r>
            <a:endParaRPr lang="zh-CN" altLang="en-US" dirty="0">
              <a:blipFill dpi="0" rotWithShape="1">
                <a:blip r:embed="rId2">
                  <a:extLst>
                    <a:ext uri="{28A0092B-C50C-407E-A947-70E740481C1C}">
                      <a14:useLocalDpi xmlns:a14="http://schemas.microsoft.com/office/drawing/2010/main" val="0"/>
                    </a:ext>
                  </a:extLst>
                </a:blip>
                <a:srcRect/>
                <a:stretch>
                  <a:fillRect/>
                </a:stretch>
              </a:blipFill>
            </a:endParaRPr>
          </a:p>
        </p:txBody>
      </p:sp>
      <p:sp>
        <p:nvSpPr>
          <p:cNvPr id="7" name="矩形 6">
            <a:extLst>
              <a:ext uri="{FF2B5EF4-FFF2-40B4-BE49-F238E27FC236}">
                <a16:creationId xmlns:a16="http://schemas.microsoft.com/office/drawing/2014/main" id="{5B1E1E4B-8837-4854-831B-361D35D6B3B2}"/>
              </a:ext>
            </a:extLst>
          </p:cNvPr>
          <p:cNvSpPr/>
          <p:nvPr userDrawn="1"/>
        </p:nvSpPr>
        <p:spPr>
          <a:xfrm>
            <a:off x="0" y="3065480"/>
            <a:ext cx="12192000" cy="2397512"/>
          </a:xfrm>
          <a:prstGeom prst="rect">
            <a:avLst/>
          </a:prstGeom>
          <a:solidFill>
            <a:schemeClr val="bg1">
              <a:lumMod val="7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51034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5E9F4B-4EC2-4F8F-9FBC-A9585385FE3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1" r:id="rId8"/>
    <p:sldLayoutId id="2147483660"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10.xml"/><Relationship Id="rId1" Type="http://schemas.openxmlformats.org/officeDocument/2006/relationships/slideLayout" Target="../slideLayouts/slideLayout7.xml"/><Relationship Id="rId4" Type="http://schemas.openxmlformats.org/officeDocument/2006/relationships/slide" Target="slide4.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05031"/>
            <a:ext cx="12192000" cy="3042473"/>
          </a:xfrm>
          <a:prstGeom prst="rect">
            <a:avLst/>
          </a:prstGeom>
          <a:gradFill>
            <a:gsLst>
              <a:gs pos="2000">
                <a:schemeClr val="accent1">
                  <a:lumMod val="5000"/>
                  <a:lumOff val="95000"/>
                  <a:alpha val="0"/>
                </a:schemeClr>
              </a:gs>
              <a:gs pos="35000">
                <a:srgbClr val="CDB8AD">
                  <a:alpha val="20000"/>
                </a:srgbClr>
              </a:gs>
              <a:gs pos="75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500" dirty="0"/>
          </a:p>
        </p:txBody>
      </p:sp>
      <p:sp>
        <p:nvSpPr>
          <p:cNvPr id="6" name="文本框 5"/>
          <p:cNvSpPr txBox="1"/>
          <p:nvPr/>
        </p:nvSpPr>
        <p:spPr>
          <a:xfrm>
            <a:off x="2371088" y="4186262"/>
            <a:ext cx="7449824" cy="1015663"/>
          </a:xfrm>
          <a:prstGeom prst="rect">
            <a:avLst/>
          </a:prstGeom>
          <a:noFill/>
        </p:spPr>
        <p:txBody>
          <a:bodyPr wrap="square" rtlCol="0">
            <a:spAutoFit/>
          </a:bodyPr>
          <a:lstStyle/>
          <a:p>
            <a:r>
              <a:rPr lang="zh-CN" altLang="zh-CN" sz="6000" b="1" dirty="0">
                <a:solidFill>
                  <a:schemeClr val="bg1"/>
                </a:solidFill>
                <a:latin typeface="微软雅黑" panose="020B0503020204020204" pitchFamily="34" charset="-122"/>
                <a:ea typeface="微软雅黑" panose="020B0503020204020204" pitchFamily="34" charset="-122"/>
              </a:rPr>
              <a:t>第</a:t>
            </a:r>
            <a:r>
              <a:rPr lang="en-US" altLang="zh-CN" sz="6000" b="1" dirty="0">
                <a:solidFill>
                  <a:schemeClr val="bg1"/>
                </a:solidFill>
                <a:latin typeface="微软雅黑" panose="020B0503020204020204" pitchFamily="34" charset="-122"/>
                <a:ea typeface="微软雅黑" panose="020B0503020204020204" pitchFamily="34" charset="-122"/>
              </a:rPr>
              <a:t>5</a:t>
            </a:r>
            <a:r>
              <a:rPr lang="zh-CN" altLang="zh-CN" sz="6000" b="1" dirty="0">
                <a:solidFill>
                  <a:schemeClr val="bg1"/>
                </a:solidFill>
                <a:latin typeface="微软雅黑" panose="020B0503020204020204" pitchFamily="34" charset="-122"/>
                <a:ea typeface="微软雅黑" panose="020B0503020204020204" pitchFamily="34" charset="-122"/>
              </a:rPr>
              <a:t>章</a:t>
            </a:r>
            <a:r>
              <a:rPr lang="en-US" altLang="zh-CN" sz="6000" b="1" dirty="0">
                <a:solidFill>
                  <a:schemeClr val="bg1"/>
                </a:solidFill>
                <a:latin typeface="微软雅黑" panose="020B0503020204020204" pitchFamily="34" charset="-122"/>
                <a:ea typeface="微软雅黑" panose="020B0503020204020204" pitchFamily="34" charset="-122"/>
              </a:rPr>
              <a:t>  </a:t>
            </a:r>
            <a:r>
              <a:rPr lang="zh-CN" altLang="zh-CN" sz="6000" b="1" dirty="0">
                <a:solidFill>
                  <a:schemeClr val="bg1"/>
                </a:solidFill>
                <a:latin typeface="微软雅黑" panose="020B0503020204020204" pitchFamily="34" charset="-122"/>
                <a:ea typeface="微软雅黑" panose="020B0503020204020204" pitchFamily="34" charset="-122"/>
              </a:rPr>
              <a:t>管理项目成本</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2147" y="6072009"/>
            <a:ext cx="2718419" cy="40649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028804" y="534762"/>
            <a:ext cx="10364909" cy="5577937"/>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5.1.3</a:t>
            </a:r>
            <a:r>
              <a:rPr lang="zh-CN" altLang="zh-CN" b="1" dirty="0"/>
              <a:t>成本管理过程</a:t>
            </a:r>
          </a:p>
          <a:p>
            <a:pPr indent="457200"/>
            <a:r>
              <a:rPr lang="zh-CN" altLang="zh-CN" dirty="0"/>
              <a:t>管理项目成本是为了确保项目能够在计划的预算内完成，项目成本的管理过程包括，资源规划、成本估算、成本预算以及成本控制</a:t>
            </a:r>
            <a:r>
              <a:rPr lang="en-US" altLang="zh-CN" dirty="0"/>
              <a:t>4</a:t>
            </a:r>
            <a:r>
              <a:rPr lang="zh-CN" altLang="zh-CN" dirty="0"/>
              <a:t>部分。下面将详细介绍每个过程的具体作用。</a:t>
            </a:r>
          </a:p>
          <a:p>
            <a:pPr indent="457200"/>
            <a:r>
              <a:rPr lang="en-US" altLang="zh-CN" b="1" dirty="0"/>
              <a:t>1.</a:t>
            </a:r>
            <a:r>
              <a:rPr lang="zh-CN" altLang="zh-CN" b="1" dirty="0"/>
              <a:t>资源规划</a:t>
            </a:r>
            <a:endParaRPr lang="zh-CN" altLang="zh-CN" dirty="0"/>
          </a:p>
          <a:p>
            <a:pPr indent="457200"/>
            <a:r>
              <a:rPr lang="zh-CN" altLang="zh-CN" dirty="0"/>
              <a:t>资源规划是根据项目范围规划与工作分解结构，来确定项目所需资源的种类、数量、规格及时间的过程。其内容主要包括招聘实施组织人员、项目实施所需要的材料与设备，以及采购方法与计划等。</a:t>
            </a:r>
          </a:p>
          <a:p>
            <a:pPr indent="457200"/>
            <a:r>
              <a:rPr lang="en-US" altLang="zh-CN" b="1" dirty="0"/>
              <a:t>2.</a:t>
            </a:r>
            <a:r>
              <a:rPr lang="zh-CN" altLang="zh-CN" b="1" dirty="0"/>
              <a:t>成本估算</a:t>
            </a:r>
            <a:endParaRPr lang="zh-CN" altLang="zh-CN" dirty="0"/>
          </a:p>
          <a:p>
            <a:pPr indent="457200"/>
            <a:r>
              <a:rPr lang="zh-CN" altLang="zh-CN" dirty="0"/>
              <a:t>成本估算是估算完成项目所需要的经费，需要输入的数据有工作分解结构、资源要求、资源耗用率、商业数据、历史数据等。其评估计算主要包括类比估算、参数模型、自上而下估算法。另外，在进行成本估算时，需要考虑经济环境的影响，以及项目所需要的资源与成本支出情况。</a:t>
            </a:r>
          </a:p>
        </p:txBody>
      </p:sp>
    </p:spTree>
    <p:extLst>
      <p:ext uri="{BB962C8B-B14F-4D97-AF65-F5344CB8AC3E}">
        <p14:creationId xmlns:p14="http://schemas.microsoft.com/office/powerpoint/2010/main" val="3078487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252878" y="1758724"/>
            <a:ext cx="9740796" cy="3340552"/>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a:t>
            </a:r>
            <a:r>
              <a:rPr lang="zh-CN" altLang="zh-CN" b="1" dirty="0"/>
              <a:t>成本预算</a:t>
            </a:r>
            <a:endParaRPr lang="zh-CN" altLang="zh-CN" dirty="0"/>
          </a:p>
          <a:p>
            <a:pPr indent="457200"/>
            <a:r>
              <a:rPr lang="zh-CN" altLang="zh-CN" dirty="0"/>
              <a:t>成本预算又被称为成本规划，是将估算的成本分配到各个任务中的一种过程。在进行成本预算时， 应该以各任务的成本估算与进度计划为依据，并采用便于控制项目的方法。另外，基准成本计划是测定与衡量成本执行情况的依据。</a:t>
            </a:r>
          </a:p>
          <a:p>
            <a:pPr indent="457200"/>
            <a:r>
              <a:rPr lang="en-US" altLang="zh-CN" b="1" dirty="0"/>
              <a:t>4.</a:t>
            </a:r>
            <a:r>
              <a:rPr lang="zh-CN" altLang="zh-CN" b="1" dirty="0"/>
              <a:t>成本控制</a:t>
            </a:r>
            <a:endParaRPr lang="zh-CN" altLang="zh-CN" dirty="0"/>
          </a:p>
          <a:p>
            <a:pPr indent="457200"/>
            <a:r>
              <a:rPr lang="zh-CN" altLang="zh-CN" dirty="0"/>
              <a:t>成本控制是在保证各项工作在各自的预算范围内进行的一种方法。其中，成本预算是成本控制的基础。</a:t>
            </a:r>
          </a:p>
        </p:txBody>
      </p:sp>
    </p:spTree>
    <p:extLst>
      <p:ext uri="{BB962C8B-B14F-4D97-AF65-F5344CB8AC3E}">
        <p14:creationId xmlns:p14="http://schemas.microsoft.com/office/powerpoint/2010/main" val="39804625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17094" y="684667"/>
            <a:ext cx="9740796" cy="5116272"/>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5.1.4 </a:t>
            </a:r>
            <a:r>
              <a:rPr lang="zh-CN" altLang="zh-CN" b="1" dirty="0"/>
              <a:t>成本的控制方法</a:t>
            </a:r>
          </a:p>
          <a:p>
            <a:pPr indent="457200"/>
            <a:r>
              <a:rPr lang="zh-CN" altLang="zh-CN" dirty="0"/>
              <a:t>项目管理的控制手段包括基于预算的目标成本控制方法、基于标杆的目标成本控制方法、基于市场需求的目标成本控制方法、基于价值分析的成本控制方法以及基于经验的成本管理方法</a:t>
            </a:r>
            <a:r>
              <a:rPr lang="en-US" altLang="zh-CN" dirty="0"/>
              <a:t>5</a:t>
            </a:r>
            <a:r>
              <a:rPr lang="zh-CN" altLang="zh-CN" dirty="0"/>
              <a:t>种。下面将对这</a:t>
            </a:r>
            <a:r>
              <a:rPr lang="en-US" altLang="zh-CN" dirty="0"/>
              <a:t>5</a:t>
            </a:r>
            <a:r>
              <a:rPr lang="zh-CN" altLang="zh-CN" dirty="0"/>
              <a:t>种方法进行详细介绍</a:t>
            </a:r>
          </a:p>
          <a:p>
            <a:pPr indent="457200"/>
            <a:r>
              <a:rPr lang="en-US" altLang="zh-CN" b="1" dirty="0"/>
              <a:t>1.</a:t>
            </a:r>
            <a:r>
              <a:rPr lang="zh-CN" altLang="zh-CN" b="1" dirty="0"/>
              <a:t>基于预算的目标成本控制方法</a:t>
            </a:r>
            <a:endParaRPr lang="zh-CN" altLang="zh-CN" dirty="0"/>
          </a:p>
          <a:p>
            <a:pPr indent="457200"/>
            <a:r>
              <a:rPr lang="zh-CN" altLang="zh-CN" dirty="0"/>
              <a:t>这种方法虽然是百分之百好用，因为总有一些事情是在计划外的。但这不能否定预算管理的无效，预算成本一旦执行以后，不是一成不变的，必要的时候是可以做适当调整的，但有预算管理一定会比没有预算管理好。</a:t>
            </a:r>
          </a:p>
          <a:p>
            <a:pPr indent="457200"/>
            <a:r>
              <a:rPr lang="en-US" altLang="zh-CN" b="1" dirty="0"/>
              <a:t>2.</a:t>
            </a:r>
            <a:r>
              <a:rPr lang="zh-CN" altLang="zh-CN" b="1" dirty="0"/>
              <a:t>基于标杆的目标成本控制方法</a:t>
            </a:r>
            <a:endParaRPr lang="zh-CN" altLang="zh-CN" dirty="0"/>
          </a:p>
          <a:p>
            <a:pPr indent="457200"/>
            <a:r>
              <a:rPr lang="zh-CN" altLang="zh-CN" dirty="0"/>
              <a:t>所谓标杆，就是在某些方面做得比较好，基于标杆的目标成本控制，则是将标杆当作楷模，要求自己达到甚至超过那样的效果。</a:t>
            </a:r>
          </a:p>
        </p:txBody>
      </p:sp>
    </p:spTree>
    <p:extLst>
      <p:ext uri="{BB962C8B-B14F-4D97-AF65-F5344CB8AC3E}">
        <p14:creationId xmlns:p14="http://schemas.microsoft.com/office/powerpoint/2010/main" val="1190666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71053" y="811473"/>
            <a:ext cx="9449894" cy="509201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a:t>
            </a:r>
            <a:r>
              <a:rPr lang="zh-CN" altLang="zh-CN" b="1" dirty="0"/>
              <a:t>基于市场需求的目标成本控制方法</a:t>
            </a:r>
            <a:endParaRPr lang="zh-CN" altLang="zh-CN" dirty="0"/>
          </a:p>
          <a:p>
            <a:pPr indent="457200"/>
            <a:r>
              <a:rPr lang="zh-CN" altLang="zh-CN" dirty="0"/>
              <a:t>基于市场需求的目标控制方法（有时也把它称为“基于决策层意志的成本控制法”），因为这种方法在使用过程中，是根据市场需求设定的，而且决策者的意志起主导作用。</a:t>
            </a:r>
          </a:p>
          <a:p>
            <a:pPr indent="457200"/>
            <a:r>
              <a:rPr lang="en-US" altLang="zh-CN" b="1" dirty="0"/>
              <a:t>4.</a:t>
            </a:r>
            <a:r>
              <a:rPr lang="zh-CN" altLang="zh-CN" b="1" dirty="0"/>
              <a:t>基于价值分析的成本控制方法</a:t>
            </a:r>
            <a:endParaRPr lang="zh-CN" altLang="zh-CN" dirty="0"/>
          </a:p>
          <a:p>
            <a:pPr indent="457200"/>
            <a:r>
              <a:rPr lang="zh-CN" altLang="zh-CN" dirty="0"/>
              <a:t>这种方法在大型企业是经常的和制度化的，并设有专门的工作人员（通常是工程师）以此为工作职责。但是，这种方法在小型公司往往做得不够专业。</a:t>
            </a:r>
          </a:p>
          <a:p>
            <a:pPr indent="457200"/>
            <a:r>
              <a:rPr lang="en-US" altLang="zh-CN" b="1" dirty="0"/>
              <a:t>5.</a:t>
            </a:r>
            <a:r>
              <a:rPr lang="zh-CN" altLang="zh-CN" b="1" dirty="0"/>
              <a:t>基于经验的成本管理方法</a:t>
            </a:r>
            <a:endParaRPr lang="zh-CN" altLang="zh-CN" dirty="0"/>
          </a:p>
          <a:p>
            <a:pPr indent="457200"/>
            <a:r>
              <a:rPr lang="zh-CN" altLang="zh-CN" dirty="0"/>
              <a:t>这种方法是最普遍最基础的，在一定的条件下也是一种效果很好的成本控制法。大多数企业一开始都是使用这种成本管理，而其他每一种成本控制方法的基础都是由此构成的。</a:t>
            </a:r>
          </a:p>
        </p:txBody>
      </p:sp>
    </p:spTree>
    <p:extLst>
      <p:ext uri="{BB962C8B-B14F-4D97-AF65-F5344CB8AC3E}">
        <p14:creationId xmlns:p14="http://schemas.microsoft.com/office/powerpoint/2010/main" val="23715326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2297633"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5520440" y="3972975"/>
            <a:ext cx="3877985" cy="830997"/>
          </a:xfrm>
          <a:prstGeom prst="rect">
            <a:avLst/>
          </a:prstGeom>
        </p:spPr>
        <p:txBody>
          <a:bodyPr wrap="none">
            <a:spAutoFit/>
          </a:bodyPr>
          <a:lstStyle/>
          <a:p>
            <a:r>
              <a:rPr lang="zh-CN" altLang="zh-CN" sz="4800" b="1" dirty="0"/>
              <a:t>设置项目成本</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610267"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02</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0729708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448759" y="1102699"/>
            <a:ext cx="9294482" cy="1451815"/>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5.2.1 </a:t>
            </a:r>
            <a:r>
              <a:rPr lang="zh-CN" altLang="zh-CN" b="1" dirty="0"/>
              <a:t>固定成本的设置</a:t>
            </a:r>
          </a:p>
          <a:p>
            <a:pPr indent="457200"/>
            <a:r>
              <a:rPr lang="zh-CN" altLang="zh-CN" dirty="0"/>
              <a:t>固定成本是一种与任务工时、工期变化无关的项目费用，也就是所有非资源任务开销的成本。另外，项目中的某种管理费也可以作为固定成本。</a:t>
            </a:r>
          </a:p>
        </p:txBody>
      </p:sp>
      <p:pic>
        <p:nvPicPr>
          <p:cNvPr id="2050" name="图片 1">
            <a:extLst>
              <a:ext uri="{FF2B5EF4-FFF2-40B4-BE49-F238E27FC236}">
                <a16:creationId xmlns:a16="http://schemas.microsoft.com/office/drawing/2014/main" id="{E17F24CF-66D4-4F1D-8BE4-ED241CBA5C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3158" y="2856865"/>
            <a:ext cx="4245522" cy="2893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图片 1">
            <a:extLst>
              <a:ext uri="{FF2B5EF4-FFF2-40B4-BE49-F238E27FC236}">
                <a16:creationId xmlns:a16="http://schemas.microsoft.com/office/drawing/2014/main" id="{3AF7C2CE-840C-4817-9370-D3813C6C64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3205" y="2856865"/>
            <a:ext cx="4245522" cy="2856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7737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281906" y="592817"/>
            <a:ext cx="9659284" cy="5116272"/>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“成本”表中主要包含</a:t>
            </a:r>
            <a:r>
              <a:rPr lang="en-US" altLang="zh-CN" dirty="0"/>
              <a:t>7</a:t>
            </a:r>
            <a:r>
              <a:rPr lang="zh-CN" altLang="zh-CN" dirty="0"/>
              <a:t>种成本域，其具体作用如下：</a:t>
            </a:r>
          </a:p>
          <a:p>
            <a:pPr indent="457200"/>
            <a:r>
              <a:rPr lang="en-US" altLang="zh-CN" b="1" dirty="0"/>
              <a:t>1.</a:t>
            </a:r>
            <a:r>
              <a:rPr lang="zh-CN" altLang="zh-CN" b="1" dirty="0"/>
              <a:t>固定成本：</a:t>
            </a:r>
            <a:endParaRPr lang="zh-CN" altLang="zh-CN" dirty="0"/>
          </a:p>
          <a:p>
            <a:pPr indent="457200"/>
            <a:r>
              <a:rPr lang="zh-CN" altLang="zh-CN" dirty="0"/>
              <a:t>用于显示所有非资源任务的费用。在一定的成本预算中，不会因某些原因改变成本的费用。</a:t>
            </a:r>
          </a:p>
          <a:p>
            <a:pPr indent="457200"/>
            <a:r>
              <a:rPr lang="en-US" altLang="zh-CN" b="1" dirty="0"/>
              <a:t>2.</a:t>
            </a:r>
            <a:r>
              <a:rPr lang="zh-CN" altLang="zh-CN" b="1" dirty="0"/>
              <a:t>固定成本累算：</a:t>
            </a:r>
            <a:endParaRPr lang="zh-CN" altLang="zh-CN" dirty="0"/>
          </a:p>
          <a:p>
            <a:pPr indent="457200"/>
            <a:r>
              <a:rPr lang="zh-CN" altLang="zh-CN" dirty="0"/>
              <a:t>对成本进行累加计算，包括从开始累算、结束累算、按比例累算三种方式。</a:t>
            </a:r>
          </a:p>
          <a:p>
            <a:pPr indent="457200"/>
            <a:r>
              <a:rPr lang="en-US" altLang="zh-CN" b="1" dirty="0"/>
              <a:t>3.</a:t>
            </a:r>
            <a:r>
              <a:rPr lang="zh-CN" altLang="zh-CN" b="1" dirty="0"/>
              <a:t>总成本：</a:t>
            </a:r>
            <a:endParaRPr lang="zh-CN" altLang="zh-CN" dirty="0"/>
          </a:p>
          <a:p>
            <a:pPr indent="457200"/>
            <a:r>
              <a:rPr lang="zh-CN" altLang="zh-CN" dirty="0"/>
              <a:t>从项目开始的研发，中间的生产、使用，到最后的结束淘汰等一系列的费用成本。</a:t>
            </a:r>
          </a:p>
          <a:p>
            <a:pPr indent="457200"/>
            <a:r>
              <a:rPr lang="en-US" altLang="zh-CN" b="1" dirty="0"/>
              <a:t>4.</a:t>
            </a:r>
            <a:r>
              <a:rPr lang="zh-CN" altLang="zh-CN" b="1" dirty="0"/>
              <a:t>基线：</a:t>
            </a:r>
            <a:endParaRPr lang="zh-CN" altLang="zh-CN" dirty="0"/>
          </a:p>
          <a:p>
            <a:pPr indent="457200"/>
            <a:r>
              <a:rPr lang="zh-CN" altLang="zh-CN" dirty="0"/>
              <a:t>用于显示某一任务、所有已分配时任务的某一资源或任务上某一资源已完成的工时的总计划成本，该值与保存比较基准时的“成本”域的内容相同。</a:t>
            </a:r>
          </a:p>
        </p:txBody>
      </p:sp>
    </p:spTree>
    <p:extLst>
      <p:ext uri="{BB962C8B-B14F-4D97-AF65-F5344CB8AC3E}">
        <p14:creationId xmlns:p14="http://schemas.microsoft.com/office/powerpoint/2010/main" val="26585836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516208" y="1202416"/>
            <a:ext cx="9518919" cy="419294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5.</a:t>
            </a:r>
            <a:r>
              <a:rPr lang="zh-CN" altLang="zh-CN" b="1" dirty="0"/>
              <a:t>差异</a:t>
            </a:r>
            <a:endParaRPr lang="zh-CN" altLang="zh-CN" dirty="0"/>
          </a:p>
          <a:p>
            <a:pPr indent="457200"/>
            <a:r>
              <a:rPr lang="zh-CN" altLang="zh-CN" dirty="0"/>
              <a:t>用于显示任务、资源或工作分配的比较基准成本和总成本直接的差异值。其表达式为</a:t>
            </a:r>
            <a:r>
              <a:rPr lang="en-US" altLang="zh-CN" dirty="0"/>
              <a:t>:</a:t>
            </a:r>
            <a:r>
              <a:rPr lang="zh-CN" altLang="zh-CN" dirty="0"/>
              <a:t>成本差异</a:t>
            </a:r>
            <a:r>
              <a:rPr lang="en-US" altLang="zh-CN" dirty="0"/>
              <a:t>=</a:t>
            </a:r>
            <a:r>
              <a:rPr lang="zh-CN" altLang="zh-CN" dirty="0"/>
              <a:t>成本</a:t>
            </a:r>
            <a:r>
              <a:rPr lang="en-US" altLang="zh-CN" dirty="0"/>
              <a:t>-</a:t>
            </a:r>
            <a:r>
              <a:rPr lang="zh-CN" altLang="zh-CN" dirty="0"/>
              <a:t>基线成本。</a:t>
            </a:r>
          </a:p>
          <a:p>
            <a:pPr indent="457200"/>
            <a:r>
              <a:rPr lang="en-US" altLang="zh-CN" b="1" dirty="0"/>
              <a:t>6.</a:t>
            </a:r>
            <a:r>
              <a:rPr lang="zh-CN" altLang="zh-CN" b="1" dirty="0"/>
              <a:t>实际</a:t>
            </a:r>
            <a:endParaRPr lang="zh-CN" altLang="zh-CN" dirty="0"/>
          </a:p>
          <a:p>
            <a:pPr indent="457200"/>
            <a:r>
              <a:rPr lang="zh-CN" altLang="zh-CN" dirty="0"/>
              <a:t>用于显示资源在其任务上已完成的工时相对应的成本，以及记录的与该任务有关的任务的其他成本。</a:t>
            </a:r>
          </a:p>
          <a:p>
            <a:pPr indent="457200"/>
            <a:r>
              <a:rPr lang="en-US" altLang="zh-CN" b="1" dirty="0"/>
              <a:t>7.</a:t>
            </a:r>
            <a:r>
              <a:rPr lang="zh-CN" altLang="zh-CN" b="1" dirty="0"/>
              <a:t>剩余</a:t>
            </a:r>
            <a:endParaRPr lang="zh-CN" altLang="zh-CN" dirty="0"/>
          </a:p>
          <a:p>
            <a:pPr indent="457200"/>
            <a:r>
              <a:rPr lang="zh-CN" altLang="zh-CN" dirty="0"/>
              <a:t>用于显示剩余的日常安排费用，此费用将在完成剩余工时时产生。其表达式为：剩余成本</a:t>
            </a:r>
            <a:r>
              <a:rPr lang="en-US" altLang="zh-CN" dirty="0"/>
              <a:t>=</a:t>
            </a:r>
            <a:r>
              <a:rPr lang="zh-CN" altLang="zh-CN" dirty="0"/>
              <a:t>（剩余工时×标准费率）</a:t>
            </a:r>
            <a:r>
              <a:rPr lang="en-US" altLang="zh-CN" dirty="0"/>
              <a:t>+</a:t>
            </a:r>
            <a:r>
              <a:rPr lang="zh-CN" altLang="zh-CN" dirty="0"/>
              <a:t>剩余加班成本。</a:t>
            </a:r>
          </a:p>
        </p:txBody>
      </p:sp>
    </p:spTree>
    <p:extLst>
      <p:ext uri="{BB962C8B-B14F-4D97-AF65-F5344CB8AC3E}">
        <p14:creationId xmlns:p14="http://schemas.microsoft.com/office/powerpoint/2010/main" val="38558821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36540" y="825987"/>
            <a:ext cx="9518919"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5.2.2 </a:t>
            </a:r>
            <a:r>
              <a:rPr lang="zh-CN" altLang="zh-CN" b="1" dirty="0"/>
              <a:t>设置摘要成本</a:t>
            </a:r>
          </a:p>
          <a:p>
            <a:pPr indent="457200"/>
            <a:r>
              <a:rPr lang="zh-CN" altLang="zh-CN" dirty="0"/>
              <a:t>摘要任务也可以设置固定成本。摘要任务的固定成本不等于所有子任务固定成本的总和，例如，店面装修总成本为</a:t>
            </a:r>
            <a:r>
              <a:rPr lang="en-US" altLang="zh-CN" dirty="0"/>
              <a:t>112200</a:t>
            </a:r>
            <a:r>
              <a:rPr lang="zh-CN" altLang="zh-CN" dirty="0"/>
              <a:t>时，固定成为本为</a:t>
            </a:r>
            <a:r>
              <a:rPr lang="en-US" altLang="zh-CN" dirty="0"/>
              <a:t>0</a:t>
            </a:r>
            <a:r>
              <a:rPr lang="zh-CN" altLang="zh-CN" dirty="0"/>
              <a:t>。</a:t>
            </a:r>
          </a:p>
        </p:txBody>
      </p:sp>
      <p:pic>
        <p:nvPicPr>
          <p:cNvPr id="3074" name="图片 1">
            <a:extLst>
              <a:ext uri="{FF2B5EF4-FFF2-40B4-BE49-F238E27FC236}">
                <a16:creationId xmlns:a16="http://schemas.microsoft.com/office/drawing/2014/main" id="{34431D9E-0FF7-4A5F-B2AF-56FDCDE2C0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1335" y="2496238"/>
            <a:ext cx="7009330" cy="301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91916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36540" y="811473"/>
            <a:ext cx="9518919" cy="465460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5.2.3 </a:t>
            </a:r>
            <a:r>
              <a:rPr lang="zh-CN" altLang="zh-CN" b="1" dirty="0"/>
              <a:t>实际成本的计算</a:t>
            </a:r>
          </a:p>
          <a:p>
            <a:pPr indent="457200"/>
            <a:r>
              <a:rPr lang="zh-CN" altLang="zh-CN" dirty="0"/>
              <a:t>在项目任务执行过程中，</a:t>
            </a:r>
            <a:r>
              <a:rPr lang="en-US" altLang="zh-CN" dirty="0"/>
              <a:t>Project</a:t>
            </a:r>
            <a:r>
              <a:rPr lang="zh-CN" altLang="zh-CN" dirty="0"/>
              <a:t>用基于任务的成本累算方式来更新实际成本。下面将详细介绍实际成本的计算原理以及如何在</a:t>
            </a:r>
            <a:r>
              <a:rPr lang="en-US" altLang="zh-CN" dirty="0"/>
              <a:t>Project</a:t>
            </a:r>
            <a:r>
              <a:rPr lang="zh-CN" altLang="zh-CN" dirty="0"/>
              <a:t>中自动计算实际成本。</a:t>
            </a:r>
          </a:p>
          <a:p>
            <a:pPr indent="457200"/>
            <a:r>
              <a:rPr lang="en-US" altLang="zh-CN" b="1" dirty="0"/>
              <a:t>1.</a:t>
            </a:r>
            <a:r>
              <a:rPr lang="zh-CN" altLang="zh-CN" b="1" dirty="0"/>
              <a:t>实际成本的计算原理</a:t>
            </a:r>
            <a:endParaRPr lang="zh-CN" altLang="zh-CN" dirty="0"/>
          </a:p>
          <a:p>
            <a:pPr indent="457200"/>
            <a:r>
              <a:rPr lang="zh-CN" altLang="zh-CN" dirty="0"/>
              <a:t>实际成本的类型可分为任务类与资源类两类。不同类型的实际成本，其计算方法也略有不同。</a:t>
            </a:r>
          </a:p>
          <a:p>
            <a:pPr indent="457200"/>
            <a:r>
              <a:rPr lang="zh-CN" altLang="zh-CN" dirty="0"/>
              <a:t>任务类实际成本</a:t>
            </a:r>
            <a:r>
              <a:rPr lang="en-US" altLang="zh-CN" dirty="0"/>
              <a:t>=</a:t>
            </a:r>
            <a:r>
              <a:rPr lang="zh-CN" altLang="zh-CN" dirty="0"/>
              <a:t>（实际工时</a:t>
            </a:r>
            <a:r>
              <a:rPr lang="en-US" altLang="zh-CN" dirty="0"/>
              <a:t>×</a:t>
            </a:r>
            <a:r>
              <a:rPr lang="zh-CN" altLang="zh-CN" dirty="0"/>
              <a:t>标准费率）</a:t>
            </a:r>
            <a:r>
              <a:rPr lang="en-US" altLang="zh-CN" dirty="0"/>
              <a:t>+</a:t>
            </a:r>
            <a:r>
              <a:rPr lang="zh-CN" altLang="zh-CN" dirty="0"/>
              <a:t>（实际加班工时</a:t>
            </a:r>
            <a:r>
              <a:rPr lang="en-US" altLang="zh-CN" dirty="0"/>
              <a:t>×</a:t>
            </a:r>
            <a:r>
              <a:rPr lang="zh-CN" altLang="zh-CN" dirty="0"/>
              <a:t>加班费率）</a:t>
            </a:r>
            <a:r>
              <a:rPr lang="en-US" altLang="zh-CN" dirty="0"/>
              <a:t>+</a:t>
            </a:r>
            <a:r>
              <a:rPr lang="zh-CN" altLang="zh-CN" dirty="0"/>
              <a:t>资源每次使用成本</a:t>
            </a:r>
            <a:r>
              <a:rPr lang="en-US" altLang="zh-CN" dirty="0"/>
              <a:t>+</a:t>
            </a:r>
            <a:r>
              <a:rPr lang="zh-CN" altLang="zh-CN" dirty="0"/>
              <a:t>任务固定成本</a:t>
            </a:r>
          </a:p>
          <a:p>
            <a:pPr indent="457200"/>
            <a:r>
              <a:rPr lang="zh-CN" altLang="zh-CN" dirty="0"/>
              <a:t>资源类实际成本</a:t>
            </a:r>
            <a:r>
              <a:rPr lang="en-US" altLang="zh-CN" dirty="0"/>
              <a:t>=</a:t>
            </a:r>
            <a:r>
              <a:rPr lang="zh-CN" altLang="zh-CN" dirty="0"/>
              <a:t>（实际工时</a:t>
            </a:r>
            <a:r>
              <a:rPr lang="en-US" altLang="zh-CN" dirty="0"/>
              <a:t>×</a:t>
            </a:r>
            <a:r>
              <a:rPr lang="zh-CN" altLang="zh-CN" dirty="0"/>
              <a:t>标准费率）</a:t>
            </a:r>
            <a:r>
              <a:rPr lang="en-US" altLang="zh-CN" dirty="0"/>
              <a:t>+</a:t>
            </a:r>
            <a:r>
              <a:rPr lang="zh-CN" altLang="zh-CN" dirty="0"/>
              <a:t>（实际加班工时</a:t>
            </a:r>
            <a:r>
              <a:rPr lang="en-US" altLang="zh-CN" dirty="0"/>
              <a:t>×</a:t>
            </a:r>
            <a:r>
              <a:rPr lang="zh-CN" altLang="zh-CN" dirty="0"/>
              <a:t>加班费率）</a:t>
            </a:r>
            <a:r>
              <a:rPr lang="en-US" altLang="zh-CN" dirty="0"/>
              <a:t>+</a:t>
            </a:r>
            <a:r>
              <a:rPr lang="zh-CN" altLang="zh-CN" dirty="0"/>
              <a:t>每次使用成本</a:t>
            </a:r>
          </a:p>
        </p:txBody>
      </p:sp>
    </p:spTree>
    <p:extLst>
      <p:ext uri="{BB962C8B-B14F-4D97-AF65-F5344CB8AC3E}">
        <p14:creationId xmlns:p14="http://schemas.microsoft.com/office/powerpoint/2010/main" val="12785169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5467625" y="825665"/>
            <a:ext cx="1415772" cy="461665"/>
          </a:xfrm>
          <a:prstGeom prst="rect">
            <a:avLst/>
          </a:prstGeom>
          <a:noFill/>
        </p:spPr>
        <p:txBody>
          <a:bodyPr wrap="none" rtlCol="0">
            <a:spAutoFit/>
          </a:bodyPr>
          <a:lstStyle/>
          <a:p>
            <a:r>
              <a:rPr lang="zh-CN" altLang="zh-CN" sz="2400" b="1" dirty="0">
                <a:latin typeface="微软雅黑" panose="020B0503020204020204" pitchFamily="34" charset="-122"/>
                <a:ea typeface="微软雅黑" panose="020B0503020204020204" pitchFamily="34" charset="-122"/>
              </a:rPr>
              <a:t>内容概要</a:t>
            </a:r>
            <a:endParaRPr lang="zh-CN" altLang="zh-CN" sz="2400" dirty="0">
              <a:latin typeface="微软雅黑" panose="020B0503020204020204" pitchFamily="34" charset="-122"/>
              <a:ea typeface="微软雅黑" panose="020B0503020204020204" pitchFamily="34" charset="-122"/>
            </a:endParaRPr>
          </a:p>
        </p:txBody>
      </p:sp>
      <p:sp>
        <p:nvSpPr>
          <p:cNvPr id="12" name="文本框 23">
            <a:extLst>
              <a:ext uri="{FF2B5EF4-FFF2-40B4-BE49-F238E27FC236}">
                <a16:creationId xmlns:a16="http://schemas.microsoft.com/office/drawing/2014/main" id="{165B3E1C-B1BD-418B-98A3-9757880BDE8E}"/>
              </a:ext>
            </a:extLst>
          </p:cNvPr>
          <p:cNvSpPr txBox="1"/>
          <p:nvPr/>
        </p:nvSpPr>
        <p:spPr>
          <a:xfrm>
            <a:off x="1895136" y="2293538"/>
            <a:ext cx="8401727" cy="1886575"/>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项目成本是在项目寿命期内为实现项目的预期目标而付出的全部代价。在</a:t>
            </a:r>
            <a:r>
              <a:rPr lang="en-US" altLang="zh-CN" dirty="0"/>
              <a:t>Project</a:t>
            </a:r>
            <a:r>
              <a:rPr lang="zh-CN" altLang="zh-CN" dirty="0"/>
              <a:t>的项目计划中，项目成本由每个任务的成本汇集而成，而任务的成本则是由资源成本和固定成本构成的。因此，资源和固定成本是控制整个项目成本的根源。本章将详细介绍如何管理项目的成本。</a:t>
            </a:r>
          </a:p>
        </p:txBody>
      </p:sp>
    </p:spTree>
    <p:extLst>
      <p:ext uri="{BB962C8B-B14F-4D97-AF65-F5344CB8AC3E}">
        <p14:creationId xmlns:p14="http://schemas.microsoft.com/office/powerpoint/2010/main" val="7819708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81310" y="1291385"/>
            <a:ext cx="9518919"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自动计算实际成本值</a:t>
            </a:r>
            <a:endParaRPr lang="zh-CN" altLang="zh-CN" dirty="0"/>
          </a:p>
          <a:p>
            <a:pPr indent="457200"/>
            <a:r>
              <a:rPr lang="en-US" altLang="zh-CN" dirty="0"/>
              <a:t>Project</a:t>
            </a:r>
            <a:r>
              <a:rPr lang="zh-CN" altLang="zh-CN" dirty="0"/>
              <a:t>可以根据任务的完成百分比值与实际完成百分比值，自动计算实际成本。</a:t>
            </a:r>
          </a:p>
        </p:txBody>
      </p:sp>
      <p:pic>
        <p:nvPicPr>
          <p:cNvPr id="4098" name="图片 1">
            <a:extLst>
              <a:ext uri="{FF2B5EF4-FFF2-40B4-BE49-F238E27FC236}">
                <a16:creationId xmlns:a16="http://schemas.microsoft.com/office/drawing/2014/main" id="{668FCB8C-DD6D-40DE-9A63-7A559E2FEC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3841" y="2631848"/>
            <a:ext cx="6824317" cy="2811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40079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36540" y="811473"/>
            <a:ext cx="9518919" cy="188461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5.2.4 </a:t>
            </a:r>
            <a:r>
              <a:rPr lang="zh-CN" altLang="zh-CN" b="1" dirty="0"/>
              <a:t>预算成本的设置</a:t>
            </a:r>
          </a:p>
          <a:p>
            <a:pPr indent="457200"/>
            <a:r>
              <a:rPr lang="zh-CN" altLang="zh-CN" dirty="0"/>
              <a:t>项目的预算成本与预算资源一样，只能分配给项目的摘要任务。预算成本只能在“任务分配状况”与“资源使用状况”视图中设置。</a:t>
            </a:r>
          </a:p>
          <a:p>
            <a:pPr indent="457200"/>
            <a:r>
              <a:rPr lang="en-US" altLang="zh-CN" b="1" dirty="0"/>
              <a:t>1.</a:t>
            </a:r>
            <a:r>
              <a:rPr lang="zh-CN" altLang="zh-CN" b="1" dirty="0"/>
              <a:t>创建预算成本资源</a:t>
            </a:r>
            <a:endParaRPr lang="zh-CN" altLang="zh-CN" dirty="0"/>
          </a:p>
        </p:txBody>
      </p:sp>
      <p:pic>
        <p:nvPicPr>
          <p:cNvPr id="5122" name="图片 1">
            <a:extLst>
              <a:ext uri="{FF2B5EF4-FFF2-40B4-BE49-F238E27FC236}">
                <a16:creationId xmlns:a16="http://schemas.microsoft.com/office/drawing/2014/main" id="{534DF251-ED49-434A-9999-55DA55B981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3913" y="2763662"/>
            <a:ext cx="4249517" cy="3023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图片 1">
            <a:extLst>
              <a:ext uri="{FF2B5EF4-FFF2-40B4-BE49-F238E27FC236}">
                <a16:creationId xmlns:a16="http://schemas.microsoft.com/office/drawing/2014/main" id="{DAC6B7AA-71A7-4DDB-8E00-2CBC10DA67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0415" y="2763662"/>
            <a:ext cx="4452473" cy="3023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8241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82463" y="1073671"/>
            <a:ext cx="8427073"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分配预算成本资源</a:t>
            </a:r>
          </a:p>
          <a:p>
            <a:pPr indent="457200"/>
            <a:r>
              <a:rPr lang="zh-CN" altLang="zh-CN" dirty="0"/>
              <a:t>预算成本资源只能分配给项目摘要，所以在分配预算成本资源之前需要显示项目摘要任务。</a:t>
            </a:r>
          </a:p>
        </p:txBody>
      </p:sp>
      <p:pic>
        <p:nvPicPr>
          <p:cNvPr id="6146" name="图片 1">
            <a:extLst>
              <a:ext uri="{FF2B5EF4-FFF2-40B4-BE49-F238E27FC236}">
                <a16:creationId xmlns:a16="http://schemas.microsoft.com/office/drawing/2014/main" id="{837A7404-D3D8-45E0-A61B-79323151D1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8355" y="2849563"/>
            <a:ext cx="6595287" cy="2506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30256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82464" y="1073671"/>
            <a:ext cx="4489308"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a:t>
            </a:r>
            <a:r>
              <a:rPr lang="zh-CN" altLang="zh-CN" b="1" dirty="0"/>
              <a:t>设置预算成本值</a:t>
            </a:r>
          </a:p>
        </p:txBody>
      </p:sp>
      <p:pic>
        <p:nvPicPr>
          <p:cNvPr id="7170" name="图片 1">
            <a:extLst>
              <a:ext uri="{FF2B5EF4-FFF2-40B4-BE49-F238E27FC236}">
                <a16:creationId xmlns:a16="http://schemas.microsoft.com/office/drawing/2014/main" id="{8B58E065-8258-4BAD-8A6F-5120381EC3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4261" y="2181903"/>
            <a:ext cx="8543478" cy="337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2279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21031" y="840501"/>
            <a:ext cx="8793328" cy="188461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5.2.5 </a:t>
            </a:r>
            <a:r>
              <a:rPr lang="zh-CN" altLang="zh-CN" b="1" dirty="0"/>
              <a:t>成本累算方式的设置</a:t>
            </a:r>
          </a:p>
          <a:p>
            <a:pPr indent="457200"/>
            <a:r>
              <a:rPr lang="zh-CN" altLang="zh-CN" dirty="0"/>
              <a:t>固定成本的累算方式分别为“开始时间”、“按比例”以及“结束”</a:t>
            </a:r>
            <a:r>
              <a:rPr lang="en-US" altLang="zh-CN" dirty="0"/>
              <a:t>3</a:t>
            </a:r>
            <a:r>
              <a:rPr lang="zh-CN" altLang="zh-CN" dirty="0"/>
              <a:t>种类型，默认的成本累算方式为“按比例”。在项目实施过程中为了准确计算项目成本，可以根据项目的实际情况设置项目成本的累计方式。</a:t>
            </a:r>
          </a:p>
        </p:txBody>
      </p:sp>
      <p:pic>
        <p:nvPicPr>
          <p:cNvPr id="8194" name="图片 1">
            <a:extLst>
              <a:ext uri="{FF2B5EF4-FFF2-40B4-BE49-F238E27FC236}">
                <a16:creationId xmlns:a16="http://schemas.microsoft.com/office/drawing/2014/main" id="{549F826A-D899-45BF-9BA1-33069522BE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6764" y="2893105"/>
            <a:ext cx="4471679" cy="2981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图片 1">
            <a:extLst>
              <a:ext uri="{FF2B5EF4-FFF2-40B4-BE49-F238E27FC236}">
                <a16:creationId xmlns:a16="http://schemas.microsoft.com/office/drawing/2014/main" id="{AE09FE93-DAC3-4F39-9704-7DDB160DFD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5009" y="2893106"/>
            <a:ext cx="4471677" cy="2981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47632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2036376"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5259183" y="3972975"/>
            <a:ext cx="5724644" cy="830997"/>
          </a:xfrm>
          <a:prstGeom prst="rect">
            <a:avLst/>
          </a:prstGeom>
        </p:spPr>
        <p:txBody>
          <a:bodyPr wrap="none">
            <a:spAutoFit/>
          </a:bodyPr>
          <a:lstStyle/>
          <a:p>
            <a:r>
              <a:rPr lang="zh-CN" altLang="zh-CN" sz="4800" b="1" dirty="0"/>
              <a:t>检查与调整项目成本</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349010"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03</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20830610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99335" y="744438"/>
            <a:ext cx="8793328"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5.3.1 </a:t>
            </a:r>
            <a:r>
              <a:rPr lang="zh-CN" altLang="zh-CN" b="1" dirty="0"/>
              <a:t>检查超出预算的成本</a:t>
            </a:r>
          </a:p>
          <a:p>
            <a:pPr indent="457200"/>
            <a:r>
              <a:rPr lang="zh-CN" altLang="zh-CN" dirty="0"/>
              <a:t>为了防止项目实施过程中成本被过渡消耗，需要检查哪些成本超出了预测。检查方法很简单。</a:t>
            </a:r>
          </a:p>
        </p:txBody>
      </p:sp>
      <p:pic>
        <p:nvPicPr>
          <p:cNvPr id="9218" name="图片 1">
            <a:extLst>
              <a:ext uri="{FF2B5EF4-FFF2-40B4-BE49-F238E27FC236}">
                <a16:creationId xmlns:a16="http://schemas.microsoft.com/office/drawing/2014/main" id="{A0859AD4-8D24-4CCD-A30A-87831908A0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3913" y="2225448"/>
            <a:ext cx="4204173" cy="3558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23910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476106" y="404133"/>
            <a:ext cx="9612808" cy="280794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5.3.2 </a:t>
            </a:r>
            <a:r>
              <a:rPr lang="zh-CN" altLang="zh-CN" b="1" dirty="0"/>
              <a:t>调整项目成本</a:t>
            </a:r>
          </a:p>
          <a:p>
            <a:pPr indent="457200"/>
            <a:r>
              <a:rPr lang="zh-CN" altLang="zh-CN" dirty="0"/>
              <a:t>项目成本包括工时资源成本和材料资源成本，用户可以根据需要对这两项成本进行调整。接下来将分别介绍调整方法：</a:t>
            </a:r>
          </a:p>
          <a:p>
            <a:pPr indent="457200"/>
            <a:r>
              <a:rPr lang="en-US" altLang="zh-CN" b="1" dirty="0"/>
              <a:t>1.</a:t>
            </a:r>
            <a:r>
              <a:rPr lang="zh-CN" altLang="zh-CN" b="1" dirty="0"/>
              <a:t>调整工时资源成本</a:t>
            </a:r>
            <a:endParaRPr lang="zh-CN" altLang="zh-CN" dirty="0"/>
          </a:p>
          <a:p>
            <a:pPr indent="457200"/>
            <a:r>
              <a:rPr lang="zh-CN" altLang="zh-CN" dirty="0"/>
              <a:t>资源费率、工时以及资源数据的直接影响资源成本。若要保持资源费率不变，需要通过调整资源的工时来调整工时资源的成本。</a:t>
            </a:r>
          </a:p>
        </p:txBody>
      </p:sp>
      <p:pic>
        <p:nvPicPr>
          <p:cNvPr id="10242" name="图片 1">
            <a:extLst>
              <a:ext uri="{FF2B5EF4-FFF2-40B4-BE49-F238E27FC236}">
                <a16:creationId xmlns:a16="http://schemas.microsoft.com/office/drawing/2014/main" id="{D7948BD0-A088-41FA-B6D1-A9F66CBC38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5029" y="3255625"/>
            <a:ext cx="3674230" cy="2807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图片 1">
            <a:extLst>
              <a:ext uri="{FF2B5EF4-FFF2-40B4-BE49-F238E27FC236}">
                <a16:creationId xmlns:a16="http://schemas.microsoft.com/office/drawing/2014/main" id="{7392B309-6491-461C-A53A-2BE1999493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0415" y="3255625"/>
            <a:ext cx="4093693" cy="2807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14113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98071" y="782445"/>
            <a:ext cx="8905049"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调整材料资源成本</a:t>
            </a:r>
            <a:endParaRPr lang="zh-CN" altLang="zh-CN" dirty="0"/>
          </a:p>
          <a:p>
            <a:pPr indent="457200"/>
            <a:r>
              <a:rPr lang="zh-CN" altLang="zh-CN" dirty="0"/>
              <a:t>材料的价格和用量决定了材料资源成本，材料的价格是在项目实施之间就已经确定了的，用户只能通过调整材料的用量来调整材料资源成本。</a:t>
            </a:r>
          </a:p>
        </p:txBody>
      </p:sp>
      <p:pic>
        <p:nvPicPr>
          <p:cNvPr id="11266" name="图片 1">
            <a:extLst>
              <a:ext uri="{FF2B5EF4-FFF2-40B4-BE49-F238E27FC236}">
                <a16:creationId xmlns:a16="http://schemas.microsoft.com/office/drawing/2014/main" id="{ED9BD961-7FC4-4F96-BE34-F50EFC24E1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4820" y="2610529"/>
            <a:ext cx="4084804" cy="2933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图片 1">
            <a:extLst>
              <a:ext uri="{FF2B5EF4-FFF2-40B4-BE49-F238E27FC236}">
                <a16:creationId xmlns:a16="http://schemas.microsoft.com/office/drawing/2014/main" id="{7E05AD62-7372-4D34-BA41-52770E5D17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7921" y="2610529"/>
            <a:ext cx="3725622" cy="2933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14642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527169"/>
            <a:ext cx="4338314"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实战演练：设置小区绿化项目成本</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587761" y="1239114"/>
            <a:ext cx="9020725"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在“小区绿化”项目实施过程中，需要根据项目费用，控制成本资源的使用。为了避免出现最终成本大于预算成本的情况，还需要对项目成本进行管理。</a:t>
            </a:r>
          </a:p>
          <a:p>
            <a:pPr indent="457200"/>
            <a:r>
              <a:rPr lang="en-US" altLang="zh-CN" b="1" dirty="0"/>
              <a:t>1.</a:t>
            </a:r>
            <a:r>
              <a:rPr lang="zh-CN" altLang="zh-CN" b="1" dirty="0"/>
              <a:t>为任务分配资源</a:t>
            </a:r>
            <a:endParaRPr lang="zh-CN" altLang="zh-CN" dirty="0"/>
          </a:p>
        </p:txBody>
      </p:sp>
      <p:pic>
        <p:nvPicPr>
          <p:cNvPr id="12290" name="图片 1">
            <a:extLst>
              <a:ext uri="{FF2B5EF4-FFF2-40B4-BE49-F238E27FC236}">
                <a16:creationId xmlns:a16="http://schemas.microsoft.com/office/drawing/2014/main" id="{48D320DD-DE5D-42E1-A01A-641C05E8C8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4169" y="3098163"/>
            <a:ext cx="4706345" cy="2404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图片 1">
            <a:extLst>
              <a:ext uri="{FF2B5EF4-FFF2-40B4-BE49-F238E27FC236}">
                <a16:creationId xmlns:a16="http://schemas.microsoft.com/office/drawing/2014/main" id="{8FC614EA-7E00-4B82-A170-FFDD33A300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4379" y="3098164"/>
            <a:ext cx="4744574" cy="240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1403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51462C79-EED8-4446-9394-C84809A93914}"/>
              </a:ext>
            </a:extLst>
          </p:cNvPr>
          <p:cNvSpPr txBox="1"/>
          <p:nvPr/>
        </p:nvSpPr>
        <p:spPr>
          <a:xfrm>
            <a:off x="7433952" y="1966005"/>
            <a:ext cx="573232" cy="530770"/>
          </a:xfrm>
          <a:custGeom>
            <a:avLst/>
            <a:gdLst/>
            <a:ahLst/>
            <a:cxnLst/>
            <a:rect l="l" t="t" r="r" b="b"/>
            <a:pathLst>
              <a:path w="900113" h="833437">
                <a:moveTo>
                  <a:pt x="690563" y="795337"/>
                </a:moveTo>
                <a:lnTo>
                  <a:pt x="721023" y="795337"/>
                </a:lnTo>
                <a:lnTo>
                  <a:pt x="690563" y="813360"/>
                </a:lnTo>
                <a:close/>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81063" y="0"/>
                </a:moveTo>
                <a:lnTo>
                  <a:pt x="900113" y="0"/>
                </a:lnTo>
                <a:lnTo>
                  <a:pt x="900113" y="689370"/>
                </a:lnTo>
                <a:lnTo>
                  <a:pt x="821267" y="736023"/>
                </a:lnTo>
                <a:lnTo>
                  <a:pt x="823913" y="719658"/>
                </a:lnTo>
                <a:lnTo>
                  <a:pt x="823913" y="147339"/>
                </a:lnTo>
                <a:cubicBezTo>
                  <a:pt x="823913" y="134739"/>
                  <a:pt x="819944" y="124494"/>
                  <a:pt x="812006" y="116606"/>
                </a:cubicBezTo>
                <a:cubicBezTo>
                  <a:pt x="804069" y="108719"/>
                  <a:pt x="792162" y="104775"/>
                  <a:pt x="776287" y="104775"/>
                </a:cubicBezTo>
                <a:lnTo>
                  <a:pt x="690563" y="104775"/>
                </a:lnTo>
                <a:lnTo>
                  <a:pt x="690563" y="76200"/>
                </a:lnTo>
                <a:lnTo>
                  <a:pt x="733425" y="76200"/>
                </a:lnTo>
                <a:cubicBezTo>
                  <a:pt x="771525" y="76200"/>
                  <a:pt x="802481" y="69850"/>
                  <a:pt x="826294" y="57150"/>
                </a:cubicBezTo>
                <a:cubicBezTo>
                  <a:pt x="850106" y="44450"/>
                  <a:pt x="868363" y="25400"/>
                  <a:pt x="881063"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4"/>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b="1" dirty="0">
              <a:solidFill>
                <a:srgbClr val="AD6126"/>
              </a:solidFill>
              <a:latin typeface="幼圆" panose="02010509060101010101" pitchFamily="49" charset="-122"/>
              <a:ea typeface="幼圆" panose="02010509060101010101" pitchFamily="49" charset="-122"/>
            </a:endParaRPr>
          </a:p>
        </p:txBody>
      </p:sp>
      <p:cxnSp>
        <p:nvCxnSpPr>
          <p:cNvPr id="3" name="直接连接符 2">
            <a:extLst>
              <a:ext uri="{FF2B5EF4-FFF2-40B4-BE49-F238E27FC236}">
                <a16:creationId xmlns:a16="http://schemas.microsoft.com/office/drawing/2014/main" id="{1D95A4E9-B9A9-4823-9C3E-3F97BCF3B0C7}"/>
              </a:ext>
            </a:extLst>
          </p:cNvPr>
          <p:cNvCxnSpPr/>
          <p:nvPr/>
        </p:nvCxnSpPr>
        <p:spPr>
          <a:xfrm flipH="1">
            <a:off x="7583252" y="2095337"/>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E3E11741-E0AE-4C99-8BB0-FA2B455F1FD4}"/>
              </a:ext>
            </a:extLst>
          </p:cNvPr>
          <p:cNvSpPr txBox="1"/>
          <p:nvPr/>
        </p:nvSpPr>
        <p:spPr>
          <a:xfrm>
            <a:off x="7436620" y="3023342"/>
            <a:ext cx="708334" cy="518505"/>
          </a:xfrm>
          <a:custGeom>
            <a:avLst/>
            <a:gdLst/>
            <a:ahLst/>
            <a:cxnLst/>
            <a:rect l="l" t="t" r="r" b="b"/>
            <a:pathLst>
              <a:path w="1076325" h="833437">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52487" y="0"/>
                </a:moveTo>
                <a:cubicBezTo>
                  <a:pt x="928687" y="0"/>
                  <a:pt x="985044" y="19050"/>
                  <a:pt x="1021556" y="57150"/>
                </a:cubicBezTo>
                <a:cubicBezTo>
                  <a:pt x="1058069" y="95250"/>
                  <a:pt x="1076325" y="142875"/>
                  <a:pt x="1076325" y="200025"/>
                </a:cubicBezTo>
                <a:cubicBezTo>
                  <a:pt x="1076325" y="238125"/>
                  <a:pt x="1067594" y="276225"/>
                  <a:pt x="1050131" y="314325"/>
                </a:cubicBezTo>
                <a:cubicBezTo>
                  <a:pt x="1032669" y="352425"/>
                  <a:pt x="1004887" y="388937"/>
                  <a:pt x="966787" y="423862"/>
                </a:cubicBezTo>
                <a:cubicBezTo>
                  <a:pt x="874712" y="512762"/>
                  <a:pt x="804069" y="584993"/>
                  <a:pt x="754856" y="640556"/>
                </a:cubicBezTo>
                <a:cubicBezTo>
                  <a:pt x="705644" y="696118"/>
                  <a:pt x="676275" y="733425"/>
                  <a:pt x="666750" y="752475"/>
                </a:cubicBezTo>
                <a:lnTo>
                  <a:pt x="816557" y="752475"/>
                </a:lnTo>
                <a:lnTo>
                  <a:pt x="695300" y="823912"/>
                </a:lnTo>
                <a:lnTo>
                  <a:pt x="614363" y="823912"/>
                </a:lnTo>
                <a:lnTo>
                  <a:pt x="614363" y="762000"/>
                </a:lnTo>
                <a:cubicBezTo>
                  <a:pt x="630237" y="733425"/>
                  <a:pt x="656431" y="696912"/>
                  <a:pt x="692944" y="652462"/>
                </a:cubicBezTo>
                <a:cubicBezTo>
                  <a:pt x="729456" y="608012"/>
                  <a:pt x="777875" y="555625"/>
                  <a:pt x="838200" y="495300"/>
                </a:cubicBezTo>
                <a:cubicBezTo>
                  <a:pt x="890538" y="440779"/>
                  <a:pt x="929022" y="389458"/>
                  <a:pt x="953653" y="341337"/>
                </a:cubicBezTo>
                <a:cubicBezTo>
                  <a:pt x="978285" y="293216"/>
                  <a:pt x="990600" y="248295"/>
                  <a:pt x="990600" y="206573"/>
                </a:cubicBezTo>
                <a:cubicBezTo>
                  <a:pt x="990600" y="148877"/>
                  <a:pt x="977900" y="104787"/>
                  <a:pt x="952500" y="74302"/>
                </a:cubicBezTo>
                <a:cubicBezTo>
                  <a:pt x="927100" y="43817"/>
                  <a:pt x="889000" y="28575"/>
                  <a:pt x="838200" y="28575"/>
                </a:cubicBezTo>
                <a:cubicBezTo>
                  <a:pt x="800100" y="28575"/>
                  <a:pt x="767556" y="39092"/>
                  <a:pt x="740569" y="60126"/>
                </a:cubicBezTo>
                <a:cubicBezTo>
                  <a:pt x="713581" y="81161"/>
                  <a:pt x="700087" y="107875"/>
                  <a:pt x="700087" y="140270"/>
                </a:cubicBezTo>
                <a:cubicBezTo>
                  <a:pt x="700087" y="159668"/>
                  <a:pt x="705644" y="175840"/>
                  <a:pt x="716756" y="188788"/>
                </a:cubicBezTo>
                <a:cubicBezTo>
                  <a:pt x="727869" y="201736"/>
                  <a:pt x="733425" y="214684"/>
                  <a:pt x="733425" y="227632"/>
                </a:cubicBezTo>
                <a:cubicBezTo>
                  <a:pt x="733425" y="243855"/>
                  <a:pt x="729630" y="256009"/>
                  <a:pt x="722040" y="264095"/>
                </a:cubicBezTo>
                <a:cubicBezTo>
                  <a:pt x="714449" y="272182"/>
                  <a:pt x="703064" y="276225"/>
                  <a:pt x="687884" y="276225"/>
                </a:cubicBezTo>
                <a:cubicBezTo>
                  <a:pt x="669677" y="276225"/>
                  <a:pt x="655253" y="270668"/>
                  <a:pt x="644612" y="259556"/>
                </a:cubicBezTo>
                <a:cubicBezTo>
                  <a:pt x="633971" y="248443"/>
                  <a:pt x="628650" y="230187"/>
                  <a:pt x="628650" y="204787"/>
                </a:cubicBezTo>
                <a:cubicBezTo>
                  <a:pt x="628650" y="138112"/>
                  <a:pt x="652463" y="87312"/>
                  <a:pt x="700087" y="52387"/>
                </a:cubicBezTo>
                <a:cubicBezTo>
                  <a:pt x="747713" y="17462"/>
                  <a:pt x="798513" y="0"/>
                  <a:pt x="852487"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5"/>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sp>
        <p:nvSpPr>
          <p:cNvPr id="5" name="文本框 4">
            <a:extLst>
              <a:ext uri="{FF2B5EF4-FFF2-40B4-BE49-F238E27FC236}">
                <a16:creationId xmlns:a16="http://schemas.microsoft.com/office/drawing/2014/main" id="{EFCD55F1-7E53-4D94-B849-03B234E0F197}"/>
              </a:ext>
            </a:extLst>
          </p:cNvPr>
          <p:cNvSpPr txBox="1"/>
          <p:nvPr/>
        </p:nvSpPr>
        <p:spPr>
          <a:xfrm>
            <a:off x="7457964" y="4061285"/>
            <a:ext cx="673921" cy="515979"/>
          </a:xfrm>
          <a:custGeom>
            <a:avLst/>
            <a:gdLst/>
            <a:ahLst/>
            <a:cxnLst/>
            <a:rect l="l" t="t" r="r" b="b"/>
            <a:pathLst>
              <a:path w="1083170" h="833437">
                <a:moveTo>
                  <a:pt x="678582" y="604837"/>
                </a:moveTo>
                <a:cubicBezTo>
                  <a:pt x="696789" y="604837"/>
                  <a:pt x="709687" y="612155"/>
                  <a:pt x="717277" y="626789"/>
                </a:cubicBezTo>
                <a:cubicBezTo>
                  <a:pt x="724868" y="641424"/>
                  <a:pt x="728663" y="653628"/>
                  <a:pt x="728663" y="663401"/>
                </a:cubicBezTo>
                <a:cubicBezTo>
                  <a:pt x="728663" y="679673"/>
                  <a:pt x="725488" y="693489"/>
                  <a:pt x="719138" y="704850"/>
                </a:cubicBezTo>
                <a:cubicBezTo>
                  <a:pt x="712788" y="716210"/>
                  <a:pt x="709613" y="726777"/>
                  <a:pt x="709613" y="736550"/>
                </a:cubicBezTo>
                <a:cubicBezTo>
                  <a:pt x="709613" y="756096"/>
                  <a:pt x="721680" y="772368"/>
                  <a:pt x="745815" y="785366"/>
                </a:cubicBezTo>
                <a:lnTo>
                  <a:pt x="749812" y="786901"/>
                </a:lnTo>
                <a:lnTo>
                  <a:pt x="720682" y="804171"/>
                </a:lnTo>
                <a:lnTo>
                  <a:pt x="685800" y="785812"/>
                </a:lnTo>
                <a:cubicBezTo>
                  <a:pt x="644525" y="754062"/>
                  <a:pt x="623888" y="717550"/>
                  <a:pt x="623888" y="676275"/>
                </a:cubicBezTo>
                <a:cubicBezTo>
                  <a:pt x="623888" y="657225"/>
                  <a:pt x="629965" y="640556"/>
                  <a:pt x="642119" y="626268"/>
                </a:cubicBezTo>
                <a:cubicBezTo>
                  <a:pt x="654273" y="611981"/>
                  <a:pt x="666428" y="604837"/>
                  <a:pt x="678582" y="604837"/>
                </a:cubicBezTo>
                <a:close/>
                <a:moveTo>
                  <a:pt x="247725" y="38100"/>
                </a:moveTo>
                <a:cubicBezTo>
                  <a:pt x="201886" y="38100"/>
                  <a:pt x="163426" y="72231"/>
                  <a:pt x="132346" y="140493"/>
                </a:cubicBezTo>
                <a:cubicBezTo>
                  <a:pt x="101265" y="208756"/>
                  <a:pt x="85725" y="300037"/>
                  <a:pt x="85725" y="414337"/>
                </a:cubicBezTo>
                <a:cubicBezTo>
                  <a:pt x="85725" y="534987"/>
                  <a:pt x="101265" y="628650"/>
                  <a:pt x="132346" y="695325"/>
                </a:cubicBezTo>
                <a:cubicBezTo>
                  <a:pt x="163426" y="762000"/>
                  <a:pt x="201886" y="795337"/>
                  <a:pt x="247725" y="795337"/>
                </a:cubicBezTo>
                <a:cubicBezTo>
                  <a:pt x="296838" y="795337"/>
                  <a:pt x="335298" y="762000"/>
                  <a:pt x="363104" y="695325"/>
                </a:cubicBezTo>
                <a:cubicBezTo>
                  <a:pt x="390910" y="628650"/>
                  <a:pt x="404813" y="534987"/>
                  <a:pt x="404813" y="414337"/>
                </a:cubicBezTo>
                <a:cubicBezTo>
                  <a:pt x="404813" y="300037"/>
                  <a:pt x="391716" y="208756"/>
                  <a:pt x="365522" y="140493"/>
                </a:cubicBezTo>
                <a:cubicBezTo>
                  <a:pt x="339328" y="72231"/>
                  <a:pt x="300063" y="38100"/>
                  <a:pt x="247725" y="38100"/>
                </a:cubicBezTo>
                <a:close/>
                <a:moveTo>
                  <a:pt x="842963" y="0"/>
                </a:moveTo>
                <a:cubicBezTo>
                  <a:pt x="906463" y="0"/>
                  <a:pt x="957263" y="20017"/>
                  <a:pt x="995363" y="60052"/>
                </a:cubicBezTo>
                <a:cubicBezTo>
                  <a:pt x="1033463" y="100087"/>
                  <a:pt x="1052513" y="142527"/>
                  <a:pt x="1052513" y="187374"/>
                </a:cubicBezTo>
                <a:cubicBezTo>
                  <a:pt x="1052513" y="235446"/>
                  <a:pt x="1040606" y="276299"/>
                  <a:pt x="1016794" y="309934"/>
                </a:cubicBezTo>
                <a:cubicBezTo>
                  <a:pt x="992981" y="343569"/>
                  <a:pt x="955675" y="368399"/>
                  <a:pt x="904875" y="384423"/>
                </a:cubicBezTo>
                <a:cubicBezTo>
                  <a:pt x="974725" y="409624"/>
                  <a:pt x="1022350" y="442714"/>
                  <a:pt x="1047750" y="483691"/>
                </a:cubicBezTo>
                <a:cubicBezTo>
                  <a:pt x="1060450" y="504180"/>
                  <a:pt x="1069975" y="524662"/>
                  <a:pt x="1076325" y="545138"/>
                </a:cubicBezTo>
                <a:lnTo>
                  <a:pt x="1083170" y="589266"/>
                </a:lnTo>
                <a:lnTo>
                  <a:pt x="994921" y="641585"/>
                </a:lnTo>
                <a:lnTo>
                  <a:pt x="1000125" y="597619"/>
                </a:lnTo>
                <a:cubicBezTo>
                  <a:pt x="1000125" y="539774"/>
                  <a:pt x="985044" y="493179"/>
                  <a:pt x="954881" y="457832"/>
                </a:cubicBezTo>
                <a:cubicBezTo>
                  <a:pt x="924719" y="422486"/>
                  <a:pt x="868363" y="404812"/>
                  <a:pt x="785813" y="404812"/>
                </a:cubicBezTo>
                <a:lnTo>
                  <a:pt x="785813" y="376237"/>
                </a:lnTo>
                <a:cubicBezTo>
                  <a:pt x="847676" y="376237"/>
                  <a:pt x="893304" y="360734"/>
                  <a:pt x="922697" y="329728"/>
                </a:cubicBezTo>
                <a:cubicBezTo>
                  <a:pt x="952091" y="298723"/>
                  <a:pt x="966788" y="255463"/>
                  <a:pt x="966788" y="199950"/>
                </a:cubicBezTo>
                <a:cubicBezTo>
                  <a:pt x="966788" y="154260"/>
                  <a:pt x="955117" y="114275"/>
                  <a:pt x="931776" y="79995"/>
                </a:cubicBezTo>
                <a:cubicBezTo>
                  <a:pt x="908435" y="45715"/>
                  <a:pt x="871885" y="28575"/>
                  <a:pt x="822127" y="28575"/>
                </a:cubicBezTo>
                <a:cubicBezTo>
                  <a:pt x="800348" y="28575"/>
                  <a:pt x="776945" y="34267"/>
                  <a:pt x="751917" y="45653"/>
                </a:cubicBezTo>
                <a:cubicBezTo>
                  <a:pt x="726889" y="57038"/>
                  <a:pt x="714375" y="75728"/>
                  <a:pt x="714375" y="101724"/>
                </a:cubicBezTo>
                <a:cubicBezTo>
                  <a:pt x="714375" y="127769"/>
                  <a:pt x="717550" y="144040"/>
                  <a:pt x="723900" y="150539"/>
                </a:cubicBezTo>
                <a:cubicBezTo>
                  <a:pt x="730250" y="157038"/>
                  <a:pt x="733425" y="165174"/>
                  <a:pt x="733425" y="174947"/>
                </a:cubicBezTo>
                <a:cubicBezTo>
                  <a:pt x="733425" y="191219"/>
                  <a:pt x="730250" y="204229"/>
                  <a:pt x="723900" y="213977"/>
                </a:cubicBezTo>
                <a:cubicBezTo>
                  <a:pt x="717550" y="223726"/>
                  <a:pt x="706438" y="228600"/>
                  <a:pt x="690563" y="228600"/>
                </a:cubicBezTo>
                <a:cubicBezTo>
                  <a:pt x="677863" y="228600"/>
                  <a:pt x="665956" y="223837"/>
                  <a:pt x="654844" y="214312"/>
                </a:cubicBezTo>
                <a:cubicBezTo>
                  <a:pt x="643731" y="204787"/>
                  <a:pt x="638175" y="187325"/>
                  <a:pt x="638175" y="161925"/>
                </a:cubicBezTo>
                <a:cubicBezTo>
                  <a:pt x="638175" y="114300"/>
                  <a:pt x="658813" y="75406"/>
                  <a:pt x="700088" y="45243"/>
                </a:cubicBezTo>
                <a:cubicBezTo>
                  <a:pt x="741363" y="15081"/>
                  <a:pt x="788988" y="0"/>
                  <a:pt x="842963" y="0"/>
                </a:cubicBezTo>
                <a:close/>
                <a:moveTo>
                  <a:pt x="247650" y="0"/>
                </a:moveTo>
                <a:cubicBezTo>
                  <a:pt x="317500" y="0"/>
                  <a:pt x="375444" y="36512"/>
                  <a:pt x="421481" y="109537"/>
                </a:cubicBezTo>
                <a:cubicBezTo>
                  <a:pt x="467519" y="182562"/>
                  <a:pt x="490538" y="284162"/>
                  <a:pt x="490538" y="414337"/>
                </a:cubicBezTo>
                <a:cubicBezTo>
                  <a:pt x="490538" y="544512"/>
                  <a:pt x="467519" y="646906"/>
                  <a:pt x="421481" y="721518"/>
                </a:cubicBezTo>
                <a:cubicBezTo>
                  <a:pt x="375444" y="796131"/>
                  <a:pt x="317500" y="833437"/>
                  <a:pt x="247650" y="833437"/>
                </a:cubicBezTo>
                <a:cubicBezTo>
                  <a:pt x="177800" y="833437"/>
                  <a:pt x="119063" y="796925"/>
                  <a:pt x="71438" y="723900"/>
                </a:cubicBezTo>
                <a:cubicBezTo>
                  <a:pt x="23813" y="650875"/>
                  <a:pt x="0" y="547687"/>
                  <a:pt x="0" y="414337"/>
                </a:cubicBezTo>
                <a:cubicBezTo>
                  <a:pt x="0" y="290512"/>
                  <a:pt x="23019" y="190500"/>
                  <a:pt x="69057"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cxnSp>
        <p:nvCxnSpPr>
          <p:cNvPr id="7" name="直接连接符 6">
            <a:extLst>
              <a:ext uri="{FF2B5EF4-FFF2-40B4-BE49-F238E27FC236}">
                <a16:creationId xmlns:a16="http://schemas.microsoft.com/office/drawing/2014/main" id="{1155BBDE-66C3-48B0-BDED-F0412293DAEB}"/>
              </a:ext>
            </a:extLst>
          </p:cNvPr>
          <p:cNvCxnSpPr/>
          <p:nvPr/>
        </p:nvCxnSpPr>
        <p:spPr>
          <a:xfrm flipH="1">
            <a:off x="7596321" y="3154681"/>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id="{FC40EEEA-082D-4E9C-AD82-845A3CAF94C9}"/>
              </a:ext>
            </a:extLst>
          </p:cNvPr>
          <p:cNvCxnSpPr/>
          <p:nvPr/>
        </p:nvCxnSpPr>
        <p:spPr>
          <a:xfrm flipH="1">
            <a:off x="7567729" y="4207864"/>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11" name="文本框 10">
            <a:hlinkClick r:id="rId2" action="ppaction://hlinksldjump"/>
            <a:extLst>
              <a:ext uri="{FF2B5EF4-FFF2-40B4-BE49-F238E27FC236}">
                <a16:creationId xmlns:a16="http://schemas.microsoft.com/office/drawing/2014/main" id="{9ABC2E97-B359-4AB2-848B-D2653B68151A}"/>
              </a:ext>
            </a:extLst>
          </p:cNvPr>
          <p:cNvSpPr txBox="1"/>
          <p:nvPr/>
        </p:nvSpPr>
        <p:spPr>
          <a:xfrm>
            <a:off x="8469671" y="3007880"/>
            <a:ext cx="172354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设置项目成本</a:t>
            </a:r>
            <a:endParaRPr lang="zh-CN" altLang="en-US" dirty="0"/>
          </a:p>
        </p:txBody>
      </p:sp>
      <p:sp>
        <p:nvSpPr>
          <p:cNvPr id="12" name="文本框 11">
            <a:hlinkClick r:id="rId3" action="ppaction://hlinksldjump"/>
            <a:extLst>
              <a:ext uri="{FF2B5EF4-FFF2-40B4-BE49-F238E27FC236}">
                <a16:creationId xmlns:a16="http://schemas.microsoft.com/office/drawing/2014/main" id="{434003EC-243D-457F-A944-3C9706F6BB77}"/>
              </a:ext>
            </a:extLst>
          </p:cNvPr>
          <p:cNvSpPr txBox="1"/>
          <p:nvPr/>
        </p:nvSpPr>
        <p:spPr>
          <a:xfrm>
            <a:off x="8483526" y="4056370"/>
            <a:ext cx="2492990"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检查与调整项目成本</a:t>
            </a:r>
            <a:endParaRPr lang="zh-CN" altLang="en-US" dirty="0"/>
          </a:p>
        </p:txBody>
      </p:sp>
      <p:sp>
        <p:nvSpPr>
          <p:cNvPr id="22" name="文本框 21">
            <a:hlinkClick r:id="rId4" action="ppaction://hlinksldjump"/>
            <a:extLst>
              <a:ext uri="{FF2B5EF4-FFF2-40B4-BE49-F238E27FC236}">
                <a16:creationId xmlns:a16="http://schemas.microsoft.com/office/drawing/2014/main" id="{A4FA8CBE-305F-4333-AF39-400B25841AD0}"/>
              </a:ext>
            </a:extLst>
          </p:cNvPr>
          <p:cNvSpPr txBox="1"/>
          <p:nvPr/>
        </p:nvSpPr>
        <p:spPr>
          <a:xfrm>
            <a:off x="8476931" y="1955596"/>
            <a:ext cx="2236510"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项目成本管理概述</a:t>
            </a:r>
            <a:endParaRPr lang="zh-CN" altLang="en-US" dirty="0"/>
          </a:p>
        </p:txBody>
      </p:sp>
    </p:spTree>
    <p:extLst>
      <p:ext uri="{BB962C8B-B14F-4D97-AF65-F5344CB8AC3E}">
        <p14:creationId xmlns:p14="http://schemas.microsoft.com/office/powerpoint/2010/main" val="36662192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527169"/>
            <a:ext cx="4338314"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实战演练：设置小区绿化项目成本</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252879" y="1067813"/>
            <a:ext cx="3291112"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设置固定成本</a:t>
            </a:r>
            <a:endParaRPr lang="en-US" altLang="zh-CN" b="1" dirty="0"/>
          </a:p>
          <a:p>
            <a:pPr indent="457200"/>
            <a:r>
              <a:rPr lang="en-US" altLang="zh-CN" b="1" dirty="0"/>
              <a:t>3.</a:t>
            </a:r>
            <a:r>
              <a:rPr lang="zh-CN" altLang="zh-CN" b="1" dirty="0"/>
              <a:t>设置完成百分比</a:t>
            </a:r>
            <a:endParaRPr lang="zh-CN" altLang="zh-CN" dirty="0"/>
          </a:p>
        </p:txBody>
      </p:sp>
      <p:pic>
        <p:nvPicPr>
          <p:cNvPr id="13314" name="图片 1">
            <a:extLst>
              <a:ext uri="{FF2B5EF4-FFF2-40B4-BE49-F238E27FC236}">
                <a16:creationId xmlns:a16="http://schemas.microsoft.com/office/drawing/2014/main" id="{2A771BD8-2C66-47C7-8C86-174E656E2E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5291" y="1748787"/>
            <a:ext cx="5560107" cy="2143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5" name="图片 1">
            <a:extLst>
              <a:ext uri="{FF2B5EF4-FFF2-40B4-BE49-F238E27FC236}">
                <a16:creationId xmlns:a16="http://schemas.microsoft.com/office/drawing/2014/main" id="{51F2E2DE-AF6F-410D-B283-2B10FB8AA6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5290" y="3995598"/>
            <a:ext cx="5560107" cy="2094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93743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527169"/>
            <a:ext cx="4338314"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实战演练：设置小区绿化项目成本</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252879" y="1067813"/>
            <a:ext cx="3696492"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a:t>
            </a:r>
            <a:r>
              <a:rPr lang="zh-CN" altLang="zh-CN" b="1" dirty="0"/>
              <a:t>设置固定成本累算方式</a:t>
            </a:r>
            <a:endParaRPr lang="en-US" altLang="zh-CN" b="1" dirty="0"/>
          </a:p>
          <a:p>
            <a:pPr indent="457200"/>
            <a:r>
              <a:rPr lang="en-US" altLang="zh-CN" b="1" dirty="0"/>
              <a:t>5.</a:t>
            </a:r>
            <a:r>
              <a:rPr lang="zh-CN" altLang="zh-CN" b="1" dirty="0"/>
              <a:t>在条形图中显示成本</a:t>
            </a:r>
            <a:endParaRPr lang="zh-CN" altLang="zh-CN" dirty="0"/>
          </a:p>
        </p:txBody>
      </p:sp>
      <p:pic>
        <p:nvPicPr>
          <p:cNvPr id="14338" name="图片 1">
            <a:extLst>
              <a:ext uri="{FF2B5EF4-FFF2-40B4-BE49-F238E27FC236}">
                <a16:creationId xmlns:a16="http://schemas.microsoft.com/office/drawing/2014/main" id="{93334FC6-22CD-49A5-AAC6-83FB0CF81F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7389" y="2679408"/>
            <a:ext cx="4488524" cy="2618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图片 1">
            <a:extLst>
              <a:ext uri="{FF2B5EF4-FFF2-40B4-BE49-F238E27FC236}">
                <a16:creationId xmlns:a16="http://schemas.microsoft.com/office/drawing/2014/main" id="{BD34414A-8E87-411A-89F8-90A2B88E01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0572" y="2817293"/>
            <a:ext cx="5689014" cy="2342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84744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527169"/>
            <a:ext cx="4338314"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实战演练：设置小区绿化项目成本</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252879" y="1154898"/>
            <a:ext cx="3696492"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6.</a:t>
            </a:r>
            <a:r>
              <a:rPr lang="zh-CN" altLang="zh-CN" b="1" dirty="0"/>
              <a:t>修改资源费率</a:t>
            </a:r>
            <a:endParaRPr lang="en-US" altLang="zh-CN" b="1" dirty="0"/>
          </a:p>
          <a:p>
            <a:pPr indent="457200"/>
            <a:r>
              <a:rPr lang="en-US" altLang="zh-CN" b="1" dirty="0"/>
              <a:t>7.</a:t>
            </a:r>
            <a:r>
              <a:rPr lang="zh-CN" altLang="zh-CN" b="1" dirty="0"/>
              <a:t>设置资源单位</a:t>
            </a:r>
            <a:endParaRPr lang="zh-CN" altLang="zh-CN" dirty="0"/>
          </a:p>
        </p:txBody>
      </p:sp>
      <p:pic>
        <p:nvPicPr>
          <p:cNvPr id="15362" name="图片 1">
            <a:extLst>
              <a:ext uri="{FF2B5EF4-FFF2-40B4-BE49-F238E27FC236}">
                <a16:creationId xmlns:a16="http://schemas.microsoft.com/office/drawing/2014/main" id="{81FB48B9-A142-457D-BF15-B7A50990DA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1619" y="2514217"/>
            <a:ext cx="4716479" cy="3241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图片 1">
            <a:extLst>
              <a:ext uri="{FF2B5EF4-FFF2-40B4-BE49-F238E27FC236}">
                <a16:creationId xmlns:a16="http://schemas.microsoft.com/office/drawing/2014/main" id="{CAC03382-96FC-4E0B-AE94-EDF83E10BE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5766" y="2514217"/>
            <a:ext cx="4103834" cy="3245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15835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矩形 6"/>
          <p:cNvSpPr/>
          <p:nvPr/>
        </p:nvSpPr>
        <p:spPr>
          <a:xfrm>
            <a:off x="0" y="2964788"/>
            <a:ext cx="12192000" cy="3893212"/>
          </a:xfrm>
          <a:prstGeom prst="rect">
            <a:avLst/>
          </a:prstGeom>
          <a:gradFill>
            <a:gsLst>
              <a:gs pos="2000">
                <a:schemeClr val="accent1">
                  <a:lumMod val="5000"/>
                  <a:lumOff val="95000"/>
                  <a:alpha val="0"/>
                </a:schemeClr>
              </a:gs>
              <a:gs pos="35000">
                <a:srgbClr val="CDB8AD">
                  <a:alpha val="20000"/>
                </a:srgbClr>
              </a:gs>
              <a:gs pos="94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7354628" y="942361"/>
            <a:ext cx="2825756" cy="4400550"/>
            <a:chOff x="7721289" y="1228725"/>
            <a:chExt cx="2825756" cy="4400550"/>
          </a:xfrm>
          <a:solidFill>
            <a:srgbClr val="EDA221"/>
          </a:solidFill>
        </p:grpSpPr>
        <p:sp>
          <p:nvSpPr>
            <p:cNvPr id="4" name="任意多边形: 形状 3"/>
            <p:cNvSpPr/>
            <p:nvPr/>
          </p:nvSpPr>
          <p:spPr>
            <a:xfrm>
              <a:off x="7721289" y="1228725"/>
              <a:ext cx="2825756" cy="4400550"/>
            </a:xfrm>
            <a:custGeom>
              <a:avLst/>
              <a:gdLst>
                <a:gd name="connsiteX0" fmla="*/ 2576979 w 2825756"/>
                <a:gd name="connsiteY0" fmla="*/ 362685 h 4400550"/>
                <a:gd name="connsiteX1" fmla="*/ 2576979 w 2825756"/>
                <a:gd name="connsiteY1" fmla="*/ 3992147 h 4400550"/>
                <a:gd name="connsiteX2" fmla="*/ 2199786 w 2825756"/>
                <a:gd name="connsiteY2" fmla="*/ 3992147 h 4400550"/>
                <a:gd name="connsiteX3" fmla="*/ 2199786 w 2825756"/>
                <a:gd name="connsiteY3" fmla="*/ 3646597 h 4400550"/>
                <a:gd name="connsiteX4" fmla="*/ 2445696 w 2825756"/>
                <a:gd name="connsiteY4" fmla="*/ 3646597 h 4400550"/>
                <a:gd name="connsiteX5" fmla="*/ 2445696 w 2825756"/>
                <a:gd name="connsiteY5" fmla="*/ 3939804 h 4400550"/>
                <a:gd name="connsiteX6" fmla="*/ 2491415 w 2825756"/>
                <a:gd name="connsiteY6" fmla="*/ 3939804 h 4400550"/>
                <a:gd name="connsiteX7" fmla="*/ 2491415 w 2825756"/>
                <a:gd name="connsiteY7" fmla="*/ 3612471 h 4400550"/>
                <a:gd name="connsiteX8" fmla="*/ 2479822 w 2825756"/>
                <a:gd name="connsiteY8" fmla="*/ 3612471 h 4400550"/>
                <a:gd name="connsiteX9" fmla="*/ 2479822 w 2825756"/>
                <a:gd name="connsiteY9" fmla="*/ 3600878 h 4400550"/>
                <a:gd name="connsiteX10" fmla="*/ 2152489 w 2825756"/>
                <a:gd name="connsiteY10" fmla="*/ 3600878 h 4400550"/>
                <a:gd name="connsiteX11" fmla="*/ 2152489 w 2825756"/>
                <a:gd name="connsiteY11" fmla="*/ 3646597 h 4400550"/>
                <a:gd name="connsiteX12" fmla="*/ 2154066 w 2825756"/>
                <a:gd name="connsiteY12" fmla="*/ 3646597 h 4400550"/>
                <a:gd name="connsiteX13" fmla="*/ 2154066 w 2825756"/>
                <a:gd name="connsiteY13" fmla="*/ 4037865 h 4400550"/>
                <a:gd name="connsiteX14" fmla="*/ 2199786 w 2825756"/>
                <a:gd name="connsiteY14" fmla="*/ 4037865 h 4400550"/>
                <a:gd name="connsiteX15" fmla="*/ 2199786 w 2825756"/>
                <a:gd name="connsiteY15" fmla="*/ 4037867 h 4400550"/>
                <a:gd name="connsiteX16" fmla="*/ 2613910 w 2825756"/>
                <a:gd name="connsiteY16" fmla="*/ 4037867 h 4400550"/>
                <a:gd name="connsiteX17" fmla="*/ 2613910 w 2825756"/>
                <a:gd name="connsiteY17" fmla="*/ 4037865 h 4400550"/>
                <a:gd name="connsiteX18" fmla="*/ 2622698 w 2825756"/>
                <a:gd name="connsiteY18" fmla="*/ 4037865 h 4400550"/>
                <a:gd name="connsiteX19" fmla="*/ 2622698 w 2825756"/>
                <a:gd name="connsiteY19" fmla="*/ 362685 h 4400550"/>
                <a:gd name="connsiteX20" fmla="*/ 238471 w 2825756"/>
                <a:gd name="connsiteY20" fmla="*/ 362684 h 4400550"/>
                <a:gd name="connsiteX21" fmla="*/ 238471 w 2825756"/>
                <a:gd name="connsiteY21" fmla="*/ 362686 h 4400550"/>
                <a:gd name="connsiteX22" fmla="*/ 229683 w 2825756"/>
                <a:gd name="connsiteY22" fmla="*/ 362686 h 4400550"/>
                <a:gd name="connsiteX23" fmla="*/ 229683 w 2825756"/>
                <a:gd name="connsiteY23" fmla="*/ 4037866 h 4400550"/>
                <a:gd name="connsiteX24" fmla="*/ 275402 w 2825756"/>
                <a:gd name="connsiteY24" fmla="*/ 4037866 h 4400550"/>
                <a:gd name="connsiteX25" fmla="*/ 275402 w 2825756"/>
                <a:gd name="connsiteY25" fmla="*/ 408404 h 4400550"/>
                <a:gd name="connsiteX26" fmla="*/ 652595 w 2825756"/>
                <a:gd name="connsiteY26" fmla="*/ 408404 h 4400550"/>
                <a:gd name="connsiteX27" fmla="*/ 652595 w 2825756"/>
                <a:gd name="connsiteY27" fmla="*/ 753954 h 4400550"/>
                <a:gd name="connsiteX28" fmla="*/ 406685 w 2825756"/>
                <a:gd name="connsiteY28" fmla="*/ 753954 h 4400550"/>
                <a:gd name="connsiteX29" fmla="*/ 406685 w 2825756"/>
                <a:gd name="connsiteY29" fmla="*/ 460747 h 4400550"/>
                <a:gd name="connsiteX30" fmla="*/ 360966 w 2825756"/>
                <a:gd name="connsiteY30" fmla="*/ 460747 h 4400550"/>
                <a:gd name="connsiteX31" fmla="*/ 360966 w 2825756"/>
                <a:gd name="connsiteY31" fmla="*/ 788080 h 4400550"/>
                <a:gd name="connsiteX32" fmla="*/ 372559 w 2825756"/>
                <a:gd name="connsiteY32" fmla="*/ 788080 h 4400550"/>
                <a:gd name="connsiteX33" fmla="*/ 372559 w 2825756"/>
                <a:gd name="connsiteY33" fmla="*/ 799673 h 4400550"/>
                <a:gd name="connsiteX34" fmla="*/ 699892 w 2825756"/>
                <a:gd name="connsiteY34" fmla="*/ 799673 h 4400550"/>
                <a:gd name="connsiteX35" fmla="*/ 699892 w 2825756"/>
                <a:gd name="connsiteY35" fmla="*/ 753954 h 4400550"/>
                <a:gd name="connsiteX36" fmla="*/ 698315 w 2825756"/>
                <a:gd name="connsiteY36" fmla="*/ 753954 h 4400550"/>
                <a:gd name="connsiteX37" fmla="*/ 698315 w 2825756"/>
                <a:gd name="connsiteY37" fmla="*/ 362686 h 4400550"/>
                <a:gd name="connsiteX38" fmla="*/ 652595 w 2825756"/>
                <a:gd name="connsiteY38" fmla="*/ 362686 h 4400550"/>
                <a:gd name="connsiteX39" fmla="*/ 652595 w 2825756"/>
                <a:gd name="connsiteY39" fmla="*/ 362684 h 4400550"/>
                <a:gd name="connsiteX40" fmla="*/ 0 w 2825756"/>
                <a:gd name="connsiteY40" fmla="*/ 0 h 4400550"/>
                <a:gd name="connsiteX41" fmla="*/ 2825756 w 2825756"/>
                <a:gd name="connsiteY41" fmla="*/ 0 h 4400550"/>
                <a:gd name="connsiteX42" fmla="*/ 2825756 w 2825756"/>
                <a:gd name="connsiteY42" fmla="*/ 4400550 h 4400550"/>
                <a:gd name="connsiteX43" fmla="*/ 0 w 2825756"/>
                <a:gd name="connsiteY43" fmla="*/ 4400550 h 440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825756" h="4400550">
                  <a:moveTo>
                    <a:pt x="2576979" y="362685"/>
                  </a:moveTo>
                  <a:lnTo>
                    <a:pt x="2576979" y="3992147"/>
                  </a:lnTo>
                  <a:lnTo>
                    <a:pt x="2199786" y="3992147"/>
                  </a:lnTo>
                  <a:lnTo>
                    <a:pt x="2199786" y="3646597"/>
                  </a:lnTo>
                  <a:lnTo>
                    <a:pt x="2445696" y="3646597"/>
                  </a:lnTo>
                  <a:lnTo>
                    <a:pt x="2445696" y="3939804"/>
                  </a:lnTo>
                  <a:lnTo>
                    <a:pt x="2491415" y="3939804"/>
                  </a:lnTo>
                  <a:lnTo>
                    <a:pt x="2491415" y="3612471"/>
                  </a:lnTo>
                  <a:lnTo>
                    <a:pt x="2479822" y="3612471"/>
                  </a:lnTo>
                  <a:lnTo>
                    <a:pt x="2479822" y="3600878"/>
                  </a:lnTo>
                  <a:lnTo>
                    <a:pt x="2152489" y="3600878"/>
                  </a:lnTo>
                  <a:lnTo>
                    <a:pt x="2152489" y="3646597"/>
                  </a:lnTo>
                  <a:lnTo>
                    <a:pt x="2154066" y="3646597"/>
                  </a:lnTo>
                  <a:lnTo>
                    <a:pt x="2154066" y="4037865"/>
                  </a:lnTo>
                  <a:lnTo>
                    <a:pt x="2199786" y="4037865"/>
                  </a:lnTo>
                  <a:lnTo>
                    <a:pt x="2199786" y="4037867"/>
                  </a:lnTo>
                  <a:lnTo>
                    <a:pt x="2613910" y="4037867"/>
                  </a:lnTo>
                  <a:lnTo>
                    <a:pt x="2613910" y="4037865"/>
                  </a:lnTo>
                  <a:lnTo>
                    <a:pt x="2622698" y="4037865"/>
                  </a:lnTo>
                  <a:lnTo>
                    <a:pt x="2622698" y="362685"/>
                  </a:lnTo>
                  <a:close/>
                  <a:moveTo>
                    <a:pt x="238471" y="362684"/>
                  </a:moveTo>
                  <a:lnTo>
                    <a:pt x="238471" y="362686"/>
                  </a:lnTo>
                  <a:lnTo>
                    <a:pt x="229683" y="362686"/>
                  </a:lnTo>
                  <a:lnTo>
                    <a:pt x="229683" y="4037866"/>
                  </a:lnTo>
                  <a:lnTo>
                    <a:pt x="275402" y="4037866"/>
                  </a:lnTo>
                  <a:lnTo>
                    <a:pt x="275402" y="408404"/>
                  </a:lnTo>
                  <a:lnTo>
                    <a:pt x="652595" y="408404"/>
                  </a:lnTo>
                  <a:lnTo>
                    <a:pt x="652595" y="753954"/>
                  </a:lnTo>
                  <a:lnTo>
                    <a:pt x="406685" y="753954"/>
                  </a:lnTo>
                  <a:lnTo>
                    <a:pt x="406685" y="460747"/>
                  </a:lnTo>
                  <a:lnTo>
                    <a:pt x="360966" y="460747"/>
                  </a:lnTo>
                  <a:lnTo>
                    <a:pt x="360966" y="788080"/>
                  </a:lnTo>
                  <a:lnTo>
                    <a:pt x="372559" y="788080"/>
                  </a:lnTo>
                  <a:lnTo>
                    <a:pt x="372559" y="799673"/>
                  </a:lnTo>
                  <a:lnTo>
                    <a:pt x="699892" y="799673"/>
                  </a:lnTo>
                  <a:lnTo>
                    <a:pt x="699892" y="753954"/>
                  </a:lnTo>
                  <a:lnTo>
                    <a:pt x="698315" y="753954"/>
                  </a:lnTo>
                  <a:lnTo>
                    <a:pt x="698315" y="362686"/>
                  </a:lnTo>
                  <a:lnTo>
                    <a:pt x="652595" y="362686"/>
                  </a:lnTo>
                  <a:lnTo>
                    <a:pt x="652595" y="362684"/>
                  </a:lnTo>
                  <a:close/>
                  <a:moveTo>
                    <a:pt x="0" y="0"/>
                  </a:moveTo>
                  <a:lnTo>
                    <a:pt x="2825756" y="0"/>
                  </a:lnTo>
                  <a:lnTo>
                    <a:pt x="2825756" y="4400550"/>
                  </a:lnTo>
                  <a:lnTo>
                    <a:pt x="0" y="440055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flipH="1">
              <a:off x="8279567" y="2459504"/>
              <a:ext cx="830997" cy="1938992"/>
            </a:xfrm>
            <a:prstGeom prst="rect">
              <a:avLst/>
            </a:prstGeom>
            <a:grpFill/>
            <a:ln>
              <a:noFill/>
            </a:ln>
          </p:spPr>
          <p:txBody>
            <a:bodyPr wrap="square" rtlCol="0">
              <a:spAutoFit/>
            </a:bodyPr>
            <a:lstStyle/>
            <a:p>
              <a:r>
                <a:rPr lang="zh-CN" altLang="en-US" sz="4000" dirty="0">
                  <a:solidFill>
                    <a:schemeClr val="bg1"/>
                  </a:solidFill>
                  <a:latin typeface="站酷小薇LOGO体" panose="02010600010101010101" pitchFamily="2" charset="-122"/>
                  <a:ea typeface="站酷小薇LOGO体" panose="02010600010101010101" pitchFamily="2" charset="-122"/>
                </a:rPr>
                <a:t>致  </a:t>
              </a:r>
              <a:endParaRPr lang="en-US" altLang="zh-CN" sz="4000" dirty="0">
                <a:solidFill>
                  <a:schemeClr val="bg1"/>
                </a:solidFill>
                <a:latin typeface="站酷小薇LOGO体" panose="02010600010101010101" pitchFamily="2" charset="-122"/>
                <a:ea typeface="站酷小薇LOGO体" panose="02010600010101010101" pitchFamily="2" charset="-122"/>
              </a:endParaRPr>
            </a:p>
            <a:p>
              <a:endParaRPr lang="en-US" altLang="zh-CN" sz="4000" dirty="0">
                <a:solidFill>
                  <a:schemeClr val="bg1"/>
                </a:solidFill>
                <a:latin typeface="站酷小薇LOGO体" panose="02010600010101010101" pitchFamily="2" charset="-122"/>
                <a:ea typeface="站酷小薇LOGO体" panose="02010600010101010101" pitchFamily="2" charset="-122"/>
              </a:endParaRPr>
            </a:p>
            <a:p>
              <a:r>
                <a:rPr lang="zh-CN" altLang="en-US" sz="4000" dirty="0">
                  <a:solidFill>
                    <a:schemeClr val="bg1"/>
                  </a:solidFill>
                  <a:latin typeface="站酷小薇LOGO体" panose="02010600010101010101" pitchFamily="2" charset="-122"/>
                  <a:ea typeface="站酷小薇LOGO体" panose="02010600010101010101" pitchFamily="2" charset="-122"/>
                </a:rPr>
                <a:t>谢 </a:t>
              </a:r>
            </a:p>
          </p:txBody>
        </p:sp>
        <p:sp>
          <p:nvSpPr>
            <p:cNvPr id="6" name="矩形 5"/>
            <p:cNvSpPr/>
            <p:nvPr/>
          </p:nvSpPr>
          <p:spPr>
            <a:xfrm>
              <a:off x="9274806" y="1801453"/>
              <a:ext cx="553998" cy="3617075"/>
            </a:xfrm>
            <a:prstGeom prst="rect">
              <a:avLst/>
            </a:prstGeom>
            <a:grpFill/>
            <a:ln>
              <a:noFill/>
            </a:ln>
          </p:spPr>
          <p:txBody>
            <a:bodyPr vert="eaVert" wrap="square">
              <a:spAutoFit/>
            </a:bodyPr>
            <a:lstStyle/>
            <a:p>
              <a:pPr algn="ctr"/>
              <a:r>
                <a:rPr lang="en-US" altLang="zh-CN"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rPr>
                <a:t>The man who has made up his mind to win will never say impossible</a:t>
              </a:r>
              <a:endParaRPr lang="zh-CN" altLang="en-US"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2108948"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4997928" y="3972975"/>
            <a:ext cx="5109091" cy="830997"/>
          </a:xfrm>
          <a:prstGeom prst="rect">
            <a:avLst/>
          </a:prstGeom>
        </p:spPr>
        <p:txBody>
          <a:bodyPr wrap="none">
            <a:spAutoFit/>
          </a:bodyPr>
          <a:lstStyle/>
          <a:p>
            <a:r>
              <a:rPr lang="zh-CN" altLang="zh-CN" sz="4800" b="1" dirty="0"/>
              <a:t>项目成本管理概述</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421582"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01</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322423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81310" y="1233328"/>
            <a:ext cx="9678576" cy="4182382"/>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5.1.1 </a:t>
            </a:r>
            <a:r>
              <a:rPr lang="zh-CN" altLang="zh-CN" b="1" dirty="0"/>
              <a:t>项目成本的类别</a:t>
            </a:r>
          </a:p>
          <a:p>
            <a:pPr indent="457200"/>
            <a:r>
              <a:rPr lang="zh-CN" altLang="zh-CN" dirty="0"/>
              <a:t>在项目管理中，成本是项目管理三大目标之一，他和项目的任务、资源一样都是组成项目的要素。在</a:t>
            </a:r>
            <a:r>
              <a:rPr lang="en-US" altLang="zh-CN" dirty="0"/>
              <a:t>Project</a:t>
            </a:r>
            <a:r>
              <a:rPr lang="zh-CN" altLang="zh-CN" dirty="0"/>
              <a:t>中成本被分为两个类别，一类是资源成本，另一类是固定成本。两者相加后便是项目的总成本。那么项目的固定成本和项目的资源成本应该如何理解呢？下面将进行详细介绍。</a:t>
            </a:r>
          </a:p>
          <a:p>
            <a:pPr indent="457200"/>
            <a:r>
              <a:rPr lang="en-US" altLang="zh-CN" dirty="0"/>
              <a:t>1.</a:t>
            </a:r>
            <a:r>
              <a:rPr lang="zh-CN" altLang="zh-CN" dirty="0"/>
              <a:t>项目的固定成本</a:t>
            </a:r>
          </a:p>
          <a:p>
            <a:pPr indent="457200"/>
            <a:r>
              <a:rPr lang="zh-CN" altLang="zh-CN" dirty="0"/>
              <a:t>项目的固定成本是无论项目任务工期或者资源完成的工时是多少，始终保持为常量的一组任务成本。比如项目经理的管理费用，无论项目完成与否，都必须付给项目经理，它是固定不变的，不受任务工期和资源多少的影响。</a:t>
            </a:r>
          </a:p>
        </p:txBody>
      </p:sp>
    </p:spTree>
    <p:extLst>
      <p:ext uri="{BB962C8B-B14F-4D97-AF65-F5344CB8AC3E}">
        <p14:creationId xmlns:p14="http://schemas.microsoft.com/office/powerpoint/2010/main" val="2332343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256712" y="1320414"/>
            <a:ext cx="9678576" cy="373127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dirty="0"/>
              <a:t>2.</a:t>
            </a:r>
            <a:r>
              <a:rPr lang="zh-CN" altLang="zh-CN" dirty="0"/>
              <a:t>项目的资源成本</a:t>
            </a:r>
          </a:p>
          <a:p>
            <a:pPr indent="457200"/>
            <a:r>
              <a:rPr lang="zh-CN" altLang="zh-CN" dirty="0"/>
              <a:t>项目的资源成本是使用资源所带来的项目成本。资源成本的多少可以由</a:t>
            </a:r>
            <a:r>
              <a:rPr lang="en-US" altLang="zh-CN" dirty="0"/>
              <a:t>Project</a:t>
            </a:r>
            <a:r>
              <a:rPr lang="zh-CN" altLang="zh-CN" dirty="0"/>
              <a:t>计算出来，支付比率可以是单位时间的人工费用，也可以是使用材料的单位价格。当指定了多个资源来完成某一项任务时，则该任务的资源成本就是这些单个费用累加后的和。所以项目成本的计算主要是对资源成本的计算，这也是对成本管理人员的考验，资源成本是一种可变成本。</a:t>
            </a:r>
          </a:p>
          <a:p>
            <a:pPr indent="457200"/>
            <a:r>
              <a:rPr lang="zh-CN" altLang="zh-CN" dirty="0"/>
              <a:t>资源成本包括三项：工时类资源、材料类资源和成本类资源（在</a:t>
            </a:r>
            <a:r>
              <a:rPr lang="en-US" altLang="zh-CN" dirty="0"/>
              <a:t>Project 2007</a:t>
            </a:r>
            <a:r>
              <a:rPr lang="zh-CN" altLang="zh-CN" dirty="0"/>
              <a:t>的早些版本中，没有成本类资源成本）。</a:t>
            </a:r>
          </a:p>
        </p:txBody>
      </p:sp>
    </p:spTree>
    <p:extLst>
      <p:ext uri="{BB962C8B-B14F-4D97-AF65-F5344CB8AC3E}">
        <p14:creationId xmlns:p14="http://schemas.microsoft.com/office/powerpoint/2010/main" val="242798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099384" y="549275"/>
            <a:ext cx="5787569" cy="5577937"/>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5.1.2 </a:t>
            </a:r>
            <a:r>
              <a:rPr lang="zh-CN" altLang="zh-CN" b="1" dirty="0"/>
              <a:t>项目成本的结构</a:t>
            </a:r>
          </a:p>
          <a:p>
            <a:pPr indent="457200"/>
            <a:r>
              <a:rPr lang="zh-CN" altLang="zh-CN" dirty="0"/>
              <a:t>在</a:t>
            </a:r>
            <a:r>
              <a:rPr lang="en-US" altLang="zh-CN" dirty="0"/>
              <a:t>Project</a:t>
            </a:r>
            <a:r>
              <a:rPr lang="zh-CN" altLang="zh-CN" dirty="0"/>
              <a:t>任务编辑文本区中，任务都是由各个阶段的摘要任务和其子任务组成，所以对于成本来说，项目的总成本是由全部摘要任务成本和项目固定成本汇集而成。而各摘要任务的成本又是由其子任务的成本之和与该摘要任务本身的固定成本组成。也就是说：无论是摘要任务，还是摘要任务的子任务，他们各自的固定成本只属于自己，并不是子任务的固定成本累加后变成他们摘要任务的固定成本，固定成本没有累加计算的说法。而资源成本不同，摘要任务的可变成本（资源成本），是由其所有子任务的资源成本累加而成。</a:t>
            </a:r>
          </a:p>
        </p:txBody>
      </p:sp>
      <p:pic>
        <p:nvPicPr>
          <p:cNvPr id="1026" name="图片 1">
            <a:extLst>
              <a:ext uri="{FF2B5EF4-FFF2-40B4-BE49-F238E27FC236}">
                <a16:creationId xmlns:a16="http://schemas.microsoft.com/office/drawing/2014/main" id="{62999DC8-AB0B-416D-81D5-2FE57C99AB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15981" y="1714659"/>
            <a:ext cx="4366618" cy="3428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1673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453880" y="1059157"/>
            <a:ext cx="9367996" cy="465460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在前面的章节中已经讲解了标准费率、加班费及每次使用成本的设置方法，这里主要讲解一下资源成本的分类方式。</a:t>
            </a:r>
          </a:p>
          <a:p>
            <a:pPr indent="457200"/>
            <a:r>
              <a:rPr lang="en-US" altLang="zh-CN" b="1" dirty="0"/>
              <a:t>1.</a:t>
            </a:r>
            <a:r>
              <a:rPr lang="zh-CN" altLang="zh-CN" b="1" dirty="0"/>
              <a:t>工时资源成本</a:t>
            </a:r>
            <a:endParaRPr lang="zh-CN" altLang="zh-CN" dirty="0"/>
          </a:p>
          <a:p>
            <a:pPr indent="457200"/>
            <a:r>
              <a:rPr lang="zh-CN" altLang="zh-CN" dirty="0"/>
              <a:t>工时资源由资源费率、资源时间与资源数量组成，其资源的正常工时与加班工时方面的成本被称为资源的可变成本，而与资源单位数量有关的每次使用成本被称为资源的固定成本</a:t>
            </a:r>
          </a:p>
          <a:p>
            <a:pPr indent="457200"/>
            <a:r>
              <a:rPr lang="en-US" altLang="zh-CN" b="1" dirty="0"/>
              <a:t>2.</a:t>
            </a:r>
            <a:r>
              <a:rPr lang="zh-CN" altLang="zh-CN" b="1" dirty="0"/>
              <a:t>材料资源的成本</a:t>
            </a:r>
            <a:endParaRPr lang="zh-CN" altLang="zh-CN" dirty="0"/>
          </a:p>
          <a:p>
            <a:pPr indent="457200"/>
            <a:r>
              <a:rPr lang="zh-CN" altLang="zh-CN" dirty="0"/>
              <a:t>材料资源成本也是由可变成本与固定成本组合而成，其资源的材料费用与材料用量被称为可变成本，而材料的每次使用成本被称为固定成本。材料的固定成本与材料的使用量无关，该特点区别于工时资源的固定成本。</a:t>
            </a:r>
          </a:p>
        </p:txBody>
      </p:sp>
    </p:spTree>
    <p:extLst>
      <p:ext uri="{BB962C8B-B14F-4D97-AF65-F5344CB8AC3E}">
        <p14:creationId xmlns:p14="http://schemas.microsoft.com/office/powerpoint/2010/main" val="4906508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173947" y="549275"/>
            <a:ext cx="10103652" cy="5577937"/>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另外，在</a:t>
            </a:r>
            <a:r>
              <a:rPr lang="en-US" altLang="zh-CN" dirty="0"/>
              <a:t>Project</a:t>
            </a:r>
            <a:r>
              <a:rPr lang="zh-CN" altLang="zh-CN" dirty="0"/>
              <a:t>中，还包含实际成本、剩余成本等概念。总成本、固定成本、资源成本、实际成本和剩余成本的关系如下：</a:t>
            </a:r>
          </a:p>
          <a:p>
            <a:pPr indent="457200"/>
            <a:r>
              <a:rPr lang="zh-CN" altLang="zh-CN" b="1" dirty="0"/>
              <a:t>项目总成本</a:t>
            </a:r>
            <a:r>
              <a:rPr lang="en-US" altLang="zh-CN" b="1" dirty="0"/>
              <a:t>=</a:t>
            </a:r>
            <a:r>
              <a:rPr lang="zh-CN" altLang="zh-CN" b="1" dirty="0"/>
              <a:t>固定成本</a:t>
            </a:r>
            <a:r>
              <a:rPr lang="en-US" altLang="zh-CN" b="1" dirty="0"/>
              <a:t>+</a:t>
            </a:r>
            <a:r>
              <a:rPr lang="zh-CN" altLang="zh-CN" b="1" dirty="0"/>
              <a:t>资源成本</a:t>
            </a:r>
            <a:r>
              <a:rPr lang="en-US" altLang="zh-CN" b="1" dirty="0"/>
              <a:t>+</a:t>
            </a:r>
            <a:r>
              <a:rPr lang="zh-CN" altLang="zh-CN" b="1" dirty="0"/>
              <a:t>实际成本</a:t>
            </a:r>
            <a:r>
              <a:rPr lang="en-US" altLang="zh-CN" b="1" dirty="0"/>
              <a:t>+</a:t>
            </a:r>
            <a:r>
              <a:rPr lang="zh-CN" altLang="zh-CN" b="1" dirty="0"/>
              <a:t>剩余成本</a:t>
            </a:r>
            <a:endParaRPr lang="zh-CN" altLang="zh-CN" dirty="0"/>
          </a:p>
          <a:p>
            <a:pPr indent="457200"/>
            <a:r>
              <a:rPr lang="zh-CN" altLang="zh-CN" dirty="0"/>
              <a:t>（</a:t>
            </a:r>
            <a:r>
              <a:rPr lang="en-US" altLang="zh-CN" dirty="0"/>
              <a:t>1</a:t>
            </a:r>
            <a:r>
              <a:rPr lang="zh-CN" altLang="zh-CN" dirty="0"/>
              <a:t>）固定成本</a:t>
            </a:r>
          </a:p>
          <a:p>
            <a:pPr indent="457200"/>
            <a:r>
              <a:rPr lang="zh-CN" altLang="zh-CN" dirty="0"/>
              <a:t>固定成本是无论任务工期或资源完成的工时是多少，始终保持为常量的一组任务成本。</a:t>
            </a:r>
          </a:p>
          <a:p>
            <a:pPr indent="457200"/>
            <a:r>
              <a:rPr lang="zh-CN" altLang="zh-CN" dirty="0"/>
              <a:t>（</a:t>
            </a:r>
            <a:r>
              <a:rPr lang="en-US" altLang="zh-CN" dirty="0"/>
              <a:t>2</a:t>
            </a:r>
            <a:r>
              <a:rPr lang="zh-CN" altLang="zh-CN" dirty="0"/>
              <a:t>）资源成本</a:t>
            </a:r>
          </a:p>
          <a:p>
            <a:pPr indent="457200"/>
            <a:r>
              <a:rPr lang="zh-CN" altLang="zh-CN" dirty="0"/>
              <a:t>资源成本不是资源类型的“成本资源”，而是指使用资源所要的总花费。</a:t>
            </a:r>
          </a:p>
          <a:p>
            <a:pPr indent="457200"/>
            <a:r>
              <a:rPr lang="zh-CN" altLang="zh-CN" dirty="0"/>
              <a:t>（</a:t>
            </a:r>
            <a:r>
              <a:rPr lang="en-US" altLang="zh-CN" dirty="0"/>
              <a:t>3</a:t>
            </a:r>
            <a:r>
              <a:rPr lang="zh-CN" altLang="zh-CN" dirty="0"/>
              <a:t>）实际成本</a:t>
            </a:r>
          </a:p>
          <a:p>
            <a:pPr indent="457200"/>
            <a:r>
              <a:rPr lang="zh-CN" altLang="zh-CN" dirty="0"/>
              <a:t>实际成本表示，任务、资源或工作分配到目前为止实际发生的成本，即当前已经花费的金钱。</a:t>
            </a:r>
          </a:p>
          <a:p>
            <a:pPr indent="457200"/>
            <a:r>
              <a:rPr lang="zh-CN" altLang="zh-CN" dirty="0"/>
              <a:t>（</a:t>
            </a:r>
            <a:r>
              <a:rPr lang="en-US" altLang="zh-CN" dirty="0"/>
              <a:t>4</a:t>
            </a:r>
            <a:r>
              <a:rPr lang="zh-CN" altLang="zh-CN" dirty="0"/>
              <a:t>）剩余成本</a:t>
            </a:r>
          </a:p>
          <a:p>
            <a:pPr indent="457200"/>
            <a:r>
              <a:rPr lang="zh-CN" altLang="zh-CN" dirty="0"/>
              <a:t>任务、资源或工作分配将要发生的估计成本减去实际成本，得到的成本就是剩余成本。</a:t>
            </a:r>
          </a:p>
        </p:txBody>
      </p:sp>
    </p:spTree>
    <p:extLst>
      <p:ext uri="{BB962C8B-B14F-4D97-AF65-F5344CB8AC3E}">
        <p14:creationId xmlns:p14="http://schemas.microsoft.com/office/powerpoint/2010/main" val="334577852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2175</TotalTime>
  <Words>2344</Words>
  <Application>Microsoft Office PowerPoint</Application>
  <PresentationFormat>宽屏</PresentationFormat>
  <Paragraphs>117</Paragraphs>
  <Slides>33</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33</vt:i4>
      </vt:variant>
    </vt:vector>
  </HeadingPairs>
  <TitlesOfParts>
    <vt:vector size="39" baseType="lpstr">
      <vt:lpstr>微软雅黑</vt:lpstr>
      <vt:lpstr>幼圆</vt:lpstr>
      <vt:lpstr>站酷小薇LOGO体</vt:lpstr>
      <vt:lpstr>Arial</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718</cp:revision>
  <dcterms:created xsi:type="dcterms:W3CDTF">2020-06-26T11:31:00Z</dcterms:created>
  <dcterms:modified xsi:type="dcterms:W3CDTF">2023-01-10T01:57:03Z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y fmtid="{D5CDD505-2E9C-101B-9397-08002B2CF9AE}" pid="3" name="KSOTemplateUUID">
    <vt:lpwstr>v1.0_mb_s+3ElstvPcfk5zy2frAFoQ==</vt:lpwstr>
  </property>
</Properties>
</file>