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2"/>
    <p:sldId id="365" r:id="rId3"/>
    <p:sldId id="292" r:id="rId4"/>
    <p:sldId id="290" r:id="rId5"/>
    <p:sldId id="367" r:id="rId6"/>
    <p:sldId id="570" r:id="rId7"/>
    <p:sldId id="571" r:id="rId8"/>
    <p:sldId id="572" r:id="rId9"/>
    <p:sldId id="573" r:id="rId10"/>
    <p:sldId id="574" r:id="rId11"/>
    <p:sldId id="575" r:id="rId12"/>
    <p:sldId id="576" r:id="rId13"/>
    <p:sldId id="577" r:id="rId14"/>
    <p:sldId id="578" r:id="rId15"/>
    <p:sldId id="579" r:id="rId16"/>
    <p:sldId id="580" r:id="rId17"/>
    <p:sldId id="581" r:id="rId18"/>
    <p:sldId id="582" r:id="rId19"/>
    <p:sldId id="583" r:id="rId20"/>
    <p:sldId id="584" r:id="rId21"/>
    <p:sldId id="585" r:id="rId22"/>
    <p:sldId id="586" r:id="rId23"/>
    <p:sldId id="587" r:id="rId24"/>
    <p:sldId id="588" r:id="rId25"/>
    <p:sldId id="589" r:id="rId26"/>
    <p:sldId id="512" r:id="rId27"/>
    <p:sldId id="590" r:id="rId28"/>
    <p:sldId id="591" r:id="rId29"/>
    <p:sldId id="286"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B8AD"/>
    <a:srgbClr val="7D6B63"/>
    <a:srgbClr val="D99211"/>
    <a:srgbClr val="EDA221"/>
    <a:srgbClr val="FFBC04"/>
    <a:srgbClr val="FEB801"/>
    <a:srgbClr val="B57A0F"/>
    <a:srgbClr val="D18C11"/>
    <a:srgbClr val="C3830F"/>
    <a:srgbClr val="966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2" autoAdjust="0"/>
    <p:restoredTop sz="94660"/>
  </p:normalViewPr>
  <p:slideViewPr>
    <p:cSldViewPr snapToGrid="0">
      <p:cViewPr varScale="1">
        <p:scale>
          <a:sx n="66" d="100"/>
          <a:sy n="66" d="100"/>
        </p:scale>
        <p:origin x="90"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5.jpeg"/><Relationship Id="rId4" Type="http://schemas.microsoft.com/office/2007/relationships/hdphoto" Target="../media/hdphoto2.wdp"/></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descr="图片包含 游戏机&#10;&#10;描述已自动生成">
            <a:extLst>
              <a:ext uri="{FF2B5EF4-FFF2-40B4-BE49-F238E27FC236}">
                <a16:creationId xmlns:a16="http://schemas.microsoft.com/office/drawing/2014/main" id="{4E08BE82-6930-4EF0-9FF3-EB768F7D2884}"/>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3675891" y="-4547769"/>
            <a:ext cx="12073131" cy="8658691"/>
          </a:xfrm>
          <a:prstGeom prst="rect">
            <a:avLst/>
          </a:prstGeom>
        </p:spPr>
      </p:pic>
      <p:pic>
        <p:nvPicPr>
          <p:cNvPr id="8" name="图片 7" descr="图片包含 游戏机&#10;&#10;描述已自动生成">
            <a:extLst>
              <a:ext uri="{FF2B5EF4-FFF2-40B4-BE49-F238E27FC236}">
                <a16:creationId xmlns:a16="http://schemas.microsoft.com/office/drawing/2014/main" id="{CA132A93-7E31-4F2C-AD69-267977D5A1B9}"/>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5686929" y="2987565"/>
            <a:ext cx="8590542" cy="6161024"/>
          </a:xfrm>
          <a:prstGeom prst="rect">
            <a:avLst/>
          </a:prstGeom>
        </p:spPr>
      </p:pic>
      <p:sp>
        <p:nvSpPr>
          <p:cNvPr id="9" name="文本框 8">
            <a:extLst>
              <a:ext uri="{FF2B5EF4-FFF2-40B4-BE49-F238E27FC236}">
                <a16:creationId xmlns:a16="http://schemas.microsoft.com/office/drawing/2014/main" id="{1CA44BA0-EDA4-4024-A8AD-FDD11A4F89D5}"/>
              </a:ext>
            </a:extLst>
          </p:cNvPr>
          <p:cNvSpPr txBox="1"/>
          <p:nvPr userDrawn="1"/>
        </p:nvSpPr>
        <p:spPr>
          <a:xfrm>
            <a:off x="3817408" y="6408107"/>
            <a:ext cx="6920917" cy="261610"/>
          </a:xfrm>
          <a:prstGeom prst="rect">
            <a:avLst/>
          </a:prstGeom>
          <a:noFill/>
        </p:spPr>
        <p:txBody>
          <a:bodyPr wrap="square" rtlCol="0">
            <a:spAutoFit/>
          </a:bodyPr>
          <a:lstStyle/>
          <a:p>
            <a:r>
              <a:rPr lang="zh-CN" altLang="en-US" sz="1100" dirty="0">
                <a:solidFill>
                  <a:schemeClr val="tx1"/>
                </a:solidFill>
              </a:rPr>
              <a:t>关注微信公众平台</a:t>
            </a:r>
            <a:r>
              <a:rPr lang="en-US" altLang="zh-CN" sz="1100" dirty="0">
                <a:solidFill>
                  <a:schemeClr val="tx1"/>
                </a:solidFill>
              </a:rPr>
              <a:t>DSSF007</a:t>
            </a:r>
            <a:r>
              <a:rPr lang="zh-CN" altLang="en-US" sz="1100" dirty="0">
                <a:solidFill>
                  <a:schemeClr val="tx1"/>
                </a:solidFill>
              </a:rPr>
              <a:t>，回复关键字“经典课堂”获取更多资源</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a:extLst>
              <a:ext uri="{FF2B5EF4-FFF2-40B4-BE49-F238E27FC236}">
                <a16:creationId xmlns:a16="http://schemas.microsoft.com/office/drawing/2014/main" id="{527108C4-B026-4252-A877-40AA47E5810D}"/>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25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D1A70820-B138-4285-B54A-E50CC449B76D}"/>
              </a:ext>
            </a:extLst>
          </p:cNvPr>
          <p:cNvSpPr/>
          <p:nvPr userDrawn="1"/>
        </p:nvSpPr>
        <p:spPr>
          <a:xfrm>
            <a:off x="0" y="1285875"/>
            <a:ext cx="12192000" cy="3886200"/>
          </a:xfrm>
          <a:prstGeom prst="rect">
            <a:avLst/>
          </a:prstGeom>
          <a:solidFill>
            <a:schemeClr val="bg1">
              <a:lumMod val="9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a16="http://schemas.microsoft.com/office/drawing/2014/main" id="{5C5DA7C5-8692-4770-99EE-3E64E45D9FF4}"/>
              </a:ext>
            </a:extLst>
          </p:cNvPr>
          <p:cNvCxnSpPr/>
          <p:nvPr userDrawn="1"/>
        </p:nvCxnSpPr>
        <p:spPr>
          <a:xfrm>
            <a:off x="4215161" y="512956"/>
            <a:ext cx="2497872" cy="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F96E57D6-D77A-460A-8CE6-E36F987B9D4A}"/>
              </a:ext>
            </a:extLst>
          </p:cNvPr>
          <p:cNvSpPr txBox="1"/>
          <p:nvPr userDrawn="1"/>
        </p:nvSpPr>
        <p:spPr>
          <a:xfrm>
            <a:off x="5254497" y="948466"/>
            <a:ext cx="1292662" cy="2477601"/>
          </a:xfrm>
          <a:prstGeom prst="rect">
            <a:avLst/>
          </a:prstGeom>
          <a:noFill/>
        </p:spPr>
        <p:txBody>
          <a:bodyPr vert="eaVert" wrap="none" rtlCol="0">
            <a:spAutoFit/>
          </a:bodyPr>
          <a:lstStyle/>
          <a:p>
            <a:r>
              <a:rPr lang="zh-CN" altLang="en-US" sz="7200" dirty="0">
                <a:solidFill>
                  <a:srgbClr val="AD6126"/>
                </a:solidFill>
                <a:latin typeface="站酷小薇LOGO体" panose="02010600010101010101" pitchFamily="2" charset="-122"/>
                <a:ea typeface="站酷小薇LOGO体" panose="02010600010101010101" pitchFamily="2" charset="-122"/>
              </a:rPr>
              <a:t>目  录</a:t>
            </a:r>
          </a:p>
        </p:txBody>
      </p:sp>
      <p:cxnSp>
        <p:nvCxnSpPr>
          <p:cNvPr id="18" name="直接连接符 17">
            <a:extLst>
              <a:ext uri="{FF2B5EF4-FFF2-40B4-BE49-F238E27FC236}">
                <a16:creationId xmlns:a16="http://schemas.microsoft.com/office/drawing/2014/main" id="{620AC5F4-78F5-4DFC-BD43-97B44EE004F9}"/>
              </a:ext>
            </a:extLst>
          </p:cNvPr>
          <p:cNvCxnSpPr/>
          <p:nvPr userDrawn="1"/>
        </p:nvCxnSpPr>
        <p:spPr>
          <a:xfrm>
            <a:off x="6713033" y="501817"/>
            <a:ext cx="0" cy="530798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id="{FFC5B84D-5AE6-462C-AEB2-D3200AD60735}"/>
              </a:ext>
            </a:extLst>
          </p:cNvPr>
          <p:cNvPicPr>
            <a:picLocks noChangeAspect="1"/>
          </p:cNvPicPr>
          <p:nvPr userDrawn="1"/>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l="25089" r="24821"/>
          <a:stretch>
            <a:fillRect/>
          </a:stretch>
        </p:blipFill>
        <p:spPr>
          <a:xfrm>
            <a:off x="0" y="-76200"/>
            <a:ext cx="6106901" cy="6858000"/>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p:spPr>
      </p:pic>
      <p:pic>
        <p:nvPicPr>
          <p:cNvPr id="14" name="图片 13">
            <a:extLst>
              <a:ext uri="{FF2B5EF4-FFF2-40B4-BE49-F238E27FC236}">
                <a16:creationId xmlns:a16="http://schemas.microsoft.com/office/drawing/2014/main" id="{0AC13C7F-21CD-4C70-B030-90F1CDE2E3B9}"/>
              </a:ext>
            </a:extLst>
          </p:cNvPr>
          <p:cNvPicPr>
            <a:picLocks noChangeAspect="1"/>
          </p:cNvPicPr>
          <p:nvPr userDrawn="1"/>
        </p:nvPicPr>
        <p:blipFill>
          <a:blip r:embed="rId5">
            <a:extLst>
              <a:ext uri="{28A0092B-C50C-407E-A947-70E740481C1C}">
                <a14:useLocalDpi xmlns:a14="http://schemas.microsoft.com/office/drawing/2010/main" val="0"/>
              </a:ext>
            </a:extLst>
          </a:blip>
          <a:srcRect l="25089" r="24821"/>
          <a:stretch>
            <a:fillRect/>
          </a:stretch>
        </p:blipFill>
        <p:spPr>
          <a:xfrm>
            <a:off x="1266132" y="281327"/>
            <a:ext cx="5453198" cy="6123896"/>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a:ln w="19050">
            <a:solidFill>
              <a:schemeClr val="bg1"/>
            </a:solid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71243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D460A0B6-A8EB-44E8-A6BD-330DB1B70390}"/>
              </a:ext>
            </a:extLst>
          </p:cNvPr>
          <p:cNvSpPr>
            <a:spLocks noGrp="1"/>
          </p:cNvSpPr>
          <p:nvPr>
            <p:ph type="dt" sz="half" idx="10"/>
          </p:nvPr>
        </p:nvSpPr>
        <p:spPr/>
        <p:txBody>
          <a:bodyPr/>
          <a:lstStyle/>
          <a:p>
            <a:fld id="{F6AE5AAF-4686-4DBC-AD82-82ACA52592B1}" type="datetimeFigureOut">
              <a:rPr lang="zh-CN" altLang="en-US" smtClean="0"/>
              <a:t>2023/1/10</a:t>
            </a:fld>
            <a:endParaRPr lang="zh-CN" altLang="en-US"/>
          </a:p>
        </p:txBody>
      </p:sp>
      <p:sp>
        <p:nvSpPr>
          <p:cNvPr id="4" name="页脚占位符 3">
            <a:extLst>
              <a:ext uri="{FF2B5EF4-FFF2-40B4-BE49-F238E27FC236}">
                <a16:creationId xmlns:a16="http://schemas.microsoft.com/office/drawing/2014/main" id="{EA4A1964-6740-479C-BB4A-D71873D42DE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4E74841-F418-4854-944B-12532FF68DFE}"/>
              </a:ext>
            </a:extLst>
          </p:cNvPr>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6" name="文本框 5">
            <a:extLst>
              <a:ext uri="{FF2B5EF4-FFF2-40B4-BE49-F238E27FC236}">
                <a16:creationId xmlns:a16="http://schemas.microsoft.com/office/drawing/2014/main" id="{7D393AF0-2B1A-459D-B585-2CE20FDF9182}"/>
              </a:ext>
            </a:extLst>
          </p:cNvPr>
          <p:cNvSpPr txBox="1"/>
          <p:nvPr userDrawn="1"/>
        </p:nvSpPr>
        <p:spPr>
          <a:xfrm>
            <a:off x="0" y="0"/>
            <a:ext cx="12192000" cy="2705100"/>
          </a:xfrm>
          <a:prstGeom prst="rect">
            <a:avLst/>
          </a:prstGeom>
          <a:noFill/>
        </p:spPr>
        <p:txBody>
          <a:bodyPr wrap="square" rtlCol="0">
            <a:prstTxWarp prst="textTriangleInverted">
              <a:avLst/>
            </a:prstTxWarp>
            <a:spAutoFit/>
          </a:bodyPr>
          <a:lstStyle/>
          <a:p>
            <a:r>
              <a:rPr lang="en-US" altLang="zh-CN" dirty="0">
                <a:blipFill dpi="0" rotWithShape="1">
                  <a:blip r:embed="rId2">
                    <a:extLst>
                      <a:ext uri="{28A0092B-C50C-407E-A947-70E740481C1C}">
                        <a14:useLocalDpi xmlns:a14="http://schemas.microsoft.com/office/drawing/2010/main" val="0"/>
                      </a:ext>
                    </a:extLst>
                  </a:blip>
                  <a:srcRect/>
                  <a:stretch>
                    <a:fillRect/>
                  </a:stretch>
                </a:blipFill>
              </a:rPr>
              <a:t>-------------</a:t>
            </a:r>
            <a:endParaRPr lang="zh-CN" altLang="en-US" dirty="0">
              <a:blipFill dpi="0" rotWithShape="1">
                <a:blip r:embed="rId2">
                  <a:extLst>
                    <a:ext uri="{28A0092B-C50C-407E-A947-70E740481C1C}">
                      <a14:useLocalDpi xmlns:a14="http://schemas.microsoft.com/office/drawing/2010/main" val="0"/>
                    </a:ext>
                  </a:extLst>
                </a:blip>
                <a:srcRect/>
                <a:stretch>
                  <a:fillRect/>
                </a:stretch>
              </a:blipFill>
            </a:endParaRPr>
          </a:p>
        </p:txBody>
      </p:sp>
      <p:sp>
        <p:nvSpPr>
          <p:cNvPr id="7" name="矩形 6">
            <a:extLst>
              <a:ext uri="{FF2B5EF4-FFF2-40B4-BE49-F238E27FC236}">
                <a16:creationId xmlns:a16="http://schemas.microsoft.com/office/drawing/2014/main" id="{5B1E1E4B-8837-4854-831B-361D35D6B3B2}"/>
              </a:ext>
            </a:extLst>
          </p:cNvPr>
          <p:cNvSpPr/>
          <p:nvPr userDrawn="1"/>
        </p:nvSpPr>
        <p:spPr>
          <a:xfrm>
            <a:off x="0" y="3065480"/>
            <a:ext cx="12192000" cy="2397512"/>
          </a:xfrm>
          <a:prstGeom prst="rect">
            <a:avLst/>
          </a:prstGeom>
          <a:solidFill>
            <a:schemeClr val="bg1">
              <a:lumMod val="7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51034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AE5AAF-4686-4DBC-AD82-82ACA52592B1}" type="datetimeFigureOut">
              <a:rPr lang="zh-CN" altLang="en-US" smtClean="0"/>
              <a:t>2023/1/10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5E9F4B-4EC2-4F8F-9FBC-A9585385FE3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60"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0.xml"/><Relationship Id="rId1" Type="http://schemas.openxmlformats.org/officeDocument/2006/relationships/slideLayout" Target="../slideLayouts/slideLayout7.xml"/><Relationship Id="rId5" Type="http://schemas.openxmlformats.org/officeDocument/2006/relationships/slide" Target="slide4.xml"/><Relationship Id="rId4" Type="http://schemas.openxmlformats.org/officeDocument/2006/relationships/slide" Target="slide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05031"/>
            <a:ext cx="12192000" cy="3042473"/>
          </a:xfrm>
          <a:prstGeom prst="rect">
            <a:avLst/>
          </a:prstGeom>
          <a:gradFill>
            <a:gsLst>
              <a:gs pos="2000">
                <a:schemeClr val="accent1">
                  <a:lumMod val="5000"/>
                  <a:lumOff val="95000"/>
                  <a:alpha val="0"/>
                </a:schemeClr>
              </a:gs>
              <a:gs pos="35000">
                <a:srgbClr val="CDB8AD">
                  <a:alpha val="20000"/>
                </a:srgbClr>
              </a:gs>
              <a:gs pos="75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500" dirty="0"/>
          </a:p>
        </p:txBody>
      </p:sp>
      <p:sp>
        <p:nvSpPr>
          <p:cNvPr id="6" name="文本框 5"/>
          <p:cNvSpPr txBox="1"/>
          <p:nvPr/>
        </p:nvSpPr>
        <p:spPr>
          <a:xfrm>
            <a:off x="2371088" y="4186262"/>
            <a:ext cx="7449824" cy="1015663"/>
          </a:xfrm>
          <a:prstGeom prst="rect">
            <a:avLst/>
          </a:prstGeom>
          <a:noFill/>
        </p:spPr>
        <p:txBody>
          <a:bodyPr wrap="square" rtlCol="0">
            <a:spAutoFit/>
          </a:bodyPr>
          <a:lstStyle/>
          <a:p>
            <a:r>
              <a:rPr lang="zh-CN" altLang="zh-CN" sz="6000" b="1" dirty="0">
                <a:solidFill>
                  <a:schemeClr val="bg1"/>
                </a:solidFill>
                <a:latin typeface="微软雅黑" panose="020B0503020204020204" pitchFamily="34" charset="-122"/>
                <a:ea typeface="微软雅黑" panose="020B0503020204020204" pitchFamily="34" charset="-122"/>
              </a:rPr>
              <a:t>第</a:t>
            </a:r>
            <a:r>
              <a:rPr lang="en-US" altLang="zh-CN" sz="6000" b="1" dirty="0">
                <a:solidFill>
                  <a:schemeClr val="bg1"/>
                </a:solidFill>
                <a:latin typeface="微软雅黑" panose="020B0503020204020204" pitchFamily="34" charset="-122"/>
                <a:ea typeface="微软雅黑" panose="020B0503020204020204" pitchFamily="34" charset="-122"/>
              </a:rPr>
              <a:t>4</a:t>
            </a:r>
            <a:r>
              <a:rPr lang="zh-CN" altLang="zh-CN" sz="6000" b="1" dirty="0">
                <a:solidFill>
                  <a:schemeClr val="bg1"/>
                </a:solidFill>
                <a:latin typeface="微软雅黑" panose="020B0503020204020204" pitchFamily="34" charset="-122"/>
                <a:ea typeface="微软雅黑" panose="020B0503020204020204" pitchFamily="34" charset="-122"/>
              </a:rPr>
              <a:t>章</a:t>
            </a:r>
            <a:r>
              <a:rPr lang="en-US" altLang="zh-CN" sz="6000" b="1" dirty="0">
                <a:solidFill>
                  <a:schemeClr val="bg1"/>
                </a:solidFill>
                <a:latin typeface="微软雅黑" panose="020B0503020204020204" pitchFamily="34" charset="-122"/>
                <a:ea typeface="微软雅黑" panose="020B0503020204020204" pitchFamily="34" charset="-122"/>
              </a:rPr>
              <a:t>  </a:t>
            </a:r>
            <a:r>
              <a:rPr lang="zh-CN" altLang="zh-CN" sz="6000" b="1" dirty="0">
                <a:solidFill>
                  <a:schemeClr val="bg1"/>
                </a:solidFill>
                <a:latin typeface="微软雅黑" panose="020B0503020204020204" pitchFamily="34" charset="-122"/>
                <a:ea typeface="微软雅黑" panose="020B0503020204020204" pitchFamily="34" charset="-122"/>
              </a:rPr>
              <a:t>定制项目资源</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147" y="6072009"/>
            <a:ext cx="2718419" cy="40649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12337" y="1855562"/>
            <a:ext cx="9167325" cy="23971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13.</a:t>
            </a:r>
            <a:r>
              <a:rPr lang="zh-CN" altLang="zh-CN" b="1" dirty="0"/>
              <a:t>代码</a:t>
            </a:r>
            <a:endParaRPr lang="zh-CN" altLang="zh-CN" dirty="0"/>
          </a:p>
          <a:p>
            <a:pPr indent="457200"/>
            <a:r>
              <a:rPr lang="zh-CN" altLang="zh-CN" dirty="0"/>
              <a:t>表示包含任何要将其作为资源信息的一部分的输入代码、缩写或数字。一般情况下很少使用到。</a:t>
            </a:r>
          </a:p>
          <a:p>
            <a:pPr indent="457200"/>
            <a:r>
              <a:rPr lang="en-US" altLang="zh-CN" b="1" dirty="0"/>
              <a:t>14.</a:t>
            </a:r>
            <a:r>
              <a:rPr lang="zh-CN" altLang="zh-CN" b="1" dirty="0"/>
              <a:t>添加新列</a:t>
            </a:r>
            <a:endParaRPr lang="zh-CN" altLang="zh-CN" dirty="0"/>
          </a:p>
          <a:p>
            <a:pPr indent="457200"/>
            <a:r>
              <a:rPr lang="zh-CN" altLang="zh-CN" dirty="0"/>
              <a:t>用于快速添加一个指定类型的新列。</a:t>
            </a:r>
          </a:p>
        </p:txBody>
      </p:sp>
    </p:spTree>
    <p:extLst>
      <p:ext uri="{BB962C8B-B14F-4D97-AF65-F5344CB8AC3E}">
        <p14:creationId xmlns:p14="http://schemas.microsoft.com/office/powerpoint/2010/main" val="21722126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16208" y="398258"/>
            <a:ext cx="9783647" cy="326961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4.1.3 </a:t>
            </a:r>
            <a:r>
              <a:rPr lang="zh-CN" altLang="zh-CN" b="1" dirty="0"/>
              <a:t>添加项目资源</a:t>
            </a:r>
          </a:p>
          <a:p>
            <a:pPr indent="457200"/>
            <a:r>
              <a:rPr lang="zh-CN" altLang="zh-CN" dirty="0"/>
              <a:t>项目资源信可以直接在“资源工作表”中创建，也可以在“资源信息”对话框中创建。添加资源时需要考虑不同资源类型的设置方法，下面将详细介绍添加不同类型资源的方法。</a:t>
            </a:r>
          </a:p>
          <a:p>
            <a:pPr indent="457200"/>
            <a:r>
              <a:rPr lang="en-US" altLang="zh-CN" b="1" dirty="0"/>
              <a:t>1.</a:t>
            </a:r>
            <a:r>
              <a:rPr lang="zh-CN" altLang="zh-CN" b="1" dirty="0"/>
              <a:t>添加工时类资源</a:t>
            </a:r>
            <a:endParaRPr lang="zh-CN" altLang="zh-CN" dirty="0"/>
          </a:p>
          <a:p>
            <a:pPr indent="457200"/>
            <a:r>
              <a:rPr lang="en-US" altLang="zh-CN" dirty="0"/>
              <a:t>Project</a:t>
            </a:r>
            <a:r>
              <a:rPr lang="zh-CN" altLang="zh-CN" dirty="0"/>
              <a:t>默认的资源类型为“工时”。在“资源工作表”视图中输入资源名称。输入完成后按</a:t>
            </a:r>
            <a:r>
              <a:rPr lang="en-US" altLang="zh-CN" dirty="0"/>
              <a:t>Enter</a:t>
            </a:r>
            <a:r>
              <a:rPr lang="zh-CN" altLang="zh-CN" dirty="0"/>
              <a:t>键。此时“类型”下方单元格中显示的便是“工时”。</a:t>
            </a:r>
          </a:p>
        </p:txBody>
      </p:sp>
      <p:pic>
        <p:nvPicPr>
          <p:cNvPr id="2050" name="图片 1">
            <a:extLst>
              <a:ext uri="{FF2B5EF4-FFF2-40B4-BE49-F238E27FC236}">
                <a16:creationId xmlns:a16="http://schemas.microsoft.com/office/drawing/2014/main" id="{0605ED5E-1A4D-4FBA-9CA3-031DB16016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2107" y="3713535"/>
            <a:ext cx="4059237" cy="225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图片 1">
            <a:extLst>
              <a:ext uri="{FF2B5EF4-FFF2-40B4-BE49-F238E27FC236}">
                <a16:creationId xmlns:a16="http://schemas.microsoft.com/office/drawing/2014/main" id="{B1EE14AE-F67E-4047-AAFA-319B874934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344" y="3713535"/>
            <a:ext cx="4095627" cy="2247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2204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67428" y="970188"/>
            <a:ext cx="8582858" cy="142466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创建材料类资源</a:t>
            </a:r>
            <a:endParaRPr lang="zh-CN" altLang="zh-CN" dirty="0"/>
          </a:p>
          <a:p>
            <a:pPr indent="457200"/>
            <a:r>
              <a:rPr lang="zh-CN" altLang="zh-CN" dirty="0"/>
              <a:t>输入资源名称后可以修改资源的类型，下面将介绍如何创建材料类资源并设置资源信息。</a:t>
            </a:r>
          </a:p>
        </p:txBody>
      </p:sp>
      <p:pic>
        <p:nvPicPr>
          <p:cNvPr id="3074" name="图片 1">
            <a:extLst>
              <a:ext uri="{FF2B5EF4-FFF2-40B4-BE49-F238E27FC236}">
                <a16:creationId xmlns:a16="http://schemas.microsoft.com/office/drawing/2014/main" id="{F06A128E-014C-4518-B53E-052DB4784E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0621" y="2704646"/>
            <a:ext cx="4140958" cy="294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图片 1">
            <a:extLst>
              <a:ext uri="{FF2B5EF4-FFF2-40B4-BE49-F238E27FC236}">
                <a16:creationId xmlns:a16="http://schemas.microsoft.com/office/drawing/2014/main" id="{343802A9-3592-4C4E-B3A8-28944870ED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6254" y="2704646"/>
            <a:ext cx="4573347" cy="2943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0702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38919" y="592817"/>
            <a:ext cx="8514159" cy="1928160"/>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a:t>
            </a:r>
            <a:r>
              <a:rPr lang="zh-CN" altLang="zh-CN" b="1" dirty="0"/>
              <a:t>创建成本类资源</a:t>
            </a:r>
            <a:endParaRPr lang="zh-CN" altLang="zh-CN" dirty="0"/>
          </a:p>
          <a:p>
            <a:pPr indent="457200"/>
            <a:r>
              <a:rPr lang="zh-CN" altLang="zh-CN" dirty="0"/>
              <a:t>除了工时和材料类资源，用户还可以在</a:t>
            </a:r>
            <a:r>
              <a:rPr lang="en-US" altLang="zh-CN" dirty="0"/>
              <a:t>Project</a:t>
            </a:r>
            <a:r>
              <a:rPr lang="zh-CN" altLang="zh-CN" dirty="0"/>
              <a:t>中设置成本类资源。直接在资源工作表中输入成本类资源的名称，然后将类型由“工时”修改类型为“成本”即可。</a:t>
            </a:r>
          </a:p>
        </p:txBody>
      </p:sp>
      <p:pic>
        <p:nvPicPr>
          <p:cNvPr id="4098" name="图片 1">
            <a:extLst>
              <a:ext uri="{FF2B5EF4-FFF2-40B4-BE49-F238E27FC236}">
                <a16:creationId xmlns:a16="http://schemas.microsoft.com/office/drawing/2014/main" id="{DE44A1BE-5D87-45DB-80B8-6A13698B97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0217" y="2550005"/>
            <a:ext cx="5811561" cy="3258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38195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108948"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288213" y="3972975"/>
            <a:ext cx="3877985" cy="830997"/>
          </a:xfrm>
          <a:prstGeom prst="rect">
            <a:avLst/>
          </a:prstGeom>
        </p:spPr>
        <p:txBody>
          <a:bodyPr wrap="none">
            <a:spAutoFit/>
          </a:bodyPr>
          <a:lstStyle/>
          <a:p>
            <a:r>
              <a:rPr lang="zh-CN" altLang="zh-CN" sz="4800" b="1" dirty="0"/>
              <a:t>设置资源信息</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421582"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02</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280362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38920" y="549275"/>
            <a:ext cx="8514159" cy="234628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4.2.1 </a:t>
            </a:r>
            <a:r>
              <a:rPr lang="zh-CN" altLang="zh-CN" b="1" dirty="0"/>
              <a:t>设置资源费率</a:t>
            </a:r>
          </a:p>
          <a:p>
            <a:pPr indent="457200"/>
            <a:r>
              <a:rPr lang="en-US" altLang="zh-CN" b="1" dirty="0"/>
              <a:t>1.</a:t>
            </a:r>
            <a:r>
              <a:rPr lang="zh-CN" altLang="zh-CN" b="1" dirty="0"/>
              <a:t>设置资源费率</a:t>
            </a:r>
            <a:endParaRPr lang="zh-CN" altLang="zh-CN" dirty="0"/>
          </a:p>
          <a:p>
            <a:pPr indent="457200"/>
            <a:r>
              <a:rPr lang="zh-CN" altLang="zh-CN" dirty="0"/>
              <a:t>资源费率包括标准费率和加班费率两种，默认的费率为</a:t>
            </a:r>
            <a:r>
              <a:rPr lang="en-US" altLang="zh-CN" dirty="0"/>
              <a:t>0</a:t>
            </a:r>
            <a:r>
              <a:rPr lang="zh-CN" altLang="zh-CN" dirty="0"/>
              <a:t>，用户可根据需要设置这两种费率。</a:t>
            </a:r>
          </a:p>
          <a:p>
            <a:pPr indent="457200"/>
            <a:r>
              <a:rPr lang="zh-CN" altLang="zh-CN" dirty="0"/>
              <a:t>直接在“资源工作表”视图中手动输入资源的标准费率或加班费率即可。</a:t>
            </a:r>
          </a:p>
        </p:txBody>
      </p:sp>
      <p:pic>
        <p:nvPicPr>
          <p:cNvPr id="5122" name="图片 1">
            <a:extLst>
              <a:ext uri="{FF2B5EF4-FFF2-40B4-BE49-F238E27FC236}">
                <a16:creationId xmlns:a16="http://schemas.microsoft.com/office/drawing/2014/main" id="{EDCCE53D-B7C0-41B0-907D-521C15EE60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4006" y="3047362"/>
            <a:ext cx="6203987" cy="284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8215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38920" y="680845"/>
            <a:ext cx="8514159"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设置不同时间段的资源费率</a:t>
            </a:r>
            <a:endParaRPr lang="zh-CN" altLang="zh-CN" dirty="0"/>
          </a:p>
          <a:p>
            <a:pPr indent="457200"/>
            <a:r>
              <a:rPr lang="zh-CN" altLang="zh-CN" dirty="0"/>
              <a:t>在使用</a:t>
            </a:r>
            <a:r>
              <a:rPr lang="en-US" altLang="zh-CN" dirty="0"/>
              <a:t>Project</a:t>
            </a:r>
            <a:r>
              <a:rPr lang="zh-CN" altLang="zh-CN" dirty="0"/>
              <a:t>进行项目管理时，经常会遇到跨年份的项目。假设制造人员</a:t>
            </a:r>
            <a:r>
              <a:rPr lang="en-US" altLang="zh-CN" dirty="0"/>
              <a:t>2022</a:t>
            </a:r>
            <a:r>
              <a:rPr lang="zh-CN" altLang="zh-CN" dirty="0"/>
              <a:t>年</a:t>
            </a:r>
            <a:r>
              <a:rPr lang="en-US" altLang="zh-CN" dirty="0"/>
              <a:t>7</a:t>
            </a:r>
            <a:r>
              <a:rPr lang="zh-CN" altLang="zh-CN" dirty="0"/>
              <a:t>月份之前的标准费率是</a:t>
            </a:r>
            <a:r>
              <a:rPr lang="en-US" altLang="zh-CN" dirty="0"/>
              <a:t>70</a:t>
            </a:r>
            <a:r>
              <a:rPr lang="zh-CN" altLang="zh-CN" dirty="0"/>
              <a:t>元</a:t>
            </a:r>
            <a:r>
              <a:rPr lang="en-US" altLang="zh-CN" dirty="0"/>
              <a:t>/</a:t>
            </a:r>
            <a:r>
              <a:rPr lang="zh-CN" altLang="zh-CN" dirty="0"/>
              <a:t>工时，从</a:t>
            </a:r>
            <a:r>
              <a:rPr lang="en-US" altLang="zh-CN" dirty="0"/>
              <a:t>2022</a:t>
            </a:r>
            <a:r>
              <a:rPr lang="zh-CN" altLang="zh-CN" dirty="0"/>
              <a:t>年</a:t>
            </a:r>
            <a:r>
              <a:rPr lang="en-US" altLang="zh-CN" dirty="0"/>
              <a:t>7</a:t>
            </a:r>
            <a:r>
              <a:rPr lang="zh-CN" altLang="zh-CN" dirty="0"/>
              <a:t>月</a:t>
            </a:r>
            <a:r>
              <a:rPr lang="en-US" altLang="zh-CN" dirty="0"/>
              <a:t>1</a:t>
            </a:r>
            <a:r>
              <a:rPr lang="zh-CN" altLang="zh-CN" dirty="0"/>
              <a:t>日开始的标准费率调整为</a:t>
            </a:r>
            <a:r>
              <a:rPr lang="en-US" altLang="zh-CN" dirty="0"/>
              <a:t>75</a:t>
            </a:r>
            <a:r>
              <a:rPr lang="zh-CN" altLang="zh-CN" dirty="0"/>
              <a:t>元</a:t>
            </a:r>
            <a:r>
              <a:rPr lang="en-US" altLang="zh-CN" dirty="0"/>
              <a:t>/</a:t>
            </a:r>
            <a:r>
              <a:rPr lang="zh-CN" altLang="zh-CN" dirty="0"/>
              <a:t>工时</a:t>
            </a:r>
            <a:r>
              <a:rPr lang="zh-CN" altLang="en-US" dirty="0"/>
              <a:t>。</a:t>
            </a:r>
            <a:endParaRPr lang="zh-CN" altLang="zh-CN" dirty="0"/>
          </a:p>
        </p:txBody>
      </p:sp>
      <p:pic>
        <p:nvPicPr>
          <p:cNvPr id="6146" name="图片 1">
            <a:extLst>
              <a:ext uri="{FF2B5EF4-FFF2-40B4-BE49-F238E27FC236}">
                <a16:creationId xmlns:a16="http://schemas.microsoft.com/office/drawing/2014/main" id="{0EF962B0-556A-4909-8C24-B0EB92FC16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8143" y="2686926"/>
            <a:ext cx="4495712" cy="321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29942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16208" y="418645"/>
            <a:ext cx="9685429" cy="2823210"/>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4.2.2 </a:t>
            </a:r>
            <a:r>
              <a:rPr lang="zh-CN" altLang="zh-CN" b="1" dirty="0"/>
              <a:t>设置资源的预定类型</a:t>
            </a:r>
          </a:p>
          <a:p>
            <a:pPr indent="457200"/>
            <a:r>
              <a:rPr lang="zh-CN" altLang="zh-CN" dirty="0"/>
              <a:t>资源的预定类型用来表示资源是否已经分配给了任务，</a:t>
            </a:r>
            <a:r>
              <a:rPr lang="en-US" altLang="zh-CN" dirty="0"/>
              <a:t>Project</a:t>
            </a:r>
            <a:r>
              <a:rPr lang="zh-CN" altLang="zh-CN" dirty="0"/>
              <a:t>包含“已建议”和“已提交”两种预定类型。其中，“已提交”表示已经将资源分配给项目，而“已建议”则表示资源尚未分配给项目。下面将介绍如何设置资源的预定义类型。</a:t>
            </a:r>
          </a:p>
          <a:p>
            <a:pPr indent="457200"/>
            <a:r>
              <a:rPr lang="zh-CN" altLang="zh-CN" dirty="0"/>
              <a:t>双击需要设置资源类型的资源名称，打开“资源信息”对话框，在“常规”选项卡中单击“预定类型”下拉按钮，在展开的列表中可选择资源的预定类型。</a:t>
            </a:r>
          </a:p>
        </p:txBody>
      </p:sp>
      <p:pic>
        <p:nvPicPr>
          <p:cNvPr id="7170" name="图片 1">
            <a:extLst>
              <a:ext uri="{FF2B5EF4-FFF2-40B4-BE49-F238E27FC236}">
                <a16:creationId xmlns:a16="http://schemas.microsoft.com/office/drawing/2014/main" id="{7F5D13C2-C1D0-41B5-9F4B-AE051D8FDD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799" y="3241855"/>
            <a:ext cx="3962401" cy="282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2178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84542" y="708931"/>
            <a:ext cx="9422914" cy="142466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4.2.3 </a:t>
            </a:r>
            <a:r>
              <a:rPr lang="zh-CN" altLang="zh-CN" b="1" dirty="0"/>
              <a:t>设置资源的工作时间</a:t>
            </a:r>
          </a:p>
          <a:p>
            <a:pPr indent="457200"/>
            <a:r>
              <a:rPr lang="zh-CN" altLang="zh-CN" dirty="0"/>
              <a:t>资源默认使用系统内置的“标准”工作时间，或自定义的工作时间，用户可根据需要调整指定的某个资源的工作时间。</a:t>
            </a:r>
          </a:p>
        </p:txBody>
      </p:sp>
      <p:pic>
        <p:nvPicPr>
          <p:cNvPr id="8194" name="图片 1">
            <a:extLst>
              <a:ext uri="{FF2B5EF4-FFF2-40B4-BE49-F238E27FC236}">
                <a16:creationId xmlns:a16="http://schemas.microsoft.com/office/drawing/2014/main" id="{75613BEE-33B6-4636-B11B-387FDEC7C20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0878" y="2399619"/>
            <a:ext cx="3067884" cy="324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图片 1">
            <a:extLst>
              <a:ext uri="{FF2B5EF4-FFF2-40B4-BE49-F238E27FC236}">
                <a16:creationId xmlns:a16="http://schemas.microsoft.com/office/drawing/2014/main" id="{A99E5B8A-2DBE-4701-877B-C314AD54D3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5999" y="2399619"/>
            <a:ext cx="4070161" cy="324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28183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108948"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288213" y="3972975"/>
            <a:ext cx="3262432" cy="830997"/>
          </a:xfrm>
          <a:prstGeom prst="rect">
            <a:avLst/>
          </a:prstGeom>
        </p:spPr>
        <p:txBody>
          <a:bodyPr wrap="none">
            <a:spAutoFit/>
          </a:bodyPr>
          <a:lstStyle/>
          <a:p>
            <a:r>
              <a:rPr lang="zh-CN" altLang="zh-CN" sz="4800" b="1" dirty="0"/>
              <a:t>资源的分配</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421582"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03</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131449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5467625" y="825665"/>
            <a:ext cx="1415772" cy="461665"/>
          </a:xfrm>
          <a:prstGeom prst="rect">
            <a:avLst/>
          </a:prstGeom>
          <a:noFill/>
        </p:spPr>
        <p:txBody>
          <a:bodyPr wrap="none" rtlCol="0">
            <a:spAutoFit/>
          </a:bodyPr>
          <a:lstStyle/>
          <a:p>
            <a:r>
              <a:rPr lang="zh-CN" altLang="zh-CN" sz="2400" b="1" dirty="0">
                <a:latin typeface="微软雅黑" panose="020B0503020204020204" pitchFamily="34" charset="-122"/>
                <a:ea typeface="微软雅黑" panose="020B0503020204020204" pitchFamily="34" charset="-122"/>
              </a:rPr>
              <a:t>内容概要</a:t>
            </a:r>
            <a:endParaRPr lang="zh-CN" altLang="zh-CN" sz="2400" dirty="0">
              <a:latin typeface="微软雅黑" panose="020B0503020204020204" pitchFamily="34" charset="-122"/>
              <a:ea typeface="微软雅黑" panose="020B0503020204020204" pitchFamily="34" charset="-122"/>
            </a:endParaRPr>
          </a:p>
        </p:txBody>
      </p:sp>
      <p:sp>
        <p:nvSpPr>
          <p:cNvPr id="12" name="文本框 23">
            <a:extLst>
              <a:ext uri="{FF2B5EF4-FFF2-40B4-BE49-F238E27FC236}">
                <a16:creationId xmlns:a16="http://schemas.microsoft.com/office/drawing/2014/main" id="{165B3E1C-B1BD-418B-98A3-9757880BDE8E}"/>
              </a:ext>
            </a:extLst>
          </p:cNvPr>
          <p:cNvSpPr txBox="1"/>
          <p:nvPr/>
        </p:nvSpPr>
        <p:spPr>
          <a:xfrm>
            <a:off x="2005016" y="2467711"/>
            <a:ext cx="8181968"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在</a:t>
            </a:r>
            <a:r>
              <a:rPr lang="en-US" altLang="zh-CN" dirty="0"/>
              <a:t>Project</a:t>
            </a:r>
            <a:r>
              <a:rPr lang="zh-CN" altLang="zh-CN" dirty="0"/>
              <a:t>中完成项目任务的添加以及各种设置后，还需要为任务合理分配资源，以确保项目的完成时间以及完成质量。本章内容将对资源的创建、分配以及管理等内容进行详细介绍。</a:t>
            </a:r>
          </a:p>
        </p:txBody>
      </p:sp>
    </p:spTree>
    <p:extLst>
      <p:ext uri="{BB962C8B-B14F-4D97-AF65-F5344CB8AC3E}">
        <p14:creationId xmlns:p14="http://schemas.microsoft.com/office/powerpoint/2010/main" val="781970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46156" y="811473"/>
            <a:ext cx="8499687"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4.3.1 </a:t>
            </a:r>
            <a:r>
              <a:rPr lang="zh-CN" altLang="zh-CN" b="1" dirty="0"/>
              <a:t>在“甘特图”视图中分配资源</a:t>
            </a:r>
          </a:p>
          <a:p>
            <a:pPr indent="457200"/>
            <a:r>
              <a:rPr lang="zh-CN" altLang="zh-CN" dirty="0"/>
              <a:t>上项目中使用的资源较少时，可以在“甘特图”视图中分配资源。</a:t>
            </a:r>
          </a:p>
        </p:txBody>
      </p:sp>
      <p:pic>
        <p:nvPicPr>
          <p:cNvPr id="9218" name="图片 1">
            <a:extLst>
              <a:ext uri="{FF2B5EF4-FFF2-40B4-BE49-F238E27FC236}">
                <a16:creationId xmlns:a16="http://schemas.microsoft.com/office/drawing/2014/main" id="{FE1C0957-201A-4C4D-AD91-B112C4F214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344" y="2138361"/>
            <a:ext cx="6925309" cy="3522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85116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46155" y="811473"/>
            <a:ext cx="8499687"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4.3.2 </a:t>
            </a:r>
            <a:r>
              <a:rPr lang="zh-CN" altLang="zh-CN" b="1" dirty="0"/>
              <a:t>使用</a:t>
            </a:r>
            <a:r>
              <a:rPr lang="en-US" altLang="zh-CN" b="1" dirty="0"/>
              <a:t>“</a:t>
            </a:r>
            <a:r>
              <a:rPr lang="zh-CN" altLang="zh-CN" b="1" dirty="0"/>
              <a:t>分配资源</a:t>
            </a:r>
            <a:r>
              <a:rPr lang="en-US" altLang="zh-CN" b="1" dirty="0"/>
              <a:t>”</a:t>
            </a:r>
            <a:r>
              <a:rPr lang="zh-CN" altLang="zh-CN" b="1" dirty="0"/>
              <a:t>对话框分配资源</a:t>
            </a:r>
          </a:p>
          <a:p>
            <a:pPr indent="457200"/>
            <a:r>
              <a:rPr lang="zh-CN" altLang="zh-CN" dirty="0"/>
              <a:t>当需要为多个任务分配相同的资源时，可使用“分配资源”对话框快速分配资源。</a:t>
            </a:r>
          </a:p>
        </p:txBody>
      </p:sp>
      <p:pic>
        <p:nvPicPr>
          <p:cNvPr id="10242" name="图片 1">
            <a:extLst>
              <a:ext uri="{FF2B5EF4-FFF2-40B4-BE49-F238E27FC236}">
                <a16:creationId xmlns:a16="http://schemas.microsoft.com/office/drawing/2014/main" id="{4A990944-555F-4EE8-88F1-8F2ED851DD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2751" y="2460039"/>
            <a:ext cx="7226493" cy="3380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3900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46154" y="942101"/>
            <a:ext cx="8499687"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4.3.3 </a:t>
            </a:r>
            <a:r>
              <a:rPr lang="zh-CN" altLang="zh-CN" b="1" dirty="0"/>
              <a:t>使用</a:t>
            </a:r>
            <a:r>
              <a:rPr lang="en-US" altLang="zh-CN" b="1" dirty="0"/>
              <a:t>“</a:t>
            </a:r>
            <a:r>
              <a:rPr lang="zh-CN" altLang="zh-CN" b="1" dirty="0"/>
              <a:t>任务信息</a:t>
            </a:r>
            <a:r>
              <a:rPr lang="en-US" altLang="zh-CN" b="1" dirty="0"/>
              <a:t>”</a:t>
            </a:r>
            <a:r>
              <a:rPr lang="zh-CN" altLang="zh-CN" b="1" dirty="0"/>
              <a:t>对话框分配资源</a:t>
            </a:r>
          </a:p>
          <a:p>
            <a:pPr indent="457200"/>
            <a:r>
              <a:rPr lang="zh-CN" altLang="zh-CN" dirty="0"/>
              <a:t>使用“任务信息”对话框，也可以快速为任务分配资源，而且很方便同时设置多个资源。</a:t>
            </a:r>
          </a:p>
        </p:txBody>
      </p:sp>
      <p:pic>
        <p:nvPicPr>
          <p:cNvPr id="11266" name="图片 1">
            <a:extLst>
              <a:ext uri="{FF2B5EF4-FFF2-40B4-BE49-F238E27FC236}">
                <a16:creationId xmlns:a16="http://schemas.microsoft.com/office/drawing/2014/main" id="{6F7E5065-9BFF-4A00-9E0C-3B4295D0A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6524" y="2708128"/>
            <a:ext cx="8178945" cy="282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4092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108948"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288213" y="3972975"/>
            <a:ext cx="2646878" cy="830997"/>
          </a:xfrm>
          <a:prstGeom prst="rect">
            <a:avLst/>
          </a:prstGeom>
        </p:spPr>
        <p:txBody>
          <a:bodyPr wrap="none">
            <a:spAutoFit/>
          </a:bodyPr>
          <a:lstStyle/>
          <a:p>
            <a:r>
              <a:rPr lang="zh-CN" altLang="zh-CN" sz="4800" b="1" dirty="0"/>
              <a:t>调配资源</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421582"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04</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8057762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46154" y="825213"/>
            <a:ext cx="8499687"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4.4.1 </a:t>
            </a:r>
            <a:r>
              <a:rPr lang="zh-CN" altLang="zh-CN" b="1" dirty="0"/>
              <a:t>自动调配资源</a:t>
            </a:r>
          </a:p>
          <a:p>
            <a:pPr indent="457200"/>
            <a:r>
              <a:rPr lang="zh-CN" altLang="zh-CN" dirty="0"/>
              <a:t>用户可以自动调配资源，也可以手动调配资源，首先为大家介绍自动调配资源的操作方法。</a:t>
            </a:r>
          </a:p>
        </p:txBody>
      </p:sp>
      <p:pic>
        <p:nvPicPr>
          <p:cNvPr id="12290" name="图片 1">
            <a:extLst>
              <a:ext uri="{FF2B5EF4-FFF2-40B4-BE49-F238E27FC236}">
                <a16:creationId xmlns:a16="http://schemas.microsoft.com/office/drawing/2014/main" id="{3DE14312-2517-46AA-85D1-28125554D9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7789" y="2437623"/>
            <a:ext cx="6276421" cy="3320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02373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982620" y="796184"/>
            <a:ext cx="8226760"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4.4.2 </a:t>
            </a:r>
            <a:r>
              <a:rPr lang="zh-CN" altLang="zh-CN" b="1" dirty="0"/>
              <a:t>手动调配资源</a:t>
            </a:r>
          </a:p>
          <a:p>
            <a:pPr indent="457200"/>
            <a:r>
              <a:rPr lang="zh-CN" altLang="zh-CN" dirty="0"/>
              <a:t>手动调配资源可将项目中的资源重新调配给其他任务，以保证项目的顺利进行。</a:t>
            </a:r>
          </a:p>
        </p:txBody>
      </p:sp>
      <p:pic>
        <p:nvPicPr>
          <p:cNvPr id="13314" name="图片 1">
            <a:extLst>
              <a:ext uri="{FF2B5EF4-FFF2-40B4-BE49-F238E27FC236}">
                <a16:creationId xmlns:a16="http://schemas.microsoft.com/office/drawing/2014/main" id="{23339F2E-354C-4D0B-8500-DEA9EF5778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2620" y="2631073"/>
            <a:ext cx="8217244" cy="2777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6389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4338314"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实战演练：创建别墅建设项目</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587761" y="1239114"/>
            <a:ext cx="9020725"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在创建别墅设计项目的过程中需将各类资源合理分配到任务中。如何合理分配这些资源，从而快速有效的完成项目呢？下面将以详细步骤进行说明。</a:t>
            </a:r>
          </a:p>
          <a:p>
            <a:pPr indent="457200"/>
            <a:r>
              <a:rPr lang="en-US" altLang="zh-CN" b="1" dirty="0"/>
              <a:t>1.</a:t>
            </a:r>
            <a:r>
              <a:rPr lang="zh-CN" altLang="zh-CN" b="1" dirty="0"/>
              <a:t>添加项目任务</a:t>
            </a:r>
            <a:endParaRPr lang="zh-CN" altLang="zh-CN" dirty="0"/>
          </a:p>
        </p:txBody>
      </p:sp>
      <p:pic>
        <p:nvPicPr>
          <p:cNvPr id="14338" name="图片 1">
            <a:extLst>
              <a:ext uri="{FF2B5EF4-FFF2-40B4-BE49-F238E27FC236}">
                <a16:creationId xmlns:a16="http://schemas.microsoft.com/office/drawing/2014/main" id="{CDAC4F60-D112-4B5F-B1D8-8854CEECCE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991" y="2801819"/>
            <a:ext cx="3384504" cy="3023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图片 1">
            <a:extLst>
              <a:ext uri="{FF2B5EF4-FFF2-40B4-BE49-F238E27FC236}">
                <a16:creationId xmlns:a16="http://schemas.microsoft.com/office/drawing/2014/main" id="{F8D44875-C60D-4E1D-AADA-0CC3594D1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9933" y="2801819"/>
            <a:ext cx="4177013" cy="3023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14035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4338314"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实战演练：创建别墅建设项目</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602275" y="1282657"/>
            <a:ext cx="9020725"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添加资源</a:t>
            </a:r>
            <a:endParaRPr lang="en-US" altLang="zh-CN" b="1" dirty="0"/>
          </a:p>
          <a:p>
            <a:pPr indent="457200"/>
            <a:r>
              <a:rPr lang="en-US" altLang="zh-CN" b="1" dirty="0"/>
              <a:t>3.</a:t>
            </a:r>
            <a:r>
              <a:rPr lang="zh-CN" altLang="zh-CN" b="1" dirty="0"/>
              <a:t>更改资源工作时间</a:t>
            </a:r>
          </a:p>
        </p:txBody>
      </p:sp>
      <p:pic>
        <p:nvPicPr>
          <p:cNvPr id="15362" name="图片 1">
            <a:extLst>
              <a:ext uri="{FF2B5EF4-FFF2-40B4-BE49-F238E27FC236}">
                <a16:creationId xmlns:a16="http://schemas.microsoft.com/office/drawing/2014/main" id="{2FCE7C52-19D6-4461-A366-2EB08DD733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9398" y="2508165"/>
            <a:ext cx="4930917" cy="3158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图片 1">
            <a:extLst>
              <a:ext uri="{FF2B5EF4-FFF2-40B4-BE49-F238E27FC236}">
                <a16:creationId xmlns:a16="http://schemas.microsoft.com/office/drawing/2014/main" id="{B9B620B9-4241-471A-AD68-5904824B1F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3257" y="2508166"/>
            <a:ext cx="2970663" cy="3158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95319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4338314"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实战演练：创建别墅建设项目</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671619" y="1208075"/>
            <a:ext cx="9020725"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a:t>
            </a:r>
            <a:r>
              <a:rPr lang="zh-CN" altLang="zh-CN" b="1" dirty="0"/>
              <a:t>为任务分配资源</a:t>
            </a:r>
            <a:endParaRPr lang="en-US" altLang="zh-CN" b="1" dirty="0"/>
          </a:p>
          <a:p>
            <a:pPr indent="457200"/>
            <a:r>
              <a:rPr lang="en-US" altLang="zh-CN" b="1" dirty="0"/>
              <a:t>5.</a:t>
            </a:r>
            <a:r>
              <a:rPr lang="zh-CN" altLang="zh-CN" b="1" dirty="0"/>
              <a:t>处理资源过度分配</a:t>
            </a:r>
            <a:endParaRPr lang="zh-CN" altLang="zh-CN" dirty="0"/>
          </a:p>
        </p:txBody>
      </p:sp>
      <p:pic>
        <p:nvPicPr>
          <p:cNvPr id="16386" name="图片 1">
            <a:extLst>
              <a:ext uri="{FF2B5EF4-FFF2-40B4-BE49-F238E27FC236}">
                <a16:creationId xmlns:a16="http://schemas.microsoft.com/office/drawing/2014/main" id="{A4AB34AB-C20D-4597-BED8-2CEDAC1066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2456" y="2663490"/>
            <a:ext cx="5677465" cy="273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图片 1">
            <a:extLst>
              <a:ext uri="{FF2B5EF4-FFF2-40B4-BE49-F238E27FC236}">
                <a16:creationId xmlns:a16="http://schemas.microsoft.com/office/drawing/2014/main" id="{F6E5FD07-C542-4E9B-8F42-C24DD178E0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5278" y="2485297"/>
            <a:ext cx="4407580" cy="3093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30831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p:nvSpPr>
        <p:spPr>
          <a:xfrm>
            <a:off x="0" y="2964788"/>
            <a:ext cx="12192000" cy="3893212"/>
          </a:xfrm>
          <a:prstGeom prst="rect">
            <a:avLst/>
          </a:prstGeom>
          <a:gradFill>
            <a:gsLst>
              <a:gs pos="2000">
                <a:schemeClr val="accent1">
                  <a:lumMod val="5000"/>
                  <a:lumOff val="95000"/>
                  <a:alpha val="0"/>
                </a:schemeClr>
              </a:gs>
              <a:gs pos="35000">
                <a:srgbClr val="CDB8AD">
                  <a:alpha val="20000"/>
                </a:srgbClr>
              </a:gs>
              <a:gs pos="94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354628" y="942361"/>
            <a:ext cx="2825756" cy="4400550"/>
            <a:chOff x="7721289" y="1228725"/>
            <a:chExt cx="2825756" cy="4400550"/>
          </a:xfrm>
          <a:solidFill>
            <a:srgbClr val="EDA221"/>
          </a:solidFill>
        </p:grpSpPr>
        <p:sp>
          <p:nvSpPr>
            <p:cNvPr id="4" name="任意多边形: 形状 3"/>
            <p:cNvSpPr/>
            <p:nvPr/>
          </p:nvSpPr>
          <p:spPr>
            <a:xfrm>
              <a:off x="7721289" y="1228725"/>
              <a:ext cx="2825756" cy="4400550"/>
            </a:xfrm>
            <a:custGeom>
              <a:avLst/>
              <a:gdLst>
                <a:gd name="connsiteX0" fmla="*/ 2576979 w 2825756"/>
                <a:gd name="connsiteY0" fmla="*/ 362685 h 4400550"/>
                <a:gd name="connsiteX1" fmla="*/ 2576979 w 2825756"/>
                <a:gd name="connsiteY1" fmla="*/ 3992147 h 4400550"/>
                <a:gd name="connsiteX2" fmla="*/ 2199786 w 2825756"/>
                <a:gd name="connsiteY2" fmla="*/ 3992147 h 4400550"/>
                <a:gd name="connsiteX3" fmla="*/ 2199786 w 2825756"/>
                <a:gd name="connsiteY3" fmla="*/ 3646597 h 4400550"/>
                <a:gd name="connsiteX4" fmla="*/ 2445696 w 2825756"/>
                <a:gd name="connsiteY4" fmla="*/ 3646597 h 4400550"/>
                <a:gd name="connsiteX5" fmla="*/ 2445696 w 2825756"/>
                <a:gd name="connsiteY5" fmla="*/ 3939804 h 4400550"/>
                <a:gd name="connsiteX6" fmla="*/ 2491415 w 2825756"/>
                <a:gd name="connsiteY6" fmla="*/ 3939804 h 4400550"/>
                <a:gd name="connsiteX7" fmla="*/ 2491415 w 2825756"/>
                <a:gd name="connsiteY7" fmla="*/ 3612471 h 4400550"/>
                <a:gd name="connsiteX8" fmla="*/ 2479822 w 2825756"/>
                <a:gd name="connsiteY8" fmla="*/ 3612471 h 4400550"/>
                <a:gd name="connsiteX9" fmla="*/ 2479822 w 2825756"/>
                <a:gd name="connsiteY9" fmla="*/ 3600878 h 4400550"/>
                <a:gd name="connsiteX10" fmla="*/ 2152489 w 2825756"/>
                <a:gd name="connsiteY10" fmla="*/ 3600878 h 4400550"/>
                <a:gd name="connsiteX11" fmla="*/ 2152489 w 2825756"/>
                <a:gd name="connsiteY11" fmla="*/ 3646597 h 4400550"/>
                <a:gd name="connsiteX12" fmla="*/ 2154066 w 2825756"/>
                <a:gd name="connsiteY12" fmla="*/ 3646597 h 4400550"/>
                <a:gd name="connsiteX13" fmla="*/ 2154066 w 2825756"/>
                <a:gd name="connsiteY13" fmla="*/ 4037865 h 4400550"/>
                <a:gd name="connsiteX14" fmla="*/ 2199786 w 2825756"/>
                <a:gd name="connsiteY14" fmla="*/ 4037865 h 4400550"/>
                <a:gd name="connsiteX15" fmla="*/ 2199786 w 2825756"/>
                <a:gd name="connsiteY15" fmla="*/ 4037867 h 4400550"/>
                <a:gd name="connsiteX16" fmla="*/ 2613910 w 2825756"/>
                <a:gd name="connsiteY16" fmla="*/ 4037867 h 4400550"/>
                <a:gd name="connsiteX17" fmla="*/ 2613910 w 2825756"/>
                <a:gd name="connsiteY17" fmla="*/ 4037865 h 4400550"/>
                <a:gd name="connsiteX18" fmla="*/ 2622698 w 2825756"/>
                <a:gd name="connsiteY18" fmla="*/ 4037865 h 4400550"/>
                <a:gd name="connsiteX19" fmla="*/ 2622698 w 2825756"/>
                <a:gd name="connsiteY19" fmla="*/ 362685 h 4400550"/>
                <a:gd name="connsiteX20" fmla="*/ 238471 w 2825756"/>
                <a:gd name="connsiteY20" fmla="*/ 362684 h 4400550"/>
                <a:gd name="connsiteX21" fmla="*/ 238471 w 2825756"/>
                <a:gd name="connsiteY21" fmla="*/ 362686 h 4400550"/>
                <a:gd name="connsiteX22" fmla="*/ 229683 w 2825756"/>
                <a:gd name="connsiteY22" fmla="*/ 362686 h 4400550"/>
                <a:gd name="connsiteX23" fmla="*/ 229683 w 2825756"/>
                <a:gd name="connsiteY23" fmla="*/ 4037866 h 4400550"/>
                <a:gd name="connsiteX24" fmla="*/ 275402 w 2825756"/>
                <a:gd name="connsiteY24" fmla="*/ 4037866 h 4400550"/>
                <a:gd name="connsiteX25" fmla="*/ 275402 w 2825756"/>
                <a:gd name="connsiteY25" fmla="*/ 408404 h 4400550"/>
                <a:gd name="connsiteX26" fmla="*/ 652595 w 2825756"/>
                <a:gd name="connsiteY26" fmla="*/ 408404 h 4400550"/>
                <a:gd name="connsiteX27" fmla="*/ 652595 w 2825756"/>
                <a:gd name="connsiteY27" fmla="*/ 753954 h 4400550"/>
                <a:gd name="connsiteX28" fmla="*/ 406685 w 2825756"/>
                <a:gd name="connsiteY28" fmla="*/ 753954 h 4400550"/>
                <a:gd name="connsiteX29" fmla="*/ 406685 w 2825756"/>
                <a:gd name="connsiteY29" fmla="*/ 460747 h 4400550"/>
                <a:gd name="connsiteX30" fmla="*/ 360966 w 2825756"/>
                <a:gd name="connsiteY30" fmla="*/ 460747 h 4400550"/>
                <a:gd name="connsiteX31" fmla="*/ 360966 w 2825756"/>
                <a:gd name="connsiteY31" fmla="*/ 788080 h 4400550"/>
                <a:gd name="connsiteX32" fmla="*/ 372559 w 2825756"/>
                <a:gd name="connsiteY32" fmla="*/ 788080 h 4400550"/>
                <a:gd name="connsiteX33" fmla="*/ 372559 w 2825756"/>
                <a:gd name="connsiteY33" fmla="*/ 799673 h 4400550"/>
                <a:gd name="connsiteX34" fmla="*/ 699892 w 2825756"/>
                <a:gd name="connsiteY34" fmla="*/ 799673 h 4400550"/>
                <a:gd name="connsiteX35" fmla="*/ 699892 w 2825756"/>
                <a:gd name="connsiteY35" fmla="*/ 753954 h 4400550"/>
                <a:gd name="connsiteX36" fmla="*/ 698315 w 2825756"/>
                <a:gd name="connsiteY36" fmla="*/ 753954 h 4400550"/>
                <a:gd name="connsiteX37" fmla="*/ 698315 w 2825756"/>
                <a:gd name="connsiteY37" fmla="*/ 362686 h 4400550"/>
                <a:gd name="connsiteX38" fmla="*/ 652595 w 2825756"/>
                <a:gd name="connsiteY38" fmla="*/ 362686 h 4400550"/>
                <a:gd name="connsiteX39" fmla="*/ 652595 w 2825756"/>
                <a:gd name="connsiteY39" fmla="*/ 362684 h 4400550"/>
                <a:gd name="connsiteX40" fmla="*/ 0 w 2825756"/>
                <a:gd name="connsiteY40" fmla="*/ 0 h 4400550"/>
                <a:gd name="connsiteX41" fmla="*/ 2825756 w 2825756"/>
                <a:gd name="connsiteY41" fmla="*/ 0 h 4400550"/>
                <a:gd name="connsiteX42" fmla="*/ 2825756 w 2825756"/>
                <a:gd name="connsiteY42" fmla="*/ 4400550 h 4400550"/>
                <a:gd name="connsiteX43" fmla="*/ 0 w 2825756"/>
                <a:gd name="connsiteY43" fmla="*/ 440055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25756" h="4400550">
                  <a:moveTo>
                    <a:pt x="2576979" y="362685"/>
                  </a:moveTo>
                  <a:lnTo>
                    <a:pt x="2576979" y="3992147"/>
                  </a:lnTo>
                  <a:lnTo>
                    <a:pt x="2199786" y="3992147"/>
                  </a:lnTo>
                  <a:lnTo>
                    <a:pt x="2199786" y="3646597"/>
                  </a:lnTo>
                  <a:lnTo>
                    <a:pt x="2445696" y="3646597"/>
                  </a:lnTo>
                  <a:lnTo>
                    <a:pt x="2445696" y="3939804"/>
                  </a:lnTo>
                  <a:lnTo>
                    <a:pt x="2491415" y="3939804"/>
                  </a:lnTo>
                  <a:lnTo>
                    <a:pt x="2491415" y="3612471"/>
                  </a:lnTo>
                  <a:lnTo>
                    <a:pt x="2479822" y="3612471"/>
                  </a:lnTo>
                  <a:lnTo>
                    <a:pt x="2479822" y="3600878"/>
                  </a:lnTo>
                  <a:lnTo>
                    <a:pt x="2152489" y="3600878"/>
                  </a:lnTo>
                  <a:lnTo>
                    <a:pt x="2152489" y="3646597"/>
                  </a:lnTo>
                  <a:lnTo>
                    <a:pt x="2154066" y="3646597"/>
                  </a:lnTo>
                  <a:lnTo>
                    <a:pt x="2154066" y="4037865"/>
                  </a:lnTo>
                  <a:lnTo>
                    <a:pt x="2199786" y="4037865"/>
                  </a:lnTo>
                  <a:lnTo>
                    <a:pt x="2199786" y="4037867"/>
                  </a:lnTo>
                  <a:lnTo>
                    <a:pt x="2613910" y="4037867"/>
                  </a:lnTo>
                  <a:lnTo>
                    <a:pt x="2613910" y="4037865"/>
                  </a:lnTo>
                  <a:lnTo>
                    <a:pt x="2622698" y="4037865"/>
                  </a:lnTo>
                  <a:lnTo>
                    <a:pt x="2622698" y="362685"/>
                  </a:lnTo>
                  <a:close/>
                  <a:moveTo>
                    <a:pt x="238471" y="362684"/>
                  </a:moveTo>
                  <a:lnTo>
                    <a:pt x="238471" y="362686"/>
                  </a:lnTo>
                  <a:lnTo>
                    <a:pt x="229683" y="362686"/>
                  </a:lnTo>
                  <a:lnTo>
                    <a:pt x="229683" y="4037866"/>
                  </a:lnTo>
                  <a:lnTo>
                    <a:pt x="275402" y="4037866"/>
                  </a:lnTo>
                  <a:lnTo>
                    <a:pt x="275402" y="408404"/>
                  </a:lnTo>
                  <a:lnTo>
                    <a:pt x="652595" y="408404"/>
                  </a:lnTo>
                  <a:lnTo>
                    <a:pt x="652595" y="753954"/>
                  </a:lnTo>
                  <a:lnTo>
                    <a:pt x="406685" y="753954"/>
                  </a:lnTo>
                  <a:lnTo>
                    <a:pt x="406685" y="460747"/>
                  </a:lnTo>
                  <a:lnTo>
                    <a:pt x="360966" y="460747"/>
                  </a:lnTo>
                  <a:lnTo>
                    <a:pt x="360966" y="788080"/>
                  </a:lnTo>
                  <a:lnTo>
                    <a:pt x="372559" y="788080"/>
                  </a:lnTo>
                  <a:lnTo>
                    <a:pt x="372559" y="799673"/>
                  </a:lnTo>
                  <a:lnTo>
                    <a:pt x="699892" y="799673"/>
                  </a:lnTo>
                  <a:lnTo>
                    <a:pt x="699892" y="753954"/>
                  </a:lnTo>
                  <a:lnTo>
                    <a:pt x="698315" y="753954"/>
                  </a:lnTo>
                  <a:lnTo>
                    <a:pt x="698315" y="362686"/>
                  </a:lnTo>
                  <a:lnTo>
                    <a:pt x="652595" y="362686"/>
                  </a:lnTo>
                  <a:lnTo>
                    <a:pt x="652595" y="362684"/>
                  </a:lnTo>
                  <a:close/>
                  <a:moveTo>
                    <a:pt x="0" y="0"/>
                  </a:moveTo>
                  <a:lnTo>
                    <a:pt x="2825756" y="0"/>
                  </a:lnTo>
                  <a:lnTo>
                    <a:pt x="2825756" y="4400550"/>
                  </a:lnTo>
                  <a:lnTo>
                    <a:pt x="0" y="44005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flipH="1">
              <a:off x="8279567" y="2459504"/>
              <a:ext cx="830997" cy="1938992"/>
            </a:xfrm>
            <a:prstGeom prst="rect">
              <a:avLst/>
            </a:prstGeom>
            <a:grpFill/>
            <a:ln>
              <a:noFill/>
            </a:ln>
          </p:spPr>
          <p:txBody>
            <a:bodyPr wrap="square" rtlCol="0">
              <a:spAutoFit/>
            </a:bodyPr>
            <a:lstStyle/>
            <a:p>
              <a:r>
                <a:rPr lang="zh-CN" altLang="en-US" sz="4000" dirty="0">
                  <a:solidFill>
                    <a:schemeClr val="bg1"/>
                  </a:solidFill>
                  <a:latin typeface="站酷小薇LOGO体" panose="02010600010101010101" pitchFamily="2" charset="-122"/>
                  <a:ea typeface="站酷小薇LOGO体" panose="02010600010101010101" pitchFamily="2" charset="-122"/>
                </a:rPr>
                <a:t>致  </a:t>
              </a:r>
              <a:endParaRPr lang="en-US" altLang="zh-CN" sz="4000" dirty="0">
                <a:solidFill>
                  <a:schemeClr val="bg1"/>
                </a:solidFill>
                <a:latin typeface="站酷小薇LOGO体" panose="02010600010101010101" pitchFamily="2" charset="-122"/>
                <a:ea typeface="站酷小薇LOGO体" panose="02010600010101010101" pitchFamily="2" charset="-122"/>
              </a:endParaRPr>
            </a:p>
            <a:p>
              <a:endParaRPr lang="en-US" altLang="zh-CN" sz="4000" dirty="0">
                <a:solidFill>
                  <a:schemeClr val="bg1"/>
                </a:solidFill>
                <a:latin typeface="站酷小薇LOGO体" panose="02010600010101010101" pitchFamily="2" charset="-122"/>
                <a:ea typeface="站酷小薇LOGO体" panose="02010600010101010101" pitchFamily="2" charset="-122"/>
              </a:endParaRPr>
            </a:p>
            <a:p>
              <a:r>
                <a:rPr lang="zh-CN" altLang="en-US" sz="4000" dirty="0">
                  <a:solidFill>
                    <a:schemeClr val="bg1"/>
                  </a:solidFill>
                  <a:latin typeface="站酷小薇LOGO体" panose="02010600010101010101" pitchFamily="2" charset="-122"/>
                  <a:ea typeface="站酷小薇LOGO体" panose="02010600010101010101" pitchFamily="2" charset="-122"/>
                </a:rPr>
                <a:t>谢 </a:t>
              </a:r>
            </a:p>
          </p:txBody>
        </p:sp>
        <p:sp>
          <p:nvSpPr>
            <p:cNvPr id="6" name="矩形 5"/>
            <p:cNvSpPr/>
            <p:nvPr/>
          </p:nvSpPr>
          <p:spPr>
            <a:xfrm>
              <a:off x="9274806" y="1801453"/>
              <a:ext cx="553998" cy="3617075"/>
            </a:xfrm>
            <a:prstGeom prst="rect">
              <a:avLst/>
            </a:prstGeom>
            <a:grpFill/>
            <a:ln>
              <a:noFill/>
            </a:ln>
          </p:spPr>
          <p:txBody>
            <a:bodyPr vert="eaVert" wrap="square">
              <a:spAutoFit/>
            </a:bodyPr>
            <a:lstStyle/>
            <a:p>
              <a:pPr algn="ctr"/>
              <a:r>
                <a:rPr lang="en-US" altLang="zh-CN"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rPr>
                <a:t>The man who has made up his mind to win will never say impossible</a:t>
              </a:r>
              <a:endParaRPr lang="zh-CN" altLang="en-US"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51462C79-EED8-4446-9394-C84809A93914}"/>
              </a:ext>
            </a:extLst>
          </p:cNvPr>
          <p:cNvSpPr txBox="1"/>
          <p:nvPr/>
        </p:nvSpPr>
        <p:spPr>
          <a:xfrm>
            <a:off x="7433952" y="1443491"/>
            <a:ext cx="573232" cy="530770"/>
          </a:xfrm>
          <a:custGeom>
            <a:avLst/>
            <a:gdLst/>
            <a:ahLst/>
            <a:cxnLst/>
            <a:rect l="l" t="t" r="r" b="b"/>
            <a:pathLst>
              <a:path w="900113" h="833437">
                <a:moveTo>
                  <a:pt x="690563" y="795337"/>
                </a:moveTo>
                <a:lnTo>
                  <a:pt x="721023" y="795337"/>
                </a:lnTo>
                <a:lnTo>
                  <a:pt x="690563" y="813360"/>
                </a:lnTo>
                <a:close/>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81063" y="0"/>
                </a:moveTo>
                <a:lnTo>
                  <a:pt x="900113" y="0"/>
                </a:lnTo>
                <a:lnTo>
                  <a:pt x="900113" y="689370"/>
                </a:lnTo>
                <a:lnTo>
                  <a:pt x="821267" y="736023"/>
                </a:lnTo>
                <a:lnTo>
                  <a:pt x="823913" y="719658"/>
                </a:lnTo>
                <a:lnTo>
                  <a:pt x="823913" y="147339"/>
                </a:lnTo>
                <a:cubicBezTo>
                  <a:pt x="823913" y="134739"/>
                  <a:pt x="819944" y="124494"/>
                  <a:pt x="812006" y="116606"/>
                </a:cubicBezTo>
                <a:cubicBezTo>
                  <a:pt x="804069" y="108719"/>
                  <a:pt x="792162" y="104775"/>
                  <a:pt x="776287" y="104775"/>
                </a:cubicBezTo>
                <a:lnTo>
                  <a:pt x="690563" y="104775"/>
                </a:lnTo>
                <a:lnTo>
                  <a:pt x="690563" y="76200"/>
                </a:lnTo>
                <a:lnTo>
                  <a:pt x="733425" y="76200"/>
                </a:lnTo>
                <a:cubicBezTo>
                  <a:pt x="771525" y="76200"/>
                  <a:pt x="802481" y="69850"/>
                  <a:pt x="826294" y="57150"/>
                </a:cubicBezTo>
                <a:cubicBezTo>
                  <a:pt x="850106" y="44450"/>
                  <a:pt x="868363" y="25400"/>
                  <a:pt x="881063"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4"/>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b="1" dirty="0">
              <a:solidFill>
                <a:srgbClr val="AD6126"/>
              </a:solidFill>
              <a:latin typeface="幼圆" panose="02010509060101010101" pitchFamily="49" charset="-122"/>
              <a:ea typeface="幼圆" panose="02010509060101010101" pitchFamily="49" charset="-122"/>
            </a:endParaRPr>
          </a:p>
        </p:txBody>
      </p:sp>
      <p:cxnSp>
        <p:nvCxnSpPr>
          <p:cNvPr id="3" name="直接连接符 2">
            <a:extLst>
              <a:ext uri="{FF2B5EF4-FFF2-40B4-BE49-F238E27FC236}">
                <a16:creationId xmlns:a16="http://schemas.microsoft.com/office/drawing/2014/main" id="{1D95A4E9-B9A9-4823-9C3E-3F97BCF3B0C7}"/>
              </a:ext>
            </a:extLst>
          </p:cNvPr>
          <p:cNvCxnSpPr/>
          <p:nvPr/>
        </p:nvCxnSpPr>
        <p:spPr>
          <a:xfrm flipH="1">
            <a:off x="7583252" y="1572823"/>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E3E11741-E0AE-4C99-8BB0-FA2B455F1FD4}"/>
              </a:ext>
            </a:extLst>
          </p:cNvPr>
          <p:cNvSpPr txBox="1"/>
          <p:nvPr/>
        </p:nvSpPr>
        <p:spPr>
          <a:xfrm>
            <a:off x="7436620" y="2500828"/>
            <a:ext cx="708334" cy="518505"/>
          </a:xfrm>
          <a:custGeom>
            <a:avLst/>
            <a:gdLst/>
            <a:ahLst/>
            <a:cxnLst/>
            <a:rect l="l" t="t" r="r" b="b"/>
            <a:pathLst>
              <a:path w="1076325" h="833437">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52487" y="0"/>
                </a:moveTo>
                <a:cubicBezTo>
                  <a:pt x="928687" y="0"/>
                  <a:pt x="985044" y="19050"/>
                  <a:pt x="1021556" y="57150"/>
                </a:cubicBezTo>
                <a:cubicBezTo>
                  <a:pt x="1058069" y="95250"/>
                  <a:pt x="1076325" y="142875"/>
                  <a:pt x="1076325" y="200025"/>
                </a:cubicBezTo>
                <a:cubicBezTo>
                  <a:pt x="1076325" y="238125"/>
                  <a:pt x="1067594" y="276225"/>
                  <a:pt x="1050131" y="314325"/>
                </a:cubicBezTo>
                <a:cubicBezTo>
                  <a:pt x="1032669" y="352425"/>
                  <a:pt x="1004887" y="388937"/>
                  <a:pt x="966787" y="423862"/>
                </a:cubicBezTo>
                <a:cubicBezTo>
                  <a:pt x="874712" y="512762"/>
                  <a:pt x="804069" y="584993"/>
                  <a:pt x="754856" y="640556"/>
                </a:cubicBezTo>
                <a:cubicBezTo>
                  <a:pt x="705644" y="696118"/>
                  <a:pt x="676275" y="733425"/>
                  <a:pt x="666750" y="752475"/>
                </a:cubicBezTo>
                <a:lnTo>
                  <a:pt x="816557" y="752475"/>
                </a:lnTo>
                <a:lnTo>
                  <a:pt x="695300" y="823912"/>
                </a:lnTo>
                <a:lnTo>
                  <a:pt x="614363" y="823912"/>
                </a:lnTo>
                <a:lnTo>
                  <a:pt x="614363" y="762000"/>
                </a:lnTo>
                <a:cubicBezTo>
                  <a:pt x="630237" y="733425"/>
                  <a:pt x="656431" y="696912"/>
                  <a:pt x="692944" y="652462"/>
                </a:cubicBezTo>
                <a:cubicBezTo>
                  <a:pt x="729456" y="608012"/>
                  <a:pt x="777875" y="555625"/>
                  <a:pt x="838200" y="495300"/>
                </a:cubicBezTo>
                <a:cubicBezTo>
                  <a:pt x="890538" y="440779"/>
                  <a:pt x="929022" y="389458"/>
                  <a:pt x="953653" y="341337"/>
                </a:cubicBezTo>
                <a:cubicBezTo>
                  <a:pt x="978285" y="293216"/>
                  <a:pt x="990600" y="248295"/>
                  <a:pt x="990600" y="206573"/>
                </a:cubicBezTo>
                <a:cubicBezTo>
                  <a:pt x="990600" y="148877"/>
                  <a:pt x="977900" y="104787"/>
                  <a:pt x="952500" y="74302"/>
                </a:cubicBezTo>
                <a:cubicBezTo>
                  <a:pt x="927100" y="43817"/>
                  <a:pt x="889000" y="28575"/>
                  <a:pt x="838200" y="28575"/>
                </a:cubicBezTo>
                <a:cubicBezTo>
                  <a:pt x="800100" y="28575"/>
                  <a:pt x="767556" y="39092"/>
                  <a:pt x="740569" y="60126"/>
                </a:cubicBezTo>
                <a:cubicBezTo>
                  <a:pt x="713581" y="81161"/>
                  <a:pt x="700087" y="107875"/>
                  <a:pt x="700087" y="140270"/>
                </a:cubicBezTo>
                <a:cubicBezTo>
                  <a:pt x="700087" y="159668"/>
                  <a:pt x="705644" y="175840"/>
                  <a:pt x="716756" y="188788"/>
                </a:cubicBezTo>
                <a:cubicBezTo>
                  <a:pt x="727869" y="201736"/>
                  <a:pt x="733425" y="214684"/>
                  <a:pt x="733425" y="227632"/>
                </a:cubicBezTo>
                <a:cubicBezTo>
                  <a:pt x="733425" y="243855"/>
                  <a:pt x="729630" y="256009"/>
                  <a:pt x="722040" y="264095"/>
                </a:cubicBezTo>
                <a:cubicBezTo>
                  <a:pt x="714449" y="272182"/>
                  <a:pt x="703064" y="276225"/>
                  <a:pt x="687884" y="276225"/>
                </a:cubicBezTo>
                <a:cubicBezTo>
                  <a:pt x="669677" y="276225"/>
                  <a:pt x="655253" y="270668"/>
                  <a:pt x="644612" y="259556"/>
                </a:cubicBezTo>
                <a:cubicBezTo>
                  <a:pt x="633971" y="248443"/>
                  <a:pt x="628650" y="230187"/>
                  <a:pt x="628650" y="204787"/>
                </a:cubicBezTo>
                <a:cubicBezTo>
                  <a:pt x="628650" y="138112"/>
                  <a:pt x="652463" y="87312"/>
                  <a:pt x="700087" y="52387"/>
                </a:cubicBezTo>
                <a:cubicBezTo>
                  <a:pt x="747713" y="17462"/>
                  <a:pt x="798513" y="0"/>
                  <a:pt x="852487"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5"/>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sp>
        <p:nvSpPr>
          <p:cNvPr id="5" name="文本框 4">
            <a:extLst>
              <a:ext uri="{FF2B5EF4-FFF2-40B4-BE49-F238E27FC236}">
                <a16:creationId xmlns:a16="http://schemas.microsoft.com/office/drawing/2014/main" id="{EFCD55F1-7E53-4D94-B849-03B234E0F197}"/>
              </a:ext>
            </a:extLst>
          </p:cNvPr>
          <p:cNvSpPr txBox="1"/>
          <p:nvPr/>
        </p:nvSpPr>
        <p:spPr>
          <a:xfrm>
            <a:off x="7457964" y="3538771"/>
            <a:ext cx="673921" cy="515979"/>
          </a:xfrm>
          <a:custGeom>
            <a:avLst/>
            <a:gdLst/>
            <a:ahLst/>
            <a:cxnLst/>
            <a:rect l="l" t="t" r="r" b="b"/>
            <a:pathLst>
              <a:path w="1083170" h="833437">
                <a:moveTo>
                  <a:pt x="678582" y="604837"/>
                </a:moveTo>
                <a:cubicBezTo>
                  <a:pt x="696789" y="604837"/>
                  <a:pt x="709687" y="612155"/>
                  <a:pt x="717277" y="626789"/>
                </a:cubicBezTo>
                <a:cubicBezTo>
                  <a:pt x="724868" y="641424"/>
                  <a:pt x="728663" y="653628"/>
                  <a:pt x="728663" y="663401"/>
                </a:cubicBezTo>
                <a:cubicBezTo>
                  <a:pt x="728663" y="679673"/>
                  <a:pt x="725488" y="693489"/>
                  <a:pt x="719138" y="704850"/>
                </a:cubicBezTo>
                <a:cubicBezTo>
                  <a:pt x="712788" y="716210"/>
                  <a:pt x="709613" y="726777"/>
                  <a:pt x="709613" y="736550"/>
                </a:cubicBezTo>
                <a:cubicBezTo>
                  <a:pt x="709613" y="756096"/>
                  <a:pt x="721680" y="772368"/>
                  <a:pt x="745815" y="785366"/>
                </a:cubicBezTo>
                <a:lnTo>
                  <a:pt x="749812" y="786901"/>
                </a:lnTo>
                <a:lnTo>
                  <a:pt x="720682" y="804171"/>
                </a:lnTo>
                <a:lnTo>
                  <a:pt x="685800" y="785812"/>
                </a:lnTo>
                <a:cubicBezTo>
                  <a:pt x="644525" y="754062"/>
                  <a:pt x="623888" y="717550"/>
                  <a:pt x="623888" y="676275"/>
                </a:cubicBezTo>
                <a:cubicBezTo>
                  <a:pt x="623888" y="657225"/>
                  <a:pt x="629965" y="640556"/>
                  <a:pt x="642119" y="626268"/>
                </a:cubicBezTo>
                <a:cubicBezTo>
                  <a:pt x="654273" y="611981"/>
                  <a:pt x="666428" y="604837"/>
                  <a:pt x="678582" y="604837"/>
                </a:cubicBezTo>
                <a:close/>
                <a:moveTo>
                  <a:pt x="247725" y="38100"/>
                </a:moveTo>
                <a:cubicBezTo>
                  <a:pt x="201886" y="38100"/>
                  <a:pt x="163426" y="72231"/>
                  <a:pt x="132346" y="140493"/>
                </a:cubicBezTo>
                <a:cubicBezTo>
                  <a:pt x="101265" y="208756"/>
                  <a:pt x="85725" y="300037"/>
                  <a:pt x="85725" y="414337"/>
                </a:cubicBezTo>
                <a:cubicBezTo>
                  <a:pt x="85725" y="534987"/>
                  <a:pt x="101265" y="628650"/>
                  <a:pt x="132346" y="695325"/>
                </a:cubicBezTo>
                <a:cubicBezTo>
                  <a:pt x="163426" y="762000"/>
                  <a:pt x="201886" y="795337"/>
                  <a:pt x="247725" y="795337"/>
                </a:cubicBezTo>
                <a:cubicBezTo>
                  <a:pt x="296838" y="795337"/>
                  <a:pt x="335298" y="762000"/>
                  <a:pt x="363104" y="695325"/>
                </a:cubicBezTo>
                <a:cubicBezTo>
                  <a:pt x="390910" y="628650"/>
                  <a:pt x="404813" y="534987"/>
                  <a:pt x="404813" y="414337"/>
                </a:cubicBezTo>
                <a:cubicBezTo>
                  <a:pt x="404813" y="300037"/>
                  <a:pt x="391716" y="208756"/>
                  <a:pt x="365522" y="140493"/>
                </a:cubicBezTo>
                <a:cubicBezTo>
                  <a:pt x="339328" y="72231"/>
                  <a:pt x="300063" y="38100"/>
                  <a:pt x="247725" y="38100"/>
                </a:cubicBezTo>
                <a:close/>
                <a:moveTo>
                  <a:pt x="842963" y="0"/>
                </a:moveTo>
                <a:cubicBezTo>
                  <a:pt x="906463" y="0"/>
                  <a:pt x="957263" y="20017"/>
                  <a:pt x="995363" y="60052"/>
                </a:cubicBezTo>
                <a:cubicBezTo>
                  <a:pt x="1033463" y="100087"/>
                  <a:pt x="1052513" y="142527"/>
                  <a:pt x="1052513" y="187374"/>
                </a:cubicBezTo>
                <a:cubicBezTo>
                  <a:pt x="1052513" y="235446"/>
                  <a:pt x="1040606" y="276299"/>
                  <a:pt x="1016794" y="309934"/>
                </a:cubicBezTo>
                <a:cubicBezTo>
                  <a:pt x="992981" y="343569"/>
                  <a:pt x="955675" y="368399"/>
                  <a:pt x="904875" y="384423"/>
                </a:cubicBezTo>
                <a:cubicBezTo>
                  <a:pt x="974725" y="409624"/>
                  <a:pt x="1022350" y="442714"/>
                  <a:pt x="1047750" y="483691"/>
                </a:cubicBezTo>
                <a:cubicBezTo>
                  <a:pt x="1060450" y="504180"/>
                  <a:pt x="1069975" y="524662"/>
                  <a:pt x="1076325" y="545138"/>
                </a:cubicBezTo>
                <a:lnTo>
                  <a:pt x="1083170" y="589266"/>
                </a:lnTo>
                <a:lnTo>
                  <a:pt x="994921" y="641585"/>
                </a:lnTo>
                <a:lnTo>
                  <a:pt x="1000125" y="597619"/>
                </a:lnTo>
                <a:cubicBezTo>
                  <a:pt x="1000125" y="539774"/>
                  <a:pt x="985044" y="493179"/>
                  <a:pt x="954881" y="457832"/>
                </a:cubicBezTo>
                <a:cubicBezTo>
                  <a:pt x="924719" y="422486"/>
                  <a:pt x="868363" y="404812"/>
                  <a:pt x="785813" y="404812"/>
                </a:cubicBezTo>
                <a:lnTo>
                  <a:pt x="785813" y="376237"/>
                </a:lnTo>
                <a:cubicBezTo>
                  <a:pt x="847676" y="376237"/>
                  <a:pt x="893304" y="360734"/>
                  <a:pt x="922697" y="329728"/>
                </a:cubicBezTo>
                <a:cubicBezTo>
                  <a:pt x="952091" y="298723"/>
                  <a:pt x="966788" y="255463"/>
                  <a:pt x="966788" y="199950"/>
                </a:cubicBezTo>
                <a:cubicBezTo>
                  <a:pt x="966788" y="154260"/>
                  <a:pt x="955117" y="114275"/>
                  <a:pt x="931776" y="79995"/>
                </a:cubicBezTo>
                <a:cubicBezTo>
                  <a:pt x="908435" y="45715"/>
                  <a:pt x="871885" y="28575"/>
                  <a:pt x="822127" y="28575"/>
                </a:cubicBezTo>
                <a:cubicBezTo>
                  <a:pt x="800348" y="28575"/>
                  <a:pt x="776945" y="34267"/>
                  <a:pt x="751917" y="45653"/>
                </a:cubicBezTo>
                <a:cubicBezTo>
                  <a:pt x="726889" y="57038"/>
                  <a:pt x="714375" y="75728"/>
                  <a:pt x="714375" y="101724"/>
                </a:cubicBezTo>
                <a:cubicBezTo>
                  <a:pt x="714375" y="127769"/>
                  <a:pt x="717550" y="144040"/>
                  <a:pt x="723900" y="150539"/>
                </a:cubicBezTo>
                <a:cubicBezTo>
                  <a:pt x="730250" y="157038"/>
                  <a:pt x="733425" y="165174"/>
                  <a:pt x="733425" y="174947"/>
                </a:cubicBezTo>
                <a:cubicBezTo>
                  <a:pt x="733425" y="191219"/>
                  <a:pt x="730250" y="204229"/>
                  <a:pt x="723900" y="213977"/>
                </a:cubicBezTo>
                <a:cubicBezTo>
                  <a:pt x="717550" y="223726"/>
                  <a:pt x="706438" y="228600"/>
                  <a:pt x="690563" y="228600"/>
                </a:cubicBezTo>
                <a:cubicBezTo>
                  <a:pt x="677863" y="228600"/>
                  <a:pt x="665956" y="223837"/>
                  <a:pt x="654844" y="214312"/>
                </a:cubicBezTo>
                <a:cubicBezTo>
                  <a:pt x="643731" y="204787"/>
                  <a:pt x="638175" y="187325"/>
                  <a:pt x="638175" y="161925"/>
                </a:cubicBezTo>
                <a:cubicBezTo>
                  <a:pt x="638175" y="114300"/>
                  <a:pt x="658813" y="75406"/>
                  <a:pt x="700088" y="45243"/>
                </a:cubicBezTo>
                <a:cubicBezTo>
                  <a:pt x="741363" y="15081"/>
                  <a:pt x="788988" y="0"/>
                  <a:pt x="842963" y="0"/>
                </a:cubicBezTo>
                <a:close/>
                <a:moveTo>
                  <a:pt x="247650" y="0"/>
                </a:moveTo>
                <a:cubicBezTo>
                  <a:pt x="317500" y="0"/>
                  <a:pt x="375444" y="36512"/>
                  <a:pt x="421481" y="109537"/>
                </a:cubicBezTo>
                <a:cubicBezTo>
                  <a:pt x="467519" y="182562"/>
                  <a:pt x="490538" y="284162"/>
                  <a:pt x="490538" y="414337"/>
                </a:cubicBezTo>
                <a:cubicBezTo>
                  <a:pt x="490538" y="544512"/>
                  <a:pt x="467519" y="646906"/>
                  <a:pt x="421481" y="721518"/>
                </a:cubicBezTo>
                <a:cubicBezTo>
                  <a:pt x="375444" y="796131"/>
                  <a:pt x="317500" y="833437"/>
                  <a:pt x="247650" y="833437"/>
                </a:cubicBezTo>
                <a:cubicBezTo>
                  <a:pt x="177800" y="833437"/>
                  <a:pt x="119063" y="796925"/>
                  <a:pt x="71438" y="723900"/>
                </a:cubicBezTo>
                <a:cubicBezTo>
                  <a:pt x="23813" y="650875"/>
                  <a:pt x="0" y="547687"/>
                  <a:pt x="0" y="414337"/>
                </a:cubicBezTo>
                <a:cubicBezTo>
                  <a:pt x="0" y="290512"/>
                  <a:pt x="23019" y="190500"/>
                  <a:pt x="69057"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7" name="直接连接符 6">
            <a:extLst>
              <a:ext uri="{FF2B5EF4-FFF2-40B4-BE49-F238E27FC236}">
                <a16:creationId xmlns:a16="http://schemas.microsoft.com/office/drawing/2014/main" id="{1155BBDE-66C3-48B0-BDED-F0412293DAEB}"/>
              </a:ext>
            </a:extLst>
          </p:cNvPr>
          <p:cNvCxnSpPr/>
          <p:nvPr/>
        </p:nvCxnSpPr>
        <p:spPr>
          <a:xfrm flipH="1">
            <a:off x="7596321" y="2632167"/>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FC40EEEA-082D-4E9C-AD82-845A3CAF94C9}"/>
              </a:ext>
            </a:extLst>
          </p:cNvPr>
          <p:cNvCxnSpPr/>
          <p:nvPr/>
        </p:nvCxnSpPr>
        <p:spPr>
          <a:xfrm flipH="1">
            <a:off x="7567729" y="3685350"/>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1" name="文本框 10">
            <a:hlinkClick r:id="rId2" action="ppaction://hlinksldjump"/>
            <a:extLst>
              <a:ext uri="{FF2B5EF4-FFF2-40B4-BE49-F238E27FC236}">
                <a16:creationId xmlns:a16="http://schemas.microsoft.com/office/drawing/2014/main" id="{9ABC2E97-B359-4AB2-848B-D2653B68151A}"/>
              </a:ext>
            </a:extLst>
          </p:cNvPr>
          <p:cNvSpPr txBox="1"/>
          <p:nvPr/>
        </p:nvSpPr>
        <p:spPr>
          <a:xfrm>
            <a:off x="8469671" y="2485366"/>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设置资源信息</a:t>
            </a:r>
            <a:endParaRPr lang="zh-CN" altLang="en-US" dirty="0"/>
          </a:p>
        </p:txBody>
      </p:sp>
      <p:sp>
        <p:nvSpPr>
          <p:cNvPr id="12" name="文本框 11">
            <a:hlinkClick r:id="rId3" action="ppaction://hlinksldjump"/>
            <a:extLst>
              <a:ext uri="{FF2B5EF4-FFF2-40B4-BE49-F238E27FC236}">
                <a16:creationId xmlns:a16="http://schemas.microsoft.com/office/drawing/2014/main" id="{434003EC-243D-457F-A944-3C9706F6BB77}"/>
              </a:ext>
            </a:extLst>
          </p:cNvPr>
          <p:cNvSpPr txBox="1"/>
          <p:nvPr/>
        </p:nvSpPr>
        <p:spPr>
          <a:xfrm>
            <a:off x="8483526" y="3533856"/>
            <a:ext cx="1467068"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资源的分配</a:t>
            </a:r>
            <a:endParaRPr lang="zh-CN" altLang="en-US" dirty="0"/>
          </a:p>
        </p:txBody>
      </p:sp>
      <p:sp>
        <p:nvSpPr>
          <p:cNvPr id="14" name="文本框 13">
            <a:extLst>
              <a:ext uri="{FF2B5EF4-FFF2-40B4-BE49-F238E27FC236}">
                <a16:creationId xmlns:a16="http://schemas.microsoft.com/office/drawing/2014/main" id="{0CEC9EEE-5136-4649-B568-D003BCA3E0FD}"/>
              </a:ext>
            </a:extLst>
          </p:cNvPr>
          <p:cNvSpPr txBox="1"/>
          <p:nvPr/>
        </p:nvSpPr>
        <p:spPr>
          <a:xfrm>
            <a:off x="7453520" y="4592128"/>
            <a:ext cx="704686" cy="530014"/>
          </a:xfrm>
          <a:custGeom>
            <a:avLst/>
            <a:gdLst/>
            <a:ahLst/>
            <a:cxnLst/>
            <a:rect l="l" t="t" r="r" b="b"/>
            <a:pathLst>
              <a:path w="1119188" h="833437">
                <a:moveTo>
                  <a:pt x="909638" y="119062"/>
                </a:moveTo>
                <a:lnTo>
                  <a:pt x="638175" y="547687"/>
                </a:lnTo>
                <a:lnTo>
                  <a:pt x="914400" y="547687"/>
                </a:lnTo>
                <a:lnTo>
                  <a:pt x="914400" y="119062"/>
                </a:lnTo>
                <a:close/>
                <a:moveTo>
                  <a:pt x="247725" y="38100"/>
                </a:moveTo>
                <a:cubicBezTo>
                  <a:pt x="201886" y="38100"/>
                  <a:pt x="163426" y="72231"/>
                  <a:pt x="132346" y="140493"/>
                </a:cubicBezTo>
                <a:cubicBezTo>
                  <a:pt x="101265" y="208756"/>
                  <a:pt x="85725" y="300037"/>
                  <a:pt x="85725" y="414337"/>
                </a:cubicBezTo>
                <a:cubicBezTo>
                  <a:pt x="85725" y="534987"/>
                  <a:pt x="101265" y="628650"/>
                  <a:pt x="132346" y="695325"/>
                </a:cubicBezTo>
                <a:cubicBezTo>
                  <a:pt x="163426" y="762000"/>
                  <a:pt x="201886" y="795337"/>
                  <a:pt x="247725" y="795337"/>
                </a:cubicBezTo>
                <a:cubicBezTo>
                  <a:pt x="296838" y="795337"/>
                  <a:pt x="335298" y="762000"/>
                  <a:pt x="363104" y="695325"/>
                </a:cubicBezTo>
                <a:cubicBezTo>
                  <a:pt x="390910" y="628650"/>
                  <a:pt x="404813" y="534987"/>
                  <a:pt x="404813" y="414337"/>
                </a:cubicBezTo>
                <a:cubicBezTo>
                  <a:pt x="404813" y="300037"/>
                  <a:pt x="391716" y="208756"/>
                  <a:pt x="365522" y="140493"/>
                </a:cubicBezTo>
                <a:cubicBezTo>
                  <a:pt x="339328" y="72231"/>
                  <a:pt x="300063" y="38100"/>
                  <a:pt x="247725" y="38100"/>
                </a:cubicBezTo>
                <a:close/>
                <a:moveTo>
                  <a:pt x="942975" y="0"/>
                </a:moveTo>
                <a:lnTo>
                  <a:pt x="990600" y="0"/>
                </a:lnTo>
                <a:lnTo>
                  <a:pt x="990600" y="547687"/>
                </a:lnTo>
                <a:lnTo>
                  <a:pt x="1119188" y="547687"/>
                </a:lnTo>
                <a:lnTo>
                  <a:pt x="1119188" y="558469"/>
                </a:lnTo>
                <a:lnTo>
                  <a:pt x="1089451" y="576262"/>
                </a:lnTo>
                <a:lnTo>
                  <a:pt x="990600" y="576262"/>
                </a:lnTo>
                <a:lnTo>
                  <a:pt x="990600" y="635411"/>
                </a:lnTo>
                <a:lnTo>
                  <a:pt x="914400" y="681006"/>
                </a:lnTo>
                <a:lnTo>
                  <a:pt x="914400" y="576262"/>
                </a:lnTo>
                <a:lnTo>
                  <a:pt x="595313" y="576262"/>
                </a:lnTo>
                <a:lnTo>
                  <a:pt x="595313" y="552450"/>
                </a:lnTo>
                <a:close/>
                <a:moveTo>
                  <a:pt x="247650" y="0"/>
                </a:moveTo>
                <a:cubicBezTo>
                  <a:pt x="317500" y="0"/>
                  <a:pt x="375444" y="36512"/>
                  <a:pt x="421481" y="109537"/>
                </a:cubicBezTo>
                <a:cubicBezTo>
                  <a:pt x="467519" y="182562"/>
                  <a:pt x="490538" y="284162"/>
                  <a:pt x="490538" y="414337"/>
                </a:cubicBezTo>
                <a:cubicBezTo>
                  <a:pt x="490538" y="544512"/>
                  <a:pt x="467519" y="646906"/>
                  <a:pt x="421481" y="721518"/>
                </a:cubicBezTo>
                <a:cubicBezTo>
                  <a:pt x="375444" y="796131"/>
                  <a:pt x="317500" y="833437"/>
                  <a:pt x="247650" y="833437"/>
                </a:cubicBezTo>
                <a:cubicBezTo>
                  <a:pt x="177800" y="833437"/>
                  <a:pt x="119063" y="796925"/>
                  <a:pt x="71438"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15" name="直接连接符 14">
            <a:extLst>
              <a:ext uri="{FF2B5EF4-FFF2-40B4-BE49-F238E27FC236}">
                <a16:creationId xmlns:a16="http://schemas.microsoft.com/office/drawing/2014/main" id="{D67C5621-C20E-4391-99FC-3930B493DE71}"/>
              </a:ext>
            </a:extLst>
          </p:cNvPr>
          <p:cNvCxnSpPr/>
          <p:nvPr/>
        </p:nvCxnSpPr>
        <p:spPr>
          <a:xfrm flipH="1">
            <a:off x="7594191" y="4723570"/>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6" name="文本框 15">
            <a:hlinkClick r:id="rId4" action="ppaction://hlinksldjump"/>
            <a:extLst>
              <a:ext uri="{FF2B5EF4-FFF2-40B4-BE49-F238E27FC236}">
                <a16:creationId xmlns:a16="http://schemas.microsoft.com/office/drawing/2014/main" id="{DF341E03-D69B-46BC-B87C-62A481BAD830}"/>
              </a:ext>
            </a:extLst>
          </p:cNvPr>
          <p:cNvSpPr txBox="1"/>
          <p:nvPr/>
        </p:nvSpPr>
        <p:spPr>
          <a:xfrm>
            <a:off x="8499051" y="4523490"/>
            <a:ext cx="1210588"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调配资源</a:t>
            </a:r>
          </a:p>
        </p:txBody>
      </p:sp>
      <p:sp>
        <p:nvSpPr>
          <p:cNvPr id="22" name="文本框 21">
            <a:hlinkClick r:id="rId5" action="ppaction://hlinksldjump"/>
            <a:extLst>
              <a:ext uri="{FF2B5EF4-FFF2-40B4-BE49-F238E27FC236}">
                <a16:creationId xmlns:a16="http://schemas.microsoft.com/office/drawing/2014/main" id="{A4FA8CBE-305F-4333-AF39-400B25841AD0}"/>
              </a:ext>
            </a:extLst>
          </p:cNvPr>
          <p:cNvSpPr txBox="1"/>
          <p:nvPr/>
        </p:nvSpPr>
        <p:spPr>
          <a:xfrm>
            <a:off x="8476931" y="1433082"/>
            <a:ext cx="198002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项目资源的创建</a:t>
            </a:r>
            <a:endParaRPr lang="zh-CN" altLang="en-US" dirty="0"/>
          </a:p>
        </p:txBody>
      </p:sp>
    </p:spTree>
    <p:extLst>
      <p:ext uri="{BB962C8B-B14F-4D97-AF65-F5344CB8AC3E}">
        <p14:creationId xmlns:p14="http://schemas.microsoft.com/office/powerpoint/2010/main" val="3666219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108948"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4997928" y="3972975"/>
            <a:ext cx="4493538" cy="830997"/>
          </a:xfrm>
          <a:prstGeom prst="rect">
            <a:avLst/>
          </a:prstGeom>
        </p:spPr>
        <p:txBody>
          <a:bodyPr wrap="none">
            <a:spAutoFit/>
          </a:bodyPr>
          <a:lstStyle/>
          <a:p>
            <a:r>
              <a:rPr lang="zh-CN" altLang="zh-CN" sz="4800" b="1" dirty="0"/>
              <a:t>项目资源的创建</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421582"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01</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322423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042834" y="534761"/>
            <a:ext cx="10371293" cy="557793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4.1.1 </a:t>
            </a:r>
            <a:r>
              <a:rPr lang="en-US" altLang="zh-CN" b="1" dirty="0" err="1"/>
              <a:t>Projec</a:t>
            </a:r>
            <a:r>
              <a:rPr lang="zh-CN" altLang="zh-CN" b="1" dirty="0"/>
              <a:t>中的资源类型</a:t>
            </a:r>
          </a:p>
          <a:p>
            <a:pPr indent="457200"/>
            <a:r>
              <a:rPr lang="zh-CN" altLang="zh-CN" dirty="0"/>
              <a:t>在</a:t>
            </a:r>
            <a:r>
              <a:rPr lang="en-US" altLang="zh-CN" dirty="0"/>
              <a:t>Project</a:t>
            </a:r>
            <a:r>
              <a:rPr lang="zh-CN" altLang="zh-CN" dirty="0"/>
              <a:t>中，成本的管理基本是通过资源实现的，项目的直接成本可划分成三类“资源”来实现，包括工时资源、材料资源以及成本资源。</a:t>
            </a:r>
          </a:p>
          <a:p>
            <a:pPr indent="457200"/>
            <a:r>
              <a:rPr lang="en-US" altLang="zh-CN" b="1" dirty="0"/>
              <a:t>1.</a:t>
            </a:r>
            <a:r>
              <a:rPr lang="zh-CN" altLang="zh-CN" b="1" dirty="0"/>
              <a:t>工时资源</a:t>
            </a:r>
            <a:endParaRPr lang="zh-CN" altLang="zh-CN" dirty="0"/>
          </a:p>
          <a:p>
            <a:pPr indent="457200"/>
            <a:r>
              <a:rPr lang="zh-CN" altLang="zh-CN" dirty="0"/>
              <a:t>工时资源是完成项目过程中需要按时付费的资源，即参与任务的人员和设备资源需要按照工时开展计划。</a:t>
            </a:r>
            <a:endParaRPr lang="en-US" altLang="zh-CN" dirty="0"/>
          </a:p>
          <a:p>
            <a:pPr indent="457200"/>
            <a:r>
              <a:rPr lang="en-US" altLang="zh-CN" b="1" dirty="0"/>
              <a:t>2.</a:t>
            </a:r>
            <a:r>
              <a:rPr lang="zh-CN" altLang="zh-CN" b="1" dirty="0"/>
              <a:t>材料资源</a:t>
            </a:r>
            <a:endParaRPr lang="zh-CN" altLang="zh-CN" dirty="0"/>
          </a:p>
          <a:p>
            <a:pPr indent="457200"/>
            <a:r>
              <a:rPr lang="zh-CN" altLang="zh-CN" dirty="0"/>
              <a:t>材料资源是完成项目过程中所需要使用到的可消耗的材料或者供应品。在项目中设置材料资源可便于跟踪项目的资源消耗量以及成本额，材料资源会随着项目的逐步完成而消耗。</a:t>
            </a:r>
          </a:p>
          <a:p>
            <a:pPr indent="457200"/>
            <a:r>
              <a:rPr lang="en-US" altLang="zh-CN" b="1" dirty="0"/>
              <a:t>3.</a:t>
            </a:r>
            <a:r>
              <a:rPr lang="zh-CN" altLang="zh-CN" b="1" dirty="0"/>
              <a:t>成本资源</a:t>
            </a:r>
            <a:endParaRPr lang="zh-CN" altLang="zh-CN" dirty="0"/>
          </a:p>
          <a:p>
            <a:pPr indent="457200"/>
            <a:r>
              <a:rPr lang="zh-CN" altLang="zh-CN" dirty="0"/>
              <a:t>成本资源是项目的财务债务。在项目完成过程中，成本资源不参与工作，也不影响日程的安排。</a:t>
            </a:r>
          </a:p>
        </p:txBody>
      </p:sp>
    </p:spTree>
    <p:extLst>
      <p:ext uri="{BB962C8B-B14F-4D97-AF65-F5344CB8AC3E}">
        <p14:creationId xmlns:p14="http://schemas.microsoft.com/office/powerpoint/2010/main" val="2332343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737173" y="811473"/>
            <a:ext cx="9140370" cy="142372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4.1.2 </a:t>
            </a:r>
            <a:r>
              <a:rPr lang="zh-CN" altLang="zh-CN" b="1" dirty="0"/>
              <a:t>打开资源工作表</a:t>
            </a:r>
          </a:p>
          <a:p>
            <a:pPr indent="457200"/>
            <a:r>
              <a:rPr lang="zh-CN" altLang="zh-CN" dirty="0"/>
              <a:t>合理分配资源是让项目顺利运行的关键，创建资源首先需要建立一个资源库，并将资源分配给任务。</a:t>
            </a:r>
          </a:p>
        </p:txBody>
      </p:sp>
      <p:pic>
        <p:nvPicPr>
          <p:cNvPr id="1026" name="图片 1">
            <a:extLst>
              <a:ext uri="{FF2B5EF4-FFF2-40B4-BE49-F238E27FC236}">
                <a16:creationId xmlns:a16="http://schemas.microsoft.com/office/drawing/2014/main" id="{28547116-670E-4F06-A29F-27A0F6005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5191" y="2422173"/>
            <a:ext cx="4534551" cy="33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图片 1">
            <a:extLst>
              <a:ext uri="{FF2B5EF4-FFF2-40B4-BE49-F238E27FC236}">
                <a16:creationId xmlns:a16="http://schemas.microsoft.com/office/drawing/2014/main" id="{CA013FFC-77EC-4E1C-BFF1-3AFF983400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1050" y="2422173"/>
            <a:ext cx="4558729" cy="33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86893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52282" y="491219"/>
            <a:ext cx="9805954" cy="557793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a:t>
            </a:r>
            <a:r>
              <a:rPr lang="zh-CN" altLang="zh-CN" b="1" dirty="0"/>
              <a:t>标记</a:t>
            </a:r>
            <a:endParaRPr lang="zh-CN" altLang="zh-CN" dirty="0"/>
          </a:p>
          <a:p>
            <a:pPr indent="457200"/>
            <a:r>
              <a:rPr lang="zh-CN" altLang="zh-CN" dirty="0"/>
              <a:t>用于显示不同类型的信息图标，当将光标指向这些图标时，屏幕中会显示该图标更多的相关信息。</a:t>
            </a:r>
          </a:p>
          <a:p>
            <a:pPr indent="457200"/>
            <a:r>
              <a:rPr lang="en-US" altLang="zh-CN" b="1" dirty="0"/>
              <a:t>2.</a:t>
            </a:r>
            <a:r>
              <a:rPr lang="zh-CN" altLang="zh-CN" b="1" dirty="0"/>
              <a:t>资源名称</a:t>
            </a:r>
            <a:endParaRPr lang="zh-CN" altLang="zh-CN" dirty="0"/>
          </a:p>
          <a:p>
            <a:pPr indent="457200"/>
            <a:r>
              <a:rPr lang="zh-CN" altLang="zh-CN" dirty="0"/>
              <a:t>用于输入资源的名称。</a:t>
            </a:r>
          </a:p>
          <a:p>
            <a:pPr indent="457200"/>
            <a:r>
              <a:rPr lang="en-US" altLang="zh-CN" b="1" dirty="0"/>
              <a:t>3.</a:t>
            </a:r>
            <a:r>
              <a:rPr lang="zh-CN" altLang="zh-CN" b="1" dirty="0"/>
              <a:t>类型</a:t>
            </a:r>
            <a:endParaRPr lang="zh-CN" altLang="zh-CN" dirty="0"/>
          </a:p>
          <a:p>
            <a:pPr indent="457200"/>
            <a:r>
              <a:rPr lang="zh-CN" altLang="zh-CN" dirty="0"/>
              <a:t>用于指定资源的类型。共</a:t>
            </a:r>
            <a:r>
              <a:rPr lang="en-US" altLang="zh-CN" dirty="0"/>
              <a:t>3</a:t>
            </a:r>
            <a:r>
              <a:rPr lang="zh-CN" altLang="zh-CN" dirty="0"/>
              <a:t>种类型，分别为材料、成本以及工时，当输入资源名称后资源类型默认</a:t>
            </a:r>
            <a:r>
              <a:rPr lang="en-US" altLang="zh-CN" dirty="0"/>
              <a:t>“</a:t>
            </a:r>
            <a:r>
              <a:rPr lang="zh-CN" altLang="zh-CN" dirty="0"/>
              <a:t>工时</a:t>
            </a:r>
            <a:r>
              <a:rPr lang="en-US" altLang="zh-CN" dirty="0"/>
              <a:t>”</a:t>
            </a:r>
            <a:r>
              <a:rPr lang="zh-CN" altLang="zh-CN" dirty="0"/>
              <a:t>。</a:t>
            </a:r>
          </a:p>
          <a:p>
            <a:pPr indent="457200"/>
            <a:r>
              <a:rPr lang="en-US" altLang="zh-CN" b="1" dirty="0"/>
              <a:t>4.</a:t>
            </a:r>
            <a:r>
              <a:rPr lang="zh-CN" altLang="zh-CN" b="1" dirty="0"/>
              <a:t>材料标签</a:t>
            </a:r>
            <a:endParaRPr lang="zh-CN" altLang="zh-CN" dirty="0"/>
          </a:p>
          <a:p>
            <a:pPr indent="457200"/>
            <a:r>
              <a:rPr lang="zh-CN" altLang="zh-CN" dirty="0"/>
              <a:t>用于设置材料资源的度量单位，例如将</a:t>
            </a:r>
            <a:r>
              <a:rPr lang="en-US" altLang="zh-CN" dirty="0"/>
              <a:t>“</a:t>
            </a:r>
            <a:r>
              <a:rPr lang="zh-CN" altLang="zh-CN" dirty="0"/>
              <a:t>米</a:t>
            </a:r>
            <a:r>
              <a:rPr lang="en-US" altLang="zh-CN" dirty="0"/>
              <a:t>”</a:t>
            </a:r>
            <a:r>
              <a:rPr lang="zh-CN" altLang="zh-CN" dirty="0"/>
              <a:t>用于水管，将</a:t>
            </a:r>
            <a:r>
              <a:rPr lang="en-US" altLang="zh-CN" dirty="0"/>
              <a:t>“</a:t>
            </a:r>
            <a:r>
              <a:rPr lang="zh-CN" altLang="zh-CN" dirty="0"/>
              <a:t>吨</a:t>
            </a:r>
            <a:r>
              <a:rPr lang="en-US" altLang="zh-CN" dirty="0"/>
              <a:t>”</a:t>
            </a:r>
            <a:r>
              <a:rPr lang="zh-CN" altLang="zh-CN" dirty="0"/>
              <a:t>用于黄沙等。</a:t>
            </a:r>
          </a:p>
          <a:p>
            <a:pPr indent="457200"/>
            <a:r>
              <a:rPr lang="en-US" altLang="zh-CN" b="1" dirty="0"/>
              <a:t>5.</a:t>
            </a:r>
            <a:r>
              <a:rPr lang="zh-CN" altLang="zh-CN" b="1" dirty="0"/>
              <a:t>缩写</a:t>
            </a:r>
            <a:endParaRPr lang="zh-CN" altLang="zh-CN" dirty="0"/>
          </a:p>
          <a:p>
            <a:pPr indent="457200"/>
            <a:r>
              <a:rPr lang="zh-CN" altLang="zh-CN" dirty="0"/>
              <a:t>用于显示资源名称的缩写，默认使用资源名称的第一个字作为缩写。</a:t>
            </a:r>
          </a:p>
        </p:txBody>
      </p:sp>
    </p:spTree>
    <p:extLst>
      <p:ext uri="{BB962C8B-B14F-4D97-AF65-F5344CB8AC3E}">
        <p14:creationId xmlns:p14="http://schemas.microsoft.com/office/powerpoint/2010/main" val="1082390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46637" y="708933"/>
            <a:ext cx="9636027" cy="511627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6.</a:t>
            </a:r>
            <a:r>
              <a:rPr lang="zh-CN" altLang="zh-CN" b="1" dirty="0"/>
              <a:t>组</a:t>
            </a:r>
            <a:endParaRPr lang="zh-CN" altLang="zh-CN" dirty="0"/>
          </a:p>
          <a:p>
            <a:pPr indent="457200"/>
            <a:r>
              <a:rPr lang="zh-CN" altLang="zh-CN" dirty="0"/>
              <a:t>用于设置资源所属组的名称，即将具有共同特性的资源分配到一个组中，便于对不同的资源组进行排序、筛选、汇总或展示等。</a:t>
            </a:r>
            <a:endParaRPr lang="en-US" altLang="zh-CN" dirty="0"/>
          </a:p>
          <a:p>
            <a:pPr indent="457200"/>
            <a:r>
              <a:rPr lang="en-US" altLang="zh-CN" b="1" dirty="0"/>
              <a:t>7.</a:t>
            </a:r>
            <a:r>
              <a:rPr lang="zh-CN" altLang="zh-CN" b="1" dirty="0"/>
              <a:t>最大单位</a:t>
            </a:r>
            <a:endParaRPr lang="zh-CN" altLang="zh-CN" dirty="0"/>
          </a:p>
          <a:p>
            <a:pPr indent="457200"/>
            <a:r>
              <a:rPr lang="zh-CN" altLang="zh-CN" dirty="0"/>
              <a:t>用于设置当前时间段资源可用于完成任何任务的最大工时量，其默认值为</a:t>
            </a:r>
            <a:r>
              <a:rPr lang="en-US" altLang="zh-CN" dirty="0"/>
              <a:t>100</a:t>
            </a:r>
            <a:r>
              <a:rPr lang="zh-CN" altLang="zh-CN" dirty="0"/>
              <a:t>％。</a:t>
            </a:r>
          </a:p>
          <a:p>
            <a:pPr indent="457200"/>
            <a:r>
              <a:rPr lang="en-US" altLang="zh-CN" b="1" dirty="0"/>
              <a:t>8.</a:t>
            </a:r>
            <a:r>
              <a:rPr lang="zh-CN" altLang="zh-CN" b="1" dirty="0"/>
              <a:t>标准费率</a:t>
            </a:r>
            <a:endParaRPr lang="zh-CN" altLang="zh-CN" dirty="0"/>
          </a:p>
          <a:p>
            <a:pPr indent="457200"/>
            <a:r>
              <a:rPr lang="zh-CN" altLang="zh-CN" dirty="0"/>
              <a:t>用于显示或设置资源完成的正常非加倍工时的付费费率，标准费率默认以小时为单位计算。</a:t>
            </a:r>
          </a:p>
          <a:p>
            <a:pPr indent="457200"/>
            <a:r>
              <a:rPr lang="en-US" altLang="zh-CN" b="1" dirty="0"/>
              <a:t>9.</a:t>
            </a:r>
            <a:r>
              <a:rPr lang="zh-CN" altLang="zh-CN" b="1" dirty="0"/>
              <a:t>加班费率</a:t>
            </a:r>
            <a:endParaRPr lang="zh-CN" altLang="zh-CN" dirty="0"/>
          </a:p>
          <a:p>
            <a:pPr indent="457200"/>
            <a:r>
              <a:rPr lang="zh-CN" altLang="zh-CN" dirty="0"/>
              <a:t>指的是加班工时对应的费率，默认以小时为单位计算。一般情况下很少用到。即使有加班工时，但是并不按照加班费率来算的话，加班费率无需设置。</a:t>
            </a:r>
          </a:p>
        </p:txBody>
      </p:sp>
    </p:spTree>
    <p:extLst>
      <p:ext uri="{BB962C8B-B14F-4D97-AF65-F5344CB8AC3E}">
        <p14:creationId xmlns:p14="http://schemas.microsoft.com/office/powerpoint/2010/main" val="1490400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252878" y="970190"/>
            <a:ext cx="9733382" cy="464683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11.</a:t>
            </a:r>
            <a:r>
              <a:rPr lang="zh-CN" altLang="zh-CN" b="1" dirty="0"/>
              <a:t>成本累算</a:t>
            </a:r>
            <a:endParaRPr lang="zh-CN" altLang="zh-CN" dirty="0"/>
          </a:p>
          <a:p>
            <a:pPr indent="457200"/>
            <a:r>
              <a:rPr lang="zh-CN" altLang="zh-CN" dirty="0"/>
              <a:t>用于确定资源标准成本和加班成本计入或累算到任务成本的方式和时间。</a:t>
            </a:r>
          </a:p>
          <a:p>
            <a:pPr indent="457200"/>
            <a:r>
              <a:rPr lang="zh-CN" altLang="zh-CN" dirty="0"/>
              <a:t>成本累算中包含以下几个方式：</a:t>
            </a:r>
          </a:p>
          <a:p>
            <a:pPr indent="457200"/>
            <a:r>
              <a:rPr lang="zh-CN" altLang="zh-CN" dirty="0"/>
              <a:t>（</a:t>
            </a:r>
            <a:r>
              <a:rPr lang="en-US" altLang="zh-CN" dirty="0"/>
              <a:t>1</a:t>
            </a:r>
            <a:r>
              <a:rPr lang="zh-CN" altLang="zh-CN" dirty="0"/>
              <a:t>）</a:t>
            </a:r>
            <a:r>
              <a:rPr lang="en-US" altLang="zh-CN" dirty="0"/>
              <a:t>“</a:t>
            </a:r>
            <a:r>
              <a:rPr lang="zh-CN" altLang="zh-CN" dirty="0"/>
              <a:t>开始时间</a:t>
            </a:r>
            <a:r>
              <a:rPr lang="en-US" altLang="zh-CN" dirty="0"/>
              <a:t>”</a:t>
            </a:r>
            <a:r>
              <a:rPr lang="zh-CN" altLang="zh-CN" dirty="0"/>
              <a:t>选项表示在任务开始时便进行累算；</a:t>
            </a:r>
          </a:p>
          <a:p>
            <a:pPr indent="457200"/>
            <a:r>
              <a:rPr lang="zh-CN" altLang="zh-CN" dirty="0"/>
              <a:t>（</a:t>
            </a:r>
            <a:r>
              <a:rPr lang="en-US" altLang="zh-CN" dirty="0"/>
              <a:t>2</a:t>
            </a:r>
            <a:r>
              <a:rPr lang="zh-CN" altLang="zh-CN" dirty="0"/>
              <a:t>）</a:t>
            </a:r>
            <a:r>
              <a:rPr lang="en-US" altLang="zh-CN" dirty="0"/>
              <a:t>“</a:t>
            </a:r>
            <a:r>
              <a:rPr lang="zh-CN" altLang="zh-CN" dirty="0"/>
              <a:t>结束</a:t>
            </a:r>
            <a:r>
              <a:rPr lang="en-US" altLang="zh-CN" dirty="0"/>
              <a:t>”</a:t>
            </a:r>
            <a:r>
              <a:rPr lang="zh-CN" altLang="zh-CN" dirty="0"/>
              <a:t>选项表示直到剩余工时为</a:t>
            </a:r>
            <a:r>
              <a:rPr lang="en-US" altLang="zh-CN" dirty="0"/>
              <a:t>0</a:t>
            </a:r>
            <a:r>
              <a:rPr lang="zh-CN" altLang="zh-CN" dirty="0"/>
              <a:t>时才进行累算；</a:t>
            </a:r>
          </a:p>
          <a:p>
            <a:pPr indent="457200"/>
            <a:r>
              <a:rPr lang="zh-CN" altLang="zh-CN" dirty="0"/>
              <a:t>（</a:t>
            </a:r>
            <a:r>
              <a:rPr lang="en-US" altLang="zh-CN" dirty="0"/>
              <a:t>3</a:t>
            </a:r>
            <a:r>
              <a:rPr lang="zh-CN" altLang="zh-CN" dirty="0"/>
              <a:t>）</a:t>
            </a:r>
            <a:r>
              <a:rPr lang="en-US" altLang="zh-CN" dirty="0"/>
              <a:t>“</a:t>
            </a:r>
            <a:r>
              <a:rPr lang="zh-CN" altLang="zh-CN" dirty="0"/>
              <a:t>按比例</a:t>
            </a:r>
            <a:r>
              <a:rPr lang="en-US" altLang="zh-CN" dirty="0"/>
              <a:t>”</a:t>
            </a:r>
            <a:r>
              <a:rPr lang="zh-CN" altLang="zh-CN" dirty="0"/>
              <a:t>选项表示成本基于排定的工时和报告的实际工时进行累算，其计算公式为工时乘以单位成本。</a:t>
            </a:r>
          </a:p>
          <a:p>
            <a:pPr indent="457200"/>
            <a:r>
              <a:rPr lang="en-US" altLang="zh-CN" b="1" dirty="0"/>
              <a:t>12.</a:t>
            </a:r>
            <a:r>
              <a:rPr lang="zh-CN" altLang="zh-CN" b="1" dirty="0"/>
              <a:t>基准日历</a:t>
            </a:r>
            <a:endParaRPr lang="zh-CN" altLang="zh-CN" dirty="0"/>
          </a:p>
          <a:p>
            <a:pPr indent="457200"/>
            <a:r>
              <a:rPr lang="zh-CN" altLang="zh-CN" dirty="0"/>
              <a:t>用于指定资源的日历类型，仅适用于工时类资源。包括</a:t>
            </a:r>
            <a:r>
              <a:rPr lang="en-US" altLang="zh-CN" dirty="0"/>
              <a:t>24</a:t>
            </a:r>
            <a:r>
              <a:rPr lang="zh-CN" altLang="zh-CN" dirty="0"/>
              <a:t>小时、标准、与夜班</a:t>
            </a:r>
            <a:r>
              <a:rPr lang="en-US" altLang="zh-CN" dirty="0"/>
              <a:t>3</a:t>
            </a:r>
            <a:r>
              <a:rPr lang="zh-CN" altLang="zh-CN" dirty="0"/>
              <a:t>个内置日历，以及用户新创建的日历。基准日历可以确定资源总的可用性和工时容量。</a:t>
            </a:r>
          </a:p>
        </p:txBody>
      </p:sp>
    </p:spTree>
    <p:extLst>
      <p:ext uri="{BB962C8B-B14F-4D97-AF65-F5344CB8AC3E}">
        <p14:creationId xmlns:p14="http://schemas.microsoft.com/office/powerpoint/2010/main" val="103008881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2141</TotalTime>
  <Words>1368</Words>
  <Application>Microsoft Office PowerPoint</Application>
  <PresentationFormat>宽屏</PresentationFormat>
  <Paragraphs>97</Paragraphs>
  <Slides>29</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29</vt:i4>
      </vt:variant>
    </vt:vector>
  </HeadingPairs>
  <TitlesOfParts>
    <vt:vector size="35" baseType="lpstr">
      <vt:lpstr>微软雅黑</vt:lpstr>
      <vt:lpstr>幼圆</vt:lpstr>
      <vt:lpstr>站酷小薇LOGO体</vt:lpstr>
      <vt:lpstr>Arial</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678</cp:revision>
  <dcterms:created xsi:type="dcterms:W3CDTF">2020-06-26T11:31:00Z</dcterms:created>
  <dcterms:modified xsi:type="dcterms:W3CDTF">2023-01-10T01:56:57Z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y fmtid="{D5CDD505-2E9C-101B-9397-08002B2CF9AE}" pid="3" name="KSOTemplateUUID">
    <vt:lpwstr>v1.0_mb_s+3ElstvPcfk5zy2frAFoQ==</vt:lpwstr>
  </property>
</Properties>
</file>