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365" r:id="rId3"/>
    <p:sldId id="292" r:id="rId4"/>
    <p:sldId id="290" r:id="rId5"/>
    <p:sldId id="367" r:id="rId6"/>
    <p:sldId id="536" r:id="rId7"/>
    <p:sldId id="537" r:id="rId8"/>
    <p:sldId id="538" r:id="rId9"/>
    <p:sldId id="539" r:id="rId10"/>
    <p:sldId id="540" r:id="rId11"/>
    <p:sldId id="541" r:id="rId12"/>
    <p:sldId id="542" r:id="rId13"/>
    <p:sldId id="543" r:id="rId14"/>
    <p:sldId id="544" r:id="rId15"/>
    <p:sldId id="545" r:id="rId16"/>
    <p:sldId id="546" r:id="rId17"/>
    <p:sldId id="547" r:id="rId18"/>
    <p:sldId id="548" r:id="rId19"/>
    <p:sldId id="549" r:id="rId20"/>
    <p:sldId id="550" r:id="rId21"/>
    <p:sldId id="551" r:id="rId22"/>
    <p:sldId id="552" r:id="rId23"/>
    <p:sldId id="553" r:id="rId24"/>
    <p:sldId id="554" r:id="rId25"/>
    <p:sldId id="555" r:id="rId26"/>
    <p:sldId id="556" r:id="rId27"/>
    <p:sldId id="557" r:id="rId28"/>
    <p:sldId id="558" r:id="rId29"/>
    <p:sldId id="559" r:id="rId30"/>
    <p:sldId id="560" r:id="rId31"/>
    <p:sldId id="561" r:id="rId32"/>
    <p:sldId id="562" r:id="rId33"/>
    <p:sldId id="563" r:id="rId34"/>
    <p:sldId id="564" r:id="rId35"/>
    <p:sldId id="565" r:id="rId36"/>
    <p:sldId id="566" r:id="rId37"/>
    <p:sldId id="512" r:id="rId38"/>
    <p:sldId id="567" r:id="rId39"/>
    <p:sldId id="568" r:id="rId40"/>
    <p:sldId id="569" r:id="rId41"/>
    <p:sldId id="286"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B8AD"/>
    <a:srgbClr val="7D6B63"/>
    <a:srgbClr val="D99211"/>
    <a:srgbClr val="EDA221"/>
    <a:srgbClr val="FFBC04"/>
    <a:srgbClr val="FEB801"/>
    <a:srgbClr val="B57A0F"/>
    <a:srgbClr val="D18C11"/>
    <a:srgbClr val="C3830F"/>
    <a:srgbClr val="966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2" autoAdjust="0"/>
    <p:restoredTop sz="94660"/>
  </p:normalViewPr>
  <p:slideViewPr>
    <p:cSldViewPr snapToGrid="0">
      <p:cViewPr varScale="1">
        <p:scale>
          <a:sx n="108" d="100"/>
          <a:sy n="108" d="100"/>
        </p:scale>
        <p:origin x="40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5" Type="http://schemas.openxmlformats.org/officeDocument/2006/relationships/image" Target="../media/image5.jpeg"/><Relationship Id="rId4" Type="http://schemas.microsoft.com/office/2007/relationships/hdphoto" Target="../media/hdphoto2.wdp"/></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descr="图片包含 游戏机&#10;&#10;描述已自动生成">
            <a:extLst>
              <a:ext uri="{FF2B5EF4-FFF2-40B4-BE49-F238E27FC236}">
                <a16:creationId xmlns:a16="http://schemas.microsoft.com/office/drawing/2014/main" id="{4E08BE82-6930-4EF0-9FF3-EB768F7D2884}"/>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3675891" y="-4547769"/>
            <a:ext cx="12073131" cy="8658691"/>
          </a:xfrm>
          <a:prstGeom prst="rect">
            <a:avLst/>
          </a:prstGeom>
        </p:spPr>
      </p:pic>
      <p:pic>
        <p:nvPicPr>
          <p:cNvPr id="8" name="图片 7" descr="图片包含 游戏机&#10;&#10;描述已自动生成">
            <a:extLst>
              <a:ext uri="{FF2B5EF4-FFF2-40B4-BE49-F238E27FC236}">
                <a16:creationId xmlns:a16="http://schemas.microsoft.com/office/drawing/2014/main" id="{CA132A93-7E31-4F2C-AD69-267977D5A1B9}"/>
              </a:ext>
            </a:extLst>
          </p:cNvPr>
          <p:cNvPicPr>
            <a:picLocks noChangeAspect="1"/>
          </p:cNvPicPr>
          <p:nvPr userDrawn="1"/>
        </p:nvPicPr>
        <p:blipFill>
          <a:blip r:embed="rId2">
            <a:alphaModFix amt="39000"/>
            <a:extLst>
              <a:ext uri="{28A0092B-C50C-407E-A947-70E740481C1C}">
                <a14:useLocalDpi xmlns:a14="http://schemas.microsoft.com/office/drawing/2010/main" val="0"/>
              </a:ext>
            </a:extLst>
          </a:blip>
          <a:stretch>
            <a:fillRect/>
          </a:stretch>
        </p:blipFill>
        <p:spPr>
          <a:xfrm>
            <a:off x="5686929" y="2987565"/>
            <a:ext cx="8590542" cy="6161024"/>
          </a:xfrm>
          <a:prstGeom prst="rect">
            <a:avLst/>
          </a:prstGeom>
        </p:spPr>
      </p:pic>
      <p:sp>
        <p:nvSpPr>
          <p:cNvPr id="9" name="文本框 8">
            <a:extLst>
              <a:ext uri="{FF2B5EF4-FFF2-40B4-BE49-F238E27FC236}">
                <a16:creationId xmlns:a16="http://schemas.microsoft.com/office/drawing/2014/main" id="{1CA44BA0-EDA4-4024-A8AD-FDD11A4F89D5}"/>
              </a:ext>
            </a:extLst>
          </p:cNvPr>
          <p:cNvSpPr txBox="1"/>
          <p:nvPr userDrawn="1"/>
        </p:nvSpPr>
        <p:spPr>
          <a:xfrm>
            <a:off x="3817408" y="6408107"/>
            <a:ext cx="6920917" cy="261610"/>
          </a:xfrm>
          <a:prstGeom prst="rect">
            <a:avLst/>
          </a:prstGeom>
          <a:noFill/>
        </p:spPr>
        <p:txBody>
          <a:bodyPr wrap="square" rtlCol="0">
            <a:spAutoFit/>
          </a:bodyPr>
          <a:lstStyle/>
          <a:p>
            <a:r>
              <a:rPr lang="zh-CN" altLang="en-US" sz="1100" dirty="0">
                <a:solidFill>
                  <a:schemeClr val="tx1"/>
                </a:solidFill>
              </a:rPr>
              <a:t>关注微信公众平台</a:t>
            </a:r>
            <a:r>
              <a:rPr lang="en-US" altLang="zh-CN" sz="1100" dirty="0">
                <a:solidFill>
                  <a:schemeClr val="tx1"/>
                </a:solidFill>
              </a:rPr>
              <a:t>DSSF007</a:t>
            </a:r>
            <a:r>
              <a:rPr lang="zh-CN" altLang="en-US" sz="1100" dirty="0">
                <a:solidFill>
                  <a:schemeClr val="tx1"/>
                </a:solidFill>
              </a:rPr>
              <a:t>，回复关键字“经典课堂”获取更多资源</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95E9F4B-4EC2-4F8F-9FBC-A9585385FE3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5E9F4B-4EC2-4F8F-9FBC-A9585385FE32}" type="slidenum">
              <a:rPr lang="zh-CN" altLang="en-US" smtClean="0"/>
              <a:t>‹#›</a:t>
            </a:fld>
            <a:endParaRPr lang="zh-CN" altLang="en-US"/>
          </a:p>
        </p:txBody>
      </p:sp>
      <p:pic>
        <p:nvPicPr>
          <p:cNvPr id="7" name="图片 6">
            <a:extLst>
              <a:ext uri="{FF2B5EF4-FFF2-40B4-BE49-F238E27FC236}">
                <a16:creationId xmlns:a16="http://schemas.microsoft.com/office/drawing/2014/main" id="{527108C4-B026-4252-A877-40AA47E5810D}"/>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250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矩形 9">
            <a:extLst>
              <a:ext uri="{FF2B5EF4-FFF2-40B4-BE49-F238E27FC236}">
                <a16:creationId xmlns:a16="http://schemas.microsoft.com/office/drawing/2014/main" id="{D1A70820-B138-4285-B54A-E50CC449B76D}"/>
              </a:ext>
            </a:extLst>
          </p:cNvPr>
          <p:cNvSpPr/>
          <p:nvPr userDrawn="1"/>
        </p:nvSpPr>
        <p:spPr>
          <a:xfrm>
            <a:off x="0" y="1285875"/>
            <a:ext cx="12192000" cy="3886200"/>
          </a:xfrm>
          <a:prstGeom prst="rect">
            <a:avLst/>
          </a:prstGeom>
          <a:solidFill>
            <a:schemeClr val="bg1">
              <a:lumMod val="9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a:extLst>
              <a:ext uri="{FF2B5EF4-FFF2-40B4-BE49-F238E27FC236}">
                <a16:creationId xmlns:a16="http://schemas.microsoft.com/office/drawing/2014/main" id="{5C5DA7C5-8692-4770-99EE-3E64E45D9FF4}"/>
              </a:ext>
            </a:extLst>
          </p:cNvPr>
          <p:cNvCxnSpPr/>
          <p:nvPr userDrawn="1"/>
        </p:nvCxnSpPr>
        <p:spPr>
          <a:xfrm>
            <a:off x="4215161" y="512956"/>
            <a:ext cx="2497872" cy="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F96E57D6-D77A-460A-8CE6-E36F987B9D4A}"/>
              </a:ext>
            </a:extLst>
          </p:cNvPr>
          <p:cNvSpPr txBox="1"/>
          <p:nvPr userDrawn="1"/>
        </p:nvSpPr>
        <p:spPr>
          <a:xfrm>
            <a:off x="5254497" y="948466"/>
            <a:ext cx="1292662" cy="2477601"/>
          </a:xfrm>
          <a:prstGeom prst="rect">
            <a:avLst/>
          </a:prstGeom>
          <a:noFill/>
        </p:spPr>
        <p:txBody>
          <a:bodyPr vert="eaVert" wrap="none" rtlCol="0">
            <a:spAutoFit/>
          </a:bodyPr>
          <a:lstStyle/>
          <a:p>
            <a:r>
              <a:rPr lang="zh-CN" altLang="en-US" sz="7200" dirty="0">
                <a:solidFill>
                  <a:srgbClr val="AD6126"/>
                </a:solidFill>
                <a:latin typeface="站酷小薇LOGO体" panose="02010600010101010101" pitchFamily="2" charset="-122"/>
                <a:ea typeface="站酷小薇LOGO体" panose="02010600010101010101" pitchFamily="2" charset="-122"/>
              </a:rPr>
              <a:t>目  录</a:t>
            </a:r>
          </a:p>
        </p:txBody>
      </p:sp>
      <p:cxnSp>
        <p:nvCxnSpPr>
          <p:cNvPr id="18" name="直接连接符 17">
            <a:extLst>
              <a:ext uri="{FF2B5EF4-FFF2-40B4-BE49-F238E27FC236}">
                <a16:creationId xmlns:a16="http://schemas.microsoft.com/office/drawing/2014/main" id="{620AC5F4-78F5-4DFC-BD43-97B44EE004F9}"/>
              </a:ext>
            </a:extLst>
          </p:cNvPr>
          <p:cNvCxnSpPr/>
          <p:nvPr userDrawn="1"/>
        </p:nvCxnSpPr>
        <p:spPr>
          <a:xfrm>
            <a:off x="6713033" y="501817"/>
            <a:ext cx="0" cy="5307980"/>
          </a:xfrm>
          <a:prstGeom prst="line">
            <a:avLst/>
          </a:prstGeom>
          <a:ln w="38100">
            <a:solidFill>
              <a:srgbClr val="FDB402"/>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id="{FFC5B84D-5AE6-462C-AEB2-D3200AD60735}"/>
              </a:ext>
            </a:extLst>
          </p:cNvPr>
          <p:cNvPicPr>
            <a:picLocks noChangeAspect="1"/>
          </p:cNvPicPr>
          <p:nvPr userDrawn="1"/>
        </p:nvPicPr>
        <p:blipFill>
          <a:blip r:embed="rId3">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val="0"/>
              </a:ext>
            </a:extLst>
          </a:blip>
          <a:srcRect l="25089" r="24821"/>
          <a:stretch>
            <a:fillRect/>
          </a:stretch>
        </p:blipFill>
        <p:spPr>
          <a:xfrm>
            <a:off x="0" y="-76200"/>
            <a:ext cx="6106901" cy="6858000"/>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p:spPr>
      </p:pic>
      <p:pic>
        <p:nvPicPr>
          <p:cNvPr id="14" name="图片 13">
            <a:extLst>
              <a:ext uri="{FF2B5EF4-FFF2-40B4-BE49-F238E27FC236}">
                <a16:creationId xmlns:a16="http://schemas.microsoft.com/office/drawing/2014/main" id="{0AC13C7F-21CD-4C70-B030-90F1CDE2E3B9}"/>
              </a:ext>
            </a:extLst>
          </p:cNvPr>
          <p:cNvPicPr>
            <a:picLocks noChangeAspect="1"/>
          </p:cNvPicPr>
          <p:nvPr userDrawn="1"/>
        </p:nvPicPr>
        <p:blipFill>
          <a:blip r:embed="rId5">
            <a:extLst>
              <a:ext uri="{28A0092B-C50C-407E-A947-70E740481C1C}">
                <a14:useLocalDpi xmlns:a14="http://schemas.microsoft.com/office/drawing/2010/main" val="0"/>
              </a:ext>
            </a:extLst>
          </a:blip>
          <a:srcRect l="25089" r="24821"/>
          <a:stretch>
            <a:fillRect/>
          </a:stretch>
        </p:blipFill>
        <p:spPr>
          <a:xfrm>
            <a:off x="1266132" y="281327"/>
            <a:ext cx="5453198" cy="6123896"/>
          </a:xfrm>
          <a:custGeom>
            <a:avLst/>
            <a:gdLst>
              <a:gd name="connsiteX0" fmla="*/ 0 w 6106901"/>
              <a:gd name="connsiteY0" fmla="*/ 0 h 6858000"/>
              <a:gd name="connsiteX1" fmla="*/ 3193319 w 6106901"/>
              <a:gd name="connsiteY1" fmla="*/ 0 h 6858000"/>
              <a:gd name="connsiteX2" fmla="*/ 6106901 w 6106901"/>
              <a:gd name="connsiteY2" fmla="*/ 6858000 h 6858000"/>
              <a:gd name="connsiteX3" fmla="*/ 0 w 61069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06901" h="6858000">
                <a:moveTo>
                  <a:pt x="0" y="0"/>
                </a:moveTo>
                <a:lnTo>
                  <a:pt x="3193319" y="0"/>
                </a:lnTo>
                <a:lnTo>
                  <a:pt x="6106901" y="6858000"/>
                </a:lnTo>
                <a:lnTo>
                  <a:pt x="0" y="6858000"/>
                </a:lnTo>
                <a:close/>
              </a:path>
            </a:pathLst>
          </a:custGeom>
          <a:ln w="19050">
            <a:solidFill>
              <a:schemeClr val="bg1"/>
            </a:solid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25AE7AA-5299-4910-A312-36B7B3F9E6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日期占位符 1"/>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13" name="矩形 12">
            <a:extLst>
              <a:ext uri="{FF2B5EF4-FFF2-40B4-BE49-F238E27FC236}">
                <a16:creationId xmlns:a16="http://schemas.microsoft.com/office/drawing/2014/main" id="{E781BB81-B763-4E0D-AFD7-99097146E66A}"/>
              </a:ext>
            </a:extLst>
          </p:cNvPr>
          <p:cNvSpPr/>
          <p:nvPr userDrawn="1"/>
        </p:nvSpPr>
        <p:spPr>
          <a:xfrm>
            <a:off x="590550" y="279400"/>
            <a:ext cx="11134725" cy="5991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1243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D460A0B6-A8EB-44E8-A6BD-330DB1B70390}"/>
              </a:ext>
            </a:extLst>
          </p:cNvPr>
          <p:cNvSpPr>
            <a:spLocks noGrp="1"/>
          </p:cNvSpPr>
          <p:nvPr>
            <p:ph type="dt" sz="half" idx="10"/>
          </p:nvPr>
        </p:nvSpPr>
        <p:spPr/>
        <p:txBody>
          <a:bodyPr/>
          <a:lstStyle/>
          <a:p>
            <a:fld id="{F6AE5AAF-4686-4DBC-AD82-82ACA52592B1}" type="datetimeFigureOut">
              <a:rPr lang="zh-CN" altLang="en-US" smtClean="0"/>
              <a:t>2025/10/29</a:t>
            </a:fld>
            <a:endParaRPr lang="zh-CN" altLang="en-US"/>
          </a:p>
        </p:txBody>
      </p:sp>
      <p:sp>
        <p:nvSpPr>
          <p:cNvPr id="4" name="页脚占位符 3">
            <a:extLst>
              <a:ext uri="{FF2B5EF4-FFF2-40B4-BE49-F238E27FC236}">
                <a16:creationId xmlns:a16="http://schemas.microsoft.com/office/drawing/2014/main" id="{EA4A1964-6740-479C-BB4A-D71873D42DE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4E74841-F418-4854-944B-12532FF68DFE}"/>
              </a:ext>
            </a:extLst>
          </p:cNvPr>
          <p:cNvSpPr>
            <a:spLocks noGrp="1"/>
          </p:cNvSpPr>
          <p:nvPr>
            <p:ph type="sldNum" sz="quarter" idx="12"/>
          </p:nvPr>
        </p:nvSpPr>
        <p:spPr/>
        <p:txBody>
          <a:bodyPr/>
          <a:lstStyle/>
          <a:p>
            <a:fld id="{195E9F4B-4EC2-4F8F-9FBC-A9585385FE32}" type="slidenum">
              <a:rPr lang="zh-CN" altLang="en-US" smtClean="0"/>
              <a:t>‹#›</a:t>
            </a:fld>
            <a:endParaRPr lang="zh-CN" altLang="en-US"/>
          </a:p>
        </p:txBody>
      </p:sp>
      <p:sp>
        <p:nvSpPr>
          <p:cNvPr id="6" name="文本框 5">
            <a:extLst>
              <a:ext uri="{FF2B5EF4-FFF2-40B4-BE49-F238E27FC236}">
                <a16:creationId xmlns:a16="http://schemas.microsoft.com/office/drawing/2014/main" id="{7D393AF0-2B1A-459D-B585-2CE20FDF9182}"/>
              </a:ext>
            </a:extLst>
          </p:cNvPr>
          <p:cNvSpPr txBox="1"/>
          <p:nvPr userDrawn="1"/>
        </p:nvSpPr>
        <p:spPr>
          <a:xfrm>
            <a:off x="0" y="0"/>
            <a:ext cx="12192000" cy="2705100"/>
          </a:xfrm>
          <a:prstGeom prst="rect">
            <a:avLst/>
          </a:prstGeom>
          <a:noFill/>
        </p:spPr>
        <p:txBody>
          <a:bodyPr wrap="square" rtlCol="0">
            <a:prstTxWarp prst="textTriangleInverted">
              <a:avLst/>
            </a:prstTxWarp>
            <a:spAutoFit/>
          </a:bodyPr>
          <a:lstStyle/>
          <a:p>
            <a:r>
              <a:rPr lang="en-US" altLang="zh-CN" dirty="0">
                <a:blipFill dpi="0" rotWithShape="1">
                  <a:blip r:embed="rId2">
                    <a:extLst>
                      <a:ext uri="{28A0092B-C50C-407E-A947-70E740481C1C}">
                        <a14:useLocalDpi xmlns:a14="http://schemas.microsoft.com/office/drawing/2010/main" val="0"/>
                      </a:ext>
                    </a:extLst>
                  </a:blip>
                  <a:srcRect/>
                  <a:stretch>
                    <a:fillRect/>
                  </a:stretch>
                </a:blipFill>
              </a:rPr>
              <a:t>-------------</a:t>
            </a:r>
            <a:endParaRPr lang="zh-CN" altLang="en-US" dirty="0">
              <a:blipFill dpi="0" rotWithShape="1">
                <a:blip r:embed="rId2">
                  <a:extLst>
                    <a:ext uri="{28A0092B-C50C-407E-A947-70E740481C1C}">
                      <a14:useLocalDpi xmlns:a14="http://schemas.microsoft.com/office/drawing/2010/main" val="0"/>
                    </a:ext>
                  </a:extLst>
                </a:blip>
                <a:srcRect/>
                <a:stretch>
                  <a:fillRect/>
                </a:stretch>
              </a:blipFill>
            </a:endParaRPr>
          </a:p>
        </p:txBody>
      </p:sp>
      <p:sp>
        <p:nvSpPr>
          <p:cNvPr id="7" name="矩形 6">
            <a:extLst>
              <a:ext uri="{FF2B5EF4-FFF2-40B4-BE49-F238E27FC236}">
                <a16:creationId xmlns:a16="http://schemas.microsoft.com/office/drawing/2014/main" id="{5B1E1E4B-8837-4854-831B-361D35D6B3B2}"/>
              </a:ext>
            </a:extLst>
          </p:cNvPr>
          <p:cNvSpPr/>
          <p:nvPr userDrawn="1"/>
        </p:nvSpPr>
        <p:spPr>
          <a:xfrm>
            <a:off x="0" y="3065480"/>
            <a:ext cx="12192000" cy="2397512"/>
          </a:xfrm>
          <a:prstGeom prst="rect">
            <a:avLst/>
          </a:prstGeom>
          <a:solidFill>
            <a:schemeClr val="bg1">
              <a:lumMod val="7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51034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AE5AAF-4686-4DBC-AD82-82ACA52592B1}" type="datetimeFigureOut">
              <a:rPr lang="zh-CN" altLang="en-US" smtClean="0"/>
              <a:t>2025/10/29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5E9F4B-4EC2-4F8F-9FBC-A9585385FE32}"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1" r:id="rId8"/>
    <p:sldLayoutId id="2147483660"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0.xml"/><Relationship Id="rId1" Type="http://schemas.openxmlformats.org/officeDocument/2006/relationships/slideLayout" Target="../slideLayouts/slideLayout7.xml"/><Relationship Id="rId5" Type="http://schemas.openxmlformats.org/officeDocument/2006/relationships/slide" Target="slide4.xml"/><Relationship Id="rId4" Type="http://schemas.openxmlformats.org/officeDocument/2006/relationships/slide" Target="slide20.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05031"/>
            <a:ext cx="12192000" cy="3042473"/>
          </a:xfrm>
          <a:prstGeom prst="rect">
            <a:avLst/>
          </a:prstGeom>
          <a:gradFill>
            <a:gsLst>
              <a:gs pos="2000">
                <a:schemeClr val="accent1">
                  <a:lumMod val="5000"/>
                  <a:lumOff val="95000"/>
                  <a:alpha val="0"/>
                </a:schemeClr>
              </a:gs>
              <a:gs pos="35000">
                <a:srgbClr val="CDB8AD">
                  <a:alpha val="20000"/>
                </a:srgbClr>
              </a:gs>
              <a:gs pos="75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500" dirty="0"/>
          </a:p>
        </p:txBody>
      </p:sp>
      <p:sp>
        <p:nvSpPr>
          <p:cNvPr id="6" name="文本框 5"/>
          <p:cNvSpPr txBox="1"/>
          <p:nvPr/>
        </p:nvSpPr>
        <p:spPr>
          <a:xfrm>
            <a:off x="2371088" y="4186262"/>
            <a:ext cx="7449824" cy="1015663"/>
          </a:xfrm>
          <a:prstGeom prst="rect">
            <a:avLst/>
          </a:prstGeom>
          <a:noFill/>
        </p:spPr>
        <p:txBody>
          <a:bodyPr wrap="square" rtlCol="0">
            <a:spAutoFit/>
          </a:bodyPr>
          <a:lstStyle/>
          <a:p>
            <a:r>
              <a:rPr lang="zh-CN" altLang="zh-CN" sz="6000" b="1" dirty="0">
                <a:solidFill>
                  <a:schemeClr val="bg1"/>
                </a:solidFill>
                <a:latin typeface="微软雅黑" panose="020B0503020204020204" pitchFamily="34" charset="-122"/>
                <a:ea typeface="微软雅黑" panose="020B0503020204020204" pitchFamily="34" charset="-122"/>
              </a:rPr>
              <a:t>第</a:t>
            </a:r>
            <a:r>
              <a:rPr lang="en-US" altLang="zh-CN" sz="6000" b="1" dirty="0">
                <a:solidFill>
                  <a:schemeClr val="bg1"/>
                </a:solidFill>
                <a:latin typeface="微软雅黑" panose="020B0503020204020204" pitchFamily="34" charset="-122"/>
                <a:ea typeface="微软雅黑" panose="020B0503020204020204" pitchFamily="34" charset="-122"/>
              </a:rPr>
              <a:t>3</a:t>
            </a:r>
            <a:r>
              <a:rPr lang="zh-CN" altLang="zh-CN" sz="6000" b="1" dirty="0">
                <a:solidFill>
                  <a:schemeClr val="bg1"/>
                </a:solidFill>
                <a:latin typeface="微软雅黑" panose="020B0503020204020204" pitchFamily="34" charset="-122"/>
                <a:ea typeface="微软雅黑" panose="020B0503020204020204" pitchFamily="34" charset="-122"/>
              </a:rPr>
              <a:t>章</a:t>
            </a:r>
            <a:r>
              <a:rPr lang="en-US" altLang="zh-CN" sz="6000" b="1" dirty="0">
                <a:solidFill>
                  <a:schemeClr val="bg1"/>
                </a:solidFill>
                <a:latin typeface="微软雅黑" panose="020B0503020204020204" pitchFamily="34" charset="-122"/>
                <a:ea typeface="微软雅黑" panose="020B0503020204020204" pitchFamily="34" charset="-122"/>
              </a:rPr>
              <a:t>  </a:t>
            </a:r>
            <a:r>
              <a:rPr lang="zh-CN" altLang="zh-CN" sz="6000" b="1" dirty="0">
                <a:solidFill>
                  <a:schemeClr val="bg1"/>
                </a:solidFill>
                <a:latin typeface="微软雅黑" panose="020B0503020204020204" pitchFamily="34" charset="-122"/>
                <a:ea typeface="微软雅黑" panose="020B0503020204020204" pitchFamily="34" charset="-122"/>
              </a:rPr>
              <a:t>编制项目任务</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147" y="6072009"/>
            <a:ext cx="2718419" cy="40649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957557"/>
            <a:ext cx="9267503" cy="464495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如何进行任务分解</a:t>
            </a:r>
            <a:endParaRPr lang="zh-CN" altLang="zh-CN" dirty="0"/>
          </a:p>
          <a:p>
            <a:pPr indent="457200"/>
            <a:r>
              <a:rPr lang="en-US" altLang="zh-CN" dirty="0"/>
              <a:t>WBS</a:t>
            </a:r>
            <a:r>
              <a:rPr lang="zh-CN" altLang="zh-CN" dirty="0"/>
              <a:t>的分解可以按产品的物理结构、按产品或项目的功能、按照实施过程、按照地域划分、按照部门等方式进行分解。</a:t>
            </a:r>
          </a:p>
          <a:p>
            <a:pPr indent="457200"/>
            <a:r>
              <a:rPr lang="zh-CN" altLang="zh-CN" dirty="0"/>
              <a:t>项目组内创建</a:t>
            </a:r>
            <a:r>
              <a:rPr lang="en-US" altLang="zh-CN" dirty="0"/>
              <a:t>WBS</a:t>
            </a:r>
            <a:r>
              <a:rPr lang="zh-CN" altLang="zh-CN" dirty="0"/>
              <a:t>的过程非常重要，因为在项目分解过程中，项目经理、项目成员和所有参与项目的部门主任都必须考虑该项目的所有方面。项目组内创建</a:t>
            </a:r>
            <a:r>
              <a:rPr lang="en-US" altLang="zh-CN" dirty="0"/>
              <a:t>WBS</a:t>
            </a:r>
            <a:r>
              <a:rPr lang="zh-CN" altLang="zh-CN" dirty="0"/>
              <a:t>的过程是：</a:t>
            </a:r>
          </a:p>
          <a:p>
            <a:pPr indent="457200"/>
            <a:r>
              <a:rPr lang="zh-CN" altLang="zh-CN" dirty="0"/>
              <a:t>（</a:t>
            </a:r>
            <a:r>
              <a:rPr lang="en-US" altLang="zh-CN" dirty="0"/>
              <a:t>1</a:t>
            </a:r>
            <a:r>
              <a:rPr lang="zh-CN" altLang="zh-CN" dirty="0"/>
              <a:t>）明确项目目标</a:t>
            </a:r>
          </a:p>
          <a:p>
            <a:pPr indent="457200"/>
            <a:r>
              <a:rPr lang="zh-CN" altLang="zh-CN" dirty="0"/>
              <a:t>（</a:t>
            </a:r>
            <a:r>
              <a:rPr lang="en-US" altLang="zh-CN" dirty="0"/>
              <a:t>2</a:t>
            </a:r>
            <a:r>
              <a:rPr lang="zh-CN" altLang="zh-CN" dirty="0"/>
              <a:t>）集中项目有关人员，谈论并确定项目工作分解方式。</a:t>
            </a:r>
          </a:p>
          <a:p>
            <a:pPr indent="457200"/>
            <a:r>
              <a:rPr lang="zh-CN" altLang="zh-CN" dirty="0"/>
              <a:t>（</a:t>
            </a:r>
            <a:r>
              <a:rPr lang="en-US" altLang="zh-CN" dirty="0"/>
              <a:t>3</a:t>
            </a:r>
            <a:r>
              <a:rPr lang="zh-CN" altLang="zh-CN" dirty="0"/>
              <a:t>）利用模板或者按需分解项目工作。</a:t>
            </a:r>
          </a:p>
          <a:p>
            <a:pPr indent="457200"/>
            <a:r>
              <a:rPr lang="zh-CN" altLang="zh-CN" dirty="0"/>
              <a:t>（</a:t>
            </a:r>
            <a:r>
              <a:rPr lang="en-US" altLang="zh-CN" dirty="0"/>
              <a:t>4</a:t>
            </a:r>
            <a:r>
              <a:rPr lang="zh-CN" altLang="zh-CN" dirty="0"/>
              <a:t>）画出</a:t>
            </a:r>
            <a:r>
              <a:rPr lang="en-US" altLang="zh-CN" dirty="0"/>
              <a:t>WBS</a:t>
            </a:r>
            <a:r>
              <a:rPr lang="zh-CN" altLang="zh-CN" dirty="0"/>
              <a:t>的层次结构图。</a:t>
            </a:r>
          </a:p>
        </p:txBody>
      </p:sp>
    </p:spTree>
    <p:extLst>
      <p:ext uri="{BB962C8B-B14F-4D97-AF65-F5344CB8AC3E}">
        <p14:creationId xmlns:p14="http://schemas.microsoft.com/office/powerpoint/2010/main" val="27154880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70140" y="1687850"/>
            <a:ext cx="8451720" cy="3276035"/>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5</a:t>
            </a:r>
            <a:r>
              <a:rPr lang="zh-CN" altLang="zh-CN" dirty="0"/>
              <a:t>）将主要项目按需划分为更小的工作包。工作包必须详细到可以对该工作包进行估算</a:t>
            </a:r>
            <a:r>
              <a:rPr lang="en-US" altLang="zh-CN" dirty="0"/>
              <a:t>(</a:t>
            </a:r>
            <a:r>
              <a:rPr lang="zh-CN" altLang="zh-CN" dirty="0"/>
              <a:t>成本和历时</a:t>
            </a:r>
            <a:r>
              <a:rPr lang="en-US" altLang="zh-CN" dirty="0"/>
              <a:t>)</a:t>
            </a:r>
            <a:r>
              <a:rPr lang="zh-CN" altLang="zh-CN" dirty="0"/>
              <a:t>、安排进度、做出预 算、分配负责人员或组织单位。</a:t>
            </a:r>
          </a:p>
          <a:p>
            <a:pPr indent="457200"/>
            <a:r>
              <a:rPr lang="zh-CN" altLang="zh-CN" dirty="0"/>
              <a:t>（</a:t>
            </a:r>
            <a:r>
              <a:rPr lang="en-US" altLang="zh-CN" dirty="0"/>
              <a:t>6</a:t>
            </a:r>
            <a:r>
              <a:rPr lang="zh-CN" altLang="zh-CN" dirty="0"/>
              <a:t>）验证上述分解的正确性。如果发现较低层次的项没有必要，则修改组成成分。</a:t>
            </a:r>
          </a:p>
          <a:p>
            <a:pPr indent="457200"/>
            <a:r>
              <a:rPr lang="zh-CN" altLang="zh-CN" dirty="0"/>
              <a:t>（</a:t>
            </a:r>
            <a:r>
              <a:rPr lang="en-US" altLang="zh-CN" dirty="0"/>
              <a:t>7</a:t>
            </a:r>
            <a:r>
              <a:rPr lang="zh-CN" altLang="zh-CN" dirty="0"/>
              <a:t>）建立一个编号系统。</a:t>
            </a:r>
          </a:p>
          <a:p>
            <a:pPr indent="457200"/>
            <a:r>
              <a:rPr lang="zh-CN" altLang="zh-CN" dirty="0"/>
              <a:t>（</a:t>
            </a:r>
            <a:r>
              <a:rPr lang="en-US" altLang="zh-CN" dirty="0"/>
              <a:t>8</a:t>
            </a:r>
            <a:r>
              <a:rPr lang="zh-CN" altLang="zh-CN" dirty="0"/>
              <a:t>）随着计划推进，不断完善</a:t>
            </a:r>
            <a:r>
              <a:rPr lang="en-US" altLang="zh-CN" dirty="0"/>
              <a:t>WBS</a:t>
            </a:r>
            <a:r>
              <a:rPr lang="zh-CN" altLang="zh-CN" dirty="0"/>
              <a:t>。</a:t>
            </a:r>
          </a:p>
        </p:txBody>
      </p:sp>
    </p:spTree>
    <p:extLst>
      <p:ext uri="{BB962C8B-B14F-4D97-AF65-F5344CB8AC3E}">
        <p14:creationId xmlns:p14="http://schemas.microsoft.com/office/powerpoint/2010/main" val="19746640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91779" y="1073671"/>
            <a:ext cx="9447343" cy="419294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任务分解原则</a:t>
            </a:r>
            <a:endParaRPr lang="zh-CN" altLang="zh-CN" dirty="0"/>
          </a:p>
          <a:p>
            <a:pPr indent="457200"/>
            <a:r>
              <a:rPr lang="zh-CN" altLang="zh-CN" dirty="0"/>
              <a:t>（</a:t>
            </a:r>
            <a:r>
              <a:rPr lang="en-US" altLang="zh-CN" dirty="0"/>
              <a:t>1</a:t>
            </a:r>
            <a:r>
              <a:rPr lang="zh-CN" altLang="zh-CN" dirty="0"/>
              <a:t>）任务分层原则</a:t>
            </a:r>
          </a:p>
          <a:p>
            <a:pPr indent="457200"/>
            <a:r>
              <a:rPr lang="zh-CN" altLang="zh-CN" dirty="0"/>
              <a:t>确保项目的分解结构是有层次的，就像我们阅读的书，书名称就相当于项目总目标，下面的每一个章节是项目中包含的每个大项目，章节中的小节相当于大项目中的子项目。因此可以将项目生命周期的各个阶段做为第一层，将每个阶段的交付物做为第二层。如果有的交付物组成复杂，则将交付物的组成元素放在第三层。</a:t>
            </a:r>
          </a:p>
          <a:p>
            <a:pPr indent="457200"/>
            <a:r>
              <a:rPr lang="zh-CN" altLang="zh-CN" dirty="0"/>
              <a:t>（</a:t>
            </a:r>
            <a:r>
              <a:rPr lang="en-US" altLang="zh-CN" dirty="0"/>
              <a:t>2</a:t>
            </a:r>
            <a:r>
              <a:rPr lang="zh-CN" altLang="zh-CN" dirty="0"/>
              <a:t>）</a:t>
            </a:r>
            <a:r>
              <a:rPr lang="en-US" altLang="zh-CN" dirty="0"/>
              <a:t>80</a:t>
            </a:r>
            <a:r>
              <a:rPr lang="zh-CN" altLang="zh-CN" dirty="0"/>
              <a:t>小时原则</a:t>
            </a:r>
          </a:p>
          <a:p>
            <a:pPr indent="457200"/>
            <a:r>
              <a:rPr lang="zh-CN" altLang="zh-CN" dirty="0"/>
              <a:t>根据</a:t>
            </a:r>
            <a:r>
              <a:rPr lang="en-US" altLang="zh-CN" dirty="0"/>
              <a:t>80</a:t>
            </a:r>
            <a:r>
              <a:rPr lang="zh-CN" altLang="zh-CN" dirty="0"/>
              <a:t>小时的原则，工作包的时间跨度不要超过</a:t>
            </a:r>
            <a:r>
              <a:rPr lang="en-US" altLang="zh-CN" dirty="0"/>
              <a:t>2</a:t>
            </a:r>
            <a:r>
              <a:rPr lang="zh-CN" altLang="zh-CN" dirty="0"/>
              <a:t>周时间，否则会给项目控制带来一些困难；同时控制的粒度不能太细，否则往往会影响项目成员的积极性。</a:t>
            </a:r>
          </a:p>
        </p:txBody>
      </p:sp>
    </p:spTree>
    <p:extLst>
      <p:ext uri="{BB962C8B-B14F-4D97-AF65-F5344CB8AC3E}">
        <p14:creationId xmlns:p14="http://schemas.microsoft.com/office/powerpoint/2010/main" val="850601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59241" y="1073671"/>
            <a:ext cx="9447343" cy="4192943"/>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3</a:t>
            </a:r>
            <a:r>
              <a:rPr lang="zh-CN" altLang="zh-CN" dirty="0"/>
              <a:t>）任务细化原则</a:t>
            </a:r>
          </a:p>
          <a:p>
            <a:pPr indent="457200"/>
            <a:r>
              <a:rPr lang="zh-CN" altLang="zh-CN" dirty="0"/>
              <a:t>确保能把完成每个底层工作包的职责明确地赋予一个成员、一组成员或者一个组织单元，同时考虑尽量使一个工作细目容易让具有相同技能的一类人承担。将主体目标逐步细化分解，最底层的日常活动可直接分派到个人去完成。每个任务原则上要求分解到不能再细分为止，日常活动要对应到人、时间和资金投入。</a:t>
            </a:r>
          </a:p>
          <a:p>
            <a:pPr indent="457200"/>
            <a:r>
              <a:rPr lang="zh-CN" altLang="zh-CN" dirty="0"/>
              <a:t>（</a:t>
            </a:r>
            <a:r>
              <a:rPr lang="en-US" altLang="zh-CN" dirty="0"/>
              <a:t>4</a:t>
            </a:r>
            <a:r>
              <a:rPr lang="zh-CN" altLang="zh-CN" dirty="0"/>
              <a:t>）团队协作原则</a:t>
            </a:r>
          </a:p>
          <a:p>
            <a:pPr indent="457200"/>
            <a:r>
              <a:rPr lang="zh-CN" altLang="zh-CN" dirty="0"/>
              <a:t>项目的实现是由项目的所有成员共同努力的结果，因此，在制定项目计划过程中，不应当是项目经理一人承担，其他参与项目人员应当在项目逐步实现过程中参与项目的任务分解和工期预估。</a:t>
            </a:r>
          </a:p>
        </p:txBody>
      </p:sp>
    </p:spTree>
    <p:extLst>
      <p:ext uri="{BB962C8B-B14F-4D97-AF65-F5344CB8AC3E}">
        <p14:creationId xmlns:p14="http://schemas.microsoft.com/office/powerpoint/2010/main" val="2702797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72328" y="870471"/>
            <a:ext cx="9447343"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3.1.4 </a:t>
            </a:r>
            <a:r>
              <a:rPr lang="zh-CN" altLang="zh-CN" b="1" dirty="0"/>
              <a:t>修改任务工期</a:t>
            </a:r>
          </a:p>
          <a:p>
            <a:pPr indent="457200"/>
            <a:r>
              <a:rPr lang="zh-CN" altLang="zh-CN" dirty="0"/>
              <a:t>添加任务后可以对任务工期进行修改，用户可以在单元格中直接修改工期，也可以通过对话框进行修改。</a:t>
            </a:r>
          </a:p>
          <a:p>
            <a:pPr indent="457200"/>
            <a:r>
              <a:rPr lang="en-US" altLang="zh-CN" b="1" dirty="0"/>
              <a:t>1.</a:t>
            </a:r>
            <a:r>
              <a:rPr lang="zh-CN" altLang="zh-CN" b="1" dirty="0"/>
              <a:t>直接修改任务工期</a:t>
            </a:r>
          </a:p>
        </p:txBody>
      </p:sp>
      <p:pic>
        <p:nvPicPr>
          <p:cNvPr id="5122" name="图片 1">
            <a:extLst>
              <a:ext uri="{FF2B5EF4-FFF2-40B4-BE49-F238E27FC236}">
                <a16:creationId xmlns:a16="http://schemas.microsoft.com/office/drawing/2014/main" id="{6DF7D2EA-CED5-467B-AB85-23A7CA7E9E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720" y="2991888"/>
            <a:ext cx="5034765" cy="278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图片 1">
            <a:extLst>
              <a:ext uri="{FF2B5EF4-FFF2-40B4-BE49-F238E27FC236}">
                <a16:creationId xmlns:a16="http://schemas.microsoft.com/office/drawing/2014/main" id="{970BE050-E450-402E-978C-039EAB13C4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2115" y="2991888"/>
            <a:ext cx="4990206" cy="278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18590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194164" y="939608"/>
            <a:ext cx="9803672"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在“任务信息”对话框中设置工期</a:t>
            </a:r>
            <a:endParaRPr lang="zh-CN" altLang="zh-CN" dirty="0"/>
          </a:p>
          <a:p>
            <a:pPr indent="457200"/>
            <a:r>
              <a:rPr lang="zh-CN" altLang="zh-CN" dirty="0"/>
              <a:t>除了在单元格中直接修改工期，用户也可通过“任务信息”对话框设置任务工期。</a:t>
            </a:r>
            <a:endParaRPr lang="en-US" altLang="zh-CN" dirty="0"/>
          </a:p>
          <a:p>
            <a:pPr indent="457200"/>
            <a:r>
              <a:rPr lang="en-US" altLang="zh-CN" b="1" dirty="0"/>
              <a:t>3.</a:t>
            </a:r>
            <a:r>
              <a:rPr lang="zh-CN" altLang="zh-CN" b="1" dirty="0"/>
              <a:t>通过条形图设置工期</a:t>
            </a:r>
            <a:endParaRPr lang="zh-CN" altLang="zh-CN" dirty="0"/>
          </a:p>
          <a:p>
            <a:pPr indent="457200"/>
            <a:r>
              <a:rPr lang="zh-CN" altLang="zh-CN" dirty="0"/>
              <a:t>直接拖动“甘特图”视图中的条形图也可快速调整任务工期。</a:t>
            </a:r>
          </a:p>
        </p:txBody>
      </p:sp>
      <p:pic>
        <p:nvPicPr>
          <p:cNvPr id="6146" name="图片 1">
            <a:extLst>
              <a:ext uri="{FF2B5EF4-FFF2-40B4-BE49-F238E27FC236}">
                <a16:creationId xmlns:a16="http://schemas.microsoft.com/office/drawing/2014/main" id="{9418D001-295C-4D60-A1B9-6305C40823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1377" y="3026035"/>
            <a:ext cx="4369569" cy="289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图片 1">
            <a:extLst>
              <a:ext uri="{FF2B5EF4-FFF2-40B4-BE49-F238E27FC236}">
                <a16:creationId xmlns:a16="http://schemas.microsoft.com/office/drawing/2014/main" id="{9ABF9C37-A0C2-4265-BFAC-4E0E6F273A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4362" y="3414484"/>
            <a:ext cx="5632723" cy="2115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3446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811506" y="1073671"/>
            <a:ext cx="8568989"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a:t>
            </a:r>
            <a:r>
              <a:rPr lang="zh-CN" altLang="zh-CN" b="1" dirty="0"/>
              <a:t>为多连续任务设置相同工期</a:t>
            </a:r>
            <a:endParaRPr lang="zh-CN" altLang="zh-CN" dirty="0"/>
          </a:p>
          <a:p>
            <a:pPr indent="457200"/>
            <a:r>
              <a:rPr lang="zh-CN" altLang="zh-CN" dirty="0"/>
              <a:t>当需要为多个任务同时设置相同工期时，可使用填充法快速输入工期。</a:t>
            </a:r>
          </a:p>
        </p:txBody>
      </p:sp>
      <p:pic>
        <p:nvPicPr>
          <p:cNvPr id="7170" name="图片 1">
            <a:extLst>
              <a:ext uri="{FF2B5EF4-FFF2-40B4-BE49-F238E27FC236}">
                <a16:creationId xmlns:a16="http://schemas.microsoft.com/office/drawing/2014/main" id="{CB17CEC8-F2C2-418C-9CE2-D93886E3A6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2421" y="2352166"/>
            <a:ext cx="6367158" cy="3072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5732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35719" y="538389"/>
            <a:ext cx="8920559"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3.1.5 </a:t>
            </a:r>
            <a:r>
              <a:rPr lang="zh-CN" altLang="zh-CN" b="1" dirty="0"/>
              <a:t>里程碑的创建</a:t>
            </a:r>
          </a:p>
          <a:p>
            <a:pPr indent="457200"/>
            <a:r>
              <a:rPr lang="zh-CN" altLang="zh-CN" dirty="0"/>
              <a:t>项目中的关键任务可以为其设置里程碑，里程碑可作为任务进度的参考点，下面将介绍如何设置项目任务里程碑。</a:t>
            </a:r>
          </a:p>
          <a:p>
            <a:pPr indent="457200"/>
            <a:r>
              <a:rPr lang="en-US" altLang="zh-CN" b="1" dirty="0"/>
              <a:t>1.</a:t>
            </a:r>
            <a:r>
              <a:rPr lang="zh-CN" altLang="zh-CN" b="1" dirty="0"/>
              <a:t>将现有任务设置成里程碑</a:t>
            </a:r>
            <a:endParaRPr lang="zh-CN" altLang="zh-CN" dirty="0"/>
          </a:p>
          <a:p>
            <a:pPr indent="457200"/>
            <a:r>
              <a:rPr lang="zh-CN" altLang="zh-CN" dirty="0"/>
              <a:t>默认情况下工期为</a:t>
            </a:r>
            <a:r>
              <a:rPr lang="en-US" altLang="zh-CN" dirty="0"/>
              <a:t>0</a:t>
            </a:r>
            <a:r>
              <a:rPr lang="zh-CN" altLang="zh-CN" dirty="0"/>
              <a:t>的任务，系统会自动将其标记为里程碑。所以只需将工期设置为</a:t>
            </a:r>
            <a:r>
              <a:rPr lang="en-US" altLang="zh-CN" dirty="0"/>
              <a:t>0</a:t>
            </a:r>
            <a:r>
              <a:rPr lang="zh-CN" altLang="zh-CN" dirty="0"/>
              <a:t>便可将现有任务设置成里程碑。</a:t>
            </a:r>
          </a:p>
        </p:txBody>
      </p:sp>
      <p:pic>
        <p:nvPicPr>
          <p:cNvPr id="8194" name="图片 1">
            <a:extLst>
              <a:ext uri="{FF2B5EF4-FFF2-40B4-BE49-F238E27FC236}">
                <a16:creationId xmlns:a16="http://schemas.microsoft.com/office/drawing/2014/main" id="{DC2CC0F7-B646-4B43-9944-9C9EA266BE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2824" y="3429000"/>
            <a:ext cx="5826347" cy="2594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0283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984572" y="811473"/>
            <a:ext cx="8222854"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新建里程碑任务</a:t>
            </a:r>
            <a:endParaRPr lang="zh-CN" altLang="zh-CN" dirty="0"/>
          </a:p>
          <a:p>
            <a:pPr indent="457200"/>
            <a:r>
              <a:rPr lang="zh-CN" altLang="zh-CN" dirty="0"/>
              <a:t>除了将现有任务设置成里程碑，用户可以新建里程碑任务</a:t>
            </a:r>
            <a:r>
              <a:rPr lang="zh-CN" altLang="en-US" dirty="0"/>
              <a:t>。</a:t>
            </a:r>
            <a:endParaRPr lang="zh-CN" altLang="zh-CN" dirty="0"/>
          </a:p>
        </p:txBody>
      </p:sp>
      <p:pic>
        <p:nvPicPr>
          <p:cNvPr id="9218" name="图片 1">
            <a:extLst>
              <a:ext uri="{FF2B5EF4-FFF2-40B4-BE49-F238E27FC236}">
                <a16:creationId xmlns:a16="http://schemas.microsoft.com/office/drawing/2014/main" id="{69D98852-0029-4E0E-B669-B1A9A8BBC5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4849" y="2385106"/>
            <a:ext cx="6262301" cy="281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9968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984573" y="811473"/>
            <a:ext cx="8222854"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3.1.6 </a:t>
            </a:r>
            <a:r>
              <a:rPr lang="zh-CN" altLang="zh-CN" b="1" dirty="0"/>
              <a:t>新建周期性任务</a:t>
            </a:r>
          </a:p>
          <a:p>
            <a:pPr indent="457200"/>
            <a:r>
              <a:rPr lang="zh-CN" altLang="zh-CN" dirty="0"/>
              <a:t>周期性任务是指在一定周期内重复发生的任务。在创建周期性任务时为了提高工作效率，避免重复录入，可以选择直接插入。</a:t>
            </a:r>
          </a:p>
        </p:txBody>
      </p:sp>
      <p:pic>
        <p:nvPicPr>
          <p:cNvPr id="10242" name="图片 1">
            <a:extLst>
              <a:ext uri="{FF2B5EF4-FFF2-40B4-BE49-F238E27FC236}">
                <a16:creationId xmlns:a16="http://schemas.microsoft.com/office/drawing/2014/main" id="{4E6CE71C-B56A-4445-B712-F1F4AF5FB60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5517" y="2504155"/>
            <a:ext cx="5660966" cy="323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6752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5467625" y="825665"/>
            <a:ext cx="1415772" cy="461665"/>
          </a:xfrm>
          <a:prstGeom prst="rect">
            <a:avLst/>
          </a:prstGeom>
          <a:noFill/>
        </p:spPr>
        <p:txBody>
          <a:bodyPr wrap="none" rtlCol="0">
            <a:spAutoFit/>
          </a:bodyPr>
          <a:lstStyle/>
          <a:p>
            <a:r>
              <a:rPr lang="zh-CN" altLang="zh-CN" sz="2400" b="1" dirty="0">
                <a:latin typeface="微软雅黑" panose="020B0503020204020204" pitchFamily="34" charset="-122"/>
                <a:ea typeface="微软雅黑" panose="020B0503020204020204" pitchFamily="34" charset="-122"/>
              </a:rPr>
              <a:t>内容概要</a:t>
            </a:r>
            <a:endParaRPr lang="zh-CN" altLang="zh-CN" sz="2400" dirty="0">
              <a:latin typeface="微软雅黑" panose="020B0503020204020204" pitchFamily="34" charset="-122"/>
              <a:ea typeface="微软雅黑" panose="020B0503020204020204" pitchFamily="34" charset="-122"/>
            </a:endParaRPr>
          </a:p>
        </p:txBody>
      </p:sp>
      <p:sp>
        <p:nvSpPr>
          <p:cNvPr id="12" name="文本框 23">
            <a:extLst>
              <a:ext uri="{FF2B5EF4-FFF2-40B4-BE49-F238E27FC236}">
                <a16:creationId xmlns:a16="http://schemas.microsoft.com/office/drawing/2014/main" id="{165B3E1C-B1BD-418B-98A3-9757880BDE8E}"/>
              </a:ext>
            </a:extLst>
          </p:cNvPr>
          <p:cNvSpPr txBox="1"/>
          <p:nvPr/>
        </p:nvSpPr>
        <p:spPr>
          <a:xfrm>
            <a:off x="2297346" y="2717523"/>
            <a:ext cx="7597308"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项目任务代表完成项目最终目标需要做的工作，它是项目的主要组成部分之一。任务通过工序、工期以及资源需求来描述项目工作。本章将对项目任务的创建和编辑进行详细介绍。</a:t>
            </a:r>
          </a:p>
        </p:txBody>
      </p:sp>
    </p:spTree>
    <p:extLst>
      <p:ext uri="{BB962C8B-B14F-4D97-AF65-F5344CB8AC3E}">
        <p14:creationId xmlns:p14="http://schemas.microsoft.com/office/powerpoint/2010/main" val="781970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341177"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999413" y="3972975"/>
            <a:ext cx="3262432" cy="830997"/>
          </a:xfrm>
          <a:prstGeom prst="rect">
            <a:avLst/>
          </a:prstGeom>
        </p:spPr>
        <p:txBody>
          <a:bodyPr wrap="none">
            <a:spAutoFit/>
          </a:bodyPr>
          <a:lstStyle/>
          <a:p>
            <a:r>
              <a:rPr lang="zh-CN" altLang="zh-CN" sz="4800" b="1" dirty="0"/>
              <a:t>任务的编辑</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653811"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02</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280102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984573" y="825987"/>
            <a:ext cx="8045817"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3.2.1 </a:t>
            </a:r>
            <a:r>
              <a:rPr lang="zh-CN" altLang="zh-CN" b="1" dirty="0"/>
              <a:t>插入任务</a:t>
            </a:r>
          </a:p>
          <a:p>
            <a:pPr indent="457200"/>
            <a:r>
              <a:rPr lang="zh-CN" altLang="zh-CN" dirty="0"/>
              <a:t>用户可以在在现有任务的上方或下方插入新任务。</a:t>
            </a:r>
          </a:p>
        </p:txBody>
      </p:sp>
      <p:pic>
        <p:nvPicPr>
          <p:cNvPr id="11266" name="图片 1">
            <a:extLst>
              <a:ext uri="{FF2B5EF4-FFF2-40B4-BE49-F238E27FC236}">
                <a16:creationId xmlns:a16="http://schemas.microsoft.com/office/drawing/2014/main" id="{6BAB7036-6BBD-4208-8896-8B1F9CD9C5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4535" y="2238636"/>
            <a:ext cx="4560822" cy="3450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图片 1">
            <a:extLst>
              <a:ext uri="{FF2B5EF4-FFF2-40B4-BE49-F238E27FC236}">
                <a16:creationId xmlns:a16="http://schemas.microsoft.com/office/drawing/2014/main" id="{F529FF51-C20E-4856-8E51-9EE93C5BF6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6191" y="2238636"/>
            <a:ext cx="4331311" cy="3450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9295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638762" y="884043"/>
            <a:ext cx="6904284"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3.2.2 </a:t>
            </a:r>
            <a:r>
              <a:rPr lang="zh-CN" altLang="zh-CN" b="1" dirty="0"/>
              <a:t>移动或复制任务</a:t>
            </a:r>
          </a:p>
          <a:p>
            <a:pPr indent="457200"/>
            <a:r>
              <a:rPr lang="zh-CN" altLang="zh-CN" dirty="0"/>
              <a:t>设置项目任务后可以根据需要移动或复制任务。</a:t>
            </a:r>
          </a:p>
          <a:p>
            <a:pPr indent="457200"/>
            <a:r>
              <a:rPr lang="en-US" altLang="zh-CN" b="1" dirty="0"/>
              <a:t>1.</a:t>
            </a:r>
            <a:r>
              <a:rPr lang="zh-CN" altLang="zh-CN" b="1" dirty="0"/>
              <a:t>移动项目位置</a:t>
            </a:r>
            <a:endParaRPr lang="zh-CN" altLang="zh-CN" dirty="0"/>
          </a:p>
        </p:txBody>
      </p:sp>
      <p:pic>
        <p:nvPicPr>
          <p:cNvPr id="12290" name="图片 1">
            <a:extLst>
              <a:ext uri="{FF2B5EF4-FFF2-40B4-BE49-F238E27FC236}">
                <a16:creationId xmlns:a16="http://schemas.microsoft.com/office/drawing/2014/main" id="{A4D08799-8E75-4143-8B04-3ECFB18DA0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3125" y="2631845"/>
            <a:ext cx="4633265" cy="2898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图片 1">
            <a:extLst>
              <a:ext uri="{FF2B5EF4-FFF2-40B4-BE49-F238E27FC236}">
                <a16:creationId xmlns:a16="http://schemas.microsoft.com/office/drawing/2014/main" id="{45661A29-8BBA-43A3-9B2D-66D2382942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8869" y="2631845"/>
            <a:ext cx="4607231" cy="2898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93651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915443" y="949012"/>
            <a:ext cx="6361114"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复制项目</a:t>
            </a:r>
            <a:endParaRPr lang="zh-CN" altLang="zh-CN" dirty="0"/>
          </a:p>
          <a:p>
            <a:pPr indent="457200"/>
            <a:r>
              <a:rPr lang="zh-CN" altLang="zh-CN" dirty="0"/>
              <a:t>复制项目和移动项目的操作方法类似。</a:t>
            </a:r>
          </a:p>
        </p:txBody>
      </p:sp>
      <p:pic>
        <p:nvPicPr>
          <p:cNvPr id="13314" name="图片 1">
            <a:extLst>
              <a:ext uri="{FF2B5EF4-FFF2-40B4-BE49-F238E27FC236}">
                <a16:creationId xmlns:a16="http://schemas.microsoft.com/office/drawing/2014/main" id="{A8AF62F4-7487-45B6-9DB0-1436995803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7392" y="2487157"/>
            <a:ext cx="4821854" cy="2993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图片 1">
            <a:extLst>
              <a:ext uri="{FF2B5EF4-FFF2-40B4-BE49-F238E27FC236}">
                <a16:creationId xmlns:a16="http://schemas.microsoft.com/office/drawing/2014/main" id="{A93B8C53-D78E-4B70-82B1-3F9B49F9D9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7505" y="2487156"/>
            <a:ext cx="4813980" cy="2993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93899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54815" y="665389"/>
            <a:ext cx="9482369" cy="188461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3.2.3 </a:t>
            </a:r>
            <a:r>
              <a:rPr lang="zh-CN" altLang="zh-CN" b="1" dirty="0"/>
              <a:t>删除任务</a:t>
            </a:r>
          </a:p>
          <a:p>
            <a:pPr indent="457200"/>
            <a:r>
              <a:rPr lang="zh-CN" altLang="zh-CN" dirty="0"/>
              <a:t>当输入了重复的任务或设置任务不合理时，可将这些任务删除。删除任务也可以在右键菜单中操作。</a:t>
            </a:r>
          </a:p>
          <a:p>
            <a:pPr indent="457200"/>
            <a:r>
              <a:rPr lang="zh-CN" altLang="zh-CN" dirty="0"/>
              <a:t>右击要删除的任务，在弹出的菜单中选择“删除任务”选项即可将该任务删除。</a:t>
            </a:r>
          </a:p>
        </p:txBody>
      </p:sp>
      <p:pic>
        <p:nvPicPr>
          <p:cNvPr id="14338" name="图片 1">
            <a:extLst>
              <a:ext uri="{FF2B5EF4-FFF2-40B4-BE49-F238E27FC236}">
                <a16:creationId xmlns:a16="http://schemas.microsoft.com/office/drawing/2014/main" id="{EDD055B5-2A7B-487E-8F4F-1329AF5F71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8354" y="2665734"/>
            <a:ext cx="6515289" cy="303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5479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370205"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955871" y="3972975"/>
            <a:ext cx="3877985" cy="830997"/>
          </a:xfrm>
          <a:prstGeom prst="rect">
            <a:avLst/>
          </a:prstGeom>
        </p:spPr>
        <p:txBody>
          <a:bodyPr wrap="none">
            <a:spAutoFit/>
          </a:bodyPr>
          <a:lstStyle/>
          <a:p>
            <a:r>
              <a:rPr lang="zh-CN" altLang="zh-CN" sz="4800" b="1" dirty="0"/>
              <a:t>设置任务链接</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682839"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03</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0056003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54814" y="728017"/>
            <a:ext cx="9482369"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3.3.1 </a:t>
            </a:r>
            <a:r>
              <a:rPr lang="zh-CN" altLang="zh-CN" b="1" dirty="0"/>
              <a:t>建立任务链接</a:t>
            </a:r>
          </a:p>
          <a:p>
            <a:pPr indent="457200"/>
            <a:r>
              <a:rPr lang="zh-CN" altLang="zh-CN" dirty="0"/>
              <a:t>通过创建任务之间的链接可建立任务间的关系。创建任务链接的方法有很多种下面将分别进行介绍。</a:t>
            </a:r>
          </a:p>
          <a:p>
            <a:pPr indent="457200"/>
            <a:r>
              <a:rPr lang="en-US" altLang="zh-CN" b="1" dirty="0"/>
              <a:t>1.</a:t>
            </a:r>
            <a:r>
              <a:rPr lang="zh-CN" altLang="zh-CN" b="1" dirty="0"/>
              <a:t>为两个任务创建链接</a:t>
            </a:r>
            <a:endParaRPr lang="en-US" altLang="zh-CN" b="1" dirty="0"/>
          </a:p>
          <a:p>
            <a:pPr indent="457200"/>
            <a:r>
              <a:rPr lang="en-US" altLang="zh-CN" b="1" dirty="0"/>
              <a:t>2.</a:t>
            </a:r>
            <a:r>
              <a:rPr lang="zh-CN" altLang="zh-CN" b="1" dirty="0"/>
              <a:t>链接多个关联性任务</a:t>
            </a:r>
            <a:endParaRPr lang="zh-CN" altLang="zh-CN" dirty="0"/>
          </a:p>
          <a:p>
            <a:pPr indent="457200"/>
            <a:r>
              <a:rPr lang="zh-CN" altLang="zh-CN" dirty="0"/>
              <a:t>用户也可以同时为多个具有关联性的任务创建链接。</a:t>
            </a:r>
          </a:p>
        </p:txBody>
      </p:sp>
      <p:pic>
        <p:nvPicPr>
          <p:cNvPr id="15362" name="图片 1">
            <a:extLst>
              <a:ext uri="{FF2B5EF4-FFF2-40B4-BE49-F238E27FC236}">
                <a16:creationId xmlns:a16="http://schemas.microsoft.com/office/drawing/2014/main" id="{FA48FF95-EC42-43F6-B492-2B7269B3E8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7391" y="3763237"/>
            <a:ext cx="4880896" cy="2035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图片 1">
            <a:extLst>
              <a:ext uri="{FF2B5EF4-FFF2-40B4-BE49-F238E27FC236}">
                <a16:creationId xmlns:a16="http://schemas.microsoft.com/office/drawing/2014/main" id="{0619865F-DFE0-4859-8224-33D0B011E2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6970" y="3970361"/>
            <a:ext cx="5320760" cy="1621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80331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516208" y="651815"/>
            <a:ext cx="9482369" cy="51162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3.3.2 </a:t>
            </a:r>
            <a:r>
              <a:rPr lang="zh-CN" altLang="zh-CN" b="1" dirty="0"/>
              <a:t>任务链接类型分类</a:t>
            </a:r>
          </a:p>
          <a:p>
            <a:pPr indent="457200"/>
            <a:r>
              <a:rPr lang="zh-CN" altLang="zh-CN" dirty="0"/>
              <a:t>任务之间的链接类型是指前置任务和后续任务开始或完成的顺序。在</a:t>
            </a:r>
            <a:r>
              <a:rPr lang="en-US" altLang="zh-CN" dirty="0"/>
              <a:t>Project</a:t>
            </a:r>
            <a:r>
              <a:rPr lang="zh-CN" altLang="zh-CN" dirty="0"/>
              <a:t>中，任务之间的链接类型分为</a:t>
            </a:r>
            <a:r>
              <a:rPr lang="en-US" altLang="zh-CN" dirty="0"/>
              <a:t>4</a:t>
            </a:r>
            <a:r>
              <a:rPr lang="zh-CN" altLang="zh-CN" dirty="0"/>
              <a:t>种，具体说明如下。</a:t>
            </a:r>
          </a:p>
          <a:p>
            <a:pPr indent="457200"/>
            <a:r>
              <a:rPr lang="en-US" altLang="zh-CN" b="1" dirty="0"/>
              <a:t>1.</a:t>
            </a:r>
            <a:r>
              <a:rPr lang="zh-CN" altLang="zh-CN" b="1" dirty="0"/>
              <a:t>完成</a:t>
            </a:r>
            <a:r>
              <a:rPr lang="en-US" altLang="zh-CN" b="1" dirty="0"/>
              <a:t>-</a:t>
            </a:r>
            <a:r>
              <a:rPr lang="zh-CN" altLang="zh-CN" b="1" dirty="0"/>
              <a:t>开始（</a:t>
            </a:r>
            <a:r>
              <a:rPr lang="en-US" altLang="zh-CN" b="1" dirty="0"/>
              <a:t>FS</a:t>
            </a:r>
            <a:r>
              <a:rPr lang="zh-CN" altLang="zh-CN" b="1" dirty="0"/>
              <a:t>）</a:t>
            </a:r>
            <a:endParaRPr lang="zh-CN" altLang="zh-CN" dirty="0"/>
          </a:p>
          <a:p>
            <a:pPr indent="457200"/>
            <a:r>
              <a:rPr lang="en-US" altLang="zh-CN" dirty="0"/>
              <a:t>FS</a:t>
            </a:r>
            <a:r>
              <a:rPr lang="zh-CN" altLang="zh-CN" dirty="0"/>
              <a:t>链接类型表示前置任务完成，后续任务才能开始。</a:t>
            </a:r>
          </a:p>
          <a:p>
            <a:pPr indent="457200"/>
            <a:r>
              <a:rPr lang="en-US" altLang="zh-CN" b="1" dirty="0"/>
              <a:t>2.</a:t>
            </a:r>
            <a:r>
              <a:rPr lang="zh-CN" altLang="zh-CN" b="1" dirty="0"/>
              <a:t>开始</a:t>
            </a:r>
            <a:r>
              <a:rPr lang="en-US" altLang="zh-CN" b="1" dirty="0"/>
              <a:t>-</a:t>
            </a:r>
            <a:r>
              <a:rPr lang="zh-CN" altLang="zh-CN" b="1" dirty="0"/>
              <a:t>开始（</a:t>
            </a:r>
            <a:r>
              <a:rPr lang="en-US" altLang="zh-CN" b="1" dirty="0"/>
              <a:t>SS</a:t>
            </a:r>
            <a:r>
              <a:rPr lang="zh-CN" altLang="zh-CN" b="1" dirty="0"/>
              <a:t>）</a:t>
            </a:r>
            <a:endParaRPr lang="zh-CN" altLang="zh-CN" dirty="0"/>
          </a:p>
          <a:p>
            <a:pPr indent="457200"/>
            <a:r>
              <a:rPr lang="en-US" altLang="zh-CN" dirty="0"/>
              <a:t>SS</a:t>
            </a:r>
            <a:r>
              <a:rPr lang="zh-CN" altLang="zh-CN" dirty="0"/>
              <a:t>链接类型表示前置任务开始，后续任务才开始</a:t>
            </a:r>
          </a:p>
          <a:p>
            <a:pPr indent="457200"/>
            <a:r>
              <a:rPr lang="en-US" altLang="zh-CN" b="1" dirty="0"/>
              <a:t>3.</a:t>
            </a:r>
            <a:r>
              <a:rPr lang="zh-CN" altLang="zh-CN" b="1" dirty="0"/>
              <a:t>完成</a:t>
            </a:r>
            <a:r>
              <a:rPr lang="en-US" altLang="zh-CN" b="1" dirty="0"/>
              <a:t>-</a:t>
            </a:r>
            <a:r>
              <a:rPr lang="zh-CN" altLang="zh-CN" b="1" dirty="0"/>
              <a:t>完成（</a:t>
            </a:r>
            <a:r>
              <a:rPr lang="en-US" altLang="zh-CN" b="1" dirty="0"/>
              <a:t>FF</a:t>
            </a:r>
            <a:r>
              <a:rPr lang="zh-CN" altLang="zh-CN" b="1" dirty="0"/>
              <a:t>）</a:t>
            </a:r>
            <a:endParaRPr lang="zh-CN" altLang="zh-CN" dirty="0"/>
          </a:p>
          <a:p>
            <a:pPr indent="457200"/>
            <a:r>
              <a:rPr lang="en-US" altLang="zh-CN" dirty="0"/>
              <a:t>FF</a:t>
            </a:r>
            <a:r>
              <a:rPr lang="zh-CN" altLang="zh-CN" dirty="0"/>
              <a:t>链接类型表示前置任务完成，后续任务才能完成。</a:t>
            </a:r>
          </a:p>
          <a:p>
            <a:pPr indent="457200"/>
            <a:r>
              <a:rPr lang="en-US" altLang="zh-CN" b="1" dirty="0"/>
              <a:t>4.</a:t>
            </a:r>
            <a:r>
              <a:rPr lang="zh-CN" altLang="zh-CN" b="1" dirty="0"/>
              <a:t>开始</a:t>
            </a:r>
            <a:r>
              <a:rPr lang="en-US" altLang="zh-CN" b="1" dirty="0"/>
              <a:t>-</a:t>
            </a:r>
            <a:r>
              <a:rPr lang="zh-CN" altLang="zh-CN" b="1" dirty="0"/>
              <a:t>完成（</a:t>
            </a:r>
            <a:r>
              <a:rPr lang="en-US" altLang="zh-CN" b="1" dirty="0"/>
              <a:t>SF</a:t>
            </a:r>
            <a:r>
              <a:rPr lang="zh-CN" altLang="zh-CN" b="1" dirty="0"/>
              <a:t>）</a:t>
            </a:r>
            <a:endParaRPr lang="zh-CN" altLang="zh-CN" dirty="0"/>
          </a:p>
          <a:p>
            <a:pPr indent="457200"/>
            <a:r>
              <a:rPr lang="en-US" altLang="zh-CN" dirty="0"/>
              <a:t>SF</a:t>
            </a:r>
            <a:r>
              <a:rPr lang="zh-CN" altLang="zh-CN" dirty="0"/>
              <a:t>链接类型表示前置任务开始，后续任务才能完成。</a:t>
            </a:r>
          </a:p>
        </p:txBody>
      </p:sp>
    </p:spTree>
    <p:extLst>
      <p:ext uri="{BB962C8B-B14F-4D97-AF65-F5344CB8AC3E}">
        <p14:creationId xmlns:p14="http://schemas.microsoft.com/office/powerpoint/2010/main" val="3561965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57105" y="796016"/>
            <a:ext cx="9267503" cy="1468211"/>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3.3.3 </a:t>
            </a:r>
            <a:r>
              <a:rPr lang="zh-CN" altLang="zh-CN" b="1" dirty="0"/>
              <a:t>设置任务链接类型</a:t>
            </a:r>
          </a:p>
          <a:p>
            <a:pPr indent="457200"/>
            <a:r>
              <a:rPr lang="zh-CN" altLang="zh-CN" dirty="0"/>
              <a:t>链接任务后，链接类型默认为完成</a:t>
            </a:r>
            <a:r>
              <a:rPr lang="en-US" altLang="zh-CN" dirty="0"/>
              <a:t>-</a:t>
            </a:r>
            <a:r>
              <a:rPr lang="zh-CN" altLang="zh-CN" dirty="0"/>
              <a:t>开始（</a:t>
            </a:r>
            <a:r>
              <a:rPr lang="en-US" altLang="zh-CN" dirty="0"/>
              <a:t>FS</a:t>
            </a:r>
            <a:r>
              <a:rPr lang="zh-CN" altLang="zh-CN" dirty="0"/>
              <a:t>），用户可以根据需要调整任务的链接类型。前面已经介绍了任务相关性的</a:t>
            </a:r>
            <a:r>
              <a:rPr lang="en-US" altLang="zh-CN" dirty="0"/>
              <a:t>4</a:t>
            </a:r>
            <a:r>
              <a:rPr lang="zh-CN" altLang="zh-CN" dirty="0"/>
              <a:t>种类型。</a:t>
            </a:r>
          </a:p>
        </p:txBody>
      </p:sp>
      <p:pic>
        <p:nvPicPr>
          <p:cNvPr id="16386" name="图片 1">
            <a:extLst>
              <a:ext uri="{FF2B5EF4-FFF2-40B4-BE49-F238E27FC236}">
                <a16:creationId xmlns:a16="http://schemas.microsoft.com/office/drawing/2014/main" id="{F08D60D3-F24D-4C95-8969-0380CF078E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6554" y="2646361"/>
            <a:ext cx="4427686" cy="2985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3">
            <a:extLst>
              <a:ext uri="{FF2B5EF4-FFF2-40B4-BE49-F238E27FC236}">
                <a16:creationId xmlns:a16="http://schemas.microsoft.com/office/drawing/2014/main" id="{ABE743EF-0F0E-4BBB-A01F-AB1C262C67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0514" y="2646361"/>
            <a:ext cx="4995611" cy="2985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41182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02275" y="549275"/>
            <a:ext cx="9267503"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3.3.4 </a:t>
            </a:r>
            <a:r>
              <a:rPr lang="zh-CN" altLang="zh-CN" b="1" dirty="0"/>
              <a:t>延迟和重叠链接任务</a:t>
            </a:r>
          </a:p>
          <a:p>
            <a:pPr indent="457200"/>
            <a:r>
              <a:rPr lang="zh-CN" altLang="zh-CN" dirty="0"/>
              <a:t>延迟任务即推迟任务开始的时间，而重叠任务则是提前任务开始的时间。下面将对延迟和重叠链接任务的方法进行详细介绍。</a:t>
            </a:r>
          </a:p>
          <a:p>
            <a:pPr indent="457200"/>
            <a:r>
              <a:rPr lang="en-US" altLang="zh-CN" b="1" dirty="0"/>
              <a:t>1.</a:t>
            </a:r>
            <a:r>
              <a:rPr lang="zh-CN" altLang="zh-CN" b="1" dirty="0"/>
              <a:t>延迟链接任务</a:t>
            </a:r>
            <a:endParaRPr lang="zh-CN" altLang="zh-CN" dirty="0"/>
          </a:p>
          <a:p>
            <a:pPr indent="457200"/>
            <a:r>
              <a:rPr lang="zh-CN" altLang="zh-CN" dirty="0"/>
              <a:t>添加任务后，若后续任务无法按照链接任务安排的时间进行工作时，则需要延迟项目任务。</a:t>
            </a:r>
          </a:p>
        </p:txBody>
      </p:sp>
      <p:pic>
        <p:nvPicPr>
          <p:cNvPr id="17410" name="图片 1">
            <a:extLst>
              <a:ext uri="{FF2B5EF4-FFF2-40B4-BE49-F238E27FC236}">
                <a16:creationId xmlns:a16="http://schemas.microsoft.com/office/drawing/2014/main" id="{1BED54AF-5B2D-4A0B-A74E-A0F4D25B5E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6797" y="2980191"/>
            <a:ext cx="4518406" cy="2970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8517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1462C79-EED8-4446-9394-C84809A93914}"/>
              </a:ext>
            </a:extLst>
          </p:cNvPr>
          <p:cNvSpPr txBox="1"/>
          <p:nvPr/>
        </p:nvSpPr>
        <p:spPr>
          <a:xfrm>
            <a:off x="7433952" y="1443491"/>
            <a:ext cx="573232" cy="530770"/>
          </a:xfrm>
          <a:custGeom>
            <a:avLst/>
            <a:gdLst/>
            <a:ahLst/>
            <a:cxnLst/>
            <a:rect l="l" t="t" r="r" b="b"/>
            <a:pathLst>
              <a:path w="900113" h="833437">
                <a:moveTo>
                  <a:pt x="690563" y="795337"/>
                </a:moveTo>
                <a:lnTo>
                  <a:pt x="721023" y="795337"/>
                </a:lnTo>
                <a:lnTo>
                  <a:pt x="690563" y="813360"/>
                </a:lnTo>
                <a:close/>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81063" y="0"/>
                </a:moveTo>
                <a:lnTo>
                  <a:pt x="900113" y="0"/>
                </a:lnTo>
                <a:lnTo>
                  <a:pt x="900113" y="689370"/>
                </a:lnTo>
                <a:lnTo>
                  <a:pt x="821267" y="736023"/>
                </a:lnTo>
                <a:lnTo>
                  <a:pt x="823913" y="719658"/>
                </a:lnTo>
                <a:lnTo>
                  <a:pt x="823913" y="147339"/>
                </a:lnTo>
                <a:cubicBezTo>
                  <a:pt x="823913" y="134739"/>
                  <a:pt x="819944" y="124494"/>
                  <a:pt x="812006" y="116606"/>
                </a:cubicBezTo>
                <a:cubicBezTo>
                  <a:pt x="804069" y="108719"/>
                  <a:pt x="792162" y="104775"/>
                  <a:pt x="776287" y="104775"/>
                </a:cubicBezTo>
                <a:lnTo>
                  <a:pt x="690563" y="104775"/>
                </a:lnTo>
                <a:lnTo>
                  <a:pt x="690563" y="76200"/>
                </a:lnTo>
                <a:lnTo>
                  <a:pt x="733425" y="76200"/>
                </a:lnTo>
                <a:cubicBezTo>
                  <a:pt x="771525" y="76200"/>
                  <a:pt x="802481" y="69850"/>
                  <a:pt x="826294" y="57150"/>
                </a:cubicBezTo>
                <a:cubicBezTo>
                  <a:pt x="850106" y="44450"/>
                  <a:pt x="868363" y="25400"/>
                  <a:pt x="881063"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4"/>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b="1" dirty="0">
              <a:solidFill>
                <a:srgbClr val="AD6126"/>
              </a:solidFill>
              <a:latin typeface="幼圆" panose="02010509060101010101" pitchFamily="49" charset="-122"/>
              <a:ea typeface="幼圆" panose="02010509060101010101" pitchFamily="49" charset="-122"/>
            </a:endParaRPr>
          </a:p>
        </p:txBody>
      </p:sp>
      <p:cxnSp>
        <p:nvCxnSpPr>
          <p:cNvPr id="3" name="直接连接符 2">
            <a:extLst>
              <a:ext uri="{FF2B5EF4-FFF2-40B4-BE49-F238E27FC236}">
                <a16:creationId xmlns:a16="http://schemas.microsoft.com/office/drawing/2014/main" id="{1D95A4E9-B9A9-4823-9C3E-3F97BCF3B0C7}"/>
              </a:ext>
            </a:extLst>
          </p:cNvPr>
          <p:cNvCxnSpPr/>
          <p:nvPr/>
        </p:nvCxnSpPr>
        <p:spPr>
          <a:xfrm flipH="1">
            <a:off x="7583252" y="1572823"/>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E3E11741-E0AE-4C99-8BB0-FA2B455F1FD4}"/>
              </a:ext>
            </a:extLst>
          </p:cNvPr>
          <p:cNvSpPr txBox="1"/>
          <p:nvPr/>
        </p:nvSpPr>
        <p:spPr>
          <a:xfrm>
            <a:off x="7436620" y="2500828"/>
            <a:ext cx="708334" cy="518505"/>
          </a:xfrm>
          <a:custGeom>
            <a:avLst/>
            <a:gdLst/>
            <a:ahLst/>
            <a:cxnLst/>
            <a:rect l="l" t="t" r="r" b="b"/>
            <a:pathLst>
              <a:path w="1076325" h="833437">
                <a:moveTo>
                  <a:pt x="247724" y="38100"/>
                </a:moveTo>
                <a:cubicBezTo>
                  <a:pt x="201885" y="38100"/>
                  <a:pt x="163426" y="72231"/>
                  <a:pt x="132345" y="140493"/>
                </a:cubicBezTo>
                <a:cubicBezTo>
                  <a:pt x="101265" y="208756"/>
                  <a:pt x="85725" y="300037"/>
                  <a:pt x="85725" y="414337"/>
                </a:cubicBezTo>
                <a:cubicBezTo>
                  <a:pt x="85725" y="534987"/>
                  <a:pt x="101265" y="628650"/>
                  <a:pt x="132345" y="695325"/>
                </a:cubicBezTo>
                <a:cubicBezTo>
                  <a:pt x="163426" y="762000"/>
                  <a:pt x="201885" y="795337"/>
                  <a:pt x="247724" y="795337"/>
                </a:cubicBezTo>
                <a:cubicBezTo>
                  <a:pt x="296838" y="795337"/>
                  <a:pt x="335297" y="762000"/>
                  <a:pt x="363103" y="695325"/>
                </a:cubicBezTo>
                <a:cubicBezTo>
                  <a:pt x="390909" y="628650"/>
                  <a:pt x="404813" y="534987"/>
                  <a:pt x="404813" y="414337"/>
                </a:cubicBezTo>
                <a:cubicBezTo>
                  <a:pt x="404813" y="300037"/>
                  <a:pt x="391716" y="208756"/>
                  <a:pt x="365522" y="140493"/>
                </a:cubicBezTo>
                <a:cubicBezTo>
                  <a:pt x="339328" y="72231"/>
                  <a:pt x="300062" y="38100"/>
                  <a:pt x="247724" y="38100"/>
                </a:cubicBezTo>
                <a:close/>
                <a:moveTo>
                  <a:pt x="852487" y="0"/>
                </a:moveTo>
                <a:cubicBezTo>
                  <a:pt x="928687" y="0"/>
                  <a:pt x="985044" y="19050"/>
                  <a:pt x="1021556" y="57150"/>
                </a:cubicBezTo>
                <a:cubicBezTo>
                  <a:pt x="1058069" y="95250"/>
                  <a:pt x="1076325" y="142875"/>
                  <a:pt x="1076325" y="200025"/>
                </a:cubicBezTo>
                <a:cubicBezTo>
                  <a:pt x="1076325" y="238125"/>
                  <a:pt x="1067594" y="276225"/>
                  <a:pt x="1050131" y="314325"/>
                </a:cubicBezTo>
                <a:cubicBezTo>
                  <a:pt x="1032669" y="352425"/>
                  <a:pt x="1004887" y="388937"/>
                  <a:pt x="966787" y="423862"/>
                </a:cubicBezTo>
                <a:cubicBezTo>
                  <a:pt x="874712" y="512762"/>
                  <a:pt x="804069" y="584993"/>
                  <a:pt x="754856" y="640556"/>
                </a:cubicBezTo>
                <a:cubicBezTo>
                  <a:pt x="705644" y="696118"/>
                  <a:pt x="676275" y="733425"/>
                  <a:pt x="666750" y="752475"/>
                </a:cubicBezTo>
                <a:lnTo>
                  <a:pt x="816557" y="752475"/>
                </a:lnTo>
                <a:lnTo>
                  <a:pt x="695300" y="823912"/>
                </a:lnTo>
                <a:lnTo>
                  <a:pt x="614363" y="823912"/>
                </a:lnTo>
                <a:lnTo>
                  <a:pt x="614363" y="762000"/>
                </a:lnTo>
                <a:cubicBezTo>
                  <a:pt x="630237" y="733425"/>
                  <a:pt x="656431" y="696912"/>
                  <a:pt x="692944" y="652462"/>
                </a:cubicBezTo>
                <a:cubicBezTo>
                  <a:pt x="729456" y="608012"/>
                  <a:pt x="777875" y="555625"/>
                  <a:pt x="838200" y="495300"/>
                </a:cubicBezTo>
                <a:cubicBezTo>
                  <a:pt x="890538" y="440779"/>
                  <a:pt x="929022" y="389458"/>
                  <a:pt x="953653" y="341337"/>
                </a:cubicBezTo>
                <a:cubicBezTo>
                  <a:pt x="978285" y="293216"/>
                  <a:pt x="990600" y="248295"/>
                  <a:pt x="990600" y="206573"/>
                </a:cubicBezTo>
                <a:cubicBezTo>
                  <a:pt x="990600" y="148877"/>
                  <a:pt x="977900" y="104787"/>
                  <a:pt x="952500" y="74302"/>
                </a:cubicBezTo>
                <a:cubicBezTo>
                  <a:pt x="927100" y="43817"/>
                  <a:pt x="889000" y="28575"/>
                  <a:pt x="838200" y="28575"/>
                </a:cubicBezTo>
                <a:cubicBezTo>
                  <a:pt x="800100" y="28575"/>
                  <a:pt x="767556" y="39092"/>
                  <a:pt x="740569" y="60126"/>
                </a:cubicBezTo>
                <a:cubicBezTo>
                  <a:pt x="713581" y="81161"/>
                  <a:pt x="700087" y="107875"/>
                  <a:pt x="700087" y="140270"/>
                </a:cubicBezTo>
                <a:cubicBezTo>
                  <a:pt x="700087" y="159668"/>
                  <a:pt x="705644" y="175840"/>
                  <a:pt x="716756" y="188788"/>
                </a:cubicBezTo>
                <a:cubicBezTo>
                  <a:pt x="727869" y="201736"/>
                  <a:pt x="733425" y="214684"/>
                  <a:pt x="733425" y="227632"/>
                </a:cubicBezTo>
                <a:cubicBezTo>
                  <a:pt x="733425" y="243855"/>
                  <a:pt x="729630" y="256009"/>
                  <a:pt x="722040" y="264095"/>
                </a:cubicBezTo>
                <a:cubicBezTo>
                  <a:pt x="714449" y="272182"/>
                  <a:pt x="703064" y="276225"/>
                  <a:pt x="687884" y="276225"/>
                </a:cubicBezTo>
                <a:cubicBezTo>
                  <a:pt x="669677" y="276225"/>
                  <a:pt x="655253" y="270668"/>
                  <a:pt x="644612" y="259556"/>
                </a:cubicBezTo>
                <a:cubicBezTo>
                  <a:pt x="633971" y="248443"/>
                  <a:pt x="628650" y="230187"/>
                  <a:pt x="628650" y="204787"/>
                </a:cubicBezTo>
                <a:cubicBezTo>
                  <a:pt x="628650" y="138112"/>
                  <a:pt x="652463" y="87312"/>
                  <a:pt x="700087" y="52387"/>
                </a:cubicBezTo>
                <a:cubicBezTo>
                  <a:pt x="747713" y="17462"/>
                  <a:pt x="798513" y="0"/>
                  <a:pt x="852487" y="0"/>
                </a:cubicBezTo>
                <a:close/>
                <a:moveTo>
                  <a:pt x="247650" y="0"/>
                </a:moveTo>
                <a:cubicBezTo>
                  <a:pt x="317500" y="0"/>
                  <a:pt x="375444" y="36512"/>
                  <a:pt x="421481" y="109537"/>
                </a:cubicBezTo>
                <a:cubicBezTo>
                  <a:pt x="467519" y="182562"/>
                  <a:pt x="490537" y="284162"/>
                  <a:pt x="490537" y="414337"/>
                </a:cubicBezTo>
                <a:cubicBezTo>
                  <a:pt x="490537" y="544512"/>
                  <a:pt x="467519" y="646906"/>
                  <a:pt x="421481" y="721518"/>
                </a:cubicBezTo>
                <a:cubicBezTo>
                  <a:pt x="375444" y="796131"/>
                  <a:pt x="317500" y="833437"/>
                  <a:pt x="247650" y="833437"/>
                </a:cubicBezTo>
                <a:cubicBezTo>
                  <a:pt x="177800" y="833437"/>
                  <a:pt x="119063" y="796925"/>
                  <a:pt x="71437"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sp>
        <p:nvSpPr>
          <p:cNvPr id="5" name="文本框 4">
            <a:extLst>
              <a:ext uri="{FF2B5EF4-FFF2-40B4-BE49-F238E27FC236}">
                <a16:creationId xmlns:a16="http://schemas.microsoft.com/office/drawing/2014/main" id="{EFCD55F1-7E53-4D94-B849-03B234E0F197}"/>
              </a:ext>
            </a:extLst>
          </p:cNvPr>
          <p:cNvSpPr txBox="1"/>
          <p:nvPr/>
        </p:nvSpPr>
        <p:spPr>
          <a:xfrm>
            <a:off x="7457964" y="3538771"/>
            <a:ext cx="673921" cy="515979"/>
          </a:xfrm>
          <a:custGeom>
            <a:avLst/>
            <a:gdLst/>
            <a:ahLst/>
            <a:cxnLst/>
            <a:rect l="l" t="t" r="r" b="b"/>
            <a:pathLst>
              <a:path w="1083170" h="833437">
                <a:moveTo>
                  <a:pt x="678582" y="604837"/>
                </a:moveTo>
                <a:cubicBezTo>
                  <a:pt x="696789" y="604837"/>
                  <a:pt x="709687" y="612155"/>
                  <a:pt x="717277" y="626789"/>
                </a:cubicBezTo>
                <a:cubicBezTo>
                  <a:pt x="724868" y="641424"/>
                  <a:pt x="728663" y="653628"/>
                  <a:pt x="728663" y="663401"/>
                </a:cubicBezTo>
                <a:cubicBezTo>
                  <a:pt x="728663" y="679673"/>
                  <a:pt x="725488" y="693489"/>
                  <a:pt x="719138" y="704850"/>
                </a:cubicBezTo>
                <a:cubicBezTo>
                  <a:pt x="712788" y="716210"/>
                  <a:pt x="709613" y="726777"/>
                  <a:pt x="709613" y="736550"/>
                </a:cubicBezTo>
                <a:cubicBezTo>
                  <a:pt x="709613" y="756096"/>
                  <a:pt x="721680" y="772368"/>
                  <a:pt x="745815" y="785366"/>
                </a:cubicBezTo>
                <a:lnTo>
                  <a:pt x="749812" y="786901"/>
                </a:lnTo>
                <a:lnTo>
                  <a:pt x="720682" y="804171"/>
                </a:lnTo>
                <a:lnTo>
                  <a:pt x="685800" y="785812"/>
                </a:lnTo>
                <a:cubicBezTo>
                  <a:pt x="644525" y="754062"/>
                  <a:pt x="623888" y="717550"/>
                  <a:pt x="623888" y="676275"/>
                </a:cubicBezTo>
                <a:cubicBezTo>
                  <a:pt x="623888" y="657225"/>
                  <a:pt x="629965" y="640556"/>
                  <a:pt x="642119" y="626268"/>
                </a:cubicBezTo>
                <a:cubicBezTo>
                  <a:pt x="654273" y="611981"/>
                  <a:pt x="666428" y="604837"/>
                  <a:pt x="678582" y="604837"/>
                </a:cubicBez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842963" y="0"/>
                </a:moveTo>
                <a:cubicBezTo>
                  <a:pt x="906463" y="0"/>
                  <a:pt x="957263" y="20017"/>
                  <a:pt x="995363" y="60052"/>
                </a:cubicBezTo>
                <a:cubicBezTo>
                  <a:pt x="1033463" y="100087"/>
                  <a:pt x="1052513" y="142527"/>
                  <a:pt x="1052513" y="187374"/>
                </a:cubicBezTo>
                <a:cubicBezTo>
                  <a:pt x="1052513" y="235446"/>
                  <a:pt x="1040606" y="276299"/>
                  <a:pt x="1016794" y="309934"/>
                </a:cubicBezTo>
                <a:cubicBezTo>
                  <a:pt x="992981" y="343569"/>
                  <a:pt x="955675" y="368399"/>
                  <a:pt x="904875" y="384423"/>
                </a:cubicBezTo>
                <a:cubicBezTo>
                  <a:pt x="974725" y="409624"/>
                  <a:pt x="1022350" y="442714"/>
                  <a:pt x="1047750" y="483691"/>
                </a:cubicBezTo>
                <a:cubicBezTo>
                  <a:pt x="1060450" y="504180"/>
                  <a:pt x="1069975" y="524662"/>
                  <a:pt x="1076325" y="545138"/>
                </a:cubicBezTo>
                <a:lnTo>
                  <a:pt x="1083170" y="589266"/>
                </a:lnTo>
                <a:lnTo>
                  <a:pt x="994921" y="641585"/>
                </a:lnTo>
                <a:lnTo>
                  <a:pt x="1000125" y="597619"/>
                </a:lnTo>
                <a:cubicBezTo>
                  <a:pt x="1000125" y="539774"/>
                  <a:pt x="985044" y="493179"/>
                  <a:pt x="954881" y="457832"/>
                </a:cubicBezTo>
                <a:cubicBezTo>
                  <a:pt x="924719" y="422486"/>
                  <a:pt x="868363" y="404812"/>
                  <a:pt x="785813" y="404812"/>
                </a:cubicBezTo>
                <a:lnTo>
                  <a:pt x="785813" y="376237"/>
                </a:lnTo>
                <a:cubicBezTo>
                  <a:pt x="847676" y="376237"/>
                  <a:pt x="893304" y="360734"/>
                  <a:pt x="922697" y="329728"/>
                </a:cubicBezTo>
                <a:cubicBezTo>
                  <a:pt x="952091" y="298723"/>
                  <a:pt x="966788" y="255463"/>
                  <a:pt x="966788" y="199950"/>
                </a:cubicBezTo>
                <a:cubicBezTo>
                  <a:pt x="966788" y="154260"/>
                  <a:pt x="955117" y="114275"/>
                  <a:pt x="931776" y="79995"/>
                </a:cubicBezTo>
                <a:cubicBezTo>
                  <a:pt x="908435" y="45715"/>
                  <a:pt x="871885" y="28575"/>
                  <a:pt x="822127" y="28575"/>
                </a:cubicBezTo>
                <a:cubicBezTo>
                  <a:pt x="800348" y="28575"/>
                  <a:pt x="776945" y="34267"/>
                  <a:pt x="751917" y="45653"/>
                </a:cubicBezTo>
                <a:cubicBezTo>
                  <a:pt x="726889" y="57038"/>
                  <a:pt x="714375" y="75728"/>
                  <a:pt x="714375" y="101724"/>
                </a:cubicBezTo>
                <a:cubicBezTo>
                  <a:pt x="714375" y="127769"/>
                  <a:pt x="717550" y="144040"/>
                  <a:pt x="723900" y="150539"/>
                </a:cubicBezTo>
                <a:cubicBezTo>
                  <a:pt x="730250" y="157038"/>
                  <a:pt x="733425" y="165174"/>
                  <a:pt x="733425" y="174947"/>
                </a:cubicBezTo>
                <a:cubicBezTo>
                  <a:pt x="733425" y="191219"/>
                  <a:pt x="730250" y="204229"/>
                  <a:pt x="723900" y="213977"/>
                </a:cubicBezTo>
                <a:cubicBezTo>
                  <a:pt x="717550" y="223726"/>
                  <a:pt x="706438" y="228600"/>
                  <a:pt x="690563" y="228600"/>
                </a:cubicBezTo>
                <a:cubicBezTo>
                  <a:pt x="677863" y="228600"/>
                  <a:pt x="665956" y="223837"/>
                  <a:pt x="654844" y="214312"/>
                </a:cubicBezTo>
                <a:cubicBezTo>
                  <a:pt x="643731" y="204787"/>
                  <a:pt x="638175" y="187325"/>
                  <a:pt x="638175" y="161925"/>
                </a:cubicBezTo>
                <a:cubicBezTo>
                  <a:pt x="638175" y="114300"/>
                  <a:pt x="658813" y="75406"/>
                  <a:pt x="700088" y="45243"/>
                </a:cubicBezTo>
                <a:cubicBezTo>
                  <a:pt x="741363" y="15081"/>
                  <a:pt x="788988" y="0"/>
                  <a:pt x="842963" y="0"/>
                </a:cubicBez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7"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7" name="直接连接符 6">
            <a:extLst>
              <a:ext uri="{FF2B5EF4-FFF2-40B4-BE49-F238E27FC236}">
                <a16:creationId xmlns:a16="http://schemas.microsoft.com/office/drawing/2014/main" id="{1155BBDE-66C3-48B0-BDED-F0412293DAEB}"/>
              </a:ext>
            </a:extLst>
          </p:cNvPr>
          <p:cNvCxnSpPr/>
          <p:nvPr/>
        </p:nvCxnSpPr>
        <p:spPr>
          <a:xfrm flipH="1">
            <a:off x="7596321" y="2632167"/>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FC40EEEA-082D-4E9C-AD82-845A3CAF94C9}"/>
              </a:ext>
            </a:extLst>
          </p:cNvPr>
          <p:cNvCxnSpPr/>
          <p:nvPr/>
        </p:nvCxnSpPr>
        <p:spPr>
          <a:xfrm flipH="1">
            <a:off x="7567729" y="3685350"/>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1" name="文本框 10">
            <a:hlinkClick r:id="rId2" action="ppaction://hlinksldjump"/>
            <a:extLst>
              <a:ext uri="{FF2B5EF4-FFF2-40B4-BE49-F238E27FC236}">
                <a16:creationId xmlns:a16="http://schemas.microsoft.com/office/drawing/2014/main" id="{9ABC2E97-B359-4AB2-848B-D2653B68151A}"/>
              </a:ext>
            </a:extLst>
          </p:cNvPr>
          <p:cNvSpPr txBox="1"/>
          <p:nvPr/>
        </p:nvSpPr>
        <p:spPr>
          <a:xfrm>
            <a:off x="8469671" y="2485366"/>
            <a:ext cx="1467068"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任务的编辑</a:t>
            </a:r>
            <a:endParaRPr lang="zh-CN" altLang="en-US" dirty="0"/>
          </a:p>
        </p:txBody>
      </p:sp>
      <p:sp>
        <p:nvSpPr>
          <p:cNvPr id="12" name="文本框 11">
            <a:hlinkClick r:id="rId3" action="ppaction://hlinksldjump"/>
            <a:extLst>
              <a:ext uri="{FF2B5EF4-FFF2-40B4-BE49-F238E27FC236}">
                <a16:creationId xmlns:a16="http://schemas.microsoft.com/office/drawing/2014/main" id="{434003EC-243D-457F-A944-3C9706F6BB77}"/>
              </a:ext>
            </a:extLst>
          </p:cNvPr>
          <p:cNvSpPr txBox="1"/>
          <p:nvPr/>
        </p:nvSpPr>
        <p:spPr>
          <a:xfrm>
            <a:off x="8483526" y="3533856"/>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设置任务链接</a:t>
            </a:r>
            <a:endParaRPr lang="zh-CN" altLang="en-US" dirty="0"/>
          </a:p>
        </p:txBody>
      </p:sp>
      <p:sp>
        <p:nvSpPr>
          <p:cNvPr id="14" name="文本框 13">
            <a:extLst>
              <a:ext uri="{FF2B5EF4-FFF2-40B4-BE49-F238E27FC236}">
                <a16:creationId xmlns:a16="http://schemas.microsoft.com/office/drawing/2014/main" id="{0CEC9EEE-5136-4649-B568-D003BCA3E0FD}"/>
              </a:ext>
            </a:extLst>
          </p:cNvPr>
          <p:cNvSpPr txBox="1"/>
          <p:nvPr/>
        </p:nvSpPr>
        <p:spPr>
          <a:xfrm>
            <a:off x="7453520" y="4592128"/>
            <a:ext cx="704686" cy="530014"/>
          </a:xfrm>
          <a:custGeom>
            <a:avLst/>
            <a:gdLst/>
            <a:ahLst/>
            <a:cxnLst/>
            <a:rect l="l" t="t" r="r" b="b"/>
            <a:pathLst>
              <a:path w="1119188" h="833437">
                <a:moveTo>
                  <a:pt x="909638" y="119062"/>
                </a:moveTo>
                <a:lnTo>
                  <a:pt x="638175" y="547687"/>
                </a:lnTo>
                <a:lnTo>
                  <a:pt x="914400" y="547687"/>
                </a:lnTo>
                <a:lnTo>
                  <a:pt x="914400" y="119062"/>
                </a:lnTo>
                <a:close/>
                <a:moveTo>
                  <a:pt x="247725" y="38100"/>
                </a:moveTo>
                <a:cubicBezTo>
                  <a:pt x="201886" y="38100"/>
                  <a:pt x="163426" y="72231"/>
                  <a:pt x="132346" y="140493"/>
                </a:cubicBezTo>
                <a:cubicBezTo>
                  <a:pt x="101265" y="208756"/>
                  <a:pt x="85725" y="300037"/>
                  <a:pt x="85725" y="414337"/>
                </a:cubicBezTo>
                <a:cubicBezTo>
                  <a:pt x="85725" y="534987"/>
                  <a:pt x="101265" y="628650"/>
                  <a:pt x="132346" y="695325"/>
                </a:cubicBezTo>
                <a:cubicBezTo>
                  <a:pt x="163426" y="762000"/>
                  <a:pt x="201886" y="795337"/>
                  <a:pt x="247725" y="795337"/>
                </a:cubicBezTo>
                <a:cubicBezTo>
                  <a:pt x="296838" y="795337"/>
                  <a:pt x="335298" y="762000"/>
                  <a:pt x="363104" y="695325"/>
                </a:cubicBezTo>
                <a:cubicBezTo>
                  <a:pt x="390910" y="628650"/>
                  <a:pt x="404813" y="534987"/>
                  <a:pt x="404813" y="414337"/>
                </a:cubicBezTo>
                <a:cubicBezTo>
                  <a:pt x="404813" y="300037"/>
                  <a:pt x="391716" y="208756"/>
                  <a:pt x="365522" y="140493"/>
                </a:cubicBezTo>
                <a:cubicBezTo>
                  <a:pt x="339328" y="72231"/>
                  <a:pt x="300063" y="38100"/>
                  <a:pt x="247725" y="38100"/>
                </a:cubicBezTo>
                <a:close/>
                <a:moveTo>
                  <a:pt x="942975" y="0"/>
                </a:moveTo>
                <a:lnTo>
                  <a:pt x="990600" y="0"/>
                </a:lnTo>
                <a:lnTo>
                  <a:pt x="990600" y="547687"/>
                </a:lnTo>
                <a:lnTo>
                  <a:pt x="1119188" y="547687"/>
                </a:lnTo>
                <a:lnTo>
                  <a:pt x="1119188" y="558469"/>
                </a:lnTo>
                <a:lnTo>
                  <a:pt x="1089451" y="576262"/>
                </a:lnTo>
                <a:lnTo>
                  <a:pt x="990600" y="576262"/>
                </a:lnTo>
                <a:lnTo>
                  <a:pt x="990600" y="635411"/>
                </a:lnTo>
                <a:lnTo>
                  <a:pt x="914400" y="681006"/>
                </a:lnTo>
                <a:lnTo>
                  <a:pt x="914400" y="576262"/>
                </a:lnTo>
                <a:lnTo>
                  <a:pt x="595313" y="576262"/>
                </a:lnTo>
                <a:lnTo>
                  <a:pt x="595313" y="552450"/>
                </a:lnTo>
                <a:close/>
                <a:moveTo>
                  <a:pt x="247650" y="0"/>
                </a:moveTo>
                <a:cubicBezTo>
                  <a:pt x="317500" y="0"/>
                  <a:pt x="375444" y="36512"/>
                  <a:pt x="421481" y="109537"/>
                </a:cubicBezTo>
                <a:cubicBezTo>
                  <a:pt x="467519" y="182562"/>
                  <a:pt x="490538" y="284162"/>
                  <a:pt x="490538" y="414337"/>
                </a:cubicBezTo>
                <a:cubicBezTo>
                  <a:pt x="490538" y="544512"/>
                  <a:pt x="467519" y="646906"/>
                  <a:pt x="421481" y="721518"/>
                </a:cubicBezTo>
                <a:cubicBezTo>
                  <a:pt x="375444" y="796131"/>
                  <a:pt x="317500" y="833437"/>
                  <a:pt x="247650" y="833437"/>
                </a:cubicBezTo>
                <a:cubicBezTo>
                  <a:pt x="177800" y="833437"/>
                  <a:pt x="119063" y="796925"/>
                  <a:pt x="71438" y="723900"/>
                </a:cubicBezTo>
                <a:cubicBezTo>
                  <a:pt x="23813" y="650875"/>
                  <a:pt x="0" y="547687"/>
                  <a:pt x="0" y="414337"/>
                </a:cubicBezTo>
                <a:cubicBezTo>
                  <a:pt x="0" y="290512"/>
                  <a:pt x="23019" y="190500"/>
                  <a:pt x="69056" y="114300"/>
                </a:cubicBezTo>
                <a:cubicBezTo>
                  <a:pt x="115094" y="38100"/>
                  <a:pt x="174625" y="0"/>
                  <a:pt x="247650" y="0"/>
                </a:cubicBezTo>
                <a:close/>
              </a:path>
            </a:pathLst>
          </a:custGeom>
          <a:solidFill>
            <a:srgbClr val="AD6126"/>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9600" dirty="0">
              <a:solidFill>
                <a:srgbClr val="AD6126"/>
              </a:solidFill>
              <a:latin typeface="幼圆" panose="02010509060101010101" pitchFamily="49" charset="-122"/>
              <a:ea typeface="幼圆" panose="02010509060101010101" pitchFamily="49" charset="-122"/>
            </a:endParaRPr>
          </a:p>
        </p:txBody>
      </p:sp>
      <p:cxnSp>
        <p:nvCxnSpPr>
          <p:cNvPr id="15" name="直接连接符 14">
            <a:extLst>
              <a:ext uri="{FF2B5EF4-FFF2-40B4-BE49-F238E27FC236}">
                <a16:creationId xmlns:a16="http://schemas.microsoft.com/office/drawing/2014/main" id="{D67C5621-C20E-4391-99FC-3930B493DE71}"/>
              </a:ext>
            </a:extLst>
          </p:cNvPr>
          <p:cNvCxnSpPr/>
          <p:nvPr/>
        </p:nvCxnSpPr>
        <p:spPr>
          <a:xfrm flipH="1">
            <a:off x="7594191" y="4723570"/>
            <a:ext cx="915799" cy="559470"/>
          </a:xfrm>
          <a:prstGeom prst="line">
            <a:avLst/>
          </a:prstGeom>
          <a:ln w="12700">
            <a:gradFill>
              <a:gsLst>
                <a:gs pos="0">
                  <a:schemeClr val="bg1"/>
                </a:gs>
                <a:gs pos="35000">
                  <a:schemeClr val="accent1">
                    <a:lumMod val="20000"/>
                    <a:lumOff val="80000"/>
                  </a:schemeClr>
                </a:gs>
                <a:gs pos="68000">
                  <a:srgbClr val="AF8461"/>
                </a:gs>
                <a:gs pos="100000">
                  <a:srgbClr val="AD6126"/>
                </a:gs>
              </a:gsLst>
              <a:lin ang="5400000" scaled="1"/>
            </a:gradFill>
          </a:ln>
        </p:spPr>
        <p:style>
          <a:lnRef idx="1">
            <a:schemeClr val="accent1"/>
          </a:lnRef>
          <a:fillRef idx="0">
            <a:schemeClr val="accent1"/>
          </a:fillRef>
          <a:effectRef idx="0">
            <a:schemeClr val="accent1"/>
          </a:effectRef>
          <a:fontRef idx="minor">
            <a:schemeClr val="tx1"/>
          </a:fontRef>
        </p:style>
      </p:cxnSp>
      <p:sp>
        <p:nvSpPr>
          <p:cNvPr id="16" name="文本框 15">
            <a:hlinkClick r:id="rId4" action="ppaction://hlinksldjump"/>
            <a:extLst>
              <a:ext uri="{FF2B5EF4-FFF2-40B4-BE49-F238E27FC236}">
                <a16:creationId xmlns:a16="http://schemas.microsoft.com/office/drawing/2014/main" id="{DF341E03-D69B-46BC-B87C-62A481BAD830}"/>
              </a:ext>
            </a:extLst>
          </p:cNvPr>
          <p:cNvSpPr txBox="1"/>
          <p:nvPr/>
        </p:nvSpPr>
        <p:spPr>
          <a:xfrm>
            <a:off x="8499051" y="4523490"/>
            <a:ext cx="172354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设置任务信息</a:t>
            </a:r>
          </a:p>
        </p:txBody>
      </p:sp>
      <p:sp>
        <p:nvSpPr>
          <p:cNvPr id="22" name="文本框 21">
            <a:hlinkClick r:id="rId5" action="ppaction://hlinksldjump"/>
            <a:extLst>
              <a:ext uri="{FF2B5EF4-FFF2-40B4-BE49-F238E27FC236}">
                <a16:creationId xmlns:a16="http://schemas.microsoft.com/office/drawing/2014/main" id="{A4FA8CBE-305F-4333-AF39-400B25841AD0}"/>
              </a:ext>
            </a:extLst>
          </p:cNvPr>
          <p:cNvSpPr txBox="1"/>
          <p:nvPr/>
        </p:nvSpPr>
        <p:spPr>
          <a:xfrm>
            <a:off x="8476931" y="1433082"/>
            <a:ext cx="1980029" cy="400110"/>
          </a:xfrm>
          <a:prstGeom prst="rect">
            <a:avLst/>
          </a:prstGeom>
          <a:noFill/>
        </p:spPr>
        <p:txBody>
          <a:bodyPr wrap="none" rtlCol="0">
            <a:spAutoFit/>
          </a:bodyPr>
          <a:lstStyle>
            <a:defPPr>
              <a:defRPr lang="zh-CN"/>
            </a:defPPr>
            <a:lvl1pPr>
              <a:defRPr sz="2000">
                <a:latin typeface="微软雅黑" panose="020B0503020204020204" pitchFamily="34" charset="-122"/>
                <a:ea typeface="微软雅黑" panose="020B0503020204020204" pitchFamily="34" charset="-122"/>
              </a:defRPr>
            </a:lvl1pPr>
          </a:lstStyle>
          <a:p>
            <a:r>
              <a:rPr lang="zh-CN" altLang="zh-CN" dirty="0"/>
              <a:t>项目任务的创建</a:t>
            </a:r>
            <a:endParaRPr lang="zh-CN" altLang="en-US" dirty="0"/>
          </a:p>
        </p:txBody>
      </p:sp>
    </p:spTree>
    <p:extLst>
      <p:ext uri="{BB962C8B-B14F-4D97-AF65-F5344CB8AC3E}">
        <p14:creationId xmlns:p14="http://schemas.microsoft.com/office/powerpoint/2010/main" val="36662192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70836" y="811473"/>
            <a:ext cx="9450328" cy="190363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重叠链接任务</a:t>
            </a:r>
            <a:endParaRPr lang="zh-CN" altLang="zh-CN" dirty="0"/>
          </a:p>
          <a:p>
            <a:pPr indent="457200"/>
            <a:r>
              <a:rPr lang="zh-CN" altLang="zh-CN" dirty="0"/>
              <a:t>在前置任务尚未完成时，便开始后续任务，称为重叠链接任务。重叠任务的设置方法和延迟任务的设置方法相同，只是，需要将“任务信息”对话框中的“延隔时间”设置成负值。</a:t>
            </a:r>
          </a:p>
        </p:txBody>
      </p:sp>
      <p:pic>
        <p:nvPicPr>
          <p:cNvPr id="18434" name="图片 1">
            <a:extLst>
              <a:ext uri="{FF2B5EF4-FFF2-40B4-BE49-F238E27FC236}">
                <a16:creationId xmlns:a16="http://schemas.microsoft.com/office/drawing/2014/main" id="{6A3A37A4-777B-4A92-918A-4EEE1A7D72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2843" y="2715112"/>
            <a:ext cx="4826314" cy="3179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69643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005708" y="1073671"/>
            <a:ext cx="8180583"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3.3.5 </a:t>
            </a:r>
            <a:r>
              <a:rPr lang="zh-CN" altLang="zh-CN" b="1" dirty="0"/>
              <a:t>取消任务链接</a:t>
            </a:r>
          </a:p>
          <a:p>
            <a:pPr indent="457200"/>
            <a:r>
              <a:rPr lang="zh-CN" altLang="zh-CN" dirty="0"/>
              <a:t>若想取消任务之间的链接，可以使用“取消链接任务”命令</a:t>
            </a:r>
            <a:r>
              <a:rPr lang="zh-CN" altLang="en-US" dirty="0"/>
              <a:t>。</a:t>
            </a:r>
            <a:endParaRPr lang="zh-CN" altLang="zh-CN" dirty="0"/>
          </a:p>
        </p:txBody>
      </p:sp>
      <p:pic>
        <p:nvPicPr>
          <p:cNvPr id="19458" name="图片 1">
            <a:extLst>
              <a:ext uri="{FF2B5EF4-FFF2-40B4-BE49-F238E27FC236}">
                <a16:creationId xmlns:a16="http://schemas.microsoft.com/office/drawing/2014/main" id="{924FC508-3019-47EA-A4A7-C5882BEF96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8401" y="2582679"/>
            <a:ext cx="4972458" cy="2980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图片 1">
            <a:extLst>
              <a:ext uri="{FF2B5EF4-FFF2-40B4-BE49-F238E27FC236}">
                <a16:creationId xmlns:a16="http://schemas.microsoft.com/office/drawing/2014/main" id="{5778C2EB-36FB-4D2C-A0FF-56C6950C9A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8172" y="3036853"/>
            <a:ext cx="5315582" cy="2072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32731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558891"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5897813" y="3972975"/>
            <a:ext cx="3877985" cy="830997"/>
          </a:xfrm>
          <a:prstGeom prst="rect">
            <a:avLst/>
          </a:prstGeom>
        </p:spPr>
        <p:txBody>
          <a:bodyPr wrap="none">
            <a:spAutoFit/>
          </a:bodyPr>
          <a:lstStyle/>
          <a:p>
            <a:r>
              <a:rPr lang="zh-CN" altLang="zh-CN" sz="4800" b="1" dirty="0"/>
              <a:t>设置任务信息</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871525"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04</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7187850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1310" y="971130"/>
            <a:ext cx="9427189" cy="464589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3.4.1 </a:t>
            </a:r>
            <a:r>
              <a:rPr lang="zh-CN" altLang="zh-CN" b="1" dirty="0"/>
              <a:t>设置任务类型</a:t>
            </a:r>
          </a:p>
          <a:p>
            <a:pPr indent="457200"/>
            <a:r>
              <a:rPr lang="zh-CN" altLang="zh-CN" dirty="0"/>
              <a:t>任务类型默认为“固定单位”，除此之外任务类型还包括“固定工期”和“固定工时”。这</a:t>
            </a:r>
            <a:r>
              <a:rPr lang="en-US" altLang="zh-CN" dirty="0"/>
              <a:t>3</a:t>
            </a:r>
            <a:r>
              <a:rPr lang="zh-CN" altLang="zh-CN" dirty="0"/>
              <a:t>种任务类型的详细说明如下：</a:t>
            </a:r>
          </a:p>
          <a:p>
            <a:pPr indent="457200"/>
            <a:r>
              <a:rPr lang="en-US" altLang="zh-CN" b="1" dirty="0"/>
              <a:t>1.</a:t>
            </a:r>
            <a:r>
              <a:rPr lang="zh-CN" altLang="zh-CN" b="1" dirty="0"/>
              <a:t>固定单位</a:t>
            </a:r>
            <a:endParaRPr lang="zh-CN" altLang="zh-CN" dirty="0"/>
          </a:p>
          <a:p>
            <a:pPr indent="457200"/>
            <a:r>
              <a:rPr lang="zh-CN" altLang="zh-CN" dirty="0"/>
              <a:t>默认创建的任务类型，不管任务工时量或工期如何改变，工作分配单位都会保持不变。</a:t>
            </a:r>
          </a:p>
          <a:p>
            <a:pPr indent="457200"/>
            <a:r>
              <a:rPr lang="en-US" altLang="zh-CN" b="1" dirty="0"/>
              <a:t>2.</a:t>
            </a:r>
            <a:r>
              <a:rPr lang="zh-CN" altLang="zh-CN" b="1" dirty="0"/>
              <a:t>固定工期</a:t>
            </a:r>
            <a:endParaRPr lang="zh-CN" altLang="zh-CN" dirty="0"/>
          </a:p>
          <a:p>
            <a:pPr indent="457200"/>
            <a:r>
              <a:rPr lang="zh-CN" altLang="zh-CN" dirty="0"/>
              <a:t>不管工时量或分配的资源如何改变，任务工期都保持不变。</a:t>
            </a:r>
          </a:p>
          <a:p>
            <a:pPr indent="457200"/>
            <a:r>
              <a:rPr lang="en-US" altLang="zh-CN" b="1" dirty="0"/>
              <a:t>3.</a:t>
            </a:r>
            <a:r>
              <a:rPr lang="zh-CN" altLang="zh-CN" b="1" dirty="0"/>
              <a:t>固定工时</a:t>
            </a:r>
            <a:endParaRPr lang="zh-CN" altLang="zh-CN" dirty="0"/>
          </a:p>
          <a:p>
            <a:pPr indent="457200"/>
            <a:r>
              <a:rPr lang="zh-CN" altLang="zh-CN" dirty="0"/>
              <a:t>不管任务工期或分配给任务的资源量如何改变，工时量保持不变。</a:t>
            </a:r>
          </a:p>
        </p:txBody>
      </p:sp>
    </p:spTree>
    <p:extLst>
      <p:ext uri="{BB962C8B-B14F-4D97-AF65-F5344CB8AC3E}">
        <p14:creationId xmlns:p14="http://schemas.microsoft.com/office/powerpoint/2010/main" val="20313807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382405" y="447675"/>
            <a:ext cx="9427189"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3.4.2 </a:t>
            </a:r>
            <a:r>
              <a:rPr lang="zh-CN" altLang="zh-CN" b="1" dirty="0"/>
              <a:t>设置任务的时间限制</a:t>
            </a:r>
          </a:p>
          <a:p>
            <a:pPr indent="457200"/>
            <a:r>
              <a:rPr lang="zh-CN" altLang="zh-CN" dirty="0"/>
              <a:t>任务限的类型制包括“最后期限”和“限定类型”两种，用户可根据需要对正在编辑的任务做出相应限制。下面分别介绍设置这两种任务限制的方法。</a:t>
            </a:r>
          </a:p>
          <a:p>
            <a:pPr indent="457200"/>
            <a:r>
              <a:rPr lang="en-US" altLang="zh-CN" b="1" dirty="0"/>
              <a:t>1.</a:t>
            </a:r>
            <a:r>
              <a:rPr lang="zh-CN" altLang="zh-CN" b="1" dirty="0"/>
              <a:t>设置任务最后期限</a:t>
            </a:r>
            <a:endParaRPr lang="zh-CN" altLang="zh-CN" dirty="0"/>
          </a:p>
          <a:p>
            <a:pPr indent="457200"/>
            <a:r>
              <a:rPr lang="zh-CN" altLang="zh-CN" dirty="0"/>
              <a:t>默认情况下</a:t>
            </a:r>
            <a:r>
              <a:rPr lang="en-US" altLang="zh-CN" dirty="0"/>
              <a:t>Project</a:t>
            </a:r>
            <a:r>
              <a:rPr lang="zh-CN" altLang="zh-CN" dirty="0"/>
              <a:t>的限制日期为</a:t>
            </a:r>
            <a:r>
              <a:rPr lang="en-US" altLang="zh-CN" dirty="0"/>
              <a:t>NA</a:t>
            </a:r>
            <a:r>
              <a:rPr lang="zh-CN" altLang="zh-CN" dirty="0"/>
              <a:t>，这表示该任务不受任何限制。用户可根据需要设置任务的最后期限。</a:t>
            </a:r>
          </a:p>
        </p:txBody>
      </p:sp>
      <p:pic>
        <p:nvPicPr>
          <p:cNvPr id="20482" name="图片 1">
            <a:extLst>
              <a:ext uri="{FF2B5EF4-FFF2-40B4-BE49-F238E27FC236}">
                <a16:creationId xmlns:a16="http://schemas.microsoft.com/office/drawing/2014/main" id="{C08CD47F-8795-41B8-86F6-269E323C72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3507" y="3255623"/>
            <a:ext cx="4544984" cy="2666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72842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969028" y="941160"/>
            <a:ext cx="8253944" cy="465460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设置强制限定</a:t>
            </a:r>
            <a:endParaRPr lang="zh-CN" altLang="zh-CN" dirty="0"/>
          </a:p>
          <a:p>
            <a:pPr indent="457200"/>
            <a:r>
              <a:rPr lang="zh-CN" altLang="zh-CN" dirty="0"/>
              <a:t>项目任务的限制类型共有</a:t>
            </a:r>
            <a:r>
              <a:rPr lang="en-US" altLang="zh-CN" dirty="0"/>
              <a:t>8</a:t>
            </a:r>
            <a:r>
              <a:rPr lang="zh-CN" altLang="zh-CN" dirty="0"/>
              <a:t>种，每种类型的具体说明如下：</a:t>
            </a:r>
          </a:p>
          <a:p>
            <a:pPr indent="457200"/>
            <a:r>
              <a:rPr lang="zh-CN" altLang="zh-CN" dirty="0"/>
              <a:t>（</a:t>
            </a:r>
            <a:r>
              <a:rPr lang="en-US" altLang="zh-CN" dirty="0"/>
              <a:t>1</a:t>
            </a:r>
            <a:r>
              <a:rPr lang="zh-CN" altLang="zh-CN" dirty="0"/>
              <a:t>）越早越好</a:t>
            </a:r>
          </a:p>
          <a:p>
            <a:pPr indent="457200"/>
            <a:r>
              <a:rPr lang="zh-CN" altLang="zh-CN" dirty="0"/>
              <a:t>选定任务尽可能早开始，但不得早于项目开始时间。</a:t>
            </a:r>
          </a:p>
          <a:p>
            <a:pPr indent="457200"/>
            <a:r>
              <a:rPr lang="zh-CN" altLang="zh-CN" dirty="0"/>
              <a:t>（</a:t>
            </a:r>
            <a:r>
              <a:rPr lang="en-US" altLang="zh-CN" dirty="0"/>
              <a:t>2</a:t>
            </a:r>
            <a:r>
              <a:rPr lang="zh-CN" altLang="zh-CN" dirty="0"/>
              <a:t>）越晚越好</a:t>
            </a:r>
          </a:p>
          <a:p>
            <a:pPr indent="457200"/>
            <a:r>
              <a:rPr lang="zh-CN" altLang="zh-CN" dirty="0"/>
              <a:t>选定任务越晚开始越好，但不得晚于项目结束时间。</a:t>
            </a:r>
          </a:p>
          <a:p>
            <a:pPr indent="457200"/>
            <a:r>
              <a:rPr lang="zh-CN" altLang="zh-CN" dirty="0"/>
              <a:t>（</a:t>
            </a:r>
            <a:r>
              <a:rPr lang="en-US" altLang="zh-CN" dirty="0"/>
              <a:t>3</a:t>
            </a:r>
            <a:r>
              <a:rPr lang="zh-CN" altLang="zh-CN" dirty="0"/>
              <a:t>）必须开始于</a:t>
            </a:r>
          </a:p>
          <a:p>
            <a:pPr indent="457200"/>
            <a:r>
              <a:rPr lang="zh-CN" altLang="zh-CN" dirty="0"/>
              <a:t>选定任务必须在指定日期开始。</a:t>
            </a:r>
          </a:p>
          <a:p>
            <a:pPr indent="457200"/>
            <a:r>
              <a:rPr lang="zh-CN" altLang="zh-CN" dirty="0"/>
              <a:t>（</a:t>
            </a:r>
            <a:r>
              <a:rPr lang="en-US" altLang="zh-CN" dirty="0"/>
              <a:t>4</a:t>
            </a:r>
            <a:r>
              <a:rPr lang="zh-CN" altLang="zh-CN" dirty="0"/>
              <a:t>）必须完成于</a:t>
            </a:r>
          </a:p>
          <a:p>
            <a:pPr indent="457200"/>
            <a:r>
              <a:rPr lang="zh-CN" altLang="zh-CN" dirty="0"/>
              <a:t>选定任务必须在指定日期完成。</a:t>
            </a:r>
          </a:p>
        </p:txBody>
      </p:sp>
    </p:spTree>
    <p:extLst>
      <p:ext uri="{BB962C8B-B14F-4D97-AF65-F5344CB8AC3E}">
        <p14:creationId xmlns:p14="http://schemas.microsoft.com/office/powerpoint/2010/main" val="13112221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232742" y="1376589"/>
            <a:ext cx="7390229" cy="373127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a:t>
            </a:r>
            <a:r>
              <a:rPr lang="en-US" altLang="zh-CN" dirty="0"/>
              <a:t>5</a:t>
            </a:r>
            <a:r>
              <a:rPr lang="zh-CN" altLang="zh-CN" dirty="0"/>
              <a:t>）不得晚于…开始</a:t>
            </a:r>
          </a:p>
          <a:p>
            <a:pPr indent="457200"/>
            <a:r>
              <a:rPr lang="zh-CN" altLang="zh-CN" dirty="0"/>
              <a:t>选定任务的开始日期不得晚于指定日期。</a:t>
            </a:r>
          </a:p>
          <a:p>
            <a:pPr indent="457200"/>
            <a:r>
              <a:rPr lang="zh-CN" altLang="zh-CN" dirty="0"/>
              <a:t>（</a:t>
            </a:r>
            <a:r>
              <a:rPr lang="en-US" altLang="zh-CN" dirty="0"/>
              <a:t>6</a:t>
            </a:r>
            <a:r>
              <a:rPr lang="zh-CN" altLang="zh-CN" dirty="0"/>
              <a:t>）不得晚于…完成</a:t>
            </a:r>
          </a:p>
          <a:p>
            <a:pPr indent="457200"/>
            <a:r>
              <a:rPr lang="zh-CN" altLang="zh-CN" dirty="0"/>
              <a:t>选定任务的完成日期不得晚于指定日期。</a:t>
            </a:r>
          </a:p>
          <a:p>
            <a:pPr indent="457200"/>
            <a:r>
              <a:rPr lang="zh-CN" altLang="zh-CN" dirty="0"/>
              <a:t>（</a:t>
            </a:r>
            <a:r>
              <a:rPr lang="en-US" altLang="zh-CN" dirty="0"/>
              <a:t>7</a:t>
            </a:r>
            <a:r>
              <a:rPr lang="zh-CN" altLang="zh-CN" dirty="0"/>
              <a:t>）不得早于…开始</a:t>
            </a:r>
          </a:p>
          <a:p>
            <a:pPr indent="457200"/>
            <a:r>
              <a:rPr lang="zh-CN" altLang="zh-CN" dirty="0"/>
              <a:t>选定任务的开始日期不得早于指定日期。</a:t>
            </a:r>
          </a:p>
          <a:p>
            <a:pPr indent="457200"/>
            <a:r>
              <a:rPr lang="zh-CN" altLang="zh-CN" dirty="0"/>
              <a:t>（</a:t>
            </a:r>
            <a:r>
              <a:rPr lang="en-US" altLang="zh-CN" dirty="0"/>
              <a:t>8</a:t>
            </a:r>
            <a:r>
              <a:rPr lang="zh-CN" altLang="zh-CN" dirty="0"/>
              <a:t>）不得早于…完成</a:t>
            </a:r>
          </a:p>
          <a:p>
            <a:pPr indent="457200"/>
            <a:r>
              <a:rPr lang="zh-CN" altLang="zh-CN" dirty="0"/>
              <a:t>选定任务的完成日期不得早于指定日期。</a:t>
            </a:r>
          </a:p>
        </p:txBody>
      </p:sp>
    </p:spTree>
    <p:extLst>
      <p:ext uri="{BB962C8B-B14F-4D97-AF65-F5344CB8AC3E}">
        <p14:creationId xmlns:p14="http://schemas.microsoft.com/office/powerpoint/2010/main" val="29925731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实战演练：创建连锁奶茶店项目</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585637" y="1195570"/>
            <a:ext cx="9020725" cy="142295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zh-CN" altLang="zh-CN" dirty="0"/>
              <a:t>通过本章内容的学习，相信大家对项目任务的创建以及各种编辑方法已经有所了解。接下来将综合本章所学知识创建连锁奶茶店项目。</a:t>
            </a:r>
          </a:p>
          <a:p>
            <a:pPr indent="457200"/>
            <a:r>
              <a:rPr lang="en-US" altLang="zh-CN" b="1" dirty="0"/>
              <a:t>1.</a:t>
            </a:r>
            <a:r>
              <a:rPr lang="zh-CN" altLang="zh-CN" b="1" dirty="0"/>
              <a:t>添加任务</a:t>
            </a:r>
            <a:endParaRPr lang="zh-CN" altLang="zh-CN" dirty="0"/>
          </a:p>
        </p:txBody>
      </p:sp>
      <p:pic>
        <p:nvPicPr>
          <p:cNvPr id="21506" name="图片 1">
            <a:extLst>
              <a:ext uri="{FF2B5EF4-FFF2-40B4-BE49-F238E27FC236}">
                <a16:creationId xmlns:a16="http://schemas.microsoft.com/office/drawing/2014/main" id="{48024FB3-C314-4EEB-9C72-90A17BDCDB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310" y="2848407"/>
            <a:ext cx="5119815" cy="3001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图片 1">
            <a:extLst>
              <a:ext uri="{FF2B5EF4-FFF2-40B4-BE49-F238E27FC236}">
                <a16:creationId xmlns:a16="http://schemas.microsoft.com/office/drawing/2014/main" id="{AB641CB3-CCB6-4A74-BCB9-A314A889FB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4037" y="2848407"/>
            <a:ext cx="4174248" cy="3001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4035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实战演练：创建连锁奶茶店项目</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252878" y="1270721"/>
            <a:ext cx="3194003"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设置项目开始时间</a:t>
            </a:r>
            <a:endParaRPr lang="en-US" altLang="zh-CN" b="1" dirty="0"/>
          </a:p>
          <a:p>
            <a:pPr indent="457200"/>
            <a:r>
              <a:rPr lang="en-US" altLang="zh-CN" b="1" dirty="0"/>
              <a:t>3.</a:t>
            </a:r>
            <a:r>
              <a:rPr lang="zh-CN" altLang="zh-CN" b="1" dirty="0"/>
              <a:t>设置任务摘要</a:t>
            </a:r>
            <a:endParaRPr lang="zh-CN" altLang="zh-CN" dirty="0"/>
          </a:p>
        </p:txBody>
      </p:sp>
      <p:pic>
        <p:nvPicPr>
          <p:cNvPr id="22531" name="图片 1">
            <a:extLst>
              <a:ext uri="{FF2B5EF4-FFF2-40B4-BE49-F238E27FC236}">
                <a16:creationId xmlns:a16="http://schemas.microsoft.com/office/drawing/2014/main" id="{F6B2E01E-9423-4E88-B141-04324F4838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4420" y="2475938"/>
            <a:ext cx="3724659" cy="3318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图片 1">
            <a:extLst>
              <a:ext uri="{FF2B5EF4-FFF2-40B4-BE49-F238E27FC236}">
                <a16:creationId xmlns:a16="http://schemas.microsoft.com/office/drawing/2014/main" id="{ED15F8AD-5F61-4D07-991F-1C84711B48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1239" y="2475938"/>
            <a:ext cx="4863847" cy="3318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36632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实战演练：创建连锁奶茶店项目</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418196" y="1345221"/>
            <a:ext cx="4677804"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4.</a:t>
            </a:r>
            <a:r>
              <a:rPr lang="zh-CN" altLang="zh-CN" b="1" dirty="0"/>
              <a:t>链接任务</a:t>
            </a:r>
            <a:endParaRPr lang="en-US" altLang="zh-CN" b="1" dirty="0"/>
          </a:p>
          <a:p>
            <a:pPr indent="457200"/>
            <a:r>
              <a:rPr lang="en-US" altLang="zh-CN" b="1" dirty="0"/>
              <a:t>5.</a:t>
            </a:r>
            <a:r>
              <a:rPr lang="zh-CN" altLang="zh-CN" b="1" dirty="0"/>
              <a:t>设置前置任务以及限制任务类型</a:t>
            </a:r>
            <a:endParaRPr lang="en-US" altLang="zh-CN" b="1" dirty="0"/>
          </a:p>
        </p:txBody>
      </p:sp>
      <p:pic>
        <p:nvPicPr>
          <p:cNvPr id="23557" name="图片 1">
            <a:extLst>
              <a:ext uri="{FF2B5EF4-FFF2-40B4-BE49-F238E27FC236}">
                <a16:creationId xmlns:a16="http://schemas.microsoft.com/office/drawing/2014/main" id="{1333E6CB-B2AB-4712-B9D2-A509163E52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310" y="2835047"/>
            <a:ext cx="5866437" cy="257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图片 1">
            <a:extLst>
              <a:ext uri="{FF2B5EF4-FFF2-40B4-BE49-F238E27FC236}">
                <a16:creationId xmlns:a16="http://schemas.microsoft.com/office/drawing/2014/main" id="{F7B67D59-1065-4072-A45C-76892C4311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1362" y="2835047"/>
            <a:ext cx="3346009" cy="257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2409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C823FAAC-91EC-40CB-B4C5-A863D97D6D64}"/>
              </a:ext>
            </a:extLst>
          </p:cNvPr>
          <p:cNvGrpSpPr/>
          <p:nvPr/>
        </p:nvGrpSpPr>
        <p:grpSpPr>
          <a:xfrm>
            <a:off x="2108948" y="3429000"/>
            <a:ext cx="2057222" cy="1809652"/>
            <a:chOff x="5198984" y="1169522"/>
            <a:chExt cx="2057222" cy="1809652"/>
          </a:xfrm>
        </p:grpSpPr>
        <p:sp>
          <p:nvSpPr>
            <p:cNvPr id="11" name="矩形 10">
              <a:extLst>
                <a:ext uri="{FF2B5EF4-FFF2-40B4-BE49-F238E27FC236}">
                  <a16:creationId xmlns:a16="http://schemas.microsoft.com/office/drawing/2014/main" id="{3A336229-A0C0-4540-A067-9BCD2CD62050}"/>
                </a:ext>
              </a:extLst>
            </p:cNvPr>
            <p:cNvSpPr/>
            <p:nvPr/>
          </p:nvSpPr>
          <p:spPr>
            <a:xfrm>
              <a:off x="5413512" y="1278818"/>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60D4403D-04FB-4E28-9BDD-8F6D2ECFDFF3}"/>
                </a:ext>
              </a:extLst>
            </p:cNvPr>
            <p:cNvSpPr/>
            <p:nvPr/>
          </p:nvSpPr>
          <p:spPr>
            <a:xfrm>
              <a:off x="5413512" y="1278818"/>
              <a:ext cx="1628166" cy="1591060"/>
            </a:xfrm>
            <a:prstGeom prst="rect">
              <a:avLst/>
            </a:prstGeom>
            <a:solidFill>
              <a:schemeClr val="bg1">
                <a:alpha val="5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矩形 14">
              <a:extLst>
                <a:ext uri="{FF2B5EF4-FFF2-40B4-BE49-F238E27FC236}">
                  <a16:creationId xmlns:a16="http://schemas.microsoft.com/office/drawing/2014/main" id="{C53A8B3D-377E-4CEB-BEFA-6682213EF5FF}"/>
                </a:ext>
              </a:extLst>
            </p:cNvPr>
            <p:cNvSpPr/>
            <p:nvPr/>
          </p:nvSpPr>
          <p:spPr>
            <a:xfrm>
              <a:off x="5198984" y="1169522"/>
              <a:ext cx="1842694" cy="170035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id="{E58D9DEF-9BB6-4D32-9504-9F354A13EC19}"/>
              </a:ext>
            </a:extLst>
          </p:cNvPr>
          <p:cNvSpPr/>
          <p:nvPr/>
        </p:nvSpPr>
        <p:spPr>
          <a:xfrm>
            <a:off x="4997928" y="3972975"/>
            <a:ext cx="4493538" cy="830997"/>
          </a:xfrm>
          <a:prstGeom prst="rect">
            <a:avLst/>
          </a:prstGeom>
        </p:spPr>
        <p:txBody>
          <a:bodyPr wrap="none">
            <a:spAutoFit/>
          </a:bodyPr>
          <a:lstStyle/>
          <a:p>
            <a:r>
              <a:rPr lang="zh-CN" altLang="zh-CN" sz="4800" b="1" dirty="0"/>
              <a:t>项目任务的创建</a:t>
            </a:r>
          </a:p>
        </p:txBody>
      </p:sp>
      <p:sp>
        <p:nvSpPr>
          <p:cNvPr id="17" name="文本框 16">
            <a:extLst>
              <a:ext uri="{FF2B5EF4-FFF2-40B4-BE49-F238E27FC236}">
                <a16:creationId xmlns:a16="http://schemas.microsoft.com/office/drawing/2014/main" id="{39ACF8E2-54B4-4167-9B96-8677A543C40A}"/>
              </a:ext>
            </a:extLst>
          </p:cNvPr>
          <p:cNvSpPr txBox="1"/>
          <p:nvPr/>
        </p:nvSpPr>
        <p:spPr>
          <a:xfrm>
            <a:off x="2421582" y="3548996"/>
            <a:ext cx="1425390" cy="1569660"/>
          </a:xfrm>
          <a:prstGeom prst="rect">
            <a:avLst/>
          </a:prstGeom>
          <a:noFill/>
        </p:spPr>
        <p:txBody>
          <a:bodyPr wrap="none" rtlCol="0">
            <a:spAutoFit/>
          </a:bodyPr>
          <a:lstStyle/>
          <a:p>
            <a:r>
              <a:rPr lang="en-US" altLang="zh-CN" sz="9600" b="1" dirty="0">
                <a:solidFill>
                  <a:srgbClr val="FDB402"/>
                </a:solidFill>
                <a:latin typeface="幼圆" panose="02010509060101010101" pitchFamily="49" charset="-122"/>
                <a:ea typeface="幼圆" panose="02010509060101010101" pitchFamily="49" charset="-122"/>
              </a:rPr>
              <a:t>01</a:t>
            </a:r>
            <a:endParaRPr lang="zh-CN" altLang="en-US" sz="9600" b="1" dirty="0">
              <a:solidFill>
                <a:srgbClr val="FDB402"/>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3224235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671619" y="527169"/>
            <a:ext cx="4338314"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r>
              <a:rPr lang="zh-CN" altLang="zh-CN" b="1" dirty="0"/>
              <a:t>实战演练：创建连锁奶茶店项目</a:t>
            </a:r>
          </a:p>
        </p:txBody>
      </p:sp>
      <p:sp>
        <p:nvSpPr>
          <p:cNvPr id="7" name="文本框 23">
            <a:extLst>
              <a:ext uri="{FF2B5EF4-FFF2-40B4-BE49-F238E27FC236}">
                <a16:creationId xmlns:a16="http://schemas.microsoft.com/office/drawing/2014/main" id="{639D47D3-2540-42BA-BC5C-1D25F2C24CD0}"/>
              </a:ext>
            </a:extLst>
          </p:cNvPr>
          <p:cNvSpPr txBox="1"/>
          <p:nvPr/>
        </p:nvSpPr>
        <p:spPr>
          <a:xfrm>
            <a:off x="1381310" y="1243621"/>
            <a:ext cx="3821461" cy="499624"/>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6.</a:t>
            </a:r>
            <a:r>
              <a:rPr lang="zh-CN" altLang="zh-CN" b="1" dirty="0"/>
              <a:t>设置里程碑</a:t>
            </a:r>
            <a:endParaRPr lang="zh-CN" altLang="zh-CN" dirty="0"/>
          </a:p>
        </p:txBody>
      </p:sp>
      <p:pic>
        <p:nvPicPr>
          <p:cNvPr id="24578" name="图片 1">
            <a:extLst>
              <a:ext uri="{FF2B5EF4-FFF2-40B4-BE49-F238E27FC236}">
                <a16:creationId xmlns:a16="http://schemas.microsoft.com/office/drawing/2014/main" id="{B35411F2-92E3-42C9-88D7-4708D7F0D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7583" y="1960073"/>
            <a:ext cx="6776833" cy="3605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82436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a:off x="0" y="2964788"/>
            <a:ext cx="12192000" cy="3893212"/>
          </a:xfrm>
          <a:prstGeom prst="rect">
            <a:avLst/>
          </a:prstGeom>
          <a:gradFill>
            <a:gsLst>
              <a:gs pos="2000">
                <a:schemeClr val="accent1">
                  <a:lumMod val="5000"/>
                  <a:lumOff val="95000"/>
                  <a:alpha val="0"/>
                </a:schemeClr>
              </a:gs>
              <a:gs pos="35000">
                <a:srgbClr val="CDB8AD">
                  <a:alpha val="20000"/>
                </a:srgbClr>
              </a:gs>
              <a:gs pos="94000">
                <a:schemeClr val="tx1">
                  <a:lumMod val="95000"/>
                  <a:lumOff val="5000"/>
                  <a:alpha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354628" y="942361"/>
            <a:ext cx="2825756" cy="4400550"/>
            <a:chOff x="7721289" y="1228725"/>
            <a:chExt cx="2825756" cy="4400550"/>
          </a:xfrm>
          <a:solidFill>
            <a:srgbClr val="EDA221"/>
          </a:solidFill>
        </p:grpSpPr>
        <p:sp>
          <p:nvSpPr>
            <p:cNvPr id="4" name="任意多边形: 形状 3"/>
            <p:cNvSpPr/>
            <p:nvPr/>
          </p:nvSpPr>
          <p:spPr>
            <a:xfrm>
              <a:off x="7721289" y="1228725"/>
              <a:ext cx="2825756" cy="4400550"/>
            </a:xfrm>
            <a:custGeom>
              <a:avLst/>
              <a:gdLst>
                <a:gd name="connsiteX0" fmla="*/ 2576979 w 2825756"/>
                <a:gd name="connsiteY0" fmla="*/ 362685 h 4400550"/>
                <a:gd name="connsiteX1" fmla="*/ 2576979 w 2825756"/>
                <a:gd name="connsiteY1" fmla="*/ 3992147 h 4400550"/>
                <a:gd name="connsiteX2" fmla="*/ 2199786 w 2825756"/>
                <a:gd name="connsiteY2" fmla="*/ 3992147 h 4400550"/>
                <a:gd name="connsiteX3" fmla="*/ 2199786 w 2825756"/>
                <a:gd name="connsiteY3" fmla="*/ 3646597 h 4400550"/>
                <a:gd name="connsiteX4" fmla="*/ 2445696 w 2825756"/>
                <a:gd name="connsiteY4" fmla="*/ 3646597 h 4400550"/>
                <a:gd name="connsiteX5" fmla="*/ 2445696 w 2825756"/>
                <a:gd name="connsiteY5" fmla="*/ 3939804 h 4400550"/>
                <a:gd name="connsiteX6" fmla="*/ 2491415 w 2825756"/>
                <a:gd name="connsiteY6" fmla="*/ 3939804 h 4400550"/>
                <a:gd name="connsiteX7" fmla="*/ 2491415 w 2825756"/>
                <a:gd name="connsiteY7" fmla="*/ 3612471 h 4400550"/>
                <a:gd name="connsiteX8" fmla="*/ 2479822 w 2825756"/>
                <a:gd name="connsiteY8" fmla="*/ 3612471 h 4400550"/>
                <a:gd name="connsiteX9" fmla="*/ 2479822 w 2825756"/>
                <a:gd name="connsiteY9" fmla="*/ 3600878 h 4400550"/>
                <a:gd name="connsiteX10" fmla="*/ 2152489 w 2825756"/>
                <a:gd name="connsiteY10" fmla="*/ 3600878 h 4400550"/>
                <a:gd name="connsiteX11" fmla="*/ 2152489 w 2825756"/>
                <a:gd name="connsiteY11" fmla="*/ 3646597 h 4400550"/>
                <a:gd name="connsiteX12" fmla="*/ 2154066 w 2825756"/>
                <a:gd name="connsiteY12" fmla="*/ 3646597 h 4400550"/>
                <a:gd name="connsiteX13" fmla="*/ 2154066 w 2825756"/>
                <a:gd name="connsiteY13" fmla="*/ 4037865 h 4400550"/>
                <a:gd name="connsiteX14" fmla="*/ 2199786 w 2825756"/>
                <a:gd name="connsiteY14" fmla="*/ 4037865 h 4400550"/>
                <a:gd name="connsiteX15" fmla="*/ 2199786 w 2825756"/>
                <a:gd name="connsiteY15" fmla="*/ 4037867 h 4400550"/>
                <a:gd name="connsiteX16" fmla="*/ 2613910 w 2825756"/>
                <a:gd name="connsiteY16" fmla="*/ 4037867 h 4400550"/>
                <a:gd name="connsiteX17" fmla="*/ 2613910 w 2825756"/>
                <a:gd name="connsiteY17" fmla="*/ 4037865 h 4400550"/>
                <a:gd name="connsiteX18" fmla="*/ 2622698 w 2825756"/>
                <a:gd name="connsiteY18" fmla="*/ 4037865 h 4400550"/>
                <a:gd name="connsiteX19" fmla="*/ 2622698 w 2825756"/>
                <a:gd name="connsiteY19" fmla="*/ 362685 h 4400550"/>
                <a:gd name="connsiteX20" fmla="*/ 238471 w 2825756"/>
                <a:gd name="connsiteY20" fmla="*/ 362684 h 4400550"/>
                <a:gd name="connsiteX21" fmla="*/ 238471 w 2825756"/>
                <a:gd name="connsiteY21" fmla="*/ 362686 h 4400550"/>
                <a:gd name="connsiteX22" fmla="*/ 229683 w 2825756"/>
                <a:gd name="connsiteY22" fmla="*/ 362686 h 4400550"/>
                <a:gd name="connsiteX23" fmla="*/ 229683 w 2825756"/>
                <a:gd name="connsiteY23" fmla="*/ 4037866 h 4400550"/>
                <a:gd name="connsiteX24" fmla="*/ 275402 w 2825756"/>
                <a:gd name="connsiteY24" fmla="*/ 4037866 h 4400550"/>
                <a:gd name="connsiteX25" fmla="*/ 275402 w 2825756"/>
                <a:gd name="connsiteY25" fmla="*/ 408404 h 4400550"/>
                <a:gd name="connsiteX26" fmla="*/ 652595 w 2825756"/>
                <a:gd name="connsiteY26" fmla="*/ 408404 h 4400550"/>
                <a:gd name="connsiteX27" fmla="*/ 652595 w 2825756"/>
                <a:gd name="connsiteY27" fmla="*/ 753954 h 4400550"/>
                <a:gd name="connsiteX28" fmla="*/ 406685 w 2825756"/>
                <a:gd name="connsiteY28" fmla="*/ 753954 h 4400550"/>
                <a:gd name="connsiteX29" fmla="*/ 406685 w 2825756"/>
                <a:gd name="connsiteY29" fmla="*/ 460747 h 4400550"/>
                <a:gd name="connsiteX30" fmla="*/ 360966 w 2825756"/>
                <a:gd name="connsiteY30" fmla="*/ 460747 h 4400550"/>
                <a:gd name="connsiteX31" fmla="*/ 360966 w 2825756"/>
                <a:gd name="connsiteY31" fmla="*/ 788080 h 4400550"/>
                <a:gd name="connsiteX32" fmla="*/ 372559 w 2825756"/>
                <a:gd name="connsiteY32" fmla="*/ 788080 h 4400550"/>
                <a:gd name="connsiteX33" fmla="*/ 372559 w 2825756"/>
                <a:gd name="connsiteY33" fmla="*/ 799673 h 4400550"/>
                <a:gd name="connsiteX34" fmla="*/ 699892 w 2825756"/>
                <a:gd name="connsiteY34" fmla="*/ 799673 h 4400550"/>
                <a:gd name="connsiteX35" fmla="*/ 699892 w 2825756"/>
                <a:gd name="connsiteY35" fmla="*/ 753954 h 4400550"/>
                <a:gd name="connsiteX36" fmla="*/ 698315 w 2825756"/>
                <a:gd name="connsiteY36" fmla="*/ 753954 h 4400550"/>
                <a:gd name="connsiteX37" fmla="*/ 698315 w 2825756"/>
                <a:gd name="connsiteY37" fmla="*/ 362686 h 4400550"/>
                <a:gd name="connsiteX38" fmla="*/ 652595 w 2825756"/>
                <a:gd name="connsiteY38" fmla="*/ 362686 h 4400550"/>
                <a:gd name="connsiteX39" fmla="*/ 652595 w 2825756"/>
                <a:gd name="connsiteY39" fmla="*/ 362684 h 4400550"/>
                <a:gd name="connsiteX40" fmla="*/ 0 w 2825756"/>
                <a:gd name="connsiteY40" fmla="*/ 0 h 4400550"/>
                <a:gd name="connsiteX41" fmla="*/ 2825756 w 2825756"/>
                <a:gd name="connsiteY41" fmla="*/ 0 h 4400550"/>
                <a:gd name="connsiteX42" fmla="*/ 2825756 w 2825756"/>
                <a:gd name="connsiteY42" fmla="*/ 4400550 h 4400550"/>
                <a:gd name="connsiteX43" fmla="*/ 0 w 2825756"/>
                <a:gd name="connsiteY43" fmla="*/ 4400550 h 440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825756" h="4400550">
                  <a:moveTo>
                    <a:pt x="2576979" y="362685"/>
                  </a:moveTo>
                  <a:lnTo>
                    <a:pt x="2576979" y="3992147"/>
                  </a:lnTo>
                  <a:lnTo>
                    <a:pt x="2199786" y="3992147"/>
                  </a:lnTo>
                  <a:lnTo>
                    <a:pt x="2199786" y="3646597"/>
                  </a:lnTo>
                  <a:lnTo>
                    <a:pt x="2445696" y="3646597"/>
                  </a:lnTo>
                  <a:lnTo>
                    <a:pt x="2445696" y="3939804"/>
                  </a:lnTo>
                  <a:lnTo>
                    <a:pt x="2491415" y="3939804"/>
                  </a:lnTo>
                  <a:lnTo>
                    <a:pt x="2491415" y="3612471"/>
                  </a:lnTo>
                  <a:lnTo>
                    <a:pt x="2479822" y="3612471"/>
                  </a:lnTo>
                  <a:lnTo>
                    <a:pt x="2479822" y="3600878"/>
                  </a:lnTo>
                  <a:lnTo>
                    <a:pt x="2152489" y="3600878"/>
                  </a:lnTo>
                  <a:lnTo>
                    <a:pt x="2152489" y="3646597"/>
                  </a:lnTo>
                  <a:lnTo>
                    <a:pt x="2154066" y="3646597"/>
                  </a:lnTo>
                  <a:lnTo>
                    <a:pt x="2154066" y="4037865"/>
                  </a:lnTo>
                  <a:lnTo>
                    <a:pt x="2199786" y="4037865"/>
                  </a:lnTo>
                  <a:lnTo>
                    <a:pt x="2199786" y="4037867"/>
                  </a:lnTo>
                  <a:lnTo>
                    <a:pt x="2613910" y="4037867"/>
                  </a:lnTo>
                  <a:lnTo>
                    <a:pt x="2613910" y="4037865"/>
                  </a:lnTo>
                  <a:lnTo>
                    <a:pt x="2622698" y="4037865"/>
                  </a:lnTo>
                  <a:lnTo>
                    <a:pt x="2622698" y="362685"/>
                  </a:lnTo>
                  <a:close/>
                  <a:moveTo>
                    <a:pt x="238471" y="362684"/>
                  </a:moveTo>
                  <a:lnTo>
                    <a:pt x="238471" y="362686"/>
                  </a:lnTo>
                  <a:lnTo>
                    <a:pt x="229683" y="362686"/>
                  </a:lnTo>
                  <a:lnTo>
                    <a:pt x="229683" y="4037866"/>
                  </a:lnTo>
                  <a:lnTo>
                    <a:pt x="275402" y="4037866"/>
                  </a:lnTo>
                  <a:lnTo>
                    <a:pt x="275402" y="408404"/>
                  </a:lnTo>
                  <a:lnTo>
                    <a:pt x="652595" y="408404"/>
                  </a:lnTo>
                  <a:lnTo>
                    <a:pt x="652595" y="753954"/>
                  </a:lnTo>
                  <a:lnTo>
                    <a:pt x="406685" y="753954"/>
                  </a:lnTo>
                  <a:lnTo>
                    <a:pt x="406685" y="460747"/>
                  </a:lnTo>
                  <a:lnTo>
                    <a:pt x="360966" y="460747"/>
                  </a:lnTo>
                  <a:lnTo>
                    <a:pt x="360966" y="788080"/>
                  </a:lnTo>
                  <a:lnTo>
                    <a:pt x="372559" y="788080"/>
                  </a:lnTo>
                  <a:lnTo>
                    <a:pt x="372559" y="799673"/>
                  </a:lnTo>
                  <a:lnTo>
                    <a:pt x="699892" y="799673"/>
                  </a:lnTo>
                  <a:lnTo>
                    <a:pt x="699892" y="753954"/>
                  </a:lnTo>
                  <a:lnTo>
                    <a:pt x="698315" y="753954"/>
                  </a:lnTo>
                  <a:lnTo>
                    <a:pt x="698315" y="362686"/>
                  </a:lnTo>
                  <a:lnTo>
                    <a:pt x="652595" y="362686"/>
                  </a:lnTo>
                  <a:lnTo>
                    <a:pt x="652595" y="362684"/>
                  </a:lnTo>
                  <a:close/>
                  <a:moveTo>
                    <a:pt x="0" y="0"/>
                  </a:moveTo>
                  <a:lnTo>
                    <a:pt x="2825756" y="0"/>
                  </a:lnTo>
                  <a:lnTo>
                    <a:pt x="2825756" y="4400550"/>
                  </a:lnTo>
                  <a:lnTo>
                    <a:pt x="0" y="44005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flipH="1">
              <a:off x="8279567" y="2459504"/>
              <a:ext cx="830997" cy="1938992"/>
            </a:xfrm>
            <a:prstGeom prst="rect">
              <a:avLst/>
            </a:prstGeom>
            <a:grpFill/>
            <a:ln>
              <a:noFill/>
            </a:ln>
          </p:spPr>
          <p:txBody>
            <a:bodyPr wrap="square" rtlCol="0">
              <a:spAutoFit/>
            </a:bodyPr>
            <a:lstStyle/>
            <a:p>
              <a:r>
                <a:rPr lang="zh-CN" altLang="en-US" sz="4000" dirty="0">
                  <a:solidFill>
                    <a:schemeClr val="bg1"/>
                  </a:solidFill>
                  <a:latin typeface="站酷小薇LOGO体" panose="02010600010101010101" pitchFamily="2" charset="-122"/>
                  <a:ea typeface="站酷小薇LOGO体" panose="02010600010101010101" pitchFamily="2" charset="-122"/>
                </a:rPr>
                <a:t>致  </a:t>
              </a:r>
              <a:endParaRPr lang="en-US" altLang="zh-CN" sz="4000" dirty="0">
                <a:solidFill>
                  <a:schemeClr val="bg1"/>
                </a:solidFill>
                <a:latin typeface="站酷小薇LOGO体" panose="02010600010101010101" pitchFamily="2" charset="-122"/>
                <a:ea typeface="站酷小薇LOGO体" panose="02010600010101010101" pitchFamily="2" charset="-122"/>
              </a:endParaRPr>
            </a:p>
            <a:p>
              <a:endParaRPr lang="en-US" altLang="zh-CN" sz="4000" dirty="0">
                <a:solidFill>
                  <a:schemeClr val="bg1"/>
                </a:solidFill>
                <a:latin typeface="站酷小薇LOGO体" panose="02010600010101010101" pitchFamily="2" charset="-122"/>
                <a:ea typeface="站酷小薇LOGO体" panose="02010600010101010101" pitchFamily="2" charset="-122"/>
              </a:endParaRPr>
            </a:p>
            <a:p>
              <a:r>
                <a:rPr lang="zh-CN" altLang="en-US" sz="4000" dirty="0">
                  <a:solidFill>
                    <a:schemeClr val="bg1"/>
                  </a:solidFill>
                  <a:latin typeface="站酷小薇LOGO体" panose="02010600010101010101" pitchFamily="2" charset="-122"/>
                  <a:ea typeface="站酷小薇LOGO体" panose="02010600010101010101" pitchFamily="2" charset="-122"/>
                </a:rPr>
                <a:t>谢 </a:t>
              </a:r>
            </a:p>
          </p:txBody>
        </p:sp>
        <p:sp>
          <p:nvSpPr>
            <p:cNvPr id="6" name="矩形 5"/>
            <p:cNvSpPr/>
            <p:nvPr/>
          </p:nvSpPr>
          <p:spPr>
            <a:xfrm>
              <a:off x="9274806" y="1801453"/>
              <a:ext cx="553998" cy="3617075"/>
            </a:xfrm>
            <a:prstGeom prst="rect">
              <a:avLst/>
            </a:prstGeom>
            <a:grpFill/>
            <a:ln>
              <a:noFill/>
            </a:ln>
          </p:spPr>
          <p:txBody>
            <a:bodyPr vert="eaVert" wrap="square">
              <a:spAutoFit/>
            </a:bodyPr>
            <a:lstStyle/>
            <a:p>
              <a:pPr algn="ctr"/>
              <a:r>
                <a:rPr lang="en-US" altLang="zh-CN"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rPr>
                <a:t>The man who has made up his mind to win will never say impossible</a:t>
              </a:r>
              <a:endParaRPr lang="zh-CN" altLang="en-US" sz="1200" spc="300" dirty="0">
                <a:solidFill>
                  <a:schemeClr val="bg1"/>
                </a:solidFill>
                <a:latin typeface="Times New Roman" panose="02020603050405020304" pitchFamily="18" charset="0"/>
                <a:ea typeface="隶书" panose="02010509060101010101" pitchFamily="49" charset="-122"/>
                <a:cs typeface="Times New Roman" panose="02020603050405020304" pitchFamily="18" charset="0"/>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481534" y="450890"/>
            <a:ext cx="9336847" cy="2807948"/>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3.1.1 </a:t>
            </a:r>
            <a:r>
              <a:rPr lang="zh-CN" altLang="zh-CN" b="1" dirty="0"/>
              <a:t>添加任务</a:t>
            </a:r>
          </a:p>
          <a:p>
            <a:pPr indent="457200"/>
            <a:r>
              <a:rPr lang="zh-CN" altLang="zh-CN" dirty="0"/>
              <a:t>任务模式分为手动计划和自动计划两种，用户可根据需要选择任务模式。下面将在甘特图模式下添加项目任务</a:t>
            </a:r>
            <a:r>
              <a:rPr lang="zh-CN" altLang="en-US" dirty="0"/>
              <a:t>。</a:t>
            </a:r>
            <a:endParaRPr lang="en-US" altLang="zh-CN" dirty="0"/>
          </a:p>
          <a:p>
            <a:pPr indent="457200"/>
            <a:r>
              <a:rPr lang="en-US" altLang="zh-CN" b="1" dirty="0"/>
              <a:t>1.</a:t>
            </a:r>
            <a:r>
              <a:rPr lang="zh-CN" altLang="zh-CN" b="1" dirty="0"/>
              <a:t>使用手动计划模式添加任务</a:t>
            </a:r>
            <a:endParaRPr lang="zh-CN" altLang="zh-CN" dirty="0"/>
          </a:p>
          <a:p>
            <a:pPr indent="457200"/>
            <a:r>
              <a:rPr lang="en-US" altLang="zh-CN" dirty="0"/>
              <a:t>Project</a:t>
            </a:r>
            <a:r>
              <a:rPr lang="zh-CN" altLang="zh-CN" dirty="0"/>
              <a:t>默认使用手动计划的任务模式。使用手动计划任务模式时，任务日期不会自动更新。</a:t>
            </a:r>
          </a:p>
        </p:txBody>
      </p:sp>
      <p:pic>
        <p:nvPicPr>
          <p:cNvPr id="1026" name="图片 1">
            <a:extLst>
              <a:ext uri="{FF2B5EF4-FFF2-40B4-BE49-F238E27FC236}">
                <a16:creationId xmlns:a16="http://schemas.microsoft.com/office/drawing/2014/main" id="{D57D2D3C-1F56-484E-893B-4B64906A27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2582" y="3288669"/>
            <a:ext cx="4313418" cy="2807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图片 1">
            <a:extLst>
              <a:ext uri="{FF2B5EF4-FFF2-40B4-BE49-F238E27FC236}">
                <a16:creationId xmlns:a16="http://schemas.microsoft.com/office/drawing/2014/main" id="{2F101527-0E08-4F9F-B457-232C4844F3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4966" y="3288669"/>
            <a:ext cx="4313415" cy="280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2343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551948" y="811473"/>
            <a:ext cx="6833718"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1.</a:t>
            </a:r>
            <a:r>
              <a:rPr lang="zh-CN" altLang="zh-CN" b="1" dirty="0"/>
              <a:t>使用自动计划模式添加任务</a:t>
            </a:r>
            <a:endParaRPr lang="zh-CN" altLang="zh-CN" dirty="0"/>
          </a:p>
          <a:p>
            <a:pPr indent="457200"/>
            <a:r>
              <a:rPr lang="zh-CN" altLang="zh-CN" dirty="0"/>
              <a:t>使用自动计划的任务模式，</a:t>
            </a:r>
            <a:r>
              <a:rPr lang="en-US" altLang="zh-CN" dirty="0"/>
              <a:t>Project</a:t>
            </a:r>
            <a:r>
              <a:rPr lang="zh-CN" altLang="zh-CN" dirty="0"/>
              <a:t>会自动计算任务日期。</a:t>
            </a:r>
          </a:p>
        </p:txBody>
      </p:sp>
      <p:pic>
        <p:nvPicPr>
          <p:cNvPr id="2050" name="图片 1">
            <a:extLst>
              <a:ext uri="{FF2B5EF4-FFF2-40B4-BE49-F238E27FC236}">
                <a16:creationId xmlns:a16="http://schemas.microsoft.com/office/drawing/2014/main" id="{73032CCB-A8C6-4D04-B87B-2E2A54FFCF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310" y="2633889"/>
            <a:ext cx="4711685" cy="2966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图片 1">
            <a:extLst>
              <a:ext uri="{FF2B5EF4-FFF2-40B4-BE49-F238E27FC236}">
                <a16:creationId xmlns:a16="http://schemas.microsoft.com/office/drawing/2014/main" id="{E93A9F0E-EA2A-4A1E-8430-9BE15EF97E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7953" y="2633889"/>
            <a:ext cx="4683149" cy="2966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5286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902413" y="738902"/>
            <a:ext cx="8387174" cy="2338127"/>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3.1.2 </a:t>
            </a:r>
            <a:r>
              <a:rPr lang="zh-CN" altLang="zh-CN" b="1" dirty="0"/>
              <a:t>设置任务摘要</a:t>
            </a:r>
          </a:p>
          <a:p>
            <a:pPr indent="457200"/>
            <a:r>
              <a:rPr lang="zh-CN" altLang="zh-CN" dirty="0"/>
              <a:t>默认情况下所有任务都为同一级别，为了方便管理，用户可以根据任务的时间以及类型设置摘要，对任务进行分组管理。</a:t>
            </a:r>
          </a:p>
          <a:p>
            <a:pPr indent="457200"/>
            <a:r>
              <a:rPr lang="en-US" altLang="zh-CN" b="1" dirty="0"/>
              <a:t>1.</a:t>
            </a:r>
            <a:r>
              <a:rPr lang="zh-CN" altLang="zh-CN" b="1" dirty="0"/>
              <a:t>手动添加摘要</a:t>
            </a:r>
            <a:endParaRPr lang="zh-CN" altLang="zh-CN" dirty="0"/>
          </a:p>
          <a:p>
            <a:pPr indent="457200"/>
            <a:r>
              <a:rPr lang="zh-CN" altLang="zh-CN" dirty="0"/>
              <a:t>手动添加摘要的方法很简单</a:t>
            </a:r>
            <a:r>
              <a:rPr lang="zh-CN" altLang="en-US" dirty="0"/>
              <a:t>。</a:t>
            </a:r>
            <a:endParaRPr lang="zh-CN" altLang="zh-CN" dirty="0"/>
          </a:p>
        </p:txBody>
      </p:sp>
      <p:pic>
        <p:nvPicPr>
          <p:cNvPr id="3074" name="图片 1">
            <a:extLst>
              <a:ext uri="{FF2B5EF4-FFF2-40B4-BE49-F238E27FC236}">
                <a16:creationId xmlns:a16="http://schemas.microsoft.com/office/drawing/2014/main" id="{738B5114-FFDC-4C5E-9E3A-5C8A338BFD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3997" y="3178627"/>
            <a:ext cx="7064005" cy="267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295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2990290" y="927588"/>
            <a:ext cx="6211420" cy="961289"/>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2.</a:t>
            </a:r>
            <a:r>
              <a:rPr lang="zh-CN" altLang="zh-CN" b="1" dirty="0"/>
              <a:t>自动创建子任务和摘要任务</a:t>
            </a:r>
            <a:endParaRPr lang="zh-CN" altLang="zh-CN" dirty="0"/>
          </a:p>
          <a:p>
            <a:pPr indent="457200"/>
            <a:r>
              <a:rPr lang="zh-CN" altLang="zh-CN" dirty="0"/>
              <a:t>通过升级任务或降级任务可以自动生成摘要。</a:t>
            </a:r>
          </a:p>
        </p:txBody>
      </p:sp>
      <p:pic>
        <p:nvPicPr>
          <p:cNvPr id="4098" name="图片 1">
            <a:extLst>
              <a:ext uri="{FF2B5EF4-FFF2-40B4-BE49-F238E27FC236}">
                <a16:creationId xmlns:a16="http://schemas.microsoft.com/office/drawing/2014/main" id="{AA8E94E2-2793-4A2D-8106-4EEC01714E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5977" y="2283506"/>
            <a:ext cx="7280045" cy="3141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0762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76275" y="549275"/>
            <a:ext cx="995344" cy="524782"/>
            <a:chOff x="0" y="-359"/>
            <a:chExt cx="1070518" cy="488225"/>
          </a:xfrm>
        </p:grpSpPr>
        <p:sp>
          <p:nvSpPr>
            <p:cNvPr id="8" name="矩形 7"/>
            <p:cNvSpPr/>
            <p:nvPr/>
          </p:nvSpPr>
          <p:spPr>
            <a:xfrm>
              <a:off x="0" y="0"/>
              <a:ext cx="1070518" cy="487866"/>
            </a:xfrm>
            <a:prstGeom prst="rect">
              <a:avLst/>
            </a:prstGeom>
            <a:solidFill>
              <a:srgbClr val="EDA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0151" y="-359"/>
              <a:ext cx="138132" cy="487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flipH="1">
              <a:off x="705900" y="197470"/>
              <a:ext cx="487506" cy="92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文本框 23">
            <a:extLst>
              <a:ext uri="{FF2B5EF4-FFF2-40B4-BE49-F238E27FC236}">
                <a16:creationId xmlns:a16="http://schemas.microsoft.com/office/drawing/2014/main" id="{118D7DA6-8D31-4E24-8D1D-8E528F767292}"/>
              </a:ext>
            </a:extLst>
          </p:cNvPr>
          <p:cNvSpPr txBox="1"/>
          <p:nvPr/>
        </p:nvSpPr>
        <p:spPr>
          <a:xfrm>
            <a:off x="1241396" y="549275"/>
            <a:ext cx="9709207" cy="5116272"/>
          </a:xfrm>
          <a:prstGeom prst="rect">
            <a:avLst/>
          </a:prstGeom>
          <a:noFill/>
        </p:spPr>
        <p:txBody>
          <a:bodyPr wrap="square" rtlCol="0">
            <a:spAutoFit/>
          </a:bodyPr>
          <a:lstStyle>
            <a:defPPr>
              <a:defRPr lang="en-US"/>
            </a:defPPr>
            <a:lvl1pPr fontAlgn="auto">
              <a:lnSpc>
                <a:spcPct val="150000"/>
              </a:lnSpc>
              <a:defRPr sz="2000">
                <a:latin typeface="微软雅黑" panose="020B0503020204020204" pitchFamily="34" charset="-122"/>
                <a:ea typeface="微软雅黑" panose="020B0503020204020204" pitchFamily="34" charset="-122"/>
              </a:defRPr>
            </a:lvl1pPr>
          </a:lstStyle>
          <a:p>
            <a:pPr indent="457200"/>
            <a:r>
              <a:rPr lang="en-US" altLang="zh-CN" b="1" dirty="0"/>
              <a:t>3.1.3 </a:t>
            </a:r>
            <a:r>
              <a:rPr lang="zh-CN" altLang="zh-CN" b="1" dirty="0"/>
              <a:t>项目任务结构的分解</a:t>
            </a:r>
          </a:p>
          <a:p>
            <a:pPr indent="457200"/>
            <a:r>
              <a:rPr lang="zh-CN" altLang="zh-CN" dirty="0"/>
              <a:t>在项目中添加任务的过程就是对项目的分解过程，一个项目由多个任务构成，而这些任务又可以细分为很多个小任务，下面介绍如何按需对项目进行分解。</a:t>
            </a:r>
          </a:p>
          <a:p>
            <a:pPr indent="457200"/>
            <a:r>
              <a:rPr lang="en-US" altLang="zh-CN" b="1" dirty="0"/>
              <a:t>1.</a:t>
            </a:r>
            <a:r>
              <a:rPr lang="zh-CN" altLang="zh-CN" b="1" dirty="0"/>
              <a:t>认识工作分解结构（</a:t>
            </a:r>
            <a:r>
              <a:rPr lang="en-US" altLang="zh-CN" b="1" dirty="0"/>
              <a:t>WBS</a:t>
            </a:r>
            <a:r>
              <a:rPr lang="zh-CN" altLang="zh-CN" b="1" dirty="0"/>
              <a:t>）</a:t>
            </a:r>
            <a:endParaRPr lang="zh-CN" altLang="zh-CN" dirty="0"/>
          </a:p>
          <a:p>
            <a:pPr indent="457200"/>
            <a:r>
              <a:rPr lang="zh-CN" altLang="zh-CN" dirty="0"/>
              <a:t>工作分解结构</a:t>
            </a:r>
            <a:r>
              <a:rPr lang="en-US" altLang="zh-CN" dirty="0"/>
              <a:t>(Work Breakdown Structure)</a:t>
            </a:r>
            <a:r>
              <a:rPr lang="zh-CN" altLang="zh-CN" dirty="0"/>
              <a:t>简称</a:t>
            </a:r>
            <a:r>
              <a:rPr lang="en-US" altLang="zh-CN" dirty="0"/>
              <a:t>WBS</a:t>
            </a:r>
            <a:r>
              <a:rPr lang="zh-CN" altLang="zh-CN" dirty="0"/>
              <a:t>，是项目管理重要的专业术语之一。它是以可交付成果为导向对项目要素进行的分组，它归纳和定义了项目的整个工作范围每下降一层代表对项目工作的更详细定义。创建</a:t>
            </a:r>
            <a:r>
              <a:rPr lang="en-US" altLang="zh-CN" dirty="0"/>
              <a:t>WBS</a:t>
            </a:r>
            <a:r>
              <a:rPr lang="zh-CN" altLang="zh-CN" dirty="0"/>
              <a:t>的过程是把项目目标和项目工作分解成较小的、易于管理的多个组成部分的过程。</a:t>
            </a:r>
            <a:endParaRPr lang="en-US" altLang="zh-CN" dirty="0"/>
          </a:p>
          <a:p>
            <a:pPr indent="457200"/>
            <a:r>
              <a:rPr lang="en-US" altLang="zh-CN" dirty="0"/>
              <a:t>WBS</a:t>
            </a:r>
            <a:r>
              <a:rPr lang="zh-CN" altLang="zh-CN" dirty="0"/>
              <a:t>总是处于计划过程的中心，也是制定进度计划、资源需求、成本预算、风险管理计划和采购计划等的重要基础。</a:t>
            </a:r>
            <a:r>
              <a:rPr lang="en-US" altLang="zh-CN" dirty="0"/>
              <a:t>WBS</a:t>
            </a:r>
            <a:r>
              <a:rPr lang="zh-CN" altLang="zh-CN" dirty="0"/>
              <a:t>同时也是控制项目变更的重要基础。项目范围是由</a:t>
            </a:r>
            <a:r>
              <a:rPr lang="en-US" altLang="zh-CN" dirty="0"/>
              <a:t>WBS</a:t>
            </a:r>
            <a:r>
              <a:rPr lang="zh-CN" altLang="zh-CN" dirty="0"/>
              <a:t>定义的，所以</a:t>
            </a:r>
            <a:r>
              <a:rPr lang="en-US" altLang="zh-CN" dirty="0"/>
              <a:t>WBS</a:t>
            </a:r>
            <a:r>
              <a:rPr lang="zh-CN" altLang="zh-CN" dirty="0"/>
              <a:t>也是一个项目的综合工具。</a:t>
            </a:r>
          </a:p>
        </p:txBody>
      </p:sp>
    </p:spTree>
    <p:extLst>
      <p:ext uri="{BB962C8B-B14F-4D97-AF65-F5344CB8AC3E}">
        <p14:creationId xmlns:p14="http://schemas.microsoft.com/office/powerpoint/2010/main" val="4119345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2263</TotalTime>
  <Words>2122</Words>
  <Application>Microsoft Office PowerPoint</Application>
  <PresentationFormat>宽屏</PresentationFormat>
  <Paragraphs>149</Paragraphs>
  <Slides>41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41</vt:i4>
      </vt:variant>
    </vt:vector>
  </HeadingPairs>
  <TitlesOfParts>
    <vt:vector size="47" baseType="lpstr">
      <vt:lpstr>微软雅黑</vt:lpstr>
      <vt:lpstr>幼圆</vt:lpstr>
      <vt:lpstr>站酷小薇LOGO体</vt:lpstr>
      <vt:lpstr>Arial</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洗脸 吃着西瓜</cp:lastModifiedBy>
  <cp:revision>641</cp:revision>
  <dcterms:created xsi:type="dcterms:W3CDTF">2020-06-26T11:31:00Z</dcterms:created>
  <dcterms:modified xsi:type="dcterms:W3CDTF">2025-10-29T09:31:45Z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y fmtid="{D5CDD505-2E9C-101B-9397-08002B2CF9AE}" pid="3" name="KSOTemplateUUID">
    <vt:lpwstr>v1.0_mb_s+3ElstvPcfk5zy2frAFoQ==</vt:lpwstr>
  </property>
</Properties>
</file>