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365" r:id="rId3"/>
    <p:sldId id="292" r:id="rId4"/>
    <p:sldId id="290" r:id="rId5"/>
    <p:sldId id="367" r:id="rId6"/>
    <p:sldId id="513" r:id="rId7"/>
    <p:sldId id="514" r:id="rId8"/>
    <p:sldId id="515" r:id="rId9"/>
    <p:sldId id="516" r:id="rId10"/>
    <p:sldId id="517" r:id="rId11"/>
    <p:sldId id="518" r:id="rId12"/>
    <p:sldId id="519" r:id="rId13"/>
    <p:sldId id="520" r:id="rId14"/>
    <p:sldId id="521" r:id="rId15"/>
    <p:sldId id="522" r:id="rId16"/>
    <p:sldId id="523" r:id="rId17"/>
    <p:sldId id="524" r:id="rId18"/>
    <p:sldId id="525" r:id="rId19"/>
    <p:sldId id="526" r:id="rId20"/>
    <p:sldId id="527" r:id="rId21"/>
    <p:sldId id="528" r:id="rId22"/>
    <p:sldId id="529" r:id="rId23"/>
    <p:sldId id="530" r:id="rId24"/>
    <p:sldId id="531" r:id="rId25"/>
    <p:sldId id="532" r:id="rId26"/>
    <p:sldId id="533" r:id="rId27"/>
    <p:sldId id="534" r:id="rId28"/>
    <p:sldId id="286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B8AD"/>
    <a:srgbClr val="7D6B63"/>
    <a:srgbClr val="D99211"/>
    <a:srgbClr val="EDA221"/>
    <a:srgbClr val="FFBC04"/>
    <a:srgbClr val="FEB801"/>
    <a:srgbClr val="B57A0F"/>
    <a:srgbClr val="D18C11"/>
    <a:srgbClr val="C3830F"/>
    <a:srgbClr val="966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40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图片包含 游戏机&#10;&#10;描述已自动生成">
            <a:extLst>
              <a:ext uri="{FF2B5EF4-FFF2-40B4-BE49-F238E27FC236}">
                <a16:creationId xmlns:a16="http://schemas.microsoft.com/office/drawing/2014/main" id="{4E08BE82-6930-4EF0-9FF3-EB768F7D28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75891" y="-4547769"/>
            <a:ext cx="12073131" cy="8658691"/>
          </a:xfrm>
          <a:prstGeom prst="rect">
            <a:avLst/>
          </a:prstGeom>
        </p:spPr>
      </p:pic>
      <p:pic>
        <p:nvPicPr>
          <p:cNvPr id="8" name="图片 7" descr="图片包含 游戏机&#10;&#10;描述已自动生成">
            <a:extLst>
              <a:ext uri="{FF2B5EF4-FFF2-40B4-BE49-F238E27FC236}">
                <a16:creationId xmlns:a16="http://schemas.microsoft.com/office/drawing/2014/main" id="{CA132A93-7E31-4F2C-AD69-267977D5A1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29" y="2987565"/>
            <a:ext cx="8590542" cy="616102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CA44BA0-EDA4-4024-A8AD-FDD11A4F89D5}"/>
              </a:ext>
            </a:extLst>
          </p:cNvPr>
          <p:cNvSpPr txBox="1"/>
          <p:nvPr userDrawn="1"/>
        </p:nvSpPr>
        <p:spPr>
          <a:xfrm>
            <a:off x="3817408" y="6408107"/>
            <a:ext cx="69209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tx1"/>
                </a:solidFill>
              </a:rPr>
              <a:t>关注微信公众平台</a:t>
            </a:r>
            <a:r>
              <a:rPr lang="en-US" altLang="zh-CN" sz="1100" dirty="0">
                <a:solidFill>
                  <a:schemeClr val="tx1"/>
                </a:solidFill>
              </a:rPr>
              <a:t>DSSF007</a:t>
            </a:r>
            <a:r>
              <a:rPr lang="zh-CN" altLang="en-US" sz="1100" dirty="0">
                <a:solidFill>
                  <a:schemeClr val="tx1"/>
                </a:solidFill>
              </a:rPr>
              <a:t>，回复关键字“经典课堂”获取更多资源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7760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243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03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E5AAF-4686-4DBC-AD82-82ACA52592B1}" type="datetimeFigureOut">
              <a:rPr lang="zh-CN" altLang="en-US" smtClean="0"/>
              <a:t>2025/10/29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slide" Target="slide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05031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/>
          </a:p>
        </p:txBody>
      </p:sp>
      <p:sp>
        <p:nvSpPr>
          <p:cNvPr id="6" name="文本框 5"/>
          <p:cNvSpPr txBox="1"/>
          <p:nvPr/>
        </p:nvSpPr>
        <p:spPr>
          <a:xfrm>
            <a:off x="1070062" y="4187013"/>
            <a:ext cx="103526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项目文档的创建和管理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1746093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4606045" y="3972975"/>
            <a:ext cx="63401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项目文档的保存及保护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058727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358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91643" y="666331"/>
            <a:ext cx="8808714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2.2.1 </a:t>
            </a:r>
            <a:r>
              <a:rPr lang="zh-CN" altLang="zh-CN" b="1" dirty="0"/>
              <a:t>保存新建文档</a:t>
            </a:r>
          </a:p>
          <a:p>
            <a:pPr indent="457200"/>
            <a:r>
              <a:rPr lang="zh-CN" altLang="zh-CN" dirty="0"/>
              <a:t>项目文档的保存分为“保存”和“另存为”两种操作。保存操作可以及时存储信息，生成备份文件防止信息丢失。</a:t>
            </a:r>
          </a:p>
        </p:txBody>
      </p:sp>
      <p:pic>
        <p:nvPicPr>
          <p:cNvPr id="4098" name="图片 1">
            <a:extLst>
              <a:ext uri="{FF2B5EF4-FFF2-40B4-BE49-F238E27FC236}">
                <a16:creationId xmlns:a16="http://schemas.microsoft.com/office/drawing/2014/main" id="{DF5E8641-6A16-40A5-8E8A-F065BDC48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275" y="2484437"/>
            <a:ext cx="4747013" cy="3089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1">
            <a:extLst>
              <a:ext uri="{FF2B5EF4-FFF2-40B4-BE49-F238E27FC236}">
                <a16:creationId xmlns:a16="http://schemas.microsoft.com/office/drawing/2014/main" id="{04F7A187-5F48-43CC-A707-8FC0201BE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608" y="2484437"/>
            <a:ext cx="4253772" cy="3089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632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20363" y="782443"/>
            <a:ext cx="8351274" cy="1438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2.2.2</a:t>
            </a:r>
            <a:r>
              <a:rPr lang="zh-CN" altLang="zh-CN" b="1" dirty="0"/>
              <a:t>为现有项目创建备份</a:t>
            </a:r>
          </a:p>
          <a:p>
            <a:pPr indent="457200"/>
            <a:r>
              <a:rPr lang="zh-CN" altLang="zh-CN" dirty="0"/>
              <a:t>为项目文件创建备份文件，可以防止源文件被破坏无法修复时而造成不必要的损失。</a:t>
            </a:r>
          </a:p>
        </p:txBody>
      </p:sp>
      <p:pic>
        <p:nvPicPr>
          <p:cNvPr id="5122" name="图片 1">
            <a:extLst>
              <a:ext uri="{FF2B5EF4-FFF2-40B4-BE49-F238E27FC236}">
                <a16:creationId xmlns:a16="http://schemas.microsoft.com/office/drawing/2014/main" id="{69B51C7F-DF4A-4205-A5C0-1A991939B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908" y="2235199"/>
            <a:ext cx="5002184" cy="359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1681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20363" y="811473"/>
            <a:ext cx="8351274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2.2.3 </a:t>
            </a:r>
            <a:r>
              <a:rPr lang="zh-CN" altLang="zh-CN" b="1" dirty="0"/>
              <a:t>为项目文件创建副本</a:t>
            </a:r>
          </a:p>
          <a:p>
            <a:pPr indent="457200"/>
            <a:r>
              <a:rPr lang="zh-CN" altLang="zh-CN" dirty="0"/>
              <a:t>为</a:t>
            </a:r>
            <a:r>
              <a:rPr lang="en-US" altLang="zh-CN" dirty="0"/>
              <a:t>Project</a:t>
            </a:r>
            <a:r>
              <a:rPr lang="zh-CN" altLang="zh-CN" dirty="0"/>
              <a:t>项目文件创建副本即复制一份项目文件，创建副本的方法非常简单，用户可以使用快捷键进行操作。</a:t>
            </a:r>
          </a:p>
        </p:txBody>
      </p:sp>
      <p:pic>
        <p:nvPicPr>
          <p:cNvPr id="6146" name="图片 1">
            <a:extLst>
              <a:ext uri="{FF2B5EF4-FFF2-40B4-BE49-F238E27FC236}">
                <a16:creationId xmlns:a16="http://schemas.microsoft.com/office/drawing/2014/main" id="{8A46BB7F-92B0-441F-A58A-2CF6D38A8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775" y="2566986"/>
            <a:ext cx="4327169" cy="300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1">
            <a:extLst>
              <a:ext uri="{FF2B5EF4-FFF2-40B4-BE49-F238E27FC236}">
                <a16:creationId xmlns:a16="http://schemas.microsoft.com/office/drawing/2014/main" id="{AFECC491-05D8-49A4-9342-9117DEB08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079" y="2566986"/>
            <a:ext cx="4349523" cy="300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474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658889" y="856187"/>
            <a:ext cx="6874222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2.2.4 </a:t>
            </a:r>
            <a:r>
              <a:rPr lang="zh-CN" altLang="zh-CN" b="1" dirty="0"/>
              <a:t>将项目文档导出为</a:t>
            </a:r>
            <a:r>
              <a:rPr lang="en-US" altLang="zh-CN" b="1" dirty="0"/>
              <a:t>PDF</a:t>
            </a:r>
            <a:r>
              <a:rPr lang="zh-CN" altLang="zh-CN" b="1" dirty="0"/>
              <a:t>格式</a:t>
            </a:r>
          </a:p>
          <a:p>
            <a:pPr indent="457200"/>
            <a:r>
              <a:rPr lang="en-US" altLang="zh-CN" dirty="0"/>
              <a:t>Project</a:t>
            </a:r>
            <a:r>
              <a:rPr lang="zh-CN" altLang="zh-CN" dirty="0"/>
              <a:t>文件也可以转换成其他文件格式。</a:t>
            </a:r>
          </a:p>
        </p:txBody>
      </p:sp>
      <p:pic>
        <p:nvPicPr>
          <p:cNvPr id="7170" name="图片 1">
            <a:extLst>
              <a:ext uri="{FF2B5EF4-FFF2-40B4-BE49-F238E27FC236}">
                <a16:creationId xmlns:a16="http://schemas.microsoft.com/office/drawing/2014/main" id="{B30B621D-A563-491F-AF08-585C19087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648" y="2038350"/>
            <a:ext cx="5284704" cy="36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7096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92986" y="346076"/>
            <a:ext cx="8806028" cy="2339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2.2.5 </a:t>
            </a:r>
            <a:r>
              <a:rPr lang="zh-CN" altLang="zh-CN" b="1" dirty="0"/>
              <a:t>打开项目文档</a:t>
            </a:r>
          </a:p>
          <a:p>
            <a:pPr indent="457200"/>
            <a:r>
              <a:rPr lang="zh-CN" altLang="zh-CN" dirty="0"/>
              <a:t>打开项目文档的方法有很多，除了双击项目文件图标打开之外，用户也可以通过正在使用的</a:t>
            </a:r>
            <a:r>
              <a:rPr lang="en-US" altLang="zh-CN" dirty="0"/>
              <a:t>Project</a:t>
            </a:r>
            <a:r>
              <a:rPr lang="zh-CN" altLang="zh-CN" dirty="0"/>
              <a:t>文件打开指定的项目文档。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打开最近使用过的文件</a:t>
            </a:r>
            <a:endParaRPr lang="zh-CN" altLang="zh-CN" dirty="0"/>
          </a:p>
          <a:p>
            <a:pPr indent="457200"/>
            <a:r>
              <a:rPr lang="zh-CN" altLang="zh-CN" dirty="0"/>
              <a:t>若要快速打开最近使用过的文件，可以在“文件”菜单中打开。</a:t>
            </a:r>
          </a:p>
        </p:txBody>
      </p:sp>
      <p:pic>
        <p:nvPicPr>
          <p:cNvPr id="8194" name="图片 1">
            <a:extLst>
              <a:ext uri="{FF2B5EF4-FFF2-40B4-BE49-F238E27FC236}">
                <a16:creationId xmlns:a16="http://schemas.microsoft.com/office/drawing/2014/main" id="{FD4D0D3C-C08A-4F94-BD39-06E055339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923" y="2822986"/>
            <a:ext cx="4369077" cy="311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图片 1">
            <a:extLst>
              <a:ext uri="{FF2B5EF4-FFF2-40B4-BE49-F238E27FC236}">
                <a16:creationId xmlns:a16="http://schemas.microsoft.com/office/drawing/2014/main" id="{EFABE4E0-4DD1-4E3C-AED4-7BF86FEED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629" y="2822986"/>
            <a:ext cx="4393853" cy="3117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14694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329290" y="811473"/>
            <a:ext cx="7533420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打开指定位置的文件</a:t>
            </a:r>
            <a:endParaRPr lang="zh-CN" altLang="zh-CN" dirty="0"/>
          </a:p>
          <a:p>
            <a:pPr indent="457200"/>
            <a:r>
              <a:rPr lang="zh-CN" altLang="zh-CN" dirty="0"/>
              <a:t>指定文件夹中的项目文档也可在开始菜单中打开。</a:t>
            </a:r>
          </a:p>
        </p:txBody>
      </p:sp>
      <p:pic>
        <p:nvPicPr>
          <p:cNvPr id="9218" name="图片 1">
            <a:extLst>
              <a:ext uri="{FF2B5EF4-FFF2-40B4-BE49-F238E27FC236}">
                <a16:creationId xmlns:a16="http://schemas.microsoft.com/office/drawing/2014/main" id="{A603119B-0B70-453A-8418-8404A6C74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174" y="2457677"/>
            <a:ext cx="4241762" cy="2811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1">
            <a:extLst>
              <a:ext uri="{FF2B5EF4-FFF2-40B4-BE49-F238E27FC236}">
                <a16:creationId xmlns:a16="http://schemas.microsoft.com/office/drawing/2014/main" id="{82A84B7C-9C41-4900-966F-F374520BB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596" y="2457676"/>
            <a:ext cx="4032458" cy="281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857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91083" y="663912"/>
            <a:ext cx="8609832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2.26 </a:t>
            </a:r>
            <a:r>
              <a:rPr lang="zh-CN" altLang="zh-CN" b="1" dirty="0"/>
              <a:t>关闭项目文档</a:t>
            </a:r>
          </a:p>
          <a:p>
            <a:pPr indent="457200"/>
            <a:r>
              <a:rPr lang="en-US" altLang="zh-CN" dirty="0"/>
              <a:t>Project</a:t>
            </a:r>
            <a:r>
              <a:rPr lang="zh-CN" altLang="zh-CN" dirty="0"/>
              <a:t>窗口的右上角有两个“关闭”按钮，当同时打开了多个项目文档时，单击上方的</a:t>
            </a:r>
            <a:r>
              <a:rPr lang="en-US" altLang="zh-CN" dirty="0"/>
              <a:t>“</a:t>
            </a:r>
            <a:r>
              <a:rPr lang="zh-CN" altLang="zh-CN" dirty="0"/>
              <a:t>关闭</a:t>
            </a:r>
            <a:r>
              <a:rPr lang="en-US" altLang="zh-CN" dirty="0"/>
              <a:t>”</a:t>
            </a:r>
            <a:r>
              <a:rPr lang="zh-CN" altLang="zh-CN" dirty="0"/>
              <a:t>按钮可将所有项目文档全部关闭。而单击下方的</a:t>
            </a:r>
            <a:r>
              <a:rPr lang="en-US" altLang="zh-CN" dirty="0"/>
              <a:t>“</a:t>
            </a:r>
            <a:r>
              <a:rPr lang="zh-CN" altLang="zh-CN" dirty="0"/>
              <a:t>关闭窗口</a:t>
            </a:r>
            <a:r>
              <a:rPr lang="en-US" altLang="zh-CN" dirty="0"/>
              <a:t>”</a:t>
            </a:r>
            <a:r>
              <a:rPr lang="zh-CN" altLang="zh-CN" dirty="0"/>
              <a:t>按钮则只会关闭当前窗口中显示的项目文档。</a:t>
            </a:r>
          </a:p>
        </p:txBody>
      </p:sp>
      <p:pic>
        <p:nvPicPr>
          <p:cNvPr id="10242" name="图片 1">
            <a:extLst>
              <a:ext uri="{FF2B5EF4-FFF2-40B4-BE49-F238E27FC236}">
                <a16:creationId xmlns:a16="http://schemas.microsoft.com/office/drawing/2014/main" id="{C5DF1647-A851-4A40-BBDA-364672774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542" y="2679159"/>
            <a:ext cx="5626914" cy="3128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7352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91083" y="663912"/>
            <a:ext cx="8609832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2.2.7 </a:t>
            </a:r>
            <a:r>
              <a:rPr lang="zh-CN" altLang="zh-CN" b="1" dirty="0"/>
              <a:t>保护项目文档</a:t>
            </a:r>
          </a:p>
          <a:p>
            <a:pPr indent="457200"/>
            <a:r>
              <a:rPr lang="zh-CN" altLang="zh-CN" dirty="0"/>
              <a:t>若想阻止他人更改项目的相关信息，可以为项目文档设置密码，对项目文档进行保护。</a:t>
            </a:r>
          </a:p>
        </p:txBody>
      </p:sp>
      <p:pic>
        <p:nvPicPr>
          <p:cNvPr id="11266" name="图片 1">
            <a:extLst>
              <a:ext uri="{FF2B5EF4-FFF2-40B4-BE49-F238E27FC236}">
                <a16:creationId xmlns:a16="http://schemas.microsoft.com/office/drawing/2014/main" id="{5D81F256-F1D1-491E-A285-D5BDEB05D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097" y="2597277"/>
            <a:ext cx="4436902" cy="30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图片 1">
            <a:extLst>
              <a:ext uri="{FF2B5EF4-FFF2-40B4-BE49-F238E27FC236}">
                <a16:creationId xmlns:a16="http://schemas.microsoft.com/office/drawing/2014/main" id="{0433F04D-2578-4FD0-837A-C9012546F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047" y="2601715"/>
            <a:ext cx="4440569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9707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283122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215646" y="3918327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设置项目日历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595756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9272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467625" y="82566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内容概要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23">
            <a:extLst>
              <a:ext uri="{FF2B5EF4-FFF2-40B4-BE49-F238E27FC236}">
                <a16:creationId xmlns:a16="http://schemas.microsoft.com/office/drawing/2014/main" id="{165B3E1C-B1BD-418B-98A3-9757880BDE8E}"/>
              </a:ext>
            </a:extLst>
          </p:cNvPr>
          <p:cNvSpPr txBox="1"/>
          <p:nvPr/>
        </p:nvSpPr>
        <p:spPr>
          <a:xfrm>
            <a:off x="2297346" y="2591354"/>
            <a:ext cx="7597308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zh-CN" altLang="zh-CN" dirty="0"/>
              <a:t>使用</a:t>
            </a:r>
            <a:r>
              <a:rPr lang="en-US" altLang="zh-CN" dirty="0"/>
              <a:t>Project</a:t>
            </a:r>
            <a:r>
              <a:rPr lang="zh-CN" altLang="zh-CN" dirty="0"/>
              <a:t>进行项目管理之前需要先创建新项目并对文档进行相关管理，本章将对项目文档的创建以及常用的基本操作进行介绍。</a:t>
            </a:r>
          </a:p>
        </p:txBody>
      </p:sp>
    </p:spTree>
    <p:extLst>
      <p:ext uri="{BB962C8B-B14F-4D97-AF65-F5344CB8AC3E}">
        <p14:creationId xmlns:p14="http://schemas.microsoft.com/office/powerpoint/2010/main" val="781970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791083" y="811473"/>
            <a:ext cx="8609832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2.3.1 </a:t>
            </a:r>
            <a:r>
              <a:rPr lang="zh-CN" altLang="zh-CN" b="1" dirty="0"/>
              <a:t>创建日历</a:t>
            </a:r>
          </a:p>
          <a:p>
            <a:pPr indent="457200"/>
            <a:r>
              <a:rPr lang="zh-CN" altLang="zh-CN" dirty="0"/>
              <a:t>新建日历的内容包括设置请假日期、更改项目或特定资源的工作时间等。</a:t>
            </a:r>
          </a:p>
        </p:txBody>
      </p:sp>
      <p:pic>
        <p:nvPicPr>
          <p:cNvPr id="12290" name="图片 1">
            <a:extLst>
              <a:ext uri="{FF2B5EF4-FFF2-40B4-BE49-F238E27FC236}">
                <a16:creationId xmlns:a16="http://schemas.microsoft.com/office/drawing/2014/main" id="{B2156578-25B0-4C39-96C3-0A2F10AFE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330" y="2427327"/>
            <a:ext cx="5167337" cy="265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1693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53645" y="811473"/>
            <a:ext cx="8884709" cy="1917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2.3.2 </a:t>
            </a:r>
            <a:r>
              <a:rPr lang="zh-CN" altLang="zh-CN" b="1" dirty="0"/>
              <a:t>调整工作周</a:t>
            </a:r>
          </a:p>
          <a:p>
            <a:pPr indent="457200"/>
            <a:r>
              <a:rPr lang="zh-CN" altLang="zh-CN" dirty="0"/>
              <a:t>创建新项目后用户需要根据实际情况对日历中的工作周进行调整。例如当前项目每周五都需要利用</a:t>
            </a:r>
            <a:r>
              <a:rPr lang="en-US" altLang="zh-CN" dirty="0"/>
              <a:t>1</a:t>
            </a:r>
            <a:r>
              <a:rPr lang="zh-CN" altLang="zh-CN" dirty="0"/>
              <a:t>小时的时间进行工作盘点和总结。那么，这</a:t>
            </a:r>
            <a:r>
              <a:rPr lang="en-US" altLang="zh-CN" dirty="0"/>
              <a:t>1</a:t>
            </a:r>
            <a:r>
              <a:rPr lang="zh-CN" altLang="zh-CN" dirty="0"/>
              <a:t>个小时需要设置为特殊工作时间。</a:t>
            </a:r>
          </a:p>
        </p:txBody>
      </p:sp>
      <p:pic>
        <p:nvPicPr>
          <p:cNvPr id="13314" name="图片 1">
            <a:extLst>
              <a:ext uri="{FF2B5EF4-FFF2-40B4-BE49-F238E27FC236}">
                <a16:creationId xmlns:a16="http://schemas.microsoft.com/office/drawing/2014/main" id="{B54223B9-454A-4DD6-B21C-3FF9491ED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508" y="2828957"/>
            <a:ext cx="2847953" cy="297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1">
            <a:extLst>
              <a:ext uri="{FF2B5EF4-FFF2-40B4-BE49-F238E27FC236}">
                <a16:creationId xmlns:a16="http://schemas.microsoft.com/office/drawing/2014/main" id="{74C5437B-BB5B-442A-A87E-3CCB39463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716" y="2828956"/>
            <a:ext cx="3738919" cy="297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4533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53645" y="1073671"/>
            <a:ext cx="8884709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2.3.3 </a:t>
            </a:r>
            <a:r>
              <a:rPr lang="zh-CN" altLang="zh-CN" b="1" dirty="0"/>
              <a:t>设置例外日期</a:t>
            </a:r>
          </a:p>
          <a:p>
            <a:pPr indent="457200"/>
            <a:r>
              <a:rPr lang="zh-CN" altLang="zh-CN" dirty="0"/>
              <a:t>在安排项目工作时间时，若期间包含假期或者有了其他安排，可设置“例外日期”，通过“例外日期”列表输入事件的名称、开始时间以及结束时间。</a:t>
            </a:r>
          </a:p>
        </p:txBody>
      </p:sp>
      <p:pic>
        <p:nvPicPr>
          <p:cNvPr id="14338" name="图片 1">
            <a:extLst>
              <a:ext uri="{FF2B5EF4-FFF2-40B4-BE49-F238E27FC236}">
                <a16:creationId xmlns:a16="http://schemas.microsoft.com/office/drawing/2014/main" id="{E799A853-EA1B-431A-9733-6F54C020D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934" y="2496625"/>
            <a:ext cx="3144241" cy="328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片 1">
            <a:extLst>
              <a:ext uri="{FF2B5EF4-FFF2-40B4-BE49-F238E27FC236}">
                <a16:creationId xmlns:a16="http://schemas.microsoft.com/office/drawing/2014/main" id="{3174DBB8-10E7-45EF-8753-37A2349D8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550" y="2496623"/>
            <a:ext cx="2835048" cy="328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10240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326664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5447874" y="3918327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设置项目信息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639298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88807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2176141" y="626609"/>
            <a:ext cx="7839718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2.4.1 </a:t>
            </a:r>
            <a:r>
              <a:rPr lang="zh-CN" altLang="zh-CN" b="1" dirty="0"/>
              <a:t>设置项目摘要</a:t>
            </a:r>
            <a:endParaRPr lang="zh-CN" altLang="zh-CN" dirty="0"/>
          </a:p>
          <a:p>
            <a:pPr indent="457200"/>
            <a:r>
              <a:rPr lang="zh-CN" altLang="zh-CN" dirty="0"/>
              <a:t>项目摘要的内容包括项目标题、主题、作者、主管、单位等。</a:t>
            </a:r>
          </a:p>
        </p:txBody>
      </p:sp>
      <p:pic>
        <p:nvPicPr>
          <p:cNvPr id="15362" name="图片 1">
            <a:extLst>
              <a:ext uri="{FF2B5EF4-FFF2-40B4-BE49-F238E27FC236}">
                <a16:creationId xmlns:a16="http://schemas.microsoft.com/office/drawing/2014/main" id="{64D4D54F-5D2E-42E8-BAA7-4DA347790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027" y="1587898"/>
            <a:ext cx="3199946" cy="43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04255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363332" y="811473"/>
            <a:ext cx="9465335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2.4.2 </a:t>
            </a:r>
            <a:r>
              <a:rPr lang="zh-CN" altLang="zh-CN" b="1" dirty="0"/>
              <a:t>设置项目基本信息</a:t>
            </a:r>
          </a:p>
          <a:p>
            <a:pPr indent="457200"/>
            <a:r>
              <a:rPr lang="zh-CN" altLang="zh-CN" dirty="0"/>
              <a:t>项目的开始时间、完成时间以及优先级是管理项目过程中首先需要明确的信息。</a:t>
            </a:r>
          </a:p>
        </p:txBody>
      </p:sp>
      <p:pic>
        <p:nvPicPr>
          <p:cNvPr id="16386" name="图片 1">
            <a:extLst>
              <a:ext uri="{FF2B5EF4-FFF2-40B4-BE49-F238E27FC236}">
                <a16:creationId xmlns:a16="http://schemas.microsoft.com/office/drawing/2014/main" id="{F20C3697-87EC-4FAA-9D1A-004BB2FF2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250" y="2283959"/>
            <a:ext cx="4449894" cy="324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图片 1">
            <a:extLst>
              <a:ext uri="{FF2B5EF4-FFF2-40B4-BE49-F238E27FC236}">
                <a16:creationId xmlns:a16="http://schemas.microsoft.com/office/drawing/2014/main" id="{B1E1569D-7D2C-49AC-B92A-180F07085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992" y="2283959"/>
            <a:ext cx="3634904" cy="324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2586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02275" y="549275"/>
            <a:ext cx="9465335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2.4.3</a:t>
            </a:r>
            <a:r>
              <a:rPr lang="zh-CN" altLang="zh-CN" b="1" dirty="0"/>
              <a:t>设置项目的默认选项</a:t>
            </a:r>
          </a:p>
          <a:p>
            <a:pPr indent="457200"/>
            <a:r>
              <a:rPr lang="zh-CN" altLang="zh-CN" dirty="0"/>
              <a:t>创建项目后可以对项目的默认的日历选项、日程以及常规选项进行设置。这些选项可以在“</a:t>
            </a:r>
            <a:r>
              <a:rPr lang="en-US" altLang="zh-CN" dirty="0"/>
              <a:t>Project</a:t>
            </a:r>
            <a:r>
              <a:rPr lang="zh-CN" altLang="zh-CN" dirty="0"/>
              <a:t>选项”对话框中设置。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设置“日程”选项</a:t>
            </a:r>
            <a:endParaRPr lang="zh-CN" altLang="zh-CN" dirty="0"/>
          </a:p>
        </p:txBody>
      </p:sp>
      <p:pic>
        <p:nvPicPr>
          <p:cNvPr id="17410" name="图片 1">
            <a:extLst>
              <a:ext uri="{FF2B5EF4-FFF2-40B4-BE49-F238E27FC236}">
                <a16:creationId xmlns:a16="http://schemas.microsoft.com/office/drawing/2014/main" id="{D7C400DD-B94D-45FC-8BDA-4DBDD203C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531" y="2433893"/>
            <a:ext cx="4718937" cy="345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43799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961771" y="549275"/>
            <a:ext cx="8268458" cy="1410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设置“高级”选项</a:t>
            </a:r>
            <a:endParaRPr lang="zh-CN" altLang="zh-CN" dirty="0"/>
          </a:p>
          <a:p>
            <a:pPr indent="457200"/>
            <a:r>
              <a:rPr lang="zh-CN" altLang="zh-CN" dirty="0"/>
              <a:t>在“</a:t>
            </a:r>
            <a:r>
              <a:rPr lang="en-US" altLang="zh-CN" dirty="0"/>
              <a:t>Project</a:t>
            </a:r>
            <a:r>
              <a:rPr lang="zh-CN" altLang="zh-CN" dirty="0"/>
              <a:t>选项”对话框中打开“高级”界面，在该界面中可以对项目的标准费率。</a:t>
            </a:r>
          </a:p>
        </p:txBody>
      </p:sp>
      <p:pic>
        <p:nvPicPr>
          <p:cNvPr id="18434" name="图片 1">
            <a:extLst>
              <a:ext uri="{FF2B5EF4-FFF2-40B4-BE49-F238E27FC236}">
                <a16:creationId xmlns:a16="http://schemas.microsoft.com/office/drawing/2014/main" id="{21A330D7-A81B-4F85-AEB4-52A8474A2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599" y="2075544"/>
            <a:ext cx="5208802" cy="384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04738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1462C79-EED8-4446-9394-C84809A93914}"/>
              </a:ext>
            </a:extLst>
          </p:cNvPr>
          <p:cNvSpPr txBox="1"/>
          <p:nvPr/>
        </p:nvSpPr>
        <p:spPr>
          <a:xfrm>
            <a:off x="7433952" y="1443491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1D95A4E9-B9A9-4823-9C3E-3F97BCF3B0C7}"/>
              </a:ext>
            </a:extLst>
          </p:cNvPr>
          <p:cNvCxnSpPr/>
          <p:nvPr/>
        </p:nvCxnSpPr>
        <p:spPr>
          <a:xfrm flipH="1">
            <a:off x="7583252" y="1572823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E3E11741-E0AE-4C99-8BB0-FA2B455F1FD4}"/>
              </a:ext>
            </a:extLst>
          </p:cNvPr>
          <p:cNvSpPr txBox="1"/>
          <p:nvPr/>
        </p:nvSpPr>
        <p:spPr>
          <a:xfrm>
            <a:off x="7436620" y="2500828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FCD55F1-7E53-4D94-B849-03B234E0F197}"/>
              </a:ext>
            </a:extLst>
          </p:cNvPr>
          <p:cNvSpPr txBox="1"/>
          <p:nvPr/>
        </p:nvSpPr>
        <p:spPr>
          <a:xfrm>
            <a:off x="7457964" y="3538771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1155BBDE-66C3-48B0-BDED-F0412293DAEB}"/>
              </a:ext>
            </a:extLst>
          </p:cNvPr>
          <p:cNvCxnSpPr/>
          <p:nvPr/>
        </p:nvCxnSpPr>
        <p:spPr>
          <a:xfrm flipH="1">
            <a:off x="7596321" y="2632167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FC40EEEA-082D-4E9C-AD82-845A3CAF94C9}"/>
              </a:ext>
            </a:extLst>
          </p:cNvPr>
          <p:cNvCxnSpPr/>
          <p:nvPr/>
        </p:nvCxnSpPr>
        <p:spPr>
          <a:xfrm flipH="1">
            <a:off x="7567729" y="3685350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hlinkClick r:id="rId2" action="ppaction://hlinksldjump"/>
            <a:extLst>
              <a:ext uri="{FF2B5EF4-FFF2-40B4-BE49-F238E27FC236}">
                <a16:creationId xmlns:a16="http://schemas.microsoft.com/office/drawing/2014/main" id="{9ABC2E97-B359-4AB2-848B-D2653B68151A}"/>
              </a:ext>
            </a:extLst>
          </p:cNvPr>
          <p:cNvSpPr txBox="1"/>
          <p:nvPr/>
        </p:nvSpPr>
        <p:spPr>
          <a:xfrm>
            <a:off x="8469671" y="2485366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项目文档的保存及保护</a:t>
            </a:r>
            <a:endParaRPr lang="zh-CN" altLang="en-US" dirty="0"/>
          </a:p>
        </p:txBody>
      </p:sp>
      <p:sp>
        <p:nvSpPr>
          <p:cNvPr id="12" name="文本框 11">
            <a:hlinkClick r:id="rId3" action="ppaction://hlinksldjump"/>
            <a:extLst>
              <a:ext uri="{FF2B5EF4-FFF2-40B4-BE49-F238E27FC236}">
                <a16:creationId xmlns:a16="http://schemas.microsoft.com/office/drawing/2014/main" id="{434003EC-243D-457F-A944-3C9706F6BB77}"/>
              </a:ext>
            </a:extLst>
          </p:cNvPr>
          <p:cNvSpPr txBox="1"/>
          <p:nvPr/>
        </p:nvSpPr>
        <p:spPr>
          <a:xfrm>
            <a:off x="8483526" y="353385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设置项目日历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CEC9EEE-5136-4649-B568-D003BCA3E0FD}"/>
              </a:ext>
            </a:extLst>
          </p:cNvPr>
          <p:cNvSpPr txBox="1"/>
          <p:nvPr/>
        </p:nvSpPr>
        <p:spPr>
          <a:xfrm>
            <a:off x="7453520" y="4592128"/>
            <a:ext cx="704686" cy="530014"/>
          </a:xfrm>
          <a:custGeom>
            <a:avLst/>
            <a:gdLst/>
            <a:ahLst/>
            <a:cxnLst/>
            <a:rect l="l" t="t" r="r" b="b"/>
            <a:pathLst>
              <a:path w="1119188" h="833437">
                <a:moveTo>
                  <a:pt x="909638" y="119062"/>
                </a:moveTo>
                <a:lnTo>
                  <a:pt x="638175" y="547687"/>
                </a:lnTo>
                <a:lnTo>
                  <a:pt x="914400" y="547687"/>
                </a:lnTo>
                <a:lnTo>
                  <a:pt x="914400" y="119062"/>
                </a:ln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942975" y="0"/>
                </a:moveTo>
                <a:lnTo>
                  <a:pt x="990600" y="0"/>
                </a:lnTo>
                <a:lnTo>
                  <a:pt x="990600" y="547687"/>
                </a:lnTo>
                <a:lnTo>
                  <a:pt x="1119188" y="547687"/>
                </a:lnTo>
                <a:lnTo>
                  <a:pt x="1119188" y="558469"/>
                </a:lnTo>
                <a:lnTo>
                  <a:pt x="1089451" y="576262"/>
                </a:lnTo>
                <a:lnTo>
                  <a:pt x="990600" y="576262"/>
                </a:lnTo>
                <a:lnTo>
                  <a:pt x="990600" y="635411"/>
                </a:lnTo>
                <a:lnTo>
                  <a:pt x="914400" y="681006"/>
                </a:lnTo>
                <a:lnTo>
                  <a:pt x="914400" y="576262"/>
                </a:lnTo>
                <a:lnTo>
                  <a:pt x="595313" y="576262"/>
                </a:lnTo>
                <a:lnTo>
                  <a:pt x="595313" y="552450"/>
                </a:ln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D67C5621-C20E-4391-99FC-3930B493DE71}"/>
              </a:ext>
            </a:extLst>
          </p:cNvPr>
          <p:cNvCxnSpPr/>
          <p:nvPr/>
        </p:nvCxnSpPr>
        <p:spPr>
          <a:xfrm flipH="1">
            <a:off x="7594191" y="4723570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hlinkClick r:id="rId4" action="ppaction://hlinksldjump"/>
            <a:extLst>
              <a:ext uri="{FF2B5EF4-FFF2-40B4-BE49-F238E27FC236}">
                <a16:creationId xmlns:a16="http://schemas.microsoft.com/office/drawing/2014/main" id="{DF341E03-D69B-46BC-B87C-62A481BAD830}"/>
              </a:ext>
            </a:extLst>
          </p:cNvPr>
          <p:cNvSpPr txBox="1"/>
          <p:nvPr/>
        </p:nvSpPr>
        <p:spPr>
          <a:xfrm>
            <a:off x="8499051" y="4523490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设置项目信息</a:t>
            </a:r>
          </a:p>
        </p:txBody>
      </p:sp>
      <p:sp>
        <p:nvSpPr>
          <p:cNvPr id="22" name="文本框 21">
            <a:hlinkClick r:id="rId5" action="ppaction://hlinksldjump"/>
            <a:extLst>
              <a:ext uri="{FF2B5EF4-FFF2-40B4-BE49-F238E27FC236}">
                <a16:creationId xmlns:a16="http://schemas.microsoft.com/office/drawing/2014/main" id="{A4FA8CBE-305F-4333-AF39-400B25841AD0}"/>
              </a:ext>
            </a:extLst>
          </p:cNvPr>
          <p:cNvSpPr txBox="1"/>
          <p:nvPr/>
        </p:nvSpPr>
        <p:spPr>
          <a:xfrm>
            <a:off x="8476931" y="1433082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项目文档的创建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6219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C823FAAC-91EC-40CB-B4C5-A863D97D6D64}"/>
              </a:ext>
            </a:extLst>
          </p:cNvPr>
          <p:cNvGrpSpPr/>
          <p:nvPr/>
        </p:nvGrpSpPr>
        <p:grpSpPr>
          <a:xfrm>
            <a:off x="2108948" y="3429000"/>
            <a:ext cx="2057222" cy="1809652"/>
            <a:chOff x="5198984" y="1169522"/>
            <a:chExt cx="2057222" cy="1809652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A336229-A0C0-4540-A067-9BCD2CD62050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0D4403D-04FB-4E28-9BDD-8F6D2ECFDFF3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C53A8B3D-377E-4CEB-BEFA-6682213EF5FF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E58D9DEF-9BB6-4D32-9504-9F354A13EC19}"/>
              </a:ext>
            </a:extLst>
          </p:cNvPr>
          <p:cNvSpPr/>
          <p:nvPr/>
        </p:nvSpPr>
        <p:spPr>
          <a:xfrm>
            <a:off x="4968900" y="397297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/>
              <a:t>项目文档的创建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9ACF8E2-54B4-4167-9B96-8677A543C40A}"/>
              </a:ext>
            </a:extLst>
          </p:cNvPr>
          <p:cNvSpPr txBox="1"/>
          <p:nvPr/>
        </p:nvSpPr>
        <p:spPr>
          <a:xfrm>
            <a:off x="2421582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2423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1073671"/>
            <a:ext cx="9095367" cy="4654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2.1.1 </a:t>
            </a:r>
            <a:r>
              <a:rPr lang="zh-CN" altLang="zh-CN" b="1" dirty="0"/>
              <a:t>项目启动的注意事项</a:t>
            </a:r>
          </a:p>
          <a:p>
            <a:pPr indent="457200"/>
            <a:r>
              <a:rPr lang="zh-CN" altLang="zh-CN" dirty="0"/>
              <a:t>创建项目之前，要确保在规定的时间、费用、资源配置等要求下完成项目，还需要注意以下事项：</a:t>
            </a:r>
          </a:p>
          <a:p>
            <a:pPr indent="457200"/>
            <a:r>
              <a:rPr lang="en-US" altLang="zh-CN" b="1" dirty="0"/>
              <a:t>1.</a:t>
            </a:r>
            <a:r>
              <a:rPr lang="zh-CN" altLang="zh-CN" b="1" dirty="0"/>
              <a:t>明确目标确定项目步骤</a:t>
            </a:r>
            <a:endParaRPr lang="zh-CN" altLang="zh-CN" dirty="0"/>
          </a:p>
          <a:p>
            <a:pPr indent="457200"/>
            <a:r>
              <a:rPr lang="zh-CN" altLang="zh-CN" dirty="0"/>
              <a:t>在开始定制项目计划之前，要明确定义项目的一些基本属性信息，例如项目的名称、内容、开始以及结束时间等。然后确定项目的主要步骤，以保证项目顺利完成。</a:t>
            </a:r>
          </a:p>
          <a:p>
            <a:pPr indent="457200"/>
            <a:r>
              <a:rPr lang="en-US" altLang="zh-CN" b="1" dirty="0"/>
              <a:t>2.</a:t>
            </a:r>
            <a:r>
              <a:rPr lang="zh-CN" altLang="zh-CN" b="1" dirty="0"/>
              <a:t>确定任务细节</a:t>
            </a:r>
            <a:endParaRPr lang="zh-CN" altLang="zh-CN" dirty="0"/>
          </a:p>
          <a:p>
            <a:pPr indent="457200"/>
            <a:r>
              <a:rPr lang="zh-CN" altLang="zh-CN" dirty="0"/>
              <a:t>在拟定出一份主要任务列表后，下一步是对这些任务进行细分，将这些任务分解成更详细的步骤。</a:t>
            </a:r>
          </a:p>
        </p:txBody>
      </p:sp>
    </p:spTree>
    <p:extLst>
      <p:ext uri="{BB962C8B-B14F-4D97-AF65-F5344CB8AC3E}">
        <p14:creationId xmlns:p14="http://schemas.microsoft.com/office/powerpoint/2010/main" val="2332343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71619" y="928528"/>
            <a:ext cx="9095367" cy="4654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3.</a:t>
            </a:r>
            <a:r>
              <a:rPr lang="zh-CN" altLang="zh-CN" b="1" dirty="0"/>
              <a:t>规定时间限制</a:t>
            </a:r>
            <a:endParaRPr lang="zh-CN" altLang="zh-CN" dirty="0"/>
          </a:p>
          <a:p>
            <a:pPr indent="457200"/>
            <a:r>
              <a:rPr lang="zh-CN" altLang="zh-CN" dirty="0"/>
              <a:t>项目的三要素之一就包括时间要素，利用</a:t>
            </a:r>
            <a:r>
              <a:rPr lang="en-US" altLang="zh-CN" dirty="0"/>
              <a:t>Project</a:t>
            </a:r>
            <a:r>
              <a:rPr lang="zh-CN" altLang="zh-CN" dirty="0"/>
              <a:t>中的日程表可以规划项目的实施时间。当项目的总体时间超出整个项目的期限时，用户可以重新调整每项任务的时间，直至总体实施任务的时间与计划时间相吻合。</a:t>
            </a:r>
          </a:p>
          <a:p>
            <a:pPr indent="457200"/>
            <a:r>
              <a:rPr lang="en-US" altLang="zh-CN" b="1" dirty="0"/>
              <a:t>4.</a:t>
            </a:r>
            <a:r>
              <a:rPr lang="zh-CN" altLang="zh-CN" b="1" dirty="0"/>
              <a:t>配置资源</a:t>
            </a:r>
            <a:endParaRPr lang="zh-CN" altLang="zh-CN" dirty="0"/>
          </a:p>
          <a:p>
            <a:pPr indent="457200"/>
            <a:r>
              <a:rPr lang="zh-CN" altLang="zh-CN" dirty="0"/>
              <a:t>在制定项目初期，需要知道哪些资源可用，以及资源成本如何，明确这些资源，并分配到任务。</a:t>
            </a:r>
          </a:p>
          <a:p>
            <a:pPr indent="457200"/>
            <a:r>
              <a:rPr lang="en-US" altLang="zh-CN" b="1" dirty="0"/>
              <a:t>5.</a:t>
            </a:r>
            <a:r>
              <a:rPr lang="zh-CN" altLang="zh-CN" b="1" dirty="0"/>
              <a:t>理清任务间的关系</a:t>
            </a:r>
            <a:endParaRPr lang="zh-CN" altLang="zh-CN" dirty="0"/>
          </a:p>
          <a:p>
            <a:pPr indent="457200"/>
            <a:r>
              <a:rPr lang="zh-CN" altLang="zh-CN" dirty="0"/>
              <a:t>项目管理者要弄清各任务之间的关系，清楚地知道哪些任务需要在其他任务完成后才能开始，哪些任务可以同步进行。</a:t>
            </a:r>
          </a:p>
        </p:txBody>
      </p:sp>
    </p:spTree>
    <p:extLst>
      <p:ext uri="{BB962C8B-B14F-4D97-AF65-F5344CB8AC3E}">
        <p14:creationId xmlns:p14="http://schemas.microsoft.com/office/powerpoint/2010/main" val="1061700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91643" y="811473"/>
            <a:ext cx="8808714" cy="1451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2.1.2 </a:t>
            </a:r>
            <a:r>
              <a:rPr lang="zh-CN" altLang="zh-CN" b="1" dirty="0"/>
              <a:t>新建项目文档</a:t>
            </a:r>
          </a:p>
          <a:p>
            <a:pPr indent="457200"/>
            <a:r>
              <a:rPr lang="zh-CN" altLang="zh-CN" dirty="0"/>
              <a:t>创建项目文档的方法有很多，若用户需要创建一个全新的项目，可以新建空白项目文档，之后再逐步完善项目。</a:t>
            </a:r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B5EB1D4A-068D-43DB-8366-901F76385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047" y="2263288"/>
            <a:ext cx="5889905" cy="361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543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91643" y="811473"/>
            <a:ext cx="8808714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2.1.3 </a:t>
            </a:r>
            <a:r>
              <a:rPr lang="zh-CN" altLang="zh-CN" b="1" dirty="0"/>
              <a:t>使用现有内容创建文档</a:t>
            </a:r>
          </a:p>
          <a:p>
            <a:pPr indent="457200"/>
            <a:r>
              <a:rPr lang="zh-CN" altLang="zh-CN" dirty="0"/>
              <a:t>除了新建项目文档，用户也可以在之前使用过的相关项目文档基础上创建新的项目文档。</a:t>
            </a: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1CD666CE-EDD1-444D-9946-732E0B45E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334" y="2362788"/>
            <a:ext cx="6249331" cy="348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4479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/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23">
            <a:extLst>
              <a:ext uri="{FF2B5EF4-FFF2-40B4-BE49-F238E27FC236}">
                <a16:creationId xmlns:a16="http://schemas.microsoft.com/office/drawing/2014/main" id="{118D7DA6-8D31-4E24-8D1D-8E528F767292}"/>
              </a:ext>
            </a:extLst>
          </p:cNvPr>
          <p:cNvSpPr txBox="1"/>
          <p:nvPr/>
        </p:nvSpPr>
        <p:spPr>
          <a:xfrm>
            <a:off x="1691643" y="753417"/>
            <a:ext cx="8808714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fontAlgn="auto">
              <a:lnSpc>
                <a:spcPct val="15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457200"/>
            <a:r>
              <a:rPr lang="en-US" altLang="zh-CN" b="1" dirty="0"/>
              <a:t>2.1.4 </a:t>
            </a:r>
            <a:r>
              <a:rPr lang="zh-CN" altLang="zh-CN" b="1" dirty="0"/>
              <a:t>根据</a:t>
            </a:r>
            <a:r>
              <a:rPr lang="en-US" altLang="zh-CN" b="1" dirty="0"/>
              <a:t>Excel</a:t>
            </a:r>
            <a:r>
              <a:rPr lang="zh-CN" altLang="zh-CN" b="1" dirty="0"/>
              <a:t>文件创建项目文档</a:t>
            </a:r>
          </a:p>
          <a:p>
            <a:pPr indent="457200"/>
            <a:r>
              <a:rPr lang="zh-CN" altLang="zh-CN" dirty="0"/>
              <a:t>若用户已经在</a:t>
            </a:r>
            <a:r>
              <a:rPr lang="en-US" altLang="zh-CN" dirty="0"/>
              <a:t>Excel</a:t>
            </a:r>
            <a:r>
              <a:rPr lang="zh-CN" altLang="zh-CN" dirty="0"/>
              <a:t>中记录了项目的相关数据，但仍需要进行更复杂的计划、资源共享和跟踪等，可以根据</a:t>
            </a:r>
            <a:r>
              <a:rPr lang="en-US" altLang="zh-CN" dirty="0"/>
              <a:t>Excel</a:t>
            </a:r>
            <a:r>
              <a:rPr lang="zh-CN" altLang="zh-CN" dirty="0"/>
              <a:t>中的数据创建</a:t>
            </a:r>
            <a:r>
              <a:rPr lang="en-US" altLang="zh-CN" dirty="0"/>
              <a:t>Project</a:t>
            </a:r>
            <a:r>
              <a:rPr lang="zh-CN" altLang="zh-CN" dirty="0"/>
              <a:t>项目文档。</a:t>
            </a:r>
          </a:p>
        </p:txBody>
      </p:sp>
      <p:pic>
        <p:nvPicPr>
          <p:cNvPr id="3074" name="图片 1">
            <a:extLst>
              <a:ext uri="{FF2B5EF4-FFF2-40B4-BE49-F238E27FC236}">
                <a16:creationId xmlns:a16="http://schemas.microsoft.com/office/drawing/2014/main" id="{A40E1802-18A6-479A-A1C3-29704011B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349" y="2277969"/>
            <a:ext cx="5697301" cy="369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106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2113</TotalTime>
  <Words>941</Words>
  <Application>Microsoft Office PowerPoint</Application>
  <PresentationFormat>宽屏</PresentationFormat>
  <Paragraphs>70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4" baseType="lpstr">
      <vt:lpstr>微软雅黑</vt:lpstr>
      <vt:lpstr>幼圆</vt:lpstr>
      <vt:lpstr>站酷小薇LOGO体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洗脸 吃着西瓜</cp:lastModifiedBy>
  <cp:revision>580</cp:revision>
  <dcterms:created xsi:type="dcterms:W3CDTF">2020-06-26T11:31:00Z</dcterms:created>
  <dcterms:modified xsi:type="dcterms:W3CDTF">2025-10-29T06:47:53Z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TemplateUUID">
    <vt:lpwstr>v1.0_mb_s+3ElstvPcfk5zy2frAFoQ==</vt:lpwstr>
  </property>
</Properties>
</file>