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9" r:id="rId2"/>
    <p:sldId id="365" r:id="rId3"/>
    <p:sldId id="292" r:id="rId4"/>
    <p:sldId id="526" r:id="rId5"/>
    <p:sldId id="527" r:id="rId6"/>
    <p:sldId id="528" r:id="rId7"/>
    <p:sldId id="529" r:id="rId8"/>
    <p:sldId id="530" r:id="rId9"/>
    <p:sldId id="531" r:id="rId10"/>
    <p:sldId id="532" r:id="rId11"/>
    <p:sldId id="533" r:id="rId12"/>
    <p:sldId id="534" r:id="rId13"/>
    <p:sldId id="535" r:id="rId14"/>
    <p:sldId id="536" r:id="rId15"/>
    <p:sldId id="537" r:id="rId16"/>
    <p:sldId id="538" r:id="rId17"/>
    <p:sldId id="512" r:id="rId18"/>
    <p:sldId id="539" r:id="rId19"/>
    <p:sldId id="367" r:id="rId20"/>
    <p:sldId id="513" r:id="rId21"/>
    <p:sldId id="514" r:id="rId22"/>
    <p:sldId id="515" r:id="rId23"/>
    <p:sldId id="516" r:id="rId24"/>
    <p:sldId id="517" r:id="rId25"/>
    <p:sldId id="518" r:id="rId26"/>
    <p:sldId id="519" r:id="rId27"/>
    <p:sldId id="520" r:id="rId28"/>
    <p:sldId id="521" r:id="rId29"/>
    <p:sldId id="522" r:id="rId30"/>
    <p:sldId id="523" r:id="rId31"/>
    <p:sldId id="524" r:id="rId32"/>
    <p:sldId id="525" r:id="rId33"/>
    <p:sldId id="286" r:id="rId3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B8AD"/>
    <a:srgbClr val="7D6B63"/>
    <a:srgbClr val="D99211"/>
    <a:srgbClr val="EDA221"/>
    <a:srgbClr val="FFBC04"/>
    <a:srgbClr val="FEB801"/>
    <a:srgbClr val="B57A0F"/>
    <a:srgbClr val="D18C11"/>
    <a:srgbClr val="C3830F"/>
    <a:srgbClr val="9665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2" autoAdjust="0"/>
    <p:restoredTop sz="94660"/>
  </p:normalViewPr>
  <p:slideViewPr>
    <p:cSldViewPr snapToGrid="0">
      <p:cViewPr varScale="1">
        <p:scale>
          <a:sx n="108" d="100"/>
          <a:sy n="108" d="100"/>
        </p:scale>
        <p:origin x="402"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5.jpeg"/><Relationship Id="rId4" Type="http://schemas.microsoft.com/office/2007/relationships/hdphoto" Target="../media/hdphoto2.wdp"/></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pic>
        <p:nvPicPr>
          <p:cNvPr id="7" name="图片 6" descr="图片包含 游戏机&#10;&#10;描述已自动生成">
            <a:extLst>
              <a:ext uri="{FF2B5EF4-FFF2-40B4-BE49-F238E27FC236}">
                <a16:creationId xmlns:a16="http://schemas.microsoft.com/office/drawing/2014/main" id="{4E08BE82-6930-4EF0-9FF3-EB768F7D2884}"/>
              </a:ext>
            </a:extLst>
          </p:cNvPr>
          <p:cNvPicPr>
            <a:picLocks noChangeAspect="1"/>
          </p:cNvPicPr>
          <p:nvPr userDrawn="1"/>
        </p:nvPicPr>
        <p:blipFill>
          <a:blip r:embed="rId2">
            <a:alphaModFix amt="39000"/>
            <a:extLst>
              <a:ext uri="{28A0092B-C50C-407E-A947-70E740481C1C}">
                <a14:useLocalDpi xmlns:a14="http://schemas.microsoft.com/office/drawing/2010/main" val="0"/>
              </a:ext>
            </a:extLst>
          </a:blip>
          <a:stretch>
            <a:fillRect/>
          </a:stretch>
        </p:blipFill>
        <p:spPr>
          <a:xfrm>
            <a:off x="-3675891" y="-4547769"/>
            <a:ext cx="12073131" cy="8658691"/>
          </a:xfrm>
          <a:prstGeom prst="rect">
            <a:avLst/>
          </a:prstGeom>
        </p:spPr>
      </p:pic>
      <p:pic>
        <p:nvPicPr>
          <p:cNvPr id="8" name="图片 7" descr="图片包含 游戏机&#10;&#10;描述已自动生成">
            <a:extLst>
              <a:ext uri="{FF2B5EF4-FFF2-40B4-BE49-F238E27FC236}">
                <a16:creationId xmlns:a16="http://schemas.microsoft.com/office/drawing/2014/main" id="{CA132A93-7E31-4F2C-AD69-267977D5A1B9}"/>
              </a:ext>
            </a:extLst>
          </p:cNvPr>
          <p:cNvPicPr>
            <a:picLocks noChangeAspect="1"/>
          </p:cNvPicPr>
          <p:nvPr userDrawn="1"/>
        </p:nvPicPr>
        <p:blipFill>
          <a:blip r:embed="rId2">
            <a:alphaModFix amt="39000"/>
            <a:extLst>
              <a:ext uri="{28A0092B-C50C-407E-A947-70E740481C1C}">
                <a14:useLocalDpi xmlns:a14="http://schemas.microsoft.com/office/drawing/2010/main" val="0"/>
              </a:ext>
            </a:extLst>
          </a:blip>
          <a:stretch>
            <a:fillRect/>
          </a:stretch>
        </p:blipFill>
        <p:spPr>
          <a:xfrm>
            <a:off x="5686929" y="2987565"/>
            <a:ext cx="8590542" cy="6161024"/>
          </a:xfrm>
          <a:prstGeom prst="rect">
            <a:avLst/>
          </a:prstGeom>
        </p:spPr>
      </p:pic>
      <p:sp>
        <p:nvSpPr>
          <p:cNvPr id="9" name="文本框 8">
            <a:extLst>
              <a:ext uri="{FF2B5EF4-FFF2-40B4-BE49-F238E27FC236}">
                <a16:creationId xmlns:a16="http://schemas.microsoft.com/office/drawing/2014/main" id="{1CA44BA0-EDA4-4024-A8AD-FDD11A4F89D5}"/>
              </a:ext>
            </a:extLst>
          </p:cNvPr>
          <p:cNvSpPr txBox="1"/>
          <p:nvPr userDrawn="1"/>
        </p:nvSpPr>
        <p:spPr>
          <a:xfrm>
            <a:off x="3817408" y="6408107"/>
            <a:ext cx="6920917" cy="261610"/>
          </a:xfrm>
          <a:prstGeom prst="rect">
            <a:avLst/>
          </a:prstGeom>
          <a:noFill/>
        </p:spPr>
        <p:txBody>
          <a:bodyPr wrap="square" rtlCol="0">
            <a:spAutoFit/>
          </a:bodyPr>
          <a:lstStyle/>
          <a:p>
            <a:r>
              <a:rPr lang="zh-CN" altLang="en-US" sz="1100" dirty="0">
                <a:solidFill>
                  <a:schemeClr val="tx1"/>
                </a:solidFill>
              </a:rPr>
              <a:t>关注微信公众平台</a:t>
            </a:r>
            <a:r>
              <a:rPr lang="en-US" altLang="zh-CN" sz="1100" dirty="0">
                <a:solidFill>
                  <a:schemeClr val="tx1"/>
                </a:solidFill>
              </a:rPr>
              <a:t>DSSF007</a:t>
            </a:r>
            <a:r>
              <a:rPr lang="zh-CN" altLang="en-US" sz="1100" dirty="0">
                <a:solidFill>
                  <a:schemeClr val="tx1"/>
                </a:solidFill>
              </a:rPr>
              <a:t>，回复关键字“经典课堂”获取更多资源</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5E9F4B-4EC2-4F8F-9FBC-A9585385FE32}" type="slidenum">
              <a:rPr lang="zh-CN" altLang="en-US" smtClean="0"/>
              <a:t>‹#›</a:t>
            </a:fld>
            <a:endParaRPr lang="zh-CN" altLang="en-US"/>
          </a:p>
        </p:txBody>
      </p:sp>
      <p:pic>
        <p:nvPicPr>
          <p:cNvPr id="7" name="图片 6">
            <a:extLst>
              <a:ext uri="{FF2B5EF4-FFF2-40B4-BE49-F238E27FC236}">
                <a16:creationId xmlns:a16="http://schemas.microsoft.com/office/drawing/2014/main" id="{527108C4-B026-4252-A877-40AA47E5810D}"/>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20000" contrast="-25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矩形 9">
            <a:extLst>
              <a:ext uri="{FF2B5EF4-FFF2-40B4-BE49-F238E27FC236}">
                <a16:creationId xmlns:a16="http://schemas.microsoft.com/office/drawing/2014/main" id="{D1A70820-B138-4285-B54A-E50CC449B76D}"/>
              </a:ext>
            </a:extLst>
          </p:cNvPr>
          <p:cNvSpPr/>
          <p:nvPr userDrawn="1"/>
        </p:nvSpPr>
        <p:spPr>
          <a:xfrm>
            <a:off x="0" y="1285875"/>
            <a:ext cx="12192000" cy="3886200"/>
          </a:xfrm>
          <a:prstGeom prst="rect">
            <a:avLst/>
          </a:prstGeom>
          <a:solidFill>
            <a:schemeClr val="bg1">
              <a:lumMod val="9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a:extLst>
              <a:ext uri="{FF2B5EF4-FFF2-40B4-BE49-F238E27FC236}">
                <a16:creationId xmlns:a16="http://schemas.microsoft.com/office/drawing/2014/main" id="{5C5DA7C5-8692-4770-99EE-3E64E45D9FF4}"/>
              </a:ext>
            </a:extLst>
          </p:cNvPr>
          <p:cNvCxnSpPr/>
          <p:nvPr userDrawn="1"/>
        </p:nvCxnSpPr>
        <p:spPr>
          <a:xfrm>
            <a:off x="4215161" y="512956"/>
            <a:ext cx="2497872" cy="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id="{F96E57D6-D77A-460A-8CE6-E36F987B9D4A}"/>
              </a:ext>
            </a:extLst>
          </p:cNvPr>
          <p:cNvSpPr txBox="1"/>
          <p:nvPr userDrawn="1"/>
        </p:nvSpPr>
        <p:spPr>
          <a:xfrm>
            <a:off x="5254497" y="948466"/>
            <a:ext cx="1292662" cy="2477601"/>
          </a:xfrm>
          <a:prstGeom prst="rect">
            <a:avLst/>
          </a:prstGeom>
          <a:noFill/>
        </p:spPr>
        <p:txBody>
          <a:bodyPr vert="eaVert" wrap="none" rtlCol="0">
            <a:spAutoFit/>
          </a:bodyPr>
          <a:lstStyle/>
          <a:p>
            <a:r>
              <a:rPr lang="zh-CN" altLang="en-US" sz="7200" dirty="0">
                <a:solidFill>
                  <a:srgbClr val="AD6126"/>
                </a:solidFill>
                <a:latin typeface="站酷小薇LOGO体" panose="02010600010101010101" pitchFamily="2" charset="-122"/>
                <a:ea typeface="站酷小薇LOGO体" panose="02010600010101010101" pitchFamily="2" charset="-122"/>
              </a:rPr>
              <a:t>目  录</a:t>
            </a:r>
          </a:p>
        </p:txBody>
      </p:sp>
      <p:cxnSp>
        <p:nvCxnSpPr>
          <p:cNvPr id="18" name="直接连接符 17">
            <a:extLst>
              <a:ext uri="{FF2B5EF4-FFF2-40B4-BE49-F238E27FC236}">
                <a16:creationId xmlns:a16="http://schemas.microsoft.com/office/drawing/2014/main" id="{620AC5F4-78F5-4DFC-BD43-97B44EE004F9}"/>
              </a:ext>
            </a:extLst>
          </p:cNvPr>
          <p:cNvCxnSpPr/>
          <p:nvPr userDrawn="1"/>
        </p:nvCxnSpPr>
        <p:spPr>
          <a:xfrm>
            <a:off x="6713033" y="501817"/>
            <a:ext cx="0" cy="530798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a16="http://schemas.microsoft.com/office/drawing/2014/main" id="{FFC5B84D-5AE6-462C-AEB2-D3200AD60735}"/>
              </a:ext>
            </a:extLst>
          </p:cNvPr>
          <p:cNvPicPr>
            <a:picLocks noChangeAspect="1"/>
          </p:cNvPicPr>
          <p:nvPr userDrawn="1"/>
        </p:nvPicPr>
        <p:blipFill>
          <a:blip r:embed="rId3">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rcRect l="25089" r="24821"/>
          <a:stretch>
            <a:fillRect/>
          </a:stretch>
        </p:blipFill>
        <p:spPr>
          <a:xfrm>
            <a:off x="0" y="-76200"/>
            <a:ext cx="6106901" cy="6858000"/>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p:spPr>
      </p:pic>
      <p:pic>
        <p:nvPicPr>
          <p:cNvPr id="14" name="图片 13">
            <a:extLst>
              <a:ext uri="{FF2B5EF4-FFF2-40B4-BE49-F238E27FC236}">
                <a16:creationId xmlns:a16="http://schemas.microsoft.com/office/drawing/2014/main" id="{0AC13C7F-21CD-4C70-B030-90F1CDE2E3B9}"/>
              </a:ext>
            </a:extLst>
          </p:cNvPr>
          <p:cNvPicPr>
            <a:picLocks noChangeAspect="1"/>
          </p:cNvPicPr>
          <p:nvPr userDrawn="1"/>
        </p:nvPicPr>
        <p:blipFill>
          <a:blip r:embed="rId5">
            <a:extLst>
              <a:ext uri="{28A0092B-C50C-407E-A947-70E740481C1C}">
                <a14:useLocalDpi xmlns:a14="http://schemas.microsoft.com/office/drawing/2010/main" val="0"/>
              </a:ext>
            </a:extLst>
          </a:blip>
          <a:srcRect l="25089" r="24821"/>
          <a:stretch>
            <a:fillRect/>
          </a:stretch>
        </p:blipFill>
        <p:spPr>
          <a:xfrm>
            <a:off x="1266132" y="281327"/>
            <a:ext cx="5453198" cy="6123896"/>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a:ln w="19050">
            <a:solidFill>
              <a:schemeClr val="bg1"/>
            </a:solid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71243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D460A0B6-A8EB-44E8-A6BD-330DB1B70390}"/>
              </a:ext>
            </a:extLst>
          </p:cNvPr>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4" name="页脚占位符 3">
            <a:extLst>
              <a:ext uri="{FF2B5EF4-FFF2-40B4-BE49-F238E27FC236}">
                <a16:creationId xmlns:a16="http://schemas.microsoft.com/office/drawing/2014/main" id="{EA4A1964-6740-479C-BB4A-D71873D42DE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4E74841-F418-4854-944B-12532FF68DFE}"/>
              </a:ext>
            </a:extLst>
          </p:cNvPr>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6" name="文本框 5">
            <a:extLst>
              <a:ext uri="{FF2B5EF4-FFF2-40B4-BE49-F238E27FC236}">
                <a16:creationId xmlns:a16="http://schemas.microsoft.com/office/drawing/2014/main" id="{7D393AF0-2B1A-459D-B585-2CE20FDF9182}"/>
              </a:ext>
            </a:extLst>
          </p:cNvPr>
          <p:cNvSpPr txBox="1"/>
          <p:nvPr userDrawn="1"/>
        </p:nvSpPr>
        <p:spPr>
          <a:xfrm>
            <a:off x="0" y="0"/>
            <a:ext cx="12192000" cy="2705100"/>
          </a:xfrm>
          <a:prstGeom prst="rect">
            <a:avLst/>
          </a:prstGeom>
          <a:noFill/>
        </p:spPr>
        <p:txBody>
          <a:bodyPr wrap="square" rtlCol="0">
            <a:prstTxWarp prst="textTriangleInverted">
              <a:avLst/>
            </a:prstTxWarp>
            <a:spAutoFit/>
          </a:bodyPr>
          <a:lstStyle/>
          <a:p>
            <a:r>
              <a:rPr lang="en-US" altLang="zh-CN" dirty="0">
                <a:blipFill dpi="0" rotWithShape="1">
                  <a:blip r:embed="rId2">
                    <a:extLst>
                      <a:ext uri="{28A0092B-C50C-407E-A947-70E740481C1C}">
                        <a14:useLocalDpi xmlns:a14="http://schemas.microsoft.com/office/drawing/2010/main" val="0"/>
                      </a:ext>
                    </a:extLst>
                  </a:blip>
                  <a:srcRect/>
                  <a:stretch>
                    <a:fillRect/>
                  </a:stretch>
                </a:blipFill>
              </a:rPr>
              <a:t>-------------</a:t>
            </a:r>
            <a:endParaRPr lang="zh-CN" altLang="en-US" dirty="0">
              <a:blipFill dpi="0" rotWithShape="1">
                <a:blip r:embed="rId2">
                  <a:extLst>
                    <a:ext uri="{28A0092B-C50C-407E-A947-70E740481C1C}">
                      <a14:useLocalDpi xmlns:a14="http://schemas.microsoft.com/office/drawing/2010/main" val="0"/>
                    </a:ext>
                  </a:extLst>
                </a:blip>
                <a:srcRect/>
                <a:stretch>
                  <a:fillRect/>
                </a:stretch>
              </a:blipFill>
            </a:endParaRPr>
          </a:p>
        </p:txBody>
      </p:sp>
      <p:sp>
        <p:nvSpPr>
          <p:cNvPr id="7" name="矩形 6">
            <a:extLst>
              <a:ext uri="{FF2B5EF4-FFF2-40B4-BE49-F238E27FC236}">
                <a16:creationId xmlns:a16="http://schemas.microsoft.com/office/drawing/2014/main" id="{5B1E1E4B-8837-4854-831B-361D35D6B3B2}"/>
              </a:ext>
            </a:extLst>
          </p:cNvPr>
          <p:cNvSpPr/>
          <p:nvPr userDrawn="1"/>
        </p:nvSpPr>
        <p:spPr>
          <a:xfrm>
            <a:off x="0" y="3065480"/>
            <a:ext cx="12192000" cy="2397512"/>
          </a:xfrm>
          <a:prstGeom prst="rect">
            <a:avLst/>
          </a:prstGeom>
          <a:solidFill>
            <a:schemeClr val="bg1">
              <a:lumMod val="7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51034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AE5AAF-4686-4DBC-AD82-82ACA52592B1}" type="datetimeFigureOut">
              <a:rPr lang="zh-CN" altLang="en-US" smtClean="0"/>
              <a:t>2025/10/29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5E9F4B-4EC2-4F8F-9FBC-A9585385FE3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1" r:id="rId8"/>
    <p:sldLayoutId id="2147483660"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24.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05031"/>
            <a:ext cx="12192000" cy="3042473"/>
          </a:xfrm>
          <a:prstGeom prst="rect">
            <a:avLst/>
          </a:prstGeom>
          <a:gradFill>
            <a:gsLst>
              <a:gs pos="2000">
                <a:schemeClr val="accent1">
                  <a:lumMod val="5000"/>
                  <a:lumOff val="95000"/>
                  <a:alpha val="0"/>
                </a:schemeClr>
              </a:gs>
              <a:gs pos="35000">
                <a:srgbClr val="CDB8AD">
                  <a:alpha val="20000"/>
                </a:srgbClr>
              </a:gs>
              <a:gs pos="75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500" dirty="0"/>
          </a:p>
        </p:txBody>
      </p:sp>
      <p:sp>
        <p:nvSpPr>
          <p:cNvPr id="6" name="文本框 5"/>
          <p:cNvSpPr txBox="1"/>
          <p:nvPr/>
        </p:nvSpPr>
        <p:spPr>
          <a:xfrm>
            <a:off x="12610" y="4187013"/>
            <a:ext cx="12192000" cy="1015663"/>
          </a:xfrm>
          <a:prstGeom prst="rect">
            <a:avLst/>
          </a:prstGeom>
          <a:noFill/>
        </p:spPr>
        <p:txBody>
          <a:bodyPr wrap="square" rtlCol="0">
            <a:spAutoFit/>
          </a:bodyPr>
          <a:lstStyle/>
          <a:p>
            <a:r>
              <a:rPr lang="zh-CN" altLang="zh-CN" sz="6000" b="1" dirty="0">
                <a:solidFill>
                  <a:schemeClr val="bg1"/>
                </a:solidFill>
                <a:latin typeface="微软雅黑" panose="020B0503020204020204" pitchFamily="34" charset="-122"/>
                <a:ea typeface="微软雅黑" panose="020B0503020204020204" pitchFamily="34" charset="-122"/>
              </a:rPr>
              <a:t>第</a:t>
            </a:r>
            <a:r>
              <a:rPr lang="en-US" altLang="zh-CN" sz="6000" b="1" dirty="0">
                <a:solidFill>
                  <a:schemeClr val="bg1"/>
                </a:solidFill>
                <a:latin typeface="微软雅黑" panose="020B0503020204020204" pitchFamily="34" charset="-122"/>
                <a:ea typeface="微软雅黑" panose="020B0503020204020204" pitchFamily="34" charset="-122"/>
              </a:rPr>
              <a:t>1</a:t>
            </a:r>
            <a:r>
              <a:rPr lang="zh-CN" altLang="zh-CN" sz="6000" b="1" dirty="0">
                <a:solidFill>
                  <a:schemeClr val="bg1"/>
                </a:solidFill>
                <a:latin typeface="微软雅黑" panose="020B0503020204020204" pitchFamily="34" charset="-122"/>
                <a:ea typeface="微软雅黑" panose="020B0503020204020204" pitchFamily="34" charset="-122"/>
              </a:rPr>
              <a:t>章</a:t>
            </a:r>
            <a:r>
              <a:rPr lang="en-US" altLang="zh-CN" sz="6000" b="1" dirty="0">
                <a:solidFill>
                  <a:schemeClr val="bg1"/>
                </a:solidFill>
                <a:latin typeface="微软雅黑" panose="020B0503020204020204" pitchFamily="34" charset="-122"/>
                <a:ea typeface="微软雅黑" panose="020B0503020204020204" pitchFamily="34" charset="-122"/>
              </a:rPr>
              <a:t>  </a:t>
            </a:r>
            <a:r>
              <a:rPr lang="zh-CN" altLang="zh-CN" sz="6000" b="1" dirty="0">
                <a:solidFill>
                  <a:schemeClr val="bg1"/>
                </a:solidFill>
                <a:latin typeface="微软雅黑" panose="020B0503020204020204" pitchFamily="34" charset="-122"/>
                <a:ea typeface="微软雅黑" panose="020B0503020204020204" pitchFamily="34" charset="-122"/>
              </a:rPr>
              <a:t>项目管理与</a:t>
            </a:r>
            <a:r>
              <a:rPr lang="en-US" altLang="zh-CN" sz="6000" b="1" dirty="0">
                <a:solidFill>
                  <a:schemeClr val="bg1"/>
                </a:solidFill>
                <a:latin typeface="微软雅黑" panose="020B0503020204020204" pitchFamily="34" charset="-122"/>
                <a:ea typeface="微软雅黑" panose="020B0503020204020204" pitchFamily="34" charset="-122"/>
              </a:rPr>
              <a:t>Project</a:t>
            </a:r>
            <a:r>
              <a:rPr lang="zh-CN" altLang="zh-CN" sz="6000" b="1" dirty="0">
                <a:solidFill>
                  <a:schemeClr val="bg1"/>
                </a:solidFill>
                <a:latin typeface="微软雅黑" panose="020B0503020204020204" pitchFamily="34" charset="-122"/>
                <a:ea typeface="微软雅黑" panose="020B0503020204020204" pitchFamily="34" charset="-122"/>
              </a:rPr>
              <a:t>软件基础</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2147" y="6072009"/>
            <a:ext cx="2718419" cy="40649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410992" y="1073671"/>
            <a:ext cx="9370016" cy="4688500"/>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项目管理的特征</a:t>
            </a:r>
            <a:endParaRPr lang="zh-CN" altLang="zh-CN" dirty="0"/>
          </a:p>
          <a:p>
            <a:pPr indent="457200"/>
            <a:r>
              <a:rPr lang="zh-CN" altLang="zh-CN" dirty="0"/>
              <a:t>不同的项目之间包含的内容各不相同，但是这些项目都具有以下</a:t>
            </a:r>
            <a:r>
              <a:rPr lang="en-US" altLang="zh-CN" dirty="0"/>
              <a:t>6</a:t>
            </a:r>
            <a:r>
              <a:rPr lang="zh-CN" altLang="zh-CN" dirty="0"/>
              <a:t>大特征。</a:t>
            </a:r>
          </a:p>
          <a:p>
            <a:pPr indent="457200"/>
            <a:r>
              <a:rPr lang="zh-CN" altLang="zh-CN" dirty="0"/>
              <a:t>（</a:t>
            </a:r>
            <a:r>
              <a:rPr lang="en-US" altLang="zh-CN" dirty="0"/>
              <a:t>1</a:t>
            </a:r>
            <a:r>
              <a:rPr lang="zh-CN" altLang="zh-CN" dirty="0"/>
              <a:t>）灵活性（不确定性）</a:t>
            </a:r>
          </a:p>
          <a:p>
            <a:pPr indent="457200"/>
            <a:r>
              <a:rPr lang="zh-CN" altLang="zh-CN" dirty="0"/>
              <a:t>在执行项目的过程中，所有的要素都是在不停的发生变化的，我们很难预测在项目达成过程中所需要的条件。因此我们在完成项目的过程中需要不停的权衡时间、成本和质量之间的利弊去满足任务目标，所以项目具有灵活性。</a:t>
            </a:r>
            <a:endParaRPr lang="en-US" altLang="zh-CN" dirty="0"/>
          </a:p>
          <a:p>
            <a:pPr indent="457200"/>
            <a:r>
              <a:rPr lang="zh-CN" altLang="zh-CN" dirty="0"/>
              <a:t>（</a:t>
            </a:r>
            <a:r>
              <a:rPr lang="en-US" altLang="zh-CN" dirty="0"/>
              <a:t>2</a:t>
            </a:r>
            <a:r>
              <a:rPr lang="zh-CN" altLang="zh-CN" dirty="0"/>
              <a:t>）临时性</a:t>
            </a:r>
          </a:p>
          <a:p>
            <a:pPr indent="457200"/>
            <a:r>
              <a:rPr lang="zh-CN" altLang="zh-CN" dirty="0"/>
              <a:t>项目有明确的起点和终点。</a:t>
            </a:r>
            <a:endParaRPr lang="en-US" altLang="zh-CN" dirty="0"/>
          </a:p>
          <a:p>
            <a:pPr indent="457200"/>
            <a:r>
              <a:rPr lang="zh-CN" altLang="zh-CN" dirty="0"/>
              <a:t>（</a:t>
            </a:r>
            <a:r>
              <a:rPr lang="en-US" altLang="zh-CN" dirty="0"/>
              <a:t>3</a:t>
            </a:r>
            <a:r>
              <a:rPr lang="zh-CN" altLang="zh-CN" dirty="0"/>
              <a:t>）独特性</a:t>
            </a:r>
          </a:p>
          <a:p>
            <a:pPr indent="457200"/>
            <a:r>
              <a:rPr lang="zh-CN" altLang="zh-CN" dirty="0"/>
              <a:t>每个项目都会创造独特的产品、服务或成果。</a:t>
            </a:r>
          </a:p>
        </p:txBody>
      </p:sp>
    </p:spTree>
    <p:extLst>
      <p:ext uri="{BB962C8B-B14F-4D97-AF65-F5344CB8AC3E}">
        <p14:creationId xmlns:p14="http://schemas.microsoft.com/office/powerpoint/2010/main" val="325616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410992" y="1332528"/>
            <a:ext cx="9370016" cy="419294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a:t>
            </a:r>
            <a:r>
              <a:rPr lang="en-US" altLang="zh-CN" dirty="0"/>
              <a:t>4</a:t>
            </a:r>
            <a:r>
              <a:rPr lang="zh-CN" altLang="zh-CN" dirty="0"/>
              <a:t>）一次性</a:t>
            </a:r>
          </a:p>
          <a:p>
            <a:pPr indent="457200"/>
            <a:r>
              <a:rPr lang="zh-CN" altLang="zh-CN" dirty="0"/>
              <a:t>每个项目都有特殊性，不存在完全相同的两个项目。即使目标相同的两个项目，在完成过程中，都是不可重复的。</a:t>
            </a:r>
          </a:p>
          <a:p>
            <a:pPr indent="457200"/>
            <a:r>
              <a:rPr lang="zh-CN" altLang="zh-CN" dirty="0"/>
              <a:t>（</a:t>
            </a:r>
            <a:r>
              <a:rPr lang="en-US" altLang="zh-CN" dirty="0"/>
              <a:t>5</a:t>
            </a:r>
            <a:r>
              <a:rPr lang="zh-CN" altLang="zh-CN" dirty="0"/>
              <a:t>）目标性</a:t>
            </a:r>
          </a:p>
          <a:p>
            <a:pPr indent="457200"/>
            <a:r>
              <a:rPr lang="zh-CN" altLang="zh-CN" dirty="0"/>
              <a:t>任何项目都有明确的、贯穿项目始终的目标。由于影响项目目标的因素的多样性，因此这里的目标一般是由多个目标组成的目标系统；</a:t>
            </a:r>
          </a:p>
          <a:p>
            <a:pPr indent="457200"/>
            <a:r>
              <a:rPr lang="zh-CN" altLang="zh-CN" dirty="0"/>
              <a:t>（</a:t>
            </a:r>
            <a:r>
              <a:rPr lang="en-US" altLang="zh-CN" dirty="0"/>
              <a:t>6</a:t>
            </a:r>
            <a:r>
              <a:rPr lang="zh-CN" altLang="zh-CN" dirty="0"/>
              <a:t>）周期性</a:t>
            </a:r>
          </a:p>
          <a:p>
            <a:pPr indent="457200"/>
            <a:r>
              <a:rPr lang="zh-CN" altLang="zh-CN" dirty="0"/>
              <a:t>项目是一个一次性的任务，有起点也有终点。任何项目都会有一个定义目标、制定计划、实施计划、完成计划等这样一个过程。</a:t>
            </a:r>
          </a:p>
        </p:txBody>
      </p:sp>
    </p:spTree>
    <p:extLst>
      <p:ext uri="{BB962C8B-B14F-4D97-AF65-F5344CB8AC3E}">
        <p14:creationId xmlns:p14="http://schemas.microsoft.com/office/powerpoint/2010/main" val="1135496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409439" y="1434128"/>
            <a:ext cx="9373122" cy="3761986"/>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1.1.4 </a:t>
            </a:r>
            <a:r>
              <a:rPr lang="zh-CN" altLang="zh-CN" b="1" dirty="0"/>
              <a:t>项目管理的领域及流程</a:t>
            </a:r>
          </a:p>
          <a:p>
            <a:pPr indent="457200"/>
            <a:r>
              <a:rPr lang="zh-CN" altLang="zh-CN" dirty="0"/>
              <a:t>在学习如何对项目进行信息化管理之前，用户还需要先了解一下项目管理的领域及关键流程。</a:t>
            </a:r>
          </a:p>
          <a:p>
            <a:pPr indent="457200"/>
            <a:r>
              <a:rPr lang="en-US" altLang="zh-CN" b="1" dirty="0"/>
              <a:t>1.</a:t>
            </a:r>
            <a:r>
              <a:rPr lang="zh-CN" altLang="zh-CN" b="1" dirty="0"/>
              <a:t>项目管理的领域</a:t>
            </a:r>
            <a:endParaRPr lang="zh-CN" altLang="zh-CN" dirty="0"/>
          </a:p>
          <a:p>
            <a:pPr indent="457200"/>
            <a:r>
              <a:rPr lang="zh-CN" altLang="zh-CN" dirty="0"/>
              <a:t>在实施项目管理的过程中，任何一个项目都会涉及到不同的知识领域，其中</a:t>
            </a:r>
            <a:r>
              <a:rPr lang="en-US" altLang="zh-CN" dirty="0"/>
              <a:t>9</a:t>
            </a:r>
            <a:r>
              <a:rPr lang="zh-CN" altLang="zh-CN" dirty="0"/>
              <a:t>大领域分别为范围管理、时间管理、成本管理、质量管理、风险管理、人力资源管理、沟通管理、采购管理及综合管理。其中，最重要的四个为范围、成本、时间、质量是核心知识领域，其他为辅助知识领域。</a:t>
            </a:r>
          </a:p>
        </p:txBody>
      </p:sp>
    </p:spTree>
    <p:extLst>
      <p:ext uri="{BB962C8B-B14F-4D97-AF65-F5344CB8AC3E}">
        <p14:creationId xmlns:p14="http://schemas.microsoft.com/office/powerpoint/2010/main" val="3009446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516208" y="708413"/>
            <a:ext cx="9544696" cy="5068272"/>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a:t>
            </a:r>
            <a:r>
              <a:rPr lang="en-US" altLang="zh-CN" dirty="0"/>
              <a:t>1</a:t>
            </a:r>
            <a:r>
              <a:rPr lang="zh-CN" altLang="zh-CN" dirty="0"/>
              <a:t>）综合管理领域</a:t>
            </a:r>
          </a:p>
          <a:p>
            <a:pPr indent="457200"/>
            <a:r>
              <a:rPr lang="zh-CN" altLang="zh-CN" dirty="0"/>
              <a:t>它是综合运用其他八个领域的知识，合理集成与平衡各要素之间的关系，确保项目成功完成的关键</a:t>
            </a:r>
          </a:p>
          <a:p>
            <a:pPr indent="457200"/>
            <a:r>
              <a:rPr lang="zh-CN" altLang="zh-CN" dirty="0"/>
              <a:t>（</a:t>
            </a:r>
            <a:r>
              <a:rPr lang="en-US" altLang="zh-CN" dirty="0"/>
              <a:t>2</a:t>
            </a:r>
            <a:r>
              <a:rPr lang="zh-CN" altLang="zh-CN" dirty="0"/>
              <a:t>）范围管理领域</a:t>
            </a:r>
          </a:p>
          <a:p>
            <a:pPr indent="457200"/>
            <a:r>
              <a:rPr lang="zh-CN" altLang="zh-CN" dirty="0"/>
              <a:t>在完成项目过程中，对项目范围的定义和控制的过程。</a:t>
            </a:r>
          </a:p>
          <a:p>
            <a:pPr indent="457200"/>
            <a:r>
              <a:rPr lang="zh-CN" altLang="zh-CN" dirty="0"/>
              <a:t>（</a:t>
            </a:r>
            <a:r>
              <a:rPr lang="en-US" altLang="zh-CN" dirty="0"/>
              <a:t>3</a:t>
            </a:r>
            <a:r>
              <a:rPr lang="zh-CN" altLang="zh-CN" dirty="0"/>
              <a:t>）成本管理领域</a:t>
            </a:r>
          </a:p>
          <a:p>
            <a:pPr indent="457200"/>
            <a:r>
              <a:rPr lang="zh-CN" altLang="zh-CN" dirty="0"/>
              <a:t>项目在批准的预算范围内努力减少和控制成本的过程。</a:t>
            </a:r>
          </a:p>
          <a:p>
            <a:pPr indent="457200"/>
            <a:r>
              <a:rPr lang="zh-CN" altLang="zh-CN" dirty="0"/>
              <a:t>（</a:t>
            </a:r>
            <a:r>
              <a:rPr lang="en-US" altLang="zh-CN" dirty="0"/>
              <a:t>4</a:t>
            </a:r>
            <a:r>
              <a:rPr lang="zh-CN" altLang="zh-CN" dirty="0"/>
              <a:t>）人力资源管理领域</a:t>
            </a:r>
          </a:p>
          <a:p>
            <a:pPr indent="457200"/>
            <a:r>
              <a:rPr lang="zh-CN" altLang="zh-CN" dirty="0"/>
              <a:t>开展项目时，有效发挥每个参与项目的人员的作用的过程。</a:t>
            </a:r>
          </a:p>
          <a:p>
            <a:pPr indent="457200"/>
            <a:r>
              <a:rPr lang="zh-CN" altLang="zh-CN" dirty="0"/>
              <a:t>（</a:t>
            </a:r>
            <a:r>
              <a:rPr lang="en-US" altLang="zh-CN" dirty="0"/>
              <a:t>5</a:t>
            </a:r>
            <a:r>
              <a:rPr lang="zh-CN" altLang="zh-CN" dirty="0"/>
              <a:t>）质量管理领域</a:t>
            </a:r>
          </a:p>
          <a:p>
            <a:pPr indent="457200"/>
            <a:r>
              <a:rPr lang="zh-CN" altLang="zh-CN" dirty="0"/>
              <a:t>确保项目在实施过程中满足客户明确或隐含的要求的一致性。</a:t>
            </a:r>
          </a:p>
        </p:txBody>
      </p:sp>
    </p:spTree>
    <p:extLst>
      <p:ext uri="{BB962C8B-B14F-4D97-AF65-F5344CB8AC3E}">
        <p14:creationId xmlns:p14="http://schemas.microsoft.com/office/powerpoint/2010/main" val="4261795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401855" y="1651841"/>
            <a:ext cx="9388290" cy="3297530"/>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a:t>
            </a:r>
            <a:r>
              <a:rPr lang="en-US" altLang="zh-CN" dirty="0"/>
              <a:t>6</a:t>
            </a:r>
            <a:r>
              <a:rPr lang="zh-CN" altLang="zh-CN" dirty="0"/>
              <a:t>）沟通管理领域</a:t>
            </a:r>
          </a:p>
          <a:p>
            <a:pPr indent="457200"/>
            <a:r>
              <a:rPr lang="zh-CN" altLang="zh-CN" dirty="0"/>
              <a:t>项目的沟通管理非常重要，就如同指挥官在战争时需要各种情报一样。是确保项目信息及时有效的合理收集并且最终传达到各处的各个过程</a:t>
            </a:r>
          </a:p>
          <a:p>
            <a:pPr indent="457200"/>
            <a:r>
              <a:rPr lang="zh-CN" altLang="zh-CN" dirty="0"/>
              <a:t>（</a:t>
            </a:r>
            <a:r>
              <a:rPr lang="en-US" altLang="zh-CN" dirty="0"/>
              <a:t>7</a:t>
            </a:r>
            <a:r>
              <a:rPr lang="zh-CN" altLang="zh-CN" dirty="0"/>
              <a:t>）风险管理领域</a:t>
            </a:r>
          </a:p>
          <a:p>
            <a:pPr indent="457200"/>
            <a:r>
              <a:rPr lang="zh-CN" altLang="zh-CN" dirty="0"/>
              <a:t>有效控制和降低项目完成过程中各种风险发生概率的过程。</a:t>
            </a:r>
          </a:p>
          <a:p>
            <a:pPr indent="457200"/>
            <a:r>
              <a:rPr lang="zh-CN" altLang="zh-CN" dirty="0"/>
              <a:t>（</a:t>
            </a:r>
            <a:r>
              <a:rPr lang="en-US" altLang="zh-CN" dirty="0"/>
              <a:t>8</a:t>
            </a:r>
            <a:r>
              <a:rPr lang="zh-CN" altLang="zh-CN" dirty="0"/>
              <a:t>）采购管理领域</a:t>
            </a:r>
          </a:p>
          <a:p>
            <a:pPr indent="457200"/>
            <a:r>
              <a:rPr lang="zh-CN" altLang="zh-CN" dirty="0"/>
              <a:t>从外界获得产品、成果或服务的各个过程。</a:t>
            </a:r>
          </a:p>
        </p:txBody>
      </p:sp>
    </p:spTree>
    <p:extLst>
      <p:ext uri="{BB962C8B-B14F-4D97-AF65-F5344CB8AC3E}">
        <p14:creationId xmlns:p14="http://schemas.microsoft.com/office/powerpoint/2010/main" val="1786731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401855" y="1073671"/>
            <a:ext cx="9388290" cy="188461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项目管理的流程</a:t>
            </a:r>
            <a:endParaRPr lang="zh-CN" altLang="zh-CN" dirty="0"/>
          </a:p>
          <a:p>
            <a:pPr indent="457200"/>
            <a:r>
              <a:rPr lang="zh-CN" altLang="zh-CN" dirty="0"/>
              <a:t>项目管理总体有五个过程：启动过程、计划过程、实施过程、执行过程、收尾过程等，项目先后衔接的各个阶段的全体一般称为项目生命期。不同的项目类型可以具体化为不同的阶段子项目也可以具有不同的项目生命周期。</a:t>
            </a:r>
          </a:p>
        </p:txBody>
      </p:sp>
      <p:pic>
        <p:nvPicPr>
          <p:cNvPr id="16386" name="图片 1">
            <a:extLst>
              <a:ext uri="{FF2B5EF4-FFF2-40B4-BE49-F238E27FC236}">
                <a16:creationId xmlns:a16="http://schemas.microsoft.com/office/drawing/2014/main" id="{4A710AF6-9CAA-44B9-9593-D158EF310E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4290" y="3312886"/>
            <a:ext cx="6983420" cy="1636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28319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135474" y="898557"/>
            <a:ext cx="10211335" cy="5116272"/>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a:t>
            </a:r>
            <a:r>
              <a:rPr lang="en-US" altLang="zh-CN" dirty="0"/>
              <a:t>1</a:t>
            </a:r>
            <a:r>
              <a:rPr lang="zh-CN" altLang="zh-CN" dirty="0"/>
              <a:t>）项目的启动过程</a:t>
            </a:r>
          </a:p>
          <a:p>
            <a:pPr indent="457200"/>
            <a:r>
              <a:rPr lang="zh-CN" altLang="zh-CN" dirty="0"/>
              <a:t>是项目获得授权，定义一个新项目或现有项目的一个新阶段，正式开始该项目或阶段的一组过程。</a:t>
            </a:r>
            <a:endParaRPr lang="en-US" altLang="zh-CN" dirty="0"/>
          </a:p>
          <a:p>
            <a:pPr indent="457200"/>
            <a:r>
              <a:rPr lang="zh-CN" altLang="zh-CN" dirty="0"/>
              <a:t>（</a:t>
            </a:r>
            <a:r>
              <a:rPr lang="en-US" altLang="zh-CN" dirty="0"/>
              <a:t>2</a:t>
            </a:r>
            <a:r>
              <a:rPr lang="zh-CN" altLang="zh-CN" dirty="0"/>
              <a:t>）项目的计划过程</a:t>
            </a:r>
          </a:p>
          <a:p>
            <a:pPr indent="457200"/>
            <a:r>
              <a:rPr lang="zh-CN" altLang="zh-CN" dirty="0"/>
              <a:t>项目的计划过程是明确项目范围，优化目标，为实现目标而制定行动方案的一组过程。</a:t>
            </a:r>
            <a:endParaRPr lang="en-US" altLang="zh-CN" dirty="0"/>
          </a:p>
          <a:p>
            <a:pPr indent="457200"/>
            <a:r>
              <a:rPr lang="zh-CN" altLang="zh-CN" dirty="0"/>
              <a:t>（</a:t>
            </a:r>
            <a:r>
              <a:rPr lang="en-US" altLang="zh-CN" dirty="0"/>
              <a:t>3</a:t>
            </a:r>
            <a:r>
              <a:rPr lang="zh-CN" altLang="zh-CN" dirty="0"/>
              <a:t>）项目的实施过程</a:t>
            </a:r>
          </a:p>
          <a:p>
            <a:pPr indent="457200"/>
            <a:r>
              <a:rPr lang="zh-CN" altLang="zh-CN" dirty="0"/>
              <a:t>完成项目管理计划中确定的工作以实现项目目标的一组过程。</a:t>
            </a:r>
            <a:endParaRPr lang="en-US" altLang="zh-CN" dirty="0"/>
          </a:p>
          <a:p>
            <a:pPr indent="457200"/>
            <a:r>
              <a:rPr lang="zh-CN" altLang="zh-CN" dirty="0"/>
              <a:t>（</a:t>
            </a:r>
            <a:r>
              <a:rPr lang="en-US" altLang="zh-CN" dirty="0"/>
              <a:t>4</a:t>
            </a:r>
            <a:r>
              <a:rPr lang="zh-CN" altLang="zh-CN" dirty="0"/>
              <a:t>）项目的控制过程</a:t>
            </a:r>
          </a:p>
          <a:p>
            <a:pPr indent="457200"/>
            <a:r>
              <a:rPr lang="zh-CN" altLang="zh-CN" dirty="0"/>
              <a:t>跟踪、审查和调整项目进展与绩效，识别必要的计划变更并启动相应变更的一组过程。</a:t>
            </a:r>
            <a:endParaRPr lang="en-US" altLang="zh-CN" dirty="0"/>
          </a:p>
          <a:p>
            <a:pPr indent="457200"/>
            <a:r>
              <a:rPr lang="zh-CN" altLang="zh-CN" dirty="0"/>
              <a:t>（</a:t>
            </a:r>
            <a:r>
              <a:rPr lang="en-US" altLang="zh-CN" dirty="0"/>
              <a:t>5</a:t>
            </a:r>
            <a:r>
              <a:rPr lang="zh-CN" altLang="zh-CN" dirty="0"/>
              <a:t>）项目的收尾过程</a:t>
            </a:r>
          </a:p>
          <a:p>
            <a:pPr indent="457200"/>
            <a:r>
              <a:rPr lang="zh-CN" altLang="zh-CN" dirty="0"/>
              <a:t>为完结所有过程组的所有活动以正式结束项目或阶段而实施的一组过程。</a:t>
            </a:r>
          </a:p>
        </p:txBody>
      </p:sp>
    </p:spTree>
    <p:extLst>
      <p:ext uri="{BB962C8B-B14F-4D97-AF65-F5344CB8AC3E}">
        <p14:creationId xmlns:p14="http://schemas.microsoft.com/office/powerpoint/2010/main" val="29727449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527169"/>
            <a:ext cx="5513971"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课堂演练：按照操作习惯调整</a:t>
            </a:r>
            <a:r>
              <a:rPr lang="en-US" altLang="zh-CN" b="1" dirty="0"/>
              <a:t>Project</a:t>
            </a:r>
            <a:r>
              <a:rPr lang="zh-CN" altLang="zh-CN" b="1" dirty="0"/>
              <a:t>窗口</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671619" y="1462692"/>
            <a:ext cx="9020725"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当需要同时查看一个项目中不同位置的内容或对不同位置的内容进行操作时，可以对</a:t>
            </a:r>
            <a:r>
              <a:rPr lang="en-US" altLang="zh-CN" dirty="0"/>
              <a:t>Project</a:t>
            </a:r>
            <a:r>
              <a:rPr lang="zh-CN" altLang="zh-CN" dirty="0"/>
              <a:t>窗口进行更改，同时显示两个或更多窗口。</a:t>
            </a:r>
          </a:p>
        </p:txBody>
      </p:sp>
      <p:pic>
        <p:nvPicPr>
          <p:cNvPr id="17410" name="图片 1">
            <a:extLst>
              <a:ext uri="{FF2B5EF4-FFF2-40B4-BE49-F238E27FC236}">
                <a16:creationId xmlns:a16="http://schemas.microsoft.com/office/drawing/2014/main" id="{9A2CC653-E13D-48EC-A798-8E2F416499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2783" y="2580102"/>
            <a:ext cx="6166433" cy="3297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91101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E7CCFD-0E51-805C-874A-AD3306C90E60}"/>
            </a:ext>
          </a:extLst>
        </p:cNvPr>
        <p:cNvGrpSpPr/>
        <p:nvPr/>
      </p:nvGrpSpPr>
      <p:grpSpPr>
        <a:xfrm>
          <a:off x="0" y="0"/>
          <a:ext cx="0" cy="0"/>
          <a:chOff x="0" y="0"/>
          <a:chExt cx="0" cy="0"/>
        </a:xfrm>
      </p:grpSpPr>
      <p:grpSp>
        <p:nvGrpSpPr>
          <p:cNvPr id="10" name="组合 9">
            <a:extLst>
              <a:ext uri="{FF2B5EF4-FFF2-40B4-BE49-F238E27FC236}">
                <a16:creationId xmlns:a16="http://schemas.microsoft.com/office/drawing/2014/main" id="{FEE2F5C7-C1BB-A43A-E9EB-E91F768296C1}"/>
              </a:ext>
            </a:extLst>
          </p:cNvPr>
          <p:cNvGrpSpPr/>
          <p:nvPr/>
        </p:nvGrpSpPr>
        <p:grpSpPr>
          <a:xfrm>
            <a:off x="2108948" y="3429000"/>
            <a:ext cx="2057222" cy="1809652"/>
            <a:chOff x="5198984" y="1169522"/>
            <a:chExt cx="2057222" cy="1809652"/>
          </a:xfrm>
        </p:grpSpPr>
        <p:sp>
          <p:nvSpPr>
            <p:cNvPr id="11" name="矩形 10">
              <a:extLst>
                <a:ext uri="{FF2B5EF4-FFF2-40B4-BE49-F238E27FC236}">
                  <a16:creationId xmlns:a16="http://schemas.microsoft.com/office/drawing/2014/main" id="{3EC64CCD-273F-C353-A910-03A85F737764}"/>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DFAEC3FD-D473-BC68-6C35-A934131A2C6D}"/>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52918EEE-EF96-9F2A-B55F-CA4AE02826D3}"/>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D4F453A6-1DE5-49EC-1D72-D0304D605239}"/>
              </a:ext>
            </a:extLst>
          </p:cNvPr>
          <p:cNvSpPr/>
          <p:nvPr/>
        </p:nvSpPr>
        <p:spPr>
          <a:xfrm>
            <a:off x="4968900" y="3972975"/>
            <a:ext cx="4829143" cy="830997"/>
          </a:xfrm>
          <a:prstGeom prst="rect">
            <a:avLst/>
          </a:prstGeom>
        </p:spPr>
        <p:txBody>
          <a:bodyPr wrap="none">
            <a:spAutoFit/>
          </a:bodyPr>
          <a:lstStyle/>
          <a:p>
            <a:r>
              <a:rPr lang="en-US" altLang="zh-CN" sz="4800" b="1" dirty="0"/>
              <a:t>Project</a:t>
            </a:r>
            <a:r>
              <a:rPr lang="zh-CN" altLang="zh-CN" sz="4800" b="1" dirty="0"/>
              <a:t>软件介绍</a:t>
            </a:r>
          </a:p>
        </p:txBody>
      </p:sp>
      <p:sp>
        <p:nvSpPr>
          <p:cNvPr id="17" name="文本框 16">
            <a:extLst>
              <a:ext uri="{FF2B5EF4-FFF2-40B4-BE49-F238E27FC236}">
                <a16:creationId xmlns:a16="http://schemas.microsoft.com/office/drawing/2014/main" id="{E73D7112-1646-C0EA-C9BF-8C2DBB32DE7B}"/>
              </a:ext>
            </a:extLst>
          </p:cNvPr>
          <p:cNvSpPr txBox="1"/>
          <p:nvPr/>
        </p:nvSpPr>
        <p:spPr>
          <a:xfrm>
            <a:off x="2421582"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02</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4671924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516208" y="549275"/>
            <a:ext cx="9422914" cy="2879725"/>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1.2.1 Project</a:t>
            </a:r>
            <a:r>
              <a:rPr lang="zh-CN" altLang="zh-CN" b="1" dirty="0"/>
              <a:t>的启动和退出</a:t>
            </a:r>
          </a:p>
          <a:p>
            <a:pPr indent="457200"/>
            <a:r>
              <a:rPr lang="zh-CN" altLang="zh-CN" dirty="0"/>
              <a:t>启动和退出是应用软件的前提，而且操作方法十分简单。下面将介绍启动和退出</a:t>
            </a:r>
            <a:r>
              <a:rPr lang="en-US" altLang="zh-CN" dirty="0"/>
              <a:t>Project</a:t>
            </a:r>
            <a:r>
              <a:rPr lang="zh-CN" altLang="zh-CN" dirty="0"/>
              <a:t>的方法。</a:t>
            </a:r>
          </a:p>
          <a:p>
            <a:pPr indent="457200"/>
            <a:r>
              <a:rPr lang="en-US" altLang="zh-CN" b="1" dirty="0"/>
              <a:t>1.</a:t>
            </a:r>
            <a:r>
              <a:rPr lang="zh-CN" altLang="zh-CN" b="1" dirty="0"/>
              <a:t>启动</a:t>
            </a:r>
            <a:r>
              <a:rPr lang="en-US" altLang="zh-CN" b="1" dirty="0"/>
              <a:t>Project</a:t>
            </a:r>
            <a:endParaRPr lang="zh-CN" altLang="zh-CN" dirty="0"/>
          </a:p>
          <a:p>
            <a:pPr indent="457200"/>
            <a:r>
              <a:rPr lang="zh-CN" altLang="zh-CN" dirty="0"/>
              <a:t>启动</a:t>
            </a:r>
            <a:r>
              <a:rPr lang="en-US" altLang="zh-CN" dirty="0" err="1"/>
              <a:t>Projdct</a:t>
            </a:r>
            <a:r>
              <a:rPr lang="zh-CN" altLang="zh-CN" dirty="0"/>
              <a:t>的方法不止一种，用户可双击桌面快捷图标启动</a:t>
            </a:r>
            <a:r>
              <a:rPr lang="en-US" altLang="zh-CN" dirty="0"/>
              <a:t>Project</a:t>
            </a:r>
            <a:r>
              <a:rPr lang="zh-CN" altLang="zh-CN" dirty="0"/>
              <a:t>软件。也可以从开始菜单中单击</a:t>
            </a:r>
            <a:r>
              <a:rPr lang="en-US" altLang="zh-CN" dirty="0"/>
              <a:t>Project</a:t>
            </a:r>
            <a:r>
              <a:rPr lang="zh-CN" altLang="zh-CN" dirty="0"/>
              <a:t>选项启动软件。</a:t>
            </a:r>
          </a:p>
        </p:txBody>
      </p:sp>
      <p:pic>
        <p:nvPicPr>
          <p:cNvPr id="1026" name="图片 1">
            <a:extLst>
              <a:ext uri="{FF2B5EF4-FFF2-40B4-BE49-F238E27FC236}">
                <a16:creationId xmlns:a16="http://schemas.microsoft.com/office/drawing/2014/main" id="{87EB7CA7-4CD7-4CED-B713-34810311C3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1619" y="3991313"/>
            <a:ext cx="4746543" cy="143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图片 1">
            <a:extLst>
              <a:ext uri="{FF2B5EF4-FFF2-40B4-BE49-F238E27FC236}">
                <a16:creationId xmlns:a16="http://schemas.microsoft.com/office/drawing/2014/main" id="{544CF292-51C6-4A8E-9CE5-7F696FC242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0339" y="3463411"/>
            <a:ext cx="4108783" cy="2492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0149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5467625" y="825665"/>
            <a:ext cx="1415772" cy="461665"/>
          </a:xfrm>
          <a:prstGeom prst="rect">
            <a:avLst/>
          </a:prstGeom>
          <a:noFill/>
        </p:spPr>
        <p:txBody>
          <a:bodyPr wrap="none" rtlCol="0">
            <a:spAutoFit/>
          </a:bodyPr>
          <a:lstStyle/>
          <a:p>
            <a:r>
              <a:rPr lang="zh-CN" altLang="zh-CN" sz="2400" b="1" dirty="0">
                <a:latin typeface="微软雅黑" panose="020B0503020204020204" pitchFamily="34" charset="-122"/>
                <a:ea typeface="微软雅黑" panose="020B0503020204020204" pitchFamily="34" charset="-122"/>
              </a:rPr>
              <a:t>内容概要</a:t>
            </a:r>
            <a:endParaRPr lang="zh-CN" altLang="zh-CN" sz="2400" dirty="0">
              <a:latin typeface="微软雅黑" panose="020B0503020204020204" pitchFamily="34" charset="-122"/>
              <a:ea typeface="微软雅黑" panose="020B0503020204020204" pitchFamily="34" charset="-122"/>
            </a:endParaRPr>
          </a:p>
        </p:txBody>
      </p:sp>
      <p:sp>
        <p:nvSpPr>
          <p:cNvPr id="12" name="文本框 23">
            <a:extLst>
              <a:ext uri="{FF2B5EF4-FFF2-40B4-BE49-F238E27FC236}">
                <a16:creationId xmlns:a16="http://schemas.microsoft.com/office/drawing/2014/main" id="{165B3E1C-B1BD-418B-98A3-9757880BDE8E}"/>
              </a:ext>
            </a:extLst>
          </p:cNvPr>
          <p:cNvSpPr txBox="1"/>
          <p:nvPr/>
        </p:nvSpPr>
        <p:spPr>
          <a:xfrm>
            <a:off x="1787301" y="2243011"/>
            <a:ext cx="8617397"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dirty="0"/>
              <a:t>Project</a:t>
            </a:r>
            <a:r>
              <a:rPr lang="zh-CN" altLang="zh-CN" dirty="0"/>
              <a:t>是微软公司推出的项目管理软件，它是</a:t>
            </a:r>
            <a:r>
              <a:rPr lang="en-US" altLang="zh-CN" dirty="0"/>
              <a:t>Microsoft Office</a:t>
            </a:r>
            <a:r>
              <a:rPr lang="zh-CN" altLang="zh-CN" dirty="0"/>
              <a:t>组件的一员，在软件开发、机械制造、工程建设等活动中有着广泛的应用。本章先认识</a:t>
            </a:r>
            <a:r>
              <a:rPr lang="en-US" altLang="zh-CN" dirty="0"/>
              <a:t>Project</a:t>
            </a:r>
            <a:r>
              <a:rPr lang="zh-CN" altLang="zh-CN" dirty="0"/>
              <a:t>软件，并了解项目管理的基本概念。</a:t>
            </a:r>
          </a:p>
        </p:txBody>
      </p:sp>
    </p:spTree>
    <p:extLst>
      <p:ext uri="{BB962C8B-B14F-4D97-AF65-F5344CB8AC3E}">
        <p14:creationId xmlns:p14="http://schemas.microsoft.com/office/powerpoint/2010/main" val="7819708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773005" y="707573"/>
            <a:ext cx="8645989" cy="142466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退出</a:t>
            </a:r>
            <a:r>
              <a:rPr lang="en-US" altLang="zh-CN" b="1" dirty="0"/>
              <a:t>Project</a:t>
            </a:r>
            <a:endParaRPr lang="zh-CN" altLang="zh-CN" dirty="0"/>
          </a:p>
          <a:p>
            <a:pPr indent="457200"/>
            <a:r>
              <a:rPr lang="zh-CN" altLang="zh-CN" dirty="0"/>
              <a:t>项目管理操作完成后可以退出</a:t>
            </a:r>
            <a:r>
              <a:rPr lang="en-US" altLang="zh-CN" dirty="0"/>
              <a:t>Project</a:t>
            </a:r>
            <a:r>
              <a:rPr lang="zh-CN" altLang="zh-CN" dirty="0"/>
              <a:t>软件，单击软件右上角的“关闭”按钮即可退出。</a:t>
            </a:r>
          </a:p>
        </p:txBody>
      </p:sp>
      <p:pic>
        <p:nvPicPr>
          <p:cNvPr id="2050" name="图片 1">
            <a:extLst>
              <a:ext uri="{FF2B5EF4-FFF2-40B4-BE49-F238E27FC236}">
                <a16:creationId xmlns:a16="http://schemas.microsoft.com/office/drawing/2014/main" id="{BE360C0B-926A-4B6D-A65A-2D983CCCF2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4091" y="2438625"/>
            <a:ext cx="6403816" cy="3280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09660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773004" y="666330"/>
            <a:ext cx="8645989"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1.2.2 </a:t>
            </a:r>
            <a:r>
              <a:rPr lang="zh-CN" altLang="zh-CN" b="1" dirty="0"/>
              <a:t>认识</a:t>
            </a:r>
            <a:r>
              <a:rPr lang="en-US" altLang="zh-CN" b="1" dirty="0"/>
              <a:t>Project2019</a:t>
            </a:r>
            <a:r>
              <a:rPr lang="zh-CN" altLang="zh-CN" b="1" dirty="0"/>
              <a:t>工作界面</a:t>
            </a:r>
          </a:p>
          <a:p>
            <a:pPr indent="457200"/>
            <a:r>
              <a:rPr lang="en-US" altLang="zh-CN" dirty="0"/>
              <a:t>Project2019</a:t>
            </a:r>
            <a:r>
              <a:rPr lang="zh-CN" altLang="zh-CN" dirty="0"/>
              <a:t>的软件界面包含标题栏、功能区、和状态栏等区域。其中工作区由数据编辑区和视图区两部分组合而成。</a:t>
            </a:r>
          </a:p>
        </p:txBody>
      </p:sp>
      <p:pic>
        <p:nvPicPr>
          <p:cNvPr id="3074" name="图片 1">
            <a:extLst>
              <a:ext uri="{FF2B5EF4-FFF2-40B4-BE49-F238E27FC236}">
                <a16:creationId xmlns:a16="http://schemas.microsoft.com/office/drawing/2014/main" id="{8B5A3B20-3F9E-4A13-87E9-88511D4C1B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3769" y="2298021"/>
            <a:ext cx="5544458" cy="349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54770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773004" y="521188"/>
            <a:ext cx="8816721" cy="191721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1.</a:t>
            </a:r>
            <a:r>
              <a:rPr lang="zh-CN" altLang="zh-CN" b="1" dirty="0"/>
              <a:t>标题栏</a:t>
            </a:r>
            <a:endParaRPr lang="zh-CN" altLang="zh-CN" dirty="0"/>
          </a:p>
          <a:p>
            <a:pPr indent="457200"/>
            <a:r>
              <a:rPr lang="zh-CN" altLang="zh-CN" dirty="0"/>
              <a:t>标题栏位于窗口最上方，用于显示文件名称。最左侧为快速访问工具栏，用于存放一些常用命令，包括保存、撤销恢复等。最右侧依次为最小化、缩小</a:t>
            </a:r>
            <a:r>
              <a:rPr lang="en-US" altLang="zh-CN" dirty="0"/>
              <a:t>/</a:t>
            </a:r>
            <a:r>
              <a:rPr lang="zh-CN" altLang="zh-CN" dirty="0"/>
              <a:t>放大以及关闭，三个窗口控制按钮。</a:t>
            </a:r>
          </a:p>
        </p:txBody>
      </p:sp>
      <p:pic>
        <p:nvPicPr>
          <p:cNvPr id="4098" name="图片 1">
            <a:extLst>
              <a:ext uri="{FF2B5EF4-FFF2-40B4-BE49-F238E27FC236}">
                <a16:creationId xmlns:a16="http://schemas.microsoft.com/office/drawing/2014/main" id="{B5E4362E-3A50-4A6E-9FA7-12CCA628BD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6319" y="2472190"/>
            <a:ext cx="8159362" cy="387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文本框 23">
            <a:extLst>
              <a:ext uri="{FF2B5EF4-FFF2-40B4-BE49-F238E27FC236}">
                <a16:creationId xmlns:a16="http://schemas.microsoft.com/office/drawing/2014/main" id="{7CE7484E-9EF2-4A09-93C8-8DD7AD2C0249}"/>
              </a:ext>
            </a:extLst>
          </p:cNvPr>
          <p:cNvSpPr txBox="1"/>
          <p:nvPr/>
        </p:nvSpPr>
        <p:spPr>
          <a:xfrm>
            <a:off x="1773004" y="2922133"/>
            <a:ext cx="8816721"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功能区</a:t>
            </a:r>
            <a:endParaRPr lang="zh-CN" altLang="zh-CN" dirty="0"/>
          </a:p>
          <a:p>
            <a:pPr indent="457200"/>
            <a:r>
              <a:rPr lang="zh-CN" altLang="zh-CN" dirty="0"/>
              <a:t>功能区位于标题栏下方，主要由“文件”按钮以及“任务”、“资源”、“报表”、“项目”、“视图”等多个选项卡组成。</a:t>
            </a:r>
          </a:p>
        </p:txBody>
      </p:sp>
      <p:pic>
        <p:nvPicPr>
          <p:cNvPr id="4099" name="图片 1">
            <a:extLst>
              <a:ext uri="{FF2B5EF4-FFF2-40B4-BE49-F238E27FC236}">
                <a16:creationId xmlns:a16="http://schemas.microsoft.com/office/drawing/2014/main" id="{2727E37E-CA17-42E2-97E1-D1698802F2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6319" y="4407906"/>
            <a:ext cx="8159362" cy="1427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20598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44606" y="520247"/>
            <a:ext cx="8902788" cy="239618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a:t>
            </a:r>
            <a:r>
              <a:rPr lang="zh-CN" altLang="zh-CN" b="1" dirty="0"/>
              <a:t>日程表</a:t>
            </a:r>
            <a:endParaRPr lang="zh-CN" altLang="zh-CN" dirty="0"/>
          </a:p>
          <a:p>
            <a:pPr indent="457200"/>
            <a:r>
              <a:rPr lang="zh-CN" altLang="zh-CN" dirty="0"/>
              <a:t>功能区下方为“日程表”，日程表是一个简化的项目计划横道图，可以综合显示项目计划安排，</a:t>
            </a:r>
          </a:p>
          <a:p>
            <a:pPr indent="457200"/>
            <a:r>
              <a:rPr lang="en-US" altLang="zh-CN" b="1" dirty="0"/>
              <a:t>4.</a:t>
            </a:r>
            <a:r>
              <a:rPr lang="zh-CN" altLang="zh-CN" b="1" dirty="0"/>
              <a:t>工作区</a:t>
            </a:r>
            <a:endParaRPr lang="zh-CN" altLang="zh-CN" dirty="0"/>
          </a:p>
          <a:p>
            <a:pPr indent="457200"/>
            <a:r>
              <a:rPr lang="zh-CN" altLang="zh-CN" dirty="0"/>
              <a:t>工作区由数据编辑区和视图区组成。</a:t>
            </a:r>
          </a:p>
        </p:txBody>
      </p:sp>
      <p:pic>
        <p:nvPicPr>
          <p:cNvPr id="5122" name="图片 1">
            <a:extLst>
              <a:ext uri="{FF2B5EF4-FFF2-40B4-BE49-F238E27FC236}">
                <a16:creationId xmlns:a16="http://schemas.microsoft.com/office/drawing/2014/main" id="{E3914F65-4B3F-4D51-9505-EF2CAF26B4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9972" y="3011491"/>
            <a:ext cx="6712056" cy="2794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27593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36540" y="1289504"/>
            <a:ext cx="9518919" cy="1874610"/>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5. </a:t>
            </a:r>
            <a:r>
              <a:rPr lang="zh-CN" altLang="zh-CN" b="1" dirty="0"/>
              <a:t>状态栏</a:t>
            </a:r>
            <a:endParaRPr lang="zh-CN" altLang="zh-CN" dirty="0"/>
          </a:p>
          <a:p>
            <a:pPr indent="457200"/>
            <a:r>
              <a:rPr lang="zh-CN" altLang="zh-CN" dirty="0"/>
              <a:t>状态栏位于窗口的最底部，主要显示当前操作模式或模式的状态。最右侧为缩放滑块，可快速缩放视图区中图表的时间段部分，主要用于甘特图、网络图等视图模式。缩放滑块左侧为视图切换按钮，通过这些按钮，可快速切换视图方式。</a:t>
            </a:r>
          </a:p>
        </p:txBody>
      </p:sp>
      <p:pic>
        <p:nvPicPr>
          <p:cNvPr id="6146" name="图片 1">
            <a:extLst>
              <a:ext uri="{FF2B5EF4-FFF2-40B4-BE49-F238E27FC236}">
                <a16:creationId xmlns:a16="http://schemas.microsoft.com/office/drawing/2014/main" id="{1E09FC38-0D3F-46E7-988E-2FA99F55BA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4844" y="4009166"/>
            <a:ext cx="10602312" cy="33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6915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36540" y="461395"/>
            <a:ext cx="9518919" cy="280794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1.2.3 </a:t>
            </a:r>
            <a:r>
              <a:rPr lang="zh-CN" altLang="zh-CN" b="1" dirty="0"/>
              <a:t>认识</a:t>
            </a:r>
            <a:r>
              <a:rPr lang="en-US" altLang="zh-CN" b="1" dirty="0"/>
              <a:t>Project</a:t>
            </a:r>
            <a:r>
              <a:rPr lang="zh-CN" altLang="zh-CN" b="1" dirty="0"/>
              <a:t>中的视图</a:t>
            </a:r>
          </a:p>
          <a:p>
            <a:pPr indent="457200"/>
            <a:r>
              <a:rPr lang="en-US" altLang="zh-CN" dirty="0"/>
              <a:t>Project</a:t>
            </a:r>
            <a:r>
              <a:rPr lang="zh-CN" altLang="zh-CN" dirty="0"/>
              <a:t>中的视图模式主要分为任务类视图和资源类视图两大类。其中常用的任务视图包括：甘特图、网络图、日历、任务分配状况等视图；常用的资源视图包括：资源工作表、资源使用状况、资源图表等视图。</a:t>
            </a:r>
          </a:p>
          <a:p>
            <a:pPr indent="457200"/>
            <a:r>
              <a:rPr lang="en-US" altLang="zh-CN" b="1" dirty="0"/>
              <a:t>1.</a:t>
            </a:r>
            <a:r>
              <a:rPr lang="zh-CN" altLang="zh-CN" b="1" dirty="0"/>
              <a:t>切换视图</a:t>
            </a:r>
            <a:endParaRPr lang="zh-CN" altLang="zh-CN" dirty="0"/>
          </a:p>
          <a:p>
            <a:pPr indent="457200"/>
            <a:r>
              <a:rPr lang="zh-CN" altLang="zh-CN" dirty="0"/>
              <a:t>切换视图的方法很简单，在“视图”选项卡中可以选择要使用的视图。</a:t>
            </a:r>
          </a:p>
        </p:txBody>
      </p:sp>
      <p:pic>
        <p:nvPicPr>
          <p:cNvPr id="7170" name="图片 1">
            <a:extLst>
              <a:ext uri="{FF2B5EF4-FFF2-40B4-BE49-F238E27FC236}">
                <a16:creationId xmlns:a16="http://schemas.microsoft.com/office/drawing/2014/main" id="{8F9DEA77-69AB-46CC-92AE-31897521DD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4497" y="3355249"/>
            <a:ext cx="5203003" cy="2637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74059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032969" y="549275"/>
            <a:ext cx="5644830" cy="5125811"/>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常用视图的特点</a:t>
            </a:r>
            <a:endParaRPr lang="zh-CN" altLang="zh-CN" dirty="0"/>
          </a:p>
          <a:p>
            <a:pPr indent="457200"/>
            <a:r>
              <a:rPr lang="zh-CN" altLang="zh-CN" dirty="0"/>
              <a:t>（</a:t>
            </a:r>
            <a:r>
              <a:rPr lang="en-US" altLang="zh-CN" dirty="0"/>
              <a:t>1</a:t>
            </a:r>
            <a:r>
              <a:rPr lang="zh-CN" altLang="zh-CN" dirty="0"/>
              <a:t>）甘特图</a:t>
            </a:r>
          </a:p>
          <a:p>
            <a:pPr indent="457200"/>
            <a:r>
              <a:rPr lang="zh-CN" altLang="zh-CN" dirty="0"/>
              <a:t>“甘特图”视图是</a:t>
            </a:r>
            <a:r>
              <a:rPr lang="en-US" altLang="zh-CN" dirty="0"/>
              <a:t>Project</a:t>
            </a:r>
            <a:r>
              <a:rPr lang="zh-CN" altLang="zh-CN" dirty="0"/>
              <a:t>的默认视图，也是最常用的视图。用于显示项目的信息。视图左侧用工作表显示任务的详细数据，例如，营销活动计划的周期，活动计划开始时间和结束时间，以及活动概念、促销策略的定制等。视图的右侧用条形图显示任务的信息，每一个条形图代表一项任务，通过条形图可以明确显示任务的开始和结束时间，各条形图之间的位置则表明任务是一个接一个进行还是交叉进行。</a:t>
            </a:r>
          </a:p>
        </p:txBody>
      </p:sp>
      <p:pic>
        <p:nvPicPr>
          <p:cNvPr id="8194" name="图片 1">
            <a:extLst>
              <a:ext uri="{FF2B5EF4-FFF2-40B4-BE49-F238E27FC236}">
                <a16:creationId xmlns:a16="http://schemas.microsoft.com/office/drawing/2014/main" id="{25DE3F95-AC9C-4AAF-8ACA-00E9666290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4257" y="1924730"/>
            <a:ext cx="4779523" cy="3008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11116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507412" y="505732"/>
            <a:ext cx="9168379" cy="2368096"/>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a:t>
            </a:r>
            <a:r>
              <a:rPr lang="en-US" altLang="zh-CN" dirty="0"/>
              <a:t>2</a:t>
            </a:r>
            <a:r>
              <a:rPr lang="zh-CN" altLang="zh-CN" dirty="0"/>
              <a:t>）跟踪甘特图</a:t>
            </a:r>
          </a:p>
          <a:p>
            <a:pPr indent="457200"/>
            <a:r>
              <a:rPr lang="zh-CN" altLang="zh-CN" dirty="0"/>
              <a:t>“跟踪甘特图”视图是以甘特图为基础，它和甘特图的区别是，甘特图中每一项任务都有一个条形图对应；而在跟踪甘特图中，每一项任务对应两个条形图。在每一项任务对应的两个条形图中，上面的条形图显示该任务最新信息，而下面的条形图则显示计划的任务信息。</a:t>
            </a:r>
          </a:p>
        </p:txBody>
      </p:sp>
      <p:pic>
        <p:nvPicPr>
          <p:cNvPr id="9218" name="图片 1">
            <a:extLst>
              <a:ext uri="{FF2B5EF4-FFF2-40B4-BE49-F238E27FC236}">
                <a16:creationId xmlns:a16="http://schemas.microsoft.com/office/drawing/2014/main" id="{9BCD5899-B352-4AAD-B0C9-1A070A54DC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7289" y="2873828"/>
            <a:ext cx="4828624" cy="303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5889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52494" y="549275"/>
            <a:ext cx="8887012" cy="1889125"/>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a:t>
            </a:r>
            <a:r>
              <a:rPr lang="en-US" altLang="zh-CN" dirty="0"/>
              <a:t>3</a:t>
            </a:r>
            <a:r>
              <a:rPr lang="zh-CN" altLang="zh-CN" dirty="0"/>
              <a:t>）网络图</a:t>
            </a:r>
          </a:p>
          <a:p>
            <a:pPr indent="457200"/>
            <a:r>
              <a:rPr lang="zh-CN" altLang="zh-CN" dirty="0"/>
              <a:t>“网络图”视图以流程图的方式来显示任务以及相关性。一个框代表一个任务，框与框时间的连线代表任务之间的相关性。节点与节点之间连线代表任务之间的相关性。通过这些节点，可以完整的体现任务信息。</a:t>
            </a:r>
          </a:p>
        </p:txBody>
      </p:sp>
      <p:pic>
        <p:nvPicPr>
          <p:cNvPr id="10242" name="图片 1">
            <a:extLst>
              <a:ext uri="{FF2B5EF4-FFF2-40B4-BE49-F238E27FC236}">
                <a16:creationId xmlns:a16="http://schemas.microsoft.com/office/drawing/2014/main" id="{FE664508-2510-44B5-B913-391D81EFE7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8702" y="2588306"/>
            <a:ext cx="5614596" cy="3188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79105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52494" y="515739"/>
            <a:ext cx="8887012" cy="188461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a:t>
            </a:r>
            <a:r>
              <a:rPr lang="en-US" altLang="zh-CN" dirty="0"/>
              <a:t>4</a:t>
            </a:r>
            <a:r>
              <a:rPr lang="zh-CN" altLang="zh-CN" dirty="0"/>
              <a:t>）日历</a:t>
            </a:r>
          </a:p>
          <a:p>
            <a:pPr indent="457200"/>
            <a:r>
              <a:rPr lang="zh-CN" altLang="zh-CN" dirty="0"/>
              <a:t>“日历”视图是以月为时间刻度单位按日历格式显示显示项目信息。任务条形图将跨越任务日程排定的天或星期。使用这种视图格式，可以快速查看在特定时间内排定了哪些任务。</a:t>
            </a:r>
          </a:p>
        </p:txBody>
      </p:sp>
      <p:pic>
        <p:nvPicPr>
          <p:cNvPr id="11266" name="图片 1">
            <a:extLst>
              <a:ext uri="{FF2B5EF4-FFF2-40B4-BE49-F238E27FC236}">
                <a16:creationId xmlns:a16="http://schemas.microsoft.com/office/drawing/2014/main" id="{D4B1F457-6FFE-4F86-BCE2-FF16369D47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7925" y="2400357"/>
            <a:ext cx="5556149" cy="3463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059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51462C79-EED8-4446-9394-C84809A93914}"/>
              </a:ext>
            </a:extLst>
          </p:cNvPr>
          <p:cNvSpPr txBox="1"/>
          <p:nvPr/>
        </p:nvSpPr>
        <p:spPr>
          <a:xfrm>
            <a:off x="7433952" y="2343375"/>
            <a:ext cx="573232" cy="530770"/>
          </a:xfrm>
          <a:custGeom>
            <a:avLst/>
            <a:gdLst/>
            <a:ahLst/>
            <a:cxnLst/>
            <a:rect l="l" t="t" r="r" b="b"/>
            <a:pathLst>
              <a:path w="900113" h="833437">
                <a:moveTo>
                  <a:pt x="690563" y="795337"/>
                </a:moveTo>
                <a:lnTo>
                  <a:pt x="721023" y="795337"/>
                </a:lnTo>
                <a:lnTo>
                  <a:pt x="690563" y="813360"/>
                </a:lnTo>
                <a:close/>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81063" y="0"/>
                </a:moveTo>
                <a:lnTo>
                  <a:pt x="900113" y="0"/>
                </a:lnTo>
                <a:lnTo>
                  <a:pt x="900113" y="689370"/>
                </a:lnTo>
                <a:lnTo>
                  <a:pt x="821267" y="736023"/>
                </a:lnTo>
                <a:lnTo>
                  <a:pt x="823913" y="719658"/>
                </a:lnTo>
                <a:lnTo>
                  <a:pt x="823913" y="147339"/>
                </a:lnTo>
                <a:cubicBezTo>
                  <a:pt x="823913" y="134739"/>
                  <a:pt x="819944" y="124494"/>
                  <a:pt x="812006" y="116606"/>
                </a:cubicBezTo>
                <a:cubicBezTo>
                  <a:pt x="804069" y="108719"/>
                  <a:pt x="792162" y="104775"/>
                  <a:pt x="776287" y="104775"/>
                </a:cubicBezTo>
                <a:lnTo>
                  <a:pt x="690563" y="104775"/>
                </a:lnTo>
                <a:lnTo>
                  <a:pt x="690563" y="76200"/>
                </a:lnTo>
                <a:lnTo>
                  <a:pt x="733425" y="76200"/>
                </a:lnTo>
                <a:cubicBezTo>
                  <a:pt x="771525" y="76200"/>
                  <a:pt x="802481" y="69850"/>
                  <a:pt x="826294" y="57150"/>
                </a:cubicBezTo>
                <a:cubicBezTo>
                  <a:pt x="850106" y="44450"/>
                  <a:pt x="868363" y="25400"/>
                  <a:pt x="881063"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4"/>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b="1" dirty="0">
              <a:solidFill>
                <a:srgbClr val="AD6126"/>
              </a:solidFill>
              <a:latin typeface="幼圆" panose="02010509060101010101" pitchFamily="49" charset="-122"/>
              <a:ea typeface="幼圆" panose="02010509060101010101" pitchFamily="49" charset="-122"/>
            </a:endParaRPr>
          </a:p>
        </p:txBody>
      </p:sp>
      <p:cxnSp>
        <p:nvCxnSpPr>
          <p:cNvPr id="3" name="直接连接符 2">
            <a:extLst>
              <a:ext uri="{FF2B5EF4-FFF2-40B4-BE49-F238E27FC236}">
                <a16:creationId xmlns:a16="http://schemas.microsoft.com/office/drawing/2014/main" id="{1D95A4E9-B9A9-4823-9C3E-3F97BCF3B0C7}"/>
              </a:ext>
            </a:extLst>
          </p:cNvPr>
          <p:cNvCxnSpPr/>
          <p:nvPr/>
        </p:nvCxnSpPr>
        <p:spPr>
          <a:xfrm flipH="1">
            <a:off x="7583252" y="2472707"/>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E3E11741-E0AE-4C99-8BB0-FA2B455F1FD4}"/>
              </a:ext>
            </a:extLst>
          </p:cNvPr>
          <p:cNvSpPr txBox="1"/>
          <p:nvPr/>
        </p:nvSpPr>
        <p:spPr>
          <a:xfrm>
            <a:off x="7436620" y="3458768"/>
            <a:ext cx="708334" cy="518505"/>
          </a:xfrm>
          <a:custGeom>
            <a:avLst/>
            <a:gdLst/>
            <a:ahLst/>
            <a:cxnLst/>
            <a:rect l="l" t="t" r="r" b="b"/>
            <a:pathLst>
              <a:path w="1076325" h="833437">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52487" y="0"/>
                </a:moveTo>
                <a:cubicBezTo>
                  <a:pt x="928687" y="0"/>
                  <a:pt x="985044" y="19050"/>
                  <a:pt x="1021556" y="57150"/>
                </a:cubicBezTo>
                <a:cubicBezTo>
                  <a:pt x="1058069" y="95250"/>
                  <a:pt x="1076325" y="142875"/>
                  <a:pt x="1076325" y="200025"/>
                </a:cubicBezTo>
                <a:cubicBezTo>
                  <a:pt x="1076325" y="238125"/>
                  <a:pt x="1067594" y="276225"/>
                  <a:pt x="1050131" y="314325"/>
                </a:cubicBezTo>
                <a:cubicBezTo>
                  <a:pt x="1032669" y="352425"/>
                  <a:pt x="1004887" y="388937"/>
                  <a:pt x="966787" y="423862"/>
                </a:cubicBezTo>
                <a:cubicBezTo>
                  <a:pt x="874712" y="512762"/>
                  <a:pt x="804069" y="584993"/>
                  <a:pt x="754856" y="640556"/>
                </a:cubicBezTo>
                <a:cubicBezTo>
                  <a:pt x="705644" y="696118"/>
                  <a:pt x="676275" y="733425"/>
                  <a:pt x="666750" y="752475"/>
                </a:cubicBezTo>
                <a:lnTo>
                  <a:pt x="816557" y="752475"/>
                </a:lnTo>
                <a:lnTo>
                  <a:pt x="695300" y="823912"/>
                </a:lnTo>
                <a:lnTo>
                  <a:pt x="614363" y="823912"/>
                </a:lnTo>
                <a:lnTo>
                  <a:pt x="614363" y="762000"/>
                </a:lnTo>
                <a:cubicBezTo>
                  <a:pt x="630237" y="733425"/>
                  <a:pt x="656431" y="696912"/>
                  <a:pt x="692944" y="652462"/>
                </a:cubicBezTo>
                <a:cubicBezTo>
                  <a:pt x="729456" y="608012"/>
                  <a:pt x="777875" y="555625"/>
                  <a:pt x="838200" y="495300"/>
                </a:cubicBezTo>
                <a:cubicBezTo>
                  <a:pt x="890538" y="440779"/>
                  <a:pt x="929022" y="389458"/>
                  <a:pt x="953653" y="341337"/>
                </a:cubicBezTo>
                <a:cubicBezTo>
                  <a:pt x="978285" y="293216"/>
                  <a:pt x="990600" y="248295"/>
                  <a:pt x="990600" y="206573"/>
                </a:cubicBezTo>
                <a:cubicBezTo>
                  <a:pt x="990600" y="148877"/>
                  <a:pt x="977900" y="104787"/>
                  <a:pt x="952500" y="74302"/>
                </a:cubicBezTo>
                <a:cubicBezTo>
                  <a:pt x="927100" y="43817"/>
                  <a:pt x="889000" y="28575"/>
                  <a:pt x="838200" y="28575"/>
                </a:cubicBezTo>
                <a:cubicBezTo>
                  <a:pt x="800100" y="28575"/>
                  <a:pt x="767556" y="39092"/>
                  <a:pt x="740569" y="60126"/>
                </a:cubicBezTo>
                <a:cubicBezTo>
                  <a:pt x="713581" y="81161"/>
                  <a:pt x="700087" y="107875"/>
                  <a:pt x="700087" y="140270"/>
                </a:cubicBezTo>
                <a:cubicBezTo>
                  <a:pt x="700087" y="159668"/>
                  <a:pt x="705644" y="175840"/>
                  <a:pt x="716756" y="188788"/>
                </a:cubicBezTo>
                <a:cubicBezTo>
                  <a:pt x="727869" y="201736"/>
                  <a:pt x="733425" y="214684"/>
                  <a:pt x="733425" y="227632"/>
                </a:cubicBezTo>
                <a:cubicBezTo>
                  <a:pt x="733425" y="243855"/>
                  <a:pt x="729630" y="256009"/>
                  <a:pt x="722040" y="264095"/>
                </a:cubicBezTo>
                <a:cubicBezTo>
                  <a:pt x="714449" y="272182"/>
                  <a:pt x="703064" y="276225"/>
                  <a:pt x="687884" y="276225"/>
                </a:cubicBezTo>
                <a:cubicBezTo>
                  <a:pt x="669677" y="276225"/>
                  <a:pt x="655253" y="270668"/>
                  <a:pt x="644612" y="259556"/>
                </a:cubicBezTo>
                <a:cubicBezTo>
                  <a:pt x="633971" y="248443"/>
                  <a:pt x="628650" y="230187"/>
                  <a:pt x="628650" y="204787"/>
                </a:cubicBezTo>
                <a:cubicBezTo>
                  <a:pt x="628650" y="138112"/>
                  <a:pt x="652463" y="87312"/>
                  <a:pt x="700087" y="52387"/>
                </a:cubicBezTo>
                <a:cubicBezTo>
                  <a:pt x="747713" y="17462"/>
                  <a:pt x="798513" y="0"/>
                  <a:pt x="852487"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5"/>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cxnSp>
        <p:nvCxnSpPr>
          <p:cNvPr id="7" name="直接连接符 6">
            <a:extLst>
              <a:ext uri="{FF2B5EF4-FFF2-40B4-BE49-F238E27FC236}">
                <a16:creationId xmlns:a16="http://schemas.microsoft.com/office/drawing/2014/main" id="{1155BBDE-66C3-48B0-BDED-F0412293DAEB}"/>
              </a:ext>
            </a:extLst>
          </p:cNvPr>
          <p:cNvCxnSpPr/>
          <p:nvPr/>
        </p:nvCxnSpPr>
        <p:spPr>
          <a:xfrm flipH="1">
            <a:off x="7596321" y="3590107"/>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11" name="文本框 10">
            <a:hlinkClick r:id="rId2" action="ppaction://hlinksldjump"/>
            <a:extLst>
              <a:ext uri="{FF2B5EF4-FFF2-40B4-BE49-F238E27FC236}">
                <a16:creationId xmlns:a16="http://schemas.microsoft.com/office/drawing/2014/main" id="{9ABC2E97-B359-4AB2-848B-D2653B68151A}"/>
              </a:ext>
            </a:extLst>
          </p:cNvPr>
          <p:cNvSpPr txBox="1"/>
          <p:nvPr/>
        </p:nvSpPr>
        <p:spPr>
          <a:xfrm>
            <a:off x="8469671" y="3443306"/>
            <a:ext cx="2064540"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en-US" altLang="zh-CN" dirty="0"/>
              <a:t>Project</a:t>
            </a:r>
            <a:r>
              <a:rPr lang="zh-CN" altLang="en-US" dirty="0"/>
              <a:t>软件简介</a:t>
            </a:r>
          </a:p>
        </p:txBody>
      </p:sp>
      <p:sp>
        <p:nvSpPr>
          <p:cNvPr id="22" name="文本框 21">
            <a:hlinkClick r:id="rId3" action="ppaction://hlinksldjump"/>
            <a:extLst>
              <a:ext uri="{FF2B5EF4-FFF2-40B4-BE49-F238E27FC236}">
                <a16:creationId xmlns:a16="http://schemas.microsoft.com/office/drawing/2014/main" id="{A4FA8CBE-305F-4333-AF39-400B25841AD0}"/>
              </a:ext>
            </a:extLst>
          </p:cNvPr>
          <p:cNvSpPr txBox="1"/>
          <p:nvPr/>
        </p:nvSpPr>
        <p:spPr>
          <a:xfrm>
            <a:off x="8476931" y="2332966"/>
            <a:ext cx="172354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en-US" dirty="0"/>
              <a:t>项目管理概述</a:t>
            </a:r>
          </a:p>
        </p:txBody>
      </p:sp>
    </p:spTree>
    <p:extLst>
      <p:ext uri="{BB962C8B-B14F-4D97-AF65-F5344CB8AC3E}">
        <p14:creationId xmlns:p14="http://schemas.microsoft.com/office/powerpoint/2010/main" val="36662192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52494" y="515739"/>
            <a:ext cx="8887012" cy="188461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a:t>
            </a:r>
            <a:r>
              <a:rPr lang="en-US" altLang="zh-CN" dirty="0"/>
              <a:t>5</a:t>
            </a:r>
            <a:r>
              <a:rPr lang="zh-CN" altLang="zh-CN" dirty="0"/>
              <a:t>）任务分配状况</a:t>
            </a:r>
          </a:p>
          <a:p>
            <a:pPr indent="457200"/>
            <a:r>
              <a:rPr lang="zh-CN" altLang="zh-CN" dirty="0"/>
              <a:t>“任务分配状况”视图给出了每项任务分配的资源以及每项资源在各个时间段内（每天、每周、每月或其他时间间隔）所需工时、成本等信息，从而可以更合理地调整资源在任务上的分配。</a:t>
            </a:r>
          </a:p>
        </p:txBody>
      </p:sp>
      <p:pic>
        <p:nvPicPr>
          <p:cNvPr id="12290" name="图片 1">
            <a:extLst>
              <a:ext uri="{FF2B5EF4-FFF2-40B4-BE49-F238E27FC236}">
                <a16:creationId xmlns:a16="http://schemas.microsoft.com/office/drawing/2014/main" id="{46F6FC56-A00E-4CBF-9D82-51C5727798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8973" y="2400357"/>
            <a:ext cx="5474054" cy="3463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92955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52494" y="549275"/>
            <a:ext cx="8887012"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a:t>
            </a:r>
            <a:r>
              <a:rPr lang="en-US" altLang="zh-CN" dirty="0"/>
              <a:t>6</a:t>
            </a:r>
            <a:r>
              <a:rPr lang="zh-CN" altLang="zh-CN" dirty="0"/>
              <a:t>）资源工作表</a:t>
            </a:r>
          </a:p>
          <a:p>
            <a:pPr indent="457200"/>
            <a:r>
              <a:rPr lang="zh-CN" altLang="zh-CN" dirty="0"/>
              <a:t>“资源工作表”视图以电子表格的形式显示每种资源的相关信息。在该视图模式下，用户可以完成资源的创建、修改、删除等操作。</a:t>
            </a:r>
          </a:p>
        </p:txBody>
      </p:sp>
      <p:pic>
        <p:nvPicPr>
          <p:cNvPr id="13314" name="图片 1">
            <a:extLst>
              <a:ext uri="{FF2B5EF4-FFF2-40B4-BE49-F238E27FC236}">
                <a16:creationId xmlns:a16="http://schemas.microsoft.com/office/drawing/2014/main" id="{D99C109D-6297-493A-9529-8271879A91A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0319" y="2268991"/>
            <a:ext cx="5371361" cy="3493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33466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52494" y="549275"/>
            <a:ext cx="8887012"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a:t>
            </a:r>
            <a:r>
              <a:rPr lang="en-US" altLang="zh-CN" dirty="0"/>
              <a:t>7</a:t>
            </a:r>
            <a:r>
              <a:rPr lang="zh-CN" altLang="zh-CN" dirty="0"/>
              <a:t>）资源使用状况</a:t>
            </a:r>
          </a:p>
          <a:p>
            <a:pPr indent="457200"/>
            <a:r>
              <a:rPr lang="zh-CN" altLang="zh-CN" dirty="0"/>
              <a:t>“资源使用状况”视图用于显示项目资源的使用情况，分配给这些资源的任务组合在资源的下方。</a:t>
            </a:r>
          </a:p>
        </p:txBody>
      </p:sp>
      <p:pic>
        <p:nvPicPr>
          <p:cNvPr id="14338" name="图片 1">
            <a:extLst>
              <a:ext uri="{FF2B5EF4-FFF2-40B4-BE49-F238E27FC236}">
                <a16:creationId xmlns:a16="http://schemas.microsoft.com/office/drawing/2014/main" id="{4EFB0C8C-7840-4F0D-8B76-7B9A2391A8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94260" y="2118600"/>
            <a:ext cx="5803479" cy="377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83526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矩形 6"/>
          <p:cNvSpPr/>
          <p:nvPr/>
        </p:nvSpPr>
        <p:spPr>
          <a:xfrm>
            <a:off x="0" y="2964788"/>
            <a:ext cx="12192000" cy="3893212"/>
          </a:xfrm>
          <a:prstGeom prst="rect">
            <a:avLst/>
          </a:prstGeom>
          <a:gradFill>
            <a:gsLst>
              <a:gs pos="2000">
                <a:schemeClr val="accent1">
                  <a:lumMod val="5000"/>
                  <a:lumOff val="95000"/>
                  <a:alpha val="0"/>
                </a:schemeClr>
              </a:gs>
              <a:gs pos="35000">
                <a:srgbClr val="CDB8AD">
                  <a:alpha val="20000"/>
                </a:srgbClr>
              </a:gs>
              <a:gs pos="94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7354628" y="942361"/>
            <a:ext cx="2825756" cy="4400550"/>
            <a:chOff x="7721289" y="1228725"/>
            <a:chExt cx="2825756" cy="4400550"/>
          </a:xfrm>
          <a:solidFill>
            <a:srgbClr val="EDA221"/>
          </a:solidFill>
        </p:grpSpPr>
        <p:sp>
          <p:nvSpPr>
            <p:cNvPr id="4" name="任意多边形: 形状 3"/>
            <p:cNvSpPr/>
            <p:nvPr/>
          </p:nvSpPr>
          <p:spPr>
            <a:xfrm>
              <a:off x="7721289" y="1228725"/>
              <a:ext cx="2825756" cy="4400550"/>
            </a:xfrm>
            <a:custGeom>
              <a:avLst/>
              <a:gdLst>
                <a:gd name="connsiteX0" fmla="*/ 2576979 w 2825756"/>
                <a:gd name="connsiteY0" fmla="*/ 362685 h 4400550"/>
                <a:gd name="connsiteX1" fmla="*/ 2576979 w 2825756"/>
                <a:gd name="connsiteY1" fmla="*/ 3992147 h 4400550"/>
                <a:gd name="connsiteX2" fmla="*/ 2199786 w 2825756"/>
                <a:gd name="connsiteY2" fmla="*/ 3992147 h 4400550"/>
                <a:gd name="connsiteX3" fmla="*/ 2199786 w 2825756"/>
                <a:gd name="connsiteY3" fmla="*/ 3646597 h 4400550"/>
                <a:gd name="connsiteX4" fmla="*/ 2445696 w 2825756"/>
                <a:gd name="connsiteY4" fmla="*/ 3646597 h 4400550"/>
                <a:gd name="connsiteX5" fmla="*/ 2445696 w 2825756"/>
                <a:gd name="connsiteY5" fmla="*/ 3939804 h 4400550"/>
                <a:gd name="connsiteX6" fmla="*/ 2491415 w 2825756"/>
                <a:gd name="connsiteY6" fmla="*/ 3939804 h 4400550"/>
                <a:gd name="connsiteX7" fmla="*/ 2491415 w 2825756"/>
                <a:gd name="connsiteY7" fmla="*/ 3612471 h 4400550"/>
                <a:gd name="connsiteX8" fmla="*/ 2479822 w 2825756"/>
                <a:gd name="connsiteY8" fmla="*/ 3612471 h 4400550"/>
                <a:gd name="connsiteX9" fmla="*/ 2479822 w 2825756"/>
                <a:gd name="connsiteY9" fmla="*/ 3600878 h 4400550"/>
                <a:gd name="connsiteX10" fmla="*/ 2152489 w 2825756"/>
                <a:gd name="connsiteY10" fmla="*/ 3600878 h 4400550"/>
                <a:gd name="connsiteX11" fmla="*/ 2152489 w 2825756"/>
                <a:gd name="connsiteY11" fmla="*/ 3646597 h 4400550"/>
                <a:gd name="connsiteX12" fmla="*/ 2154066 w 2825756"/>
                <a:gd name="connsiteY12" fmla="*/ 3646597 h 4400550"/>
                <a:gd name="connsiteX13" fmla="*/ 2154066 w 2825756"/>
                <a:gd name="connsiteY13" fmla="*/ 4037865 h 4400550"/>
                <a:gd name="connsiteX14" fmla="*/ 2199786 w 2825756"/>
                <a:gd name="connsiteY14" fmla="*/ 4037865 h 4400550"/>
                <a:gd name="connsiteX15" fmla="*/ 2199786 w 2825756"/>
                <a:gd name="connsiteY15" fmla="*/ 4037867 h 4400550"/>
                <a:gd name="connsiteX16" fmla="*/ 2613910 w 2825756"/>
                <a:gd name="connsiteY16" fmla="*/ 4037867 h 4400550"/>
                <a:gd name="connsiteX17" fmla="*/ 2613910 w 2825756"/>
                <a:gd name="connsiteY17" fmla="*/ 4037865 h 4400550"/>
                <a:gd name="connsiteX18" fmla="*/ 2622698 w 2825756"/>
                <a:gd name="connsiteY18" fmla="*/ 4037865 h 4400550"/>
                <a:gd name="connsiteX19" fmla="*/ 2622698 w 2825756"/>
                <a:gd name="connsiteY19" fmla="*/ 362685 h 4400550"/>
                <a:gd name="connsiteX20" fmla="*/ 238471 w 2825756"/>
                <a:gd name="connsiteY20" fmla="*/ 362684 h 4400550"/>
                <a:gd name="connsiteX21" fmla="*/ 238471 w 2825756"/>
                <a:gd name="connsiteY21" fmla="*/ 362686 h 4400550"/>
                <a:gd name="connsiteX22" fmla="*/ 229683 w 2825756"/>
                <a:gd name="connsiteY22" fmla="*/ 362686 h 4400550"/>
                <a:gd name="connsiteX23" fmla="*/ 229683 w 2825756"/>
                <a:gd name="connsiteY23" fmla="*/ 4037866 h 4400550"/>
                <a:gd name="connsiteX24" fmla="*/ 275402 w 2825756"/>
                <a:gd name="connsiteY24" fmla="*/ 4037866 h 4400550"/>
                <a:gd name="connsiteX25" fmla="*/ 275402 w 2825756"/>
                <a:gd name="connsiteY25" fmla="*/ 408404 h 4400550"/>
                <a:gd name="connsiteX26" fmla="*/ 652595 w 2825756"/>
                <a:gd name="connsiteY26" fmla="*/ 408404 h 4400550"/>
                <a:gd name="connsiteX27" fmla="*/ 652595 w 2825756"/>
                <a:gd name="connsiteY27" fmla="*/ 753954 h 4400550"/>
                <a:gd name="connsiteX28" fmla="*/ 406685 w 2825756"/>
                <a:gd name="connsiteY28" fmla="*/ 753954 h 4400550"/>
                <a:gd name="connsiteX29" fmla="*/ 406685 w 2825756"/>
                <a:gd name="connsiteY29" fmla="*/ 460747 h 4400550"/>
                <a:gd name="connsiteX30" fmla="*/ 360966 w 2825756"/>
                <a:gd name="connsiteY30" fmla="*/ 460747 h 4400550"/>
                <a:gd name="connsiteX31" fmla="*/ 360966 w 2825756"/>
                <a:gd name="connsiteY31" fmla="*/ 788080 h 4400550"/>
                <a:gd name="connsiteX32" fmla="*/ 372559 w 2825756"/>
                <a:gd name="connsiteY32" fmla="*/ 788080 h 4400550"/>
                <a:gd name="connsiteX33" fmla="*/ 372559 w 2825756"/>
                <a:gd name="connsiteY33" fmla="*/ 799673 h 4400550"/>
                <a:gd name="connsiteX34" fmla="*/ 699892 w 2825756"/>
                <a:gd name="connsiteY34" fmla="*/ 799673 h 4400550"/>
                <a:gd name="connsiteX35" fmla="*/ 699892 w 2825756"/>
                <a:gd name="connsiteY35" fmla="*/ 753954 h 4400550"/>
                <a:gd name="connsiteX36" fmla="*/ 698315 w 2825756"/>
                <a:gd name="connsiteY36" fmla="*/ 753954 h 4400550"/>
                <a:gd name="connsiteX37" fmla="*/ 698315 w 2825756"/>
                <a:gd name="connsiteY37" fmla="*/ 362686 h 4400550"/>
                <a:gd name="connsiteX38" fmla="*/ 652595 w 2825756"/>
                <a:gd name="connsiteY38" fmla="*/ 362686 h 4400550"/>
                <a:gd name="connsiteX39" fmla="*/ 652595 w 2825756"/>
                <a:gd name="connsiteY39" fmla="*/ 362684 h 4400550"/>
                <a:gd name="connsiteX40" fmla="*/ 0 w 2825756"/>
                <a:gd name="connsiteY40" fmla="*/ 0 h 4400550"/>
                <a:gd name="connsiteX41" fmla="*/ 2825756 w 2825756"/>
                <a:gd name="connsiteY41" fmla="*/ 0 h 4400550"/>
                <a:gd name="connsiteX42" fmla="*/ 2825756 w 2825756"/>
                <a:gd name="connsiteY42" fmla="*/ 4400550 h 4400550"/>
                <a:gd name="connsiteX43" fmla="*/ 0 w 2825756"/>
                <a:gd name="connsiteY43" fmla="*/ 4400550 h 440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825756" h="4400550">
                  <a:moveTo>
                    <a:pt x="2576979" y="362685"/>
                  </a:moveTo>
                  <a:lnTo>
                    <a:pt x="2576979" y="3992147"/>
                  </a:lnTo>
                  <a:lnTo>
                    <a:pt x="2199786" y="3992147"/>
                  </a:lnTo>
                  <a:lnTo>
                    <a:pt x="2199786" y="3646597"/>
                  </a:lnTo>
                  <a:lnTo>
                    <a:pt x="2445696" y="3646597"/>
                  </a:lnTo>
                  <a:lnTo>
                    <a:pt x="2445696" y="3939804"/>
                  </a:lnTo>
                  <a:lnTo>
                    <a:pt x="2491415" y="3939804"/>
                  </a:lnTo>
                  <a:lnTo>
                    <a:pt x="2491415" y="3612471"/>
                  </a:lnTo>
                  <a:lnTo>
                    <a:pt x="2479822" y="3612471"/>
                  </a:lnTo>
                  <a:lnTo>
                    <a:pt x="2479822" y="3600878"/>
                  </a:lnTo>
                  <a:lnTo>
                    <a:pt x="2152489" y="3600878"/>
                  </a:lnTo>
                  <a:lnTo>
                    <a:pt x="2152489" y="3646597"/>
                  </a:lnTo>
                  <a:lnTo>
                    <a:pt x="2154066" y="3646597"/>
                  </a:lnTo>
                  <a:lnTo>
                    <a:pt x="2154066" y="4037865"/>
                  </a:lnTo>
                  <a:lnTo>
                    <a:pt x="2199786" y="4037865"/>
                  </a:lnTo>
                  <a:lnTo>
                    <a:pt x="2199786" y="4037867"/>
                  </a:lnTo>
                  <a:lnTo>
                    <a:pt x="2613910" y="4037867"/>
                  </a:lnTo>
                  <a:lnTo>
                    <a:pt x="2613910" y="4037865"/>
                  </a:lnTo>
                  <a:lnTo>
                    <a:pt x="2622698" y="4037865"/>
                  </a:lnTo>
                  <a:lnTo>
                    <a:pt x="2622698" y="362685"/>
                  </a:lnTo>
                  <a:close/>
                  <a:moveTo>
                    <a:pt x="238471" y="362684"/>
                  </a:moveTo>
                  <a:lnTo>
                    <a:pt x="238471" y="362686"/>
                  </a:lnTo>
                  <a:lnTo>
                    <a:pt x="229683" y="362686"/>
                  </a:lnTo>
                  <a:lnTo>
                    <a:pt x="229683" y="4037866"/>
                  </a:lnTo>
                  <a:lnTo>
                    <a:pt x="275402" y="4037866"/>
                  </a:lnTo>
                  <a:lnTo>
                    <a:pt x="275402" y="408404"/>
                  </a:lnTo>
                  <a:lnTo>
                    <a:pt x="652595" y="408404"/>
                  </a:lnTo>
                  <a:lnTo>
                    <a:pt x="652595" y="753954"/>
                  </a:lnTo>
                  <a:lnTo>
                    <a:pt x="406685" y="753954"/>
                  </a:lnTo>
                  <a:lnTo>
                    <a:pt x="406685" y="460747"/>
                  </a:lnTo>
                  <a:lnTo>
                    <a:pt x="360966" y="460747"/>
                  </a:lnTo>
                  <a:lnTo>
                    <a:pt x="360966" y="788080"/>
                  </a:lnTo>
                  <a:lnTo>
                    <a:pt x="372559" y="788080"/>
                  </a:lnTo>
                  <a:lnTo>
                    <a:pt x="372559" y="799673"/>
                  </a:lnTo>
                  <a:lnTo>
                    <a:pt x="699892" y="799673"/>
                  </a:lnTo>
                  <a:lnTo>
                    <a:pt x="699892" y="753954"/>
                  </a:lnTo>
                  <a:lnTo>
                    <a:pt x="698315" y="753954"/>
                  </a:lnTo>
                  <a:lnTo>
                    <a:pt x="698315" y="362686"/>
                  </a:lnTo>
                  <a:lnTo>
                    <a:pt x="652595" y="362686"/>
                  </a:lnTo>
                  <a:lnTo>
                    <a:pt x="652595" y="362684"/>
                  </a:lnTo>
                  <a:close/>
                  <a:moveTo>
                    <a:pt x="0" y="0"/>
                  </a:moveTo>
                  <a:lnTo>
                    <a:pt x="2825756" y="0"/>
                  </a:lnTo>
                  <a:lnTo>
                    <a:pt x="2825756" y="4400550"/>
                  </a:lnTo>
                  <a:lnTo>
                    <a:pt x="0" y="440055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flipH="1">
              <a:off x="8279567" y="2459504"/>
              <a:ext cx="830997" cy="1938992"/>
            </a:xfrm>
            <a:prstGeom prst="rect">
              <a:avLst/>
            </a:prstGeom>
            <a:grpFill/>
            <a:ln>
              <a:noFill/>
            </a:ln>
          </p:spPr>
          <p:txBody>
            <a:bodyPr wrap="square" rtlCol="0">
              <a:spAutoFit/>
            </a:bodyPr>
            <a:lstStyle/>
            <a:p>
              <a:r>
                <a:rPr lang="zh-CN" altLang="en-US" sz="4000" dirty="0">
                  <a:solidFill>
                    <a:schemeClr val="bg1"/>
                  </a:solidFill>
                  <a:latin typeface="站酷小薇LOGO体" panose="02010600010101010101" pitchFamily="2" charset="-122"/>
                  <a:ea typeface="站酷小薇LOGO体" panose="02010600010101010101" pitchFamily="2" charset="-122"/>
                </a:rPr>
                <a:t>致  </a:t>
              </a:r>
              <a:endParaRPr lang="en-US" altLang="zh-CN" sz="4000" dirty="0">
                <a:solidFill>
                  <a:schemeClr val="bg1"/>
                </a:solidFill>
                <a:latin typeface="站酷小薇LOGO体" panose="02010600010101010101" pitchFamily="2" charset="-122"/>
                <a:ea typeface="站酷小薇LOGO体" panose="02010600010101010101" pitchFamily="2" charset="-122"/>
              </a:endParaRPr>
            </a:p>
            <a:p>
              <a:endParaRPr lang="en-US" altLang="zh-CN" sz="4000" dirty="0">
                <a:solidFill>
                  <a:schemeClr val="bg1"/>
                </a:solidFill>
                <a:latin typeface="站酷小薇LOGO体" panose="02010600010101010101" pitchFamily="2" charset="-122"/>
                <a:ea typeface="站酷小薇LOGO体" panose="02010600010101010101" pitchFamily="2" charset="-122"/>
              </a:endParaRPr>
            </a:p>
            <a:p>
              <a:r>
                <a:rPr lang="zh-CN" altLang="en-US" sz="4000" dirty="0">
                  <a:solidFill>
                    <a:schemeClr val="bg1"/>
                  </a:solidFill>
                  <a:latin typeface="站酷小薇LOGO体" panose="02010600010101010101" pitchFamily="2" charset="-122"/>
                  <a:ea typeface="站酷小薇LOGO体" panose="02010600010101010101" pitchFamily="2" charset="-122"/>
                </a:rPr>
                <a:t>谢 </a:t>
              </a:r>
            </a:p>
          </p:txBody>
        </p:sp>
        <p:sp>
          <p:nvSpPr>
            <p:cNvPr id="6" name="矩形 5"/>
            <p:cNvSpPr/>
            <p:nvPr/>
          </p:nvSpPr>
          <p:spPr>
            <a:xfrm>
              <a:off x="9274806" y="1801453"/>
              <a:ext cx="553998" cy="3617075"/>
            </a:xfrm>
            <a:prstGeom prst="rect">
              <a:avLst/>
            </a:prstGeom>
            <a:grpFill/>
            <a:ln>
              <a:noFill/>
            </a:ln>
          </p:spPr>
          <p:txBody>
            <a:bodyPr vert="eaVert" wrap="square">
              <a:spAutoFit/>
            </a:bodyPr>
            <a:lstStyle/>
            <a:p>
              <a:pPr algn="ctr"/>
              <a:r>
                <a:rPr lang="en-US" altLang="zh-CN"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rPr>
                <a:t>The man who has made up his mind to win will never say impossible</a:t>
              </a:r>
              <a:endParaRPr lang="zh-CN" altLang="en-US"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2762090"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5622042" y="3972975"/>
            <a:ext cx="3877985" cy="830997"/>
          </a:xfrm>
          <a:prstGeom prst="rect">
            <a:avLst/>
          </a:prstGeom>
        </p:spPr>
        <p:txBody>
          <a:bodyPr wrap="none">
            <a:spAutoFit/>
          </a:bodyPr>
          <a:lstStyle/>
          <a:p>
            <a:r>
              <a:rPr lang="zh-CN" altLang="zh-CN" sz="4800" b="1" dirty="0"/>
              <a:t>项目管理概述</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3074724"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01</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2820728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549275"/>
            <a:ext cx="9286628" cy="5270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1.1.1 </a:t>
            </a:r>
            <a:r>
              <a:rPr lang="zh-CN" altLang="zh-CN" b="1" dirty="0"/>
              <a:t>什么是项目管理</a:t>
            </a:r>
          </a:p>
          <a:p>
            <a:pPr indent="457200"/>
            <a:r>
              <a:rPr lang="en-US" altLang="zh-CN" b="1" dirty="0"/>
              <a:t>1.</a:t>
            </a:r>
            <a:r>
              <a:rPr lang="zh-CN" altLang="zh-CN" b="1" dirty="0"/>
              <a:t>什么是项目</a:t>
            </a:r>
            <a:endParaRPr lang="zh-CN" altLang="zh-CN" dirty="0"/>
          </a:p>
          <a:p>
            <a:pPr indent="457200"/>
            <a:r>
              <a:rPr lang="zh-CN" altLang="zh-CN" dirty="0"/>
              <a:t>项目这个词对于现代职场人来说肯定不陌生，但是却很少有人能够真正将它解释清楚。</a:t>
            </a:r>
          </a:p>
          <a:p>
            <a:pPr indent="457200"/>
            <a:r>
              <a:rPr lang="zh-CN" altLang="zh-CN" dirty="0"/>
              <a:t>项目有时候也被称为“工程”，我国古代伟大工程，万里长城、京杭大运河、秦始皇陵、都江堰等建设，可以看成是不同的项目，三峡大坝的建造被称为“三峡工程”，其实这就是一个典型的项目。在现代社会机构中，城市轨道交通建设规划、道路建设、楼房建造、房屋装修等一些建筑工程也称为项目。甚至是日常生活中，孩子的教育计划，筹备一场婚礼、组织一次集体活动都可以称为项目。从以上例子，可以看出，项目是指一系列独特的、复杂的并相互联系的活动，这些活动必须在特定的时间、预算资源的限定内依据规范完成。</a:t>
            </a:r>
          </a:p>
        </p:txBody>
      </p:sp>
    </p:spTree>
    <p:extLst>
      <p:ext uri="{BB962C8B-B14F-4D97-AF65-F5344CB8AC3E}">
        <p14:creationId xmlns:p14="http://schemas.microsoft.com/office/powerpoint/2010/main" val="3077269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547009" y="1812018"/>
            <a:ext cx="9097981" cy="281803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项目管理的目的</a:t>
            </a:r>
            <a:endParaRPr lang="zh-CN" altLang="zh-CN" dirty="0"/>
          </a:p>
          <a:p>
            <a:pPr indent="457200"/>
            <a:r>
              <a:rPr lang="zh-CN" altLang="zh-CN" dirty="0"/>
              <a:t>在人类发展的历程中，从古至今，为了更好地生存和发展，在不断地进行着各式各样的活动来改善生存环境和生活条件。在这些活动中，需要人们以群体的方式，分工协作完成各自的目标，因此就需要以社会组织的方式来管理人类的这些活动群体。这些社会组织都是以政府、军队、企业或其他机构形式存在的。我们把这些社会组织统称为机构。</a:t>
            </a:r>
          </a:p>
        </p:txBody>
      </p:sp>
    </p:spTree>
    <p:extLst>
      <p:ext uri="{BB962C8B-B14F-4D97-AF65-F5344CB8AC3E}">
        <p14:creationId xmlns:p14="http://schemas.microsoft.com/office/powerpoint/2010/main" val="3475173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516208" y="1533752"/>
            <a:ext cx="9500135" cy="3790495"/>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1.1.2 </a:t>
            </a:r>
            <a:r>
              <a:rPr lang="zh-CN" altLang="zh-CN" b="1" dirty="0"/>
              <a:t>项目管理对于现代企业的重要性</a:t>
            </a:r>
          </a:p>
          <a:p>
            <a:pPr indent="457200"/>
            <a:r>
              <a:rPr lang="zh-CN" altLang="zh-CN" dirty="0"/>
              <a:t>项目管理是一门实践性非常强的技术。好的项目管理不一定能够确保项目成功，但是糟糕的项目管理却注定会导致项目的失败，一个项目的成功和与否，关键一点就是，看项目管理是否得当。所以说，项目管理是项目成功和的核心部分，是项目的灵魂。</a:t>
            </a:r>
          </a:p>
          <a:p>
            <a:pPr indent="457200"/>
            <a:r>
              <a:rPr lang="zh-CN" altLang="zh-CN" dirty="0"/>
              <a:t>有专家指出，人类的活动有</a:t>
            </a:r>
            <a:r>
              <a:rPr lang="en-US" altLang="zh-CN" dirty="0"/>
              <a:t>1/2</a:t>
            </a:r>
            <a:r>
              <a:rPr lang="zh-CN" altLang="zh-CN" dirty="0"/>
              <a:t>是通过项目的形式来开展的。许多跨国公司都认为，企业的成功在于有效地推行项目管理。我们居住的房屋、使用的各种电器、各种日用品，都是通过项目形式来运行的。</a:t>
            </a:r>
          </a:p>
        </p:txBody>
      </p:sp>
    </p:spTree>
    <p:extLst>
      <p:ext uri="{BB962C8B-B14F-4D97-AF65-F5344CB8AC3E}">
        <p14:creationId xmlns:p14="http://schemas.microsoft.com/office/powerpoint/2010/main" val="723929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60446" y="534761"/>
            <a:ext cx="9500135" cy="280794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1.1.3 </a:t>
            </a:r>
            <a:r>
              <a:rPr lang="zh-CN" altLang="zh-CN" b="1" dirty="0"/>
              <a:t>项目管理的要素及特征</a:t>
            </a:r>
          </a:p>
          <a:p>
            <a:pPr indent="457200"/>
            <a:r>
              <a:rPr lang="zh-CN" altLang="zh-CN" dirty="0"/>
              <a:t>对项目和项目管理的概念有了初步的了解后，接下来将继续介绍项目管理的要素和特征。</a:t>
            </a:r>
          </a:p>
          <a:p>
            <a:pPr indent="457200"/>
            <a:r>
              <a:rPr lang="en-US" altLang="zh-CN" b="1" dirty="0"/>
              <a:t>1.</a:t>
            </a:r>
            <a:r>
              <a:rPr lang="zh-CN" altLang="zh-CN" b="1" dirty="0"/>
              <a:t>项目管理的要素</a:t>
            </a:r>
            <a:endParaRPr lang="zh-CN" altLang="zh-CN" dirty="0"/>
          </a:p>
          <a:p>
            <a:pPr indent="457200"/>
            <a:r>
              <a:rPr lang="zh-CN" altLang="zh-CN" dirty="0"/>
              <a:t>项目管理的三要素包括时间、费用、范围，即在一定时间下，使用一定的费用，完成一个或多个特定的目标与任务。</a:t>
            </a:r>
          </a:p>
        </p:txBody>
      </p:sp>
      <p:pic>
        <p:nvPicPr>
          <p:cNvPr id="15362" name="图片 1">
            <a:extLst>
              <a:ext uri="{FF2B5EF4-FFF2-40B4-BE49-F238E27FC236}">
                <a16:creationId xmlns:a16="http://schemas.microsoft.com/office/drawing/2014/main" id="{E6C20B07-8F84-4E6F-B8F8-040E4FB327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34707" y="2910967"/>
            <a:ext cx="3420608" cy="3031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06726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559241" y="1175271"/>
            <a:ext cx="9069994" cy="4195015"/>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项目三要素的具体说明如下：</a:t>
            </a:r>
          </a:p>
          <a:p>
            <a:pPr indent="457200"/>
            <a:r>
              <a:rPr lang="zh-CN" altLang="zh-CN" dirty="0"/>
              <a:t>（</a:t>
            </a:r>
            <a:r>
              <a:rPr lang="en-US" altLang="zh-CN" dirty="0"/>
              <a:t>1</a:t>
            </a:r>
            <a:r>
              <a:rPr lang="zh-CN" altLang="zh-CN" dirty="0"/>
              <a:t>）时间</a:t>
            </a:r>
          </a:p>
          <a:p>
            <a:pPr indent="457200"/>
            <a:r>
              <a:rPr lang="zh-CN" altLang="zh-CN" dirty="0"/>
              <a:t>表示完成项目所需用的时间。在项目中，以任务的进度和工期来体现。</a:t>
            </a:r>
          </a:p>
          <a:p>
            <a:pPr indent="457200"/>
            <a:r>
              <a:rPr lang="zh-CN" altLang="zh-CN" dirty="0"/>
              <a:t>（</a:t>
            </a:r>
            <a:r>
              <a:rPr lang="en-US" altLang="zh-CN" dirty="0"/>
              <a:t>2</a:t>
            </a:r>
            <a:r>
              <a:rPr lang="zh-CN" altLang="zh-CN" dirty="0"/>
              <a:t>）成本</a:t>
            </a:r>
          </a:p>
          <a:p>
            <a:pPr indent="457200"/>
            <a:r>
              <a:rPr lang="zh-CN" altLang="zh-CN" dirty="0"/>
              <a:t>表示完成项目所需资源的成本。在项目中，以完成任务所需的人员、设备、材料等来体现。</a:t>
            </a:r>
          </a:p>
          <a:p>
            <a:pPr indent="457200"/>
            <a:r>
              <a:rPr lang="zh-CN" altLang="zh-CN" dirty="0"/>
              <a:t>（</a:t>
            </a:r>
            <a:r>
              <a:rPr lang="en-US" altLang="zh-CN" dirty="0"/>
              <a:t>3</a:t>
            </a:r>
            <a:r>
              <a:rPr lang="zh-CN" altLang="zh-CN" dirty="0"/>
              <a:t>）范围</a:t>
            </a:r>
          </a:p>
          <a:p>
            <a:pPr indent="457200"/>
            <a:r>
              <a:rPr lang="zh-CN" altLang="zh-CN" dirty="0"/>
              <a:t>表示完成项目所遵守的目标与任务。在任务中，以任务的技术指标、数量、性能等体现。</a:t>
            </a:r>
          </a:p>
        </p:txBody>
      </p:sp>
    </p:spTree>
    <p:extLst>
      <p:ext uri="{BB962C8B-B14F-4D97-AF65-F5344CB8AC3E}">
        <p14:creationId xmlns:p14="http://schemas.microsoft.com/office/powerpoint/2010/main" val="214357064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2241</TotalTime>
  <Words>2271</Words>
  <Application>Microsoft Office PowerPoint</Application>
  <PresentationFormat>宽屏</PresentationFormat>
  <Paragraphs>118</Paragraphs>
  <Slides>33</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33</vt:i4>
      </vt:variant>
    </vt:vector>
  </HeadingPairs>
  <TitlesOfParts>
    <vt:vector size="39" baseType="lpstr">
      <vt:lpstr>微软雅黑</vt:lpstr>
      <vt:lpstr>幼圆</vt:lpstr>
      <vt:lpstr>站酷小薇LOGO体</vt:lpstr>
      <vt:lpstr>Arial</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洗脸 吃着西瓜</cp:lastModifiedBy>
  <cp:revision>593</cp:revision>
  <dcterms:created xsi:type="dcterms:W3CDTF">2020-06-26T11:31:00Z</dcterms:created>
  <dcterms:modified xsi:type="dcterms:W3CDTF">2025-10-29T03:15:08Z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y fmtid="{D5CDD505-2E9C-101B-9397-08002B2CF9AE}" pid="3" name="KSOTemplateUUID">
    <vt:lpwstr>v1.0_mb_s+3ElstvPcfk5zy2frAFoQ==</vt:lpwstr>
  </property>
</Properties>
</file>