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365" r:id="rId3"/>
    <p:sldId id="292" r:id="rId4"/>
    <p:sldId id="290" r:id="rId5"/>
    <p:sldId id="367" r:id="rId6"/>
    <p:sldId id="664" r:id="rId7"/>
    <p:sldId id="665" r:id="rId8"/>
    <p:sldId id="666" r:id="rId9"/>
    <p:sldId id="667" r:id="rId10"/>
    <p:sldId id="668" r:id="rId11"/>
    <p:sldId id="669" r:id="rId12"/>
    <p:sldId id="670" r:id="rId13"/>
    <p:sldId id="671" r:id="rId14"/>
    <p:sldId id="672" r:id="rId15"/>
    <p:sldId id="673" r:id="rId16"/>
    <p:sldId id="674" r:id="rId17"/>
    <p:sldId id="675" r:id="rId18"/>
    <p:sldId id="676" r:id="rId19"/>
    <p:sldId id="677" r:id="rId20"/>
    <p:sldId id="512" r:id="rId21"/>
    <p:sldId id="678" r:id="rId22"/>
    <p:sldId id="679" r:id="rId23"/>
    <p:sldId id="286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B8AD"/>
    <a:srgbClr val="7D6B63"/>
    <a:srgbClr val="D99211"/>
    <a:srgbClr val="EDA221"/>
    <a:srgbClr val="FFBC04"/>
    <a:srgbClr val="FEB801"/>
    <a:srgbClr val="B57A0F"/>
    <a:srgbClr val="D18C11"/>
    <a:srgbClr val="C3830F"/>
    <a:srgbClr val="966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2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图片包含 游戏机&#10;&#10;描述已自动生成">
            <a:extLst>
              <a:ext uri="{FF2B5EF4-FFF2-40B4-BE49-F238E27FC236}">
                <a16:creationId xmlns:a16="http://schemas.microsoft.com/office/drawing/2014/main" id="{4E08BE82-6930-4EF0-9FF3-EB768F7D28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5891" y="-4547769"/>
            <a:ext cx="12073131" cy="8658691"/>
          </a:xfrm>
          <a:prstGeom prst="rect">
            <a:avLst/>
          </a:prstGeom>
        </p:spPr>
      </p:pic>
      <p:pic>
        <p:nvPicPr>
          <p:cNvPr id="8" name="图片 7" descr="图片包含 游戏机&#10;&#10;描述已自动生成">
            <a:extLst>
              <a:ext uri="{FF2B5EF4-FFF2-40B4-BE49-F238E27FC236}">
                <a16:creationId xmlns:a16="http://schemas.microsoft.com/office/drawing/2014/main" id="{CA132A93-7E31-4F2C-AD69-267977D5A1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29" y="2987565"/>
            <a:ext cx="8590542" cy="616102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CA44BA0-EDA4-4024-A8AD-FDD11A4F89D5}"/>
              </a:ext>
            </a:extLst>
          </p:cNvPr>
          <p:cNvSpPr txBox="1"/>
          <p:nvPr userDrawn="1"/>
        </p:nvSpPr>
        <p:spPr>
          <a:xfrm>
            <a:off x="3817408" y="6408107"/>
            <a:ext cx="69209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1"/>
                </a:solidFill>
              </a:rPr>
              <a:t>关注微信公众平台</a:t>
            </a:r>
            <a:r>
              <a:rPr lang="en-US" altLang="zh-CN" sz="1100" dirty="0">
                <a:solidFill>
                  <a:schemeClr val="tx1"/>
                </a:solidFill>
              </a:rPr>
              <a:t>DSSF007</a:t>
            </a:r>
            <a:r>
              <a:rPr lang="zh-CN" altLang="en-US" sz="1100" dirty="0">
                <a:solidFill>
                  <a:schemeClr val="tx1"/>
                </a:solidFill>
              </a:rPr>
              <a:t>，回复关键字“经典课堂”获取更多资源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7760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243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03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5031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/>
          </a:p>
        </p:txBody>
      </p:sp>
      <p:sp>
        <p:nvSpPr>
          <p:cNvPr id="6" name="文本框 5"/>
          <p:cNvSpPr txBox="1"/>
          <p:nvPr/>
        </p:nvSpPr>
        <p:spPr>
          <a:xfrm>
            <a:off x="2342059" y="4186262"/>
            <a:ext cx="7875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美化项目文档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065406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041470" y="397297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设置图表视图区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378040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4513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861201" y="549275"/>
            <a:ext cx="8469597" cy="1874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10.2.1  </a:t>
            </a:r>
            <a:r>
              <a:rPr lang="zh-CN" altLang="zh-CN" b="1" dirty="0"/>
              <a:t>快速设置条形图样式</a:t>
            </a:r>
          </a:p>
          <a:p>
            <a:pPr indent="457200"/>
            <a:r>
              <a:rPr lang="zh-CN" altLang="zh-CN" dirty="0"/>
              <a:t>图表视图区主要用于显示甘特图的条形图。</a:t>
            </a:r>
            <a:r>
              <a:rPr lang="en-US" altLang="zh-CN" dirty="0"/>
              <a:t>Project</a:t>
            </a:r>
            <a:r>
              <a:rPr lang="zh-CN" altLang="zh-CN" dirty="0"/>
              <a:t>提供了“计划中的样式”和“演示文稿样式”</a:t>
            </a:r>
            <a:r>
              <a:rPr lang="en-US" altLang="zh-CN" dirty="0"/>
              <a:t>2</a:t>
            </a:r>
            <a:r>
              <a:rPr lang="zh-CN" altLang="zh-CN" dirty="0"/>
              <a:t>种类型的甘特图样式，每种类型又包含</a:t>
            </a:r>
            <a:r>
              <a:rPr lang="en-US" altLang="zh-CN" dirty="0"/>
              <a:t>12</a:t>
            </a:r>
            <a:r>
              <a:rPr lang="zh-CN" altLang="zh-CN" dirty="0"/>
              <a:t>种各具特色的样式。</a:t>
            </a:r>
          </a:p>
        </p:txBody>
      </p:sp>
      <p:pic>
        <p:nvPicPr>
          <p:cNvPr id="6146" name="图片 1">
            <a:extLst>
              <a:ext uri="{FF2B5EF4-FFF2-40B4-BE49-F238E27FC236}">
                <a16:creationId xmlns:a16="http://schemas.microsoft.com/office/drawing/2014/main" id="{509B322C-52D7-4727-9CD0-2856D6C8B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275" y="2672159"/>
            <a:ext cx="4518395" cy="3119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1">
            <a:extLst>
              <a:ext uri="{FF2B5EF4-FFF2-40B4-BE49-F238E27FC236}">
                <a16:creationId xmlns:a16="http://schemas.microsoft.com/office/drawing/2014/main" id="{1A0F6895-5B11-4089-B89F-D1B797CFC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076" y="2672159"/>
            <a:ext cx="4383517" cy="3119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5831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861201" y="567451"/>
            <a:ext cx="8469597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设置板式</a:t>
            </a:r>
            <a:endParaRPr lang="zh-CN" altLang="zh-CN" dirty="0"/>
          </a:p>
          <a:p>
            <a:pPr indent="457200"/>
            <a:r>
              <a:rPr lang="zh-CN" altLang="zh-CN" dirty="0"/>
              <a:t>条形图的链接线、条形高度、日期显示等都可以进行设置。下面将介绍具体操作方法。</a:t>
            </a:r>
          </a:p>
        </p:txBody>
      </p:sp>
      <p:pic>
        <p:nvPicPr>
          <p:cNvPr id="7170" name="图片 1">
            <a:extLst>
              <a:ext uri="{FF2B5EF4-FFF2-40B4-BE49-F238E27FC236}">
                <a16:creationId xmlns:a16="http://schemas.microsoft.com/office/drawing/2014/main" id="{D62A23D4-C390-491A-84C1-0EB606149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807" y="2432134"/>
            <a:ext cx="6420386" cy="314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130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516208" y="549275"/>
            <a:ext cx="9709208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3.</a:t>
            </a:r>
            <a:r>
              <a:rPr lang="zh-CN" altLang="zh-CN" b="1" dirty="0"/>
              <a:t>设置条形图文本样式</a:t>
            </a:r>
            <a:endParaRPr lang="zh-CN" altLang="zh-CN" dirty="0"/>
          </a:p>
          <a:p>
            <a:pPr indent="457200"/>
            <a:r>
              <a:rPr lang="zh-CN" altLang="zh-CN" dirty="0"/>
              <a:t>条形图中的文本样式也可以单独进行设置。</a:t>
            </a:r>
            <a:endParaRPr lang="en-US" altLang="zh-CN" dirty="0"/>
          </a:p>
          <a:p>
            <a:pPr indent="457200"/>
            <a:r>
              <a:rPr lang="en-US" altLang="zh-CN" b="1" dirty="0"/>
              <a:t>4.</a:t>
            </a:r>
            <a:r>
              <a:rPr lang="zh-CN" altLang="zh-CN" b="1" dirty="0"/>
              <a:t>更改时间刻度单位</a:t>
            </a:r>
            <a:endParaRPr lang="zh-CN" altLang="zh-CN" dirty="0"/>
          </a:p>
          <a:p>
            <a:pPr indent="457200"/>
            <a:r>
              <a:rPr lang="zh-CN" altLang="zh-CN" dirty="0"/>
              <a:t>条形图会随着时间刻度单位自动调整缩放比例，用户可根据实际情况将时间刻度修改成小时、季度天数、周、旬、月、半年、年等。</a:t>
            </a:r>
          </a:p>
        </p:txBody>
      </p:sp>
      <p:pic>
        <p:nvPicPr>
          <p:cNvPr id="8194" name="图片 1">
            <a:extLst>
              <a:ext uri="{FF2B5EF4-FFF2-40B4-BE49-F238E27FC236}">
                <a16:creationId xmlns:a16="http://schemas.microsoft.com/office/drawing/2014/main" id="{2CA56513-CC8A-4DFB-BB13-DE0BCC3C3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250" y="3254560"/>
            <a:ext cx="6103045" cy="2346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图片 1">
            <a:extLst>
              <a:ext uri="{FF2B5EF4-FFF2-40B4-BE49-F238E27FC236}">
                <a16:creationId xmlns:a16="http://schemas.microsoft.com/office/drawing/2014/main" id="{DDD67553-9DB0-4559-9275-4757D3646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481" y="3062313"/>
            <a:ext cx="3836913" cy="2730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5619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516208" y="578303"/>
            <a:ext cx="9709208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10.2.2  </a:t>
            </a:r>
            <a:r>
              <a:rPr lang="zh-CN" altLang="zh-CN" b="1" dirty="0"/>
              <a:t>自定义条形图样式</a:t>
            </a:r>
          </a:p>
          <a:p>
            <a:pPr indent="457200"/>
            <a:r>
              <a:rPr lang="zh-CN" altLang="zh-CN" dirty="0"/>
              <a:t>除了使用内置的条形图样式，用户也可以根据需要自定义条形图样式。下面将介绍具体操作方法。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设置所选任务的条形图样式</a:t>
            </a:r>
            <a:endParaRPr lang="en-US" altLang="zh-CN" b="1" dirty="0"/>
          </a:p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根据任务类别设置条形图样式</a:t>
            </a:r>
            <a:endParaRPr lang="zh-CN" altLang="zh-CN" dirty="0"/>
          </a:p>
        </p:txBody>
      </p:sp>
      <p:pic>
        <p:nvPicPr>
          <p:cNvPr id="9218" name="图片 1">
            <a:extLst>
              <a:ext uri="{FF2B5EF4-FFF2-40B4-BE49-F238E27FC236}">
                <a16:creationId xmlns:a16="http://schemas.microsoft.com/office/drawing/2014/main" id="{BA88D9BE-3F50-4C6B-8AB0-093D88F5A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180" y="3222521"/>
            <a:ext cx="3915956" cy="252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1">
            <a:extLst>
              <a:ext uri="{FF2B5EF4-FFF2-40B4-BE49-F238E27FC236}">
                <a16:creationId xmlns:a16="http://schemas.microsoft.com/office/drawing/2014/main" id="{461BF84E-CD9C-4944-8A44-A8BA051F5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754" y="3429000"/>
            <a:ext cx="5230948" cy="2115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6000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471806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825241" y="3972975"/>
            <a:ext cx="3262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设置日程表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784440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1653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384543" y="483920"/>
            <a:ext cx="9422914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10.3.1  </a:t>
            </a:r>
            <a:r>
              <a:rPr lang="zh-CN" altLang="zh-CN" b="1" dirty="0"/>
              <a:t>日程表的显示或隐藏</a:t>
            </a:r>
          </a:p>
          <a:p>
            <a:pPr indent="457200"/>
            <a:r>
              <a:rPr lang="zh-CN" altLang="zh-CN" dirty="0"/>
              <a:t>默认情况下新建的项目文档会自动显示日程表，用户可通过设置让其隐藏或显示。其操作方法非常简单。</a:t>
            </a:r>
          </a:p>
          <a:p>
            <a:pPr indent="457200"/>
            <a:r>
              <a:rPr lang="zh-CN" altLang="zh-CN" dirty="0"/>
              <a:t>打开“视图”选项卡，在“拆分视图”组中，勾选“日程表”复选框即可显示日程表。反之，取消勾选“日程表”复选框，则可会隐藏日程表。</a:t>
            </a:r>
          </a:p>
        </p:txBody>
      </p:sp>
      <p:pic>
        <p:nvPicPr>
          <p:cNvPr id="10242" name="图片 1">
            <a:extLst>
              <a:ext uri="{FF2B5EF4-FFF2-40B4-BE49-F238E27FC236}">
                <a16:creationId xmlns:a16="http://schemas.microsoft.com/office/drawing/2014/main" id="{6047CA7B-05C4-4CF5-9234-FE0E662C8F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432" y="2895558"/>
            <a:ext cx="6387136" cy="2997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0110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584900" y="549275"/>
            <a:ext cx="9022200" cy="191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10.3.2  </a:t>
            </a:r>
            <a:r>
              <a:rPr lang="zh-CN" altLang="zh-CN" b="1" dirty="0"/>
              <a:t>日程表的设置</a:t>
            </a:r>
          </a:p>
          <a:p>
            <a:pPr indent="457200"/>
            <a:r>
              <a:rPr lang="zh-CN" altLang="zh-CN" dirty="0"/>
              <a:t>用户可以将项目中的重要日期添加到日程表中，另外，还可对日程表的日期范围、日期格式、文本样式等进行设置。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任务的添加与删除</a:t>
            </a:r>
            <a:endParaRPr lang="zh-CN" altLang="zh-CN" dirty="0"/>
          </a:p>
        </p:txBody>
      </p:sp>
      <p:pic>
        <p:nvPicPr>
          <p:cNvPr id="11266" name="图片 1">
            <a:extLst>
              <a:ext uri="{FF2B5EF4-FFF2-40B4-BE49-F238E27FC236}">
                <a16:creationId xmlns:a16="http://schemas.microsoft.com/office/drawing/2014/main" id="{A233438E-3E32-44EB-9E72-53D766B01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115" y="2660877"/>
            <a:ext cx="5917770" cy="307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3337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57803" y="549275"/>
            <a:ext cx="8876393" cy="235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更改任务的显示形式</a:t>
            </a:r>
            <a:endParaRPr lang="zh-CN" altLang="zh-CN" dirty="0"/>
          </a:p>
          <a:p>
            <a:pPr indent="457200"/>
            <a:r>
              <a:rPr lang="zh-CN" altLang="zh-CN" dirty="0"/>
              <a:t>向日程表中添加任务后，除了摘要任务之外，其他任务默认以条形图的样式显示，工期越长，条形越长，反之，工期越短，条形越短。当遇到工期较短的任务时，在条形图中将无法完整显示项目信息。此时用户可根据需要将其更改为以标注形式显示。</a:t>
            </a:r>
          </a:p>
        </p:txBody>
      </p:sp>
      <p:pic>
        <p:nvPicPr>
          <p:cNvPr id="12290" name="图片 1">
            <a:extLst>
              <a:ext uri="{FF2B5EF4-FFF2-40B4-BE49-F238E27FC236}">
                <a16:creationId xmlns:a16="http://schemas.microsoft.com/office/drawing/2014/main" id="{8165F719-7389-4DE6-9006-B031DBD2C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214" y="3023962"/>
            <a:ext cx="6645571" cy="246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34534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57913" y="1086315"/>
            <a:ext cx="8270988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3.</a:t>
            </a:r>
            <a:r>
              <a:rPr lang="zh-CN" altLang="zh-CN" b="1" dirty="0"/>
              <a:t>调整日期范围</a:t>
            </a:r>
            <a:endParaRPr lang="zh-CN" altLang="zh-CN" dirty="0"/>
          </a:p>
          <a:p>
            <a:pPr indent="457200"/>
            <a:r>
              <a:rPr lang="zh-CN" altLang="zh-CN" dirty="0"/>
              <a:t>日程表默认日期范围为项目的开始日期和完成日期。</a:t>
            </a:r>
            <a:endParaRPr lang="en-US" altLang="zh-CN" dirty="0"/>
          </a:p>
          <a:p>
            <a:pPr indent="457200"/>
            <a:r>
              <a:rPr lang="en-US" altLang="zh-CN" b="1" dirty="0"/>
              <a:t>4.</a:t>
            </a:r>
            <a:r>
              <a:rPr lang="zh-CN" altLang="zh-CN" b="1" dirty="0"/>
              <a:t>设置日程表中文本的样式</a:t>
            </a:r>
            <a:endParaRPr lang="zh-CN" altLang="zh-CN" dirty="0"/>
          </a:p>
        </p:txBody>
      </p:sp>
      <p:pic>
        <p:nvPicPr>
          <p:cNvPr id="13314" name="图片 1">
            <a:extLst>
              <a:ext uri="{FF2B5EF4-FFF2-40B4-BE49-F238E27FC236}">
                <a16:creationId xmlns:a16="http://schemas.microsoft.com/office/drawing/2014/main" id="{6882064C-EFEE-4893-A8CA-3E7186791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119" y="3322122"/>
            <a:ext cx="5085183" cy="187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1">
            <a:extLst>
              <a:ext uri="{FF2B5EF4-FFF2-40B4-BE49-F238E27FC236}">
                <a16:creationId xmlns:a16="http://schemas.microsoft.com/office/drawing/2014/main" id="{812A09DE-837A-49AE-9E3D-35E395160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265" y="3173061"/>
            <a:ext cx="4878905" cy="217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310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467625" y="82566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23">
            <a:extLst>
              <a:ext uri="{FF2B5EF4-FFF2-40B4-BE49-F238E27FC236}">
                <a16:creationId xmlns:a16="http://schemas.microsoft.com/office/drawing/2014/main" id="{165B3E1C-B1BD-418B-98A3-9757880BDE8E}"/>
              </a:ext>
            </a:extLst>
          </p:cNvPr>
          <p:cNvSpPr txBox="1"/>
          <p:nvPr/>
        </p:nvSpPr>
        <p:spPr>
          <a:xfrm>
            <a:off x="1760368" y="2296607"/>
            <a:ext cx="8671264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为了增加项目数据的可读性，让文档更便于阅读和分析，同时让</a:t>
            </a:r>
            <a:r>
              <a:rPr lang="en-US" altLang="zh-CN" dirty="0"/>
              <a:t>Project</a:t>
            </a:r>
            <a:r>
              <a:rPr lang="zh-CN" altLang="zh-CN" dirty="0"/>
              <a:t>文档看起来更美观，可以对文档的视图区、组件、工作区等进行美化。本章内容将对项目文档的美化技巧进行详细介绍。</a:t>
            </a:r>
          </a:p>
        </p:txBody>
      </p:sp>
    </p:spTree>
    <p:extLst>
      <p:ext uri="{BB962C8B-B14F-4D97-AF65-F5344CB8AC3E}">
        <p14:creationId xmlns:p14="http://schemas.microsoft.com/office/powerpoint/2010/main" val="781970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527169"/>
            <a:ext cx="4338316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b="1" dirty="0"/>
              <a:t>实战演练：美化连锁奶茶店项目</a:t>
            </a:r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639D47D3-2540-42BA-BC5C-1D25F2C24CD0}"/>
              </a:ext>
            </a:extLst>
          </p:cNvPr>
          <p:cNvSpPr txBox="1"/>
          <p:nvPr/>
        </p:nvSpPr>
        <p:spPr>
          <a:xfrm>
            <a:off x="1173947" y="1073671"/>
            <a:ext cx="9111392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利用</a:t>
            </a:r>
            <a:r>
              <a:rPr lang="en-US" altLang="zh-CN" dirty="0"/>
              <a:t>Project</a:t>
            </a:r>
            <a:r>
              <a:rPr lang="zh-CN" altLang="zh-CN" dirty="0"/>
              <a:t>中的设置组件、整体格式等功能对项目中的文本、图形、板式等进行美化，可以达到突出特殊项目任务，提高文档整体美观度的目的。本案例将对连锁奶茶项目进行美化。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设置任务的文本格式</a:t>
            </a:r>
            <a:endParaRPr lang="zh-CN" altLang="zh-CN" dirty="0"/>
          </a:p>
        </p:txBody>
      </p:sp>
      <p:pic>
        <p:nvPicPr>
          <p:cNvPr id="14338" name="图片 1">
            <a:extLst>
              <a:ext uri="{FF2B5EF4-FFF2-40B4-BE49-F238E27FC236}">
                <a16:creationId xmlns:a16="http://schemas.microsoft.com/office/drawing/2014/main" id="{86287FB8-EA82-41F5-BDEC-C3EE4E160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911" y="3005167"/>
            <a:ext cx="4228177" cy="302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403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527169"/>
            <a:ext cx="4338316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b="1" dirty="0"/>
              <a:t>实战演练：美化连锁奶茶店项目</a:t>
            </a:r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639D47D3-2540-42BA-BC5C-1D25F2C24CD0}"/>
              </a:ext>
            </a:extLst>
          </p:cNvPr>
          <p:cNvSpPr txBox="1"/>
          <p:nvPr/>
        </p:nvSpPr>
        <p:spPr>
          <a:xfrm>
            <a:off x="1173947" y="1349440"/>
            <a:ext cx="8927996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设置条形图样式</a:t>
            </a:r>
            <a:endParaRPr lang="en-US" altLang="zh-CN" b="1" dirty="0"/>
          </a:p>
          <a:p>
            <a:pPr indent="457200"/>
            <a:r>
              <a:rPr lang="en-US" altLang="zh-CN" b="1" dirty="0"/>
              <a:t>3.</a:t>
            </a:r>
            <a:r>
              <a:rPr lang="zh-CN" altLang="zh-CN" b="1" dirty="0"/>
              <a:t>在条形图中添加备注</a:t>
            </a:r>
            <a:endParaRPr lang="zh-CN" altLang="zh-CN" dirty="0"/>
          </a:p>
        </p:txBody>
      </p:sp>
      <p:pic>
        <p:nvPicPr>
          <p:cNvPr id="15362" name="图片 1">
            <a:extLst>
              <a:ext uri="{FF2B5EF4-FFF2-40B4-BE49-F238E27FC236}">
                <a16:creationId xmlns:a16="http://schemas.microsoft.com/office/drawing/2014/main" id="{E8C4683A-6212-49CC-970F-F23EBFEC6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694" y="2796723"/>
            <a:ext cx="5353984" cy="2938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图片 1">
            <a:extLst>
              <a:ext uri="{FF2B5EF4-FFF2-40B4-BE49-F238E27FC236}">
                <a16:creationId xmlns:a16="http://schemas.microsoft.com/office/drawing/2014/main" id="{A15F93B0-B3B2-4674-AFF8-AF3C81DF2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876" y="2796723"/>
            <a:ext cx="3615265" cy="2938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15665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527169"/>
            <a:ext cx="4338316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b="1" dirty="0"/>
              <a:t>实战演练：美化连锁奶茶店项目</a:t>
            </a:r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639D47D3-2540-42BA-BC5C-1D25F2C24CD0}"/>
              </a:ext>
            </a:extLst>
          </p:cNvPr>
          <p:cNvSpPr txBox="1"/>
          <p:nvPr/>
        </p:nvSpPr>
        <p:spPr>
          <a:xfrm>
            <a:off x="1173947" y="1122964"/>
            <a:ext cx="872627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4.</a:t>
            </a:r>
            <a:r>
              <a:rPr lang="zh-CN" altLang="zh-CN" b="1" dirty="0"/>
              <a:t>设置日程表</a:t>
            </a:r>
            <a:endParaRPr lang="zh-CN" altLang="zh-CN" dirty="0"/>
          </a:p>
        </p:txBody>
      </p:sp>
      <p:pic>
        <p:nvPicPr>
          <p:cNvPr id="16386" name="图片 1">
            <a:extLst>
              <a:ext uri="{FF2B5EF4-FFF2-40B4-BE49-F238E27FC236}">
                <a16:creationId xmlns:a16="http://schemas.microsoft.com/office/drawing/2014/main" id="{F2296B4C-C569-42CF-BA11-624782D57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781" y="1797533"/>
            <a:ext cx="7608438" cy="3834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79868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1462C79-EED8-4446-9394-C84809A93914}"/>
              </a:ext>
            </a:extLst>
          </p:cNvPr>
          <p:cNvSpPr txBox="1"/>
          <p:nvPr/>
        </p:nvSpPr>
        <p:spPr>
          <a:xfrm>
            <a:off x="7433952" y="1966005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1D95A4E9-B9A9-4823-9C3E-3F97BCF3B0C7}"/>
              </a:ext>
            </a:extLst>
          </p:cNvPr>
          <p:cNvCxnSpPr/>
          <p:nvPr/>
        </p:nvCxnSpPr>
        <p:spPr>
          <a:xfrm flipH="1">
            <a:off x="7583252" y="2095337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E3E11741-E0AE-4C99-8BB0-FA2B455F1FD4}"/>
              </a:ext>
            </a:extLst>
          </p:cNvPr>
          <p:cNvSpPr txBox="1"/>
          <p:nvPr/>
        </p:nvSpPr>
        <p:spPr>
          <a:xfrm>
            <a:off x="7436620" y="3023342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FCD55F1-7E53-4D94-B849-03B234E0F197}"/>
              </a:ext>
            </a:extLst>
          </p:cNvPr>
          <p:cNvSpPr txBox="1"/>
          <p:nvPr/>
        </p:nvSpPr>
        <p:spPr>
          <a:xfrm>
            <a:off x="7457964" y="4061285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1155BBDE-66C3-48B0-BDED-F0412293DAEB}"/>
              </a:ext>
            </a:extLst>
          </p:cNvPr>
          <p:cNvCxnSpPr/>
          <p:nvPr/>
        </p:nvCxnSpPr>
        <p:spPr>
          <a:xfrm flipH="1">
            <a:off x="7596321" y="3154681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FC40EEEA-082D-4E9C-AD82-845A3CAF94C9}"/>
              </a:ext>
            </a:extLst>
          </p:cNvPr>
          <p:cNvCxnSpPr/>
          <p:nvPr/>
        </p:nvCxnSpPr>
        <p:spPr>
          <a:xfrm flipH="1">
            <a:off x="7567729" y="4207864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hlinkClick r:id="rId2" action="ppaction://hlinksldjump"/>
            <a:extLst>
              <a:ext uri="{FF2B5EF4-FFF2-40B4-BE49-F238E27FC236}">
                <a16:creationId xmlns:a16="http://schemas.microsoft.com/office/drawing/2014/main" id="{9ABC2E97-B359-4AB2-848B-D2653B68151A}"/>
              </a:ext>
            </a:extLst>
          </p:cNvPr>
          <p:cNvSpPr txBox="1"/>
          <p:nvPr/>
        </p:nvSpPr>
        <p:spPr>
          <a:xfrm>
            <a:off x="8469671" y="3007880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设置图表视图区</a:t>
            </a:r>
            <a:endParaRPr lang="zh-CN" altLang="en-US" dirty="0"/>
          </a:p>
        </p:txBody>
      </p:sp>
      <p:sp>
        <p:nvSpPr>
          <p:cNvPr id="12" name="文本框 11">
            <a:hlinkClick r:id="rId3" action="ppaction://hlinksldjump"/>
            <a:extLst>
              <a:ext uri="{FF2B5EF4-FFF2-40B4-BE49-F238E27FC236}">
                <a16:creationId xmlns:a16="http://schemas.microsoft.com/office/drawing/2014/main" id="{434003EC-243D-457F-A944-3C9706F6BB77}"/>
              </a:ext>
            </a:extLst>
          </p:cNvPr>
          <p:cNvSpPr txBox="1"/>
          <p:nvPr/>
        </p:nvSpPr>
        <p:spPr>
          <a:xfrm>
            <a:off x="8483526" y="4056370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设置日程表</a:t>
            </a:r>
            <a:endParaRPr lang="zh-CN" altLang="en-US" dirty="0"/>
          </a:p>
        </p:txBody>
      </p:sp>
      <p:sp>
        <p:nvSpPr>
          <p:cNvPr id="22" name="文本框 21">
            <a:hlinkClick r:id="rId4" action="ppaction://hlinksldjump"/>
            <a:extLst>
              <a:ext uri="{FF2B5EF4-FFF2-40B4-BE49-F238E27FC236}">
                <a16:creationId xmlns:a16="http://schemas.microsoft.com/office/drawing/2014/main" id="{A4FA8CBE-305F-4333-AF39-400B25841AD0}"/>
              </a:ext>
            </a:extLst>
          </p:cNvPr>
          <p:cNvSpPr txBox="1"/>
          <p:nvPr/>
        </p:nvSpPr>
        <p:spPr>
          <a:xfrm>
            <a:off x="8476931" y="1955596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数据编辑区域的美化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621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1862207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4809243" y="3972975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数据编辑区域的美化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174841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2423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180308" y="491219"/>
            <a:ext cx="10134415" cy="2807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10.1.1  </a:t>
            </a:r>
            <a:r>
              <a:rPr lang="zh-CN" altLang="zh-CN" b="1" dirty="0"/>
              <a:t>设置字体和背景效果</a:t>
            </a:r>
          </a:p>
          <a:p>
            <a:pPr indent="457200"/>
            <a:r>
              <a:rPr lang="zh-CN" altLang="zh-CN" dirty="0"/>
              <a:t>文本格式的设置包括字体、字号、字体颜色以及字体效果的设置，下面将详细介绍如何设置文本格式。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设置所选内容的文本格式</a:t>
            </a:r>
            <a:endParaRPr lang="zh-CN" altLang="zh-CN" dirty="0"/>
          </a:p>
          <a:p>
            <a:pPr indent="457200"/>
            <a:r>
              <a:rPr lang="zh-CN" altLang="zh-CN" dirty="0"/>
              <a:t>在“甘特图”视图中选择需要设置文本格式的任务，打开“任务”选项卡，通过“字体”组中的“字体”、“字号”以及“字体颜色”等选项即可设置所选任务的文本格式。</a:t>
            </a:r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E64DC1D5-7739-411F-BF30-811A7075F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420" y="3328195"/>
            <a:ext cx="3606657" cy="259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1">
            <a:extLst>
              <a:ext uri="{FF2B5EF4-FFF2-40B4-BE49-F238E27FC236}">
                <a16:creationId xmlns:a16="http://schemas.microsoft.com/office/drawing/2014/main" id="{BCF8AD2A-87ED-4441-8DBF-8285E9E17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079" y="3328195"/>
            <a:ext cx="3631625" cy="25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343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51823" y="520247"/>
            <a:ext cx="8688353" cy="2339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设置指定内容的文本格式</a:t>
            </a:r>
            <a:endParaRPr lang="zh-CN" altLang="zh-CN" dirty="0"/>
          </a:p>
          <a:p>
            <a:pPr indent="457200"/>
            <a:r>
              <a:rPr lang="zh-CN" altLang="zh-CN" dirty="0"/>
              <a:t>除了在数据编辑区域中手动选择要设置格式的内容，也可以通过“文本样式”对话框为项目中的指定内容设置格式，例如为摘要任务、行列标题、里程碑任务以及项目中的所有内容等设置格式。下面将以如何设置所有摘要任务的格式为例进行介绍。</a:t>
            </a: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180BE00C-542C-446B-A4E5-C6F18148E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792" y="2888343"/>
            <a:ext cx="2981683" cy="3010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1">
            <a:extLst>
              <a:ext uri="{FF2B5EF4-FFF2-40B4-BE49-F238E27FC236}">
                <a16:creationId xmlns:a16="http://schemas.microsoft.com/office/drawing/2014/main" id="{37847955-35ED-43C0-BBAF-BECD39DD8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044" y="2888343"/>
            <a:ext cx="4183401" cy="3010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1643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51823" y="520247"/>
            <a:ext cx="8688353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10.1.2  </a:t>
            </a:r>
            <a:r>
              <a:rPr lang="zh-CN" altLang="zh-CN" b="1" dirty="0"/>
              <a:t>背景的设置</a:t>
            </a:r>
          </a:p>
          <a:p>
            <a:pPr indent="457200"/>
            <a:r>
              <a:rPr lang="zh-CN" altLang="zh-CN" dirty="0"/>
              <a:t>为指定的区域设置背景效果可以突出重点内容，另外也可以起到美化工作界面的效果。接下来将详细介绍如何设置背景效果。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设置纯色背景</a:t>
            </a:r>
          </a:p>
        </p:txBody>
      </p:sp>
      <p:pic>
        <p:nvPicPr>
          <p:cNvPr id="3074" name="图片 1">
            <a:extLst>
              <a:ext uri="{FF2B5EF4-FFF2-40B4-BE49-F238E27FC236}">
                <a16:creationId xmlns:a16="http://schemas.microsoft.com/office/drawing/2014/main" id="{73B48D3B-E608-415E-9D41-D9279B74C7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423" y="2643420"/>
            <a:ext cx="3957382" cy="313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图片 1">
            <a:extLst>
              <a:ext uri="{FF2B5EF4-FFF2-40B4-BE49-F238E27FC236}">
                <a16:creationId xmlns:a16="http://schemas.microsoft.com/office/drawing/2014/main" id="{CDABACB2-D8AE-49A6-B333-44E51B088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405" y="2643420"/>
            <a:ext cx="4346995" cy="3134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1096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806517" y="574047"/>
            <a:ext cx="8191480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设置图案背景</a:t>
            </a:r>
            <a:endParaRPr lang="zh-CN" altLang="zh-CN" dirty="0"/>
          </a:p>
        </p:txBody>
      </p:sp>
      <p:pic>
        <p:nvPicPr>
          <p:cNvPr id="4098" name="图片 1">
            <a:extLst>
              <a:ext uri="{FF2B5EF4-FFF2-40B4-BE49-F238E27FC236}">
                <a16:creationId xmlns:a16="http://schemas.microsoft.com/office/drawing/2014/main" id="{DA09537C-85E3-479C-9BD7-854A836E8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824" y="2002078"/>
            <a:ext cx="4589863" cy="3619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1">
            <a:extLst>
              <a:ext uri="{FF2B5EF4-FFF2-40B4-BE49-F238E27FC236}">
                <a16:creationId xmlns:a16="http://schemas.microsoft.com/office/drawing/2014/main" id="{255D3000-913D-47BD-A486-A0F1BB9E8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449" y="2001409"/>
            <a:ext cx="3943123" cy="3619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9738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806517" y="549444"/>
            <a:ext cx="8437204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10.1.3  </a:t>
            </a:r>
            <a:r>
              <a:rPr lang="zh-CN" altLang="zh-CN" b="1" dirty="0"/>
              <a:t>网格线的设置</a:t>
            </a:r>
          </a:p>
          <a:p>
            <a:pPr indent="457200"/>
            <a:r>
              <a:rPr lang="zh-CN" altLang="zh-CN" dirty="0"/>
              <a:t>网格线即视图中横向和纵向的灰色的网格形线条，设置网格线效果可以提高视图的美观性，加强视图的清晰效果。</a:t>
            </a:r>
          </a:p>
        </p:txBody>
      </p:sp>
      <p:pic>
        <p:nvPicPr>
          <p:cNvPr id="5122" name="图片 1">
            <a:extLst>
              <a:ext uri="{FF2B5EF4-FFF2-40B4-BE49-F238E27FC236}">
                <a16:creationId xmlns:a16="http://schemas.microsoft.com/office/drawing/2014/main" id="{FF9E2602-4A03-4F97-8E4C-AEDBC9B0F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083" y="2376709"/>
            <a:ext cx="7409833" cy="3220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8285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2237</TotalTime>
  <Words>814</Words>
  <Application>Microsoft Office PowerPoint</Application>
  <PresentationFormat>宽屏</PresentationFormat>
  <Paragraphs>59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9" baseType="lpstr">
      <vt:lpstr>微软雅黑</vt:lpstr>
      <vt:lpstr>幼圆</vt:lpstr>
      <vt:lpstr>站酷小薇LOGO体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839</cp:revision>
  <dcterms:created xsi:type="dcterms:W3CDTF">2020-06-26T11:31:00Z</dcterms:created>
  <dcterms:modified xsi:type="dcterms:W3CDTF">2023-01-10T01:58:42Z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v1.0_mb_s+3ElstvPcfk5zy2frAFoQ==</vt:lpwstr>
  </property>
</Properties>
</file>