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365" r:id="rId3"/>
    <p:sldId id="292" r:id="rId4"/>
    <p:sldId id="290" r:id="rId5"/>
    <p:sldId id="367" r:id="rId6"/>
    <p:sldId id="586" r:id="rId7"/>
    <p:sldId id="587" r:id="rId8"/>
    <p:sldId id="588" r:id="rId9"/>
    <p:sldId id="589" r:id="rId10"/>
    <p:sldId id="590" r:id="rId11"/>
    <p:sldId id="591" r:id="rId12"/>
    <p:sldId id="286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63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2023/1/11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785816" y="4186262"/>
            <a:ext cx="109683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制作山坡上的小屋场景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824904" y="811473"/>
            <a:ext cx="8542192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9.2.2  </a:t>
            </a:r>
            <a:r>
              <a:rPr lang="zh-CN" altLang="zh-CN" b="1" dirty="0"/>
              <a:t>为场景添加材质</a:t>
            </a:r>
          </a:p>
          <a:p>
            <a:pPr indent="457200"/>
            <a:r>
              <a:rPr lang="zh-CN" altLang="zh-CN" dirty="0"/>
              <a:t>下面为场景创建墙板、玻璃、水泥、草皮等材质，并为场景添加天空背景，具体操作步骤介绍如下：</a:t>
            </a:r>
          </a:p>
        </p:txBody>
      </p:sp>
      <p:sp>
        <p:nvSpPr>
          <p:cNvPr id="12" name="Rectángulo 42">
            <a:extLst>
              <a:ext uri="{FF2B5EF4-FFF2-40B4-BE49-F238E27FC236}">
                <a16:creationId xmlns:a16="http://schemas.microsoft.com/office/drawing/2014/main" id="{157E9E07-14B9-4667-BBD9-B3BDD4BE547F}"/>
              </a:ext>
            </a:extLst>
          </p:cNvPr>
          <p:cNvSpPr/>
          <p:nvPr/>
        </p:nvSpPr>
        <p:spPr>
          <a:xfrm>
            <a:off x="3955501" y="5380947"/>
            <a:ext cx="417889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SzPct val="104000"/>
              <a:buFont typeface="Wingdings" panose="05000000000000000000" pitchFamily="2" charset="2"/>
              <a:buChar char=""/>
            </a:pPr>
            <a:r>
              <a:rPr lang="en-US" altLang="zh-CN" b="1" dirty="0">
                <a:solidFill>
                  <a:srgbClr val="6BDBCF"/>
                </a:solidFill>
              </a:rPr>
              <a:t>&lt;</a:t>
            </a:r>
            <a:r>
              <a:rPr lang="zh-CN" altLang="zh-CN" b="1" dirty="0">
                <a:solidFill>
                  <a:srgbClr val="6BDBCF"/>
                </a:solidFill>
              </a:rPr>
              <a:t>具体操作过程详见书中图文内容</a:t>
            </a:r>
            <a:r>
              <a:rPr lang="en-US" altLang="zh-CN" b="1" dirty="0">
                <a:solidFill>
                  <a:srgbClr val="6BDBCF"/>
                </a:solidFill>
              </a:rPr>
              <a:t>&gt;</a:t>
            </a:r>
            <a:endParaRPr lang="zh-CN" altLang="zh-CN" dirty="0">
              <a:solidFill>
                <a:srgbClr val="6BDBCF"/>
              </a:solidFill>
            </a:endParaRP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B8B050DE-F1D9-4ACA-83AE-E256699F52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8593" y="2391180"/>
            <a:ext cx="3224496" cy="2761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">
            <a:extLst>
              <a:ext uri="{FF2B5EF4-FFF2-40B4-BE49-F238E27FC236}">
                <a16:creationId xmlns:a16="http://schemas.microsoft.com/office/drawing/2014/main" id="{3BBB7C93-817F-4BE5-B72A-69BFB933EB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288" y="2391180"/>
            <a:ext cx="4048215" cy="2761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94915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2029258" y="549275"/>
            <a:ext cx="8133484" cy="1427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9.2.3  </a:t>
            </a:r>
            <a:r>
              <a:rPr lang="zh-CN" altLang="zh-CN" b="1" dirty="0"/>
              <a:t>设置光影效果</a:t>
            </a:r>
          </a:p>
          <a:p>
            <a:pPr indent="457200"/>
            <a:r>
              <a:rPr lang="zh-CN" altLang="zh-CN" dirty="0"/>
              <a:t>下面为制作好的场景添加光影效果，会使场景更加真实生动，具体操作步骤介绍如下：</a:t>
            </a:r>
          </a:p>
        </p:txBody>
      </p:sp>
      <p:sp>
        <p:nvSpPr>
          <p:cNvPr id="12" name="Rectángulo 42">
            <a:extLst>
              <a:ext uri="{FF2B5EF4-FFF2-40B4-BE49-F238E27FC236}">
                <a16:creationId xmlns:a16="http://schemas.microsoft.com/office/drawing/2014/main" id="{157E9E07-14B9-4667-BBD9-B3BDD4BE547F}"/>
              </a:ext>
            </a:extLst>
          </p:cNvPr>
          <p:cNvSpPr/>
          <p:nvPr/>
        </p:nvSpPr>
        <p:spPr>
          <a:xfrm>
            <a:off x="3955501" y="5380947"/>
            <a:ext cx="417889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SzPct val="104000"/>
              <a:buFont typeface="Wingdings" panose="05000000000000000000" pitchFamily="2" charset="2"/>
              <a:buChar char=""/>
            </a:pPr>
            <a:r>
              <a:rPr lang="en-US" altLang="zh-CN" b="1" dirty="0">
                <a:solidFill>
                  <a:srgbClr val="6BDBCF"/>
                </a:solidFill>
              </a:rPr>
              <a:t>&lt;</a:t>
            </a:r>
            <a:r>
              <a:rPr lang="zh-CN" altLang="zh-CN" b="1" dirty="0">
                <a:solidFill>
                  <a:srgbClr val="6BDBCF"/>
                </a:solidFill>
              </a:rPr>
              <a:t>具体操作过程详见书中图文内容</a:t>
            </a:r>
            <a:r>
              <a:rPr lang="en-US" altLang="zh-CN" b="1" dirty="0">
                <a:solidFill>
                  <a:srgbClr val="6BDBCF"/>
                </a:solidFill>
              </a:rPr>
              <a:t>&gt;</a:t>
            </a:r>
            <a:endParaRPr lang="zh-CN" altLang="zh-CN" dirty="0">
              <a:solidFill>
                <a:srgbClr val="6BDBCF"/>
              </a:solidFill>
            </a:endParaRP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EF4C39EA-A08D-476B-8512-5D765E9E0C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538" y="2281577"/>
            <a:ext cx="2739598" cy="2990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1">
            <a:extLst>
              <a:ext uri="{FF2B5EF4-FFF2-40B4-BE49-F238E27FC236}">
                <a16:creationId xmlns:a16="http://schemas.microsoft.com/office/drawing/2014/main" id="{7F55373A-04E1-424C-9723-50EE050B9D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795248"/>
            <a:ext cx="3631272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85165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467625" y="82566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内容概要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23">
            <a:extLst>
              <a:ext uri="{FF2B5EF4-FFF2-40B4-BE49-F238E27FC236}">
                <a16:creationId xmlns:a16="http://schemas.microsoft.com/office/drawing/2014/main" id="{165B3E1C-B1BD-418B-98A3-9757880BDE8E}"/>
              </a:ext>
            </a:extLst>
          </p:cNvPr>
          <p:cNvSpPr txBox="1"/>
          <p:nvPr/>
        </p:nvSpPr>
        <p:spPr>
          <a:xfrm>
            <a:off x="1900606" y="2255858"/>
            <a:ext cx="8390788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 dirty="0"/>
              <a:t>结合本书所学知识，本案例将利用实景照片模拟制作一个山坡上的小屋场景，操作知识涉及到照片匹配、沙盒工具、材质贴图等。通过本案例的学习，读者可以很好地掌握利用照片建模的方法和操作技巧。</a:t>
            </a:r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dirty="0"/>
              <a:t>掌握花箱模型的绘制方法</a:t>
            </a:r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dirty="0"/>
              <a:t>掌握风车楼模型的绘制方法</a:t>
            </a:r>
          </a:p>
        </p:txBody>
      </p:sp>
    </p:spTree>
    <p:extLst>
      <p:ext uri="{BB962C8B-B14F-4D97-AF65-F5344CB8AC3E}">
        <p14:creationId xmlns:p14="http://schemas.microsoft.com/office/powerpoint/2010/main" val="781970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62C79-EED8-4446-9394-C84809A93914}"/>
              </a:ext>
            </a:extLst>
          </p:cNvPr>
          <p:cNvSpPr txBox="1"/>
          <p:nvPr/>
        </p:nvSpPr>
        <p:spPr>
          <a:xfrm>
            <a:off x="7550069" y="2479001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5A4E9-B9A9-4823-9C3E-3F97BCF3B0C7}"/>
              </a:ext>
            </a:extLst>
          </p:cNvPr>
          <p:cNvCxnSpPr/>
          <p:nvPr/>
        </p:nvCxnSpPr>
        <p:spPr>
          <a:xfrm flipH="1">
            <a:off x="7699369" y="2608333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3E11741-E0AE-4C99-8BB0-FA2B455F1FD4}"/>
              </a:ext>
            </a:extLst>
          </p:cNvPr>
          <p:cNvSpPr txBox="1"/>
          <p:nvPr/>
        </p:nvSpPr>
        <p:spPr>
          <a:xfrm>
            <a:off x="7552737" y="3536339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55BBDE-66C3-48B0-BDED-F0412293DAEB}"/>
              </a:ext>
            </a:extLst>
          </p:cNvPr>
          <p:cNvCxnSpPr/>
          <p:nvPr/>
        </p:nvCxnSpPr>
        <p:spPr>
          <a:xfrm flipH="1">
            <a:off x="7712438" y="3667678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hlinkClick r:id="rId2" action="ppaction://hlinksldjump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8585788" y="3520877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制作并完善场景效果</a:t>
            </a:r>
            <a:endParaRPr lang="zh-CN" altLang="en-US" dirty="0"/>
          </a:p>
        </p:txBody>
      </p:sp>
      <p:sp>
        <p:nvSpPr>
          <p:cNvPr id="22" name="文本框 21">
            <a:hlinkClick r:id="rId3" action="ppaction://hlinksldjump"/>
            <a:extLst>
              <a:ext uri="{FF2B5EF4-FFF2-40B4-BE49-F238E27FC236}">
                <a16:creationId xmlns:a16="http://schemas.microsoft.com/office/drawing/2014/main" id="{A4FA8CBE-305F-4333-AF39-400B25841AD0}"/>
              </a:ext>
            </a:extLst>
          </p:cNvPr>
          <p:cNvSpPr txBox="1"/>
          <p:nvPr/>
        </p:nvSpPr>
        <p:spPr>
          <a:xfrm>
            <a:off x="8593048" y="246859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创建主体模型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544377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491413" y="397297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创建主体模型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857011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16208" y="549275"/>
            <a:ext cx="9166174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 dirty="0"/>
              <a:t>本章节要先根据实景照片创建房屋建筑模型以及室外场景模型，利用照片匹配功能可以快速模拟创建模型，并且可以在透视场景和照片匹配场景中自由切换。</a:t>
            </a:r>
          </a:p>
          <a:p>
            <a:pPr indent="457200"/>
            <a:r>
              <a:rPr lang="en-US" altLang="zh-CN" b="1" dirty="0"/>
              <a:t>9.1.1  </a:t>
            </a:r>
            <a:r>
              <a:rPr lang="zh-CN" altLang="zh-CN" b="1" dirty="0"/>
              <a:t>匹配照片</a:t>
            </a:r>
          </a:p>
          <a:p>
            <a:pPr indent="457200"/>
            <a:r>
              <a:rPr lang="zh-CN" altLang="zh-CN" dirty="0"/>
              <a:t>本案例是根据照片制作场景，这里首先要进行照片匹配操作。具体操作步骤介绍如下：</a:t>
            </a:r>
          </a:p>
        </p:txBody>
      </p:sp>
      <p:sp>
        <p:nvSpPr>
          <p:cNvPr id="12" name="Rectángulo 42">
            <a:extLst>
              <a:ext uri="{FF2B5EF4-FFF2-40B4-BE49-F238E27FC236}">
                <a16:creationId xmlns:a16="http://schemas.microsoft.com/office/drawing/2014/main" id="{157E9E07-14B9-4667-BBD9-B3BDD4BE547F}"/>
              </a:ext>
            </a:extLst>
          </p:cNvPr>
          <p:cNvSpPr/>
          <p:nvPr/>
        </p:nvSpPr>
        <p:spPr>
          <a:xfrm>
            <a:off x="4006553" y="5309510"/>
            <a:ext cx="417889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SzPct val="104000"/>
              <a:buFont typeface="Wingdings" panose="05000000000000000000" pitchFamily="2" charset="2"/>
              <a:buChar char=""/>
            </a:pPr>
            <a:r>
              <a:rPr lang="en-US" altLang="zh-CN" b="1" dirty="0">
                <a:solidFill>
                  <a:srgbClr val="6BDBCF"/>
                </a:solidFill>
              </a:rPr>
              <a:t>&lt;</a:t>
            </a:r>
            <a:r>
              <a:rPr lang="zh-CN" altLang="zh-CN" b="1" dirty="0">
                <a:solidFill>
                  <a:srgbClr val="6BDBCF"/>
                </a:solidFill>
              </a:rPr>
              <a:t>具体操作过程详见书中图文内容</a:t>
            </a:r>
            <a:r>
              <a:rPr lang="en-US" altLang="zh-CN" b="1" dirty="0">
                <a:solidFill>
                  <a:srgbClr val="6BDBCF"/>
                </a:solidFill>
              </a:rPr>
              <a:t>&gt;</a:t>
            </a:r>
            <a:endParaRPr lang="zh-CN" altLang="zh-CN" dirty="0">
              <a:solidFill>
                <a:srgbClr val="6BDBCF"/>
              </a:solidFill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9E29E53-6249-4373-B443-14F1F2DB6B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477" y="2547110"/>
            <a:ext cx="3871045" cy="2705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2343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824904" y="692150"/>
            <a:ext cx="8542192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9.1.2  </a:t>
            </a:r>
            <a:r>
              <a:rPr lang="zh-CN" altLang="zh-CN" b="1" dirty="0"/>
              <a:t>创建小屋模型</a:t>
            </a:r>
          </a:p>
          <a:p>
            <a:pPr indent="457200"/>
            <a:r>
              <a:rPr lang="zh-CN" altLang="zh-CN" dirty="0"/>
              <a:t>本小节主要介绍小屋模型的创建，包括建筑墙体、屋顶、门窗等，具体操作步骤介绍如下：</a:t>
            </a:r>
          </a:p>
        </p:txBody>
      </p:sp>
      <p:sp>
        <p:nvSpPr>
          <p:cNvPr id="12" name="Rectángulo 42">
            <a:extLst>
              <a:ext uri="{FF2B5EF4-FFF2-40B4-BE49-F238E27FC236}">
                <a16:creationId xmlns:a16="http://schemas.microsoft.com/office/drawing/2014/main" id="{157E9E07-14B9-4667-BBD9-B3BDD4BE547F}"/>
              </a:ext>
            </a:extLst>
          </p:cNvPr>
          <p:cNvSpPr/>
          <p:nvPr/>
        </p:nvSpPr>
        <p:spPr>
          <a:xfrm>
            <a:off x="4006553" y="5309510"/>
            <a:ext cx="417889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SzPct val="104000"/>
              <a:buFont typeface="Wingdings" panose="05000000000000000000" pitchFamily="2" charset="2"/>
              <a:buChar char=""/>
            </a:pPr>
            <a:r>
              <a:rPr lang="en-US" altLang="zh-CN" b="1" dirty="0">
                <a:solidFill>
                  <a:srgbClr val="6BDBCF"/>
                </a:solidFill>
              </a:rPr>
              <a:t>&lt;</a:t>
            </a:r>
            <a:r>
              <a:rPr lang="zh-CN" altLang="zh-CN" b="1" dirty="0">
                <a:solidFill>
                  <a:srgbClr val="6BDBCF"/>
                </a:solidFill>
              </a:rPr>
              <a:t>具体操作过程详见书中图文内容</a:t>
            </a:r>
            <a:r>
              <a:rPr lang="en-US" altLang="zh-CN" b="1" dirty="0">
                <a:solidFill>
                  <a:srgbClr val="6BDBCF"/>
                </a:solidFill>
              </a:rPr>
              <a:t>&gt;</a:t>
            </a:r>
            <a:endParaRPr lang="zh-CN" altLang="zh-CN" dirty="0">
              <a:solidFill>
                <a:srgbClr val="6BDBCF"/>
              </a:solidFill>
            </a:endParaRP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D9B73885-F305-49C3-90FD-15871F9D36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2638" y="2411049"/>
            <a:ext cx="3730678" cy="2586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图片 1">
            <a:extLst>
              <a:ext uri="{FF2B5EF4-FFF2-40B4-BE49-F238E27FC236}">
                <a16:creationId xmlns:a16="http://schemas.microsoft.com/office/drawing/2014/main" id="{5754606D-CFED-435C-98BC-15635552A6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7569" y="2411049"/>
            <a:ext cx="3720022" cy="2586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11762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824904" y="811473"/>
            <a:ext cx="8542192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9.1.3  </a:t>
            </a:r>
            <a:r>
              <a:rPr lang="zh-CN" altLang="zh-CN" b="1" dirty="0"/>
              <a:t>创建室外平台及阶梯模型</a:t>
            </a:r>
          </a:p>
          <a:p>
            <a:pPr indent="457200"/>
            <a:r>
              <a:rPr lang="zh-CN" altLang="zh-CN" dirty="0"/>
              <a:t>本小节介绍建筑室外平台及阶梯模型的创建，具体操作步骤介绍如下：</a:t>
            </a:r>
          </a:p>
        </p:txBody>
      </p:sp>
      <p:sp>
        <p:nvSpPr>
          <p:cNvPr id="12" name="Rectángulo 42">
            <a:extLst>
              <a:ext uri="{FF2B5EF4-FFF2-40B4-BE49-F238E27FC236}">
                <a16:creationId xmlns:a16="http://schemas.microsoft.com/office/drawing/2014/main" id="{157E9E07-14B9-4667-BBD9-B3BDD4BE547F}"/>
              </a:ext>
            </a:extLst>
          </p:cNvPr>
          <p:cNvSpPr/>
          <p:nvPr/>
        </p:nvSpPr>
        <p:spPr>
          <a:xfrm>
            <a:off x="4006553" y="5180920"/>
            <a:ext cx="417889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SzPct val="104000"/>
              <a:buFont typeface="Wingdings" panose="05000000000000000000" pitchFamily="2" charset="2"/>
              <a:buChar char=""/>
            </a:pPr>
            <a:r>
              <a:rPr lang="en-US" altLang="zh-CN" b="1" dirty="0">
                <a:solidFill>
                  <a:srgbClr val="6BDBCF"/>
                </a:solidFill>
              </a:rPr>
              <a:t>&lt;</a:t>
            </a:r>
            <a:r>
              <a:rPr lang="zh-CN" altLang="zh-CN" b="1" dirty="0">
                <a:solidFill>
                  <a:srgbClr val="6BDBCF"/>
                </a:solidFill>
              </a:rPr>
              <a:t>具体操作过程详见书中图文内容</a:t>
            </a:r>
            <a:r>
              <a:rPr lang="en-US" altLang="zh-CN" b="1" dirty="0">
                <a:solidFill>
                  <a:srgbClr val="6BDBCF"/>
                </a:solidFill>
              </a:rPr>
              <a:t>&gt;</a:t>
            </a:r>
            <a:endParaRPr lang="zh-CN" altLang="zh-CN" dirty="0">
              <a:solidFill>
                <a:srgbClr val="6BDBCF"/>
              </a:solidFill>
            </a:endParaRP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40A09C4D-0DA9-4A08-84AC-71A9C57B94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438" y="2219859"/>
            <a:ext cx="3851562" cy="266646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图片 1">
            <a:extLst>
              <a:ext uri="{FF2B5EF4-FFF2-40B4-BE49-F238E27FC236}">
                <a16:creationId xmlns:a16="http://schemas.microsoft.com/office/drawing/2014/main" id="{9BF4F85B-7A6C-47BC-AA6C-D6F208ED50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5302" y="2219859"/>
            <a:ext cx="3911794" cy="266646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8855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058595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005631" y="3972975"/>
            <a:ext cx="57246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制作并完善场景效果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371229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88646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824904" y="811473"/>
            <a:ext cx="8542192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 dirty="0"/>
              <a:t>风车楼最早出现在西方国家，其功能是利用风力带动滚轮来进行各种行业的生产，是荷兰的标志性建筑。</a:t>
            </a:r>
          </a:p>
          <a:p>
            <a:pPr indent="457200"/>
            <a:r>
              <a:rPr lang="en-US" altLang="zh-CN" b="1" dirty="0"/>
              <a:t>9.2.1  </a:t>
            </a:r>
            <a:r>
              <a:rPr lang="zh-CN" altLang="zh-CN" b="1" dirty="0"/>
              <a:t>创建山地环境</a:t>
            </a:r>
          </a:p>
          <a:p>
            <a:pPr indent="457200"/>
            <a:r>
              <a:rPr lang="zh-CN" altLang="zh-CN" dirty="0"/>
              <a:t>下面利用沙盒工具创建山地环境，具体操作步骤介绍如下：</a:t>
            </a:r>
          </a:p>
        </p:txBody>
      </p:sp>
      <p:sp>
        <p:nvSpPr>
          <p:cNvPr id="12" name="Rectángulo 42">
            <a:extLst>
              <a:ext uri="{FF2B5EF4-FFF2-40B4-BE49-F238E27FC236}">
                <a16:creationId xmlns:a16="http://schemas.microsoft.com/office/drawing/2014/main" id="{157E9E07-14B9-4667-BBD9-B3BDD4BE547F}"/>
              </a:ext>
            </a:extLst>
          </p:cNvPr>
          <p:cNvSpPr/>
          <p:nvPr/>
        </p:nvSpPr>
        <p:spPr>
          <a:xfrm>
            <a:off x="4006553" y="5366660"/>
            <a:ext cx="417889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SzPct val="104000"/>
              <a:buFont typeface="Wingdings" panose="05000000000000000000" pitchFamily="2" charset="2"/>
              <a:buChar char=""/>
            </a:pPr>
            <a:r>
              <a:rPr lang="en-US" altLang="zh-CN" b="1" dirty="0">
                <a:solidFill>
                  <a:srgbClr val="6BDBCF"/>
                </a:solidFill>
              </a:rPr>
              <a:t>&lt;</a:t>
            </a:r>
            <a:r>
              <a:rPr lang="zh-CN" altLang="zh-CN" b="1" dirty="0">
                <a:solidFill>
                  <a:srgbClr val="6BDBCF"/>
                </a:solidFill>
              </a:rPr>
              <a:t>具体操作过程详见书中图文内容</a:t>
            </a:r>
            <a:r>
              <a:rPr lang="en-US" altLang="zh-CN" b="1" dirty="0">
                <a:solidFill>
                  <a:srgbClr val="6BDBCF"/>
                </a:solidFill>
              </a:rPr>
              <a:t>&gt;</a:t>
            </a:r>
            <a:endParaRPr lang="zh-CN" altLang="zh-CN" dirty="0">
              <a:solidFill>
                <a:srgbClr val="6BDBCF"/>
              </a:solidFill>
            </a:endParaRP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8233D2FA-DA8F-49C2-ACCA-9393758AD1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202" y="2950356"/>
            <a:ext cx="3169977" cy="216457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图片 1">
            <a:extLst>
              <a:ext uri="{FF2B5EF4-FFF2-40B4-BE49-F238E27FC236}">
                <a16:creationId xmlns:a16="http://schemas.microsoft.com/office/drawing/2014/main" id="{8076992B-ED85-4B01-9993-DA2D514FD4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358" y="2924696"/>
            <a:ext cx="3223827" cy="219023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07785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2317</TotalTime>
  <Words>409</Words>
  <Application>Microsoft Office PowerPoint</Application>
  <PresentationFormat>宽屏</PresentationFormat>
  <Paragraphs>35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微软雅黑</vt:lpstr>
      <vt:lpstr>幼圆</vt:lpstr>
      <vt:lpstr>站酷小薇LOGO体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656</cp:revision>
  <dcterms:created xsi:type="dcterms:W3CDTF">2020-06-26T11:31:00Z</dcterms:created>
  <dcterms:modified xsi:type="dcterms:W3CDTF">2023-01-11T06:19:49Z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