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548" r:id="rId7"/>
    <p:sldId id="560" r:id="rId8"/>
    <p:sldId id="561" r:id="rId9"/>
    <p:sldId id="562" r:id="rId10"/>
    <p:sldId id="563" r:id="rId11"/>
    <p:sldId id="564" r:id="rId12"/>
    <p:sldId id="565" r:id="rId13"/>
    <p:sldId id="566" r:id="rId14"/>
    <p:sldId id="567" r:id="rId15"/>
    <p:sldId id="568" r:id="rId16"/>
    <p:sldId id="569" r:id="rId17"/>
    <p:sldId id="570" r:id="rId18"/>
    <p:sldId id="571" r:id="rId19"/>
    <p:sldId id="572" r:id="rId20"/>
    <p:sldId id="573" r:id="rId21"/>
    <p:sldId id="574" r:id="rId22"/>
    <p:sldId id="575" r:id="rId23"/>
    <p:sldId id="576" r:id="rId24"/>
    <p:sldId id="577" r:id="rId25"/>
    <p:sldId id="578" r:id="rId26"/>
    <p:sldId id="512" r:id="rId27"/>
    <p:sldId id="546" r:id="rId28"/>
    <p:sldId id="547" r:id="rId29"/>
    <p:sldId id="286"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630" autoAdjust="0"/>
    <p:restoredTop sz="94660"/>
  </p:normalViewPr>
  <p:slideViewPr>
    <p:cSldViewPr snapToGrid="0">
      <p:cViewPr varScale="1">
        <p:scale>
          <a:sx n="67" d="100"/>
          <a:sy n="67" d="100"/>
        </p:scale>
        <p:origin x="66" y="30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2023/1/11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0.xml"/><Relationship Id="rId1" Type="http://schemas.openxmlformats.org/officeDocument/2006/relationships/slideLayout" Target="../slideLayouts/slideLayout7.xml"/><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3075031" y="4186262"/>
            <a:ext cx="6041938"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6</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a:t>
            </a:r>
            <a:r>
              <a:rPr lang="zh-CN" altLang="zh-CN" sz="6000" b="1" dirty="0">
                <a:solidFill>
                  <a:schemeClr val="bg1"/>
                </a:solidFill>
                <a:latin typeface="微软雅黑" panose="020B0503020204020204" pitchFamily="34" charset="-122"/>
                <a:ea typeface="微软雅黑" panose="020B0503020204020204" pitchFamily="34" charset="-122"/>
              </a:rPr>
              <a:t>场景优化</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917038" y="520699"/>
            <a:ext cx="5855231"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6.1.2  </a:t>
            </a:r>
            <a:r>
              <a:rPr lang="zh-CN" altLang="zh-CN" b="1" dirty="0"/>
              <a:t>边线的显示效果</a:t>
            </a:r>
          </a:p>
          <a:p>
            <a:pPr indent="457200"/>
            <a:r>
              <a:rPr lang="en-US" altLang="zh-CN" dirty="0"/>
              <a:t>SketchUp</a:t>
            </a:r>
            <a:r>
              <a:rPr lang="zh-CN" altLang="zh-CN" dirty="0"/>
              <a:t>俗称草图大师，即该软件的功能有些趋向于设计方案的手绘。手绘方案时在图形的边界往往会有一些特殊的处理效果，如两条直线相交时出头、使用有一定弯度变化的线条代替单调的直线，这样的表现手法在</a:t>
            </a:r>
            <a:r>
              <a:rPr lang="en-US" altLang="zh-CN" dirty="0"/>
              <a:t>SketchUp</a:t>
            </a:r>
            <a:r>
              <a:rPr lang="zh-CN" altLang="zh-CN" dirty="0"/>
              <a:t>中都可以体现。</a:t>
            </a:r>
          </a:p>
          <a:p>
            <a:pPr indent="457200"/>
            <a:r>
              <a:rPr lang="en-US" altLang="zh-CN" b="1" dirty="0"/>
              <a:t>1.</a:t>
            </a:r>
            <a:r>
              <a:rPr lang="zh-CN" altLang="zh-CN" b="1" dirty="0"/>
              <a:t>设置边线显示类型</a:t>
            </a:r>
            <a:endParaRPr lang="zh-CN" altLang="zh-CN" dirty="0"/>
          </a:p>
          <a:p>
            <a:pPr indent="457200"/>
            <a:r>
              <a:rPr lang="zh-CN" altLang="zh-CN" dirty="0"/>
              <a:t>执行“视图</a:t>
            </a:r>
            <a:r>
              <a:rPr lang="en-US" altLang="zh-CN" dirty="0"/>
              <a:t>&gt;</a:t>
            </a:r>
            <a:r>
              <a:rPr lang="zh-CN" altLang="zh-CN" dirty="0"/>
              <a:t>边线类型”命令，在其级联菜单中可以快速设置轮廓线、深度暗示线、延长线等类型。另外在“样式”面板中也可以设置边线的显示，该面板中包括边线、后边线、轮廓线、深粗线、出头、端点、抖动等</a:t>
            </a:r>
            <a:r>
              <a:rPr lang="en-US" altLang="zh-CN" dirty="0"/>
              <a:t>8</a:t>
            </a:r>
            <a:r>
              <a:rPr lang="zh-CN" altLang="zh-CN" dirty="0"/>
              <a:t>个类型。</a:t>
            </a:r>
          </a:p>
        </p:txBody>
      </p:sp>
      <p:pic>
        <p:nvPicPr>
          <p:cNvPr id="6146" name="图片 1">
            <a:extLst>
              <a:ext uri="{FF2B5EF4-FFF2-40B4-BE49-F238E27FC236}">
                <a16:creationId xmlns:a16="http://schemas.microsoft.com/office/drawing/2014/main" id="{CCBF7A27-DB5B-4118-9C8F-445F072BF9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5133" y="2195860"/>
            <a:ext cx="2328868" cy="222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图片 1">
            <a:extLst>
              <a:ext uri="{FF2B5EF4-FFF2-40B4-BE49-F238E27FC236}">
                <a16:creationId xmlns:a16="http://schemas.microsoft.com/office/drawing/2014/main" id="{F7C7F8C2-518A-4CFE-8B87-21DF24AB2D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81004" y="1466443"/>
            <a:ext cx="2136834" cy="368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42189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77957" y="811473"/>
            <a:ext cx="5541647" cy="469143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a:t>
            </a:r>
            <a:r>
              <a:rPr lang="zh-CN" altLang="zh-CN" b="1" dirty="0"/>
              <a:t>设置边线显示颜色</a:t>
            </a:r>
            <a:endParaRPr lang="zh-CN" altLang="zh-CN" dirty="0"/>
          </a:p>
          <a:p>
            <a:pPr indent="457200"/>
            <a:r>
              <a:rPr lang="zh-CN" altLang="zh-CN" dirty="0"/>
              <a:t>默认设置下边线以深色显示，单击“样式”对话框中的“颜色”下拉按钮，在下拉列表中可以选择三种不同的边线颜色设置类型。</a:t>
            </a:r>
          </a:p>
          <a:p>
            <a:pPr lvl="0" indent="457200"/>
            <a:r>
              <a:rPr lang="zh-CN" altLang="zh-CN" dirty="0"/>
              <a:t>全部相同：默认边线颜色选项为“全部相同”，单击其后的色块可以自由调整色彩。</a:t>
            </a:r>
          </a:p>
          <a:p>
            <a:pPr lvl="0" indent="457200"/>
            <a:r>
              <a:rPr lang="zh-CN" altLang="zh-CN" dirty="0"/>
              <a:t>按材质：选择该选项后，系统将自动调整模型边线为与自身材质颜色一致的颜色。</a:t>
            </a:r>
          </a:p>
          <a:p>
            <a:pPr lvl="0" indent="457200"/>
            <a:r>
              <a:rPr lang="zh-CN" altLang="zh-CN" dirty="0"/>
              <a:t>按轴线：选择该选项后，系统将分别将</a:t>
            </a:r>
            <a:r>
              <a:rPr lang="en-US" altLang="zh-CN" dirty="0"/>
              <a:t>x</a:t>
            </a:r>
            <a:r>
              <a:rPr lang="zh-CN" altLang="zh-CN" dirty="0"/>
              <a:t>、</a:t>
            </a:r>
            <a:r>
              <a:rPr lang="en-US" altLang="zh-CN" dirty="0"/>
              <a:t>y</a:t>
            </a:r>
            <a:r>
              <a:rPr lang="zh-CN" altLang="zh-CN" dirty="0"/>
              <a:t>、</a:t>
            </a:r>
            <a:r>
              <a:rPr lang="en-US" altLang="zh-CN" dirty="0"/>
              <a:t>z</a:t>
            </a:r>
            <a:r>
              <a:rPr lang="zh-CN" altLang="zh-CN" dirty="0"/>
              <a:t>轴向上的边线以红、绿、蓝三种颜色显示。</a:t>
            </a:r>
          </a:p>
        </p:txBody>
      </p:sp>
      <p:pic>
        <p:nvPicPr>
          <p:cNvPr id="7170" name="图片 1">
            <a:extLst>
              <a:ext uri="{FF2B5EF4-FFF2-40B4-BE49-F238E27FC236}">
                <a16:creationId xmlns:a16="http://schemas.microsoft.com/office/drawing/2014/main" id="{42B3EA16-0F25-4317-80E3-7D4DA147B5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73371" y="1101585"/>
            <a:ext cx="2399606" cy="411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91934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43388" y="549275"/>
            <a:ext cx="9686944"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6.1.3  </a:t>
            </a:r>
            <a:r>
              <a:rPr lang="zh-CN" altLang="zh-CN" b="1" dirty="0"/>
              <a:t>背景与天空</a:t>
            </a:r>
          </a:p>
          <a:p>
            <a:pPr indent="457200"/>
            <a:r>
              <a:rPr lang="zh-CN" altLang="zh-CN" dirty="0"/>
              <a:t>场景中的建筑物等并不是孤立存在的，需要通过周围的环境烘托，比如背景和天空。在</a:t>
            </a:r>
            <a:r>
              <a:rPr lang="en-US" altLang="zh-CN" dirty="0"/>
              <a:t>SketchUp</a:t>
            </a:r>
            <a:r>
              <a:rPr lang="zh-CN" altLang="zh-CN" dirty="0"/>
              <a:t>中用户可以根据个人需要对这二者进行设置。执行“窗口＞默认面板＞样式”命令，打开“样式”设置面板，切换到编辑设置面板中的“背景设置”面板，设置背景及天空的颜色，此时视口中的天空及背景颜色即会随之变化。</a:t>
            </a:r>
          </a:p>
        </p:txBody>
      </p:sp>
      <p:pic>
        <p:nvPicPr>
          <p:cNvPr id="8194" name="图片 1">
            <a:extLst>
              <a:ext uri="{FF2B5EF4-FFF2-40B4-BE49-F238E27FC236}">
                <a16:creationId xmlns:a16="http://schemas.microsoft.com/office/drawing/2014/main" id="{9E19068C-AF81-4DBE-8236-49D6B3542C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2254" y="2976559"/>
            <a:ext cx="2761251" cy="292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1">
            <a:extLst>
              <a:ext uri="{FF2B5EF4-FFF2-40B4-BE49-F238E27FC236}">
                <a16:creationId xmlns:a16="http://schemas.microsoft.com/office/drawing/2014/main" id="{DA7F5F11-6285-437B-A357-7031333D98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572" y="3113647"/>
            <a:ext cx="3800095" cy="2648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42511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81454" y="437170"/>
            <a:ext cx="9332404" cy="287972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6.1.4  </a:t>
            </a:r>
            <a:r>
              <a:rPr lang="zh-CN" altLang="zh-CN" b="1" dirty="0"/>
              <a:t>水印设置</a:t>
            </a:r>
          </a:p>
          <a:p>
            <a:pPr indent="457200"/>
            <a:r>
              <a:rPr lang="en-US" altLang="zh-CN" dirty="0" err="1"/>
              <a:t>sketchup</a:t>
            </a:r>
            <a:r>
              <a:rPr lang="zh-CN" altLang="zh-CN" dirty="0"/>
              <a:t>的水印是一个很有意思的功能，其创意性不下于</a:t>
            </a:r>
            <a:r>
              <a:rPr lang="en-US" altLang="zh-CN" dirty="0"/>
              <a:t>SU</a:t>
            </a:r>
            <a:r>
              <a:rPr lang="zh-CN" altLang="zh-CN" dirty="0"/>
              <a:t>本身，很多漂亮的风格就是建立在这个基础上的，而且同样简单易于操作。</a:t>
            </a:r>
          </a:p>
          <a:p>
            <a:pPr indent="457200"/>
            <a:r>
              <a:rPr lang="zh-CN" altLang="zh-CN" dirty="0"/>
              <a:t>水印特性可以在模型周围放置二维图像，用来创造背景，或者在带纹理的表面上模拟绘图的效果，放在前景里的图像可以为模型添加标签。用户可以通过</a:t>
            </a:r>
            <a:r>
              <a:rPr lang="en-US" altLang="zh-CN" dirty="0"/>
              <a:t>“</a:t>
            </a:r>
            <a:r>
              <a:rPr lang="zh-CN" altLang="zh-CN" dirty="0"/>
              <a:t>样式</a:t>
            </a:r>
            <a:r>
              <a:rPr lang="en-US" altLang="zh-CN" dirty="0"/>
              <a:t>”</a:t>
            </a:r>
            <a:r>
              <a:rPr lang="zh-CN" altLang="zh-CN" dirty="0"/>
              <a:t>设置面板进行水印的设置。</a:t>
            </a:r>
          </a:p>
        </p:txBody>
      </p:sp>
      <p:pic>
        <p:nvPicPr>
          <p:cNvPr id="9218" name="图片 1">
            <a:extLst>
              <a:ext uri="{FF2B5EF4-FFF2-40B4-BE49-F238E27FC236}">
                <a16:creationId xmlns:a16="http://schemas.microsoft.com/office/drawing/2014/main" id="{9F03F31A-A965-45F5-9D11-E6E79E49D3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76736" y="2845406"/>
            <a:ext cx="2171502" cy="3098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1">
            <a:extLst>
              <a:ext uri="{FF2B5EF4-FFF2-40B4-BE49-F238E27FC236}">
                <a16:creationId xmlns:a16="http://schemas.microsoft.com/office/drawing/2014/main" id="{5466AC2C-2966-4855-8C5A-D4AAA48A8E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8944" y="2845406"/>
            <a:ext cx="2171502" cy="3098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15618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38824" y="1302271"/>
            <a:ext cx="8914352" cy="188886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6.1.5  </a:t>
            </a:r>
            <a:r>
              <a:rPr lang="zh-CN" altLang="zh-CN" b="1" dirty="0"/>
              <a:t>阴影设置</a:t>
            </a:r>
          </a:p>
          <a:p>
            <a:pPr indent="457200"/>
            <a:r>
              <a:rPr lang="zh-CN" altLang="zh-CN" dirty="0"/>
              <a:t>通过“阴影”工具栏可以对市区、日期、时间等参数进行十分细致的调整，从而模拟出十分准确的光影效果。在“工具栏”面板中勾选“阴影”选项，即可打开“阴影”工具栏。</a:t>
            </a:r>
          </a:p>
        </p:txBody>
      </p:sp>
      <p:pic>
        <p:nvPicPr>
          <p:cNvPr id="10242" name="图片 1">
            <a:extLst>
              <a:ext uri="{FF2B5EF4-FFF2-40B4-BE49-F238E27FC236}">
                <a16:creationId xmlns:a16="http://schemas.microsoft.com/office/drawing/2014/main" id="{2F55EF08-511F-4FAA-81BE-A5C169FECB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583" y="3895465"/>
            <a:ext cx="5352834"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30209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64779" y="1073671"/>
            <a:ext cx="8462439" cy="142664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6.1.6  </a:t>
            </a:r>
            <a:r>
              <a:rPr lang="zh-CN" altLang="zh-CN" b="1" dirty="0"/>
              <a:t>雾化设置</a:t>
            </a:r>
          </a:p>
          <a:p>
            <a:pPr indent="457200"/>
            <a:r>
              <a:rPr lang="zh-CN" altLang="zh-CN" dirty="0"/>
              <a:t>在</a:t>
            </a:r>
            <a:r>
              <a:rPr lang="en-US" altLang="zh-CN" dirty="0"/>
              <a:t>SketchUp</a:t>
            </a:r>
            <a:r>
              <a:rPr lang="zh-CN" altLang="zh-CN" dirty="0"/>
              <a:t>中还有一种特殊的“雾化”效果，可以烘托环境的氛围，增加一种雾气朦胧的效果，主要用于模拟场景的雾气环境效果。</a:t>
            </a:r>
          </a:p>
        </p:txBody>
      </p:sp>
      <p:pic>
        <p:nvPicPr>
          <p:cNvPr id="11266" name="图片 1">
            <a:extLst>
              <a:ext uri="{FF2B5EF4-FFF2-40B4-BE49-F238E27FC236}">
                <a16:creationId xmlns:a16="http://schemas.microsoft.com/office/drawing/2014/main" id="{A000563D-EB33-4A4D-8713-1E48619A8B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8859" y="2839504"/>
            <a:ext cx="3934276" cy="2693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图片 1">
            <a:extLst>
              <a:ext uri="{FF2B5EF4-FFF2-40B4-BE49-F238E27FC236}">
                <a16:creationId xmlns:a16="http://schemas.microsoft.com/office/drawing/2014/main" id="{A8AA05DB-C478-4698-B6F8-E9C003D2A1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6998" y="2839504"/>
            <a:ext cx="3919144" cy="2693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85221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44377"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620004" y="3972975"/>
            <a:ext cx="3262432" cy="830997"/>
          </a:xfrm>
          <a:prstGeom prst="rect">
            <a:avLst/>
          </a:prstGeom>
        </p:spPr>
        <p:txBody>
          <a:bodyPr wrap="none">
            <a:spAutoFit/>
          </a:bodyPr>
          <a:lstStyle/>
          <a:p>
            <a:r>
              <a:rPr lang="zh-CN" altLang="zh-CN" sz="4800" b="1" dirty="0"/>
              <a:t>材质的应用</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857011"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4011908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24202" y="506411"/>
            <a:ext cx="5290952" cy="555148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6.2.1  </a:t>
            </a:r>
            <a:r>
              <a:rPr lang="zh-CN" altLang="zh-CN" b="1" dirty="0"/>
              <a:t>默认材质</a:t>
            </a:r>
          </a:p>
          <a:p>
            <a:pPr indent="457200"/>
            <a:r>
              <a:rPr lang="zh-CN" altLang="zh-CN" dirty="0"/>
              <a:t>在</a:t>
            </a:r>
            <a:r>
              <a:rPr lang="en-US" altLang="zh-CN" dirty="0"/>
              <a:t>SketchUp</a:t>
            </a:r>
            <a:r>
              <a:rPr lang="zh-CN" altLang="zh-CN" dirty="0"/>
              <a:t>中创建的物体，一开始就被自动赋予了系统默认材质。默认材质使用的是双面材质，一个表面的正反两面的默认材质的显示颜色是不一样的。默认材质的两面性可以让人更容易分清楚表面的正反面朝向，方便在导出模型到其他建模软件时调整表面的法线方向。</a:t>
            </a:r>
          </a:p>
          <a:p>
            <a:pPr indent="457200"/>
            <a:r>
              <a:rPr lang="zh-CN" altLang="zh-CN" dirty="0"/>
              <a:t>正反两面的颜色可以通过执行</a:t>
            </a:r>
            <a:r>
              <a:rPr lang="en-US" altLang="zh-CN" dirty="0"/>
              <a:t>“</a:t>
            </a:r>
            <a:r>
              <a:rPr lang="zh-CN" altLang="zh-CN" dirty="0"/>
              <a:t>窗口</a:t>
            </a:r>
            <a:r>
              <a:rPr lang="en-US" altLang="zh-CN" dirty="0"/>
              <a:t>&gt;</a:t>
            </a:r>
            <a:r>
              <a:rPr lang="zh-CN" altLang="zh-CN" dirty="0"/>
              <a:t>默认面板</a:t>
            </a:r>
            <a:r>
              <a:rPr lang="en-US" altLang="zh-CN" dirty="0"/>
              <a:t>&gt;</a:t>
            </a:r>
            <a:r>
              <a:rPr lang="zh-CN" altLang="zh-CN" dirty="0"/>
              <a:t>样式</a:t>
            </a:r>
            <a:r>
              <a:rPr lang="en-US" altLang="zh-CN" dirty="0"/>
              <a:t>”</a:t>
            </a:r>
            <a:r>
              <a:rPr lang="zh-CN" altLang="zh-CN" dirty="0"/>
              <a:t>命令，在打开的“样式”设置面板中选择</a:t>
            </a:r>
            <a:r>
              <a:rPr lang="en-US" altLang="zh-CN" dirty="0"/>
              <a:t>“</a:t>
            </a:r>
            <a:r>
              <a:rPr lang="zh-CN" altLang="zh-CN" dirty="0"/>
              <a:t>编辑</a:t>
            </a:r>
            <a:r>
              <a:rPr lang="en-US" altLang="zh-CN" dirty="0"/>
              <a:t>”</a:t>
            </a:r>
            <a:r>
              <a:rPr lang="zh-CN" altLang="zh-CN" dirty="0"/>
              <a:t>面板的</a:t>
            </a:r>
            <a:r>
              <a:rPr lang="en-US" altLang="zh-CN" dirty="0"/>
              <a:t>“</a:t>
            </a:r>
            <a:r>
              <a:rPr lang="zh-CN" altLang="zh-CN" dirty="0"/>
              <a:t>平面设置</a:t>
            </a:r>
            <a:r>
              <a:rPr lang="en-US" altLang="zh-CN" dirty="0"/>
              <a:t>”</a:t>
            </a:r>
            <a:r>
              <a:rPr lang="zh-CN" altLang="zh-CN" dirty="0"/>
              <a:t>进行相关颜色参数的设置。</a:t>
            </a:r>
          </a:p>
        </p:txBody>
      </p:sp>
      <p:pic>
        <p:nvPicPr>
          <p:cNvPr id="12290" name="图片 1">
            <a:extLst>
              <a:ext uri="{FF2B5EF4-FFF2-40B4-BE49-F238E27FC236}">
                <a16:creationId xmlns:a16="http://schemas.microsoft.com/office/drawing/2014/main" id="{382C846F-5F4E-4A97-80BF-DA7918A0194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64367" y="649291"/>
            <a:ext cx="3127322" cy="217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1">
            <a:extLst>
              <a:ext uri="{FF2B5EF4-FFF2-40B4-BE49-F238E27FC236}">
                <a16:creationId xmlns:a16="http://schemas.microsoft.com/office/drawing/2014/main" id="{9300CD37-87B2-469E-BC1B-8100EB640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3393" y="3029945"/>
            <a:ext cx="2089270" cy="2956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54531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38539" y="434975"/>
            <a:ext cx="9314921" cy="233680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6.2.2  </a:t>
            </a:r>
            <a:r>
              <a:rPr lang="zh-CN" altLang="zh-CN" b="1" dirty="0"/>
              <a:t>材质编辑器</a:t>
            </a:r>
          </a:p>
          <a:p>
            <a:pPr indent="457200"/>
            <a:r>
              <a:rPr lang="zh-CN" altLang="zh-CN" dirty="0"/>
              <a:t>在</a:t>
            </a:r>
            <a:r>
              <a:rPr lang="en-US" altLang="zh-CN" dirty="0"/>
              <a:t>SketchUp</a:t>
            </a:r>
            <a:r>
              <a:rPr lang="zh-CN" altLang="zh-CN" dirty="0"/>
              <a:t>中，一般通过</a:t>
            </a:r>
            <a:r>
              <a:rPr lang="en-US" altLang="zh-CN" dirty="0"/>
              <a:t>“</a:t>
            </a:r>
            <a:r>
              <a:rPr lang="zh-CN" altLang="zh-CN" dirty="0"/>
              <a:t>材质</a:t>
            </a:r>
            <a:r>
              <a:rPr lang="en-US" altLang="zh-CN" dirty="0"/>
              <a:t>”</a:t>
            </a:r>
            <a:r>
              <a:rPr lang="zh-CN" altLang="zh-CN" dirty="0"/>
              <a:t>面板来调整或赋予材质。打开</a:t>
            </a:r>
            <a:r>
              <a:rPr lang="en-US" altLang="zh-CN" dirty="0"/>
              <a:t>“</a:t>
            </a:r>
            <a:r>
              <a:rPr lang="zh-CN" altLang="zh-CN" dirty="0"/>
              <a:t>材质</a:t>
            </a:r>
            <a:r>
              <a:rPr lang="en-US" altLang="zh-CN" dirty="0"/>
              <a:t>”</a:t>
            </a:r>
            <a:r>
              <a:rPr lang="zh-CN" altLang="zh-CN" dirty="0"/>
              <a:t>面板的操作方法有两种：一种是单击工具栏中的</a:t>
            </a:r>
            <a:r>
              <a:rPr lang="en-US" altLang="zh-CN" dirty="0"/>
              <a:t>“</a:t>
            </a:r>
            <a:r>
              <a:rPr lang="zh-CN" altLang="zh-CN" dirty="0"/>
              <a:t>材质</a:t>
            </a:r>
            <a:r>
              <a:rPr lang="en-US" altLang="zh-CN" dirty="0"/>
              <a:t>”</a:t>
            </a:r>
            <a:r>
              <a:rPr lang="zh-CN" altLang="zh-CN" dirty="0"/>
              <a:t>工具图标，另一种就是执行</a:t>
            </a:r>
            <a:r>
              <a:rPr lang="en-US" altLang="zh-CN" dirty="0"/>
              <a:t>“</a:t>
            </a:r>
            <a:r>
              <a:rPr lang="zh-CN" altLang="zh-CN" dirty="0"/>
              <a:t>窗口</a:t>
            </a:r>
            <a:r>
              <a:rPr lang="en-US" altLang="zh-CN" dirty="0"/>
              <a:t>&gt;</a:t>
            </a:r>
            <a:r>
              <a:rPr lang="zh-CN" altLang="zh-CN" dirty="0"/>
              <a:t>默认面板</a:t>
            </a:r>
            <a:r>
              <a:rPr lang="en-US" altLang="zh-CN" dirty="0"/>
              <a:t>&gt;</a:t>
            </a:r>
            <a:r>
              <a:rPr lang="zh-CN" altLang="zh-CN" dirty="0"/>
              <a:t>材质</a:t>
            </a:r>
            <a:r>
              <a:rPr lang="en-US" altLang="zh-CN" dirty="0"/>
              <a:t>”</a:t>
            </a:r>
            <a:r>
              <a:rPr lang="zh-CN" altLang="zh-CN" dirty="0"/>
              <a:t>命令，都可以打开</a:t>
            </a:r>
            <a:r>
              <a:rPr lang="en-US" altLang="zh-CN" dirty="0"/>
              <a:t>“</a:t>
            </a:r>
            <a:r>
              <a:rPr lang="zh-CN" altLang="zh-CN" dirty="0"/>
              <a:t>材质</a:t>
            </a:r>
            <a:r>
              <a:rPr lang="en-US" altLang="zh-CN" dirty="0"/>
              <a:t>”</a:t>
            </a:r>
            <a:r>
              <a:rPr lang="zh-CN" altLang="zh-CN" dirty="0"/>
              <a:t>面板。单击</a:t>
            </a:r>
            <a:r>
              <a:rPr lang="en-US" altLang="zh-CN" dirty="0"/>
              <a:t>“</a:t>
            </a:r>
            <a:r>
              <a:rPr lang="zh-CN" altLang="zh-CN" dirty="0"/>
              <a:t>选择</a:t>
            </a:r>
            <a:r>
              <a:rPr lang="en-US" altLang="zh-CN" dirty="0"/>
              <a:t>”</a:t>
            </a:r>
            <a:r>
              <a:rPr lang="zh-CN" altLang="zh-CN" dirty="0"/>
              <a:t>选项板中的按钮，可以切换到其他类别的材质列表。</a:t>
            </a:r>
          </a:p>
        </p:txBody>
      </p:sp>
      <p:pic>
        <p:nvPicPr>
          <p:cNvPr id="13314" name="图片 1">
            <a:extLst>
              <a:ext uri="{FF2B5EF4-FFF2-40B4-BE49-F238E27FC236}">
                <a16:creationId xmlns:a16="http://schemas.microsoft.com/office/drawing/2014/main" id="{6E4E519F-257B-42D9-BAE6-0804AD7A6C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83111" y="2814637"/>
            <a:ext cx="2329305" cy="3185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图片 1">
            <a:extLst>
              <a:ext uri="{FF2B5EF4-FFF2-40B4-BE49-F238E27FC236}">
                <a16:creationId xmlns:a16="http://schemas.microsoft.com/office/drawing/2014/main" id="{A2EECB75-CA52-4A31-B9B1-F493A5FA85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0543" y="2814636"/>
            <a:ext cx="2413497" cy="3185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93462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41589" y="520699"/>
            <a:ext cx="9108821"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6.2.3  </a:t>
            </a:r>
            <a:r>
              <a:rPr lang="zh-CN" altLang="zh-CN" b="1" dirty="0"/>
              <a:t>材质的填充</a:t>
            </a:r>
          </a:p>
          <a:p>
            <a:pPr indent="457200"/>
            <a:r>
              <a:rPr lang="zh-CN" altLang="zh-CN" dirty="0"/>
              <a:t>利用</a:t>
            </a:r>
            <a:r>
              <a:rPr lang="en-US" altLang="zh-CN" dirty="0"/>
              <a:t>Ctrl</a:t>
            </a:r>
            <a:r>
              <a:rPr lang="zh-CN" altLang="zh-CN" dirty="0"/>
              <a:t>、</a:t>
            </a:r>
            <a:r>
              <a:rPr lang="en-US" altLang="zh-CN" dirty="0"/>
              <a:t>Shift</a:t>
            </a:r>
            <a:r>
              <a:rPr lang="zh-CN" altLang="zh-CN" dirty="0"/>
              <a:t>、</a:t>
            </a:r>
            <a:r>
              <a:rPr lang="en-US" altLang="zh-CN" dirty="0"/>
              <a:t>Alt</a:t>
            </a:r>
            <a:r>
              <a:rPr lang="zh-CN" altLang="zh-CN" dirty="0"/>
              <a:t>键，可以快速地给多个表面同时分配材质，这些按键可以加快设计方案的材质推敲过程。</a:t>
            </a:r>
          </a:p>
          <a:p>
            <a:pPr indent="457200"/>
            <a:r>
              <a:rPr lang="en-US" altLang="zh-CN" dirty="0"/>
              <a:t>1.</a:t>
            </a:r>
            <a:r>
              <a:rPr lang="zh-CN" altLang="zh-CN" dirty="0"/>
              <a:t>单个填充</a:t>
            </a:r>
          </a:p>
          <a:p>
            <a:pPr indent="457200"/>
            <a:r>
              <a:rPr lang="zh-CN" altLang="zh-CN" dirty="0"/>
              <a:t>“材质”工具会给用户点击的单个边线或表面赋予材质。如果用户先选中多个物体再使用“材质”工具，那就可以同时给所有选中的物体赋予材质。</a:t>
            </a:r>
          </a:p>
          <a:p>
            <a:pPr indent="457200"/>
            <a:r>
              <a:rPr lang="en-US" altLang="zh-CN" dirty="0"/>
              <a:t>2.</a:t>
            </a:r>
            <a:r>
              <a:rPr lang="zh-CN" altLang="zh-CN" dirty="0"/>
              <a:t>邻接填充</a:t>
            </a:r>
          </a:p>
          <a:p>
            <a:pPr indent="457200"/>
            <a:r>
              <a:rPr lang="zh-CN" altLang="zh-CN" dirty="0"/>
              <a:t>按住</a:t>
            </a:r>
            <a:r>
              <a:rPr lang="en-US" altLang="zh-CN" dirty="0"/>
              <a:t>Ctrl</a:t>
            </a:r>
            <a:r>
              <a:rPr lang="zh-CN" altLang="zh-CN" dirty="0"/>
              <a:t>键再填充表面，会同时填充与所选表面相邻的所有表面并且使用相同材质。如果用户先选中多个物体，那么邻接填充操作就会被限制在选集内。</a:t>
            </a:r>
          </a:p>
          <a:p>
            <a:pPr indent="457200"/>
            <a:r>
              <a:rPr lang="en-US" altLang="zh-CN" dirty="0"/>
              <a:t>3.</a:t>
            </a:r>
            <a:r>
              <a:rPr lang="zh-CN" altLang="zh-CN" dirty="0"/>
              <a:t>替换材质</a:t>
            </a:r>
          </a:p>
          <a:p>
            <a:pPr indent="457200"/>
            <a:r>
              <a:rPr lang="zh-CN" altLang="zh-CN" dirty="0"/>
              <a:t>填充一个表面时按住</a:t>
            </a:r>
            <a:r>
              <a:rPr lang="en-US" altLang="zh-CN" dirty="0"/>
              <a:t>Shift</a:t>
            </a:r>
            <a:r>
              <a:rPr lang="zh-CN" altLang="zh-CN" dirty="0"/>
              <a:t>键，会用当前材质替换所选表面的材质，则模型中所有使用该材质的物体都会同时改变材质。</a:t>
            </a:r>
          </a:p>
        </p:txBody>
      </p:sp>
    </p:spTree>
    <p:extLst>
      <p:ext uri="{BB962C8B-B14F-4D97-AF65-F5344CB8AC3E}">
        <p14:creationId xmlns:p14="http://schemas.microsoft.com/office/powerpoint/2010/main" val="41465692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467625" y="825665"/>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165B3E1C-B1BD-418B-98A3-9757880BDE8E}"/>
              </a:ext>
            </a:extLst>
          </p:cNvPr>
          <p:cNvSpPr txBox="1"/>
          <p:nvPr/>
        </p:nvSpPr>
        <p:spPr>
          <a:xfrm>
            <a:off x="1653325" y="1996554"/>
            <a:ext cx="8885349" cy="283586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在学习完模型的绘制与编辑知识后，接下来，本章将对各种场景效果的处理方法进行讲解。通过对本章内容的学习，读者可以了解物体的显示效果的设置，熟悉光影效果的制作等操作技巧，掌握材质与贴图的使用与编辑。</a:t>
            </a:r>
            <a:endParaRPr lang="en-US" altLang="zh-CN" dirty="0"/>
          </a:p>
          <a:p>
            <a:pPr marL="342900" lvl="0" indent="457200">
              <a:buFont typeface="Wingdings" panose="05000000000000000000" pitchFamily="2" charset="2"/>
              <a:buChar char="l"/>
            </a:pPr>
            <a:r>
              <a:rPr lang="zh-CN" altLang="zh-CN" dirty="0"/>
              <a:t>了解对象的选择操作</a:t>
            </a:r>
          </a:p>
          <a:p>
            <a:pPr marL="342900" lvl="0" indent="457200">
              <a:buFont typeface="Wingdings" panose="05000000000000000000" pitchFamily="2" charset="2"/>
              <a:buChar char="l"/>
            </a:pPr>
            <a:r>
              <a:rPr lang="zh-CN" altLang="zh-CN" dirty="0"/>
              <a:t>掌握绘图工具的使用</a:t>
            </a:r>
          </a:p>
          <a:p>
            <a:pPr marL="342900" lvl="0" indent="457200">
              <a:buFont typeface="Wingdings" panose="05000000000000000000" pitchFamily="2" charset="2"/>
              <a:buChar char="l"/>
            </a:pPr>
            <a:r>
              <a:rPr lang="zh-CN" altLang="zh-CN" dirty="0"/>
              <a:t>掌握编辑工具的使用</a:t>
            </a:r>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41589" y="477836"/>
            <a:ext cx="9245474" cy="55657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4.</a:t>
            </a:r>
            <a:r>
              <a:rPr lang="zh-CN" altLang="zh-CN" dirty="0"/>
              <a:t>邻接替换</a:t>
            </a:r>
          </a:p>
          <a:p>
            <a:pPr indent="457200"/>
            <a:r>
              <a:rPr lang="zh-CN" altLang="zh-CN" dirty="0"/>
              <a:t>填充一个表面的同时按住</a:t>
            </a:r>
            <a:r>
              <a:rPr lang="en-US" altLang="zh-CN" dirty="0"/>
              <a:t>Ctrl</a:t>
            </a:r>
            <a:r>
              <a:rPr lang="zh-CN" altLang="zh-CN" dirty="0"/>
              <a:t>键和</a:t>
            </a:r>
            <a:r>
              <a:rPr lang="en-US" altLang="zh-CN" dirty="0"/>
              <a:t>Shift</a:t>
            </a:r>
            <a:r>
              <a:rPr lang="zh-CN" altLang="zh-CN" dirty="0"/>
              <a:t>键，就会实现上述两种的组合效果。填充工具会替换所选表面的材质，但替换的对象限制在于所选表面有物理连接的几何体中。</a:t>
            </a:r>
          </a:p>
          <a:p>
            <a:pPr indent="457200"/>
            <a:r>
              <a:rPr lang="zh-CN" altLang="zh-CN" dirty="0"/>
              <a:t>如果用户先用选择工具选中多个物体，那么邻接替换操作会被限制在选集内。</a:t>
            </a:r>
          </a:p>
          <a:p>
            <a:pPr indent="457200"/>
            <a:r>
              <a:rPr lang="en-US" altLang="zh-CN" dirty="0"/>
              <a:t>5.</a:t>
            </a:r>
            <a:r>
              <a:rPr lang="zh-CN" altLang="zh-CN" dirty="0"/>
              <a:t>提取材质</a:t>
            </a:r>
          </a:p>
          <a:p>
            <a:pPr indent="457200"/>
            <a:r>
              <a:rPr lang="zh-CN" altLang="zh-CN" dirty="0"/>
              <a:t>激活“材质”工具后，按住</a:t>
            </a:r>
            <a:r>
              <a:rPr lang="en-US" altLang="zh-CN" dirty="0"/>
              <a:t>Alt</a:t>
            </a:r>
            <a:r>
              <a:rPr lang="zh-CN" altLang="zh-CN" dirty="0"/>
              <a:t>键再单击实体，即可提取该实体的材质。所提取的材质会被设置为当前材质，用户就可以使用这个材质来进行填充了。</a:t>
            </a:r>
          </a:p>
          <a:p>
            <a:pPr indent="457200"/>
            <a:r>
              <a:rPr lang="en-US" altLang="zh-CN" dirty="0"/>
              <a:t>6.</a:t>
            </a:r>
            <a:r>
              <a:rPr lang="zh-CN" altLang="zh-CN" dirty="0"/>
              <a:t>给组或者组件上色</a:t>
            </a:r>
          </a:p>
          <a:p>
            <a:pPr indent="457200"/>
            <a:r>
              <a:rPr lang="zh-CN" altLang="zh-CN" dirty="0"/>
              <a:t>当用户给组或者组件上色时，是将材质赋予给整个组或者组件，而不是内部的元素。组或组件中所有分配了默认材质的元素都会继承赋予组件的材质，那些已指定材质的元素则会保留原来的材质不变。</a:t>
            </a:r>
          </a:p>
        </p:txBody>
      </p:sp>
    </p:spTree>
    <p:extLst>
      <p:ext uri="{BB962C8B-B14F-4D97-AF65-F5344CB8AC3E}">
        <p14:creationId xmlns:p14="http://schemas.microsoft.com/office/powerpoint/2010/main" val="11852385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44377"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620004" y="3972975"/>
            <a:ext cx="4493538" cy="830997"/>
          </a:xfrm>
          <a:prstGeom prst="rect">
            <a:avLst/>
          </a:prstGeom>
        </p:spPr>
        <p:txBody>
          <a:bodyPr wrap="none">
            <a:spAutoFit/>
          </a:bodyPr>
          <a:lstStyle/>
          <a:p>
            <a:r>
              <a:rPr lang="zh-CN" altLang="zh-CN" sz="4800" b="1" dirty="0"/>
              <a:t>纹理贴图的应用</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857011"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6477606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140612" y="672586"/>
            <a:ext cx="4083978" cy="516969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6.3.1  </a:t>
            </a:r>
            <a:r>
              <a:rPr lang="zh-CN" altLang="zh-CN" b="1" dirty="0"/>
              <a:t>贴图的使用与编辑</a:t>
            </a:r>
          </a:p>
          <a:p>
            <a:pPr indent="457200"/>
            <a:r>
              <a:rPr lang="zh-CN" altLang="zh-CN" dirty="0"/>
              <a:t>对于新创建的材质，用户可以在“纹理”选项组中勾选</a:t>
            </a:r>
            <a:r>
              <a:rPr lang="en-US" altLang="zh-CN" dirty="0"/>
              <a:t>“</a:t>
            </a:r>
            <a:r>
              <a:rPr lang="zh-CN" altLang="zh-CN" dirty="0"/>
              <a:t>使用纹理图像</a:t>
            </a:r>
            <a:r>
              <a:rPr lang="en-US" altLang="zh-CN" dirty="0"/>
              <a:t>”</a:t>
            </a:r>
            <a:r>
              <a:rPr lang="zh-CN" altLang="zh-CN" dirty="0"/>
              <a:t>复选框，系统会自动打开</a:t>
            </a:r>
            <a:r>
              <a:rPr lang="en-US" altLang="zh-CN" dirty="0"/>
              <a:t>“</a:t>
            </a:r>
            <a:r>
              <a:rPr lang="zh-CN" altLang="zh-CN" dirty="0"/>
              <a:t>选择图像</a:t>
            </a:r>
            <a:r>
              <a:rPr lang="en-US" altLang="zh-CN" dirty="0"/>
              <a:t>”</a:t>
            </a:r>
            <a:r>
              <a:rPr lang="zh-CN" altLang="zh-CN" dirty="0"/>
              <a:t>对话框，用户可以从本地磁盘中选择需要的贴图文件。</a:t>
            </a:r>
          </a:p>
          <a:p>
            <a:pPr indent="457200"/>
            <a:r>
              <a:rPr lang="zh-CN" altLang="zh-CN" dirty="0"/>
              <a:t>已经创建并使用的材质，用户可以单击贴图文件名后的</a:t>
            </a:r>
            <a:r>
              <a:rPr lang="en-US" altLang="zh-CN" dirty="0"/>
              <a:t>“</a:t>
            </a:r>
            <a:r>
              <a:rPr lang="zh-CN" altLang="zh-CN" dirty="0"/>
              <a:t>浏览材质图像文件</a:t>
            </a:r>
            <a:r>
              <a:rPr lang="en-US" altLang="zh-CN" dirty="0"/>
              <a:t>”</a:t>
            </a:r>
            <a:r>
              <a:rPr lang="zh-CN" altLang="zh-CN" dirty="0"/>
              <a:t>按钮。该操作同样会打开</a:t>
            </a:r>
            <a:r>
              <a:rPr lang="en-US" altLang="zh-CN" dirty="0"/>
              <a:t>“</a:t>
            </a:r>
            <a:r>
              <a:rPr lang="zh-CN" altLang="zh-CN" dirty="0"/>
              <a:t>选择图像</a:t>
            </a:r>
            <a:r>
              <a:rPr lang="en-US" altLang="zh-CN" dirty="0"/>
              <a:t>”</a:t>
            </a:r>
            <a:r>
              <a:rPr lang="zh-CN" altLang="zh-CN" dirty="0"/>
              <a:t>对话框，选择需要的贴图即可。</a:t>
            </a:r>
          </a:p>
        </p:txBody>
      </p:sp>
      <p:pic>
        <p:nvPicPr>
          <p:cNvPr id="14338" name="图片 1">
            <a:extLst>
              <a:ext uri="{FF2B5EF4-FFF2-40B4-BE49-F238E27FC236}">
                <a16:creationId xmlns:a16="http://schemas.microsoft.com/office/drawing/2014/main" id="{11FCDCC1-50D9-4E02-BE82-499C90B16E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5722" y="463551"/>
            <a:ext cx="3273490" cy="2300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图片 1">
            <a:extLst>
              <a:ext uri="{FF2B5EF4-FFF2-40B4-BE49-F238E27FC236}">
                <a16:creationId xmlns:a16="http://schemas.microsoft.com/office/drawing/2014/main" id="{190846EF-81D8-40F5-99EA-B7ED8DA62D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4247" y="2878141"/>
            <a:ext cx="2036439" cy="3220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48293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06412"/>
            <a:ext cx="9572644" cy="326548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6.3.2  </a:t>
            </a:r>
            <a:r>
              <a:rPr lang="zh-CN" altLang="zh-CN" b="1" dirty="0"/>
              <a:t>贴图坐标的设置</a:t>
            </a:r>
          </a:p>
          <a:p>
            <a:pPr indent="457200"/>
            <a:r>
              <a:rPr lang="en-US" altLang="zh-CN" dirty="0"/>
              <a:t>SketchUp</a:t>
            </a:r>
            <a:r>
              <a:rPr lang="zh-CN" altLang="zh-CN" dirty="0"/>
              <a:t>的贴图是作为平铺对象应用的，不管表面是垂直的、水平的还是倾斜的，贴图都附着在表面，不受表面位置的影响。</a:t>
            </a:r>
            <a:r>
              <a:rPr lang="en-US" altLang="zh-CN" dirty="0"/>
              <a:t>SketchUp</a:t>
            </a:r>
            <a:r>
              <a:rPr lang="zh-CN" altLang="zh-CN" dirty="0"/>
              <a:t>的贴图坐标有两种模式，分为“固定图钉”模式和</a:t>
            </a:r>
            <a:r>
              <a:rPr lang="en-US" altLang="zh-CN" dirty="0"/>
              <a:t>“</a:t>
            </a:r>
            <a:r>
              <a:rPr lang="zh-CN" altLang="zh-CN" dirty="0"/>
              <a:t>自由图钉</a:t>
            </a:r>
            <a:r>
              <a:rPr lang="en-US" altLang="zh-CN" dirty="0"/>
              <a:t>”</a:t>
            </a:r>
            <a:r>
              <a:rPr lang="zh-CN" altLang="zh-CN" dirty="0"/>
              <a:t>模式。</a:t>
            </a:r>
          </a:p>
          <a:p>
            <a:pPr indent="457200"/>
            <a:r>
              <a:rPr lang="en-US" altLang="zh-CN" b="1" dirty="0"/>
              <a:t>1.</a:t>
            </a:r>
            <a:r>
              <a:rPr lang="zh-CN" altLang="zh-CN" b="1" dirty="0"/>
              <a:t>“固定图钉”模式</a:t>
            </a:r>
            <a:endParaRPr lang="zh-CN" altLang="zh-CN" dirty="0"/>
          </a:p>
          <a:p>
            <a:pPr indent="457200"/>
            <a:r>
              <a:rPr lang="zh-CN" altLang="zh-CN" dirty="0"/>
              <a:t>在物体的贴图上单击鼠标右键，然后在弹出的快捷菜单中选择“纹理</a:t>
            </a:r>
            <a:r>
              <a:rPr lang="en-US" altLang="zh-CN" dirty="0"/>
              <a:t>&gt;</a:t>
            </a:r>
            <a:r>
              <a:rPr lang="zh-CN" altLang="zh-CN" dirty="0"/>
              <a:t>位置”命令，此时物体的贴图将会以透明方式显示，且在贴图上会出现四个彩色的图钉。</a:t>
            </a:r>
          </a:p>
        </p:txBody>
      </p:sp>
      <p:pic>
        <p:nvPicPr>
          <p:cNvPr id="15362" name="图片 1">
            <a:extLst>
              <a:ext uri="{FF2B5EF4-FFF2-40B4-BE49-F238E27FC236}">
                <a16:creationId xmlns:a16="http://schemas.microsoft.com/office/drawing/2014/main" id="{0312B795-E89E-490B-BED3-3023D068BC2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62298" y="3971925"/>
            <a:ext cx="2724150" cy="192833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5363" name="图片 1">
            <a:extLst>
              <a:ext uri="{FF2B5EF4-FFF2-40B4-BE49-F238E27FC236}">
                <a16:creationId xmlns:a16="http://schemas.microsoft.com/office/drawing/2014/main" id="{3FB1F32D-5A85-4B94-9752-CA3D40BC1AA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24629" y="3971925"/>
            <a:ext cx="2753285" cy="192833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8165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9434328" cy="2336800"/>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a:t>
            </a:r>
            <a:r>
              <a:rPr lang="zh-CN" altLang="zh-CN" b="1" dirty="0"/>
              <a:t>“自由图钉”模式</a:t>
            </a:r>
            <a:endParaRPr lang="zh-CN" altLang="zh-CN" dirty="0"/>
          </a:p>
          <a:p>
            <a:pPr indent="457200"/>
            <a:r>
              <a:rPr lang="zh-CN" altLang="zh-CN" dirty="0"/>
              <a:t>“自由图钉”模式适用于设置和消除照片的扭曲，在该模式下，图钉相互之间都不受限制，这样就可以将图钉拖动到任何位置。用户只需在贴图的右键菜单中取消勾选</a:t>
            </a:r>
            <a:r>
              <a:rPr lang="en-US" altLang="zh-CN" dirty="0"/>
              <a:t>“</a:t>
            </a:r>
            <a:r>
              <a:rPr lang="zh-CN" altLang="zh-CN" dirty="0"/>
              <a:t>固定图钉</a:t>
            </a:r>
            <a:r>
              <a:rPr lang="en-US" altLang="zh-CN" dirty="0"/>
              <a:t>”</a:t>
            </a:r>
            <a:r>
              <a:rPr lang="zh-CN" altLang="zh-CN" dirty="0"/>
              <a:t>选项，即可更改为</a:t>
            </a:r>
            <a:r>
              <a:rPr lang="en-US" altLang="zh-CN" dirty="0"/>
              <a:t>“</a:t>
            </a:r>
            <a:r>
              <a:rPr lang="zh-CN" altLang="zh-CN" dirty="0"/>
              <a:t>自由图钉</a:t>
            </a:r>
            <a:r>
              <a:rPr lang="en-US" altLang="zh-CN" dirty="0"/>
              <a:t>”</a:t>
            </a:r>
            <a:r>
              <a:rPr lang="zh-CN" altLang="zh-CN" dirty="0"/>
              <a:t>模式，此时四个彩色图钉都会变成同样的银色图钉。</a:t>
            </a:r>
          </a:p>
        </p:txBody>
      </p:sp>
      <p:pic>
        <p:nvPicPr>
          <p:cNvPr id="16386" name="图片 1">
            <a:extLst>
              <a:ext uri="{FF2B5EF4-FFF2-40B4-BE49-F238E27FC236}">
                <a16:creationId xmlns:a16="http://schemas.microsoft.com/office/drawing/2014/main" id="{554DC370-D505-4A69-9959-D3C136465C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6610" y="3152904"/>
            <a:ext cx="1944584" cy="2482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图片 1">
            <a:extLst>
              <a:ext uri="{FF2B5EF4-FFF2-40B4-BE49-F238E27FC236}">
                <a16:creationId xmlns:a16="http://schemas.microsoft.com/office/drawing/2014/main" id="{997B98F5-20BD-40CA-973C-5A3F39FBE5B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5960" y="3171819"/>
            <a:ext cx="3519490" cy="2462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30086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17066" y="520699"/>
            <a:ext cx="10020115"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b="1" dirty="0"/>
              <a:t>实战演练：优化学校入口场景</a:t>
            </a:r>
          </a:p>
          <a:p>
            <a:pPr indent="457200"/>
            <a:r>
              <a:rPr lang="zh-CN" altLang="zh-CN" dirty="0"/>
              <a:t>用户在使用</a:t>
            </a:r>
            <a:r>
              <a:rPr lang="en-US" altLang="zh-CN" dirty="0"/>
              <a:t>SketchUp</a:t>
            </a:r>
            <a:r>
              <a:rPr lang="zh-CN" altLang="zh-CN" dirty="0"/>
              <a:t>时，如果需要一般的效果，可以直接使用软件本身的材质；如果需要较为逼真的效果，就需要转出到</a:t>
            </a:r>
            <a:r>
              <a:rPr lang="en-US" altLang="zh-CN" dirty="0"/>
              <a:t>3ds max</a:t>
            </a:r>
            <a:r>
              <a:rPr lang="zh-CN" altLang="zh-CN" dirty="0"/>
              <a:t>中赋予材质并进行真实的渲染计算。本案例中将结合前面章节所学知识以及本章介绍的材质贴图的知识，介绍花盆的制作。</a:t>
            </a:r>
          </a:p>
        </p:txBody>
      </p:sp>
      <p:pic>
        <p:nvPicPr>
          <p:cNvPr id="17410" name="图片 1">
            <a:extLst>
              <a:ext uri="{FF2B5EF4-FFF2-40B4-BE49-F238E27FC236}">
                <a16:creationId xmlns:a16="http://schemas.microsoft.com/office/drawing/2014/main" id="{690C75A3-FCD9-4D93-8A32-1BFDAF1997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47980" y="2576507"/>
            <a:ext cx="1895475" cy="323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图片 1">
            <a:extLst>
              <a:ext uri="{FF2B5EF4-FFF2-40B4-BE49-F238E27FC236}">
                <a16:creationId xmlns:a16="http://schemas.microsoft.com/office/drawing/2014/main" id="{ED6991C2-E2EF-46E2-B164-451B753473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7340" y="2576507"/>
            <a:ext cx="4073126" cy="323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09861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527169"/>
            <a:ext cx="1869867" cy="49962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r>
              <a:rPr lang="zh-CN" altLang="zh-CN" b="1" dirty="0"/>
              <a:t>课后作业</a:t>
            </a:r>
          </a:p>
        </p:txBody>
      </p:sp>
      <p:sp>
        <p:nvSpPr>
          <p:cNvPr id="7" name="文本框 23">
            <a:extLst>
              <a:ext uri="{FF2B5EF4-FFF2-40B4-BE49-F238E27FC236}">
                <a16:creationId xmlns:a16="http://schemas.microsoft.com/office/drawing/2014/main" id="{639D47D3-2540-42BA-BC5C-1D25F2C24CD0}"/>
              </a:ext>
            </a:extLst>
          </p:cNvPr>
          <p:cNvSpPr txBox="1"/>
          <p:nvPr/>
        </p:nvSpPr>
        <p:spPr>
          <a:xfrm>
            <a:off x="1453972" y="1026793"/>
            <a:ext cx="9284055"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为了让用户能够更好地掌握本章所学的知识内容，下面安排了一些参考试题，让用户可以对所学的知识进行巩固和练习。</a:t>
            </a:r>
          </a:p>
          <a:p>
            <a:pPr indent="457200"/>
            <a:r>
              <a:rPr lang="zh-CN" altLang="zh-CN" b="1" dirty="0"/>
              <a:t>一、选择题</a:t>
            </a:r>
            <a:endParaRPr lang="zh-CN" altLang="zh-CN" dirty="0"/>
          </a:p>
          <a:p>
            <a:pPr indent="457200"/>
            <a:r>
              <a:rPr lang="en-US" altLang="zh-CN" dirty="0"/>
              <a:t>1</a:t>
            </a:r>
            <a:r>
              <a:rPr lang="zh-CN" altLang="zh-CN" dirty="0"/>
              <a:t>、 在填充材质时按下</a:t>
            </a:r>
            <a:r>
              <a:rPr lang="en-US" altLang="zh-CN" dirty="0"/>
              <a:t>(  A  )</a:t>
            </a:r>
            <a:r>
              <a:rPr lang="zh-CN" altLang="zh-CN" dirty="0"/>
              <a:t>键，可以同时填充与所选表面相邻的表面。</a:t>
            </a:r>
          </a:p>
          <a:p>
            <a:pPr marL="457200"/>
            <a:r>
              <a:rPr lang="en-US" altLang="zh-CN" dirty="0"/>
              <a:t>A. Ctrl				B. Shift				</a:t>
            </a:r>
          </a:p>
          <a:p>
            <a:pPr indent="457200"/>
            <a:r>
              <a:rPr lang="en-US" altLang="zh-CN" dirty="0"/>
              <a:t>C. Alt				D. </a:t>
            </a:r>
            <a:r>
              <a:rPr lang="en-US" altLang="zh-CN" dirty="0" err="1"/>
              <a:t>Ctrl+Shift</a:t>
            </a:r>
            <a:endParaRPr lang="zh-CN" altLang="zh-CN" dirty="0"/>
          </a:p>
          <a:p>
            <a:pPr indent="457200"/>
            <a:r>
              <a:rPr lang="en-US" altLang="zh-CN" dirty="0"/>
              <a:t>2</a:t>
            </a:r>
            <a:r>
              <a:rPr lang="zh-CN" altLang="zh-CN" dirty="0"/>
              <a:t>、关于显示模式以下说法不正确的是（</a:t>
            </a:r>
            <a:r>
              <a:rPr lang="en-US" altLang="zh-CN" dirty="0"/>
              <a:t>  D  </a:t>
            </a:r>
            <a:r>
              <a:rPr lang="zh-CN" altLang="zh-CN" dirty="0"/>
              <a:t>）。</a:t>
            </a:r>
          </a:p>
          <a:p>
            <a:pPr indent="457200"/>
            <a:r>
              <a:rPr lang="en-US" altLang="zh-CN" dirty="0"/>
              <a:t>A. </a:t>
            </a:r>
            <a:r>
              <a:rPr lang="zh-CN" altLang="zh-CN" dirty="0"/>
              <a:t>线框模式可以使场景以线框显示</a:t>
            </a:r>
          </a:p>
          <a:p>
            <a:pPr indent="457200"/>
            <a:r>
              <a:rPr lang="en-US" altLang="zh-CN" dirty="0"/>
              <a:t>B. </a:t>
            </a:r>
            <a:r>
              <a:rPr lang="zh-CN" altLang="zh-CN" dirty="0"/>
              <a:t>消隐模式仅可显示当前课件的模型面</a:t>
            </a:r>
          </a:p>
          <a:p>
            <a:pPr indent="457200"/>
            <a:r>
              <a:rPr lang="en-US" altLang="zh-CN" dirty="0"/>
              <a:t>C. </a:t>
            </a:r>
            <a:r>
              <a:rPr lang="zh-CN" altLang="zh-CN" dirty="0"/>
              <a:t>在线框模式下无法显示后边线</a:t>
            </a:r>
          </a:p>
          <a:p>
            <a:pPr indent="457200"/>
            <a:r>
              <a:rPr lang="en-US" altLang="zh-CN" dirty="0"/>
              <a:t>D. </a:t>
            </a:r>
            <a:r>
              <a:rPr lang="zh-CN" altLang="zh-CN" dirty="0"/>
              <a:t>在阴影模式下无法显示后边线</a:t>
            </a:r>
          </a:p>
        </p:txBody>
      </p:sp>
    </p:spTree>
    <p:extLst>
      <p:ext uri="{BB962C8B-B14F-4D97-AF65-F5344CB8AC3E}">
        <p14:creationId xmlns:p14="http://schemas.microsoft.com/office/powerpoint/2010/main" val="30414035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455729"/>
            <a:ext cx="1869867" cy="49962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r>
              <a:rPr lang="zh-CN" altLang="zh-CN" b="1" dirty="0"/>
              <a:t>课后作业</a:t>
            </a:r>
          </a:p>
        </p:txBody>
      </p:sp>
      <p:sp>
        <p:nvSpPr>
          <p:cNvPr id="7" name="文本框 23">
            <a:extLst>
              <a:ext uri="{FF2B5EF4-FFF2-40B4-BE49-F238E27FC236}">
                <a16:creationId xmlns:a16="http://schemas.microsoft.com/office/drawing/2014/main" id="{639D47D3-2540-42BA-BC5C-1D25F2C24CD0}"/>
              </a:ext>
            </a:extLst>
          </p:cNvPr>
          <p:cNvSpPr txBox="1"/>
          <p:nvPr/>
        </p:nvSpPr>
        <p:spPr>
          <a:xfrm>
            <a:off x="802650" y="970880"/>
            <a:ext cx="10500972"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3</a:t>
            </a:r>
            <a:r>
              <a:rPr lang="zh-CN" altLang="zh-CN" dirty="0"/>
              <a:t>、以下关于贴图的说法错误的是（</a:t>
            </a:r>
            <a:r>
              <a:rPr lang="en-US" altLang="zh-CN" dirty="0"/>
              <a:t>  A  </a:t>
            </a:r>
            <a:r>
              <a:rPr lang="zh-CN" altLang="zh-CN" dirty="0"/>
              <a:t>）。</a:t>
            </a:r>
          </a:p>
          <a:p>
            <a:pPr indent="457200"/>
            <a:r>
              <a:rPr lang="en-US" altLang="zh-CN" dirty="0"/>
              <a:t>A. </a:t>
            </a:r>
            <a:r>
              <a:rPr lang="zh-CN" altLang="zh-CN" dirty="0"/>
              <a:t>用户无法复制材质库中自带的材质贴图</a:t>
            </a:r>
            <a:r>
              <a:rPr lang="en-US" altLang="zh-CN" dirty="0"/>
              <a:t>    B. </a:t>
            </a:r>
            <a:r>
              <a:rPr lang="zh-CN" altLang="zh-CN" dirty="0"/>
              <a:t>用户可以为材质更换纹理贴图</a:t>
            </a:r>
          </a:p>
          <a:p>
            <a:pPr indent="457200"/>
            <a:r>
              <a:rPr lang="en-US" altLang="zh-CN" dirty="0"/>
              <a:t>C. </a:t>
            </a:r>
            <a:r>
              <a:rPr lang="zh-CN" altLang="zh-CN" dirty="0"/>
              <a:t>用户可以自定义纹理贴图的尺寸</a:t>
            </a:r>
            <a:r>
              <a:rPr lang="en-US" altLang="zh-CN" dirty="0"/>
              <a:t>              D. </a:t>
            </a:r>
            <a:r>
              <a:rPr lang="zh-CN" altLang="zh-CN" dirty="0"/>
              <a:t>在</a:t>
            </a:r>
            <a:r>
              <a:rPr lang="en-US" altLang="zh-CN" dirty="0"/>
              <a:t>SketchUp</a:t>
            </a:r>
            <a:r>
              <a:rPr lang="zh-CN" altLang="zh-CN" dirty="0"/>
              <a:t>中无法调整材质的反射效果</a:t>
            </a:r>
          </a:p>
          <a:p>
            <a:pPr indent="457200"/>
            <a:r>
              <a:rPr lang="en-US" altLang="zh-CN" dirty="0"/>
              <a:t>4</a:t>
            </a:r>
            <a:r>
              <a:rPr lang="zh-CN" altLang="zh-CN" dirty="0"/>
              <a:t>、以下哪项不是阴影设置中的功能（</a:t>
            </a:r>
            <a:r>
              <a:rPr lang="en-US" altLang="zh-CN" dirty="0"/>
              <a:t>  D  </a:t>
            </a:r>
            <a:r>
              <a:rPr lang="zh-CN" altLang="zh-CN" dirty="0"/>
              <a:t>）。</a:t>
            </a:r>
          </a:p>
          <a:p>
            <a:pPr indent="457200"/>
            <a:r>
              <a:rPr lang="en-US" altLang="zh-CN" dirty="0"/>
              <a:t>A.</a:t>
            </a:r>
            <a:r>
              <a:rPr lang="zh-CN" altLang="zh-CN" dirty="0"/>
              <a:t>调整时间</a:t>
            </a:r>
            <a:r>
              <a:rPr lang="en-US" altLang="zh-CN" dirty="0"/>
              <a:t>					B.</a:t>
            </a:r>
            <a:r>
              <a:rPr lang="zh-CN" altLang="zh-CN" dirty="0"/>
              <a:t>坐标定位</a:t>
            </a:r>
          </a:p>
          <a:p>
            <a:pPr indent="457200"/>
            <a:r>
              <a:rPr lang="en-US" altLang="zh-CN" dirty="0"/>
              <a:t>C.</a:t>
            </a:r>
            <a:r>
              <a:rPr lang="zh-CN" altLang="zh-CN" dirty="0"/>
              <a:t>调整日期</a:t>
            </a:r>
            <a:r>
              <a:rPr lang="en-US" altLang="zh-CN" dirty="0"/>
              <a:t>					D.</a:t>
            </a:r>
            <a:r>
              <a:rPr lang="zh-CN" altLang="zh-CN" dirty="0"/>
              <a:t>调整亮暗</a:t>
            </a:r>
          </a:p>
          <a:p>
            <a:pPr indent="457200"/>
            <a:r>
              <a:rPr lang="en-US" altLang="zh-CN" dirty="0"/>
              <a:t>5</a:t>
            </a:r>
            <a:r>
              <a:rPr lang="zh-CN" altLang="zh-CN" dirty="0"/>
              <a:t>、</a:t>
            </a:r>
            <a:r>
              <a:rPr lang="en-US" altLang="zh-CN" dirty="0"/>
              <a:t>SketchUp</a:t>
            </a:r>
            <a:r>
              <a:rPr lang="zh-CN" altLang="zh-CN" dirty="0"/>
              <a:t>的材质属性包括（</a:t>
            </a:r>
            <a:r>
              <a:rPr lang="en-US" altLang="zh-CN" dirty="0"/>
              <a:t>  B  </a:t>
            </a:r>
            <a:r>
              <a:rPr lang="zh-CN" altLang="zh-CN" dirty="0"/>
              <a:t>）</a:t>
            </a:r>
          </a:p>
          <a:p>
            <a:pPr indent="457200"/>
            <a:r>
              <a:rPr lang="en-US" altLang="zh-CN" dirty="0"/>
              <a:t>A.</a:t>
            </a:r>
            <a:r>
              <a:rPr lang="zh-CN" altLang="zh-CN" dirty="0"/>
              <a:t>名称、阴影、透明度、纹理坐标、尺寸大小</a:t>
            </a:r>
          </a:p>
          <a:p>
            <a:pPr indent="457200"/>
            <a:r>
              <a:rPr lang="en-US" altLang="zh-CN" dirty="0"/>
              <a:t>B.</a:t>
            </a:r>
            <a:r>
              <a:rPr lang="zh-CN" altLang="zh-CN" dirty="0"/>
              <a:t>名称、颜色、透明度、纹理贴图、尺寸大小</a:t>
            </a:r>
          </a:p>
          <a:p>
            <a:pPr indent="457200"/>
            <a:r>
              <a:rPr lang="en-US" altLang="zh-CN" dirty="0"/>
              <a:t>C.</a:t>
            </a:r>
            <a:r>
              <a:rPr lang="zh-CN" altLang="zh-CN" dirty="0"/>
              <a:t>名称、材质、透明度、纹理贴图、尺寸大小</a:t>
            </a:r>
          </a:p>
          <a:p>
            <a:pPr indent="457200"/>
            <a:r>
              <a:rPr lang="en-US" altLang="zh-CN" dirty="0"/>
              <a:t>D.</a:t>
            </a:r>
            <a:r>
              <a:rPr lang="zh-CN" altLang="zh-CN" dirty="0"/>
              <a:t>名称、颜色、透明度、纹理贴图、数量大小</a:t>
            </a:r>
            <a:endParaRPr lang="zh-CN" altLang="en-US" dirty="0"/>
          </a:p>
        </p:txBody>
      </p:sp>
    </p:spTree>
    <p:extLst>
      <p:ext uri="{BB962C8B-B14F-4D97-AF65-F5344CB8AC3E}">
        <p14:creationId xmlns:p14="http://schemas.microsoft.com/office/powerpoint/2010/main" val="18623681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58704" y="527169"/>
            <a:ext cx="1869867" cy="49962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r>
              <a:rPr lang="zh-CN" altLang="zh-CN" b="1" dirty="0"/>
              <a:t>课后作业</a:t>
            </a:r>
          </a:p>
        </p:txBody>
      </p:sp>
      <p:sp>
        <p:nvSpPr>
          <p:cNvPr id="7" name="文本框 23">
            <a:extLst>
              <a:ext uri="{FF2B5EF4-FFF2-40B4-BE49-F238E27FC236}">
                <a16:creationId xmlns:a16="http://schemas.microsoft.com/office/drawing/2014/main" id="{639D47D3-2540-42BA-BC5C-1D25F2C24CD0}"/>
              </a:ext>
            </a:extLst>
          </p:cNvPr>
          <p:cNvSpPr txBox="1"/>
          <p:nvPr/>
        </p:nvSpPr>
        <p:spPr>
          <a:xfrm>
            <a:off x="1273282" y="1079646"/>
            <a:ext cx="6425454" cy="464155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b="1" dirty="0"/>
              <a:t>二、填空题</a:t>
            </a:r>
            <a:endParaRPr lang="zh-CN" altLang="zh-CN" dirty="0"/>
          </a:p>
          <a:p>
            <a:pPr indent="457200"/>
            <a:r>
              <a:rPr lang="en-US" altLang="zh-CN" dirty="0"/>
              <a:t>1</a:t>
            </a:r>
            <a:r>
              <a:rPr lang="zh-CN" altLang="zh-CN" dirty="0"/>
              <a:t>、“样式”工具栏控制场景显示的模式包括 </a:t>
            </a:r>
            <a:r>
              <a:rPr lang="zh-CN" altLang="zh-CN" u="sng" dirty="0"/>
              <a:t> </a:t>
            </a:r>
            <a:r>
              <a:rPr lang="en-US" altLang="zh-CN" u="sng" dirty="0"/>
              <a:t>X</a:t>
            </a:r>
            <a:r>
              <a:rPr lang="zh-CN" altLang="zh-CN" u="sng" dirty="0"/>
              <a:t>光透视模式  </a:t>
            </a:r>
            <a:r>
              <a:rPr lang="zh-CN" altLang="zh-CN" dirty="0"/>
              <a:t>、</a:t>
            </a:r>
            <a:r>
              <a:rPr lang="en-US" altLang="zh-CN" u="sng" dirty="0"/>
              <a:t>  </a:t>
            </a:r>
            <a:r>
              <a:rPr lang="zh-CN" altLang="zh-CN" u="sng" dirty="0"/>
              <a:t>后边线</a:t>
            </a:r>
            <a:r>
              <a:rPr lang="en-US" altLang="zh-CN" u="sng" dirty="0"/>
              <a:t>  </a:t>
            </a:r>
            <a:r>
              <a:rPr lang="zh-CN" altLang="zh-CN" dirty="0"/>
              <a:t>、</a:t>
            </a:r>
            <a:r>
              <a:rPr lang="en-US" altLang="zh-CN" u="sng" dirty="0"/>
              <a:t>  </a:t>
            </a:r>
            <a:r>
              <a:rPr lang="zh-CN" altLang="zh-CN" u="sng" dirty="0"/>
              <a:t>线框显示</a:t>
            </a:r>
            <a:r>
              <a:rPr lang="en-US" altLang="zh-CN" u="sng" dirty="0"/>
              <a:t>  </a:t>
            </a:r>
            <a:r>
              <a:rPr lang="zh-CN" altLang="zh-CN" dirty="0"/>
              <a:t>、</a:t>
            </a:r>
            <a:r>
              <a:rPr lang="en-US" altLang="zh-CN" u="sng" dirty="0"/>
              <a:t>  </a:t>
            </a:r>
            <a:r>
              <a:rPr lang="zh-CN" altLang="zh-CN" u="sng" dirty="0"/>
              <a:t>消隐</a:t>
            </a:r>
            <a:r>
              <a:rPr lang="en-US" altLang="zh-CN" u="sng" dirty="0"/>
              <a:t>  </a:t>
            </a:r>
            <a:r>
              <a:rPr lang="zh-CN" altLang="zh-CN" dirty="0"/>
              <a:t>、</a:t>
            </a:r>
            <a:r>
              <a:rPr lang="en-US" altLang="zh-CN" u="sng" dirty="0"/>
              <a:t>  </a:t>
            </a:r>
            <a:r>
              <a:rPr lang="zh-CN" altLang="zh-CN" u="sng" dirty="0"/>
              <a:t>阴影</a:t>
            </a:r>
            <a:r>
              <a:rPr lang="en-US" altLang="zh-CN" u="sng" dirty="0"/>
              <a:t>  </a:t>
            </a:r>
            <a:r>
              <a:rPr lang="zh-CN" altLang="zh-CN" dirty="0"/>
              <a:t>、</a:t>
            </a:r>
            <a:r>
              <a:rPr lang="en-US" altLang="zh-CN" u="sng" dirty="0"/>
              <a:t>  </a:t>
            </a:r>
            <a:r>
              <a:rPr lang="zh-CN" altLang="zh-CN" u="sng" dirty="0"/>
              <a:t>材质贴图</a:t>
            </a:r>
            <a:r>
              <a:rPr lang="en-US" altLang="zh-CN" u="sng" dirty="0"/>
              <a:t>  </a:t>
            </a:r>
            <a:r>
              <a:rPr lang="zh-CN" altLang="zh-CN" dirty="0"/>
              <a:t>、</a:t>
            </a:r>
            <a:r>
              <a:rPr lang="en-US" altLang="zh-CN" u="sng" dirty="0"/>
              <a:t>  </a:t>
            </a:r>
            <a:r>
              <a:rPr lang="zh-CN" altLang="zh-CN" u="sng" dirty="0"/>
              <a:t>单色显示</a:t>
            </a:r>
            <a:r>
              <a:rPr lang="en-US" altLang="zh-CN" u="sng" dirty="0"/>
              <a:t>  </a:t>
            </a:r>
            <a:r>
              <a:rPr lang="en-US" altLang="zh-CN" dirty="0"/>
              <a:t>7</a:t>
            </a:r>
            <a:r>
              <a:rPr lang="zh-CN" altLang="zh-CN" dirty="0"/>
              <a:t>种。</a:t>
            </a:r>
          </a:p>
          <a:p>
            <a:pPr indent="457200"/>
            <a:r>
              <a:rPr lang="en-US" altLang="zh-CN" dirty="0"/>
              <a:t>2</a:t>
            </a:r>
            <a:r>
              <a:rPr lang="zh-CN" altLang="zh-CN" dirty="0"/>
              <a:t>、贴图坐标包括</a:t>
            </a:r>
            <a:r>
              <a:rPr lang="en-US" altLang="zh-CN" u="sng" dirty="0"/>
              <a:t>  </a:t>
            </a:r>
            <a:r>
              <a:rPr lang="zh-CN" altLang="zh-CN" u="sng" dirty="0"/>
              <a:t>固定图钉</a:t>
            </a:r>
            <a:r>
              <a:rPr lang="en-US" altLang="zh-CN" u="sng" dirty="0"/>
              <a:t>  </a:t>
            </a:r>
            <a:r>
              <a:rPr lang="zh-CN" altLang="zh-CN" dirty="0"/>
              <a:t>和</a:t>
            </a:r>
            <a:r>
              <a:rPr lang="en-US" altLang="zh-CN" u="sng" dirty="0"/>
              <a:t>  </a:t>
            </a:r>
            <a:r>
              <a:rPr lang="zh-CN" altLang="zh-CN" u="sng" dirty="0"/>
              <a:t>自由图钉</a:t>
            </a:r>
            <a:r>
              <a:rPr lang="en-US" altLang="zh-CN" u="sng" dirty="0"/>
              <a:t>  </a:t>
            </a:r>
            <a:r>
              <a:rPr lang="zh-CN" altLang="zh-CN" dirty="0"/>
              <a:t>模式。</a:t>
            </a:r>
          </a:p>
          <a:p>
            <a:pPr indent="457200"/>
            <a:r>
              <a:rPr lang="en-US" altLang="zh-CN" dirty="0"/>
              <a:t>3</a:t>
            </a:r>
            <a:r>
              <a:rPr lang="zh-CN" altLang="zh-CN" dirty="0"/>
              <a:t>、在</a:t>
            </a:r>
            <a:r>
              <a:rPr lang="en-US" altLang="zh-CN" dirty="0"/>
              <a:t>“</a:t>
            </a:r>
            <a:r>
              <a:rPr lang="zh-CN" altLang="zh-CN" dirty="0"/>
              <a:t>材质</a:t>
            </a:r>
            <a:r>
              <a:rPr lang="en-US" altLang="zh-CN" dirty="0"/>
              <a:t>”</a:t>
            </a:r>
            <a:r>
              <a:rPr lang="zh-CN" altLang="zh-CN" dirty="0"/>
              <a:t>面板中可以对材质的</a:t>
            </a:r>
            <a:r>
              <a:rPr lang="en-US" altLang="zh-CN" u="sng" dirty="0"/>
              <a:t>  </a:t>
            </a:r>
            <a:r>
              <a:rPr lang="zh-CN" altLang="zh-CN" u="sng" dirty="0"/>
              <a:t>颜色</a:t>
            </a:r>
            <a:r>
              <a:rPr lang="en-US" altLang="zh-CN" u="sng" dirty="0"/>
              <a:t>  </a:t>
            </a:r>
            <a:r>
              <a:rPr lang="zh-CN" altLang="zh-CN" dirty="0"/>
              <a:t>、</a:t>
            </a:r>
            <a:r>
              <a:rPr lang="en-US" altLang="zh-CN" u="sng" dirty="0"/>
              <a:t>  </a:t>
            </a:r>
            <a:r>
              <a:rPr lang="zh-CN" altLang="zh-CN" u="sng" dirty="0"/>
              <a:t>纹理图像</a:t>
            </a:r>
            <a:r>
              <a:rPr lang="en-US" altLang="zh-CN" u="sng" dirty="0"/>
              <a:t>  </a:t>
            </a:r>
            <a:r>
              <a:rPr lang="zh-CN" altLang="zh-CN" dirty="0"/>
              <a:t>、</a:t>
            </a:r>
            <a:r>
              <a:rPr lang="en-US" altLang="zh-CN" u="sng" dirty="0"/>
              <a:t>  </a:t>
            </a:r>
            <a:r>
              <a:rPr lang="zh-CN" altLang="zh-CN" u="sng" dirty="0"/>
              <a:t>图像尺寸</a:t>
            </a:r>
            <a:r>
              <a:rPr lang="en-US" altLang="zh-CN" u="sng" dirty="0"/>
              <a:t>  </a:t>
            </a:r>
            <a:r>
              <a:rPr lang="zh-CN" altLang="zh-CN" dirty="0"/>
              <a:t>、</a:t>
            </a:r>
            <a:r>
              <a:rPr lang="en-US" altLang="zh-CN" u="sng" dirty="0"/>
              <a:t>  </a:t>
            </a:r>
            <a:r>
              <a:rPr lang="zh-CN" altLang="zh-CN" u="sng" dirty="0"/>
              <a:t>不透明度</a:t>
            </a:r>
            <a:r>
              <a:rPr lang="en-US" altLang="zh-CN" u="sng" dirty="0"/>
              <a:t>  </a:t>
            </a:r>
            <a:r>
              <a:rPr lang="zh-CN" altLang="zh-CN" dirty="0"/>
              <a:t>进行设置。</a:t>
            </a:r>
          </a:p>
          <a:p>
            <a:pPr indent="457200"/>
            <a:r>
              <a:rPr lang="zh-CN" altLang="zh-CN" b="1" dirty="0"/>
              <a:t>三、操作题</a:t>
            </a:r>
            <a:endParaRPr lang="zh-CN" altLang="zh-CN" dirty="0"/>
          </a:p>
          <a:p>
            <a:pPr indent="457200"/>
            <a:r>
              <a:rPr lang="zh-CN" altLang="zh-CN" dirty="0"/>
              <a:t>通过本章所学知识，将模型设置手绘效果，可以手动利用边线设置其效果；也可以利用预设效果进行设置。</a:t>
            </a:r>
          </a:p>
        </p:txBody>
      </p:sp>
      <p:pic>
        <p:nvPicPr>
          <p:cNvPr id="18434" name="图片 1">
            <a:extLst>
              <a:ext uri="{FF2B5EF4-FFF2-40B4-BE49-F238E27FC236}">
                <a16:creationId xmlns:a16="http://schemas.microsoft.com/office/drawing/2014/main" id="{4074685F-73B8-4ADA-9D18-3C55DF18E4B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49839" y="1504957"/>
            <a:ext cx="3216666" cy="18907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8435" name="图片 1">
            <a:extLst>
              <a:ext uri="{FF2B5EF4-FFF2-40B4-BE49-F238E27FC236}">
                <a16:creationId xmlns:a16="http://schemas.microsoft.com/office/drawing/2014/main" id="{2022866D-98CC-415F-8804-D0696E389B6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49839" y="3762379"/>
            <a:ext cx="3237690" cy="18907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8154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550069" y="1878921"/>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699369" y="2008253"/>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552737" y="2936259"/>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574081" y="4046772"/>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712438" y="3067598"/>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683846" y="419335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8585788" y="2920797"/>
            <a:ext cx="146706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材质的应用</a:t>
            </a:r>
            <a:endParaRPr lang="zh-CN" altLang="en-US" dirty="0"/>
          </a:p>
        </p:txBody>
      </p:sp>
      <p:sp>
        <p:nvSpPr>
          <p:cNvPr id="12" name="文本框 11">
            <a:hlinkClick r:id="rId3" action="ppaction://hlinksldjump"/>
            <a:extLst>
              <a:ext uri="{FF2B5EF4-FFF2-40B4-BE49-F238E27FC236}">
                <a16:creationId xmlns:a16="http://schemas.microsoft.com/office/drawing/2014/main" id="{434003EC-243D-457F-A944-3C9706F6BB77}"/>
              </a:ext>
            </a:extLst>
          </p:cNvPr>
          <p:cNvSpPr txBox="1"/>
          <p:nvPr/>
        </p:nvSpPr>
        <p:spPr>
          <a:xfrm>
            <a:off x="8599643" y="4041857"/>
            <a:ext cx="198002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纹理贴图的应用</a:t>
            </a:r>
            <a:endParaRPr lang="zh-CN" altLang="en-US" dirty="0"/>
          </a:p>
        </p:txBody>
      </p:sp>
      <p:sp>
        <p:nvSpPr>
          <p:cNvPr id="22" name="文本框 21">
            <a:hlinkClick r:id="rId4" action="ppaction://hlinksldjump"/>
            <a:extLst>
              <a:ext uri="{FF2B5EF4-FFF2-40B4-BE49-F238E27FC236}">
                <a16:creationId xmlns:a16="http://schemas.microsoft.com/office/drawing/2014/main" id="{A4FA8CBE-305F-4333-AF39-400B25841AD0}"/>
              </a:ext>
            </a:extLst>
          </p:cNvPr>
          <p:cNvSpPr txBox="1"/>
          <p:nvPr/>
        </p:nvSpPr>
        <p:spPr>
          <a:xfrm>
            <a:off x="8593048" y="1868512"/>
            <a:ext cx="223651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对象的显示与设置</a:t>
            </a:r>
            <a:endParaRPr lang="zh-CN" altLang="en-US" dirty="0"/>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44377"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491413" y="3972975"/>
            <a:ext cx="5109091" cy="830997"/>
          </a:xfrm>
          <a:prstGeom prst="rect">
            <a:avLst/>
          </a:prstGeom>
        </p:spPr>
        <p:txBody>
          <a:bodyPr wrap="none">
            <a:spAutoFit/>
          </a:bodyPr>
          <a:lstStyle/>
          <a:p>
            <a:r>
              <a:rPr lang="zh-CN" altLang="zh-CN" sz="4800" b="1" dirty="0"/>
              <a:t>对象的显示与设置</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857011"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37724" y="1319473"/>
            <a:ext cx="9116551"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6.1.1  7</a:t>
            </a:r>
            <a:r>
              <a:rPr lang="zh-CN" altLang="zh-CN" b="1" dirty="0"/>
              <a:t>种显示模式</a:t>
            </a:r>
          </a:p>
          <a:p>
            <a:pPr indent="457200"/>
            <a:r>
              <a:rPr lang="en-US" altLang="zh-CN" dirty="0"/>
              <a:t>SketchUp</a:t>
            </a:r>
            <a:r>
              <a:rPr lang="zh-CN" altLang="zh-CN" dirty="0"/>
              <a:t>的“样式”工具栏中包含了“</a:t>
            </a:r>
            <a:r>
              <a:rPr lang="en-US" altLang="zh-CN" dirty="0"/>
              <a:t>X</a:t>
            </a:r>
            <a:r>
              <a:rPr lang="zh-CN" altLang="zh-CN" dirty="0"/>
              <a:t>光透视模式”、“后边线”、“线框显示”、“消隐”、“阴影”、“材质贴图”、“单色显示”</a:t>
            </a:r>
            <a:r>
              <a:rPr lang="en-US" altLang="zh-CN" dirty="0"/>
              <a:t>7</a:t>
            </a:r>
            <a:r>
              <a:rPr lang="zh-CN" altLang="zh-CN" dirty="0"/>
              <a:t>种显示模式。</a:t>
            </a:r>
          </a:p>
        </p:txBody>
      </p:sp>
      <p:pic>
        <p:nvPicPr>
          <p:cNvPr id="2" name="图片 1">
            <a:extLst>
              <a:ext uri="{FF2B5EF4-FFF2-40B4-BE49-F238E27FC236}">
                <a16:creationId xmlns:a16="http://schemas.microsoft.com/office/drawing/2014/main" id="{490B15DF-35C2-4444-82AB-605020BC13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2476" y="3429000"/>
            <a:ext cx="3867046"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4" y="549275"/>
            <a:ext cx="8759883" cy="280431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1. </a:t>
            </a:r>
            <a:r>
              <a:rPr lang="zh-CN" altLang="zh-CN" dirty="0"/>
              <a:t>线框显示</a:t>
            </a:r>
          </a:p>
          <a:p>
            <a:pPr indent="457200"/>
            <a:r>
              <a:rPr lang="zh-CN" altLang="zh-CN" dirty="0"/>
              <a:t>该模式是将场景中的所有物体以线框的方式显示。在这种模式下，所有模型的材质、贴图和面都是失效的，但是此模式下的显示效果非常的迅速。</a:t>
            </a:r>
          </a:p>
          <a:p>
            <a:pPr indent="457200"/>
            <a:r>
              <a:rPr lang="en-US" altLang="zh-CN" dirty="0"/>
              <a:t>2. </a:t>
            </a:r>
            <a:r>
              <a:rPr lang="zh-CN" altLang="zh-CN" dirty="0"/>
              <a:t>消隐</a:t>
            </a:r>
          </a:p>
          <a:p>
            <a:pPr indent="457200"/>
            <a:r>
              <a:rPr lang="zh-CN" altLang="zh-CN" dirty="0"/>
              <a:t>该模式将仅显示场景中可见的模型面，此时大部分的材质与贴图会暂时失效，仅在视图中体现实体与透明的材质区别。</a:t>
            </a:r>
          </a:p>
        </p:txBody>
      </p:sp>
      <p:pic>
        <p:nvPicPr>
          <p:cNvPr id="2" name="图片 1">
            <a:extLst>
              <a:ext uri="{FF2B5EF4-FFF2-40B4-BE49-F238E27FC236}">
                <a16:creationId xmlns:a16="http://schemas.microsoft.com/office/drawing/2014/main" id="{8018C0A0-4037-4959-8CFA-D406313D71C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09497" y="3504019"/>
            <a:ext cx="3087233" cy="224402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051" name="图片 1">
            <a:extLst>
              <a:ext uri="{FF2B5EF4-FFF2-40B4-BE49-F238E27FC236}">
                <a16:creationId xmlns:a16="http://schemas.microsoft.com/office/drawing/2014/main" id="{C427002B-022D-4139-9120-DDACBA9466F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08762" y="3504019"/>
            <a:ext cx="3077135" cy="224402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90495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68394" y="520247"/>
            <a:ext cx="9250780"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3. </a:t>
            </a:r>
            <a:r>
              <a:rPr lang="zh-CN" altLang="zh-CN" dirty="0"/>
              <a:t>阴影</a:t>
            </a:r>
          </a:p>
          <a:p>
            <a:pPr indent="457200"/>
            <a:r>
              <a:rPr lang="zh-CN" altLang="zh-CN" dirty="0"/>
              <a:t>该模式是介于“隐藏线”和“阴影纹理”之间的一种显示模式，该模式在可见模型面的基础上，根据场景已经赋予过的材质，自动在模型表面生成相近的色彩。在该模式下，实体与透明的材质区别也有体现，因此模型的空间感比较强烈。</a:t>
            </a:r>
          </a:p>
          <a:p>
            <a:pPr indent="457200"/>
            <a:r>
              <a:rPr lang="en-US" altLang="zh-CN" dirty="0"/>
              <a:t>4. </a:t>
            </a:r>
            <a:r>
              <a:rPr lang="zh-CN" altLang="zh-CN" dirty="0"/>
              <a:t>材质贴图</a:t>
            </a:r>
          </a:p>
          <a:p>
            <a:pPr indent="457200"/>
            <a:r>
              <a:rPr lang="zh-CN" altLang="zh-CN" dirty="0"/>
              <a:t>该模式是</a:t>
            </a:r>
            <a:r>
              <a:rPr lang="en-US" altLang="zh-CN" dirty="0"/>
              <a:t>SketchUp</a:t>
            </a:r>
            <a:r>
              <a:rPr lang="zh-CN" altLang="zh-CN" dirty="0"/>
              <a:t>中全面的显示模式，材质的颜色、纹理及透明度都将得到完整的体现。</a:t>
            </a:r>
          </a:p>
        </p:txBody>
      </p:sp>
      <p:pic>
        <p:nvPicPr>
          <p:cNvPr id="3074" name="图片 1">
            <a:extLst>
              <a:ext uri="{FF2B5EF4-FFF2-40B4-BE49-F238E27FC236}">
                <a16:creationId xmlns:a16="http://schemas.microsoft.com/office/drawing/2014/main" id="{FF5DCAA8-9EFC-426D-9411-1CF7C57A84D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99506" y="3560763"/>
            <a:ext cx="3146552" cy="230300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075" name="图片 1">
            <a:extLst>
              <a:ext uri="{FF2B5EF4-FFF2-40B4-BE49-F238E27FC236}">
                <a16:creationId xmlns:a16="http://schemas.microsoft.com/office/drawing/2014/main" id="{733A04CC-6339-49C0-858B-42D6FDD7C8E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72595" y="3560763"/>
            <a:ext cx="3146551" cy="230658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93089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61744" y="549275"/>
            <a:ext cx="9468512"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5. </a:t>
            </a:r>
            <a:r>
              <a:rPr lang="zh-CN" altLang="zh-CN" dirty="0"/>
              <a:t>单色显示</a:t>
            </a:r>
          </a:p>
          <a:p>
            <a:pPr indent="457200"/>
            <a:r>
              <a:rPr lang="zh-CN" altLang="zh-CN" dirty="0"/>
              <a:t>该模式是一种在建模过程中经常使用到的显示模式，以纯色显示场景中的可见模型面，以黑色显示模型的轮廓线，有着十分强的空间立体感。</a:t>
            </a:r>
            <a:endParaRPr lang="en-US" altLang="zh-CN" dirty="0"/>
          </a:p>
          <a:p>
            <a:pPr indent="457200"/>
            <a:r>
              <a:rPr lang="en-US" altLang="zh-CN" dirty="0"/>
              <a:t>6. X</a:t>
            </a:r>
            <a:r>
              <a:rPr lang="zh-CN" altLang="zh-CN" dirty="0"/>
              <a:t>光透视模式</a:t>
            </a:r>
          </a:p>
          <a:p>
            <a:pPr indent="457200"/>
            <a:r>
              <a:rPr lang="zh-CN" altLang="zh-CN" dirty="0"/>
              <a:t>该模式的功能是可以将场景中所有物体都透明化，就像用</a:t>
            </a:r>
            <a:r>
              <a:rPr lang="en-US" altLang="zh-CN" dirty="0"/>
              <a:t>X</a:t>
            </a:r>
            <a:r>
              <a:rPr lang="zh-CN" altLang="zh-CN" dirty="0"/>
              <a:t>射线扫描的一样。在此模式下，可以在不隐藏任何物体的情况下方便的观察模型内部的构造。在“线框”模式下时，该模式无效。</a:t>
            </a:r>
          </a:p>
        </p:txBody>
      </p:sp>
      <p:pic>
        <p:nvPicPr>
          <p:cNvPr id="4098" name="图片 1">
            <a:extLst>
              <a:ext uri="{FF2B5EF4-FFF2-40B4-BE49-F238E27FC236}">
                <a16:creationId xmlns:a16="http://schemas.microsoft.com/office/drawing/2014/main" id="{36EC185F-5F65-47E2-91D5-5FDAA78FC04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90849" y="3863858"/>
            <a:ext cx="2864247" cy="209402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099" name="图片 1">
            <a:extLst>
              <a:ext uri="{FF2B5EF4-FFF2-40B4-BE49-F238E27FC236}">
                <a16:creationId xmlns:a16="http://schemas.microsoft.com/office/drawing/2014/main" id="{CF334978-FE7A-4DD9-B3E0-C48ACCA7770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94058" y="3862963"/>
            <a:ext cx="2864247" cy="209492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35562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82212" y="811473"/>
            <a:ext cx="8627575" cy="144092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7. </a:t>
            </a:r>
            <a:r>
              <a:rPr lang="zh-CN" altLang="zh-CN" dirty="0"/>
              <a:t>后边线</a:t>
            </a:r>
          </a:p>
          <a:p>
            <a:pPr indent="457200"/>
            <a:r>
              <a:rPr lang="zh-CN" altLang="zh-CN" dirty="0"/>
              <a:t>该模式的功能是在当前显示效果的基础上以虚线的形式显示模型背面无法观察到的线条。在“线框”模式下时，该模式无效。</a:t>
            </a:r>
          </a:p>
        </p:txBody>
      </p:sp>
      <p:pic>
        <p:nvPicPr>
          <p:cNvPr id="5122" name="图片 1">
            <a:extLst>
              <a:ext uri="{FF2B5EF4-FFF2-40B4-BE49-F238E27FC236}">
                <a16:creationId xmlns:a16="http://schemas.microsoft.com/office/drawing/2014/main" id="{51819780-7E56-47FB-BE41-0093FE3342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72160" y="2798239"/>
            <a:ext cx="3847679" cy="2838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009505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2277</TotalTime>
  <Words>2310</Words>
  <Application>Microsoft Office PowerPoint</Application>
  <PresentationFormat>宽屏</PresentationFormat>
  <Paragraphs>114</Paragraphs>
  <Slides>29</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29</vt:i4>
      </vt:variant>
    </vt:vector>
  </HeadingPairs>
  <TitlesOfParts>
    <vt:vector size="36" baseType="lpstr">
      <vt:lpstr>微软雅黑</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638</cp:revision>
  <dcterms:created xsi:type="dcterms:W3CDTF">2020-06-26T11:31:00Z</dcterms:created>
  <dcterms:modified xsi:type="dcterms:W3CDTF">2023-01-11T06:19:22Z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