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2"/>
    <p:sldId id="365" r:id="rId3"/>
    <p:sldId id="292" r:id="rId4"/>
    <p:sldId id="290" r:id="rId5"/>
    <p:sldId id="367" r:id="rId6"/>
    <p:sldId id="592" r:id="rId7"/>
    <p:sldId id="593" r:id="rId8"/>
    <p:sldId id="594" r:id="rId9"/>
    <p:sldId id="595" r:id="rId10"/>
    <p:sldId id="596" r:id="rId11"/>
    <p:sldId id="598" r:id="rId12"/>
    <p:sldId id="599" r:id="rId13"/>
    <p:sldId id="286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B8AD"/>
    <a:srgbClr val="7D6B63"/>
    <a:srgbClr val="D99211"/>
    <a:srgbClr val="EDA221"/>
    <a:srgbClr val="FFBC04"/>
    <a:srgbClr val="FEB801"/>
    <a:srgbClr val="B57A0F"/>
    <a:srgbClr val="D18C11"/>
    <a:srgbClr val="C3830F"/>
    <a:srgbClr val="9665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3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 descr="图片包含 游戏机&#10;&#10;描述已自动生成">
            <a:extLst>
              <a:ext uri="{FF2B5EF4-FFF2-40B4-BE49-F238E27FC236}">
                <a16:creationId xmlns:a16="http://schemas.microsoft.com/office/drawing/2014/main" id="{4E08BE82-6930-4EF0-9FF3-EB768F7D28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75891" y="-4547769"/>
            <a:ext cx="12073131" cy="8658691"/>
          </a:xfrm>
          <a:prstGeom prst="rect">
            <a:avLst/>
          </a:prstGeom>
        </p:spPr>
      </p:pic>
      <p:pic>
        <p:nvPicPr>
          <p:cNvPr id="8" name="图片 7" descr="图片包含 游戏机&#10;&#10;描述已自动生成">
            <a:extLst>
              <a:ext uri="{FF2B5EF4-FFF2-40B4-BE49-F238E27FC236}">
                <a16:creationId xmlns:a16="http://schemas.microsoft.com/office/drawing/2014/main" id="{CA132A93-7E31-4F2C-AD69-267977D5A1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929" y="2987565"/>
            <a:ext cx="8590542" cy="616102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1CA44BA0-EDA4-4024-A8AD-FDD11A4F89D5}"/>
              </a:ext>
            </a:extLst>
          </p:cNvPr>
          <p:cNvSpPr txBox="1"/>
          <p:nvPr userDrawn="1"/>
        </p:nvSpPr>
        <p:spPr>
          <a:xfrm>
            <a:off x="3817408" y="6408107"/>
            <a:ext cx="69209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tx1"/>
                </a:solidFill>
              </a:rPr>
              <a:t>关注微信公众平台</a:t>
            </a:r>
            <a:r>
              <a:rPr lang="en-US" altLang="zh-CN" sz="1100" dirty="0">
                <a:solidFill>
                  <a:schemeClr val="tx1"/>
                </a:solidFill>
              </a:rPr>
              <a:t>DSSF007</a:t>
            </a:r>
            <a:r>
              <a:rPr lang="zh-CN" altLang="en-US" sz="1100" dirty="0">
                <a:solidFill>
                  <a:schemeClr val="tx1"/>
                </a:solidFill>
              </a:rPr>
              <a:t>，回复关键字“经典课堂”获取更多资源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27108C4-B026-4252-A877-40AA47E581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D1A70820-B138-4285-B54A-E50CC449B76D}"/>
              </a:ext>
            </a:extLst>
          </p:cNvPr>
          <p:cNvSpPr/>
          <p:nvPr userDrawn="1"/>
        </p:nvSpPr>
        <p:spPr>
          <a:xfrm>
            <a:off x="0" y="1285875"/>
            <a:ext cx="12192000" cy="3886200"/>
          </a:xfrm>
          <a:prstGeom prst="rect">
            <a:avLst/>
          </a:prstGeom>
          <a:solidFill>
            <a:schemeClr val="bg1">
              <a:lumMod val="9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5C5DA7C5-8692-4770-99EE-3E64E45D9FF4}"/>
              </a:ext>
            </a:extLst>
          </p:cNvPr>
          <p:cNvCxnSpPr/>
          <p:nvPr userDrawn="1"/>
        </p:nvCxnSpPr>
        <p:spPr>
          <a:xfrm>
            <a:off x="4215161" y="512956"/>
            <a:ext cx="2497872" cy="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F96E57D6-D77A-460A-8CE6-E36F987B9D4A}"/>
              </a:ext>
            </a:extLst>
          </p:cNvPr>
          <p:cNvSpPr txBox="1"/>
          <p:nvPr userDrawn="1"/>
        </p:nvSpPr>
        <p:spPr>
          <a:xfrm>
            <a:off x="5254497" y="948466"/>
            <a:ext cx="1292662" cy="247760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7200" dirty="0">
                <a:solidFill>
                  <a:srgbClr val="AD6126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rPr>
              <a:t>目  录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620AC5F4-78F5-4DFC-BD43-97B44EE004F9}"/>
              </a:ext>
            </a:extLst>
          </p:cNvPr>
          <p:cNvCxnSpPr/>
          <p:nvPr userDrawn="1"/>
        </p:nvCxnSpPr>
        <p:spPr>
          <a:xfrm>
            <a:off x="6713033" y="501817"/>
            <a:ext cx="0" cy="530798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>
            <a:extLst>
              <a:ext uri="{FF2B5EF4-FFF2-40B4-BE49-F238E27FC236}">
                <a16:creationId xmlns:a16="http://schemas.microsoft.com/office/drawing/2014/main" id="{FFC5B84D-5AE6-462C-AEB2-D3200AD607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0" y="-76200"/>
            <a:ext cx="6106901" cy="6858000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AC13C7F-21CD-4C70-B030-90F1CDE2E3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1266132" y="281327"/>
            <a:ext cx="5453198" cy="6123896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  <a:ln w="19050">
            <a:solidFill>
              <a:schemeClr val="bg1"/>
            </a:solidFill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1243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460A0B6-A8EB-44E8-A6BD-330DB1B70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A4A1964-6740-479C-BB4A-D71873D42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4E74841-F418-4854-944B-12532FF68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D393AF0-2B1A-459D-B585-2CE20FDF9182}"/>
              </a:ext>
            </a:extLst>
          </p:cNvPr>
          <p:cNvSpPr txBox="1"/>
          <p:nvPr userDrawn="1"/>
        </p:nvSpPr>
        <p:spPr>
          <a:xfrm>
            <a:off x="0" y="0"/>
            <a:ext cx="12192000" cy="2705100"/>
          </a:xfrm>
          <a:prstGeom prst="rect">
            <a:avLst/>
          </a:prstGeom>
          <a:noFill/>
        </p:spPr>
        <p:txBody>
          <a:bodyPr wrap="square" rtlCol="0">
            <a:prstTxWarp prst="textTriangleInverted">
              <a:avLst/>
            </a:prstTxWarp>
            <a:spAutoFit/>
          </a:bodyPr>
          <a:lstStyle/>
          <a:p>
            <a:r>
              <a:rPr lang="en-US" altLang="zh-CN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</a:rPr>
              <a:t>-------------</a:t>
            </a:r>
            <a:endParaRPr lang="zh-CN" altLang="en-US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B1E1E4B-8837-4854-831B-361D35D6B3B2}"/>
              </a:ext>
            </a:extLst>
          </p:cNvPr>
          <p:cNvSpPr/>
          <p:nvPr userDrawn="1"/>
        </p:nvSpPr>
        <p:spPr>
          <a:xfrm>
            <a:off x="0" y="3065480"/>
            <a:ext cx="12192000" cy="2397512"/>
          </a:xfrm>
          <a:prstGeom prst="rect">
            <a:avLst/>
          </a:prstGeom>
          <a:solidFill>
            <a:schemeClr val="bg1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03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E5AAF-4686-4DBC-AD82-82ACA52592B1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0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305031"/>
            <a:ext cx="12192000" cy="3042473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75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500" dirty="0"/>
          </a:p>
        </p:txBody>
      </p:sp>
      <p:sp>
        <p:nvSpPr>
          <p:cNvPr id="6" name="文本框 5"/>
          <p:cNvSpPr txBox="1"/>
          <p:nvPr/>
        </p:nvSpPr>
        <p:spPr>
          <a:xfrm>
            <a:off x="2102645" y="4186262"/>
            <a:ext cx="85844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制作沙滩场景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147" y="6072009"/>
            <a:ext cx="2718419" cy="40649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529919" y="549275"/>
            <a:ext cx="9125570" cy="2346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zh-CN" altLang="zh-CN" dirty="0"/>
              <a:t>场景模型制作完毕后，需要对材质、光源、天空等进行详细的设置，以表现出最好的场景效果。</a:t>
            </a:r>
          </a:p>
          <a:p>
            <a:pPr indent="457200"/>
            <a:r>
              <a:rPr lang="en-US" altLang="zh-CN" b="1" dirty="0"/>
              <a:t>10.2.1  </a:t>
            </a:r>
            <a:r>
              <a:rPr lang="zh-CN" altLang="zh-CN" b="1" dirty="0"/>
              <a:t>添加场景材质</a:t>
            </a:r>
          </a:p>
          <a:p>
            <a:pPr indent="457200"/>
            <a:r>
              <a:rPr lang="zh-CN" altLang="zh-CN" dirty="0"/>
              <a:t>本小节将介绍场景材质的创建，包括沙滩、海水、木栈道、玻璃、石材等。接下来就介绍各种材质的设置与应用。</a:t>
            </a:r>
          </a:p>
        </p:txBody>
      </p:sp>
      <p:sp>
        <p:nvSpPr>
          <p:cNvPr id="12" name="Rectángulo 42">
            <a:extLst>
              <a:ext uri="{FF2B5EF4-FFF2-40B4-BE49-F238E27FC236}">
                <a16:creationId xmlns:a16="http://schemas.microsoft.com/office/drawing/2014/main" id="{157E9E07-14B9-4667-BBD9-B3BDD4BE547F}"/>
              </a:ext>
            </a:extLst>
          </p:cNvPr>
          <p:cNvSpPr/>
          <p:nvPr/>
        </p:nvSpPr>
        <p:spPr>
          <a:xfrm>
            <a:off x="4003257" y="5481553"/>
            <a:ext cx="4178894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SzPct val="104000"/>
              <a:buFont typeface="Wingdings" panose="05000000000000000000" pitchFamily="2" charset="2"/>
              <a:buChar char=""/>
            </a:pPr>
            <a:r>
              <a:rPr lang="en-US" altLang="zh-CN" b="1" dirty="0">
                <a:solidFill>
                  <a:srgbClr val="6BDBCF"/>
                </a:solidFill>
              </a:rPr>
              <a:t>&lt;</a:t>
            </a:r>
            <a:r>
              <a:rPr lang="zh-CN" altLang="zh-CN" b="1" dirty="0">
                <a:solidFill>
                  <a:srgbClr val="6BDBCF"/>
                </a:solidFill>
              </a:rPr>
              <a:t>具体操作过程详见书中图文内容</a:t>
            </a:r>
            <a:r>
              <a:rPr lang="en-US" altLang="zh-CN" b="1" dirty="0">
                <a:solidFill>
                  <a:srgbClr val="6BDBCF"/>
                </a:solidFill>
              </a:rPr>
              <a:t>&gt;</a:t>
            </a:r>
            <a:endParaRPr lang="zh-CN" altLang="zh-CN" dirty="0">
              <a:solidFill>
                <a:srgbClr val="6BDBCF"/>
              </a:solidFill>
            </a:endParaRPr>
          </a:p>
        </p:txBody>
      </p:sp>
      <p:pic>
        <p:nvPicPr>
          <p:cNvPr id="5122" name="图片 1">
            <a:extLst>
              <a:ext uri="{FF2B5EF4-FFF2-40B4-BE49-F238E27FC236}">
                <a16:creationId xmlns:a16="http://schemas.microsoft.com/office/drawing/2014/main" id="{A861742A-A56A-48DC-B974-0A50CE6C83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292" y="2895558"/>
            <a:ext cx="4210824" cy="258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8685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02275" y="549275"/>
            <a:ext cx="9125570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10.2.2  </a:t>
            </a:r>
            <a:r>
              <a:rPr lang="zh-CN" altLang="zh-CN" b="1" dirty="0"/>
              <a:t>光影效果设置</a:t>
            </a:r>
          </a:p>
          <a:p>
            <a:pPr indent="457200"/>
            <a:r>
              <a:rPr lang="zh-CN" altLang="zh-CN" dirty="0"/>
              <a:t>制作好的模型场景较暗，且物体没有投影显示，添加光影效果才能更好地表现效果。接下来进行光影效果的设置，使读者掌握</a:t>
            </a:r>
            <a:r>
              <a:rPr lang="en-US" altLang="zh-CN" dirty="0"/>
              <a:t>“</a:t>
            </a:r>
            <a:r>
              <a:rPr lang="zh-CN" altLang="zh-CN" dirty="0"/>
              <a:t>阴影</a:t>
            </a:r>
            <a:r>
              <a:rPr lang="en-US" altLang="zh-CN" dirty="0"/>
              <a:t>”</a:t>
            </a:r>
            <a:r>
              <a:rPr lang="zh-CN" altLang="zh-CN" dirty="0"/>
              <a:t>功能的使用方法。</a:t>
            </a:r>
          </a:p>
        </p:txBody>
      </p:sp>
      <p:sp>
        <p:nvSpPr>
          <p:cNvPr id="12" name="Rectángulo 42">
            <a:extLst>
              <a:ext uri="{FF2B5EF4-FFF2-40B4-BE49-F238E27FC236}">
                <a16:creationId xmlns:a16="http://schemas.microsoft.com/office/drawing/2014/main" id="{157E9E07-14B9-4667-BBD9-B3BDD4BE547F}"/>
              </a:ext>
            </a:extLst>
          </p:cNvPr>
          <p:cNvSpPr/>
          <p:nvPr/>
        </p:nvSpPr>
        <p:spPr>
          <a:xfrm>
            <a:off x="4003257" y="5481553"/>
            <a:ext cx="4178894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SzPct val="104000"/>
              <a:buFont typeface="Wingdings" panose="05000000000000000000" pitchFamily="2" charset="2"/>
              <a:buChar char=""/>
            </a:pPr>
            <a:r>
              <a:rPr lang="en-US" altLang="zh-CN" b="1" dirty="0">
                <a:solidFill>
                  <a:srgbClr val="6BDBCF"/>
                </a:solidFill>
              </a:rPr>
              <a:t>&lt;</a:t>
            </a:r>
            <a:r>
              <a:rPr lang="zh-CN" altLang="zh-CN" b="1" dirty="0">
                <a:solidFill>
                  <a:srgbClr val="6BDBCF"/>
                </a:solidFill>
              </a:rPr>
              <a:t>具体操作过程详见书中图文内容</a:t>
            </a:r>
            <a:r>
              <a:rPr lang="en-US" altLang="zh-CN" b="1" dirty="0">
                <a:solidFill>
                  <a:srgbClr val="6BDBCF"/>
                </a:solidFill>
              </a:rPr>
              <a:t>&gt;</a:t>
            </a:r>
            <a:endParaRPr lang="zh-CN" altLang="zh-CN" dirty="0">
              <a:solidFill>
                <a:srgbClr val="6BDBCF"/>
              </a:solidFill>
            </a:endParaRPr>
          </a:p>
        </p:txBody>
      </p:sp>
      <p:pic>
        <p:nvPicPr>
          <p:cNvPr id="6146" name="图片 1">
            <a:extLst>
              <a:ext uri="{FF2B5EF4-FFF2-40B4-BE49-F238E27FC236}">
                <a16:creationId xmlns:a16="http://schemas.microsoft.com/office/drawing/2014/main" id="{A3DDFB28-87AC-417B-9EA8-32733406FD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299" y="2080530"/>
            <a:ext cx="5107401" cy="3143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0973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706432" y="572628"/>
            <a:ext cx="8772544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10.2.3  </a:t>
            </a:r>
            <a:r>
              <a:rPr lang="zh-CN" altLang="zh-CN" b="1" dirty="0"/>
              <a:t>背景与天空设置</a:t>
            </a:r>
          </a:p>
          <a:p>
            <a:pPr indent="457200"/>
            <a:r>
              <a:rPr lang="en-US" altLang="zh-CN" dirty="0"/>
              <a:t>SketchUp</a:t>
            </a:r>
            <a:r>
              <a:rPr lang="zh-CN" altLang="zh-CN" dirty="0"/>
              <a:t>本身可以设置背景与天空的颜色，但是在本场景中，利用水印功能结合天空图片更加能够表现出海边的别样风情。</a:t>
            </a:r>
          </a:p>
        </p:txBody>
      </p:sp>
      <p:sp>
        <p:nvSpPr>
          <p:cNvPr id="12" name="Rectángulo 42">
            <a:extLst>
              <a:ext uri="{FF2B5EF4-FFF2-40B4-BE49-F238E27FC236}">
                <a16:creationId xmlns:a16="http://schemas.microsoft.com/office/drawing/2014/main" id="{157E9E07-14B9-4667-BBD9-B3BDD4BE547F}"/>
              </a:ext>
            </a:extLst>
          </p:cNvPr>
          <p:cNvSpPr/>
          <p:nvPr/>
        </p:nvSpPr>
        <p:spPr>
          <a:xfrm>
            <a:off x="4003257" y="5481553"/>
            <a:ext cx="4178894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SzPct val="104000"/>
              <a:buFont typeface="Wingdings" panose="05000000000000000000" pitchFamily="2" charset="2"/>
              <a:buChar char=""/>
            </a:pPr>
            <a:r>
              <a:rPr lang="en-US" altLang="zh-CN" b="1" dirty="0">
                <a:solidFill>
                  <a:srgbClr val="6BDBCF"/>
                </a:solidFill>
              </a:rPr>
              <a:t>&lt;</a:t>
            </a:r>
            <a:r>
              <a:rPr lang="zh-CN" altLang="zh-CN" b="1" dirty="0">
                <a:solidFill>
                  <a:srgbClr val="6BDBCF"/>
                </a:solidFill>
              </a:rPr>
              <a:t>具体操作过程详见书中图文内容</a:t>
            </a:r>
            <a:r>
              <a:rPr lang="en-US" altLang="zh-CN" b="1" dirty="0">
                <a:solidFill>
                  <a:srgbClr val="6BDBCF"/>
                </a:solidFill>
              </a:rPr>
              <a:t>&gt;</a:t>
            </a:r>
            <a:endParaRPr lang="zh-CN" altLang="zh-CN" dirty="0">
              <a:solidFill>
                <a:srgbClr val="6BDBCF"/>
              </a:solidFill>
            </a:endParaRPr>
          </a:p>
        </p:txBody>
      </p:sp>
      <p:pic>
        <p:nvPicPr>
          <p:cNvPr id="7170" name="图片 1">
            <a:extLst>
              <a:ext uri="{FF2B5EF4-FFF2-40B4-BE49-F238E27FC236}">
                <a16:creationId xmlns:a16="http://schemas.microsoft.com/office/drawing/2014/main" id="{F00994A5-D22D-4683-84F3-5A5583A88A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72" y="2447930"/>
            <a:ext cx="3091570" cy="2652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图片 1">
            <a:extLst>
              <a:ext uri="{FF2B5EF4-FFF2-40B4-BE49-F238E27FC236}">
                <a16:creationId xmlns:a16="http://schemas.microsoft.com/office/drawing/2014/main" id="{99A8FF0F-0CD1-432B-B90C-893B19A2BF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541" y="2447930"/>
            <a:ext cx="4101143" cy="2652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6641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2964788"/>
            <a:ext cx="12192000" cy="3893212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94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354628" y="942361"/>
            <a:ext cx="2825756" cy="4400550"/>
            <a:chOff x="7721289" y="1228725"/>
            <a:chExt cx="2825756" cy="4400550"/>
          </a:xfrm>
          <a:solidFill>
            <a:srgbClr val="EDA221"/>
          </a:solidFill>
        </p:grpSpPr>
        <p:sp>
          <p:nvSpPr>
            <p:cNvPr id="4" name="任意多边形: 形状 3"/>
            <p:cNvSpPr/>
            <p:nvPr/>
          </p:nvSpPr>
          <p:spPr>
            <a:xfrm>
              <a:off x="7721289" y="1228725"/>
              <a:ext cx="2825756" cy="4400550"/>
            </a:xfrm>
            <a:custGeom>
              <a:avLst/>
              <a:gdLst>
                <a:gd name="connsiteX0" fmla="*/ 2576979 w 2825756"/>
                <a:gd name="connsiteY0" fmla="*/ 362685 h 4400550"/>
                <a:gd name="connsiteX1" fmla="*/ 2576979 w 2825756"/>
                <a:gd name="connsiteY1" fmla="*/ 3992147 h 4400550"/>
                <a:gd name="connsiteX2" fmla="*/ 2199786 w 2825756"/>
                <a:gd name="connsiteY2" fmla="*/ 3992147 h 4400550"/>
                <a:gd name="connsiteX3" fmla="*/ 2199786 w 2825756"/>
                <a:gd name="connsiteY3" fmla="*/ 3646597 h 4400550"/>
                <a:gd name="connsiteX4" fmla="*/ 2445696 w 2825756"/>
                <a:gd name="connsiteY4" fmla="*/ 3646597 h 4400550"/>
                <a:gd name="connsiteX5" fmla="*/ 2445696 w 2825756"/>
                <a:gd name="connsiteY5" fmla="*/ 3939804 h 4400550"/>
                <a:gd name="connsiteX6" fmla="*/ 2491415 w 2825756"/>
                <a:gd name="connsiteY6" fmla="*/ 3939804 h 4400550"/>
                <a:gd name="connsiteX7" fmla="*/ 2491415 w 2825756"/>
                <a:gd name="connsiteY7" fmla="*/ 3612471 h 4400550"/>
                <a:gd name="connsiteX8" fmla="*/ 2479822 w 2825756"/>
                <a:gd name="connsiteY8" fmla="*/ 3612471 h 4400550"/>
                <a:gd name="connsiteX9" fmla="*/ 2479822 w 2825756"/>
                <a:gd name="connsiteY9" fmla="*/ 3600878 h 4400550"/>
                <a:gd name="connsiteX10" fmla="*/ 2152489 w 2825756"/>
                <a:gd name="connsiteY10" fmla="*/ 3600878 h 4400550"/>
                <a:gd name="connsiteX11" fmla="*/ 2152489 w 2825756"/>
                <a:gd name="connsiteY11" fmla="*/ 3646597 h 4400550"/>
                <a:gd name="connsiteX12" fmla="*/ 2154066 w 2825756"/>
                <a:gd name="connsiteY12" fmla="*/ 3646597 h 4400550"/>
                <a:gd name="connsiteX13" fmla="*/ 2154066 w 2825756"/>
                <a:gd name="connsiteY13" fmla="*/ 4037865 h 4400550"/>
                <a:gd name="connsiteX14" fmla="*/ 2199786 w 2825756"/>
                <a:gd name="connsiteY14" fmla="*/ 4037865 h 4400550"/>
                <a:gd name="connsiteX15" fmla="*/ 2199786 w 2825756"/>
                <a:gd name="connsiteY15" fmla="*/ 4037867 h 4400550"/>
                <a:gd name="connsiteX16" fmla="*/ 2613910 w 2825756"/>
                <a:gd name="connsiteY16" fmla="*/ 4037867 h 4400550"/>
                <a:gd name="connsiteX17" fmla="*/ 2613910 w 2825756"/>
                <a:gd name="connsiteY17" fmla="*/ 4037865 h 4400550"/>
                <a:gd name="connsiteX18" fmla="*/ 2622698 w 2825756"/>
                <a:gd name="connsiteY18" fmla="*/ 4037865 h 4400550"/>
                <a:gd name="connsiteX19" fmla="*/ 2622698 w 2825756"/>
                <a:gd name="connsiteY19" fmla="*/ 362685 h 4400550"/>
                <a:gd name="connsiteX20" fmla="*/ 238471 w 2825756"/>
                <a:gd name="connsiteY20" fmla="*/ 362684 h 4400550"/>
                <a:gd name="connsiteX21" fmla="*/ 238471 w 2825756"/>
                <a:gd name="connsiteY21" fmla="*/ 362686 h 4400550"/>
                <a:gd name="connsiteX22" fmla="*/ 229683 w 2825756"/>
                <a:gd name="connsiteY22" fmla="*/ 362686 h 4400550"/>
                <a:gd name="connsiteX23" fmla="*/ 229683 w 2825756"/>
                <a:gd name="connsiteY23" fmla="*/ 4037866 h 4400550"/>
                <a:gd name="connsiteX24" fmla="*/ 275402 w 2825756"/>
                <a:gd name="connsiteY24" fmla="*/ 4037866 h 4400550"/>
                <a:gd name="connsiteX25" fmla="*/ 275402 w 2825756"/>
                <a:gd name="connsiteY25" fmla="*/ 408404 h 4400550"/>
                <a:gd name="connsiteX26" fmla="*/ 652595 w 2825756"/>
                <a:gd name="connsiteY26" fmla="*/ 408404 h 4400550"/>
                <a:gd name="connsiteX27" fmla="*/ 652595 w 2825756"/>
                <a:gd name="connsiteY27" fmla="*/ 753954 h 4400550"/>
                <a:gd name="connsiteX28" fmla="*/ 406685 w 2825756"/>
                <a:gd name="connsiteY28" fmla="*/ 753954 h 4400550"/>
                <a:gd name="connsiteX29" fmla="*/ 406685 w 2825756"/>
                <a:gd name="connsiteY29" fmla="*/ 460747 h 4400550"/>
                <a:gd name="connsiteX30" fmla="*/ 360966 w 2825756"/>
                <a:gd name="connsiteY30" fmla="*/ 460747 h 4400550"/>
                <a:gd name="connsiteX31" fmla="*/ 360966 w 2825756"/>
                <a:gd name="connsiteY31" fmla="*/ 788080 h 4400550"/>
                <a:gd name="connsiteX32" fmla="*/ 372559 w 2825756"/>
                <a:gd name="connsiteY32" fmla="*/ 788080 h 4400550"/>
                <a:gd name="connsiteX33" fmla="*/ 372559 w 2825756"/>
                <a:gd name="connsiteY33" fmla="*/ 799673 h 4400550"/>
                <a:gd name="connsiteX34" fmla="*/ 699892 w 2825756"/>
                <a:gd name="connsiteY34" fmla="*/ 799673 h 4400550"/>
                <a:gd name="connsiteX35" fmla="*/ 699892 w 2825756"/>
                <a:gd name="connsiteY35" fmla="*/ 753954 h 4400550"/>
                <a:gd name="connsiteX36" fmla="*/ 698315 w 2825756"/>
                <a:gd name="connsiteY36" fmla="*/ 753954 h 4400550"/>
                <a:gd name="connsiteX37" fmla="*/ 698315 w 2825756"/>
                <a:gd name="connsiteY37" fmla="*/ 362686 h 4400550"/>
                <a:gd name="connsiteX38" fmla="*/ 652595 w 2825756"/>
                <a:gd name="connsiteY38" fmla="*/ 362686 h 4400550"/>
                <a:gd name="connsiteX39" fmla="*/ 652595 w 2825756"/>
                <a:gd name="connsiteY39" fmla="*/ 362684 h 4400550"/>
                <a:gd name="connsiteX40" fmla="*/ 0 w 2825756"/>
                <a:gd name="connsiteY40" fmla="*/ 0 h 4400550"/>
                <a:gd name="connsiteX41" fmla="*/ 2825756 w 2825756"/>
                <a:gd name="connsiteY41" fmla="*/ 0 h 4400550"/>
                <a:gd name="connsiteX42" fmla="*/ 2825756 w 2825756"/>
                <a:gd name="connsiteY42" fmla="*/ 4400550 h 4400550"/>
                <a:gd name="connsiteX43" fmla="*/ 0 w 2825756"/>
                <a:gd name="connsiteY43" fmla="*/ 4400550 h 440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25756" h="4400550">
                  <a:moveTo>
                    <a:pt x="2576979" y="362685"/>
                  </a:moveTo>
                  <a:lnTo>
                    <a:pt x="2576979" y="3992147"/>
                  </a:lnTo>
                  <a:lnTo>
                    <a:pt x="2199786" y="3992147"/>
                  </a:lnTo>
                  <a:lnTo>
                    <a:pt x="2199786" y="3646597"/>
                  </a:lnTo>
                  <a:lnTo>
                    <a:pt x="2445696" y="3646597"/>
                  </a:lnTo>
                  <a:lnTo>
                    <a:pt x="2445696" y="3939804"/>
                  </a:lnTo>
                  <a:lnTo>
                    <a:pt x="2491415" y="3939804"/>
                  </a:lnTo>
                  <a:lnTo>
                    <a:pt x="2491415" y="3612471"/>
                  </a:lnTo>
                  <a:lnTo>
                    <a:pt x="2479822" y="3612471"/>
                  </a:lnTo>
                  <a:lnTo>
                    <a:pt x="2479822" y="3600878"/>
                  </a:lnTo>
                  <a:lnTo>
                    <a:pt x="2152489" y="3600878"/>
                  </a:lnTo>
                  <a:lnTo>
                    <a:pt x="2152489" y="3646597"/>
                  </a:lnTo>
                  <a:lnTo>
                    <a:pt x="2154066" y="3646597"/>
                  </a:lnTo>
                  <a:lnTo>
                    <a:pt x="2154066" y="4037865"/>
                  </a:lnTo>
                  <a:lnTo>
                    <a:pt x="2199786" y="4037865"/>
                  </a:lnTo>
                  <a:lnTo>
                    <a:pt x="2199786" y="4037867"/>
                  </a:lnTo>
                  <a:lnTo>
                    <a:pt x="2613910" y="4037867"/>
                  </a:lnTo>
                  <a:lnTo>
                    <a:pt x="2613910" y="4037865"/>
                  </a:lnTo>
                  <a:lnTo>
                    <a:pt x="2622698" y="4037865"/>
                  </a:lnTo>
                  <a:lnTo>
                    <a:pt x="2622698" y="362685"/>
                  </a:lnTo>
                  <a:close/>
                  <a:moveTo>
                    <a:pt x="238471" y="362684"/>
                  </a:moveTo>
                  <a:lnTo>
                    <a:pt x="238471" y="362686"/>
                  </a:lnTo>
                  <a:lnTo>
                    <a:pt x="229683" y="362686"/>
                  </a:lnTo>
                  <a:lnTo>
                    <a:pt x="229683" y="4037866"/>
                  </a:lnTo>
                  <a:lnTo>
                    <a:pt x="275402" y="4037866"/>
                  </a:lnTo>
                  <a:lnTo>
                    <a:pt x="275402" y="408404"/>
                  </a:lnTo>
                  <a:lnTo>
                    <a:pt x="652595" y="408404"/>
                  </a:lnTo>
                  <a:lnTo>
                    <a:pt x="652595" y="753954"/>
                  </a:lnTo>
                  <a:lnTo>
                    <a:pt x="406685" y="753954"/>
                  </a:lnTo>
                  <a:lnTo>
                    <a:pt x="406685" y="460747"/>
                  </a:lnTo>
                  <a:lnTo>
                    <a:pt x="360966" y="460747"/>
                  </a:lnTo>
                  <a:lnTo>
                    <a:pt x="360966" y="788080"/>
                  </a:lnTo>
                  <a:lnTo>
                    <a:pt x="372559" y="788080"/>
                  </a:lnTo>
                  <a:lnTo>
                    <a:pt x="372559" y="799673"/>
                  </a:lnTo>
                  <a:lnTo>
                    <a:pt x="699892" y="799673"/>
                  </a:lnTo>
                  <a:lnTo>
                    <a:pt x="699892" y="753954"/>
                  </a:lnTo>
                  <a:lnTo>
                    <a:pt x="698315" y="753954"/>
                  </a:lnTo>
                  <a:lnTo>
                    <a:pt x="698315" y="362686"/>
                  </a:lnTo>
                  <a:lnTo>
                    <a:pt x="652595" y="362686"/>
                  </a:lnTo>
                  <a:lnTo>
                    <a:pt x="652595" y="362684"/>
                  </a:lnTo>
                  <a:close/>
                  <a:moveTo>
                    <a:pt x="0" y="0"/>
                  </a:moveTo>
                  <a:lnTo>
                    <a:pt x="2825756" y="0"/>
                  </a:lnTo>
                  <a:lnTo>
                    <a:pt x="2825756" y="4400550"/>
                  </a:lnTo>
                  <a:lnTo>
                    <a:pt x="0" y="440055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 flipH="1">
              <a:off x="8279567" y="2459504"/>
              <a:ext cx="830997" cy="193899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致  </a:t>
              </a:r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谢 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9274806" y="1801453"/>
              <a:ext cx="553998" cy="3617075"/>
            </a:xfrm>
            <a:prstGeom prst="rect">
              <a:avLst/>
            </a:prstGeom>
            <a:grpFill/>
            <a:ln>
              <a:noFill/>
            </a:ln>
          </p:spPr>
          <p:txBody>
            <a:bodyPr vert="eaVert" wrap="square">
              <a:spAutoFit/>
            </a:bodyPr>
            <a:lstStyle/>
            <a:p>
              <a:pPr algn="ctr"/>
              <a:r>
                <a:rPr lang="en-US" altLang="zh-CN" sz="1200" spc="300" dirty="0">
                  <a:solidFill>
                    <a:schemeClr val="bg1"/>
                  </a:solidFill>
                  <a:latin typeface="Times New Roman" panose="02020603050405020304" pitchFamily="18" charset="0"/>
                  <a:ea typeface="隶书" panose="02010509060101010101" pitchFamily="49" charset="-122"/>
                  <a:cs typeface="Times New Roman" panose="02020603050405020304" pitchFamily="18" charset="0"/>
                </a:rPr>
                <a:t>The man who has made up his mind to win will never say impossible</a:t>
              </a:r>
              <a:endParaRPr lang="zh-CN" altLang="en-US" sz="1200" spc="300" dirty="0">
                <a:solidFill>
                  <a:schemeClr val="bg1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467625" y="82566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内容概要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23">
            <a:extLst>
              <a:ext uri="{FF2B5EF4-FFF2-40B4-BE49-F238E27FC236}">
                <a16:creationId xmlns:a16="http://schemas.microsoft.com/office/drawing/2014/main" id="{165B3E1C-B1BD-418B-98A3-9757880BDE8E}"/>
              </a:ext>
            </a:extLst>
          </p:cNvPr>
          <p:cNvSpPr txBox="1"/>
          <p:nvPr/>
        </p:nvSpPr>
        <p:spPr>
          <a:xfrm>
            <a:off x="1652771" y="1855814"/>
            <a:ext cx="8886457" cy="32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zh-CN" altLang="zh-CN" dirty="0"/>
              <a:t>本案例中介绍的是一片海滩场景的制作，场景主体是救生站，另外有遮阳棚、躺椅、人物、树木等。通过本案例的学习，读者可以加深对建模技能及光影及材质的应用，并理解场景效果的设计技巧。</a:t>
            </a:r>
          </a:p>
          <a:p>
            <a:pPr marL="342900" lvl="0" indent="457200">
              <a:buFont typeface="Wingdings" panose="05000000000000000000" pitchFamily="2" charset="2"/>
              <a:buChar char="l"/>
            </a:pPr>
            <a:r>
              <a:rPr lang="zh-CN" altLang="zh-CN" dirty="0"/>
              <a:t>掌握建筑模型及山地模型的创建方法</a:t>
            </a:r>
          </a:p>
          <a:p>
            <a:pPr marL="342900" lvl="0" indent="457200">
              <a:buFont typeface="Wingdings" panose="05000000000000000000" pitchFamily="2" charset="2"/>
              <a:buChar char="l"/>
            </a:pPr>
            <a:r>
              <a:rPr lang="zh-CN" altLang="zh-CN" dirty="0"/>
              <a:t>掌握材质的设置方法</a:t>
            </a:r>
          </a:p>
          <a:p>
            <a:pPr marL="342900" lvl="0" indent="457200">
              <a:buFont typeface="Wingdings" panose="05000000000000000000" pitchFamily="2" charset="2"/>
              <a:buChar char="l"/>
            </a:pPr>
            <a:r>
              <a:rPr lang="zh-CN" altLang="zh-CN" dirty="0"/>
              <a:t>掌握阴影的设置方法</a:t>
            </a:r>
          </a:p>
          <a:p>
            <a:pPr marL="342900" lvl="0" indent="457200">
              <a:buFont typeface="Wingdings" panose="05000000000000000000" pitchFamily="2" charset="2"/>
              <a:buChar char="l"/>
            </a:pPr>
            <a:r>
              <a:rPr lang="zh-CN" altLang="zh-CN" dirty="0"/>
              <a:t>掌握水印的使用方法</a:t>
            </a:r>
          </a:p>
        </p:txBody>
      </p:sp>
    </p:spTree>
    <p:extLst>
      <p:ext uri="{BB962C8B-B14F-4D97-AF65-F5344CB8AC3E}">
        <p14:creationId xmlns:p14="http://schemas.microsoft.com/office/powerpoint/2010/main" val="781970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51462C79-EED8-4446-9394-C84809A93914}"/>
              </a:ext>
            </a:extLst>
          </p:cNvPr>
          <p:cNvSpPr txBox="1"/>
          <p:nvPr/>
        </p:nvSpPr>
        <p:spPr>
          <a:xfrm>
            <a:off x="7550069" y="2479001"/>
            <a:ext cx="573232" cy="530770"/>
          </a:xfrm>
          <a:custGeom>
            <a:avLst/>
            <a:gdLst/>
            <a:ahLst/>
            <a:cxnLst/>
            <a:rect l="l" t="t" r="r" b="b"/>
            <a:pathLst>
              <a:path w="900113" h="833437">
                <a:moveTo>
                  <a:pt x="690563" y="795337"/>
                </a:moveTo>
                <a:lnTo>
                  <a:pt x="721023" y="795337"/>
                </a:lnTo>
                <a:lnTo>
                  <a:pt x="690563" y="813360"/>
                </a:lnTo>
                <a:close/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81063" y="0"/>
                </a:moveTo>
                <a:lnTo>
                  <a:pt x="900113" y="0"/>
                </a:lnTo>
                <a:lnTo>
                  <a:pt x="900113" y="689370"/>
                </a:lnTo>
                <a:lnTo>
                  <a:pt x="821267" y="736023"/>
                </a:lnTo>
                <a:lnTo>
                  <a:pt x="823913" y="719658"/>
                </a:lnTo>
                <a:lnTo>
                  <a:pt x="823913" y="147339"/>
                </a:lnTo>
                <a:cubicBezTo>
                  <a:pt x="823913" y="134739"/>
                  <a:pt x="819944" y="124494"/>
                  <a:pt x="812006" y="116606"/>
                </a:cubicBezTo>
                <a:cubicBezTo>
                  <a:pt x="804069" y="108719"/>
                  <a:pt x="792162" y="104775"/>
                  <a:pt x="776287" y="104775"/>
                </a:cubicBezTo>
                <a:lnTo>
                  <a:pt x="690563" y="104775"/>
                </a:lnTo>
                <a:lnTo>
                  <a:pt x="690563" y="76200"/>
                </a:lnTo>
                <a:lnTo>
                  <a:pt x="733425" y="76200"/>
                </a:lnTo>
                <a:cubicBezTo>
                  <a:pt x="771525" y="76200"/>
                  <a:pt x="802481" y="69850"/>
                  <a:pt x="826294" y="57150"/>
                </a:cubicBezTo>
                <a:cubicBezTo>
                  <a:pt x="850106" y="44450"/>
                  <a:pt x="868363" y="25400"/>
                  <a:pt x="8810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4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b="1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1D95A4E9-B9A9-4823-9C3E-3F97BCF3B0C7}"/>
              </a:ext>
            </a:extLst>
          </p:cNvPr>
          <p:cNvCxnSpPr/>
          <p:nvPr/>
        </p:nvCxnSpPr>
        <p:spPr>
          <a:xfrm flipH="1">
            <a:off x="7699369" y="2608333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E3E11741-E0AE-4C99-8BB0-FA2B455F1FD4}"/>
              </a:ext>
            </a:extLst>
          </p:cNvPr>
          <p:cNvSpPr txBox="1"/>
          <p:nvPr/>
        </p:nvSpPr>
        <p:spPr>
          <a:xfrm>
            <a:off x="7552737" y="3536339"/>
            <a:ext cx="708334" cy="518505"/>
          </a:xfrm>
          <a:custGeom>
            <a:avLst/>
            <a:gdLst/>
            <a:ahLst/>
            <a:cxnLst/>
            <a:rect l="l" t="t" r="r" b="b"/>
            <a:pathLst>
              <a:path w="1076325" h="833437"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52487" y="0"/>
                </a:moveTo>
                <a:cubicBezTo>
                  <a:pt x="928687" y="0"/>
                  <a:pt x="985044" y="19050"/>
                  <a:pt x="1021556" y="57150"/>
                </a:cubicBezTo>
                <a:cubicBezTo>
                  <a:pt x="1058069" y="95250"/>
                  <a:pt x="1076325" y="142875"/>
                  <a:pt x="1076325" y="200025"/>
                </a:cubicBezTo>
                <a:cubicBezTo>
                  <a:pt x="1076325" y="238125"/>
                  <a:pt x="1067594" y="276225"/>
                  <a:pt x="1050131" y="314325"/>
                </a:cubicBezTo>
                <a:cubicBezTo>
                  <a:pt x="1032669" y="352425"/>
                  <a:pt x="1004887" y="388937"/>
                  <a:pt x="966787" y="423862"/>
                </a:cubicBezTo>
                <a:cubicBezTo>
                  <a:pt x="874712" y="512762"/>
                  <a:pt x="804069" y="584993"/>
                  <a:pt x="754856" y="640556"/>
                </a:cubicBezTo>
                <a:cubicBezTo>
                  <a:pt x="705644" y="696118"/>
                  <a:pt x="676275" y="733425"/>
                  <a:pt x="666750" y="752475"/>
                </a:cubicBezTo>
                <a:lnTo>
                  <a:pt x="816557" y="752475"/>
                </a:lnTo>
                <a:lnTo>
                  <a:pt x="695300" y="823912"/>
                </a:lnTo>
                <a:lnTo>
                  <a:pt x="614363" y="823912"/>
                </a:lnTo>
                <a:lnTo>
                  <a:pt x="614363" y="762000"/>
                </a:lnTo>
                <a:cubicBezTo>
                  <a:pt x="630237" y="733425"/>
                  <a:pt x="656431" y="696912"/>
                  <a:pt x="692944" y="652462"/>
                </a:cubicBezTo>
                <a:cubicBezTo>
                  <a:pt x="729456" y="608012"/>
                  <a:pt x="777875" y="555625"/>
                  <a:pt x="838200" y="495300"/>
                </a:cubicBezTo>
                <a:cubicBezTo>
                  <a:pt x="890538" y="440779"/>
                  <a:pt x="929022" y="389458"/>
                  <a:pt x="953653" y="341337"/>
                </a:cubicBezTo>
                <a:cubicBezTo>
                  <a:pt x="978285" y="293216"/>
                  <a:pt x="990600" y="248295"/>
                  <a:pt x="990600" y="206573"/>
                </a:cubicBezTo>
                <a:cubicBezTo>
                  <a:pt x="990600" y="148877"/>
                  <a:pt x="977900" y="104787"/>
                  <a:pt x="952500" y="74302"/>
                </a:cubicBezTo>
                <a:cubicBezTo>
                  <a:pt x="927100" y="43817"/>
                  <a:pt x="889000" y="28575"/>
                  <a:pt x="838200" y="28575"/>
                </a:cubicBezTo>
                <a:cubicBezTo>
                  <a:pt x="800100" y="28575"/>
                  <a:pt x="767556" y="39092"/>
                  <a:pt x="740569" y="60126"/>
                </a:cubicBezTo>
                <a:cubicBezTo>
                  <a:pt x="713581" y="81161"/>
                  <a:pt x="700087" y="107875"/>
                  <a:pt x="700087" y="140270"/>
                </a:cubicBezTo>
                <a:cubicBezTo>
                  <a:pt x="700087" y="159668"/>
                  <a:pt x="705644" y="175840"/>
                  <a:pt x="716756" y="188788"/>
                </a:cubicBezTo>
                <a:cubicBezTo>
                  <a:pt x="727869" y="201736"/>
                  <a:pt x="733425" y="214684"/>
                  <a:pt x="733425" y="227632"/>
                </a:cubicBezTo>
                <a:cubicBezTo>
                  <a:pt x="733425" y="243855"/>
                  <a:pt x="729630" y="256009"/>
                  <a:pt x="722040" y="264095"/>
                </a:cubicBezTo>
                <a:cubicBezTo>
                  <a:pt x="714449" y="272182"/>
                  <a:pt x="703064" y="276225"/>
                  <a:pt x="687884" y="276225"/>
                </a:cubicBezTo>
                <a:cubicBezTo>
                  <a:pt x="669677" y="276225"/>
                  <a:pt x="655253" y="270668"/>
                  <a:pt x="644612" y="259556"/>
                </a:cubicBezTo>
                <a:cubicBezTo>
                  <a:pt x="633971" y="248443"/>
                  <a:pt x="628650" y="230187"/>
                  <a:pt x="628650" y="204787"/>
                </a:cubicBezTo>
                <a:cubicBezTo>
                  <a:pt x="628650" y="138112"/>
                  <a:pt x="652463" y="87312"/>
                  <a:pt x="700087" y="52387"/>
                </a:cubicBezTo>
                <a:cubicBezTo>
                  <a:pt x="747713" y="17462"/>
                  <a:pt x="798513" y="0"/>
                  <a:pt x="852487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1155BBDE-66C3-48B0-BDED-F0412293DAEB}"/>
              </a:ext>
            </a:extLst>
          </p:cNvPr>
          <p:cNvCxnSpPr/>
          <p:nvPr/>
        </p:nvCxnSpPr>
        <p:spPr>
          <a:xfrm flipH="1">
            <a:off x="7712438" y="3667678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hlinkClick r:id="rId2" action="ppaction://hlinksldjump"/>
            <a:extLst>
              <a:ext uri="{FF2B5EF4-FFF2-40B4-BE49-F238E27FC236}">
                <a16:creationId xmlns:a16="http://schemas.microsoft.com/office/drawing/2014/main" id="{9ABC2E97-B359-4AB2-848B-D2653B68151A}"/>
              </a:ext>
            </a:extLst>
          </p:cNvPr>
          <p:cNvSpPr txBox="1"/>
          <p:nvPr/>
        </p:nvSpPr>
        <p:spPr>
          <a:xfrm>
            <a:off x="8585788" y="352087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完善场景</a:t>
            </a:r>
            <a:endParaRPr lang="zh-CN" altLang="en-US" dirty="0"/>
          </a:p>
        </p:txBody>
      </p:sp>
      <p:sp>
        <p:nvSpPr>
          <p:cNvPr id="22" name="文本框 21">
            <a:hlinkClick r:id="rId3" action="ppaction://hlinksldjump"/>
            <a:extLst>
              <a:ext uri="{FF2B5EF4-FFF2-40B4-BE49-F238E27FC236}">
                <a16:creationId xmlns:a16="http://schemas.microsoft.com/office/drawing/2014/main" id="{A4FA8CBE-305F-4333-AF39-400B25841AD0}"/>
              </a:ext>
            </a:extLst>
          </p:cNvPr>
          <p:cNvSpPr txBox="1"/>
          <p:nvPr/>
        </p:nvSpPr>
        <p:spPr>
          <a:xfrm>
            <a:off x="8593048" y="2468592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创建救生站模型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66219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2544377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5577141" y="3972975"/>
            <a:ext cx="44935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创建救生站模型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2857011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2423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516208" y="563560"/>
            <a:ext cx="9166174" cy="1884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zh-CN" altLang="zh-CN" dirty="0"/>
              <a:t>海边救生站是本案例中重要的建筑物，其模型分为主体房屋建筑、室外平台栈道以及地基等，创建过程涉及到前面章节中所介绍的基本工具。</a:t>
            </a:r>
          </a:p>
          <a:p>
            <a:pPr indent="457200"/>
            <a:r>
              <a:rPr lang="en-US" altLang="zh-CN" b="1" dirty="0"/>
              <a:t>10.1.1  </a:t>
            </a:r>
            <a:r>
              <a:rPr lang="zh-CN" altLang="zh-CN" b="1" dirty="0"/>
              <a:t>创建救生站房屋模型</a:t>
            </a:r>
          </a:p>
          <a:p>
            <a:pPr indent="457200"/>
            <a:r>
              <a:rPr lang="zh-CN" altLang="zh-CN" dirty="0"/>
              <a:t>本小节主要介绍救生站房屋模型的创建。具体操作步骤介绍如下：</a:t>
            </a:r>
          </a:p>
        </p:txBody>
      </p:sp>
      <p:sp>
        <p:nvSpPr>
          <p:cNvPr id="12" name="Rectángulo 42">
            <a:extLst>
              <a:ext uri="{FF2B5EF4-FFF2-40B4-BE49-F238E27FC236}">
                <a16:creationId xmlns:a16="http://schemas.microsoft.com/office/drawing/2014/main" id="{157E9E07-14B9-4667-BBD9-B3BDD4BE547F}"/>
              </a:ext>
            </a:extLst>
          </p:cNvPr>
          <p:cNvSpPr/>
          <p:nvPr/>
        </p:nvSpPr>
        <p:spPr>
          <a:xfrm>
            <a:off x="4006553" y="5495779"/>
            <a:ext cx="4178894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SzPct val="104000"/>
              <a:buFont typeface="Wingdings" panose="05000000000000000000" pitchFamily="2" charset="2"/>
              <a:buChar char=""/>
            </a:pPr>
            <a:r>
              <a:rPr lang="en-US" altLang="zh-CN" b="1" dirty="0">
                <a:solidFill>
                  <a:srgbClr val="6BDBCF"/>
                </a:solidFill>
              </a:rPr>
              <a:t>&lt;</a:t>
            </a:r>
            <a:r>
              <a:rPr lang="zh-CN" altLang="zh-CN" b="1" dirty="0">
                <a:solidFill>
                  <a:srgbClr val="6BDBCF"/>
                </a:solidFill>
              </a:rPr>
              <a:t>具体操作过程详见书中图文内容</a:t>
            </a:r>
            <a:r>
              <a:rPr lang="en-US" altLang="zh-CN" b="1" dirty="0">
                <a:solidFill>
                  <a:srgbClr val="6BDBCF"/>
                </a:solidFill>
              </a:rPr>
              <a:t>&gt;</a:t>
            </a:r>
            <a:endParaRPr lang="zh-CN" altLang="zh-CN" dirty="0">
              <a:solidFill>
                <a:srgbClr val="6BDBCF"/>
              </a:solidFill>
            </a:endParaRPr>
          </a:p>
        </p:txBody>
      </p:sp>
      <p:pic>
        <p:nvPicPr>
          <p:cNvPr id="1026" name="图片 1">
            <a:extLst>
              <a:ext uri="{FF2B5EF4-FFF2-40B4-BE49-F238E27FC236}">
                <a16:creationId xmlns:a16="http://schemas.microsoft.com/office/drawing/2014/main" id="{4C1025E8-062F-4935-A2FA-9E52E36A1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780" y="2617921"/>
            <a:ext cx="3341110" cy="272492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图片 1">
            <a:extLst>
              <a:ext uri="{FF2B5EF4-FFF2-40B4-BE49-F238E27FC236}">
                <a16:creationId xmlns:a16="http://schemas.microsoft.com/office/drawing/2014/main" id="{464EFC34-7207-4E97-91EE-0F9F754AEE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028" y="2615404"/>
            <a:ext cx="3341110" cy="27274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343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509618" y="549275"/>
            <a:ext cx="9166174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10.1.2  </a:t>
            </a:r>
            <a:r>
              <a:rPr lang="zh-CN" altLang="zh-CN" b="1" dirty="0"/>
              <a:t>创建平台及地基</a:t>
            </a:r>
          </a:p>
          <a:p>
            <a:pPr indent="457200"/>
            <a:r>
              <a:rPr lang="zh-CN" altLang="zh-CN" dirty="0"/>
              <a:t>本小节主要介绍平台及地基模型的制作。由于室外步道与平台不在同一平面，在绘制栏杆扶手时需要利用</a:t>
            </a:r>
            <a:r>
              <a:rPr lang="en-US" altLang="zh-CN" dirty="0"/>
              <a:t>“</a:t>
            </a:r>
            <a:r>
              <a:rPr lang="zh-CN" altLang="zh-CN" dirty="0"/>
              <a:t>直线</a:t>
            </a:r>
            <a:r>
              <a:rPr lang="en-US" altLang="zh-CN" dirty="0"/>
              <a:t>”</a:t>
            </a:r>
            <a:r>
              <a:rPr lang="zh-CN" altLang="zh-CN" dirty="0"/>
              <a:t>工具仔细捕捉，具体绘制步骤介绍如下：</a:t>
            </a:r>
          </a:p>
        </p:txBody>
      </p:sp>
      <p:sp>
        <p:nvSpPr>
          <p:cNvPr id="12" name="Rectángulo 42">
            <a:extLst>
              <a:ext uri="{FF2B5EF4-FFF2-40B4-BE49-F238E27FC236}">
                <a16:creationId xmlns:a16="http://schemas.microsoft.com/office/drawing/2014/main" id="{157E9E07-14B9-4667-BBD9-B3BDD4BE547F}"/>
              </a:ext>
            </a:extLst>
          </p:cNvPr>
          <p:cNvSpPr/>
          <p:nvPr/>
        </p:nvSpPr>
        <p:spPr>
          <a:xfrm>
            <a:off x="4003258" y="5397418"/>
            <a:ext cx="4178894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SzPct val="104000"/>
              <a:buFont typeface="Wingdings" panose="05000000000000000000" pitchFamily="2" charset="2"/>
              <a:buChar char=""/>
            </a:pPr>
            <a:r>
              <a:rPr lang="en-US" altLang="zh-CN" b="1" dirty="0">
                <a:solidFill>
                  <a:srgbClr val="6BDBCF"/>
                </a:solidFill>
              </a:rPr>
              <a:t>&lt;</a:t>
            </a:r>
            <a:r>
              <a:rPr lang="zh-CN" altLang="zh-CN" b="1" dirty="0">
                <a:solidFill>
                  <a:srgbClr val="6BDBCF"/>
                </a:solidFill>
              </a:rPr>
              <a:t>具体操作过程详见书中图文内容</a:t>
            </a:r>
            <a:r>
              <a:rPr lang="en-US" altLang="zh-CN" b="1" dirty="0">
                <a:solidFill>
                  <a:srgbClr val="6BDBCF"/>
                </a:solidFill>
              </a:rPr>
              <a:t>&gt;</a:t>
            </a:r>
            <a:endParaRPr lang="zh-CN" altLang="zh-CN" dirty="0">
              <a:solidFill>
                <a:srgbClr val="6BDBCF"/>
              </a:solidFill>
            </a:endParaRPr>
          </a:p>
        </p:txBody>
      </p:sp>
      <p:pic>
        <p:nvPicPr>
          <p:cNvPr id="2050" name="图片 1">
            <a:extLst>
              <a:ext uri="{FF2B5EF4-FFF2-40B4-BE49-F238E27FC236}">
                <a16:creationId xmlns:a16="http://schemas.microsoft.com/office/drawing/2014/main" id="{87B28069-A418-4EF9-8643-8DFC2BC2B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094" y="2272744"/>
            <a:ext cx="3491525" cy="28670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图片 1">
            <a:extLst>
              <a:ext uri="{FF2B5EF4-FFF2-40B4-BE49-F238E27FC236}">
                <a16:creationId xmlns:a16="http://schemas.microsoft.com/office/drawing/2014/main" id="{D8C5A08A-446D-40B0-8F51-D269147DF6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5399" y="2272743"/>
            <a:ext cx="3507235" cy="28670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183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2032626" y="549275"/>
            <a:ext cx="8120157" cy="142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10.1.3  </a:t>
            </a:r>
            <a:r>
              <a:rPr lang="zh-CN" altLang="zh-CN" b="1" dirty="0"/>
              <a:t>创建简易躺椅模型</a:t>
            </a:r>
          </a:p>
          <a:p>
            <a:pPr indent="457200"/>
            <a:r>
              <a:rPr lang="zh-CN" altLang="zh-CN" dirty="0"/>
              <a:t>沙滩上最常见的就是各式各样的躺椅，本小节主要躺椅模型的创建，具体操作介绍如下：</a:t>
            </a:r>
          </a:p>
        </p:txBody>
      </p:sp>
      <p:sp>
        <p:nvSpPr>
          <p:cNvPr id="12" name="Rectángulo 42">
            <a:extLst>
              <a:ext uri="{FF2B5EF4-FFF2-40B4-BE49-F238E27FC236}">
                <a16:creationId xmlns:a16="http://schemas.microsoft.com/office/drawing/2014/main" id="{157E9E07-14B9-4667-BBD9-B3BDD4BE547F}"/>
              </a:ext>
            </a:extLst>
          </p:cNvPr>
          <p:cNvSpPr/>
          <p:nvPr/>
        </p:nvSpPr>
        <p:spPr>
          <a:xfrm>
            <a:off x="4003258" y="5397418"/>
            <a:ext cx="4178894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SzPct val="104000"/>
              <a:buFont typeface="Wingdings" panose="05000000000000000000" pitchFamily="2" charset="2"/>
              <a:buChar char=""/>
            </a:pPr>
            <a:r>
              <a:rPr lang="en-US" altLang="zh-CN" b="1" dirty="0">
                <a:solidFill>
                  <a:srgbClr val="6BDBCF"/>
                </a:solidFill>
              </a:rPr>
              <a:t>&lt;</a:t>
            </a:r>
            <a:r>
              <a:rPr lang="zh-CN" altLang="zh-CN" b="1" dirty="0">
                <a:solidFill>
                  <a:srgbClr val="6BDBCF"/>
                </a:solidFill>
              </a:rPr>
              <a:t>具体操作过程详见书中图文内容</a:t>
            </a:r>
            <a:r>
              <a:rPr lang="en-US" altLang="zh-CN" b="1" dirty="0">
                <a:solidFill>
                  <a:srgbClr val="6BDBCF"/>
                </a:solidFill>
              </a:rPr>
              <a:t>&gt;</a:t>
            </a:r>
            <a:endParaRPr lang="zh-CN" altLang="zh-CN" dirty="0">
              <a:solidFill>
                <a:srgbClr val="6BDBCF"/>
              </a:solidFill>
            </a:endParaRPr>
          </a:p>
        </p:txBody>
      </p:sp>
      <p:pic>
        <p:nvPicPr>
          <p:cNvPr id="3074" name="图片 1">
            <a:extLst>
              <a:ext uri="{FF2B5EF4-FFF2-40B4-BE49-F238E27FC236}">
                <a16:creationId xmlns:a16="http://schemas.microsoft.com/office/drawing/2014/main" id="{EDAE4114-882A-4A4C-9D32-2E878DB823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137" y="2198665"/>
            <a:ext cx="3977133" cy="297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0569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2032626" y="549275"/>
            <a:ext cx="8120157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10.1.4  </a:t>
            </a:r>
            <a:r>
              <a:rPr lang="zh-CN" altLang="zh-CN" b="1" dirty="0"/>
              <a:t>创建沙滩与海水模型</a:t>
            </a:r>
          </a:p>
          <a:p>
            <a:pPr indent="457200"/>
            <a:r>
              <a:rPr lang="zh-CN" altLang="zh-CN" dirty="0"/>
              <a:t>本小节主要介绍的是沙滩场景模型的创建，这里需要利用沙盒工具来表现沙滩的起伏造型。下面介绍具体的绘制步骤：</a:t>
            </a:r>
          </a:p>
        </p:txBody>
      </p:sp>
      <p:sp>
        <p:nvSpPr>
          <p:cNvPr id="12" name="Rectángulo 42">
            <a:extLst>
              <a:ext uri="{FF2B5EF4-FFF2-40B4-BE49-F238E27FC236}">
                <a16:creationId xmlns:a16="http://schemas.microsoft.com/office/drawing/2014/main" id="{157E9E07-14B9-4667-BBD9-B3BDD4BE547F}"/>
              </a:ext>
            </a:extLst>
          </p:cNvPr>
          <p:cNvSpPr/>
          <p:nvPr/>
        </p:nvSpPr>
        <p:spPr>
          <a:xfrm>
            <a:off x="4006553" y="5354555"/>
            <a:ext cx="4178894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SzPct val="104000"/>
              <a:buFont typeface="Wingdings" panose="05000000000000000000" pitchFamily="2" charset="2"/>
              <a:buChar char=""/>
            </a:pPr>
            <a:r>
              <a:rPr lang="en-US" altLang="zh-CN" b="1" dirty="0">
                <a:solidFill>
                  <a:srgbClr val="6BDBCF"/>
                </a:solidFill>
              </a:rPr>
              <a:t>&lt;</a:t>
            </a:r>
            <a:r>
              <a:rPr lang="zh-CN" altLang="zh-CN" b="1" dirty="0">
                <a:solidFill>
                  <a:srgbClr val="6BDBCF"/>
                </a:solidFill>
              </a:rPr>
              <a:t>具体操作过程详见书中图文内容</a:t>
            </a:r>
            <a:r>
              <a:rPr lang="en-US" altLang="zh-CN" b="1" dirty="0">
                <a:solidFill>
                  <a:srgbClr val="6BDBCF"/>
                </a:solidFill>
              </a:rPr>
              <a:t>&gt;</a:t>
            </a:r>
            <a:endParaRPr lang="zh-CN" altLang="zh-CN" dirty="0">
              <a:solidFill>
                <a:srgbClr val="6BDBCF"/>
              </a:solidFill>
            </a:endParaRPr>
          </a:p>
        </p:txBody>
      </p:sp>
      <p:pic>
        <p:nvPicPr>
          <p:cNvPr id="4098" name="图片 1">
            <a:extLst>
              <a:ext uri="{FF2B5EF4-FFF2-40B4-BE49-F238E27FC236}">
                <a16:creationId xmlns:a16="http://schemas.microsoft.com/office/drawing/2014/main" id="{13E6257D-60CB-4BB6-BA49-FEC331A1DC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961" y="2061389"/>
            <a:ext cx="4261486" cy="3204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44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2544377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6120063" y="3972975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完善场景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2857011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1743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2484</TotalTime>
  <Words>519</Words>
  <Application>Microsoft Office PowerPoint</Application>
  <PresentationFormat>宽屏</PresentationFormat>
  <Paragraphs>40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微软雅黑</vt:lpstr>
      <vt:lpstr>幼圆</vt:lpstr>
      <vt:lpstr>站酷小薇LOGO体</vt:lpstr>
      <vt:lpstr>Arial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671</cp:revision>
  <dcterms:created xsi:type="dcterms:W3CDTF">2020-06-26T11:31:00Z</dcterms:created>
  <dcterms:modified xsi:type="dcterms:W3CDTF">2023-01-11T06:19:58Z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v1.0_mb_s+3ElstvPcfk5zy2frAFoQ==</vt:lpwstr>
  </property>
</Properties>
</file>