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9" r:id="rId2"/>
    <p:sldId id="365" r:id="rId3"/>
    <p:sldId id="292" r:id="rId4"/>
    <p:sldId id="290" r:id="rId5"/>
    <p:sldId id="367" r:id="rId6"/>
    <p:sldId id="579" r:id="rId7"/>
    <p:sldId id="580" r:id="rId8"/>
    <p:sldId id="581" r:id="rId9"/>
    <p:sldId id="582" r:id="rId10"/>
    <p:sldId id="583" r:id="rId11"/>
    <p:sldId id="584" r:id="rId12"/>
    <p:sldId id="578" r:id="rId13"/>
    <p:sldId id="512" r:id="rId14"/>
    <p:sldId id="546" r:id="rId15"/>
    <p:sldId id="547" r:id="rId16"/>
    <p:sldId id="286" r:id="rId1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DB8AD"/>
    <a:srgbClr val="7D6B63"/>
    <a:srgbClr val="D99211"/>
    <a:srgbClr val="EDA221"/>
    <a:srgbClr val="FFBC04"/>
    <a:srgbClr val="FEB801"/>
    <a:srgbClr val="B57A0F"/>
    <a:srgbClr val="D18C11"/>
    <a:srgbClr val="C3830F"/>
    <a:srgbClr val="96650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630" autoAdjust="0"/>
    <p:restoredTop sz="94660"/>
  </p:normalViewPr>
  <p:slideViewPr>
    <p:cSldViewPr snapToGrid="0">
      <p:cViewPr varScale="1">
        <p:scale>
          <a:sx n="67" d="100"/>
          <a:sy n="67" d="100"/>
        </p:scale>
        <p:origin x="66" y="30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 Id="rId5" Type="http://schemas.openxmlformats.org/officeDocument/2006/relationships/image" Target="../media/image5.jpeg"/><Relationship Id="rId4" Type="http://schemas.microsoft.com/office/2007/relationships/hdphoto" Target="../media/hdphoto2.wdp"/></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F6AE5AAF-4686-4DBC-AD82-82ACA52592B1}" type="datetimeFigureOut">
              <a:rPr lang="zh-CN" altLang="en-US" smtClean="0"/>
              <a:t>2023/1/11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5E9F4B-4EC2-4F8F-9FBC-A9585385FE32}" type="slidenum">
              <a:rPr lang="zh-CN" altLang="en-US" smtClean="0"/>
              <a:t>‹#›</a:t>
            </a:fld>
            <a:endParaRPr lang="zh-CN" altLang="en-US"/>
          </a:p>
        </p:txBody>
      </p:sp>
      <p:pic>
        <p:nvPicPr>
          <p:cNvPr id="7" name="图片 6" descr="图片包含 游戏机&#10;&#10;描述已自动生成">
            <a:extLst>
              <a:ext uri="{FF2B5EF4-FFF2-40B4-BE49-F238E27FC236}">
                <a16:creationId xmlns:a16="http://schemas.microsoft.com/office/drawing/2014/main" id="{4E08BE82-6930-4EF0-9FF3-EB768F7D2884}"/>
              </a:ext>
            </a:extLst>
          </p:cNvPr>
          <p:cNvPicPr>
            <a:picLocks noChangeAspect="1"/>
          </p:cNvPicPr>
          <p:nvPr userDrawn="1"/>
        </p:nvPicPr>
        <p:blipFill>
          <a:blip r:embed="rId2">
            <a:alphaModFix amt="39000"/>
            <a:extLst>
              <a:ext uri="{28A0092B-C50C-407E-A947-70E740481C1C}">
                <a14:useLocalDpi xmlns:a14="http://schemas.microsoft.com/office/drawing/2010/main" val="0"/>
              </a:ext>
            </a:extLst>
          </a:blip>
          <a:stretch>
            <a:fillRect/>
          </a:stretch>
        </p:blipFill>
        <p:spPr>
          <a:xfrm>
            <a:off x="-3675891" y="-4547769"/>
            <a:ext cx="12073131" cy="8658691"/>
          </a:xfrm>
          <a:prstGeom prst="rect">
            <a:avLst/>
          </a:prstGeom>
        </p:spPr>
      </p:pic>
      <p:pic>
        <p:nvPicPr>
          <p:cNvPr id="8" name="图片 7" descr="图片包含 游戏机&#10;&#10;描述已自动生成">
            <a:extLst>
              <a:ext uri="{FF2B5EF4-FFF2-40B4-BE49-F238E27FC236}">
                <a16:creationId xmlns:a16="http://schemas.microsoft.com/office/drawing/2014/main" id="{CA132A93-7E31-4F2C-AD69-267977D5A1B9}"/>
              </a:ext>
            </a:extLst>
          </p:cNvPr>
          <p:cNvPicPr>
            <a:picLocks noChangeAspect="1"/>
          </p:cNvPicPr>
          <p:nvPr userDrawn="1"/>
        </p:nvPicPr>
        <p:blipFill>
          <a:blip r:embed="rId2">
            <a:alphaModFix amt="39000"/>
            <a:extLst>
              <a:ext uri="{28A0092B-C50C-407E-A947-70E740481C1C}">
                <a14:useLocalDpi xmlns:a14="http://schemas.microsoft.com/office/drawing/2010/main" val="0"/>
              </a:ext>
            </a:extLst>
          </a:blip>
          <a:stretch>
            <a:fillRect/>
          </a:stretch>
        </p:blipFill>
        <p:spPr>
          <a:xfrm>
            <a:off x="5686929" y="2987565"/>
            <a:ext cx="8590542" cy="6161024"/>
          </a:xfrm>
          <a:prstGeom prst="rect">
            <a:avLst/>
          </a:prstGeom>
        </p:spPr>
      </p:pic>
      <p:sp>
        <p:nvSpPr>
          <p:cNvPr id="9" name="文本框 8">
            <a:extLst>
              <a:ext uri="{FF2B5EF4-FFF2-40B4-BE49-F238E27FC236}">
                <a16:creationId xmlns:a16="http://schemas.microsoft.com/office/drawing/2014/main" id="{1CA44BA0-EDA4-4024-A8AD-FDD11A4F89D5}"/>
              </a:ext>
            </a:extLst>
          </p:cNvPr>
          <p:cNvSpPr txBox="1"/>
          <p:nvPr userDrawn="1"/>
        </p:nvSpPr>
        <p:spPr>
          <a:xfrm>
            <a:off x="3817408" y="6408107"/>
            <a:ext cx="6920917" cy="261610"/>
          </a:xfrm>
          <a:prstGeom prst="rect">
            <a:avLst/>
          </a:prstGeom>
          <a:noFill/>
        </p:spPr>
        <p:txBody>
          <a:bodyPr wrap="square" rtlCol="0">
            <a:spAutoFit/>
          </a:bodyPr>
          <a:lstStyle/>
          <a:p>
            <a:r>
              <a:rPr lang="zh-CN" altLang="en-US" sz="1100" dirty="0">
                <a:solidFill>
                  <a:schemeClr val="tx1"/>
                </a:solidFill>
              </a:rPr>
              <a:t>关注微信公众平台</a:t>
            </a:r>
            <a:r>
              <a:rPr lang="en-US" altLang="zh-CN" sz="1100" dirty="0">
                <a:solidFill>
                  <a:schemeClr val="tx1"/>
                </a:solidFill>
              </a:rPr>
              <a:t>DSSF007</a:t>
            </a:r>
            <a:r>
              <a:rPr lang="zh-CN" altLang="en-US" sz="1100" dirty="0">
                <a:solidFill>
                  <a:schemeClr val="tx1"/>
                </a:solidFill>
              </a:rPr>
              <a:t>，回复关键字“经典课堂”获取更多资源</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6AE5AAF-4686-4DBC-AD82-82ACA52592B1}" type="datetimeFigureOut">
              <a:rPr lang="zh-CN" altLang="en-US" smtClean="0"/>
              <a:t>2023/1/11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6AE5AAF-4686-4DBC-AD82-82ACA52592B1}" type="datetimeFigureOut">
              <a:rPr lang="zh-CN" altLang="en-US" smtClean="0"/>
              <a:t>2023/1/11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F6AE5AAF-4686-4DBC-AD82-82ACA52592B1}" type="datetimeFigureOut">
              <a:rPr lang="zh-CN" altLang="en-US" smtClean="0"/>
              <a:t>2023/1/11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F6AE5AAF-4686-4DBC-AD82-82ACA52592B1}" type="datetimeFigureOut">
              <a:rPr lang="zh-CN" altLang="en-US" smtClean="0"/>
              <a:t>2023/1/11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F6AE5AAF-4686-4DBC-AD82-82ACA52592B1}" type="datetimeFigureOut">
              <a:rPr lang="zh-CN" altLang="en-US" smtClean="0"/>
              <a:t>2023/1/11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F6AE5AAF-4686-4DBC-AD82-82ACA52592B1}" type="datetimeFigureOut">
              <a:rPr lang="zh-CN" altLang="en-US" smtClean="0"/>
              <a:t>2023/1/11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F6AE5AAF-4686-4DBC-AD82-82ACA52592B1}" type="datetimeFigureOut">
              <a:rPr lang="zh-CN" altLang="en-US" smtClean="0"/>
              <a:t>2023/1/11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F6AE5AAF-4686-4DBC-AD82-82ACA52592B1}" type="datetimeFigureOut">
              <a:rPr lang="zh-CN" altLang="en-US" smtClean="0"/>
              <a:t>2023/1/11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F6AE5AAF-4686-4DBC-AD82-82ACA52592B1}" type="datetimeFigureOut">
              <a:rPr lang="zh-CN" altLang="en-US" smtClean="0"/>
              <a:t>2023/1/11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95E9F4B-4EC2-4F8F-9FBC-A9585385FE32}" type="slidenum">
              <a:rPr lang="zh-CN" altLang="en-US" smtClean="0"/>
              <a:t>‹#›</a:t>
            </a:fld>
            <a:endParaRPr lang="zh-CN" altLang="en-US"/>
          </a:p>
        </p:txBody>
      </p:sp>
      <p:pic>
        <p:nvPicPr>
          <p:cNvPr id="7" name="图片 6">
            <a:extLst>
              <a:ext uri="{FF2B5EF4-FFF2-40B4-BE49-F238E27FC236}">
                <a16:creationId xmlns:a16="http://schemas.microsoft.com/office/drawing/2014/main" id="{527108C4-B026-4252-A877-40AA47E5810D}"/>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20000" contrast="-250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 name="矩形 9">
            <a:extLst>
              <a:ext uri="{FF2B5EF4-FFF2-40B4-BE49-F238E27FC236}">
                <a16:creationId xmlns:a16="http://schemas.microsoft.com/office/drawing/2014/main" id="{D1A70820-B138-4285-B54A-E50CC449B76D}"/>
              </a:ext>
            </a:extLst>
          </p:cNvPr>
          <p:cNvSpPr/>
          <p:nvPr userDrawn="1"/>
        </p:nvSpPr>
        <p:spPr>
          <a:xfrm>
            <a:off x="0" y="1285875"/>
            <a:ext cx="12192000" cy="3886200"/>
          </a:xfrm>
          <a:prstGeom prst="rect">
            <a:avLst/>
          </a:prstGeom>
          <a:solidFill>
            <a:schemeClr val="bg1">
              <a:lumMod val="95000"/>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id="{925AE7AA-5299-4910-A312-36B7B3F9E65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日期占位符 1"/>
          <p:cNvSpPr>
            <a:spLocks noGrp="1"/>
          </p:cNvSpPr>
          <p:nvPr>
            <p:ph type="dt" sz="half" idx="10"/>
          </p:nvPr>
        </p:nvSpPr>
        <p:spPr/>
        <p:txBody>
          <a:bodyPr/>
          <a:lstStyle/>
          <a:p>
            <a:fld id="{F6AE5AAF-4686-4DBC-AD82-82ACA52592B1}" type="datetimeFigureOut">
              <a:rPr lang="zh-CN" altLang="en-US" smtClean="0"/>
              <a:t>2023/1/11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95E9F4B-4EC2-4F8F-9FBC-A9585385FE32}" type="slidenum">
              <a:rPr lang="zh-CN" altLang="en-US" smtClean="0"/>
              <a:t>‹#›</a:t>
            </a:fld>
            <a:endParaRPr lang="zh-CN" altLang="en-US"/>
          </a:p>
        </p:txBody>
      </p:sp>
      <p:sp>
        <p:nvSpPr>
          <p:cNvPr id="13" name="矩形 12">
            <a:extLst>
              <a:ext uri="{FF2B5EF4-FFF2-40B4-BE49-F238E27FC236}">
                <a16:creationId xmlns:a16="http://schemas.microsoft.com/office/drawing/2014/main" id="{E781BB81-B763-4E0D-AFD7-99097146E66A}"/>
              </a:ext>
            </a:extLst>
          </p:cNvPr>
          <p:cNvSpPr/>
          <p:nvPr userDrawn="1"/>
        </p:nvSpPr>
        <p:spPr>
          <a:xfrm>
            <a:off x="590550" y="279400"/>
            <a:ext cx="11134725" cy="5991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15">
            <a:extLst>
              <a:ext uri="{FF2B5EF4-FFF2-40B4-BE49-F238E27FC236}">
                <a16:creationId xmlns:a16="http://schemas.microsoft.com/office/drawing/2014/main" id="{5C5DA7C5-8692-4770-99EE-3E64E45D9FF4}"/>
              </a:ext>
            </a:extLst>
          </p:cNvPr>
          <p:cNvCxnSpPr/>
          <p:nvPr userDrawn="1"/>
        </p:nvCxnSpPr>
        <p:spPr>
          <a:xfrm>
            <a:off x="4215161" y="512956"/>
            <a:ext cx="2497872" cy="0"/>
          </a:xfrm>
          <a:prstGeom prst="line">
            <a:avLst/>
          </a:prstGeom>
          <a:ln w="38100">
            <a:solidFill>
              <a:srgbClr val="FDB402"/>
            </a:solidFill>
          </a:ln>
        </p:spPr>
        <p:style>
          <a:lnRef idx="1">
            <a:schemeClr val="accent1"/>
          </a:lnRef>
          <a:fillRef idx="0">
            <a:schemeClr val="accent1"/>
          </a:fillRef>
          <a:effectRef idx="0">
            <a:schemeClr val="accent1"/>
          </a:effectRef>
          <a:fontRef idx="minor">
            <a:schemeClr val="tx1"/>
          </a:fontRef>
        </p:style>
      </p:cxnSp>
      <p:sp>
        <p:nvSpPr>
          <p:cNvPr id="17" name="文本框 16">
            <a:extLst>
              <a:ext uri="{FF2B5EF4-FFF2-40B4-BE49-F238E27FC236}">
                <a16:creationId xmlns:a16="http://schemas.microsoft.com/office/drawing/2014/main" id="{F96E57D6-D77A-460A-8CE6-E36F987B9D4A}"/>
              </a:ext>
            </a:extLst>
          </p:cNvPr>
          <p:cNvSpPr txBox="1"/>
          <p:nvPr userDrawn="1"/>
        </p:nvSpPr>
        <p:spPr>
          <a:xfrm>
            <a:off x="5254497" y="948466"/>
            <a:ext cx="1292662" cy="2477601"/>
          </a:xfrm>
          <a:prstGeom prst="rect">
            <a:avLst/>
          </a:prstGeom>
          <a:noFill/>
        </p:spPr>
        <p:txBody>
          <a:bodyPr vert="eaVert" wrap="none" rtlCol="0">
            <a:spAutoFit/>
          </a:bodyPr>
          <a:lstStyle/>
          <a:p>
            <a:r>
              <a:rPr lang="zh-CN" altLang="en-US" sz="7200" dirty="0">
                <a:solidFill>
                  <a:srgbClr val="AD6126"/>
                </a:solidFill>
                <a:latin typeface="站酷小薇LOGO体" panose="02010600010101010101" pitchFamily="2" charset="-122"/>
                <a:ea typeface="站酷小薇LOGO体" panose="02010600010101010101" pitchFamily="2" charset="-122"/>
              </a:rPr>
              <a:t>目  录</a:t>
            </a:r>
          </a:p>
        </p:txBody>
      </p:sp>
      <p:cxnSp>
        <p:nvCxnSpPr>
          <p:cNvPr id="18" name="直接连接符 17">
            <a:extLst>
              <a:ext uri="{FF2B5EF4-FFF2-40B4-BE49-F238E27FC236}">
                <a16:creationId xmlns:a16="http://schemas.microsoft.com/office/drawing/2014/main" id="{620AC5F4-78F5-4DFC-BD43-97B44EE004F9}"/>
              </a:ext>
            </a:extLst>
          </p:cNvPr>
          <p:cNvCxnSpPr/>
          <p:nvPr userDrawn="1"/>
        </p:nvCxnSpPr>
        <p:spPr>
          <a:xfrm>
            <a:off x="6713033" y="501817"/>
            <a:ext cx="0" cy="5307980"/>
          </a:xfrm>
          <a:prstGeom prst="line">
            <a:avLst/>
          </a:prstGeom>
          <a:ln w="38100">
            <a:solidFill>
              <a:srgbClr val="FDB402"/>
            </a:solidFill>
          </a:ln>
        </p:spPr>
        <p:style>
          <a:lnRef idx="1">
            <a:schemeClr val="accent1"/>
          </a:lnRef>
          <a:fillRef idx="0">
            <a:schemeClr val="accent1"/>
          </a:fillRef>
          <a:effectRef idx="0">
            <a:schemeClr val="accent1"/>
          </a:effectRef>
          <a:fontRef idx="minor">
            <a:schemeClr val="tx1"/>
          </a:fontRef>
        </p:style>
      </p:cxnSp>
      <p:pic>
        <p:nvPicPr>
          <p:cNvPr id="15" name="图片 14">
            <a:extLst>
              <a:ext uri="{FF2B5EF4-FFF2-40B4-BE49-F238E27FC236}">
                <a16:creationId xmlns:a16="http://schemas.microsoft.com/office/drawing/2014/main" id="{FFC5B84D-5AE6-462C-AEB2-D3200AD60735}"/>
              </a:ext>
            </a:extLst>
          </p:cNvPr>
          <p:cNvPicPr>
            <a:picLocks noChangeAspect="1"/>
          </p:cNvPicPr>
          <p:nvPr userDrawn="1"/>
        </p:nvPicPr>
        <p:blipFill>
          <a:blip r:embed="rId3">
            <a:extLst>
              <a:ext uri="{BEBA8EAE-BF5A-486C-A8C5-ECC9F3942E4B}">
                <a14:imgProps xmlns:a14="http://schemas.microsoft.com/office/drawing/2010/main">
                  <a14:imgLayer r:embed="rId4">
                    <a14:imgEffect>
                      <a14:sharpenSoften amount="-100000"/>
                    </a14:imgEffect>
                  </a14:imgLayer>
                </a14:imgProps>
              </a:ext>
              <a:ext uri="{28A0092B-C50C-407E-A947-70E740481C1C}">
                <a14:useLocalDpi xmlns:a14="http://schemas.microsoft.com/office/drawing/2010/main" val="0"/>
              </a:ext>
            </a:extLst>
          </a:blip>
          <a:srcRect l="25089" r="24821"/>
          <a:stretch>
            <a:fillRect/>
          </a:stretch>
        </p:blipFill>
        <p:spPr>
          <a:xfrm>
            <a:off x="0" y="-76200"/>
            <a:ext cx="6106901" cy="6858000"/>
          </a:xfrm>
          <a:custGeom>
            <a:avLst/>
            <a:gdLst>
              <a:gd name="connsiteX0" fmla="*/ 0 w 6106901"/>
              <a:gd name="connsiteY0" fmla="*/ 0 h 6858000"/>
              <a:gd name="connsiteX1" fmla="*/ 3193319 w 6106901"/>
              <a:gd name="connsiteY1" fmla="*/ 0 h 6858000"/>
              <a:gd name="connsiteX2" fmla="*/ 6106901 w 6106901"/>
              <a:gd name="connsiteY2" fmla="*/ 6858000 h 6858000"/>
              <a:gd name="connsiteX3" fmla="*/ 0 w 610690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106901" h="6858000">
                <a:moveTo>
                  <a:pt x="0" y="0"/>
                </a:moveTo>
                <a:lnTo>
                  <a:pt x="3193319" y="0"/>
                </a:lnTo>
                <a:lnTo>
                  <a:pt x="6106901" y="6858000"/>
                </a:lnTo>
                <a:lnTo>
                  <a:pt x="0" y="6858000"/>
                </a:lnTo>
                <a:close/>
              </a:path>
            </a:pathLst>
          </a:custGeom>
        </p:spPr>
      </p:pic>
      <p:pic>
        <p:nvPicPr>
          <p:cNvPr id="14" name="图片 13">
            <a:extLst>
              <a:ext uri="{FF2B5EF4-FFF2-40B4-BE49-F238E27FC236}">
                <a16:creationId xmlns:a16="http://schemas.microsoft.com/office/drawing/2014/main" id="{0AC13C7F-21CD-4C70-B030-90F1CDE2E3B9}"/>
              </a:ext>
            </a:extLst>
          </p:cNvPr>
          <p:cNvPicPr>
            <a:picLocks noChangeAspect="1"/>
          </p:cNvPicPr>
          <p:nvPr userDrawn="1"/>
        </p:nvPicPr>
        <p:blipFill>
          <a:blip r:embed="rId5">
            <a:extLst>
              <a:ext uri="{28A0092B-C50C-407E-A947-70E740481C1C}">
                <a14:useLocalDpi xmlns:a14="http://schemas.microsoft.com/office/drawing/2010/main" val="0"/>
              </a:ext>
            </a:extLst>
          </a:blip>
          <a:srcRect l="25089" r="24821"/>
          <a:stretch>
            <a:fillRect/>
          </a:stretch>
        </p:blipFill>
        <p:spPr>
          <a:xfrm>
            <a:off x="1266132" y="281327"/>
            <a:ext cx="5453198" cy="6123896"/>
          </a:xfrm>
          <a:custGeom>
            <a:avLst/>
            <a:gdLst>
              <a:gd name="connsiteX0" fmla="*/ 0 w 6106901"/>
              <a:gd name="connsiteY0" fmla="*/ 0 h 6858000"/>
              <a:gd name="connsiteX1" fmla="*/ 3193319 w 6106901"/>
              <a:gd name="connsiteY1" fmla="*/ 0 h 6858000"/>
              <a:gd name="connsiteX2" fmla="*/ 6106901 w 6106901"/>
              <a:gd name="connsiteY2" fmla="*/ 6858000 h 6858000"/>
              <a:gd name="connsiteX3" fmla="*/ 0 w 610690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106901" h="6858000">
                <a:moveTo>
                  <a:pt x="0" y="0"/>
                </a:moveTo>
                <a:lnTo>
                  <a:pt x="3193319" y="0"/>
                </a:lnTo>
                <a:lnTo>
                  <a:pt x="6106901" y="6858000"/>
                </a:lnTo>
                <a:lnTo>
                  <a:pt x="0" y="6858000"/>
                </a:lnTo>
                <a:close/>
              </a:path>
            </a:pathLst>
          </a:custGeom>
          <a:ln w="19050">
            <a:solidFill>
              <a:schemeClr val="bg1"/>
            </a:solid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id="{925AE7AA-5299-4910-A312-36B7B3F9E65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日期占位符 1"/>
          <p:cNvSpPr>
            <a:spLocks noGrp="1"/>
          </p:cNvSpPr>
          <p:nvPr>
            <p:ph type="dt" sz="half" idx="10"/>
          </p:nvPr>
        </p:nvSpPr>
        <p:spPr/>
        <p:txBody>
          <a:bodyPr/>
          <a:lstStyle/>
          <a:p>
            <a:fld id="{F6AE5AAF-4686-4DBC-AD82-82ACA52592B1}" type="datetimeFigureOut">
              <a:rPr lang="zh-CN" altLang="en-US" smtClean="0"/>
              <a:t>2023/1/11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95E9F4B-4EC2-4F8F-9FBC-A9585385FE32}" type="slidenum">
              <a:rPr lang="zh-CN" altLang="en-US" smtClean="0"/>
              <a:t>‹#›</a:t>
            </a:fld>
            <a:endParaRPr lang="zh-CN" altLang="en-US"/>
          </a:p>
        </p:txBody>
      </p:sp>
      <p:sp>
        <p:nvSpPr>
          <p:cNvPr id="13" name="矩形 12">
            <a:extLst>
              <a:ext uri="{FF2B5EF4-FFF2-40B4-BE49-F238E27FC236}">
                <a16:creationId xmlns:a16="http://schemas.microsoft.com/office/drawing/2014/main" id="{E781BB81-B763-4E0D-AFD7-99097146E66A}"/>
              </a:ext>
            </a:extLst>
          </p:cNvPr>
          <p:cNvSpPr/>
          <p:nvPr userDrawn="1"/>
        </p:nvSpPr>
        <p:spPr>
          <a:xfrm>
            <a:off x="590550" y="279400"/>
            <a:ext cx="11134725" cy="5991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5712434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a:extLst>
              <a:ext uri="{FF2B5EF4-FFF2-40B4-BE49-F238E27FC236}">
                <a16:creationId xmlns:a16="http://schemas.microsoft.com/office/drawing/2014/main" id="{D460A0B6-A8EB-44E8-A6BD-330DB1B70390}"/>
              </a:ext>
            </a:extLst>
          </p:cNvPr>
          <p:cNvSpPr>
            <a:spLocks noGrp="1"/>
          </p:cNvSpPr>
          <p:nvPr>
            <p:ph type="dt" sz="half" idx="10"/>
          </p:nvPr>
        </p:nvSpPr>
        <p:spPr/>
        <p:txBody>
          <a:bodyPr/>
          <a:lstStyle/>
          <a:p>
            <a:fld id="{F6AE5AAF-4686-4DBC-AD82-82ACA52592B1}" type="datetimeFigureOut">
              <a:rPr lang="zh-CN" altLang="en-US" smtClean="0"/>
              <a:t>2023/1/11</a:t>
            </a:fld>
            <a:endParaRPr lang="zh-CN" altLang="en-US"/>
          </a:p>
        </p:txBody>
      </p:sp>
      <p:sp>
        <p:nvSpPr>
          <p:cNvPr id="4" name="页脚占位符 3">
            <a:extLst>
              <a:ext uri="{FF2B5EF4-FFF2-40B4-BE49-F238E27FC236}">
                <a16:creationId xmlns:a16="http://schemas.microsoft.com/office/drawing/2014/main" id="{EA4A1964-6740-479C-BB4A-D71873D42DE6}"/>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04E74841-F418-4854-944B-12532FF68DFE}"/>
              </a:ext>
            </a:extLst>
          </p:cNvPr>
          <p:cNvSpPr>
            <a:spLocks noGrp="1"/>
          </p:cNvSpPr>
          <p:nvPr>
            <p:ph type="sldNum" sz="quarter" idx="12"/>
          </p:nvPr>
        </p:nvSpPr>
        <p:spPr/>
        <p:txBody>
          <a:bodyPr/>
          <a:lstStyle/>
          <a:p>
            <a:fld id="{195E9F4B-4EC2-4F8F-9FBC-A9585385FE32}" type="slidenum">
              <a:rPr lang="zh-CN" altLang="en-US" smtClean="0"/>
              <a:t>‹#›</a:t>
            </a:fld>
            <a:endParaRPr lang="zh-CN" altLang="en-US"/>
          </a:p>
        </p:txBody>
      </p:sp>
      <p:sp>
        <p:nvSpPr>
          <p:cNvPr id="6" name="文本框 5">
            <a:extLst>
              <a:ext uri="{FF2B5EF4-FFF2-40B4-BE49-F238E27FC236}">
                <a16:creationId xmlns:a16="http://schemas.microsoft.com/office/drawing/2014/main" id="{7D393AF0-2B1A-459D-B585-2CE20FDF9182}"/>
              </a:ext>
            </a:extLst>
          </p:cNvPr>
          <p:cNvSpPr txBox="1"/>
          <p:nvPr userDrawn="1"/>
        </p:nvSpPr>
        <p:spPr>
          <a:xfrm>
            <a:off x="0" y="0"/>
            <a:ext cx="12192000" cy="2705100"/>
          </a:xfrm>
          <a:prstGeom prst="rect">
            <a:avLst/>
          </a:prstGeom>
          <a:noFill/>
        </p:spPr>
        <p:txBody>
          <a:bodyPr wrap="square" rtlCol="0">
            <a:prstTxWarp prst="textTriangleInverted">
              <a:avLst/>
            </a:prstTxWarp>
            <a:spAutoFit/>
          </a:bodyPr>
          <a:lstStyle/>
          <a:p>
            <a:r>
              <a:rPr lang="en-US" altLang="zh-CN" dirty="0">
                <a:blipFill dpi="0" rotWithShape="1">
                  <a:blip r:embed="rId2">
                    <a:extLst>
                      <a:ext uri="{28A0092B-C50C-407E-A947-70E740481C1C}">
                        <a14:useLocalDpi xmlns:a14="http://schemas.microsoft.com/office/drawing/2010/main" val="0"/>
                      </a:ext>
                    </a:extLst>
                  </a:blip>
                  <a:srcRect/>
                  <a:stretch>
                    <a:fillRect/>
                  </a:stretch>
                </a:blipFill>
              </a:rPr>
              <a:t>-------------</a:t>
            </a:r>
            <a:endParaRPr lang="zh-CN" altLang="en-US" dirty="0">
              <a:blipFill dpi="0" rotWithShape="1">
                <a:blip r:embed="rId2">
                  <a:extLst>
                    <a:ext uri="{28A0092B-C50C-407E-A947-70E740481C1C}">
                      <a14:useLocalDpi xmlns:a14="http://schemas.microsoft.com/office/drawing/2010/main" val="0"/>
                    </a:ext>
                  </a:extLst>
                </a:blip>
                <a:srcRect/>
                <a:stretch>
                  <a:fillRect/>
                </a:stretch>
              </a:blipFill>
            </a:endParaRPr>
          </a:p>
        </p:txBody>
      </p:sp>
      <p:sp>
        <p:nvSpPr>
          <p:cNvPr id="7" name="矩形 6">
            <a:extLst>
              <a:ext uri="{FF2B5EF4-FFF2-40B4-BE49-F238E27FC236}">
                <a16:creationId xmlns:a16="http://schemas.microsoft.com/office/drawing/2014/main" id="{5B1E1E4B-8837-4854-831B-361D35D6B3B2}"/>
              </a:ext>
            </a:extLst>
          </p:cNvPr>
          <p:cNvSpPr/>
          <p:nvPr userDrawn="1"/>
        </p:nvSpPr>
        <p:spPr>
          <a:xfrm>
            <a:off x="0" y="3065480"/>
            <a:ext cx="12192000" cy="2397512"/>
          </a:xfrm>
          <a:prstGeom prst="rect">
            <a:avLst/>
          </a:prstGeom>
          <a:solidFill>
            <a:schemeClr val="bg1">
              <a:lumMod val="7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2510348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AE5AAF-4686-4DBC-AD82-82ACA52592B1}" type="datetimeFigureOut">
              <a:rPr lang="zh-CN" altLang="en-US" smtClean="0"/>
              <a:t>2023/1/11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5E9F4B-4EC2-4F8F-9FBC-A9585385FE32}"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1" r:id="rId8"/>
    <p:sldLayoutId id="2147483660" r:id="rId9"/>
    <p:sldLayoutId id="2147483656" r:id="rId10"/>
    <p:sldLayoutId id="2147483657" r:id="rId11"/>
    <p:sldLayoutId id="2147483658" r:id="rId12"/>
    <p:sldLayoutId id="2147483659"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10.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0" y="2305031"/>
            <a:ext cx="12192000" cy="3042473"/>
          </a:xfrm>
          <a:prstGeom prst="rect">
            <a:avLst/>
          </a:prstGeom>
          <a:gradFill>
            <a:gsLst>
              <a:gs pos="2000">
                <a:schemeClr val="accent1">
                  <a:lumMod val="5000"/>
                  <a:lumOff val="95000"/>
                  <a:alpha val="0"/>
                </a:schemeClr>
              </a:gs>
              <a:gs pos="35000">
                <a:srgbClr val="CDB8AD">
                  <a:alpha val="20000"/>
                </a:srgbClr>
              </a:gs>
              <a:gs pos="75000">
                <a:schemeClr val="tx1">
                  <a:lumMod val="95000"/>
                  <a:lumOff val="5000"/>
                  <a:alpha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500" dirty="0"/>
          </a:p>
        </p:txBody>
      </p:sp>
      <p:sp>
        <p:nvSpPr>
          <p:cNvPr id="6" name="文本框 5"/>
          <p:cNvSpPr txBox="1"/>
          <p:nvPr/>
        </p:nvSpPr>
        <p:spPr>
          <a:xfrm>
            <a:off x="1661340" y="4186262"/>
            <a:ext cx="8869319" cy="1015663"/>
          </a:xfrm>
          <a:prstGeom prst="rect">
            <a:avLst/>
          </a:prstGeom>
          <a:noFill/>
        </p:spPr>
        <p:txBody>
          <a:bodyPr wrap="square" rtlCol="0">
            <a:spAutoFit/>
          </a:bodyPr>
          <a:lstStyle/>
          <a:p>
            <a:r>
              <a:rPr lang="zh-CN" altLang="zh-CN" sz="6000" b="1" dirty="0">
                <a:solidFill>
                  <a:schemeClr val="bg1"/>
                </a:solidFill>
                <a:latin typeface="微软雅黑" panose="020B0503020204020204" pitchFamily="34" charset="-122"/>
                <a:ea typeface="微软雅黑" panose="020B0503020204020204" pitchFamily="34" charset="-122"/>
              </a:rPr>
              <a:t>第</a:t>
            </a:r>
            <a:r>
              <a:rPr lang="en-US" altLang="zh-CN" sz="6000" b="1" dirty="0">
                <a:solidFill>
                  <a:schemeClr val="bg1"/>
                </a:solidFill>
                <a:latin typeface="微软雅黑" panose="020B0503020204020204" pitchFamily="34" charset="-122"/>
                <a:ea typeface="微软雅黑" panose="020B0503020204020204" pitchFamily="34" charset="-122"/>
              </a:rPr>
              <a:t>7</a:t>
            </a:r>
            <a:r>
              <a:rPr lang="zh-CN" altLang="zh-CN" sz="6000" b="1" dirty="0">
                <a:solidFill>
                  <a:schemeClr val="bg1"/>
                </a:solidFill>
                <a:latin typeface="微软雅黑" panose="020B0503020204020204" pitchFamily="34" charset="-122"/>
                <a:ea typeface="微软雅黑" panose="020B0503020204020204" pitchFamily="34" charset="-122"/>
              </a:rPr>
              <a:t>章</a:t>
            </a:r>
            <a:r>
              <a:rPr lang="en-US" altLang="zh-CN" sz="6000" b="1" dirty="0">
                <a:solidFill>
                  <a:schemeClr val="bg1"/>
                </a:solidFill>
                <a:latin typeface="微软雅黑" panose="020B0503020204020204" pitchFamily="34" charset="-122"/>
                <a:ea typeface="微软雅黑" panose="020B0503020204020204" pitchFamily="34" charset="-122"/>
              </a:rPr>
              <a:t>  </a:t>
            </a:r>
            <a:r>
              <a:rPr lang="zh-CN" altLang="zh-CN" sz="6000" b="1" dirty="0">
                <a:solidFill>
                  <a:schemeClr val="bg1"/>
                </a:solidFill>
                <a:latin typeface="微软雅黑" panose="020B0503020204020204" pitchFamily="34" charset="-122"/>
                <a:ea typeface="微软雅黑" panose="020B0503020204020204" pitchFamily="34" charset="-122"/>
              </a:rPr>
              <a:t>文件的导入与导出</a:t>
            </a:r>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82147" y="6072009"/>
            <a:ext cx="2718419" cy="406493"/>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173947" y="563563"/>
            <a:ext cx="9851976" cy="5080000"/>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7.2.1  </a:t>
            </a:r>
            <a:r>
              <a:rPr lang="zh-CN" altLang="zh-CN" b="1" dirty="0"/>
              <a:t>导出为三维模型文件</a:t>
            </a:r>
          </a:p>
          <a:p>
            <a:pPr indent="457200"/>
            <a:r>
              <a:rPr lang="en-US" altLang="zh-CN" dirty="0"/>
              <a:t>SketchUp</a:t>
            </a:r>
            <a:r>
              <a:rPr lang="zh-CN" altLang="zh-CN" dirty="0"/>
              <a:t>可以将场景模型导出为</a:t>
            </a:r>
            <a:r>
              <a:rPr lang="en-US" altLang="zh-CN" dirty="0"/>
              <a:t>3ds</a:t>
            </a:r>
            <a:r>
              <a:rPr lang="zh-CN" altLang="zh-CN" dirty="0"/>
              <a:t>、</a:t>
            </a:r>
            <a:r>
              <a:rPr lang="en-US" altLang="zh-CN" dirty="0"/>
              <a:t>dwg</a:t>
            </a:r>
            <a:r>
              <a:rPr lang="zh-CN" altLang="zh-CN" dirty="0"/>
              <a:t>以及</a:t>
            </a:r>
            <a:r>
              <a:rPr lang="en-US" altLang="zh-CN" dirty="0" err="1"/>
              <a:t>dxf</a:t>
            </a:r>
            <a:r>
              <a:rPr lang="zh-CN" altLang="zh-CN" dirty="0"/>
              <a:t>的标准工业格式，比较符合以往习惯的是输入到</a:t>
            </a:r>
            <a:r>
              <a:rPr lang="en-US" altLang="zh-CN" dirty="0"/>
              <a:t>3dsmax</a:t>
            </a:r>
            <a:r>
              <a:rPr lang="zh-CN" altLang="zh-CN" dirty="0"/>
              <a:t>中进行渲染处理。</a:t>
            </a:r>
          </a:p>
          <a:p>
            <a:pPr indent="457200"/>
            <a:r>
              <a:rPr lang="zh-CN" altLang="zh-CN" dirty="0"/>
              <a:t>在输出场景之前，先认识一下</a:t>
            </a:r>
            <a:r>
              <a:rPr lang="en-US" altLang="zh-CN" dirty="0"/>
              <a:t>SketchUp</a:t>
            </a:r>
            <a:r>
              <a:rPr lang="zh-CN" altLang="zh-CN" dirty="0"/>
              <a:t>中记录模型文件的特性：</a:t>
            </a:r>
          </a:p>
          <a:p>
            <a:pPr indent="457200"/>
            <a:r>
              <a:rPr lang="zh-CN" altLang="zh-CN" dirty="0"/>
              <a:t>（</a:t>
            </a:r>
            <a:r>
              <a:rPr lang="en-US" altLang="zh-CN" dirty="0"/>
              <a:t>1</a:t>
            </a:r>
            <a:r>
              <a:rPr lang="zh-CN" altLang="zh-CN" dirty="0"/>
              <a:t>）</a:t>
            </a:r>
            <a:r>
              <a:rPr lang="en-US" altLang="zh-CN" dirty="0"/>
              <a:t>SketchUp</a:t>
            </a:r>
            <a:r>
              <a:rPr lang="zh-CN" altLang="zh-CN" dirty="0"/>
              <a:t>对模型管理的重要特征是群组和组件，利用这个特性我们可以方便的对某一组特定的选择集进行移动、旋转、缩放以及编辑等操作。</a:t>
            </a:r>
          </a:p>
          <a:p>
            <a:pPr indent="457200"/>
            <a:r>
              <a:rPr lang="zh-CN" altLang="zh-CN" dirty="0"/>
              <a:t>（</a:t>
            </a:r>
            <a:r>
              <a:rPr lang="en-US" altLang="zh-CN" dirty="0"/>
              <a:t>2</a:t>
            </a:r>
            <a:r>
              <a:rPr lang="zh-CN" altLang="zh-CN" dirty="0"/>
              <a:t>）</a:t>
            </a:r>
            <a:r>
              <a:rPr lang="en-US" altLang="zh-CN" dirty="0"/>
              <a:t>SketchUp</a:t>
            </a:r>
            <a:r>
              <a:rPr lang="zh-CN" altLang="zh-CN" dirty="0"/>
              <a:t>中对于对象的基本描述是以线和面来定义的，而</a:t>
            </a:r>
            <a:r>
              <a:rPr lang="en-US" altLang="zh-CN" dirty="0"/>
              <a:t>max</a:t>
            </a:r>
            <a:r>
              <a:rPr lang="zh-CN" altLang="zh-CN" dirty="0"/>
              <a:t>对对象的基本操作单位是可编辑的网格物体，虽然也可以对网格物体的点、线、面进行深层编辑，但相对于</a:t>
            </a:r>
            <a:r>
              <a:rPr lang="en-US" altLang="zh-CN" dirty="0"/>
              <a:t>SketchUp</a:t>
            </a:r>
            <a:r>
              <a:rPr lang="zh-CN" altLang="zh-CN" dirty="0"/>
              <a:t>来说直观性和易操作性显然比较难于掌握，并且深层的编辑会导致贴图坐标的变形。所以为提高效率，和避免一些不可测的因素，模型应当在</a:t>
            </a:r>
            <a:r>
              <a:rPr lang="en-US" altLang="zh-CN" dirty="0"/>
              <a:t>SketchUp</a:t>
            </a:r>
            <a:r>
              <a:rPr lang="zh-CN" altLang="zh-CN" dirty="0"/>
              <a:t>中尽量的完善，避免在</a:t>
            </a:r>
            <a:r>
              <a:rPr lang="en-US" altLang="zh-CN" dirty="0"/>
              <a:t>3dsmax</a:t>
            </a:r>
            <a:r>
              <a:rPr lang="zh-CN" altLang="zh-CN" dirty="0"/>
              <a:t>中进行深层操作。</a:t>
            </a:r>
          </a:p>
        </p:txBody>
      </p:sp>
    </p:spTree>
    <p:extLst>
      <p:ext uri="{BB962C8B-B14F-4D97-AF65-F5344CB8AC3E}">
        <p14:creationId xmlns:p14="http://schemas.microsoft.com/office/powerpoint/2010/main" val="731659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210014" y="463550"/>
            <a:ext cx="10084947" cy="5651501"/>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7.2.2  </a:t>
            </a:r>
            <a:r>
              <a:rPr lang="zh-CN" altLang="zh-CN" b="1" dirty="0"/>
              <a:t>导出为图像文件</a:t>
            </a:r>
          </a:p>
          <a:p>
            <a:pPr indent="457200"/>
            <a:r>
              <a:rPr lang="en-US" altLang="zh-CN" dirty="0"/>
              <a:t>SketchUp</a:t>
            </a:r>
            <a:r>
              <a:rPr lang="zh-CN" altLang="zh-CN" dirty="0"/>
              <a:t>可以导出的二维图像文件格式有很多，如</a:t>
            </a:r>
            <a:r>
              <a:rPr lang="en-US" altLang="zh-CN" dirty="0"/>
              <a:t>JPG</a:t>
            </a:r>
            <a:r>
              <a:rPr lang="zh-CN" altLang="zh-CN" dirty="0"/>
              <a:t>、</a:t>
            </a:r>
            <a:r>
              <a:rPr lang="en-US" altLang="zh-CN" dirty="0"/>
              <a:t>BMP</a:t>
            </a:r>
            <a:r>
              <a:rPr lang="zh-CN" altLang="zh-CN" dirty="0"/>
              <a:t>、</a:t>
            </a:r>
            <a:r>
              <a:rPr lang="en-US" altLang="zh-CN" dirty="0"/>
              <a:t>TGA</a:t>
            </a:r>
            <a:r>
              <a:rPr lang="zh-CN" altLang="zh-CN" dirty="0"/>
              <a:t>、</a:t>
            </a:r>
            <a:r>
              <a:rPr lang="en-US" altLang="zh-CN" dirty="0"/>
              <a:t>TIF</a:t>
            </a:r>
            <a:r>
              <a:rPr lang="zh-CN" altLang="zh-CN" dirty="0"/>
              <a:t>、</a:t>
            </a:r>
            <a:r>
              <a:rPr lang="en-US" altLang="zh-CN" dirty="0"/>
              <a:t>PNG</a:t>
            </a:r>
            <a:r>
              <a:rPr lang="zh-CN" altLang="zh-CN" dirty="0"/>
              <a:t>等。</a:t>
            </a:r>
          </a:p>
          <a:p>
            <a:pPr indent="457200"/>
            <a:r>
              <a:rPr lang="zh-CN" altLang="zh-CN" dirty="0"/>
              <a:t>（</a:t>
            </a:r>
            <a:r>
              <a:rPr lang="en-US" altLang="zh-CN" dirty="0"/>
              <a:t>1</a:t>
            </a:r>
            <a:r>
              <a:rPr lang="zh-CN" altLang="zh-CN" dirty="0"/>
              <a:t>）导出</a:t>
            </a:r>
            <a:r>
              <a:rPr lang="en-US" altLang="zh-CN" dirty="0"/>
              <a:t>JPEG</a:t>
            </a:r>
            <a:r>
              <a:rPr lang="zh-CN" altLang="zh-CN" dirty="0"/>
              <a:t>格式的图像</a:t>
            </a:r>
          </a:p>
          <a:p>
            <a:pPr indent="457200"/>
            <a:r>
              <a:rPr lang="en-US" altLang="zh-CN" dirty="0"/>
              <a:t>JPEG</a:t>
            </a:r>
            <a:r>
              <a:rPr lang="zh-CN" altLang="zh-CN" dirty="0"/>
              <a:t>图片以</a:t>
            </a:r>
            <a:r>
              <a:rPr lang="en-US" altLang="zh-CN" dirty="0"/>
              <a:t>24</a:t>
            </a:r>
            <a:r>
              <a:rPr lang="zh-CN" altLang="zh-CN" dirty="0"/>
              <a:t>位颜色存储单个图像，是与平台无关的格式，支持最高级别的压缩，不过这种压缩是有损耗的。</a:t>
            </a:r>
          </a:p>
          <a:p>
            <a:pPr indent="457200"/>
            <a:r>
              <a:rPr lang="zh-CN" altLang="zh-CN" dirty="0"/>
              <a:t>调整模型视图后，执行“文件</a:t>
            </a:r>
            <a:r>
              <a:rPr lang="en-US" altLang="zh-CN" dirty="0"/>
              <a:t>&gt;</a:t>
            </a:r>
            <a:r>
              <a:rPr lang="zh-CN" altLang="zh-CN" dirty="0"/>
              <a:t>导出</a:t>
            </a:r>
            <a:r>
              <a:rPr lang="en-US" altLang="zh-CN" dirty="0"/>
              <a:t>&gt;</a:t>
            </a:r>
            <a:r>
              <a:rPr lang="zh-CN" altLang="zh-CN" dirty="0"/>
              <a:t>三维模型</a:t>
            </a:r>
            <a:r>
              <a:rPr lang="en-US" altLang="zh-CN" dirty="0"/>
              <a:t>”</a:t>
            </a:r>
            <a:r>
              <a:rPr lang="zh-CN" altLang="zh-CN" dirty="0"/>
              <a:t>命令，打开</a:t>
            </a:r>
            <a:r>
              <a:rPr lang="en-US" altLang="zh-CN" dirty="0"/>
              <a:t>“</a:t>
            </a:r>
            <a:r>
              <a:rPr lang="zh-CN" altLang="zh-CN" dirty="0"/>
              <a:t>输出二维图形</a:t>
            </a:r>
            <a:r>
              <a:rPr lang="en-US" altLang="zh-CN" dirty="0"/>
              <a:t>”</a:t>
            </a:r>
            <a:r>
              <a:rPr lang="zh-CN" altLang="zh-CN" dirty="0"/>
              <a:t>对话框，从中设置文件名、文件格式以及存储路径，单击</a:t>
            </a:r>
            <a:r>
              <a:rPr lang="en-US" altLang="zh-CN" dirty="0"/>
              <a:t>“</a:t>
            </a:r>
            <a:r>
              <a:rPr lang="zh-CN" altLang="zh-CN" dirty="0"/>
              <a:t>选项</a:t>
            </a:r>
            <a:r>
              <a:rPr lang="en-US" altLang="zh-CN" dirty="0"/>
              <a:t>”</a:t>
            </a:r>
            <a:r>
              <a:rPr lang="zh-CN" altLang="zh-CN" dirty="0"/>
              <a:t>按钮打开</a:t>
            </a:r>
            <a:r>
              <a:rPr lang="en-US" altLang="zh-CN" dirty="0"/>
              <a:t>“</a:t>
            </a:r>
            <a:r>
              <a:rPr lang="zh-CN" altLang="zh-CN" dirty="0"/>
              <a:t>扩展导出图像选项</a:t>
            </a:r>
            <a:r>
              <a:rPr lang="en-US" altLang="zh-CN" dirty="0"/>
              <a:t>”</a:t>
            </a:r>
            <a:r>
              <a:rPr lang="zh-CN" altLang="zh-CN" dirty="0"/>
              <a:t>对话框。设置导出图像的参数，即可将图像导出。</a:t>
            </a:r>
          </a:p>
          <a:p>
            <a:pPr indent="457200"/>
            <a:r>
              <a:rPr lang="zh-CN" altLang="zh-CN" dirty="0"/>
              <a:t>（</a:t>
            </a:r>
            <a:r>
              <a:rPr lang="en-US" altLang="zh-CN" dirty="0"/>
              <a:t>2</a:t>
            </a:r>
            <a:r>
              <a:rPr lang="zh-CN" altLang="zh-CN" dirty="0"/>
              <a:t>）导出</a:t>
            </a:r>
            <a:r>
              <a:rPr lang="en-US" altLang="zh-CN" dirty="0"/>
              <a:t>PDF/EPS</a:t>
            </a:r>
            <a:r>
              <a:rPr lang="zh-CN" altLang="zh-CN" dirty="0"/>
              <a:t>格式的图像</a:t>
            </a:r>
          </a:p>
          <a:p>
            <a:pPr indent="457200"/>
            <a:r>
              <a:rPr lang="en-US" altLang="zh-CN" dirty="0"/>
              <a:t>PDF</a:t>
            </a:r>
            <a:r>
              <a:rPr lang="zh-CN" altLang="zh-CN" dirty="0"/>
              <a:t>是一种电子文件格式，与操作系统平台无关，由</a:t>
            </a:r>
            <a:r>
              <a:rPr lang="en-US" altLang="zh-CN" dirty="0"/>
              <a:t>Adobe</a:t>
            </a:r>
            <a:r>
              <a:rPr lang="zh-CN" altLang="zh-CN" dirty="0"/>
              <a:t>公司开发而成。</a:t>
            </a:r>
            <a:r>
              <a:rPr lang="en-US" altLang="zh-CN" dirty="0"/>
              <a:t>PDF</a:t>
            </a:r>
            <a:r>
              <a:rPr lang="zh-CN" altLang="zh-CN" dirty="0"/>
              <a:t>文件是以</a:t>
            </a:r>
            <a:r>
              <a:rPr lang="en-US" altLang="zh-CN" dirty="0"/>
              <a:t>PostScript</a:t>
            </a:r>
            <a:r>
              <a:rPr lang="zh-CN" altLang="zh-CN" dirty="0"/>
              <a:t>语言图像模型为基础，无论在哪种打印机上都可保证精确的颜色和打印效果，即</a:t>
            </a:r>
            <a:r>
              <a:rPr lang="en-US" altLang="zh-CN" dirty="0"/>
              <a:t>PDF</a:t>
            </a:r>
            <a:r>
              <a:rPr lang="zh-CN" altLang="zh-CN" dirty="0"/>
              <a:t>会忠实地再现原稿的每一个细节。</a:t>
            </a:r>
          </a:p>
        </p:txBody>
      </p:sp>
    </p:spTree>
    <p:extLst>
      <p:ext uri="{BB962C8B-B14F-4D97-AF65-F5344CB8AC3E}">
        <p14:creationId xmlns:p14="http://schemas.microsoft.com/office/powerpoint/2010/main" val="30041347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527370" y="549275"/>
            <a:ext cx="9148422" cy="1436688"/>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zh-CN" altLang="zh-CN" b="1" dirty="0"/>
              <a:t>实战演练：制作小区规划模型</a:t>
            </a:r>
          </a:p>
          <a:p>
            <a:pPr indent="457200"/>
            <a:r>
              <a:rPr lang="zh-CN" altLang="zh-CN" dirty="0"/>
              <a:t>本章中学习了</a:t>
            </a:r>
            <a:r>
              <a:rPr lang="en-US" altLang="zh-CN" dirty="0"/>
              <a:t>SketchUp</a:t>
            </a:r>
            <a:r>
              <a:rPr lang="zh-CN" altLang="zh-CN" dirty="0"/>
              <a:t>的导入与导出的功能，这里就利用本章以及前面章节所学习到的知识做一个简单的模型练习。</a:t>
            </a:r>
          </a:p>
        </p:txBody>
      </p:sp>
      <p:pic>
        <p:nvPicPr>
          <p:cNvPr id="3074" name="图片 1">
            <a:extLst>
              <a:ext uri="{FF2B5EF4-FFF2-40B4-BE49-F238E27FC236}">
                <a16:creationId xmlns:a16="http://schemas.microsoft.com/office/drawing/2014/main" id="{8F3600AB-5A44-4C68-90DD-C9237F6C10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6682" y="2182184"/>
            <a:ext cx="4558636" cy="3594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809861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671619" y="527169"/>
            <a:ext cx="1869867" cy="49962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r>
              <a:rPr lang="zh-CN" altLang="zh-CN" b="1" dirty="0"/>
              <a:t>课后作业</a:t>
            </a:r>
          </a:p>
        </p:txBody>
      </p:sp>
      <p:sp>
        <p:nvSpPr>
          <p:cNvPr id="7" name="文本框 23">
            <a:extLst>
              <a:ext uri="{FF2B5EF4-FFF2-40B4-BE49-F238E27FC236}">
                <a16:creationId xmlns:a16="http://schemas.microsoft.com/office/drawing/2014/main" id="{639D47D3-2540-42BA-BC5C-1D25F2C24CD0}"/>
              </a:ext>
            </a:extLst>
          </p:cNvPr>
          <p:cNvSpPr txBox="1"/>
          <p:nvPr/>
        </p:nvSpPr>
        <p:spPr>
          <a:xfrm>
            <a:off x="1453972" y="1332528"/>
            <a:ext cx="9284055" cy="4192943"/>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zh-CN" altLang="zh-CN" dirty="0"/>
              <a:t>为了让用户能够更好地掌握本章所学的知识内容，下面安排了一些参考试题，让用户可以对所学的知识进行巩固和练习。</a:t>
            </a:r>
          </a:p>
          <a:p>
            <a:pPr indent="457200"/>
            <a:r>
              <a:rPr lang="zh-CN" altLang="zh-CN" b="1" dirty="0"/>
              <a:t>一、选择题</a:t>
            </a:r>
            <a:endParaRPr lang="zh-CN" altLang="zh-CN" dirty="0"/>
          </a:p>
          <a:p>
            <a:pPr indent="457200"/>
            <a:r>
              <a:rPr lang="en-US" altLang="zh-CN" dirty="0"/>
              <a:t>1</a:t>
            </a:r>
            <a:r>
              <a:rPr lang="zh-CN" altLang="zh-CN" dirty="0"/>
              <a:t>、</a:t>
            </a:r>
            <a:r>
              <a:rPr lang="en-US" altLang="zh-CN" dirty="0"/>
              <a:t>SketchUp</a:t>
            </a:r>
            <a:r>
              <a:rPr lang="zh-CN" altLang="zh-CN" dirty="0"/>
              <a:t>不可以导入</a:t>
            </a:r>
            <a:r>
              <a:rPr lang="en-US" altLang="zh-CN" dirty="0"/>
              <a:t>(  C  )</a:t>
            </a:r>
            <a:r>
              <a:rPr lang="zh-CN" altLang="zh-CN" dirty="0"/>
              <a:t>格式的文件。</a:t>
            </a:r>
          </a:p>
          <a:p>
            <a:pPr indent="457200"/>
            <a:r>
              <a:rPr lang="en-US" altLang="zh-CN" dirty="0"/>
              <a:t>A. CAD                               B. 3DS</a:t>
            </a:r>
            <a:endParaRPr lang="zh-CN" altLang="zh-CN" dirty="0"/>
          </a:p>
          <a:p>
            <a:pPr indent="457200"/>
            <a:r>
              <a:rPr lang="en-US" altLang="zh-CN" dirty="0"/>
              <a:t>C. PSD                                D. JPEG</a:t>
            </a:r>
            <a:endParaRPr lang="zh-CN" altLang="zh-CN" dirty="0"/>
          </a:p>
          <a:p>
            <a:pPr indent="457200"/>
            <a:r>
              <a:rPr lang="en-US" altLang="zh-CN" dirty="0"/>
              <a:t>2</a:t>
            </a:r>
            <a:r>
              <a:rPr lang="zh-CN" altLang="zh-CN" dirty="0"/>
              <a:t>、</a:t>
            </a:r>
            <a:r>
              <a:rPr lang="en-US" altLang="zh-CN" dirty="0"/>
              <a:t>SketchUp</a:t>
            </a:r>
            <a:r>
              <a:rPr lang="zh-CN" altLang="zh-CN" dirty="0"/>
              <a:t>不可以导入以下哪种图元（  </a:t>
            </a:r>
            <a:r>
              <a:rPr lang="en-US" altLang="zh-CN" dirty="0"/>
              <a:t>C  </a:t>
            </a:r>
            <a:r>
              <a:rPr lang="zh-CN" altLang="zh-CN" dirty="0"/>
              <a:t>）。</a:t>
            </a:r>
          </a:p>
          <a:p>
            <a:pPr indent="457200"/>
            <a:r>
              <a:rPr lang="en-US" altLang="zh-CN" dirty="0"/>
              <a:t>A. </a:t>
            </a:r>
            <a:r>
              <a:rPr lang="zh-CN" altLang="zh-CN" dirty="0"/>
              <a:t>圆</a:t>
            </a:r>
            <a:r>
              <a:rPr lang="en-US" altLang="zh-CN" dirty="0"/>
              <a:t>			B. </a:t>
            </a:r>
            <a:r>
              <a:rPr lang="zh-CN" altLang="zh-CN" dirty="0"/>
              <a:t>面</a:t>
            </a:r>
          </a:p>
          <a:p>
            <a:pPr indent="457200"/>
            <a:r>
              <a:rPr lang="en-US" altLang="zh-CN" dirty="0"/>
              <a:t>C. </a:t>
            </a:r>
            <a:r>
              <a:rPr lang="zh-CN" altLang="zh-CN" dirty="0"/>
              <a:t>填充图案</a:t>
            </a:r>
            <a:r>
              <a:rPr lang="en-US" altLang="zh-CN" dirty="0"/>
              <a:t>			D. </a:t>
            </a:r>
            <a:r>
              <a:rPr lang="zh-CN" altLang="zh-CN" dirty="0"/>
              <a:t>图层</a:t>
            </a:r>
          </a:p>
        </p:txBody>
      </p:sp>
    </p:spTree>
    <p:extLst>
      <p:ext uri="{BB962C8B-B14F-4D97-AF65-F5344CB8AC3E}">
        <p14:creationId xmlns:p14="http://schemas.microsoft.com/office/powerpoint/2010/main" val="30414035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671619" y="455729"/>
            <a:ext cx="1869867" cy="49962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r>
              <a:rPr lang="zh-CN" altLang="zh-CN" b="1" dirty="0"/>
              <a:t>课后作业</a:t>
            </a:r>
          </a:p>
        </p:txBody>
      </p:sp>
      <p:sp>
        <p:nvSpPr>
          <p:cNvPr id="7" name="文本框 23">
            <a:extLst>
              <a:ext uri="{FF2B5EF4-FFF2-40B4-BE49-F238E27FC236}">
                <a16:creationId xmlns:a16="http://schemas.microsoft.com/office/drawing/2014/main" id="{639D47D3-2540-42BA-BC5C-1D25F2C24CD0}"/>
              </a:ext>
            </a:extLst>
          </p:cNvPr>
          <p:cNvSpPr txBox="1"/>
          <p:nvPr/>
        </p:nvSpPr>
        <p:spPr>
          <a:xfrm>
            <a:off x="1573951" y="926777"/>
            <a:ext cx="9073265" cy="5116272"/>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dirty="0"/>
              <a:t>3</a:t>
            </a:r>
            <a:r>
              <a:rPr lang="zh-CN" altLang="zh-CN" dirty="0"/>
              <a:t>、</a:t>
            </a:r>
            <a:r>
              <a:rPr lang="en-US" altLang="zh-CN" dirty="0"/>
              <a:t>SketchUp</a:t>
            </a:r>
            <a:r>
              <a:rPr lang="zh-CN" altLang="zh-CN" dirty="0"/>
              <a:t>无法导出（  </a:t>
            </a:r>
            <a:r>
              <a:rPr lang="en-US" altLang="zh-CN" dirty="0"/>
              <a:t>D  </a:t>
            </a:r>
            <a:r>
              <a:rPr lang="zh-CN" altLang="zh-CN" dirty="0"/>
              <a:t>）格式的文件。</a:t>
            </a:r>
          </a:p>
          <a:p>
            <a:pPr indent="457200"/>
            <a:r>
              <a:rPr lang="en-US" altLang="zh-CN" dirty="0"/>
              <a:t>A. DXF				B. DWG</a:t>
            </a:r>
            <a:endParaRPr lang="zh-CN" altLang="zh-CN" dirty="0"/>
          </a:p>
          <a:p>
            <a:pPr indent="457200"/>
            <a:r>
              <a:rPr lang="en-US" altLang="zh-CN" dirty="0"/>
              <a:t>C. 3DS				D. AVI</a:t>
            </a:r>
            <a:endParaRPr lang="zh-CN" altLang="zh-CN" dirty="0"/>
          </a:p>
          <a:p>
            <a:pPr indent="457200"/>
            <a:r>
              <a:rPr lang="en-US" altLang="zh-CN" dirty="0"/>
              <a:t>4</a:t>
            </a:r>
            <a:r>
              <a:rPr lang="zh-CN" altLang="zh-CN" dirty="0"/>
              <a:t>、</a:t>
            </a:r>
            <a:r>
              <a:rPr lang="en-US" altLang="zh-CN" dirty="0"/>
              <a:t>SketchUp</a:t>
            </a:r>
            <a:r>
              <a:rPr lang="zh-CN" altLang="zh-CN" dirty="0"/>
              <a:t>导出的模型面由（ </a:t>
            </a:r>
            <a:r>
              <a:rPr lang="en-US" altLang="zh-CN" dirty="0"/>
              <a:t> D  </a:t>
            </a:r>
            <a:r>
              <a:rPr lang="zh-CN" altLang="zh-CN" dirty="0"/>
              <a:t>）形状组成。</a:t>
            </a:r>
          </a:p>
          <a:p>
            <a:pPr indent="457200"/>
            <a:r>
              <a:rPr lang="en-US" altLang="zh-CN" dirty="0"/>
              <a:t>A. </a:t>
            </a:r>
            <a:r>
              <a:rPr lang="zh-CN" altLang="zh-CN" dirty="0"/>
              <a:t>方形</a:t>
            </a:r>
            <a:r>
              <a:rPr lang="en-US" altLang="zh-CN" dirty="0"/>
              <a:t>                    B. </a:t>
            </a:r>
            <a:r>
              <a:rPr lang="zh-CN" altLang="zh-CN" dirty="0"/>
              <a:t>圆形</a:t>
            </a:r>
          </a:p>
          <a:p>
            <a:pPr indent="457200"/>
            <a:r>
              <a:rPr lang="en-US" altLang="zh-CN" dirty="0"/>
              <a:t>C. </a:t>
            </a:r>
            <a:r>
              <a:rPr lang="zh-CN" altLang="zh-CN" dirty="0"/>
              <a:t>星形</a:t>
            </a:r>
            <a:r>
              <a:rPr lang="en-US" altLang="zh-CN" dirty="0"/>
              <a:t>                    D. </a:t>
            </a:r>
            <a:r>
              <a:rPr lang="zh-CN" altLang="zh-CN" dirty="0"/>
              <a:t>三角形</a:t>
            </a:r>
          </a:p>
          <a:p>
            <a:pPr indent="457200"/>
            <a:r>
              <a:rPr lang="en-US" altLang="zh-CN" dirty="0"/>
              <a:t>5</a:t>
            </a:r>
            <a:r>
              <a:rPr lang="zh-CN" altLang="zh-CN" dirty="0"/>
              <a:t>、以下关于</a:t>
            </a:r>
            <a:r>
              <a:rPr lang="en-US" altLang="zh-CN" dirty="0"/>
              <a:t>SketchUp</a:t>
            </a:r>
            <a:r>
              <a:rPr lang="zh-CN" altLang="zh-CN" dirty="0"/>
              <a:t>的描述不正确的是（</a:t>
            </a:r>
            <a:r>
              <a:rPr lang="en-US" altLang="zh-CN" dirty="0"/>
              <a:t>  D  </a:t>
            </a:r>
            <a:r>
              <a:rPr lang="zh-CN" altLang="zh-CN" dirty="0"/>
              <a:t>）</a:t>
            </a:r>
          </a:p>
          <a:p>
            <a:pPr indent="457200"/>
            <a:r>
              <a:rPr lang="en-US" altLang="zh-CN" dirty="0"/>
              <a:t>A. </a:t>
            </a:r>
            <a:r>
              <a:rPr lang="zh-CN" altLang="zh-CN" dirty="0"/>
              <a:t>方便直观推拉三维模型</a:t>
            </a:r>
          </a:p>
          <a:p>
            <a:pPr indent="457200"/>
            <a:r>
              <a:rPr lang="en-US" altLang="zh-CN" dirty="0"/>
              <a:t>B. </a:t>
            </a:r>
            <a:r>
              <a:rPr lang="zh-CN" altLang="zh-CN" dirty="0"/>
              <a:t>可以简单标注物体尺寸</a:t>
            </a:r>
          </a:p>
          <a:p>
            <a:pPr indent="457200"/>
            <a:r>
              <a:rPr lang="en-US" altLang="zh-CN" dirty="0"/>
              <a:t>C. </a:t>
            </a:r>
            <a:r>
              <a:rPr lang="zh-CN" altLang="zh-CN" dirty="0"/>
              <a:t>有利于方案形体推敲</a:t>
            </a:r>
          </a:p>
          <a:p>
            <a:pPr indent="457200"/>
            <a:r>
              <a:rPr lang="en-US" altLang="zh-CN" dirty="0"/>
              <a:t>D. </a:t>
            </a:r>
            <a:r>
              <a:rPr lang="zh-CN" altLang="zh-CN" dirty="0"/>
              <a:t>位置编辑比较方便</a:t>
            </a:r>
          </a:p>
        </p:txBody>
      </p:sp>
    </p:spTree>
    <p:extLst>
      <p:ext uri="{BB962C8B-B14F-4D97-AF65-F5344CB8AC3E}">
        <p14:creationId xmlns:p14="http://schemas.microsoft.com/office/powerpoint/2010/main" val="18623681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758704" y="527169"/>
            <a:ext cx="1869867" cy="49962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r>
              <a:rPr lang="zh-CN" altLang="zh-CN" b="1" dirty="0"/>
              <a:t>课后作业</a:t>
            </a:r>
          </a:p>
        </p:txBody>
      </p:sp>
      <p:sp>
        <p:nvSpPr>
          <p:cNvPr id="7" name="文本框 23">
            <a:extLst>
              <a:ext uri="{FF2B5EF4-FFF2-40B4-BE49-F238E27FC236}">
                <a16:creationId xmlns:a16="http://schemas.microsoft.com/office/drawing/2014/main" id="{639D47D3-2540-42BA-BC5C-1D25F2C24CD0}"/>
              </a:ext>
            </a:extLst>
          </p:cNvPr>
          <p:cNvSpPr txBox="1"/>
          <p:nvPr/>
        </p:nvSpPr>
        <p:spPr>
          <a:xfrm>
            <a:off x="1073934" y="1768548"/>
            <a:ext cx="6669619" cy="332090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zh-CN" altLang="zh-CN" b="1" dirty="0"/>
              <a:t>二、填空题</a:t>
            </a:r>
            <a:endParaRPr lang="zh-CN" altLang="zh-CN" dirty="0"/>
          </a:p>
          <a:p>
            <a:pPr indent="457200"/>
            <a:r>
              <a:rPr lang="en-US" altLang="zh-CN" dirty="0"/>
              <a:t>1</a:t>
            </a:r>
            <a:r>
              <a:rPr lang="zh-CN" altLang="zh-CN" dirty="0"/>
              <a:t>、</a:t>
            </a:r>
            <a:r>
              <a:rPr lang="en-US" altLang="zh-CN" dirty="0"/>
              <a:t>SketchUp</a:t>
            </a:r>
            <a:r>
              <a:rPr lang="zh-CN" altLang="zh-CN" dirty="0"/>
              <a:t>的绘图窗口主要由</a:t>
            </a:r>
            <a:r>
              <a:rPr lang="en-US" altLang="zh-CN" u="sng" dirty="0"/>
              <a:t>    </a:t>
            </a:r>
            <a:r>
              <a:rPr lang="zh-CN" altLang="zh-CN" dirty="0"/>
              <a:t>、</a:t>
            </a:r>
            <a:r>
              <a:rPr lang="en-US" altLang="zh-CN" u="sng" dirty="0"/>
              <a:t>    </a:t>
            </a:r>
            <a:r>
              <a:rPr lang="zh-CN" altLang="zh-CN" dirty="0"/>
              <a:t>、</a:t>
            </a:r>
            <a:r>
              <a:rPr lang="en-US" altLang="zh-CN" u="sng" dirty="0"/>
              <a:t>    </a:t>
            </a:r>
            <a:r>
              <a:rPr lang="zh-CN" altLang="zh-CN" dirty="0"/>
              <a:t>、</a:t>
            </a:r>
            <a:r>
              <a:rPr lang="en-US" altLang="zh-CN" u="sng" dirty="0"/>
              <a:t>    </a:t>
            </a:r>
            <a:r>
              <a:rPr lang="zh-CN" altLang="zh-CN" dirty="0"/>
              <a:t>、</a:t>
            </a:r>
            <a:r>
              <a:rPr lang="en-US" altLang="zh-CN" u="sng" dirty="0"/>
              <a:t>    </a:t>
            </a:r>
            <a:r>
              <a:rPr lang="zh-CN" altLang="zh-CN" dirty="0"/>
              <a:t>、</a:t>
            </a:r>
            <a:r>
              <a:rPr lang="en-US" altLang="zh-CN" u="sng" dirty="0"/>
              <a:t>    </a:t>
            </a:r>
            <a:r>
              <a:rPr lang="zh-CN" altLang="zh-CN" dirty="0"/>
              <a:t>组成。</a:t>
            </a:r>
          </a:p>
          <a:p>
            <a:pPr indent="457200"/>
            <a:r>
              <a:rPr lang="en-US" altLang="zh-CN" dirty="0"/>
              <a:t>2</a:t>
            </a:r>
            <a:r>
              <a:rPr lang="zh-CN" altLang="zh-CN" dirty="0"/>
              <a:t>、</a:t>
            </a:r>
            <a:r>
              <a:rPr lang="en-US" altLang="zh-CN" dirty="0"/>
              <a:t>SketchUp</a:t>
            </a:r>
            <a:r>
              <a:rPr lang="zh-CN" altLang="zh-CN" dirty="0"/>
              <a:t>又被称为</a:t>
            </a:r>
            <a:r>
              <a:rPr lang="en-US" altLang="zh-CN" u="sng" dirty="0"/>
              <a:t>    </a:t>
            </a:r>
            <a:r>
              <a:rPr lang="zh-CN" altLang="zh-CN" dirty="0"/>
              <a:t>。</a:t>
            </a:r>
          </a:p>
          <a:p>
            <a:pPr indent="457200"/>
            <a:r>
              <a:rPr lang="en-US" altLang="zh-CN" dirty="0"/>
              <a:t>3</a:t>
            </a:r>
            <a:r>
              <a:rPr lang="zh-CN" altLang="zh-CN" dirty="0"/>
              <a:t>、“视图”工具栏包括</a:t>
            </a:r>
            <a:r>
              <a:rPr lang="en-US" altLang="zh-CN" u="sng" dirty="0"/>
              <a:t>    </a:t>
            </a:r>
            <a:r>
              <a:rPr lang="zh-CN" altLang="zh-CN" dirty="0"/>
              <a:t>、</a:t>
            </a:r>
            <a:r>
              <a:rPr lang="en-US" altLang="zh-CN" u="sng" dirty="0"/>
              <a:t>    </a:t>
            </a:r>
            <a:r>
              <a:rPr lang="zh-CN" altLang="zh-CN" dirty="0"/>
              <a:t>、</a:t>
            </a:r>
            <a:r>
              <a:rPr lang="en-US" altLang="zh-CN" u="sng" dirty="0"/>
              <a:t>    </a:t>
            </a:r>
            <a:r>
              <a:rPr lang="zh-CN" altLang="zh-CN" dirty="0"/>
              <a:t>、</a:t>
            </a:r>
            <a:r>
              <a:rPr lang="en-US" altLang="zh-CN" u="sng" dirty="0"/>
              <a:t>    </a:t>
            </a:r>
            <a:r>
              <a:rPr lang="zh-CN" altLang="zh-CN" dirty="0"/>
              <a:t>、</a:t>
            </a:r>
            <a:r>
              <a:rPr lang="en-US" altLang="zh-CN" u="sng" dirty="0"/>
              <a:t>    </a:t>
            </a:r>
            <a:r>
              <a:rPr lang="zh-CN" altLang="zh-CN" dirty="0"/>
              <a:t>、</a:t>
            </a:r>
            <a:r>
              <a:rPr lang="en-US" altLang="zh-CN" u="sng" dirty="0"/>
              <a:t>    </a:t>
            </a:r>
            <a:r>
              <a:rPr lang="zh-CN" altLang="zh-CN" dirty="0"/>
              <a:t>。</a:t>
            </a:r>
          </a:p>
          <a:p>
            <a:pPr indent="457200"/>
            <a:r>
              <a:rPr lang="zh-CN" altLang="zh-CN" b="1" dirty="0"/>
              <a:t>三、操作题</a:t>
            </a:r>
            <a:endParaRPr lang="zh-CN" altLang="zh-CN" dirty="0"/>
          </a:p>
          <a:p>
            <a:pPr indent="457200"/>
            <a:r>
              <a:rPr lang="zh-CN" altLang="zh-CN" dirty="0"/>
              <a:t>通过本章所学知识，将创建好的场景导出为图片。</a:t>
            </a:r>
          </a:p>
        </p:txBody>
      </p:sp>
      <p:pic>
        <p:nvPicPr>
          <p:cNvPr id="4098" name="图片 1">
            <a:extLst>
              <a:ext uri="{FF2B5EF4-FFF2-40B4-BE49-F238E27FC236}">
                <a16:creationId xmlns:a16="http://schemas.microsoft.com/office/drawing/2014/main" id="{73CBEF01-B365-4006-9DAE-6E66E6D8976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90107" y="1091311"/>
            <a:ext cx="3051428" cy="2080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9" name="图片 1">
            <a:extLst>
              <a:ext uri="{FF2B5EF4-FFF2-40B4-BE49-F238E27FC236}">
                <a16:creationId xmlns:a16="http://schemas.microsoft.com/office/drawing/2014/main" id="{2263C474-EC53-44FD-99DC-81FEC9783AB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90107" y="3441456"/>
            <a:ext cx="3051428" cy="2368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08154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矩形 6"/>
          <p:cNvSpPr/>
          <p:nvPr/>
        </p:nvSpPr>
        <p:spPr>
          <a:xfrm>
            <a:off x="0" y="2964788"/>
            <a:ext cx="12192000" cy="3893212"/>
          </a:xfrm>
          <a:prstGeom prst="rect">
            <a:avLst/>
          </a:prstGeom>
          <a:gradFill>
            <a:gsLst>
              <a:gs pos="2000">
                <a:schemeClr val="accent1">
                  <a:lumMod val="5000"/>
                  <a:lumOff val="95000"/>
                  <a:alpha val="0"/>
                </a:schemeClr>
              </a:gs>
              <a:gs pos="35000">
                <a:srgbClr val="CDB8AD">
                  <a:alpha val="20000"/>
                </a:srgbClr>
              </a:gs>
              <a:gs pos="94000">
                <a:schemeClr val="tx1">
                  <a:lumMod val="95000"/>
                  <a:lumOff val="5000"/>
                  <a:alpha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7354628" y="942361"/>
            <a:ext cx="2825756" cy="4400550"/>
            <a:chOff x="7721289" y="1228725"/>
            <a:chExt cx="2825756" cy="4400550"/>
          </a:xfrm>
          <a:solidFill>
            <a:srgbClr val="EDA221"/>
          </a:solidFill>
        </p:grpSpPr>
        <p:sp>
          <p:nvSpPr>
            <p:cNvPr id="4" name="任意多边形: 形状 3"/>
            <p:cNvSpPr/>
            <p:nvPr/>
          </p:nvSpPr>
          <p:spPr>
            <a:xfrm>
              <a:off x="7721289" y="1228725"/>
              <a:ext cx="2825756" cy="4400550"/>
            </a:xfrm>
            <a:custGeom>
              <a:avLst/>
              <a:gdLst>
                <a:gd name="connsiteX0" fmla="*/ 2576979 w 2825756"/>
                <a:gd name="connsiteY0" fmla="*/ 362685 h 4400550"/>
                <a:gd name="connsiteX1" fmla="*/ 2576979 w 2825756"/>
                <a:gd name="connsiteY1" fmla="*/ 3992147 h 4400550"/>
                <a:gd name="connsiteX2" fmla="*/ 2199786 w 2825756"/>
                <a:gd name="connsiteY2" fmla="*/ 3992147 h 4400550"/>
                <a:gd name="connsiteX3" fmla="*/ 2199786 w 2825756"/>
                <a:gd name="connsiteY3" fmla="*/ 3646597 h 4400550"/>
                <a:gd name="connsiteX4" fmla="*/ 2445696 w 2825756"/>
                <a:gd name="connsiteY4" fmla="*/ 3646597 h 4400550"/>
                <a:gd name="connsiteX5" fmla="*/ 2445696 w 2825756"/>
                <a:gd name="connsiteY5" fmla="*/ 3939804 h 4400550"/>
                <a:gd name="connsiteX6" fmla="*/ 2491415 w 2825756"/>
                <a:gd name="connsiteY6" fmla="*/ 3939804 h 4400550"/>
                <a:gd name="connsiteX7" fmla="*/ 2491415 w 2825756"/>
                <a:gd name="connsiteY7" fmla="*/ 3612471 h 4400550"/>
                <a:gd name="connsiteX8" fmla="*/ 2479822 w 2825756"/>
                <a:gd name="connsiteY8" fmla="*/ 3612471 h 4400550"/>
                <a:gd name="connsiteX9" fmla="*/ 2479822 w 2825756"/>
                <a:gd name="connsiteY9" fmla="*/ 3600878 h 4400550"/>
                <a:gd name="connsiteX10" fmla="*/ 2152489 w 2825756"/>
                <a:gd name="connsiteY10" fmla="*/ 3600878 h 4400550"/>
                <a:gd name="connsiteX11" fmla="*/ 2152489 w 2825756"/>
                <a:gd name="connsiteY11" fmla="*/ 3646597 h 4400550"/>
                <a:gd name="connsiteX12" fmla="*/ 2154066 w 2825756"/>
                <a:gd name="connsiteY12" fmla="*/ 3646597 h 4400550"/>
                <a:gd name="connsiteX13" fmla="*/ 2154066 w 2825756"/>
                <a:gd name="connsiteY13" fmla="*/ 4037865 h 4400550"/>
                <a:gd name="connsiteX14" fmla="*/ 2199786 w 2825756"/>
                <a:gd name="connsiteY14" fmla="*/ 4037865 h 4400550"/>
                <a:gd name="connsiteX15" fmla="*/ 2199786 w 2825756"/>
                <a:gd name="connsiteY15" fmla="*/ 4037867 h 4400550"/>
                <a:gd name="connsiteX16" fmla="*/ 2613910 w 2825756"/>
                <a:gd name="connsiteY16" fmla="*/ 4037867 h 4400550"/>
                <a:gd name="connsiteX17" fmla="*/ 2613910 w 2825756"/>
                <a:gd name="connsiteY17" fmla="*/ 4037865 h 4400550"/>
                <a:gd name="connsiteX18" fmla="*/ 2622698 w 2825756"/>
                <a:gd name="connsiteY18" fmla="*/ 4037865 h 4400550"/>
                <a:gd name="connsiteX19" fmla="*/ 2622698 w 2825756"/>
                <a:gd name="connsiteY19" fmla="*/ 362685 h 4400550"/>
                <a:gd name="connsiteX20" fmla="*/ 238471 w 2825756"/>
                <a:gd name="connsiteY20" fmla="*/ 362684 h 4400550"/>
                <a:gd name="connsiteX21" fmla="*/ 238471 w 2825756"/>
                <a:gd name="connsiteY21" fmla="*/ 362686 h 4400550"/>
                <a:gd name="connsiteX22" fmla="*/ 229683 w 2825756"/>
                <a:gd name="connsiteY22" fmla="*/ 362686 h 4400550"/>
                <a:gd name="connsiteX23" fmla="*/ 229683 w 2825756"/>
                <a:gd name="connsiteY23" fmla="*/ 4037866 h 4400550"/>
                <a:gd name="connsiteX24" fmla="*/ 275402 w 2825756"/>
                <a:gd name="connsiteY24" fmla="*/ 4037866 h 4400550"/>
                <a:gd name="connsiteX25" fmla="*/ 275402 w 2825756"/>
                <a:gd name="connsiteY25" fmla="*/ 408404 h 4400550"/>
                <a:gd name="connsiteX26" fmla="*/ 652595 w 2825756"/>
                <a:gd name="connsiteY26" fmla="*/ 408404 h 4400550"/>
                <a:gd name="connsiteX27" fmla="*/ 652595 w 2825756"/>
                <a:gd name="connsiteY27" fmla="*/ 753954 h 4400550"/>
                <a:gd name="connsiteX28" fmla="*/ 406685 w 2825756"/>
                <a:gd name="connsiteY28" fmla="*/ 753954 h 4400550"/>
                <a:gd name="connsiteX29" fmla="*/ 406685 w 2825756"/>
                <a:gd name="connsiteY29" fmla="*/ 460747 h 4400550"/>
                <a:gd name="connsiteX30" fmla="*/ 360966 w 2825756"/>
                <a:gd name="connsiteY30" fmla="*/ 460747 h 4400550"/>
                <a:gd name="connsiteX31" fmla="*/ 360966 w 2825756"/>
                <a:gd name="connsiteY31" fmla="*/ 788080 h 4400550"/>
                <a:gd name="connsiteX32" fmla="*/ 372559 w 2825756"/>
                <a:gd name="connsiteY32" fmla="*/ 788080 h 4400550"/>
                <a:gd name="connsiteX33" fmla="*/ 372559 w 2825756"/>
                <a:gd name="connsiteY33" fmla="*/ 799673 h 4400550"/>
                <a:gd name="connsiteX34" fmla="*/ 699892 w 2825756"/>
                <a:gd name="connsiteY34" fmla="*/ 799673 h 4400550"/>
                <a:gd name="connsiteX35" fmla="*/ 699892 w 2825756"/>
                <a:gd name="connsiteY35" fmla="*/ 753954 h 4400550"/>
                <a:gd name="connsiteX36" fmla="*/ 698315 w 2825756"/>
                <a:gd name="connsiteY36" fmla="*/ 753954 h 4400550"/>
                <a:gd name="connsiteX37" fmla="*/ 698315 w 2825756"/>
                <a:gd name="connsiteY37" fmla="*/ 362686 h 4400550"/>
                <a:gd name="connsiteX38" fmla="*/ 652595 w 2825756"/>
                <a:gd name="connsiteY38" fmla="*/ 362686 h 4400550"/>
                <a:gd name="connsiteX39" fmla="*/ 652595 w 2825756"/>
                <a:gd name="connsiteY39" fmla="*/ 362684 h 4400550"/>
                <a:gd name="connsiteX40" fmla="*/ 0 w 2825756"/>
                <a:gd name="connsiteY40" fmla="*/ 0 h 4400550"/>
                <a:gd name="connsiteX41" fmla="*/ 2825756 w 2825756"/>
                <a:gd name="connsiteY41" fmla="*/ 0 h 4400550"/>
                <a:gd name="connsiteX42" fmla="*/ 2825756 w 2825756"/>
                <a:gd name="connsiteY42" fmla="*/ 4400550 h 4400550"/>
                <a:gd name="connsiteX43" fmla="*/ 0 w 2825756"/>
                <a:gd name="connsiteY43" fmla="*/ 4400550 h 4400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2825756" h="4400550">
                  <a:moveTo>
                    <a:pt x="2576979" y="362685"/>
                  </a:moveTo>
                  <a:lnTo>
                    <a:pt x="2576979" y="3992147"/>
                  </a:lnTo>
                  <a:lnTo>
                    <a:pt x="2199786" y="3992147"/>
                  </a:lnTo>
                  <a:lnTo>
                    <a:pt x="2199786" y="3646597"/>
                  </a:lnTo>
                  <a:lnTo>
                    <a:pt x="2445696" y="3646597"/>
                  </a:lnTo>
                  <a:lnTo>
                    <a:pt x="2445696" y="3939804"/>
                  </a:lnTo>
                  <a:lnTo>
                    <a:pt x="2491415" y="3939804"/>
                  </a:lnTo>
                  <a:lnTo>
                    <a:pt x="2491415" y="3612471"/>
                  </a:lnTo>
                  <a:lnTo>
                    <a:pt x="2479822" y="3612471"/>
                  </a:lnTo>
                  <a:lnTo>
                    <a:pt x="2479822" y="3600878"/>
                  </a:lnTo>
                  <a:lnTo>
                    <a:pt x="2152489" y="3600878"/>
                  </a:lnTo>
                  <a:lnTo>
                    <a:pt x="2152489" y="3646597"/>
                  </a:lnTo>
                  <a:lnTo>
                    <a:pt x="2154066" y="3646597"/>
                  </a:lnTo>
                  <a:lnTo>
                    <a:pt x="2154066" y="4037865"/>
                  </a:lnTo>
                  <a:lnTo>
                    <a:pt x="2199786" y="4037865"/>
                  </a:lnTo>
                  <a:lnTo>
                    <a:pt x="2199786" y="4037867"/>
                  </a:lnTo>
                  <a:lnTo>
                    <a:pt x="2613910" y="4037867"/>
                  </a:lnTo>
                  <a:lnTo>
                    <a:pt x="2613910" y="4037865"/>
                  </a:lnTo>
                  <a:lnTo>
                    <a:pt x="2622698" y="4037865"/>
                  </a:lnTo>
                  <a:lnTo>
                    <a:pt x="2622698" y="362685"/>
                  </a:lnTo>
                  <a:close/>
                  <a:moveTo>
                    <a:pt x="238471" y="362684"/>
                  </a:moveTo>
                  <a:lnTo>
                    <a:pt x="238471" y="362686"/>
                  </a:lnTo>
                  <a:lnTo>
                    <a:pt x="229683" y="362686"/>
                  </a:lnTo>
                  <a:lnTo>
                    <a:pt x="229683" y="4037866"/>
                  </a:lnTo>
                  <a:lnTo>
                    <a:pt x="275402" y="4037866"/>
                  </a:lnTo>
                  <a:lnTo>
                    <a:pt x="275402" y="408404"/>
                  </a:lnTo>
                  <a:lnTo>
                    <a:pt x="652595" y="408404"/>
                  </a:lnTo>
                  <a:lnTo>
                    <a:pt x="652595" y="753954"/>
                  </a:lnTo>
                  <a:lnTo>
                    <a:pt x="406685" y="753954"/>
                  </a:lnTo>
                  <a:lnTo>
                    <a:pt x="406685" y="460747"/>
                  </a:lnTo>
                  <a:lnTo>
                    <a:pt x="360966" y="460747"/>
                  </a:lnTo>
                  <a:lnTo>
                    <a:pt x="360966" y="788080"/>
                  </a:lnTo>
                  <a:lnTo>
                    <a:pt x="372559" y="788080"/>
                  </a:lnTo>
                  <a:lnTo>
                    <a:pt x="372559" y="799673"/>
                  </a:lnTo>
                  <a:lnTo>
                    <a:pt x="699892" y="799673"/>
                  </a:lnTo>
                  <a:lnTo>
                    <a:pt x="699892" y="753954"/>
                  </a:lnTo>
                  <a:lnTo>
                    <a:pt x="698315" y="753954"/>
                  </a:lnTo>
                  <a:lnTo>
                    <a:pt x="698315" y="362686"/>
                  </a:lnTo>
                  <a:lnTo>
                    <a:pt x="652595" y="362686"/>
                  </a:lnTo>
                  <a:lnTo>
                    <a:pt x="652595" y="362684"/>
                  </a:lnTo>
                  <a:close/>
                  <a:moveTo>
                    <a:pt x="0" y="0"/>
                  </a:moveTo>
                  <a:lnTo>
                    <a:pt x="2825756" y="0"/>
                  </a:lnTo>
                  <a:lnTo>
                    <a:pt x="2825756" y="4400550"/>
                  </a:lnTo>
                  <a:lnTo>
                    <a:pt x="0" y="440055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flipH="1">
              <a:off x="8279567" y="2459504"/>
              <a:ext cx="830997" cy="1938992"/>
            </a:xfrm>
            <a:prstGeom prst="rect">
              <a:avLst/>
            </a:prstGeom>
            <a:grpFill/>
            <a:ln>
              <a:noFill/>
            </a:ln>
          </p:spPr>
          <p:txBody>
            <a:bodyPr wrap="square" rtlCol="0">
              <a:spAutoFit/>
            </a:bodyPr>
            <a:lstStyle/>
            <a:p>
              <a:r>
                <a:rPr lang="zh-CN" altLang="en-US" sz="4000" dirty="0">
                  <a:solidFill>
                    <a:schemeClr val="bg1"/>
                  </a:solidFill>
                  <a:latin typeface="站酷小薇LOGO体" panose="02010600010101010101" pitchFamily="2" charset="-122"/>
                  <a:ea typeface="站酷小薇LOGO体" panose="02010600010101010101" pitchFamily="2" charset="-122"/>
                </a:rPr>
                <a:t>致  </a:t>
              </a:r>
              <a:endParaRPr lang="en-US" altLang="zh-CN" sz="4000" dirty="0">
                <a:solidFill>
                  <a:schemeClr val="bg1"/>
                </a:solidFill>
                <a:latin typeface="站酷小薇LOGO体" panose="02010600010101010101" pitchFamily="2" charset="-122"/>
                <a:ea typeface="站酷小薇LOGO体" panose="02010600010101010101" pitchFamily="2" charset="-122"/>
              </a:endParaRPr>
            </a:p>
            <a:p>
              <a:endParaRPr lang="en-US" altLang="zh-CN" sz="4000" dirty="0">
                <a:solidFill>
                  <a:schemeClr val="bg1"/>
                </a:solidFill>
                <a:latin typeface="站酷小薇LOGO体" panose="02010600010101010101" pitchFamily="2" charset="-122"/>
                <a:ea typeface="站酷小薇LOGO体" panose="02010600010101010101" pitchFamily="2" charset="-122"/>
              </a:endParaRPr>
            </a:p>
            <a:p>
              <a:r>
                <a:rPr lang="zh-CN" altLang="en-US" sz="4000" dirty="0">
                  <a:solidFill>
                    <a:schemeClr val="bg1"/>
                  </a:solidFill>
                  <a:latin typeface="站酷小薇LOGO体" panose="02010600010101010101" pitchFamily="2" charset="-122"/>
                  <a:ea typeface="站酷小薇LOGO体" panose="02010600010101010101" pitchFamily="2" charset="-122"/>
                </a:rPr>
                <a:t>谢 </a:t>
              </a:r>
            </a:p>
          </p:txBody>
        </p:sp>
        <p:sp>
          <p:nvSpPr>
            <p:cNvPr id="6" name="矩形 5"/>
            <p:cNvSpPr/>
            <p:nvPr/>
          </p:nvSpPr>
          <p:spPr>
            <a:xfrm>
              <a:off x="9274806" y="1801453"/>
              <a:ext cx="553998" cy="3617075"/>
            </a:xfrm>
            <a:prstGeom prst="rect">
              <a:avLst/>
            </a:prstGeom>
            <a:grpFill/>
            <a:ln>
              <a:noFill/>
            </a:ln>
          </p:spPr>
          <p:txBody>
            <a:bodyPr vert="eaVert" wrap="square">
              <a:spAutoFit/>
            </a:bodyPr>
            <a:lstStyle/>
            <a:p>
              <a:pPr algn="ctr"/>
              <a:r>
                <a:rPr lang="en-US" altLang="zh-CN" sz="1200" spc="300" dirty="0">
                  <a:solidFill>
                    <a:schemeClr val="bg1"/>
                  </a:solidFill>
                  <a:latin typeface="Times New Roman" panose="02020603050405020304" pitchFamily="18" charset="0"/>
                  <a:ea typeface="隶书" panose="02010509060101010101" pitchFamily="49" charset="-122"/>
                  <a:cs typeface="Times New Roman" panose="02020603050405020304" pitchFamily="18" charset="0"/>
                </a:rPr>
                <a:t>The man who has made up his mind to win will never say impossible</a:t>
              </a:r>
              <a:endParaRPr lang="zh-CN" altLang="en-US" sz="1200" spc="300" dirty="0">
                <a:solidFill>
                  <a:schemeClr val="bg1"/>
                </a:solidFill>
                <a:latin typeface="Times New Roman" panose="02020603050405020304" pitchFamily="18" charset="0"/>
                <a:ea typeface="隶书" panose="02010509060101010101" pitchFamily="49" charset="-122"/>
                <a:cs typeface="Times New Roman" panose="02020603050405020304" pitchFamily="18" charset="0"/>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5467625" y="825665"/>
            <a:ext cx="1415772" cy="461665"/>
          </a:xfrm>
          <a:prstGeom prst="rect">
            <a:avLst/>
          </a:prstGeom>
          <a:noFill/>
        </p:spPr>
        <p:txBody>
          <a:bodyPr wrap="none" rtlCol="0">
            <a:spAutoFit/>
          </a:bodyPr>
          <a:lstStyle/>
          <a:p>
            <a:r>
              <a:rPr lang="zh-CN" altLang="zh-CN" sz="2400" b="1" dirty="0">
                <a:latin typeface="微软雅黑" panose="020B0503020204020204" pitchFamily="34" charset="-122"/>
                <a:ea typeface="微软雅黑" panose="020B0503020204020204" pitchFamily="34" charset="-122"/>
              </a:rPr>
              <a:t>内容概要</a:t>
            </a:r>
            <a:endParaRPr lang="zh-CN" altLang="zh-CN" sz="2400" dirty="0">
              <a:latin typeface="微软雅黑" panose="020B0503020204020204" pitchFamily="34" charset="-122"/>
              <a:ea typeface="微软雅黑" panose="020B0503020204020204" pitchFamily="34" charset="-122"/>
            </a:endParaRPr>
          </a:p>
        </p:txBody>
      </p:sp>
      <p:sp>
        <p:nvSpPr>
          <p:cNvPr id="12" name="文本框 23">
            <a:extLst>
              <a:ext uri="{FF2B5EF4-FFF2-40B4-BE49-F238E27FC236}">
                <a16:creationId xmlns:a16="http://schemas.microsoft.com/office/drawing/2014/main" id="{165B3E1C-B1BD-418B-98A3-9757880BDE8E}"/>
              </a:ext>
            </a:extLst>
          </p:cNvPr>
          <p:cNvSpPr txBox="1"/>
          <p:nvPr/>
        </p:nvSpPr>
        <p:spPr>
          <a:xfrm>
            <a:off x="1838315" y="1563361"/>
            <a:ext cx="8515369" cy="3731278"/>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dirty="0"/>
              <a:t>SketchUp</a:t>
            </a:r>
            <a:r>
              <a:rPr lang="zh-CN" altLang="zh-CN" dirty="0"/>
              <a:t>软件虽然是一个面向方案设计的软件，但是其与</a:t>
            </a:r>
            <a:r>
              <a:rPr lang="en-US" altLang="zh-CN" dirty="0"/>
              <a:t>AutoCAD</a:t>
            </a:r>
            <a:r>
              <a:rPr lang="zh-CN" altLang="zh-CN" dirty="0"/>
              <a:t>、</a:t>
            </a:r>
            <a:r>
              <a:rPr lang="en-US" altLang="zh-CN" dirty="0"/>
              <a:t>3ds max</a:t>
            </a:r>
            <a:r>
              <a:rPr lang="zh-CN" altLang="zh-CN" dirty="0"/>
              <a:t>、</a:t>
            </a:r>
            <a:r>
              <a:rPr lang="en-US" altLang="zh-CN" dirty="0"/>
              <a:t>Photoshop</a:t>
            </a:r>
            <a:r>
              <a:rPr lang="zh-CN" altLang="zh-CN" dirty="0"/>
              <a:t>及</a:t>
            </a:r>
            <a:r>
              <a:rPr lang="en-US" altLang="zh-CN" dirty="0"/>
              <a:t>Piranesi</a:t>
            </a:r>
            <a:r>
              <a:rPr lang="zh-CN" altLang="zh-CN" dirty="0"/>
              <a:t>几个常用的设计软件之间也是可以相互协作的。除了在</a:t>
            </a:r>
            <a:r>
              <a:rPr lang="en-US" altLang="zh-CN" dirty="0"/>
              <a:t>SketchUp</a:t>
            </a:r>
            <a:r>
              <a:rPr lang="zh-CN" altLang="zh-CN" dirty="0"/>
              <a:t>中直接建模外，还以通过导入文件来进行建模，比如导入</a:t>
            </a:r>
            <a:r>
              <a:rPr lang="en-US" altLang="zh-CN" dirty="0"/>
              <a:t>AutoCAD</a:t>
            </a:r>
            <a:r>
              <a:rPr lang="zh-CN" altLang="zh-CN" dirty="0"/>
              <a:t>文件、</a:t>
            </a:r>
            <a:r>
              <a:rPr lang="en-US" altLang="zh-CN" dirty="0"/>
              <a:t>3DS</a:t>
            </a:r>
            <a:r>
              <a:rPr lang="zh-CN" altLang="zh-CN" dirty="0"/>
              <a:t>文件等。</a:t>
            </a:r>
          </a:p>
          <a:p>
            <a:pPr indent="457200"/>
            <a:r>
              <a:rPr lang="zh-CN" altLang="zh-CN" dirty="0"/>
              <a:t>本章将介绍</a:t>
            </a:r>
            <a:r>
              <a:rPr lang="en-US" altLang="zh-CN" dirty="0"/>
              <a:t>SketchUp</a:t>
            </a:r>
            <a:r>
              <a:rPr lang="zh-CN" altLang="zh-CN" dirty="0"/>
              <a:t>与几种常用软件的衔接，以及不同格式文件的导入与导出操作。</a:t>
            </a:r>
          </a:p>
          <a:p>
            <a:pPr marL="342900" lvl="0" indent="457200">
              <a:buFont typeface="Wingdings" panose="05000000000000000000" pitchFamily="2" charset="2"/>
              <a:buChar char="l"/>
            </a:pPr>
            <a:r>
              <a:rPr lang="zh-CN" altLang="zh-CN" dirty="0"/>
              <a:t>掌握</a:t>
            </a:r>
            <a:r>
              <a:rPr lang="en-US" altLang="zh-CN" dirty="0"/>
              <a:t>SketchUp</a:t>
            </a:r>
            <a:r>
              <a:rPr lang="zh-CN" altLang="zh-CN" dirty="0"/>
              <a:t>的导入操作</a:t>
            </a:r>
          </a:p>
          <a:p>
            <a:pPr marL="342900" lvl="0" indent="457200">
              <a:buFont typeface="Wingdings" panose="05000000000000000000" pitchFamily="2" charset="2"/>
              <a:buChar char="l"/>
            </a:pPr>
            <a:r>
              <a:rPr lang="zh-CN" altLang="zh-CN" dirty="0"/>
              <a:t>掌握</a:t>
            </a:r>
            <a:r>
              <a:rPr lang="en-US" altLang="zh-CN" dirty="0"/>
              <a:t>SketchUp</a:t>
            </a:r>
            <a:r>
              <a:rPr lang="zh-CN" altLang="zh-CN" dirty="0"/>
              <a:t>的导出操作</a:t>
            </a:r>
          </a:p>
        </p:txBody>
      </p:sp>
    </p:spTree>
    <p:extLst>
      <p:ext uri="{BB962C8B-B14F-4D97-AF65-F5344CB8AC3E}">
        <p14:creationId xmlns:p14="http://schemas.microsoft.com/office/powerpoint/2010/main" val="7819708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51462C79-EED8-4446-9394-C84809A93914}"/>
              </a:ext>
            </a:extLst>
          </p:cNvPr>
          <p:cNvSpPr txBox="1"/>
          <p:nvPr/>
        </p:nvSpPr>
        <p:spPr>
          <a:xfrm>
            <a:off x="7364328" y="2493285"/>
            <a:ext cx="573232" cy="530770"/>
          </a:xfrm>
          <a:custGeom>
            <a:avLst/>
            <a:gdLst/>
            <a:ahLst/>
            <a:cxnLst/>
            <a:rect l="l" t="t" r="r" b="b"/>
            <a:pathLst>
              <a:path w="900113" h="833437">
                <a:moveTo>
                  <a:pt x="690563" y="795337"/>
                </a:moveTo>
                <a:lnTo>
                  <a:pt x="721023" y="795337"/>
                </a:lnTo>
                <a:lnTo>
                  <a:pt x="690563" y="813360"/>
                </a:lnTo>
                <a:close/>
                <a:moveTo>
                  <a:pt x="247724" y="38100"/>
                </a:moveTo>
                <a:cubicBezTo>
                  <a:pt x="201885" y="38100"/>
                  <a:pt x="163426" y="72231"/>
                  <a:pt x="132345" y="140493"/>
                </a:cubicBezTo>
                <a:cubicBezTo>
                  <a:pt x="101265" y="208756"/>
                  <a:pt x="85725" y="300037"/>
                  <a:pt x="85725" y="414337"/>
                </a:cubicBezTo>
                <a:cubicBezTo>
                  <a:pt x="85725" y="534987"/>
                  <a:pt x="101265" y="628650"/>
                  <a:pt x="132345" y="695325"/>
                </a:cubicBezTo>
                <a:cubicBezTo>
                  <a:pt x="163426" y="762000"/>
                  <a:pt x="201885" y="795337"/>
                  <a:pt x="247724" y="795337"/>
                </a:cubicBezTo>
                <a:cubicBezTo>
                  <a:pt x="296838" y="795337"/>
                  <a:pt x="335297" y="762000"/>
                  <a:pt x="363103" y="695325"/>
                </a:cubicBezTo>
                <a:cubicBezTo>
                  <a:pt x="390909" y="628650"/>
                  <a:pt x="404813" y="534987"/>
                  <a:pt x="404813" y="414337"/>
                </a:cubicBezTo>
                <a:cubicBezTo>
                  <a:pt x="404813" y="300037"/>
                  <a:pt x="391716" y="208756"/>
                  <a:pt x="365522" y="140493"/>
                </a:cubicBezTo>
                <a:cubicBezTo>
                  <a:pt x="339328" y="72231"/>
                  <a:pt x="300062" y="38100"/>
                  <a:pt x="247724" y="38100"/>
                </a:cubicBezTo>
                <a:close/>
                <a:moveTo>
                  <a:pt x="881063" y="0"/>
                </a:moveTo>
                <a:lnTo>
                  <a:pt x="900113" y="0"/>
                </a:lnTo>
                <a:lnTo>
                  <a:pt x="900113" y="689370"/>
                </a:lnTo>
                <a:lnTo>
                  <a:pt x="821267" y="736023"/>
                </a:lnTo>
                <a:lnTo>
                  <a:pt x="823913" y="719658"/>
                </a:lnTo>
                <a:lnTo>
                  <a:pt x="823913" y="147339"/>
                </a:lnTo>
                <a:cubicBezTo>
                  <a:pt x="823913" y="134739"/>
                  <a:pt x="819944" y="124494"/>
                  <a:pt x="812006" y="116606"/>
                </a:cubicBezTo>
                <a:cubicBezTo>
                  <a:pt x="804069" y="108719"/>
                  <a:pt x="792162" y="104775"/>
                  <a:pt x="776287" y="104775"/>
                </a:cubicBezTo>
                <a:lnTo>
                  <a:pt x="690563" y="104775"/>
                </a:lnTo>
                <a:lnTo>
                  <a:pt x="690563" y="76200"/>
                </a:lnTo>
                <a:lnTo>
                  <a:pt x="733425" y="76200"/>
                </a:lnTo>
                <a:cubicBezTo>
                  <a:pt x="771525" y="76200"/>
                  <a:pt x="802481" y="69850"/>
                  <a:pt x="826294" y="57150"/>
                </a:cubicBezTo>
                <a:cubicBezTo>
                  <a:pt x="850106" y="44450"/>
                  <a:pt x="868363" y="25400"/>
                  <a:pt x="881063" y="0"/>
                </a:cubicBezTo>
                <a:close/>
                <a:moveTo>
                  <a:pt x="247650" y="0"/>
                </a:moveTo>
                <a:cubicBezTo>
                  <a:pt x="317500" y="0"/>
                  <a:pt x="375444" y="36512"/>
                  <a:pt x="421481" y="109537"/>
                </a:cubicBezTo>
                <a:cubicBezTo>
                  <a:pt x="467519" y="182562"/>
                  <a:pt x="490537" y="284162"/>
                  <a:pt x="490537" y="414337"/>
                </a:cubicBezTo>
                <a:cubicBezTo>
                  <a:pt x="490537" y="544512"/>
                  <a:pt x="467519" y="646906"/>
                  <a:pt x="421481" y="721518"/>
                </a:cubicBezTo>
                <a:cubicBezTo>
                  <a:pt x="375444" y="796131"/>
                  <a:pt x="317500" y="833437"/>
                  <a:pt x="247650" y="833437"/>
                </a:cubicBezTo>
                <a:cubicBezTo>
                  <a:pt x="177800" y="833437"/>
                  <a:pt x="119063" y="796924"/>
                  <a:pt x="71437" y="723900"/>
                </a:cubicBezTo>
                <a:cubicBezTo>
                  <a:pt x="23813" y="650875"/>
                  <a:pt x="0" y="547687"/>
                  <a:pt x="0" y="414337"/>
                </a:cubicBezTo>
                <a:cubicBezTo>
                  <a:pt x="0" y="290512"/>
                  <a:pt x="23019" y="190500"/>
                  <a:pt x="69056" y="114300"/>
                </a:cubicBezTo>
                <a:cubicBezTo>
                  <a:pt x="115094" y="38100"/>
                  <a:pt x="174625" y="0"/>
                  <a:pt x="247650" y="0"/>
                </a:cubicBezTo>
                <a:close/>
              </a:path>
            </a:pathLst>
          </a:custGeom>
          <a:solidFill>
            <a:srgbClr val="AD6126"/>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9600" b="1" dirty="0">
              <a:solidFill>
                <a:srgbClr val="AD6126"/>
              </a:solidFill>
              <a:latin typeface="幼圆" panose="02010509060101010101" pitchFamily="49" charset="-122"/>
              <a:ea typeface="幼圆" panose="02010509060101010101" pitchFamily="49" charset="-122"/>
            </a:endParaRPr>
          </a:p>
        </p:txBody>
      </p:sp>
      <p:cxnSp>
        <p:nvCxnSpPr>
          <p:cNvPr id="3" name="直接连接符 2">
            <a:extLst>
              <a:ext uri="{FF2B5EF4-FFF2-40B4-BE49-F238E27FC236}">
                <a16:creationId xmlns:a16="http://schemas.microsoft.com/office/drawing/2014/main" id="{1D95A4E9-B9A9-4823-9C3E-3F97BCF3B0C7}"/>
              </a:ext>
            </a:extLst>
          </p:cNvPr>
          <p:cNvCxnSpPr/>
          <p:nvPr/>
        </p:nvCxnSpPr>
        <p:spPr>
          <a:xfrm flipH="1">
            <a:off x="7513628" y="2622617"/>
            <a:ext cx="915799" cy="559470"/>
          </a:xfrm>
          <a:prstGeom prst="line">
            <a:avLst/>
          </a:prstGeom>
          <a:ln w="12700">
            <a:gradFill>
              <a:gsLst>
                <a:gs pos="0">
                  <a:schemeClr val="bg1"/>
                </a:gs>
                <a:gs pos="35000">
                  <a:schemeClr val="accent1">
                    <a:lumMod val="20000"/>
                    <a:lumOff val="80000"/>
                  </a:schemeClr>
                </a:gs>
                <a:gs pos="68000">
                  <a:srgbClr val="AF8461"/>
                </a:gs>
                <a:gs pos="100000">
                  <a:srgbClr val="AD6126"/>
                </a:gs>
              </a:gsLst>
              <a:lin ang="5400000" scaled="1"/>
            </a:gradFill>
          </a:ln>
        </p:spPr>
        <p:style>
          <a:lnRef idx="1">
            <a:schemeClr val="accent1"/>
          </a:lnRef>
          <a:fillRef idx="0">
            <a:schemeClr val="accent1"/>
          </a:fillRef>
          <a:effectRef idx="0">
            <a:schemeClr val="accent1"/>
          </a:effectRef>
          <a:fontRef idx="minor">
            <a:schemeClr val="tx1"/>
          </a:fontRef>
        </p:style>
      </p:cxnSp>
      <p:sp>
        <p:nvSpPr>
          <p:cNvPr id="4" name="文本框 3">
            <a:extLst>
              <a:ext uri="{FF2B5EF4-FFF2-40B4-BE49-F238E27FC236}">
                <a16:creationId xmlns:a16="http://schemas.microsoft.com/office/drawing/2014/main" id="{E3E11741-E0AE-4C99-8BB0-FA2B455F1FD4}"/>
              </a:ext>
            </a:extLst>
          </p:cNvPr>
          <p:cNvSpPr txBox="1"/>
          <p:nvPr/>
        </p:nvSpPr>
        <p:spPr>
          <a:xfrm>
            <a:off x="7366996" y="3550623"/>
            <a:ext cx="708334" cy="518505"/>
          </a:xfrm>
          <a:custGeom>
            <a:avLst/>
            <a:gdLst/>
            <a:ahLst/>
            <a:cxnLst/>
            <a:rect l="l" t="t" r="r" b="b"/>
            <a:pathLst>
              <a:path w="1076325" h="833437">
                <a:moveTo>
                  <a:pt x="247724" y="38100"/>
                </a:moveTo>
                <a:cubicBezTo>
                  <a:pt x="201885" y="38100"/>
                  <a:pt x="163426" y="72231"/>
                  <a:pt x="132345" y="140493"/>
                </a:cubicBezTo>
                <a:cubicBezTo>
                  <a:pt x="101265" y="208756"/>
                  <a:pt x="85725" y="300037"/>
                  <a:pt x="85725" y="414337"/>
                </a:cubicBezTo>
                <a:cubicBezTo>
                  <a:pt x="85725" y="534987"/>
                  <a:pt x="101265" y="628650"/>
                  <a:pt x="132345" y="695325"/>
                </a:cubicBezTo>
                <a:cubicBezTo>
                  <a:pt x="163426" y="762000"/>
                  <a:pt x="201885" y="795337"/>
                  <a:pt x="247724" y="795337"/>
                </a:cubicBezTo>
                <a:cubicBezTo>
                  <a:pt x="296838" y="795337"/>
                  <a:pt x="335297" y="762000"/>
                  <a:pt x="363103" y="695325"/>
                </a:cubicBezTo>
                <a:cubicBezTo>
                  <a:pt x="390909" y="628650"/>
                  <a:pt x="404813" y="534987"/>
                  <a:pt x="404813" y="414337"/>
                </a:cubicBezTo>
                <a:cubicBezTo>
                  <a:pt x="404813" y="300037"/>
                  <a:pt x="391716" y="208756"/>
                  <a:pt x="365522" y="140493"/>
                </a:cubicBezTo>
                <a:cubicBezTo>
                  <a:pt x="339328" y="72231"/>
                  <a:pt x="300062" y="38100"/>
                  <a:pt x="247724" y="38100"/>
                </a:cubicBezTo>
                <a:close/>
                <a:moveTo>
                  <a:pt x="852487" y="0"/>
                </a:moveTo>
                <a:cubicBezTo>
                  <a:pt x="928687" y="0"/>
                  <a:pt x="985044" y="19050"/>
                  <a:pt x="1021556" y="57150"/>
                </a:cubicBezTo>
                <a:cubicBezTo>
                  <a:pt x="1058069" y="95250"/>
                  <a:pt x="1076325" y="142875"/>
                  <a:pt x="1076325" y="200025"/>
                </a:cubicBezTo>
                <a:cubicBezTo>
                  <a:pt x="1076325" y="238125"/>
                  <a:pt x="1067594" y="276225"/>
                  <a:pt x="1050131" y="314325"/>
                </a:cubicBezTo>
                <a:cubicBezTo>
                  <a:pt x="1032669" y="352425"/>
                  <a:pt x="1004887" y="388937"/>
                  <a:pt x="966787" y="423862"/>
                </a:cubicBezTo>
                <a:cubicBezTo>
                  <a:pt x="874712" y="512762"/>
                  <a:pt x="804069" y="584993"/>
                  <a:pt x="754856" y="640556"/>
                </a:cubicBezTo>
                <a:cubicBezTo>
                  <a:pt x="705644" y="696118"/>
                  <a:pt x="676275" y="733425"/>
                  <a:pt x="666750" y="752475"/>
                </a:cubicBezTo>
                <a:lnTo>
                  <a:pt x="816557" y="752475"/>
                </a:lnTo>
                <a:lnTo>
                  <a:pt x="695300" y="823912"/>
                </a:lnTo>
                <a:lnTo>
                  <a:pt x="614363" y="823912"/>
                </a:lnTo>
                <a:lnTo>
                  <a:pt x="614363" y="762000"/>
                </a:lnTo>
                <a:cubicBezTo>
                  <a:pt x="630237" y="733425"/>
                  <a:pt x="656431" y="696912"/>
                  <a:pt x="692944" y="652462"/>
                </a:cubicBezTo>
                <a:cubicBezTo>
                  <a:pt x="729456" y="608012"/>
                  <a:pt x="777875" y="555625"/>
                  <a:pt x="838200" y="495300"/>
                </a:cubicBezTo>
                <a:cubicBezTo>
                  <a:pt x="890538" y="440779"/>
                  <a:pt x="929022" y="389458"/>
                  <a:pt x="953653" y="341337"/>
                </a:cubicBezTo>
                <a:cubicBezTo>
                  <a:pt x="978285" y="293216"/>
                  <a:pt x="990600" y="248295"/>
                  <a:pt x="990600" y="206573"/>
                </a:cubicBezTo>
                <a:cubicBezTo>
                  <a:pt x="990600" y="148877"/>
                  <a:pt x="977900" y="104787"/>
                  <a:pt x="952500" y="74302"/>
                </a:cubicBezTo>
                <a:cubicBezTo>
                  <a:pt x="927100" y="43817"/>
                  <a:pt x="889000" y="28575"/>
                  <a:pt x="838200" y="28575"/>
                </a:cubicBezTo>
                <a:cubicBezTo>
                  <a:pt x="800100" y="28575"/>
                  <a:pt x="767556" y="39092"/>
                  <a:pt x="740569" y="60126"/>
                </a:cubicBezTo>
                <a:cubicBezTo>
                  <a:pt x="713581" y="81161"/>
                  <a:pt x="700087" y="107875"/>
                  <a:pt x="700087" y="140270"/>
                </a:cubicBezTo>
                <a:cubicBezTo>
                  <a:pt x="700087" y="159668"/>
                  <a:pt x="705644" y="175840"/>
                  <a:pt x="716756" y="188788"/>
                </a:cubicBezTo>
                <a:cubicBezTo>
                  <a:pt x="727869" y="201736"/>
                  <a:pt x="733425" y="214684"/>
                  <a:pt x="733425" y="227632"/>
                </a:cubicBezTo>
                <a:cubicBezTo>
                  <a:pt x="733425" y="243855"/>
                  <a:pt x="729630" y="256009"/>
                  <a:pt x="722040" y="264095"/>
                </a:cubicBezTo>
                <a:cubicBezTo>
                  <a:pt x="714449" y="272182"/>
                  <a:pt x="703064" y="276225"/>
                  <a:pt x="687884" y="276225"/>
                </a:cubicBezTo>
                <a:cubicBezTo>
                  <a:pt x="669677" y="276225"/>
                  <a:pt x="655253" y="270668"/>
                  <a:pt x="644612" y="259556"/>
                </a:cubicBezTo>
                <a:cubicBezTo>
                  <a:pt x="633971" y="248443"/>
                  <a:pt x="628650" y="230187"/>
                  <a:pt x="628650" y="204787"/>
                </a:cubicBezTo>
                <a:cubicBezTo>
                  <a:pt x="628650" y="138112"/>
                  <a:pt x="652463" y="87312"/>
                  <a:pt x="700087" y="52387"/>
                </a:cubicBezTo>
                <a:cubicBezTo>
                  <a:pt x="747713" y="17462"/>
                  <a:pt x="798513" y="0"/>
                  <a:pt x="852487" y="0"/>
                </a:cubicBezTo>
                <a:close/>
                <a:moveTo>
                  <a:pt x="247650" y="0"/>
                </a:moveTo>
                <a:cubicBezTo>
                  <a:pt x="317500" y="0"/>
                  <a:pt x="375444" y="36512"/>
                  <a:pt x="421481" y="109537"/>
                </a:cubicBezTo>
                <a:cubicBezTo>
                  <a:pt x="467519" y="182562"/>
                  <a:pt x="490537" y="284162"/>
                  <a:pt x="490537" y="414337"/>
                </a:cubicBezTo>
                <a:cubicBezTo>
                  <a:pt x="490537" y="544512"/>
                  <a:pt x="467519" y="646906"/>
                  <a:pt x="421481" y="721518"/>
                </a:cubicBezTo>
                <a:cubicBezTo>
                  <a:pt x="375444" y="796131"/>
                  <a:pt x="317500" y="833437"/>
                  <a:pt x="247650" y="833437"/>
                </a:cubicBezTo>
                <a:cubicBezTo>
                  <a:pt x="177800" y="833437"/>
                  <a:pt x="119063" y="796925"/>
                  <a:pt x="71437" y="723900"/>
                </a:cubicBezTo>
                <a:cubicBezTo>
                  <a:pt x="23813" y="650875"/>
                  <a:pt x="0" y="547687"/>
                  <a:pt x="0" y="414337"/>
                </a:cubicBezTo>
                <a:cubicBezTo>
                  <a:pt x="0" y="290512"/>
                  <a:pt x="23019" y="190500"/>
                  <a:pt x="69056" y="114300"/>
                </a:cubicBezTo>
                <a:cubicBezTo>
                  <a:pt x="115094" y="38100"/>
                  <a:pt x="174625" y="0"/>
                  <a:pt x="247650" y="0"/>
                </a:cubicBezTo>
                <a:close/>
              </a:path>
            </a:pathLst>
          </a:custGeom>
          <a:solidFill>
            <a:srgbClr val="AD6126"/>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9600" dirty="0">
              <a:solidFill>
                <a:srgbClr val="AD6126"/>
              </a:solidFill>
              <a:latin typeface="幼圆" panose="02010509060101010101" pitchFamily="49" charset="-122"/>
              <a:ea typeface="幼圆" panose="02010509060101010101" pitchFamily="49" charset="-122"/>
            </a:endParaRPr>
          </a:p>
        </p:txBody>
      </p:sp>
      <p:cxnSp>
        <p:nvCxnSpPr>
          <p:cNvPr id="7" name="直接连接符 6">
            <a:extLst>
              <a:ext uri="{FF2B5EF4-FFF2-40B4-BE49-F238E27FC236}">
                <a16:creationId xmlns:a16="http://schemas.microsoft.com/office/drawing/2014/main" id="{1155BBDE-66C3-48B0-BDED-F0412293DAEB}"/>
              </a:ext>
            </a:extLst>
          </p:cNvPr>
          <p:cNvCxnSpPr/>
          <p:nvPr/>
        </p:nvCxnSpPr>
        <p:spPr>
          <a:xfrm flipH="1">
            <a:off x="7526697" y="3681962"/>
            <a:ext cx="915799" cy="559470"/>
          </a:xfrm>
          <a:prstGeom prst="line">
            <a:avLst/>
          </a:prstGeom>
          <a:ln w="12700">
            <a:gradFill>
              <a:gsLst>
                <a:gs pos="0">
                  <a:schemeClr val="bg1"/>
                </a:gs>
                <a:gs pos="35000">
                  <a:schemeClr val="accent1">
                    <a:lumMod val="20000"/>
                    <a:lumOff val="80000"/>
                  </a:schemeClr>
                </a:gs>
                <a:gs pos="68000">
                  <a:srgbClr val="AF8461"/>
                </a:gs>
                <a:gs pos="100000">
                  <a:srgbClr val="AD6126"/>
                </a:gs>
              </a:gsLst>
              <a:lin ang="5400000" scaled="1"/>
            </a:gradFill>
          </a:ln>
        </p:spPr>
        <p:style>
          <a:lnRef idx="1">
            <a:schemeClr val="accent1"/>
          </a:lnRef>
          <a:fillRef idx="0">
            <a:schemeClr val="accent1"/>
          </a:fillRef>
          <a:effectRef idx="0">
            <a:schemeClr val="accent1"/>
          </a:effectRef>
          <a:fontRef idx="minor">
            <a:schemeClr val="tx1"/>
          </a:fontRef>
        </p:style>
      </p:cxnSp>
      <p:sp>
        <p:nvSpPr>
          <p:cNvPr id="11" name="文本框 10">
            <a:hlinkClick r:id="rId2" action="ppaction://hlinksldjump"/>
            <a:extLst>
              <a:ext uri="{FF2B5EF4-FFF2-40B4-BE49-F238E27FC236}">
                <a16:creationId xmlns:a16="http://schemas.microsoft.com/office/drawing/2014/main" id="{9ABC2E97-B359-4AB2-848B-D2653B68151A}"/>
              </a:ext>
            </a:extLst>
          </p:cNvPr>
          <p:cNvSpPr txBox="1"/>
          <p:nvPr/>
        </p:nvSpPr>
        <p:spPr>
          <a:xfrm>
            <a:off x="8400047" y="3535161"/>
            <a:ext cx="2628092" cy="400110"/>
          </a:xfrm>
          <a:prstGeom prst="rect">
            <a:avLst/>
          </a:prstGeom>
          <a:noFill/>
        </p:spPr>
        <p:txBody>
          <a:bodyPr wrap="none" rtlCol="0">
            <a:spAutoFit/>
          </a:bodyPr>
          <a:lstStyle>
            <a:defPPr>
              <a:defRPr lang="zh-CN"/>
            </a:defPPr>
            <a:lvl1pPr>
              <a:defRPr sz="2000">
                <a:latin typeface="微软雅黑" panose="020B0503020204020204" pitchFamily="34" charset="-122"/>
                <a:ea typeface="微软雅黑" panose="020B0503020204020204" pitchFamily="34" charset="-122"/>
              </a:defRPr>
            </a:lvl1pPr>
          </a:lstStyle>
          <a:p>
            <a:r>
              <a:rPr lang="en-US" altLang="zh-CN" dirty="0"/>
              <a:t>SketchUp</a:t>
            </a:r>
            <a:r>
              <a:rPr lang="zh-CN" altLang="zh-CN" dirty="0"/>
              <a:t>的导出功能</a:t>
            </a:r>
            <a:endParaRPr lang="zh-CN" altLang="en-US" dirty="0"/>
          </a:p>
        </p:txBody>
      </p:sp>
      <p:sp>
        <p:nvSpPr>
          <p:cNvPr id="22" name="文本框 21">
            <a:hlinkClick r:id="rId3" action="ppaction://hlinksldjump"/>
            <a:extLst>
              <a:ext uri="{FF2B5EF4-FFF2-40B4-BE49-F238E27FC236}">
                <a16:creationId xmlns:a16="http://schemas.microsoft.com/office/drawing/2014/main" id="{A4FA8CBE-305F-4333-AF39-400B25841AD0}"/>
              </a:ext>
            </a:extLst>
          </p:cNvPr>
          <p:cNvSpPr txBox="1"/>
          <p:nvPr/>
        </p:nvSpPr>
        <p:spPr>
          <a:xfrm>
            <a:off x="8407307" y="2482876"/>
            <a:ext cx="2628092" cy="400110"/>
          </a:xfrm>
          <a:prstGeom prst="rect">
            <a:avLst/>
          </a:prstGeom>
          <a:noFill/>
        </p:spPr>
        <p:txBody>
          <a:bodyPr wrap="none" rtlCol="0">
            <a:spAutoFit/>
          </a:bodyPr>
          <a:lstStyle>
            <a:defPPr>
              <a:defRPr lang="zh-CN"/>
            </a:defPPr>
            <a:lvl1pPr>
              <a:defRPr sz="2000">
                <a:latin typeface="微软雅黑" panose="020B0503020204020204" pitchFamily="34" charset="-122"/>
                <a:ea typeface="微软雅黑" panose="020B0503020204020204" pitchFamily="34" charset="-122"/>
              </a:defRPr>
            </a:lvl1pPr>
          </a:lstStyle>
          <a:p>
            <a:r>
              <a:rPr lang="en-US" altLang="zh-CN" dirty="0"/>
              <a:t>SketchUp</a:t>
            </a:r>
            <a:r>
              <a:rPr lang="zh-CN" altLang="zh-CN" dirty="0"/>
              <a:t>的导入功能</a:t>
            </a:r>
            <a:endParaRPr lang="zh-CN" altLang="en-US" dirty="0"/>
          </a:p>
        </p:txBody>
      </p:sp>
    </p:spTree>
    <p:extLst>
      <p:ext uri="{BB962C8B-B14F-4D97-AF65-F5344CB8AC3E}">
        <p14:creationId xmlns:p14="http://schemas.microsoft.com/office/powerpoint/2010/main" val="36662192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a16="http://schemas.microsoft.com/office/drawing/2014/main" id="{C823FAAC-91EC-40CB-B4C5-A863D97D6D64}"/>
              </a:ext>
            </a:extLst>
          </p:cNvPr>
          <p:cNvGrpSpPr/>
          <p:nvPr/>
        </p:nvGrpSpPr>
        <p:grpSpPr>
          <a:xfrm>
            <a:off x="1772840" y="3429000"/>
            <a:ext cx="2057222" cy="1809652"/>
            <a:chOff x="5198984" y="1169522"/>
            <a:chExt cx="2057222" cy="1809652"/>
          </a:xfrm>
        </p:grpSpPr>
        <p:sp>
          <p:nvSpPr>
            <p:cNvPr id="11" name="矩形 10">
              <a:extLst>
                <a:ext uri="{FF2B5EF4-FFF2-40B4-BE49-F238E27FC236}">
                  <a16:creationId xmlns:a16="http://schemas.microsoft.com/office/drawing/2014/main" id="{3A336229-A0C0-4540-A067-9BCD2CD62050}"/>
                </a:ext>
              </a:extLst>
            </p:cNvPr>
            <p:cNvSpPr/>
            <p:nvPr/>
          </p:nvSpPr>
          <p:spPr>
            <a:xfrm>
              <a:off x="5413512" y="1278818"/>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a16="http://schemas.microsoft.com/office/drawing/2014/main" id="{60D4403D-04FB-4E28-9BDD-8F6D2ECFDFF3}"/>
                </a:ext>
              </a:extLst>
            </p:cNvPr>
            <p:cNvSpPr/>
            <p:nvPr/>
          </p:nvSpPr>
          <p:spPr>
            <a:xfrm>
              <a:off x="5413512" y="1278818"/>
              <a:ext cx="1628166" cy="1591060"/>
            </a:xfrm>
            <a:prstGeom prst="rect">
              <a:avLst/>
            </a:prstGeom>
            <a:solidFill>
              <a:schemeClr val="bg1">
                <a:alpha val="5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a:extLst>
                <a:ext uri="{FF2B5EF4-FFF2-40B4-BE49-F238E27FC236}">
                  <a16:creationId xmlns:a16="http://schemas.microsoft.com/office/drawing/2014/main" id="{C53A8B3D-377E-4CEB-BEFA-6682213EF5FF}"/>
                </a:ext>
              </a:extLst>
            </p:cNvPr>
            <p:cNvSpPr/>
            <p:nvPr/>
          </p:nvSpPr>
          <p:spPr>
            <a:xfrm>
              <a:off x="5198984" y="1169522"/>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矩形 15">
            <a:extLst>
              <a:ext uri="{FF2B5EF4-FFF2-40B4-BE49-F238E27FC236}">
                <a16:creationId xmlns:a16="http://schemas.microsoft.com/office/drawing/2014/main" id="{E58D9DEF-9BB6-4D32-9504-9F354A13EC19}"/>
              </a:ext>
            </a:extLst>
          </p:cNvPr>
          <p:cNvSpPr/>
          <p:nvPr/>
        </p:nvSpPr>
        <p:spPr>
          <a:xfrm>
            <a:off x="4719876" y="3972975"/>
            <a:ext cx="6204134" cy="830997"/>
          </a:xfrm>
          <a:prstGeom prst="rect">
            <a:avLst/>
          </a:prstGeom>
        </p:spPr>
        <p:txBody>
          <a:bodyPr wrap="none">
            <a:spAutoFit/>
          </a:bodyPr>
          <a:lstStyle/>
          <a:p>
            <a:r>
              <a:rPr lang="en-US" altLang="zh-CN" sz="4800" b="1" dirty="0"/>
              <a:t>SketchUp</a:t>
            </a:r>
            <a:r>
              <a:rPr lang="zh-CN" altLang="zh-CN" sz="4800" b="1" dirty="0"/>
              <a:t>的导入功能</a:t>
            </a:r>
          </a:p>
        </p:txBody>
      </p:sp>
      <p:sp>
        <p:nvSpPr>
          <p:cNvPr id="17" name="文本框 16">
            <a:extLst>
              <a:ext uri="{FF2B5EF4-FFF2-40B4-BE49-F238E27FC236}">
                <a16:creationId xmlns:a16="http://schemas.microsoft.com/office/drawing/2014/main" id="{39ACF8E2-54B4-4167-9B96-8677A543C40A}"/>
              </a:ext>
            </a:extLst>
          </p:cNvPr>
          <p:cNvSpPr txBox="1"/>
          <p:nvPr/>
        </p:nvSpPr>
        <p:spPr>
          <a:xfrm>
            <a:off x="2085474" y="3548996"/>
            <a:ext cx="1425390" cy="1569660"/>
          </a:xfrm>
          <a:prstGeom prst="rect">
            <a:avLst/>
          </a:prstGeom>
          <a:noFill/>
        </p:spPr>
        <p:txBody>
          <a:bodyPr wrap="none" rtlCol="0">
            <a:spAutoFit/>
          </a:bodyPr>
          <a:lstStyle/>
          <a:p>
            <a:r>
              <a:rPr lang="en-US" altLang="zh-CN" sz="9600" b="1" dirty="0">
                <a:solidFill>
                  <a:srgbClr val="FDB402"/>
                </a:solidFill>
                <a:latin typeface="幼圆" panose="02010509060101010101" pitchFamily="49" charset="-122"/>
                <a:ea typeface="幼圆" panose="02010509060101010101" pitchFamily="49" charset="-122"/>
              </a:rPr>
              <a:t>01</a:t>
            </a:r>
            <a:endParaRPr lang="zh-CN" altLang="en-US" sz="9600" b="1" dirty="0">
              <a:solidFill>
                <a:srgbClr val="FDB402"/>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33224235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532329" y="1336935"/>
            <a:ext cx="9127341" cy="4184129"/>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7.1.1  </a:t>
            </a:r>
            <a:r>
              <a:rPr lang="zh-CN" altLang="zh-CN" b="1" dirty="0"/>
              <a:t>导入</a:t>
            </a:r>
            <a:r>
              <a:rPr lang="en-US" altLang="zh-CN" b="1" dirty="0"/>
              <a:t>CAD</a:t>
            </a:r>
            <a:r>
              <a:rPr lang="zh-CN" altLang="zh-CN" b="1" dirty="0"/>
              <a:t>文件</a:t>
            </a:r>
          </a:p>
          <a:p>
            <a:pPr indent="457200"/>
            <a:r>
              <a:rPr lang="zh-CN" altLang="zh-CN" dirty="0"/>
              <a:t>在设计的过程中，有些设计师会把</a:t>
            </a:r>
            <a:r>
              <a:rPr lang="en-US" altLang="zh-CN" dirty="0"/>
              <a:t>AutoCAD</a:t>
            </a:r>
            <a:r>
              <a:rPr lang="zh-CN" altLang="zh-CN" dirty="0"/>
              <a:t>所建立的二维图形导入到</a:t>
            </a:r>
            <a:r>
              <a:rPr lang="en-US" altLang="zh-CN" dirty="0"/>
              <a:t>SketchUp</a:t>
            </a:r>
            <a:r>
              <a:rPr lang="zh-CN" altLang="zh-CN" dirty="0"/>
              <a:t>中用作建立三维设计模型的底图。</a:t>
            </a:r>
          </a:p>
          <a:p>
            <a:pPr indent="457200"/>
            <a:r>
              <a:rPr lang="en-US" altLang="zh-CN" dirty="0"/>
              <a:t>SketchUp</a:t>
            </a:r>
            <a:r>
              <a:rPr lang="zh-CN" altLang="zh-CN" dirty="0"/>
              <a:t>目前支持的</a:t>
            </a:r>
            <a:r>
              <a:rPr lang="en-US" altLang="zh-CN" dirty="0"/>
              <a:t>AutoCAD</a:t>
            </a:r>
            <a:r>
              <a:rPr lang="zh-CN" altLang="zh-CN" dirty="0"/>
              <a:t>图形元素包括线、圆形、圆弧、圆、多段线、面、有厚度的实体、三维面、嵌套图块等，还可以支持图层。但是实心体、区域、</a:t>
            </a:r>
            <a:r>
              <a:rPr lang="en-US" altLang="zh-CN" dirty="0"/>
              <a:t>Splines</a:t>
            </a:r>
            <a:r>
              <a:rPr lang="zh-CN" altLang="zh-CN" dirty="0"/>
              <a:t>、锥形宽度的多段线、</a:t>
            </a:r>
            <a:r>
              <a:rPr lang="en-US" altLang="zh-CN" dirty="0"/>
              <a:t>XREFS</a:t>
            </a:r>
            <a:r>
              <a:rPr lang="zh-CN" altLang="zh-CN" dirty="0"/>
              <a:t>、填充图案、尺寸标注、文字和</a:t>
            </a:r>
            <a:r>
              <a:rPr lang="en-US" altLang="zh-CN" dirty="0"/>
              <a:t>ADT/ARX</a:t>
            </a:r>
            <a:r>
              <a:rPr lang="zh-CN" altLang="zh-CN" dirty="0"/>
              <a:t>等物体，在导入时将会被忽略。</a:t>
            </a:r>
          </a:p>
          <a:p>
            <a:pPr indent="457200"/>
            <a:r>
              <a:rPr lang="zh-CN" altLang="zh-CN" dirty="0"/>
              <a:t>另外，</a:t>
            </a:r>
            <a:r>
              <a:rPr lang="en-US" altLang="zh-CN" dirty="0"/>
              <a:t>SketchUp</a:t>
            </a:r>
            <a:r>
              <a:rPr lang="zh-CN" altLang="zh-CN" dirty="0"/>
              <a:t>只能识别平面面积大小超过</a:t>
            </a:r>
            <a:r>
              <a:rPr lang="en-US" altLang="zh-CN" dirty="0"/>
              <a:t>0.0001</a:t>
            </a:r>
            <a:r>
              <a:rPr lang="zh-CN" altLang="zh-CN" dirty="0"/>
              <a:t>平方单位的图形，如果导入的模型平面面积低于</a:t>
            </a:r>
            <a:r>
              <a:rPr lang="en-US" altLang="zh-CN" dirty="0"/>
              <a:t>0.0001</a:t>
            </a:r>
            <a:r>
              <a:rPr lang="zh-CN" altLang="zh-CN" dirty="0"/>
              <a:t>平方单位，将不能被导入。</a:t>
            </a:r>
          </a:p>
        </p:txBody>
      </p:sp>
    </p:spTree>
    <p:extLst>
      <p:ext uri="{BB962C8B-B14F-4D97-AF65-F5344CB8AC3E}">
        <p14:creationId xmlns:p14="http://schemas.microsoft.com/office/powerpoint/2010/main" val="23323439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854395" y="851157"/>
            <a:ext cx="8483209" cy="1420553"/>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7.1.2  </a:t>
            </a:r>
            <a:r>
              <a:rPr lang="zh-CN" altLang="zh-CN" b="1" dirty="0"/>
              <a:t>导入</a:t>
            </a:r>
            <a:r>
              <a:rPr lang="en-US" altLang="zh-CN" b="1" dirty="0"/>
              <a:t>3DS</a:t>
            </a:r>
            <a:r>
              <a:rPr lang="zh-CN" altLang="zh-CN" b="1" dirty="0"/>
              <a:t>文件</a:t>
            </a:r>
          </a:p>
          <a:p>
            <a:pPr indent="457200"/>
            <a:r>
              <a:rPr lang="zh-CN" altLang="zh-CN" dirty="0"/>
              <a:t>在利用</a:t>
            </a:r>
            <a:r>
              <a:rPr lang="en-US" altLang="zh-CN" dirty="0"/>
              <a:t>SketchUp</a:t>
            </a:r>
            <a:r>
              <a:rPr lang="zh-CN" altLang="zh-CN" dirty="0"/>
              <a:t>绘图时，也可以在保持纹理的前提下直接导入</a:t>
            </a:r>
            <a:r>
              <a:rPr lang="en-US" altLang="zh-CN" dirty="0"/>
              <a:t>3ds</a:t>
            </a:r>
            <a:r>
              <a:rPr lang="zh-CN" altLang="zh-CN" dirty="0"/>
              <a:t>格式的三维文件。</a:t>
            </a:r>
          </a:p>
        </p:txBody>
      </p:sp>
      <p:pic>
        <p:nvPicPr>
          <p:cNvPr id="1026" name="图片 1">
            <a:extLst>
              <a:ext uri="{FF2B5EF4-FFF2-40B4-BE49-F238E27FC236}">
                <a16:creationId xmlns:a16="http://schemas.microsoft.com/office/drawing/2014/main" id="{AD7891DB-DC06-4706-BA09-95792774141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27208" y="2693582"/>
            <a:ext cx="3854241" cy="2801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图片 1">
            <a:extLst>
              <a:ext uri="{FF2B5EF4-FFF2-40B4-BE49-F238E27FC236}">
                <a16:creationId xmlns:a16="http://schemas.microsoft.com/office/drawing/2014/main" id="{242B0892-44D3-4A16-BEE7-52E872FD0BA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5420" y="2693582"/>
            <a:ext cx="3959256" cy="2801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103371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695223" y="1937011"/>
            <a:ext cx="8801553" cy="2406393"/>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7.1.3  </a:t>
            </a:r>
            <a:r>
              <a:rPr lang="zh-CN" altLang="zh-CN" b="1" dirty="0"/>
              <a:t>导入二维图像</a:t>
            </a:r>
          </a:p>
          <a:p>
            <a:pPr indent="457200"/>
            <a:r>
              <a:rPr lang="en-US" altLang="zh-CN" dirty="0"/>
              <a:t>SketchUp</a:t>
            </a:r>
            <a:r>
              <a:rPr lang="zh-CN" altLang="zh-CN" dirty="0"/>
              <a:t>支持</a:t>
            </a:r>
            <a:r>
              <a:rPr lang="en-US" altLang="zh-CN" dirty="0"/>
              <a:t>JPG</a:t>
            </a:r>
            <a:r>
              <a:rPr lang="zh-CN" altLang="zh-CN" dirty="0"/>
              <a:t>、</a:t>
            </a:r>
            <a:r>
              <a:rPr lang="en-US" altLang="zh-CN" dirty="0"/>
              <a:t>PNG</a:t>
            </a:r>
            <a:r>
              <a:rPr lang="zh-CN" altLang="zh-CN" dirty="0"/>
              <a:t>、</a:t>
            </a:r>
            <a:r>
              <a:rPr lang="en-US" altLang="zh-CN" dirty="0"/>
              <a:t>TIF</a:t>
            </a:r>
            <a:r>
              <a:rPr lang="zh-CN" altLang="zh-CN" dirty="0"/>
              <a:t>、</a:t>
            </a:r>
            <a:r>
              <a:rPr lang="en-US" altLang="zh-CN" dirty="0"/>
              <a:t>TGA</a:t>
            </a:r>
            <a:r>
              <a:rPr lang="zh-CN" altLang="zh-CN" dirty="0"/>
              <a:t>等常用二维图像文件的导入，最好是</a:t>
            </a:r>
            <a:r>
              <a:rPr lang="en-US" altLang="zh-CN" dirty="0"/>
              <a:t>PNG</a:t>
            </a:r>
            <a:r>
              <a:rPr lang="zh-CN" altLang="zh-CN" dirty="0"/>
              <a:t>和</a:t>
            </a:r>
            <a:r>
              <a:rPr lang="en-US" altLang="zh-CN" dirty="0"/>
              <a:t>JPG</a:t>
            </a:r>
            <a:r>
              <a:rPr lang="zh-CN" altLang="zh-CN" dirty="0"/>
              <a:t>格式，可以来用来制作广告牌、招牌、地面纹理与背景。图像对象本质上是一个以图象文件作表面的矩形面，能够移动、旋转与缩放，它们能水平与垂直放置，但不能作成非矩形。</a:t>
            </a:r>
          </a:p>
        </p:txBody>
      </p:sp>
    </p:spTree>
    <p:extLst>
      <p:ext uri="{BB962C8B-B14F-4D97-AF65-F5344CB8AC3E}">
        <p14:creationId xmlns:p14="http://schemas.microsoft.com/office/powerpoint/2010/main" val="42828761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057522" y="549275"/>
            <a:ext cx="6398161" cy="5146417"/>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zh-CN" altLang="zh-CN" dirty="0"/>
              <a:t>（</a:t>
            </a:r>
            <a:r>
              <a:rPr lang="en-US" altLang="zh-CN" dirty="0"/>
              <a:t>1</a:t>
            </a:r>
            <a:r>
              <a:rPr lang="zh-CN" altLang="zh-CN" dirty="0"/>
              <a:t>）导入图像</a:t>
            </a:r>
          </a:p>
          <a:p>
            <a:pPr indent="457200"/>
            <a:r>
              <a:rPr lang="zh-CN" altLang="zh-CN" dirty="0"/>
              <a:t>用户可以执行“文件</a:t>
            </a:r>
            <a:r>
              <a:rPr lang="en-US" altLang="zh-CN" dirty="0"/>
              <a:t>&gt;</a:t>
            </a:r>
            <a:r>
              <a:rPr lang="zh-CN" altLang="zh-CN" dirty="0"/>
              <a:t>导入”命令，通过</a:t>
            </a:r>
            <a:r>
              <a:rPr lang="en-US" altLang="zh-CN" dirty="0"/>
              <a:t>“</a:t>
            </a:r>
            <a:r>
              <a:rPr lang="zh-CN" altLang="zh-CN" dirty="0"/>
              <a:t>导入</a:t>
            </a:r>
            <a:r>
              <a:rPr lang="en-US" altLang="zh-CN" dirty="0"/>
              <a:t>”</a:t>
            </a:r>
            <a:r>
              <a:rPr lang="zh-CN" altLang="zh-CN" dirty="0"/>
              <a:t>对话框选择图像并导入场景。也可以从本地文件夹中直接将图片拖曳入</a:t>
            </a:r>
            <a:r>
              <a:rPr lang="en-US" altLang="zh-CN" dirty="0"/>
              <a:t>SketchUp</a:t>
            </a:r>
            <a:r>
              <a:rPr lang="zh-CN" altLang="zh-CN" dirty="0"/>
              <a:t>。</a:t>
            </a:r>
            <a:endParaRPr lang="en-US" altLang="zh-CN" dirty="0"/>
          </a:p>
          <a:p>
            <a:pPr indent="457200"/>
            <a:r>
              <a:rPr lang="zh-CN" altLang="zh-CN" dirty="0"/>
              <a:t>（</a:t>
            </a:r>
            <a:r>
              <a:rPr lang="en-US" altLang="zh-CN" dirty="0"/>
              <a:t>2</a:t>
            </a:r>
            <a:r>
              <a:rPr lang="zh-CN" altLang="zh-CN" dirty="0"/>
              <a:t>）图像对象的关联命令</a:t>
            </a:r>
          </a:p>
          <a:p>
            <a:pPr indent="457200"/>
            <a:r>
              <a:rPr lang="zh-CN" altLang="zh-CN" dirty="0"/>
              <a:t>对图像对象的操作可以通过右键快捷菜单进行。关联命令包括：模型信息、删除、隐藏、炸开模型、导出、重新载入、缩放选择、阴影、分离、用作材质。例如，电杆上的标语在地上和以图像作成的背景上都可以产生投影，然而，背景图像可以设置为不接受投影。这只需在关联菜单中取消（阴影</a:t>
            </a:r>
            <a:r>
              <a:rPr lang="en-US" altLang="zh-CN" dirty="0"/>
              <a:t>&gt;</a:t>
            </a:r>
            <a:r>
              <a:rPr lang="zh-CN" altLang="zh-CN" dirty="0"/>
              <a:t>接受投影）即可。</a:t>
            </a:r>
          </a:p>
        </p:txBody>
      </p:sp>
      <p:pic>
        <p:nvPicPr>
          <p:cNvPr id="2050" name="图片 1">
            <a:extLst>
              <a:ext uri="{FF2B5EF4-FFF2-40B4-BE49-F238E27FC236}">
                <a16:creationId xmlns:a16="http://schemas.microsoft.com/office/drawing/2014/main" id="{EE21FD3B-9F63-4950-BBB6-04953ECBB49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69971" y="1903809"/>
            <a:ext cx="3839535" cy="3050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967137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a16="http://schemas.microsoft.com/office/drawing/2014/main" id="{C823FAAC-91EC-40CB-B4C5-A863D97D6D64}"/>
              </a:ext>
            </a:extLst>
          </p:cNvPr>
          <p:cNvGrpSpPr/>
          <p:nvPr/>
        </p:nvGrpSpPr>
        <p:grpSpPr>
          <a:xfrm>
            <a:off x="1715688" y="3429000"/>
            <a:ext cx="2057222" cy="1809652"/>
            <a:chOff x="5198984" y="1169522"/>
            <a:chExt cx="2057222" cy="1809652"/>
          </a:xfrm>
        </p:grpSpPr>
        <p:sp>
          <p:nvSpPr>
            <p:cNvPr id="11" name="矩形 10">
              <a:extLst>
                <a:ext uri="{FF2B5EF4-FFF2-40B4-BE49-F238E27FC236}">
                  <a16:creationId xmlns:a16="http://schemas.microsoft.com/office/drawing/2014/main" id="{3A336229-A0C0-4540-A067-9BCD2CD62050}"/>
                </a:ext>
              </a:extLst>
            </p:cNvPr>
            <p:cNvSpPr/>
            <p:nvPr/>
          </p:nvSpPr>
          <p:spPr>
            <a:xfrm>
              <a:off x="5413512" y="1278818"/>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a16="http://schemas.microsoft.com/office/drawing/2014/main" id="{60D4403D-04FB-4E28-9BDD-8F6D2ECFDFF3}"/>
                </a:ext>
              </a:extLst>
            </p:cNvPr>
            <p:cNvSpPr/>
            <p:nvPr/>
          </p:nvSpPr>
          <p:spPr>
            <a:xfrm>
              <a:off x="5413512" y="1278818"/>
              <a:ext cx="1628166" cy="1591060"/>
            </a:xfrm>
            <a:prstGeom prst="rect">
              <a:avLst/>
            </a:prstGeom>
            <a:solidFill>
              <a:schemeClr val="bg1">
                <a:alpha val="5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a:extLst>
                <a:ext uri="{FF2B5EF4-FFF2-40B4-BE49-F238E27FC236}">
                  <a16:creationId xmlns:a16="http://schemas.microsoft.com/office/drawing/2014/main" id="{C53A8B3D-377E-4CEB-BEFA-6682213EF5FF}"/>
                </a:ext>
              </a:extLst>
            </p:cNvPr>
            <p:cNvSpPr/>
            <p:nvPr/>
          </p:nvSpPr>
          <p:spPr>
            <a:xfrm>
              <a:off x="5198984" y="1169522"/>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矩形 15">
            <a:extLst>
              <a:ext uri="{FF2B5EF4-FFF2-40B4-BE49-F238E27FC236}">
                <a16:creationId xmlns:a16="http://schemas.microsoft.com/office/drawing/2014/main" id="{E58D9DEF-9BB6-4D32-9504-9F354A13EC19}"/>
              </a:ext>
            </a:extLst>
          </p:cNvPr>
          <p:cNvSpPr/>
          <p:nvPr/>
        </p:nvSpPr>
        <p:spPr>
          <a:xfrm>
            <a:off x="4662724" y="3972975"/>
            <a:ext cx="6204134" cy="830997"/>
          </a:xfrm>
          <a:prstGeom prst="rect">
            <a:avLst/>
          </a:prstGeom>
        </p:spPr>
        <p:txBody>
          <a:bodyPr wrap="none">
            <a:spAutoFit/>
          </a:bodyPr>
          <a:lstStyle/>
          <a:p>
            <a:r>
              <a:rPr lang="en-US" altLang="zh-CN" sz="4800" b="1" dirty="0"/>
              <a:t>SketchUp</a:t>
            </a:r>
            <a:r>
              <a:rPr lang="zh-CN" altLang="zh-CN" sz="4800" b="1" dirty="0"/>
              <a:t>的导出功能</a:t>
            </a:r>
          </a:p>
        </p:txBody>
      </p:sp>
      <p:sp>
        <p:nvSpPr>
          <p:cNvPr id="17" name="文本框 16">
            <a:extLst>
              <a:ext uri="{FF2B5EF4-FFF2-40B4-BE49-F238E27FC236}">
                <a16:creationId xmlns:a16="http://schemas.microsoft.com/office/drawing/2014/main" id="{39ACF8E2-54B4-4167-9B96-8677A543C40A}"/>
              </a:ext>
            </a:extLst>
          </p:cNvPr>
          <p:cNvSpPr txBox="1"/>
          <p:nvPr/>
        </p:nvSpPr>
        <p:spPr>
          <a:xfrm>
            <a:off x="2028322" y="3548996"/>
            <a:ext cx="1425390" cy="1569660"/>
          </a:xfrm>
          <a:prstGeom prst="rect">
            <a:avLst/>
          </a:prstGeom>
          <a:noFill/>
        </p:spPr>
        <p:txBody>
          <a:bodyPr wrap="none" rtlCol="0">
            <a:spAutoFit/>
          </a:bodyPr>
          <a:lstStyle/>
          <a:p>
            <a:r>
              <a:rPr lang="en-US" altLang="zh-CN" sz="9600" b="1" dirty="0">
                <a:solidFill>
                  <a:srgbClr val="FDB402"/>
                </a:solidFill>
                <a:latin typeface="幼圆" panose="02010509060101010101" pitchFamily="49" charset="-122"/>
                <a:ea typeface="幼圆" panose="02010509060101010101" pitchFamily="49" charset="-122"/>
              </a:rPr>
              <a:t>02</a:t>
            </a:r>
            <a:endParaRPr lang="zh-CN" altLang="en-US" sz="9600" b="1" dirty="0">
              <a:solidFill>
                <a:srgbClr val="FDB402"/>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701621900"/>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自定义 1">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2309</TotalTime>
  <Words>1233</Words>
  <Application>Microsoft Office PowerPoint</Application>
  <PresentationFormat>宽屏</PresentationFormat>
  <Paragraphs>70</Paragraphs>
  <Slides>16</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16</vt:i4>
      </vt:variant>
    </vt:vector>
  </HeadingPairs>
  <TitlesOfParts>
    <vt:vector size="23" baseType="lpstr">
      <vt:lpstr>微软雅黑</vt:lpstr>
      <vt:lpstr>幼圆</vt:lpstr>
      <vt:lpstr>站酷小薇LOGO体</vt:lpstr>
      <vt:lpstr>Arial</vt:lpstr>
      <vt:lpstr>Times New Roman</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651</cp:revision>
  <dcterms:created xsi:type="dcterms:W3CDTF">2020-06-26T11:31:00Z</dcterms:created>
  <dcterms:modified xsi:type="dcterms:W3CDTF">2023-01-11T06:19:32Z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2052-11.1.0.10314</vt:lpwstr>
  </property>
  <property fmtid="{D5CDD505-2E9C-101B-9397-08002B2CF9AE}" pid="3" name="KSOTemplateUUID">
    <vt:lpwstr>v1.0_mb_s+3ElstvPcfk5zy2frAFoQ==</vt:lpwstr>
  </property>
</Properties>
</file>