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365" r:id="rId3"/>
    <p:sldId id="292" r:id="rId4"/>
    <p:sldId id="290" r:id="rId5"/>
    <p:sldId id="367" r:id="rId6"/>
    <p:sldId id="579" r:id="rId7"/>
    <p:sldId id="580" r:id="rId8"/>
    <p:sldId id="581" r:id="rId9"/>
    <p:sldId id="582" r:id="rId10"/>
    <p:sldId id="583" r:id="rId11"/>
    <p:sldId id="584" r:id="rId12"/>
    <p:sldId id="28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8AD"/>
    <a:srgbClr val="7D6B63"/>
    <a:srgbClr val="D99211"/>
    <a:srgbClr val="EDA221"/>
    <a:srgbClr val="FFBC04"/>
    <a:srgbClr val="FEB801"/>
    <a:srgbClr val="B57A0F"/>
    <a:srgbClr val="D18C11"/>
    <a:srgbClr val="C3830F"/>
    <a:srgbClr val="966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3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图片包含 游戏机&#10;&#10;描述已自动生成">
            <a:extLst>
              <a:ext uri="{FF2B5EF4-FFF2-40B4-BE49-F238E27FC236}">
                <a16:creationId xmlns:a16="http://schemas.microsoft.com/office/drawing/2014/main" id="{4E08BE82-6930-4EF0-9FF3-EB768F7D28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5891" y="-4547769"/>
            <a:ext cx="12073131" cy="8658691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CA132A93-7E31-4F2C-AD69-267977D5A1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29" y="2987565"/>
            <a:ext cx="8590542" cy="61610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CA44BA0-EDA4-4024-A8AD-FDD11A4F89D5}"/>
              </a:ext>
            </a:extLst>
          </p:cNvPr>
          <p:cNvSpPr txBox="1"/>
          <p:nvPr userDrawn="1"/>
        </p:nvSpPr>
        <p:spPr>
          <a:xfrm>
            <a:off x="3817408" y="6408107"/>
            <a:ext cx="6920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1"/>
                </a:solidFill>
              </a:rPr>
              <a:t>关注微信公众平台</a:t>
            </a:r>
            <a:r>
              <a:rPr lang="en-US" altLang="zh-CN" sz="1100" dirty="0">
                <a:solidFill>
                  <a:schemeClr val="tx1"/>
                </a:solidFill>
              </a:rPr>
              <a:t>DSSF007</a:t>
            </a:r>
            <a:r>
              <a:rPr lang="zh-CN" altLang="en-US" sz="1100" dirty="0">
                <a:solidFill>
                  <a:schemeClr val="tx1"/>
                </a:solidFill>
              </a:rPr>
              <a:t>，回复关键字“经典课堂”获取更多资源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7760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4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3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5031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/>
          </a:p>
        </p:txBody>
      </p:sp>
      <p:sp>
        <p:nvSpPr>
          <p:cNvPr id="6" name="文本框 5"/>
          <p:cNvSpPr txBox="1"/>
          <p:nvPr/>
        </p:nvSpPr>
        <p:spPr>
          <a:xfrm>
            <a:off x="785816" y="4186262"/>
            <a:ext cx="10968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创建常见园林景观模型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02275" y="563563"/>
            <a:ext cx="929722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8.3.2  </a:t>
            </a:r>
            <a:r>
              <a:rPr lang="zh-CN" altLang="zh-CN" b="1" dirty="0"/>
              <a:t>创建二层塔状建筑</a:t>
            </a:r>
          </a:p>
          <a:p>
            <a:pPr indent="457200"/>
            <a:r>
              <a:rPr lang="zh-CN" altLang="zh-CN" dirty="0"/>
              <a:t>接下来制作二层建筑，这一层全部是由木结构制作，具体绘制步骤介绍如下：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2051" y="5347952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B769E6CD-41EE-4869-A7CC-E88F559E1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149" y="2090740"/>
            <a:ext cx="3558129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">
            <a:extLst>
              <a:ext uri="{FF2B5EF4-FFF2-40B4-BE49-F238E27FC236}">
                <a16:creationId xmlns:a16="http://schemas.microsoft.com/office/drawing/2014/main" id="{59D0CA1B-78FC-4EF6-9149-03494EECF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594" y="2090740"/>
            <a:ext cx="3569270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632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02275" y="563563"/>
            <a:ext cx="929722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8.3.3  </a:t>
            </a:r>
            <a:r>
              <a:rPr lang="zh-CN" altLang="zh-CN" b="1" dirty="0"/>
              <a:t>创建风车造型</a:t>
            </a:r>
          </a:p>
          <a:p>
            <a:pPr indent="457200"/>
            <a:r>
              <a:rPr lang="zh-CN" altLang="zh-CN" dirty="0"/>
              <a:t>本小节来制作风车结合部模型，具体操作介绍如下：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2051" y="5333664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738253EB-43A4-4DC5-AC96-7576944CD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051" y="1718076"/>
            <a:ext cx="4178894" cy="342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216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467625" y="82566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3">
            <a:extLst>
              <a:ext uri="{FF2B5EF4-FFF2-40B4-BE49-F238E27FC236}">
                <a16:creationId xmlns:a16="http://schemas.microsoft.com/office/drawing/2014/main" id="{165B3E1C-B1BD-418B-98A3-9757880BDE8E}"/>
              </a:ext>
            </a:extLst>
          </p:cNvPr>
          <p:cNvSpPr txBox="1"/>
          <p:nvPr/>
        </p:nvSpPr>
        <p:spPr>
          <a:xfrm>
            <a:off x="1900606" y="2255858"/>
            <a:ext cx="8390788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在系统地学习了</a:t>
            </a:r>
            <a:r>
              <a:rPr lang="en-US" altLang="zh-CN" dirty="0"/>
              <a:t>SketchUp</a:t>
            </a:r>
            <a:r>
              <a:rPr lang="zh-CN" altLang="zh-CN" dirty="0"/>
              <a:t>的基础知识后，本章将介绍几个常见模型的创建方法，如花箱模型、风车楼模型等，使读者能够更加熟练地掌握绘图方法及技巧。</a:t>
            </a:r>
            <a:endParaRPr lang="en-US" altLang="zh-CN" dirty="0"/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掌握花箱模型的绘制方法</a:t>
            </a:r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掌握风车楼模型的绘制方法</a:t>
            </a:r>
          </a:p>
        </p:txBody>
      </p:sp>
    </p:spTree>
    <p:extLst>
      <p:ext uri="{BB962C8B-B14F-4D97-AF65-F5344CB8AC3E}">
        <p14:creationId xmlns:p14="http://schemas.microsoft.com/office/powerpoint/2010/main" val="781970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1462C79-EED8-4446-9394-C84809A93914}"/>
              </a:ext>
            </a:extLst>
          </p:cNvPr>
          <p:cNvSpPr txBox="1"/>
          <p:nvPr/>
        </p:nvSpPr>
        <p:spPr>
          <a:xfrm>
            <a:off x="7550069" y="1878921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D95A4E9-B9A9-4823-9C3E-3F97BCF3B0C7}"/>
              </a:ext>
            </a:extLst>
          </p:cNvPr>
          <p:cNvCxnSpPr/>
          <p:nvPr/>
        </p:nvCxnSpPr>
        <p:spPr>
          <a:xfrm flipH="1">
            <a:off x="7699369" y="2008253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E3E11741-E0AE-4C99-8BB0-FA2B455F1FD4}"/>
              </a:ext>
            </a:extLst>
          </p:cNvPr>
          <p:cNvSpPr txBox="1"/>
          <p:nvPr/>
        </p:nvSpPr>
        <p:spPr>
          <a:xfrm>
            <a:off x="7552737" y="2936259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FCD55F1-7E53-4D94-B849-03B234E0F197}"/>
              </a:ext>
            </a:extLst>
          </p:cNvPr>
          <p:cNvSpPr txBox="1"/>
          <p:nvPr/>
        </p:nvSpPr>
        <p:spPr>
          <a:xfrm>
            <a:off x="7574081" y="4046772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1155BBDE-66C3-48B0-BDED-F0412293DAEB}"/>
              </a:ext>
            </a:extLst>
          </p:cNvPr>
          <p:cNvCxnSpPr/>
          <p:nvPr/>
        </p:nvCxnSpPr>
        <p:spPr>
          <a:xfrm flipH="1">
            <a:off x="7712438" y="306759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C40EEEA-082D-4E9C-AD82-845A3CAF94C9}"/>
              </a:ext>
            </a:extLst>
          </p:cNvPr>
          <p:cNvCxnSpPr/>
          <p:nvPr/>
        </p:nvCxnSpPr>
        <p:spPr>
          <a:xfrm flipH="1">
            <a:off x="7683846" y="4193351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hlinkClick r:id="rId2" action="ppaction://hlinksldjump"/>
            <a:extLst>
              <a:ext uri="{FF2B5EF4-FFF2-40B4-BE49-F238E27FC236}">
                <a16:creationId xmlns:a16="http://schemas.microsoft.com/office/drawing/2014/main" id="{9ABC2E97-B359-4AB2-848B-D2653B68151A}"/>
              </a:ext>
            </a:extLst>
          </p:cNvPr>
          <p:cNvSpPr txBox="1"/>
          <p:nvPr/>
        </p:nvSpPr>
        <p:spPr>
          <a:xfrm>
            <a:off x="8585788" y="2920797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创建公共垃圾桶模型</a:t>
            </a:r>
            <a:endParaRPr lang="zh-CN" altLang="en-US" dirty="0"/>
          </a:p>
        </p:txBody>
      </p:sp>
      <p:sp>
        <p:nvSpPr>
          <p:cNvPr id="12" name="文本框 11">
            <a:hlinkClick r:id="" action="ppaction://noaction"/>
            <a:extLst>
              <a:ext uri="{FF2B5EF4-FFF2-40B4-BE49-F238E27FC236}">
                <a16:creationId xmlns:a16="http://schemas.microsoft.com/office/drawing/2014/main" id="{434003EC-243D-457F-A944-3C9706F6BB77}"/>
              </a:ext>
            </a:extLst>
          </p:cNvPr>
          <p:cNvSpPr txBox="1"/>
          <p:nvPr/>
        </p:nvSpPr>
        <p:spPr>
          <a:xfrm>
            <a:off x="8599643" y="4041857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创建风车楼模型</a:t>
            </a:r>
            <a:endParaRPr lang="zh-CN" altLang="en-US" dirty="0"/>
          </a:p>
        </p:txBody>
      </p:sp>
      <p:sp>
        <p:nvSpPr>
          <p:cNvPr id="22" name="文本框 21">
            <a:hlinkClick r:id="rId3" action="ppaction://hlinksldjump"/>
            <a:extLst>
              <a:ext uri="{FF2B5EF4-FFF2-40B4-BE49-F238E27FC236}">
                <a16:creationId xmlns:a16="http://schemas.microsoft.com/office/drawing/2014/main" id="{A4FA8CBE-305F-4333-AF39-400B25841AD0}"/>
              </a:ext>
            </a:extLst>
          </p:cNvPr>
          <p:cNvSpPr txBox="1"/>
          <p:nvPr/>
        </p:nvSpPr>
        <p:spPr>
          <a:xfrm>
            <a:off x="8593048" y="186851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创建人物组件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621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544377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491413" y="397297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创建人物组件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857011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42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392290" y="545472"/>
            <a:ext cx="4624066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根据照片制作一个人物组件</a:t>
            </a:r>
            <a:r>
              <a:rPr lang="zh-CN" altLang="en-US" dirty="0"/>
              <a:t>。</a:t>
            </a:r>
            <a:endParaRPr lang="zh-CN" altLang="zh-CN" dirty="0"/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36F20540-B016-42A3-91E6-9203CDF1C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22" y="1830140"/>
            <a:ext cx="4118574" cy="29139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图片 1">
            <a:extLst>
              <a:ext uri="{FF2B5EF4-FFF2-40B4-BE49-F238E27FC236}">
                <a16:creationId xmlns:a16="http://schemas.microsoft.com/office/drawing/2014/main" id="{AA2B167C-A53A-4310-8EF1-210FD5AAA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528" y="1830140"/>
            <a:ext cx="4118572" cy="291195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20841" y="5180923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34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087167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034203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创建公共垃圾桶模型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399801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8269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59241" y="549275"/>
            <a:ext cx="5522860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本小节将介绍垃圾桶模型的创建方法</a:t>
            </a:r>
            <a:r>
              <a:rPr lang="zh-CN" altLang="en-US" dirty="0"/>
              <a:t>。</a:t>
            </a:r>
            <a:endParaRPr lang="zh-CN" altLang="zh-CN" dirty="0"/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2053" y="5214937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441571BF-8F03-4904-8D11-37B44CE32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435" y="1320361"/>
            <a:ext cx="2270485" cy="362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1">
            <a:extLst>
              <a:ext uri="{FF2B5EF4-FFF2-40B4-BE49-F238E27FC236}">
                <a16:creationId xmlns:a16="http://schemas.microsoft.com/office/drawing/2014/main" id="{0ECFA524-0613-46EC-B370-2541746FE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210" y="1805223"/>
            <a:ext cx="4431488" cy="313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8875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301486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248522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创建风车楼模型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614120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1514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41895" y="549275"/>
            <a:ext cx="8899210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风车楼最早出现在西方国家，其功能是利用风力带动滚轮来进行各种行业的生产，是荷兰的标志性建筑。</a:t>
            </a:r>
          </a:p>
          <a:p>
            <a:pPr indent="457200"/>
            <a:r>
              <a:rPr lang="en-US" altLang="zh-CN" b="1" dirty="0"/>
              <a:t>8.3.1  </a:t>
            </a:r>
            <a:r>
              <a:rPr lang="zh-CN" altLang="zh-CN" b="1" dirty="0"/>
              <a:t>创建一层基础建筑</a:t>
            </a:r>
          </a:p>
          <a:p>
            <a:pPr indent="457200"/>
            <a:r>
              <a:rPr lang="zh-CN" altLang="zh-CN" dirty="0"/>
              <a:t>该风车楼分为两层三个部分，分别为一层基础建筑、二层塔状建筑以及风车屋顶。本小节将介绍一层建筑基础模型的制作。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2051" y="5476542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0CF6F3DD-68B0-4829-9EDA-C9B73EBCC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342" y="2924134"/>
            <a:ext cx="3076313" cy="252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754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2301</TotalTime>
  <Words>305</Words>
  <Application>Microsoft Office PowerPoint</Application>
  <PresentationFormat>宽屏</PresentationFormat>
  <Paragraphs>32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微软雅黑</vt:lpstr>
      <vt:lpstr>幼圆</vt:lpstr>
      <vt:lpstr>站酷小薇LOGO体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649</cp:revision>
  <dcterms:created xsi:type="dcterms:W3CDTF">2020-06-26T11:31:00Z</dcterms:created>
  <dcterms:modified xsi:type="dcterms:W3CDTF">2023-01-11T06:19:39Z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v1.0_mb_s+3ElstvPcfk5zy2frAFoQ==</vt:lpwstr>
  </property>
</Properties>
</file>