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8" r:id="rId7"/>
    <p:sldId id="549" r:id="rId8"/>
    <p:sldId id="550" r:id="rId9"/>
    <p:sldId id="552" r:id="rId10"/>
    <p:sldId id="553" r:id="rId11"/>
    <p:sldId id="554" r:id="rId12"/>
    <p:sldId id="555" r:id="rId13"/>
    <p:sldId id="556" r:id="rId14"/>
    <p:sldId id="557" r:id="rId15"/>
    <p:sldId id="558" r:id="rId16"/>
    <p:sldId id="559" r:id="rId17"/>
    <p:sldId id="560" r:id="rId18"/>
    <p:sldId id="561" r:id="rId19"/>
    <p:sldId id="562" r:id="rId20"/>
    <p:sldId id="563" r:id="rId21"/>
    <p:sldId id="564" r:id="rId22"/>
    <p:sldId id="565" r:id="rId23"/>
    <p:sldId id="566" r:id="rId24"/>
    <p:sldId id="567" r:id="rId25"/>
    <p:sldId id="568" r:id="rId26"/>
    <p:sldId id="569" r:id="rId27"/>
    <p:sldId id="570" r:id="rId28"/>
    <p:sldId id="571" r:id="rId29"/>
    <p:sldId id="572" r:id="rId30"/>
    <p:sldId id="573" r:id="rId31"/>
    <p:sldId id="574" r:id="rId32"/>
    <p:sldId id="575" r:id="rId33"/>
    <p:sldId id="576" r:id="rId34"/>
    <p:sldId id="577" r:id="rId35"/>
    <p:sldId id="545" r:id="rId36"/>
    <p:sldId id="512" r:id="rId37"/>
    <p:sldId id="546" r:id="rId38"/>
    <p:sldId id="547" r:id="rId39"/>
    <p:sldId id="578" r:id="rId40"/>
    <p:sldId id="28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17" autoAdjust="0"/>
    <p:restoredTop sz="94660"/>
  </p:normalViewPr>
  <p:slideViewPr>
    <p:cSldViewPr snapToGrid="0">
      <p:cViewPr varScale="1">
        <p:scale>
          <a:sx n="66" d="100"/>
          <a:sy n="66" d="100"/>
        </p:scale>
        <p:origin x="66"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2023/1/11</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8.xml"/><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24.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8.xml"/><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906631" y="4186262"/>
            <a:ext cx="837873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5</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高级工具的应用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49316" y="549275"/>
            <a:ext cx="8493367"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5.1.5  </a:t>
            </a:r>
            <a:r>
              <a:rPr lang="zh-CN" altLang="zh-CN" b="1" dirty="0"/>
              <a:t>曲面投射</a:t>
            </a:r>
          </a:p>
          <a:p>
            <a:pPr indent="457200"/>
            <a:r>
              <a:rPr lang="zh-CN" altLang="zh-CN" dirty="0"/>
              <a:t>使用“曲面投射”工具可以将物体的形状投影到地形上，利用</a:t>
            </a:r>
            <a:r>
              <a:rPr lang="en-US" altLang="zh-CN" dirty="0"/>
              <a:t>“</a:t>
            </a:r>
            <a:r>
              <a:rPr lang="zh-CN" altLang="zh-CN" dirty="0"/>
              <a:t>曲面投射</a:t>
            </a:r>
            <a:r>
              <a:rPr lang="en-US" altLang="zh-CN" dirty="0"/>
              <a:t>”</a:t>
            </a:r>
            <a:r>
              <a:rPr lang="zh-CN" altLang="zh-CN" dirty="0"/>
              <a:t>工具制作的山坡上的道路。</a:t>
            </a:r>
          </a:p>
          <a:p>
            <a:pPr indent="457200"/>
            <a:r>
              <a:rPr lang="zh-CN" altLang="zh-CN" dirty="0"/>
              <a:t>该工具与</a:t>
            </a:r>
            <a:r>
              <a:rPr lang="en-US" altLang="zh-CN" dirty="0"/>
              <a:t>“</a:t>
            </a:r>
            <a:r>
              <a:rPr lang="zh-CN" altLang="zh-CN" dirty="0"/>
              <a:t>曲面平整</a:t>
            </a:r>
            <a:r>
              <a:rPr lang="en-US" altLang="zh-CN" dirty="0"/>
              <a:t>”</a:t>
            </a:r>
            <a:r>
              <a:rPr lang="zh-CN" altLang="zh-CN" dirty="0"/>
              <a:t>工具的区别在于，</a:t>
            </a:r>
            <a:r>
              <a:rPr lang="en-US" altLang="zh-CN" dirty="0"/>
              <a:t>“</a:t>
            </a:r>
            <a:r>
              <a:rPr lang="zh-CN" altLang="zh-CN" dirty="0"/>
              <a:t>曲面平整</a:t>
            </a:r>
            <a:r>
              <a:rPr lang="en-US" altLang="zh-CN" dirty="0"/>
              <a:t>”</a:t>
            </a:r>
            <a:r>
              <a:rPr lang="zh-CN" altLang="zh-CN" dirty="0"/>
              <a:t>工具是在地形上建立一个基地平面使建筑物与地面结合，而“曲面投射”工具则是在地形上行划分一个投影物体的形状</a:t>
            </a:r>
          </a:p>
        </p:txBody>
      </p:sp>
      <p:pic>
        <p:nvPicPr>
          <p:cNvPr id="1026" name="图片 1">
            <a:extLst>
              <a:ext uri="{FF2B5EF4-FFF2-40B4-BE49-F238E27FC236}">
                <a16:creationId xmlns:a16="http://schemas.microsoft.com/office/drawing/2014/main" id="{C79EC6B9-F07B-4AD1-BC23-F810218CBB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4459" y="3500778"/>
            <a:ext cx="3219342" cy="236085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图片 1">
            <a:extLst>
              <a:ext uri="{FF2B5EF4-FFF2-40B4-BE49-F238E27FC236}">
                <a16:creationId xmlns:a16="http://schemas.microsoft.com/office/drawing/2014/main" id="{05A6686F-F63F-4772-AA67-1A867C50B36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8487" y="3500778"/>
            <a:ext cx="3224874" cy="236085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515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6796" y="505733"/>
            <a:ext cx="972438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5.1.6  </a:t>
            </a:r>
            <a:r>
              <a:rPr lang="zh-CN" altLang="zh-CN" b="1" dirty="0"/>
              <a:t>添加细部</a:t>
            </a:r>
          </a:p>
          <a:p>
            <a:pPr indent="457200"/>
            <a:r>
              <a:rPr lang="zh-CN" altLang="zh-CN" dirty="0"/>
              <a:t>“添加细部”工具的功能是在矩形加对角线的基础上，进一步进行细分，分出更多的三角面。原则上三角面越多，曲面就会越圆润。原有的网格物体部分或者全部的网格密度不够，这就需要使用“添加细部”工具来进行调整。</a:t>
            </a:r>
          </a:p>
          <a:p>
            <a:pPr indent="457200"/>
            <a:r>
              <a:rPr lang="zh-CN" altLang="zh-CN" dirty="0"/>
              <a:t>但是三角面的倍数增长非常占用内存，用户应根据自己的电脑配置选择细分程度。</a:t>
            </a:r>
          </a:p>
        </p:txBody>
      </p:sp>
      <p:pic>
        <p:nvPicPr>
          <p:cNvPr id="2050" name="图片 1">
            <a:extLst>
              <a:ext uri="{FF2B5EF4-FFF2-40B4-BE49-F238E27FC236}">
                <a16:creationId xmlns:a16="http://schemas.microsoft.com/office/drawing/2014/main" id="{01DF637B-B5FC-4033-80F5-C298A0FC8A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5823" y="3267850"/>
            <a:ext cx="3398108" cy="24786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图片 1">
            <a:extLst>
              <a:ext uri="{FF2B5EF4-FFF2-40B4-BE49-F238E27FC236}">
                <a16:creationId xmlns:a16="http://schemas.microsoft.com/office/drawing/2014/main" id="{1CF2D522-07E6-49F2-96C0-87CCFF9D6A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2850" y="3267850"/>
            <a:ext cx="3371455" cy="24652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906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5217" y="549275"/>
            <a:ext cx="917057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5.1.7  </a:t>
            </a:r>
            <a:r>
              <a:rPr lang="zh-CN" altLang="zh-CN" b="1" dirty="0"/>
              <a:t>对调角线</a:t>
            </a:r>
          </a:p>
          <a:p>
            <a:pPr indent="457200"/>
            <a:r>
              <a:rPr lang="zh-CN" altLang="zh-CN" dirty="0"/>
              <a:t>“对调角线”工具的图标很直观的表达了其功能，即调整矩形对角线的方向，对一个四边形的对角线进行对调（变换对角线）。使用该工具，是因为有时软件执行的结果不会随着大局顺势而下，因此需要手动来调整这个对角线。</a:t>
            </a:r>
          </a:p>
          <a:p>
            <a:pPr indent="457200"/>
            <a:r>
              <a:rPr lang="zh-CN" altLang="zh-CN" dirty="0"/>
              <a:t>激活</a:t>
            </a:r>
            <a:r>
              <a:rPr lang="en-US" altLang="zh-CN" dirty="0"/>
              <a:t>“</a:t>
            </a:r>
            <a:r>
              <a:rPr lang="zh-CN" altLang="zh-CN" dirty="0"/>
              <a:t>对调角线</a:t>
            </a:r>
            <a:r>
              <a:rPr lang="en-US" altLang="zh-CN" dirty="0"/>
              <a:t>”</a:t>
            </a:r>
            <a:r>
              <a:rPr lang="zh-CN" altLang="zh-CN" dirty="0"/>
              <a:t>工具，即可对对角线进行对调操作，直到达到要求。</a:t>
            </a:r>
          </a:p>
        </p:txBody>
      </p:sp>
      <p:pic>
        <p:nvPicPr>
          <p:cNvPr id="3074" name="图片 1">
            <a:extLst>
              <a:ext uri="{FF2B5EF4-FFF2-40B4-BE49-F238E27FC236}">
                <a16:creationId xmlns:a16="http://schemas.microsoft.com/office/drawing/2014/main" id="{75D63B62-2970-43EA-B68D-33A1D18FDD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590" y="3173227"/>
            <a:ext cx="3412859" cy="250185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图片 1">
            <a:extLst>
              <a:ext uri="{FF2B5EF4-FFF2-40B4-BE49-F238E27FC236}">
                <a16:creationId xmlns:a16="http://schemas.microsoft.com/office/drawing/2014/main" id="{103E89AD-C0F5-48E1-BD15-6235A59414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5220" y="3173227"/>
            <a:ext cx="3412859" cy="250185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549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34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89697" y="3972975"/>
            <a:ext cx="2646878" cy="830997"/>
          </a:xfrm>
          <a:prstGeom prst="rect">
            <a:avLst/>
          </a:prstGeom>
        </p:spPr>
        <p:txBody>
          <a:bodyPr wrap="none">
            <a:spAutoFit/>
          </a:bodyPr>
          <a:lstStyle/>
          <a:p>
            <a:r>
              <a:rPr lang="zh-CN" altLang="zh-CN" sz="4800" b="1" dirty="0"/>
              <a:t>实体工具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47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73342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5417" y="1509099"/>
            <a:ext cx="9021163"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利用</a:t>
            </a:r>
            <a:r>
              <a:rPr lang="en-US" altLang="zh-CN" dirty="0"/>
              <a:t>SketchUp</a:t>
            </a:r>
            <a:r>
              <a:rPr lang="zh-CN" altLang="zh-CN" dirty="0"/>
              <a:t>强大的实体编辑功能，可以在组与组之间进行并集、交集等布尔运算操作。实体工具组中包括“外壳”、“相交”、“联合”、“减去”、“剪辑”、“拆分”</a:t>
            </a:r>
            <a:r>
              <a:rPr lang="en-US" altLang="zh-CN" dirty="0"/>
              <a:t>6</a:t>
            </a:r>
            <a:r>
              <a:rPr lang="zh-CN" altLang="zh-CN" dirty="0"/>
              <a:t>个工具。</a:t>
            </a:r>
          </a:p>
        </p:txBody>
      </p:sp>
      <p:pic>
        <p:nvPicPr>
          <p:cNvPr id="4098" name="图片 1">
            <a:extLst>
              <a:ext uri="{FF2B5EF4-FFF2-40B4-BE49-F238E27FC236}">
                <a16:creationId xmlns:a16="http://schemas.microsoft.com/office/drawing/2014/main" id="{F8ABDAEE-8052-4765-AFFC-749729D0B8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5626" y="3719285"/>
            <a:ext cx="3220744" cy="923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801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95025" y="709873"/>
            <a:ext cx="9201949" cy="233812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1.</a:t>
            </a:r>
            <a:r>
              <a:rPr lang="zh-CN" altLang="zh-CN" dirty="0"/>
              <a:t>“实体外壳”工具</a:t>
            </a:r>
          </a:p>
          <a:p>
            <a:pPr indent="457200"/>
            <a:r>
              <a:rPr lang="zh-CN" altLang="zh-CN" dirty="0"/>
              <a:t>“实体外壳”工具可以将所有选定实体合并为一个实体并删除所有内部图元。激活该工具，状态栏会提示</a:t>
            </a:r>
            <a:r>
              <a:rPr lang="en-US" altLang="zh-CN" dirty="0"/>
              <a:t>“</a:t>
            </a:r>
            <a:r>
              <a:rPr lang="zh-CN" altLang="zh-CN" dirty="0"/>
              <a:t>选择第一个实体</a:t>
            </a:r>
            <a:r>
              <a:rPr lang="en-US" altLang="zh-CN" dirty="0"/>
              <a:t>”</a:t>
            </a:r>
            <a:r>
              <a:rPr lang="zh-CN" altLang="zh-CN" dirty="0"/>
              <a:t>，将鼠标移动到一个实体上，将会出现“①实体组”的提示。单击确认选择后再将鼠标移动到另一个实体上，将会出现“</a:t>
            </a:r>
            <a:r>
              <a:rPr lang="zh-CN" altLang="en-US" dirty="0"/>
              <a:t>①</a:t>
            </a:r>
            <a:r>
              <a:rPr lang="zh-CN" altLang="zh-CN" dirty="0"/>
              <a:t>实体组”的提示。再单击即可将两个实体合为一个整体。</a:t>
            </a:r>
          </a:p>
        </p:txBody>
      </p:sp>
      <p:pic>
        <p:nvPicPr>
          <p:cNvPr id="5122" name="图片 1">
            <a:extLst>
              <a:ext uri="{FF2B5EF4-FFF2-40B4-BE49-F238E27FC236}">
                <a16:creationId xmlns:a16="http://schemas.microsoft.com/office/drawing/2014/main" id="{2A878BD0-A35F-4F8F-BDAC-4303D9ADA5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1619" y="3208211"/>
            <a:ext cx="2796494" cy="2481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3" name="图片 1">
            <a:extLst>
              <a:ext uri="{FF2B5EF4-FFF2-40B4-BE49-F238E27FC236}">
                <a16:creationId xmlns:a16="http://schemas.microsoft.com/office/drawing/2014/main" id="{DC47152E-0D45-43C6-AE96-AA6AA6F01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931" y="3208211"/>
            <a:ext cx="2818715" cy="2481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124" name="图片 1">
            <a:extLst>
              <a:ext uri="{FF2B5EF4-FFF2-40B4-BE49-F238E27FC236}">
                <a16:creationId xmlns:a16="http://schemas.microsoft.com/office/drawing/2014/main" id="{B6704B06-A527-4E54-A40F-4B9DD7997D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9436" y="3208211"/>
            <a:ext cx="2883884" cy="24818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2272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3003" y="1189786"/>
            <a:ext cx="8665994" cy="143824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a:t>
            </a:r>
            <a:r>
              <a:rPr lang="zh-CN" altLang="zh-CN" dirty="0"/>
              <a:t>相交</a:t>
            </a:r>
            <a:r>
              <a:rPr lang="en-US" altLang="zh-CN" dirty="0"/>
              <a:t>”</a:t>
            </a:r>
            <a:r>
              <a:rPr lang="zh-CN" altLang="zh-CN" dirty="0"/>
              <a:t>工具</a:t>
            </a:r>
          </a:p>
          <a:p>
            <a:pPr indent="457200"/>
            <a:r>
              <a:rPr lang="zh-CN" altLang="zh-CN" dirty="0"/>
              <a:t>“相交”工具用于保留实体之间相交的部分，删除不相交的部分。其操作顺序与</a:t>
            </a:r>
            <a:r>
              <a:rPr lang="en-US" altLang="zh-CN" dirty="0"/>
              <a:t>“</a:t>
            </a:r>
            <a:r>
              <a:rPr lang="zh-CN" altLang="zh-CN" dirty="0"/>
              <a:t>实体外壳</a:t>
            </a:r>
            <a:r>
              <a:rPr lang="en-US" altLang="zh-CN" dirty="0"/>
              <a:t>”</a:t>
            </a:r>
            <a:r>
              <a:rPr lang="zh-CN" altLang="zh-CN" dirty="0"/>
              <a:t>工具相似。</a:t>
            </a:r>
          </a:p>
        </p:txBody>
      </p:sp>
      <p:pic>
        <p:nvPicPr>
          <p:cNvPr id="6146" name="图片 1">
            <a:extLst>
              <a:ext uri="{FF2B5EF4-FFF2-40B4-BE49-F238E27FC236}">
                <a16:creationId xmlns:a16="http://schemas.microsoft.com/office/drawing/2014/main" id="{D931D1F9-608D-40F6-9E12-7566EDFB6F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7391" y="3009218"/>
            <a:ext cx="2445826" cy="21723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47" name="图片 1">
            <a:extLst>
              <a:ext uri="{FF2B5EF4-FFF2-40B4-BE49-F238E27FC236}">
                <a16:creationId xmlns:a16="http://schemas.microsoft.com/office/drawing/2014/main" id="{855C886C-9BAF-4F5D-B12F-3AFA5CD8E4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5029" y="3009218"/>
            <a:ext cx="2413756" cy="21723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48" name="图片 1">
            <a:extLst>
              <a:ext uri="{FF2B5EF4-FFF2-40B4-BE49-F238E27FC236}">
                <a16:creationId xmlns:a16="http://schemas.microsoft.com/office/drawing/2014/main" id="{194F954C-CF38-411F-9FB3-42B6882F9F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8529" y="3009218"/>
            <a:ext cx="2098111" cy="21723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934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3922" y="650875"/>
            <a:ext cx="5844608" cy="52854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a:t>
            </a:r>
            <a:r>
              <a:rPr lang="zh-CN" altLang="zh-CN" dirty="0"/>
              <a:t>“联合”工具</a:t>
            </a:r>
          </a:p>
          <a:p>
            <a:pPr indent="457200"/>
            <a:r>
              <a:rPr lang="zh-CN" altLang="zh-CN" dirty="0"/>
              <a:t>“联合”工具即布尔运算并集工具，用于将两个实体合并，其相交部分将被删除，运算完成后两个实体将成为一个实体。在</a:t>
            </a:r>
            <a:r>
              <a:rPr lang="en-US" altLang="zh-CN" dirty="0"/>
              <a:t>SketchUp</a:t>
            </a:r>
            <a:r>
              <a:rPr lang="zh-CN" altLang="zh-CN" dirty="0"/>
              <a:t>中，“联合”工具和之前介绍的“外壳”工具的功能没有明显的区别，其使用方法同“相交”工具，这里不再赘述。</a:t>
            </a:r>
          </a:p>
          <a:p>
            <a:pPr indent="457200"/>
            <a:r>
              <a:rPr lang="en-US" altLang="zh-CN" dirty="0"/>
              <a:t>4.</a:t>
            </a:r>
            <a:r>
              <a:rPr lang="zh-CN" altLang="zh-CN" dirty="0"/>
              <a:t>“减去”工具</a:t>
            </a:r>
          </a:p>
          <a:p>
            <a:pPr indent="457200"/>
            <a:r>
              <a:rPr lang="zh-CN" altLang="zh-CN" dirty="0"/>
              <a:t>“减去”工具即布尔运算差集工具，操作时同样需要选择第一个实体和第二个实体，完成操作后将删除第一个实体，并从第二个实体中减去与第一个实体重合的部分，仅保留第二个实体剩余的部分。</a:t>
            </a:r>
          </a:p>
        </p:txBody>
      </p:sp>
      <p:pic>
        <p:nvPicPr>
          <p:cNvPr id="7170" name="图片 1">
            <a:extLst>
              <a:ext uri="{FF2B5EF4-FFF2-40B4-BE49-F238E27FC236}">
                <a16:creationId xmlns:a16="http://schemas.microsoft.com/office/drawing/2014/main" id="{4A496437-43F5-4DD7-84AB-3986EE70EEB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6414" y="404130"/>
            <a:ext cx="2106572" cy="18334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171" name="图片 1">
            <a:extLst>
              <a:ext uri="{FF2B5EF4-FFF2-40B4-BE49-F238E27FC236}">
                <a16:creationId xmlns:a16="http://schemas.microsoft.com/office/drawing/2014/main" id="{2C9C58D2-D68B-44B6-82D5-C50589C463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6414" y="2323564"/>
            <a:ext cx="2106572" cy="18799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172" name="图片 1">
            <a:extLst>
              <a:ext uri="{FF2B5EF4-FFF2-40B4-BE49-F238E27FC236}">
                <a16:creationId xmlns:a16="http://schemas.microsoft.com/office/drawing/2014/main" id="{4F1B7C67-6F39-495E-887C-749A22B86C5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6414" y="4286540"/>
            <a:ext cx="2106572" cy="18368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6946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11480" y="1073671"/>
            <a:ext cx="836903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5.“</a:t>
            </a:r>
            <a:r>
              <a:rPr lang="zh-CN" altLang="zh-CN" dirty="0"/>
              <a:t>剪辑</a:t>
            </a:r>
            <a:r>
              <a:rPr lang="en-US" altLang="zh-CN" dirty="0"/>
              <a:t>”</a:t>
            </a:r>
            <a:r>
              <a:rPr lang="zh-CN" altLang="zh-CN" dirty="0"/>
              <a:t>工具</a:t>
            </a:r>
          </a:p>
          <a:p>
            <a:pPr indent="457200"/>
            <a:r>
              <a:rPr lang="zh-CN" altLang="zh-CN" dirty="0"/>
              <a:t>“剪辑”工具类似于“减去”工具，选择第一个实体和第二个实体后，将在第二个实体中减去与第一个实体重合的部分，第一个实体保持不变。</a:t>
            </a:r>
          </a:p>
        </p:txBody>
      </p:sp>
      <p:pic>
        <p:nvPicPr>
          <p:cNvPr id="8194" name="图片 1">
            <a:extLst>
              <a:ext uri="{FF2B5EF4-FFF2-40B4-BE49-F238E27FC236}">
                <a16:creationId xmlns:a16="http://schemas.microsoft.com/office/drawing/2014/main" id="{5043EA33-D230-4592-9F26-5DD0756F77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5446" y="2885017"/>
            <a:ext cx="2718889" cy="24149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195" name="图片 1">
            <a:extLst>
              <a:ext uri="{FF2B5EF4-FFF2-40B4-BE49-F238E27FC236}">
                <a16:creationId xmlns:a16="http://schemas.microsoft.com/office/drawing/2014/main" id="{CF48ACC8-C31F-4FFE-BAE0-F6125ECB45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9552" y="2885017"/>
            <a:ext cx="2683237" cy="2414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196" name="图片 1">
            <a:extLst>
              <a:ext uri="{FF2B5EF4-FFF2-40B4-BE49-F238E27FC236}">
                <a16:creationId xmlns:a16="http://schemas.microsoft.com/office/drawing/2014/main" id="{B5C295F9-411C-4FB6-B158-65BA81EFC2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3778" y="2885017"/>
            <a:ext cx="2764659" cy="2414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775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276030" y="811473"/>
            <a:ext cx="7639940"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6.</a:t>
            </a:r>
            <a:r>
              <a:rPr lang="zh-CN" altLang="zh-CN" dirty="0"/>
              <a:t>“拆分”工具</a:t>
            </a:r>
          </a:p>
          <a:p>
            <a:pPr indent="457200"/>
            <a:r>
              <a:rPr lang="zh-CN" altLang="zh-CN" dirty="0"/>
              <a:t>“拆分”工具可以将两个实体相交的部分分离成单独的新实体，而原来的两个实体则被修剪掉相交部分。</a:t>
            </a:r>
          </a:p>
        </p:txBody>
      </p:sp>
      <p:pic>
        <p:nvPicPr>
          <p:cNvPr id="9218" name="图片 1">
            <a:extLst>
              <a:ext uri="{FF2B5EF4-FFF2-40B4-BE49-F238E27FC236}">
                <a16:creationId xmlns:a16="http://schemas.microsoft.com/office/drawing/2014/main" id="{9EEAD947-7AB6-4E29-9DD7-8057905E01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8697" y="2529046"/>
            <a:ext cx="3494606" cy="287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9430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332708" y="1563361"/>
            <a:ext cx="9526584"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作为三维设计软件，绘制二维图形只是铺垫，其最终目的还是建立三维模型。前几章中已经介绍了</a:t>
            </a:r>
            <a:r>
              <a:rPr lang="en-US" altLang="zh-CN" dirty="0"/>
              <a:t>SketchUp</a:t>
            </a:r>
            <a:r>
              <a:rPr lang="zh-CN" altLang="zh-CN" dirty="0"/>
              <a:t>的基本建模和辅助工具的操作方法，接下来本章将要介绍一些高级建模功能和场景管理工具的使用方法，以便于读者进一步深入掌握</a:t>
            </a:r>
            <a:r>
              <a:rPr lang="en-US" altLang="zh-CN" dirty="0"/>
              <a:t>SketchUp</a:t>
            </a:r>
            <a:r>
              <a:rPr lang="zh-CN" altLang="zh-CN" dirty="0"/>
              <a:t>的建模技巧。</a:t>
            </a:r>
          </a:p>
          <a:p>
            <a:pPr marL="342900" lvl="0" indent="457200">
              <a:buFont typeface="Wingdings" panose="05000000000000000000" pitchFamily="2" charset="2"/>
              <a:buChar char="l"/>
            </a:pPr>
            <a:r>
              <a:rPr lang="zh-CN" altLang="zh-CN" dirty="0"/>
              <a:t>掌握绘图工具的使用</a:t>
            </a:r>
          </a:p>
          <a:p>
            <a:pPr marL="342900" lvl="0" indent="457200">
              <a:buFont typeface="Wingdings" panose="05000000000000000000" pitchFamily="2" charset="2"/>
              <a:buChar char="l"/>
            </a:pPr>
            <a:r>
              <a:rPr lang="zh-CN" altLang="zh-CN" dirty="0"/>
              <a:t>掌握编辑工具的使用</a:t>
            </a:r>
          </a:p>
          <a:p>
            <a:pPr marL="342900" lvl="0" indent="457200">
              <a:buFont typeface="Wingdings" panose="05000000000000000000" pitchFamily="2" charset="2"/>
              <a:buChar char="l"/>
            </a:pPr>
            <a:r>
              <a:rPr lang="zh-CN" altLang="zh-CN" dirty="0"/>
              <a:t>了解面的操作</a:t>
            </a:r>
          </a:p>
          <a:p>
            <a:pPr marL="342900" lvl="0" indent="457200">
              <a:buFont typeface="Wingdings" panose="05000000000000000000" pitchFamily="2" charset="2"/>
              <a:buChar char="l"/>
            </a:pPr>
            <a:r>
              <a:rPr lang="zh-CN" altLang="zh-CN" dirty="0"/>
              <a:t>掌握实体的显示和隐藏</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34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89697" y="3972975"/>
            <a:ext cx="2646878" cy="830997"/>
          </a:xfrm>
          <a:prstGeom prst="rect">
            <a:avLst/>
          </a:prstGeom>
        </p:spPr>
        <p:txBody>
          <a:bodyPr wrap="none">
            <a:spAutoFit/>
          </a:bodyPr>
          <a:lstStyle/>
          <a:p>
            <a:r>
              <a:rPr lang="zh-CN" altLang="zh-CN" sz="4800" b="1" dirty="0"/>
              <a:t>截面工具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47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65628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6599" y="1345779"/>
            <a:ext cx="869880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截面工具是</a:t>
            </a:r>
            <a:r>
              <a:rPr lang="en-US" altLang="zh-CN" dirty="0"/>
              <a:t>SketchUp</a:t>
            </a:r>
            <a:r>
              <a:rPr lang="zh-CN" altLang="zh-CN" dirty="0"/>
              <a:t>中比较特殊的工具，利用该工具可以快速地获得当前场景模型的平面布局与立面剖切效果。“截面”工具栏中包含“剖切面”、</a:t>
            </a:r>
            <a:r>
              <a:rPr lang="en-US" altLang="zh-CN" dirty="0"/>
              <a:t>“</a:t>
            </a:r>
            <a:r>
              <a:rPr lang="zh-CN" altLang="zh-CN" dirty="0"/>
              <a:t>显示剖切面</a:t>
            </a:r>
            <a:r>
              <a:rPr lang="en-US" altLang="zh-CN" dirty="0"/>
              <a:t>”</a:t>
            </a:r>
            <a:r>
              <a:rPr lang="zh-CN" altLang="zh-CN" dirty="0"/>
              <a:t>、</a:t>
            </a:r>
            <a:r>
              <a:rPr lang="en-US" altLang="zh-CN" dirty="0"/>
              <a:t>“</a:t>
            </a:r>
            <a:r>
              <a:rPr lang="zh-CN" altLang="zh-CN" dirty="0"/>
              <a:t>显示剖面切割</a:t>
            </a:r>
            <a:r>
              <a:rPr lang="en-US" altLang="zh-CN" dirty="0"/>
              <a:t>”</a:t>
            </a:r>
            <a:r>
              <a:rPr lang="zh-CN" altLang="zh-CN" dirty="0"/>
              <a:t>以及</a:t>
            </a:r>
            <a:r>
              <a:rPr lang="en-US" altLang="zh-CN" dirty="0"/>
              <a:t>“</a:t>
            </a:r>
            <a:r>
              <a:rPr lang="zh-CN" altLang="zh-CN" dirty="0"/>
              <a:t>显示剖面填充</a:t>
            </a:r>
            <a:r>
              <a:rPr lang="en-US" altLang="zh-CN" dirty="0"/>
              <a:t>”4</a:t>
            </a:r>
            <a:r>
              <a:rPr lang="zh-CN" altLang="zh-CN" dirty="0"/>
              <a:t>个工具。</a:t>
            </a:r>
          </a:p>
        </p:txBody>
      </p:sp>
      <p:pic>
        <p:nvPicPr>
          <p:cNvPr id="10242" name="图片 1">
            <a:extLst>
              <a:ext uri="{FF2B5EF4-FFF2-40B4-BE49-F238E27FC236}">
                <a16:creationId xmlns:a16="http://schemas.microsoft.com/office/drawing/2014/main" id="{EF48E0F9-E70F-4BFD-A6D6-1DFDFA2600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4976" y="3429000"/>
            <a:ext cx="3342047" cy="1436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377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811473"/>
            <a:ext cx="9226201"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5.3.1  </a:t>
            </a:r>
            <a:r>
              <a:rPr lang="zh-CN" altLang="zh-CN" b="1" dirty="0"/>
              <a:t>剖面的创建与显示控制</a:t>
            </a:r>
          </a:p>
          <a:p>
            <a:pPr indent="457200"/>
            <a:r>
              <a:rPr lang="zh-CN" altLang="zh-CN" dirty="0"/>
              <a:t>使用截面工具，可以更方便地为场景物体创建剖面效果。</a:t>
            </a:r>
          </a:p>
          <a:p>
            <a:pPr indent="457200"/>
            <a:r>
              <a:rPr lang="en-US" altLang="zh-CN" dirty="0"/>
              <a:t>1. </a:t>
            </a:r>
            <a:r>
              <a:rPr lang="zh-CN" altLang="zh-CN" dirty="0"/>
              <a:t>创建剖切面</a:t>
            </a:r>
          </a:p>
          <a:p>
            <a:pPr indent="457200"/>
            <a:r>
              <a:rPr lang="zh-CN" altLang="zh-CN" dirty="0"/>
              <a:t>激活</a:t>
            </a:r>
            <a:r>
              <a:rPr lang="en-US" altLang="zh-CN" dirty="0"/>
              <a:t>“</a:t>
            </a:r>
            <a:r>
              <a:rPr lang="zh-CN" altLang="zh-CN" dirty="0"/>
              <a:t>剖切面</a:t>
            </a:r>
            <a:r>
              <a:rPr lang="en-US" altLang="zh-CN" dirty="0"/>
              <a:t>”</a:t>
            </a:r>
            <a:r>
              <a:rPr lang="zh-CN" altLang="zh-CN" dirty="0"/>
              <a:t>工具，此时光标处会出现一个剖面符号，将光标移动到对象上，剖面会自动对齐到对象表面，单击鼠标即可放置该剖面符号并创建剖切面。</a:t>
            </a:r>
          </a:p>
        </p:txBody>
      </p:sp>
      <p:pic>
        <p:nvPicPr>
          <p:cNvPr id="11266" name="图片 1">
            <a:extLst>
              <a:ext uri="{FF2B5EF4-FFF2-40B4-BE49-F238E27FC236}">
                <a16:creationId xmlns:a16="http://schemas.microsoft.com/office/drawing/2014/main" id="{5CE243C5-2D84-46F0-9E85-5E378C0730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1506" y="3429001"/>
            <a:ext cx="3202861" cy="23462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267" name="图片 1">
            <a:extLst>
              <a:ext uri="{FF2B5EF4-FFF2-40B4-BE49-F238E27FC236}">
                <a16:creationId xmlns:a16="http://schemas.microsoft.com/office/drawing/2014/main" id="{A31A1021-8639-4734-B470-B341BD6B5AE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7328" y="3429000"/>
            <a:ext cx="3202861" cy="234958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334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5665" y="829817"/>
            <a:ext cx="9563457"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 </a:t>
            </a:r>
            <a:r>
              <a:rPr lang="zh-CN" altLang="zh-CN" dirty="0"/>
              <a:t>剖切面的显示与隐藏</a:t>
            </a:r>
          </a:p>
          <a:p>
            <a:pPr indent="457200"/>
            <a:r>
              <a:rPr lang="zh-CN" altLang="zh-CN" dirty="0"/>
              <a:t>创建剖切面以后，激活</a:t>
            </a:r>
            <a:r>
              <a:rPr lang="en-US" altLang="zh-CN" dirty="0"/>
              <a:t>“</a:t>
            </a:r>
            <a:r>
              <a:rPr lang="zh-CN" altLang="zh-CN" dirty="0"/>
              <a:t>显示剖切面</a:t>
            </a:r>
            <a:r>
              <a:rPr lang="en-US" altLang="zh-CN" dirty="0"/>
              <a:t>”</a:t>
            </a:r>
            <a:r>
              <a:rPr lang="zh-CN" altLang="zh-CN" dirty="0"/>
              <a:t>工具即可快速显示或隐藏所有的剖面符号。</a:t>
            </a:r>
            <a:endParaRPr lang="en-US" altLang="zh-CN" dirty="0"/>
          </a:p>
          <a:p>
            <a:pPr indent="457200"/>
            <a:r>
              <a:rPr lang="en-US" altLang="zh-CN" dirty="0"/>
              <a:t>3. </a:t>
            </a:r>
            <a:r>
              <a:rPr lang="zh-CN" altLang="zh-CN" dirty="0"/>
              <a:t>显示剖面切割</a:t>
            </a:r>
          </a:p>
          <a:p>
            <a:pPr indent="457200"/>
            <a:r>
              <a:rPr lang="zh-CN" altLang="zh-CN" dirty="0"/>
              <a:t>“显示剖面切割”工具用于在剖切视图和完整模型视图之间进行切换，如果显示剖切面的同时关闭剖面切割，则剖切面会变成灰色。</a:t>
            </a:r>
          </a:p>
        </p:txBody>
      </p:sp>
      <p:pic>
        <p:nvPicPr>
          <p:cNvPr id="12290" name="图片 1">
            <a:extLst>
              <a:ext uri="{FF2B5EF4-FFF2-40B4-BE49-F238E27FC236}">
                <a16:creationId xmlns:a16="http://schemas.microsoft.com/office/drawing/2014/main" id="{895EDEB2-9994-4167-A444-AFA5E20040D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910" y="3687893"/>
            <a:ext cx="2543175" cy="18656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1" name="图片 1">
            <a:extLst>
              <a:ext uri="{FF2B5EF4-FFF2-40B4-BE49-F238E27FC236}">
                <a16:creationId xmlns:a16="http://schemas.microsoft.com/office/drawing/2014/main" id="{3F9E7385-56E0-4108-AA1E-887B4D57E0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6961" y="3687892"/>
            <a:ext cx="2545292" cy="18573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2" name="图片 1">
            <a:extLst>
              <a:ext uri="{FF2B5EF4-FFF2-40B4-BE49-F238E27FC236}">
                <a16:creationId xmlns:a16="http://schemas.microsoft.com/office/drawing/2014/main" id="{DE6B9252-AB66-46A1-A264-51047DC0A4E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2656" y="3687892"/>
            <a:ext cx="2505075" cy="1838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3" name="图片 1">
            <a:extLst>
              <a:ext uri="{FF2B5EF4-FFF2-40B4-BE49-F238E27FC236}">
                <a16:creationId xmlns:a16="http://schemas.microsoft.com/office/drawing/2014/main" id="{D907B01E-C238-43CE-BDCA-7CB05C50126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98357" y="3687892"/>
            <a:ext cx="2543175" cy="18573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853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4271" y="433160"/>
            <a:ext cx="956345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5.3.2  </a:t>
            </a:r>
            <a:r>
              <a:rPr lang="zh-CN" altLang="zh-CN" b="1" dirty="0"/>
              <a:t>编辑剖面</a:t>
            </a:r>
          </a:p>
          <a:p>
            <a:pPr indent="457200"/>
            <a:r>
              <a:rPr lang="zh-CN" altLang="zh-CN" dirty="0"/>
              <a:t>和其他实体一样，剖面也可以进行移动、旋转、对齐、反转等编辑操作。剖面进编辑操作的同时，视口中显示的效果也会随之发生变化。</a:t>
            </a:r>
          </a:p>
          <a:p>
            <a:pPr indent="457200"/>
            <a:r>
              <a:rPr lang="en-US" altLang="zh-CN" dirty="0"/>
              <a:t>1.</a:t>
            </a:r>
            <a:r>
              <a:rPr lang="zh-CN" altLang="zh-CN" dirty="0"/>
              <a:t>激活剖面</a:t>
            </a:r>
          </a:p>
          <a:p>
            <a:pPr indent="457200"/>
            <a:r>
              <a:rPr lang="zh-CN" altLang="zh-CN" dirty="0"/>
              <a:t>在同一场景中创建多个剖面时，默认以最后创建的剖面为活动剖面，其他剖面则会自动关闭。处于激活状态的剖面符号显示为橙色，关闭的剖面符号则为灰色。双击关闭的剖面符号将其激活，又会显示为蓝色。</a:t>
            </a:r>
          </a:p>
        </p:txBody>
      </p:sp>
      <p:pic>
        <p:nvPicPr>
          <p:cNvPr id="13314" name="图片 1">
            <a:extLst>
              <a:ext uri="{FF2B5EF4-FFF2-40B4-BE49-F238E27FC236}">
                <a16:creationId xmlns:a16="http://schemas.microsoft.com/office/drawing/2014/main" id="{D8E23565-38AE-4591-89F3-2381C3131A1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7372" y="3783932"/>
            <a:ext cx="3037615" cy="22291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3315" name="图片 1">
            <a:extLst>
              <a:ext uri="{FF2B5EF4-FFF2-40B4-BE49-F238E27FC236}">
                <a16:creationId xmlns:a16="http://schemas.microsoft.com/office/drawing/2014/main" id="{4BD29760-E03E-4F63-A9AE-B366B93EE2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9585" y="3760832"/>
            <a:ext cx="3072265" cy="22522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119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86468" y="462191"/>
            <a:ext cx="9879579"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2. </a:t>
            </a:r>
            <a:r>
              <a:rPr lang="zh-CN" altLang="zh-CN" dirty="0"/>
              <a:t>移动</a:t>
            </a:r>
            <a:r>
              <a:rPr lang="en-US" altLang="zh-CN" dirty="0"/>
              <a:t>/</a:t>
            </a:r>
            <a:r>
              <a:rPr lang="zh-CN" altLang="zh-CN" dirty="0"/>
              <a:t>旋转剖面</a:t>
            </a:r>
          </a:p>
          <a:p>
            <a:pPr indent="457200"/>
            <a:r>
              <a:rPr lang="zh-CN" altLang="zh-CN" dirty="0"/>
              <a:t>和编辑其他实体一样，剖切面也可以进行移动或旋转操作，以得到不同的剖切效果。</a:t>
            </a:r>
          </a:p>
        </p:txBody>
      </p:sp>
      <p:pic>
        <p:nvPicPr>
          <p:cNvPr id="14338" name="图片 1">
            <a:extLst>
              <a:ext uri="{FF2B5EF4-FFF2-40B4-BE49-F238E27FC236}">
                <a16:creationId xmlns:a16="http://schemas.microsoft.com/office/drawing/2014/main" id="{1464C78E-5746-44F4-AB92-9DAE4D4D254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5454" y="1638655"/>
            <a:ext cx="2876760" cy="20989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39" name="图片 1">
            <a:extLst>
              <a:ext uri="{FF2B5EF4-FFF2-40B4-BE49-F238E27FC236}">
                <a16:creationId xmlns:a16="http://schemas.microsoft.com/office/drawing/2014/main" id="{2F0D9A88-491C-4F8F-BFAA-CFEA81EE6D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55574" y="1650416"/>
            <a:ext cx="2847164" cy="208720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40" name="图片 1">
            <a:extLst>
              <a:ext uri="{FF2B5EF4-FFF2-40B4-BE49-F238E27FC236}">
                <a16:creationId xmlns:a16="http://schemas.microsoft.com/office/drawing/2014/main" id="{E5ABAA7B-1081-4E61-BF6A-B836E19C6DA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5454" y="3863384"/>
            <a:ext cx="2876760" cy="21103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341" name="图片 1">
            <a:extLst>
              <a:ext uri="{FF2B5EF4-FFF2-40B4-BE49-F238E27FC236}">
                <a16:creationId xmlns:a16="http://schemas.microsoft.com/office/drawing/2014/main" id="{DB040477-5DD9-4DAF-913C-28849D46645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5574" y="3896088"/>
            <a:ext cx="2847164" cy="20776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316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1177" y="549275"/>
            <a:ext cx="9089646" cy="145369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 </a:t>
            </a:r>
            <a:r>
              <a:rPr lang="zh-CN" altLang="zh-CN" dirty="0"/>
              <a:t>翻转剖面</a:t>
            </a:r>
          </a:p>
          <a:p>
            <a:pPr indent="457200"/>
            <a:r>
              <a:rPr lang="zh-CN" altLang="zh-CN" dirty="0"/>
              <a:t>在剖面符号上单击鼠标右键，在弹出的快捷菜单中选择</a:t>
            </a:r>
            <a:r>
              <a:rPr lang="en-US" altLang="zh-CN" dirty="0"/>
              <a:t>“</a:t>
            </a:r>
            <a:r>
              <a:rPr lang="zh-CN" altLang="zh-CN" dirty="0"/>
              <a:t>翻转</a:t>
            </a:r>
            <a:r>
              <a:rPr lang="en-US" altLang="zh-CN" dirty="0"/>
              <a:t>”</a:t>
            </a:r>
            <a:r>
              <a:rPr lang="zh-CN" altLang="zh-CN" dirty="0"/>
              <a:t>命令，即可将剖切面翻转方向，同时剖切效果也会发生变化。</a:t>
            </a:r>
          </a:p>
        </p:txBody>
      </p:sp>
      <p:pic>
        <p:nvPicPr>
          <p:cNvPr id="15362" name="图片 1">
            <a:extLst>
              <a:ext uri="{FF2B5EF4-FFF2-40B4-BE49-F238E27FC236}">
                <a16:creationId xmlns:a16="http://schemas.microsoft.com/office/drawing/2014/main" id="{B16B4879-A91F-43D7-AA86-07449E88E6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4822" y="2607468"/>
            <a:ext cx="3848225" cy="28110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363" name="图片 1">
            <a:extLst>
              <a:ext uri="{FF2B5EF4-FFF2-40B4-BE49-F238E27FC236}">
                <a16:creationId xmlns:a16="http://schemas.microsoft.com/office/drawing/2014/main" id="{7D86EDB1-9826-4784-9565-04CFC95DCF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3130" y="2607468"/>
            <a:ext cx="3833193" cy="28110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500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4105" y="563789"/>
            <a:ext cx="8683789" cy="14246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4. </a:t>
            </a:r>
            <a:r>
              <a:rPr lang="zh-CN" altLang="zh-CN" dirty="0"/>
              <a:t>将剖面对齐到视图</a:t>
            </a:r>
          </a:p>
          <a:p>
            <a:pPr indent="457200"/>
            <a:r>
              <a:rPr lang="zh-CN" altLang="zh-CN" dirty="0"/>
              <a:t>在剖切面上单击鼠标右键，在弹出的快捷菜单中选择</a:t>
            </a:r>
            <a:r>
              <a:rPr lang="en-US" altLang="zh-CN" dirty="0"/>
              <a:t>“</a:t>
            </a:r>
            <a:r>
              <a:rPr lang="zh-CN" altLang="zh-CN" dirty="0"/>
              <a:t>对齐视图</a:t>
            </a:r>
            <a:r>
              <a:rPr lang="en-US" altLang="zh-CN" dirty="0"/>
              <a:t>”</a:t>
            </a:r>
            <a:r>
              <a:rPr lang="zh-CN" altLang="zh-CN" dirty="0"/>
              <a:t>命令，此时剖面会对齐到屏幕，显示为一点透视的剖面或正视平面剖面。</a:t>
            </a:r>
          </a:p>
        </p:txBody>
      </p:sp>
      <p:pic>
        <p:nvPicPr>
          <p:cNvPr id="16386" name="图片 1">
            <a:extLst>
              <a:ext uri="{FF2B5EF4-FFF2-40B4-BE49-F238E27FC236}">
                <a16:creationId xmlns:a16="http://schemas.microsoft.com/office/drawing/2014/main" id="{EB4EDB34-366F-46E2-B4F7-0D0DCBBA45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0249" y="2806020"/>
            <a:ext cx="3371642" cy="24699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6387" name="图片 1">
            <a:extLst>
              <a:ext uri="{FF2B5EF4-FFF2-40B4-BE49-F238E27FC236}">
                <a16:creationId xmlns:a16="http://schemas.microsoft.com/office/drawing/2014/main" id="{DB5A0C3A-88E6-4BD5-BA65-38EDB949D4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3311" y="2806020"/>
            <a:ext cx="3391139" cy="24699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711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5052" y="1073671"/>
            <a:ext cx="942189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5. </a:t>
            </a:r>
            <a:r>
              <a:rPr lang="zh-CN" altLang="zh-CN" dirty="0"/>
              <a:t>删除剖面</a:t>
            </a:r>
          </a:p>
          <a:p>
            <a:pPr indent="457200"/>
            <a:r>
              <a:rPr lang="zh-CN" altLang="zh-CN" dirty="0"/>
              <a:t>在不需要某个剖切面时，可以选择将其删除。在剖切面上单击鼠标右键，在弹出的快捷菜单中选择“删除”命令，即可将其删除。也可以选择剖切面后直接按</a:t>
            </a:r>
            <a:r>
              <a:rPr lang="en-US" altLang="zh-CN" dirty="0"/>
              <a:t>DELETE</a:t>
            </a:r>
            <a:r>
              <a:rPr lang="zh-CN" altLang="zh-CN" dirty="0"/>
              <a:t>键删除。</a:t>
            </a:r>
          </a:p>
          <a:p>
            <a:pPr indent="457200"/>
            <a:r>
              <a:rPr lang="en-US" altLang="zh-CN" dirty="0"/>
              <a:t>6. </a:t>
            </a:r>
            <a:r>
              <a:rPr lang="zh-CN" altLang="zh-CN" dirty="0"/>
              <a:t>导出剖面</a:t>
            </a:r>
          </a:p>
          <a:p>
            <a:pPr indent="457200"/>
            <a:r>
              <a:rPr lang="en-US" altLang="zh-CN" dirty="0"/>
              <a:t>SketchUp</a:t>
            </a:r>
            <a:r>
              <a:rPr lang="zh-CN" altLang="zh-CN" dirty="0"/>
              <a:t>的剖面可以导出为以下两种类型的文件：</a:t>
            </a:r>
          </a:p>
          <a:p>
            <a:pPr marL="342900" lvl="0" indent="457200">
              <a:buFont typeface="Wingdings" panose="05000000000000000000" pitchFamily="2" charset="2"/>
              <a:buChar char="l"/>
            </a:pPr>
            <a:r>
              <a:rPr lang="zh-CN" altLang="zh-CN" dirty="0"/>
              <a:t>光栅图像文件：只要模型视图中有激活的剖面，导出任何类型的光栅图像都会包含剖面效果。</a:t>
            </a:r>
          </a:p>
          <a:p>
            <a:pPr marL="342900" lvl="0" indent="457200">
              <a:buFont typeface="Wingdings" panose="05000000000000000000" pitchFamily="2" charset="2"/>
              <a:buChar char="l"/>
            </a:pPr>
            <a:r>
              <a:rPr lang="en-US" altLang="zh-CN" dirty="0"/>
              <a:t>DWG/DXF</a:t>
            </a:r>
            <a:r>
              <a:rPr lang="zh-CN" altLang="zh-CN" dirty="0"/>
              <a:t>文件：导出为这两种格式的文件可以直接应用于</a:t>
            </a:r>
            <a:r>
              <a:rPr lang="en-US" altLang="zh-CN" dirty="0"/>
              <a:t>AutoCAD</a:t>
            </a:r>
            <a:r>
              <a:rPr lang="zh-CN" altLang="zh-CN" dirty="0"/>
              <a:t>软件。</a:t>
            </a:r>
          </a:p>
        </p:txBody>
      </p:sp>
    </p:spTree>
    <p:extLst>
      <p:ext uri="{BB962C8B-B14F-4D97-AF65-F5344CB8AC3E}">
        <p14:creationId xmlns:p14="http://schemas.microsoft.com/office/powerpoint/2010/main" val="1124636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960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041472" y="3972975"/>
            <a:ext cx="5109091" cy="830997"/>
          </a:xfrm>
          <a:prstGeom prst="rect">
            <a:avLst/>
          </a:prstGeom>
        </p:spPr>
        <p:txBody>
          <a:bodyPr wrap="none">
            <a:spAutoFit/>
          </a:bodyPr>
          <a:lstStyle/>
          <a:p>
            <a:r>
              <a:rPr lang="zh-CN" altLang="zh-CN" sz="4800" b="1" dirty="0"/>
              <a:t>“模型交错”功能</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086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84386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187211" y="500062"/>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336511" y="62939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189879" y="144128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211223" y="247923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349580" y="157262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320988" y="262580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222930" y="1425825"/>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实体工具</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236785" y="2474315"/>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截面工具</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206779" y="346001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347450" y="35914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005568" y="3449437"/>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“模型交错”功能</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230190" y="489653"/>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沙箱工具</a:t>
            </a:r>
            <a:endParaRPr lang="zh-CN" altLang="en-US" dirty="0"/>
          </a:p>
        </p:txBody>
      </p:sp>
      <p:cxnSp>
        <p:nvCxnSpPr>
          <p:cNvPr id="17" name="直接连接符 16">
            <a:extLst>
              <a:ext uri="{FF2B5EF4-FFF2-40B4-BE49-F238E27FC236}">
                <a16:creationId xmlns:a16="http://schemas.microsoft.com/office/drawing/2014/main" id="{136CD2D3-7650-45CA-A668-A14CECA5A122}"/>
              </a:ext>
            </a:extLst>
          </p:cNvPr>
          <p:cNvCxnSpPr/>
          <p:nvPr/>
        </p:nvCxnSpPr>
        <p:spPr>
          <a:xfrm flipH="1">
            <a:off x="7371996" y="455225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文本框 17">
            <a:hlinkClick r:id="rId3" action="ppaction://hlinksldjump"/>
            <a:extLst>
              <a:ext uri="{FF2B5EF4-FFF2-40B4-BE49-F238E27FC236}">
                <a16:creationId xmlns:a16="http://schemas.microsoft.com/office/drawing/2014/main" id="{933DAE5C-76C3-45DB-85A5-65F7C249E8C4}"/>
              </a:ext>
            </a:extLst>
          </p:cNvPr>
          <p:cNvSpPr txBox="1"/>
          <p:nvPr/>
        </p:nvSpPr>
        <p:spPr>
          <a:xfrm>
            <a:off x="8005568" y="4423721"/>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“照片匹配”功能</a:t>
            </a:r>
          </a:p>
        </p:txBody>
      </p:sp>
      <p:sp>
        <p:nvSpPr>
          <p:cNvPr id="19" name="文本框 18">
            <a:extLst>
              <a:ext uri="{FF2B5EF4-FFF2-40B4-BE49-F238E27FC236}">
                <a16:creationId xmlns:a16="http://schemas.microsoft.com/office/drawing/2014/main" id="{4DEB35B0-2062-43D7-87C9-7F7F37B4108F}"/>
              </a:ext>
            </a:extLst>
          </p:cNvPr>
          <p:cNvSpPr txBox="1"/>
          <p:nvPr/>
        </p:nvSpPr>
        <p:spPr>
          <a:xfrm>
            <a:off x="7085235" y="412665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0" name="直接连接符 19">
            <a:extLst>
              <a:ext uri="{FF2B5EF4-FFF2-40B4-BE49-F238E27FC236}">
                <a16:creationId xmlns:a16="http://schemas.microsoft.com/office/drawing/2014/main" id="{AC5B4D89-8681-4A58-B312-2838F3C8A068}"/>
              </a:ext>
            </a:extLst>
          </p:cNvPr>
          <p:cNvCxnSpPr/>
          <p:nvPr/>
        </p:nvCxnSpPr>
        <p:spPr>
          <a:xfrm flipH="1">
            <a:off x="7379256" y="553196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 name="文本框 20">
            <a:hlinkClick r:id="rId3" action="ppaction://hlinksldjump"/>
            <a:extLst>
              <a:ext uri="{FF2B5EF4-FFF2-40B4-BE49-F238E27FC236}">
                <a16:creationId xmlns:a16="http://schemas.microsoft.com/office/drawing/2014/main" id="{067A8BDF-18C4-4F9E-8DA9-0EAB596D6B50}"/>
              </a:ext>
            </a:extLst>
          </p:cNvPr>
          <p:cNvSpPr txBox="1"/>
          <p:nvPr/>
        </p:nvSpPr>
        <p:spPr>
          <a:xfrm>
            <a:off x="8003621" y="5445577"/>
            <a:ext cx="2858475"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“柔化</a:t>
            </a:r>
            <a:r>
              <a:rPr lang="en-US" altLang="zh-CN" dirty="0"/>
              <a:t>/</a:t>
            </a:r>
            <a:r>
              <a:rPr lang="zh-CN" altLang="zh-CN" dirty="0"/>
              <a:t>平滑边线”功能</a:t>
            </a:r>
          </a:p>
        </p:txBody>
      </p:sp>
      <p:sp>
        <p:nvSpPr>
          <p:cNvPr id="23" name="文本框 22">
            <a:extLst>
              <a:ext uri="{FF2B5EF4-FFF2-40B4-BE49-F238E27FC236}">
                <a16:creationId xmlns:a16="http://schemas.microsoft.com/office/drawing/2014/main" id="{5C0D15AD-14EF-41BC-8FED-DC1EDFDF3B37}"/>
              </a:ext>
            </a:extLst>
          </p:cNvPr>
          <p:cNvSpPr txBox="1"/>
          <p:nvPr/>
        </p:nvSpPr>
        <p:spPr>
          <a:xfrm>
            <a:off x="7092495" y="510637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49275"/>
            <a:ext cx="8880290" cy="238299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a:t>
            </a:r>
            <a:r>
              <a:rPr lang="en-US" altLang="zh-CN" dirty="0"/>
              <a:t>SketchUp</a:t>
            </a:r>
            <a:r>
              <a:rPr lang="zh-CN" altLang="zh-CN" dirty="0"/>
              <a:t>中，使用</a:t>
            </a:r>
            <a:r>
              <a:rPr lang="en-US" altLang="zh-CN" dirty="0"/>
              <a:t>“</a:t>
            </a:r>
            <a:r>
              <a:rPr lang="zh-CN" altLang="zh-CN" dirty="0"/>
              <a:t>模型交错</a:t>
            </a:r>
            <a:r>
              <a:rPr lang="en-US" altLang="zh-CN" dirty="0"/>
              <a:t>”</a:t>
            </a:r>
            <a:r>
              <a:rPr lang="zh-CN" altLang="zh-CN" dirty="0"/>
              <a:t>命令可在物体交错的地方形成相交线，以创建出复杂的几何平面。用户可以通过执行“编辑</a:t>
            </a:r>
            <a:r>
              <a:rPr lang="en-US" altLang="zh-CN" dirty="0"/>
              <a:t>&gt;</a:t>
            </a:r>
            <a:r>
              <a:rPr lang="zh-CN" altLang="zh-CN" dirty="0"/>
              <a:t>模型交错”命令或者右键快捷菜单来执行该命令。</a:t>
            </a:r>
          </a:p>
          <a:p>
            <a:pPr indent="457200"/>
            <a:r>
              <a:rPr lang="zh-CN" altLang="zh-CN" dirty="0"/>
              <a:t>执行</a:t>
            </a:r>
            <a:r>
              <a:rPr lang="en-US" altLang="zh-CN" dirty="0"/>
              <a:t>“</a:t>
            </a:r>
            <a:r>
              <a:rPr lang="zh-CN" altLang="zh-CN" dirty="0"/>
              <a:t>模型交错</a:t>
            </a:r>
            <a:r>
              <a:rPr lang="en-US" altLang="zh-CN" dirty="0"/>
              <a:t>”</a:t>
            </a:r>
            <a:r>
              <a:rPr lang="zh-CN" altLang="zh-CN" dirty="0"/>
              <a:t>命令后，模型相交的地方会自动生成相交的轮廓边线，通过相交的边线生成的新的分隔线。</a:t>
            </a:r>
          </a:p>
        </p:txBody>
      </p:sp>
      <p:pic>
        <p:nvPicPr>
          <p:cNvPr id="17410" name="图片 1">
            <a:extLst>
              <a:ext uri="{FF2B5EF4-FFF2-40B4-BE49-F238E27FC236}">
                <a16:creationId xmlns:a16="http://schemas.microsoft.com/office/drawing/2014/main" id="{1D366064-FD45-4E1C-A293-405E228482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8875" y="3136097"/>
            <a:ext cx="2194879" cy="270601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7411" name="图片 1">
            <a:extLst>
              <a:ext uri="{FF2B5EF4-FFF2-40B4-BE49-F238E27FC236}">
                <a16:creationId xmlns:a16="http://schemas.microsoft.com/office/drawing/2014/main" id="{81576D45-DEBE-4B5A-A649-D18EB8013C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3710" y="3357656"/>
            <a:ext cx="2898093" cy="22628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2414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960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041472" y="3972975"/>
            <a:ext cx="5109091" cy="830997"/>
          </a:xfrm>
          <a:prstGeom prst="rect">
            <a:avLst/>
          </a:prstGeom>
        </p:spPr>
        <p:txBody>
          <a:bodyPr wrap="none">
            <a:spAutoFit/>
          </a:bodyPr>
          <a:lstStyle/>
          <a:p>
            <a:r>
              <a:rPr lang="zh-CN" altLang="zh-CN" sz="4800" b="1" dirty="0"/>
              <a:t>“照片匹配”功能</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086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77644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4845" y="549275"/>
            <a:ext cx="5141752"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的</a:t>
            </a:r>
            <a:r>
              <a:rPr lang="en-US" altLang="zh-CN" dirty="0"/>
              <a:t>“</a:t>
            </a:r>
            <a:r>
              <a:rPr lang="zh-CN" altLang="zh-CN" dirty="0"/>
              <a:t>照片匹配</a:t>
            </a:r>
            <a:r>
              <a:rPr lang="en-US" altLang="zh-CN" dirty="0"/>
              <a:t>”</a:t>
            </a:r>
            <a:r>
              <a:rPr lang="zh-CN" altLang="zh-CN" dirty="0"/>
              <a:t>功能可以根据实景照片模拟视点位置和角度，然后再根据照片中物体轮廓创建出相似的环境。</a:t>
            </a:r>
          </a:p>
          <a:p>
            <a:pPr indent="457200"/>
            <a:r>
              <a:rPr lang="zh-CN" altLang="zh-CN" dirty="0"/>
              <a:t>在菜单栏单击</a:t>
            </a:r>
            <a:r>
              <a:rPr lang="en-US" altLang="zh-CN" dirty="0"/>
              <a:t>“</a:t>
            </a:r>
            <a:r>
              <a:rPr lang="zh-CN" altLang="zh-CN" dirty="0"/>
              <a:t>相机</a:t>
            </a:r>
            <a:r>
              <a:rPr lang="en-US" altLang="zh-CN" dirty="0"/>
              <a:t>”</a:t>
            </a:r>
            <a:r>
              <a:rPr lang="zh-CN" altLang="zh-CN" dirty="0"/>
              <a:t>按钮，在其下菜单中包括</a:t>
            </a:r>
            <a:r>
              <a:rPr lang="en-US" altLang="zh-CN" dirty="0"/>
              <a:t>“</a:t>
            </a:r>
            <a:r>
              <a:rPr lang="zh-CN" altLang="zh-CN" dirty="0"/>
              <a:t>匹配新照片</a:t>
            </a:r>
            <a:r>
              <a:rPr lang="en-US" altLang="zh-CN" dirty="0"/>
              <a:t>”</a:t>
            </a:r>
            <a:r>
              <a:rPr lang="zh-CN" altLang="zh-CN" dirty="0"/>
              <a:t>和</a:t>
            </a:r>
            <a:r>
              <a:rPr lang="en-US" altLang="zh-CN" dirty="0"/>
              <a:t>“</a:t>
            </a:r>
            <a:r>
              <a:rPr lang="zh-CN" altLang="zh-CN" dirty="0"/>
              <a:t>编辑匹配照片</a:t>
            </a:r>
            <a:r>
              <a:rPr lang="en-US" altLang="zh-CN" dirty="0"/>
              <a:t>”</a:t>
            </a:r>
            <a:r>
              <a:rPr lang="zh-CN" altLang="zh-CN" dirty="0"/>
              <a:t>两个命令，用于照片匹配操作。选择</a:t>
            </a:r>
            <a:r>
              <a:rPr lang="en-US" altLang="zh-CN" dirty="0"/>
              <a:t>“</a:t>
            </a:r>
            <a:r>
              <a:rPr lang="zh-CN" altLang="zh-CN" dirty="0"/>
              <a:t>匹配新照片</a:t>
            </a:r>
            <a:r>
              <a:rPr lang="en-US" altLang="zh-CN" dirty="0"/>
              <a:t>”</a:t>
            </a:r>
            <a:r>
              <a:rPr lang="zh-CN" altLang="zh-CN" dirty="0"/>
              <a:t>命令后，将会弹出</a:t>
            </a:r>
            <a:r>
              <a:rPr lang="en-US" altLang="zh-CN" dirty="0"/>
              <a:t>“</a:t>
            </a:r>
            <a:r>
              <a:rPr lang="zh-CN" altLang="zh-CN" dirty="0"/>
              <a:t>选择背景图像文件</a:t>
            </a:r>
            <a:r>
              <a:rPr lang="en-US" altLang="zh-CN" dirty="0"/>
              <a:t>”</a:t>
            </a:r>
            <a:r>
              <a:rPr lang="zh-CN" altLang="zh-CN" dirty="0"/>
              <a:t>对话框，选择一个图像文件后，该图像即会在</a:t>
            </a:r>
            <a:r>
              <a:rPr lang="en-US" altLang="zh-CN" dirty="0"/>
              <a:t>SketchUp</a:t>
            </a:r>
            <a:r>
              <a:rPr lang="zh-CN" altLang="zh-CN" dirty="0"/>
              <a:t>场景中平铺，且系统会弹出</a:t>
            </a:r>
            <a:r>
              <a:rPr lang="en-US" altLang="zh-CN" dirty="0"/>
              <a:t>“</a:t>
            </a:r>
            <a:r>
              <a:rPr lang="zh-CN" altLang="zh-CN" dirty="0"/>
              <a:t>照片匹配</a:t>
            </a:r>
            <a:r>
              <a:rPr lang="en-US" altLang="zh-CN" dirty="0"/>
              <a:t>”</a:t>
            </a:r>
            <a:r>
              <a:rPr lang="zh-CN" altLang="zh-CN" dirty="0"/>
              <a:t>面板。当场景中不存在照片匹配时，“编辑照片匹配”命令将显示为灰色，不可被选择。</a:t>
            </a:r>
          </a:p>
        </p:txBody>
      </p:sp>
      <p:pic>
        <p:nvPicPr>
          <p:cNvPr id="18434" name="图片 1">
            <a:extLst>
              <a:ext uri="{FF2B5EF4-FFF2-40B4-BE49-F238E27FC236}">
                <a16:creationId xmlns:a16="http://schemas.microsoft.com/office/drawing/2014/main" id="{E2A6DE28-BFD0-47A7-9DF1-0266C1E9A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8328" y="709680"/>
            <a:ext cx="3504285" cy="2471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1">
            <a:extLst>
              <a:ext uri="{FF2B5EF4-FFF2-40B4-BE49-F238E27FC236}">
                <a16:creationId xmlns:a16="http://schemas.microsoft.com/office/drawing/2014/main" id="{4C0322EA-D8EF-4B1A-8496-2D6017AE58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4669" y="3370944"/>
            <a:ext cx="2351601" cy="264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1662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60095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446390" y="3972975"/>
            <a:ext cx="6631944" cy="830997"/>
          </a:xfrm>
          <a:prstGeom prst="rect">
            <a:avLst/>
          </a:prstGeom>
        </p:spPr>
        <p:txBody>
          <a:bodyPr wrap="none">
            <a:spAutoFit/>
          </a:bodyPr>
          <a:lstStyle/>
          <a:p>
            <a:r>
              <a:rPr lang="zh-CN" altLang="zh-CN" sz="4800" b="1" dirty="0"/>
              <a:t>“柔化</a:t>
            </a:r>
            <a:r>
              <a:rPr lang="en-US" altLang="zh-CN" sz="4800" b="1" dirty="0"/>
              <a:t>/</a:t>
            </a:r>
            <a:r>
              <a:rPr lang="zh-CN" altLang="zh-CN" sz="4800" b="1" dirty="0"/>
              <a:t>平滑边线”功能</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91358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016654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7485" y="811473"/>
            <a:ext cx="8757030"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中的边线可以进行柔化和平滑处理，从而实现光滑的体块显示效果。对柔化的边线进行平滑处理可以减少曲面的可见折线，使用更少的面来表现曲面，也可以使相邻的表面在渲染时能够均匀地过渡渐变。</a:t>
            </a:r>
          </a:p>
        </p:txBody>
      </p:sp>
      <p:pic>
        <p:nvPicPr>
          <p:cNvPr id="19458" name="图片 1">
            <a:extLst>
              <a:ext uri="{FF2B5EF4-FFF2-40B4-BE49-F238E27FC236}">
                <a16:creationId xmlns:a16="http://schemas.microsoft.com/office/drawing/2014/main" id="{73426336-FF7F-4C3D-8391-1C4A89B584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9194" y="2623677"/>
            <a:ext cx="3859502" cy="27325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9459" name="图片 1">
            <a:extLst>
              <a:ext uri="{FF2B5EF4-FFF2-40B4-BE49-F238E27FC236}">
                <a16:creationId xmlns:a16="http://schemas.microsoft.com/office/drawing/2014/main" id="{FA7F993E-474F-4A3D-8782-E69ED5ED11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3756" y="2623677"/>
            <a:ext cx="3849694" cy="27325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51858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447675"/>
            <a:ext cx="9126634"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实战演练：制作日式建筑场景</a:t>
            </a:r>
          </a:p>
          <a:p>
            <a:pPr indent="457200"/>
            <a:r>
              <a:rPr lang="zh-CN" altLang="zh-CN" dirty="0"/>
              <a:t>结合本章所学知识创建一个日式建筑场景</a:t>
            </a:r>
            <a:r>
              <a:rPr lang="zh-CN" altLang="en-US" dirty="0"/>
              <a:t>。</a:t>
            </a:r>
            <a:endParaRPr lang="zh-CN" altLang="zh-CN" dirty="0"/>
          </a:p>
        </p:txBody>
      </p:sp>
      <p:pic>
        <p:nvPicPr>
          <p:cNvPr id="20482" name="图片 1">
            <a:extLst>
              <a:ext uri="{FF2B5EF4-FFF2-40B4-BE49-F238E27FC236}">
                <a16:creationId xmlns:a16="http://schemas.microsoft.com/office/drawing/2014/main" id="{4F82A98C-AED2-40D4-A680-EFF5733C9D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3947" y="2019867"/>
            <a:ext cx="4701879" cy="327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a:extLst>
              <a:ext uri="{FF2B5EF4-FFF2-40B4-BE49-F238E27FC236}">
                <a16:creationId xmlns:a16="http://schemas.microsoft.com/office/drawing/2014/main" id="{26048BDB-339A-416C-9519-DE701C9694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2019867"/>
            <a:ext cx="4894154" cy="327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99639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58207" y="940642"/>
            <a:ext cx="902072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为了让用户能够更好地掌握本章所学的知识内容，下面安排了一些参考试题，让用户可以对所学的知识进行巩固和练习。</a:t>
            </a:r>
          </a:p>
          <a:p>
            <a:pPr indent="457200"/>
            <a:r>
              <a:rPr lang="zh-CN" altLang="zh-CN" b="1" dirty="0"/>
              <a:t>一、选择题</a:t>
            </a:r>
            <a:endParaRPr lang="zh-CN" altLang="zh-CN" dirty="0"/>
          </a:p>
          <a:p>
            <a:pPr indent="457200"/>
            <a:r>
              <a:rPr lang="en-US" altLang="zh-CN" dirty="0"/>
              <a:t>1</a:t>
            </a:r>
            <a:r>
              <a:rPr lang="zh-CN" altLang="zh-CN" dirty="0"/>
              <a:t>、 下列工具图标中</a:t>
            </a:r>
            <a:r>
              <a:rPr lang="en-US" altLang="zh-CN" dirty="0"/>
              <a:t>(  B  )</a:t>
            </a:r>
            <a:r>
              <a:rPr lang="zh-CN" altLang="zh-CN" dirty="0"/>
              <a:t>是尺寸标注命令。</a:t>
            </a:r>
          </a:p>
          <a:p>
            <a:pPr indent="457200"/>
            <a:r>
              <a:rPr lang="en-US" altLang="zh-CN" dirty="0"/>
              <a:t>A.                   B.                C.                  D.</a:t>
            </a:r>
          </a:p>
          <a:p>
            <a:pPr indent="457200"/>
            <a:r>
              <a:rPr lang="en-US" altLang="zh-CN" dirty="0"/>
              <a:t>2</a:t>
            </a:r>
            <a:r>
              <a:rPr lang="zh-CN" altLang="zh-CN" dirty="0"/>
              <a:t>、以下哪个工具可以细化网格模型（  </a:t>
            </a:r>
            <a:r>
              <a:rPr lang="en-US" altLang="zh-CN" dirty="0"/>
              <a:t>A  </a:t>
            </a:r>
            <a:r>
              <a:rPr lang="zh-CN" altLang="zh-CN" dirty="0"/>
              <a:t>）。</a:t>
            </a:r>
          </a:p>
          <a:p>
            <a:pPr indent="457200"/>
            <a:r>
              <a:rPr lang="en-US" altLang="zh-CN" dirty="0"/>
              <a:t>A. </a:t>
            </a:r>
            <a:r>
              <a:rPr lang="zh-CN" altLang="zh-CN" dirty="0"/>
              <a:t>添加细部</a:t>
            </a:r>
            <a:r>
              <a:rPr lang="en-US" altLang="zh-CN" dirty="0"/>
              <a:t>			B. </a:t>
            </a:r>
            <a:r>
              <a:rPr lang="zh-CN" altLang="zh-CN" dirty="0"/>
              <a:t>曲面起伏</a:t>
            </a:r>
          </a:p>
          <a:p>
            <a:pPr indent="457200"/>
            <a:r>
              <a:rPr lang="en-US" altLang="zh-CN" dirty="0"/>
              <a:t>C. </a:t>
            </a:r>
            <a:r>
              <a:rPr lang="zh-CN" altLang="zh-CN" dirty="0"/>
              <a:t>曲面投射</a:t>
            </a:r>
            <a:r>
              <a:rPr lang="en-US" altLang="zh-CN" dirty="0"/>
              <a:t>			D. </a:t>
            </a:r>
            <a:r>
              <a:rPr lang="zh-CN" altLang="zh-CN" dirty="0"/>
              <a:t>对调角线</a:t>
            </a:r>
          </a:p>
          <a:p>
            <a:pPr indent="457200"/>
            <a:r>
              <a:rPr lang="en-US" altLang="zh-CN" dirty="0"/>
              <a:t>3</a:t>
            </a:r>
            <a:r>
              <a:rPr lang="zh-CN" altLang="zh-CN" dirty="0"/>
              <a:t>、实体工具中相当于差集运算的工具是（  </a:t>
            </a:r>
            <a:r>
              <a:rPr lang="en-US" altLang="zh-CN" dirty="0"/>
              <a:t>C  </a:t>
            </a:r>
            <a:r>
              <a:rPr lang="zh-CN" altLang="zh-CN" dirty="0"/>
              <a:t>）。</a:t>
            </a:r>
          </a:p>
          <a:p>
            <a:pPr indent="457200"/>
            <a:r>
              <a:rPr lang="en-US" altLang="zh-CN" dirty="0"/>
              <a:t>A. </a:t>
            </a:r>
            <a:r>
              <a:rPr lang="zh-CN" altLang="zh-CN" dirty="0"/>
              <a:t>外壳</a:t>
            </a:r>
            <a:r>
              <a:rPr lang="en-US" altLang="zh-CN" dirty="0"/>
              <a:t>			B. </a:t>
            </a:r>
            <a:r>
              <a:rPr lang="zh-CN" altLang="zh-CN" dirty="0"/>
              <a:t>相交</a:t>
            </a:r>
          </a:p>
          <a:p>
            <a:pPr indent="457200"/>
            <a:r>
              <a:rPr lang="en-US" altLang="zh-CN" dirty="0"/>
              <a:t>C. </a:t>
            </a:r>
            <a:r>
              <a:rPr lang="zh-CN" altLang="zh-CN" dirty="0"/>
              <a:t>减去</a:t>
            </a:r>
            <a:r>
              <a:rPr lang="en-US" altLang="zh-CN" dirty="0"/>
              <a:t>			D. </a:t>
            </a:r>
            <a:r>
              <a:rPr lang="zh-CN" altLang="zh-CN" dirty="0"/>
              <a:t>剪辑</a:t>
            </a:r>
          </a:p>
        </p:txBody>
      </p:sp>
      <p:pic>
        <p:nvPicPr>
          <p:cNvPr id="21514" name="图片 1">
            <a:extLst>
              <a:ext uri="{FF2B5EF4-FFF2-40B4-BE49-F238E27FC236}">
                <a16:creationId xmlns:a16="http://schemas.microsoft.com/office/drawing/2014/main" id="{F435ED75-AA6C-41A9-854F-67599F5C31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6360" y="2879838"/>
            <a:ext cx="314551" cy="31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图片 1">
            <a:extLst>
              <a:ext uri="{FF2B5EF4-FFF2-40B4-BE49-F238E27FC236}">
                <a16:creationId xmlns:a16="http://schemas.microsoft.com/office/drawing/2014/main" id="{F4E4C6A0-E676-413D-9940-59DF569CC2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9389" y="2879837"/>
            <a:ext cx="314551" cy="31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图片 1">
            <a:extLst>
              <a:ext uri="{FF2B5EF4-FFF2-40B4-BE49-F238E27FC236}">
                <a16:creationId xmlns:a16="http://schemas.microsoft.com/office/drawing/2014/main" id="{732E5F14-9DA3-487A-BEDE-9AE683BF1D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9467" y="2879837"/>
            <a:ext cx="335521" cy="31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图片 1">
            <a:extLst>
              <a:ext uri="{FF2B5EF4-FFF2-40B4-BE49-F238E27FC236}">
                <a16:creationId xmlns:a16="http://schemas.microsoft.com/office/drawing/2014/main" id="{6F51DB1F-34F3-4515-809F-A7AF7792D9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97391" y="2879837"/>
            <a:ext cx="335522" cy="315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559241" y="997765"/>
            <a:ext cx="9073517"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4</a:t>
            </a:r>
            <a:r>
              <a:rPr lang="zh-CN" altLang="zh-CN" dirty="0"/>
              <a:t>、以下关于剖面的说法错误的是（ </a:t>
            </a:r>
            <a:r>
              <a:rPr lang="en-US" altLang="zh-CN" dirty="0"/>
              <a:t> D  </a:t>
            </a:r>
            <a:r>
              <a:rPr lang="zh-CN" altLang="zh-CN" dirty="0"/>
              <a:t>）。</a:t>
            </a:r>
          </a:p>
          <a:p>
            <a:pPr indent="457200"/>
            <a:r>
              <a:rPr lang="en-US" altLang="zh-CN" dirty="0"/>
              <a:t>A. </a:t>
            </a:r>
            <a:r>
              <a:rPr lang="zh-CN" altLang="zh-CN" dirty="0"/>
              <a:t>截面工具栏包括“剖切面”、</a:t>
            </a:r>
            <a:r>
              <a:rPr lang="en-US" altLang="zh-CN" dirty="0"/>
              <a:t>“</a:t>
            </a:r>
            <a:r>
              <a:rPr lang="zh-CN" altLang="zh-CN" dirty="0"/>
              <a:t>显示剖切面</a:t>
            </a:r>
            <a:r>
              <a:rPr lang="en-US" altLang="zh-CN" dirty="0"/>
              <a:t>”</a:t>
            </a:r>
            <a:r>
              <a:rPr lang="zh-CN" altLang="zh-CN" dirty="0"/>
              <a:t>、</a:t>
            </a:r>
            <a:r>
              <a:rPr lang="en-US" altLang="zh-CN" dirty="0"/>
              <a:t>“</a:t>
            </a:r>
            <a:r>
              <a:rPr lang="zh-CN" altLang="zh-CN" dirty="0"/>
              <a:t>显示剖面切割</a:t>
            </a:r>
            <a:r>
              <a:rPr lang="en-US" altLang="zh-CN" dirty="0"/>
              <a:t>”</a:t>
            </a:r>
            <a:r>
              <a:rPr lang="zh-CN" altLang="zh-CN" dirty="0"/>
              <a:t>以及</a:t>
            </a:r>
            <a:r>
              <a:rPr lang="en-US" altLang="zh-CN" dirty="0"/>
              <a:t>“</a:t>
            </a:r>
            <a:r>
              <a:rPr lang="zh-CN" altLang="zh-CN" dirty="0"/>
              <a:t>显示剖面填充</a:t>
            </a:r>
            <a:r>
              <a:rPr lang="en-US" altLang="zh-CN" dirty="0"/>
              <a:t>”4</a:t>
            </a:r>
            <a:r>
              <a:rPr lang="zh-CN" altLang="zh-CN" dirty="0"/>
              <a:t>个工具</a:t>
            </a:r>
          </a:p>
          <a:p>
            <a:pPr indent="457200"/>
            <a:r>
              <a:rPr lang="en-US" altLang="zh-CN" dirty="0"/>
              <a:t>B. </a:t>
            </a:r>
            <a:r>
              <a:rPr lang="zh-CN" altLang="zh-CN" dirty="0"/>
              <a:t>创建剖切面时，剖面符号会自动对齐到物体表面</a:t>
            </a:r>
          </a:p>
          <a:p>
            <a:pPr indent="457200"/>
            <a:r>
              <a:rPr lang="en-US" altLang="zh-CN" dirty="0"/>
              <a:t>C. </a:t>
            </a:r>
            <a:r>
              <a:rPr lang="zh-CN" altLang="zh-CN" dirty="0"/>
              <a:t>用户可以同时激活位于群组或组件内的剖切面</a:t>
            </a:r>
          </a:p>
          <a:p>
            <a:pPr indent="457200"/>
            <a:r>
              <a:rPr lang="en-US" altLang="zh-CN" dirty="0"/>
              <a:t>D. </a:t>
            </a:r>
            <a:r>
              <a:rPr lang="zh-CN" altLang="zh-CN" dirty="0"/>
              <a:t>被选中的剖切符号会显示为橙色</a:t>
            </a:r>
          </a:p>
          <a:p>
            <a:pPr indent="457200"/>
            <a:r>
              <a:rPr lang="en-US" altLang="zh-CN" dirty="0"/>
              <a:t>5</a:t>
            </a:r>
            <a:r>
              <a:rPr lang="zh-CN" altLang="zh-CN" dirty="0"/>
              <a:t>、以下哪种方法不能创建地形（</a:t>
            </a:r>
            <a:r>
              <a:rPr lang="en-US" altLang="zh-CN" dirty="0"/>
              <a:t>  D  </a:t>
            </a:r>
            <a:r>
              <a:rPr lang="zh-CN" altLang="zh-CN" dirty="0"/>
              <a:t>）种</a:t>
            </a:r>
          </a:p>
          <a:p>
            <a:pPr indent="457200"/>
            <a:r>
              <a:rPr lang="en-US" altLang="zh-CN" dirty="0"/>
              <a:t>A.</a:t>
            </a:r>
            <a:r>
              <a:rPr lang="zh-CN" altLang="zh-CN" dirty="0"/>
              <a:t>根据等高线创建</a:t>
            </a:r>
          </a:p>
          <a:p>
            <a:pPr indent="457200"/>
            <a:r>
              <a:rPr lang="en-US" altLang="zh-CN" dirty="0"/>
              <a:t>B.</a:t>
            </a:r>
            <a:r>
              <a:rPr lang="zh-CN" altLang="zh-CN" dirty="0"/>
              <a:t>曲面起伏</a:t>
            </a:r>
          </a:p>
          <a:p>
            <a:pPr indent="457200"/>
            <a:r>
              <a:rPr lang="en-US" altLang="zh-CN" dirty="0"/>
              <a:t>C.</a:t>
            </a:r>
            <a:r>
              <a:rPr lang="zh-CN" altLang="zh-CN" dirty="0"/>
              <a:t>推拉</a:t>
            </a:r>
          </a:p>
          <a:p>
            <a:pPr indent="457200"/>
            <a:r>
              <a:rPr lang="en-US" altLang="zh-CN" dirty="0"/>
              <a:t>D.</a:t>
            </a:r>
            <a:r>
              <a:rPr lang="zh-CN" altLang="zh-CN" dirty="0"/>
              <a:t>生成泡泡</a:t>
            </a:r>
            <a:endParaRPr lang="zh-CN" altLang="en-US" dirty="0"/>
          </a:p>
        </p:txBody>
      </p:sp>
    </p:spTree>
    <p:extLst>
      <p:ext uri="{BB962C8B-B14F-4D97-AF65-F5344CB8AC3E}">
        <p14:creationId xmlns:p14="http://schemas.microsoft.com/office/powerpoint/2010/main" val="18623681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8704"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389664" y="1620111"/>
            <a:ext cx="9565285" cy="332749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二、填空题</a:t>
            </a:r>
            <a:endParaRPr lang="zh-CN" altLang="zh-CN" dirty="0"/>
          </a:p>
          <a:p>
            <a:pPr indent="457200"/>
            <a:r>
              <a:rPr lang="en-US" altLang="zh-CN" dirty="0"/>
              <a:t>1</a:t>
            </a:r>
            <a:r>
              <a:rPr lang="zh-CN" altLang="zh-CN" dirty="0"/>
              <a:t>、</a:t>
            </a:r>
            <a:r>
              <a:rPr lang="en-US" altLang="zh-CN" dirty="0"/>
              <a:t>SketchUp</a:t>
            </a:r>
            <a:r>
              <a:rPr lang="zh-CN" altLang="zh-CN" dirty="0"/>
              <a:t>中的沙箱工具栏包括</a:t>
            </a:r>
            <a:r>
              <a:rPr lang="en-US" altLang="zh-CN" u="sng" dirty="0"/>
              <a:t>  </a:t>
            </a:r>
            <a:r>
              <a:rPr lang="zh-CN" altLang="zh-CN" u="sng" dirty="0"/>
              <a:t>根据等高线创建</a:t>
            </a:r>
            <a:r>
              <a:rPr lang="en-US" altLang="zh-CN" u="sng" dirty="0"/>
              <a:t>  </a:t>
            </a:r>
            <a:r>
              <a:rPr lang="zh-CN" altLang="zh-CN" dirty="0"/>
              <a:t>、</a:t>
            </a:r>
            <a:r>
              <a:rPr lang="en-US" altLang="zh-CN" u="sng" dirty="0"/>
              <a:t>  </a:t>
            </a:r>
            <a:r>
              <a:rPr lang="zh-CN" altLang="zh-CN" u="sng" dirty="0"/>
              <a:t>根据网格创建</a:t>
            </a:r>
            <a:r>
              <a:rPr lang="en-US" altLang="zh-CN" u="sng" dirty="0"/>
              <a:t>  </a:t>
            </a:r>
            <a:r>
              <a:rPr lang="zh-CN" altLang="zh-CN" dirty="0"/>
              <a:t>、</a:t>
            </a:r>
            <a:r>
              <a:rPr lang="en-US" altLang="zh-CN" u="sng" dirty="0"/>
              <a:t>  </a:t>
            </a:r>
            <a:r>
              <a:rPr lang="zh-CN" altLang="zh-CN" u="sng" dirty="0"/>
              <a:t>曲面起伏</a:t>
            </a:r>
            <a:r>
              <a:rPr lang="en-US" altLang="zh-CN" u="sng" dirty="0"/>
              <a:t>  </a:t>
            </a:r>
            <a:r>
              <a:rPr lang="zh-CN" altLang="zh-CN" dirty="0"/>
              <a:t>、</a:t>
            </a:r>
            <a:r>
              <a:rPr lang="en-US" altLang="zh-CN" u="sng" dirty="0"/>
              <a:t>  </a:t>
            </a:r>
            <a:r>
              <a:rPr lang="zh-CN" altLang="zh-CN" u="sng" dirty="0"/>
              <a:t>曲面平整</a:t>
            </a:r>
            <a:r>
              <a:rPr lang="en-US" altLang="zh-CN" u="sng" dirty="0"/>
              <a:t>    </a:t>
            </a:r>
            <a:r>
              <a:rPr lang="zh-CN" altLang="zh-CN" u="sng" dirty="0"/>
              <a:t>曲面投射</a:t>
            </a:r>
            <a:r>
              <a:rPr lang="en-US" altLang="zh-CN" u="sng" dirty="0"/>
              <a:t>  </a:t>
            </a:r>
            <a:r>
              <a:rPr lang="zh-CN" altLang="zh-CN" dirty="0"/>
              <a:t>、</a:t>
            </a:r>
            <a:r>
              <a:rPr lang="en-US" altLang="zh-CN" u="sng" dirty="0"/>
              <a:t>  </a:t>
            </a:r>
            <a:r>
              <a:rPr lang="zh-CN" altLang="zh-CN" u="sng" dirty="0"/>
              <a:t>添加细部</a:t>
            </a:r>
            <a:r>
              <a:rPr lang="en-US" altLang="zh-CN" u="sng" dirty="0"/>
              <a:t>  </a:t>
            </a:r>
            <a:r>
              <a:rPr lang="zh-CN" altLang="zh-CN" dirty="0"/>
              <a:t>、</a:t>
            </a:r>
            <a:r>
              <a:rPr lang="en-US" altLang="zh-CN" u="sng" dirty="0"/>
              <a:t>  </a:t>
            </a:r>
            <a:r>
              <a:rPr lang="zh-CN" altLang="zh-CN" u="sng" dirty="0"/>
              <a:t>对调角线</a:t>
            </a:r>
            <a:r>
              <a:rPr lang="en-US" altLang="zh-CN" u="sng" dirty="0"/>
              <a:t>  </a:t>
            </a:r>
            <a:r>
              <a:rPr lang="zh-CN" altLang="zh-CN" dirty="0"/>
              <a:t>。</a:t>
            </a:r>
          </a:p>
          <a:p>
            <a:pPr indent="457200"/>
            <a:r>
              <a:rPr lang="en-US" altLang="zh-CN" dirty="0"/>
              <a:t>2</a:t>
            </a:r>
            <a:r>
              <a:rPr lang="zh-CN" altLang="zh-CN" dirty="0"/>
              <a:t>、“显示剖面切割”工具用于在</a:t>
            </a:r>
            <a:r>
              <a:rPr lang="en-US" altLang="zh-CN" u="sng" dirty="0"/>
              <a:t>  </a:t>
            </a:r>
            <a:r>
              <a:rPr lang="zh-CN" altLang="zh-CN" u="sng" dirty="0"/>
              <a:t>剖切视图</a:t>
            </a:r>
            <a:r>
              <a:rPr lang="en-US" altLang="zh-CN" u="sng" dirty="0"/>
              <a:t>  </a:t>
            </a:r>
            <a:r>
              <a:rPr lang="zh-CN" altLang="zh-CN" dirty="0"/>
              <a:t>和</a:t>
            </a:r>
            <a:r>
              <a:rPr lang="en-US" altLang="zh-CN" u="sng" dirty="0"/>
              <a:t>  </a:t>
            </a:r>
            <a:r>
              <a:rPr lang="zh-CN" altLang="zh-CN" u="sng" dirty="0"/>
              <a:t>完整模型视图</a:t>
            </a:r>
            <a:r>
              <a:rPr lang="en-US" altLang="zh-CN" u="sng" dirty="0"/>
              <a:t>  </a:t>
            </a:r>
            <a:r>
              <a:rPr lang="zh-CN" altLang="zh-CN" dirty="0"/>
              <a:t>之间进行切换，如果显示剖切面的同时关闭剖面切割，则剖切面会变成</a:t>
            </a:r>
            <a:r>
              <a:rPr lang="en-US" altLang="zh-CN" u="sng" dirty="0"/>
              <a:t>  </a:t>
            </a:r>
            <a:r>
              <a:rPr lang="zh-CN" altLang="zh-CN" u="sng" dirty="0"/>
              <a:t>灰</a:t>
            </a:r>
            <a:r>
              <a:rPr lang="en-US" altLang="zh-CN" u="sng" dirty="0"/>
              <a:t>  </a:t>
            </a:r>
            <a:r>
              <a:rPr lang="zh-CN" altLang="zh-CN" dirty="0"/>
              <a:t>色。</a:t>
            </a:r>
          </a:p>
          <a:p>
            <a:pPr indent="457200"/>
            <a:r>
              <a:rPr lang="en-US" altLang="zh-CN" dirty="0"/>
              <a:t>3</a:t>
            </a:r>
            <a:r>
              <a:rPr lang="zh-CN" altLang="zh-CN" dirty="0"/>
              <a:t>、使用</a:t>
            </a:r>
            <a:r>
              <a:rPr lang="en-US" altLang="zh-CN" dirty="0"/>
              <a:t>“</a:t>
            </a:r>
            <a:r>
              <a:rPr lang="zh-CN" altLang="zh-CN" dirty="0"/>
              <a:t>照片匹配</a:t>
            </a:r>
            <a:r>
              <a:rPr lang="en-US" altLang="zh-CN" dirty="0"/>
              <a:t>”</a:t>
            </a:r>
            <a:r>
              <a:rPr lang="zh-CN" altLang="zh-CN" dirty="0"/>
              <a:t>功能建模时需要调整</a:t>
            </a:r>
            <a:r>
              <a:rPr lang="en-US" altLang="zh-CN" u="sng" dirty="0"/>
              <a:t>  </a:t>
            </a:r>
            <a:r>
              <a:rPr lang="zh-CN" altLang="zh-CN" u="sng" dirty="0"/>
              <a:t>红色轴线条</a:t>
            </a:r>
            <a:r>
              <a:rPr lang="en-US" altLang="zh-CN" u="sng" dirty="0"/>
              <a:t>  </a:t>
            </a:r>
            <a:r>
              <a:rPr lang="zh-CN" altLang="zh-CN" dirty="0"/>
              <a:t>找到红轴的灭点，调整</a:t>
            </a:r>
            <a:r>
              <a:rPr lang="en-US" altLang="zh-CN" u="sng" dirty="0"/>
              <a:t>  </a:t>
            </a:r>
            <a:r>
              <a:rPr lang="zh-CN" altLang="zh-CN" u="sng" dirty="0"/>
              <a:t>绿色轴线调</a:t>
            </a:r>
            <a:r>
              <a:rPr lang="en-US" altLang="zh-CN" u="sng" dirty="0"/>
              <a:t>  </a:t>
            </a:r>
            <a:r>
              <a:rPr lang="zh-CN" altLang="zh-CN" dirty="0"/>
              <a:t>找到绿轴的灭点，调整</a:t>
            </a:r>
            <a:r>
              <a:rPr lang="en-US" altLang="zh-CN" u="sng" dirty="0"/>
              <a:t>  </a:t>
            </a:r>
            <a:r>
              <a:rPr lang="zh-CN" altLang="zh-CN" u="sng" dirty="0"/>
              <a:t>原点</a:t>
            </a:r>
            <a:r>
              <a:rPr lang="en-US" altLang="zh-CN" u="sng" dirty="0"/>
              <a:t>  </a:t>
            </a:r>
            <a:r>
              <a:rPr lang="zh-CN" altLang="zh-CN" dirty="0"/>
              <a:t>确定绘图的有效开始点。</a:t>
            </a:r>
          </a:p>
        </p:txBody>
      </p:sp>
    </p:spTree>
    <p:extLst>
      <p:ext uri="{BB962C8B-B14F-4D97-AF65-F5344CB8AC3E}">
        <p14:creationId xmlns:p14="http://schemas.microsoft.com/office/powerpoint/2010/main" val="240815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8704" y="527169"/>
            <a:ext cx="1869867"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课后作业</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317094" y="1287841"/>
            <a:ext cx="8501235"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b="1" dirty="0"/>
              <a:t>三、操作题</a:t>
            </a:r>
            <a:endParaRPr lang="zh-CN" altLang="zh-CN" dirty="0"/>
          </a:p>
          <a:p>
            <a:pPr indent="457200"/>
            <a:r>
              <a:rPr lang="zh-CN" altLang="zh-CN" dirty="0"/>
              <a:t>通过本章所学知识，根据实景照片制作建筑场景。</a:t>
            </a:r>
          </a:p>
        </p:txBody>
      </p:sp>
      <p:pic>
        <p:nvPicPr>
          <p:cNvPr id="23554" name="图片 1">
            <a:extLst>
              <a:ext uri="{FF2B5EF4-FFF2-40B4-BE49-F238E27FC236}">
                <a16:creationId xmlns:a16="http://schemas.microsoft.com/office/drawing/2014/main" id="{1DAC693A-6274-4289-ADB7-87E89105A51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3980" y="2826186"/>
            <a:ext cx="3451143" cy="230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1">
            <a:extLst>
              <a:ext uri="{FF2B5EF4-FFF2-40B4-BE49-F238E27FC236}">
                <a16:creationId xmlns:a16="http://schemas.microsoft.com/office/drawing/2014/main" id="{67CDDE84-9E91-4103-80FC-C32A4F0B4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6800" y="2826187"/>
            <a:ext cx="3103544" cy="230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8767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34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89697" y="3972975"/>
            <a:ext cx="2646878" cy="830997"/>
          </a:xfrm>
          <a:prstGeom prst="rect">
            <a:avLst/>
          </a:prstGeom>
        </p:spPr>
        <p:txBody>
          <a:bodyPr wrap="none">
            <a:spAutoFit/>
          </a:bodyPr>
          <a:lstStyle/>
          <a:p>
            <a:r>
              <a:rPr lang="zh-CN" altLang="zh-CN" sz="4800" b="1" dirty="0"/>
              <a:t>沙箱工具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47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2243" y="1370209"/>
            <a:ext cx="9327511"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SketchUp</a:t>
            </a:r>
            <a:r>
              <a:rPr lang="zh-CN" altLang="zh-CN" dirty="0"/>
              <a:t>的沙箱工具可帮助用户创建、优化和更改</a:t>
            </a:r>
            <a:r>
              <a:rPr lang="en-US" altLang="zh-CN" dirty="0"/>
              <a:t>3D</a:t>
            </a:r>
            <a:r>
              <a:rPr lang="zh-CN" altLang="zh-CN" dirty="0"/>
              <a:t>地形。用户可以利用一组导入的轮廓线生成平滑的地形，添加坡地和沟谷，以及创建建筑地基和车道等。</a:t>
            </a:r>
          </a:p>
          <a:p>
            <a:pPr indent="457200"/>
            <a:r>
              <a:rPr lang="zh-CN" altLang="zh-CN" dirty="0"/>
              <a:t>沙箱工具栏中包含“根据等高线创建”、“根据网格创建”、“曲面起伏”、“曲面平整”、“曲面投射”、“添加细部”、“对调角线”</a:t>
            </a:r>
            <a:r>
              <a:rPr lang="en-US" altLang="zh-CN" dirty="0"/>
              <a:t>7</a:t>
            </a:r>
            <a:r>
              <a:rPr lang="zh-CN" altLang="zh-CN" dirty="0"/>
              <a:t>个工具。</a:t>
            </a:r>
          </a:p>
        </p:txBody>
      </p:sp>
      <p:pic>
        <p:nvPicPr>
          <p:cNvPr id="1026" name="图片 1">
            <a:extLst>
              <a:ext uri="{FF2B5EF4-FFF2-40B4-BE49-F238E27FC236}">
                <a16:creationId xmlns:a16="http://schemas.microsoft.com/office/drawing/2014/main" id="{7FDB176A-BCB3-461D-B686-CE2B2C48D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1967" y="3951514"/>
            <a:ext cx="3888061" cy="956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2244" y="553845"/>
            <a:ext cx="932751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5.1.1  </a:t>
            </a:r>
            <a:r>
              <a:rPr lang="zh-CN" altLang="zh-CN" b="1" dirty="0"/>
              <a:t>根据等高线创建</a:t>
            </a:r>
          </a:p>
          <a:p>
            <a:pPr indent="457200"/>
            <a:r>
              <a:rPr lang="zh-CN" altLang="zh-CN" dirty="0"/>
              <a:t>该工具的功能是封闭相邻的等高线以形成三角面。其等高线可以是直线、圆弧、圆形或者曲线等，该工具将自动封闭闭合或者不闭合的线形成面，从而形成有等高差的坡地。</a:t>
            </a:r>
          </a:p>
          <a:p>
            <a:pPr indent="457200"/>
            <a:r>
              <a:rPr lang="zh-CN" altLang="zh-CN" dirty="0"/>
              <a:t>选择绘制并调整好的等高线，再单击</a:t>
            </a:r>
            <a:r>
              <a:rPr lang="en-US" altLang="zh-CN" dirty="0"/>
              <a:t>“</a:t>
            </a:r>
            <a:r>
              <a:rPr lang="zh-CN" altLang="zh-CN" dirty="0"/>
              <a:t>根据等高线创建</a:t>
            </a:r>
            <a:r>
              <a:rPr lang="en-US" altLang="zh-CN" dirty="0"/>
              <a:t>”</a:t>
            </a:r>
            <a:r>
              <a:rPr lang="zh-CN" altLang="zh-CN" dirty="0"/>
              <a:t>工具，系统即会根据等高线自动生成立体的地形。</a:t>
            </a:r>
          </a:p>
        </p:txBody>
      </p:sp>
      <p:pic>
        <p:nvPicPr>
          <p:cNvPr id="2050" name="图片 1">
            <a:extLst>
              <a:ext uri="{FF2B5EF4-FFF2-40B4-BE49-F238E27FC236}">
                <a16:creationId xmlns:a16="http://schemas.microsoft.com/office/drawing/2014/main" id="{885B9DD1-853A-4AE7-A86C-8814A045A55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38249" y="3619421"/>
            <a:ext cx="2988839" cy="22029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图片 1">
            <a:extLst>
              <a:ext uri="{FF2B5EF4-FFF2-40B4-BE49-F238E27FC236}">
                <a16:creationId xmlns:a16="http://schemas.microsoft.com/office/drawing/2014/main" id="{61B4AC8A-75A6-4AAF-8AC6-77CDEA647F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3057" y="3619420"/>
            <a:ext cx="3003994" cy="22029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821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2244" y="491219"/>
            <a:ext cx="9327511"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5.1.2  </a:t>
            </a:r>
            <a:r>
              <a:rPr lang="zh-CN" altLang="zh-CN" b="1" dirty="0"/>
              <a:t>根据网格创建</a:t>
            </a:r>
          </a:p>
          <a:p>
            <a:pPr indent="457200"/>
            <a:r>
              <a:rPr lang="zh-CN" altLang="zh-CN" dirty="0"/>
              <a:t>山区地形建模一直是规划和设计中的难点，传统的方法是根据等高线绘制，费时费力且效果不佳，最终会产生“梯田状”的地形，而且后期渲染效果也不逼真。根据网格创建山区地形，可以保证模型的精准、快速、逼真。</a:t>
            </a:r>
          </a:p>
          <a:p>
            <a:pPr indent="457200"/>
            <a:r>
              <a:rPr lang="zh-CN" altLang="zh-CN" dirty="0"/>
              <a:t>激活</a:t>
            </a:r>
            <a:r>
              <a:rPr lang="en-US" altLang="zh-CN" dirty="0"/>
              <a:t>“</a:t>
            </a:r>
            <a:r>
              <a:rPr lang="zh-CN" altLang="zh-CN" dirty="0"/>
              <a:t>根据网格创建</a:t>
            </a:r>
            <a:r>
              <a:rPr lang="en-US" altLang="zh-CN" dirty="0"/>
              <a:t>”</a:t>
            </a:r>
            <a:r>
              <a:rPr lang="zh-CN" altLang="zh-CN" dirty="0"/>
              <a:t>工具，根据需要设置栅格间距，在绘图区指定一点作为起点，接着向一侧移动光标确定网格的一侧边长，单击鼠标后再向下移动光标确定网格的另一侧边长，再单击鼠标即可完成网格的创建。</a:t>
            </a:r>
          </a:p>
        </p:txBody>
      </p:sp>
      <p:pic>
        <p:nvPicPr>
          <p:cNvPr id="3074" name="图片 1">
            <a:extLst>
              <a:ext uri="{FF2B5EF4-FFF2-40B4-BE49-F238E27FC236}">
                <a16:creationId xmlns:a16="http://schemas.microsoft.com/office/drawing/2014/main" id="{F08D5485-2FBD-451A-8136-51978BC728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9124" y="3905971"/>
            <a:ext cx="2665866" cy="19614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5" name="图片 1">
            <a:extLst>
              <a:ext uri="{FF2B5EF4-FFF2-40B4-BE49-F238E27FC236}">
                <a16:creationId xmlns:a16="http://schemas.microsoft.com/office/drawing/2014/main" id="{6CFEB22B-4EC7-406E-ADBE-8243950C356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7370" y="3905971"/>
            <a:ext cx="2689113" cy="19614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9749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7436" y="943042"/>
            <a:ext cx="8597127" cy="19036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5.1.3  </a:t>
            </a:r>
            <a:r>
              <a:rPr lang="zh-CN" altLang="zh-CN" b="1" dirty="0"/>
              <a:t>曲面起伏</a:t>
            </a:r>
          </a:p>
          <a:p>
            <a:pPr indent="457200"/>
            <a:r>
              <a:rPr lang="zh-CN" altLang="zh-CN" dirty="0"/>
              <a:t>从该工具开始，后面的几个工具都是围绕上述两个工具的执行结果进行修改的工具，其主要作用是修改地形</a:t>
            </a:r>
            <a:r>
              <a:rPr lang="en-US" altLang="zh-CN" dirty="0"/>
              <a:t>z</a:t>
            </a:r>
            <a:r>
              <a:rPr lang="zh-CN" altLang="zh-CN" dirty="0"/>
              <a:t>轴的起伏程度，拖出的形状类似于正弦曲线。需要说明的是，此工具不能对组与组件进行操作。</a:t>
            </a:r>
          </a:p>
        </p:txBody>
      </p:sp>
      <p:pic>
        <p:nvPicPr>
          <p:cNvPr id="4098" name="图片 1">
            <a:extLst>
              <a:ext uri="{FF2B5EF4-FFF2-40B4-BE49-F238E27FC236}">
                <a16:creationId xmlns:a16="http://schemas.microsoft.com/office/drawing/2014/main" id="{FB4F7269-25AD-4340-9389-D4351421A2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1214" y="3139849"/>
            <a:ext cx="3818986" cy="24771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9" name="图片 1">
            <a:extLst>
              <a:ext uri="{FF2B5EF4-FFF2-40B4-BE49-F238E27FC236}">
                <a16:creationId xmlns:a16="http://schemas.microsoft.com/office/drawing/2014/main" id="{A2EB38CA-BFF5-4F46-B66C-488C40FEDC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7692" y="3139849"/>
            <a:ext cx="3783329" cy="24771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3345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227359" y="2162240"/>
            <a:ext cx="773728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5.1.4  </a:t>
            </a:r>
            <a:r>
              <a:rPr lang="zh-CN" altLang="zh-CN" b="1" dirty="0"/>
              <a:t>曲面平整</a:t>
            </a:r>
          </a:p>
          <a:p>
            <a:pPr indent="457200"/>
            <a:r>
              <a:rPr lang="zh-CN" altLang="zh-CN" dirty="0"/>
              <a:t>“曲面平整”工具可以在高低起伏的地形上平整场地或创建建筑基面。该工具常用于制作建筑物平台以及道路等。</a:t>
            </a:r>
          </a:p>
        </p:txBody>
      </p:sp>
    </p:spTree>
    <p:extLst>
      <p:ext uri="{BB962C8B-B14F-4D97-AF65-F5344CB8AC3E}">
        <p14:creationId xmlns:p14="http://schemas.microsoft.com/office/powerpoint/2010/main" val="10819138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TotalTime>
  <Words>2317</Words>
  <Application>Microsoft Office PowerPoint</Application>
  <PresentationFormat>宽屏</PresentationFormat>
  <Paragraphs>127</Paragraphs>
  <Slides>40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40</vt:i4>
      </vt:variant>
    </vt:vector>
  </HeadingPairs>
  <TitlesOfParts>
    <vt:vector size="47"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637</cp:revision>
  <dcterms:created xsi:type="dcterms:W3CDTF">2020-06-26T11:31:00Z</dcterms:created>
  <dcterms:modified xsi:type="dcterms:W3CDTF">2023-01-11T06:19:12Z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