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365" r:id="rId3"/>
    <p:sldId id="292" r:id="rId4"/>
    <p:sldId id="290" r:id="rId5"/>
    <p:sldId id="367" r:id="rId6"/>
    <p:sldId id="548" r:id="rId7"/>
    <p:sldId id="549" r:id="rId8"/>
    <p:sldId id="550" r:id="rId9"/>
    <p:sldId id="551" r:id="rId10"/>
    <p:sldId id="552" r:id="rId11"/>
    <p:sldId id="553" r:id="rId12"/>
    <p:sldId id="554" r:id="rId13"/>
    <p:sldId id="555" r:id="rId14"/>
    <p:sldId id="556" r:id="rId15"/>
    <p:sldId id="557" r:id="rId16"/>
    <p:sldId id="558" r:id="rId17"/>
    <p:sldId id="559" r:id="rId18"/>
    <p:sldId id="512" r:id="rId19"/>
    <p:sldId id="546" r:id="rId20"/>
    <p:sldId id="547" r:id="rId21"/>
    <p:sldId id="28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B8AD"/>
    <a:srgbClr val="7D6B63"/>
    <a:srgbClr val="D99211"/>
    <a:srgbClr val="EDA221"/>
    <a:srgbClr val="FFBC04"/>
    <a:srgbClr val="FEB801"/>
    <a:srgbClr val="B57A0F"/>
    <a:srgbClr val="D18C11"/>
    <a:srgbClr val="C3830F"/>
    <a:srgbClr val="966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1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图片包含 游戏机&#10;&#10;描述已自动生成">
            <a:extLst>
              <a:ext uri="{FF2B5EF4-FFF2-40B4-BE49-F238E27FC236}">
                <a16:creationId xmlns:a16="http://schemas.microsoft.com/office/drawing/2014/main" id="{4E08BE82-6930-4EF0-9FF3-EB768F7D28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75891" y="-4547769"/>
            <a:ext cx="12073131" cy="8658691"/>
          </a:xfrm>
          <a:prstGeom prst="rect">
            <a:avLst/>
          </a:prstGeom>
        </p:spPr>
      </p:pic>
      <p:pic>
        <p:nvPicPr>
          <p:cNvPr id="8" name="图片 7" descr="图片包含 游戏机&#10;&#10;描述已自动生成">
            <a:extLst>
              <a:ext uri="{FF2B5EF4-FFF2-40B4-BE49-F238E27FC236}">
                <a16:creationId xmlns:a16="http://schemas.microsoft.com/office/drawing/2014/main" id="{CA132A93-7E31-4F2C-AD69-267977D5A1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929" y="2987565"/>
            <a:ext cx="8590542" cy="616102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CA44BA0-EDA4-4024-A8AD-FDD11A4F89D5}"/>
              </a:ext>
            </a:extLst>
          </p:cNvPr>
          <p:cNvSpPr txBox="1"/>
          <p:nvPr userDrawn="1"/>
        </p:nvSpPr>
        <p:spPr>
          <a:xfrm>
            <a:off x="3817408" y="6408107"/>
            <a:ext cx="69209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1"/>
                </a:solidFill>
              </a:rPr>
              <a:t>关注微信公众平台</a:t>
            </a:r>
            <a:r>
              <a:rPr lang="en-US" altLang="zh-CN" sz="1100" dirty="0">
                <a:solidFill>
                  <a:schemeClr val="tx1"/>
                </a:solidFill>
              </a:rPr>
              <a:t>DSSF007</a:t>
            </a:r>
            <a:r>
              <a:rPr lang="zh-CN" altLang="en-US" sz="1100" dirty="0">
                <a:solidFill>
                  <a:schemeClr val="tx1"/>
                </a:solidFill>
              </a:rPr>
              <a:t>，回复关键字“经典课堂”获取更多资源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27108C4-B026-4252-A877-40AA47E581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1A70820-B138-4285-B54A-E50CC449B76D}"/>
              </a:ext>
            </a:extLst>
          </p:cNvPr>
          <p:cNvSpPr/>
          <p:nvPr userDrawn="1"/>
        </p:nvSpPr>
        <p:spPr>
          <a:xfrm>
            <a:off x="0" y="1285875"/>
            <a:ext cx="12192000" cy="3886200"/>
          </a:xfrm>
          <a:prstGeom prst="rect">
            <a:avLst/>
          </a:prstGeom>
          <a:solidFill>
            <a:schemeClr val="bg1">
              <a:lumMod val="9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C5DA7C5-8692-4770-99EE-3E64E45D9FF4}"/>
              </a:ext>
            </a:extLst>
          </p:cNvPr>
          <p:cNvCxnSpPr/>
          <p:nvPr userDrawn="1"/>
        </p:nvCxnSpPr>
        <p:spPr>
          <a:xfrm>
            <a:off x="4215161" y="512956"/>
            <a:ext cx="2497872" cy="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F96E57D6-D77A-460A-8CE6-E36F987B9D4A}"/>
              </a:ext>
            </a:extLst>
          </p:cNvPr>
          <p:cNvSpPr txBox="1"/>
          <p:nvPr userDrawn="1"/>
        </p:nvSpPr>
        <p:spPr>
          <a:xfrm>
            <a:off x="5254497" y="948466"/>
            <a:ext cx="1292662" cy="247760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7200" dirty="0">
                <a:solidFill>
                  <a:srgbClr val="AD6126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rPr>
              <a:t>目  录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20AC5F4-78F5-4DFC-BD43-97B44EE004F9}"/>
              </a:ext>
            </a:extLst>
          </p:cNvPr>
          <p:cNvCxnSpPr/>
          <p:nvPr userDrawn="1"/>
        </p:nvCxnSpPr>
        <p:spPr>
          <a:xfrm>
            <a:off x="6713033" y="501817"/>
            <a:ext cx="0" cy="530798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id="{FFC5B84D-5AE6-462C-AEB2-D3200AD607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0" y="-76200"/>
            <a:ext cx="6106901" cy="6858000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AC13C7F-21CD-4C70-B030-90F1CDE2E3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1266132" y="281327"/>
            <a:ext cx="5453198" cy="6123896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  <a:ln w="19050">
            <a:solidFill>
              <a:schemeClr val="bg1"/>
            </a:solidFill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1243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460A0B6-A8EB-44E8-A6BD-330DB1B70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A4A1964-6740-479C-BB4A-D71873D42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4E74841-F418-4854-944B-12532FF6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393AF0-2B1A-459D-B585-2CE20FDF9182}"/>
              </a:ext>
            </a:extLst>
          </p:cNvPr>
          <p:cNvSpPr txBox="1"/>
          <p:nvPr userDrawn="1"/>
        </p:nvSpPr>
        <p:spPr>
          <a:xfrm>
            <a:off x="0" y="0"/>
            <a:ext cx="12192000" cy="2705100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r>
              <a:rPr lang="en-US" altLang="zh-CN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</a:rPr>
              <a:t>-------------</a:t>
            </a:r>
            <a:endParaRPr lang="zh-CN" altLang="en-US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B1E1E4B-8837-4854-831B-361D35D6B3B2}"/>
              </a:ext>
            </a:extLst>
          </p:cNvPr>
          <p:cNvSpPr/>
          <p:nvPr userDrawn="1"/>
        </p:nvSpPr>
        <p:spPr>
          <a:xfrm>
            <a:off x="0" y="3065480"/>
            <a:ext cx="12192000" cy="2397512"/>
          </a:xfrm>
          <a:prstGeom prst="rect">
            <a:avLst/>
          </a:prstGeom>
          <a:solidFill>
            <a:schemeClr val="bg1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03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05031"/>
            <a:ext cx="12192000" cy="3042473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75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0" dirty="0"/>
          </a:p>
        </p:txBody>
      </p:sp>
      <p:sp>
        <p:nvSpPr>
          <p:cNvPr id="6" name="文本框 5"/>
          <p:cNvSpPr txBox="1"/>
          <p:nvPr/>
        </p:nvSpPr>
        <p:spPr>
          <a:xfrm>
            <a:off x="1447433" y="4187013"/>
            <a:ext cx="9794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SketchUp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基础操作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47" y="6072009"/>
            <a:ext cx="2718419" cy="40649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381310" y="957556"/>
            <a:ext cx="9715272" cy="4654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2.1.6  </a:t>
            </a:r>
            <a:r>
              <a:rPr lang="zh-CN" altLang="zh-CN" b="1" dirty="0"/>
              <a:t>设置坐标系</a:t>
            </a:r>
          </a:p>
          <a:p>
            <a:pPr indent="457200"/>
            <a:r>
              <a:rPr lang="zh-CN" altLang="zh-CN" dirty="0"/>
              <a:t>与其他三维设计软件一样，</a:t>
            </a:r>
            <a:r>
              <a:rPr lang="en-US" altLang="zh-CN" dirty="0"/>
              <a:t>SketchUp</a:t>
            </a:r>
            <a:r>
              <a:rPr lang="zh-CN" altLang="zh-CN" dirty="0"/>
              <a:t>也使用坐标系来辅助绘图，用户利用坐标系可以精确地绘制或编辑物体对象。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认识坐标轴</a:t>
            </a:r>
            <a:endParaRPr lang="zh-CN" altLang="zh-CN" dirty="0"/>
          </a:p>
          <a:p>
            <a:pPr indent="457200"/>
            <a:r>
              <a:rPr lang="zh-CN" altLang="zh-CN" dirty="0"/>
              <a:t>启动</a:t>
            </a:r>
            <a:r>
              <a:rPr lang="en-US" altLang="zh-CN" dirty="0"/>
              <a:t>SketchUp</a:t>
            </a:r>
            <a:r>
              <a:rPr lang="zh-CN" altLang="zh-CN" dirty="0"/>
              <a:t>后，会发现绘图区有一个红、绿、栏三色坐标轴。绿色的坐标轴代表</a:t>
            </a:r>
            <a:r>
              <a:rPr lang="en-US" altLang="zh-CN" dirty="0"/>
              <a:t>x</a:t>
            </a:r>
            <a:r>
              <a:rPr lang="zh-CN" altLang="zh-CN" dirty="0"/>
              <a:t>轴向，红色的坐标轴代表</a:t>
            </a:r>
            <a:r>
              <a:rPr lang="en-US" altLang="zh-CN" dirty="0"/>
              <a:t>y</a:t>
            </a:r>
            <a:r>
              <a:rPr lang="zh-CN" altLang="zh-CN" dirty="0"/>
              <a:t>轴向，蓝色的代表</a:t>
            </a:r>
            <a:r>
              <a:rPr lang="en-US" altLang="zh-CN" dirty="0"/>
              <a:t>z</a:t>
            </a:r>
            <a:r>
              <a:rPr lang="zh-CN" altLang="zh-CN" dirty="0"/>
              <a:t>轴向，其中实线轴为坐标轴正方向，虚线轴为坐标轴负方向，三个轴相互垂直相交，其交点即为坐标原点。</a:t>
            </a:r>
          </a:p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设置坐标轴</a:t>
            </a:r>
            <a:endParaRPr lang="zh-CN" altLang="zh-CN" dirty="0"/>
          </a:p>
          <a:p>
            <a:pPr indent="457200"/>
            <a:r>
              <a:rPr lang="zh-CN" altLang="zh-CN" dirty="0"/>
              <a:t>用户可以利用</a:t>
            </a:r>
            <a:r>
              <a:rPr lang="en-US" altLang="zh-CN" dirty="0"/>
              <a:t>“</a:t>
            </a:r>
            <a:r>
              <a:rPr lang="zh-CN" altLang="zh-CN" dirty="0"/>
              <a:t>轴</a:t>
            </a:r>
            <a:r>
              <a:rPr lang="en-US" altLang="zh-CN" dirty="0"/>
              <a:t>”</a:t>
            </a:r>
            <a:r>
              <a:rPr lang="zh-CN" altLang="zh-CN" dirty="0"/>
              <a:t>工具对默认的坐标轴进行重新设置，这在实际工作中是非常有用的。激活“轴”工具，在场景中指定新的原点以及三个轴向即可创建新的坐标系。</a:t>
            </a:r>
          </a:p>
        </p:txBody>
      </p:sp>
    </p:spTree>
    <p:extLst>
      <p:ext uri="{BB962C8B-B14F-4D97-AF65-F5344CB8AC3E}">
        <p14:creationId xmlns:p14="http://schemas.microsoft.com/office/powerpoint/2010/main" val="3113375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151280" y="520247"/>
            <a:ext cx="6555808" cy="554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3.</a:t>
            </a:r>
            <a:r>
              <a:rPr lang="zh-CN" altLang="zh-CN" b="1" dirty="0"/>
              <a:t>对齐轴与视图</a:t>
            </a:r>
            <a:endParaRPr lang="zh-CN" altLang="zh-CN" dirty="0"/>
          </a:p>
          <a:p>
            <a:pPr indent="457200"/>
            <a:r>
              <a:rPr lang="zh-CN" altLang="zh-CN" dirty="0"/>
              <a:t>在绘图过程中可以使坐标轴与物体表面对齐。在需要对齐的物体表面单击鼠标右键，在弹出的快捷菜单中选择</a:t>
            </a:r>
            <a:r>
              <a:rPr lang="en-US" altLang="zh-CN" dirty="0"/>
              <a:t>“</a:t>
            </a:r>
            <a:r>
              <a:rPr lang="zh-CN" altLang="zh-CN" dirty="0"/>
              <a:t>对齐轴</a:t>
            </a:r>
            <a:r>
              <a:rPr lang="en-US" altLang="zh-CN" dirty="0"/>
              <a:t>”</a:t>
            </a:r>
            <a:r>
              <a:rPr lang="zh-CN" altLang="zh-CN" dirty="0"/>
              <a:t>命令即可。</a:t>
            </a:r>
          </a:p>
          <a:p>
            <a:pPr indent="457200"/>
            <a:r>
              <a:rPr lang="zh-CN" altLang="zh-CN" dirty="0"/>
              <a:t>另外还可以使物体表面与</a:t>
            </a:r>
            <a:r>
              <a:rPr lang="en-US" altLang="zh-CN" dirty="0"/>
              <a:t>XY</a:t>
            </a:r>
            <a:r>
              <a:rPr lang="zh-CN" altLang="zh-CN" dirty="0"/>
              <a:t>平面对齐，并垂直于俯视平面。在需要对齐的物体表面单击鼠标右键，在弹出的快捷菜单中选择</a:t>
            </a:r>
            <a:r>
              <a:rPr lang="en-US" altLang="zh-CN" dirty="0"/>
              <a:t>“</a:t>
            </a:r>
            <a:r>
              <a:rPr lang="zh-CN" altLang="zh-CN" dirty="0"/>
              <a:t>对齐视图</a:t>
            </a:r>
            <a:r>
              <a:rPr lang="en-US" altLang="zh-CN" dirty="0"/>
              <a:t>”</a:t>
            </a:r>
            <a:r>
              <a:rPr lang="zh-CN" altLang="zh-CN" dirty="0"/>
              <a:t>命令，即可将所选的表面展现于屏幕，并与</a:t>
            </a:r>
            <a:r>
              <a:rPr lang="en-US" altLang="zh-CN" dirty="0"/>
              <a:t>XY</a:t>
            </a:r>
            <a:r>
              <a:rPr lang="zh-CN" altLang="zh-CN" dirty="0"/>
              <a:t>平面对齐。</a:t>
            </a:r>
          </a:p>
          <a:p>
            <a:pPr indent="457200"/>
            <a:r>
              <a:rPr lang="en-US" altLang="zh-CN" b="1" dirty="0"/>
              <a:t>4.</a:t>
            </a:r>
            <a:r>
              <a:rPr lang="zh-CN" altLang="zh-CN" b="1" dirty="0"/>
              <a:t>显示</a:t>
            </a:r>
            <a:r>
              <a:rPr lang="en-US" altLang="zh-CN" b="1" dirty="0"/>
              <a:t>/</a:t>
            </a:r>
            <a:r>
              <a:rPr lang="zh-CN" altLang="zh-CN" b="1" dirty="0"/>
              <a:t>隐藏坐标轴</a:t>
            </a:r>
            <a:endParaRPr lang="zh-CN" altLang="zh-CN" dirty="0"/>
          </a:p>
          <a:p>
            <a:pPr indent="457200"/>
            <a:r>
              <a:rPr lang="zh-CN" altLang="zh-CN" dirty="0"/>
              <a:t>默认情况下，</a:t>
            </a:r>
            <a:r>
              <a:rPr lang="en-US" altLang="zh-CN" dirty="0"/>
              <a:t>SketchUp</a:t>
            </a:r>
            <a:r>
              <a:rPr lang="zh-CN" altLang="zh-CN" dirty="0"/>
              <a:t>的绘图区中坐标轴是显示的，为了方便观察视图效果，用户可以将其隐藏。在菜单栏单击打开</a:t>
            </a:r>
            <a:r>
              <a:rPr lang="en-US" altLang="zh-CN" dirty="0"/>
              <a:t>“</a:t>
            </a:r>
            <a:r>
              <a:rPr lang="zh-CN" altLang="zh-CN" dirty="0"/>
              <a:t>视图</a:t>
            </a:r>
            <a:r>
              <a:rPr lang="en-US" altLang="zh-CN" dirty="0"/>
              <a:t>”</a:t>
            </a:r>
            <a:r>
              <a:rPr lang="zh-CN" altLang="zh-CN" dirty="0"/>
              <a:t>菜单栏，取消勾选</a:t>
            </a:r>
            <a:r>
              <a:rPr lang="en-US" altLang="zh-CN" dirty="0"/>
              <a:t>“</a:t>
            </a:r>
            <a:r>
              <a:rPr lang="zh-CN" altLang="zh-CN" dirty="0"/>
              <a:t>坐标轴</a:t>
            </a:r>
            <a:r>
              <a:rPr lang="en-US" altLang="zh-CN" dirty="0"/>
              <a:t>”</a:t>
            </a:r>
            <a:r>
              <a:rPr lang="zh-CN" altLang="zh-CN" dirty="0"/>
              <a:t>选项即可。</a:t>
            </a:r>
          </a:p>
        </p:txBody>
      </p:sp>
      <p:pic>
        <p:nvPicPr>
          <p:cNvPr id="6146" name="图片 1">
            <a:extLst>
              <a:ext uri="{FF2B5EF4-FFF2-40B4-BE49-F238E27FC236}">
                <a16:creationId xmlns:a16="http://schemas.microsoft.com/office/drawing/2014/main" id="{BAB51022-4377-49E3-80A3-EE6B99B6D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658" y="2220675"/>
            <a:ext cx="3581820" cy="241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0493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704035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6130042" y="3972975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切换视图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3016669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565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559241" y="1073671"/>
            <a:ext cx="9076362" cy="2807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在使用</a:t>
            </a:r>
            <a:r>
              <a:rPr lang="en-US" altLang="zh-CN" dirty="0"/>
              <a:t>SketchUp</a:t>
            </a:r>
            <a:r>
              <a:rPr lang="zh-CN" altLang="zh-CN" dirty="0"/>
              <a:t>建模时，会频繁的对当前的视图进行切换操作，以确定模型的创建位置或观察当前模型的细节效果。因此，熟练地对视图进行操控是掌握</a:t>
            </a:r>
            <a:r>
              <a:rPr lang="en-US" altLang="zh-CN" dirty="0"/>
              <a:t>SketchUp</a:t>
            </a:r>
            <a:r>
              <a:rPr lang="zh-CN" altLang="zh-CN" dirty="0"/>
              <a:t>其他功能的前提。</a:t>
            </a:r>
          </a:p>
          <a:p>
            <a:pPr indent="457200"/>
            <a:r>
              <a:rPr lang="zh-CN" altLang="zh-CN" dirty="0"/>
              <a:t>平面视图有平面视图的作用，三维视图有三维视图的作用，各种平面视图的作用也各不相同。设计师在三维作图时经常要进行视图间的切换，在</a:t>
            </a:r>
            <a:r>
              <a:rPr lang="en-US" altLang="zh-CN" dirty="0"/>
              <a:t>SketchUp</a:t>
            </a:r>
            <a:r>
              <a:rPr lang="zh-CN" altLang="zh-CN" dirty="0"/>
              <a:t>中切换视图主要是通过“视图”工具栏中的</a:t>
            </a:r>
            <a:r>
              <a:rPr lang="en-US" altLang="zh-CN" dirty="0"/>
              <a:t>6</a:t>
            </a:r>
            <a:r>
              <a:rPr lang="zh-CN" altLang="zh-CN" dirty="0"/>
              <a:t>个视图按钮进行快速切换。</a:t>
            </a:r>
          </a:p>
        </p:txBody>
      </p:sp>
      <p:pic>
        <p:nvPicPr>
          <p:cNvPr id="7170" name="图片 1">
            <a:extLst>
              <a:ext uri="{FF2B5EF4-FFF2-40B4-BE49-F238E27FC236}">
                <a16:creationId xmlns:a16="http://schemas.microsoft.com/office/drawing/2014/main" id="{FCD0EFC2-983D-4B6C-B129-3A03B37A6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961" y="4200546"/>
            <a:ext cx="3998075" cy="1168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6825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341179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5389815" y="3972975"/>
            <a:ext cx="51090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实体的显示和隐藏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653813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1054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444900" y="549275"/>
            <a:ext cx="9302199" cy="234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要简化当前视图显示，或者想看到物体内部并在其内部工作，有时候可以将一些几何体隐藏起来。隐藏的几何体不可见，但是它仍然在模型中，需要时可以重新显示。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显示隐藏的物体</a:t>
            </a:r>
            <a:endParaRPr lang="zh-CN" altLang="zh-CN" dirty="0"/>
          </a:p>
          <a:p>
            <a:pPr indent="457200"/>
            <a:r>
              <a:rPr lang="zh-CN" altLang="zh-CN" dirty="0"/>
              <a:t>激活“视图”菜单下的“隐藏物体”命令，可以使隐藏的物体以网格形式显示。</a:t>
            </a:r>
          </a:p>
        </p:txBody>
      </p:sp>
      <p:pic>
        <p:nvPicPr>
          <p:cNvPr id="8194" name="图片 1">
            <a:extLst>
              <a:ext uri="{FF2B5EF4-FFF2-40B4-BE49-F238E27FC236}">
                <a16:creationId xmlns:a16="http://schemas.microsoft.com/office/drawing/2014/main" id="{712860DB-26CB-4B9E-B266-6B1CD6AFE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180" y="3257543"/>
            <a:ext cx="2838602" cy="2560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图片 1">
            <a:extLst>
              <a:ext uri="{FF2B5EF4-FFF2-40B4-BE49-F238E27FC236}">
                <a16:creationId xmlns:a16="http://schemas.microsoft.com/office/drawing/2014/main" id="{B8484C3B-BB2B-462E-AED2-0C16F7C15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219" y="3236816"/>
            <a:ext cx="2838601" cy="2602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265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502203" y="505733"/>
            <a:ext cx="9253393" cy="5575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隐藏和显示实体</a:t>
            </a:r>
            <a:endParaRPr lang="zh-CN" altLang="zh-CN" dirty="0"/>
          </a:p>
          <a:p>
            <a:pPr indent="457200"/>
            <a:r>
              <a:rPr lang="en-US" altLang="zh-CN" dirty="0"/>
              <a:t>SketchUp</a:t>
            </a:r>
            <a:r>
              <a:rPr lang="zh-CN" altLang="zh-CN" dirty="0"/>
              <a:t>中的任何对象都可以被隐藏，包括实体、坐标轴、图像、剖切面、文字和尺寸标注等。</a:t>
            </a:r>
            <a:r>
              <a:rPr lang="en-US" altLang="zh-CN" dirty="0"/>
              <a:t>SketchUp</a:t>
            </a:r>
            <a:r>
              <a:rPr lang="zh-CN" altLang="zh-CN" dirty="0"/>
              <a:t>提供了一系列的方法来控制物体的显示和隐藏：</a:t>
            </a:r>
          </a:p>
          <a:p>
            <a:pPr marL="342900" lvl="0" indent="457200" fontAlgn="base">
              <a:buFont typeface="Wingdings" panose="05000000000000000000" pitchFamily="2" charset="2"/>
              <a:buChar char="l"/>
            </a:pPr>
            <a:r>
              <a:rPr lang="zh-CN" altLang="zh-CN" dirty="0"/>
              <a:t>编辑菜单：用“选择”工具选中要隐藏的物体，然后执行</a:t>
            </a:r>
            <a:r>
              <a:rPr lang="en-US" altLang="zh-CN" dirty="0"/>
              <a:t>“</a:t>
            </a:r>
            <a:r>
              <a:rPr lang="zh-CN" altLang="zh-CN" dirty="0"/>
              <a:t>编辑</a:t>
            </a:r>
            <a:r>
              <a:rPr lang="en-US" altLang="zh-CN" dirty="0"/>
              <a:t>&gt;</a:t>
            </a:r>
            <a:r>
              <a:rPr lang="zh-CN" altLang="zh-CN" dirty="0"/>
              <a:t>隐藏</a:t>
            </a:r>
            <a:r>
              <a:rPr lang="en-US" altLang="zh-CN" dirty="0"/>
              <a:t>”</a:t>
            </a:r>
            <a:r>
              <a:rPr lang="zh-CN" altLang="zh-CN" dirty="0"/>
              <a:t>命令即可将其隐藏。执行</a:t>
            </a:r>
            <a:r>
              <a:rPr lang="en-US" altLang="zh-CN" dirty="0"/>
              <a:t>“</a:t>
            </a:r>
            <a:r>
              <a:rPr lang="zh-CN" altLang="zh-CN" dirty="0"/>
              <a:t>编辑</a:t>
            </a:r>
            <a:r>
              <a:rPr lang="en-US" altLang="zh-CN" dirty="0"/>
              <a:t>&gt;</a:t>
            </a:r>
            <a:r>
              <a:rPr lang="zh-CN" altLang="zh-CN" dirty="0"/>
              <a:t>撤销隐藏</a:t>
            </a:r>
            <a:r>
              <a:rPr lang="en-US" altLang="zh-CN" dirty="0"/>
              <a:t>”</a:t>
            </a:r>
            <a:r>
              <a:rPr lang="zh-CN" altLang="zh-CN" dirty="0"/>
              <a:t>命令则可以显示物体，其相关命令有选定项、最后、全部。</a:t>
            </a:r>
          </a:p>
          <a:p>
            <a:pPr marL="342900" lvl="0" indent="457200" fontAlgn="base">
              <a:buFont typeface="Wingdings" panose="05000000000000000000" pitchFamily="2" charset="2"/>
              <a:buChar char="l"/>
            </a:pPr>
            <a:r>
              <a:rPr lang="zh-CN" altLang="zh-CN" dirty="0"/>
              <a:t>关联菜单：在实体上单击鼠标右键，在弹出的快捷菜单中选择“隐藏”命令或“撤销隐藏”命令。</a:t>
            </a:r>
          </a:p>
          <a:p>
            <a:pPr marL="342900" lvl="0" indent="457200" fontAlgn="base">
              <a:buFont typeface="Wingdings" panose="05000000000000000000" pitchFamily="2" charset="2"/>
              <a:buChar char="l"/>
            </a:pPr>
            <a:r>
              <a:rPr lang="zh-CN" altLang="zh-CN" dirty="0"/>
              <a:t>删除工具：激活“擦除”工具的同时按住</a:t>
            </a:r>
            <a:r>
              <a:rPr lang="en-US" altLang="zh-CN" dirty="0"/>
              <a:t>Shift</a:t>
            </a:r>
            <a:r>
              <a:rPr lang="zh-CN" altLang="zh-CN" dirty="0"/>
              <a:t>键，单击即可将边线隐藏。</a:t>
            </a:r>
          </a:p>
          <a:p>
            <a:pPr marL="342900" indent="457200">
              <a:buFont typeface="Wingdings" panose="05000000000000000000" pitchFamily="2" charset="2"/>
              <a:buChar char="l"/>
            </a:pPr>
            <a:r>
              <a:rPr lang="zh-CN" altLang="zh-CN" dirty="0"/>
              <a:t>图元信息：每个实体的“模型信息”对话框中都有个隐藏复选框。在实体上单击鼠标右键，在弹出的快捷菜单中选择</a:t>
            </a:r>
            <a:r>
              <a:rPr lang="en-US" altLang="zh-CN" dirty="0"/>
              <a:t>“</a:t>
            </a:r>
            <a:r>
              <a:rPr lang="zh-CN" altLang="zh-CN" dirty="0"/>
              <a:t>模型信息</a:t>
            </a:r>
            <a:r>
              <a:rPr lang="en-US" altLang="zh-CN" dirty="0"/>
              <a:t>”</a:t>
            </a:r>
            <a:r>
              <a:rPr lang="zh-CN" altLang="zh-CN" dirty="0"/>
              <a:t>命令，打开“模型信息”对话框，单击</a:t>
            </a:r>
            <a:r>
              <a:rPr lang="en-US" altLang="zh-CN" dirty="0"/>
              <a:t>“</a:t>
            </a:r>
            <a:r>
              <a:rPr lang="zh-CN" altLang="zh-CN" dirty="0"/>
              <a:t>隐藏</a:t>
            </a:r>
            <a:r>
              <a:rPr lang="en-US" altLang="zh-CN" dirty="0"/>
              <a:t>”</a:t>
            </a:r>
            <a:r>
              <a:rPr lang="zh-CN" altLang="zh-CN" dirty="0"/>
              <a:t>按钮即可将其隐藏。</a:t>
            </a:r>
          </a:p>
        </p:txBody>
      </p:sp>
    </p:spTree>
    <p:extLst>
      <p:ext uri="{BB962C8B-B14F-4D97-AF65-F5344CB8AC3E}">
        <p14:creationId xmlns:p14="http://schemas.microsoft.com/office/powerpoint/2010/main" val="3529699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130405" y="464612"/>
            <a:ext cx="5778396" cy="5577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3.</a:t>
            </a:r>
            <a:r>
              <a:rPr lang="zh-CN" altLang="zh-CN" b="1" dirty="0"/>
              <a:t>隐藏坐标轴</a:t>
            </a:r>
            <a:endParaRPr lang="zh-CN" altLang="zh-CN" dirty="0"/>
          </a:p>
          <a:p>
            <a:pPr indent="457200"/>
            <a:r>
              <a:rPr lang="zh-CN" altLang="zh-CN" dirty="0"/>
              <a:t>为了方便观察视图效果，有时需要将坐标轴隐藏。想要隐藏坐标轴，可以在“视图”菜单中取消勾选</a:t>
            </a:r>
            <a:r>
              <a:rPr lang="en-US" altLang="zh-CN" dirty="0"/>
              <a:t>“</a:t>
            </a:r>
            <a:r>
              <a:rPr lang="zh-CN" altLang="zh-CN" dirty="0"/>
              <a:t>坐标轴</a:t>
            </a:r>
            <a:r>
              <a:rPr lang="en-US" altLang="zh-CN" dirty="0"/>
              <a:t>”</a:t>
            </a:r>
            <a:r>
              <a:rPr lang="zh-CN" altLang="zh-CN" dirty="0"/>
              <a:t>选项。用户也可以在坐标轴上右击鼠标，在快捷菜单中选择</a:t>
            </a:r>
            <a:r>
              <a:rPr lang="en-US" altLang="zh-CN" dirty="0"/>
              <a:t>“</a:t>
            </a:r>
            <a:r>
              <a:rPr lang="zh-CN" altLang="zh-CN" dirty="0"/>
              <a:t>隐藏</a:t>
            </a:r>
            <a:r>
              <a:rPr lang="en-US" altLang="zh-CN" dirty="0"/>
              <a:t>”</a:t>
            </a:r>
            <a:r>
              <a:rPr lang="zh-CN" altLang="zh-CN" dirty="0"/>
              <a:t>命令。</a:t>
            </a:r>
          </a:p>
          <a:p>
            <a:pPr indent="457200"/>
            <a:r>
              <a:rPr lang="en-US" altLang="zh-CN" b="1" dirty="0"/>
              <a:t>4.</a:t>
            </a:r>
            <a:r>
              <a:rPr lang="zh-CN" altLang="zh-CN" b="1" dirty="0"/>
              <a:t>隐藏剖切面</a:t>
            </a:r>
            <a:endParaRPr lang="zh-CN" altLang="zh-CN" dirty="0"/>
          </a:p>
          <a:p>
            <a:pPr indent="457200"/>
            <a:r>
              <a:rPr lang="zh-CN" altLang="zh-CN" dirty="0"/>
              <a:t>剖切面的显示和隐藏是全局控制。用户可以使用“剖面”工具栏或“视图”菜单来控制所有剖切面的显示和隐藏。</a:t>
            </a:r>
          </a:p>
          <a:p>
            <a:pPr indent="457200"/>
            <a:r>
              <a:rPr lang="en-US" altLang="zh-CN" b="1" dirty="0"/>
              <a:t>5.</a:t>
            </a:r>
            <a:r>
              <a:rPr lang="zh-CN" altLang="zh-CN" b="1" dirty="0"/>
              <a:t>控制隐藏和显示</a:t>
            </a:r>
            <a:endParaRPr lang="zh-CN" altLang="zh-CN" dirty="0"/>
          </a:p>
          <a:p>
            <a:pPr indent="457200"/>
            <a:r>
              <a:rPr lang="zh-CN" altLang="zh-CN" dirty="0"/>
              <a:t>用户可以通过</a:t>
            </a:r>
            <a:r>
              <a:rPr lang="en-US" altLang="zh-CN" dirty="0"/>
              <a:t>“</a:t>
            </a:r>
            <a:r>
              <a:rPr lang="zh-CN" altLang="zh-CN" dirty="0"/>
              <a:t>标记（图层）</a:t>
            </a:r>
            <a:r>
              <a:rPr lang="en-US" altLang="zh-CN" dirty="0"/>
              <a:t>”</a:t>
            </a:r>
            <a:r>
              <a:rPr lang="zh-CN" altLang="zh-CN" dirty="0"/>
              <a:t>面板控制各个标记下的物体的显示和隐藏。</a:t>
            </a:r>
          </a:p>
        </p:txBody>
      </p:sp>
      <p:pic>
        <p:nvPicPr>
          <p:cNvPr id="9218" name="图片 1">
            <a:extLst>
              <a:ext uri="{FF2B5EF4-FFF2-40B4-BE49-F238E27FC236}">
                <a16:creationId xmlns:a16="http://schemas.microsoft.com/office/drawing/2014/main" id="{2F5DDEF8-A7FE-48A1-9083-8261108EF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315" y="1791267"/>
            <a:ext cx="1313137" cy="327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1">
            <a:extLst>
              <a:ext uri="{FF2B5EF4-FFF2-40B4-BE49-F238E27FC236}">
                <a16:creationId xmlns:a16="http://schemas.microsoft.com/office/drawing/2014/main" id="{4F75D3E5-49F7-46A8-B827-96CD98EDD6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328" y="1290563"/>
            <a:ext cx="2636837" cy="1699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图片 1">
            <a:extLst>
              <a:ext uri="{FF2B5EF4-FFF2-40B4-BE49-F238E27FC236}">
                <a16:creationId xmlns:a16="http://schemas.microsoft.com/office/drawing/2014/main" id="{B690D0CA-988E-4E32-B0D3-7C909BFCE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328" y="3385458"/>
            <a:ext cx="2645864" cy="2181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42699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71619" y="527169"/>
            <a:ext cx="1869867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b="1" dirty="0"/>
              <a:t>课后作业</a:t>
            </a:r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639D47D3-2540-42BA-BC5C-1D25F2C24CD0}"/>
              </a:ext>
            </a:extLst>
          </p:cNvPr>
          <p:cNvSpPr txBox="1"/>
          <p:nvPr/>
        </p:nvSpPr>
        <p:spPr>
          <a:xfrm>
            <a:off x="1671619" y="1332528"/>
            <a:ext cx="9020725" cy="4192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为了让用户能够更好地掌握本章所学的知识内容，下面安排了一些参考试题，让用户可以对所学的知识进行巩固和练习。</a:t>
            </a:r>
          </a:p>
          <a:p>
            <a:pPr indent="457200"/>
            <a:r>
              <a:rPr lang="zh-CN" altLang="zh-CN" b="1" dirty="0"/>
              <a:t>一、选择题</a:t>
            </a:r>
            <a:endParaRPr lang="zh-CN" altLang="zh-CN" dirty="0"/>
          </a:p>
          <a:p>
            <a:pPr indent="457200"/>
            <a:r>
              <a:rPr lang="en-US" altLang="zh-CN" dirty="0"/>
              <a:t>1</a:t>
            </a:r>
            <a:r>
              <a:rPr lang="zh-CN" altLang="zh-CN" dirty="0"/>
              <a:t>、 以下关于坐标轴的说法错误的是</a:t>
            </a:r>
            <a:r>
              <a:rPr lang="en-US" altLang="zh-CN" dirty="0"/>
              <a:t>(  B  )</a:t>
            </a:r>
            <a:r>
              <a:rPr lang="zh-CN" altLang="zh-CN" dirty="0"/>
              <a:t>。</a:t>
            </a:r>
          </a:p>
          <a:p>
            <a:pPr indent="457200"/>
            <a:r>
              <a:rPr lang="en-US" altLang="zh-CN" dirty="0"/>
              <a:t>A. </a:t>
            </a:r>
            <a:r>
              <a:rPr lang="zh-CN" altLang="zh-CN" dirty="0"/>
              <a:t>红色代表</a:t>
            </a:r>
            <a:r>
              <a:rPr lang="en-US" altLang="zh-CN" dirty="0"/>
              <a:t>X</a:t>
            </a:r>
            <a:r>
              <a:rPr lang="zh-CN" altLang="zh-CN" dirty="0"/>
              <a:t>轴</a:t>
            </a:r>
            <a:r>
              <a:rPr lang="en-US" altLang="zh-CN" dirty="0"/>
              <a:t>          B. </a:t>
            </a:r>
            <a:r>
              <a:rPr lang="zh-CN" altLang="zh-CN" dirty="0"/>
              <a:t>黑色代表</a:t>
            </a:r>
            <a:r>
              <a:rPr lang="en-US" altLang="zh-CN" dirty="0"/>
              <a:t>Y</a:t>
            </a:r>
            <a:r>
              <a:rPr lang="zh-CN" altLang="zh-CN" dirty="0"/>
              <a:t>轴</a:t>
            </a:r>
          </a:p>
          <a:p>
            <a:pPr indent="457200"/>
            <a:r>
              <a:rPr lang="en-US" altLang="zh-CN" dirty="0"/>
              <a:t>C. </a:t>
            </a:r>
            <a:r>
              <a:rPr lang="zh-CN" altLang="zh-CN" dirty="0"/>
              <a:t>蓝色代表</a:t>
            </a:r>
            <a:r>
              <a:rPr lang="en-US" altLang="zh-CN" dirty="0"/>
              <a:t>Z</a:t>
            </a:r>
            <a:r>
              <a:rPr lang="zh-CN" altLang="zh-CN" dirty="0"/>
              <a:t>轴</a:t>
            </a:r>
            <a:r>
              <a:rPr lang="en-US" altLang="zh-CN" dirty="0"/>
              <a:t>          D. </a:t>
            </a:r>
            <a:r>
              <a:rPr lang="zh-CN" altLang="zh-CN" dirty="0"/>
              <a:t>轴线交点为原点</a:t>
            </a:r>
          </a:p>
          <a:p>
            <a:pPr indent="457200"/>
            <a:r>
              <a:rPr lang="en-US" altLang="zh-CN" dirty="0"/>
              <a:t>2</a:t>
            </a:r>
            <a:r>
              <a:rPr lang="zh-CN" altLang="zh-CN" dirty="0"/>
              <a:t>、</a:t>
            </a:r>
            <a:r>
              <a:rPr lang="en-US" altLang="zh-CN" dirty="0"/>
              <a:t>SketchUp</a:t>
            </a:r>
            <a:r>
              <a:rPr lang="zh-CN" altLang="zh-CN" dirty="0"/>
              <a:t>中不可以导入以下哪项地理信息（  </a:t>
            </a:r>
            <a:r>
              <a:rPr lang="en-US" altLang="zh-CN" dirty="0"/>
              <a:t>D  </a:t>
            </a:r>
            <a:r>
              <a:rPr lang="zh-CN" altLang="zh-CN" dirty="0"/>
              <a:t>）。</a:t>
            </a:r>
          </a:p>
          <a:p>
            <a:pPr indent="457200"/>
            <a:r>
              <a:rPr lang="en-US" altLang="zh-CN" dirty="0"/>
              <a:t>A. </a:t>
            </a:r>
            <a:r>
              <a:rPr lang="zh-CN" altLang="zh-CN" dirty="0"/>
              <a:t>国家</a:t>
            </a:r>
            <a:r>
              <a:rPr lang="en-US" altLang="zh-CN" dirty="0"/>
              <a:t>          B. </a:t>
            </a:r>
            <a:r>
              <a:rPr lang="zh-CN" altLang="zh-CN" dirty="0"/>
              <a:t>城市</a:t>
            </a:r>
          </a:p>
          <a:p>
            <a:pPr indent="457200"/>
            <a:r>
              <a:rPr lang="en-US" altLang="zh-CN" dirty="0"/>
              <a:t>C. </a:t>
            </a:r>
            <a:r>
              <a:rPr lang="zh-CN" altLang="zh-CN" dirty="0"/>
              <a:t>经纬度</a:t>
            </a:r>
            <a:r>
              <a:rPr lang="en-US" altLang="zh-CN" dirty="0"/>
              <a:t>       D. </a:t>
            </a:r>
            <a:r>
              <a:rPr lang="zh-CN" altLang="zh-CN" dirty="0"/>
              <a:t>高度</a:t>
            </a:r>
          </a:p>
        </p:txBody>
      </p:sp>
    </p:spTree>
    <p:extLst>
      <p:ext uri="{BB962C8B-B14F-4D97-AF65-F5344CB8AC3E}">
        <p14:creationId xmlns:p14="http://schemas.microsoft.com/office/powerpoint/2010/main" val="3041403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71619" y="527169"/>
            <a:ext cx="1869867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b="1" dirty="0"/>
              <a:t>课后作业</a:t>
            </a:r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639D47D3-2540-42BA-BC5C-1D25F2C24CD0}"/>
              </a:ext>
            </a:extLst>
          </p:cNvPr>
          <p:cNvSpPr txBox="1"/>
          <p:nvPr/>
        </p:nvSpPr>
        <p:spPr>
          <a:xfrm>
            <a:off x="1671619" y="1332528"/>
            <a:ext cx="8343238" cy="4192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dirty="0"/>
              <a:t>3</a:t>
            </a:r>
            <a:r>
              <a:rPr lang="zh-CN" altLang="zh-CN" dirty="0"/>
              <a:t>、在</a:t>
            </a:r>
            <a:r>
              <a:rPr lang="en-US" altLang="zh-CN" dirty="0"/>
              <a:t>SketchUp</a:t>
            </a:r>
            <a:r>
              <a:rPr lang="zh-CN" altLang="zh-CN" dirty="0"/>
              <a:t>中，下面哪种形式是绝对坐标的输入形式（ </a:t>
            </a:r>
            <a:r>
              <a:rPr lang="en-US" altLang="zh-CN" dirty="0"/>
              <a:t> D  </a:t>
            </a:r>
            <a:r>
              <a:rPr lang="zh-CN" altLang="zh-CN" dirty="0"/>
              <a:t>）。</a:t>
            </a:r>
          </a:p>
          <a:p>
            <a:pPr indent="457200"/>
            <a:r>
              <a:rPr lang="en-US" altLang="zh-CN" dirty="0"/>
              <a:t>A. (X.Y.Z)          B. [X.Y.Z]</a:t>
            </a:r>
            <a:endParaRPr lang="zh-CN" altLang="zh-CN" dirty="0"/>
          </a:p>
          <a:p>
            <a:pPr indent="457200"/>
            <a:r>
              <a:rPr lang="en-US" altLang="zh-CN" dirty="0"/>
              <a:t>C. X.Y.Z            D. {X.Y.Z}</a:t>
            </a:r>
            <a:endParaRPr lang="zh-CN" altLang="zh-CN" dirty="0"/>
          </a:p>
          <a:p>
            <a:pPr indent="457200"/>
            <a:r>
              <a:rPr lang="en-US" altLang="zh-CN" dirty="0"/>
              <a:t>4</a:t>
            </a:r>
            <a:r>
              <a:rPr lang="zh-CN" altLang="zh-CN" dirty="0"/>
              <a:t>、以下哪一个属于场景信息中的内容（  </a:t>
            </a:r>
            <a:r>
              <a:rPr lang="en-US" altLang="zh-CN" dirty="0"/>
              <a:t>C  </a:t>
            </a:r>
            <a:r>
              <a:rPr lang="zh-CN" altLang="zh-CN" dirty="0"/>
              <a:t>）。</a:t>
            </a:r>
          </a:p>
          <a:p>
            <a:pPr indent="457200"/>
            <a:r>
              <a:rPr lang="en-US" altLang="zh-CN" dirty="0"/>
              <a:t>A.</a:t>
            </a:r>
            <a:r>
              <a:rPr lang="zh-CN" altLang="zh-CN" dirty="0"/>
              <a:t>矩形</a:t>
            </a:r>
            <a:r>
              <a:rPr lang="en-US" altLang="zh-CN" dirty="0"/>
              <a:t>					B.</a:t>
            </a:r>
            <a:r>
              <a:rPr lang="zh-CN" altLang="zh-CN" dirty="0"/>
              <a:t>阴影</a:t>
            </a:r>
          </a:p>
          <a:p>
            <a:pPr indent="457200"/>
            <a:r>
              <a:rPr lang="en-US" altLang="zh-CN" dirty="0"/>
              <a:t>C.</a:t>
            </a:r>
            <a:r>
              <a:rPr lang="zh-CN" altLang="zh-CN" dirty="0"/>
              <a:t>单位</a:t>
            </a:r>
            <a:r>
              <a:rPr lang="en-US" altLang="zh-CN" dirty="0"/>
              <a:t>					D.</a:t>
            </a:r>
            <a:r>
              <a:rPr lang="zh-CN" altLang="zh-CN" dirty="0"/>
              <a:t>群组</a:t>
            </a:r>
          </a:p>
          <a:p>
            <a:pPr indent="457200"/>
            <a:r>
              <a:rPr lang="en-US" altLang="zh-CN" dirty="0"/>
              <a:t>5</a:t>
            </a:r>
            <a:r>
              <a:rPr lang="zh-CN" altLang="zh-CN" dirty="0"/>
              <a:t>、按住（</a:t>
            </a:r>
            <a:r>
              <a:rPr lang="en-US" altLang="zh-CN" dirty="0"/>
              <a:t>  C  </a:t>
            </a:r>
            <a:r>
              <a:rPr lang="zh-CN" altLang="zh-CN" dirty="0"/>
              <a:t>）键，可进行透视角度缩放。</a:t>
            </a:r>
          </a:p>
          <a:p>
            <a:pPr indent="457200"/>
            <a:r>
              <a:rPr lang="en-US" altLang="zh-CN" dirty="0" err="1"/>
              <a:t>A.Ctrl</a:t>
            </a:r>
            <a:r>
              <a:rPr lang="en-US" altLang="zh-CN" dirty="0"/>
              <a:t>					</a:t>
            </a:r>
            <a:r>
              <a:rPr lang="en-US" altLang="zh-CN" dirty="0" err="1"/>
              <a:t>B.Alt</a:t>
            </a:r>
            <a:endParaRPr lang="zh-CN" altLang="zh-CN" dirty="0"/>
          </a:p>
          <a:p>
            <a:pPr indent="457200"/>
            <a:r>
              <a:rPr lang="en-US" altLang="zh-CN" dirty="0" err="1"/>
              <a:t>C.Shift</a:t>
            </a:r>
            <a:r>
              <a:rPr lang="en-US" altLang="zh-CN" dirty="0"/>
              <a:t>					</a:t>
            </a:r>
            <a:r>
              <a:rPr lang="en-US" altLang="zh-CN" dirty="0" err="1"/>
              <a:t>D.Enter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862368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467625" y="82566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内容概要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23">
            <a:extLst>
              <a:ext uri="{FF2B5EF4-FFF2-40B4-BE49-F238E27FC236}">
                <a16:creationId xmlns:a16="http://schemas.microsoft.com/office/drawing/2014/main" id="{165B3E1C-B1BD-418B-98A3-9757880BDE8E}"/>
              </a:ext>
            </a:extLst>
          </p:cNvPr>
          <p:cNvSpPr txBox="1"/>
          <p:nvPr/>
        </p:nvSpPr>
        <p:spPr>
          <a:xfrm>
            <a:off x="1332708" y="1794193"/>
            <a:ext cx="9526584" cy="3269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dirty="0"/>
              <a:t>SketchUp</a:t>
            </a:r>
            <a:r>
              <a:rPr lang="zh-CN" altLang="zh-CN" dirty="0"/>
              <a:t>的软件界面非常简洁，很容易上手。不少用户打开软件后就开始绘图，其实这种方法是不可取的。本章将介绍绘图环境的设置、视图控制以及物体对象选择等知识，使读者在正式开始绘图前能够熟悉</a:t>
            </a:r>
            <a:r>
              <a:rPr lang="en-US" altLang="zh-CN" dirty="0"/>
              <a:t>SketchUp</a:t>
            </a:r>
            <a:r>
              <a:rPr lang="zh-CN" altLang="zh-CN" dirty="0"/>
              <a:t>的基础操作并能够根据需求对绘图环境进行设置，为后期绘图打好基础。</a:t>
            </a:r>
          </a:p>
          <a:p>
            <a:pPr marL="342900" lvl="0" indent="457200">
              <a:buFont typeface="Wingdings" panose="05000000000000000000" pitchFamily="2" charset="2"/>
              <a:buChar char="l"/>
            </a:pPr>
            <a:r>
              <a:rPr lang="zh-CN" altLang="zh-CN" dirty="0"/>
              <a:t>熟悉绘图环境的设置</a:t>
            </a:r>
          </a:p>
          <a:p>
            <a:pPr marL="342900" lvl="0" indent="457200">
              <a:buFont typeface="Wingdings" panose="05000000000000000000" pitchFamily="2" charset="2"/>
              <a:buChar char="l"/>
            </a:pPr>
            <a:r>
              <a:rPr lang="zh-CN" altLang="zh-CN" dirty="0"/>
              <a:t>掌握视图的切换、缩放、旋转、平移操作</a:t>
            </a:r>
          </a:p>
          <a:p>
            <a:pPr marL="342900" lvl="0" indent="457200">
              <a:buFont typeface="Wingdings" panose="05000000000000000000" pitchFamily="2" charset="2"/>
              <a:buChar char="l"/>
            </a:pPr>
            <a:r>
              <a:rPr lang="zh-CN" altLang="zh-CN" dirty="0"/>
              <a:t>掌握实体的显示和隐藏操作</a:t>
            </a:r>
          </a:p>
        </p:txBody>
      </p:sp>
    </p:spTree>
    <p:extLst>
      <p:ext uri="{BB962C8B-B14F-4D97-AF65-F5344CB8AC3E}">
        <p14:creationId xmlns:p14="http://schemas.microsoft.com/office/powerpoint/2010/main" val="781970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758704" y="527169"/>
            <a:ext cx="1869867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b="1" dirty="0"/>
              <a:t>课后作业</a:t>
            </a:r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639D47D3-2540-42BA-BC5C-1D25F2C24CD0}"/>
              </a:ext>
            </a:extLst>
          </p:cNvPr>
          <p:cNvSpPr txBox="1"/>
          <p:nvPr/>
        </p:nvSpPr>
        <p:spPr>
          <a:xfrm>
            <a:off x="1075142" y="1059157"/>
            <a:ext cx="7017587" cy="5080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b="1" dirty="0"/>
              <a:t>二、填空题</a:t>
            </a:r>
            <a:endParaRPr lang="zh-CN" altLang="zh-CN" dirty="0"/>
          </a:p>
          <a:p>
            <a:pPr indent="457200"/>
            <a:r>
              <a:rPr lang="en-US" altLang="zh-CN" dirty="0"/>
              <a:t>1</a:t>
            </a:r>
            <a:r>
              <a:rPr lang="zh-CN" altLang="zh-CN" dirty="0"/>
              <a:t>、</a:t>
            </a:r>
            <a:r>
              <a:rPr lang="en-US" altLang="zh-CN" dirty="0"/>
              <a:t>SketchUp</a:t>
            </a:r>
            <a:r>
              <a:rPr lang="zh-CN" altLang="zh-CN" dirty="0"/>
              <a:t>的坐标系统分为</a:t>
            </a:r>
            <a:r>
              <a:rPr lang="en-US" altLang="zh-CN" u="sng" dirty="0"/>
              <a:t>  </a:t>
            </a:r>
            <a:r>
              <a:rPr lang="zh-CN" altLang="zh-CN" u="sng" dirty="0"/>
              <a:t>绝对坐标系</a:t>
            </a:r>
            <a:r>
              <a:rPr lang="en-US" altLang="zh-CN" u="sng" dirty="0"/>
              <a:t>  </a:t>
            </a:r>
            <a:r>
              <a:rPr lang="zh-CN" altLang="zh-CN" dirty="0"/>
              <a:t>。和相对坐标系，分别用</a:t>
            </a:r>
            <a:r>
              <a:rPr lang="en-US" altLang="zh-CN" u="sng" dirty="0"/>
              <a:t>  []  </a:t>
            </a:r>
            <a:r>
              <a:rPr lang="zh-CN" altLang="zh-CN" dirty="0"/>
              <a:t>、</a:t>
            </a:r>
            <a:r>
              <a:rPr lang="en-US" altLang="zh-CN" u="sng" dirty="0"/>
              <a:t>  &lt;&gt;  </a:t>
            </a:r>
            <a:r>
              <a:rPr lang="zh-CN" altLang="zh-CN" dirty="0"/>
              <a:t>来输入数据。</a:t>
            </a:r>
          </a:p>
          <a:p>
            <a:pPr indent="457200"/>
            <a:r>
              <a:rPr lang="en-US" altLang="zh-CN" dirty="0"/>
              <a:t>2</a:t>
            </a:r>
            <a:r>
              <a:rPr lang="zh-CN" altLang="zh-CN" dirty="0"/>
              <a:t>、“直线”工具快捷键为</a:t>
            </a:r>
            <a:r>
              <a:rPr lang="en-US" altLang="zh-CN" u="sng" dirty="0"/>
              <a:t>  L  </a:t>
            </a:r>
            <a:r>
              <a:rPr lang="zh-CN" altLang="zh-CN" dirty="0"/>
              <a:t>，</a:t>
            </a:r>
            <a:r>
              <a:rPr lang="en-US" altLang="zh-CN" dirty="0"/>
              <a:t>“</a:t>
            </a:r>
            <a:r>
              <a:rPr lang="zh-CN" altLang="zh-CN" dirty="0"/>
              <a:t>圆</a:t>
            </a:r>
            <a:r>
              <a:rPr lang="en-US" altLang="zh-CN" dirty="0"/>
              <a:t>”</a:t>
            </a:r>
            <a:r>
              <a:rPr lang="zh-CN" altLang="zh-CN" dirty="0"/>
              <a:t>工具快捷键为</a:t>
            </a:r>
            <a:r>
              <a:rPr lang="en-US" altLang="zh-CN" u="sng" dirty="0"/>
              <a:t>  C  </a:t>
            </a:r>
            <a:r>
              <a:rPr lang="zh-CN" altLang="zh-CN" dirty="0"/>
              <a:t>，“矩形”工具快捷键为</a:t>
            </a:r>
            <a:r>
              <a:rPr lang="en-US" altLang="zh-CN" u="sng" dirty="0"/>
              <a:t>  R  </a:t>
            </a:r>
            <a:r>
              <a:rPr lang="zh-CN" altLang="zh-CN" dirty="0"/>
              <a:t>。</a:t>
            </a:r>
          </a:p>
          <a:p>
            <a:pPr indent="457200"/>
            <a:r>
              <a:rPr lang="en-US" altLang="zh-CN" dirty="0"/>
              <a:t>3</a:t>
            </a:r>
            <a:r>
              <a:rPr lang="zh-CN" altLang="zh-CN" dirty="0"/>
              <a:t>、</a:t>
            </a:r>
            <a:r>
              <a:rPr lang="en-US" altLang="zh-CN" dirty="0"/>
              <a:t>SketchUp</a:t>
            </a:r>
            <a:r>
              <a:rPr lang="zh-CN" altLang="zh-CN" dirty="0"/>
              <a:t>在默认情况下是以</a:t>
            </a:r>
            <a:r>
              <a:rPr lang="en-US" altLang="zh-CN" u="sng" dirty="0"/>
              <a:t>  </a:t>
            </a:r>
            <a:r>
              <a:rPr lang="zh-CN" altLang="zh-CN" u="sng" dirty="0"/>
              <a:t>英寸</a:t>
            </a:r>
            <a:r>
              <a:rPr lang="en-US" altLang="zh-CN" u="sng" dirty="0"/>
              <a:t>  </a:t>
            </a:r>
            <a:r>
              <a:rPr lang="zh-CN" altLang="zh-CN" dirty="0"/>
              <a:t>为绘图单位，而国内常用制图单位为</a:t>
            </a:r>
            <a:r>
              <a:rPr lang="en-US" altLang="zh-CN" u="sng" dirty="0"/>
              <a:t>  </a:t>
            </a:r>
            <a:r>
              <a:rPr lang="zh-CN" altLang="zh-CN" u="sng" dirty="0"/>
              <a:t>毫米</a:t>
            </a:r>
            <a:r>
              <a:rPr lang="en-US" altLang="zh-CN" u="sng" dirty="0"/>
              <a:t>  </a:t>
            </a:r>
            <a:r>
              <a:rPr lang="zh-CN" altLang="zh-CN" dirty="0"/>
              <a:t>。</a:t>
            </a:r>
            <a:endParaRPr lang="en-US" altLang="zh-CN" dirty="0"/>
          </a:p>
          <a:p>
            <a:pPr indent="457200"/>
            <a:r>
              <a:rPr lang="zh-CN" altLang="zh-CN" b="1" dirty="0"/>
              <a:t>三、操作题</a:t>
            </a:r>
            <a:endParaRPr lang="zh-CN" altLang="zh-CN" dirty="0"/>
          </a:p>
          <a:p>
            <a:pPr indent="457200"/>
            <a:r>
              <a:rPr lang="zh-CN" altLang="zh-CN" dirty="0"/>
              <a:t>如果用户想在绘图时出现用于辅助定位的十字光标，就像是在</a:t>
            </a:r>
            <a:r>
              <a:rPr lang="en-US" altLang="zh-CN" dirty="0"/>
              <a:t>AutoCAD</a:t>
            </a:r>
            <a:r>
              <a:rPr lang="zh-CN" altLang="zh-CN" dirty="0"/>
              <a:t>中绘图时的屏幕光标一样，可以通过“系统设置”对话框来进行设置。</a:t>
            </a:r>
          </a:p>
        </p:txBody>
      </p:sp>
      <p:pic>
        <p:nvPicPr>
          <p:cNvPr id="10242" name="图片 1">
            <a:extLst>
              <a:ext uri="{FF2B5EF4-FFF2-40B4-BE49-F238E27FC236}">
                <a16:creationId xmlns:a16="http://schemas.microsoft.com/office/drawing/2014/main" id="{B9792F32-205F-4E1C-83CF-C5CC0FBB8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57" y="1209452"/>
            <a:ext cx="3032675" cy="2157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>
            <a:extLst>
              <a:ext uri="{FF2B5EF4-FFF2-40B4-BE49-F238E27FC236}">
                <a16:creationId xmlns:a16="http://schemas.microsoft.com/office/drawing/2014/main" id="{BC05AAF4-3553-4F77-B3FC-3A9782DEC0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740" y="3541488"/>
            <a:ext cx="3032675" cy="2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8154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964788"/>
            <a:ext cx="12192000" cy="3893212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94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354628" y="942361"/>
            <a:ext cx="2825756" cy="4400550"/>
            <a:chOff x="7721289" y="1228725"/>
            <a:chExt cx="2825756" cy="4400550"/>
          </a:xfrm>
          <a:solidFill>
            <a:srgbClr val="EDA221"/>
          </a:solidFill>
        </p:grpSpPr>
        <p:sp>
          <p:nvSpPr>
            <p:cNvPr id="4" name="任意多边形: 形状 3"/>
            <p:cNvSpPr/>
            <p:nvPr/>
          </p:nvSpPr>
          <p:spPr>
            <a:xfrm>
              <a:off x="7721289" y="1228725"/>
              <a:ext cx="2825756" cy="4400550"/>
            </a:xfrm>
            <a:custGeom>
              <a:avLst/>
              <a:gdLst>
                <a:gd name="connsiteX0" fmla="*/ 2576979 w 2825756"/>
                <a:gd name="connsiteY0" fmla="*/ 362685 h 4400550"/>
                <a:gd name="connsiteX1" fmla="*/ 2576979 w 2825756"/>
                <a:gd name="connsiteY1" fmla="*/ 3992147 h 4400550"/>
                <a:gd name="connsiteX2" fmla="*/ 2199786 w 2825756"/>
                <a:gd name="connsiteY2" fmla="*/ 3992147 h 4400550"/>
                <a:gd name="connsiteX3" fmla="*/ 2199786 w 2825756"/>
                <a:gd name="connsiteY3" fmla="*/ 3646597 h 4400550"/>
                <a:gd name="connsiteX4" fmla="*/ 2445696 w 2825756"/>
                <a:gd name="connsiteY4" fmla="*/ 3646597 h 4400550"/>
                <a:gd name="connsiteX5" fmla="*/ 2445696 w 2825756"/>
                <a:gd name="connsiteY5" fmla="*/ 3939804 h 4400550"/>
                <a:gd name="connsiteX6" fmla="*/ 2491415 w 2825756"/>
                <a:gd name="connsiteY6" fmla="*/ 3939804 h 4400550"/>
                <a:gd name="connsiteX7" fmla="*/ 2491415 w 2825756"/>
                <a:gd name="connsiteY7" fmla="*/ 3612471 h 4400550"/>
                <a:gd name="connsiteX8" fmla="*/ 2479822 w 2825756"/>
                <a:gd name="connsiteY8" fmla="*/ 3612471 h 4400550"/>
                <a:gd name="connsiteX9" fmla="*/ 2479822 w 2825756"/>
                <a:gd name="connsiteY9" fmla="*/ 3600878 h 4400550"/>
                <a:gd name="connsiteX10" fmla="*/ 2152489 w 2825756"/>
                <a:gd name="connsiteY10" fmla="*/ 3600878 h 4400550"/>
                <a:gd name="connsiteX11" fmla="*/ 2152489 w 2825756"/>
                <a:gd name="connsiteY11" fmla="*/ 3646597 h 4400550"/>
                <a:gd name="connsiteX12" fmla="*/ 2154066 w 2825756"/>
                <a:gd name="connsiteY12" fmla="*/ 3646597 h 4400550"/>
                <a:gd name="connsiteX13" fmla="*/ 2154066 w 2825756"/>
                <a:gd name="connsiteY13" fmla="*/ 4037865 h 4400550"/>
                <a:gd name="connsiteX14" fmla="*/ 2199786 w 2825756"/>
                <a:gd name="connsiteY14" fmla="*/ 4037865 h 4400550"/>
                <a:gd name="connsiteX15" fmla="*/ 2199786 w 2825756"/>
                <a:gd name="connsiteY15" fmla="*/ 4037867 h 4400550"/>
                <a:gd name="connsiteX16" fmla="*/ 2613910 w 2825756"/>
                <a:gd name="connsiteY16" fmla="*/ 4037867 h 4400550"/>
                <a:gd name="connsiteX17" fmla="*/ 2613910 w 2825756"/>
                <a:gd name="connsiteY17" fmla="*/ 4037865 h 4400550"/>
                <a:gd name="connsiteX18" fmla="*/ 2622698 w 2825756"/>
                <a:gd name="connsiteY18" fmla="*/ 4037865 h 4400550"/>
                <a:gd name="connsiteX19" fmla="*/ 2622698 w 2825756"/>
                <a:gd name="connsiteY19" fmla="*/ 362685 h 4400550"/>
                <a:gd name="connsiteX20" fmla="*/ 238471 w 2825756"/>
                <a:gd name="connsiteY20" fmla="*/ 362684 h 4400550"/>
                <a:gd name="connsiteX21" fmla="*/ 238471 w 2825756"/>
                <a:gd name="connsiteY21" fmla="*/ 362686 h 4400550"/>
                <a:gd name="connsiteX22" fmla="*/ 229683 w 2825756"/>
                <a:gd name="connsiteY22" fmla="*/ 362686 h 4400550"/>
                <a:gd name="connsiteX23" fmla="*/ 229683 w 2825756"/>
                <a:gd name="connsiteY23" fmla="*/ 4037866 h 4400550"/>
                <a:gd name="connsiteX24" fmla="*/ 275402 w 2825756"/>
                <a:gd name="connsiteY24" fmla="*/ 4037866 h 4400550"/>
                <a:gd name="connsiteX25" fmla="*/ 275402 w 2825756"/>
                <a:gd name="connsiteY25" fmla="*/ 408404 h 4400550"/>
                <a:gd name="connsiteX26" fmla="*/ 652595 w 2825756"/>
                <a:gd name="connsiteY26" fmla="*/ 408404 h 4400550"/>
                <a:gd name="connsiteX27" fmla="*/ 652595 w 2825756"/>
                <a:gd name="connsiteY27" fmla="*/ 753954 h 4400550"/>
                <a:gd name="connsiteX28" fmla="*/ 406685 w 2825756"/>
                <a:gd name="connsiteY28" fmla="*/ 753954 h 4400550"/>
                <a:gd name="connsiteX29" fmla="*/ 406685 w 2825756"/>
                <a:gd name="connsiteY29" fmla="*/ 460747 h 4400550"/>
                <a:gd name="connsiteX30" fmla="*/ 360966 w 2825756"/>
                <a:gd name="connsiteY30" fmla="*/ 460747 h 4400550"/>
                <a:gd name="connsiteX31" fmla="*/ 360966 w 2825756"/>
                <a:gd name="connsiteY31" fmla="*/ 788080 h 4400550"/>
                <a:gd name="connsiteX32" fmla="*/ 372559 w 2825756"/>
                <a:gd name="connsiteY32" fmla="*/ 788080 h 4400550"/>
                <a:gd name="connsiteX33" fmla="*/ 372559 w 2825756"/>
                <a:gd name="connsiteY33" fmla="*/ 799673 h 4400550"/>
                <a:gd name="connsiteX34" fmla="*/ 699892 w 2825756"/>
                <a:gd name="connsiteY34" fmla="*/ 799673 h 4400550"/>
                <a:gd name="connsiteX35" fmla="*/ 699892 w 2825756"/>
                <a:gd name="connsiteY35" fmla="*/ 753954 h 4400550"/>
                <a:gd name="connsiteX36" fmla="*/ 698315 w 2825756"/>
                <a:gd name="connsiteY36" fmla="*/ 753954 h 4400550"/>
                <a:gd name="connsiteX37" fmla="*/ 698315 w 2825756"/>
                <a:gd name="connsiteY37" fmla="*/ 362686 h 4400550"/>
                <a:gd name="connsiteX38" fmla="*/ 652595 w 2825756"/>
                <a:gd name="connsiteY38" fmla="*/ 362686 h 4400550"/>
                <a:gd name="connsiteX39" fmla="*/ 652595 w 2825756"/>
                <a:gd name="connsiteY39" fmla="*/ 362684 h 4400550"/>
                <a:gd name="connsiteX40" fmla="*/ 0 w 2825756"/>
                <a:gd name="connsiteY40" fmla="*/ 0 h 4400550"/>
                <a:gd name="connsiteX41" fmla="*/ 2825756 w 2825756"/>
                <a:gd name="connsiteY41" fmla="*/ 0 h 4400550"/>
                <a:gd name="connsiteX42" fmla="*/ 2825756 w 2825756"/>
                <a:gd name="connsiteY42" fmla="*/ 4400550 h 4400550"/>
                <a:gd name="connsiteX43" fmla="*/ 0 w 2825756"/>
                <a:gd name="connsiteY43" fmla="*/ 4400550 h 440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25756" h="4400550">
                  <a:moveTo>
                    <a:pt x="2576979" y="362685"/>
                  </a:moveTo>
                  <a:lnTo>
                    <a:pt x="2576979" y="3992147"/>
                  </a:lnTo>
                  <a:lnTo>
                    <a:pt x="2199786" y="3992147"/>
                  </a:lnTo>
                  <a:lnTo>
                    <a:pt x="2199786" y="3646597"/>
                  </a:lnTo>
                  <a:lnTo>
                    <a:pt x="2445696" y="3646597"/>
                  </a:lnTo>
                  <a:lnTo>
                    <a:pt x="2445696" y="3939804"/>
                  </a:lnTo>
                  <a:lnTo>
                    <a:pt x="2491415" y="3939804"/>
                  </a:lnTo>
                  <a:lnTo>
                    <a:pt x="2491415" y="3612471"/>
                  </a:lnTo>
                  <a:lnTo>
                    <a:pt x="2479822" y="3612471"/>
                  </a:lnTo>
                  <a:lnTo>
                    <a:pt x="2479822" y="3600878"/>
                  </a:lnTo>
                  <a:lnTo>
                    <a:pt x="2152489" y="3600878"/>
                  </a:lnTo>
                  <a:lnTo>
                    <a:pt x="2152489" y="3646597"/>
                  </a:lnTo>
                  <a:lnTo>
                    <a:pt x="2154066" y="3646597"/>
                  </a:lnTo>
                  <a:lnTo>
                    <a:pt x="2154066" y="4037865"/>
                  </a:lnTo>
                  <a:lnTo>
                    <a:pt x="2199786" y="4037865"/>
                  </a:lnTo>
                  <a:lnTo>
                    <a:pt x="2199786" y="4037867"/>
                  </a:lnTo>
                  <a:lnTo>
                    <a:pt x="2613910" y="4037867"/>
                  </a:lnTo>
                  <a:lnTo>
                    <a:pt x="2613910" y="4037865"/>
                  </a:lnTo>
                  <a:lnTo>
                    <a:pt x="2622698" y="4037865"/>
                  </a:lnTo>
                  <a:lnTo>
                    <a:pt x="2622698" y="362685"/>
                  </a:lnTo>
                  <a:close/>
                  <a:moveTo>
                    <a:pt x="238471" y="362684"/>
                  </a:moveTo>
                  <a:lnTo>
                    <a:pt x="238471" y="362686"/>
                  </a:lnTo>
                  <a:lnTo>
                    <a:pt x="229683" y="362686"/>
                  </a:lnTo>
                  <a:lnTo>
                    <a:pt x="229683" y="4037866"/>
                  </a:lnTo>
                  <a:lnTo>
                    <a:pt x="275402" y="4037866"/>
                  </a:lnTo>
                  <a:lnTo>
                    <a:pt x="275402" y="408404"/>
                  </a:lnTo>
                  <a:lnTo>
                    <a:pt x="652595" y="408404"/>
                  </a:lnTo>
                  <a:lnTo>
                    <a:pt x="652595" y="753954"/>
                  </a:lnTo>
                  <a:lnTo>
                    <a:pt x="406685" y="753954"/>
                  </a:lnTo>
                  <a:lnTo>
                    <a:pt x="406685" y="460747"/>
                  </a:lnTo>
                  <a:lnTo>
                    <a:pt x="360966" y="460747"/>
                  </a:lnTo>
                  <a:lnTo>
                    <a:pt x="360966" y="788080"/>
                  </a:lnTo>
                  <a:lnTo>
                    <a:pt x="372559" y="788080"/>
                  </a:lnTo>
                  <a:lnTo>
                    <a:pt x="372559" y="799673"/>
                  </a:lnTo>
                  <a:lnTo>
                    <a:pt x="699892" y="799673"/>
                  </a:lnTo>
                  <a:lnTo>
                    <a:pt x="699892" y="753954"/>
                  </a:lnTo>
                  <a:lnTo>
                    <a:pt x="698315" y="753954"/>
                  </a:lnTo>
                  <a:lnTo>
                    <a:pt x="698315" y="362686"/>
                  </a:lnTo>
                  <a:lnTo>
                    <a:pt x="652595" y="362686"/>
                  </a:lnTo>
                  <a:lnTo>
                    <a:pt x="652595" y="362684"/>
                  </a:lnTo>
                  <a:close/>
                  <a:moveTo>
                    <a:pt x="0" y="0"/>
                  </a:moveTo>
                  <a:lnTo>
                    <a:pt x="2825756" y="0"/>
                  </a:lnTo>
                  <a:lnTo>
                    <a:pt x="2825756" y="4400550"/>
                  </a:lnTo>
                  <a:lnTo>
                    <a:pt x="0" y="440055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8279567" y="2459504"/>
              <a:ext cx="830997" cy="193899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致  </a:t>
              </a:r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谢 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9274806" y="1801453"/>
              <a:ext cx="553998" cy="3617075"/>
            </a:xfrm>
            <a:prstGeom prst="rect">
              <a:avLst/>
            </a:prstGeom>
            <a:grpFill/>
            <a:ln>
              <a:noFill/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en-US" altLang="zh-CN" sz="1200" spc="300" dirty="0">
                  <a:solidFill>
                    <a:schemeClr val="bg1"/>
                  </a:solidFill>
                  <a:latin typeface="Times New Roman" panose="02020603050405020304" pitchFamily="18" charset="0"/>
                  <a:ea typeface="隶书" panose="02010509060101010101" pitchFamily="49" charset="-122"/>
                  <a:cs typeface="Times New Roman" panose="02020603050405020304" pitchFamily="18" charset="0"/>
                </a:rPr>
                <a:t>The man who has made up his mind to win will never say impossible</a:t>
              </a:r>
              <a:endParaRPr lang="zh-CN" altLang="en-US" sz="1200" spc="300" dirty="0">
                <a:solidFill>
                  <a:schemeClr val="bg1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1462C79-EED8-4446-9394-C84809A93914}"/>
              </a:ext>
            </a:extLst>
          </p:cNvPr>
          <p:cNvSpPr txBox="1"/>
          <p:nvPr/>
        </p:nvSpPr>
        <p:spPr>
          <a:xfrm>
            <a:off x="7550069" y="1878921"/>
            <a:ext cx="573232" cy="530770"/>
          </a:xfrm>
          <a:custGeom>
            <a:avLst/>
            <a:gdLst/>
            <a:ahLst/>
            <a:cxnLst/>
            <a:rect l="l" t="t" r="r" b="b"/>
            <a:pathLst>
              <a:path w="900113" h="833437">
                <a:moveTo>
                  <a:pt x="690563" y="795337"/>
                </a:moveTo>
                <a:lnTo>
                  <a:pt x="721023" y="795337"/>
                </a:lnTo>
                <a:lnTo>
                  <a:pt x="690563" y="813360"/>
                </a:lnTo>
                <a:close/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81063" y="0"/>
                </a:moveTo>
                <a:lnTo>
                  <a:pt x="900113" y="0"/>
                </a:lnTo>
                <a:lnTo>
                  <a:pt x="900113" y="689370"/>
                </a:lnTo>
                <a:lnTo>
                  <a:pt x="821267" y="736023"/>
                </a:lnTo>
                <a:lnTo>
                  <a:pt x="823913" y="719658"/>
                </a:lnTo>
                <a:lnTo>
                  <a:pt x="823913" y="147339"/>
                </a:lnTo>
                <a:cubicBezTo>
                  <a:pt x="823913" y="134739"/>
                  <a:pt x="819944" y="124494"/>
                  <a:pt x="812006" y="116606"/>
                </a:cubicBezTo>
                <a:cubicBezTo>
                  <a:pt x="804069" y="108719"/>
                  <a:pt x="792162" y="104775"/>
                  <a:pt x="776287" y="104775"/>
                </a:cubicBezTo>
                <a:lnTo>
                  <a:pt x="690563" y="104775"/>
                </a:lnTo>
                <a:lnTo>
                  <a:pt x="690563" y="76200"/>
                </a:lnTo>
                <a:lnTo>
                  <a:pt x="733425" y="76200"/>
                </a:lnTo>
                <a:cubicBezTo>
                  <a:pt x="771525" y="76200"/>
                  <a:pt x="802481" y="69850"/>
                  <a:pt x="826294" y="57150"/>
                </a:cubicBezTo>
                <a:cubicBezTo>
                  <a:pt x="850106" y="44450"/>
                  <a:pt x="868363" y="25400"/>
                  <a:pt x="8810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4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b="1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1D95A4E9-B9A9-4823-9C3E-3F97BCF3B0C7}"/>
              </a:ext>
            </a:extLst>
          </p:cNvPr>
          <p:cNvCxnSpPr/>
          <p:nvPr/>
        </p:nvCxnSpPr>
        <p:spPr>
          <a:xfrm flipH="1">
            <a:off x="7699369" y="2008253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E3E11741-E0AE-4C99-8BB0-FA2B455F1FD4}"/>
              </a:ext>
            </a:extLst>
          </p:cNvPr>
          <p:cNvSpPr txBox="1"/>
          <p:nvPr/>
        </p:nvSpPr>
        <p:spPr>
          <a:xfrm>
            <a:off x="7552737" y="2936259"/>
            <a:ext cx="708334" cy="518505"/>
          </a:xfrm>
          <a:custGeom>
            <a:avLst/>
            <a:gdLst/>
            <a:ahLst/>
            <a:cxnLst/>
            <a:rect l="l" t="t" r="r" b="b"/>
            <a:pathLst>
              <a:path w="1076325" h="833437"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52487" y="0"/>
                </a:moveTo>
                <a:cubicBezTo>
                  <a:pt x="928687" y="0"/>
                  <a:pt x="985044" y="19050"/>
                  <a:pt x="1021556" y="57150"/>
                </a:cubicBezTo>
                <a:cubicBezTo>
                  <a:pt x="1058069" y="95250"/>
                  <a:pt x="1076325" y="142875"/>
                  <a:pt x="1076325" y="200025"/>
                </a:cubicBezTo>
                <a:cubicBezTo>
                  <a:pt x="1076325" y="238125"/>
                  <a:pt x="1067594" y="276225"/>
                  <a:pt x="1050131" y="314325"/>
                </a:cubicBezTo>
                <a:cubicBezTo>
                  <a:pt x="1032669" y="352425"/>
                  <a:pt x="1004887" y="388937"/>
                  <a:pt x="966787" y="423862"/>
                </a:cubicBezTo>
                <a:cubicBezTo>
                  <a:pt x="874712" y="512762"/>
                  <a:pt x="804069" y="584993"/>
                  <a:pt x="754856" y="640556"/>
                </a:cubicBezTo>
                <a:cubicBezTo>
                  <a:pt x="705644" y="696118"/>
                  <a:pt x="676275" y="733425"/>
                  <a:pt x="666750" y="752475"/>
                </a:cubicBezTo>
                <a:lnTo>
                  <a:pt x="816557" y="752475"/>
                </a:lnTo>
                <a:lnTo>
                  <a:pt x="695300" y="823912"/>
                </a:lnTo>
                <a:lnTo>
                  <a:pt x="614363" y="823912"/>
                </a:lnTo>
                <a:lnTo>
                  <a:pt x="614363" y="762000"/>
                </a:lnTo>
                <a:cubicBezTo>
                  <a:pt x="630237" y="733425"/>
                  <a:pt x="656431" y="696912"/>
                  <a:pt x="692944" y="652462"/>
                </a:cubicBezTo>
                <a:cubicBezTo>
                  <a:pt x="729456" y="608012"/>
                  <a:pt x="777875" y="555625"/>
                  <a:pt x="838200" y="495300"/>
                </a:cubicBezTo>
                <a:cubicBezTo>
                  <a:pt x="890538" y="440779"/>
                  <a:pt x="929022" y="389458"/>
                  <a:pt x="953653" y="341337"/>
                </a:cubicBezTo>
                <a:cubicBezTo>
                  <a:pt x="978285" y="293216"/>
                  <a:pt x="990600" y="248295"/>
                  <a:pt x="990600" y="206573"/>
                </a:cubicBezTo>
                <a:cubicBezTo>
                  <a:pt x="990600" y="148877"/>
                  <a:pt x="977900" y="104787"/>
                  <a:pt x="952500" y="74302"/>
                </a:cubicBezTo>
                <a:cubicBezTo>
                  <a:pt x="927100" y="43817"/>
                  <a:pt x="889000" y="28575"/>
                  <a:pt x="838200" y="28575"/>
                </a:cubicBezTo>
                <a:cubicBezTo>
                  <a:pt x="800100" y="28575"/>
                  <a:pt x="767556" y="39092"/>
                  <a:pt x="740569" y="60126"/>
                </a:cubicBezTo>
                <a:cubicBezTo>
                  <a:pt x="713581" y="81161"/>
                  <a:pt x="700087" y="107875"/>
                  <a:pt x="700087" y="140270"/>
                </a:cubicBezTo>
                <a:cubicBezTo>
                  <a:pt x="700087" y="159668"/>
                  <a:pt x="705644" y="175840"/>
                  <a:pt x="716756" y="188788"/>
                </a:cubicBezTo>
                <a:cubicBezTo>
                  <a:pt x="727869" y="201736"/>
                  <a:pt x="733425" y="214684"/>
                  <a:pt x="733425" y="227632"/>
                </a:cubicBezTo>
                <a:cubicBezTo>
                  <a:pt x="733425" y="243855"/>
                  <a:pt x="729630" y="256009"/>
                  <a:pt x="722040" y="264095"/>
                </a:cubicBezTo>
                <a:cubicBezTo>
                  <a:pt x="714449" y="272182"/>
                  <a:pt x="703064" y="276225"/>
                  <a:pt x="687884" y="276225"/>
                </a:cubicBezTo>
                <a:cubicBezTo>
                  <a:pt x="669677" y="276225"/>
                  <a:pt x="655253" y="270668"/>
                  <a:pt x="644612" y="259556"/>
                </a:cubicBezTo>
                <a:cubicBezTo>
                  <a:pt x="633971" y="248443"/>
                  <a:pt x="628650" y="230187"/>
                  <a:pt x="628650" y="204787"/>
                </a:cubicBezTo>
                <a:cubicBezTo>
                  <a:pt x="628650" y="138112"/>
                  <a:pt x="652463" y="87312"/>
                  <a:pt x="700087" y="52387"/>
                </a:cubicBezTo>
                <a:cubicBezTo>
                  <a:pt x="747713" y="17462"/>
                  <a:pt x="798513" y="0"/>
                  <a:pt x="852487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FCD55F1-7E53-4D94-B849-03B234E0F197}"/>
              </a:ext>
            </a:extLst>
          </p:cNvPr>
          <p:cNvSpPr txBox="1"/>
          <p:nvPr/>
        </p:nvSpPr>
        <p:spPr>
          <a:xfrm>
            <a:off x="7574081" y="4046772"/>
            <a:ext cx="673921" cy="515979"/>
          </a:xfrm>
          <a:custGeom>
            <a:avLst/>
            <a:gdLst/>
            <a:ahLst/>
            <a:cxnLst/>
            <a:rect l="l" t="t" r="r" b="b"/>
            <a:pathLst>
              <a:path w="1083170" h="833437">
                <a:moveTo>
                  <a:pt x="678582" y="604837"/>
                </a:moveTo>
                <a:cubicBezTo>
                  <a:pt x="696789" y="604837"/>
                  <a:pt x="709687" y="612155"/>
                  <a:pt x="717277" y="626789"/>
                </a:cubicBezTo>
                <a:cubicBezTo>
                  <a:pt x="724868" y="641424"/>
                  <a:pt x="728663" y="653628"/>
                  <a:pt x="728663" y="663401"/>
                </a:cubicBezTo>
                <a:cubicBezTo>
                  <a:pt x="728663" y="679673"/>
                  <a:pt x="725488" y="693489"/>
                  <a:pt x="719138" y="704850"/>
                </a:cubicBezTo>
                <a:cubicBezTo>
                  <a:pt x="712788" y="716210"/>
                  <a:pt x="709613" y="726777"/>
                  <a:pt x="709613" y="736550"/>
                </a:cubicBezTo>
                <a:cubicBezTo>
                  <a:pt x="709613" y="756096"/>
                  <a:pt x="721680" y="772368"/>
                  <a:pt x="745815" y="785366"/>
                </a:cubicBezTo>
                <a:lnTo>
                  <a:pt x="749812" y="786901"/>
                </a:lnTo>
                <a:lnTo>
                  <a:pt x="720682" y="804171"/>
                </a:lnTo>
                <a:lnTo>
                  <a:pt x="685800" y="785812"/>
                </a:lnTo>
                <a:cubicBezTo>
                  <a:pt x="644525" y="754062"/>
                  <a:pt x="623888" y="717550"/>
                  <a:pt x="623888" y="676275"/>
                </a:cubicBezTo>
                <a:cubicBezTo>
                  <a:pt x="623888" y="657225"/>
                  <a:pt x="629965" y="640556"/>
                  <a:pt x="642119" y="626268"/>
                </a:cubicBezTo>
                <a:cubicBezTo>
                  <a:pt x="654273" y="611981"/>
                  <a:pt x="666428" y="604837"/>
                  <a:pt x="678582" y="604837"/>
                </a:cubicBez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842963" y="0"/>
                </a:moveTo>
                <a:cubicBezTo>
                  <a:pt x="906463" y="0"/>
                  <a:pt x="957263" y="20017"/>
                  <a:pt x="995363" y="60052"/>
                </a:cubicBezTo>
                <a:cubicBezTo>
                  <a:pt x="1033463" y="100087"/>
                  <a:pt x="1052513" y="142527"/>
                  <a:pt x="1052513" y="187374"/>
                </a:cubicBezTo>
                <a:cubicBezTo>
                  <a:pt x="1052513" y="235446"/>
                  <a:pt x="1040606" y="276299"/>
                  <a:pt x="1016794" y="309934"/>
                </a:cubicBezTo>
                <a:cubicBezTo>
                  <a:pt x="992981" y="343569"/>
                  <a:pt x="955675" y="368399"/>
                  <a:pt x="904875" y="384423"/>
                </a:cubicBezTo>
                <a:cubicBezTo>
                  <a:pt x="974725" y="409624"/>
                  <a:pt x="1022350" y="442714"/>
                  <a:pt x="1047750" y="483691"/>
                </a:cubicBezTo>
                <a:cubicBezTo>
                  <a:pt x="1060450" y="504180"/>
                  <a:pt x="1069975" y="524662"/>
                  <a:pt x="1076325" y="545138"/>
                </a:cubicBezTo>
                <a:lnTo>
                  <a:pt x="1083170" y="589266"/>
                </a:lnTo>
                <a:lnTo>
                  <a:pt x="994921" y="641585"/>
                </a:lnTo>
                <a:lnTo>
                  <a:pt x="1000125" y="597619"/>
                </a:lnTo>
                <a:cubicBezTo>
                  <a:pt x="1000125" y="539774"/>
                  <a:pt x="985044" y="493179"/>
                  <a:pt x="954881" y="457832"/>
                </a:cubicBezTo>
                <a:cubicBezTo>
                  <a:pt x="924719" y="422486"/>
                  <a:pt x="868363" y="404812"/>
                  <a:pt x="785813" y="404812"/>
                </a:cubicBezTo>
                <a:lnTo>
                  <a:pt x="785813" y="376237"/>
                </a:lnTo>
                <a:cubicBezTo>
                  <a:pt x="847676" y="376237"/>
                  <a:pt x="893304" y="360734"/>
                  <a:pt x="922697" y="329728"/>
                </a:cubicBezTo>
                <a:cubicBezTo>
                  <a:pt x="952091" y="298723"/>
                  <a:pt x="966788" y="255463"/>
                  <a:pt x="966788" y="199950"/>
                </a:cubicBezTo>
                <a:cubicBezTo>
                  <a:pt x="966788" y="154260"/>
                  <a:pt x="955117" y="114275"/>
                  <a:pt x="931776" y="79995"/>
                </a:cubicBezTo>
                <a:cubicBezTo>
                  <a:pt x="908435" y="45715"/>
                  <a:pt x="871885" y="28575"/>
                  <a:pt x="822127" y="28575"/>
                </a:cubicBezTo>
                <a:cubicBezTo>
                  <a:pt x="800348" y="28575"/>
                  <a:pt x="776945" y="34267"/>
                  <a:pt x="751917" y="45653"/>
                </a:cubicBezTo>
                <a:cubicBezTo>
                  <a:pt x="726889" y="57038"/>
                  <a:pt x="714375" y="75728"/>
                  <a:pt x="714375" y="101724"/>
                </a:cubicBezTo>
                <a:cubicBezTo>
                  <a:pt x="714375" y="127769"/>
                  <a:pt x="717550" y="144040"/>
                  <a:pt x="723900" y="150539"/>
                </a:cubicBezTo>
                <a:cubicBezTo>
                  <a:pt x="730250" y="157038"/>
                  <a:pt x="733425" y="165174"/>
                  <a:pt x="733425" y="174947"/>
                </a:cubicBezTo>
                <a:cubicBezTo>
                  <a:pt x="733425" y="191219"/>
                  <a:pt x="730250" y="204229"/>
                  <a:pt x="723900" y="213977"/>
                </a:cubicBezTo>
                <a:cubicBezTo>
                  <a:pt x="717550" y="223726"/>
                  <a:pt x="706438" y="228600"/>
                  <a:pt x="690563" y="228600"/>
                </a:cubicBezTo>
                <a:cubicBezTo>
                  <a:pt x="677863" y="228600"/>
                  <a:pt x="665956" y="223837"/>
                  <a:pt x="654844" y="214312"/>
                </a:cubicBezTo>
                <a:cubicBezTo>
                  <a:pt x="643731" y="204787"/>
                  <a:pt x="638175" y="187325"/>
                  <a:pt x="638175" y="161925"/>
                </a:cubicBezTo>
                <a:cubicBezTo>
                  <a:pt x="638175" y="114300"/>
                  <a:pt x="658813" y="75406"/>
                  <a:pt x="700088" y="45243"/>
                </a:cubicBezTo>
                <a:cubicBezTo>
                  <a:pt x="741363" y="15081"/>
                  <a:pt x="788988" y="0"/>
                  <a:pt x="8429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7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1155BBDE-66C3-48B0-BDED-F0412293DAEB}"/>
              </a:ext>
            </a:extLst>
          </p:cNvPr>
          <p:cNvCxnSpPr/>
          <p:nvPr/>
        </p:nvCxnSpPr>
        <p:spPr>
          <a:xfrm flipH="1">
            <a:off x="7712438" y="3067598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FC40EEEA-082D-4E9C-AD82-845A3CAF94C9}"/>
              </a:ext>
            </a:extLst>
          </p:cNvPr>
          <p:cNvCxnSpPr/>
          <p:nvPr/>
        </p:nvCxnSpPr>
        <p:spPr>
          <a:xfrm flipH="1">
            <a:off x="7683846" y="4193351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hlinkClick r:id="rId2" action="ppaction://hlinksldjump"/>
            <a:extLst>
              <a:ext uri="{FF2B5EF4-FFF2-40B4-BE49-F238E27FC236}">
                <a16:creationId xmlns:a16="http://schemas.microsoft.com/office/drawing/2014/main" id="{9ABC2E97-B359-4AB2-848B-D2653B68151A}"/>
              </a:ext>
            </a:extLst>
          </p:cNvPr>
          <p:cNvSpPr txBox="1"/>
          <p:nvPr/>
        </p:nvSpPr>
        <p:spPr>
          <a:xfrm>
            <a:off x="8585788" y="292079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切换视图</a:t>
            </a:r>
            <a:endParaRPr lang="zh-CN" altLang="en-US" dirty="0"/>
          </a:p>
        </p:txBody>
      </p:sp>
      <p:sp>
        <p:nvSpPr>
          <p:cNvPr id="12" name="文本框 11">
            <a:hlinkClick r:id="rId3" action="ppaction://hlinksldjump"/>
            <a:extLst>
              <a:ext uri="{FF2B5EF4-FFF2-40B4-BE49-F238E27FC236}">
                <a16:creationId xmlns:a16="http://schemas.microsoft.com/office/drawing/2014/main" id="{434003EC-243D-457F-A944-3C9706F6BB77}"/>
              </a:ext>
            </a:extLst>
          </p:cNvPr>
          <p:cNvSpPr txBox="1"/>
          <p:nvPr/>
        </p:nvSpPr>
        <p:spPr>
          <a:xfrm>
            <a:off x="8599643" y="4041857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实体的显示和隐藏</a:t>
            </a:r>
            <a:endParaRPr lang="zh-CN" altLang="en-US" dirty="0"/>
          </a:p>
        </p:txBody>
      </p:sp>
      <p:sp>
        <p:nvSpPr>
          <p:cNvPr id="22" name="文本框 21">
            <a:hlinkClick r:id="rId4" action="ppaction://hlinksldjump"/>
            <a:extLst>
              <a:ext uri="{FF2B5EF4-FFF2-40B4-BE49-F238E27FC236}">
                <a16:creationId xmlns:a16="http://schemas.microsoft.com/office/drawing/2014/main" id="{A4FA8CBE-305F-4333-AF39-400B25841AD0}"/>
              </a:ext>
            </a:extLst>
          </p:cNvPr>
          <p:cNvSpPr txBox="1"/>
          <p:nvPr/>
        </p:nvSpPr>
        <p:spPr>
          <a:xfrm>
            <a:off x="8593048" y="1868512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绘图环境的设置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6219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544377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5491413" y="3972975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绘图环境的设置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857011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2423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149082" y="549275"/>
            <a:ext cx="6410665" cy="5561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2.1.1  </a:t>
            </a:r>
            <a:r>
              <a:rPr lang="zh-CN" altLang="zh-CN" b="1" dirty="0"/>
              <a:t>设置场景单位</a:t>
            </a:r>
            <a:endParaRPr lang="en-US" altLang="zh-CN" b="1" dirty="0"/>
          </a:p>
          <a:p>
            <a:pPr indent="457200"/>
            <a:r>
              <a:rPr lang="en-US" altLang="zh-CN" dirty="0"/>
              <a:t>SketchUp</a:t>
            </a:r>
            <a:r>
              <a:rPr lang="zh-CN" altLang="zh-CN" dirty="0"/>
              <a:t>在默认情况下是以美制英寸为绘图单位，而我国设计规范均以毫米（米制）为单位，精度则通常保持为</a:t>
            </a:r>
            <a:r>
              <a:rPr lang="en-US" altLang="zh-CN" dirty="0"/>
              <a:t>0mm</a:t>
            </a:r>
            <a:r>
              <a:rPr lang="zh-CN" altLang="zh-CN" dirty="0"/>
              <a:t>。</a:t>
            </a:r>
          </a:p>
          <a:p>
            <a:pPr indent="457200"/>
            <a:r>
              <a:rPr lang="en-US" altLang="zh-CN" dirty="0"/>
              <a:t>“</a:t>
            </a:r>
            <a:r>
              <a:rPr lang="zh-CN" altLang="zh-CN" dirty="0"/>
              <a:t>单位</a:t>
            </a:r>
            <a:r>
              <a:rPr lang="en-US" altLang="zh-CN" dirty="0"/>
              <a:t>”</a:t>
            </a:r>
            <a:r>
              <a:rPr lang="zh-CN" altLang="zh-CN" dirty="0"/>
              <a:t>选项栏位于</a:t>
            </a:r>
            <a:r>
              <a:rPr lang="en-US" altLang="zh-CN" dirty="0"/>
              <a:t>“</a:t>
            </a:r>
            <a:r>
              <a:rPr lang="zh-CN" altLang="zh-CN" dirty="0"/>
              <a:t>模型信息</a:t>
            </a:r>
            <a:r>
              <a:rPr lang="en-US" altLang="zh-CN" dirty="0"/>
              <a:t>”</a:t>
            </a:r>
            <a:r>
              <a:rPr lang="zh-CN" altLang="zh-CN" dirty="0"/>
              <a:t>设置面板中，主要用于设置绘图单位，包括长度单位、面积单位、体积单位、角度单位等。该设置非常重要，最好在开始工作之前就将绘图单位设置好。</a:t>
            </a:r>
          </a:p>
          <a:p>
            <a:pPr indent="457200"/>
            <a:r>
              <a:rPr lang="zh-CN" altLang="zh-CN" dirty="0"/>
              <a:t>执行“窗口</a:t>
            </a:r>
            <a:r>
              <a:rPr lang="en-US" altLang="zh-CN" dirty="0"/>
              <a:t>&gt;</a:t>
            </a:r>
            <a:r>
              <a:rPr lang="zh-CN" altLang="zh-CN" dirty="0"/>
              <a:t>模型信息”命令，打开“模型信息”对话框，在左侧单击“单位”选项，在右侧的面板中设置单位格式为“十进制”，长度单位为“毫米”，精确度为“</a:t>
            </a:r>
            <a:r>
              <a:rPr lang="en-US" altLang="zh-CN" dirty="0"/>
              <a:t>0mm</a:t>
            </a:r>
            <a:r>
              <a:rPr lang="zh-CN" altLang="zh-CN" dirty="0"/>
              <a:t>”。</a:t>
            </a:r>
            <a:endParaRPr lang="zh-CN" altLang="zh-CN" b="1" dirty="0"/>
          </a:p>
        </p:txBody>
      </p:sp>
      <p:pic>
        <p:nvPicPr>
          <p:cNvPr id="1026" name="图片 1">
            <a:extLst>
              <a:ext uri="{FF2B5EF4-FFF2-40B4-BE49-F238E27FC236}">
                <a16:creationId xmlns:a16="http://schemas.microsoft.com/office/drawing/2014/main" id="{684FB107-F157-4B34-8B5C-37333EA66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261" y="1997528"/>
            <a:ext cx="3552449" cy="286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343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057834" y="549275"/>
            <a:ext cx="6968567" cy="5532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2.1.2  </a:t>
            </a:r>
            <a:r>
              <a:rPr lang="zh-CN" altLang="zh-CN" b="1" dirty="0"/>
              <a:t>设置地理位置</a:t>
            </a:r>
          </a:p>
          <a:p>
            <a:pPr indent="457200"/>
            <a:r>
              <a:rPr lang="zh-CN" altLang="zh-CN" dirty="0"/>
              <a:t>南北半球的建筑物接受日照不一样，就是在同一半球、同一国家，由于经纬度的不同，日照的情况也不一样。因此，设置准确的地理位置，是</a:t>
            </a:r>
            <a:r>
              <a:rPr lang="en-US" altLang="zh-CN" dirty="0"/>
              <a:t>SketchUp</a:t>
            </a:r>
            <a:r>
              <a:rPr lang="zh-CN" altLang="zh-CN" dirty="0"/>
              <a:t>产生准确光影效果的前提。</a:t>
            </a:r>
          </a:p>
          <a:p>
            <a:pPr indent="457200"/>
            <a:r>
              <a:rPr lang="zh-CN" altLang="zh-CN" dirty="0"/>
              <a:t>利用“地理位置”选项栏可以很方便地通过</a:t>
            </a:r>
            <a:r>
              <a:rPr lang="en-US" altLang="zh-CN" dirty="0"/>
              <a:t>Google Earth</a:t>
            </a:r>
            <a:r>
              <a:rPr lang="zh-CN" altLang="zh-CN" dirty="0"/>
              <a:t>导入国家、城市以及精确的经纬度信息，同时导入该地区的</a:t>
            </a:r>
            <a:r>
              <a:rPr lang="en-US" altLang="zh-CN" dirty="0"/>
              <a:t>Google Earth</a:t>
            </a:r>
            <a:r>
              <a:rPr lang="zh-CN" altLang="zh-CN" dirty="0"/>
              <a:t>图像，不必另外开启</a:t>
            </a:r>
            <a:r>
              <a:rPr lang="en-US" altLang="zh-CN" dirty="0"/>
              <a:t>Google Earth</a:t>
            </a:r>
            <a:r>
              <a:rPr lang="zh-CN" altLang="zh-CN" dirty="0"/>
              <a:t>。</a:t>
            </a:r>
          </a:p>
          <a:p>
            <a:pPr lvl="0" indent="457200" fontAlgn="base"/>
            <a:r>
              <a:rPr lang="zh-CN" altLang="zh-CN" dirty="0"/>
              <a:t>清除位置：该按钮可以将已设置的地理位置信息清除。</a:t>
            </a:r>
          </a:p>
          <a:p>
            <a:pPr lvl="0" indent="457200" fontAlgn="base"/>
            <a:r>
              <a:rPr lang="zh-CN" altLang="zh-CN" dirty="0"/>
              <a:t>添加位置：通过该按钮可以进入</a:t>
            </a:r>
            <a:r>
              <a:rPr lang="en-US" altLang="zh-CN" dirty="0"/>
              <a:t>Google earth</a:t>
            </a:r>
            <a:r>
              <a:rPr lang="zh-CN" altLang="zh-CN" dirty="0"/>
              <a:t>获取地理位置及其图片。</a:t>
            </a:r>
          </a:p>
          <a:p>
            <a:pPr lvl="0" indent="457200" fontAlgn="base"/>
            <a:r>
              <a:rPr lang="zh-CN" altLang="zh-CN" dirty="0"/>
              <a:t>手动设置位置：通过手动输入国家、位置、经纬度来设置位置。</a:t>
            </a:r>
          </a:p>
        </p:txBody>
      </p:sp>
      <p:pic>
        <p:nvPicPr>
          <p:cNvPr id="2050" name="图片 1">
            <a:extLst>
              <a:ext uri="{FF2B5EF4-FFF2-40B4-BE49-F238E27FC236}">
                <a16:creationId xmlns:a16="http://schemas.microsoft.com/office/drawing/2014/main" id="{7B7A6E58-733F-4A78-A733-59BBCF120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401" y="2061914"/>
            <a:ext cx="3387995" cy="2734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9049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381310" y="447674"/>
            <a:ext cx="5407106" cy="5561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2.1.3  </a:t>
            </a:r>
            <a:r>
              <a:rPr lang="zh-CN" altLang="zh-CN" b="1" dirty="0"/>
              <a:t>设置硬件加速</a:t>
            </a:r>
          </a:p>
          <a:p>
            <a:pPr indent="457200"/>
            <a:r>
              <a:rPr lang="en-US" altLang="zh-CN" dirty="0"/>
              <a:t>SketchUp</a:t>
            </a:r>
            <a:r>
              <a:rPr lang="zh-CN" altLang="zh-CN" dirty="0"/>
              <a:t>是一款十分依赖内存、</a:t>
            </a:r>
            <a:r>
              <a:rPr lang="en-US" altLang="zh-CN" dirty="0"/>
              <a:t>CPU</a:t>
            </a:r>
            <a:r>
              <a:rPr lang="zh-CN" altLang="zh-CN" dirty="0"/>
              <a:t>、</a:t>
            </a:r>
            <a:r>
              <a:rPr lang="en-US" altLang="zh-CN" dirty="0"/>
              <a:t>3D</a:t>
            </a:r>
            <a:r>
              <a:rPr lang="zh-CN" altLang="zh-CN" dirty="0"/>
              <a:t>显示卡和</a:t>
            </a:r>
            <a:r>
              <a:rPr lang="en-US" altLang="zh-CN" dirty="0"/>
              <a:t>OpenGL</a:t>
            </a:r>
            <a:r>
              <a:rPr lang="zh-CN" altLang="zh-CN" dirty="0"/>
              <a:t>驱动的三维应用软件，运行该软件时需要</a:t>
            </a:r>
            <a:r>
              <a:rPr lang="en-US" altLang="zh-CN" dirty="0"/>
              <a:t>100%</a:t>
            </a:r>
            <a:r>
              <a:rPr lang="zh-CN" altLang="zh-CN" dirty="0"/>
              <a:t>兼容的</a:t>
            </a:r>
            <a:r>
              <a:rPr lang="en-US" altLang="zh-CN" dirty="0"/>
              <a:t>OpenGL</a:t>
            </a:r>
            <a:r>
              <a:rPr lang="zh-CN" altLang="zh-CN" dirty="0"/>
              <a:t>驱动。</a:t>
            </a:r>
          </a:p>
          <a:p>
            <a:pPr indent="457200"/>
            <a:r>
              <a:rPr lang="en-US" altLang="zh-CN" dirty="0"/>
              <a:t>OpenGL</a:t>
            </a:r>
            <a:r>
              <a:rPr lang="zh-CN" altLang="zh-CN" dirty="0"/>
              <a:t>是众多游戏和应用程序进行三维对象实时渲染的工业标准，</a:t>
            </a:r>
            <a:r>
              <a:rPr lang="en-US" altLang="zh-CN" dirty="0"/>
              <a:t>Windows</a:t>
            </a:r>
            <a:r>
              <a:rPr lang="zh-CN" altLang="zh-CN" dirty="0"/>
              <a:t>和</a:t>
            </a:r>
            <a:r>
              <a:rPr lang="en-US" altLang="zh-CN" dirty="0"/>
              <a:t>MacOS</a:t>
            </a:r>
            <a:r>
              <a:rPr lang="zh-CN" altLang="zh-CN" dirty="0"/>
              <a:t>都内建了基于软件加速的</a:t>
            </a:r>
            <a:r>
              <a:rPr lang="en-US" altLang="zh-CN" dirty="0"/>
              <a:t>OpenGL</a:t>
            </a:r>
            <a:r>
              <a:rPr lang="zh-CN" altLang="zh-CN" dirty="0"/>
              <a:t>驱动。</a:t>
            </a:r>
            <a:r>
              <a:rPr lang="en-US" altLang="zh-CN" dirty="0"/>
              <a:t>SketchUp</a:t>
            </a:r>
            <a:r>
              <a:rPr lang="zh-CN" altLang="zh-CN" dirty="0"/>
              <a:t>安装完成后，系统默认使用</a:t>
            </a:r>
            <a:r>
              <a:rPr lang="en-US" altLang="zh-CN" dirty="0"/>
              <a:t>OpenGL</a:t>
            </a:r>
            <a:r>
              <a:rPr lang="zh-CN" altLang="zh-CN" dirty="0"/>
              <a:t>硬件加速，如果计算机配备了</a:t>
            </a:r>
            <a:r>
              <a:rPr lang="en-US" altLang="zh-CN" dirty="0"/>
              <a:t>100%</a:t>
            </a:r>
            <a:r>
              <a:rPr lang="zh-CN" altLang="zh-CN" dirty="0"/>
              <a:t>兼容</a:t>
            </a:r>
            <a:r>
              <a:rPr lang="en-US" altLang="zh-CN" dirty="0"/>
              <a:t>OpenGL</a:t>
            </a:r>
            <a:r>
              <a:rPr lang="zh-CN" altLang="zh-CN" dirty="0"/>
              <a:t>硬件加速的显示卡，那么用户可以在</a:t>
            </a:r>
            <a:r>
              <a:rPr lang="en-US" altLang="zh-CN" dirty="0"/>
              <a:t>“</a:t>
            </a:r>
            <a:r>
              <a:rPr lang="zh-CN" altLang="zh-CN" dirty="0"/>
              <a:t>系统设置</a:t>
            </a:r>
            <a:r>
              <a:rPr lang="en-US" altLang="zh-CN" dirty="0"/>
              <a:t>”</a:t>
            </a:r>
            <a:r>
              <a:rPr lang="zh-CN" altLang="zh-CN" dirty="0"/>
              <a:t>对话框的</a:t>
            </a:r>
            <a:r>
              <a:rPr lang="en-US" altLang="zh-CN" dirty="0"/>
              <a:t>OpenGL</a:t>
            </a:r>
            <a:r>
              <a:rPr lang="zh-CN" altLang="zh-CN" dirty="0"/>
              <a:t>面板中进行设置，以充分发挥硬件加速性能。</a:t>
            </a:r>
          </a:p>
        </p:txBody>
      </p:sp>
      <p:pic>
        <p:nvPicPr>
          <p:cNvPr id="3074" name="图片 1">
            <a:extLst>
              <a:ext uri="{FF2B5EF4-FFF2-40B4-BE49-F238E27FC236}">
                <a16:creationId xmlns:a16="http://schemas.microsoft.com/office/drawing/2014/main" id="{F6B032D2-145A-4A36-BF1E-8EFE0534ED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848" y="1729920"/>
            <a:ext cx="4070446" cy="2996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4866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970747" y="534761"/>
            <a:ext cx="7258853" cy="5577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2.1.4  </a:t>
            </a:r>
            <a:r>
              <a:rPr lang="zh-CN" altLang="zh-CN" b="1" dirty="0"/>
              <a:t>自动保存与备份</a:t>
            </a:r>
          </a:p>
          <a:p>
            <a:pPr indent="457200"/>
            <a:r>
              <a:rPr lang="zh-CN" altLang="zh-CN" dirty="0"/>
              <a:t>为了防止断电等突发情况造成文件的丢失，</a:t>
            </a:r>
            <a:r>
              <a:rPr lang="en-US" altLang="zh-CN" dirty="0"/>
              <a:t>SketchUp</a:t>
            </a:r>
            <a:r>
              <a:rPr lang="zh-CN" altLang="zh-CN" dirty="0"/>
              <a:t>为用户提供了文件自动备份与保存的功能，执行</a:t>
            </a:r>
            <a:r>
              <a:rPr lang="en-US" altLang="zh-CN" dirty="0"/>
              <a:t>“</a:t>
            </a:r>
            <a:r>
              <a:rPr lang="zh-CN" altLang="zh-CN" dirty="0"/>
              <a:t>窗口</a:t>
            </a:r>
            <a:r>
              <a:rPr lang="en-US" altLang="zh-CN" dirty="0"/>
              <a:t>&gt;</a:t>
            </a:r>
            <a:r>
              <a:rPr lang="zh-CN" altLang="zh-CN" dirty="0"/>
              <a:t>系统设置</a:t>
            </a:r>
            <a:r>
              <a:rPr lang="en-US" altLang="zh-CN" dirty="0"/>
              <a:t>”</a:t>
            </a:r>
            <a:r>
              <a:rPr lang="zh-CN" altLang="zh-CN" dirty="0"/>
              <a:t>命令，打开</a:t>
            </a:r>
            <a:r>
              <a:rPr lang="en-US" altLang="zh-CN" dirty="0"/>
              <a:t>“SketchUp</a:t>
            </a:r>
            <a:r>
              <a:rPr lang="zh-CN" altLang="zh-CN" dirty="0"/>
              <a:t>系统设置</a:t>
            </a:r>
            <a:r>
              <a:rPr lang="en-US" altLang="zh-CN" dirty="0"/>
              <a:t>”</a:t>
            </a:r>
            <a:r>
              <a:rPr lang="zh-CN" altLang="zh-CN" dirty="0"/>
              <a:t>对话框，选择</a:t>
            </a:r>
            <a:r>
              <a:rPr lang="en-US" altLang="zh-CN" dirty="0"/>
              <a:t>“</a:t>
            </a:r>
            <a:r>
              <a:rPr lang="zh-CN" altLang="zh-CN" dirty="0"/>
              <a:t>常规</a:t>
            </a:r>
            <a:r>
              <a:rPr lang="en-US" altLang="zh-CN" dirty="0"/>
              <a:t>”</a:t>
            </a:r>
            <a:r>
              <a:rPr lang="zh-CN" altLang="zh-CN" dirty="0"/>
              <a:t>选项板，用户可根据需要勾选并设置相关参数。</a:t>
            </a:r>
          </a:p>
          <a:p>
            <a:pPr marL="342900" lvl="0" indent="457200" fontAlgn="base">
              <a:buFont typeface="Wingdings" panose="05000000000000000000" pitchFamily="2" charset="2"/>
              <a:buChar char="l"/>
            </a:pPr>
            <a:r>
              <a:rPr lang="zh-CN" altLang="zh-CN" dirty="0"/>
              <a:t>创建备份：提供创建</a:t>
            </a:r>
            <a:r>
              <a:rPr lang="en-US" altLang="zh-CN" dirty="0"/>
              <a:t>*.</a:t>
            </a:r>
            <a:r>
              <a:rPr lang="en-US" altLang="zh-CN" dirty="0" err="1"/>
              <a:t>skb</a:t>
            </a:r>
            <a:r>
              <a:rPr lang="zh-CN" altLang="zh-CN" dirty="0"/>
              <a:t>的备份文件，当出现意外情况时可以将备份文件的后缀名改为</a:t>
            </a:r>
            <a:r>
              <a:rPr lang="en-US" altLang="zh-CN" dirty="0"/>
              <a:t>*.</a:t>
            </a:r>
            <a:r>
              <a:rPr lang="en-US" altLang="zh-CN" dirty="0" err="1"/>
              <a:t>skp</a:t>
            </a:r>
            <a:r>
              <a:rPr lang="zh-CN" altLang="zh-CN" dirty="0"/>
              <a:t>，即可打开还原文件。</a:t>
            </a:r>
          </a:p>
          <a:p>
            <a:pPr marL="342900" lvl="0" indent="457200" fontAlgn="base">
              <a:buFont typeface="Wingdings" panose="05000000000000000000" pitchFamily="2" charset="2"/>
              <a:buChar char="l"/>
            </a:pPr>
            <a:r>
              <a:rPr lang="zh-CN" altLang="zh-CN" dirty="0"/>
              <a:t>自动保存：以后面的间隔时间进行自动保存。</a:t>
            </a:r>
          </a:p>
          <a:p>
            <a:pPr marL="342900" lvl="0" indent="457200" fontAlgn="base">
              <a:buFont typeface="Wingdings" panose="05000000000000000000" pitchFamily="2" charset="2"/>
              <a:buChar char="l"/>
            </a:pPr>
            <a:r>
              <a:rPr lang="zh-CN" altLang="zh-CN" dirty="0"/>
              <a:t>自动检测：可以自动检测模型在加载或保存时的错误。</a:t>
            </a:r>
          </a:p>
          <a:p>
            <a:pPr marL="342900" lvl="0" indent="457200" fontAlgn="base">
              <a:buFont typeface="Wingdings" panose="05000000000000000000" pitchFamily="2" charset="2"/>
              <a:buChar char="l"/>
            </a:pPr>
            <a:r>
              <a:rPr lang="zh-CN" altLang="zh-CN" dirty="0"/>
              <a:t>自动修复：不提供提示信息自动修复所发现的错误。</a:t>
            </a:r>
          </a:p>
          <a:p>
            <a:pPr marL="342900" indent="457200">
              <a:buFont typeface="Wingdings" panose="05000000000000000000" pitchFamily="2" charset="2"/>
              <a:buChar char="l"/>
            </a:pPr>
            <a:r>
              <a:rPr lang="zh-CN" altLang="zh-CN" dirty="0"/>
              <a:t>在“文件”选项板中单击“模型”后的“设置路径”按钮，可以设置自动备份的文件的路径。</a:t>
            </a:r>
          </a:p>
        </p:txBody>
      </p:sp>
      <p:pic>
        <p:nvPicPr>
          <p:cNvPr id="4098" name="图片 1">
            <a:extLst>
              <a:ext uri="{FF2B5EF4-FFF2-40B4-BE49-F238E27FC236}">
                <a16:creationId xmlns:a16="http://schemas.microsoft.com/office/drawing/2014/main" id="{30F0A235-55C5-4CCE-87AF-64C09AE41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809" y="899500"/>
            <a:ext cx="3192779" cy="2355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1">
            <a:extLst>
              <a:ext uri="{FF2B5EF4-FFF2-40B4-BE49-F238E27FC236}">
                <a16:creationId xmlns:a16="http://schemas.microsoft.com/office/drawing/2014/main" id="{3517B9A6-1B89-41A6-8C79-05E8E626E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809" y="3487060"/>
            <a:ext cx="3202188" cy="2355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593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223850" y="942102"/>
            <a:ext cx="6181652" cy="4654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2.1.5  </a:t>
            </a:r>
            <a:r>
              <a:rPr lang="zh-CN" altLang="zh-CN" b="1" dirty="0"/>
              <a:t>设置快捷方式</a:t>
            </a:r>
          </a:p>
          <a:p>
            <a:pPr indent="457200"/>
            <a:r>
              <a:rPr lang="en-US" altLang="zh-CN" dirty="0"/>
              <a:t>SketchUp</a:t>
            </a:r>
            <a:r>
              <a:rPr lang="zh-CN" altLang="zh-CN" dirty="0"/>
              <a:t>为一些使用频率非常高的工具提供了默认的快捷方式，被称为国际标准快捷键。在使用过程中可以看到，部分快捷键与</a:t>
            </a:r>
            <a:r>
              <a:rPr lang="en-US" altLang="zh-CN" dirty="0"/>
              <a:t>AutoCAD</a:t>
            </a:r>
            <a:r>
              <a:rPr lang="zh-CN" altLang="zh-CN" dirty="0"/>
              <a:t>的快捷键相同，比如，“直线”工具的快捷键为</a:t>
            </a:r>
            <a:r>
              <a:rPr lang="en-US" altLang="zh-CN" dirty="0"/>
              <a:t>L</a:t>
            </a:r>
            <a:r>
              <a:rPr lang="zh-CN" altLang="zh-CN" dirty="0"/>
              <a:t>，</a:t>
            </a:r>
            <a:r>
              <a:rPr lang="en-US" altLang="zh-CN" dirty="0"/>
              <a:t>“</a:t>
            </a:r>
            <a:r>
              <a:rPr lang="zh-CN" altLang="zh-CN" dirty="0"/>
              <a:t>圆</a:t>
            </a:r>
            <a:r>
              <a:rPr lang="en-US" altLang="zh-CN" dirty="0"/>
              <a:t>”</a:t>
            </a:r>
            <a:r>
              <a:rPr lang="zh-CN" altLang="zh-CN" dirty="0"/>
              <a:t>工具的快捷键为</a:t>
            </a:r>
            <a:r>
              <a:rPr lang="en-US" altLang="zh-CN" dirty="0"/>
              <a:t>C</a:t>
            </a:r>
            <a:r>
              <a:rPr lang="zh-CN" altLang="zh-CN" dirty="0"/>
              <a:t>，</a:t>
            </a:r>
            <a:r>
              <a:rPr lang="en-US" altLang="zh-CN" dirty="0"/>
              <a:t>“</a:t>
            </a:r>
            <a:r>
              <a:rPr lang="zh-CN" altLang="zh-CN" dirty="0"/>
              <a:t>圆弧</a:t>
            </a:r>
            <a:r>
              <a:rPr lang="en-US" altLang="zh-CN" dirty="0"/>
              <a:t>”</a:t>
            </a:r>
            <a:r>
              <a:rPr lang="zh-CN" altLang="zh-CN" dirty="0"/>
              <a:t>工具的快捷键为</a:t>
            </a:r>
            <a:r>
              <a:rPr lang="en-US" altLang="zh-CN" dirty="0"/>
              <a:t>A</a:t>
            </a:r>
            <a:r>
              <a:rPr lang="zh-CN" altLang="zh-CN" dirty="0"/>
              <a:t>，“移动”工具的快捷键为</a:t>
            </a:r>
            <a:r>
              <a:rPr lang="en-US" altLang="zh-CN" dirty="0"/>
              <a:t>M</a:t>
            </a:r>
            <a:r>
              <a:rPr lang="zh-CN" altLang="zh-CN" dirty="0"/>
              <a:t>，可以说是非常合理的。</a:t>
            </a:r>
          </a:p>
          <a:p>
            <a:pPr indent="457200"/>
            <a:r>
              <a:rPr lang="zh-CN" altLang="zh-CN" dirty="0"/>
              <a:t>在</a:t>
            </a:r>
            <a:r>
              <a:rPr lang="en-US" altLang="zh-CN" dirty="0"/>
              <a:t>“SketchUp</a:t>
            </a:r>
            <a:r>
              <a:rPr lang="zh-CN" altLang="zh-CN" dirty="0"/>
              <a:t>系统设置</a:t>
            </a:r>
            <a:r>
              <a:rPr lang="en-US" altLang="zh-CN" dirty="0"/>
              <a:t>”</a:t>
            </a:r>
            <a:r>
              <a:rPr lang="zh-CN" altLang="zh-CN" dirty="0"/>
              <a:t>对话框切换到</a:t>
            </a:r>
            <a:r>
              <a:rPr lang="en-US" altLang="zh-CN" dirty="0"/>
              <a:t>“</a:t>
            </a:r>
            <a:r>
              <a:rPr lang="zh-CN" altLang="zh-CN" dirty="0"/>
              <a:t>快捷方式</a:t>
            </a:r>
            <a:r>
              <a:rPr lang="en-US" altLang="zh-CN" dirty="0"/>
              <a:t>”</a:t>
            </a:r>
            <a:r>
              <a:rPr lang="zh-CN" altLang="zh-CN" dirty="0"/>
              <a:t>设置面板，在</a:t>
            </a:r>
            <a:r>
              <a:rPr lang="en-US" altLang="zh-CN" dirty="0"/>
              <a:t>“</a:t>
            </a:r>
            <a:r>
              <a:rPr lang="zh-CN" altLang="zh-CN" dirty="0"/>
              <a:t>功能</a:t>
            </a:r>
            <a:r>
              <a:rPr lang="en-US" altLang="zh-CN" dirty="0"/>
              <a:t>”</a:t>
            </a:r>
            <a:r>
              <a:rPr lang="zh-CN" altLang="zh-CN" dirty="0"/>
              <a:t>列表中选中其中一个，即可在右侧看到其快捷键。</a:t>
            </a:r>
          </a:p>
        </p:txBody>
      </p:sp>
      <p:pic>
        <p:nvPicPr>
          <p:cNvPr id="5122" name="图片 1">
            <a:extLst>
              <a:ext uri="{FF2B5EF4-FFF2-40B4-BE49-F238E27FC236}">
                <a16:creationId xmlns:a16="http://schemas.microsoft.com/office/drawing/2014/main" id="{5307E8A3-1AD9-4CB1-865F-6A4A0B52A9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5502" y="2015248"/>
            <a:ext cx="3832837" cy="2827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956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2244</TotalTime>
  <Words>1928</Words>
  <Application>Microsoft Office PowerPoint</Application>
  <PresentationFormat>宽屏</PresentationFormat>
  <Paragraphs>96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微软雅黑</vt:lpstr>
      <vt:lpstr>幼圆</vt:lpstr>
      <vt:lpstr>站酷小薇LOGO体</vt:lpstr>
      <vt:lpstr>Arial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607</cp:revision>
  <dcterms:created xsi:type="dcterms:W3CDTF">2020-06-26T11:31:00Z</dcterms:created>
  <dcterms:modified xsi:type="dcterms:W3CDTF">2023-01-11T06:18:06Z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v1.0_mb_s+3ElstvPcfk5zy2frAFoQ==</vt:lpwstr>
  </property>
</Properties>
</file>