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548" r:id="rId7"/>
    <p:sldId id="549" r:id="rId8"/>
    <p:sldId id="550" r:id="rId9"/>
    <p:sldId id="551" r:id="rId10"/>
    <p:sldId id="552" r:id="rId11"/>
    <p:sldId id="553" r:id="rId12"/>
    <p:sldId id="554" r:id="rId13"/>
    <p:sldId id="555" r:id="rId14"/>
    <p:sldId id="556" r:id="rId15"/>
    <p:sldId id="557" r:id="rId16"/>
    <p:sldId id="558" r:id="rId17"/>
    <p:sldId id="559" r:id="rId18"/>
    <p:sldId id="560" r:id="rId19"/>
    <p:sldId id="561" r:id="rId20"/>
    <p:sldId id="562" r:id="rId21"/>
    <p:sldId id="563" r:id="rId22"/>
    <p:sldId id="564" r:id="rId23"/>
    <p:sldId id="565" r:id="rId24"/>
    <p:sldId id="566" r:id="rId25"/>
    <p:sldId id="567" r:id="rId26"/>
    <p:sldId id="568" r:id="rId27"/>
    <p:sldId id="569" r:id="rId28"/>
    <p:sldId id="570" r:id="rId29"/>
    <p:sldId id="571" r:id="rId30"/>
    <p:sldId id="572" r:id="rId31"/>
    <p:sldId id="573" r:id="rId32"/>
    <p:sldId id="574" r:id="rId33"/>
    <p:sldId id="575" r:id="rId34"/>
    <p:sldId id="576" r:id="rId35"/>
    <p:sldId id="577" r:id="rId36"/>
    <p:sldId id="512" r:id="rId37"/>
    <p:sldId id="546" r:id="rId38"/>
    <p:sldId id="547" r:id="rId39"/>
    <p:sldId id="286"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17" autoAdjust="0"/>
    <p:restoredTop sz="94660"/>
  </p:normalViewPr>
  <p:slideViewPr>
    <p:cSldViewPr snapToGrid="0">
      <p:cViewPr varScale="1">
        <p:scale>
          <a:sx n="66" d="100"/>
          <a:sy n="66" d="100"/>
        </p:scale>
        <p:origin x="66" y="3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8.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8.xml"/><Relationship Id="rId5" Type="http://schemas.openxmlformats.org/officeDocument/2006/relationships/image" Target="../media/image28.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slide" Target="slide2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863088" y="4186262"/>
            <a:ext cx="8465824"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3</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zh-CN" sz="6000" b="1" dirty="0">
                <a:solidFill>
                  <a:schemeClr val="bg1"/>
                </a:solidFill>
                <a:latin typeface="微软雅黑" panose="020B0503020204020204" pitchFamily="34" charset="-122"/>
                <a:ea typeface="微软雅黑" panose="020B0503020204020204" pitchFamily="34" charset="-122"/>
              </a:rPr>
              <a:t>辅助工具的应用</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8312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476901" y="3972975"/>
            <a:ext cx="5109091" cy="830997"/>
          </a:xfrm>
          <a:prstGeom prst="rect">
            <a:avLst/>
          </a:prstGeom>
        </p:spPr>
        <p:txBody>
          <a:bodyPr wrap="none">
            <a:spAutoFit/>
          </a:bodyPr>
          <a:lstStyle/>
          <a:p>
            <a:r>
              <a:rPr lang="zh-CN" altLang="zh-CN" sz="4800" b="1" dirty="0"/>
              <a:t>标记（图层）工具</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59575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61846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59433" y="549275"/>
            <a:ext cx="7267008"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SketchUp2020</a:t>
            </a:r>
            <a:r>
              <a:rPr lang="zh-CN" altLang="zh-CN" dirty="0"/>
              <a:t>版本将图层的术语改做标记，其功能与操作不变。</a:t>
            </a:r>
          </a:p>
          <a:p>
            <a:pPr indent="457200"/>
            <a:r>
              <a:rPr lang="zh-CN" altLang="zh-CN" dirty="0"/>
              <a:t>很多图形图像软件都有</a:t>
            </a:r>
            <a:r>
              <a:rPr lang="en-US" altLang="zh-CN" dirty="0"/>
              <a:t>“</a:t>
            </a:r>
            <a:r>
              <a:rPr lang="zh-CN" altLang="zh-CN" dirty="0"/>
              <a:t>标记（图层）</a:t>
            </a:r>
            <a:r>
              <a:rPr lang="en-US" altLang="zh-CN" dirty="0"/>
              <a:t>”</a:t>
            </a:r>
            <a:r>
              <a:rPr lang="zh-CN" altLang="zh-CN" dirty="0"/>
              <a:t>功能，比如</a:t>
            </a:r>
            <a:r>
              <a:rPr lang="en-US" altLang="zh-CN" dirty="0"/>
              <a:t>3ds max</a:t>
            </a:r>
            <a:r>
              <a:rPr lang="zh-CN" altLang="zh-CN" dirty="0"/>
              <a:t>、</a:t>
            </a:r>
            <a:r>
              <a:rPr lang="en-US" altLang="zh-CN" dirty="0"/>
              <a:t>AutoCAD</a:t>
            </a:r>
            <a:r>
              <a:rPr lang="zh-CN" altLang="zh-CN" dirty="0"/>
              <a:t>等图层的作用是管理图形文件；另一类如</a:t>
            </a:r>
            <a:r>
              <a:rPr lang="en-US" altLang="zh-CN" dirty="0"/>
              <a:t>Photoshop</a:t>
            </a:r>
            <a:r>
              <a:rPr lang="zh-CN" altLang="zh-CN" dirty="0"/>
              <a:t>的图层用来绘图时做出特效。</a:t>
            </a:r>
            <a:r>
              <a:rPr lang="en-US" altLang="zh-CN" dirty="0"/>
              <a:t>SketchUp</a:t>
            </a:r>
            <a:r>
              <a:rPr lang="zh-CN" altLang="zh-CN" dirty="0"/>
              <a:t>的标记（图层）功能是用来管理图形文件。</a:t>
            </a:r>
          </a:p>
          <a:p>
            <a:pPr indent="457200"/>
            <a:r>
              <a:rPr lang="en-US" altLang="zh-CN" dirty="0"/>
              <a:t>SketchUp</a:t>
            </a:r>
            <a:r>
              <a:rPr lang="zh-CN" altLang="zh-CN" dirty="0"/>
              <a:t>中的</a:t>
            </a:r>
            <a:r>
              <a:rPr lang="en-US" altLang="zh-CN" dirty="0"/>
              <a:t>“</a:t>
            </a:r>
            <a:r>
              <a:rPr lang="zh-CN" altLang="zh-CN" dirty="0"/>
              <a:t>标记</a:t>
            </a:r>
            <a:r>
              <a:rPr lang="en-US" altLang="zh-CN" dirty="0"/>
              <a:t>”</a:t>
            </a:r>
            <a:r>
              <a:rPr lang="zh-CN" altLang="zh-CN" dirty="0"/>
              <a:t>功能不会有像</a:t>
            </a:r>
            <a:r>
              <a:rPr lang="en-US" altLang="zh-CN" dirty="0"/>
              <a:t>AutoCAD</a:t>
            </a:r>
            <a:r>
              <a:rPr lang="zh-CN" altLang="zh-CN" dirty="0"/>
              <a:t>那样高的使用频率，设置室内设计与单体建筑设计中根本用不到这个功能。因此，在</a:t>
            </a:r>
            <a:r>
              <a:rPr lang="en-US" altLang="zh-CN" dirty="0"/>
              <a:t>SketchUp</a:t>
            </a:r>
            <a:r>
              <a:rPr lang="zh-CN" altLang="zh-CN" dirty="0"/>
              <a:t>的默认启动界面中是没有</a:t>
            </a:r>
            <a:r>
              <a:rPr lang="en-US" altLang="zh-CN" dirty="0"/>
              <a:t>“</a:t>
            </a:r>
            <a:r>
              <a:rPr lang="zh-CN" altLang="zh-CN" dirty="0"/>
              <a:t>标记</a:t>
            </a:r>
            <a:r>
              <a:rPr lang="en-US" altLang="zh-CN" dirty="0"/>
              <a:t>”</a:t>
            </a:r>
            <a:r>
              <a:rPr lang="zh-CN" altLang="zh-CN" dirty="0"/>
              <a:t>工具栏的。</a:t>
            </a:r>
          </a:p>
          <a:p>
            <a:pPr indent="457200"/>
            <a:r>
              <a:rPr lang="zh-CN" altLang="zh-CN" dirty="0"/>
              <a:t>执行</a:t>
            </a:r>
            <a:r>
              <a:rPr lang="en-US" altLang="zh-CN" dirty="0"/>
              <a:t>“</a:t>
            </a:r>
            <a:r>
              <a:rPr lang="zh-CN" altLang="zh-CN" dirty="0"/>
              <a:t>视图</a:t>
            </a:r>
            <a:r>
              <a:rPr lang="en-US" altLang="zh-CN" dirty="0"/>
              <a:t>&gt;</a:t>
            </a:r>
            <a:r>
              <a:rPr lang="zh-CN" altLang="zh-CN" dirty="0"/>
              <a:t>工具栏</a:t>
            </a:r>
            <a:r>
              <a:rPr lang="en-US" altLang="zh-CN" dirty="0"/>
              <a:t>”</a:t>
            </a:r>
            <a:r>
              <a:rPr lang="zh-CN" altLang="zh-CN" dirty="0"/>
              <a:t>命令，打开</a:t>
            </a:r>
            <a:r>
              <a:rPr lang="en-US" altLang="zh-CN" dirty="0"/>
              <a:t>“</a:t>
            </a:r>
            <a:r>
              <a:rPr lang="zh-CN" altLang="zh-CN" dirty="0"/>
              <a:t>工具栏</a:t>
            </a:r>
            <a:r>
              <a:rPr lang="en-US" altLang="zh-CN" dirty="0"/>
              <a:t>”</a:t>
            </a:r>
            <a:r>
              <a:rPr lang="zh-CN" altLang="zh-CN" dirty="0"/>
              <a:t>面板，用户可以从中勾选</a:t>
            </a:r>
            <a:r>
              <a:rPr lang="en-US" altLang="zh-CN" dirty="0"/>
              <a:t>“</a:t>
            </a:r>
            <a:r>
              <a:rPr lang="zh-CN" altLang="zh-CN" dirty="0"/>
              <a:t>标记</a:t>
            </a:r>
            <a:r>
              <a:rPr lang="en-US" altLang="zh-CN" dirty="0"/>
              <a:t>”</a:t>
            </a:r>
            <a:r>
              <a:rPr lang="zh-CN" altLang="zh-CN" dirty="0"/>
              <a:t>选项，打开“标记</a:t>
            </a:r>
            <a:r>
              <a:rPr lang="en-US" altLang="zh-CN" dirty="0"/>
              <a:t>”</a:t>
            </a:r>
            <a:r>
              <a:rPr lang="zh-CN" altLang="zh-CN" dirty="0"/>
              <a:t>工具栏。执行“窗口</a:t>
            </a:r>
            <a:r>
              <a:rPr lang="en-US" altLang="zh-CN" dirty="0"/>
              <a:t>&gt;</a:t>
            </a:r>
            <a:r>
              <a:rPr lang="zh-CN" altLang="zh-CN" dirty="0"/>
              <a:t>默认面板</a:t>
            </a:r>
            <a:r>
              <a:rPr lang="en-US" altLang="zh-CN" dirty="0"/>
              <a:t>&gt;</a:t>
            </a:r>
            <a:r>
              <a:rPr lang="zh-CN" altLang="zh-CN" dirty="0"/>
              <a:t>标记</a:t>
            </a:r>
            <a:r>
              <a:rPr lang="en-US" altLang="zh-CN" dirty="0"/>
              <a:t>”</a:t>
            </a:r>
            <a:r>
              <a:rPr lang="zh-CN" altLang="zh-CN" dirty="0"/>
              <a:t>命令，又可以打开“标记”管理面板。</a:t>
            </a:r>
          </a:p>
        </p:txBody>
      </p:sp>
      <p:pic>
        <p:nvPicPr>
          <p:cNvPr id="4098" name="图片 1">
            <a:extLst>
              <a:ext uri="{FF2B5EF4-FFF2-40B4-BE49-F238E27FC236}">
                <a16:creationId xmlns:a16="http://schemas.microsoft.com/office/drawing/2014/main" id="{E59624D5-B1FA-4014-82C0-13D57DF32A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26081" y="652757"/>
            <a:ext cx="2665731" cy="214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1">
            <a:extLst>
              <a:ext uri="{FF2B5EF4-FFF2-40B4-BE49-F238E27FC236}">
                <a16:creationId xmlns:a16="http://schemas.microsoft.com/office/drawing/2014/main" id="{3553EE5E-A93B-4E38-86FB-51F3FA8950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00356" y="2914199"/>
            <a:ext cx="1899987" cy="859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图片 1">
            <a:extLst>
              <a:ext uri="{FF2B5EF4-FFF2-40B4-BE49-F238E27FC236}">
                <a16:creationId xmlns:a16="http://schemas.microsoft.com/office/drawing/2014/main" id="{CC94F305-ABFE-4612-9F33-7B92160B32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6081" y="3911778"/>
            <a:ext cx="2665731" cy="2177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222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65435" y="534761"/>
            <a:ext cx="5589710"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3.2.1  </a:t>
            </a:r>
            <a:r>
              <a:rPr lang="zh-CN" altLang="zh-CN" b="1" dirty="0"/>
              <a:t>标记（图层）的显示与隐藏</a:t>
            </a:r>
          </a:p>
          <a:p>
            <a:pPr indent="457200"/>
            <a:r>
              <a:rPr lang="zh-CN" altLang="zh-CN" dirty="0"/>
              <a:t>管理标记的一个关键方法就是对标记的显示与隐藏的操作。为了对同一类别的图形对象进行快速操作，如赋予材质、整体移动等，这时可以将其他类别的标记隐藏起来，而只显示此时需要操作的标记即可。</a:t>
            </a:r>
          </a:p>
          <a:p>
            <a:pPr indent="457200"/>
            <a:r>
              <a:rPr lang="zh-CN" altLang="zh-CN" dirty="0"/>
              <a:t>如果已经按照图形的类别进行了分类，那么就可以用标记的显示和隐藏来快速完成了。隐藏标记只需要在“标记”面板中单击标记前的</a:t>
            </a:r>
            <a:r>
              <a:rPr lang="en-US" altLang="zh-CN" dirty="0"/>
              <a:t>“</a:t>
            </a:r>
            <a:r>
              <a:rPr lang="zh-CN" altLang="zh-CN" dirty="0"/>
              <a:t>显示</a:t>
            </a:r>
            <a:r>
              <a:rPr lang="en-US" altLang="zh-CN" dirty="0"/>
              <a:t>”</a:t>
            </a:r>
            <a:r>
              <a:rPr lang="zh-CN" altLang="zh-CN" dirty="0"/>
              <a:t>符号即可。在“标记”工具栏中未隐藏标记的名称字体为黑色，隐藏标记的字体则为灰色。要注意的是，当前标记不可被隐藏。</a:t>
            </a:r>
          </a:p>
        </p:txBody>
      </p:sp>
      <p:pic>
        <p:nvPicPr>
          <p:cNvPr id="5122" name="图片 1">
            <a:extLst>
              <a:ext uri="{FF2B5EF4-FFF2-40B4-BE49-F238E27FC236}">
                <a16:creationId xmlns:a16="http://schemas.microsoft.com/office/drawing/2014/main" id="{155A9F12-1F98-4FC4-861C-30BC6822F7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10250" y="774393"/>
            <a:ext cx="2905886" cy="2549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图片 1">
            <a:extLst>
              <a:ext uri="{FF2B5EF4-FFF2-40B4-BE49-F238E27FC236}">
                <a16:creationId xmlns:a16="http://schemas.microsoft.com/office/drawing/2014/main" id="{3C37562D-D5B8-4863-B592-92694E607B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77003" y="3519758"/>
            <a:ext cx="2172380" cy="2433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05045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3569" y="447675"/>
            <a:ext cx="9162223" cy="334055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3.2.2  </a:t>
            </a:r>
            <a:r>
              <a:rPr lang="zh-CN" altLang="zh-CN" b="1" dirty="0"/>
              <a:t>增加与删除标记</a:t>
            </a:r>
          </a:p>
          <a:p>
            <a:pPr indent="457200"/>
            <a:r>
              <a:rPr lang="zh-CN" altLang="zh-CN" dirty="0"/>
              <a:t>在</a:t>
            </a:r>
            <a:r>
              <a:rPr lang="en-US" altLang="zh-CN" dirty="0"/>
              <a:t>SketchUp</a:t>
            </a:r>
            <a:r>
              <a:rPr lang="zh-CN" altLang="zh-CN" dirty="0"/>
              <a:t>中，系统默认创建一个</a:t>
            </a:r>
            <a:r>
              <a:rPr lang="en-US" altLang="zh-CN" dirty="0"/>
              <a:t>“</a:t>
            </a:r>
            <a:r>
              <a:rPr lang="zh-CN" altLang="zh-CN" dirty="0"/>
              <a:t>未标记</a:t>
            </a:r>
            <a:r>
              <a:rPr lang="en-US" altLang="zh-CN" dirty="0"/>
              <a:t>”</a:t>
            </a:r>
            <a:r>
              <a:rPr lang="zh-CN" altLang="zh-CN" dirty="0"/>
              <a:t>标记，如果不新建其他标记，则所有的图形都将被放置在该标记中。该标记不能被删除，不能改名，如果系统只有这一个标记，则该标记也不能被隐藏。</a:t>
            </a:r>
          </a:p>
          <a:p>
            <a:pPr indent="457200"/>
            <a:r>
              <a:rPr lang="zh-CN" altLang="zh-CN" dirty="0"/>
              <a:t>在“标记”管理器中，单击</a:t>
            </a:r>
            <a:r>
              <a:rPr lang="en-US" altLang="zh-CN" dirty="0"/>
              <a:t>“</a:t>
            </a:r>
            <a:r>
              <a:rPr lang="zh-CN" altLang="zh-CN" dirty="0"/>
              <a:t>添加标记</a:t>
            </a:r>
            <a:r>
              <a:rPr lang="en-US" altLang="zh-CN" dirty="0"/>
              <a:t>”</a:t>
            </a:r>
            <a:r>
              <a:rPr lang="zh-CN" altLang="zh-CN" dirty="0"/>
              <a:t>按钮即可创建新的标记，用户可以设置标记名称及颜色。单击“删除标记</a:t>
            </a:r>
            <a:r>
              <a:rPr lang="en-US" altLang="zh-CN" dirty="0"/>
              <a:t>”</a:t>
            </a:r>
            <a:r>
              <a:rPr lang="zh-CN" altLang="zh-CN" dirty="0"/>
              <a:t>按钮，可以直接删除没有图形文件的标记，如果该标记中有图形文件，用户可以根据具体需求来选择。</a:t>
            </a:r>
          </a:p>
        </p:txBody>
      </p:sp>
      <p:pic>
        <p:nvPicPr>
          <p:cNvPr id="6146" name="图片 1">
            <a:extLst>
              <a:ext uri="{FF2B5EF4-FFF2-40B4-BE49-F238E27FC236}">
                <a16:creationId xmlns:a16="http://schemas.microsoft.com/office/drawing/2014/main" id="{EF96316B-E220-489A-85BC-D5AD2DC942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70666" y="3807507"/>
            <a:ext cx="3650668" cy="2201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81964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994319"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6188100" y="3972975"/>
            <a:ext cx="2646878" cy="830997"/>
          </a:xfrm>
          <a:prstGeom prst="rect">
            <a:avLst/>
          </a:prstGeom>
        </p:spPr>
        <p:txBody>
          <a:bodyPr wrap="none">
            <a:spAutoFit/>
          </a:bodyPr>
          <a:lstStyle/>
          <a:p>
            <a:r>
              <a:rPr lang="zh-CN" altLang="zh-CN" sz="4800" b="1" dirty="0"/>
              <a:t>管理目录</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306953"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3666110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61233" y="505733"/>
            <a:ext cx="7086677" cy="560478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Outliner</a:t>
            </a:r>
            <a:r>
              <a:rPr lang="zh-CN" altLang="zh-CN" dirty="0"/>
              <a:t>（大纲管理器</a:t>
            </a:r>
            <a:r>
              <a:rPr lang="en-US" altLang="zh-CN" dirty="0"/>
              <a:t>/</a:t>
            </a:r>
            <a:r>
              <a:rPr lang="zh-CN" altLang="zh-CN" dirty="0"/>
              <a:t>管理目录）是</a:t>
            </a:r>
            <a:r>
              <a:rPr lang="en-US" altLang="zh-CN" dirty="0"/>
              <a:t>SketchUp2020</a:t>
            </a:r>
            <a:r>
              <a:rPr lang="zh-CN" altLang="zh-CN" dirty="0"/>
              <a:t>版本的新增功能，用户可以在该目录查看场景中所有的实体对象，并可以对其进行隐藏、选择、打开群组等操作。</a:t>
            </a:r>
          </a:p>
          <a:p>
            <a:pPr indent="457200"/>
            <a:r>
              <a:rPr lang="en-US" altLang="zh-CN" dirty="0"/>
              <a:t>1.</a:t>
            </a:r>
            <a:r>
              <a:rPr lang="zh-CN" altLang="zh-CN" dirty="0"/>
              <a:t>显示</a:t>
            </a:r>
            <a:r>
              <a:rPr lang="en-US" altLang="zh-CN" dirty="0"/>
              <a:t>/</a:t>
            </a:r>
            <a:r>
              <a:rPr lang="zh-CN" altLang="zh-CN" dirty="0"/>
              <a:t>隐藏对象</a:t>
            </a:r>
          </a:p>
          <a:p>
            <a:pPr indent="457200"/>
            <a:r>
              <a:rPr lang="zh-CN" altLang="zh-CN" dirty="0"/>
              <a:t>在管理目录中单击对象名称前的“显示</a:t>
            </a:r>
            <a:r>
              <a:rPr lang="en-US" altLang="zh-CN" dirty="0"/>
              <a:t>/</a:t>
            </a:r>
            <a:r>
              <a:rPr lang="zh-CN" altLang="zh-CN" dirty="0"/>
              <a:t>隐藏”符号即可将对象隐藏或显示。</a:t>
            </a:r>
            <a:endParaRPr lang="en-US" altLang="zh-CN" dirty="0"/>
          </a:p>
          <a:p>
            <a:pPr indent="457200"/>
            <a:r>
              <a:rPr lang="en-US" altLang="zh-CN" dirty="0"/>
              <a:t>2.</a:t>
            </a:r>
            <a:r>
              <a:rPr lang="zh-CN" altLang="zh-CN" dirty="0"/>
              <a:t>选择对象</a:t>
            </a:r>
          </a:p>
          <a:p>
            <a:pPr indent="457200"/>
            <a:r>
              <a:rPr lang="zh-CN" altLang="zh-CN" dirty="0"/>
              <a:t>在管理目录中单击对象名称即可选择实体对象。</a:t>
            </a:r>
          </a:p>
          <a:p>
            <a:pPr indent="457200"/>
            <a:r>
              <a:rPr lang="en-US" altLang="zh-CN" dirty="0"/>
              <a:t>3.</a:t>
            </a:r>
            <a:r>
              <a:rPr lang="zh-CN" altLang="zh-CN" dirty="0"/>
              <a:t>编辑实体</a:t>
            </a:r>
          </a:p>
          <a:p>
            <a:pPr indent="457200"/>
            <a:r>
              <a:rPr lang="zh-CN" altLang="zh-CN" dirty="0"/>
              <a:t>管理目录中的实体对象名称前有和两种图标类型，表示对象为组件，表示对象为群组。想要编辑实体对象，用户可以直接在管理目录中双击图标，即可打开组件、群组或嵌套群组。</a:t>
            </a:r>
          </a:p>
        </p:txBody>
      </p:sp>
      <p:pic>
        <p:nvPicPr>
          <p:cNvPr id="7170" name="图片 1">
            <a:extLst>
              <a:ext uri="{FF2B5EF4-FFF2-40B4-BE49-F238E27FC236}">
                <a16:creationId xmlns:a16="http://schemas.microsoft.com/office/drawing/2014/main" id="{6F1C3AE1-CA89-4189-B919-723D5764DC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4368" y="1626848"/>
            <a:ext cx="3118344" cy="336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52239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776606"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970387" y="3972975"/>
            <a:ext cx="3877985" cy="830997"/>
          </a:xfrm>
          <a:prstGeom prst="rect">
            <a:avLst/>
          </a:prstGeom>
        </p:spPr>
        <p:txBody>
          <a:bodyPr wrap="none">
            <a:spAutoFit/>
          </a:bodyPr>
          <a:lstStyle/>
          <a:p>
            <a:r>
              <a:rPr lang="zh-CN" altLang="zh-CN" sz="4800" b="1" dirty="0"/>
              <a:t>建筑施工工具</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089240"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5152917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5394" y="1377527"/>
            <a:ext cx="8981209"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SketchUp</a:t>
            </a:r>
            <a:r>
              <a:rPr lang="zh-CN" altLang="zh-CN" dirty="0"/>
              <a:t>建模可以达到很高的精确度，主要得益于功能强大的“建筑施工”工具。“建筑施工”工具栏包括“卷尺”、“尺寸”、“量角器”、“文字”、“轴”及“三维文字”工具。其中“卷尺”与“量角器”工具主要用于尺寸与角度的精确测量与辅助定位，其他工具则用于进行各种标识与文字创建。</a:t>
            </a:r>
          </a:p>
        </p:txBody>
      </p:sp>
      <p:pic>
        <p:nvPicPr>
          <p:cNvPr id="8194" name="图片 1">
            <a:extLst>
              <a:ext uri="{FF2B5EF4-FFF2-40B4-BE49-F238E27FC236}">
                <a16:creationId xmlns:a16="http://schemas.microsoft.com/office/drawing/2014/main" id="{779E157C-F49B-49CA-A714-F922FB2BFF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9277" y="3574140"/>
            <a:ext cx="4153442" cy="1216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76057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95025" y="811473"/>
            <a:ext cx="9201949"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3.4.1  “</a:t>
            </a:r>
            <a:r>
              <a:rPr lang="zh-CN" altLang="zh-CN" b="1" dirty="0"/>
              <a:t>卷尺</a:t>
            </a:r>
            <a:r>
              <a:rPr lang="en-US" altLang="zh-CN" b="1" dirty="0"/>
              <a:t>”</a:t>
            </a:r>
            <a:r>
              <a:rPr lang="zh-CN" altLang="zh-CN" b="1" dirty="0"/>
              <a:t>工具</a:t>
            </a:r>
          </a:p>
          <a:p>
            <a:pPr indent="457200"/>
            <a:r>
              <a:rPr lang="zh-CN" altLang="zh-CN" dirty="0"/>
              <a:t>“卷尺”工具不仅可以用于距离的精确测量，也可以用于制作精准的参考线。</a:t>
            </a:r>
          </a:p>
          <a:p>
            <a:pPr indent="457200"/>
            <a:r>
              <a:rPr lang="en-US" altLang="zh-CN" b="1" dirty="0"/>
              <a:t>1.</a:t>
            </a:r>
            <a:r>
              <a:rPr lang="zh-CN" altLang="zh-CN" b="1" dirty="0"/>
              <a:t>测量长度</a:t>
            </a:r>
            <a:endParaRPr lang="zh-CN" altLang="zh-CN" dirty="0"/>
          </a:p>
          <a:p>
            <a:pPr indent="457200"/>
            <a:r>
              <a:rPr lang="zh-CN" altLang="zh-CN" dirty="0"/>
              <a:t>激活“卷尺”工具，当光标变成卷尺时单击确定测量起点，再单击确定测量终点，在光标旁会显示出距离值字样，在数值控制栏中也可以看到显示的长度值。</a:t>
            </a:r>
          </a:p>
        </p:txBody>
      </p:sp>
      <p:pic>
        <p:nvPicPr>
          <p:cNvPr id="9218" name="图片 1">
            <a:extLst>
              <a:ext uri="{FF2B5EF4-FFF2-40B4-BE49-F238E27FC236}">
                <a16:creationId xmlns:a16="http://schemas.microsoft.com/office/drawing/2014/main" id="{9F68D61E-4C87-41A3-ACE9-005301FF9B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4743" y="3301570"/>
            <a:ext cx="3162512" cy="2555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24292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92561" y="709872"/>
            <a:ext cx="5408125" cy="5197441"/>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a:t>
            </a:r>
            <a:r>
              <a:rPr lang="zh-CN" altLang="zh-CN" b="1" dirty="0"/>
              <a:t>创建参考线</a:t>
            </a:r>
            <a:endParaRPr lang="zh-CN" altLang="zh-CN" dirty="0"/>
          </a:p>
          <a:p>
            <a:pPr indent="457200"/>
            <a:r>
              <a:rPr lang="zh-CN" altLang="zh-CN" dirty="0"/>
              <a:t>“卷尺”工具还可以创建如下两种参考线：</a:t>
            </a:r>
          </a:p>
          <a:p>
            <a:pPr indent="457200"/>
            <a:r>
              <a:rPr lang="zh-CN" altLang="zh-CN" dirty="0"/>
              <a:t>（</a:t>
            </a:r>
            <a:r>
              <a:rPr lang="en-US" altLang="zh-CN" dirty="0"/>
              <a:t>1</a:t>
            </a:r>
            <a:r>
              <a:rPr lang="zh-CN" altLang="zh-CN" dirty="0"/>
              <a:t>）线段延长线。激活“卷尺”工具后，在需要创建延长线段的端点处开始拖出一条延长线，延长线的长度可以在屏幕右下角的数值控制栏中输入。</a:t>
            </a:r>
            <a:endParaRPr lang="en-US" altLang="zh-CN" dirty="0"/>
          </a:p>
          <a:p>
            <a:pPr indent="457200"/>
            <a:r>
              <a:rPr lang="zh-CN" altLang="zh-CN" dirty="0"/>
              <a:t>（</a:t>
            </a:r>
            <a:r>
              <a:rPr lang="en-US" altLang="zh-CN" dirty="0"/>
              <a:t>2</a:t>
            </a:r>
            <a:r>
              <a:rPr lang="zh-CN" altLang="zh-CN" dirty="0"/>
              <a:t>）直线偏移的参考线。激活“卷尺”工具，在要进行偏移的线段上任意一点单击以确定参考线起点，移动光标就可以看到偏移参考线随着光标的移动自动出现。用户也可以直接在数值控制栏中输入偏移值。</a:t>
            </a:r>
          </a:p>
        </p:txBody>
      </p:sp>
      <p:pic>
        <p:nvPicPr>
          <p:cNvPr id="10242" name="图片 1">
            <a:extLst>
              <a:ext uri="{FF2B5EF4-FFF2-40B4-BE49-F238E27FC236}">
                <a16:creationId xmlns:a16="http://schemas.microsoft.com/office/drawing/2014/main" id="{A4FAB1C9-F7D7-408B-9883-8C237D9DB2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00536" y="688102"/>
            <a:ext cx="2535237" cy="245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1">
            <a:extLst>
              <a:ext uri="{FF2B5EF4-FFF2-40B4-BE49-F238E27FC236}">
                <a16:creationId xmlns:a16="http://schemas.microsoft.com/office/drawing/2014/main" id="{F4DEE289-0C53-4D81-8FBD-407E9E5D7F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00535" y="3407019"/>
            <a:ext cx="2535237" cy="2429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07802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825665"/>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1412219" y="1563361"/>
            <a:ext cx="9526584"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为了更加便捷的操作，</a:t>
            </a:r>
            <a:r>
              <a:rPr lang="en-US" altLang="zh-CN" dirty="0"/>
              <a:t>SketchUp</a:t>
            </a:r>
            <a:r>
              <a:rPr lang="zh-CN" altLang="zh-CN" dirty="0"/>
              <a:t>提供了许多辅助建模的工具，帮助用户更加更好地进行建模操作。本章将为读者介绍组、标记、管理目录、测量工具、文字工具和相机工具等知识，通过本章的学习，能够创建出更加精细、准确的模型场景。</a:t>
            </a:r>
            <a:endParaRPr lang="en-US" altLang="zh-CN" dirty="0"/>
          </a:p>
          <a:p>
            <a:pPr marL="342900" lvl="0" indent="457200">
              <a:buFont typeface="Wingdings" panose="05000000000000000000" pitchFamily="2" charset="2"/>
              <a:buChar char="l"/>
            </a:pPr>
            <a:r>
              <a:rPr lang="zh-CN" altLang="zh-CN" dirty="0"/>
              <a:t>了解标记工具的使用</a:t>
            </a:r>
          </a:p>
          <a:p>
            <a:pPr marL="342900" lvl="0" indent="457200">
              <a:buFont typeface="Wingdings" panose="05000000000000000000" pitchFamily="2" charset="2"/>
              <a:buChar char="l"/>
            </a:pPr>
            <a:r>
              <a:rPr lang="zh-CN" altLang="zh-CN" dirty="0"/>
              <a:t>了解管理目录的使用</a:t>
            </a:r>
          </a:p>
          <a:p>
            <a:pPr marL="342900" lvl="0" indent="457200">
              <a:buFont typeface="Wingdings" panose="05000000000000000000" pitchFamily="2" charset="2"/>
              <a:buChar char="l"/>
            </a:pPr>
            <a:r>
              <a:rPr lang="zh-CN" altLang="zh-CN" dirty="0"/>
              <a:t>熟悉相机工具的使用</a:t>
            </a:r>
          </a:p>
          <a:p>
            <a:pPr marL="342900" lvl="0" indent="457200">
              <a:buFont typeface="Wingdings" panose="05000000000000000000" pitchFamily="2" charset="2"/>
              <a:buChar char="l"/>
            </a:pPr>
            <a:r>
              <a:rPr lang="zh-CN" altLang="zh-CN" dirty="0"/>
              <a:t>掌握组工具的使用</a:t>
            </a:r>
          </a:p>
          <a:p>
            <a:pPr marL="342900" lvl="0" indent="457200">
              <a:buFont typeface="Wingdings" panose="05000000000000000000" pitchFamily="2" charset="2"/>
              <a:buChar char="l"/>
            </a:pPr>
            <a:r>
              <a:rPr lang="zh-CN" altLang="zh-CN" dirty="0"/>
              <a:t>掌握建筑施工工具的使用</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95029" y="811473"/>
            <a:ext cx="8401939" cy="2352640"/>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a:t>
            </a:r>
            <a:r>
              <a:rPr lang="zh-CN" altLang="zh-CN" b="1" dirty="0"/>
              <a:t>全局缩放</a:t>
            </a:r>
            <a:endParaRPr lang="zh-CN" altLang="zh-CN" dirty="0"/>
          </a:p>
          <a:p>
            <a:pPr indent="457200"/>
            <a:r>
              <a:rPr lang="zh-CN" altLang="zh-CN" dirty="0"/>
              <a:t>“卷尺”工具还有全局缩放的功能。在测量某个对象后，如果发现对象尺寸比例与实际不符，可以在数值输入框中输入正确的数值，再按回车键，系统会弹出是否调整模型大小的提示框。如果确定要缩放对象，单击</a:t>
            </a:r>
            <a:r>
              <a:rPr lang="en-US" altLang="zh-CN" dirty="0"/>
              <a:t>“</a:t>
            </a:r>
            <a:r>
              <a:rPr lang="zh-CN" altLang="zh-CN" dirty="0"/>
              <a:t>是</a:t>
            </a:r>
            <a:r>
              <a:rPr lang="en-US" altLang="zh-CN" dirty="0"/>
              <a:t>”</a:t>
            </a:r>
            <a:r>
              <a:rPr lang="zh-CN" altLang="zh-CN" dirty="0"/>
              <a:t>按钮即可缩放对象。</a:t>
            </a:r>
          </a:p>
        </p:txBody>
      </p:sp>
      <p:pic>
        <p:nvPicPr>
          <p:cNvPr id="11266" name="图片 1">
            <a:extLst>
              <a:ext uri="{FF2B5EF4-FFF2-40B4-BE49-F238E27FC236}">
                <a16:creationId xmlns:a16="http://schemas.microsoft.com/office/drawing/2014/main" id="{426FCFF9-3EA0-41C1-8459-73ED89A7FF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3463" y="3429000"/>
            <a:ext cx="3065069" cy="2180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63279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72104" y="515221"/>
            <a:ext cx="5571033" cy="554578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3.4.2  </a:t>
            </a:r>
            <a:r>
              <a:rPr lang="zh-CN" altLang="zh-CN" b="1" dirty="0"/>
              <a:t>“量角器”工具</a:t>
            </a:r>
          </a:p>
          <a:p>
            <a:pPr indent="457200"/>
            <a:r>
              <a:rPr lang="zh-CN" altLang="zh-CN" dirty="0"/>
              <a:t>“量角器”工具可以用来测量角度和创建角度参考线。</a:t>
            </a:r>
          </a:p>
          <a:p>
            <a:pPr indent="457200"/>
            <a:r>
              <a:rPr lang="en-US" altLang="zh-CN" dirty="0"/>
              <a:t>1.</a:t>
            </a:r>
            <a:r>
              <a:rPr lang="zh-CN" altLang="zh-CN" dirty="0"/>
              <a:t>测量角度</a:t>
            </a:r>
          </a:p>
          <a:p>
            <a:pPr indent="457200"/>
            <a:r>
              <a:rPr lang="zh-CN" altLang="zh-CN" dirty="0"/>
              <a:t>激活“量角器”工具，光标位置会出现一个圆形的量角器图标，光标所指位置就是量角器的中心位置。</a:t>
            </a:r>
          </a:p>
          <a:p>
            <a:pPr indent="457200"/>
            <a:r>
              <a:rPr lang="zh-CN" altLang="zh-CN" dirty="0"/>
              <a:t>移动光标时，量角器会根据坐标轴和几何体的表面而改变自身定位方向和颜色。当量角器对齐到红绿轴平面时，图标为蓝色；对齐到红蓝轴平面时，图标为绿色；对齐到蓝绿轴平面时，图标为红色；未对齐到任意轴面时则显示为黑色。</a:t>
            </a:r>
          </a:p>
        </p:txBody>
      </p:sp>
      <p:pic>
        <p:nvPicPr>
          <p:cNvPr id="12292" name="图片 1">
            <a:extLst>
              <a:ext uri="{FF2B5EF4-FFF2-40B4-BE49-F238E27FC236}">
                <a16:creationId xmlns:a16="http://schemas.microsoft.com/office/drawing/2014/main" id="{06BF2409-F271-4183-877B-9008675E41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3314" y="1305899"/>
            <a:ext cx="2072427" cy="199372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2293" name="图片 1">
            <a:extLst>
              <a:ext uri="{FF2B5EF4-FFF2-40B4-BE49-F238E27FC236}">
                <a16:creationId xmlns:a16="http://schemas.microsoft.com/office/drawing/2014/main" id="{E57D5ED9-5CD7-47DD-8D0C-3073B68073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21058" y="1294386"/>
            <a:ext cx="2006426" cy="199372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2294" name="图片 1">
            <a:extLst>
              <a:ext uri="{FF2B5EF4-FFF2-40B4-BE49-F238E27FC236}">
                <a16:creationId xmlns:a16="http://schemas.microsoft.com/office/drawing/2014/main" id="{8207C8BA-97DE-4DAB-8EE5-F951E1755A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66855" y="3774615"/>
            <a:ext cx="2031585" cy="205867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2295" name="图片 1">
            <a:extLst>
              <a:ext uri="{FF2B5EF4-FFF2-40B4-BE49-F238E27FC236}">
                <a16:creationId xmlns:a16="http://schemas.microsoft.com/office/drawing/2014/main" id="{F076777C-AB57-4E06-A3DE-AE8ED45CB4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21058" y="3807087"/>
            <a:ext cx="2031584" cy="199372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28065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63137" y="1531219"/>
            <a:ext cx="8756011" cy="337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3.4.3  </a:t>
            </a:r>
            <a:r>
              <a:rPr lang="zh-CN" altLang="zh-CN" b="1" dirty="0"/>
              <a:t>“尺寸”工具</a:t>
            </a:r>
          </a:p>
          <a:p>
            <a:pPr indent="457200"/>
            <a:r>
              <a:rPr lang="en-US" altLang="zh-CN" dirty="0"/>
              <a:t>SketchUp</a:t>
            </a:r>
            <a:r>
              <a:rPr lang="zh-CN" altLang="zh-CN" dirty="0"/>
              <a:t>具有十分强大的标注功能，能够创建满足施工要求的尺寸标注，这也是</a:t>
            </a:r>
            <a:r>
              <a:rPr lang="en-US" altLang="zh-CN" dirty="0"/>
              <a:t>SketchUp</a:t>
            </a:r>
            <a:r>
              <a:rPr lang="zh-CN" altLang="zh-CN" dirty="0"/>
              <a:t>区别于其他三维软件的一个明显优势。</a:t>
            </a:r>
          </a:p>
          <a:p>
            <a:pPr indent="457200"/>
            <a:r>
              <a:rPr lang="zh-CN" altLang="zh-CN" dirty="0"/>
              <a:t>不论是建筑设计还是室内设计，一般都归结为两个阶段，即方案设计和施工图设计。在施工图设计阶段需要绘制施工图，要求有大量详细、精确的标注。与</a:t>
            </a:r>
            <a:r>
              <a:rPr lang="en-US" altLang="zh-CN" dirty="0"/>
              <a:t>3ds max</a:t>
            </a:r>
            <a:r>
              <a:rPr lang="zh-CN" altLang="zh-CN" dirty="0"/>
              <a:t>相比，</a:t>
            </a:r>
            <a:r>
              <a:rPr lang="en-US" altLang="zh-CN" dirty="0"/>
              <a:t>SketchUp</a:t>
            </a:r>
            <a:r>
              <a:rPr lang="zh-CN" altLang="zh-CN" dirty="0"/>
              <a:t>软件的优势是可以绘制施工图，而且是三维施工图。</a:t>
            </a:r>
          </a:p>
        </p:txBody>
      </p:sp>
    </p:spTree>
    <p:extLst>
      <p:ext uri="{BB962C8B-B14F-4D97-AF65-F5344CB8AC3E}">
        <p14:creationId xmlns:p14="http://schemas.microsoft.com/office/powerpoint/2010/main" val="12335703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918363" y="811473"/>
            <a:ext cx="5100067" cy="5095841"/>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a:t>
            </a:r>
            <a:r>
              <a:rPr lang="zh-CN" altLang="zh-CN" b="1" dirty="0"/>
              <a:t>标注样式的设置</a:t>
            </a:r>
            <a:endParaRPr lang="zh-CN" altLang="zh-CN" dirty="0"/>
          </a:p>
          <a:p>
            <a:pPr indent="457200"/>
            <a:r>
              <a:rPr lang="zh-CN" altLang="zh-CN" dirty="0"/>
              <a:t>不同类型的图纸对于标注样式有不同的要求，在图纸中进行标注的第一步就是首先要设置需要的标注样式，用户可以在“模型信息”选项板的</a:t>
            </a:r>
            <a:r>
              <a:rPr lang="en-US" altLang="zh-CN" dirty="0"/>
              <a:t>“</a:t>
            </a:r>
            <a:r>
              <a:rPr lang="zh-CN" altLang="zh-CN" dirty="0"/>
              <a:t>尺寸</a:t>
            </a:r>
            <a:r>
              <a:rPr lang="en-US" altLang="zh-CN" dirty="0"/>
              <a:t>”</a:t>
            </a:r>
            <a:r>
              <a:rPr lang="zh-CN" altLang="zh-CN" dirty="0"/>
              <a:t>选项卡中进行相关参数的设置。</a:t>
            </a:r>
          </a:p>
          <a:p>
            <a:pPr indent="457200"/>
            <a:r>
              <a:rPr lang="en-US" altLang="zh-CN" b="1" dirty="0"/>
              <a:t>2.</a:t>
            </a:r>
            <a:r>
              <a:rPr lang="zh-CN" altLang="zh-CN" b="1" dirty="0"/>
              <a:t>尺寸标注</a:t>
            </a:r>
            <a:endParaRPr lang="zh-CN" altLang="zh-CN" dirty="0"/>
          </a:p>
          <a:p>
            <a:pPr indent="457200"/>
            <a:r>
              <a:rPr lang="en-US" altLang="zh-CN" dirty="0"/>
              <a:t>SketchUp</a:t>
            </a:r>
            <a:r>
              <a:rPr lang="zh-CN" altLang="zh-CN" dirty="0"/>
              <a:t>的尺寸标注是三维的，其引出点可以是端点、终点、交点以及边线，并且可以标注三种类型的尺寸：长度标注、半径标注、直径标注。</a:t>
            </a:r>
          </a:p>
        </p:txBody>
      </p:sp>
      <p:pic>
        <p:nvPicPr>
          <p:cNvPr id="15362" name="图片 1">
            <a:extLst>
              <a:ext uri="{FF2B5EF4-FFF2-40B4-BE49-F238E27FC236}">
                <a16:creationId xmlns:a16="http://schemas.microsoft.com/office/drawing/2014/main" id="{38C1A91A-EBD7-46AC-8561-C0585B34C9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66795" y="581354"/>
            <a:ext cx="3043238" cy="2454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图片 1">
            <a:extLst>
              <a:ext uri="{FF2B5EF4-FFF2-40B4-BE49-F238E27FC236}">
                <a16:creationId xmlns:a16="http://schemas.microsoft.com/office/drawing/2014/main" id="{E363EBFF-9A50-42E5-8ADF-6417AF1B94C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27924" y="3229427"/>
            <a:ext cx="2378869" cy="281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24514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00647" y="520247"/>
            <a:ext cx="8757429" cy="3296070"/>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a:t>
            </a:r>
            <a:r>
              <a:rPr lang="zh-CN" altLang="zh-CN" b="1" dirty="0"/>
              <a:t>标注的修改</a:t>
            </a:r>
            <a:endParaRPr lang="zh-CN" altLang="zh-CN" dirty="0"/>
          </a:p>
          <a:p>
            <a:pPr indent="457200"/>
            <a:r>
              <a:rPr lang="zh-CN" altLang="zh-CN" dirty="0"/>
              <a:t>不管是尺寸标注还是文字标注，都会遇到需要对标注的样式或内容进行修改的时候。要修改标注时，可以直接单击鼠标右键，在弹出的快捷菜单中选择要进行修改类型即可。</a:t>
            </a:r>
            <a:endParaRPr lang="en-US" altLang="zh-CN" dirty="0"/>
          </a:p>
          <a:p>
            <a:pPr indent="457200"/>
            <a:r>
              <a:rPr lang="zh-CN" altLang="zh-CN" dirty="0"/>
              <a:t>（</a:t>
            </a:r>
            <a:r>
              <a:rPr lang="en-US" altLang="zh-CN" dirty="0"/>
              <a:t>1</a:t>
            </a:r>
            <a:r>
              <a:rPr lang="zh-CN" altLang="zh-CN" dirty="0"/>
              <a:t>）修改标注文字</a:t>
            </a:r>
          </a:p>
          <a:p>
            <a:pPr indent="457200"/>
            <a:r>
              <a:rPr lang="zh-CN" altLang="zh-CN" dirty="0"/>
              <a:t>（</a:t>
            </a:r>
            <a:r>
              <a:rPr lang="en-US" altLang="zh-CN" dirty="0"/>
              <a:t>2</a:t>
            </a:r>
            <a:r>
              <a:rPr lang="zh-CN" altLang="zh-CN" dirty="0"/>
              <a:t>）修改标注箭头</a:t>
            </a:r>
          </a:p>
          <a:p>
            <a:pPr indent="457200"/>
            <a:r>
              <a:rPr lang="zh-CN" altLang="zh-CN" dirty="0"/>
              <a:t>（</a:t>
            </a:r>
            <a:r>
              <a:rPr lang="en-US" altLang="zh-CN" dirty="0"/>
              <a:t>3</a:t>
            </a:r>
            <a:r>
              <a:rPr lang="zh-CN" altLang="zh-CN" dirty="0"/>
              <a:t>）修改标注引线</a:t>
            </a:r>
          </a:p>
        </p:txBody>
      </p:sp>
      <p:pic>
        <p:nvPicPr>
          <p:cNvPr id="16386" name="图片 1">
            <a:extLst>
              <a:ext uri="{FF2B5EF4-FFF2-40B4-BE49-F238E27FC236}">
                <a16:creationId xmlns:a16="http://schemas.microsoft.com/office/drawing/2014/main" id="{34CC96CC-EDE2-462A-B9B2-564C1AE95D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5331" y="3889829"/>
            <a:ext cx="2702264" cy="190748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6387" name="图片 1">
            <a:extLst>
              <a:ext uri="{FF2B5EF4-FFF2-40B4-BE49-F238E27FC236}">
                <a16:creationId xmlns:a16="http://schemas.microsoft.com/office/drawing/2014/main" id="{0D5940CF-12DA-4083-A6B1-E7B7196E54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0364" y="3889829"/>
            <a:ext cx="2820922" cy="190748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75411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83979" y="476705"/>
            <a:ext cx="6559000"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3.4.4  </a:t>
            </a:r>
            <a:r>
              <a:rPr lang="zh-CN" altLang="zh-CN" b="1" dirty="0"/>
              <a:t>“文字”工具</a:t>
            </a:r>
          </a:p>
          <a:p>
            <a:pPr indent="457200"/>
            <a:r>
              <a:rPr lang="zh-CN" altLang="zh-CN" dirty="0"/>
              <a:t>在绘制设计图或者施工图时，在图形元素无法正确表达设计意图时可使用文字标注来表达，比如材料的类型、细节的构造、特殊的做法以及房间的面积等。</a:t>
            </a:r>
          </a:p>
          <a:p>
            <a:pPr indent="457200"/>
            <a:r>
              <a:rPr lang="en-US" altLang="zh-CN" dirty="0"/>
              <a:t>SketchUp</a:t>
            </a:r>
            <a:r>
              <a:rPr lang="zh-CN" altLang="zh-CN" dirty="0"/>
              <a:t>的文字标注有系统标注和用户标注两种类型。系统标注是指标注的文字由系统自动生成，用户标注是指标注的文字由用户自己输入。</a:t>
            </a:r>
          </a:p>
          <a:p>
            <a:pPr indent="457200"/>
            <a:r>
              <a:rPr lang="en-US" altLang="zh-CN" b="1" dirty="0"/>
              <a:t>1.</a:t>
            </a:r>
            <a:r>
              <a:rPr lang="zh-CN" altLang="zh-CN" b="1" dirty="0"/>
              <a:t>用户标注</a:t>
            </a:r>
            <a:endParaRPr lang="zh-CN" altLang="zh-CN" dirty="0"/>
          </a:p>
          <a:p>
            <a:pPr indent="457200"/>
            <a:r>
              <a:rPr lang="zh-CN" altLang="zh-CN" dirty="0"/>
              <a:t>激活</a:t>
            </a:r>
            <a:r>
              <a:rPr lang="en-US" altLang="zh-CN" dirty="0"/>
              <a:t>“</a:t>
            </a:r>
            <a:r>
              <a:rPr lang="zh-CN" altLang="zh-CN" dirty="0"/>
              <a:t>文字</a:t>
            </a:r>
            <a:r>
              <a:rPr lang="en-US" altLang="zh-CN" dirty="0"/>
              <a:t>”</a:t>
            </a:r>
            <a:r>
              <a:rPr lang="zh-CN" altLang="zh-CN" dirty="0"/>
              <a:t>工具，在实体上单击并拖出引线，在合适的位置单击以指定文字框位置，最后输入注释文字内容即可创建引线注释文字。在实体上双击鼠标，即可创建不带引线的文字框，输入文字内容即可创建注释文字。</a:t>
            </a:r>
          </a:p>
        </p:txBody>
      </p:sp>
      <p:pic>
        <p:nvPicPr>
          <p:cNvPr id="17410" name="图片 1">
            <a:extLst>
              <a:ext uri="{FF2B5EF4-FFF2-40B4-BE49-F238E27FC236}">
                <a16:creationId xmlns:a16="http://schemas.microsoft.com/office/drawing/2014/main" id="{D33D4E8D-536C-42FA-83CC-8653D309B9E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42979" y="2168638"/>
            <a:ext cx="3447259" cy="2520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28227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16046" y="418646"/>
            <a:ext cx="8817964"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a:t>
            </a:r>
            <a:r>
              <a:rPr lang="zh-CN" altLang="zh-CN" b="1" dirty="0"/>
              <a:t>系统标注</a:t>
            </a:r>
            <a:endParaRPr lang="zh-CN" altLang="zh-CN" dirty="0"/>
          </a:p>
          <a:p>
            <a:pPr indent="457200"/>
            <a:r>
              <a:rPr lang="zh-CN" altLang="zh-CN" dirty="0"/>
              <a:t>激活</a:t>
            </a:r>
            <a:r>
              <a:rPr lang="en-US" altLang="zh-CN" dirty="0"/>
              <a:t>“</a:t>
            </a:r>
            <a:r>
              <a:rPr lang="zh-CN" altLang="zh-CN" dirty="0"/>
              <a:t>文字</a:t>
            </a:r>
            <a:r>
              <a:rPr lang="en-US" altLang="zh-CN" dirty="0"/>
              <a:t>”</a:t>
            </a:r>
            <a:r>
              <a:rPr lang="zh-CN" altLang="zh-CN" dirty="0"/>
              <a:t>工具，在实体上单击并拖出引线，在合适的位置单击以指定文字框位置，默认注释文字。</a:t>
            </a:r>
            <a:endParaRPr lang="en-US" altLang="zh-CN" dirty="0"/>
          </a:p>
          <a:p>
            <a:pPr indent="457200"/>
            <a:r>
              <a:rPr lang="en-US" altLang="zh-CN" b="1" dirty="0"/>
              <a:t>3.</a:t>
            </a:r>
            <a:r>
              <a:rPr lang="zh-CN" altLang="zh-CN" b="1" dirty="0"/>
              <a:t>屏幕文字</a:t>
            </a:r>
            <a:endParaRPr lang="zh-CN" altLang="zh-CN" dirty="0"/>
          </a:p>
          <a:p>
            <a:pPr indent="457200"/>
            <a:r>
              <a:rPr lang="zh-CN" altLang="zh-CN" dirty="0"/>
              <a:t>激活</a:t>
            </a:r>
            <a:r>
              <a:rPr lang="en-US" altLang="zh-CN" dirty="0"/>
              <a:t>“</a:t>
            </a:r>
            <a:r>
              <a:rPr lang="zh-CN" altLang="zh-CN" dirty="0"/>
              <a:t>文字</a:t>
            </a:r>
            <a:r>
              <a:rPr lang="en-US" altLang="zh-CN" dirty="0"/>
              <a:t>”</a:t>
            </a:r>
            <a:r>
              <a:rPr lang="zh-CN" altLang="zh-CN" dirty="0"/>
              <a:t>工具，在屏幕的空白处单击，在弹出的文字框中输入文字即可创建屏幕文字。</a:t>
            </a:r>
          </a:p>
        </p:txBody>
      </p:sp>
      <p:pic>
        <p:nvPicPr>
          <p:cNvPr id="18434" name="图片 1">
            <a:extLst>
              <a:ext uri="{FF2B5EF4-FFF2-40B4-BE49-F238E27FC236}">
                <a16:creationId xmlns:a16="http://schemas.microsoft.com/office/drawing/2014/main" id="{EA7C6192-9FF0-4E6C-96D6-8FA76275237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19143" y="3357223"/>
            <a:ext cx="3705885" cy="251131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8435" name="图片 1">
            <a:extLst>
              <a:ext uri="{FF2B5EF4-FFF2-40B4-BE49-F238E27FC236}">
                <a16:creationId xmlns:a16="http://schemas.microsoft.com/office/drawing/2014/main" id="{18D8ECD9-049B-4634-A8BC-1AE83E224A8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64649" y="3357223"/>
            <a:ext cx="3711164" cy="251131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3661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87018" y="811473"/>
            <a:ext cx="8817964"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3.4.5  </a:t>
            </a:r>
            <a:r>
              <a:rPr lang="zh-CN" altLang="zh-CN" b="1" dirty="0"/>
              <a:t>“三维文字”工具</a:t>
            </a:r>
          </a:p>
          <a:p>
            <a:pPr indent="457200"/>
            <a:r>
              <a:rPr lang="zh-CN" altLang="zh-CN" dirty="0"/>
              <a:t>“三维文字”工具广泛地应用于广告、</a:t>
            </a:r>
            <a:r>
              <a:rPr lang="en-US" altLang="zh-CN" dirty="0"/>
              <a:t>LOGO</a:t>
            </a:r>
            <a:r>
              <a:rPr lang="zh-CN" altLang="zh-CN" dirty="0"/>
              <a:t>、雕塑文字等。激活</a:t>
            </a:r>
            <a:r>
              <a:rPr lang="en-US" altLang="zh-CN" dirty="0"/>
              <a:t>“</a:t>
            </a:r>
            <a:r>
              <a:rPr lang="zh-CN" altLang="zh-CN" dirty="0"/>
              <a:t>三维文字</a:t>
            </a:r>
            <a:r>
              <a:rPr lang="en-US" altLang="zh-CN" dirty="0"/>
              <a:t>”</a:t>
            </a:r>
            <a:r>
              <a:rPr lang="zh-CN" altLang="zh-CN" dirty="0"/>
              <a:t>工具，系统会弹出“放置三维文字”对话框，在其中输入相应的文字内容，再设置文字样式，单击</a:t>
            </a:r>
            <a:r>
              <a:rPr lang="en-US" altLang="zh-CN" dirty="0"/>
              <a:t>“</a:t>
            </a:r>
            <a:r>
              <a:rPr lang="zh-CN" altLang="zh-CN" dirty="0"/>
              <a:t>放置</a:t>
            </a:r>
            <a:r>
              <a:rPr lang="en-US" altLang="zh-CN" dirty="0"/>
              <a:t>”</a:t>
            </a:r>
            <a:r>
              <a:rPr lang="zh-CN" altLang="zh-CN" dirty="0"/>
              <a:t>按钮，即可将文字放置到合适的位置，单击即可完成创建。</a:t>
            </a:r>
          </a:p>
        </p:txBody>
      </p:sp>
      <p:pic>
        <p:nvPicPr>
          <p:cNvPr id="19458" name="图片 1">
            <a:extLst>
              <a:ext uri="{FF2B5EF4-FFF2-40B4-BE49-F238E27FC236}">
                <a16:creationId xmlns:a16="http://schemas.microsoft.com/office/drawing/2014/main" id="{FF8755F9-7783-450B-B4E1-8BDA04942D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9908" y="3348837"/>
            <a:ext cx="2772879" cy="2346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图片 1">
            <a:extLst>
              <a:ext uri="{FF2B5EF4-FFF2-40B4-BE49-F238E27FC236}">
                <a16:creationId xmlns:a16="http://schemas.microsoft.com/office/drawing/2014/main" id="{0184B20A-25A2-4397-A596-78E0F9C350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2192" y="3545112"/>
            <a:ext cx="3879353" cy="195373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30567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776606"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970387" y="3972975"/>
            <a:ext cx="2646878" cy="830997"/>
          </a:xfrm>
          <a:prstGeom prst="rect">
            <a:avLst/>
          </a:prstGeom>
        </p:spPr>
        <p:txBody>
          <a:bodyPr wrap="none">
            <a:spAutoFit/>
          </a:bodyPr>
          <a:lstStyle/>
          <a:p>
            <a:r>
              <a:rPr lang="zh-CN" altLang="zh-CN" sz="4800" b="1" dirty="0"/>
              <a:t>相机工具</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089240"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4673570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87017" y="1587924"/>
            <a:ext cx="8817964"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“相机”工具栏包括</a:t>
            </a:r>
            <a:r>
              <a:rPr lang="en-US" altLang="zh-CN" dirty="0"/>
              <a:t>“</a:t>
            </a:r>
            <a:r>
              <a:rPr lang="zh-CN" altLang="zh-CN" dirty="0"/>
              <a:t>环绕观察</a:t>
            </a:r>
            <a:r>
              <a:rPr lang="en-US" altLang="zh-CN" dirty="0"/>
              <a:t>”</a:t>
            </a:r>
            <a:r>
              <a:rPr lang="zh-CN" altLang="zh-CN" dirty="0"/>
              <a:t>、</a:t>
            </a:r>
            <a:r>
              <a:rPr lang="en-US" altLang="zh-CN" dirty="0"/>
              <a:t>“</a:t>
            </a:r>
            <a:r>
              <a:rPr lang="zh-CN" altLang="zh-CN" dirty="0"/>
              <a:t>平移</a:t>
            </a:r>
            <a:r>
              <a:rPr lang="en-US" altLang="zh-CN" dirty="0"/>
              <a:t>”</a:t>
            </a:r>
            <a:r>
              <a:rPr lang="zh-CN" altLang="zh-CN" dirty="0"/>
              <a:t>、</a:t>
            </a:r>
            <a:r>
              <a:rPr lang="en-US" altLang="zh-CN" dirty="0"/>
              <a:t>“</a:t>
            </a:r>
            <a:r>
              <a:rPr lang="zh-CN" altLang="zh-CN" dirty="0"/>
              <a:t>缩放</a:t>
            </a:r>
            <a:r>
              <a:rPr lang="en-US" altLang="zh-CN" dirty="0"/>
              <a:t>”</a:t>
            </a:r>
            <a:r>
              <a:rPr lang="zh-CN" altLang="zh-CN" dirty="0"/>
              <a:t>、</a:t>
            </a:r>
            <a:r>
              <a:rPr lang="en-US" altLang="zh-CN" dirty="0"/>
              <a:t>“</a:t>
            </a:r>
            <a:r>
              <a:rPr lang="zh-CN" altLang="zh-CN" dirty="0"/>
              <a:t>缩放窗口</a:t>
            </a:r>
            <a:r>
              <a:rPr lang="en-US" altLang="zh-CN" dirty="0"/>
              <a:t>”</a:t>
            </a:r>
            <a:r>
              <a:rPr lang="zh-CN" altLang="zh-CN" dirty="0"/>
              <a:t>、</a:t>
            </a:r>
            <a:r>
              <a:rPr lang="en-US" altLang="zh-CN" dirty="0"/>
              <a:t>“</a:t>
            </a:r>
            <a:r>
              <a:rPr lang="zh-CN" altLang="zh-CN" dirty="0"/>
              <a:t>充满视窗</a:t>
            </a:r>
            <a:r>
              <a:rPr lang="en-US" altLang="zh-CN" dirty="0"/>
              <a:t>”</a:t>
            </a:r>
            <a:r>
              <a:rPr lang="zh-CN" altLang="zh-CN" dirty="0"/>
              <a:t>、“定位相机”、“绕轴旋转”、“漫游”等工具。其中前五个工具主要用于控制视图，“定位镜头”和“正面观察”工具用于相机位置与观察方向的确定，而“漫游”工具则用于制作漫游动画。</a:t>
            </a:r>
          </a:p>
        </p:txBody>
      </p:sp>
      <p:pic>
        <p:nvPicPr>
          <p:cNvPr id="20482" name="图片 1">
            <a:extLst>
              <a:ext uri="{FF2B5EF4-FFF2-40B4-BE49-F238E27FC236}">
                <a16:creationId xmlns:a16="http://schemas.microsoft.com/office/drawing/2014/main" id="{9EEC7A4E-D5FF-48F1-A1A6-4C35B34187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4236" y="4025219"/>
            <a:ext cx="4203527" cy="837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23009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550067" y="979036"/>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699367" y="110836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552735" y="1920261"/>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574079" y="2958204"/>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712436" y="205160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683844" y="310478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585786" y="1904799"/>
            <a:ext cx="22365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标记（图层）工具</a:t>
            </a:r>
            <a:endParaRPr lang="zh-CN" altLang="en-US" dirty="0"/>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8599641" y="2953289"/>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管理目录</a:t>
            </a:r>
            <a:endParaRPr lang="zh-CN" altLang="en-US" dirty="0"/>
          </a:p>
        </p:txBody>
      </p:sp>
      <p:sp>
        <p:nvSpPr>
          <p:cNvPr id="14" name="文本框 13">
            <a:extLst>
              <a:ext uri="{FF2B5EF4-FFF2-40B4-BE49-F238E27FC236}">
                <a16:creationId xmlns:a16="http://schemas.microsoft.com/office/drawing/2014/main" id="{0CEC9EEE-5136-4649-B568-D003BCA3E0FD}"/>
              </a:ext>
            </a:extLst>
          </p:cNvPr>
          <p:cNvSpPr txBox="1"/>
          <p:nvPr/>
        </p:nvSpPr>
        <p:spPr>
          <a:xfrm>
            <a:off x="7569635" y="3938991"/>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710306" y="407043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6" name="文本框 15">
            <a:hlinkClick r:id="rId4" action="ppaction://hlinksldjump"/>
            <a:extLst>
              <a:ext uri="{FF2B5EF4-FFF2-40B4-BE49-F238E27FC236}">
                <a16:creationId xmlns:a16="http://schemas.microsoft.com/office/drawing/2014/main" id="{DF341E03-D69B-46BC-B87C-62A481BAD830}"/>
              </a:ext>
            </a:extLst>
          </p:cNvPr>
          <p:cNvSpPr txBox="1"/>
          <p:nvPr/>
        </p:nvSpPr>
        <p:spPr>
          <a:xfrm>
            <a:off x="8615166" y="3870353"/>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建筑施工工具</a:t>
            </a:r>
          </a:p>
        </p:txBody>
      </p:sp>
      <p:sp>
        <p:nvSpPr>
          <p:cNvPr id="22" name="文本框 21">
            <a:hlinkClick r:id="rId5" action="ppaction://hlinksldjump"/>
            <a:extLst>
              <a:ext uri="{FF2B5EF4-FFF2-40B4-BE49-F238E27FC236}">
                <a16:creationId xmlns:a16="http://schemas.microsoft.com/office/drawing/2014/main" id="{A4FA8CBE-305F-4333-AF39-400B25841AD0}"/>
              </a:ext>
            </a:extLst>
          </p:cNvPr>
          <p:cNvSpPr txBox="1"/>
          <p:nvPr/>
        </p:nvSpPr>
        <p:spPr>
          <a:xfrm>
            <a:off x="8593046" y="968627"/>
            <a:ext cx="954107"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组工具</a:t>
            </a:r>
            <a:endParaRPr lang="zh-CN" altLang="en-US" dirty="0"/>
          </a:p>
        </p:txBody>
      </p:sp>
      <p:cxnSp>
        <p:nvCxnSpPr>
          <p:cNvPr id="17" name="直接连接符 16">
            <a:extLst>
              <a:ext uri="{FF2B5EF4-FFF2-40B4-BE49-F238E27FC236}">
                <a16:creationId xmlns:a16="http://schemas.microsoft.com/office/drawing/2014/main" id="{136CD2D3-7650-45CA-A668-A14CECA5A122}"/>
              </a:ext>
            </a:extLst>
          </p:cNvPr>
          <p:cNvCxnSpPr/>
          <p:nvPr/>
        </p:nvCxnSpPr>
        <p:spPr>
          <a:xfrm flipH="1">
            <a:off x="7734852" y="5031226"/>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8" name="文本框 17">
            <a:hlinkClick r:id="rId3" action="ppaction://hlinksldjump"/>
            <a:extLst>
              <a:ext uri="{FF2B5EF4-FFF2-40B4-BE49-F238E27FC236}">
                <a16:creationId xmlns:a16="http://schemas.microsoft.com/office/drawing/2014/main" id="{933DAE5C-76C3-45DB-85A5-65F7C249E8C4}"/>
              </a:ext>
            </a:extLst>
          </p:cNvPr>
          <p:cNvSpPr txBox="1"/>
          <p:nvPr/>
        </p:nvSpPr>
        <p:spPr>
          <a:xfrm>
            <a:off x="8625198" y="4932749"/>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相机工具</a:t>
            </a:r>
          </a:p>
        </p:txBody>
      </p:sp>
      <p:sp>
        <p:nvSpPr>
          <p:cNvPr id="19" name="文本框 18">
            <a:extLst>
              <a:ext uri="{FF2B5EF4-FFF2-40B4-BE49-F238E27FC236}">
                <a16:creationId xmlns:a16="http://schemas.microsoft.com/office/drawing/2014/main" id="{4DEB35B0-2062-43D7-87C9-7F7F37B4108F}"/>
              </a:ext>
            </a:extLst>
          </p:cNvPr>
          <p:cNvSpPr txBox="1"/>
          <p:nvPr/>
        </p:nvSpPr>
        <p:spPr>
          <a:xfrm>
            <a:off x="7448091" y="4605633"/>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05</a:t>
            </a:r>
            <a:endParaRPr lang="zh-CN" altLang="en-US" sz="6000" dirty="0">
              <a:solidFill>
                <a:srgbClr val="AD6126"/>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186080" y="2110437"/>
            <a:ext cx="7819840"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3.5.1  </a:t>
            </a:r>
            <a:r>
              <a:rPr lang="zh-CN" altLang="zh-CN" b="1" dirty="0"/>
              <a:t>“环绕观察”工具</a:t>
            </a:r>
          </a:p>
          <a:p>
            <a:pPr indent="457200"/>
            <a:r>
              <a:rPr lang="zh-CN" altLang="zh-CN" dirty="0"/>
              <a:t>“相机”工具栏中提供了“环绕观察”命令，在任意视图中旋转，可以快速观察模型各个角度的效果。但该工具几乎不用，因为按住鼠标中键即可实现环绕观测操作。</a:t>
            </a:r>
          </a:p>
        </p:txBody>
      </p:sp>
    </p:spTree>
    <p:extLst>
      <p:ext uri="{BB962C8B-B14F-4D97-AF65-F5344CB8AC3E}">
        <p14:creationId xmlns:p14="http://schemas.microsoft.com/office/powerpoint/2010/main" val="17701069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18754" y="600139"/>
            <a:ext cx="8554491" cy="23744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3.5.2  </a:t>
            </a:r>
            <a:r>
              <a:rPr lang="zh-CN" altLang="zh-CN" b="1" dirty="0"/>
              <a:t>“平移”工具</a:t>
            </a:r>
          </a:p>
          <a:p>
            <a:pPr indent="457200"/>
            <a:r>
              <a:rPr lang="zh-CN" altLang="zh-CN" dirty="0"/>
              <a:t>“平移”工具可以保持当前视图内模型显示大小比例不变，整体拖动视图进行任一方向的移动，以观察到当前未显示在视窗内的模型。</a:t>
            </a:r>
          </a:p>
          <a:p>
            <a:pPr indent="457200"/>
            <a:r>
              <a:rPr lang="zh-CN" altLang="zh-CN" dirty="0"/>
              <a:t>单击“镜头”工具栏中的“平移”按钮，当视图中出现抓手图标时，拖动鼠标即可进行视图的平移操作。</a:t>
            </a:r>
          </a:p>
        </p:txBody>
      </p:sp>
      <p:pic>
        <p:nvPicPr>
          <p:cNvPr id="21506" name="图片 1">
            <a:extLst>
              <a:ext uri="{FF2B5EF4-FFF2-40B4-BE49-F238E27FC236}">
                <a16:creationId xmlns:a16="http://schemas.microsoft.com/office/drawing/2014/main" id="{FFBC38D0-0B61-428D-BEB5-9FFECDE6976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9934" y="3160001"/>
            <a:ext cx="3580737" cy="2716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图片 1">
            <a:extLst>
              <a:ext uri="{FF2B5EF4-FFF2-40B4-BE49-F238E27FC236}">
                <a16:creationId xmlns:a16="http://schemas.microsoft.com/office/drawing/2014/main" id="{6853BDCE-7ECC-4736-9E4F-FDF4819F6A2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77665" y="3156921"/>
            <a:ext cx="3580736" cy="271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57820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0636" y="254222"/>
            <a:ext cx="6114220" cy="5986920"/>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3.5.3  </a:t>
            </a:r>
            <a:r>
              <a:rPr lang="zh-CN" altLang="zh-CN" b="1" dirty="0"/>
              <a:t>“缩放”工具</a:t>
            </a:r>
          </a:p>
          <a:p>
            <a:pPr indent="457200"/>
            <a:r>
              <a:rPr lang="zh-CN" altLang="zh-CN" dirty="0"/>
              <a:t>绘图是一个不断地从局部到整体，再从整体到局部的过程。为了精确绘图，设计师经常需要放大图形以观察图形的局部细节；二为了进行全局的调整，又要缩小图形以查看整体的效果。</a:t>
            </a:r>
          </a:p>
          <a:p>
            <a:pPr indent="457200"/>
            <a:r>
              <a:rPr lang="zh-CN" altLang="zh-CN" dirty="0"/>
              <a:t>通过缩放工具可以调整模型在视图中的显示大小，从而进行整体细节或局部细节的观察，</a:t>
            </a:r>
            <a:r>
              <a:rPr lang="en-US" altLang="zh-CN" dirty="0"/>
              <a:t>SketchUp</a:t>
            </a:r>
            <a:r>
              <a:rPr lang="zh-CN" altLang="zh-CN" dirty="0"/>
              <a:t>的“相机”工具栏中提供了多种视图缩放工具。</a:t>
            </a:r>
          </a:p>
          <a:p>
            <a:pPr indent="457200"/>
            <a:r>
              <a:rPr lang="en-US" altLang="zh-CN" b="1" dirty="0"/>
              <a:t>1.</a:t>
            </a:r>
            <a:r>
              <a:rPr lang="zh-CN" altLang="zh-CN" b="1" dirty="0"/>
              <a:t>“缩放”工具</a:t>
            </a:r>
            <a:endParaRPr lang="zh-CN" altLang="zh-CN" dirty="0"/>
          </a:p>
          <a:p>
            <a:pPr indent="457200"/>
            <a:r>
              <a:rPr lang="zh-CN" altLang="zh-CN" dirty="0"/>
              <a:t>“缩放”工具用于调整整个模型在视图中的大小。单击“镜头”工具栏中的“缩放”按钮，按住鼠标左键不放，从屏幕下方往上方移动是放大视图，从屏幕上方往下方移动是缩小视图。</a:t>
            </a:r>
          </a:p>
        </p:txBody>
      </p:sp>
      <p:pic>
        <p:nvPicPr>
          <p:cNvPr id="22530" name="图片 1">
            <a:extLst>
              <a:ext uri="{FF2B5EF4-FFF2-40B4-BE49-F238E27FC236}">
                <a16:creationId xmlns:a16="http://schemas.microsoft.com/office/drawing/2014/main" id="{64D0DB59-6776-448F-960D-5B6E3A1C66C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7809" y="738902"/>
            <a:ext cx="3266826" cy="2483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图片 1">
            <a:extLst>
              <a:ext uri="{FF2B5EF4-FFF2-40B4-BE49-F238E27FC236}">
                <a16:creationId xmlns:a16="http://schemas.microsoft.com/office/drawing/2014/main" id="{1F373471-66A8-49C0-BD06-11C3E609F80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7809" y="3443514"/>
            <a:ext cx="3275037" cy="2483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80329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918362" y="768879"/>
            <a:ext cx="5158251"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a:t>
            </a:r>
            <a:r>
              <a:rPr lang="zh-CN" altLang="zh-CN" b="1" dirty="0"/>
              <a:t>“缩放窗口”工具</a:t>
            </a:r>
            <a:endParaRPr lang="zh-CN" altLang="zh-CN" dirty="0"/>
          </a:p>
          <a:p>
            <a:pPr indent="457200"/>
            <a:r>
              <a:rPr lang="zh-CN" altLang="zh-CN" dirty="0"/>
              <a:t>通过“缩放窗口”可以划定一个显示区域，位于划定区域内的模型将在视图内最大化显示，单击“相机”工具栏中的“缩放窗口”按钮，在视图中捕捉创建一个窗口区域即可对该区域进行放大。</a:t>
            </a:r>
            <a:endParaRPr lang="en-US" altLang="zh-CN" dirty="0"/>
          </a:p>
          <a:p>
            <a:pPr indent="457200"/>
            <a:r>
              <a:rPr lang="en-US" altLang="zh-CN" b="1" dirty="0"/>
              <a:t>3.</a:t>
            </a:r>
            <a:r>
              <a:rPr lang="zh-CN" altLang="zh-CN" b="1" dirty="0"/>
              <a:t>“充满视窗”工具</a:t>
            </a:r>
            <a:endParaRPr lang="zh-CN" altLang="zh-CN" dirty="0"/>
          </a:p>
          <a:p>
            <a:pPr indent="457200"/>
            <a:r>
              <a:rPr lang="zh-CN" altLang="zh-CN" dirty="0"/>
              <a:t>“充满视窗”工具可以快速地将场景中所有可见模型以屏幕中心为中心进行最大化显示。其操作步骤也非常简单，单击“相机”工具栏中的“充满视窗”按钮即可。</a:t>
            </a:r>
          </a:p>
        </p:txBody>
      </p:sp>
      <p:pic>
        <p:nvPicPr>
          <p:cNvPr id="23554" name="图片 1">
            <a:extLst>
              <a:ext uri="{FF2B5EF4-FFF2-40B4-BE49-F238E27FC236}">
                <a16:creationId xmlns:a16="http://schemas.microsoft.com/office/drawing/2014/main" id="{FFC7FF88-0A3A-41FB-A776-ED73D717017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52611" y="811473"/>
            <a:ext cx="3258462" cy="247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图片 1">
            <a:extLst>
              <a:ext uri="{FF2B5EF4-FFF2-40B4-BE49-F238E27FC236}">
                <a16:creationId xmlns:a16="http://schemas.microsoft.com/office/drawing/2014/main" id="{0DAE2240-1FD2-42CB-8981-D89BC4D4ACE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63506" y="3501570"/>
            <a:ext cx="3246438" cy="246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16250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93518" y="825987"/>
            <a:ext cx="8894781"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3.5.4  “</a:t>
            </a:r>
            <a:r>
              <a:rPr lang="zh-CN" altLang="zh-CN" b="1" dirty="0"/>
              <a:t>定位相机</a:t>
            </a:r>
            <a:r>
              <a:rPr lang="en-US" altLang="zh-CN" b="1" dirty="0"/>
              <a:t>”</a:t>
            </a:r>
            <a:r>
              <a:rPr lang="zh-CN" altLang="zh-CN" b="1" dirty="0"/>
              <a:t>工具</a:t>
            </a:r>
          </a:p>
          <a:p>
            <a:pPr indent="457200"/>
            <a:r>
              <a:rPr lang="zh-CN" altLang="zh-CN" dirty="0"/>
              <a:t>激活“定位相机”工具，此时光标将变成，移动光标至合适的放置点即可。单击鼠标确定相机放置点，系统默认眼睛高度为</a:t>
            </a:r>
            <a:r>
              <a:rPr lang="en-US" altLang="zh-CN" dirty="0"/>
              <a:t>1676.4mm</a:t>
            </a:r>
            <a:r>
              <a:rPr lang="zh-CN" altLang="zh-CN" dirty="0"/>
              <a:t>，场景视角也会发生变化。设置好相机后，旋转鼠标中键，即可自动调整相机的眼睛高度。</a:t>
            </a:r>
          </a:p>
        </p:txBody>
      </p:sp>
      <p:pic>
        <p:nvPicPr>
          <p:cNvPr id="24578" name="图片 1">
            <a:extLst>
              <a:ext uri="{FF2B5EF4-FFF2-40B4-BE49-F238E27FC236}">
                <a16:creationId xmlns:a16="http://schemas.microsoft.com/office/drawing/2014/main" id="{17282B7B-CB8C-4407-89C7-297E35785C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2535" y="3023734"/>
            <a:ext cx="3829420" cy="2665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图片 1">
            <a:extLst>
              <a:ext uri="{FF2B5EF4-FFF2-40B4-BE49-F238E27FC236}">
                <a16:creationId xmlns:a16="http://schemas.microsoft.com/office/drawing/2014/main" id="{2EF21DFB-ABD4-4F47-845A-2F010F46BF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8715" y="3023734"/>
            <a:ext cx="3814691" cy="2665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0490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159618" y="1885529"/>
            <a:ext cx="7872763" cy="236715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3.5.5  “</a:t>
            </a:r>
            <a:r>
              <a:rPr lang="zh-CN" altLang="zh-CN" b="1" dirty="0"/>
              <a:t>漫游</a:t>
            </a:r>
            <a:r>
              <a:rPr lang="en-US" altLang="zh-CN" b="1" dirty="0"/>
              <a:t>”</a:t>
            </a:r>
            <a:r>
              <a:rPr lang="zh-CN" altLang="zh-CN" b="1" dirty="0"/>
              <a:t>工具</a:t>
            </a:r>
          </a:p>
          <a:p>
            <a:pPr indent="457200"/>
            <a:r>
              <a:rPr lang="zh-CN" altLang="zh-CN" dirty="0"/>
              <a:t>通过“漫游”工具，用户可以模拟出跟随观察者移动，从而在相机视图内产生连续变化的漫游动画效果。启用“漫游”工具，光标将会变成，用户通过鼠标、</a:t>
            </a:r>
            <a:r>
              <a:rPr lang="en-US" altLang="zh-CN" dirty="0"/>
              <a:t>Ctrl</a:t>
            </a:r>
            <a:r>
              <a:rPr lang="zh-CN" altLang="zh-CN" dirty="0"/>
              <a:t>键以及</a:t>
            </a:r>
            <a:r>
              <a:rPr lang="en-US" altLang="zh-CN" dirty="0"/>
              <a:t>Shift</a:t>
            </a:r>
            <a:r>
              <a:rPr lang="zh-CN" altLang="zh-CN" dirty="0"/>
              <a:t>键就可以完成前进、上移、加速、旋转等漫游动作。</a:t>
            </a:r>
          </a:p>
        </p:txBody>
      </p:sp>
    </p:spTree>
    <p:extLst>
      <p:ext uri="{BB962C8B-B14F-4D97-AF65-F5344CB8AC3E}">
        <p14:creationId xmlns:p14="http://schemas.microsoft.com/office/powerpoint/2010/main" val="34753269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527169"/>
            <a:ext cx="1869867"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课后作业</a:t>
            </a:r>
          </a:p>
        </p:txBody>
      </p:sp>
      <p:sp>
        <p:nvSpPr>
          <p:cNvPr id="7" name="文本框 23">
            <a:extLst>
              <a:ext uri="{FF2B5EF4-FFF2-40B4-BE49-F238E27FC236}">
                <a16:creationId xmlns:a16="http://schemas.microsoft.com/office/drawing/2014/main" id="{639D47D3-2540-42BA-BC5C-1D25F2C24CD0}"/>
              </a:ext>
            </a:extLst>
          </p:cNvPr>
          <p:cNvSpPr txBox="1"/>
          <p:nvPr/>
        </p:nvSpPr>
        <p:spPr>
          <a:xfrm>
            <a:off x="1671619" y="1332528"/>
            <a:ext cx="9020725"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为了让用户能够更好地掌握本章所学的知识内容，下面安排了一些参考试题，让用户可以对所学的知识进行巩固和练习。</a:t>
            </a:r>
          </a:p>
          <a:p>
            <a:pPr indent="457200"/>
            <a:r>
              <a:rPr lang="zh-CN" altLang="zh-CN" b="1" dirty="0"/>
              <a:t>一、选择题</a:t>
            </a:r>
            <a:endParaRPr lang="zh-CN" altLang="zh-CN" dirty="0"/>
          </a:p>
          <a:p>
            <a:pPr indent="457200"/>
            <a:r>
              <a:rPr lang="en-US" altLang="zh-CN" dirty="0"/>
              <a:t>1</a:t>
            </a:r>
            <a:r>
              <a:rPr lang="zh-CN" altLang="zh-CN" dirty="0"/>
              <a:t>、 在</a:t>
            </a:r>
            <a:r>
              <a:rPr lang="en-US" altLang="zh-CN" dirty="0"/>
              <a:t>SketchUp</a:t>
            </a:r>
            <a:r>
              <a:rPr lang="zh-CN" altLang="zh-CN" dirty="0"/>
              <a:t>中，改变坐标轴方向的工具在哪个菜单下</a:t>
            </a:r>
            <a:r>
              <a:rPr lang="en-US" altLang="zh-CN" dirty="0"/>
              <a:t>(  C  )</a:t>
            </a:r>
            <a:r>
              <a:rPr lang="zh-CN" altLang="zh-CN" dirty="0"/>
              <a:t>。</a:t>
            </a:r>
          </a:p>
          <a:p>
            <a:pPr indent="457200"/>
            <a:r>
              <a:rPr lang="en-US" altLang="zh-CN" dirty="0"/>
              <a:t>A. </a:t>
            </a:r>
            <a:r>
              <a:rPr lang="zh-CN" altLang="zh-CN" dirty="0"/>
              <a:t>窗口</a:t>
            </a:r>
            <a:r>
              <a:rPr lang="en-US" altLang="zh-CN" dirty="0"/>
              <a:t>					B. </a:t>
            </a:r>
            <a:r>
              <a:rPr lang="zh-CN" altLang="zh-CN" dirty="0"/>
              <a:t>绘图</a:t>
            </a:r>
          </a:p>
          <a:p>
            <a:pPr indent="457200"/>
            <a:r>
              <a:rPr lang="en-US" altLang="zh-CN" dirty="0"/>
              <a:t>C. </a:t>
            </a:r>
            <a:r>
              <a:rPr lang="zh-CN" altLang="zh-CN" dirty="0"/>
              <a:t>工具</a:t>
            </a:r>
            <a:r>
              <a:rPr lang="en-US" altLang="zh-CN" dirty="0"/>
              <a:t>					D. </a:t>
            </a:r>
            <a:r>
              <a:rPr lang="zh-CN" altLang="zh-CN" dirty="0"/>
              <a:t>视图</a:t>
            </a:r>
          </a:p>
          <a:p>
            <a:pPr indent="457200"/>
            <a:r>
              <a:rPr lang="en-US" altLang="zh-CN" dirty="0"/>
              <a:t>2</a:t>
            </a:r>
            <a:r>
              <a:rPr lang="zh-CN" altLang="zh-CN" dirty="0"/>
              <a:t>、尺寸标注的箭头样式可以在哪个菜单下设置（  </a:t>
            </a:r>
            <a:r>
              <a:rPr lang="en-US" altLang="zh-CN" dirty="0"/>
              <a:t>A  </a:t>
            </a:r>
            <a:r>
              <a:rPr lang="zh-CN" altLang="zh-CN" dirty="0"/>
              <a:t>）。</a:t>
            </a:r>
          </a:p>
          <a:p>
            <a:pPr indent="457200"/>
            <a:r>
              <a:rPr lang="en-US" altLang="zh-CN" dirty="0"/>
              <a:t>A. </a:t>
            </a:r>
            <a:r>
              <a:rPr lang="zh-CN" altLang="zh-CN" dirty="0"/>
              <a:t>窗口</a:t>
            </a:r>
            <a:r>
              <a:rPr lang="en-US" altLang="zh-CN" dirty="0"/>
              <a:t>					B. </a:t>
            </a:r>
            <a:r>
              <a:rPr lang="zh-CN" altLang="zh-CN" dirty="0"/>
              <a:t>工具</a:t>
            </a:r>
          </a:p>
          <a:p>
            <a:pPr indent="457200"/>
            <a:r>
              <a:rPr lang="en-US" altLang="zh-CN" dirty="0"/>
              <a:t>C. </a:t>
            </a:r>
            <a:r>
              <a:rPr lang="zh-CN" altLang="zh-CN" dirty="0"/>
              <a:t>视图</a:t>
            </a:r>
            <a:r>
              <a:rPr lang="en-US" altLang="zh-CN" dirty="0"/>
              <a:t>					D. </a:t>
            </a:r>
            <a:r>
              <a:rPr lang="zh-CN" altLang="zh-CN" dirty="0"/>
              <a:t>编辑</a:t>
            </a:r>
          </a:p>
        </p:txBody>
      </p:sp>
    </p:spTree>
    <p:extLst>
      <p:ext uri="{BB962C8B-B14F-4D97-AF65-F5344CB8AC3E}">
        <p14:creationId xmlns:p14="http://schemas.microsoft.com/office/powerpoint/2010/main" val="30414035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527169"/>
            <a:ext cx="1869867"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课后作业</a:t>
            </a:r>
          </a:p>
        </p:txBody>
      </p:sp>
      <p:sp>
        <p:nvSpPr>
          <p:cNvPr id="7" name="文本框 23">
            <a:extLst>
              <a:ext uri="{FF2B5EF4-FFF2-40B4-BE49-F238E27FC236}">
                <a16:creationId xmlns:a16="http://schemas.microsoft.com/office/drawing/2014/main" id="{639D47D3-2540-42BA-BC5C-1D25F2C24CD0}"/>
              </a:ext>
            </a:extLst>
          </p:cNvPr>
          <p:cNvSpPr txBox="1"/>
          <p:nvPr/>
        </p:nvSpPr>
        <p:spPr>
          <a:xfrm>
            <a:off x="1139275" y="928920"/>
            <a:ext cx="9913450"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3</a:t>
            </a:r>
            <a:r>
              <a:rPr lang="zh-CN" altLang="zh-CN" dirty="0"/>
              <a:t>、需要做效果图视角或动画时如果增加场景（  </a:t>
            </a:r>
            <a:r>
              <a:rPr lang="en-US" altLang="zh-CN" dirty="0"/>
              <a:t>D  </a:t>
            </a:r>
            <a:r>
              <a:rPr lang="zh-CN" altLang="zh-CN" dirty="0"/>
              <a:t>）。</a:t>
            </a:r>
          </a:p>
          <a:p>
            <a:pPr indent="457200"/>
            <a:r>
              <a:rPr lang="en-US" altLang="zh-CN" dirty="0"/>
              <a:t>A. </a:t>
            </a:r>
            <a:r>
              <a:rPr lang="zh-CN" altLang="zh-CN" dirty="0"/>
              <a:t>执行</a:t>
            </a:r>
            <a:r>
              <a:rPr lang="en-US" altLang="zh-CN" dirty="0"/>
              <a:t>“</a:t>
            </a:r>
            <a:r>
              <a:rPr lang="zh-CN" altLang="zh-CN" dirty="0"/>
              <a:t>视图</a:t>
            </a:r>
            <a:r>
              <a:rPr lang="en-US" altLang="zh-CN" dirty="0"/>
              <a:t>&gt;</a:t>
            </a:r>
            <a:r>
              <a:rPr lang="zh-CN" altLang="zh-CN" dirty="0"/>
              <a:t>工具栏</a:t>
            </a:r>
            <a:r>
              <a:rPr lang="en-US" altLang="zh-CN" dirty="0"/>
              <a:t>”</a:t>
            </a:r>
            <a:r>
              <a:rPr lang="zh-CN" altLang="zh-CN" dirty="0"/>
              <a:t>命令</a:t>
            </a:r>
            <a:r>
              <a:rPr lang="en-US" altLang="zh-CN" dirty="0"/>
              <a:t>          B. </a:t>
            </a:r>
            <a:r>
              <a:rPr lang="zh-CN" altLang="zh-CN" dirty="0"/>
              <a:t>执行</a:t>
            </a:r>
            <a:r>
              <a:rPr lang="en-US" altLang="zh-CN" dirty="0"/>
              <a:t>“</a:t>
            </a:r>
            <a:r>
              <a:rPr lang="zh-CN" altLang="zh-CN" dirty="0"/>
              <a:t>工具</a:t>
            </a:r>
            <a:r>
              <a:rPr lang="en-US" altLang="zh-CN" dirty="0"/>
              <a:t>&gt;</a:t>
            </a:r>
            <a:r>
              <a:rPr lang="zh-CN" altLang="zh-CN" dirty="0"/>
              <a:t>实体工具</a:t>
            </a:r>
            <a:r>
              <a:rPr lang="en-US" altLang="zh-CN" dirty="0"/>
              <a:t>”</a:t>
            </a:r>
            <a:r>
              <a:rPr lang="zh-CN" altLang="zh-CN" dirty="0"/>
              <a:t>命令</a:t>
            </a:r>
          </a:p>
          <a:p>
            <a:pPr indent="457200"/>
            <a:r>
              <a:rPr lang="en-US" altLang="zh-CN" dirty="0"/>
              <a:t>C. </a:t>
            </a:r>
            <a:r>
              <a:rPr lang="zh-CN" altLang="zh-CN" dirty="0"/>
              <a:t>执行</a:t>
            </a:r>
            <a:r>
              <a:rPr lang="en-US" altLang="zh-CN" dirty="0"/>
              <a:t>“</a:t>
            </a:r>
            <a:r>
              <a:rPr lang="zh-CN" altLang="zh-CN" dirty="0"/>
              <a:t>窗口</a:t>
            </a:r>
            <a:r>
              <a:rPr lang="en-US" altLang="zh-CN" dirty="0"/>
              <a:t>&gt;</a:t>
            </a:r>
            <a:r>
              <a:rPr lang="zh-CN" altLang="zh-CN" dirty="0"/>
              <a:t>系统设置</a:t>
            </a:r>
            <a:r>
              <a:rPr lang="en-US" altLang="zh-CN" dirty="0"/>
              <a:t>”</a:t>
            </a:r>
            <a:r>
              <a:rPr lang="zh-CN" altLang="zh-CN" dirty="0"/>
              <a:t>命令</a:t>
            </a:r>
            <a:r>
              <a:rPr lang="en-US" altLang="zh-CN" dirty="0"/>
              <a:t>      D. </a:t>
            </a:r>
            <a:r>
              <a:rPr lang="zh-CN" altLang="zh-CN" dirty="0"/>
              <a:t>执行</a:t>
            </a:r>
            <a:r>
              <a:rPr lang="en-US" altLang="zh-CN" dirty="0"/>
              <a:t>“</a:t>
            </a:r>
            <a:r>
              <a:rPr lang="zh-CN" altLang="zh-CN" dirty="0"/>
              <a:t>视图</a:t>
            </a:r>
            <a:r>
              <a:rPr lang="en-US" altLang="zh-CN" dirty="0"/>
              <a:t>&gt;</a:t>
            </a:r>
            <a:r>
              <a:rPr lang="zh-CN" altLang="zh-CN" dirty="0"/>
              <a:t>动画</a:t>
            </a:r>
            <a:r>
              <a:rPr lang="en-US" altLang="zh-CN" dirty="0"/>
              <a:t>&gt;</a:t>
            </a:r>
            <a:r>
              <a:rPr lang="zh-CN" altLang="zh-CN" dirty="0"/>
              <a:t>添加场景</a:t>
            </a:r>
            <a:r>
              <a:rPr lang="en-US" altLang="zh-CN" dirty="0"/>
              <a:t>”</a:t>
            </a:r>
            <a:r>
              <a:rPr lang="zh-CN" altLang="zh-CN" dirty="0"/>
              <a:t>命令</a:t>
            </a:r>
          </a:p>
          <a:p>
            <a:pPr indent="457200"/>
            <a:r>
              <a:rPr lang="en-US" altLang="zh-CN" dirty="0"/>
              <a:t>4</a:t>
            </a:r>
            <a:r>
              <a:rPr lang="zh-CN" altLang="zh-CN" dirty="0"/>
              <a:t>、打开</a:t>
            </a:r>
            <a:r>
              <a:rPr lang="en-US" altLang="zh-CN" dirty="0"/>
              <a:t>SketchUp</a:t>
            </a:r>
            <a:r>
              <a:rPr lang="zh-CN" altLang="zh-CN" dirty="0"/>
              <a:t>模型，发现只有建筑和植物不见了，可能是什么原因（  </a:t>
            </a:r>
            <a:r>
              <a:rPr lang="en-US" altLang="zh-CN" dirty="0"/>
              <a:t>C  </a:t>
            </a:r>
            <a:r>
              <a:rPr lang="zh-CN" altLang="zh-CN" dirty="0"/>
              <a:t>）。</a:t>
            </a:r>
          </a:p>
          <a:p>
            <a:pPr indent="457200"/>
            <a:r>
              <a:rPr lang="en-US" altLang="zh-CN" dirty="0" err="1"/>
              <a:t>A.SketchUp</a:t>
            </a:r>
            <a:r>
              <a:rPr lang="zh-CN" altLang="zh-CN" dirty="0"/>
              <a:t>版本太高</a:t>
            </a:r>
            <a:r>
              <a:rPr lang="en-US" altLang="zh-CN" dirty="0"/>
              <a:t>               B.</a:t>
            </a:r>
            <a:r>
              <a:rPr lang="zh-CN" altLang="zh-CN" dirty="0"/>
              <a:t>阴影没有打开</a:t>
            </a:r>
          </a:p>
          <a:p>
            <a:pPr indent="457200"/>
            <a:r>
              <a:rPr lang="en-US" altLang="zh-CN" dirty="0"/>
              <a:t>C.</a:t>
            </a:r>
            <a:r>
              <a:rPr lang="zh-CN" altLang="zh-CN" dirty="0"/>
              <a:t>建筑与植物图层被关闭</a:t>
            </a:r>
            <a:r>
              <a:rPr lang="en-US" altLang="zh-CN" dirty="0"/>
              <a:t>          D.</a:t>
            </a:r>
            <a:r>
              <a:rPr lang="zh-CN" altLang="zh-CN" dirty="0"/>
              <a:t>选择的风格问题</a:t>
            </a:r>
          </a:p>
          <a:p>
            <a:pPr indent="457200"/>
            <a:r>
              <a:rPr lang="en-US" altLang="zh-CN" dirty="0"/>
              <a:t>5</a:t>
            </a:r>
            <a:r>
              <a:rPr lang="zh-CN" altLang="zh-CN" dirty="0"/>
              <a:t>、以下哪一项是建筑施工工具栏中的工具（</a:t>
            </a:r>
            <a:r>
              <a:rPr lang="en-US" altLang="zh-CN" dirty="0"/>
              <a:t>  B  </a:t>
            </a:r>
            <a:r>
              <a:rPr lang="zh-CN" altLang="zh-CN" dirty="0"/>
              <a:t>）</a:t>
            </a:r>
          </a:p>
          <a:p>
            <a:pPr indent="457200"/>
            <a:r>
              <a:rPr lang="en-US" altLang="zh-CN" dirty="0"/>
              <a:t>A.</a:t>
            </a:r>
            <a:r>
              <a:rPr lang="zh-CN" altLang="zh-CN" dirty="0"/>
              <a:t>重量、量角器、标高、文字、坐标、三维文字</a:t>
            </a:r>
          </a:p>
          <a:p>
            <a:pPr indent="457200"/>
            <a:r>
              <a:rPr lang="en-US" altLang="zh-CN" dirty="0"/>
              <a:t>B.</a:t>
            </a:r>
            <a:r>
              <a:rPr lang="zh-CN" altLang="zh-CN" dirty="0"/>
              <a:t>卷尺、量角器、尺寸、文字、轴、三维文字</a:t>
            </a:r>
          </a:p>
          <a:p>
            <a:pPr indent="457200"/>
            <a:r>
              <a:rPr lang="en-US" altLang="zh-CN" dirty="0"/>
              <a:t>C.</a:t>
            </a:r>
            <a:r>
              <a:rPr lang="zh-CN" altLang="zh-CN" dirty="0"/>
              <a:t>重量、量角器、标高、文字、轴、三维文字</a:t>
            </a:r>
          </a:p>
          <a:p>
            <a:pPr indent="457200"/>
            <a:r>
              <a:rPr lang="en-US" altLang="zh-CN" dirty="0"/>
              <a:t>D.</a:t>
            </a:r>
            <a:r>
              <a:rPr lang="zh-CN" altLang="zh-CN" dirty="0"/>
              <a:t>卷尺、量角器、标高、文字、坐标、三维文字</a:t>
            </a:r>
          </a:p>
        </p:txBody>
      </p:sp>
    </p:spTree>
    <p:extLst>
      <p:ext uri="{BB962C8B-B14F-4D97-AF65-F5344CB8AC3E}">
        <p14:creationId xmlns:p14="http://schemas.microsoft.com/office/powerpoint/2010/main" val="18623681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58704" y="527169"/>
            <a:ext cx="1869867"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课后作业</a:t>
            </a:r>
          </a:p>
        </p:txBody>
      </p:sp>
      <p:sp>
        <p:nvSpPr>
          <p:cNvPr id="7" name="文本框 23">
            <a:extLst>
              <a:ext uri="{FF2B5EF4-FFF2-40B4-BE49-F238E27FC236}">
                <a16:creationId xmlns:a16="http://schemas.microsoft.com/office/drawing/2014/main" id="{639D47D3-2540-42BA-BC5C-1D25F2C24CD0}"/>
              </a:ext>
            </a:extLst>
          </p:cNvPr>
          <p:cNvSpPr txBox="1"/>
          <p:nvPr/>
        </p:nvSpPr>
        <p:spPr>
          <a:xfrm>
            <a:off x="1302580" y="914405"/>
            <a:ext cx="5881990"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b="1" dirty="0"/>
              <a:t>二、填空题</a:t>
            </a:r>
            <a:endParaRPr lang="zh-CN" altLang="zh-CN" dirty="0"/>
          </a:p>
          <a:p>
            <a:pPr indent="457200"/>
            <a:r>
              <a:rPr lang="en-US" altLang="zh-CN" dirty="0"/>
              <a:t>1</a:t>
            </a:r>
            <a:r>
              <a:rPr lang="zh-CN" altLang="zh-CN" dirty="0"/>
              <a:t>、“定位相机”工具主要用于在某一位置观察模型，一般需要配合</a:t>
            </a:r>
            <a:r>
              <a:rPr lang="en-US" altLang="zh-CN" u="sng" dirty="0"/>
              <a:t>  </a:t>
            </a:r>
            <a:r>
              <a:rPr lang="zh-CN" altLang="zh-CN" u="sng" dirty="0"/>
              <a:t>绕轴旋转</a:t>
            </a:r>
            <a:r>
              <a:rPr lang="en-US" altLang="zh-CN" u="sng" dirty="0"/>
              <a:t>  </a:t>
            </a:r>
            <a:r>
              <a:rPr lang="zh-CN" altLang="zh-CN" dirty="0"/>
              <a:t>工具来完成。</a:t>
            </a:r>
          </a:p>
          <a:p>
            <a:pPr indent="457200"/>
            <a:r>
              <a:rPr lang="en-US" altLang="zh-CN" dirty="0"/>
              <a:t>2</a:t>
            </a:r>
            <a:r>
              <a:rPr lang="zh-CN" altLang="zh-CN" dirty="0"/>
              <a:t>、外部组件的调用主要分为两种，一种是一般组件可以直接调用，另一种是</a:t>
            </a:r>
            <a:r>
              <a:rPr lang="en-US" altLang="zh-CN" u="sng" dirty="0"/>
              <a:t>  </a:t>
            </a:r>
            <a:r>
              <a:rPr lang="zh-CN" altLang="zh-CN" u="sng" dirty="0"/>
              <a:t>官方组件</a:t>
            </a:r>
            <a:r>
              <a:rPr lang="en-US" altLang="zh-CN" u="sng" dirty="0"/>
              <a:t>  </a:t>
            </a:r>
            <a:r>
              <a:rPr lang="zh-CN" altLang="zh-CN" dirty="0"/>
              <a:t>需要安装才能调用。</a:t>
            </a:r>
          </a:p>
          <a:p>
            <a:pPr indent="457200"/>
            <a:r>
              <a:rPr lang="en-US" altLang="zh-CN" dirty="0"/>
              <a:t>3</a:t>
            </a:r>
            <a:r>
              <a:rPr lang="zh-CN" altLang="zh-CN" dirty="0"/>
              <a:t>、</a:t>
            </a:r>
            <a:r>
              <a:rPr lang="en-US" altLang="zh-CN" dirty="0"/>
              <a:t>SketchUp</a:t>
            </a:r>
            <a:r>
              <a:rPr lang="zh-CN" altLang="zh-CN" dirty="0"/>
              <a:t>的页面功能主要用于</a:t>
            </a:r>
            <a:r>
              <a:rPr lang="en-US" altLang="zh-CN" u="sng" dirty="0"/>
              <a:t>  </a:t>
            </a:r>
            <a:r>
              <a:rPr lang="zh-CN" altLang="zh-CN" u="sng" dirty="0"/>
              <a:t>保存视图</a:t>
            </a:r>
            <a:r>
              <a:rPr lang="en-US" altLang="zh-CN" u="sng" dirty="0"/>
              <a:t>  </a:t>
            </a:r>
            <a:r>
              <a:rPr lang="zh-CN" altLang="zh-CN" dirty="0"/>
              <a:t>和</a:t>
            </a:r>
            <a:r>
              <a:rPr lang="en-US" altLang="zh-CN" u="sng" dirty="0"/>
              <a:t>  </a:t>
            </a:r>
            <a:r>
              <a:rPr lang="zh-CN" altLang="zh-CN" u="sng" dirty="0"/>
              <a:t>创建动画</a:t>
            </a:r>
            <a:r>
              <a:rPr lang="en-US" altLang="zh-CN" u="sng" dirty="0"/>
              <a:t>  </a:t>
            </a:r>
            <a:r>
              <a:rPr lang="zh-CN" altLang="zh-CN" dirty="0"/>
              <a:t>。</a:t>
            </a:r>
          </a:p>
          <a:p>
            <a:pPr indent="457200"/>
            <a:r>
              <a:rPr lang="zh-CN" altLang="zh-CN" b="1" dirty="0"/>
              <a:t>三、操作题</a:t>
            </a:r>
            <a:endParaRPr lang="zh-CN" altLang="zh-CN" dirty="0"/>
          </a:p>
          <a:p>
            <a:pPr indent="457200"/>
            <a:r>
              <a:rPr lang="zh-CN" altLang="zh-CN" dirty="0"/>
              <a:t>通过本章所学知识，利用</a:t>
            </a:r>
            <a:r>
              <a:rPr lang="en-US" altLang="zh-CN" dirty="0"/>
              <a:t>“</a:t>
            </a:r>
            <a:r>
              <a:rPr lang="zh-CN" altLang="zh-CN" dirty="0"/>
              <a:t>定位相机</a:t>
            </a:r>
            <a:r>
              <a:rPr lang="en-US" altLang="zh-CN" dirty="0"/>
              <a:t>”</a:t>
            </a:r>
            <a:r>
              <a:rPr lang="zh-CN" altLang="zh-CN" dirty="0"/>
              <a:t>、</a:t>
            </a:r>
            <a:r>
              <a:rPr lang="en-US" altLang="zh-CN" dirty="0"/>
              <a:t>“</a:t>
            </a:r>
            <a:r>
              <a:rPr lang="zh-CN" altLang="zh-CN" dirty="0"/>
              <a:t>漫游</a:t>
            </a:r>
            <a:r>
              <a:rPr lang="en-US" altLang="zh-CN" dirty="0"/>
              <a:t>”</a:t>
            </a:r>
            <a:r>
              <a:rPr lang="zh-CN" altLang="zh-CN" dirty="0"/>
              <a:t>等工具为制作好的模型创建动画场景。</a:t>
            </a:r>
          </a:p>
        </p:txBody>
      </p:sp>
      <p:pic>
        <p:nvPicPr>
          <p:cNvPr id="25602" name="图片 1">
            <a:extLst>
              <a:ext uri="{FF2B5EF4-FFF2-40B4-BE49-F238E27FC236}">
                <a16:creationId xmlns:a16="http://schemas.microsoft.com/office/drawing/2014/main" id="{2F926F17-2A90-4B8A-BAE2-EC6522825A8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84570" y="1958804"/>
            <a:ext cx="3979785" cy="2940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8154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3284604"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6478385" y="3972975"/>
            <a:ext cx="2031325" cy="830997"/>
          </a:xfrm>
          <a:prstGeom prst="rect">
            <a:avLst/>
          </a:prstGeom>
        </p:spPr>
        <p:txBody>
          <a:bodyPr wrap="none">
            <a:spAutoFit/>
          </a:bodyPr>
          <a:lstStyle/>
          <a:p>
            <a:r>
              <a:rPr lang="zh-CN" altLang="zh-CN" sz="4800" b="1" dirty="0"/>
              <a:t>组工具</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597238"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79087" y="549275"/>
            <a:ext cx="5262981"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3.1.1  </a:t>
            </a:r>
            <a:r>
              <a:rPr lang="zh-CN" altLang="zh-CN" b="1" dirty="0"/>
              <a:t>组件</a:t>
            </a:r>
          </a:p>
          <a:p>
            <a:pPr indent="457200"/>
            <a:r>
              <a:rPr lang="zh-CN" altLang="zh-CN" dirty="0"/>
              <a:t>组件是</a:t>
            </a:r>
            <a:r>
              <a:rPr lang="en-US" altLang="zh-CN" dirty="0"/>
              <a:t>SketchUp</a:t>
            </a:r>
            <a:r>
              <a:rPr lang="zh-CN" altLang="zh-CN" dirty="0"/>
              <a:t>中常用的建模技术，不仅有利于修改和创建模型，也极大地减少了模型占用的资源和运算量。用户要养成习惯，在适当的时候把模型对象成组，可避免日后模型黏连的情况发生。同时应充分利用组件的关联复制性，把模型成组后再复制，以提高后续模型的应用效率。</a:t>
            </a:r>
          </a:p>
          <a:p>
            <a:pPr indent="457200"/>
            <a:r>
              <a:rPr lang="zh-CN" altLang="zh-CN" dirty="0"/>
              <a:t>选择实体对象，执行</a:t>
            </a:r>
            <a:r>
              <a:rPr lang="en-US" altLang="zh-CN" dirty="0"/>
              <a:t>“</a:t>
            </a:r>
            <a:r>
              <a:rPr lang="zh-CN" altLang="zh-CN" dirty="0"/>
              <a:t>编辑</a:t>
            </a:r>
            <a:r>
              <a:rPr lang="en-US" altLang="zh-CN" dirty="0"/>
              <a:t>&gt;</a:t>
            </a:r>
            <a:r>
              <a:rPr lang="zh-CN" altLang="zh-CN" dirty="0"/>
              <a:t>创建组件</a:t>
            </a:r>
            <a:r>
              <a:rPr lang="en-US" altLang="zh-CN" dirty="0"/>
              <a:t>”</a:t>
            </a:r>
            <a:r>
              <a:rPr lang="zh-CN" altLang="zh-CN" dirty="0"/>
              <a:t>命令，系统会打开</a:t>
            </a:r>
            <a:r>
              <a:rPr lang="en-US" altLang="zh-CN" dirty="0"/>
              <a:t>“</a:t>
            </a:r>
            <a:r>
              <a:rPr lang="zh-CN" altLang="zh-CN" dirty="0"/>
              <a:t>创建组件</a:t>
            </a:r>
            <a:r>
              <a:rPr lang="en-US" altLang="zh-CN" dirty="0"/>
              <a:t>”</a:t>
            </a:r>
            <a:r>
              <a:rPr lang="zh-CN" altLang="zh-CN" dirty="0"/>
              <a:t>对话框。或者单击鼠标右键，在弹出的快捷菜单中选择</a:t>
            </a:r>
            <a:r>
              <a:rPr lang="en-US" altLang="zh-CN" dirty="0"/>
              <a:t>“</a:t>
            </a:r>
            <a:r>
              <a:rPr lang="zh-CN" altLang="zh-CN" dirty="0"/>
              <a:t>创建组件</a:t>
            </a:r>
            <a:r>
              <a:rPr lang="en-US" altLang="zh-CN" dirty="0"/>
              <a:t>”</a:t>
            </a:r>
            <a:r>
              <a:rPr lang="zh-CN" altLang="zh-CN" dirty="0"/>
              <a:t>命令。</a:t>
            </a:r>
          </a:p>
        </p:txBody>
      </p:sp>
      <p:pic>
        <p:nvPicPr>
          <p:cNvPr id="1026" name="图片 1">
            <a:extLst>
              <a:ext uri="{FF2B5EF4-FFF2-40B4-BE49-F238E27FC236}">
                <a16:creationId xmlns:a16="http://schemas.microsoft.com/office/drawing/2014/main" id="{86FC0B98-5DE2-4CC5-ACEF-13C0DC1A1E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8955" y="1051805"/>
            <a:ext cx="3187809" cy="4754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76353" y="1374094"/>
            <a:ext cx="9039294" cy="379049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3.1.2  </a:t>
            </a:r>
            <a:r>
              <a:rPr lang="zh-CN" altLang="zh-CN" b="1" dirty="0"/>
              <a:t>群组</a:t>
            </a:r>
          </a:p>
          <a:p>
            <a:pPr indent="457200"/>
            <a:r>
              <a:rPr lang="zh-CN" altLang="zh-CN" dirty="0"/>
              <a:t>群组是一些点、线、面或者实体的集合，它与组件的区别在于没有组件库和关联复制的特性，但是群组可以作为临时性的组件管理，并且不占用组件率，也不会使文件变大，所以使用起来还是很方便的。</a:t>
            </a:r>
            <a:endParaRPr lang="en-US" altLang="zh-CN" dirty="0"/>
          </a:p>
          <a:p>
            <a:pPr indent="457200"/>
            <a:r>
              <a:rPr lang="en-US" altLang="zh-CN" b="1" dirty="0"/>
              <a:t>1.</a:t>
            </a:r>
            <a:r>
              <a:rPr lang="zh-CN" altLang="zh-CN" b="1" dirty="0"/>
              <a:t>群组的创建</a:t>
            </a:r>
            <a:endParaRPr lang="zh-CN" altLang="zh-CN" dirty="0"/>
          </a:p>
          <a:p>
            <a:pPr indent="457200"/>
            <a:r>
              <a:rPr lang="zh-CN" altLang="zh-CN" dirty="0"/>
              <a:t>在大型场景中，很多部件都可以创建成群组，可以为建模工作提供了极大的方便。选择对象后，执行</a:t>
            </a:r>
            <a:r>
              <a:rPr lang="en-US" altLang="zh-CN" dirty="0"/>
              <a:t>“</a:t>
            </a:r>
            <a:r>
              <a:rPr lang="zh-CN" altLang="zh-CN" dirty="0"/>
              <a:t>编辑</a:t>
            </a:r>
            <a:r>
              <a:rPr lang="en-US" altLang="zh-CN" dirty="0"/>
              <a:t>&gt;</a:t>
            </a:r>
            <a:r>
              <a:rPr lang="zh-CN" altLang="zh-CN" dirty="0"/>
              <a:t>创建群组</a:t>
            </a:r>
            <a:r>
              <a:rPr lang="en-US" altLang="zh-CN" dirty="0"/>
              <a:t>”</a:t>
            </a:r>
            <a:r>
              <a:rPr lang="zh-CN" altLang="zh-CN" dirty="0"/>
              <a:t>命令，即可将其创建为群组。用户也可以直接单击鼠标右键，在快捷菜单中选择“创建群组”命令。</a:t>
            </a:r>
          </a:p>
        </p:txBody>
      </p:sp>
    </p:spTree>
    <p:extLst>
      <p:ext uri="{BB962C8B-B14F-4D97-AF65-F5344CB8AC3E}">
        <p14:creationId xmlns:p14="http://schemas.microsoft.com/office/powerpoint/2010/main" val="2675608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87111" y="313690"/>
            <a:ext cx="9617778"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a:t>
            </a:r>
            <a:r>
              <a:rPr lang="zh-CN" altLang="zh-CN" b="1" dirty="0"/>
              <a:t>群组的嵌套</a:t>
            </a:r>
            <a:endParaRPr lang="zh-CN" altLang="zh-CN" dirty="0"/>
          </a:p>
          <a:p>
            <a:pPr indent="457200"/>
            <a:r>
              <a:rPr lang="zh-CN" altLang="zh-CN" dirty="0"/>
              <a:t>群组的嵌套即群组中包含群组。创建一个群组后，再将该群组同其他物体一起再次创建成一个群组。</a:t>
            </a:r>
            <a:endParaRPr lang="en-US" altLang="zh-CN" dirty="0"/>
          </a:p>
          <a:p>
            <a:pPr indent="457200"/>
            <a:r>
              <a:rPr lang="en-US" altLang="zh-CN" b="1" dirty="0"/>
              <a:t>3.</a:t>
            </a:r>
            <a:r>
              <a:rPr lang="zh-CN" altLang="zh-CN" b="1" dirty="0"/>
              <a:t>群组的编辑</a:t>
            </a:r>
            <a:endParaRPr lang="zh-CN" altLang="zh-CN" dirty="0"/>
          </a:p>
          <a:p>
            <a:pPr indent="457200"/>
            <a:r>
              <a:rPr lang="zh-CN" altLang="zh-CN" dirty="0"/>
              <a:t>想要对群组进行编辑操作，可以双击群组或者在右键快捷菜单中单击“编辑组”命令，即可对群组中的模型进行单独选择和调整，调整完毕后在空白处单击或者按</a:t>
            </a:r>
            <a:r>
              <a:rPr lang="en-US" altLang="zh-CN" dirty="0"/>
              <a:t>ESC</a:t>
            </a:r>
            <a:r>
              <a:rPr lang="zh-CN" altLang="zh-CN" dirty="0"/>
              <a:t>键还可以恢复到群组状态。</a:t>
            </a:r>
          </a:p>
        </p:txBody>
      </p:sp>
      <p:pic>
        <p:nvPicPr>
          <p:cNvPr id="2050" name="图片 1">
            <a:extLst>
              <a:ext uri="{FF2B5EF4-FFF2-40B4-BE49-F238E27FC236}">
                <a16:creationId xmlns:a16="http://schemas.microsoft.com/office/drawing/2014/main" id="{78D854FD-D11A-4108-8623-81EB3BE2DA9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18106" y="3583302"/>
            <a:ext cx="2152703" cy="243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
            <a:extLst>
              <a:ext uri="{FF2B5EF4-FFF2-40B4-BE49-F238E27FC236}">
                <a16:creationId xmlns:a16="http://schemas.microsoft.com/office/drawing/2014/main" id="{791EA073-E3C3-47DD-BFF2-197314867C4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50788" y="3583302"/>
            <a:ext cx="2067161" cy="243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图片 1">
            <a:extLst>
              <a:ext uri="{FF2B5EF4-FFF2-40B4-BE49-F238E27FC236}">
                <a16:creationId xmlns:a16="http://schemas.microsoft.com/office/drawing/2014/main" id="{A4F73CED-A31D-4C24-A438-7A0A89447D4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67179" y="3583302"/>
            <a:ext cx="2134764" cy="2439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77542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21344" y="505733"/>
            <a:ext cx="9617778"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a:t>
            </a:r>
            <a:r>
              <a:rPr lang="zh-CN" altLang="zh-CN" b="1" dirty="0"/>
              <a:t>群组的锁定与解锁</a:t>
            </a:r>
            <a:endParaRPr lang="zh-CN" altLang="zh-CN" dirty="0"/>
          </a:p>
          <a:p>
            <a:pPr indent="457200"/>
            <a:r>
              <a:rPr lang="zh-CN" altLang="zh-CN" dirty="0"/>
              <a:t>在场景如果有暂时不需要编辑的群组，用户可以将其锁定，以免误操作。选择群组，单击鼠标右键，在弹出的快捷菜单中单击“锁定”命令即可。锁定后的群组会以红色线框显示，并且用户不可以对其进行修改。需要说明的是，只有群组才可以被锁定，物体是无法被锁定的。</a:t>
            </a:r>
          </a:p>
          <a:p>
            <a:pPr indent="457200"/>
            <a:r>
              <a:rPr lang="zh-CN" altLang="zh-CN" dirty="0"/>
              <a:t>如果要对群组进行解锁，单击右键快捷菜单中的“解锁”命令即可。</a:t>
            </a:r>
          </a:p>
        </p:txBody>
      </p:sp>
      <p:pic>
        <p:nvPicPr>
          <p:cNvPr id="3074" name="图片 1">
            <a:extLst>
              <a:ext uri="{FF2B5EF4-FFF2-40B4-BE49-F238E27FC236}">
                <a16:creationId xmlns:a16="http://schemas.microsoft.com/office/drawing/2014/main" id="{61D562F5-0E6B-4E0C-A2D6-9A867141C3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9163" y="3357223"/>
            <a:ext cx="2259466" cy="2592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图片 1">
            <a:extLst>
              <a:ext uri="{FF2B5EF4-FFF2-40B4-BE49-F238E27FC236}">
                <a16:creationId xmlns:a16="http://schemas.microsoft.com/office/drawing/2014/main" id="{ABDCC8BA-3853-491E-AF82-984862970C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6105" y="3357223"/>
            <a:ext cx="2271813" cy="2592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25341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962535" y="1768476"/>
            <a:ext cx="8266930"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3.1.3  </a:t>
            </a:r>
            <a:r>
              <a:rPr lang="zh-CN" altLang="zh-CN" b="1" dirty="0"/>
              <a:t>组件与群组的分解</a:t>
            </a:r>
          </a:p>
          <a:p>
            <a:pPr indent="457200"/>
            <a:r>
              <a:rPr lang="zh-CN" altLang="zh-CN" dirty="0"/>
              <a:t>对于创建群组或群组，必须要分解过后才能进行修改编辑操作。选择组，执行</a:t>
            </a:r>
            <a:r>
              <a:rPr lang="en-US" altLang="zh-CN" dirty="0"/>
              <a:t>“</a:t>
            </a:r>
            <a:r>
              <a:rPr lang="zh-CN" altLang="zh-CN" dirty="0"/>
              <a:t>编辑</a:t>
            </a:r>
            <a:r>
              <a:rPr lang="en-US" altLang="zh-CN" dirty="0"/>
              <a:t>&gt;</a:t>
            </a:r>
            <a:r>
              <a:rPr lang="zh-CN" altLang="zh-CN" dirty="0"/>
              <a:t>组</a:t>
            </a:r>
            <a:r>
              <a:rPr lang="en-US" altLang="zh-CN" dirty="0"/>
              <a:t>&gt;</a:t>
            </a:r>
            <a:r>
              <a:rPr lang="zh-CN" altLang="zh-CN" dirty="0"/>
              <a:t>炸开模型</a:t>
            </a:r>
            <a:r>
              <a:rPr lang="en-US" altLang="zh-CN" dirty="0"/>
              <a:t>”</a:t>
            </a:r>
            <a:r>
              <a:rPr lang="zh-CN" altLang="zh-CN" dirty="0"/>
              <a:t>命令，即可将原来的群组物体重新分解成多个独立的单位。或者单击鼠标右键，在弹出的快捷菜单中选择“炸开模型”命令即可。</a:t>
            </a:r>
          </a:p>
        </p:txBody>
      </p:sp>
    </p:spTree>
    <p:extLst>
      <p:ext uri="{BB962C8B-B14F-4D97-AF65-F5344CB8AC3E}">
        <p14:creationId xmlns:p14="http://schemas.microsoft.com/office/powerpoint/2010/main" val="26247244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2229</TotalTime>
  <Words>3152</Words>
  <Application>Microsoft Office PowerPoint</Application>
  <PresentationFormat>宽屏</PresentationFormat>
  <Paragraphs>147</Paragraphs>
  <Slides>39</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39</vt:i4>
      </vt:variant>
    </vt:vector>
  </HeadingPairs>
  <TitlesOfParts>
    <vt:vector size="46" baseType="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620</cp:revision>
  <dcterms:created xsi:type="dcterms:W3CDTF">2020-06-26T11:31:00Z</dcterms:created>
  <dcterms:modified xsi:type="dcterms:W3CDTF">2023-01-11T06:18:21Z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