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290" r:id="rId5"/>
    <p:sldId id="367" r:id="rId6"/>
    <p:sldId id="560" r:id="rId7"/>
    <p:sldId id="561" r:id="rId8"/>
    <p:sldId id="562" r:id="rId9"/>
    <p:sldId id="563" r:id="rId10"/>
    <p:sldId id="564" r:id="rId11"/>
    <p:sldId id="565" r:id="rId12"/>
    <p:sldId id="566" r:id="rId13"/>
    <p:sldId id="567" r:id="rId14"/>
    <p:sldId id="568" r:id="rId15"/>
    <p:sldId id="569" r:id="rId16"/>
    <p:sldId id="570" r:id="rId17"/>
    <p:sldId id="571" r:id="rId18"/>
    <p:sldId id="572" r:id="rId19"/>
    <p:sldId id="573" r:id="rId20"/>
    <p:sldId id="574" r:id="rId21"/>
    <p:sldId id="575" r:id="rId22"/>
    <p:sldId id="576" r:id="rId23"/>
    <p:sldId id="577" r:id="rId24"/>
    <p:sldId id="578" r:id="rId25"/>
    <p:sldId id="579" r:id="rId26"/>
    <p:sldId id="580" r:id="rId27"/>
    <p:sldId id="581" r:id="rId28"/>
    <p:sldId id="582" r:id="rId29"/>
    <p:sldId id="583" r:id="rId30"/>
    <p:sldId id="584" r:id="rId31"/>
    <p:sldId id="585" r:id="rId32"/>
    <p:sldId id="586" r:id="rId33"/>
    <p:sldId id="587" r:id="rId34"/>
    <p:sldId id="588" r:id="rId35"/>
    <p:sldId id="589" r:id="rId36"/>
    <p:sldId id="590" r:id="rId37"/>
    <p:sldId id="591" r:id="rId38"/>
    <p:sldId id="512" r:id="rId39"/>
    <p:sldId id="546" r:id="rId40"/>
    <p:sldId id="547" r:id="rId41"/>
    <p:sldId id="286"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17" autoAdjust="0"/>
    <p:restoredTop sz="94660"/>
  </p:normalViewPr>
  <p:slideViewPr>
    <p:cSldViewPr snapToGrid="0">
      <p:cViewPr varScale="1">
        <p:scale>
          <a:sx n="66" d="100"/>
          <a:sy n="66" d="100"/>
        </p:scale>
        <p:origin x="66"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2023/1/11</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2023/1/11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0.xml"/><Relationship Id="rId1" Type="http://schemas.openxmlformats.org/officeDocument/2006/relationships/slideLayout" Target="../slideLayouts/slideLayout7.xml"/><Relationship Id="rId4" Type="http://schemas.openxmlformats.org/officeDocument/2006/relationships/slide" Target="slide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1957431" y="4186262"/>
            <a:ext cx="8277138"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4</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基础工具的应用</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018985" y="1755842"/>
            <a:ext cx="8154029"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SketchUp</a:t>
            </a:r>
            <a:r>
              <a:rPr lang="zh-CN" altLang="zh-CN" dirty="0"/>
              <a:t>的“绘图”工具栏中包含了“直线”、“手绘线”、“矩形”、“圆形”、“多边形”、“圆弧”、“扇形”等绘图工具。</a:t>
            </a:r>
          </a:p>
        </p:txBody>
      </p:sp>
      <p:pic>
        <p:nvPicPr>
          <p:cNvPr id="5122" name="图片 1">
            <a:extLst>
              <a:ext uri="{FF2B5EF4-FFF2-40B4-BE49-F238E27FC236}">
                <a16:creationId xmlns:a16="http://schemas.microsoft.com/office/drawing/2014/main" id="{51CECB32-1E5A-4A4C-B2F3-FB2C3883EA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2430" y="3433299"/>
            <a:ext cx="5327138" cy="96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818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67596" y="1493645"/>
            <a:ext cx="8656807" cy="32696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4.2.1  </a:t>
            </a:r>
            <a:r>
              <a:rPr lang="zh-CN" altLang="zh-CN" b="1" dirty="0"/>
              <a:t>“直线”工具</a:t>
            </a:r>
          </a:p>
          <a:p>
            <a:pPr indent="457200"/>
            <a:r>
              <a:rPr lang="zh-CN" altLang="zh-CN" dirty="0"/>
              <a:t>直线工具可以用来画单段直线、多段连接线或者闭合的形体，也可以用来分割表面或修复被删除的表面，也可以直接输入尺寸和坐标点，并且有自动捕捉功能和自动追踪功能。用户可以通过以下几种方式激活“直线”工具：</a:t>
            </a:r>
          </a:p>
          <a:p>
            <a:pPr marL="342900" lvl="0" indent="457200">
              <a:buFont typeface="Wingdings" panose="05000000000000000000" pitchFamily="2" charset="2"/>
              <a:buChar char="l"/>
            </a:pPr>
            <a:r>
              <a:rPr lang="zh-CN" altLang="zh-CN" dirty="0"/>
              <a:t>在菜单栏中执行“绘图</a:t>
            </a:r>
            <a:r>
              <a:rPr lang="en-US" altLang="zh-CN" dirty="0"/>
              <a:t>&gt;</a:t>
            </a:r>
            <a:r>
              <a:rPr lang="zh-CN" altLang="zh-CN" dirty="0"/>
              <a:t>直线</a:t>
            </a:r>
            <a:r>
              <a:rPr lang="en-US" altLang="zh-CN" dirty="0"/>
              <a:t>&gt;</a:t>
            </a:r>
            <a:r>
              <a:rPr lang="zh-CN" altLang="zh-CN" dirty="0"/>
              <a:t>直线”命令。</a:t>
            </a:r>
            <a:endParaRPr lang="en-US" altLang="zh-CN" dirty="0"/>
          </a:p>
          <a:p>
            <a:pPr marL="342900" indent="457200">
              <a:buFont typeface="Wingdings" panose="05000000000000000000" pitchFamily="2" charset="2"/>
              <a:buChar char="l"/>
            </a:pPr>
            <a:r>
              <a:rPr lang="zh-CN" altLang="zh-CN" dirty="0"/>
              <a:t>在“绘图”工具栏中单击“直线”按钮。</a:t>
            </a:r>
            <a:endParaRPr lang="en-US" altLang="zh-CN" dirty="0"/>
          </a:p>
          <a:p>
            <a:pPr marL="342900" indent="457200">
              <a:buFont typeface="Wingdings" panose="05000000000000000000" pitchFamily="2" charset="2"/>
              <a:buChar char="l"/>
            </a:pPr>
            <a:r>
              <a:rPr lang="zh-CN" altLang="zh-CN" dirty="0"/>
              <a:t>在键盘上按</a:t>
            </a:r>
            <a:r>
              <a:rPr lang="en-US" altLang="zh-CN" dirty="0"/>
              <a:t>L</a:t>
            </a:r>
            <a:r>
              <a:rPr lang="zh-CN" altLang="zh-CN" dirty="0"/>
              <a:t>键。</a:t>
            </a:r>
          </a:p>
        </p:txBody>
      </p:sp>
    </p:spTree>
    <p:extLst>
      <p:ext uri="{BB962C8B-B14F-4D97-AF65-F5344CB8AC3E}">
        <p14:creationId xmlns:p14="http://schemas.microsoft.com/office/powerpoint/2010/main" val="780531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23315" y="1302464"/>
            <a:ext cx="8745369" cy="42530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a:t>
            </a:r>
            <a:r>
              <a:rPr lang="zh-CN" altLang="zh-CN" b="1" dirty="0"/>
              <a:t>通过输入参数绘制精确长度的直线</a:t>
            </a:r>
            <a:endParaRPr lang="zh-CN" altLang="zh-CN" dirty="0"/>
          </a:p>
          <a:p>
            <a:pPr indent="457200"/>
            <a:r>
              <a:rPr lang="zh-CN" altLang="zh-CN" dirty="0"/>
              <a:t>激活“直线”工具，单击确定直线段的起点，往画线的方向移动鼠标，此时在数值控制框中会动态显示线段的长度。用户可以在确定线段终点之前或画好线后，从键盘输入一个精确的线段长度，也可以单击线段起点后移动鼠标，在线段终点处再次单击，绘制一条直线。</a:t>
            </a:r>
            <a:endParaRPr lang="en-US" altLang="zh-CN" dirty="0"/>
          </a:p>
          <a:p>
            <a:pPr indent="457200"/>
            <a:r>
              <a:rPr lang="en-US" altLang="zh-CN" b="1" dirty="0"/>
              <a:t>2.</a:t>
            </a:r>
            <a:r>
              <a:rPr lang="zh-CN" altLang="zh-CN" b="1" dirty="0"/>
              <a:t>通过对齐关系绘制直线</a:t>
            </a:r>
            <a:endParaRPr lang="zh-CN" altLang="zh-CN" dirty="0"/>
          </a:p>
          <a:p>
            <a:pPr indent="457200"/>
            <a:r>
              <a:rPr lang="zh-CN" altLang="zh-CN" dirty="0"/>
              <a:t>利用</a:t>
            </a:r>
            <a:r>
              <a:rPr lang="en-US" altLang="zh-CN" dirty="0"/>
              <a:t>SketchUp</a:t>
            </a:r>
            <a:r>
              <a:rPr lang="zh-CN" altLang="zh-CN" dirty="0"/>
              <a:t>强大的几何体参考引擎，用户可以使用</a:t>
            </a:r>
            <a:r>
              <a:rPr lang="en-US" altLang="zh-CN" dirty="0"/>
              <a:t>“</a:t>
            </a:r>
            <a:r>
              <a:rPr lang="zh-CN" altLang="zh-CN" dirty="0"/>
              <a:t>直线</a:t>
            </a:r>
            <a:r>
              <a:rPr lang="en-US" altLang="zh-CN" dirty="0"/>
              <a:t>”</a:t>
            </a:r>
            <a:r>
              <a:rPr lang="zh-CN" altLang="zh-CN" dirty="0"/>
              <a:t>工具直接在三维空间中绘制图形。在绘图窗口中显示的参考点和参考线，表达了要绘制的线段与模型中几何体的精确对齐关系。</a:t>
            </a:r>
          </a:p>
        </p:txBody>
      </p:sp>
    </p:spTree>
    <p:extLst>
      <p:ext uri="{BB962C8B-B14F-4D97-AF65-F5344CB8AC3E}">
        <p14:creationId xmlns:p14="http://schemas.microsoft.com/office/powerpoint/2010/main" val="343370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23315" y="621052"/>
            <a:ext cx="8745369"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分割线段</a:t>
            </a:r>
            <a:endParaRPr lang="zh-CN" altLang="zh-CN" dirty="0"/>
          </a:p>
          <a:p>
            <a:pPr indent="457200"/>
            <a:r>
              <a:rPr lang="zh-CN" altLang="zh-CN" dirty="0"/>
              <a:t>如果用户在一条线段上开始绘制直线，</a:t>
            </a:r>
            <a:r>
              <a:rPr lang="en-US" altLang="zh-CN" dirty="0"/>
              <a:t>SketchUp</a:t>
            </a:r>
            <a:r>
              <a:rPr lang="zh-CN" altLang="zh-CN" dirty="0"/>
              <a:t>会自动将原来的线段从新直线的起点处断开。例如，如果要将一条线分为两段，就以该线上的任意位置为起点，绘制一条新的直线，再次选择原来的线段时，既可以发现该线段已经被分为两段。如果将新绘制的线段删除，则已有线段又重新恢复成一条完整的线段。</a:t>
            </a:r>
          </a:p>
        </p:txBody>
      </p:sp>
      <p:pic>
        <p:nvPicPr>
          <p:cNvPr id="6146" name="图片 1">
            <a:extLst>
              <a:ext uri="{FF2B5EF4-FFF2-40B4-BE49-F238E27FC236}">
                <a16:creationId xmlns:a16="http://schemas.microsoft.com/office/drawing/2014/main" id="{CB80633C-7CDD-4124-BFE6-D0537A0F24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7173" y="3574143"/>
            <a:ext cx="3142368" cy="214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图片 1">
            <a:extLst>
              <a:ext uri="{FF2B5EF4-FFF2-40B4-BE49-F238E27FC236}">
                <a16:creationId xmlns:a16="http://schemas.microsoft.com/office/drawing/2014/main" id="{23746575-6F4B-4F0B-841B-8B40F7BF90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1546" y="3574143"/>
            <a:ext cx="3142368" cy="2164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9772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23315" y="914014"/>
            <a:ext cx="8745369" cy="234628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a:t>
            </a:r>
            <a:r>
              <a:rPr lang="zh-CN" altLang="zh-CN" b="1" dirty="0"/>
              <a:t>分割平面</a:t>
            </a:r>
            <a:endParaRPr lang="zh-CN" altLang="zh-CN" dirty="0"/>
          </a:p>
          <a:p>
            <a:pPr indent="457200"/>
            <a:r>
              <a:rPr lang="zh-CN" altLang="zh-CN" dirty="0"/>
              <a:t>在</a:t>
            </a:r>
            <a:r>
              <a:rPr lang="en-US" altLang="zh-CN" dirty="0"/>
              <a:t>SketchUp</a:t>
            </a:r>
            <a:r>
              <a:rPr lang="zh-CN" altLang="zh-CN" dirty="0"/>
              <a:t>中可以通过绘制一条起点和端点都在平面边线上的直线来分割这个平面，在已有平面的一条边上选择单击一个点作为直线的起点，再向另一条边上拖动鼠标，选择好终点单击鼠标完成直线的绘制，可以看到已有平面就变成个两个。</a:t>
            </a:r>
          </a:p>
        </p:txBody>
      </p:sp>
      <p:pic>
        <p:nvPicPr>
          <p:cNvPr id="7170" name="图片 1">
            <a:extLst>
              <a:ext uri="{FF2B5EF4-FFF2-40B4-BE49-F238E27FC236}">
                <a16:creationId xmlns:a16="http://schemas.microsoft.com/office/drawing/2014/main" id="{3224AA4E-8BE1-40FD-9EDB-127511CC37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0763" y="3419954"/>
            <a:ext cx="2331432" cy="2346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1">
            <a:extLst>
              <a:ext uri="{FF2B5EF4-FFF2-40B4-BE49-F238E27FC236}">
                <a16:creationId xmlns:a16="http://schemas.microsoft.com/office/drawing/2014/main" id="{DC95A6E7-7BAD-4D71-8DAE-9FECB090AF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916" y="3419954"/>
            <a:ext cx="2313454" cy="232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6015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88096" y="433162"/>
            <a:ext cx="9215807" cy="281615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a:t>
            </a:r>
            <a:r>
              <a:rPr lang="zh-CN" altLang="zh-CN" b="1" dirty="0"/>
              <a:t>直线的捕捉与追踪功能</a:t>
            </a:r>
            <a:endParaRPr lang="zh-CN" altLang="zh-CN" dirty="0"/>
          </a:p>
          <a:p>
            <a:pPr indent="457200"/>
            <a:r>
              <a:rPr lang="zh-CN" altLang="zh-CN" dirty="0"/>
              <a:t>与</a:t>
            </a:r>
            <a:r>
              <a:rPr lang="en-US" altLang="zh-CN" dirty="0"/>
              <a:t>AutoCAD</a:t>
            </a:r>
            <a:r>
              <a:rPr lang="zh-CN" altLang="zh-CN" dirty="0"/>
              <a:t>相比，</a:t>
            </a:r>
            <a:r>
              <a:rPr lang="en-US" altLang="zh-CN" dirty="0"/>
              <a:t>SketchUp</a:t>
            </a:r>
            <a:r>
              <a:rPr lang="zh-CN" altLang="zh-CN" dirty="0"/>
              <a:t>的捕捉与追踪功能显得更加简便、更易操作。在绘制直线时，多数情况下都需要使用到捕捉功能。</a:t>
            </a:r>
            <a:endParaRPr lang="en-US" altLang="zh-CN" dirty="0"/>
          </a:p>
          <a:p>
            <a:pPr indent="457200"/>
            <a:r>
              <a:rPr lang="en-US" altLang="zh-CN" b="1" dirty="0"/>
              <a:t>6.</a:t>
            </a:r>
            <a:r>
              <a:rPr lang="zh-CN" altLang="zh-CN" b="1" dirty="0"/>
              <a:t>等分线段</a:t>
            </a:r>
            <a:endParaRPr lang="zh-CN" altLang="zh-CN" dirty="0"/>
          </a:p>
          <a:p>
            <a:pPr indent="457200"/>
            <a:r>
              <a:rPr lang="zh-CN" altLang="zh-CN" dirty="0"/>
              <a:t>在线段上单击鼠标右键，在弹出的快捷菜单中选择“等分”选项，然后在线段上移动鼠标，系统会根据鼠标位置自动计算分段数量以及分段长度。</a:t>
            </a:r>
          </a:p>
        </p:txBody>
      </p:sp>
      <p:pic>
        <p:nvPicPr>
          <p:cNvPr id="8194" name="图片 1">
            <a:extLst>
              <a:ext uri="{FF2B5EF4-FFF2-40B4-BE49-F238E27FC236}">
                <a16:creationId xmlns:a16="http://schemas.microsoft.com/office/drawing/2014/main" id="{C11E1626-1E01-45F0-ABF7-C0DA72442D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391" y="3336404"/>
            <a:ext cx="1751465" cy="27012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195" name="图片 1">
            <a:extLst>
              <a:ext uri="{FF2B5EF4-FFF2-40B4-BE49-F238E27FC236}">
                <a16:creationId xmlns:a16="http://schemas.microsoft.com/office/drawing/2014/main" id="{F55A4CD0-1C52-4D5B-90DE-C6CA7B7248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3782" y="3336403"/>
            <a:ext cx="1792007" cy="26880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196" name="图片 1">
            <a:extLst>
              <a:ext uri="{FF2B5EF4-FFF2-40B4-BE49-F238E27FC236}">
                <a16:creationId xmlns:a16="http://schemas.microsoft.com/office/drawing/2014/main" id="{B633B74F-3CEB-4B62-853D-EE7D2EC604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4714" y="3336401"/>
            <a:ext cx="1751465" cy="26880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879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48319" y="520247"/>
            <a:ext cx="6404506"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4.2.2  </a:t>
            </a:r>
            <a:r>
              <a:rPr lang="zh-CN" altLang="zh-CN" b="1" dirty="0"/>
              <a:t>“矩形”工具</a:t>
            </a:r>
          </a:p>
          <a:p>
            <a:pPr indent="457200"/>
            <a:r>
              <a:rPr lang="zh-CN" altLang="zh-CN" dirty="0"/>
              <a:t>矩形工具通过定位两个对角点来绘制规则的平面矩形，并且自动封闭成一个面。用户可以通过以下几种方式激活“矩形”工具：</a:t>
            </a:r>
          </a:p>
          <a:p>
            <a:pPr marL="342900" lvl="0" indent="457200">
              <a:buFont typeface="Wingdings" panose="05000000000000000000" pitchFamily="2" charset="2"/>
              <a:buChar char="l"/>
            </a:pPr>
            <a:r>
              <a:rPr lang="zh-CN" altLang="zh-CN" dirty="0"/>
              <a:t>在菜单栏中执行“绘图</a:t>
            </a:r>
            <a:r>
              <a:rPr lang="en-US" altLang="zh-CN" dirty="0"/>
              <a:t>&gt;</a:t>
            </a:r>
            <a:r>
              <a:rPr lang="zh-CN" altLang="zh-CN" dirty="0"/>
              <a:t>形状</a:t>
            </a:r>
            <a:r>
              <a:rPr lang="en-US" altLang="zh-CN" dirty="0"/>
              <a:t>&gt;</a:t>
            </a:r>
            <a:r>
              <a:rPr lang="zh-CN" altLang="zh-CN" dirty="0"/>
              <a:t>矩形”命令。</a:t>
            </a:r>
            <a:endParaRPr lang="en-US" altLang="zh-CN" dirty="0"/>
          </a:p>
          <a:p>
            <a:pPr marL="342900" indent="457200">
              <a:buFont typeface="Wingdings" panose="05000000000000000000" pitchFamily="2" charset="2"/>
              <a:buChar char="l"/>
            </a:pPr>
            <a:r>
              <a:rPr lang="zh-CN" altLang="zh-CN" dirty="0"/>
              <a:t>在“绘图”工具栏中单击“矩形”按钮。</a:t>
            </a:r>
            <a:endParaRPr lang="en-US" altLang="zh-CN" dirty="0"/>
          </a:p>
          <a:p>
            <a:pPr marL="342900" indent="457200">
              <a:buFont typeface="Wingdings" panose="05000000000000000000" pitchFamily="2" charset="2"/>
              <a:buChar char="l"/>
            </a:pPr>
            <a:r>
              <a:rPr lang="zh-CN" altLang="zh-CN" dirty="0"/>
              <a:t>在键盘上按</a:t>
            </a:r>
            <a:r>
              <a:rPr lang="en-US" altLang="zh-CN" dirty="0"/>
              <a:t>R</a:t>
            </a:r>
            <a:r>
              <a:rPr lang="zh-CN" altLang="zh-CN" dirty="0"/>
              <a:t>键。</a:t>
            </a:r>
            <a:endParaRPr lang="en-US" altLang="zh-CN" dirty="0"/>
          </a:p>
          <a:p>
            <a:pPr indent="457200"/>
            <a:r>
              <a:rPr lang="en-US" altLang="zh-CN" b="1" dirty="0"/>
              <a:t>1.</a:t>
            </a:r>
            <a:r>
              <a:rPr lang="zh-CN" altLang="zh-CN" b="1" dirty="0"/>
              <a:t>通过输入参数创建精确尺寸的矩形</a:t>
            </a:r>
            <a:endParaRPr lang="zh-CN" altLang="zh-CN" dirty="0"/>
          </a:p>
          <a:p>
            <a:pPr indent="457200"/>
            <a:r>
              <a:rPr lang="zh-CN" altLang="zh-CN" dirty="0"/>
              <a:t>绘制矩形时，它的尺寸会在数值控制框中动态显示，用户可以在确定第一个角点或者刚绘制完矩形后，通过键盘数精确尺寸。除了输入数字外，用户还可以输入相应的单位，例如英制的（</a:t>
            </a:r>
            <a:r>
              <a:rPr lang="en-US" altLang="zh-CN" dirty="0"/>
              <a:t>1</a:t>
            </a:r>
            <a:r>
              <a:rPr lang="zh-CN" altLang="zh-CN" dirty="0"/>
              <a:t>’</a:t>
            </a:r>
            <a:r>
              <a:rPr lang="en-US" altLang="zh-CN" dirty="0"/>
              <a:t>6</a:t>
            </a:r>
            <a:r>
              <a:rPr lang="zh-CN" altLang="zh-CN" dirty="0"/>
              <a:t>”）或者</a:t>
            </a:r>
            <a:r>
              <a:rPr lang="en-US" altLang="zh-CN" dirty="0"/>
              <a:t>mm</a:t>
            </a:r>
            <a:r>
              <a:rPr lang="zh-CN" altLang="zh-CN" dirty="0"/>
              <a:t>、</a:t>
            </a:r>
            <a:r>
              <a:rPr lang="en-US" altLang="zh-CN" dirty="0"/>
              <a:t>m</a:t>
            </a:r>
            <a:r>
              <a:rPr lang="zh-CN" altLang="zh-CN" dirty="0"/>
              <a:t>等。</a:t>
            </a:r>
          </a:p>
        </p:txBody>
      </p:sp>
      <p:pic>
        <p:nvPicPr>
          <p:cNvPr id="9218" name="图片 1">
            <a:extLst>
              <a:ext uri="{FF2B5EF4-FFF2-40B4-BE49-F238E27FC236}">
                <a16:creationId xmlns:a16="http://schemas.microsoft.com/office/drawing/2014/main" id="{61541868-3E28-4541-BB5E-D0F3EB0F27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740" y="2602822"/>
            <a:ext cx="3624460" cy="3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图片 1">
            <a:extLst>
              <a:ext uri="{FF2B5EF4-FFF2-40B4-BE49-F238E27FC236}">
                <a16:creationId xmlns:a16="http://schemas.microsoft.com/office/drawing/2014/main" id="{304C4049-662C-4694-B733-F256A31494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034" y="3705907"/>
            <a:ext cx="3624450" cy="37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148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32263" y="665390"/>
            <a:ext cx="9327473" cy="234628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根据提示绘制矩形</a:t>
            </a:r>
            <a:endParaRPr lang="zh-CN" altLang="zh-CN" dirty="0"/>
          </a:p>
          <a:p>
            <a:pPr indent="457200"/>
            <a:r>
              <a:rPr lang="zh-CN" altLang="zh-CN" dirty="0"/>
              <a:t>在绘制矩形时，如果长宽比满足黄金分割比率，则在拖动鼠标定位时会在矩形中出现一条虚线表示的对角线，此时绘制的矩形满足黄金分割比是最协调的，在鼠标指针旁会出现“黄金分割”的文字提示。如果长度宽度相同，矩形中同样会出现一条虚线的对角线，鼠标指针旁会持续按“正方形”的文字提示。</a:t>
            </a:r>
          </a:p>
        </p:txBody>
      </p:sp>
      <p:pic>
        <p:nvPicPr>
          <p:cNvPr id="10242" name="图片 1">
            <a:extLst>
              <a:ext uri="{FF2B5EF4-FFF2-40B4-BE49-F238E27FC236}">
                <a16:creationId xmlns:a16="http://schemas.microsoft.com/office/drawing/2014/main" id="{3BAD756C-AA10-4BAA-BD42-0E126E0BAF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7025" y="3387715"/>
            <a:ext cx="3709429" cy="22293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43" name="图片 1">
            <a:extLst>
              <a:ext uri="{FF2B5EF4-FFF2-40B4-BE49-F238E27FC236}">
                <a16:creationId xmlns:a16="http://schemas.microsoft.com/office/drawing/2014/main" id="{7A1F8857-0B03-4970-AC02-84EC99A971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4821" y="3387715"/>
            <a:ext cx="2459184" cy="22161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435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28706" y="1405619"/>
            <a:ext cx="8934588" cy="325346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4.2.3  </a:t>
            </a:r>
            <a:r>
              <a:rPr lang="zh-CN" altLang="zh-CN" b="1" dirty="0"/>
              <a:t>“圆”工具</a:t>
            </a:r>
          </a:p>
          <a:p>
            <a:pPr indent="457200"/>
            <a:r>
              <a:rPr lang="zh-CN" altLang="zh-CN" dirty="0"/>
              <a:t>圆形作为一个几何形体，在各类设计中是一个出现的非常频繁的构图要素。在</a:t>
            </a:r>
            <a:r>
              <a:rPr lang="en-US" altLang="zh-CN" dirty="0"/>
              <a:t>SketchUp</a:t>
            </a:r>
            <a:r>
              <a:rPr lang="zh-CN" altLang="zh-CN" dirty="0"/>
              <a:t>中，圆形工具可以用来绘制圆形以及生成圆形的“面”。用户可以通过以下几种方式激活“圆”工具：</a:t>
            </a:r>
          </a:p>
          <a:p>
            <a:pPr marL="342900" lvl="0" indent="457200">
              <a:buFont typeface="Wingdings" panose="05000000000000000000" pitchFamily="2" charset="2"/>
              <a:buChar char="l"/>
            </a:pPr>
            <a:r>
              <a:rPr lang="zh-CN" altLang="zh-CN" dirty="0"/>
              <a:t>在菜单栏中执行“绘图</a:t>
            </a:r>
            <a:r>
              <a:rPr lang="en-US" altLang="zh-CN" dirty="0"/>
              <a:t>&gt;</a:t>
            </a:r>
            <a:r>
              <a:rPr lang="zh-CN" altLang="zh-CN" dirty="0"/>
              <a:t>形状</a:t>
            </a:r>
            <a:r>
              <a:rPr lang="en-US" altLang="zh-CN" dirty="0"/>
              <a:t>&gt;</a:t>
            </a:r>
            <a:r>
              <a:rPr lang="zh-CN" altLang="zh-CN" dirty="0"/>
              <a:t>圆”命令。</a:t>
            </a:r>
          </a:p>
          <a:p>
            <a:pPr marL="342900" lvl="0" indent="457200">
              <a:buFont typeface="Wingdings" panose="05000000000000000000" pitchFamily="2" charset="2"/>
              <a:buChar char="l"/>
            </a:pPr>
            <a:r>
              <a:rPr lang="zh-CN" altLang="zh-CN" dirty="0"/>
              <a:t>在“绘图”工具栏中单击“圆”按钮。</a:t>
            </a:r>
          </a:p>
          <a:p>
            <a:pPr marL="342900" lvl="0" indent="457200">
              <a:buFont typeface="Wingdings" panose="05000000000000000000" pitchFamily="2" charset="2"/>
              <a:buChar char="l"/>
            </a:pPr>
            <a:r>
              <a:rPr lang="zh-CN" altLang="zh-CN" dirty="0"/>
              <a:t>在键盘上按</a:t>
            </a:r>
            <a:r>
              <a:rPr lang="en-US" altLang="zh-CN" dirty="0"/>
              <a:t>C</a:t>
            </a:r>
            <a:r>
              <a:rPr lang="zh-CN" altLang="zh-CN" dirty="0"/>
              <a:t>键。</a:t>
            </a:r>
          </a:p>
        </p:txBody>
      </p:sp>
    </p:spTree>
    <p:extLst>
      <p:ext uri="{BB962C8B-B14F-4D97-AF65-F5344CB8AC3E}">
        <p14:creationId xmlns:p14="http://schemas.microsoft.com/office/powerpoint/2010/main" val="3946984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447675"/>
            <a:ext cx="9267503" cy="32696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a:t>
            </a:r>
            <a:r>
              <a:rPr lang="zh-CN" altLang="zh-CN" b="1" dirty="0"/>
              <a:t>圆的片段数</a:t>
            </a:r>
            <a:endParaRPr lang="zh-CN" altLang="zh-CN" dirty="0"/>
          </a:p>
          <a:p>
            <a:pPr indent="457200"/>
            <a:r>
              <a:rPr lang="zh-CN" altLang="zh-CN" dirty="0"/>
              <a:t>在</a:t>
            </a:r>
            <a:r>
              <a:rPr lang="en-US" altLang="zh-CN" dirty="0"/>
              <a:t>SketchUp</a:t>
            </a:r>
            <a:r>
              <a:rPr lang="zh-CN" altLang="zh-CN" dirty="0"/>
              <a:t>中的圆形实际上是由正多边形所组成的，操作时并不明显，但是当导出到其他软件后就会发现问题。所以在</a:t>
            </a:r>
            <a:r>
              <a:rPr lang="en-US" altLang="zh-CN" dirty="0"/>
              <a:t>SketchUp</a:t>
            </a:r>
            <a:r>
              <a:rPr lang="zh-CN" altLang="zh-CN" dirty="0"/>
              <a:t>中绘制圆形时可以调整圆的片段数（即多边形的边数）。在激活“圆形”工具后，用户可以在数值控制栏中输入片段数，如“</a:t>
            </a:r>
            <a:r>
              <a:rPr lang="en-US" altLang="zh-CN" dirty="0"/>
              <a:t>8</a:t>
            </a:r>
            <a:r>
              <a:rPr lang="zh-CN" altLang="zh-CN" dirty="0"/>
              <a:t>”表示绘制的圆是正八边形，“</a:t>
            </a:r>
            <a:r>
              <a:rPr lang="en-US" altLang="zh-CN" dirty="0"/>
              <a:t>16</a:t>
            </a:r>
            <a:r>
              <a:rPr lang="zh-CN" altLang="zh-CN" dirty="0"/>
              <a:t>”表示绘制出的圆是正十六边形，片段数越大越趋近于圆形，如图为片段数分别为</a:t>
            </a:r>
            <a:r>
              <a:rPr lang="en-US" altLang="zh-CN" dirty="0"/>
              <a:t>8</a:t>
            </a:r>
            <a:r>
              <a:rPr lang="zh-CN" altLang="zh-CN" dirty="0"/>
              <a:t>、</a:t>
            </a:r>
            <a:r>
              <a:rPr lang="en-US" altLang="zh-CN" dirty="0"/>
              <a:t>16</a:t>
            </a:r>
            <a:r>
              <a:rPr lang="zh-CN" altLang="zh-CN" dirty="0"/>
              <a:t>、</a:t>
            </a:r>
            <a:r>
              <a:rPr lang="en-US" altLang="zh-CN" dirty="0"/>
              <a:t>50</a:t>
            </a:r>
            <a:r>
              <a:rPr lang="zh-CN" altLang="zh-CN" dirty="0"/>
              <a:t>的圆。要注意，在制作圆形物体时尽量不要使用片段数低于</a:t>
            </a:r>
            <a:r>
              <a:rPr lang="en-US" altLang="zh-CN" dirty="0"/>
              <a:t>16</a:t>
            </a:r>
            <a:r>
              <a:rPr lang="zh-CN" altLang="zh-CN" dirty="0"/>
              <a:t>的圆。</a:t>
            </a:r>
          </a:p>
        </p:txBody>
      </p:sp>
      <p:pic>
        <p:nvPicPr>
          <p:cNvPr id="11266" name="图片 1">
            <a:extLst>
              <a:ext uri="{FF2B5EF4-FFF2-40B4-BE49-F238E27FC236}">
                <a16:creationId xmlns:a16="http://schemas.microsoft.com/office/drawing/2014/main" id="{EAFC99EC-C703-4800-8D92-50E1556BCF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3106" y="3836537"/>
            <a:ext cx="2016372" cy="20163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267" name="图片 1">
            <a:extLst>
              <a:ext uri="{FF2B5EF4-FFF2-40B4-BE49-F238E27FC236}">
                <a16:creationId xmlns:a16="http://schemas.microsoft.com/office/drawing/2014/main" id="{31D2C220-E96A-4E04-B38F-9D0EA3DCCB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3450" y="3822248"/>
            <a:ext cx="2054901" cy="205490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268" name="图片 1">
            <a:extLst>
              <a:ext uri="{FF2B5EF4-FFF2-40B4-BE49-F238E27FC236}">
                <a16:creationId xmlns:a16="http://schemas.microsoft.com/office/drawing/2014/main" id="{7854C89A-FEA0-488F-8802-B83F5B5E64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2371" y="3807961"/>
            <a:ext cx="2016372" cy="205490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1463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1646068" y="2155654"/>
            <a:ext cx="8899863"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SketchUp</a:t>
            </a:r>
            <a:r>
              <a:rPr lang="zh-CN" altLang="zh-CN" dirty="0"/>
              <a:t>是一款三维建模软件，其重心就在于模型的绘制与编辑。本章主要介绍的是物体对象的选择、绘图工具和编辑工具的应用，可以帮助用户很好地掌握基础模型的创建与编辑操作，是全书的重点章节。</a:t>
            </a:r>
          </a:p>
          <a:p>
            <a:pPr marL="342900" lvl="0" indent="457200">
              <a:buFont typeface="Wingdings" panose="05000000000000000000" pitchFamily="2" charset="2"/>
              <a:buChar char="l"/>
            </a:pPr>
            <a:r>
              <a:rPr lang="zh-CN" altLang="zh-CN" dirty="0"/>
              <a:t>了解对象的选择操作</a:t>
            </a:r>
          </a:p>
          <a:p>
            <a:pPr marL="342900" lvl="0" indent="457200">
              <a:buFont typeface="Wingdings" panose="05000000000000000000" pitchFamily="2" charset="2"/>
              <a:buChar char="l"/>
            </a:pPr>
            <a:r>
              <a:rPr lang="zh-CN" altLang="zh-CN" dirty="0"/>
              <a:t>掌握绘图工具的使用</a:t>
            </a:r>
          </a:p>
          <a:p>
            <a:pPr marL="342900" lvl="0" indent="457200">
              <a:buFont typeface="Wingdings" panose="05000000000000000000" pitchFamily="2" charset="2"/>
              <a:buChar char="l"/>
            </a:pPr>
            <a:r>
              <a:rPr lang="zh-CN" altLang="zh-CN" dirty="0"/>
              <a:t>掌握编辑工具的使用</a:t>
            </a:r>
          </a:p>
        </p:txBody>
      </p:sp>
    </p:spTree>
    <p:extLst>
      <p:ext uri="{BB962C8B-B14F-4D97-AF65-F5344CB8AC3E}">
        <p14:creationId xmlns:p14="http://schemas.microsoft.com/office/powerpoint/2010/main" val="781970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62248" y="1015616"/>
            <a:ext cx="9267503"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修改圆的属性</a:t>
            </a:r>
            <a:endParaRPr lang="zh-CN" altLang="zh-CN" dirty="0"/>
          </a:p>
          <a:p>
            <a:pPr indent="457200"/>
            <a:r>
              <a:rPr lang="zh-CN" altLang="zh-CN" dirty="0"/>
              <a:t>对于绘制好的圆，用户也可以通过</a:t>
            </a:r>
            <a:r>
              <a:rPr lang="en-US" altLang="zh-CN" dirty="0"/>
              <a:t>“</a:t>
            </a:r>
            <a:r>
              <a:rPr lang="zh-CN" altLang="zh-CN" dirty="0"/>
              <a:t>图元信息</a:t>
            </a:r>
            <a:r>
              <a:rPr lang="en-US" altLang="zh-CN" dirty="0"/>
              <a:t>”</a:t>
            </a:r>
            <a:r>
              <a:rPr lang="zh-CN" altLang="zh-CN" dirty="0"/>
              <a:t>面板修改参数。选择圆形并单击鼠标右键，在弹出的快捷菜单中选择</a:t>
            </a:r>
            <a:r>
              <a:rPr lang="en-US" altLang="zh-CN" dirty="0"/>
              <a:t>“</a:t>
            </a:r>
            <a:r>
              <a:rPr lang="zh-CN" altLang="zh-CN" dirty="0"/>
              <a:t>图元信息</a:t>
            </a:r>
            <a:r>
              <a:rPr lang="en-US" altLang="zh-CN" dirty="0"/>
              <a:t>”</a:t>
            </a:r>
            <a:r>
              <a:rPr lang="zh-CN" altLang="zh-CN" dirty="0"/>
              <a:t>选项，此时会打开</a:t>
            </a:r>
            <a:r>
              <a:rPr lang="en-US" altLang="zh-CN" dirty="0"/>
              <a:t>“</a:t>
            </a:r>
            <a:r>
              <a:rPr lang="zh-CN" altLang="zh-CN" dirty="0"/>
              <a:t>图元信息</a:t>
            </a:r>
            <a:r>
              <a:rPr lang="en-US" altLang="zh-CN" dirty="0"/>
              <a:t>”</a:t>
            </a:r>
            <a:r>
              <a:rPr lang="zh-CN" altLang="zh-CN" dirty="0"/>
              <a:t>面板。在该面板中用户可以修改圆的半径、片段数等。</a:t>
            </a:r>
          </a:p>
        </p:txBody>
      </p:sp>
      <p:pic>
        <p:nvPicPr>
          <p:cNvPr id="12290" name="图片 1">
            <a:extLst>
              <a:ext uri="{FF2B5EF4-FFF2-40B4-BE49-F238E27FC236}">
                <a16:creationId xmlns:a16="http://schemas.microsoft.com/office/drawing/2014/main" id="{579B2746-0B61-448C-8FDE-D8DA7FE90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86" y="3185265"/>
            <a:ext cx="3365428" cy="253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04844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81549" y="520247"/>
            <a:ext cx="5784478"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4.2.4  </a:t>
            </a:r>
            <a:r>
              <a:rPr lang="zh-CN" altLang="zh-CN" b="1" dirty="0"/>
              <a:t>“圆弧”工具</a:t>
            </a:r>
          </a:p>
          <a:p>
            <a:pPr indent="457200"/>
            <a:r>
              <a:rPr lang="zh-CN" altLang="zh-CN" dirty="0"/>
              <a:t>圆弧和圆一样，都是由多个直线段连接而成的，可以像圆弧曲线那样进行编辑，是圆的一部分。</a:t>
            </a:r>
            <a:r>
              <a:rPr lang="en-US" altLang="zh-CN" dirty="0"/>
              <a:t>SketchUp</a:t>
            </a:r>
            <a:r>
              <a:rPr lang="zh-CN" altLang="zh-CN" dirty="0"/>
              <a:t>中提供了四种绘制圆弧的工具：“圆弧”、</a:t>
            </a:r>
            <a:r>
              <a:rPr lang="en-US" altLang="zh-CN" dirty="0"/>
              <a:t>“</a:t>
            </a:r>
            <a:r>
              <a:rPr lang="zh-CN" altLang="zh-CN" dirty="0"/>
              <a:t>两点圆弧</a:t>
            </a:r>
            <a:r>
              <a:rPr lang="en-US" altLang="zh-CN" dirty="0"/>
              <a:t>”</a:t>
            </a:r>
            <a:r>
              <a:rPr lang="zh-CN" altLang="zh-CN" dirty="0"/>
              <a:t>、</a:t>
            </a:r>
            <a:r>
              <a:rPr lang="en-US" altLang="zh-CN" dirty="0"/>
              <a:t>“3</a:t>
            </a:r>
            <a:r>
              <a:rPr lang="zh-CN" altLang="zh-CN" dirty="0"/>
              <a:t>点圆弧</a:t>
            </a:r>
            <a:r>
              <a:rPr lang="en-US" altLang="zh-CN" dirty="0"/>
              <a:t>”</a:t>
            </a:r>
            <a:r>
              <a:rPr lang="zh-CN" altLang="zh-CN" dirty="0"/>
              <a:t>、</a:t>
            </a:r>
            <a:r>
              <a:rPr lang="en-US" altLang="zh-CN" dirty="0"/>
              <a:t>“</a:t>
            </a:r>
            <a:r>
              <a:rPr lang="zh-CN" altLang="zh-CN" dirty="0"/>
              <a:t>扇形</a:t>
            </a:r>
            <a:r>
              <a:rPr lang="en-US" altLang="zh-CN" dirty="0"/>
              <a:t>”</a:t>
            </a:r>
            <a:r>
              <a:rPr lang="zh-CN" altLang="zh-CN" dirty="0"/>
              <a:t>。</a:t>
            </a:r>
          </a:p>
          <a:p>
            <a:pPr indent="457200"/>
            <a:r>
              <a:rPr lang="en-US" altLang="zh-CN" b="1" dirty="0"/>
              <a:t>1.</a:t>
            </a:r>
            <a:r>
              <a:rPr lang="zh-CN" altLang="zh-CN" b="1" dirty="0"/>
              <a:t>“圆弧”工具</a:t>
            </a:r>
            <a:endParaRPr lang="zh-CN" altLang="zh-CN" dirty="0"/>
          </a:p>
          <a:p>
            <a:pPr indent="457200"/>
            <a:r>
              <a:rPr lang="zh-CN" altLang="zh-CN" dirty="0"/>
              <a:t>该工具是通过指定圆弧的圆心、端点和角度来绘制圆弧。激活该工具后，光标位置会显示一个量角器，在绘图区内任意单击一点指定圆心，然后分别指定圆弧的起点和终点，即可绘制圆弧。也可以指定圆弧起点后，在数值控制栏中输入角度值来绘制圆弧。</a:t>
            </a:r>
          </a:p>
        </p:txBody>
      </p:sp>
      <p:pic>
        <p:nvPicPr>
          <p:cNvPr id="13314" name="图片 1">
            <a:extLst>
              <a:ext uri="{FF2B5EF4-FFF2-40B4-BE49-F238E27FC236}">
                <a16:creationId xmlns:a16="http://schemas.microsoft.com/office/drawing/2014/main" id="{C44E5836-AC89-49A5-B63D-1A2E39582E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7275" y="816968"/>
            <a:ext cx="2328503" cy="239318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3315" name="图片 1">
            <a:extLst>
              <a:ext uri="{FF2B5EF4-FFF2-40B4-BE49-F238E27FC236}">
                <a16:creationId xmlns:a16="http://schemas.microsoft.com/office/drawing/2014/main" id="{B3215D3A-A46D-4930-BA89-978577AA03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7277" y="3589791"/>
            <a:ext cx="2328504" cy="216550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8941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48623" y="955677"/>
            <a:ext cx="8869275"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“两点圆弧”工具</a:t>
            </a:r>
            <a:endParaRPr lang="zh-CN" altLang="zh-CN" dirty="0"/>
          </a:p>
          <a:p>
            <a:pPr indent="457200"/>
            <a:r>
              <a:rPr lang="zh-CN" altLang="zh-CN" dirty="0"/>
              <a:t>该工具是通过指定圆弧的起点、端点以及凸起高度来绘制圆弧，是默认的圆弧绘制方式。激活该工具后，分别指定圆弧的起点和端点，然后拖动鼠标指定弧的高度。用户也可通过在数值控制框输入精确的圆弧高度来绘制圆弧。</a:t>
            </a:r>
          </a:p>
        </p:txBody>
      </p:sp>
      <p:pic>
        <p:nvPicPr>
          <p:cNvPr id="14338" name="图片 1">
            <a:extLst>
              <a:ext uri="{FF2B5EF4-FFF2-40B4-BE49-F238E27FC236}">
                <a16:creationId xmlns:a16="http://schemas.microsoft.com/office/drawing/2014/main" id="{5D480EC4-8791-459B-AE8B-A668F60001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8115" y="3678025"/>
            <a:ext cx="4319314" cy="151377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339" name="图片 1">
            <a:extLst>
              <a:ext uri="{FF2B5EF4-FFF2-40B4-BE49-F238E27FC236}">
                <a16:creationId xmlns:a16="http://schemas.microsoft.com/office/drawing/2014/main" id="{4DA97011-DA71-434B-813E-4A9836DF72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6764" y="3429000"/>
            <a:ext cx="3363283" cy="201182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55862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48623" y="955677"/>
            <a:ext cx="8869275"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“三点圆弧”工具和“扇形”工具</a:t>
            </a:r>
            <a:endParaRPr lang="zh-CN" altLang="zh-CN" dirty="0"/>
          </a:p>
          <a:p>
            <a:pPr indent="457200"/>
            <a:r>
              <a:rPr lang="zh-CN" altLang="zh-CN" dirty="0"/>
              <a:t>三点画弧就是通过指定圆弧上的三个点来确定圆弧，用户也可以直接在数值控制框输入圆弧的角度。扇形的绘制方法同“圆弧”工具相同，但该工具绘制的结果是一个封闭的圆弧，且自动成面。</a:t>
            </a:r>
          </a:p>
        </p:txBody>
      </p:sp>
      <p:pic>
        <p:nvPicPr>
          <p:cNvPr id="15362" name="图片 1">
            <a:extLst>
              <a:ext uri="{FF2B5EF4-FFF2-40B4-BE49-F238E27FC236}">
                <a16:creationId xmlns:a16="http://schemas.microsoft.com/office/drawing/2014/main" id="{115F23E2-3470-47C0-8F79-7748EDDC17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2708" y="3227131"/>
            <a:ext cx="2448151" cy="232224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5363" name="图片 1">
            <a:extLst>
              <a:ext uri="{FF2B5EF4-FFF2-40B4-BE49-F238E27FC236}">
                <a16:creationId xmlns:a16="http://schemas.microsoft.com/office/drawing/2014/main" id="{84EBF19D-BBAD-4137-8FFB-933B159DAF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022" y="3619039"/>
            <a:ext cx="2622323" cy="153842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25015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67230" y="1855561"/>
            <a:ext cx="8457540" cy="19036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4.2.5  </a:t>
            </a:r>
            <a:r>
              <a:rPr lang="zh-CN" altLang="zh-CN" b="1" dirty="0"/>
              <a:t>“多边形”工具</a:t>
            </a:r>
          </a:p>
          <a:p>
            <a:pPr indent="457200"/>
            <a:r>
              <a:rPr lang="zh-CN" altLang="zh-CN" dirty="0"/>
              <a:t>在</a:t>
            </a:r>
            <a:r>
              <a:rPr lang="en-US" altLang="zh-CN" dirty="0"/>
              <a:t>SketchUp</a:t>
            </a:r>
            <a:r>
              <a:rPr lang="zh-CN" altLang="zh-CN" dirty="0"/>
              <a:t>中，多边形的绘制方法同圆形的绘制方法基本相同，激活</a:t>
            </a:r>
            <a:r>
              <a:rPr lang="en-US" altLang="zh-CN" dirty="0"/>
              <a:t>“</a:t>
            </a:r>
            <a:r>
              <a:rPr lang="zh-CN" altLang="zh-CN" dirty="0"/>
              <a:t>多边形</a:t>
            </a:r>
            <a:r>
              <a:rPr lang="en-US" altLang="zh-CN" dirty="0"/>
              <a:t>”</a:t>
            </a:r>
            <a:r>
              <a:rPr lang="zh-CN" altLang="zh-CN" dirty="0"/>
              <a:t>工具后，在数值控制框中输入多边形的边数，按</a:t>
            </a:r>
            <a:r>
              <a:rPr lang="en-US" altLang="zh-CN" dirty="0"/>
              <a:t>Enter</a:t>
            </a:r>
            <a:r>
              <a:rPr lang="zh-CN" altLang="zh-CN" dirty="0"/>
              <a:t>键后即可指定圆心和半径进行绘制。</a:t>
            </a:r>
          </a:p>
        </p:txBody>
      </p:sp>
    </p:spTree>
    <p:extLst>
      <p:ext uri="{BB962C8B-B14F-4D97-AF65-F5344CB8AC3E}">
        <p14:creationId xmlns:p14="http://schemas.microsoft.com/office/powerpoint/2010/main" val="38758112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957913" y="404132"/>
            <a:ext cx="8626599" cy="323895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4.2.6  </a:t>
            </a:r>
            <a:r>
              <a:rPr lang="zh-CN" altLang="zh-CN" b="1" dirty="0"/>
              <a:t>“手绘线”工具</a:t>
            </a:r>
          </a:p>
          <a:p>
            <a:pPr indent="457200"/>
            <a:r>
              <a:rPr lang="zh-CN" altLang="zh-CN" dirty="0"/>
              <a:t>手绘线工具常用来绘制不规则的、共面的二维曲线形体，如果起点与终点闭合，则形成封闭曲线。曲线图元由多条连接在一起的线段构成，这些曲线可作为单一的线条，用于定义和分割平面，但它们也具备连接性，选择其中一段即选择了整个图元。</a:t>
            </a:r>
          </a:p>
          <a:p>
            <a:pPr indent="457200"/>
            <a:r>
              <a:rPr lang="zh-CN" altLang="zh-CN" dirty="0"/>
              <a:t>激活“手绘线”工具，在视口中的一点单击并按住鼠标左键不放，移动光标以绘制所需要的曲线，绘制完毕后释放鼠标即可。</a:t>
            </a:r>
          </a:p>
        </p:txBody>
      </p:sp>
      <p:pic>
        <p:nvPicPr>
          <p:cNvPr id="16386" name="图片 1">
            <a:extLst>
              <a:ext uri="{FF2B5EF4-FFF2-40B4-BE49-F238E27FC236}">
                <a16:creationId xmlns:a16="http://schemas.microsoft.com/office/drawing/2014/main" id="{479E1C89-0CCC-4713-91D9-A6776FC7EB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8570" y="3788228"/>
            <a:ext cx="2143352" cy="21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图片 1">
            <a:extLst>
              <a:ext uri="{FF2B5EF4-FFF2-40B4-BE49-F238E27FC236}">
                <a16:creationId xmlns:a16="http://schemas.microsoft.com/office/drawing/2014/main" id="{5B66CF5A-9901-4151-9FA6-E4DF46DFE4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65220" y="3788228"/>
            <a:ext cx="17716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3955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3226547"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6173583" y="3972975"/>
            <a:ext cx="2646878" cy="830997"/>
          </a:xfrm>
          <a:prstGeom prst="rect">
            <a:avLst/>
          </a:prstGeom>
        </p:spPr>
        <p:txBody>
          <a:bodyPr wrap="none">
            <a:spAutoFit/>
          </a:bodyPr>
          <a:lstStyle/>
          <a:p>
            <a:r>
              <a:rPr lang="zh-CN" altLang="zh-CN" sz="4800" b="1" dirty="0"/>
              <a:t>编辑工具</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3539181"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447002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05394" y="1291385"/>
            <a:ext cx="8981209"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SketchUp</a:t>
            </a:r>
            <a:r>
              <a:rPr lang="zh-CN" altLang="zh-CN" dirty="0"/>
              <a:t>的“编辑”工具栏包含了“移动”、“推拉”、“旋转”、“跟随路径”、“缩放”以及“偏移复制”</a:t>
            </a:r>
            <a:r>
              <a:rPr lang="en-US" altLang="zh-CN" dirty="0"/>
              <a:t>6</a:t>
            </a:r>
            <a:r>
              <a:rPr lang="zh-CN" altLang="zh-CN" dirty="0"/>
              <a:t>种工具。其中“移动”、“旋转”、“缩放”以及“偏移复制”</a:t>
            </a:r>
            <a:r>
              <a:rPr lang="en-US" altLang="zh-CN" dirty="0"/>
              <a:t>4</a:t>
            </a:r>
            <a:r>
              <a:rPr lang="zh-CN" altLang="zh-CN" dirty="0"/>
              <a:t>个工具是用于对对象位置、形态的变换与复制，而“推拉”和“跟随路径”两个工具主要用于将二维图形转变成三维实体。</a:t>
            </a:r>
          </a:p>
        </p:txBody>
      </p:sp>
      <p:pic>
        <p:nvPicPr>
          <p:cNvPr id="17410" name="图片 1">
            <a:extLst>
              <a:ext uri="{FF2B5EF4-FFF2-40B4-BE49-F238E27FC236}">
                <a16:creationId xmlns:a16="http://schemas.microsoft.com/office/drawing/2014/main" id="{78089A49-BB5F-4088-872E-634B4DF472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4731" y="3842741"/>
            <a:ext cx="3522536" cy="104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67114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75154" y="1828412"/>
            <a:ext cx="8641692" cy="28306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4.3.1  </a:t>
            </a:r>
            <a:r>
              <a:rPr lang="zh-CN" altLang="zh-CN" b="1" dirty="0"/>
              <a:t>“移动”工具</a:t>
            </a:r>
          </a:p>
          <a:p>
            <a:pPr indent="457200"/>
            <a:r>
              <a:rPr lang="zh-CN" altLang="zh-CN" dirty="0"/>
              <a:t>使用“移动”工具可以对图形对象进行移动、复制、拉伸操作。用户可以通过以下几种方式激活“移动”工具：</a:t>
            </a:r>
          </a:p>
          <a:p>
            <a:pPr marL="342900" lvl="0" indent="457200">
              <a:buFont typeface="Wingdings" panose="05000000000000000000" pitchFamily="2" charset="2"/>
              <a:buChar char="l"/>
            </a:pPr>
            <a:r>
              <a:rPr lang="zh-CN" altLang="zh-CN" dirty="0"/>
              <a:t>在菜单栏中执行“工具</a:t>
            </a:r>
            <a:r>
              <a:rPr lang="en-US" altLang="zh-CN" dirty="0"/>
              <a:t>&gt;</a:t>
            </a:r>
            <a:r>
              <a:rPr lang="zh-CN" altLang="zh-CN" dirty="0"/>
              <a:t>移动”命令。</a:t>
            </a:r>
          </a:p>
          <a:p>
            <a:pPr marL="342900" lvl="0" indent="457200">
              <a:buFont typeface="Wingdings" panose="05000000000000000000" pitchFamily="2" charset="2"/>
              <a:buChar char="l"/>
            </a:pPr>
            <a:r>
              <a:rPr lang="zh-CN" altLang="zh-CN" dirty="0"/>
              <a:t>在“编辑”工具栏中单击“移动”按钮。</a:t>
            </a:r>
          </a:p>
          <a:p>
            <a:pPr marL="342900" lvl="0" indent="457200">
              <a:buFont typeface="Wingdings" panose="05000000000000000000" pitchFamily="2" charset="2"/>
              <a:buChar char="l"/>
            </a:pPr>
            <a:r>
              <a:rPr lang="zh-CN" altLang="zh-CN" dirty="0"/>
              <a:t>在键盘上按</a:t>
            </a:r>
            <a:r>
              <a:rPr lang="en-US" altLang="zh-CN" dirty="0"/>
              <a:t>M</a:t>
            </a:r>
            <a:r>
              <a:rPr lang="zh-CN" altLang="zh-CN" dirty="0"/>
              <a:t>键。</a:t>
            </a:r>
          </a:p>
        </p:txBody>
      </p:sp>
    </p:spTree>
    <p:extLst>
      <p:ext uri="{BB962C8B-B14F-4D97-AF65-F5344CB8AC3E}">
        <p14:creationId xmlns:p14="http://schemas.microsoft.com/office/powerpoint/2010/main" val="4996441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75154" y="1683268"/>
            <a:ext cx="8641692" cy="32696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4.3.2  </a:t>
            </a:r>
            <a:r>
              <a:rPr lang="zh-CN" altLang="zh-CN" b="1" dirty="0"/>
              <a:t>“旋转”工具</a:t>
            </a:r>
          </a:p>
          <a:p>
            <a:pPr indent="457200"/>
            <a:r>
              <a:rPr lang="zh-CN" altLang="zh-CN" dirty="0"/>
              <a:t>旋转工具用于旋转对象，可以对单个物体或者多个物体进行旋转，也可以对物体中的某一个部分进行旋转，还可以在旋转的过程中对物体进行复制。用户可以通过以下几种方式激活“旋转”工具：</a:t>
            </a:r>
          </a:p>
          <a:p>
            <a:pPr marL="342900" lvl="0" indent="457200">
              <a:buFont typeface="Wingdings" panose="05000000000000000000" pitchFamily="2" charset="2"/>
              <a:buChar char="l"/>
            </a:pPr>
            <a:r>
              <a:rPr lang="zh-CN" altLang="zh-CN" dirty="0"/>
              <a:t>在菜单栏中执行“工具</a:t>
            </a:r>
            <a:r>
              <a:rPr lang="en-US" altLang="zh-CN" dirty="0"/>
              <a:t>&gt;</a:t>
            </a:r>
            <a:r>
              <a:rPr lang="zh-CN" altLang="zh-CN" dirty="0"/>
              <a:t>旋转”命令。</a:t>
            </a:r>
          </a:p>
          <a:p>
            <a:pPr marL="342900" lvl="0" indent="457200">
              <a:buFont typeface="Wingdings" panose="05000000000000000000" pitchFamily="2" charset="2"/>
              <a:buChar char="l"/>
            </a:pPr>
            <a:r>
              <a:rPr lang="zh-CN" altLang="zh-CN" dirty="0"/>
              <a:t>在“编辑”工具栏中单击“旋转”按钮。</a:t>
            </a:r>
          </a:p>
          <a:p>
            <a:pPr marL="342900" lvl="0" indent="457200">
              <a:buFont typeface="Wingdings" panose="05000000000000000000" pitchFamily="2" charset="2"/>
              <a:buChar char="l"/>
            </a:pPr>
            <a:r>
              <a:rPr lang="zh-CN" altLang="zh-CN" dirty="0"/>
              <a:t>在键盘上按</a:t>
            </a:r>
            <a:r>
              <a:rPr lang="en-US" altLang="zh-CN" dirty="0"/>
              <a:t>Q</a:t>
            </a:r>
            <a:r>
              <a:rPr lang="zh-CN" altLang="zh-CN" dirty="0"/>
              <a:t>键。</a:t>
            </a:r>
          </a:p>
        </p:txBody>
      </p:sp>
    </p:spTree>
    <p:extLst>
      <p:ext uri="{BB962C8B-B14F-4D97-AF65-F5344CB8AC3E}">
        <p14:creationId xmlns:p14="http://schemas.microsoft.com/office/powerpoint/2010/main" val="14079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550069" y="1878921"/>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699369" y="2008253"/>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552737" y="2936259"/>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sp>
        <p:nvSpPr>
          <p:cNvPr id="5" name="文本框 4">
            <a:extLst>
              <a:ext uri="{FF2B5EF4-FFF2-40B4-BE49-F238E27FC236}">
                <a16:creationId xmlns:a16="http://schemas.microsoft.com/office/drawing/2014/main" id="{EFCD55F1-7E53-4D94-B849-03B234E0F197}"/>
              </a:ext>
            </a:extLst>
          </p:cNvPr>
          <p:cNvSpPr txBox="1"/>
          <p:nvPr/>
        </p:nvSpPr>
        <p:spPr>
          <a:xfrm>
            <a:off x="7574081" y="4046772"/>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712438" y="3067598"/>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FC40EEEA-082D-4E9C-AD82-845A3CAF94C9}"/>
              </a:ext>
            </a:extLst>
          </p:cNvPr>
          <p:cNvCxnSpPr/>
          <p:nvPr/>
        </p:nvCxnSpPr>
        <p:spPr>
          <a:xfrm flipH="1">
            <a:off x="7683846" y="4193351"/>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585788" y="2920797"/>
            <a:ext cx="1210588"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绘图工具</a:t>
            </a:r>
            <a:endParaRPr lang="zh-CN" altLang="en-US" dirty="0"/>
          </a:p>
        </p:txBody>
      </p:sp>
      <p:sp>
        <p:nvSpPr>
          <p:cNvPr id="12" name="文本框 11">
            <a:hlinkClick r:id="rId3" action="ppaction://hlinksldjump"/>
            <a:extLst>
              <a:ext uri="{FF2B5EF4-FFF2-40B4-BE49-F238E27FC236}">
                <a16:creationId xmlns:a16="http://schemas.microsoft.com/office/drawing/2014/main" id="{434003EC-243D-457F-A944-3C9706F6BB77}"/>
              </a:ext>
            </a:extLst>
          </p:cNvPr>
          <p:cNvSpPr txBox="1"/>
          <p:nvPr/>
        </p:nvSpPr>
        <p:spPr>
          <a:xfrm>
            <a:off x="8599643" y="4041857"/>
            <a:ext cx="1210588"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编辑工具</a:t>
            </a:r>
            <a:endParaRPr lang="zh-CN" altLang="en-US" dirty="0"/>
          </a:p>
        </p:txBody>
      </p:sp>
      <p:sp>
        <p:nvSpPr>
          <p:cNvPr id="22" name="文本框 21">
            <a:hlinkClick r:id="rId4" action="ppaction://hlinksldjump"/>
            <a:extLst>
              <a:ext uri="{FF2B5EF4-FFF2-40B4-BE49-F238E27FC236}">
                <a16:creationId xmlns:a16="http://schemas.microsoft.com/office/drawing/2014/main" id="{A4FA8CBE-305F-4333-AF39-400B25841AD0}"/>
              </a:ext>
            </a:extLst>
          </p:cNvPr>
          <p:cNvSpPr txBox="1"/>
          <p:nvPr/>
        </p:nvSpPr>
        <p:spPr>
          <a:xfrm>
            <a:off x="8593048" y="1868512"/>
            <a:ext cx="198002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物体对象的选择</a:t>
            </a:r>
            <a:endParaRPr lang="zh-CN" altLang="en-US" dirty="0"/>
          </a:p>
        </p:txBody>
      </p:sp>
    </p:spTree>
    <p:extLst>
      <p:ext uri="{BB962C8B-B14F-4D97-AF65-F5344CB8AC3E}">
        <p14:creationId xmlns:p14="http://schemas.microsoft.com/office/powerpoint/2010/main" val="366621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75154" y="1610700"/>
            <a:ext cx="8641692" cy="32696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4.3.3  </a:t>
            </a:r>
            <a:r>
              <a:rPr lang="zh-CN" altLang="zh-CN" b="1" dirty="0"/>
              <a:t>“缩放”工具</a:t>
            </a:r>
          </a:p>
          <a:p>
            <a:pPr indent="457200"/>
            <a:r>
              <a:rPr lang="zh-CN" altLang="zh-CN" dirty="0"/>
              <a:t>缩放工具主要用于对图形对象进行放大或缩小，可以是在</a:t>
            </a:r>
            <a:r>
              <a:rPr lang="en-US" altLang="zh-CN" dirty="0"/>
              <a:t>X</a:t>
            </a:r>
            <a:r>
              <a:rPr lang="zh-CN" altLang="zh-CN" dirty="0"/>
              <a:t>、</a:t>
            </a:r>
            <a:r>
              <a:rPr lang="en-US" altLang="zh-CN" dirty="0"/>
              <a:t>Y</a:t>
            </a:r>
            <a:r>
              <a:rPr lang="zh-CN" altLang="zh-CN" dirty="0"/>
              <a:t>、</a:t>
            </a:r>
            <a:r>
              <a:rPr lang="en-US" altLang="zh-CN" dirty="0"/>
              <a:t>Z</a:t>
            </a:r>
            <a:r>
              <a:rPr lang="zh-CN" altLang="zh-CN" dirty="0"/>
              <a:t>这三个轴同时进行等比缩放，也可以是锁定任意两个或单个轴向的非等比缩放。用户可以通过以下几种方式激活“移动”工具：</a:t>
            </a:r>
          </a:p>
          <a:p>
            <a:pPr marL="342900" lvl="0" indent="457200">
              <a:buFont typeface="Wingdings" panose="05000000000000000000" pitchFamily="2" charset="2"/>
              <a:buChar char="l"/>
            </a:pPr>
            <a:r>
              <a:rPr lang="zh-CN" altLang="zh-CN" dirty="0"/>
              <a:t>在菜单栏中执行“工具</a:t>
            </a:r>
            <a:r>
              <a:rPr lang="en-US" altLang="zh-CN" dirty="0"/>
              <a:t>&gt;</a:t>
            </a:r>
            <a:r>
              <a:rPr lang="zh-CN" altLang="zh-CN" dirty="0"/>
              <a:t>缩放”命令。</a:t>
            </a:r>
          </a:p>
          <a:p>
            <a:pPr marL="342900" lvl="0" indent="457200">
              <a:buFont typeface="Wingdings" panose="05000000000000000000" pitchFamily="2" charset="2"/>
              <a:buChar char="l"/>
            </a:pPr>
            <a:r>
              <a:rPr lang="zh-CN" altLang="zh-CN" dirty="0"/>
              <a:t>在“编辑”工具栏中单击“缩放”按钮。</a:t>
            </a:r>
          </a:p>
          <a:p>
            <a:pPr marL="342900" lvl="0" indent="457200">
              <a:buFont typeface="Wingdings" panose="05000000000000000000" pitchFamily="2" charset="2"/>
              <a:buChar char="l"/>
            </a:pPr>
            <a:r>
              <a:rPr lang="zh-CN" altLang="zh-CN" dirty="0"/>
              <a:t>在键盘上按</a:t>
            </a:r>
            <a:r>
              <a:rPr lang="en-US" altLang="zh-CN" dirty="0"/>
              <a:t>S</a:t>
            </a:r>
            <a:r>
              <a:rPr lang="zh-CN" altLang="zh-CN" dirty="0"/>
              <a:t>键。</a:t>
            </a:r>
          </a:p>
        </p:txBody>
      </p:sp>
    </p:spTree>
    <p:extLst>
      <p:ext uri="{BB962C8B-B14F-4D97-AF65-F5344CB8AC3E}">
        <p14:creationId xmlns:p14="http://schemas.microsoft.com/office/powerpoint/2010/main" val="13854477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06517" y="811473"/>
            <a:ext cx="8641692" cy="234628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a:t>
            </a:r>
            <a:r>
              <a:rPr lang="zh-CN" altLang="zh-CN" b="1" dirty="0"/>
              <a:t>精确缩放</a:t>
            </a:r>
            <a:endParaRPr lang="zh-CN" altLang="zh-CN" dirty="0"/>
          </a:p>
          <a:p>
            <a:pPr indent="457200"/>
            <a:r>
              <a:rPr lang="zh-CN" altLang="zh-CN" dirty="0"/>
              <a:t>在进行缩放操作的时候，数值控制框会显示缩放比例，用户可以在完成缩放后输入一个比例值即可进行精确缩放。</a:t>
            </a:r>
          </a:p>
          <a:p>
            <a:pPr indent="457200"/>
            <a:r>
              <a:rPr lang="en-US" altLang="zh-CN" b="1" dirty="0"/>
              <a:t>2.</a:t>
            </a:r>
            <a:r>
              <a:rPr lang="zh-CN" altLang="zh-CN" b="1" dirty="0"/>
              <a:t>中心缩放</a:t>
            </a:r>
            <a:endParaRPr lang="zh-CN" altLang="zh-CN" dirty="0"/>
          </a:p>
          <a:p>
            <a:pPr indent="457200"/>
            <a:r>
              <a:rPr lang="zh-CN" altLang="zh-CN" dirty="0"/>
              <a:t>在缩放面对象或者模型对象时，配合</a:t>
            </a:r>
            <a:r>
              <a:rPr lang="en-US" altLang="zh-CN" dirty="0"/>
              <a:t>Ctrl</a:t>
            </a:r>
            <a:r>
              <a:rPr lang="zh-CN" altLang="zh-CN" dirty="0"/>
              <a:t>键即可对其进行中心缩放。</a:t>
            </a:r>
          </a:p>
        </p:txBody>
      </p:sp>
      <p:pic>
        <p:nvPicPr>
          <p:cNvPr id="18434" name="图片 1">
            <a:extLst>
              <a:ext uri="{FF2B5EF4-FFF2-40B4-BE49-F238E27FC236}">
                <a16:creationId xmlns:a16="http://schemas.microsoft.com/office/drawing/2014/main" id="{95101C20-45D2-4054-BDBD-71A9CDEAA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3449" y="3606324"/>
            <a:ext cx="3536722" cy="18378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8435" name="图片 1">
            <a:extLst>
              <a:ext uri="{FF2B5EF4-FFF2-40B4-BE49-F238E27FC236}">
                <a16:creationId xmlns:a16="http://schemas.microsoft.com/office/drawing/2014/main" id="{5FDC2A3D-4031-480C-A119-EF2F84B562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9432" y="3606324"/>
            <a:ext cx="2564605" cy="18264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3688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61362" y="549275"/>
            <a:ext cx="8869275" cy="373149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4.3.4  </a:t>
            </a:r>
            <a:r>
              <a:rPr lang="zh-CN" altLang="zh-CN" b="1" dirty="0"/>
              <a:t>“偏移”工具</a:t>
            </a:r>
          </a:p>
          <a:p>
            <a:pPr indent="457200"/>
            <a:r>
              <a:rPr lang="zh-CN" altLang="zh-CN" dirty="0"/>
              <a:t>偏移工具可以将在同一平面中的线段或者面域沿着一个方向偏移一个统一的距离，并复制出一个新的物体。偏移的对象可以是面域、两条或两条以上首尾相接的线形物体集合、圆弧、圆或者多边形。用户可以通过以下几种方式激活“偏移”工具：</a:t>
            </a:r>
          </a:p>
          <a:p>
            <a:pPr marL="342900" lvl="0" indent="457200">
              <a:buFont typeface="Wingdings" panose="05000000000000000000" pitchFamily="2" charset="2"/>
              <a:buChar char="l"/>
            </a:pPr>
            <a:r>
              <a:rPr lang="zh-CN" altLang="zh-CN" dirty="0"/>
              <a:t>在菜单栏中执行“工具</a:t>
            </a:r>
            <a:r>
              <a:rPr lang="en-US" altLang="zh-CN" dirty="0"/>
              <a:t>&gt;</a:t>
            </a:r>
            <a:r>
              <a:rPr lang="zh-CN" altLang="zh-CN" dirty="0"/>
              <a:t>偏移”命令。</a:t>
            </a:r>
          </a:p>
          <a:p>
            <a:pPr marL="342900" lvl="0" indent="457200">
              <a:buFont typeface="Wingdings" panose="05000000000000000000" pitchFamily="2" charset="2"/>
              <a:buChar char="l"/>
            </a:pPr>
            <a:r>
              <a:rPr lang="zh-CN" altLang="zh-CN" dirty="0"/>
              <a:t>在“编辑”工具栏中单击“偏移”按钮。</a:t>
            </a:r>
          </a:p>
          <a:p>
            <a:pPr marL="342900" lvl="0" indent="457200">
              <a:buFont typeface="Wingdings" panose="05000000000000000000" pitchFamily="2" charset="2"/>
              <a:buChar char="l"/>
            </a:pPr>
            <a:r>
              <a:rPr lang="zh-CN" altLang="zh-CN" dirty="0"/>
              <a:t>在键盘上按</a:t>
            </a:r>
            <a:r>
              <a:rPr lang="en-US" altLang="zh-CN" dirty="0"/>
              <a:t>O</a:t>
            </a:r>
            <a:r>
              <a:rPr lang="zh-CN" altLang="zh-CN" dirty="0"/>
              <a:t>键。</a:t>
            </a:r>
          </a:p>
        </p:txBody>
      </p:sp>
      <p:pic>
        <p:nvPicPr>
          <p:cNvPr id="19458" name="图片 1">
            <a:extLst>
              <a:ext uri="{FF2B5EF4-FFF2-40B4-BE49-F238E27FC236}">
                <a16:creationId xmlns:a16="http://schemas.microsoft.com/office/drawing/2014/main" id="{16B462E6-B924-409F-9E21-D114C4F9476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54249" y="4280773"/>
            <a:ext cx="16383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图片 1">
            <a:extLst>
              <a:ext uri="{FF2B5EF4-FFF2-40B4-BE49-F238E27FC236}">
                <a16:creationId xmlns:a16="http://schemas.microsoft.com/office/drawing/2014/main" id="{730DB214-FDF2-46A1-9FD1-63D57181FDA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5609" y="4280772"/>
            <a:ext cx="1457325"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4419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22800" y="665390"/>
            <a:ext cx="8746400" cy="3238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4.3.5  </a:t>
            </a:r>
            <a:r>
              <a:rPr lang="zh-CN" altLang="zh-CN" b="1" dirty="0"/>
              <a:t>“推</a:t>
            </a:r>
            <a:r>
              <a:rPr lang="en-US" altLang="zh-CN" b="1" dirty="0"/>
              <a:t>/</a:t>
            </a:r>
            <a:r>
              <a:rPr lang="zh-CN" altLang="zh-CN" b="1" dirty="0"/>
              <a:t>拉”工具</a:t>
            </a:r>
          </a:p>
          <a:p>
            <a:pPr indent="457200"/>
            <a:r>
              <a:rPr lang="zh-CN" altLang="zh-CN" dirty="0"/>
              <a:t>推拉工具是二维平面生成三维实体模型最为常用的工具，可以将图形的表面以自身的垂直方向拉伸出想要的高度。用户可以通过以下几种方式激活“推</a:t>
            </a:r>
            <a:r>
              <a:rPr lang="en-US" altLang="zh-CN" dirty="0"/>
              <a:t>/</a:t>
            </a:r>
            <a:r>
              <a:rPr lang="zh-CN" altLang="zh-CN" dirty="0"/>
              <a:t>拉”工具：</a:t>
            </a:r>
          </a:p>
          <a:p>
            <a:pPr marL="342900" lvl="0" indent="457200">
              <a:buFont typeface="Wingdings" panose="05000000000000000000" pitchFamily="2" charset="2"/>
              <a:buChar char="l"/>
            </a:pPr>
            <a:r>
              <a:rPr lang="zh-CN" altLang="zh-CN" dirty="0"/>
              <a:t>在菜单栏中执行“工具</a:t>
            </a:r>
            <a:r>
              <a:rPr lang="en-US" altLang="zh-CN" dirty="0"/>
              <a:t>&gt;</a:t>
            </a:r>
            <a:r>
              <a:rPr lang="zh-CN" altLang="zh-CN" dirty="0"/>
              <a:t>推</a:t>
            </a:r>
            <a:r>
              <a:rPr lang="en-US" altLang="zh-CN" dirty="0"/>
              <a:t>/</a:t>
            </a:r>
            <a:r>
              <a:rPr lang="zh-CN" altLang="zh-CN" dirty="0"/>
              <a:t>拉”命令。</a:t>
            </a:r>
          </a:p>
          <a:p>
            <a:pPr marL="342900" lvl="0" indent="457200">
              <a:buFont typeface="Wingdings" panose="05000000000000000000" pitchFamily="2" charset="2"/>
              <a:buChar char="l"/>
            </a:pPr>
            <a:r>
              <a:rPr lang="zh-CN" altLang="zh-CN" dirty="0"/>
              <a:t>在“编辑”工具栏中单击“推</a:t>
            </a:r>
            <a:r>
              <a:rPr lang="en-US" altLang="zh-CN" dirty="0"/>
              <a:t>/</a:t>
            </a:r>
            <a:r>
              <a:rPr lang="zh-CN" altLang="zh-CN" dirty="0"/>
              <a:t>拉”按钮。</a:t>
            </a:r>
          </a:p>
          <a:p>
            <a:pPr marL="342900" lvl="0" indent="457200">
              <a:buFont typeface="Wingdings" panose="05000000000000000000" pitchFamily="2" charset="2"/>
              <a:buChar char="l"/>
            </a:pPr>
            <a:r>
              <a:rPr lang="zh-CN" altLang="zh-CN" dirty="0"/>
              <a:t>在键盘上按</a:t>
            </a:r>
            <a:r>
              <a:rPr lang="en-US" altLang="zh-CN" dirty="0"/>
              <a:t>P</a:t>
            </a:r>
            <a:r>
              <a:rPr lang="zh-CN" altLang="zh-CN" dirty="0"/>
              <a:t>键。</a:t>
            </a:r>
          </a:p>
        </p:txBody>
      </p:sp>
      <p:pic>
        <p:nvPicPr>
          <p:cNvPr id="20482" name="图片 1">
            <a:extLst>
              <a:ext uri="{FF2B5EF4-FFF2-40B4-BE49-F238E27FC236}">
                <a16:creationId xmlns:a16="http://schemas.microsoft.com/office/drawing/2014/main" id="{EB26C05B-F9AD-4A84-BB86-87802F4B8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4800" y="4257449"/>
            <a:ext cx="2965714" cy="12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图片 1">
            <a:extLst>
              <a:ext uri="{FF2B5EF4-FFF2-40B4-BE49-F238E27FC236}">
                <a16:creationId xmlns:a16="http://schemas.microsoft.com/office/drawing/2014/main" id="{23183DA1-12AB-4BEC-93A8-0211851D777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5697" y="4257449"/>
            <a:ext cx="2406145" cy="12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79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22800" y="1681390"/>
            <a:ext cx="8746400"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4.3.6  </a:t>
            </a:r>
            <a:r>
              <a:rPr lang="zh-CN" altLang="zh-CN" b="1" dirty="0"/>
              <a:t>“路径跟随”工具</a:t>
            </a:r>
          </a:p>
          <a:p>
            <a:pPr indent="457200"/>
            <a:r>
              <a:rPr lang="zh-CN" altLang="zh-CN" dirty="0"/>
              <a:t>路径跟随是指将一个界面沿着某一指定线路进行拉伸的建模方式，与</a:t>
            </a:r>
            <a:r>
              <a:rPr lang="en-US" altLang="zh-CN" dirty="0"/>
              <a:t>3ds max</a:t>
            </a:r>
            <a:r>
              <a:rPr lang="zh-CN" altLang="zh-CN" dirty="0"/>
              <a:t>中的“放样”命令有些相似，是一种很传统的从二维到三维的建模工具。用户可以通过以下几种方式激活“路径跟随”工具：</a:t>
            </a:r>
          </a:p>
          <a:p>
            <a:pPr marL="342900" lvl="0" indent="457200">
              <a:buFont typeface="Wingdings" panose="05000000000000000000" pitchFamily="2" charset="2"/>
              <a:buChar char="l"/>
            </a:pPr>
            <a:r>
              <a:rPr lang="zh-CN" altLang="zh-CN" dirty="0"/>
              <a:t>在菜单栏中执行“工具</a:t>
            </a:r>
            <a:r>
              <a:rPr lang="en-US" altLang="zh-CN" dirty="0"/>
              <a:t>&gt;</a:t>
            </a:r>
            <a:r>
              <a:rPr lang="zh-CN" altLang="zh-CN" dirty="0"/>
              <a:t>路径跟随”命令。</a:t>
            </a:r>
          </a:p>
          <a:p>
            <a:pPr marL="342900" indent="457200">
              <a:buFont typeface="Wingdings" panose="05000000000000000000" pitchFamily="2" charset="2"/>
              <a:buChar char="l"/>
            </a:pPr>
            <a:r>
              <a:rPr lang="zh-CN" altLang="zh-CN" dirty="0"/>
              <a:t>在“编辑”工具栏中单击“路径跟随”按钮。</a:t>
            </a:r>
          </a:p>
        </p:txBody>
      </p:sp>
    </p:spTree>
    <p:extLst>
      <p:ext uri="{BB962C8B-B14F-4D97-AF65-F5344CB8AC3E}">
        <p14:creationId xmlns:p14="http://schemas.microsoft.com/office/powerpoint/2010/main" val="18688112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07381" y="505733"/>
            <a:ext cx="5827997"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4.3.7  “</a:t>
            </a:r>
            <a:r>
              <a:rPr lang="zh-CN" altLang="zh-CN" b="1" dirty="0"/>
              <a:t>擦除</a:t>
            </a:r>
            <a:r>
              <a:rPr lang="en-US" altLang="zh-CN" b="1" dirty="0"/>
              <a:t>”</a:t>
            </a:r>
            <a:r>
              <a:rPr lang="zh-CN" altLang="zh-CN" b="1" dirty="0"/>
              <a:t>工具</a:t>
            </a:r>
          </a:p>
          <a:p>
            <a:pPr indent="457200"/>
            <a:r>
              <a:rPr lang="zh-CN" altLang="zh-CN" dirty="0"/>
              <a:t>通常，在建模软件中，删除操作可以通过选择需要删除的对象，然后按</a:t>
            </a:r>
            <a:r>
              <a:rPr lang="en-US" altLang="zh-CN" dirty="0"/>
              <a:t>Delete</a:t>
            </a:r>
            <a:r>
              <a:rPr lang="zh-CN" altLang="zh-CN" dirty="0"/>
              <a:t>键进行删除，</a:t>
            </a:r>
            <a:r>
              <a:rPr lang="en-US" altLang="zh-CN" dirty="0"/>
              <a:t>SketchUp</a:t>
            </a:r>
            <a:r>
              <a:rPr lang="zh-CN" altLang="zh-CN" dirty="0"/>
              <a:t>软件也是如此，可以使用选择工具选择需要删除的线或面，再按</a:t>
            </a:r>
            <a:r>
              <a:rPr lang="en-US" altLang="zh-CN" dirty="0"/>
              <a:t>Delete</a:t>
            </a:r>
            <a:r>
              <a:rPr lang="zh-CN" altLang="zh-CN" dirty="0"/>
              <a:t>键进行删除。除了使用</a:t>
            </a:r>
            <a:r>
              <a:rPr lang="en-US" altLang="zh-CN" dirty="0"/>
              <a:t>Delete</a:t>
            </a:r>
            <a:r>
              <a:rPr lang="zh-CN" altLang="zh-CN" dirty="0"/>
              <a:t>键进行删除以外，</a:t>
            </a:r>
            <a:r>
              <a:rPr lang="en-US" altLang="zh-CN" dirty="0"/>
              <a:t>SketchUp</a:t>
            </a:r>
            <a:r>
              <a:rPr lang="zh-CN" altLang="zh-CN" dirty="0"/>
              <a:t>软件还拥有自己的删除工具。</a:t>
            </a:r>
          </a:p>
          <a:p>
            <a:pPr indent="457200"/>
            <a:r>
              <a:rPr lang="en-US" altLang="zh-CN" b="1" dirty="0"/>
              <a:t>1.</a:t>
            </a:r>
            <a:r>
              <a:rPr lang="zh-CN" altLang="zh-CN" b="1" dirty="0"/>
              <a:t>删除几何体</a:t>
            </a:r>
            <a:endParaRPr lang="zh-CN" altLang="zh-CN" dirty="0"/>
          </a:p>
          <a:p>
            <a:pPr indent="457200"/>
            <a:r>
              <a:rPr lang="zh-CN" altLang="zh-CN" dirty="0"/>
              <a:t>使用“擦除”工具删除边的方式有两种：一种是点选删除，点选删除就是使用“擦除”工具单击进行删除，在需要删除的几何体上单击鼠标即可将之删除，使用这种方法一次只能删除一个几何体。</a:t>
            </a:r>
          </a:p>
        </p:txBody>
      </p:sp>
      <p:pic>
        <p:nvPicPr>
          <p:cNvPr id="21506" name="图片 1">
            <a:extLst>
              <a:ext uri="{FF2B5EF4-FFF2-40B4-BE49-F238E27FC236}">
                <a16:creationId xmlns:a16="http://schemas.microsoft.com/office/drawing/2014/main" id="{E8F9F6A0-EF2B-4870-9644-E72D6DC148C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98826" y="861030"/>
            <a:ext cx="2942428" cy="233574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1507" name="图片 1">
            <a:extLst>
              <a:ext uri="{FF2B5EF4-FFF2-40B4-BE49-F238E27FC236}">
                <a16:creationId xmlns:a16="http://schemas.microsoft.com/office/drawing/2014/main" id="{A3A4B434-349C-4229-A79D-FC4E3F6E6DC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8826" y="3503092"/>
            <a:ext cx="2942428" cy="23086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74763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052107" y="821952"/>
            <a:ext cx="5081516" cy="50712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柔化、硬化和隐藏边</a:t>
            </a:r>
            <a:endParaRPr lang="zh-CN" altLang="zh-CN" dirty="0"/>
          </a:p>
          <a:p>
            <a:pPr indent="457200"/>
            <a:r>
              <a:rPr lang="zh-CN" altLang="zh-CN" dirty="0"/>
              <a:t>使用擦除工具除了可以进行边线的删除操作以外，还可以配合键盘上的按键对边线进行柔化、硬化及隐藏处理。</a:t>
            </a:r>
          </a:p>
          <a:p>
            <a:pPr indent="457200"/>
            <a:r>
              <a:rPr lang="zh-CN" altLang="zh-CN" dirty="0"/>
              <a:t>以一个长方体为例，激活擦除工具，选择长方体的一条边，按住</a:t>
            </a:r>
            <a:r>
              <a:rPr lang="en-US" altLang="zh-CN" dirty="0"/>
              <a:t>Shift</a:t>
            </a:r>
            <a:r>
              <a:rPr lang="zh-CN" altLang="zh-CN" dirty="0"/>
              <a:t>键，单击该边线，即可将该边线隐藏，但仍然可以分出明暗面。如果按住</a:t>
            </a:r>
            <a:r>
              <a:rPr lang="en-US" altLang="zh-CN" dirty="0"/>
              <a:t>Ctrl</a:t>
            </a:r>
            <a:r>
              <a:rPr lang="zh-CN" altLang="zh-CN" dirty="0"/>
              <a:t>键，再单击该边线，即可将边软化，不见明暗分明。最后同时按住</a:t>
            </a:r>
            <a:r>
              <a:rPr lang="en-US" altLang="zh-CN" dirty="0"/>
              <a:t>Shift</a:t>
            </a:r>
            <a:r>
              <a:rPr lang="zh-CN" altLang="zh-CN" dirty="0"/>
              <a:t>键和</a:t>
            </a:r>
            <a:r>
              <a:rPr lang="en-US" altLang="zh-CN" dirty="0"/>
              <a:t>Ctrl</a:t>
            </a:r>
            <a:r>
              <a:rPr lang="zh-CN" altLang="zh-CN" dirty="0"/>
              <a:t>键，单击被柔化的边线位置，即可将边线硬化，恢复边线。</a:t>
            </a:r>
          </a:p>
        </p:txBody>
      </p:sp>
      <p:pic>
        <p:nvPicPr>
          <p:cNvPr id="22530" name="图片 1">
            <a:extLst>
              <a:ext uri="{FF2B5EF4-FFF2-40B4-BE49-F238E27FC236}">
                <a16:creationId xmlns:a16="http://schemas.microsoft.com/office/drawing/2014/main" id="{B6182C0B-D6E5-494A-9ECB-1D61753B923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1639" y="955289"/>
            <a:ext cx="2503640" cy="22995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2531" name="图片 1">
            <a:extLst>
              <a:ext uri="{FF2B5EF4-FFF2-40B4-BE49-F238E27FC236}">
                <a16:creationId xmlns:a16="http://schemas.microsoft.com/office/drawing/2014/main" id="{6B86739B-6DF1-4859-8901-E78B822B80B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1639" y="3459162"/>
            <a:ext cx="2519854" cy="22995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1430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074027" y="561661"/>
            <a:ext cx="4021973"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实战演练：制作储物架模型</a:t>
            </a:r>
          </a:p>
        </p:txBody>
      </p:sp>
      <p:sp>
        <p:nvSpPr>
          <p:cNvPr id="12" name="文本框 23">
            <a:extLst>
              <a:ext uri="{FF2B5EF4-FFF2-40B4-BE49-F238E27FC236}">
                <a16:creationId xmlns:a16="http://schemas.microsoft.com/office/drawing/2014/main" id="{F37BF094-F414-46AA-98CF-06772E888420}"/>
              </a:ext>
            </a:extLst>
          </p:cNvPr>
          <p:cNvSpPr txBox="1"/>
          <p:nvPr/>
        </p:nvSpPr>
        <p:spPr>
          <a:xfrm>
            <a:off x="1671619" y="1387632"/>
            <a:ext cx="6141060"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利用本章所学知识制作一个三层的储物架模型。</a:t>
            </a:r>
          </a:p>
        </p:txBody>
      </p:sp>
      <p:pic>
        <p:nvPicPr>
          <p:cNvPr id="23554" name="图片 1">
            <a:extLst>
              <a:ext uri="{FF2B5EF4-FFF2-40B4-BE49-F238E27FC236}">
                <a16:creationId xmlns:a16="http://schemas.microsoft.com/office/drawing/2014/main" id="{618867C0-AD3B-4BF1-ABD8-462B8AD34AA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2394" y="2717120"/>
            <a:ext cx="3634919" cy="255842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555" name="图片 1">
            <a:extLst>
              <a:ext uri="{FF2B5EF4-FFF2-40B4-BE49-F238E27FC236}">
                <a16:creationId xmlns:a16="http://schemas.microsoft.com/office/drawing/2014/main" id="{04CF7EEC-0744-4303-B519-9A54EFF31D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0578" y="2717120"/>
            <a:ext cx="3620939" cy="255842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10236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1869867"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课后作业</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85637" y="1332528"/>
            <a:ext cx="9020725"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为了让用户能够更好地掌握本章所学的知识内容，下面安排了一些参考试题，让用户可以对所学的知识进行巩固和练习。</a:t>
            </a:r>
          </a:p>
          <a:p>
            <a:pPr indent="457200"/>
            <a:r>
              <a:rPr lang="zh-CN" altLang="zh-CN" b="1" dirty="0"/>
              <a:t>一、选择题</a:t>
            </a:r>
            <a:endParaRPr lang="zh-CN" altLang="zh-CN" dirty="0"/>
          </a:p>
          <a:p>
            <a:pPr indent="457200"/>
            <a:r>
              <a:rPr lang="en-US" altLang="zh-CN" dirty="0"/>
              <a:t>1</a:t>
            </a:r>
            <a:r>
              <a:rPr lang="zh-CN" altLang="zh-CN" dirty="0"/>
              <a:t>、用户可以通过哪些操作删除对象</a:t>
            </a:r>
            <a:r>
              <a:rPr lang="en-US" altLang="zh-CN" dirty="0"/>
              <a:t>(  D  )</a:t>
            </a:r>
            <a:r>
              <a:rPr lang="zh-CN" altLang="zh-CN" dirty="0"/>
              <a:t>。</a:t>
            </a:r>
          </a:p>
          <a:p>
            <a:pPr indent="457200"/>
            <a:r>
              <a:rPr lang="en-US" altLang="zh-CN" dirty="0"/>
              <a:t>A.</a:t>
            </a:r>
            <a:r>
              <a:rPr lang="zh-CN" altLang="zh-CN" dirty="0"/>
              <a:t>使用</a:t>
            </a:r>
            <a:r>
              <a:rPr lang="en-US" altLang="zh-CN" dirty="0"/>
              <a:t>“</a:t>
            </a:r>
            <a:r>
              <a:rPr lang="zh-CN" altLang="zh-CN" dirty="0"/>
              <a:t>擦除</a:t>
            </a:r>
            <a:r>
              <a:rPr lang="en-US" altLang="zh-CN" dirty="0"/>
              <a:t>”</a:t>
            </a:r>
            <a:r>
              <a:rPr lang="zh-CN" altLang="zh-CN" dirty="0"/>
              <a:t>工具</a:t>
            </a:r>
            <a:r>
              <a:rPr lang="en-US" altLang="zh-CN" dirty="0"/>
              <a:t>                     B.</a:t>
            </a:r>
            <a:r>
              <a:rPr lang="zh-CN" altLang="zh-CN" dirty="0"/>
              <a:t>按</a:t>
            </a:r>
            <a:r>
              <a:rPr lang="en-US" altLang="zh-CN" dirty="0"/>
              <a:t>DELETE</a:t>
            </a:r>
            <a:r>
              <a:rPr lang="zh-CN" altLang="zh-CN" dirty="0"/>
              <a:t>键</a:t>
            </a:r>
          </a:p>
          <a:p>
            <a:pPr indent="457200"/>
            <a:r>
              <a:rPr lang="en-US" altLang="zh-CN" dirty="0"/>
              <a:t>C.</a:t>
            </a:r>
            <a:r>
              <a:rPr lang="zh-CN" altLang="zh-CN" dirty="0"/>
              <a:t>执行</a:t>
            </a:r>
            <a:r>
              <a:rPr lang="en-US" altLang="zh-CN" dirty="0"/>
              <a:t>“</a:t>
            </a:r>
            <a:r>
              <a:rPr lang="zh-CN" altLang="zh-CN" dirty="0"/>
              <a:t>编辑</a:t>
            </a:r>
            <a:r>
              <a:rPr lang="en-US" altLang="zh-CN" dirty="0"/>
              <a:t>&gt;</a:t>
            </a:r>
            <a:r>
              <a:rPr lang="zh-CN" altLang="zh-CN" dirty="0"/>
              <a:t>删除</a:t>
            </a:r>
            <a:r>
              <a:rPr lang="en-US" altLang="zh-CN" dirty="0"/>
              <a:t>”</a:t>
            </a:r>
            <a:r>
              <a:rPr lang="zh-CN" altLang="zh-CN" dirty="0"/>
              <a:t>命令</a:t>
            </a:r>
            <a:r>
              <a:rPr lang="en-US" altLang="zh-CN" dirty="0"/>
              <a:t>            D.</a:t>
            </a:r>
            <a:r>
              <a:rPr lang="zh-CN" altLang="zh-CN" dirty="0"/>
              <a:t>以上都是</a:t>
            </a:r>
          </a:p>
          <a:p>
            <a:pPr indent="457200"/>
            <a:r>
              <a:rPr lang="en-US" altLang="zh-CN" dirty="0"/>
              <a:t>2</a:t>
            </a:r>
            <a:r>
              <a:rPr lang="zh-CN" altLang="zh-CN" dirty="0"/>
              <a:t>、在</a:t>
            </a:r>
            <a:r>
              <a:rPr lang="en-US" altLang="zh-CN" dirty="0"/>
              <a:t>SketchUp</a:t>
            </a:r>
            <a:r>
              <a:rPr lang="zh-CN" altLang="zh-CN" dirty="0"/>
              <a:t>中绘制圆柱体，不会用到以下哪个工具（  </a:t>
            </a:r>
            <a:r>
              <a:rPr lang="en-US" altLang="zh-CN" dirty="0"/>
              <a:t>D  </a:t>
            </a:r>
            <a:r>
              <a:rPr lang="zh-CN" altLang="zh-CN" dirty="0"/>
              <a:t>）。</a:t>
            </a:r>
          </a:p>
          <a:p>
            <a:pPr indent="457200"/>
            <a:r>
              <a:rPr lang="en-US" altLang="zh-CN" dirty="0"/>
              <a:t>A.</a:t>
            </a:r>
            <a:r>
              <a:rPr lang="zh-CN" altLang="zh-CN" dirty="0"/>
              <a:t>“圆形”工具</a:t>
            </a:r>
            <a:r>
              <a:rPr lang="en-US" altLang="zh-CN" dirty="0"/>
              <a:t>              B.</a:t>
            </a:r>
            <a:r>
              <a:rPr lang="zh-CN" altLang="zh-CN" dirty="0"/>
              <a:t>“多边形”工具</a:t>
            </a:r>
          </a:p>
          <a:p>
            <a:pPr indent="457200"/>
            <a:r>
              <a:rPr lang="en-US" altLang="zh-CN" dirty="0"/>
              <a:t>C.</a:t>
            </a:r>
            <a:r>
              <a:rPr lang="zh-CN" altLang="zh-CN" dirty="0"/>
              <a:t>“推</a:t>
            </a:r>
            <a:r>
              <a:rPr lang="en-US" altLang="zh-CN" dirty="0"/>
              <a:t>/</a:t>
            </a:r>
            <a:r>
              <a:rPr lang="zh-CN" altLang="zh-CN" dirty="0"/>
              <a:t>拉”工具</a:t>
            </a:r>
            <a:r>
              <a:rPr lang="en-US" altLang="zh-CN" dirty="0"/>
              <a:t>             D. “</a:t>
            </a:r>
            <a:r>
              <a:rPr lang="zh-CN" altLang="zh-CN" dirty="0"/>
              <a:t>圆弧</a:t>
            </a:r>
            <a:r>
              <a:rPr lang="en-US" altLang="zh-CN" dirty="0"/>
              <a:t>”</a:t>
            </a:r>
            <a:r>
              <a:rPr lang="zh-CN" altLang="zh-CN" dirty="0"/>
              <a:t>工具</a:t>
            </a:r>
          </a:p>
        </p:txBody>
      </p:sp>
    </p:spTree>
    <p:extLst>
      <p:ext uri="{BB962C8B-B14F-4D97-AF65-F5344CB8AC3E}">
        <p14:creationId xmlns:p14="http://schemas.microsoft.com/office/powerpoint/2010/main" val="30414035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1869867"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课后作业</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497451" y="1174266"/>
            <a:ext cx="9371519" cy="465460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3</a:t>
            </a:r>
            <a:r>
              <a:rPr lang="zh-CN" altLang="zh-CN" dirty="0"/>
              <a:t>、在进行移动操作时，按住（ </a:t>
            </a:r>
            <a:r>
              <a:rPr lang="en-US" altLang="zh-CN" dirty="0"/>
              <a:t> A  </a:t>
            </a:r>
            <a:r>
              <a:rPr lang="zh-CN" altLang="zh-CN" dirty="0"/>
              <a:t>）键可进行复制。</a:t>
            </a:r>
          </a:p>
          <a:p>
            <a:pPr indent="457200"/>
            <a:r>
              <a:rPr lang="en-US" altLang="zh-CN" dirty="0" err="1"/>
              <a:t>A.Ctrl</a:t>
            </a:r>
            <a:r>
              <a:rPr lang="en-US" altLang="zh-CN" dirty="0"/>
              <a:t>					</a:t>
            </a:r>
            <a:r>
              <a:rPr lang="en-US" altLang="zh-CN" dirty="0" err="1"/>
              <a:t>B.Shift</a:t>
            </a:r>
            <a:endParaRPr lang="zh-CN" altLang="zh-CN" dirty="0"/>
          </a:p>
          <a:p>
            <a:pPr indent="457200"/>
            <a:r>
              <a:rPr lang="en-US" altLang="zh-CN" dirty="0" err="1"/>
              <a:t>C.Alt</a:t>
            </a:r>
            <a:r>
              <a:rPr lang="en-US" altLang="zh-CN" dirty="0"/>
              <a:t>					</a:t>
            </a:r>
            <a:r>
              <a:rPr lang="en-US" altLang="zh-CN" dirty="0" err="1"/>
              <a:t>D.Enter</a:t>
            </a:r>
            <a:endParaRPr lang="zh-CN" altLang="zh-CN" dirty="0"/>
          </a:p>
          <a:p>
            <a:pPr indent="457200"/>
            <a:r>
              <a:rPr lang="en-US" altLang="zh-CN" dirty="0"/>
              <a:t>4</a:t>
            </a:r>
            <a:r>
              <a:rPr lang="zh-CN" altLang="zh-CN" dirty="0"/>
              <a:t>、如果一个移动或拉伸操作会产生不共面的表面，</a:t>
            </a:r>
            <a:r>
              <a:rPr lang="en-US" altLang="zh-CN" dirty="0"/>
              <a:t>SketchUp</a:t>
            </a:r>
            <a:r>
              <a:rPr lang="zh-CN" altLang="zh-CN" dirty="0"/>
              <a:t>会将这些表面自动折叠。任何时候用户都可以按住（  </a:t>
            </a:r>
            <a:r>
              <a:rPr lang="en-US" altLang="zh-CN" dirty="0"/>
              <a:t>C  </a:t>
            </a:r>
            <a:r>
              <a:rPr lang="zh-CN" altLang="zh-CN" dirty="0"/>
              <a:t>）键，强制开启自动折叠功能。</a:t>
            </a:r>
          </a:p>
          <a:p>
            <a:pPr indent="457200"/>
            <a:r>
              <a:rPr lang="en-US" altLang="zh-CN" dirty="0" err="1"/>
              <a:t>A.Ctrl</a:t>
            </a:r>
            <a:r>
              <a:rPr lang="en-US" altLang="zh-CN" dirty="0"/>
              <a:t>					</a:t>
            </a:r>
            <a:r>
              <a:rPr lang="en-US" altLang="zh-CN" dirty="0" err="1"/>
              <a:t>B.Shift</a:t>
            </a:r>
            <a:endParaRPr lang="zh-CN" altLang="zh-CN" dirty="0"/>
          </a:p>
          <a:p>
            <a:pPr indent="457200"/>
            <a:r>
              <a:rPr lang="en-US" altLang="zh-CN" dirty="0" err="1"/>
              <a:t>C.Alt</a:t>
            </a:r>
            <a:r>
              <a:rPr lang="en-US" altLang="zh-CN" dirty="0"/>
              <a:t>					</a:t>
            </a:r>
            <a:r>
              <a:rPr lang="en-US" altLang="zh-CN" dirty="0" err="1"/>
              <a:t>D.Enter</a:t>
            </a:r>
            <a:endParaRPr lang="zh-CN" altLang="zh-CN" dirty="0"/>
          </a:p>
          <a:p>
            <a:pPr indent="457200"/>
            <a:r>
              <a:rPr lang="en-US" altLang="zh-CN" dirty="0"/>
              <a:t>5</a:t>
            </a:r>
            <a:r>
              <a:rPr lang="zh-CN" altLang="zh-CN" dirty="0"/>
              <a:t>、空格键是（</a:t>
            </a:r>
            <a:r>
              <a:rPr lang="en-US" altLang="zh-CN" dirty="0"/>
              <a:t>  C  </a:t>
            </a:r>
            <a:r>
              <a:rPr lang="zh-CN" altLang="zh-CN" dirty="0"/>
              <a:t>）工具的快捷命令。</a:t>
            </a:r>
          </a:p>
          <a:p>
            <a:pPr indent="457200"/>
            <a:r>
              <a:rPr lang="en-US" altLang="zh-CN" dirty="0"/>
              <a:t>A.</a:t>
            </a:r>
            <a:r>
              <a:rPr lang="zh-CN" altLang="zh-CN" dirty="0"/>
              <a:t>删除</a:t>
            </a:r>
            <a:r>
              <a:rPr lang="en-US" altLang="zh-CN" dirty="0"/>
              <a:t>					B.</a:t>
            </a:r>
            <a:r>
              <a:rPr lang="zh-CN" altLang="zh-CN" dirty="0"/>
              <a:t>选择</a:t>
            </a:r>
          </a:p>
          <a:p>
            <a:pPr indent="457200"/>
            <a:r>
              <a:rPr lang="en-US" altLang="zh-CN" dirty="0"/>
              <a:t>C.</a:t>
            </a:r>
            <a:r>
              <a:rPr lang="zh-CN" altLang="zh-CN" dirty="0"/>
              <a:t>矩形</a:t>
            </a:r>
            <a:r>
              <a:rPr lang="en-US" altLang="zh-CN" dirty="0"/>
              <a:t>					D.</a:t>
            </a:r>
            <a:r>
              <a:rPr lang="zh-CN" altLang="zh-CN" dirty="0"/>
              <a:t>推</a:t>
            </a:r>
            <a:r>
              <a:rPr lang="en-US" altLang="zh-CN" dirty="0"/>
              <a:t>/</a:t>
            </a:r>
            <a:r>
              <a:rPr lang="zh-CN" altLang="zh-CN" dirty="0"/>
              <a:t>拉</a:t>
            </a:r>
          </a:p>
        </p:txBody>
      </p:sp>
    </p:spTree>
    <p:extLst>
      <p:ext uri="{BB962C8B-B14F-4D97-AF65-F5344CB8AC3E}">
        <p14:creationId xmlns:p14="http://schemas.microsoft.com/office/powerpoint/2010/main" val="1862368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544377"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491413" y="3972975"/>
            <a:ext cx="4493538" cy="830997"/>
          </a:xfrm>
          <a:prstGeom prst="rect">
            <a:avLst/>
          </a:prstGeom>
        </p:spPr>
        <p:txBody>
          <a:bodyPr wrap="none">
            <a:spAutoFit/>
          </a:bodyPr>
          <a:lstStyle/>
          <a:p>
            <a:r>
              <a:rPr lang="zh-CN" altLang="zh-CN" sz="4800" b="1" dirty="0"/>
              <a:t>物体对象的选择</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857011"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3224235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58704" y="527169"/>
            <a:ext cx="1869867"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课后作业</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59241" y="968737"/>
            <a:ext cx="5865482"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b="1" dirty="0"/>
              <a:t>二、填空题</a:t>
            </a:r>
            <a:endParaRPr lang="zh-CN" altLang="zh-CN" dirty="0"/>
          </a:p>
          <a:p>
            <a:pPr indent="457200"/>
            <a:r>
              <a:rPr lang="en-US" altLang="zh-CN" dirty="0"/>
              <a:t>1</a:t>
            </a:r>
            <a:r>
              <a:rPr lang="zh-CN" altLang="zh-CN" dirty="0"/>
              <a:t>、按住</a:t>
            </a:r>
            <a:r>
              <a:rPr lang="en-US" altLang="zh-CN" u="sng" dirty="0"/>
              <a:t>  Ctrl  </a:t>
            </a:r>
            <a:r>
              <a:rPr lang="zh-CN" altLang="zh-CN" dirty="0"/>
              <a:t>键</a:t>
            </a:r>
            <a:r>
              <a:rPr lang="en-US" altLang="zh-CN" dirty="0"/>
              <a:t>“</a:t>
            </a:r>
            <a:r>
              <a:rPr lang="zh-CN" altLang="zh-CN" dirty="0"/>
              <a:t>选择</a:t>
            </a:r>
            <a:r>
              <a:rPr lang="en-US" altLang="zh-CN" dirty="0"/>
              <a:t>”</a:t>
            </a:r>
            <a:r>
              <a:rPr lang="zh-CN" altLang="zh-CN" dirty="0"/>
              <a:t>工具绘变为增加选择，按住</a:t>
            </a:r>
            <a:r>
              <a:rPr lang="en-US" altLang="zh-CN" u="sng" dirty="0"/>
              <a:t>  Shift  </a:t>
            </a:r>
            <a:r>
              <a:rPr lang="zh-CN" altLang="zh-CN" dirty="0"/>
              <a:t>键“选择”工具绘变为减少选择。</a:t>
            </a:r>
          </a:p>
          <a:p>
            <a:pPr indent="457200"/>
            <a:r>
              <a:rPr lang="en-US" altLang="zh-CN" dirty="0"/>
              <a:t>2</a:t>
            </a:r>
            <a:r>
              <a:rPr lang="zh-CN" altLang="zh-CN" dirty="0"/>
              <a:t>、</a:t>
            </a:r>
            <a:r>
              <a:rPr lang="en-US" altLang="zh-CN" dirty="0"/>
              <a:t>SketchUp</a:t>
            </a:r>
            <a:r>
              <a:rPr lang="zh-CN" altLang="zh-CN" dirty="0"/>
              <a:t>中，自动捕捉的点以</a:t>
            </a:r>
            <a:r>
              <a:rPr lang="en-US" altLang="zh-CN" u="sng" dirty="0"/>
              <a:t>  </a:t>
            </a:r>
            <a:r>
              <a:rPr lang="zh-CN" altLang="zh-CN" u="sng" dirty="0"/>
              <a:t>绿色</a:t>
            </a:r>
            <a:r>
              <a:rPr lang="en-US" altLang="zh-CN" u="sng" dirty="0"/>
              <a:t>  </a:t>
            </a:r>
            <a:r>
              <a:rPr lang="zh-CN" altLang="zh-CN" dirty="0"/>
              <a:t>显示，中点以</a:t>
            </a:r>
            <a:r>
              <a:rPr lang="en-US" altLang="zh-CN" u="sng" dirty="0"/>
              <a:t>  </a:t>
            </a:r>
            <a:r>
              <a:rPr lang="zh-CN" altLang="zh-CN" u="sng" dirty="0"/>
              <a:t>青色</a:t>
            </a:r>
            <a:r>
              <a:rPr lang="en-US" altLang="zh-CN" u="sng" dirty="0"/>
              <a:t>  </a:t>
            </a:r>
            <a:r>
              <a:rPr lang="zh-CN" altLang="zh-CN" dirty="0"/>
              <a:t>显示，边线上的点则以红色显示。</a:t>
            </a:r>
          </a:p>
          <a:p>
            <a:pPr indent="457200"/>
            <a:r>
              <a:rPr lang="en-US" altLang="zh-CN" dirty="0"/>
              <a:t>3</a:t>
            </a:r>
            <a:r>
              <a:rPr lang="zh-CN" altLang="zh-CN" dirty="0"/>
              <a:t>、在</a:t>
            </a:r>
            <a:r>
              <a:rPr lang="en-US" altLang="zh-CN" dirty="0"/>
              <a:t>SketchUp</a:t>
            </a:r>
            <a:r>
              <a:rPr lang="zh-CN" altLang="zh-CN" dirty="0"/>
              <a:t>中绘制圆弧或圆形时，要指定圆弧的片段数，这里可以输入一个数字，后面加上字母</a:t>
            </a:r>
            <a:r>
              <a:rPr lang="en-US" altLang="zh-CN" u="sng" dirty="0"/>
              <a:t>  s  </a:t>
            </a:r>
            <a:r>
              <a:rPr lang="zh-CN" altLang="zh-CN" dirty="0"/>
              <a:t>，再按回车键。</a:t>
            </a:r>
          </a:p>
          <a:p>
            <a:pPr indent="457200"/>
            <a:r>
              <a:rPr lang="zh-CN" altLang="zh-CN" b="1" dirty="0"/>
              <a:t>三、操作题</a:t>
            </a:r>
            <a:endParaRPr lang="zh-CN" altLang="zh-CN" dirty="0"/>
          </a:p>
          <a:p>
            <a:pPr indent="457200"/>
            <a:r>
              <a:rPr lang="zh-CN" altLang="zh-CN" dirty="0"/>
              <a:t>利用直线、圆弧、矩形、推</a:t>
            </a:r>
            <a:r>
              <a:rPr lang="en-US" altLang="zh-CN" dirty="0"/>
              <a:t>/</a:t>
            </a:r>
            <a:r>
              <a:rPr lang="zh-CN" altLang="zh-CN" dirty="0"/>
              <a:t>拉、移动等命令制作吊床模型。</a:t>
            </a:r>
          </a:p>
        </p:txBody>
      </p:sp>
      <p:pic>
        <p:nvPicPr>
          <p:cNvPr id="24578" name="图片 1">
            <a:extLst>
              <a:ext uri="{FF2B5EF4-FFF2-40B4-BE49-F238E27FC236}">
                <a16:creationId xmlns:a16="http://schemas.microsoft.com/office/drawing/2014/main" id="{D86243BF-FE8A-4C68-904B-D30E19BADD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2654" y="2077825"/>
            <a:ext cx="3287191" cy="289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8154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80094" y="943042"/>
            <a:ext cx="8631812"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4.1.1  </a:t>
            </a:r>
            <a:r>
              <a:rPr lang="zh-CN" altLang="zh-CN" b="1" dirty="0"/>
              <a:t>点选</a:t>
            </a:r>
          </a:p>
          <a:p>
            <a:pPr indent="457200"/>
            <a:r>
              <a:rPr lang="zh-CN" altLang="zh-CN" dirty="0"/>
              <a:t>点选方式就是在物体上单击鼠标左键进行选择。选择一个面时，如果双击该面，可以同时选中这个面和构成面的线；如果单击三次以上，则可选中与这个面相连的所有面、线以及被隐藏的虚线（不包括组和组件）。</a:t>
            </a:r>
          </a:p>
        </p:txBody>
      </p:sp>
      <p:pic>
        <p:nvPicPr>
          <p:cNvPr id="2" name="图片 1">
            <a:extLst>
              <a:ext uri="{FF2B5EF4-FFF2-40B4-BE49-F238E27FC236}">
                <a16:creationId xmlns:a16="http://schemas.microsoft.com/office/drawing/2014/main" id="{DDD06318-DDCA-423D-BA70-773D4D36C0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8650" y="3196900"/>
            <a:ext cx="2130685" cy="24056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7" name="图片 1">
            <a:extLst>
              <a:ext uri="{FF2B5EF4-FFF2-40B4-BE49-F238E27FC236}">
                <a16:creationId xmlns:a16="http://schemas.microsoft.com/office/drawing/2014/main" id="{4B377B6B-9195-4327-8F1A-D1184BFC72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7251" y="3196900"/>
            <a:ext cx="2103192" cy="24056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8" name="图片 1">
            <a:extLst>
              <a:ext uri="{FF2B5EF4-FFF2-40B4-BE49-F238E27FC236}">
                <a16:creationId xmlns:a16="http://schemas.microsoft.com/office/drawing/2014/main" id="{63EA183E-B1C9-4929-A203-65033C4C6F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5515" y="3196900"/>
            <a:ext cx="2103192" cy="24056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2343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48151" y="621052"/>
            <a:ext cx="8895698"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4.1.2  </a:t>
            </a:r>
            <a:r>
              <a:rPr lang="zh-CN" altLang="zh-CN" b="1" dirty="0"/>
              <a:t>框选与叉选</a:t>
            </a:r>
          </a:p>
          <a:p>
            <a:pPr indent="457200"/>
            <a:r>
              <a:rPr lang="zh-CN" altLang="zh-CN" dirty="0"/>
              <a:t>以上介绍的选择方法均为单击鼠标进行的，因此每次只能选择单个对象，这里来介绍“框选”与“叉选”，用户可以一次性完成多个对象的选择。</a:t>
            </a:r>
          </a:p>
          <a:p>
            <a:pPr indent="457200"/>
            <a:r>
              <a:rPr lang="en-US" altLang="zh-CN" dirty="0"/>
              <a:t>1.</a:t>
            </a:r>
            <a:r>
              <a:rPr lang="zh-CN" altLang="zh-CN" dirty="0"/>
              <a:t>框选</a:t>
            </a:r>
          </a:p>
          <a:p>
            <a:pPr indent="457200"/>
            <a:r>
              <a:rPr lang="zh-CN" altLang="zh-CN" dirty="0"/>
              <a:t>“框选”是指在激活“选择”工具后，使用鼠标从左至右划出实线选择框，完全被该选择框包围的对象将会被选择。</a:t>
            </a:r>
          </a:p>
        </p:txBody>
      </p:sp>
      <p:pic>
        <p:nvPicPr>
          <p:cNvPr id="2050" name="图片 1">
            <a:extLst>
              <a:ext uri="{FF2B5EF4-FFF2-40B4-BE49-F238E27FC236}">
                <a16:creationId xmlns:a16="http://schemas.microsoft.com/office/drawing/2014/main" id="{F2AE830F-A6CC-4736-8110-9B4088E27A3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3334" y="3500390"/>
            <a:ext cx="2346552" cy="240080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51" name="图片 1">
            <a:extLst>
              <a:ext uri="{FF2B5EF4-FFF2-40B4-BE49-F238E27FC236}">
                <a16:creationId xmlns:a16="http://schemas.microsoft.com/office/drawing/2014/main" id="{549FDCC7-369D-47CB-A8B4-6F84AD2122D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2306" y="3500390"/>
            <a:ext cx="2172380" cy="24031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3751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195675" y="1182551"/>
            <a:ext cx="7800649" cy="143997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2.</a:t>
            </a:r>
            <a:r>
              <a:rPr lang="zh-CN" altLang="zh-CN" dirty="0"/>
              <a:t>叉选</a:t>
            </a:r>
          </a:p>
          <a:p>
            <a:pPr indent="457200"/>
            <a:r>
              <a:rPr lang="zh-CN" altLang="zh-CN" dirty="0"/>
              <a:t>“叉选”是指在激活“选择”工具后，使用鼠标从右到左划出虚线选择框，全部或者部分位于选择框内的对象都将被选择。</a:t>
            </a:r>
          </a:p>
        </p:txBody>
      </p:sp>
      <p:pic>
        <p:nvPicPr>
          <p:cNvPr id="3074" name="图片 1">
            <a:extLst>
              <a:ext uri="{FF2B5EF4-FFF2-40B4-BE49-F238E27FC236}">
                <a16:creationId xmlns:a16="http://schemas.microsoft.com/office/drawing/2014/main" id="{E9398E3A-46BA-4881-AA77-32766B025C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7923" y="2937817"/>
            <a:ext cx="2449391" cy="266506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5" name="图片 1">
            <a:extLst>
              <a:ext uri="{FF2B5EF4-FFF2-40B4-BE49-F238E27FC236}">
                <a16:creationId xmlns:a16="http://schemas.microsoft.com/office/drawing/2014/main" id="{477950A6-B44D-49BA-B612-D68440C922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4248" y="2937817"/>
            <a:ext cx="2372366" cy="266506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1351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195675" y="1073671"/>
            <a:ext cx="7800649"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4.1.3  </a:t>
            </a:r>
            <a:r>
              <a:rPr lang="zh-CN" altLang="zh-CN" b="1" dirty="0"/>
              <a:t>扩展选择</a:t>
            </a:r>
          </a:p>
          <a:p>
            <a:pPr indent="457200"/>
            <a:r>
              <a:rPr lang="zh-CN" altLang="zh-CN" dirty="0"/>
              <a:t>激活</a:t>
            </a:r>
            <a:r>
              <a:rPr lang="en-US" altLang="zh-CN" dirty="0"/>
              <a:t>“</a:t>
            </a:r>
            <a:r>
              <a:rPr lang="zh-CN" altLang="zh-CN" dirty="0"/>
              <a:t>选择</a:t>
            </a:r>
            <a:r>
              <a:rPr lang="en-US" altLang="zh-CN" dirty="0"/>
              <a:t>”</a:t>
            </a:r>
            <a:r>
              <a:rPr lang="zh-CN" altLang="zh-CN" dirty="0"/>
              <a:t>工具后，在物体元素上单击鼠标右键，将会弹出快捷菜单，用户可在该菜单中进行扩展选择。</a:t>
            </a:r>
          </a:p>
        </p:txBody>
      </p:sp>
      <p:pic>
        <p:nvPicPr>
          <p:cNvPr id="4098" name="图片 1">
            <a:extLst>
              <a:ext uri="{FF2B5EF4-FFF2-40B4-BE49-F238E27FC236}">
                <a16:creationId xmlns:a16="http://schemas.microsoft.com/office/drawing/2014/main" id="{E96BA83E-9DC2-4E64-8F93-0D3E36ECC5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1658" y="2694257"/>
            <a:ext cx="2948684" cy="288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1396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3226547"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6173583" y="3972975"/>
            <a:ext cx="2646878" cy="830997"/>
          </a:xfrm>
          <a:prstGeom prst="rect">
            <a:avLst/>
          </a:prstGeom>
        </p:spPr>
        <p:txBody>
          <a:bodyPr wrap="none">
            <a:spAutoFit/>
          </a:bodyPr>
          <a:lstStyle/>
          <a:p>
            <a:r>
              <a:rPr lang="zh-CN" altLang="zh-CN" sz="4800" b="1" dirty="0"/>
              <a:t>绘图工具</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3539181"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76431545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2295</TotalTime>
  <Words>3028</Words>
  <Application>Microsoft Office PowerPoint</Application>
  <PresentationFormat>宽屏</PresentationFormat>
  <Paragraphs>147</Paragraphs>
  <Slides>41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41</vt:i4>
      </vt:variant>
    </vt:vector>
  </HeadingPairs>
  <TitlesOfParts>
    <vt:vector size="48" baseType="lpstr">
      <vt:lpstr>微软雅黑</vt:lpstr>
      <vt:lpstr>幼圆</vt:lpstr>
      <vt:lpstr>站酷小薇LOGO体</vt:lpstr>
      <vt:lpstr>Arial</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651</cp:revision>
  <dcterms:created xsi:type="dcterms:W3CDTF">2020-06-26T11:31:00Z</dcterms:created>
  <dcterms:modified xsi:type="dcterms:W3CDTF">2023-01-11T06:18:36Z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