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9" r:id="rId2"/>
    <p:sldId id="365" r:id="rId3"/>
    <p:sldId id="292" r:id="rId4"/>
    <p:sldId id="290" r:id="rId5"/>
    <p:sldId id="367" r:id="rId6"/>
    <p:sldId id="513" r:id="rId7"/>
    <p:sldId id="514" r:id="rId8"/>
    <p:sldId id="515" r:id="rId9"/>
    <p:sldId id="516" r:id="rId10"/>
    <p:sldId id="517" r:id="rId11"/>
    <p:sldId id="518" r:id="rId12"/>
    <p:sldId id="519" r:id="rId13"/>
    <p:sldId id="520" r:id="rId14"/>
    <p:sldId id="521" r:id="rId15"/>
    <p:sldId id="522" r:id="rId16"/>
    <p:sldId id="523" r:id="rId17"/>
    <p:sldId id="524" r:id="rId18"/>
    <p:sldId id="525" r:id="rId19"/>
    <p:sldId id="526" r:id="rId20"/>
    <p:sldId id="527" r:id="rId21"/>
    <p:sldId id="528" r:id="rId22"/>
    <p:sldId id="529" r:id="rId23"/>
    <p:sldId id="530" r:id="rId24"/>
    <p:sldId id="531" r:id="rId25"/>
    <p:sldId id="532" r:id="rId26"/>
    <p:sldId id="533" r:id="rId27"/>
    <p:sldId id="534" r:id="rId28"/>
    <p:sldId id="535" r:id="rId29"/>
    <p:sldId id="536" r:id="rId30"/>
    <p:sldId id="537" r:id="rId31"/>
    <p:sldId id="538" r:id="rId32"/>
    <p:sldId id="539" r:id="rId33"/>
    <p:sldId id="540" r:id="rId34"/>
    <p:sldId id="541" r:id="rId35"/>
    <p:sldId id="542" r:id="rId36"/>
    <p:sldId id="543" r:id="rId37"/>
    <p:sldId id="544" r:id="rId38"/>
    <p:sldId id="545" r:id="rId39"/>
    <p:sldId id="512" r:id="rId40"/>
    <p:sldId id="546" r:id="rId41"/>
    <p:sldId id="547" r:id="rId42"/>
    <p:sldId id="286" r:id="rId4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DB8AD"/>
    <a:srgbClr val="7D6B63"/>
    <a:srgbClr val="D99211"/>
    <a:srgbClr val="EDA221"/>
    <a:srgbClr val="FFBC04"/>
    <a:srgbClr val="FEB801"/>
    <a:srgbClr val="B57A0F"/>
    <a:srgbClr val="D18C11"/>
    <a:srgbClr val="C3830F"/>
    <a:srgbClr val="9665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817" autoAdjust="0"/>
    <p:restoredTop sz="94660"/>
  </p:normalViewPr>
  <p:slideViewPr>
    <p:cSldViewPr snapToGrid="0">
      <p:cViewPr varScale="1">
        <p:scale>
          <a:sx n="66" d="100"/>
          <a:sy n="66" d="100"/>
        </p:scale>
        <p:origin x="66" y="32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5" Type="http://schemas.openxmlformats.org/officeDocument/2006/relationships/image" Target="../media/image5.jpeg"/><Relationship Id="rId4" Type="http://schemas.microsoft.com/office/2007/relationships/hdphoto" Target="../media/hdphoto2.wdp"/></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F6AE5AAF-4686-4DBC-AD82-82ACA52592B1}" type="datetimeFigureOut">
              <a:rPr lang="zh-CN" altLang="en-US" smtClean="0"/>
              <a:t>2023/1/11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descr="图片包含 游戏机&#10;&#10;描述已自动生成">
            <a:extLst>
              <a:ext uri="{FF2B5EF4-FFF2-40B4-BE49-F238E27FC236}">
                <a16:creationId xmlns:a16="http://schemas.microsoft.com/office/drawing/2014/main" id="{4E08BE82-6930-4EF0-9FF3-EB768F7D2884}"/>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3675891" y="-4547769"/>
            <a:ext cx="12073131" cy="8658691"/>
          </a:xfrm>
          <a:prstGeom prst="rect">
            <a:avLst/>
          </a:prstGeom>
        </p:spPr>
      </p:pic>
      <p:pic>
        <p:nvPicPr>
          <p:cNvPr id="8" name="图片 7" descr="图片包含 游戏机&#10;&#10;描述已自动生成">
            <a:extLst>
              <a:ext uri="{FF2B5EF4-FFF2-40B4-BE49-F238E27FC236}">
                <a16:creationId xmlns:a16="http://schemas.microsoft.com/office/drawing/2014/main" id="{CA132A93-7E31-4F2C-AD69-267977D5A1B9}"/>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5686929" y="2987565"/>
            <a:ext cx="8590542" cy="6161024"/>
          </a:xfrm>
          <a:prstGeom prst="rect">
            <a:avLst/>
          </a:prstGeom>
        </p:spPr>
      </p:pic>
      <p:sp>
        <p:nvSpPr>
          <p:cNvPr id="9" name="文本框 8">
            <a:extLst>
              <a:ext uri="{FF2B5EF4-FFF2-40B4-BE49-F238E27FC236}">
                <a16:creationId xmlns:a16="http://schemas.microsoft.com/office/drawing/2014/main" id="{1CA44BA0-EDA4-4024-A8AD-FDD11A4F89D5}"/>
              </a:ext>
            </a:extLst>
          </p:cNvPr>
          <p:cNvSpPr txBox="1"/>
          <p:nvPr userDrawn="1"/>
        </p:nvSpPr>
        <p:spPr>
          <a:xfrm>
            <a:off x="3817408" y="6408107"/>
            <a:ext cx="6920917" cy="261610"/>
          </a:xfrm>
          <a:prstGeom prst="rect">
            <a:avLst/>
          </a:prstGeom>
          <a:noFill/>
        </p:spPr>
        <p:txBody>
          <a:bodyPr wrap="square" rtlCol="0">
            <a:spAutoFit/>
          </a:bodyPr>
          <a:lstStyle/>
          <a:p>
            <a:r>
              <a:rPr lang="zh-CN" altLang="en-US" sz="1100" dirty="0">
                <a:solidFill>
                  <a:schemeClr val="tx1"/>
                </a:solidFill>
              </a:rPr>
              <a:t>关注微信公众平台</a:t>
            </a:r>
            <a:r>
              <a:rPr lang="en-US" altLang="zh-CN" sz="1100" dirty="0">
                <a:solidFill>
                  <a:schemeClr val="tx1"/>
                </a:solidFill>
              </a:rPr>
              <a:t>DSSF007</a:t>
            </a:r>
            <a:r>
              <a:rPr lang="zh-CN" altLang="en-US" sz="1100" dirty="0">
                <a:solidFill>
                  <a:schemeClr val="tx1"/>
                </a:solidFill>
              </a:rPr>
              <a:t>，回复关键字“经典课堂”获取更多资源</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2023/1/11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2023/1/11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2023/1/11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2023/1/11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2023/1/11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2023/1/11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2023/1/11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F6AE5AAF-4686-4DBC-AD82-82ACA52592B1}" type="datetimeFigureOut">
              <a:rPr lang="zh-CN" altLang="en-US" smtClean="0"/>
              <a:t>2023/1/11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F6AE5AAF-4686-4DBC-AD82-82ACA52592B1}" type="datetimeFigureOut">
              <a:rPr lang="zh-CN" altLang="en-US" smtClean="0"/>
              <a:t>2023/1/11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a:extLst>
              <a:ext uri="{FF2B5EF4-FFF2-40B4-BE49-F238E27FC236}">
                <a16:creationId xmlns:a16="http://schemas.microsoft.com/office/drawing/2014/main" id="{527108C4-B026-4252-A877-40AA47E5810D}"/>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20000" contrast="-25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矩形 9">
            <a:extLst>
              <a:ext uri="{FF2B5EF4-FFF2-40B4-BE49-F238E27FC236}">
                <a16:creationId xmlns:a16="http://schemas.microsoft.com/office/drawing/2014/main" id="{D1A70820-B138-4285-B54A-E50CC449B76D}"/>
              </a:ext>
            </a:extLst>
          </p:cNvPr>
          <p:cNvSpPr/>
          <p:nvPr userDrawn="1"/>
        </p:nvSpPr>
        <p:spPr>
          <a:xfrm>
            <a:off x="0" y="1285875"/>
            <a:ext cx="12192000" cy="3886200"/>
          </a:xfrm>
          <a:prstGeom prst="rect">
            <a:avLst/>
          </a:prstGeom>
          <a:solidFill>
            <a:schemeClr val="bg1">
              <a:lumMod val="95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2023/1/11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a:extLst>
              <a:ext uri="{FF2B5EF4-FFF2-40B4-BE49-F238E27FC236}">
                <a16:creationId xmlns:a16="http://schemas.microsoft.com/office/drawing/2014/main" id="{5C5DA7C5-8692-4770-99EE-3E64E45D9FF4}"/>
              </a:ext>
            </a:extLst>
          </p:cNvPr>
          <p:cNvCxnSpPr/>
          <p:nvPr userDrawn="1"/>
        </p:nvCxnSpPr>
        <p:spPr>
          <a:xfrm>
            <a:off x="4215161" y="512956"/>
            <a:ext cx="2497872" cy="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F96E57D6-D77A-460A-8CE6-E36F987B9D4A}"/>
              </a:ext>
            </a:extLst>
          </p:cNvPr>
          <p:cNvSpPr txBox="1"/>
          <p:nvPr userDrawn="1"/>
        </p:nvSpPr>
        <p:spPr>
          <a:xfrm>
            <a:off x="5254497" y="948466"/>
            <a:ext cx="1292662" cy="2477601"/>
          </a:xfrm>
          <a:prstGeom prst="rect">
            <a:avLst/>
          </a:prstGeom>
          <a:noFill/>
        </p:spPr>
        <p:txBody>
          <a:bodyPr vert="eaVert" wrap="none" rtlCol="0">
            <a:spAutoFit/>
          </a:bodyPr>
          <a:lstStyle/>
          <a:p>
            <a:r>
              <a:rPr lang="zh-CN" altLang="en-US" sz="7200" dirty="0">
                <a:solidFill>
                  <a:srgbClr val="AD6126"/>
                </a:solidFill>
                <a:latin typeface="站酷小薇LOGO体" panose="02010600010101010101" pitchFamily="2" charset="-122"/>
                <a:ea typeface="站酷小薇LOGO体" panose="02010600010101010101" pitchFamily="2" charset="-122"/>
              </a:rPr>
              <a:t>目  录</a:t>
            </a:r>
          </a:p>
        </p:txBody>
      </p:sp>
      <p:cxnSp>
        <p:nvCxnSpPr>
          <p:cNvPr id="18" name="直接连接符 17">
            <a:extLst>
              <a:ext uri="{FF2B5EF4-FFF2-40B4-BE49-F238E27FC236}">
                <a16:creationId xmlns:a16="http://schemas.microsoft.com/office/drawing/2014/main" id="{620AC5F4-78F5-4DFC-BD43-97B44EE004F9}"/>
              </a:ext>
            </a:extLst>
          </p:cNvPr>
          <p:cNvCxnSpPr/>
          <p:nvPr userDrawn="1"/>
        </p:nvCxnSpPr>
        <p:spPr>
          <a:xfrm>
            <a:off x="6713033" y="501817"/>
            <a:ext cx="0" cy="530798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pic>
        <p:nvPicPr>
          <p:cNvPr id="15" name="图片 14">
            <a:extLst>
              <a:ext uri="{FF2B5EF4-FFF2-40B4-BE49-F238E27FC236}">
                <a16:creationId xmlns:a16="http://schemas.microsoft.com/office/drawing/2014/main" id="{FFC5B84D-5AE6-462C-AEB2-D3200AD60735}"/>
              </a:ext>
            </a:extLst>
          </p:cNvPr>
          <p:cNvPicPr>
            <a:picLocks noChangeAspect="1"/>
          </p:cNvPicPr>
          <p:nvPr userDrawn="1"/>
        </p:nvPicPr>
        <p:blipFill>
          <a:blip r:embed="rId3">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val="0"/>
              </a:ext>
            </a:extLst>
          </a:blip>
          <a:srcRect l="25089" r="24821"/>
          <a:stretch>
            <a:fillRect/>
          </a:stretch>
        </p:blipFill>
        <p:spPr>
          <a:xfrm>
            <a:off x="0" y="-76200"/>
            <a:ext cx="6106901" cy="6858000"/>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p:spPr>
      </p:pic>
      <p:pic>
        <p:nvPicPr>
          <p:cNvPr id="14" name="图片 13">
            <a:extLst>
              <a:ext uri="{FF2B5EF4-FFF2-40B4-BE49-F238E27FC236}">
                <a16:creationId xmlns:a16="http://schemas.microsoft.com/office/drawing/2014/main" id="{0AC13C7F-21CD-4C70-B030-90F1CDE2E3B9}"/>
              </a:ext>
            </a:extLst>
          </p:cNvPr>
          <p:cNvPicPr>
            <a:picLocks noChangeAspect="1"/>
          </p:cNvPicPr>
          <p:nvPr userDrawn="1"/>
        </p:nvPicPr>
        <p:blipFill>
          <a:blip r:embed="rId5">
            <a:extLst>
              <a:ext uri="{28A0092B-C50C-407E-A947-70E740481C1C}">
                <a14:useLocalDpi xmlns:a14="http://schemas.microsoft.com/office/drawing/2010/main" val="0"/>
              </a:ext>
            </a:extLst>
          </a:blip>
          <a:srcRect l="25089" r="24821"/>
          <a:stretch>
            <a:fillRect/>
          </a:stretch>
        </p:blipFill>
        <p:spPr>
          <a:xfrm>
            <a:off x="1266132" y="281327"/>
            <a:ext cx="5453198" cy="6123896"/>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a:ln w="19050">
            <a:solidFill>
              <a:schemeClr val="bg1"/>
            </a:solid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2023/1/11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712434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D460A0B6-A8EB-44E8-A6BD-330DB1B70390}"/>
              </a:ext>
            </a:extLst>
          </p:cNvPr>
          <p:cNvSpPr>
            <a:spLocks noGrp="1"/>
          </p:cNvSpPr>
          <p:nvPr>
            <p:ph type="dt" sz="half" idx="10"/>
          </p:nvPr>
        </p:nvSpPr>
        <p:spPr/>
        <p:txBody>
          <a:bodyPr/>
          <a:lstStyle/>
          <a:p>
            <a:fld id="{F6AE5AAF-4686-4DBC-AD82-82ACA52592B1}" type="datetimeFigureOut">
              <a:rPr lang="zh-CN" altLang="en-US" smtClean="0"/>
              <a:t>2023/1/11</a:t>
            </a:fld>
            <a:endParaRPr lang="zh-CN" altLang="en-US"/>
          </a:p>
        </p:txBody>
      </p:sp>
      <p:sp>
        <p:nvSpPr>
          <p:cNvPr id="4" name="页脚占位符 3">
            <a:extLst>
              <a:ext uri="{FF2B5EF4-FFF2-40B4-BE49-F238E27FC236}">
                <a16:creationId xmlns:a16="http://schemas.microsoft.com/office/drawing/2014/main" id="{EA4A1964-6740-479C-BB4A-D71873D42DE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4E74841-F418-4854-944B-12532FF68DFE}"/>
              </a:ext>
            </a:extLst>
          </p:cNvPr>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6" name="文本框 5">
            <a:extLst>
              <a:ext uri="{FF2B5EF4-FFF2-40B4-BE49-F238E27FC236}">
                <a16:creationId xmlns:a16="http://schemas.microsoft.com/office/drawing/2014/main" id="{7D393AF0-2B1A-459D-B585-2CE20FDF9182}"/>
              </a:ext>
            </a:extLst>
          </p:cNvPr>
          <p:cNvSpPr txBox="1"/>
          <p:nvPr userDrawn="1"/>
        </p:nvSpPr>
        <p:spPr>
          <a:xfrm>
            <a:off x="0" y="0"/>
            <a:ext cx="12192000" cy="2705100"/>
          </a:xfrm>
          <a:prstGeom prst="rect">
            <a:avLst/>
          </a:prstGeom>
          <a:noFill/>
        </p:spPr>
        <p:txBody>
          <a:bodyPr wrap="square" rtlCol="0">
            <a:prstTxWarp prst="textTriangleInverted">
              <a:avLst/>
            </a:prstTxWarp>
            <a:spAutoFit/>
          </a:bodyPr>
          <a:lstStyle/>
          <a:p>
            <a:r>
              <a:rPr lang="en-US" altLang="zh-CN" dirty="0">
                <a:blipFill dpi="0" rotWithShape="1">
                  <a:blip r:embed="rId2">
                    <a:extLst>
                      <a:ext uri="{28A0092B-C50C-407E-A947-70E740481C1C}">
                        <a14:useLocalDpi xmlns:a14="http://schemas.microsoft.com/office/drawing/2010/main" val="0"/>
                      </a:ext>
                    </a:extLst>
                  </a:blip>
                  <a:srcRect/>
                  <a:stretch>
                    <a:fillRect/>
                  </a:stretch>
                </a:blipFill>
              </a:rPr>
              <a:t>-------------</a:t>
            </a:r>
            <a:endParaRPr lang="zh-CN" altLang="en-US" dirty="0">
              <a:blipFill dpi="0" rotWithShape="1">
                <a:blip r:embed="rId2">
                  <a:extLst>
                    <a:ext uri="{28A0092B-C50C-407E-A947-70E740481C1C}">
                      <a14:useLocalDpi xmlns:a14="http://schemas.microsoft.com/office/drawing/2010/main" val="0"/>
                    </a:ext>
                  </a:extLst>
                </a:blip>
                <a:srcRect/>
                <a:stretch>
                  <a:fillRect/>
                </a:stretch>
              </a:blipFill>
            </a:endParaRPr>
          </a:p>
        </p:txBody>
      </p:sp>
      <p:sp>
        <p:nvSpPr>
          <p:cNvPr id="7" name="矩形 6">
            <a:extLst>
              <a:ext uri="{FF2B5EF4-FFF2-40B4-BE49-F238E27FC236}">
                <a16:creationId xmlns:a16="http://schemas.microsoft.com/office/drawing/2014/main" id="{5B1E1E4B-8837-4854-831B-361D35D6B3B2}"/>
              </a:ext>
            </a:extLst>
          </p:cNvPr>
          <p:cNvSpPr/>
          <p:nvPr userDrawn="1"/>
        </p:nvSpPr>
        <p:spPr>
          <a:xfrm>
            <a:off x="0" y="3065480"/>
            <a:ext cx="12192000" cy="2397512"/>
          </a:xfrm>
          <a:prstGeom prst="rect">
            <a:avLst/>
          </a:prstGeom>
          <a:solidFill>
            <a:schemeClr val="bg1">
              <a:lumMod val="7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510348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6AE5AAF-4686-4DBC-AD82-82ACA52592B1}" type="datetimeFigureOut">
              <a:rPr lang="zh-CN" altLang="en-US" smtClean="0"/>
              <a:t>2023/1/11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5E9F4B-4EC2-4F8F-9FBC-A9585385FE3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1" r:id="rId8"/>
    <p:sldLayoutId id="2147483660"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0.xml"/><Relationship Id="rId1" Type="http://schemas.openxmlformats.org/officeDocument/2006/relationships/slideLayout" Target="../slideLayouts/slideLayout7.xml"/><Relationship Id="rId5" Type="http://schemas.openxmlformats.org/officeDocument/2006/relationships/slide" Target="slide4.xml"/><Relationship Id="rId4" Type="http://schemas.openxmlformats.org/officeDocument/2006/relationships/slide" Target="slide20.xml"/></Relationships>
</file>

<file path=ppt/slides/_rels/slide3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8.xml"/><Relationship Id="rId5" Type="http://schemas.openxmlformats.org/officeDocument/2006/relationships/image" Target="../media/image23.png"/><Relationship Id="rId4" Type="http://schemas.openxmlformats.org/officeDocument/2006/relationships/image" Target="../media/image22.png"/></Relationships>
</file>

<file path=ppt/slides/_rels/slide3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15.png"/><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2305031"/>
            <a:ext cx="12192000" cy="3042473"/>
          </a:xfrm>
          <a:prstGeom prst="rect">
            <a:avLst/>
          </a:prstGeom>
          <a:gradFill>
            <a:gsLst>
              <a:gs pos="2000">
                <a:schemeClr val="accent1">
                  <a:lumMod val="5000"/>
                  <a:lumOff val="95000"/>
                  <a:alpha val="0"/>
                </a:schemeClr>
              </a:gs>
              <a:gs pos="35000">
                <a:srgbClr val="CDB8AD">
                  <a:alpha val="20000"/>
                </a:srgbClr>
              </a:gs>
              <a:gs pos="75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500" dirty="0"/>
          </a:p>
        </p:txBody>
      </p:sp>
      <p:sp>
        <p:nvSpPr>
          <p:cNvPr id="6" name="文本框 5"/>
          <p:cNvSpPr txBox="1"/>
          <p:nvPr/>
        </p:nvSpPr>
        <p:spPr>
          <a:xfrm>
            <a:off x="1447433" y="4187013"/>
            <a:ext cx="9794348" cy="1015663"/>
          </a:xfrm>
          <a:prstGeom prst="rect">
            <a:avLst/>
          </a:prstGeom>
          <a:noFill/>
        </p:spPr>
        <p:txBody>
          <a:bodyPr wrap="square" rtlCol="0">
            <a:spAutoFit/>
          </a:bodyPr>
          <a:lstStyle/>
          <a:p>
            <a:r>
              <a:rPr lang="zh-CN" altLang="zh-CN" sz="6000" b="1" dirty="0">
                <a:solidFill>
                  <a:schemeClr val="bg1"/>
                </a:solidFill>
                <a:latin typeface="微软雅黑" panose="020B0503020204020204" pitchFamily="34" charset="-122"/>
                <a:ea typeface="微软雅黑" panose="020B0503020204020204" pitchFamily="34" charset="-122"/>
              </a:rPr>
              <a:t>第</a:t>
            </a:r>
            <a:r>
              <a:rPr lang="en-US" altLang="zh-CN" sz="6000" b="1" dirty="0">
                <a:solidFill>
                  <a:schemeClr val="bg1"/>
                </a:solidFill>
                <a:latin typeface="微软雅黑" panose="020B0503020204020204" pitchFamily="34" charset="-122"/>
                <a:ea typeface="微软雅黑" panose="020B0503020204020204" pitchFamily="34" charset="-122"/>
              </a:rPr>
              <a:t>1</a:t>
            </a:r>
            <a:r>
              <a:rPr lang="zh-CN" altLang="zh-CN" sz="6000" b="1" dirty="0">
                <a:solidFill>
                  <a:schemeClr val="bg1"/>
                </a:solidFill>
                <a:latin typeface="微软雅黑" panose="020B0503020204020204" pitchFamily="34" charset="-122"/>
                <a:ea typeface="微软雅黑" panose="020B0503020204020204" pitchFamily="34" charset="-122"/>
              </a:rPr>
              <a:t>章</a:t>
            </a:r>
            <a:r>
              <a:rPr lang="en-US" altLang="zh-CN" sz="6000" b="1" dirty="0">
                <a:solidFill>
                  <a:schemeClr val="bg1"/>
                </a:solidFill>
                <a:latin typeface="微软雅黑" panose="020B0503020204020204" pitchFamily="34" charset="-122"/>
                <a:ea typeface="微软雅黑" panose="020B0503020204020204" pitchFamily="34" charset="-122"/>
              </a:rPr>
              <a:t>  SketchUp</a:t>
            </a:r>
            <a:r>
              <a:rPr lang="zh-CN" altLang="zh-CN" sz="6000" b="1" dirty="0">
                <a:solidFill>
                  <a:schemeClr val="bg1"/>
                </a:solidFill>
                <a:latin typeface="微软雅黑" panose="020B0503020204020204" pitchFamily="34" charset="-122"/>
                <a:ea typeface="微软雅黑" panose="020B0503020204020204" pitchFamily="34" charset="-122"/>
              </a:rPr>
              <a:t>学习入门</a:t>
            </a: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82147" y="6072009"/>
            <a:ext cx="2718419" cy="406493"/>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982627" y="549275"/>
            <a:ext cx="5942883" cy="5561239"/>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1.2.2  SketchUp</a:t>
            </a:r>
            <a:r>
              <a:rPr lang="zh-CN" altLang="zh-CN" b="1" dirty="0"/>
              <a:t>的应用领域</a:t>
            </a:r>
          </a:p>
          <a:p>
            <a:pPr indent="457200"/>
            <a:r>
              <a:rPr lang="en-US" altLang="zh-CN" dirty="0"/>
              <a:t>SketchUp</a:t>
            </a:r>
            <a:r>
              <a:rPr lang="zh-CN" altLang="zh-CN" dirty="0"/>
              <a:t>是一套直接面向设计方案创作过程的设计工具，其创作过程不仅能够充分表达设计师的思想，还能够完全满足与客户即时交流的需要，使得设计师可以直接在计算机上进行十分直观的构思，是三维建筑设计方案创作的优秀工具。</a:t>
            </a:r>
          </a:p>
          <a:p>
            <a:pPr indent="457200"/>
            <a:r>
              <a:rPr lang="en-US" altLang="zh-CN" b="1" dirty="0"/>
              <a:t>1. SketchUp</a:t>
            </a:r>
            <a:r>
              <a:rPr lang="zh-CN" altLang="zh-CN" b="1" dirty="0"/>
              <a:t>在建筑设计中的应用</a:t>
            </a:r>
            <a:endParaRPr lang="zh-CN" altLang="zh-CN" dirty="0"/>
          </a:p>
          <a:p>
            <a:pPr indent="457200"/>
            <a:r>
              <a:rPr lang="en-US" altLang="zh-CN" dirty="0"/>
              <a:t>SketchUp</a:t>
            </a:r>
            <a:r>
              <a:rPr lang="zh-CN" altLang="zh-CN" dirty="0"/>
              <a:t>在建筑设计中的应用较为广泛，从前期建筑场景的构造，到建筑大概形体的确认，再到建筑造型及外立面设计，</a:t>
            </a:r>
            <a:r>
              <a:rPr lang="en-US" altLang="zh-CN" dirty="0"/>
              <a:t>SketchUp</a:t>
            </a:r>
            <a:r>
              <a:rPr lang="zh-CN" altLang="zh-CN" dirty="0"/>
              <a:t>都能很好地展现，以其直观、快捷的优点逐渐取代其他三维建模软件，成为建筑师在方案设计阶段的首选。</a:t>
            </a:r>
          </a:p>
        </p:txBody>
      </p:sp>
      <p:pic>
        <p:nvPicPr>
          <p:cNvPr id="1026" name="图片 1">
            <a:extLst>
              <a:ext uri="{FF2B5EF4-FFF2-40B4-BE49-F238E27FC236}">
                <a16:creationId xmlns:a16="http://schemas.microsoft.com/office/drawing/2014/main" id="{6F7F4655-85A1-45ED-B315-2DF3A44AEE92}"/>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925510" y="2325343"/>
            <a:ext cx="4511747" cy="2207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196150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21545" y="476705"/>
            <a:ext cx="9348910" cy="2879725"/>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2. SketchUp</a:t>
            </a:r>
            <a:r>
              <a:rPr lang="zh-CN" altLang="zh-CN" b="1" dirty="0"/>
              <a:t>在规划设计中的应用</a:t>
            </a:r>
            <a:endParaRPr lang="zh-CN" altLang="zh-CN" dirty="0"/>
          </a:p>
          <a:p>
            <a:pPr indent="457200"/>
            <a:r>
              <a:rPr lang="zh-CN" altLang="zh-CN" dirty="0"/>
              <a:t>在规划行业，</a:t>
            </a:r>
            <a:r>
              <a:rPr lang="en-US" altLang="zh-CN" dirty="0"/>
              <a:t>SketchUp</a:t>
            </a:r>
            <a:r>
              <a:rPr lang="zh-CN" altLang="zh-CN" dirty="0"/>
              <a:t>以其直观、便捷的优点深受规划设计师的喜爱，不管是宏观的城市空间形态，还是微小细致的规划设计，</a:t>
            </a:r>
            <a:r>
              <a:rPr lang="en-US" altLang="zh-CN" dirty="0"/>
              <a:t>SketchUp</a:t>
            </a:r>
            <a:r>
              <a:rPr lang="zh-CN" altLang="zh-CN" dirty="0"/>
              <a:t>辅助建模及分析功能都大大解放了设计师的思维，提高了规划设计的科学性与合理性。</a:t>
            </a:r>
          </a:p>
          <a:p>
            <a:pPr indent="457200"/>
            <a:r>
              <a:rPr lang="zh-CN" altLang="zh-CN" dirty="0"/>
              <a:t>目前，</a:t>
            </a:r>
            <a:r>
              <a:rPr lang="en-US" altLang="zh-CN" dirty="0"/>
              <a:t>SketchUp</a:t>
            </a:r>
            <a:r>
              <a:rPr lang="zh-CN" altLang="zh-CN" dirty="0"/>
              <a:t>被广泛应用于控制性详细规划、城市设计、修建性详细设计以及概念性规划等不同规划类型的项目中。</a:t>
            </a:r>
          </a:p>
        </p:txBody>
      </p:sp>
      <p:pic>
        <p:nvPicPr>
          <p:cNvPr id="2050" name="图片 1">
            <a:extLst>
              <a:ext uri="{FF2B5EF4-FFF2-40B4-BE49-F238E27FC236}">
                <a16:creationId xmlns:a16="http://schemas.microsoft.com/office/drawing/2014/main" id="{59D467D8-1969-44B3-AC02-5A48DA3916AB}"/>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10017" y="3358242"/>
            <a:ext cx="5571966" cy="2725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116228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21544" y="549275"/>
            <a:ext cx="9348910" cy="188461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3. SketchUp</a:t>
            </a:r>
            <a:r>
              <a:rPr lang="zh-CN" altLang="zh-CN" b="1" dirty="0"/>
              <a:t>在景观园林设计中的应用</a:t>
            </a:r>
            <a:endParaRPr lang="zh-CN" altLang="zh-CN" dirty="0"/>
          </a:p>
          <a:p>
            <a:pPr indent="457200"/>
            <a:r>
              <a:rPr lang="en-US" altLang="zh-CN" dirty="0"/>
              <a:t>SketchUp</a:t>
            </a:r>
            <a:r>
              <a:rPr lang="zh-CN" altLang="zh-CN" dirty="0"/>
              <a:t>的操作十分灵活，在构建地形高差等方面可以生成直观的效果，拥有丰富的景观素材库和强大的贴图材质功能。最重要的是，</a:t>
            </a:r>
            <a:r>
              <a:rPr lang="en-US" altLang="zh-CN" dirty="0"/>
              <a:t>SketchUp</a:t>
            </a:r>
            <a:r>
              <a:rPr lang="zh-CN" altLang="zh-CN" dirty="0"/>
              <a:t>的图纸风格非常适合景观设计表现，如今</a:t>
            </a:r>
            <a:r>
              <a:rPr lang="en-US" altLang="zh-CN" dirty="0"/>
              <a:t>SketchUp</a:t>
            </a:r>
            <a:r>
              <a:rPr lang="zh-CN" altLang="zh-CN" dirty="0"/>
              <a:t>在景观园林设计方便的应用已经非常普遍。</a:t>
            </a:r>
          </a:p>
        </p:txBody>
      </p:sp>
      <p:pic>
        <p:nvPicPr>
          <p:cNvPr id="3074" name="图片 1">
            <a:extLst>
              <a:ext uri="{FF2B5EF4-FFF2-40B4-BE49-F238E27FC236}">
                <a16:creationId xmlns:a16="http://schemas.microsoft.com/office/drawing/2014/main" id="{CCAEDE8D-9864-4470-863A-EEA463DBAA0D}"/>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26477" y="2675392"/>
            <a:ext cx="6339045" cy="3101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056169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68876" y="549275"/>
            <a:ext cx="9254248" cy="235358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4. SketchUp</a:t>
            </a:r>
            <a:r>
              <a:rPr lang="zh-CN" altLang="zh-CN" b="1" dirty="0"/>
              <a:t>在室内设计中的应用</a:t>
            </a:r>
            <a:endParaRPr lang="zh-CN" altLang="zh-CN" dirty="0"/>
          </a:p>
          <a:p>
            <a:pPr indent="457200"/>
            <a:r>
              <a:rPr lang="en-US" altLang="zh-CN" dirty="0"/>
              <a:t>SketchUp</a:t>
            </a:r>
            <a:r>
              <a:rPr lang="zh-CN" altLang="zh-CN" dirty="0"/>
              <a:t>是一个用于草绘的软件，其优点是快速建模，快速布置室内效果，并且可以从不同角度观看三维空间效果，这是相对于</a:t>
            </a:r>
            <a:r>
              <a:rPr lang="en-US" altLang="zh-CN" dirty="0"/>
              <a:t>3ds max</a:t>
            </a:r>
            <a:r>
              <a:rPr lang="zh-CN" altLang="zh-CN" dirty="0"/>
              <a:t>等类似的效果图软件的一个最重要的优点。在需要快速为客户展现并修改设计方案时，</a:t>
            </a:r>
            <a:r>
              <a:rPr lang="en-US" altLang="zh-CN" dirty="0"/>
              <a:t>SketchUp</a:t>
            </a:r>
            <a:r>
              <a:rPr lang="zh-CN" altLang="zh-CN" dirty="0"/>
              <a:t>就非常实用了。如果再经过渲染，还可以得到更精致的效果图。</a:t>
            </a:r>
          </a:p>
        </p:txBody>
      </p:sp>
      <p:pic>
        <p:nvPicPr>
          <p:cNvPr id="4098" name="图片 1">
            <a:extLst>
              <a:ext uri="{FF2B5EF4-FFF2-40B4-BE49-F238E27FC236}">
                <a16:creationId xmlns:a16="http://schemas.microsoft.com/office/drawing/2014/main" id="{2A332064-F271-4161-B22F-585ADD18C77B}"/>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04430" y="3023734"/>
            <a:ext cx="5783140" cy="284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257431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1151014"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4010966" y="3972975"/>
            <a:ext cx="7435241" cy="830997"/>
          </a:xfrm>
          <a:prstGeom prst="rect">
            <a:avLst/>
          </a:prstGeom>
        </p:spPr>
        <p:txBody>
          <a:bodyPr wrap="none">
            <a:spAutoFit/>
          </a:bodyPr>
          <a:lstStyle/>
          <a:p>
            <a:r>
              <a:rPr lang="en-US" altLang="zh-CN" sz="4800" b="1" dirty="0"/>
              <a:t>SketchUp</a:t>
            </a:r>
            <a:r>
              <a:rPr lang="zh-CN" altLang="zh-CN" sz="4800" b="1" dirty="0"/>
              <a:t>的特点和新功能</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1463648"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03</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2590444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68876" y="1231446"/>
            <a:ext cx="9254248" cy="373127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1.3.1  SketchUp</a:t>
            </a:r>
            <a:r>
              <a:rPr lang="zh-CN" altLang="zh-CN" b="1" dirty="0"/>
              <a:t>的特点</a:t>
            </a:r>
          </a:p>
          <a:p>
            <a:pPr indent="457200"/>
            <a:r>
              <a:rPr lang="en-US" altLang="zh-CN" dirty="0"/>
              <a:t>SketchUp</a:t>
            </a:r>
            <a:r>
              <a:rPr lang="zh-CN" altLang="zh-CN" dirty="0"/>
              <a:t>融合了铅笔画的优美与自然笔触，可以迅速地建构、显示、编辑三维建筑模型，同时可以导出透视图、</a:t>
            </a:r>
            <a:r>
              <a:rPr lang="en-US" altLang="zh-CN" dirty="0"/>
              <a:t>DWG</a:t>
            </a:r>
            <a:r>
              <a:rPr lang="zh-CN" altLang="zh-CN" dirty="0"/>
              <a:t>或</a:t>
            </a:r>
            <a:r>
              <a:rPr lang="en-US" altLang="zh-CN" dirty="0"/>
              <a:t>DXF</a:t>
            </a:r>
            <a:r>
              <a:rPr lang="zh-CN" altLang="zh-CN" dirty="0"/>
              <a:t>格式的</a:t>
            </a:r>
            <a:r>
              <a:rPr lang="en-US" altLang="zh-CN" dirty="0"/>
              <a:t>2D</a:t>
            </a:r>
            <a:r>
              <a:rPr lang="zh-CN" altLang="zh-CN" dirty="0"/>
              <a:t>向量文件等尺寸正确的平面图形。其创作过程不仅能够充分表达设计师的思想而且完全满足与客户即时交流的需要，与设计师用手工绘制构思草图的过程很相似，同时其成品导入其它着色、后期、渲染软件可以继续形成照片级的商业效果图。使得设计师可以直接在电脑上进行十分直观的构思，随着构思的不断清晰，细节不断增加，最终形成的模型可以直接交给其它具备高级渲染能力的软件进行最终渲染。</a:t>
            </a:r>
          </a:p>
        </p:txBody>
      </p:sp>
    </p:spTree>
    <p:extLst>
      <p:ext uri="{BB962C8B-B14F-4D97-AF65-F5344CB8AC3E}">
        <p14:creationId xmlns:p14="http://schemas.microsoft.com/office/powerpoint/2010/main" val="41064203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60877" y="1175271"/>
            <a:ext cx="9470246" cy="419294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dirty="0"/>
              <a:t>SketchUp</a:t>
            </a:r>
            <a:r>
              <a:rPr lang="zh-CN" altLang="zh-CN" dirty="0"/>
              <a:t>之所以能够快速、全面地被室内设计、建筑设计、园林景观、城市规划等诸多设计领域设计者接受并推崇，主要有以下几种区别于其他三维软件的特点。</a:t>
            </a:r>
          </a:p>
          <a:p>
            <a:pPr indent="457200"/>
            <a:r>
              <a:rPr lang="en-US" altLang="zh-CN" b="1" dirty="0"/>
              <a:t>1.</a:t>
            </a:r>
            <a:r>
              <a:rPr lang="zh-CN" altLang="zh-CN" b="1" dirty="0"/>
              <a:t>直观多样的显示效果</a:t>
            </a:r>
            <a:endParaRPr lang="zh-CN" altLang="zh-CN" dirty="0"/>
          </a:p>
          <a:p>
            <a:pPr indent="457200"/>
            <a:r>
              <a:rPr lang="zh-CN" altLang="zh-CN" dirty="0"/>
              <a:t>在使用</a:t>
            </a:r>
            <a:r>
              <a:rPr lang="en-US" altLang="zh-CN" dirty="0"/>
              <a:t>SketchUp</a:t>
            </a:r>
            <a:r>
              <a:rPr lang="zh-CN" altLang="zh-CN" dirty="0"/>
              <a:t>进行设计创作时，可以实现“所见即所得”，在设计过程中的任何阶段都可以作为直观的三维成品来观察，甚至可以模拟手绘草图的效果，能够快速切换不同的显示风格，使得设计过程的交流完全可行。</a:t>
            </a:r>
          </a:p>
          <a:p>
            <a:pPr indent="457200"/>
            <a:r>
              <a:rPr lang="en-US" altLang="zh-CN" b="1" dirty="0"/>
              <a:t>2.</a:t>
            </a:r>
            <a:r>
              <a:rPr lang="zh-CN" altLang="zh-CN" b="1" dirty="0"/>
              <a:t>建模高效快捷</a:t>
            </a:r>
            <a:endParaRPr lang="zh-CN" altLang="zh-CN" dirty="0"/>
          </a:p>
          <a:p>
            <a:pPr indent="457200"/>
            <a:r>
              <a:rPr lang="en-US" altLang="zh-CN" dirty="0"/>
              <a:t>SketchUp</a:t>
            </a:r>
            <a:r>
              <a:rPr lang="zh-CN" altLang="zh-CN" dirty="0"/>
              <a:t>提供三维的坐标轴，在绘制草图时，用户只要稍微留意一下跟踪线的颜色，就可以准确定位图形的坐标。</a:t>
            </a:r>
          </a:p>
        </p:txBody>
      </p:sp>
    </p:spTree>
    <p:extLst>
      <p:ext uri="{BB962C8B-B14F-4D97-AF65-F5344CB8AC3E}">
        <p14:creationId xmlns:p14="http://schemas.microsoft.com/office/powerpoint/2010/main" val="32709248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60877" y="1259957"/>
            <a:ext cx="9470246" cy="419294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3.</a:t>
            </a:r>
            <a:r>
              <a:rPr lang="zh-CN" altLang="zh-CN" b="1" dirty="0"/>
              <a:t>材质和贴图使用便捷</a:t>
            </a:r>
            <a:endParaRPr lang="zh-CN" altLang="zh-CN" dirty="0"/>
          </a:p>
          <a:p>
            <a:pPr indent="457200"/>
            <a:r>
              <a:rPr lang="en-US" altLang="zh-CN" dirty="0"/>
              <a:t>SketchUp</a:t>
            </a:r>
            <a:r>
              <a:rPr lang="zh-CN" altLang="zh-CN" dirty="0"/>
              <a:t>拥有自己的材质库，用户可以根据自己的需要赋予模型各种材质和贴图，并且能够实时显示出来，从而直观的看到效果。也可以将自定义的材质添加到材质库，以便于在以后的设计制作中直接应用。</a:t>
            </a:r>
          </a:p>
          <a:p>
            <a:pPr indent="457200"/>
            <a:r>
              <a:rPr lang="en-US" altLang="zh-CN" b="1" dirty="0"/>
              <a:t>4.</a:t>
            </a:r>
            <a:r>
              <a:rPr lang="zh-CN" altLang="zh-CN" b="1" dirty="0"/>
              <a:t>准确定位日照和阴影</a:t>
            </a:r>
            <a:endParaRPr lang="zh-CN" altLang="zh-CN" dirty="0"/>
          </a:p>
          <a:p>
            <a:pPr indent="457200"/>
            <a:r>
              <a:rPr lang="zh-CN" altLang="zh-CN" dirty="0"/>
              <a:t>设计师可以设定建筑所在的城市、时间等，实时进行阴影和日照分析。</a:t>
            </a:r>
          </a:p>
          <a:p>
            <a:pPr indent="457200"/>
            <a:r>
              <a:rPr lang="en-US" altLang="zh-CN" b="1" dirty="0"/>
              <a:t>5.</a:t>
            </a:r>
            <a:r>
              <a:rPr lang="zh-CN" altLang="zh-CN" b="1" dirty="0"/>
              <a:t>强大的模型库</a:t>
            </a:r>
            <a:endParaRPr lang="zh-CN" altLang="zh-CN" dirty="0"/>
          </a:p>
          <a:p>
            <a:pPr indent="457200"/>
            <a:r>
              <a:rPr lang="zh-CN" altLang="zh-CN" dirty="0"/>
              <a:t>拥有世界上最大的三维模型库，很多建筑构件、室内家具、景观小品等模型无须再花时间建模，可以直接下载使用。</a:t>
            </a:r>
          </a:p>
        </p:txBody>
      </p:sp>
    </p:spTree>
    <p:extLst>
      <p:ext uri="{BB962C8B-B14F-4D97-AF65-F5344CB8AC3E}">
        <p14:creationId xmlns:p14="http://schemas.microsoft.com/office/powerpoint/2010/main" val="9967827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60877" y="1073671"/>
            <a:ext cx="9470246" cy="465460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6.</a:t>
            </a:r>
            <a:r>
              <a:rPr lang="zh-CN" altLang="zh-CN" b="1" dirty="0"/>
              <a:t>谷歌地图的高效应用</a:t>
            </a:r>
            <a:endParaRPr lang="zh-CN" altLang="zh-CN" dirty="0"/>
          </a:p>
          <a:p>
            <a:pPr indent="457200"/>
            <a:r>
              <a:rPr lang="en-US" altLang="zh-CN" dirty="0"/>
              <a:t>SketchUp</a:t>
            </a:r>
            <a:r>
              <a:rPr lang="zh-CN" altLang="zh-CN" dirty="0"/>
              <a:t>可直接调用谷歌的卫星图片、街景照片、三维城市模型等资源，帮助设计师搜索更加全面的现场资料。</a:t>
            </a:r>
          </a:p>
          <a:p>
            <a:pPr indent="457200"/>
            <a:r>
              <a:rPr lang="zh-CN" altLang="zh-CN" dirty="0"/>
              <a:t>地点工具可以准确地抓取任意地点的三维地形和贴图信息，并且能够生成三维地形，大大节省建模时间。</a:t>
            </a:r>
          </a:p>
          <a:p>
            <a:pPr indent="457200"/>
            <a:r>
              <a:rPr lang="en-US" altLang="zh-CN" b="1" dirty="0"/>
              <a:t>7.</a:t>
            </a:r>
            <a:r>
              <a:rPr lang="zh-CN" altLang="zh-CN" b="1" dirty="0"/>
              <a:t>全面的软件支持与互转</a:t>
            </a:r>
            <a:endParaRPr lang="zh-CN" altLang="zh-CN" dirty="0"/>
          </a:p>
          <a:p>
            <a:pPr indent="457200"/>
            <a:r>
              <a:rPr lang="en-US" altLang="zh-CN" dirty="0"/>
              <a:t>SketchUp</a:t>
            </a:r>
            <a:r>
              <a:rPr lang="zh-CN" altLang="zh-CN" dirty="0"/>
              <a:t>不但能够在模型的建立上满足建筑制图高精确度的要求，还能完美结合</a:t>
            </a:r>
            <a:r>
              <a:rPr lang="en-US" altLang="zh-CN" dirty="0" err="1"/>
              <a:t>VRay</a:t>
            </a:r>
            <a:r>
              <a:rPr lang="zh-CN" altLang="zh-CN" dirty="0"/>
              <a:t>、</a:t>
            </a:r>
            <a:r>
              <a:rPr lang="en-US" altLang="zh-CN" dirty="0"/>
              <a:t>Piranesi</a:t>
            </a:r>
            <a:r>
              <a:rPr lang="zh-CN" altLang="zh-CN" dirty="0"/>
              <a:t>、</a:t>
            </a:r>
            <a:r>
              <a:rPr lang="en-US" altLang="zh-CN" dirty="0" err="1"/>
              <a:t>Artlantis</a:t>
            </a:r>
            <a:r>
              <a:rPr lang="zh-CN" altLang="zh-CN" dirty="0"/>
              <a:t>等渲染器实现多种风格的表现效果。此外</a:t>
            </a:r>
            <a:r>
              <a:rPr lang="en-US" altLang="zh-CN" dirty="0"/>
              <a:t>SketchUp</a:t>
            </a:r>
            <a:r>
              <a:rPr lang="zh-CN" altLang="zh-CN" dirty="0"/>
              <a:t>与</a:t>
            </a:r>
            <a:r>
              <a:rPr lang="en-US" altLang="zh-CN" dirty="0"/>
              <a:t>AutoCAD</a:t>
            </a:r>
            <a:r>
              <a:rPr lang="zh-CN" altLang="zh-CN" dirty="0"/>
              <a:t>、</a:t>
            </a:r>
            <a:r>
              <a:rPr lang="en-US" altLang="zh-CN" dirty="0"/>
              <a:t>3ds max</a:t>
            </a:r>
            <a:r>
              <a:rPr lang="zh-CN" altLang="zh-CN" dirty="0"/>
              <a:t>、</a:t>
            </a:r>
            <a:r>
              <a:rPr lang="en-US" altLang="zh-CN" dirty="0"/>
              <a:t>Revit</a:t>
            </a:r>
            <a:r>
              <a:rPr lang="zh-CN" altLang="zh-CN" dirty="0"/>
              <a:t>等常用设计软件可以进行十分快捷的文件转换互用，能满足多个设计领域的需求。</a:t>
            </a:r>
          </a:p>
        </p:txBody>
      </p:sp>
    </p:spTree>
    <p:extLst>
      <p:ext uri="{BB962C8B-B14F-4D97-AF65-F5344CB8AC3E}">
        <p14:creationId xmlns:p14="http://schemas.microsoft.com/office/powerpoint/2010/main" val="17161429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078708" y="549275"/>
            <a:ext cx="7695259" cy="557793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1.3.2  SketchUp</a:t>
            </a:r>
            <a:r>
              <a:rPr lang="zh-CN" altLang="zh-CN" b="1" dirty="0"/>
              <a:t>新功能</a:t>
            </a:r>
          </a:p>
          <a:p>
            <a:pPr indent="457200"/>
            <a:r>
              <a:rPr lang="en-US" altLang="zh-CN" dirty="0"/>
              <a:t>SketchUp</a:t>
            </a:r>
            <a:r>
              <a:rPr lang="zh-CN" altLang="zh-CN" dirty="0"/>
              <a:t>以最直觉的设计方式及</a:t>
            </a:r>
            <a:r>
              <a:rPr lang="en-US" altLang="zh-CN" dirty="0"/>
              <a:t>3D</a:t>
            </a:r>
            <a:r>
              <a:rPr lang="zh-CN" altLang="zh-CN" dirty="0"/>
              <a:t>的形式记录并表达设计者的想法，简化一切流程，能够充分表达设计者的思想，使得设计者可以直接在电脑上进行十分直观的构思。</a:t>
            </a:r>
            <a:r>
              <a:rPr lang="en-US" altLang="zh-CN" dirty="0"/>
              <a:t>2020</a:t>
            </a:r>
            <a:r>
              <a:rPr lang="zh-CN" altLang="zh-CN" dirty="0"/>
              <a:t>年发布了</a:t>
            </a:r>
            <a:r>
              <a:rPr lang="en-US" altLang="zh-CN" dirty="0"/>
              <a:t>SketchUp Pro2020</a:t>
            </a:r>
            <a:r>
              <a:rPr lang="zh-CN" altLang="zh-CN" dirty="0"/>
              <a:t>，该版本专注于数据结构和建模行为，又一次极大地改善了工作流程。</a:t>
            </a:r>
          </a:p>
          <a:p>
            <a:pPr indent="457200"/>
            <a:r>
              <a:rPr lang="en-US" altLang="zh-CN" b="1" dirty="0"/>
              <a:t>1.</a:t>
            </a:r>
            <a:r>
              <a:rPr lang="zh-CN" altLang="zh-CN" b="1" dirty="0"/>
              <a:t>全新的</a:t>
            </a:r>
            <a:r>
              <a:rPr lang="en-US" altLang="zh-CN" b="1" dirty="0"/>
              <a:t>Outliner</a:t>
            </a:r>
            <a:r>
              <a:rPr lang="zh-CN" altLang="zh-CN" b="1" dirty="0"/>
              <a:t>（大纲管理器</a:t>
            </a:r>
            <a:r>
              <a:rPr lang="en-US" altLang="zh-CN" b="1" dirty="0"/>
              <a:t>/</a:t>
            </a:r>
            <a:r>
              <a:rPr lang="zh-CN" altLang="zh-CN" b="1" dirty="0"/>
              <a:t>管理目录）</a:t>
            </a:r>
            <a:endParaRPr lang="zh-CN" altLang="zh-CN" dirty="0"/>
          </a:p>
          <a:p>
            <a:pPr indent="457200"/>
            <a:r>
              <a:rPr lang="zh-CN" altLang="zh-CN" dirty="0"/>
              <a:t>这项增强功能可以让大型模型更加有条理。为了提高模型效率，用户不再需要逐层创建图层，在</a:t>
            </a:r>
            <a:r>
              <a:rPr lang="en-US" altLang="zh-CN" dirty="0"/>
              <a:t>Outliner</a:t>
            </a:r>
            <a:r>
              <a:rPr lang="zh-CN" altLang="zh-CN" dirty="0"/>
              <a:t>中可以直接管理并组织模型。单击便捷的眼球图标就可以在模型的主要部分之间进行切换。</a:t>
            </a:r>
          </a:p>
          <a:p>
            <a:pPr indent="457200"/>
            <a:r>
              <a:rPr lang="zh-CN" altLang="zh-CN" dirty="0"/>
              <a:t>另外，被标记（以前被称为图层）隐藏的组和组件也会显示在大纲视图中。</a:t>
            </a:r>
          </a:p>
        </p:txBody>
      </p:sp>
      <p:pic>
        <p:nvPicPr>
          <p:cNvPr id="5122" name="图片 1">
            <a:extLst>
              <a:ext uri="{FF2B5EF4-FFF2-40B4-BE49-F238E27FC236}">
                <a16:creationId xmlns:a16="http://schemas.microsoft.com/office/drawing/2014/main" id="{71F4E522-2350-46CD-A058-D33DA06874E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59453" y="1215639"/>
            <a:ext cx="2648776" cy="4426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567462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5467625" y="825665"/>
            <a:ext cx="1415772" cy="461665"/>
          </a:xfrm>
          <a:prstGeom prst="rect">
            <a:avLst/>
          </a:prstGeom>
          <a:noFill/>
        </p:spPr>
        <p:txBody>
          <a:bodyPr wrap="none" rtlCol="0">
            <a:spAutoFit/>
          </a:bodyPr>
          <a:lstStyle/>
          <a:p>
            <a:r>
              <a:rPr lang="zh-CN" altLang="zh-CN" sz="2400" b="1" dirty="0">
                <a:latin typeface="微软雅黑" panose="020B0503020204020204" pitchFamily="34" charset="-122"/>
                <a:ea typeface="微软雅黑" panose="020B0503020204020204" pitchFamily="34" charset="-122"/>
              </a:rPr>
              <a:t>内容概要</a:t>
            </a:r>
            <a:endParaRPr lang="zh-CN" altLang="zh-CN" sz="2400" dirty="0">
              <a:latin typeface="微软雅黑" panose="020B0503020204020204" pitchFamily="34" charset="-122"/>
              <a:ea typeface="微软雅黑" panose="020B0503020204020204" pitchFamily="34" charset="-122"/>
            </a:endParaRPr>
          </a:p>
        </p:txBody>
      </p:sp>
      <p:sp>
        <p:nvSpPr>
          <p:cNvPr id="12" name="文本框 23">
            <a:extLst>
              <a:ext uri="{FF2B5EF4-FFF2-40B4-BE49-F238E27FC236}">
                <a16:creationId xmlns:a16="http://schemas.microsoft.com/office/drawing/2014/main" id="{165B3E1C-B1BD-418B-98A3-9757880BDE8E}"/>
              </a:ext>
            </a:extLst>
          </p:cNvPr>
          <p:cNvSpPr txBox="1"/>
          <p:nvPr/>
        </p:nvSpPr>
        <p:spPr>
          <a:xfrm>
            <a:off x="1390764" y="1287330"/>
            <a:ext cx="9526584" cy="465460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dirty="0"/>
              <a:t>SketchUp</a:t>
            </a:r>
            <a:r>
              <a:rPr lang="zh-CN" altLang="zh-CN" dirty="0"/>
              <a:t>是一款功能强大但简便易学的绘图工具，它融合了铅笔画的优美与自然笔触，可以迅速地建构、显示、编辑三维建筑模型，这是一套注重设计摸索过程的软件。本章将为读者介绍设计软件的分类、</a:t>
            </a:r>
            <a:r>
              <a:rPr lang="en-US" altLang="zh-CN" dirty="0"/>
              <a:t>SketchUp</a:t>
            </a:r>
            <a:r>
              <a:rPr lang="zh-CN" altLang="zh-CN" dirty="0"/>
              <a:t>软件的发展过程、应用领域、软件特点和新功能、软件的界面构成以及鼠标在</a:t>
            </a:r>
            <a:r>
              <a:rPr lang="en-US" altLang="zh-CN" dirty="0"/>
              <a:t>SketchUp</a:t>
            </a:r>
            <a:r>
              <a:rPr lang="zh-CN" altLang="zh-CN" dirty="0"/>
              <a:t>中的应用等知识，为正式学习</a:t>
            </a:r>
            <a:r>
              <a:rPr lang="en-US" altLang="zh-CN" dirty="0"/>
              <a:t>SketchUp</a:t>
            </a:r>
            <a:r>
              <a:rPr lang="zh-CN" altLang="zh-CN" dirty="0"/>
              <a:t>做一个铺垫。</a:t>
            </a:r>
            <a:endParaRPr lang="en-US" altLang="zh-CN" dirty="0"/>
          </a:p>
          <a:p>
            <a:pPr marL="342900" lvl="0" indent="457200" fontAlgn="base">
              <a:buFont typeface="Wingdings" panose="05000000000000000000" pitchFamily="2" charset="2"/>
              <a:buChar char="l"/>
            </a:pPr>
            <a:r>
              <a:rPr lang="zh-CN" altLang="zh-CN" dirty="0"/>
              <a:t>了解设计软件的分类</a:t>
            </a:r>
          </a:p>
          <a:p>
            <a:pPr marL="342900" lvl="0" indent="457200" fontAlgn="base">
              <a:buFont typeface="Wingdings" panose="05000000000000000000" pitchFamily="2" charset="2"/>
              <a:buChar char="l"/>
            </a:pPr>
            <a:r>
              <a:rPr lang="zh-CN" altLang="zh-CN" dirty="0"/>
              <a:t>了解</a:t>
            </a:r>
            <a:r>
              <a:rPr lang="en-US" altLang="zh-CN" dirty="0"/>
              <a:t>SketchUp</a:t>
            </a:r>
            <a:r>
              <a:rPr lang="zh-CN" altLang="zh-CN" dirty="0"/>
              <a:t>的应用领域</a:t>
            </a:r>
          </a:p>
          <a:p>
            <a:pPr marL="342900" lvl="0" indent="457200" fontAlgn="base">
              <a:buFont typeface="Wingdings" panose="05000000000000000000" pitchFamily="2" charset="2"/>
              <a:buChar char="l"/>
            </a:pPr>
            <a:r>
              <a:rPr lang="zh-CN" altLang="zh-CN" dirty="0"/>
              <a:t>了解</a:t>
            </a:r>
            <a:r>
              <a:rPr lang="en-US" altLang="zh-CN" dirty="0"/>
              <a:t>SketchUp</a:t>
            </a:r>
            <a:r>
              <a:rPr lang="zh-CN" altLang="zh-CN" dirty="0"/>
              <a:t>的特点和新功能</a:t>
            </a:r>
          </a:p>
          <a:p>
            <a:pPr marL="342900" lvl="0" indent="457200" fontAlgn="base">
              <a:buFont typeface="Wingdings" panose="05000000000000000000" pitchFamily="2" charset="2"/>
              <a:buChar char="l"/>
            </a:pPr>
            <a:r>
              <a:rPr lang="zh-CN" altLang="zh-CN" dirty="0"/>
              <a:t>熟悉</a:t>
            </a:r>
            <a:r>
              <a:rPr lang="en-US" altLang="zh-CN" dirty="0"/>
              <a:t>SketchUp</a:t>
            </a:r>
            <a:r>
              <a:rPr lang="zh-CN" altLang="zh-CN" dirty="0"/>
              <a:t>的工作界面</a:t>
            </a:r>
          </a:p>
          <a:p>
            <a:pPr marL="342900" lvl="0" indent="457200" fontAlgn="base">
              <a:buFont typeface="Wingdings" panose="05000000000000000000" pitchFamily="2" charset="2"/>
              <a:buChar char="l"/>
            </a:pPr>
            <a:r>
              <a:rPr lang="zh-CN" altLang="zh-CN" dirty="0"/>
              <a:t>掌握鼠标的应用</a:t>
            </a:r>
          </a:p>
        </p:txBody>
      </p:sp>
    </p:spTree>
    <p:extLst>
      <p:ext uri="{BB962C8B-B14F-4D97-AF65-F5344CB8AC3E}">
        <p14:creationId xmlns:p14="http://schemas.microsoft.com/office/powerpoint/2010/main" val="7819708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06059" y="433161"/>
            <a:ext cx="9379881" cy="280794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2.</a:t>
            </a:r>
            <a:r>
              <a:rPr lang="zh-CN" altLang="zh-CN" b="1" dirty="0"/>
              <a:t>智能捕捉点</a:t>
            </a:r>
            <a:endParaRPr lang="zh-CN" altLang="zh-CN" dirty="0"/>
          </a:p>
          <a:p>
            <a:pPr indent="457200"/>
            <a:r>
              <a:rPr lang="zh-CN" altLang="zh-CN" dirty="0"/>
              <a:t>被选定的组和组件将会在边界框角上显示夹点，从而可以快速而准确地捕捉并放置。如果用户想抓住对象的中点、中心或质心，可以按向下箭头以在可用夹点之间切换。</a:t>
            </a:r>
          </a:p>
          <a:p>
            <a:pPr indent="457200"/>
            <a:r>
              <a:rPr lang="zh-CN" altLang="zh-CN" dirty="0"/>
              <a:t>当用户选取某个对象被遮挡的夹点时，被选中的对象会自动变为透明。该功能适用于</a:t>
            </a:r>
            <a:r>
              <a:rPr lang="en-US" altLang="zh-CN" dirty="0"/>
              <a:t>“</a:t>
            </a:r>
            <a:r>
              <a:rPr lang="zh-CN" altLang="zh-CN" dirty="0"/>
              <a:t>旋转</a:t>
            </a:r>
            <a:r>
              <a:rPr lang="en-US" altLang="zh-CN" dirty="0"/>
              <a:t>”</a:t>
            </a:r>
            <a:r>
              <a:rPr lang="zh-CN" altLang="zh-CN" dirty="0"/>
              <a:t>工具和</a:t>
            </a:r>
            <a:r>
              <a:rPr lang="en-US" altLang="zh-CN" dirty="0"/>
              <a:t>“</a:t>
            </a:r>
            <a:r>
              <a:rPr lang="zh-CN" altLang="zh-CN" dirty="0"/>
              <a:t>移动</a:t>
            </a:r>
            <a:r>
              <a:rPr lang="en-US" altLang="zh-CN" dirty="0"/>
              <a:t>”</a:t>
            </a:r>
            <a:r>
              <a:rPr lang="zh-CN" altLang="zh-CN" dirty="0"/>
              <a:t>工具。</a:t>
            </a:r>
          </a:p>
        </p:txBody>
      </p:sp>
      <p:pic>
        <p:nvPicPr>
          <p:cNvPr id="6146" name="图片 1">
            <a:extLst>
              <a:ext uri="{FF2B5EF4-FFF2-40B4-BE49-F238E27FC236}">
                <a16:creationId xmlns:a16="http://schemas.microsoft.com/office/drawing/2014/main" id="{07FFC609-76C0-4959-8EF7-2979AA17EF93}"/>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89941" y="3241109"/>
            <a:ext cx="2840038" cy="2736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7" name="图片 1">
            <a:extLst>
              <a:ext uri="{FF2B5EF4-FFF2-40B4-BE49-F238E27FC236}">
                <a16:creationId xmlns:a16="http://schemas.microsoft.com/office/drawing/2014/main" id="{73F17965-A950-4547-A117-67CDB880230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9763" y="3241109"/>
            <a:ext cx="2817636" cy="2736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6369107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149085" y="254222"/>
            <a:ext cx="6899389" cy="603960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3.</a:t>
            </a:r>
            <a:r>
              <a:rPr lang="zh-CN" altLang="zh-CN" b="1" dirty="0"/>
              <a:t>更好地控制隐藏对象</a:t>
            </a:r>
            <a:endParaRPr lang="zh-CN" altLang="zh-CN" dirty="0"/>
          </a:p>
          <a:p>
            <a:pPr indent="457200"/>
            <a:r>
              <a:rPr lang="en-US" altLang="zh-CN" dirty="0"/>
              <a:t>SketchUp 2020</a:t>
            </a:r>
            <a:r>
              <a:rPr lang="zh-CN" altLang="zh-CN" dirty="0"/>
              <a:t>对模型中的隐藏对象进行了很大的更改。隐藏对象与隐藏几何分开了，用户能够更好地管理隐藏的几何图形和隐藏的对象，从而获取更加轻松的建模体验。</a:t>
            </a:r>
          </a:p>
          <a:p>
            <a:pPr indent="457200"/>
            <a:r>
              <a:rPr lang="en-US" altLang="zh-CN" b="1" dirty="0"/>
              <a:t>4.</a:t>
            </a:r>
            <a:r>
              <a:rPr lang="zh-CN" altLang="zh-CN" b="1" dirty="0"/>
              <a:t>更新部分术语</a:t>
            </a:r>
            <a:endParaRPr lang="zh-CN" altLang="zh-CN" dirty="0"/>
          </a:p>
          <a:p>
            <a:pPr indent="457200"/>
            <a:r>
              <a:rPr lang="zh-CN" altLang="zh-CN" dirty="0"/>
              <a:t>组、组件和动态组件统一称为</a:t>
            </a:r>
            <a:r>
              <a:rPr lang="en-US" altLang="zh-CN" dirty="0"/>
              <a:t>“</a:t>
            </a:r>
            <a:r>
              <a:rPr lang="zh-CN" altLang="zh-CN" dirty="0"/>
              <a:t>对象</a:t>
            </a:r>
            <a:r>
              <a:rPr lang="en-US" altLang="zh-CN" dirty="0"/>
              <a:t>”</a:t>
            </a:r>
            <a:r>
              <a:rPr lang="zh-CN" altLang="zh-CN" dirty="0"/>
              <a:t>，</a:t>
            </a:r>
            <a:r>
              <a:rPr lang="en-US" altLang="zh-CN" dirty="0"/>
              <a:t>“</a:t>
            </a:r>
            <a:r>
              <a:rPr lang="zh-CN" altLang="zh-CN" dirty="0"/>
              <a:t>图层</a:t>
            </a:r>
            <a:r>
              <a:rPr lang="en-US" altLang="zh-CN" dirty="0"/>
              <a:t>”</a:t>
            </a:r>
            <a:r>
              <a:rPr lang="zh-CN" altLang="zh-CN" dirty="0"/>
              <a:t>改为</a:t>
            </a:r>
            <a:r>
              <a:rPr lang="en-US" altLang="zh-CN" dirty="0"/>
              <a:t>“</a:t>
            </a:r>
            <a:r>
              <a:rPr lang="zh-CN" altLang="zh-CN" dirty="0"/>
              <a:t>标签</a:t>
            </a:r>
            <a:r>
              <a:rPr lang="en-US" altLang="zh-CN" dirty="0"/>
              <a:t>”</a:t>
            </a:r>
            <a:r>
              <a:rPr lang="zh-CN" altLang="zh-CN" dirty="0"/>
              <a:t>。要注意的是，这两个术语仅是命名上的更改，其操作流程并未改变。</a:t>
            </a:r>
          </a:p>
          <a:p>
            <a:pPr indent="457200"/>
            <a:r>
              <a:rPr lang="en-US" altLang="zh-CN" b="1" dirty="0"/>
              <a:t>5.</a:t>
            </a:r>
            <a:r>
              <a:rPr lang="zh-CN" altLang="zh-CN" b="1" dirty="0"/>
              <a:t>增加了面积和体积的单位设置</a:t>
            </a:r>
            <a:endParaRPr lang="zh-CN" altLang="zh-CN" dirty="0"/>
          </a:p>
          <a:p>
            <a:pPr indent="457200"/>
            <a:r>
              <a:rPr lang="zh-CN" altLang="zh-CN" dirty="0"/>
              <a:t>按照中国建筑设计的标注，在</a:t>
            </a:r>
            <a:r>
              <a:rPr lang="en-US" altLang="zh-CN" dirty="0"/>
              <a:t>SketchUp</a:t>
            </a:r>
            <a:r>
              <a:rPr lang="zh-CN" altLang="zh-CN" dirty="0"/>
              <a:t>中常使用的单位是毫米，但这个单位同时也是面积和体积的单位，一长串的数字给设计者带来不少麻烦。新版本中用户只需要改一下面积或体积的单位，再选择模型，就可以看到数据的变化了。</a:t>
            </a:r>
          </a:p>
        </p:txBody>
      </p:sp>
      <p:pic>
        <p:nvPicPr>
          <p:cNvPr id="7170" name="图片 1">
            <a:extLst>
              <a:ext uri="{FF2B5EF4-FFF2-40B4-BE49-F238E27FC236}">
                <a16:creationId xmlns:a16="http://schemas.microsoft.com/office/drawing/2014/main" id="{08706B0A-2664-4392-AC6F-6DC76CFA196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04932" y="1903136"/>
            <a:ext cx="3434142" cy="274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838570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1571928"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4431880" y="3972975"/>
            <a:ext cx="6204134" cy="830997"/>
          </a:xfrm>
          <a:prstGeom prst="rect">
            <a:avLst/>
          </a:prstGeom>
        </p:spPr>
        <p:txBody>
          <a:bodyPr wrap="none">
            <a:spAutoFit/>
          </a:bodyPr>
          <a:lstStyle/>
          <a:p>
            <a:r>
              <a:rPr lang="en-US" altLang="zh-CN" sz="4800" b="1" dirty="0"/>
              <a:t>SketchUp</a:t>
            </a:r>
            <a:r>
              <a:rPr lang="zh-CN" altLang="zh-CN" sz="4800" b="1" dirty="0"/>
              <a:t>的界面构成</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1884562"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04</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32009742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296420" y="476705"/>
            <a:ext cx="5287465" cy="557793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1.4.1  </a:t>
            </a:r>
            <a:r>
              <a:rPr lang="zh-CN" altLang="zh-CN" b="1" dirty="0"/>
              <a:t>软件欢迎界面</a:t>
            </a:r>
          </a:p>
          <a:p>
            <a:pPr indent="457200"/>
            <a:r>
              <a:rPr lang="en-US" altLang="zh-CN" dirty="0"/>
              <a:t>SketchUp</a:t>
            </a:r>
            <a:r>
              <a:rPr lang="zh-CN" altLang="zh-CN" dirty="0"/>
              <a:t>以简易明快的操作风格在三维设计软件中占有一席之地，其界面非常简洁，初学者很容易上手。</a:t>
            </a:r>
          </a:p>
          <a:p>
            <a:pPr indent="457200"/>
            <a:r>
              <a:rPr lang="zh-CN" altLang="zh-CN" dirty="0"/>
              <a:t>当软件正确安装后，启动</a:t>
            </a:r>
            <a:r>
              <a:rPr lang="en-US" altLang="zh-CN" dirty="0"/>
              <a:t>SketchUp</a:t>
            </a:r>
            <a:r>
              <a:rPr lang="zh-CN" altLang="zh-CN" dirty="0"/>
              <a:t>应用程序，首先出现的是</a:t>
            </a:r>
            <a:r>
              <a:rPr lang="en-US" altLang="zh-CN" dirty="0"/>
              <a:t>SketchUp2020</a:t>
            </a:r>
            <a:r>
              <a:rPr lang="zh-CN" altLang="zh-CN" dirty="0"/>
              <a:t>的欢迎界面，包括</a:t>
            </a:r>
            <a:r>
              <a:rPr lang="en-US" altLang="zh-CN" dirty="0"/>
              <a:t>“</a:t>
            </a:r>
            <a:r>
              <a:rPr lang="zh-CN" altLang="zh-CN" dirty="0"/>
              <a:t>文件</a:t>
            </a:r>
            <a:r>
              <a:rPr lang="en-US" altLang="zh-CN" dirty="0"/>
              <a:t>”</a:t>
            </a:r>
            <a:r>
              <a:rPr lang="zh-CN" altLang="zh-CN" dirty="0"/>
              <a:t>、</a:t>
            </a:r>
            <a:r>
              <a:rPr lang="en-US" altLang="zh-CN" dirty="0"/>
              <a:t>“</a:t>
            </a:r>
            <a:r>
              <a:rPr lang="zh-CN" altLang="zh-CN" dirty="0"/>
              <a:t>学习</a:t>
            </a:r>
            <a:r>
              <a:rPr lang="en-US" altLang="zh-CN" dirty="0"/>
              <a:t>”</a:t>
            </a:r>
            <a:r>
              <a:rPr lang="zh-CN" altLang="zh-CN" dirty="0"/>
              <a:t>、</a:t>
            </a:r>
            <a:r>
              <a:rPr lang="en-US" altLang="zh-CN" dirty="0"/>
              <a:t>“</a:t>
            </a:r>
            <a:r>
              <a:rPr lang="zh-CN" altLang="zh-CN" dirty="0"/>
              <a:t>许可证</a:t>
            </a:r>
            <a:r>
              <a:rPr lang="en-US" altLang="zh-CN" dirty="0"/>
              <a:t>”</a:t>
            </a:r>
            <a:r>
              <a:rPr lang="zh-CN" altLang="zh-CN" dirty="0"/>
              <a:t>三个面板。“文件”面板非常直观、系统，有很多模板可以选择，使用者可以看到各模板的预览效果，根据自己的需求单击模板即可直接进入工作界面。单击预览模板下方的圆点，可以将该模板设置为默认模板。</a:t>
            </a:r>
          </a:p>
        </p:txBody>
      </p:sp>
      <p:pic>
        <p:nvPicPr>
          <p:cNvPr id="8194" name="图片 1">
            <a:extLst>
              <a:ext uri="{FF2B5EF4-FFF2-40B4-BE49-F238E27FC236}">
                <a16:creationId xmlns:a16="http://schemas.microsoft.com/office/drawing/2014/main" id="{738CE90E-8D1A-4884-8C40-636F8746598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85483" y="1901463"/>
            <a:ext cx="4522048" cy="3055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6103650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2113643" y="501225"/>
            <a:ext cx="7964713" cy="188461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1.4.2  </a:t>
            </a:r>
            <a:r>
              <a:rPr lang="zh-CN" altLang="zh-CN" b="1" dirty="0"/>
              <a:t>软件工作界面</a:t>
            </a:r>
          </a:p>
          <a:p>
            <a:pPr indent="457200"/>
            <a:r>
              <a:rPr lang="en-US" altLang="zh-CN" dirty="0"/>
              <a:t>SketchUp</a:t>
            </a:r>
            <a:r>
              <a:rPr lang="zh-CN" altLang="zh-CN" dirty="0"/>
              <a:t>的设计宗旨是简单易用，</a:t>
            </a:r>
            <a:r>
              <a:rPr lang="en-US" altLang="zh-CN" dirty="0"/>
              <a:t>2020</a:t>
            </a:r>
            <a:r>
              <a:rPr lang="zh-CN" altLang="zh-CN" dirty="0"/>
              <a:t>版本的默认工作界面也是十分简洁，主要是由标题栏、菜单栏、工具栏、默认面板、状态栏、数值控制栏以及绘图区构成。</a:t>
            </a:r>
          </a:p>
        </p:txBody>
      </p:sp>
      <p:pic>
        <p:nvPicPr>
          <p:cNvPr id="9218" name="图片 1">
            <a:extLst>
              <a:ext uri="{FF2B5EF4-FFF2-40B4-BE49-F238E27FC236}">
                <a16:creationId xmlns:a16="http://schemas.microsoft.com/office/drawing/2014/main" id="{92C1FB8B-5048-46C0-ABFA-9999DF67725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03283" y="2385843"/>
            <a:ext cx="4985432" cy="3571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8170613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829164" y="1073671"/>
            <a:ext cx="8533672" cy="419294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1.</a:t>
            </a:r>
            <a:r>
              <a:rPr lang="zh-CN" altLang="zh-CN" b="1" dirty="0"/>
              <a:t>标题栏</a:t>
            </a:r>
            <a:endParaRPr lang="zh-CN" altLang="zh-CN" dirty="0"/>
          </a:p>
          <a:p>
            <a:pPr indent="457200"/>
            <a:r>
              <a:rPr lang="zh-CN" altLang="zh-CN" dirty="0"/>
              <a:t>标题栏位于绘图窗口的顶部，其右端包含三个常见的控制按钮，即最小化、最大化、关闭按钮。用启动</a:t>
            </a:r>
            <a:r>
              <a:rPr lang="en-US" altLang="zh-CN" dirty="0"/>
              <a:t>SketchUp</a:t>
            </a:r>
            <a:r>
              <a:rPr lang="zh-CN" altLang="zh-CN" dirty="0"/>
              <a:t>后，出现的是空白的绘图窗口，默认标题为</a:t>
            </a:r>
            <a:r>
              <a:rPr lang="en-US" altLang="zh-CN" dirty="0"/>
              <a:t>“</a:t>
            </a:r>
            <a:r>
              <a:rPr lang="zh-CN" altLang="zh-CN" dirty="0"/>
              <a:t>无标题</a:t>
            </a:r>
            <a:r>
              <a:rPr lang="en-US" altLang="zh-CN" dirty="0"/>
              <a:t>”</a:t>
            </a:r>
            <a:r>
              <a:rPr lang="zh-CN" altLang="zh-CN" dirty="0"/>
              <a:t>，表示用户尚未保存文件。</a:t>
            </a:r>
          </a:p>
          <a:p>
            <a:pPr indent="457200"/>
            <a:r>
              <a:rPr lang="en-US" altLang="zh-CN" b="1" dirty="0"/>
              <a:t>2.</a:t>
            </a:r>
            <a:r>
              <a:rPr lang="zh-CN" altLang="zh-CN" b="1" dirty="0"/>
              <a:t>菜单栏</a:t>
            </a:r>
            <a:endParaRPr lang="zh-CN" altLang="zh-CN" dirty="0"/>
          </a:p>
          <a:p>
            <a:pPr indent="457200"/>
            <a:r>
              <a:rPr lang="zh-CN" altLang="zh-CN" dirty="0"/>
              <a:t>菜单栏显示在标题栏下方，提供了大部分的</a:t>
            </a:r>
            <a:r>
              <a:rPr lang="en-US" altLang="zh-CN" dirty="0"/>
              <a:t>SketchUp</a:t>
            </a:r>
            <a:r>
              <a:rPr lang="zh-CN" altLang="zh-CN" dirty="0"/>
              <a:t>工具、命令和设置，由“文件”、“编辑”、“视图”、“相机”、“绘图”、“工具”、“窗口”、“帮助”</a:t>
            </a:r>
            <a:r>
              <a:rPr lang="en-US" altLang="zh-CN" dirty="0"/>
              <a:t>8</a:t>
            </a:r>
            <a:r>
              <a:rPr lang="zh-CN" altLang="zh-CN" dirty="0"/>
              <a:t>个菜单构成，每个主菜单都可以打开相应的“子菜单”及“次级子菜单”。</a:t>
            </a:r>
            <a:endParaRPr lang="en-US" altLang="zh-CN" dirty="0"/>
          </a:p>
        </p:txBody>
      </p:sp>
    </p:spTree>
    <p:extLst>
      <p:ext uri="{BB962C8B-B14F-4D97-AF65-F5344CB8AC3E}">
        <p14:creationId xmlns:p14="http://schemas.microsoft.com/office/powerpoint/2010/main" val="185288638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101416" y="505733"/>
            <a:ext cx="6870817" cy="557793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3.</a:t>
            </a:r>
            <a:r>
              <a:rPr lang="zh-CN" altLang="zh-CN" b="1" dirty="0"/>
              <a:t>工具栏</a:t>
            </a:r>
            <a:endParaRPr lang="zh-CN" altLang="zh-CN" dirty="0"/>
          </a:p>
          <a:p>
            <a:pPr indent="457200"/>
            <a:r>
              <a:rPr lang="zh-CN" altLang="zh-CN" dirty="0"/>
              <a:t>工具栏是浮动窗口，用户可随意进行摆放。默认状态下的</a:t>
            </a:r>
            <a:r>
              <a:rPr lang="en-US" altLang="zh-CN" dirty="0"/>
              <a:t>SketchUp</a:t>
            </a:r>
            <a:r>
              <a:rPr lang="zh-CN" altLang="zh-CN" dirty="0"/>
              <a:t>仅显示一个</a:t>
            </a:r>
            <a:r>
              <a:rPr lang="en-US" altLang="zh-CN" dirty="0"/>
              <a:t>“</a:t>
            </a:r>
            <a:r>
              <a:rPr lang="zh-CN" altLang="zh-CN" dirty="0"/>
              <a:t>使用入门</a:t>
            </a:r>
            <a:r>
              <a:rPr lang="en-US" altLang="zh-CN" dirty="0"/>
              <a:t>”</a:t>
            </a:r>
            <a:r>
              <a:rPr lang="zh-CN" altLang="zh-CN" dirty="0"/>
              <a:t>工具栏，包括“选择”、“绘图”、“编辑”、“测量”、</a:t>
            </a:r>
            <a:r>
              <a:rPr lang="en-US" altLang="zh-CN" dirty="0"/>
              <a:t>“</a:t>
            </a:r>
            <a:r>
              <a:rPr lang="zh-CN" altLang="zh-CN" dirty="0"/>
              <a:t>缩放</a:t>
            </a:r>
            <a:r>
              <a:rPr lang="en-US" altLang="zh-CN" dirty="0"/>
              <a:t>”</a:t>
            </a:r>
            <a:r>
              <a:rPr lang="zh-CN" altLang="zh-CN" dirty="0"/>
              <a:t>等工具组按钮。另外，执行“视图</a:t>
            </a:r>
            <a:r>
              <a:rPr lang="en-US" altLang="zh-CN" dirty="0"/>
              <a:t>&gt;</a:t>
            </a:r>
            <a:r>
              <a:rPr lang="zh-CN" altLang="zh-CN" dirty="0"/>
              <a:t>工具栏”命令，在打开的“工具栏”对话框中也可以调出或者关闭某个工具栏。</a:t>
            </a:r>
            <a:endParaRPr lang="en-US" altLang="zh-CN" dirty="0"/>
          </a:p>
          <a:p>
            <a:pPr indent="457200"/>
            <a:r>
              <a:rPr lang="en-US" altLang="zh-CN" b="1" dirty="0"/>
              <a:t>4.</a:t>
            </a:r>
            <a:r>
              <a:rPr lang="zh-CN" altLang="zh-CN" b="1" dirty="0"/>
              <a:t>默认面板</a:t>
            </a:r>
            <a:endParaRPr lang="zh-CN" altLang="zh-CN" dirty="0"/>
          </a:p>
          <a:p>
            <a:pPr indent="457200"/>
            <a:r>
              <a:rPr lang="zh-CN" altLang="zh-CN" dirty="0"/>
              <a:t>初次打开</a:t>
            </a:r>
            <a:r>
              <a:rPr lang="en-US" altLang="zh-CN" dirty="0"/>
              <a:t>SketchUp</a:t>
            </a:r>
            <a:r>
              <a:rPr lang="zh-CN" altLang="zh-CN" dirty="0"/>
              <a:t>时，在工作界面右侧会显示一个默认面板，上面提供了图元信息、材质、组件、样式、标记、阴影、场景、工具向导共</a:t>
            </a:r>
            <a:r>
              <a:rPr lang="en-US" altLang="zh-CN" dirty="0"/>
              <a:t>8</a:t>
            </a:r>
            <a:r>
              <a:rPr lang="zh-CN" altLang="zh-CN" dirty="0"/>
              <a:t>个设置面板，如果用户希望绘图区最大化，可以暂时将其关闭。执行“窗口</a:t>
            </a:r>
            <a:r>
              <a:rPr lang="en-US" altLang="zh-CN" dirty="0"/>
              <a:t>&gt;</a:t>
            </a:r>
            <a:r>
              <a:rPr lang="zh-CN" altLang="zh-CN" dirty="0"/>
              <a:t>默认面板</a:t>
            </a:r>
            <a:r>
              <a:rPr lang="en-US" altLang="zh-CN" dirty="0"/>
              <a:t>&gt;</a:t>
            </a:r>
            <a:r>
              <a:rPr lang="zh-CN" altLang="zh-CN" dirty="0"/>
              <a:t>显示面板”命令，可以再次将默认面板打开。</a:t>
            </a:r>
          </a:p>
        </p:txBody>
      </p:sp>
      <p:pic>
        <p:nvPicPr>
          <p:cNvPr id="10242" name="图片 1">
            <a:extLst>
              <a:ext uri="{FF2B5EF4-FFF2-40B4-BE49-F238E27FC236}">
                <a16:creationId xmlns:a16="http://schemas.microsoft.com/office/drawing/2014/main" id="{AA286E0D-6B4D-4DD7-B8D2-5A18AE74360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70635" y="2023495"/>
            <a:ext cx="3488361" cy="2811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7332781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66671" y="1204297"/>
            <a:ext cx="9258657" cy="4165986"/>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5.</a:t>
            </a:r>
            <a:r>
              <a:rPr lang="zh-CN" altLang="zh-CN" b="1" dirty="0"/>
              <a:t>状态栏</a:t>
            </a:r>
            <a:endParaRPr lang="zh-CN" altLang="zh-CN" dirty="0"/>
          </a:p>
          <a:p>
            <a:pPr indent="457200"/>
            <a:r>
              <a:rPr lang="zh-CN" altLang="zh-CN" dirty="0"/>
              <a:t>状态栏位于绘图窗口的下面，左端是命令提示和</a:t>
            </a:r>
            <a:r>
              <a:rPr lang="en-US" altLang="zh-CN" dirty="0"/>
              <a:t>SketchUp</a:t>
            </a:r>
            <a:r>
              <a:rPr lang="zh-CN" altLang="zh-CN" dirty="0"/>
              <a:t>的状态信息，用于显示当前操作的状态，也会对命令进行描述和操作提示。其中包含了地理位置定位、归属、登陆以及显示</a:t>
            </a:r>
            <a:r>
              <a:rPr lang="en-US" altLang="zh-CN" dirty="0"/>
              <a:t>/</a:t>
            </a:r>
            <a:r>
              <a:rPr lang="zh-CN" altLang="zh-CN" dirty="0"/>
              <a:t>隐藏工具向导四个按钮。</a:t>
            </a:r>
            <a:endParaRPr lang="en-US" altLang="zh-CN" dirty="0"/>
          </a:p>
          <a:p>
            <a:pPr indent="457200"/>
            <a:r>
              <a:rPr lang="en-US" altLang="zh-CN" b="1" dirty="0"/>
              <a:t>6.</a:t>
            </a:r>
            <a:r>
              <a:rPr lang="zh-CN" altLang="zh-CN" b="1" dirty="0"/>
              <a:t>数值控制栏</a:t>
            </a:r>
            <a:endParaRPr lang="zh-CN" altLang="zh-CN" dirty="0"/>
          </a:p>
          <a:p>
            <a:pPr indent="457200"/>
            <a:r>
              <a:rPr lang="zh-CN" altLang="zh-CN" dirty="0"/>
              <a:t>数值控制栏位于状态栏右侧，用于在用户绘制内容时显示尺寸信息。用户也可以在数值控制栏中输入数值，以操纵当前选中的视图。在进行精确模型创建时，可以通过键盘直接在输入框内输入“长度”、“半径”、“角度”、“个数”等数值，以准确指定所绘图形的大小。</a:t>
            </a:r>
          </a:p>
        </p:txBody>
      </p:sp>
    </p:spTree>
    <p:extLst>
      <p:ext uri="{BB962C8B-B14F-4D97-AF65-F5344CB8AC3E}">
        <p14:creationId xmlns:p14="http://schemas.microsoft.com/office/powerpoint/2010/main" val="164585607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44673" y="1870075"/>
            <a:ext cx="9102653" cy="2368096"/>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7.</a:t>
            </a:r>
            <a:r>
              <a:rPr lang="zh-CN" altLang="zh-CN" b="1" dirty="0"/>
              <a:t>绘图区</a:t>
            </a:r>
            <a:endParaRPr lang="zh-CN" altLang="zh-CN" dirty="0"/>
          </a:p>
          <a:p>
            <a:pPr indent="457200"/>
            <a:r>
              <a:rPr lang="zh-CN" altLang="zh-CN" dirty="0"/>
              <a:t>绘图区占据了</a:t>
            </a:r>
            <a:r>
              <a:rPr lang="en-US" altLang="zh-CN" dirty="0"/>
              <a:t>SketchUp</a:t>
            </a:r>
            <a:r>
              <a:rPr lang="zh-CN" altLang="zh-CN" dirty="0"/>
              <a:t>工作界面的大部分空间，与</a:t>
            </a:r>
            <a:r>
              <a:rPr lang="en-US" altLang="zh-CN" dirty="0"/>
              <a:t>Maya</a:t>
            </a:r>
            <a:r>
              <a:rPr lang="zh-CN" altLang="zh-CN" dirty="0"/>
              <a:t>、</a:t>
            </a:r>
            <a:r>
              <a:rPr lang="en-US" altLang="zh-CN" dirty="0"/>
              <a:t>3ds max</a:t>
            </a:r>
            <a:r>
              <a:rPr lang="zh-CN" altLang="zh-CN" dirty="0"/>
              <a:t>等大型三维软件的平面、立面、剖面及透视多视口显示方式不同，</a:t>
            </a:r>
            <a:r>
              <a:rPr lang="en-US" altLang="zh-CN" dirty="0"/>
              <a:t>SketchUp</a:t>
            </a:r>
            <a:r>
              <a:rPr lang="zh-CN" altLang="zh-CN" dirty="0"/>
              <a:t>为了界面的简洁，仅设置了单视口，通过对应的工具按钮或快捷键快速地进行各个视图的切换，有效节省了系统显示的负数。</a:t>
            </a:r>
          </a:p>
        </p:txBody>
      </p:sp>
    </p:spTree>
    <p:extLst>
      <p:ext uri="{BB962C8B-B14F-4D97-AF65-F5344CB8AC3E}">
        <p14:creationId xmlns:p14="http://schemas.microsoft.com/office/powerpoint/2010/main" val="231245737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92350" y="389618"/>
            <a:ext cx="9676341" cy="461781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1.4.3  </a:t>
            </a:r>
            <a:r>
              <a:rPr lang="zh-CN" altLang="zh-CN" b="1" dirty="0"/>
              <a:t>常用工具栏</a:t>
            </a:r>
          </a:p>
          <a:p>
            <a:pPr indent="457200"/>
            <a:r>
              <a:rPr lang="en-US" altLang="zh-CN" dirty="0"/>
              <a:t>SketchUp</a:t>
            </a:r>
            <a:r>
              <a:rPr lang="zh-CN" altLang="zh-CN" dirty="0"/>
              <a:t>的工具栏和其他反应程序的工具栏相似，可以游离或者吸附到绘图窗口的边上，也可以根据需要拖曳工具栏窗口，调整其大小。</a:t>
            </a:r>
          </a:p>
          <a:p>
            <a:pPr indent="457200"/>
            <a:r>
              <a:rPr lang="en-US" altLang="zh-CN" b="1" dirty="0"/>
              <a:t>1.</a:t>
            </a:r>
            <a:r>
              <a:rPr lang="zh-CN" altLang="zh-CN" b="1" dirty="0"/>
              <a:t>“标准”工具栏</a:t>
            </a:r>
            <a:endParaRPr lang="zh-CN" altLang="zh-CN" dirty="0"/>
          </a:p>
          <a:p>
            <a:pPr indent="457200"/>
            <a:r>
              <a:rPr lang="zh-CN" altLang="zh-CN" dirty="0"/>
              <a:t>“标准”工具栏主要是管理文件、打印和查看帮助。包括新建、打开、保存、剪切、复制、粘贴、擦除、撤销、重做、打印和模型信息。</a:t>
            </a:r>
            <a:endParaRPr lang="en-US" altLang="zh-CN" dirty="0"/>
          </a:p>
          <a:p>
            <a:pPr indent="457200"/>
            <a:r>
              <a:rPr lang="en-US" altLang="zh-CN" b="1" dirty="0"/>
              <a:t>2.</a:t>
            </a:r>
            <a:r>
              <a:rPr lang="zh-CN" altLang="zh-CN" b="1" dirty="0"/>
              <a:t>“绘图”工具栏</a:t>
            </a:r>
            <a:endParaRPr lang="zh-CN" altLang="zh-CN" dirty="0"/>
          </a:p>
          <a:p>
            <a:pPr indent="457200"/>
            <a:r>
              <a:rPr lang="zh-CN" altLang="zh-CN" dirty="0"/>
              <a:t>进行“绘图”的基本工具。绘图工具栏包括矩形、直线、圆、手绘线、多边形、圆弧和饼图等工具。圆弧分为两种，分别为根据起点、终点和凸起部分绘制圆弧，从中心和两点绘制圆弧。</a:t>
            </a:r>
          </a:p>
        </p:txBody>
      </p:sp>
      <p:pic>
        <p:nvPicPr>
          <p:cNvPr id="11266" name="图片 1">
            <a:extLst>
              <a:ext uri="{FF2B5EF4-FFF2-40B4-BE49-F238E27FC236}">
                <a16:creationId xmlns:a16="http://schemas.microsoft.com/office/drawing/2014/main" id="{120121D3-E3AC-4E51-890F-E410E61B388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75213" y="5153736"/>
            <a:ext cx="4608501" cy="696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7" name="图片 1">
            <a:extLst>
              <a:ext uri="{FF2B5EF4-FFF2-40B4-BE49-F238E27FC236}">
                <a16:creationId xmlns:a16="http://schemas.microsoft.com/office/drawing/2014/main" id="{3C3D09C7-3226-4BA0-8EE7-E57CDA67913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31190" y="5153736"/>
            <a:ext cx="3854345" cy="695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265347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51462C79-EED8-4446-9394-C84809A93914}"/>
              </a:ext>
            </a:extLst>
          </p:cNvPr>
          <p:cNvSpPr txBox="1"/>
          <p:nvPr/>
        </p:nvSpPr>
        <p:spPr>
          <a:xfrm>
            <a:off x="7187211" y="500062"/>
            <a:ext cx="573232" cy="530770"/>
          </a:xfrm>
          <a:custGeom>
            <a:avLst/>
            <a:gdLst/>
            <a:ahLst/>
            <a:cxnLst/>
            <a:rect l="l" t="t" r="r" b="b"/>
            <a:pathLst>
              <a:path w="900113" h="833437">
                <a:moveTo>
                  <a:pt x="690563" y="795337"/>
                </a:moveTo>
                <a:lnTo>
                  <a:pt x="721023" y="795337"/>
                </a:lnTo>
                <a:lnTo>
                  <a:pt x="690563" y="813360"/>
                </a:lnTo>
                <a:close/>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81063" y="0"/>
                </a:moveTo>
                <a:lnTo>
                  <a:pt x="900113" y="0"/>
                </a:lnTo>
                <a:lnTo>
                  <a:pt x="900113" y="689370"/>
                </a:lnTo>
                <a:lnTo>
                  <a:pt x="821267" y="736023"/>
                </a:lnTo>
                <a:lnTo>
                  <a:pt x="823913" y="719658"/>
                </a:lnTo>
                <a:lnTo>
                  <a:pt x="823913" y="147339"/>
                </a:lnTo>
                <a:cubicBezTo>
                  <a:pt x="823913" y="134739"/>
                  <a:pt x="819944" y="124494"/>
                  <a:pt x="812006" y="116606"/>
                </a:cubicBezTo>
                <a:cubicBezTo>
                  <a:pt x="804069" y="108719"/>
                  <a:pt x="792162" y="104775"/>
                  <a:pt x="776287" y="104775"/>
                </a:cubicBezTo>
                <a:lnTo>
                  <a:pt x="690563" y="104775"/>
                </a:lnTo>
                <a:lnTo>
                  <a:pt x="690563" y="76200"/>
                </a:lnTo>
                <a:lnTo>
                  <a:pt x="733425" y="76200"/>
                </a:lnTo>
                <a:cubicBezTo>
                  <a:pt x="771525" y="76200"/>
                  <a:pt x="802481" y="69850"/>
                  <a:pt x="826294" y="57150"/>
                </a:cubicBezTo>
                <a:cubicBezTo>
                  <a:pt x="850106" y="44450"/>
                  <a:pt x="868363" y="25400"/>
                  <a:pt x="881063"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4"/>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b="1" dirty="0">
              <a:solidFill>
                <a:srgbClr val="AD6126"/>
              </a:solidFill>
              <a:latin typeface="幼圆" panose="02010509060101010101" pitchFamily="49" charset="-122"/>
              <a:ea typeface="幼圆" panose="02010509060101010101" pitchFamily="49" charset="-122"/>
            </a:endParaRPr>
          </a:p>
        </p:txBody>
      </p:sp>
      <p:cxnSp>
        <p:nvCxnSpPr>
          <p:cNvPr id="3" name="直接连接符 2">
            <a:extLst>
              <a:ext uri="{FF2B5EF4-FFF2-40B4-BE49-F238E27FC236}">
                <a16:creationId xmlns:a16="http://schemas.microsoft.com/office/drawing/2014/main" id="{1D95A4E9-B9A9-4823-9C3E-3F97BCF3B0C7}"/>
              </a:ext>
            </a:extLst>
          </p:cNvPr>
          <p:cNvCxnSpPr/>
          <p:nvPr/>
        </p:nvCxnSpPr>
        <p:spPr>
          <a:xfrm flipH="1">
            <a:off x="7336511" y="629394"/>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4" name="文本框 3">
            <a:extLst>
              <a:ext uri="{FF2B5EF4-FFF2-40B4-BE49-F238E27FC236}">
                <a16:creationId xmlns:a16="http://schemas.microsoft.com/office/drawing/2014/main" id="{E3E11741-E0AE-4C99-8BB0-FA2B455F1FD4}"/>
              </a:ext>
            </a:extLst>
          </p:cNvPr>
          <p:cNvSpPr txBox="1"/>
          <p:nvPr/>
        </p:nvSpPr>
        <p:spPr>
          <a:xfrm>
            <a:off x="7189879" y="1441287"/>
            <a:ext cx="708334" cy="518505"/>
          </a:xfrm>
          <a:custGeom>
            <a:avLst/>
            <a:gdLst/>
            <a:ahLst/>
            <a:cxnLst/>
            <a:rect l="l" t="t" r="r" b="b"/>
            <a:pathLst>
              <a:path w="1076325" h="833437">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52487" y="0"/>
                </a:moveTo>
                <a:cubicBezTo>
                  <a:pt x="928687" y="0"/>
                  <a:pt x="985044" y="19050"/>
                  <a:pt x="1021556" y="57150"/>
                </a:cubicBezTo>
                <a:cubicBezTo>
                  <a:pt x="1058069" y="95250"/>
                  <a:pt x="1076325" y="142875"/>
                  <a:pt x="1076325" y="200025"/>
                </a:cubicBezTo>
                <a:cubicBezTo>
                  <a:pt x="1076325" y="238125"/>
                  <a:pt x="1067594" y="276225"/>
                  <a:pt x="1050131" y="314325"/>
                </a:cubicBezTo>
                <a:cubicBezTo>
                  <a:pt x="1032669" y="352425"/>
                  <a:pt x="1004887" y="388937"/>
                  <a:pt x="966787" y="423862"/>
                </a:cubicBezTo>
                <a:cubicBezTo>
                  <a:pt x="874712" y="512762"/>
                  <a:pt x="804069" y="584993"/>
                  <a:pt x="754856" y="640556"/>
                </a:cubicBezTo>
                <a:cubicBezTo>
                  <a:pt x="705644" y="696118"/>
                  <a:pt x="676275" y="733425"/>
                  <a:pt x="666750" y="752475"/>
                </a:cubicBezTo>
                <a:lnTo>
                  <a:pt x="816557" y="752475"/>
                </a:lnTo>
                <a:lnTo>
                  <a:pt x="695300" y="823912"/>
                </a:lnTo>
                <a:lnTo>
                  <a:pt x="614363" y="823912"/>
                </a:lnTo>
                <a:lnTo>
                  <a:pt x="614363" y="762000"/>
                </a:lnTo>
                <a:cubicBezTo>
                  <a:pt x="630237" y="733425"/>
                  <a:pt x="656431" y="696912"/>
                  <a:pt x="692944" y="652462"/>
                </a:cubicBezTo>
                <a:cubicBezTo>
                  <a:pt x="729456" y="608012"/>
                  <a:pt x="777875" y="555625"/>
                  <a:pt x="838200" y="495300"/>
                </a:cubicBezTo>
                <a:cubicBezTo>
                  <a:pt x="890538" y="440779"/>
                  <a:pt x="929022" y="389458"/>
                  <a:pt x="953653" y="341337"/>
                </a:cubicBezTo>
                <a:cubicBezTo>
                  <a:pt x="978285" y="293216"/>
                  <a:pt x="990600" y="248295"/>
                  <a:pt x="990600" y="206573"/>
                </a:cubicBezTo>
                <a:cubicBezTo>
                  <a:pt x="990600" y="148877"/>
                  <a:pt x="977900" y="104787"/>
                  <a:pt x="952500" y="74302"/>
                </a:cubicBezTo>
                <a:cubicBezTo>
                  <a:pt x="927100" y="43817"/>
                  <a:pt x="889000" y="28575"/>
                  <a:pt x="838200" y="28575"/>
                </a:cubicBezTo>
                <a:cubicBezTo>
                  <a:pt x="800100" y="28575"/>
                  <a:pt x="767556" y="39092"/>
                  <a:pt x="740569" y="60126"/>
                </a:cubicBezTo>
                <a:cubicBezTo>
                  <a:pt x="713581" y="81161"/>
                  <a:pt x="700087" y="107875"/>
                  <a:pt x="700087" y="140270"/>
                </a:cubicBezTo>
                <a:cubicBezTo>
                  <a:pt x="700087" y="159668"/>
                  <a:pt x="705644" y="175840"/>
                  <a:pt x="716756" y="188788"/>
                </a:cubicBezTo>
                <a:cubicBezTo>
                  <a:pt x="727869" y="201736"/>
                  <a:pt x="733425" y="214684"/>
                  <a:pt x="733425" y="227632"/>
                </a:cubicBezTo>
                <a:cubicBezTo>
                  <a:pt x="733425" y="243855"/>
                  <a:pt x="729630" y="256009"/>
                  <a:pt x="722040" y="264095"/>
                </a:cubicBezTo>
                <a:cubicBezTo>
                  <a:pt x="714449" y="272182"/>
                  <a:pt x="703064" y="276225"/>
                  <a:pt x="687884" y="276225"/>
                </a:cubicBezTo>
                <a:cubicBezTo>
                  <a:pt x="669677" y="276225"/>
                  <a:pt x="655253" y="270668"/>
                  <a:pt x="644612" y="259556"/>
                </a:cubicBezTo>
                <a:cubicBezTo>
                  <a:pt x="633971" y="248443"/>
                  <a:pt x="628650" y="230187"/>
                  <a:pt x="628650" y="204787"/>
                </a:cubicBezTo>
                <a:cubicBezTo>
                  <a:pt x="628650" y="138112"/>
                  <a:pt x="652463" y="87312"/>
                  <a:pt x="700087" y="52387"/>
                </a:cubicBezTo>
                <a:cubicBezTo>
                  <a:pt x="747713" y="17462"/>
                  <a:pt x="798513" y="0"/>
                  <a:pt x="852487"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5"/>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sp>
        <p:nvSpPr>
          <p:cNvPr id="5" name="文本框 4">
            <a:extLst>
              <a:ext uri="{FF2B5EF4-FFF2-40B4-BE49-F238E27FC236}">
                <a16:creationId xmlns:a16="http://schemas.microsoft.com/office/drawing/2014/main" id="{EFCD55F1-7E53-4D94-B849-03B234E0F197}"/>
              </a:ext>
            </a:extLst>
          </p:cNvPr>
          <p:cNvSpPr txBox="1"/>
          <p:nvPr/>
        </p:nvSpPr>
        <p:spPr>
          <a:xfrm>
            <a:off x="7211223" y="2479230"/>
            <a:ext cx="673921" cy="515979"/>
          </a:xfrm>
          <a:custGeom>
            <a:avLst/>
            <a:gdLst/>
            <a:ahLst/>
            <a:cxnLst/>
            <a:rect l="l" t="t" r="r" b="b"/>
            <a:pathLst>
              <a:path w="1083170" h="833437">
                <a:moveTo>
                  <a:pt x="678582" y="604837"/>
                </a:moveTo>
                <a:cubicBezTo>
                  <a:pt x="696789" y="604837"/>
                  <a:pt x="709687" y="612155"/>
                  <a:pt x="717277" y="626789"/>
                </a:cubicBezTo>
                <a:cubicBezTo>
                  <a:pt x="724868" y="641424"/>
                  <a:pt x="728663" y="653628"/>
                  <a:pt x="728663" y="663401"/>
                </a:cubicBezTo>
                <a:cubicBezTo>
                  <a:pt x="728663" y="679673"/>
                  <a:pt x="725488" y="693489"/>
                  <a:pt x="719138" y="704850"/>
                </a:cubicBezTo>
                <a:cubicBezTo>
                  <a:pt x="712788" y="716210"/>
                  <a:pt x="709613" y="726777"/>
                  <a:pt x="709613" y="736550"/>
                </a:cubicBezTo>
                <a:cubicBezTo>
                  <a:pt x="709613" y="756096"/>
                  <a:pt x="721680" y="772368"/>
                  <a:pt x="745815" y="785366"/>
                </a:cubicBezTo>
                <a:lnTo>
                  <a:pt x="749812" y="786901"/>
                </a:lnTo>
                <a:lnTo>
                  <a:pt x="720682" y="804171"/>
                </a:lnTo>
                <a:lnTo>
                  <a:pt x="685800" y="785812"/>
                </a:lnTo>
                <a:cubicBezTo>
                  <a:pt x="644525" y="754062"/>
                  <a:pt x="623888" y="717550"/>
                  <a:pt x="623888" y="676275"/>
                </a:cubicBezTo>
                <a:cubicBezTo>
                  <a:pt x="623888" y="657225"/>
                  <a:pt x="629965" y="640556"/>
                  <a:pt x="642119" y="626268"/>
                </a:cubicBezTo>
                <a:cubicBezTo>
                  <a:pt x="654273" y="611981"/>
                  <a:pt x="666428" y="604837"/>
                  <a:pt x="678582" y="604837"/>
                </a:cubicBezTo>
                <a:close/>
                <a:moveTo>
                  <a:pt x="247725" y="38100"/>
                </a:moveTo>
                <a:cubicBezTo>
                  <a:pt x="201886" y="38100"/>
                  <a:pt x="163426" y="72231"/>
                  <a:pt x="132346" y="140493"/>
                </a:cubicBezTo>
                <a:cubicBezTo>
                  <a:pt x="101265" y="208756"/>
                  <a:pt x="85725" y="300037"/>
                  <a:pt x="85725" y="414337"/>
                </a:cubicBezTo>
                <a:cubicBezTo>
                  <a:pt x="85725" y="534987"/>
                  <a:pt x="101265" y="628650"/>
                  <a:pt x="132346" y="695325"/>
                </a:cubicBezTo>
                <a:cubicBezTo>
                  <a:pt x="163426" y="762000"/>
                  <a:pt x="201886" y="795337"/>
                  <a:pt x="247725" y="795337"/>
                </a:cubicBezTo>
                <a:cubicBezTo>
                  <a:pt x="296838" y="795337"/>
                  <a:pt x="335298" y="762000"/>
                  <a:pt x="363104" y="695325"/>
                </a:cubicBezTo>
                <a:cubicBezTo>
                  <a:pt x="390910" y="628650"/>
                  <a:pt x="404813" y="534987"/>
                  <a:pt x="404813" y="414337"/>
                </a:cubicBezTo>
                <a:cubicBezTo>
                  <a:pt x="404813" y="300037"/>
                  <a:pt x="391716" y="208756"/>
                  <a:pt x="365522" y="140493"/>
                </a:cubicBezTo>
                <a:cubicBezTo>
                  <a:pt x="339328" y="72231"/>
                  <a:pt x="300063" y="38100"/>
                  <a:pt x="247725" y="38100"/>
                </a:cubicBezTo>
                <a:close/>
                <a:moveTo>
                  <a:pt x="842963" y="0"/>
                </a:moveTo>
                <a:cubicBezTo>
                  <a:pt x="906463" y="0"/>
                  <a:pt x="957263" y="20017"/>
                  <a:pt x="995363" y="60052"/>
                </a:cubicBezTo>
                <a:cubicBezTo>
                  <a:pt x="1033463" y="100087"/>
                  <a:pt x="1052513" y="142527"/>
                  <a:pt x="1052513" y="187374"/>
                </a:cubicBezTo>
                <a:cubicBezTo>
                  <a:pt x="1052513" y="235446"/>
                  <a:pt x="1040606" y="276299"/>
                  <a:pt x="1016794" y="309934"/>
                </a:cubicBezTo>
                <a:cubicBezTo>
                  <a:pt x="992981" y="343569"/>
                  <a:pt x="955675" y="368399"/>
                  <a:pt x="904875" y="384423"/>
                </a:cubicBezTo>
                <a:cubicBezTo>
                  <a:pt x="974725" y="409624"/>
                  <a:pt x="1022350" y="442714"/>
                  <a:pt x="1047750" y="483691"/>
                </a:cubicBezTo>
                <a:cubicBezTo>
                  <a:pt x="1060450" y="504180"/>
                  <a:pt x="1069975" y="524662"/>
                  <a:pt x="1076325" y="545138"/>
                </a:cubicBezTo>
                <a:lnTo>
                  <a:pt x="1083170" y="589266"/>
                </a:lnTo>
                <a:lnTo>
                  <a:pt x="994921" y="641585"/>
                </a:lnTo>
                <a:lnTo>
                  <a:pt x="1000125" y="597619"/>
                </a:lnTo>
                <a:cubicBezTo>
                  <a:pt x="1000125" y="539774"/>
                  <a:pt x="985044" y="493179"/>
                  <a:pt x="954881" y="457832"/>
                </a:cubicBezTo>
                <a:cubicBezTo>
                  <a:pt x="924719" y="422486"/>
                  <a:pt x="868363" y="404812"/>
                  <a:pt x="785813" y="404812"/>
                </a:cubicBezTo>
                <a:lnTo>
                  <a:pt x="785813" y="376237"/>
                </a:lnTo>
                <a:cubicBezTo>
                  <a:pt x="847676" y="376237"/>
                  <a:pt x="893304" y="360734"/>
                  <a:pt x="922697" y="329728"/>
                </a:cubicBezTo>
                <a:cubicBezTo>
                  <a:pt x="952091" y="298723"/>
                  <a:pt x="966788" y="255463"/>
                  <a:pt x="966788" y="199950"/>
                </a:cubicBezTo>
                <a:cubicBezTo>
                  <a:pt x="966788" y="154260"/>
                  <a:pt x="955117" y="114275"/>
                  <a:pt x="931776" y="79995"/>
                </a:cubicBezTo>
                <a:cubicBezTo>
                  <a:pt x="908435" y="45715"/>
                  <a:pt x="871885" y="28575"/>
                  <a:pt x="822127" y="28575"/>
                </a:cubicBezTo>
                <a:cubicBezTo>
                  <a:pt x="800348" y="28575"/>
                  <a:pt x="776945" y="34267"/>
                  <a:pt x="751917" y="45653"/>
                </a:cubicBezTo>
                <a:cubicBezTo>
                  <a:pt x="726889" y="57038"/>
                  <a:pt x="714375" y="75728"/>
                  <a:pt x="714375" y="101724"/>
                </a:cubicBezTo>
                <a:cubicBezTo>
                  <a:pt x="714375" y="127769"/>
                  <a:pt x="717550" y="144040"/>
                  <a:pt x="723900" y="150539"/>
                </a:cubicBezTo>
                <a:cubicBezTo>
                  <a:pt x="730250" y="157038"/>
                  <a:pt x="733425" y="165174"/>
                  <a:pt x="733425" y="174947"/>
                </a:cubicBezTo>
                <a:cubicBezTo>
                  <a:pt x="733425" y="191219"/>
                  <a:pt x="730250" y="204229"/>
                  <a:pt x="723900" y="213977"/>
                </a:cubicBezTo>
                <a:cubicBezTo>
                  <a:pt x="717550" y="223726"/>
                  <a:pt x="706438" y="228600"/>
                  <a:pt x="690563" y="228600"/>
                </a:cubicBezTo>
                <a:cubicBezTo>
                  <a:pt x="677863" y="228600"/>
                  <a:pt x="665956" y="223837"/>
                  <a:pt x="654844" y="214312"/>
                </a:cubicBezTo>
                <a:cubicBezTo>
                  <a:pt x="643731" y="204787"/>
                  <a:pt x="638175" y="187325"/>
                  <a:pt x="638175" y="161925"/>
                </a:cubicBezTo>
                <a:cubicBezTo>
                  <a:pt x="638175" y="114300"/>
                  <a:pt x="658813" y="75406"/>
                  <a:pt x="700088" y="45243"/>
                </a:cubicBezTo>
                <a:cubicBezTo>
                  <a:pt x="741363" y="15081"/>
                  <a:pt x="788988" y="0"/>
                  <a:pt x="842963" y="0"/>
                </a:cubicBezTo>
                <a:close/>
                <a:moveTo>
                  <a:pt x="247650" y="0"/>
                </a:moveTo>
                <a:cubicBezTo>
                  <a:pt x="317500" y="0"/>
                  <a:pt x="375444" y="36512"/>
                  <a:pt x="421481" y="109537"/>
                </a:cubicBezTo>
                <a:cubicBezTo>
                  <a:pt x="467519" y="182562"/>
                  <a:pt x="490538" y="284162"/>
                  <a:pt x="490538" y="414337"/>
                </a:cubicBezTo>
                <a:cubicBezTo>
                  <a:pt x="490538" y="544512"/>
                  <a:pt x="467519" y="646906"/>
                  <a:pt x="421481" y="721518"/>
                </a:cubicBezTo>
                <a:cubicBezTo>
                  <a:pt x="375444" y="796131"/>
                  <a:pt x="317500" y="833437"/>
                  <a:pt x="247650" y="833437"/>
                </a:cubicBezTo>
                <a:cubicBezTo>
                  <a:pt x="177800" y="833437"/>
                  <a:pt x="119063" y="796925"/>
                  <a:pt x="71438" y="723900"/>
                </a:cubicBezTo>
                <a:cubicBezTo>
                  <a:pt x="23813" y="650875"/>
                  <a:pt x="0" y="547687"/>
                  <a:pt x="0" y="414337"/>
                </a:cubicBezTo>
                <a:cubicBezTo>
                  <a:pt x="0" y="290512"/>
                  <a:pt x="23019" y="190500"/>
                  <a:pt x="69057"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7" name="直接连接符 6">
            <a:extLst>
              <a:ext uri="{FF2B5EF4-FFF2-40B4-BE49-F238E27FC236}">
                <a16:creationId xmlns:a16="http://schemas.microsoft.com/office/drawing/2014/main" id="{1155BBDE-66C3-48B0-BDED-F0412293DAEB}"/>
              </a:ext>
            </a:extLst>
          </p:cNvPr>
          <p:cNvCxnSpPr/>
          <p:nvPr/>
        </p:nvCxnSpPr>
        <p:spPr>
          <a:xfrm flipH="1">
            <a:off x="7349580" y="1572626"/>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FC40EEEA-082D-4E9C-AD82-845A3CAF94C9}"/>
              </a:ext>
            </a:extLst>
          </p:cNvPr>
          <p:cNvCxnSpPr/>
          <p:nvPr/>
        </p:nvCxnSpPr>
        <p:spPr>
          <a:xfrm flipH="1">
            <a:off x="7320988" y="2625809"/>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1" name="文本框 10">
            <a:hlinkClick r:id="rId2" action="ppaction://hlinksldjump"/>
            <a:extLst>
              <a:ext uri="{FF2B5EF4-FFF2-40B4-BE49-F238E27FC236}">
                <a16:creationId xmlns:a16="http://schemas.microsoft.com/office/drawing/2014/main" id="{9ABC2E97-B359-4AB2-848B-D2653B68151A}"/>
              </a:ext>
            </a:extLst>
          </p:cNvPr>
          <p:cNvSpPr txBox="1"/>
          <p:nvPr/>
        </p:nvSpPr>
        <p:spPr>
          <a:xfrm>
            <a:off x="8222930" y="1425825"/>
            <a:ext cx="2884572"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a:t>全面认识</a:t>
            </a:r>
            <a:r>
              <a:rPr lang="en-US" altLang="zh-CN" dirty="0"/>
              <a:t>SketchUp</a:t>
            </a:r>
            <a:r>
              <a:rPr lang="zh-CN" altLang="zh-CN" dirty="0"/>
              <a:t>软件</a:t>
            </a:r>
            <a:endParaRPr lang="zh-CN" altLang="en-US" dirty="0"/>
          </a:p>
        </p:txBody>
      </p:sp>
      <p:sp>
        <p:nvSpPr>
          <p:cNvPr id="12" name="文本框 11">
            <a:hlinkClick r:id="rId3" action="ppaction://hlinksldjump"/>
            <a:extLst>
              <a:ext uri="{FF2B5EF4-FFF2-40B4-BE49-F238E27FC236}">
                <a16:creationId xmlns:a16="http://schemas.microsoft.com/office/drawing/2014/main" id="{434003EC-243D-457F-A944-3C9706F6BB77}"/>
              </a:ext>
            </a:extLst>
          </p:cNvPr>
          <p:cNvSpPr txBox="1"/>
          <p:nvPr/>
        </p:nvSpPr>
        <p:spPr>
          <a:xfrm>
            <a:off x="8236785" y="2474315"/>
            <a:ext cx="3141053"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en-US" altLang="zh-CN" dirty="0"/>
              <a:t>SketchUp</a:t>
            </a:r>
            <a:r>
              <a:rPr lang="zh-CN" altLang="zh-CN" dirty="0"/>
              <a:t>的特点和新功能</a:t>
            </a:r>
            <a:endParaRPr lang="zh-CN" altLang="en-US" dirty="0"/>
          </a:p>
        </p:txBody>
      </p:sp>
      <p:sp>
        <p:nvSpPr>
          <p:cNvPr id="14" name="文本框 13">
            <a:extLst>
              <a:ext uri="{FF2B5EF4-FFF2-40B4-BE49-F238E27FC236}">
                <a16:creationId xmlns:a16="http://schemas.microsoft.com/office/drawing/2014/main" id="{0CEC9EEE-5136-4649-B568-D003BCA3E0FD}"/>
              </a:ext>
            </a:extLst>
          </p:cNvPr>
          <p:cNvSpPr txBox="1"/>
          <p:nvPr/>
        </p:nvSpPr>
        <p:spPr>
          <a:xfrm>
            <a:off x="7206779" y="3460017"/>
            <a:ext cx="704686" cy="530014"/>
          </a:xfrm>
          <a:custGeom>
            <a:avLst/>
            <a:gdLst/>
            <a:ahLst/>
            <a:cxnLst/>
            <a:rect l="l" t="t" r="r" b="b"/>
            <a:pathLst>
              <a:path w="1119188" h="833437">
                <a:moveTo>
                  <a:pt x="909638" y="119062"/>
                </a:moveTo>
                <a:lnTo>
                  <a:pt x="638175" y="547687"/>
                </a:lnTo>
                <a:lnTo>
                  <a:pt x="914400" y="547687"/>
                </a:lnTo>
                <a:lnTo>
                  <a:pt x="914400" y="119062"/>
                </a:lnTo>
                <a:close/>
                <a:moveTo>
                  <a:pt x="247725" y="38100"/>
                </a:moveTo>
                <a:cubicBezTo>
                  <a:pt x="201886" y="38100"/>
                  <a:pt x="163426" y="72231"/>
                  <a:pt x="132346" y="140493"/>
                </a:cubicBezTo>
                <a:cubicBezTo>
                  <a:pt x="101265" y="208756"/>
                  <a:pt x="85725" y="300037"/>
                  <a:pt x="85725" y="414337"/>
                </a:cubicBezTo>
                <a:cubicBezTo>
                  <a:pt x="85725" y="534987"/>
                  <a:pt x="101265" y="628650"/>
                  <a:pt x="132346" y="695325"/>
                </a:cubicBezTo>
                <a:cubicBezTo>
                  <a:pt x="163426" y="762000"/>
                  <a:pt x="201886" y="795337"/>
                  <a:pt x="247725" y="795337"/>
                </a:cubicBezTo>
                <a:cubicBezTo>
                  <a:pt x="296838" y="795337"/>
                  <a:pt x="335298" y="762000"/>
                  <a:pt x="363104" y="695325"/>
                </a:cubicBezTo>
                <a:cubicBezTo>
                  <a:pt x="390910" y="628650"/>
                  <a:pt x="404813" y="534987"/>
                  <a:pt x="404813" y="414337"/>
                </a:cubicBezTo>
                <a:cubicBezTo>
                  <a:pt x="404813" y="300037"/>
                  <a:pt x="391716" y="208756"/>
                  <a:pt x="365522" y="140493"/>
                </a:cubicBezTo>
                <a:cubicBezTo>
                  <a:pt x="339328" y="72231"/>
                  <a:pt x="300063" y="38100"/>
                  <a:pt x="247725" y="38100"/>
                </a:cubicBezTo>
                <a:close/>
                <a:moveTo>
                  <a:pt x="942975" y="0"/>
                </a:moveTo>
                <a:lnTo>
                  <a:pt x="990600" y="0"/>
                </a:lnTo>
                <a:lnTo>
                  <a:pt x="990600" y="547687"/>
                </a:lnTo>
                <a:lnTo>
                  <a:pt x="1119188" y="547687"/>
                </a:lnTo>
                <a:lnTo>
                  <a:pt x="1119188" y="558469"/>
                </a:lnTo>
                <a:lnTo>
                  <a:pt x="1089451" y="576262"/>
                </a:lnTo>
                <a:lnTo>
                  <a:pt x="990600" y="576262"/>
                </a:lnTo>
                <a:lnTo>
                  <a:pt x="990600" y="635411"/>
                </a:lnTo>
                <a:lnTo>
                  <a:pt x="914400" y="681006"/>
                </a:lnTo>
                <a:lnTo>
                  <a:pt x="914400" y="576262"/>
                </a:lnTo>
                <a:lnTo>
                  <a:pt x="595313" y="576262"/>
                </a:lnTo>
                <a:lnTo>
                  <a:pt x="595313" y="552450"/>
                </a:lnTo>
                <a:close/>
                <a:moveTo>
                  <a:pt x="247650" y="0"/>
                </a:moveTo>
                <a:cubicBezTo>
                  <a:pt x="317500" y="0"/>
                  <a:pt x="375444" y="36512"/>
                  <a:pt x="421481" y="109537"/>
                </a:cubicBezTo>
                <a:cubicBezTo>
                  <a:pt x="467519" y="182562"/>
                  <a:pt x="490538" y="284162"/>
                  <a:pt x="490538" y="414337"/>
                </a:cubicBezTo>
                <a:cubicBezTo>
                  <a:pt x="490538" y="544512"/>
                  <a:pt x="467519" y="646906"/>
                  <a:pt x="421481" y="721518"/>
                </a:cubicBezTo>
                <a:cubicBezTo>
                  <a:pt x="375444" y="796131"/>
                  <a:pt x="317500" y="833437"/>
                  <a:pt x="247650" y="833437"/>
                </a:cubicBezTo>
                <a:cubicBezTo>
                  <a:pt x="177800" y="833437"/>
                  <a:pt x="119063" y="796925"/>
                  <a:pt x="71438"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15" name="直接连接符 14">
            <a:extLst>
              <a:ext uri="{FF2B5EF4-FFF2-40B4-BE49-F238E27FC236}">
                <a16:creationId xmlns:a16="http://schemas.microsoft.com/office/drawing/2014/main" id="{D67C5621-C20E-4391-99FC-3930B493DE71}"/>
              </a:ext>
            </a:extLst>
          </p:cNvPr>
          <p:cNvCxnSpPr/>
          <p:nvPr/>
        </p:nvCxnSpPr>
        <p:spPr>
          <a:xfrm flipH="1">
            <a:off x="7347450" y="3591459"/>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6" name="文本框 15">
            <a:hlinkClick r:id="rId4" action="ppaction://hlinksldjump"/>
            <a:extLst>
              <a:ext uri="{FF2B5EF4-FFF2-40B4-BE49-F238E27FC236}">
                <a16:creationId xmlns:a16="http://schemas.microsoft.com/office/drawing/2014/main" id="{DF341E03-D69B-46BC-B87C-62A481BAD830}"/>
              </a:ext>
            </a:extLst>
          </p:cNvPr>
          <p:cNvSpPr txBox="1"/>
          <p:nvPr/>
        </p:nvSpPr>
        <p:spPr>
          <a:xfrm>
            <a:off x="8252310" y="3391379"/>
            <a:ext cx="2628092"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en-US" altLang="zh-CN" dirty="0"/>
              <a:t>SketchUp</a:t>
            </a:r>
            <a:r>
              <a:rPr lang="zh-CN" altLang="zh-CN" dirty="0"/>
              <a:t>的界面构成</a:t>
            </a:r>
          </a:p>
        </p:txBody>
      </p:sp>
      <p:sp>
        <p:nvSpPr>
          <p:cNvPr id="22" name="文本框 21">
            <a:hlinkClick r:id="rId5" action="ppaction://hlinksldjump"/>
            <a:extLst>
              <a:ext uri="{FF2B5EF4-FFF2-40B4-BE49-F238E27FC236}">
                <a16:creationId xmlns:a16="http://schemas.microsoft.com/office/drawing/2014/main" id="{A4FA8CBE-305F-4333-AF39-400B25841AD0}"/>
              </a:ext>
            </a:extLst>
          </p:cNvPr>
          <p:cNvSpPr txBox="1"/>
          <p:nvPr/>
        </p:nvSpPr>
        <p:spPr>
          <a:xfrm>
            <a:off x="8230190" y="489653"/>
            <a:ext cx="1723549"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a:t>设计软件分类</a:t>
            </a:r>
            <a:endParaRPr lang="zh-CN" altLang="en-US" dirty="0"/>
          </a:p>
        </p:txBody>
      </p:sp>
      <p:cxnSp>
        <p:nvCxnSpPr>
          <p:cNvPr id="17" name="直接连接符 16">
            <a:extLst>
              <a:ext uri="{FF2B5EF4-FFF2-40B4-BE49-F238E27FC236}">
                <a16:creationId xmlns:a16="http://schemas.microsoft.com/office/drawing/2014/main" id="{136CD2D3-7650-45CA-A668-A14CECA5A122}"/>
              </a:ext>
            </a:extLst>
          </p:cNvPr>
          <p:cNvCxnSpPr/>
          <p:nvPr/>
        </p:nvCxnSpPr>
        <p:spPr>
          <a:xfrm flipH="1">
            <a:off x="7371996" y="4552252"/>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8" name="文本框 17">
            <a:hlinkClick r:id="rId3" action="ppaction://hlinksldjump"/>
            <a:extLst>
              <a:ext uri="{FF2B5EF4-FFF2-40B4-BE49-F238E27FC236}">
                <a16:creationId xmlns:a16="http://schemas.microsoft.com/office/drawing/2014/main" id="{933DAE5C-76C3-45DB-85A5-65F7C249E8C4}"/>
              </a:ext>
            </a:extLst>
          </p:cNvPr>
          <p:cNvSpPr txBox="1"/>
          <p:nvPr/>
        </p:nvSpPr>
        <p:spPr>
          <a:xfrm>
            <a:off x="8262342" y="4453775"/>
            <a:ext cx="3141053"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a:t>鼠标在</a:t>
            </a:r>
            <a:r>
              <a:rPr lang="en-US" altLang="zh-CN" dirty="0"/>
              <a:t>SketchUp</a:t>
            </a:r>
            <a:r>
              <a:rPr lang="zh-CN" altLang="zh-CN" dirty="0"/>
              <a:t>中的应用</a:t>
            </a:r>
          </a:p>
        </p:txBody>
      </p:sp>
      <p:sp>
        <p:nvSpPr>
          <p:cNvPr id="19" name="文本框 18">
            <a:extLst>
              <a:ext uri="{FF2B5EF4-FFF2-40B4-BE49-F238E27FC236}">
                <a16:creationId xmlns:a16="http://schemas.microsoft.com/office/drawing/2014/main" id="{4DEB35B0-2062-43D7-87C9-7F7F37B4108F}"/>
              </a:ext>
            </a:extLst>
          </p:cNvPr>
          <p:cNvSpPr txBox="1"/>
          <p:nvPr/>
        </p:nvSpPr>
        <p:spPr>
          <a:xfrm>
            <a:off x="7085235" y="4126659"/>
            <a:ext cx="1022760" cy="1015663"/>
          </a:xfrm>
          <a:prstGeom prst="rect">
            <a:avLst/>
          </a:prstGeom>
          <a:noFill/>
        </p:spPr>
        <p:txBody>
          <a:bodyPr wrap="square" rtlCol="0">
            <a:spAutoFit/>
          </a:bodyPr>
          <a:lstStyle/>
          <a:p>
            <a:r>
              <a:rPr lang="en-US" altLang="zh-CN" sz="6000" dirty="0">
                <a:solidFill>
                  <a:srgbClr val="AD6126"/>
                </a:solidFill>
                <a:latin typeface="幼圆" panose="02010509060101010101" pitchFamily="49" charset="-122"/>
                <a:ea typeface="幼圆" panose="02010509060101010101" pitchFamily="49" charset="-122"/>
              </a:rPr>
              <a:t>05</a:t>
            </a:r>
            <a:endParaRPr lang="zh-CN" altLang="en-US" sz="6000" dirty="0">
              <a:solidFill>
                <a:srgbClr val="AD6126"/>
              </a:solidFill>
              <a:latin typeface="幼圆" panose="02010509060101010101" pitchFamily="49" charset="-122"/>
              <a:ea typeface="幼圆" panose="02010509060101010101" pitchFamily="49" charset="-122"/>
            </a:endParaRPr>
          </a:p>
        </p:txBody>
      </p:sp>
      <p:cxnSp>
        <p:nvCxnSpPr>
          <p:cNvPr id="20" name="直接连接符 19">
            <a:extLst>
              <a:ext uri="{FF2B5EF4-FFF2-40B4-BE49-F238E27FC236}">
                <a16:creationId xmlns:a16="http://schemas.microsoft.com/office/drawing/2014/main" id="{AC5B4D89-8681-4A58-B312-2838F3C8A068}"/>
              </a:ext>
            </a:extLst>
          </p:cNvPr>
          <p:cNvCxnSpPr/>
          <p:nvPr/>
        </p:nvCxnSpPr>
        <p:spPr>
          <a:xfrm flipH="1">
            <a:off x="7379256" y="5531966"/>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21" name="文本框 20">
            <a:hlinkClick r:id="rId3" action="ppaction://hlinksldjump"/>
            <a:extLst>
              <a:ext uri="{FF2B5EF4-FFF2-40B4-BE49-F238E27FC236}">
                <a16:creationId xmlns:a16="http://schemas.microsoft.com/office/drawing/2014/main" id="{067A8BDF-18C4-4F9E-8DA9-0EAB596D6B50}"/>
              </a:ext>
            </a:extLst>
          </p:cNvPr>
          <p:cNvSpPr txBox="1"/>
          <p:nvPr/>
        </p:nvSpPr>
        <p:spPr>
          <a:xfrm>
            <a:off x="8269602" y="5433489"/>
            <a:ext cx="441146"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a:t>面</a:t>
            </a:r>
          </a:p>
        </p:txBody>
      </p:sp>
      <p:sp>
        <p:nvSpPr>
          <p:cNvPr id="23" name="文本框 22">
            <a:extLst>
              <a:ext uri="{FF2B5EF4-FFF2-40B4-BE49-F238E27FC236}">
                <a16:creationId xmlns:a16="http://schemas.microsoft.com/office/drawing/2014/main" id="{5C0D15AD-14EF-41BC-8FED-DC1EDFDF3B37}"/>
              </a:ext>
            </a:extLst>
          </p:cNvPr>
          <p:cNvSpPr txBox="1"/>
          <p:nvPr/>
        </p:nvSpPr>
        <p:spPr>
          <a:xfrm>
            <a:off x="7092495" y="5106373"/>
            <a:ext cx="1022760" cy="1015663"/>
          </a:xfrm>
          <a:prstGeom prst="rect">
            <a:avLst/>
          </a:prstGeom>
          <a:noFill/>
        </p:spPr>
        <p:txBody>
          <a:bodyPr wrap="square" rtlCol="0">
            <a:spAutoFit/>
          </a:bodyPr>
          <a:lstStyle/>
          <a:p>
            <a:r>
              <a:rPr lang="en-US" altLang="zh-CN" sz="6000" dirty="0">
                <a:solidFill>
                  <a:srgbClr val="AD6126"/>
                </a:solidFill>
                <a:latin typeface="幼圆" panose="02010509060101010101" pitchFamily="49" charset="-122"/>
                <a:ea typeface="幼圆" panose="02010509060101010101" pitchFamily="49" charset="-122"/>
              </a:rPr>
              <a:t>06</a:t>
            </a:r>
            <a:endParaRPr lang="zh-CN" altLang="en-US" sz="6000" dirty="0">
              <a:solidFill>
                <a:srgbClr val="AD6126"/>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66621923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252878" y="607331"/>
            <a:ext cx="5322093" cy="511627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3.</a:t>
            </a:r>
            <a:r>
              <a:rPr lang="zh-CN" altLang="zh-CN" b="1" dirty="0"/>
              <a:t>“编辑”与“主要”工具栏</a:t>
            </a:r>
            <a:endParaRPr lang="zh-CN" altLang="zh-CN" dirty="0"/>
          </a:p>
          <a:p>
            <a:pPr indent="457200"/>
            <a:r>
              <a:rPr lang="zh-CN" altLang="zh-CN" dirty="0"/>
              <a:t>“编辑”工具栏包括移动复制、推</a:t>
            </a:r>
            <a:r>
              <a:rPr lang="en-US" altLang="zh-CN" dirty="0"/>
              <a:t>/</a:t>
            </a:r>
            <a:r>
              <a:rPr lang="zh-CN" altLang="zh-CN" dirty="0"/>
              <a:t>拉、旋转、路径跟随、缩放和偏移。“主要”工具栏包括选择、制作组件、材质和擦除。</a:t>
            </a:r>
            <a:endParaRPr lang="en-US" altLang="zh-CN" dirty="0"/>
          </a:p>
          <a:p>
            <a:pPr indent="457200"/>
            <a:r>
              <a:rPr lang="en-US" altLang="zh-CN" b="1" dirty="0"/>
              <a:t>4.</a:t>
            </a:r>
            <a:r>
              <a:rPr lang="zh-CN" altLang="zh-CN" b="1" dirty="0"/>
              <a:t>“建筑施工”工具栏</a:t>
            </a:r>
            <a:endParaRPr lang="zh-CN" altLang="zh-CN" dirty="0"/>
          </a:p>
          <a:p>
            <a:pPr indent="457200"/>
            <a:r>
              <a:rPr lang="zh-CN" altLang="zh-CN" dirty="0"/>
              <a:t>“建筑施工”工具栏包括卷尺工具、尺寸、量角器、文字、轴和三维文字</a:t>
            </a:r>
            <a:r>
              <a:rPr lang="en-US" altLang="zh-CN" dirty="0"/>
              <a:t>6</a:t>
            </a:r>
            <a:r>
              <a:rPr lang="zh-CN" altLang="zh-CN" dirty="0"/>
              <a:t>种工具。</a:t>
            </a:r>
          </a:p>
          <a:p>
            <a:pPr indent="457200"/>
            <a:r>
              <a:rPr lang="en-US" altLang="zh-CN" b="1" dirty="0"/>
              <a:t>5.</a:t>
            </a:r>
            <a:r>
              <a:rPr lang="zh-CN" altLang="zh-CN" b="1" dirty="0"/>
              <a:t>“相机”工具栏</a:t>
            </a:r>
            <a:endParaRPr lang="zh-CN" altLang="zh-CN" dirty="0"/>
          </a:p>
          <a:p>
            <a:pPr indent="457200"/>
            <a:r>
              <a:rPr lang="zh-CN" altLang="zh-CN" dirty="0"/>
              <a:t>“相机”工具栏用于控制视图显示的工具。包括环绕观察、平移、缩放、缩放窗口、充满视窗、上一个、定位相机、绕轴旋转和漫游。</a:t>
            </a:r>
          </a:p>
        </p:txBody>
      </p:sp>
      <p:pic>
        <p:nvPicPr>
          <p:cNvPr id="12290" name="图片 1">
            <a:extLst>
              <a:ext uri="{FF2B5EF4-FFF2-40B4-BE49-F238E27FC236}">
                <a16:creationId xmlns:a16="http://schemas.microsoft.com/office/drawing/2014/main" id="{62BCEA8D-BF8A-408B-86D7-0C876A238E2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64219" y="1234196"/>
            <a:ext cx="2484241" cy="735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1" name="图片 1">
            <a:extLst>
              <a:ext uri="{FF2B5EF4-FFF2-40B4-BE49-F238E27FC236}">
                <a16:creationId xmlns:a16="http://schemas.microsoft.com/office/drawing/2014/main" id="{20E557FD-BFAD-45E7-8C95-8697A576DAA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57074" y="1234196"/>
            <a:ext cx="1690007" cy="735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2" name="图片 1">
            <a:extLst>
              <a:ext uri="{FF2B5EF4-FFF2-40B4-BE49-F238E27FC236}">
                <a16:creationId xmlns:a16="http://schemas.microsoft.com/office/drawing/2014/main" id="{53D6C3D2-B0EC-44E1-B0B2-4B981F6B5BE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33933" y="2753874"/>
            <a:ext cx="2908643" cy="852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3" name="图片 1">
            <a:extLst>
              <a:ext uri="{FF2B5EF4-FFF2-40B4-BE49-F238E27FC236}">
                <a16:creationId xmlns:a16="http://schemas.microsoft.com/office/drawing/2014/main" id="{61C023C8-D2F8-42FF-B6B8-846B31815B7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93247" y="4607372"/>
            <a:ext cx="4279597" cy="852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1999774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98831" y="1087243"/>
            <a:ext cx="8819492" cy="280794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6.</a:t>
            </a:r>
            <a:r>
              <a:rPr lang="zh-CN" altLang="zh-CN" b="1" dirty="0"/>
              <a:t>“样式”工具栏</a:t>
            </a:r>
            <a:endParaRPr lang="zh-CN" altLang="zh-CN" dirty="0"/>
          </a:p>
          <a:p>
            <a:pPr indent="-457200"/>
            <a:r>
              <a:rPr lang="zh-CN" altLang="zh-CN" dirty="0"/>
              <a:t>“样式”工具栏控制场景显示的风格模式。包括</a:t>
            </a:r>
            <a:r>
              <a:rPr lang="en-US" altLang="zh-CN" dirty="0"/>
              <a:t>X</a:t>
            </a:r>
            <a:r>
              <a:rPr lang="zh-CN" altLang="zh-CN" dirty="0"/>
              <a:t>光透视模式、后边线、线框显示、消隐、阴影、材质贴图和单色显示。</a:t>
            </a:r>
          </a:p>
          <a:p>
            <a:pPr indent="-457200"/>
            <a:r>
              <a:rPr lang="en-US" altLang="zh-CN" b="1" dirty="0"/>
              <a:t>7.</a:t>
            </a:r>
            <a:r>
              <a:rPr lang="zh-CN" altLang="zh-CN" b="1" dirty="0"/>
              <a:t>“视图”工具栏</a:t>
            </a:r>
            <a:endParaRPr lang="zh-CN" altLang="zh-CN" dirty="0"/>
          </a:p>
          <a:p>
            <a:pPr indent="-457200"/>
            <a:r>
              <a:rPr lang="zh-CN" altLang="zh-CN" dirty="0"/>
              <a:t>切换到标准预设视图的快捷按钮。底视图没有包括在内，但是可以从查看菜单中打开。此工具栏包括等轴、俯视图、前视图、右视图、后视图和左视图。</a:t>
            </a:r>
          </a:p>
        </p:txBody>
      </p:sp>
      <p:pic>
        <p:nvPicPr>
          <p:cNvPr id="13314" name="图片 1">
            <a:extLst>
              <a:ext uri="{FF2B5EF4-FFF2-40B4-BE49-F238E27FC236}">
                <a16:creationId xmlns:a16="http://schemas.microsoft.com/office/drawing/2014/main" id="{62297CB1-4400-4CCB-BAA1-1457824A70E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88306" y="4330020"/>
            <a:ext cx="3620271" cy="895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5" name="图片 1">
            <a:extLst>
              <a:ext uri="{FF2B5EF4-FFF2-40B4-BE49-F238E27FC236}">
                <a16:creationId xmlns:a16="http://schemas.microsoft.com/office/drawing/2014/main" id="{2E4E3A61-C6C4-48B1-9312-D2E01EF02C2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65597" y="4330020"/>
            <a:ext cx="3063306" cy="895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5104815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98831" y="1087243"/>
            <a:ext cx="8819492" cy="280794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8.“</a:t>
            </a:r>
            <a:r>
              <a:rPr lang="zh-CN" altLang="zh-CN" b="1" dirty="0"/>
              <a:t>截面</a:t>
            </a:r>
            <a:r>
              <a:rPr lang="en-US" altLang="zh-CN" b="1" dirty="0"/>
              <a:t>”</a:t>
            </a:r>
            <a:r>
              <a:rPr lang="zh-CN" altLang="zh-CN" b="1" dirty="0"/>
              <a:t>工具栏</a:t>
            </a:r>
            <a:endParaRPr lang="zh-CN" altLang="zh-CN" dirty="0"/>
          </a:p>
          <a:p>
            <a:pPr indent="457200"/>
            <a:r>
              <a:rPr lang="zh-CN" altLang="zh-CN" dirty="0"/>
              <a:t>“截面”工具栏可以很方便地执行常用的剖面操作。包括添加剖切面、显示</a:t>
            </a:r>
            <a:r>
              <a:rPr lang="en-US" altLang="zh-CN" dirty="0"/>
              <a:t>/</a:t>
            </a:r>
            <a:r>
              <a:rPr lang="zh-CN" altLang="zh-CN" dirty="0"/>
              <a:t>隐藏剖切面和显示</a:t>
            </a:r>
            <a:r>
              <a:rPr lang="en-US" altLang="zh-CN" dirty="0"/>
              <a:t>/</a:t>
            </a:r>
            <a:r>
              <a:rPr lang="zh-CN" altLang="zh-CN" dirty="0"/>
              <a:t>隐藏剖面切割。</a:t>
            </a:r>
          </a:p>
          <a:p>
            <a:pPr indent="457200"/>
            <a:r>
              <a:rPr lang="en-US" altLang="zh-CN" b="1" dirty="0"/>
              <a:t>9.“</a:t>
            </a:r>
            <a:r>
              <a:rPr lang="zh-CN" altLang="zh-CN" b="1" dirty="0"/>
              <a:t>沙箱</a:t>
            </a:r>
            <a:r>
              <a:rPr lang="en-US" altLang="zh-CN" b="1" dirty="0"/>
              <a:t>”</a:t>
            </a:r>
            <a:r>
              <a:rPr lang="zh-CN" altLang="zh-CN" b="1" dirty="0"/>
              <a:t>工具栏</a:t>
            </a:r>
            <a:endParaRPr lang="zh-CN" altLang="zh-CN" dirty="0"/>
          </a:p>
          <a:p>
            <a:pPr indent="457200"/>
            <a:r>
              <a:rPr lang="zh-CN" altLang="zh-CN" dirty="0"/>
              <a:t>该工具栏常用于地形方面的制作。包括根据等高线创建、根据网格创建、曲面起伏、曲面平整、曲面投射、添加细部和对调角线。</a:t>
            </a:r>
          </a:p>
        </p:txBody>
      </p:sp>
      <p:pic>
        <p:nvPicPr>
          <p:cNvPr id="14338" name="图片 1">
            <a:extLst>
              <a:ext uri="{FF2B5EF4-FFF2-40B4-BE49-F238E27FC236}">
                <a16:creationId xmlns:a16="http://schemas.microsoft.com/office/drawing/2014/main" id="{09BA91E8-3C01-4A78-922E-A9EC58E4A37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70591" y="4242934"/>
            <a:ext cx="2738952" cy="1199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9" name="图片 1">
            <a:extLst>
              <a:ext uri="{FF2B5EF4-FFF2-40B4-BE49-F238E27FC236}">
                <a16:creationId xmlns:a16="http://schemas.microsoft.com/office/drawing/2014/main" id="{E35D926C-5AAC-4858-A133-AB5BB525E3F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13828" y="4242934"/>
            <a:ext cx="4876279" cy="1199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5269801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1194559"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4054511" y="3972975"/>
            <a:ext cx="7435241" cy="830997"/>
          </a:xfrm>
          <a:prstGeom prst="rect">
            <a:avLst/>
          </a:prstGeom>
        </p:spPr>
        <p:txBody>
          <a:bodyPr wrap="none">
            <a:spAutoFit/>
          </a:bodyPr>
          <a:lstStyle/>
          <a:p>
            <a:r>
              <a:rPr lang="zh-CN" altLang="zh-CN" sz="4800" b="1" dirty="0"/>
              <a:t>鼠标在</a:t>
            </a:r>
            <a:r>
              <a:rPr lang="en-US" altLang="zh-CN" sz="4800" b="1" dirty="0"/>
              <a:t>SketchUp</a:t>
            </a:r>
            <a:r>
              <a:rPr lang="zh-CN" altLang="zh-CN" sz="4800" b="1" dirty="0"/>
              <a:t>中的应用</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1507193"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05</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418669020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25773" y="811473"/>
            <a:ext cx="9513349" cy="465460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1.5.1  </a:t>
            </a:r>
            <a:r>
              <a:rPr lang="zh-CN" altLang="zh-CN" b="1" dirty="0"/>
              <a:t>使用三键鼠标</a:t>
            </a:r>
          </a:p>
          <a:p>
            <a:pPr indent="457200"/>
            <a:r>
              <a:rPr lang="zh-CN" altLang="zh-CN" dirty="0"/>
              <a:t>三键鼠标包含一个鼠标左键、一个鼠标右键以及一个鼠标中键（也叫做滚轮）。下面介绍在</a:t>
            </a:r>
            <a:r>
              <a:rPr lang="en-US" altLang="zh-CN" dirty="0"/>
              <a:t>SketchUp</a:t>
            </a:r>
            <a:r>
              <a:rPr lang="zh-CN" altLang="zh-CN" dirty="0"/>
              <a:t>中三键鼠标的各种常见操作：</a:t>
            </a:r>
          </a:p>
          <a:p>
            <a:pPr marL="342900" lvl="0" indent="457200" fontAlgn="base">
              <a:buFont typeface="Wingdings" panose="05000000000000000000" pitchFamily="2" charset="2"/>
              <a:buChar char="l"/>
            </a:pPr>
            <a:r>
              <a:rPr lang="zh-CN" altLang="zh-CN" dirty="0"/>
              <a:t>单击：该操作是指用户快速按下鼠标左键，然后放开。</a:t>
            </a:r>
          </a:p>
          <a:p>
            <a:pPr marL="342900" lvl="0" indent="457200" fontAlgn="base">
              <a:buFont typeface="Wingdings" panose="05000000000000000000" pitchFamily="2" charset="2"/>
              <a:buChar char="l"/>
            </a:pPr>
            <a:r>
              <a:rPr lang="zh-CN" altLang="zh-CN" dirty="0"/>
              <a:t>单击并按住：该操作是指用户按下并按住鼠标左键。</a:t>
            </a:r>
          </a:p>
          <a:p>
            <a:pPr marL="342900" lvl="0" indent="457200" fontAlgn="base">
              <a:buFont typeface="Wingdings" panose="05000000000000000000" pitchFamily="2" charset="2"/>
              <a:buChar char="l"/>
            </a:pPr>
            <a:r>
              <a:rPr lang="zh-CN" altLang="zh-CN" dirty="0"/>
              <a:t>单击、按住并拖动：该操作是指用户按下并按住鼠标左键，然后移动光标。</a:t>
            </a:r>
          </a:p>
          <a:p>
            <a:pPr marL="342900" lvl="0" indent="457200" fontAlgn="base">
              <a:buFont typeface="Wingdings" panose="05000000000000000000" pitchFamily="2" charset="2"/>
              <a:buChar char="l"/>
            </a:pPr>
            <a:r>
              <a:rPr lang="zh-CN" altLang="zh-CN" dirty="0"/>
              <a:t>中键单击、按住并拖动：该操作是指用户按下并按住鼠标中键然后移动光标。</a:t>
            </a:r>
          </a:p>
          <a:p>
            <a:pPr marL="342900" lvl="0" indent="457200" fontAlgn="base">
              <a:buFont typeface="Wingdings" panose="05000000000000000000" pitchFamily="2" charset="2"/>
              <a:buChar char="l"/>
            </a:pPr>
            <a:r>
              <a:rPr lang="zh-CN" altLang="zh-CN" dirty="0"/>
              <a:t>滚动：该操作是指用户旋转鼠标中间的滚轮。</a:t>
            </a:r>
          </a:p>
          <a:p>
            <a:pPr marL="342900" lvl="0" indent="457200" fontAlgn="base">
              <a:buFont typeface="Wingdings" panose="05000000000000000000" pitchFamily="2" charset="2"/>
              <a:buChar char="l"/>
            </a:pPr>
            <a:r>
              <a:rPr lang="zh-CN" altLang="zh-CN" dirty="0"/>
              <a:t>右键单击：该操作是指按下鼠标右键然后放开。右键单击一般用于显示快捷菜单。</a:t>
            </a:r>
          </a:p>
        </p:txBody>
      </p:sp>
    </p:spTree>
    <p:extLst>
      <p:ext uri="{BB962C8B-B14F-4D97-AF65-F5344CB8AC3E}">
        <p14:creationId xmlns:p14="http://schemas.microsoft.com/office/powerpoint/2010/main" val="250243097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99423" y="1780965"/>
            <a:ext cx="8993154" cy="3296069"/>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1.5.2  </a:t>
            </a:r>
            <a:r>
              <a:rPr lang="zh-CN" altLang="zh-CN" b="1" dirty="0"/>
              <a:t>使用单键鼠标</a:t>
            </a:r>
          </a:p>
          <a:p>
            <a:pPr indent="457200"/>
            <a:r>
              <a:rPr lang="zh-CN" altLang="zh-CN" dirty="0"/>
              <a:t>下面介绍在</a:t>
            </a:r>
            <a:r>
              <a:rPr lang="en-US" altLang="zh-CN" dirty="0"/>
              <a:t>SketchUp</a:t>
            </a:r>
            <a:r>
              <a:rPr lang="zh-CN" altLang="zh-CN" dirty="0"/>
              <a:t>中使用单键鼠标的各种常见鼠标操作：</a:t>
            </a:r>
          </a:p>
          <a:p>
            <a:pPr marL="342900" lvl="0" indent="457200" fontAlgn="base">
              <a:buFont typeface="Wingdings" panose="05000000000000000000" pitchFamily="2" charset="2"/>
              <a:buChar char="l"/>
            </a:pPr>
            <a:r>
              <a:rPr lang="zh-CN" altLang="zh-CN" dirty="0"/>
              <a:t>单击：该操作是指用户快速按下然后释放鼠标按键。</a:t>
            </a:r>
          </a:p>
          <a:p>
            <a:pPr marL="342900" lvl="0" indent="457200" fontAlgn="base">
              <a:buFont typeface="Wingdings" panose="05000000000000000000" pitchFamily="2" charset="2"/>
              <a:buChar char="l"/>
            </a:pPr>
            <a:r>
              <a:rPr lang="zh-CN" altLang="zh-CN" dirty="0"/>
              <a:t>单击并按住：该操作是指用户按下并按住鼠标按键。</a:t>
            </a:r>
          </a:p>
          <a:p>
            <a:pPr marL="342900" lvl="0" indent="457200" fontAlgn="base">
              <a:buFont typeface="Wingdings" panose="05000000000000000000" pitchFamily="2" charset="2"/>
              <a:buChar char="l"/>
            </a:pPr>
            <a:r>
              <a:rPr lang="zh-CN" altLang="zh-CN" dirty="0"/>
              <a:t>点击按住并拖动：该操作是指用户按住鼠标按键，然后移动光标。</a:t>
            </a:r>
          </a:p>
          <a:p>
            <a:pPr marL="342900" lvl="0" indent="457200" fontAlgn="base">
              <a:buFont typeface="Wingdings" panose="05000000000000000000" pitchFamily="2" charset="2"/>
              <a:buChar char="l"/>
            </a:pPr>
            <a:r>
              <a:rPr lang="zh-CN" altLang="zh-CN" dirty="0"/>
              <a:t>滚动：该操作是指用户旋转鼠标滚动球（在某些</a:t>
            </a:r>
            <a:r>
              <a:rPr lang="en-US" altLang="zh-CN" dirty="0"/>
              <a:t>Mac</a:t>
            </a:r>
            <a:r>
              <a:rPr lang="zh-CN" altLang="zh-CN" dirty="0"/>
              <a:t>计算机上可用）。</a:t>
            </a:r>
          </a:p>
          <a:p>
            <a:pPr marL="342900" lvl="0" indent="457200" fontAlgn="base">
              <a:buFont typeface="Wingdings" panose="05000000000000000000" pitchFamily="2" charset="2"/>
              <a:buChar char="l"/>
            </a:pPr>
            <a:r>
              <a:rPr lang="zh-CN" altLang="zh-CN" dirty="0"/>
              <a:t>右键点击：该操作是指用户按住控制键的同时点击按下鼠标按键。</a:t>
            </a:r>
          </a:p>
        </p:txBody>
      </p:sp>
    </p:spTree>
    <p:extLst>
      <p:ext uri="{BB962C8B-B14F-4D97-AF65-F5344CB8AC3E}">
        <p14:creationId xmlns:p14="http://schemas.microsoft.com/office/powerpoint/2010/main" val="198605731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4300621"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7160573" y="3972975"/>
            <a:ext cx="800219" cy="830997"/>
          </a:xfrm>
          <a:prstGeom prst="rect">
            <a:avLst/>
          </a:prstGeom>
        </p:spPr>
        <p:txBody>
          <a:bodyPr wrap="none">
            <a:spAutoFit/>
          </a:bodyPr>
          <a:lstStyle/>
          <a:p>
            <a:r>
              <a:rPr lang="zh-CN" altLang="zh-CN" sz="4800" b="1" dirty="0"/>
              <a:t>面</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4613255"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06</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2554210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34282" y="1345535"/>
            <a:ext cx="9126634" cy="3792521"/>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1.6.1  </a:t>
            </a:r>
            <a:r>
              <a:rPr lang="zh-CN" altLang="zh-CN" b="1" dirty="0"/>
              <a:t>面的概念</a:t>
            </a:r>
          </a:p>
          <a:p>
            <a:pPr indent="457200"/>
            <a:r>
              <a:rPr lang="zh-CN" altLang="zh-CN" dirty="0"/>
              <a:t>在</a:t>
            </a:r>
            <a:r>
              <a:rPr lang="en-US" altLang="zh-CN" dirty="0"/>
              <a:t>Sketchup</a:t>
            </a:r>
            <a:r>
              <a:rPr lang="zh-CN" altLang="zh-CN" dirty="0"/>
              <a:t>中，只要是线性物体（直线、圆形、圆弧）组成了一个封闭、共面的区域，即会自动形成一个面。</a:t>
            </a:r>
          </a:p>
          <a:p>
            <a:pPr indent="457200"/>
            <a:r>
              <a:rPr lang="zh-CN" altLang="zh-CN" dirty="0"/>
              <a:t>一个面实际上是由两个部分组成，即正面与反面。正面与反面是相对的，一般情况下，需要渲染的面或重点表达的面是正面。三维设计软件渲染器默认设置一般都是单面渲染，比如在</a:t>
            </a:r>
            <a:r>
              <a:rPr lang="en-US" altLang="zh-CN" dirty="0"/>
              <a:t>3ds max</a:t>
            </a:r>
            <a:r>
              <a:rPr lang="zh-CN" altLang="zh-CN" dirty="0"/>
              <a:t>中，扫描线渲染器中的“强制双面”复选框是未选中的。由于面数成倍增加，双面渲染比单面渲染要多花一倍的计算时间。所以为了节省作图时间，设计师在绝大多数情况下都是使用单面渲染。</a:t>
            </a:r>
          </a:p>
        </p:txBody>
      </p:sp>
    </p:spTree>
    <p:extLst>
      <p:ext uri="{BB962C8B-B14F-4D97-AF65-F5344CB8AC3E}">
        <p14:creationId xmlns:p14="http://schemas.microsoft.com/office/powerpoint/2010/main" val="151864186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16208" y="549275"/>
            <a:ext cx="9126634" cy="234628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1.6.2  </a:t>
            </a:r>
            <a:r>
              <a:rPr lang="zh-CN" altLang="zh-CN" b="1" dirty="0"/>
              <a:t>正面与反面的区别</a:t>
            </a:r>
          </a:p>
          <a:p>
            <a:pPr indent="457200"/>
            <a:r>
              <a:rPr lang="zh-CN" altLang="zh-CN" dirty="0"/>
              <a:t>在</a:t>
            </a:r>
            <a:r>
              <a:rPr lang="en-US" altLang="zh-CN" dirty="0"/>
              <a:t>SketchUp</a:t>
            </a:r>
            <a:r>
              <a:rPr lang="zh-CN" altLang="zh-CN" dirty="0"/>
              <a:t>中，通常用黄色或者白色的表面表示正面，用蓝色或者灰色的表面表示反面。如果需要修改正反面显示的颜色，执行“窗口</a:t>
            </a:r>
            <a:r>
              <a:rPr lang="en-US" altLang="zh-CN" dirty="0"/>
              <a:t>&gt;</a:t>
            </a:r>
            <a:r>
              <a:rPr lang="zh-CN" altLang="zh-CN" dirty="0"/>
              <a:t>默认面板</a:t>
            </a:r>
            <a:r>
              <a:rPr lang="en-US" altLang="zh-CN" dirty="0"/>
              <a:t>&gt;</a:t>
            </a:r>
            <a:r>
              <a:rPr lang="zh-CN" altLang="zh-CN" dirty="0"/>
              <a:t>样式”命令，打开“样式”面板，切换到“编辑”选项板，再选择“平面设置”选项，这里可以调整物体的正面颜色和背面颜色。</a:t>
            </a:r>
          </a:p>
        </p:txBody>
      </p:sp>
      <p:pic>
        <p:nvPicPr>
          <p:cNvPr id="15362" name="图片 1">
            <a:extLst>
              <a:ext uri="{FF2B5EF4-FFF2-40B4-BE49-F238E27FC236}">
                <a16:creationId xmlns:a16="http://schemas.microsoft.com/office/drawing/2014/main" id="{EDD079F3-088B-4476-A7C9-C12FFEE79E6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35674" y="2895558"/>
            <a:ext cx="2287701" cy="3174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6996394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71619" y="527169"/>
            <a:ext cx="1869867" cy="49962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r>
              <a:rPr lang="zh-CN" altLang="zh-CN" b="1" dirty="0"/>
              <a:t>课后作业</a:t>
            </a:r>
          </a:p>
        </p:txBody>
      </p:sp>
      <p:sp>
        <p:nvSpPr>
          <p:cNvPr id="7" name="文本框 23">
            <a:extLst>
              <a:ext uri="{FF2B5EF4-FFF2-40B4-BE49-F238E27FC236}">
                <a16:creationId xmlns:a16="http://schemas.microsoft.com/office/drawing/2014/main" id="{639D47D3-2540-42BA-BC5C-1D25F2C24CD0}"/>
              </a:ext>
            </a:extLst>
          </p:cNvPr>
          <p:cNvSpPr txBox="1"/>
          <p:nvPr/>
        </p:nvSpPr>
        <p:spPr>
          <a:xfrm>
            <a:off x="1585637" y="1332528"/>
            <a:ext cx="9020725" cy="419294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zh-CN" altLang="zh-CN" dirty="0"/>
              <a:t>为了让用户能够更好地掌握本章所学的知识内容，下面安排了一些参考试题，让用户可以对所学的知识进行巩固和练习。</a:t>
            </a:r>
          </a:p>
          <a:p>
            <a:pPr indent="457200"/>
            <a:r>
              <a:rPr lang="zh-CN" altLang="zh-CN" b="1" dirty="0"/>
              <a:t>一、选择题</a:t>
            </a:r>
            <a:endParaRPr lang="zh-CN" altLang="zh-CN" dirty="0"/>
          </a:p>
          <a:p>
            <a:pPr indent="457200"/>
            <a:r>
              <a:rPr lang="en-US" altLang="zh-CN" dirty="0"/>
              <a:t>1</a:t>
            </a:r>
            <a:r>
              <a:rPr lang="zh-CN" altLang="zh-CN" dirty="0"/>
              <a:t>、以下哪个不属于三键鼠标</a:t>
            </a:r>
            <a:r>
              <a:rPr lang="en-US" altLang="zh-CN" dirty="0"/>
              <a:t>(  C  )</a:t>
            </a:r>
            <a:r>
              <a:rPr lang="zh-CN" altLang="zh-CN" dirty="0"/>
              <a:t>。</a:t>
            </a:r>
          </a:p>
          <a:p>
            <a:pPr indent="457200"/>
            <a:r>
              <a:rPr lang="en-US" altLang="zh-CN" dirty="0"/>
              <a:t>A. </a:t>
            </a:r>
            <a:r>
              <a:rPr lang="zh-CN" altLang="zh-CN" dirty="0"/>
              <a:t>左键</a:t>
            </a:r>
            <a:r>
              <a:rPr lang="en-US" altLang="zh-CN" dirty="0"/>
              <a:t>          B. </a:t>
            </a:r>
            <a:r>
              <a:rPr lang="zh-CN" altLang="zh-CN" dirty="0"/>
              <a:t>右键</a:t>
            </a:r>
            <a:r>
              <a:rPr lang="en-US" altLang="zh-CN" dirty="0"/>
              <a:t>          C. </a:t>
            </a:r>
            <a:r>
              <a:rPr lang="zh-CN" altLang="zh-CN" dirty="0"/>
              <a:t>单键</a:t>
            </a:r>
            <a:r>
              <a:rPr lang="en-US" altLang="zh-CN" dirty="0"/>
              <a:t>          D. </a:t>
            </a:r>
            <a:r>
              <a:rPr lang="zh-CN" altLang="zh-CN" dirty="0"/>
              <a:t>中键</a:t>
            </a:r>
          </a:p>
          <a:p>
            <a:pPr indent="457200"/>
            <a:r>
              <a:rPr lang="en-US" altLang="zh-CN" dirty="0"/>
              <a:t>2</a:t>
            </a:r>
            <a:r>
              <a:rPr lang="zh-CN" altLang="zh-CN" dirty="0"/>
              <a:t>、</a:t>
            </a:r>
            <a:r>
              <a:rPr lang="en-US" altLang="zh-CN" dirty="0"/>
              <a:t>SketchUp</a:t>
            </a:r>
            <a:r>
              <a:rPr lang="zh-CN" altLang="zh-CN" dirty="0"/>
              <a:t>中坐标轴有（ </a:t>
            </a:r>
            <a:r>
              <a:rPr lang="en-US" altLang="zh-CN" dirty="0"/>
              <a:t> B  </a:t>
            </a:r>
            <a:r>
              <a:rPr lang="zh-CN" altLang="zh-CN" dirty="0"/>
              <a:t>）条。</a:t>
            </a:r>
          </a:p>
          <a:p>
            <a:pPr indent="457200"/>
            <a:r>
              <a:rPr lang="en-US" altLang="zh-CN" dirty="0"/>
              <a:t>A. 2          B. 3          C. 4          D. 5</a:t>
            </a:r>
            <a:endParaRPr lang="zh-CN" altLang="zh-CN" dirty="0"/>
          </a:p>
          <a:p>
            <a:pPr indent="457200"/>
            <a:r>
              <a:rPr lang="en-US" altLang="zh-CN" dirty="0"/>
              <a:t>3</a:t>
            </a:r>
            <a:r>
              <a:rPr lang="zh-CN" altLang="zh-CN" dirty="0"/>
              <a:t>、下面不属于</a:t>
            </a:r>
            <a:r>
              <a:rPr lang="en-US" altLang="zh-CN" dirty="0"/>
              <a:t>SketchUp</a:t>
            </a:r>
            <a:r>
              <a:rPr lang="zh-CN" altLang="zh-CN" dirty="0"/>
              <a:t>菜单栏的是（  </a:t>
            </a:r>
            <a:r>
              <a:rPr lang="en-US" altLang="zh-CN" dirty="0"/>
              <a:t>B  </a:t>
            </a:r>
            <a:r>
              <a:rPr lang="zh-CN" altLang="zh-CN" dirty="0"/>
              <a:t>）。</a:t>
            </a:r>
          </a:p>
          <a:p>
            <a:pPr indent="457200"/>
            <a:r>
              <a:rPr lang="en-US" altLang="zh-CN" dirty="0"/>
              <a:t>A. </a:t>
            </a:r>
            <a:r>
              <a:rPr lang="zh-CN" altLang="zh-CN" dirty="0"/>
              <a:t>编辑</a:t>
            </a:r>
            <a:r>
              <a:rPr lang="en-US" altLang="zh-CN" dirty="0"/>
              <a:t>          B. </a:t>
            </a:r>
            <a:r>
              <a:rPr lang="zh-CN" altLang="zh-CN" dirty="0"/>
              <a:t>视口</a:t>
            </a:r>
            <a:r>
              <a:rPr lang="en-US" altLang="zh-CN" dirty="0"/>
              <a:t>          C. </a:t>
            </a:r>
            <a:r>
              <a:rPr lang="zh-CN" altLang="zh-CN" dirty="0"/>
              <a:t>相机</a:t>
            </a:r>
            <a:r>
              <a:rPr lang="en-US" altLang="zh-CN" dirty="0"/>
              <a:t>          D. </a:t>
            </a:r>
            <a:r>
              <a:rPr lang="zh-CN" altLang="zh-CN" dirty="0"/>
              <a:t>绘图</a:t>
            </a:r>
          </a:p>
        </p:txBody>
      </p:sp>
    </p:spTree>
    <p:extLst>
      <p:ext uri="{BB962C8B-B14F-4D97-AF65-F5344CB8AC3E}">
        <p14:creationId xmlns:p14="http://schemas.microsoft.com/office/powerpoint/2010/main" val="30414035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544377"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404329" y="3972975"/>
            <a:ext cx="3877985" cy="830997"/>
          </a:xfrm>
          <a:prstGeom prst="rect">
            <a:avLst/>
          </a:prstGeom>
        </p:spPr>
        <p:txBody>
          <a:bodyPr wrap="none">
            <a:spAutoFit/>
          </a:bodyPr>
          <a:lstStyle/>
          <a:p>
            <a:r>
              <a:rPr lang="zh-CN" altLang="zh-CN" sz="4800" b="1" dirty="0"/>
              <a:t>设计软件分类</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2857011"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01</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32242353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71619" y="527169"/>
            <a:ext cx="1869867" cy="49962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r>
              <a:rPr lang="zh-CN" altLang="zh-CN" b="1" dirty="0"/>
              <a:t>课后作业</a:t>
            </a:r>
          </a:p>
        </p:txBody>
      </p:sp>
      <p:sp>
        <p:nvSpPr>
          <p:cNvPr id="7" name="文本框 23">
            <a:extLst>
              <a:ext uri="{FF2B5EF4-FFF2-40B4-BE49-F238E27FC236}">
                <a16:creationId xmlns:a16="http://schemas.microsoft.com/office/drawing/2014/main" id="{639D47D3-2540-42BA-BC5C-1D25F2C24CD0}"/>
              </a:ext>
            </a:extLst>
          </p:cNvPr>
          <p:cNvSpPr txBox="1"/>
          <p:nvPr/>
        </p:nvSpPr>
        <p:spPr>
          <a:xfrm>
            <a:off x="1671619" y="1101696"/>
            <a:ext cx="8343238" cy="465460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dirty="0"/>
              <a:t>4</a:t>
            </a:r>
            <a:r>
              <a:rPr lang="zh-CN" altLang="zh-CN" dirty="0"/>
              <a:t>、以下哪种方式不能够选择模板（ </a:t>
            </a:r>
            <a:r>
              <a:rPr lang="en-US" altLang="zh-CN" dirty="0"/>
              <a:t> D  </a:t>
            </a:r>
            <a:r>
              <a:rPr lang="zh-CN" altLang="zh-CN" dirty="0"/>
              <a:t>）。</a:t>
            </a:r>
          </a:p>
          <a:p>
            <a:pPr indent="457200"/>
            <a:r>
              <a:rPr lang="en-US" altLang="zh-CN" dirty="0"/>
              <a:t>A. </a:t>
            </a:r>
            <a:r>
              <a:rPr lang="zh-CN" altLang="zh-CN" dirty="0"/>
              <a:t>欢迎界面</a:t>
            </a:r>
          </a:p>
          <a:p>
            <a:pPr indent="457200"/>
            <a:r>
              <a:rPr lang="en-US" altLang="zh-CN" dirty="0"/>
              <a:t>B. </a:t>
            </a:r>
            <a:r>
              <a:rPr lang="zh-CN" altLang="zh-CN" dirty="0"/>
              <a:t>执行</a:t>
            </a:r>
            <a:r>
              <a:rPr lang="en-US" altLang="zh-CN" dirty="0"/>
              <a:t>“</a:t>
            </a:r>
            <a:r>
              <a:rPr lang="zh-CN" altLang="zh-CN" dirty="0"/>
              <a:t>文件</a:t>
            </a:r>
            <a:r>
              <a:rPr lang="en-US" altLang="zh-CN" dirty="0"/>
              <a:t>&gt;</a:t>
            </a:r>
            <a:r>
              <a:rPr lang="zh-CN" altLang="zh-CN" dirty="0"/>
              <a:t>从模板新建”命令</a:t>
            </a:r>
          </a:p>
          <a:p>
            <a:pPr indent="457200"/>
            <a:r>
              <a:rPr lang="en-US" altLang="zh-CN" dirty="0"/>
              <a:t>C. “</a:t>
            </a:r>
            <a:r>
              <a:rPr lang="zh-CN" altLang="zh-CN" dirty="0"/>
              <a:t>系统设置</a:t>
            </a:r>
            <a:r>
              <a:rPr lang="en-US" altLang="zh-CN" dirty="0"/>
              <a:t>”</a:t>
            </a:r>
            <a:r>
              <a:rPr lang="zh-CN" altLang="zh-CN" dirty="0"/>
              <a:t>对话框</a:t>
            </a:r>
          </a:p>
          <a:p>
            <a:pPr indent="457200"/>
            <a:r>
              <a:rPr lang="en-US" altLang="zh-CN" dirty="0"/>
              <a:t>D. “</a:t>
            </a:r>
            <a:r>
              <a:rPr lang="zh-CN" altLang="zh-CN" dirty="0"/>
              <a:t>模型信息</a:t>
            </a:r>
            <a:r>
              <a:rPr lang="en-US" altLang="zh-CN" dirty="0"/>
              <a:t>”</a:t>
            </a:r>
            <a:r>
              <a:rPr lang="zh-CN" altLang="zh-CN" dirty="0"/>
              <a:t>对话框</a:t>
            </a:r>
          </a:p>
          <a:p>
            <a:pPr indent="457200"/>
            <a:r>
              <a:rPr lang="en-US" altLang="zh-CN" dirty="0"/>
              <a:t>5</a:t>
            </a:r>
            <a:r>
              <a:rPr lang="zh-CN" altLang="zh-CN" dirty="0"/>
              <a:t>、以下关于</a:t>
            </a:r>
            <a:r>
              <a:rPr lang="en-US" altLang="zh-CN" dirty="0"/>
              <a:t>SketchUp</a:t>
            </a:r>
            <a:r>
              <a:rPr lang="zh-CN" altLang="zh-CN" dirty="0"/>
              <a:t>的描述不正确的是（</a:t>
            </a:r>
            <a:r>
              <a:rPr lang="en-US" altLang="zh-CN" dirty="0"/>
              <a:t>  D  </a:t>
            </a:r>
            <a:r>
              <a:rPr lang="zh-CN" altLang="zh-CN" dirty="0"/>
              <a:t>）</a:t>
            </a:r>
          </a:p>
          <a:p>
            <a:pPr indent="457200"/>
            <a:r>
              <a:rPr lang="en-US" altLang="zh-CN" dirty="0"/>
              <a:t>A. </a:t>
            </a:r>
            <a:r>
              <a:rPr lang="zh-CN" altLang="zh-CN" dirty="0"/>
              <a:t>方便直观推拉三维模型</a:t>
            </a:r>
          </a:p>
          <a:p>
            <a:pPr indent="457200"/>
            <a:r>
              <a:rPr lang="en-US" altLang="zh-CN" dirty="0"/>
              <a:t>B. </a:t>
            </a:r>
            <a:r>
              <a:rPr lang="zh-CN" altLang="zh-CN" dirty="0"/>
              <a:t>可以简单标注物体尺寸</a:t>
            </a:r>
          </a:p>
          <a:p>
            <a:pPr indent="457200"/>
            <a:r>
              <a:rPr lang="en-US" altLang="zh-CN" dirty="0"/>
              <a:t>C. </a:t>
            </a:r>
            <a:r>
              <a:rPr lang="zh-CN" altLang="zh-CN" dirty="0"/>
              <a:t>有利于方案形体推敲</a:t>
            </a:r>
          </a:p>
          <a:p>
            <a:pPr indent="457200"/>
            <a:r>
              <a:rPr lang="en-US" altLang="zh-CN" dirty="0"/>
              <a:t>D. </a:t>
            </a:r>
            <a:r>
              <a:rPr lang="zh-CN" altLang="zh-CN" dirty="0"/>
              <a:t>位置编辑比较方便</a:t>
            </a:r>
          </a:p>
        </p:txBody>
      </p:sp>
    </p:spTree>
    <p:extLst>
      <p:ext uri="{BB962C8B-B14F-4D97-AF65-F5344CB8AC3E}">
        <p14:creationId xmlns:p14="http://schemas.microsoft.com/office/powerpoint/2010/main" val="186236810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58704" y="527169"/>
            <a:ext cx="1869867" cy="49962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r>
              <a:rPr lang="zh-CN" altLang="zh-CN" b="1" dirty="0"/>
              <a:t>课后作业</a:t>
            </a:r>
          </a:p>
        </p:txBody>
      </p:sp>
      <p:sp>
        <p:nvSpPr>
          <p:cNvPr id="7" name="文本框 23">
            <a:extLst>
              <a:ext uri="{FF2B5EF4-FFF2-40B4-BE49-F238E27FC236}">
                <a16:creationId xmlns:a16="http://schemas.microsoft.com/office/drawing/2014/main" id="{639D47D3-2540-42BA-BC5C-1D25F2C24CD0}"/>
              </a:ext>
            </a:extLst>
          </p:cNvPr>
          <p:cNvSpPr txBox="1"/>
          <p:nvPr/>
        </p:nvSpPr>
        <p:spPr>
          <a:xfrm>
            <a:off x="1079213" y="1332528"/>
            <a:ext cx="6398324" cy="419294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zh-CN" altLang="zh-CN" b="1" dirty="0"/>
              <a:t>二、填空题</a:t>
            </a:r>
            <a:endParaRPr lang="zh-CN" altLang="zh-CN" dirty="0"/>
          </a:p>
          <a:p>
            <a:pPr indent="457200"/>
            <a:r>
              <a:rPr lang="en-US" altLang="zh-CN" dirty="0"/>
              <a:t>1</a:t>
            </a:r>
            <a:r>
              <a:rPr lang="zh-CN" altLang="zh-CN" dirty="0"/>
              <a:t>、</a:t>
            </a:r>
            <a:r>
              <a:rPr lang="en-US" altLang="zh-CN" dirty="0"/>
              <a:t>SketchUp</a:t>
            </a:r>
            <a:r>
              <a:rPr lang="zh-CN" altLang="zh-CN" dirty="0"/>
              <a:t>的绘图窗口主要由</a:t>
            </a:r>
            <a:r>
              <a:rPr lang="en-US" altLang="zh-CN" u="sng" dirty="0"/>
              <a:t>  </a:t>
            </a:r>
            <a:r>
              <a:rPr lang="zh-CN" altLang="zh-CN" u="sng" dirty="0"/>
              <a:t>标题栏</a:t>
            </a:r>
            <a:r>
              <a:rPr lang="en-US" altLang="zh-CN" u="sng" dirty="0"/>
              <a:t>  </a:t>
            </a:r>
            <a:r>
              <a:rPr lang="zh-CN" altLang="zh-CN" dirty="0"/>
              <a:t>、</a:t>
            </a:r>
            <a:r>
              <a:rPr lang="en-US" altLang="zh-CN" u="sng" dirty="0"/>
              <a:t>  </a:t>
            </a:r>
            <a:r>
              <a:rPr lang="zh-CN" altLang="zh-CN" u="sng" dirty="0"/>
              <a:t>菜单栏</a:t>
            </a:r>
            <a:r>
              <a:rPr lang="en-US" altLang="zh-CN" u="sng" dirty="0"/>
              <a:t>  </a:t>
            </a:r>
            <a:r>
              <a:rPr lang="zh-CN" altLang="zh-CN" dirty="0"/>
              <a:t>、</a:t>
            </a:r>
            <a:r>
              <a:rPr lang="en-US" altLang="zh-CN" u="sng" dirty="0"/>
              <a:t>  </a:t>
            </a:r>
            <a:r>
              <a:rPr lang="zh-CN" altLang="zh-CN" u="sng" dirty="0"/>
              <a:t>主工具栏</a:t>
            </a:r>
            <a:r>
              <a:rPr lang="en-US" altLang="zh-CN" u="sng" dirty="0"/>
              <a:t>  </a:t>
            </a:r>
            <a:r>
              <a:rPr lang="zh-CN" altLang="zh-CN" dirty="0"/>
              <a:t>、</a:t>
            </a:r>
            <a:r>
              <a:rPr lang="en-US" altLang="zh-CN" u="sng" dirty="0"/>
              <a:t>  </a:t>
            </a:r>
            <a:r>
              <a:rPr lang="zh-CN" altLang="zh-CN" u="sng" dirty="0"/>
              <a:t>绘图区</a:t>
            </a:r>
            <a:r>
              <a:rPr lang="en-US" altLang="zh-CN" u="sng" dirty="0"/>
              <a:t>  </a:t>
            </a:r>
            <a:r>
              <a:rPr lang="zh-CN" altLang="zh-CN" dirty="0"/>
              <a:t>、</a:t>
            </a:r>
            <a:r>
              <a:rPr lang="en-US" altLang="zh-CN" u="sng" dirty="0"/>
              <a:t>  </a:t>
            </a:r>
            <a:r>
              <a:rPr lang="zh-CN" altLang="zh-CN" u="sng" dirty="0"/>
              <a:t>状态栏</a:t>
            </a:r>
            <a:r>
              <a:rPr lang="en-US" altLang="zh-CN" u="sng" dirty="0"/>
              <a:t>  </a:t>
            </a:r>
            <a:r>
              <a:rPr lang="zh-CN" altLang="zh-CN" dirty="0"/>
              <a:t>、</a:t>
            </a:r>
            <a:r>
              <a:rPr lang="en-US" altLang="zh-CN" u="sng" dirty="0"/>
              <a:t>  </a:t>
            </a:r>
            <a:r>
              <a:rPr lang="zh-CN" altLang="zh-CN" u="sng" dirty="0"/>
              <a:t>数值控制栏</a:t>
            </a:r>
            <a:r>
              <a:rPr lang="en-US" altLang="zh-CN" u="sng" dirty="0"/>
              <a:t>  </a:t>
            </a:r>
            <a:r>
              <a:rPr lang="zh-CN" altLang="zh-CN" dirty="0"/>
              <a:t>组成。</a:t>
            </a:r>
          </a:p>
          <a:p>
            <a:pPr indent="457200"/>
            <a:r>
              <a:rPr lang="en-US" altLang="zh-CN" dirty="0"/>
              <a:t>2</a:t>
            </a:r>
            <a:r>
              <a:rPr lang="zh-CN" altLang="zh-CN" dirty="0"/>
              <a:t>、</a:t>
            </a:r>
            <a:r>
              <a:rPr lang="en-US" altLang="zh-CN" dirty="0"/>
              <a:t>SketchUp</a:t>
            </a:r>
            <a:r>
              <a:rPr lang="zh-CN" altLang="zh-CN" dirty="0"/>
              <a:t>又被称为</a:t>
            </a:r>
            <a:r>
              <a:rPr lang="en-US" altLang="zh-CN" u="sng" dirty="0"/>
              <a:t>  </a:t>
            </a:r>
            <a:r>
              <a:rPr lang="zh-CN" altLang="zh-CN" u="sng" dirty="0"/>
              <a:t>草图大师</a:t>
            </a:r>
            <a:r>
              <a:rPr lang="en-US" altLang="zh-CN" u="sng" dirty="0"/>
              <a:t>  </a:t>
            </a:r>
            <a:r>
              <a:rPr lang="zh-CN" altLang="zh-CN" dirty="0"/>
              <a:t>。</a:t>
            </a:r>
          </a:p>
          <a:p>
            <a:pPr indent="457200"/>
            <a:r>
              <a:rPr lang="en-US" altLang="zh-CN" dirty="0"/>
              <a:t>3</a:t>
            </a:r>
            <a:r>
              <a:rPr lang="zh-CN" altLang="zh-CN" dirty="0"/>
              <a:t>、“视图”工具栏包括</a:t>
            </a:r>
            <a:r>
              <a:rPr lang="en-US" altLang="zh-CN" u="sng" dirty="0"/>
              <a:t>  </a:t>
            </a:r>
            <a:r>
              <a:rPr lang="zh-CN" altLang="zh-CN" u="sng" dirty="0"/>
              <a:t>等轴</a:t>
            </a:r>
            <a:r>
              <a:rPr lang="en-US" altLang="zh-CN" u="sng" dirty="0"/>
              <a:t>  </a:t>
            </a:r>
            <a:r>
              <a:rPr lang="zh-CN" altLang="zh-CN" dirty="0"/>
              <a:t>、</a:t>
            </a:r>
            <a:r>
              <a:rPr lang="en-US" altLang="zh-CN" u="sng" dirty="0"/>
              <a:t>  </a:t>
            </a:r>
            <a:r>
              <a:rPr lang="zh-CN" altLang="zh-CN" u="sng" dirty="0"/>
              <a:t>俯视图</a:t>
            </a:r>
            <a:r>
              <a:rPr lang="en-US" altLang="zh-CN" u="sng" dirty="0"/>
              <a:t>  </a:t>
            </a:r>
            <a:r>
              <a:rPr lang="zh-CN" altLang="zh-CN" dirty="0"/>
              <a:t>、</a:t>
            </a:r>
            <a:r>
              <a:rPr lang="en-US" altLang="zh-CN" u="sng" dirty="0"/>
              <a:t>  </a:t>
            </a:r>
            <a:r>
              <a:rPr lang="zh-CN" altLang="zh-CN" u="sng" dirty="0"/>
              <a:t>前视图</a:t>
            </a:r>
            <a:r>
              <a:rPr lang="en-US" altLang="zh-CN" u="sng" dirty="0"/>
              <a:t>  </a:t>
            </a:r>
            <a:r>
              <a:rPr lang="zh-CN" altLang="zh-CN" dirty="0"/>
              <a:t>、</a:t>
            </a:r>
            <a:r>
              <a:rPr lang="en-US" altLang="zh-CN" u="sng" dirty="0"/>
              <a:t>  </a:t>
            </a:r>
            <a:r>
              <a:rPr lang="zh-CN" altLang="zh-CN" u="sng" dirty="0"/>
              <a:t>右视图</a:t>
            </a:r>
            <a:r>
              <a:rPr lang="en-US" altLang="zh-CN" u="sng" dirty="0"/>
              <a:t>  </a:t>
            </a:r>
            <a:r>
              <a:rPr lang="zh-CN" altLang="zh-CN" dirty="0"/>
              <a:t>、</a:t>
            </a:r>
            <a:r>
              <a:rPr lang="en-US" altLang="zh-CN" u="sng" dirty="0"/>
              <a:t>  </a:t>
            </a:r>
            <a:r>
              <a:rPr lang="zh-CN" altLang="zh-CN" u="sng" dirty="0"/>
              <a:t>后视图</a:t>
            </a:r>
            <a:r>
              <a:rPr lang="en-US" altLang="zh-CN" u="sng" dirty="0"/>
              <a:t>  </a:t>
            </a:r>
            <a:r>
              <a:rPr lang="zh-CN" altLang="zh-CN" dirty="0"/>
              <a:t>、</a:t>
            </a:r>
            <a:r>
              <a:rPr lang="en-US" altLang="zh-CN" u="sng" dirty="0"/>
              <a:t>  </a:t>
            </a:r>
            <a:r>
              <a:rPr lang="zh-CN" altLang="zh-CN" u="sng" dirty="0"/>
              <a:t>左视图  </a:t>
            </a:r>
            <a:r>
              <a:rPr lang="zh-CN" altLang="zh-CN" dirty="0"/>
              <a:t>。</a:t>
            </a:r>
            <a:endParaRPr lang="en-US" altLang="zh-CN" dirty="0"/>
          </a:p>
          <a:p>
            <a:pPr indent="457200"/>
            <a:r>
              <a:rPr lang="zh-CN" altLang="zh-CN" b="1" dirty="0"/>
              <a:t>三、操作题</a:t>
            </a:r>
            <a:endParaRPr lang="zh-CN" altLang="zh-CN" dirty="0"/>
          </a:p>
          <a:p>
            <a:pPr indent="457200"/>
            <a:r>
              <a:rPr lang="zh-CN" altLang="zh-CN" dirty="0"/>
              <a:t>通过本章所学知识，设置默认的模板类型。</a:t>
            </a:r>
            <a:endParaRPr lang="en-US" altLang="zh-CN" dirty="0"/>
          </a:p>
        </p:txBody>
      </p:sp>
      <p:pic>
        <p:nvPicPr>
          <p:cNvPr id="16386" name="图片 1">
            <a:extLst>
              <a:ext uri="{FF2B5EF4-FFF2-40B4-BE49-F238E27FC236}">
                <a16:creationId xmlns:a16="http://schemas.microsoft.com/office/drawing/2014/main" id="{15B6352D-4907-4CB3-9C76-906BE1F0FE0D}"/>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498494" y="759505"/>
            <a:ext cx="3614293" cy="2433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7" name="图片 1">
            <a:extLst>
              <a:ext uri="{FF2B5EF4-FFF2-40B4-BE49-F238E27FC236}">
                <a16:creationId xmlns:a16="http://schemas.microsoft.com/office/drawing/2014/main" id="{62760F9E-6154-4CCE-A009-2021F51C3C4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98494" y="3312821"/>
            <a:ext cx="3614293" cy="2652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081542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p:cNvSpPr/>
          <p:nvPr/>
        </p:nvSpPr>
        <p:spPr>
          <a:xfrm>
            <a:off x="0" y="2964788"/>
            <a:ext cx="12192000" cy="3893212"/>
          </a:xfrm>
          <a:prstGeom prst="rect">
            <a:avLst/>
          </a:prstGeom>
          <a:gradFill>
            <a:gsLst>
              <a:gs pos="2000">
                <a:schemeClr val="accent1">
                  <a:lumMod val="5000"/>
                  <a:lumOff val="95000"/>
                  <a:alpha val="0"/>
                </a:schemeClr>
              </a:gs>
              <a:gs pos="35000">
                <a:srgbClr val="CDB8AD">
                  <a:alpha val="20000"/>
                </a:srgbClr>
              </a:gs>
              <a:gs pos="94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7354628" y="942361"/>
            <a:ext cx="2825756" cy="4400550"/>
            <a:chOff x="7721289" y="1228725"/>
            <a:chExt cx="2825756" cy="4400550"/>
          </a:xfrm>
          <a:solidFill>
            <a:srgbClr val="EDA221"/>
          </a:solidFill>
        </p:grpSpPr>
        <p:sp>
          <p:nvSpPr>
            <p:cNvPr id="4" name="任意多边形: 形状 3"/>
            <p:cNvSpPr/>
            <p:nvPr/>
          </p:nvSpPr>
          <p:spPr>
            <a:xfrm>
              <a:off x="7721289" y="1228725"/>
              <a:ext cx="2825756" cy="4400550"/>
            </a:xfrm>
            <a:custGeom>
              <a:avLst/>
              <a:gdLst>
                <a:gd name="connsiteX0" fmla="*/ 2576979 w 2825756"/>
                <a:gd name="connsiteY0" fmla="*/ 362685 h 4400550"/>
                <a:gd name="connsiteX1" fmla="*/ 2576979 w 2825756"/>
                <a:gd name="connsiteY1" fmla="*/ 3992147 h 4400550"/>
                <a:gd name="connsiteX2" fmla="*/ 2199786 w 2825756"/>
                <a:gd name="connsiteY2" fmla="*/ 3992147 h 4400550"/>
                <a:gd name="connsiteX3" fmla="*/ 2199786 w 2825756"/>
                <a:gd name="connsiteY3" fmla="*/ 3646597 h 4400550"/>
                <a:gd name="connsiteX4" fmla="*/ 2445696 w 2825756"/>
                <a:gd name="connsiteY4" fmla="*/ 3646597 h 4400550"/>
                <a:gd name="connsiteX5" fmla="*/ 2445696 w 2825756"/>
                <a:gd name="connsiteY5" fmla="*/ 3939804 h 4400550"/>
                <a:gd name="connsiteX6" fmla="*/ 2491415 w 2825756"/>
                <a:gd name="connsiteY6" fmla="*/ 3939804 h 4400550"/>
                <a:gd name="connsiteX7" fmla="*/ 2491415 w 2825756"/>
                <a:gd name="connsiteY7" fmla="*/ 3612471 h 4400550"/>
                <a:gd name="connsiteX8" fmla="*/ 2479822 w 2825756"/>
                <a:gd name="connsiteY8" fmla="*/ 3612471 h 4400550"/>
                <a:gd name="connsiteX9" fmla="*/ 2479822 w 2825756"/>
                <a:gd name="connsiteY9" fmla="*/ 3600878 h 4400550"/>
                <a:gd name="connsiteX10" fmla="*/ 2152489 w 2825756"/>
                <a:gd name="connsiteY10" fmla="*/ 3600878 h 4400550"/>
                <a:gd name="connsiteX11" fmla="*/ 2152489 w 2825756"/>
                <a:gd name="connsiteY11" fmla="*/ 3646597 h 4400550"/>
                <a:gd name="connsiteX12" fmla="*/ 2154066 w 2825756"/>
                <a:gd name="connsiteY12" fmla="*/ 3646597 h 4400550"/>
                <a:gd name="connsiteX13" fmla="*/ 2154066 w 2825756"/>
                <a:gd name="connsiteY13" fmla="*/ 4037865 h 4400550"/>
                <a:gd name="connsiteX14" fmla="*/ 2199786 w 2825756"/>
                <a:gd name="connsiteY14" fmla="*/ 4037865 h 4400550"/>
                <a:gd name="connsiteX15" fmla="*/ 2199786 w 2825756"/>
                <a:gd name="connsiteY15" fmla="*/ 4037867 h 4400550"/>
                <a:gd name="connsiteX16" fmla="*/ 2613910 w 2825756"/>
                <a:gd name="connsiteY16" fmla="*/ 4037867 h 4400550"/>
                <a:gd name="connsiteX17" fmla="*/ 2613910 w 2825756"/>
                <a:gd name="connsiteY17" fmla="*/ 4037865 h 4400550"/>
                <a:gd name="connsiteX18" fmla="*/ 2622698 w 2825756"/>
                <a:gd name="connsiteY18" fmla="*/ 4037865 h 4400550"/>
                <a:gd name="connsiteX19" fmla="*/ 2622698 w 2825756"/>
                <a:gd name="connsiteY19" fmla="*/ 362685 h 4400550"/>
                <a:gd name="connsiteX20" fmla="*/ 238471 w 2825756"/>
                <a:gd name="connsiteY20" fmla="*/ 362684 h 4400550"/>
                <a:gd name="connsiteX21" fmla="*/ 238471 w 2825756"/>
                <a:gd name="connsiteY21" fmla="*/ 362686 h 4400550"/>
                <a:gd name="connsiteX22" fmla="*/ 229683 w 2825756"/>
                <a:gd name="connsiteY22" fmla="*/ 362686 h 4400550"/>
                <a:gd name="connsiteX23" fmla="*/ 229683 w 2825756"/>
                <a:gd name="connsiteY23" fmla="*/ 4037866 h 4400550"/>
                <a:gd name="connsiteX24" fmla="*/ 275402 w 2825756"/>
                <a:gd name="connsiteY24" fmla="*/ 4037866 h 4400550"/>
                <a:gd name="connsiteX25" fmla="*/ 275402 w 2825756"/>
                <a:gd name="connsiteY25" fmla="*/ 408404 h 4400550"/>
                <a:gd name="connsiteX26" fmla="*/ 652595 w 2825756"/>
                <a:gd name="connsiteY26" fmla="*/ 408404 h 4400550"/>
                <a:gd name="connsiteX27" fmla="*/ 652595 w 2825756"/>
                <a:gd name="connsiteY27" fmla="*/ 753954 h 4400550"/>
                <a:gd name="connsiteX28" fmla="*/ 406685 w 2825756"/>
                <a:gd name="connsiteY28" fmla="*/ 753954 h 4400550"/>
                <a:gd name="connsiteX29" fmla="*/ 406685 w 2825756"/>
                <a:gd name="connsiteY29" fmla="*/ 460747 h 4400550"/>
                <a:gd name="connsiteX30" fmla="*/ 360966 w 2825756"/>
                <a:gd name="connsiteY30" fmla="*/ 460747 h 4400550"/>
                <a:gd name="connsiteX31" fmla="*/ 360966 w 2825756"/>
                <a:gd name="connsiteY31" fmla="*/ 788080 h 4400550"/>
                <a:gd name="connsiteX32" fmla="*/ 372559 w 2825756"/>
                <a:gd name="connsiteY32" fmla="*/ 788080 h 4400550"/>
                <a:gd name="connsiteX33" fmla="*/ 372559 w 2825756"/>
                <a:gd name="connsiteY33" fmla="*/ 799673 h 4400550"/>
                <a:gd name="connsiteX34" fmla="*/ 699892 w 2825756"/>
                <a:gd name="connsiteY34" fmla="*/ 799673 h 4400550"/>
                <a:gd name="connsiteX35" fmla="*/ 699892 w 2825756"/>
                <a:gd name="connsiteY35" fmla="*/ 753954 h 4400550"/>
                <a:gd name="connsiteX36" fmla="*/ 698315 w 2825756"/>
                <a:gd name="connsiteY36" fmla="*/ 753954 h 4400550"/>
                <a:gd name="connsiteX37" fmla="*/ 698315 w 2825756"/>
                <a:gd name="connsiteY37" fmla="*/ 362686 h 4400550"/>
                <a:gd name="connsiteX38" fmla="*/ 652595 w 2825756"/>
                <a:gd name="connsiteY38" fmla="*/ 362686 h 4400550"/>
                <a:gd name="connsiteX39" fmla="*/ 652595 w 2825756"/>
                <a:gd name="connsiteY39" fmla="*/ 362684 h 4400550"/>
                <a:gd name="connsiteX40" fmla="*/ 0 w 2825756"/>
                <a:gd name="connsiteY40" fmla="*/ 0 h 4400550"/>
                <a:gd name="connsiteX41" fmla="*/ 2825756 w 2825756"/>
                <a:gd name="connsiteY41" fmla="*/ 0 h 4400550"/>
                <a:gd name="connsiteX42" fmla="*/ 2825756 w 2825756"/>
                <a:gd name="connsiteY42" fmla="*/ 4400550 h 4400550"/>
                <a:gd name="connsiteX43" fmla="*/ 0 w 2825756"/>
                <a:gd name="connsiteY43" fmla="*/ 4400550 h 440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825756" h="4400550">
                  <a:moveTo>
                    <a:pt x="2576979" y="362685"/>
                  </a:moveTo>
                  <a:lnTo>
                    <a:pt x="2576979" y="3992147"/>
                  </a:lnTo>
                  <a:lnTo>
                    <a:pt x="2199786" y="3992147"/>
                  </a:lnTo>
                  <a:lnTo>
                    <a:pt x="2199786" y="3646597"/>
                  </a:lnTo>
                  <a:lnTo>
                    <a:pt x="2445696" y="3646597"/>
                  </a:lnTo>
                  <a:lnTo>
                    <a:pt x="2445696" y="3939804"/>
                  </a:lnTo>
                  <a:lnTo>
                    <a:pt x="2491415" y="3939804"/>
                  </a:lnTo>
                  <a:lnTo>
                    <a:pt x="2491415" y="3612471"/>
                  </a:lnTo>
                  <a:lnTo>
                    <a:pt x="2479822" y="3612471"/>
                  </a:lnTo>
                  <a:lnTo>
                    <a:pt x="2479822" y="3600878"/>
                  </a:lnTo>
                  <a:lnTo>
                    <a:pt x="2152489" y="3600878"/>
                  </a:lnTo>
                  <a:lnTo>
                    <a:pt x="2152489" y="3646597"/>
                  </a:lnTo>
                  <a:lnTo>
                    <a:pt x="2154066" y="3646597"/>
                  </a:lnTo>
                  <a:lnTo>
                    <a:pt x="2154066" y="4037865"/>
                  </a:lnTo>
                  <a:lnTo>
                    <a:pt x="2199786" y="4037865"/>
                  </a:lnTo>
                  <a:lnTo>
                    <a:pt x="2199786" y="4037867"/>
                  </a:lnTo>
                  <a:lnTo>
                    <a:pt x="2613910" y="4037867"/>
                  </a:lnTo>
                  <a:lnTo>
                    <a:pt x="2613910" y="4037865"/>
                  </a:lnTo>
                  <a:lnTo>
                    <a:pt x="2622698" y="4037865"/>
                  </a:lnTo>
                  <a:lnTo>
                    <a:pt x="2622698" y="362685"/>
                  </a:lnTo>
                  <a:close/>
                  <a:moveTo>
                    <a:pt x="238471" y="362684"/>
                  </a:moveTo>
                  <a:lnTo>
                    <a:pt x="238471" y="362686"/>
                  </a:lnTo>
                  <a:lnTo>
                    <a:pt x="229683" y="362686"/>
                  </a:lnTo>
                  <a:lnTo>
                    <a:pt x="229683" y="4037866"/>
                  </a:lnTo>
                  <a:lnTo>
                    <a:pt x="275402" y="4037866"/>
                  </a:lnTo>
                  <a:lnTo>
                    <a:pt x="275402" y="408404"/>
                  </a:lnTo>
                  <a:lnTo>
                    <a:pt x="652595" y="408404"/>
                  </a:lnTo>
                  <a:lnTo>
                    <a:pt x="652595" y="753954"/>
                  </a:lnTo>
                  <a:lnTo>
                    <a:pt x="406685" y="753954"/>
                  </a:lnTo>
                  <a:lnTo>
                    <a:pt x="406685" y="460747"/>
                  </a:lnTo>
                  <a:lnTo>
                    <a:pt x="360966" y="460747"/>
                  </a:lnTo>
                  <a:lnTo>
                    <a:pt x="360966" y="788080"/>
                  </a:lnTo>
                  <a:lnTo>
                    <a:pt x="372559" y="788080"/>
                  </a:lnTo>
                  <a:lnTo>
                    <a:pt x="372559" y="799673"/>
                  </a:lnTo>
                  <a:lnTo>
                    <a:pt x="699892" y="799673"/>
                  </a:lnTo>
                  <a:lnTo>
                    <a:pt x="699892" y="753954"/>
                  </a:lnTo>
                  <a:lnTo>
                    <a:pt x="698315" y="753954"/>
                  </a:lnTo>
                  <a:lnTo>
                    <a:pt x="698315" y="362686"/>
                  </a:lnTo>
                  <a:lnTo>
                    <a:pt x="652595" y="362686"/>
                  </a:lnTo>
                  <a:lnTo>
                    <a:pt x="652595" y="362684"/>
                  </a:lnTo>
                  <a:close/>
                  <a:moveTo>
                    <a:pt x="0" y="0"/>
                  </a:moveTo>
                  <a:lnTo>
                    <a:pt x="2825756" y="0"/>
                  </a:lnTo>
                  <a:lnTo>
                    <a:pt x="2825756" y="4400550"/>
                  </a:lnTo>
                  <a:lnTo>
                    <a:pt x="0" y="44005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flipH="1">
              <a:off x="8279567" y="2459504"/>
              <a:ext cx="830997" cy="1938992"/>
            </a:xfrm>
            <a:prstGeom prst="rect">
              <a:avLst/>
            </a:prstGeom>
            <a:grpFill/>
            <a:ln>
              <a:noFill/>
            </a:ln>
          </p:spPr>
          <p:txBody>
            <a:bodyPr wrap="square" rtlCol="0">
              <a:spAutoFit/>
            </a:bodyPr>
            <a:lstStyle/>
            <a:p>
              <a:r>
                <a:rPr lang="zh-CN" altLang="en-US" sz="4000" dirty="0">
                  <a:solidFill>
                    <a:schemeClr val="bg1"/>
                  </a:solidFill>
                  <a:latin typeface="站酷小薇LOGO体" panose="02010600010101010101" pitchFamily="2" charset="-122"/>
                  <a:ea typeface="站酷小薇LOGO体" panose="02010600010101010101" pitchFamily="2" charset="-122"/>
                </a:rPr>
                <a:t>致  </a:t>
              </a:r>
              <a:endParaRPr lang="en-US" altLang="zh-CN" sz="4000" dirty="0">
                <a:solidFill>
                  <a:schemeClr val="bg1"/>
                </a:solidFill>
                <a:latin typeface="站酷小薇LOGO体" panose="02010600010101010101" pitchFamily="2" charset="-122"/>
                <a:ea typeface="站酷小薇LOGO体" panose="02010600010101010101" pitchFamily="2" charset="-122"/>
              </a:endParaRPr>
            </a:p>
            <a:p>
              <a:endParaRPr lang="en-US" altLang="zh-CN" sz="4000" dirty="0">
                <a:solidFill>
                  <a:schemeClr val="bg1"/>
                </a:solidFill>
                <a:latin typeface="站酷小薇LOGO体" panose="02010600010101010101" pitchFamily="2" charset="-122"/>
                <a:ea typeface="站酷小薇LOGO体" panose="02010600010101010101" pitchFamily="2" charset="-122"/>
              </a:endParaRPr>
            </a:p>
            <a:p>
              <a:r>
                <a:rPr lang="zh-CN" altLang="en-US" sz="4000" dirty="0">
                  <a:solidFill>
                    <a:schemeClr val="bg1"/>
                  </a:solidFill>
                  <a:latin typeface="站酷小薇LOGO体" panose="02010600010101010101" pitchFamily="2" charset="-122"/>
                  <a:ea typeface="站酷小薇LOGO体" panose="02010600010101010101" pitchFamily="2" charset="-122"/>
                </a:rPr>
                <a:t>谢 </a:t>
              </a:r>
            </a:p>
          </p:txBody>
        </p:sp>
        <p:sp>
          <p:nvSpPr>
            <p:cNvPr id="6" name="矩形 5"/>
            <p:cNvSpPr/>
            <p:nvPr/>
          </p:nvSpPr>
          <p:spPr>
            <a:xfrm>
              <a:off x="9274806" y="1801453"/>
              <a:ext cx="553998" cy="3617075"/>
            </a:xfrm>
            <a:prstGeom prst="rect">
              <a:avLst/>
            </a:prstGeom>
            <a:grpFill/>
            <a:ln>
              <a:noFill/>
            </a:ln>
          </p:spPr>
          <p:txBody>
            <a:bodyPr vert="eaVert" wrap="square">
              <a:spAutoFit/>
            </a:bodyPr>
            <a:lstStyle/>
            <a:p>
              <a:pPr algn="ctr"/>
              <a:r>
                <a:rPr lang="en-US" altLang="zh-CN"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rPr>
                <a:t>The man who has made up his mind to win will never say impossible</a:t>
              </a:r>
              <a:endParaRPr lang="zh-CN" altLang="en-US"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02275" y="667271"/>
            <a:ext cx="9095367" cy="5094900"/>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zh-CN" altLang="zh-CN" dirty="0"/>
              <a:t>可视化设计与信息化建模是如今设计软件开发的两个大趋势，反映了设计行业的主要潮流。二者在开发方向和实际运用上可能会有交叉，但不影响其在内涵上的分别。目前设计行业应用的软件很多，主要包括以下几种：</a:t>
            </a:r>
          </a:p>
          <a:p>
            <a:pPr indent="457200"/>
            <a:r>
              <a:rPr lang="en-US" altLang="zh-CN" dirty="0"/>
              <a:t>1. AutoCAD</a:t>
            </a:r>
            <a:r>
              <a:rPr lang="zh-CN" altLang="zh-CN" dirty="0"/>
              <a:t>、天正、中望等绘图软件</a:t>
            </a:r>
          </a:p>
          <a:p>
            <a:pPr indent="457200"/>
            <a:r>
              <a:rPr lang="zh-CN" altLang="zh-CN" dirty="0"/>
              <a:t>这类软件的特点主要依赖于</a:t>
            </a:r>
            <a:r>
              <a:rPr lang="en-US" altLang="zh-CN" dirty="0"/>
              <a:t>AutoCAD</a:t>
            </a:r>
            <a:r>
              <a:rPr lang="zh-CN" altLang="zh-CN" dirty="0"/>
              <a:t>本身的能力，着重于平、立、剖面图纸的绘制，但</a:t>
            </a:r>
            <a:r>
              <a:rPr lang="en-US" altLang="zh-CN" dirty="0"/>
              <a:t>AutoCAD</a:t>
            </a:r>
            <a:r>
              <a:rPr lang="zh-CN" altLang="zh-CN" dirty="0"/>
              <a:t>固有的建模能力较弱的缺点和坐标系统不灵活的问题，也越来越成为设计师与计算机进行实时交流的瓶颈，对设计师在构思阶段灵活建模的需求基本难以满足。</a:t>
            </a:r>
          </a:p>
          <a:p>
            <a:pPr indent="457200"/>
            <a:r>
              <a:rPr lang="en-US" altLang="zh-CN" dirty="0"/>
              <a:t>2. 3ds max</a:t>
            </a:r>
            <a:r>
              <a:rPr lang="zh-CN" altLang="zh-CN" dirty="0"/>
              <a:t>、</a:t>
            </a:r>
            <a:r>
              <a:rPr lang="en-US" altLang="zh-CN" dirty="0"/>
              <a:t>MAYA</a:t>
            </a:r>
            <a:r>
              <a:rPr lang="zh-CN" altLang="zh-CN" dirty="0"/>
              <a:t>、</a:t>
            </a:r>
            <a:r>
              <a:rPr lang="en-US" altLang="zh-CN" dirty="0"/>
              <a:t>Softimage</a:t>
            </a:r>
            <a:r>
              <a:rPr lang="zh-CN" altLang="zh-CN" dirty="0"/>
              <a:t>等效果图制作软件</a:t>
            </a:r>
          </a:p>
          <a:p>
            <a:pPr indent="457200"/>
            <a:r>
              <a:rPr lang="zh-CN" altLang="zh-CN" dirty="0"/>
              <a:t>这类软件的特点是虽然自身相对完善，但其目标是</a:t>
            </a:r>
            <a:r>
              <a:rPr lang="en-US" altLang="zh-CN" dirty="0"/>
              <a:t>“</a:t>
            </a:r>
            <a:r>
              <a:rPr lang="zh-CN" altLang="zh-CN" dirty="0"/>
              <a:t>完美逼真</a:t>
            </a:r>
            <a:r>
              <a:rPr lang="en-US" altLang="zh-CN" dirty="0"/>
              <a:t>”</a:t>
            </a:r>
            <a:r>
              <a:rPr lang="zh-CN" altLang="zh-CN" dirty="0"/>
              <a:t>，因此其重点并未放到设计的过程上。</a:t>
            </a:r>
          </a:p>
        </p:txBody>
      </p:sp>
    </p:spTree>
    <p:extLst>
      <p:ext uri="{BB962C8B-B14F-4D97-AF65-F5344CB8AC3E}">
        <p14:creationId xmlns:p14="http://schemas.microsoft.com/office/powerpoint/2010/main" val="23323439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41366" y="1509100"/>
            <a:ext cx="9109268" cy="326961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dirty="0"/>
              <a:t>3. Rhino</a:t>
            </a:r>
            <a:r>
              <a:rPr lang="zh-CN" altLang="zh-CN" dirty="0"/>
              <a:t>、</a:t>
            </a:r>
            <a:r>
              <a:rPr lang="en-US" altLang="zh-CN" dirty="0" err="1"/>
              <a:t>Solidworks</a:t>
            </a:r>
            <a:r>
              <a:rPr lang="zh-CN" altLang="zh-CN" dirty="0"/>
              <a:t>等建模软件</a:t>
            </a:r>
          </a:p>
          <a:p>
            <a:pPr indent="457200"/>
            <a:r>
              <a:rPr lang="zh-CN" altLang="zh-CN" dirty="0"/>
              <a:t>这类软件主要功能就是建模，不具备逼真级别的渲染能力或者渲染能力较弱，但是这类软件的目标是工业产品造型设计，并不适用于建筑设计和园林设计。</a:t>
            </a:r>
          </a:p>
          <a:p>
            <a:pPr indent="457200"/>
            <a:r>
              <a:rPr lang="en-US" altLang="zh-CN" dirty="0"/>
              <a:t>4. SketchUp</a:t>
            </a:r>
            <a:endParaRPr lang="zh-CN" altLang="zh-CN" dirty="0"/>
          </a:p>
          <a:p>
            <a:pPr indent="457200"/>
            <a:r>
              <a:rPr lang="zh-CN" altLang="zh-CN" dirty="0"/>
              <a:t>该软件偏向方案设计范畴，面向设计师、设计过程、设计成果，强调</a:t>
            </a:r>
            <a:r>
              <a:rPr lang="en-US" altLang="zh-CN" dirty="0"/>
              <a:t>“</a:t>
            </a:r>
            <a:r>
              <a:rPr lang="zh-CN" altLang="zh-CN" dirty="0"/>
              <a:t>所想即所见，所见即所得</a:t>
            </a:r>
            <a:r>
              <a:rPr lang="en-US" altLang="zh-CN" dirty="0"/>
              <a:t>”</a:t>
            </a:r>
            <a:r>
              <a:rPr lang="zh-CN" altLang="zh-CN" dirty="0"/>
              <a:t>。其设计不仅包括设计实体本身（如体积、比例、色彩、材质等），还包括设计的外在表现（如场景渲染、动画虚拟等内容）。</a:t>
            </a:r>
          </a:p>
        </p:txBody>
      </p:sp>
    </p:spTree>
    <p:extLst>
      <p:ext uri="{BB962C8B-B14F-4D97-AF65-F5344CB8AC3E}">
        <p14:creationId xmlns:p14="http://schemas.microsoft.com/office/powerpoint/2010/main" val="25444930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1615468"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4475420" y="3972975"/>
            <a:ext cx="6819687" cy="830997"/>
          </a:xfrm>
          <a:prstGeom prst="rect">
            <a:avLst/>
          </a:prstGeom>
        </p:spPr>
        <p:txBody>
          <a:bodyPr wrap="none">
            <a:spAutoFit/>
          </a:bodyPr>
          <a:lstStyle/>
          <a:p>
            <a:r>
              <a:rPr lang="zh-CN" altLang="zh-CN" sz="4800" b="1" dirty="0"/>
              <a:t>全面认识</a:t>
            </a:r>
            <a:r>
              <a:rPr lang="en-US" altLang="zh-CN" sz="4800" b="1" dirty="0"/>
              <a:t>SketchUp</a:t>
            </a:r>
            <a:r>
              <a:rPr lang="zh-CN" altLang="zh-CN" sz="4800" b="1" dirty="0"/>
              <a:t>软件</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1928102"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02</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5367715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16208" y="1784872"/>
            <a:ext cx="9109268" cy="280794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dirty="0"/>
              <a:t>SketchUp</a:t>
            </a:r>
            <a:r>
              <a:rPr lang="zh-CN" altLang="zh-CN" dirty="0"/>
              <a:t>简称</a:t>
            </a:r>
            <a:r>
              <a:rPr lang="en-US" altLang="zh-CN" dirty="0"/>
              <a:t>SU</a:t>
            </a:r>
            <a:r>
              <a:rPr lang="zh-CN" altLang="zh-CN" dirty="0"/>
              <a:t>，是一款直观、灵活、易于使用的三维设计软件，被誉为电脑设计中的</a:t>
            </a:r>
            <a:r>
              <a:rPr lang="en-US" altLang="zh-CN" dirty="0"/>
              <a:t>“</a:t>
            </a:r>
            <a:r>
              <a:rPr lang="zh-CN" altLang="zh-CN" dirty="0"/>
              <a:t>铅笔</a:t>
            </a:r>
            <a:r>
              <a:rPr lang="en-US" altLang="zh-CN" dirty="0"/>
              <a:t>”</a:t>
            </a:r>
            <a:r>
              <a:rPr lang="zh-CN" altLang="zh-CN" dirty="0"/>
              <a:t>、</a:t>
            </a:r>
            <a:r>
              <a:rPr lang="en-US" altLang="zh-CN" dirty="0"/>
              <a:t>“</a:t>
            </a:r>
            <a:r>
              <a:rPr lang="zh-CN" altLang="zh-CN" dirty="0"/>
              <a:t>草图大师</a:t>
            </a:r>
            <a:r>
              <a:rPr lang="en-US" altLang="zh-CN" dirty="0"/>
              <a:t>”</a:t>
            </a:r>
            <a:r>
              <a:rPr lang="zh-CN" altLang="zh-CN" dirty="0"/>
              <a:t>。</a:t>
            </a:r>
          </a:p>
          <a:p>
            <a:pPr indent="457200"/>
            <a:r>
              <a:rPr lang="en-US" altLang="zh-CN" dirty="0"/>
              <a:t>Sketchup</a:t>
            </a:r>
            <a:r>
              <a:rPr lang="zh-CN" altLang="zh-CN" dirty="0"/>
              <a:t>是由</a:t>
            </a:r>
            <a:r>
              <a:rPr lang="en-US" altLang="zh-CN" dirty="0"/>
              <a:t>Google</a:t>
            </a:r>
            <a:r>
              <a:rPr lang="zh-CN" altLang="zh-CN" dirty="0"/>
              <a:t>公司开发的直接面向设计方案创作过程的三维辅助设计软件，其创作过程不仅能够充分表达设计师的思想还可以完全满足与客户即时交流的需要，是目前为数不多的直接面向设计方案创作过程的设计工具，也是一款极受欢迎并且易于使用的三维设计软件。</a:t>
            </a:r>
          </a:p>
        </p:txBody>
      </p:sp>
    </p:spTree>
    <p:extLst>
      <p:ext uri="{BB962C8B-B14F-4D97-AF65-F5344CB8AC3E}">
        <p14:creationId xmlns:p14="http://schemas.microsoft.com/office/powerpoint/2010/main" val="2130992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02275" y="1101696"/>
            <a:ext cx="9215137" cy="465460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1.2.1  SketchUp</a:t>
            </a:r>
            <a:r>
              <a:rPr lang="zh-CN" altLang="zh-CN" b="1" dirty="0"/>
              <a:t>的发展</a:t>
            </a:r>
          </a:p>
          <a:p>
            <a:pPr indent="457200"/>
            <a:r>
              <a:rPr lang="en-US" altLang="zh-CN" dirty="0"/>
              <a:t>SketchUp</a:t>
            </a:r>
            <a:r>
              <a:rPr lang="zh-CN" altLang="zh-CN" dirty="0"/>
              <a:t>最初由</a:t>
            </a:r>
            <a:r>
              <a:rPr lang="en-US" altLang="zh-CN" dirty="0"/>
              <a:t>@Last Software</a:t>
            </a:r>
            <a:r>
              <a:rPr lang="zh-CN" altLang="zh-CN" dirty="0"/>
              <a:t>公司推出，该公司成立于</a:t>
            </a:r>
            <a:r>
              <a:rPr lang="en-US" altLang="zh-CN" dirty="0"/>
              <a:t>2000</a:t>
            </a:r>
            <a:r>
              <a:rPr lang="zh-CN" altLang="zh-CN" dirty="0"/>
              <a:t>年，规模虽小，却以</a:t>
            </a:r>
            <a:r>
              <a:rPr lang="en-US" altLang="zh-CN" dirty="0"/>
              <a:t>SketchUp</a:t>
            </a:r>
            <a:r>
              <a:rPr lang="zh-CN" altLang="zh-CN" dirty="0"/>
              <a:t>而闻名。</a:t>
            </a:r>
          </a:p>
          <a:p>
            <a:pPr indent="457200"/>
            <a:r>
              <a:rPr lang="en-US" altLang="zh-CN" dirty="0"/>
              <a:t>2006</a:t>
            </a:r>
            <a:r>
              <a:rPr lang="zh-CN" altLang="zh-CN" dirty="0"/>
              <a:t>年</a:t>
            </a:r>
            <a:r>
              <a:rPr lang="en-US" altLang="zh-CN" dirty="0"/>
              <a:t>3</a:t>
            </a:r>
            <a:r>
              <a:rPr lang="zh-CN" altLang="zh-CN" dirty="0"/>
              <a:t>月，</a:t>
            </a:r>
            <a:r>
              <a:rPr lang="en-US" altLang="zh-CN" dirty="0"/>
              <a:t>Google</a:t>
            </a:r>
            <a:r>
              <a:rPr lang="zh-CN" altLang="zh-CN" dirty="0"/>
              <a:t>公司宣布收购</a:t>
            </a:r>
            <a:r>
              <a:rPr lang="en-US" altLang="zh-CN" dirty="0"/>
              <a:t>SketchUp</a:t>
            </a:r>
            <a:r>
              <a:rPr lang="zh-CN" altLang="zh-CN" dirty="0"/>
              <a:t>及其开发公司，增强了</a:t>
            </a:r>
            <a:r>
              <a:rPr lang="en-US" altLang="zh-CN" dirty="0"/>
              <a:t>Google Earth</a:t>
            </a:r>
            <a:r>
              <a:rPr lang="zh-CN" altLang="zh-CN" dirty="0"/>
              <a:t>功能，使用户可以利用</a:t>
            </a:r>
            <a:r>
              <a:rPr lang="en-US" altLang="zh-CN" dirty="0"/>
              <a:t>SketchUp</a:t>
            </a:r>
            <a:r>
              <a:rPr lang="zh-CN" altLang="zh-CN" dirty="0"/>
              <a:t>创建三维模型并放入</a:t>
            </a:r>
            <a:r>
              <a:rPr lang="en-US" altLang="zh-CN" dirty="0"/>
              <a:t>Google Earth</a:t>
            </a:r>
            <a:r>
              <a:rPr lang="zh-CN" altLang="zh-CN" dirty="0"/>
              <a:t>中，使入</a:t>
            </a:r>
            <a:r>
              <a:rPr lang="en-US" altLang="zh-CN" dirty="0"/>
              <a:t>Google Earth</a:t>
            </a:r>
            <a:r>
              <a:rPr lang="zh-CN" altLang="zh-CN" dirty="0"/>
              <a:t>所呈现的地图更具立体感、更加接近真实世界。</a:t>
            </a:r>
            <a:r>
              <a:rPr lang="en-US" altLang="zh-CN" dirty="0"/>
              <a:t>Google</a:t>
            </a:r>
            <a:r>
              <a:rPr lang="zh-CN" altLang="zh-CN" dirty="0"/>
              <a:t>公司陆续发布了</a:t>
            </a:r>
            <a:r>
              <a:rPr lang="en-US" altLang="zh-CN" dirty="0"/>
              <a:t>6.0</a:t>
            </a:r>
            <a:r>
              <a:rPr lang="zh-CN" altLang="zh-CN" dirty="0"/>
              <a:t>、</a:t>
            </a:r>
            <a:r>
              <a:rPr lang="en-US" altLang="zh-CN" dirty="0"/>
              <a:t>7.0</a:t>
            </a:r>
            <a:r>
              <a:rPr lang="zh-CN" altLang="zh-CN" dirty="0"/>
              <a:t>、</a:t>
            </a:r>
            <a:r>
              <a:rPr lang="en-US" altLang="zh-CN" dirty="0"/>
              <a:t>8.0</a:t>
            </a:r>
            <a:r>
              <a:rPr lang="zh-CN" altLang="zh-CN" dirty="0"/>
              <a:t>版本，特别是</a:t>
            </a:r>
            <a:r>
              <a:rPr lang="en-US" altLang="zh-CN" dirty="0"/>
              <a:t>7.0</a:t>
            </a:r>
            <a:r>
              <a:rPr lang="zh-CN" altLang="zh-CN" dirty="0"/>
              <a:t>和</a:t>
            </a:r>
            <a:r>
              <a:rPr lang="en-US" altLang="zh-CN" dirty="0"/>
              <a:t>8.0</a:t>
            </a:r>
            <a:r>
              <a:rPr lang="zh-CN" altLang="zh-CN" dirty="0"/>
              <a:t>两个版本，十分优秀，至今还有不少用户在使用。</a:t>
            </a:r>
          </a:p>
          <a:p>
            <a:pPr indent="457200"/>
            <a:r>
              <a:rPr lang="en-US" altLang="zh-CN" dirty="0"/>
              <a:t>2012</a:t>
            </a:r>
            <a:r>
              <a:rPr lang="zh-CN" altLang="zh-CN" dirty="0"/>
              <a:t>年</a:t>
            </a:r>
            <a:r>
              <a:rPr lang="en-US" altLang="zh-CN" dirty="0"/>
              <a:t>4</a:t>
            </a:r>
            <a:r>
              <a:rPr lang="zh-CN" altLang="zh-CN" dirty="0"/>
              <a:t>月，</a:t>
            </a:r>
            <a:r>
              <a:rPr lang="en-US" altLang="zh-CN" dirty="0"/>
              <a:t>Trimble</a:t>
            </a:r>
            <a:r>
              <a:rPr lang="zh-CN" altLang="zh-CN" dirty="0"/>
              <a:t>公司收购了</a:t>
            </a:r>
            <a:r>
              <a:rPr lang="en-US" altLang="zh-CN" dirty="0"/>
              <a:t>SketchUp</a:t>
            </a:r>
            <a:r>
              <a:rPr lang="zh-CN" altLang="zh-CN" dirty="0"/>
              <a:t>，又陆续开发出了</a:t>
            </a:r>
            <a:r>
              <a:rPr lang="en-US" altLang="zh-CN" dirty="0"/>
              <a:t>2013/2014/2015</a:t>
            </a:r>
            <a:r>
              <a:rPr lang="zh-CN" altLang="zh-CN" dirty="0"/>
              <a:t>以及后续版本，目前已经更新到</a:t>
            </a:r>
            <a:r>
              <a:rPr lang="en-US" altLang="zh-CN" dirty="0"/>
              <a:t>2020</a:t>
            </a:r>
            <a:r>
              <a:rPr lang="zh-CN" altLang="zh-CN" dirty="0"/>
              <a:t>版。</a:t>
            </a:r>
          </a:p>
        </p:txBody>
      </p:sp>
    </p:spTree>
    <p:extLst>
      <p:ext uri="{BB962C8B-B14F-4D97-AF65-F5344CB8AC3E}">
        <p14:creationId xmlns:p14="http://schemas.microsoft.com/office/powerpoint/2010/main" val="453486916"/>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2145</TotalTime>
  <Words>3814</Words>
  <Application>Microsoft Office PowerPoint</Application>
  <PresentationFormat>宽屏</PresentationFormat>
  <Paragraphs>176</Paragraphs>
  <Slides>42</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42</vt:i4>
      </vt:variant>
    </vt:vector>
  </HeadingPairs>
  <TitlesOfParts>
    <vt:vector size="49" baseType="lpstr">
      <vt:lpstr>微软雅黑</vt:lpstr>
      <vt:lpstr>幼圆</vt:lpstr>
      <vt:lpstr>站酷小薇LOGO体</vt:lpstr>
      <vt:lpstr>Arial</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591</cp:revision>
  <dcterms:created xsi:type="dcterms:W3CDTF">2020-06-26T11:31:00Z</dcterms:created>
  <dcterms:modified xsi:type="dcterms:W3CDTF">2023-01-11T06:17:57Z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y fmtid="{D5CDD505-2E9C-101B-9397-08002B2CF9AE}" pid="3" name="KSOTemplateUUID">
    <vt:lpwstr>v1.0_mb_s+3ElstvPcfk5zy2frAFoQ==</vt:lpwstr>
  </property>
</Properties>
</file>