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slides/slide348.xml" ContentType="application/vnd.openxmlformats-officedocument.presentationml.slide+xml"/>
  <Override PartName="/ppt/slides/slide349.xml" ContentType="application/vnd.openxmlformats-officedocument.presentationml.slide+xml"/>
  <Override PartName="/ppt/slides/slide350.xml" ContentType="application/vnd.openxmlformats-officedocument.presentationml.slide+xml"/>
  <Override PartName="/ppt/slides/slide351.xml" ContentType="application/vnd.openxmlformats-officedocument.presentationml.slide+xml"/>
  <Override PartName="/ppt/slides/slide352.xml" ContentType="application/vnd.openxmlformats-officedocument.presentationml.slide+xml"/>
  <Override PartName="/ppt/slides/slide353.xml" ContentType="application/vnd.openxmlformats-officedocument.presentationml.slide+xml"/>
  <Override PartName="/ppt/slides/slide354.xml" ContentType="application/vnd.openxmlformats-officedocument.presentationml.slide+xml"/>
  <Override PartName="/ppt/slides/slide355.xml" ContentType="application/vnd.openxmlformats-officedocument.presentationml.slide+xml"/>
  <Override PartName="/ppt/slides/slide356.xml" ContentType="application/vnd.openxmlformats-officedocument.presentationml.slide+xml"/>
  <Override PartName="/ppt/slides/slide357.xml" ContentType="application/vnd.openxmlformats-officedocument.presentationml.slide+xml"/>
  <Override PartName="/ppt/slides/slide358.xml" ContentType="application/vnd.openxmlformats-officedocument.presentationml.slide+xml"/>
  <Override PartName="/ppt/slides/slide359.xml" ContentType="application/vnd.openxmlformats-officedocument.presentationml.slide+xml"/>
  <Override PartName="/ppt/slides/slide360.xml" ContentType="application/vnd.openxmlformats-officedocument.presentationml.slide+xml"/>
  <Override PartName="/ppt/slides/slide361.xml" ContentType="application/vnd.openxmlformats-officedocument.presentationml.slide+xml"/>
  <Override PartName="/ppt/slides/slide362.xml" ContentType="application/vnd.openxmlformats-officedocument.presentationml.slide+xml"/>
  <Override PartName="/ppt/slides/slide363.xml" ContentType="application/vnd.openxmlformats-officedocument.presentationml.slide+xml"/>
  <Override PartName="/ppt/slides/slide364.xml" ContentType="application/vnd.openxmlformats-officedocument.presentationml.slide+xml"/>
  <Override PartName="/ppt/slides/slide365.xml" ContentType="application/vnd.openxmlformats-officedocument.presentationml.slide+xml"/>
  <Override PartName="/ppt/slides/slide366.xml" ContentType="application/vnd.openxmlformats-officedocument.presentationml.slide+xml"/>
  <Override PartName="/ppt/slides/slide367.xml" ContentType="application/vnd.openxmlformats-officedocument.presentationml.slide+xml"/>
  <Override PartName="/ppt/slides/slide368.xml" ContentType="application/vnd.openxmlformats-officedocument.presentationml.slide+xml"/>
  <Override PartName="/ppt/slides/slide369.xml" ContentType="application/vnd.openxmlformats-officedocument.presentationml.slide+xml"/>
  <Override PartName="/ppt/slides/slide370.xml" ContentType="application/vnd.openxmlformats-officedocument.presentationml.slide+xml"/>
  <Override PartName="/ppt/slides/slide371.xml" ContentType="application/vnd.openxmlformats-officedocument.presentationml.slide+xml"/>
  <Override PartName="/ppt/slides/slide372.xml" ContentType="application/vnd.openxmlformats-officedocument.presentationml.slide+xml"/>
  <Override PartName="/ppt/slides/slide373.xml" ContentType="application/vnd.openxmlformats-officedocument.presentationml.slide+xml"/>
  <Override PartName="/ppt/slides/slide374.xml" ContentType="application/vnd.openxmlformats-officedocument.presentationml.slide+xml"/>
  <Override PartName="/ppt/slides/slide375.xml" ContentType="application/vnd.openxmlformats-officedocument.presentationml.slide+xml"/>
  <Override PartName="/ppt/slides/slide376.xml" ContentType="application/vnd.openxmlformats-officedocument.presentationml.slide+xml"/>
  <Override PartName="/ppt/slides/slide377.xml" ContentType="application/vnd.openxmlformats-officedocument.presentationml.slide+xml"/>
  <Override PartName="/ppt/slides/slide378.xml" ContentType="application/vnd.openxmlformats-officedocument.presentationml.slide+xml"/>
  <Override PartName="/ppt/slides/slide379.xml" ContentType="application/vnd.openxmlformats-officedocument.presentationml.slide+xml"/>
  <Override PartName="/ppt/slides/slide380.xml" ContentType="application/vnd.openxmlformats-officedocument.presentationml.slide+xml"/>
  <Override PartName="/ppt/slides/slide381.xml" ContentType="application/vnd.openxmlformats-officedocument.presentationml.slide+xml"/>
  <Override PartName="/ppt/slides/slide382.xml" ContentType="application/vnd.openxmlformats-officedocument.presentationml.slide+xml"/>
  <Override PartName="/ppt/slides/slide383.xml" ContentType="application/vnd.openxmlformats-officedocument.presentationml.slide+xml"/>
  <Override PartName="/ppt/slides/slide384.xml" ContentType="application/vnd.openxmlformats-officedocument.presentationml.slide+xml"/>
  <Override PartName="/ppt/slides/slide385.xml" ContentType="application/vnd.openxmlformats-officedocument.presentationml.slide+xml"/>
  <Override PartName="/ppt/slides/slide386.xml" ContentType="application/vnd.openxmlformats-officedocument.presentationml.slide+xml"/>
  <Override PartName="/ppt/slides/slide387.xml" ContentType="application/vnd.openxmlformats-officedocument.presentationml.slide+xml"/>
  <Override PartName="/ppt/slides/slide388.xml" ContentType="application/vnd.openxmlformats-officedocument.presentationml.slide+xml"/>
  <Override PartName="/ppt/slides/slide389.xml" ContentType="application/vnd.openxmlformats-officedocument.presentationml.slide+xml"/>
  <Override PartName="/ppt/slides/slide390.xml" ContentType="application/vnd.openxmlformats-officedocument.presentationml.slide+xml"/>
  <Override PartName="/ppt/slides/slide391.xml" ContentType="application/vnd.openxmlformats-officedocument.presentationml.slide+xml"/>
  <Override PartName="/ppt/slides/slide392.xml" ContentType="application/vnd.openxmlformats-officedocument.presentationml.slide+xml"/>
  <Override PartName="/ppt/slides/slide393.xml" ContentType="application/vnd.openxmlformats-officedocument.presentationml.slide+xml"/>
  <Override PartName="/ppt/slides/slide394.xml" ContentType="application/vnd.openxmlformats-officedocument.presentationml.slide+xml"/>
  <Override PartName="/ppt/slides/slide395.xml" ContentType="application/vnd.openxmlformats-officedocument.presentationml.slide+xml"/>
  <Override PartName="/ppt/slides/slide396.xml" ContentType="application/vnd.openxmlformats-officedocument.presentationml.slide+xml"/>
  <Override PartName="/ppt/slides/slide397.xml" ContentType="application/vnd.openxmlformats-officedocument.presentationml.slide+xml"/>
  <Override PartName="/ppt/slides/slide398.xml" ContentType="application/vnd.openxmlformats-officedocument.presentationml.slide+xml"/>
  <Override PartName="/ppt/slides/slide399.xml" ContentType="application/vnd.openxmlformats-officedocument.presentationml.slide+xml"/>
  <Override PartName="/ppt/slides/slide400.xml" ContentType="application/vnd.openxmlformats-officedocument.presentationml.slide+xml"/>
  <Override PartName="/ppt/slides/slide401.xml" ContentType="application/vnd.openxmlformats-officedocument.presentationml.slide+xml"/>
  <Override PartName="/ppt/slides/slide402.xml" ContentType="application/vnd.openxmlformats-officedocument.presentationml.slide+xml"/>
  <Override PartName="/ppt/slides/slide403.xml" ContentType="application/vnd.openxmlformats-officedocument.presentationml.slide+xml"/>
  <Override PartName="/ppt/slides/slide404.xml" ContentType="application/vnd.openxmlformats-officedocument.presentationml.slide+xml"/>
  <Override PartName="/ppt/slides/slide405.xml" ContentType="application/vnd.openxmlformats-officedocument.presentationml.slide+xml"/>
  <Override PartName="/ppt/slides/slide406.xml" ContentType="application/vnd.openxmlformats-officedocument.presentationml.slide+xml"/>
  <Override PartName="/ppt/slides/slide407.xml" ContentType="application/vnd.openxmlformats-officedocument.presentationml.slide+xml"/>
  <Override PartName="/ppt/slides/slide408.xml" ContentType="application/vnd.openxmlformats-officedocument.presentationml.slide+xml"/>
  <Override PartName="/ppt/slides/slide409.xml" ContentType="application/vnd.openxmlformats-officedocument.presentationml.slide+xml"/>
  <Override PartName="/ppt/slides/slide410.xml" ContentType="application/vnd.openxmlformats-officedocument.presentationml.slide+xml"/>
  <Override PartName="/ppt/slides/slide411.xml" ContentType="application/vnd.openxmlformats-officedocument.presentationml.slide+xml"/>
  <Override PartName="/ppt/slides/slide412.xml" ContentType="application/vnd.openxmlformats-officedocument.presentationml.slide+xml"/>
  <Override PartName="/ppt/slides/slide413.xml" ContentType="application/vnd.openxmlformats-officedocument.presentationml.slide+xml"/>
  <Override PartName="/ppt/slides/slide414.xml" ContentType="application/vnd.openxmlformats-officedocument.presentationml.slide+xml"/>
  <Override PartName="/ppt/slides/slide415.xml" ContentType="application/vnd.openxmlformats-officedocument.presentationml.slide+xml"/>
  <Override PartName="/ppt/slides/slide416.xml" ContentType="application/vnd.openxmlformats-officedocument.presentationml.slide+xml"/>
  <Override PartName="/ppt/slides/slide417.xml" ContentType="application/vnd.openxmlformats-officedocument.presentationml.slide+xml"/>
  <Override PartName="/ppt/slides/slide418.xml" ContentType="application/vnd.openxmlformats-officedocument.presentationml.slide+xml"/>
  <Override PartName="/ppt/slides/slide419.xml" ContentType="application/vnd.openxmlformats-officedocument.presentationml.slide+xml"/>
  <Override PartName="/ppt/slides/slide420.xml" ContentType="application/vnd.openxmlformats-officedocument.presentationml.slide+xml"/>
  <Override PartName="/ppt/slides/slide421.xml" ContentType="application/vnd.openxmlformats-officedocument.presentationml.slide+xml"/>
  <Override PartName="/ppt/slides/slide422.xml" ContentType="application/vnd.openxmlformats-officedocument.presentationml.slide+xml"/>
  <Override PartName="/ppt/slides/slide423.xml" ContentType="application/vnd.openxmlformats-officedocument.presentationml.slide+xml"/>
  <Override PartName="/ppt/slides/slide424.xml" ContentType="application/vnd.openxmlformats-officedocument.presentationml.slide+xml"/>
  <Override PartName="/ppt/slides/slide425.xml" ContentType="application/vnd.openxmlformats-officedocument.presentationml.slide+xml"/>
  <Override PartName="/ppt/slides/slide426.xml" ContentType="application/vnd.openxmlformats-officedocument.presentationml.slide+xml"/>
  <Override PartName="/ppt/slides/slide427.xml" ContentType="application/vnd.openxmlformats-officedocument.presentationml.slide+xml"/>
  <Override PartName="/ppt/slides/slide428.xml" ContentType="application/vnd.openxmlformats-officedocument.presentationml.slide+xml"/>
  <Override PartName="/ppt/slides/slide429.xml" ContentType="application/vnd.openxmlformats-officedocument.presentationml.slide+xml"/>
  <Override PartName="/ppt/slides/slide430.xml" ContentType="application/vnd.openxmlformats-officedocument.presentationml.slide+xml"/>
  <Override PartName="/ppt/slides/slide431.xml" ContentType="application/vnd.openxmlformats-officedocument.presentationml.slide+xml"/>
  <Override PartName="/ppt/slides/slide432.xml" ContentType="application/vnd.openxmlformats-officedocument.presentationml.slide+xml"/>
  <Override PartName="/ppt/slides/slide433.xml" ContentType="application/vnd.openxmlformats-officedocument.presentationml.slide+xml"/>
  <Override PartName="/ppt/slides/slide434.xml" ContentType="application/vnd.openxmlformats-officedocument.presentationml.slide+xml"/>
  <Override PartName="/ppt/slides/slide435.xml" ContentType="application/vnd.openxmlformats-officedocument.presentationml.slide+xml"/>
  <Override PartName="/ppt/slides/slide436.xml" ContentType="application/vnd.openxmlformats-officedocument.presentationml.slide+xml"/>
  <Override PartName="/ppt/slides/slide437.xml" ContentType="application/vnd.openxmlformats-officedocument.presentationml.slide+xml"/>
  <Override PartName="/ppt/slides/slide438.xml" ContentType="application/vnd.openxmlformats-officedocument.presentationml.slide+xml"/>
  <Override PartName="/ppt/slides/slide439.xml" ContentType="application/vnd.openxmlformats-officedocument.presentationml.slide+xml"/>
  <Override PartName="/ppt/slides/slide440.xml" ContentType="application/vnd.openxmlformats-officedocument.presentationml.slide+xml"/>
  <Override PartName="/ppt/slides/slide441.xml" ContentType="application/vnd.openxmlformats-officedocument.presentationml.slide+xml"/>
  <Override PartName="/ppt/slides/slide442.xml" ContentType="application/vnd.openxmlformats-officedocument.presentationml.slide+xml"/>
  <Override PartName="/ppt/slides/slide443.xml" ContentType="application/vnd.openxmlformats-officedocument.presentationml.slide+xml"/>
  <Override PartName="/ppt/slides/slide444.xml" ContentType="application/vnd.openxmlformats-officedocument.presentationml.slide+xml"/>
  <Override PartName="/ppt/slides/slide445.xml" ContentType="application/vnd.openxmlformats-officedocument.presentationml.slide+xml"/>
  <Override PartName="/ppt/slides/slide446.xml" ContentType="application/vnd.openxmlformats-officedocument.presentationml.slide+xml"/>
  <Override PartName="/ppt/slides/slide447.xml" ContentType="application/vnd.openxmlformats-officedocument.presentationml.slide+xml"/>
  <Override PartName="/ppt/slides/slide448.xml" ContentType="application/vnd.openxmlformats-officedocument.presentationml.slide+xml"/>
  <Override PartName="/ppt/slides/slide449.xml" ContentType="application/vnd.openxmlformats-officedocument.presentationml.slide+xml"/>
  <Override PartName="/ppt/slides/slide450.xml" ContentType="application/vnd.openxmlformats-officedocument.presentationml.slide+xml"/>
  <Override PartName="/ppt/slides/slide451.xml" ContentType="application/vnd.openxmlformats-officedocument.presentationml.slide+xml"/>
  <Override PartName="/ppt/slides/slide452.xml" ContentType="application/vnd.openxmlformats-officedocument.presentationml.slide+xml"/>
  <Override PartName="/ppt/slides/slide453.xml" ContentType="application/vnd.openxmlformats-officedocument.presentationml.slide+xml"/>
  <Override PartName="/ppt/slides/slide454.xml" ContentType="application/vnd.openxmlformats-officedocument.presentationml.slide+xml"/>
  <Override PartName="/ppt/slides/slide455.xml" ContentType="application/vnd.openxmlformats-officedocument.presentationml.slide+xml"/>
  <Override PartName="/ppt/slides/slide456.xml" ContentType="application/vnd.openxmlformats-officedocument.presentationml.slide+xml"/>
  <Override PartName="/ppt/slides/slide457.xml" ContentType="application/vnd.openxmlformats-officedocument.presentationml.slide+xml"/>
  <Override PartName="/ppt/slides/slide458.xml" ContentType="application/vnd.openxmlformats-officedocument.presentationml.slide+xml"/>
  <Override PartName="/ppt/slides/slide459.xml" ContentType="application/vnd.openxmlformats-officedocument.presentationml.slide+xml"/>
  <Override PartName="/ppt/slides/slide460.xml" ContentType="application/vnd.openxmlformats-officedocument.presentationml.slide+xml"/>
  <Override PartName="/ppt/slides/slide461.xml" ContentType="application/vnd.openxmlformats-officedocument.presentationml.slide+xml"/>
  <Override PartName="/ppt/slides/slide462.xml" ContentType="application/vnd.openxmlformats-officedocument.presentationml.slide+xml"/>
  <Override PartName="/ppt/slides/slide463.xml" ContentType="application/vnd.openxmlformats-officedocument.presentationml.slide+xml"/>
  <Override PartName="/ppt/slides/slide464.xml" ContentType="application/vnd.openxmlformats-officedocument.presentationml.slide+xml"/>
  <Override PartName="/ppt/slides/slide465.xml" ContentType="application/vnd.openxmlformats-officedocument.presentationml.slide+xml"/>
  <Override PartName="/ppt/slides/slide466.xml" ContentType="application/vnd.openxmlformats-officedocument.presentationml.slide+xml"/>
  <Override PartName="/ppt/slides/slide467.xml" ContentType="application/vnd.openxmlformats-officedocument.presentationml.slide+xml"/>
  <Override PartName="/ppt/slides/slide468.xml" ContentType="application/vnd.openxmlformats-officedocument.presentationml.slide+xml"/>
  <Override PartName="/ppt/slides/slide469.xml" ContentType="application/vnd.openxmlformats-officedocument.presentationml.slide+xml"/>
  <Override PartName="/ppt/slides/slide470.xml" ContentType="application/vnd.openxmlformats-officedocument.presentationml.slide+xml"/>
  <Override PartName="/ppt/slides/slide471.xml" ContentType="application/vnd.openxmlformats-officedocument.presentationml.slide+xml"/>
  <Override PartName="/ppt/slides/slide472.xml" ContentType="application/vnd.openxmlformats-officedocument.presentationml.slide+xml"/>
  <Override PartName="/ppt/slides/slide473.xml" ContentType="application/vnd.openxmlformats-officedocument.presentationml.slide+xml"/>
  <Override PartName="/ppt/slides/slide474.xml" ContentType="application/vnd.openxmlformats-officedocument.presentationml.slide+xml"/>
  <Override PartName="/ppt/slides/slide475.xml" ContentType="application/vnd.openxmlformats-officedocument.presentationml.slide+xml"/>
  <Override PartName="/ppt/slides/slide476.xml" ContentType="application/vnd.openxmlformats-officedocument.presentationml.slide+xml"/>
  <Override PartName="/ppt/slides/slide477.xml" ContentType="application/vnd.openxmlformats-officedocument.presentationml.slide+xml"/>
  <Override PartName="/ppt/slides/slide478.xml" ContentType="application/vnd.openxmlformats-officedocument.presentationml.slide+xml"/>
  <Override PartName="/ppt/slides/slide479.xml" ContentType="application/vnd.openxmlformats-officedocument.presentationml.slide+xml"/>
  <Override PartName="/ppt/slides/slide480.xml" ContentType="application/vnd.openxmlformats-officedocument.presentationml.slide+xml"/>
  <Override PartName="/ppt/slides/slide481.xml" ContentType="application/vnd.openxmlformats-officedocument.presentationml.slide+xml"/>
  <Override PartName="/ppt/slides/slide482.xml" ContentType="application/vnd.openxmlformats-officedocument.presentationml.slide+xml"/>
  <Override PartName="/ppt/slides/slide483.xml" ContentType="application/vnd.openxmlformats-officedocument.presentationml.slide+xml"/>
  <Override PartName="/ppt/slides/slide484.xml" ContentType="application/vnd.openxmlformats-officedocument.presentationml.slide+xml"/>
  <Override PartName="/ppt/slides/slide485.xml" ContentType="application/vnd.openxmlformats-officedocument.presentationml.slide+xml"/>
  <Override PartName="/ppt/slides/slide486.xml" ContentType="application/vnd.openxmlformats-officedocument.presentationml.slide+xml"/>
  <Override PartName="/ppt/slides/slide487.xml" ContentType="application/vnd.openxmlformats-officedocument.presentationml.slide+xml"/>
  <Override PartName="/ppt/slides/slide488.xml" ContentType="application/vnd.openxmlformats-officedocument.presentationml.slide+xml"/>
  <Override PartName="/ppt/slides/slide489.xml" ContentType="application/vnd.openxmlformats-officedocument.presentationml.slide+xml"/>
  <Override PartName="/ppt/slides/slide490.xml" ContentType="application/vnd.openxmlformats-officedocument.presentationml.slide+xml"/>
  <Override PartName="/ppt/slides/slide491.xml" ContentType="application/vnd.openxmlformats-officedocument.presentationml.slide+xml"/>
  <Override PartName="/ppt/slides/slide492.xml" ContentType="application/vnd.openxmlformats-officedocument.presentationml.slide+xml"/>
  <Override PartName="/ppt/slides/slide493.xml" ContentType="application/vnd.openxmlformats-officedocument.presentationml.slide+xml"/>
  <Override PartName="/ppt/slides/slide494.xml" ContentType="application/vnd.openxmlformats-officedocument.presentationml.slide+xml"/>
  <Override PartName="/ppt/slides/slide495.xml" ContentType="application/vnd.openxmlformats-officedocument.presentationml.slide+xml"/>
  <Override PartName="/ppt/slides/slide496.xml" ContentType="application/vnd.openxmlformats-officedocument.presentationml.slide+xml"/>
  <Override PartName="/ppt/slides/slide497.xml" ContentType="application/vnd.openxmlformats-officedocument.presentationml.slide+xml"/>
  <Override PartName="/ppt/slides/slide498.xml" ContentType="application/vnd.openxmlformats-officedocument.presentationml.slide+xml"/>
  <Override PartName="/ppt/slides/slide499.xml" ContentType="application/vnd.openxmlformats-officedocument.presentationml.slide+xml"/>
  <Override PartName="/ppt/slides/slide500.xml" ContentType="application/vnd.openxmlformats-officedocument.presentationml.slide+xml"/>
  <Override PartName="/ppt/slides/slide501.xml" ContentType="application/vnd.openxmlformats-officedocument.presentationml.slide+xml"/>
  <Override PartName="/ppt/slides/slide502.xml" ContentType="application/vnd.openxmlformats-officedocument.presentationml.slide+xml"/>
  <Override PartName="/ppt/slides/slide503.xml" ContentType="application/vnd.openxmlformats-officedocument.presentationml.slide+xml"/>
  <Override PartName="/ppt/slides/slide504.xml" ContentType="application/vnd.openxmlformats-officedocument.presentationml.slide+xml"/>
  <Override PartName="/ppt/slides/slide505.xml" ContentType="application/vnd.openxmlformats-officedocument.presentationml.slide+xml"/>
  <Override PartName="/ppt/slides/slide506.xml" ContentType="application/vnd.openxmlformats-officedocument.presentationml.slide+xml"/>
  <Override PartName="/ppt/slides/slide507.xml" ContentType="application/vnd.openxmlformats-officedocument.presentationml.slide+xml"/>
  <Override PartName="/ppt/slides/slide508.xml" ContentType="application/vnd.openxmlformats-officedocument.presentationml.slide+xml"/>
  <Override PartName="/ppt/slides/slide509.xml" ContentType="application/vnd.openxmlformats-officedocument.presentationml.slide+xml"/>
  <Override PartName="/ppt/slides/slide510.xml" ContentType="application/vnd.openxmlformats-officedocument.presentationml.slide+xml"/>
  <Override PartName="/ppt/slides/slide511.xml" ContentType="application/vnd.openxmlformats-officedocument.presentationml.slide+xml"/>
  <Override PartName="/ppt/slides/slide512.xml" ContentType="application/vnd.openxmlformats-officedocument.presentationml.slide+xml"/>
  <Override PartName="/ppt/slides/slide513.xml" ContentType="application/vnd.openxmlformats-officedocument.presentationml.slide+xml"/>
  <Override PartName="/ppt/slides/slide514.xml" ContentType="application/vnd.openxmlformats-officedocument.presentationml.slide+xml"/>
  <Override PartName="/ppt/slides/slide515.xml" ContentType="application/vnd.openxmlformats-officedocument.presentationml.slide+xml"/>
  <Override PartName="/ppt/slides/slide516.xml" ContentType="application/vnd.openxmlformats-officedocument.presentationml.slide+xml"/>
  <Override PartName="/ppt/slides/slide517.xml" ContentType="application/vnd.openxmlformats-officedocument.presentationml.slide+xml"/>
  <Override PartName="/ppt/slides/slide518.xml" ContentType="application/vnd.openxmlformats-officedocument.presentationml.slide+xml"/>
  <Override PartName="/ppt/slides/slide519.xml" ContentType="application/vnd.openxmlformats-officedocument.presentationml.slide+xml"/>
  <Override PartName="/ppt/slides/slide520.xml" ContentType="application/vnd.openxmlformats-officedocument.presentationml.slide+xml"/>
  <Override PartName="/ppt/slides/slide521.xml" ContentType="application/vnd.openxmlformats-officedocument.presentationml.slide+xml"/>
  <Override PartName="/ppt/slides/slide522.xml" ContentType="application/vnd.openxmlformats-officedocument.presentationml.slide+xml"/>
  <Override PartName="/ppt/slides/slide523.xml" ContentType="application/vnd.openxmlformats-officedocument.presentationml.slide+xml"/>
  <Override PartName="/ppt/slides/slide524.xml" ContentType="application/vnd.openxmlformats-officedocument.presentationml.slide+xml"/>
  <Override PartName="/ppt/slides/slide525.xml" ContentType="application/vnd.openxmlformats-officedocument.presentationml.slide+xml"/>
  <Override PartName="/ppt/slides/slide526.xml" ContentType="application/vnd.openxmlformats-officedocument.presentationml.slide+xml"/>
  <Override PartName="/ppt/slides/slide527.xml" ContentType="application/vnd.openxmlformats-officedocument.presentationml.slide+xml"/>
  <Override PartName="/ppt/slides/slide528.xml" ContentType="application/vnd.openxmlformats-officedocument.presentationml.slide+xml"/>
  <Override PartName="/ppt/slides/slide529.xml" ContentType="application/vnd.openxmlformats-officedocument.presentationml.slide+xml"/>
  <Override PartName="/ppt/slides/slide530.xml" ContentType="application/vnd.openxmlformats-officedocument.presentationml.slide+xml"/>
  <Override PartName="/ppt/slides/slide531.xml" ContentType="application/vnd.openxmlformats-officedocument.presentationml.slide+xml"/>
  <Override PartName="/ppt/slides/slide532.xml" ContentType="application/vnd.openxmlformats-officedocument.presentationml.slide+xml"/>
  <Override PartName="/ppt/slides/slide533.xml" ContentType="application/vnd.openxmlformats-officedocument.presentationml.slide+xml"/>
  <Override PartName="/ppt/slides/slide534.xml" ContentType="application/vnd.openxmlformats-officedocument.presentationml.slide+xml"/>
  <Override PartName="/ppt/slides/slide535.xml" ContentType="application/vnd.openxmlformats-officedocument.presentationml.slide+xml"/>
  <Override PartName="/ppt/slides/slide536.xml" ContentType="application/vnd.openxmlformats-officedocument.presentationml.slide+xml"/>
  <Override PartName="/ppt/slides/slide537.xml" ContentType="application/vnd.openxmlformats-officedocument.presentationml.slide+xml"/>
  <Override PartName="/ppt/slides/slide538.xml" ContentType="application/vnd.openxmlformats-officedocument.presentationml.slide+xml"/>
  <Override PartName="/ppt/slides/slide539.xml" ContentType="application/vnd.openxmlformats-officedocument.presentationml.slide+xml"/>
  <Override PartName="/ppt/slides/slide540.xml" ContentType="application/vnd.openxmlformats-officedocument.presentationml.slide+xml"/>
  <Override PartName="/ppt/slides/slide541.xml" ContentType="application/vnd.openxmlformats-officedocument.presentationml.slide+xml"/>
  <Override PartName="/ppt/slides/slide542.xml" ContentType="application/vnd.openxmlformats-officedocument.presentationml.slide+xml"/>
  <Override PartName="/ppt/slides/slide543.xml" ContentType="application/vnd.openxmlformats-officedocument.presentationml.slide+xml"/>
  <Override PartName="/ppt/slides/slide544.xml" ContentType="application/vnd.openxmlformats-officedocument.presentationml.slide+xml"/>
  <Override PartName="/ppt/slides/slide545.xml" ContentType="application/vnd.openxmlformats-officedocument.presentationml.slide+xml"/>
  <Override PartName="/ppt/slides/slide546.xml" ContentType="application/vnd.openxmlformats-officedocument.presentationml.slide+xml"/>
  <Override PartName="/ppt/slides/slide547.xml" ContentType="application/vnd.openxmlformats-officedocument.presentationml.slide+xml"/>
  <Override PartName="/ppt/slides/slide548.xml" ContentType="application/vnd.openxmlformats-officedocument.presentationml.slide+xml"/>
  <Override PartName="/ppt/slides/slide549.xml" ContentType="application/vnd.openxmlformats-officedocument.presentationml.slide+xml"/>
  <Override PartName="/ppt/slides/slide550.xml" ContentType="application/vnd.openxmlformats-officedocument.presentationml.slide+xml"/>
  <Override PartName="/ppt/slides/slide551.xml" ContentType="application/vnd.openxmlformats-officedocument.presentationml.slide+xml"/>
  <Override PartName="/ppt/slides/slide552.xml" ContentType="application/vnd.openxmlformats-officedocument.presentationml.slide+xml"/>
  <Override PartName="/ppt/slides/slide553.xml" ContentType="application/vnd.openxmlformats-officedocument.presentationml.slide+xml"/>
  <Override PartName="/ppt/slides/slide554.xml" ContentType="application/vnd.openxmlformats-officedocument.presentationml.slide+xml"/>
  <Override PartName="/ppt/slides/slide555.xml" ContentType="application/vnd.openxmlformats-officedocument.presentationml.slide+xml"/>
  <Override PartName="/ppt/slides/slide556.xml" ContentType="application/vnd.openxmlformats-officedocument.presentationml.slide+xml"/>
  <Override PartName="/ppt/slides/slide557.xml" ContentType="application/vnd.openxmlformats-officedocument.presentationml.slide+xml"/>
  <Override PartName="/ppt/slides/slide558.xml" ContentType="application/vnd.openxmlformats-officedocument.presentationml.slide+xml"/>
  <Override PartName="/ppt/slides/slide559.xml" ContentType="application/vnd.openxmlformats-officedocument.presentationml.slide+xml"/>
  <Override PartName="/ppt/slides/slide560.xml" ContentType="application/vnd.openxmlformats-officedocument.presentationml.slide+xml"/>
  <Override PartName="/ppt/slides/slide561.xml" ContentType="application/vnd.openxmlformats-officedocument.presentationml.slide+xml"/>
  <Override PartName="/ppt/slides/slide562.xml" ContentType="application/vnd.openxmlformats-officedocument.presentationml.slide+xml"/>
  <Override PartName="/ppt/slides/slide563.xml" ContentType="application/vnd.openxmlformats-officedocument.presentationml.slide+xml"/>
  <Override PartName="/ppt/slides/slide564.xml" ContentType="application/vnd.openxmlformats-officedocument.presentationml.slide+xml"/>
  <Override PartName="/ppt/slides/slide565.xml" ContentType="application/vnd.openxmlformats-officedocument.presentationml.slide+xml"/>
  <Override PartName="/ppt/slides/slide566.xml" ContentType="application/vnd.openxmlformats-officedocument.presentationml.slide+xml"/>
  <Override PartName="/ppt/slides/slide567.xml" ContentType="application/vnd.openxmlformats-officedocument.presentationml.slide+xml"/>
  <Override PartName="/ppt/slides/slide568.xml" ContentType="application/vnd.openxmlformats-officedocument.presentationml.slide+xml"/>
  <Override PartName="/ppt/slides/slide569.xml" ContentType="application/vnd.openxmlformats-officedocument.presentationml.slide+xml"/>
  <Override PartName="/ppt/slides/slide570.xml" ContentType="application/vnd.openxmlformats-officedocument.presentationml.slide+xml"/>
  <Override PartName="/ppt/slides/slide571.xml" ContentType="application/vnd.openxmlformats-officedocument.presentationml.slide+xml"/>
  <Override PartName="/ppt/slides/slide572.xml" ContentType="application/vnd.openxmlformats-officedocument.presentationml.slide+xml"/>
  <Override PartName="/ppt/slides/slide573.xml" ContentType="application/vnd.openxmlformats-officedocument.presentationml.slide+xml"/>
  <Override PartName="/ppt/slides/slide574.xml" ContentType="application/vnd.openxmlformats-officedocument.presentationml.slide+xml"/>
  <Override PartName="/ppt/slides/slide575.xml" ContentType="application/vnd.openxmlformats-officedocument.presentationml.slide+xml"/>
  <Override PartName="/ppt/slides/slide576.xml" ContentType="application/vnd.openxmlformats-officedocument.presentationml.slide+xml"/>
  <Override PartName="/ppt/slides/slide577.xml" ContentType="application/vnd.openxmlformats-officedocument.presentationml.slide+xml"/>
  <Override PartName="/ppt/slides/slide578.xml" ContentType="application/vnd.openxmlformats-officedocument.presentationml.slide+xml"/>
  <Override PartName="/ppt/slides/slide579.xml" ContentType="application/vnd.openxmlformats-officedocument.presentationml.slide+xml"/>
  <Override PartName="/ppt/slides/slide580.xml" ContentType="application/vnd.openxmlformats-officedocument.presentationml.slide+xml"/>
  <Override PartName="/ppt/slides/slide581.xml" ContentType="application/vnd.openxmlformats-officedocument.presentationml.slide+xml"/>
  <Override PartName="/ppt/slides/slide582.xml" ContentType="application/vnd.openxmlformats-officedocument.presentationml.slide+xml"/>
  <Override PartName="/ppt/slides/slide583.xml" ContentType="application/vnd.openxmlformats-officedocument.presentationml.slide+xml"/>
  <Override PartName="/ppt/slides/slide584.xml" ContentType="application/vnd.openxmlformats-officedocument.presentationml.slide+xml"/>
  <Override PartName="/ppt/slides/slide585.xml" ContentType="application/vnd.openxmlformats-officedocument.presentationml.slide+xml"/>
  <Override PartName="/ppt/slides/slide586.xml" ContentType="application/vnd.openxmlformats-officedocument.presentationml.slide+xml"/>
  <Override PartName="/ppt/slides/slide587.xml" ContentType="application/vnd.openxmlformats-officedocument.presentationml.slide+xml"/>
  <Override PartName="/ppt/slides/slide588.xml" ContentType="application/vnd.openxmlformats-officedocument.presentationml.slide+xml"/>
  <Override PartName="/ppt/slides/slide589.xml" ContentType="application/vnd.openxmlformats-officedocument.presentationml.slide+xml"/>
  <Override PartName="/ppt/slides/slide590.xml" ContentType="application/vnd.openxmlformats-officedocument.presentationml.slide+xml"/>
  <Override PartName="/ppt/slides/slide591.xml" ContentType="application/vnd.openxmlformats-officedocument.presentationml.slide+xml"/>
  <Override PartName="/ppt/slides/slide592.xml" ContentType="application/vnd.openxmlformats-officedocument.presentationml.slide+xml"/>
  <Override PartName="/ppt/slides/slide593.xml" ContentType="application/vnd.openxmlformats-officedocument.presentationml.slide+xml"/>
  <Override PartName="/ppt/slides/slide594.xml" ContentType="application/vnd.openxmlformats-officedocument.presentationml.slide+xml"/>
  <Override PartName="/ppt/slides/slide595.xml" ContentType="application/vnd.openxmlformats-officedocument.presentationml.slide+xml"/>
  <Override PartName="/ppt/slides/slide596.xml" ContentType="application/vnd.openxmlformats-officedocument.presentationml.slide+xml"/>
  <Override PartName="/ppt/slides/slide597.xml" ContentType="application/vnd.openxmlformats-officedocument.presentationml.slide+xml"/>
  <Override PartName="/ppt/slides/slide598.xml" ContentType="application/vnd.openxmlformats-officedocument.presentationml.slide+xml"/>
  <Override PartName="/ppt/slides/slide599.xml" ContentType="application/vnd.openxmlformats-officedocument.presentationml.slide+xml"/>
  <Override PartName="/ppt/slides/slide600.xml" ContentType="application/vnd.openxmlformats-officedocument.presentationml.slide+xml"/>
  <Override PartName="/ppt/slides/slide601.xml" ContentType="application/vnd.openxmlformats-officedocument.presentationml.slide+xml"/>
  <Override PartName="/ppt/slides/slide602.xml" ContentType="application/vnd.openxmlformats-officedocument.presentationml.slide+xml"/>
  <Override PartName="/ppt/slides/slide603.xml" ContentType="application/vnd.openxmlformats-officedocument.presentationml.slide+xml"/>
  <Override PartName="/ppt/slides/slide604.xml" ContentType="application/vnd.openxmlformats-officedocument.presentationml.slide+xml"/>
  <Override PartName="/ppt/slides/slide605.xml" ContentType="application/vnd.openxmlformats-officedocument.presentationml.slide+xml"/>
  <Override PartName="/ppt/slides/slide606.xml" ContentType="application/vnd.openxmlformats-officedocument.presentationml.slide+xml"/>
  <Override PartName="/ppt/slides/slide607.xml" ContentType="application/vnd.openxmlformats-officedocument.presentationml.slide+xml"/>
  <Override PartName="/ppt/slides/slide608.xml" ContentType="application/vnd.openxmlformats-officedocument.presentationml.slide+xml"/>
  <Override PartName="/ppt/slides/slide609.xml" ContentType="application/vnd.openxmlformats-officedocument.presentationml.slide+xml"/>
  <Override PartName="/ppt/slides/slide610.xml" ContentType="application/vnd.openxmlformats-officedocument.presentationml.slide+xml"/>
  <Override PartName="/ppt/slides/slide611.xml" ContentType="application/vnd.openxmlformats-officedocument.presentationml.slide+xml"/>
  <Override PartName="/ppt/slides/slide612.xml" ContentType="application/vnd.openxmlformats-officedocument.presentationml.slide+xml"/>
  <Override PartName="/ppt/slides/slide613.xml" ContentType="application/vnd.openxmlformats-officedocument.presentationml.slide+xml"/>
  <Override PartName="/ppt/slides/slide614.xml" ContentType="application/vnd.openxmlformats-officedocument.presentationml.slide+xml"/>
  <Override PartName="/ppt/slides/slide615.xml" ContentType="application/vnd.openxmlformats-officedocument.presentationml.slide+xml"/>
  <Override PartName="/ppt/slides/slide616.xml" ContentType="application/vnd.openxmlformats-officedocument.presentationml.slide+xml"/>
  <Override PartName="/ppt/slides/slide617.xml" ContentType="application/vnd.openxmlformats-officedocument.presentationml.slide+xml"/>
  <Override PartName="/ppt/slides/slide618.xml" ContentType="application/vnd.openxmlformats-officedocument.presentationml.slide+xml"/>
  <Override PartName="/ppt/slides/slide619.xml" ContentType="application/vnd.openxmlformats-officedocument.presentationml.slide+xml"/>
  <Override PartName="/ppt/slides/slide620.xml" ContentType="application/vnd.openxmlformats-officedocument.presentationml.slide+xml"/>
  <Override PartName="/ppt/slides/slide621.xml" ContentType="application/vnd.openxmlformats-officedocument.presentationml.slide+xml"/>
  <Override PartName="/ppt/slides/slide622.xml" ContentType="application/vnd.openxmlformats-officedocument.presentationml.slide+xml"/>
  <Override PartName="/ppt/slides/slide623.xml" ContentType="application/vnd.openxmlformats-officedocument.presentationml.slide+xml"/>
  <Override PartName="/ppt/slides/slide624.xml" ContentType="application/vnd.openxmlformats-officedocument.presentationml.slide+xml"/>
  <Override PartName="/ppt/slides/slide625.xml" ContentType="application/vnd.openxmlformats-officedocument.presentationml.slide+xml"/>
  <Override PartName="/ppt/slides/slide626.xml" ContentType="application/vnd.openxmlformats-officedocument.presentationml.slide+xml"/>
  <Override PartName="/ppt/slides/slide627.xml" ContentType="application/vnd.openxmlformats-officedocument.presentationml.slide+xml"/>
  <Override PartName="/ppt/slides/slide628.xml" ContentType="application/vnd.openxmlformats-officedocument.presentationml.slide+xml"/>
  <Override PartName="/ppt/slides/slide629.xml" ContentType="application/vnd.openxmlformats-officedocument.presentationml.slide+xml"/>
  <Override PartName="/ppt/slides/slide630.xml" ContentType="application/vnd.openxmlformats-officedocument.presentationml.slide+xml"/>
  <Override PartName="/ppt/slides/slide631.xml" ContentType="application/vnd.openxmlformats-officedocument.presentationml.slide+xml"/>
  <Override PartName="/ppt/slides/slide632.xml" ContentType="application/vnd.openxmlformats-officedocument.presentationml.slide+xml"/>
  <Override PartName="/ppt/slides/slide633.xml" ContentType="application/vnd.openxmlformats-officedocument.presentationml.slide+xml"/>
  <Override PartName="/ppt/slides/slide634.xml" ContentType="application/vnd.openxmlformats-officedocument.presentationml.slide+xml"/>
  <Override PartName="/ppt/slides/slide635.xml" ContentType="application/vnd.openxmlformats-officedocument.presentationml.slide+xml"/>
  <Override PartName="/ppt/slides/slide636.xml" ContentType="application/vnd.openxmlformats-officedocument.presentationml.slide+xml"/>
  <Override PartName="/ppt/slides/slide637.xml" ContentType="application/vnd.openxmlformats-officedocument.presentationml.slide+xml"/>
  <Override PartName="/ppt/slides/slide638.xml" ContentType="application/vnd.openxmlformats-officedocument.presentationml.slide+xml"/>
  <Override PartName="/ppt/slides/slide639.xml" ContentType="application/vnd.openxmlformats-officedocument.presentationml.slide+xml"/>
  <Override PartName="/ppt/slides/slide640.xml" ContentType="application/vnd.openxmlformats-officedocument.presentationml.slide+xml"/>
  <Override PartName="/ppt/slides/slide641.xml" ContentType="application/vnd.openxmlformats-officedocument.presentationml.slide+xml"/>
  <Override PartName="/ppt/slides/slide642.xml" ContentType="application/vnd.openxmlformats-officedocument.presentationml.slide+xml"/>
  <Override PartName="/ppt/slides/slide643.xml" ContentType="application/vnd.openxmlformats-officedocument.presentationml.slide+xml"/>
  <Override PartName="/ppt/slides/slide644.xml" ContentType="application/vnd.openxmlformats-officedocument.presentationml.slide+xml"/>
  <Override PartName="/ppt/slides/slide645.xml" ContentType="application/vnd.openxmlformats-officedocument.presentationml.slide+xml"/>
  <Override PartName="/ppt/slides/slide646.xml" ContentType="application/vnd.openxmlformats-officedocument.presentationml.slide+xml"/>
  <Override PartName="/ppt/slides/slide647.xml" ContentType="application/vnd.openxmlformats-officedocument.presentationml.slide+xml"/>
  <Override PartName="/ppt/slides/slide648.xml" ContentType="application/vnd.openxmlformats-officedocument.presentationml.slide+xml"/>
  <Override PartName="/ppt/slides/slide649.xml" ContentType="application/vnd.openxmlformats-officedocument.presentationml.slide+xml"/>
  <Override PartName="/ppt/slides/slide650.xml" ContentType="application/vnd.openxmlformats-officedocument.presentationml.slide+xml"/>
  <Override PartName="/ppt/slides/slide651.xml" ContentType="application/vnd.openxmlformats-officedocument.presentationml.slide+xml"/>
  <Override PartName="/ppt/slides/slide652.xml" ContentType="application/vnd.openxmlformats-officedocument.presentationml.slide+xml"/>
  <Override PartName="/ppt/slides/slide653.xml" ContentType="application/vnd.openxmlformats-officedocument.presentationml.slide+xml"/>
  <Override PartName="/ppt/slides/slide654.xml" ContentType="application/vnd.openxmlformats-officedocument.presentationml.slide+xml"/>
  <Override PartName="/ppt/slides/slide655.xml" ContentType="application/vnd.openxmlformats-officedocument.presentationml.slide+xml"/>
  <Override PartName="/ppt/slides/slide656.xml" ContentType="application/vnd.openxmlformats-officedocument.presentationml.slide+xml"/>
  <Override PartName="/ppt/slides/slide657.xml" ContentType="application/vnd.openxmlformats-officedocument.presentationml.slide+xml"/>
  <Override PartName="/ppt/slides/slide658.xml" ContentType="application/vnd.openxmlformats-officedocument.presentationml.slide+xml"/>
  <Override PartName="/ppt/slides/slide659.xml" ContentType="application/vnd.openxmlformats-officedocument.presentationml.slide+xml"/>
  <Override PartName="/ppt/slides/slide660.xml" ContentType="application/vnd.openxmlformats-officedocument.presentationml.slide+xml"/>
  <Override PartName="/ppt/slides/slide661.xml" ContentType="application/vnd.openxmlformats-officedocument.presentationml.slide+xml"/>
  <Override PartName="/ppt/slides/slide662.xml" ContentType="application/vnd.openxmlformats-officedocument.presentationml.slide+xml"/>
  <Override PartName="/ppt/slides/slide663.xml" ContentType="application/vnd.openxmlformats-officedocument.presentationml.slide+xml"/>
  <Override PartName="/ppt/slides/slide664.xml" ContentType="application/vnd.openxmlformats-officedocument.presentationml.slide+xml"/>
  <Override PartName="/ppt/slides/slide665.xml" ContentType="application/vnd.openxmlformats-officedocument.presentationml.slide+xml"/>
  <Override PartName="/ppt/slides/slide666.xml" ContentType="application/vnd.openxmlformats-officedocument.presentationml.slide+xml"/>
  <Override PartName="/ppt/slides/slide667.xml" ContentType="application/vnd.openxmlformats-officedocument.presentationml.slide+xml"/>
  <Override PartName="/ppt/slides/slide668.xml" ContentType="application/vnd.openxmlformats-officedocument.presentationml.slide+xml"/>
  <Override PartName="/ppt/slides/slide669.xml" ContentType="application/vnd.openxmlformats-officedocument.presentationml.slide+xml"/>
  <Override PartName="/ppt/slides/slide670.xml" ContentType="application/vnd.openxmlformats-officedocument.presentationml.slide+xml"/>
  <Override PartName="/ppt/slides/slide671.xml" ContentType="application/vnd.openxmlformats-officedocument.presentationml.slide+xml"/>
  <Override PartName="/ppt/slides/slide672.xml" ContentType="application/vnd.openxmlformats-officedocument.presentationml.slide+xml"/>
  <Override PartName="/ppt/slides/slide673.xml" ContentType="application/vnd.openxmlformats-officedocument.presentationml.slide+xml"/>
  <Override PartName="/ppt/slides/slide674.xml" ContentType="application/vnd.openxmlformats-officedocument.presentationml.slide+xml"/>
  <Override PartName="/ppt/slides/slide675.xml" ContentType="application/vnd.openxmlformats-officedocument.presentationml.slide+xml"/>
  <Override PartName="/ppt/slides/slide676.xml" ContentType="application/vnd.openxmlformats-officedocument.presentationml.slide+xml"/>
  <Override PartName="/ppt/slides/slide677.xml" ContentType="application/vnd.openxmlformats-officedocument.presentationml.slide+xml"/>
  <Override PartName="/ppt/slides/slide678.xml" ContentType="application/vnd.openxmlformats-officedocument.presentationml.slide+xml"/>
  <Override PartName="/ppt/slides/slide679.xml" ContentType="application/vnd.openxmlformats-officedocument.presentationml.slide+xml"/>
  <Override PartName="/ppt/slides/slide680.xml" ContentType="application/vnd.openxmlformats-officedocument.presentationml.slide+xml"/>
  <Override PartName="/ppt/slides/slide681.xml" ContentType="application/vnd.openxmlformats-officedocument.presentationml.slide+xml"/>
  <Override PartName="/ppt/slides/slide682.xml" ContentType="application/vnd.openxmlformats-officedocument.presentationml.slide+xml"/>
  <Override PartName="/ppt/slides/slide683.xml" ContentType="application/vnd.openxmlformats-officedocument.presentationml.slide+xml"/>
  <Override PartName="/ppt/slides/slide684.xml" ContentType="application/vnd.openxmlformats-officedocument.presentationml.slide+xml"/>
  <Override PartName="/ppt/slides/slide685.xml" ContentType="application/vnd.openxmlformats-officedocument.presentationml.slide+xml"/>
  <Override PartName="/ppt/slides/slide686.xml" ContentType="application/vnd.openxmlformats-officedocument.presentationml.slide+xml"/>
  <Override PartName="/ppt/slides/slide687.xml" ContentType="application/vnd.openxmlformats-officedocument.presentationml.slide+xml"/>
  <Override PartName="/ppt/slides/slide688.xml" ContentType="application/vnd.openxmlformats-officedocument.presentationml.slide+xml"/>
  <Override PartName="/ppt/slides/slide689.xml" ContentType="application/vnd.openxmlformats-officedocument.presentationml.slide+xml"/>
  <Override PartName="/ppt/slides/slide690.xml" ContentType="application/vnd.openxmlformats-officedocument.presentationml.slide+xml"/>
  <Override PartName="/ppt/slides/slide691.xml" ContentType="application/vnd.openxmlformats-officedocument.presentationml.slide+xml"/>
  <Override PartName="/ppt/slides/slide692.xml" ContentType="application/vnd.openxmlformats-officedocument.presentationml.slide+xml"/>
  <Override PartName="/ppt/slides/slide693.xml" ContentType="application/vnd.openxmlformats-officedocument.presentationml.slide+xml"/>
  <Override PartName="/ppt/slides/slide694.xml" ContentType="application/vnd.openxmlformats-officedocument.presentationml.slide+xml"/>
  <Override PartName="/ppt/slides/slide695.xml" ContentType="application/vnd.openxmlformats-officedocument.presentationml.slide+xml"/>
  <Override PartName="/ppt/slides/slide696.xml" ContentType="application/vnd.openxmlformats-officedocument.presentationml.slide+xml"/>
  <Override PartName="/ppt/slides/slide697.xml" ContentType="application/vnd.openxmlformats-officedocument.presentationml.slide+xml"/>
  <Override PartName="/ppt/slides/slide698.xml" ContentType="application/vnd.openxmlformats-officedocument.presentationml.slide+xml"/>
  <Override PartName="/ppt/slides/slide699.xml" ContentType="application/vnd.openxmlformats-officedocument.presentationml.slide+xml"/>
  <Override PartName="/ppt/slides/slide700.xml" ContentType="application/vnd.openxmlformats-officedocument.presentationml.slide+xml"/>
  <Override PartName="/ppt/slides/slide701.xml" ContentType="application/vnd.openxmlformats-officedocument.presentationml.slide+xml"/>
  <Override PartName="/ppt/slides/slide702.xml" ContentType="application/vnd.openxmlformats-officedocument.presentationml.slide+xml"/>
  <Override PartName="/ppt/slides/slide703.xml" ContentType="application/vnd.openxmlformats-officedocument.presentationml.slide+xml"/>
  <Override PartName="/ppt/slides/slide704.xml" ContentType="application/vnd.openxmlformats-officedocument.presentationml.slide+xml"/>
  <Override PartName="/ppt/slides/slide705.xml" ContentType="application/vnd.openxmlformats-officedocument.presentationml.slide+xml"/>
  <Override PartName="/ppt/slides/slide706.xml" ContentType="application/vnd.openxmlformats-officedocument.presentationml.slide+xml"/>
  <Override PartName="/ppt/slides/slide707.xml" ContentType="application/vnd.openxmlformats-officedocument.presentationml.slide+xml"/>
  <Override PartName="/ppt/slides/slide708.xml" ContentType="application/vnd.openxmlformats-officedocument.presentationml.slide+xml"/>
  <Override PartName="/ppt/slides/slide709.xml" ContentType="application/vnd.openxmlformats-officedocument.presentationml.slide+xml"/>
  <Override PartName="/ppt/slides/slide710.xml" ContentType="application/vnd.openxmlformats-officedocument.presentationml.slide+xml"/>
  <Override PartName="/ppt/slides/slide711.xml" ContentType="application/vnd.openxmlformats-officedocument.presentationml.slide+xml"/>
  <Override PartName="/ppt/slides/slide712.xml" ContentType="application/vnd.openxmlformats-officedocument.presentationml.slide+xml"/>
  <Override PartName="/ppt/slides/slide713.xml" ContentType="application/vnd.openxmlformats-officedocument.presentationml.slide+xml"/>
  <Override PartName="/ppt/slides/slide714.xml" ContentType="application/vnd.openxmlformats-officedocument.presentationml.slide+xml"/>
  <Override PartName="/ppt/slides/slide715.xml" ContentType="application/vnd.openxmlformats-officedocument.presentationml.slide+xml"/>
  <Override PartName="/ppt/slides/slide716.xml" ContentType="application/vnd.openxmlformats-officedocument.presentationml.slide+xml"/>
  <Override PartName="/ppt/slides/slide717.xml" ContentType="application/vnd.openxmlformats-officedocument.presentationml.slide+xml"/>
  <Override PartName="/ppt/slides/slide718.xml" ContentType="application/vnd.openxmlformats-officedocument.presentationml.slide+xml"/>
  <Override PartName="/ppt/slides/slide719.xml" ContentType="application/vnd.openxmlformats-officedocument.presentationml.slide+xml"/>
  <Override PartName="/ppt/slides/slide720.xml" ContentType="application/vnd.openxmlformats-officedocument.presentationml.slide+xml"/>
  <Override PartName="/ppt/slides/slide721.xml" ContentType="application/vnd.openxmlformats-officedocument.presentationml.slide+xml"/>
  <Override PartName="/ppt/slides/slide722.xml" ContentType="application/vnd.openxmlformats-officedocument.presentationml.slide+xml"/>
  <Override PartName="/ppt/slides/slide723.xml" ContentType="application/vnd.openxmlformats-officedocument.presentationml.slide+xml"/>
  <Override PartName="/ppt/slides/slide724.xml" ContentType="application/vnd.openxmlformats-officedocument.presentationml.slide+xml"/>
  <Override PartName="/ppt/slides/slide725.xml" ContentType="application/vnd.openxmlformats-officedocument.presentationml.slide+xml"/>
  <Override PartName="/ppt/slides/slide726.xml" ContentType="application/vnd.openxmlformats-officedocument.presentationml.slide+xml"/>
  <Override PartName="/ppt/slides/slide727.xml" ContentType="application/vnd.openxmlformats-officedocument.presentationml.slide+xml"/>
  <Override PartName="/ppt/slides/slide728.xml" ContentType="application/vnd.openxmlformats-officedocument.presentationml.slide+xml"/>
  <Override PartName="/ppt/slides/slide729.xml" ContentType="application/vnd.openxmlformats-officedocument.presentationml.slide+xml"/>
  <Override PartName="/ppt/slides/slide730.xml" ContentType="application/vnd.openxmlformats-officedocument.presentationml.slide+xml"/>
  <Override PartName="/ppt/slides/slide731.xml" ContentType="application/vnd.openxmlformats-officedocument.presentationml.slide+xml"/>
  <Override PartName="/ppt/slides/slide732.xml" ContentType="application/vnd.openxmlformats-officedocument.presentationml.slide+xml"/>
  <Override PartName="/ppt/slides/slide733.xml" ContentType="application/vnd.openxmlformats-officedocument.presentationml.slide+xml"/>
  <Override PartName="/ppt/slides/slide734.xml" ContentType="application/vnd.openxmlformats-officedocument.presentationml.slide+xml"/>
  <Override PartName="/ppt/slides/slide735.xml" ContentType="application/vnd.openxmlformats-officedocument.presentationml.slide+xml"/>
  <Override PartName="/ppt/slides/slide736.xml" ContentType="application/vnd.openxmlformats-officedocument.presentationml.slide+xml"/>
  <Override PartName="/ppt/slides/slide737.xml" ContentType="application/vnd.openxmlformats-officedocument.presentationml.slide+xml"/>
  <Override PartName="/ppt/slides/slide738.xml" ContentType="application/vnd.openxmlformats-officedocument.presentationml.slide+xml"/>
  <Override PartName="/ppt/slides/slide739.xml" ContentType="application/vnd.openxmlformats-officedocument.presentationml.slide+xml"/>
  <Override PartName="/ppt/slides/slide740.xml" ContentType="application/vnd.openxmlformats-officedocument.presentationml.slide+xml"/>
  <Override PartName="/ppt/slides/slide741.xml" ContentType="application/vnd.openxmlformats-officedocument.presentationml.slide+xml"/>
  <Override PartName="/ppt/slides/slide742.xml" ContentType="application/vnd.openxmlformats-officedocument.presentationml.slide+xml"/>
  <Override PartName="/ppt/slides/slide743.xml" ContentType="application/vnd.openxmlformats-officedocument.presentationml.slide+xml"/>
  <Override PartName="/ppt/slides/slide744.xml" ContentType="application/vnd.openxmlformats-officedocument.presentationml.slide+xml"/>
  <Override PartName="/ppt/slides/slide745.xml" ContentType="application/vnd.openxmlformats-officedocument.presentationml.slide+xml"/>
  <Override PartName="/ppt/slides/slide746.xml" ContentType="application/vnd.openxmlformats-officedocument.presentationml.slide+xml"/>
  <Override PartName="/ppt/slides/slide747.xml" ContentType="application/vnd.openxmlformats-officedocument.presentationml.slide+xml"/>
  <Override PartName="/ppt/slides/slide748.xml" ContentType="application/vnd.openxmlformats-officedocument.presentationml.slide+xml"/>
  <Override PartName="/ppt/slides/slide749.xml" ContentType="application/vnd.openxmlformats-officedocument.presentationml.slide+xml"/>
  <Override PartName="/ppt/slides/slide750.xml" ContentType="application/vnd.openxmlformats-officedocument.presentationml.slide+xml"/>
  <Override PartName="/ppt/slides/slide751.xml" ContentType="application/vnd.openxmlformats-officedocument.presentationml.slide+xml"/>
  <Override PartName="/ppt/slides/slide752.xml" ContentType="application/vnd.openxmlformats-officedocument.presentationml.slide+xml"/>
  <Override PartName="/ppt/slides/slide753.xml" ContentType="application/vnd.openxmlformats-officedocument.presentationml.slide+xml"/>
  <Override PartName="/ppt/slides/slide754.xml" ContentType="application/vnd.openxmlformats-officedocument.presentationml.slide+xml"/>
  <Override PartName="/ppt/slides/slide755.xml" ContentType="application/vnd.openxmlformats-officedocument.presentationml.slide+xml"/>
  <Override PartName="/ppt/slides/slide756.xml" ContentType="application/vnd.openxmlformats-officedocument.presentationml.slide+xml"/>
  <Override PartName="/ppt/slides/slide757.xml" ContentType="application/vnd.openxmlformats-officedocument.presentationml.slide+xml"/>
  <Override PartName="/ppt/slides/slide758.xml" ContentType="application/vnd.openxmlformats-officedocument.presentationml.slide+xml"/>
  <Override PartName="/ppt/slides/slide759.xml" ContentType="application/vnd.openxmlformats-officedocument.presentationml.slide+xml"/>
  <Override PartName="/ppt/slides/slide760.xml" ContentType="application/vnd.openxmlformats-officedocument.presentationml.slide+xml"/>
  <Override PartName="/ppt/slides/slide761.xml" ContentType="application/vnd.openxmlformats-officedocument.presentationml.slide+xml"/>
  <Override PartName="/ppt/slides/slide762.xml" ContentType="application/vnd.openxmlformats-officedocument.presentationml.slide+xml"/>
  <Override PartName="/ppt/slides/slide763.xml" ContentType="application/vnd.openxmlformats-officedocument.presentationml.slide+xml"/>
  <Override PartName="/ppt/slides/slide764.xml" ContentType="application/vnd.openxmlformats-officedocument.presentationml.slide+xml"/>
  <Override PartName="/ppt/slides/slide765.xml" ContentType="application/vnd.openxmlformats-officedocument.presentationml.slide+xml"/>
  <Override PartName="/ppt/slides/slide766.xml" ContentType="application/vnd.openxmlformats-officedocument.presentationml.slide+xml"/>
  <Override PartName="/ppt/slides/slide767.xml" ContentType="application/vnd.openxmlformats-officedocument.presentationml.slide+xml"/>
  <Override PartName="/ppt/slides/slide768.xml" ContentType="application/vnd.openxmlformats-officedocument.presentationml.slide+xml"/>
  <Override PartName="/ppt/slides/slide769.xml" ContentType="application/vnd.openxmlformats-officedocument.presentationml.slide+xml"/>
  <Override PartName="/ppt/slides/slide770.xml" ContentType="application/vnd.openxmlformats-officedocument.presentationml.slide+xml"/>
  <Override PartName="/ppt/slides/slide771.xml" ContentType="application/vnd.openxmlformats-officedocument.presentationml.slide+xml"/>
  <Override PartName="/ppt/slides/slide772.xml" ContentType="application/vnd.openxmlformats-officedocument.presentationml.slide+xml"/>
  <Override PartName="/ppt/slides/slide773.xml" ContentType="application/vnd.openxmlformats-officedocument.presentationml.slide+xml"/>
  <Override PartName="/ppt/slides/slide774.xml" ContentType="application/vnd.openxmlformats-officedocument.presentationml.slide+xml"/>
  <Override PartName="/ppt/slides/slide775.xml" ContentType="application/vnd.openxmlformats-officedocument.presentationml.slide+xml"/>
  <Override PartName="/ppt/slides/slide776.xml" ContentType="application/vnd.openxmlformats-officedocument.presentationml.slide+xml"/>
  <Override PartName="/ppt/slides/slide777.xml" ContentType="application/vnd.openxmlformats-officedocument.presentationml.slide+xml"/>
  <Override PartName="/ppt/slides/slide778.xml" ContentType="application/vnd.openxmlformats-officedocument.presentationml.slide+xml"/>
  <Override PartName="/ppt/slides/slide779.xml" ContentType="application/vnd.openxmlformats-officedocument.presentationml.slide+xml"/>
  <Override PartName="/ppt/slides/slide78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2" r:id="rId1"/>
  </p:sldMasterIdLst>
  <p:sldIdLst>
    <p:sldId id="256" r:id="rId2"/>
    <p:sldId id="257"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2" r:id="rId65"/>
    <p:sldId id="320" r:id="rId66"/>
    <p:sldId id="321" r:id="rId67"/>
    <p:sldId id="323" r:id="rId68"/>
    <p:sldId id="324" r:id="rId69"/>
    <p:sldId id="325" r:id="rId70"/>
    <p:sldId id="326" r:id="rId71"/>
    <p:sldId id="327" r:id="rId72"/>
    <p:sldId id="328" r:id="rId73"/>
    <p:sldId id="329" r:id="rId74"/>
    <p:sldId id="330" r:id="rId75"/>
    <p:sldId id="331" r:id="rId76"/>
    <p:sldId id="332" r:id="rId77"/>
    <p:sldId id="333" r:id="rId78"/>
    <p:sldId id="334" r:id="rId79"/>
    <p:sldId id="335" r:id="rId80"/>
    <p:sldId id="336" r:id="rId81"/>
    <p:sldId id="337" r:id="rId82"/>
    <p:sldId id="338" r:id="rId83"/>
    <p:sldId id="339" r:id="rId84"/>
    <p:sldId id="340" r:id="rId85"/>
    <p:sldId id="341" r:id="rId86"/>
    <p:sldId id="342" r:id="rId87"/>
    <p:sldId id="343" r:id="rId88"/>
    <p:sldId id="344" r:id="rId89"/>
    <p:sldId id="345" r:id="rId90"/>
    <p:sldId id="346" r:id="rId91"/>
    <p:sldId id="347" r:id="rId92"/>
    <p:sldId id="348" r:id="rId93"/>
    <p:sldId id="349" r:id="rId94"/>
    <p:sldId id="350" r:id="rId95"/>
    <p:sldId id="351" r:id="rId96"/>
    <p:sldId id="352" r:id="rId97"/>
    <p:sldId id="353" r:id="rId98"/>
    <p:sldId id="354" r:id="rId99"/>
    <p:sldId id="355" r:id="rId100"/>
    <p:sldId id="356" r:id="rId101"/>
    <p:sldId id="357" r:id="rId102"/>
    <p:sldId id="358" r:id="rId103"/>
    <p:sldId id="359" r:id="rId104"/>
    <p:sldId id="360" r:id="rId105"/>
    <p:sldId id="361" r:id="rId106"/>
    <p:sldId id="362" r:id="rId107"/>
    <p:sldId id="363" r:id="rId108"/>
    <p:sldId id="364" r:id="rId109"/>
    <p:sldId id="365" r:id="rId110"/>
    <p:sldId id="366" r:id="rId111"/>
    <p:sldId id="367" r:id="rId112"/>
    <p:sldId id="368" r:id="rId113"/>
    <p:sldId id="369" r:id="rId114"/>
    <p:sldId id="370" r:id="rId115"/>
    <p:sldId id="371" r:id="rId116"/>
    <p:sldId id="372" r:id="rId117"/>
    <p:sldId id="373" r:id="rId118"/>
    <p:sldId id="374" r:id="rId119"/>
    <p:sldId id="375" r:id="rId120"/>
    <p:sldId id="376" r:id="rId121"/>
    <p:sldId id="377" r:id="rId122"/>
    <p:sldId id="378" r:id="rId123"/>
    <p:sldId id="379" r:id="rId124"/>
    <p:sldId id="380" r:id="rId125"/>
    <p:sldId id="381" r:id="rId126"/>
    <p:sldId id="383" r:id="rId127"/>
    <p:sldId id="384" r:id="rId128"/>
    <p:sldId id="385" r:id="rId129"/>
    <p:sldId id="386" r:id="rId130"/>
    <p:sldId id="387" r:id="rId131"/>
    <p:sldId id="388" r:id="rId132"/>
    <p:sldId id="389" r:id="rId133"/>
    <p:sldId id="390" r:id="rId134"/>
    <p:sldId id="391" r:id="rId135"/>
    <p:sldId id="392" r:id="rId136"/>
    <p:sldId id="393" r:id="rId137"/>
    <p:sldId id="394" r:id="rId138"/>
    <p:sldId id="395" r:id="rId139"/>
    <p:sldId id="396" r:id="rId140"/>
    <p:sldId id="397" r:id="rId141"/>
    <p:sldId id="398" r:id="rId142"/>
    <p:sldId id="399" r:id="rId143"/>
    <p:sldId id="400" r:id="rId144"/>
    <p:sldId id="401" r:id="rId145"/>
    <p:sldId id="402" r:id="rId146"/>
    <p:sldId id="403" r:id="rId147"/>
    <p:sldId id="404" r:id="rId148"/>
    <p:sldId id="405" r:id="rId149"/>
    <p:sldId id="406" r:id="rId150"/>
    <p:sldId id="407" r:id="rId151"/>
    <p:sldId id="408" r:id="rId152"/>
    <p:sldId id="409" r:id="rId153"/>
    <p:sldId id="410" r:id="rId154"/>
    <p:sldId id="411" r:id="rId155"/>
    <p:sldId id="412" r:id="rId156"/>
    <p:sldId id="413" r:id="rId157"/>
    <p:sldId id="414" r:id="rId158"/>
    <p:sldId id="415" r:id="rId159"/>
    <p:sldId id="416" r:id="rId160"/>
    <p:sldId id="417" r:id="rId161"/>
    <p:sldId id="418" r:id="rId162"/>
    <p:sldId id="419" r:id="rId163"/>
    <p:sldId id="420" r:id="rId164"/>
    <p:sldId id="421" r:id="rId165"/>
    <p:sldId id="422" r:id="rId166"/>
    <p:sldId id="423" r:id="rId167"/>
    <p:sldId id="424" r:id="rId168"/>
    <p:sldId id="425" r:id="rId169"/>
    <p:sldId id="426" r:id="rId170"/>
    <p:sldId id="427" r:id="rId171"/>
    <p:sldId id="428" r:id="rId172"/>
    <p:sldId id="429" r:id="rId173"/>
    <p:sldId id="430" r:id="rId174"/>
    <p:sldId id="431" r:id="rId175"/>
    <p:sldId id="432" r:id="rId176"/>
    <p:sldId id="433" r:id="rId177"/>
    <p:sldId id="434" r:id="rId178"/>
    <p:sldId id="435" r:id="rId179"/>
    <p:sldId id="436" r:id="rId180"/>
    <p:sldId id="437" r:id="rId181"/>
    <p:sldId id="438" r:id="rId182"/>
    <p:sldId id="439" r:id="rId183"/>
    <p:sldId id="440" r:id="rId184"/>
    <p:sldId id="441" r:id="rId185"/>
    <p:sldId id="442" r:id="rId186"/>
    <p:sldId id="443" r:id="rId187"/>
    <p:sldId id="444" r:id="rId188"/>
    <p:sldId id="445" r:id="rId189"/>
    <p:sldId id="446" r:id="rId190"/>
    <p:sldId id="447" r:id="rId191"/>
    <p:sldId id="448" r:id="rId192"/>
    <p:sldId id="449" r:id="rId193"/>
    <p:sldId id="450" r:id="rId194"/>
    <p:sldId id="451" r:id="rId195"/>
    <p:sldId id="452" r:id="rId196"/>
    <p:sldId id="453" r:id="rId197"/>
    <p:sldId id="454" r:id="rId198"/>
    <p:sldId id="455" r:id="rId199"/>
    <p:sldId id="456" r:id="rId200"/>
    <p:sldId id="457" r:id="rId201"/>
    <p:sldId id="458" r:id="rId202"/>
    <p:sldId id="459" r:id="rId203"/>
    <p:sldId id="460" r:id="rId204"/>
    <p:sldId id="461" r:id="rId205"/>
    <p:sldId id="462" r:id="rId206"/>
    <p:sldId id="463" r:id="rId207"/>
    <p:sldId id="464" r:id="rId208"/>
    <p:sldId id="465" r:id="rId209"/>
    <p:sldId id="466" r:id="rId210"/>
    <p:sldId id="467" r:id="rId211"/>
    <p:sldId id="468" r:id="rId212"/>
    <p:sldId id="469" r:id="rId213"/>
    <p:sldId id="470" r:id="rId214"/>
    <p:sldId id="471" r:id="rId215"/>
    <p:sldId id="472" r:id="rId216"/>
    <p:sldId id="473" r:id="rId217"/>
    <p:sldId id="474" r:id="rId218"/>
    <p:sldId id="475" r:id="rId219"/>
    <p:sldId id="476" r:id="rId220"/>
    <p:sldId id="477" r:id="rId221"/>
    <p:sldId id="478" r:id="rId222"/>
    <p:sldId id="479" r:id="rId223"/>
    <p:sldId id="480" r:id="rId224"/>
    <p:sldId id="481" r:id="rId225"/>
    <p:sldId id="482" r:id="rId226"/>
    <p:sldId id="483" r:id="rId227"/>
    <p:sldId id="484" r:id="rId228"/>
    <p:sldId id="485" r:id="rId229"/>
    <p:sldId id="486" r:id="rId230"/>
    <p:sldId id="487" r:id="rId231"/>
    <p:sldId id="488" r:id="rId232"/>
    <p:sldId id="489" r:id="rId233"/>
    <p:sldId id="490" r:id="rId234"/>
    <p:sldId id="491" r:id="rId235"/>
    <p:sldId id="492" r:id="rId236"/>
    <p:sldId id="493" r:id="rId237"/>
    <p:sldId id="494" r:id="rId238"/>
    <p:sldId id="495" r:id="rId239"/>
    <p:sldId id="496" r:id="rId240"/>
    <p:sldId id="497" r:id="rId241"/>
    <p:sldId id="498" r:id="rId242"/>
    <p:sldId id="499" r:id="rId243"/>
    <p:sldId id="500" r:id="rId244"/>
    <p:sldId id="501" r:id="rId245"/>
    <p:sldId id="502" r:id="rId246"/>
    <p:sldId id="503" r:id="rId247"/>
    <p:sldId id="504" r:id="rId248"/>
    <p:sldId id="505" r:id="rId249"/>
    <p:sldId id="506" r:id="rId250"/>
    <p:sldId id="507" r:id="rId251"/>
    <p:sldId id="508" r:id="rId252"/>
    <p:sldId id="509" r:id="rId253"/>
    <p:sldId id="510" r:id="rId254"/>
    <p:sldId id="511" r:id="rId255"/>
    <p:sldId id="512" r:id="rId256"/>
    <p:sldId id="513" r:id="rId257"/>
    <p:sldId id="514" r:id="rId258"/>
    <p:sldId id="515" r:id="rId259"/>
    <p:sldId id="516" r:id="rId260"/>
    <p:sldId id="517" r:id="rId261"/>
    <p:sldId id="518" r:id="rId262"/>
    <p:sldId id="519" r:id="rId263"/>
    <p:sldId id="520" r:id="rId264"/>
    <p:sldId id="521" r:id="rId265"/>
    <p:sldId id="522" r:id="rId266"/>
    <p:sldId id="523" r:id="rId267"/>
    <p:sldId id="524" r:id="rId268"/>
    <p:sldId id="525" r:id="rId269"/>
    <p:sldId id="526" r:id="rId270"/>
    <p:sldId id="527" r:id="rId271"/>
    <p:sldId id="528" r:id="rId272"/>
    <p:sldId id="529" r:id="rId273"/>
    <p:sldId id="530" r:id="rId274"/>
    <p:sldId id="531" r:id="rId275"/>
    <p:sldId id="532" r:id="rId276"/>
    <p:sldId id="533" r:id="rId277"/>
    <p:sldId id="534" r:id="rId278"/>
    <p:sldId id="535" r:id="rId279"/>
    <p:sldId id="536" r:id="rId280"/>
    <p:sldId id="537" r:id="rId281"/>
    <p:sldId id="538" r:id="rId282"/>
    <p:sldId id="539" r:id="rId283"/>
    <p:sldId id="540" r:id="rId284"/>
    <p:sldId id="541" r:id="rId285"/>
    <p:sldId id="542" r:id="rId286"/>
    <p:sldId id="543" r:id="rId287"/>
    <p:sldId id="544" r:id="rId288"/>
    <p:sldId id="545" r:id="rId289"/>
    <p:sldId id="546" r:id="rId290"/>
    <p:sldId id="547" r:id="rId291"/>
    <p:sldId id="548" r:id="rId292"/>
    <p:sldId id="549" r:id="rId293"/>
    <p:sldId id="550" r:id="rId294"/>
    <p:sldId id="551" r:id="rId295"/>
    <p:sldId id="552" r:id="rId296"/>
    <p:sldId id="553" r:id="rId297"/>
    <p:sldId id="554" r:id="rId298"/>
    <p:sldId id="555" r:id="rId299"/>
    <p:sldId id="556" r:id="rId300"/>
    <p:sldId id="557" r:id="rId301"/>
    <p:sldId id="558" r:id="rId302"/>
    <p:sldId id="559" r:id="rId303"/>
    <p:sldId id="883" r:id="rId304"/>
    <p:sldId id="560" r:id="rId305"/>
    <p:sldId id="561" r:id="rId306"/>
    <p:sldId id="562" r:id="rId307"/>
    <p:sldId id="563" r:id="rId308"/>
    <p:sldId id="564" r:id="rId309"/>
    <p:sldId id="565" r:id="rId310"/>
    <p:sldId id="566" r:id="rId311"/>
    <p:sldId id="567" r:id="rId312"/>
    <p:sldId id="568" r:id="rId313"/>
    <p:sldId id="569" r:id="rId314"/>
    <p:sldId id="570" r:id="rId315"/>
    <p:sldId id="571" r:id="rId316"/>
    <p:sldId id="572" r:id="rId317"/>
    <p:sldId id="573" r:id="rId318"/>
    <p:sldId id="574" r:id="rId319"/>
    <p:sldId id="575" r:id="rId320"/>
    <p:sldId id="576" r:id="rId321"/>
    <p:sldId id="577" r:id="rId322"/>
    <p:sldId id="578" r:id="rId323"/>
    <p:sldId id="579" r:id="rId324"/>
    <p:sldId id="580" r:id="rId325"/>
    <p:sldId id="581" r:id="rId326"/>
    <p:sldId id="582" r:id="rId327"/>
    <p:sldId id="583" r:id="rId328"/>
    <p:sldId id="584" r:id="rId329"/>
    <p:sldId id="585" r:id="rId330"/>
    <p:sldId id="586" r:id="rId331"/>
    <p:sldId id="587" r:id="rId332"/>
    <p:sldId id="588" r:id="rId333"/>
    <p:sldId id="589" r:id="rId334"/>
    <p:sldId id="590" r:id="rId335"/>
    <p:sldId id="591" r:id="rId336"/>
    <p:sldId id="592" r:id="rId337"/>
    <p:sldId id="593" r:id="rId338"/>
    <p:sldId id="594" r:id="rId339"/>
    <p:sldId id="595" r:id="rId340"/>
    <p:sldId id="596" r:id="rId341"/>
    <p:sldId id="597" r:id="rId342"/>
    <p:sldId id="598" r:id="rId343"/>
    <p:sldId id="599" r:id="rId344"/>
    <p:sldId id="600" r:id="rId345"/>
    <p:sldId id="601" r:id="rId346"/>
    <p:sldId id="602" r:id="rId347"/>
    <p:sldId id="603" r:id="rId348"/>
    <p:sldId id="604" r:id="rId349"/>
    <p:sldId id="605" r:id="rId350"/>
    <p:sldId id="606" r:id="rId351"/>
    <p:sldId id="607" r:id="rId352"/>
    <p:sldId id="608" r:id="rId353"/>
    <p:sldId id="609" r:id="rId354"/>
    <p:sldId id="610" r:id="rId355"/>
    <p:sldId id="611" r:id="rId356"/>
    <p:sldId id="612" r:id="rId357"/>
    <p:sldId id="613" r:id="rId358"/>
    <p:sldId id="614" r:id="rId359"/>
    <p:sldId id="615" r:id="rId360"/>
    <p:sldId id="616" r:id="rId361"/>
    <p:sldId id="617" r:id="rId362"/>
    <p:sldId id="618" r:id="rId363"/>
    <p:sldId id="619" r:id="rId364"/>
    <p:sldId id="620" r:id="rId365"/>
    <p:sldId id="621" r:id="rId366"/>
    <p:sldId id="622" r:id="rId367"/>
    <p:sldId id="623" r:id="rId368"/>
    <p:sldId id="624" r:id="rId369"/>
    <p:sldId id="625" r:id="rId370"/>
    <p:sldId id="626" r:id="rId371"/>
    <p:sldId id="627" r:id="rId372"/>
    <p:sldId id="628" r:id="rId373"/>
    <p:sldId id="629" r:id="rId374"/>
    <p:sldId id="630" r:id="rId375"/>
    <p:sldId id="631" r:id="rId376"/>
    <p:sldId id="632" r:id="rId377"/>
    <p:sldId id="633" r:id="rId378"/>
    <p:sldId id="634" r:id="rId379"/>
    <p:sldId id="635" r:id="rId380"/>
    <p:sldId id="636" r:id="rId381"/>
    <p:sldId id="637" r:id="rId382"/>
    <p:sldId id="638" r:id="rId383"/>
    <p:sldId id="639" r:id="rId384"/>
    <p:sldId id="640" r:id="rId385"/>
    <p:sldId id="641" r:id="rId386"/>
    <p:sldId id="642" r:id="rId387"/>
    <p:sldId id="643" r:id="rId388"/>
    <p:sldId id="644" r:id="rId389"/>
    <p:sldId id="645" r:id="rId390"/>
    <p:sldId id="646" r:id="rId391"/>
    <p:sldId id="647" r:id="rId392"/>
    <p:sldId id="648" r:id="rId393"/>
    <p:sldId id="649" r:id="rId394"/>
    <p:sldId id="650" r:id="rId395"/>
    <p:sldId id="651" r:id="rId396"/>
    <p:sldId id="652" r:id="rId397"/>
    <p:sldId id="653" r:id="rId398"/>
    <p:sldId id="654" r:id="rId399"/>
    <p:sldId id="655" r:id="rId400"/>
    <p:sldId id="656" r:id="rId401"/>
    <p:sldId id="657" r:id="rId402"/>
    <p:sldId id="658" r:id="rId403"/>
    <p:sldId id="659" r:id="rId404"/>
    <p:sldId id="660" r:id="rId405"/>
    <p:sldId id="661" r:id="rId406"/>
    <p:sldId id="662" r:id="rId407"/>
    <p:sldId id="663" r:id="rId408"/>
    <p:sldId id="664" r:id="rId409"/>
    <p:sldId id="665" r:id="rId410"/>
    <p:sldId id="666" r:id="rId411"/>
    <p:sldId id="667" r:id="rId412"/>
    <p:sldId id="668" r:id="rId413"/>
    <p:sldId id="669" r:id="rId414"/>
    <p:sldId id="670" r:id="rId415"/>
    <p:sldId id="671" r:id="rId416"/>
    <p:sldId id="672" r:id="rId417"/>
    <p:sldId id="673" r:id="rId418"/>
    <p:sldId id="674" r:id="rId419"/>
    <p:sldId id="675" r:id="rId420"/>
    <p:sldId id="676" r:id="rId421"/>
    <p:sldId id="677" r:id="rId422"/>
    <p:sldId id="678" r:id="rId423"/>
    <p:sldId id="679" r:id="rId424"/>
    <p:sldId id="680" r:id="rId425"/>
    <p:sldId id="681" r:id="rId426"/>
    <p:sldId id="682" r:id="rId427"/>
    <p:sldId id="683" r:id="rId428"/>
    <p:sldId id="684" r:id="rId429"/>
    <p:sldId id="685" r:id="rId430"/>
    <p:sldId id="686" r:id="rId431"/>
    <p:sldId id="687" r:id="rId432"/>
    <p:sldId id="688" r:id="rId433"/>
    <p:sldId id="689" r:id="rId434"/>
    <p:sldId id="690" r:id="rId435"/>
    <p:sldId id="691" r:id="rId436"/>
    <p:sldId id="692" r:id="rId437"/>
    <p:sldId id="693" r:id="rId438"/>
    <p:sldId id="694" r:id="rId439"/>
    <p:sldId id="695" r:id="rId440"/>
    <p:sldId id="696" r:id="rId441"/>
    <p:sldId id="697" r:id="rId442"/>
    <p:sldId id="698" r:id="rId443"/>
    <p:sldId id="699" r:id="rId444"/>
    <p:sldId id="700" r:id="rId445"/>
    <p:sldId id="701" r:id="rId446"/>
    <p:sldId id="702" r:id="rId447"/>
    <p:sldId id="703" r:id="rId448"/>
    <p:sldId id="704" r:id="rId449"/>
    <p:sldId id="706" r:id="rId450"/>
    <p:sldId id="707" r:id="rId451"/>
    <p:sldId id="708" r:id="rId452"/>
    <p:sldId id="709" r:id="rId453"/>
    <p:sldId id="710" r:id="rId454"/>
    <p:sldId id="711" r:id="rId455"/>
    <p:sldId id="712" r:id="rId456"/>
    <p:sldId id="713" r:id="rId457"/>
    <p:sldId id="714" r:id="rId458"/>
    <p:sldId id="715" r:id="rId459"/>
    <p:sldId id="716" r:id="rId460"/>
    <p:sldId id="717" r:id="rId461"/>
    <p:sldId id="718" r:id="rId462"/>
    <p:sldId id="719" r:id="rId463"/>
    <p:sldId id="720" r:id="rId464"/>
    <p:sldId id="721" r:id="rId465"/>
    <p:sldId id="884" r:id="rId466"/>
    <p:sldId id="722" r:id="rId467"/>
    <p:sldId id="723" r:id="rId468"/>
    <p:sldId id="724" r:id="rId469"/>
    <p:sldId id="725" r:id="rId470"/>
    <p:sldId id="726" r:id="rId471"/>
    <p:sldId id="727" r:id="rId472"/>
    <p:sldId id="728" r:id="rId473"/>
    <p:sldId id="729" r:id="rId474"/>
    <p:sldId id="730" r:id="rId475"/>
    <p:sldId id="731" r:id="rId476"/>
    <p:sldId id="732" r:id="rId477"/>
    <p:sldId id="733" r:id="rId478"/>
    <p:sldId id="734" r:id="rId479"/>
    <p:sldId id="735" r:id="rId480"/>
    <p:sldId id="736" r:id="rId481"/>
    <p:sldId id="737" r:id="rId482"/>
    <p:sldId id="738" r:id="rId483"/>
    <p:sldId id="739" r:id="rId484"/>
    <p:sldId id="740" r:id="rId485"/>
    <p:sldId id="741" r:id="rId486"/>
    <p:sldId id="742" r:id="rId487"/>
    <p:sldId id="743" r:id="rId488"/>
    <p:sldId id="744" r:id="rId489"/>
    <p:sldId id="745" r:id="rId490"/>
    <p:sldId id="746" r:id="rId491"/>
    <p:sldId id="747" r:id="rId492"/>
    <p:sldId id="748" r:id="rId493"/>
    <p:sldId id="749" r:id="rId494"/>
    <p:sldId id="750" r:id="rId495"/>
    <p:sldId id="751" r:id="rId496"/>
    <p:sldId id="752" r:id="rId497"/>
    <p:sldId id="753" r:id="rId498"/>
    <p:sldId id="754" r:id="rId499"/>
    <p:sldId id="755" r:id="rId500"/>
    <p:sldId id="756" r:id="rId501"/>
    <p:sldId id="757" r:id="rId502"/>
    <p:sldId id="758" r:id="rId503"/>
    <p:sldId id="759" r:id="rId504"/>
    <p:sldId id="760" r:id="rId505"/>
    <p:sldId id="761" r:id="rId506"/>
    <p:sldId id="762" r:id="rId507"/>
    <p:sldId id="763" r:id="rId508"/>
    <p:sldId id="764" r:id="rId509"/>
    <p:sldId id="765" r:id="rId510"/>
    <p:sldId id="766" r:id="rId511"/>
    <p:sldId id="767" r:id="rId512"/>
    <p:sldId id="768" r:id="rId513"/>
    <p:sldId id="769" r:id="rId514"/>
    <p:sldId id="770" r:id="rId515"/>
    <p:sldId id="771" r:id="rId516"/>
    <p:sldId id="772" r:id="rId517"/>
    <p:sldId id="773" r:id="rId518"/>
    <p:sldId id="774" r:id="rId519"/>
    <p:sldId id="775" r:id="rId520"/>
    <p:sldId id="776" r:id="rId521"/>
    <p:sldId id="777" r:id="rId522"/>
    <p:sldId id="778" r:id="rId523"/>
    <p:sldId id="779" r:id="rId524"/>
    <p:sldId id="780" r:id="rId525"/>
    <p:sldId id="781" r:id="rId526"/>
    <p:sldId id="782" r:id="rId527"/>
    <p:sldId id="783" r:id="rId528"/>
    <p:sldId id="784" r:id="rId529"/>
    <p:sldId id="785" r:id="rId530"/>
    <p:sldId id="786" r:id="rId531"/>
    <p:sldId id="787" r:id="rId532"/>
    <p:sldId id="788" r:id="rId533"/>
    <p:sldId id="789" r:id="rId534"/>
    <p:sldId id="790" r:id="rId535"/>
    <p:sldId id="791" r:id="rId536"/>
    <p:sldId id="792" r:id="rId537"/>
    <p:sldId id="793" r:id="rId538"/>
    <p:sldId id="794" r:id="rId539"/>
    <p:sldId id="795" r:id="rId540"/>
    <p:sldId id="796" r:id="rId541"/>
    <p:sldId id="797" r:id="rId542"/>
    <p:sldId id="798" r:id="rId543"/>
    <p:sldId id="799" r:id="rId544"/>
    <p:sldId id="800" r:id="rId545"/>
    <p:sldId id="801" r:id="rId546"/>
    <p:sldId id="802" r:id="rId547"/>
    <p:sldId id="803" r:id="rId548"/>
    <p:sldId id="804" r:id="rId549"/>
    <p:sldId id="885" r:id="rId550"/>
    <p:sldId id="805" r:id="rId551"/>
    <p:sldId id="806" r:id="rId552"/>
    <p:sldId id="807" r:id="rId553"/>
    <p:sldId id="808" r:id="rId554"/>
    <p:sldId id="809" r:id="rId555"/>
    <p:sldId id="810" r:id="rId556"/>
    <p:sldId id="811" r:id="rId557"/>
    <p:sldId id="812" r:id="rId558"/>
    <p:sldId id="813" r:id="rId559"/>
    <p:sldId id="814" r:id="rId560"/>
    <p:sldId id="815" r:id="rId561"/>
    <p:sldId id="816" r:id="rId562"/>
    <p:sldId id="817" r:id="rId563"/>
    <p:sldId id="818" r:id="rId564"/>
    <p:sldId id="819" r:id="rId565"/>
    <p:sldId id="820" r:id="rId566"/>
    <p:sldId id="821" r:id="rId567"/>
    <p:sldId id="822" r:id="rId568"/>
    <p:sldId id="823" r:id="rId569"/>
    <p:sldId id="824" r:id="rId570"/>
    <p:sldId id="825" r:id="rId571"/>
    <p:sldId id="826" r:id="rId572"/>
    <p:sldId id="827" r:id="rId573"/>
    <p:sldId id="828" r:id="rId574"/>
    <p:sldId id="829" r:id="rId575"/>
    <p:sldId id="830" r:id="rId576"/>
    <p:sldId id="831" r:id="rId577"/>
    <p:sldId id="832" r:id="rId578"/>
    <p:sldId id="833" r:id="rId579"/>
    <p:sldId id="834" r:id="rId580"/>
    <p:sldId id="835" r:id="rId581"/>
    <p:sldId id="836" r:id="rId582"/>
    <p:sldId id="837" r:id="rId583"/>
    <p:sldId id="838" r:id="rId584"/>
    <p:sldId id="839" r:id="rId585"/>
    <p:sldId id="840" r:id="rId586"/>
    <p:sldId id="841" r:id="rId587"/>
    <p:sldId id="842" r:id="rId588"/>
    <p:sldId id="844" r:id="rId589"/>
    <p:sldId id="843" r:id="rId590"/>
    <p:sldId id="845" r:id="rId591"/>
    <p:sldId id="846" r:id="rId592"/>
    <p:sldId id="847" r:id="rId593"/>
    <p:sldId id="848" r:id="rId594"/>
    <p:sldId id="849" r:id="rId595"/>
    <p:sldId id="850" r:id="rId596"/>
    <p:sldId id="851" r:id="rId597"/>
    <p:sldId id="852" r:id="rId598"/>
    <p:sldId id="853" r:id="rId599"/>
    <p:sldId id="854" r:id="rId600"/>
    <p:sldId id="855" r:id="rId601"/>
    <p:sldId id="856" r:id="rId602"/>
    <p:sldId id="857" r:id="rId603"/>
    <p:sldId id="858" r:id="rId604"/>
    <p:sldId id="859" r:id="rId605"/>
    <p:sldId id="860" r:id="rId606"/>
    <p:sldId id="861" r:id="rId607"/>
    <p:sldId id="862" r:id="rId608"/>
    <p:sldId id="863" r:id="rId609"/>
    <p:sldId id="864" r:id="rId610"/>
    <p:sldId id="865" r:id="rId611"/>
    <p:sldId id="866" r:id="rId612"/>
    <p:sldId id="867" r:id="rId613"/>
    <p:sldId id="868" r:id="rId614"/>
    <p:sldId id="869" r:id="rId615"/>
    <p:sldId id="870" r:id="rId616"/>
    <p:sldId id="871" r:id="rId617"/>
    <p:sldId id="872" r:id="rId618"/>
    <p:sldId id="873" r:id="rId619"/>
    <p:sldId id="874" r:id="rId620"/>
    <p:sldId id="875" r:id="rId621"/>
    <p:sldId id="876" r:id="rId622"/>
    <p:sldId id="877" r:id="rId623"/>
    <p:sldId id="878" r:id="rId624"/>
    <p:sldId id="879" r:id="rId625"/>
    <p:sldId id="880" r:id="rId626"/>
    <p:sldId id="881" r:id="rId627"/>
    <p:sldId id="882" r:id="rId628"/>
    <p:sldId id="886" r:id="rId629"/>
    <p:sldId id="887" r:id="rId630"/>
    <p:sldId id="888" r:id="rId631"/>
    <p:sldId id="889" r:id="rId632"/>
    <p:sldId id="890" r:id="rId633"/>
    <p:sldId id="891" r:id="rId634"/>
    <p:sldId id="892" r:id="rId635"/>
    <p:sldId id="893" r:id="rId636"/>
    <p:sldId id="894" r:id="rId637"/>
    <p:sldId id="895" r:id="rId638"/>
    <p:sldId id="896" r:id="rId639"/>
    <p:sldId id="897" r:id="rId640"/>
    <p:sldId id="898" r:id="rId641"/>
    <p:sldId id="899" r:id="rId642"/>
    <p:sldId id="900" r:id="rId643"/>
    <p:sldId id="901" r:id="rId644"/>
    <p:sldId id="902" r:id="rId645"/>
    <p:sldId id="903" r:id="rId646"/>
    <p:sldId id="904" r:id="rId647"/>
    <p:sldId id="905" r:id="rId648"/>
    <p:sldId id="906" r:id="rId649"/>
    <p:sldId id="907" r:id="rId650"/>
    <p:sldId id="908" r:id="rId651"/>
    <p:sldId id="909" r:id="rId652"/>
    <p:sldId id="910" r:id="rId653"/>
    <p:sldId id="911" r:id="rId654"/>
    <p:sldId id="912" r:id="rId655"/>
    <p:sldId id="913" r:id="rId656"/>
    <p:sldId id="914" r:id="rId657"/>
    <p:sldId id="915" r:id="rId658"/>
    <p:sldId id="916" r:id="rId659"/>
    <p:sldId id="917" r:id="rId660"/>
    <p:sldId id="918" r:id="rId661"/>
    <p:sldId id="919" r:id="rId662"/>
    <p:sldId id="920" r:id="rId663"/>
    <p:sldId id="921" r:id="rId664"/>
    <p:sldId id="922" r:id="rId665"/>
    <p:sldId id="923" r:id="rId666"/>
    <p:sldId id="924" r:id="rId667"/>
    <p:sldId id="925" r:id="rId668"/>
    <p:sldId id="926" r:id="rId669"/>
    <p:sldId id="927" r:id="rId670"/>
    <p:sldId id="928" r:id="rId671"/>
    <p:sldId id="929" r:id="rId672"/>
    <p:sldId id="930" r:id="rId673"/>
    <p:sldId id="931" r:id="rId674"/>
    <p:sldId id="932" r:id="rId675"/>
    <p:sldId id="933" r:id="rId676"/>
    <p:sldId id="934" r:id="rId677"/>
    <p:sldId id="935" r:id="rId678"/>
    <p:sldId id="936" r:id="rId679"/>
    <p:sldId id="937" r:id="rId680"/>
    <p:sldId id="938" r:id="rId681"/>
    <p:sldId id="939" r:id="rId682"/>
    <p:sldId id="940" r:id="rId683"/>
    <p:sldId id="941" r:id="rId684"/>
    <p:sldId id="942" r:id="rId685"/>
    <p:sldId id="943" r:id="rId686"/>
    <p:sldId id="944" r:id="rId687"/>
    <p:sldId id="945" r:id="rId688"/>
    <p:sldId id="946" r:id="rId689"/>
    <p:sldId id="947" r:id="rId690"/>
    <p:sldId id="948" r:id="rId691"/>
    <p:sldId id="949" r:id="rId692"/>
    <p:sldId id="950" r:id="rId693"/>
    <p:sldId id="951" r:id="rId694"/>
    <p:sldId id="952" r:id="rId695"/>
    <p:sldId id="953" r:id="rId696"/>
    <p:sldId id="954" r:id="rId697"/>
    <p:sldId id="955" r:id="rId698"/>
    <p:sldId id="956" r:id="rId699"/>
    <p:sldId id="957" r:id="rId700"/>
    <p:sldId id="958" r:id="rId701"/>
    <p:sldId id="959" r:id="rId702"/>
    <p:sldId id="960" r:id="rId703"/>
    <p:sldId id="961" r:id="rId704"/>
    <p:sldId id="962" r:id="rId705"/>
    <p:sldId id="963" r:id="rId706"/>
    <p:sldId id="964" r:id="rId707"/>
    <p:sldId id="965" r:id="rId708"/>
    <p:sldId id="966" r:id="rId709"/>
    <p:sldId id="967" r:id="rId710"/>
    <p:sldId id="968" r:id="rId711"/>
    <p:sldId id="969" r:id="rId712"/>
    <p:sldId id="970" r:id="rId713"/>
    <p:sldId id="971" r:id="rId714"/>
    <p:sldId id="972" r:id="rId715"/>
    <p:sldId id="973" r:id="rId716"/>
    <p:sldId id="974" r:id="rId717"/>
    <p:sldId id="975" r:id="rId718"/>
    <p:sldId id="976" r:id="rId719"/>
    <p:sldId id="977" r:id="rId720"/>
    <p:sldId id="978" r:id="rId721"/>
    <p:sldId id="979" r:id="rId722"/>
    <p:sldId id="980" r:id="rId723"/>
    <p:sldId id="981" r:id="rId724"/>
    <p:sldId id="982" r:id="rId725"/>
    <p:sldId id="983" r:id="rId726"/>
    <p:sldId id="984" r:id="rId727"/>
    <p:sldId id="985" r:id="rId728"/>
    <p:sldId id="986" r:id="rId729"/>
    <p:sldId id="987" r:id="rId730"/>
    <p:sldId id="988" r:id="rId731"/>
    <p:sldId id="989" r:id="rId732"/>
    <p:sldId id="990" r:id="rId733"/>
    <p:sldId id="991" r:id="rId734"/>
    <p:sldId id="992" r:id="rId735"/>
    <p:sldId id="993" r:id="rId736"/>
    <p:sldId id="994" r:id="rId737"/>
    <p:sldId id="995" r:id="rId738"/>
    <p:sldId id="996" r:id="rId739"/>
    <p:sldId id="997" r:id="rId740"/>
    <p:sldId id="998" r:id="rId741"/>
    <p:sldId id="999" r:id="rId742"/>
    <p:sldId id="1000" r:id="rId743"/>
    <p:sldId id="1001" r:id="rId744"/>
    <p:sldId id="1002" r:id="rId745"/>
    <p:sldId id="1003" r:id="rId746"/>
    <p:sldId id="1004" r:id="rId747"/>
    <p:sldId id="1005" r:id="rId748"/>
    <p:sldId id="1006" r:id="rId749"/>
    <p:sldId id="1007" r:id="rId750"/>
    <p:sldId id="1008" r:id="rId751"/>
    <p:sldId id="1009" r:id="rId752"/>
    <p:sldId id="1010" r:id="rId753"/>
    <p:sldId id="1011" r:id="rId754"/>
    <p:sldId id="1012" r:id="rId755"/>
    <p:sldId id="1013" r:id="rId756"/>
    <p:sldId id="1014" r:id="rId757"/>
    <p:sldId id="1015" r:id="rId758"/>
    <p:sldId id="1016" r:id="rId759"/>
    <p:sldId id="1017" r:id="rId760"/>
    <p:sldId id="1018" r:id="rId761"/>
    <p:sldId id="1019" r:id="rId762"/>
    <p:sldId id="1020" r:id="rId763"/>
    <p:sldId id="1021" r:id="rId764"/>
    <p:sldId id="1022" r:id="rId765"/>
    <p:sldId id="1023" r:id="rId766"/>
    <p:sldId id="1024" r:id="rId767"/>
    <p:sldId id="1025" r:id="rId768"/>
    <p:sldId id="1026" r:id="rId769"/>
    <p:sldId id="1028" r:id="rId770"/>
    <p:sldId id="1027" r:id="rId771"/>
    <p:sldId id="1029" r:id="rId772"/>
    <p:sldId id="1030" r:id="rId773"/>
    <p:sldId id="1031" r:id="rId774"/>
    <p:sldId id="1032" r:id="rId775"/>
    <p:sldId id="1033" r:id="rId776"/>
    <p:sldId id="1034" r:id="rId777"/>
    <p:sldId id="1035" r:id="rId778"/>
    <p:sldId id="1036" r:id="rId779"/>
    <p:sldId id="1037" r:id="rId780"/>
    <p:sldId id="1038" r:id="rId78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封面页 &amp; 目录" id="{2B97013A-793D-45A6-A47D-A098A894B85F}">
          <p14:sldIdLst>
            <p14:sldId id="256"/>
            <p14:sldId id="257"/>
            <p14:sldId id="259"/>
          </p14:sldIdLst>
        </p14:section>
        <p14:section name="第一章 应用文写作基础" id="{0D9B6D59-5B7F-47FC-ACCF-803E4FC44CB6}">
          <p14:sldIdLst>
            <p14:sldId id="260"/>
            <p14:sldId id="261"/>
            <p14:sldId id="262"/>
            <p14:sldId id="263"/>
            <p14:sldId id="264"/>
            <p14:sldId id="265"/>
            <p14:sldId id="266"/>
            <p14:sldId id="267"/>
            <p14:sldId id="268"/>
            <p14:sldId id="269"/>
            <p14:sldId id="270"/>
            <p14:sldId id="271"/>
            <p14:sldId id="272"/>
            <p14:sldId id="273"/>
            <p14:sldId id="274"/>
            <p14:sldId id="275"/>
            <p14:sldId id="276"/>
            <p14:sldId id="277"/>
            <p14:sldId id="278"/>
            <p14:sldId id="279"/>
            <p14:sldId id="280"/>
            <p14:sldId id="281"/>
            <p14:sldId id="282"/>
            <p14:sldId id="283"/>
            <p14:sldId id="284"/>
            <p14:sldId id="285"/>
            <p14:sldId id="286"/>
            <p14:sldId id="287"/>
            <p14:sldId id="288"/>
            <p14:sldId id="289"/>
            <p14:sldId id="290"/>
            <p14:sldId id="291"/>
            <p14:sldId id="292"/>
            <p14:sldId id="293"/>
            <p14:sldId id="294"/>
            <p14:sldId id="295"/>
            <p14:sldId id="296"/>
            <p14:sldId id="297"/>
            <p14:sldId id="298"/>
            <p14:sldId id="299"/>
            <p14:sldId id="300"/>
            <p14:sldId id="301"/>
            <p14:sldId id="302"/>
            <p14:sldId id="303"/>
            <p14:sldId id="304"/>
            <p14:sldId id="305"/>
            <p14:sldId id="306"/>
            <p14:sldId id="307"/>
            <p14:sldId id="308"/>
            <p14:sldId id="309"/>
            <p14:sldId id="310"/>
            <p14:sldId id="311"/>
            <p14:sldId id="312"/>
            <p14:sldId id="313"/>
            <p14:sldId id="314"/>
            <p14:sldId id="315"/>
            <p14:sldId id="316"/>
            <p14:sldId id="317"/>
            <p14:sldId id="318"/>
            <p14:sldId id="319"/>
            <p14:sldId id="322"/>
            <p14:sldId id="320"/>
            <p14:sldId id="321"/>
            <p14:sldId id="323"/>
            <p14:sldId id="324"/>
            <p14:sldId id="325"/>
            <p14:sldId id="326"/>
            <p14:sldId id="327"/>
            <p14:sldId id="328"/>
            <p14:sldId id="329"/>
            <p14:sldId id="330"/>
            <p14:sldId id="331"/>
            <p14:sldId id="332"/>
            <p14:sldId id="333"/>
            <p14:sldId id="334"/>
            <p14:sldId id="335"/>
            <p14:sldId id="336"/>
            <p14:sldId id="337"/>
            <p14:sldId id="338"/>
            <p14:sldId id="339"/>
            <p14:sldId id="340"/>
            <p14:sldId id="341"/>
            <p14:sldId id="342"/>
            <p14:sldId id="343"/>
            <p14:sldId id="344"/>
            <p14:sldId id="345"/>
            <p14:sldId id="346"/>
            <p14:sldId id="347"/>
            <p14:sldId id="348"/>
            <p14:sldId id="349"/>
            <p14:sldId id="350"/>
            <p14:sldId id="351"/>
            <p14:sldId id="352"/>
            <p14:sldId id="353"/>
            <p14:sldId id="354"/>
            <p14:sldId id="355"/>
          </p14:sldIdLst>
        </p14:section>
        <p14:section name="第二章 公文写作" id="{070799BF-7AE8-47F7-83B9-7671179939D9}">
          <p14:sldIdLst>
            <p14:sldId id="356"/>
            <p14:sldId id="357"/>
            <p14:sldId id="358"/>
            <p14:sldId id="359"/>
            <p14:sldId id="360"/>
            <p14:sldId id="361"/>
            <p14:sldId id="362"/>
            <p14:sldId id="363"/>
            <p14:sldId id="364"/>
            <p14:sldId id="365"/>
            <p14:sldId id="366"/>
            <p14:sldId id="367"/>
            <p14:sldId id="368"/>
            <p14:sldId id="369"/>
            <p14:sldId id="370"/>
            <p14:sldId id="371"/>
            <p14:sldId id="372"/>
            <p14:sldId id="373"/>
            <p14:sldId id="374"/>
            <p14:sldId id="375"/>
            <p14:sldId id="376"/>
            <p14:sldId id="377"/>
            <p14:sldId id="378"/>
            <p14:sldId id="379"/>
            <p14:sldId id="380"/>
            <p14:sldId id="381"/>
            <p14:sldId id="383"/>
            <p14:sldId id="384"/>
            <p14:sldId id="385"/>
            <p14:sldId id="386"/>
            <p14:sldId id="387"/>
            <p14:sldId id="388"/>
            <p14:sldId id="389"/>
            <p14:sldId id="390"/>
            <p14:sldId id="391"/>
            <p14:sldId id="392"/>
            <p14:sldId id="393"/>
            <p14:sldId id="394"/>
            <p14:sldId id="395"/>
            <p14:sldId id="396"/>
            <p14:sldId id="397"/>
            <p14:sldId id="398"/>
            <p14:sldId id="399"/>
            <p14:sldId id="400"/>
            <p14:sldId id="401"/>
            <p14:sldId id="402"/>
            <p14:sldId id="403"/>
            <p14:sldId id="404"/>
            <p14:sldId id="405"/>
            <p14:sldId id="406"/>
            <p14:sldId id="407"/>
            <p14:sldId id="408"/>
            <p14:sldId id="409"/>
            <p14:sldId id="410"/>
            <p14:sldId id="411"/>
            <p14:sldId id="412"/>
            <p14:sldId id="413"/>
            <p14:sldId id="414"/>
            <p14:sldId id="415"/>
            <p14:sldId id="416"/>
            <p14:sldId id="417"/>
            <p14:sldId id="418"/>
            <p14:sldId id="419"/>
            <p14:sldId id="420"/>
            <p14:sldId id="421"/>
            <p14:sldId id="422"/>
            <p14:sldId id="423"/>
            <p14:sldId id="424"/>
            <p14:sldId id="425"/>
            <p14:sldId id="426"/>
            <p14:sldId id="427"/>
            <p14:sldId id="428"/>
            <p14:sldId id="429"/>
            <p14:sldId id="430"/>
            <p14:sldId id="431"/>
            <p14:sldId id="432"/>
            <p14:sldId id="433"/>
            <p14:sldId id="434"/>
            <p14:sldId id="435"/>
            <p14:sldId id="436"/>
            <p14:sldId id="437"/>
            <p14:sldId id="438"/>
            <p14:sldId id="439"/>
            <p14:sldId id="440"/>
            <p14:sldId id="441"/>
            <p14:sldId id="442"/>
            <p14:sldId id="443"/>
            <p14:sldId id="444"/>
            <p14:sldId id="445"/>
            <p14:sldId id="446"/>
            <p14:sldId id="447"/>
            <p14:sldId id="448"/>
            <p14:sldId id="449"/>
            <p14:sldId id="450"/>
            <p14:sldId id="451"/>
          </p14:sldIdLst>
        </p14:section>
        <p14:section name="第三章 事务文书写作" id="{4586ED96-1048-437E-AAF3-21474B3F9C9A}">
          <p14:sldIdLst>
            <p14:sldId id="452"/>
            <p14:sldId id="453"/>
            <p14:sldId id="454"/>
            <p14:sldId id="455"/>
            <p14:sldId id="456"/>
            <p14:sldId id="457"/>
            <p14:sldId id="458"/>
            <p14:sldId id="459"/>
            <p14:sldId id="460"/>
            <p14:sldId id="461"/>
            <p14:sldId id="462"/>
            <p14:sldId id="463"/>
            <p14:sldId id="464"/>
            <p14:sldId id="465"/>
            <p14:sldId id="466"/>
            <p14:sldId id="467"/>
            <p14:sldId id="468"/>
            <p14:sldId id="469"/>
            <p14:sldId id="470"/>
            <p14:sldId id="471"/>
            <p14:sldId id="472"/>
            <p14:sldId id="473"/>
            <p14:sldId id="474"/>
            <p14:sldId id="475"/>
            <p14:sldId id="476"/>
            <p14:sldId id="477"/>
            <p14:sldId id="478"/>
            <p14:sldId id="479"/>
            <p14:sldId id="480"/>
            <p14:sldId id="481"/>
            <p14:sldId id="482"/>
            <p14:sldId id="483"/>
            <p14:sldId id="484"/>
            <p14:sldId id="485"/>
            <p14:sldId id="486"/>
            <p14:sldId id="487"/>
            <p14:sldId id="488"/>
            <p14:sldId id="489"/>
            <p14:sldId id="490"/>
            <p14:sldId id="491"/>
            <p14:sldId id="492"/>
            <p14:sldId id="493"/>
            <p14:sldId id="494"/>
            <p14:sldId id="495"/>
            <p14:sldId id="496"/>
            <p14:sldId id="497"/>
            <p14:sldId id="498"/>
            <p14:sldId id="499"/>
            <p14:sldId id="500"/>
            <p14:sldId id="501"/>
            <p14:sldId id="502"/>
            <p14:sldId id="503"/>
            <p14:sldId id="504"/>
            <p14:sldId id="505"/>
            <p14:sldId id="506"/>
            <p14:sldId id="507"/>
            <p14:sldId id="508"/>
            <p14:sldId id="509"/>
            <p14:sldId id="510"/>
            <p14:sldId id="511"/>
            <p14:sldId id="512"/>
            <p14:sldId id="513"/>
            <p14:sldId id="514"/>
            <p14:sldId id="515"/>
            <p14:sldId id="516"/>
            <p14:sldId id="517"/>
            <p14:sldId id="518"/>
            <p14:sldId id="519"/>
            <p14:sldId id="520"/>
            <p14:sldId id="521"/>
            <p14:sldId id="522"/>
            <p14:sldId id="523"/>
            <p14:sldId id="524"/>
            <p14:sldId id="525"/>
            <p14:sldId id="526"/>
            <p14:sldId id="527"/>
            <p14:sldId id="528"/>
            <p14:sldId id="529"/>
            <p14:sldId id="530"/>
            <p14:sldId id="531"/>
            <p14:sldId id="532"/>
            <p14:sldId id="533"/>
            <p14:sldId id="534"/>
            <p14:sldId id="535"/>
            <p14:sldId id="536"/>
            <p14:sldId id="537"/>
            <p14:sldId id="538"/>
            <p14:sldId id="539"/>
            <p14:sldId id="540"/>
            <p14:sldId id="541"/>
            <p14:sldId id="542"/>
            <p14:sldId id="543"/>
            <p14:sldId id="544"/>
            <p14:sldId id="545"/>
            <p14:sldId id="546"/>
            <p14:sldId id="547"/>
            <p14:sldId id="548"/>
            <p14:sldId id="549"/>
            <p14:sldId id="550"/>
            <p14:sldId id="551"/>
            <p14:sldId id="552"/>
            <p14:sldId id="553"/>
            <p14:sldId id="554"/>
            <p14:sldId id="555"/>
            <p14:sldId id="556"/>
            <p14:sldId id="557"/>
            <p14:sldId id="558"/>
            <p14:sldId id="559"/>
          </p14:sldIdLst>
        </p14:section>
        <p14:section name="第四章 私人文书写作" id="{6CA0E9DD-FF49-4BED-91C0-791F48B016F0}">
          <p14:sldIdLst>
            <p14:sldId id="883"/>
            <p14:sldId id="560"/>
            <p14:sldId id="561"/>
            <p14:sldId id="562"/>
            <p14:sldId id="563"/>
            <p14:sldId id="564"/>
            <p14:sldId id="565"/>
            <p14:sldId id="566"/>
            <p14:sldId id="567"/>
            <p14:sldId id="568"/>
            <p14:sldId id="569"/>
            <p14:sldId id="570"/>
            <p14:sldId id="571"/>
            <p14:sldId id="572"/>
            <p14:sldId id="573"/>
            <p14:sldId id="574"/>
            <p14:sldId id="575"/>
            <p14:sldId id="576"/>
            <p14:sldId id="577"/>
            <p14:sldId id="578"/>
            <p14:sldId id="579"/>
            <p14:sldId id="580"/>
            <p14:sldId id="581"/>
            <p14:sldId id="582"/>
            <p14:sldId id="583"/>
            <p14:sldId id="584"/>
            <p14:sldId id="585"/>
            <p14:sldId id="586"/>
            <p14:sldId id="587"/>
            <p14:sldId id="588"/>
            <p14:sldId id="589"/>
            <p14:sldId id="590"/>
            <p14:sldId id="591"/>
            <p14:sldId id="592"/>
            <p14:sldId id="593"/>
            <p14:sldId id="594"/>
            <p14:sldId id="595"/>
            <p14:sldId id="596"/>
            <p14:sldId id="597"/>
            <p14:sldId id="598"/>
            <p14:sldId id="599"/>
            <p14:sldId id="600"/>
            <p14:sldId id="601"/>
            <p14:sldId id="602"/>
            <p14:sldId id="603"/>
            <p14:sldId id="604"/>
            <p14:sldId id="605"/>
            <p14:sldId id="606"/>
            <p14:sldId id="607"/>
            <p14:sldId id="608"/>
            <p14:sldId id="609"/>
            <p14:sldId id="610"/>
            <p14:sldId id="611"/>
            <p14:sldId id="612"/>
            <p14:sldId id="613"/>
            <p14:sldId id="614"/>
            <p14:sldId id="615"/>
            <p14:sldId id="616"/>
            <p14:sldId id="617"/>
            <p14:sldId id="618"/>
            <p14:sldId id="619"/>
            <p14:sldId id="620"/>
            <p14:sldId id="621"/>
            <p14:sldId id="622"/>
            <p14:sldId id="623"/>
            <p14:sldId id="624"/>
            <p14:sldId id="625"/>
            <p14:sldId id="626"/>
            <p14:sldId id="627"/>
            <p14:sldId id="628"/>
            <p14:sldId id="629"/>
            <p14:sldId id="630"/>
            <p14:sldId id="631"/>
          </p14:sldIdLst>
        </p14:section>
        <p14:section name="第五章 科技文书写作" id="{471ADB17-E362-4876-A9FE-8E3C0FE2181A}">
          <p14:sldIdLst>
            <p14:sldId id="632"/>
            <p14:sldId id="633"/>
            <p14:sldId id="634"/>
            <p14:sldId id="635"/>
            <p14:sldId id="636"/>
            <p14:sldId id="637"/>
            <p14:sldId id="638"/>
            <p14:sldId id="639"/>
            <p14:sldId id="640"/>
            <p14:sldId id="641"/>
            <p14:sldId id="642"/>
            <p14:sldId id="643"/>
            <p14:sldId id="644"/>
            <p14:sldId id="645"/>
            <p14:sldId id="646"/>
            <p14:sldId id="647"/>
            <p14:sldId id="648"/>
            <p14:sldId id="649"/>
            <p14:sldId id="650"/>
            <p14:sldId id="651"/>
            <p14:sldId id="652"/>
            <p14:sldId id="653"/>
            <p14:sldId id="654"/>
            <p14:sldId id="655"/>
            <p14:sldId id="656"/>
            <p14:sldId id="657"/>
            <p14:sldId id="658"/>
            <p14:sldId id="659"/>
            <p14:sldId id="660"/>
            <p14:sldId id="661"/>
            <p14:sldId id="662"/>
            <p14:sldId id="663"/>
            <p14:sldId id="664"/>
            <p14:sldId id="665"/>
            <p14:sldId id="666"/>
            <p14:sldId id="667"/>
            <p14:sldId id="668"/>
            <p14:sldId id="669"/>
            <p14:sldId id="670"/>
            <p14:sldId id="671"/>
            <p14:sldId id="672"/>
            <p14:sldId id="673"/>
            <p14:sldId id="674"/>
            <p14:sldId id="675"/>
            <p14:sldId id="676"/>
            <p14:sldId id="677"/>
            <p14:sldId id="678"/>
            <p14:sldId id="679"/>
            <p14:sldId id="680"/>
            <p14:sldId id="681"/>
            <p14:sldId id="682"/>
            <p14:sldId id="683"/>
            <p14:sldId id="684"/>
            <p14:sldId id="685"/>
            <p14:sldId id="686"/>
            <p14:sldId id="687"/>
            <p14:sldId id="688"/>
            <p14:sldId id="689"/>
            <p14:sldId id="690"/>
            <p14:sldId id="691"/>
            <p14:sldId id="692"/>
            <p14:sldId id="693"/>
            <p14:sldId id="694"/>
            <p14:sldId id="695"/>
            <p14:sldId id="696"/>
            <p14:sldId id="697"/>
            <p14:sldId id="698"/>
            <p14:sldId id="699"/>
            <p14:sldId id="700"/>
            <p14:sldId id="701"/>
            <p14:sldId id="702"/>
            <p14:sldId id="703"/>
            <p14:sldId id="704"/>
            <p14:sldId id="706"/>
            <p14:sldId id="707"/>
            <p14:sldId id="708"/>
            <p14:sldId id="709"/>
            <p14:sldId id="710"/>
            <p14:sldId id="711"/>
            <p14:sldId id="712"/>
            <p14:sldId id="713"/>
            <p14:sldId id="714"/>
            <p14:sldId id="715"/>
            <p14:sldId id="716"/>
            <p14:sldId id="717"/>
            <p14:sldId id="718"/>
            <p14:sldId id="719"/>
            <p14:sldId id="720"/>
            <p14:sldId id="721"/>
          </p14:sldIdLst>
        </p14:section>
        <p14:section name="第六章 经济文书写作" id="{86D3DDC2-5E97-431B-9EEC-D448CED8CA51}">
          <p14:sldIdLst>
            <p14:sldId id="884"/>
            <p14:sldId id="722"/>
            <p14:sldId id="723"/>
            <p14:sldId id="724"/>
            <p14:sldId id="725"/>
            <p14:sldId id="726"/>
            <p14:sldId id="727"/>
            <p14:sldId id="728"/>
            <p14:sldId id="729"/>
            <p14:sldId id="730"/>
            <p14:sldId id="731"/>
            <p14:sldId id="732"/>
            <p14:sldId id="733"/>
            <p14:sldId id="734"/>
            <p14:sldId id="735"/>
            <p14:sldId id="736"/>
            <p14:sldId id="737"/>
            <p14:sldId id="738"/>
            <p14:sldId id="739"/>
            <p14:sldId id="740"/>
            <p14:sldId id="741"/>
            <p14:sldId id="742"/>
            <p14:sldId id="743"/>
            <p14:sldId id="744"/>
            <p14:sldId id="745"/>
            <p14:sldId id="746"/>
            <p14:sldId id="747"/>
            <p14:sldId id="748"/>
            <p14:sldId id="749"/>
            <p14:sldId id="750"/>
            <p14:sldId id="751"/>
            <p14:sldId id="752"/>
            <p14:sldId id="753"/>
            <p14:sldId id="754"/>
            <p14:sldId id="755"/>
            <p14:sldId id="756"/>
            <p14:sldId id="757"/>
            <p14:sldId id="758"/>
            <p14:sldId id="759"/>
            <p14:sldId id="760"/>
            <p14:sldId id="761"/>
            <p14:sldId id="762"/>
            <p14:sldId id="763"/>
            <p14:sldId id="764"/>
            <p14:sldId id="765"/>
            <p14:sldId id="766"/>
            <p14:sldId id="767"/>
            <p14:sldId id="768"/>
            <p14:sldId id="769"/>
            <p14:sldId id="770"/>
            <p14:sldId id="771"/>
            <p14:sldId id="772"/>
            <p14:sldId id="773"/>
            <p14:sldId id="774"/>
            <p14:sldId id="775"/>
            <p14:sldId id="776"/>
            <p14:sldId id="777"/>
            <p14:sldId id="778"/>
            <p14:sldId id="779"/>
            <p14:sldId id="780"/>
            <p14:sldId id="781"/>
            <p14:sldId id="782"/>
            <p14:sldId id="783"/>
            <p14:sldId id="784"/>
            <p14:sldId id="785"/>
            <p14:sldId id="786"/>
            <p14:sldId id="787"/>
            <p14:sldId id="788"/>
            <p14:sldId id="789"/>
            <p14:sldId id="790"/>
            <p14:sldId id="791"/>
            <p14:sldId id="792"/>
            <p14:sldId id="793"/>
            <p14:sldId id="794"/>
            <p14:sldId id="795"/>
            <p14:sldId id="796"/>
            <p14:sldId id="797"/>
            <p14:sldId id="798"/>
            <p14:sldId id="799"/>
            <p14:sldId id="800"/>
            <p14:sldId id="801"/>
            <p14:sldId id="802"/>
            <p14:sldId id="803"/>
            <p14:sldId id="804"/>
          </p14:sldIdLst>
        </p14:section>
        <p14:section name="第七章 新闻传播文书写作" id="{E2AAE0E4-1593-43EA-986D-15C73547FD00}">
          <p14:sldIdLst>
            <p14:sldId id="885"/>
            <p14:sldId id="805"/>
            <p14:sldId id="806"/>
            <p14:sldId id="807"/>
            <p14:sldId id="808"/>
            <p14:sldId id="809"/>
            <p14:sldId id="810"/>
            <p14:sldId id="811"/>
            <p14:sldId id="812"/>
            <p14:sldId id="813"/>
            <p14:sldId id="814"/>
            <p14:sldId id="815"/>
            <p14:sldId id="816"/>
            <p14:sldId id="817"/>
            <p14:sldId id="818"/>
            <p14:sldId id="819"/>
            <p14:sldId id="820"/>
            <p14:sldId id="821"/>
            <p14:sldId id="822"/>
            <p14:sldId id="823"/>
            <p14:sldId id="824"/>
            <p14:sldId id="825"/>
            <p14:sldId id="826"/>
            <p14:sldId id="827"/>
            <p14:sldId id="828"/>
            <p14:sldId id="829"/>
            <p14:sldId id="830"/>
            <p14:sldId id="831"/>
            <p14:sldId id="832"/>
            <p14:sldId id="833"/>
            <p14:sldId id="834"/>
            <p14:sldId id="835"/>
            <p14:sldId id="836"/>
            <p14:sldId id="837"/>
            <p14:sldId id="838"/>
            <p14:sldId id="839"/>
            <p14:sldId id="840"/>
            <p14:sldId id="841"/>
            <p14:sldId id="842"/>
            <p14:sldId id="844"/>
            <p14:sldId id="843"/>
            <p14:sldId id="845"/>
            <p14:sldId id="846"/>
            <p14:sldId id="847"/>
            <p14:sldId id="848"/>
            <p14:sldId id="849"/>
            <p14:sldId id="850"/>
            <p14:sldId id="851"/>
            <p14:sldId id="852"/>
            <p14:sldId id="853"/>
            <p14:sldId id="854"/>
            <p14:sldId id="855"/>
            <p14:sldId id="856"/>
            <p14:sldId id="857"/>
            <p14:sldId id="858"/>
            <p14:sldId id="859"/>
            <p14:sldId id="860"/>
            <p14:sldId id="861"/>
            <p14:sldId id="862"/>
            <p14:sldId id="863"/>
            <p14:sldId id="864"/>
            <p14:sldId id="865"/>
            <p14:sldId id="866"/>
            <p14:sldId id="867"/>
            <p14:sldId id="868"/>
            <p14:sldId id="869"/>
            <p14:sldId id="870"/>
            <p14:sldId id="871"/>
            <p14:sldId id="872"/>
            <p14:sldId id="873"/>
            <p14:sldId id="874"/>
            <p14:sldId id="875"/>
            <p14:sldId id="876"/>
            <p14:sldId id="877"/>
            <p14:sldId id="878"/>
            <p14:sldId id="879"/>
            <p14:sldId id="880"/>
            <p14:sldId id="881"/>
          </p14:sldIdLst>
        </p14:section>
        <p14:section name="第八章 公关礼仪文书写作" id="{1B0D844F-E3AE-411E-BD36-1E68959F64C6}">
          <p14:sldIdLst>
            <p14:sldId id="882"/>
            <p14:sldId id="886"/>
            <p14:sldId id="887"/>
            <p14:sldId id="888"/>
            <p14:sldId id="889"/>
            <p14:sldId id="890"/>
            <p14:sldId id="891"/>
            <p14:sldId id="892"/>
            <p14:sldId id="893"/>
            <p14:sldId id="894"/>
            <p14:sldId id="895"/>
            <p14:sldId id="896"/>
            <p14:sldId id="897"/>
            <p14:sldId id="898"/>
            <p14:sldId id="899"/>
            <p14:sldId id="900"/>
            <p14:sldId id="901"/>
            <p14:sldId id="902"/>
            <p14:sldId id="903"/>
            <p14:sldId id="904"/>
            <p14:sldId id="905"/>
            <p14:sldId id="906"/>
            <p14:sldId id="907"/>
            <p14:sldId id="908"/>
            <p14:sldId id="909"/>
            <p14:sldId id="910"/>
            <p14:sldId id="911"/>
            <p14:sldId id="912"/>
            <p14:sldId id="913"/>
            <p14:sldId id="914"/>
            <p14:sldId id="915"/>
            <p14:sldId id="916"/>
            <p14:sldId id="917"/>
            <p14:sldId id="918"/>
            <p14:sldId id="919"/>
            <p14:sldId id="920"/>
            <p14:sldId id="921"/>
            <p14:sldId id="922"/>
            <p14:sldId id="923"/>
            <p14:sldId id="924"/>
            <p14:sldId id="925"/>
            <p14:sldId id="926"/>
            <p14:sldId id="927"/>
            <p14:sldId id="928"/>
            <p14:sldId id="929"/>
            <p14:sldId id="930"/>
            <p14:sldId id="931"/>
            <p14:sldId id="932"/>
            <p14:sldId id="933"/>
            <p14:sldId id="934"/>
            <p14:sldId id="935"/>
            <p14:sldId id="936"/>
            <p14:sldId id="937"/>
            <p14:sldId id="938"/>
            <p14:sldId id="939"/>
            <p14:sldId id="940"/>
            <p14:sldId id="941"/>
            <p14:sldId id="942"/>
            <p14:sldId id="943"/>
            <p14:sldId id="944"/>
            <p14:sldId id="945"/>
            <p14:sldId id="946"/>
            <p14:sldId id="947"/>
            <p14:sldId id="948"/>
            <p14:sldId id="949"/>
            <p14:sldId id="950"/>
            <p14:sldId id="951"/>
            <p14:sldId id="952"/>
            <p14:sldId id="953"/>
            <p14:sldId id="954"/>
            <p14:sldId id="955"/>
            <p14:sldId id="956"/>
            <p14:sldId id="957"/>
            <p14:sldId id="958"/>
            <p14:sldId id="959"/>
            <p14:sldId id="960"/>
            <p14:sldId id="961"/>
            <p14:sldId id="962"/>
            <p14:sldId id="963"/>
            <p14:sldId id="964"/>
          </p14:sldIdLst>
        </p14:section>
        <p14:section name="第九章 法律文书写作" id="{B1EDC715-258D-4DCB-B9A6-DC7207E07335}">
          <p14:sldIdLst>
            <p14:sldId id="965"/>
            <p14:sldId id="966"/>
            <p14:sldId id="967"/>
            <p14:sldId id="968"/>
            <p14:sldId id="969"/>
            <p14:sldId id="970"/>
            <p14:sldId id="971"/>
            <p14:sldId id="972"/>
            <p14:sldId id="973"/>
            <p14:sldId id="974"/>
            <p14:sldId id="975"/>
            <p14:sldId id="976"/>
            <p14:sldId id="977"/>
            <p14:sldId id="978"/>
            <p14:sldId id="979"/>
            <p14:sldId id="980"/>
            <p14:sldId id="981"/>
            <p14:sldId id="982"/>
            <p14:sldId id="983"/>
            <p14:sldId id="984"/>
            <p14:sldId id="985"/>
            <p14:sldId id="986"/>
            <p14:sldId id="987"/>
            <p14:sldId id="988"/>
            <p14:sldId id="989"/>
            <p14:sldId id="990"/>
            <p14:sldId id="991"/>
            <p14:sldId id="992"/>
            <p14:sldId id="993"/>
            <p14:sldId id="994"/>
            <p14:sldId id="995"/>
            <p14:sldId id="996"/>
            <p14:sldId id="997"/>
            <p14:sldId id="998"/>
            <p14:sldId id="999"/>
            <p14:sldId id="1000"/>
            <p14:sldId id="1001"/>
            <p14:sldId id="1002"/>
            <p14:sldId id="1003"/>
            <p14:sldId id="1004"/>
            <p14:sldId id="1005"/>
            <p14:sldId id="1006"/>
            <p14:sldId id="1007"/>
            <p14:sldId id="1008"/>
            <p14:sldId id="1009"/>
            <p14:sldId id="1010"/>
            <p14:sldId id="1011"/>
            <p14:sldId id="1012"/>
            <p14:sldId id="1013"/>
            <p14:sldId id="1014"/>
            <p14:sldId id="1015"/>
            <p14:sldId id="1016"/>
            <p14:sldId id="1017"/>
            <p14:sldId id="1018"/>
            <p14:sldId id="1019"/>
            <p14:sldId id="1020"/>
            <p14:sldId id="1021"/>
            <p14:sldId id="1022"/>
            <p14:sldId id="1023"/>
            <p14:sldId id="1024"/>
            <p14:sldId id="1025"/>
            <p14:sldId id="1026"/>
            <p14:sldId id="1028"/>
            <p14:sldId id="1027"/>
            <p14:sldId id="1029"/>
            <p14:sldId id="1030"/>
            <p14:sldId id="1031"/>
            <p14:sldId id="1032"/>
            <p14:sldId id="1033"/>
            <p14:sldId id="1034"/>
            <p14:sldId id="1035"/>
            <p14:sldId id="1036"/>
            <p14:sldId id="1037"/>
          </p14:sldIdLst>
        </p14:section>
        <p14:section name="封底" id="{5B2F4F7B-5DC5-4605-9B44-C503BB4ADF87}">
          <p14:sldIdLst>
            <p14:sldId id="103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472C4"/>
    <a:srgbClr val="023999"/>
    <a:srgbClr val="164DAD"/>
    <a:srgbClr val="426AB1"/>
    <a:srgbClr val="285FBF"/>
    <a:srgbClr val="F4F7F9"/>
    <a:srgbClr val="4279D9"/>
    <a:srgbClr val="0C43A3"/>
    <a:srgbClr val="3F76D6"/>
    <a:srgbClr val="1F56B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02" d="100"/>
          <a:sy n="102" d="100"/>
        </p:scale>
        <p:origin x="144" y="23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671" Type="http://schemas.openxmlformats.org/officeDocument/2006/relationships/slide" Target="slides/slide670.xml"/><Relationship Id="rId769" Type="http://schemas.openxmlformats.org/officeDocument/2006/relationships/slide" Target="slides/slide768.xml"/><Relationship Id="rId21" Type="http://schemas.openxmlformats.org/officeDocument/2006/relationships/slide" Target="slides/slide20.xml"/><Relationship Id="rId324" Type="http://schemas.openxmlformats.org/officeDocument/2006/relationships/slide" Target="slides/slide323.xml"/><Relationship Id="rId531" Type="http://schemas.openxmlformats.org/officeDocument/2006/relationships/slide" Target="slides/slide530.xml"/><Relationship Id="rId629" Type="http://schemas.openxmlformats.org/officeDocument/2006/relationships/slide" Target="slides/slide628.xml"/><Relationship Id="rId170" Type="http://schemas.openxmlformats.org/officeDocument/2006/relationships/slide" Target="slides/slide169.xml"/><Relationship Id="rId268" Type="http://schemas.openxmlformats.org/officeDocument/2006/relationships/slide" Target="slides/slide267.xml"/><Relationship Id="rId475" Type="http://schemas.openxmlformats.org/officeDocument/2006/relationships/slide" Target="slides/slide474.xml"/><Relationship Id="rId640" Type="http://schemas.openxmlformats.org/officeDocument/2006/relationships/slide" Target="slides/slide639.xml"/><Relationship Id="rId682" Type="http://schemas.openxmlformats.org/officeDocument/2006/relationships/slide" Target="slides/slide681.xml"/><Relationship Id="rId738" Type="http://schemas.openxmlformats.org/officeDocument/2006/relationships/slide" Target="slides/slide737.xml"/><Relationship Id="rId32" Type="http://schemas.openxmlformats.org/officeDocument/2006/relationships/slide" Target="slides/slide31.xml"/><Relationship Id="rId74" Type="http://schemas.openxmlformats.org/officeDocument/2006/relationships/slide" Target="slides/slide73.xml"/><Relationship Id="rId128" Type="http://schemas.openxmlformats.org/officeDocument/2006/relationships/slide" Target="slides/slide127.xml"/><Relationship Id="rId335" Type="http://schemas.openxmlformats.org/officeDocument/2006/relationships/slide" Target="slides/slide334.xml"/><Relationship Id="rId377" Type="http://schemas.openxmlformats.org/officeDocument/2006/relationships/slide" Target="slides/slide376.xml"/><Relationship Id="rId500" Type="http://schemas.openxmlformats.org/officeDocument/2006/relationships/slide" Target="slides/slide499.xml"/><Relationship Id="rId542" Type="http://schemas.openxmlformats.org/officeDocument/2006/relationships/slide" Target="slides/slide541.xml"/><Relationship Id="rId584" Type="http://schemas.openxmlformats.org/officeDocument/2006/relationships/slide" Target="slides/slide583.xml"/><Relationship Id="rId5" Type="http://schemas.openxmlformats.org/officeDocument/2006/relationships/slide" Target="slides/slide4.xml"/><Relationship Id="rId181" Type="http://schemas.openxmlformats.org/officeDocument/2006/relationships/slide" Target="slides/slide180.xml"/><Relationship Id="rId237" Type="http://schemas.openxmlformats.org/officeDocument/2006/relationships/slide" Target="slides/slide236.xml"/><Relationship Id="rId402" Type="http://schemas.openxmlformats.org/officeDocument/2006/relationships/slide" Target="slides/slide401.xml"/><Relationship Id="rId279" Type="http://schemas.openxmlformats.org/officeDocument/2006/relationships/slide" Target="slides/slide278.xml"/><Relationship Id="rId444" Type="http://schemas.openxmlformats.org/officeDocument/2006/relationships/slide" Target="slides/slide443.xml"/><Relationship Id="rId486" Type="http://schemas.openxmlformats.org/officeDocument/2006/relationships/slide" Target="slides/slide485.xml"/><Relationship Id="rId651" Type="http://schemas.openxmlformats.org/officeDocument/2006/relationships/slide" Target="slides/slide650.xml"/><Relationship Id="rId693" Type="http://schemas.openxmlformats.org/officeDocument/2006/relationships/slide" Target="slides/slide692.xml"/><Relationship Id="rId707" Type="http://schemas.openxmlformats.org/officeDocument/2006/relationships/slide" Target="slides/slide706.xml"/><Relationship Id="rId749" Type="http://schemas.openxmlformats.org/officeDocument/2006/relationships/slide" Target="slides/slide748.xml"/><Relationship Id="rId43" Type="http://schemas.openxmlformats.org/officeDocument/2006/relationships/slide" Target="slides/slide42.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346" Type="http://schemas.openxmlformats.org/officeDocument/2006/relationships/slide" Target="slides/slide345.xml"/><Relationship Id="rId388" Type="http://schemas.openxmlformats.org/officeDocument/2006/relationships/slide" Target="slides/slide387.xml"/><Relationship Id="rId511" Type="http://schemas.openxmlformats.org/officeDocument/2006/relationships/slide" Target="slides/slide510.xml"/><Relationship Id="rId553" Type="http://schemas.openxmlformats.org/officeDocument/2006/relationships/slide" Target="slides/slide552.xml"/><Relationship Id="rId609" Type="http://schemas.openxmlformats.org/officeDocument/2006/relationships/slide" Target="slides/slide608.xml"/><Relationship Id="rId760" Type="http://schemas.openxmlformats.org/officeDocument/2006/relationships/slide" Target="slides/slide759.xml"/><Relationship Id="rId85" Type="http://schemas.openxmlformats.org/officeDocument/2006/relationships/slide" Target="slides/slide84.xml"/><Relationship Id="rId150" Type="http://schemas.openxmlformats.org/officeDocument/2006/relationships/slide" Target="slides/slide149.xml"/><Relationship Id="rId192" Type="http://schemas.openxmlformats.org/officeDocument/2006/relationships/slide" Target="slides/slide191.xml"/><Relationship Id="rId206" Type="http://schemas.openxmlformats.org/officeDocument/2006/relationships/slide" Target="slides/slide205.xml"/><Relationship Id="rId413" Type="http://schemas.openxmlformats.org/officeDocument/2006/relationships/slide" Target="slides/slide412.xml"/><Relationship Id="rId595" Type="http://schemas.openxmlformats.org/officeDocument/2006/relationships/slide" Target="slides/slide594.xml"/><Relationship Id="rId248" Type="http://schemas.openxmlformats.org/officeDocument/2006/relationships/slide" Target="slides/slide247.xml"/><Relationship Id="rId455" Type="http://schemas.openxmlformats.org/officeDocument/2006/relationships/slide" Target="slides/slide454.xml"/><Relationship Id="rId497" Type="http://schemas.openxmlformats.org/officeDocument/2006/relationships/slide" Target="slides/slide496.xml"/><Relationship Id="rId620" Type="http://schemas.openxmlformats.org/officeDocument/2006/relationships/slide" Target="slides/slide619.xml"/><Relationship Id="rId662" Type="http://schemas.openxmlformats.org/officeDocument/2006/relationships/slide" Target="slides/slide661.xml"/><Relationship Id="rId718" Type="http://schemas.openxmlformats.org/officeDocument/2006/relationships/slide" Target="slides/slide717.xml"/><Relationship Id="rId12" Type="http://schemas.openxmlformats.org/officeDocument/2006/relationships/slide" Target="slides/slide11.xml"/><Relationship Id="rId108" Type="http://schemas.openxmlformats.org/officeDocument/2006/relationships/slide" Target="slides/slide107.xml"/><Relationship Id="rId315" Type="http://schemas.openxmlformats.org/officeDocument/2006/relationships/slide" Target="slides/slide314.xml"/><Relationship Id="rId357" Type="http://schemas.openxmlformats.org/officeDocument/2006/relationships/slide" Target="slides/slide356.xml"/><Relationship Id="rId522" Type="http://schemas.openxmlformats.org/officeDocument/2006/relationships/slide" Target="slides/slide521.xml"/><Relationship Id="rId54" Type="http://schemas.openxmlformats.org/officeDocument/2006/relationships/slide" Target="slides/slide53.xml"/><Relationship Id="rId96" Type="http://schemas.openxmlformats.org/officeDocument/2006/relationships/slide" Target="slides/slide95.xml"/><Relationship Id="rId161" Type="http://schemas.openxmlformats.org/officeDocument/2006/relationships/slide" Target="slides/slide160.xml"/><Relationship Id="rId217" Type="http://schemas.openxmlformats.org/officeDocument/2006/relationships/slide" Target="slides/slide216.xml"/><Relationship Id="rId399" Type="http://schemas.openxmlformats.org/officeDocument/2006/relationships/slide" Target="slides/slide398.xml"/><Relationship Id="rId564" Type="http://schemas.openxmlformats.org/officeDocument/2006/relationships/slide" Target="slides/slide563.xml"/><Relationship Id="rId771" Type="http://schemas.openxmlformats.org/officeDocument/2006/relationships/slide" Target="slides/slide770.xml"/><Relationship Id="rId259" Type="http://schemas.openxmlformats.org/officeDocument/2006/relationships/slide" Target="slides/slide258.xml"/><Relationship Id="rId424" Type="http://schemas.openxmlformats.org/officeDocument/2006/relationships/slide" Target="slides/slide423.xml"/><Relationship Id="rId466" Type="http://schemas.openxmlformats.org/officeDocument/2006/relationships/slide" Target="slides/slide465.xml"/><Relationship Id="rId631" Type="http://schemas.openxmlformats.org/officeDocument/2006/relationships/slide" Target="slides/slide630.xml"/><Relationship Id="rId673" Type="http://schemas.openxmlformats.org/officeDocument/2006/relationships/slide" Target="slides/slide672.xml"/><Relationship Id="rId729" Type="http://schemas.openxmlformats.org/officeDocument/2006/relationships/slide" Target="slides/slide72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326" Type="http://schemas.openxmlformats.org/officeDocument/2006/relationships/slide" Target="slides/slide325.xml"/><Relationship Id="rId533" Type="http://schemas.openxmlformats.org/officeDocument/2006/relationships/slide" Target="slides/slide532.xml"/><Relationship Id="rId65" Type="http://schemas.openxmlformats.org/officeDocument/2006/relationships/slide" Target="slides/slide64.xml"/><Relationship Id="rId130" Type="http://schemas.openxmlformats.org/officeDocument/2006/relationships/slide" Target="slides/slide129.xml"/><Relationship Id="rId368" Type="http://schemas.openxmlformats.org/officeDocument/2006/relationships/slide" Target="slides/slide367.xml"/><Relationship Id="rId575" Type="http://schemas.openxmlformats.org/officeDocument/2006/relationships/slide" Target="slides/slide574.xml"/><Relationship Id="rId740" Type="http://schemas.openxmlformats.org/officeDocument/2006/relationships/slide" Target="slides/slide739.xml"/><Relationship Id="rId782" Type="http://schemas.openxmlformats.org/officeDocument/2006/relationships/presProps" Target="presProps.xml"/><Relationship Id="rId172" Type="http://schemas.openxmlformats.org/officeDocument/2006/relationships/slide" Target="slides/slide171.xml"/><Relationship Id="rId228" Type="http://schemas.openxmlformats.org/officeDocument/2006/relationships/slide" Target="slides/slide227.xml"/><Relationship Id="rId435" Type="http://schemas.openxmlformats.org/officeDocument/2006/relationships/slide" Target="slides/slide434.xml"/><Relationship Id="rId477" Type="http://schemas.openxmlformats.org/officeDocument/2006/relationships/slide" Target="slides/slide476.xml"/><Relationship Id="rId600" Type="http://schemas.openxmlformats.org/officeDocument/2006/relationships/slide" Target="slides/slide599.xml"/><Relationship Id="rId642" Type="http://schemas.openxmlformats.org/officeDocument/2006/relationships/slide" Target="slides/slide641.xml"/><Relationship Id="rId684" Type="http://schemas.openxmlformats.org/officeDocument/2006/relationships/slide" Target="slides/slide683.xml"/><Relationship Id="rId281" Type="http://schemas.openxmlformats.org/officeDocument/2006/relationships/slide" Target="slides/slide280.xml"/><Relationship Id="rId337" Type="http://schemas.openxmlformats.org/officeDocument/2006/relationships/slide" Target="slides/slide336.xml"/><Relationship Id="rId502" Type="http://schemas.openxmlformats.org/officeDocument/2006/relationships/slide" Target="slides/slide501.xml"/><Relationship Id="rId34" Type="http://schemas.openxmlformats.org/officeDocument/2006/relationships/slide" Target="slides/slide33.xml"/><Relationship Id="rId76" Type="http://schemas.openxmlformats.org/officeDocument/2006/relationships/slide" Target="slides/slide75.xml"/><Relationship Id="rId141" Type="http://schemas.openxmlformats.org/officeDocument/2006/relationships/slide" Target="slides/slide140.xml"/><Relationship Id="rId379" Type="http://schemas.openxmlformats.org/officeDocument/2006/relationships/slide" Target="slides/slide378.xml"/><Relationship Id="rId544" Type="http://schemas.openxmlformats.org/officeDocument/2006/relationships/slide" Target="slides/slide543.xml"/><Relationship Id="rId586" Type="http://schemas.openxmlformats.org/officeDocument/2006/relationships/slide" Target="slides/slide585.xml"/><Relationship Id="rId751" Type="http://schemas.openxmlformats.org/officeDocument/2006/relationships/slide" Target="slides/slide750.xml"/><Relationship Id="rId7" Type="http://schemas.openxmlformats.org/officeDocument/2006/relationships/slide" Target="slides/slide6.xml"/><Relationship Id="rId183" Type="http://schemas.openxmlformats.org/officeDocument/2006/relationships/slide" Target="slides/slide182.xml"/><Relationship Id="rId239" Type="http://schemas.openxmlformats.org/officeDocument/2006/relationships/slide" Target="slides/slide238.xml"/><Relationship Id="rId390" Type="http://schemas.openxmlformats.org/officeDocument/2006/relationships/slide" Target="slides/slide389.xml"/><Relationship Id="rId404" Type="http://schemas.openxmlformats.org/officeDocument/2006/relationships/slide" Target="slides/slide403.xml"/><Relationship Id="rId446" Type="http://schemas.openxmlformats.org/officeDocument/2006/relationships/slide" Target="slides/slide445.xml"/><Relationship Id="rId611" Type="http://schemas.openxmlformats.org/officeDocument/2006/relationships/slide" Target="slides/slide610.xml"/><Relationship Id="rId653" Type="http://schemas.openxmlformats.org/officeDocument/2006/relationships/slide" Target="slides/slide652.xml"/><Relationship Id="rId250" Type="http://schemas.openxmlformats.org/officeDocument/2006/relationships/slide" Target="slides/slide249.xml"/><Relationship Id="rId292" Type="http://schemas.openxmlformats.org/officeDocument/2006/relationships/slide" Target="slides/slide291.xml"/><Relationship Id="rId306" Type="http://schemas.openxmlformats.org/officeDocument/2006/relationships/slide" Target="slides/slide305.xml"/><Relationship Id="rId488" Type="http://schemas.openxmlformats.org/officeDocument/2006/relationships/slide" Target="slides/slide487.xml"/><Relationship Id="rId695" Type="http://schemas.openxmlformats.org/officeDocument/2006/relationships/slide" Target="slides/slide694.xml"/><Relationship Id="rId709" Type="http://schemas.openxmlformats.org/officeDocument/2006/relationships/slide" Target="slides/slide708.xml"/><Relationship Id="rId45" Type="http://schemas.openxmlformats.org/officeDocument/2006/relationships/slide" Target="slides/slide44.xml"/><Relationship Id="rId87" Type="http://schemas.openxmlformats.org/officeDocument/2006/relationships/slide" Target="slides/slide86.xml"/><Relationship Id="rId110" Type="http://schemas.openxmlformats.org/officeDocument/2006/relationships/slide" Target="slides/slide109.xml"/><Relationship Id="rId348" Type="http://schemas.openxmlformats.org/officeDocument/2006/relationships/slide" Target="slides/slide347.xml"/><Relationship Id="rId513" Type="http://schemas.openxmlformats.org/officeDocument/2006/relationships/slide" Target="slides/slide512.xml"/><Relationship Id="rId555" Type="http://schemas.openxmlformats.org/officeDocument/2006/relationships/slide" Target="slides/slide554.xml"/><Relationship Id="rId597" Type="http://schemas.openxmlformats.org/officeDocument/2006/relationships/slide" Target="slides/slide596.xml"/><Relationship Id="rId720" Type="http://schemas.openxmlformats.org/officeDocument/2006/relationships/slide" Target="slides/slide719.xml"/><Relationship Id="rId762" Type="http://schemas.openxmlformats.org/officeDocument/2006/relationships/slide" Target="slides/slide761.xml"/><Relationship Id="rId152" Type="http://schemas.openxmlformats.org/officeDocument/2006/relationships/slide" Target="slides/slide151.xml"/><Relationship Id="rId194" Type="http://schemas.openxmlformats.org/officeDocument/2006/relationships/slide" Target="slides/slide193.xml"/><Relationship Id="rId208" Type="http://schemas.openxmlformats.org/officeDocument/2006/relationships/slide" Target="slides/slide207.xml"/><Relationship Id="rId415" Type="http://schemas.openxmlformats.org/officeDocument/2006/relationships/slide" Target="slides/slide414.xml"/><Relationship Id="rId457" Type="http://schemas.openxmlformats.org/officeDocument/2006/relationships/slide" Target="slides/slide456.xml"/><Relationship Id="rId622" Type="http://schemas.openxmlformats.org/officeDocument/2006/relationships/slide" Target="slides/slide621.xml"/><Relationship Id="rId261" Type="http://schemas.openxmlformats.org/officeDocument/2006/relationships/slide" Target="slides/slide260.xml"/><Relationship Id="rId499" Type="http://schemas.openxmlformats.org/officeDocument/2006/relationships/slide" Target="slides/slide498.xml"/><Relationship Id="rId664" Type="http://schemas.openxmlformats.org/officeDocument/2006/relationships/slide" Target="slides/slide663.xml"/><Relationship Id="rId14" Type="http://schemas.openxmlformats.org/officeDocument/2006/relationships/slide" Target="slides/slide13.xml"/><Relationship Id="rId56" Type="http://schemas.openxmlformats.org/officeDocument/2006/relationships/slide" Target="slides/slide55.xml"/><Relationship Id="rId317" Type="http://schemas.openxmlformats.org/officeDocument/2006/relationships/slide" Target="slides/slide316.xml"/><Relationship Id="rId359" Type="http://schemas.openxmlformats.org/officeDocument/2006/relationships/slide" Target="slides/slide358.xml"/><Relationship Id="rId524" Type="http://schemas.openxmlformats.org/officeDocument/2006/relationships/slide" Target="slides/slide523.xml"/><Relationship Id="rId566" Type="http://schemas.openxmlformats.org/officeDocument/2006/relationships/slide" Target="slides/slide565.xml"/><Relationship Id="rId731" Type="http://schemas.openxmlformats.org/officeDocument/2006/relationships/slide" Target="slides/slide730.xml"/><Relationship Id="rId773" Type="http://schemas.openxmlformats.org/officeDocument/2006/relationships/slide" Target="slides/slide772.xml"/><Relationship Id="rId98" Type="http://schemas.openxmlformats.org/officeDocument/2006/relationships/slide" Target="slides/slide97.xml"/><Relationship Id="rId121" Type="http://schemas.openxmlformats.org/officeDocument/2006/relationships/slide" Target="slides/slide120.xml"/><Relationship Id="rId163" Type="http://schemas.openxmlformats.org/officeDocument/2006/relationships/slide" Target="slides/slide162.xml"/><Relationship Id="rId219" Type="http://schemas.openxmlformats.org/officeDocument/2006/relationships/slide" Target="slides/slide218.xml"/><Relationship Id="rId370" Type="http://schemas.openxmlformats.org/officeDocument/2006/relationships/slide" Target="slides/slide369.xml"/><Relationship Id="rId426" Type="http://schemas.openxmlformats.org/officeDocument/2006/relationships/slide" Target="slides/slide425.xml"/><Relationship Id="rId633" Type="http://schemas.openxmlformats.org/officeDocument/2006/relationships/slide" Target="slides/slide632.xml"/><Relationship Id="rId230" Type="http://schemas.openxmlformats.org/officeDocument/2006/relationships/slide" Target="slides/slide229.xml"/><Relationship Id="rId468" Type="http://schemas.openxmlformats.org/officeDocument/2006/relationships/slide" Target="slides/slide467.xml"/><Relationship Id="rId675" Type="http://schemas.openxmlformats.org/officeDocument/2006/relationships/slide" Target="slides/slide674.xml"/><Relationship Id="rId25" Type="http://schemas.openxmlformats.org/officeDocument/2006/relationships/slide" Target="slides/slide24.xml"/><Relationship Id="rId67" Type="http://schemas.openxmlformats.org/officeDocument/2006/relationships/slide" Target="slides/slide66.xml"/><Relationship Id="rId272" Type="http://schemas.openxmlformats.org/officeDocument/2006/relationships/slide" Target="slides/slide271.xml"/><Relationship Id="rId328" Type="http://schemas.openxmlformats.org/officeDocument/2006/relationships/slide" Target="slides/slide327.xml"/><Relationship Id="rId535" Type="http://schemas.openxmlformats.org/officeDocument/2006/relationships/slide" Target="slides/slide534.xml"/><Relationship Id="rId577" Type="http://schemas.openxmlformats.org/officeDocument/2006/relationships/slide" Target="slides/slide576.xml"/><Relationship Id="rId700" Type="http://schemas.openxmlformats.org/officeDocument/2006/relationships/slide" Target="slides/slide699.xml"/><Relationship Id="rId742" Type="http://schemas.openxmlformats.org/officeDocument/2006/relationships/slide" Target="slides/slide741.xml"/><Relationship Id="rId132" Type="http://schemas.openxmlformats.org/officeDocument/2006/relationships/slide" Target="slides/slide131.xml"/><Relationship Id="rId174" Type="http://schemas.openxmlformats.org/officeDocument/2006/relationships/slide" Target="slides/slide173.xml"/><Relationship Id="rId381" Type="http://schemas.openxmlformats.org/officeDocument/2006/relationships/slide" Target="slides/slide380.xml"/><Relationship Id="rId602" Type="http://schemas.openxmlformats.org/officeDocument/2006/relationships/slide" Target="slides/slide601.xml"/><Relationship Id="rId784" Type="http://schemas.openxmlformats.org/officeDocument/2006/relationships/theme" Target="theme/theme1.xml"/><Relationship Id="rId241" Type="http://schemas.openxmlformats.org/officeDocument/2006/relationships/slide" Target="slides/slide240.xml"/><Relationship Id="rId437" Type="http://schemas.openxmlformats.org/officeDocument/2006/relationships/slide" Target="slides/slide436.xml"/><Relationship Id="rId479" Type="http://schemas.openxmlformats.org/officeDocument/2006/relationships/slide" Target="slides/slide478.xml"/><Relationship Id="rId644" Type="http://schemas.openxmlformats.org/officeDocument/2006/relationships/slide" Target="slides/slide643.xml"/><Relationship Id="rId686" Type="http://schemas.openxmlformats.org/officeDocument/2006/relationships/slide" Target="slides/slide685.xml"/><Relationship Id="rId36" Type="http://schemas.openxmlformats.org/officeDocument/2006/relationships/slide" Target="slides/slide35.xml"/><Relationship Id="rId283" Type="http://schemas.openxmlformats.org/officeDocument/2006/relationships/slide" Target="slides/slide282.xml"/><Relationship Id="rId339" Type="http://schemas.openxmlformats.org/officeDocument/2006/relationships/slide" Target="slides/slide338.xml"/><Relationship Id="rId490" Type="http://schemas.openxmlformats.org/officeDocument/2006/relationships/slide" Target="slides/slide489.xml"/><Relationship Id="rId504" Type="http://schemas.openxmlformats.org/officeDocument/2006/relationships/slide" Target="slides/slide503.xml"/><Relationship Id="rId546" Type="http://schemas.openxmlformats.org/officeDocument/2006/relationships/slide" Target="slides/slide545.xml"/><Relationship Id="rId711" Type="http://schemas.openxmlformats.org/officeDocument/2006/relationships/slide" Target="slides/slide710.xml"/><Relationship Id="rId753" Type="http://schemas.openxmlformats.org/officeDocument/2006/relationships/slide" Target="slides/slide752.xml"/><Relationship Id="rId78" Type="http://schemas.openxmlformats.org/officeDocument/2006/relationships/slide" Target="slides/slide77.xml"/><Relationship Id="rId101" Type="http://schemas.openxmlformats.org/officeDocument/2006/relationships/slide" Target="slides/slide100.xml"/><Relationship Id="rId143" Type="http://schemas.openxmlformats.org/officeDocument/2006/relationships/slide" Target="slides/slide142.xml"/><Relationship Id="rId185" Type="http://schemas.openxmlformats.org/officeDocument/2006/relationships/slide" Target="slides/slide184.xml"/><Relationship Id="rId350" Type="http://schemas.openxmlformats.org/officeDocument/2006/relationships/slide" Target="slides/slide349.xml"/><Relationship Id="rId406" Type="http://schemas.openxmlformats.org/officeDocument/2006/relationships/slide" Target="slides/slide405.xml"/><Relationship Id="rId588" Type="http://schemas.openxmlformats.org/officeDocument/2006/relationships/slide" Target="slides/slide587.xml"/><Relationship Id="rId9" Type="http://schemas.openxmlformats.org/officeDocument/2006/relationships/slide" Target="slides/slide8.xml"/><Relationship Id="rId210" Type="http://schemas.openxmlformats.org/officeDocument/2006/relationships/slide" Target="slides/slide209.xml"/><Relationship Id="rId392" Type="http://schemas.openxmlformats.org/officeDocument/2006/relationships/slide" Target="slides/slide391.xml"/><Relationship Id="rId448" Type="http://schemas.openxmlformats.org/officeDocument/2006/relationships/slide" Target="slides/slide447.xml"/><Relationship Id="rId613" Type="http://schemas.openxmlformats.org/officeDocument/2006/relationships/slide" Target="slides/slide612.xml"/><Relationship Id="rId655" Type="http://schemas.openxmlformats.org/officeDocument/2006/relationships/slide" Target="slides/slide654.xml"/><Relationship Id="rId697" Type="http://schemas.openxmlformats.org/officeDocument/2006/relationships/slide" Target="slides/slide696.xml"/><Relationship Id="rId252" Type="http://schemas.openxmlformats.org/officeDocument/2006/relationships/slide" Target="slides/slide251.xml"/><Relationship Id="rId294" Type="http://schemas.openxmlformats.org/officeDocument/2006/relationships/slide" Target="slides/slide293.xml"/><Relationship Id="rId308" Type="http://schemas.openxmlformats.org/officeDocument/2006/relationships/slide" Target="slides/slide307.xml"/><Relationship Id="rId515" Type="http://schemas.openxmlformats.org/officeDocument/2006/relationships/slide" Target="slides/slide514.xml"/><Relationship Id="rId722" Type="http://schemas.openxmlformats.org/officeDocument/2006/relationships/slide" Target="slides/slide721.xml"/><Relationship Id="rId47" Type="http://schemas.openxmlformats.org/officeDocument/2006/relationships/slide" Target="slides/slide46.xml"/><Relationship Id="rId89" Type="http://schemas.openxmlformats.org/officeDocument/2006/relationships/slide" Target="slides/slide88.xml"/><Relationship Id="rId112" Type="http://schemas.openxmlformats.org/officeDocument/2006/relationships/slide" Target="slides/slide111.xml"/><Relationship Id="rId154" Type="http://schemas.openxmlformats.org/officeDocument/2006/relationships/slide" Target="slides/slide153.xml"/><Relationship Id="rId361" Type="http://schemas.openxmlformats.org/officeDocument/2006/relationships/slide" Target="slides/slide360.xml"/><Relationship Id="rId557" Type="http://schemas.openxmlformats.org/officeDocument/2006/relationships/slide" Target="slides/slide556.xml"/><Relationship Id="rId599" Type="http://schemas.openxmlformats.org/officeDocument/2006/relationships/slide" Target="slides/slide598.xml"/><Relationship Id="rId764" Type="http://schemas.openxmlformats.org/officeDocument/2006/relationships/slide" Target="slides/slide763.xml"/><Relationship Id="rId196" Type="http://schemas.openxmlformats.org/officeDocument/2006/relationships/slide" Target="slides/slide195.xml"/><Relationship Id="rId417" Type="http://schemas.openxmlformats.org/officeDocument/2006/relationships/slide" Target="slides/slide416.xml"/><Relationship Id="rId459" Type="http://schemas.openxmlformats.org/officeDocument/2006/relationships/slide" Target="slides/slide458.xml"/><Relationship Id="rId624" Type="http://schemas.openxmlformats.org/officeDocument/2006/relationships/slide" Target="slides/slide623.xml"/><Relationship Id="rId666" Type="http://schemas.openxmlformats.org/officeDocument/2006/relationships/slide" Target="slides/slide665.xml"/><Relationship Id="rId16" Type="http://schemas.openxmlformats.org/officeDocument/2006/relationships/slide" Target="slides/slide15.xml"/><Relationship Id="rId221" Type="http://schemas.openxmlformats.org/officeDocument/2006/relationships/slide" Target="slides/slide220.xml"/><Relationship Id="rId263" Type="http://schemas.openxmlformats.org/officeDocument/2006/relationships/slide" Target="slides/slide262.xml"/><Relationship Id="rId319" Type="http://schemas.openxmlformats.org/officeDocument/2006/relationships/slide" Target="slides/slide318.xml"/><Relationship Id="rId470" Type="http://schemas.openxmlformats.org/officeDocument/2006/relationships/slide" Target="slides/slide469.xml"/><Relationship Id="rId526" Type="http://schemas.openxmlformats.org/officeDocument/2006/relationships/slide" Target="slides/slide525.xml"/><Relationship Id="rId58" Type="http://schemas.openxmlformats.org/officeDocument/2006/relationships/slide" Target="slides/slide57.xml"/><Relationship Id="rId123" Type="http://schemas.openxmlformats.org/officeDocument/2006/relationships/slide" Target="slides/slide122.xml"/><Relationship Id="rId330" Type="http://schemas.openxmlformats.org/officeDocument/2006/relationships/slide" Target="slides/slide329.xml"/><Relationship Id="rId568" Type="http://schemas.openxmlformats.org/officeDocument/2006/relationships/slide" Target="slides/slide567.xml"/><Relationship Id="rId733" Type="http://schemas.openxmlformats.org/officeDocument/2006/relationships/slide" Target="slides/slide732.xml"/><Relationship Id="rId775" Type="http://schemas.openxmlformats.org/officeDocument/2006/relationships/slide" Target="slides/slide774.xml"/><Relationship Id="rId165" Type="http://schemas.openxmlformats.org/officeDocument/2006/relationships/slide" Target="slides/slide164.xml"/><Relationship Id="rId372" Type="http://schemas.openxmlformats.org/officeDocument/2006/relationships/slide" Target="slides/slide371.xml"/><Relationship Id="rId428" Type="http://schemas.openxmlformats.org/officeDocument/2006/relationships/slide" Target="slides/slide427.xml"/><Relationship Id="rId635" Type="http://schemas.openxmlformats.org/officeDocument/2006/relationships/slide" Target="slides/slide634.xml"/><Relationship Id="rId677" Type="http://schemas.openxmlformats.org/officeDocument/2006/relationships/slide" Target="slides/slide676.xml"/><Relationship Id="rId232" Type="http://schemas.openxmlformats.org/officeDocument/2006/relationships/slide" Target="slides/slide231.xml"/><Relationship Id="rId274" Type="http://schemas.openxmlformats.org/officeDocument/2006/relationships/slide" Target="slides/slide273.xml"/><Relationship Id="rId481" Type="http://schemas.openxmlformats.org/officeDocument/2006/relationships/slide" Target="slides/slide480.xml"/><Relationship Id="rId702" Type="http://schemas.openxmlformats.org/officeDocument/2006/relationships/slide" Target="slides/slide701.xml"/><Relationship Id="rId27" Type="http://schemas.openxmlformats.org/officeDocument/2006/relationships/slide" Target="slides/slide26.xml"/><Relationship Id="rId69" Type="http://schemas.openxmlformats.org/officeDocument/2006/relationships/slide" Target="slides/slide68.xml"/><Relationship Id="rId134" Type="http://schemas.openxmlformats.org/officeDocument/2006/relationships/slide" Target="slides/slide133.xml"/><Relationship Id="rId537" Type="http://schemas.openxmlformats.org/officeDocument/2006/relationships/slide" Target="slides/slide536.xml"/><Relationship Id="rId579" Type="http://schemas.openxmlformats.org/officeDocument/2006/relationships/slide" Target="slides/slide578.xml"/><Relationship Id="rId744" Type="http://schemas.openxmlformats.org/officeDocument/2006/relationships/slide" Target="slides/slide743.xml"/><Relationship Id="rId80" Type="http://schemas.openxmlformats.org/officeDocument/2006/relationships/slide" Target="slides/slide79.xml"/><Relationship Id="rId176" Type="http://schemas.openxmlformats.org/officeDocument/2006/relationships/slide" Target="slides/slide175.xml"/><Relationship Id="rId341" Type="http://schemas.openxmlformats.org/officeDocument/2006/relationships/slide" Target="slides/slide340.xml"/><Relationship Id="rId383" Type="http://schemas.openxmlformats.org/officeDocument/2006/relationships/slide" Target="slides/slide382.xml"/><Relationship Id="rId439" Type="http://schemas.openxmlformats.org/officeDocument/2006/relationships/slide" Target="slides/slide438.xml"/><Relationship Id="rId590" Type="http://schemas.openxmlformats.org/officeDocument/2006/relationships/slide" Target="slides/slide589.xml"/><Relationship Id="rId604" Type="http://schemas.openxmlformats.org/officeDocument/2006/relationships/slide" Target="slides/slide603.xml"/><Relationship Id="rId646" Type="http://schemas.openxmlformats.org/officeDocument/2006/relationships/slide" Target="slides/slide645.xml"/><Relationship Id="rId201" Type="http://schemas.openxmlformats.org/officeDocument/2006/relationships/slide" Target="slides/slide200.xml"/><Relationship Id="rId243" Type="http://schemas.openxmlformats.org/officeDocument/2006/relationships/slide" Target="slides/slide242.xml"/><Relationship Id="rId285" Type="http://schemas.openxmlformats.org/officeDocument/2006/relationships/slide" Target="slides/slide284.xml"/><Relationship Id="rId450" Type="http://schemas.openxmlformats.org/officeDocument/2006/relationships/slide" Target="slides/slide449.xml"/><Relationship Id="rId506" Type="http://schemas.openxmlformats.org/officeDocument/2006/relationships/slide" Target="slides/slide505.xml"/><Relationship Id="rId688" Type="http://schemas.openxmlformats.org/officeDocument/2006/relationships/slide" Target="slides/slide687.xml"/><Relationship Id="rId38" Type="http://schemas.openxmlformats.org/officeDocument/2006/relationships/slide" Target="slides/slide37.xml"/><Relationship Id="rId103" Type="http://schemas.openxmlformats.org/officeDocument/2006/relationships/slide" Target="slides/slide102.xml"/><Relationship Id="rId310" Type="http://schemas.openxmlformats.org/officeDocument/2006/relationships/slide" Target="slides/slide309.xml"/><Relationship Id="rId492" Type="http://schemas.openxmlformats.org/officeDocument/2006/relationships/slide" Target="slides/slide491.xml"/><Relationship Id="rId548" Type="http://schemas.openxmlformats.org/officeDocument/2006/relationships/slide" Target="slides/slide547.xml"/><Relationship Id="rId713" Type="http://schemas.openxmlformats.org/officeDocument/2006/relationships/slide" Target="slides/slide712.xml"/><Relationship Id="rId755" Type="http://schemas.openxmlformats.org/officeDocument/2006/relationships/slide" Target="slides/slide754.xml"/><Relationship Id="rId91" Type="http://schemas.openxmlformats.org/officeDocument/2006/relationships/slide" Target="slides/slide90.xml"/><Relationship Id="rId145" Type="http://schemas.openxmlformats.org/officeDocument/2006/relationships/slide" Target="slides/slide144.xml"/><Relationship Id="rId187" Type="http://schemas.openxmlformats.org/officeDocument/2006/relationships/slide" Target="slides/slide186.xml"/><Relationship Id="rId352" Type="http://schemas.openxmlformats.org/officeDocument/2006/relationships/slide" Target="slides/slide351.xml"/><Relationship Id="rId394" Type="http://schemas.openxmlformats.org/officeDocument/2006/relationships/slide" Target="slides/slide393.xml"/><Relationship Id="rId408" Type="http://schemas.openxmlformats.org/officeDocument/2006/relationships/slide" Target="slides/slide407.xml"/><Relationship Id="rId615" Type="http://schemas.openxmlformats.org/officeDocument/2006/relationships/slide" Target="slides/slide614.xml"/><Relationship Id="rId212" Type="http://schemas.openxmlformats.org/officeDocument/2006/relationships/slide" Target="slides/slide211.xml"/><Relationship Id="rId254" Type="http://schemas.openxmlformats.org/officeDocument/2006/relationships/slide" Target="slides/slide253.xml"/><Relationship Id="rId657" Type="http://schemas.openxmlformats.org/officeDocument/2006/relationships/slide" Target="slides/slide656.xml"/><Relationship Id="rId699" Type="http://schemas.openxmlformats.org/officeDocument/2006/relationships/slide" Target="slides/slide698.xml"/><Relationship Id="rId49" Type="http://schemas.openxmlformats.org/officeDocument/2006/relationships/slide" Target="slides/slide48.xml"/><Relationship Id="rId114" Type="http://schemas.openxmlformats.org/officeDocument/2006/relationships/slide" Target="slides/slide113.xml"/><Relationship Id="rId296" Type="http://schemas.openxmlformats.org/officeDocument/2006/relationships/slide" Target="slides/slide295.xml"/><Relationship Id="rId461" Type="http://schemas.openxmlformats.org/officeDocument/2006/relationships/slide" Target="slides/slide460.xml"/><Relationship Id="rId517" Type="http://schemas.openxmlformats.org/officeDocument/2006/relationships/slide" Target="slides/slide516.xml"/><Relationship Id="rId559" Type="http://schemas.openxmlformats.org/officeDocument/2006/relationships/slide" Target="slides/slide558.xml"/><Relationship Id="rId724" Type="http://schemas.openxmlformats.org/officeDocument/2006/relationships/slide" Target="slides/slide723.xml"/><Relationship Id="rId766" Type="http://schemas.openxmlformats.org/officeDocument/2006/relationships/slide" Target="slides/slide765.xml"/><Relationship Id="rId60" Type="http://schemas.openxmlformats.org/officeDocument/2006/relationships/slide" Target="slides/slide59.xml"/><Relationship Id="rId156" Type="http://schemas.openxmlformats.org/officeDocument/2006/relationships/slide" Target="slides/slide155.xml"/><Relationship Id="rId198" Type="http://schemas.openxmlformats.org/officeDocument/2006/relationships/slide" Target="slides/slide197.xml"/><Relationship Id="rId321" Type="http://schemas.openxmlformats.org/officeDocument/2006/relationships/slide" Target="slides/slide320.xml"/><Relationship Id="rId363" Type="http://schemas.openxmlformats.org/officeDocument/2006/relationships/slide" Target="slides/slide362.xml"/><Relationship Id="rId419" Type="http://schemas.openxmlformats.org/officeDocument/2006/relationships/slide" Target="slides/slide418.xml"/><Relationship Id="rId570" Type="http://schemas.openxmlformats.org/officeDocument/2006/relationships/slide" Target="slides/slide569.xml"/><Relationship Id="rId626" Type="http://schemas.openxmlformats.org/officeDocument/2006/relationships/slide" Target="slides/slide625.xml"/><Relationship Id="rId223" Type="http://schemas.openxmlformats.org/officeDocument/2006/relationships/slide" Target="slides/slide222.xml"/><Relationship Id="rId430" Type="http://schemas.openxmlformats.org/officeDocument/2006/relationships/slide" Target="slides/slide429.xml"/><Relationship Id="rId668" Type="http://schemas.openxmlformats.org/officeDocument/2006/relationships/slide" Target="slides/slide667.xml"/><Relationship Id="rId18" Type="http://schemas.openxmlformats.org/officeDocument/2006/relationships/slide" Target="slides/slide17.xml"/><Relationship Id="rId265" Type="http://schemas.openxmlformats.org/officeDocument/2006/relationships/slide" Target="slides/slide264.xml"/><Relationship Id="rId472" Type="http://schemas.openxmlformats.org/officeDocument/2006/relationships/slide" Target="slides/slide471.xml"/><Relationship Id="rId528" Type="http://schemas.openxmlformats.org/officeDocument/2006/relationships/slide" Target="slides/slide527.xml"/><Relationship Id="rId735" Type="http://schemas.openxmlformats.org/officeDocument/2006/relationships/slide" Target="slides/slide734.xml"/><Relationship Id="rId125" Type="http://schemas.openxmlformats.org/officeDocument/2006/relationships/slide" Target="slides/slide124.xml"/><Relationship Id="rId167" Type="http://schemas.openxmlformats.org/officeDocument/2006/relationships/slide" Target="slides/slide166.xml"/><Relationship Id="rId332" Type="http://schemas.openxmlformats.org/officeDocument/2006/relationships/slide" Target="slides/slide331.xml"/><Relationship Id="rId374" Type="http://schemas.openxmlformats.org/officeDocument/2006/relationships/slide" Target="slides/slide373.xml"/><Relationship Id="rId581" Type="http://schemas.openxmlformats.org/officeDocument/2006/relationships/slide" Target="slides/slide580.xml"/><Relationship Id="rId777" Type="http://schemas.openxmlformats.org/officeDocument/2006/relationships/slide" Target="slides/slide776.xml"/><Relationship Id="rId71" Type="http://schemas.openxmlformats.org/officeDocument/2006/relationships/slide" Target="slides/slide70.xml"/><Relationship Id="rId234" Type="http://schemas.openxmlformats.org/officeDocument/2006/relationships/slide" Target="slides/slide233.xml"/><Relationship Id="rId637" Type="http://schemas.openxmlformats.org/officeDocument/2006/relationships/slide" Target="slides/slide636.xml"/><Relationship Id="rId679" Type="http://schemas.openxmlformats.org/officeDocument/2006/relationships/slide" Target="slides/slide678.xml"/><Relationship Id="rId2" Type="http://schemas.openxmlformats.org/officeDocument/2006/relationships/slide" Target="slides/slide1.xml"/><Relationship Id="rId29" Type="http://schemas.openxmlformats.org/officeDocument/2006/relationships/slide" Target="slides/slide28.xml"/><Relationship Id="rId276" Type="http://schemas.openxmlformats.org/officeDocument/2006/relationships/slide" Target="slides/slide275.xml"/><Relationship Id="rId441" Type="http://schemas.openxmlformats.org/officeDocument/2006/relationships/slide" Target="slides/slide440.xml"/><Relationship Id="rId483" Type="http://schemas.openxmlformats.org/officeDocument/2006/relationships/slide" Target="slides/slide482.xml"/><Relationship Id="rId539" Type="http://schemas.openxmlformats.org/officeDocument/2006/relationships/slide" Target="slides/slide538.xml"/><Relationship Id="rId690" Type="http://schemas.openxmlformats.org/officeDocument/2006/relationships/slide" Target="slides/slide689.xml"/><Relationship Id="rId704" Type="http://schemas.openxmlformats.org/officeDocument/2006/relationships/slide" Target="slides/slide703.xml"/><Relationship Id="rId746" Type="http://schemas.openxmlformats.org/officeDocument/2006/relationships/slide" Target="slides/slide745.xml"/><Relationship Id="rId40" Type="http://schemas.openxmlformats.org/officeDocument/2006/relationships/slide" Target="slides/slide39.xml"/><Relationship Id="rId136" Type="http://schemas.openxmlformats.org/officeDocument/2006/relationships/slide" Target="slides/slide135.xml"/><Relationship Id="rId178" Type="http://schemas.openxmlformats.org/officeDocument/2006/relationships/slide" Target="slides/slide177.xml"/><Relationship Id="rId301" Type="http://schemas.openxmlformats.org/officeDocument/2006/relationships/slide" Target="slides/slide300.xml"/><Relationship Id="rId343" Type="http://schemas.openxmlformats.org/officeDocument/2006/relationships/slide" Target="slides/slide342.xml"/><Relationship Id="rId550" Type="http://schemas.openxmlformats.org/officeDocument/2006/relationships/slide" Target="slides/slide549.xml"/><Relationship Id="rId82" Type="http://schemas.openxmlformats.org/officeDocument/2006/relationships/slide" Target="slides/slide81.xml"/><Relationship Id="rId203" Type="http://schemas.openxmlformats.org/officeDocument/2006/relationships/slide" Target="slides/slide202.xml"/><Relationship Id="rId385" Type="http://schemas.openxmlformats.org/officeDocument/2006/relationships/slide" Target="slides/slide384.xml"/><Relationship Id="rId592" Type="http://schemas.openxmlformats.org/officeDocument/2006/relationships/slide" Target="slides/slide591.xml"/><Relationship Id="rId606" Type="http://schemas.openxmlformats.org/officeDocument/2006/relationships/slide" Target="slides/slide605.xml"/><Relationship Id="rId648" Type="http://schemas.openxmlformats.org/officeDocument/2006/relationships/slide" Target="slides/slide647.xml"/><Relationship Id="rId245" Type="http://schemas.openxmlformats.org/officeDocument/2006/relationships/slide" Target="slides/slide244.xml"/><Relationship Id="rId287" Type="http://schemas.openxmlformats.org/officeDocument/2006/relationships/slide" Target="slides/slide286.xml"/><Relationship Id="rId410" Type="http://schemas.openxmlformats.org/officeDocument/2006/relationships/slide" Target="slides/slide409.xml"/><Relationship Id="rId452" Type="http://schemas.openxmlformats.org/officeDocument/2006/relationships/slide" Target="slides/slide451.xml"/><Relationship Id="rId494" Type="http://schemas.openxmlformats.org/officeDocument/2006/relationships/slide" Target="slides/slide493.xml"/><Relationship Id="rId508" Type="http://schemas.openxmlformats.org/officeDocument/2006/relationships/slide" Target="slides/slide507.xml"/><Relationship Id="rId715" Type="http://schemas.openxmlformats.org/officeDocument/2006/relationships/slide" Target="slides/slide714.xml"/><Relationship Id="rId105" Type="http://schemas.openxmlformats.org/officeDocument/2006/relationships/slide" Target="slides/slide104.xml"/><Relationship Id="rId147" Type="http://schemas.openxmlformats.org/officeDocument/2006/relationships/slide" Target="slides/slide146.xml"/><Relationship Id="rId312" Type="http://schemas.openxmlformats.org/officeDocument/2006/relationships/slide" Target="slides/slide311.xml"/><Relationship Id="rId354" Type="http://schemas.openxmlformats.org/officeDocument/2006/relationships/slide" Target="slides/slide353.xml"/><Relationship Id="rId757" Type="http://schemas.openxmlformats.org/officeDocument/2006/relationships/slide" Target="slides/slide756.xml"/><Relationship Id="rId51" Type="http://schemas.openxmlformats.org/officeDocument/2006/relationships/slide" Target="slides/slide50.xml"/><Relationship Id="rId93" Type="http://schemas.openxmlformats.org/officeDocument/2006/relationships/slide" Target="slides/slide92.xml"/><Relationship Id="rId189" Type="http://schemas.openxmlformats.org/officeDocument/2006/relationships/slide" Target="slides/slide188.xml"/><Relationship Id="rId396" Type="http://schemas.openxmlformats.org/officeDocument/2006/relationships/slide" Target="slides/slide395.xml"/><Relationship Id="rId561" Type="http://schemas.openxmlformats.org/officeDocument/2006/relationships/slide" Target="slides/slide560.xml"/><Relationship Id="rId617" Type="http://schemas.openxmlformats.org/officeDocument/2006/relationships/slide" Target="slides/slide616.xml"/><Relationship Id="rId659" Type="http://schemas.openxmlformats.org/officeDocument/2006/relationships/slide" Target="slides/slide658.xml"/><Relationship Id="rId214" Type="http://schemas.openxmlformats.org/officeDocument/2006/relationships/slide" Target="slides/slide213.xml"/><Relationship Id="rId256" Type="http://schemas.openxmlformats.org/officeDocument/2006/relationships/slide" Target="slides/slide255.xml"/><Relationship Id="rId298" Type="http://schemas.openxmlformats.org/officeDocument/2006/relationships/slide" Target="slides/slide297.xml"/><Relationship Id="rId421" Type="http://schemas.openxmlformats.org/officeDocument/2006/relationships/slide" Target="slides/slide420.xml"/><Relationship Id="rId463" Type="http://schemas.openxmlformats.org/officeDocument/2006/relationships/slide" Target="slides/slide462.xml"/><Relationship Id="rId519" Type="http://schemas.openxmlformats.org/officeDocument/2006/relationships/slide" Target="slides/slide518.xml"/><Relationship Id="rId670" Type="http://schemas.openxmlformats.org/officeDocument/2006/relationships/slide" Target="slides/slide669.xml"/><Relationship Id="rId116" Type="http://schemas.openxmlformats.org/officeDocument/2006/relationships/slide" Target="slides/slide115.xml"/><Relationship Id="rId158" Type="http://schemas.openxmlformats.org/officeDocument/2006/relationships/slide" Target="slides/slide157.xml"/><Relationship Id="rId323" Type="http://schemas.openxmlformats.org/officeDocument/2006/relationships/slide" Target="slides/slide322.xml"/><Relationship Id="rId530" Type="http://schemas.openxmlformats.org/officeDocument/2006/relationships/slide" Target="slides/slide529.xml"/><Relationship Id="rId726" Type="http://schemas.openxmlformats.org/officeDocument/2006/relationships/slide" Target="slides/slide725.xml"/><Relationship Id="rId768" Type="http://schemas.openxmlformats.org/officeDocument/2006/relationships/slide" Target="slides/slide767.xml"/><Relationship Id="rId20" Type="http://schemas.openxmlformats.org/officeDocument/2006/relationships/slide" Target="slides/slide19.xml"/><Relationship Id="rId62" Type="http://schemas.openxmlformats.org/officeDocument/2006/relationships/slide" Target="slides/slide61.xml"/><Relationship Id="rId365" Type="http://schemas.openxmlformats.org/officeDocument/2006/relationships/slide" Target="slides/slide364.xml"/><Relationship Id="rId572" Type="http://schemas.openxmlformats.org/officeDocument/2006/relationships/slide" Target="slides/slide571.xml"/><Relationship Id="rId628" Type="http://schemas.openxmlformats.org/officeDocument/2006/relationships/slide" Target="slides/slide627.xml"/><Relationship Id="rId225" Type="http://schemas.openxmlformats.org/officeDocument/2006/relationships/slide" Target="slides/slide224.xml"/><Relationship Id="rId267" Type="http://schemas.openxmlformats.org/officeDocument/2006/relationships/slide" Target="slides/slide266.xml"/><Relationship Id="rId432" Type="http://schemas.openxmlformats.org/officeDocument/2006/relationships/slide" Target="slides/slide431.xml"/><Relationship Id="rId474" Type="http://schemas.openxmlformats.org/officeDocument/2006/relationships/slide" Target="slides/slide473.xml"/><Relationship Id="rId127" Type="http://schemas.openxmlformats.org/officeDocument/2006/relationships/slide" Target="slides/slide126.xml"/><Relationship Id="rId681" Type="http://schemas.openxmlformats.org/officeDocument/2006/relationships/slide" Target="slides/slide680.xml"/><Relationship Id="rId737" Type="http://schemas.openxmlformats.org/officeDocument/2006/relationships/slide" Target="slides/slide736.xml"/><Relationship Id="rId779" Type="http://schemas.openxmlformats.org/officeDocument/2006/relationships/slide" Target="slides/slide778.xml"/><Relationship Id="rId31" Type="http://schemas.openxmlformats.org/officeDocument/2006/relationships/slide" Target="slides/slide30.xml"/><Relationship Id="rId73" Type="http://schemas.openxmlformats.org/officeDocument/2006/relationships/slide" Target="slides/slide72.xml"/><Relationship Id="rId169" Type="http://schemas.openxmlformats.org/officeDocument/2006/relationships/slide" Target="slides/slide168.xml"/><Relationship Id="rId334" Type="http://schemas.openxmlformats.org/officeDocument/2006/relationships/slide" Target="slides/slide333.xml"/><Relationship Id="rId376" Type="http://schemas.openxmlformats.org/officeDocument/2006/relationships/slide" Target="slides/slide375.xml"/><Relationship Id="rId541" Type="http://schemas.openxmlformats.org/officeDocument/2006/relationships/slide" Target="slides/slide540.xml"/><Relationship Id="rId583" Type="http://schemas.openxmlformats.org/officeDocument/2006/relationships/slide" Target="slides/slide582.xml"/><Relationship Id="rId639" Type="http://schemas.openxmlformats.org/officeDocument/2006/relationships/slide" Target="slides/slide638.xml"/><Relationship Id="rId4" Type="http://schemas.openxmlformats.org/officeDocument/2006/relationships/slide" Target="slides/slide3.xml"/><Relationship Id="rId180" Type="http://schemas.openxmlformats.org/officeDocument/2006/relationships/slide" Target="slides/slide179.xml"/><Relationship Id="rId236" Type="http://schemas.openxmlformats.org/officeDocument/2006/relationships/slide" Target="slides/slide235.xml"/><Relationship Id="rId278" Type="http://schemas.openxmlformats.org/officeDocument/2006/relationships/slide" Target="slides/slide277.xml"/><Relationship Id="rId401" Type="http://schemas.openxmlformats.org/officeDocument/2006/relationships/slide" Target="slides/slide400.xml"/><Relationship Id="rId443" Type="http://schemas.openxmlformats.org/officeDocument/2006/relationships/slide" Target="slides/slide442.xml"/><Relationship Id="rId650" Type="http://schemas.openxmlformats.org/officeDocument/2006/relationships/slide" Target="slides/slide649.xml"/><Relationship Id="rId303" Type="http://schemas.openxmlformats.org/officeDocument/2006/relationships/slide" Target="slides/slide302.xml"/><Relationship Id="rId485" Type="http://schemas.openxmlformats.org/officeDocument/2006/relationships/slide" Target="slides/slide484.xml"/><Relationship Id="rId692" Type="http://schemas.openxmlformats.org/officeDocument/2006/relationships/slide" Target="slides/slide691.xml"/><Relationship Id="rId706" Type="http://schemas.openxmlformats.org/officeDocument/2006/relationships/slide" Target="slides/slide705.xml"/><Relationship Id="rId748" Type="http://schemas.openxmlformats.org/officeDocument/2006/relationships/slide" Target="slides/slide747.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345" Type="http://schemas.openxmlformats.org/officeDocument/2006/relationships/slide" Target="slides/slide344.xml"/><Relationship Id="rId387" Type="http://schemas.openxmlformats.org/officeDocument/2006/relationships/slide" Target="slides/slide386.xml"/><Relationship Id="rId510" Type="http://schemas.openxmlformats.org/officeDocument/2006/relationships/slide" Target="slides/slide509.xml"/><Relationship Id="rId552" Type="http://schemas.openxmlformats.org/officeDocument/2006/relationships/slide" Target="slides/slide551.xml"/><Relationship Id="rId594" Type="http://schemas.openxmlformats.org/officeDocument/2006/relationships/slide" Target="slides/slide593.xml"/><Relationship Id="rId608" Type="http://schemas.openxmlformats.org/officeDocument/2006/relationships/slide" Target="slides/slide607.xml"/><Relationship Id="rId191" Type="http://schemas.openxmlformats.org/officeDocument/2006/relationships/slide" Target="slides/slide190.xml"/><Relationship Id="rId205" Type="http://schemas.openxmlformats.org/officeDocument/2006/relationships/slide" Target="slides/slide204.xml"/><Relationship Id="rId247" Type="http://schemas.openxmlformats.org/officeDocument/2006/relationships/slide" Target="slides/slide246.xml"/><Relationship Id="rId412" Type="http://schemas.openxmlformats.org/officeDocument/2006/relationships/slide" Target="slides/slide411.xml"/><Relationship Id="rId107" Type="http://schemas.openxmlformats.org/officeDocument/2006/relationships/slide" Target="slides/slide106.xml"/><Relationship Id="rId289" Type="http://schemas.openxmlformats.org/officeDocument/2006/relationships/slide" Target="slides/slide288.xml"/><Relationship Id="rId454" Type="http://schemas.openxmlformats.org/officeDocument/2006/relationships/slide" Target="slides/slide453.xml"/><Relationship Id="rId496" Type="http://schemas.openxmlformats.org/officeDocument/2006/relationships/slide" Target="slides/slide495.xml"/><Relationship Id="rId661" Type="http://schemas.openxmlformats.org/officeDocument/2006/relationships/slide" Target="slides/slide660.xml"/><Relationship Id="rId717" Type="http://schemas.openxmlformats.org/officeDocument/2006/relationships/slide" Target="slides/slide716.xml"/><Relationship Id="rId759" Type="http://schemas.openxmlformats.org/officeDocument/2006/relationships/slide" Target="slides/slide758.xml"/><Relationship Id="rId11" Type="http://schemas.openxmlformats.org/officeDocument/2006/relationships/slide" Target="slides/slide10.xml"/><Relationship Id="rId53" Type="http://schemas.openxmlformats.org/officeDocument/2006/relationships/slide" Target="slides/slide52.xml"/><Relationship Id="rId149" Type="http://schemas.openxmlformats.org/officeDocument/2006/relationships/slide" Target="slides/slide148.xml"/><Relationship Id="rId314" Type="http://schemas.openxmlformats.org/officeDocument/2006/relationships/slide" Target="slides/slide313.xml"/><Relationship Id="rId356" Type="http://schemas.openxmlformats.org/officeDocument/2006/relationships/slide" Target="slides/slide355.xml"/><Relationship Id="rId398" Type="http://schemas.openxmlformats.org/officeDocument/2006/relationships/slide" Target="slides/slide397.xml"/><Relationship Id="rId521" Type="http://schemas.openxmlformats.org/officeDocument/2006/relationships/slide" Target="slides/slide520.xml"/><Relationship Id="rId563" Type="http://schemas.openxmlformats.org/officeDocument/2006/relationships/slide" Target="slides/slide562.xml"/><Relationship Id="rId619" Type="http://schemas.openxmlformats.org/officeDocument/2006/relationships/slide" Target="slides/slide618.xml"/><Relationship Id="rId770" Type="http://schemas.openxmlformats.org/officeDocument/2006/relationships/slide" Target="slides/slide769.xml"/><Relationship Id="rId95" Type="http://schemas.openxmlformats.org/officeDocument/2006/relationships/slide" Target="slides/slide94.xml"/><Relationship Id="rId160" Type="http://schemas.openxmlformats.org/officeDocument/2006/relationships/slide" Target="slides/slide159.xml"/><Relationship Id="rId216" Type="http://schemas.openxmlformats.org/officeDocument/2006/relationships/slide" Target="slides/slide215.xml"/><Relationship Id="rId423" Type="http://schemas.openxmlformats.org/officeDocument/2006/relationships/slide" Target="slides/slide422.xml"/><Relationship Id="rId258" Type="http://schemas.openxmlformats.org/officeDocument/2006/relationships/slide" Target="slides/slide257.xml"/><Relationship Id="rId465" Type="http://schemas.openxmlformats.org/officeDocument/2006/relationships/slide" Target="slides/slide464.xml"/><Relationship Id="rId630" Type="http://schemas.openxmlformats.org/officeDocument/2006/relationships/slide" Target="slides/slide629.xml"/><Relationship Id="rId672" Type="http://schemas.openxmlformats.org/officeDocument/2006/relationships/slide" Target="slides/slide671.xml"/><Relationship Id="rId728" Type="http://schemas.openxmlformats.org/officeDocument/2006/relationships/slide" Target="slides/slide727.xml"/><Relationship Id="rId22" Type="http://schemas.openxmlformats.org/officeDocument/2006/relationships/slide" Target="slides/slide21.xml"/><Relationship Id="rId64" Type="http://schemas.openxmlformats.org/officeDocument/2006/relationships/slide" Target="slides/slide63.xml"/><Relationship Id="rId118" Type="http://schemas.openxmlformats.org/officeDocument/2006/relationships/slide" Target="slides/slide117.xml"/><Relationship Id="rId325" Type="http://schemas.openxmlformats.org/officeDocument/2006/relationships/slide" Target="slides/slide324.xml"/><Relationship Id="rId367" Type="http://schemas.openxmlformats.org/officeDocument/2006/relationships/slide" Target="slides/slide366.xml"/><Relationship Id="rId532" Type="http://schemas.openxmlformats.org/officeDocument/2006/relationships/slide" Target="slides/slide531.xml"/><Relationship Id="rId574" Type="http://schemas.openxmlformats.org/officeDocument/2006/relationships/slide" Target="slides/slide573.xml"/><Relationship Id="rId171" Type="http://schemas.openxmlformats.org/officeDocument/2006/relationships/slide" Target="slides/slide170.xml"/><Relationship Id="rId227" Type="http://schemas.openxmlformats.org/officeDocument/2006/relationships/slide" Target="slides/slide226.xml"/><Relationship Id="rId781" Type="http://schemas.openxmlformats.org/officeDocument/2006/relationships/slide" Target="slides/slide780.xml"/><Relationship Id="rId269" Type="http://schemas.openxmlformats.org/officeDocument/2006/relationships/slide" Target="slides/slide268.xml"/><Relationship Id="rId434" Type="http://schemas.openxmlformats.org/officeDocument/2006/relationships/slide" Target="slides/slide433.xml"/><Relationship Id="rId476" Type="http://schemas.openxmlformats.org/officeDocument/2006/relationships/slide" Target="slides/slide475.xml"/><Relationship Id="rId641" Type="http://schemas.openxmlformats.org/officeDocument/2006/relationships/slide" Target="slides/slide640.xml"/><Relationship Id="rId683" Type="http://schemas.openxmlformats.org/officeDocument/2006/relationships/slide" Target="slides/slide682.xml"/><Relationship Id="rId739" Type="http://schemas.openxmlformats.org/officeDocument/2006/relationships/slide" Target="slides/slide738.xml"/><Relationship Id="rId33" Type="http://schemas.openxmlformats.org/officeDocument/2006/relationships/slide" Target="slides/slide32.xml"/><Relationship Id="rId129" Type="http://schemas.openxmlformats.org/officeDocument/2006/relationships/slide" Target="slides/slide128.xml"/><Relationship Id="rId280" Type="http://schemas.openxmlformats.org/officeDocument/2006/relationships/slide" Target="slides/slide279.xml"/><Relationship Id="rId336" Type="http://schemas.openxmlformats.org/officeDocument/2006/relationships/slide" Target="slides/slide335.xml"/><Relationship Id="rId501" Type="http://schemas.openxmlformats.org/officeDocument/2006/relationships/slide" Target="slides/slide500.xml"/><Relationship Id="rId543" Type="http://schemas.openxmlformats.org/officeDocument/2006/relationships/slide" Target="slides/slide542.xml"/><Relationship Id="rId75" Type="http://schemas.openxmlformats.org/officeDocument/2006/relationships/slide" Target="slides/slide74.xml"/><Relationship Id="rId140" Type="http://schemas.openxmlformats.org/officeDocument/2006/relationships/slide" Target="slides/slide139.xml"/><Relationship Id="rId182" Type="http://schemas.openxmlformats.org/officeDocument/2006/relationships/slide" Target="slides/slide181.xml"/><Relationship Id="rId378" Type="http://schemas.openxmlformats.org/officeDocument/2006/relationships/slide" Target="slides/slide377.xml"/><Relationship Id="rId403" Type="http://schemas.openxmlformats.org/officeDocument/2006/relationships/slide" Target="slides/slide402.xml"/><Relationship Id="rId585" Type="http://schemas.openxmlformats.org/officeDocument/2006/relationships/slide" Target="slides/slide584.xml"/><Relationship Id="rId750" Type="http://schemas.openxmlformats.org/officeDocument/2006/relationships/slide" Target="slides/slide749.xml"/><Relationship Id="rId6" Type="http://schemas.openxmlformats.org/officeDocument/2006/relationships/slide" Target="slides/slide5.xml"/><Relationship Id="rId238" Type="http://schemas.openxmlformats.org/officeDocument/2006/relationships/slide" Target="slides/slide237.xml"/><Relationship Id="rId445" Type="http://schemas.openxmlformats.org/officeDocument/2006/relationships/slide" Target="slides/slide444.xml"/><Relationship Id="rId487" Type="http://schemas.openxmlformats.org/officeDocument/2006/relationships/slide" Target="slides/slide486.xml"/><Relationship Id="rId610" Type="http://schemas.openxmlformats.org/officeDocument/2006/relationships/slide" Target="slides/slide609.xml"/><Relationship Id="rId652" Type="http://schemas.openxmlformats.org/officeDocument/2006/relationships/slide" Target="slides/slide651.xml"/><Relationship Id="rId694" Type="http://schemas.openxmlformats.org/officeDocument/2006/relationships/slide" Target="slides/slide693.xml"/><Relationship Id="rId708" Type="http://schemas.openxmlformats.org/officeDocument/2006/relationships/slide" Target="slides/slide707.xml"/><Relationship Id="rId291" Type="http://schemas.openxmlformats.org/officeDocument/2006/relationships/slide" Target="slides/slide290.xml"/><Relationship Id="rId305" Type="http://schemas.openxmlformats.org/officeDocument/2006/relationships/slide" Target="slides/slide304.xml"/><Relationship Id="rId347" Type="http://schemas.openxmlformats.org/officeDocument/2006/relationships/slide" Target="slides/slide346.xml"/><Relationship Id="rId512" Type="http://schemas.openxmlformats.org/officeDocument/2006/relationships/slide" Target="slides/slide511.xml"/><Relationship Id="rId44" Type="http://schemas.openxmlformats.org/officeDocument/2006/relationships/slide" Target="slides/slide43.xml"/><Relationship Id="rId86" Type="http://schemas.openxmlformats.org/officeDocument/2006/relationships/slide" Target="slides/slide85.xml"/><Relationship Id="rId151" Type="http://schemas.openxmlformats.org/officeDocument/2006/relationships/slide" Target="slides/slide150.xml"/><Relationship Id="rId389" Type="http://schemas.openxmlformats.org/officeDocument/2006/relationships/slide" Target="slides/slide388.xml"/><Relationship Id="rId554" Type="http://schemas.openxmlformats.org/officeDocument/2006/relationships/slide" Target="slides/slide553.xml"/><Relationship Id="rId596" Type="http://schemas.openxmlformats.org/officeDocument/2006/relationships/slide" Target="slides/slide595.xml"/><Relationship Id="rId761" Type="http://schemas.openxmlformats.org/officeDocument/2006/relationships/slide" Target="slides/slide760.xml"/><Relationship Id="rId193" Type="http://schemas.openxmlformats.org/officeDocument/2006/relationships/slide" Target="slides/slide192.xml"/><Relationship Id="rId207" Type="http://schemas.openxmlformats.org/officeDocument/2006/relationships/slide" Target="slides/slide206.xml"/><Relationship Id="rId249" Type="http://schemas.openxmlformats.org/officeDocument/2006/relationships/slide" Target="slides/slide248.xml"/><Relationship Id="rId414" Type="http://schemas.openxmlformats.org/officeDocument/2006/relationships/slide" Target="slides/slide413.xml"/><Relationship Id="rId456" Type="http://schemas.openxmlformats.org/officeDocument/2006/relationships/slide" Target="slides/slide455.xml"/><Relationship Id="rId498" Type="http://schemas.openxmlformats.org/officeDocument/2006/relationships/slide" Target="slides/slide497.xml"/><Relationship Id="rId621" Type="http://schemas.openxmlformats.org/officeDocument/2006/relationships/slide" Target="slides/slide620.xml"/><Relationship Id="rId663" Type="http://schemas.openxmlformats.org/officeDocument/2006/relationships/slide" Target="slides/slide662.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316" Type="http://schemas.openxmlformats.org/officeDocument/2006/relationships/slide" Target="slides/slide315.xml"/><Relationship Id="rId523" Type="http://schemas.openxmlformats.org/officeDocument/2006/relationships/slide" Target="slides/slide522.xml"/><Relationship Id="rId719" Type="http://schemas.openxmlformats.org/officeDocument/2006/relationships/slide" Target="slides/slide718.xml"/><Relationship Id="rId55" Type="http://schemas.openxmlformats.org/officeDocument/2006/relationships/slide" Target="slides/slide54.xml"/><Relationship Id="rId97" Type="http://schemas.openxmlformats.org/officeDocument/2006/relationships/slide" Target="slides/slide96.xml"/><Relationship Id="rId120" Type="http://schemas.openxmlformats.org/officeDocument/2006/relationships/slide" Target="slides/slide119.xml"/><Relationship Id="rId358" Type="http://schemas.openxmlformats.org/officeDocument/2006/relationships/slide" Target="slides/slide357.xml"/><Relationship Id="rId565" Type="http://schemas.openxmlformats.org/officeDocument/2006/relationships/slide" Target="slides/slide564.xml"/><Relationship Id="rId730" Type="http://schemas.openxmlformats.org/officeDocument/2006/relationships/slide" Target="slides/slide729.xml"/><Relationship Id="rId772" Type="http://schemas.openxmlformats.org/officeDocument/2006/relationships/slide" Target="slides/slide771.xml"/><Relationship Id="rId162" Type="http://schemas.openxmlformats.org/officeDocument/2006/relationships/slide" Target="slides/slide161.xml"/><Relationship Id="rId218" Type="http://schemas.openxmlformats.org/officeDocument/2006/relationships/slide" Target="slides/slide217.xml"/><Relationship Id="rId425" Type="http://schemas.openxmlformats.org/officeDocument/2006/relationships/slide" Target="slides/slide424.xml"/><Relationship Id="rId467" Type="http://schemas.openxmlformats.org/officeDocument/2006/relationships/slide" Target="slides/slide466.xml"/><Relationship Id="rId632" Type="http://schemas.openxmlformats.org/officeDocument/2006/relationships/slide" Target="slides/slide631.xml"/><Relationship Id="rId271" Type="http://schemas.openxmlformats.org/officeDocument/2006/relationships/slide" Target="slides/slide270.xml"/><Relationship Id="rId674" Type="http://schemas.openxmlformats.org/officeDocument/2006/relationships/slide" Target="slides/slide673.xml"/><Relationship Id="rId24" Type="http://schemas.openxmlformats.org/officeDocument/2006/relationships/slide" Target="slides/slide23.xml"/><Relationship Id="rId66" Type="http://schemas.openxmlformats.org/officeDocument/2006/relationships/slide" Target="slides/slide65.xml"/><Relationship Id="rId131" Type="http://schemas.openxmlformats.org/officeDocument/2006/relationships/slide" Target="slides/slide130.xml"/><Relationship Id="rId327" Type="http://schemas.openxmlformats.org/officeDocument/2006/relationships/slide" Target="slides/slide326.xml"/><Relationship Id="rId369" Type="http://schemas.openxmlformats.org/officeDocument/2006/relationships/slide" Target="slides/slide368.xml"/><Relationship Id="rId534" Type="http://schemas.openxmlformats.org/officeDocument/2006/relationships/slide" Target="slides/slide533.xml"/><Relationship Id="rId576" Type="http://schemas.openxmlformats.org/officeDocument/2006/relationships/slide" Target="slides/slide575.xml"/><Relationship Id="rId741" Type="http://schemas.openxmlformats.org/officeDocument/2006/relationships/slide" Target="slides/slide740.xml"/><Relationship Id="rId783" Type="http://schemas.openxmlformats.org/officeDocument/2006/relationships/viewProps" Target="viewProps.xml"/><Relationship Id="rId173" Type="http://schemas.openxmlformats.org/officeDocument/2006/relationships/slide" Target="slides/slide172.xml"/><Relationship Id="rId229" Type="http://schemas.openxmlformats.org/officeDocument/2006/relationships/slide" Target="slides/slide228.xml"/><Relationship Id="rId380" Type="http://schemas.openxmlformats.org/officeDocument/2006/relationships/slide" Target="slides/slide379.xml"/><Relationship Id="rId436" Type="http://schemas.openxmlformats.org/officeDocument/2006/relationships/slide" Target="slides/slide435.xml"/><Relationship Id="rId601" Type="http://schemas.openxmlformats.org/officeDocument/2006/relationships/slide" Target="slides/slide600.xml"/><Relationship Id="rId643" Type="http://schemas.openxmlformats.org/officeDocument/2006/relationships/slide" Target="slides/slide642.xml"/><Relationship Id="rId240" Type="http://schemas.openxmlformats.org/officeDocument/2006/relationships/slide" Target="slides/slide239.xml"/><Relationship Id="rId478" Type="http://schemas.openxmlformats.org/officeDocument/2006/relationships/slide" Target="slides/slide477.xml"/><Relationship Id="rId685" Type="http://schemas.openxmlformats.org/officeDocument/2006/relationships/slide" Target="slides/slide684.xml"/><Relationship Id="rId35" Type="http://schemas.openxmlformats.org/officeDocument/2006/relationships/slide" Target="slides/slide34.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338" Type="http://schemas.openxmlformats.org/officeDocument/2006/relationships/slide" Target="slides/slide337.xml"/><Relationship Id="rId503" Type="http://schemas.openxmlformats.org/officeDocument/2006/relationships/slide" Target="slides/slide502.xml"/><Relationship Id="rId545" Type="http://schemas.openxmlformats.org/officeDocument/2006/relationships/slide" Target="slides/slide544.xml"/><Relationship Id="rId587" Type="http://schemas.openxmlformats.org/officeDocument/2006/relationships/slide" Target="slides/slide586.xml"/><Relationship Id="rId710" Type="http://schemas.openxmlformats.org/officeDocument/2006/relationships/slide" Target="slides/slide709.xml"/><Relationship Id="rId752" Type="http://schemas.openxmlformats.org/officeDocument/2006/relationships/slide" Target="slides/slide751.xml"/><Relationship Id="rId8" Type="http://schemas.openxmlformats.org/officeDocument/2006/relationships/slide" Target="slides/slide7.xml"/><Relationship Id="rId142" Type="http://schemas.openxmlformats.org/officeDocument/2006/relationships/slide" Target="slides/slide141.xml"/><Relationship Id="rId184" Type="http://schemas.openxmlformats.org/officeDocument/2006/relationships/slide" Target="slides/slide183.xml"/><Relationship Id="rId391" Type="http://schemas.openxmlformats.org/officeDocument/2006/relationships/slide" Target="slides/slide390.xml"/><Relationship Id="rId405" Type="http://schemas.openxmlformats.org/officeDocument/2006/relationships/slide" Target="slides/slide404.xml"/><Relationship Id="rId447" Type="http://schemas.openxmlformats.org/officeDocument/2006/relationships/slide" Target="slides/slide446.xml"/><Relationship Id="rId612" Type="http://schemas.openxmlformats.org/officeDocument/2006/relationships/slide" Target="slides/slide611.xml"/><Relationship Id="rId251" Type="http://schemas.openxmlformats.org/officeDocument/2006/relationships/slide" Target="slides/slide250.xml"/><Relationship Id="rId489" Type="http://schemas.openxmlformats.org/officeDocument/2006/relationships/slide" Target="slides/slide488.xml"/><Relationship Id="rId654" Type="http://schemas.openxmlformats.org/officeDocument/2006/relationships/slide" Target="slides/slide653.xml"/><Relationship Id="rId696" Type="http://schemas.openxmlformats.org/officeDocument/2006/relationships/slide" Target="slides/slide695.xml"/><Relationship Id="rId46" Type="http://schemas.openxmlformats.org/officeDocument/2006/relationships/slide" Target="slides/slide45.xml"/><Relationship Id="rId293" Type="http://schemas.openxmlformats.org/officeDocument/2006/relationships/slide" Target="slides/slide292.xml"/><Relationship Id="rId307" Type="http://schemas.openxmlformats.org/officeDocument/2006/relationships/slide" Target="slides/slide306.xml"/><Relationship Id="rId349" Type="http://schemas.openxmlformats.org/officeDocument/2006/relationships/slide" Target="slides/slide348.xml"/><Relationship Id="rId514" Type="http://schemas.openxmlformats.org/officeDocument/2006/relationships/slide" Target="slides/slide513.xml"/><Relationship Id="rId556" Type="http://schemas.openxmlformats.org/officeDocument/2006/relationships/slide" Target="slides/slide555.xml"/><Relationship Id="rId721" Type="http://schemas.openxmlformats.org/officeDocument/2006/relationships/slide" Target="slides/slide720.xml"/><Relationship Id="rId763" Type="http://schemas.openxmlformats.org/officeDocument/2006/relationships/slide" Target="slides/slide762.xml"/><Relationship Id="rId88" Type="http://schemas.openxmlformats.org/officeDocument/2006/relationships/slide" Target="slides/slide87.xml"/><Relationship Id="rId111" Type="http://schemas.openxmlformats.org/officeDocument/2006/relationships/slide" Target="slides/slide110.xml"/><Relationship Id="rId153" Type="http://schemas.openxmlformats.org/officeDocument/2006/relationships/slide" Target="slides/slide152.xml"/><Relationship Id="rId195" Type="http://schemas.openxmlformats.org/officeDocument/2006/relationships/slide" Target="slides/slide194.xml"/><Relationship Id="rId209" Type="http://schemas.openxmlformats.org/officeDocument/2006/relationships/slide" Target="slides/slide208.xml"/><Relationship Id="rId360" Type="http://schemas.openxmlformats.org/officeDocument/2006/relationships/slide" Target="slides/slide359.xml"/><Relationship Id="rId416" Type="http://schemas.openxmlformats.org/officeDocument/2006/relationships/slide" Target="slides/slide415.xml"/><Relationship Id="rId598" Type="http://schemas.openxmlformats.org/officeDocument/2006/relationships/slide" Target="slides/slide597.xml"/><Relationship Id="rId220" Type="http://schemas.openxmlformats.org/officeDocument/2006/relationships/slide" Target="slides/slide219.xml"/><Relationship Id="rId458" Type="http://schemas.openxmlformats.org/officeDocument/2006/relationships/slide" Target="slides/slide457.xml"/><Relationship Id="rId623" Type="http://schemas.openxmlformats.org/officeDocument/2006/relationships/slide" Target="slides/slide622.xml"/><Relationship Id="rId665" Type="http://schemas.openxmlformats.org/officeDocument/2006/relationships/slide" Target="slides/slide664.xml"/><Relationship Id="rId15" Type="http://schemas.openxmlformats.org/officeDocument/2006/relationships/slide" Target="slides/slide14.xml"/><Relationship Id="rId57" Type="http://schemas.openxmlformats.org/officeDocument/2006/relationships/slide" Target="slides/slide56.xml"/><Relationship Id="rId262" Type="http://schemas.openxmlformats.org/officeDocument/2006/relationships/slide" Target="slides/slide261.xml"/><Relationship Id="rId318" Type="http://schemas.openxmlformats.org/officeDocument/2006/relationships/slide" Target="slides/slide317.xml"/><Relationship Id="rId525" Type="http://schemas.openxmlformats.org/officeDocument/2006/relationships/slide" Target="slides/slide524.xml"/><Relationship Id="rId567" Type="http://schemas.openxmlformats.org/officeDocument/2006/relationships/slide" Target="slides/slide566.xml"/><Relationship Id="rId732" Type="http://schemas.openxmlformats.org/officeDocument/2006/relationships/slide" Target="slides/slide731.xml"/><Relationship Id="rId99" Type="http://schemas.openxmlformats.org/officeDocument/2006/relationships/slide" Target="slides/slide98.xml"/><Relationship Id="rId122" Type="http://schemas.openxmlformats.org/officeDocument/2006/relationships/slide" Target="slides/slide121.xml"/><Relationship Id="rId164" Type="http://schemas.openxmlformats.org/officeDocument/2006/relationships/slide" Target="slides/slide163.xml"/><Relationship Id="rId371" Type="http://schemas.openxmlformats.org/officeDocument/2006/relationships/slide" Target="slides/slide370.xml"/><Relationship Id="rId774" Type="http://schemas.openxmlformats.org/officeDocument/2006/relationships/slide" Target="slides/slide773.xml"/><Relationship Id="rId427" Type="http://schemas.openxmlformats.org/officeDocument/2006/relationships/slide" Target="slides/slide426.xml"/><Relationship Id="rId469" Type="http://schemas.openxmlformats.org/officeDocument/2006/relationships/slide" Target="slides/slide468.xml"/><Relationship Id="rId634" Type="http://schemas.openxmlformats.org/officeDocument/2006/relationships/slide" Target="slides/slide633.xml"/><Relationship Id="rId676" Type="http://schemas.openxmlformats.org/officeDocument/2006/relationships/slide" Target="slides/slide675.xml"/><Relationship Id="rId26" Type="http://schemas.openxmlformats.org/officeDocument/2006/relationships/slide" Target="slides/slide25.xml"/><Relationship Id="rId231" Type="http://schemas.openxmlformats.org/officeDocument/2006/relationships/slide" Target="slides/slide230.xml"/><Relationship Id="rId273" Type="http://schemas.openxmlformats.org/officeDocument/2006/relationships/slide" Target="slides/slide272.xml"/><Relationship Id="rId329" Type="http://schemas.openxmlformats.org/officeDocument/2006/relationships/slide" Target="slides/slide328.xml"/><Relationship Id="rId480" Type="http://schemas.openxmlformats.org/officeDocument/2006/relationships/slide" Target="slides/slide479.xml"/><Relationship Id="rId536" Type="http://schemas.openxmlformats.org/officeDocument/2006/relationships/slide" Target="slides/slide535.xml"/><Relationship Id="rId701" Type="http://schemas.openxmlformats.org/officeDocument/2006/relationships/slide" Target="slides/slide700.xml"/><Relationship Id="rId68" Type="http://schemas.openxmlformats.org/officeDocument/2006/relationships/slide" Target="slides/slide67.xml"/><Relationship Id="rId133" Type="http://schemas.openxmlformats.org/officeDocument/2006/relationships/slide" Target="slides/slide132.xml"/><Relationship Id="rId175" Type="http://schemas.openxmlformats.org/officeDocument/2006/relationships/slide" Target="slides/slide174.xml"/><Relationship Id="rId340" Type="http://schemas.openxmlformats.org/officeDocument/2006/relationships/slide" Target="slides/slide339.xml"/><Relationship Id="rId578" Type="http://schemas.openxmlformats.org/officeDocument/2006/relationships/slide" Target="slides/slide577.xml"/><Relationship Id="rId743" Type="http://schemas.openxmlformats.org/officeDocument/2006/relationships/slide" Target="slides/slide742.xml"/><Relationship Id="rId785" Type="http://schemas.openxmlformats.org/officeDocument/2006/relationships/tableStyles" Target="tableStyles.xml"/><Relationship Id="rId200" Type="http://schemas.openxmlformats.org/officeDocument/2006/relationships/slide" Target="slides/slide199.xml"/><Relationship Id="rId382" Type="http://schemas.openxmlformats.org/officeDocument/2006/relationships/slide" Target="slides/slide381.xml"/><Relationship Id="rId438" Type="http://schemas.openxmlformats.org/officeDocument/2006/relationships/slide" Target="slides/slide437.xml"/><Relationship Id="rId603" Type="http://schemas.openxmlformats.org/officeDocument/2006/relationships/slide" Target="slides/slide602.xml"/><Relationship Id="rId645" Type="http://schemas.openxmlformats.org/officeDocument/2006/relationships/slide" Target="slides/slide644.xml"/><Relationship Id="rId687" Type="http://schemas.openxmlformats.org/officeDocument/2006/relationships/slide" Target="slides/slide686.xml"/><Relationship Id="rId242" Type="http://schemas.openxmlformats.org/officeDocument/2006/relationships/slide" Target="slides/slide241.xml"/><Relationship Id="rId284" Type="http://schemas.openxmlformats.org/officeDocument/2006/relationships/slide" Target="slides/slide283.xml"/><Relationship Id="rId491" Type="http://schemas.openxmlformats.org/officeDocument/2006/relationships/slide" Target="slides/slide490.xml"/><Relationship Id="rId505" Type="http://schemas.openxmlformats.org/officeDocument/2006/relationships/slide" Target="slides/slide504.xml"/><Relationship Id="rId712" Type="http://schemas.openxmlformats.org/officeDocument/2006/relationships/slide" Target="slides/slide711.xml"/><Relationship Id="rId37" Type="http://schemas.openxmlformats.org/officeDocument/2006/relationships/slide" Target="slides/slide36.xml"/><Relationship Id="rId79" Type="http://schemas.openxmlformats.org/officeDocument/2006/relationships/slide" Target="slides/slide78.xml"/><Relationship Id="rId102" Type="http://schemas.openxmlformats.org/officeDocument/2006/relationships/slide" Target="slides/slide101.xml"/><Relationship Id="rId144" Type="http://schemas.openxmlformats.org/officeDocument/2006/relationships/slide" Target="slides/slide143.xml"/><Relationship Id="rId547" Type="http://schemas.openxmlformats.org/officeDocument/2006/relationships/slide" Target="slides/slide546.xml"/><Relationship Id="rId589" Type="http://schemas.openxmlformats.org/officeDocument/2006/relationships/slide" Target="slides/slide588.xml"/><Relationship Id="rId754" Type="http://schemas.openxmlformats.org/officeDocument/2006/relationships/slide" Target="slides/slide753.xml"/><Relationship Id="rId90" Type="http://schemas.openxmlformats.org/officeDocument/2006/relationships/slide" Target="slides/slide89.xml"/><Relationship Id="rId186" Type="http://schemas.openxmlformats.org/officeDocument/2006/relationships/slide" Target="slides/slide185.xml"/><Relationship Id="rId351" Type="http://schemas.openxmlformats.org/officeDocument/2006/relationships/slide" Target="slides/slide350.xml"/><Relationship Id="rId393" Type="http://schemas.openxmlformats.org/officeDocument/2006/relationships/slide" Target="slides/slide392.xml"/><Relationship Id="rId407" Type="http://schemas.openxmlformats.org/officeDocument/2006/relationships/slide" Target="slides/slide406.xml"/><Relationship Id="rId449" Type="http://schemas.openxmlformats.org/officeDocument/2006/relationships/slide" Target="slides/slide448.xml"/><Relationship Id="rId614" Type="http://schemas.openxmlformats.org/officeDocument/2006/relationships/slide" Target="slides/slide613.xml"/><Relationship Id="rId656" Type="http://schemas.openxmlformats.org/officeDocument/2006/relationships/slide" Target="slides/slide655.xml"/><Relationship Id="rId211" Type="http://schemas.openxmlformats.org/officeDocument/2006/relationships/slide" Target="slides/slide210.xml"/><Relationship Id="rId253" Type="http://schemas.openxmlformats.org/officeDocument/2006/relationships/slide" Target="slides/slide252.xml"/><Relationship Id="rId295" Type="http://schemas.openxmlformats.org/officeDocument/2006/relationships/slide" Target="slides/slide294.xml"/><Relationship Id="rId309" Type="http://schemas.openxmlformats.org/officeDocument/2006/relationships/slide" Target="slides/slide308.xml"/><Relationship Id="rId460" Type="http://schemas.openxmlformats.org/officeDocument/2006/relationships/slide" Target="slides/slide459.xml"/><Relationship Id="rId516" Type="http://schemas.openxmlformats.org/officeDocument/2006/relationships/slide" Target="slides/slide515.xml"/><Relationship Id="rId698" Type="http://schemas.openxmlformats.org/officeDocument/2006/relationships/slide" Target="slides/slide697.xml"/><Relationship Id="rId48" Type="http://schemas.openxmlformats.org/officeDocument/2006/relationships/slide" Target="slides/slide47.xml"/><Relationship Id="rId113" Type="http://schemas.openxmlformats.org/officeDocument/2006/relationships/slide" Target="slides/slide112.xml"/><Relationship Id="rId320" Type="http://schemas.openxmlformats.org/officeDocument/2006/relationships/slide" Target="slides/slide319.xml"/><Relationship Id="rId558" Type="http://schemas.openxmlformats.org/officeDocument/2006/relationships/slide" Target="slides/slide557.xml"/><Relationship Id="rId723" Type="http://schemas.openxmlformats.org/officeDocument/2006/relationships/slide" Target="slides/slide722.xml"/><Relationship Id="rId765" Type="http://schemas.openxmlformats.org/officeDocument/2006/relationships/slide" Target="slides/slide764.xml"/><Relationship Id="rId155" Type="http://schemas.openxmlformats.org/officeDocument/2006/relationships/slide" Target="slides/slide154.xml"/><Relationship Id="rId197" Type="http://schemas.openxmlformats.org/officeDocument/2006/relationships/slide" Target="slides/slide196.xml"/><Relationship Id="rId362" Type="http://schemas.openxmlformats.org/officeDocument/2006/relationships/slide" Target="slides/slide361.xml"/><Relationship Id="rId418" Type="http://schemas.openxmlformats.org/officeDocument/2006/relationships/slide" Target="slides/slide417.xml"/><Relationship Id="rId625" Type="http://schemas.openxmlformats.org/officeDocument/2006/relationships/slide" Target="slides/slide624.xml"/><Relationship Id="rId222" Type="http://schemas.openxmlformats.org/officeDocument/2006/relationships/slide" Target="slides/slide221.xml"/><Relationship Id="rId264" Type="http://schemas.openxmlformats.org/officeDocument/2006/relationships/slide" Target="slides/slide263.xml"/><Relationship Id="rId471" Type="http://schemas.openxmlformats.org/officeDocument/2006/relationships/slide" Target="slides/slide470.xml"/><Relationship Id="rId667" Type="http://schemas.openxmlformats.org/officeDocument/2006/relationships/slide" Target="slides/slide666.xml"/><Relationship Id="rId17" Type="http://schemas.openxmlformats.org/officeDocument/2006/relationships/slide" Target="slides/slide16.xml"/><Relationship Id="rId59" Type="http://schemas.openxmlformats.org/officeDocument/2006/relationships/slide" Target="slides/slide58.xml"/><Relationship Id="rId124" Type="http://schemas.openxmlformats.org/officeDocument/2006/relationships/slide" Target="slides/slide123.xml"/><Relationship Id="rId527" Type="http://schemas.openxmlformats.org/officeDocument/2006/relationships/slide" Target="slides/slide526.xml"/><Relationship Id="rId569" Type="http://schemas.openxmlformats.org/officeDocument/2006/relationships/slide" Target="slides/slide568.xml"/><Relationship Id="rId734" Type="http://schemas.openxmlformats.org/officeDocument/2006/relationships/slide" Target="slides/slide733.xml"/><Relationship Id="rId776" Type="http://schemas.openxmlformats.org/officeDocument/2006/relationships/slide" Target="slides/slide775.xml"/><Relationship Id="rId70" Type="http://schemas.openxmlformats.org/officeDocument/2006/relationships/slide" Target="slides/slide69.xml"/><Relationship Id="rId166" Type="http://schemas.openxmlformats.org/officeDocument/2006/relationships/slide" Target="slides/slide165.xml"/><Relationship Id="rId331" Type="http://schemas.openxmlformats.org/officeDocument/2006/relationships/slide" Target="slides/slide330.xml"/><Relationship Id="rId373" Type="http://schemas.openxmlformats.org/officeDocument/2006/relationships/slide" Target="slides/slide372.xml"/><Relationship Id="rId429" Type="http://schemas.openxmlformats.org/officeDocument/2006/relationships/slide" Target="slides/slide428.xml"/><Relationship Id="rId580" Type="http://schemas.openxmlformats.org/officeDocument/2006/relationships/slide" Target="slides/slide579.xml"/><Relationship Id="rId636" Type="http://schemas.openxmlformats.org/officeDocument/2006/relationships/slide" Target="slides/slide635.xml"/><Relationship Id="rId1" Type="http://schemas.openxmlformats.org/officeDocument/2006/relationships/slideMaster" Target="slideMasters/slideMaster1.xml"/><Relationship Id="rId233" Type="http://schemas.openxmlformats.org/officeDocument/2006/relationships/slide" Target="slides/slide232.xml"/><Relationship Id="rId440" Type="http://schemas.openxmlformats.org/officeDocument/2006/relationships/slide" Target="slides/slide439.xml"/><Relationship Id="rId678" Type="http://schemas.openxmlformats.org/officeDocument/2006/relationships/slide" Target="slides/slide677.xml"/><Relationship Id="rId28" Type="http://schemas.openxmlformats.org/officeDocument/2006/relationships/slide" Target="slides/slide27.xml"/><Relationship Id="rId275" Type="http://schemas.openxmlformats.org/officeDocument/2006/relationships/slide" Target="slides/slide274.xml"/><Relationship Id="rId300" Type="http://schemas.openxmlformats.org/officeDocument/2006/relationships/slide" Target="slides/slide299.xml"/><Relationship Id="rId482" Type="http://schemas.openxmlformats.org/officeDocument/2006/relationships/slide" Target="slides/slide481.xml"/><Relationship Id="rId538" Type="http://schemas.openxmlformats.org/officeDocument/2006/relationships/slide" Target="slides/slide537.xml"/><Relationship Id="rId703" Type="http://schemas.openxmlformats.org/officeDocument/2006/relationships/slide" Target="slides/slide702.xml"/><Relationship Id="rId745" Type="http://schemas.openxmlformats.org/officeDocument/2006/relationships/slide" Target="slides/slide744.xml"/><Relationship Id="rId81" Type="http://schemas.openxmlformats.org/officeDocument/2006/relationships/slide" Target="slides/slide80.xml"/><Relationship Id="rId135" Type="http://schemas.openxmlformats.org/officeDocument/2006/relationships/slide" Target="slides/slide134.xml"/><Relationship Id="rId177" Type="http://schemas.openxmlformats.org/officeDocument/2006/relationships/slide" Target="slides/slide176.xml"/><Relationship Id="rId342" Type="http://schemas.openxmlformats.org/officeDocument/2006/relationships/slide" Target="slides/slide341.xml"/><Relationship Id="rId384" Type="http://schemas.openxmlformats.org/officeDocument/2006/relationships/slide" Target="slides/slide383.xml"/><Relationship Id="rId591" Type="http://schemas.openxmlformats.org/officeDocument/2006/relationships/slide" Target="slides/slide590.xml"/><Relationship Id="rId605" Type="http://schemas.openxmlformats.org/officeDocument/2006/relationships/slide" Target="slides/slide604.xml"/><Relationship Id="rId202" Type="http://schemas.openxmlformats.org/officeDocument/2006/relationships/slide" Target="slides/slide201.xml"/><Relationship Id="rId244" Type="http://schemas.openxmlformats.org/officeDocument/2006/relationships/slide" Target="slides/slide243.xml"/><Relationship Id="rId647" Type="http://schemas.openxmlformats.org/officeDocument/2006/relationships/slide" Target="slides/slide646.xml"/><Relationship Id="rId689" Type="http://schemas.openxmlformats.org/officeDocument/2006/relationships/slide" Target="slides/slide688.xml"/><Relationship Id="rId39" Type="http://schemas.openxmlformats.org/officeDocument/2006/relationships/slide" Target="slides/slide38.xml"/><Relationship Id="rId286" Type="http://schemas.openxmlformats.org/officeDocument/2006/relationships/slide" Target="slides/slide285.xml"/><Relationship Id="rId451" Type="http://schemas.openxmlformats.org/officeDocument/2006/relationships/slide" Target="slides/slide450.xml"/><Relationship Id="rId493" Type="http://schemas.openxmlformats.org/officeDocument/2006/relationships/slide" Target="slides/slide492.xml"/><Relationship Id="rId507" Type="http://schemas.openxmlformats.org/officeDocument/2006/relationships/slide" Target="slides/slide506.xml"/><Relationship Id="rId549" Type="http://schemas.openxmlformats.org/officeDocument/2006/relationships/slide" Target="slides/slide548.xml"/><Relationship Id="rId714" Type="http://schemas.openxmlformats.org/officeDocument/2006/relationships/slide" Target="slides/slide713.xml"/><Relationship Id="rId756" Type="http://schemas.openxmlformats.org/officeDocument/2006/relationships/slide" Target="slides/slide755.xml"/><Relationship Id="rId50" Type="http://schemas.openxmlformats.org/officeDocument/2006/relationships/slide" Target="slides/slide49.xml"/><Relationship Id="rId104" Type="http://schemas.openxmlformats.org/officeDocument/2006/relationships/slide" Target="slides/slide103.xml"/><Relationship Id="rId146" Type="http://schemas.openxmlformats.org/officeDocument/2006/relationships/slide" Target="slides/slide145.xml"/><Relationship Id="rId188" Type="http://schemas.openxmlformats.org/officeDocument/2006/relationships/slide" Target="slides/slide187.xml"/><Relationship Id="rId311" Type="http://schemas.openxmlformats.org/officeDocument/2006/relationships/slide" Target="slides/slide310.xml"/><Relationship Id="rId353" Type="http://schemas.openxmlformats.org/officeDocument/2006/relationships/slide" Target="slides/slide352.xml"/><Relationship Id="rId395" Type="http://schemas.openxmlformats.org/officeDocument/2006/relationships/slide" Target="slides/slide394.xml"/><Relationship Id="rId409" Type="http://schemas.openxmlformats.org/officeDocument/2006/relationships/slide" Target="slides/slide408.xml"/><Relationship Id="rId560" Type="http://schemas.openxmlformats.org/officeDocument/2006/relationships/slide" Target="slides/slide559.xml"/><Relationship Id="rId92" Type="http://schemas.openxmlformats.org/officeDocument/2006/relationships/slide" Target="slides/slide91.xml"/><Relationship Id="rId213" Type="http://schemas.openxmlformats.org/officeDocument/2006/relationships/slide" Target="slides/slide212.xml"/><Relationship Id="rId420" Type="http://schemas.openxmlformats.org/officeDocument/2006/relationships/slide" Target="slides/slide419.xml"/><Relationship Id="rId616" Type="http://schemas.openxmlformats.org/officeDocument/2006/relationships/slide" Target="slides/slide615.xml"/><Relationship Id="rId658" Type="http://schemas.openxmlformats.org/officeDocument/2006/relationships/slide" Target="slides/slide657.xml"/><Relationship Id="rId255" Type="http://schemas.openxmlformats.org/officeDocument/2006/relationships/slide" Target="slides/slide254.xml"/><Relationship Id="rId297" Type="http://schemas.openxmlformats.org/officeDocument/2006/relationships/slide" Target="slides/slide296.xml"/><Relationship Id="rId462" Type="http://schemas.openxmlformats.org/officeDocument/2006/relationships/slide" Target="slides/slide461.xml"/><Relationship Id="rId518" Type="http://schemas.openxmlformats.org/officeDocument/2006/relationships/slide" Target="slides/slide517.xml"/><Relationship Id="rId725" Type="http://schemas.openxmlformats.org/officeDocument/2006/relationships/slide" Target="slides/slide724.xml"/><Relationship Id="rId115" Type="http://schemas.openxmlformats.org/officeDocument/2006/relationships/slide" Target="slides/slide114.xml"/><Relationship Id="rId157" Type="http://schemas.openxmlformats.org/officeDocument/2006/relationships/slide" Target="slides/slide156.xml"/><Relationship Id="rId322" Type="http://schemas.openxmlformats.org/officeDocument/2006/relationships/slide" Target="slides/slide321.xml"/><Relationship Id="rId364" Type="http://schemas.openxmlformats.org/officeDocument/2006/relationships/slide" Target="slides/slide363.xml"/><Relationship Id="rId767" Type="http://schemas.openxmlformats.org/officeDocument/2006/relationships/slide" Target="slides/slide766.xml"/><Relationship Id="rId61" Type="http://schemas.openxmlformats.org/officeDocument/2006/relationships/slide" Target="slides/slide60.xml"/><Relationship Id="rId199" Type="http://schemas.openxmlformats.org/officeDocument/2006/relationships/slide" Target="slides/slide198.xml"/><Relationship Id="rId571" Type="http://schemas.openxmlformats.org/officeDocument/2006/relationships/slide" Target="slides/slide570.xml"/><Relationship Id="rId627" Type="http://schemas.openxmlformats.org/officeDocument/2006/relationships/slide" Target="slides/slide626.xml"/><Relationship Id="rId669" Type="http://schemas.openxmlformats.org/officeDocument/2006/relationships/slide" Target="slides/slide668.xml"/><Relationship Id="rId19" Type="http://schemas.openxmlformats.org/officeDocument/2006/relationships/slide" Target="slides/slide18.xml"/><Relationship Id="rId224" Type="http://schemas.openxmlformats.org/officeDocument/2006/relationships/slide" Target="slides/slide223.xml"/><Relationship Id="rId266" Type="http://schemas.openxmlformats.org/officeDocument/2006/relationships/slide" Target="slides/slide265.xml"/><Relationship Id="rId431" Type="http://schemas.openxmlformats.org/officeDocument/2006/relationships/slide" Target="slides/slide430.xml"/><Relationship Id="rId473" Type="http://schemas.openxmlformats.org/officeDocument/2006/relationships/slide" Target="slides/slide472.xml"/><Relationship Id="rId529" Type="http://schemas.openxmlformats.org/officeDocument/2006/relationships/slide" Target="slides/slide528.xml"/><Relationship Id="rId680" Type="http://schemas.openxmlformats.org/officeDocument/2006/relationships/slide" Target="slides/slide679.xml"/><Relationship Id="rId736" Type="http://schemas.openxmlformats.org/officeDocument/2006/relationships/slide" Target="slides/slide735.xml"/><Relationship Id="rId30" Type="http://schemas.openxmlformats.org/officeDocument/2006/relationships/slide" Target="slides/slide29.xml"/><Relationship Id="rId126" Type="http://schemas.openxmlformats.org/officeDocument/2006/relationships/slide" Target="slides/slide125.xml"/><Relationship Id="rId168" Type="http://schemas.openxmlformats.org/officeDocument/2006/relationships/slide" Target="slides/slide167.xml"/><Relationship Id="rId333" Type="http://schemas.openxmlformats.org/officeDocument/2006/relationships/slide" Target="slides/slide332.xml"/><Relationship Id="rId540" Type="http://schemas.openxmlformats.org/officeDocument/2006/relationships/slide" Target="slides/slide539.xml"/><Relationship Id="rId778" Type="http://schemas.openxmlformats.org/officeDocument/2006/relationships/slide" Target="slides/slide777.xml"/><Relationship Id="rId72" Type="http://schemas.openxmlformats.org/officeDocument/2006/relationships/slide" Target="slides/slide71.xml"/><Relationship Id="rId375" Type="http://schemas.openxmlformats.org/officeDocument/2006/relationships/slide" Target="slides/slide374.xml"/><Relationship Id="rId582" Type="http://schemas.openxmlformats.org/officeDocument/2006/relationships/slide" Target="slides/slide581.xml"/><Relationship Id="rId638" Type="http://schemas.openxmlformats.org/officeDocument/2006/relationships/slide" Target="slides/slide637.xml"/><Relationship Id="rId3" Type="http://schemas.openxmlformats.org/officeDocument/2006/relationships/slide" Target="slides/slide2.xml"/><Relationship Id="rId235" Type="http://schemas.openxmlformats.org/officeDocument/2006/relationships/slide" Target="slides/slide234.xml"/><Relationship Id="rId277" Type="http://schemas.openxmlformats.org/officeDocument/2006/relationships/slide" Target="slides/slide276.xml"/><Relationship Id="rId400" Type="http://schemas.openxmlformats.org/officeDocument/2006/relationships/slide" Target="slides/slide399.xml"/><Relationship Id="rId442" Type="http://schemas.openxmlformats.org/officeDocument/2006/relationships/slide" Target="slides/slide441.xml"/><Relationship Id="rId484" Type="http://schemas.openxmlformats.org/officeDocument/2006/relationships/slide" Target="slides/slide483.xml"/><Relationship Id="rId705" Type="http://schemas.openxmlformats.org/officeDocument/2006/relationships/slide" Target="slides/slide704.xml"/><Relationship Id="rId137" Type="http://schemas.openxmlformats.org/officeDocument/2006/relationships/slide" Target="slides/slide136.xml"/><Relationship Id="rId302" Type="http://schemas.openxmlformats.org/officeDocument/2006/relationships/slide" Target="slides/slide301.xml"/><Relationship Id="rId344" Type="http://schemas.openxmlformats.org/officeDocument/2006/relationships/slide" Target="slides/slide343.xml"/><Relationship Id="rId691" Type="http://schemas.openxmlformats.org/officeDocument/2006/relationships/slide" Target="slides/slide690.xml"/><Relationship Id="rId747" Type="http://schemas.openxmlformats.org/officeDocument/2006/relationships/slide" Target="slides/slide746.xml"/><Relationship Id="rId41" Type="http://schemas.openxmlformats.org/officeDocument/2006/relationships/slide" Target="slides/slide40.xml"/><Relationship Id="rId83" Type="http://schemas.openxmlformats.org/officeDocument/2006/relationships/slide" Target="slides/slide82.xml"/><Relationship Id="rId179" Type="http://schemas.openxmlformats.org/officeDocument/2006/relationships/slide" Target="slides/slide178.xml"/><Relationship Id="rId386" Type="http://schemas.openxmlformats.org/officeDocument/2006/relationships/slide" Target="slides/slide385.xml"/><Relationship Id="rId551" Type="http://schemas.openxmlformats.org/officeDocument/2006/relationships/slide" Target="slides/slide550.xml"/><Relationship Id="rId593" Type="http://schemas.openxmlformats.org/officeDocument/2006/relationships/slide" Target="slides/slide592.xml"/><Relationship Id="rId607" Type="http://schemas.openxmlformats.org/officeDocument/2006/relationships/slide" Target="slides/slide606.xml"/><Relationship Id="rId649" Type="http://schemas.openxmlformats.org/officeDocument/2006/relationships/slide" Target="slides/slide648.xml"/><Relationship Id="rId190" Type="http://schemas.openxmlformats.org/officeDocument/2006/relationships/slide" Target="slides/slide189.xml"/><Relationship Id="rId204" Type="http://schemas.openxmlformats.org/officeDocument/2006/relationships/slide" Target="slides/slide203.xml"/><Relationship Id="rId246" Type="http://schemas.openxmlformats.org/officeDocument/2006/relationships/slide" Target="slides/slide245.xml"/><Relationship Id="rId288" Type="http://schemas.openxmlformats.org/officeDocument/2006/relationships/slide" Target="slides/slide287.xml"/><Relationship Id="rId411" Type="http://schemas.openxmlformats.org/officeDocument/2006/relationships/slide" Target="slides/slide410.xml"/><Relationship Id="rId453" Type="http://schemas.openxmlformats.org/officeDocument/2006/relationships/slide" Target="slides/slide452.xml"/><Relationship Id="rId509" Type="http://schemas.openxmlformats.org/officeDocument/2006/relationships/slide" Target="slides/slide508.xml"/><Relationship Id="rId660" Type="http://schemas.openxmlformats.org/officeDocument/2006/relationships/slide" Target="slides/slide659.xml"/><Relationship Id="rId106" Type="http://schemas.openxmlformats.org/officeDocument/2006/relationships/slide" Target="slides/slide105.xml"/><Relationship Id="rId313" Type="http://schemas.openxmlformats.org/officeDocument/2006/relationships/slide" Target="slides/slide312.xml"/><Relationship Id="rId495" Type="http://schemas.openxmlformats.org/officeDocument/2006/relationships/slide" Target="slides/slide494.xml"/><Relationship Id="rId716" Type="http://schemas.openxmlformats.org/officeDocument/2006/relationships/slide" Target="slides/slide715.xml"/><Relationship Id="rId758" Type="http://schemas.openxmlformats.org/officeDocument/2006/relationships/slide" Target="slides/slide757.xml"/><Relationship Id="rId10" Type="http://schemas.openxmlformats.org/officeDocument/2006/relationships/slide" Target="slides/slide9.xml"/><Relationship Id="rId52" Type="http://schemas.openxmlformats.org/officeDocument/2006/relationships/slide" Target="slides/slide51.xml"/><Relationship Id="rId94" Type="http://schemas.openxmlformats.org/officeDocument/2006/relationships/slide" Target="slides/slide93.xml"/><Relationship Id="rId148" Type="http://schemas.openxmlformats.org/officeDocument/2006/relationships/slide" Target="slides/slide147.xml"/><Relationship Id="rId355" Type="http://schemas.openxmlformats.org/officeDocument/2006/relationships/slide" Target="slides/slide354.xml"/><Relationship Id="rId397" Type="http://schemas.openxmlformats.org/officeDocument/2006/relationships/slide" Target="slides/slide396.xml"/><Relationship Id="rId520" Type="http://schemas.openxmlformats.org/officeDocument/2006/relationships/slide" Target="slides/slide519.xml"/><Relationship Id="rId562" Type="http://schemas.openxmlformats.org/officeDocument/2006/relationships/slide" Target="slides/slide561.xml"/><Relationship Id="rId618" Type="http://schemas.openxmlformats.org/officeDocument/2006/relationships/slide" Target="slides/slide617.xml"/><Relationship Id="rId215" Type="http://schemas.openxmlformats.org/officeDocument/2006/relationships/slide" Target="slides/slide214.xml"/><Relationship Id="rId257" Type="http://schemas.openxmlformats.org/officeDocument/2006/relationships/slide" Target="slides/slide256.xml"/><Relationship Id="rId422" Type="http://schemas.openxmlformats.org/officeDocument/2006/relationships/slide" Target="slides/slide421.xml"/><Relationship Id="rId464" Type="http://schemas.openxmlformats.org/officeDocument/2006/relationships/slide" Target="slides/slide463.xml"/><Relationship Id="rId299" Type="http://schemas.openxmlformats.org/officeDocument/2006/relationships/slide" Target="slides/slide298.xml"/><Relationship Id="rId727" Type="http://schemas.openxmlformats.org/officeDocument/2006/relationships/slide" Target="slides/slide726.xml"/><Relationship Id="rId63" Type="http://schemas.openxmlformats.org/officeDocument/2006/relationships/slide" Target="slides/slide62.xml"/><Relationship Id="rId159" Type="http://schemas.openxmlformats.org/officeDocument/2006/relationships/slide" Target="slides/slide158.xml"/><Relationship Id="rId366" Type="http://schemas.openxmlformats.org/officeDocument/2006/relationships/slide" Target="slides/slide365.xml"/><Relationship Id="rId573" Type="http://schemas.openxmlformats.org/officeDocument/2006/relationships/slide" Target="slides/slide572.xml"/><Relationship Id="rId780" Type="http://schemas.openxmlformats.org/officeDocument/2006/relationships/slide" Target="slides/slide779.xml"/><Relationship Id="rId226" Type="http://schemas.openxmlformats.org/officeDocument/2006/relationships/slide" Target="slides/slide225.xml"/><Relationship Id="rId433" Type="http://schemas.openxmlformats.org/officeDocument/2006/relationships/slide" Target="slides/slide432.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B63BE4B7-B3FF-64DE-E124-B73A519E7D60}"/>
              </a:ext>
            </a:extLst>
          </p:cNvPr>
          <p:cNvPicPr>
            <a:picLocks noChangeAspect="1"/>
          </p:cNvPicPr>
          <p:nvPr userDrawn="1"/>
        </p:nvPicPr>
        <p:blipFill>
          <a:blip r:embed="rId2">
            <a:extLst>
              <a:ext uri="{28A0092B-C50C-407E-A947-70E740481C1C}">
                <a14:useLocalDpi xmlns:a14="http://schemas.microsoft.com/office/drawing/2010/main" val="0"/>
              </a:ext>
            </a:extLst>
          </a:blip>
          <a:srcRect t="8522"/>
          <a:stretch>
            <a:fillRect/>
          </a:stretch>
        </p:blipFill>
        <p:spPr>
          <a:xfrm>
            <a:off x="3961" y="0"/>
            <a:ext cx="12192000" cy="6858000"/>
          </a:xfrm>
          <a:prstGeom prst="rect">
            <a:avLst/>
          </a:prstGeom>
        </p:spPr>
      </p:pic>
      <p:sp>
        <p:nvSpPr>
          <p:cNvPr id="8" name="矩形 7">
            <a:extLst>
              <a:ext uri="{FF2B5EF4-FFF2-40B4-BE49-F238E27FC236}">
                <a16:creationId xmlns:a16="http://schemas.microsoft.com/office/drawing/2014/main" id="{C8E7E696-386E-A366-CAE1-5776F34949A8}"/>
              </a:ext>
            </a:extLst>
          </p:cNvPr>
          <p:cNvSpPr/>
          <p:nvPr userDrawn="1"/>
        </p:nvSpPr>
        <p:spPr>
          <a:xfrm rot="10800000">
            <a:off x="-3963" y="-2"/>
            <a:ext cx="12191999" cy="6854557"/>
          </a:xfrm>
          <a:prstGeom prst="rect">
            <a:avLst/>
          </a:prstGeom>
          <a:gradFill flip="none" rotWithShape="1">
            <a:gsLst>
              <a:gs pos="0">
                <a:schemeClr val="bg1">
                  <a:alpha val="0"/>
                </a:schemeClr>
              </a:gs>
              <a:gs pos="30000">
                <a:schemeClr val="bg1">
                  <a:alpha val="20000"/>
                </a:schemeClr>
              </a:gs>
              <a:gs pos="15000">
                <a:schemeClr val="bg1">
                  <a:alpha val="40000"/>
                </a:schemeClr>
              </a:gs>
              <a:gs pos="65000">
                <a:schemeClr val="bg1"/>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Image 1" descr="preencoded.png">
            <a:extLst>
              <a:ext uri="{FF2B5EF4-FFF2-40B4-BE49-F238E27FC236}">
                <a16:creationId xmlns:a16="http://schemas.microsoft.com/office/drawing/2014/main" id="{F838781C-D5E1-008D-C545-499A92DE64BF}"/>
              </a:ext>
            </a:extLst>
          </p:cNvPr>
          <p:cNvPicPr>
            <a:picLocks noChangeAspect="1"/>
          </p:cNvPicPr>
          <p:nvPr userDrawn="1"/>
        </p:nvPicPr>
        <p:blipFill>
          <a:blip r:embed="rId3"/>
          <a:stretch>
            <a:fillRect/>
          </a:stretch>
        </p:blipFill>
        <p:spPr>
          <a:xfrm>
            <a:off x="3961" y="5336277"/>
            <a:ext cx="12195959" cy="1521723"/>
          </a:xfrm>
          <a:prstGeom prst="rect">
            <a:avLst/>
          </a:prstGeom>
        </p:spPr>
      </p:pic>
      <p:sp>
        <p:nvSpPr>
          <p:cNvPr id="21" name="矩形 20">
            <a:extLst>
              <a:ext uri="{FF2B5EF4-FFF2-40B4-BE49-F238E27FC236}">
                <a16:creationId xmlns:a16="http://schemas.microsoft.com/office/drawing/2014/main" id="{628E86CA-E663-3665-8F0D-A66789969E75}"/>
              </a:ext>
            </a:extLst>
          </p:cNvPr>
          <p:cNvSpPr>
            <a:spLocks/>
          </p:cNvSpPr>
          <p:nvPr userDrawn="1"/>
        </p:nvSpPr>
        <p:spPr>
          <a:xfrm>
            <a:off x="-3961" y="5342010"/>
            <a:ext cx="12192000" cy="1512547"/>
          </a:xfrm>
          <a:prstGeom prst="rect">
            <a:avLst/>
          </a:prstGeom>
          <a:solidFill>
            <a:schemeClr val="bg1">
              <a:alpha val="1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矩形 10">
            <a:extLst>
              <a:ext uri="{FF2B5EF4-FFF2-40B4-BE49-F238E27FC236}">
                <a16:creationId xmlns:a16="http://schemas.microsoft.com/office/drawing/2014/main" id="{5C56138F-4CDF-85B3-110B-30E1F66DAB48}"/>
              </a:ext>
            </a:extLst>
          </p:cNvPr>
          <p:cNvSpPr>
            <a:spLocks/>
          </p:cNvSpPr>
          <p:nvPr userDrawn="1"/>
        </p:nvSpPr>
        <p:spPr>
          <a:xfrm>
            <a:off x="969820" y="2835757"/>
            <a:ext cx="1034472" cy="66692"/>
          </a:xfrm>
          <a:prstGeom prst="rect">
            <a:avLst/>
          </a:prstGeom>
          <a:solidFill>
            <a:srgbClr val="0239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矩形 11">
            <a:extLst>
              <a:ext uri="{FF2B5EF4-FFF2-40B4-BE49-F238E27FC236}">
                <a16:creationId xmlns:a16="http://schemas.microsoft.com/office/drawing/2014/main" id="{97CAE470-6F11-B963-8A66-C5022003FD16}"/>
              </a:ext>
            </a:extLst>
          </p:cNvPr>
          <p:cNvSpPr>
            <a:spLocks/>
          </p:cNvSpPr>
          <p:nvPr userDrawn="1"/>
        </p:nvSpPr>
        <p:spPr>
          <a:xfrm>
            <a:off x="2004292" y="2835757"/>
            <a:ext cx="5153891" cy="60959"/>
          </a:xfrm>
          <a:prstGeom prst="rect">
            <a:avLst/>
          </a:prstGeom>
          <a:solidFill>
            <a:srgbClr val="DBBA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 name="文本占位符 2">
            <a:extLst>
              <a:ext uri="{FF2B5EF4-FFF2-40B4-BE49-F238E27FC236}">
                <a16:creationId xmlns:a16="http://schemas.microsoft.com/office/drawing/2014/main" id="{6C3BDE72-E2DA-7F7A-D58E-1E95FB3C35B6}"/>
              </a:ext>
            </a:extLst>
          </p:cNvPr>
          <p:cNvSpPr>
            <a:spLocks noGrp="1"/>
          </p:cNvSpPr>
          <p:nvPr>
            <p:ph type="body" sz="quarter" idx="10" hasCustomPrompt="1"/>
          </p:nvPr>
        </p:nvSpPr>
        <p:spPr>
          <a:xfrm>
            <a:off x="969820" y="1704495"/>
            <a:ext cx="6188361" cy="1045672"/>
          </a:xfrm>
          <a:prstGeom prst="rect">
            <a:avLst/>
          </a:prstGeom>
        </p:spPr>
        <p:txBody>
          <a:bodyPr anchor="ctr" anchorCtr="0"/>
          <a:lstStyle>
            <a:lvl1pPr marL="0" indent="0">
              <a:spcBef>
                <a:spcPts val="0"/>
              </a:spcBef>
              <a:buFontTx/>
              <a:buNone/>
              <a:defRPr sz="6500" b="1">
                <a:solidFill>
                  <a:schemeClr val="tx1"/>
                </a:solidFill>
                <a:latin typeface="微软雅黑" panose="020B0503020204020204" pitchFamily="34" charset="-122"/>
                <a:ea typeface="微软雅黑" panose="020B0503020204020204" pitchFamily="34" charset="-122"/>
              </a:defRPr>
            </a:lvl1pPr>
            <a:lvl2pPr marL="609585" indent="0">
              <a:buFontTx/>
              <a:buNone/>
              <a:defRPr/>
            </a:lvl2pPr>
            <a:lvl3pPr marL="1219170" indent="0">
              <a:buFontTx/>
              <a:buNone/>
              <a:defRPr/>
            </a:lvl3pPr>
            <a:lvl4pPr marL="1828754" indent="0">
              <a:buFontTx/>
              <a:buNone/>
              <a:defRPr/>
            </a:lvl4pPr>
            <a:lvl5pPr marL="2438339" indent="0">
              <a:buFontTx/>
              <a:buNone/>
              <a:defRPr/>
            </a:lvl5pPr>
          </a:lstStyle>
          <a:p>
            <a:pPr lvl="0"/>
            <a:r>
              <a:rPr lang="zh-CN" altLang="en-US" dirty="0"/>
              <a:t>主标题</a:t>
            </a:r>
          </a:p>
        </p:txBody>
      </p:sp>
      <p:pic>
        <p:nvPicPr>
          <p:cNvPr id="4" name="图片 3" descr="亮着灯的招牌&#10;&#10;AI 生成的内容可能不正确。">
            <a:extLst>
              <a:ext uri="{FF2B5EF4-FFF2-40B4-BE49-F238E27FC236}">
                <a16:creationId xmlns:a16="http://schemas.microsoft.com/office/drawing/2014/main" id="{1F61C2E5-4502-FF5C-20B9-B14C55613D3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65930" y="5773835"/>
            <a:ext cx="4354916" cy="646606"/>
          </a:xfrm>
          <a:prstGeom prst="rect">
            <a:avLst/>
          </a:prstGeom>
        </p:spPr>
      </p:pic>
    </p:spTree>
    <p:extLst>
      <p:ext uri="{BB962C8B-B14F-4D97-AF65-F5344CB8AC3E}">
        <p14:creationId xmlns:p14="http://schemas.microsoft.com/office/powerpoint/2010/main" val="20721699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分栏">
    <p:spTree>
      <p:nvGrpSpPr>
        <p:cNvPr id="1" name=""/>
        <p:cNvGrpSpPr/>
        <p:nvPr/>
      </p:nvGrpSpPr>
      <p:grpSpPr>
        <a:xfrm>
          <a:off x="0" y="0"/>
          <a:ext cx="0" cy="0"/>
          <a:chOff x="0" y="0"/>
          <a:chExt cx="0" cy="0"/>
        </a:xfrm>
      </p:grpSpPr>
      <p:sp>
        <p:nvSpPr>
          <p:cNvPr id="27" name="文本占位符 26">
            <a:extLst>
              <a:ext uri="{FF2B5EF4-FFF2-40B4-BE49-F238E27FC236}">
                <a16:creationId xmlns:a16="http://schemas.microsoft.com/office/drawing/2014/main" id="{1E8D9885-AEE2-FBCF-1B1E-F455C68EF810}"/>
              </a:ext>
            </a:extLst>
          </p:cNvPr>
          <p:cNvSpPr>
            <a:spLocks noGrp="1"/>
          </p:cNvSpPr>
          <p:nvPr>
            <p:ph type="body" sz="quarter" idx="11"/>
          </p:nvPr>
        </p:nvSpPr>
        <p:spPr>
          <a:xfrm>
            <a:off x="337293" y="763650"/>
            <a:ext cx="11275585" cy="540341"/>
          </a:xfrm>
          <a:prstGeom prst="rect">
            <a:avLst/>
          </a:prstGeom>
        </p:spPr>
        <p:txBody>
          <a:bodyPr wrap="square" anchor="t" anchorCtr="0">
            <a:spAutoFit/>
          </a:bodyPr>
          <a:lstStyle>
            <a:lvl1pPr marL="0" indent="609585" algn="just">
              <a:lnSpc>
                <a:spcPct val="150000"/>
              </a:lnSpc>
              <a:spcBef>
                <a:spcPts val="0"/>
              </a:spcBef>
              <a:buNone/>
              <a:defRPr sz="2200">
                <a:latin typeface="微软雅黑" panose="020B0503020204020204" pitchFamily="34" charset="-122"/>
                <a:ea typeface="微软雅黑" panose="020B0503020204020204" pitchFamily="34" charset="-122"/>
              </a:defRPr>
            </a:lvl1pPr>
          </a:lstStyle>
          <a:p>
            <a:pPr lvl="0"/>
            <a:endParaRPr lang="en-US" altLang="zh-CN" dirty="0"/>
          </a:p>
        </p:txBody>
      </p:sp>
      <p:pic>
        <p:nvPicPr>
          <p:cNvPr id="2" name="图片 1">
            <a:extLst>
              <a:ext uri="{FF2B5EF4-FFF2-40B4-BE49-F238E27FC236}">
                <a16:creationId xmlns:a16="http://schemas.microsoft.com/office/drawing/2014/main" id="{43160C2C-68C1-DFB4-F70B-630CA8309FFE}"/>
              </a:ext>
            </a:extLst>
          </p:cNvPr>
          <p:cNvPicPr>
            <a:picLocks noChangeAspect="1"/>
          </p:cNvPicPr>
          <p:nvPr userDrawn="1"/>
        </p:nvPicPr>
        <p:blipFill>
          <a:blip r:embed="rId2"/>
          <a:stretch>
            <a:fillRect/>
          </a:stretch>
        </p:blipFill>
        <p:spPr>
          <a:xfrm>
            <a:off x="337294" y="212313"/>
            <a:ext cx="322129" cy="551337"/>
          </a:xfrm>
          <a:prstGeom prst="rect">
            <a:avLst/>
          </a:prstGeom>
        </p:spPr>
      </p:pic>
      <p:sp>
        <p:nvSpPr>
          <p:cNvPr id="3" name="文本占位符 24">
            <a:extLst>
              <a:ext uri="{FF2B5EF4-FFF2-40B4-BE49-F238E27FC236}">
                <a16:creationId xmlns:a16="http://schemas.microsoft.com/office/drawing/2014/main" id="{027CE1C7-DCA5-568D-41CD-0F1FA52CCE1C}"/>
              </a:ext>
            </a:extLst>
          </p:cNvPr>
          <p:cNvSpPr>
            <a:spLocks noGrp="1"/>
          </p:cNvSpPr>
          <p:nvPr>
            <p:ph type="body" sz="quarter" idx="10"/>
          </p:nvPr>
        </p:nvSpPr>
        <p:spPr>
          <a:xfrm>
            <a:off x="759986" y="184188"/>
            <a:ext cx="10852895" cy="523220"/>
          </a:xfrm>
          <a:prstGeom prst="rect">
            <a:avLst/>
          </a:prstGeom>
        </p:spPr>
        <p:txBody>
          <a:bodyPr wrap="square">
            <a:spAutoFit/>
          </a:bodyPr>
          <a:lstStyle>
            <a:lvl1pPr marL="0" indent="0">
              <a:buNone/>
              <a:defRPr lang="zh-CN" altLang="en-US" sz="2800" b="1" kern="1200" dirty="0">
                <a:solidFill>
                  <a:srgbClr val="023999"/>
                </a:solidFill>
                <a:latin typeface="微软雅黑" panose="020B0503020204020204" pitchFamily="34" charset="-122"/>
                <a:ea typeface="微软雅黑" panose="020B0503020204020204" pitchFamily="34" charset="-122"/>
                <a:cs typeface="+mn-cs"/>
              </a:defRPr>
            </a:lvl1pPr>
          </a:lstStyle>
          <a:p>
            <a:pPr marL="0" lvl="0" indent="0" algn="l" defTabSz="1219170" rtl="0" eaLnBrk="1" latinLnBrk="0" hangingPunct="1">
              <a:spcBef>
                <a:spcPct val="20000"/>
              </a:spcBef>
              <a:buFont typeface="Arial" pitchFamily="34" charset="0"/>
              <a:buNone/>
            </a:pPr>
            <a:endParaRPr lang="zh-CN" altLang="en-US" dirty="0"/>
          </a:p>
        </p:txBody>
      </p:sp>
      <p:sp>
        <p:nvSpPr>
          <p:cNvPr id="5" name="矩形 4">
            <a:extLst>
              <a:ext uri="{FF2B5EF4-FFF2-40B4-BE49-F238E27FC236}">
                <a16:creationId xmlns:a16="http://schemas.microsoft.com/office/drawing/2014/main" id="{08047681-3166-50AE-C2C8-FF3E5139B414}"/>
              </a:ext>
            </a:extLst>
          </p:cNvPr>
          <p:cNvSpPr/>
          <p:nvPr userDrawn="1"/>
        </p:nvSpPr>
        <p:spPr>
          <a:xfrm>
            <a:off x="759984" y="702691"/>
            <a:ext cx="10852895" cy="60959"/>
          </a:xfrm>
          <a:prstGeom prst="rect">
            <a:avLst/>
          </a:prstGeom>
          <a:gradFill flip="none" rotWithShape="1">
            <a:gsLst>
              <a:gs pos="0">
                <a:srgbClr val="DBBA1C"/>
              </a:gs>
              <a:gs pos="100000">
                <a:srgbClr val="023999"/>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 name="文本占位符 26">
            <a:extLst>
              <a:ext uri="{FF2B5EF4-FFF2-40B4-BE49-F238E27FC236}">
                <a16:creationId xmlns:a16="http://schemas.microsoft.com/office/drawing/2014/main" id="{61E0E2E0-0128-03FA-D4FB-CF4C01D9B25D}"/>
              </a:ext>
            </a:extLst>
          </p:cNvPr>
          <p:cNvSpPr>
            <a:spLocks noGrp="1"/>
          </p:cNvSpPr>
          <p:nvPr>
            <p:ph type="body" sz="quarter" idx="12"/>
          </p:nvPr>
        </p:nvSpPr>
        <p:spPr>
          <a:xfrm>
            <a:off x="337294" y="4033378"/>
            <a:ext cx="11275585" cy="540341"/>
          </a:xfrm>
          <a:prstGeom prst="rect">
            <a:avLst/>
          </a:prstGeom>
        </p:spPr>
        <p:txBody>
          <a:bodyPr wrap="square" numCol="2" spcCol="180000" anchor="t" anchorCtr="0">
            <a:spAutoFit/>
          </a:bodyPr>
          <a:lstStyle>
            <a:lvl1pPr marL="0" indent="609585" algn="just">
              <a:lnSpc>
                <a:spcPct val="150000"/>
              </a:lnSpc>
              <a:spcBef>
                <a:spcPts val="0"/>
              </a:spcBef>
              <a:buNone/>
              <a:defRPr sz="2200">
                <a:latin typeface="微软雅黑" panose="020B0503020204020204" pitchFamily="34" charset="-122"/>
                <a:ea typeface="微软雅黑" panose="020B0503020204020204" pitchFamily="34" charset="-122"/>
              </a:defRPr>
            </a:lvl1pPr>
          </a:lstStyle>
          <a:p>
            <a:pPr lvl="0"/>
            <a:endParaRPr lang="en-US" altLang="zh-CN" dirty="0"/>
          </a:p>
        </p:txBody>
      </p:sp>
    </p:spTree>
    <p:extLst>
      <p:ext uri="{BB962C8B-B14F-4D97-AF65-F5344CB8AC3E}">
        <p14:creationId xmlns:p14="http://schemas.microsoft.com/office/powerpoint/2010/main" val="219033296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图片页">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id="{43160C2C-68C1-DFB4-F70B-630CA8309FFE}"/>
              </a:ext>
            </a:extLst>
          </p:cNvPr>
          <p:cNvPicPr>
            <a:picLocks noChangeAspect="1"/>
          </p:cNvPicPr>
          <p:nvPr userDrawn="1"/>
        </p:nvPicPr>
        <p:blipFill>
          <a:blip r:embed="rId2"/>
          <a:stretch>
            <a:fillRect/>
          </a:stretch>
        </p:blipFill>
        <p:spPr>
          <a:xfrm>
            <a:off x="337294" y="212313"/>
            <a:ext cx="322129" cy="551337"/>
          </a:xfrm>
          <a:prstGeom prst="rect">
            <a:avLst/>
          </a:prstGeom>
        </p:spPr>
      </p:pic>
      <p:sp>
        <p:nvSpPr>
          <p:cNvPr id="25" name="文本占位符 24">
            <a:extLst>
              <a:ext uri="{FF2B5EF4-FFF2-40B4-BE49-F238E27FC236}">
                <a16:creationId xmlns:a16="http://schemas.microsoft.com/office/drawing/2014/main" id="{027CE1C7-DCA5-568D-41CD-0F1FA52CCE1C}"/>
              </a:ext>
            </a:extLst>
          </p:cNvPr>
          <p:cNvSpPr>
            <a:spLocks noGrp="1"/>
          </p:cNvSpPr>
          <p:nvPr>
            <p:ph type="body" sz="quarter" idx="10"/>
          </p:nvPr>
        </p:nvSpPr>
        <p:spPr>
          <a:xfrm>
            <a:off x="759986" y="184188"/>
            <a:ext cx="10852895" cy="523220"/>
          </a:xfrm>
          <a:prstGeom prst="rect">
            <a:avLst/>
          </a:prstGeom>
        </p:spPr>
        <p:txBody>
          <a:bodyPr wrap="square">
            <a:spAutoFit/>
          </a:bodyPr>
          <a:lstStyle>
            <a:lvl1pPr marL="0" indent="0">
              <a:buNone/>
              <a:defRPr lang="zh-CN" altLang="en-US" sz="2800" b="1" kern="1200" dirty="0">
                <a:solidFill>
                  <a:srgbClr val="023999"/>
                </a:solidFill>
                <a:latin typeface="微软雅黑" panose="020B0503020204020204" pitchFamily="34" charset="-122"/>
                <a:ea typeface="微软雅黑" panose="020B0503020204020204" pitchFamily="34" charset="-122"/>
                <a:cs typeface="+mn-cs"/>
              </a:defRPr>
            </a:lvl1pPr>
          </a:lstStyle>
          <a:p>
            <a:pPr marL="0" lvl="0" indent="0" algn="l" defTabSz="1219170" rtl="0" eaLnBrk="1" latinLnBrk="0" hangingPunct="1">
              <a:spcBef>
                <a:spcPct val="20000"/>
              </a:spcBef>
              <a:buFont typeface="Arial" pitchFamily="34" charset="0"/>
              <a:buNone/>
            </a:pPr>
            <a:endParaRPr lang="zh-CN" altLang="en-US" dirty="0"/>
          </a:p>
        </p:txBody>
      </p:sp>
      <p:sp>
        <p:nvSpPr>
          <p:cNvPr id="4" name="矩形 3">
            <a:extLst>
              <a:ext uri="{FF2B5EF4-FFF2-40B4-BE49-F238E27FC236}">
                <a16:creationId xmlns:a16="http://schemas.microsoft.com/office/drawing/2014/main" id="{08047681-3166-50AE-C2C8-FF3E5139B414}"/>
              </a:ext>
            </a:extLst>
          </p:cNvPr>
          <p:cNvSpPr/>
          <p:nvPr userDrawn="1"/>
        </p:nvSpPr>
        <p:spPr>
          <a:xfrm>
            <a:off x="759984" y="702691"/>
            <a:ext cx="10852895" cy="60959"/>
          </a:xfrm>
          <a:prstGeom prst="rect">
            <a:avLst/>
          </a:prstGeom>
          <a:gradFill flip="none" rotWithShape="1">
            <a:gsLst>
              <a:gs pos="0">
                <a:srgbClr val="DBBA1C"/>
              </a:gs>
              <a:gs pos="100000">
                <a:srgbClr val="023999"/>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图片占位符 4">
            <a:extLst>
              <a:ext uri="{FF2B5EF4-FFF2-40B4-BE49-F238E27FC236}">
                <a16:creationId xmlns:a16="http://schemas.microsoft.com/office/drawing/2014/main" id="{C517C67F-CCBE-CEEB-47A6-937524F1932F}"/>
              </a:ext>
            </a:extLst>
          </p:cNvPr>
          <p:cNvSpPr>
            <a:spLocks noGrp="1"/>
          </p:cNvSpPr>
          <p:nvPr>
            <p:ph type="pic" sz="quarter" idx="13"/>
          </p:nvPr>
        </p:nvSpPr>
        <p:spPr>
          <a:xfrm>
            <a:off x="337294" y="824611"/>
            <a:ext cx="11275585" cy="5849202"/>
          </a:xfrm>
          <a:prstGeom prst="rect">
            <a:avLst/>
          </a:prstGeom>
        </p:spPr>
        <p:txBody>
          <a:bodyPr/>
          <a:lstStyle/>
          <a:p>
            <a:endParaRPr lang="zh-CN" altLang="en-US"/>
          </a:p>
        </p:txBody>
      </p:sp>
    </p:spTree>
    <p:extLst>
      <p:ext uri="{BB962C8B-B14F-4D97-AF65-F5344CB8AC3E}">
        <p14:creationId xmlns:p14="http://schemas.microsoft.com/office/powerpoint/2010/main" val="371855270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Shape 0">
            <a:extLst>
              <a:ext uri="{FF2B5EF4-FFF2-40B4-BE49-F238E27FC236}">
                <a16:creationId xmlns:a16="http://schemas.microsoft.com/office/drawing/2014/main" id="{4AD0F183-B0D4-1ADE-3D12-65FA940DA4E1}"/>
              </a:ext>
            </a:extLst>
          </p:cNvPr>
          <p:cNvSpPr/>
          <p:nvPr userDrawn="1"/>
        </p:nvSpPr>
        <p:spPr>
          <a:xfrm>
            <a:off x="0" y="-971"/>
            <a:ext cx="4373333" cy="6858000"/>
          </a:xfrm>
          <a:custGeom>
            <a:avLst/>
            <a:gdLst/>
            <a:ahLst/>
            <a:cxnLst/>
            <a:rect l="l" t="t" r="r" b="b"/>
            <a:pathLst>
              <a:path w="3280000" h="5154271">
                <a:moveTo>
                  <a:pt x="0" y="0"/>
                </a:moveTo>
                <a:moveTo>
                  <a:pt x="0" y="0"/>
                </a:moveTo>
                <a:lnTo>
                  <a:pt x="3280000" y="0"/>
                </a:lnTo>
                <a:lnTo>
                  <a:pt x="3280000" y="5154271"/>
                </a:lnTo>
                <a:lnTo>
                  <a:pt x="0" y="5154271"/>
                </a:lnTo>
                <a:close/>
              </a:path>
            </a:pathLst>
          </a:custGeom>
          <a:solidFill>
            <a:srgbClr val="DBBA1C"/>
          </a:solidFill>
          <a:ln/>
        </p:spPr>
        <p:txBody>
          <a:bodyPr/>
          <a:lstStyle/>
          <a:p>
            <a:endParaRPr lang="zh-CN" altLang="en-US" sz="2400"/>
          </a:p>
        </p:txBody>
      </p:sp>
      <p:pic>
        <p:nvPicPr>
          <p:cNvPr id="5" name="Image 1" descr="preencoded.png">
            <a:extLst>
              <a:ext uri="{FF2B5EF4-FFF2-40B4-BE49-F238E27FC236}">
                <a16:creationId xmlns:a16="http://schemas.microsoft.com/office/drawing/2014/main" id="{F47AB723-2030-653E-2742-CF406AA5D848}"/>
              </a:ext>
            </a:extLst>
          </p:cNvPr>
          <p:cNvPicPr>
            <a:picLocks noGrp="1" noRot="1" noChangeAspect="1" noMove="1" noResize="1" noEditPoints="1" noAdjustHandles="1" noChangeArrowheads="1" noChangeShapeType="1" noCrop="1"/>
          </p:cNvPicPr>
          <p:nvPr userDrawn="1"/>
        </p:nvPicPr>
        <p:blipFill>
          <a:blip r:embed="rId2"/>
          <a:stretch>
            <a:fillRect/>
          </a:stretch>
        </p:blipFill>
        <p:spPr>
          <a:xfrm>
            <a:off x="0" y="-973"/>
            <a:ext cx="4313333" cy="6858001"/>
          </a:xfrm>
          <a:prstGeom prst="rect">
            <a:avLst/>
          </a:prstGeom>
        </p:spPr>
      </p:pic>
      <p:sp>
        <p:nvSpPr>
          <p:cNvPr id="7" name="Text 1">
            <a:extLst>
              <a:ext uri="{FF2B5EF4-FFF2-40B4-BE49-F238E27FC236}">
                <a16:creationId xmlns:a16="http://schemas.microsoft.com/office/drawing/2014/main" id="{1E7A9123-FE23-706F-3F2E-2FC55A2371AE}"/>
              </a:ext>
            </a:extLst>
          </p:cNvPr>
          <p:cNvSpPr/>
          <p:nvPr userDrawn="1"/>
        </p:nvSpPr>
        <p:spPr>
          <a:xfrm>
            <a:off x="1068126" y="536411"/>
            <a:ext cx="2632436" cy="932756"/>
          </a:xfrm>
          <a:prstGeom prst="rect">
            <a:avLst/>
          </a:prstGeom>
          <a:noFill/>
          <a:ln/>
        </p:spPr>
        <p:txBody>
          <a:bodyPr wrap="square" lIns="121920" tIns="121920" rIns="121920" bIns="121920" rtlCol="0" anchor="ctr" anchorCtr="0">
            <a:spAutoFit/>
          </a:bodyPr>
          <a:lstStyle/>
          <a:p>
            <a:pPr marL="0" indent="0">
              <a:lnSpc>
                <a:spcPct val="120000"/>
              </a:lnSpc>
              <a:spcBef>
                <a:spcPts val="480"/>
              </a:spcBef>
              <a:buNone/>
            </a:pPr>
            <a:r>
              <a:rPr lang="en-US" sz="4000" b="1" dirty="0">
                <a:solidFill>
                  <a:srgbClr val="E1E1E1"/>
                </a:solidFill>
                <a:latin typeface="Microsoft Yahei" pitchFamily="34" charset="0"/>
                <a:ea typeface="Microsoft Yahei" pitchFamily="34" charset="-122"/>
                <a:cs typeface="Microsoft Yahei" pitchFamily="34" charset="-120"/>
              </a:rPr>
              <a:t>目录</a:t>
            </a:r>
            <a:endParaRPr lang="en-US" sz="4000" dirty="0"/>
          </a:p>
        </p:txBody>
      </p:sp>
      <p:sp>
        <p:nvSpPr>
          <p:cNvPr id="8" name="Shape 2">
            <a:extLst>
              <a:ext uri="{FF2B5EF4-FFF2-40B4-BE49-F238E27FC236}">
                <a16:creationId xmlns:a16="http://schemas.microsoft.com/office/drawing/2014/main" id="{C6553F10-B1AB-4FDC-7C61-88398BBC4E5D}"/>
              </a:ext>
            </a:extLst>
          </p:cNvPr>
          <p:cNvSpPr/>
          <p:nvPr userDrawn="1"/>
        </p:nvSpPr>
        <p:spPr>
          <a:xfrm>
            <a:off x="937641" y="-972"/>
            <a:ext cx="60960" cy="1846667"/>
          </a:xfrm>
          <a:custGeom>
            <a:avLst/>
            <a:gdLst/>
            <a:ahLst/>
            <a:cxnLst/>
            <a:rect l="l" t="t" r="r" b="b"/>
            <a:pathLst>
              <a:path w="45720" h="1385000">
                <a:moveTo>
                  <a:pt x="0" y="0"/>
                </a:moveTo>
                <a:moveTo>
                  <a:pt x="0" y="0"/>
                </a:moveTo>
                <a:lnTo>
                  <a:pt x="0" y="1385000"/>
                </a:lnTo>
              </a:path>
            </a:pathLst>
          </a:custGeom>
          <a:noFill/>
          <a:ln w="19050">
            <a:solidFill>
              <a:srgbClr val="DBBA1C"/>
            </a:solidFill>
            <a:prstDash val="solid"/>
            <a:headEnd type="none"/>
            <a:tailEnd type="arrow"/>
          </a:ln>
        </p:spPr>
        <p:txBody>
          <a:bodyPr/>
          <a:lstStyle/>
          <a:p>
            <a:endParaRPr lang="zh-CN" altLang="en-US" sz="2400"/>
          </a:p>
        </p:txBody>
      </p:sp>
      <p:sp>
        <p:nvSpPr>
          <p:cNvPr id="9" name="Text 3">
            <a:extLst>
              <a:ext uri="{FF2B5EF4-FFF2-40B4-BE49-F238E27FC236}">
                <a16:creationId xmlns:a16="http://schemas.microsoft.com/office/drawing/2014/main" id="{C46B07A3-6497-64D5-360D-A0E9AB8CCA01}"/>
              </a:ext>
            </a:extLst>
          </p:cNvPr>
          <p:cNvSpPr/>
          <p:nvPr userDrawn="1"/>
        </p:nvSpPr>
        <p:spPr>
          <a:xfrm>
            <a:off x="1072084" y="1190640"/>
            <a:ext cx="2893333" cy="707886"/>
          </a:xfrm>
          <a:prstGeom prst="rect">
            <a:avLst/>
          </a:prstGeom>
          <a:noFill/>
          <a:ln/>
        </p:spPr>
        <p:txBody>
          <a:bodyPr wrap="square" lIns="121920" tIns="121920" rIns="121920" bIns="121920" rtlCol="0" anchor="t">
            <a:spAutoFit/>
          </a:bodyPr>
          <a:lstStyle/>
          <a:p>
            <a:pPr marL="0" indent="0">
              <a:lnSpc>
                <a:spcPct val="100000"/>
              </a:lnSpc>
              <a:buNone/>
            </a:pPr>
            <a:r>
              <a:rPr lang="en-US" sz="3000" dirty="0">
                <a:solidFill>
                  <a:srgbClr val="E1E1E1"/>
                </a:solidFill>
                <a:latin typeface="Microsoft Yahei" pitchFamily="34" charset="0"/>
                <a:ea typeface="Microsoft Yahei" pitchFamily="34" charset="-122"/>
                <a:cs typeface="Microsoft Yahei" pitchFamily="34" charset="-120"/>
              </a:rPr>
              <a:t>CONTENTS</a:t>
            </a:r>
            <a:endParaRPr lang="en-US" sz="3000" dirty="0"/>
          </a:p>
        </p:txBody>
      </p:sp>
      <p:sp>
        <p:nvSpPr>
          <p:cNvPr id="15" name="文本占位符 14">
            <a:extLst>
              <a:ext uri="{FF2B5EF4-FFF2-40B4-BE49-F238E27FC236}">
                <a16:creationId xmlns:a16="http://schemas.microsoft.com/office/drawing/2014/main" id="{DA963012-37B3-C953-23EA-2E30159481A9}"/>
              </a:ext>
            </a:extLst>
          </p:cNvPr>
          <p:cNvSpPr>
            <a:spLocks noGrp="1"/>
          </p:cNvSpPr>
          <p:nvPr>
            <p:ph type="body" sz="quarter" idx="11" hasCustomPrompt="1"/>
          </p:nvPr>
        </p:nvSpPr>
        <p:spPr>
          <a:xfrm>
            <a:off x="4622242" y="703658"/>
            <a:ext cx="1526349" cy="765509"/>
          </a:xfrm>
          <a:prstGeom prst="rect">
            <a:avLst/>
          </a:prstGeom>
        </p:spPr>
        <p:txBody>
          <a:bodyPr anchor="ctr" anchorCtr="0"/>
          <a:lstStyle>
            <a:lvl1pPr marL="0" indent="0">
              <a:spcBef>
                <a:spcPts val="0"/>
              </a:spcBef>
              <a:buNone/>
              <a:defRPr sz="2667" b="1">
                <a:solidFill>
                  <a:srgbClr val="023999"/>
                </a:solidFill>
                <a:latin typeface="微软雅黑" panose="020B0503020204020204" pitchFamily="34" charset="-122"/>
                <a:ea typeface="微软雅黑" panose="020B0503020204020204" pitchFamily="34" charset="-122"/>
              </a:defRPr>
            </a:lvl1pPr>
            <a:lvl2pPr marL="609585" indent="0">
              <a:spcBef>
                <a:spcPts val="0"/>
              </a:spcBef>
              <a:buNone/>
              <a:defRPr/>
            </a:lvl2pPr>
            <a:lvl3pPr marL="1219170" indent="0">
              <a:spcBef>
                <a:spcPts val="0"/>
              </a:spcBef>
              <a:buNone/>
              <a:defRPr/>
            </a:lvl3pPr>
            <a:lvl4pPr marL="1828754" indent="0">
              <a:spcBef>
                <a:spcPts val="0"/>
              </a:spcBef>
              <a:buNone/>
              <a:defRPr/>
            </a:lvl4pPr>
            <a:lvl5pPr marL="2438339" indent="0">
              <a:spcBef>
                <a:spcPts val="0"/>
              </a:spcBef>
              <a:buNone/>
              <a:defRPr/>
            </a:lvl5pPr>
          </a:lstStyle>
          <a:p>
            <a:pPr lvl="0"/>
            <a:r>
              <a:rPr lang="zh-CN" altLang="en-US" dirty="0"/>
              <a:t>序号</a:t>
            </a:r>
          </a:p>
        </p:txBody>
      </p:sp>
      <p:sp>
        <p:nvSpPr>
          <p:cNvPr id="29" name="文本占位符 14">
            <a:extLst>
              <a:ext uri="{FF2B5EF4-FFF2-40B4-BE49-F238E27FC236}">
                <a16:creationId xmlns:a16="http://schemas.microsoft.com/office/drawing/2014/main" id="{70D84674-DA81-EE2F-CBCD-CF96053BA111}"/>
              </a:ext>
            </a:extLst>
          </p:cNvPr>
          <p:cNvSpPr>
            <a:spLocks noGrp="1"/>
          </p:cNvSpPr>
          <p:nvPr>
            <p:ph type="body" sz="quarter" idx="12" hasCustomPrompt="1"/>
          </p:nvPr>
        </p:nvSpPr>
        <p:spPr>
          <a:xfrm>
            <a:off x="4622242" y="1485812"/>
            <a:ext cx="1526349" cy="765509"/>
          </a:xfrm>
          <a:prstGeom prst="rect">
            <a:avLst/>
          </a:prstGeom>
        </p:spPr>
        <p:txBody>
          <a:bodyPr anchor="ctr" anchorCtr="0"/>
          <a:lstStyle>
            <a:lvl1pPr marL="0" indent="0">
              <a:spcBef>
                <a:spcPts val="0"/>
              </a:spcBef>
              <a:buNone/>
              <a:defRPr sz="2667" b="1">
                <a:solidFill>
                  <a:srgbClr val="023999"/>
                </a:solidFill>
                <a:latin typeface="微软雅黑" panose="020B0503020204020204" pitchFamily="34" charset="-122"/>
                <a:ea typeface="微软雅黑" panose="020B0503020204020204" pitchFamily="34" charset="-122"/>
              </a:defRPr>
            </a:lvl1pPr>
            <a:lvl2pPr marL="609585" indent="0">
              <a:spcBef>
                <a:spcPts val="0"/>
              </a:spcBef>
              <a:buNone/>
              <a:defRPr/>
            </a:lvl2pPr>
            <a:lvl3pPr marL="1219170" indent="0">
              <a:spcBef>
                <a:spcPts val="0"/>
              </a:spcBef>
              <a:buNone/>
              <a:defRPr/>
            </a:lvl3pPr>
            <a:lvl4pPr marL="1828754" indent="0">
              <a:spcBef>
                <a:spcPts val="0"/>
              </a:spcBef>
              <a:buNone/>
              <a:defRPr/>
            </a:lvl4pPr>
            <a:lvl5pPr marL="2438339" indent="0">
              <a:spcBef>
                <a:spcPts val="0"/>
              </a:spcBef>
              <a:buNone/>
              <a:defRPr/>
            </a:lvl5pPr>
          </a:lstStyle>
          <a:p>
            <a:pPr lvl="0"/>
            <a:r>
              <a:rPr lang="zh-CN" altLang="en-US" dirty="0"/>
              <a:t>序号</a:t>
            </a:r>
          </a:p>
        </p:txBody>
      </p:sp>
      <p:sp>
        <p:nvSpPr>
          <p:cNvPr id="30" name="文本占位符 14">
            <a:extLst>
              <a:ext uri="{FF2B5EF4-FFF2-40B4-BE49-F238E27FC236}">
                <a16:creationId xmlns:a16="http://schemas.microsoft.com/office/drawing/2014/main" id="{3350CC7B-A24E-B96F-22D6-12EE2075E737}"/>
              </a:ext>
            </a:extLst>
          </p:cNvPr>
          <p:cNvSpPr>
            <a:spLocks noGrp="1"/>
          </p:cNvSpPr>
          <p:nvPr>
            <p:ph type="body" sz="quarter" idx="13" hasCustomPrompt="1"/>
          </p:nvPr>
        </p:nvSpPr>
        <p:spPr>
          <a:xfrm>
            <a:off x="4622242" y="2267967"/>
            <a:ext cx="1526349" cy="765509"/>
          </a:xfrm>
          <a:prstGeom prst="rect">
            <a:avLst/>
          </a:prstGeom>
        </p:spPr>
        <p:txBody>
          <a:bodyPr anchor="ctr" anchorCtr="0"/>
          <a:lstStyle>
            <a:lvl1pPr marL="0" indent="0">
              <a:spcBef>
                <a:spcPts val="0"/>
              </a:spcBef>
              <a:buNone/>
              <a:defRPr sz="2667" b="1">
                <a:solidFill>
                  <a:srgbClr val="023999"/>
                </a:solidFill>
                <a:latin typeface="微软雅黑" panose="020B0503020204020204" pitchFamily="34" charset="-122"/>
                <a:ea typeface="微软雅黑" panose="020B0503020204020204" pitchFamily="34" charset="-122"/>
              </a:defRPr>
            </a:lvl1pPr>
            <a:lvl2pPr marL="609585" indent="0">
              <a:spcBef>
                <a:spcPts val="0"/>
              </a:spcBef>
              <a:buNone/>
              <a:defRPr/>
            </a:lvl2pPr>
            <a:lvl3pPr marL="1219170" indent="0">
              <a:spcBef>
                <a:spcPts val="0"/>
              </a:spcBef>
              <a:buNone/>
              <a:defRPr/>
            </a:lvl3pPr>
            <a:lvl4pPr marL="1828754" indent="0">
              <a:spcBef>
                <a:spcPts val="0"/>
              </a:spcBef>
              <a:buNone/>
              <a:defRPr/>
            </a:lvl4pPr>
            <a:lvl5pPr marL="2438339" indent="0">
              <a:spcBef>
                <a:spcPts val="0"/>
              </a:spcBef>
              <a:buNone/>
              <a:defRPr/>
            </a:lvl5pPr>
          </a:lstStyle>
          <a:p>
            <a:pPr lvl="0"/>
            <a:r>
              <a:rPr lang="zh-CN" altLang="en-US" dirty="0"/>
              <a:t>序号</a:t>
            </a:r>
          </a:p>
        </p:txBody>
      </p:sp>
      <p:sp>
        <p:nvSpPr>
          <p:cNvPr id="31" name="文本占位符 14">
            <a:extLst>
              <a:ext uri="{FF2B5EF4-FFF2-40B4-BE49-F238E27FC236}">
                <a16:creationId xmlns:a16="http://schemas.microsoft.com/office/drawing/2014/main" id="{ABD7C0DE-5895-5E43-ACD7-DC272A9BEDEA}"/>
              </a:ext>
            </a:extLst>
          </p:cNvPr>
          <p:cNvSpPr>
            <a:spLocks noGrp="1"/>
          </p:cNvSpPr>
          <p:nvPr>
            <p:ph type="body" sz="quarter" idx="14" hasCustomPrompt="1"/>
          </p:nvPr>
        </p:nvSpPr>
        <p:spPr>
          <a:xfrm>
            <a:off x="4622242" y="3050122"/>
            <a:ext cx="1526349" cy="765509"/>
          </a:xfrm>
          <a:prstGeom prst="rect">
            <a:avLst/>
          </a:prstGeom>
        </p:spPr>
        <p:txBody>
          <a:bodyPr anchor="ctr" anchorCtr="0"/>
          <a:lstStyle>
            <a:lvl1pPr marL="0" indent="0">
              <a:spcBef>
                <a:spcPts val="0"/>
              </a:spcBef>
              <a:buNone/>
              <a:defRPr sz="2667" b="1">
                <a:solidFill>
                  <a:srgbClr val="023999"/>
                </a:solidFill>
                <a:latin typeface="微软雅黑" panose="020B0503020204020204" pitchFamily="34" charset="-122"/>
                <a:ea typeface="微软雅黑" panose="020B0503020204020204" pitchFamily="34" charset="-122"/>
              </a:defRPr>
            </a:lvl1pPr>
            <a:lvl2pPr marL="609585" indent="0">
              <a:spcBef>
                <a:spcPts val="0"/>
              </a:spcBef>
              <a:buNone/>
              <a:defRPr/>
            </a:lvl2pPr>
            <a:lvl3pPr marL="1219170" indent="0">
              <a:spcBef>
                <a:spcPts val="0"/>
              </a:spcBef>
              <a:buNone/>
              <a:defRPr/>
            </a:lvl3pPr>
            <a:lvl4pPr marL="1828754" indent="0">
              <a:spcBef>
                <a:spcPts val="0"/>
              </a:spcBef>
              <a:buNone/>
              <a:defRPr/>
            </a:lvl4pPr>
            <a:lvl5pPr marL="2438339" indent="0">
              <a:spcBef>
                <a:spcPts val="0"/>
              </a:spcBef>
              <a:buNone/>
              <a:defRPr/>
            </a:lvl5pPr>
          </a:lstStyle>
          <a:p>
            <a:pPr lvl="0"/>
            <a:r>
              <a:rPr lang="zh-CN" altLang="en-US" dirty="0"/>
              <a:t>序号</a:t>
            </a:r>
          </a:p>
        </p:txBody>
      </p:sp>
      <p:sp>
        <p:nvSpPr>
          <p:cNvPr id="32" name="文本占位符 14">
            <a:extLst>
              <a:ext uri="{FF2B5EF4-FFF2-40B4-BE49-F238E27FC236}">
                <a16:creationId xmlns:a16="http://schemas.microsoft.com/office/drawing/2014/main" id="{9C6BDFB8-7F4F-836E-5433-D11B3474DD47}"/>
              </a:ext>
            </a:extLst>
          </p:cNvPr>
          <p:cNvSpPr>
            <a:spLocks noGrp="1"/>
          </p:cNvSpPr>
          <p:nvPr>
            <p:ph type="body" sz="quarter" idx="15" hasCustomPrompt="1"/>
          </p:nvPr>
        </p:nvSpPr>
        <p:spPr>
          <a:xfrm>
            <a:off x="4622242" y="3832276"/>
            <a:ext cx="1526349" cy="765509"/>
          </a:xfrm>
          <a:prstGeom prst="rect">
            <a:avLst/>
          </a:prstGeom>
        </p:spPr>
        <p:txBody>
          <a:bodyPr anchor="ctr" anchorCtr="0"/>
          <a:lstStyle>
            <a:lvl1pPr marL="0" indent="0">
              <a:spcBef>
                <a:spcPts val="0"/>
              </a:spcBef>
              <a:buNone/>
              <a:defRPr sz="2667" b="1">
                <a:solidFill>
                  <a:srgbClr val="023999"/>
                </a:solidFill>
                <a:latin typeface="微软雅黑" panose="020B0503020204020204" pitchFamily="34" charset="-122"/>
                <a:ea typeface="微软雅黑" panose="020B0503020204020204" pitchFamily="34" charset="-122"/>
              </a:defRPr>
            </a:lvl1pPr>
            <a:lvl2pPr marL="609585" indent="0">
              <a:spcBef>
                <a:spcPts val="0"/>
              </a:spcBef>
              <a:buNone/>
              <a:defRPr/>
            </a:lvl2pPr>
            <a:lvl3pPr marL="1219170" indent="0">
              <a:spcBef>
                <a:spcPts val="0"/>
              </a:spcBef>
              <a:buNone/>
              <a:defRPr/>
            </a:lvl3pPr>
            <a:lvl4pPr marL="1828754" indent="0">
              <a:spcBef>
                <a:spcPts val="0"/>
              </a:spcBef>
              <a:buNone/>
              <a:defRPr/>
            </a:lvl4pPr>
            <a:lvl5pPr marL="2438339" indent="0">
              <a:spcBef>
                <a:spcPts val="0"/>
              </a:spcBef>
              <a:buNone/>
              <a:defRPr/>
            </a:lvl5pPr>
          </a:lstStyle>
          <a:p>
            <a:pPr lvl="0"/>
            <a:r>
              <a:rPr lang="zh-CN" altLang="en-US" dirty="0"/>
              <a:t>序号</a:t>
            </a:r>
          </a:p>
        </p:txBody>
      </p:sp>
      <p:sp>
        <p:nvSpPr>
          <p:cNvPr id="34" name="文本占位符 33">
            <a:extLst>
              <a:ext uri="{FF2B5EF4-FFF2-40B4-BE49-F238E27FC236}">
                <a16:creationId xmlns:a16="http://schemas.microsoft.com/office/drawing/2014/main" id="{9E39A227-5060-11F2-B25A-375E6F706FB6}"/>
              </a:ext>
            </a:extLst>
          </p:cNvPr>
          <p:cNvSpPr>
            <a:spLocks noGrp="1"/>
          </p:cNvSpPr>
          <p:nvPr>
            <p:ph type="body" sz="quarter" idx="16" hasCustomPrompt="1"/>
          </p:nvPr>
        </p:nvSpPr>
        <p:spPr>
          <a:xfrm>
            <a:off x="6152549" y="848694"/>
            <a:ext cx="5444547" cy="475437"/>
          </a:xfrm>
          <a:prstGeom prst="rect">
            <a:avLst/>
          </a:prstGeom>
        </p:spPr>
        <p:txBody>
          <a:bodyPr anchor="ctr" anchorCtr="0"/>
          <a:lstStyle>
            <a:lvl1pPr marL="0" indent="0">
              <a:spcBef>
                <a:spcPts val="0"/>
              </a:spcBef>
              <a:buNone/>
              <a:defRPr sz="2470">
                <a:latin typeface="微软雅黑" panose="020B0503020204020204" pitchFamily="34" charset="-122"/>
                <a:ea typeface="微软雅黑" panose="020B0503020204020204" pitchFamily="34" charset="-122"/>
              </a:defRPr>
            </a:lvl1pPr>
            <a:lvl2pPr marL="609585" indent="0">
              <a:spcBef>
                <a:spcPts val="0"/>
              </a:spcBef>
              <a:buNone/>
              <a:defRPr>
                <a:latin typeface="微软雅黑" panose="020B0503020204020204" pitchFamily="34" charset="-122"/>
                <a:ea typeface="微软雅黑" panose="020B0503020204020204" pitchFamily="34" charset="-122"/>
              </a:defRPr>
            </a:lvl2pPr>
            <a:lvl3pPr marL="1219170" indent="0">
              <a:spcBef>
                <a:spcPts val="0"/>
              </a:spcBef>
              <a:buNone/>
              <a:defRPr>
                <a:latin typeface="微软雅黑" panose="020B0503020204020204" pitchFamily="34" charset="-122"/>
                <a:ea typeface="微软雅黑" panose="020B0503020204020204" pitchFamily="34" charset="-122"/>
              </a:defRPr>
            </a:lvl3pPr>
            <a:lvl4pPr marL="1828754" indent="0">
              <a:spcBef>
                <a:spcPts val="0"/>
              </a:spcBef>
              <a:buNone/>
              <a:defRPr>
                <a:latin typeface="微软雅黑" panose="020B0503020204020204" pitchFamily="34" charset="-122"/>
                <a:ea typeface="微软雅黑" panose="020B0503020204020204" pitchFamily="34" charset="-122"/>
              </a:defRPr>
            </a:lvl4pPr>
            <a:lvl5pPr marL="2438339" indent="0">
              <a:spcBef>
                <a:spcPts val="0"/>
              </a:spcBef>
              <a:buNone/>
              <a:defRPr>
                <a:latin typeface="微软雅黑" panose="020B0503020204020204" pitchFamily="34" charset="-122"/>
                <a:ea typeface="微软雅黑" panose="020B0503020204020204" pitchFamily="34" charset="-122"/>
              </a:defRPr>
            </a:lvl5pPr>
          </a:lstStyle>
          <a:p>
            <a:pPr lvl="0"/>
            <a:r>
              <a:rPr lang="zh-CN" altLang="en-US" dirty="0"/>
              <a:t>标题</a:t>
            </a:r>
          </a:p>
        </p:txBody>
      </p:sp>
      <p:sp>
        <p:nvSpPr>
          <p:cNvPr id="50" name="文本占位符 33">
            <a:extLst>
              <a:ext uri="{FF2B5EF4-FFF2-40B4-BE49-F238E27FC236}">
                <a16:creationId xmlns:a16="http://schemas.microsoft.com/office/drawing/2014/main" id="{5D508A53-852F-D074-6251-A8802F3B8D6C}"/>
              </a:ext>
            </a:extLst>
          </p:cNvPr>
          <p:cNvSpPr>
            <a:spLocks noGrp="1"/>
          </p:cNvSpPr>
          <p:nvPr>
            <p:ph type="body" sz="quarter" idx="17" hasCustomPrompt="1"/>
          </p:nvPr>
        </p:nvSpPr>
        <p:spPr>
          <a:xfrm>
            <a:off x="6152549" y="1638232"/>
            <a:ext cx="5444547" cy="475437"/>
          </a:xfrm>
          <a:prstGeom prst="rect">
            <a:avLst/>
          </a:prstGeom>
        </p:spPr>
        <p:txBody>
          <a:bodyPr anchor="ctr" anchorCtr="0"/>
          <a:lstStyle>
            <a:lvl1pPr marL="0" indent="0">
              <a:spcBef>
                <a:spcPts val="0"/>
              </a:spcBef>
              <a:buNone/>
              <a:defRPr sz="2470">
                <a:latin typeface="微软雅黑" panose="020B0503020204020204" pitchFamily="34" charset="-122"/>
                <a:ea typeface="微软雅黑" panose="020B0503020204020204" pitchFamily="34" charset="-122"/>
              </a:defRPr>
            </a:lvl1pPr>
            <a:lvl2pPr marL="609585" indent="0">
              <a:spcBef>
                <a:spcPts val="0"/>
              </a:spcBef>
              <a:buNone/>
              <a:defRPr>
                <a:latin typeface="微软雅黑" panose="020B0503020204020204" pitchFamily="34" charset="-122"/>
                <a:ea typeface="微软雅黑" panose="020B0503020204020204" pitchFamily="34" charset="-122"/>
              </a:defRPr>
            </a:lvl2pPr>
            <a:lvl3pPr marL="1219170" indent="0">
              <a:spcBef>
                <a:spcPts val="0"/>
              </a:spcBef>
              <a:buNone/>
              <a:defRPr>
                <a:latin typeface="微软雅黑" panose="020B0503020204020204" pitchFamily="34" charset="-122"/>
                <a:ea typeface="微软雅黑" panose="020B0503020204020204" pitchFamily="34" charset="-122"/>
              </a:defRPr>
            </a:lvl3pPr>
            <a:lvl4pPr marL="1828754" indent="0">
              <a:spcBef>
                <a:spcPts val="0"/>
              </a:spcBef>
              <a:buNone/>
              <a:defRPr>
                <a:latin typeface="微软雅黑" panose="020B0503020204020204" pitchFamily="34" charset="-122"/>
                <a:ea typeface="微软雅黑" panose="020B0503020204020204" pitchFamily="34" charset="-122"/>
              </a:defRPr>
            </a:lvl4pPr>
            <a:lvl5pPr marL="2438339" indent="0">
              <a:spcBef>
                <a:spcPts val="0"/>
              </a:spcBef>
              <a:buNone/>
              <a:defRPr>
                <a:latin typeface="微软雅黑" panose="020B0503020204020204" pitchFamily="34" charset="-122"/>
                <a:ea typeface="微软雅黑" panose="020B0503020204020204" pitchFamily="34" charset="-122"/>
              </a:defRPr>
            </a:lvl5pPr>
          </a:lstStyle>
          <a:p>
            <a:pPr lvl="0"/>
            <a:r>
              <a:rPr lang="zh-CN" altLang="en-US" dirty="0"/>
              <a:t>标题</a:t>
            </a:r>
          </a:p>
        </p:txBody>
      </p:sp>
      <p:sp>
        <p:nvSpPr>
          <p:cNvPr id="51" name="文本占位符 33">
            <a:extLst>
              <a:ext uri="{FF2B5EF4-FFF2-40B4-BE49-F238E27FC236}">
                <a16:creationId xmlns:a16="http://schemas.microsoft.com/office/drawing/2014/main" id="{A35C0F93-1579-B1C2-42F1-A8E2419CB7CA}"/>
              </a:ext>
            </a:extLst>
          </p:cNvPr>
          <p:cNvSpPr>
            <a:spLocks noGrp="1"/>
          </p:cNvSpPr>
          <p:nvPr>
            <p:ph type="body" sz="quarter" idx="18" hasCustomPrompt="1"/>
          </p:nvPr>
        </p:nvSpPr>
        <p:spPr>
          <a:xfrm>
            <a:off x="6152549" y="2427771"/>
            <a:ext cx="5444547" cy="475437"/>
          </a:xfrm>
          <a:prstGeom prst="rect">
            <a:avLst/>
          </a:prstGeom>
        </p:spPr>
        <p:txBody>
          <a:bodyPr anchor="ctr" anchorCtr="0"/>
          <a:lstStyle>
            <a:lvl1pPr marL="0" indent="0">
              <a:spcBef>
                <a:spcPts val="0"/>
              </a:spcBef>
              <a:buNone/>
              <a:defRPr sz="2470">
                <a:latin typeface="微软雅黑" panose="020B0503020204020204" pitchFamily="34" charset="-122"/>
                <a:ea typeface="微软雅黑" panose="020B0503020204020204" pitchFamily="34" charset="-122"/>
              </a:defRPr>
            </a:lvl1pPr>
            <a:lvl2pPr marL="609585" indent="0">
              <a:spcBef>
                <a:spcPts val="0"/>
              </a:spcBef>
              <a:buNone/>
              <a:defRPr>
                <a:latin typeface="微软雅黑" panose="020B0503020204020204" pitchFamily="34" charset="-122"/>
                <a:ea typeface="微软雅黑" panose="020B0503020204020204" pitchFamily="34" charset="-122"/>
              </a:defRPr>
            </a:lvl2pPr>
            <a:lvl3pPr marL="1219170" indent="0">
              <a:spcBef>
                <a:spcPts val="0"/>
              </a:spcBef>
              <a:buNone/>
              <a:defRPr>
                <a:latin typeface="微软雅黑" panose="020B0503020204020204" pitchFamily="34" charset="-122"/>
                <a:ea typeface="微软雅黑" panose="020B0503020204020204" pitchFamily="34" charset="-122"/>
              </a:defRPr>
            </a:lvl3pPr>
            <a:lvl4pPr marL="1828754" indent="0">
              <a:spcBef>
                <a:spcPts val="0"/>
              </a:spcBef>
              <a:buNone/>
              <a:defRPr>
                <a:latin typeface="微软雅黑" panose="020B0503020204020204" pitchFamily="34" charset="-122"/>
                <a:ea typeface="微软雅黑" panose="020B0503020204020204" pitchFamily="34" charset="-122"/>
              </a:defRPr>
            </a:lvl4pPr>
            <a:lvl5pPr marL="2438339" indent="0">
              <a:spcBef>
                <a:spcPts val="0"/>
              </a:spcBef>
              <a:buNone/>
              <a:defRPr>
                <a:latin typeface="微软雅黑" panose="020B0503020204020204" pitchFamily="34" charset="-122"/>
                <a:ea typeface="微软雅黑" panose="020B0503020204020204" pitchFamily="34" charset="-122"/>
              </a:defRPr>
            </a:lvl5pPr>
          </a:lstStyle>
          <a:p>
            <a:pPr lvl="0"/>
            <a:r>
              <a:rPr lang="zh-CN" altLang="en-US" dirty="0"/>
              <a:t>标题</a:t>
            </a:r>
          </a:p>
        </p:txBody>
      </p:sp>
      <p:sp>
        <p:nvSpPr>
          <p:cNvPr id="52" name="文本占位符 33">
            <a:extLst>
              <a:ext uri="{FF2B5EF4-FFF2-40B4-BE49-F238E27FC236}">
                <a16:creationId xmlns:a16="http://schemas.microsoft.com/office/drawing/2014/main" id="{61DBF195-2392-933F-BB2C-FF0FD0BB7661}"/>
              </a:ext>
            </a:extLst>
          </p:cNvPr>
          <p:cNvSpPr>
            <a:spLocks noGrp="1"/>
          </p:cNvSpPr>
          <p:nvPr>
            <p:ph type="body" sz="quarter" idx="19" hasCustomPrompt="1"/>
          </p:nvPr>
        </p:nvSpPr>
        <p:spPr>
          <a:xfrm>
            <a:off x="6152549" y="3217310"/>
            <a:ext cx="5444547" cy="475437"/>
          </a:xfrm>
          <a:prstGeom prst="rect">
            <a:avLst/>
          </a:prstGeom>
        </p:spPr>
        <p:txBody>
          <a:bodyPr anchor="ctr" anchorCtr="0"/>
          <a:lstStyle>
            <a:lvl1pPr marL="0" indent="0">
              <a:spcBef>
                <a:spcPts val="0"/>
              </a:spcBef>
              <a:buNone/>
              <a:defRPr sz="2470">
                <a:latin typeface="微软雅黑" panose="020B0503020204020204" pitchFamily="34" charset="-122"/>
                <a:ea typeface="微软雅黑" panose="020B0503020204020204" pitchFamily="34" charset="-122"/>
              </a:defRPr>
            </a:lvl1pPr>
            <a:lvl2pPr marL="609585" indent="0">
              <a:spcBef>
                <a:spcPts val="0"/>
              </a:spcBef>
              <a:buNone/>
              <a:defRPr>
                <a:latin typeface="微软雅黑" panose="020B0503020204020204" pitchFamily="34" charset="-122"/>
                <a:ea typeface="微软雅黑" panose="020B0503020204020204" pitchFamily="34" charset="-122"/>
              </a:defRPr>
            </a:lvl2pPr>
            <a:lvl3pPr marL="1219170" indent="0">
              <a:spcBef>
                <a:spcPts val="0"/>
              </a:spcBef>
              <a:buNone/>
              <a:defRPr>
                <a:latin typeface="微软雅黑" panose="020B0503020204020204" pitchFamily="34" charset="-122"/>
                <a:ea typeface="微软雅黑" panose="020B0503020204020204" pitchFamily="34" charset="-122"/>
              </a:defRPr>
            </a:lvl3pPr>
            <a:lvl4pPr marL="1828754" indent="0">
              <a:spcBef>
                <a:spcPts val="0"/>
              </a:spcBef>
              <a:buNone/>
              <a:defRPr>
                <a:latin typeface="微软雅黑" panose="020B0503020204020204" pitchFamily="34" charset="-122"/>
                <a:ea typeface="微软雅黑" panose="020B0503020204020204" pitchFamily="34" charset="-122"/>
              </a:defRPr>
            </a:lvl4pPr>
            <a:lvl5pPr marL="2438339" indent="0">
              <a:spcBef>
                <a:spcPts val="0"/>
              </a:spcBef>
              <a:buNone/>
              <a:defRPr>
                <a:latin typeface="微软雅黑" panose="020B0503020204020204" pitchFamily="34" charset="-122"/>
                <a:ea typeface="微软雅黑" panose="020B0503020204020204" pitchFamily="34" charset="-122"/>
              </a:defRPr>
            </a:lvl5pPr>
          </a:lstStyle>
          <a:p>
            <a:pPr lvl="0"/>
            <a:r>
              <a:rPr lang="zh-CN" altLang="en-US" dirty="0"/>
              <a:t>标题</a:t>
            </a:r>
          </a:p>
        </p:txBody>
      </p:sp>
      <p:sp>
        <p:nvSpPr>
          <p:cNvPr id="53" name="文本占位符 33">
            <a:extLst>
              <a:ext uri="{FF2B5EF4-FFF2-40B4-BE49-F238E27FC236}">
                <a16:creationId xmlns:a16="http://schemas.microsoft.com/office/drawing/2014/main" id="{2E87E059-7437-7D63-F68B-858BC06855DE}"/>
              </a:ext>
            </a:extLst>
          </p:cNvPr>
          <p:cNvSpPr>
            <a:spLocks noGrp="1"/>
          </p:cNvSpPr>
          <p:nvPr>
            <p:ph type="body" sz="quarter" idx="20" hasCustomPrompt="1"/>
          </p:nvPr>
        </p:nvSpPr>
        <p:spPr>
          <a:xfrm>
            <a:off x="6152549" y="4006848"/>
            <a:ext cx="5444547" cy="475437"/>
          </a:xfrm>
          <a:prstGeom prst="rect">
            <a:avLst/>
          </a:prstGeom>
        </p:spPr>
        <p:txBody>
          <a:bodyPr anchor="ctr" anchorCtr="0"/>
          <a:lstStyle>
            <a:lvl1pPr marL="0" indent="0">
              <a:spcBef>
                <a:spcPts val="0"/>
              </a:spcBef>
              <a:buNone/>
              <a:defRPr sz="2470">
                <a:latin typeface="微软雅黑" panose="020B0503020204020204" pitchFamily="34" charset="-122"/>
                <a:ea typeface="微软雅黑" panose="020B0503020204020204" pitchFamily="34" charset="-122"/>
              </a:defRPr>
            </a:lvl1pPr>
            <a:lvl2pPr marL="609585" indent="0">
              <a:spcBef>
                <a:spcPts val="0"/>
              </a:spcBef>
              <a:buNone/>
              <a:defRPr>
                <a:latin typeface="微软雅黑" panose="020B0503020204020204" pitchFamily="34" charset="-122"/>
                <a:ea typeface="微软雅黑" panose="020B0503020204020204" pitchFamily="34" charset="-122"/>
              </a:defRPr>
            </a:lvl2pPr>
            <a:lvl3pPr marL="1219170" indent="0">
              <a:spcBef>
                <a:spcPts val="0"/>
              </a:spcBef>
              <a:buNone/>
              <a:defRPr>
                <a:latin typeface="微软雅黑" panose="020B0503020204020204" pitchFamily="34" charset="-122"/>
                <a:ea typeface="微软雅黑" panose="020B0503020204020204" pitchFamily="34" charset="-122"/>
              </a:defRPr>
            </a:lvl3pPr>
            <a:lvl4pPr marL="1828754" indent="0">
              <a:spcBef>
                <a:spcPts val="0"/>
              </a:spcBef>
              <a:buNone/>
              <a:defRPr>
                <a:latin typeface="微软雅黑" panose="020B0503020204020204" pitchFamily="34" charset="-122"/>
                <a:ea typeface="微软雅黑" panose="020B0503020204020204" pitchFamily="34" charset="-122"/>
              </a:defRPr>
            </a:lvl4pPr>
            <a:lvl5pPr marL="2438339" indent="0">
              <a:spcBef>
                <a:spcPts val="0"/>
              </a:spcBef>
              <a:buNone/>
              <a:defRPr>
                <a:latin typeface="微软雅黑" panose="020B0503020204020204" pitchFamily="34" charset="-122"/>
                <a:ea typeface="微软雅黑" panose="020B0503020204020204" pitchFamily="34" charset="-122"/>
              </a:defRPr>
            </a:lvl5pPr>
          </a:lstStyle>
          <a:p>
            <a:pPr lvl="0"/>
            <a:r>
              <a:rPr lang="zh-CN" altLang="en-US" dirty="0"/>
              <a:t>标题</a:t>
            </a:r>
          </a:p>
        </p:txBody>
      </p:sp>
      <p:sp>
        <p:nvSpPr>
          <p:cNvPr id="2" name="文本占位符 14">
            <a:extLst>
              <a:ext uri="{FF2B5EF4-FFF2-40B4-BE49-F238E27FC236}">
                <a16:creationId xmlns:a16="http://schemas.microsoft.com/office/drawing/2014/main" id="{D2731E74-2F6C-43D3-8438-B8BF9F89DC57}"/>
              </a:ext>
            </a:extLst>
          </p:cNvPr>
          <p:cNvSpPr>
            <a:spLocks noGrp="1"/>
          </p:cNvSpPr>
          <p:nvPr>
            <p:ph type="body" sz="quarter" idx="21" hasCustomPrompt="1"/>
          </p:nvPr>
        </p:nvSpPr>
        <p:spPr>
          <a:xfrm>
            <a:off x="4622242" y="4614430"/>
            <a:ext cx="1526349" cy="765509"/>
          </a:xfrm>
          <a:prstGeom prst="rect">
            <a:avLst/>
          </a:prstGeom>
        </p:spPr>
        <p:txBody>
          <a:bodyPr anchor="ctr" anchorCtr="0"/>
          <a:lstStyle>
            <a:lvl1pPr marL="0" indent="0">
              <a:spcBef>
                <a:spcPts val="0"/>
              </a:spcBef>
              <a:buNone/>
              <a:defRPr sz="2667" b="1">
                <a:solidFill>
                  <a:srgbClr val="023999"/>
                </a:solidFill>
                <a:latin typeface="微软雅黑" panose="020B0503020204020204" pitchFamily="34" charset="-122"/>
                <a:ea typeface="微软雅黑" panose="020B0503020204020204" pitchFamily="34" charset="-122"/>
              </a:defRPr>
            </a:lvl1pPr>
            <a:lvl2pPr marL="609585" indent="0">
              <a:spcBef>
                <a:spcPts val="0"/>
              </a:spcBef>
              <a:buNone/>
              <a:defRPr/>
            </a:lvl2pPr>
            <a:lvl3pPr marL="1219170" indent="0">
              <a:spcBef>
                <a:spcPts val="0"/>
              </a:spcBef>
              <a:buNone/>
              <a:defRPr/>
            </a:lvl3pPr>
            <a:lvl4pPr marL="1828754" indent="0">
              <a:spcBef>
                <a:spcPts val="0"/>
              </a:spcBef>
              <a:buNone/>
              <a:defRPr/>
            </a:lvl4pPr>
            <a:lvl5pPr marL="2438339" indent="0">
              <a:spcBef>
                <a:spcPts val="0"/>
              </a:spcBef>
              <a:buNone/>
              <a:defRPr/>
            </a:lvl5pPr>
          </a:lstStyle>
          <a:p>
            <a:pPr lvl="0"/>
            <a:r>
              <a:rPr lang="zh-CN" altLang="en-US" dirty="0"/>
              <a:t>序号</a:t>
            </a:r>
          </a:p>
        </p:txBody>
      </p:sp>
      <p:sp>
        <p:nvSpPr>
          <p:cNvPr id="3" name="文本占位符 33">
            <a:extLst>
              <a:ext uri="{FF2B5EF4-FFF2-40B4-BE49-F238E27FC236}">
                <a16:creationId xmlns:a16="http://schemas.microsoft.com/office/drawing/2014/main" id="{495A3F94-7439-0DFF-A291-FDA89B6D69E4}"/>
              </a:ext>
            </a:extLst>
          </p:cNvPr>
          <p:cNvSpPr>
            <a:spLocks noGrp="1"/>
          </p:cNvSpPr>
          <p:nvPr>
            <p:ph type="body" sz="quarter" idx="22" hasCustomPrompt="1"/>
          </p:nvPr>
        </p:nvSpPr>
        <p:spPr>
          <a:xfrm>
            <a:off x="6152549" y="4789002"/>
            <a:ext cx="5444547" cy="475437"/>
          </a:xfrm>
          <a:prstGeom prst="rect">
            <a:avLst/>
          </a:prstGeom>
        </p:spPr>
        <p:txBody>
          <a:bodyPr anchor="ctr" anchorCtr="0"/>
          <a:lstStyle>
            <a:lvl1pPr marL="0" indent="0">
              <a:spcBef>
                <a:spcPts val="0"/>
              </a:spcBef>
              <a:buNone/>
              <a:defRPr sz="2470">
                <a:latin typeface="微软雅黑" panose="020B0503020204020204" pitchFamily="34" charset="-122"/>
                <a:ea typeface="微软雅黑" panose="020B0503020204020204" pitchFamily="34" charset="-122"/>
              </a:defRPr>
            </a:lvl1pPr>
            <a:lvl2pPr marL="609585" indent="0">
              <a:spcBef>
                <a:spcPts val="0"/>
              </a:spcBef>
              <a:buNone/>
              <a:defRPr>
                <a:latin typeface="微软雅黑" panose="020B0503020204020204" pitchFamily="34" charset="-122"/>
                <a:ea typeface="微软雅黑" panose="020B0503020204020204" pitchFamily="34" charset="-122"/>
              </a:defRPr>
            </a:lvl2pPr>
            <a:lvl3pPr marL="1219170" indent="0">
              <a:spcBef>
                <a:spcPts val="0"/>
              </a:spcBef>
              <a:buNone/>
              <a:defRPr>
                <a:latin typeface="微软雅黑" panose="020B0503020204020204" pitchFamily="34" charset="-122"/>
                <a:ea typeface="微软雅黑" panose="020B0503020204020204" pitchFamily="34" charset="-122"/>
              </a:defRPr>
            </a:lvl3pPr>
            <a:lvl4pPr marL="1828754" indent="0">
              <a:spcBef>
                <a:spcPts val="0"/>
              </a:spcBef>
              <a:buNone/>
              <a:defRPr>
                <a:latin typeface="微软雅黑" panose="020B0503020204020204" pitchFamily="34" charset="-122"/>
                <a:ea typeface="微软雅黑" panose="020B0503020204020204" pitchFamily="34" charset="-122"/>
              </a:defRPr>
            </a:lvl4pPr>
            <a:lvl5pPr marL="2438339" indent="0">
              <a:spcBef>
                <a:spcPts val="0"/>
              </a:spcBef>
              <a:buNone/>
              <a:defRPr>
                <a:latin typeface="微软雅黑" panose="020B0503020204020204" pitchFamily="34" charset="-122"/>
                <a:ea typeface="微软雅黑" panose="020B0503020204020204" pitchFamily="34" charset="-122"/>
              </a:defRPr>
            </a:lvl5pPr>
          </a:lstStyle>
          <a:p>
            <a:pPr lvl="0"/>
            <a:r>
              <a:rPr lang="zh-CN" altLang="en-US" dirty="0"/>
              <a:t>标题</a:t>
            </a:r>
          </a:p>
        </p:txBody>
      </p:sp>
      <p:sp>
        <p:nvSpPr>
          <p:cNvPr id="6" name="文本占位符 14">
            <a:extLst>
              <a:ext uri="{FF2B5EF4-FFF2-40B4-BE49-F238E27FC236}">
                <a16:creationId xmlns:a16="http://schemas.microsoft.com/office/drawing/2014/main" id="{582C945C-F5B5-1666-0E8A-1EC1ED69FC72}"/>
              </a:ext>
            </a:extLst>
          </p:cNvPr>
          <p:cNvSpPr>
            <a:spLocks noGrp="1"/>
          </p:cNvSpPr>
          <p:nvPr>
            <p:ph type="body" sz="quarter" idx="23" hasCustomPrompt="1"/>
          </p:nvPr>
        </p:nvSpPr>
        <p:spPr>
          <a:xfrm>
            <a:off x="4622242" y="5396584"/>
            <a:ext cx="1526349" cy="765509"/>
          </a:xfrm>
          <a:prstGeom prst="rect">
            <a:avLst/>
          </a:prstGeom>
        </p:spPr>
        <p:txBody>
          <a:bodyPr anchor="ctr" anchorCtr="0"/>
          <a:lstStyle>
            <a:lvl1pPr marL="0" indent="0">
              <a:spcBef>
                <a:spcPts val="0"/>
              </a:spcBef>
              <a:buNone/>
              <a:defRPr sz="2667" b="1">
                <a:solidFill>
                  <a:srgbClr val="023999"/>
                </a:solidFill>
                <a:latin typeface="微软雅黑" panose="020B0503020204020204" pitchFamily="34" charset="-122"/>
                <a:ea typeface="微软雅黑" panose="020B0503020204020204" pitchFamily="34" charset="-122"/>
              </a:defRPr>
            </a:lvl1pPr>
            <a:lvl2pPr marL="609585" indent="0">
              <a:spcBef>
                <a:spcPts val="0"/>
              </a:spcBef>
              <a:buNone/>
              <a:defRPr/>
            </a:lvl2pPr>
            <a:lvl3pPr marL="1219170" indent="0">
              <a:spcBef>
                <a:spcPts val="0"/>
              </a:spcBef>
              <a:buNone/>
              <a:defRPr/>
            </a:lvl3pPr>
            <a:lvl4pPr marL="1828754" indent="0">
              <a:spcBef>
                <a:spcPts val="0"/>
              </a:spcBef>
              <a:buNone/>
              <a:defRPr/>
            </a:lvl4pPr>
            <a:lvl5pPr marL="2438339" indent="0">
              <a:spcBef>
                <a:spcPts val="0"/>
              </a:spcBef>
              <a:buNone/>
              <a:defRPr/>
            </a:lvl5pPr>
          </a:lstStyle>
          <a:p>
            <a:pPr lvl="0"/>
            <a:r>
              <a:rPr lang="zh-CN" altLang="en-US" dirty="0"/>
              <a:t>序号</a:t>
            </a:r>
          </a:p>
        </p:txBody>
      </p:sp>
      <p:sp>
        <p:nvSpPr>
          <p:cNvPr id="10" name="文本占位符 33">
            <a:extLst>
              <a:ext uri="{FF2B5EF4-FFF2-40B4-BE49-F238E27FC236}">
                <a16:creationId xmlns:a16="http://schemas.microsoft.com/office/drawing/2014/main" id="{B9616582-1611-EEB1-F823-FEFCB4D510FD}"/>
              </a:ext>
            </a:extLst>
          </p:cNvPr>
          <p:cNvSpPr>
            <a:spLocks noGrp="1"/>
          </p:cNvSpPr>
          <p:nvPr>
            <p:ph type="body" sz="quarter" idx="24" hasCustomPrompt="1"/>
          </p:nvPr>
        </p:nvSpPr>
        <p:spPr>
          <a:xfrm>
            <a:off x="6152549" y="5571156"/>
            <a:ext cx="5444547" cy="475437"/>
          </a:xfrm>
          <a:prstGeom prst="rect">
            <a:avLst/>
          </a:prstGeom>
        </p:spPr>
        <p:txBody>
          <a:bodyPr anchor="ctr" anchorCtr="0"/>
          <a:lstStyle>
            <a:lvl1pPr marL="0" indent="0">
              <a:spcBef>
                <a:spcPts val="0"/>
              </a:spcBef>
              <a:buNone/>
              <a:defRPr sz="2470">
                <a:latin typeface="微软雅黑" panose="020B0503020204020204" pitchFamily="34" charset="-122"/>
                <a:ea typeface="微软雅黑" panose="020B0503020204020204" pitchFamily="34" charset="-122"/>
              </a:defRPr>
            </a:lvl1pPr>
            <a:lvl2pPr marL="609585" indent="0">
              <a:spcBef>
                <a:spcPts val="0"/>
              </a:spcBef>
              <a:buNone/>
              <a:defRPr>
                <a:latin typeface="微软雅黑" panose="020B0503020204020204" pitchFamily="34" charset="-122"/>
                <a:ea typeface="微软雅黑" panose="020B0503020204020204" pitchFamily="34" charset="-122"/>
              </a:defRPr>
            </a:lvl2pPr>
            <a:lvl3pPr marL="1219170" indent="0">
              <a:spcBef>
                <a:spcPts val="0"/>
              </a:spcBef>
              <a:buNone/>
              <a:defRPr>
                <a:latin typeface="微软雅黑" panose="020B0503020204020204" pitchFamily="34" charset="-122"/>
                <a:ea typeface="微软雅黑" panose="020B0503020204020204" pitchFamily="34" charset="-122"/>
              </a:defRPr>
            </a:lvl3pPr>
            <a:lvl4pPr marL="1828754" indent="0">
              <a:spcBef>
                <a:spcPts val="0"/>
              </a:spcBef>
              <a:buNone/>
              <a:defRPr>
                <a:latin typeface="微软雅黑" panose="020B0503020204020204" pitchFamily="34" charset="-122"/>
                <a:ea typeface="微软雅黑" panose="020B0503020204020204" pitchFamily="34" charset="-122"/>
              </a:defRPr>
            </a:lvl4pPr>
            <a:lvl5pPr marL="2438339" indent="0">
              <a:spcBef>
                <a:spcPts val="0"/>
              </a:spcBef>
              <a:buNone/>
              <a:defRPr>
                <a:latin typeface="微软雅黑" panose="020B0503020204020204" pitchFamily="34" charset="-122"/>
                <a:ea typeface="微软雅黑" panose="020B0503020204020204" pitchFamily="34" charset="-122"/>
              </a:defRPr>
            </a:lvl5pPr>
          </a:lstStyle>
          <a:p>
            <a:pPr lvl="0"/>
            <a:r>
              <a:rPr lang="zh-CN" altLang="en-US" dirty="0"/>
              <a:t>标题</a:t>
            </a:r>
          </a:p>
        </p:txBody>
      </p:sp>
    </p:spTree>
    <p:extLst>
      <p:ext uri="{BB962C8B-B14F-4D97-AF65-F5344CB8AC3E}">
        <p14:creationId xmlns:p14="http://schemas.microsoft.com/office/powerpoint/2010/main" val="335282158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章节页">
    <p:spTree>
      <p:nvGrpSpPr>
        <p:cNvPr id="1" name=""/>
        <p:cNvGrpSpPr/>
        <p:nvPr/>
      </p:nvGrpSpPr>
      <p:grpSpPr>
        <a:xfrm>
          <a:off x="0" y="0"/>
          <a:ext cx="0" cy="0"/>
          <a:chOff x="0" y="0"/>
          <a:chExt cx="0" cy="0"/>
        </a:xfrm>
      </p:grpSpPr>
      <p:pic>
        <p:nvPicPr>
          <p:cNvPr id="8" name="Picture 18">
            <a:extLst>
              <a:ext uri="{FF2B5EF4-FFF2-40B4-BE49-F238E27FC236}">
                <a16:creationId xmlns:a16="http://schemas.microsoft.com/office/drawing/2014/main" id="{AC6C2DBE-C3AC-A253-95A1-926E5FFE12E8}"/>
              </a:ext>
            </a:extLst>
          </p:cNvPr>
          <p:cNvPicPr>
            <a:picLocks noGrp="1" noRot="1" noChangeAspect="1" noMove="1" noResize="1" noEditPoints="1" noAdjustHandles="1" noChangeArrowheads="1" noChangeShapeType="1" noCrop="1"/>
          </p:cNvPicPr>
          <p:nvPr userDrawn="1"/>
        </p:nvPicPr>
        <p:blipFill>
          <a:blip r:embed="rId2">
            <a:extLst>
              <a:ext uri="{28A0092B-C50C-407E-A947-70E740481C1C}">
                <a14:useLocalDpi xmlns:a14="http://schemas.microsoft.com/office/drawing/2010/main" val="0"/>
              </a:ext>
            </a:extLst>
          </a:blip>
          <a:srcRect t="1552" b="1552"/>
          <a:stretch/>
        </p:blipFill>
        <p:spPr bwMode="auto">
          <a:xfrm>
            <a:off x="0" y="-11674"/>
            <a:ext cx="12192000" cy="6869674"/>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a:extLst>
              <a:ext uri="{FF2B5EF4-FFF2-40B4-BE49-F238E27FC236}">
                <a16:creationId xmlns:a16="http://schemas.microsoft.com/office/drawing/2014/main" id="{9376A864-68A0-ECA0-A098-5BD184DCDEF4}"/>
              </a:ext>
            </a:extLst>
          </p:cNvPr>
          <p:cNvSpPr>
            <a:spLocks noGrp="1" noRot="1" noMove="1" noResize="1" noEditPoints="1" noAdjustHandles="1" noChangeArrowheads="1" noChangeShapeType="1"/>
          </p:cNvSpPr>
          <p:nvPr userDrawn="1"/>
        </p:nvSpPr>
        <p:spPr>
          <a:xfrm>
            <a:off x="-4715" y="-13619"/>
            <a:ext cx="12196715" cy="6865782"/>
          </a:xfrm>
          <a:prstGeom prst="rect">
            <a:avLst/>
          </a:prstGeom>
          <a:solidFill>
            <a:schemeClr val="tx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箭头: V 形 8">
            <a:extLst>
              <a:ext uri="{FF2B5EF4-FFF2-40B4-BE49-F238E27FC236}">
                <a16:creationId xmlns:a16="http://schemas.microsoft.com/office/drawing/2014/main" id="{EC023755-8D97-9CCC-B8D2-F423C61D2C67}"/>
              </a:ext>
            </a:extLst>
          </p:cNvPr>
          <p:cNvSpPr>
            <a:spLocks noGrp="1" noRot="1" noMove="1" noResize="1" noEditPoints="1" noAdjustHandles="1" noChangeArrowheads="1" noChangeShapeType="1"/>
          </p:cNvSpPr>
          <p:nvPr userDrawn="1"/>
        </p:nvSpPr>
        <p:spPr>
          <a:xfrm>
            <a:off x="7688641" y="0"/>
            <a:ext cx="3696271" cy="6857999"/>
          </a:xfrm>
          <a:prstGeom prst="chevron">
            <a:avLst>
              <a:gd name="adj" fmla="val 62846"/>
            </a:avLst>
          </a:prstGeom>
          <a:solidFill>
            <a:srgbClr val="4472C4">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箭头: V 形 10">
            <a:extLst>
              <a:ext uri="{FF2B5EF4-FFF2-40B4-BE49-F238E27FC236}">
                <a16:creationId xmlns:a16="http://schemas.microsoft.com/office/drawing/2014/main" id="{B988F2FB-F6BD-72AE-D5D3-F764C229A26A}"/>
              </a:ext>
            </a:extLst>
          </p:cNvPr>
          <p:cNvSpPr>
            <a:spLocks noGrp="1" noRot="1" noMove="1" noResize="1" noEditPoints="1" noAdjustHandles="1" noChangeArrowheads="1" noChangeShapeType="1"/>
          </p:cNvSpPr>
          <p:nvPr userDrawn="1"/>
        </p:nvSpPr>
        <p:spPr>
          <a:xfrm>
            <a:off x="6323328" y="-9729"/>
            <a:ext cx="3696271" cy="6869674"/>
          </a:xfrm>
          <a:prstGeom prst="chevron">
            <a:avLst>
              <a:gd name="adj" fmla="val 62846"/>
            </a:avLst>
          </a:prstGeom>
          <a:solidFill>
            <a:srgbClr val="4472C4">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箭头: V 形 11">
            <a:extLst>
              <a:ext uri="{FF2B5EF4-FFF2-40B4-BE49-F238E27FC236}">
                <a16:creationId xmlns:a16="http://schemas.microsoft.com/office/drawing/2014/main" id="{5460E603-521B-92B8-6ABA-5AC5F023A601}"/>
              </a:ext>
            </a:extLst>
          </p:cNvPr>
          <p:cNvSpPr>
            <a:spLocks noGrp="1" noRot="1" noMove="1" noResize="1" noEditPoints="1" noAdjustHandles="1" noChangeArrowheads="1" noChangeShapeType="1"/>
          </p:cNvSpPr>
          <p:nvPr userDrawn="1"/>
        </p:nvSpPr>
        <p:spPr>
          <a:xfrm>
            <a:off x="4958015" y="-9729"/>
            <a:ext cx="3696271" cy="6869674"/>
          </a:xfrm>
          <a:prstGeom prst="chevron">
            <a:avLst>
              <a:gd name="adj" fmla="val 62846"/>
            </a:avLst>
          </a:prstGeom>
          <a:solidFill>
            <a:srgbClr val="4472C4">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箭头: V 形 12">
            <a:extLst>
              <a:ext uri="{FF2B5EF4-FFF2-40B4-BE49-F238E27FC236}">
                <a16:creationId xmlns:a16="http://schemas.microsoft.com/office/drawing/2014/main" id="{F43499CE-3A96-9FE5-BBFE-1E1010197143}"/>
              </a:ext>
            </a:extLst>
          </p:cNvPr>
          <p:cNvSpPr>
            <a:spLocks noGrp="1" noRot="1" noMove="1" noResize="1" noEditPoints="1" noAdjustHandles="1" noChangeArrowheads="1" noChangeShapeType="1"/>
          </p:cNvSpPr>
          <p:nvPr userDrawn="1"/>
        </p:nvSpPr>
        <p:spPr>
          <a:xfrm>
            <a:off x="3592702" y="-9729"/>
            <a:ext cx="3696271" cy="6869674"/>
          </a:xfrm>
          <a:prstGeom prst="chevron">
            <a:avLst>
              <a:gd name="adj" fmla="val 62846"/>
            </a:avLst>
          </a:prstGeom>
          <a:solidFill>
            <a:srgbClr val="4472C4">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矩形 13">
            <a:extLst>
              <a:ext uri="{FF2B5EF4-FFF2-40B4-BE49-F238E27FC236}">
                <a16:creationId xmlns:a16="http://schemas.microsoft.com/office/drawing/2014/main" id="{CB6168AF-D6ED-574F-1FFD-13A0C9880DAB}"/>
              </a:ext>
            </a:extLst>
          </p:cNvPr>
          <p:cNvSpPr>
            <a:spLocks noGrp="1" noRot="1" noMove="1" noResize="1" noEditPoints="1" noAdjustHandles="1" noChangeArrowheads="1" noChangeShapeType="1"/>
          </p:cNvSpPr>
          <p:nvPr userDrawn="1"/>
        </p:nvSpPr>
        <p:spPr>
          <a:xfrm>
            <a:off x="-4715" y="-7783"/>
            <a:ext cx="3602129" cy="6865783"/>
          </a:xfrm>
          <a:prstGeom prst="rect">
            <a:avLst/>
          </a:prstGeom>
          <a:solidFill>
            <a:srgbClr val="4472C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等腰三角形 14">
            <a:extLst>
              <a:ext uri="{FF2B5EF4-FFF2-40B4-BE49-F238E27FC236}">
                <a16:creationId xmlns:a16="http://schemas.microsoft.com/office/drawing/2014/main" id="{85DA9520-6536-1B08-3192-7FCD4CED6523}"/>
              </a:ext>
            </a:extLst>
          </p:cNvPr>
          <p:cNvSpPr>
            <a:spLocks noGrp="1" noRot="1" noMove="1" noResize="1" noEditPoints="1" noAdjustHandles="1" noChangeArrowheads="1" noChangeShapeType="1"/>
          </p:cNvSpPr>
          <p:nvPr userDrawn="1"/>
        </p:nvSpPr>
        <p:spPr>
          <a:xfrm rot="5400000">
            <a:off x="1333106" y="2250499"/>
            <a:ext cx="6867729" cy="2347273"/>
          </a:xfrm>
          <a:prstGeom prst="triangle">
            <a:avLst/>
          </a:prstGeom>
          <a:solidFill>
            <a:srgbClr val="4472C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Shape 3">
            <a:extLst>
              <a:ext uri="{FF2B5EF4-FFF2-40B4-BE49-F238E27FC236}">
                <a16:creationId xmlns:a16="http://schemas.microsoft.com/office/drawing/2014/main" id="{E0229870-814C-255F-DF66-8F792F7FBE87}"/>
              </a:ext>
            </a:extLst>
          </p:cNvPr>
          <p:cNvSpPr>
            <a:spLocks noGrp="1" noRot="1" noMove="1" noResize="1" noEditPoints="1" noAdjustHandles="1" noChangeArrowheads="1" noChangeShapeType="1"/>
          </p:cNvSpPr>
          <p:nvPr userDrawn="1"/>
        </p:nvSpPr>
        <p:spPr>
          <a:xfrm>
            <a:off x="160257" y="2915088"/>
            <a:ext cx="5099900" cy="45719"/>
          </a:xfrm>
          <a:custGeom>
            <a:avLst/>
            <a:gdLst/>
            <a:ahLst/>
            <a:cxnLst/>
            <a:rect l="l" t="t" r="r" b="b"/>
            <a:pathLst>
              <a:path w="4097849" h="45720">
                <a:moveTo>
                  <a:pt x="0" y="0"/>
                </a:moveTo>
                <a:moveTo>
                  <a:pt x="0" y="0"/>
                </a:moveTo>
                <a:lnTo>
                  <a:pt x="4097849" y="0"/>
                </a:lnTo>
              </a:path>
            </a:pathLst>
          </a:custGeom>
          <a:noFill/>
          <a:ln w="19050">
            <a:solidFill>
              <a:srgbClr val="DBBA1C"/>
            </a:solidFill>
            <a:prstDash val="solid"/>
            <a:headEnd type="none"/>
            <a:tailEnd type="none"/>
          </a:ln>
        </p:spPr>
        <p:txBody>
          <a:bodyPr/>
          <a:lstStyle/>
          <a:p>
            <a:endParaRPr lang="zh-CN" altLang="en-US" sz="2400" dirty="0"/>
          </a:p>
        </p:txBody>
      </p:sp>
      <p:sp>
        <p:nvSpPr>
          <p:cNvPr id="17" name="Text 1">
            <a:extLst>
              <a:ext uri="{FF2B5EF4-FFF2-40B4-BE49-F238E27FC236}">
                <a16:creationId xmlns:a16="http://schemas.microsoft.com/office/drawing/2014/main" id="{77C09044-803D-E546-DF3D-C6C6C07822E0}"/>
              </a:ext>
            </a:extLst>
          </p:cNvPr>
          <p:cNvSpPr>
            <a:spLocks noGrp="1" noRot="1" noMove="1" noResize="1" noEditPoints="1" noAdjustHandles="1" noChangeArrowheads="1" noChangeShapeType="1"/>
          </p:cNvSpPr>
          <p:nvPr userDrawn="1"/>
        </p:nvSpPr>
        <p:spPr>
          <a:xfrm>
            <a:off x="169682" y="1684752"/>
            <a:ext cx="5099899" cy="1276055"/>
          </a:xfrm>
          <a:prstGeom prst="rect">
            <a:avLst/>
          </a:prstGeom>
          <a:noFill/>
          <a:ln/>
        </p:spPr>
        <p:txBody>
          <a:bodyPr wrap="square" lIns="121920" tIns="121920" rIns="121920" bIns="121920" rtlCol="0" anchor="ctr" anchorCtr="0">
            <a:spAutoFit/>
          </a:bodyPr>
          <a:lstStyle/>
          <a:p>
            <a:pPr marL="0" indent="0">
              <a:lnSpc>
                <a:spcPct val="120000"/>
              </a:lnSpc>
              <a:spcBef>
                <a:spcPts val="480"/>
              </a:spcBef>
              <a:buNone/>
            </a:pPr>
            <a:endParaRPr lang="en-US" sz="6000" dirty="0"/>
          </a:p>
        </p:txBody>
      </p:sp>
      <p:sp>
        <p:nvSpPr>
          <p:cNvPr id="18" name="文本占位符 14">
            <a:extLst>
              <a:ext uri="{FF2B5EF4-FFF2-40B4-BE49-F238E27FC236}">
                <a16:creationId xmlns:a16="http://schemas.microsoft.com/office/drawing/2014/main" id="{3B506C17-6512-4C88-CBE5-F137B676F144}"/>
              </a:ext>
            </a:extLst>
          </p:cNvPr>
          <p:cNvSpPr>
            <a:spLocks noGrp="1" noRot="1" noMove="1" noResize="1" noEditPoints="1" noAdjustHandles="1" noChangeArrowheads="1" noChangeShapeType="1"/>
          </p:cNvSpPr>
          <p:nvPr>
            <p:ph type="body" sz="quarter" idx="11" hasCustomPrompt="1"/>
          </p:nvPr>
        </p:nvSpPr>
        <p:spPr>
          <a:xfrm>
            <a:off x="237478" y="2012896"/>
            <a:ext cx="5022679" cy="784830"/>
          </a:xfrm>
          <a:prstGeom prst="rect">
            <a:avLst/>
          </a:prstGeom>
        </p:spPr>
        <p:txBody>
          <a:bodyPr wrap="square" anchor="ctr" anchorCtr="0">
            <a:spAutoFit/>
          </a:bodyPr>
          <a:lstStyle>
            <a:lvl1pPr marL="0" indent="0">
              <a:spcBef>
                <a:spcPts val="0"/>
              </a:spcBef>
              <a:buNone/>
              <a:defRPr sz="4500" b="1">
                <a:solidFill>
                  <a:schemeClr val="bg1"/>
                </a:solidFill>
                <a:latin typeface="微软雅黑" panose="020B0503020204020204" pitchFamily="34" charset="-122"/>
                <a:ea typeface="微软雅黑" panose="020B0503020204020204" pitchFamily="34" charset="-122"/>
              </a:defRPr>
            </a:lvl1pPr>
            <a:lvl2pPr marL="609585" indent="0">
              <a:spcBef>
                <a:spcPts val="0"/>
              </a:spcBef>
              <a:buNone/>
              <a:defRPr/>
            </a:lvl2pPr>
            <a:lvl3pPr marL="1219170" indent="0">
              <a:spcBef>
                <a:spcPts val="0"/>
              </a:spcBef>
              <a:buNone/>
              <a:defRPr/>
            </a:lvl3pPr>
            <a:lvl4pPr marL="1828754" indent="0">
              <a:spcBef>
                <a:spcPts val="0"/>
              </a:spcBef>
              <a:buNone/>
              <a:defRPr/>
            </a:lvl4pPr>
            <a:lvl5pPr marL="2438339" indent="0">
              <a:spcBef>
                <a:spcPts val="0"/>
              </a:spcBef>
              <a:buNone/>
              <a:defRPr/>
            </a:lvl5pPr>
          </a:lstStyle>
          <a:p>
            <a:pPr lvl="0"/>
            <a:r>
              <a:rPr lang="zh-CN" altLang="en-US" dirty="0"/>
              <a:t>章序号</a:t>
            </a:r>
          </a:p>
        </p:txBody>
      </p:sp>
      <p:sp>
        <p:nvSpPr>
          <p:cNvPr id="19" name="文本占位符 14">
            <a:extLst>
              <a:ext uri="{FF2B5EF4-FFF2-40B4-BE49-F238E27FC236}">
                <a16:creationId xmlns:a16="http://schemas.microsoft.com/office/drawing/2014/main" id="{7A8B4E87-8CCC-7A8A-EE48-8FECBF82B5C9}"/>
              </a:ext>
            </a:extLst>
          </p:cNvPr>
          <p:cNvSpPr>
            <a:spLocks noGrp="1" noRot="1" noMove="1" noResize="1" noEditPoints="1" noAdjustHandles="1" noChangeArrowheads="1" noChangeShapeType="1"/>
          </p:cNvSpPr>
          <p:nvPr>
            <p:ph type="body" sz="quarter" idx="12" hasCustomPrompt="1"/>
          </p:nvPr>
        </p:nvSpPr>
        <p:spPr>
          <a:xfrm>
            <a:off x="237478" y="3037751"/>
            <a:ext cx="5022679" cy="630942"/>
          </a:xfrm>
          <a:prstGeom prst="rect">
            <a:avLst/>
          </a:prstGeom>
        </p:spPr>
        <p:txBody>
          <a:bodyPr wrap="square" anchor="ctr" anchorCtr="0">
            <a:spAutoFit/>
          </a:bodyPr>
          <a:lstStyle>
            <a:lvl1pPr marL="0" indent="0">
              <a:spcBef>
                <a:spcPts val="0"/>
              </a:spcBef>
              <a:buNone/>
              <a:defRPr sz="3500" b="1">
                <a:solidFill>
                  <a:schemeClr val="bg1"/>
                </a:solidFill>
                <a:latin typeface="微软雅黑" panose="020B0503020204020204" pitchFamily="34" charset="-122"/>
                <a:ea typeface="微软雅黑" panose="020B0503020204020204" pitchFamily="34" charset="-122"/>
              </a:defRPr>
            </a:lvl1pPr>
            <a:lvl2pPr marL="609585" indent="0">
              <a:spcBef>
                <a:spcPts val="0"/>
              </a:spcBef>
              <a:buNone/>
              <a:defRPr/>
            </a:lvl2pPr>
            <a:lvl3pPr marL="1219170" indent="0">
              <a:spcBef>
                <a:spcPts val="0"/>
              </a:spcBef>
              <a:buNone/>
              <a:defRPr/>
            </a:lvl3pPr>
            <a:lvl4pPr marL="1828754" indent="0">
              <a:spcBef>
                <a:spcPts val="0"/>
              </a:spcBef>
              <a:buNone/>
              <a:defRPr/>
            </a:lvl4pPr>
            <a:lvl5pPr marL="2438339" indent="0">
              <a:spcBef>
                <a:spcPts val="0"/>
              </a:spcBef>
              <a:buNone/>
              <a:defRPr/>
            </a:lvl5pPr>
          </a:lstStyle>
          <a:p>
            <a:pPr lvl="0"/>
            <a:r>
              <a:rPr lang="zh-CN" altLang="en-US" dirty="0"/>
              <a:t>章名称</a:t>
            </a:r>
          </a:p>
        </p:txBody>
      </p:sp>
    </p:spTree>
    <p:extLst>
      <p:ext uri="{BB962C8B-B14F-4D97-AF65-F5344CB8AC3E}">
        <p14:creationId xmlns:p14="http://schemas.microsoft.com/office/powerpoint/2010/main" val="240802764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学习目标">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id="{436F6086-28B6-018D-A3BB-D7F3F86B4617}"/>
              </a:ext>
            </a:extLst>
          </p:cNvPr>
          <p:cNvSpPr/>
          <p:nvPr userDrawn="1"/>
        </p:nvSpPr>
        <p:spPr>
          <a:xfrm>
            <a:off x="0" y="1298942"/>
            <a:ext cx="12192000" cy="82183"/>
          </a:xfrm>
          <a:prstGeom prst="rect">
            <a:avLst/>
          </a:prstGeom>
          <a:gradFill flip="none" rotWithShape="1">
            <a:gsLst>
              <a:gs pos="100000">
                <a:schemeClr val="bg1"/>
              </a:gs>
              <a:gs pos="41000">
                <a:srgbClr val="1F56B6"/>
              </a:gs>
              <a:gs pos="80000">
                <a:srgbClr val="DBBA1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6D749A25-EB4F-AFE1-472E-0B6D3A27476E}"/>
              </a:ext>
            </a:extLst>
          </p:cNvPr>
          <p:cNvSpPr txBox="1"/>
          <p:nvPr userDrawn="1"/>
        </p:nvSpPr>
        <p:spPr>
          <a:xfrm>
            <a:off x="743577" y="2919231"/>
            <a:ext cx="877163" cy="2400657"/>
          </a:xfrm>
          <a:prstGeom prst="rect">
            <a:avLst/>
          </a:prstGeom>
          <a:noFill/>
        </p:spPr>
        <p:txBody>
          <a:bodyPr vert="eaVert" wrap="none" rtlCol="0">
            <a:spAutoFit/>
          </a:bodyPr>
          <a:lstStyle/>
          <a:p>
            <a:pPr marL="0" lvl="0" indent="0" algn="ctr" defTabSz="1219170" rtl="0" eaLnBrk="1" latinLnBrk="0" hangingPunct="1">
              <a:spcBef>
                <a:spcPct val="20000"/>
              </a:spcBef>
              <a:buFont typeface="Arial" pitchFamily="34" charset="0"/>
              <a:buNone/>
            </a:pPr>
            <a:r>
              <a:rPr lang="zh-CN" altLang="en-US" sz="4500" b="1" kern="1200" dirty="0">
                <a:solidFill>
                  <a:srgbClr val="023999"/>
                </a:solidFill>
                <a:latin typeface="微软雅黑" panose="020B0503020204020204" pitchFamily="34" charset="-122"/>
                <a:ea typeface="微软雅黑" panose="020B0503020204020204" pitchFamily="34" charset="-122"/>
                <a:cs typeface="+mn-cs"/>
              </a:rPr>
              <a:t>知识目标</a:t>
            </a:r>
          </a:p>
        </p:txBody>
      </p:sp>
      <p:sp>
        <p:nvSpPr>
          <p:cNvPr id="20" name="文本占位符 3">
            <a:extLst>
              <a:ext uri="{FF2B5EF4-FFF2-40B4-BE49-F238E27FC236}">
                <a16:creationId xmlns:a16="http://schemas.microsoft.com/office/drawing/2014/main" id="{A4550536-11F9-CD2F-243B-F1E40C1B2F40}"/>
              </a:ext>
            </a:extLst>
          </p:cNvPr>
          <p:cNvSpPr>
            <a:spLocks noGrp="1"/>
          </p:cNvSpPr>
          <p:nvPr>
            <p:ph type="body" sz="quarter" idx="10" hasCustomPrompt="1"/>
          </p:nvPr>
        </p:nvSpPr>
        <p:spPr>
          <a:xfrm>
            <a:off x="462602" y="570710"/>
            <a:ext cx="1900588" cy="728231"/>
          </a:xfrm>
          <a:prstGeom prst="rect">
            <a:avLst/>
          </a:prstGeom>
        </p:spPr>
        <p:txBody>
          <a:bodyPr anchor="ctr" anchorCtr="0"/>
          <a:lstStyle>
            <a:lvl1pPr marL="0" indent="0" algn="l">
              <a:buNone/>
              <a:defRPr sz="4000" b="1">
                <a:solidFill>
                  <a:srgbClr val="023999"/>
                </a:solidFill>
                <a:latin typeface="微软雅黑" panose="020B0503020204020204" pitchFamily="34" charset="-122"/>
                <a:ea typeface="微软雅黑" panose="020B0503020204020204" pitchFamily="34" charset="-122"/>
              </a:defRPr>
            </a:lvl1pPr>
            <a:lvl2pPr>
              <a:defRPr sz="6667" b="1">
                <a:latin typeface="微软雅黑" panose="020B0503020204020204" pitchFamily="34" charset="-122"/>
                <a:ea typeface="微软雅黑" panose="020B0503020204020204" pitchFamily="34" charset="-122"/>
              </a:defRPr>
            </a:lvl2pPr>
            <a:lvl3pPr>
              <a:defRPr sz="6667" b="1">
                <a:latin typeface="微软雅黑" panose="020B0503020204020204" pitchFamily="34" charset="-122"/>
                <a:ea typeface="微软雅黑" panose="020B0503020204020204" pitchFamily="34" charset="-122"/>
              </a:defRPr>
            </a:lvl3pPr>
            <a:lvl4pPr>
              <a:defRPr sz="6667" b="1">
                <a:latin typeface="微软雅黑" panose="020B0503020204020204" pitchFamily="34" charset="-122"/>
                <a:ea typeface="微软雅黑" panose="020B0503020204020204" pitchFamily="34" charset="-122"/>
              </a:defRPr>
            </a:lvl4pPr>
            <a:lvl5pPr>
              <a:defRPr sz="6667" b="1">
                <a:latin typeface="微软雅黑" panose="020B0503020204020204" pitchFamily="34" charset="-122"/>
                <a:ea typeface="微软雅黑" panose="020B0503020204020204" pitchFamily="34" charset="-122"/>
              </a:defRPr>
            </a:lvl5pPr>
          </a:lstStyle>
          <a:p>
            <a:pPr lvl="0"/>
            <a:r>
              <a:rPr lang="zh-CN" altLang="en-US" dirty="0"/>
              <a:t>章序号</a:t>
            </a:r>
          </a:p>
        </p:txBody>
      </p:sp>
      <p:sp>
        <p:nvSpPr>
          <p:cNvPr id="21" name="文本占位符 3">
            <a:extLst>
              <a:ext uri="{FF2B5EF4-FFF2-40B4-BE49-F238E27FC236}">
                <a16:creationId xmlns:a16="http://schemas.microsoft.com/office/drawing/2014/main" id="{38EB0E59-B6EE-F690-85E3-02EDB18E1113}"/>
              </a:ext>
            </a:extLst>
          </p:cNvPr>
          <p:cNvSpPr>
            <a:spLocks noGrp="1"/>
          </p:cNvSpPr>
          <p:nvPr>
            <p:ph type="body" sz="quarter" idx="11" hasCustomPrompt="1"/>
          </p:nvPr>
        </p:nvSpPr>
        <p:spPr>
          <a:xfrm>
            <a:off x="2363189" y="570709"/>
            <a:ext cx="9085993" cy="728231"/>
          </a:xfrm>
          <a:prstGeom prst="rect">
            <a:avLst/>
          </a:prstGeom>
        </p:spPr>
        <p:txBody>
          <a:bodyPr anchor="ctr" anchorCtr="0"/>
          <a:lstStyle>
            <a:lvl1pPr marL="0" indent="0" algn="l">
              <a:buNone/>
              <a:defRPr sz="4000" b="1">
                <a:solidFill>
                  <a:schemeClr val="tx1"/>
                </a:solidFill>
                <a:latin typeface="微软雅黑" panose="020B0503020204020204" pitchFamily="34" charset="-122"/>
                <a:ea typeface="微软雅黑" panose="020B0503020204020204" pitchFamily="34" charset="-122"/>
              </a:defRPr>
            </a:lvl1pPr>
            <a:lvl2pPr>
              <a:defRPr sz="6667" b="1">
                <a:latin typeface="微软雅黑" panose="020B0503020204020204" pitchFamily="34" charset="-122"/>
                <a:ea typeface="微软雅黑" panose="020B0503020204020204" pitchFamily="34" charset="-122"/>
              </a:defRPr>
            </a:lvl2pPr>
            <a:lvl3pPr>
              <a:defRPr sz="6667" b="1">
                <a:latin typeface="微软雅黑" panose="020B0503020204020204" pitchFamily="34" charset="-122"/>
                <a:ea typeface="微软雅黑" panose="020B0503020204020204" pitchFamily="34" charset="-122"/>
              </a:defRPr>
            </a:lvl3pPr>
            <a:lvl4pPr>
              <a:defRPr sz="6667" b="1">
                <a:latin typeface="微软雅黑" panose="020B0503020204020204" pitchFamily="34" charset="-122"/>
                <a:ea typeface="微软雅黑" panose="020B0503020204020204" pitchFamily="34" charset="-122"/>
              </a:defRPr>
            </a:lvl4pPr>
            <a:lvl5pPr>
              <a:defRPr sz="6667" b="1">
                <a:latin typeface="微软雅黑" panose="020B0503020204020204" pitchFamily="34" charset="-122"/>
                <a:ea typeface="微软雅黑" panose="020B0503020204020204" pitchFamily="34" charset="-122"/>
              </a:defRPr>
            </a:lvl5pPr>
          </a:lstStyle>
          <a:p>
            <a:pPr lvl="0"/>
            <a:r>
              <a:rPr lang="zh-CN" altLang="en-US" dirty="0"/>
              <a:t>章标题</a:t>
            </a:r>
          </a:p>
        </p:txBody>
      </p:sp>
      <p:sp>
        <p:nvSpPr>
          <p:cNvPr id="23" name="半闭框 22">
            <a:extLst>
              <a:ext uri="{FF2B5EF4-FFF2-40B4-BE49-F238E27FC236}">
                <a16:creationId xmlns:a16="http://schemas.microsoft.com/office/drawing/2014/main" id="{8C272A76-D948-613E-C932-CA5E5D6DF95E}"/>
              </a:ext>
            </a:extLst>
          </p:cNvPr>
          <p:cNvSpPr/>
          <p:nvPr userDrawn="1"/>
        </p:nvSpPr>
        <p:spPr>
          <a:xfrm rot="5400000">
            <a:off x="686561" y="2679130"/>
            <a:ext cx="991194" cy="990000"/>
          </a:xfrm>
          <a:prstGeom prst="halfFrame">
            <a:avLst>
              <a:gd name="adj1" fmla="val 3603"/>
              <a:gd name="adj2" fmla="val 2702"/>
            </a:avLst>
          </a:prstGeom>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文本占位符 31">
            <a:extLst>
              <a:ext uri="{FF2B5EF4-FFF2-40B4-BE49-F238E27FC236}">
                <a16:creationId xmlns:a16="http://schemas.microsoft.com/office/drawing/2014/main" id="{39261825-932B-0728-5515-ECB94A8E4B12}"/>
              </a:ext>
            </a:extLst>
          </p:cNvPr>
          <p:cNvSpPr>
            <a:spLocks noGrp="1"/>
          </p:cNvSpPr>
          <p:nvPr>
            <p:ph type="body" sz="quarter" idx="12"/>
          </p:nvPr>
        </p:nvSpPr>
        <p:spPr>
          <a:xfrm>
            <a:off x="2285999" y="1381124"/>
            <a:ext cx="9163183" cy="5476875"/>
          </a:xfrm>
          <a:prstGeom prst="rect">
            <a:avLst/>
          </a:prstGeom>
        </p:spPr>
        <p:txBody>
          <a:bodyPr anchor="ctr" anchorCtr="0"/>
          <a:lstStyle>
            <a:lvl1pPr>
              <a:lnSpc>
                <a:spcPct val="150000"/>
              </a:lnSpc>
              <a:spcBef>
                <a:spcPts val="0"/>
              </a:spcBef>
              <a:buNone/>
              <a:defRPr lang="zh-CN" altLang="en-US" sz="2600" kern="1200" dirty="0" smtClean="0">
                <a:solidFill>
                  <a:schemeClr val="tx1"/>
                </a:solidFill>
                <a:latin typeface="微软雅黑" panose="020B0503020204020204" pitchFamily="34" charset="-122"/>
                <a:ea typeface="微软雅黑" panose="020B0503020204020204" pitchFamily="34" charset="-122"/>
                <a:cs typeface="+mn-cs"/>
              </a:defRPr>
            </a:lvl1pPr>
          </a:lstStyle>
          <a:p>
            <a:pPr lvl="0"/>
            <a:endParaRPr lang="en-US" altLang="zh-CN" dirty="0"/>
          </a:p>
        </p:txBody>
      </p:sp>
      <p:sp>
        <p:nvSpPr>
          <p:cNvPr id="34" name="半闭框 33">
            <a:extLst>
              <a:ext uri="{FF2B5EF4-FFF2-40B4-BE49-F238E27FC236}">
                <a16:creationId xmlns:a16="http://schemas.microsoft.com/office/drawing/2014/main" id="{695C2133-19CC-17ED-2BFA-30DFB97D5D20}"/>
              </a:ext>
            </a:extLst>
          </p:cNvPr>
          <p:cNvSpPr/>
          <p:nvPr userDrawn="1"/>
        </p:nvSpPr>
        <p:spPr>
          <a:xfrm rot="16200000">
            <a:off x="686562" y="4568461"/>
            <a:ext cx="991194" cy="990000"/>
          </a:xfrm>
          <a:prstGeom prst="halfFrame">
            <a:avLst>
              <a:gd name="adj1" fmla="val 3603"/>
              <a:gd name="adj2" fmla="val 2702"/>
            </a:avLst>
          </a:prstGeom>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329214664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能力目标">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id="{436F6086-28B6-018D-A3BB-D7F3F86B4617}"/>
              </a:ext>
            </a:extLst>
          </p:cNvPr>
          <p:cNvSpPr/>
          <p:nvPr userDrawn="1"/>
        </p:nvSpPr>
        <p:spPr>
          <a:xfrm>
            <a:off x="0" y="1298942"/>
            <a:ext cx="12192000" cy="82183"/>
          </a:xfrm>
          <a:prstGeom prst="rect">
            <a:avLst/>
          </a:prstGeom>
          <a:gradFill flip="none" rotWithShape="1">
            <a:gsLst>
              <a:gs pos="100000">
                <a:schemeClr val="bg1"/>
              </a:gs>
              <a:gs pos="41000">
                <a:srgbClr val="1F56B6"/>
              </a:gs>
              <a:gs pos="80000">
                <a:srgbClr val="DBBA1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6D749A25-EB4F-AFE1-472E-0B6D3A27476E}"/>
              </a:ext>
            </a:extLst>
          </p:cNvPr>
          <p:cNvSpPr txBox="1"/>
          <p:nvPr userDrawn="1"/>
        </p:nvSpPr>
        <p:spPr>
          <a:xfrm>
            <a:off x="743577" y="2919231"/>
            <a:ext cx="877163" cy="2400657"/>
          </a:xfrm>
          <a:prstGeom prst="rect">
            <a:avLst/>
          </a:prstGeom>
          <a:noFill/>
        </p:spPr>
        <p:txBody>
          <a:bodyPr vert="eaVert" wrap="none" rtlCol="0">
            <a:spAutoFit/>
          </a:bodyPr>
          <a:lstStyle/>
          <a:p>
            <a:pPr marL="0" lvl="0" indent="0" algn="ctr" defTabSz="1219170" rtl="0" eaLnBrk="1" latinLnBrk="0" hangingPunct="1">
              <a:spcBef>
                <a:spcPct val="20000"/>
              </a:spcBef>
              <a:buFont typeface="Arial" pitchFamily="34" charset="0"/>
              <a:buNone/>
            </a:pPr>
            <a:r>
              <a:rPr lang="zh-CN" altLang="en-US" sz="4500" b="1" kern="1200" dirty="0">
                <a:solidFill>
                  <a:srgbClr val="023999"/>
                </a:solidFill>
                <a:latin typeface="微软雅黑" panose="020B0503020204020204" pitchFamily="34" charset="-122"/>
                <a:ea typeface="微软雅黑" panose="020B0503020204020204" pitchFamily="34" charset="-122"/>
                <a:cs typeface="+mn-cs"/>
              </a:rPr>
              <a:t>能力目标</a:t>
            </a:r>
          </a:p>
        </p:txBody>
      </p:sp>
      <p:sp>
        <p:nvSpPr>
          <p:cNvPr id="20" name="文本占位符 3">
            <a:extLst>
              <a:ext uri="{FF2B5EF4-FFF2-40B4-BE49-F238E27FC236}">
                <a16:creationId xmlns:a16="http://schemas.microsoft.com/office/drawing/2014/main" id="{A4550536-11F9-CD2F-243B-F1E40C1B2F40}"/>
              </a:ext>
            </a:extLst>
          </p:cNvPr>
          <p:cNvSpPr>
            <a:spLocks noGrp="1"/>
          </p:cNvSpPr>
          <p:nvPr>
            <p:ph type="body" sz="quarter" idx="10" hasCustomPrompt="1"/>
          </p:nvPr>
        </p:nvSpPr>
        <p:spPr>
          <a:xfrm>
            <a:off x="462602" y="570710"/>
            <a:ext cx="1900588" cy="728231"/>
          </a:xfrm>
          <a:prstGeom prst="rect">
            <a:avLst/>
          </a:prstGeom>
        </p:spPr>
        <p:txBody>
          <a:bodyPr anchor="ctr" anchorCtr="0"/>
          <a:lstStyle>
            <a:lvl1pPr marL="0" indent="0" algn="l">
              <a:buNone/>
              <a:defRPr sz="4000" b="1">
                <a:solidFill>
                  <a:srgbClr val="023999"/>
                </a:solidFill>
                <a:latin typeface="微软雅黑" panose="020B0503020204020204" pitchFamily="34" charset="-122"/>
                <a:ea typeface="微软雅黑" panose="020B0503020204020204" pitchFamily="34" charset="-122"/>
              </a:defRPr>
            </a:lvl1pPr>
            <a:lvl2pPr>
              <a:defRPr sz="6667" b="1">
                <a:latin typeface="微软雅黑" panose="020B0503020204020204" pitchFamily="34" charset="-122"/>
                <a:ea typeface="微软雅黑" panose="020B0503020204020204" pitchFamily="34" charset="-122"/>
              </a:defRPr>
            </a:lvl2pPr>
            <a:lvl3pPr>
              <a:defRPr sz="6667" b="1">
                <a:latin typeface="微软雅黑" panose="020B0503020204020204" pitchFamily="34" charset="-122"/>
                <a:ea typeface="微软雅黑" panose="020B0503020204020204" pitchFamily="34" charset="-122"/>
              </a:defRPr>
            </a:lvl3pPr>
            <a:lvl4pPr>
              <a:defRPr sz="6667" b="1">
                <a:latin typeface="微软雅黑" panose="020B0503020204020204" pitchFamily="34" charset="-122"/>
                <a:ea typeface="微软雅黑" panose="020B0503020204020204" pitchFamily="34" charset="-122"/>
              </a:defRPr>
            </a:lvl4pPr>
            <a:lvl5pPr>
              <a:defRPr sz="6667" b="1">
                <a:latin typeface="微软雅黑" panose="020B0503020204020204" pitchFamily="34" charset="-122"/>
                <a:ea typeface="微软雅黑" panose="020B0503020204020204" pitchFamily="34" charset="-122"/>
              </a:defRPr>
            </a:lvl5pPr>
          </a:lstStyle>
          <a:p>
            <a:pPr lvl="0"/>
            <a:r>
              <a:rPr lang="zh-CN" altLang="en-US" dirty="0"/>
              <a:t>章序号</a:t>
            </a:r>
          </a:p>
        </p:txBody>
      </p:sp>
      <p:sp>
        <p:nvSpPr>
          <p:cNvPr id="21" name="文本占位符 3">
            <a:extLst>
              <a:ext uri="{FF2B5EF4-FFF2-40B4-BE49-F238E27FC236}">
                <a16:creationId xmlns:a16="http://schemas.microsoft.com/office/drawing/2014/main" id="{38EB0E59-B6EE-F690-85E3-02EDB18E1113}"/>
              </a:ext>
            </a:extLst>
          </p:cNvPr>
          <p:cNvSpPr>
            <a:spLocks noGrp="1"/>
          </p:cNvSpPr>
          <p:nvPr>
            <p:ph type="body" sz="quarter" idx="11" hasCustomPrompt="1"/>
          </p:nvPr>
        </p:nvSpPr>
        <p:spPr>
          <a:xfrm>
            <a:off x="2363189" y="570709"/>
            <a:ext cx="9085993" cy="728231"/>
          </a:xfrm>
          <a:prstGeom prst="rect">
            <a:avLst/>
          </a:prstGeom>
        </p:spPr>
        <p:txBody>
          <a:bodyPr anchor="ctr" anchorCtr="0"/>
          <a:lstStyle>
            <a:lvl1pPr marL="0" indent="0" algn="l">
              <a:buNone/>
              <a:defRPr sz="4000" b="1">
                <a:solidFill>
                  <a:schemeClr val="tx1"/>
                </a:solidFill>
                <a:latin typeface="微软雅黑" panose="020B0503020204020204" pitchFamily="34" charset="-122"/>
                <a:ea typeface="微软雅黑" panose="020B0503020204020204" pitchFamily="34" charset="-122"/>
              </a:defRPr>
            </a:lvl1pPr>
            <a:lvl2pPr>
              <a:defRPr sz="6667" b="1">
                <a:latin typeface="微软雅黑" panose="020B0503020204020204" pitchFamily="34" charset="-122"/>
                <a:ea typeface="微软雅黑" panose="020B0503020204020204" pitchFamily="34" charset="-122"/>
              </a:defRPr>
            </a:lvl2pPr>
            <a:lvl3pPr>
              <a:defRPr sz="6667" b="1">
                <a:latin typeface="微软雅黑" panose="020B0503020204020204" pitchFamily="34" charset="-122"/>
                <a:ea typeface="微软雅黑" panose="020B0503020204020204" pitchFamily="34" charset="-122"/>
              </a:defRPr>
            </a:lvl3pPr>
            <a:lvl4pPr>
              <a:defRPr sz="6667" b="1">
                <a:latin typeface="微软雅黑" panose="020B0503020204020204" pitchFamily="34" charset="-122"/>
                <a:ea typeface="微软雅黑" panose="020B0503020204020204" pitchFamily="34" charset="-122"/>
              </a:defRPr>
            </a:lvl4pPr>
            <a:lvl5pPr>
              <a:defRPr sz="6667" b="1">
                <a:latin typeface="微软雅黑" panose="020B0503020204020204" pitchFamily="34" charset="-122"/>
                <a:ea typeface="微软雅黑" panose="020B0503020204020204" pitchFamily="34" charset="-122"/>
              </a:defRPr>
            </a:lvl5pPr>
          </a:lstStyle>
          <a:p>
            <a:pPr lvl="0"/>
            <a:r>
              <a:rPr lang="zh-CN" altLang="en-US" dirty="0"/>
              <a:t>章标题</a:t>
            </a:r>
          </a:p>
        </p:txBody>
      </p:sp>
      <p:sp>
        <p:nvSpPr>
          <p:cNvPr id="23" name="半闭框 22">
            <a:extLst>
              <a:ext uri="{FF2B5EF4-FFF2-40B4-BE49-F238E27FC236}">
                <a16:creationId xmlns:a16="http://schemas.microsoft.com/office/drawing/2014/main" id="{8C272A76-D948-613E-C932-CA5E5D6DF95E}"/>
              </a:ext>
            </a:extLst>
          </p:cNvPr>
          <p:cNvSpPr/>
          <p:nvPr userDrawn="1"/>
        </p:nvSpPr>
        <p:spPr>
          <a:xfrm rot="5400000">
            <a:off x="686561" y="2679130"/>
            <a:ext cx="991194" cy="990000"/>
          </a:xfrm>
          <a:prstGeom prst="halfFrame">
            <a:avLst>
              <a:gd name="adj1" fmla="val 3603"/>
              <a:gd name="adj2" fmla="val 2702"/>
            </a:avLst>
          </a:prstGeom>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文本占位符 31">
            <a:extLst>
              <a:ext uri="{FF2B5EF4-FFF2-40B4-BE49-F238E27FC236}">
                <a16:creationId xmlns:a16="http://schemas.microsoft.com/office/drawing/2014/main" id="{39261825-932B-0728-5515-ECB94A8E4B12}"/>
              </a:ext>
            </a:extLst>
          </p:cNvPr>
          <p:cNvSpPr>
            <a:spLocks noGrp="1"/>
          </p:cNvSpPr>
          <p:nvPr>
            <p:ph type="body" sz="quarter" idx="12"/>
          </p:nvPr>
        </p:nvSpPr>
        <p:spPr>
          <a:xfrm>
            <a:off x="2285999" y="1381124"/>
            <a:ext cx="9163183" cy="5476875"/>
          </a:xfrm>
          <a:prstGeom prst="rect">
            <a:avLst/>
          </a:prstGeom>
        </p:spPr>
        <p:txBody>
          <a:bodyPr anchor="ctr" anchorCtr="0"/>
          <a:lstStyle>
            <a:lvl1pPr>
              <a:lnSpc>
                <a:spcPct val="150000"/>
              </a:lnSpc>
              <a:spcBef>
                <a:spcPts val="0"/>
              </a:spcBef>
              <a:buNone/>
              <a:defRPr lang="zh-CN" altLang="en-US" sz="2600" kern="1200" dirty="0" smtClean="0">
                <a:solidFill>
                  <a:schemeClr val="tx1"/>
                </a:solidFill>
                <a:latin typeface="微软雅黑" panose="020B0503020204020204" pitchFamily="34" charset="-122"/>
                <a:ea typeface="微软雅黑" panose="020B0503020204020204" pitchFamily="34" charset="-122"/>
                <a:cs typeface="+mn-cs"/>
              </a:defRPr>
            </a:lvl1pPr>
          </a:lstStyle>
          <a:p>
            <a:pPr lvl="0"/>
            <a:endParaRPr lang="en-US" altLang="zh-CN" dirty="0"/>
          </a:p>
        </p:txBody>
      </p:sp>
      <p:sp>
        <p:nvSpPr>
          <p:cNvPr id="34" name="半闭框 33">
            <a:extLst>
              <a:ext uri="{FF2B5EF4-FFF2-40B4-BE49-F238E27FC236}">
                <a16:creationId xmlns:a16="http://schemas.microsoft.com/office/drawing/2014/main" id="{695C2133-19CC-17ED-2BFA-30DFB97D5D20}"/>
              </a:ext>
            </a:extLst>
          </p:cNvPr>
          <p:cNvSpPr/>
          <p:nvPr userDrawn="1"/>
        </p:nvSpPr>
        <p:spPr>
          <a:xfrm rot="16200000">
            <a:off x="686562" y="4568461"/>
            <a:ext cx="991194" cy="990000"/>
          </a:xfrm>
          <a:prstGeom prst="halfFrame">
            <a:avLst>
              <a:gd name="adj1" fmla="val 3603"/>
              <a:gd name="adj2" fmla="val 2702"/>
            </a:avLst>
          </a:prstGeom>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314244129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素质目标">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id="{436F6086-28B6-018D-A3BB-D7F3F86B4617}"/>
              </a:ext>
            </a:extLst>
          </p:cNvPr>
          <p:cNvSpPr/>
          <p:nvPr userDrawn="1"/>
        </p:nvSpPr>
        <p:spPr>
          <a:xfrm>
            <a:off x="0" y="1298942"/>
            <a:ext cx="12192000" cy="82183"/>
          </a:xfrm>
          <a:prstGeom prst="rect">
            <a:avLst/>
          </a:prstGeom>
          <a:gradFill flip="none" rotWithShape="1">
            <a:gsLst>
              <a:gs pos="100000">
                <a:schemeClr val="bg1"/>
              </a:gs>
              <a:gs pos="41000">
                <a:srgbClr val="1F56B6"/>
              </a:gs>
              <a:gs pos="80000">
                <a:srgbClr val="DBBA1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6D749A25-EB4F-AFE1-472E-0B6D3A27476E}"/>
              </a:ext>
            </a:extLst>
          </p:cNvPr>
          <p:cNvSpPr txBox="1"/>
          <p:nvPr userDrawn="1"/>
        </p:nvSpPr>
        <p:spPr>
          <a:xfrm>
            <a:off x="743577" y="2919231"/>
            <a:ext cx="877163" cy="2400657"/>
          </a:xfrm>
          <a:prstGeom prst="rect">
            <a:avLst/>
          </a:prstGeom>
          <a:noFill/>
        </p:spPr>
        <p:txBody>
          <a:bodyPr vert="eaVert" wrap="none" rtlCol="0">
            <a:spAutoFit/>
          </a:bodyPr>
          <a:lstStyle/>
          <a:p>
            <a:pPr marL="0" lvl="0" indent="0" algn="ctr" defTabSz="1219170" rtl="0" eaLnBrk="1" latinLnBrk="0" hangingPunct="1">
              <a:spcBef>
                <a:spcPct val="20000"/>
              </a:spcBef>
              <a:buFont typeface="Arial" pitchFamily="34" charset="0"/>
              <a:buNone/>
            </a:pPr>
            <a:r>
              <a:rPr lang="zh-CN" altLang="en-US" sz="4500" b="1" kern="1200" dirty="0">
                <a:solidFill>
                  <a:srgbClr val="023999"/>
                </a:solidFill>
                <a:latin typeface="微软雅黑" panose="020B0503020204020204" pitchFamily="34" charset="-122"/>
                <a:ea typeface="微软雅黑" panose="020B0503020204020204" pitchFamily="34" charset="-122"/>
                <a:cs typeface="+mn-cs"/>
              </a:rPr>
              <a:t>素质目标</a:t>
            </a:r>
          </a:p>
        </p:txBody>
      </p:sp>
      <p:sp>
        <p:nvSpPr>
          <p:cNvPr id="20" name="文本占位符 3">
            <a:extLst>
              <a:ext uri="{FF2B5EF4-FFF2-40B4-BE49-F238E27FC236}">
                <a16:creationId xmlns:a16="http://schemas.microsoft.com/office/drawing/2014/main" id="{A4550536-11F9-CD2F-243B-F1E40C1B2F40}"/>
              </a:ext>
            </a:extLst>
          </p:cNvPr>
          <p:cNvSpPr>
            <a:spLocks noGrp="1"/>
          </p:cNvSpPr>
          <p:nvPr>
            <p:ph type="body" sz="quarter" idx="10" hasCustomPrompt="1"/>
          </p:nvPr>
        </p:nvSpPr>
        <p:spPr>
          <a:xfrm>
            <a:off x="462602" y="570710"/>
            <a:ext cx="1900588" cy="728231"/>
          </a:xfrm>
          <a:prstGeom prst="rect">
            <a:avLst/>
          </a:prstGeom>
        </p:spPr>
        <p:txBody>
          <a:bodyPr anchor="ctr" anchorCtr="0"/>
          <a:lstStyle>
            <a:lvl1pPr marL="0" indent="0" algn="l">
              <a:buNone/>
              <a:defRPr sz="4000" b="1">
                <a:solidFill>
                  <a:srgbClr val="023999"/>
                </a:solidFill>
                <a:latin typeface="微软雅黑" panose="020B0503020204020204" pitchFamily="34" charset="-122"/>
                <a:ea typeface="微软雅黑" panose="020B0503020204020204" pitchFamily="34" charset="-122"/>
              </a:defRPr>
            </a:lvl1pPr>
            <a:lvl2pPr>
              <a:defRPr sz="6667" b="1">
                <a:latin typeface="微软雅黑" panose="020B0503020204020204" pitchFamily="34" charset="-122"/>
                <a:ea typeface="微软雅黑" panose="020B0503020204020204" pitchFamily="34" charset="-122"/>
              </a:defRPr>
            </a:lvl2pPr>
            <a:lvl3pPr>
              <a:defRPr sz="6667" b="1">
                <a:latin typeface="微软雅黑" panose="020B0503020204020204" pitchFamily="34" charset="-122"/>
                <a:ea typeface="微软雅黑" panose="020B0503020204020204" pitchFamily="34" charset="-122"/>
              </a:defRPr>
            </a:lvl3pPr>
            <a:lvl4pPr>
              <a:defRPr sz="6667" b="1">
                <a:latin typeface="微软雅黑" panose="020B0503020204020204" pitchFamily="34" charset="-122"/>
                <a:ea typeface="微软雅黑" panose="020B0503020204020204" pitchFamily="34" charset="-122"/>
              </a:defRPr>
            </a:lvl4pPr>
            <a:lvl5pPr>
              <a:defRPr sz="6667" b="1">
                <a:latin typeface="微软雅黑" panose="020B0503020204020204" pitchFamily="34" charset="-122"/>
                <a:ea typeface="微软雅黑" panose="020B0503020204020204" pitchFamily="34" charset="-122"/>
              </a:defRPr>
            </a:lvl5pPr>
          </a:lstStyle>
          <a:p>
            <a:pPr lvl="0"/>
            <a:r>
              <a:rPr lang="zh-CN" altLang="en-US" dirty="0"/>
              <a:t>章序号</a:t>
            </a:r>
          </a:p>
        </p:txBody>
      </p:sp>
      <p:sp>
        <p:nvSpPr>
          <p:cNvPr id="21" name="文本占位符 3">
            <a:extLst>
              <a:ext uri="{FF2B5EF4-FFF2-40B4-BE49-F238E27FC236}">
                <a16:creationId xmlns:a16="http://schemas.microsoft.com/office/drawing/2014/main" id="{38EB0E59-B6EE-F690-85E3-02EDB18E1113}"/>
              </a:ext>
            </a:extLst>
          </p:cNvPr>
          <p:cNvSpPr>
            <a:spLocks noGrp="1"/>
          </p:cNvSpPr>
          <p:nvPr>
            <p:ph type="body" sz="quarter" idx="11" hasCustomPrompt="1"/>
          </p:nvPr>
        </p:nvSpPr>
        <p:spPr>
          <a:xfrm>
            <a:off x="2363189" y="570709"/>
            <a:ext cx="9085993" cy="728231"/>
          </a:xfrm>
          <a:prstGeom prst="rect">
            <a:avLst/>
          </a:prstGeom>
        </p:spPr>
        <p:txBody>
          <a:bodyPr anchor="ctr" anchorCtr="0"/>
          <a:lstStyle>
            <a:lvl1pPr marL="0" indent="0" algn="l">
              <a:buNone/>
              <a:defRPr sz="4000" b="1">
                <a:solidFill>
                  <a:schemeClr val="tx1"/>
                </a:solidFill>
                <a:latin typeface="微软雅黑" panose="020B0503020204020204" pitchFamily="34" charset="-122"/>
                <a:ea typeface="微软雅黑" panose="020B0503020204020204" pitchFamily="34" charset="-122"/>
              </a:defRPr>
            </a:lvl1pPr>
            <a:lvl2pPr>
              <a:defRPr sz="6667" b="1">
                <a:latin typeface="微软雅黑" panose="020B0503020204020204" pitchFamily="34" charset="-122"/>
                <a:ea typeface="微软雅黑" panose="020B0503020204020204" pitchFamily="34" charset="-122"/>
              </a:defRPr>
            </a:lvl2pPr>
            <a:lvl3pPr>
              <a:defRPr sz="6667" b="1">
                <a:latin typeface="微软雅黑" panose="020B0503020204020204" pitchFamily="34" charset="-122"/>
                <a:ea typeface="微软雅黑" panose="020B0503020204020204" pitchFamily="34" charset="-122"/>
              </a:defRPr>
            </a:lvl3pPr>
            <a:lvl4pPr>
              <a:defRPr sz="6667" b="1">
                <a:latin typeface="微软雅黑" panose="020B0503020204020204" pitchFamily="34" charset="-122"/>
                <a:ea typeface="微软雅黑" panose="020B0503020204020204" pitchFamily="34" charset="-122"/>
              </a:defRPr>
            </a:lvl4pPr>
            <a:lvl5pPr>
              <a:defRPr sz="6667" b="1">
                <a:latin typeface="微软雅黑" panose="020B0503020204020204" pitchFamily="34" charset="-122"/>
                <a:ea typeface="微软雅黑" panose="020B0503020204020204" pitchFamily="34" charset="-122"/>
              </a:defRPr>
            </a:lvl5pPr>
          </a:lstStyle>
          <a:p>
            <a:pPr lvl="0"/>
            <a:r>
              <a:rPr lang="zh-CN" altLang="en-US" dirty="0"/>
              <a:t>章标题</a:t>
            </a:r>
          </a:p>
        </p:txBody>
      </p:sp>
      <p:sp>
        <p:nvSpPr>
          <p:cNvPr id="23" name="半闭框 22">
            <a:extLst>
              <a:ext uri="{FF2B5EF4-FFF2-40B4-BE49-F238E27FC236}">
                <a16:creationId xmlns:a16="http://schemas.microsoft.com/office/drawing/2014/main" id="{8C272A76-D948-613E-C932-CA5E5D6DF95E}"/>
              </a:ext>
            </a:extLst>
          </p:cNvPr>
          <p:cNvSpPr/>
          <p:nvPr userDrawn="1"/>
        </p:nvSpPr>
        <p:spPr>
          <a:xfrm rot="5400000">
            <a:off x="686561" y="2679130"/>
            <a:ext cx="991194" cy="990000"/>
          </a:xfrm>
          <a:prstGeom prst="halfFrame">
            <a:avLst>
              <a:gd name="adj1" fmla="val 3603"/>
              <a:gd name="adj2" fmla="val 2702"/>
            </a:avLst>
          </a:prstGeom>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文本占位符 31">
            <a:extLst>
              <a:ext uri="{FF2B5EF4-FFF2-40B4-BE49-F238E27FC236}">
                <a16:creationId xmlns:a16="http://schemas.microsoft.com/office/drawing/2014/main" id="{39261825-932B-0728-5515-ECB94A8E4B12}"/>
              </a:ext>
            </a:extLst>
          </p:cNvPr>
          <p:cNvSpPr>
            <a:spLocks noGrp="1"/>
          </p:cNvSpPr>
          <p:nvPr>
            <p:ph type="body" sz="quarter" idx="12"/>
          </p:nvPr>
        </p:nvSpPr>
        <p:spPr>
          <a:xfrm>
            <a:off x="2285999" y="1381124"/>
            <a:ext cx="9163183" cy="5476875"/>
          </a:xfrm>
          <a:prstGeom prst="rect">
            <a:avLst/>
          </a:prstGeom>
        </p:spPr>
        <p:txBody>
          <a:bodyPr anchor="ctr" anchorCtr="0"/>
          <a:lstStyle>
            <a:lvl1pPr>
              <a:lnSpc>
                <a:spcPct val="150000"/>
              </a:lnSpc>
              <a:spcBef>
                <a:spcPts val="0"/>
              </a:spcBef>
              <a:buNone/>
              <a:defRPr lang="zh-CN" altLang="en-US" sz="2600" kern="1200" dirty="0" smtClean="0">
                <a:solidFill>
                  <a:schemeClr val="tx1"/>
                </a:solidFill>
                <a:latin typeface="微软雅黑" panose="020B0503020204020204" pitchFamily="34" charset="-122"/>
                <a:ea typeface="微软雅黑" panose="020B0503020204020204" pitchFamily="34" charset="-122"/>
                <a:cs typeface="+mn-cs"/>
              </a:defRPr>
            </a:lvl1pPr>
          </a:lstStyle>
          <a:p>
            <a:pPr lvl="0"/>
            <a:endParaRPr lang="en-US" altLang="zh-CN" dirty="0"/>
          </a:p>
        </p:txBody>
      </p:sp>
      <p:sp>
        <p:nvSpPr>
          <p:cNvPr id="34" name="半闭框 33">
            <a:extLst>
              <a:ext uri="{FF2B5EF4-FFF2-40B4-BE49-F238E27FC236}">
                <a16:creationId xmlns:a16="http://schemas.microsoft.com/office/drawing/2014/main" id="{695C2133-19CC-17ED-2BFA-30DFB97D5D20}"/>
              </a:ext>
            </a:extLst>
          </p:cNvPr>
          <p:cNvSpPr/>
          <p:nvPr userDrawn="1"/>
        </p:nvSpPr>
        <p:spPr>
          <a:xfrm rot="16200000">
            <a:off x="686562" y="4568461"/>
            <a:ext cx="991194" cy="990000"/>
          </a:xfrm>
          <a:prstGeom prst="halfFrame">
            <a:avLst>
              <a:gd name="adj1" fmla="val 3603"/>
              <a:gd name="adj2" fmla="val 2702"/>
            </a:avLst>
          </a:prstGeom>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9540500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小节页">
    <p:spTree>
      <p:nvGrpSpPr>
        <p:cNvPr id="1" name=""/>
        <p:cNvGrpSpPr/>
        <p:nvPr/>
      </p:nvGrpSpPr>
      <p:grpSpPr>
        <a:xfrm>
          <a:off x="0" y="0"/>
          <a:ext cx="0" cy="0"/>
          <a:chOff x="0" y="0"/>
          <a:chExt cx="0" cy="0"/>
        </a:xfrm>
      </p:grpSpPr>
      <p:pic>
        <p:nvPicPr>
          <p:cNvPr id="3" name="Image 2" descr="preencoded.png">
            <a:extLst>
              <a:ext uri="{FF2B5EF4-FFF2-40B4-BE49-F238E27FC236}">
                <a16:creationId xmlns:a16="http://schemas.microsoft.com/office/drawing/2014/main" id="{D5B7E111-6653-9699-7EFC-93548B99E246}"/>
              </a:ext>
            </a:extLst>
          </p:cNvPr>
          <p:cNvPicPr>
            <a:picLocks noGrp="1" noRot="1" noMove="1" noResize="1" noEditPoints="1" noAdjustHandles="1" noChangeArrowheads="1" noChangeShapeType="1" noCrop="1"/>
          </p:cNvPicPr>
          <p:nvPr userDrawn="1"/>
        </p:nvPicPr>
        <p:blipFill>
          <a:blip r:embed="rId2"/>
          <a:stretch>
            <a:fillRect/>
          </a:stretch>
        </p:blipFill>
        <p:spPr>
          <a:xfrm>
            <a:off x="0" y="0"/>
            <a:ext cx="12192000" cy="6858000"/>
          </a:xfrm>
          <a:prstGeom prst="rect">
            <a:avLst/>
          </a:prstGeom>
        </p:spPr>
      </p:pic>
      <p:pic>
        <p:nvPicPr>
          <p:cNvPr id="4" name="Image 3" descr="preencoded.png">
            <a:extLst>
              <a:ext uri="{FF2B5EF4-FFF2-40B4-BE49-F238E27FC236}">
                <a16:creationId xmlns:a16="http://schemas.microsoft.com/office/drawing/2014/main" id="{CA4A82D3-1359-25AA-BDDE-FD352270EC54}"/>
              </a:ext>
            </a:extLst>
          </p:cNvPr>
          <p:cNvPicPr>
            <a:picLocks noGrp="1" noRot="1" noMove="1" noResize="1" noEditPoints="1" noAdjustHandles="1" noChangeArrowheads="1" noChangeShapeType="1" noCrop="1"/>
          </p:cNvPicPr>
          <p:nvPr userDrawn="1"/>
        </p:nvPicPr>
        <p:blipFill>
          <a:blip r:embed="rId3"/>
          <a:stretch>
            <a:fillRect/>
          </a:stretch>
        </p:blipFill>
        <p:spPr>
          <a:xfrm>
            <a:off x="546201" y="0"/>
            <a:ext cx="11100816" cy="6858000"/>
          </a:xfrm>
          <a:prstGeom prst="rect">
            <a:avLst/>
          </a:prstGeom>
        </p:spPr>
      </p:pic>
      <p:sp>
        <p:nvSpPr>
          <p:cNvPr id="10" name="文本占位符 10">
            <a:extLst>
              <a:ext uri="{FF2B5EF4-FFF2-40B4-BE49-F238E27FC236}">
                <a16:creationId xmlns:a16="http://schemas.microsoft.com/office/drawing/2014/main" id="{63ADACE3-1CD3-BCFC-D552-D045E9400E57}"/>
              </a:ext>
            </a:extLst>
          </p:cNvPr>
          <p:cNvSpPr>
            <a:spLocks noGrp="1"/>
          </p:cNvSpPr>
          <p:nvPr>
            <p:ph type="body" sz="quarter" idx="11" hasCustomPrompt="1"/>
          </p:nvPr>
        </p:nvSpPr>
        <p:spPr>
          <a:xfrm>
            <a:off x="2327159" y="2594137"/>
            <a:ext cx="7537681" cy="784830"/>
          </a:xfrm>
          <a:prstGeom prst="rect">
            <a:avLst/>
          </a:prstGeom>
        </p:spPr>
        <p:txBody>
          <a:bodyPr wrap="square" anchor="t" anchorCtr="1">
            <a:spAutoFit/>
          </a:bodyPr>
          <a:lstStyle>
            <a:lvl1pPr marL="0" indent="0" algn="ctr">
              <a:buNone/>
              <a:defRPr sz="4500" b="1">
                <a:solidFill>
                  <a:schemeClr val="tx1"/>
                </a:solidFill>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a:r>
              <a:rPr lang="zh-CN" altLang="en-US" dirty="0"/>
              <a:t>章序号</a:t>
            </a:r>
          </a:p>
        </p:txBody>
      </p:sp>
      <p:sp>
        <p:nvSpPr>
          <p:cNvPr id="2" name="Shape 3">
            <a:extLst>
              <a:ext uri="{FF2B5EF4-FFF2-40B4-BE49-F238E27FC236}">
                <a16:creationId xmlns:a16="http://schemas.microsoft.com/office/drawing/2014/main" id="{27A596E2-6564-4CB2-AA5D-A1CBA17A3E90}"/>
              </a:ext>
            </a:extLst>
          </p:cNvPr>
          <p:cNvSpPr/>
          <p:nvPr userDrawn="1"/>
        </p:nvSpPr>
        <p:spPr>
          <a:xfrm>
            <a:off x="3364101" y="3489583"/>
            <a:ext cx="5463799" cy="45719"/>
          </a:xfrm>
          <a:custGeom>
            <a:avLst/>
            <a:gdLst/>
            <a:ahLst/>
            <a:cxnLst/>
            <a:rect l="l" t="t" r="r" b="b"/>
            <a:pathLst>
              <a:path w="4097849" h="45720">
                <a:moveTo>
                  <a:pt x="0" y="0"/>
                </a:moveTo>
                <a:moveTo>
                  <a:pt x="0" y="0"/>
                </a:moveTo>
                <a:lnTo>
                  <a:pt x="4097849" y="0"/>
                </a:lnTo>
              </a:path>
            </a:pathLst>
          </a:custGeom>
          <a:noFill/>
          <a:ln w="19050">
            <a:solidFill>
              <a:srgbClr val="DBBA1C"/>
            </a:solidFill>
            <a:prstDash val="solid"/>
            <a:headEnd type="none"/>
            <a:tailEnd type="none"/>
          </a:ln>
        </p:spPr>
        <p:txBody>
          <a:bodyPr/>
          <a:lstStyle/>
          <a:p>
            <a:endParaRPr lang="zh-CN" altLang="en-US" sz="2400" dirty="0"/>
          </a:p>
        </p:txBody>
      </p:sp>
      <p:sp>
        <p:nvSpPr>
          <p:cNvPr id="5" name="文本占位符 10">
            <a:extLst>
              <a:ext uri="{FF2B5EF4-FFF2-40B4-BE49-F238E27FC236}">
                <a16:creationId xmlns:a16="http://schemas.microsoft.com/office/drawing/2014/main" id="{32DF988E-54C7-B7C8-A63A-E2199FABA108}"/>
              </a:ext>
            </a:extLst>
          </p:cNvPr>
          <p:cNvSpPr>
            <a:spLocks noGrp="1"/>
          </p:cNvSpPr>
          <p:nvPr>
            <p:ph type="body" sz="quarter" idx="12" hasCustomPrompt="1"/>
          </p:nvPr>
        </p:nvSpPr>
        <p:spPr>
          <a:xfrm>
            <a:off x="2327158" y="3645918"/>
            <a:ext cx="7537681" cy="784830"/>
          </a:xfrm>
          <a:prstGeom prst="rect">
            <a:avLst/>
          </a:prstGeom>
        </p:spPr>
        <p:txBody>
          <a:bodyPr wrap="square" anchor="t" anchorCtr="1">
            <a:spAutoFit/>
          </a:bodyPr>
          <a:lstStyle>
            <a:lvl1pPr marL="0" indent="0" algn="ctr">
              <a:buNone/>
              <a:defRPr sz="4500" b="1">
                <a:solidFill>
                  <a:schemeClr val="tx1"/>
                </a:solidFill>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a:r>
              <a:rPr lang="zh-CN" altLang="en-US" dirty="0"/>
              <a:t>章标题</a:t>
            </a:r>
          </a:p>
        </p:txBody>
      </p:sp>
    </p:spTree>
    <p:extLst>
      <p:ext uri="{BB962C8B-B14F-4D97-AF65-F5344CB8AC3E}">
        <p14:creationId xmlns:p14="http://schemas.microsoft.com/office/powerpoint/2010/main" val="69521176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正文+竖图">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id="{43160C2C-68C1-DFB4-F70B-630CA8309FFE}"/>
              </a:ext>
            </a:extLst>
          </p:cNvPr>
          <p:cNvPicPr>
            <a:picLocks noChangeAspect="1"/>
          </p:cNvPicPr>
          <p:nvPr userDrawn="1"/>
        </p:nvPicPr>
        <p:blipFill>
          <a:blip r:embed="rId2"/>
          <a:stretch>
            <a:fillRect/>
          </a:stretch>
        </p:blipFill>
        <p:spPr>
          <a:xfrm>
            <a:off x="337294" y="212313"/>
            <a:ext cx="322129" cy="551337"/>
          </a:xfrm>
          <a:prstGeom prst="rect">
            <a:avLst/>
          </a:prstGeom>
        </p:spPr>
      </p:pic>
      <p:sp>
        <p:nvSpPr>
          <p:cNvPr id="25" name="文本占位符 24">
            <a:extLst>
              <a:ext uri="{FF2B5EF4-FFF2-40B4-BE49-F238E27FC236}">
                <a16:creationId xmlns:a16="http://schemas.microsoft.com/office/drawing/2014/main" id="{027CE1C7-DCA5-568D-41CD-0F1FA52CCE1C}"/>
              </a:ext>
            </a:extLst>
          </p:cNvPr>
          <p:cNvSpPr>
            <a:spLocks noGrp="1"/>
          </p:cNvSpPr>
          <p:nvPr>
            <p:ph type="body" sz="quarter" idx="10"/>
          </p:nvPr>
        </p:nvSpPr>
        <p:spPr>
          <a:xfrm>
            <a:off x="759986" y="184188"/>
            <a:ext cx="10852895" cy="523220"/>
          </a:xfrm>
          <a:prstGeom prst="rect">
            <a:avLst/>
          </a:prstGeom>
        </p:spPr>
        <p:txBody>
          <a:bodyPr wrap="square">
            <a:spAutoFit/>
          </a:bodyPr>
          <a:lstStyle>
            <a:lvl1pPr marL="0" indent="0">
              <a:buNone/>
              <a:defRPr lang="zh-CN" altLang="en-US" sz="2800" b="1" kern="1200" dirty="0">
                <a:solidFill>
                  <a:srgbClr val="023999"/>
                </a:solidFill>
                <a:latin typeface="微软雅黑" panose="020B0503020204020204" pitchFamily="34" charset="-122"/>
                <a:ea typeface="微软雅黑" panose="020B0503020204020204" pitchFamily="34" charset="-122"/>
                <a:cs typeface="+mn-cs"/>
              </a:defRPr>
            </a:lvl1pPr>
          </a:lstStyle>
          <a:p>
            <a:pPr marL="0" lvl="0" indent="0" algn="l" defTabSz="1219170" rtl="0" eaLnBrk="1" latinLnBrk="0" hangingPunct="1">
              <a:spcBef>
                <a:spcPct val="20000"/>
              </a:spcBef>
              <a:buFont typeface="Arial" pitchFamily="34" charset="0"/>
              <a:buNone/>
            </a:pPr>
            <a:endParaRPr lang="zh-CN" altLang="en-US" dirty="0"/>
          </a:p>
        </p:txBody>
      </p:sp>
      <p:sp>
        <p:nvSpPr>
          <p:cNvPr id="4" name="矩形 3">
            <a:extLst>
              <a:ext uri="{FF2B5EF4-FFF2-40B4-BE49-F238E27FC236}">
                <a16:creationId xmlns:a16="http://schemas.microsoft.com/office/drawing/2014/main" id="{08047681-3166-50AE-C2C8-FF3E5139B414}"/>
              </a:ext>
            </a:extLst>
          </p:cNvPr>
          <p:cNvSpPr/>
          <p:nvPr userDrawn="1"/>
        </p:nvSpPr>
        <p:spPr>
          <a:xfrm>
            <a:off x="759984" y="702691"/>
            <a:ext cx="10852895" cy="60959"/>
          </a:xfrm>
          <a:prstGeom prst="rect">
            <a:avLst/>
          </a:prstGeom>
          <a:gradFill flip="none" rotWithShape="1">
            <a:gsLst>
              <a:gs pos="0">
                <a:srgbClr val="DBBA1C"/>
              </a:gs>
              <a:gs pos="100000">
                <a:srgbClr val="023999"/>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图片占位符 4">
            <a:extLst>
              <a:ext uri="{FF2B5EF4-FFF2-40B4-BE49-F238E27FC236}">
                <a16:creationId xmlns:a16="http://schemas.microsoft.com/office/drawing/2014/main" id="{C517C67F-CCBE-CEEB-47A6-937524F1932F}"/>
              </a:ext>
            </a:extLst>
          </p:cNvPr>
          <p:cNvSpPr>
            <a:spLocks noGrp="1"/>
          </p:cNvSpPr>
          <p:nvPr>
            <p:ph type="pic" sz="quarter" idx="13"/>
          </p:nvPr>
        </p:nvSpPr>
        <p:spPr>
          <a:xfrm>
            <a:off x="5741377" y="824611"/>
            <a:ext cx="5871502" cy="5849202"/>
          </a:xfrm>
          <a:prstGeom prst="rect">
            <a:avLst/>
          </a:prstGeom>
        </p:spPr>
        <p:txBody>
          <a:bodyPr/>
          <a:lstStyle/>
          <a:p>
            <a:endParaRPr lang="zh-CN" altLang="en-US"/>
          </a:p>
        </p:txBody>
      </p:sp>
      <p:sp>
        <p:nvSpPr>
          <p:cNvPr id="3" name="文本占位符 26">
            <a:extLst>
              <a:ext uri="{FF2B5EF4-FFF2-40B4-BE49-F238E27FC236}">
                <a16:creationId xmlns:a16="http://schemas.microsoft.com/office/drawing/2014/main" id="{82191753-54CA-B070-C9A5-893B55086534}"/>
              </a:ext>
            </a:extLst>
          </p:cNvPr>
          <p:cNvSpPr>
            <a:spLocks noGrp="1"/>
          </p:cNvSpPr>
          <p:nvPr>
            <p:ph type="body" sz="quarter" idx="11"/>
          </p:nvPr>
        </p:nvSpPr>
        <p:spPr>
          <a:xfrm>
            <a:off x="337294" y="3479041"/>
            <a:ext cx="5245822" cy="540341"/>
          </a:xfrm>
          <a:prstGeom prst="rect">
            <a:avLst/>
          </a:prstGeom>
        </p:spPr>
        <p:txBody>
          <a:bodyPr wrap="square" anchor="ctr" anchorCtr="0">
            <a:spAutoFit/>
          </a:bodyPr>
          <a:lstStyle>
            <a:lvl1pPr marL="0" indent="609585" algn="just">
              <a:lnSpc>
                <a:spcPct val="150000"/>
              </a:lnSpc>
              <a:spcBef>
                <a:spcPts val="0"/>
              </a:spcBef>
              <a:buNone/>
              <a:defRPr sz="2200">
                <a:latin typeface="微软雅黑" panose="020B0503020204020204" pitchFamily="34" charset="-122"/>
                <a:ea typeface="微软雅黑" panose="020B0503020204020204" pitchFamily="34" charset="-122"/>
              </a:defRPr>
            </a:lvl1pPr>
          </a:lstStyle>
          <a:p>
            <a:pPr lvl="0"/>
            <a:endParaRPr lang="zh-CN" altLang="en-US" dirty="0"/>
          </a:p>
        </p:txBody>
      </p:sp>
    </p:spTree>
    <p:extLst>
      <p:ext uri="{BB962C8B-B14F-4D97-AF65-F5344CB8AC3E}">
        <p14:creationId xmlns:p14="http://schemas.microsoft.com/office/powerpoint/2010/main" val="305817632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27" name="文本占位符 26">
            <a:extLst>
              <a:ext uri="{FF2B5EF4-FFF2-40B4-BE49-F238E27FC236}">
                <a16:creationId xmlns:a16="http://schemas.microsoft.com/office/drawing/2014/main" id="{1E8D9885-AEE2-FBCF-1B1E-F455C68EF810}"/>
              </a:ext>
            </a:extLst>
          </p:cNvPr>
          <p:cNvSpPr>
            <a:spLocks noGrp="1"/>
          </p:cNvSpPr>
          <p:nvPr>
            <p:ph type="body" sz="quarter" idx="11"/>
          </p:nvPr>
        </p:nvSpPr>
        <p:spPr>
          <a:xfrm>
            <a:off x="337294" y="3493037"/>
            <a:ext cx="11275585" cy="540341"/>
          </a:xfrm>
          <a:prstGeom prst="rect">
            <a:avLst/>
          </a:prstGeom>
        </p:spPr>
        <p:txBody>
          <a:bodyPr wrap="square" anchor="ctr" anchorCtr="0">
            <a:spAutoFit/>
          </a:bodyPr>
          <a:lstStyle>
            <a:lvl1pPr marL="0" indent="609585" algn="just">
              <a:lnSpc>
                <a:spcPct val="150000"/>
              </a:lnSpc>
              <a:spcBef>
                <a:spcPts val="0"/>
              </a:spcBef>
              <a:buNone/>
              <a:defRPr sz="2200">
                <a:latin typeface="微软雅黑" panose="020B0503020204020204" pitchFamily="34" charset="-122"/>
                <a:ea typeface="微软雅黑" panose="020B0503020204020204" pitchFamily="34" charset="-122"/>
              </a:defRPr>
            </a:lvl1pPr>
          </a:lstStyle>
          <a:p>
            <a:pPr lvl="0"/>
            <a:endParaRPr lang="en-US" altLang="zh-CN" dirty="0"/>
          </a:p>
        </p:txBody>
      </p:sp>
      <p:pic>
        <p:nvPicPr>
          <p:cNvPr id="2" name="图片 1">
            <a:extLst>
              <a:ext uri="{FF2B5EF4-FFF2-40B4-BE49-F238E27FC236}">
                <a16:creationId xmlns:a16="http://schemas.microsoft.com/office/drawing/2014/main" id="{43160C2C-68C1-DFB4-F70B-630CA8309FFE}"/>
              </a:ext>
            </a:extLst>
          </p:cNvPr>
          <p:cNvPicPr>
            <a:picLocks noChangeAspect="1"/>
          </p:cNvPicPr>
          <p:nvPr userDrawn="1"/>
        </p:nvPicPr>
        <p:blipFill>
          <a:blip r:embed="rId2"/>
          <a:stretch>
            <a:fillRect/>
          </a:stretch>
        </p:blipFill>
        <p:spPr>
          <a:xfrm>
            <a:off x="337294" y="212313"/>
            <a:ext cx="322129" cy="551337"/>
          </a:xfrm>
          <a:prstGeom prst="rect">
            <a:avLst/>
          </a:prstGeom>
        </p:spPr>
      </p:pic>
      <p:sp>
        <p:nvSpPr>
          <p:cNvPr id="3" name="文本占位符 24">
            <a:extLst>
              <a:ext uri="{FF2B5EF4-FFF2-40B4-BE49-F238E27FC236}">
                <a16:creationId xmlns:a16="http://schemas.microsoft.com/office/drawing/2014/main" id="{027CE1C7-DCA5-568D-41CD-0F1FA52CCE1C}"/>
              </a:ext>
            </a:extLst>
          </p:cNvPr>
          <p:cNvSpPr>
            <a:spLocks noGrp="1"/>
          </p:cNvSpPr>
          <p:nvPr>
            <p:ph type="body" sz="quarter" idx="10"/>
          </p:nvPr>
        </p:nvSpPr>
        <p:spPr>
          <a:xfrm>
            <a:off x="759986" y="184188"/>
            <a:ext cx="10852895" cy="523220"/>
          </a:xfrm>
          <a:prstGeom prst="rect">
            <a:avLst/>
          </a:prstGeom>
        </p:spPr>
        <p:txBody>
          <a:bodyPr wrap="square">
            <a:spAutoFit/>
          </a:bodyPr>
          <a:lstStyle>
            <a:lvl1pPr marL="0" indent="0">
              <a:buNone/>
              <a:defRPr lang="zh-CN" altLang="en-US" sz="2800" b="1" kern="1200" dirty="0">
                <a:solidFill>
                  <a:srgbClr val="023999"/>
                </a:solidFill>
                <a:latin typeface="微软雅黑" panose="020B0503020204020204" pitchFamily="34" charset="-122"/>
                <a:ea typeface="微软雅黑" panose="020B0503020204020204" pitchFamily="34" charset="-122"/>
                <a:cs typeface="+mn-cs"/>
              </a:defRPr>
            </a:lvl1pPr>
          </a:lstStyle>
          <a:p>
            <a:pPr marL="0" lvl="0" indent="0" algn="l" defTabSz="1219170" rtl="0" eaLnBrk="1" latinLnBrk="0" hangingPunct="1">
              <a:spcBef>
                <a:spcPct val="20000"/>
              </a:spcBef>
              <a:buFont typeface="Arial" pitchFamily="34" charset="0"/>
              <a:buNone/>
            </a:pPr>
            <a:endParaRPr lang="zh-CN" altLang="en-US" dirty="0"/>
          </a:p>
        </p:txBody>
      </p:sp>
      <p:sp>
        <p:nvSpPr>
          <p:cNvPr id="5" name="矩形 4">
            <a:extLst>
              <a:ext uri="{FF2B5EF4-FFF2-40B4-BE49-F238E27FC236}">
                <a16:creationId xmlns:a16="http://schemas.microsoft.com/office/drawing/2014/main" id="{08047681-3166-50AE-C2C8-FF3E5139B414}"/>
              </a:ext>
            </a:extLst>
          </p:cNvPr>
          <p:cNvSpPr/>
          <p:nvPr userDrawn="1"/>
        </p:nvSpPr>
        <p:spPr>
          <a:xfrm>
            <a:off x="759984" y="702691"/>
            <a:ext cx="10852895" cy="60959"/>
          </a:xfrm>
          <a:prstGeom prst="rect">
            <a:avLst/>
          </a:prstGeom>
          <a:gradFill flip="none" rotWithShape="1">
            <a:gsLst>
              <a:gs pos="0">
                <a:srgbClr val="DBBA1C"/>
              </a:gs>
              <a:gs pos="100000">
                <a:srgbClr val="023999"/>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extLst>
      <p:ext uri="{BB962C8B-B14F-4D97-AF65-F5344CB8AC3E}">
        <p14:creationId xmlns:p14="http://schemas.microsoft.com/office/powerpoint/2010/main" val="341030423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0384417"/>
      </p:ext>
    </p:extLst>
  </p:cSld>
  <p:clrMap bg1="lt1" tx1="dk1" bg2="lt2" tx2="dk2" accent1="accent1" accent2="accent2" accent3="accent3" accent4="accent4" accent5="accent5" accent6="accent6" hlink="hlink" folHlink="folHlink"/>
  <p:sldLayoutIdLst>
    <p:sldLayoutId id="2147483715" r:id="rId1"/>
    <p:sldLayoutId id="2147483694" r:id="rId2"/>
    <p:sldLayoutId id="2147483706" r:id="rId3"/>
    <p:sldLayoutId id="2147483695" r:id="rId4"/>
    <p:sldLayoutId id="2147483712" r:id="rId5"/>
    <p:sldLayoutId id="2147483713" r:id="rId6"/>
    <p:sldLayoutId id="2147483710" r:id="rId7"/>
    <p:sldLayoutId id="2147483705" r:id="rId8"/>
    <p:sldLayoutId id="2147483702" r:id="rId9"/>
    <p:sldLayoutId id="2147483714" r:id="rId10"/>
    <p:sldLayoutId id="2147483711" r:id="rId11"/>
  </p:sldLayoutIdLst>
  <p:hf sldNum="0" hdr="0" ftr="0" dt="0"/>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34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3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3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4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4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4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4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4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4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4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4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4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4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5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5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5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5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5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5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5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5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5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5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6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6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6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6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6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7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7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7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7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7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7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7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7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8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8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48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8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8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8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8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8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8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8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9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9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9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9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9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9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9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9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9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9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0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0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0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0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0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0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0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50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0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0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3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3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4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4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4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4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4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4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4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4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4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5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5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5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5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5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6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6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6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6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6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6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6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6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7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7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7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7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7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7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7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7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7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7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8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8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8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8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8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8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8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8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8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8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9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9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9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9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9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9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9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9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9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9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60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0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0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0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0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0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0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0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0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0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3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3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4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4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4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4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4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4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4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4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5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5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5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5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5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5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5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5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5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5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6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6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6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6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6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6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6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6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6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6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7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7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7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7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7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7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7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7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7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7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8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8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8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8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8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8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8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8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8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8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9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9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9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9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9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9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9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9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9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9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0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0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0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0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0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0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0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0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0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3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3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4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4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4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4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4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4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4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4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4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4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5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5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5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5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5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5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5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5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5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5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6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6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6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6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6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6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6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6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6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6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7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7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7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7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7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7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7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7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7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7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B503703D-92E8-FBCC-33D0-0687BB3A867D}"/>
              </a:ext>
            </a:extLst>
          </p:cNvPr>
          <p:cNvSpPr>
            <a:spLocks noGrp="1"/>
          </p:cNvSpPr>
          <p:nvPr>
            <p:ph type="body" sz="quarter" idx="10"/>
          </p:nvPr>
        </p:nvSpPr>
        <p:spPr>
          <a:xfrm>
            <a:off x="969820" y="1704495"/>
            <a:ext cx="6188361" cy="1045672"/>
          </a:xfrm>
        </p:spPr>
        <p:txBody>
          <a:bodyPr/>
          <a:lstStyle/>
          <a:p>
            <a:r>
              <a:rPr lang="zh-CN" altLang="en-US" dirty="0"/>
              <a:t>应 用 文 写 作</a:t>
            </a:r>
          </a:p>
        </p:txBody>
      </p:sp>
    </p:spTree>
    <p:extLst>
      <p:ext uri="{BB962C8B-B14F-4D97-AF65-F5344CB8AC3E}">
        <p14:creationId xmlns:p14="http://schemas.microsoft.com/office/powerpoint/2010/main" val="38820055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FA81AF-3062-37D9-8402-7EC20AE6E2B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AD58C33-5B5A-88D4-C1EF-3B13727C2008}"/>
              </a:ext>
            </a:extLst>
          </p:cNvPr>
          <p:cNvSpPr>
            <a:spLocks noGrp="1"/>
          </p:cNvSpPr>
          <p:nvPr>
            <p:ph type="body" sz="quarter" idx="11"/>
          </p:nvPr>
        </p:nvSpPr>
        <p:spPr>
          <a:xfrm>
            <a:off x="337294" y="1256689"/>
            <a:ext cx="11275585" cy="5013039"/>
          </a:xfrm>
        </p:spPr>
        <p:txBody>
          <a:bodyPr/>
          <a:lstStyle/>
          <a:p>
            <a:r>
              <a:rPr lang="zh-CN" altLang="en-US" dirty="0"/>
              <a:t>一、应用文的概念及起源</a:t>
            </a:r>
            <a:endParaRPr lang="en-US" altLang="zh-CN" dirty="0"/>
          </a:p>
          <a:p>
            <a:r>
              <a:rPr lang="zh-CN" altLang="en-US" dirty="0"/>
              <a:t>（二）应用文的起源</a:t>
            </a:r>
            <a:endParaRPr lang="en-US" altLang="zh-CN" dirty="0"/>
          </a:p>
          <a:p>
            <a:r>
              <a:rPr lang="zh-CN" altLang="en-US" dirty="0"/>
              <a:t>作为人类社会交往和管理活动的重要工具，应用文的历史源远流长，它伴随着文字的产生而出现，并随着社会的发展不断演变和完善。</a:t>
            </a:r>
            <a:endParaRPr lang="en-US" altLang="zh-CN" dirty="0"/>
          </a:p>
          <a:p>
            <a:r>
              <a:rPr lang="en-US" altLang="zh-CN" dirty="0"/>
              <a:t>1. </a:t>
            </a:r>
            <a:r>
              <a:rPr lang="zh-CN" altLang="en-US" dirty="0"/>
              <a:t>起源：从结绳记事到甲骨卜辞</a:t>
            </a:r>
            <a:endParaRPr lang="en-US" altLang="zh-CN" dirty="0"/>
          </a:p>
          <a:p>
            <a:r>
              <a:rPr lang="en-US" altLang="zh-CN" dirty="0"/>
              <a:t>2. </a:t>
            </a:r>
            <a:r>
              <a:rPr lang="zh-CN" altLang="en-US" dirty="0"/>
              <a:t>发展：从</a:t>
            </a:r>
            <a:r>
              <a:rPr lang="en-US" altLang="zh-CN" dirty="0"/>
              <a:t>《</a:t>
            </a:r>
            <a:r>
              <a:rPr lang="zh-CN" altLang="en-US" dirty="0"/>
              <a:t>尚书</a:t>
            </a:r>
            <a:r>
              <a:rPr lang="en-US" altLang="zh-CN" dirty="0"/>
              <a:t>》</a:t>
            </a:r>
            <a:r>
              <a:rPr lang="zh-CN" altLang="en-US" dirty="0"/>
              <a:t>到封建制度下的公文体系</a:t>
            </a:r>
            <a:endParaRPr lang="en-US" altLang="zh-CN" dirty="0"/>
          </a:p>
          <a:p>
            <a:r>
              <a:rPr lang="en-US" altLang="zh-CN" dirty="0"/>
              <a:t>3. </a:t>
            </a:r>
            <a:r>
              <a:rPr lang="zh-CN" altLang="en-US" dirty="0"/>
              <a:t>定型：“应用文”术语的出现</a:t>
            </a:r>
            <a:endParaRPr lang="en-US" altLang="zh-CN" dirty="0"/>
          </a:p>
          <a:p>
            <a:r>
              <a:rPr lang="en-US" altLang="zh-CN" dirty="0"/>
              <a:t>4. </a:t>
            </a:r>
            <a:r>
              <a:rPr lang="zh-CN" altLang="en-US" dirty="0"/>
              <a:t>革新：废除旧制，走向现代化</a:t>
            </a:r>
            <a:endParaRPr lang="en-US" altLang="zh-CN" dirty="0"/>
          </a:p>
          <a:p>
            <a:r>
              <a:rPr lang="en-US" altLang="zh-CN" dirty="0"/>
              <a:t>5. </a:t>
            </a:r>
            <a:r>
              <a:rPr lang="zh-CN" altLang="en-US" dirty="0"/>
              <a:t>繁荣：信息化时代的广泛应用</a:t>
            </a:r>
          </a:p>
        </p:txBody>
      </p:sp>
      <p:sp>
        <p:nvSpPr>
          <p:cNvPr id="4" name="文本占位符 3">
            <a:extLst>
              <a:ext uri="{FF2B5EF4-FFF2-40B4-BE49-F238E27FC236}">
                <a16:creationId xmlns:a16="http://schemas.microsoft.com/office/drawing/2014/main" id="{36089094-C813-AD69-7BBC-13E0A2B1558B}"/>
              </a:ext>
            </a:extLst>
          </p:cNvPr>
          <p:cNvSpPr>
            <a:spLocks noGrp="1"/>
          </p:cNvSpPr>
          <p:nvPr>
            <p:ph type="body" sz="quarter" idx="10"/>
          </p:nvPr>
        </p:nvSpPr>
        <p:spPr/>
        <p:txBody>
          <a:bodyPr/>
          <a:lstStyle/>
          <a:p>
            <a:r>
              <a:rPr lang="zh-CN" altLang="en-US" dirty="0"/>
              <a:t>应用文概述</a:t>
            </a:r>
          </a:p>
        </p:txBody>
      </p:sp>
    </p:spTree>
    <p:extLst>
      <p:ext uri="{BB962C8B-B14F-4D97-AF65-F5344CB8AC3E}">
        <p14:creationId xmlns:p14="http://schemas.microsoft.com/office/powerpoint/2010/main" val="400614236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D36B8E5B-8C2A-3036-0032-E752C242AB40}"/>
              </a:ext>
            </a:extLst>
          </p:cNvPr>
          <p:cNvSpPr>
            <a:spLocks noGrp="1"/>
          </p:cNvSpPr>
          <p:nvPr>
            <p:ph type="body" sz="quarter" idx="11"/>
          </p:nvPr>
        </p:nvSpPr>
        <p:spPr/>
        <p:txBody>
          <a:bodyPr/>
          <a:lstStyle/>
          <a:p>
            <a:r>
              <a:rPr lang="zh-CN" altLang="en-US" dirty="0"/>
              <a:t>第二章</a:t>
            </a:r>
          </a:p>
        </p:txBody>
      </p:sp>
      <p:sp>
        <p:nvSpPr>
          <p:cNvPr id="5" name="文本占位符 4">
            <a:extLst>
              <a:ext uri="{FF2B5EF4-FFF2-40B4-BE49-F238E27FC236}">
                <a16:creationId xmlns:a16="http://schemas.microsoft.com/office/drawing/2014/main" id="{7E7611A4-B2E7-5931-3278-89F32134717A}"/>
              </a:ext>
            </a:extLst>
          </p:cNvPr>
          <p:cNvSpPr>
            <a:spLocks noGrp="1"/>
          </p:cNvSpPr>
          <p:nvPr>
            <p:ph type="body" sz="quarter" idx="12"/>
          </p:nvPr>
        </p:nvSpPr>
        <p:spPr/>
        <p:txBody>
          <a:bodyPr/>
          <a:lstStyle/>
          <a:p>
            <a:r>
              <a:rPr lang="zh-CN" altLang="en-US" dirty="0"/>
              <a:t>公文写作</a:t>
            </a:r>
          </a:p>
        </p:txBody>
      </p:sp>
    </p:spTree>
    <p:extLst>
      <p:ext uri="{BB962C8B-B14F-4D97-AF65-F5344CB8AC3E}">
        <p14:creationId xmlns:p14="http://schemas.microsoft.com/office/powerpoint/2010/main" val="298842243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5F72A097-B68F-F6BE-087B-316E4EE3DE61}"/>
              </a:ext>
            </a:extLst>
          </p:cNvPr>
          <p:cNvSpPr>
            <a:spLocks noGrp="1"/>
          </p:cNvSpPr>
          <p:nvPr>
            <p:ph type="body" sz="quarter" idx="10"/>
          </p:nvPr>
        </p:nvSpPr>
        <p:spPr/>
        <p:txBody>
          <a:bodyPr/>
          <a:lstStyle/>
          <a:p>
            <a:r>
              <a:rPr lang="zh-CN" altLang="en-US" dirty="0"/>
              <a:t>第二章</a:t>
            </a:r>
          </a:p>
        </p:txBody>
      </p:sp>
      <p:sp>
        <p:nvSpPr>
          <p:cNvPr id="5" name="文本占位符 4">
            <a:extLst>
              <a:ext uri="{FF2B5EF4-FFF2-40B4-BE49-F238E27FC236}">
                <a16:creationId xmlns:a16="http://schemas.microsoft.com/office/drawing/2014/main" id="{9A5B7A27-D208-41A7-3DAC-13071ABDED7A}"/>
              </a:ext>
            </a:extLst>
          </p:cNvPr>
          <p:cNvSpPr>
            <a:spLocks noGrp="1"/>
          </p:cNvSpPr>
          <p:nvPr>
            <p:ph type="body" sz="quarter" idx="11"/>
          </p:nvPr>
        </p:nvSpPr>
        <p:spPr/>
        <p:txBody>
          <a:bodyPr/>
          <a:lstStyle/>
          <a:p>
            <a:r>
              <a:rPr lang="zh-CN" altLang="en-US" dirty="0"/>
              <a:t>公文写作</a:t>
            </a:r>
          </a:p>
        </p:txBody>
      </p:sp>
      <p:sp>
        <p:nvSpPr>
          <p:cNvPr id="6" name="文本占位符 5">
            <a:extLst>
              <a:ext uri="{FF2B5EF4-FFF2-40B4-BE49-F238E27FC236}">
                <a16:creationId xmlns:a16="http://schemas.microsoft.com/office/drawing/2014/main" id="{E46E2C90-EA12-41C7-5761-039A9A4BCD7E}"/>
              </a:ext>
            </a:extLst>
          </p:cNvPr>
          <p:cNvSpPr>
            <a:spLocks noGrp="1"/>
          </p:cNvSpPr>
          <p:nvPr>
            <p:ph type="body" sz="quarter" idx="12"/>
          </p:nvPr>
        </p:nvSpPr>
        <p:spPr/>
        <p:txBody>
          <a:bodyPr/>
          <a:lstStyle/>
          <a:p>
            <a:r>
              <a:rPr lang="en-US" altLang="zh-CN" dirty="0"/>
              <a:t>•	</a:t>
            </a:r>
            <a:r>
              <a:rPr lang="zh-CN" altLang="en-US" dirty="0"/>
              <a:t>理解公文的概念、种类及行文规则。</a:t>
            </a:r>
          </a:p>
          <a:p>
            <a:r>
              <a:rPr lang="en-US" altLang="zh-CN" dirty="0"/>
              <a:t>•	</a:t>
            </a:r>
            <a:r>
              <a:rPr lang="zh-CN" altLang="en-US" dirty="0"/>
              <a:t>掌握公文的格式规范与写作要求。</a:t>
            </a:r>
          </a:p>
          <a:p>
            <a:r>
              <a:rPr lang="en-US" altLang="zh-CN" dirty="0"/>
              <a:t>•	</a:t>
            </a:r>
            <a:r>
              <a:rPr lang="zh-CN" altLang="en-US" dirty="0"/>
              <a:t>理解 </a:t>
            </a:r>
            <a:r>
              <a:rPr lang="en-US" altLang="zh-CN" dirty="0"/>
              <a:t>AI </a:t>
            </a:r>
            <a:r>
              <a:rPr lang="zh-CN" altLang="en-US" dirty="0"/>
              <a:t>在公文写作中的功能和局限。</a:t>
            </a:r>
          </a:p>
        </p:txBody>
      </p:sp>
    </p:spTree>
    <p:extLst>
      <p:ext uri="{BB962C8B-B14F-4D97-AF65-F5344CB8AC3E}">
        <p14:creationId xmlns:p14="http://schemas.microsoft.com/office/powerpoint/2010/main" val="310786675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DAAC3B-C51F-5A6E-96A2-6AF503FBF91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9C4B2AE-F892-6EC3-7475-26DE254E2054}"/>
              </a:ext>
            </a:extLst>
          </p:cNvPr>
          <p:cNvSpPr>
            <a:spLocks noGrp="1"/>
          </p:cNvSpPr>
          <p:nvPr>
            <p:ph type="body" sz="quarter" idx="10"/>
          </p:nvPr>
        </p:nvSpPr>
        <p:spPr/>
        <p:txBody>
          <a:bodyPr/>
          <a:lstStyle/>
          <a:p>
            <a:r>
              <a:rPr lang="zh-CN" altLang="en-US" dirty="0"/>
              <a:t>第二章</a:t>
            </a:r>
          </a:p>
        </p:txBody>
      </p:sp>
      <p:sp>
        <p:nvSpPr>
          <p:cNvPr id="5" name="文本占位符 4">
            <a:extLst>
              <a:ext uri="{FF2B5EF4-FFF2-40B4-BE49-F238E27FC236}">
                <a16:creationId xmlns:a16="http://schemas.microsoft.com/office/drawing/2014/main" id="{18F348CF-B931-66CF-F1D8-2FA02A40FAE5}"/>
              </a:ext>
            </a:extLst>
          </p:cNvPr>
          <p:cNvSpPr>
            <a:spLocks noGrp="1"/>
          </p:cNvSpPr>
          <p:nvPr>
            <p:ph type="body" sz="quarter" idx="11"/>
          </p:nvPr>
        </p:nvSpPr>
        <p:spPr/>
        <p:txBody>
          <a:bodyPr/>
          <a:lstStyle/>
          <a:p>
            <a:r>
              <a:rPr lang="zh-CN" altLang="en-US" dirty="0"/>
              <a:t>公文写作</a:t>
            </a:r>
          </a:p>
        </p:txBody>
      </p:sp>
      <p:sp>
        <p:nvSpPr>
          <p:cNvPr id="6" name="文本占位符 5">
            <a:extLst>
              <a:ext uri="{FF2B5EF4-FFF2-40B4-BE49-F238E27FC236}">
                <a16:creationId xmlns:a16="http://schemas.microsoft.com/office/drawing/2014/main" id="{38C24FF5-2D64-30C2-703E-690B71F59E33}"/>
              </a:ext>
            </a:extLst>
          </p:cNvPr>
          <p:cNvSpPr>
            <a:spLocks noGrp="1"/>
          </p:cNvSpPr>
          <p:nvPr>
            <p:ph type="body" sz="quarter" idx="12"/>
          </p:nvPr>
        </p:nvSpPr>
        <p:spPr/>
        <p:txBody>
          <a:bodyPr/>
          <a:lstStyle/>
          <a:p>
            <a:r>
              <a:rPr lang="en-US" altLang="zh-CN" dirty="0"/>
              <a:t>•	</a:t>
            </a:r>
            <a:r>
              <a:rPr lang="zh-CN" altLang="en-US" dirty="0"/>
              <a:t>能根据实际需要选择恰当的文种。</a:t>
            </a:r>
          </a:p>
          <a:p>
            <a:r>
              <a:rPr lang="en-US" altLang="zh-CN" dirty="0"/>
              <a:t>•	</a:t>
            </a:r>
            <a:r>
              <a:rPr lang="zh-CN" altLang="en-US" dirty="0"/>
              <a:t>能够独立撰写常用公文。</a:t>
            </a:r>
          </a:p>
          <a:p>
            <a:r>
              <a:rPr lang="en-US" altLang="zh-CN" dirty="0"/>
              <a:t>•	</a:t>
            </a:r>
            <a:r>
              <a:rPr lang="zh-CN" altLang="en-US" dirty="0"/>
              <a:t>能够借助 </a:t>
            </a:r>
            <a:r>
              <a:rPr lang="en-US" altLang="zh-CN" dirty="0"/>
              <a:t>AI </a:t>
            </a:r>
            <a:r>
              <a:rPr lang="zh-CN" altLang="en-US" dirty="0"/>
              <a:t>工具完成公文的语态调整和格式的智能校对。</a:t>
            </a:r>
          </a:p>
        </p:txBody>
      </p:sp>
    </p:spTree>
    <p:extLst>
      <p:ext uri="{BB962C8B-B14F-4D97-AF65-F5344CB8AC3E}">
        <p14:creationId xmlns:p14="http://schemas.microsoft.com/office/powerpoint/2010/main" val="402573670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09B212-C164-8F4A-4DF7-8F5D7912776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630078F-1B34-D013-3AB2-C6DFC9BB7A8E}"/>
              </a:ext>
            </a:extLst>
          </p:cNvPr>
          <p:cNvSpPr>
            <a:spLocks noGrp="1"/>
          </p:cNvSpPr>
          <p:nvPr>
            <p:ph type="body" sz="quarter" idx="10"/>
          </p:nvPr>
        </p:nvSpPr>
        <p:spPr/>
        <p:txBody>
          <a:bodyPr/>
          <a:lstStyle/>
          <a:p>
            <a:r>
              <a:rPr lang="zh-CN" altLang="en-US" dirty="0"/>
              <a:t>第二章</a:t>
            </a:r>
          </a:p>
        </p:txBody>
      </p:sp>
      <p:sp>
        <p:nvSpPr>
          <p:cNvPr id="5" name="文本占位符 4">
            <a:extLst>
              <a:ext uri="{FF2B5EF4-FFF2-40B4-BE49-F238E27FC236}">
                <a16:creationId xmlns:a16="http://schemas.microsoft.com/office/drawing/2014/main" id="{7AA9E32C-FC58-34E8-53C3-A53BFFE01746}"/>
              </a:ext>
            </a:extLst>
          </p:cNvPr>
          <p:cNvSpPr>
            <a:spLocks noGrp="1"/>
          </p:cNvSpPr>
          <p:nvPr>
            <p:ph type="body" sz="quarter" idx="11"/>
          </p:nvPr>
        </p:nvSpPr>
        <p:spPr/>
        <p:txBody>
          <a:bodyPr/>
          <a:lstStyle/>
          <a:p>
            <a:r>
              <a:rPr lang="zh-CN" altLang="en-US" dirty="0"/>
              <a:t>公文写作</a:t>
            </a:r>
          </a:p>
        </p:txBody>
      </p:sp>
      <p:sp>
        <p:nvSpPr>
          <p:cNvPr id="6" name="文本占位符 5">
            <a:extLst>
              <a:ext uri="{FF2B5EF4-FFF2-40B4-BE49-F238E27FC236}">
                <a16:creationId xmlns:a16="http://schemas.microsoft.com/office/drawing/2014/main" id="{BC9AAC85-B87C-B277-B33C-E7746B91C223}"/>
              </a:ext>
            </a:extLst>
          </p:cNvPr>
          <p:cNvSpPr>
            <a:spLocks noGrp="1"/>
          </p:cNvSpPr>
          <p:nvPr>
            <p:ph type="body" sz="quarter" idx="12"/>
          </p:nvPr>
        </p:nvSpPr>
        <p:spPr/>
        <p:txBody>
          <a:bodyPr/>
          <a:lstStyle/>
          <a:p>
            <a:r>
              <a:rPr lang="en-US" altLang="zh-CN" dirty="0"/>
              <a:t>•	</a:t>
            </a:r>
            <a:r>
              <a:rPr lang="zh-CN" altLang="en-US" dirty="0"/>
              <a:t>强化政策意识和政治敏感性。</a:t>
            </a:r>
          </a:p>
          <a:p>
            <a:r>
              <a:rPr lang="en-US" altLang="zh-CN" dirty="0"/>
              <a:t>•	</a:t>
            </a:r>
            <a:r>
              <a:rPr lang="zh-CN" altLang="en-US" dirty="0"/>
              <a:t>培养规范写作的职业素养。</a:t>
            </a:r>
          </a:p>
          <a:p>
            <a:r>
              <a:rPr lang="en-US" altLang="zh-CN" dirty="0"/>
              <a:t>•	</a:t>
            </a:r>
            <a:r>
              <a:rPr lang="zh-CN" altLang="en-US" dirty="0"/>
              <a:t>强化数据安全与保密责任意识。</a:t>
            </a:r>
          </a:p>
        </p:txBody>
      </p:sp>
    </p:spTree>
    <p:extLst>
      <p:ext uri="{BB962C8B-B14F-4D97-AF65-F5344CB8AC3E}">
        <p14:creationId xmlns:p14="http://schemas.microsoft.com/office/powerpoint/2010/main" val="200564040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9C35E590-1172-F62B-0408-4D3A012E63B5}"/>
              </a:ext>
            </a:extLst>
          </p:cNvPr>
          <p:cNvSpPr>
            <a:spLocks noGrp="1"/>
          </p:cNvSpPr>
          <p:nvPr>
            <p:ph type="body" sz="quarter" idx="11"/>
          </p:nvPr>
        </p:nvSpPr>
        <p:spPr/>
        <p:txBody>
          <a:bodyPr/>
          <a:lstStyle/>
          <a:p>
            <a:r>
              <a:rPr lang="zh-CN" altLang="en-US" dirty="0"/>
              <a:t>第一节</a:t>
            </a:r>
          </a:p>
        </p:txBody>
      </p:sp>
      <p:sp>
        <p:nvSpPr>
          <p:cNvPr id="6" name="文本占位符 5">
            <a:extLst>
              <a:ext uri="{FF2B5EF4-FFF2-40B4-BE49-F238E27FC236}">
                <a16:creationId xmlns:a16="http://schemas.microsoft.com/office/drawing/2014/main" id="{D796CE5B-ECFC-0236-F786-3F6AC42A787F}"/>
              </a:ext>
            </a:extLst>
          </p:cNvPr>
          <p:cNvSpPr>
            <a:spLocks noGrp="1"/>
          </p:cNvSpPr>
          <p:nvPr>
            <p:ph type="body" sz="quarter" idx="12"/>
          </p:nvPr>
        </p:nvSpPr>
        <p:spPr/>
        <p:txBody>
          <a:bodyPr/>
          <a:lstStyle/>
          <a:p>
            <a:r>
              <a:rPr lang="zh-CN" altLang="en-US" dirty="0"/>
              <a:t>公文概述</a:t>
            </a:r>
          </a:p>
        </p:txBody>
      </p:sp>
    </p:spTree>
    <p:extLst>
      <p:ext uri="{BB962C8B-B14F-4D97-AF65-F5344CB8AC3E}">
        <p14:creationId xmlns:p14="http://schemas.microsoft.com/office/powerpoint/2010/main" val="415136740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8C1E3B83-C92D-C96B-82A9-0B66B008D76F}"/>
              </a:ext>
            </a:extLst>
          </p:cNvPr>
          <p:cNvSpPr>
            <a:spLocks noGrp="1"/>
          </p:cNvSpPr>
          <p:nvPr>
            <p:ph type="body" sz="quarter" idx="11"/>
          </p:nvPr>
        </p:nvSpPr>
        <p:spPr>
          <a:xfrm>
            <a:off x="337294" y="1715629"/>
            <a:ext cx="11275585" cy="4095160"/>
          </a:xfrm>
        </p:spPr>
        <p:txBody>
          <a:bodyPr/>
          <a:lstStyle/>
          <a:p>
            <a:r>
              <a:rPr lang="zh-CN" altLang="en-US" dirty="0"/>
              <a:t>一、公文的概念</a:t>
            </a:r>
            <a:endParaRPr lang="en-US" altLang="zh-CN" dirty="0"/>
          </a:p>
          <a:p>
            <a:r>
              <a:rPr lang="en-US" altLang="zh-CN" dirty="0"/>
              <a:t>《</a:t>
            </a:r>
            <a:r>
              <a:rPr lang="zh-CN" altLang="en-US" dirty="0"/>
              <a:t>党政机关公文处理工作条例</a:t>
            </a:r>
            <a:r>
              <a:rPr lang="en-US" altLang="zh-CN" dirty="0"/>
              <a:t>》</a:t>
            </a:r>
            <a:r>
              <a:rPr lang="zh-CN" altLang="en-US" dirty="0"/>
              <a:t>明确指出：党政机关公文是党政机关实施领导、履行职能、处理公务的具有特定效力和规范体式的文书，是传达贯彻党和国家的方针政策，公布法规和规章，指导、布置和商洽工作，请示和答复问题，报告、通报和交流情况等的重要工具。公文处理工作是指公文拟制、办理、管理等一系列相互关联、衔接有序的工作。</a:t>
            </a:r>
            <a:endParaRPr lang="en-US" altLang="zh-CN" dirty="0"/>
          </a:p>
          <a:p>
            <a:r>
              <a:rPr lang="zh-CN" altLang="en-US" dirty="0"/>
              <a:t>公务是指国家机关、社会组织和团体为办理社会公共事务而进行的有组织、有计划的活动。从事公务活动是法律赋予行政机关的权力。公文是国家机关、社会组织和团体依法行政和开展公务活动的重要工具。</a:t>
            </a:r>
          </a:p>
        </p:txBody>
      </p:sp>
      <p:sp>
        <p:nvSpPr>
          <p:cNvPr id="4" name="文本占位符 3">
            <a:extLst>
              <a:ext uri="{FF2B5EF4-FFF2-40B4-BE49-F238E27FC236}">
                <a16:creationId xmlns:a16="http://schemas.microsoft.com/office/drawing/2014/main" id="{83990351-788C-FBD7-2419-3FF0DC9DA18E}"/>
              </a:ext>
            </a:extLst>
          </p:cNvPr>
          <p:cNvSpPr>
            <a:spLocks noGrp="1"/>
          </p:cNvSpPr>
          <p:nvPr>
            <p:ph type="body" sz="quarter" idx="10"/>
          </p:nvPr>
        </p:nvSpPr>
        <p:spPr/>
        <p:txBody>
          <a:bodyPr/>
          <a:lstStyle/>
          <a:p>
            <a:r>
              <a:rPr lang="zh-CN" altLang="en-US" dirty="0"/>
              <a:t>公文概述</a:t>
            </a:r>
          </a:p>
        </p:txBody>
      </p:sp>
    </p:spTree>
    <p:extLst>
      <p:ext uri="{BB962C8B-B14F-4D97-AF65-F5344CB8AC3E}">
        <p14:creationId xmlns:p14="http://schemas.microsoft.com/office/powerpoint/2010/main" val="169150726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0BF875-FB6C-5857-FF5C-C0D270E7DA0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7D991D4-B97D-4E8C-3B1C-FE72E79FCD9A}"/>
              </a:ext>
            </a:extLst>
          </p:cNvPr>
          <p:cNvSpPr>
            <a:spLocks noGrp="1"/>
          </p:cNvSpPr>
          <p:nvPr>
            <p:ph type="body" sz="quarter" idx="11"/>
          </p:nvPr>
        </p:nvSpPr>
        <p:spPr>
          <a:xfrm>
            <a:off x="337294" y="2223461"/>
            <a:ext cx="11275585" cy="3079497"/>
          </a:xfrm>
        </p:spPr>
        <p:txBody>
          <a:bodyPr/>
          <a:lstStyle/>
          <a:p>
            <a:r>
              <a:rPr lang="zh-CN" altLang="en-US" dirty="0"/>
              <a:t>二、公文的特点</a:t>
            </a:r>
          </a:p>
          <a:p>
            <a:r>
              <a:rPr lang="zh-CN" altLang="en-US" dirty="0"/>
              <a:t>（一）制发的程序性</a:t>
            </a:r>
            <a:endParaRPr lang="en-US" altLang="zh-CN" dirty="0"/>
          </a:p>
          <a:p>
            <a:r>
              <a:rPr lang="zh-CN" altLang="en-US" dirty="0"/>
              <a:t>公文的撰写与制发，须严格遵循公文处理程序的规范约束。公文拟制包括公文的起草、审核、签发等程序；对收文的办理，一般包括签收、登记、初审、承办、传阅、催办、答复等程序；对发文的办理包括复核、登记、印制、核发等程序。这一系列程序性要求，旨在保障公文制发或办理的质量，维护其法定效力与机关权威。</a:t>
            </a:r>
          </a:p>
        </p:txBody>
      </p:sp>
      <p:sp>
        <p:nvSpPr>
          <p:cNvPr id="4" name="文本占位符 3">
            <a:extLst>
              <a:ext uri="{FF2B5EF4-FFF2-40B4-BE49-F238E27FC236}">
                <a16:creationId xmlns:a16="http://schemas.microsoft.com/office/drawing/2014/main" id="{8500F0E3-186D-FF30-2995-D0CDFCEBE725}"/>
              </a:ext>
            </a:extLst>
          </p:cNvPr>
          <p:cNvSpPr>
            <a:spLocks noGrp="1"/>
          </p:cNvSpPr>
          <p:nvPr>
            <p:ph type="body" sz="quarter" idx="10"/>
          </p:nvPr>
        </p:nvSpPr>
        <p:spPr/>
        <p:txBody>
          <a:bodyPr/>
          <a:lstStyle/>
          <a:p>
            <a:r>
              <a:rPr lang="zh-CN" altLang="en-US" dirty="0"/>
              <a:t>公文概述</a:t>
            </a:r>
          </a:p>
        </p:txBody>
      </p:sp>
    </p:spTree>
    <p:extLst>
      <p:ext uri="{BB962C8B-B14F-4D97-AF65-F5344CB8AC3E}">
        <p14:creationId xmlns:p14="http://schemas.microsoft.com/office/powerpoint/2010/main" val="133324976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AD371F-2A42-6592-2043-75E185156A1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FAB03E0-9843-6BF2-8073-717E196F2405}"/>
              </a:ext>
            </a:extLst>
          </p:cNvPr>
          <p:cNvSpPr>
            <a:spLocks noGrp="1"/>
          </p:cNvSpPr>
          <p:nvPr>
            <p:ph type="body" sz="quarter" idx="11"/>
          </p:nvPr>
        </p:nvSpPr>
        <p:spPr>
          <a:xfrm>
            <a:off x="337294" y="1461714"/>
            <a:ext cx="11275585" cy="4602991"/>
          </a:xfrm>
        </p:spPr>
        <p:txBody>
          <a:bodyPr/>
          <a:lstStyle/>
          <a:p>
            <a:r>
              <a:rPr lang="zh-CN" altLang="en-US" dirty="0"/>
              <a:t>二、公文的特点</a:t>
            </a:r>
          </a:p>
          <a:p>
            <a:r>
              <a:rPr lang="zh-CN" altLang="en-US" dirty="0"/>
              <a:t>（二）格式的规范性</a:t>
            </a:r>
            <a:endParaRPr lang="en-US" altLang="zh-CN" dirty="0"/>
          </a:p>
          <a:p>
            <a:r>
              <a:rPr lang="zh-CN" altLang="en-US" dirty="0"/>
              <a:t>公文由最高权力机关及有关部门通过法规性公文规定了严格的格式，写作时必须严格遵守格式规范。还需指出的是，这种规范性使其同时成为程式，呈现出公文写作和办理的程序性特征。</a:t>
            </a:r>
          </a:p>
          <a:p>
            <a:r>
              <a:rPr lang="zh-CN" altLang="en-US" dirty="0"/>
              <a:t>公文格式的规范性，是其本质特性的体现，也是写作和办理的实际需要。公务具有公众性和同一性，对社会组织成员产生一致的认可、制约和指挥，否则组织运作将难以维系。相应地，作为反映和办理公务的载体，公文便形成了统一的格式与程式，从而有效地提升了写作与办理的效率。</a:t>
            </a:r>
          </a:p>
        </p:txBody>
      </p:sp>
      <p:sp>
        <p:nvSpPr>
          <p:cNvPr id="4" name="文本占位符 3">
            <a:extLst>
              <a:ext uri="{FF2B5EF4-FFF2-40B4-BE49-F238E27FC236}">
                <a16:creationId xmlns:a16="http://schemas.microsoft.com/office/drawing/2014/main" id="{98D1090A-0322-EB80-E5EB-B654CB37CE87}"/>
              </a:ext>
            </a:extLst>
          </p:cNvPr>
          <p:cNvSpPr>
            <a:spLocks noGrp="1"/>
          </p:cNvSpPr>
          <p:nvPr>
            <p:ph type="body" sz="quarter" idx="10"/>
          </p:nvPr>
        </p:nvSpPr>
        <p:spPr/>
        <p:txBody>
          <a:bodyPr/>
          <a:lstStyle/>
          <a:p>
            <a:r>
              <a:rPr lang="zh-CN" altLang="en-US" dirty="0"/>
              <a:t>公文概述</a:t>
            </a:r>
          </a:p>
        </p:txBody>
      </p:sp>
    </p:spTree>
    <p:extLst>
      <p:ext uri="{BB962C8B-B14F-4D97-AF65-F5344CB8AC3E}">
        <p14:creationId xmlns:p14="http://schemas.microsoft.com/office/powerpoint/2010/main" val="413449775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3EF1CD-889D-3A02-FC1C-44585654FAC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C61D8F2-5D9C-1CC0-2419-EF24404CBBB9}"/>
              </a:ext>
            </a:extLst>
          </p:cNvPr>
          <p:cNvSpPr>
            <a:spLocks noGrp="1"/>
          </p:cNvSpPr>
          <p:nvPr>
            <p:ph type="body" sz="quarter" idx="11"/>
          </p:nvPr>
        </p:nvSpPr>
        <p:spPr>
          <a:xfrm>
            <a:off x="337294" y="953883"/>
            <a:ext cx="11275585" cy="5618654"/>
          </a:xfrm>
        </p:spPr>
        <p:txBody>
          <a:bodyPr/>
          <a:lstStyle/>
          <a:p>
            <a:r>
              <a:rPr lang="zh-CN" altLang="en-US" dirty="0"/>
              <a:t>二、公文的特点</a:t>
            </a:r>
          </a:p>
          <a:p>
            <a:r>
              <a:rPr lang="zh-CN" altLang="en-US" dirty="0"/>
              <a:t>（三）作者的法定性</a:t>
            </a:r>
            <a:endParaRPr lang="en-US" altLang="zh-CN" dirty="0"/>
          </a:p>
          <a:p>
            <a:r>
              <a:rPr lang="zh-CN" altLang="en-US" dirty="0"/>
              <a:t>公文有法定的作者，是指依法成立并能以自己的名义行使职权和担负义务的机关或组织。公文的撰写与制发并非个人行为，体现的是机关或组织的集体意志。一般文章的作者多为个人或几个人的集体，读者范围通常无限制或难以计量。而公文的作者只能是法定的社会组织。有资格进行公文写作的社会组织，必须依照法律在有关政府部门登记注册，这一社会组织就成为公文的法定作者。</a:t>
            </a:r>
          </a:p>
          <a:p>
            <a:r>
              <a:rPr lang="zh-CN" altLang="en-US" dirty="0"/>
              <a:t>具体执笔起草公文初稿者（如秘书），应称为起草人，而非法律意义上的作者。公文的读者对象是特定的，在公文格式中通过“主送机关”“抄送机关”和“传达（阅读）范围”予以明确规定。需特别说明的是，部分告知性公文（如通告）的指定读者范围可扩展至发文机关之外的社会公众。</a:t>
            </a:r>
          </a:p>
        </p:txBody>
      </p:sp>
      <p:sp>
        <p:nvSpPr>
          <p:cNvPr id="4" name="文本占位符 3">
            <a:extLst>
              <a:ext uri="{FF2B5EF4-FFF2-40B4-BE49-F238E27FC236}">
                <a16:creationId xmlns:a16="http://schemas.microsoft.com/office/drawing/2014/main" id="{5CA68967-14E0-82F9-8376-0DA254711F63}"/>
              </a:ext>
            </a:extLst>
          </p:cNvPr>
          <p:cNvSpPr>
            <a:spLocks noGrp="1"/>
          </p:cNvSpPr>
          <p:nvPr>
            <p:ph type="body" sz="quarter" idx="10"/>
          </p:nvPr>
        </p:nvSpPr>
        <p:spPr/>
        <p:txBody>
          <a:bodyPr/>
          <a:lstStyle/>
          <a:p>
            <a:r>
              <a:rPr lang="zh-CN" altLang="en-US" dirty="0"/>
              <a:t>公文概述</a:t>
            </a:r>
          </a:p>
        </p:txBody>
      </p:sp>
    </p:spTree>
    <p:extLst>
      <p:ext uri="{BB962C8B-B14F-4D97-AF65-F5344CB8AC3E}">
        <p14:creationId xmlns:p14="http://schemas.microsoft.com/office/powerpoint/2010/main" val="417648896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36611A-CDD3-056D-4042-729C7ED4B95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4C938D1-932E-6F48-603E-423F75B3E5FE}"/>
              </a:ext>
            </a:extLst>
          </p:cNvPr>
          <p:cNvSpPr>
            <a:spLocks noGrp="1"/>
          </p:cNvSpPr>
          <p:nvPr>
            <p:ph type="body" sz="quarter" idx="11"/>
          </p:nvPr>
        </p:nvSpPr>
        <p:spPr>
          <a:xfrm>
            <a:off x="337294" y="1969546"/>
            <a:ext cx="11275585" cy="3587329"/>
          </a:xfrm>
        </p:spPr>
        <p:txBody>
          <a:bodyPr/>
          <a:lstStyle/>
          <a:p>
            <a:r>
              <a:rPr lang="zh-CN" altLang="en-US" dirty="0"/>
              <a:t>二、公文的特点</a:t>
            </a:r>
          </a:p>
          <a:p>
            <a:r>
              <a:rPr lang="zh-CN" altLang="en-US" dirty="0"/>
              <a:t>（四）效力的制约性</a:t>
            </a:r>
            <a:endParaRPr lang="en-US" altLang="zh-CN" dirty="0"/>
          </a:p>
          <a:p>
            <a:r>
              <a:rPr lang="zh-CN" altLang="en-US" dirty="0"/>
              <a:t>公文只能由法定的作者制发，其拟制与办理均须符合既定规范。这意味着，对于作者和读者，公文均具有由法律法规赋予社会组织职权所衍生的制约力。不同种类公文的制约性强弱有所不同。例如，公文中的命令，对其接受者具有强制性，拒不执行者将承担法律后果，发文机关有权依法采取强制措施；决定具有国家意志层面的指挥性和约束力；通知则具有规定性、指挥性和指导性。正是这种制约性，确保了公文能够有效地发挥管理作用。</a:t>
            </a:r>
          </a:p>
        </p:txBody>
      </p:sp>
      <p:sp>
        <p:nvSpPr>
          <p:cNvPr id="4" name="文本占位符 3">
            <a:extLst>
              <a:ext uri="{FF2B5EF4-FFF2-40B4-BE49-F238E27FC236}">
                <a16:creationId xmlns:a16="http://schemas.microsoft.com/office/drawing/2014/main" id="{C1D56E21-9298-939C-E5B2-9DD94D1B1DF0}"/>
              </a:ext>
            </a:extLst>
          </p:cNvPr>
          <p:cNvSpPr>
            <a:spLocks noGrp="1"/>
          </p:cNvSpPr>
          <p:nvPr>
            <p:ph type="body" sz="quarter" idx="10"/>
          </p:nvPr>
        </p:nvSpPr>
        <p:spPr/>
        <p:txBody>
          <a:bodyPr/>
          <a:lstStyle/>
          <a:p>
            <a:r>
              <a:rPr lang="zh-CN" altLang="en-US" dirty="0"/>
              <a:t>公文概述</a:t>
            </a:r>
          </a:p>
        </p:txBody>
      </p:sp>
    </p:spTree>
    <p:extLst>
      <p:ext uri="{BB962C8B-B14F-4D97-AF65-F5344CB8AC3E}">
        <p14:creationId xmlns:p14="http://schemas.microsoft.com/office/powerpoint/2010/main" val="349688623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644B71-44C3-A2A3-D274-CCCCD2A2352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0B21DEB-B0FE-2710-741A-109FE71DD577}"/>
              </a:ext>
            </a:extLst>
          </p:cNvPr>
          <p:cNvSpPr>
            <a:spLocks noGrp="1"/>
          </p:cNvSpPr>
          <p:nvPr>
            <p:ph type="body" sz="quarter" idx="11"/>
          </p:nvPr>
        </p:nvSpPr>
        <p:spPr>
          <a:xfrm>
            <a:off x="337294" y="2364684"/>
            <a:ext cx="11275585" cy="2797048"/>
          </a:xfrm>
        </p:spPr>
        <p:txBody>
          <a:bodyPr/>
          <a:lstStyle/>
          <a:p>
            <a:r>
              <a:rPr lang="zh-CN" altLang="en-US" dirty="0"/>
              <a:t>二、应用文的作用</a:t>
            </a:r>
            <a:endParaRPr lang="en-US" altLang="zh-CN" dirty="0"/>
          </a:p>
          <a:p>
            <a:r>
              <a:rPr lang="zh-CN" altLang="en-US" dirty="0"/>
              <a:t>（一）宣传教育，统一思想</a:t>
            </a:r>
            <a:endParaRPr lang="en-US" altLang="zh-CN" dirty="0"/>
          </a:p>
          <a:p>
            <a:r>
              <a:rPr lang="zh-CN" altLang="en-US" dirty="0"/>
              <a:t>应用文具有明显的宣传教育功能。党和政府为了更好地贯彻执行各项方针政策，通过各类应用文对有关单位和人民群众进行宣传和教育，以提高其思想认识水平，推动具体工作的顺利开展。</a:t>
            </a:r>
          </a:p>
        </p:txBody>
      </p:sp>
      <p:sp>
        <p:nvSpPr>
          <p:cNvPr id="4" name="文本占位符 3">
            <a:extLst>
              <a:ext uri="{FF2B5EF4-FFF2-40B4-BE49-F238E27FC236}">
                <a16:creationId xmlns:a16="http://schemas.microsoft.com/office/drawing/2014/main" id="{5D600A52-63AB-B6BC-0C74-478AE571105A}"/>
              </a:ext>
            </a:extLst>
          </p:cNvPr>
          <p:cNvSpPr>
            <a:spLocks noGrp="1"/>
          </p:cNvSpPr>
          <p:nvPr>
            <p:ph type="body" sz="quarter" idx="10"/>
          </p:nvPr>
        </p:nvSpPr>
        <p:spPr/>
        <p:txBody>
          <a:bodyPr/>
          <a:lstStyle/>
          <a:p>
            <a:r>
              <a:rPr lang="zh-CN" altLang="en-US" dirty="0"/>
              <a:t>应用文概述</a:t>
            </a:r>
          </a:p>
        </p:txBody>
      </p:sp>
    </p:spTree>
    <p:extLst>
      <p:ext uri="{BB962C8B-B14F-4D97-AF65-F5344CB8AC3E}">
        <p14:creationId xmlns:p14="http://schemas.microsoft.com/office/powerpoint/2010/main" val="338960008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E69194-B8E0-CAD5-BF5F-321441B72FA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51670B0-B6C5-CDE6-F5FC-115DE89BC2B5}"/>
              </a:ext>
            </a:extLst>
          </p:cNvPr>
          <p:cNvSpPr>
            <a:spLocks noGrp="1"/>
          </p:cNvSpPr>
          <p:nvPr>
            <p:ph type="body" sz="quarter" idx="11"/>
          </p:nvPr>
        </p:nvSpPr>
        <p:spPr>
          <a:xfrm>
            <a:off x="337294" y="2223462"/>
            <a:ext cx="11275585" cy="3079497"/>
          </a:xfrm>
        </p:spPr>
        <p:txBody>
          <a:bodyPr/>
          <a:lstStyle/>
          <a:p>
            <a:r>
              <a:rPr lang="zh-CN" altLang="en-US" dirty="0"/>
              <a:t>二、公文的特点</a:t>
            </a:r>
          </a:p>
          <a:p>
            <a:r>
              <a:rPr lang="zh-CN" altLang="en-US" dirty="0"/>
              <a:t>（五）创制的时效性</a:t>
            </a:r>
            <a:endParaRPr lang="en-US" altLang="zh-CN" dirty="0"/>
          </a:p>
          <a:p>
            <a:r>
              <a:rPr lang="zh-CN" altLang="en-US" dirty="0"/>
              <a:t>公文创制的时效性，是指公文的拟制和处理具有明确的时间要求。公文的制发通常具有具体的使用目的，若在撰写、传递或办理过程中出现迟缓或延误，往往会影响工作的正常推进，甚至造成不良后果或损失。因此，公文的撰写者和执行者必须树立强烈的时效意识，做到迅速起草、及时发布、高效处理，以提升整体工作效率。</a:t>
            </a:r>
          </a:p>
        </p:txBody>
      </p:sp>
      <p:sp>
        <p:nvSpPr>
          <p:cNvPr id="4" name="文本占位符 3">
            <a:extLst>
              <a:ext uri="{FF2B5EF4-FFF2-40B4-BE49-F238E27FC236}">
                <a16:creationId xmlns:a16="http://schemas.microsoft.com/office/drawing/2014/main" id="{6B18FCA3-2092-C87A-3C7D-00688F194D5D}"/>
              </a:ext>
            </a:extLst>
          </p:cNvPr>
          <p:cNvSpPr>
            <a:spLocks noGrp="1"/>
          </p:cNvSpPr>
          <p:nvPr>
            <p:ph type="body" sz="quarter" idx="10"/>
          </p:nvPr>
        </p:nvSpPr>
        <p:spPr/>
        <p:txBody>
          <a:bodyPr/>
          <a:lstStyle/>
          <a:p>
            <a:r>
              <a:rPr lang="zh-CN" altLang="en-US" dirty="0"/>
              <a:t>公文概述</a:t>
            </a:r>
          </a:p>
        </p:txBody>
      </p:sp>
    </p:spTree>
    <p:extLst>
      <p:ext uri="{BB962C8B-B14F-4D97-AF65-F5344CB8AC3E}">
        <p14:creationId xmlns:p14="http://schemas.microsoft.com/office/powerpoint/2010/main" val="121420799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F422EB-EDDB-4647-49FD-A776B187A44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3787380-2C14-36F4-3589-5CB4AD891447}"/>
              </a:ext>
            </a:extLst>
          </p:cNvPr>
          <p:cNvSpPr>
            <a:spLocks noGrp="1"/>
          </p:cNvSpPr>
          <p:nvPr>
            <p:ph type="body" sz="quarter" idx="11"/>
          </p:nvPr>
        </p:nvSpPr>
        <p:spPr>
          <a:xfrm>
            <a:off x="337293" y="763650"/>
            <a:ext cx="11275585" cy="1556003"/>
          </a:xfrm>
        </p:spPr>
        <p:txBody>
          <a:bodyPr/>
          <a:lstStyle/>
          <a:p>
            <a:r>
              <a:rPr lang="zh-CN" altLang="en-US" dirty="0"/>
              <a:t>三、公文的种类与分类</a:t>
            </a:r>
            <a:endParaRPr lang="en-US" altLang="zh-CN" dirty="0"/>
          </a:p>
          <a:p>
            <a:r>
              <a:rPr lang="zh-CN" altLang="en-US" dirty="0"/>
              <a:t>（一）公文的种类</a:t>
            </a:r>
            <a:endParaRPr lang="en-US" altLang="zh-CN" dirty="0"/>
          </a:p>
          <a:p>
            <a:r>
              <a:rPr lang="zh-CN" altLang="en-US" dirty="0"/>
              <a:t>根据</a:t>
            </a:r>
            <a:r>
              <a:rPr lang="en-US" altLang="zh-CN" dirty="0"/>
              <a:t>《</a:t>
            </a:r>
            <a:r>
              <a:rPr lang="zh-CN" altLang="en-US" dirty="0"/>
              <a:t>党政机关公文处理工作条例</a:t>
            </a:r>
            <a:r>
              <a:rPr lang="en-US" altLang="zh-CN" dirty="0"/>
              <a:t>》</a:t>
            </a:r>
            <a:r>
              <a:rPr lang="zh-CN" altLang="en-US" dirty="0"/>
              <a:t>的规定，公文有 </a:t>
            </a:r>
            <a:r>
              <a:rPr lang="en-US" altLang="zh-CN" dirty="0"/>
              <a:t>15 </a:t>
            </a:r>
            <a:r>
              <a:rPr lang="zh-CN" altLang="en-US" dirty="0"/>
              <a:t>种。</a:t>
            </a:r>
          </a:p>
        </p:txBody>
      </p:sp>
      <p:sp>
        <p:nvSpPr>
          <p:cNvPr id="4" name="文本占位符 3">
            <a:extLst>
              <a:ext uri="{FF2B5EF4-FFF2-40B4-BE49-F238E27FC236}">
                <a16:creationId xmlns:a16="http://schemas.microsoft.com/office/drawing/2014/main" id="{F96EAC27-7B94-71D8-980A-DC2C82B3634D}"/>
              </a:ext>
            </a:extLst>
          </p:cNvPr>
          <p:cNvSpPr>
            <a:spLocks noGrp="1"/>
          </p:cNvSpPr>
          <p:nvPr>
            <p:ph type="body" sz="quarter" idx="10"/>
          </p:nvPr>
        </p:nvSpPr>
        <p:spPr/>
        <p:txBody>
          <a:bodyPr/>
          <a:lstStyle/>
          <a:p>
            <a:r>
              <a:rPr lang="zh-CN" altLang="en-US" dirty="0"/>
              <a:t>公文概述</a:t>
            </a:r>
          </a:p>
        </p:txBody>
      </p:sp>
      <p:sp>
        <p:nvSpPr>
          <p:cNvPr id="2" name="文本占位符 1">
            <a:extLst>
              <a:ext uri="{FF2B5EF4-FFF2-40B4-BE49-F238E27FC236}">
                <a16:creationId xmlns:a16="http://schemas.microsoft.com/office/drawing/2014/main" id="{1A731356-92CC-64EE-7A7C-02CFF31FC898}"/>
              </a:ext>
            </a:extLst>
          </p:cNvPr>
          <p:cNvSpPr>
            <a:spLocks noGrp="1"/>
          </p:cNvSpPr>
          <p:nvPr>
            <p:ph type="body" sz="quarter" idx="12"/>
          </p:nvPr>
        </p:nvSpPr>
        <p:spPr>
          <a:xfrm>
            <a:off x="337292" y="2319653"/>
            <a:ext cx="11275585" cy="4135171"/>
          </a:xfrm>
        </p:spPr>
        <p:txBody>
          <a:bodyPr/>
          <a:lstStyle/>
          <a:p>
            <a:r>
              <a:rPr lang="zh-CN" altLang="en-US" dirty="0"/>
              <a:t>① 决议。</a:t>
            </a:r>
          </a:p>
          <a:p>
            <a:r>
              <a:rPr lang="zh-CN" altLang="en-US" dirty="0"/>
              <a:t>② 决定。</a:t>
            </a:r>
          </a:p>
          <a:p>
            <a:r>
              <a:rPr lang="zh-CN" altLang="en-US" dirty="0"/>
              <a:t>③ 命令（令）。</a:t>
            </a:r>
            <a:endParaRPr lang="en-US" altLang="zh-CN" dirty="0"/>
          </a:p>
          <a:p>
            <a:r>
              <a:rPr lang="zh-CN" altLang="en-US" dirty="0"/>
              <a:t>④ 公报。</a:t>
            </a:r>
          </a:p>
          <a:p>
            <a:r>
              <a:rPr lang="zh-CN" altLang="en-US" dirty="0"/>
              <a:t>⑤ 公告。</a:t>
            </a:r>
            <a:endParaRPr lang="en-US" altLang="zh-CN" dirty="0"/>
          </a:p>
          <a:p>
            <a:r>
              <a:rPr lang="zh-CN" altLang="en-US" dirty="0"/>
              <a:t>⑥ 通告。</a:t>
            </a:r>
          </a:p>
          <a:p>
            <a:r>
              <a:rPr lang="zh-CN" altLang="en-US" dirty="0"/>
              <a:t>⑦ 意见。</a:t>
            </a:r>
          </a:p>
          <a:p>
            <a:r>
              <a:rPr lang="zh-CN" altLang="en-US" dirty="0"/>
              <a:t>⑧ 通知。</a:t>
            </a:r>
            <a:endParaRPr lang="en-US" altLang="zh-CN" dirty="0"/>
          </a:p>
          <a:p>
            <a:r>
              <a:rPr lang="zh-CN" altLang="en-US" dirty="0"/>
              <a:t>⑨ 通报。</a:t>
            </a:r>
          </a:p>
          <a:p>
            <a:r>
              <a:rPr lang="zh-CN" altLang="en-US" dirty="0"/>
              <a:t>⑩ 报告。</a:t>
            </a:r>
          </a:p>
          <a:p>
            <a:r>
              <a:rPr lang="zh-CN" altLang="en-US" dirty="0"/>
              <a:t>⑪ 请示。</a:t>
            </a:r>
          </a:p>
          <a:p>
            <a:r>
              <a:rPr lang="zh-CN" altLang="en-US" dirty="0"/>
              <a:t>⑫ 批复。</a:t>
            </a:r>
          </a:p>
          <a:p>
            <a:r>
              <a:rPr lang="zh-CN" altLang="en-US" dirty="0"/>
              <a:t>⑬ 议案。</a:t>
            </a:r>
            <a:endParaRPr lang="en-US" altLang="zh-CN" dirty="0"/>
          </a:p>
          <a:p>
            <a:r>
              <a:rPr lang="zh-CN" altLang="en-US" dirty="0"/>
              <a:t>⑭ 函。</a:t>
            </a:r>
            <a:endParaRPr lang="en-US" altLang="zh-CN" dirty="0"/>
          </a:p>
          <a:p>
            <a:r>
              <a:rPr lang="zh-CN" altLang="en-US" dirty="0"/>
              <a:t>⑮ 纪要。</a:t>
            </a:r>
          </a:p>
          <a:p>
            <a:endParaRPr lang="zh-CN" altLang="en-US" dirty="0"/>
          </a:p>
        </p:txBody>
      </p:sp>
    </p:spTree>
    <p:extLst>
      <p:ext uri="{BB962C8B-B14F-4D97-AF65-F5344CB8AC3E}">
        <p14:creationId xmlns:p14="http://schemas.microsoft.com/office/powerpoint/2010/main" val="7862427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5226E-1558-1BF1-BB20-E00E2825F65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0CF65FE-8414-714C-1987-C293BC41523E}"/>
              </a:ext>
            </a:extLst>
          </p:cNvPr>
          <p:cNvSpPr>
            <a:spLocks noGrp="1"/>
          </p:cNvSpPr>
          <p:nvPr>
            <p:ph type="body" sz="quarter" idx="11"/>
          </p:nvPr>
        </p:nvSpPr>
        <p:spPr>
          <a:xfrm>
            <a:off x="337294" y="1207798"/>
            <a:ext cx="11275585" cy="5110823"/>
          </a:xfrm>
        </p:spPr>
        <p:txBody>
          <a:bodyPr/>
          <a:lstStyle/>
          <a:p>
            <a:r>
              <a:rPr lang="zh-CN" altLang="en-US" dirty="0"/>
              <a:t>三、公文的种类与分类</a:t>
            </a:r>
            <a:endParaRPr lang="en-US" altLang="zh-CN" dirty="0"/>
          </a:p>
          <a:p>
            <a:r>
              <a:rPr lang="zh-CN" altLang="en-US" dirty="0"/>
              <a:t>（二）公文的分类</a:t>
            </a:r>
            <a:endParaRPr lang="en-US" altLang="zh-CN" dirty="0"/>
          </a:p>
          <a:p>
            <a:r>
              <a:rPr lang="en-US" altLang="zh-CN" dirty="0"/>
              <a:t>1. </a:t>
            </a:r>
            <a:r>
              <a:rPr lang="zh-CN" altLang="en-US" dirty="0"/>
              <a:t>依照行文关系和行文方向分类</a:t>
            </a:r>
            <a:endParaRPr lang="en-US" altLang="zh-CN" dirty="0"/>
          </a:p>
          <a:p>
            <a:r>
              <a:rPr lang="zh-CN" altLang="en-US" dirty="0"/>
              <a:t>依照行文关系和行文方向可将公文分为上行文、下行文、平行文 </a:t>
            </a:r>
            <a:r>
              <a:rPr lang="en-US" altLang="zh-CN" dirty="0"/>
              <a:t>3 </a:t>
            </a:r>
            <a:r>
              <a:rPr lang="zh-CN" altLang="en-US" dirty="0"/>
              <a:t>种。</a:t>
            </a:r>
            <a:endParaRPr lang="en-US" altLang="zh-CN" dirty="0"/>
          </a:p>
          <a:p>
            <a:pPr marL="1074738" indent="-342900">
              <a:buSzPct val="80000"/>
              <a:buFont typeface="Wingdings" panose="05000000000000000000" pitchFamily="2" charset="2"/>
              <a:buChar char="l"/>
            </a:pPr>
            <a:r>
              <a:rPr lang="zh-CN" altLang="en-US" dirty="0"/>
              <a:t>上行文：指具有隶属关系的下级机关或业务部门呈报给上级领导机关或业务主管部门的公文。</a:t>
            </a:r>
            <a:endParaRPr lang="en-US" altLang="zh-CN" dirty="0"/>
          </a:p>
          <a:p>
            <a:pPr marL="1074738" indent="-342900">
              <a:buSzPct val="80000"/>
              <a:buFont typeface="Wingdings" panose="05000000000000000000" pitchFamily="2" charset="2"/>
              <a:buChar char="l"/>
            </a:pPr>
            <a:r>
              <a:rPr lang="zh-CN" altLang="en-US" dirty="0"/>
              <a:t>下行文：指具有隶属关系的上级领导机关或业务主管部门发给下级机关或业务部门的公文。</a:t>
            </a:r>
            <a:endParaRPr lang="en-US" altLang="zh-CN" dirty="0"/>
          </a:p>
          <a:p>
            <a:pPr marL="1074738" indent="-342900">
              <a:buSzPct val="80000"/>
              <a:buFont typeface="Wingdings" panose="05000000000000000000" pitchFamily="2" charset="2"/>
              <a:buChar char="l"/>
            </a:pPr>
            <a:r>
              <a:rPr lang="zh-CN" altLang="en-US" dirty="0"/>
              <a:t>平行文：指同系统内的平级机关或者不相隶属的机关、部门之间往来的公文。</a:t>
            </a:r>
            <a:endParaRPr lang="en-US" altLang="zh-CN" dirty="0"/>
          </a:p>
          <a:p>
            <a:pPr marL="731838" indent="0">
              <a:buSzPct val="80000"/>
            </a:pPr>
            <a:r>
              <a:rPr lang="zh-CN" altLang="en-US" dirty="0"/>
              <a:t>上文所述隶属关系，是指上下级机关具有直接管理和被管理的关系。</a:t>
            </a:r>
          </a:p>
        </p:txBody>
      </p:sp>
      <p:sp>
        <p:nvSpPr>
          <p:cNvPr id="4" name="文本占位符 3">
            <a:extLst>
              <a:ext uri="{FF2B5EF4-FFF2-40B4-BE49-F238E27FC236}">
                <a16:creationId xmlns:a16="http://schemas.microsoft.com/office/drawing/2014/main" id="{2DDFECA5-71F0-B84D-41AE-C015F7C82219}"/>
              </a:ext>
            </a:extLst>
          </p:cNvPr>
          <p:cNvSpPr>
            <a:spLocks noGrp="1"/>
          </p:cNvSpPr>
          <p:nvPr>
            <p:ph type="body" sz="quarter" idx="10"/>
          </p:nvPr>
        </p:nvSpPr>
        <p:spPr/>
        <p:txBody>
          <a:bodyPr/>
          <a:lstStyle/>
          <a:p>
            <a:r>
              <a:rPr lang="zh-CN" altLang="en-US" dirty="0"/>
              <a:t>公文概述</a:t>
            </a:r>
          </a:p>
        </p:txBody>
      </p:sp>
    </p:spTree>
    <p:extLst>
      <p:ext uri="{BB962C8B-B14F-4D97-AF65-F5344CB8AC3E}">
        <p14:creationId xmlns:p14="http://schemas.microsoft.com/office/powerpoint/2010/main" val="42667238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42D13B-7ADF-2669-0767-B7B11D03130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B05FCA4-6947-9619-F741-9E06C37494C4}"/>
              </a:ext>
            </a:extLst>
          </p:cNvPr>
          <p:cNvSpPr>
            <a:spLocks noGrp="1"/>
          </p:cNvSpPr>
          <p:nvPr>
            <p:ph type="body" sz="quarter" idx="11"/>
          </p:nvPr>
        </p:nvSpPr>
        <p:spPr>
          <a:xfrm>
            <a:off x="337294" y="1969545"/>
            <a:ext cx="11275585" cy="3587329"/>
          </a:xfrm>
        </p:spPr>
        <p:txBody>
          <a:bodyPr/>
          <a:lstStyle/>
          <a:p>
            <a:r>
              <a:rPr lang="zh-CN" altLang="en-US" dirty="0"/>
              <a:t>三、公文的种类与分类</a:t>
            </a:r>
            <a:endParaRPr lang="en-US" altLang="zh-CN" dirty="0"/>
          </a:p>
          <a:p>
            <a:r>
              <a:rPr lang="zh-CN" altLang="en-US" dirty="0"/>
              <a:t>（二）公文的分类</a:t>
            </a:r>
            <a:endParaRPr lang="en-US" altLang="zh-CN" dirty="0"/>
          </a:p>
          <a:p>
            <a:r>
              <a:rPr lang="en-US" altLang="zh-CN" dirty="0"/>
              <a:t>2. </a:t>
            </a:r>
            <a:r>
              <a:rPr lang="zh-CN" altLang="en-US" dirty="0"/>
              <a:t>按照紧急程度分类</a:t>
            </a:r>
            <a:endParaRPr lang="en-US" altLang="zh-CN" dirty="0"/>
          </a:p>
          <a:p>
            <a:r>
              <a:rPr lang="zh-CN" altLang="en-US" dirty="0"/>
              <a:t>按照紧急程度可将公文分为紧急公文和普通公文两大类。紧急公文又分为“特急” 和“加急”</a:t>
            </a:r>
            <a:r>
              <a:rPr lang="en-US" altLang="zh-CN" dirty="0"/>
              <a:t>2 </a:t>
            </a:r>
            <a:r>
              <a:rPr lang="zh-CN" altLang="en-US" dirty="0"/>
              <a:t>种。“特急”件应在接到来文后 </a:t>
            </a:r>
            <a:r>
              <a:rPr lang="en-US" altLang="zh-CN" dirty="0"/>
              <a:t>1 </a:t>
            </a:r>
            <a:r>
              <a:rPr lang="zh-CN" altLang="en-US" dirty="0"/>
              <a:t>天内办理完毕，“加急”件应在 </a:t>
            </a:r>
            <a:r>
              <a:rPr lang="en-US" altLang="zh-CN" dirty="0"/>
              <a:t>3 </a:t>
            </a:r>
            <a:r>
              <a:rPr lang="zh-CN" altLang="en-US" dirty="0"/>
              <a:t>天内办理完毕。普通公文虽无严格时限要求，亦需尽快办理，以保障公文处理效率。此外，若公文以电报形式发出，应相应标注“特提”“特急”“加急”或“平急”。</a:t>
            </a:r>
          </a:p>
        </p:txBody>
      </p:sp>
      <p:sp>
        <p:nvSpPr>
          <p:cNvPr id="4" name="文本占位符 3">
            <a:extLst>
              <a:ext uri="{FF2B5EF4-FFF2-40B4-BE49-F238E27FC236}">
                <a16:creationId xmlns:a16="http://schemas.microsoft.com/office/drawing/2014/main" id="{BC327DA1-B77F-B54C-3240-91488838F93E}"/>
              </a:ext>
            </a:extLst>
          </p:cNvPr>
          <p:cNvSpPr>
            <a:spLocks noGrp="1"/>
          </p:cNvSpPr>
          <p:nvPr>
            <p:ph type="body" sz="quarter" idx="10"/>
          </p:nvPr>
        </p:nvSpPr>
        <p:spPr/>
        <p:txBody>
          <a:bodyPr/>
          <a:lstStyle/>
          <a:p>
            <a:r>
              <a:rPr lang="zh-CN" altLang="en-US" dirty="0"/>
              <a:t>公文概述</a:t>
            </a:r>
          </a:p>
        </p:txBody>
      </p:sp>
    </p:spTree>
    <p:extLst>
      <p:ext uri="{BB962C8B-B14F-4D97-AF65-F5344CB8AC3E}">
        <p14:creationId xmlns:p14="http://schemas.microsoft.com/office/powerpoint/2010/main" val="325418253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81643C-887D-5631-A037-5522F48887F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8CD390D-3B62-E02E-0973-4655F52C7C01}"/>
              </a:ext>
            </a:extLst>
          </p:cNvPr>
          <p:cNvSpPr>
            <a:spLocks noGrp="1"/>
          </p:cNvSpPr>
          <p:nvPr>
            <p:ph type="body" sz="quarter" idx="11"/>
          </p:nvPr>
        </p:nvSpPr>
        <p:spPr>
          <a:xfrm>
            <a:off x="337294" y="1715630"/>
            <a:ext cx="11275585" cy="4095160"/>
          </a:xfrm>
        </p:spPr>
        <p:txBody>
          <a:bodyPr/>
          <a:lstStyle/>
          <a:p>
            <a:r>
              <a:rPr lang="zh-CN" altLang="en-US" dirty="0"/>
              <a:t>三、公文的种类与分类</a:t>
            </a:r>
            <a:endParaRPr lang="en-US" altLang="zh-CN" dirty="0"/>
          </a:p>
          <a:p>
            <a:r>
              <a:rPr lang="zh-CN" altLang="en-US" dirty="0"/>
              <a:t>（二）公文的分类</a:t>
            </a:r>
            <a:endParaRPr lang="en-US" altLang="zh-CN" dirty="0"/>
          </a:p>
          <a:p>
            <a:r>
              <a:rPr lang="en-US" altLang="zh-CN" dirty="0"/>
              <a:t>3. </a:t>
            </a:r>
            <a:r>
              <a:rPr lang="zh-CN" altLang="en-US" dirty="0"/>
              <a:t>按照有无保密要求、秘密等级分类</a:t>
            </a:r>
            <a:endParaRPr lang="en-US" altLang="zh-CN" dirty="0"/>
          </a:p>
          <a:p>
            <a:r>
              <a:rPr lang="zh-CN" altLang="en-US" dirty="0"/>
              <a:t>按照有无保密要求、秘密等级可将公文分为无保密要求的普通文件和有保密要求的保密文件两大类。保密文件又分为绝密文件、机密文件和秘密文件 </a:t>
            </a:r>
            <a:r>
              <a:rPr lang="en-US" altLang="zh-CN" dirty="0"/>
              <a:t>3 </a:t>
            </a:r>
            <a:r>
              <a:rPr lang="zh-CN" altLang="en-US" dirty="0"/>
              <a:t>类。其中，绝密文件是指涉及党和国家最重要机密的文件；机密文件是指涉及党和国家重要机密的文件；秘密文件是指涉及党和国家机密的文件。</a:t>
            </a:r>
          </a:p>
          <a:p>
            <a:r>
              <a:rPr lang="zh-CN" altLang="en-US" dirty="0"/>
              <a:t>所有保密文件一旦泄露，均会损害国家安全和利益，必须予以严肃对待、严格管理。</a:t>
            </a:r>
          </a:p>
        </p:txBody>
      </p:sp>
      <p:sp>
        <p:nvSpPr>
          <p:cNvPr id="4" name="文本占位符 3">
            <a:extLst>
              <a:ext uri="{FF2B5EF4-FFF2-40B4-BE49-F238E27FC236}">
                <a16:creationId xmlns:a16="http://schemas.microsoft.com/office/drawing/2014/main" id="{2DC4A80F-DD8D-108B-C3BC-4DA22FC2E8DB}"/>
              </a:ext>
            </a:extLst>
          </p:cNvPr>
          <p:cNvSpPr>
            <a:spLocks noGrp="1"/>
          </p:cNvSpPr>
          <p:nvPr>
            <p:ph type="body" sz="quarter" idx="10"/>
          </p:nvPr>
        </p:nvSpPr>
        <p:spPr/>
        <p:txBody>
          <a:bodyPr/>
          <a:lstStyle/>
          <a:p>
            <a:r>
              <a:rPr lang="zh-CN" altLang="en-US" dirty="0"/>
              <a:t>公文概述</a:t>
            </a:r>
          </a:p>
        </p:txBody>
      </p:sp>
    </p:spTree>
    <p:extLst>
      <p:ext uri="{BB962C8B-B14F-4D97-AF65-F5344CB8AC3E}">
        <p14:creationId xmlns:p14="http://schemas.microsoft.com/office/powerpoint/2010/main" val="9864951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F27C7C-28A0-8AD4-8D7A-63D4A06E80A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4BBCAF5-7E97-954E-B149-8AE318974500}"/>
              </a:ext>
            </a:extLst>
          </p:cNvPr>
          <p:cNvSpPr>
            <a:spLocks noGrp="1"/>
          </p:cNvSpPr>
          <p:nvPr>
            <p:ph type="body" sz="quarter" idx="11"/>
          </p:nvPr>
        </p:nvSpPr>
        <p:spPr>
          <a:xfrm>
            <a:off x="337294" y="1207797"/>
            <a:ext cx="11275585" cy="5110823"/>
          </a:xfrm>
        </p:spPr>
        <p:txBody>
          <a:bodyPr/>
          <a:lstStyle/>
          <a:p>
            <a:r>
              <a:rPr lang="zh-CN" altLang="en-US" dirty="0"/>
              <a:t>三、公文的种类与分类</a:t>
            </a:r>
            <a:endParaRPr lang="en-US" altLang="zh-CN" dirty="0"/>
          </a:p>
          <a:p>
            <a:r>
              <a:rPr lang="zh-CN" altLang="en-US" dirty="0"/>
              <a:t>（二）公文的分类</a:t>
            </a:r>
            <a:endParaRPr lang="en-US" altLang="zh-CN" dirty="0"/>
          </a:p>
          <a:p>
            <a:r>
              <a:rPr lang="en-US" altLang="zh-CN" dirty="0"/>
              <a:t>4. </a:t>
            </a:r>
            <a:r>
              <a:rPr lang="zh-CN" altLang="en-US" dirty="0"/>
              <a:t>按公文的内容和特点划分</a:t>
            </a:r>
            <a:endParaRPr lang="en-US" altLang="zh-CN" dirty="0"/>
          </a:p>
          <a:p>
            <a:r>
              <a:rPr lang="zh-CN" altLang="en-US" dirty="0"/>
              <a:t>根据公文的性质、内容和特点，可以将其划分为指挥性公文、规范性公文、报请性公文、知照性公文和记录性公文等类型。</a:t>
            </a:r>
            <a:endParaRPr lang="en-US" altLang="zh-CN" dirty="0"/>
          </a:p>
          <a:p>
            <a:pPr marL="1074738" indent="-342900">
              <a:buSzPct val="80000"/>
              <a:buFont typeface="Wingdings" panose="05000000000000000000" pitchFamily="2" charset="2"/>
              <a:buChar char="l"/>
            </a:pPr>
            <a:r>
              <a:rPr lang="zh-CN" altLang="en-US" dirty="0"/>
              <a:t>指挥性公文</a:t>
            </a:r>
            <a:endParaRPr lang="en-US" altLang="zh-CN" dirty="0"/>
          </a:p>
          <a:p>
            <a:pPr marL="1074738" indent="-342900">
              <a:buSzPct val="80000"/>
              <a:buFont typeface="Wingdings" panose="05000000000000000000" pitchFamily="2" charset="2"/>
              <a:buChar char="l"/>
            </a:pPr>
            <a:r>
              <a:rPr lang="zh-CN" altLang="en-US" dirty="0"/>
              <a:t>规范性公文</a:t>
            </a:r>
            <a:endParaRPr lang="en-US" altLang="zh-CN" dirty="0"/>
          </a:p>
          <a:p>
            <a:pPr marL="1074738" indent="-342900">
              <a:buSzPct val="80000"/>
              <a:buFont typeface="Wingdings" panose="05000000000000000000" pitchFamily="2" charset="2"/>
              <a:buChar char="l"/>
            </a:pPr>
            <a:r>
              <a:rPr lang="zh-CN" altLang="en-US" dirty="0"/>
              <a:t>报请性公文</a:t>
            </a:r>
            <a:endParaRPr lang="en-US" altLang="zh-CN" dirty="0"/>
          </a:p>
          <a:p>
            <a:pPr marL="1074738" indent="-342900">
              <a:buSzPct val="80000"/>
              <a:buFont typeface="Wingdings" panose="05000000000000000000" pitchFamily="2" charset="2"/>
              <a:buChar char="l"/>
            </a:pPr>
            <a:r>
              <a:rPr lang="zh-CN" altLang="en-US" dirty="0"/>
              <a:t>知照性公文</a:t>
            </a:r>
            <a:endParaRPr lang="en-US" altLang="zh-CN" dirty="0"/>
          </a:p>
          <a:p>
            <a:pPr marL="1074738" indent="-342900">
              <a:buSzPct val="80000"/>
              <a:buFont typeface="Wingdings" panose="05000000000000000000" pitchFamily="2" charset="2"/>
              <a:buChar char="l"/>
            </a:pPr>
            <a:r>
              <a:rPr lang="zh-CN" altLang="en-US" dirty="0"/>
              <a:t>记录性公文</a:t>
            </a:r>
          </a:p>
        </p:txBody>
      </p:sp>
      <p:sp>
        <p:nvSpPr>
          <p:cNvPr id="4" name="文本占位符 3">
            <a:extLst>
              <a:ext uri="{FF2B5EF4-FFF2-40B4-BE49-F238E27FC236}">
                <a16:creationId xmlns:a16="http://schemas.microsoft.com/office/drawing/2014/main" id="{8EEC73E5-71E7-93BA-3473-1A27C7C82517}"/>
              </a:ext>
            </a:extLst>
          </p:cNvPr>
          <p:cNvSpPr>
            <a:spLocks noGrp="1"/>
          </p:cNvSpPr>
          <p:nvPr>
            <p:ph type="body" sz="quarter" idx="10"/>
          </p:nvPr>
        </p:nvSpPr>
        <p:spPr/>
        <p:txBody>
          <a:bodyPr/>
          <a:lstStyle/>
          <a:p>
            <a:r>
              <a:rPr lang="zh-CN" altLang="en-US" dirty="0"/>
              <a:t>公文概述</a:t>
            </a:r>
          </a:p>
        </p:txBody>
      </p:sp>
    </p:spTree>
    <p:extLst>
      <p:ext uri="{BB962C8B-B14F-4D97-AF65-F5344CB8AC3E}">
        <p14:creationId xmlns:p14="http://schemas.microsoft.com/office/powerpoint/2010/main" val="209163175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3EDD77-BD97-6290-9226-4E270036B48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CE207C1-1134-5240-2373-95D716838A67}"/>
              </a:ext>
            </a:extLst>
          </p:cNvPr>
          <p:cNvSpPr>
            <a:spLocks noGrp="1"/>
          </p:cNvSpPr>
          <p:nvPr>
            <p:ph type="body" sz="quarter" idx="11"/>
          </p:nvPr>
        </p:nvSpPr>
        <p:spPr>
          <a:xfrm>
            <a:off x="337294" y="2477377"/>
            <a:ext cx="11275585" cy="2571666"/>
          </a:xfrm>
        </p:spPr>
        <p:txBody>
          <a:bodyPr/>
          <a:lstStyle/>
          <a:p>
            <a:r>
              <a:rPr lang="zh-CN" altLang="en-US" dirty="0"/>
              <a:t>四、公文的行文规则</a:t>
            </a:r>
            <a:endParaRPr lang="en-US" altLang="zh-CN" dirty="0"/>
          </a:p>
          <a:p>
            <a:r>
              <a:rPr lang="zh-CN" altLang="en-US" dirty="0"/>
              <a:t>根据</a:t>
            </a:r>
            <a:r>
              <a:rPr lang="en-US" altLang="zh-CN" dirty="0"/>
              <a:t>《</a:t>
            </a:r>
            <a:r>
              <a:rPr lang="zh-CN" altLang="en-US" dirty="0"/>
              <a:t>党政机关公文处理工作条例</a:t>
            </a:r>
            <a:r>
              <a:rPr lang="en-US" altLang="zh-CN" dirty="0"/>
              <a:t>》</a:t>
            </a:r>
            <a:r>
              <a:rPr lang="zh-CN" altLang="en-US" dirty="0"/>
              <a:t>的规定，公文的行文规则如下：</a:t>
            </a:r>
            <a:endParaRPr lang="en-US" altLang="zh-CN" dirty="0"/>
          </a:p>
          <a:p>
            <a:r>
              <a:rPr lang="zh-CN" altLang="en-US" dirty="0"/>
              <a:t>① 行文应当确有必要，讲求实效，注重针对性和可操作性。</a:t>
            </a:r>
          </a:p>
          <a:p>
            <a:r>
              <a:rPr lang="zh-CN" altLang="en-US" dirty="0"/>
              <a:t>② 行文关系根据隶属关系和职权范围确定。一般不得越级行文，特殊情况需要越级行文的，应当同时抄送被越过的机关。</a:t>
            </a:r>
          </a:p>
        </p:txBody>
      </p:sp>
      <p:sp>
        <p:nvSpPr>
          <p:cNvPr id="4" name="文本占位符 3">
            <a:extLst>
              <a:ext uri="{FF2B5EF4-FFF2-40B4-BE49-F238E27FC236}">
                <a16:creationId xmlns:a16="http://schemas.microsoft.com/office/drawing/2014/main" id="{18B6DC1E-7CA3-4E6A-9710-ADA5F279A7AF}"/>
              </a:ext>
            </a:extLst>
          </p:cNvPr>
          <p:cNvSpPr>
            <a:spLocks noGrp="1"/>
          </p:cNvSpPr>
          <p:nvPr>
            <p:ph type="body" sz="quarter" idx="10"/>
          </p:nvPr>
        </p:nvSpPr>
        <p:spPr/>
        <p:txBody>
          <a:bodyPr/>
          <a:lstStyle/>
          <a:p>
            <a:r>
              <a:rPr lang="zh-CN" altLang="en-US" dirty="0"/>
              <a:t>公文概述</a:t>
            </a:r>
          </a:p>
        </p:txBody>
      </p:sp>
    </p:spTree>
    <p:extLst>
      <p:ext uri="{BB962C8B-B14F-4D97-AF65-F5344CB8AC3E}">
        <p14:creationId xmlns:p14="http://schemas.microsoft.com/office/powerpoint/2010/main" val="85485442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9EB8FE-AAEB-BF71-3812-200141D17CE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1D40CA1-424B-7C10-5C65-C59A07EE7BBB}"/>
              </a:ext>
            </a:extLst>
          </p:cNvPr>
          <p:cNvSpPr>
            <a:spLocks noGrp="1"/>
          </p:cNvSpPr>
          <p:nvPr>
            <p:ph type="body" sz="quarter" idx="11"/>
          </p:nvPr>
        </p:nvSpPr>
        <p:spPr>
          <a:xfrm>
            <a:off x="337294" y="974242"/>
            <a:ext cx="11275585" cy="5577937"/>
          </a:xfrm>
        </p:spPr>
        <p:txBody>
          <a:bodyPr/>
          <a:lstStyle/>
          <a:p>
            <a:r>
              <a:rPr lang="zh-CN" altLang="en-US" sz="2000" dirty="0"/>
              <a:t>四、公文的行文规则</a:t>
            </a:r>
            <a:endParaRPr lang="en-US" altLang="zh-CN" sz="2000" dirty="0"/>
          </a:p>
          <a:p>
            <a:r>
              <a:rPr lang="zh-CN" altLang="en-US" sz="2000" dirty="0"/>
              <a:t>根据</a:t>
            </a:r>
            <a:r>
              <a:rPr lang="en-US" altLang="zh-CN" sz="2000" dirty="0"/>
              <a:t>《</a:t>
            </a:r>
            <a:r>
              <a:rPr lang="zh-CN" altLang="en-US" sz="2000" dirty="0"/>
              <a:t>党政机关公文处理工作条例</a:t>
            </a:r>
            <a:r>
              <a:rPr lang="en-US" altLang="zh-CN" sz="2000" dirty="0"/>
              <a:t>》</a:t>
            </a:r>
            <a:r>
              <a:rPr lang="zh-CN" altLang="en-US" sz="2000" dirty="0"/>
              <a:t>的规定，公文的行文规则如下：</a:t>
            </a:r>
            <a:endParaRPr lang="en-US" altLang="zh-CN" sz="2000" dirty="0"/>
          </a:p>
          <a:p>
            <a:r>
              <a:rPr lang="zh-CN" altLang="en-US" sz="2000" dirty="0"/>
              <a:t>③ 向上级机关行文，应当遵循以下规则。</a:t>
            </a:r>
            <a:endParaRPr lang="en-US" altLang="zh-CN" sz="2000" dirty="0"/>
          </a:p>
          <a:p>
            <a:pPr marL="1074738" indent="-342900">
              <a:buSzPct val="80000"/>
              <a:buFont typeface="Wingdings" panose="05000000000000000000" pitchFamily="2" charset="2"/>
              <a:buChar char="l"/>
            </a:pPr>
            <a:r>
              <a:rPr lang="zh-CN" altLang="en-US" sz="2000" dirty="0"/>
              <a:t>原则上主送一个上级机关，根据需要同时抄送相关上级机关和同级机关，不抄送下级机关。</a:t>
            </a:r>
            <a:endParaRPr lang="en-US" altLang="zh-CN" sz="2000" dirty="0"/>
          </a:p>
          <a:p>
            <a:pPr marL="1074738" indent="-342900">
              <a:buSzPct val="80000"/>
              <a:buFont typeface="Wingdings" panose="05000000000000000000" pitchFamily="2" charset="2"/>
              <a:buChar char="l"/>
            </a:pPr>
            <a:r>
              <a:rPr lang="zh-CN" altLang="en-US" sz="2000" dirty="0"/>
              <a:t>党委、政府的部门向上级主管部门请示、报告重大事项，应当经本级党委、政府同意或者授权；属于部门职权范围内的事项应当直接报送上级主管部门。</a:t>
            </a:r>
            <a:endParaRPr lang="en-US" altLang="zh-CN" sz="2000" dirty="0"/>
          </a:p>
          <a:p>
            <a:pPr marL="1074738" indent="-342900">
              <a:buSzPct val="80000"/>
              <a:buFont typeface="Wingdings" panose="05000000000000000000" pitchFamily="2" charset="2"/>
              <a:buChar char="l"/>
            </a:pPr>
            <a:r>
              <a:rPr lang="zh-CN" altLang="en-US" sz="2000" dirty="0"/>
              <a:t>下级机关的请示事项，如需以本机关名义向上级机关请示，应当提出倾向性意见后上报，不得原文转报上级机关。</a:t>
            </a:r>
            <a:endParaRPr lang="en-US" altLang="zh-CN" sz="2000" dirty="0"/>
          </a:p>
          <a:p>
            <a:pPr marL="1074738" indent="-342900">
              <a:buSzPct val="80000"/>
              <a:buFont typeface="Wingdings" panose="05000000000000000000" pitchFamily="2" charset="2"/>
              <a:buChar char="l"/>
            </a:pPr>
            <a:r>
              <a:rPr lang="zh-CN" altLang="en-US" sz="2000" dirty="0"/>
              <a:t>请示应当一文一事。不得在报告等非请示性公文中夹带请示事项。</a:t>
            </a:r>
            <a:endParaRPr lang="en-US" altLang="zh-CN" sz="2000" dirty="0"/>
          </a:p>
          <a:p>
            <a:pPr marL="1074738" indent="-342900">
              <a:buSzPct val="80000"/>
              <a:buFont typeface="Wingdings" panose="05000000000000000000" pitchFamily="2" charset="2"/>
              <a:buChar char="l"/>
            </a:pPr>
            <a:r>
              <a:rPr lang="zh-CN" altLang="en-US" sz="2000" dirty="0"/>
              <a:t>除上级机关负责人直接交办事项外，不得以本机关名义向上级机关负责人报送公文，不得以本机关负责人名义向上级机关报送公文。</a:t>
            </a:r>
            <a:endParaRPr lang="en-US" altLang="zh-CN" sz="2000" dirty="0"/>
          </a:p>
          <a:p>
            <a:pPr marL="1074738" indent="-342900">
              <a:buSzPct val="80000"/>
              <a:buFont typeface="Wingdings" panose="05000000000000000000" pitchFamily="2" charset="2"/>
              <a:buChar char="l"/>
            </a:pPr>
            <a:r>
              <a:rPr lang="zh-CN" altLang="en-US" sz="2000" dirty="0"/>
              <a:t>受双重领导的机关向一个上级机关行文，必要时抄送另一个上级机关。</a:t>
            </a:r>
          </a:p>
        </p:txBody>
      </p:sp>
      <p:sp>
        <p:nvSpPr>
          <p:cNvPr id="4" name="文本占位符 3">
            <a:extLst>
              <a:ext uri="{FF2B5EF4-FFF2-40B4-BE49-F238E27FC236}">
                <a16:creationId xmlns:a16="http://schemas.microsoft.com/office/drawing/2014/main" id="{8DBF6D92-5B8F-8BE0-FD58-985F582D9DF1}"/>
              </a:ext>
            </a:extLst>
          </p:cNvPr>
          <p:cNvSpPr>
            <a:spLocks noGrp="1"/>
          </p:cNvSpPr>
          <p:nvPr>
            <p:ph type="body" sz="quarter" idx="10"/>
          </p:nvPr>
        </p:nvSpPr>
        <p:spPr/>
        <p:txBody>
          <a:bodyPr/>
          <a:lstStyle/>
          <a:p>
            <a:r>
              <a:rPr lang="zh-CN" altLang="en-US" dirty="0"/>
              <a:t>公文概述</a:t>
            </a:r>
          </a:p>
        </p:txBody>
      </p:sp>
    </p:spTree>
    <p:extLst>
      <p:ext uri="{BB962C8B-B14F-4D97-AF65-F5344CB8AC3E}">
        <p14:creationId xmlns:p14="http://schemas.microsoft.com/office/powerpoint/2010/main" val="367885340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2C08BA-03EA-472C-5D49-00464DBDCF0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FDD7F41-CC31-F84B-7C3C-A12B49D3E3BE}"/>
              </a:ext>
            </a:extLst>
          </p:cNvPr>
          <p:cNvSpPr>
            <a:spLocks noGrp="1"/>
          </p:cNvSpPr>
          <p:nvPr>
            <p:ph type="body" sz="quarter" idx="11"/>
          </p:nvPr>
        </p:nvSpPr>
        <p:spPr>
          <a:xfrm>
            <a:off x="337294" y="974242"/>
            <a:ext cx="11275585" cy="5577937"/>
          </a:xfrm>
        </p:spPr>
        <p:txBody>
          <a:bodyPr/>
          <a:lstStyle/>
          <a:p>
            <a:r>
              <a:rPr lang="zh-CN" altLang="en-US" sz="2000" dirty="0"/>
              <a:t>四、公文的行文规则</a:t>
            </a:r>
            <a:endParaRPr lang="en-US" altLang="zh-CN" sz="2000" dirty="0"/>
          </a:p>
          <a:p>
            <a:r>
              <a:rPr lang="zh-CN" altLang="en-US" sz="2000" dirty="0"/>
              <a:t>根据</a:t>
            </a:r>
            <a:r>
              <a:rPr lang="en-US" altLang="zh-CN" sz="2000" dirty="0"/>
              <a:t>《</a:t>
            </a:r>
            <a:r>
              <a:rPr lang="zh-CN" altLang="en-US" sz="2000" dirty="0"/>
              <a:t>党政机关公文处理工作条例</a:t>
            </a:r>
            <a:r>
              <a:rPr lang="en-US" altLang="zh-CN" sz="2000" dirty="0"/>
              <a:t>》</a:t>
            </a:r>
            <a:r>
              <a:rPr lang="zh-CN" altLang="en-US" sz="2000" dirty="0"/>
              <a:t>的规定，公文的行文规则如下：</a:t>
            </a:r>
            <a:endParaRPr lang="en-US" altLang="zh-CN" sz="2000" dirty="0"/>
          </a:p>
          <a:p>
            <a:r>
              <a:rPr lang="zh-CN" altLang="en-US" sz="2000" dirty="0"/>
              <a:t>④ 向下级机关行文，应当遵循以下规则。</a:t>
            </a:r>
            <a:endParaRPr lang="en-US" altLang="zh-CN" sz="2000" dirty="0"/>
          </a:p>
          <a:p>
            <a:pPr marL="1074738" indent="-342900">
              <a:buSzPct val="80000"/>
              <a:buFont typeface="Wingdings" panose="05000000000000000000" pitchFamily="2" charset="2"/>
              <a:buChar char="l"/>
            </a:pPr>
            <a:r>
              <a:rPr lang="zh-CN" altLang="en-US" sz="2000" dirty="0"/>
              <a:t>主送受理机关，根据需要抄送相关机关。重要行文应当同时抄送发文机关的直接上级机关。</a:t>
            </a:r>
          </a:p>
          <a:p>
            <a:pPr marL="1074738" indent="-342900">
              <a:buSzPct val="80000"/>
              <a:buFont typeface="Wingdings" panose="05000000000000000000" pitchFamily="2" charset="2"/>
              <a:buChar char="l"/>
            </a:pPr>
            <a:r>
              <a:rPr lang="zh-CN" altLang="en-US" sz="2000" dirty="0"/>
              <a:t>党委、政府的办公厅（室）根据本级党委、政府授权，可以向下级党委、政府行文，其他部门和单位不得向下级党委、政府发布指令性公文或者在公文中向下级党委、政府提出指令性要求。需经政府审批的具体事项，经政府同意后可以由政府职能部门行文，文中须注明已经政府同意。</a:t>
            </a:r>
          </a:p>
          <a:p>
            <a:pPr marL="1074738" indent="-342900">
              <a:buSzPct val="80000"/>
              <a:buFont typeface="Wingdings" panose="05000000000000000000" pitchFamily="2" charset="2"/>
              <a:buChar char="l"/>
            </a:pPr>
            <a:r>
              <a:rPr lang="zh-CN" altLang="en-US" sz="2000" dirty="0"/>
              <a:t>党委、政府的部门在各自职权范围内可以向下级党委、政府的相关部门行文。</a:t>
            </a:r>
          </a:p>
          <a:p>
            <a:pPr marL="1074738" indent="-342900">
              <a:buSzPct val="80000"/>
              <a:buFont typeface="Wingdings" panose="05000000000000000000" pitchFamily="2" charset="2"/>
              <a:buChar char="l"/>
            </a:pPr>
            <a:r>
              <a:rPr lang="zh-CN" altLang="en-US" sz="2000" dirty="0"/>
              <a:t>涉及多个部门职权范围内的事务，部门之间未协商一致的，不得向下行文；擅自行文的，上级机关应当责令其纠正或者撤销。</a:t>
            </a:r>
          </a:p>
          <a:p>
            <a:pPr marL="1074738" indent="-342900">
              <a:buSzPct val="80000"/>
              <a:buFont typeface="Wingdings" panose="05000000000000000000" pitchFamily="2" charset="2"/>
              <a:buChar char="l"/>
            </a:pPr>
            <a:r>
              <a:rPr lang="zh-CN" altLang="en-US" sz="2000" dirty="0"/>
              <a:t>上级机关向受双重领导的下级机关行文，必要时抄送该下级机关的另一个上级机关。</a:t>
            </a:r>
          </a:p>
        </p:txBody>
      </p:sp>
      <p:sp>
        <p:nvSpPr>
          <p:cNvPr id="4" name="文本占位符 3">
            <a:extLst>
              <a:ext uri="{FF2B5EF4-FFF2-40B4-BE49-F238E27FC236}">
                <a16:creationId xmlns:a16="http://schemas.microsoft.com/office/drawing/2014/main" id="{BCC17031-3326-2EBF-CCC5-D205E97F2479}"/>
              </a:ext>
            </a:extLst>
          </p:cNvPr>
          <p:cNvSpPr>
            <a:spLocks noGrp="1"/>
          </p:cNvSpPr>
          <p:nvPr>
            <p:ph type="body" sz="quarter" idx="10"/>
          </p:nvPr>
        </p:nvSpPr>
        <p:spPr/>
        <p:txBody>
          <a:bodyPr/>
          <a:lstStyle/>
          <a:p>
            <a:r>
              <a:rPr lang="zh-CN" altLang="en-US" dirty="0"/>
              <a:t>公文概述</a:t>
            </a:r>
          </a:p>
        </p:txBody>
      </p:sp>
    </p:spTree>
    <p:extLst>
      <p:ext uri="{BB962C8B-B14F-4D97-AF65-F5344CB8AC3E}">
        <p14:creationId xmlns:p14="http://schemas.microsoft.com/office/powerpoint/2010/main" val="239763111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B5738A-0EDB-CE98-E770-AFF14EE1ECE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AAC49CC-2A8F-A6B1-671E-8B626DEA64E3}"/>
              </a:ext>
            </a:extLst>
          </p:cNvPr>
          <p:cNvSpPr>
            <a:spLocks noGrp="1"/>
          </p:cNvSpPr>
          <p:nvPr>
            <p:ph type="body" sz="quarter" idx="11"/>
          </p:nvPr>
        </p:nvSpPr>
        <p:spPr>
          <a:xfrm>
            <a:off x="337294" y="2223463"/>
            <a:ext cx="11275585" cy="3079497"/>
          </a:xfrm>
        </p:spPr>
        <p:txBody>
          <a:bodyPr/>
          <a:lstStyle/>
          <a:p>
            <a:r>
              <a:rPr lang="zh-CN" altLang="en-US" dirty="0"/>
              <a:t>四、公文的行文规则</a:t>
            </a:r>
            <a:endParaRPr lang="en-US" altLang="zh-CN" dirty="0"/>
          </a:p>
          <a:p>
            <a:r>
              <a:rPr lang="zh-CN" altLang="en-US" dirty="0"/>
              <a:t>根据</a:t>
            </a:r>
            <a:r>
              <a:rPr lang="en-US" altLang="zh-CN" dirty="0"/>
              <a:t>《</a:t>
            </a:r>
            <a:r>
              <a:rPr lang="zh-CN" altLang="en-US" dirty="0"/>
              <a:t>党政机关公文处理工作条例</a:t>
            </a:r>
            <a:r>
              <a:rPr lang="en-US" altLang="zh-CN" dirty="0"/>
              <a:t>》</a:t>
            </a:r>
            <a:r>
              <a:rPr lang="zh-CN" altLang="en-US" dirty="0"/>
              <a:t>的规定，公文的行文规则如下：</a:t>
            </a:r>
            <a:endParaRPr lang="en-US" altLang="zh-CN" dirty="0"/>
          </a:p>
          <a:p>
            <a:r>
              <a:rPr lang="zh-CN" altLang="en-US" dirty="0"/>
              <a:t>⑤ 同级党政机关、党政机关与其他同级机关必要时可以联合行文。属于党委、政府各自职权范围内的工作，不得联合行文。</a:t>
            </a:r>
            <a:endParaRPr lang="en-US" altLang="zh-CN" dirty="0"/>
          </a:p>
          <a:p>
            <a:r>
              <a:rPr lang="zh-CN" altLang="en-US" dirty="0"/>
              <a:t>⑥ 党委、政府的部门依据职权可以相互行文。</a:t>
            </a:r>
          </a:p>
          <a:p>
            <a:r>
              <a:rPr lang="zh-CN" altLang="en-US" dirty="0"/>
              <a:t>⑦ 部门内设机构除办公厅（室）外不得对外正式行文。</a:t>
            </a:r>
          </a:p>
        </p:txBody>
      </p:sp>
      <p:sp>
        <p:nvSpPr>
          <p:cNvPr id="4" name="文本占位符 3">
            <a:extLst>
              <a:ext uri="{FF2B5EF4-FFF2-40B4-BE49-F238E27FC236}">
                <a16:creationId xmlns:a16="http://schemas.microsoft.com/office/drawing/2014/main" id="{297C10D5-2D1D-7657-4F53-05F4BF5F7757}"/>
              </a:ext>
            </a:extLst>
          </p:cNvPr>
          <p:cNvSpPr>
            <a:spLocks noGrp="1"/>
          </p:cNvSpPr>
          <p:nvPr>
            <p:ph type="body" sz="quarter" idx="10"/>
          </p:nvPr>
        </p:nvSpPr>
        <p:spPr/>
        <p:txBody>
          <a:bodyPr/>
          <a:lstStyle/>
          <a:p>
            <a:r>
              <a:rPr lang="zh-CN" altLang="en-US" dirty="0"/>
              <a:t>公文概述</a:t>
            </a:r>
          </a:p>
        </p:txBody>
      </p:sp>
    </p:spTree>
    <p:extLst>
      <p:ext uri="{BB962C8B-B14F-4D97-AF65-F5344CB8AC3E}">
        <p14:creationId xmlns:p14="http://schemas.microsoft.com/office/powerpoint/2010/main" val="14420914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32B0E4-297B-DDA4-34E6-32617593C91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850A5BD-CC7D-B73B-9BCA-BFD616535152}"/>
              </a:ext>
            </a:extLst>
          </p:cNvPr>
          <p:cNvSpPr>
            <a:spLocks noGrp="1"/>
          </p:cNvSpPr>
          <p:nvPr>
            <p:ph type="body" sz="quarter" idx="11"/>
          </p:nvPr>
        </p:nvSpPr>
        <p:spPr>
          <a:xfrm>
            <a:off x="337294" y="2087685"/>
            <a:ext cx="11275585" cy="3351046"/>
          </a:xfrm>
        </p:spPr>
        <p:txBody>
          <a:bodyPr/>
          <a:lstStyle/>
          <a:p>
            <a:r>
              <a:rPr lang="zh-CN" altLang="en-US" dirty="0"/>
              <a:t>二、应用文的作用</a:t>
            </a:r>
            <a:endParaRPr lang="en-US" altLang="zh-CN" dirty="0"/>
          </a:p>
          <a:p>
            <a:r>
              <a:rPr lang="zh-CN" altLang="en-US" dirty="0"/>
              <a:t>（二）交流信息，协调关系</a:t>
            </a:r>
            <a:endParaRPr lang="en-US" altLang="zh-CN" dirty="0"/>
          </a:p>
          <a:p>
            <a:r>
              <a:rPr lang="zh-CN" altLang="en-US" dirty="0"/>
              <a:t>应用文在信息交流与沟通协调方面发挥着重要作用。无论是国家之间的外交往来、政党之间的协商合作，还是部门之间的工作对接、单位之间的事务联系，都离不开应用文这一书面交际工具。特别是在信息化迅速发展的今天，应用文的信息传递功能愈加突出。</a:t>
            </a:r>
          </a:p>
        </p:txBody>
      </p:sp>
      <p:sp>
        <p:nvSpPr>
          <p:cNvPr id="4" name="文本占位符 3">
            <a:extLst>
              <a:ext uri="{FF2B5EF4-FFF2-40B4-BE49-F238E27FC236}">
                <a16:creationId xmlns:a16="http://schemas.microsoft.com/office/drawing/2014/main" id="{8A337CBC-3CC4-8E55-0DC5-2AEAD2E3892E}"/>
              </a:ext>
            </a:extLst>
          </p:cNvPr>
          <p:cNvSpPr>
            <a:spLocks noGrp="1"/>
          </p:cNvSpPr>
          <p:nvPr>
            <p:ph type="body" sz="quarter" idx="10"/>
          </p:nvPr>
        </p:nvSpPr>
        <p:spPr/>
        <p:txBody>
          <a:bodyPr/>
          <a:lstStyle/>
          <a:p>
            <a:r>
              <a:rPr lang="zh-CN" altLang="en-US" dirty="0"/>
              <a:t>应用文概述</a:t>
            </a:r>
          </a:p>
        </p:txBody>
      </p:sp>
    </p:spTree>
    <p:extLst>
      <p:ext uri="{BB962C8B-B14F-4D97-AF65-F5344CB8AC3E}">
        <p14:creationId xmlns:p14="http://schemas.microsoft.com/office/powerpoint/2010/main" val="66828364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E50A8B-B391-B458-FF32-DD386F31122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7A6E8D9-F053-8731-2454-9F3A112321DB}"/>
              </a:ext>
            </a:extLst>
          </p:cNvPr>
          <p:cNvSpPr>
            <a:spLocks noGrp="1"/>
          </p:cNvSpPr>
          <p:nvPr>
            <p:ph type="body" sz="quarter" idx="11"/>
          </p:nvPr>
        </p:nvSpPr>
        <p:spPr>
          <a:xfrm>
            <a:off x="337294" y="2731295"/>
            <a:ext cx="11275585" cy="2063835"/>
          </a:xfrm>
        </p:spPr>
        <p:txBody>
          <a:bodyPr/>
          <a:lstStyle/>
          <a:p>
            <a:r>
              <a:rPr lang="zh-CN" altLang="en-US" dirty="0"/>
              <a:t>五、公文的结构组成</a:t>
            </a:r>
            <a:endParaRPr lang="en-US" altLang="zh-CN" dirty="0"/>
          </a:p>
          <a:p>
            <a:r>
              <a:rPr lang="zh-CN" altLang="en-US" dirty="0"/>
              <a:t>根据</a:t>
            </a:r>
            <a:r>
              <a:rPr lang="en-US" altLang="zh-CN" dirty="0"/>
              <a:t>《</a:t>
            </a:r>
            <a:r>
              <a:rPr lang="zh-CN" altLang="en-US" dirty="0"/>
              <a:t>党政机关公文处理工作条例</a:t>
            </a:r>
            <a:r>
              <a:rPr lang="en-US" altLang="zh-CN" dirty="0"/>
              <a:t>》</a:t>
            </a:r>
            <a:r>
              <a:rPr lang="zh-CN" altLang="en-US" dirty="0"/>
              <a:t>的规定，公文一般由份号、密级和保密期限、紧急程度、发文机关标志、发文字号、签发人、标题、主送机关、正文、附件说明、发文机关署名、成文日期、印章、附注、附件、抄送机关、印发机关和印发日期、页码等组成。</a:t>
            </a:r>
          </a:p>
        </p:txBody>
      </p:sp>
      <p:sp>
        <p:nvSpPr>
          <p:cNvPr id="4" name="文本占位符 3">
            <a:extLst>
              <a:ext uri="{FF2B5EF4-FFF2-40B4-BE49-F238E27FC236}">
                <a16:creationId xmlns:a16="http://schemas.microsoft.com/office/drawing/2014/main" id="{D922229D-2AEC-2602-8BBF-C989C656E5E6}"/>
              </a:ext>
            </a:extLst>
          </p:cNvPr>
          <p:cNvSpPr>
            <a:spLocks noGrp="1"/>
          </p:cNvSpPr>
          <p:nvPr>
            <p:ph type="body" sz="quarter" idx="10"/>
          </p:nvPr>
        </p:nvSpPr>
        <p:spPr/>
        <p:txBody>
          <a:bodyPr/>
          <a:lstStyle/>
          <a:p>
            <a:r>
              <a:rPr lang="zh-CN" altLang="en-US" dirty="0"/>
              <a:t>公文概述</a:t>
            </a:r>
          </a:p>
        </p:txBody>
      </p:sp>
    </p:spTree>
    <p:extLst>
      <p:ext uri="{BB962C8B-B14F-4D97-AF65-F5344CB8AC3E}">
        <p14:creationId xmlns:p14="http://schemas.microsoft.com/office/powerpoint/2010/main" val="253452155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54854816-75D5-7586-7463-80C5E2E1B867}"/>
              </a:ext>
            </a:extLst>
          </p:cNvPr>
          <p:cNvSpPr>
            <a:spLocks noGrp="1"/>
          </p:cNvSpPr>
          <p:nvPr>
            <p:ph type="body" sz="quarter" idx="11"/>
          </p:nvPr>
        </p:nvSpPr>
        <p:spPr/>
        <p:txBody>
          <a:bodyPr/>
          <a:lstStyle/>
          <a:p>
            <a:r>
              <a:rPr lang="zh-CN" altLang="en-US" dirty="0"/>
              <a:t>第二节</a:t>
            </a:r>
          </a:p>
        </p:txBody>
      </p:sp>
      <p:sp>
        <p:nvSpPr>
          <p:cNvPr id="5" name="文本占位符 4">
            <a:extLst>
              <a:ext uri="{FF2B5EF4-FFF2-40B4-BE49-F238E27FC236}">
                <a16:creationId xmlns:a16="http://schemas.microsoft.com/office/drawing/2014/main" id="{67DCE051-38D5-FBB8-86E4-8C0D63883C49}"/>
              </a:ext>
            </a:extLst>
          </p:cNvPr>
          <p:cNvSpPr>
            <a:spLocks noGrp="1"/>
          </p:cNvSpPr>
          <p:nvPr>
            <p:ph type="body" sz="quarter" idx="12"/>
          </p:nvPr>
        </p:nvSpPr>
        <p:spPr/>
        <p:txBody>
          <a:bodyPr/>
          <a:lstStyle/>
          <a:p>
            <a:r>
              <a:rPr lang="zh-CN" altLang="en-US" dirty="0"/>
              <a:t>常用公文写作</a:t>
            </a:r>
          </a:p>
        </p:txBody>
      </p:sp>
    </p:spTree>
    <p:extLst>
      <p:ext uri="{BB962C8B-B14F-4D97-AF65-F5344CB8AC3E}">
        <p14:creationId xmlns:p14="http://schemas.microsoft.com/office/powerpoint/2010/main" val="229307754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a:extLst>
              <a:ext uri="{FF2B5EF4-FFF2-40B4-BE49-F238E27FC236}">
                <a16:creationId xmlns:a16="http://schemas.microsoft.com/office/drawing/2014/main" id="{78E0B865-9EDB-213D-4168-8B0E3463C0F3}"/>
              </a:ext>
            </a:extLst>
          </p:cNvPr>
          <p:cNvSpPr>
            <a:spLocks noGrp="1"/>
          </p:cNvSpPr>
          <p:nvPr>
            <p:ph type="body" sz="quarter" idx="11"/>
          </p:nvPr>
        </p:nvSpPr>
        <p:spPr>
          <a:xfrm>
            <a:off x="337294" y="2223460"/>
            <a:ext cx="11275585" cy="3079497"/>
          </a:xfrm>
        </p:spPr>
        <p:txBody>
          <a:bodyPr/>
          <a:lstStyle/>
          <a:p>
            <a:r>
              <a:rPr lang="zh-CN" altLang="en-US" dirty="0"/>
              <a:t>一、通知</a:t>
            </a:r>
            <a:endParaRPr lang="en-US" altLang="zh-CN" dirty="0"/>
          </a:p>
          <a:p>
            <a:r>
              <a:rPr lang="zh-CN" altLang="en-US" dirty="0"/>
              <a:t>（一）通知的特点和类型</a:t>
            </a:r>
            <a:endParaRPr lang="en-US" altLang="zh-CN" dirty="0"/>
          </a:p>
          <a:p>
            <a:r>
              <a:rPr lang="en-US" altLang="zh-CN" dirty="0"/>
              <a:t>1. </a:t>
            </a:r>
            <a:r>
              <a:rPr lang="zh-CN" altLang="en-US" dirty="0"/>
              <a:t>通知的特点</a:t>
            </a:r>
            <a:endParaRPr lang="en-US" altLang="zh-CN" dirty="0"/>
          </a:p>
          <a:p>
            <a:r>
              <a:rPr lang="zh-CN" altLang="en-US" dirty="0"/>
              <a:t>① 知照性。通知的主要功能在于知照。</a:t>
            </a:r>
          </a:p>
          <a:p>
            <a:r>
              <a:rPr lang="zh-CN" altLang="en-US" dirty="0"/>
              <a:t>② 广泛性。通知的广泛性表现在发文机关级别不受严格限制，适用范围较广。</a:t>
            </a:r>
          </a:p>
          <a:p>
            <a:r>
              <a:rPr lang="zh-CN" altLang="en-US" dirty="0"/>
              <a:t>③ 时效性。通知有一定的时效要求。</a:t>
            </a:r>
          </a:p>
        </p:txBody>
      </p:sp>
      <p:sp>
        <p:nvSpPr>
          <p:cNvPr id="7" name="文本占位符 6">
            <a:extLst>
              <a:ext uri="{FF2B5EF4-FFF2-40B4-BE49-F238E27FC236}">
                <a16:creationId xmlns:a16="http://schemas.microsoft.com/office/drawing/2014/main" id="{70A3C62F-ABEA-9B2E-5BB8-138C0C51C33A}"/>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145382164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79F46E-4E6A-3751-0976-B60256A962D4}"/>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1B9D15DD-09F1-FDD3-0875-5FE6ECD32B7A}"/>
              </a:ext>
            </a:extLst>
          </p:cNvPr>
          <p:cNvSpPr>
            <a:spLocks noGrp="1"/>
          </p:cNvSpPr>
          <p:nvPr>
            <p:ph type="body" sz="quarter" idx="11"/>
          </p:nvPr>
        </p:nvSpPr>
        <p:spPr>
          <a:xfrm>
            <a:off x="337294" y="1715631"/>
            <a:ext cx="11275585" cy="4095160"/>
          </a:xfrm>
        </p:spPr>
        <p:txBody>
          <a:bodyPr/>
          <a:lstStyle/>
          <a:p>
            <a:r>
              <a:rPr lang="zh-CN" altLang="en-US" dirty="0"/>
              <a:t>一、通知</a:t>
            </a:r>
            <a:endParaRPr lang="en-US" altLang="zh-CN" dirty="0"/>
          </a:p>
          <a:p>
            <a:r>
              <a:rPr lang="zh-CN" altLang="en-US" dirty="0"/>
              <a:t>（一）通知的特点和类型</a:t>
            </a:r>
            <a:endParaRPr lang="en-US" altLang="zh-CN" dirty="0"/>
          </a:p>
          <a:p>
            <a:r>
              <a:rPr lang="en-US" altLang="zh-CN" dirty="0"/>
              <a:t>2. </a:t>
            </a:r>
            <a:r>
              <a:rPr lang="zh-CN" altLang="en-US" dirty="0"/>
              <a:t>通知的类型</a:t>
            </a:r>
            <a:endParaRPr lang="en-US" altLang="zh-CN" dirty="0"/>
          </a:p>
          <a:p>
            <a:r>
              <a:rPr lang="zh-CN" altLang="en-US" dirty="0"/>
              <a:t>根据适用范围，通知大体可分为以下类型。</a:t>
            </a:r>
            <a:endParaRPr lang="en-US" altLang="zh-CN" dirty="0"/>
          </a:p>
          <a:p>
            <a:r>
              <a:rPr lang="zh-CN" altLang="en-US" dirty="0"/>
              <a:t>① 发布性通知，用于发布法规、规章。</a:t>
            </a:r>
          </a:p>
          <a:p>
            <a:r>
              <a:rPr lang="zh-CN" altLang="en-US" dirty="0"/>
              <a:t>② 批转性通知，用于上级机关批转下级机关的公文。</a:t>
            </a:r>
          </a:p>
          <a:p>
            <a:r>
              <a:rPr lang="zh-CN" altLang="en-US" dirty="0"/>
              <a:t>③ 转发性通知，用于转发上级机关或不相隶属机关的公文。</a:t>
            </a:r>
          </a:p>
          <a:p>
            <a:r>
              <a:rPr lang="zh-CN" altLang="en-US" dirty="0"/>
              <a:t>④ 传达性通知，用于传达要求下级机关执行和有关单位周知或者执行的事项。</a:t>
            </a:r>
          </a:p>
        </p:txBody>
      </p:sp>
      <p:sp>
        <p:nvSpPr>
          <p:cNvPr id="7" name="文本占位符 6">
            <a:extLst>
              <a:ext uri="{FF2B5EF4-FFF2-40B4-BE49-F238E27FC236}">
                <a16:creationId xmlns:a16="http://schemas.microsoft.com/office/drawing/2014/main" id="{B0D9C2FD-3E23-EAC4-5B5E-4C552DFB20A9}"/>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197754270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AC1733-4758-A7CD-14F7-6058F66F255A}"/>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97EAF5EA-AC2B-9805-2C24-DAED9A6675B5}"/>
              </a:ext>
            </a:extLst>
          </p:cNvPr>
          <p:cNvSpPr>
            <a:spLocks noGrp="1"/>
          </p:cNvSpPr>
          <p:nvPr>
            <p:ph type="body" sz="quarter" idx="11"/>
          </p:nvPr>
        </p:nvSpPr>
        <p:spPr>
          <a:xfrm>
            <a:off x="337294" y="1207799"/>
            <a:ext cx="11275585" cy="5110823"/>
          </a:xfrm>
        </p:spPr>
        <p:txBody>
          <a:bodyPr/>
          <a:lstStyle/>
          <a:p>
            <a:r>
              <a:rPr lang="zh-CN" altLang="en-US" dirty="0"/>
              <a:t>一、通知</a:t>
            </a:r>
            <a:endParaRPr lang="en-US" altLang="zh-CN" dirty="0"/>
          </a:p>
          <a:p>
            <a:r>
              <a:rPr lang="zh-CN" altLang="en-US" dirty="0"/>
              <a:t>（一）通知的特点和类型</a:t>
            </a:r>
            <a:endParaRPr lang="en-US" altLang="zh-CN" dirty="0"/>
          </a:p>
          <a:p>
            <a:r>
              <a:rPr lang="en-US" altLang="zh-CN" dirty="0"/>
              <a:t>2. </a:t>
            </a:r>
            <a:r>
              <a:rPr lang="zh-CN" altLang="en-US" dirty="0"/>
              <a:t>通知的类型</a:t>
            </a:r>
            <a:endParaRPr lang="en-US" altLang="zh-CN" dirty="0"/>
          </a:p>
          <a:p>
            <a:r>
              <a:rPr lang="zh-CN" altLang="en-US" dirty="0"/>
              <a:t>根据适用范围，通知大体可分为以下类型。</a:t>
            </a:r>
            <a:endParaRPr lang="en-US" altLang="zh-CN" dirty="0"/>
          </a:p>
          <a:p>
            <a:r>
              <a:rPr lang="zh-CN" altLang="en-US" dirty="0"/>
              <a:t>⑤ 指示性通知，用于上级机关指示下级机关开展工作。</a:t>
            </a:r>
          </a:p>
          <a:p>
            <a:r>
              <a:rPr lang="zh-CN" altLang="en-US" dirty="0"/>
              <a:t>⑥ 任免性通知，根据通知“适用于发布、传达要求下级机关执行和有关单位周知或者执行的事项”的界定，通知可以适用于任免和聘用干部。</a:t>
            </a:r>
            <a:endParaRPr lang="en-US" altLang="zh-CN" dirty="0"/>
          </a:p>
          <a:p>
            <a:r>
              <a:rPr lang="zh-CN" altLang="en-US" dirty="0"/>
              <a:t>⑦ 事务性通知，用于上级机关要求下属机关办理、执行或需要了解周知的事项。</a:t>
            </a:r>
          </a:p>
          <a:p>
            <a:r>
              <a:rPr lang="zh-CN" altLang="en-US" dirty="0"/>
              <a:t>⑧ 会议通知，用于组织会议的机关、单位将会议内容和相关事项预先告知拟参会的单位、部门或个人。</a:t>
            </a:r>
          </a:p>
        </p:txBody>
      </p:sp>
      <p:sp>
        <p:nvSpPr>
          <p:cNvPr id="7" name="文本占位符 6">
            <a:extLst>
              <a:ext uri="{FF2B5EF4-FFF2-40B4-BE49-F238E27FC236}">
                <a16:creationId xmlns:a16="http://schemas.microsoft.com/office/drawing/2014/main" id="{83CE2585-4337-6ED0-8409-339BC361DCF5}"/>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86498736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F73568-7025-FB97-EF31-1FD3C29DE8CA}"/>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FBDA0AC3-F146-1DFC-5081-24EF876042A9}"/>
              </a:ext>
            </a:extLst>
          </p:cNvPr>
          <p:cNvSpPr>
            <a:spLocks noGrp="1"/>
          </p:cNvSpPr>
          <p:nvPr>
            <p:ph type="body" sz="quarter" idx="11"/>
          </p:nvPr>
        </p:nvSpPr>
        <p:spPr>
          <a:xfrm>
            <a:off x="337294" y="974245"/>
            <a:ext cx="11275585" cy="5577937"/>
          </a:xfrm>
        </p:spPr>
        <p:txBody>
          <a:bodyPr/>
          <a:lstStyle/>
          <a:p>
            <a:r>
              <a:rPr lang="zh-CN" altLang="en-US" sz="2000" dirty="0"/>
              <a:t>一、通知</a:t>
            </a:r>
            <a:endParaRPr lang="en-US" altLang="zh-CN" sz="2000" dirty="0"/>
          </a:p>
          <a:p>
            <a:r>
              <a:rPr lang="zh-CN" altLang="en-US" sz="2000" dirty="0"/>
              <a:t>（二）通知的格式与写法</a:t>
            </a:r>
            <a:endParaRPr lang="en-US" altLang="zh-CN" sz="2000" dirty="0"/>
          </a:p>
          <a:p>
            <a:r>
              <a:rPr lang="en-US" altLang="zh-CN" sz="2000" dirty="0"/>
              <a:t>1. </a:t>
            </a:r>
            <a:r>
              <a:rPr lang="zh-CN" altLang="en-US" sz="2000" dirty="0"/>
              <a:t>标题</a:t>
            </a:r>
            <a:endParaRPr lang="en-US" altLang="zh-CN" sz="2000" dirty="0"/>
          </a:p>
          <a:p>
            <a:r>
              <a:rPr lang="zh-CN" altLang="en-US" sz="2000" dirty="0"/>
              <a:t>标题由制发机关、事由、文种 </a:t>
            </a:r>
            <a:r>
              <a:rPr lang="en-US" altLang="zh-CN" sz="2000" dirty="0"/>
              <a:t>3 </a:t>
            </a:r>
            <a:r>
              <a:rPr lang="zh-CN" altLang="en-US" sz="2000" dirty="0"/>
              <a:t>部分组成。</a:t>
            </a:r>
            <a:endParaRPr lang="en-US" altLang="zh-CN" sz="2000" dirty="0"/>
          </a:p>
          <a:p>
            <a:r>
              <a:rPr lang="en-US" altLang="zh-CN" sz="2000" dirty="0"/>
              <a:t>2. </a:t>
            </a:r>
            <a:r>
              <a:rPr lang="zh-CN" altLang="en-US" sz="2000" dirty="0"/>
              <a:t>主送机关</a:t>
            </a:r>
            <a:endParaRPr lang="en-US" altLang="zh-CN" sz="2000" dirty="0"/>
          </a:p>
          <a:p>
            <a:r>
              <a:rPr lang="zh-CN" altLang="en-US" sz="2000" dirty="0"/>
              <a:t>主送机关写接收通知的单位名称，在第二行顶格写。</a:t>
            </a:r>
          </a:p>
          <a:p>
            <a:r>
              <a:rPr lang="en-US" altLang="zh-CN" sz="2000" dirty="0"/>
              <a:t>3. </a:t>
            </a:r>
            <a:r>
              <a:rPr lang="zh-CN" altLang="en-US" sz="2000" dirty="0"/>
              <a:t>正文</a:t>
            </a:r>
            <a:endParaRPr lang="en-US" altLang="zh-CN" sz="2000" dirty="0"/>
          </a:p>
          <a:p>
            <a:r>
              <a:rPr lang="zh-CN" altLang="en-US" sz="2000" dirty="0"/>
              <a:t>另起一行空两格写正文。正文因内容而异，开会的通知要写清开会的时间、地点、参加会议的对象以及开什么会，还要写清要求；布置工作的通知，要写清所通知事件的目的、意义以及具体要求和做法。</a:t>
            </a:r>
            <a:endParaRPr lang="en-US" altLang="zh-CN" sz="2000" dirty="0"/>
          </a:p>
          <a:p>
            <a:r>
              <a:rPr lang="en-US" altLang="zh-CN" sz="2000" dirty="0"/>
              <a:t>4. </a:t>
            </a:r>
            <a:r>
              <a:rPr lang="zh-CN" altLang="en-US" sz="2000" dirty="0"/>
              <a:t>落款</a:t>
            </a:r>
            <a:endParaRPr lang="en-US" altLang="zh-CN" sz="2000" dirty="0"/>
          </a:p>
          <a:p>
            <a:r>
              <a:rPr lang="zh-CN" altLang="en-US" sz="2000" dirty="0"/>
              <a:t>落款处署名并注明成文日期。</a:t>
            </a:r>
          </a:p>
        </p:txBody>
      </p:sp>
      <p:sp>
        <p:nvSpPr>
          <p:cNvPr id="7" name="文本占位符 6">
            <a:extLst>
              <a:ext uri="{FF2B5EF4-FFF2-40B4-BE49-F238E27FC236}">
                <a16:creationId xmlns:a16="http://schemas.microsoft.com/office/drawing/2014/main" id="{7E4DA639-754E-DA04-7F7B-A7FBBEA1AC74}"/>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366909951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A0A457-E0B5-0669-3C56-E3BCCB484F25}"/>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1542C4B1-46D7-0D0F-84E4-A380D3822472}"/>
              </a:ext>
            </a:extLst>
          </p:cNvPr>
          <p:cNvSpPr>
            <a:spLocks noGrp="1"/>
          </p:cNvSpPr>
          <p:nvPr>
            <p:ph type="body" sz="quarter" idx="11"/>
          </p:nvPr>
        </p:nvSpPr>
        <p:spPr>
          <a:xfrm>
            <a:off x="337294" y="1715631"/>
            <a:ext cx="11275585" cy="4095160"/>
          </a:xfrm>
        </p:spPr>
        <p:txBody>
          <a:bodyPr/>
          <a:lstStyle/>
          <a:p>
            <a:r>
              <a:rPr lang="zh-CN" altLang="en-US" dirty="0"/>
              <a:t>一、通知</a:t>
            </a:r>
            <a:endParaRPr lang="en-US" altLang="zh-CN" dirty="0"/>
          </a:p>
          <a:p>
            <a:r>
              <a:rPr lang="zh-CN" altLang="en-US" dirty="0"/>
              <a:t>（三）通知的写作要求</a:t>
            </a:r>
            <a:endParaRPr lang="en-US" altLang="zh-CN" dirty="0"/>
          </a:p>
          <a:p>
            <a:r>
              <a:rPr lang="en-US" altLang="zh-CN" dirty="0"/>
              <a:t>1. </a:t>
            </a:r>
            <a:r>
              <a:rPr lang="zh-CN" altLang="en-US" dirty="0"/>
              <a:t>颁布或转发性通知</a:t>
            </a:r>
            <a:endParaRPr lang="en-US" altLang="zh-CN" dirty="0"/>
          </a:p>
          <a:p>
            <a:r>
              <a:rPr lang="zh-CN" altLang="en-US" dirty="0"/>
              <a:t>此类通知用于发布上级或本级机关制定的规章制度、政策文件，或转发其他机关的重要公文。正文应简明扼要地说明所颁布或转发文件的以下内容：制发机关和制发（批准、生效）日期；文件标题；颁布或转发的目的、意义及贯彻执行的要求。</a:t>
            </a:r>
          </a:p>
          <a:p>
            <a:r>
              <a:rPr lang="zh-CN" altLang="en-US" dirty="0"/>
              <a:t>被颁布或转发的文件作为通知的附件，应在正文中注明附件的序号、标题和数量，便于接收单位查阅和落实。</a:t>
            </a:r>
          </a:p>
        </p:txBody>
      </p:sp>
      <p:sp>
        <p:nvSpPr>
          <p:cNvPr id="7" name="文本占位符 6">
            <a:extLst>
              <a:ext uri="{FF2B5EF4-FFF2-40B4-BE49-F238E27FC236}">
                <a16:creationId xmlns:a16="http://schemas.microsoft.com/office/drawing/2014/main" id="{27886351-5E27-19D3-D81F-7A11018D2FF5}"/>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214522207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58F1CF-AC46-02FF-9B20-B0C5D948B709}"/>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845091B7-CA39-AA33-E7B6-0C33EC638137}"/>
              </a:ext>
            </a:extLst>
          </p:cNvPr>
          <p:cNvSpPr>
            <a:spLocks noGrp="1"/>
          </p:cNvSpPr>
          <p:nvPr>
            <p:ph type="body" sz="quarter" idx="11"/>
          </p:nvPr>
        </p:nvSpPr>
        <p:spPr>
          <a:xfrm>
            <a:off x="337294" y="1715631"/>
            <a:ext cx="11275585" cy="4095160"/>
          </a:xfrm>
        </p:spPr>
        <p:txBody>
          <a:bodyPr/>
          <a:lstStyle/>
          <a:p>
            <a:r>
              <a:rPr lang="zh-CN" altLang="en-US" dirty="0"/>
              <a:t>一、通知</a:t>
            </a:r>
            <a:endParaRPr lang="en-US" altLang="zh-CN" dirty="0"/>
          </a:p>
          <a:p>
            <a:r>
              <a:rPr lang="zh-CN" altLang="en-US" dirty="0"/>
              <a:t>（三）通知的写作要求</a:t>
            </a:r>
            <a:endParaRPr lang="en-US" altLang="zh-CN" dirty="0"/>
          </a:p>
          <a:p>
            <a:r>
              <a:rPr lang="en-US" altLang="zh-CN" dirty="0"/>
              <a:t>2. </a:t>
            </a:r>
            <a:r>
              <a:rPr lang="zh-CN" altLang="en-US" dirty="0"/>
              <a:t>指示性通知指示性通知</a:t>
            </a:r>
            <a:endParaRPr lang="en-US" altLang="zh-CN" dirty="0"/>
          </a:p>
          <a:p>
            <a:r>
              <a:rPr lang="zh-CN" altLang="en-US" dirty="0"/>
              <a:t>用于向下级机关布置工作任务、提出工作要求或作出具体安排。其内容应有明确的依据和具体的事项，做到条理清楚、措施可行、任务明确、责任到人。</a:t>
            </a:r>
          </a:p>
          <a:p>
            <a:r>
              <a:rPr lang="zh-CN" altLang="en-US" dirty="0"/>
              <a:t>撰写时应注意：明确下达指示的依据，如上级精神、政策规定或当前形势；具体说明工作任务、实施步骤、完成时限及标准要求；必要时可附相关操作细则或配套材料，以增强指导性。</a:t>
            </a:r>
          </a:p>
        </p:txBody>
      </p:sp>
      <p:sp>
        <p:nvSpPr>
          <p:cNvPr id="7" name="文本占位符 6">
            <a:extLst>
              <a:ext uri="{FF2B5EF4-FFF2-40B4-BE49-F238E27FC236}">
                <a16:creationId xmlns:a16="http://schemas.microsoft.com/office/drawing/2014/main" id="{CD26E640-4C3B-A0C4-401A-3B43AEE315A9}"/>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51184345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4DCD45-EC43-CBB8-D297-AB561D8E571C}"/>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B6EF1F01-8779-6473-56C5-CF1C77619198}"/>
              </a:ext>
            </a:extLst>
          </p:cNvPr>
          <p:cNvSpPr>
            <a:spLocks noGrp="1"/>
          </p:cNvSpPr>
          <p:nvPr>
            <p:ph type="body" sz="quarter" idx="11"/>
          </p:nvPr>
        </p:nvSpPr>
        <p:spPr>
          <a:xfrm>
            <a:off x="337294" y="699969"/>
            <a:ext cx="11275585" cy="6126485"/>
          </a:xfrm>
        </p:spPr>
        <p:txBody>
          <a:bodyPr/>
          <a:lstStyle/>
          <a:p>
            <a:r>
              <a:rPr lang="zh-CN" altLang="en-US" dirty="0"/>
              <a:t>一、通知</a:t>
            </a:r>
            <a:endParaRPr lang="en-US" altLang="zh-CN" dirty="0"/>
          </a:p>
          <a:p>
            <a:r>
              <a:rPr lang="zh-CN" altLang="en-US" dirty="0"/>
              <a:t>（三）通知的写作要求</a:t>
            </a:r>
            <a:endParaRPr lang="en-US" altLang="zh-CN" dirty="0"/>
          </a:p>
          <a:p>
            <a:r>
              <a:rPr lang="en-US" altLang="zh-CN" dirty="0"/>
              <a:t>3. </a:t>
            </a:r>
            <a:r>
              <a:rPr lang="zh-CN" altLang="en-US" dirty="0"/>
              <a:t>会议通知</a:t>
            </a:r>
            <a:endParaRPr lang="en-US" altLang="zh-CN" dirty="0"/>
          </a:p>
          <a:p>
            <a:r>
              <a:rPr lang="zh-CN" altLang="en-US" dirty="0"/>
              <a:t>会议通知是组织会议的重要文书，必须写得全面、准确、细致，以便与会人员做好充分准备并按时参会，具体内容应包括：</a:t>
            </a:r>
            <a:endParaRPr lang="en-US" altLang="zh-CN" dirty="0"/>
          </a:p>
          <a:p>
            <a:r>
              <a:rPr lang="en-US" altLang="zh-CN" dirty="0"/>
              <a:t>•	</a:t>
            </a:r>
            <a:r>
              <a:rPr lang="zh-CN" altLang="en-US" dirty="0"/>
              <a:t>会议名称。</a:t>
            </a:r>
          </a:p>
          <a:p>
            <a:r>
              <a:rPr lang="en-US" altLang="zh-CN" dirty="0"/>
              <a:t>•	</a:t>
            </a:r>
            <a:r>
              <a:rPr lang="zh-CN" altLang="en-US" dirty="0"/>
              <a:t>会议目的与议题。</a:t>
            </a:r>
          </a:p>
          <a:p>
            <a:r>
              <a:rPr lang="en-US" altLang="zh-CN" dirty="0"/>
              <a:t>•	</a:t>
            </a:r>
            <a:r>
              <a:rPr lang="zh-CN" altLang="en-US" dirty="0"/>
              <a:t>会议时间与地点。</a:t>
            </a:r>
          </a:p>
          <a:p>
            <a:r>
              <a:rPr lang="en-US" altLang="zh-CN" dirty="0"/>
              <a:t>•	</a:t>
            </a:r>
            <a:r>
              <a:rPr lang="zh-CN" altLang="en-US" dirty="0"/>
              <a:t>参会人员。</a:t>
            </a:r>
          </a:p>
          <a:p>
            <a:r>
              <a:rPr lang="en-US" altLang="zh-CN" dirty="0"/>
              <a:t>•	</a:t>
            </a:r>
            <a:r>
              <a:rPr lang="zh-CN" altLang="en-US" dirty="0"/>
              <a:t>注意事项。</a:t>
            </a:r>
          </a:p>
          <a:p>
            <a:r>
              <a:rPr lang="en-US" altLang="zh-CN" dirty="0"/>
              <a:t>•	</a:t>
            </a:r>
            <a:r>
              <a:rPr lang="zh-CN" altLang="en-US" dirty="0"/>
              <a:t>联系方式与会务安排。</a:t>
            </a:r>
          </a:p>
          <a:p>
            <a:r>
              <a:rPr lang="en-US" altLang="zh-CN" dirty="0"/>
              <a:t>•	</a:t>
            </a:r>
            <a:r>
              <a:rPr lang="zh-CN" altLang="en-US" dirty="0"/>
              <a:t>附加材料。</a:t>
            </a:r>
          </a:p>
        </p:txBody>
      </p:sp>
      <p:sp>
        <p:nvSpPr>
          <p:cNvPr id="7" name="文本占位符 6">
            <a:extLst>
              <a:ext uri="{FF2B5EF4-FFF2-40B4-BE49-F238E27FC236}">
                <a16:creationId xmlns:a16="http://schemas.microsoft.com/office/drawing/2014/main" id="{744E57A1-A14C-CDED-050B-791FF9C18A94}"/>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210719616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514A55-91D1-4F39-0E95-1AB884D6FAB7}"/>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C1C55EC3-F319-8945-84F3-B08D121E3414}"/>
              </a:ext>
            </a:extLst>
          </p:cNvPr>
          <p:cNvSpPr>
            <a:spLocks noGrp="1"/>
          </p:cNvSpPr>
          <p:nvPr>
            <p:ph type="body" sz="quarter" idx="11"/>
          </p:nvPr>
        </p:nvSpPr>
        <p:spPr>
          <a:xfrm>
            <a:off x="337296" y="1322943"/>
            <a:ext cx="11275585" cy="2571666"/>
          </a:xfrm>
        </p:spPr>
        <p:txBody>
          <a:bodyPr/>
          <a:lstStyle/>
          <a:p>
            <a:r>
              <a:rPr lang="zh-CN" altLang="en-US" dirty="0"/>
              <a:t>一、通知</a:t>
            </a:r>
            <a:endParaRPr lang="en-US" altLang="zh-CN" dirty="0"/>
          </a:p>
          <a:p>
            <a:r>
              <a:rPr lang="zh-CN" altLang="en-US" dirty="0"/>
              <a:t>（三）通知的写作要求</a:t>
            </a:r>
            <a:endParaRPr lang="en-US" altLang="zh-CN" dirty="0"/>
          </a:p>
          <a:p>
            <a:r>
              <a:rPr lang="en-US" altLang="zh-CN" dirty="0"/>
              <a:t>3. </a:t>
            </a:r>
            <a:r>
              <a:rPr lang="zh-CN" altLang="en-US" dirty="0"/>
              <a:t>会议通知</a:t>
            </a:r>
            <a:endParaRPr lang="en-US" altLang="zh-CN" dirty="0"/>
          </a:p>
          <a:p>
            <a:r>
              <a:rPr lang="zh-CN" altLang="en-US" dirty="0"/>
              <a:t>会议通知是组织会议的重要文书，必须写得全面、准确、细致，以便与会人员做好充分准备并按时参会，具体内容应包括：</a:t>
            </a:r>
            <a:endParaRPr lang="en-US" altLang="zh-CN" dirty="0"/>
          </a:p>
        </p:txBody>
      </p:sp>
      <p:sp>
        <p:nvSpPr>
          <p:cNvPr id="7" name="文本占位符 6">
            <a:extLst>
              <a:ext uri="{FF2B5EF4-FFF2-40B4-BE49-F238E27FC236}">
                <a16:creationId xmlns:a16="http://schemas.microsoft.com/office/drawing/2014/main" id="{6BA2CEE3-8FE0-CE3D-3C39-64E785B400C1}"/>
              </a:ext>
            </a:extLst>
          </p:cNvPr>
          <p:cNvSpPr>
            <a:spLocks noGrp="1"/>
          </p:cNvSpPr>
          <p:nvPr>
            <p:ph type="body" sz="quarter" idx="10"/>
          </p:nvPr>
        </p:nvSpPr>
        <p:spPr/>
        <p:txBody>
          <a:bodyPr/>
          <a:lstStyle/>
          <a:p>
            <a:r>
              <a:rPr lang="zh-CN" altLang="en-US" dirty="0"/>
              <a:t>常用公文写作</a:t>
            </a:r>
          </a:p>
        </p:txBody>
      </p:sp>
      <p:sp>
        <p:nvSpPr>
          <p:cNvPr id="2" name="文本占位符 1">
            <a:extLst>
              <a:ext uri="{FF2B5EF4-FFF2-40B4-BE49-F238E27FC236}">
                <a16:creationId xmlns:a16="http://schemas.microsoft.com/office/drawing/2014/main" id="{277B1A24-68BC-71B6-9C41-A33FBEEEC445}"/>
              </a:ext>
            </a:extLst>
          </p:cNvPr>
          <p:cNvSpPr>
            <a:spLocks noGrp="1"/>
          </p:cNvSpPr>
          <p:nvPr>
            <p:ph type="body" sz="quarter" idx="12"/>
          </p:nvPr>
        </p:nvSpPr>
        <p:spPr>
          <a:xfrm>
            <a:off x="337296" y="3894609"/>
            <a:ext cx="11275585" cy="2063835"/>
          </a:xfrm>
        </p:spPr>
        <p:txBody>
          <a:bodyPr/>
          <a:lstStyle/>
          <a:p>
            <a:pPr marL="1074738" indent="-342900">
              <a:buSzPct val="80000"/>
              <a:buFont typeface="Wingdings" panose="05000000000000000000" pitchFamily="2" charset="2"/>
              <a:buChar char="l"/>
            </a:pPr>
            <a:r>
              <a:rPr lang="zh-CN" altLang="en-US" dirty="0"/>
              <a:t>会议名称。</a:t>
            </a:r>
            <a:endParaRPr lang="en-US" altLang="zh-CN" dirty="0"/>
          </a:p>
          <a:p>
            <a:pPr marL="1074738" indent="-342900">
              <a:buSzPct val="80000"/>
              <a:buFont typeface="Wingdings" panose="05000000000000000000" pitchFamily="2" charset="2"/>
              <a:buChar char="l"/>
            </a:pPr>
            <a:r>
              <a:rPr lang="zh-CN" altLang="en-US" dirty="0"/>
              <a:t>会议目的与议题。</a:t>
            </a:r>
            <a:endParaRPr lang="en-US" altLang="zh-CN" dirty="0"/>
          </a:p>
          <a:p>
            <a:pPr marL="1074738" indent="-342900">
              <a:buSzPct val="80000"/>
              <a:buFont typeface="Wingdings" panose="05000000000000000000" pitchFamily="2" charset="2"/>
              <a:buChar char="l"/>
            </a:pPr>
            <a:r>
              <a:rPr lang="zh-CN" altLang="en-US" dirty="0"/>
              <a:t>会议时间与地点。</a:t>
            </a:r>
            <a:endParaRPr lang="en-US" altLang="zh-CN" dirty="0"/>
          </a:p>
          <a:p>
            <a:pPr marL="1074738" indent="-342900">
              <a:buSzPct val="80000"/>
              <a:buFont typeface="Wingdings" panose="05000000000000000000" pitchFamily="2" charset="2"/>
              <a:buChar char="l"/>
            </a:pPr>
            <a:r>
              <a:rPr lang="zh-CN" altLang="en-US" dirty="0"/>
              <a:t>参会人员。</a:t>
            </a:r>
            <a:endParaRPr lang="en-US" altLang="zh-CN" dirty="0"/>
          </a:p>
          <a:p>
            <a:pPr marL="1074738" indent="-342900">
              <a:buSzPct val="80000"/>
              <a:buFont typeface="Wingdings" panose="05000000000000000000" pitchFamily="2" charset="2"/>
              <a:buChar char="l"/>
            </a:pPr>
            <a:r>
              <a:rPr lang="zh-CN" altLang="en-US" dirty="0"/>
              <a:t>注意事项。</a:t>
            </a:r>
            <a:endParaRPr lang="en-US" altLang="zh-CN" dirty="0"/>
          </a:p>
          <a:p>
            <a:pPr marL="1074738" indent="-342900">
              <a:buSzPct val="80000"/>
              <a:buFont typeface="Wingdings" panose="05000000000000000000" pitchFamily="2" charset="2"/>
              <a:buChar char="l"/>
            </a:pPr>
            <a:r>
              <a:rPr lang="zh-CN" altLang="en-US" dirty="0"/>
              <a:t>联系方式与会务安排。</a:t>
            </a:r>
            <a:endParaRPr lang="en-US" altLang="zh-CN" dirty="0"/>
          </a:p>
          <a:p>
            <a:pPr marL="1074738" indent="-342900">
              <a:buSzPct val="80000"/>
              <a:buFont typeface="Wingdings" panose="05000000000000000000" pitchFamily="2" charset="2"/>
              <a:buChar char="l"/>
            </a:pPr>
            <a:r>
              <a:rPr lang="zh-CN" altLang="en-US" dirty="0"/>
              <a:t>附加材料。</a:t>
            </a:r>
          </a:p>
        </p:txBody>
      </p:sp>
    </p:spTree>
    <p:extLst>
      <p:ext uri="{BB962C8B-B14F-4D97-AF65-F5344CB8AC3E}">
        <p14:creationId xmlns:p14="http://schemas.microsoft.com/office/powerpoint/2010/main" val="387040039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F16D6E-077D-93A6-7902-FC4589AE242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598E478-3442-694E-52D0-38C2521BF3A5}"/>
              </a:ext>
            </a:extLst>
          </p:cNvPr>
          <p:cNvSpPr>
            <a:spLocks noGrp="1"/>
          </p:cNvSpPr>
          <p:nvPr>
            <p:ph type="body" sz="quarter" idx="11"/>
          </p:nvPr>
        </p:nvSpPr>
        <p:spPr>
          <a:xfrm>
            <a:off x="337294" y="2641683"/>
            <a:ext cx="11275585" cy="2243050"/>
          </a:xfrm>
        </p:spPr>
        <p:txBody>
          <a:bodyPr/>
          <a:lstStyle/>
          <a:p>
            <a:r>
              <a:rPr lang="zh-CN" altLang="en-US" dirty="0"/>
              <a:t>二、应用文的作用</a:t>
            </a:r>
            <a:endParaRPr lang="en-US" altLang="zh-CN" dirty="0"/>
          </a:p>
          <a:p>
            <a:r>
              <a:rPr lang="zh-CN" altLang="en-US" dirty="0"/>
              <a:t>（三）提供依据，留存凭证</a:t>
            </a:r>
            <a:endParaRPr lang="en-US" altLang="zh-CN" dirty="0"/>
          </a:p>
          <a:p>
            <a:r>
              <a:rPr lang="zh-CN" altLang="en-US" dirty="0"/>
              <a:t>应用文具有重要的依据和凭证作用。“口说无凭，有书为证”，许多应用文一经形成，就具备法定效力或行政约束力，成为日后查考、追溯的重要依据。</a:t>
            </a:r>
          </a:p>
        </p:txBody>
      </p:sp>
      <p:sp>
        <p:nvSpPr>
          <p:cNvPr id="4" name="文本占位符 3">
            <a:extLst>
              <a:ext uri="{FF2B5EF4-FFF2-40B4-BE49-F238E27FC236}">
                <a16:creationId xmlns:a16="http://schemas.microsoft.com/office/drawing/2014/main" id="{5714E9FB-D9A5-DB98-7807-04C8B1128759}"/>
              </a:ext>
            </a:extLst>
          </p:cNvPr>
          <p:cNvSpPr>
            <a:spLocks noGrp="1"/>
          </p:cNvSpPr>
          <p:nvPr>
            <p:ph type="body" sz="quarter" idx="10"/>
          </p:nvPr>
        </p:nvSpPr>
        <p:spPr/>
        <p:txBody>
          <a:bodyPr/>
          <a:lstStyle/>
          <a:p>
            <a:r>
              <a:rPr lang="zh-CN" altLang="en-US" dirty="0"/>
              <a:t>应用文概述</a:t>
            </a:r>
          </a:p>
        </p:txBody>
      </p:sp>
    </p:spTree>
    <p:extLst>
      <p:ext uri="{BB962C8B-B14F-4D97-AF65-F5344CB8AC3E}">
        <p14:creationId xmlns:p14="http://schemas.microsoft.com/office/powerpoint/2010/main" val="360040357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7D7A80-7348-237D-1128-EE16E7E0798B}"/>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3FEF2322-9B9E-5693-0F9E-14C36867BDF5}"/>
              </a:ext>
            </a:extLst>
          </p:cNvPr>
          <p:cNvSpPr>
            <a:spLocks noGrp="1"/>
          </p:cNvSpPr>
          <p:nvPr>
            <p:ph type="body" sz="quarter" idx="11"/>
          </p:nvPr>
        </p:nvSpPr>
        <p:spPr>
          <a:xfrm>
            <a:off x="337294" y="1715628"/>
            <a:ext cx="11275585" cy="4095160"/>
          </a:xfrm>
        </p:spPr>
        <p:txBody>
          <a:bodyPr/>
          <a:lstStyle/>
          <a:p>
            <a:r>
              <a:rPr lang="zh-CN" altLang="en-US" dirty="0"/>
              <a:t>一、通知</a:t>
            </a:r>
            <a:endParaRPr lang="en-US" altLang="zh-CN" dirty="0"/>
          </a:p>
          <a:p>
            <a:r>
              <a:rPr lang="zh-CN" altLang="en-US" dirty="0"/>
              <a:t>（三）通知的写作要求</a:t>
            </a:r>
            <a:endParaRPr lang="en-US" altLang="zh-CN" dirty="0"/>
          </a:p>
          <a:p>
            <a:r>
              <a:rPr lang="en-US" altLang="zh-CN" dirty="0"/>
              <a:t>4. </a:t>
            </a:r>
            <a:r>
              <a:rPr lang="zh-CN" altLang="en-US" dirty="0"/>
              <a:t>任免人员的通知</a:t>
            </a:r>
            <a:endParaRPr lang="en-US" altLang="zh-CN" dirty="0"/>
          </a:p>
          <a:p>
            <a:r>
              <a:rPr lang="zh-CN" altLang="en-US" dirty="0"/>
              <a:t>任免通知用于公布干部的任命或免职决定，具有较强的权威性和规范性。其内容应简洁明了、重点突出，主要包括批准机关名称及批准日期、被任免人员的姓名、原任职务与新任（或免去）职务。</a:t>
            </a:r>
          </a:p>
          <a:p>
            <a:r>
              <a:rPr lang="zh-CN" altLang="en-US" dirty="0"/>
              <a:t>格式应规范，语言准确无误，避免歧义或遗漏。此类通知通常不作解释说明，仅作正式宣布之用。</a:t>
            </a:r>
            <a:endParaRPr lang="en-US" altLang="zh-CN" dirty="0"/>
          </a:p>
        </p:txBody>
      </p:sp>
      <p:sp>
        <p:nvSpPr>
          <p:cNvPr id="7" name="文本占位符 6">
            <a:extLst>
              <a:ext uri="{FF2B5EF4-FFF2-40B4-BE49-F238E27FC236}">
                <a16:creationId xmlns:a16="http://schemas.microsoft.com/office/drawing/2014/main" id="{F86EF1F5-0DFA-054F-AF67-AF2498F0F191}"/>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74602151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629E86-DE64-A331-87AB-DBCE132988C6}"/>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0D3FC848-2E93-8B6D-2CF3-CF8D9EE2FFB4}"/>
              </a:ext>
            </a:extLst>
          </p:cNvPr>
          <p:cNvSpPr>
            <a:spLocks noGrp="1"/>
          </p:cNvSpPr>
          <p:nvPr>
            <p:ph type="body" sz="quarter" idx="11"/>
          </p:nvPr>
        </p:nvSpPr>
        <p:spPr>
          <a:xfrm>
            <a:off x="337294" y="1969545"/>
            <a:ext cx="11275585" cy="3587329"/>
          </a:xfrm>
        </p:spPr>
        <p:txBody>
          <a:bodyPr/>
          <a:lstStyle/>
          <a:p>
            <a:r>
              <a:rPr lang="zh-CN" altLang="en-US" dirty="0"/>
              <a:t>二、通报</a:t>
            </a:r>
            <a:endParaRPr lang="en-US" altLang="zh-CN" dirty="0"/>
          </a:p>
          <a:p>
            <a:r>
              <a:rPr lang="zh-CN" altLang="en-US" dirty="0"/>
              <a:t>（一）通报的特点及类型</a:t>
            </a:r>
          </a:p>
          <a:p>
            <a:r>
              <a:rPr lang="en-US" altLang="zh-CN" dirty="0"/>
              <a:t>1. </a:t>
            </a:r>
            <a:r>
              <a:rPr lang="zh-CN" altLang="en-US" dirty="0"/>
              <a:t>通报的特点</a:t>
            </a:r>
            <a:endParaRPr lang="en-US" altLang="zh-CN" dirty="0"/>
          </a:p>
          <a:p>
            <a:r>
              <a:rPr lang="zh-CN" altLang="en-US" dirty="0"/>
              <a:t>（</a:t>
            </a:r>
            <a:r>
              <a:rPr lang="en-US" altLang="zh-CN" dirty="0"/>
              <a:t>1</a:t>
            </a:r>
            <a:r>
              <a:rPr lang="zh-CN" altLang="en-US" dirty="0"/>
              <a:t>）典型性</a:t>
            </a:r>
            <a:endParaRPr lang="en-US" altLang="zh-CN" dirty="0"/>
          </a:p>
          <a:p>
            <a:r>
              <a:rPr lang="zh-CN" altLang="en-US" dirty="0"/>
              <a:t>通报的事实，不论是表彰性、批评性，还是通报情况，都要求有典型意义。典型就是具有普遍性、代表性，事实越典型，其警示和借鉴意义越大，而只有个性却没有普遍意义的题材，则缺乏广泛的指导价值。</a:t>
            </a:r>
            <a:endParaRPr lang="en-US" altLang="zh-CN" dirty="0"/>
          </a:p>
        </p:txBody>
      </p:sp>
      <p:sp>
        <p:nvSpPr>
          <p:cNvPr id="7" name="文本占位符 6">
            <a:extLst>
              <a:ext uri="{FF2B5EF4-FFF2-40B4-BE49-F238E27FC236}">
                <a16:creationId xmlns:a16="http://schemas.microsoft.com/office/drawing/2014/main" id="{829EA855-7153-BF25-38E1-94C1E01D390F}"/>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396202301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318E04-0D8C-589A-ABB3-9444551C0D71}"/>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46283AC9-B0F8-4EAB-88FB-6010DFAC85F5}"/>
              </a:ext>
            </a:extLst>
          </p:cNvPr>
          <p:cNvSpPr>
            <a:spLocks noGrp="1"/>
          </p:cNvSpPr>
          <p:nvPr>
            <p:ph type="body" sz="quarter" idx="11"/>
          </p:nvPr>
        </p:nvSpPr>
        <p:spPr>
          <a:xfrm>
            <a:off x="337294" y="1969546"/>
            <a:ext cx="11275585" cy="3587329"/>
          </a:xfrm>
        </p:spPr>
        <p:txBody>
          <a:bodyPr/>
          <a:lstStyle/>
          <a:p>
            <a:r>
              <a:rPr lang="zh-CN" altLang="en-US" dirty="0"/>
              <a:t>二、通报</a:t>
            </a:r>
            <a:endParaRPr lang="en-US" altLang="zh-CN" dirty="0"/>
          </a:p>
          <a:p>
            <a:r>
              <a:rPr lang="zh-CN" altLang="en-US" dirty="0"/>
              <a:t>（一）通报的特点及类型</a:t>
            </a:r>
          </a:p>
          <a:p>
            <a:r>
              <a:rPr lang="en-US" altLang="zh-CN" dirty="0"/>
              <a:t>1. </a:t>
            </a:r>
            <a:r>
              <a:rPr lang="zh-CN" altLang="en-US" dirty="0"/>
              <a:t>通报的特点</a:t>
            </a:r>
            <a:endParaRPr lang="en-US" altLang="zh-CN" dirty="0"/>
          </a:p>
          <a:p>
            <a:r>
              <a:rPr lang="zh-CN" altLang="en-US" dirty="0"/>
              <a:t>（</a:t>
            </a:r>
            <a:r>
              <a:rPr lang="en-US" altLang="zh-CN" dirty="0"/>
              <a:t>2</a:t>
            </a:r>
            <a:r>
              <a:rPr lang="zh-CN" altLang="en-US" dirty="0"/>
              <a:t>）指导性</a:t>
            </a:r>
            <a:endParaRPr lang="en-US" altLang="zh-CN" dirty="0"/>
          </a:p>
          <a:p>
            <a:r>
              <a:rPr lang="zh-CN" altLang="en-US" dirty="0"/>
              <a:t>通报的内容，其价值往往并不单纯在于发布动态信息、宣布事件处理结果，而是要激励先进、督促后进，树立学习榜样，或者提供反面典型，使读者能够总结经验、吸取教训，得到有益的启示或警示。</a:t>
            </a:r>
            <a:endParaRPr lang="en-US" altLang="zh-CN" dirty="0"/>
          </a:p>
        </p:txBody>
      </p:sp>
      <p:sp>
        <p:nvSpPr>
          <p:cNvPr id="7" name="文本占位符 6">
            <a:extLst>
              <a:ext uri="{FF2B5EF4-FFF2-40B4-BE49-F238E27FC236}">
                <a16:creationId xmlns:a16="http://schemas.microsoft.com/office/drawing/2014/main" id="{77E51E15-8680-D952-8E94-6FB4AA0D5C20}"/>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409179408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63E818-A630-6247-B25E-9EE9B1C8DF89}"/>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16989318-566C-6134-692B-7B8BF80AB273}"/>
              </a:ext>
            </a:extLst>
          </p:cNvPr>
          <p:cNvSpPr>
            <a:spLocks noGrp="1"/>
          </p:cNvSpPr>
          <p:nvPr>
            <p:ph type="body" sz="quarter" idx="11"/>
          </p:nvPr>
        </p:nvSpPr>
        <p:spPr>
          <a:xfrm>
            <a:off x="337294" y="1715631"/>
            <a:ext cx="11275585" cy="4095160"/>
          </a:xfrm>
        </p:spPr>
        <p:txBody>
          <a:bodyPr/>
          <a:lstStyle/>
          <a:p>
            <a:r>
              <a:rPr lang="zh-CN" altLang="en-US" dirty="0"/>
              <a:t>二、通报</a:t>
            </a:r>
            <a:endParaRPr lang="en-US" altLang="zh-CN" dirty="0"/>
          </a:p>
          <a:p>
            <a:r>
              <a:rPr lang="zh-CN" altLang="en-US" dirty="0"/>
              <a:t>（一）通报的特点及类型</a:t>
            </a:r>
          </a:p>
          <a:p>
            <a:r>
              <a:rPr lang="en-US" altLang="zh-CN" dirty="0"/>
              <a:t>1. </a:t>
            </a:r>
            <a:r>
              <a:rPr lang="zh-CN" altLang="en-US" dirty="0"/>
              <a:t>通报的特点</a:t>
            </a:r>
            <a:endParaRPr lang="en-US" altLang="zh-CN" dirty="0"/>
          </a:p>
          <a:p>
            <a:r>
              <a:rPr lang="zh-CN" altLang="en-US" dirty="0"/>
              <a:t>（</a:t>
            </a:r>
            <a:r>
              <a:rPr lang="en-US" altLang="zh-CN" dirty="0"/>
              <a:t>3</a:t>
            </a:r>
            <a:r>
              <a:rPr lang="zh-CN" altLang="en-US" dirty="0"/>
              <a:t>）时效性</a:t>
            </a:r>
            <a:endParaRPr lang="en-US" altLang="zh-CN" dirty="0"/>
          </a:p>
          <a:p>
            <a:r>
              <a:rPr lang="zh-CN" altLang="en-US" dirty="0"/>
              <a:t>上级机关应适时发布通报，且通报的事实详实具体，明确发生的时间、地点等要素。这就对通报的时效性提出了要求。通报的内容总是跟特定时期的背景有着紧密的联系，通报得过于迟缓，就失去了其沟通情况、宣传教育的目的。因此，通报的制发应该迅速、及时。</a:t>
            </a:r>
            <a:endParaRPr lang="en-US" altLang="zh-CN" dirty="0"/>
          </a:p>
        </p:txBody>
      </p:sp>
      <p:sp>
        <p:nvSpPr>
          <p:cNvPr id="7" name="文本占位符 6">
            <a:extLst>
              <a:ext uri="{FF2B5EF4-FFF2-40B4-BE49-F238E27FC236}">
                <a16:creationId xmlns:a16="http://schemas.microsoft.com/office/drawing/2014/main" id="{66B27BCE-0FEB-18C0-6257-631547276F43}"/>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302953130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149BDC-485D-DD09-5879-863F702023BE}"/>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6D376CD4-BF10-0C01-176A-672E61F99941}"/>
              </a:ext>
            </a:extLst>
          </p:cNvPr>
          <p:cNvSpPr>
            <a:spLocks noGrp="1"/>
          </p:cNvSpPr>
          <p:nvPr>
            <p:ph type="body" sz="quarter" idx="11"/>
          </p:nvPr>
        </p:nvSpPr>
        <p:spPr>
          <a:xfrm>
            <a:off x="337294" y="2223463"/>
            <a:ext cx="11275585" cy="3079497"/>
          </a:xfrm>
        </p:spPr>
        <p:txBody>
          <a:bodyPr/>
          <a:lstStyle/>
          <a:p>
            <a:r>
              <a:rPr lang="zh-CN" altLang="en-US" dirty="0"/>
              <a:t>二、通报</a:t>
            </a:r>
            <a:endParaRPr lang="en-US" altLang="zh-CN" dirty="0"/>
          </a:p>
          <a:p>
            <a:r>
              <a:rPr lang="zh-CN" altLang="en-US" dirty="0"/>
              <a:t>（一）通报的特点及类型</a:t>
            </a:r>
          </a:p>
          <a:p>
            <a:r>
              <a:rPr lang="en-US" altLang="zh-CN" dirty="0"/>
              <a:t>2. </a:t>
            </a:r>
            <a:r>
              <a:rPr lang="zh-CN" altLang="en-US" dirty="0"/>
              <a:t>通报的类型</a:t>
            </a:r>
            <a:endParaRPr lang="en-US" altLang="zh-CN" dirty="0"/>
          </a:p>
          <a:p>
            <a:r>
              <a:rPr lang="zh-CN" altLang="en-US" dirty="0"/>
              <a:t>（</a:t>
            </a:r>
            <a:r>
              <a:rPr lang="en-US" altLang="zh-CN" dirty="0"/>
              <a:t>1</a:t>
            </a:r>
            <a:r>
              <a:rPr lang="zh-CN" altLang="en-US" dirty="0"/>
              <a:t>）表彰通报</a:t>
            </a:r>
            <a:endParaRPr lang="en-US" altLang="zh-CN" dirty="0"/>
          </a:p>
          <a:p>
            <a:r>
              <a:rPr lang="zh-CN" altLang="en-US" dirty="0"/>
              <a:t>表彰通报是用来表彰先进人物或先进集体，介绍先进事迹、推广典型经验的，是从高层机关到基层单位都广泛采用的常用公文类型。</a:t>
            </a:r>
            <a:endParaRPr lang="en-US" altLang="zh-CN" dirty="0"/>
          </a:p>
        </p:txBody>
      </p:sp>
      <p:sp>
        <p:nvSpPr>
          <p:cNvPr id="7" name="文本占位符 6">
            <a:extLst>
              <a:ext uri="{FF2B5EF4-FFF2-40B4-BE49-F238E27FC236}">
                <a16:creationId xmlns:a16="http://schemas.microsoft.com/office/drawing/2014/main" id="{23D2B73E-CC88-EBA6-EC36-60DA83B98248}"/>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423736031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282732-7685-8469-82D6-2F474704D176}"/>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5F61EFB9-A1A7-4FD6-BC81-0AE02CC08C57}"/>
              </a:ext>
            </a:extLst>
          </p:cNvPr>
          <p:cNvSpPr>
            <a:spLocks noGrp="1"/>
          </p:cNvSpPr>
          <p:nvPr>
            <p:ph type="body" sz="quarter" idx="11"/>
          </p:nvPr>
        </p:nvSpPr>
        <p:spPr>
          <a:xfrm>
            <a:off x="337294" y="1715632"/>
            <a:ext cx="11275585" cy="4095160"/>
          </a:xfrm>
        </p:spPr>
        <p:txBody>
          <a:bodyPr/>
          <a:lstStyle/>
          <a:p>
            <a:r>
              <a:rPr lang="zh-CN" altLang="en-US" dirty="0"/>
              <a:t>二、通报</a:t>
            </a:r>
            <a:endParaRPr lang="en-US" altLang="zh-CN" dirty="0"/>
          </a:p>
          <a:p>
            <a:r>
              <a:rPr lang="zh-CN" altLang="en-US" dirty="0"/>
              <a:t>（一）通报的特点及类型</a:t>
            </a:r>
          </a:p>
          <a:p>
            <a:r>
              <a:rPr lang="en-US" altLang="zh-CN" dirty="0"/>
              <a:t>2. </a:t>
            </a:r>
            <a:r>
              <a:rPr lang="zh-CN" altLang="en-US" dirty="0"/>
              <a:t>通报的类型</a:t>
            </a:r>
            <a:endParaRPr lang="en-US" altLang="zh-CN" dirty="0"/>
          </a:p>
          <a:p>
            <a:r>
              <a:rPr lang="zh-CN" altLang="en-US" dirty="0"/>
              <a:t>（</a:t>
            </a:r>
            <a:r>
              <a:rPr lang="en-US" altLang="zh-CN" dirty="0"/>
              <a:t>2</a:t>
            </a:r>
            <a:r>
              <a:rPr lang="zh-CN" altLang="en-US" dirty="0"/>
              <a:t>）批评通报</a:t>
            </a:r>
            <a:endParaRPr lang="en-US" altLang="zh-CN" dirty="0"/>
          </a:p>
          <a:p>
            <a:r>
              <a:rPr lang="zh-CN" altLang="en-US" dirty="0"/>
              <a:t>批评通报是对工作中发生、出现的重大事故、重大失误、错误倾向、不良风气提出批评时使用的公文文种，重在以儆效尤，有针砭、警示、纠正的作用。批评通报可以针对个人所犯的错误制发，也可以针对某一部门、单位的不良现象制发，还可以针对普遍存在的某种问题制发。</a:t>
            </a:r>
            <a:endParaRPr lang="en-US" altLang="zh-CN" dirty="0"/>
          </a:p>
        </p:txBody>
      </p:sp>
      <p:sp>
        <p:nvSpPr>
          <p:cNvPr id="7" name="文本占位符 6">
            <a:extLst>
              <a:ext uri="{FF2B5EF4-FFF2-40B4-BE49-F238E27FC236}">
                <a16:creationId xmlns:a16="http://schemas.microsoft.com/office/drawing/2014/main" id="{10F8C592-BFE2-C70F-0161-56A5813AE4D9}"/>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107315807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3F379A-0F52-1AB2-8A09-4E5253FDD8D3}"/>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209C2220-0F6B-1F5D-E5A5-DE18F708E46C}"/>
              </a:ext>
            </a:extLst>
          </p:cNvPr>
          <p:cNvSpPr>
            <a:spLocks noGrp="1"/>
          </p:cNvSpPr>
          <p:nvPr>
            <p:ph type="body" sz="quarter" idx="11"/>
          </p:nvPr>
        </p:nvSpPr>
        <p:spPr>
          <a:xfrm>
            <a:off x="337294" y="1969548"/>
            <a:ext cx="11275585" cy="3587329"/>
          </a:xfrm>
        </p:spPr>
        <p:txBody>
          <a:bodyPr/>
          <a:lstStyle/>
          <a:p>
            <a:r>
              <a:rPr lang="zh-CN" altLang="en-US" dirty="0"/>
              <a:t>二、通报</a:t>
            </a:r>
            <a:endParaRPr lang="en-US" altLang="zh-CN" dirty="0"/>
          </a:p>
          <a:p>
            <a:r>
              <a:rPr lang="zh-CN" altLang="en-US" dirty="0"/>
              <a:t>（一）通报的特点及类型</a:t>
            </a:r>
          </a:p>
          <a:p>
            <a:r>
              <a:rPr lang="en-US" altLang="zh-CN" dirty="0"/>
              <a:t>2. </a:t>
            </a:r>
            <a:r>
              <a:rPr lang="zh-CN" altLang="en-US" dirty="0"/>
              <a:t>通报的类型</a:t>
            </a:r>
            <a:endParaRPr lang="en-US" altLang="zh-CN" dirty="0"/>
          </a:p>
          <a:p>
            <a:r>
              <a:rPr lang="zh-CN" altLang="en-US" dirty="0"/>
              <a:t>（</a:t>
            </a:r>
            <a:r>
              <a:rPr lang="en-US" altLang="zh-CN" dirty="0"/>
              <a:t>3</a:t>
            </a:r>
            <a:r>
              <a:rPr lang="zh-CN" altLang="en-US" dirty="0"/>
              <a:t>）情况通报</a:t>
            </a:r>
            <a:endParaRPr lang="en-US" altLang="zh-CN" dirty="0"/>
          </a:p>
          <a:p>
            <a:r>
              <a:rPr lang="zh-CN" altLang="en-US" dirty="0"/>
              <a:t>用来传达重要精神、沟通重要情况的通报是情况通报。为了让下级单位对一些重要事件或全局状况有所了解，上级机关应适时发布这样的通报。常见的工作情况通报内容主要有工作进展情况、落实情况、评比检查结果等。</a:t>
            </a:r>
            <a:endParaRPr lang="en-US" altLang="zh-CN" dirty="0"/>
          </a:p>
        </p:txBody>
      </p:sp>
      <p:sp>
        <p:nvSpPr>
          <p:cNvPr id="7" name="文本占位符 6">
            <a:extLst>
              <a:ext uri="{FF2B5EF4-FFF2-40B4-BE49-F238E27FC236}">
                <a16:creationId xmlns:a16="http://schemas.microsoft.com/office/drawing/2014/main" id="{0D5E43D9-2BA9-847F-38F0-181E005CF711}"/>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353025861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92E9FF-E991-8C98-ABFA-4A367F1FEB30}"/>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754927E9-4B78-9536-A20E-8FF1C9FB47AD}"/>
              </a:ext>
            </a:extLst>
          </p:cNvPr>
          <p:cNvSpPr>
            <a:spLocks noGrp="1"/>
          </p:cNvSpPr>
          <p:nvPr>
            <p:ph type="body" sz="quarter" idx="11"/>
          </p:nvPr>
        </p:nvSpPr>
        <p:spPr>
          <a:xfrm>
            <a:off x="337294" y="2477380"/>
            <a:ext cx="11275585" cy="2571666"/>
          </a:xfrm>
        </p:spPr>
        <p:txBody>
          <a:bodyPr/>
          <a:lstStyle/>
          <a:p>
            <a:r>
              <a:rPr lang="zh-CN" altLang="en-US" dirty="0"/>
              <a:t>二、通报</a:t>
            </a:r>
            <a:endParaRPr lang="en-US" altLang="zh-CN" dirty="0"/>
          </a:p>
          <a:p>
            <a:r>
              <a:rPr lang="zh-CN" altLang="en-US" dirty="0"/>
              <a:t>（二）通报的格式与写法</a:t>
            </a:r>
            <a:endParaRPr lang="en-US" altLang="zh-CN" dirty="0"/>
          </a:p>
          <a:p>
            <a:r>
              <a:rPr lang="en-US" altLang="zh-CN" dirty="0"/>
              <a:t>1. </a:t>
            </a:r>
            <a:r>
              <a:rPr lang="zh-CN" altLang="en-US" dirty="0"/>
              <a:t>标题</a:t>
            </a:r>
            <a:endParaRPr lang="en-US" altLang="zh-CN" dirty="0"/>
          </a:p>
          <a:p>
            <a:r>
              <a:rPr lang="zh-CN" altLang="en-US" dirty="0"/>
              <a:t>通报的标题一般由发文机关 </a:t>
            </a:r>
            <a:r>
              <a:rPr lang="en-US" altLang="zh-CN" dirty="0"/>
              <a:t>+ </a:t>
            </a:r>
            <a:r>
              <a:rPr lang="zh-CN" altLang="en-US" dirty="0"/>
              <a:t>事由 </a:t>
            </a:r>
            <a:r>
              <a:rPr lang="en-US" altLang="zh-CN" dirty="0"/>
              <a:t>+ </a:t>
            </a:r>
            <a:r>
              <a:rPr lang="zh-CN" altLang="en-US" dirty="0"/>
              <a:t>文种构成，有时也可只有“发文机关 </a:t>
            </a:r>
            <a:r>
              <a:rPr lang="en-US" altLang="zh-CN" dirty="0"/>
              <a:t>+ </a:t>
            </a:r>
            <a:r>
              <a:rPr lang="zh-CN" altLang="en-US" dirty="0"/>
              <a:t>文种” 或者“事由 </a:t>
            </a:r>
            <a:r>
              <a:rPr lang="en-US" altLang="zh-CN" dirty="0"/>
              <a:t>+ </a:t>
            </a:r>
            <a:r>
              <a:rPr lang="zh-CN" altLang="en-US" dirty="0"/>
              <a:t>文种”，或直接用“通报”二字。</a:t>
            </a:r>
            <a:endParaRPr lang="en-US" altLang="zh-CN" dirty="0"/>
          </a:p>
        </p:txBody>
      </p:sp>
      <p:sp>
        <p:nvSpPr>
          <p:cNvPr id="7" name="文本占位符 6">
            <a:extLst>
              <a:ext uri="{FF2B5EF4-FFF2-40B4-BE49-F238E27FC236}">
                <a16:creationId xmlns:a16="http://schemas.microsoft.com/office/drawing/2014/main" id="{8A2DCAE8-CEBC-3AAE-2BEB-F2118A540D8A}"/>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92257300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2182EA-59E9-F9F6-96AB-D834616DEAC4}"/>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A3C91FE3-D9C1-5710-00D5-699B30191149}"/>
              </a:ext>
            </a:extLst>
          </p:cNvPr>
          <p:cNvSpPr>
            <a:spLocks noGrp="1"/>
          </p:cNvSpPr>
          <p:nvPr>
            <p:ph type="body" sz="quarter" idx="11"/>
          </p:nvPr>
        </p:nvSpPr>
        <p:spPr>
          <a:xfrm>
            <a:off x="337294" y="2477380"/>
            <a:ext cx="11275585" cy="2571666"/>
          </a:xfrm>
        </p:spPr>
        <p:txBody>
          <a:bodyPr/>
          <a:lstStyle/>
          <a:p>
            <a:r>
              <a:rPr lang="zh-CN" altLang="en-US" dirty="0"/>
              <a:t>二、通报</a:t>
            </a:r>
            <a:endParaRPr lang="en-US" altLang="zh-CN" dirty="0"/>
          </a:p>
          <a:p>
            <a:r>
              <a:rPr lang="zh-CN" altLang="en-US" dirty="0"/>
              <a:t>（二）通报的格式与写法</a:t>
            </a:r>
            <a:endParaRPr lang="en-US" altLang="zh-CN" dirty="0"/>
          </a:p>
          <a:p>
            <a:r>
              <a:rPr lang="en-US" altLang="zh-CN" dirty="0"/>
              <a:t>2. </a:t>
            </a:r>
            <a:r>
              <a:rPr lang="zh-CN" altLang="en-US" dirty="0"/>
              <a:t>主送机关</a:t>
            </a:r>
            <a:endParaRPr lang="en-US" altLang="zh-CN" dirty="0"/>
          </a:p>
          <a:p>
            <a:r>
              <a:rPr lang="zh-CN" altLang="en-US" dirty="0"/>
              <a:t>指定下发单位的通报要写明主送机关，通报的主送机关一般较多，以体现“通”的特点。</a:t>
            </a:r>
            <a:endParaRPr lang="en-US" altLang="zh-CN" dirty="0"/>
          </a:p>
        </p:txBody>
      </p:sp>
      <p:sp>
        <p:nvSpPr>
          <p:cNvPr id="7" name="文本占位符 6">
            <a:extLst>
              <a:ext uri="{FF2B5EF4-FFF2-40B4-BE49-F238E27FC236}">
                <a16:creationId xmlns:a16="http://schemas.microsoft.com/office/drawing/2014/main" id="{9061DC97-B0EA-1287-AEA6-ED07E915E2DC}"/>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375522563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A8F839-9B6B-A4B6-53E6-BFE6815AE99D}"/>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E6DEF16F-D465-1C66-1908-BEB2548185BC}"/>
              </a:ext>
            </a:extLst>
          </p:cNvPr>
          <p:cNvSpPr>
            <a:spLocks noGrp="1"/>
          </p:cNvSpPr>
          <p:nvPr>
            <p:ph type="body" sz="quarter" idx="11"/>
          </p:nvPr>
        </p:nvSpPr>
        <p:spPr>
          <a:xfrm>
            <a:off x="337294" y="1715634"/>
            <a:ext cx="11275585" cy="4095160"/>
          </a:xfrm>
        </p:spPr>
        <p:txBody>
          <a:bodyPr/>
          <a:lstStyle/>
          <a:p>
            <a:r>
              <a:rPr lang="zh-CN" altLang="en-US" dirty="0"/>
              <a:t>二、通报</a:t>
            </a:r>
            <a:endParaRPr lang="en-US" altLang="zh-CN" dirty="0"/>
          </a:p>
          <a:p>
            <a:r>
              <a:rPr lang="zh-CN" altLang="en-US" dirty="0"/>
              <a:t>（二）通报的格式与写法</a:t>
            </a:r>
            <a:endParaRPr lang="en-US" altLang="zh-CN" dirty="0"/>
          </a:p>
          <a:p>
            <a:r>
              <a:rPr lang="en-US" altLang="zh-CN" dirty="0"/>
              <a:t>3. </a:t>
            </a:r>
            <a:r>
              <a:rPr lang="zh-CN" altLang="en-US" dirty="0"/>
              <a:t>正文</a:t>
            </a:r>
            <a:endParaRPr lang="en-US" altLang="zh-CN" dirty="0"/>
          </a:p>
          <a:p>
            <a:r>
              <a:rPr lang="zh-CN" altLang="en-US" dirty="0"/>
              <a:t>（</a:t>
            </a:r>
            <a:r>
              <a:rPr lang="en-US" altLang="zh-CN" dirty="0"/>
              <a:t>1</a:t>
            </a:r>
            <a:r>
              <a:rPr lang="zh-CN" altLang="en-US" dirty="0"/>
              <a:t>）表彰或批评通报</a:t>
            </a:r>
            <a:endParaRPr lang="en-US" altLang="zh-CN" dirty="0"/>
          </a:p>
          <a:p>
            <a:r>
              <a:rPr lang="zh-CN" altLang="en-US" dirty="0"/>
              <a:t>① 介绍事实情况</a:t>
            </a:r>
            <a:endParaRPr lang="en-US" altLang="zh-CN" dirty="0"/>
          </a:p>
          <a:p>
            <a:r>
              <a:rPr lang="zh-CN" altLang="en-US" dirty="0"/>
              <a:t>② 进行分析评价</a:t>
            </a:r>
            <a:endParaRPr lang="en-US" altLang="zh-CN" dirty="0"/>
          </a:p>
          <a:p>
            <a:r>
              <a:rPr lang="zh-CN" altLang="en-US" dirty="0"/>
              <a:t>③ 作出奖惩决定</a:t>
            </a:r>
            <a:endParaRPr lang="en-US" altLang="zh-CN" dirty="0"/>
          </a:p>
          <a:p>
            <a:r>
              <a:rPr lang="zh-CN" altLang="en-US" dirty="0"/>
              <a:t>④ 提出希望和要求</a:t>
            </a:r>
            <a:endParaRPr lang="en-US" altLang="zh-CN" dirty="0"/>
          </a:p>
        </p:txBody>
      </p:sp>
      <p:sp>
        <p:nvSpPr>
          <p:cNvPr id="7" name="文本占位符 6">
            <a:extLst>
              <a:ext uri="{FF2B5EF4-FFF2-40B4-BE49-F238E27FC236}">
                <a16:creationId xmlns:a16="http://schemas.microsoft.com/office/drawing/2014/main" id="{8E63B2AE-008C-0E82-E04F-EE718737F6BF}"/>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409217224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5433F4-16F4-148F-69E0-539F7D11540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BC85291-F251-77B1-DBA9-C16C7BA68D6E}"/>
              </a:ext>
            </a:extLst>
          </p:cNvPr>
          <p:cNvSpPr>
            <a:spLocks noGrp="1"/>
          </p:cNvSpPr>
          <p:nvPr>
            <p:ph type="body" sz="quarter" idx="11"/>
          </p:nvPr>
        </p:nvSpPr>
        <p:spPr>
          <a:xfrm>
            <a:off x="337294" y="2641683"/>
            <a:ext cx="11275585" cy="2243050"/>
          </a:xfrm>
        </p:spPr>
        <p:txBody>
          <a:bodyPr/>
          <a:lstStyle/>
          <a:p>
            <a:r>
              <a:rPr lang="zh-CN" altLang="en-US" dirty="0"/>
              <a:t>二、应用文的作用</a:t>
            </a:r>
            <a:endParaRPr lang="en-US" altLang="zh-CN" dirty="0"/>
          </a:p>
          <a:p>
            <a:r>
              <a:rPr lang="zh-CN" altLang="en-US" dirty="0"/>
              <a:t>（四）指导实践，推动工作</a:t>
            </a:r>
            <a:endParaRPr lang="en-US" altLang="zh-CN" dirty="0"/>
          </a:p>
          <a:p>
            <a:r>
              <a:rPr lang="zh-CN" altLang="en-US" dirty="0"/>
              <a:t>应用文特别是下行文，具有显著的行政管理和工作指导功能。它是国家机关、党组织和企事业单位贯彻落实方针政策、部署工作任务、监督执行情况的重要手段。</a:t>
            </a:r>
          </a:p>
        </p:txBody>
      </p:sp>
      <p:sp>
        <p:nvSpPr>
          <p:cNvPr id="4" name="文本占位符 3">
            <a:extLst>
              <a:ext uri="{FF2B5EF4-FFF2-40B4-BE49-F238E27FC236}">
                <a16:creationId xmlns:a16="http://schemas.microsoft.com/office/drawing/2014/main" id="{0CCD5FF5-D87E-7223-EA9A-0AC323B313B1}"/>
              </a:ext>
            </a:extLst>
          </p:cNvPr>
          <p:cNvSpPr>
            <a:spLocks noGrp="1"/>
          </p:cNvSpPr>
          <p:nvPr>
            <p:ph type="body" sz="quarter" idx="10"/>
          </p:nvPr>
        </p:nvSpPr>
        <p:spPr/>
        <p:txBody>
          <a:bodyPr/>
          <a:lstStyle/>
          <a:p>
            <a:r>
              <a:rPr lang="zh-CN" altLang="en-US" dirty="0"/>
              <a:t>应用文概述</a:t>
            </a:r>
          </a:p>
        </p:txBody>
      </p:sp>
    </p:spTree>
    <p:extLst>
      <p:ext uri="{BB962C8B-B14F-4D97-AF65-F5344CB8AC3E}">
        <p14:creationId xmlns:p14="http://schemas.microsoft.com/office/powerpoint/2010/main" val="338122391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BE584A-1DD7-3C01-C1D7-723FDF509C77}"/>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1ACF13E1-7A49-9673-D631-644DBB8C6A33}"/>
              </a:ext>
            </a:extLst>
          </p:cNvPr>
          <p:cNvSpPr>
            <a:spLocks noGrp="1"/>
          </p:cNvSpPr>
          <p:nvPr>
            <p:ph type="body" sz="quarter" idx="11"/>
          </p:nvPr>
        </p:nvSpPr>
        <p:spPr>
          <a:xfrm>
            <a:off x="337294" y="1969550"/>
            <a:ext cx="11275585" cy="3587329"/>
          </a:xfrm>
        </p:spPr>
        <p:txBody>
          <a:bodyPr/>
          <a:lstStyle/>
          <a:p>
            <a:r>
              <a:rPr lang="zh-CN" altLang="en-US" dirty="0"/>
              <a:t>二、通报</a:t>
            </a:r>
            <a:endParaRPr lang="en-US" altLang="zh-CN" dirty="0"/>
          </a:p>
          <a:p>
            <a:r>
              <a:rPr lang="zh-CN" altLang="en-US" dirty="0"/>
              <a:t>（二）通报的格式与写法</a:t>
            </a:r>
            <a:endParaRPr lang="en-US" altLang="zh-CN" dirty="0"/>
          </a:p>
          <a:p>
            <a:r>
              <a:rPr lang="en-US" altLang="zh-CN" dirty="0"/>
              <a:t>3. </a:t>
            </a:r>
            <a:r>
              <a:rPr lang="zh-CN" altLang="en-US" dirty="0"/>
              <a:t>正文</a:t>
            </a:r>
            <a:endParaRPr lang="en-US" altLang="zh-CN" dirty="0"/>
          </a:p>
          <a:p>
            <a:r>
              <a:rPr lang="zh-CN" altLang="en-US" dirty="0"/>
              <a:t>（</a:t>
            </a:r>
            <a:r>
              <a:rPr lang="en-US" altLang="zh-CN" dirty="0"/>
              <a:t>2</a:t>
            </a:r>
            <a:r>
              <a:rPr lang="zh-CN" altLang="en-US" dirty="0"/>
              <a:t>）情况通报</a:t>
            </a:r>
            <a:endParaRPr lang="en-US" altLang="zh-CN" dirty="0"/>
          </a:p>
          <a:p>
            <a:r>
              <a:rPr lang="zh-CN" altLang="en-US" dirty="0"/>
              <a:t>① 缘由和目的</a:t>
            </a:r>
            <a:endParaRPr lang="en-US" altLang="zh-CN" dirty="0"/>
          </a:p>
          <a:p>
            <a:r>
              <a:rPr lang="zh-CN" altLang="en-US" dirty="0"/>
              <a:t>② 情况和信息</a:t>
            </a:r>
            <a:endParaRPr lang="en-US" altLang="zh-CN" dirty="0"/>
          </a:p>
          <a:p>
            <a:r>
              <a:rPr lang="zh-CN" altLang="en-US" dirty="0"/>
              <a:t>③ 希望和要求</a:t>
            </a:r>
            <a:endParaRPr lang="en-US" altLang="zh-CN" dirty="0"/>
          </a:p>
        </p:txBody>
      </p:sp>
      <p:sp>
        <p:nvSpPr>
          <p:cNvPr id="7" name="文本占位符 6">
            <a:extLst>
              <a:ext uri="{FF2B5EF4-FFF2-40B4-BE49-F238E27FC236}">
                <a16:creationId xmlns:a16="http://schemas.microsoft.com/office/drawing/2014/main" id="{7AC89F13-7C6A-7695-A831-57317B6B9EAD}"/>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418365671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DC785A-495C-52F5-C713-3F03BDE23B5D}"/>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6D7E3F3A-85EA-4F8E-96A0-2886919C1DF1}"/>
              </a:ext>
            </a:extLst>
          </p:cNvPr>
          <p:cNvSpPr>
            <a:spLocks noGrp="1"/>
          </p:cNvSpPr>
          <p:nvPr>
            <p:ph type="body" sz="quarter" idx="11"/>
          </p:nvPr>
        </p:nvSpPr>
        <p:spPr>
          <a:xfrm>
            <a:off x="337294" y="2731297"/>
            <a:ext cx="11275585" cy="2063835"/>
          </a:xfrm>
        </p:spPr>
        <p:txBody>
          <a:bodyPr/>
          <a:lstStyle/>
          <a:p>
            <a:r>
              <a:rPr lang="zh-CN" altLang="en-US" dirty="0"/>
              <a:t>二、通报</a:t>
            </a:r>
            <a:endParaRPr lang="en-US" altLang="zh-CN" dirty="0"/>
          </a:p>
          <a:p>
            <a:r>
              <a:rPr lang="zh-CN" altLang="en-US" dirty="0"/>
              <a:t>（二）通报的格式与写法</a:t>
            </a:r>
            <a:endParaRPr lang="en-US" altLang="zh-CN" dirty="0"/>
          </a:p>
          <a:p>
            <a:r>
              <a:rPr lang="en-US" altLang="zh-CN" dirty="0"/>
              <a:t>4. </a:t>
            </a:r>
            <a:r>
              <a:rPr lang="zh-CN" altLang="en-US" dirty="0"/>
              <a:t>落款</a:t>
            </a:r>
            <a:endParaRPr lang="en-US" altLang="zh-CN" dirty="0"/>
          </a:p>
          <a:p>
            <a:r>
              <a:rPr lang="zh-CN" altLang="en-US" dirty="0"/>
              <a:t>在正文右下方写明发文机关名称，标示成文日期，加盖印章。</a:t>
            </a:r>
            <a:endParaRPr lang="en-US" altLang="zh-CN" dirty="0"/>
          </a:p>
        </p:txBody>
      </p:sp>
      <p:sp>
        <p:nvSpPr>
          <p:cNvPr id="7" name="文本占位符 6">
            <a:extLst>
              <a:ext uri="{FF2B5EF4-FFF2-40B4-BE49-F238E27FC236}">
                <a16:creationId xmlns:a16="http://schemas.microsoft.com/office/drawing/2014/main" id="{383B530D-8446-5314-2E6B-D9143699F57C}"/>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192894676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9D77D8-F8E1-E4E5-D0A3-CA8E6DD8DBE2}"/>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EFDB5282-D8A1-CF68-BE0D-CC6578C39A1D}"/>
              </a:ext>
            </a:extLst>
          </p:cNvPr>
          <p:cNvSpPr>
            <a:spLocks noGrp="1"/>
          </p:cNvSpPr>
          <p:nvPr>
            <p:ph type="body" sz="quarter" idx="11"/>
          </p:nvPr>
        </p:nvSpPr>
        <p:spPr>
          <a:xfrm>
            <a:off x="337294" y="1969551"/>
            <a:ext cx="11275585" cy="3587329"/>
          </a:xfrm>
        </p:spPr>
        <p:txBody>
          <a:bodyPr/>
          <a:lstStyle/>
          <a:p>
            <a:r>
              <a:rPr lang="zh-CN" altLang="en-US" dirty="0"/>
              <a:t>二、通报</a:t>
            </a:r>
            <a:endParaRPr lang="en-US" altLang="zh-CN" dirty="0"/>
          </a:p>
          <a:p>
            <a:r>
              <a:rPr lang="zh-CN" altLang="en-US" dirty="0"/>
              <a:t>（三）通报的写作要求</a:t>
            </a:r>
            <a:endParaRPr lang="en-US" altLang="zh-CN" dirty="0"/>
          </a:p>
          <a:p>
            <a:r>
              <a:rPr lang="en-US" altLang="zh-CN" dirty="0"/>
              <a:t>1. </a:t>
            </a:r>
            <a:r>
              <a:rPr lang="zh-CN" altLang="en-US" dirty="0"/>
              <a:t>一般不提出具体工作要求</a:t>
            </a:r>
            <a:endParaRPr lang="en-US" altLang="zh-CN" dirty="0"/>
          </a:p>
          <a:p>
            <a:r>
              <a:rPr lang="zh-CN" altLang="en-US" dirty="0"/>
              <a:t>在实际工作中，部分用于传达上级指示的公文既可以使用“通知”，也可以使用“通报”。但与“通知”不同的是，“通报”通常不涉及具体的工作部署或组织实施事项，也不对下级提出明确的工作任务和执行要求。其主要功能在于传递信息、总结经验、指出问题或表明态度。</a:t>
            </a:r>
            <a:endParaRPr lang="en-US" altLang="zh-CN" dirty="0"/>
          </a:p>
        </p:txBody>
      </p:sp>
      <p:sp>
        <p:nvSpPr>
          <p:cNvPr id="7" name="文本占位符 6">
            <a:extLst>
              <a:ext uri="{FF2B5EF4-FFF2-40B4-BE49-F238E27FC236}">
                <a16:creationId xmlns:a16="http://schemas.microsoft.com/office/drawing/2014/main" id="{C255D8E8-E33A-3E33-BCAE-37E59401B053}"/>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233228620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DDB132-962B-F16B-EE20-252EF06AE5D0}"/>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899CD186-4F65-2B28-4CCB-233B184D6A3C}"/>
              </a:ext>
            </a:extLst>
          </p:cNvPr>
          <p:cNvSpPr>
            <a:spLocks noGrp="1"/>
          </p:cNvSpPr>
          <p:nvPr>
            <p:ph type="body" sz="quarter" idx="11"/>
          </p:nvPr>
        </p:nvSpPr>
        <p:spPr>
          <a:xfrm>
            <a:off x="337294" y="2223467"/>
            <a:ext cx="11275585" cy="3079497"/>
          </a:xfrm>
        </p:spPr>
        <p:txBody>
          <a:bodyPr/>
          <a:lstStyle/>
          <a:p>
            <a:r>
              <a:rPr lang="zh-CN" altLang="en-US" dirty="0"/>
              <a:t>二、通报</a:t>
            </a:r>
            <a:endParaRPr lang="en-US" altLang="zh-CN" dirty="0"/>
          </a:p>
          <a:p>
            <a:r>
              <a:rPr lang="zh-CN" altLang="en-US" dirty="0"/>
              <a:t>（三）通报的写作要求</a:t>
            </a:r>
            <a:endParaRPr lang="en-US" altLang="zh-CN" dirty="0"/>
          </a:p>
          <a:p>
            <a:r>
              <a:rPr lang="en-US" altLang="zh-CN" dirty="0"/>
              <a:t>2. </a:t>
            </a:r>
            <a:r>
              <a:rPr lang="zh-CN" altLang="en-US" dirty="0"/>
              <a:t>文风朴实，语言简洁</a:t>
            </a:r>
            <a:endParaRPr lang="en-US" altLang="zh-CN" dirty="0"/>
          </a:p>
          <a:p>
            <a:r>
              <a:rPr lang="zh-CN" altLang="en-US" dirty="0"/>
              <a:t>通报的语言应力求朴实无华、简洁明了，避免浮夸修饰和过度渲染。无论是表扬性通报还是批评性通报，都应以事实为依据，做到言之有据、客观公正。撰写时应对相关情况进行认真核实，杜绝夸大事实、拔高成绩或掩盖问题等现象，确保内容真实可信。</a:t>
            </a:r>
            <a:endParaRPr lang="en-US" altLang="zh-CN" dirty="0"/>
          </a:p>
        </p:txBody>
      </p:sp>
      <p:sp>
        <p:nvSpPr>
          <p:cNvPr id="7" name="文本占位符 6">
            <a:extLst>
              <a:ext uri="{FF2B5EF4-FFF2-40B4-BE49-F238E27FC236}">
                <a16:creationId xmlns:a16="http://schemas.microsoft.com/office/drawing/2014/main" id="{4F4EC067-D584-455C-8FC8-88F2C280DC10}"/>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396968289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712B83-A077-0A4E-F72C-D0762B77EB12}"/>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AB00518E-86CC-D9B9-7BA1-E42814C87C41}"/>
              </a:ext>
            </a:extLst>
          </p:cNvPr>
          <p:cNvSpPr>
            <a:spLocks noGrp="1"/>
          </p:cNvSpPr>
          <p:nvPr>
            <p:ph type="body" sz="quarter" idx="11"/>
          </p:nvPr>
        </p:nvSpPr>
        <p:spPr>
          <a:xfrm>
            <a:off x="337294" y="2223467"/>
            <a:ext cx="11275585" cy="3079497"/>
          </a:xfrm>
        </p:spPr>
        <p:txBody>
          <a:bodyPr/>
          <a:lstStyle/>
          <a:p>
            <a:r>
              <a:rPr lang="zh-CN" altLang="en-US" dirty="0"/>
              <a:t>二、通报</a:t>
            </a:r>
            <a:endParaRPr lang="en-US" altLang="zh-CN" dirty="0"/>
          </a:p>
          <a:p>
            <a:r>
              <a:rPr lang="zh-CN" altLang="en-US" dirty="0"/>
              <a:t>（三）通报的写作要求</a:t>
            </a:r>
            <a:endParaRPr lang="en-US" altLang="zh-CN" dirty="0"/>
          </a:p>
          <a:p>
            <a:r>
              <a:rPr lang="en-US" altLang="zh-CN" dirty="0"/>
              <a:t>3. </a:t>
            </a:r>
            <a:r>
              <a:rPr lang="zh-CN" altLang="en-US" dirty="0"/>
              <a:t>观点鲜明，立场明确</a:t>
            </a:r>
            <a:endParaRPr lang="en-US" altLang="zh-CN" dirty="0"/>
          </a:p>
          <a:p>
            <a:r>
              <a:rPr lang="zh-CN" altLang="en-US" dirty="0"/>
              <a:t>通报应具备明确的价值导向，提倡什么、反对什么应立场明确、是非判断清晰，不可模棱两可、含糊其辞。特别是批评性通报，更应突出原则性与严肃性，使读者能够准确理解发文单位的态度和立场。</a:t>
            </a:r>
            <a:endParaRPr lang="en-US" altLang="zh-CN" dirty="0"/>
          </a:p>
        </p:txBody>
      </p:sp>
      <p:sp>
        <p:nvSpPr>
          <p:cNvPr id="7" name="文本占位符 6">
            <a:extLst>
              <a:ext uri="{FF2B5EF4-FFF2-40B4-BE49-F238E27FC236}">
                <a16:creationId xmlns:a16="http://schemas.microsoft.com/office/drawing/2014/main" id="{C7BD0A9D-49D2-4BEC-009B-DF8F8846A1B1}"/>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309663622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7FFDA3-8F74-6BA5-B674-232A403A6217}"/>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07E461CF-4EB2-0FD6-703B-AB6CA4BEAFAE}"/>
              </a:ext>
            </a:extLst>
          </p:cNvPr>
          <p:cNvSpPr>
            <a:spLocks noGrp="1"/>
          </p:cNvSpPr>
          <p:nvPr>
            <p:ph type="body" sz="quarter" idx="11"/>
          </p:nvPr>
        </p:nvSpPr>
        <p:spPr>
          <a:xfrm>
            <a:off x="337294" y="1715636"/>
            <a:ext cx="11275585" cy="4095160"/>
          </a:xfrm>
        </p:spPr>
        <p:txBody>
          <a:bodyPr/>
          <a:lstStyle/>
          <a:p>
            <a:r>
              <a:rPr lang="zh-CN" altLang="en-US" dirty="0"/>
              <a:t>二、通报</a:t>
            </a:r>
            <a:endParaRPr lang="en-US" altLang="zh-CN" dirty="0"/>
          </a:p>
          <a:p>
            <a:r>
              <a:rPr lang="zh-CN" altLang="en-US" dirty="0"/>
              <a:t>（三）通报的写作要求</a:t>
            </a:r>
            <a:endParaRPr lang="en-US" altLang="zh-CN" dirty="0"/>
          </a:p>
          <a:p>
            <a:r>
              <a:rPr lang="en-US" altLang="zh-CN" dirty="0"/>
              <a:t>4. </a:t>
            </a:r>
            <a:r>
              <a:rPr lang="zh-CN" altLang="en-US" dirty="0"/>
              <a:t>详略得当，篇幅适中</a:t>
            </a:r>
            <a:endParaRPr lang="en-US" altLang="zh-CN" dirty="0"/>
          </a:p>
          <a:p>
            <a:r>
              <a:rPr lang="zh-CN" altLang="en-US" dirty="0"/>
              <a:t>通报的写作要注意结构合理、重点突出、详略得当。表彰性通报不宜写成文学性的报告文学，批评性通报也不能简单照搬原始材料或写成情况纪实。应围绕主题精选内容，去粗取精，突出核心信息。</a:t>
            </a:r>
          </a:p>
          <a:p>
            <a:r>
              <a:rPr lang="zh-CN" altLang="en-US" dirty="0"/>
              <a:t>一般而言，通报的篇幅控制在 </a:t>
            </a:r>
            <a:r>
              <a:rPr lang="en-US" altLang="zh-CN" dirty="0"/>
              <a:t>2000 </a:t>
            </a:r>
            <a:r>
              <a:rPr lang="zh-CN" altLang="en-US" dirty="0"/>
              <a:t>字以内较为适宜。即便内容较多，也应条理清晰、层次分明，确保语言简练、信息集中，便于阅读和理解。</a:t>
            </a:r>
            <a:endParaRPr lang="en-US" altLang="zh-CN" dirty="0"/>
          </a:p>
        </p:txBody>
      </p:sp>
      <p:sp>
        <p:nvSpPr>
          <p:cNvPr id="7" name="文本占位符 6">
            <a:extLst>
              <a:ext uri="{FF2B5EF4-FFF2-40B4-BE49-F238E27FC236}">
                <a16:creationId xmlns:a16="http://schemas.microsoft.com/office/drawing/2014/main" id="{51027B96-63B3-A7D5-2BC1-0C7EF5F9D057}"/>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312893203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D364AD-3599-5644-872D-1353E64930F5}"/>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CF97E65B-2EC8-33B3-BD6B-0633A24DAA7F}"/>
              </a:ext>
            </a:extLst>
          </p:cNvPr>
          <p:cNvSpPr>
            <a:spLocks noGrp="1"/>
          </p:cNvSpPr>
          <p:nvPr>
            <p:ph type="body" sz="quarter" idx="11"/>
          </p:nvPr>
        </p:nvSpPr>
        <p:spPr>
          <a:xfrm>
            <a:off x="337294" y="2223467"/>
            <a:ext cx="11275585" cy="3079497"/>
          </a:xfrm>
        </p:spPr>
        <p:txBody>
          <a:bodyPr/>
          <a:lstStyle/>
          <a:p>
            <a:r>
              <a:rPr lang="zh-CN" altLang="en-US" dirty="0"/>
              <a:t>三、报告</a:t>
            </a:r>
          </a:p>
          <a:p>
            <a:r>
              <a:rPr lang="zh-CN" altLang="en-US" dirty="0"/>
              <a:t>报告是报请性文件的一种，适用于向上级机关汇报工作、反映情况、回复询问。</a:t>
            </a:r>
            <a:endParaRPr lang="en-US" altLang="zh-CN" dirty="0"/>
          </a:p>
          <a:p>
            <a:r>
              <a:rPr lang="zh-CN" altLang="en-US" dirty="0"/>
              <a:t>报告属上行公文，应用相当广泛。它可以用于定期或不定期地向上级机关汇报工作，反映本部门、本单位贯彻执行各项方针、政策、批示的情况，反映实际工作中遇到的问题，为上级机关制定方针、政策或者作出决策、发出指示提供依据；还可以用于回复上级机关的询问。</a:t>
            </a:r>
            <a:endParaRPr lang="en-US" altLang="zh-CN" dirty="0"/>
          </a:p>
        </p:txBody>
      </p:sp>
      <p:sp>
        <p:nvSpPr>
          <p:cNvPr id="7" name="文本占位符 6">
            <a:extLst>
              <a:ext uri="{FF2B5EF4-FFF2-40B4-BE49-F238E27FC236}">
                <a16:creationId xmlns:a16="http://schemas.microsoft.com/office/drawing/2014/main" id="{1431D05D-AE40-F92E-7DB0-D9CD99CC6A8A}"/>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373121599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1F495F-0D18-8475-241C-8B5869CCCC72}"/>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76EBFACF-BFCA-3AEC-8E4A-A612F592B43E}"/>
              </a:ext>
            </a:extLst>
          </p:cNvPr>
          <p:cNvSpPr>
            <a:spLocks noGrp="1"/>
          </p:cNvSpPr>
          <p:nvPr>
            <p:ph type="body" sz="quarter" idx="11"/>
          </p:nvPr>
        </p:nvSpPr>
        <p:spPr>
          <a:xfrm>
            <a:off x="337294" y="2223468"/>
            <a:ext cx="11275585" cy="3079497"/>
          </a:xfrm>
        </p:spPr>
        <p:txBody>
          <a:bodyPr/>
          <a:lstStyle/>
          <a:p>
            <a:r>
              <a:rPr lang="zh-CN" altLang="en-US" dirty="0"/>
              <a:t>三、报告</a:t>
            </a:r>
          </a:p>
          <a:p>
            <a:r>
              <a:rPr lang="zh-CN" altLang="en-US" dirty="0"/>
              <a:t>（一）报告的特点及类型</a:t>
            </a:r>
          </a:p>
          <a:p>
            <a:r>
              <a:rPr lang="en-US" altLang="zh-CN" dirty="0"/>
              <a:t>1. </a:t>
            </a:r>
            <a:r>
              <a:rPr lang="zh-CN" altLang="en-US" dirty="0"/>
              <a:t>报告的特点</a:t>
            </a:r>
          </a:p>
          <a:p>
            <a:r>
              <a:rPr lang="zh-CN" altLang="en-US" dirty="0"/>
              <a:t>（</a:t>
            </a:r>
            <a:r>
              <a:rPr lang="en-US" altLang="zh-CN" dirty="0"/>
              <a:t>1</a:t>
            </a:r>
            <a:r>
              <a:rPr lang="zh-CN" altLang="en-US" dirty="0"/>
              <a:t>）行文的单向性</a:t>
            </a:r>
            <a:endParaRPr lang="en-US" altLang="zh-CN" dirty="0"/>
          </a:p>
          <a:p>
            <a:r>
              <a:rPr lang="zh-CN" altLang="en-US" dirty="0"/>
              <a:t>报告是下级机关向上级机关行文，旨在为上级机关提供情况，不需要受文单位批复，属单向行文。</a:t>
            </a:r>
            <a:endParaRPr lang="en-US" altLang="zh-CN" dirty="0"/>
          </a:p>
        </p:txBody>
      </p:sp>
      <p:sp>
        <p:nvSpPr>
          <p:cNvPr id="7" name="文本占位符 6">
            <a:extLst>
              <a:ext uri="{FF2B5EF4-FFF2-40B4-BE49-F238E27FC236}">
                <a16:creationId xmlns:a16="http://schemas.microsoft.com/office/drawing/2014/main" id="{F8E16D8B-A460-A412-629A-5770FFA2630D}"/>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125748459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BF8F81-9F56-BF00-B254-ED8E857C1B03}"/>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22A24567-D2EE-67FE-B3F8-803BE53EAC06}"/>
              </a:ext>
            </a:extLst>
          </p:cNvPr>
          <p:cNvSpPr>
            <a:spLocks noGrp="1"/>
          </p:cNvSpPr>
          <p:nvPr>
            <p:ph type="body" sz="quarter" idx="11"/>
          </p:nvPr>
        </p:nvSpPr>
        <p:spPr>
          <a:xfrm>
            <a:off x="337294" y="1969553"/>
            <a:ext cx="11275585" cy="3587329"/>
          </a:xfrm>
        </p:spPr>
        <p:txBody>
          <a:bodyPr/>
          <a:lstStyle/>
          <a:p>
            <a:r>
              <a:rPr lang="zh-CN" altLang="en-US" dirty="0"/>
              <a:t>三、报告</a:t>
            </a:r>
          </a:p>
          <a:p>
            <a:r>
              <a:rPr lang="zh-CN" altLang="en-US" dirty="0"/>
              <a:t>（一）报告的特点及类型</a:t>
            </a:r>
          </a:p>
          <a:p>
            <a:r>
              <a:rPr lang="en-US" altLang="zh-CN" dirty="0"/>
              <a:t>1. </a:t>
            </a:r>
            <a:r>
              <a:rPr lang="zh-CN" altLang="en-US" dirty="0"/>
              <a:t>报告的特点</a:t>
            </a:r>
          </a:p>
          <a:p>
            <a:r>
              <a:rPr lang="zh-CN" altLang="en-US" dirty="0"/>
              <a:t>（</a:t>
            </a:r>
            <a:r>
              <a:rPr lang="en-US" altLang="zh-CN" dirty="0"/>
              <a:t>2</a:t>
            </a:r>
            <a:r>
              <a:rPr lang="zh-CN" altLang="en-US" dirty="0"/>
              <a:t>）表达的陈述性</a:t>
            </a:r>
            <a:endParaRPr lang="en-US" altLang="zh-CN" dirty="0"/>
          </a:p>
          <a:p>
            <a:r>
              <a:rPr lang="zh-CN" altLang="en-US" dirty="0"/>
              <a:t>报告用于汇报工作、反映情况，具体地陈述本部门、本单位贯彻执行各项方针、政策的情况，某一阶段做了哪些工作，工作是怎样开展的，工作中具体取得了哪些成绩，还存在什么问题，表达方式是叙述和说明。</a:t>
            </a:r>
            <a:endParaRPr lang="en-US" altLang="zh-CN" dirty="0"/>
          </a:p>
        </p:txBody>
      </p:sp>
      <p:sp>
        <p:nvSpPr>
          <p:cNvPr id="7" name="文本占位符 6">
            <a:extLst>
              <a:ext uri="{FF2B5EF4-FFF2-40B4-BE49-F238E27FC236}">
                <a16:creationId xmlns:a16="http://schemas.microsoft.com/office/drawing/2014/main" id="{B0FBA6D9-3481-9A40-E351-0AFD3F35F53A}"/>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70258657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291C87-3AA0-F849-C8A3-8165C56AFBEB}"/>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1BFF9D77-6CCD-4ED6-664B-79F364385355}"/>
              </a:ext>
            </a:extLst>
          </p:cNvPr>
          <p:cNvSpPr>
            <a:spLocks noGrp="1"/>
          </p:cNvSpPr>
          <p:nvPr>
            <p:ph type="body" sz="quarter" idx="11"/>
          </p:nvPr>
        </p:nvSpPr>
        <p:spPr>
          <a:xfrm>
            <a:off x="337294" y="1969554"/>
            <a:ext cx="11275585" cy="3587329"/>
          </a:xfrm>
        </p:spPr>
        <p:txBody>
          <a:bodyPr/>
          <a:lstStyle/>
          <a:p>
            <a:r>
              <a:rPr lang="zh-CN" altLang="en-US" dirty="0"/>
              <a:t>三、报告</a:t>
            </a:r>
          </a:p>
          <a:p>
            <a:r>
              <a:rPr lang="zh-CN" altLang="en-US" dirty="0"/>
              <a:t>（一）报告的特点及类型</a:t>
            </a:r>
          </a:p>
          <a:p>
            <a:r>
              <a:rPr lang="en-US" altLang="zh-CN" dirty="0"/>
              <a:t>2. </a:t>
            </a:r>
            <a:r>
              <a:rPr lang="zh-CN" altLang="en-US" dirty="0"/>
              <a:t>报告的类型</a:t>
            </a:r>
            <a:endParaRPr lang="en-US" altLang="zh-CN" dirty="0"/>
          </a:p>
          <a:p>
            <a:r>
              <a:rPr lang="zh-CN" altLang="en-US" dirty="0"/>
              <a:t>（</a:t>
            </a:r>
            <a:r>
              <a:rPr lang="en-US" altLang="zh-CN" dirty="0"/>
              <a:t>1</a:t>
            </a:r>
            <a:r>
              <a:rPr lang="zh-CN" altLang="en-US" dirty="0"/>
              <a:t>）工作报告</a:t>
            </a:r>
            <a:endParaRPr lang="en-US" altLang="zh-CN" dirty="0"/>
          </a:p>
          <a:p>
            <a:r>
              <a:rPr lang="zh-CN" altLang="en-US" dirty="0"/>
              <a:t>工作报告是向上级机关或重要会议汇报工作情况的报告。它主要用于总结工作，反映某一阶段、某个方面贯彻落实政策、法令、批示的情况，如</a:t>
            </a:r>
            <a:r>
              <a:rPr lang="en-US" altLang="zh-CN" dirty="0"/>
              <a:t>《××</a:t>
            </a:r>
            <a:r>
              <a:rPr lang="zh-CN" altLang="en-US" dirty="0"/>
              <a:t>省人民政府关于全省乡村振兴工作情况的报告</a:t>
            </a:r>
            <a:r>
              <a:rPr lang="en-US" altLang="zh-CN" dirty="0"/>
              <a:t>》</a:t>
            </a:r>
            <a:r>
              <a:rPr lang="zh-CN" altLang="en-US" dirty="0"/>
              <a:t>。</a:t>
            </a:r>
            <a:endParaRPr lang="en-US" altLang="zh-CN" dirty="0"/>
          </a:p>
        </p:txBody>
      </p:sp>
      <p:sp>
        <p:nvSpPr>
          <p:cNvPr id="7" name="文本占位符 6">
            <a:extLst>
              <a:ext uri="{FF2B5EF4-FFF2-40B4-BE49-F238E27FC236}">
                <a16:creationId xmlns:a16="http://schemas.microsoft.com/office/drawing/2014/main" id="{D7799916-6721-A479-F342-46EED5AAB918}"/>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144350069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875E7B-C2BE-98B7-7AD5-2F8D664C4A7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2926FC2-8240-E6D6-C415-70C1F7BCA867}"/>
              </a:ext>
            </a:extLst>
          </p:cNvPr>
          <p:cNvSpPr>
            <a:spLocks noGrp="1"/>
          </p:cNvSpPr>
          <p:nvPr>
            <p:ph type="body" sz="quarter" idx="11"/>
          </p:nvPr>
        </p:nvSpPr>
        <p:spPr>
          <a:xfrm>
            <a:off x="337294" y="1256689"/>
            <a:ext cx="11275585" cy="5013039"/>
          </a:xfrm>
        </p:spPr>
        <p:txBody>
          <a:bodyPr/>
          <a:lstStyle/>
          <a:p>
            <a:r>
              <a:rPr lang="zh-CN" altLang="en-US" dirty="0"/>
              <a:t>三、应用文写作的特点</a:t>
            </a:r>
            <a:endParaRPr lang="en-US" altLang="zh-CN" dirty="0"/>
          </a:p>
          <a:p>
            <a:r>
              <a:rPr lang="zh-CN" altLang="en-US" dirty="0"/>
              <a:t>（一）以实用为目的</a:t>
            </a:r>
            <a:endParaRPr lang="en-US" altLang="zh-CN" dirty="0"/>
          </a:p>
          <a:p>
            <a:r>
              <a:rPr lang="zh-CN" altLang="en-US" dirty="0"/>
              <a:t>应用文是基于现实需求而产生的一种实用文体，其核心特征在于“应用”二字。它不同于文学作品以审美为目的，也不同于基础写作侧重于表达思想情感，而是围绕具体事务展开，具有明确的实际用途和解决问题的功能。每一种应用文都有特定的写作背景、目的和对象，直接服务于工作实践、社会管理和个人事务。无论是撰写一份通知、起草一份合同，还是提交一份报告、制订一项计划，都旨在解决现实中的具体问题，推动事务的顺利开展。因此，应用文写作强调“为事而作”，注重实际效果，体现出鲜明的实用价值。</a:t>
            </a:r>
          </a:p>
        </p:txBody>
      </p:sp>
      <p:sp>
        <p:nvSpPr>
          <p:cNvPr id="4" name="文本占位符 3">
            <a:extLst>
              <a:ext uri="{FF2B5EF4-FFF2-40B4-BE49-F238E27FC236}">
                <a16:creationId xmlns:a16="http://schemas.microsoft.com/office/drawing/2014/main" id="{41B65F95-F561-F8A8-F275-FB880E3D7515}"/>
              </a:ext>
            </a:extLst>
          </p:cNvPr>
          <p:cNvSpPr>
            <a:spLocks noGrp="1"/>
          </p:cNvSpPr>
          <p:nvPr>
            <p:ph type="body" sz="quarter" idx="10"/>
          </p:nvPr>
        </p:nvSpPr>
        <p:spPr/>
        <p:txBody>
          <a:bodyPr/>
          <a:lstStyle/>
          <a:p>
            <a:r>
              <a:rPr lang="zh-CN" altLang="en-US" dirty="0"/>
              <a:t>应用文概述</a:t>
            </a:r>
          </a:p>
        </p:txBody>
      </p:sp>
    </p:spTree>
    <p:extLst>
      <p:ext uri="{BB962C8B-B14F-4D97-AF65-F5344CB8AC3E}">
        <p14:creationId xmlns:p14="http://schemas.microsoft.com/office/powerpoint/2010/main" val="182941960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035A28-5C6B-1C15-18DD-4D2A41BC8BC9}"/>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70B20E83-DB3B-658E-8C04-6DBB1D844B21}"/>
              </a:ext>
            </a:extLst>
          </p:cNvPr>
          <p:cNvSpPr>
            <a:spLocks noGrp="1"/>
          </p:cNvSpPr>
          <p:nvPr>
            <p:ph type="body" sz="quarter" idx="11"/>
          </p:nvPr>
        </p:nvSpPr>
        <p:spPr>
          <a:xfrm>
            <a:off x="337294" y="1969554"/>
            <a:ext cx="11275585" cy="3587329"/>
          </a:xfrm>
        </p:spPr>
        <p:txBody>
          <a:bodyPr/>
          <a:lstStyle/>
          <a:p>
            <a:r>
              <a:rPr lang="zh-CN" altLang="en-US" dirty="0"/>
              <a:t>三、报告</a:t>
            </a:r>
          </a:p>
          <a:p>
            <a:r>
              <a:rPr lang="zh-CN" altLang="en-US" dirty="0"/>
              <a:t>（一）报告的特点及类型</a:t>
            </a:r>
          </a:p>
          <a:p>
            <a:r>
              <a:rPr lang="en-US" altLang="zh-CN" dirty="0"/>
              <a:t>2. </a:t>
            </a:r>
            <a:r>
              <a:rPr lang="zh-CN" altLang="en-US" dirty="0"/>
              <a:t>报告的类型</a:t>
            </a:r>
            <a:endParaRPr lang="en-US" altLang="zh-CN" dirty="0"/>
          </a:p>
          <a:p>
            <a:r>
              <a:rPr lang="zh-CN" altLang="en-US" dirty="0"/>
              <a:t>（</a:t>
            </a:r>
            <a:r>
              <a:rPr lang="en-US" altLang="zh-CN" dirty="0"/>
              <a:t>1</a:t>
            </a:r>
            <a:r>
              <a:rPr lang="zh-CN" altLang="en-US" dirty="0"/>
              <a:t>）工作报告</a:t>
            </a:r>
            <a:endParaRPr lang="en-US" altLang="zh-CN" dirty="0"/>
          </a:p>
          <a:p>
            <a:r>
              <a:rPr lang="zh-CN" altLang="en-US" dirty="0"/>
              <a:t>工作报告是向上级机关或重要会议汇报工作情况的报告。它主要用于总结工作，反映某一阶段、某个方面贯彻落实政策、法令、批示的情况，如</a:t>
            </a:r>
            <a:r>
              <a:rPr lang="en-US" altLang="zh-CN" dirty="0"/>
              <a:t>《××</a:t>
            </a:r>
            <a:r>
              <a:rPr lang="zh-CN" altLang="en-US" dirty="0"/>
              <a:t>省人民政府关于全省乡村振兴工作情况的报告</a:t>
            </a:r>
            <a:r>
              <a:rPr lang="en-US" altLang="zh-CN" dirty="0"/>
              <a:t>》</a:t>
            </a:r>
            <a:r>
              <a:rPr lang="zh-CN" altLang="en-US" dirty="0"/>
              <a:t>。</a:t>
            </a:r>
            <a:endParaRPr lang="en-US" altLang="zh-CN" dirty="0"/>
          </a:p>
        </p:txBody>
      </p:sp>
      <p:sp>
        <p:nvSpPr>
          <p:cNvPr id="7" name="文本占位符 6">
            <a:extLst>
              <a:ext uri="{FF2B5EF4-FFF2-40B4-BE49-F238E27FC236}">
                <a16:creationId xmlns:a16="http://schemas.microsoft.com/office/drawing/2014/main" id="{63A439FB-3C0A-B052-3840-F503D460DADB}"/>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166908682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C2FE40-D5AB-2937-ACDB-CE9755F44643}"/>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6D180178-B4CA-A775-6BD2-3C47AAAAA699}"/>
              </a:ext>
            </a:extLst>
          </p:cNvPr>
          <p:cNvSpPr>
            <a:spLocks noGrp="1"/>
          </p:cNvSpPr>
          <p:nvPr>
            <p:ph type="body" sz="quarter" idx="11"/>
          </p:nvPr>
        </p:nvSpPr>
        <p:spPr>
          <a:xfrm>
            <a:off x="337294" y="2223471"/>
            <a:ext cx="11275585" cy="3079497"/>
          </a:xfrm>
        </p:spPr>
        <p:txBody>
          <a:bodyPr/>
          <a:lstStyle/>
          <a:p>
            <a:r>
              <a:rPr lang="zh-CN" altLang="en-US" dirty="0"/>
              <a:t>三、报告</a:t>
            </a:r>
          </a:p>
          <a:p>
            <a:r>
              <a:rPr lang="zh-CN" altLang="en-US" dirty="0"/>
              <a:t>（一）报告的特点及类型</a:t>
            </a:r>
          </a:p>
          <a:p>
            <a:r>
              <a:rPr lang="en-US" altLang="zh-CN" dirty="0"/>
              <a:t>2. </a:t>
            </a:r>
            <a:r>
              <a:rPr lang="zh-CN" altLang="en-US" dirty="0"/>
              <a:t>报告的类型</a:t>
            </a:r>
            <a:endParaRPr lang="en-US" altLang="zh-CN" dirty="0"/>
          </a:p>
          <a:p>
            <a:r>
              <a:rPr lang="zh-CN" altLang="en-US" dirty="0"/>
              <a:t>（</a:t>
            </a:r>
            <a:r>
              <a:rPr lang="en-US" altLang="zh-CN" dirty="0"/>
              <a:t>2</a:t>
            </a:r>
            <a:r>
              <a:rPr lang="zh-CN" altLang="en-US" dirty="0"/>
              <a:t>）情况报告</a:t>
            </a:r>
            <a:endParaRPr lang="en-US" altLang="zh-CN" dirty="0"/>
          </a:p>
          <a:p>
            <a:r>
              <a:rPr lang="zh-CN" altLang="en-US" dirty="0"/>
              <a:t>它用于向上级反映工作中的重大情况、特殊情况和新动态等。这种报告便于上级机关根据下级情况及时采取措施、指导工作。</a:t>
            </a:r>
            <a:endParaRPr lang="en-US" altLang="zh-CN" dirty="0"/>
          </a:p>
        </p:txBody>
      </p:sp>
      <p:sp>
        <p:nvSpPr>
          <p:cNvPr id="7" name="文本占位符 6">
            <a:extLst>
              <a:ext uri="{FF2B5EF4-FFF2-40B4-BE49-F238E27FC236}">
                <a16:creationId xmlns:a16="http://schemas.microsoft.com/office/drawing/2014/main" id="{BE405454-8C00-9F5B-3070-6AEEE9953CC2}"/>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423033508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77B1C7-285A-9F72-C31A-5B35F7118539}"/>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501047AB-73F2-FFD8-626D-B3285CF223C8}"/>
              </a:ext>
            </a:extLst>
          </p:cNvPr>
          <p:cNvSpPr>
            <a:spLocks noGrp="1"/>
          </p:cNvSpPr>
          <p:nvPr>
            <p:ph type="body" sz="quarter" idx="11"/>
          </p:nvPr>
        </p:nvSpPr>
        <p:spPr>
          <a:xfrm>
            <a:off x="337294" y="2223472"/>
            <a:ext cx="11275585" cy="3079497"/>
          </a:xfrm>
        </p:spPr>
        <p:txBody>
          <a:bodyPr/>
          <a:lstStyle/>
          <a:p>
            <a:r>
              <a:rPr lang="zh-CN" altLang="en-US" dirty="0"/>
              <a:t>三、报告</a:t>
            </a:r>
          </a:p>
          <a:p>
            <a:r>
              <a:rPr lang="zh-CN" altLang="en-US" dirty="0"/>
              <a:t>（一）报告的特点及类型</a:t>
            </a:r>
          </a:p>
          <a:p>
            <a:r>
              <a:rPr lang="en-US" altLang="zh-CN" dirty="0"/>
              <a:t>2. </a:t>
            </a:r>
            <a:r>
              <a:rPr lang="zh-CN" altLang="en-US" dirty="0"/>
              <a:t>报告的类型</a:t>
            </a:r>
            <a:endParaRPr lang="en-US" altLang="zh-CN" dirty="0"/>
          </a:p>
          <a:p>
            <a:r>
              <a:rPr lang="zh-CN" altLang="en-US" dirty="0"/>
              <a:t>（</a:t>
            </a:r>
            <a:r>
              <a:rPr lang="en-US" altLang="zh-CN" dirty="0"/>
              <a:t>3</a:t>
            </a:r>
            <a:r>
              <a:rPr lang="zh-CN" altLang="en-US" dirty="0"/>
              <a:t>）答复报告</a:t>
            </a:r>
            <a:endParaRPr lang="en-US" altLang="zh-CN" dirty="0"/>
          </a:p>
          <a:p>
            <a:r>
              <a:rPr lang="zh-CN" altLang="en-US" dirty="0"/>
              <a:t>它是针对上级机关向下级机关提出询问或要求，经过调查研究后所作的陈述情况或者回答问题的报告。</a:t>
            </a:r>
            <a:endParaRPr lang="en-US" altLang="zh-CN" dirty="0"/>
          </a:p>
        </p:txBody>
      </p:sp>
      <p:sp>
        <p:nvSpPr>
          <p:cNvPr id="7" name="文本占位符 6">
            <a:extLst>
              <a:ext uri="{FF2B5EF4-FFF2-40B4-BE49-F238E27FC236}">
                <a16:creationId xmlns:a16="http://schemas.microsoft.com/office/drawing/2014/main" id="{A5241468-2810-85DD-5DC8-0EBED8953769}"/>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352343065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0CCF65-BC17-BA00-D1AC-97D38680F2A0}"/>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F16A42FB-AF4E-ADE5-E1C7-DE9065DF8C07}"/>
              </a:ext>
            </a:extLst>
          </p:cNvPr>
          <p:cNvSpPr>
            <a:spLocks noGrp="1"/>
          </p:cNvSpPr>
          <p:nvPr>
            <p:ph type="body" sz="quarter" idx="11"/>
          </p:nvPr>
        </p:nvSpPr>
        <p:spPr>
          <a:xfrm>
            <a:off x="337294" y="2477388"/>
            <a:ext cx="11275585" cy="2571666"/>
          </a:xfrm>
        </p:spPr>
        <p:txBody>
          <a:bodyPr/>
          <a:lstStyle/>
          <a:p>
            <a:r>
              <a:rPr lang="zh-CN" altLang="en-US" dirty="0"/>
              <a:t>三、报告</a:t>
            </a:r>
          </a:p>
          <a:p>
            <a:r>
              <a:rPr lang="zh-CN" altLang="en-US" dirty="0"/>
              <a:t>（一）报告的特点及类型</a:t>
            </a:r>
          </a:p>
          <a:p>
            <a:r>
              <a:rPr lang="en-US" altLang="zh-CN" dirty="0"/>
              <a:t>2. </a:t>
            </a:r>
            <a:r>
              <a:rPr lang="zh-CN" altLang="en-US" dirty="0"/>
              <a:t>报告的类型</a:t>
            </a:r>
            <a:endParaRPr lang="en-US" altLang="zh-CN" dirty="0"/>
          </a:p>
          <a:p>
            <a:r>
              <a:rPr lang="zh-CN" altLang="en-US" dirty="0"/>
              <a:t>（</a:t>
            </a:r>
            <a:r>
              <a:rPr lang="en-US" altLang="zh-CN" dirty="0"/>
              <a:t>4</a:t>
            </a:r>
            <a:r>
              <a:rPr lang="zh-CN" altLang="en-US" dirty="0"/>
              <a:t>）报送报告</a:t>
            </a:r>
            <a:endParaRPr lang="en-US" altLang="zh-CN" dirty="0"/>
          </a:p>
          <a:p>
            <a:r>
              <a:rPr lang="zh-CN" altLang="en-US" dirty="0"/>
              <a:t>它是以报告的形式，向上级呈报其他文件、物件时，随文随物而写的说明性公文。</a:t>
            </a:r>
            <a:endParaRPr lang="en-US" altLang="zh-CN" dirty="0"/>
          </a:p>
        </p:txBody>
      </p:sp>
      <p:sp>
        <p:nvSpPr>
          <p:cNvPr id="7" name="文本占位符 6">
            <a:extLst>
              <a:ext uri="{FF2B5EF4-FFF2-40B4-BE49-F238E27FC236}">
                <a16:creationId xmlns:a16="http://schemas.microsoft.com/office/drawing/2014/main" id="{99672AB6-5C88-1345-7234-5129F4737881}"/>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220698099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0A5347-7D2F-66F4-3AE0-9866BB8E83F6}"/>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4A796206-266C-A6CC-1132-FA1A0576DE66}"/>
              </a:ext>
            </a:extLst>
          </p:cNvPr>
          <p:cNvSpPr>
            <a:spLocks noGrp="1"/>
          </p:cNvSpPr>
          <p:nvPr>
            <p:ph type="body" sz="quarter" idx="11"/>
          </p:nvPr>
        </p:nvSpPr>
        <p:spPr>
          <a:xfrm>
            <a:off x="337294" y="2477389"/>
            <a:ext cx="11275585" cy="2571666"/>
          </a:xfrm>
        </p:spPr>
        <p:txBody>
          <a:bodyPr/>
          <a:lstStyle/>
          <a:p>
            <a:r>
              <a:rPr lang="zh-CN" altLang="en-US" dirty="0"/>
              <a:t>三、报告</a:t>
            </a:r>
          </a:p>
          <a:p>
            <a:r>
              <a:rPr lang="zh-CN" altLang="en-US" dirty="0"/>
              <a:t>（二）报告的格式与写法</a:t>
            </a:r>
            <a:endParaRPr lang="en-US" altLang="zh-CN" dirty="0"/>
          </a:p>
          <a:p>
            <a:r>
              <a:rPr lang="en-US" altLang="zh-CN" dirty="0"/>
              <a:t>1. </a:t>
            </a:r>
            <a:r>
              <a:rPr lang="zh-CN" altLang="en-US" dirty="0"/>
              <a:t>标题</a:t>
            </a:r>
            <a:endParaRPr lang="en-US" altLang="zh-CN" dirty="0"/>
          </a:p>
          <a:p>
            <a:r>
              <a:rPr lang="zh-CN" altLang="en-US" dirty="0"/>
              <a:t>报告的标题有 </a:t>
            </a:r>
            <a:r>
              <a:rPr lang="en-US" altLang="zh-CN" dirty="0"/>
              <a:t>2 </a:t>
            </a:r>
            <a:r>
              <a:rPr lang="zh-CN" altLang="en-US" dirty="0"/>
              <a:t>种常见形式，一种是由发文机关 </a:t>
            </a:r>
            <a:r>
              <a:rPr lang="en-US" altLang="zh-CN" dirty="0"/>
              <a:t>+ </a:t>
            </a:r>
            <a:r>
              <a:rPr lang="zh-CN" altLang="en-US" dirty="0"/>
              <a:t>事由 </a:t>
            </a:r>
            <a:r>
              <a:rPr lang="en-US" altLang="zh-CN" dirty="0"/>
              <a:t>+ </a:t>
            </a:r>
            <a:r>
              <a:rPr lang="zh-CN" altLang="en-US" dirty="0"/>
              <a:t>文种构成，如</a:t>
            </a:r>
            <a:r>
              <a:rPr lang="en-US" altLang="zh-CN" dirty="0"/>
              <a:t>《×× </a:t>
            </a:r>
            <a:r>
              <a:rPr lang="zh-CN" altLang="en-US" dirty="0"/>
              <a:t>部关于 </a:t>
            </a:r>
            <a:r>
              <a:rPr lang="en-US" altLang="zh-CN" dirty="0"/>
              <a:t>×× </a:t>
            </a:r>
            <a:r>
              <a:rPr lang="zh-CN" altLang="en-US" dirty="0"/>
              <a:t>抗灾救灾工作情况的报告</a:t>
            </a:r>
            <a:r>
              <a:rPr lang="en-US" altLang="zh-CN" dirty="0"/>
              <a:t>》</a:t>
            </a:r>
            <a:r>
              <a:rPr lang="zh-CN" altLang="en-US" dirty="0"/>
              <a:t>；另一种是由事由 </a:t>
            </a:r>
            <a:r>
              <a:rPr lang="en-US" altLang="zh-CN" dirty="0"/>
              <a:t>+ </a:t>
            </a:r>
            <a:r>
              <a:rPr lang="zh-CN" altLang="en-US" dirty="0"/>
              <a:t>文种构成，如</a:t>
            </a:r>
            <a:r>
              <a:rPr lang="en-US" altLang="zh-CN" dirty="0"/>
              <a:t>《</a:t>
            </a:r>
            <a:r>
              <a:rPr lang="zh-CN" altLang="en-US" dirty="0"/>
              <a:t>政府工作报告</a:t>
            </a:r>
            <a:r>
              <a:rPr lang="en-US" altLang="zh-CN" dirty="0"/>
              <a:t>》</a:t>
            </a:r>
            <a:r>
              <a:rPr lang="zh-CN" altLang="en-US" dirty="0"/>
              <a:t>等。</a:t>
            </a:r>
            <a:endParaRPr lang="en-US" altLang="zh-CN" dirty="0"/>
          </a:p>
        </p:txBody>
      </p:sp>
      <p:sp>
        <p:nvSpPr>
          <p:cNvPr id="7" name="文本占位符 6">
            <a:extLst>
              <a:ext uri="{FF2B5EF4-FFF2-40B4-BE49-F238E27FC236}">
                <a16:creationId xmlns:a16="http://schemas.microsoft.com/office/drawing/2014/main" id="{2BA702CE-79A4-67D1-F648-1EBF4B67112A}"/>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373285759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A707AF-16E2-8CAC-46C2-E6E8B3A790E2}"/>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F671F2FF-B95C-0021-4448-E44CC21EFD39}"/>
              </a:ext>
            </a:extLst>
          </p:cNvPr>
          <p:cNvSpPr>
            <a:spLocks noGrp="1"/>
          </p:cNvSpPr>
          <p:nvPr>
            <p:ph type="body" sz="quarter" idx="11"/>
          </p:nvPr>
        </p:nvSpPr>
        <p:spPr>
          <a:xfrm>
            <a:off x="337294" y="2731304"/>
            <a:ext cx="11275585" cy="2063835"/>
          </a:xfrm>
        </p:spPr>
        <p:txBody>
          <a:bodyPr/>
          <a:lstStyle/>
          <a:p>
            <a:r>
              <a:rPr lang="zh-CN" altLang="en-US" dirty="0"/>
              <a:t>三、报告</a:t>
            </a:r>
          </a:p>
          <a:p>
            <a:r>
              <a:rPr lang="zh-CN" altLang="en-US" dirty="0"/>
              <a:t>（二）报告的格式与写法</a:t>
            </a:r>
            <a:endParaRPr lang="en-US" altLang="zh-CN" dirty="0"/>
          </a:p>
          <a:p>
            <a:r>
              <a:rPr lang="en-US" altLang="zh-CN" dirty="0"/>
              <a:t>2. </a:t>
            </a:r>
            <a:r>
              <a:rPr lang="zh-CN" altLang="en-US" dirty="0"/>
              <a:t>主送机关</a:t>
            </a:r>
            <a:endParaRPr lang="en-US" altLang="zh-CN" dirty="0"/>
          </a:p>
          <a:p>
            <a:r>
              <a:rPr lang="zh-CN" altLang="en-US" dirty="0"/>
              <a:t>报告的主送机关可以是一个，也可以是几个，顶格写于文首，其后用冒号。</a:t>
            </a:r>
            <a:endParaRPr lang="en-US" altLang="zh-CN" dirty="0"/>
          </a:p>
        </p:txBody>
      </p:sp>
      <p:sp>
        <p:nvSpPr>
          <p:cNvPr id="7" name="文本占位符 6">
            <a:extLst>
              <a:ext uri="{FF2B5EF4-FFF2-40B4-BE49-F238E27FC236}">
                <a16:creationId xmlns:a16="http://schemas.microsoft.com/office/drawing/2014/main" id="{B63D5F40-1289-3542-1853-47B08F611EA3}"/>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112734439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C4B54B-52BB-402A-D1A7-7AEBB959EA3D}"/>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B2C33490-FD2F-9379-8168-255D334972C0}"/>
              </a:ext>
            </a:extLst>
          </p:cNvPr>
          <p:cNvSpPr>
            <a:spLocks noGrp="1"/>
          </p:cNvSpPr>
          <p:nvPr>
            <p:ph type="body" sz="quarter" idx="11"/>
          </p:nvPr>
        </p:nvSpPr>
        <p:spPr>
          <a:xfrm>
            <a:off x="337294" y="2223474"/>
            <a:ext cx="11275585" cy="3079497"/>
          </a:xfrm>
        </p:spPr>
        <p:txBody>
          <a:bodyPr/>
          <a:lstStyle/>
          <a:p>
            <a:r>
              <a:rPr lang="zh-CN" altLang="en-US" dirty="0"/>
              <a:t>三、报告</a:t>
            </a:r>
          </a:p>
          <a:p>
            <a:r>
              <a:rPr lang="zh-CN" altLang="en-US" dirty="0"/>
              <a:t>（二）报告的格式与写法</a:t>
            </a:r>
            <a:endParaRPr lang="en-US" altLang="zh-CN" dirty="0"/>
          </a:p>
          <a:p>
            <a:r>
              <a:rPr lang="en-US" altLang="zh-CN" dirty="0"/>
              <a:t>3. </a:t>
            </a:r>
            <a:r>
              <a:rPr lang="zh-CN" altLang="en-US" dirty="0"/>
              <a:t>正文</a:t>
            </a:r>
            <a:endParaRPr lang="en-US" altLang="zh-CN" dirty="0"/>
          </a:p>
          <a:p>
            <a:r>
              <a:rPr lang="zh-CN" altLang="en-US" dirty="0"/>
              <a:t>（</a:t>
            </a:r>
            <a:r>
              <a:rPr lang="en-US" altLang="zh-CN" dirty="0"/>
              <a:t>1</a:t>
            </a:r>
            <a:r>
              <a:rPr lang="zh-CN" altLang="en-US" dirty="0"/>
              <a:t>）开头</a:t>
            </a:r>
            <a:endParaRPr lang="en-US" altLang="zh-CN" dirty="0"/>
          </a:p>
          <a:p>
            <a:r>
              <a:rPr lang="zh-CN" altLang="en-US" dirty="0"/>
              <a:t>开头主要交代报告的缘由，概括说明报告的目的、意义或根据，然后用“现将 </a:t>
            </a:r>
            <a:r>
              <a:rPr lang="en-US" altLang="zh-CN" dirty="0"/>
              <a:t>×× </a:t>
            </a:r>
            <a:r>
              <a:rPr lang="zh-CN" altLang="en-US" dirty="0"/>
              <a:t>情况报告如下”一语转入下文。</a:t>
            </a:r>
            <a:endParaRPr lang="en-US" altLang="zh-CN" dirty="0"/>
          </a:p>
        </p:txBody>
      </p:sp>
      <p:sp>
        <p:nvSpPr>
          <p:cNvPr id="7" name="文本占位符 6">
            <a:extLst>
              <a:ext uri="{FF2B5EF4-FFF2-40B4-BE49-F238E27FC236}">
                <a16:creationId xmlns:a16="http://schemas.microsoft.com/office/drawing/2014/main" id="{31176007-B9CD-74FB-157E-D9F2B42B2F07}"/>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164309694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256100-7408-F8F0-09EB-B8229A03A7EC}"/>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A315B55A-2E14-CAB3-CEA3-FE9A1075839A}"/>
              </a:ext>
            </a:extLst>
          </p:cNvPr>
          <p:cNvSpPr>
            <a:spLocks noGrp="1"/>
          </p:cNvSpPr>
          <p:nvPr>
            <p:ph type="body" sz="quarter" idx="11"/>
          </p:nvPr>
        </p:nvSpPr>
        <p:spPr>
          <a:xfrm>
            <a:off x="337294" y="1207812"/>
            <a:ext cx="11275585" cy="5110823"/>
          </a:xfrm>
        </p:spPr>
        <p:txBody>
          <a:bodyPr/>
          <a:lstStyle/>
          <a:p>
            <a:r>
              <a:rPr lang="zh-CN" altLang="en-US" dirty="0"/>
              <a:t>三、报告</a:t>
            </a:r>
          </a:p>
          <a:p>
            <a:r>
              <a:rPr lang="zh-CN" altLang="en-US" dirty="0"/>
              <a:t>（二）报告的格式与写法</a:t>
            </a:r>
            <a:endParaRPr lang="en-US" altLang="zh-CN" dirty="0"/>
          </a:p>
          <a:p>
            <a:r>
              <a:rPr lang="en-US" altLang="zh-CN" dirty="0"/>
              <a:t>3. </a:t>
            </a:r>
            <a:r>
              <a:rPr lang="zh-CN" altLang="en-US" dirty="0"/>
              <a:t>正文</a:t>
            </a:r>
            <a:endParaRPr lang="en-US" altLang="zh-CN" dirty="0"/>
          </a:p>
          <a:p>
            <a:r>
              <a:rPr lang="zh-CN" altLang="en-US" dirty="0"/>
              <a:t>（</a:t>
            </a:r>
            <a:r>
              <a:rPr lang="en-US" altLang="zh-CN" dirty="0"/>
              <a:t>2</a:t>
            </a:r>
            <a:r>
              <a:rPr lang="zh-CN" altLang="en-US" dirty="0"/>
              <a:t>）主体</a:t>
            </a:r>
            <a:endParaRPr lang="en-US" altLang="zh-CN" dirty="0"/>
          </a:p>
          <a:p>
            <a:r>
              <a:rPr lang="zh-CN" altLang="en-US" dirty="0"/>
              <a:t>这是报告的核心部分，用来说明报告事项。它一般包括两方面内容：一是工作情况及问题；二是进一步开展工作的意见。</a:t>
            </a:r>
          </a:p>
          <a:p>
            <a:r>
              <a:rPr lang="zh-CN" altLang="en-US" dirty="0"/>
              <a:t>在不同类型的报告中，正文中报告事项的内容可以有不同的侧重。工作报告在总结情况的基础上，重点提出下一步工作安排意见，大多都采用序号、小标题区分层次；答复报告则根据真实、全面的情况，按照上级机关的询问和要求回答问题，陈述理由；报送报告只需写清楚报送的材料（文件、物件）的名称、数量即可。</a:t>
            </a:r>
            <a:endParaRPr lang="en-US" altLang="zh-CN" dirty="0"/>
          </a:p>
        </p:txBody>
      </p:sp>
      <p:sp>
        <p:nvSpPr>
          <p:cNvPr id="7" name="文本占位符 6">
            <a:extLst>
              <a:ext uri="{FF2B5EF4-FFF2-40B4-BE49-F238E27FC236}">
                <a16:creationId xmlns:a16="http://schemas.microsoft.com/office/drawing/2014/main" id="{F262DEE2-A486-1A03-5AD1-3E32EA9CD8DC}"/>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312910370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A1A190-A044-5838-72CE-2E2D7E45C708}"/>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608684C5-A92E-DDEC-96BC-38353D663FB1}"/>
              </a:ext>
            </a:extLst>
          </p:cNvPr>
          <p:cNvSpPr>
            <a:spLocks noGrp="1"/>
          </p:cNvSpPr>
          <p:nvPr>
            <p:ph type="body" sz="quarter" idx="11"/>
          </p:nvPr>
        </p:nvSpPr>
        <p:spPr>
          <a:xfrm>
            <a:off x="337294" y="1969560"/>
            <a:ext cx="11275585" cy="3587329"/>
          </a:xfrm>
        </p:spPr>
        <p:txBody>
          <a:bodyPr/>
          <a:lstStyle/>
          <a:p>
            <a:r>
              <a:rPr lang="zh-CN" altLang="en-US" dirty="0"/>
              <a:t>三、报告</a:t>
            </a:r>
          </a:p>
          <a:p>
            <a:r>
              <a:rPr lang="zh-CN" altLang="en-US" dirty="0"/>
              <a:t>（二）报告的格式与写法</a:t>
            </a:r>
            <a:endParaRPr lang="en-US" altLang="zh-CN" dirty="0"/>
          </a:p>
          <a:p>
            <a:r>
              <a:rPr lang="en-US" altLang="zh-CN" dirty="0"/>
              <a:t>3. </a:t>
            </a:r>
            <a:r>
              <a:rPr lang="zh-CN" altLang="en-US" dirty="0"/>
              <a:t>正文</a:t>
            </a:r>
            <a:endParaRPr lang="en-US" altLang="zh-CN" dirty="0"/>
          </a:p>
          <a:p>
            <a:r>
              <a:rPr lang="zh-CN" altLang="en-US" dirty="0"/>
              <a:t>（</a:t>
            </a:r>
            <a:r>
              <a:rPr lang="en-US" altLang="zh-CN" dirty="0"/>
              <a:t>3</a:t>
            </a:r>
            <a:r>
              <a:rPr lang="zh-CN" altLang="en-US" dirty="0"/>
              <a:t>）结语</a:t>
            </a:r>
            <a:endParaRPr lang="en-US" altLang="zh-CN" dirty="0"/>
          </a:p>
          <a:p>
            <a:r>
              <a:rPr lang="zh-CN" altLang="en-US" dirty="0"/>
              <a:t>根据报告种类的不同，一般都有不同的程式化用语，应另起段来写。工作报告和情况报告的结束语常用“特此报告”；答复报告多用“专此报告”；报送报告则用“请查收”“请收阅”等。</a:t>
            </a:r>
            <a:endParaRPr lang="en-US" altLang="zh-CN" dirty="0"/>
          </a:p>
        </p:txBody>
      </p:sp>
      <p:sp>
        <p:nvSpPr>
          <p:cNvPr id="7" name="文本占位符 6">
            <a:extLst>
              <a:ext uri="{FF2B5EF4-FFF2-40B4-BE49-F238E27FC236}">
                <a16:creationId xmlns:a16="http://schemas.microsoft.com/office/drawing/2014/main" id="{1AF31335-3867-5036-ED45-3621EF68F818}"/>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144019682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3A7F02-369C-6E1D-2802-336FF200287B}"/>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C029723B-DA0E-75D4-01F2-8285CB46186B}"/>
              </a:ext>
            </a:extLst>
          </p:cNvPr>
          <p:cNvSpPr>
            <a:spLocks noGrp="1"/>
          </p:cNvSpPr>
          <p:nvPr>
            <p:ph type="body" sz="quarter" idx="11"/>
          </p:nvPr>
        </p:nvSpPr>
        <p:spPr>
          <a:xfrm>
            <a:off x="337294" y="2731307"/>
            <a:ext cx="11275585" cy="2063835"/>
          </a:xfrm>
        </p:spPr>
        <p:txBody>
          <a:bodyPr/>
          <a:lstStyle/>
          <a:p>
            <a:r>
              <a:rPr lang="zh-CN" altLang="en-US" dirty="0"/>
              <a:t>三、报告</a:t>
            </a:r>
          </a:p>
          <a:p>
            <a:r>
              <a:rPr lang="zh-CN" altLang="en-US" dirty="0"/>
              <a:t>（二）报告的格式与写法</a:t>
            </a:r>
            <a:endParaRPr lang="en-US" altLang="zh-CN" dirty="0"/>
          </a:p>
          <a:p>
            <a:r>
              <a:rPr lang="en-US" altLang="zh-CN" dirty="0"/>
              <a:t>4. </a:t>
            </a:r>
            <a:r>
              <a:rPr lang="zh-CN" altLang="en-US" dirty="0"/>
              <a:t>落款</a:t>
            </a:r>
            <a:endParaRPr lang="en-US" altLang="zh-CN" dirty="0"/>
          </a:p>
          <a:p>
            <a:r>
              <a:rPr lang="zh-CN" altLang="en-US" dirty="0"/>
              <a:t>落款处署名并写上成文时间。</a:t>
            </a:r>
            <a:endParaRPr lang="en-US" altLang="zh-CN" dirty="0"/>
          </a:p>
        </p:txBody>
      </p:sp>
      <p:sp>
        <p:nvSpPr>
          <p:cNvPr id="7" name="文本占位符 6">
            <a:extLst>
              <a:ext uri="{FF2B5EF4-FFF2-40B4-BE49-F238E27FC236}">
                <a16:creationId xmlns:a16="http://schemas.microsoft.com/office/drawing/2014/main" id="{7A07A3EB-2914-D771-8219-E7F508AE7A12}"/>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169311276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9A884C-4DC6-7429-2037-CC9BA2F42DB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3B95506-2F2C-BD53-DCD4-2B39B6615258}"/>
              </a:ext>
            </a:extLst>
          </p:cNvPr>
          <p:cNvSpPr>
            <a:spLocks noGrp="1"/>
          </p:cNvSpPr>
          <p:nvPr>
            <p:ph type="body" sz="quarter" idx="11"/>
          </p:nvPr>
        </p:nvSpPr>
        <p:spPr>
          <a:xfrm>
            <a:off x="337294" y="1810687"/>
            <a:ext cx="11275585" cy="3905043"/>
          </a:xfrm>
        </p:spPr>
        <p:txBody>
          <a:bodyPr/>
          <a:lstStyle/>
          <a:p>
            <a:r>
              <a:rPr lang="zh-CN" altLang="en-US" dirty="0"/>
              <a:t>三、应用文写作的特点</a:t>
            </a:r>
            <a:endParaRPr lang="en-US" altLang="zh-CN" dirty="0"/>
          </a:p>
          <a:p>
            <a:r>
              <a:rPr lang="zh-CN" altLang="en-US" dirty="0"/>
              <a:t>（二）以固定格式为标准</a:t>
            </a:r>
            <a:endParaRPr lang="en-US" altLang="zh-CN" dirty="0"/>
          </a:p>
          <a:p>
            <a:r>
              <a:rPr lang="zh-CN" altLang="en-US" dirty="0"/>
              <a:t>规范性是应用文写作在形式上的重要体现。许多应用文体是在长期的社会实践中逐步形成的固定格式，具有历史继承性和约定俗成的稳定性，如书信、条据、日记等，若不按规范格式写作，容易造成误解；还有一些文体由国家机关通过法规制度加以明确规定，如党政公文、司法文书等，必须严格遵照格式写作，否则将影响文件的传递效率和执行效力。</a:t>
            </a:r>
          </a:p>
        </p:txBody>
      </p:sp>
      <p:sp>
        <p:nvSpPr>
          <p:cNvPr id="4" name="文本占位符 3">
            <a:extLst>
              <a:ext uri="{FF2B5EF4-FFF2-40B4-BE49-F238E27FC236}">
                <a16:creationId xmlns:a16="http://schemas.microsoft.com/office/drawing/2014/main" id="{A2B17BA1-08BF-40E5-D95E-5AE82D14D080}"/>
              </a:ext>
            </a:extLst>
          </p:cNvPr>
          <p:cNvSpPr>
            <a:spLocks noGrp="1"/>
          </p:cNvSpPr>
          <p:nvPr>
            <p:ph type="body" sz="quarter" idx="10"/>
          </p:nvPr>
        </p:nvSpPr>
        <p:spPr/>
        <p:txBody>
          <a:bodyPr/>
          <a:lstStyle/>
          <a:p>
            <a:r>
              <a:rPr lang="zh-CN" altLang="en-US" dirty="0"/>
              <a:t>应用文概述</a:t>
            </a:r>
          </a:p>
        </p:txBody>
      </p:sp>
    </p:spTree>
    <p:extLst>
      <p:ext uri="{BB962C8B-B14F-4D97-AF65-F5344CB8AC3E}">
        <p14:creationId xmlns:p14="http://schemas.microsoft.com/office/powerpoint/2010/main" val="382990339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D4A078-138A-8816-4B82-7DD19D2155C0}"/>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23A95514-8B00-738C-EB72-0F43BD35FCED}"/>
              </a:ext>
            </a:extLst>
          </p:cNvPr>
          <p:cNvSpPr>
            <a:spLocks noGrp="1"/>
          </p:cNvSpPr>
          <p:nvPr>
            <p:ph type="body" sz="quarter" idx="11"/>
          </p:nvPr>
        </p:nvSpPr>
        <p:spPr>
          <a:xfrm>
            <a:off x="337294" y="2477392"/>
            <a:ext cx="11275585" cy="2571666"/>
          </a:xfrm>
        </p:spPr>
        <p:txBody>
          <a:bodyPr/>
          <a:lstStyle/>
          <a:p>
            <a:r>
              <a:rPr lang="zh-CN" altLang="en-US" dirty="0"/>
              <a:t>三、报告</a:t>
            </a:r>
          </a:p>
          <a:p>
            <a:r>
              <a:rPr lang="zh-CN" altLang="en-US" dirty="0"/>
              <a:t>（三）报告的写作要求</a:t>
            </a:r>
            <a:endParaRPr lang="en-US" altLang="zh-CN" dirty="0"/>
          </a:p>
          <a:p>
            <a:r>
              <a:rPr lang="en-US" altLang="zh-CN" dirty="0"/>
              <a:t>1. </a:t>
            </a:r>
            <a:r>
              <a:rPr lang="zh-CN" altLang="en-US" dirty="0"/>
              <a:t>工作报告</a:t>
            </a:r>
            <a:endParaRPr lang="en-US" altLang="zh-CN" dirty="0"/>
          </a:p>
          <a:p>
            <a:r>
              <a:rPr lang="zh-CN" altLang="en-US" dirty="0"/>
              <a:t>工作报告主要用于总结和汇报某一阶段的工作进展情况，通常包括以下几个方面的内容。</a:t>
            </a:r>
            <a:endParaRPr lang="en-US" altLang="zh-CN" dirty="0"/>
          </a:p>
        </p:txBody>
      </p:sp>
      <p:sp>
        <p:nvSpPr>
          <p:cNvPr id="7" name="文本占位符 6">
            <a:extLst>
              <a:ext uri="{FF2B5EF4-FFF2-40B4-BE49-F238E27FC236}">
                <a16:creationId xmlns:a16="http://schemas.microsoft.com/office/drawing/2014/main" id="{289A2C94-B081-7FE0-3C81-B4CBCF96BBC2}"/>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43573984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AF6B5-C63E-8DD2-409D-D67F2B57A5DD}"/>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476061AD-651B-8C1D-0FD0-DECE0FE35569}"/>
              </a:ext>
            </a:extLst>
          </p:cNvPr>
          <p:cNvSpPr>
            <a:spLocks noGrp="1"/>
          </p:cNvSpPr>
          <p:nvPr>
            <p:ph type="body" sz="quarter" idx="11"/>
          </p:nvPr>
        </p:nvSpPr>
        <p:spPr>
          <a:xfrm>
            <a:off x="337294" y="1207813"/>
            <a:ext cx="11275585" cy="5110823"/>
          </a:xfrm>
        </p:spPr>
        <p:txBody>
          <a:bodyPr/>
          <a:lstStyle/>
          <a:p>
            <a:r>
              <a:rPr lang="zh-CN" altLang="en-US" dirty="0"/>
              <a:t>三、报告</a:t>
            </a:r>
          </a:p>
          <a:p>
            <a:r>
              <a:rPr lang="zh-CN" altLang="en-US" dirty="0"/>
              <a:t>（三）报告的写作要求</a:t>
            </a:r>
            <a:endParaRPr lang="en-US" altLang="zh-CN" dirty="0"/>
          </a:p>
          <a:p>
            <a:r>
              <a:rPr lang="en-US" altLang="zh-CN" dirty="0"/>
              <a:t>1. </a:t>
            </a:r>
            <a:r>
              <a:rPr lang="zh-CN" altLang="en-US" dirty="0"/>
              <a:t>工作报告</a:t>
            </a:r>
            <a:endParaRPr lang="en-US" altLang="zh-CN" dirty="0"/>
          </a:p>
          <a:p>
            <a:r>
              <a:rPr lang="zh-CN" altLang="en-US" dirty="0"/>
              <a:t>工作报告主要用于总结和汇报某一阶段的工作进展情况，通常包括以下几个方面的内容。</a:t>
            </a:r>
            <a:endParaRPr lang="en-US" altLang="zh-CN" dirty="0"/>
          </a:p>
          <a:p>
            <a:pPr marL="1074738" indent="-342900">
              <a:buSzPct val="80000"/>
              <a:buFont typeface="Wingdings" panose="05000000000000000000" pitchFamily="2" charset="2"/>
              <a:buChar char="l"/>
            </a:pPr>
            <a:r>
              <a:rPr lang="zh-CN" altLang="en-US" dirty="0"/>
              <a:t>工作进程。</a:t>
            </a:r>
            <a:endParaRPr lang="en-US" altLang="zh-CN" dirty="0"/>
          </a:p>
          <a:p>
            <a:pPr marL="1074738" indent="-342900">
              <a:buSzPct val="80000"/>
              <a:buFont typeface="Wingdings" panose="05000000000000000000" pitchFamily="2" charset="2"/>
              <a:buChar char="l"/>
            </a:pPr>
            <a:r>
              <a:rPr lang="zh-CN" altLang="en-US" dirty="0"/>
              <a:t>成绩与经验。</a:t>
            </a:r>
            <a:endParaRPr lang="en-US" altLang="zh-CN" dirty="0"/>
          </a:p>
          <a:p>
            <a:pPr marL="1074738" indent="-342900">
              <a:buSzPct val="80000"/>
              <a:buFont typeface="Wingdings" panose="05000000000000000000" pitchFamily="2" charset="2"/>
              <a:buChar char="l"/>
            </a:pPr>
            <a:r>
              <a:rPr lang="zh-CN" altLang="en-US" dirty="0"/>
              <a:t>问题与不足。</a:t>
            </a:r>
            <a:endParaRPr lang="en-US" altLang="zh-CN" dirty="0"/>
          </a:p>
          <a:p>
            <a:pPr marL="1074738" indent="-342900">
              <a:buSzPct val="80000"/>
              <a:buFont typeface="Wingdings" panose="05000000000000000000" pitchFamily="2" charset="2"/>
              <a:buChar char="l"/>
            </a:pPr>
            <a:r>
              <a:rPr lang="zh-CN" altLang="en-US" dirty="0"/>
              <a:t>改进措施。</a:t>
            </a:r>
            <a:endParaRPr lang="en-US" altLang="zh-CN" dirty="0"/>
          </a:p>
          <a:p>
            <a:pPr marL="1074738" indent="-342900">
              <a:buSzPct val="80000"/>
              <a:buFont typeface="Wingdings" panose="05000000000000000000" pitchFamily="2" charset="2"/>
              <a:buChar char="l"/>
            </a:pPr>
            <a:r>
              <a:rPr lang="zh-CN" altLang="en-US" dirty="0"/>
              <a:t>未来打算。</a:t>
            </a:r>
            <a:endParaRPr lang="en-US" altLang="zh-CN" dirty="0"/>
          </a:p>
        </p:txBody>
      </p:sp>
      <p:sp>
        <p:nvSpPr>
          <p:cNvPr id="7" name="文本占位符 6">
            <a:extLst>
              <a:ext uri="{FF2B5EF4-FFF2-40B4-BE49-F238E27FC236}">
                <a16:creationId xmlns:a16="http://schemas.microsoft.com/office/drawing/2014/main" id="{FEB5B7F3-68BF-6DAF-C9E9-9392C7935469}"/>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282846404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0484A5-8611-FDC5-537D-565A52B06A52}"/>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6E54CFB5-A4EC-9335-B61C-9B8FF6C754D1}"/>
              </a:ext>
            </a:extLst>
          </p:cNvPr>
          <p:cNvSpPr>
            <a:spLocks noGrp="1"/>
          </p:cNvSpPr>
          <p:nvPr>
            <p:ph type="body" sz="quarter" idx="11"/>
          </p:nvPr>
        </p:nvSpPr>
        <p:spPr>
          <a:xfrm>
            <a:off x="337294" y="1969559"/>
            <a:ext cx="11275585" cy="3587329"/>
          </a:xfrm>
        </p:spPr>
        <p:txBody>
          <a:bodyPr/>
          <a:lstStyle/>
          <a:p>
            <a:r>
              <a:rPr lang="zh-CN" altLang="en-US" dirty="0"/>
              <a:t>三、报告</a:t>
            </a:r>
          </a:p>
          <a:p>
            <a:r>
              <a:rPr lang="zh-CN" altLang="en-US" dirty="0"/>
              <a:t>（三）报告的写作要求</a:t>
            </a:r>
            <a:endParaRPr lang="en-US" altLang="zh-CN" dirty="0"/>
          </a:p>
          <a:p>
            <a:r>
              <a:rPr lang="en-US" altLang="zh-CN" dirty="0"/>
              <a:t>1. </a:t>
            </a:r>
            <a:r>
              <a:rPr lang="zh-CN" altLang="en-US" dirty="0"/>
              <a:t>工作报告</a:t>
            </a:r>
            <a:endParaRPr lang="en-US" altLang="zh-CN" dirty="0"/>
          </a:p>
          <a:p>
            <a:r>
              <a:rPr lang="zh-CN" altLang="en-US" dirty="0"/>
              <a:t>撰写时应注意以下几点。 </a:t>
            </a:r>
            <a:endParaRPr lang="en-US" altLang="zh-CN" dirty="0"/>
          </a:p>
          <a:p>
            <a:pPr marL="1074738" indent="-342900">
              <a:buSzPct val="80000"/>
              <a:buFont typeface="Wingdings" panose="05000000000000000000" pitchFamily="2" charset="2"/>
              <a:buChar char="l"/>
            </a:pPr>
            <a:r>
              <a:rPr lang="zh-CN" altLang="en-US" dirty="0"/>
              <a:t>主次分明，重点突出。</a:t>
            </a:r>
          </a:p>
          <a:p>
            <a:pPr marL="1074738" indent="-342900">
              <a:buSzPct val="80000"/>
              <a:buFont typeface="Wingdings" panose="05000000000000000000" pitchFamily="2" charset="2"/>
              <a:buChar char="l"/>
            </a:pPr>
            <a:r>
              <a:rPr lang="zh-CN" altLang="en-US" dirty="0"/>
              <a:t>客观全面。</a:t>
            </a:r>
          </a:p>
          <a:p>
            <a:pPr marL="1074738" indent="-342900">
              <a:buSzPct val="80000"/>
              <a:buFont typeface="Wingdings" panose="05000000000000000000" pitchFamily="2" charset="2"/>
              <a:buChar char="l"/>
            </a:pPr>
            <a:r>
              <a:rPr lang="zh-CN" altLang="en-US" dirty="0"/>
              <a:t>不得夹带请示事项。</a:t>
            </a:r>
            <a:endParaRPr lang="en-US" altLang="zh-CN" dirty="0"/>
          </a:p>
        </p:txBody>
      </p:sp>
      <p:sp>
        <p:nvSpPr>
          <p:cNvPr id="7" name="文本占位符 6">
            <a:extLst>
              <a:ext uri="{FF2B5EF4-FFF2-40B4-BE49-F238E27FC236}">
                <a16:creationId xmlns:a16="http://schemas.microsoft.com/office/drawing/2014/main" id="{AA4848CF-F445-CD1E-510D-76CE78AEC785}"/>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64737468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C79FB4-F409-FE14-9FCF-4F1DF011F995}"/>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FAE91AE5-8989-6F0F-C8A5-9F6FDA265261}"/>
              </a:ext>
            </a:extLst>
          </p:cNvPr>
          <p:cNvSpPr>
            <a:spLocks noGrp="1"/>
          </p:cNvSpPr>
          <p:nvPr>
            <p:ph type="body" sz="quarter" idx="11"/>
          </p:nvPr>
        </p:nvSpPr>
        <p:spPr>
          <a:xfrm>
            <a:off x="337294" y="1461728"/>
            <a:ext cx="11275585" cy="4602991"/>
          </a:xfrm>
        </p:spPr>
        <p:txBody>
          <a:bodyPr/>
          <a:lstStyle/>
          <a:p>
            <a:r>
              <a:rPr lang="zh-CN" altLang="en-US" dirty="0"/>
              <a:t>三、报告</a:t>
            </a:r>
          </a:p>
          <a:p>
            <a:r>
              <a:rPr lang="zh-CN" altLang="en-US" dirty="0"/>
              <a:t>（三）报告的写作要求</a:t>
            </a:r>
            <a:endParaRPr lang="en-US" altLang="zh-CN" dirty="0"/>
          </a:p>
          <a:p>
            <a:r>
              <a:rPr lang="en-US" altLang="zh-CN" dirty="0"/>
              <a:t>2. </a:t>
            </a:r>
            <a:r>
              <a:rPr lang="zh-CN" altLang="en-US" dirty="0"/>
              <a:t>情况报告</a:t>
            </a:r>
            <a:endParaRPr lang="en-US" altLang="zh-CN" dirty="0"/>
          </a:p>
          <a:p>
            <a:r>
              <a:rPr lang="zh-CN" altLang="en-US" dirty="0"/>
              <a:t>情况报告主要用于反映工作中的动态变化，特别是突发情况、意外事故以及新出现的事物、问题和动向，其写作要求如下： </a:t>
            </a:r>
            <a:endParaRPr lang="en-US" altLang="zh-CN" dirty="0"/>
          </a:p>
          <a:p>
            <a:pPr marL="1074738" indent="-342900">
              <a:buSzPct val="80000"/>
              <a:buFont typeface="Wingdings" panose="05000000000000000000" pitchFamily="2" charset="2"/>
              <a:buChar char="l"/>
            </a:pPr>
            <a:r>
              <a:rPr lang="zh-CN" altLang="en-US" dirty="0"/>
              <a:t>及时性。</a:t>
            </a:r>
          </a:p>
          <a:p>
            <a:pPr marL="1074738" indent="-342900">
              <a:buSzPct val="80000"/>
              <a:buFont typeface="Wingdings" panose="05000000000000000000" pitchFamily="2" charset="2"/>
              <a:buChar char="l"/>
            </a:pPr>
            <a:r>
              <a:rPr lang="zh-CN" altLang="en-US" dirty="0"/>
              <a:t>详略得当。</a:t>
            </a:r>
          </a:p>
          <a:p>
            <a:pPr marL="1074738" indent="-342900">
              <a:buSzPct val="80000"/>
              <a:buFont typeface="Wingdings" panose="05000000000000000000" pitchFamily="2" charset="2"/>
              <a:buChar char="l"/>
            </a:pPr>
            <a:r>
              <a:rPr lang="zh-CN" altLang="en-US" dirty="0"/>
              <a:t>内容具体。</a:t>
            </a:r>
          </a:p>
          <a:p>
            <a:pPr marL="1074738" indent="-342900">
              <a:buSzPct val="80000"/>
              <a:buFont typeface="Wingdings" panose="05000000000000000000" pitchFamily="2" charset="2"/>
              <a:buChar char="l"/>
            </a:pPr>
            <a:r>
              <a:rPr lang="zh-CN" altLang="en-US" dirty="0"/>
              <a:t>分析深入。</a:t>
            </a:r>
            <a:endParaRPr lang="en-US" altLang="zh-CN" dirty="0"/>
          </a:p>
        </p:txBody>
      </p:sp>
      <p:sp>
        <p:nvSpPr>
          <p:cNvPr id="7" name="文本占位符 6">
            <a:extLst>
              <a:ext uri="{FF2B5EF4-FFF2-40B4-BE49-F238E27FC236}">
                <a16:creationId xmlns:a16="http://schemas.microsoft.com/office/drawing/2014/main" id="{34AFCA08-A02B-528A-78EE-2915A9C84D8D}"/>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336671231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F917FA-82FB-22F4-EF3B-E9D2B6DF6FC3}"/>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12301B4E-831A-3372-8ED7-38D5EC75E7CC}"/>
              </a:ext>
            </a:extLst>
          </p:cNvPr>
          <p:cNvSpPr>
            <a:spLocks noGrp="1"/>
          </p:cNvSpPr>
          <p:nvPr>
            <p:ph type="body" sz="quarter" idx="11"/>
          </p:nvPr>
        </p:nvSpPr>
        <p:spPr>
          <a:xfrm>
            <a:off x="337294" y="1715643"/>
            <a:ext cx="11275585" cy="4095160"/>
          </a:xfrm>
        </p:spPr>
        <p:txBody>
          <a:bodyPr/>
          <a:lstStyle/>
          <a:p>
            <a:r>
              <a:rPr lang="zh-CN" altLang="en-US" dirty="0"/>
              <a:t>三、报告</a:t>
            </a:r>
          </a:p>
          <a:p>
            <a:r>
              <a:rPr lang="zh-CN" altLang="en-US" dirty="0"/>
              <a:t>（三）报告的写作要求</a:t>
            </a:r>
            <a:endParaRPr lang="en-US" altLang="zh-CN" dirty="0"/>
          </a:p>
          <a:p>
            <a:r>
              <a:rPr lang="en-US" altLang="zh-CN" dirty="0"/>
              <a:t>3. </a:t>
            </a:r>
            <a:r>
              <a:rPr lang="zh-CN" altLang="en-US" dirty="0"/>
              <a:t>答复报告</a:t>
            </a:r>
            <a:endParaRPr lang="en-US" altLang="zh-CN" dirty="0"/>
          </a:p>
          <a:p>
            <a:r>
              <a:rPr lang="zh-CN" altLang="en-US" dirty="0"/>
              <a:t>答复报告是针对上级机关或领导的询问作出的回答，其目的是如实反馈相关信息。答复报告的写作要求如下：  </a:t>
            </a:r>
            <a:endParaRPr lang="en-US" altLang="zh-CN" dirty="0"/>
          </a:p>
          <a:p>
            <a:pPr marL="1074738" indent="-342900">
              <a:buSzPct val="80000"/>
              <a:buFont typeface="Wingdings" panose="05000000000000000000" pitchFamily="2" charset="2"/>
              <a:buChar char="l"/>
            </a:pPr>
            <a:r>
              <a:rPr lang="zh-CN" altLang="en-US" dirty="0"/>
              <a:t>实事求是。</a:t>
            </a:r>
          </a:p>
          <a:p>
            <a:pPr marL="1074738" indent="-342900">
              <a:buSzPct val="80000"/>
              <a:buFont typeface="Wingdings" panose="05000000000000000000" pitchFamily="2" charset="2"/>
              <a:buChar char="l"/>
            </a:pPr>
            <a:r>
              <a:rPr lang="zh-CN" altLang="en-US" dirty="0"/>
              <a:t>条理清晰。</a:t>
            </a:r>
          </a:p>
          <a:p>
            <a:pPr marL="1074738" indent="-342900">
              <a:buSzPct val="80000"/>
              <a:buFont typeface="Wingdings" panose="05000000000000000000" pitchFamily="2" charset="2"/>
              <a:buChar char="l"/>
            </a:pPr>
            <a:r>
              <a:rPr lang="zh-CN" altLang="en-US" dirty="0"/>
              <a:t>简洁明了。</a:t>
            </a:r>
            <a:endParaRPr lang="en-US" altLang="zh-CN" dirty="0"/>
          </a:p>
        </p:txBody>
      </p:sp>
      <p:sp>
        <p:nvSpPr>
          <p:cNvPr id="7" name="文本占位符 6">
            <a:extLst>
              <a:ext uri="{FF2B5EF4-FFF2-40B4-BE49-F238E27FC236}">
                <a16:creationId xmlns:a16="http://schemas.microsoft.com/office/drawing/2014/main" id="{29CC86F7-0B70-2718-7AE6-9A685511B1E3}"/>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330480154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6CE93F-6C65-AB27-78AB-897995F76A2C}"/>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C3FCFB91-BC28-0F31-6B08-2FACC1EF66EF}"/>
              </a:ext>
            </a:extLst>
          </p:cNvPr>
          <p:cNvSpPr>
            <a:spLocks noGrp="1"/>
          </p:cNvSpPr>
          <p:nvPr>
            <p:ph type="body" sz="quarter" idx="11"/>
          </p:nvPr>
        </p:nvSpPr>
        <p:spPr>
          <a:xfrm>
            <a:off x="337294" y="2223474"/>
            <a:ext cx="11275585" cy="3079497"/>
          </a:xfrm>
        </p:spPr>
        <p:txBody>
          <a:bodyPr/>
          <a:lstStyle/>
          <a:p>
            <a:r>
              <a:rPr lang="zh-CN" altLang="en-US" dirty="0"/>
              <a:t>三、报告</a:t>
            </a:r>
          </a:p>
          <a:p>
            <a:r>
              <a:rPr lang="zh-CN" altLang="en-US" dirty="0"/>
              <a:t>（三）报告的写作要求</a:t>
            </a:r>
            <a:endParaRPr lang="en-US" altLang="zh-CN" dirty="0"/>
          </a:p>
          <a:p>
            <a:r>
              <a:rPr lang="en-US" altLang="zh-CN" dirty="0"/>
              <a:t>4. </a:t>
            </a:r>
            <a:r>
              <a:rPr lang="zh-CN" altLang="en-US" dirty="0"/>
              <a:t>报送报告报送报告用于向上级报送文件、物件等材料，其主要内容是说明所报送材料的基本信息。报送报告的写作要求如下：   </a:t>
            </a:r>
            <a:endParaRPr lang="en-US" altLang="zh-CN" dirty="0"/>
          </a:p>
          <a:p>
            <a:pPr marL="1074738" indent="-342900">
              <a:buSzPct val="80000"/>
              <a:buFont typeface="Wingdings" panose="05000000000000000000" pitchFamily="2" charset="2"/>
              <a:buChar char="l"/>
            </a:pPr>
            <a:r>
              <a:rPr lang="zh-CN" altLang="en-US" dirty="0"/>
              <a:t>材料名称与数量。</a:t>
            </a:r>
          </a:p>
          <a:p>
            <a:pPr marL="1074738" indent="-342900">
              <a:buSzPct val="80000"/>
              <a:buFont typeface="Wingdings" panose="05000000000000000000" pitchFamily="2" charset="2"/>
              <a:buChar char="l"/>
            </a:pPr>
            <a:r>
              <a:rPr lang="zh-CN" altLang="en-US" dirty="0"/>
              <a:t>惯用语结尾。</a:t>
            </a:r>
            <a:endParaRPr lang="en-US" altLang="zh-CN" dirty="0"/>
          </a:p>
        </p:txBody>
      </p:sp>
      <p:sp>
        <p:nvSpPr>
          <p:cNvPr id="7" name="文本占位符 6">
            <a:extLst>
              <a:ext uri="{FF2B5EF4-FFF2-40B4-BE49-F238E27FC236}">
                <a16:creationId xmlns:a16="http://schemas.microsoft.com/office/drawing/2014/main" id="{6CC26B0E-0771-1CEA-B777-26A505834D7C}"/>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257514602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592FE3-332F-FF0C-2A0A-4F98CB2F3B2C}"/>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7E38CD21-8B91-045A-3BB0-57BC502257F3}"/>
              </a:ext>
            </a:extLst>
          </p:cNvPr>
          <p:cNvSpPr>
            <a:spLocks noGrp="1"/>
          </p:cNvSpPr>
          <p:nvPr>
            <p:ph type="body" sz="quarter" idx="11"/>
          </p:nvPr>
        </p:nvSpPr>
        <p:spPr>
          <a:xfrm>
            <a:off x="337294" y="2223476"/>
            <a:ext cx="11275585" cy="3079497"/>
          </a:xfrm>
        </p:spPr>
        <p:txBody>
          <a:bodyPr/>
          <a:lstStyle/>
          <a:p>
            <a:r>
              <a:rPr lang="zh-CN" altLang="en-US" dirty="0"/>
              <a:t>四、请示</a:t>
            </a:r>
            <a:endParaRPr lang="en-US" altLang="zh-CN" dirty="0"/>
          </a:p>
          <a:p>
            <a:r>
              <a:rPr lang="zh-CN" altLang="en-US" dirty="0"/>
              <a:t>（一）请示的特点及类型</a:t>
            </a:r>
          </a:p>
          <a:p>
            <a:r>
              <a:rPr lang="en-US" altLang="zh-CN" dirty="0"/>
              <a:t>1. </a:t>
            </a:r>
            <a:r>
              <a:rPr lang="zh-CN" altLang="en-US" dirty="0"/>
              <a:t>请示的特点</a:t>
            </a:r>
            <a:endParaRPr lang="en-US" altLang="zh-CN" dirty="0"/>
          </a:p>
          <a:p>
            <a:r>
              <a:rPr lang="zh-CN" altLang="en-US" dirty="0"/>
              <a:t>（</a:t>
            </a:r>
            <a:r>
              <a:rPr lang="en-US" altLang="zh-CN" dirty="0"/>
              <a:t>1</a:t>
            </a:r>
            <a:r>
              <a:rPr lang="zh-CN" altLang="en-US" dirty="0"/>
              <a:t>）请求性</a:t>
            </a:r>
            <a:endParaRPr lang="en-US" altLang="zh-CN" dirty="0"/>
          </a:p>
          <a:p>
            <a:r>
              <a:rPr lang="zh-CN" altLang="en-US" dirty="0"/>
              <a:t>只有本机关无权决定或无力解决而又必须解决的事项，才可以用“请示”行文，即请求上级机关给予指示、决断或答复、批准。</a:t>
            </a:r>
            <a:endParaRPr lang="en-US" altLang="zh-CN" dirty="0"/>
          </a:p>
        </p:txBody>
      </p:sp>
      <p:sp>
        <p:nvSpPr>
          <p:cNvPr id="7" name="文本占位符 6">
            <a:extLst>
              <a:ext uri="{FF2B5EF4-FFF2-40B4-BE49-F238E27FC236}">
                <a16:creationId xmlns:a16="http://schemas.microsoft.com/office/drawing/2014/main" id="{FA3401ED-0E9C-D224-F360-1E7C0A09EA3E}"/>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189915817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DC054E-734B-411F-D612-576D63363D0E}"/>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13311B8B-7CA2-4E9F-5B72-6AA34BEBDA52}"/>
              </a:ext>
            </a:extLst>
          </p:cNvPr>
          <p:cNvSpPr>
            <a:spLocks noGrp="1"/>
          </p:cNvSpPr>
          <p:nvPr>
            <p:ph type="body" sz="quarter" idx="11"/>
          </p:nvPr>
        </p:nvSpPr>
        <p:spPr>
          <a:xfrm>
            <a:off x="337294" y="2477391"/>
            <a:ext cx="11275585" cy="2571666"/>
          </a:xfrm>
        </p:spPr>
        <p:txBody>
          <a:bodyPr/>
          <a:lstStyle/>
          <a:p>
            <a:r>
              <a:rPr lang="zh-CN" altLang="en-US" dirty="0"/>
              <a:t>四、请示</a:t>
            </a:r>
            <a:endParaRPr lang="en-US" altLang="zh-CN" dirty="0"/>
          </a:p>
          <a:p>
            <a:r>
              <a:rPr lang="zh-CN" altLang="en-US" dirty="0"/>
              <a:t>（一）请示的特点及类型</a:t>
            </a:r>
          </a:p>
          <a:p>
            <a:r>
              <a:rPr lang="en-US" altLang="zh-CN" dirty="0"/>
              <a:t>1. </a:t>
            </a:r>
            <a:r>
              <a:rPr lang="zh-CN" altLang="en-US" dirty="0"/>
              <a:t>请示的特点</a:t>
            </a:r>
            <a:endParaRPr lang="en-US" altLang="zh-CN" dirty="0"/>
          </a:p>
          <a:p>
            <a:r>
              <a:rPr lang="zh-CN" altLang="en-US" dirty="0"/>
              <a:t>（</a:t>
            </a:r>
            <a:r>
              <a:rPr lang="en-US" altLang="zh-CN" dirty="0"/>
              <a:t>2</a:t>
            </a:r>
            <a:r>
              <a:rPr lang="zh-CN" altLang="en-US" dirty="0"/>
              <a:t>）超前性</a:t>
            </a:r>
          </a:p>
          <a:p>
            <a:r>
              <a:rPr lang="zh-CN" altLang="en-US" dirty="0"/>
              <a:t>请示必须在办理事项之前行文。</a:t>
            </a:r>
            <a:endParaRPr lang="en-US" altLang="zh-CN" dirty="0"/>
          </a:p>
        </p:txBody>
      </p:sp>
      <p:sp>
        <p:nvSpPr>
          <p:cNvPr id="7" name="文本占位符 6">
            <a:extLst>
              <a:ext uri="{FF2B5EF4-FFF2-40B4-BE49-F238E27FC236}">
                <a16:creationId xmlns:a16="http://schemas.microsoft.com/office/drawing/2014/main" id="{77C39BA3-D619-8672-1BDA-D6A8B83109C1}"/>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169337695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822236-6066-3633-2028-3DF17B178591}"/>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11659AAF-E28D-17C7-AFD1-2B4C903A6074}"/>
              </a:ext>
            </a:extLst>
          </p:cNvPr>
          <p:cNvSpPr>
            <a:spLocks noGrp="1"/>
          </p:cNvSpPr>
          <p:nvPr>
            <p:ph type="body" sz="quarter" idx="11"/>
          </p:nvPr>
        </p:nvSpPr>
        <p:spPr>
          <a:xfrm>
            <a:off x="337294" y="2477391"/>
            <a:ext cx="11275585" cy="2571666"/>
          </a:xfrm>
        </p:spPr>
        <p:txBody>
          <a:bodyPr/>
          <a:lstStyle/>
          <a:p>
            <a:r>
              <a:rPr lang="zh-CN" altLang="en-US" dirty="0"/>
              <a:t>四、请示</a:t>
            </a:r>
            <a:endParaRPr lang="en-US" altLang="zh-CN" dirty="0"/>
          </a:p>
          <a:p>
            <a:r>
              <a:rPr lang="zh-CN" altLang="en-US" dirty="0"/>
              <a:t>（一）请示的特点及类型</a:t>
            </a:r>
          </a:p>
          <a:p>
            <a:r>
              <a:rPr lang="en-US" altLang="zh-CN" dirty="0"/>
              <a:t>1. </a:t>
            </a:r>
            <a:r>
              <a:rPr lang="zh-CN" altLang="en-US" dirty="0"/>
              <a:t>请示的特点</a:t>
            </a:r>
            <a:endParaRPr lang="en-US" altLang="zh-CN" dirty="0"/>
          </a:p>
          <a:p>
            <a:r>
              <a:rPr lang="zh-CN" altLang="en-US" dirty="0"/>
              <a:t>（</a:t>
            </a:r>
            <a:r>
              <a:rPr lang="en-US" altLang="zh-CN" dirty="0"/>
              <a:t>3</a:t>
            </a:r>
            <a:r>
              <a:rPr lang="zh-CN" altLang="en-US" dirty="0"/>
              <a:t>）单一性</a:t>
            </a:r>
          </a:p>
          <a:p>
            <a:r>
              <a:rPr lang="zh-CN" altLang="en-US" dirty="0"/>
              <a:t>请示要一事一请示，且主送机关只能为一个。</a:t>
            </a:r>
            <a:endParaRPr lang="en-US" altLang="zh-CN" dirty="0"/>
          </a:p>
        </p:txBody>
      </p:sp>
      <p:sp>
        <p:nvSpPr>
          <p:cNvPr id="7" name="文本占位符 6">
            <a:extLst>
              <a:ext uri="{FF2B5EF4-FFF2-40B4-BE49-F238E27FC236}">
                <a16:creationId xmlns:a16="http://schemas.microsoft.com/office/drawing/2014/main" id="{4EA33CE5-2FDD-AA19-3D84-50E3B30146DD}"/>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386096260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663131-5C3E-8473-6716-880FD6DAF504}"/>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4F1D0A00-DB4D-1BD2-3675-947877B4E62D}"/>
              </a:ext>
            </a:extLst>
          </p:cNvPr>
          <p:cNvSpPr>
            <a:spLocks noGrp="1"/>
          </p:cNvSpPr>
          <p:nvPr>
            <p:ph type="body" sz="quarter" idx="11"/>
          </p:nvPr>
        </p:nvSpPr>
        <p:spPr>
          <a:xfrm>
            <a:off x="337294" y="2223476"/>
            <a:ext cx="11275585" cy="3079497"/>
          </a:xfrm>
        </p:spPr>
        <p:txBody>
          <a:bodyPr/>
          <a:lstStyle/>
          <a:p>
            <a:r>
              <a:rPr lang="zh-CN" altLang="en-US" dirty="0"/>
              <a:t>四、请示</a:t>
            </a:r>
            <a:endParaRPr lang="en-US" altLang="zh-CN" dirty="0"/>
          </a:p>
          <a:p>
            <a:r>
              <a:rPr lang="zh-CN" altLang="en-US" dirty="0"/>
              <a:t>（一）请示的特点及类型</a:t>
            </a:r>
          </a:p>
          <a:p>
            <a:r>
              <a:rPr lang="en-US" altLang="zh-CN" dirty="0"/>
              <a:t>1. </a:t>
            </a:r>
            <a:r>
              <a:rPr lang="zh-CN" altLang="en-US" dirty="0"/>
              <a:t>请示的特点</a:t>
            </a:r>
            <a:endParaRPr lang="en-US" altLang="zh-CN" dirty="0"/>
          </a:p>
          <a:p>
            <a:r>
              <a:rPr lang="zh-CN" altLang="en-US" dirty="0"/>
              <a:t>（</a:t>
            </a:r>
            <a:r>
              <a:rPr lang="en-US" altLang="zh-CN" dirty="0"/>
              <a:t>4</a:t>
            </a:r>
            <a:r>
              <a:rPr lang="zh-CN" altLang="en-US" dirty="0"/>
              <a:t>）呈批性</a:t>
            </a:r>
            <a:endParaRPr lang="en-US" altLang="zh-CN" dirty="0"/>
          </a:p>
          <a:p>
            <a:r>
              <a:rPr lang="zh-CN" altLang="en-US" dirty="0"/>
              <a:t>请示的目的是针对某一事项取得上级的指示或批准，上级机关对呈报的请求事项无论是否同意，都必须给予明确的“批复”，属于双向行文。</a:t>
            </a:r>
            <a:endParaRPr lang="en-US" altLang="zh-CN" dirty="0"/>
          </a:p>
        </p:txBody>
      </p:sp>
      <p:sp>
        <p:nvSpPr>
          <p:cNvPr id="7" name="文本占位符 6">
            <a:extLst>
              <a:ext uri="{FF2B5EF4-FFF2-40B4-BE49-F238E27FC236}">
                <a16:creationId xmlns:a16="http://schemas.microsoft.com/office/drawing/2014/main" id="{14DDD5DA-7163-1019-4B15-042842ED426F}"/>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417821926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514719-A7BD-6A67-DF30-03F797C08C4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868D4F3-BB78-8E38-6C5B-2E860A907F96}"/>
              </a:ext>
            </a:extLst>
          </p:cNvPr>
          <p:cNvSpPr>
            <a:spLocks noGrp="1"/>
          </p:cNvSpPr>
          <p:nvPr>
            <p:ph type="body" sz="quarter" idx="11"/>
          </p:nvPr>
        </p:nvSpPr>
        <p:spPr>
          <a:xfrm>
            <a:off x="337294" y="2087685"/>
            <a:ext cx="11275585" cy="3351046"/>
          </a:xfrm>
        </p:spPr>
        <p:txBody>
          <a:bodyPr/>
          <a:lstStyle/>
          <a:p>
            <a:r>
              <a:rPr lang="zh-CN" altLang="en-US" dirty="0"/>
              <a:t>三、应用文写作的特点</a:t>
            </a:r>
            <a:endParaRPr lang="en-US" altLang="zh-CN" dirty="0"/>
          </a:p>
          <a:p>
            <a:r>
              <a:rPr lang="zh-CN" altLang="en-US" dirty="0"/>
              <a:t>（三）以事实为依据</a:t>
            </a:r>
            <a:endParaRPr lang="en-US" altLang="zh-CN" dirty="0"/>
          </a:p>
          <a:p>
            <a:r>
              <a:rPr lang="zh-CN" altLang="en-US" dirty="0"/>
              <a:t>真实性是应用文写作的基本前提和根本要求。应用文所涉及的内容必须客观真实，包括人物、事件、时间、地点、数据、细节等，都应实事求是，不得虚构、夸大或隐瞒。因为应用文往往用于传达政策、部署任务、记录事实等，一旦内容失实，不仅无法实现预期目标，还可能引发严重后果。</a:t>
            </a:r>
          </a:p>
        </p:txBody>
      </p:sp>
      <p:sp>
        <p:nvSpPr>
          <p:cNvPr id="4" name="文本占位符 3">
            <a:extLst>
              <a:ext uri="{FF2B5EF4-FFF2-40B4-BE49-F238E27FC236}">
                <a16:creationId xmlns:a16="http://schemas.microsoft.com/office/drawing/2014/main" id="{17A0B1B9-621D-0FCE-F365-56E653D33004}"/>
              </a:ext>
            </a:extLst>
          </p:cNvPr>
          <p:cNvSpPr>
            <a:spLocks noGrp="1"/>
          </p:cNvSpPr>
          <p:nvPr>
            <p:ph type="body" sz="quarter" idx="10"/>
          </p:nvPr>
        </p:nvSpPr>
        <p:spPr/>
        <p:txBody>
          <a:bodyPr/>
          <a:lstStyle/>
          <a:p>
            <a:r>
              <a:rPr lang="zh-CN" altLang="en-US" dirty="0"/>
              <a:t>应用文概述</a:t>
            </a:r>
          </a:p>
        </p:txBody>
      </p:sp>
    </p:spTree>
    <p:extLst>
      <p:ext uri="{BB962C8B-B14F-4D97-AF65-F5344CB8AC3E}">
        <p14:creationId xmlns:p14="http://schemas.microsoft.com/office/powerpoint/2010/main" val="185051243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1B0428-8249-7E1C-10DB-6D0D1FEB38AE}"/>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F1313CE0-BB43-65A7-6383-77D5D6DA908D}"/>
              </a:ext>
            </a:extLst>
          </p:cNvPr>
          <p:cNvSpPr>
            <a:spLocks noGrp="1"/>
          </p:cNvSpPr>
          <p:nvPr>
            <p:ph type="body" sz="quarter" idx="11"/>
          </p:nvPr>
        </p:nvSpPr>
        <p:spPr>
          <a:xfrm>
            <a:off x="337294" y="2477392"/>
            <a:ext cx="11275585" cy="2571666"/>
          </a:xfrm>
        </p:spPr>
        <p:txBody>
          <a:bodyPr/>
          <a:lstStyle/>
          <a:p>
            <a:r>
              <a:rPr lang="zh-CN" altLang="en-US" dirty="0"/>
              <a:t>四、请示</a:t>
            </a:r>
            <a:endParaRPr lang="en-US" altLang="zh-CN" dirty="0"/>
          </a:p>
          <a:p>
            <a:r>
              <a:rPr lang="zh-CN" altLang="en-US" dirty="0"/>
              <a:t>（一）请示的特点及类型</a:t>
            </a:r>
          </a:p>
          <a:p>
            <a:r>
              <a:rPr lang="en-US" altLang="zh-CN" dirty="0"/>
              <a:t>1. </a:t>
            </a:r>
            <a:r>
              <a:rPr lang="zh-CN" altLang="en-US" dirty="0"/>
              <a:t>请示的特点</a:t>
            </a:r>
            <a:endParaRPr lang="en-US" altLang="zh-CN" dirty="0"/>
          </a:p>
          <a:p>
            <a:r>
              <a:rPr lang="zh-CN" altLang="en-US" dirty="0"/>
              <a:t>（</a:t>
            </a:r>
            <a:r>
              <a:rPr lang="en-US" altLang="zh-CN" dirty="0"/>
              <a:t>5</a:t>
            </a:r>
            <a:r>
              <a:rPr lang="zh-CN" altLang="en-US" dirty="0"/>
              <a:t>）隶属性</a:t>
            </a:r>
            <a:endParaRPr lang="en-US" altLang="zh-CN" dirty="0"/>
          </a:p>
          <a:p>
            <a:r>
              <a:rPr lang="zh-CN" altLang="en-US" dirty="0"/>
              <a:t>发文单位只能按照隶属关系向直接的主管机关发文请示。</a:t>
            </a:r>
            <a:endParaRPr lang="en-US" altLang="zh-CN" dirty="0"/>
          </a:p>
        </p:txBody>
      </p:sp>
      <p:sp>
        <p:nvSpPr>
          <p:cNvPr id="7" name="文本占位符 6">
            <a:extLst>
              <a:ext uri="{FF2B5EF4-FFF2-40B4-BE49-F238E27FC236}">
                <a16:creationId xmlns:a16="http://schemas.microsoft.com/office/drawing/2014/main" id="{1D1F91D0-E6C3-1051-6EF4-75C0E0F580C4}"/>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89926396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D5DA5E-B39C-6AA0-5C13-D355CB6D1A18}"/>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63E7D377-671A-A374-AABE-21A9D7B456FC}"/>
              </a:ext>
            </a:extLst>
          </p:cNvPr>
          <p:cNvSpPr>
            <a:spLocks noGrp="1"/>
          </p:cNvSpPr>
          <p:nvPr>
            <p:ph type="body" sz="quarter" idx="11"/>
          </p:nvPr>
        </p:nvSpPr>
        <p:spPr>
          <a:xfrm>
            <a:off x="337294" y="2477392"/>
            <a:ext cx="11275585" cy="2571666"/>
          </a:xfrm>
        </p:spPr>
        <p:txBody>
          <a:bodyPr/>
          <a:lstStyle/>
          <a:p>
            <a:r>
              <a:rPr lang="zh-CN" altLang="en-US" dirty="0"/>
              <a:t>四、请示</a:t>
            </a:r>
            <a:endParaRPr lang="en-US" altLang="zh-CN" dirty="0"/>
          </a:p>
          <a:p>
            <a:r>
              <a:rPr lang="zh-CN" altLang="en-US" dirty="0"/>
              <a:t>（一）请示的特点及类型</a:t>
            </a:r>
          </a:p>
          <a:p>
            <a:r>
              <a:rPr lang="en-US" altLang="zh-CN" dirty="0"/>
              <a:t>2. </a:t>
            </a:r>
            <a:r>
              <a:rPr lang="zh-CN" altLang="en-US" dirty="0"/>
              <a:t>请示的类型</a:t>
            </a:r>
            <a:endParaRPr lang="en-US" altLang="zh-CN" dirty="0"/>
          </a:p>
          <a:p>
            <a:r>
              <a:rPr lang="zh-CN" altLang="en-US" dirty="0"/>
              <a:t>（</a:t>
            </a:r>
            <a:r>
              <a:rPr lang="en-US" altLang="zh-CN" dirty="0"/>
              <a:t>1</a:t>
            </a:r>
            <a:r>
              <a:rPr lang="zh-CN" altLang="en-US" dirty="0"/>
              <a:t>）请求指示性请示</a:t>
            </a:r>
          </a:p>
          <a:p>
            <a:r>
              <a:rPr lang="zh-CN" altLang="en-US" dirty="0"/>
              <a:t>针对有关政策问题请求上级机关指示时所写的请示。</a:t>
            </a:r>
            <a:endParaRPr lang="en-US" altLang="zh-CN" dirty="0"/>
          </a:p>
        </p:txBody>
      </p:sp>
      <p:sp>
        <p:nvSpPr>
          <p:cNvPr id="7" name="文本占位符 6">
            <a:extLst>
              <a:ext uri="{FF2B5EF4-FFF2-40B4-BE49-F238E27FC236}">
                <a16:creationId xmlns:a16="http://schemas.microsoft.com/office/drawing/2014/main" id="{3A21F90A-7CBC-AE28-BFF6-CA9789E02627}"/>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227293964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358CF6-3947-51EF-717E-0C207003EAC4}"/>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CCCDDFE3-8F30-3538-1541-56D7C6CCBC17}"/>
              </a:ext>
            </a:extLst>
          </p:cNvPr>
          <p:cNvSpPr>
            <a:spLocks noGrp="1"/>
          </p:cNvSpPr>
          <p:nvPr>
            <p:ph type="body" sz="quarter" idx="11"/>
          </p:nvPr>
        </p:nvSpPr>
        <p:spPr>
          <a:xfrm>
            <a:off x="337294" y="2477392"/>
            <a:ext cx="11275585" cy="2571666"/>
          </a:xfrm>
        </p:spPr>
        <p:txBody>
          <a:bodyPr/>
          <a:lstStyle/>
          <a:p>
            <a:r>
              <a:rPr lang="zh-CN" altLang="en-US" dirty="0"/>
              <a:t>四、请示</a:t>
            </a:r>
            <a:endParaRPr lang="en-US" altLang="zh-CN" dirty="0"/>
          </a:p>
          <a:p>
            <a:r>
              <a:rPr lang="zh-CN" altLang="en-US" dirty="0"/>
              <a:t>（一）请示的特点及类型</a:t>
            </a:r>
          </a:p>
          <a:p>
            <a:r>
              <a:rPr lang="en-US" altLang="zh-CN" dirty="0"/>
              <a:t>2. </a:t>
            </a:r>
            <a:r>
              <a:rPr lang="zh-CN" altLang="en-US" dirty="0"/>
              <a:t>请示的类型</a:t>
            </a:r>
            <a:endParaRPr lang="en-US" altLang="zh-CN" dirty="0"/>
          </a:p>
          <a:p>
            <a:r>
              <a:rPr lang="zh-CN" altLang="en-US" dirty="0"/>
              <a:t>（</a:t>
            </a:r>
            <a:r>
              <a:rPr lang="en-US" altLang="zh-CN" dirty="0"/>
              <a:t>2</a:t>
            </a:r>
            <a:r>
              <a:rPr lang="zh-CN" altLang="en-US" dirty="0"/>
              <a:t>）请求批准性请示</a:t>
            </a:r>
            <a:endParaRPr lang="en-US" altLang="zh-CN" dirty="0"/>
          </a:p>
          <a:p>
            <a:r>
              <a:rPr lang="zh-CN" altLang="en-US" dirty="0"/>
              <a:t>针对具体工作问题请求上级机关批准时所写的请示。</a:t>
            </a:r>
            <a:endParaRPr lang="en-US" altLang="zh-CN" dirty="0"/>
          </a:p>
        </p:txBody>
      </p:sp>
      <p:sp>
        <p:nvSpPr>
          <p:cNvPr id="7" name="文本占位符 6">
            <a:extLst>
              <a:ext uri="{FF2B5EF4-FFF2-40B4-BE49-F238E27FC236}">
                <a16:creationId xmlns:a16="http://schemas.microsoft.com/office/drawing/2014/main" id="{AE496ECF-9186-B679-3AFD-32B3EC63C54A}"/>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142953235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7D07E1-F6CD-1476-5FD7-DF2632D09521}"/>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27351680-8FBB-E17A-C260-EC2E3C70EBBA}"/>
              </a:ext>
            </a:extLst>
          </p:cNvPr>
          <p:cNvSpPr>
            <a:spLocks noGrp="1"/>
          </p:cNvSpPr>
          <p:nvPr>
            <p:ph type="body" sz="quarter" idx="11"/>
          </p:nvPr>
        </p:nvSpPr>
        <p:spPr>
          <a:xfrm>
            <a:off x="337294" y="2731308"/>
            <a:ext cx="11275585" cy="2063835"/>
          </a:xfrm>
        </p:spPr>
        <p:txBody>
          <a:bodyPr/>
          <a:lstStyle/>
          <a:p>
            <a:r>
              <a:rPr lang="zh-CN" altLang="en-US" dirty="0"/>
              <a:t>四、请示</a:t>
            </a:r>
            <a:endParaRPr lang="en-US" altLang="zh-CN" dirty="0"/>
          </a:p>
          <a:p>
            <a:r>
              <a:rPr lang="zh-CN" altLang="en-US" dirty="0"/>
              <a:t>（二）请示的格式与写法</a:t>
            </a:r>
            <a:endParaRPr lang="en-US" altLang="zh-CN" dirty="0"/>
          </a:p>
          <a:p>
            <a:r>
              <a:rPr lang="en-US" altLang="zh-CN" dirty="0"/>
              <a:t>1. </a:t>
            </a:r>
            <a:r>
              <a:rPr lang="zh-CN" altLang="en-US" dirty="0"/>
              <a:t>标题</a:t>
            </a:r>
            <a:endParaRPr lang="en-US" altLang="zh-CN" dirty="0"/>
          </a:p>
          <a:p>
            <a:r>
              <a:rPr lang="zh-CN" altLang="en-US" dirty="0"/>
              <a:t>一般由请示单位 </a:t>
            </a:r>
            <a:r>
              <a:rPr lang="en-US" altLang="zh-CN" dirty="0"/>
              <a:t>+ </a:t>
            </a:r>
            <a:r>
              <a:rPr lang="zh-CN" altLang="en-US" dirty="0"/>
              <a:t>事由 </a:t>
            </a:r>
            <a:r>
              <a:rPr lang="en-US" altLang="zh-CN" dirty="0"/>
              <a:t>+ </a:t>
            </a:r>
            <a:r>
              <a:rPr lang="zh-CN" altLang="en-US" dirty="0"/>
              <a:t>文种 </a:t>
            </a:r>
            <a:r>
              <a:rPr lang="en-US" altLang="zh-CN" dirty="0"/>
              <a:t>+ </a:t>
            </a:r>
            <a:r>
              <a:rPr lang="zh-CN" altLang="en-US" dirty="0"/>
              <a:t>文种组成。</a:t>
            </a:r>
            <a:endParaRPr lang="en-US" altLang="zh-CN" dirty="0"/>
          </a:p>
        </p:txBody>
      </p:sp>
      <p:sp>
        <p:nvSpPr>
          <p:cNvPr id="7" name="文本占位符 6">
            <a:extLst>
              <a:ext uri="{FF2B5EF4-FFF2-40B4-BE49-F238E27FC236}">
                <a16:creationId xmlns:a16="http://schemas.microsoft.com/office/drawing/2014/main" id="{8F4CE4FA-1935-8EDF-FEBD-64DE3E419AC0}"/>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423398623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542527-53DA-51E0-A7D1-08C456E2E933}"/>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4F7316C8-6140-E215-20EA-3E07700941D4}"/>
              </a:ext>
            </a:extLst>
          </p:cNvPr>
          <p:cNvSpPr>
            <a:spLocks noGrp="1"/>
          </p:cNvSpPr>
          <p:nvPr>
            <p:ph type="body" sz="quarter" idx="11"/>
          </p:nvPr>
        </p:nvSpPr>
        <p:spPr>
          <a:xfrm>
            <a:off x="337294" y="2731308"/>
            <a:ext cx="11275585" cy="2063835"/>
          </a:xfrm>
        </p:spPr>
        <p:txBody>
          <a:bodyPr/>
          <a:lstStyle/>
          <a:p>
            <a:r>
              <a:rPr lang="zh-CN" altLang="en-US" dirty="0"/>
              <a:t>四、请示</a:t>
            </a:r>
            <a:endParaRPr lang="en-US" altLang="zh-CN" dirty="0"/>
          </a:p>
          <a:p>
            <a:r>
              <a:rPr lang="zh-CN" altLang="en-US" dirty="0"/>
              <a:t>（二）请示的格式与写法</a:t>
            </a:r>
            <a:endParaRPr lang="en-US" altLang="zh-CN" dirty="0"/>
          </a:p>
          <a:p>
            <a:r>
              <a:rPr lang="en-US" altLang="zh-CN" dirty="0"/>
              <a:t>2. </a:t>
            </a:r>
            <a:r>
              <a:rPr lang="zh-CN" altLang="en-US" dirty="0"/>
              <a:t>主送机关</a:t>
            </a:r>
            <a:endParaRPr lang="en-US" altLang="zh-CN" dirty="0"/>
          </a:p>
          <a:p>
            <a:r>
              <a:rPr lang="zh-CN" altLang="en-US" dirty="0"/>
              <a:t>即直属上级机关，一般只报送一个主管的领导机关。</a:t>
            </a:r>
            <a:endParaRPr lang="en-US" altLang="zh-CN" dirty="0"/>
          </a:p>
        </p:txBody>
      </p:sp>
      <p:sp>
        <p:nvSpPr>
          <p:cNvPr id="7" name="文本占位符 6">
            <a:extLst>
              <a:ext uri="{FF2B5EF4-FFF2-40B4-BE49-F238E27FC236}">
                <a16:creationId xmlns:a16="http://schemas.microsoft.com/office/drawing/2014/main" id="{A9A1F67B-A62C-8956-0A88-9528BF0C0400}"/>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170746394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BE1E66-4E95-FCA3-F5D3-485E2ABBB583}"/>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80724D70-826D-E855-4B68-3B80C8A9B3B9}"/>
              </a:ext>
            </a:extLst>
          </p:cNvPr>
          <p:cNvSpPr>
            <a:spLocks noGrp="1"/>
          </p:cNvSpPr>
          <p:nvPr>
            <p:ph type="body" sz="quarter" idx="11"/>
          </p:nvPr>
        </p:nvSpPr>
        <p:spPr>
          <a:xfrm>
            <a:off x="337294" y="1969563"/>
            <a:ext cx="11275585" cy="3587329"/>
          </a:xfrm>
        </p:spPr>
        <p:txBody>
          <a:bodyPr/>
          <a:lstStyle/>
          <a:p>
            <a:r>
              <a:rPr lang="zh-CN" altLang="en-US" dirty="0"/>
              <a:t>四、请示</a:t>
            </a:r>
            <a:endParaRPr lang="en-US" altLang="zh-CN" dirty="0"/>
          </a:p>
          <a:p>
            <a:r>
              <a:rPr lang="zh-CN" altLang="en-US" dirty="0"/>
              <a:t>（二）请示的格式与写法</a:t>
            </a:r>
            <a:endParaRPr lang="en-US" altLang="zh-CN" dirty="0"/>
          </a:p>
          <a:p>
            <a:r>
              <a:rPr lang="en-US" altLang="zh-CN" dirty="0"/>
              <a:t>3. </a:t>
            </a:r>
            <a:r>
              <a:rPr lang="zh-CN" altLang="en-US" dirty="0"/>
              <a:t>正文</a:t>
            </a:r>
            <a:endParaRPr lang="en-US" altLang="zh-CN" dirty="0"/>
          </a:p>
          <a:p>
            <a:r>
              <a:rPr lang="zh-CN" altLang="en-US" dirty="0"/>
              <a:t>正文一般由以下 </a:t>
            </a:r>
            <a:r>
              <a:rPr lang="en-US" altLang="zh-CN" dirty="0"/>
              <a:t>3 </a:t>
            </a:r>
            <a:r>
              <a:rPr lang="zh-CN" altLang="en-US" dirty="0"/>
              <a:t>部分组成。</a:t>
            </a:r>
            <a:endParaRPr lang="en-US" altLang="zh-CN" dirty="0"/>
          </a:p>
          <a:p>
            <a:r>
              <a:rPr lang="zh-CN" altLang="en-US" dirty="0"/>
              <a:t>（</a:t>
            </a:r>
            <a:r>
              <a:rPr lang="en-US" altLang="zh-CN" dirty="0"/>
              <a:t>1</a:t>
            </a:r>
            <a:r>
              <a:rPr lang="zh-CN" altLang="en-US" dirty="0"/>
              <a:t>）请示缘由</a:t>
            </a:r>
          </a:p>
          <a:p>
            <a:r>
              <a:rPr lang="zh-CN" altLang="en-US" dirty="0"/>
              <a:t>（</a:t>
            </a:r>
            <a:r>
              <a:rPr lang="en-US" altLang="zh-CN" dirty="0"/>
              <a:t>2</a:t>
            </a:r>
            <a:r>
              <a:rPr lang="zh-CN" altLang="en-US" dirty="0"/>
              <a:t>）请示事项</a:t>
            </a:r>
            <a:endParaRPr lang="en-US" altLang="zh-CN" dirty="0"/>
          </a:p>
          <a:p>
            <a:r>
              <a:rPr lang="zh-CN" altLang="en-US" dirty="0"/>
              <a:t>（</a:t>
            </a:r>
            <a:r>
              <a:rPr lang="en-US" altLang="zh-CN" dirty="0"/>
              <a:t>3</a:t>
            </a:r>
            <a:r>
              <a:rPr lang="zh-CN" altLang="en-US" dirty="0"/>
              <a:t>）请示要求</a:t>
            </a:r>
            <a:endParaRPr lang="en-US" altLang="zh-CN" dirty="0"/>
          </a:p>
        </p:txBody>
      </p:sp>
      <p:sp>
        <p:nvSpPr>
          <p:cNvPr id="7" name="文本占位符 6">
            <a:extLst>
              <a:ext uri="{FF2B5EF4-FFF2-40B4-BE49-F238E27FC236}">
                <a16:creationId xmlns:a16="http://schemas.microsoft.com/office/drawing/2014/main" id="{B13FDB8E-5CC5-71D4-F3FF-A9703EDA2C88}"/>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222244220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1D0BAD-2043-1DE5-829F-D0DA3BBBE95D}"/>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D222AB3B-1FE5-4FF5-38E8-605ED6B22C53}"/>
              </a:ext>
            </a:extLst>
          </p:cNvPr>
          <p:cNvSpPr>
            <a:spLocks noGrp="1"/>
          </p:cNvSpPr>
          <p:nvPr>
            <p:ph type="body" sz="quarter" idx="11"/>
          </p:nvPr>
        </p:nvSpPr>
        <p:spPr>
          <a:xfrm>
            <a:off x="337294" y="2477395"/>
            <a:ext cx="11275585" cy="2571666"/>
          </a:xfrm>
        </p:spPr>
        <p:txBody>
          <a:bodyPr/>
          <a:lstStyle/>
          <a:p>
            <a:r>
              <a:rPr lang="zh-CN" altLang="en-US" dirty="0"/>
              <a:t>四、请示</a:t>
            </a:r>
            <a:endParaRPr lang="en-US" altLang="zh-CN" dirty="0"/>
          </a:p>
          <a:p>
            <a:r>
              <a:rPr lang="zh-CN" altLang="en-US" dirty="0"/>
              <a:t>（二）请示的格式与写法</a:t>
            </a:r>
            <a:endParaRPr lang="en-US" altLang="zh-CN" dirty="0"/>
          </a:p>
          <a:p>
            <a:r>
              <a:rPr lang="en-US" altLang="zh-CN" dirty="0"/>
              <a:t>4. </a:t>
            </a:r>
            <a:r>
              <a:rPr lang="zh-CN" altLang="en-US" dirty="0"/>
              <a:t>落款</a:t>
            </a:r>
            <a:endParaRPr lang="en-US" altLang="zh-CN" dirty="0"/>
          </a:p>
          <a:p>
            <a:r>
              <a:rPr lang="zh-CN" altLang="en-US" dirty="0"/>
              <a:t>落款标明发文机关，发文机关下方需标明成文日期。如果标题已经有发文机关名称，落款处可省略。</a:t>
            </a:r>
            <a:endParaRPr lang="en-US" altLang="zh-CN" dirty="0"/>
          </a:p>
        </p:txBody>
      </p:sp>
      <p:sp>
        <p:nvSpPr>
          <p:cNvPr id="7" name="文本占位符 6">
            <a:extLst>
              <a:ext uri="{FF2B5EF4-FFF2-40B4-BE49-F238E27FC236}">
                <a16:creationId xmlns:a16="http://schemas.microsoft.com/office/drawing/2014/main" id="{EA9AAF5C-ADAC-687F-4B5A-A2F8D9546E5A}"/>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13570225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611715-6507-1E3D-5A95-FE5235847828}"/>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CD9C1FFE-E34C-17AC-7C09-4D1689949A33}"/>
              </a:ext>
            </a:extLst>
          </p:cNvPr>
          <p:cNvSpPr>
            <a:spLocks noGrp="1"/>
          </p:cNvSpPr>
          <p:nvPr>
            <p:ph type="body" sz="quarter" idx="11"/>
          </p:nvPr>
        </p:nvSpPr>
        <p:spPr>
          <a:xfrm>
            <a:off x="337294" y="2477396"/>
            <a:ext cx="11275585" cy="2571666"/>
          </a:xfrm>
        </p:spPr>
        <p:txBody>
          <a:bodyPr/>
          <a:lstStyle/>
          <a:p>
            <a:r>
              <a:rPr lang="zh-CN" altLang="en-US" dirty="0"/>
              <a:t>四、请示</a:t>
            </a:r>
            <a:endParaRPr lang="en-US" altLang="zh-CN" dirty="0"/>
          </a:p>
          <a:p>
            <a:r>
              <a:rPr lang="zh-CN" altLang="en-US" dirty="0"/>
              <a:t>（三）请示的写作要求</a:t>
            </a:r>
            <a:endParaRPr lang="en-US" altLang="zh-CN" dirty="0"/>
          </a:p>
          <a:p>
            <a:r>
              <a:rPr lang="en-US" altLang="zh-CN" dirty="0"/>
              <a:t>1. </a:t>
            </a:r>
            <a:r>
              <a:rPr lang="zh-CN" altLang="en-US" dirty="0"/>
              <a:t>语言简洁规范</a:t>
            </a:r>
            <a:endParaRPr lang="en-US" altLang="zh-CN" dirty="0"/>
          </a:p>
          <a:p>
            <a:r>
              <a:rPr lang="zh-CN" altLang="en-US" dirty="0"/>
              <a:t>请示的语言应力求简洁明了，避免冗长复杂的表述。使用正式、规范的语言，避免口语化和模糊不清的表达。</a:t>
            </a:r>
            <a:endParaRPr lang="en-US" altLang="zh-CN" dirty="0"/>
          </a:p>
        </p:txBody>
      </p:sp>
      <p:sp>
        <p:nvSpPr>
          <p:cNvPr id="7" name="文本占位符 6">
            <a:extLst>
              <a:ext uri="{FF2B5EF4-FFF2-40B4-BE49-F238E27FC236}">
                <a16:creationId xmlns:a16="http://schemas.microsoft.com/office/drawing/2014/main" id="{458EB089-8C39-6676-85E4-D9AFDDDD4354}"/>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288607968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97ACB3-2615-3420-9D17-50AFE6F58A0E}"/>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2B857BD3-A233-C590-ADC7-2D23E6745DE5}"/>
              </a:ext>
            </a:extLst>
          </p:cNvPr>
          <p:cNvSpPr>
            <a:spLocks noGrp="1"/>
          </p:cNvSpPr>
          <p:nvPr>
            <p:ph type="body" sz="quarter" idx="11"/>
          </p:nvPr>
        </p:nvSpPr>
        <p:spPr>
          <a:xfrm>
            <a:off x="337294" y="2477396"/>
            <a:ext cx="11275585" cy="2571666"/>
          </a:xfrm>
        </p:spPr>
        <p:txBody>
          <a:bodyPr/>
          <a:lstStyle/>
          <a:p>
            <a:r>
              <a:rPr lang="zh-CN" altLang="en-US" dirty="0"/>
              <a:t>四、请示</a:t>
            </a:r>
            <a:endParaRPr lang="en-US" altLang="zh-CN" dirty="0"/>
          </a:p>
          <a:p>
            <a:r>
              <a:rPr lang="zh-CN" altLang="en-US" dirty="0"/>
              <a:t>（三）请示的写作要求</a:t>
            </a:r>
            <a:endParaRPr lang="en-US" altLang="zh-CN" dirty="0"/>
          </a:p>
          <a:p>
            <a:r>
              <a:rPr lang="en-US" altLang="zh-CN" dirty="0"/>
              <a:t>3. </a:t>
            </a:r>
            <a:r>
              <a:rPr lang="zh-CN" altLang="en-US" dirty="0"/>
              <a:t>一事一请</a:t>
            </a:r>
            <a:endParaRPr lang="en-US" altLang="zh-CN" dirty="0"/>
          </a:p>
          <a:p>
            <a:r>
              <a:rPr lang="zh-CN" altLang="en-US" dirty="0"/>
              <a:t>请示应坚持“一事一请”的原则，每份请示只针对一个具体事项，避免将多个不相关的事项混杂在一起，影响处理效率。如果有多件事情需要请示，应写多份请示。</a:t>
            </a:r>
            <a:endParaRPr lang="en-US" altLang="zh-CN" dirty="0"/>
          </a:p>
        </p:txBody>
      </p:sp>
      <p:sp>
        <p:nvSpPr>
          <p:cNvPr id="7" name="文本占位符 6">
            <a:extLst>
              <a:ext uri="{FF2B5EF4-FFF2-40B4-BE49-F238E27FC236}">
                <a16:creationId xmlns:a16="http://schemas.microsoft.com/office/drawing/2014/main" id="{C96F52FE-19A6-3F43-AA99-25AAC8D33308}"/>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31197299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02A254-9A91-79EE-98C5-3FC2BD7F7D9D}"/>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A79212F8-D75C-1DCF-D82F-9C223B3704C6}"/>
              </a:ext>
            </a:extLst>
          </p:cNvPr>
          <p:cNvSpPr>
            <a:spLocks noGrp="1"/>
          </p:cNvSpPr>
          <p:nvPr>
            <p:ph type="body" sz="quarter" idx="11"/>
          </p:nvPr>
        </p:nvSpPr>
        <p:spPr>
          <a:xfrm>
            <a:off x="337294" y="2477396"/>
            <a:ext cx="11275585" cy="2571666"/>
          </a:xfrm>
        </p:spPr>
        <p:txBody>
          <a:bodyPr/>
          <a:lstStyle/>
          <a:p>
            <a:r>
              <a:rPr lang="zh-CN" altLang="en-US" dirty="0"/>
              <a:t>四、请示</a:t>
            </a:r>
            <a:endParaRPr lang="en-US" altLang="zh-CN" dirty="0"/>
          </a:p>
          <a:p>
            <a:r>
              <a:rPr lang="zh-CN" altLang="en-US" dirty="0"/>
              <a:t>（三）请示的写作要求</a:t>
            </a:r>
            <a:endParaRPr lang="en-US" altLang="zh-CN" dirty="0"/>
          </a:p>
          <a:p>
            <a:r>
              <a:rPr lang="en-US" altLang="zh-CN" dirty="0"/>
              <a:t>4. </a:t>
            </a:r>
            <a:r>
              <a:rPr lang="zh-CN" altLang="en-US" dirty="0"/>
              <a:t>附注材料</a:t>
            </a:r>
            <a:endParaRPr lang="en-US" altLang="zh-CN" dirty="0"/>
          </a:p>
          <a:p>
            <a:r>
              <a:rPr lang="zh-CN" altLang="en-US" dirty="0"/>
              <a:t>如有必要，可在请示中附上相关材料作为参考，如调研报告、预算明细等。这些材料应与请示内容紧密相关，并在正文中提及。</a:t>
            </a:r>
            <a:endParaRPr lang="en-US" altLang="zh-CN" dirty="0"/>
          </a:p>
        </p:txBody>
      </p:sp>
      <p:sp>
        <p:nvSpPr>
          <p:cNvPr id="7" name="文本占位符 6">
            <a:extLst>
              <a:ext uri="{FF2B5EF4-FFF2-40B4-BE49-F238E27FC236}">
                <a16:creationId xmlns:a16="http://schemas.microsoft.com/office/drawing/2014/main" id="{18908A46-0541-8F1F-865F-1B51CCE8CAF2}"/>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370112718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D204C7-1B3C-109F-AC44-6197B3B9A8F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DB7C070-9765-1496-BEE6-6B28278EBA1F}"/>
              </a:ext>
            </a:extLst>
          </p:cNvPr>
          <p:cNvSpPr>
            <a:spLocks noGrp="1"/>
          </p:cNvSpPr>
          <p:nvPr>
            <p:ph type="body" sz="quarter" idx="11"/>
          </p:nvPr>
        </p:nvSpPr>
        <p:spPr>
          <a:xfrm>
            <a:off x="337294" y="2364684"/>
            <a:ext cx="11275585" cy="2797048"/>
          </a:xfrm>
        </p:spPr>
        <p:txBody>
          <a:bodyPr/>
          <a:lstStyle/>
          <a:p>
            <a:r>
              <a:rPr lang="zh-CN" altLang="en-US" dirty="0"/>
              <a:t>三、应用文写作的特点</a:t>
            </a:r>
            <a:endParaRPr lang="en-US" altLang="zh-CN" dirty="0"/>
          </a:p>
          <a:p>
            <a:r>
              <a:rPr lang="zh-CN" altLang="en-US" dirty="0"/>
              <a:t>（四）以时效为关键</a:t>
            </a:r>
            <a:endParaRPr lang="en-US" altLang="zh-CN" dirty="0"/>
          </a:p>
          <a:p>
            <a:r>
              <a:rPr lang="zh-CN" altLang="en-US" dirty="0"/>
              <a:t>应用文写作特别强调时效性，随着现代社会节奏的加快，各级机关、企事业单位的工作运转日益高效，应用文也必须及时撰写、迅速传递、快速办理，才能发挥应有的作用。</a:t>
            </a:r>
          </a:p>
        </p:txBody>
      </p:sp>
      <p:sp>
        <p:nvSpPr>
          <p:cNvPr id="4" name="文本占位符 3">
            <a:extLst>
              <a:ext uri="{FF2B5EF4-FFF2-40B4-BE49-F238E27FC236}">
                <a16:creationId xmlns:a16="http://schemas.microsoft.com/office/drawing/2014/main" id="{D015C6DF-CA62-EF85-3E16-0318F19E6D48}"/>
              </a:ext>
            </a:extLst>
          </p:cNvPr>
          <p:cNvSpPr>
            <a:spLocks noGrp="1"/>
          </p:cNvSpPr>
          <p:nvPr>
            <p:ph type="body" sz="quarter" idx="10"/>
          </p:nvPr>
        </p:nvSpPr>
        <p:spPr/>
        <p:txBody>
          <a:bodyPr/>
          <a:lstStyle/>
          <a:p>
            <a:r>
              <a:rPr lang="zh-CN" altLang="en-US" dirty="0"/>
              <a:t>应用文概述</a:t>
            </a:r>
          </a:p>
        </p:txBody>
      </p:sp>
    </p:spTree>
    <p:extLst>
      <p:ext uri="{BB962C8B-B14F-4D97-AF65-F5344CB8AC3E}">
        <p14:creationId xmlns:p14="http://schemas.microsoft.com/office/powerpoint/2010/main" val="274328021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C06AAC-33A4-A88C-B6D1-B03907E5BD65}"/>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CDC6FF97-67A5-B930-317D-626B127E8862}"/>
              </a:ext>
            </a:extLst>
          </p:cNvPr>
          <p:cNvSpPr>
            <a:spLocks noGrp="1"/>
          </p:cNvSpPr>
          <p:nvPr>
            <p:ph type="body" sz="quarter" idx="11"/>
          </p:nvPr>
        </p:nvSpPr>
        <p:spPr>
          <a:xfrm>
            <a:off x="337294" y="2477396"/>
            <a:ext cx="11275585" cy="2571666"/>
          </a:xfrm>
        </p:spPr>
        <p:txBody>
          <a:bodyPr/>
          <a:lstStyle/>
          <a:p>
            <a:r>
              <a:rPr lang="zh-CN" altLang="en-US" dirty="0"/>
              <a:t>四、请示</a:t>
            </a:r>
            <a:endParaRPr lang="en-US" altLang="zh-CN" dirty="0"/>
          </a:p>
          <a:p>
            <a:r>
              <a:rPr lang="zh-CN" altLang="en-US" dirty="0"/>
              <a:t>（三）请示的写作要求</a:t>
            </a:r>
            <a:endParaRPr lang="en-US" altLang="zh-CN" dirty="0"/>
          </a:p>
          <a:p>
            <a:r>
              <a:rPr lang="en-US" altLang="zh-CN" dirty="0"/>
              <a:t>5. </a:t>
            </a:r>
            <a:r>
              <a:rPr lang="zh-CN" altLang="en-US" dirty="0"/>
              <a:t>一般不得越级请示</a:t>
            </a:r>
            <a:endParaRPr lang="en-US" altLang="zh-CN" dirty="0"/>
          </a:p>
          <a:p>
            <a:r>
              <a:rPr lang="zh-CN" altLang="en-US" dirty="0"/>
              <a:t>按照隶属关系向直接上级请示，特殊情况需越级请示时，应抄送被越过的直接上级机关。</a:t>
            </a:r>
            <a:endParaRPr lang="en-US" altLang="zh-CN" dirty="0"/>
          </a:p>
        </p:txBody>
      </p:sp>
      <p:sp>
        <p:nvSpPr>
          <p:cNvPr id="7" name="文本占位符 6">
            <a:extLst>
              <a:ext uri="{FF2B5EF4-FFF2-40B4-BE49-F238E27FC236}">
                <a16:creationId xmlns:a16="http://schemas.microsoft.com/office/drawing/2014/main" id="{35E2259F-2FC9-D358-91A5-E73B170F59A8}"/>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31928367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611E10-ECD2-11AD-A6C3-C9271F3BBBB8}"/>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7DFD6569-14D6-A314-6E00-14D5CEB8981B}"/>
              </a:ext>
            </a:extLst>
          </p:cNvPr>
          <p:cNvSpPr>
            <a:spLocks noGrp="1"/>
          </p:cNvSpPr>
          <p:nvPr>
            <p:ph type="body" sz="quarter" idx="11"/>
          </p:nvPr>
        </p:nvSpPr>
        <p:spPr>
          <a:xfrm>
            <a:off x="337294" y="2477396"/>
            <a:ext cx="11275585" cy="2571666"/>
          </a:xfrm>
        </p:spPr>
        <p:txBody>
          <a:bodyPr/>
          <a:lstStyle/>
          <a:p>
            <a:r>
              <a:rPr lang="zh-CN" altLang="en-US" dirty="0"/>
              <a:t>四、请示</a:t>
            </a:r>
            <a:endParaRPr lang="en-US" altLang="zh-CN" dirty="0"/>
          </a:p>
          <a:p>
            <a:r>
              <a:rPr lang="zh-CN" altLang="en-US" dirty="0"/>
              <a:t>（三）请示的写作要求</a:t>
            </a:r>
            <a:endParaRPr lang="en-US" altLang="zh-CN" dirty="0"/>
          </a:p>
          <a:p>
            <a:r>
              <a:rPr lang="en-US" altLang="zh-CN" dirty="0"/>
              <a:t>6. </a:t>
            </a:r>
            <a:r>
              <a:rPr lang="zh-CN" altLang="en-US" dirty="0"/>
              <a:t>不得抄送下级机关</a:t>
            </a:r>
            <a:endParaRPr lang="en-US" altLang="zh-CN" dirty="0"/>
          </a:p>
          <a:p>
            <a:r>
              <a:rPr lang="zh-CN" altLang="en-US" dirty="0"/>
              <a:t>请示是拟议中的事项或问题，上级机关是否批准尚无把握，因此不得抄送下级机关或单位，以免造成混乱。</a:t>
            </a:r>
            <a:endParaRPr lang="en-US" altLang="zh-CN" dirty="0"/>
          </a:p>
        </p:txBody>
      </p:sp>
      <p:sp>
        <p:nvSpPr>
          <p:cNvPr id="7" name="文本占位符 6">
            <a:extLst>
              <a:ext uri="{FF2B5EF4-FFF2-40B4-BE49-F238E27FC236}">
                <a16:creationId xmlns:a16="http://schemas.microsoft.com/office/drawing/2014/main" id="{49EF5440-7EA2-8758-8499-E4AD8DAD283A}"/>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381206663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A523E2-00CB-8DB2-6701-92B921EB8426}"/>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508B1019-D27E-A0BD-44FB-CD4432D65FDF}"/>
              </a:ext>
            </a:extLst>
          </p:cNvPr>
          <p:cNvSpPr>
            <a:spLocks noGrp="1"/>
          </p:cNvSpPr>
          <p:nvPr>
            <p:ph type="body" sz="quarter" idx="11"/>
          </p:nvPr>
        </p:nvSpPr>
        <p:spPr>
          <a:xfrm>
            <a:off x="337294" y="2477397"/>
            <a:ext cx="11275585" cy="2571666"/>
          </a:xfrm>
        </p:spPr>
        <p:txBody>
          <a:bodyPr/>
          <a:lstStyle/>
          <a:p>
            <a:r>
              <a:rPr lang="zh-CN" altLang="en-US" dirty="0"/>
              <a:t>五、函</a:t>
            </a:r>
            <a:endParaRPr lang="en-US" altLang="zh-CN" dirty="0"/>
          </a:p>
          <a:p>
            <a:r>
              <a:rPr lang="zh-CN" altLang="en-US" dirty="0"/>
              <a:t>（一）函的特点及类型</a:t>
            </a:r>
          </a:p>
          <a:p>
            <a:r>
              <a:rPr lang="en-US" altLang="zh-CN" dirty="0"/>
              <a:t>1. </a:t>
            </a:r>
            <a:r>
              <a:rPr lang="zh-CN" altLang="en-US" dirty="0"/>
              <a:t>函的特点</a:t>
            </a:r>
            <a:endParaRPr lang="en-US" altLang="zh-CN" dirty="0"/>
          </a:p>
          <a:p>
            <a:r>
              <a:rPr lang="zh-CN" altLang="en-US" dirty="0"/>
              <a:t>（</a:t>
            </a:r>
            <a:r>
              <a:rPr lang="en-US" altLang="zh-CN" dirty="0"/>
              <a:t>1</a:t>
            </a:r>
            <a:r>
              <a:rPr lang="zh-CN" altLang="en-US" dirty="0"/>
              <a:t>）使用范围的广泛性</a:t>
            </a:r>
            <a:endParaRPr lang="en-US" altLang="zh-CN" dirty="0"/>
          </a:p>
          <a:p>
            <a:r>
              <a:rPr lang="zh-CN" altLang="en-US" dirty="0"/>
              <a:t>（</a:t>
            </a:r>
            <a:r>
              <a:rPr lang="en-US" altLang="zh-CN" dirty="0"/>
              <a:t>2</a:t>
            </a:r>
            <a:r>
              <a:rPr lang="zh-CN" altLang="en-US" dirty="0"/>
              <a:t>）写作的灵活简便性</a:t>
            </a:r>
            <a:endParaRPr lang="en-US" altLang="zh-CN" dirty="0"/>
          </a:p>
        </p:txBody>
      </p:sp>
      <p:sp>
        <p:nvSpPr>
          <p:cNvPr id="7" name="文本占位符 6">
            <a:extLst>
              <a:ext uri="{FF2B5EF4-FFF2-40B4-BE49-F238E27FC236}">
                <a16:creationId xmlns:a16="http://schemas.microsoft.com/office/drawing/2014/main" id="{ED7AACBF-4358-52A9-E213-96C3D7F142FF}"/>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176390134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48C523-CF8E-73DC-204F-B3EFFCC33DB7}"/>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F718A883-35C4-5C93-9DEE-10556EC6D191}"/>
              </a:ext>
            </a:extLst>
          </p:cNvPr>
          <p:cNvSpPr>
            <a:spLocks noGrp="1"/>
          </p:cNvSpPr>
          <p:nvPr>
            <p:ph type="body" sz="quarter" idx="11"/>
          </p:nvPr>
        </p:nvSpPr>
        <p:spPr>
          <a:xfrm>
            <a:off x="337294" y="1969566"/>
            <a:ext cx="11275585" cy="3587329"/>
          </a:xfrm>
        </p:spPr>
        <p:txBody>
          <a:bodyPr/>
          <a:lstStyle/>
          <a:p>
            <a:r>
              <a:rPr lang="zh-CN" altLang="en-US" dirty="0"/>
              <a:t>五、函</a:t>
            </a:r>
            <a:endParaRPr lang="en-US" altLang="zh-CN" dirty="0"/>
          </a:p>
          <a:p>
            <a:r>
              <a:rPr lang="zh-CN" altLang="en-US" dirty="0"/>
              <a:t>（一）函的特点及类型</a:t>
            </a:r>
          </a:p>
          <a:p>
            <a:r>
              <a:rPr lang="en-US" altLang="zh-CN" dirty="0"/>
              <a:t>2. </a:t>
            </a:r>
            <a:r>
              <a:rPr lang="zh-CN" altLang="en-US" dirty="0"/>
              <a:t>函的类型</a:t>
            </a:r>
            <a:endParaRPr lang="en-US" altLang="zh-CN" dirty="0"/>
          </a:p>
          <a:p>
            <a:r>
              <a:rPr lang="zh-CN" altLang="en-US" dirty="0"/>
              <a:t>（</a:t>
            </a:r>
            <a:r>
              <a:rPr lang="en-US" altLang="zh-CN" dirty="0"/>
              <a:t>1</a:t>
            </a:r>
            <a:r>
              <a:rPr lang="zh-CN" altLang="en-US" dirty="0"/>
              <a:t>）商洽函</a:t>
            </a:r>
            <a:endParaRPr lang="en-US" altLang="zh-CN" dirty="0"/>
          </a:p>
          <a:p>
            <a:r>
              <a:rPr lang="zh-CN" altLang="en-US" dirty="0"/>
              <a:t>（</a:t>
            </a:r>
            <a:r>
              <a:rPr lang="en-US" altLang="zh-CN" dirty="0"/>
              <a:t>2</a:t>
            </a:r>
            <a:r>
              <a:rPr lang="zh-CN" altLang="en-US" dirty="0"/>
              <a:t>）询问函</a:t>
            </a:r>
            <a:endParaRPr lang="en-US" altLang="zh-CN" dirty="0"/>
          </a:p>
          <a:p>
            <a:r>
              <a:rPr lang="zh-CN" altLang="en-US" dirty="0"/>
              <a:t>（</a:t>
            </a:r>
            <a:r>
              <a:rPr lang="en-US" altLang="zh-CN" dirty="0"/>
              <a:t>3</a:t>
            </a:r>
            <a:r>
              <a:rPr lang="zh-CN" altLang="en-US" dirty="0"/>
              <a:t>）答复函</a:t>
            </a:r>
            <a:endParaRPr lang="en-US" altLang="zh-CN" dirty="0"/>
          </a:p>
          <a:p>
            <a:r>
              <a:rPr lang="zh-CN" altLang="en-US" dirty="0"/>
              <a:t>（</a:t>
            </a:r>
            <a:r>
              <a:rPr lang="en-US" altLang="zh-CN" dirty="0"/>
              <a:t>4</a:t>
            </a:r>
            <a:r>
              <a:rPr lang="zh-CN" altLang="en-US" dirty="0"/>
              <a:t>）请批函</a:t>
            </a:r>
            <a:endParaRPr lang="en-US" altLang="zh-CN" dirty="0"/>
          </a:p>
        </p:txBody>
      </p:sp>
      <p:sp>
        <p:nvSpPr>
          <p:cNvPr id="7" name="文本占位符 6">
            <a:extLst>
              <a:ext uri="{FF2B5EF4-FFF2-40B4-BE49-F238E27FC236}">
                <a16:creationId xmlns:a16="http://schemas.microsoft.com/office/drawing/2014/main" id="{341D140B-B7A2-41B8-C0F3-4B71BC8E1BB7}"/>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278981963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C2A6C7-01A7-A68D-74B0-9744A2503E1B}"/>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762D53C3-8540-7E17-D131-D0A0E90348FA}"/>
              </a:ext>
            </a:extLst>
          </p:cNvPr>
          <p:cNvSpPr>
            <a:spLocks noGrp="1"/>
          </p:cNvSpPr>
          <p:nvPr>
            <p:ph type="body" sz="quarter" idx="11"/>
          </p:nvPr>
        </p:nvSpPr>
        <p:spPr>
          <a:xfrm>
            <a:off x="337294" y="2223482"/>
            <a:ext cx="11275585" cy="3079497"/>
          </a:xfrm>
        </p:spPr>
        <p:txBody>
          <a:bodyPr/>
          <a:lstStyle/>
          <a:p>
            <a:r>
              <a:rPr lang="zh-CN" altLang="en-US" dirty="0"/>
              <a:t>五、函</a:t>
            </a:r>
            <a:endParaRPr lang="en-US" altLang="zh-CN" dirty="0"/>
          </a:p>
          <a:p>
            <a:r>
              <a:rPr lang="zh-CN" altLang="en-US" dirty="0"/>
              <a:t>（二）函的格式与写法</a:t>
            </a:r>
            <a:endParaRPr lang="en-US" altLang="zh-CN" dirty="0"/>
          </a:p>
          <a:p>
            <a:r>
              <a:rPr lang="en-US" altLang="zh-CN" dirty="0"/>
              <a:t>1. </a:t>
            </a:r>
            <a:r>
              <a:rPr lang="zh-CN" altLang="en-US" dirty="0"/>
              <a:t>标题</a:t>
            </a:r>
            <a:endParaRPr lang="en-US" altLang="zh-CN" dirty="0"/>
          </a:p>
          <a:p>
            <a:r>
              <a:rPr lang="zh-CN" altLang="en-US" dirty="0"/>
              <a:t>函的标题一般有两种形式：一种是由发文机关名称</a:t>
            </a:r>
            <a:r>
              <a:rPr lang="en-US" altLang="zh-CN" dirty="0"/>
              <a:t>+ </a:t>
            </a:r>
            <a:r>
              <a:rPr lang="zh-CN" altLang="en-US" dirty="0"/>
              <a:t>事由 </a:t>
            </a:r>
            <a:r>
              <a:rPr lang="en-US" altLang="zh-CN" dirty="0"/>
              <a:t>+ </a:t>
            </a:r>
            <a:r>
              <a:rPr lang="zh-CN" altLang="en-US" dirty="0"/>
              <a:t>文种构成，如</a:t>
            </a:r>
            <a:r>
              <a:rPr lang="en-US" altLang="zh-CN" dirty="0"/>
              <a:t>《×× </a:t>
            </a:r>
            <a:r>
              <a:rPr lang="zh-CN" altLang="en-US" dirty="0"/>
              <a:t>市人民政府关于推荐科技进步先进城市的函</a:t>
            </a:r>
            <a:r>
              <a:rPr lang="en-US" altLang="zh-CN" dirty="0"/>
              <a:t>》</a:t>
            </a:r>
            <a:r>
              <a:rPr lang="zh-CN" altLang="en-US" dirty="0"/>
              <a:t>；另一种是由事由 </a:t>
            </a:r>
            <a:r>
              <a:rPr lang="en-US" altLang="zh-CN" dirty="0"/>
              <a:t>+ </a:t>
            </a:r>
            <a:r>
              <a:rPr lang="zh-CN" altLang="en-US" dirty="0"/>
              <a:t>文种构成，如</a:t>
            </a:r>
            <a:r>
              <a:rPr lang="en-US" altLang="zh-CN" dirty="0"/>
              <a:t>《</a:t>
            </a:r>
            <a:r>
              <a:rPr lang="zh-CN" altLang="en-US" dirty="0"/>
              <a:t>关于商请派车接送学生的函</a:t>
            </a:r>
            <a:r>
              <a:rPr lang="en-US" altLang="zh-CN" dirty="0"/>
              <a:t>》</a:t>
            </a:r>
            <a:r>
              <a:rPr lang="zh-CN" altLang="en-US" dirty="0"/>
              <a:t>。</a:t>
            </a:r>
            <a:endParaRPr lang="en-US" altLang="zh-CN" dirty="0"/>
          </a:p>
        </p:txBody>
      </p:sp>
      <p:sp>
        <p:nvSpPr>
          <p:cNvPr id="7" name="文本占位符 6">
            <a:extLst>
              <a:ext uri="{FF2B5EF4-FFF2-40B4-BE49-F238E27FC236}">
                <a16:creationId xmlns:a16="http://schemas.microsoft.com/office/drawing/2014/main" id="{57799A53-3879-D1AF-72AB-98D7CD17FADC}"/>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9587144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5877DF-420F-1A3F-66D8-E5827EB1CE66}"/>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E9921A66-35B1-A91D-C75F-4918AFE9CE7F}"/>
              </a:ext>
            </a:extLst>
          </p:cNvPr>
          <p:cNvSpPr>
            <a:spLocks noGrp="1"/>
          </p:cNvSpPr>
          <p:nvPr>
            <p:ph type="body" sz="quarter" idx="11"/>
          </p:nvPr>
        </p:nvSpPr>
        <p:spPr>
          <a:xfrm>
            <a:off x="337294" y="2477398"/>
            <a:ext cx="11275585" cy="2571666"/>
          </a:xfrm>
        </p:spPr>
        <p:txBody>
          <a:bodyPr/>
          <a:lstStyle/>
          <a:p>
            <a:r>
              <a:rPr lang="zh-CN" altLang="en-US" dirty="0"/>
              <a:t>五、函</a:t>
            </a:r>
            <a:endParaRPr lang="en-US" altLang="zh-CN" dirty="0"/>
          </a:p>
          <a:p>
            <a:r>
              <a:rPr lang="zh-CN" altLang="en-US" dirty="0"/>
              <a:t>（二）函的格式与写法</a:t>
            </a:r>
            <a:endParaRPr lang="en-US" altLang="zh-CN" dirty="0"/>
          </a:p>
          <a:p>
            <a:r>
              <a:rPr lang="en-US" altLang="zh-CN" dirty="0"/>
              <a:t>2. </a:t>
            </a:r>
            <a:r>
              <a:rPr lang="zh-CN" altLang="en-US" dirty="0"/>
              <a:t>主送机关</a:t>
            </a:r>
            <a:endParaRPr lang="en-US" altLang="zh-CN" dirty="0"/>
          </a:p>
          <a:p>
            <a:r>
              <a:rPr lang="zh-CN" altLang="en-US" dirty="0"/>
              <a:t>即受文并办理来函事项的机关单位，于文首顶格写明全称或者规范化简称，其后用冒号。</a:t>
            </a:r>
            <a:endParaRPr lang="en-US" altLang="zh-CN" dirty="0"/>
          </a:p>
        </p:txBody>
      </p:sp>
      <p:sp>
        <p:nvSpPr>
          <p:cNvPr id="7" name="文本占位符 6">
            <a:extLst>
              <a:ext uri="{FF2B5EF4-FFF2-40B4-BE49-F238E27FC236}">
                <a16:creationId xmlns:a16="http://schemas.microsoft.com/office/drawing/2014/main" id="{B1B93DDE-17DE-2071-E0DE-4C87A0473BF2}"/>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1504076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726C91-CDC2-8738-40A7-F19CBF80F1A3}"/>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D7CB42FC-0B09-6B66-01D0-E66AE3688494}"/>
              </a:ext>
            </a:extLst>
          </p:cNvPr>
          <p:cNvSpPr>
            <a:spLocks noGrp="1"/>
          </p:cNvSpPr>
          <p:nvPr>
            <p:ph type="body" sz="quarter" idx="11"/>
          </p:nvPr>
        </p:nvSpPr>
        <p:spPr>
          <a:xfrm>
            <a:off x="337294" y="2731313"/>
            <a:ext cx="11275585" cy="2063835"/>
          </a:xfrm>
        </p:spPr>
        <p:txBody>
          <a:bodyPr/>
          <a:lstStyle/>
          <a:p>
            <a:r>
              <a:rPr lang="zh-CN" altLang="en-US" dirty="0"/>
              <a:t>五、函</a:t>
            </a:r>
            <a:endParaRPr lang="en-US" altLang="zh-CN" dirty="0"/>
          </a:p>
          <a:p>
            <a:r>
              <a:rPr lang="zh-CN" altLang="en-US" dirty="0"/>
              <a:t>（二）函的格式与写法</a:t>
            </a:r>
            <a:endParaRPr lang="en-US" altLang="zh-CN" dirty="0"/>
          </a:p>
          <a:p>
            <a:r>
              <a:rPr lang="en-US" altLang="zh-CN" dirty="0"/>
              <a:t>3. </a:t>
            </a:r>
            <a:r>
              <a:rPr lang="zh-CN" altLang="en-US" dirty="0"/>
              <a:t>正文</a:t>
            </a:r>
            <a:endParaRPr lang="en-US" altLang="zh-CN" dirty="0"/>
          </a:p>
          <a:p>
            <a:r>
              <a:rPr lang="zh-CN" altLang="en-US" dirty="0"/>
              <a:t>正文一般由开头、主体、结尾、结语 </a:t>
            </a:r>
            <a:r>
              <a:rPr lang="en-US" altLang="zh-CN" dirty="0"/>
              <a:t>4 </a:t>
            </a:r>
            <a:r>
              <a:rPr lang="zh-CN" altLang="en-US" dirty="0"/>
              <a:t>部分组成。</a:t>
            </a:r>
            <a:endParaRPr lang="en-US" altLang="zh-CN" dirty="0"/>
          </a:p>
        </p:txBody>
      </p:sp>
      <p:sp>
        <p:nvSpPr>
          <p:cNvPr id="7" name="文本占位符 6">
            <a:extLst>
              <a:ext uri="{FF2B5EF4-FFF2-40B4-BE49-F238E27FC236}">
                <a16:creationId xmlns:a16="http://schemas.microsoft.com/office/drawing/2014/main" id="{F7BB1202-7205-B98D-C226-4752DB44F436}"/>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340324517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297393-9677-2C40-C6E7-86B0A26115C3}"/>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8C3CD893-7BA9-E296-A8B3-BB4CEBB5F084}"/>
              </a:ext>
            </a:extLst>
          </p:cNvPr>
          <p:cNvSpPr>
            <a:spLocks noGrp="1"/>
          </p:cNvSpPr>
          <p:nvPr>
            <p:ph type="body" sz="quarter" idx="11"/>
          </p:nvPr>
        </p:nvSpPr>
        <p:spPr>
          <a:xfrm>
            <a:off x="337294" y="2731313"/>
            <a:ext cx="11275585" cy="2063835"/>
          </a:xfrm>
        </p:spPr>
        <p:txBody>
          <a:bodyPr/>
          <a:lstStyle/>
          <a:p>
            <a:r>
              <a:rPr lang="zh-CN" altLang="en-US" dirty="0"/>
              <a:t>五、函</a:t>
            </a:r>
            <a:endParaRPr lang="en-US" altLang="zh-CN" dirty="0"/>
          </a:p>
          <a:p>
            <a:r>
              <a:rPr lang="zh-CN" altLang="en-US" dirty="0"/>
              <a:t>（二）函的格式与写法</a:t>
            </a:r>
            <a:endParaRPr lang="en-US" altLang="zh-CN" dirty="0"/>
          </a:p>
          <a:p>
            <a:r>
              <a:rPr lang="en-US" altLang="zh-CN" dirty="0"/>
              <a:t>4. </a:t>
            </a:r>
            <a:r>
              <a:rPr lang="zh-CN" altLang="en-US" dirty="0"/>
              <a:t>落款</a:t>
            </a:r>
            <a:endParaRPr lang="en-US" altLang="zh-CN" dirty="0"/>
          </a:p>
          <a:p>
            <a:r>
              <a:rPr lang="zh-CN" altLang="en-US" dirty="0"/>
              <a:t>落款部分署发函机关名称和成文日期。</a:t>
            </a:r>
            <a:endParaRPr lang="en-US" altLang="zh-CN" dirty="0"/>
          </a:p>
        </p:txBody>
      </p:sp>
      <p:sp>
        <p:nvSpPr>
          <p:cNvPr id="7" name="文本占位符 6">
            <a:extLst>
              <a:ext uri="{FF2B5EF4-FFF2-40B4-BE49-F238E27FC236}">
                <a16:creationId xmlns:a16="http://schemas.microsoft.com/office/drawing/2014/main" id="{E6E9266B-65E1-EDD4-131A-2FAAC25CA01C}"/>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198117331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08FF57-8FC3-41E1-8FBF-EBBC1F449176}"/>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97486EBF-D7C9-CB6C-3692-A3EFF97C8C87}"/>
              </a:ext>
            </a:extLst>
          </p:cNvPr>
          <p:cNvSpPr>
            <a:spLocks noGrp="1"/>
          </p:cNvSpPr>
          <p:nvPr>
            <p:ph type="body" sz="quarter" idx="11"/>
          </p:nvPr>
        </p:nvSpPr>
        <p:spPr>
          <a:xfrm>
            <a:off x="337294" y="2477398"/>
            <a:ext cx="11275585" cy="2571666"/>
          </a:xfrm>
        </p:spPr>
        <p:txBody>
          <a:bodyPr/>
          <a:lstStyle/>
          <a:p>
            <a:r>
              <a:rPr lang="zh-CN" altLang="en-US" dirty="0"/>
              <a:t>五、函</a:t>
            </a:r>
            <a:endParaRPr lang="en-US" altLang="zh-CN" dirty="0"/>
          </a:p>
          <a:p>
            <a:r>
              <a:rPr lang="zh-CN" altLang="en-US" dirty="0"/>
              <a:t>（三）函的写作要求</a:t>
            </a:r>
            <a:endParaRPr lang="en-US" altLang="zh-CN" dirty="0"/>
          </a:p>
          <a:p>
            <a:r>
              <a:rPr lang="zh-CN" altLang="en-US" dirty="0"/>
              <a:t>函的写作，首先要注意行文简洁明确，用语把握分寸。无论是平行机关还是不相隶属机关的行文，都要注意语气平和有礼，不要倚势压人或强人所难，也不必逢迎恭维。复函则要注意行文的针对性和答复的明确性。</a:t>
            </a:r>
            <a:endParaRPr lang="en-US" altLang="zh-CN" dirty="0"/>
          </a:p>
        </p:txBody>
      </p:sp>
      <p:sp>
        <p:nvSpPr>
          <p:cNvPr id="7" name="文本占位符 6">
            <a:extLst>
              <a:ext uri="{FF2B5EF4-FFF2-40B4-BE49-F238E27FC236}">
                <a16:creationId xmlns:a16="http://schemas.microsoft.com/office/drawing/2014/main" id="{62A2EBFA-C62C-3054-03C6-9D11BD76EE43}"/>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304666316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105586-F1AE-928D-15BF-F3FE9B66A08F}"/>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B563CC23-BFD3-231A-792F-D685BDCE5D61}"/>
              </a:ext>
            </a:extLst>
          </p:cNvPr>
          <p:cNvSpPr>
            <a:spLocks noGrp="1"/>
          </p:cNvSpPr>
          <p:nvPr>
            <p:ph type="body" sz="quarter" idx="11"/>
          </p:nvPr>
        </p:nvSpPr>
        <p:spPr>
          <a:xfrm>
            <a:off x="337294" y="2223484"/>
            <a:ext cx="11275585" cy="3079497"/>
          </a:xfrm>
        </p:spPr>
        <p:txBody>
          <a:bodyPr/>
          <a:lstStyle/>
          <a:p>
            <a:r>
              <a:rPr lang="zh-CN" altLang="en-US" dirty="0"/>
              <a:t>六、纪要</a:t>
            </a:r>
            <a:endParaRPr lang="en-US" altLang="zh-CN" dirty="0"/>
          </a:p>
          <a:p>
            <a:r>
              <a:rPr lang="zh-CN" altLang="en-US" dirty="0"/>
              <a:t>（一）纪要的特点及类型</a:t>
            </a:r>
          </a:p>
          <a:p>
            <a:r>
              <a:rPr lang="en-US" altLang="zh-CN" dirty="0"/>
              <a:t>1. </a:t>
            </a:r>
            <a:r>
              <a:rPr lang="zh-CN" altLang="en-US" dirty="0"/>
              <a:t>纪要的特点</a:t>
            </a:r>
            <a:endParaRPr lang="en-US" altLang="zh-CN" dirty="0"/>
          </a:p>
          <a:p>
            <a:r>
              <a:rPr lang="zh-CN" altLang="en-US" dirty="0"/>
              <a:t>（</a:t>
            </a:r>
            <a:r>
              <a:rPr lang="en-US" altLang="zh-CN" dirty="0"/>
              <a:t>1</a:t>
            </a:r>
            <a:r>
              <a:rPr lang="zh-CN" altLang="en-US" dirty="0"/>
              <a:t>）纪实性</a:t>
            </a:r>
            <a:endParaRPr lang="en-US" altLang="zh-CN" dirty="0"/>
          </a:p>
          <a:p>
            <a:r>
              <a:rPr lang="zh-CN" altLang="en-US" dirty="0"/>
              <a:t>（</a:t>
            </a:r>
            <a:r>
              <a:rPr lang="en-US" altLang="zh-CN" dirty="0"/>
              <a:t>2</a:t>
            </a:r>
            <a:r>
              <a:rPr lang="zh-CN" altLang="en-US" dirty="0"/>
              <a:t>）概括性</a:t>
            </a:r>
            <a:endParaRPr lang="en-US" altLang="zh-CN" dirty="0"/>
          </a:p>
          <a:p>
            <a:r>
              <a:rPr lang="zh-CN" altLang="en-US" dirty="0"/>
              <a:t>（</a:t>
            </a:r>
            <a:r>
              <a:rPr lang="en-US" altLang="zh-CN" dirty="0"/>
              <a:t>3</a:t>
            </a:r>
            <a:r>
              <a:rPr lang="zh-CN" altLang="en-US" dirty="0"/>
              <a:t>）条理性</a:t>
            </a:r>
            <a:endParaRPr lang="en-US" altLang="zh-CN" dirty="0"/>
          </a:p>
        </p:txBody>
      </p:sp>
      <p:sp>
        <p:nvSpPr>
          <p:cNvPr id="7" name="文本占位符 6">
            <a:extLst>
              <a:ext uri="{FF2B5EF4-FFF2-40B4-BE49-F238E27FC236}">
                <a16:creationId xmlns:a16="http://schemas.microsoft.com/office/drawing/2014/main" id="{D2EF905A-6748-D26C-52A1-2F54507775A8}"/>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188201477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339DA1-938A-1918-DCC0-FD96FCA836D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CA3D390-D9DD-7D78-BE5F-1C660B4297C0}"/>
              </a:ext>
            </a:extLst>
          </p:cNvPr>
          <p:cNvSpPr>
            <a:spLocks noGrp="1"/>
          </p:cNvSpPr>
          <p:nvPr>
            <p:ph type="body" sz="quarter" idx="11"/>
          </p:nvPr>
        </p:nvSpPr>
        <p:spPr>
          <a:xfrm>
            <a:off x="337294" y="2087685"/>
            <a:ext cx="11275585" cy="3351046"/>
          </a:xfrm>
        </p:spPr>
        <p:txBody>
          <a:bodyPr/>
          <a:lstStyle/>
          <a:p>
            <a:r>
              <a:rPr lang="zh-CN" altLang="en-US" dirty="0"/>
              <a:t>三、应用文写作的特点</a:t>
            </a:r>
            <a:endParaRPr lang="en-US" altLang="zh-CN" dirty="0"/>
          </a:p>
          <a:p>
            <a:r>
              <a:rPr lang="zh-CN" altLang="en-US" dirty="0"/>
              <a:t>（五）以精练为准则</a:t>
            </a:r>
            <a:endParaRPr lang="en-US" altLang="zh-CN" dirty="0"/>
          </a:p>
          <a:p>
            <a:r>
              <a:rPr lang="zh-CN" altLang="en-US" dirty="0"/>
              <a:t>应用文通常篇幅短小、语言精练，强调用最简洁的文字表达最明确的意思。应用文写作在表达方式上以叙述、说明为主，辅以必要的议论，力求语言直截了当、通俗易懂。叙述时多用概述而非详述，议论时不旁征博引，而是就事论理、有的放矢。在语言风格上，要求准确、简明、得体，避免冗长啰唆、空话套话。</a:t>
            </a:r>
          </a:p>
        </p:txBody>
      </p:sp>
      <p:sp>
        <p:nvSpPr>
          <p:cNvPr id="4" name="文本占位符 3">
            <a:extLst>
              <a:ext uri="{FF2B5EF4-FFF2-40B4-BE49-F238E27FC236}">
                <a16:creationId xmlns:a16="http://schemas.microsoft.com/office/drawing/2014/main" id="{B2DDD76E-8F3C-6F10-65E3-FE8E3230816C}"/>
              </a:ext>
            </a:extLst>
          </p:cNvPr>
          <p:cNvSpPr>
            <a:spLocks noGrp="1"/>
          </p:cNvSpPr>
          <p:nvPr>
            <p:ph type="body" sz="quarter" idx="10"/>
          </p:nvPr>
        </p:nvSpPr>
        <p:spPr/>
        <p:txBody>
          <a:bodyPr/>
          <a:lstStyle/>
          <a:p>
            <a:r>
              <a:rPr lang="zh-CN" altLang="en-US" dirty="0"/>
              <a:t>应用文概述</a:t>
            </a:r>
          </a:p>
        </p:txBody>
      </p:sp>
    </p:spTree>
    <p:extLst>
      <p:ext uri="{BB962C8B-B14F-4D97-AF65-F5344CB8AC3E}">
        <p14:creationId xmlns:p14="http://schemas.microsoft.com/office/powerpoint/2010/main" val="293465424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53937C-5CA3-A5EE-8CD0-CA85C73F8696}"/>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ACF0AAFA-B04C-0F8E-5149-A328AF060BB1}"/>
              </a:ext>
            </a:extLst>
          </p:cNvPr>
          <p:cNvSpPr>
            <a:spLocks noGrp="1"/>
          </p:cNvSpPr>
          <p:nvPr>
            <p:ph type="body" sz="quarter" idx="11"/>
          </p:nvPr>
        </p:nvSpPr>
        <p:spPr>
          <a:xfrm>
            <a:off x="337294" y="2477400"/>
            <a:ext cx="11275585" cy="2571666"/>
          </a:xfrm>
        </p:spPr>
        <p:txBody>
          <a:bodyPr/>
          <a:lstStyle/>
          <a:p>
            <a:r>
              <a:rPr lang="zh-CN" altLang="en-US" dirty="0"/>
              <a:t>六、纪要</a:t>
            </a:r>
            <a:endParaRPr lang="en-US" altLang="zh-CN" dirty="0"/>
          </a:p>
          <a:p>
            <a:r>
              <a:rPr lang="zh-CN" altLang="en-US" dirty="0"/>
              <a:t>（一）纪要的特点及类型</a:t>
            </a:r>
          </a:p>
          <a:p>
            <a:r>
              <a:rPr lang="en-US" altLang="zh-CN" dirty="0"/>
              <a:t>2. </a:t>
            </a:r>
            <a:r>
              <a:rPr lang="zh-CN" altLang="en-US" dirty="0"/>
              <a:t>纪要的类型</a:t>
            </a:r>
            <a:endParaRPr lang="en-US" altLang="zh-CN" dirty="0"/>
          </a:p>
          <a:p>
            <a:r>
              <a:rPr lang="zh-CN" altLang="en-US" dirty="0"/>
              <a:t>（</a:t>
            </a:r>
            <a:r>
              <a:rPr lang="en-US" altLang="zh-CN" dirty="0"/>
              <a:t>1</a:t>
            </a:r>
            <a:r>
              <a:rPr lang="zh-CN" altLang="en-US" dirty="0"/>
              <a:t>）办公纪要</a:t>
            </a:r>
            <a:endParaRPr lang="en-US" altLang="zh-CN" dirty="0"/>
          </a:p>
          <a:p>
            <a:r>
              <a:rPr lang="zh-CN" altLang="en-US" dirty="0"/>
              <a:t>（</a:t>
            </a:r>
            <a:r>
              <a:rPr lang="en-US" altLang="zh-CN" dirty="0"/>
              <a:t>2</a:t>
            </a:r>
            <a:r>
              <a:rPr lang="zh-CN" altLang="en-US" dirty="0"/>
              <a:t>）其他纪要</a:t>
            </a:r>
            <a:endParaRPr lang="en-US" altLang="zh-CN" dirty="0"/>
          </a:p>
        </p:txBody>
      </p:sp>
      <p:sp>
        <p:nvSpPr>
          <p:cNvPr id="7" name="文本占位符 6">
            <a:extLst>
              <a:ext uri="{FF2B5EF4-FFF2-40B4-BE49-F238E27FC236}">
                <a16:creationId xmlns:a16="http://schemas.microsoft.com/office/drawing/2014/main" id="{80E9BDB7-7113-0647-8FEF-A7C0E6194D6E}"/>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219064537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2A5E85-CAC0-5F72-6A7B-7D5E5B0B9CCF}"/>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FA322E02-87B1-E4AE-C45C-5802D015D532}"/>
              </a:ext>
            </a:extLst>
          </p:cNvPr>
          <p:cNvSpPr>
            <a:spLocks noGrp="1"/>
          </p:cNvSpPr>
          <p:nvPr>
            <p:ph type="body" sz="quarter" idx="11"/>
          </p:nvPr>
        </p:nvSpPr>
        <p:spPr>
          <a:xfrm>
            <a:off x="337294" y="2477401"/>
            <a:ext cx="11275585" cy="2571666"/>
          </a:xfrm>
        </p:spPr>
        <p:txBody>
          <a:bodyPr/>
          <a:lstStyle/>
          <a:p>
            <a:r>
              <a:rPr lang="zh-CN" altLang="en-US" dirty="0"/>
              <a:t>六、纪要</a:t>
            </a:r>
            <a:endParaRPr lang="en-US" altLang="zh-CN" dirty="0"/>
          </a:p>
          <a:p>
            <a:r>
              <a:rPr lang="zh-CN" altLang="en-US" dirty="0"/>
              <a:t>（二）纪要的格式与写法</a:t>
            </a:r>
            <a:endParaRPr lang="en-US" altLang="zh-CN" dirty="0"/>
          </a:p>
          <a:p>
            <a:r>
              <a:rPr lang="en-US" altLang="zh-CN" dirty="0"/>
              <a:t>1. </a:t>
            </a:r>
            <a:r>
              <a:rPr lang="zh-CN" altLang="en-US" dirty="0"/>
              <a:t>标题</a:t>
            </a:r>
            <a:endParaRPr lang="en-US" altLang="zh-CN" dirty="0"/>
          </a:p>
          <a:p>
            <a:r>
              <a:rPr lang="zh-CN" altLang="en-US" dirty="0"/>
              <a:t>（</a:t>
            </a:r>
            <a:r>
              <a:rPr lang="en-US" altLang="zh-CN" dirty="0"/>
              <a:t>1</a:t>
            </a:r>
            <a:r>
              <a:rPr lang="zh-CN" altLang="en-US" dirty="0"/>
              <a:t>）单行标题</a:t>
            </a:r>
            <a:endParaRPr lang="en-US" altLang="zh-CN" dirty="0"/>
          </a:p>
          <a:p>
            <a:r>
              <a:rPr lang="zh-CN" altLang="en-US" dirty="0"/>
              <a:t>（</a:t>
            </a:r>
            <a:r>
              <a:rPr lang="en-US" altLang="zh-CN" dirty="0"/>
              <a:t>2</a:t>
            </a:r>
            <a:r>
              <a:rPr lang="zh-CN" altLang="en-US" dirty="0"/>
              <a:t>）双行标题</a:t>
            </a:r>
            <a:endParaRPr lang="en-US" altLang="zh-CN" dirty="0"/>
          </a:p>
        </p:txBody>
      </p:sp>
      <p:sp>
        <p:nvSpPr>
          <p:cNvPr id="7" name="文本占位符 6">
            <a:extLst>
              <a:ext uri="{FF2B5EF4-FFF2-40B4-BE49-F238E27FC236}">
                <a16:creationId xmlns:a16="http://schemas.microsoft.com/office/drawing/2014/main" id="{ACD00203-FDA3-75B8-3FEB-15220D5D944B}"/>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114887076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7B7527-FFBB-AEE3-2779-8D008BF1F0E1}"/>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F39C1D81-178B-CBCD-2525-DF839CC538FD}"/>
              </a:ext>
            </a:extLst>
          </p:cNvPr>
          <p:cNvSpPr>
            <a:spLocks noGrp="1"/>
          </p:cNvSpPr>
          <p:nvPr>
            <p:ph type="body" sz="quarter" idx="11"/>
          </p:nvPr>
        </p:nvSpPr>
        <p:spPr>
          <a:xfrm>
            <a:off x="337294" y="2731316"/>
            <a:ext cx="11275585" cy="2063835"/>
          </a:xfrm>
        </p:spPr>
        <p:txBody>
          <a:bodyPr/>
          <a:lstStyle/>
          <a:p>
            <a:r>
              <a:rPr lang="zh-CN" altLang="en-US" dirty="0"/>
              <a:t>六、纪要</a:t>
            </a:r>
            <a:endParaRPr lang="en-US" altLang="zh-CN" dirty="0"/>
          </a:p>
          <a:p>
            <a:r>
              <a:rPr lang="zh-CN" altLang="en-US" dirty="0"/>
              <a:t>（二）纪要的格式与写法</a:t>
            </a:r>
            <a:endParaRPr lang="en-US" altLang="zh-CN" dirty="0"/>
          </a:p>
          <a:p>
            <a:r>
              <a:rPr lang="en-US" altLang="zh-CN" dirty="0"/>
              <a:t>2. </a:t>
            </a:r>
            <a:r>
              <a:rPr lang="zh-CN" altLang="en-US" dirty="0"/>
              <a:t>成文日期</a:t>
            </a:r>
            <a:endParaRPr lang="en-US" altLang="zh-CN" dirty="0"/>
          </a:p>
          <a:p>
            <a:r>
              <a:rPr lang="zh-CN" altLang="en-US" dirty="0"/>
              <a:t>成文日期的位置有 </a:t>
            </a:r>
            <a:r>
              <a:rPr lang="en-US" altLang="zh-CN" dirty="0"/>
              <a:t>2 </a:t>
            </a:r>
            <a:r>
              <a:rPr lang="zh-CN" altLang="en-US" dirty="0"/>
              <a:t>种：一种写于标题下，一种写于正文右下方。</a:t>
            </a:r>
          </a:p>
        </p:txBody>
      </p:sp>
      <p:sp>
        <p:nvSpPr>
          <p:cNvPr id="7" name="文本占位符 6">
            <a:extLst>
              <a:ext uri="{FF2B5EF4-FFF2-40B4-BE49-F238E27FC236}">
                <a16:creationId xmlns:a16="http://schemas.microsoft.com/office/drawing/2014/main" id="{FF24F7C8-FCF3-D56F-6099-68B07C1154C7}"/>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338726063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2411A8-4828-4412-CD39-11EE826BFD9A}"/>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BD925A34-E87B-FB1D-568B-D5DDDCA82C59}"/>
              </a:ext>
            </a:extLst>
          </p:cNvPr>
          <p:cNvSpPr>
            <a:spLocks noGrp="1"/>
          </p:cNvSpPr>
          <p:nvPr>
            <p:ph type="body" sz="quarter" idx="11"/>
          </p:nvPr>
        </p:nvSpPr>
        <p:spPr>
          <a:xfrm>
            <a:off x="337294" y="2477400"/>
            <a:ext cx="11275585" cy="2571666"/>
          </a:xfrm>
        </p:spPr>
        <p:txBody>
          <a:bodyPr/>
          <a:lstStyle/>
          <a:p>
            <a:r>
              <a:rPr lang="zh-CN" altLang="en-US" dirty="0"/>
              <a:t>六、纪要</a:t>
            </a:r>
            <a:endParaRPr lang="en-US" altLang="zh-CN" dirty="0"/>
          </a:p>
          <a:p>
            <a:r>
              <a:rPr lang="zh-CN" altLang="en-US" dirty="0"/>
              <a:t>（二）纪要的格式与写法</a:t>
            </a:r>
            <a:endParaRPr lang="en-US" altLang="zh-CN" dirty="0"/>
          </a:p>
          <a:p>
            <a:r>
              <a:rPr lang="en-US" altLang="zh-CN" dirty="0"/>
              <a:t>3. </a:t>
            </a:r>
            <a:r>
              <a:rPr lang="zh-CN" altLang="en-US" dirty="0"/>
              <a:t>正文</a:t>
            </a:r>
            <a:endParaRPr lang="en-US" altLang="zh-CN" dirty="0"/>
          </a:p>
          <a:p>
            <a:r>
              <a:rPr lang="zh-CN" altLang="en-US" dirty="0"/>
              <a:t>（</a:t>
            </a:r>
            <a:r>
              <a:rPr lang="en-US" altLang="zh-CN" dirty="0"/>
              <a:t>1</a:t>
            </a:r>
            <a:r>
              <a:rPr lang="zh-CN" altLang="en-US" dirty="0"/>
              <a:t>）会议情况</a:t>
            </a:r>
          </a:p>
          <a:p>
            <a:r>
              <a:rPr lang="zh-CN" altLang="en-US" dirty="0"/>
              <a:t>（</a:t>
            </a:r>
            <a:r>
              <a:rPr lang="en-US" altLang="zh-CN" dirty="0"/>
              <a:t>2</a:t>
            </a:r>
            <a:r>
              <a:rPr lang="zh-CN" altLang="en-US" dirty="0"/>
              <a:t>）议定事项</a:t>
            </a:r>
          </a:p>
        </p:txBody>
      </p:sp>
      <p:sp>
        <p:nvSpPr>
          <p:cNvPr id="7" name="文本占位符 6">
            <a:extLst>
              <a:ext uri="{FF2B5EF4-FFF2-40B4-BE49-F238E27FC236}">
                <a16:creationId xmlns:a16="http://schemas.microsoft.com/office/drawing/2014/main" id="{8046CC3D-060D-A337-6947-042E30711F7F}"/>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424783785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43B804-03FC-5211-7CF4-BC0BF2911196}"/>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01785EF7-0FE7-B881-B660-0BB5A1A08DF2}"/>
              </a:ext>
            </a:extLst>
          </p:cNvPr>
          <p:cNvSpPr>
            <a:spLocks noGrp="1"/>
          </p:cNvSpPr>
          <p:nvPr>
            <p:ph type="body" sz="quarter" idx="11"/>
          </p:nvPr>
        </p:nvSpPr>
        <p:spPr>
          <a:xfrm>
            <a:off x="337294" y="1715655"/>
            <a:ext cx="11275585" cy="4095160"/>
          </a:xfrm>
        </p:spPr>
        <p:txBody>
          <a:bodyPr/>
          <a:lstStyle/>
          <a:p>
            <a:r>
              <a:rPr lang="zh-CN" altLang="en-US" dirty="0"/>
              <a:t>六、纪要</a:t>
            </a:r>
            <a:endParaRPr lang="en-US" altLang="zh-CN" dirty="0"/>
          </a:p>
          <a:p>
            <a:r>
              <a:rPr lang="zh-CN" altLang="en-US" dirty="0"/>
              <a:t>（三）纪要的写作要求</a:t>
            </a:r>
            <a:endParaRPr lang="en-US" altLang="zh-CN" dirty="0"/>
          </a:p>
          <a:p>
            <a:r>
              <a:rPr lang="zh-CN" altLang="en-US" dirty="0"/>
              <a:t>① 要准确地集中概括会议的意见。没有取得一致意见的，一般不写入纪要。</a:t>
            </a:r>
          </a:p>
          <a:p>
            <a:r>
              <a:rPr lang="zh-CN" altLang="en-US" dirty="0"/>
              <a:t>② 要抓住要点写，不要写成会议记录。</a:t>
            </a:r>
          </a:p>
          <a:p>
            <a:r>
              <a:rPr lang="zh-CN" altLang="en-US" dirty="0"/>
              <a:t>③ 善于归纳问题。即对会议内容作分类整理和理论概括。归纳概括会议情况的主要依据是会议的原始记录、会议印发的文件和领导人的讲话稿。</a:t>
            </a:r>
          </a:p>
          <a:p>
            <a:r>
              <a:rPr lang="zh-CN" altLang="en-US" dirty="0"/>
              <a:t>④ 必须实事求是，忠实于会议内容。可以对与会者的发言进行概括和提炼，也可适当删减，但不可凭空增添内容或篡改原意。</a:t>
            </a:r>
          </a:p>
        </p:txBody>
      </p:sp>
      <p:sp>
        <p:nvSpPr>
          <p:cNvPr id="7" name="文本占位符 6">
            <a:extLst>
              <a:ext uri="{FF2B5EF4-FFF2-40B4-BE49-F238E27FC236}">
                <a16:creationId xmlns:a16="http://schemas.microsoft.com/office/drawing/2014/main" id="{DCDC3F49-3FDA-BD85-6909-4000B0CD76D9}"/>
              </a:ext>
            </a:extLst>
          </p:cNvPr>
          <p:cNvSpPr>
            <a:spLocks noGrp="1"/>
          </p:cNvSpPr>
          <p:nvPr>
            <p:ph type="body" sz="quarter" idx="10"/>
          </p:nvPr>
        </p:nvSpPr>
        <p:spPr/>
        <p:txBody>
          <a:bodyPr/>
          <a:lstStyle/>
          <a:p>
            <a:r>
              <a:rPr lang="zh-CN" altLang="en-US" dirty="0"/>
              <a:t>常用公文写作</a:t>
            </a:r>
          </a:p>
        </p:txBody>
      </p:sp>
    </p:spTree>
    <p:extLst>
      <p:ext uri="{BB962C8B-B14F-4D97-AF65-F5344CB8AC3E}">
        <p14:creationId xmlns:p14="http://schemas.microsoft.com/office/powerpoint/2010/main" val="41164251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D1F21CF2-4EA8-0C6E-4B90-3193883350EB}"/>
              </a:ext>
            </a:extLst>
          </p:cNvPr>
          <p:cNvSpPr>
            <a:spLocks noGrp="1"/>
          </p:cNvSpPr>
          <p:nvPr>
            <p:ph type="body" sz="quarter" idx="11"/>
          </p:nvPr>
        </p:nvSpPr>
        <p:spPr/>
        <p:txBody>
          <a:bodyPr/>
          <a:lstStyle/>
          <a:p>
            <a:r>
              <a:rPr lang="zh-CN" altLang="en-US" dirty="0"/>
              <a:t>第三章</a:t>
            </a:r>
          </a:p>
        </p:txBody>
      </p:sp>
      <p:sp>
        <p:nvSpPr>
          <p:cNvPr id="5" name="文本占位符 4">
            <a:extLst>
              <a:ext uri="{FF2B5EF4-FFF2-40B4-BE49-F238E27FC236}">
                <a16:creationId xmlns:a16="http://schemas.microsoft.com/office/drawing/2014/main" id="{30E866A2-A886-CC2B-FD39-1B176359BB90}"/>
              </a:ext>
            </a:extLst>
          </p:cNvPr>
          <p:cNvSpPr>
            <a:spLocks noGrp="1"/>
          </p:cNvSpPr>
          <p:nvPr>
            <p:ph type="body" sz="quarter" idx="12"/>
          </p:nvPr>
        </p:nvSpPr>
        <p:spPr/>
        <p:txBody>
          <a:bodyPr/>
          <a:lstStyle/>
          <a:p>
            <a:r>
              <a:rPr lang="zh-CN" altLang="en-US" dirty="0"/>
              <a:t>事务文书写作</a:t>
            </a:r>
          </a:p>
        </p:txBody>
      </p:sp>
    </p:spTree>
    <p:extLst>
      <p:ext uri="{BB962C8B-B14F-4D97-AF65-F5344CB8AC3E}">
        <p14:creationId xmlns:p14="http://schemas.microsoft.com/office/powerpoint/2010/main" val="15329496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F99764C2-F2A9-6AF0-1E72-71B858EB8A6D}"/>
              </a:ext>
            </a:extLst>
          </p:cNvPr>
          <p:cNvSpPr>
            <a:spLocks noGrp="1"/>
          </p:cNvSpPr>
          <p:nvPr>
            <p:ph type="body" sz="quarter" idx="10"/>
          </p:nvPr>
        </p:nvSpPr>
        <p:spPr/>
        <p:txBody>
          <a:bodyPr/>
          <a:lstStyle/>
          <a:p>
            <a:r>
              <a:rPr lang="zh-CN" altLang="en-US" dirty="0"/>
              <a:t>第三章</a:t>
            </a:r>
          </a:p>
        </p:txBody>
      </p:sp>
      <p:sp>
        <p:nvSpPr>
          <p:cNvPr id="5" name="文本占位符 4">
            <a:extLst>
              <a:ext uri="{FF2B5EF4-FFF2-40B4-BE49-F238E27FC236}">
                <a16:creationId xmlns:a16="http://schemas.microsoft.com/office/drawing/2014/main" id="{599FCCC0-A376-1D5E-A5A6-214D33ADBFAD}"/>
              </a:ext>
            </a:extLst>
          </p:cNvPr>
          <p:cNvSpPr>
            <a:spLocks noGrp="1"/>
          </p:cNvSpPr>
          <p:nvPr>
            <p:ph type="body" sz="quarter" idx="11"/>
          </p:nvPr>
        </p:nvSpPr>
        <p:spPr/>
        <p:txBody>
          <a:bodyPr/>
          <a:lstStyle/>
          <a:p>
            <a:r>
              <a:rPr lang="zh-CN" altLang="en-US" dirty="0"/>
              <a:t>事务文书写作</a:t>
            </a:r>
          </a:p>
        </p:txBody>
      </p:sp>
      <p:sp>
        <p:nvSpPr>
          <p:cNvPr id="6" name="文本占位符 5">
            <a:extLst>
              <a:ext uri="{FF2B5EF4-FFF2-40B4-BE49-F238E27FC236}">
                <a16:creationId xmlns:a16="http://schemas.microsoft.com/office/drawing/2014/main" id="{2DB2237E-A100-9F44-5099-30969AEA2139}"/>
              </a:ext>
            </a:extLst>
          </p:cNvPr>
          <p:cNvSpPr>
            <a:spLocks noGrp="1"/>
          </p:cNvSpPr>
          <p:nvPr>
            <p:ph type="body" sz="quarter" idx="12"/>
          </p:nvPr>
        </p:nvSpPr>
        <p:spPr/>
        <p:txBody>
          <a:bodyPr/>
          <a:lstStyle/>
          <a:p>
            <a:r>
              <a:rPr lang="en-US" altLang="zh-CN" dirty="0"/>
              <a:t>•	</a:t>
            </a:r>
            <a:r>
              <a:rPr lang="zh-CN" altLang="en-US" dirty="0"/>
              <a:t>掌握事务文书的基本特点与常见类型。</a:t>
            </a:r>
          </a:p>
          <a:p>
            <a:r>
              <a:rPr lang="en-US" altLang="zh-CN" dirty="0"/>
              <a:t>•	</a:t>
            </a:r>
            <a:r>
              <a:rPr lang="zh-CN" altLang="en-US" dirty="0"/>
              <a:t>理解事务文书在日常办公中的作用。</a:t>
            </a:r>
          </a:p>
          <a:p>
            <a:r>
              <a:rPr lang="en-US" altLang="zh-CN" dirty="0"/>
              <a:t>•	</a:t>
            </a:r>
            <a:r>
              <a:rPr lang="zh-CN" altLang="en-US" dirty="0"/>
              <a:t>理解 </a:t>
            </a:r>
            <a:r>
              <a:rPr lang="en-US" altLang="zh-CN" dirty="0"/>
              <a:t>AI </a:t>
            </a:r>
            <a:r>
              <a:rPr lang="zh-CN" altLang="en-US" dirty="0"/>
              <a:t>在事务文书写作中的辅助作用与局限。</a:t>
            </a:r>
          </a:p>
        </p:txBody>
      </p:sp>
    </p:spTree>
    <p:extLst>
      <p:ext uri="{BB962C8B-B14F-4D97-AF65-F5344CB8AC3E}">
        <p14:creationId xmlns:p14="http://schemas.microsoft.com/office/powerpoint/2010/main" val="219587823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FFCFEF-8619-9F5E-D2B4-A486AFB0DB0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CF73EB5-76C4-B396-7DD8-2BC9C175B1A3}"/>
              </a:ext>
            </a:extLst>
          </p:cNvPr>
          <p:cNvSpPr>
            <a:spLocks noGrp="1"/>
          </p:cNvSpPr>
          <p:nvPr>
            <p:ph type="body" sz="quarter" idx="10"/>
          </p:nvPr>
        </p:nvSpPr>
        <p:spPr/>
        <p:txBody>
          <a:bodyPr/>
          <a:lstStyle/>
          <a:p>
            <a:r>
              <a:rPr lang="zh-CN" altLang="en-US" dirty="0"/>
              <a:t>第三章</a:t>
            </a:r>
          </a:p>
        </p:txBody>
      </p:sp>
      <p:sp>
        <p:nvSpPr>
          <p:cNvPr id="5" name="文本占位符 4">
            <a:extLst>
              <a:ext uri="{FF2B5EF4-FFF2-40B4-BE49-F238E27FC236}">
                <a16:creationId xmlns:a16="http://schemas.microsoft.com/office/drawing/2014/main" id="{9F8F1317-9BCA-DE4B-9DDF-397773FAA4F8}"/>
              </a:ext>
            </a:extLst>
          </p:cNvPr>
          <p:cNvSpPr>
            <a:spLocks noGrp="1"/>
          </p:cNvSpPr>
          <p:nvPr>
            <p:ph type="body" sz="quarter" idx="11"/>
          </p:nvPr>
        </p:nvSpPr>
        <p:spPr/>
        <p:txBody>
          <a:bodyPr/>
          <a:lstStyle/>
          <a:p>
            <a:r>
              <a:rPr lang="zh-CN" altLang="en-US" dirty="0"/>
              <a:t>事务文书写作</a:t>
            </a:r>
          </a:p>
        </p:txBody>
      </p:sp>
      <p:sp>
        <p:nvSpPr>
          <p:cNvPr id="6" name="文本占位符 5">
            <a:extLst>
              <a:ext uri="{FF2B5EF4-FFF2-40B4-BE49-F238E27FC236}">
                <a16:creationId xmlns:a16="http://schemas.microsoft.com/office/drawing/2014/main" id="{4AE1762F-2FD6-46D0-7D36-301ADE210B95}"/>
              </a:ext>
            </a:extLst>
          </p:cNvPr>
          <p:cNvSpPr>
            <a:spLocks noGrp="1"/>
          </p:cNvSpPr>
          <p:nvPr>
            <p:ph type="body" sz="quarter" idx="12"/>
          </p:nvPr>
        </p:nvSpPr>
        <p:spPr/>
        <p:txBody>
          <a:bodyPr/>
          <a:lstStyle/>
          <a:p>
            <a:r>
              <a:rPr lang="en-US" altLang="zh-CN" dirty="0"/>
              <a:t>•	</a:t>
            </a:r>
            <a:r>
              <a:rPr lang="zh-CN" altLang="en-US" dirty="0"/>
              <a:t>能够撰写常用事务文书，如计划、总结等。</a:t>
            </a:r>
          </a:p>
          <a:p>
            <a:r>
              <a:rPr lang="en-US" altLang="zh-CN" dirty="0"/>
              <a:t>•	</a:t>
            </a:r>
            <a:r>
              <a:rPr lang="zh-CN" altLang="en-US" dirty="0"/>
              <a:t>能结合实际工作需求，灵活运用文书工具。</a:t>
            </a:r>
          </a:p>
          <a:p>
            <a:r>
              <a:rPr lang="en-US" altLang="zh-CN" dirty="0"/>
              <a:t>•	</a:t>
            </a:r>
            <a:r>
              <a:rPr lang="zh-CN" altLang="en-US" dirty="0"/>
              <a:t>能够借助 </a:t>
            </a:r>
            <a:r>
              <a:rPr lang="en-US" altLang="zh-CN" dirty="0"/>
              <a:t>AI </a:t>
            </a:r>
            <a:r>
              <a:rPr lang="zh-CN" altLang="en-US" dirty="0"/>
              <a:t>快速搭建长篇文书的结构框架、分析数据、提炼观点。</a:t>
            </a:r>
          </a:p>
        </p:txBody>
      </p:sp>
    </p:spTree>
    <p:extLst>
      <p:ext uri="{BB962C8B-B14F-4D97-AF65-F5344CB8AC3E}">
        <p14:creationId xmlns:p14="http://schemas.microsoft.com/office/powerpoint/2010/main" val="406945169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BC922A-C32A-CE20-8AF6-FF2AF2E9544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104494A-FE7B-3031-1897-0BD1DD6EE822}"/>
              </a:ext>
            </a:extLst>
          </p:cNvPr>
          <p:cNvSpPr>
            <a:spLocks noGrp="1"/>
          </p:cNvSpPr>
          <p:nvPr>
            <p:ph type="body" sz="quarter" idx="10"/>
          </p:nvPr>
        </p:nvSpPr>
        <p:spPr/>
        <p:txBody>
          <a:bodyPr/>
          <a:lstStyle/>
          <a:p>
            <a:r>
              <a:rPr lang="zh-CN" altLang="en-US" dirty="0"/>
              <a:t>第三章</a:t>
            </a:r>
          </a:p>
        </p:txBody>
      </p:sp>
      <p:sp>
        <p:nvSpPr>
          <p:cNvPr id="5" name="文本占位符 4">
            <a:extLst>
              <a:ext uri="{FF2B5EF4-FFF2-40B4-BE49-F238E27FC236}">
                <a16:creationId xmlns:a16="http://schemas.microsoft.com/office/drawing/2014/main" id="{29F0BD20-3997-3864-C43E-F5B831D42A61}"/>
              </a:ext>
            </a:extLst>
          </p:cNvPr>
          <p:cNvSpPr>
            <a:spLocks noGrp="1"/>
          </p:cNvSpPr>
          <p:nvPr>
            <p:ph type="body" sz="quarter" idx="11"/>
          </p:nvPr>
        </p:nvSpPr>
        <p:spPr/>
        <p:txBody>
          <a:bodyPr/>
          <a:lstStyle/>
          <a:p>
            <a:r>
              <a:rPr lang="zh-CN" altLang="en-US" dirty="0"/>
              <a:t>事务文书写作</a:t>
            </a:r>
          </a:p>
        </p:txBody>
      </p:sp>
      <p:sp>
        <p:nvSpPr>
          <p:cNvPr id="6" name="文本占位符 5">
            <a:extLst>
              <a:ext uri="{FF2B5EF4-FFF2-40B4-BE49-F238E27FC236}">
                <a16:creationId xmlns:a16="http://schemas.microsoft.com/office/drawing/2014/main" id="{EB707BD3-AC1F-C895-4420-08A05A4B57D8}"/>
              </a:ext>
            </a:extLst>
          </p:cNvPr>
          <p:cNvSpPr>
            <a:spLocks noGrp="1"/>
          </p:cNvSpPr>
          <p:nvPr>
            <p:ph type="body" sz="quarter" idx="12"/>
          </p:nvPr>
        </p:nvSpPr>
        <p:spPr/>
        <p:txBody>
          <a:bodyPr/>
          <a:lstStyle/>
          <a:p>
            <a:r>
              <a:rPr lang="en-US" altLang="zh-CN" dirty="0"/>
              <a:t>•	</a:t>
            </a:r>
            <a:r>
              <a:rPr lang="zh-CN" altLang="en-US" dirty="0"/>
              <a:t>培养条理清晰、实事求是的工作作风。</a:t>
            </a:r>
          </a:p>
          <a:p>
            <a:r>
              <a:rPr lang="en-US" altLang="zh-CN" dirty="0"/>
              <a:t>•	</a:t>
            </a:r>
            <a:r>
              <a:rPr lang="zh-CN" altLang="en-US" dirty="0"/>
              <a:t>增强服务意识和团队协作精神。</a:t>
            </a:r>
          </a:p>
          <a:p>
            <a:r>
              <a:rPr lang="en-US" altLang="zh-CN" dirty="0"/>
              <a:t>•	</a:t>
            </a:r>
            <a:r>
              <a:rPr lang="zh-CN" altLang="en-US" dirty="0"/>
              <a:t>树立人机协同的正确观念。</a:t>
            </a:r>
          </a:p>
        </p:txBody>
      </p:sp>
    </p:spTree>
    <p:extLst>
      <p:ext uri="{BB962C8B-B14F-4D97-AF65-F5344CB8AC3E}">
        <p14:creationId xmlns:p14="http://schemas.microsoft.com/office/powerpoint/2010/main" val="246005739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DF642C2B-FDE0-3C8E-6189-3DAC816581B8}"/>
              </a:ext>
            </a:extLst>
          </p:cNvPr>
          <p:cNvSpPr>
            <a:spLocks noGrp="1"/>
          </p:cNvSpPr>
          <p:nvPr>
            <p:ph type="body" sz="quarter" idx="11"/>
          </p:nvPr>
        </p:nvSpPr>
        <p:spPr/>
        <p:txBody>
          <a:bodyPr/>
          <a:lstStyle/>
          <a:p>
            <a:r>
              <a:rPr lang="zh-CN" altLang="en-US" dirty="0"/>
              <a:t>第一节</a:t>
            </a:r>
          </a:p>
        </p:txBody>
      </p:sp>
      <p:sp>
        <p:nvSpPr>
          <p:cNvPr id="6" name="文本占位符 5">
            <a:extLst>
              <a:ext uri="{FF2B5EF4-FFF2-40B4-BE49-F238E27FC236}">
                <a16:creationId xmlns:a16="http://schemas.microsoft.com/office/drawing/2014/main" id="{1CE363DE-0E85-3A95-97DC-303237F1BE54}"/>
              </a:ext>
            </a:extLst>
          </p:cNvPr>
          <p:cNvSpPr>
            <a:spLocks noGrp="1"/>
          </p:cNvSpPr>
          <p:nvPr>
            <p:ph type="body" sz="quarter" idx="12"/>
          </p:nvPr>
        </p:nvSpPr>
        <p:spPr/>
        <p:txBody>
          <a:bodyPr/>
          <a:lstStyle/>
          <a:p>
            <a:r>
              <a:rPr lang="zh-CN" altLang="en-US" dirty="0"/>
              <a:t>事务文书概述</a:t>
            </a:r>
          </a:p>
        </p:txBody>
      </p:sp>
    </p:spTree>
    <p:extLst>
      <p:ext uri="{BB962C8B-B14F-4D97-AF65-F5344CB8AC3E}">
        <p14:creationId xmlns:p14="http://schemas.microsoft.com/office/powerpoint/2010/main" val="141437006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132D32C1-5C52-C2E9-B7D0-81F0586BFFC1}"/>
              </a:ext>
            </a:extLst>
          </p:cNvPr>
          <p:cNvSpPr>
            <a:spLocks noGrp="1"/>
          </p:cNvSpPr>
          <p:nvPr>
            <p:ph type="body" sz="quarter" idx="11"/>
          </p:nvPr>
        </p:nvSpPr>
        <p:spPr>
          <a:xfrm>
            <a:off x="4657752" y="1205981"/>
            <a:ext cx="1526349" cy="765509"/>
          </a:xfrm>
        </p:spPr>
        <p:txBody>
          <a:bodyPr/>
          <a:lstStyle/>
          <a:p>
            <a:r>
              <a:rPr lang="zh-CN" altLang="en-US" dirty="0"/>
              <a:t>第一章</a:t>
            </a:r>
          </a:p>
        </p:txBody>
      </p:sp>
      <p:sp>
        <p:nvSpPr>
          <p:cNvPr id="3" name="文本占位符 2">
            <a:extLst>
              <a:ext uri="{FF2B5EF4-FFF2-40B4-BE49-F238E27FC236}">
                <a16:creationId xmlns:a16="http://schemas.microsoft.com/office/drawing/2014/main" id="{DFC2F5D2-A424-EEF7-7E61-DA29AA3824F7}"/>
              </a:ext>
            </a:extLst>
          </p:cNvPr>
          <p:cNvSpPr>
            <a:spLocks noGrp="1"/>
          </p:cNvSpPr>
          <p:nvPr>
            <p:ph type="body" sz="quarter" idx="12"/>
          </p:nvPr>
        </p:nvSpPr>
        <p:spPr>
          <a:xfrm>
            <a:off x="4657752" y="2116526"/>
            <a:ext cx="1526349" cy="765509"/>
          </a:xfrm>
        </p:spPr>
        <p:txBody>
          <a:bodyPr/>
          <a:lstStyle/>
          <a:p>
            <a:r>
              <a:rPr lang="zh-CN" altLang="en-US" dirty="0"/>
              <a:t>第二章</a:t>
            </a:r>
          </a:p>
        </p:txBody>
      </p:sp>
      <p:sp>
        <p:nvSpPr>
          <p:cNvPr id="4" name="文本占位符 3">
            <a:extLst>
              <a:ext uri="{FF2B5EF4-FFF2-40B4-BE49-F238E27FC236}">
                <a16:creationId xmlns:a16="http://schemas.microsoft.com/office/drawing/2014/main" id="{A9D4455E-D838-E50A-F84D-5D2E62BFFAF4}"/>
              </a:ext>
            </a:extLst>
          </p:cNvPr>
          <p:cNvSpPr>
            <a:spLocks noGrp="1"/>
          </p:cNvSpPr>
          <p:nvPr>
            <p:ph type="body" sz="quarter" idx="13"/>
          </p:nvPr>
        </p:nvSpPr>
        <p:spPr>
          <a:xfrm>
            <a:off x="4657752" y="3041839"/>
            <a:ext cx="1526349" cy="765509"/>
          </a:xfrm>
        </p:spPr>
        <p:txBody>
          <a:bodyPr/>
          <a:lstStyle/>
          <a:p>
            <a:r>
              <a:rPr lang="zh-CN" altLang="en-US" dirty="0"/>
              <a:t>第三章</a:t>
            </a:r>
          </a:p>
        </p:txBody>
      </p:sp>
      <p:sp>
        <p:nvSpPr>
          <p:cNvPr id="5" name="文本占位符 4">
            <a:extLst>
              <a:ext uri="{FF2B5EF4-FFF2-40B4-BE49-F238E27FC236}">
                <a16:creationId xmlns:a16="http://schemas.microsoft.com/office/drawing/2014/main" id="{2E495CF9-FF0E-03AB-E2A4-2B371394C5F8}"/>
              </a:ext>
            </a:extLst>
          </p:cNvPr>
          <p:cNvSpPr>
            <a:spLocks noGrp="1"/>
          </p:cNvSpPr>
          <p:nvPr>
            <p:ph type="body" sz="quarter" idx="14"/>
          </p:nvPr>
        </p:nvSpPr>
        <p:spPr>
          <a:xfrm>
            <a:off x="4657752" y="3996688"/>
            <a:ext cx="1526349" cy="765509"/>
          </a:xfrm>
        </p:spPr>
        <p:txBody>
          <a:bodyPr/>
          <a:lstStyle/>
          <a:p>
            <a:r>
              <a:rPr lang="zh-CN" altLang="en-US" dirty="0"/>
              <a:t>第四章</a:t>
            </a:r>
          </a:p>
        </p:txBody>
      </p:sp>
      <p:sp>
        <p:nvSpPr>
          <p:cNvPr id="6" name="文本占位符 5">
            <a:extLst>
              <a:ext uri="{FF2B5EF4-FFF2-40B4-BE49-F238E27FC236}">
                <a16:creationId xmlns:a16="http://schemas.microsoft.com/office/drawing/2014/main" id="{382F8505-EF05-AB54-4948-BACBDB52696B}"/>
              </a:ext>
            </a:extLst>
          </p:cNvPr>
          <p:cNvSpPr>
            <a:spLocks noGrp="1"/>
          </p:cNvSpPr>
          <p:nvPr>
            <p:ph type="body" sz="quarter" idx="15"/>
          </p:nvPr>
        </p:nvSpPr>
        <p:spPr>
          <a:xfrm>
            <a:off x="4657752" y="4995841"/>
            <a:ext cx="1526349" cy="765509"/>
          </a:xfrm>
        </p:spPr>
        <p:txBody>
          <a:bodyPr/>
          <a:lstStyle/>
          <a:p>
            <a:r>
              <a:rPr lang="zh-CN" altLang="en-US" dirty="0"/>
              <a:t>第五章</a:t>
            </a:r>
          </a:p>
        </p:txBody>
      </p:sp>
      <p:sp>
        <p:nvSpPr>
          <p:cNvPr id="7" name="文本占位符 6">
            <a:extLst>
              <a:ext uri="{FF2B5EF4-FFF2-40B4-BE49-F238E27FC236}">
                <a16:creationId xmlns:a16="http://schemas.microsoft.com/office/drawing/2014/main" id="{7B7E33BF-F234-811E-29E7-A3D237BE58C0}"/>
              </a:ext>
            </a:extLst>
          </p:cNvPr>
          <p:cNvSpPr>
            <a:spLocks noGrp="1"/>
          </p:cNvSpPr>
          <p:nvPr>
            <p:ph type="body" sz="quarter" idx="16"/>
          </p:nvPr>
        </p:nvSpPr>
        <p:spPr>
          <a:xfrm>
            <a:off x="6188059" y="1351017"/>
            <a:ext cx="5444547" cy="475437"/>
          </a:xfrm>
        </p:spPr>
        <p:txBody>
          <a:bodyPr/>
          <a:lstStyle/>
          <a:p>
            <a:r>
              <a:rPr lang="zh-CN" altLang="en-US" dirty="0"/>
              <a:t>应用文写作基础</a:t>
            </a:r>
          </a:p>
        </p:txBody>
      </p:sp>
      <p:sp>
        <p:nvSpPr>
          <p:cNvPr id="8" name="文本占位符 7">
            <a:extLst>
              <a:ext uri="{FF2B5EF4-FFF2-40B4-BE49-F238E27FC236}">
                <a16:creationId xmlns:a16="http://schemas.microsoft.com/office/drawing/2014/main" id="{C0DD4B42-3C9B-8F9A-1BA8-3B9430ED8009}"/>
              </a:ext>
            </a:extLst>
          </p:cNvPr>
          <p:cNvSpPr>
            <a:spLocks noGrp="1"/>
          </p:cNvSpPr>
          <p:nvPr>
            <p:ph type="body" sz="quarter" idx="17"/>
          </p:nvPr>
        </p:nvSpPr>
        <p:spPr>
          <a:xfrm>
            <a:off x="6188059" y="2268946"/>
            <a:ext cx="5444547" cy="475437"/>
          </a:xfrm>
        </p:spPr>
        <p:txBody>
          <a:bodyPr/>
          <a:lstStyle/>
          <a:p>
            <a:r>
              <a:rPr lang="zh-CN" altLang="en-US" dirty="0"/>
              <a:t>公文写作</a:t>
            </a:r>
          </a:p>
        </p:txBody>
      </p:sp>
      <p:sp>
        <p:nvSpPr>
          <p:cNvPr id="9" name="文本占位符 8">
            <a:extLst>
              <a:ext uri="{FF2B5EF4-FFF2-40B4-BE49-F238E27FC236}">
                <a16:creationId xmlns:a16="http://schemas.microsoft.com/office/drawing/2014/main" id="{5DC227F0-6BB5-F469-00BD-817B039B0AA9}"/>
              </a:ext>
            </a:extLst>
          </p:cNvPr>
          <p:cNvSpPr>
            <a:spLocks noGrp="1"/>
          </p:cNvSpPr>
          <p:nvPr>
            <p:ph type="body" sz="quarter" idx="18"/>
          </p:nvPr>
        </p:nvSpPr>
        <p:spPr>
          <a:xfrm>
            <a:off x="6188059" y="3201643"/>
            <a:ext cx="5444547" cy="475437"/>
          </a:xfrm>
        </p:spPr>
        <p:txBody>
          <a:bodyPr/>
          <a:lstStyle/>
          <a:p>
            <a:r>
              <a:rPr lang="zh-CN" altLang="en-US" dirty="0"/>
              <a:t>事务文书写作</a:t>
            </a:r>
          </a:p>
        </p:txBody>
      </p:sp>
      <p:sp>
        <p:nvSpPr>
          <p:cNvPr id="10" name="文本占位符 9">
            <a:extLst>
              <a:ext uri="{FF2B5EF4-FFF2-40B4-BE49-F238E27FC236}">
                <a16:creationId xmlns:a16="http://schemas.microsoft.com/office/drawing/2014/main" id="{C834B4F4-8573-6E1B-CD81-A48C344DF23B}"/>
              </a:ext>
            </a:extLst>
          </p:cNvPr>
          <p:cNvSpPr>
            <a:spLocks noGrp="1"/>
          </p:cNvSpPr>
          <p:nvPr>
            <p:ph type="body" sz="quarter" idx="19"/>
          </p:nvPr>
        </p:nvSpPr>
        <p:spPr>
          <a:xfrm>
            <a:off x="6188059" y="4163876"/>
            <a:ext cx="5444547" cy="475437"/>
          </a:xfrm>
        </p:spPr>
        <p:txBody>
          <a:bodyPr/>
          <a:lstStyle/>
          <a:p>
            <a:r>
              <a:rPr lang="zh-CN" altLang="en-US" dirty="0"/>
              <a:t>私人文书写作</a:t>
            </a:r>
          </a:p>
        </p:txBody>
      </p:sp>
      <p:sp>
        <p:nvSpPr>
          <p:cNvPr id="11" name="文本占位符 10">
            <a:extLst>
              <a:ext uri="{FF2B5EF4-FFF2-40B4-BE49-F238E27FC236}">
                <a16:creationId xmlns:a16="http://schemas.microsoft.com/office/drawing/2014/main" id="{4A4054C6-45AE-296B-71C3-3AA4B582590B}"/>
              </a:ext>
            </a:extLst>
          </p:cNvPr>
          <p:cNvSpPr>
            <a:spLocks noGrp="1"/>
          </p:cNvSpPr>
          <p:nvPr>
            <p:ph type="body" sz="quarter" idx="20"/>
          </p:nvPr>
        </p:nvSpPr>
        <p:spPr>
          <a:xfrm>
            <a:off x="6188059" y="5170413"/>
            <a:ext cx="5444547" cy="475437"/>
          </a:xfrm>
        </p:spPr>
        <p:txBody>
          <a:bodyPr/>
          <a:lstStyle/>
          <a:p>
            <a:r>
              <a:rPr lang="zh-CN" altLang="en-US" dirty="0"/>
              <a:t>科技文书写作</a:t>
            </a:r>
          </a:p>
        </p:txBody>
      </p:sp>
    </p:spTree>
    <p:extLst>
      <p:ext uri="{BB962C8B-B14F-4D97-AF65-F5344CB8AC3E}">
        <p14:creationId xmlns:p14="http://schemas.microsoft.com/office/powerpoint/2010/main" val="168133584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BBDD54-4DA4-1E77-BD72-E408EF6E7F5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C0682A4-1C29-28DE-B9C2-CDB6FD9BFAFD}"/>
              </a:ext>
            </a:extLst>
          </p:cNvPr>
          <p:cNvSpPr>
            <a:spLocks noGrp="1"/>
          </p:cNvSpPr>
          <p:nvPr>
            <p:ph type="body" sz="quarter" idx="11"/>
          </p:nvPr>
        </p:nvSpPr>
        <p:spPr>
          <a:xfrm>
            <a:off x="337294" y="2087685"/>
            <a:ext cx="11275585" cy="3351046"/>
          </a:xfrm>
        </p:spPr>
        <p:txBody>
          <a:bodyPr/>
          <a:lstStyle/>
          <a:p>
            <a:r>
              <a:rPr lang="zh-CN" altLang="en-US" dirty="0"/>
              <a:t>三、应用文写作的特点</a:t>
            </a:r>
            <a:endParaRPr lang="en-US" altLang="zh-CN" dirty="0"/>
          </a:p>
          <a:p>
            <a:r>
              <a:rPr lang="zh-CN" altLang="en-US" dirty="0"/>
              <a:t>（六）以庄重为基调</a:t>
            </a:r>
            <a:endParaRPr lang="en-US" altLang="zh-CN" dirty="0"/>
          </a:p>
          <a:p>
            <a:r>
              <a:rPr lang="zh-CN" altLang="en-US" dirty="0"/>
              <a:t>应用文作为一种正式的书面交际工具，其语言具有庄重、规范、得体的特点。它不仅是信息传递的媒介，更是组织意志、管理职能的具体体现，因此在遣词造句上必须严谨、准确、专业，避免情绪化表达。应用文常用规范的书面语，较少使用口语化表达或夸张的修辞手法，力求客观公正、逻辑严密。</a:t>
            </a:r>
          </a:p>
        </p:txBody>
      </p:sp>
      <p:sp>
        <p:nvSpPr>
          <p:cNvPr id="4" name="文本占位符 3">
            <a:extLst>
              <a:ext uri="{FF2B5EF4-FFF2-40B4-BE49-F238E27FC236}">
                <a16:creationId xmlns:a16="http://schemas.microsoft.com/office/drawing/2014/main" id="{749C959E-08C3-674A-256E-0D83D1922F84}"/>
              </a:ext>
            </a:extLst>
          </p:cNvPr>
          <p:cNvSpPr>
            <a:spLocks noGrp="1"/>
          </p:cNvSpPr>
          <p:nvPr>
            <p:ph type="body" sz="quarter" idx="10"/>
          </p:nvPr>
        </p:nvSpPr>
        <p:spPr/>
        <p:txBody>
          <a:bodyPr/>
          <a:lstStyle/>
          <a:p>
            <a:r>
              <a:rPr lang="zh-CN" altLang="en-US" dirty="0"/>
              <a:t>应用文概述</a:t>
            </a:r>
          </a:p>
        </p:txBody>
      </p:sp>
    </p:spTree>
    <p:extLst>
      <p:ext uri="{BB962C8B-B14F-4D97-AF65-F5344CB8AC3E}">
        <p14:creationId xmlns:p14="http://schemas.microsoft.com/office/powerpoint/2010/main" val="224848084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3B4A8FB4-56AB-96D4-03CC-BF50EFC3B0ED}"/>
              </a:ext>
            </a:extLst>
          </p:cNvPr>
          <p:cNvSpPr>
            <a:spLocks noGrp="1"/>
          </p:cNvSpPr>
          <p:nvPr>
            <p:ph type="body" sz="quarter" idx="11"/>
          </p:nvPr>
        </p:nvSpPr>
        <p:spPr>
          <a:xfrm>
            <a:off x="337294" y="1207797"/>
            <a:ext cx="11275585" cy="5110823"/>
          </a:xfrm>
        </p:spPr>
        <p:txBody>
          <a:bodyPr/>
          <a:lstStyle/>
          <a:p>
            <a:r>
              <a:rPr lang="zh-CN" altLang="en-US" dirty="0"/>
              <a:t>一、事务文书的概念</a:t>
            </a:r>
            <a:endParaRPr lang="en-US" altLang="zh-CN" dirty="0"/>
          </a:p>
          <a:p>
            <a:r>
              <a:rPr lang="zh-CN" altLang="en-US" dirty="0"/>
              <a:t>事务文书，是指党政机关、企事业单位、社会团体及个人在日常行政管理与工作实践中，为处理具体事务、沟通信息、安排工作、总结经验、研究问题、规范行为而普遍使用的、具有特定惯用格式的实用性文书。</a:t>
            </a:r>
          </a:p>
          <a:p>
            <a:r>
              <a:rPr lang="zh-CN" altLang="en-US" dirty="0"/>
              <a:t>事务文书是应用文写作体系中的一个重要分支，与法定公文（如通知、报告、决定等）相区别，主要服务于组织的内部运转和日常管理需求。其核心价值在于解决实际问题，推动组织高效、规范地运行。</a:t>
            </a:r>
          </a:p>
          <a:p>
            <a:r>
              <a:rPr lang="zh-CN" altLang="en-US" dirty="0"/>
              <a:t>事务文书虽不像法定公文那样有国家统一强制规定的严格格式，但在长期实践中，各类事务文书都形成了相对稳定、约定俗成的结构模式和写作规范，以保证信息传递的清晰和高效。</a:t>
            </a:r>
          </a:p>
        </p:txBody>
      </p:sp>
      <p:sp>
        <p:nvSpPr>
          <p:cNvPr id="4" name="文本占位符 3">
            <a:extLst>
              <a:ext uri="{FF2B5EF4-FFF2-40B4-BE49-F238E27FC236}">
                <a16:creationId xmlns:a16="http://schemas.microsoft.com/office/drawing/2014/main" id="{D93F4BEF-14D7-9930-657F-8E8CFC3383D5}"/>
              </a:ext>
            </a:extLst>
          </p:cNvPr>
          <p:cNvSpPr>
            <a:spLocks noGrp="1"/>
          </p:cNvSpPr>
          <p:nvPr>
            <p:ph type="body" sz="quarter" idx="10"/>
          </p:nvPr>
        </p:nvSpPr>
        <p:spPr/>
        <p:txBody>
          <a:bodyPr/>
          <a:lstStyle/>
          <a:p>
            <a:r>
              <a:rPr lang="zh-CN" altLang="en-US" dirty="0"/>
              <a:t>事务文书概述</a:t>
            </a:r>
          </a:p>
        </p:txBody>
      </p:sp>
    </p:spTree>
    <p:extLst>
      <p:ext uri="{BB962C8B-B14F-4D97-AF65-F5344CB8AC3E}">
        <p14:creationId xmlns:p14="http://schemas.microsoft.com/office/powerpoint/2010/main" val="174293812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719AC7-427A-D7E1-61EA-891A7CCCE9D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0A179F5-D793-A4B3-595C-7EC31DB0D914}"/>
              </a:ext>
            </a:extLst>
          </p:cNvPr>
          <p:cNvSpPr>
            <a:spLocks noGrp="1"/>
          </p:cNvSpPr>
          <p:nvPr>
            <p:ph type="body" sz="quarter" idx="11"/>
          </p:nvPr>
        </p:nvSpPr>
        <p:spPr>
          <a:xfrm>
            <a:off x="337294" y="2223461"/>
            <a:ext cx="11275585" cy="3079497"/>
          </a:xfrm>
        </p:spPr>
        <p:txBody>
          <a:bodyPr/>
          <a:lstStyle/>
          <a:p>
            <a:r>
              <a:rPr lang="zh-CN" altLang="en-US" dirty="0"/>
              <a:t>二、事务文书的特点</a:t>
            </a:r>
            <a:endParaRPr lang="en-US" altLang="zh-CN" dirty="0"/>
          </a:p>
          <a:p>
            <a:r>
              <a:rPr lang="zh-CN" altLang="en-US" dirty="0"/>
              <a:t>（一）针对性强</a:t>
            </a:r>
            <a:endParaRPr lang="en-US" altLang="zh-CN" dirty="0"/>
          </a:p>
          <a:p>
            <a:r>
              <a:rPr lang="zh-CN" altLang="en-US" dirty="0"/>
              <a:t>事务文书的写作始终围绕具体任务和实际问题展开，强调有的放矢。无论是制订计划、撰写总结，还是开展调查、编写简报，都应结合党和国家的方针政策、当前形势及本单位实际情况，做到实事求是、因事而作。针对性越强，文书的实用价值和指导意义就越突出，越能发挥推动工作的实际作用。</a:t>
            </a:r>
          </a:p>
        </p:txBody>
      </p:sp>
      <p:sp>
        <p:nvSpPr>
          <p:cNvPr id="4" name="文本占位符 3">
            <a:extLst>
              <a:ext uri="{FF2B5EF4-FFF2-40B4-BE49-F238E27FC236}">
                <a16:creationId xmlns:a16="http://schemas.microsoft.com/office/drawing/2014/main" id="{4E1D211C-E35B-46EE-8B42-CC0F622F674A}"/>
              </a:ext>
            </a:extLst>
          </p:cNvPr>
          <p:cNvSpPr>
            <a:spLocks noGrp="1"/>
          </p:cNvSpPr>
          <p:nvPr>
            <p:ph type="body" sz="quarter" idx="10"/>
          </p:nvPr>
        </p:nvSpPr>
        <p:spPr/>
        <p:txBody>
          <a:bodyPr/>
          <a:lstStyle/>
          <a:p>
            <a:r>
              <a:rPr lang="zh-CN" altLang="en-US" dirty="0"/>
              <a:t>事务文书概述</a:t>
            </a:r>
          </a:p>
        </p:txBody>
      </p:sp>
    </p:spTree>
    <p:extLst>
      <p:ext uri="{BB962C8B-B14F-4D97-AF65-F5344CB8AC3E}">
        <p14:creationId xmlns:p14="http://schemas.microsoft.com/office/powerpoint/2010/main" val="65062391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CF17E8-A3E7-0F37-9118-BE86387B01E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7762532-9074-C8DB-3CFA-3E23FCB30954}"/>
              </a:ext>
            </a:extLst>
          </p:cNvPr>
          <p:cNvSpPr>
            <a:spLocks noGrp="1"/>
          </p:cNvSpPr>
          <p:nvPr>
            <p:ph type="body" sz="quarter" idx="11"/>
          </p:nvPr>
        </p:nvSpPr>
        <p:spPr>
          <a:xfrm>
            <a:off x="337294" y="2223462"/>
            <a:ext cx="11275585" cy="3079497"/>
          </a:xfrm>
        </p:spPr>
        <p:txBody>
          <a:bodyPr/>
          <a:lstStyle/>
          <a:p>
            <a:r>
              <a:rPr lang="zh-CN" altLang="en-US" dirty="0"/>
              <a:t>二、事务文书的特点</a:t>
            </a:r>
            <a:endParaRPr lang="en-US" altLang="zh-CN" dirty="0"/>
          </a:p>
          <a:p>
            <a:r>
              <a:rPr lang="zh-CN" altLang="en-US" dirty="0"/>
              <a:t>（二）内容具体明确</a:t>
            </a:r>
            <a:endParaRPr lang="en-US" altLang="zh-CN" dirty="0"/>
          </a:p>
          <a:p>
            <a:r>
              <a:rPr lang="zh-CN" altLang="en-US" dirty="0"/>
              <a:t>事务文书强调内容的具体性和观点的明确性，要求陈述事实准确、反映问题清楚、分析原因到位、提出建议可行。例如，在撰写工作总结时，不仅要列出成绩，还要指出不足，并分析原因，提出改进措施；在撰写调查报告时，则需翔实记录调查过程、数据来源和结论依据。这种具体性增强了文书的可信度和可操作性，便于读者理解并据此采取行动。</a:t>
            </a:r>
          </a:p>
        </p:txBody>
      </p:sp>
      <p:sp>
        <p:nvSpPr>
          <p:cNvPr id="4" name="文本占位符 3">
            <a:extLst>
              <a:ext uri="{FF2B5EF4-FFF2-40B4-BE49-F238E27FC236}">
                <a16:creationId xmlns:a16="http://schemas.microsoft.com/office/drawing/2014/main" id="{6387742B-9016-4F67-07D7-CF3DEE1B5191}"/>
              </a:ext>
            </a:extLst>
          </p:cNvPr>
          <p:cNvSpPr>
            <a:spLocks noGrp="1"/>
          </p:cNvSpPr>
          <p:nvPr>
            <p:ph type="body" sz="quarter" idx="10"/>
          </p:nvPr>
        </p:nvSpPr>
        <p:spPr/>
        <p:txBody>
          <a:bodyPr/>
          <a:lstStyle/>
          <a:p>
            <a:r>
              <a:rPr lang="zh-CN" altLang="en-US" dirty="0"/>
              <a:t>事务文书概述</a:t>
            </a:r>
          </a:p>
        </p:txBody>
      </p:sp>
    </p:spTree>
    <p:extLst>
      <p:ext uri="{BB962C8B-B14F-4D97-AF65-F5344CB8AC3E}">
        <p14:creationId xmlns:p14="http://schemas.microsoft.com/office/powerpoint/2010/main" val="254478468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AE8846-09D9-58EB-7C63-AACF107F8E8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CC4C782-782C-C5D0-E081-353769BCD8F3}"/>
              </a:ext>
            </a:extLst>
          </p:cNvPr>
          <p:cNvSpPr>
            <a:spLocks noGrp="1"/>
          </p:cNvSpPr>
          <p:nvPr>
            <p:ph type="body" sz="quarter" idx="11"/>
          </p:nvPr>
        </p:nvSpPr>
        <p:spPr>
          <a:xfrm>
            <a:off x="337294" y="2223462"/>
            <a:ext cx="11275585" cy="3079497"/>
          </a:xfrm>
        </p:spPr>
        <p:txBody>
          <a:bodyPr/>
          <a:lstStyle/>
          <a:p>
            <a:r>
              <a:rPr lang="zh-CN" altLang="en-US" dirty="0"/>
              <a:t>二、事务文书的特点</a:t>
            </a:r>
            <a:endParaRPr lang="en-US" altLang="zh-CN" dirty="0"/>
          </a:p>
          <a:p>
            <a:r>
              <a:rPr lang="zh-CN" altLang="en-US" dirty="0"/>
              <a:t>（三）实用性与实效性突出</a:t>
            </a:r>
            <a:endParaRPr lang="en-US" altLang="zh-CN" dirty="0"/>
          </a:p>
          <a:p>
            <a:r>
              <a:rPr lang="zh-CN" altLang="en-US" dirty="0"/>
              <a:t>事务文书的根本目的在于解决实际问题、推动工作进展，因此必须讲求实用性和实效性。从主旨确立到材料选择，再到表达方式，都应以服务现实工作为目的，注重效率与效果。例如，一份策划书如果脱离实际条件，缺乏可操作性，就难以真正执行；一份简报如果内容空泛、重点不清，就难以发挥应有的信息传递功能。</a:t>
            </a:r>
          </a:p>
        </p:txBody>
      </p:sp>
      <p:sp>
        <p:nvSpPr>
          <p:cNvPr id="4" name="文本占位符 3">
            <a:extLst>
              <a:ext uri="{FF2B5EF4-FFF2-40B4-BE49-F238E27FC236}">
                <a16:creationId xmlns:a16="http://schemas.microsoft.com/office/drawing/2014/main" id="{EA4F0B95-4452-37B2-33D6-2A5A77EC05BE}"/>
              </a:ext>
            </a:extLst>
          </p:cNvPr>
          <p:cNvSpPr>
            <a:spLocks noGrp="1"/>
          </p:cNvSpPr>
          <p:nvPr>
            <p:ph type="body" sz="quarter" idx="10"/>
          </p:nvPr>
        </p:nvSpPr>
        <p:spPr/>
        <p:txBody>
          <a:bodyPr/>
          <a:lstStyle/>
          <a:p>
            <a:r>
              <a:rPr lang="zh-CN" altLang="en-US" dirty="0"/>
              <a:t>事务文书概述</a:t>
            </a:r>
          </a:p>
        </p:txBody>
      </p:sp>
    </p:spTree>
    <p:extLst>
      <p:ext uri="{BB962C8B-B14F-4D97-AF65-F5344CB8AC3E}">
        <p14:creationId xmlns:p14="http://schemas.microsoft.com/office/powerpoint/2010/main" val="406283204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353502-92D5-56F9-067C-34D57E7DBDB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C3C3EBA-2A4E-82C7-D7B1-4B43B9A8D3BB}"/>
              </a:ext>
            </a:extLst>
          </p:cNvPr>
          <p:cNvSpPr>
            <a:spLocks noGrp="1"/>
          </p:cNvSpPr>
          <p:nvPr>
            <p:ph type="body" sz="quarter" idx="11"/>
          </p:nvPr>
        </p:nvSpPr>
        <p:spPr>
          <a:xfrm>
            <a:off x="337294" y="2223462"/>
            <a:ext cx="11275585" cy="3079497"/>
          </a:xfrm>
        </p:spPr>
        <p:txBody>
          <a:bodyPr/>
          <a:lstStyle/>
          <a:p>
            <a:r>
              <a:rPr lang="zh-CN" altLang="en-US" dirty="0"/>
              <a:t>二、事务文书的特点</a:t>
            </a:r>
            <a:endParaRPr lang="en-US" altLang="zh-CN" dirty="0"/>
          </a:p>
          <a:p>
            <a:r>
              <a:rPr lang="zh-CN" altLang="en-US" dirty="0"/>
              <a:t>（四）真实性强</a:t>
            </a:r>
            <a:endParaRPr lang="en-US" altLang="zh-CN" dirty="0"/>
          </a:p>
          <a:p>
            <a:r>
              <a:rPr lang="zh-CN" altLang="en-US" dirty="0"/>
              <a:t>真实性是事务文书的生命线。任何事务文书都必须基于真实的信息、可靠的数据和客观的事实撰写，不得虚构或夸大。典型经验要符合普遍规律，观点表达要体现科学原则，避免主观臆断或片面渲染。只有建立在真实基础上的事务文书，才能为决策提供有效参考，增强文书的权威性和说服力。</a:t>
            </a:r>
          </a:p>
        </p:txBody>
      </p:sp>
      <p:sp>
        <p:nvSpPr>
          <p:cNvPr id="4" name="文本占位符 3">
            <a:extLst>
              <a:ext uri="{FF2B5EF4-FFF2-40B4-BE49-F238E27FC236}">
                <a16:creationId xmlns:a16="http://schemas.microsoft.com/office/drawing/2014/main" id="{C428CCE5-217F-A291-4E00-F7808F2CBFD1}"/>
              </a:ext>
            </a:extLst>
          </p:cNvPr>
          <p:cNvSpPr>
            <a:spLocks noGrp="1"/>
          </p:cNvSpPr>
          <p:nvPr>
            <p:ph type="body" sz="quarter" idx="10"/>
          </p:nvPr>
        </p:nvSpPr>
        <p:spPr/>
        <p:txBody>
          <a:bodyPr/>
          <a:lstStyle/>
          <a:p>
            <a:r>
              <a:rPr lang="zh-CN" altLang="en-US" dirty="0"/>
              <a:t>事务文书概述</a:t>
            </a:r>
          </a:p>
        </p:txBody>
      </p:sp>
    </p:spTree>
    <p:extLst>
      <p:ext uri="{BB962C8B-B14F-4D97-AF65-F5344CB8AC3E}">
        <p14:creationId xmlns:p14="http://schemas.microsoft.com/office/powerpoint/2010/main" val="422582310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E11B8B-334C-B99F-3872-68095997F96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24876E3-3DD2-2389-2156-936248BB84CF}"/>
              </a:ext>
            </a:extLst>
          </p:cNvPr>
          <p:cNvSpPr>
            <a:spLocks noGrp="1"/>
          </p:cNvSpPr>
          <p:nvPr>
            <p:ph type="body" sz="quarter" idx="11"/>
          </p:nvPr>
        </p:nvSpPr>
        <p:spPr>
          <a:xfrm>
            <a:off x="337294" y="2223462"/>
            <a:ext cx="11275585" cy="3079497"/>
          </a:xfrm>
        </p:spPr>
        <p:txBody>
          <a:bodyPr/>
          <a:lstStyle/>
          <a:p>
            <a:r>
              <a:rPr lang="zh-CN" altLang="en-US" dirty="0"/>
              <a:t>二、事务文书的特点</a:t>
            </a:r>
            <a:endParaRPr lang="en-US" altLang="zh-CN" dirty="0"/>
          </a:p>
          <a:p>
            <a:r>
              <a:rPr lang="zh-CN" altLang="en-US" dirty="0"/>
              <a:t>（五）对象明确，具有约束力</a:t>
            </a:r>
            <a:endParaRPr lang="en-US" altLang="zh-CN" dirty="0"/>
          </a:p>
          <a:p>
            <a:r>
              <a:rPr lang="zh-CN" altLang="en-US" dirty="0"/>
              <a:t>事务文书通常有特定的接收对象，如上级领导、相关部门、下属单位等，其阅读对象具有一定的强制性，即“非看不可”。例如，向上级汇报的工作总结、调研报告，相关领导必须审阅；规章制度类文书涉及所有相关人员，相关人员都必须认真阅读和执行。这种对象的明确性，增强了文书的传播效力。</a:t>
            </a:r>
          </a:p>
        </p:txBody>
      </p:sp>
      <p:sp>
        <p:nvSpPr>
          <p:cNvPr id="4" name="文本占位符 3">
            <a:extLst>
              <a:ext uri="{FF2B5EF4-FFF2-40B4-BE49-F238E27FC236}">
                <a16:creationId xmlns:a16="http://schemas.microsoft.com/office/drawing/2014/main" id="{C0CD062A-5131-0C62-D03E-082E9569756D}"/>
              </a:ext>
            </a:extLst>
          </p:cNvPr>
          <p:cNvSpPr>
            <a:spLocks noGrp="1"/>
          </p:cNvSpPr>
          <p:nvPr>
            <p:ph type="body" sz="quarter" idx="10"/>
          </p:nvPr>
        </p:nvSpPr>
        <p:spPr/>
        <p:txBody>
          <a:bodyPr/>
          <a:lstStyle/>
          <a:p>
            <a:r>
              <a:rPr lang="zh-CN" altLang="en-US" dirty="0"/>
              <a:t>事务文书概述</a:t>
            </a:r>
          </a:p>
        </p:txBody>
      </p:sp>
    </p:spTree>
    <p:extLst>
      <p:ext uri="{BB962C8B-B14F-4D97-AF65-F5344CB8AC3E}">
        <p14:creationId xmlns:p14="http://schemas.microsoft.com/office/powerpoint/2010/main" val="164638591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2D4D22-50AD-C12E-64D7-566934D4AD0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B2C6B5E-7299-570A-765F-1755F61D23B1}"/>
              </a:ext>
            </a:extLst>
          </p:cNvPr>
          <p:cNvSpPr>
            <a:spLocks noGrp="1"/>
          </p:cNvSpPr>
          <p:nvPr>
            <p:ph type="body" sz="quarter" idx="11"/>
          </p:nvPr>
        </p:nvSpPr>
        <p:spPr>
          <a:xfrm>
            <a:off x="337294" y="1969546"/>
            <a:ext cx="11275585" cy="3587329"/>
          </a:xfrm>
        </p:spPr>
        <p:txBody>
          <a:bodyPr/>
          <a:lstStyle/>
          <a:p>
            <a:r>
              <a:rPr lang="zh-CN" altLang="en-US" dirty="0"/>
              <a:t>二、事务文书的特点</a:t>
            </a:r>
            <a:endParaRPr lang="en-US" altLang="zh-CN" dirty="0"/>
          </a:p>
          <a:p>
            <a:r>
              <a:rPr lang="zh-CN" altLang="en-US" dirty="0"/>
              <a:t>（六）格式灵活，但具备一定程式性</a:t>
            </a:r>
            <a:endParaRPr lang="en-US" altLang="zh-CN" dirty="0"/>
          </a:p>
          <a:p>
            <a:r>
              <a:rPr lang="zh-CN" altLang="en-US" dirty="0"/>
              <a:t>事务文书不像法定公文那样格式严格统一，其具有较大的灵活性。在结构安排上可根据实际需要进行调整。在表达方式上可以综合运用叙述、说明、议论等多种手法。在语言风格上也可适当追求生动性与艺术性。但是，长期实践也使事务文书形成了相对稳定的结构层次、常用语句和处理流程，具备一定的程式性。这种灵活性与程式性的结合，既保证了文书的规范性，又增强了其实用性。</a:t>
            </a:r>
          </a:p>
        </p:txBody>
      </p:sp>
      <p:sp>
        <p:nvSpPr>
          <p:cNvPr id="4" name="文本占位符 3">
            <a:extLst>
              <a:ext uri="{FF2B5EF4-FFF2-40B4-BE49-F238E27FC236}">
                <a16:creationId xmlns:a16="http://schemas.microsoft.com/office/drawing/2014/main" id="{7BD1376B-6DEB-9925-07FA-247CAFB74238}"/>
              </a:ext>
            </a:extLst>
          </p:cNvPr>
          <p:cNvSpPr>
            <a:spLocks noGrp="1"/>
          </p:cNvSpPr>
          <p:nvPr>
            <p:ph type="body" sz="quarter" idx="10"/>
          </p:nvPr>
        </p:nvSpPr>
        <p:spPr/>
        <p:txBody>
          <a:bodyPr/>
          <a:lstStyle/>
          <a:p>
            <a:r>
              <a:rPr lang="zh-CN" altLang="en-US" dirty="0"/>
              <a:t>事务文书概述</a:t>
            </a:r>
          </a:p>
        </p:txBody>
      </p:sp>
    </p:spTree>
    <p:extLst>
      <p:ext uri="{BB962C8B-B14F-4D97-AF65-F5344CB8AC3E}">
        <p14:creationId xmlns:p14="http://schemas.microsoft.com/office/powerpoint/2010/main" val="217876453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E12700-F3F6-DF79-C4E4-DD2DB8945F9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A6A447A-5982-BE03-29B6-3ED227526C00}"/>
              </a:ext>
            </a:extLst>
          </p:cNvPr>
          <p:cNvSpPr>
            <a:spLocks noGrp="1"/>
          </p:cNvSpPr>
          <p:nvPr>
            <p:ph type="body" sz="quarter" idx="11"/>
          </p:nvPr>
        </p:nvSpPr>
        <p:spPr>
          <a:xfrm>
            <a:off x="337294" y="2223462"/>
            <a:ext cx="11275585" cy="3079497"/>
          </a:xfrm>
        </p:spPr>
        <p:txBody>
          <a:bodyPr/>
          <a:lstStyle/>
          <a:p>
            <a:r>
              <a:rPr lang="zh-CN" altLang="en-US" dirty="0"/>
              <a:t>二、事务文书的特点</a:t>
            </a:r>
            <a:endParaRPr lang="en-US" altLang="zh-CN" dirty="0"/>
          </a:p>
          <a:p>
            <a:r>
              <a:rPr lang="zh-CN" altLang="en-US" dirty="0"/>
              <a:t>（七）时限性强</a:t>
            </a:r>
            <a:endParaRPr lang="en-US" altLang="zh-CN" dirty="0"/>
          </a:p>
          <a:p>
            <a:r>
              <a:rPr lang="zh-CN" altLang="en-US" dirty="0"/>
              <a:t>事务文书往往针对某项具体事务或阶段性任务撰写，具有较强的时限性。虽然不如法定公文那样具有严格的时效限制，但如果不能及时完成或发布，就可能错过最佳时机，影响工作部署与执行效果。因此，事务文书的写作应注重时限性，确保在规定时间内高质量完成。</a:t>
            </a:r>
          </a:p>
        </p:txBody>
      </p:sp>
      <p:sp>
        <p:nvSpPr>
          <p:cNvPr id="4" name="文本占位符 3">
            <a:extLst>
              <a:ext uri="{FF2B5EF4-FFF2-40B4-BE49-F238E27FC236}">
                <a16:creationId xmlns:a16="http://schemas.microsoft.com/office/drawing/2014/main" id="{DE3F01ED-1BFF-58D2-F58E-6F5A1D0CDE87}"/>
              </a:ext>
            </a:extLst>
          </p:cNvPr>
          <p:cNvSpPr>
            <a:spLocks noGrp="1"/>
          </p:cNvSpPr>
          <p:nvPr>
            <p:ph type="body" sz="quarter" idx="10"/>
          </p:nvPr>
        </p:nvSpPr>
        <p:spPr/>
        <p:txBody>
          <a:bodyPr/>
          <a:lstStyle/>
          <a:p>
            <a:r>
              <a:rPr lang="zh-CN" altLang="en-US" dirty="0"/>
              <a:t>事务文书概述</a:t>
            </a:r>
          </a:p>
        </p:txBody>
      </p:sp>
    </p:spTree>
    <p:extLst>
      <p:ext uri="{BB962C8B-B14F-4D97-AF65-F5344CB8AC3E}">
        <p14:creationId xmlns:p14="http://schemas.microsoft.com/office/powerpoint/2010/main" val="316527041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ED9AB3C7-6212-B725-CFF3-91CDCFE4CB6A}"/>
              </a:ext>
            </a:extLst>
          </p:cNvPr>
          <p:cNvSpPr>
            <a:spLocks noGrp="1"/>
          </p:cNvSpPr>
          <p:nvPr>
            <p:ph type="body" sz="quarter" idx="11"/>
          </p:nvPr>
        </p:nvSpPr>
        <p:spPr/>
        <p:txBody>
          <a:bodyPr/>
          <a:lstStyle/>
          <a:p>
            <a:r>
              <a:rPr lang="zh-CN" altLang="en-US" dirty="0"/>
              <a:t>第二章</a:t>
            </a:r>
          </a:p>
        </p:txBody>
      </p:sp>
      <p:sp>
        <p:nvSpPr>
          <p:cNvPr id="5" name="文本占位符 4">
            <a:extLst>
              <a:ext uri="{FF2B5EF4-FFF2-40B4-BE49-F238E27FC236}">
                <a16:creationId xmlns:a16="http://schemas.microsoft.com/office/drawing/2014/main" id="{FC86EB64-72B4-65FF-A4E6-EF0786DCA417}"/>
              </a:ext>
            </a:extLst>
          </p:cNvPr>
          <p:cNvSpPr>
            <a:spLocks noGrp="1"/>
          </p:cNvSpPr>
          <p:nvPr>
            <p:ph type="body" sz="quarter" idx="12"/>
          </p:nvPr>
        </p:nvSpPr>
        <p:spPr/>
        <p:txBody>
          <a:bodyPr/>
          <a:lstStyle/>
          <a:p>
            <a:r>
              <a:rPr lang="zh-CN" altLang="en-US" dirty="0"/>
              <a:t>常用事务文书写作</a:t>
            </a:r>
          </a:p>
        </p:txBody>
      </p:sp>
    </p:spTree>
    <p:extLst>
      <p:ext uri="{BB962C8B-B14F-4D97-AF65-F5344CB8AC3E}">
        <p14:creationId xmlns:p14="http://schemas.microsoft.com/office/powerpoint/2010/main" val="384898049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D5B4704A-6B9F-275D-233C-023BD0D17830}"/>
              </a:ext>
            </a:extLst>
          </p:cNvPr>
          <p:cNvSpPr>
            <a:spLocks noGrp="1"/>
          </p:cNvSpPr>
          <p:nvPr>
            <p:ph type="body" sz="quarter" idx="11"/>
          </p:nvPr>
        </p:nvSpPr>
        <p:spPr>
          <a:xfrm>
            <a:off x="337294" y="2477377"/>
            <a:ext cx="11275585" cy="2571666"/>
          </a:xfrm>
        </p:spPr>
        <p:txBody>
          <a:bodyPr/>
          <a:lstStyle/>
          <a:p>
            <a:r>
              <a:rPr lang="zh-CN" altLang="en-US" dirty="0"/>
              <a:t>一、计划</a:t>
            </a:r>
            <a:endParaRPr lang="en-US" altLang="zh-CN" dirty="0"/>
          </a:p>
          <a:p>
            <a:r>
              <a:rPr lang="zh-CN" altLang="en-US" dirty="0"/>
              <a:t>（一）计划的特点</a:t>
            </a:r>
            <a:endParaRPr lang="en-US" altLang="zh-CN" dirty="0"/>
          </a:p>
          <a:p>
            <a:r>
              <a:rPr lang="en-US" altLang="zh-CN" dirty="0"/>
              <a:t>1. </a:t>
            </a:r>
            <a:r>
              <a:rPr lang="zh-CN" altLang="en-US" dirty="0"/>
              <a:t>预见性</a:t>
            </a:r>
            <a:endParaRPr lang="en-US" altLang="zh-CN" dirty="0"/>
          </a:p>
          <a:p>
            <a:r>
              <a:rPr lang="zh-CN" altLang="en-US" dirty="0"/>
              <a:t>计划是面向未来的安排，制订计划者必须具备前瞻意识，能够预见未来工作中可能出现的问题，并提前制定应对策略。只有具备良好的预见性，计划才能真正发挥引导作用。</a:t>
            </a:r>
          </a:p>
        </p:txBody>
      </p:sp>
      <p:sp>
        <p:nvSpPr>
          <p:cNvPr id="4" name="文本占位符 3">
            <a:extLst>
              <a:ext uri="{FF2B5EF4-FFF2-40B4-BE49-F238E27FC236}">
                <a16:creationId xmlns:a16="http://schemas.microsoft.com/office/drawing/2014/main" id="{AFAEC65C-C4DA-9493-4438-02994CA7F12A}"/>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26989881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42F7C9-049C-5C9C-3F50-C78E9F18758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2BB417D-F2FE-B8F9-2DB9-6B9B2A72850C}"/>
              </a:ext>
            </a:extLst>
          </p:cNvPr>
          <p:cNvSpPr>
            <a:spLocks noGrp="1"/>
          </p:cNvSpPr>
          <p:nvPr>
            <p:ph type="body" sz="quarter" idx="11"/>
          </p:nvPr>
        </p:nvSpPr>
        <p:spPr>
          <a:xfrm>
            <a:off x="337294" y="1256689"/>
            <a:ext cx="11275585" cy="5013039"/>
          </a:xfrm>
        </p:spPr>
        <p:txBody>
          <a:bodyPr/>
          <a:lstStyle/>
          <a:p>
            <a:r>
              <a:rPr lang="zh-CN" altLang="en-US" dirty="0"/>
              <a:t>四、应用文的类型</a:t>
            </a:r>
            <a:endParaRPr lang="en-US" altLang="zh-CN" dirty="0"/>
          </a:p>
          <a:p>
            <a:r>
              <a:rPr lang="zh-CN" altLang="en-US" dirty="0"/>
              <a:t>（一）通用型应用文</a:t>
            </a:r>
            <a:endParaRPr lang="en-US" altLang="zh-CN" dirty="0"/>
          </a:p>
          <a:p>
            <a:r>
              <a:rPr lang="en-US" altLang="zh-CN" dirty="0"/>
              <a:t>1. </a:t>
            </a:r>
            <a:r>
              <a:rPr lang="zh-CN" altLang="en-US" dirty="0"/>
              <a:t>公文</a:t>
            </a:r>
            <a:endParaRPr lang="en-US" altLang="zh-CN" dirty="0"/>
          </a:p>
          <a:p>
            <a:r>
              <a:rPr lang="zh-CN" altLang="en-US" dirty="0"/>
              <a:t>公文是国家机关、企事业单位、人民团体在处理公务时所使用的具有法定效力和规范格式的正式文书。依据</a:t>
            </a:r>
            <a:r>
              <a:rPr lang="en-US" altLang="zh-CN" dirty="0"/>
              <a:t>《</a:t>
            </a:r>
            <a:r>
              <a:rPr lang="zh-CN" altLang="en-US" dirty="0"/>
              <a:t>党政机关公文处理工作条例</a:t>
            </a:r>
            <a:r>
              <a:rPr lang="en-US" altLang="zh-CN" dirty="0"/>
              <a:t>》</a:t>
            </a:r>
            <a:r>
              <a:rPr lang="zh-CN" altLang="en-US" dirty="0"/>
              <a:t>的规定，公文共包括 </a:t>
            </a:r>
            <a:r>
              <a:rPr lang="en-US" altLang="zh-CN" dirty="0"/>
              <a:t>15 </a:t>
            </a:r>
            <a:r>
              <a:rPr lang="zh-CN" altLang="en-US" dirty="0"/>
              <a:t>种文种：决议、决定、命令（令）、公报、公告、通告、意见、通知、通报、报告、请示、批复、议案、函、纪要。</a:t>
            </a:r>
          </a:p>
          <a:p>
            <a:r>
              <a:rPr lang="zh-CN" altLang="en-US" dirty="0"/>
              <a:t>这类文书具有权威性、规范性和行政约束力，是上情下达、下情上报、横向联系的基本手段，也是政策执行和行政管理的重要工具。</a:t>
            </a:r>
          </a:p>
        </p:txBody>
      </p:sp>
      <p:sp>
        <p:nvSpPr>
          <p:cNvPr id="4" name="文本占位符 3">
            <a:extLst>
              <a:ext uri="{FF2B5EF4-FFF2-40B4-BE49-F238E27FC236}">
                <a16:creationId xmlns:a16="http://schemas.microsoft.com/office/drawing/2014/main" id="{B26895A6-3968-954E-7E9D-A72FAF587B15}"/>
              </a:ext>
            </a:extLst>
          </p:cNvPr>
          <p:cNvSpPr>
            <a:spLocks noGrp="1"/>
          </p:cNvSpPr>
          <p:nvPr>
            <p:ph type="body" sz="quarter" idx="10"/>
          </p:nvPr>
        </p:nvSpPr>
        <p:spPr/>
        <p:txBody>
          <a:bodyPr/>
          <a:lstStyle/>
          <a:p>
            <a:r>
              <a:rPr lang="zh-CN" altLang="en-US" dirty="0"/>
              <a:t>应用文概述</a:t>
            </a:r>
          </a:p>
        </p:txBody>
      </p:sp>
    </p:spTree>
    <p:extLst>
      <p:ext uri="{BB962C8B-B14F-4D97-AF65-F5344CB8AC3E}">
        <p14:creationId xmlns:p14="http://schemas.microsoft.com/office/powerpoint/2010/main" val="59209010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039B94-AD61-E0E5-1C3A-8BA7713522C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932E203-2A16-5050-B821-61C48BF56CDC}"/>
              </a:ext>
            </a:extLst>
          </p:cNvPr>
          <p:cNvSpPr>
            <a:spLocks noGrp="1"/>
          </p:cNvSpPr>
          <p:nvPr>
            <p:ph type="body" sz="quarter" idx="11"/>
          </p:nvPr>
        </p:nvSpPr>
        <p:spPr>
          <a:xfrm>
            <a:off x="337294" y="2223461"/>
            <a:ext cx="11275585" cy="3079497"/>
          </a:xfrm>
        </p:spPr>
        <p:txBody>
          <a:bodyPr/>
          <a:lstStyle/>
          <a:p>
            <a:r>
              <a:rPr lang="zh-CN" altLang="en-US" dirty="0"/>
              <a:t>一、计划</a:t>
            </a:r>
            <a:endParaRPr lang="en-US" altLang="zh-CN" dirty="0"/>
          </a:p>
          <a:p>
            <a:r>
              <a:rPr lang="zh-CN" altLang="en-US" dirty="0"/>
              <a:t>（一）计划的特点</a:t>
            </a:r>
            <a:endParaRPr lang="en-US" altLang="zh-CN" dirty="0"/>
          </a:p>
          <a:p>
            <a:r>
              <a:rPr lang="en-US" altLang="zh-CN" dirty="0"/>
              <a:t>2. </a:t>
            </a:r>
            <a:r>
              <a:rPr lang="zh-CN" altLang="en-US" dirty="0"/>
              <a:t>指导性</a:t>
            </a:r>
            <a:endParaRPr lang="en-US" altLang="zh-CN" dirty="0"/>
          </a:p>
          <a:p>
            <a:r>
              <a:rPr lang="zh-CN" altLang="en-US" dirty="0"/>
              <a:t>计划是在总结过去经验、分析现实情况的基础上制订的，它不仅反映了人们对客观规律的认识，也反过来指导人们的实践行为。这种导向作用使得计划成为推动工作有序开展的重要依据。</a:t>
            </a:r>
          </a:p>
        </p:txBody>
      </p:sp>
      <p:sp>
        <p:nvSpPr>
          <p:cNvPr id="4" name="文本占位符 3">
            <a:extLst>
              <a:ext uri="{FF2B5EF4-FFF2-40B4-BE49-F238E27FC236}">
                <a16:creationId xmlns:a16="http://schemas.microsoft.com/office/drawing/2014/main" id="{2430A905-A994-9276-9036-E2C9140CE085}"/>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7599234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2001B1-6ADC-3E62-8981-57B017D4E87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9771506-8177-1CC4-4B36-07C8C87AF2A7}"/>
              </a:ext>
            </a:extLst>
          </p:cNvPr>
          <p:cNvSpPr>
            <a:spLocks noGrp="1"/>
          </p:cNvSpPr>
          <p:nvPr>
            <p:ph type="body" sz="quarter" idx="11"/>
          </p:nvPr>
        </p:nvSpPr>
        <p:spPr>
          <a:xfrm>
            <a:off x="337294" y="2223461"/>
            <a:ext cx="11275585" cy="3079497"/>
          </a:xfrm>
        </p:spPr>
        <p:txBody>
          <a:bodyPr/>
          <a:lstStyle/>
          <a:p>
            <a:r>
              <a:rPr lang="zh-CN" altLang="en-US" dirty="0"/>
              <a:t>一、计划</a:t>
            </a:r>
            <a:endParaRPr lang="en-US" altLang="zh-CN" dirty="0"/>
          </a:p>
          <a:p>
            <a:r>
              <a:rPr lang="zh-CN" altLang="en-US" dirty="0"/>
              <a:t>（一）计划的特点</a:t>
            </a:r>
            <a:endParaRPr lang="en-US" altLang="zh-CN" dirty="0"/>
          </a:p>
          <a:p>
            <a:r>
              <a:rPr lang="en-US" altLang="zh-CN" dirty="0"/>
              <a:t>3. </a:t>
            </a:r>
            <a:r>
              <a:rPr lang="zh-CN" altLang="en-US" dirty="0"/>
              <a:t>约束性</a:t>
            </a:r>
            <a:endParaRPr lang="en-US" altLang="zh-CN" dirty="0"/>
          </a:p>
          <a:p>
            <a:r>
              <a:rPr lang="zh-CN" altLang="en-US" dirty="0"/>
              <a:t>计划一旦确定并发布，就具有一定的约束力。无论是组织还是个人制订的计划，都应当具备执行力和自我监督机制。对于组织而言，计划往往体现着上级的意图和要求，执行者需严格遵守，确保落实到位。</a:t>
            </a:r>
          </a:p>
        </p:txBody>
      </p:sp>
      <p:sp>
        <p:nvSpPr>
          <p:cNvPr id="4" name="文本占位符 3">
            <a:extLst>
              <a:ext uri="{FF2B5EF4-FFF2-40B4-BE49-F238E27FC236}">
                <a16:creationId xmlns:a16="http://schemas.microsoft.com/office/drawing/2014/main" id="{A918A384-FF3F-E895-1CBC-2953CD156F4D}"/>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390080553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5FC17E-CD91-C33D-CCAC-8D5C85A8392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C8D9E85-59FF-F823-1A8A-E696CC99043B}"/>
              </a:ext>
            </a:extLst>
          </p:cNvPr>
          <p:cNvSpPr>
            <a:spLocks noGrp="1"/>
          </p:cNvSpPr>
          <p:nvPr>
            <p:ph type="body" sz="quarter" idx="11"/>
          </p:nvPr>
        </p:nvSpPr>
        <p:spPr>
          <a:xfrm>
            <a:off x="337294" y="2223461"/>
            <a:ext cx="11275585" cy="3079497"/>
          </a:xfrm>
        </p:spPr>
        <p:txBody>
          <a:bodyPr/>
          <a:lstStyle/>
          <a:p>
            <a:r>
              <a:rPr lang="zh-CN" altLang="en-US" dirty="0"/>
              <a:t>一、计划</a:t>
            </a:r>
            <a:endParaRPr lang="en-US" altLang="zh-CN" dirty="0"/>
          </a:p>
          <a:p>
            <a:r>
              <a:rPr lang="zh-CN" altLang="en-US" dirty="0"/>
              <a:t>（一）计划的特点</a:t>
            </a:r>
            <a:endParaRPr lang="en-US" altLang="zh-CN" dirty="0"/>
          </a:p>
          <a:p>
            <a:r>
              <a:rPr lang="en-US" altLang="zh-CN" dirty="0"/>
              <a:t>4. </a:t>
            </a:r>
            <a:r>
              <a:rPr lang="zh-CN" altLang="en-US" dirty="0"/>
              <a:t>可行性</a:t>
            </a:r>
            <a:endParaRPr lang="en-US" altLang="zh-CN" dirty="0"/>
          </a:p>
          <a:p>
            <a:r>
              <a:rPr lang="zh-CN" altLang="en-US" dirty="0"/>
              <a:t>一个有价值的计划必须具备可行性，即其设定的目标和措施应符合实际情况，在现有条件下通过努力就能实现。脱离实际的计划不仅无法执行，还会削弱计划的权威性和有效性。</a:t>
            </a:r>
          </a:p>
        </p:txBody>
      </p:sp>
      <p:sp>
        <p:nvSpPr>
          <p:cNvPr id="4" name="文本占位符 3">
            <a:extLst>
              <a:ext uri="{FF2B5EF4-FFF2-40B4-BE49-F238E27FC236}">
                <a16:creationId xmlns:a16="http://schemas.microsoft.com/office/drawing/2014/main" id="{086944AD-B13E-4ABE-44D1-B4E7200CC977}"/>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406976135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618A00-239E-17EF-8005-3D5AA3F6E3A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94F3527-13D6-012B-5AF8-12ACAA42C983}"/>
              </a:ext>
            </a:extLst>
          </p:cNvPr>
          <p:cNvSpPr>
            <a:spLocks noGrp="1"/>
          </p:cNvSpPr>
          <p:nvPr>
            <p:ph type="body" sz="quarter" idx="11"/>
          </p:nvPr>
        </p:nvSpPr>
        <p:spPr>
          <a:xfrm>
            <a:off x="337294" y="2223461"/>
            <a:ext cx="11275585" cy="3079497"/>
          </a:xfrm>
        </p:spPr>
        <p:txBody>
          <a:bodyPr/>
          <a:lstStyle/>
          <a:p>
            <a:r>
              <a:rPr lang="zh-CN" altLang="en-US" dirty="0"/>
              <a:t>一、计划</a:t>
            </a:r>
            <a:endParaRPr lang="en-US" altLang="zh-CN" dirty="0"/>
          </a:p>
          <a:p>
            <a:r>
              <a:rPr lang="zh-CN" altLang="en-US" dirty="0"/>
              <a:t>（一）计划的特点</a:t>
            </a:r>
            <a:endParaRPr lang="en-US" altLang="zh-CN" dirty="0"/>
          </a:p>
          <a:p>
            <a:r>
              <a:rPr lang="en-US" altLang="zh-CN" dirty="0"/>
              <a:t>5. </a:t>
            </a:r>
            <a:r>
              <a:rPr lang="zh-CN" altLang="en-US" dirty="0"/>
              <a:t>灵活性</a:t>
            </a:r>
            <a:endParaRPr lang="en-US" altLang="zh-CN" dirty="0"/>
          </a:p>
          <a:p>
            <a:r>
              <a:rPr lang="zh-CN" altLang="en-US" dirty="0"/>
              <a:t>计划虽具有指导性和约束性，但也应具备一定的灵活性。在执行过程中，可能会遇到一些未预料到的情况，因此制订计划时应留有余地，预留调整空间，以便根据变化及时修正，避免因僵化而导致执行困难。</a:t>
            </a:r>
          </a:p>
        </p:txBody>
      </p:sp>
      <p:sp>
        <p:nvSpPr>
          <p:cNvPr id="4" name="文本占位符 3">
            <a:extLst>
              <a:ext uri="{FF2B5EF4-FFF2-40B4-BE49-F238E27FC236}">
                <a16:creationId xmlns:a16="http://schemas.microsoft.com/office/drawing/2014/main" id="{974315AD-CD9B-DF65-D0E1-15DA2E96FECA}"/>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397892211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785FB4-8225-B556-E9BE-2AE2AA13E64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E2ED598-8809-7B13-D0A3-3D2280DBA601}"/>
              </a:ext>
            </a:extLst>
          </p:cNvPr>
          <p:cNvSpPr>
            <a:spLocks noGrp="1"/>
          </p:cNvSpPr>
          <p:nvPr>
            <p:ph type="body" sz="quarter" idx="11"/>
          </p:nvPr>
        </p:nvSpPr>
        <p:spPr>
          <a:xfrm>
            <a:off x="337294" y="1969545"/>
            <a:ext cx="11275585" cy="3587329"/>
          </a:xfrm>
        </p:spPr>
        <p:txBody>
          <a:bodyPr/>
          <a:lstStyle/>
          <a:p>
            <a:r>
              <a:rPr lang="zh-CN" altLang="en-US" dirty="0"/>
              <a:t>一、计划</a:t>
            </a:r>
            <a:endParaRPr lang="en-US" altLang="zh-CN" dirty="0"/>
          </a:p>
          <a:p>
            <a:r>
              <a:rPr lang="zh-CN" altLang="en-US" dirty="0"/>
              <a:t>（二）计划的分类</a:t>
            </a:r>
            <a:endParaRPr lang="en-US" altLang="zh-CN" dirty="0"/>
          </a:p>
          <a:p>
            <a:r>
              <a:rPr lang="en-US" altLang="zh-CN" dirty="0"/>
              <a:t>1. </a:t>
            </a:r>
            <a:r>
              <a:rPr lang="zh-CN" altLang="en-US" dirty="0"/>
              <a:t>按内容划分</a:t>
            </a:r>
            <a:endParaRPr lang="en-US" altLang="zh-CN" dirty="0"/>
          </a:p>
          <a:p>
            <a:pPr marL="1074738" indent="-342900">
              <a:buSzPct val="80000"/>
              <a:buFont typeface="Wingdings" panose="05000000000000000000" pitchFamily="2" charset="2"/>
              <a:buChar char="l"/>
            </a:pPr>
            <a:r>
              <a:rPr lang="zh-CN" altLang="en-US" dirty="0"/>
              <a:t>学习计划：如学生的学习安排、干部培训计划等。</a:t>
            </a:r>
            <a:endParaRPr lang="en-US" altLang="zh-CN" dirty="0"/>
          </a:p>
          <a:p>
            <a:pPr marL="1074738" indent="-342900">
              <a:buSzPct val="80000"/>
              <a:buFont typeface="Wingdings" panose="05000000000000000000" pitchFamily="2" charset="2"/>
              <a:buChar char="l"/>
            </a:pPr>
            <a:r>
              <a:rPr lang="zh-CN" altLang="en-US" dirty="0"/>
              <a:t>科研计划：如课题研究计划、技术攻关计划。</a:t>
            </a:r>
            <a:endParaRPr lang="en-US" altLang="zh-CN" dirty="0"/>
          </a:p>
          <a:p>
            <a:pPr marL="1074738" indent="-342900">
              <a:buSzPct val="80000"/>
              <a:buFont typeface="Wingdings" panose="05000000000000000000" pitchFamily="2" charset="2"/>
              <a:buChar char="l"/>
            </a:pPr>
            <a:r>
              <a:rPr lang="zh-CN" altLang="en-US" dirty="0"/>
              <a:t>生产计划：如企业生产调度计划、年度产量计划。</a:t>
            </a:r>
            <a:endParaRPr lang="en-US" altLang="zh-CN" dirty="0"/>
          </a:p>
          <a:p>
            <a:pPr marL="1074738" indent="-342900">
              <a:buSzPct val="80000"/>
              <a:buFont typeface="Wingdings" panose="05000000000000000000" pitchFamily="2" charset="2"/>
              <a:buChar char="l"/>
            </a:pPr>
            <a:r>
              <a:rPr lang="zh-CN" altLang="en-US" dirty="0"/>
              <a:t>工作计划：如部门年度工作计划、项目推进计划等。</a:t>
            </a:r>
          </a:p>
        </p:txBody>
      </p:sp>
      <p:sp>
        <p:nvSpPr>
          <p:cNvPr id="4" name="文本占位符 3">
            <a:extLst>
              <a:ext uri="{FF2B5EF4-FFF2-40B4-BE49-F238E27FC236}">
                <a16:creationId xmlns:a16="http://schemas.microsoft.com/office/drawing/2014/main" id="{C1B5904E-6B3D-A181-8973-5C7EFF01DDA2}"/>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340150053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5EB68E-42C2-7722-4787-CA7A822DD84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8A92090-BFC2-1C3F-9E37-E71612CBFEAA}"/>
              </a:ext>
            </a:extLst>
          </p:cNvPr>
          <p:cNvSpPr>
            <a:spLocks noGrp="1"/>
          </p:cNvSpPr>
          <p:nvPr>
            <p:ph type="body" sz="quarter" idx="11"/>
          </p:nvPr>
        </p:nvSpPr>
        <p:spPr>
          <a:xfrm>
            <a:off x="337294" y="2477376"/>
            <a:ext cx="11275585" cy="2571666"/>
          </a:xfrm>
        </p:spPr>
        <p:txBody>
          <a:bodyPr/>
          <a:lstStyle/>
          <a:p>
            <a:r>
              <a:rPr lang="zh-CN" altLang="en-US" dirty="0"/>
              <a:t>一、计划</a:t>
            </a:r>
            <a:endParaRPr lang="en-US" altLang="zh-CN" dirty="0"/>
          </a:p>
          <a:p>
            <a:r>
              <a:rPr lang="zh-CN" altLang="en-US" dirty="0"/>
              <a:t>（二）计划的分类</a:t>
            </a:r>
            <a:endParaRPr lang="en-US" altLang="zh-CN" dirty="0"/>
          </a:p>
          <a:p>
            <a:r>
              <a:rPr lang="en-US" altLang="zh-CN" dirty="0"/>
              <a:t>2. </a:t>
            </a:r>
            <a:r>
              <a:rPr lang="zh-CN" altLang="en-US" dirty="0"/>
              <a:t>按性质划分</a:t>
            </a:r>
            <a:endParaRPr lang="en-US" altLang="zh-CN" dirty="0"/>
          </a:p>
          <a:p>
            <a:pPr marL="1074738" indent="-342900">
              <a:buSzPct val="80000"/>
              <a:buFont typeface="Wingdings" panose="05000000000000000000" pitchFamily="2" charset="2"/>
              <a:buChar char="l"/>
            </a:pPr>
            <a:r>
              <a:rPr lang="zh-CN" altLang="en-US" dirty="0"/>
              <a:t>综合性计划：涵盖多个领域、多个方面的整体安排。</a:t>
            </a:r>
          </a:p>
          <a:p>
            <a:pPr marL="1074738" indent="-342900">
              <a:buSzPct val="80000"/>
              <a:buFont typeface="Wingdings" panose="05000000000000000000" pitchFamily="2" charset="2"/>
              <a:buChar char="l"/>
            </a:pPr>
            <a:r>
              <a:rPr lang="zh-CN" altLang="en-US" dirty="0"/>
              <a:t>专题性计划：针对某一专项任务或问题制订的具体计划。</a:t>
            </a:r>
          </a:p>
        </p:txBody>
      </p:sp>
      <p:sp>
        <p:nvSpPr>
          <p:cNvPr id="4" name="文本占位符 3">
            <a:extLst>
              <a:ext uri="{FF2B5EF4-FFF2-40B4-BE49-F238E27FC236}">
                <a16:creationId xmlns:a16="http://schemas.microsoft.com/office/drawing/2014/main" id="{000910CA-48B1-9B01-09D7-0E51DF8A72E2}"/>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50315477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8521A0-2443-4B25-37C1-FE364504CAD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EB28D4B-D7E1-3595-8AFF-84BBD2D5BD4B}"/>
              </a:ext>
            </a:extLst>
          </p:cNvPr>
          <p:cNvSpPr>
            <a:spLocks noGrp="1"/>
          </p:cNvSpPr>
          <p:nvPr>
            <p:ph type="body" sz="quarter" idx="11"/>
          </p:nvPr>
        </p:nvSpPr>
        <p:spPr>
          <a:xfrm>
            <a:off x="337294" y="2223461"/>
            <a:ext cx="11275585" cy="3079497"/>
          </a:xfrm>
        </p:spPr>
        <p:txBody>
          <a:bodyPr/>
          <a:lstStyle/>
          <a:p>
            <a:r>
              <a:rPr lang="zh-CN" altLang="en-US" dirty="0"/>
              <a:t>一、计划</a:t>
            </a:r>
            <a:endParaRPr lang="en-US" altLang="zh-CN" dirty="0"/>
          </a:p>
          <a:p>
            <a:r>
              <a:rPr lang="zh-CN" altLang="en-US" dirty="0"/>
              <a:t>（二）计划的分类</a:t>
            </a:r>
            <a:endParaRPr lang="en-US" altLang="zh-CN" dirty="0"/>
          </a:p>
          <a:p>
            <a:r>
              <a:rPr lang="en-US" altLang="zh-CN" dirty="0"/>
              <a:t>3. </a:t>
            </a:r>
            <a:r>
              <a:rPr lang="zh-CN" altLang="en-US" dirty="0"/>
              <a:t>按范围划分</a:t>
            </a:r>
            <a:endParaRPr lang="en-US" altLang="zh-CN" dirty="0"/>
          </a:p>
          <a:p>
            <a:pPr marL="1074738" indent="-342900">
              <a:buSzPct val="80000"/>
              <a:buFont typeface="Wingdings" panose="05000000000000000000" pitchFamily="2" charset="2"/>
              <a:buChar char="l"/>
            </a:pPr>
            <a:r>
              <a:rPr lang="zh-CN" altLang="en-US" dirty="0"/>
              <a:t>个人计划：由个人制订，如个人职业发展计划。</a:t>
            </a:r>
          </a:p>
          <a:p>
            <a:pPr marL="1074738" indent="-342900">
              <a:buSzPct val="80000"/>
              <a:buFont typeface="Wingdings" panose="05000000000000000000" pitchFamily="2" charset="2"/>
              <a:buChar char="l"/>
            </a:pPr>
            <a:r>
              <a:rPr lang="zh-CN" altLang="en-US" dirty="0"/>
              <a:t>单位计划：由整个单位统一制订，如学校年度工作计划。</a:t>
            </a:r>
          </a:p>
          <a:p>
            <a:pPr marL="1074738" indent="-342900">
              <a:buSzPct val="80000"/>
              <a:buFont typeface="Wingdings" panose="05000000000000000000" pitchFamily="2" charset="2"/>
              <a:buChar char="l"/>
            </a:pPr>
            <a:r>
              <a:rPr lang="zh-CN" altLang="en-US" dirty="0"/>
              <a:t>部门计划：由某个职能部门制订，如财务处预算计划。</a:t>
            </a:r>
          </a:p>
        </p:txBody>
      </p:sp>
      <p:sp>
        <p:nvSpPr>
          <p:cNvPr id="4" name="文本占位符 3">
            <a:extLst>
              <a:ext uri="{FF2B5EF4-FFF2-40B4-BE49-F238E27FC236}">
                <a16:creationId xmlns:a16="http://schemas.microsoft.com/office/drawing/2014/main" id="{7C49C899-3C85-F0DD-5E9C-7696909B79DA}"/>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410443213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DC30F3-F08E-D607-0562-54EFD60EE1F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C27F825-BA4C-EC89-EA87-9DC6EC17A14B}"/>
              </a:ext>
            </a:extLst>
          </p:cNvPr>
          <p:cNvSpPr>
            <a:spLocks noGrp="1"/>
          </p:cNvSpPr>
          <p:nvPr>
            <p:ph type="body" sz="quarter" idx="11"/>
          </p:nvPr>
        </p:nvSpPr>
        <p:spPr>
          <a:xfrm>
            <a:off x="337294" y="2223461"/>
            <a:ext cx="11275585" cy="3079497"/>
          </a:xfrm>
        </p:spPr>
        <p:txBody>
          <a:bodyPr/>
          <a:lstStyle/>
          <a:p>
            <a:r>
              <a:rPr lang="zh-CN" altLang="en-US" dirty="0"/>
              <a:t>一、计划</a:t>
            </a:r>
            <a:endParaRPr lang="en-US" altLang="zh-CN" dirty="0"/>
          </a:p>
          <a:p>
            <a:r>
              <a:rPr lang="zh-CN" altLang="en-US" dirty="0"/>
              <a:t>（二）计划的分类</a:t>
            </a:r>
            <a:endParaRPr lang="en-US" altLang="zh-CN" dirty="0"/>
          </a:p>
          <a:p>
            <a:r>
              <a:rPr lang="en-US" altLang="zh-CN" dirty="0"/>
              <a:t>4. </a:t>
            </a:r>
            <a:r>
              <a:rPr lang="zh-CN" altLang="en-US" dirty="0"/>
              <a:t>按时间划分</a:t>
            </a:r>
            <a:endParaRPr lang="en-US" altLang="zh-CN" dirty="0"/>
          </a:p>
          <a:p>
            <a:pPr marL="1074738" indent="-342900">
              <a:buSzPct val="80000"/>
              <a:buFont typeface="Wingdings" panose="05000000000000000000" pitchFamily="2" charset="2"/>
              <a:buChar char="l"/>
            </a:pPr>
            <a:r>
              <a:rPr lang="zh-CN" altLang="en-US" dirty="0"/>
              <a:t>长期计划：如五年规划。</a:t>
            </a:r>
          </a:p>
          <a:p>
            <a:pPr marL="1074738" indent="-342900">
              <a:buSzPct val="80000"/>
              <a:buFont typeface="Wingdings" panose="05000000000000000000" pitchFamily="2" charset="2"/>
              <a:buChar char="l"/>
            </a:pPr>
            <a:r>
              <a:rPr lang="zh-CN" altLang="en-US" dirty="0"/>
              <a:t>中期计划：如三年计划。</a:t>
            </a:r>
          </a:p>
          <a:p>
            <a:pPr marL="1074738" indent="-342900">
              <a:buSzPct val="80000"/>
              <a:buFont typeface="Wingdings" panose="05000000000000000000" pitchFamily="2" charset="2"/>
              <a:buChar char="l"/>
            </a:pPr>
            <a:r>
              <a:rPr lang="zh-CN" altLang="en-US" dirty="0"/>
              <a:t>短期计划：如年度、季度、月度计划。</a:t>
            </a:r>
          </a:p>
        </p:txBody>
      </p:sp>
      <p:sp>
        <p:nvSpPr>
          <p:cNvPr id="4" name="文本占位符 3">
            <a:extLst>
              <a:ext uri="{FF2B5EF4-FFF2-40B4-BE49-F238E27FC236}">
                <a16:creationId xmlns:a16="http://schemas.microsoft.com/office/drawing/2014/main" id="{72A419A3-3305-C742-F6C2-D018EC1693FA}"/>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135349000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9E1811-8F83-7CFC-5768-08D36ECC169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6BF667B-8427-3363-20FE-8472ED5BF596}"/>
              </a:ext>
            </a:extLst>
          </p:cNvPr>
          <p:cNvSpPr>
            <a:spLocks noGrp="1"/>
          </p:cNvSpPr>
          <p:nvPr>
            <p:ph type="body" sz="quarter" idx="11"/>
          </p:nvPr>
        </p:nvSpPr>
        <p:spPr>
          <a:xfrm>
            <a:off x="337294" y="1461714"/>
            <a:ext cx="11275585" cy="4602991"/>
          </a:xfrm>
        </p:spPr>
        <p:txBody>
          <a:bodyPr/>
          <a:lstStyle/>
          <a:p>
            <a:r>
              <a:rPr lang="zh-CN" altLang="en-US" dirty="0"/>
              <a:t>一、计划</a:t>
            </a:r>
            <a:endParaRPr lang="en-US" altLang="zh-CN" dirty="0"/>
          </a:p>
          <a:p>
            <a:r>
              <a:rPr lang="zh-CN" altLang="en-US" dirty="0"/>
              <a:t>（二）计划的分类</a:t>
            </a:r>
            <a:endParaRPr lang="en-US" altLang="zh-CN" dirty="0"/>
          </a:p>
          <a:p>
            <a:r>
              <a:rPr lang="en-US" altLang="zh-CN" dirty="0"/>
              <a:t>5. </a:t>
            </a:r>
            <a:r>
              <a:rPr lang="zh-CN" altLang="en-US" dirty="0"/>
              <a:t>按形式划分</a:t>
            </a:r>
            <a:endParaRPr lang="en-US" altLang="zh-CN" dirty="0"/>
          </a:p>
          <a:p>
            <a:pPr marL="1074738" indent="-342900">
              <a:buSzPct val="80000"/>
              <a:buFont typeface="Wingdings" panose="05000000000000000000" pitchFamily="2" charset="2"/>
              <a:buChar char="l"/>
            </a:pPr>
            <a:r>
              <a:rPr lang="zh-CN" altLang="en-US" dirty="0"/>
              <a:t>表格式计划：以表格形式呈现，便于查阅和跟踪。</a:t>
            </a:r>
          </a:p>
          <a:p>
            <a:pPr marL="1074738" indent="-342900">
              <a:buSzPct val="80000"/>
              <a:buFont typeface="Wingdings" panose="05000000000000000000" pitchFamily="2" charset="2"/>
              <a:buChar char="l"/>
            </a:pPr>
            <a:r>
              <a:rPr lang="zh-CN" altLang="en-US" dirty="0"/>
              <a:t>条文式计划：以文字叙述为主，结构清晰。</a:t>
            </a:r>
          </a:p>
          <a:p>
            <a:pPr marL="1074738" indent="-342900">
              <a:buSzPct val="80000"/>
              <a:buFont typeface="Wingdings" panose="05000000000000000000" pitchFamily="2" charset="2"/>
              <a:buChar char="l"/>
            </a:pPr>
            <a:r>
              <a:rPr lang="zh-CN" altLang="en-US" dirty="0"/>
              <a:t>图文结合式计划：结合图表与文字，增强可视化效果。</a:t>
            </a:r>
            <a:endParaRPr lang="en-US" altLang="zh-CN" dirty="0"/>
          </a:p>
          <a:p>
            <a:pPr>
              <a:buSzPct val="80000"/>
            </a:pPr>
            <a:r>
              <a:rPr lang="zh-CN" altLang="en-US" dirty="0"/>
              <a:t>在实际应用中，一份计划往往是多种类型综合体现的计划。例如，</a:t>
            </a:r>
            <a:r>
              <a:rPr lang="en-US" altLang="zh-CN" dirty="0"/>
              <a:t>《××</a:t>
            </a:r>
            <a:r>
              <a:rPr lang="zh-CN" altLang="en-US" dirty="0"/>
              <a:t>学院 </a:t>
            </a:r>
            <a:r>
              <a:rPr lang="en-US" altLang="zh-CN" dirty="0"/>
              <a:t>2025 </a:t>
            </a:r>
            <a:r>
              <a:rPr lang="zh-CN" altLang="en-US" dirty="0"/>
              <a:t>年科研工作计划</a:t>
            </a:r>
            <a:r>
              <a:rPr lang="en-US" altLang="zh-CN" dirty="0"/>
              <a:t>》</a:t>
            </a:r>
            <a:r>
              <a:rPr lang="zh-CN" altLang="en-US" dirty="0"/>
              <a:t>从范围看是单位计划，从时间看是年度计划，从内容看是科研计划，从形式看可能是条文与表格相结合的混合型计划。</a:t>
            </a:r>
          </a:p>
        </p:txBody>
      </p:sp>
      <p:sp>
        <p:nvSpPr>
          <p:cNvPr id="4" name="文本占位符 3">
            <a:extLst>
              <a:ext uri="{FF2B5EF4-FFF2-40B4-BE49-F238E27FC236}">
                <a16:creationId xmlns:a16="http://schemas.microsoft.com/office/drawing/2014/main" id="{EBF81256-0F39-C41F-9761-611DD362C2CF}"/>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347925324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22E391-BDA0-55E8-E73F-43C0829BC73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C93BC5E-9778-ECDF-1935-CE63202A3EB4}"/>
              </a:ext>
            </a:extLst>
          </p:cNvPr>
          <p:cNvSpPr>
            <a:spLocks noGrp="1"/>
          </p:cNvSpPr>
          <p:nvPr>
            <p:ph type="body" sz="quarter" idx="11"/>
          </p:nvPr>
        </p:nvSpPr>
        <p:spPr>
          <a:xfrm>
            <a:off x="337294" y="1969545"/>
            <a:ext cx="11275585" cy="3587329"/>
          </a:xfrm>
        </p:spPr>
        <p:txBody>
          <a:bodyPr/>
          <a:lstStyle/>
          <a:p>
            <a:r>
              <a:rPr lang="zh-CN" altLang="en-US" dirty="0"/>
              <a:t>一、计划</a:t>
            </a:r>
            <a:endParaRPr lang="en-US" altLang="zh-CN" dirty="0"/>
          </a:p>
          <a:p>
            <a:r>
              <a:rPr lang="zh-CN" altLang="en-US" dirty="0"/>
              <a:t>（三）计划的格式与写法</a:t>
            </a:r>
            <a:endParaRPr lang="en-US" altLang="zh-CN" dirty="0"/>
          </a:p>
          <a:p>
            <a:r>
              <a:rPr lang="en-US" altLang="zh-CN" dirty="0"/>
              <a:t>1. </a:t>
            </a:r>
            <a:r>
              <a:rPr lang="zh-CN" altLang="en-US" dirty="0"/>
              <a:t>标题</a:t>
            </a:r>
            <a:endParaRPr lang="en-US" altLang="zh-CN" dirty="0"/>
          </a:p>
          <a:p>
            <a:r>
              <a:rPr lang="zh-CN" altLang="en-US" dirty="0"/>
              <a:t>计划的标题通常包括</a:t>
            </a:r>
            <a:r>
              <a:rPr lang="en-US" altLang="zh-CN" dirty="0"/>
              <a:t>4 </a:t>
            </a:r>
            <a:r>
              <a:rPr lang="zh-CN" altLang="en-US" dirty="0"/>
              <a:t>个要素：单位名称、适用期限、计划内容和文种。例如， </a:t>
            </a:r>
            <a:r>
              <a:rPr lang="en-US" altLang="zh-CN" dirty="0"/>
              <a:t>《××</a:t>
            </a:r>
            <a:r>
              <a:rPr lang="zh-CN" altLang="en-US" dirty="0"/>
              <a:t>市财政局</a:t>
            </a:r>
            <a:r>
              <a:rPr lang="en-US" altLang="zh-CN" dirty="0"/>
              <a:t>2025 </a:t>
            </a:r>
            <a:r>
              <a:rPr lang="zh-CN" altLang="en-US" dirty="0"/>
              <a:t>年度预算管理工作计划</a:t>
            </a:r>
            <a:r>
              <a:rPr lang="en-US" altLang="zh-CN" dirty="0"/>
              <a:t>》</a:t>
            </a:r>
            <a:r>
              <a:rPr lang="zh-CN" altLang="en-US" dirty="0"/>
              <a:t>。有时也可以适当省略部分内容，例如，</a:t>
            </a:r>
            <a:r>
              <a:rPr lang="en-US" altLang="zh-CN" dirty="0"/>
              <a:t>《2025 </a:t>
            </a:r>
            <a:r>
              <a:rPr lang="zh-CN" altLang="en-US" dirty="0"/>
              <a:t>年安全生产工作计划</a:t>
            </a:r>
            <a:r>
              <a:rPr lang="en-US" altLang="zh-CN" dirty="0"/>
              <a:t>》</a:t>
            </a:r>
            <a:r>
              <a:rPr lang="zh-CN" altLang="en-US" dirty="0"/>
              <a:t>省略了单位名称。个人计划则通常只保留“计划内容</a:t>
            </a:r>
            <a:r>
              <a:rPr lang="en-US" altLang="zh-CN" dirty="0"/>
              <a:t>+ </a:t>
            </a:r>
            <a:r>
              <a:rPr lang="zh-CN" altLang="en-US" dirty="0"/>
              <a:t>文种”，如</a:t>
            </a:r>
            <a:r>
              <a:rPr lang="en-US" altLang="zh-CN" dirty="0"/>
              <a:t>《</a:t>
            </a:r>
            <a:r>
              <a:rPr lang="zh-CN" altLang="en-US" dirty="0"/>
              <a:t>个人 </a:t>
            </a:r>
            <a:r>
              <a:rPr lang="en-US" altLang="zh-CN" dirty="0"/>
              <a:t>2025 </a:t>
            </a:r>
            <a:r>
              <a:rPr lang="zh-CN" altLang="en-US" dirty="0"/>
              <a:t>年学习计划</a:t>
            </a:r>
            <a:r>
              <a:rPr lang="en-US" altLang="zh-CN" dirty="0"/>
              <a:t>》</a:t>
            </a:r>
            <a:r>
              <a:rPr lang="zh-CN" altLang="en-US" dirty="0"/>
              <a:t>。</a:t>
            </a:r>
          </a:p>
        </p:txBody>
      </p:sp>
      <p:sp>
        <p:nvSpPr>
          <p:cNvPr id="4" name="文本占位符 3">
            <a:extLst>
              <a:ext uri="{FF2B5EF4-FFF2-40B4-BE49-F238E27FC236}">
                <a16:creationId xmlns:a16="http://schemas.microsoft.com/office/drawing/2014/main" id="{A0A8D73F-2D98-1FF7-2D2C-D974F918C3F5}"/>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300222693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07C89E-8064-6F49-3990-28E7F45C5B8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9B7E1ED-4A44-20DC-B94F-E943265CD35C}"/>
              </a:ext>
            </a:extLst>
          </p:cNvPr>
          <p:cNvSpPr>
            <a:spLocks noGrp="1"/>
          </p:cNvSpPr>
          <p:nvPr>
            <p:ph type="body" sz="quarter" idx="11"/>
          </p:nvPr>
        </p:nvSpPr>
        <p:spPr>
          <a:xfrm>
            <a:off x="337294" y="1461713"/>
            <a:ext cx="11275585" cy="4602991"/>
          </a:xfrm>
        </p:spPr>
        <p:txBody>
          <a:bodyPr/>
          <a:lstStyle/>
          <a:p>
            <a:r>
              <a:rPr lang="zh-CN" altLang="en-US" dirty="0"/>
              <a:t>四、应用文的类型</a:t>
            </a:r>
            <a:endParaRPr lang="en-US" altLang="zh-CN" dirty="0"/>
          </a:p>
          <a:p>
            <a:r>
              <a:rPr lang="zh-CN" altLang="en-US" dirty="0"/>
              <a:t>（一）通用型应用文</a:t>
            </a:r>
            <a:endParaRPr lang="en-US" altLang="zh-CN" dirty="0"/>
          </a:p>
          <a:p>
            <a:r>
              <a:rPr lang="en-US" altLang="zh-CN" dirty="0"/>
              <a:t>2. </a:t>
            </a:r>
            <a:r>
              <a:rPr lang="zh-CN" altLang="en-US" dirty="0"/>
              <a:t>事务文书</a:t>
            </a:r>
            <a:endParaRPr lang="en-US" altLang="zh-CN" dirty="0"/>
          </a:p>
          <a:p>
            <a:r>
              <a:rPr lang="zh-CN" altLang="en-US" dirty="0"/>
              <a:t>事务文书是机关、团体、企事业单位在日常工作中用于沟通信息、安排任务、总结经验、研究问题的实用性文书。虽然也属于公务文书范畴，但不具备法定效力，格式较为灵活。事务文书主要包括工作计划、工作总结、调查报告、述职报告、简报、会议记录、讲话稿、倡议书、启事等。</a:t>
            </a:r>
          </a:p>
          <a:p>
            <a:r>
              <a:rPr lang="zh-CN" altLang="en-US" dirty="0"/>
              <a:t>这些文书虽不具备行政效力，但在单位内部管理、信息交流、决策参考等方面具有重要作用，体现着机构的工作效率和管理水平。</a:t>
            </a:r>
          </a:p>
        </p:txBody>
      </p:sp>
      <p:sp>
        <p:nvSpPr>
          <p:cNvPr id="4" name="文本占位符 3">
            <a:extLst>
              <a:ext uri="{FF2B5EF4-FFF2-40B4-BE49-F238E27FC236}">
                <a16:creationId xmlns:a16="http://schemas.microsoft.com/office/drawing/2014/main" id="{C878C346-D076-14AE-ED4A-8EC724802CB2}"/>
              </a:ext>
            </a:extLst>
          </p:cNvPr>
          <p:cNvSpPr>
            <a:spLocks noGrp="1"/>
          </p:cNvSpPr>
          <p:nvPr>
            <p:ph type="body" sz="quarter" idx="10"/>
          </p:nvPr>
        </p:nvSpPr>
        <p:spPr/>
        <p:txBody>
          <a:bodyPr/>
          <a:lstStyle/>
          <a:p>
            <a:r>
              <a:rPr lang="zh-CN" altLang="en-US" dirty="0"/>
              <a:t>应用文概述</a:t>
            </a:r>
          </a:p>
        </p:txBody>
      </p:sp>
    </p:spTree>
    <p:extLst>
      <p:ext uri="{BB962C8B-B14F-4D97-AF65-F5344CB8AC3E}">
        <p14:creationId xmlns:p14="http://schemas.microsoft.com/office/powerpoint/2010/main" val="71585655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4C3046-8D13-F197-FE28-5CC02FCFB45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73AB47D-6E3D-A91A-4937-DA29CE113DB2}"/>
              </a:ext>
            </a:extLst>
          </p:cNvPr>
          <p:cNvSpPr>
            <a:spLocks noGrp="1"/>
          </p:cNvSpPr>
          <p:nvPr>
            <p:ph type="body" sz="quarter" idx="11"/>
          </p:nvPr>
        </p:nvSpPr>
        <p:spPr>
          <a:xfrm>
            <a:off x="337294" y="1969546"/>
            <a:ext cx="11275585" cy="3587329"/>
          </a:xfrm>
        </p:spPr>
        <p:txBody>
          <a:bodyPr/>
          <a:lstStyle/>
          <a:p>
            <a:r>
              <a:rPr lang="zh-CN" altLang="en-US" dirty="0"/>
              <a:t>一、计划</a:t>
            </a:r>
            <a:endParaRPr lang="en-US" altLang="zh-CN" dirty="0"/>
          </a:p>
          <a:p>
            <a:r>
              <a:rPr lang="zh-CN" altLang="en-US" dirty="0"/>
              <a:t>（三）计划的格式与写法</a:t>
            </a:r>
            <a:endParaRPr lang="en-US" altLang="zh-CN" dirty="0"/>
          </a:p>
          <a:p>
            <a:r>
              <a:rPr lang="en-US" altLang="zh-CN" dirty="0"/>
              <a:t>2. </a:t>
            </a:r>
            <a:r>
              <a:rPr lang="zh-CN" altLang="en-US" dirty="0"/>
              <a:t>正文</a:t>
            </a:r>
            <a:endParaRPr lang="en-US" altLang="zh-CN" dirty="0"/>
          </a:p>
          <a:p>
            <a:r>
              <a:rPr lang="zh-CN" altLang="en-US" dirty="0"/>
              <a:t>正文是计划的核心部分，通常分为前言、主体和结尾 </a:t>
            </a:r>
            <a:r>
              <a:rPr lang="en-US" altLang="zh-CN" dirty="0"/>
              <a:t>3 </a:t>
            </a:r>
            <a:r>
              <a:rPr lang="zh-CN" altLang="en-US" dirty="0"/>
              <a:t>个部分。</a:t>
            </a:r>
            <a:endParaRPr lang="en-US" altLang="zh-CN" dirty="0"/>
          </a:p>
          <a:p>
            <a:r>
              <a:rPr lang="zh-CN" altLang="en-US" dirty="0"/>
              <a:t>（</a:t>
            </a:r>
            <a:r>
              <a:rPr lang="en-US" altLang="zh-CN" dirty="0"/>
              <a:t>1</a:t>
            </a:r>
            <a:r>
              <a:rPr lang="zh-CN" altLang="en-US" dirty="0"/>
              <a:t>）前言</a:t>
            </a:r>
            <a:endParaRPr lang="en-US" altLang="zh-CN" dirty="0"/>
          </a:p>
          <a:p>
            <a:r>
              <a:rPr lang="zh-CN" altLang="en-US" dirty="0"/>
              <a:t>（</a:t>
            </a:r>
            <a:r>
              <a:rPr lang="en-US" altLang="zh-CN" dirty="0"/>
              <a:t>2</a:t>
            </a:r>
            <a:r>
              <a:rPr lang="zh-CN" altLang="en-US" dirty="0"/>
              <a:t>）主体</a:t>
            </a:r>
            <a:endParaRPr lang="en-US" altLang="zh-CN" dirty="0"/>
          </a:p>
          <a:p>
            <a:r>
              <a:rPr lang="zh-CN" altLang="en-US" dirty="0"/>
              <a:t>（</a:t>
            </a:r>
            <a:r>
              <a:rPr lang="en-US" altLang="zh-CN" dirty="0"/>
              <a:t>3</a:t>
            </a:r>
            <a:r>
              <a:rPr lang="zh-CN" altLang="en-US" dirty="0"/>
              <a:t>）结尾</a:t>
            </a:r>
          </a:p>
        </p:txBody>
      </p:sp>
      <p:sp>
        <p:nvSpPr>
          <p:cNvPr id="4" name="文本占位符 3">
            <a:extLst>
              <a:ext uri="{FF2B5EF4-FFF2-40B4-BE49-F238E27FC236}">
                <a16:creationId xmlns:a16="http://schemas.microsoft.com/office/drawing/2014/main" id="{0A8F295A-90B4-AB73-5FD0-792638E4037C}"/>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284215646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D0AB7D-A88B-7A58-32E6-E87A4E55092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3EA963B-A22A-442F-AD70-9C2DBAFFE474}"/>
              </a:ext>
            </a:extLst>
          </p:cNvPr>
          <p:cNvSpPr>
            <a:spLocks noGrp="1"/>
          </p:cNvSpPr>
          <p:nvPr>
            <p:ph type="body" sz="quarter" idx="11"/>
          </p:nvPr>
        </p:nvSpPr>
        <p:spPr>
          <a:xfrm>
            <a:off x="337294" y="2477378"/>
            <a:ext cx="11275585" cy="2571666"/>
          </a:xfrm>
        </p:spPr>
        <p:txBody>
          <a:bodyPr/>
          <a:lstStyle/>
          <a:p>
            <a:r>
              <a:rPr lang="zh-CN" altLang="en-US" dirty="0"/>
              <a:t>一、计划</a:t>
            </a:r>
            <a:endParaRPr lang="en-US" altLang="zh-CN" dirty="0"/>
          </a:p>
          <a:p>
            <a:r>
              <a:rPr lang="zh-CN" altLang="en-US" dirty="0"/>
              <a:t>（三）计划的格式与写法</a:t>
            </a:r>
            <a:endParaRPr lang="en-US" altLang="zh-CN" dirty="0"/>
          </a:p>
          <a:p>
            <a:r>
              <a:rPr lang="en-US" altLang="zh-CN" dirty="0"/>
              <a:t>3. </a:t>
            </a:r>
            <a:r>
              <a:rPr lang="zh-CN" altLang="en-US" dirty="0"/>
              <a:t>落款</a:t>
            </a:r>
            <a:endParaRPr lang="en-US" altLang="zh-CN" dirty="0"/>
          </a:p>
          <a:p>
            <a:r>
              <a:rPr lang="zh-CN" altLang="en-US" dirty="0"/>
              <a:t>注明计划的制订单位（或个人）及制订日期。如果标题中已包含单位和时间信息，落款部分可省略。</a:t>
            </a:r>
          </a:p>
        </p:txBody>
      </p:sp>
      <p:sp>
        <p:nvSpPr>
          <p:cNvPr id="4" name="文本占位符 3">
            <a:extLst>
              <a:ext uri="{FF2B5EF4-FFF2-40B4-BE49-F238E27FC236}">
                <a16:creationId xmlns:a16="http://schemas.microsoft.com/office/drawing/2014/main" id="{6FA4B3C7-8FAF-14FD-A0AC-876DCC3A92E2}"/>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333203988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5B9947-06A3-AAE7-A394-4F5566E7385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FD6A448-155D-4C3D-5B34-A8D255149A26}"/>
              </a:ext>
            </a:extLst>
          </p:cNvPr>
          <p:cNvSpPr>
            <a:spLocks noGrp="1"/>
          </p:cNvSpPr>
          <p:nvPr>
            <p:ph type="body" sz="quarter" idx="11"/>
          </p:nvPr>
        </p:nvSpPr>
        <p:spPr>
          <a:xfrm>
            <a:off x="337294" y="2477379"/>
            <a:ext cx="11275585" cy="2571666"/>
          </a:xfrm>
        </p:spPr>
        <p:txBody>
          <a:bodyPr/>
          <a:lstStyle/>
          <a:p>
            <a:r>
              <a:rPr lang="zh-CN" altLang="en-US" dirty="0"/>
              <a:t>一、计划</a:t>
            </a:r>
            <a:endParaRPr lang="en-US" altLang="zh-CN" dirty="0"/>
          </a:p>
          <a:p>
            <a:r>
              <a:rPr lang="zh-CN" altLang="en-US" dirty="0"/>
              <a:t>（四）计划的写作要求</a:t>
            </a:r>
            <a:endParaRPr lang="en-US" altLang="zh-CN" dirty="0"/>
          </a:p>
          <a:p>
            <a:r>
              <a:rPr lang="en-US" altLang="zh-CN" dirty="0"/>
              <a:t>1. </a:t>
            </a:r>
            <a:r>
              <a:rPr lang="zh-CN" altLang="en-US" dirty="0"/>
              <a:t>从实际出发，统筹兼顾</a:t>
            </a:r>
            <a:endParaRPr lang="en-US" altLang="zh-CN" dirty="0"/>
          </a:p>
          <a:p>
            <a:r>
              <a:rPr lang="zh-CN" altLang="en-US" dirty="0"/>
              <a:t>计划应立足于本单位或个人的实际条件，量力而行，同时要考虑全局利益，做到统筹安排，避免顾此失彼。</a:t>
            </a:r>
          </a:p>
        </p:txBody>
      </p:sp>
      <p:sp>
        <p:nvSpPr>
          <p:cNvPr id="4" name="文本占位符 3">
            <a:extLst>
              <a:ext uri="{FF2B5EF4-FFF2-40B4-BE49-F238E27FC236}">
                <a16:creationId xmlns:a16="http://schemas.microsoft.com/office/drawing/2014/main" id="{FF6E4A3A-D55B-6293-E595-092FD880883F}"/>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81583260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38D60D-5B62-2470-0267-F15D7DAB97A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3C7B632-9F2B-6431-8288-1C676B9C95AB}"/>
              </a:ext>
            </a:extLst>
          </p:cNvPr>
          <p:cNvSpPr>
            <a:spLocks noGrp="1"/>
          </p:cNvSpPr>
          <p:nvPr>
            <p:ph type="body" sz="quarter" idx="11"/>
          </p:nvPr>
        </p:nvSpPr>
        <p:spPr>
          <a:xfrm>
            <a:off x="337294" y="2477379"/>
            <a:ext cx="11275585" cy="2571666"/>
          </a:xfrm>
        </p:spPr>
        <p:txBody>
          <a:bodyPr/>
          <a:lstStyle/>
          <a:p>
            <a:r>
              <a:rPr lang="zh-CN" altLang="en-US" dirty="0"/>
              <a:t>一、计划</a:t>
            </a:r>
            <a:endParaRPr lang="en-US" altLang="zh-CN" dirty="0"/>
          </a:p>
          <a:p>
            <a:r>
              <a:rPr lang="zh-CN" altLang="en-US" dirty="0"/>
              <a:t>（四）计划的写作要求</a:t>
            </a:r>
            <a:endParaRPr lang="en-US" altLang="zh-CN" dirty="0"/>
          </a:p>
          <a:p>
            <a:r>
              <a:rPr lang="en-US" altLang="zh-CN" dirty="0"/>
              <a:t>2. </a:t>
            </a:r>
            <a:r>
              <a:rPr lang="zh-CN" altLang="en-US" dirty="0"/>
              <a:t>内容具体明确，可操作性强</a:t>
            </a:r>
            <a:endParaRPr lang="en-US" altLang="zh-CN" dirty="0"/>
          </a:p>
          <a:p>
            <a:r>
              <a:rPr lang="zh-CN" altLang="en-US" dirty="0"/>
              <a:t>计划一旦制订，就应具有指导和约束作用。因此，内容必须具体明确，任务目标、措施步骤、时间安排等都要清晰可行，便于执行和检查。</a:t>
            </a:r>
          </a:p>
        </p:txBody>
      </p:sp>
      <p:sp>
        <p:nvSpPr>
          <p:cNvPr id="4" name="文本占位符 3">
            <a:extLst>
              <a:ext uri="{FF2B5EF4-FFF2-40B4-BE49-F238E27FC236}">
                <a16:creationId xmlns:a16="http://schemas.microsoft.com/office/drawing/2014/main" id="{5A78C039-74A0-3DD4-8366-08FE4984A563}"/>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267003542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D5D671-EC2D-08EE-F742-C25FBF52A64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399D05F-9E42-8AFB-9553-71A31F73C216}"/>
              </a:ext>
            </a:extLst>
          </p:cNvPr>
          <p:cNvSpPr>
            <a:spLocks noGrp="1"/>
          </p:cNvSpPr>
          <p:nvPr>
            <p:ph type="body" sz="quarter" idx="11"/>
          </p:nvPr>
        </p:nvSpPr>
        <p:spPr>
          <a:xfrm>
            <a:off x="337294" y="2477379"/>
            <a:ext cx="11275585" cy="2571666"/>
          </a:xfrm>
        </p:spPr>
        <p:txBody>
          <a:bodyPr/>
          <a:lstStyle/>
          <a:p>
            <a:r>
              <a:rPr lang="zh-CN" altLang="en-US" dirty="0"/>
              <a:t>一、计划</a:t>
            </a:r>
            <a:endParaRPr lang="en-US" altLang="zh-CN" dirty="0"/>
          </a:p>
          <a:p>
            <a:r>
              <a:rPr lang="zh-CN" altLang="en-US" dirty="0"/>
              <a:t>（四）计划的写作要求</a:t>
            </a:r>
            <a:endParaRPr lang="en-US" altLang="zh-CN" dirty="0"/>
          </a:p>
          <a:p>
            <a:r>
              <a:rPr lang="en-US" altLang="zh-CN" dirty="0"/>
              <a:t>3. </a:t>
            </a:r>
            <a:r>
              <a:rPr lang="zh-CN" altLang="en-US" dirty="0"/>
              <a:t>突出重点，主次分明</a:t>
            </a:r>
            <a:endParaRPr lang="en-US" altLang="zh-CN" dirty="0"/>
          </a:p>
          <a:p>
            <a:r>
              <a:rPr lang="zh-CN" altLang="en-US" dirty="0"/>
              <a:t>计划应突出核心任务，明确重点内容，做到点面结合，避免平均用力，确保关键事项优先落实。</a:t>
            </a:r>
          </a:p>
        </p:txBody>
      </p:sp>
      <p:sp>
        <p:nvSpPr>
          <p:cNvPr id="4" name="文本占位符 3">
            <a:extLst>
              <a:ext uri="{FF2B5EF4-FFF2-40B4-BE49-F238E27FC236}">
                <a16:creationId xmlns:a16="http://schemas.microsoft.com/office/drawing/2014/main" id="{25E31B02-4FB6-F4E5-DB94-57CB26AB2D45}"/>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70335083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220C77-B745-1B5F-3A45-5B1F0B3F8CD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1E860E6-836F-3CD2-7D5C-3B1A8A492A34}"/>
              </a:ext>
            </a:extLst>
          </p:cNvPr>
          <p:cNvSpPr>
            <a:spLocks noGrp="1"/>
          </p:cNvSpPr>
          <p:nvPr>
            <p:ph type="body" sz="quarter" idx="11"/>
          </p:nvPr>
        </p:nvSpPr>
        <p:spPr>
          <a:xfrm>
            <a:off x="337294" y="2477379"/>
            <a:ext cx="11275585" cy="2571666"/>
          </a:xfrm>
        </p:spPr>
        <p:txBody>
          <a:bodyPr/>
          <a:lstStyle/>
          <a:p>
            <a:r>
              <a:rPr lang="zh-CN" altLang="en-US" dirty="0"/>
              <a:t>一、计划</a:t>
            </a:r>
            <a:endParaRPr lang="en-US" altLang="zh-CN" dirty="0"/>
          </a:p>
          <a:p>
            <a:r>
              <a:rPr lang="zh-CN" altLang="en-US" dirty="0"/>
              <a:t>（四）计划的写作要求</a:t>
            </a:r>
            <a:endParaRPr lang="en-US" altLang="zh-CN" dirty="0"/>
          </a:p>
          <a:p>
            <a:r>
              <a:rPr lang="en-US" altLang="zh-CN" dirty="0"/>
              <a:t>4. </a:t>
            </a:r>
            <a:r>
              <a:rPr lang="zh-CN" altLang="en-US" dirty="0"/>
              <a:t>留有余地，灵活调整</a:t>
            </a:r>
            <a:endParaRPr lang="en-US" altLang="zh-CN" dirty="0"/>
          </a:p>
          <a:p>
            <a:r>
              <a:rPr lang="zh-CN" altLang="en-US" dirty="0"/>
              <a:t>计划虽具指导性，但也要考虑不确定性因素。在制订过程中应预留调整空间，以应对突发情况，保证计划的顺利实施。</a:t>
            </a:r>
          </a:p>
        </p:txBody>
      </p:sp>
      <p:sp>
        <p:nvSpPr>
          <p:cNvPr id="4" name="文本占位符 3">
            <a:extLst>
              <a:ext uri="{FF2B5EF4-FFF2-40B4-BE49-F238E27FC236}">
                <a16:creationId xmlns:a16="http://schemas.microsoft.com/office/drawing/2014/main" id="{4B3FF115-A118-6454-1B3D-0F06DB60FBB7}"/>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220914384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A53090-B258-436D-8F08-224C8C3046E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6324B65-123D-F0C3-1F39-84FC012069B7}"/>
              </a:ext>
            </a:extLst>
          </p:cNvPr>
          <p:cNvSpPr>
            <a:spLocks noGrp="1"/>
          </p:cNvSpPr>
          <p:nvPr>
            <p:ph type="body" sz="quarter" idx="11"/>
          </p:nvPr>
        </p:nvSpPr>
        <p:spPr>
          <a:xfrm>
            <a:off x="337294" y="1715633"/>
            <a:ext cx="11275585" cy="4095160"/>
          </a:xfrm>
        </p:spPr>
        <p:txBody>
          <a:bodyPr/>
          <a:lstStyle/>
          <a:p>
            <a:r>
              <a:rPr lang="zh-CN" altLang="en-US" dirty="0"/>
              <a:t>二、总结</a:t>
            </a:r>
            <a:endParaRPr lang="en-US" altLang="zh-CN" dirty="0"/>
          </a:p>
          <a:p>
            <a:r>
              <a:rPr lang="zh-CN" altLang="en-US" dirty="0"/>
              <a:t>（一）总结的特点</a:t>
            </a:r>
            <a:endParaRPr lang="en-US" altLang="zh-CN" dirty="0"/>
          </a:p>
          <a:p>
            <a:r>
              <a:rPr lang="en-US" altLang="zh-CN" dirty="0"/>
              <a:t>1. </a:t>
            </a:r>
            <a:r>
              <a:rPr lang="zh-CN" altLang="en-US" dirty="0"/>
              <a:t>客观性</a:t>
            </a:r>
            <a:endParaRPr lang="en-US" altLang="zh-CN" dirty="0"/>
          </a:p>
          <a:p>
            <a:r>
              <a:rPr lang="zh-CN" altLang="en-US" dirty="0"/>
              <a:t>总结必须立足于实际工作情况，真实反映实践过程，不能脱离事实凭空臆断。其内容完全来源于工作实践，观点和结论也应是从实践中提炼出来的理性认识。撰写时要坚持以事实为依据，避免主观臆测和个人情感的影响。无论是成绩的肯定还是问题的指出，都应建立在充分调查和科学分析的基础上，确保材料翔实、数据准确、结论中肯。因此，客观性是总结最基本、最重要的特征之一。</a:t>
            </a:r>
          </a:p>
        </p:txBody>
      </p:sp>
      <p:sp>
        <p:nvSpPr>
          <p:cNvPr id="4" name="文本占位符 3">
            <a:extLst>
              <a:ext uri="{FF2B5EF4-FFF2-40B4-BE49-F238E27FC236}">
                <a16:creationId xmlns:a16="http://schemas.microsoft.com/office/drawing/2014/main" id="{3670AABD-9EBE-65AC-3E4D-6176F296F6A3}"/>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241293339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48EF1D-D7D9-16EF-45BC-A239FC753E1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60BD152-81D7-0421-76E4-945B1D166060}"/>
              </a:ext>
            </a:extLst>
          </p:cNvPr>
          <p:cNvSpPr>
            <a:spLocks noGrp="1"/>
          </p:cNvSpPr>
          <p:nvPr>
            <p:ph type="body" sz="quarter" idx="11"/>
          </p:nvPr>
        </p:nvSpPr>
        <p:spPr>
          <a:xfrm>
            <a:off x="337294" y="1715633"/>
            <a:ext cx="11275585" cy="4095160"/>
          </a:xfrm>
        </p:spPr>
        <p:txBody>
          <a:bodyPr/>
          <a:lstStyle/>
          <a:p>
            <a:r>
              <a:rPr lang="zh-CN" altLang="en-US" dirty="0"/>
              <a:t>二、总结</a:t>
            </a:r>
            <a:endParaRPr lang="en-US" altLang="zh-CN" dirty="0"/>
          </a:p>
          <a:p>
            <a:r>
              <a:rPr lang="zh-CN" altLang="en-US" dirty="0"/>
              <a:t>（一）总结的特点</a:t>
            </a:r>
            <a:endParaRPr lang="en-US" altLang="zh-CN" dirty="0"/>
          </a:p>
          <a:p>
            <a:r>
              <a:rPr lang="en-US" altLang="zh-CN" dirty="0"/>
              <a:t>2. </a:t>
            </a:r>
            <a:r>
              <a:rPr lang="zh-CN" altLang="en-US" dirty="0"/>
              <a:t>理论性</a:t>
            </a:r>
            <a:endParaRPr lang="en-US" altLang="zh-CN" dirty="0"/>
          </a:p>
          <a:p>
            <a:r>
              <a:rPr lang="zh-CN" altLang="en-US" dirty="0"/>
              <a:t>总结不只是对工作过程的简单记录或资料堆砌，而是要在回顾实践的基础上，进行深入分析，提炼出带有规律性的经验和教训。它强调从个别到一般、从事实到本质的升华过程，要求作者具备一定的理论思维能力，能够透过现象看本质，将感性认识上升为理性认识。这种理论性不仅体现在对过去工作的归纳总结上，更体现在对未来工作的指导意义上，是总结区别于一般记录性文书的重要标志。</a:t>
            </a:r>
          </a:p>
        </p:txBody>
      </p:sp>
      <p:sp>
        <p:nvSpPr>
          <p:cNvPr id="4" name="文本占位符 3">
            <a:extLst>
              <a:ext uri="{FF2B5EF4-FFF2-40B4-BE49-F238E27FC236}">
                <a16:creationId xmlns:a16="http://schemas.microsoft.com/office/drawing/2014/main" id="{46EC940D-E8F1-EA7D-D9EE-E7DC08552D58}"/>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307932950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8AE597-0723-6E4A-FD68-E7DCB45582C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1A98EDB-E36E-A172-A550-2C6E5BFF9C17}"/>
              </a:ext>
            </a:extLst>
          </p:cNvPr>
          <p:cNvSpPr>
            <a:spLocks noGrp="1"/>
          </p:cNvSpPr>
          <p:nvPr>
            <p:ph type="body" sz="quarter" idx="11"/>
          </p:nvPr>
        </p:nvSpPr>
        <p:spPr>
          <a:xfrm>
            <a:off x="337294" y="1715633"/>
            <a:ext cx="11275585" cy="4095160"/>
          </a:xfrm>
        </p:spPr>
        <p:txBody>
          <a:bodyPr/>
          <a:lstStyle/>
          <a:p>
            <a:r>
              <a:rPr lang="zh-CN" altLang="en-US" dirty="0"/>
              <a:t>二、总结</a:t>
            </a:r>
            <a:endParaRPr lang="en-US" altLang="zh-CN" dirty="0"/>
          </a:p>
          <a:p>
            <a:r>
              <a:rPr lang="zh-CN" altLang="en-US" dirty="0"/>
              <a:t>（一）总结的特点</a:t>
            </a:r>
            <a:endParaRPr lang="en-US" altLang="zh-CN" dirty="0"/>
          </a:p>
          <a:p>
            <a:r>
              <a:rPr lang="en-US" altLang="zh-CN" dirty="0"/>
              <a:t>3. </a:t>
            </a:r>
            <a:r>
              <a:rPr lang="zh-CN" altLang="en-US" dirty="0"/>
              <a:t>指导性</a:t>
            </a:r>
            <a:endParaRPr lang="en-US" altLang="zh-CN" dirty="0"/>
          </a:p>
          <a:p>
            <a:r>
              <a:rPr lang="zh-CN" altLang="en-US" dirty="0"/>
              <a:t>总结的根本目的在于服务实践、指导未来工作。通过对以往工作的系统回顾与分析，总结不仅要帮助人们认清成败得失，还要提出改进措施和发展方向，从而推动工作不断向前发展。这种指导性不仅体现在个体层面对自身工作的反思与提升，也体现在组织层面对经验的推广、问题的纠正以及决策的优化。因此，总结既是总结过去的成果，也是规划未来的起点。</a:t>
            </a:r>
          </a:p>
        </p:txBody>
      </p:sp>
      <p:sp>
        <p:nvSpPr>
          <p:cNvPr id="4" name="文本占位符 3">
            <a:extLst>
              <a:ext uri="{FF2B5EF4-FFF2-40B4-BE49-F238E27FC236}">
                <a16:creationId xmlns:a16="http://schemas.microsoft.com/office/drawing/2014/main" id="{D92AA54D-B00A-3BB1-A81D-166147A2FA2B}"/>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267995518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A54626-D3F7-C837-6E50-8F71E465D4C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BC114A5-9A87-3BAD-8067-0998AF9DD497}"/>
              </a:ext>
            </a:extLst>
          </p:cNvPr>
          <p:cNvSpPr>
            <a:spLocks noGrp="1"/>
          </p:cNvSpPr>
          <p:nvPr>
            <p:ph type="body" sz="quarter" idx="11"/>
          </p:nvPr>
        </p:nvSpPr>
        <p:spPr>
          <a:xfrm>
            <a:off x="337294" y="1969548"/>
            <a:ext cx="11275585" cy="3587329"/>
          </a:xfrm>
        </p:spPr>
        <p:txBody>
          <a:bodyPr/>
          <a:lstStyle/>
          <a:p>
            <a:r>
              <a:rPr lang="zh-CN" altLang="en-US" dirty="0"/>
              <a:t>二、总结</a:t>
            </a:r>
            <a:endParaRPr lang="en-US" altLang="zh-CN" dirty="0"/>
          </a:p>
          <a:p>
            <a:r>
              <a:rPr lang="zh-CN" altLang="en-US" dirty="0"/>
              <a:t>（一）总结的特点</a:t>
            </a:r>
            <a:endParaRPr lang="en-US" altLang="zh-CN" dirty="0"/>
          </a:p>
          <a:p>
            <a:r>
              <a:rPr lang="en-US" altLang="zh-CN" dirty="0"/>
              <a:t>4. </a:t>
            </a:r>
            <a:r>
              <a:rPr lang="zh-CN" altLang="en-US" dirty="0"/>
              <a:t>阶段性</a:t>
            </a:r>
            <a:endParaRPr lang="en-US" altLang="zh-CN" dirty="0"/>
          </a:p>
          <a:p>
            <a:r>
              <a:rPr lang="zh-CN" altLang="en-US" dirty="0"/>
              <a:t>总结通常围绕一个特定阶段的工作展开，是对该阶段工作的回顾与评价。它往往随着工作的推进而分阶段进行，如月度总结、季度总结、年度总结等，体现出明显的周期性和阶段性特征。通过阶段性总结，可以及时发现问题、调整策略、积累经验，形成 “工作</a:t>
            </a:r>
            <a:r>
              <a:rPr lang="en-US" altLang="zh-CN" dirty="0"/>
              <a:t>—</a:t>
            </a:r>
            <a:r>
              <a:rPr lang="zh-CN" altLang="en-US" dirty="0"/>
              <a:t>总结</a:t>
            </a:r>
            <a:r>
              <a:rPr lang="en-US" altLang="zh-CN" dirty="0"/>
              <a:t>—</a:t>
            </a:r>
            <a:r>
              <a:rPr lang="zh-CN" altLang="en-US" dirty="0"/>
              <a:t>改进</a:t>
            </a:r>
            <a:r>
              <a:rPr lang="en-US" altLang="zh-CN" dirty="0"/>
              <a:t>—</a:t>
            </a:r>
            <a:r>
              <a:rPr lang="zh-CN" altLang="en-US" dirty="0"/>
              <a:t>再工作”的良性循环机制。</a:t>
            </a:r>
          </a:p>
        </p:txBody>
      </p:sp>
      <p:sp>
        <p:nvSpPr>
          <p:cNvPr id="4" name="文本占位符 3">
            <a:extLst>
              <a:ext uri="{FF2B5EF4-FFF2-40B4-BE49-F238E27FC236}">
                <a16:creationId xmlns:a16="http://schemas.microsoft.com/office/drawing/2014/main" id="{14DB3857-B295-2306-B907-F14B216A6730}"/>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305945446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40A911-E791-A3FE-EC57-A4233D597F0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6B9EF8A-94C3-88D5-7F06-51A6617702C7}"/>
              </a:ext>
            </a:extLst>
          </p:cNvPr>
          <p:cNvSpPr>
            <a:spLocks noGrp="1"/>
          </p:cNvSpPr>
          <p:nvPr>
            <p:ph type="body" sz="quarter" idx="11"/>
          </p:nvPr>
        </p:nvSpPr>
        <p:spPr>
          <a:xfrm>
            <a:off x="337294" y="1715629"/>
            <a:ext cx="11275585" cy="4095160"/>
          </a:xfrm>
        </p:spPr>
        <p:txBody>
          <a:bodyPr/>
          <a:lstStyle/>
          <a:p>
            <a:r>
              <a:rPr lang="zh-CN" altLang="en-US" dirty="0"/>
              <a:t>四、应用文的类型</a:t>
            </a:r>
            <a:endParaRPr lang="en-US" altLang="zh-CN" dirty="0"/>
          </a:p>
          <a:p>
            <a:r>
              <a:rPr lang="zh-CN" altLang="en-US" dirty="0"/>
              <a:t>（一）通用型应用文</a:t>
            </a:r>
            <a:endParaRPr lang="en-US" altLang="zh-CN" dirty="0"/>
          </a:p>
          <a:p>
            <a:r>
              <a:rPr lang="en-US" altLang="zh-CN" dirty="0"/>
              <a:t>3. </a:t>
            </a:r>
            <a:r>
              <a:rPr lang="zh-CN" altLang="en-US" dirty="0"/>
              <a:t>私人文书</a:t>
            </a:r>
            <a:endParaRPr lang="en-US" altLang="zh-CN" dirty="0"/>
          </a:p>
          <a:p>
            <a:r>
              <a:rPr lang="zh-CN" altLang="en-US" dirty="0"/>
              <a:t>私人文书是指个人在处理私人事务、表达意愿、传递信息时所使用的应用文，主要用于人际交往、情感表达或事务办理。私人文书有书信、日记、条据、求职信、辞职信、遗嘱、申请书等。</a:t>
            </a:r>
          </a:p>
          <a:p>
            <a:r>
              <a:rPr lang="zh-CN" altLang="en-US" dirty="0"/>
              <a:t>私人文书虽属于非官方文书，但贴近实际生活，在个人事务处理、人际关系维护等方面具有不可替代的作用。</a:t>
            </a:r>
          </a:p>
        </p:txBody>
      </p:sp>
      <p:sp>
        <p:nvSpPr>
          <p:cNvPr id="4" name="文本占位符 3">
            <a:extLst>
              <a:ext uri="{FF2B5EF4-FFF2-40B4-BE49-F238E27FC236}">
                <a16:creationId xmlns:a16="http://schemas.microsoft.com/office/drawing/2014/main" id="{86E4297E-1466-E901-272B-CBE104D54027}"/>
              </a:ext>
            </a:extLst>
          </p:cNvPr>
          <p:cNvSpPr>
            <a:spLocks noGrp="1"/>
          </p:cNvSpPr>
          <p:nvPr>
            <p:ph type="body" sz="quarter" idx="10"/>
          </p:nvPr>
        </p:nvSpPr>
        <p:spPr/>
        <p:txBody>
          <a:bodyPr/>
          <a:lstStyle/>
          <a:p>
            <a:r>
              <a:rPr lang="zh-CN" altLang="en-US" dirty="0"/>
              <a:t>应用文概述</a:t>
            </a:r>
          </a:p>
        </p:txBody>
      </p:sp>
    </p:spTree>
    <p:extLst>
      <p:ext uri="{BB962C8B-B14F-4D97-AF65-F5344CB8AC3E}">
        <p14:creationId xmlns:p14="http://schemas.microsoft.com/office/powerpoint/2010/main" val="168465605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9260A6-D6CB-AC57-4C51-0335C10501F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49A5954-96B9-F63C-B188-FF14B4404C15}"/>
              </a:ext>
            </a:extLst>
          </p:cNvPr>
          <p:cNvSpPr>
            <a:spLocks noGrp="1"/>
          </p:cNvSpPr>
          <p:nvPr>
            <p:ph type="body" sz="quarter" idx="11"/>
          </p:nvPr>
        </p:nvSpPr>
        <p:spPr>
          <a:xfrm>
            <a:off x="337294" y="1715633"/>
            <a:ext cx="11275585" cy="4095160"/>
          </a:xfrm>
        </p:spPr>
        <p:txBody>
          <a:bodyPr/>
          <a:lstStyle/>
          <a:p>
            <a:r>
              <a:rPr lang="zh-CN" altLang="en-US" dirty="0"/>
              <a:t>二、总结</a:t>
            </a:r>
            <a:endParaRPr lang="en-US" altLang="zh-CN" dirty="0"/>
          </a:p>
          <a:p>
            <a:r>
              <a:rPr lang="zh-CN" altLang="en-US" dirty="0"/>
              <a:t>（一）总结的特点</a:t>
            </a:r>
            <a:endParaRPr lang="en-US" altLang="zh-CN" dirty="0"/>
          </a:p>
          <a:p>
            <a:r>
              <a:rPr lang="en-US" altLang="zh-CN" dirty="0"/>
              <a:t>5. </a:t>
            </a:r>
            <a:r>
              <a:rPr lang="zh-CN" altLang="en-US" dirty="0"/>
              <a:t>实践性</a:t>
            </a:r>
            <a:endParaRPr lang="en-US" altLang="zh-CN" dirty="0"/>
          </a:p>
          <a:p>
            <a:r>
              <a:rPr lang="zh-CN" altLang="en-US" dirty="0"/>
              <a:t>总结以实践为基础、以问题为导向。它不是抽象的理论推演，而是基于具体工作实践的真实反映。无论是经验的提炼还是问题的查找，都要以实际工作为出发点和落脚点。因此，撰写总结必须紧密结合实际，注重可操作性和针对性，提出的建议和措施也要便于执行和落实。正是这种鲜明的实践导向，使得总结在行政管理、教育教学、科研项目等多个领域中都具有广泛的应用价值。</a:t>
            </a:r>
          </a:p>
        </p:txBody>
      </p:sp>
      <p:sp>
        <p:nvSpPr>
          <p:cNvPr id="4" name="文本占位符 3">
            <a:extLst>
              <a:ext uri="{FF2B5EF4-FFF2-40B4-BE49-F238E27FC236}">
                <a16:creationId xmlns:a16="http://schemas.microsoft.com/office/drawing/2014/main" id="{294EF3D3-DAF9-7EF0-1A32-93D024F98EA8}"/>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407614408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18B6EA-0546-C8C4-C55A-2BB041C21CB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4C990C4-73D3-1A73-85D2-AC330BC6F83B}"/>
              </a:ext>
            </a:extLst>
          </p:cNvPr>
          <p:cNvSpPr>
            <a:spLocks noGrp="1"/>
          </p:cNvSpPr>
          <p:nvPr>
            <p:ph type="body" sz="quarter" idx="11"/>
          </p:nvPr>
        </p:nvSpPr>
        <p:spPr>
          <a:xfrm>
            <a:off x="337294" y="1715633"/>
            <a:ext cx="11275585" cy="4095160"/>
          </a:xfrm>
        </p:spPr>
        <p:txBody>
          <a:bodyPr/>
          <a:lstStyle/>
          <a:p>
            <a:r>
              <a:rPr lang="zh-CN" altLang="en-US" dirty="0"/>
              <a:t>二、总结</a:t>
            </a:r>
            <a:endParaRPr lang="en-US" altLang="zh-CN" dirty="0"/>
          </a:p>
          <a:p>
            <a:r>
              <a:rPr lang="zh-CN" altLang="en-US" dirty="0"/>
              <a:t>（一）总结的特点</a:t>
            </a:r>
            <a:endParaRPr lang="en-US" altLang="zh-CN" dirty="0"/>
          </a:p>
          <a:p>
            <a:r>
              <a:rPr lang="en-US" altLang="zh-CN" dirty="0"/>
              <a:t>6. </a:t>
            </a:r>
            <a:r>
              <a:rPr lang="zh-CN" altLang="en-US" dirty="0"/>
              <a:t>真实性</a:t>
            </a:r>
            <a:endParaRPr lang="en-US" altLang="zh-CN" dirty="0"/>
          </a:p>
          <a:p>
            <a:r>
              <a:rPr lang="zh-CN" altLang="en-US" dirty="0"/>
              <a:t>真实性是总结的生命线。任何一篇高质量的总结都必须建立在真实、准确的基础之上。无论是成绩的总结，还是问题的揭示，都应以事实为依据，做到不夸大、不回避、不虚构。特别是在涉及数据统计、案例分析、成效评估等方面，更应坚持实事求是的原则，确保信息的真实性。总结的真实性还体现在语言表达的客观公正上，既要充分肯定成绩，也不能回避存在的问题，真正做到全面、真实地反映工作全貌。</a:t>
            </a:r>
          </a:p>
        </p:txBody>
      </p:sp>
      <p:sp>
        <p:nvSpPr>
          <p:cNvPr id="4" name="文本占位符 3">
            <a:extLst>
              <a:ext uri="{FF2B5EF4-FFF2-40B4-BE49-F238E27FC236}">
                <a16:creationId xmlns:a16="http://schemas.microsoft.com/office/drawing/2014/main" id="{C6D5650F-E867-DA93-EAAC-E11363D33690}"/>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223278788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8B5E48-ED0C-E14F-DF88-B9980D95157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1CC4AC5-A556-099A-C54D-F3290B350595}"/>
              </a:ext>
            </a:extLst>
          </p:cNvPr>
          <p:cNvSpPr>
            <a:spLocks noGrp="1"/>
          </p:cNvSpPr>
          <p:nvPr>
            <p:ph type="body" sz="quarter" idx="11"/>
          </p:nvPr>
        </p:nvSpPr>
        <p:spPr>
          <a:xfrm>
            <a:off x="337294" y="1969548"/>
            <a:ext cx="11275585" cy="3587329"/>
          </a:xfrm>
        </p:spPr>
        <p:txBody>
          <a:bodyPr/>
          <a:lstStyle/>
          <a:p>
            <a:r>
              <a:rPr lang="zh-CN" altLang="en-US" dirty="0"/>
              <a:t>二、总结</a:t>
            </a:r>
            <a:endParaRPr lang="en-US" altLang="zh-CN" dirty="0"/>
          </a:p>
          <a:p>
            <a:r>
              <a:rPr lang="zh-CN" altLang="en-US" dirty="0"/>
              <a:t>（一）总结的特点</a:t>
            </a:r>
            <a:endParaRPr lang="en-US" altLang="zh-CN" dirty="0"/>
          </a:p>
          <a:p>
            <a:r>
              <a:rPr lang="en-US" altLang="zh-CN" dirty="0"/>
              <a:t>7. </a:t>
            </a:r>
            <a:r>
              <a:rPr lang="zh-CN" altLang="en-US" dirty="0"/>
              <a:t>时效性</a:t>
            </a:r>
            <a:endParaRPr lang="en-US" altLang="zh-CN" dirty="0"/>
          </a:p>
          <a:p>
            <a:r>
              <a:rPr lang="zh-CN" altLang="en-US" dirty="0"/>
              <a:t>总结具有较强的时效性，只有及时总结，才能迅速发现工作中的亮点与不足，为后续的工作改进提供参考。对于上级而言，下属的总结是上级了解基层情况、掌握工作动态、制定政策的重要依据；对于个人或单位来说，总结则是自我反思、查漏补缺、提升能力的有效手段。因此，总结应在合适的时间节点内完成，以充分发挥其指导作用。</a:t>
            </a:r>
          </a:p>
        </p:txBody>
      </p:sp>
      <p:sp>
        <p:nvSpPr>
          <p:cNvPr id="4" name="文本占位符 3">
            <a:extLst>
              <a:ext uri="{FF2B5EF4-FFF2-40B4-BE49-F238E27FC236}">
                <a16:creationId xmlns:a16="http://schemas.microsoft.com/office/drawing/2014/main" id="{67DDCE6C-097E-D2C0-4366-8C93F8CC1A87}"/>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58104448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CC189A-729F-DE19-6E7A-FFF240FF656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9F21B73-812E-9201-C3E4-DF561E10AA84}"/>
              </a:ext>
            </a:extLst>
          </p:cNvPr>
          <p:cNvSpPr>
            <a:spLocks noGrp="1"/>
          </p:cNvSpPr>
          <p:nvPr>
            <p:ph type="body" sz="quarter" idx="11"/>
          </p:nvPr>
        </p:nvSpPr>
        <p:spPr>
          <a:xfrm>
            <a:off x="337294" y="1969548"/>
            <a:ext cx="11275585" cy="3587329"/>
          </a:xfrm>
        </p:spPr>
        <p:txBody>
          <a:bodyPr/>
          <a:lstStyle/>
          <a:p>
            <a:r>
              <a:rPr lang="zh-CN" altLang="en-US" dirty="0"/>
              <a:t>二、总结</a:t>
            </a:r>
            <a:endParaRPr lang="en-US" altLang="zh-CN" dirty="0"/>
          </a:p>
          <a:p>
            <a:r>
              <a:rPr lang="zh-CN" altLang="en-US" dirty="0"/>
              <a:t>（二）总结的分类</a:t>
            </a:r>
            <a:endParaRPr lang="en-US" altLang="zh-CN" dirty="0"/>
          </a:p>
          <a:p>
            <a:r>
              <a:rPr lang="en-US" altLang="zh-CN" dirty="0"/>
              <a:t>1. </a:t>
            </a:r>
            <a:r>
              <a:rPr lang="zh-CN" altLang="en-US" dirty="0"/>
              <a:t>按内容分类</a:t>
            </a:r>
            <a:endParaRPr lang="en-US" altLang="zh-CN" dirty="0"/>
          </a:p>
          <a:p>
            <a:pPr marL="1074738" indent="-342900">
              <a:buSzPct val="80000"/>
              <a:buFont typeface="Wingdings" panose="05000000000000000000" pitchFamily="2" charset="2"/>
              <a:buChar char="l"/>
            </a:pPr>
            <a:r>
              <a:rPr lang="zh-CN" altLang="en-US" dirty="0"/>
              <a:t>工作总结：反映单位或个人在一定时期内的工作完成情况。</a:t>
            </a:r>
            <a:endParaRPr lang="en-US" altLang="zh-CN" dirty="0"/>
          </a:p>
          <a:p>
            <a:pPr marL="1074738" indent="-342900">
              <a:buSzPct val="80000"/>
              <a:buFont typeface="Wingdings" panose="05000000000000000000" pitchFamily="2" charset="2"/>
              <a:buChar char="l"/>
            </a:pPr>
            <a:r>
              <a:rPr lang="zh-CN" altLang="en-US" dirty="0"/>
              <a:t>学习总结：用于学生或干部的学习过程回顾与反思。</a:t>
            </a:r>
            <a:endParaRPr lang="en-US" altLang="zh-CN" dirty="0"/>
          </a:p>
          <a:p>
            <a:pPr marL="1074738" indent="-342900">
              <a:buSzPct val="80000"/>
              <a:buFont typeface="Wingdings" panose="05000000000000000000" pitchFamily="2" charset="2"/>
              <a:buChar char="l"/>
            </a:pPr>
            <a:r>
              <a:rPr lang="zh-CN" altLang="en-US" dirty="0"/>
              <a:t>思想总结：侧重于思想认识、政治立场等方面的总结。</a:t>
            </a:r>
            <a:endParaRPr lang="en-US" altLang="zh-CN" dirty="0"/>
          </a:p>
          <a:p>
            <a:pPr marL="1074738" indent="-342900">
              <a:buSzPct val="80000"/>
              <a:buFont typeface="Wingdings" panose="05000000000000000000" pitchFamily="2" charset="2"/>
              <a:buChar char="l"/>
            </a:pPr>
            <a:r>
              <a:rPr lang="zh-CN" altLang="en-US" dirty="0"/>
              <a:t>科研总结：总结科研项目实施过程中的做法与成果。</a:t>
            </a:r>
          </a:p>
        </p:txBody>
      </p:sp>
      <p:sp>
        <p:nvSpPr>
          <p:cNvPr id="4" name="文本占位符 3">
            <a:extLst>
              <a:ext uri="{FF2B5EF4-FFF2-40B4-BE49-F238E27FC236}">
                <a16:creationId xmlns:a16="http://schemas.microsoft.com/office/drawing/2014/main" id="{E50FDA5D-3811-EB82-D4C3-28E12F82192B}"/>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288682636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27469A-CB16-BAE0-3987-71DD2D5C0B6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116A6A0-36AE-5D03-6DC0-1AA5BBF8B064}"/>
              </a:ext>
            </a:extLst>
          </p:cNvPr>
          <p:cNvSpPr>
            <a:spLocks noGrp="1"/>
          </p:cNvSpPr>
          <p:nvPr>
            <p:ph type="body" sz="quarter" idx="11"/>
          </p:nvPr>
        </p:nvSpPr>
        <p:spPr>
          <a:xfrm>
            <a:off x="337294" y="1969548"/>
            <a:ext cx="11275585" cy="3587329"/>
          </a:xfrm>
        </p:spPr>
        <p:txBody>
          <a:bodyPr/>
          <a:lstStyle/>
          <a:p>
            <a:r>
              <a:rPr lang="zh-CN" altLang="en-US" dirty="0"/>
              <a:t>二、总结</a:t>
            </a:r>
            <a:endParaRPr lang="en-US" altLang="zh-CN" dirty="0"/>
          </a:p>
          <a:p>
            <a:r>
              <a:rPr lang="zh-CN" altLang="en-US" dirty="0"/>
              <a:t>（二）总结的分类</a:t>
            </a:r>
            <a:endParaRPr lang="en-US" altLang="zh-CN" dirty="0"/>
          </a:p>
          <a:p>
            <a:r>
              <a:rPr lang="en-US" altLang="zh-CN" dirty="0"/>
              <a:t>2. </a:t>
            </a:r>
            <a:r>
              <a:rPr lang="zh-CN" altLang="en-US" dirty="0"/>
              <a:t>按范围分类</a:t>
            </a:r>
            <a:endParaRPr lang="en-US" altLang="zh-CN" dirty="0"/>
          </a:p>
          <a:p>
            <a:pPr marL="1074738" indent="-342900">
              <a:buSzPct val="80000"/>
              <a:buFont typeface="Wingdings" panose="05000000000000000000" pitchFamily="2" charset="2"/>
              <a:buChar char="l"/>
            </a:pPr>
            <a:r>
              <a:rPr lang="zh-CN" altLang="en-US" dirty="0"/>
              <a:t>单位总结：如学校、公司年度综合总结。</a:t>
            </a:r>
          </a:p>
          <a:p>
            <a:pPr marL="1074738" indent="-342900">
              <a:buSzPct val="80000"/>
              <a:buFont typeface="Wingdings" panose="05000000000000000000" pitchFamily="2" charset="2"/>
              <a:buChar char="l"/>
            </a:pPr>
            <a:r>
              <a:rPr lang="zh-CN" altLang="en-US" dirty="0"/>
              <a:t>部门总结：如人事处、财务科等内部科室的工作总结。</a:t>
            </a:r>
          </a:p>
          <a:p>
            <a:pPr marL="1074738" indent="-342900">
              <a:buSzPct val="80000"/>
              <a:buFont typeface="Wingdings" panose="05000000000000000000" pitchFamily="2" charset="2"/>
              <a:buChar char="l"/>
            </a:pPr>
            <a:r>
              <a:rPr lang="zh-CN" altLang="en-US" dirty="0"/>
              <a:t>科室总结：具体到某一岗位或职能单元的工作回顾。</a:t>
            </a:r>
          </a:p>
          <a:p>
            <a:pPr marL="1074738" indent="-342900">
              <a:buSzPct val="80000"/>
              <a:buFont typeface="Wingdings" panose="05000000000000000000" pitchFamily="2" charset="2"/>
              <a:buChar char="l"/>
            </a:pPr>
            <a:r>
              <a:rPr lang="zh-CN" altLang="en-US" dirty="0"/>
              <a:t>个人总结：针对个人的思想、学习、工作等方面的情况进行总结。</a:t>
            </a:r>
          </a:p>
        </p:txBody>
      </p:sp>
      <p:sp>
        <p:nvSpPr>
          <p:cNvPr id="4" name="文本占位符 3">
            <a:extLst>
              <a:ext uri="{FF2B5EF4-FFF2-40B4-BE49-F238E27FC236}">
                <a16:creationId xmlns:a16="http://schemas.microsoft.com/office/drawing/2014/main" id="{0BD2D6F9-C487-F9C8-F46C-BF52F4175B60}"/>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150497025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C4A048-31AE-D7FC-BD14-9AB8AAA31AA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4F54F6C-A98C-9B81-21BB-CCA6A92D5723}"/>
              </a:ext>
            </a:extLst>
          </p:cNvPr>
          <p:cNvSpPr>
            <a:spLocks noGrp="1"/>
          </p:cNvSpPr>
          <p:nvPr>
            <p:ph type="body" sz="quarter" idx="11"/>
          </p:nvPr>
        </p:nvSpPr>
        <p:spPr>
          <a:xfrm>
            <a:off x="337294" y="1969548"/>
            <a:ext cx="11275585" cy="3587329"/>
          </a:xfrm>
        </p:spPr>
        <p:txBody>
          <a:bodyPr/>
          <a:lstStyle/>
          <a:p>
            <a:r>
              <a:rPr lang="zh-CN" altLang="en-US" dirty="0"/>
              <a:t>二、总结</a:t>
            </a:r>
            <a:endParaRPr lang="en-US" altLang="zh-CN" dirty="0"/>
          </a:p>
          <a:p>
            <a:r>
              <a:rPr lang="zh-CN" altLang="en-US" dirty="0"/>
              <a:t>（二）总结的分类</a:t>
            </a:r>
            <a:endParaRPr lang="en-US" altLang="zh-CN" dirty="0"/>
          </a:p>
          <a:p>
            <a:r>
              <a:rPr lang="en-US" altLang="zh-CN" dirty="0"/>
              <a:t>3. </a:t>
            </a:r>
            <a:r>
              <a:rPr lang="zh-CN" altLang="en-US" dirty="0"/>
              <a:t>按时间分类</a:t>
            </a:r>
            <a:endParaRPr lang="en-US" altLang="zh-CN" dirty="0"/>
          </a:p>
          <a:p>
            <a:pPr marL="1074738" indent="-342900">
              <a:buSzPct val="80000"/>
              <a:buFont typeface="Wingdings" panose="05000000000000000000" pitchFamily="2" charset="2"/>
              <a:buChar char="l"/>
            </a:pPr>
            <a:r>
              <a:rPr lang="zh-CN" altLang="en-US" dirty="0"/>
              <a:t>年度总结：一年工作完成情况的汇总。</a:t>
            </a:r>
          </a:p>
          <a:p>
            <a:pPr marL="1074738" indent="-342900">
              <a:buSzPct val="80000"/>
              <a:buFont typeface="Wingdings" panose="05000000000000000000" pitchFamily="2" charset="2"/>
              <a:buChar char="l"/>
            </a:pPr>
            <a:r>
              <a:rPr lang="zh-CN" altLang="en-US" dirty="0"/>
              <a:t>学期总结：多用于教育机构或学生群体。</a:t>
            </a:r>
          </a:p>
          <a:p>
            <a:pPr marL="1074738" indent="-342900">
              <a:buSzPct val="80000"/>
              <a:buFont typeface="Wingdings" panose="05000000000000000000" pitchFamily="2" charset="2"/>
              <a:buChar char="l"/>
            </a:pPr>
            <a:r>
              <a:rPr lang="zh-CN" altLang="en-US" dirty="0"/>
              <a:t>季度总结：阶段性工作的回顾与调整。</a:t>
            </a:r>
          </a:p>
          <a:p>
            <a:pPr marL="1074738" indent="-342900">
              <a:buSzPct val="80000"/>
              <a:buFont typeface="Wingdings" panose="05000000000000000000" pitchFamily="2" charset="2"/>
              <a:buChar char="l"/>
            </a:pPr>
            <a:r>
              <a:rPr lang="zh-CN" altLang="en-US" dirty="0"/>
              <a:t>月度总结：适用于日常工作任务较多的单位或个人。</a:t>
            </a:r>
          </a:p>
        </p:txBody>
      </p:sp>
      <p:sp>
        <p:nvSpPr>
          <p:cNvPr id="4" name="文本占位符 3">
            <a:extLst>
              <a:ext uri="{FF2B5EF4-FFF2-40B4-BE49-F238E27FC236}">
                <a16:creationId xmlns:a16="http://schemas.microsoft.com/office/drawing/2014/main" id="{887F7533-8523-7A35-76FC-557D4EFD31A5}"/>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316038445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BA7DE7-8CB3-7000-428F-DE041A06860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C6F59BF-3179-C5A7-E71D-1D2D6668F809}"/>
              </a:ext>
            </a:extLst>
          </p:cNvPr>
          <p:cNvSpPr>
            <a:spLocks noGrp="1"/>
          </p:cNvSpPr>
          <p:nvPr>
            <p:ph type="body" sz="quarter" idx="11"/>
          </p:nvPr>
        </p:nvSpPr>
        <p:spPr>
          <a:xfrm>
            <a:off x="337294" y="1461717"/>
            <a:ext cx="11275585" cy="4602991"/>
          </a:xfrm>
        </p:spPr>
        <p:txBody>
          <a:bodyPr/>
          <a:lstStyle/>
          <a:p>
            <a:r>
              <a:rPr lang="zh-CN" altLang="en-US" dirty="0"/>
              <a:t>二、总结</a:t>
            </a:r>
            <a:endParaRPr lang="en-US" altLang="zh-CN" dirty="0"/>
          </a:p>
          <a:p>
            <a:r>
              <a:rPr lang="zh-CN" altLang="en-US" dirty="0"/>
              <a:t>（二）总结的分类</a:t>
            </a:r>
            <a:endParaRPr lang="en-US" altLang="zh-CN" dirty="0"/>
          </a:p>
          <a:p>
            <a:r>
              <a:rPr lang="en-US" altLang="zh-CN" dirty="0"/>
              <a:t>4. </a:t>
            </a:r>
            <a:r>
              <a:rPr lang="zh-CN" altLang="en-US" dirty="0"/>
              <a:t>按性质分类</a:t>
            </a:r>
            <a:endParaRPr lang="en-US" altLang="zh-CN" dirty="0"/>
          </a:p>
          <a:p>
            <a:pPr>
              <a:buSzPct val="80000"/>
            </a:pPr>
            <a:r>
              <a:rPr lang="zh-CN" altLang="en-US" dirty="0"/>
              <a:t>综合总结（又称全面总结）：对一定时期内各项工作的整体回顾与评价，常见于年终总结。</a:t>
            </a:r>
            <a:endParaRPr lang="en-US" altLang="zh-CN" dirty="0"/>
          </a:p>
          <a:p>
            <a:pPr>
              <a:buSzPct val="80000"/>
            </a:pPr>
            <a:r>
              <a:rPr lang="zh-CN" altLang="en-US" dirty="0"/>
              <a:t>专题总结：针对某项专项任务或重点问题进行的专项总结，常用于推广成功经验或查找问题根源。</a:t>
            </a:r>
          </a:p>
          <a:p>
            <a:pPr>
              <a:buSzPct val="80000"/>
            </a:pPr>
            <a:r>
              <a:rPr lang="zh-CN" altLang="en-US" dirty="0"/>
              <a:t>此外，在实际工作中，还有一些类似总结功能的文体，如“自查报告”“工作回顾”“经验交流材料”“小结”等，虽然名称不同，但本质上都属于总结类事务文书。</a:t>
            </a:r>
          </a:p>
        </p:txBody>
      </p:sp>
      <p:sp>
        <p:nvSpPr>
          <p:cNvPr id="4" name="文本占位符 3">
            <a:extLst>
              <a:ext uri="{FF2B5EF4-FFF2-40B4-BE49-F238E27FC236}">
                <a16:creationId xmlns:a16="http://schemas.microsoft.com/office/drawing/2014/main" id="{C1B9065C-8B93-FCC9-78E3-927DA59AEB06}"/>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84391121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36E205-F565-F0CC-1B79-F3FA1184D18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7AF5529-C451-6774-32AA-962091F636E3}"/>
              </a:ext>
            </a:extLst>
          </p:cNvPr>
          <p:cNvSpPr>
            <a:spLocks noGrp="1"/>
          </p:cNvSpPr>
          <p:nvPr>
            <p:ph type="body" sz="quarter" idx="11"/>
          </p:nvPr>
        </p:nvSpPr>
        <p:spPr>
          <a:xfrm>
            <a:off x="337294" y="1207802"/>
            <a:ext cx="11275585" cy="5110823"/>
          </a:xfrm>
        </p:spPr>
        <p:txBody>
          <a:bodyPr/>
          <a:lstStyle/>
          <a:p>
            <a:r>
              <a:rPr lang="zh-CN" altLang="en-US" dirty="0"/>
              <a:t>二、总结</a:t>
            </a:r>
            <a:endParaRPr lang="en-US" altLang="zh-CN" dirty="0"/>
          </a:p>
          <a:p>
            <a:r>
              <a:rPr lang="zh-CN" altLang="en-US" dirty="0"/>
              <a:t>（三）总结的格式与写法</a:t>
            </a:r>
            <a:endParaRPr lang="en-US" altLang="zh-CN" dirty="0"/>
          </a:p>
          <a:p>
            <a:r>
              <a:rPr lang="en-US" altLang="zh-CN" dirty="0"/>
              <a:t>1. </a:t>
            </a:r>
            <a:r>
              <a:rPr lang="zh-CN" altLang="en-US" dirty="0"/>
              <a:t>标题</a:t>
            </a:r>
            <a:endParaRPr lang="en-US" altLang="zh-CN" dirty="0"/>
          </a:p>
          <a:p>
            <a:r>
              <a:rPr lang="zh-CN" altLang="en-US" dirty="0"/>
              <a:t>标题应简明扼要地反映总结的核心内容或主题，常见的写法有以下几种：</a:t>
            </a:r>
            <a:endParaRPr lang="en-US" altLang="zh-CN" dirty="0"/>
          </a:p>
          <a:p>
            <a:pPr marL="1074738" indent="-342900">
              <a:buSzPct val="80000"/>
              <a:buFont typeface="Wingdings" panose="05000000000000000000" pitchFamily="2" charset="2"/>
              <a:buChar char="l"/>
            </a:pPr>
            <a:r>
              <a:rPr lang="zh-CN" altLang="en-US" dirty="0"/>
              <a:t>公文式标题：由单位名称、时间、事由和文种构成，如</a:t>
            </a:r>
            <a:r>
              <a:rPr lang="en-US" altLang="zh-CN" dirty="0"/>
              <a:t>《××</a:t>
            </a:r>
            <a:r>
              <a:rPr lang="zh-CN" altLang="en-US" dirty="0"/>
              <a:t>学院</a:t>
            </a:r>
            <a:r>
              <a:rPr lang="en-US" altLang="zh-CN" dirty="0"/>
              <a:t>2025 </a:t>
            </a:r>
            <a:r>
              <a:rPr lang="zh-CN" altLang="en-US" dirty="0"/>
              <a:t>年招生工作总结</a:t>
            </a:r>
            <a:r>
              <a:rPr lang="en-US" altLang="zh-CN" dirty="0"/>
              <a:t>》</a:t>
            </a:r>
            <a:r>
              <a:rPr lang="zh-CN" altLang="en-US" dirty="0"/>
              <a:t>。</a:t>
            </a:r>
          </a:p>
          <a:p>
            <a:pPr marL="1074738" indent="-342900">
              <a:buSzPct val="80000"/>
              <a:buFont typeface="Wingdings" panose="05000000000000000000" pitchFamily="2" charset="2"/>
              <a:buChar char="l"/>
            </a:pPr>
            <a:r>
              <a:rPr lang="zh-CN" altLang="en-US" dirty="0"/>
              <a:t>文章式标题：多为单行标题，概括主要内容或基本观点，不出现“总结”字样，如</a:t>
            </a:r>
            <a:r>
              <a:rPr lang="en-US" altLang="zh-CN" dirty="0"/>
              <a:t>《</a:t>
            </a:r>
            <a:r>
              <a:rPr lang="zh-CN" altLang="en-US" dirty="0"/>
              <a:t>深化改革促发展 精准施策提质量</a:t>
            </a:r>
            <a:r>
              <a:rPr lang="en-US" altLang="zh-CN" dirty="0"/>
              <a:t>》</a:t>
            </a:r>
            <a:r>
              <a:rPr lang="zh-CN" altLang="en-US" dirty="0"/>
              <a:t>。</a:t>
            </a:r>
          </a:p>
          <a:p>
            <a:pPr marL="1074738" indent="-342900">
              <a:buSzPct val="80000"/>
              <a:buFont typeface="Wingdings" panose="05000000000000000000" pitchFamily="2" charset="2"/>
              <a:buChar char="l"/>
            </a:pPr>
            <a:r>
              <a:rPr lang="zh-CN" altLang="en-US" dirty="0"/>
              <a:t>双行式标题：正、副标题结合，正标题揭示核心观点，副标题点明单位、时间、立德树人担使命 育人为本谱新篇 事由和文种。</a:t>
            </a:r>
          </a:p>
        </p:txBody>
      </p:sp>
      <p:sp>
        <p:nvSpPr>
          <p:cNvPr id="4" name="文本占位符 3">
            <a:extLst>
              <a:ext uri="{FF2B5EF4-FFF2-40B4-BE49-F238E27FC236}">
                <a16:creationId xmlns:a16="http://schemas.microsoft.com/office/drawing/2014/main" id="{D07CC7D9-829E-8BEE-14B0-1C8D300F1163}"/>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264315826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F05520-BDBC-EBA7-61F2-AE9B31594D0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B4FA819-8ECA-9358-E9B7-DC136E1027FE}"/>
              </a:ext>
            </a:extLst>
          </p:cNvPr>
          <p:cNvSpPr>
            <a:spLocks noGrp="1"/>
          </p:cNvSpPr>
          <p:nvPr>
            <p:ph type="body" sz="quarter" idx="11"/>
          </p:nvPr>
        </p:nvSpPr>
        <p:spPr>
          <a:xfrm>
            <a:off x="337294" y="1969549"/>
            <a:ext cx="11275585" cy="3587329"/>
          </a:xfrm>
        </p:spPr>
        <p:txBody>
          <a:bodyPr/>
          <a:lstStyle/>
          <a:p>
            <a:r>
              <a:rPr lang="zh-CN" altLang="en-US" dirty="0"/>
              <a:t>二、总结</a:t>
            </a:r>
            <a:endParaRPr lang="en-US" altLang="zh-CN" dirty="0"/>
          </a:p>
          <a:p>
            <a:r>
              <a:rPr lang="zh-CN" altLang="en-US" dirty="0"/>
              <a:t>（三）总结的格式与写法</a:t>
            </a:r>
            <a:endParaRPr lang="en-US" altLang="zh-CN" dirty="0"/>
          </a:p>
          <a:p>
            <a:r>
              <a:rPr lang="en-US" altLang="zh-CN" dirty="0"/>
              <a:t>2. </a:t>
            </a:r>
            <a:r>
              <a:rPr lang="zh-CN" altLang="en-US" dirty="0"/>
              <a:t>正文</a:t>
            </a:r>
            <a:endParaRPr lang="en-US" altLang="zh-CN" dirty="0"/>
          </a:p>
          <a:p>
            <a:r>
              <a:rPr lang="zh-CN" altLang="en-US" dirty="0"/>
              <a:t>正文是总结的核心内容，一般包括前言、主体和结尾 </a:t>
            </a:r>
            <a:r>
              <a:rPr lang="en-US" altLang="zh-CN" dirty="0"/>
              <a:t>3 </a:t>
            </a:r>
            <a:r>
              <a:rPr lang="zh-CN" altLang="en-US" dirty="0"/>
              <a:t>个部分。</a:t>
            </a:r>
            <a:endParaRPr lang="en-US" altLang="zh-CN" dirty="0"/>
          </a:p>
          <a:p>
            <a:pPr marL="731838" indent="0">
              <a:buSzPct val="80000"/>
            </a:pPr>
            <a:r>
              <a:rPr lang="zh-CN" altLang="en-US" dirty="0"/>
              <a:t>（</a:t>
            </a:r>
            <a:r>
              <a:rPr lang="en-US" altLang="zh-CN" dirty="0"/>
              <a:t>1</a:t>
            </a:r>
            <a:r>
              <a:rPr lang="zh-CN" altLang="en-US" dirty="0"/>
              <a:t>）前言</a:t>
            </a:r>
            <a:endParaRPr lang="en-US" altLang="zh-CN" dirty="0"/>
          </a:p>
          <a:p>
            <a:pPr marL="731838" indent="0">
              <a:buSzPct val="80000"/>
            </a:pPr>
            <a:r>
              <a:rPr lang="zh-CN" altLang="en-US" dirty="0"/>
              <a:t>（</a:t>
            </a:r>
            <a:r>
              <a:rPr lang="en-US" altLang="zh-CN" dirty="0"/>
              <a:t>2</a:t>
            </a:r>
            <a:r>
              <a:rPr lang="zh-CN" altLang="en-US" dirty="0"/>
              <a:t>）主体</a:t>
            </a:r>
            <a:endParaRPr lang="en-US" altLang="zh-CN" dirty="0"/>
          </a:p>
          <a:p>
            <a:pPr marL="731838" indent="0">
              <a:buSzPct val="80000"/>
            </a:pPr>
            <a:r>
              <a:rPr lang="zh-CN" altLang="en-US" dirty="0"/>
              <a:t>（</a:t>
            </a:r>
            <a:r>
              <a:rPr lang="en-US" altLang="zh-CN" dirty="0"/>
              <a:t>3</a:t>
            </a:r>
            <a:r>
              <a:rPr lang="zh-CN" altLang="en-US" dirty="0"/>
              <a:t>）结尾</a:t>
            </a:r>
          </a:p>
        </p:txBody>
      </p:sp>
      <p:sp>
        <p:nvSpPr>
          <p:cNvPr id="4" name="文本占位符 3">
            <a:extLst>
              <a:ext uri="{FF2B5EF4-FFF2-40B4-BE49-F238E27FC236}">
                <a16:creationId xmlns:a16="http://schemas.microsoft.com/office/drawing/2014/main" id="{4B0DABFD-D5FA-163C-9588-0C76DB721721}"/>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168147820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C33F65-13B3-2297-7D37-CFBE88D3383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D71656F-DB0B-1A71-A60B-AE0A858CEEC0}"/>
              </a:ext>
            </a:extLst>
          </p:cNvPr>
          <p:cNvSpPr>
            <a:spLocks noGrp="1"/>
          </p:cNvSpPr>
          <p:nvPr>
            <p:ph type="body" sz="quarter" idx="11"/>
          </p:nvPr>
        </p:nvSpPr>
        <p:spPr>
          <a:xfrm>
            <a:off x="337294" y="2477381"/>
            <a:ext cx="11275585" cy="2571666"/>
          </a:xfrm>
        </p:spPr>
        <p:txBody>
          <a:bodyPr/>
          <a:lstStyle/>
          <a:p>
            <a:r>
              <a:rPr lang="zh-CN" altLang="en-US" dirty="0"/>
              <a:t>二、总结</a:t>
            </a:r>
            <a:endParaRPr lang="en-US" altLang="zh-CN" dirty="0"/>
          </a:p>
          <a:p>
            <a:r>
              <a:rPr lang="zh-CN" altLang="en-US" dirty="0"/>
              <a:t>（三）总结的格式与写法</a:t>
            </a:r>
            <a:endParaRPr lang="en-US" altLang="zh-CN" dirty="0"/>
          </a:p>
          <a:p>
            <a:r>
              <a:rPr lang="en-US" altLang="zh-CN" dirty="0"/>
              <a:t>3. </a:t>
            </a:r>
            <a:r>
              <a:rPr lang="zh-CN" altLang="en-US" dirty="0"/>
              <a:t>落款</a:t>
            </a:r>
            <a:endParaRPr lang="en-US" altLang="zh-CN" dirty="0"/>
          </a:p>
          <a:p>
            <a:r>
              <a:rPr lang="zh-CN" altLang="en-US" dirty="0"/>
              <a:t>标明总结的作者（单位或个人）及撰写时间。若标题中已有单位和时间信息，可省略落款。</a:t>
            </a:r>
          </a:p>
        </p:txBody>
      </p:sp>
      <p:sp>
        <p:nvSpPr>
          <p:cNvPr id="4" name="文本占位符 3">
            <a:extLst>
              <a:ext uri="{FF2B5EF4-FFF2-40B4-BE49-F238E27FC236}">
                <a16:creationId xmlns:a16="http://schemas.microsoft.com/office/drawing/2014/main" id="{AB3B8B1A-956E-3F86-3CE5-04FF05921F8F}"/>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421407501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814AF2-9963-F304-4537-E3CC171628E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44B622B-AC34-FB35-E252-8DA36EED18C4}"/>
              </a:ext>
            </a:extLst>
          </p:cNvPr>
          <p:cNvSpPr>
            <a:spLocks noGrp="1"/>
          </p:cNvSpPr>
          <p:nvPr>
            <p:ph type="body" sz="quarter" idx="11"/>
          </p:nvPr>
        </p:nvSpPr>
        <p:spPr>
          <a:xfrm>
            <a:off x="337294" y="1969545"/>
            <a:ext cx="11275585" cy="3587329"/>
          </a:xfrm>
        </p:spPr>
        <p:txBody>
          <a:bodyPr/>
          <a:lstStyle/>
          <a:p>
            <a:r>
              <a:rPr lang="zh-CN" altLang="en-US" dirty="0"/>
              <a:t>四、应用文的类型</a:t>
            </a:r>
            <a:endParaRPr lang="en-US" altLang="zh-CN" dirty="0"/>
          </a:p>
          <a:p>
            <a:r>
              <a:rPr lang="zh-CN" altLang="en-US" dirty="0"/>
              <a:t>（二）专用型应用文</a:t>
            </a:r>
            <a:endParaRPr lang="en-US" altLang="zh-CN" dirty="0"/>
          </a:p>
          <a:p>
            <a:r>
              <a:rPr lang="en-US" altLang="zh-CN" dirty="0"/>
              <a:t>1. </a:t>
            </a:r>
            <a:r>
              <a:rPr lang="zh-CN" altLang="en-US" dirty="0"/>
              <a:t>科技文书</a:t>
            </a:r>
            <a:endParaRPr lang="en-US" altLang="zh-CN" dirty="0"/>
          </a:p>
          <a:p>
            <a:r>
              <a:rPr lang="zh-CN" altLang="en-US" dirty="0"/>
              <a:t>科技文书是指在科研、工程、教育等领域中用于记录、说明、论证科学技术成果的文书。科技文书主要包括：科研项目申请书、专利申请书、实验报告、技术说明书；学术论文、毕业论文、调研报告等。</a:t>
            </a:r>
          </a:p>
          <a:p>
            <a:r>
              <a:rPr lang="zh-CN" altLang="en-US" dirty="0"/>
              <a:t>科技文书强调严谨性、逻辑性和客观性，是科研管理和成果转化的重要媒介。</a:t>
            </a:r>
          </a:p>
        </p:txBody>
      </p:sp>
      <p:sp>
        <p:nvSpPr>
          <p:cNvPr id="4" name="文本占位符 3">
            <a:extLst>
              <a:ext uri="{FF2B5EF4-FFF2-40B4-BE49-F238E27FC236}">
                <a16:creationId xmlns:a16="http://schemas.microsoft.com/office/drawing/2014/main" id="{CE8CA840-A57B-CD40-F356-E369B55C6B8D}"/>
              </a:ext>
            </a:extLst>
          </p:cNvPr>
          <p:cNvSpPr>
            <a:spLocks noGrp="1"/>
          </p:cNvSpPr>
          <p:nvPr>
            <p:ph type="body" sz="quarter" idx="10"/>
          </p:nvPr>
        </p:nvSpPr>
        <p:spPr/>
        <p:txBody>
          <a:bodyPr/>
          <a:lstStyle/>
          <a:p>
            <a:r>
              <a:rPr lang="zh-CN" altLang="en-US" dirty="0"/>
              <a:t>应用文概述</a:t>
            </a:r>
          </a:p>
        </p:txBody>
      </p:sp>
    </p:spTree>
    <p:extLst>
      <p:ext uri="{BB962C8B-B14F-4D97-AF65-F5344CB8AC3E}">
        <p14:creationId xmlns:p14="http://schemas.microsoft.com/office/powerpoint/2010/main" val="104173419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40D0BC-CAA9-A6F3-0B0D-10881051379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4E5A4C3-B3EA-D408-2A5C-13B6BD2A8524}"/>
              </a:ext>
            </a:extLst>
          </p:cNvPr>
          <p:cNvSpPr>
            <a:spLocks noGrp="1"/>
          </p:cNvSpPr>
          <p:nvPr>
            <p:ph type="body" sz="quarter" idx="11"/>
          </p:nvPr>
        </p:nvSpPr>
        <p:spPr>
          <a:xfrm>
            <a:off x="337294" y="2477382"/>
            <a:ext cx="11275585" cy="2571666"/>
          </a:xfrm>
        </p:spPr>
        <p:txBody>
          <a:bodyPr/>
          <a:lstStyle/>
          <a:p>
            <a:r>
              <a:rPr lang="zh-CN" altLang="en-US" dirty="0"/>
              <a:t>二、总结</a:t>
            </a:r>
            <a:endParaRPr lang="en-US" altLang="zh-CN" dirty="0"/>
          </a:p>
          <a:p>
            <a:r>
              <a:rPr lang="zh-CN" altLang="en-US" dirty="0"/>
              <a:t>（四）总结的写作角度</a:t>
            </a:r>
            <a:endParaRPr lang="en-US" altLang="zh-CN" dirty="0"/>
          </a:p>
          <a:p>
            <a:r>
              <a:rPr lang="en-US" altLang="zh-CN" dirty="0"/>
              <a:t>1. </a:t>
            </a:r>
            <a:r>
              <a:rPr lang="zh-CN" altLang="en-US" dirty="0"/>
              <a:t>按工作职责分块总结</a:t>
            </a:r>
            <a:endParaRPr lang="en-US" altLang="zh-CN" dirty="0"/>
          </a:p>
          <a:p>
            <a:r>
              <a:rPr lang="zh-CN" altLang="en-US" dirty="0"/>
              <a:t>围绕岗位职责开展总结，适用于年度考核、述职汇报等场合。优点是内容全面，便于考核，缺点是易流于形式，缺乏新意。</a:t>
            </a:r>
          </a:p>
        </p:txBody>
      </p:sp>
      <p:sp>
        <p:nvSpPr>
          <p:cNvPr id="4" name="文本占位符 3">
            <a:extLst>
              <a:ext uri="{FF2B5EF4-FFF2-40B4-BE49-F238E27FC236}">
                <a16:creationId xmlns:a16="http://schemas.microsoft.com/office/drawing/2014/main" id="{CB3CE0F3-2B08-3E2D-228D-3709B8DA8A53}"/>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31698619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811CC6-1FF9-D5A3-B8B7-F53ECC321AB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6EE3216-2164-3EC6-F671-8533454EDC3E}"/>
              </a:ext>
            </a:extLst>
          </p:cNvPr>
          <p:cNvSpPr>
            <a:spLocks noGrp="1"/>
          </p:cNvSpPr>
          <p:nvPr>
            <p:ph type="body" sz="quarter" idx="11"/>
          </p:nvPr>
        </p:nvSpPr>
        <p:spPr>
          <a:xfrm>
            <a:off x="337294" y="2477382"/>
            <a:ext cx="11275585" cy="2571666"/>
          </a:xfrm>
        </p:spPr>
        <p:txBody>
          <a:bodyPr/>
          <a:lstStyle/>
          <a:p>
            <a:r>
              <a:rPr lang="zh-CN" altLang="en-US" dirty="0"/>
              <a:t>二、总结</a:t>
            </a:r>
            <a:endParaRPr lang="en-US" altLang="zh-CN" dirty="0"/>
          </a:p>
          <a:p>
            <a:r>
              <a:rPr lang="zh-CN" altLang="en-US" dirty="0"/>
              <a:t>（四）总结的写作角度</a:t>
            </a:r>
            <a:endParaRPr lang="en-US" altLang="zh-CN" dirty="0"/>
          </a:p>
          <a:p>
            <a:r>
              <a:rPr lang="en-US" altLang="zh-CN" dirty="0"/>
              <a:t>2. </a:t>
            </a:r>
            <a:r>
              <a:rPr lang="zh-CN" altLang="en-US" dirty="0"/>
              <a:t>按工作措施与成效总结</a:t>
            </a:r>
            <a:endParaRPr lang="en-US" altLang="zh-CN" dirty="0"/>
          </a:p>
          <a:p>
            <a:r>
              <a:rPr lang="zh-CN" altLang="en-US" dirty="0"/>
              <a:t>先写采取了哪些措施，再写取得了什么成效，适用于改革试点、创新项目总结等。政府工作报告常用此法，能有效体现工作实绩。</a:t>
            </a:r>
          </a:p>
        </p:txBody>
      </p:sp>
      <p:sp>
        <p:nvSpPr>
          <p:cNvPr id="4" name="文本占位符 3">
            <a:extLst>
              <a:ext uri="{FF2B5EF4-FFF2-40B4-BE49-F238E27FC236}">
                <a16:creationId xmlns:a16="http://schemas.microsoft.com/office/drawing/2014/main" id="{3C91A1F7-05FD-1C2F-C1E6-3099AEAED9C0}"/>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401705034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3F01B2-818C-BE51-28C5-95DEA4EAE2D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3F7BF2D-AB44-6613-DA0F-EE0044A76CD8}"/>
              </a:ext>
            </a:extLst>
          </p:cNvPr>
          <p:cNvSpPr>
            <a:spLocks noGrp="1"/>
          </p:cNvSpPr>
          <p:nvPr>
            <p:ph type="body" sz="quarter" idx="11"/>
          </p:nvPr>
        </p:nvSpPr>
        <p:spPr>
          <a:xfrm>
            <a:off x="337294" y="2477382"/>
            <a:ext cx="11275585" cy="2571666"/>
          </a:xfrm>
        </p:spPr>
        <p:txBody>
          <a:bodyPr/>
          <a:lstStyle/>
          <a:p>
            <a:r>
              <a:rPr lang="zh-CN" altLang="en-US" dirty="0"/>
              <a:t>二、总结</a:t>
            </a:r>
            <a:endParaRPr lang="en-US" altLang="zh-CN" dirty="0"/>
          </a:p>
          <a:p>
            <a:r>
              <a:rPr lang="zh-CN" altLang="en-US" dirty="0"/>
              <a:t>（四）总结的写作角度</a:t>
            </a:r>
            <a:endParaRPr lang="en-US" altLang="zh-CN" dirty="0"/>
          </a:p>
          <a:p>
            <a:r>
              <a:rPr lang="en-US" altLang="zh-CN" dirty="0"/>
              <a:t>3. </a:t>
            </a:r>
            <a:r>
              <a:rPr lang="zh-CN" altLang="en-US" dirty="0"/>
              <a:t>按工作进展顺序总结</a:t>
            </a:r>
            <a:endParaRPr lang="en-US" altLang="zh-CN" dirty="0"/>
          </a:p>
          <a:p>
            <a:r>
              <a:rPr lang="zh-CN" altLang="en-US" dirty="0"/>
              <a:t>按照“策划</a:t>
            </a:r>
            <a:r>
              <a:rPr lang="en-US" altLang="zh-CN" dirty="0"/>
              <a:t>—</a:t>
            </a:r>
            <a:r>
              <a:rPr lang="zh-CN" altLang="en-US" dirty="0"/>
              <a:t>执行</a:t>
            </a:r>
            <a:r>
              <a:rPr lang="en-US" altLang="zh-CN" dirty="0"/>
              <a:t>—</a:t>
            </a:r>
            <a:r>
              <a:rPr lang="zh-CN" altLang="en-US" dirty="0"/>
              <a:t>总结”的流程依次展开，适用于专项工作或重大项目总结。优点是展示全过程，缺点是容易写成流水账，需注意突出关键节点。</a:t>
            </a:r>
          </a:p>
        </p:txBody>
      </p:sp>
      <p:sp>
        <p:nvSpPr>
          <p:cNvPr id="4" name="文本占位符 3">
            <a:extLst>
              <a:ext uri="{FF2B5EF4-FFF2-40B4-BE49-F238E27FC236}">
                <a16:creationId xmlns:a16="http://schemas.microsoft.com/office/drawing/2014/main" id="{093D0351-E422-5B5C-AEA1-F9B6B7DF50C7}"/>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257048403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EBD969-DE5E-0A14-589A-2EA39B26C3E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A66DA9C-EAEB-575D-20DF-7BACAF62CFCC}"/>
              </a:ext>
            </a:extLst>
          </p:cNvPr>
          <p:cNvSpPr>
            <a:spLocks noGrp="1"/>
          </p:cNvSpPr>
          <p:nvPr>
            <p:ph type="body" sz="quarter" idx="11"/>
          </p:nvPr>
        </p:nvSpPr>
        <p:spPr>
          <a:xfrm>
            <a:off x="337294" y="2477382"/>
            <a:ext cx="11275585" cy="2571666"/>
          </a:xfrm>
        </p:spPr>
        <p:txBody>
          <a:bodyPr/>
          <a:lstStyle/>
          <a:p>
            <a:r>
              <a:rPr lang="zh-CN" altLang="en-US" dirty="0"/>
              <a:t>二、总结</a:t>
            </a:r>
            <a:endParaRPr lang="en-US" altLang="zh-CN" dirty="0"/>
          </a:p>
          <a:p>
            <a:r>
              <a:rPr lang="zh-CN" altLang="en-US" dirty="0"/>
              <a:t>（四）总结的写作角度</a:t>
            </a:r>
            <a:endParaRPr lang="en-US" altLang="zh-CN" dirty="0"/>
          </a:p>
          <a:p>
            <a:r>
              <a:rPr lang="en-US" altLang="zh-CN" dirty="0"/>
              <a:t>4. </a:t>
            </a:r>
            <a:r>
              <a:rPr lang="zh-CN" altLang="en-US" dirty="0"/>
              <a:t>围绕工作特色总结</a:t>
            </a:r>
            <a:endParaRPr lang="en-US" altLang="zh-CN" dirty="0"/>
          </a:p>
          <a:p>
            <a:r>
              <a:rPr lang="zh-CN" altLang="en-US" dirty="0"/>
              <a:t>通过横向比较或纵向对比，找出区别于他人的亮点和优势。适用于典型经验推广或先进评选材料，但需注意兼顾全局。</a:t>
            </a:r>
          </a:p>
        </p:txBody>
      </p:sp>
      <p:sp>
        <p:nvSpPr>
          <p:cNvPr id="4" name="文本占位符 3">
            <a:extLst>
              <a:ext uri="{FF2B5EF4-FFF2-40B4-BE49-F238E27FC236}">
                <a16:creationId xmlns:a16="http://schemas.microsoft.com/office/drawing/2014/main" id="{4F8F2F29-5066-9ED3-ADA7-6449015DD50B}"/>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215211630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D12906-6762-D223-A020-56279427AF2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5A1BA42-9CB0-F094-8481-5D5BF38EC388}"/>
              </a:ext>
            </a:extLst>
          </p:cNvPr>
          <p:cNvSpPr>
            <a:spLocks noGrp="1"/>
          </p:cNvSpPr>
          <p:nvPr>
            <p:ph type="body" sz="quarter" idx="11"/>
          </p:nvPr>
        </p:nvSpPr>
        <p:spPr>
          <a:xfrm>
            <a:off x="337294" y="2477382"/>
            <a:ext cx="11275585" cy="2571666"/>
          </a:xfrm>
        </p:spPr>
        <p:txBody>
          <a:bodyPr/>
          <a:lstStyle/>
          <a:p>
            <a:r>
              <a:rPr lang="zh-CN" altLang="en-US" dirty="0"/>
              <a:t>二、总结</a:t>
            </a:r>
            <a:endParaRPr lang="en-US" altLang="zh-CN" dirty="0"/>
          </a:p>
          <a:p>
            <a:r>
              <a:rPr lang="zh-CN" altLang="en-US" dirty="0"/>
              <a:t>（四）总结的写作角度</a:t>
            </a:r>
            <a:endParaRPr lang="en-US" altLang="zh-CN" dirty="0"/>
          </a:p>
          <a:p>
            <a:r>
              <a:rPr lang="en-US" altLang="zh-CN" dirty="0"/>
              <a:t>5. </a:t>
            </a:r>
            <a:r>
              <a:rPr lang="zh-CN" altLang="en-US" dirty="0"/>
              <a:t>依托关键词进行总结</a:t>
            </a:r>
            <a:endParaRPr lang="en-US" altLang="zh-CN" dirty="0"/>
          </a:p>
          <a:p>
            <a:r>
              <a:rPr lang="zh-CN" altLang="en-US" dirty="0"/>
              <a:t>提炼关键词作为各级标题，突出时代性与政策导向。适用于重要会议、政策落实后的总结，需注意关键词之间的逻辑关系。</a:t>
            </a:r>
          </a:p>
        </p:txBody>
      </p:sp>
      <p:sp>
        <p:nvSpPr>
          <p:cNvPr id="4" name="文本占位符 3">
            <a:extLst>
              <a:ext uri="{FF2B5EF4-FFF2-40B4-BE49-F238E27FC236}">
                <a16:creationId xmlns:a16="http://schemas.microsoft.com/office/drawing/2014/main" id="{CF1C4529-227B-120C-B4CC-BF8942EAEE7E}"/>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42118636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01F473-5F0A-3FD8-0658-A54F10CDB44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1F80652-3084-93DF-2961-D46A1211241E}"/>
              </a:ext>
            </a:extLst>
          </p:cNvPr>
          <p:cNvSpPr>
            <a:spLocks noGrp="1"/>
          </p:cNvSpPr>
          <p:nvPr>
            <p:ph type="body" sz="quarter" idx="11"/>
          </p:nvPr>
        </p:nvSpPr>
        <p:spPr>
          <a:xfrm>
            <a:off x="337294" y="2477382"/>
            <a:ext cx="11275585" cy="2571666"/>
          </a:xfrm>
        </p:spPr>
        <p:txBody>
          <a:bodyPr/>
          <a:lstStyle/>
          <a:p>
            <a:r>
              <a:rPr lang="zh-CN" altLang="en-US" dirty="0"/>
              <a:t>二、总结</a:t>
            </a:r>
            <a:endParaRPr lang="en-US" altLang="zh-CN" dirty="0"/>
          </a:p>
          <a:p>
            <a:r>
              <a:rPr lang="zh-CN" altLang="en-US" dirty="0"/>
              <a:t>（四）总结的写作角度</a:t>
            </a:r>
            <a:endParaRPr lang="en-US" altLang="zh-CN" dirty="0"/>
          </a:p>
          <a:p>
            <a:r>
              <a:rPr lang="en-US" altLang="zh-CN" dirty="0"/>
              <a:t>6. </a:t>
            </a:r>
            <a:r>
              <a:rPr lang="zh-CN" altLang="en-US" dirty="0"/>
              <a:t>按工作思路进行总结</a:t>
            </a:r>
            <a:endParaRPr lang="en-US" altLang="zh-CN" dirty="0"/>
          </a:p>
          <a:p>
            <a:r>
              <a:rPr lang="zh-CN" altLang="en-US" dirty="0"/>
              <a:t>围绕工作设计、推进过程中的思考方式进行总结，适用于竞聘述职、岗位晋升等场合，能展现个人思维能力和工作水平。</a:t>
            </a:r>
          </a:p>
        </p:txBody>
      </p:sp>
      <p:sp>
        <p:nvSpPr>
          <p:cNvPr id="4" name="文本占位符 3">
            <a:extLst>
              <a:ext uri="{FF2B5EF4-FFF2-40B4-BE49-F238E27FC236}">
                <a16:creationId xmlns:a16="http://schemas.microsoft.com/office/drawing/2014/main" id="{22CADBF0-0FF7-E7A2-20AD-697AD9DC0B73}"/>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130594837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AD4E4F-D4D6-BB28-014B-698BB7D37E6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101288B-BD9A-EE50-6A56-DF2FAB61CF02}"/>
              </a:ext>
            </a:extLst>
          </p:cNvPr>
          <p:cNvSpPr>
            <a:spLocks noGrp="1"/>
          </p:cNvSpPr>
          <p:nvPr>
            <p:ph type="body" sz="quarter" idx="11"/>
          </p:nvPr>
        </p:nvSpPr>
        <p:spPr>
          <a:xfrm>
            <a:off x="337294" y="1969553"/>
            <a:ext cx="11275585" cy="3587329"/>
          </a:xfrm>
        </p:spPr>
        <p:txBody>
          <a:bodyPr/>
          <a:lstStyle/>
          <a:p>
            <a:r>
              <a:rPr lang="zh-CN" altLang="en-US" dirty="0"/>
              <a:t>三、述职报告</a:t>
            </a:r>
            <a:endParaRPr lang="en-US" altLang="zh-CN" dirty="0"/>
          </a:p>
          <a:p>
            <a:r>
              <a:rPr lang="zh-CN" altLang="en-US" dirty="0"/>
              <a:t>述职报告是领导干部根据其岗位职责，在一定任期内向上级组织、主管单位或本单位干部群众汇报履职情况的书面材料。它是干部考核、评价和监督的重要依据，属于干部管理工作中专用的一种事务性文体。</a:t>
            </a:r>
            <a:endParaRPr lang="en-US" altLang="zh-CN" dirty="0"/>
          </a:p>
          <a:p>
            <a:r>
              <a:rPr lang="zh-CN" altLang="en-US" dirty="0"/>
              <a:t>虽然名称中带有“报告”二字，但述职报告不同于公文中的“报告”，两者在写作目的、表达方式和作者身份等方面存在明显区别。述职报告不仅反映工作成绩，还涉及工作中的不足与问题，具有较强的个人陈述性和自我反思性。</a:t>
            </a:r>
          </a:p>
        </p:txBody>
      </p:sp>
      <p:sp>
        <p:nvSpPr>
          <p:cNvPr id="4" name="文本占位符 3">
            <a:extLst>
              <a:ext uri="{FF2B5EF4-FFF2-40B4-BE49-F238E27FC236}">
                <a16:creationId xmlns:a16="http://schemas.microsoft.com/office/drawing/2014/main" id="{8B5FE996-8BC2-F363-D872-31880A509626}"/>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184923291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4F5FEB-74C7-7142-3213-DBB9B5A666D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E83CBE0-5709-2D27-4BE1-D50E659F6DA9}"/>
              </a:ext>
            </a:extLst>
          </p:cNvPr>
          <p:cNvSpPr>
            <a:spLocks noGrp="1"/>
          </p:cNvSpPr>
          <p:nvPr>
            <p:ph type="body" sz="quarter" idx="11"/>
          </p:nvPr>
        </p:nvSpPr>
        <p:spPr>
          <a:xfrm>
            <a:off x="337294" y="1969552"/>
            <a:ext cx="11275585" cy="3587329"/>
          </a:xfrm>
        </p:spPr>
        <p:txBody>
          <a:bodyPr/>
          <a:lstStyle/>
          <a:p>
            <a:r>
              <a:rPr lang="zh-CN" altLang="en-US" dirty="0"/>
              <a:t>三、述职报告</a:t>
            </a:r>
            <a:endParaRPr lang="en-US" altLang="zh-CN" dirty="0"/>
          </a:p>
          <a:p>
            <a:r>
              <a:rPr lang="zh-CN" altLang="en-US" dirty="0"/>
              <a:t>述职报告作为特定场合下的实用文书，具有以下 </a:t>
            </a:r>
            <a:r>
              <a:rPr lang="en-US" altLang="zh-CN" dirty="0"/>
              <a:t>5 </a:t>
            </a:r>
            <a:r>
              <a:rPr lang="zh-CN" altLang="en-US" dirty="0"/>
              <a:t>个显著特点。</a:t>
            </a:r>
            <a:endParaRPr lang="en-US" altLang="zh-CN" dirty="0"/>
          </a:p>
          <a:p>
            <a:pPr marL="1074738" indent="-342900">
              <a:buSzPct val="80000"/>
              <a:buFont typeface="Wingdings" panose="05000000000000000000" pitchFamily="2" charset="2"/>
              <a:buChar char="l"/>
            </a:pPr>
            <a:r>
              <a:rPr lang="zh-CN" altLang="en-US" dirty="0"/>
              <a:t>陈述性。</a:t>
            </a:r>
            <a:endParaRPr lang="en-US" altLang="zh-CN" dirty="0"/>
          </a:p>
          <a:p>
            <a:pPr marL="1074738" indent="-342900">
              <a:buSzPct val="80000"/>
              <a:buFont typeface="Wingdings" panose="05000000000000000000" pitchFamily="2" charset="2"/>
              <a:buChar char="l"/>
            </a:pPr>
            <a:r>
              <a:rPr lang="zh-CN" altLang="en-US" dirty="0"/>
              <a:t>针对性。</a:t>
            </a:r>
            <a:endParaRPr lang="en-US" altLang="zh-CN" dirty="0"/>
          </a:p>
          <a:p>
            <a:pPr marL="1074738" indent="-342900">
              <a:buSzPct val="80000"/>
              <a:buFont typeface="Wingdings" panose="05000000000000000000" pitchFamily="2" charset="2"/>
              <a:buChar char="l"/>
            </a:pPr>
            <a:r>
              <a:rPr lang="zh-CN" altLang="en-US" dirty="0"/>
              <a:t>真实性。</a:t>
            </a:r>
            <a:endParaRPr lang="en-US" altLang="zh-CN" dirty="0"/>
          </a:p>
          <a:p>
            <a:pPr marL="1074738" indent="-342900">
              <a:buSzPct val="80000"/>
              <a:buFont typeface="Wingdings" panose="05000000000000000000" pitchFamily="2" charset="2"/>
              <a:buChar char="l"/>
            </a:pPr>
            <a:r>
              <a:rPr lang="zh-CN" altLang="en-US" dirty="0"/>
              <a:t>反思性。</a:t>
            </a:r>
            <a:endParaRPr lang="en-US" altLang="zh-CN" dirty="0"/>
          </a:p>
          <a:p>
            <a:pPr marL="1074738" indent="-342900">
              <a:buSzPct val="80000"/>
              <a:buFont typeface="Wingdings" panose="05000000000000000000" pitchFamily="2" charset="2"/>
              <a:buChar char="l"/>
            </a:pPr>
            <a:r>
              <a:rPr lang="zh-CN" altLang="en-US" dirty="0"/>
              <a:t>规范性。</a:t>
            </a:r>
          </a:p>
        </p:txBody>
      </p:sp>
      <p:sp>
        <p:nvSpPr>
          <p:cNvPr id="4" name="文本占位符 3">
            <a:extLst>
              <a:ext uri="{FF2B5EF4-FFF2-40B4-BE49-F238E27FC236}">
                <a16:creationId xmlns:a16="http://schemas.microsoft.com/office/drawing/2014/main" id="{D6D2CC5F-8725-6ABB-D071-E3DB7E1B15D6}"/>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332542677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017E5F-9F89-C612-F2D6-4B87ECE7153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E2B5FDA-5A64-76A8-88C2-B1D32BCC28BD}"/>
              </a:ext>
            </a:extLst>
          </p:cNvPr>
          <p:cNvSpPr>
            <a:spLocks noGrp="1"/>
          </p:cNvSpPr>
          <p:nvPr>
            <p:ph type="body" sz="quarter" idx="11"/>
          </p:nvPr>
        </p:nvSpPr>
        <p:spPr>
          <a:xfrm>
            <a:off x="337294" y="2223468"/>
            <a:ext cx="11275585" cy="3079497"/>
          </a:xfrm>
        </p:spPr>
        <p:txBody>
          <a:bodyPr/>
          <a:lstStyle/>
          <a:p>
            <a:r>
              <a:rPr lang="zh-CN" altLang="en-US" dirty="0"/>
              <a:t>三、述职报告</a:t>
            </a:r>
            <a:endParaRPr lang="en-US" altLang="zh-CN" dirty="0"/>
          </a:p>
          <a:p>
            <a:r>
              <a:rPr lang="zh-CN" altLang="en-US" dirty="0"/>
              <a:t>（一）述职报告的分类</a:t>
            </a:r>
            <a:endParaRPr lang="en-US" altLang="zh-CN" dirty="0"/>
          </a:p>
          <a:p>
            <a:r>
              <a:rPr lang="en-US" altLang="zh-CN" dirty="0"/>
              <a:t>1. </a:t>
            </a:r>
            <a:r>
              <a:rPr lang="zh-CN" altLang="en-US" dirty="0"/>
              <a:t>按时间划分</a:t>
            </a:r>
            <a:endParaRPr lang="en-US" altLang="zh-CN" dirty="0"/>
          </a:p>
          <a:p>
            <a:pPr marL="1074738" indent="-342900">
              <a:buSzPct val="80000"/>
              <a:buFont typeface="Wingdings" panose="05000000000000000000" pitchFamily="2" charset="2"/>
              <a:buChar char="l"/>
            </a:pPr>
            <a:r>
              <a:rPr lang="zh-CN" altLang="en-US" dirty="0"/>
              <a:t>任期述职报告：用于任期届满时的整体述职。</a:t>
            </a:r>
          </a:p>
          <a:p>
            <a:pPr marL="1074738" indent="-342900">
              <a:buSzPct val="80000"/>
              <a:buFont typeface="Wingdings" panose="05000000000000000000" pitchFamily="2" charset="2"/>
              <a:buChar char="l"/>
            </a:pPr>
            <a:r>
              <a:rPr lang="zh-CN" altLang="en-US" dirty="0"/>
              <a:t>年度述职报告：按年度撰写，反映一年内的履职情况。</a:t>
            </a:r>
          </a:p>
          <a:p>
            <a:pPr marL="1074738" indent="-342900">
              <a:buSzPct val="80000"/>
              <a:buFont typeface="Wingdings" panose="05000000000000000000" pitchFamily="2" charset="2"/>
              <a:buChar char="l"/>
            </a:pPr>
            <a:r>
              <a:rPr lang="zh-CN" altLang="en-US" dirty="0"/>
              <a:t>临时述职报告：因岗位变动、重大事项或专项检查需要而临时撰写的述职材料。</a:t>
            </a:r>
          </a:p>
        </p:txBody>
      </p:sp>
      <p:sp>
        <p:nvSpPr>
          <p:cNvPr id="4" name="文本占位符 3">
            <a:extLst>
              <a:ext uri="{FF2B5EF4-FFF2-40B4-BE49-F238E27FC236}">
                <a16:creationId xmlns:a16="http://schemas.microsoft.com/office/drawing/2014/main" id="{12150E57-CD40-6A1D-5040-90F2179F9D10}"/>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175520345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A4DDB5-5488-A4A2-6CD8-1867C8EDD56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E2F6D65-A56E-41D9-C7CA-D53B8F98A109}"/>
              </a:ext>
            </a:extLst>
          </p:cNvPr>
          <p:cNvSpPr>
            <a:spLocks noGrp="1"/>
          </p:cNvSpPr>
          <p:nvPr>
            <p:ph type="body" sz="quarter" idx="11"/>
          </p:nvPr>
        </p:nvSpPr>
        <p:spPr>
          <a:xfrm>
            <a:off x="337294" y="2223468"/>
            <a:ext cx="11275585" cy="3079497"/>
          </a:xfrm>
        </p:spPr>
        <p:txBody>
          <a:bodyPr/>
          <a:lstStyle/>
          <a:p>
            <a:r>
              <a:rPr lang="zh-CN" altLang="en-US" dirty="0"/>
              <a:t>三、述职报告</a:t>
            </a:r>
            <a:endParaRPr lang="en-US" altLang="zh-CN" dirty="0"/>
          </a:p>
          <a:p>
            <a:r>
              <a:rPr lang="zh-CN" altLang="en-US" dirty="0"/>
              <a:t>（一）述职报告的分类</a:t>
            </a:r>
            <a:endParaRPr lang="en-US" altLang="zh-CN" dirty="0"/>
          </a:p>
          <a:p>
            <a:r>
              <a:rPr lang="en-US" altLang="zh-CN" dirty="0"/>
              <a:t>2. </a:t>
            </a:r>
            <a:r>
              <a:rPr lang="zh-CN" altLang="en-US" dirty="0"/>
              <a:t>按内容划分</a:t>
            </a:r>
            <a:endParaRPr lang="en-US" altLang="zh-CN" dirty="0"/>
          </a:p>
          <a:p>
            <a:pPr marL="1074738" indent="-342900">
              <a:buSzPct val="80000"/>
              <a:buFont typeface="Wingdings" panose="05000000000000000000" pitchFamily="2" charset="2"/>
              <a:buChar char="l"/>
            </a:pPr>
            <a:r>
              <a:rPr lang="zh-CN" altLang="en-US" dirty="0"/>
              <a:t>综合述职报告：涵盖德、能、勤、绩、廉等方面的全面述职。</a:t>
            </a:r>
          </a:p>
          <a:p>
            <a:pPr marL="1074738" indent="-342900">
              <a:buSzPct val="80000"/>
              <a:buFont typeface="Wingdings" panose="05000000000000000000" pitchFamily="2" charset="2"/>
              <a:buChar char="l"/>
            </a:pPr>
            <a:r>
              <a:rPr lang="zh-CN" altLang="en-US" dirty="0"/>
              <a:t>专题述职报告：针对某一重点工作、专项任务或突出问题进行专门汇报。</a:t>
            </a:r>
            <a:endParaRPr lang="en-US" altLang="zh-CN" dirty="0"/>
          </a:p>
          <a:p>
            <a:pPr marL="1074738" indent="-342900">
              <a:buSzPct val="80000"/>
              <a:buFont typeface="Wingdings" panose="05000000000000000000" pitchFamily="2" charset="2"/>
              <a:buChar char="l"/>
            </a:pPr>
            <a:r>
              <a:rPr lang="zh-CN" altLang="en-US" dirty="0"/>
              <a:t>单一性述职报告：聚焦某一方面的内容，如党建工作述职、党风廉政建设述职等。</a:t>
            </a:r>
          </a:p>
        </p:txBody>
      </p:sp>
      <p:sp>
        <p:nvSpPr>
          <p:cNvPr id="4" name="文本占位符 3">
            <a:extLst>
              <a:ext uri="{FF2B5EF4-FFF2-40B4-BE49-F238E27FC236}">
                <a16:creationId xmlns:a16="http://schemas.microsoft.com/office/drawing/2014/main" id="{6DA2E8CF-F01B-242D-A5DE-C022B885CE7A}"/>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234162871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50DD44-608A-58EE-E6C0-568C61C900F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9F76225-1298-3784-1DE4-41534DBCF655}"/>
              </a:ext>
            </a:extLst>
          </p:cNvPr>
          <p:cNvSpPr>
            <a:spLocks noGrp="1"/>
          </p:cNvSpPr>
          <p:nvPr>
            <p:ph type="body" sz="quarter" idx="11"/>
          </p:nvPr>
        </p:nvSpPr>
        <p:spPr>
          <a:xfrm>
            <a:off x="337294" y="1969545"/>
            <a:ext cx="11275585" cy="3587329"/>
          </a:xfrm>
        </p:spPr>
        <p:txBody>
          <a:bodyPr/>
          <a:lstStyle/>
          <a:p>
            <a:r>
              <a:rPr lang="zh-CN" altLang="en-US" dirty="0"/>
              <a:t>四、应用文的类型</a:t>
            </a:r>
            <a:endParaRPr lang="en-US" altLang="zh-CN" dirty="0"/>
          </a:p>
          <a:p>
            <a:r>
              <a:rPr lang="zh-CN" altLang="en-US" dirty="0"/>
              <a:t>（二）专用型应用文</a:t>
            </a:r>
            <a:endParaRPr lang="en-US" altLang="zh-CN" dirty="0"/>
          </a:p>
          <a:p>
            <a:r>
              <a:rPr lang="en-US" altLang="zh-CN" dirty="0"/>
              <a:t>2. </a:t>
            </a:r>
            <a:r>
              <a:rPr lang="zh-CN" altLang="en-US" dirty="0"/>
              <a:t>经济文书</a:t>
            </a:r>
            <a:endParaRPr lang="en-US" altLang="zh-CN" dirty="0"/>
          </a:p>
          <a:p>
            <a:r>
              <a:rPr lang="zh-CN" altLang="en-US" dirty="0"/>
              <a:t>经济文书是反映经济活动、传递经济信息、处理经济事务的专业文书。常见的经济文书类型包括：经济合同、协议书、招标书、投标书；市场调查报告、可行性研究报告、经济活动分析报告；广告文案、商品说明书、预决算报告等。</a:t>
            </a:r>
            <a:endParaRPr lang="en-US" altLang="zh-CN" dirty="0"/>
          </a:p>
          <a:p>
            <a:r>
              <a:rPr lang="zh-CN" altLang="en-US" dirty="0"/>
              <a:t>经济文书在企业运营、市场推广、项目合作等方面发挥着关键作用。</a:t>
            </a:r>
          </a:p>
        </p:txBody>
      </p:sp>
      <p:sp>
        <p:nvSpPr>
          <p:cNvPr id="4" name="文本占位符 3">
            <a:extLst>
              <a:ext uri="{FF2B5EF4-FFF2-40B4-BE49-F238E27FC236}">
                <a16:creationId xmlns:a16="http://schemas.microsoft.com/office/drawing/2014/main" id="{6682F0C0-5B66-B71D-4F98-BDBE30CF4289}"/>
              </a:ext>
            </a:extLst>
          </p:cNvPr>
          <p:cNvSpPr>
            <a:spLocks noGrp="1"/>
          </p:cNvSpPr>
          <p:nvPr>
            <p:ph type="body" sz="quarter" idx="10"/>
          </p:nvPr>
        </p:nvSpPr>
        <p:spPr/>
        <p:txBody>
          <a:bodyPr/>
          <a:lstStyle/>
          <a:p>
            <a:r>
              <a:rPr lang="zh-CN" altLang="en-US" dirty="0"/>
              <a:t>应用文概述</a:t>
            </a:r>
          </a:p>
        </p:txBody>
      </p:sp>
    </p:spTree>
    <p:extLst>
      <p:ext uri="{BB962C8B-B14F-4D97-AF65-F5344CB8AC3E}">
        <p14:creationId xmlns:p14="http://schemas.microsoft.com/office/powerpoint/2010/main" val="71741760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CA3332-24E7-5B85-38AC-32C11A82125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70B950D-2F78-4B51-2515-234B218F1F43}"/>
              </a:ext>
            </a:extLst>
          </p:cNvPr>
          <p:cNvSpPr>
            <a:spLocks noGrp="1"/>
          </p:cNvSpPr>
          <p:nvPr>
            <p:ph type="body" sz="quarter" idx="11"/>
          </p:nvPr>
        </p:nvSpPr>
        <p:spPr>
          <a:xfrm>
            <a:off x="337294" y="2223468"/>
            <a:ext cx="11275585" cy="3079497"/>
          </a:xfrm>
        </p:spPr>
        <p:txBody>
          <a:bodyPr/>
          <a:lstStyle/>
          <a:p>
            <a:r>
              <a:rPr lang="zh-CN" altLang="en-US" dirty="0"/>
              <a:t>三、述职报告</a:t>
            </a:r>
            <a:endParaRPr lang="en-US" altLang="zh-CN" dirty="0"/>
          </a:p>
          <a:p>
            <a:r>
              <a:rPr lang="zh-CN" altLang="en-US" dirty="0"/>
              <a:t>（二）述职报告的格式与写法</a:t>
            </a:r>
            <a:endParaRPr lang="en-US" altLang="zh-CN" dirty="0"/>
          </a:p>
          <a:p>
            <a:r>
              <a:rPr lang="en-US" altLang="zh-CN" dirty="0"/>
              <a:t>1. </a:t>
            </a:r>
            <a:r>
              <a:rPr lang="zh-CN" altLang="en-US" dirty="0"/>
              <a:t>标题</a:t>
            </a:r>
            <a:endParaRPr lang="en-US" altLang="zh-CN" dirty="0"/>
          </a:p>
          <a:p>
            <a:r>
              <a:rPr lang="zh-CN" altLang="en-US" dirty="0"/>
              <a:t>标题应简明扼要，准确反映述职人的职务和述职范围。常见形式包括：</a:t>
            </a:r>
            <a:endParaRPr lang="en-US" altLang="zh-CN" dirty="0"/>
          </a:p>
          <a:p>
            <a:pPr marL="731838" indent="0">
              <a:buSzPct val="80000"/>
            </a:pPr>
            <a:r>
              <a:rPr lang="zh-CN" altLang="en-US" dirty="0"/>
              <a:t>（</a:t>
            </a:r>
            <a:r>
              <a:rPr lang="en-US" altLang="zh-CN" dirty="0"/>
              <a:t>1</a:t>
            </a:r>
            <a:r>
              <a:rPr lang="zh-CN" altLang="en-US" dirty="0"/>
              <a:t>）单标题</a:t>
            </a:r>
            <a:endParaRPr lang="en-US" altLang="zh-CN" dirty="0"/>
          </a:p>
          <a:p>
            <a:pPr marL="731838" indent="0">
              <a:buSzPct val="80000"/>
            </a:pPr>
            <a:r>
              <a:rPr lang="zh-CN" altLang="en-US" dirty="0"/>
              <a:t>（</a:t>
            </a:r>
            <a:r>
              <a:rPr lang="en-US" altLang="zh-CN" dirty="0"/>
              <a:t>2</a:t>
            </a:r>
            <a:r>
              <a:rPr lang="zh-CN" altLang="en-US" dirty="0"/>
              <a:t>）双标题</a:t>
            </a:r>
          </a:p>
        </p:txBody>
      </p:sp>
      <p:sp>
        <p:nvSpPr>
          <p:cNvPr id="4" name="文本占位符 3">
            <a:extLst>
              <a:ext uri="{FF2B5EF4-FFF2-40B4-BE49-F238E27FC236}">
                <a16:creationId xmlns:a16="http://schemas.microsoft.com/office/drawing/2014/main" id="{B5BF46A4-2F71-91AF-14F5-0E37742BB36C}"/>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116340016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4815ED-92AF-DF45-B0FC-87376593CA7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155D312-D26C-BED9-3426-7DEF4BB634E0}"/>
              </a:ext>
            </a:extLst>
          </p:cNvPr>
          <p:cNvSpPr>
            <a:spLocks noGrp="1"/>
          </p:cNvSpPr>
          <p:nvPr>
            <p:ph type="body" sz="quarter" idx="11"/>
          </p:nvPr>
        </p:nvSpPr>
        <p:spPr>
          <a:xfrm>
            <a:off x="337294" y="1969553"/>
            <a:ext cx="11275585" cy="3587329"/>
          </a:xfrm>
        </p:spPr>
        <p:txBody>
          <a:bodyPr/>
          <a:lstStyle/>
          <a:p>
            <a:r>
              <a:rPr lang="zh-CN" altLang="en-US" dirty="0"/>
              <a:t>三、述职报告</a:t>
            </a:r>
            <a:endParaRPr lang="en-US" altLang="zh-CN" dirty="0"/>
          </a:p>
          <a:p>
            <a:r>
              <a:rPr lang="zh-CN" altLang="en-US" dirty="0"/>
              <a:t>（二）述职报告的格式与写法</a:t>
            </a:r>
            <a:endParaRPr lang="en-US" altLang="zh-CN" dirty="0"/>
          </a:p>
          <a:p>
            <a:r>
              <a:rPr lang="en-US" altLang="zh-CN" dirty="0"/>
              <a:t>2. </a:t>
            </a:r>
            <a:r>
              <a:rPr lang="zh-CN" altLang="en-US" dirty="0"/>
              <a:t>前言</a:t>
            </a:r>
            <a:endParaRPr lang="en-US" altLang="zh-CN" dirty="0"/>
          </a:p>
          <a:p>
            <a:r>
              <a:rPr lang="zh-CN" altLang="en-US" dirty="0"/>
              <a:t>前言一般用于简要介绍基本情况，主要包括以下几个方面。</a:t>
            </a:r>
            <a:endParaRPr lang="en-US" altLang="zh-CN" dirty="0"/>
          </a:p>
          <a:p>
            <a:r>
              <a:rPr lang="zh-CN" altLang="en-US" dirty="0"/>
              <a:t>（</a:t>
            </a:r>
            <a:r>
              <a:rPr lang="en-US" altLang="zh-CN" dirty="0"/>
              <a:t>1</a:t>
            </a:r>
            <a:r>
              <a:rPr lang="zh-CN" altLang="en-US" dirty="0"/>
              <a:t>）岗位职责</a:t>
            </a:r>
            <a:endParaRPr lang="en-US" altLang="zh-CN" dirty="0"/>
          </a:p>
          <a:p>
            <a:r>
              <a:rPr lang="zh-CN" altLang="en-US" dirty="0"/>
              <a:t>（</a:t>
            </a:r>
            <a:r>
              <a:rPr lang="en-US" altLang="zh-CN" dirty="0"/>
              <a:t>2</a:t>
            </a:r>
            <a:r>
              <a:rPr lang="zh-CN" altLang="en-US" dirty="0"/>
              <a:t>）指导思想</a:t>
            </a:r>
            <a:endParaRPr lang="en-US" altLang="zh-CN" dirty="0"/>
          </a:p>
          <a:p>
            <a:r>
              <a:rPr lang="zh-CN" altLang="en-US" dirty="0"/>
              <a:t>（</a:t>
            </a:r>
            <a:r>
              <a:rPr lang="en-US" altLang="zh-CN" dirty="0"/>
              <a:t>3</a:t>
            </a:r>
            <a:r>
              <a:rPr lang="zh-CN" altLang="en-US" dirty="0"/>
              <a:t>）总体评价</a:t>
            </a:r>
          </a:p>
        </p:txBody>
      </p:sp>
      <p:sp>
        <p:nvSpPr>
          <p:cNvPr id="4" name="文本占位符 3">
            <a:extLst>
              <a:ext uri="{FF2B5EF4-FFF2-40B4-BE49-F238E27FC236}">
                <a16:creationId xmlns:a16="http://schemas.microsoft.com/office/drawing/2014/main" id="{1474A0BD-86B9-CA1D-58CB-21506A3FB548}"/>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284900633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5B1CEE-F1F2-49F4-7063-C8717A2627F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CEF7C59-2A49-886D-A39F-2EBF0EBF805E}"/>
              </a:ext>
            </a:extLst>
          </p:cNvPr>
          <p:cNvSpPr>
            <a:spLocks noGrp="1"/>
          </p:cNvSpPr>
          <p:nvPr>
            <p:ph type="body" sz="quarter" idx="11"/>
          </p:nvPr>
        </p:nvSpPr>
        <p:spPr>
          <a:xfrm>
            <a:off x="337294" y="1715639"/>
            <a:ext cx="11275585" cy="4095160"/>
          </a:xfrm>
        </p:spPr>
        <p:txBody>
          <a:bodyPr/>
          <a:lstStyle/>
          <a:p>
            <a:r>
              <a:rPr lang="zh-CN" altLang="en-US" dirty="0"/>
              <a:t>三、述职报告</a:t>
            </a:r>
            <a:endParaRPr lang="en-US" altLang="zh-CN" dirty="0"/>
          </a:p>
          <a:p>
            <a:r>
              <a:rPr lang="zh-CN" altLang="en-US" dirty="0"/>
              <a:t>（二）述职报告的格式与写法</a:t>
            </a:r>
            <a:endParaRPr lang="en-US" altLang="zh-CN" dirty="0"/>
          </a:p>
          <a:p>
            <a:r>
              <a:rPr lang="en-US" altLang="zh-CN" dirty="0"/>
              <a:t>3. </a:t>
            </a:r>
            <a:r>
              <a:rPr lang="zh-CN" altLang="en-US" dirty="0"/>
              <a:t>主体</a:t>
            </a:r>
            <a:endParaRPr lang="en-US" altLang="zh-CN" dirty="0"/>
          </a:p>
          <a:p>
            <a:r>
              <a:rPr lang="zh-CN" altLang="en-US" dirty="0"/>
              <a:t>主体是述职报告的核心部分，内容最为丰富，通常包括以下几个方面的内容。</a:t>
            </a:r>
            <a:endParaRPr lang="en-US" altLang="zh-CN" dirty="0"/>
          </a:p>
          <a:p>
            <a:r>
              <a:rPr lang="zh-CN" altLang="en-US" dirty="0"/>
              <a:t>（</a:t>
            </a:r>
            <a:r>
              <a:rPr lang="en-US" altLang="zh-CN" dirty="0"/>
              <a:t>1</a:t>
            </a:r>
            <a:r>
              <a:rPr lang="zh-CN" altLang="en-US" dirty="0"/>
              <a:t>）主要工作及成效</a:t>
            </a:r>
            <a:endParaRPr lang="en-US" altLang="zh-CN" dirty="0"/>
          </a:p>
          <a:p>
            <a:r>
              <a:rPr lang="zh-CN" altLang="en-US" dirty="0"/>
              <a:t>（</a:t>
            </a:r>
            <a:r>
              <a:rPr lang="en-US" altLang="zh-CN" dirty="0"/>
              <a:t>2</a:t>
            </a:r>
            <a:r>
              <a:rPr lang="zh-CN" altLang="en-US" dirty="0"/>
              <a:t>）经验与做法</a:t>
            </a:r>
            <a:endParaRPr lang="en-US" altLang="zh-CN" dirty="0"/>
          </a:p>
          <a:p>
            <a:r>
              <a:rPr lang="zh-CN" altLang="en-US" dirty="0"/>
              <a:t>（</a:t>
            </a:r>
            <a:r>
              <a:rPr lang="en-US" altLang="zh-CN" dirty="0"/>
              <a:t>3</a:t>
            </a:r>
            <a:r>
              <a:rPr lang="zh-CN" altLang="en-US" dirty="0"/>
              <a:t>）存在的问题与不足</a:t>
            </a:r>
            <a:endParaRPr lang="en-US" altLang="zh-CN" dirty="0"/>
          </a:p>
          <a:p>
            <a:r>
              <a:rPr lang="zh-CN" altLang="en-US" dirty="0"/>
              <a:t>（</a:t>
            </a:r>
            <a:r>
              <a:rPr lang="en-US" altLang="zh-CN" dirty="0"/>
              <a:t>4</a:t>
            </a:r>
            <a:r>
              <a:rPr lang="zh-CN" altLang="en-US" dirty="0"/>
              <a:t>）改进方向与未来打算</a:t>
            </a:r>
          </a:p>
        </p:txBody>
      </p:sp>
      <p:sp>
        <p:nvSpPr>
          <p:cNvPr id="4" name="文本占位符 3">
            <a:extLst>
              <a:ext uri="{FF2B5EF4-FFF2-40B4-BE49-F238E27FC236}">
                <a16:creationId xmlns:a16="http://schemas.microsoft.com/office/drawing/2014/main" id="{03CB9E69-0102-D572-108B-1A2F20DE1DED}"/>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108752974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65AD36-AA46-D897-85D3-F7006267E06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5C7B66A-031D-3A95-67C5-716816DA42E3}"/>
              </a:ext>
            </a:extLst>
          </p:cNvPr>
          <p:cNvSpPr>
            <a:spLocks noGrp="1"/>
          </p:cNvSpPr>
          <p:nvPr>
            <p:ph type="body" sz="quarter" idx="11"/>
          </p:nvPr>
        </p:nvSpPr>
        <p:spPr>
          <a:xfrm>
            <a:off x="337294" y="2223471"/>
            <a:ext cx="11275585" cy="3079497"/>
          </a:xfrm>
        </p:spPr>
        <p:txBody>
          <a:bodyPr/>
          <a:lstStyle/>
          <a:p>
            <a:r>
              <a:rPr lang="zh-CN" altLang="en-US" dirty="0"/>
              <a:t>三、述职报告</a:t>
            </a:r>
            <a:endParaRPr lang="en-US" altLang="zh-CN" dirty="0"/>
          </a:p>
          <a:p>
            <a:r>
              <a:rPr lang="zh-CN" altLang="en-US" dirty="0"/>
              <a:t>（二）述职报告的格式与写法</a:t>
            </a:r>
            <a:endParaRPr lang="en-US" altLang="zh-CN" dirty="0"/>
          </a:p>
          <a:p>
            <a:r>
              <a:rPr lang="en-US" altLang="zh-CN" dirty="0"/>
              <a:t>4. </a:t>
            </a:r>
            <a:r>
              <a:rPr lang="zh-CN" altLang="en-US" dirty="0"/>
              <a:t>结尾</a:t>
            </a:r>
            <a:endParaRPr lang="en-US" altLang="zh-CN" dirty="0"/>
          </a:p>
          <a:p>
            <a:r>
              <a:rPr lang="zh-CN" altLang="en-US" dirty="0"/>
              <a:t>结尾部分可根据需要对全文进行总结，也可以简要说明自己的体会、感悟或今后的努力方向。如果前文已包含相关内容，也可不设单独的结尾。</a:t>
            </a:r>
            <a:endParaRPr lang="en-US" altLang="zh-CN" dirty="0"/>
          </a:p>
          <a:p>
            <a:r>
              <a:rPr lang="zh-CN" altLang="en-US" dirty="0"/>
              <a:t>常见的结束语有“特此述职”“专此报告”“敬请审阅”等。</a:t>
            </a:r>
          </a:p>
        </p:txBody>
      </p:sp>
      <p:sp>
        <p:nvSpPr>
          <p:cNvPr id="4" name="文本占位符 3">
            <a:extLst>
              <a:ext uri="{FF2B5EF4-FFF2-40B4-BE49-F238E27FC236}">
                <a16:creationId xmlns:a16="http://schemas.microsoft.com/office/drawing/2014/main" id="{E2F3703A-7028-1317-D64D-30EFBCAAC65C}"/>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238406461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F22F6D-1CCE-9CEE-06A3-8D8AE95C2F5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7A8B24B-9501-9F60-B8C6-D944CA8D4BA4}"/>
              </a:ext>
            </a:extLst>
          </p:cNvPr>
          <p:cNvSpPr>
            <a:spLocks noGrp="1"/>
          </p:cNvSpPr>
          <p:nvPr>
            <p:ph type="body" sz="quarter" idx="11"/>
          </p:nvPr>
        </p:nvSpPr>
        <p:spPr>
          <a:xfrm>
            <a:off x="337294" y="2731302"/>
            <a:ext cx="11275585" cy="2063835"/>
          </a:xfrm>
        </p:spPr>
        <p:txBody>
          <a:bodyPr/>
          <a:lstStyle/>
          <a:p>
            <a:r>
              <a:rPr lang="zh-CN" altLang="en-US" dirty="0"/>
              <a:t>三、述职报告</a:t>
            </a:r>
            <a:endParaRPr lang="en-US" altLang="zh-CN" dirty="0"/>
          </a:p>
          <a:p>
            <a:r>
              <a:rPr lang="zh-CN" altLang="en-US" dirty="0"/>
              <a:t>（二）述职报告的格式与写法</a:t>
            </a:r>
            <a:endParaRPr lang="en-US" altLang="zh-CN" dirty="0"/>
          </a:p>
          <a:p>
            <a:r>
              <a:rPr lang="en-US" altLang="zh-CN" dirty="0"/>
              <a:t>5. </a:t>
            </a:r>
            <a:r>
              <a:rPr lang="zh-CN" altLang="en-US" dirty="0"/>
              <a:t>落款</a:t>
            </a:r>
            <a:endParaRPr lang="en-US" altLang="zh-CN" dirty="0"/>
          </a:p>
          <a:p>
            <a:r>
              <a:rPr lang="zh-CN" altLang="en-US" dirty="0"/>
              <a:t>落款应包括述职人姓名、职务和述职日期，置于正文右下角。</a:t>
            </a:r>
          </a:p>
        </p:txBody>
      </p:sp>
      <p:sp>
        <p:nvSpPr>
          <p:cNvPr id="4" name="文本占位符 3">
            <a:extLst>
              <a:ext uri="{FF2B5EF4-FFF2-40B4-BE49-F238E27FC236}">
                <a16:creationId xmlns:a16="http://schemas.microsoft.com/office/drawing/2014/main" id="{EB7B3251-684C-30DA-4E95-794811FE04DF}"/>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356812727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304E84-6D98-7969-9BE5-C55A587E6B8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0216634-BAA2-1992-DC0C-90051BF00BFD}"/>
              </a:ext>
            </a:extLst>
          </p:cNvPr>
          <p:cNvSpPr>
            <a:spLocks noGrp="1"/>
          </p:cNvSpPr>
          <p:nvPr>
            <p:ph type="body" sz="quarter" idx="11"/>
          </p:nvPr>
        </p:nvSpPr>
        <p:spPr>
          <a:xfrm>
            <a:off x="337294" y="2223472"/>
            <a:ext cx="11275585" cy="3079497"/>
          </a:xfrm>
        </p:spPr>
        <p:txBody>
          <a:bodyPr/>
          <a:lstStyle/>
          <a:p>
            <a:r>
              <a:rPr lang="zh-CN" altLang="en-US" dirty="0"/>
              <a:t>三、述职报告</a:t>
            </a:r>
            <a:endParaRPr lang="en-US" altLang="zh-CN" dirty="0"/>
          </a:p>
          <a:p>
            <a:r>
              <a:rPr lang="zh-CN" altLang="en-US" dirty="0"/>
              <a:t>（三）述职报告的写作要求</a:t>
            </a:r>
            <a:endParaRPr lang="en-US" altLang="zh-CN" dirty="0"/>
          </a:p>
          <a:p>
            <a:r>
              <a:rPr lang="en-US" altLang="zh-CN" dirty="0"/>
              <a:t>1. </a:t>
            </a:r>
            <a:r>
              <a:rPr lang="zh-CN" altLang="en-US" dirty="0"/>
              <a:t>实事求是，客观公正</a:t>
            </a:r>
            <a:endParaRPr lang="en-US" altLang="zh-CN" dirty="0"/>
          </a:p>
          <a:p>
            <a:r>
              <a:rPr lang="zh-CN" altLang="en-US" dirty="0"/>
              <a:t>述职报告要坚持真实、准确的原则，既讲成绩也讲问题，既讲优点也讲不足。对于重要工作要详尽描述，一般性工作则可简略带过。要正确区分个人贡献与集体努力，做到既不夸大也不贬低，确保内容真实可信。</a:t>
            </a:r>
          </a:p>
        </p:txBody>
      </p:sp>
      <p:sp>
        <p:nvSpPr>
          <p:cNvPr id="4" name="文本占位符 3">
            <a:extLst>
              <a:ext uri="{FF2B5EF4-FFF2-40B4-BE49-F238E27FC236}">
                <a16:creationId xmlns:a16="http://schemas.microsoft.com/office/drawing/2014/main" id="{33AAFF88-D8D0-F4EF-ADE8-B591D462A44C}"/>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174810474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A885EC-D2A1-AECB-2097-A573BE75340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90F1BA6-5C53-193B-F174-09B1A2136812}"/>
              </a:ext>
            </a:extLst>
          </p:cNvPr>
          <p:cNvSpPr>
            <a:spLocks noGrp="1"/>
          </p:cNvSpPr>
          <p:nvPr>
            <p:ph type="body" sz="quarter" idx="11"/>
          </p:nvPr>
        </p:nvSpPr>
        <p:spPr>
          <a:xfrm>
            <a:off x="337294" y="2477388"/>
            <a:ext cx="11275585" cy="2571666"/>
          </a:xfrm>
        </p:spPr>
        <p:txBody>
          <a:bodyPr/>
          <a:lstStyle/>
          <a:p>
            <a:r>
              <a:rPr lang="zh-CN" altLang="en-US" dirty="0"/>
              <a:t>三、述职报告</a:t>
            </a:r>
            <a:endParaRPr lang="en-US" altLang="zh-CN" dirty="0"/>
          </a:p>
          <a:p>
            <a:r>
              <a:rPr lang="zh-CN" altLang="en-US" dirty="0"/>
              <a:t>（三）述职报告的写作要求</a:t>
            </a:r>
            <a:endParaRPr lang="en-US" altLang="zh-CN" dirty="0"/>
          </a:p>
          <a:p>
            <a:r>
              <a:rPr lang="en-US" altLang="zh-CN" dirty="0"/>
              <a:t>2. </a:t>
            </a:r>
            <a:r>
              <a:rPr lang="zh-CN" altLang="en-US" dirty="0"/>
              <a:t>突出个性，体现特色</a:t>
            </a:r>
            <a:endParaRPr lang="en-US" altLang="zh-CN" dirty="0"/>
          </a:p>
          <a:p>
            <a:r>
              <a:rPr lang="zh-CN" altLang="en-US" dirty="0"/>
              <a:t>不同岗位、不同层级、不同行业的干部，其工作内容和方式各不相同。述职者应突出自身工作的特点和亮点，展现个人风格，避免千篇一律、缺乏个性。</a:t>
            </a:r>
          </a:p>
        </p:txBody>
      </p:sp>
      <p:sp>
        <p:nvSpPr>
          <p:cNvPr id="4" name="文本占位符 3">
            <a:extLst>
              <a:ext uri="{FF2B5EF4-FFF2-40B4-BE49-F238E27FC236}">
                <a16:creationId xmlns:a16="http://schemas.microsoft.com/office/drawing/2014/main" id="{88963956-B935-EB59-B45A-391A7C22B2CE}"/>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234051503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746F17-189F-0AE3-EFB4-A632A1DDC01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4AC151C-17EF-472B-E65A-8C5CA11B4280}"/>
              </a:ext>
            </a:extLst>
          </p:cNvPr>
          <p:cNvSpPr>
            <a:spLocks noGrp="1"/>
          </p:cNvSpPr>
          <p:nvPr>
            <p:ph type="body" sz="quarter" idx="11"/>
          </p:nvPr>
        </p:nvSpPr>
        <p:spPr>
          <a:xfrm>
            <a:off x="337294" y="2223473"/>
            <a:ext cx="11275585" cy="3079497"/>
          </a:xfrm>
        </p:spPr>
        <p:txBody>
          <a:bodyPr/>
          <a:lstStyle/>
          <a:p>
            <a:r>
              <a:rPr lang="zh-CN" altLang="en-US" dirty="0"/>
              <a:t>三、述职报告</a:t>
            </a:r>
            <a:endParaRPr lang="en-US" altLang="zh-CN" dirty="0"/>
          </a:p>
          <a:p>
            <a:r>
              <a:rPr lang="zh-CN" altLang="en-US" dirty="0"/>
              <a:t>（三）述职报告的写作要求</a:t>
            </a:r>
            <a:endParaRPr lang="en-US" altLang="zh-CN" dirty="0"/>
          </a:p>
          <a:p>
            <a:r>
              <a:rPr lang="en-US" altLang="zh-CN" dirty="0"/>
              <a:t>3. </a:t>
            </a:r>
            <a:r>
              <a:rPr lang="zh-CN" altLang="en-US" dirty="0"/>
              <a:t>抓住重点，详略得当</a:t>
            </a:r>
            <a:endParaRPr lang="en-US" altLang="zh-CN" dirty="0"/>
          </a:p>
          <a:p>
            <a:r>
              <a:rPr lang="zh-CN" altLang="en-US" dirty="0"/>
              <a:t>述职报告不是工作总结，也不是工作流水账。要围绕岗位职责和重点工作，突出关键成果，提炼主要问题，避免面面俱到、平铺直叙。重点部分要写得具体、深入，次要内容可适当简化。</a:t>
            </a:r>
          </a:p>
        </p:txBody>
      </p:sp>
      <p:sp>
        <p:nvSpPr>
          <p:cNvPr id="4" name="文本占位符 3">
            <a:extLst>
              <a:ext uri="{FF2B5EF4-FFF2-40B4-BE49-F238E27FC236}">
                <a16:creationId xmlns:a16="http://schemas.microsoft.com/office/drawing/2014/main" id="{96653BC4-2334-7306-2E83-C90680C71E3F}"/>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207900074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6E4D2D-B002-3AEF-31CB-AE1DFE39F92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CD90625-F219-06E6-8057-52B49A29A97E}"/>
              </a:ext>
            </a:extLst>
          </p:cNvPr>
          <p:cNvSpPr>
            <a:spLocks noGrp="1"/>
          </p:cNvSpPr>
          <p:nvPr>
            <p:ph type="body" sz="quarter" idx="11"/>
          </p:nvPr>
        </p:nvSpPr>
        <p:spPr>
          <a:xfrm>
            <a:off x="337294" y="2477388"/>
            <a:ext cx="11275585" cy="2571666"/>
          </a:xfrm>
        </p:spPr>
        <p:txBody>
          <a:bodyPr/>
          <a:lstStyle/>
          <a:p>
            <a:r>
              <a:rPr lang="zh-CN" altLang="en-US" dirty="0"/>
              <a:t>三、述职报告</a:t>
            </a:r>
            <a:endParaRPr lang="en-US" altLang="zh-CN" dirty="0"/>
          </a:p>
          <a:p>
            <a:r>
              <a:rPr lang="zh-CN" altLang="en-US" dirty="0"/>
              <a:t>（三）述职报告的写作要求</a:t>
            </a:r>
            <a:endParaRPr lang="en-US" altLang="zh-CN" dirty="0"/>
          </a:p>
          <a:p>
            <a:r>
              <a:rPr lang="en-US" altLang="zh-CN" dirty="0"/>
              <a:t>4. </a:t>
            </a:r>
            <a:r>
              <a:rPr lang="zh-CN" altLang="en-US" dirty="0"/>
              <a:t>虚实结合，提升深度</a:t>
            </a:r>
            <a:endParaRPr lang="en-US" altLang="zh-CN" dirty="0"/>
          </a:p>
          <a:p>
            <a:r>
              <a:rPr lang="zh-CN" altLang="en-US" dirty="0"/>
              <a:t>“虚”指理论观点，“实”指具体工作情况。述职报告应在叙述事实的基础上，适当加入理性思考和总结归纳，使内容既有事实支撑，又有理论高度，增强说服力和指导性。</a:t>
            </a:r>
          </a:p>
        </p:txBody>
      </p:sp>
      <p:sp>
        <p:nvSpPr>
          <p:cNvPr id="4" name="文本占位符 3">
            <a:extLst>
              <a:ext uri="{FF2B5EF4-FFF2-40B4-BE49-F238E27FC236}">
                <a16:creationId xmlns:a16="http://schemas.microsoft.com/office/drawing/2014/main" id="{16C79C21-09BA-462E-B493-5E8853F34507}"/>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10486866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C96579-79C9-972C-8D84-2BD5025B4D9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10881F4-DA7D-020E-4B31-08CD5BABD779}"/>
              </a:ext>
            </a:extLst>
          </p:cNvPr>
          <p:cNvSpPr>
            <a:spLocks noGrp="1"/>
          </p:cNvSpPr>
          <p:nvPr>
            <p:ph type="body" sz="quarter" idx="11"/>
          </p:nvPr>
        </p:nvSpPr>
        <p:spPr>
          <a:xfrm>
            <a:off x="337294" y="2223473"/>
            <a:ext cx="11275585" cy="3079497"/>
          </a:xfrm>
        </p:spPr>
        <p:txBody>
          <a:bodyPr/>
          <a:lstStyle/>
          <a:p>
            <a:r>
              <a:rPr lang="zh-CN" altLang="en-US" dirty="0"/>
              <a:t>三、述职报告</a:t>
            </a:r>
            <a:endParaRPr lang="en-US" altLang="zh-CN" dirty="0"/>
          </a:p>
          <a:p>
            <a:r>
              <a:rPr lang="zh-CN" altLang="en-US" dirty="0"/>
              <a:t>（三）述职报告的写作要求</a:t>
            </a:r>
            <a:endParaRPr lang="en-US" altLang="zh-CN" dirty="0"/>
          </a:p>
          <a:p>
            <a:r>
              <a:rPr lang="en-US" altLang="zh-CN" dirty="0"/>
              <a:t>5. </a:t>
            </a:r>
            <a:r>
              <a:rPr lang="zh-CN" altLang="en-US" dirty="0"/>
              <a:t>语言简练，表达规范</a:t>
            </a:r>
            <a:endParaRPr lang="en-US" altLang="zh-CN" dirty="0"/>
          </a:p>
          <a:p>
            <a:r>
              <a:rPr lang="zh-CN" altLang="en-US" dirty="0"/>
              <a:t>语言应简洁明了，避免使用冗长句式和华丽辞藻。尽量少用形容词和模糊词语（如 “大体上”“差不多”），注重用词准确、表达清晰。同时，注意使用正式、规范的书面语，符合公文写作的基本要求。</a:t>
            </a:r>
          </a:p>
        </p:txBody>
      </p:sp>
      <p:sp>
        <p:nvSpPr>
          <p:cNvPr id="4" name="文本占位符 3">
            <a:extLst>
              <a:ext uri="{FF2B5EF4-FFF2-40B4-BE49-F238E27FC236}">
                <a16:creationId xmlns:a16="http://schemas.microsoft.com/office/drawing/2014/main" id="{1CD4D028-ABB6-0BFD-7157-B83D3B3F0FF2}"/>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393247590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FD8BCE-F092-3FF5-04D1-0D4EA68544A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928490E-4DD3-368A-B772-5527EAB5B0F9}"/>
              </a:ext>
            </a:extLst>
          </p:cNvPr>
          <p:cNvSpPr>
            <a:spLocks noGrp="1"/>
          </p:cNvSpPr>
          <p:nvPr>
            <p:ph type="body" sz="quarter" idx="11"/>
          </p:nvPr>
        </p:nvSpPr>
        <p:spPr>
          <a:xfrm>
            <a:off x="337294" y="1969545"/>
            <a:ext cx="11275585" cy="3587329"/>
          </a:xfrm>
        </p:spPr>
        <p:txBody>
          <a:bodyPr/>
          <a:lstStyle/>
          <a:p>
            <a:r>
              <a:rPr lang="zh-CN" altLang="en-US" dirty="0"/>
              <a:t>四、应用文的类型</a:t>
            </a:r>
            <a:endParaRPr lang="en-US" altLang="zh-CN" dirty="0"/>
          </a:p>
          <a:p>
            <a:r>
              <a:rPr lang="zh-CN" altLang="en-US" dirty="0"/>
              <a:t>（二）专用型应用文</a:t>
            </a:r>
            <a:endParaRPr lang="en-US" altLang="zh-CN" dirty="0"/>
          </a:p>
          <a:p>
            <a:r>
              <a:rPr lang="en-US" altLang="zh-CN" dirty="0"/>
              <a:t>3. </a:t>
            </a:r>
            <a:r>
              <a:rPr lang="zh-CN" altLang="en-US" dirty="0"/>
              <a:t>新闻传播文书</a:t>
            </a:r>
            <a:endParaRPr lang="en-US" altLang="zh-CN" dirty="0"/>
          </a:p>
          <a:p>
            <a:r>
              <a:rPr lang="zh-CN" altLang="en-US" dirty="0"/>
              <a:t>新闻传播文书是指通过媒体渠道传播信息、引导舆论、服务公众的实用文体，常见于大众传播领域。新闻传播文书主要包括消息、通讯、特写、专访、评论等。</a:t>
            </a:r>
          </a:p>
          <a:p>
            <a:r>
              <a:rPr lang="zh-CN" altLang="en-US" dirty="0"/>
              <a:t>这类文书以传播信息为主要目的，语言通俗易懂、时效性强，广泛应用于新闻报道、宣传策划、品牌传播等领域。</a:t>
            </a:r>
          </a:p>
        </p:txBody>
      </p:sp>
      <p:sp>
        <p:nvSpPr>
          <p:cNvPr id="4" name="文本占位符 3">
            <a:extLst>
              <a:ext uri="{FF2B5EF4-FFF2-40B4-BE49-F238E27FC236}">
                <a16:creationId xmlns:a16="http://schemas.microsoft.com/office/drawing/2014/main" id="{A09A2775-E3F3-7D6B-06DA-7238A8A61899}"/>
              </a:ext>
            </a:extLst>
          </p:cNvPr>
          <p:cNvSpPr>
            <a:spLocks noGrp="1"/>
          </p:cNvSpPr>
          <p:nvPr>
            <p:ph type="body" sz="quarter" idx="10"/>
          </p:nvPr>
        </p:nvSpPr>
        <p:spPr/>
        <p:txBody>
          <a:bodyPr/>
          <a:lstStyle/>
          <a:p>
            <a:r>
              <a:rPr lang="zh-CN" altLang="en-US" dirty="0"/>
              <a:t>应用文概述</a:t>
            </a:r>
          </a:p>
        </p:txBody>
      </p:sp>
    </p:spTree>
    <p:extLst>
      <p:ext uri="{BB962C8B-B14F-4D97-AF65-F5344CB8AC3E}">
        <p14:creationId xmlns:p14="http://schemas.microsoft.com/office/powerpoint/2010/main" val="322853419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A9E2FE-887E-89B0-5F05-C0C4DEABD90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BCC28CC-4ED7-58BE-7F35-9EF07FE0E192}"/>
              </a:ext>
            </a:extLst>
          </p:cNvPr>
          <p:cNvSpPr>
            <a:spLocks noGrp="1"/>
          </p:cNvSpPr>
          <p:nvPr>
            <p:ph type="body" sz="quarter" idx="11"/>
          </p:nvPr>
        </p:nvSpPr>
        <p:spPr>
          <a:xfrm>
            <a:off x="337294" y="1715644"/>
            <a:ext cx="11275585" cy="4095160"/>
          </a:xfrm>
        </p:spPr>
        <p:txBody>
          <a:bodyPr/>
          <a:lstStyle/>
          <a:p>
            <a:r>
              <a:rPr lang="zh-CN" altLang="en-US" dirty="0"/>
              <a:t>四、调查报告</a:t>
            </a:r>
            <a:endParaRPr lang="en-US" altLang="zh-CN" dirty="0"/>
          </a:p>
          <a:p>
            <a:r>
              <a:rPr lang="zh-CN" altLang="en-US" dirty="0"/>
              <a:t>（一）调查报告的特点</a:t>
            </a:r>
            <a:endParaRPr lang="en-US" altLang="zh-CN" dirty="0"/>
          </a:p>
          <a:p>
            <a:r>
              <a:rPr lang="en-US" altLang="zh-CN" dirty="0"/>
              <a:t>1. </a:t>
            </a:r>
            <a:r>
              <a:rPr lang="zh-CN" altLang="en-US" dirty="0"/>
              <a:t>目的明确，针对性强</a:t>
            </a:r>
            <a:endParaRPr lang="en-US" altLang="zh-CN" dirty="0"/>
          </a:p>
          <a:p>
            <a:r>
              <a:rPr lang="zh-CN" altLang="en-US" dirty="0"/>
              <a:t>调查报告总是围绕某一具体问题、现象或经验开展，具有明确的目的性和导向性。无论是为了总结典型经验、反映社会问题，还是探索新生事物，调查报告都必须服务于特定的需求，回应社会关切或决策需要。</a:t>
            </a:r>
            <a:endParaRPr lang="en-US" altLang="zh-CN" dirty="0"/>
          </a:p>
          <a:p>
            <a:r>
              <a:rPr lang="zh-CN" altLang="en-US" dirty="0"/>
              <a:t>这种针对性不仅体现在选题阶段，也贯穿于整个调查与写作过程中。调查者需要明确“为什么调查”“调查什么”“怎么调查”等问题，确保调查工作有的放矢、不流于形式。</a:t>
            </a:r>
          </a:p>
        </p:txBody>
      </p:sp>
      <p:sp>
        <p:nvSpPr>
          <p:cNvPr id="4" name="文本占位符 3">
            <a:extLst>
              <a:ext uri="{FF2B5EF4-FFF2-40B4-BE49-F238E27FC236}">
                <a16:creationId xmlns:a16="http://schemas.microsoft.com/office/drawing/2014/main" id="{F9A005CA-8045-368D-8DB5-D4D3AD7B77CA}"/>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364541864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E60192-DBF7-E649-62EE-1A1C73B165B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3149ACA-299A-6D65-B255-2A12443679F7}"/>
              </a:ext>
            </a:extLst>
          </p:cNvPr>
          <p:cNvSpPr>
            <a:spLocks noGrp="1"/>
          </p:cNvSpPr>
          <p:nvPr>
            <p:ph type="body" sz="quarter" idx="11"/>
          </p:nvPr>
        </p:nvSpPr>
        <p:spPr>
          <a:xfrm>
            <a:off x="337294" y="1969559"/>
            <a:ext cx="11275585" cy="3587329"/>
          </a:xfrm>
        </p:spPr>
        <p:txBody>
          <a:bodyPr/>
          <a:lstStyle/>
          <a:p>
            <a:r>
              <a:rPr lang="zh-CN" altLang="en-US" dirty="0"/>
              <a:t>四、调查报告</a:t>
            </a:r>
            <a:endParaRPr lang="en-US" altLang="zh-CN" dirty="0"/>
          </a:p>
          <a:p>
            <a:r>
              <a:rPr lang="zh-CN" altLang="en-US" dirty="0"/>
              <a:t>（一）调查报告的特点</a:t>
            </a:r>
            <a:endParaRPr lang="en-US" altLang="zh-CN" dirty="0"/>
          </a:p>
          <a:p>
            <a:r>
              <a:rPr lang="en-US" altLang="zh-CN" dirty="0"/>
              <a:t>2. </a:t>
            </a:r>
            <a:r>
              <a:rPr lang="zh-CN" altLang="en-US" dirty="0"/>
              <a:t>材料翔实，数据支撑</a:t>
            </a:r>
            <a:endParaRPr lang="en-US" altLang="zh-CN" dirty="0"/>
          </a:p>
          <a:p>
            <a:r>
              <a:rPr lang="zh-CN" altLang="en-US" dirty="0"/>
              <a:t>调查报告必须建立在大量真实、可靠的第一手资料基础上，包括访谈记录、问卷数据、统计数据、文献资料等。只有充分的数据采集和科学的分析，才能得出具有说服力的结论。</a:t>
            </a:r>
            <a:endParaRPr lang="en-US" altLang="zh-CN" dirty="0"/>
          </a:p>
          <a:p>
            <a:r>
              <a:rPr lang="zh-CN" altLang="en-US" dirty="0"/>
              <a:t>此外，调查报告还应注重数据的代表性与多样性，避免片面化、局部化的倾向。尤其是在抽样调查中，样本选择是否合理直接影响到调查结果的可信度。</a:t>
            </a:r>
          </a:p>
        </p:txBody>
      </p:sp>
      <p:sp>
        <p:nvSpPr>
          <p:cNvPr id="4" name="文本占位符 3">
            <a:extLst>
              <a:ext uri="{FF2B5EF4-FFF2-40B4-BE49-F238E27FC236}">
                <a16:creationId xmlns:a16="http://schemas.microsoft.com/office/drawing/2014/main" id="{7D97246F-97F5-1C00-FE72-4F41622CDD19}"/>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271558640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675597-0214-59F7-1BD2-38C0238E8BF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760A571-46CD-800E-A83B-CDC6F2F8553C}"/>
              </a:ext>
            </a:extLst>
          </p:cNvPr>
          <p:cNvSpPr>
            <a:spLocks noGrp="1"/>
          </p:cNvSpPr>
          <p:nvPr>
            <p:ph type="body" sz="quarter" idx="11"/>
          </p:nvPr>
        </p:nvSpPr>
        <p:spPr>
          <a:xfrm>
            <a:off x="337294" y="2477391"/>
            <a:ext cx="11275585" cy="2571666"/>
          </a:xfrm>
        </p:spPr>
        <p:txBody>
          <a:bodyPr/>
          <a:lstStyle/>
          <a:p>
            <a:r>
              <a:rPr lang="zh-CN" altLang="en-US" dirty="0"/>
              <a:t>四、调查报告</a:t>
            </a:r>
            <a:endParaRPr lang="en-US" altLang="zh-CN" dirty="0"/>
          </a:p>
          <a:p>
            <a:r>
              <a:rPr lang="zh-CN" altLang="en-US" dirty="0"/>
              <a:t>（一）调查报告的特点</a:t>
            </a:r>
            <a:endParaRPr lang="en-US" altLang="zh-CN" dirty="0"/>
          </a:p>
          <a:p>
            <a:r>
              <a:rPr lang="en-US" altLang="zh-CN" dirty="0"/>
              <a:t>3. </a:t>
            </a:r>
            <a:r>
              <a:rPr lang="zh-CN" altLang="en-US" dirty="0"/>
              <a:t>注重分析，揭示规律</a:t>
            </a:r>
            <a:endParaRPr lang="en-US" altLang="zh-CN" dirty="0"/>
          </a:p>
          <a:p>
            <a:r>
              <a:rPr lang="zh-CN" altLang="en-US" dirty="0"/>
              <a:t>优秀的调查报告不仅要呈现事实，而且要对事实背后的成因、机制和规律进行深入剖析。它不仅要回答“是什么”，还要解释“为什么”和“怎么办”。</a:t>
            </a:r>
          </a:p>
        </p:txBody>
      </p:sp>
      <p:sp>
        <p:nvSpPr>
          <p:cNvPr id="4" name="文本占位符 3">
            <a:extLst>
              <a:ext uri="{FF2B5EF4-FFF2-40B4-BE49-F238E27FC236}">
                <a16:creationId xmlns:a16="http://schemas.microsoft.com/office/drawing/2014/main" id="{7D046E7F-7C39-6591-3891-3AC8DED24023}"/>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131608303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190014-AF63-936C-793E-F707FA77719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8610E30-B32A-9996-14F6-6D776875757F}"/>
              </a:ext>
            </a:extLst>
          </p:cNvPr>
          <p:cNvSpPr>
            <a:spLocks noGrp="1"/>
          </p:cNvSpPr>
          <p:nvPr>
            <p:ph type="body" sz="quarter" idx="11"/>
          </p:nvPr>
        </p:nvSpPr>
        <p:spPr>
          <a:xfrm>
            <a:off x="337294" y="1969559"/>
            <a:ext cx="11275585" cy="3587329"/>
          </a:xfrm>
        </p:spPr>
        <p:txBody>
          <a:bodyPr/>
          <a:lstStyle/>
          <a:p>
            <a:r>
              <a:rPr lang="zh-CN" altLang="en-US" dirty="0"/>
              <a:t>四、调查报告</a:t>
            </a:r>
            <a:endParaRPr lang="en-US" altLang="zh-CN" dirty="0"/>
          </a:p>
          <a:p>
            <a:r>
              <a:rPr lang="zh-CN" altLang="en-US" dirty="0"/>
              <a:t>（一）调查报告的特点</a:t>
            </a:r>
            <a:endParaRPr lang="en-US" altLang="zh-CN" dirty="0"/>
          </a:p>
          <a:p>
            <a:r>
              <a:rPr lang="en-US" altLang="zh-CN" dirty="0"/>
              <a:t>4. </a:t>
            </a:r>
            <a:r>
              <a:rPr lang="zh-CN" altLang="en-US" dirty="0"/>
              <a:t>语言规范，结构清晰</a:t>
            </a:r>
            <a:endParaRPr lang="en-US" altLang="zh-CN" dirty="0"/>
          </a:p>
          <a:p>
            <a:r>
              <a:rPr lang="zh-CN" altLang="en-US" dirty="0"/>
              <a:t>作为正式文书，调查报告要求语言准确、表达规范、条理清楚，便于阅读和理解。特别是在机关单位、学术出版或媒体报道的场合，调查报告更应体现出严谨性和权威性。</a:t>
            </a:r>
          </a:p>
          <a:p>
            <a:r>
              <a:rPr lang="zh-CN" altLang="en-US" dirty="0"/>
              <a:t>同时，调查报告的结构应符合逻辑，各部分内容之间要有内在联系，做到层层递进、环环相扣。</a:t>
            </a:r>
          </a:p>
        </p:txBody>
      </p:sp>
      <p:sp>
        <p:nvSpPr>
          <p:cNvPr id="4" name="文本占位符 3">
            <a:extLst>
              <a:ext uri="{FF2B5EF4-FFF2-40B4-BE49-F238E27FC236}">
                <a16:creationId xmlns:a16="http://schemas.microsoft.com/office/drawing/2014/main" id="{06D75B02-E371-445F-FF1E-325A2FAD9498}"/>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184606098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8BC430-C7C1-8CA9-2DB2-82FF704A5F3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D2260C7-3B00-1A3E-179F-B192EF1FDA15}"/>
              </a:ext>
            </a:extLst>
          </p:cNvPr>
          <p:cNvSpPr>
            <a:spLocks noGrp="1"/>
          </p:cNvSpPr>
          <p:nvPr>
            <p:ph type="body" sz="quarter" idx="11"/>
          </p:nvPr>
        </p:nvSpPr>
        <p:spPr>
          <a:xfrm>
            <a:off x="337294" y="2223475"/>
            <a:ext cx="11275585" cy="3079497"/>
          </a:xfrm>
        </p:spPr>
        <p:txBody>
          <a:bodyPr/>
          <a:lstStyle/>
          <a:p>
            <a:r>
              <a:rPr lang="zh-CN" altLang="en-US" dirty="0"/>
              <a:t>四、调查报告</a:t>
            </a:r>
            <a:endParaRPr lang="en-US" altLang="zh-CN" dirty="0"/>
          </a:p>
          <a:p>
            <a:r>
              <a:rPr lang="zh-CN" altLang="en-US" dirty="0"/>
              <a:t>（二）调查报告的分类</a:t>
            </a:r>
            <a:endParaRPr lang="en-US" altLang="zh-CN" dirty="0"/>
          </a:p>
          <a:p>
            <a:r>
              <a:rPr lang="en-US" altLang="zh-CN" dirty="0"/>
              <a:t>1. </a:t>
            </a:r>
            <a:r>
              <a:rPr lang="zh-CN" altLang="en-US" dirty="0"/>
              <a:t>按调查范围划分</a:t>
            </a:r>
            <a:endParaRPr lang="en-US" altLang="zh-CN" dirty="0"/>
          </a:p>
          <a:p>
            <a:r>
              <a:rPr lang="zh-CN" altLang="en-US" dirty="0"/>
              <a:t>根据调查涉及的区域或对象范围，调查报告可分为综合调查报告和专题调查报告两类。</a:t>
            </a:r>
            <a:endParaRPr lang="en-US" altLang="zh-CN" dirty="0"/>
          </a:p>
          <a:p>
            <a:pPr marL="1163638" indent="-457200">
              <a:buSzPct val="80000"/>
              <a:buFont typeface="Wingdings" panose="05000000000000000000" pitchFamily="2" charset="2"/>
              <a:buChar char="l"/>
            </a:pPr>
            <a:r>
              <a:rPr lang="zh-CN" altLang="en-US" dirty="0"/>
              <a:t>综合调查报告。</a:t>
            </a:r>
            <a:endParaRPr lang="en-US" altLang="zh-CN" dirty="0"/>
          </a:p>
          <a:p>
            <a:pPr marL="1163638" indent="-457200">
              <a:buSzPct val="80000"/>
              <a:buFont typeface="Wingdings" panose="05000000000000000000" pitchFamily="2" charset="2"/>
              <a:buChar char="l"/>
            </a:pPr>
            <a:r>
              <a:rPr lang="zh-CN" altLang="en-US" dirty="0"/>
              <a:t>专题调查报告。</a:t>
            </a:r>
          </a:p>
        </p:txBody>
      </p:sp>
      <p:sp>
        <p:nvSpPr>
          <p:cNvPr id="4" name="文本占位符 3">
            <a:extLst>
              <a:ext uri="{FF2B5EF4-FFF2-40B4-BE49-F238E27FC236}">
                <a16:creationId xmlns:a16="http://schemas.microsoft.com/office/drawing/2014/main" id="{FE6DB42A-1E92-741D-D4F6-138BEE85F5DB}"/>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331724718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422DFE-1CFE-3A34-16A4-8B84CC845BB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20C5F6C-31AB-80FB-CE0A-BC10C36442ED}"/>
              </a:ext>
            </a:extLst>
          </p:cNvPr>
          <p:cNvSpPr>
            <a:spLocks noGrp="1"/>
          </p:cNvSpPr>
          <p:nvPr>
            <p:ph type="body" sz="quarter" idx="11"/>
          </p:nvPr>
        </p:nvSpPr>
        <p:spPr>
          <a:xfrm>
            <a:off x="337294" y="1207813"/>
            <a:ext cx="11275585" cy="5110823"/>
          </a:xfrm>
        </p:spPr>
        <p:txBody>
          <a:bodyPr/>
          <a:lstStyle/>
          <a:p>
            <a:r>
              <a:rPr lang="zh-CN" altLang="en-US" dirty="0"/>
              <a:t>四、调查报告</a:t>
            </a:r>
            <a:endParaRPr lang="en-US" altLang="zh-CN" dirty="0"/>
          </a:p>
          <a:p>
            <a:r>
              <a:rPr lang="zh-CN" altLang="en-US" dirty="0"/>
              <a:t>（二）调查报告的分类</a:t>
            </a:r>
            <a:endParaRPr lang="en-US" altLang="zh-CN" dirty="0"/>
          </a:p>
          <a:p>
            <a:r>
              <a:rPr lang="en-US" altLang="zh-CN" dirty="0"/>
              <a:t>2. </a:t>
            </a:r>
            <a:r>
              <a:rPr lang="zh-CN" altLang="en-US" dirty="0"/>
              <a:t>按调查内容划分</a:t>
            </a:r>
            <a:endParaRPr lang="en-US" altLang="zh-CN" dirty="0"/>
          </a:p>
          <a:p>
            <a:r>
              <a:rPr lang="zh-CN" altLang="en-US" dirty="0"/>
              <a:t>调查报告的内容多种多样，涵盖了社会生活的方方面面，常见的有以下几种。</a:t>
            </a:r>
            <a:endParaRPr lang="en-US" altLang="zh-CN" dirty="0"/>
          </a:p>
          <a:p>
            <a:pPr marL="1163638" indent="-457200">
              <a:buSzPct val="80000"/>
              <a:buFont typeface="Wingdings" panose="05000000000000000000" pitchFamily="2" charset="2"/>
              <a:buChar char="l"/>
            </a:pPr>
            <a:r>
              <a:rPr lang="zh-CN" altLang="en-US" dirty="0"/>
              <a:t>市场调查报告。</a:t>
            </a:r>
          </a:p>
          <a:p>
            <a:pPr marL="1163638" indent="-457200">
              <a:buSzPct val="80000"/>
              <a:buFont typeface="Wingdings" panose="05000000000000000000" pitchFamily="2" charset="2"/>
              <a:buChar char="l"/>
            </a:pPr>
            <a:r>
              <a:rPr lang="zh-CN" altLang="en-US" dirty="0"/>
              <a:t>商业调查报告。</a:t>
            </a:r>
          </a:p>
          <a:p>
            <a:pPr marL="1163638" indent="-457200">
              <a:buSzPct val="80000"/>
              <a:buFont typeface="Wingdings" panose="05000000000000000000" pitchFamily="2" charset="2"/>
              <a:buChar char="l"/>
            </a:pPr>
            <a:r>
              <a:rPr lang="zh-CN" altLang="en-US" dirty="0"/>
              <a:t>社会调查报告。</a:t>
            </a:r>
          </a:p>
          <a:p>
            <a:pPr marL="1163638" indent="-457200">
              <a:buSzPct val="80000"/>
              <a:buFont typeface="Wingdings" panose="05000000000000000000" pitchFamily="2" charset="2"/>
              <a:buChar char="l"/>
            </a:pPr>
            <a:r>
              <a:rPr lang="zh-CN" altLang="en-US" dirty="0"/>
              <a:t>教育调查报告。</a:t>
            </a:r>
            <a:endParaRPr lang="en-US" altLang="zh-CN" dirty="0"/>
          </a:p>
          <a:p>
            <a:pPr>
              <a:buSzPct val="80000"/>
            </a:pPr>
            <a:r>
              <a:rPr lang="zh-CN" altLang="en-US" dirty="0"/>
              <a:t>不同类型的调查报告，在调查方法、数据来源和写作侧重点上各有侧重，需结合实际灵活运用。</a:t>
            </a:r>
          </a:p>
        </p:txBody>
      </p:sp>
      <p:sp>
        <p:nvSpPr>
          <p:cNvPr id="4" name="文本占位符 3">
            <a:extLst>
              <a:ext uri="{FF2B5EF4-FFF2-40B4-BE49-F238E27FC236}">
                <a16:creationId xmlns:a16="http://schemas.microsoft.com/office/drawing/2014/main" id="{09969935-D334-5E12-A835-67E005EFB7DC}"/>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240103024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079099-9FC2-810F-ED5C-E47A803E085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20ECCA2-394E-D1B4-A72D-6F955AF34C33}"/>
              </a:ext>
            </a:extLst>
          </p:cNvPr>
          <p:cNvSpPr>
            <a:spLocks noGrp="1"/>
          </p:cNvSpPr>
          <p:nvPr>
            <p:ph type="body" sz="quarter" idx="11"/>
          </p:nvPr>
        </p:nvSpPr>
        <p:spPr>
          <a:xfrm>
            <a:off x="337294" y="2223475"/>
            <a:ext cx="11275585" cy="3079497"/>
          </a:xfrm>
        </p:spPr>
        <p:txBody>
          <a:bodyPr/>
          <a:lstStyle/>
          <a:p>
            <a:r>
              <a:rPr lang="zh-CN" altLang="en-US" dirty="0"/>
              <a:t>四、调查报告</a:t>
            </a:r>
            <a:endParaRPr lang="en-US" altLang="zh-CN" dirty="0"/>
          </a:p>
          <a:p>
            <a:r>
              <a:rPr lang="zh-CN" altLang="en-US" dirty="0"/>
              <a:t>（二）调查报告的分类</a:t>
            </a:r>
            <a:endParaRPr lang="en-US" altLang="zh-CN" dirty="0"/>
          </a:p>
          <a:p>
            <a:r>
              <a:rPr lang="en-US" altLang="zh-CN" dirty="0"/>
              <a:t>3. </a:t>
            </a:r>
            <a:r>
              <a:rPr lang="zh-CN" altLang="en-US" dirty="0"/>
              <a:t>按时间顺序划分</a:t>
            </a:r>
            <a:endParaRPr lang="en-US" altLang="zh-CN" dirty="0"/>
          </a:p>
          <a:p>
            <a:r>
              <a:rPr lang="zh-CN" altLang="en-US" dirty="0"/>
              <a:t>从时间维度来看，调查报告可分为历史情况调查报告和现阶段情况调查报告。</a:t>
            </a:r>
            <a:endParaRPr lang="en-US" altLang="zh-CN" dirty="0"/>
          </a:p>
          <a:p>
            <a:pPr marL="1163638" indent="-457200">
              <a:buSzPct val="80000"/>
              <a:buFont typeface="Wingdings" panose="05000000000000000000" pitchFamily="2" charset="2"/>
              <a:buChar char="l"/>
            </a:pPr>
            <a:r>
              <a:rPr lang="zh-CN" altLang="en-US" dirty="0"/>
              <a:t>历史情况调查报告。</a:t>
            </a:r>
          </a:p>
          <a:p>
            <a:pPr marL="1163638" indent="-457200">
              <a:buSzPct val="80000"/>
              <a:buFont typeface="Wingdings" panose="05000000000000000000" pitchFamily="2" charset="2"/>
              <a:buChar char="l"/>
            </a:pPr>
            <a:r>
              <a:rPr lang="zh-CN" altLang="en-US" dirty="0"/>
              <a:t>现阶段情况调查报告。</a:t>
            </a:r>
          </a:p>
        </p:txBody>
      </p:sp>
      <p:sp>
        <p:nvSpPr>
          <p:cNvPr id="4" name="文本占位符 3">
            <a:extLst>
              <a:ext uri="{FF2B5EF4-FFF2-40B4-BE49-F238E27FC236}">
                <a16:creationId xmlns:a16="http://schemas.microsoft.com/office/drawing/2014/main" id="{3B9753F7-F29A-D08A-7415-C5587B9FCBE1}"/>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318587738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417B50-3D57-B53E-CB80-4E91867FEAC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9B57299-877B-4911-7583-351C0111B3AA}"/>
              </a:ext>
            </a:extLst>
          </p:cNvPr>
          <p:cNvSpPr>
            <a:spLocks noGrp="1"/>
          </p:cNvSpPr>
          <p:nvPr>
            <p:ph type="body" sz="quarter" idx="11"/>
          </p:nvPr>
        </p:nvSpPr>
        <p:spPr>
          <a:xfrm>
            <a:off x="337294" y="1461728"/>
            <a:ext cx="11275585" cy="4602991"/>
          </a:xfrm>
        </p:spPr>
        <p:txBody>
          <a:bodyPr/>
          <a:lstStyle/>
          <a:p>
            <a:r>
              <a:rPr lang="zh-CN" altLang="en-US" dirty="0"/>
              <a:t>四、调查报告</a:t>
            </a:r>
            <a:endParaRPr lang="en-US" altLang="zh-CN" dirty="0"/>
          </a:p>
          <a:p>
            <a:r>
              <a:rPr lang="zh-CN" altLang="en-US" dirty="0"/>
              <a:t>（二）调查报告的分类</a:t>
            </a:r>
            <a:endParaRPr lang="en-US" altLang="zh-CN" dirty="0"/>
          </a:p>
          <a:p>
            <a:r>
              <a:rPr lang="en-US" altLang="zh-CN" dirty="0"/>
              <a:t>4. </a:t>
            </a:r>
            <a:r>
              <a:rPr lang="zh-CN" altLang="en-US" dirty="0"/>
              <a:t>按调查目的和功能定位划分</a:t>
            </a:r>
            <a:endParaRPr lang="en-US" altLang="zh-CN" dirty="0"/>
          </a:p>
          <a:p>
            <a:r>
              <a:rPr lang="zh-CN" altLang="en-US" dirty="0"/>
              <a:t>根据调查目的和功能定位，调查报告还可分为以下几种。</a:t>
            </a:r>
            <a:endParaRPr lang="en-US" altLang="zh-CN" dirty="0"/>
          </a:p>
          <a:p>
            <a:pPr marL="1163638" indent="-457200">
              <a:buSzPct val="80000"/>
              <a:buFont typeface="Wingdings" panose="05000000000000000000" pitchFamily="2" charset="2"/>
              <a:buChar char="l"/>
            </a:pPr>
            <a:r>
              <a:rPr lang="zh-CN" altLang="en-US" dirty="0"/>
              <a:t>基本情况调查报告。</a:t>
            </a:r>
          </a:p>
          <a:p>
            <a:pPr marL="1163638" indent="-457200">
              <a:buSzPct val="80000"/>
              <a:buFont typeface="Wingdings" panose="05000000000000000000" pitchFamily="2" charset="2"/>
              <a:buChar char="l"/>
            </a:pPr>
            <a:r>
              <a:rPr lang="zh-CN" altLang="en-US" dirty="0"/>
              <a:t>问题揭露调查报告。</a:t>
            </a:r>
          </a:p>
          <a:p>
            <a:pPr marL="1163638" indent="-457200">
              <a:buSzPct val="80000"/>
              <a:buFont typeface="Wingdings" panose="05000000000000000000" pitchFamily="2" charset="2"/>
              <a:buChar char="l"/>
            </a:pPr>
            <a:r>
              <a:rPr lang="zh-CN" altLang="en-US" dirty="0"/>
              <a:t>典型经验调查报告。</a:t>
            </a:r>
          </a:p>
          <a:p>
            <a:pPr marL="1163638" indent="-457200">
              <a:buSzPct val="80000"/>
              <a:buFont typeface="Wingdings" panose="05000000000000000000" pitchFamily="2" charset="2"/>
              <a:buChar char="l"/>
            </a:pPr>
            <a:r>
              <a:rPr lang="zh-CN" altLang="en-US" dirty="0"/>
              <a:t>新生事物调查报告。</a:t>
            </a:r>
            <a:endParaRPr lang="en-US" altLang="zh-CN" dirty="0"/>
          </a:p>
          <a:p>
            <a:pPr>
              <a:buSzPct val="80000"/>
            </a:pPr>
            <a:r>
              <a:rPr lang="zh-CN" altLang="en-US" dirty="0"/>
              <a:t>这四种类型虽然各有侧重，但在实际写作中往往相互交叉、互为补充。</a:t>
            </a:r>
          </a:p>
        </p:txBody>
      </p:sp>
      <p:sp>
        <p:nvSpPr>
          <p:cNvPr id="4" name="文本占位符 3">
            <a:extLst>
              <a:ext uri="{FF2B5EF4-FFF2-40B4-BE49-F238E27FC236}">
                <a16:creationId xmlns:a16="http://schemas.microsoft.com/office/drawing/2014/main" id="{15FD1FB7-6E87-FA58-D4AF-DD6489BDB3DD}"/>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192699288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C99303-67C9-D9C6-C825-E3E641FD521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0F796CA-CB26-12BF-3152-9F88EAC66101}"/>
              </a:ext>
            </a:extLst>
          </p:cNvPr>
          <p:cNvSpPr>
            <a:spLocks noGrp="1"/>
          </p:cNvSpPr>
          <p:nvPr>
            <p:ph type="body" sz="quarter" idx="11"/>
          </p:nvPr>
        </p:nvSpPr>
        <p:spPr>
          <a:xfrm>
            <a:off x="337294" y="1461728"/>
            <a:ext cx="11275585" cy="4602991"/>
          </a:xfrm>
        </p:spPr>
        <p:txBody>
          <a:bodyPr/>
          <a:lstStyle/>
          <a:p>
            <a:r>
              <a:rPr lang="zh-CN" altLang="en-US" dirty="0"/>
              <a:t>四、调查报告</a:t>
            </a:r>
            <a:endParaRPr lang="en-US" altLang="zh-CN" dirty="0"/>
          </a:p>
          <a:p>
            <a:r>
              <a:rPr lang="zh-CN" altLang="en-US" dirty="0"/>
              <a:t>（二）调查报告的分类</a:t>
            </a:r>
            <a:endParaRPr lang="en-US" altLang="zh-CN" dirty="0"/>
          </a:p>
          <a:p>
            <a:r>
              <a:rPr lang="en-US" altLang="zh-CN" dirty="0"/>
              <a:t>5. </a:t>
            </a:r>
            <a:r>
              <a:rPr lang="zh-CN" altLang="en-US" dirty="0"/>
              <a:t>按表现形式划分</a:t>
            </a:r>
            <a:endParaRPr lang="en-US" altLang="zh-CN" dirty="0"/>
          </a:p>
          <a:p>
            <a:r>
              <a:rPr lang="zh-CN" altLang="en-US" dirty="0"/>
              <a:t>从表现形式来看，调查报告主要包括以下几种。</a:t>
            </a:r>
            <a:endParaRPr lang="en-US" altLang="zh-CN" dirty="0"/>
          </a:p>
          <a:p>
            <a:pPr marL="1163638" indent="-457200">
              <a:buSzPct val="80000"/>
              <a:buFont typeface="Wingdings" panose="05000000000000000000" pitchFamily="2" charset="2"/>
              <a:buChar char="l"/>
            </a:pPr>
            <a:r>
              <a:rPr lang="zh-CN" altLang="en-US" dirty="0"/>
              <a:t>调查报告。</a:t>
            </a:r>
          </a:p>
          <a:p>
            <a:pPr marL="1163638" indent="-457200">
              <a:buSzPct val="80000"/>
              <a:buFont typeface="Wingdings" panose="05000000000000000000" pitchFamily="2" charset="2"/>
              <a:buChar char="l"/>
            </a:pPr>
            <a:r>
              <a:rPr lang="zh-CN" altLang="en-US" dirty="0"/>
              <a:t>调查记。</a:t>
            </a:r>
          </a:p>
          <a:p>
            <a:pPr marL="1163638" indent="-457200">
              <a:buSzPct val="80000"/>
              <a:buFont typeface="Wingdings" panose="05000000000000000000" pitchFamily="2" charset="2"/>
              <a:buChar char="l"/>
            </a:pPr>
            <a:r>
              <a:rPr lang="zh-CN" altLang="en-US" dirty="0"/>
              <a:t>考察报告。</a:t>
            </a:r>
          </a:p>
          <a:p>
            <a:pPr marL="1163638" indent="-457200">
              <a:buSzPct val="80000"/>
              <a:buFont typeface="Wingdings" panose="05000000000000000000" pitchFamily="2" charset="2"/>
              <a:buChar char="l"/>
            </a:pPr>
            <a:r>
              <a:rPr lang="zh-CN" altLang="en-US" dirty="0"/>
              <a:t>研究报告。</a:t>
            </a:r>
            <a:endParaRPr lang="en-US" altLang="zh-CN" dirty="0"/>
          </a:p>
          <a:p>
            <a:pPr>
              <a:buSzPct val="80000"/>
            </a:pPr>
            <a:r>
              <a:rPr lang="zh-CN" altLang="en-US" dirty="0"/>
              <a:t>尽管名称不同，但它们本质上都是对调查结果的系统整理和理性表达。</a:t>
            </a:r>
          </a:p>
        </p:txBody>
      </p:sp>
      <p:sp>
        <p:nvSpPr>
          <p:cNvPr id="4" name="文本占位符 3">
            <a:extLst>
              <a:ext uri="{FF2B5EF4-FFF2-40B4-BE49-F238E27FC236}">
                <a16:creationId xmlns:a16="http://schemas.microsoft.com/office/drawing/2014/main" id="{D0359089-A5D9-CC7B-3E19-A1F136C31640}"/>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179888355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B8EC51-BB85-2082-0EFB-D0EC8DE14CB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7229791-EB41-8E40-9F28-0527EDC9BA44}"/>
              </a:ext>
            </a:extLst>
          </p:cNvPr>
          <p:cNvSpPr>
            <a:spLocks noGrp="1"/>
          </p:cNvSpPr>
          <p:nvPr>
            <p:ph type="body" sz="quarter" idx="11"/>
          </p:nvPr>
        </p:nvSpPr>
        <p:spPr>
          <a:xfrm>
            <a:off x="337294" y="1207812"/>
            <a:ext cx="11275585" cy="5110823"/>
          </a:xfrm>
        </p:spPr>
        <p:txBody>
          <a:bodyPr/>
          <a:lstStyle/>
          <a:p>
            <a:r>
              <a:rPr lang="zh-CN" altLang="en-US" dirty="0"/>
              <a:t>四、调查报告</a:t>
            </a:r>
            <a:endParaRPr lang="en-US" altLang="zh-CN" dirty="0"/>
          </a:p>
          <a:p>
            <a:r>
              <a:rPr lang="zh-CN" altLang="en-US" dirty="0"/>
              <a:t>（三）调查方法</a:t>
            </a:r>
            <a:endParaRPr lang="en-US" altLang="zh-CN" dirty="0"/>
          </a:p>
          <a:p>
            <a:r>
              <a:rPr lang="en-US" altLang="zh-CN" dirty="0"/>
              <a:t>1. </a:t>
            </a:r>
            <a:r>
              <a:rPr lang="zh-CN" altLang="en-US" dirty="0"/>
              <a:t>访问调查法</a:t>
            </a:r>
            <a:endParaRPr lang="en-US" altLang="zh-CN" dirty="0"/>
          </a:p>
          <a:p>
            <a:r>
              <a:rPr lang="zh-CN" altLang="en-US" dirty="0"/>
              <a:t>访问调查法是通过与被调查对象直接或间接交流获取信息的一种方式，主要包括个别访谈、电话访问和座谈会等形式。个别访谈适用于需要深入了解特定对象的思想动态或行为动机的情况，具有灵活性强、信息真实的特点；电话访问则便于快速获取分散人群的基本情况，但受通话时间和语言表达限制；座谈会则是组织多人集中讨论某一问题，能够从不同角度收集意见，提高信息的广度，尤其适合对政策执行效果、社会热点事件等展开调查。无论采用哪种形式，都应注重提问技巧和记录的准确性，以确保所获取资料的真实性和完整性。</a:t>
            </a:r>
          </a:p>
        </p:txBody>
      </p:sp>
      <p:sp>
        <p:nvSpPr>
          <p:cNvPr id="4" name="文本占位符 3">
            <a:extLst>
              <a:ext uri="{FF2B5EF4-FFF2-40B4-BE49-F238E27FC236}">
                <a16:creationId xmlns:a16="http://schemas.microsoft.com/office/drawing/2014/main" id="{220DEBCB-A299-4497-02BE-57D318AAFE46}"/>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392163694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8E5F4E-A7E7-EF79-5F5A-684173F99AE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A864149-5350-6CB0-EF4D-F13EF59DA964}"/>
              </a:ext>
            </a:extLst>
          </p:cNvPr>
          <p:cNvSpPr>
            <a:spLocks noGrp="1"/>
          </p:cNvSpPr>
          <p:nvPr>
            <p:ph type="body" sz="quarter" idx="11"/>
          </p:nvPr>
        </p:nvSpPr>
        <p:spPr>
          <a:xfrm>
            <a:off x="337294" y="1969545"/>
            <a:ext cx="11275585" cy="3587329"/>
          </a:xfrm>
        </p:spPr>
        <p:txBody>
          <a:bodyPr/>
          <a:lstStyle/>
          <a:p>
            <a:r>
              <a:rPr lang="zh-CN" altLang="en-US" dirty="0"/>
              <a:t>四、应用文的类型</a:t>
            </a:r>
            <a:endParaRPr lang="en-US" altLang="zh-CN" dirty="0"/>
          </a:p>
          <a:p>
            <a:r>
              <a:rPr lang="zh-CN" altLang="en-US" dirty="0"/>
              <a:t>（二）专用型应用文</a:t>
            </a:r>
            <a:endParaRPr lang="en-US" altLang="zh-CN" dirty="0"/>
          </a:p>
          <a:p>
            <a:r>
              <a:rPr lang="en-US" altLang="zh-CN" dirty="0"/>
              <a:t>4. </a:t>
            </a:r>
            <a:r>
              <a:rPr lang="zh-CN" altLang="en-US" dirty="0"/>
              <a:t>公关礼仪文书</a:t>
            </a:r>
            <a:endParaRPr lang="en-US" altLang="zh-CN" dirty="0"/>
          </a:p>
          <a:p>
            <a:r>
              <a:rPr lang="zh-CN" altLang="en-US" dirty="0"/>
              <a:t>公关礼仪文书是在政务、商务、社交等场合中用于表达礼节、传递信息、协调关系的文书。常见的公关礼仪文书主要有：请柬、邀请函、感谢信、慰问信、贺词、祝词、欢迎词、欢送词、答谢词；唁电、讣告、悼词等。</a:t>
            </a:r>
            <a:endParaRPr lang="en-US" altLang="zh-CN" dirty="0"/>
          </a:p>
          <a:p>
            <a:r>
              <a:rPr lang="zh-CN" altLang="en-US" dirty="0"/>
              <a:t>这类文书形式多样，是现代公共关系和人际交往中不可或缺的工具。</a:t>
            </a:r>
          </a:p>
        </p:txBody>
      </p:sp>
      <p:sp>
        <p:nvSpPr>
          <p:cNvPr id="4" name="文本占位符 3">
            <a:extLst>
              <a:ext uri="{FF2B5EF4-FFF2-40B4-BE49-F238E27FC236}">
                <a16:creationId xmlns:a16="http://schemas.microsoft.com/office/drawing/2014/main" id="{2744089C-B67B-CC53-D63D-2F5BE5088EF4}"/>
              </a:ext>
            </a:extLst>
          </p:cNvPr>
          <p:cNvSpPr>
            <a:spLocks noGrp="1"/>
          </p:cNvSpPr>
          <p:nvPr>
            <p:ph type="body" sz="quarter" idx="10"/>
          </p:nvPr>
        </p:nvSpPr>
        <p:spPr/>
        <p:txBody>
          <a:bodyPr/>
          <a:lstStyle/>
          <a:p>
            <a:r>
              <a:rPr lang="zh-CN" altLang="en-US" dirty="0"/>
              <a:t>应用文概述</a:t>
            </a:r>
          </a:p>
        </p:txBody>
      </p:sp>
    </p:spTree>
    <p:extLst>
      <p:ext uri="{BB962C8B-B14F-4D97-AF65-F5344CB8AC3E}">
        <p14:creationId xmlns:p14="http://schemas.microsoft.com/office/powerpoint/2010/main" val="29214240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16965A-A852-1237-9434-4C0C27FB356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0F6AC29-9A6D-2720-490C-E48E2A82C455}"/>
              </a:ext>
            </a:extLst>
          </p:cNvPr>
          <p:cNvSpPr>
            <a:spLocks noGrp="1"/>
          </p:cNvSpPr>
          <p:nvPr>
            <p:ph type="body" sz="quarter" idx="11"/>
          </p:nvPr>
        </p:nvSpPr>
        <p:spPr>
          <a:xfrm>
            <a:off x="337294" y="1461728"/>
            <a:ext cx="11275585" cy="4602991"/>
          </a:xfrm>
        </p:spPr>
        <p:txBody>
          <a:bodyPr/>
          <a:lstStyle/>
          <a:p>
            <a:r>
              <a:rPr lang="zh-CN" altLang="en-US" dirty="0"/>
              <a:t>四、调查报告</a:t>
            </a:r>
            <a:endParaRPr lang="en-US" altLang="zh-CN" dirty="0"/>
          </a:p>
          <a:p>
            <a:r>
              <a:rPr lang="zh-CN" altLang="en-US" dirty="0"/>
              <a:t>（三）调查方法</a:t>
            </a:r>
            <a:endParaRPr lang="en-US" altLang="zh-CN" dirty="0"/>
          </a:p>
          <a:p>
            <a:r>
              <a:rPr lang="en-US" altLang="zh-CN" dirty="0"/>
              <a:t>2. </a:t>
            </a:r>
            <a:r>
              <a:rPr lang="zh-CN" altLang="en-US" dirty="0"/>
              <a:t>问卷调查法</a:t>
            </a:r>
            <a:endParaRPr lang="en-US" altLang="zh-CN" dirty="0"/>
          </a:p>
          <a:p>
            <a:r>
              <a:rPr lang="zh-CN" altLang="en-US" dirty="0"/>
              <a:t>问卷调查法是一种结构化程度较高的数据收集方式，主要通过设计标准化问卷并发放给目标群体填写来获取信息。该方法适用于大规模样本的数据采集，具有覆盖面广、效率高、易于量化分析的优点。一份高质量的问卷应当做到问题设置科学合理、语言通俗易懂、选项全面均衡，避免引导性、歧义性或模糊性的表述，同时注意保护受访者隐私，提高问卷回收率和有效率。在实际操作中，调查者还应结合线上线下多种渠道进行分发，并对回收数据进行统计分析，从而为调查结论提供有力支撑。</a:t>
            </a:r>
          </a:p>
        </p:txBody>
      </p:sp>
      <p:sp>
        <p:nvSpPr>
          <p:cNvPr id="4" name="文本占位符 3">
            <a:extLst>
              <a:ext uri="{FF2B5EF4-FFF2-40B4-BE49-F238E27FC236}">
                <a16:creationId xmlns:a16="http://schemas.microsoft.com/office/drawing/2014/main" id="{1CEB3EFA-8EF0-173E-5A2E-B5FF5170B608}"/>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363168090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2AC5C3-E409-3734-A7BB-53B8B05FF99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C860F8D-F851-D486-FF21-4A9699BD027B}"/>
              </a:ext>
            </a:extLst>
          </p:cNvPr>
          <p:cNvSpPr>
            <a:spLocks noGrp="1"/>
          </p:cNvSpPr>
          <p:nvPr>
            <p:ph type="body" sz="quarter" idx="11"/>
          </p:nvPr>
        </p:nvSpPr>
        <p:spPr>
          <a:xfrm>
            <a:off x="337294" y="1461728"/>
            <a:ext cx="11275585" cy="4602991"/>
          </a:xfrm>
        </p:spPr>
        <p:txBody>
          <a:bodyPr/>
          <a:lstStyle/>
          <a:p>
            <a:r>
              <a:rPr lang="zh-CN" altLang="en-US" dirty="0"/>
              <a:t>四、调查报告</a:t>
            </a:r>
            <a:endParaRPr lang="en-US" altLang="zh-CN" dirty="0"/>
          </a:p>
          <a:p>
            <a:r>
              <a:rPr lang="zh-CN" altLang="en-US" dirty="0"/>
              <a:t>（三）调查方法</a:t>
            </a:r>
            <a:endParaRPr lang="en-US" altLang="zh-CN" dirty="0"/>
          </a:p>
          <a:p>
            <a:r>
              <a:rPr lang="en-US" altLang="zh-CN" dirty="0"/>
              <a:t>3. </a:t>
            </a:r>
            <a:r>
              <a:rPr lang="zh-CN" altLang="en-US" dirty="0"/>
              <a:t>文献调查法</a:t>
            </a:r>
            <a:endParaRPr lang="en-US" altLang="zh-CN" dirty="0"/>
          </a:p>
          <a:p>
            <a:r>
              <a:rPr lang="zh-CN" altLang="en-US" dirty="0"/>
              <a:t>文献调查法是指通过查阅已有的书籍、期刊、报纸、年鉴、档案、网络资源等文献资料来获取相关信息的方法，广泛应用于历史研究、政策回顾、宏观分析等领域。运用文献调查法能够在较短时间内掌握大量背景资料，节省实地调查的时间和成本，尤其适合前期调研或作为其他调查方法的补充手段。然而，由于文献资料可能存在滞后性、片面性或权威性不足等问题，在使用时需注重来源的可靠性、信息的时效性以及与其他调查方法所得结果的相互印证，以确保调查结论的准确性和全面性。</a:t>
            </a:r>
          </a:p>
        </p:txBody>
      </p:sp>
      <p:sp>
        <p:nvSpPr>
          <p:cNvPr id="4" name="文本占位符 3">
            <a:extLst>
              <a:ext uri="{FF2B5EF4-FFF2-40B4-BE49-F238E27FC236}">
                <a16:creationId xmlns:a16="http://schemas.microsoft.com/office/drawing/2014/main" id="{B3877EF6-5AEB-BA84-2D0A-61EA782610FA}"/>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27547740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C71121-6C8C-77F8-800C-9A224C6A698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6181543-D201-98D3-EA82-0D521BD797FB}"/>
              </a:ext>
            </a:extLst>
          </p:cNvPr>
          <p:cNvSpPr>
            <a:spLocks noGrp="1"/>
          </p:cNvSpPr>
          <p:nvPr>
            <p:ph type="body" sz="quarter" idx="11"/>
          </p:nvPr>
        </p:nvSpPr>
        <p:spPr>
          <a:xfrm>
            <a:off x="337294" y="1461728"/>
            <a:ext cx="11275585" cy="4602991"/>
          </a:xfrm>
        </p:spPr>
        <p:txBody>
          <a:bodyPr/>
          <a:lstStyle/>
          <a:p>
            <a:r>
              <a:rPr lang="zh-CN" altLang="en-US" dirty="0"/>
              <a:t>四、调查报告</a:t>
            </a:r>
            <a:endParaRPr lang="en-US" altLang="zh-CN" dirty="0"/>
          </a:p>
          <a:p>
            <a:r>
              <a:rPr lang="zh-CN" altLang="en-US" dirty="0"/>
              <a:t>（三）调查方法</a:t>
            </a:r>
            <a:endParaRPr lang="en-US" altLang="zh-CN" dirty="0"/>
          </a:p>
          <a:p>
            <a:r>
              <a:rPr lang="en-US" altLang="zh-CN" dirty="0"/>
              <a:t>4. </a:t>
            </a:r>
            <a:r>
              <a:rPr lang="zh-CN" altLang="en-US" dirty="0"/>
              <a:t>实验调查法</a:t>
            </a:r>
            <a:endParaRPr lang="en-US" altLang="zh-CN" dirty="0"/>
          </a:p>
          <a:p>
            <a:r>
              <a:rPr lang="zh-CN" altLang="en-US" dirty="0"/>
              <a:t>实验调查法是在人为控制条件下对某种现象或变量变化进行观察和记录，以验证假设、揭示因果关系的一种调查方法。它常用于自然科学、心理学、教育学及部分社会科学领域，通过设定对照组与实验组、调整自变量并测量因变量的变化，从而得出具有说服力的研究结论。尽管实验调查法具有高度的科学性和可重复性，但在现实社会环境中，实施难度较大，变量控制不易实现，且受伦理、法律等因素制约较多。因此，在撰写调查报告时，应明确实验设计原理、操作过程及其局限性，以便读者全面理解调查结果的有效范围。</a:t>
            </a:r>
          </a:p>
        </p:txBody>
      </p:sp>
      <p:sp>
        <p:nvSpPr>
          <p:cNvPr id="4" name="文本占位符 3">
            <a:extLst>
              <a:ext uri="{FF2B5EF4-FFF2-40B4-BE49-F238E27FC236}">
                <a16:creationId xmlns:a16="http://schemas.microsoft.com/office/drawing/2014/main" id="{138DD3B4-F5E0-D5F8-D772-FEBD956A3714}"/>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112021787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5592E2-2CA6-F813-1F60-82A7833332A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A3EEBCB-2C9B-9E98-4027-9710741B5D4B}"/>
              </a:ext>
            </a:extLst>
          </p:cNvPr>
          <p:cNvSpPr>
            <a:spLocks noGrp="1"/>
          </p:cNvSpPr>
          <p:nvPr>
            <p:ph type="body" sz="quarter" idx="11"/>
          </p:nvPr>
        </p:nvSpPr>
        <p:spPr>
          <a:xfrm>
            <a:off x="337294" y="1461728"/>
            <a:ext cx="11275585" cy="4602991"/>
          </a:xfrm>
        </p:spPr>
        <p:txBody>
          <a:bodyPr/>
          <a:lstStyle/>
          <a:p>
            <a:r>
              <a:rPr lang="zh-CN" altLang="en-US" dirty="0"/>
              <a:t>四、调查报告</a:t>
            </a:r>
            <a:endParaRPr lang="en-US" altLang="zh-CN" dirty="0"/>
          </a:p>
          <a:p>
            <a:r>
              <a:rPr lang="zh-CN" altLang="en-US" dirty="0"/>
              <a:t>（三）调查方法</a:t>
            </a:r>
            <a:endParaRPr lang="en-US" altLang="zh-CN" dirty="0"/>
          </a:p>
          <a:p>
            <a:r>
              <a:rPr lang="en-US" altLang="zh-CN" dirty="0"/>
              <a:t>5. </a:t>
            </a:r>
            <a:r>
              <a:rPr lang="zh-CN" altLang="en-US" dirty="0"/>
              <a:t>个案调查法</a:t>
            </a:r>
            <a:endParaRPr lang="en-US" altLang="zh-CN" dirty="0"/>
          </a:p>
          <a:p>
            <a:r>
              <a:rPr lang="zh-CN" altLang="en-US" dirty="0"/>
              <a:t>个案调查法是对某一特定单位、个体或事件进行深入细致调查的方法，旨在通过对典型个案的剖析，揭示其背后的社会机制、运行规律或问题成因。这种调查方法强调深度而非广度，适用于探索性强、复杂度高的研究任务，如典型案例分析、特殊群体研究、突发事件追踪等。个案调查通常结合访谈、观察、文献等多种手段获取翔实资料，力求还原事件全貌，提炼出具有普遍意义的经验或教训。但由于个案本身的独特性，其结论往往不具备广泛的代表性，因此，在撰写调查报告时应注意说明适用范围。</a:t>
            </a:r>
          </a:p>
        </p:txBody>
      </p:sp>
      <p:sp>
        <p:nvSpPr>
          <p:cNvPr id="4" name="文本占位符 3">
            <a:extLst>
              <a:ext uri="{FF2B5EF4-FFF2-40B4-BE49-F238E27FC236}">
                <a16:creationId xmlns:a16="http://schemas.microsoft.com/office/drawing/2014/main" id="{7A756D1F-22A6-ACB3-D882-76BB81518E44}"/>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249631362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565D73-4A44-1881-11AF-17FFE523FE7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7D1E66D-5654-00EC-0EFE-83AAA6AB5B44}"/>
              </a:ext>
            </a:extLst>
          </p:cNvPr>
          <p:cNvSpPr>
            <a:spLocks noGrp="1"/>
          </p:cNvSpPr>
          <p:nvPr>
            <p:ph type="body" sz="quarter" idx="11"/>
          </p:nvPr>
        </p:nvSpPr>
        <p:spPr>
          <a:xfrm>
            <a:off x="337294" y="1207812"/>
            <a:ext cx="11275585" cy="5110823"/>
          </a:xfrm>
        </p:spPr>
        <p:txBody>
          <a:bodyPr/>
          <a:lstStyle/>
          <a:p>
            <a:r>
              <a:rPr lang="zh-CN" altLang="en-US" dirty="0"/>
              <a:t>四、调查报告</a:t>
            </a:r>
            <a:endParaRPr lang="en-US" altLang="zh-CN" dirty="0"/>
          </a:p>
          <a:p>
            <a:r>
              <a:rPr lang="zh-CN" altLang="en-US" dirty="0"/>
              <a:t>（三）调查方法</a:t>
            </a:r>
            <a:endParaRPr lang="en-US" altLang="zh-CN" dirty="0"/>
          </a:p>
          <a:p>
            <a:r>
              <a:rPr lang="en-US" altLang="zh-CN" dirty="0"/>
              <a:t>6. </a:t>
            </a:r>
            <a:r>
              <a:rPr lang="zh-CN" altLang="en-US" dirty="0"/>
              <a:t>抽样调查法</a:t>
            </a:r>
            <a:endParaRPr lang="en-US" altLang="zh-CN" dirty="0"/>
          </a:p>
          <a:p>
            <a:r>
              <a:rPr lang="zh-CN" altLang="en-US" dirty="0"/>
              <a:t>抽样调查法是从总体中按照一定规则抽取部分样本进行调查，并据此推断总体特征的一种方法，广泛应用于人口普查、市场调研、民意测验等领域。其核心在于科学地选择样本，使样本具有足够的代表性，从而保证调查结果的准确性和可信度。常见的抽样方法包括随机抽样、系统抽样、分层抽样和整群抽样等，每种方法适用于不同的调查场景。抽样调查法的优势在于节省时间、人力和经费，适用于大范围、大规模的调查任务，但也存在样本偏差风险。因此，在撰写调查报告时，必须详细说明抽样方法、样本数量、置信水平等关键参数，以便评估调查结果的科学性与有效性。</a:t>
            </a:r>
          </a:p>
        </p:txBody>
      </p:sp>
      <p:sp>
        <p:nvSpPr>
          <p:cNvPr id="4" name="文本占位符 3">
            <a:extLst>
              <a:ext uri="{FF2B5EF4-FFF2-40B4-BE49-F238E27FC236}">
                <a16:creationId xmlns:a16="http://schemas.microsoft.com/office/drawing/2014/main" id="{754F5780-1B4B-3687-1C4E-9458982C4F4C}"/>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366553832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2410F3-90F0-5996-A5E5-21AC85C1040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F043C34-4424-C590-741A-966EE62A4580}"/>
              </a:ext>
            </a:extLst>
          </p:cNvPr>
          <p:cNvSpPr>
            <a:spLocks noGrp="1"/>
          </p:cNvSpPr>
          <p:nvPr>
            <p:ph type="body" sz="quarter" idx="11"/>
          </p:nvPr>
        </p:nvSpPr>
        <p:spPr>
          <a:xfrm>
            <a:off x="337294" y="2477391"/>
            <a:ext cx="11275585" cy="2571666"/>
          </a:xfrm>
        </p:spPr>
        <p:txBody>
          <a:bodyPr/>
          <a:lstStyle/>
          <a:p>
            <a:r>
              <a:rPr lang="zh-CN" altLang="en-US" dirty="0"/>
              <a:t>四、调查报告</a:t>
            </a:r>
            <a:endParaRPr lang="en-US" altLang="zh-CN" dirty="0"/>
          </a:p>
          <a:p>
            <a:r>
              <a:rPr lang="zh-CN" altLang="en-US" dirty="0"/>
              <a:t>（四）调查报告的格式与写法</a:t>
            </a:r>
            <a:endParaRPr lang="en-US" altLang="zh-CN" dirty="0"/>
          </a:p>
          <a:p>
            <a:r>
              <a:rPr lang="en-US" altLang="zh-CN" dirty="0"/>
              <a:t>1. </a:t>
            </a:r>
            <a:r>
              <a:rPr lang="zh-CN" altLang="en-US" dirty="0"/>
              <a:t>标题</a:t>
            </a:r>
            <a:endParaRPr lang="en-US" altLang="zh-CN" dirty="0"/>
          </a:p>
          <a:p>
            <a:r>
              <a:rPr lang="zh-CN" altLang="en-US" dirty="0"/>
              <a:t>标题在一定程度上反映了整篇报告的主题方向和写作风格。因此，标题应当准确、简洁、鲜明，能够直接传达出调查的核心内容和价值判断。</a:t>
            </a:r>
          </a:p>
        </p:txBody>
      </p:sp>
      <p:sp>
        <p:nvSpPr>
          <p:cNvPr id="4" name="文本占位符 3">
            <a:extLst>
              <a:ext uri="{FF2B5EF4-FFF2-40B4-BE49-F238E27FC236}">
                <a16:creationId xmlns:a16="http://schemas.microsoft.com/office/drawing/2014/main" id="{ADAE694B-DF0D-826C-FA1C-76A2C9C23439}"/>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365475270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F8B4B5-9294-7AF7-64ED-71114E7135B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F93F040-13F6-2C77-9860-FFDE8F97C6A4}"/>
              </a:ext>
            </a:extLst>
          </p:cNvPr>
          <p:cNvSpPr>
            <a:spLocks noGrp="1"/>
          </p:cNvSpPr>
          <p:nvPr>
            <p:ph type="body" sz="quarter" idx="11"/>
          </p:nvPr>
        </p:nvSpPr>
        <p:spPr>
          <a:xfrm>
            <a:off x="337294" y="1715645"/>
            <a:ext cx="11275585" cy="4095160"/>
          </a:xfrm>
        </p:spPr>
        <p:txBody>
          <a:bodyPr/>
          <a:lstStyle/>
          <a:p>
            <a:r>
              <a:rPr lang="zh-CN" altLang="en-US" dirty="0"/>
              <a:t>四、调查报告</a:t>
            </a:r>
            <a:endParaRPr lang="en-US" altLang="zh-CN" dirty="0"/>
          </a:p>
          <a:p>
            <a:r>
              <a:rPr lang="zh-CN" altLang="en-US" dirty="0"/>
              <a:t>（四）调查报告的格式与写法</a:t>
            </a:r>
            <a:endParaRPr lang="en-US" altLang="zh-CN" dirty="0"/>
          </a:p>
          <a:p>
            <a:r>
              <a:rPr lang="en-US" altLang="zh-CN" dirty="0"/>
              <a:t>2. </a:t>
            </a:r>
            <a:r>
              <a:rPr lang="zh-CN" altLang="en-US" dirty="0"/>
              <a:t>正文</a:t>
            </a:r>
            <a:endParaRPr lang="en-US" altLang="zh-CN" dirty="0"/>
          </a:p>
          <a:p>
            <a:r>
              <a:rPr lang="zh-CN" altLang="en-US" dirty="0"/>
              <a:t>正文是调查报告的主体部分，通常包括引言、主体和结尾 </a:t>
            </a:r>
            <a:r>
              <a:rPr lang="en-US" altLang="zh-CN" dirty="0"/>
              <a:t>3 </a:t>
            </a:r>
            <a:r>
              <a:rPr lang="zh-CN" altLang="en-US" dirty="0"/>
              <a:t>个基本组成部分，每一部分都承担着不同的功能，构成了整篇报告的基本框架。</a:t>
            </a:r>
            <a:endParaRPr lang="en-US" altLang="zh-CN" dirty="0"/>
          </a:p>
          <a:p>
            <a:r>
              <a:rPr lang="zh-CN" altLang="en-US" dirty="0"/>
              <a:t>（</a:t>
            </a:r>
            <a:r>
              <a:rPr lang="en-US" altLang="zh-CN" dirty="0"/>
              <a:t>1</a:t>
            </a:r>
            <a:r>
              <a:rPr lang="zh-CN" altLang="en-US" dirty="0"/>
              <a:t>）引言</a:t>
            </a:r>
            <a:endParaRPr lang="en-US" altLang="zh-CN" dirty="0"/>
          </a:p>
          <a:p>
            <a:r>
              <a:rPr lang="zh-CN" altLang="en-US" dirty="0"/>
              <a:t>（</a:t>
            </a:r>
            <a:r>
              <a:rPr lang="en-US" altLang="zh-CN" dirty="0"/>
              <a:t>2</a:t>
            </a:r>
            <a:r>
              <a:rPr lang="zh-CN" altLang="en-US" dirty="0"/>
              <a:t>）主体</a:t>
            </a:r>
            <a:endParaRPr lang="en-US" altLang="zh-CN" dirty="0"/>
          </a:p>
          <a:p>
            <a:r>
              <a:rPr lang="zh-CN" altLang="en-US" dirty="0"/>
              <a:t>（</a:t>
            </a:r>
            <a:r>
              <a:rPr lang="en-US" altLang="zh-CN" dirty="0"/>
              <a:t>3</a:t>
            </a:r>
            <a:r>
              <a:rPr lang="zh-CN" altLang="en-US" dirty="0"/>
              <a:t>）结尾</a:t>
            </a:r>
          </a:p>
        </p:txBody>
      </p:sp>
      <p:sp>
        <p:nvSpPr>
          <p:cNvPr id="4" name="文本占位符 3">
            <a:extLst>
              <a:ext uri="{FF2B5EF4-FFF2-40B4-BE49-F238E27FC236}">
                <a16:creationId xmlns:a16="http://schemas.microsoft.com/office/drawing/2014/main" id="{366A2C60-2FFC-0A25-8A66-FDBFBD558A6F}"/>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211759002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68F8CF-AC75-7D04-05BA-8332C6C6019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88DE8FC-1BAD-794D-C6FE-E8AF32DC7018}"/>
              </a:ext>
            </a:extLst>
          </p:cNvPr>
          <p:cNvSpPr>
            <a:spLocks noGrp="1"/>
          </p:cNvSpPr>
          <p:nvPr>
            <p:ph type="body" sz="quarter" idx="11"/>
          </p:nvPr>
        </p:nvSpPr>
        <p:spPr>
          <a:xfrm>
            <a:off x="337294" y="2477392"/>
            <a:ext cx="11275585" cy="2571666"/>
          </a:xfrm>
        </p:spPr>
        <p:txBody>
          <a:bodyPr/>
          <a:lstStyle/>
          <a:p>
            <a:r>
              <a:rPr lang="zh-CN" altLang="en-US" dirty="0"/>
              <a:t>四、调查报告</a:t>
            </a:r>
            <a:endParaRPr lang="en-US" altLang="zh-CN" dirty="0"/>
          </a:p>
          <a:p>
            <a:r>
              <a:rPr lang="zh-CN" altLang="en-US" dirty="0"/>
              <a:t>（四）调查报告的格式与写法</a:t>
            </a:r>
            <a:endParaRPr lang="en-US" altLang="zh-CN" dirty="0"/>
          </a:p>
          <a:p>
            <a:r>
              <a:rPr lang="en-US" altLang="zh-CN" dirty="0"/>
              <a:t>3. </a:t>
            </a:r>
            <a:r>
              <a:rPr lang="zh-CN" altLang="en-US" dirty="0"/>
              <a:t>落款</a:t>
            </a:r>
            <a:endParaRPr lang="en-US" altLang="zh-CN" dirty="0"/>
          </a:p>
          <a:p>
            <a:r>
              <a:rPr lang="zh-CN" altLang="en-US" dirty="0"/>
              <a:t>落款是调查报告的最后一部分，虽篇幅不长，但具有不可忽视的作用。它不仅表明了作者的身份，也体现了撰写者的责任意识，增强了报告的权威性和可信度。</a:t>
            </a:r>
          </a:p>
        </p:txBody>
      </p:sp>
      <p:sp>
        <p:nvSpPr>
          <p:cNvPr id="4" name="文本占位符 3">
            <a:extLst>
              <a:ext uri="{FF2B5EF4-FFF2-40B4-BE49-F238E27FC236}">
                <a16:creationId xmlns:a16="http://schemas.microsoft.com/office/drawing/2014/main" id="{FEC78D52-4FC5-AD3A-00B8-BCC3D874FB08}"/>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66727029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CD1C7F-6411-98D2-4CF6-677830634B3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50D1B0C-97FE-0C8F-12B7-0E94A9F9B8E9}"/>
              </a:ext>
            </a:extLst>
          </p:cNvPr>
          <p:cNvSpPr>
            <a:spLocks noGrp="1"/>
          </p:cNvSpPr>
          <p:nvPr>
            <p:ph type="body" sz="quarter" idx="11"/>
          </p:nvPr>
        </p:nvSpPr>
        <p:spPr>
          <a:xfrm>
            <a:off x="337294" y="2477393"/>
            <a:ext cx="11275585" cy="2571666"/>
          </a:xfrm>
        </p:spPr>
        <p:txBody>
          <a:bodyPr/>
          <a:lstStyle/>
          <a:p>
            <a:r>
              <a:rPr lang="zh-CN" altLang="en-US" dirty="0"/>
              <a:t>四、调查报告</a:t>
            </a:r>
            <a:endParaRPr lang="en-US" altLang="zh-CN" dirty="0"/>
          </a:p>
          <a:p>
            <a:r>
              <a:rPr lang="zh-CN" altLang="en-US" dirty="0"/>
              <a:t>（五）调查报告写作的基本要求</a:t>
            </a:r>
            <a:endParaRPr lang="en-US" altLang="zh-CN" dirty="0"/>
          </a:p>
          <a:p>
            <a:r>
              <a:rPr lang="en-US" altLang="zh-CN" dirty="0"/>
              <a:t>1. </a:t>
            </a:r>
            <a:r>
              <a:rPr lang="zh-CN" altLang="en-US" dirty="0"/>
              <a:t>实事求是，尊重事实</a:t>
            </a:r>
            <a:endParaRPr lang="en-US" altLang="zh-CN" dirty="0"/>
          </a:p>
          <a:p>
            <a:r>
              <a:rPr lang="zh-CN" altLang="en-US" dirty="0"/>
              <a:t>所有结论必须基于真实、可靠的数据和材料，杜绝主观臆断或夸大其词。调查报告的生命力在于真实，任何虚假信息都会削弱其公信力。</a:t>
            </a:r>
          </a:p>
        </p:txBody>
      </p:sp>
      <p:sp>
        <p:nvSpPr>
          <p:cNvPr id="4" name="文本占位符 3">
            <a:extLst>
              <a:ext uri="{FF2B5EF4-FFF2-40B4-BE49-F238E27FC236}">
                <a16:creationId xmlns:a16="http://schemas.microsoft.com/office/drawing/2014/main" id="{0B441630-EC70-0E37-AE39-4EB0287F3501}"/>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300460094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194E31-2597-134F-5E0A-BB142283286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1D9BF9E-D0E2-33FB-A87F-27563440A777}"/>
              </a:ext>
            </a:extLst>
          </p:cNvPr>
          <p:cNvSpPr>
            <a:spLocks noGrp="1"/>
          </p:cNvSpPr>
          <p:nvPr>
            <p:ph type="body" sz="quarter" idx="11"/>
          </p:nvPr>
        </p:nvSpPr>
        <p:spPr>
          <a:xfrm>
            <a:off x="337294" y="2477393"/>
            <a:ext cx="11275585" cy="2571666"/>
          </a:xfrm>
        </p:spPr>
        <p:txBody>
          <a:bodyPr/>
          <a:lstStyle/>
          <a:p>
            <a:r>
              <a:rPr lang="zh-CN" altLang="en-US" dirty="0"/>
              <a:t>四、调查报告</a:t>
            </a:r>
            <a:endParaRPr lang="en-US" altLang="zh-CN" dirty="0"/>
          </a:p>
          <a:p>
            <a:r>
              <a:rPr lang="zh-CN" altLang="en-US" dirty="0"/>
              <a:t>（五）调查报告写作的基本要求</a:t>
            </a:r>
            <a:endParaRPr lang="en-US" altLang="zh-CN" dirty="0"/>
          </a:p>
          <a:p>
            <a:r>
              <a:rPr lang="en-US" altLang="zh-CN" dirty="0"/>
              <a:t>2. </a:t>
            </a:r>
            <a:r>
              <a:rPr lang="zh-CN" altLang="en-US" dirty="0"/>
              <a:t>逻辑严密，结构清晰</a:t>
            </a:r>
            <a:endParaRPr lang="en-US" altLang="zh-CN" dirty="0"/>
          </a:p>
          <a:p>
            <a:r>
              <a:rPr lang="zh-CN" altLang="en-US" dirty="0"/>
              <a:t>调查报告应具备清晰的逻辑框架，各部分内容之间要有内在联系，做到层层递进、环环相扣，使读者能够顺畅地理解和接受作者的观点。</a:t>
            </a:r>
          </a:p>
        </p:txBody>
      </p:sp>
      <p:sp>
        <p:nvSpPr>
          <p:cNvPr id="4" name="文本占位符 3">
            <a:extLst>
              <a:ext uri="{FF2B5EF4-FFF2-40B4-BE49-F238E27FC236}">
                <a16:creationId xmlns:a16="http://schemas.microsoft.com/office/drawing/2014/main" id="{0885BF9E-9ABA-D2E1-9744-22B47094A90E}"/>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353294380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75E5E2-EC53-1C56-FC70-DF1118D0956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A392BEC-2F97-B671-F415-9D07589928E7}"/>
              </a:ext>
            </a:extLst>
          </p:cNvPr>
          <p:cNvSpPr>
            <a:spLocks noGrp="1"/>
          </p:cNvSpPr>
          <p:nvPr>
            <p:ph type="body" sz="quarter" idx="11"/>
          </p:nvPr>
        </p:nvSpPr>
        <p:spPr>
          <a:xfrm>
            <a:off x="337294" y="1969545"/>
            <a:ext cx="11275585" cy="3587329"/>
          </a:xfrm>
        </p:spPr>
        <p:txBody>
          <a:bodyPr/>
          <a:lstStyle/>
          <a:p>
            <a:r>
              <a:rPr lang="zh-CN" altLang="en-US" dirty="0"/>
              <a:t>四、应用文的类型</a:t>
            </a:r>
            <a:endParaRPr lang="en-US" altLang="zh-CN" dirty="0"/>
          </a:p>
          <a:p>
            <a:r>
              <a:rPr lang="zh-CN" altLang="en-US" dirty="0"/>
              <a:t>（二）专用型应用文</a:t>
            </a:r>
            <a:endParaRPr lang="en-US" altLang="zh-CN" dirty="0"/>
          </a:p>
          <a:p>
            <a:r>
              <a:rPr lang="en-US" altLang="zh-CN" dirty="0"/>
              <a:t>5. </a:t>
            </a:r>
            <a:r>
              <a:rPr lang="zh-CN" altLang="en-US" dirty="0"/>
              <a:t>法律文书</a:t>
            </a:r>
            <a:endParaRPr lang="en-US" altLang="zh-CN" dirty="0"/>
          </a:p>
          <a:p>
            <a:r>
              <a:rPr lang="zh-CN" altLang="en-US" dirty="0"/>
              <a:t>法律文书是指司法机关及当事人在诉讼或非诉讼活动中依法制作的具有法律效力或法律意义的文书。法律文书可分为：规范性法律文书（如法律、法规、规章）；非规范性法律文书（如起诉状、答辩状、判决书、裁定书、公证文书、仲裁文书等）。</a:t>
            </a:r>
            <a:endParaRPr lang="en-US" altLang="zh-CN" dirty="0"/>
          </a:p>
          <a:p>
            <a:r>
              <a:rPr lang="zh-CN" altLang="en-US" dirty="0"/>
              <a:t>此类文书具有严格的格式要求和法律效力，是司法活动的重要载体。</a:t>
            </a:r>
          </a:p>
        </p:txBody>
      </p:sp>
      <p:sp>
        <p:nvSpPr>
          <p:cNvPr id="4" name="文本占位符 3">
            <a:extLst>
              <a:ext uri="{FF2B5EF4-FFF2-40B4-BE49-F238E27FC236}">
                <a16:creationId xmlns:a16="http://schemas.microsoft.com/office/drawing/2014/main" id="{0C66B301-FE2F-91E7-D80E-F4281ED967A9}"/>
              </a:ext>
            </a:extLst>
          </p:cNvPr>
          <p:cNvSpPr>
            <a:spLocks noGrp="1"/>
          </p:cNvSpPr>
          <p:nvPr>
            <p:ph type="body" sz="quarter" idx="10"/>
          </p:nvPr>
        </p:nvSpPr>
        <p:spPr/>
        <p:txBody>
          <a:bodyPr/>
          <a:lstStyle/>
          <a:p>
            <a:r>
              <a:rPr lang="zh-CN" altLang="en-US" dirty="0"/>
              <a:t>应用文概述</a:t>
            </a:r>
          </a:p>
        </p:txBody>
      </p:sp>
    </p:spTree>
    <p:extLst>
      <p:ext uri="{BB962C8B-B14F-4D97-AF65-F5344CB8AC3E}">
        <p14:creationId xmlns:p14="http://schemas.microsoft.com/office/powerpoint/2010/main" val="178295109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2118CC-485C-BC9D-24B3-5290607CC29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48578BF-A07C-8BB6-B192-DC6FF85BDF5E}"/>
              </a:ext>
            </a:extLst>
          </p:cNvPr>
          <p:cNvSpPr>
            <a:spLocks noGrp="1"/>
          </p:cNvSpPr>
          <p:nvPr>
            <p:ph type="body" sz="quarter" idx="11"/>
          </p:nvPr>
        </p:nvSpPr>
        <p:spPr>
          <a:xfrm>
            <a:off x="337294" y="2477393"/>
            <a:ext cx="11275585" cy="2571666"/>
          </a:xfrm>
        </p:spPr>
        <p:txBody>
          <a:bodyPr/>
          <a:lstStyle/>
          <a:p>
            <a:r>
              <a:rPr lang="zh-CN" altLang="en-US" dirty="0"/>
              <a:t>四、调查报告</a:t>
            </a:r>
            <a:endParaRPr lang="en-US" altLang="zh-CN" dirty="0"/>
          </a:p>
          <a:p>
            <a:r>
              <a:rPr lang="zh-CN" altLang="en-US" dirty="0"/>
              <a:t>（五）调查报告写作的基本要求</a:t>
            </a:r>
            <a:endParaRPr lang="en-US" altLang="zh-CN" dirty="0"/>
          </a:p>
          <a:p>
            <a:r>
              <a:rPr lang="en-US" altLang="zh-CN" dirty="0"/>
              <a:t>3. </a:t>
            </a:r>
            <a:r>
              <a:rPr lang="zh-CN" altLang="en-US" dirty="0"/>
              <a:t>语言规范，表达准确</a:t>
            </a:r>
            <a:endParaRPr lang="en-US" altLang="zh-CN" dirty="0"/>
          </a:p>
          <a:p>
            <a:r>
              <a:rPr lang="zh-CN" altLang="en-US" dirty="0"/>
              <a:t>调查报告属于正式文书，语言应规范、准确，避免口语化、模糊化表达。尤其是在机关单位或学术研究中，用词应更加严谨、专业。</a:t>
            </a:r>
          </a:p>
        </p:txBody>
      </p:sp>
      <p:sp>
        <p:nvSpPr>
          <p:cNvPr id="4" name="文本占位符 3">
            <a:extLst>
              <a:ext uri="{FF2B5EF4-FFF2-40B4-BE49-F238E27FC236}">
                <a16:creationId xmlns:a16="http://schemas.microsoft.com/office/drawing/2014/main" id="{1323176B-33DB-0812-D358-95009C6D2795}"/>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305367635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039091-2C37-C3FA-83C1-11402C9CC42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669E3B7-032C-5E26-4F57-CBA939CF6FB7}"/>
              </a:ext>
            </a:extLst>
          </p:cNvPr>
          <p:cNvSpPr>
            <a:spLocks noGrp="1"/>
          </p:cNvSpPr>
          <p:nvPr>
            <p:ph type="body" sz="quarter" idx="11"/>
          </p:nvPr>
        </p:nvSpPr>
        <p:spPr>
          <a:xfrm>
            <a:off x="337294" y="2477393"/>
            <a:ext cx="11275585" cy="2571666"/>
          </a:xfrm>
        </p:spPr>
        <p:txBody>
          <a:bodyPr/>
          <a:lstStyle/>
          <a:p>
            <a:r>
              <a:rPr lang="zh-CN" altLang="en-US" dirty="0"/>
              <a:t>四、调查报告</a:t>
            </a:r>
            <a:endParaRPr lang="en-US" altLang="zh-CN" dirty="0"/>
          </a:p>
          <a:p>
            <a:r>
              <a:rPr lang="zh-CN" altLang="en-US" dirty="0"/>
              <a:t>（五）调查报告写作的基本要求</a:t>
            </a:r>
            <a:endParaRPr lang="en-US" altLang="zh-CN" dirty="0"/>
          </a:p>
          <a:p>
            <a:r>
              <a:rPr lang="en-US" altLang="zh-CN" dirty="0"/>
              <a:t>4. </a:t>
            </a:r>
            <a:r>
              <a:rPr lang="zh-CN" altLang="en-US" dirty="0"/>
              <a:t>观点明确，结论有力</a:t>
            </a:r>
            <a:endParaRPr lang="en-US" altLang="zh-CN" dirty="0"/>
          </a:p>
          <a:p>
            <a:r>
              <a:rPr lang="zh-CN" altLang="en-US" dirty="0"/>
              <a:t>调查报告应有明确的主题和中心思想，结论应具有指导性和可操作性，能够给相关决策者提供有价值的参考。</a:t>
            </a:r>
          </a:p>
        </p:txBody>
      </p:sp>
      <p:sp>
        <p:nvSpPr>
          <p:cNvPr id="4" name="文本占位符 3">
            <a:extLst>
              <a:ext uri="{FF2B5EF4-FFF2-40B4-BE49-F238E27FC236}">
                <a16:creationId xmlns:a16="http://schemas.microsoft.com/office/drawing/2014/main" id="{E084BD92-0D19-08BF-E7E8-175947229D64}"/>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333372460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B7A050-2FF8-FAE0-E829-326FAE40486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089052B-7719-E235-3493-AAC26855399B}"/>
              </a:ext>
            </a:extLst>
          </p:cNvPr>
          <p:cNvSpPr>
            <a:spLocks noGrp="1"/>
          </p:cNvSpPr>
          <p:nvPr>
            <p:ph type="body" sz="quarter" idx="11"/>
          </p:nvPr>
        </p:nvSpPr>
        <p:spPr>
          <a:xfrm>
            <a:off x="337294" y="2477393"/>
            <a:ext cx="11275585" cy="2571666"/>
          </a:xfrm>
        </p:spPr>
        <p:txBody>
          <a:bodyPr/>
          <a:lstStyle/>
          <a:p>
            <a:r>
              <a:rPr lang="zh-CN" altLang="en-US" dirty="0"/>
              <a:t>四、调查报告</a:t>
            </a:r>
            <a:endParaRPr lang="en-US" altLang="zh-CN" dirty="0"/>
          </a:p>
          <a:p>
            <a:r>
              <a:rPr lang="zh-CN" altLang="en-US" dirty="0"/>
              <a:t>（五）调查报告写作的基本要求</a:t>
            </a:r>
            <a:endParaRPr lang="en-US" altLang="zh-CN" dirty="0"/>
          </a:p>
          <a:p>
            <a:r>
              <a:rPr lang="en-US" altLang="zh-CN" dirty="0"/>
              <a:t>5. </a:t>
            </a:r>
            <a:r>
              <a:rPr lang="zh-CN" altLang="en-US" dirty="0"/>
              <a:t>图文结合，增强可读性</a:t>
            </a:r>
            <a:endParaRPr lang="en-US" altLang="zh-CN" dirty="0"/>
          </a:p>
          <a:p>
            <a:r>
              <a:rPr lang="zh-CN" altLang="en-US" dirty="0"/>
              <a:t>适当使用图表、照片、案例等形式，可以使调查报告的内容更加直观生动，增强报告的可读性。</a:t>
            </a:r>
          </a:p>
        </p:txBody>
      </p:sp>
      <p:sp>
        <p:nvSpPr>
          <p:cNvPr id="4" name="文本占位符 3">
            <a:extLst>
              <a:ext uri="{FF2B5EF4-FFF2-40B4-BE49-F238E27FC236}">
                <a16:creationId xmlns:a16="http://schemas.microsoft.com/office/drawing/2014/main" id="{8B26C92A-764C-8FD4-BDE4-2E60FCD1DBF8}"/>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102619222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E0B731-ACAB-E355-06A1-3F7A210D85C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8E3099D-5651-EC87-FE1A-3A6C82807D7F}"/>
              </a:ext>
            </a:extLst>
          </p:cNvPr>
          <p:cNvSpPr>
            <a:spLocks noGrp="1"/>
          </p:cNvSpPr>
          <p:nvPr>
            <p:ph type="body" sz="quarter" idx="11"/>
          </p:nvPr>
        </p:nvSpPr>
        <p:spPr>
          <a:xfrm>
            <a:off x="337294" y="1461732"/>
            <a:ext cx="11275585" cy="4602991"/>
          </a:xfrm>
        </p:spPr>
        <p:txBody>
          <a:bodyPr/>
          <a:lstStyle/>
          <a:p>
            <a:r>
              <a:rPr lang="zh-CN" altLang="en-US" dirty="0"/>
              <a:t>五、简报</a:t>
            </a:r>
            <a:endParaRPr lang="en-US" altLang="zh-CN" dirty="0"/>
          </a:p>
          <a:p>
            <a:r>
              <a:rPr lang="zh-CN" altLang="en-US" dirty="0"/>
              <a:t>（一）简报的特点</a:t>
            </a:r>
            <a:endParaRPr lang="en-US" altLang="zh-CN" dirty="0"/>
          </a:p>
          <a:p>
            <a:r>
              <a:rPr lang="en-US" altLang="zh-CN" dirty="0"/>
              <a:t>1. </a:t>
            </a:r>
            <a:r>
              <a:rPr lang="zh-CN" altLang="en-US" dirty="0"/>
              <a:t>简明扼要</a:t>
            </a:r>
            <a:endParaRPr lang="en-US" altLang="zh-CN" dirty="0"/>
          </a:p>
          <a:p>
            <a:r>
              <a:rPr lang="zh-CN" altLang="en-US" dirty="0"/>
              <a:t>“简”是简报最突出的特点之一。简报强调语言简洁、内容集中，通常一事一议，避免冗长叙述或面面俱到的综合报道。在结构上开门见山、直奔主题；在篇幅上，一期简报甚至只登一篇文章、几段信息，总共一两千字，以适应快节奏的工作需要。这种高度凝练的表达方式，使读者能够在短时间内迅速掌握核心信息。</a:t>
            </a:r>
            <a:endParaRPr lang="en-US" altLang="zh-CN" dirty="0"/>
          </a:p>
          <a:p>
            <a:r>
              <a:rPr lang="zh-CN" altLang="en-US" dirty="0"/>
              <a:t>此外，简报的语言要求精练准确，杜绝浮夸的空话，力求用最少的文字传达最有价值的内容，从而提升信息传递的效率和质量。</a:t>
            </a:r>
          </a:p>
        </p:txBody>
      </p:sp>
      <p:sp>
        <p:nvSpPr>
          <p:cNvPr id="4" name="文本占位符 3">
            <a:extLst>
              <a:ext uri="{FF2B5EF4-FFF2-40B4-BE49-F238E27FC236}">
                <a16:creationId xmlns:a16="http://schemas.microsoft.com/office/drawing/2014/main" id="{921BC32B-1147-966E-FEF2-06AA91BE2975}"/>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112846119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5A352E-D70D-55CE-C4F5-C254790B5E3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7BB82DC-D026-2F49-3AD2-764D0D057A99}"/>
              </a:ext>
            </a:extLst>
          </p:cNvPr>
          <p:cNvSpPr>
            <a:spLocks noGrp="1"/>
          </p:cNvSpPr>
          <p:nvPr>
            <p:ph type="body" sz="quarter" idx="11"/>
          </p:nvPr>
        </p:nvSpPr>
        <p:spPr>
          <a:xfrm>
            <a:off x="337294" y="1461732"/>
            <a:ext cx="11275585" cy="4602991"/>
          </a:xfrm>
        </p:spPr>
        <p:txBody>
          <a:bodyPr/>
          <a:lstStyle/>
          <a:p>
            <a:r>
              <a:rPr lang="zh-CN" altLang="en-US" dirty="0"/>
              <a:t>五、简报</a:t>
            </a:r>
            <a:endParaRPr lang="en-US" altLang="zh-CN" dirty="0"/>
          </a:p>
          <a:p>
            <a:r>
              <a:rPr lang="zh-CN" altLang="en-US" dirty="0"/>
              <a:t>（一）简报的特点</a:t>
            </a:r>
            <a:endParaRPr lang="en-US" altLang="zh-CN" dirty="0"/>
          </a:p>
          <a:p>
            <a:r>
              <a:rPr lang="en-US" altLang="zh-CN" dirty="0"/>
              <a:t>2. </a:t>
            </a:r>
            <a:r>
              <a:rPr lang="zh-CN" altLang="en-US" dirty="0"/>
              <a:t>反应迅速，讲求时效</a:t>
            </a:r>
            <a:endParaRPr lang="en-US" altLang="zh-CN" dirty="0"/>
          </a:p>
          <a:p>
            <a:r>
              <a:rPr lang="zh-CN" altLang="en-US" dirty="0"/>
              <a:t>“快”是简报的生命线。与公开出版的报纸相比，简报更注重时效性和快速反应能力。它追求第一时间发现问题、第一时间编写成文、第一时间上报或传阅，确保信息不滞后、不失真。</a:t>
            </a:r>
          </a:p>
          <a:p>
            <a:r>
              <a:rPr lang="zh-CN" altLang="en-US" dirty="0"/>
              <a:t>简报的时效性决定了它在工作决策中的重要地位。无论是基层情况的反馈，还是突发事件的报告，及时编发简报有助于上级机关迅速了解动态，作出科学判断和有效应对。因此，在信息采集、撰写、审核、印刷、分发等各个环节，都应体现“快”的原则。</a:t>
            </a:r>
          </a:p>
        </p:txBody>
      </p:sp>
      <p:sp>
        <p:nvSpPr>
          <p:cNvPr id="4" name="文本占位符 3">
            <a:extLst>
              <a:ext uri="{FF2B5EF4-FFF2-40B4-BE49-F238E27FC236}">
                <a16:creationId xmlns:a16="http://schemas.microsoft.com/office/drawing/2014/main" id="{B26FAE71-199C-D7C5-9CF6-EABB2AA82E9A}"/>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57062373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2EBA57-FC61-F34C-0F5B-C9E7773A918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DC0871F-88C2-92B9-7326-C11C55729C14}"/>
              </a:ext>
            </a:extLst>
          </p:cNvPr>
          <p:cNvSpPr>
            <a:spLocks noGrp="1"/>
          </p:cNvSpPr>
          <p:nvPr>
            <p:ph type="body" sz="quarter" idx="11"/>
          </p:nvPr>
        </p:nvSpPr>
        <p:spPr>
          <a:xfrm>
            <a:off x="337294" y="1205092"/>
            <a:ext cx="11275585" cy="5116272"/>
          </a:xfrm>
        </p:spPr>
        <p:txBody>
          <a:bodyPr/>
          <a:lstStyle/>
          <a:p>
            <a:r>
              <a:rPr lang="zh-CN" altLang="en-US" sz="2000" dirty="0"/>
              <a:t>五、简报</a:t>
            </a:r>
            <a:endParaRPr lang="en-US" altLang="zh-CN" sz="2000" dirty="0"/>
          </a:p>
          <a:p>
            <a:r>
              <a:rPr lang="zh-CN" altLang="en-US" sz="2000" dirty="0"/>
              <a:t>（一）简报的特点</a:t>
            </a:r>
            <a:endParaRPr lang="en-US" altLang="zh-CN" sz="2000" dirty="0"/>
          </a:p>
          <a:p>
            <a:r>
              <a:rPr lang="en-US" altLang="zh-CN" sz="2000" dirty="0"/>
              <a:t>3. </a:t>
            </a:r>
            <a:r>
              <a:rPr lang="zh-CN" altLang="en-US" sz="2000" dirty="0"/>
              <a:t>内容新颖，专业性强</a:t>
            </a:r>
            <a:endParaRPr lang="en-US" altLang="zh-CN" sz="2000" dirty="0"/>
          </a:p>
          <a:p>
            <a:r>
              <a:rPr lang="zh-CN" altLang="en-US" sz="2000" dirty="0"/>
              <a:t>简报不仅要反映最新的工作进展、存在问题和经验总结，还应捕捉带有倾向性、苗头性的新动向，帮助领导层把握发展趋势，作出前瞻性部署。</a:t>
            </a:r>
          </a:p>
          <a:p>
            <a:r>
              <a:rPr lang="zh-CN" altLang="en-US" sz="2000" dirty="0"/>
              <a:t>同时，简报具有明显的专业性。不同于大众媒体面向广泛受众的综合性报道，简报多由特定单位或部门主办，内容聚焦某一领域或专项工作。例如，</a:t>
            </a:r>
            <a:r>
              <a:rPr lang="en-US" altLang="zh-CN" sz="2000" dirty="0"/>
              <a:t>《</a:t>
            </a:r>
            <a:r>
              <a:rPr lang="zh-CN" altLang="en-US" sz="2000" dirty="0"/>
              <a:t>人口普查简报</a:t>
            </a:r>
            <a:r>
              <a:rPr lang="en-US" altLang="zh-CN" sz="2000" dirty="0"/>
              <a:t>》《</a:t>
            </a:r>
            <a:r>
              <a:rPr lang="zh-CN" altLang="en-US" sz="2000" dirty="0"/>
              <a:t>水利工程简报</a:t>
            </a:r>
            <a:r>
              <a:rPr lang="en-US" altLang="zh-CN" sz="2000" dirty="0"/>
              <a:t>》《</a:t>
            </a:r>
            <a:r>
              <a:rPr lang="zh-CN" altLang="en-US" sz="2000" dirty="0"/>
              <a:t>招生工作简报</a:t>
            </a:r>
            <a:r>
              <a:rPr lang="en-US" altLang="zh-CN" sz="2000" dirty="0"/>
              <a:t>》</a:t>
            </a:r>
            <a:r>
              <a:rPr lang="zh-CN" altLang="en-US" sz="2000" dirty="0"/>
              <a:t>等均由相关主管部门组织专人撰写，集中反映本系统、本领域的最新动态、典型经验、存在问题及对策建议。</a:t>
            </a:r>
          </a:p>
          <a:p>
            <a:r>
              <a:rPr lang="zh-CN" altLang="en-US" sz="2000" dirty="0"/>
              <a:t>这种专业性使得简报更具针对性和实用性。一方面，有利于内部人员了解工作进展情况，增强责任感；另一方面，也为领导机关提供翔实可靠的决策依据，便于及时调整策略、解决问题。</a:t>
            </a:r>
          </a:p>
        </p:txBody>
      </p:sp>
      <p:sp>
        <p:nvSpPr>
          <p:cNvPr id="4" name="文本占位符 3">
            <a:extLst>
              <a:ext uri="{FF2B5EF4-FFF2-40B4-BE49-F238E27FC236}">
                <a16:creationId xmlns:a16="http://schemas.microsoft.com/office/drawing/2014/main" id="{94AAAAB3-CF5D-7813-310D-962FC346F2B5}"/>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114832724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6E4D89-AA40-9002-7C16-2F1EC8A8DE0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0116B6F-62BD-A1AE-6988-83D299759768}"/>
              </a:ext>
            </a:extLst>
          </p:cNvPr>
          <p:cNvSpPr>
            <a:spLocks noGrp="1"/>
          </p:cNvSpPr>
          <p:nvPr>
            <p:ph type="body" sz="quarter" idx="11"/>
          </p:nvPr>
        </p:nvSpPr>
        <p:spPr>
          <a:xfrm>
            <a:off x="337294" y="1205092"/>
            <a:ext cx="11275585" cy="5116272"/>
          </a:xfrm>
        </p:spPr>
        <p:txBody>
          <a:bodyPr/>
          <a:lstStyle/>
          <a:p>
            <a:r>
              <a:rPr lang="zh-CN" altLang="en-US" sz="2000" dirty="0"/>
              <a:t>五、简报</a:t>
            </a:r>
            <a:endParaRPr lang="en-US" altLang="zh-CN" sz="2000" dirty="0"/>
          </a:p>
          <a:p>
            <a:r>
              <a:rPr lang="zh-CN" altLang="en-US" sz="2000" dirty="0"/>
              <a:t>（一）简报的特点</a:t>
            </a:r>
            <a:endParaRPr lang="en-US" altLang="zh-CN" sz="2000" dirty="0"/>
          </a:p>
          <a:p>
            <a:r>
              <a:rPr lang="en-US" altLang="zh-CN" sz="2000" dirty="0"/>
              <a:t>4. </a:t>
            </a:r>
            <a:r>
              <a:rPr lang="zh-CN" altLang="en-US" sz="2000" dirty="0"/>
              <a:t>真实可靠，限于内部</a:t>
            </a:r>
            <a:endParaRPr lang="en-US" altLang="zh-CN" sz="2000" dirty="0"/>
          </a:p>
          <a:p>
            <a:r>
              <a:rPr lang="zh-CN" altLang="en-US" sz="2000" dirty="0"/>
              <a:t>交流“实”是简报的根本原则。简报所反映的情况必须客观真实，所有数据、事实、时间、地点、人物等信息必须准确无误，不得夸大或隐瞒。对事件的分析评价也应中肯恰当，确保信息来源可信、内容可靠。</a:t>
            </a:r>
          </a:p>
          <a:p>
            <a:r>
              <a:rPr lang="zh-CN" altLang="en-US" sz="2000" dirty="0"/>
              <a:t>一般报纸面向社会公众，内容具有公开性，通常不涉及保密要求，读者群体越广泛越好。简报则有所不同，它主要在编报机关所辖范围内的各单位之间进行传递和交流，具有较强的内部性和限制性，不宜甚至不得对外公开传播，尤其是在涉外机关和专政机关主办的简报中，这种限制更为严格。这种“限于内部交流”的属性，不仅有效保障了信息的安全性，也提升了组织内部沟通的效率，避免因信息外泄而引发的风险，确保工作部署和决策信息在可控范围内高效传达与执行。</a:t>
            </a:r>
          </a:p>
        </p:txBody>
      </p:sp>
      <p:sp>
        <p:nvSpPr>
          <p:cNvPr id="4" name="文本占位符 3">
            <a:extLst>
              <a:ext uri="{FF2B5EF4-FFF2-40B4-BE49-F238E27FC236}">
                <a16:creationId xmlns:a16="http://schemas.microsoft.com/office/drawing/2014/main" id="{5BD1932F-2CB8-EA24-F2BE-09DEF5F883DC}"/>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199829074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9C70AF-9735-CFE9-0A08-7D7FA2D19BF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1338129-5050-E346-03CC-E3F1F3697F48}"/>
              </a:ext>
            </a:extLst>
          </p:cNvPr>
          <p:cNvSpPr>
            <a:spLocks noGrp="1"/>
          </p:cNvSpPr>
          <p:nvPr>
            <p:ph type="body" sz="quarter" idx="11"/>
          </p:nvPr>
        </p:nvSpPr>
        <p:spPr>
          <a:xfrm>
            <a:off x="337294" y="2477396"/>
            <a:ext cx="11275585" cy="2571666"/>
          </a:xfrm>
        </p:spPr>
        <p:txBody>
          <a:bodyPr/>
          <a:lstStyle/>
          <a:p>
            <a:r>
              <a:rPr lang="zh-CN" altLang="en-US" dirty="0"/>
              <a:t>五、简报</a:t>
            </a:r>
            <a:endParaRPr lang="en-US" altLang="zh-CN" dirty="0"/>
          </a:p>
          <a:p>
            <a:r>
              <a:rPr lang="zh-CN" altLang="en-US" dirty="0"/>
              <a:t>（二）简报的分类</a:t>
            </a:r>
            <a:endParaRPr lang="en-US" altLang="zh-CN" dirty="0"/>
          </a:p>
          <a:p>
            <a:r>
              <a:rPr lang="en-US" altLang="zh-CN" dirty="0"/>
              <a:t>1. </a:t>
            </a:r>
            <a:r>
              <a:rPr lang="zh-CN" altLang="en-US" dirty="0"/>
              <a:t>按时间分类</a:t>
            </a:r>
            <a:endParaRPr lang="en-US" altLang="zh-CN" dirty="0"/>
          </a:p>
          <a:p>
            <a:r>
              <a:rPr lang="zh-CN" altLang="en-US" dirty="0"/>
              <a:t>（</a:t>
            </a:r>
            <a:r>
              <a:rPr lang="en-US" altLang="zh-CN" dirty="0"/>
              <a:t>1</a:t>
            </a:r>
            <a:r>
              <a:rPr lang="zh-CN" altLang="en-US" dirty="0"/>
              <a:t>）定期简报</a:t>
            </a:r>
            <a:endParaRPr lang="en-US" altLang="zh-CN" dirty="0"/>
          </a:p>
          <a:p>
            <a:r>
              <a:rPr lang="zh-CN" altLang="en-US" dirty="0"/>
              <a:t>（</a:t>
            </a:r>
            <a:r>
              <a:rPr lang="en-US" altLang="zh-CN" dirty="0"/>
              <a:t>2</a:t>
            </a:r>
            <a:r>
              <a:rPr lang="zh-CN" altLang="en-US" dirty="0"/>
              <a:t>）不定期简报</a:t>
            </a:r>
          </a:p>
        </p:txBody>
      </p:sp>
      <p:sp>
        <p:nvSpPr>
          <p:cNvPr id="4" name="文本占位符 3">
            <a:extLst>
              <a:ext uri="{FF2B5EF4-FFF2-40B4-BE49-F238E27FC236}">
                <a16:creationId xmlns:a16="http://schemas.microsoft.com/office/drawing/2014/main" id="{EF88AA41-AD45-0CEF-D3A1-6425E1C5C1DF}"/>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393114265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D3151E-CD6C-F2E1-C8F4-6503F4F0E2F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B758D04-2C66-FC28-BFC1-12E38AD17C7D}"/>
              </a:ext>
            </a:extLst>
          </p:cNvPr>
          <p:cNvSpPr>
            <a:spLocks noGrp="1"/>
          </p:cNvSpPr>
          <p:nvPr>
            <p:ph type="body" sz="quarter" idx="11"/>
          </p:nvPr>
        </p:nvSpPr>
        <p:spPr>
          <a:xfrm>
            <a:off x="337294" y="1969565"/>
            <a:ext cx="11275585" cy="3587329"/>
          </a:xfrm>
        </p:spPr>
        <p:txBody>
          <a:bodyPr/>
          <a:lstStyle/>
          <a:p>
            <a:r>
              <a:rPr lang="zh-CN" altLang="en-US" dirty="0"/>
              <a:t>五、简报</a:t>
            </a:r>
            <a:endParaRPr lang="en-US" altLang="zh-CN" dirty="0"/>
          </a:p>
          <a:p>
            <a:r>
              <a:rPr lang="zh-CN" altLang="en-US" dirty="0"/>
              <a:t>（二）简报的分类</a:t>
            </a:r>
            <a:endParaRPr lang="en-US" altLang="zh-CN" dirty="0"/>
          </a:p>
          <a:p>
            <a:r>
              <a:rPr lang="en-US" altLang="zh-CN" dirty="0"/>
              <a:t>2. </a:t>
            </a:r>
            <a:r>
              <a:rPr lang="zh-CN" altLang="en-US" dirty="0"/>
              <a:t>按性质分类</a:t>
            </a:r>
            <a:endParaRPr lang="en-US" altLang="zh-CN" dirty="0"/>
          </a:p>
          <a:p>
            <a:r>
              <a:rPr lang="zh-CN" altLang="en-US" dirty="0"/>
              <a:t>（</a:t>
            </a:r>
            <a:r>
              <a:rPr lang="en-US" altLang="zh-CN" dirty="0"/>
              <a:t>1</a:t>
            </a:r>
            <a:r>
              <a:rPr lang="zh-CN" altLang="en-US" dirty="0"/>
              <a:t>）日常工作简报</a:t>
            </a:r>
            <a:endParaRPr lang="en-US" altLang="zh-CN" dirty="0"/>
          </a:p>
          <a:p>
            <a:r>
              <a:rPr lang="zh-CN" altLang="en-US" dirty="0"/>
              <a:t>（</a:t>
            </a:r>
            <a:r>
              <a:rPr lang="en-US" altLang="zh-CN" dirty="0"/>
              <a:t>2</a:t>
            </a:r>
            <a:r>
              <a:rPr lang="zh-CN" altLang="en-US" dirty="0"/>
              <a:t>）中心工作简报</a:t>
            </a:r>
            <a:endParaRPr lang="en-US" altLang="zh-CN" dirty="0"/>
          </a:p>
          <a:p>
            <a:r>
              <a:rPr lang="zh-CN" altLang="en-US" dirty="0"/>
              <a:t>（</a:t>
            </a:r>
            <a:r>
              <a:rPr lang="en-US" altLang="zh-CN" dirty="0"/>
              <a:t>3</a:t>
            </a:r>
            <a:r>
              <a:rPr lang="zh-CN" altLang="en-US" dirty="0"/>
              <a:t>）会议简报</a:t>
            </a:r>
            <a:endParaRPr lang="en-US" altLang="zh-CN" dirty="0"/>
          </a:p>
          <a:p>
            <a:r>
              <a:rPr lang="zh-CN" altLang="en-US" dirty="0"/>
              <a:t>（</a:t>
            </a:r>
            <a:r>
              <a:rPr lang="en-US" altLang="zh-CN" dirty="0"/>
              <a:t>4</a:t>
            </a:r>
            <a:r>
              <a:rPr lang="zh-CN" altLang="en-US" dirty="0"/>
              <a:t>）动态简报</a:t>
            </a:r>
          </a:p>
        </p:txBody>
      </p:sp>
      <p:sp>
        <p:nvSpPr>
          <p:cNvPr id="4" name="文本占位符 3">
            <a:extLst>
              <a:ext uri="{FF2B5EF4-FFF2-40B4-BE49-F238E27FC236}">
                <a16:creationId xmlns:a16="http://schemas.microsoft.com/office/drawing/2014/main" id="{AA0F8365-3076-2502-08F6-8A4CE78CD4D6}"/>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21513186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E12E6B-D43F-89F2-B9A7-46FA3567DA2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81F0239-28B7-9F67-5541-34DDE959DDB7}"/>
              </a:ext>
            </a:extLst>
          </p:cNvPr>
          <p:cNvSpPr>
            <a:spLocks noGrp="1"/>
          </p:cNvSpPr>
          <p:nvPr>
            <p:ph type="body" sz="quarter" idx="11"/>
          </p:nvPr>
        </p:nvSpPr>
        <p:spPr>
          <a:xfrm>
            <a:off x="337294" y="2477397"/>
            <a:ext cx="11275585" cy="2571666"/>
          </a:xfrm>
        </p:spPr>
        <p:txBody>
          <a:bodyPr/>
          <a:lstStyle/>
          <a:p>
            <a:r>
              <a:rPr lang="zh-CN" altLang="en-US" dirty="0"/>
              <a:t>五、简报</a:t>
            </a:r>
            <a:endParaRPr lang="en-US" altLang="zh-CN" dirty="0"/>
          </a:p>
          <a:p>
            <a:r>
              <a:rPr lang="zh-CN" altLang="en-US" dirty="0"/>
              <a:t>（二）简报的分类</a:t>
            </a:r>
            <a:endParaRPr lang="en-US" altLang="zh-CN" dirty="0"/>
          </a:p>
          <a:p>
            <a:r>
              <a:rPr lang="en-US" altLang="zh-CN" dirty="0"/>
              <a:t>3. </a:t>
            </a:r>
            <a:r>
              <a:rPr lang="zh-CN" altLang="en-US" dirty="0"/>
              <a:t>按内容分类</a:t>
            </a:r>
            <a:endParaRPr lang="en-US" altLang="zh-CN" dirty="0"/>
          </a:p>
          <a:p>
            <a:r>
              <a:rPr lang="zh-CN" altLang="en-US" dirty="0"/>
              <a:t>（</a:t>
            </a:r>
            <a:r>
              <a:rPr lang="en-US" altLang="zh-CN" dirty="0"/>
              <a:t>1</a:t>
            </a:r>
            <a:r>
              <a:rPr lang="zh-CN" altLang="en-US" dirty="0"/>
              <a:t>）综合简报</a:t>
            </a:r>
            <a:endParaRPr lang="en-US" altLang="zh-CN" dirty="0"/>
          </a:p>
          <a:p>
            <a:r>
              <a:rPr lang="zh-CN" altLang="en-US" dirty="0"/>
              <a:t>（</a:t>
            </a:r>
            <a:r>
              <a:rPr lang="en-US" altLang="zh-CN" dirty="0"/>
              <a:t>2</a:t>
            </a:r>
            <a:r>
              <a:rPr lang="zh-CN" altLang="en-US" dirty="0"/>
              <a:t>）专题简报</a:t>
            </a:r>
            <a:endParaRPr lang="en-US" altLang="zh-CN" dirty="0"/>
          </a:p>
        </p:txBody>
      </p:sp>
      <p:sp>
        <p:nvSpPr>
          <p:cNvPr id="4" name="文本占位符 3">
            <a:extLst>
              <a:ext uri="{FF2B5EF4-FFF2-40B4-BE49-F238E27FC236}">
                <a16:creationId xmlns:a16="http://schemas.microsoft.com/office/drawing/2014/main" id="{3AB43F77-3711-67E3-1D1D-764CBDBB4D2F}"/>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323523439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98B553D4-45AC-FB1D-8F1A-CF5EEDD548BF}"/>
              </a:ext>
            </a:extLst>
          </p:cNvPr>
          <p:cNvSpPr>
            <a:spLocks noGrp="1"/>
          </p:cNvSpPr>
          <p:nvPr>
            <p:ph type="body" sz="quarter" idx="11"/>
          </p:nvPr>
        </p:nvSpPr>
        <p:spPr/>
        <p:txBody>
          <a:bodyPr/>
          <a:lstStyle/>
          <a:p>
            <a:r>
              <a:rPr lang="zh-CN" altLang="en-US" dirty="0"/>
              <a:t>第二节</a:t>
            </a:r>
          </a:p>
        </p:txBody>
      </p:sp>
      <p:sp>
        <p:nvSpPr>
          <p:cNvPr id="5" name="文本占位符 4">
            <a:extLst>
              <a:ext uri="{FF2B5EF4-FFF2-40B4-BE49-F238E27FC236}">
                <a16:creationId xmlns:a16="http://schemas.microsoft.com/office/drawing/2014/main" id="{EDAFF2FF-5D00-1D22-E803-0DBEB9FD0EF5}"/>
              </a:ext>
            </a:extLst>
          </p:cNvPr>
          <p:cNvSpPr>
            <a:spLocks noGrp="1"/>
          </p:cNvSpPr>
          <p:nvPr>
            <p:ph type="body" sz="quarter" idx="12"/>
          </p:nvPr>
        </p:nvSpPr>
        <p:spPr/>
        <p:txBody>
          <a:bodyPr/>
          <a:lstStyle/>
          <a:p>
            <a:r>
              <a:rPr lang="zh-CN" altLang="en-US" dirty="0"/>
              <a:t>应用文写作基本要素</a:t>
            </a:r>
          </a:p>
        </p:txBody>
      </p:sp>
    </p:spTree>
    <p:extLst>
      <p:ext uri="{BB962C8B-B14F-4D97-AF65-F5344CB8AC3E}">
        <p14:creationId xmlns:p14="http://schemas.microsoft.com/office/powerpoint/2010/main" val="192620519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D3BE44-34C7-8D88-E1BA-A4BC093EA51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83065CF-5352-2A22-9335-6C7E623DB6CA}"/>
              </a:ext>
            </a:extLst>
          </p:cNvPr>
          <p:cNvSpPr>
            <a:spLocks noGrp="1"/>
          </p:cNvSpPr>
          <p:nvPr>
            <p:ph type="body" sz="quarter" idx="11"/>
          </p:nvPr>
        </p:nvSpPr>
        <p:spPr>
          <a:xfrm>
            <a:off x="337294" y="953904"/>
            <a:ext cx="11275585" cy="5618654"/>
          </a:xfrm>
        </p:spPr>
        <p:txBody>
          <a:bodyPr/>
          <a:lstStyle/>
          <a:p>
            <a:r>
              <a:rPr lang="zh-CN" altLang="en-US" dirty="0"/>
              <a:t>五、简报</a:t>
            </a:r>
            <a:endParaRPr lang="en-US" altLang="zh-CN" dirty="0"/>
          </a:p>
          <a:p>
            <a:r>
              <a:rPr lang="zh-CN" altLang="en-US" dirty="0"/>
              <a:t>（三）简报的格式与写法</a:t>
            </a:r>
            <a:endParaRPr lang="en-US" altLang="zh-CN" dirty="0"/>
          </a:p>
          <a:p>
            <a:r>
              <a:rPr lang="en-US" altLang="zh-CN" dirty="0"/>
              <a:t>1. </a:t>
            </a:r>
            <a:r>
              <a:rPr lang="zh-CN" altLang="en-US" dirty="0"/>
              <a:t>报头</a:t>
            </a:r>
            <a:endParaRPr lang="en-US" altLang="zh-CN" dirty="0"/>
          </a:p>
          <a:p>
            <a:r>
              <a:rPr lang="zh-CN" altLang="en-US" dirty="0"/>
              <a:t>报头位于简报首页的上方区域，约占页面的三分之一，并用一条横线与正文部分隔开。报头主要包括：</a:t>
            </a:r>
            <a:endParaRPr lang="en-US" altLang="zh-CN" dirty="0"/>
          </a:p>
          <a:p>
            <a:pPr marL="1074738" indent="-342900">
              <a:buSzPct val="80000"/>
              <a:buFont typeface="Wingdings" panose="05000000000000000000" pitchFamily="2" charset="2"/>
              <a:buChar char="l"/>
            </a:pPr>
            <a:r>
              <a:rPr lang="zh-CN" altLang="en-US" dirty="0"/>
              <a:t>简报名称。</a:t>
            </a:r>
            <a:endParaRPr lang="en-US" altLang="zh-CN" dirty="0"/>
          </a:p>
          <a:p>
            <a:pPr marL="1074738" indent="-342900">
              <a:buSzPct val="80000"/>
              <a:buFont typeface="Wingdings" panose="05000000000000000000" pitchFamily="2" charset="2"/>
              <a:buChar char="l"/>
            </a:pPr>
            <a:r>
              <a:rPr lang="zh-CN" altLang="en-US" dirty="0"/>
              <a:t>期号。</a:t>
            </a:r>
            <a:endParaRPr lang="en-US" altLang="zh-CN" dirty="0"/>
          </a:p>
          <a:p>
            <a:pPr marL="1074738" indent="-342900">
              <a:buSzPct val="80000"/>
              <a:buFont typeface="Wingdings" panose="05000000000000000000" pitchFamily="2" charset="2"/>
              <a:buChar char="l"/>
            </a:pPr>
            <a:r>
              <a:rPr lang="zh-CN" altLang="en-US" dirty="0"/>
              <a:t>编印单位。</a:t>
            </a:r>
            <a:endParaRPr lang="en-US" altLang="zh-CN" dirty="0"/>
          </a:p>
          <a:p>
            <a:pPr marL="1074738" indent="-342900">
              <a:buSzPct val="80000"/>
              <a:buFont typeface="Wingdings" panose="05000000000000000000" pitchFamily="2" charset="2"/>
              <a:buChar char="l"/>
            </a:pPr>
            <a:r>
              <a:rPr lang="zh-CN" altLang="en-US" dirty="0"/>
              <a:t>编发日期。</a:t>
            </a:r>
            <a:endParaRPr lang="en-US" altLang="zh-CN" dirty="0"/>
          </a:p>
          <a:p>
            <a:pPr marL="1074738" indent="-342900">
              <a:buSzPct val="80000"/>
              <a:buFont typeface="Wingdings" panose="05000000000000000000" pitchFamily="2" charset="2"/>
              <a:buChar char="l"/>
            </a:pPr>
            <a:r>
              <a:rPr lang="zh-CN" altLang="en-US" dirty="0"/>
              <a:t>密级标识。</a:t>
            </a:r>
            <a:endParaRPr lang="en-US" altLang="zh-CN" dirty="0"/>
          </a:p>
          <a:p>
            <a:r>
              <a:rPr lang="zh-CN" altLang="en-US" dirty="0"/>
              <a:t>报头的各项内容应布局清晰、排版整齐，确保读者在第一时间了解简报的基本信息。</a:t>
            </a:r>
            <a:endParaRPr lang="en-US" altLang="zh-CN" dirty="0"/>
          </a:p>
        </p:txBody>
      </p:sp>
      <p:sp>
        <p:nvSpPr>
          <p:cNvPr id="4" name="文本占位符 3">
            <a:extLst>
              <a:ext uri="{FF2B5EF4-FFF2-40B4-BE49-F238E27FC236}">
                <a16:creationId xmlns:a16="http://schemas.microsoft.com/office/drawing/2014/main" id="{D1EA6F99-705F-07F4-20F5-9A2D76B41449}"/>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154875209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509A01-FB8E-C231-0936-BC18F29C3CD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2EDE8AE-1F85-B1C0-2FEF-CAAB18D5649E}"/>
              </a:ext>
            </a:extLst>
          </p:cNvPr>
          <p:cNvSpPr>
            <a:spLocks noGrp="1"/>
          </p:cNvSpPr>
          <p:nvPr>
            <p:ph type="body" sz="quarter" idx="11"/>
          </p:nvPr>
        </p:nvSpPr>
        <p:spPr>
          <a:xfrm>
            <a:off x="337294" y="953903"/>
            <a:ext cx="11275585" cy="5618654"/>
          </a:xfrm>
        </p:spPr>
        <p:txBody>
          <a:bodyPr/>
          <a:lstStyle/>
          <a:p>
            <a:r>
              <a:rPr lang="zh-CN" altLang="en-US" dirty="0"/>
              <a:t>五、简报</a:t>
            </a:r>
            <a:endParaRPr lang="en-US" altLang="zh-CN" dirty="0"/>
          </a:p>
          <a:p>
            <a:r>
              <a:rPr lang="zh-CN" altLang="en-US" dirty="0"/>
              <a:t>（三）简报的格式与写法</a:t>
            </a:r>
            <a:endParaRPr lang="en-US" altLang="zh-CN" dirty="0"/>
          </a:p>
          <a:p>
            <a:r>
              <a:rPr lang="en-US" altLang="zh-CN" dirty="0"/>
              <a:t>2. </a:t>
            </a:r>
            <a:r>
              <a:rPr lang="zh-CN" altLang="en-US" dirty="0"/>
              <a:t>报核</a:t>
            </a:r>
            <a:endParaRPr lang="en-US" altLang="zh-CN" dirty="0"/>
          </a:p>
          <a:p>
            <a:r>
              <a:rPr lang="zh-CN" altLang="en-US" dirty="0"/>
              <a:t>报核是简报的核心部分，即正文内容所在区域，主要由一篇或多篇文章构成。报核的写作形式较为灵活，根据实际需要，可包含：</a:t>
            </a:r>
            <a:endParaRPr lang="en-US" altLang="zh-CN" dirty="0"/>
          </a:p>
          <a:p>
            <a:pPr marL="1074738" indent="-342900">
              <a:buSzPct val="80000"/>
              <a:buFont typeface="Wingdings" panose="05000000000000000000" pitchFamily="2" charset="2"/>
              <a:buChar char="l"/>
            </a:pPr>
            <a:r>
              <a:rPr lang="zh-CN" altLang="en-US" dirty="0"/>
              <a:t>按语（可选）。</a:t>
            </a:r>
          </a:p>
          <a:p>
            <a:pPr marL="1074738" indent="-342900">
              <a:buSzPct val="80000"/>
              <a:buFont typeface="Wingdings" panose="05000000000000000000" pitchFamily="2" charset="2"/>
              <a:buChar char="l"/>
            </a:pPr>
            <a:r>
              <a:rPr lang="zh-CN" altLang="en-US" dirty="0"/>
              <a:t>标题。</a:t>
            </a:r>
          </a:p>
          <a:p>
            <a:pPr marL="1074738" indent="-342900">
              <a:buSzPct val="80000"/>
              <a:buFont typeface="Wingdings" panose="05000000000000000000" pitchFamily="2" charset="2"/>
              <a:buChar char="l"/>
            </a:pPr>
            <a:r>
              <a:rPr lang="zh-CN" altLang="en-US" dirty="0"/>
              <a:t>导语。</a:t>
            </a:r>
          </a:p>
          <a:p>
            <a:pPr marL="1074738" indent="-342900">
              <a:buSzPct val="80000"/>
              <a:buFont typeface="Wingdings" panose="05000000000000000000" pitchFamily="2" charset="2"/>
              <a:buChar char="l"/>
            </a:pPr>
            <a:r>
              <a:rPr lang="zh-CN" altLang="en-US" dirty="0"/>
              <a:t>主体。</a:t>
            </a:r>
            <a:endParaRPr lang="en-US" altLang="zh-CN" dirty="0"/>
          </a:p>
          <a:p>
            <a:pPr marL="1074738" indent="-342900">
              <a:buSzPct val="80000"/>
              <a:buFont typeface="Wingdings" panose="05000000000000000000" pitchFamily="2" charset="2"/>
              <a:buChar char="l"/>
            </a:pPr>
            <a:r>
              <a:rPr lang="zh-CN" altLang="en-US" dirty="0"/>
              <a:t>结尾（可选）。</a:t>
            </a:r>
          </a:p>
          <a:p>
            <a:pPr marL="1074738" indent="-342900">
              <a:buSzPct val="80000"/>
              <a:buFont typeface="Wingdings" panose="05000000000000000000" pitchFamily="2" charset="2"/>
              <a:buChar char="l"/>
            </a:pPr>
            <a:r>
              <a:rPr lang="zh-CN" altLang="en-US" dirty="0"/>
              <a:t>背景材料（穿插使用）。</a:t>
            </a:r>
            <a:endParaRPr lang="en-US" altLang="zh-CN" dirty="0"/>
          </a:p>
        </p:txBody>
      </p:sp>
      <p:sp>
        <p:nvSpPr>
          <p:cNvPr id="4" name="文本占位符 3">
            <a:extLst>
              <a:ext uri="{FF2B5EF4-FFF2-40B4-BE49-F238E27FC236}">
                <a16:creationId xmlns:a16="http://schemas.microsoft.com/office/drawing/2014/main" id="{6009EE72-25CE-CE9D-C1FC-82485B9AAC6E}"/>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391062914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174FBB-11A9-823B-CD23-1641675D40A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D4B6D28-70C1-CCB8-F978-6E60016CDFE8}"/>
              </a:ext>
            </a:extLst>
          </p:cNvPr>
          <p:cNvSpPr>
            <a:spLocks noGrp="1"/>
          </p:cNvSpPr>
          <p:nvPr>
            <p:ph type="body" sz="quarter" idx="11"/>
          </p:nvPr>
        </p:nvSpPr>
        <p:spPr>
          <a:xfrm>
            <a:off x="337294" y="1461735"/>
            <a:ext cx="11275585" cy="4602991"/>
          </a:xfrm>
        </p:spPr>
        <p:txBody>
          <a:bodyPr/>
          <a:lstStyle/>
          <a:p>
            <a:r>
              <a:rPr lang="zh-CN" altLang="en-US" dirty="0"/>
              <a:t>五、简报</a:t>
            </a:r>
            <a:endParaRPr lang="en-US" altLang="zh-CN" dirty="0"/>
          </a:p>
          <a:p>
            <a:r>
              <a:rPr lang="zh-CN" altLang="en-US" dirty="0"/>
              <a:t>（三）简报的格式与写法</a:t>
            </a:r>
            <a:endParaRPr lang="en-US" altLang="zh-CN" dirty="0"/>
          </a:p>
          <a:p>
            <a:r>
              <a:rPr lang="en-US" altLang="zh-CN" dirty="0"/>
              <a:t>3. </a:t>
            </a:r>
            <a:r>
              <a:rPr lang="zh-CN" altLang="en-US" dirty="0"/>
              <a:t>报尾</a:t>
            </a:r>
            <a:endParaRPr lang="en-US" altLang="zh-CN" dirty="0"/>
          </a:p>
          <a:p>
            <a:r>
              <a:rPr lang="zh-CN" altLang="en-US" dirty="0"/>
              <a:t>报尾位于简报最后一页的底部区域，约占页面的三分之一，同样用一条横线与正文部分隔开。报尾主要包括：</a:t>
            </a:r>
            <a:endParaRPr lang="en-US" altLang="zh-CN" dirty="0"/>
          </a:p>
          <a:p>
            <a:pPr marL="1074738" indent="-342900">
              <a:buSzPct val="80000"/>
              <a:buFont typeface="Wingdings" panose="05000000000000000000" pitchFamily="2" charset="2"/>
              <a:buChar char="l"/>
            </a:pPr>
            <a:r>
              <a:rPr lang="zh-CN" altLang="en-US" dirty="0"/>
              <a:t>发送范围。</a:t>
            </a:r>
          </a:p>
          <a:p>
            <a:pPr marL="1074738" indent="-342900">
              <a:buSzPct val="80000"/>
              <a:buFont typeface="Wingdings" panose="05000000000000000000" pitchFamily="2" charset="2"/>
              <a:buChar char="l"/>
            </a:pPr>
            <a:r>
              <a:rPr lang="zh-CN" altLang="en-US" dirty="0"/>
              <a:t>印发份数。</a:t>
            </a:r>
            <a:endParaRPr lang="en-US" altLang="zh-CN" dirty="0"/>
          </a:p>
          <a:p>
            <a:pPr>
              <a:buSzPct val="80000"/>
            </a:pPr>
            <a:r>
              <a:rPr lang="zh-CN" altLang="en-US" dirty="0"/>
              <a:t>报尾的作用在于明确信息的传播路径和分发情况，有助于管理信息流向，保障简报使用的有序性和安全性。</a:t>
            </a:r>
            <a:endParaRPr lang="en-US" altLang="zh-CN" dirty="0"/>
          </a:p>
        </p:txBody>
      </p:sp>
      <p:sp>
        <p:nvSpPr>
          <p:cNvPr id="4" name="文本占位符 3">
            <a:extLst>
              <a:ext uri="{FF2B5EF4-FFF2-40B4-BE49-F238E27FC236}">
                <a16:creationId xmlns:a16="http://schemas.microsoft.com/office/drawing/2014/main" id="{EF518C1C-4D52-FEAA-E567-4A4D8ED115E3}"/>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159654191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1E009A-1CBC-E9CB-A387-734FE34CB3A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EFECB9A-7980-2C91-2D27-0A2547BE4271}"/>
              </a:ext>
            </a:extLst>
          </p:cNvPr>
          <p:cNvSpPr>
            <a:spLocks noGrp="1"/>
          </p:cNvSpPr>
          <p:nvPr>
            <p:ph type="body" sz="quarter" idx="11"/>
          </p:nvPr>
        </p:nvSpPr>
        <p:spPr>
          <a:xfrm>
            <a:off x="337294" y="2477399"/>
            <a:ext cx="11275585" cy="2571666"/>
          </a:xfrm>
        </p:spPr>
        <p:txBody>
          <a:bodyPr/>
          <a:lstStyle/>
          <a:p>
            <a:r>
              <a:rPr lang="zh-CN" altLang="en-US" dirty="0"/>
              <a:t>六、会议记录</a:t>
            </a:r>
            <a:endParaRPr lang="en-US" altLang="zh-CN" dirty="0"/>
          </a:p>
          <a:p>
            <a:r>
              <a:rPr lang="zh-CN" altLang="en-US" dirty="0"/>
              <a:t>（一）会议记录的特点</a:t>
            </a:r>
            <a:endParaRPr lang="en-US" altLang="zh-CN" dirty="0"/>
          </a:p>
          <a:p>
            <a:r>
              <a:rPr lang="en-US" altLang="zh-CN" dirty="0"/>
              <a:t>1. </a:t>
            </a:r>
            <a:r>
              <a:rPr lang="zh-CN" altLang="en-US" dirty="0"/>
              <a:t>实录性</a:t>
            </a:r>
            <a:endParaRPr lang="en-US" altLang="zh-CN" dirty="0"/>
          </a:p>
          <a:p>
            <a:r>
              <a:rPr lang="zh-CN" altLang="en-US" dirty="0"/>
              <a:t>会议记录必须如实记录会议内容，不允许加入个人观点或弄虚作假。记录人应客观公正地记录会议中的所有信息，确保记录的真实性和可靠性。</a:t>
            </a:r>
            <a:endParaRPr lang="en-US" altLang="zh-CN" dirty="0"/>
          </a:p>
        </p:txBody>
      </p:sp>
      <p:sp>
        <p:nvSpPr>
          <p:cNvPr id="4" name="文本占位符 3">
            <a:extLst>
              <a:ext uri="{FF2B5EF4-FFF2-40B4-BE49-F238E27FC236}">
                <a16:creationId xmlns:a16="http://schemas.microsoft.com/office/drawing/2014/main" id="{A5977A57-2EE2-EAAB-C7E8-874707EA339B}"/>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60787499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DEBD5B-4DB2-BA4F-6C1D-68FFB173B0E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5A140BE-2AF7-FD5A-242F-8B4BC9E90898}"/>
              </a:ext>
            </a:extLst>
          </p:cNvPr>
          <p:cNvSpPr>
            <a:spLocks noGrp="1"/>
          </p:cNvSpPr>
          <p:nvPr>
            <p:ph type="body" sz="quarter" idx="11"/>
          </p:nvPr>
        </p:nvSpPr>
        <p:spPr>
          <a:xfrm>
            <a:off x="337294" y="2477399"/>
            <a:ext cx="11275585" cy="2571666"/>
          </a:xfrm>
        </p:spPr>
        <p:txBody>
          <a:bodyPr/>
          <a:lstStyle/>
          <a:p>
            <a:r>
              <a:rPr lang="zh-CN" altLang="en-US" dirty="0"/>
              <a:t>六、会议记录</a:t>
            </a:r>
            <a:endParaRPr lang="en-US" altLang="zh-CN" dirty="0"/>
          </a:p>
          <a:p>
            <a:r>
              <a:rPr lang="zh-CN" altLang="en-US" dirty="0"/>
              <a:t>（一）会议记录的特点</a:t>
            </a:r>
            <a:endParaRPr lang="en-US" altLang="zh-CN" dirty="0"/>
          </a:p>
          <a:p>
            <a:r>
              <a:rPr lang="en-US" altLang="zh-CN" dirty="0"/>
              <a:t>2. </a:t>
            </a:r>
            <a:r>
              <a:rPr lang="zh-CN" altLang="en-US" dirty="0"/>
              <a:t>具体性</a:t>
            </a:r>
            <a:endParaRPr lang="en-US" altLang="zh-CN" dirty="0"/>
          </a:p>
          <a:p>
            <a:r>
              <a:rPr lang="zh-CN" altLang="en-US" dirty="0"/>
              <a:t>会议内容需具体、完整，要点不能漏记或少记。无论是发言者的观点、讨论的内容还是形成的决议，都应详细记录，以保证信息的完整性。</a:t>
            </a:r>
            <a:endParaRPr lang="en-US" altLang="zh-CN" dirty="0"/>
          </a:p>
        </p:txBody>
      </p:sp>
      <p:sp>
        <p:nvSpPr>
          <p:cNvPr id="4" name="文本占位符 3">
            <a:extLst>
              <a:ext uri="{FF2B5EF4-FFF2-40B4-BE49-F238E27FC236}">
                <a16:creationId xmlns:a16="http://schemas.microsoft.com/office/drawing/2014/main" id="{D6531B4C-C22F-43FD-C3CB-9148B7B35EFF}"/>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188693646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5446CA-7EEB-E6CB-89E3-F87F97FF7AD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0ACF901-9B6F-EA2A-B5C4-9994FB827AF8}"/>
              </a:ext>
            </a:extLst>
          </p:cNvPr>
          <p:cNvSpPr>
            <a:spLocks noGrp="1"/>
          </p:cNvSpPr>
          <p:nvPr>
            <p:ph type="body" sz="quarter" idx="11"/>
          </p:nvPr>
        </p:nvSpPr>
        <p:spPr>
          <a:xfrm>
            <a:off x="337294" y="2223484"/>
            <a:ext cx="11275585" cy="3079497"/>
          </a:xfrm>
        </p:spPr>
        <p:txBody>
          <a:bodyPr/>
          <a:lstStyle/>
          <a:p>
            <a:r>
              <a:rPr lang="zh-CN" altLang="en-US" dirty="0"/>
              <a:t>六、会议记录</a:t>
            </a:r>
            <a:endParaRPr lang="en-US" altLang="zh-CN" dirty="0"/>
          </a:p>
          <a:p>
            <a:r>
              <a:rPr lang="zh-CN" altLang="en-US" dirty="0"/>
              <a:t>（一）会议记录的特点</a:t>
            </a:r>
            <a:endParaRPr lang="en-US" altLang="zh-CN" dirty="0"/>
          </a:p>
          <a:p>
            <a:r>
              <a:rPr lang="en-US" altLang="zh-CN" dirty="0"/>
              <a:t>3. </a:t>
            </a:r>
            <a:r>
              <a:rPr lang="zh-CN" altLang="en-US" dirty="0"/>
              <a:t>及时性</a:t>
            </a:r>
            <a:endParaRPr lang="en-US" altLang="zh-CN" dirty="0"/>
          </a:p>
          <a:p>
            <a:r>
              <a:rPr lang="zh-CN" altLang="en-US" dirty="0"/>
              <a:t>会议记录要迅速及时，录音、录像等须与被记录对象同步；笔记也要紧随其后，尽量跟上发言者的语速。短暂的迟疑或停顿可能导致记录内容的遗漏或错乱，长时间的间隔则易造成记录失真。</a:t>
            </a:r>
            <a:endParaRPr lang="en-US" altLang="zh-CN" dirty="0"/>
          </a:p>
        </p:txBody>
      </p:sp>
      <p:sp>
        <p:nvSpPr>
          <p:cNvPr id="4" name="文本占位符 3">
            <a:extLst>
              <a:ext uri="{FF2B5EF4-FFF2-40B4-BE49-F238E27FC236}">
                <a16:creationId xmlns:a16="http://schemas.microsoft.com/office/drawing/2014/main" id="{FC2E3A80-B54D-6169-BE5F-45CC26062384}"/>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393658050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597FA1-1427-96E5-21C6-8EB0F4728F3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40F0C64-5139-C798-F7B6-5F7CF858C40E}"/>
              </a:ext>
            </a:extLst>
          </p:cNvPr>
          <p:cNvSpPr>
            <a:spLocks noGrp="1"/>
          </p:cNvSpPr>
          <p:nvPr>
            <p:ph type="body" sz="quarter" idx="11"/>
          </p:nvPr>
        </p:nvSpPr>
        <p:spPr>
          <a:xfrm>
            <a:off x="337294" y="2477400"/>
            <a:ext cx="11275585" cy="2571666"/>
          </a:xfrm>
        </p:spPr>
        <p:txBody>
          <a:bodyPr/>
          <a:lstStyle/>
          <a:p>
            <a:r>
              <a:rPr lang="zh-CN" altLang="en-US" dirty="0"/>
              <a:t>六、会议记录</a:t>
            </a:r>
            <a:endParaRPr lang="en-US" altLang="zh-CN" dirty="0"/>
          </a:p>
          <a:p>
            <a:r>
              <a:rPr lang="zh-CN" altLang="en-US" dirty="0"/>
              <a:t>（二）会议记录的类型</a:t>
            </a:r>
            <a:endParaRPr lang="en-US" altLang="zh-CN" dirty="0"/>
          </a:p>
          <a:p>
            <a:r>
              <a:rPr lang="en-US" altLang="zh-CN" dirty="0"/>
              <a:t>1. </a:t>
            </a:r>
            <a:r>
              <a:rPr lang="zh-CN" altLang="en-US" dirty="0"/>
              <a:t>详细记录</a:t>
            </a:r>
            <a:endParaRPr lang="en-US" altLang="zh-CN" dirty="0"/>
          </a:p>
          <a:p>
            <a:r>
              <a:rPr lang="zh-CN" altLang="en-US" dirty="0"/>
              <a:t>详细记录又称实录，要求尽可能全面地记录会议的所有情况。重要的发言不仅要完整地记录内容，还要记录发言人的语气、表情、语言风格及会场气氛。</a:t>
            </a:r>
            <a:endParaRPr lang="en-US" altLang="zh-CN" dirty="0"/>
          </a:p>
        </p:txBody>
      </p:sp>
      <p:sp>
        <p:nvSpPr>
          <p:cNvPr id="4" name="文本占位符 3">
            <a:extLst>
              <a:ext uri="{FF2B5EF4-FFF2-40B4-BE49-F238E27FC236}">
                <a16:creationId xmlns:a16="http://schemas.microsoft.com/office/drawing/2014/main" id="{060C57B9-A762-1206-1D4F-39FB790C97AA}"/>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376358104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2C1801-C261-E5DF-92A3-9DEEC647576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9B05160-8C4E-593E-A8C0-8E83C146E8D6}"/>
              </a:ext>
            </a:extLst>
          </p:cNvPr>
          <p:cNvSpPr>
            <a:spLocks noGrp="1"/>
          </p:cNvSpPr>
          <p:nvPr>
            <p:ph type="body" sz="quarter" idx="11"/>
          </p:nvPr>
        </p:nvSpPr>
        <p:spPr>
          <a:xfrm>
            <a:off x="337294" y="1969568"/>
            <a:ext cx="11275585" cy="3587329"/>
          </a:xfrm>
        </p:spPr>
        <p:txBody>
          <a:bodyPr/>
          <a:lstStyle/>
          <a:p>
            <a:r>
              <a:rPr lang="zh-CN" altLang="en-US" dirty="0"/>
              <a:t>六、会议记录</a:t>
            </a:r>
            <a:endParaRPr lang="en-US" altLang="zh-CN" dirty="0"/>
          </a:p>
          <a:p>
            <a:r>
              <a:rPr lang="zh-CN" altLang="en-US" dirty="0"/>
              <a:t>（二）会议记录的类型</a:t>
            </a:r>
            <a:endParaRPr lang="en-US" altLang="zh-CN" dirty="0"/>
          </a:p>
          <a:p>
            <a:r>
              <a:rPr lang="en-US" altLang="zh-CN" dirty="0"/>
              <a:t>2. </a:t>
            </a:r>
            <a:r>
              <a:rPr lang="zh-CN" altLang="en-US" dirty="0"/>
              <a:t>摘要式记录</a:t>
            </a:r>
            <a:endParaRPr lang="en-US" altLang="zh-CN" dirty="0"/>
          </a:p>
          <a:p>
            <a:r>
              <a:rPr lang="zh-CN" altLang="en-US" dirty="0"/>
              <a:t>摘要式记录又称简录，着重记录会议的主要内容和要点，包括议题、议程、结论意见、决议事项等，而不反映一般的进程。适用于一般性会议或常规会议。</a:t>
            </a:r>
          </a:p>
          <a:p>
            <a:r>
              <a:rPr lang="zh-CN" altLang="en-US" dirty="0"/>
              <a:t>对于一些重要的会议，可以采用现代电子技术进行录音、录像。录音、录像也可作为一种特殊的会议记录，记录人可以根据录音整理成详细记录或摘要式记录。</a:t>
            </a:r>
            <a:endParaRPr lang="en-US" altLang="zh-CN" dirty="0"/>
          </a:p>
        </p:txBody>
      </p:sp>
      <p:sp>
        <p:nvSpPr>
          <p:cNvPr id="4" name="文本占位符 3">
            <a:extLst>
              <a:ext uri="{FF2B5EF4-FFF2-40B4-BE49-F238E27FC236}">
                <a16:creationId xmlns:a16="http://schemas.microsoft.com/office/drawing/2014/main" id="{04A0F461-3835-D9A9-09D6-D662B5E6DCEA}"/>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380175381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27823C-8D00-30B2-6AC2-EA702704B35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0213558-3A97-6286-CBFB-F5A8776C434F}"/>
              </a:ext>
            </a:extLst>
          </p:cNvPr>
          <p:cNvSpPr>
            <a:spLocks noGrp="1"/>
          </p:cNvSpPr>
          <p:nvPr>
            <p:ph type="body" sz="quarter" idx="11"/>
          </p:nvPr>
        </p:nvSpPr>
        <p:spPr>
          <a:xfrm>
            <a:off x="337294" y="2223485"/>
            <a:ext cx="11275585" cy="3079497"/>
          </a:xfrm>
        </p:spPr>
        <p:txBody>
          <a:bodyPr/>
          <a:lstStyle/>
          <a:p>
            <a:r>
              <a:rPr lang="zh-CN" altLang="en-US" dirty="0"/>
              <a:t>六、会议记录</a:t>
            </a:r>
            <a:endParaRPr lang="en-US" altLang="zh-CN" dirty="0"/>
          </a:p>
          <a:p>
            <a:r>
              <a:rPr lang="zh-CN" altLang="en-US" dirty="0"/>
              <a:t>（三）会议记录的格式与写法</a:t>
            </a:r>
            <a:endParaRPr lang="en-US" altLang="zh-CN" dirty="0"/>
          </a:p>
          <a:p>
            <a:r>
              <a:rPr lang="en-US" altLang="zh-CN" dirty="0"/>
              <a:t>1. </a:t>
            </a:r>
            <a:r>
              <a:rPr lang="zh-CN" altLang="en-US" dirty="0"/>
              <a:t>标题</a:t>
            </a:r>
            <a:endParaRPr lang="en-US" altLang="zh-CN" dirty="0"/>
          </a:p>
          <a:p>
            <a:r>
              <a:rPr lang="zh-CN" altLang="en-US" dirty="0"/>
              <a:t>标题有以下 </a:t>
            </a:r>
            <a:r>
              <a:rPr lang="en-US" altLang="zh-CN" dirty="0"/>
              <a:t>2 </a:t>
            </a:r>
            <a:r>
              <a:rPr lang="zh-CN" altLang="en-US" dirty="0"/>
              <a:t>种写法。</a:t>
            </a:r>
            <a:endParaRPr lang="en-US" altLang="zh-CN" dirty="0"/>
          </a:p>
          <a:p>
            <a:pPr marL="1074738" indent="-342900">
              <a:buSzPct val="80000"/>
              <a:buFont typeface="Wingdings" panose="05000000000000000000" pitchFamily="2" charset="2"/>
              <a:buChar char="l"/>
            </a:pPr>
            <a:r>
              <a:rPr lang="zh-CN" altLang="en-US" dirty="0"/>
              <a:t>会议名称 </a:t>
            </a:r>
            <a:r>
              <a:rPr lang="en-US" altLang="zh-CN" dirty="0"/>
              <a:t>+ </a:t>
            </a:r>
            <a:r>
              <a:rPr lang="zh-CN" altLang="en-US" dirty="0"/>
              <a:t>记录。</a:t>
            </a:r>
            <a:endParaRPr lang="en-US" altLang="zh-CN" dirty="0"/>
          </a:p>
          <a:p>
            <a:pPr marL="1074738" indent="-342900">
              <a:buSzPct val="80000"/>
              <a:buFont typeface="Wingdings" panose="05000000000000000000" pitchFamily="2" charset="2"/>
              <a:buChar char="l"/>
            </a:pPr>
            <a:r>
              <a:rPr lang="zh-CN" altLang="en-US" dirty="0"/>
              <a:t>会议内容 </a:t>
            </a:r>
            <a:r>
              <a:rPr lang="en-US" altLang="zh-CN" dirty="0"/>
              <a:t>+ </a:t>
            </a:r>
            <a:r>
              <a:rPr lang="zh-CN" altLang="en-US" dirty="0"/>
              <a:t>记录。</a:t>
            </a:r>
            <a:endParaRPr lang="en-US" altLang="zh-CN" dirty="0"/>
          </a:p>
        </p:txBody>
      </p:sp>
      <p:sp>
        <p:nvSpPr>
          <p:cNvPr id="4" name="文本占位符 3">
            <a:extLst>
              <a:ext uri="{FF2B5EF4-FFF2-40B4-BE49-F238E27FC236}">
                <a16:creationId xmlns:a16="http://schemas.microsoft.com/office/drawing/2014/main" id="{6E131190-A84C-05EC-928A-611168D55ED1}"/>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225218193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A3E261-2BAB-05A0-F9E3-CE4EBE3DEBF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00ED1EF-9D2C-E43C-8C7A-DFDDE5AA262C}"/>
              </a:ext>
            </a:extLst>
          </p:cNvPr>
          <p:cNvSpPr>
            <a:spLocks noGrp="1"/>
          </p:cNvSpPr>
          <p:nvPr>
            <p:ph type="body" sz="quarter" idx="11"/>
          </p:nvPr>
        </p:nvSpPr>
        <p:spPr>
          <a:xfrm>
            <a:off x="337296" y="1624784"/>
            <a:ext cx="11275585" cy="2063835"/>
          </a:xfrm>
        </p:spPr>
        <p:txBody>
          <a:bodyPr/>
          <a:lstStyle/>
          <a:p>
            <a:r>
              <a:rPr lang="zh-CN" altLang="en-US" dirty="0"/>
              <a:t>六、会议记录</a:t>
            </a:r>
            <a:endParaRPr lang="en-US" altLang="zh-CN" dirty="0"/>
          </a:p>
          <a:p>
            <a:r>
              <a:rPr lang="zh-CN" altLang="en-US" dirty="0"/>
              <a:t>（三）会议记录的格式与写法</a:t>
            </a:r>
            <a:endParaRPr lang="en-US" altLang="zh-CN" dirty="0"/>
          </a:p>
          <a:p>
            <a:r>
              <a:rPr lang="en-US" altLang="zh-CN" dirty="0"/>
              <a:t>2. </a:t>
            </a:r>
            <a:r>
              <a:rPr lang="zh-CN" altLang="en-US" dirty="0"/>
              <a:t>会议</a:t>
            </a:r>
            <a:endParaRPr lang="en-US" altLang="zh-CN" dirty="0"/>
          </a:p>
          <a:p>
            <a:r>
              <a:rPr lang="zh-CN" altLang="en-US" dirty="0"/>
              <a:t>组织情况会议组织情况包括：</a:t>
            </a:r>
            <a:endParaRPr lang="en-US" altLang="zh-CN" dirty="0"/>
          </a:p>
        </p:txBody>
      </p:sp>
      <p:sp>
        <p:nvSpPr>
          <p:cNvPr id="4" name="文本占位符 3">
            <a:extLst>
              <a:ext uri="{FF2B5EF4-FFF2-40B4-BE49-F238E27FC236}">
                <a16:creationId xmlns:a16="http://schemas.microsoft.com/office/drawing/2014/main" id="{57416EA8-7338-9E3E-9A59-6025CF403309}"/>
              </a:ext>
            </a:extLst>
          </p:cNvPr>
          <p:cNvSpPr>
            <a:spLocks noGrp="1"/>
          </p:cNvSpPr>
          <p:nvPr>
            <p:ph type="body" sz="quarter" idx="10"/>
          </p:nvPr>
        </p:nvSpPr>
        <p:spPr/>
        <p:txBody>
          <a:bodyPr/>
          <a:lstStyle/>
          <a:p>
            <a:r>
              <a:rPr lang="zh-CN" altLang="en-US" dirty="0"/>
              <a:t>常用事务文书写作</a:t>
            </a:r>
          </a:p>
        </p:txBody>
      </p:sp>
      <p:sp>
        <p:nvSpPr>
          <p:cNvPr id="2" name="文本占位符 1">
            <a:extLst>
              <a:ext uri="{FF2B5EF4-FFF2-40B4-BE49-F238E27FC236}">
                <a16:creationId xmlns:a16="http://schemas.microsoft.com/office/drawing/2014/main" id="{898FB55C-AC16-BC63-0DB0-DC2A515E2E39}"/>
              </a:ext>
            </a:extLst>
          </p:cNvPr>
          <p:cNvSpPr>
            <a:spLocks noGrp="1"/>
          </p:cNvSpPr>
          <p:nvPr>
            <p:ph type="body" sz="quarter" idx="12"/>
          </p:nvPr>
        </p:nvSpPr>
        <p:spPr>
          <a:xfrm>
            <a:off x="337295" y="3688619"/>
            <a:ext cx="11275585" cy="2063835"/>
          </a:xfrm>
        </p:spPr>
        <p:txBody>
          <a:bodyPr/>
          <a:lstStyle/>
          <a:p>
            <a:pPr marL="1074738" indent="-342900">
              <a:buSzPct val="80000"/>
              <a:buFont typeface="Wingdings" panose="05000000000000000000" pitchFamily="2" charset="2"/>
              <a:buChar char="l"/>
            </a:pPr>
            <a:r>
              <a:rPr lang="zh-CN" altLang="en-US" dirty="0"/>
              <a:t>时间。</a:t>
            </a:r>
          </a:p>
          <a:p>
            <a:pPr marL="1074738" indent="-342900">
              <a:buSzPct val="80000"/>
              <a:buFont typeface="Wingdings" panose="05000000000000000000" pitchFamily="2" charset="2"/>
              <a:buChar char="l"/>
            </a:pPr>
            <a:r>
              <a:rPr lang="zh-CN" altLang="en-US" dirty="0"/>
              <a:t>地点。</a:t>
            </a:r>
          </a:p>
          <a:p>
            <a:pPr marL="1074738" indent="-342900">
              <a:buSzPct val="80000"/>
              <a:buFont typeface="Wingdings" panose="05000000000000000000" pitchFamily="2" charset="2"/>
              <a:buChar char="l"/>
            </a:pPr>
            <a:r>
              <a:rPr lang="zh-CN" altLang="en-US" dirty="0"/>
              <a:t>出席人。</a:t>
            </a:r>
          </a:p>
          <a:p>
            <a:pPr marL="1074738" indent="-342900">
              <a:buSzPct val="80000"/>
              <a:buFont typeface="Wingdings" panose="05000000000000000000" pitchFamily="2" charset="2"/>
              <a:buChar char="l"/>
            </a:pPr>
            <a:r>
              <a:rPr lang="zh-CN" altLang="en-US" dirty="0"/>
              <a:t>缺席人。</a:t>
            </a:r>
          </a:p>
          <a:p>
            <a:pPr marL="1074738" indent="-342900">
              <a:buSzPct val="80000"/>
              <a:buFont typeface="Wingdings" panose="05000000000000000000" pitchFamily="2" charset="2"/>
              <a:buChar char="l"/>
            </a:pPr>
            <a:r>
              <a:rPr lang="zh-CN" altLang="en-US" dirty="0"/>
              <a:t>列席人。</a:t>
            </a:r>
          </a:p>
          <a:p>
            <a:pPr marL="1074738" indent="-342900">
              <a:buSzPct val="80000"/>
              <a:buFont typeface="Wingdings" panose="05000000000000000000" pitchFamily="2" charset="2"/>
              <a:buChar char="l"/>
            </a:pPr>
            <a:r>
              <a:rPr lang="zh-CN" altLang="en-US" dirty="0"/>
              <a:t>主持人。</a:t>
            </a:r>
          </a:p>
          <a:p>
            <a:pPr marL="1074738" indent="-342900">
              <a:buSzPct val="80000"/>
              <a:buFont typeface="Wingdings" panose="05000000000000000000" pitchFamily="2" charset="2"/>
              <a:buChar char="l"/>
            </a:pPr>
            <a:r>
              <a:rPr lang="zh-CN" altLang="en-US" dirty="0"/>
              <a:t>记录人。</a:t>
            </a:r>
          </a:p>
          <a:p>
            <a:pPr marL="1074738" indent="-342900">
              <a:buSzPct val="80000"/>
              <a:buFont typeface="Wingdings" panose="05000000000000000000" pitchFamily="2" charset="2"/>
              <a:buChar char="l"/>
            </a:pPr>
            <a:r>
              <a:rPr lang="zh-CN" altLang="en-US" dirty="0"/>
              <a:t>议题。</a:t>
            </a:r>
          </a:p>
        </p:txBody>
      </p:sp>
    </p:spTree>
    <p:extLst>
      <p:ext uri="{BB962C8B-B14F-4D97-AF65-F5344CB8AC3E}">
        <p14:creationId xmlns:p14="http://schemas.microsoft.com/office/powerpoint/2010/main" val="378988930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5FDEA6-D4E3-21CF-14F5-AD6FD798C70B}"/>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E46B7F1A-BF0A-EB3E-BE13-D5C1556EF924}"/>
              </a:ext>
            </a:extLst>
          </p:cNvPr>
          <p:cNvSpPr>
            <a:spLocks noGrp="1"/>
          </p:cNvSpPr>
          <p:nvPr>
            <p:ph type="body" sz="quarter" idx="11"/>
          </p:nvPr>
        </p:nvSpPr>
        <p:spPr>
          <a:xfrm>
            <a:off x="4653794" y="1626935"/>
            <a:ext cx="1526349" cy="765509"/>
          </a:xfrm>
        </p:spPr>
        <p:txBody>
          <a:bodyPr/>
          <a:lstStyle/>
          <a:p>
            <a:r>
              <a:rPr lang="zh-CN" altLang="en-US" dirty="0"/>
              <a:t>第六章</a:t>
            </a:r>
          </a:p>
        </p:txBody>
      </p:sp>
      <p:sp>
        <p:nvSpPr>
          <p:cNvPr id="3" name="文本占位符 2">
            <a:extLst>
              <a:ext uri="{FF2B5EF4-FFF2-40B4-BE49-F238E27FC236}">
                <a16:creationId xmlns:a16="http://schemas.microsoft.com/office/drawing/2014/main" id="{EFA83C3B-19BB-CE6D-782F-BCCBB7972CD4}"/>
              </a:ext>
            </a:extLst>
          </p:cNvPr>
          <p:cNvSpPr>
            <a:spLocks noGrp="1"/>
          </p:cNvSpPr>
          <p:nvPr>
            <p:ph type="body" sz="quarter" idx="12"/>
          </p:nvPr>
        </p:nvSpPr>
        <p:spPr>
          <a:xfrm>
            <a:off x="4653794" y="2537480"/>
            <a:ext cx="1526349" cy="765509"/>
          </a:xfrm>
        </p:spPr>
        <p:txBody>
          <a:bodyPr/>
          <a:lstStyle/>
          <a:p>
            <a:r>
              <a:rPr lang="zh-CN" altLang="en-US" dirty="0"/>
              <a:t>第七章</a:t>
            </a:r>
          </a:p>
        </p:txBody>
      </p:sp>
      <p:sp>
        <p:nvSpPr>
          <p:cNvPr id="4" name="文本占位符 3">
            <a:extLst>
              <a:ext uri="{FF2B5EF4-FFF2-40B4-BE49-F238E27FC236}">
                <a16:creationId xmlns:a16="http://schemas.microsoft.com/office/drawing/2014/main" id="{05892AE6-EA8F-CF32-A6A2-64FD9ADB5357}"/>
              </a:ext>
            </a:extLst>
          </p:cNvPr>
          <p:cNvSpPr>
            <a:spLocks noGrp="1"/>
          </p:cNvSpPr>
          <p:nvPr>
            <p:ph type="body" sz="quarter" idx="13"/>
          </p:nvPr>
        </p:nvSpPr>
        <p:spPr>
          <a:xfrm>
            <a:off x="4653794" y="3462793"/>
            <a:ext cx="1526349" cy="765509"/>
          </a:xfrm>
        </p:spPr>
        <p:txBody>
          <a:bodyPr/>
          <a:lstStyle/>
          <a:p>
            <a:r>
              <a:rPr lang="zh-CN" altLang="en-US" dirty="0"/>
              <a:t>第八章</a:t>
            </a:r>
          </a:p>
        </p:txBody>
      </p:sp>
      <p:sp>
        <p:nvSpPr>
          <p:cNvPr id="5" name="文本占位符 4">
            <a:extLst>
              <a:ext uri="{FF2B5EF4-FFF2-40B4-BE49-F238E27FC236}">
                <a16:creationId xmlns:a16="http://schemas.microsoft.com/office/drawing/2014/main" id="{7370F20E-6420-0F4C-8D66-12B6D789ADAE}"/>
              </a:ext>
            </a:extLst>
          </p:cNvPr>
          <p:cNvSpPr>
            <a:spLocks noGrp="1"/>
          </p:cNvSpPr>
          <p:nvPr>
            <p:ph type="body" sz="quarter" idx="14"/>
          </p:nvPr>
        </p:nvSpPr>
        <p:spPr>
          <a:xfrm>
            <a:off x="4653794" y="4417642"/>
            <a:ext cx="1526349" cy="765509"/>
          </a:xfrm>
        </p:spPr>
        <p:txBody>
          <a:bodyPr/>
          <a:lstStyle/>
          <a:p>
            <a:r>
              <a:rPr lang="zh-CN" altLang="en-US" dirty="0"/>
              <a:t>第九章</a:t>
            </a:r>
          </a:p>
        </p:txBody>
      </p:sp>
      <p:sp>
        <p:nvSpPr>
          <p:cNvPr id="7" name="文本占位符 6">
            <a:extLst>
              <a:ext uri="{FF2B5EF4-FFF2-40B4-BE49-F238E27FC236}">
                <a16:creationId xmlns:a16="http://schemas.microsoft.com/office/drawing/2014/main" id="{7905352B-510C-A805-979D-8D368E3CB69B}"/>
              </a:ext>
            </a:extLst>
          </p:cNvPr>
          <p:cNvSpPr>
            <a:spLocks noGrp="1"/>
          </p:cNvSpPr>
          <p:nvPr>
            <p:ph type="body" sz="quarter" idx="16"/>
          </p:nvPr>
        </p:nvSpPr>
        <p:spPr>
          <a:xfrm>
            <a:off x="6184101" y="1771971"/>
            <a:ext cx="5444547" cy="475437"/>
          </a:xfrm>
        </p:spPr>
        <p:txBody>
          <a:bodyPr/>
          <a:lstStyle/>
          <a:p>
            <a:r>
              <a:rPr lang="zh-CN" altLang="zh-CN" dirty="0"/>
              <a:t>经济文书写作</a:t>
            </a:r>
            <a:endParaRPr lang="zh-CN" altLang="en-US" dirty="0"/>
          </a:p>
        </p:txBody>
      </p:sp>
      <p:sp>
        <p:nvSpPr>
          <p:cNvPr id="8" name="文本占位符 7">
            <a:extLst>
              <a:ext uri="{FF2B5EF4-FFF2-40B4-BE49-F238E27FC236}">
                <a16:creationId xmlns:a16="http://schemas.microsoft.com/office/drawing/2014/main" id="{82C27C6E-53BD-F245-1D33-3C4B94B51200}"/>
              </a:ext>
            </a:extLst>
          </p:cNvPr>
          <p:cNvSpPr>
            <a:spLocks noGrp="1"/>
          </p:cNvSpPr>
          <p:nvPr>
            <p:ph type="body" sz="quarter" idx="17"/>
          </p:nvPr>
        </p:nvSpPr>
        <p:spPr>
          <a:xfrm>
            <a:off x="6184101" y="2689900"/>
            <a:ext cx="5444547" cy="475437"/>
          </a:xfrm>
        </p:spPr>
        <p:txBody>
          <a:bodyPr/>
          <a:lstStyle/>
          <a:p>
            <a:r>
              <a:rPr lang="zh-CN" altLang="en-US" dirty="0"/>
              <a:t>新闻传播文书写作</a:t>
            </a:r>
          </a:p>
        </p:txBody>
      </p:sp>
      <p:sp>
        <p:nvSpPr>
          <p:cNvPr id="9" name="文本占位符 8">
            <a:extLst>
              <a:ext uri="{FF2B5EF4-FFF2-40B4-BE49-F238E27FC236}">
                <a16:creationId xmlns:a16="http://schemas.microsoft.com/office/drawing/2014/main" id="{6FF5BFD0-1E44-B586-BEA7-314C4CD73D5D}"/>
              </a:ext>
            </a:extLst>
          </p:cNvPr>
          <p:cNvSpPr>
            <a:spLocks noGrp="1"/>
          </p:cNvSpPr>
          <p:nvPr>
            <p:ph type="body" sz="quarter" idx="18"/>
          </p:nvPr>
        </p:nvSpPr>
        <p:spPr>
          <a:xfrm>
            <a:off x="6184101" y="3622597"/>
            <a:ext cx="5444547" cy="475437"/>
          </a:xfrm>
        </p:spPr>
        <p:txBody>
          <a:bodyPr/>
          <a:lstStyle/>
          <a:p>
            <a:r>
              <a:rPr lang="zh-CN" altLang="en-US" dirty="0"/>
              <a:t>公关礼仪文书写作</a:t>
            </a:r>
          </a:p>
        </p:txBody>
      </p:sp>
      <p:sp>
        <p:nvSpPr>
          <p:cNvPr id="10" name="文本占位符 9">
            <a:extLst>
              <a:ext uri="{FF2B5EF4-FFF2-40B4-BE49-F238E27FC236}">
                <a16:creationId xmlns:a16="http://schemas.microsoft.com/office/drawing/2014/main" id="{3A569478-89DB-68EC-06A3-77FEC6B8F22E}"/>
              </a:ext>
            </a:extLst>
          </p:cNvPr>
          <p:cNvSpPr>
            <a:spLocks noGrp="1"/>
          </p:cNvSpPr>
          <p:nvPr>
            <p:ph type="body" sz="quarter" idx="19"/>
          </p:nvPr>
        </p:nvSpPr>
        <p:spPr>
          <a:xfrm>
            <a:off x="6184101" y="4584830"/>
            <a:ext cx="5444547" cy="475437"/>
          </a:xfrm>
        </p:spPr>
        <p:txBody>
          <a:bodyPr/>
          <a:lstStyle/>
          <a:p>
            <a:r>
              <a:rPr lang="zh-CN" altLang="en-US" dirty="0"/>
              <a:t>法律文书写作</a:t>
            </a:r>
          </a:p>
        </p:txBody>
      </p:sp>
    </p:spTree>
    <p:extLst>
      <p:ext uri="{BB962C8B-B14F-4D97-AF65-F5344CB8AC3E}">
        <p14:creationId xmlns:p14="http://schemas.microsoft.com/office/powerpoint/2010/main" val="274446652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24C7C966-1C03-9DDA-8341-FE488B61BFB4}"/>
              </a:ext>
            </a:extLst>
          </p:cNvPr>
          <p:cNvSpPr>
            <a:spLocks noGrp="1"/>
          </p:cNvSpPr>
          <p:nvPr>
            <p:ph type="body" sz="quarter" idx="11"/>
          </p:nvPr>
        </p:nvSpPr>
        <p:spPr>
          <a:xfrm>
            <a:off x="337294" y="953883"/>
            <a:ext cx="11275585" cy="5618654"/>
          </a:xfrm>
        </p:spPr>
        <p:txBody>
          <a:bodyPr/>
          <a:lstStyle/>
          <a:p>
            <a:r>
              <a:rPr lang="zh-CN" altLang="en-US" dirty="0"/>
              <a:t>一、应用文写作的主旨</a:t>
            </a:r>
            <a:endParaRPr lang="en-US" altLang="zh-CN" dirty="0"/>
          </a:p>
          <a:p>
            <a:r>
              <a:rPr lang="zh-CN" altLang="en-US" dirty="0"/>
              <a:t>（一）主旨的含义与重要性</a:t>
            </a:r>
            <a:endParaRPr lang="en-US" altLang="zh-CN" dirty="0"/>
          </a:p>
          <a:p>
            <a:r>
              <a:rPr lang="en-US" altLang="zh-CN" dirty="0"/>
              <a:t>1. </a:t>
            </a:r>
            <a:r>
              <a:rPr lang="zh-CN" altLang="en-US" dirty="0"/>
              <a:t>主旨的不同称谓</a:t>
            </a:r>
            <a:endParaRPr lang="en-US" altLang="zh-CN" dirty="0"/>
          </a:p>
          <a:p>
            <a:r>
              <a:rPr lang="zh-CN" altLang="en-US" dirty="0"/>
              <a:t>在不同的语境中，主旨也有多种叫法，如“主题”“主脑”“意旨”等。</a:t>
            </a:r>
            <a:endParaRPr lang="en-US" altLang="zh-CN" dirty="0"/>
          </a:p>
          <a:p>
            <a:pPr marL="1074738" indent="-342900">
              <a:buSzPct val="80000"/>
              <a:buFont typeface="Wingdings" panose="05000000000000000000" pitchFamily="2" charset="2"/>
              <a:buChar char="l"/>
            </a:pPr>
            <a:r>
              <a:rPr lang="zh-CN" altLang="en-US" dirty="0"/>
              <a:t>主题：多用于文学作品，指作品的中心思想。</a:t>
            </a:r>
            <a:endParaRPr lang="en-US" altLang="zh-CN" dirty="0"/>
          </a:p>
          <a:p>
            <a:pPr marL="1074738" indent="-342900">
              <a:buSzPct val="80000"/>
              <a:buFont typeface="Wingdings" panose="05000000000000000000" pitchFamily="2" charset="2"/>
              <a:buChar char="l"/>
            </a:pPr>
            <a:r>
              <a:rPr lang="zh-CN" altLang="en-US" dirty="0"/>
              <a:t>主脑：明末清初的文学家李渔在</a:t>
            </a:r>
            <a:r>
              <a:rPr lang="en-US" altLang="zh-CN" dirty="0"/>
              <a:t>《</a:t>
            </a:r>
            <a:r>
              <a:rPr lang="zh-CN" altLang="en-US" dirty="0"/>
              <a:t>闲情偶寄</a:t>
            </a:r>
            <a:r>
              <a:rPr lang="en-US" altLang="zh-CN" dirty="0"/>
              <a:t>》</a:t>
            </a:r>
            <a:r>
              <a:rPr lang="zh-CN" altLang="en-US" dirty="0"/>
              <a:t>中提出，“主脑”即“作者立言之本意”。</a:t>
            </a:r>
            <a:endParaRPr lang="en-US" altLang="zh-CN" dirty="0"/>
          </a:p>
          <a:p>
            <a:pPr marL="1074738" indent="-342900">
              <a:buSzPct val="80000"/>
              <a:buFont typeface="Wingdings" panose="05000000000000000000" pitchFamily="2" charset="2"/>
              <a:buChar char="l"/>
            </a:pPr>
            <a:r>
              <a:rPr lang="zh-CN" altLang="en-US" dirty="0"/>
              <a:t>意旨：古代文论中常见，泛指文章的思想内容或中心意义。</a:t>
            </a:r>
            <a:endParaRPr lang="en-US" altLang="zh-CN" dirty="0"/>
          </a:p>
          <a:p>
            <a:pPr>
              <a:buSzPct val="80000"/>
            </a:pPr>
            <a:r>
              <a:rPr lang="zh-CN" altLang="en-US" dirty="0"/>
              <a:t>结合应用文的实际功能，“主旨”一词更能体现其作为社会管理工具的特性，尤其适用于行政公文等正式文书。因此，在应用文写作中，使用“主旨”这一术语更为准确和贴切。</a:t>
            </a:r>
          </a:p>
        </p:txBody>
      </p:sp>
      <p:sp>
        <p:nvSpPr>
          <p:cNvPr id="4" name="文本占位符 3">
            <a:extLst>
              <a:ext uri="{FF2B5EF4-FFF2-40B4-BE49-F238E27FC236}">
                <a16:creationId xmlns:a16="http://schemas.microsoft.com/office/drawing/2014/main" id="{8A6B8DC5-B6F8-AC93-6DF3-5AA1E0FD3602}"/>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10657591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2E30EF-9050-42A9-DBDD-972BE2B3D3C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DDA65CE-3FDD-7840-CB6B-68FB9A5B9096}"/>
              </a:ext>
            </a:extLst>
          </p:cNvPr>
          <p:cNvSpPr>
            <a:spLocks noGrp="1"/>
          </p:cNvSpPr>
          <p:nvPr>
            <p:ph type="body" sz="quarter" idx="11"/>
          </p:nvPr>
        </p:nvSpPr>
        <p:spPr>
          <a:xfrm>
            <a:off x="337294" y="1715629"/>
            <a:ext cx="11275585" cy="4095160"/>
          </a:xfrm>
        </p:spPr>
        <p:txBody>
          <a:bodyPr/>
          <a:lstStyle/>
          <a:p>
            <a:r>
              <a:rPr lang="zh-CN" altLang="en-US" dirty="0"/>
              <a:t>六、会议记录</a:t>
            </a:r>
            <a:endParaRPr lang="en-US" altLang="zh-CN" dirty="0"/>
          </a:p>
          <a:p>
            <a:r>
              <a:rPr lang="zh-CN" altLang="en-US" dirty="0"/>
              <a:t>（三）会议记录的格式与写法</a:t>
            </a:r>
            <a:endParaRPr lang="en-US" altLang="zh-CN" dirty="0"/>
          </a:p>
          <a:p>
            <a:r>
              <a:rPr lang="en-US" altLang="zh-CN" dirty="0"/>
              <a:t>3. </a:t>
            </a:r>
            <a:r>
              <a:rPr lang="zh-CN" altLang="en-US" dirty="0"/>
              <a:t>会议内容</a:t>
            </a:r>
            <a:endParaRPr lang="en-US" altLang="zh-CN" dirty="0"/>
          </a:p>
          <a:p>
            <a:r>
              <a:rPr lang="zh-CN" altLang="en-US" dirty="0"/>
              <a:t>会议内容是核心部分，主要包括：</a:t>
            </a:r>
            <a:endParaRPr lang="en-US" altLang="zh-CN" dirty="0"/>
          </a:p>
          <a:p>
            <a:pPr marL="1074738" indent="-342900">
              <a:buSzPct val="80000"/>
              <a:buFont typeface="Wingdings" panose="05000000000000000000" pitchFamily="2" charset="2"/>
              <a:buChar char="l"/>
            </a:pPr>
            <a:r>
              <a:rPr lang="zh-CN" altLang="en-US" dirty="0"/>
              <a:t>主持人开场白。</a:t>
            </a:r>
            <a:endParaRPr lang="en-US" altLang="zh-CN" dirty="0"/>
          </a:p>
          <a:p>
            <a:pPr marL="1074738" indent="-342900">
              <a:buSzPct val="80000"/>
              <a:buFont typeface="Wingdings" panose="05000000000000000000" pitchFamily="2" charset="2"/>
              <a:buChar char="l"/>
            </a:pPr>
            <a:r>
              <a:rPr lang="zh-CN" altLang="en-US" dirty="0"/>
              <a:t>主题报告</a:t>
            </a:r>
            <a:endParaRPr lang="en-US" altLang="zh-CN" dirty="0"/>
          </a:p>
          <a:p>
            <a:pPr marL="1074738" indent="-342900">
              <a:buSzPct val="80000"/>
              <a:buFont typeface="Wingdings" panose="05000000000000000000" pitchFamily="2" charset="2"/>
              <a:buChar char="l"/>
            </a:pPr>
            <a:r>
              <a:rPr lang="zh-CN" altLang="en-US" dirty="0"/>
              <a:t>与会者讨论发言</a:t>
            </a:r>
            <a:endParaRPr lang="en-US" altLang="zh-CN" dirty="0"/>
          </a:p>
          <a:p>
            <a:pPr marL="1074738" indent="-342900">
              <a:buSzPct val="80000"/>
              <a:buFont typeface="Wingdings" panose="05000000000000000000" pitchFamily="2" charset="2"/>
              <a:buChar char="l"/>
            </a:pPr>
            <a:r>
              <a:rPr lang="zh-CN" altLang="en-US" dirty="0"/>
              <a:t>会议决议</a:t>
            </a:r>
            <a:endParaRPr lang="en-US" altLang="zh-CN" dirty="0"/>
          </a:p>
        </p:txBody>
      </p:sp>
      <p:sp>
        <p:nvSpPr>
          <p:cNvPr id="4" name="文本占位符 3">
            <a:extLst>
              <a:ext uri="{FF2B5EF4-FFF2-40B4-BE49-F238E27FC236}">
                <a16:creationId xmlns:a16="http://schemas.microsoft.com/office/drawing/2014/main" id="{D06371DC-40D6-F0DC-A76C-BEA47C86B316}"/>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81835734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1FE065-13FD-11B2-4A5E-F8BD5239AB1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A69244F-EAF7-EAB4-40F4-E68DF0B99E6A}"/>
              </a:ext>
            </a:extLst>
          </p:cNvPr>
          <p:cNvSpPr>
            <a:spLocks noGrp="1"/>
          </p:cNvSpPr>
          <p:nvPr>
            <p:ph type="body" sz="quarter" idx="11"/>
          </p:nvPr>
        </p:nvSpPr>
        <p:spPr>
          <a:xfrm>
            <a:off x="337294" y="2477376"/>
            <a:ext cx="11275585" cy="2571666"/>
          </a:xfrm>
        </p:spPr>
        <p:txBody>
          <a:bodyPr/>
          <a:lstStyle/>
          <a:p>
            <a:r>
              <a:rPr lang="zh-CN" altLang="en-US" dirty="0"/>
              <a:t>六、会议记录</a:t>
            </a:r>
            <a:endParaRPr lang="en-US" altLang="zh-CN" dirty="0"/>
          </a:p>
          <a:p>
            <a:r>
              <a:rPr lang="zh-CN" altLang="en-US" dirty="0"/>
              <a:t>（三）会议记录的格式与写法</a:t>
            </a:r>
            <a:endParaRPr lang="en-US" altLang="zh-CN" dirty="0"/>
          </a:p>
          <a:p>
            <a:r>
              <a:rPr lang="en-US" altLang="zh-CN" dirty="0"/>
              <a:t>4. </a:t>
            </a:r>
            <a:r>
              <a:rPr lang="zh-CN" altLang="en-US" dirty="0"/>
              <a:t>尾部</a:t>
            </a:r>
            <a:endParaRPr lang="en-US" altLang="zh-CN" dirty="0"/>
          </a:p>
          <a:p>
            <a:r>
              <a:rPr lang="zh-CN" altLang="en-US" dirty="0"/>
              <a:t>在会议内容后另起一段写上“散会”，最好注明散会时间。记录人在“散会”的右下方签名，并交主持人审核签字。</a:t>
            </a:r>
            <a:endParaRPr lang="en-US" altLang="zh-CN" dirty="0"/>
          </a:p>
        </p:txBody>
      </p:sp>
      <p:sp>
        <p:nvSpPr>
          <p:cNvPr id="4" name="文本占位符 3">
            <a:extLst>
              <a:ext uri="{FF2B5EF4-FFF2-40B4-BE49-F238E27FC236}">
                <a16:creationId xmlns:a16="http://schemas.microsoft.com/office/drawing/2014/main" id="{61DDFA91-88F2-BD64-BD6E-5121BF13ED72}"/>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384402417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0ABCEA-F9D9-C22A-5218-5C6B4DEA35D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CC755CF-23E6-19A8-CBF5-BF6B925452A4}"/>
              </a:ext>
            </a:extLst>
          </p:cNvPr>
          <p:cNvSpPr>
            <a:spLocks noGrp="1"/>
          </p:cNvSpPr>
          <p:nvPr>
            <p:ph type="body" sz="quarter" idx="11"/>
          </p:nvPr>
        </p:nvSpPr>
        <p:spPr>
          <a:xfrm>
            <a:off x="337294" y="2985208"/>
            <a:ext cx="11275585" cy="1556003"/>
          </a:xfrm>
        </p:spPr>
        <p:txBody>
          <a:bodyPr/>
          <a:lstStyle/>
          <a:p>
            <a:r>
              <a:rPr lang="zh-CN" altLang="en-US" dirty="0"/>
              <a:t>六、会议记录</a:t>
            </a:r>
            <a:endParaRPr lang="en-US" altLang="zh-CN" dirty="0"/>
          </a:p>
          <a:p>
            <a:r>
              <a:rPr lang="zh-CN" altLang="en-US" dirty="0"/>
              <a:t>（四）会议记录的写作要求</a:t>
            </a:r>
            <a:endParaRPr lang="en-US" altLang="zh-CN" dirty="0"/>
          </a:p>
          <a:p>
            <a:r>
              <a:rPr lang="zh-CN" altLang="en-US" dirty="0"/>
              <a:t>会议记录要求做到快速、准确、全面、清楚。</a:t>
            </a:r>
            <a:endParaRPr lang="en-US" altLang="zh-CN" dirty="0"/>
          </a:p>
        </p:txBody>
      </p:sp>
      <p:sp>
        <p:nvSpPr>
          <p:cNvPr id="4" name="文本占位符 3">
            <a:extLst>
              <a:ext uri="{FF2B5EF4-FFF2-40B4-BE49-F238E27FC236}">
                <a16:creationId xmlns:a16="http://schemas.microsoft.com/office/drawing/2014/main" id="{8754B353-0BBD-B839-CD2E-63DFBDA96049}"/>
              </a:ext>
            </a:extLst>
          </p:cNvPr>
          <p:cNvSpPr>
            <a:spLocks noGrp="1"/>
          </p:cNvSpPr>
          <p:nvPr>
            <p:ph type="body" sz="quarter" idx="10"/>
          </p:nvPr>
        </p:nvSpPr>
        <p:spPr/>
        <p:txBody>
          <a:bodyPr/>
          <a:lstStyle/>
          <a:p>
            <a:r>
              <a:rPr lang="zh-CN" altLang="en-US" dirty="0"/>
              <a:t>常用事务文书写作</a:t>
            </a:r>
          </a:p>
        </p:txBody>
      </p:sp>
    </p:spTree>
    <p:extLst>
      <p:ext uri="{BB962C8B-B14F-4D97-AF65-F5344CB8AC3E}">
        <p14:creationId xmlns:p14="http://schemas.microsoft.com/office/powerpoint/2010/main" val="96881513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E9E85802-1067-A4EB-6A4D-372FE267606D}"/>
              </a:ext>
            </a:extLst>
          </p:cNvPr>
          <p:cNvSpPr>
            <a:spLocks noGrp="1"/>
          </p:cNvSpPr>
          <p:nvPr>
            <p:ph type="body" sz="quarter" idx="11"/>
          </p:nvPr>
        </p:nvSpPr>
        <p:spPr/>
        <p:txBody>
          <a:bodyPr/>
          <a:lstStyle/>
          <a:p>
            <a:r>
              <a:rPr lang="zh-CN" altLang="en-US" dirty="0"/>
              <a:t>第四章</a:t>
            </a:r>
          </a:p>
        </p:txBody>
      </p:sp>
      <p:sp>
        <p:nvSpPr>
          <p:cNvPr id="6" name="文本占位符 5">
            <a:extLst>
              <a:ext uri="{FF2B5EF4-FFF2-40B4-BE49-F238E27FC236}">
                <a16:creationId xmlns:a16="http://schemas.microsoft.com/office/drawing/2014/main" id="{C2628418-59DD-09DF-5267-964E99EAD392}"/>
              </a:ext>
            </a:extLst>
          </p:cNvPr>
          <p:cNvSpPr>
            <a:spLocks noGrp="1"/>
          </p:cNvSpPr>
          <p:nvPr>
            <p:ph type="body" sz="quarter" idx="12"/>
          </p:nvPr>
        </p:nvSpPr>
        <p:spPr/>
        <p:txBody>
          <a:bodyPr/>
          <a:lstStyle/>
          <a:p>
            <a:r>
              <a:rPr lang="zh-CN" altLang="en-US" dirty="0"/>
              <a:t>私人文书写作</a:t>
            </a:r>
          </a:p>
        </p:txBody>
      </p:sp>
    </p:spTree>
    <p:extLst>
      <p:ext uri="{BB962C8B-B14F-4D97-AF65-F5344CB8AC3E}">
        <p14:creationId xmlns:p14="http://schemas.microsoft.com/office/powerpoint/2010/main" val="131399688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0DF0CBD4-E350-C289-7278-FAF51B3E457B}"/>
              </a:ext>
            </a:extLst>
          </p:cNvPr>
          <p:cNvSpPr>
            <a:spLocks noGrp="1"/>
          </p:cNvSpPr>
          <p:nvPr>
            <p:ph type="body" sz="quarter" idx="10"/>
          </p:nvPr>
        </p:nvSpPr>
        <p:spPr/>
        <p:txBody>
          <a:bodyPr/>
          <a:lstStyle/>
          <a:p>
            <a:r>
              <a:rPr lang="zh-CN" altLang="en-US" dirty="0"/>
              <a:t>第四章</a:t>
            </a:r>
          </a:p>
        </p:txBody>
      </p:sp>
      <p:sp>
        <p:nvSpPr>
          <p:cNvPr id="5" name="文本占位符 4">
            <a:extLst>
              <a:ext uri="{FF2B5EF4-FFF2-40B4-BE49-F238E27FC236}">
                <a16:creationId xmlns:a16="http://schemas.microsoft.com/office/drawing/2014/main" id="{64B71D98-1C23-11A4-3DC6-8D3E219F958D}"/>
              </a:ext>
            </a:extLst>
          </p:cNvPr>
          <p:cNvSpPr>
            <a:spLocks noGrp="1"/>
          </p:cNvSpPr>
          <p:nvPr>
            <p:ph type="body" sz="quarter" idx="11"/>
          </p:nvPr>
        </p:nvSpPr>
        <p:spPr/>
        <p:txBody>
          <a:bodyPr/>
          <a:lstStyle/>
          <a:p>
            <a:r>
              <a:rPr lang="zh-CN" altLang="en-US" dirty="0"/>
              <a:t>私人文书写作</a:t>
            </a:r>
          </a:p>
        </p:txBody>
      </p:sp>
      <p:sp>
        <p:nvSpPr>
          <p:cNvPr id="6" name="文本占位符 5">
            <a:extLst>
              <a:ext uri="{FF2B5EF4-FFF2-40B4-BE49-F238E27FC236}">
                <a16:creationId xmlns:a16="http://schemas.microsoft.com/office/drawing/2014/main" id="{1ECC2457-9D8F-0931-282A-B358FC888D73}"/>
              </a:ext>
            </a:extLst>
          </p:cNvPr>
          <p:cNvSpPr>
            <a:spLocks noGrp="1"/>
          </p:cNvSpPr>
          <p:nvPr>
            <p:ph type="body" sz="quarter" idx="12"/>
          </p:nvPr>
        </p:nvSpPr>
        <p:spPr/>
        <p:txBody>
          <a:bodyPr/>
          <a:lstStyle/>
          <a:p>
            <a:r>
              <a:rPr lang="en-US" altLang="zh-CN" dirty="0"/>
              <a:t>•	</a:t>
            </a:r>
            <a:r>
              <a:rPr lang="zh-CN" altLang="en-US" dirty="0"/>
              <a:t>了解私人文书的基本概念与常见类型。</a:t>
            </a:r>
          </a:p>
          <a:p>
            <a:r>
              <a:rPr lang="en-US" altLang="zh-CN" dirty="0"/>
              <a:t>•	</a:t>
            </a:r>
            <a:r>
              <a:rPr lang="zh-CN" altLang="en-US" dirty="0"/>
              <a:t>掌握求职信、简历等文书的写作要点。</a:t>
            </a:r>
          </a:p>
          <a:p>
            <a:r>
              <a:rPr lang="en-US" altLang="zh-CN" dirty="0"/>
              <a:t>•	</a:t>
            </a:r>
            <a:r>
              <a:rPr lang="zh-CN" altLang="en-US" dirty="0"/>
              <a:t>了解 </a:t>
            </a:r>
            <a:r>
              <a:rPr lang="en-US" altLang="zh-CN" dirty="0"/>
              <a:t>AI </a:t>
            </a:r>
            <a:r>
              <a:rPr lang="zh-CN" altLang="en-US" dirty="0"/>
              <a:t>在私人文书写作中的功能与边界。</a:t>
            </a:r>
          </a:p>
        </p:txBody>
      </p:sp>
    </p:spTree>
    <p:extLst>
      <p:ext uri="{BB962C8B-B14F-4D97-AF65-F5344CB8AC3E}">
        <p14:creationId xmlns:p14="http://schemas.microsoft.com/office/powerpoint/2010/main" val="396947018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C459A5-CDD1-F8E9-2CE8-420DB55A5D9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0943A2A-2D77-7206-9595-02E658676FFB}"/>
              </a:ext>
            </a:extLst>
          </p:cNvPr>
          <p:cNvSpPr>
            <a:spLocks noGrp="1"/>
          </p:cNvSpPr>
          <p:nvPr>
            <p:ph type="body" sz="quarter" idx="10"/>
          </p:nvPr>
        </p:nvSpPr>
        <p:spPr/>
        <p:txBody>
          <a:bodyPr/>
          <a:lstStyle/>
          <a:p>
            <a:r>
              <a:rPr lang="zh-CN" altLang="en-US" dirty="0"/>
              <a:t>第四章</a:t>
            </a:r>
          </a:p>
        </p:txBody>
      </p:sp>
      <p:sp>
        <p:nvSpPr>
          <p:cNvPr id="5" name="文本占位符 4">
            <a:extLst>
              <a:ext uri="{FF2B5EF4-FFF2-40B4-BE49-F238E27FC236}">
                <a16:creationId xmlns:a16="http://schemas.microsoft.com/office/drawing/2014/main" id="{C6868F8E-7E17-64B2-E6F0-90F2D7C18A9C}"/>
              </a:ext>
            </a:extLst>
          </p:cNvPr>
          <p:cNvSpPr>
            <a:spLocks noGrp="1"/>
          </p:cNvSpPr>
          <p:nvPr>
            <p:ph type="body" sz="quarter" idx="11"/>
          </p:nvPr>
        </p:nvSpPr>
        <p:spPr/>
        <p:txBody>
          <a:bodyPr/>
          <a:lstStyle/>
          <a:p>
            <a:r>
              <a:rPr lang="zh-CN" altLang="en-US" dirty="0"/>
              <a:t>私人文书写作</a:t>
            </a:r>
          </a:p>
        </p:txBody>
      </p:sp>
      <p:sp>
        <p:nvSpPr>
          <p:cNvPr id="6" name="文本占位符 5">
            <a:extLst>
              <a:ext uri="{FF2B5EF4-FFF2-40B4-BE49-F238E27FC236}">
                <a16:creationId xmlns:a16="http://schemas.microsoft.com/office/drawing/2014/main" id="{7863D2A0-7D77-BEAF-AEBF-B05151806F93}"/>
              </a:ext>
            </a:extLst>
          </p:cNvPr>
          <p:cNvSpPr>
            <a:spLocks noGrp="1"/>
          </p:cNvSpPr>
          <p:nvPr>
            <p:ph type="body" sz="quarter" idx="12"/>
          </p:nvPr>
        </p:nvSpPr>
        <p:spPr/>
        <p:txBody>
          <a:bodyPr/>
          <a:lstStyle/>
          <a:p>
            <a:r>
              <a:rPr lang="en-US" altLang="zh-CN" dirty="0"/>
              <a:t>•	</a:t>
            </a:r>
            <a:r>
              <a:rPr lang="zh-CN" altLang="en-US" dirty="0"/>
              <a:t>能够独立撰写符合规范的私人文书。</a:t>
            </a:r>
          </a:p>
          <a:p>
            <a:r>
              <a:rPr lang="en-US" altLang="zh-CN" dirty="0"/>
              <a:t>•	</a:t>
            </a:r>
            <a:r>
              <a:rPr lang="zh-CN" altLang="en-US" dirty="0"/>
              <a:t>能根据不同用途调整文书的内容与语气。</a:t>
            </a:r>
          </a:p>
          <a:p>
            <a:r>
              <a:rPr lang="en-US" altLang="zh-CN" dirty="0"/>
              <a:t>•	</a:t>
            </a:r>
            <a:r>
              <a:rPr lang="zh-CN" altLang="en-US" dirty="0"/>
              <a:t>能够识别并剔除 </a:t>
            </a:r>
            <a:r>
              <a:rPr lang="en-US" altLang="zh-CN" dirty="0"/>
              <a:t>AI </a:t>
            </a:r>
            <a:r>
              <a:rPr lang="zh-CN" altLang="en-US" dirty="0"/>
              <a:t>生成内容中的夸大或虚构成分。</a:t>
            </a:r>
          </a:p>
        </p:txBody>
      </p:sp>
    </p:spTree>
    <p:extLst>
      <p:ext uri="{BB962C8B-B14F-4D97-AF65-F5344CB8AC3E}">
        <p14:creationId xmlns:p14="http://schemas.microsoft.com/office/powerpoint/2010/main" val="392194613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E3BCB2-D564-E7B5-CDD5-9B38F9F9387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B254F52-72EB-5F2C-3113-B42E08B0376D}"/>
              </a:ext>
            </a:extLst>
          </p:cNvPr>
          <p:cNvSpPr>
            <a:spLocks noGrp="1"/>
          </p:cNvSpPr>
          <p:nvPr>
            <p:ph type="body" sz="quarter" idx="10"/>
          </p:nvPr>
        </p:nvSpPr>
        <p:spPr/>
        <p:txBody>
          <a:bodyPr/>
          <a:lstStyle/>
          <a:p>
            <a:r>
              <a:rPr lang="zh-CN" altLang="en-US" dirty="0"/>
              <a:t>第四章</a:t>
            </a:r>
          </a:p>
        </p:txBody>
      </p:sp>
      <p:sp>
        <p:nvSpPr>
          <p:cNvPr id="5" name="文本占位符 4">
            <a:extLst>
              <a:ext uri="{FF2B5EF4-FFF2-40B4-BE49-F238E27FC236}">
                <a16:creationId xmlns:a16="http://schemas.microsoft.com/office/drawing/2014/main" id="{122474E0-30A2-FAF8-292C-FCA4974356DF}"/>
              </a:ext>
            </a:extLst>
          </p:cNvPr>
          <p:cNvSpPr>
            <a:spLocks noGrp="1"/>
          </p:cNvSpPr>
          <p:nvPr>
            <p:ph type="body" sz="quarter" idx="11"/>
          </p:nvPr>
        </p:nvSpPr>
        <p:spPr/>
        <p:txBody>
          <a:bodyPr/>
          <a:lstStyle/>
          <a:p>
            <a:r>
              <a:rPr lang="zh-CN" altLang="en-US" dirty="0"/>
              <a:t>私人文书写作</a:t>
            </a:r>
          </a:p>
        </p:txBody>
      </p:sp>
      <p:sp>
        <p:nvSpPr>
          <p:cNvPr id="6" name="文本占位符 5">
            <a:extLst>
              <a:ext uri="{FF2B5EF4-FFF2-40B4-BE49-F238E27FC236}">
                <a16:creationId xmlns:a16="http://schemas.microsoft.com/office/drawing/2014/main" id="{531BF3F0-41AA-6FC1-57A6-81C8780007D2}"/>
              </a:ext>
            </a:extLst>
          </p:cNvPr>
          <p:cNvSpPr>
            <a:spLocks noGrp="1"/>
          </p:cNvSpPr>
          <p:nvPr>
            <p:ph type="body" sz="quarter" idx="12"/>
          </p:nvPr>
        </p:nvSpPr>
        <p:spPr/>
        <p:txBody>
          <a:bodyPr/>
          <a:lstStyle/>
          <a:p>
            <a:r>
              <a:rPr lang="en-US" altLang="zh-CN" dirty="0"/>
              <a:t>•	</a:t>
            </a:r>
            <a:r>
              <a:rPr lang="zh-CN" altLang="en-US" dirty="0"/>
              <a:t>培养诚信意识，树立正确的求职观。</a:t>
            </a:r>
          </a:p>
          <a:p>
            <a:r>
              <a:rPr lang="en-US" altLang="zh-CN" dirty="0"/>
              <a:t>•	</a:t>
            </a:r>
            <a:r>
              <a:rPr lang="zh-CN" altLang="en-US" dirty="0"/>
              <a:t>提升自我表达能力，增强社会责任感。</a:t>
            </a:r>
          </a:p>
          <a:p>
            <a:r>
              <a:rPr lang="en-US" altLang="zh-CN" dirty="0"/>
              <a:t>•	</a:t>
            </a:r>
            <a:r>
              <a:rPr lang="zh-CN" altLang="en-US" dirty="0"/>
              <a:t>坚守 </a:t>
            </a:r>
            <a:r>
              <a:rPr lang="en-US" altLang="zh-CN" dirty="0"/>
              <a:t>AI </a:t>
            </a:r>
            <a:r>
              <a:rPr lang="zh-CN" altLang="en-US" dirty="0"/>
              <a:t>使用的伦理底线。</a:t>
            </a:r>
          </a:p>
        </p:txBody>
      </p:sp>
    </p:spTree>
    <p:extLst>
      <p:ext uri="{BB962C8B-B14F-4D97-AF65-F5344CB8AC3E}">
        <p14:creationId xmlns:p14="http://schemas.microsoft.com/office/powerpoint/2010/main" val="285044681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11CFBFE2-AB76-AF23-AD5C-DB66AAD99922}"/>
              </a:ext>
            </a:extLst>
          </p:cNvPr>
          <p:cNvSpPr>
            <a:spLocks noGrp="1"/>
          </p:cNvSpPr>
          <p:nvPr>
            <p:ph type="body" sz="quarter" idx="11"/>
          </p:nvPr>
        </p:nvSpPr>
        <p:spPr/>
        <p:txBody>
          <a:bodyPr/>
          <a:lstStyle/>
          <a:p>
            <a:r>
              <a:rPr lang="zh-CN" altLang="en-US" dirty="0"/>
              <a:t>第一节</a:t>
            </a:r>
          </a:p>
        </p:txBody>
      </p:sp>
      <p:sp>
        <p:nvSpPr>
          <p:cNvPr id="6" name="文本占位符 5">
            <a:extLst>
              <a:ext uri="{FF2B5EF4-FFF2-40B4-BE49-F238E27FC236}">
                <a16:creationId xmlns:a16="http://schemas.microsoft.com/office/drawing/2014/main" id="{85003B8E-4692-230F-CBA8-D239A4F495EE}"/>
              </a:ext>
            </a:extLst>
          </p:cNvPr>
          <p:cNvSpPr>
            <a:spLocks noGrp="1"/>
          </p:cNvSpPr>
          <p:nvPr>
            <p:ph type="body" sz="quarter" idx="12"/>
          </p:nvPr>
        </p:nvSpPr>
        <p:spPr/>
        <p:txBody>
          <a:bodyPr/>
          <a:lstStyle/>
          <a:p>
            <a:r>
              <a:rPr lang="zh-CN" altLang="en-US" dirty="0"/>
              <a:t>私人文书概述</a:t>
            </a:r>
          </a:p>
        </p:txBody>
      </p:sp>
    </p:spTree>
    <p:extLst>
      <p:ext uri="{BB962C8B-B14F-4D97-AF65-F5344CB8AC3E}">
        <p14:creationId xmlns:p14="http://schemas.microsoft.com/office/powerpoint/2010/main" val="405860709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7285882E-D0BB-7830-F3ED-992CCFCF8D7C}"/>
              </a:ext>
            </a:extLst>
          </p:cNvPr>
          <p:cNvSpPr>
            <a:spLocks noGrp="1"/>
          </p:cNvSpPr>
          <p:nvPr>
            <p:ph type="body" sz="quarter" idx="11"/>
          </p:nvPr>
        </p:nvSpPr>
        <p:spPr>
          <a:xfrm>
            <a:off x="337294" y="1969544"/>
            <a:ext cx="11275585" cy="3587329"/>
          </a:xfrm>
        </p:spPr>
        <p:txBody>
          <a:bodyPr/>
          <a:lstStyle/>
          <a:p>
            <a:r>
              <a:rPr lang="zh-CN" altLang="en-US" dirty="0"/>
              <a:t>一、私人文书的概念</a:t>
            </a:r>
            <a:endParaRPr lang="en-US" altLang="zh-CN" dirty="0"/>
          </a:p>
          <a:p>
            <a:r>
              <a:rPr lang="zh-CN" altLang="en-US" dirty="0"/>
              <a:t>私人文书，又称个人文书或非正式文书，是指个人在日常生活、学习、工作等过程中，为了满足个人需求而撰写的各类书面材料。私人文书是个人在日常生活和社交活动中处理私人事务、表达情感意愿的重要文字工具。与公务文书不同，私人文书服务以满足个体需求为目的，广泛用于人际交往、情感沟通与权益维护等场景。尽管形式多样，但其核心价值在于以书面形式固化个人意志，在维系社会关系、保障合法权益方面发挥着不可替代的作用。</a:t>
            </a:r>
          </a:p>
        </p:txBody>
      </p:sp>
      <p:sp>
        <p:nvSpPr>
          <p:cNvPr id="4" name="文本占位符 3">
            <a:extLst>
              <a:ext uri="{FF2B5EF4-FFF2-40B4-BE49-F238E27FC236}">
                <a16:creationId xmlns:a16="http://schemas.microsoft.com/office/drawing/2014/main" id="{26698D89-0DB5-481E-F8E0-0A0191078446}"/>
              </a:ext>
            </a:extLst>
          </p:cNvPr>
          <p:cNvSpPr>
            <a:spLocks noGrp="1"/>
          </p:cNvSpPr>
          <p:nvPr>
            <p:ph type="body" sz="quarter" idx="10"/>
          </p:nvPr>
        </p:nvSpPr>
        <p:spPr/>
        <p:txBody>
          <a:bodyPr/>
          <a:lstStyle/>
          <a:p>
            <a:r>
              <a:rPr lang="zh-CN" altLang="en-US" dirty="0"/>
              <a:t>私人文书概述</a:t>
            </a:r>
          </a:p>
        </p:txBody>
      </p:sp>
    </p:spTree>
    <p:extLst>
      <p:ext uri="{BB962C8B-B14F-4D97-AF65-F5344CB8AC3E}">
        <p14:creationId xmlns:p14="http://schemas.microsoft.com/office/powerpoint/2010/main" val="65619400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C2E00D-B299-75B8-A814-7835D09AEEA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C8BD232-83DA-5FCF-FCF4-D2E305DA3EFA}"/>
              </a:ext>
            </a:extLst>
          </p:cNvPr>
          <p:cNvSpPr>
            <a:spLocks noGrp="1"/>
          </p:cNvSpPr>
          <p:nvPr>
            <p:ph type="body" sz="quarter" idx="11"/>
          </p:nvPr>
        </p:nvSpPr>
        <p:spPr>
          <a:xfrm>
            <a:off x="337294" y="2223461"/>
            <a:ext cx="11275585" cy="3079497"/>
          </a:xfrm>
        </p:spPr>
        <p:txBody>
          <a:bodyPr/>
          <a:lstStyle/>
          <a:p>
            <a:r>
              <a:rPr lang="zh-CN" altLang="en-US" dirty="0"/>
              <a:t>二、私人文书的特点</a:t>
            </a:r>
            <a:endParaRPr lang="en-US" altLang="zh-CN" dirty="0"/>
          </a:p>
          <a:p>
            <a:r>
              <a:rPr lang="zh-CN" altLang="en-US" dirty="0"/>
              <a:t>（一）私人性</a:t>
            </a:r>
            <a:endParaRPr lang="en-US" altLang="zh-CN" dirty="0"/>
          </a:p>
          <a:p>
            <a:r>
              <a:rPr lang="zh-CN" altLang="en-US" dirty="0"/>
              <a:t>这是私人文书的根本属性。其内容围绕个人或家庭的生活、情感、权益展开，写作主体（作者）和阅读对象（读者）通常是特定的个人或小范围群体（如家人、朋友、特定机构联系人），不面向社会公众。其写作目的、内容选择、语言风格都带有强烈的个人色彩，反映个体的需求、意愿和情感世界。</a:t>
            </a:r>
          </a:p>
        </p:txBody>
      </p:sp>
      <p:sp>
        <p:nvSpPr>
          <p:cNvPr id="4" name="文本占位符 3">
            <a:extLst>
              <a:ext uri="{FF2B5EF4-FFF2-40B4-BE49-F238E27FC236}">
                <a16:creationId xmlns:a16="http://schemas.microsoft.com/office/drawing/2014/main" id="{9A9998B7-52B1-74AC-5285-1343539FABA9}"/>
              </a:ext>
            </a:extLst>
          </p:cNvPr>
          <p:cNvSpPr>
            <a:spLocks noGrp="1"/>
          </p:cNvSpPr>
          <p:nvPr>
            <p:ph type="body" sz="quarter" idx="10"/>
          </p:nvPr>
        </p:nvSpPr>
        <p:spPr/>
        <p:txBody>
          <a:bodyPr/>
          <a:lstStyle/>
          <a:p>
            <a:r>
              <a:rPr lang="zh-CN" altLang="en-US" dirty="0"/>
              <a:t>私人文书概述</a:t>
            </a:r>
          </a:p>
        </p:txBody>
      </p:sp>
    </p:spTree>
    <p:extLst>
      <p:ext uri="{BB962C8B-B14F-4D97-AF65-F5344CB8AC3E}">
        <p14:creationId xmlns:p14="http://schemas.microsoft.com/office/powerpoint/2010/main" val="54890447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99C1F7-2892-6C00-1EB2-EE6DF582240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502A3D9-9FD6-46AF-F42D-863E2EACD9E7}"/>
              </a:ext>
            </a:extLst>
          </p:cNvPr>
          <p:cNvSpPr>
            <a:spLocks noGrp="1"/>
          </p:cNvSpPr>
          <p:nvPr>
            <p:ph type="body" sz="quarter" idx="11"/>
          </p:nvPr>
        </p:nvSpPr>
        <p:spPr>
          <a:xfrm>
            <a:off x="337294" y="953883"/>
            <a:ext cx="11275585" cy="5618654"/>
          </a:xfrm>
        </p:spPr>
        <p:txBody>
          <a:bodyPr/>
          <a:lstStyle/>
          <a:p>
            <a:r>
              <a:rPr lang="zh-CN" altLang="en-US" dirty="0"/>
              <a:t>一、应用文写作的主旨</a:t>
            </a:r>
            <a:endParaRPr lang="en-US" altLang="zh-CN" dirty="0"/>
          </a:p>
          <a:p>
            <a:r>
              <a:rPr lang="zh-CN" altLang="en-US" dirty="0"/>
              <a:t>（一）主旨的含义与重要性</a:t>
            </a:r>
            <a:endParaRPr lang="en-US" altLang="zh-CN" dirty="0"/>
          </a:p>
          <a:p>
            <a:r>
              <a:rPr lang="en-US" altLang="zh-CN" dirty="0"/>
              <a:t>2. </a:t>
            </a:r>
            <a:r>
              <a:rPr lang="zh-CN" altLang="en-US" dirty="0"/>
              <a:t>主旨的类型</a:t>
            </a:r>
            <a:endParaRPr lang="en-US" altLang="zh-CN" dirty="0"/>
          </a:p>
          <a:p>
            <a:r>
              <a:rPr lang="zh-CN" altLang="en-US" dirty="0"/>
              <a:t>根据实际写作内容的不同，应用文的主旨可以分为以下三种基本类型。</a:t>
            </a:r>
            <a:endParaRPr lang="en-US" altLang="zh-CN" dirty="0"/>
          </a:p>
          <a:p>
            <a:pPr marL="1074738" indent="-342900">
              <a:buSzPct val="80000"/>
              <a:buFont typeface="Wingdings" panose="05000000000000000000" pitchFamily="2" charset="2"/>
              <a:buChar char="l"/>
            </a:pPr>
            <a:r>
              <a:rPr lang="zh-CN" altLang="en-US" dirty="0"/>
              <a:t>意图型：主要表达作者的某种目的或意向，如请示、合同、启事等，主旨单一明确。</a:t>
            </a:r>
            <a:endParaRPr lang="en-US" altLang="zh-CN" dirty="0"/>
          </a:p>
          <a:p>
            <a:pPr marL="1074738" indent="-342900">
              <a:buSzPct val="80000"/>
              <a:buFont typeface="Wingdings" panose="05000000000000000000" pitchFamily="2" charset="2"/>
              <a:buChar char="l"/>
            </a:pPr>
            <a:r>
              <a:rPr lang="zh-CN" altLang="en-US" dirty="0"/>
              <a:t>信息型：以传递客观信息为主，不掺杂主观态度，如简报、通报、解说词等。</a:t>
            </a:r>
          </a:p>
          <a:p>
            <a:pPr marL="1074738" indent="-342900">
              <a:buSzPct val="80000"/>
              <a:buFont typeface="Wingdings" panose="05000000000000000000" pitchFamily="2" charset="2"/>
              <a:buChar char="l"/>
            </a:pPr>
            <a:r>
              <a:rPr lang="zh-CN" altLang="en-US" dirty="0"/>
              <a:t>思想型：体现作者对人、事的态度和观点，具有明显的倾向性，如下行公文、意见类文件等。</a:t>
            </a:r>
            <a:endParaRPr lang="en-US" altLang="zh-CN" dirty="0"/>
          </a:p>
          <a:p>
            <a:pPr>
              <a:buSzPct val="80000"/>
            </a:pPr>
            <a:r>
              <a:rPr lang="zh-CN" altLang="en-US" dirty="0"/>
              <a:t>在实际写作中，这三种类型往往不是截然分开的，而是相互融合。例如，“通知” 既可能具有一定的意图，也会表达作者的态度，还承载着传递信息的作用。</a:t>
            </a:r>
          </a:p>
        </p:txBody>
      </p:sp>
      <p:sp>
        <p:nvSpPr>
          <p:cNvPr id="4" name="文本占位符 3">
            <a:extLst>
              <a:ext uri="{FF2B5EF4-FFF2-40B4-BE49-F238E27FC236}">
                <a16:creationId xmlns:a16="http://schemas.microsoft.com/office/drawing/2014/main" id="{5BAFE3D9-5114-CFD8-C718-BB2AB28577EA}"/>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390247703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DFD1A4-82CD-81CB-C0AB-8970550C001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7B7882D-AE2F-7D4F-1B8A-6C8218B3C68F}"/>
              </a:ext>
            </a:extLst>
          </p:cNvPr>
          <p:cNvSpPr>
            <a:spLocks noGrp="1"/>
          </p:cNvSpPr>
          <p:nvPr>
            <p:ph type="body" sz="quarter" idx="11"/>
          </p:nvPr>
        </p:nvSpPr>
        <p:spPr>
          <a:xfrm>
            <a:off x="337294" y="2477377"/>
            <a:ext cx="11275585" cy="2571666"/>
          </a:xfrm>
        </p:spPr>
        <p:txBody>
          <a:bodyPr/>
          <a:lstStyle/>
          <a:p>
            <a:r>
              <a:rPr lang="zh-CN" altLang="en-US" dirty="0"/>
              <a:t>二、私人文书的特点</a:t>
            </a:r>
            <a:endParaRPr lang="en-US" altLang="zh-CN" dirty="0"/>
          </a:p>
          <a:p>
            <a:r>
              <a:rPr lang="zh-CN" altLang="en-US" dirty="0"/>
              <a:t>（二）情感性</a:t>
            </a:r>
            <a:endParaRPr lang="en-US" altLang="zh-CN" dirty="0"/>
          </a:p>
          <a:p>
            <a:r>
              <a:rPr lang="zh-CN" altLang="en-US" dirty="0"/>
              <a:t>私人文书常常承载着丰富的情感内涵。无论是表达思念、感谢、歉意、哀悼的家书，还是表达求职热情的自荐信，抑或是记录个人感悟的日记，情感的表达往往是其核心驱动力和重要内容。这种情感性使其语言更具温度，有时甚至带有主观性和一定的非理性色彩。</a:t>
            </a:r>
          </a:p>
        </p:txBody>
      </p:sp>
      <p:sp>
        <p:nvSpPr>
          <p:cNvPr id="4" name="文本占位符 3">
            <a:extLst>
              <a:ext uri="{FF2B5EF4-FFF2-40B4-BE49-F238E27FC236}">
                <a16:creationId xmlns:a16="http://schemas.microsoft.com/office/drawing/2014/main" id="{8389B694-86A6-D7A5-DFD1-2C91C60104FF}"/>
              </a:ext>
            </a:extLst>
          </p:cNvPr>
          <p:cNvSpPr>
            <a:spLocks noGrp="1"/>
          </p:cNvSpPr>
          <p:nvPr>
            <p:ph type="body" sz="quarter" idx="10"/>
          </p:nvPr>
        </p:nvSpPr>
        <p:spPr/>
        <p:txBody>
          <a:bodyPr/>
          <a:lstStyle/>
          <a:p>
            <a:r>
              <a:rPr lang="zh-CN" altLang="en-US" dirty="0"/>
              <a:t>私人文书概述</a:t>
            </a:r>
          </a:p>
        </p:txBody>
      </p:sp>
    </p:spTree>
    <p:extLst>
      <p:ext uri="{BB962C8B-B14F-4D97-AF65-F5344CB8AC3E}">
        <p14:creationId xmlns:p14="http://schemas.microsoft.com/office/powerpoint/2010/main" val="122565790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EB1B43-3E29-2B9E-8618-B2D22D1B056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B6B9C55-9248-1DC7-A2E6-740762F7A52D}"/>
              </a:ext>
            </a:extLst>
          </p:cNvPr>
          <p:cNvSpPr>
            <a:spLocks noGrp="1"/>
          </p:cNvSpPr>
          <p:nvPr>
            <p:ph type="body" sz="quarter" idx="11"/>
          </p:nvPr>
        </p:nvSpPr>
        <p:spPr>
          <a:xfrm>
            <a:off x="337294" y="2223462"/>
            <a:ext cx="11275585" cy="3079497"/>
          </a:xfrm>
        </p:spPr>
        <p:txBody>
          <a:bodyPr/>
          <a:lstStyle/>
          <a:p>
            <a:r>
              <a:rPr lang="zh-CN" altLang="en-US" dirty="0"/>
              <a:t>二、私人文书的特点</a:t>
            </a:r>
            <a:endParaRPr lang="en-US" altLang="zh-CN" dirty="0"/>
          </a:p>
          <a:p>
            <a:r>
              <a:rPr lang="zh-CN" altLang="en-US" dirty="0"/>
              <a:t>（三）实用性</a:t>
            </a:r>
            <a:endParaRPr lang="en-US" altLang="zh-CN" dirty="0"/>
          </a:p>
          <a:p>
            <a:r>
              <a:rPr lang="zh-CN" altLang="en-US" dirty="0"/>
              <a:t>尽管充满情感，但私人文书绝大多数都具有明确的实用目的。它们是为了解决某个具体问题、完成某项私人事务、传递特定信息或建立、维系某种关系而写的。例如，申请书是为了获得某个机会，借条、欠条是为了明确债权、债务关系，请柬是为了组织活动。实用性决定了其内容需要清晰、准确、有效。</a:t>
            </a:r>
          </a:p>
        </p:txBody>
      </p:sp>
      <p:sp>
        <p:nvSpPr>
          <p:cNvPr id="4" name="文本占位符 3">
            <a:extLst>
              <a:ext uri="{FF2B5EF4-FFF2-40B4-BE49-F238E27FC236}">
                <a16:creationId xmlns:a16="http://schemas.microsoft.com/office/drawing/2014/main" id="{61C60FB0-82AF-7DE3-56DB-3CFE2FDF709E}"/>
              </a:ext>
            </a:extLst>
          </p:cNvPr>
          <p:cNvSpPr>
            <a:spLocks noGrp="1"/>
          </p:cNvSpPr>
          <p:nvPr>
            <p:ph type="body" sz="quarter" idx="10"/>
          </p:nvPr>
        </p:nvSpPr>
        <p:spPr/>
        <p:txBody>
          <a:bodyPr/>
          <a:lstStyle/>
          <a:p>
            <a:r>
              <a:rPr lang="zh-CN" altLang="en-US" dirty="0"/>
              <a:t>私人文书概述</a:t>
            </a:r>
          </a:p>
        </p:txBody>
      </p:sp>
    </p:spTree>
    <p:extLst>
      <p:ext uri="{BB962C8B-B14F-4D97-AF65-F5344CB8AC3E}">
        <p14:creationId xmlns:p14="http://schemas.microsoft.com/office/powerpoint/2010/main" val="121308920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119D70-21F8-9A4C-B077-C85100FF6F4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E35731C-52E6-4F89-1609-F667EBA9FC11}"/>
              </a:ext>
            </a:extLst>
          </p:cNvPr>
          <p:cNvSpPr>
            <a:spLocks noGrp="1"/>
          </p:cNvSpPr>
          <p:nvPr>
            <p:ph type="body" sz="quarter" idx="11"/>
          </p:nvPr>
        </p:nvSpPr>
        <p:spPr>
          <a:xfrm>
            <a:off x="337294" y="2223462"/>
            <a:ext cx="11275585" cy="3079497"/>
          </a:xfrm>
        </p:spPr>
        <p:txBody>
          <a:bodyPr/>
          <a:lstStyle/>
          <a:p>
            <a:r>
              <a:rPr lang="zh-CN" altLang="en-US" dirty="0"/>
              <a:t>二、私人文书的特点</a:t>
            </a:r>
            <a:endParaRPr lang="en-US" altLang="zh-CN" dirty="0"/>
          </a:p>
          <a:p>
            <a:r>
              <a:rPr lang="zh-CN" altLang="en-US" dirty="0"/>
              <a:t>（四）格式灵活性</a:t>
            </a:r>
            <a:endParaRPr lang="en-US" altLang="zh-CN" dirty="0"/>
          </a:p>
          <a:p>
            <a:r>
              <a:rPr lang="zh-CN" altLang="en-US" dirty="0"/>
              <a:t>相较于公务文书严格的程式化要求，私人文书的格式规范相对宽松和灵活。虽然一些具有法律效力或特定场合的文书（如遗嘱、正式合同、求职信）有约定俗成或法律规定的格式要求，但大量的日常私人书信、便条、日记等格式自由度很高，可由作者根据内容、对象和习惯自行调整，更注重表达的便利和自然。</a:t>
            </a:r>
          </a:p>
        </p:txBody>
      </p:sp>
      <p:sp>
        <p:nvSpPr>
          <p:cNvPr id="4" name="文本占位符 3">
            <a:extLst>
              <a:ext uri="{FF2B5EF4-FFF2-40B4-BE49-F238E27FC236}">
                <a16:creationId xmlns:a16="http://schemas.microsoft.com/office/drawing/2014/main" id="{6729C75B-5FE1-0896-D7E0-CCA92F2DAD63}"/>
              </a:ext>
            </a:extLst>
          </p:cNvPr>
          <p:cNvSpPr>
            <a:spLocks noGrp="1"/>
          </p:cNvSpPr>
          <p:nvPr>
            <p:ph type="body" sz="quarter" idx="10"/>
          </p:nvPr>
        </p:nvSpPr>
        <p:spPr/>
        <p:txBody>
          <a:bodyPr/>
          <a:lstStyle/>
          <a:p>
            <a:r>
              <a:rPr lang="zh-CN" altLang="en-US" dirty="0"/>
              <a:t>私人文书概述</a:t>
            </a:r>
          </a:p>
        </p:txBody>
      </p:sp>
    </p:spTree>
    <p:extLst>
      <p:ext uri="{BB962C8B-B14F-4D97-AF65-F5344CB8AC3E}">
        <p14:creationId xmlns:p14="http://schemas.microsoft.com/office/powerpoint/2010/main" val="63254962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4AC859-740E-9FBA-B6C2-B5A16E5AA1B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EA58930-9BF8-F2C9-7E2F-4CDEFE8DDD5A}"/>
              </a:ext>
            </a:extLst>
          </p:cNvPr>
          <p:cNvSpPr>
            <a:spLocks noGrp="1"/>
          </p:cNvSpPr>
          <p:nvPr>
            <p:ph type="body" sz="quarter" idx="11"/>
          </p:nvPr>
        </p:nvSpPr>
        <p:spPr>
          <a:xfrm>
            <a:off x="337294" y="2223462"/>
            <a:ext cx="11275585" cy="3079497"/>
          </a:xfrm>
        </p:spPr>
        <p:txBody>
          <a:bodyPr/>
          <a:lstStyle/>
          <a:p>
            <a:r>
              <a:rPr lang="zh-CN" altLang="en-US" dirty="0"/>
              <a:t>二、私人文书的特点</a:t>
            </a:r>
            <a:endParaRPr lang="en-US" altLang="zh-CN" dirty="0"/>
          </a:p>
          <a:p>
            <a:r>
              <a:rPr lang="zh-CN" altLang="en-US" dirty="0"/>
              <a:t>（五）法律关联性</a:t>
            </a:r>
            <a:endParaRPr lang="en-US" altLang="zh-CN" dirty="0"/>
          </a:p>
          <a:p>
            <a:r>
              <a:rPr lang="zh-CN" altLang="en-US" dirty="0"/>
              <a:t>部分私人文书直接涉及个人权利与义务，具有潜在或直接的法律效力。如借据、合同、遗嘱、授权委托书等，其内容是否清晰、要素是否齐全、签署是否规范，直接关系到其法律效力和对当事人权益的保护。即使非法律文书，如包含承诺、约定或可能引发纠纷的内容（如某些声明、邮件），也需谨慎对待其可能产生的法律后果。</a:t>
            </a:r>
          </a:p>
        </p:txBody>
      </p:sp>
      <p:sp>
        <p:nvSpPr>
          <p:cNvPr id="4" name="文本占位符 3">
            <a:extLst>
              <a:ext uri="{FF2B5EF4-FFF2-40B4-BE49-F238E27FC236}">
                <a16:creationId xmlns:a16="http://schemas.microsoft.com/office/drawing/2014/main" id="{B95FE5F1-4757-1B06-39AF-096142B5585F}"/>
              </a:ext>
            </a:extLst>
          </p:cNvPr>
          <p:cNvSpPr>
            <a:spLocks noGrp="1"/>
          </p:cNvSpPr>
          <p:nvPr>
            <p:ph type="body" sz="quarter" idx="10"/>
          </p:nvPr>
        </p:nvSpPr>
        <p:spPr/>
        <p:txBody>
          <a:bodyPr/>
          <a:lstStyle/>
          <a:p>
            <a:r>
              <a:rPr lang="zh-CN" altLang="en-US" dirty="0"/>
              <a:t>私人文书概述</a:t>
            </a:r>
          </a:p>
        </p:txBody>
      </p:sp>
    </p:spTree>
    <p:extLst>
      <p:ext uri="{BB962C8B-B14F-4D97-AF65-F5344CB8AC3E}">
        <p14:creationId xmlns:p14="http://schemas.microsoft.com/office/powerpoint/2010/main" val="360167300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9AA7AF-7299-EE20-B629-8A21996F3FE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DBD0A69-87BA-BCBC-EA92-F27D551974B2}"/>
              </a:ext>
            </a:extLst>
          </p:cNvPr>
          <p:cNvSpPr>
            <a:spLocks noGrp="1"/>
          </p:cNvSpPr>
          <p:nvPr>
            <p:ph type="body" sz="quarter" idx="11"/>
          </p:nvPr>
        </p:nvSpPr>
        <p:spPr>
          <a:xfrm>
            <a:off x="337294" y="2223463"/>
            <a:ext cx="11275585" cy="3079497"/>
          </a:xfrm>
        </p:spPr>
        <p:txBody>
          <a:bodyPr/>
          <a:lstStyle/>
          <a:p>
            <a:r>
              <a:rPr lang="zh-CN" altLang="en-US" dirty="0"/>
              <a:t>三、私人文书的类型</a:t>
            </a:r>
            <a:endParaRPr lang="en-US" altLang="zh-CN" dirty="0"/>
          </a:p>
          <a:p>
            <a:r>
              <a:rPr lang="zh-CN" altLang="en-US" dirty="0"/>
              <a:t>（一）情感沟通类</a:t>
            </a:r>
            <a:endParaRPr lang="en-US" altLang="zh-CN" dirty="0"/>
          </a:p>
          <a:p>
            <a:r>
              <a:rPr lang="zh-CN" altLang="en-US" dirty="0"/>
              <a:t>这类文书的核心目的是表达个人情感、交流思想、维系人际关系。其典型代表是书信（包括家书、友人通信等）、贺卡、慰问卡、电子邮件、即时消息（用于私人情感交流时），以及日记、私人博客（用于自我情感抒发）。其内容侧重情感表达、生活分享、思想交流，格式相对自由，语言风格亲切、自然、个性化。</a:t>
            </a:r>
          </a:p>
        </p:txBody>
      </p:sp>
      <p:sp>
        <p:nvSpPr>
          <p:cNvPr id="4" name="文本占位符 3">
            <a:extLst>
              <a:ext uri="{FF2B5EF4-FFF2-40B4-BE49-F238E27FC236}">
                <a16:creationId xmlns:a16="http://schemas.microsoft.com/office/drawing/2014/main" id="{AB2A0AA7-8FAE-CD91-EC44-49CCF3F886FB}"/>
              </a:ext>
            </a:extLst>
          </p:cNvPr>
          <p:cNvSpPr>
            <a:spLocks noGrp="1"/>
          </p:cNvSpPr>
          <p:nvPr>
            <p:ph type="body" sz="quarter" idx="10"/>
          </p:nvPr>
        </p:nvSpPr>
        <p:spPr/>
        <p:txBody>
          <a:bodyPr/>
          <a:lstStyle/>
          <a:p>
            <a:r>
              <a:rPr lang="zh-CN" altLang="en-US" dirty="0"/>
              <a:t>私人文书概述</a:t>
            </a:r>
          </a:p>
        </p:txBody>
      </p:sp>
    </p:spTree>
    <p:extLst>
      <p:ext uri="{BB962C8B-B14F-4D97-AF65-F5344CB8AC3E}">
        <p14:creationId xmlns:p14="http://schemas.microsoft.com/office/powerpoint/2010/main" val="300100583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8E79A0-C85B-DAD2-445D-73D5CD95EC9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BA41972-5140-5BDD-5FA8-BBE9777E6569}"/>
              </a:ext>
            </a:extLst>
          </p:cNvPr>
          <p:cNvSpPr>
            <a:spLocks noGrp="1"/>
          </p:cNvSpPr>
          <p:nvPr>
            <p:ph type="body" sz="quarter" idx="11"/>
          </p:nvPr>
        </p:nvSpPr>
        <p:spPr>
          <a:xfrm>
            <a:off x="337294" y="2477379"/>
            <a:ext cx="11275585" cy="2571666"/>
          </a:xfrm>
        </p:spPr>
        <p:txBody>
          <a:bodyPr/>
          <a:lstStyle/>
          <a:p>
            <a:r>
              <a:rPr lang="zh-CN" altLang="en-US" dirty="0"/>
              <a:t>三、私人文书的类型</a:t>
            </a:r>
            <a:endParaRPr lang="en-US" altLang="zh-CN" dirty="0"/>
          </a:p>
          <a:p>
            <a:r>
              <a:rPr lang="zh-CN" altLang="en-US" dirty="0"/>
              <a:t>（二）日常事务类</a:t>
            </a:r>
            <a:endParaRPr lang="en-US" altLang="zh-CN" dirty="0"/>
          </a:p>
          <a:p>
            <a:r>
              <a:rPr lang="zh-CN" altLang="en-US" dirty="0"/>
              <a:t>这类文书用于处理个人或家庭日常生活中遇到的各种具体事务。常见的有申请书（如奖学金申请、活动报名）、请假条、留言条、声明（如遗失声明）等。其特点是目标明确（解决某个具体问题），内容简洁清晰，格式相对规范，但仍有灵活性。</a:t>
            </a:r>
          </a:p>
        </p:txBody>
      </p:sp>
      <p:sp>
        <p:nvSpPr>
          <p:cNvPr id="4" name="文本占位符 3">
            <a:extLst>
              <a:ext uri="{FF2B5EF4-FFF2-40B4-BE49-F238E27FC236}">
                <a16:creationId xmlns:a16="http://schemas.microsoft.com/office/drawing/2014/main" id="{7CAF7DEE-21A3-C4D2-549E-1403987AF1D7}"/>
              </a:ext>
            </a:extLst>
          </p:cNvPr>
          <p:cNvSpPr>
            <a:spLocks noGrp="1"/>
          </p:cNvSpPr>
          <p:nvPr>
            <p:ph type="body" sz="quarter" idx="10"/>
          </p:nvPr>
        </p:nvSpPr>
        <p:spPr/>
        <p:txBody>
          <a:bodyPr/>
          <a:lstStyle/>
          <a:p>
            <a:r>
              <a:rPr lang="zh-CN" altLang="en-US" dirty="0"/>
              <a:t>私人文书概述</a:t>
            </a:r>
          </a:p>
        </p:txBody>
      </p:sp>
    </p:spTree>
    <p:extLst>
      <p:ext uri="{BB962C8B-B14F-4D97-AF65-F5344CB8AC3E}">
        <p14:creationId xmlns:p14="http://schemas.microsoft.com/office/powerpoint/2010/main" val="130534512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A1095B-DD16-9283-14EA-7F8F9C3D6CD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43350A5-9FB8-5B83-4146-AAFB501CFE04}"/>
              </a:ext>
            </a:extLst>
          </p:cNvPr>
          <p:cNvSpPr>
            <a:spLocks noGrp="1"/>
          </p:cNvSpPr>
          <p:nvPr>
            <p:ph type="body" sz="quarter" idx="11"/>
          </p:nvPr>
        </p:nvSpPr>
        <p:spPr>
          <a:xfrm>
            <a:off x="337294" y="1969548"/>
            <a:ext cx="11275585" cy="3587329"/>
          </a:xfrm>
        </p:spPr>
        <p:txBody>
          <a:bodyPr/>
          <a:lstStyle/>
          <a:p>
            <a:r>
              <a:rPr lang="zh-CN" altLang="en-US" dirty="0"/>
              <a:t>三、私人文书的类型</a:t>
            </a:r>
            <a:endParaRPr lang="en-US" altLang="zh-CN" dirty="0"/>
          </a:p>
          <a:p>
            <a:r>
              <a:rPr lang="zh-CN" altLang="en-US" dirty="0"/>
              <a:t>（三）法律凭证类</a:t>
            </a:r>
            <a:endParaRPr lang="en-US" altLang="zh-CN" dirty="0"/>
          </a:p>
          <a:p>
            <a:r>
              <a:rPr lang="zh-CN" altLang="en-US" dirty="0"/>
              <a:t>这类文书的核心功能是确立、变更或证明个人之间的法律关系或权利义务，具有重要的法律意义和凭证价值。主要包括条据类（如借条、欠条、收条、领条）、协议（如个人借款协议）、合同（如房屋租赁合同）、遗嘱、授权委托书等。它们对格式的规范性、内容的准确性、语言的严谨性要求最高，要素必须齐全，签署必须规范，以保障其法律效力，避免纠纷。</a:t>
            </a:r>
          </a:p>
        </p:txBody>
      </p:sp>
      <p:sp>
        <p:nvSpPr>
          <p:cNvPr id="4" name="文本占位符 3">
            <a:extLst>
              <a:ext uri="{FF2B5EF4-FFF2-40B4-BE49-F238E27FC236}">
                <a16:creationId xmlns:a16="http://schemas.microsoft.com/office/drawing/2014/main" id="{4A5B664D-4F62-919B-9D28-A0E0E7A7FF92}"/>
              </a:ext>
            </a:extLst>
          </p:cNvPr>
          <p:cNvSpPr>
            <a:spLocks noGrp="1"/>
          </p:cNvSpPr>
          <p:nvPr>
            <p:ph type="body" sz="quarter" idx="10"/>
          </p:nvPr>
        </p:nvSpPr>
        <p:spPr/>
        <p:txBody>
          <a:bodyPr/>
          <a:lstStyle/>
          <a:p>
            <a:r>
              <a:rPr lang="zh-CN" altLang="en-US" dirty="0"/>
              <a:t>私人文书概述</a:t>
            </a:r>
          </a:p>
        </p:txBody>
      </p:sp>
    </p:spTree>
    <p:extLst>
      <p:ext uri="{BB962C8B-B14F-4D97-AF65-F5344CB8AC3E}">
        <p14:creationId xmlns:p14="http://schemas.microsoft.com/office/powerpoint/2010/main" val="88954871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FC4830-1D65-56C2-CBF1-B30237803AB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7C2D1E7-372E-88C7-D3B9-6AD9DBFBD1FE}"/>
              </a:ext>
            </a:extLst>
          </p:cNvPr>
          <p:cNvSpPr>
            <a:spLocks noGrp="1"/>
          </p:cNvSpPr>
          <p:nvPr>
            <p:ph type="body" sz="quarter" idx="11"/>
          </p:nvPr>
        </p:nvSpPr>
        <p:spPr>
          <a:xfrm>
            <a:off x="337294" y="1969548"/>
            <a:ext cx="11275585" cy="3587329"/>
          </a:xfrm>
        </p:spPr>
        <p:txBody>
          <a:bodyPr/>
          <a:lstStyle/>
          <a:p>
            <a:r>
              <a:rPr lang="zh-CN" altLang="en-US" dirty="0"/>
              <a:t>三、私人文书的类型</a:t>
            </a:r>
            <a:endParaRPr lang="en-US" altLang="zh-CN" dirty="0"/>
          </a:p>
          <a:p>
            <a:r>
              <a:rPr lang="zh-CN" altLang="en-US" dirty="0"/>
              <a:t>（四）职业发展类</a:t>
            </a:r>
            <a:endParaRPr lang="en-US" altLang="zh-CN" dirty="0"/>
          </a:p>
          <a:p>
            <a:r>
              <a:rPr lang="zh-CN" altLang="en-US" dirty="0"/>
              <a:t>这类文书服务于个人的求职、职业规划、专业能力展示和职业形象塑造。主要文种包括求职信、自荐信、个人简历、辞职信，以及各类专业资质申请材料的核心部分。它们虽然服务于职业目标，但写作主体是个人，内容围绕个人经历、能力和诉求展开，因此属于私人文书范畴。其特点是目标导向性强（争取机会、展示自我），内容要求真实精练，格式相对规范专业，语言风格需体现职业素养。</a:t>
            </a:r>
          </a:p>
        </p:txBody>
      </p:sp>
      <p:sp>
        <p:nvSpPr>
          <p:cNvPr id="4" name="文本占位符 3">
            <a:extLst>
              <a:ext uri="{FF2B5EF4-FFF2-40B4-BE49-F238E27FC236}">
                <a16:creationId xmlns:a16="http://schemas.microsoft.com/office/drawing/2014/main" id="{93E542B3-DA42-7761-12FD-A122AF2AE7FB}"/>
              </a:ext>
            </a:extLst>
          </p:cNvPr>
          <p:cNvSpPr>
            <a:spLocks noGrp="1"/>
          </p:cNvSpPr>
          <p:nvPr>
            <p:ph type="body" sz="quarter" idx="10"/>
          </p:nvPr>
        </p:nvSpPr>
        <p:spPr/>
        <p:txBody>
          <a:bodyPr/>
          <a:lstStyle/>
          <a:p>
            <a:r>
              <a:rPr lang="zh-CN" altLang="en-US" dirty="0"/>
              <a:t>私人文书概述</a:t>
            </a:r>
          </a:p>
        </p:txBody>
      </p:sp>
    </p:spTree>
    <p:extLst>
      <p:ext uri="{BB962C8B-B14F-4D97-AF65-F5344CB8AC3E}">
        <p14:creationId xmlns:p14="http://schemas.microsoft.com/office/powerpoint/2010/main" val="365414252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2BF69D-BEDA-EC24-A1C5-462AD08D977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7E1A420-1232-13C9-EA6C-25851FF9C4A0}"/>
              </a:ext>
            </a:extLst>
          </p:cNvPr>
          <p:cNvSpPr>
            <a:spLocks noGrp="1"/>
          </p:cNvSpPr>
          <p:nvPr>
            <p:ph type="body" sz="quarter" idx="11"/>
          </p:nvPr>
        </p:nvSpPr>
        <p:spPr/>
        <p:txBody>
          <a:bodyPr/>
          <a:lstStyle/>
          <a:p>
            <a:r>
              <a:rPr lang="zh-CN" altLang="en-US" dirty="0"/>
              <a:t>第二节</a:t>
            </a:r>
          </a:p>
        </p:txBody>
      </p:sp>
      <p:sp>
        <p:nvSpPr>
          <p:cNvPr id="2" name="文本占位符 1">
            <a:extLst>
              <a:ext uri="{FF2B5EF4-FFF2-40B4-BE49-F238E27FC236}">
                <a16:creationId xmlns:a16="http://schemas.microsoft.com/office/drawing/2014/main" id="{4D2CA66C-BB73-7AF8-2215-9609CB992658}"/>
              </a:ext>
            </a:extLst>
          </p:cNvPr>
          <p:cNvSpPr>
            <a:spLocks noGrp="1"/>
          </p:cNvSpPr>
          <p:nvPr>
            <p:ph type="body" sz="quarter" idx="12"/>
          </p:nvPr>
        </p:nvSpPr>
        <p:spPr/>
        <p:txBody>
          <a:bodyPr/>
          <a:lstStyle/>
          <a:p>
            <a:r>
              <a:rPr lang="zh-CN" altLang="en-US" dirty="0"/>
              <a:t>常用私人文书写作</a:t>
            </a:r>
          </a:p>
        </p:txBody>
      </p:sp>
    </p:spTree>
    <p:extLst>
      <p:ext uri="{BB962C8B-B14F-4D97-AF65-F5344CB8AC3E}">
        <p14:creationId xmlns:p14="http://schemas.microsoft.com/office/powerpoint/2010/main" val="401187897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EC5791E2-DDD7-489B-B256-9C090C91BABD}"/>
              </a:ext>
            </a:extLst>
          </p:cNvPr>
          <p:cNvSpPr>
            <a:spLocks noGrp="1"/>
          </p:cNvSpPr>
          <p:nvPr>
            <p:ph type="body" sz="quarter" idx="11"/>
          </p:nvPr>
        </p:nvSpPr>
        <p:spPr>
          <a:xfrm>
            <a:off x="337294" y="2477376"/>
            <a:ext cx="11275585" cy="2571666"/>
          </a:xfrm>
        </p:spPr>
        <p:txBody>
          <a:bodyPr/>
          <a:lstStyle/>
          <a:p>
            <a:r>
              <a:rPr lang="zh-CN" altLang="en-US" dirty="0"/>
              <a:t>一、条据类文书</a:t>
            </a:r>
            <a:endParaRPr lang="en-US" altLang="zh-CN" dirty="0"/>
          </a:p>
          <a:p>
            <a:r>
              <a:rPr lang="zh-CN" altLang="en-US" dirty="0"/>
              <a:t>（一）条据类文书的类型</a:t>
            </a:r>
            <a:endParaRPr lang="en-US" altLang="zh-CN" dirty="0"/>
          </a:p>
          <a:p>
            <a:r>
              <a:rPr lang="en-US" altLang="zh-CN" dirty="0"/>
              <a:t>1. </a:t>
            </a:r>
            <a:r>
              <a:rPr lang="zh-CN" altLang="en-US" dirty="0"/>
              <a:t>说明性条据</a:t>
            </a:r>
            <a:endParaRPr lang="en-US" altLang="zh-CN" dirty="0"/>
          </a:p>
          <a:p>
            <a:r>
              <a:rPr lang="zh-CN" altLang="en-US" dirty="0"/>
              <a:t>说明性条据用于向对方说明情况、请求协助或交代事项，常见形式包括请假条、留言条、便条。这类条据通常不具备法律效力，主要用于人际沟通和事务说明。</a:t>
            </a:r>
          </a:p>
        </p:txBody>
      </p:sp>
      <p:sp>
        <p:nvSpPr>
          <p:cNvPr id="4" name="文本占位符 3">
            <a:extLst>
              <a:ext uri="{FF2B5EF4-FFF2-40B4-BE49-F238E27FC236}">
                <a16:creationId xmlns:a16="http://schemas.microsoft.com/office/drawing/2014/main" id="{4CFEDF5D-CCB7-B031-044B-3BCA1B952613}"/>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133141553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F59E0B-60D1-B69A-5DE7-A2DF070CCE1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4A987C4-DC07-8CE4-DC31-393F099AFF72}"/>
              </a:ext>
            </a:extLst>
          </p:cNvPr>
          <p:cNvSpPr>
            <a:spLocks noGrp="1"/>
          </p:cNvSpPr>
          <p:nvPr>
            <p:ph type="body" sz="quarter" idx="11"/>
          </p:nvPr>
        </p:nvSpPr>
        <p:spPr>
          <a:xfrm>
            <a:off x="337294" y="2477378"/>
            <a:ext cx="11275585" cy="2571666"/>
          </a:xfrm>
        </p:spPr>
        <p:txBody>
          <a:bodyPr/>
          <a:lstStyle/>
          <a:p>
            <a:r>
              <a:rPr lang="zh-CN" altLang="en-US" dirty="0"/>
              <a:t>一、应用文写作的主旨</a:t>
            </a:r>
            <a:endParaRPr lang="en-US" altLang="zh-CN" dirty="0"/>
          </a:p>
          <a:p>
            <a:r>
              <a:rPr lang="zh-CN" altLang="en-US" dirty="0"/>
              <a:t>（二）主旨的确立</a:t>
            </a:r>
            <a:endParaRPr lang="en-US" altLang="zh-CN" dirty="0"/>
          </a:p>
          <a:p>
            <a:r>
              <a:rPr lang="en-US" altLang="zh-CN" dirty="0"/>
              <a:t>1. </a:t>
            </a:r>
            <a:r>
              <a:rPr lang="zh-CN" altLang="en-US" dirty="0"/>
              <a:t>正确性：主旨确立的根本前提</a:t>
            </a:r>
            <a:endParaRPr lang="en-US" altLang="zh-CN" dirty="0"/>
          </a:p>
          <a:p>
            <a:r>
              <a:rPr lang="zh-CN" altLang="en-US" dirty="0"/>
              <a:t>主旨的正确性是应用文写作最基本也是最关键的要求之一。一篇应用文如果主旨错误，即使语言再流畅、结构再严谨，也难以发挥应有的作用，甚至可能带来严重的负面影响。</a:t>
            </a:r>
          </a:p>
        </p:txBody>
      </p:sp>
      <p:sp>
        <p:nvSpPr>
          <p:cNvPr id="4" name="文本占位符 3">
            <a:extLst>
              <a:ext uri="{FF2B5EF4-FFF2-40B4-BE49-F238E27FC236}">
                <a16:creationId xmlns:a16="http://schemas.microsoft.com/office/drawing/2014/main" id="{8926BE7E-8BA1-2B22-6389-F87B76CCAF10}"/>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38052138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B8F80F-6122-ED9F-30CC-9A580280970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B09FAC6-9A91-1F90-F7AF-F5E9EC6A6605}"/>
              </a:ext>
            </a:extLst>
          </p:cNvPr>
          <p:cNvSpPr>
            <a:spLocks noGrp="1"/>
          </p:cNvSpPr>
          <p:nvPr>
            <p:ph type="body" sz="quarter" idx="11"/>
          </p:nvPr>
        </p:nvSpPr>
        <p:spPr>
          <a:xfrm>
            <a:off x="337294" y="2223461"/>
            <a:ext cx="11275585" cy="3079497"/>
          </a:xfrm>
        </p:spPr>
        <p:txBody>
          <a:bodyPr/>
          <a:lstStyle/>
          <a:p>
            <a:r>
              <a:rPr lang="zh-CN" altLang="en-US" dirty="0"/>
              <a:t>一、条据类文书</a:t>
            </a:r>
            <a:endParaRPr lang="en-US" altLang="zh-CN" dirty="0"/>
          </a:p>
          <a:p>
            <a:r>
              <a:rPr lang="zh-CN" altLang="en-US" dirty="0"/>
              <a:t>（一）条据类文书的类型</a:t>
            </a:r>
            <a:endParaRPr lang="en-US" altLang="zh-CN" dirty="0"/>
          </a:p>
          <a:p>
            <a:r>
              <a:rPr lang="en-US" altLang="zh-CN" dirty="0"/>
              <a:t>2. </a:t>
            </a:r>
            <a:r>
              <a:rPr lang="zh-CN" altLang="en-US" dirty="0"/>
              <a:t>凭证性条据</a:t>
            </a:r>
            <a:endParaRPr lang="en-US" altLang="zh-CN" dirty="0"/>
          </a:p>
          <a:p>
            <a:r>
              <a:rPr lang="zh-CN" altLang="en-US" dirty="0"/>
              <a:t>凭证性条据用于记录财物往来，具有一定的法律效力或参考价值，主要包括借条、收条、欠条、领条、收据。在发生经济纠纷时，这类条据通常可作为证据使用，因此格式和内容要求更为严格。</a:t>
            </a:r>
          </a:p>
        </p:txBody>
      </p:sp>
      <p:sp>
        <p:nvSpPr>
          <p:cNvPr id="4" name="文本占位符 3">
            <a:extLst>
              <a:ext uri="{FF2B5EF4-FFF2-40B4-BE49-F238E27FC236}">
                <a16:creationId xmlns:a16="http://schemas.microsoft.com/office/drawing/2014/main" id="{85DE64ED-4C02-257A-D4CC-0C32C1181F74}"/>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125242962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54E054-2D68-4F52-3D16-27DCC9A1B3C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E616399-CDB5-7889-65FD-8B6143BC3C40}"/>
              </a:ext>
            </a:extLst>
          </p:cNvPr>
          <p:cNvSpPr>
            <a:spLocks noGrp="1"/>
          </p:cNvSpPr>
          <p:nvPr>
            <p:ph type="body" sz="quarter" idx="11"/>
          </p:nvPr>
        </p:nvSpPr>
        <p:spPr>
          <a:xfrm>
            <a:off x="337294" y="1969546"/>
            <a:ext cx="11275585" cy="3587329"/>
          </a:xfrm>
        </p:spPr>
        <p:txBody>
          <a:bodyPr/>
          <a:lstStyle/>
          <a:p>
            <a:r>
              <a:rPr lang="zh-CN" altLang="en-US" dirty="0"/>
              <a:t>一、条据类文书</a:t>
            </a:r>
            <a:endParaRPr lang="en-US" altLang="zh-CN" dirty="0"/>
          </a:p>
          <a:p>
            <a:r>
              <a:rPr lang="zh-CN" altLang="en-US" dirty="0"/>
              <a:t>（二）条据类文书的格式与写法</a:t>
            </a:r>
            <a:endParaRPr lang="en-US" altLang="zh-CN" dirty="0"/>
          </a:p>
          <a:p>
            <a:r>
              <a:rPr lang="en-US" altLang="zh-CN" dirty="0"/>
              <a:t>2. </a:t>
            </a:r>
            <a:r>
              <a:rPr lang="zh-CN" altLang="en-US" dirty="0"/>
              <a:t>凭证性条据的格式与写法</a:t>
            </a:r>
            <a:endParaRPr lang="en-US" altLang="zh-CN" dirty="0"/>
          </a:p>
          <a:p>
            <a:r>
              <a:rPr lang="zh-CN" altLang="en-US" dirty="0"/>
              <a:t>以借条为例，其写作格式如下：</a:t>
            </a:r>
            <a:endParaRPr lang="en-US" altLang="zh-CN" dirty="0"/>
          </a:p>
          <a:p>
            <a:pPr marL="1074738" indent="-342900">
              <a:buSzPct val="80000"/>
              <a:buFont typeface="Wingdings" panose="05000000000000000000" pitchFamily="2" charset="2"/>
              <a:buChar char="l"/>
            </a:pPr>
            <a:r>
              <a:rPr lang="zh-CN" altLang="en-US" dirty="0"/>
              <a:t>标题：“借条”写在第一行居中位置。</a:t>
            </a:r>
          </a:p>
          <a:p>
            <a:pPr marL="1074738" indent="-342900">
              <a:buSzPct val="80000"/>
              <a:buFont typeface="Wingdings" panose="05000000000000000000" pitchFamily="2" charset="2"/>
              <a:buChar char="l"/>
            </a:pPr>
            <a:r>
              <a:rPr lang="zh-CN" altLang="en-US" dirty="0"/>
              <a:t>正文：第二行空两格，写明借贷双方、借款金额、还款期限、利率等内容。</a:t>
            </a:r>
          </a:p>
          <a:p>
            <a:pPr marL="1074738" indent="-342900">
              <a:buSzPct val="80000"/>
              <a:buFont typeface="Wingdings" panose="05000000000000000000" pitchFamily="2" charset="2"/>
              <a:buChar char="l"/>
            </a:pPr>
            <a:r>
              <a:rPr lang="zh-CN" altLang="en-US" dirty="0"/>
              <a:t>落款：写明借款人姓名及身份证号码，并注明出具条据的具体日期。</a:t>
            </a:r>
          </a:p>
        </p:txBody>
      </p:sp>
      <p:sp>
        <p:nvSpPr>
          <p:cNvPr id="4" name="文本占位符 3">
            <a:extLst>
              <a:ext uri="{FF2B5EF4-FFF2-40B4-BE49-F238E27FC236}">
                <a16:creationId xmlns:a16="http://schemas.microsoft.com/office/drawing/2014/main" id="{82D08F05-A4AB-E03B-6018-0C4745805662}"/>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41763384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19D6B0-9E10-24DF-040E-FF70D6B5B86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55FE6E3-304F-CEF5-0018-9DF374C964BF}"/>
              </a:ext>
            </a:extLst>
          </p:cNvPr>
          <p:cNvSpPr>
            <a:spLocks noGrp="1"/>
          </p:cNvSpPr>
          <p:nvPr>
            <p:ph type="body" sz="quarter" idx="11"/>
          </p:nvPr>
        </p:nvSpPr>
        <p:spPr>
          <a:xfrm>
            <a:off x="337294" y="1969546"/>
            <a:ext cx="11275585" cy="3587329"/>
          </a:xfrm>
        </p:spPr>
        <p:txBody>
          <a:bodyPr/>
          <a:lstStyle/>
          <a:p>
            <a:r>
              <a:rPr lang="zh-CN" altLang="en-US" dirty="0"/>
              <a:t>一、条据类文书</a:t>
            </a:r>
            <a:endParaRPr lang="en-US" altLang="zh-CN" dirty="0"/>
          </a:p>
          <a:p>
            <a:r>
              <a:rPr lang="zh-CN" altLang="en-US" dirty="0"/>
              <a:t>（三）条据类文书的写作要求</a:t>
            </a:r>
            <a:endParaRPr lang="en-US" altLang="zh-CN" dirty="0"/>
          </a:p>
          <a:p>
            <a:r>
              <a:rPr lang="en-US" altLang="zh-CN" dirty="0"/>
              <a:t>1. </a:t>
            </a:r>
            <a:r>
              <a:rPr lang="zh-CN" altLang="en-US" dirty="0"/>
              <a:t>选对文种，避免混淆</a:t>
            </a:r>
            <a:endParaRPr lang="en-US" altLang="zh-CN" dirty="0"/>
          </a:p>
          <a:p>
            <a:r>
              <a:rPr lang="zh-CN" altLang="en-US" dirty="0"/>
              <a:t>在日常生活中，条据种类繁多，用途各异，不同类型的条据适用于不同的场合和目的。因此，在写作时应根据实际需要选择恰当的文种。错误地使用文种不仅可能影响沟通效果，还可能导致误解甚至引发纠纷。因此，写条据前应明确其用途和性质，确保文种准确、表达清晰。</a:t>
            </a:r>
          </a:p>
        </p:txBody>
      </p:sp>
      <p:sp>
        <p:nvSpPr>
          <p:cNvPr id="4" name="文本占位符 3">
            <a:extLst>
              <a:ext uri="{FF2B5EF4-FFF2-40B4-BE49-F238E27FC236}">
                <a16:creationId xmlns:a16="http://schemas.microsoft.com/office/drawing/2014/main" id="{CCF82ED8-90F3-EFFD-9855-0ABA8E3915D2}"/>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308038571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6626A7-633B-EBDC-D50D-2B8A5C3CF9E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00B70BC-E61B-BD25-F83E-D60B09225F11}"/>
              </a:ext>
            </a:extLst>
          </p:cNvPr>
          <p:cNvSpPr>
            <a:spLocks noGrp="1"/>
          </p:cNvSpPr>
          <p:nvPr>
            <p:ph type="body" sz="quarter" idx="11"/>
          </p:nvPr>
        </p:nvSpPr>
        <p:spPr>
          <a:xfrm>
            <a:off x="337294" y="1715631"/>
            <a:ext cx="11275585" cy="4095160"/>
          </a:xfrm>
        </p:spPr>
        <p:txBody>
          <a:bodyPr/>
          <a:lstStyle/>
          <a:p>
            <a:r>
              <a:rPr lang="zh-CN" altLang="en-US" dirty="0"/>
              <a:t>一、条据类文书</a:t>
            </a:r>
            <a:endParaRPr lang="en-US" altLang="zh-CN" dirty="0"/>
          </a:p>
          <a:p>
            <a:r>
              <a:rPr lang="zh-CN" altLang="en-US" dirty="0"/>
              <a:t>（三）条据类文书的写作要求</a:t>
            </a:r>
            <a:endParaRPr lang="en-US" altLang="zh-CN" dirty="0"/>
          </a:p>
          <a:p>
            <a:r>
              <a:rPr lang="en-US" altLang="zh-CN" dirty="0"/>
              <a:t>2. </a:t>
            </a:r>
            <a:r>
              <a:rPr lang="zh-CN" altLang="en-US" dirty="0"/>
              <a:t>言简意赅，重点突出</a:t>
            </a:r>
            <a:endParaRPr lang="en-US" altLang="zh-CN" dirty="0"/>
          </a:p>
          <a:p>
            <a:r>
              <a:rPr lang="zh-CN" altLang="en-US" dirty="0"/>
              <a:t>条据作为一种实用性极强的文书，讲究的是“简洁明了、直奔主题”。撰写时应抓住核心信息，做到言简意赅，避免冗长叙述和无关细节。例如，请假条只需说明请假事由、请假时间即可，无须赘述病史或生活琐事；借条则应重点写明借款金额、还款期限、利率等关键要素，不必描述借款过程。这样既能节省书写者的时间，也能方便阅读者快速理解内容，提高办事效率。</a:t>
            </a:r>
          </a:p>
        </p:txBody>
      </p:sp>
      <p:sp>
        <p:nvSpPr>
          <p:cNvPr id="4" name="文本占位符 3">
            <a:extLst>
              <a:ext uri="{FF2B5EF4-FFF2-40B4-BE49-F238E27FC236}">
                <a16:creationId xmlns:a16="http://schemas.microsoft.com/office/drawing/2014/main" id="{88305E3A-83E8-9F06-3B8C-91B3BEBD53D3}"/>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215955010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E4EDCE-0EDB-3169-BB4C-47DC82D5F38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89EFEAB-54D3-E5CB-DDBF-9AA9681A0E0B}"/>
              </a:ext>
            </a:extLst>
          </p:cNvPr>
          <p:cNvSpPr>
            <a:spLocks noGrp="1"/>
          </p:cNvSpPr>
          <p:nvPr>
            <p:ph type="body" sz="quarter" idx="11"/>
          </p:nvPr>
        </p:nvSpPr>
        <p:spPr>
          <a:xfrm>
            <a:off x="337294" y="953884"/>
            <a:ext cx="11275585" cy="5618654"/>
          </a:xfrm>
        </p:spPr>
        <p:txBody>
          <a:bodyPr/>
          <a:lstStyle/>
          <a:p>
            <a:r>
              <a:rPr lang="zh-CN" altLang="en-US" dirty="0"/>
              <a:t>一、条据类文书</a:t>
            </a:r>
            <a:endParaRPr lang="en-US" altLang="zh-CN" dirty="0"/>
          </a:p>
          <a:p>
            <a:r>
              <a:rPr lang="zh-CN" altLang="en-US" dirty="0"/>
              <a:t>（三）条据类文书的写作要求</a:t>
            </a:r>
            <a:endParaRPr lang="en-US" altLang="zh-CN" dirty="0"/>
          </a:p>
          <a:p>
            <a:r>
              <a:rPr lang="en-US" altLang="zh-CN" dirty="0"/>
              <a:t>3. </a:t>
            </a:r>
            <a:r>
              <a:rPr lang="zh-CN" altLang="en-US" dirty="0"/>
              <a:t>书写工整，结构完整</a:t>
            </a:r>
            <a:endParaRPr lang="en-US" altLang="zh-CN" dirty="0"/>
          </a:p>
          <a:p>
            <a:r>
              <a:rPr lang="zh-CN" altLang="en-US" dirty="0"/>
              <a:t>虽然条据不是正式公文，但在书写过程中仍需保持基本的规范性和严肃性。首先，字迹应尽量工整清晰，避免潦草难辨，以免因误读而产生歧义。其次，条据的格式应尽量完整，即使是随手写的便条，也应做到条理清楚、层次分明。再次，在涉及物品数量或钱款金额时，应使用汉字大写形式书写，如“壹仟贰佰叁拾肆元整”。金额数字前不得留有空格，以防止他人添加修改；数字后应加注“整”字，表示数额到此为止，增强凭证的严谨性和防伪性。例如，“伍佰元整”不可简写为“</a:t>
            </a:r>
            <a:r>
              <a:rPr lang="en-US" altLang="zh-CN" dirty="0"/>
              <a:t>500 </a:t>
            </a:r>
            <a:r>
              <a:rPr lang="zh-CN" altLang="en-US" dirty="0"/>
              <a:t>元”或“五百元”。</a:t>
            </a:r>
          </a:p>
          <a:p>
            <a:r>
              <a:rPr lang="zh-CN" altLang="en-US" dirty="0"/>
              <a:t>此外，对于一些重要凭证类条据，建议使用打印件或统一格式的纸张，并妥善保存，以备日后查证。良好的书写习惯不仅能体现个人素养，也有助于提升条据的实际使用价值。</a:t>
            </a:r>
          </a:p>
        </p:txBody>
      </p:sp>
      <p:sp>
        <p:nvSpPr>
          <p:cNvPr id="4" name="文本占位符 3">
            <a:extLst>
              <a:ext uri="{FF2B5EF4-FFF2-40B4-BE49-F238E27FC236}">
                <a16:creationId xmlns:a16="http://schemas.microsoft.com/office/drawing/2014/main" id="{F04A3EA7-9301-B58C-931A-56B578B39F9F}"/>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104759049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75BBB1-AA72-E7B8-F2D5-C66A62EBAED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FFCCB64-D95A-E55D-6D50-CCB362EDD9BC}"/>
              </a:ext>
            </a:extLst>
          </p:cNvPr>
          <p:cNvSpPr>
            <a:spLocks noGrp="1"/>
          </p:cNvSpPr>
          <p:nvPr>
            <p:ph type="body" sz="quarter" idx="11"/>
          </p:nvPr>
        </p:nvSpPr>
        <p:spPr>
          <a:xfrm>
            <a:off x="337294" y="1207799"/>
            <a:ext cx="11275585" cy="5110823"/>
          </a:xfrm>
        </p:spPr>
        <p:txBody>
          <a:bodyPr/>
          <a:lstStyle/>
          <a:p>
            <a:r>
              <a:rPr lang="zh-CN" altLang="en-US" dirty="0"/>
              <a:t>一、条据类文书</a:t>
            </a:r>
            <a:endParaRPr lang="en-US" altLang="zh-CN" dirty="0"/>
          </a:p>
          <a:p>
            <a:r>
              <a:rPr lang="zh-CN" altLang="en-US" dirty="0"/>
              <a:t>（三）条据类文书的写作要求</a:t>
            </a:r>
            <a:endParaRPr lang="en-US" altLang="zh-CN" dirty="0"/>
          </a:p>
          <a:p>
            <a:r>
              <a:rPr lang="en-US" altLang="zh-CN" dirty="0"/>
              <a:t>4. </a:t>
            </a:r>
            <a:r>
              <a:rPr lang="zh-CN" altLang="en-US" dirty="0"/>
              <a:t>重要条据应加盖印章或签名</a:t>
            </a:r>
            <a:endParaRPr lang="en-US" altLang="zh-CN" dirty="0"/>
          </a:p>
          <a:p>
            <a:r>
              <a:rPr lang="zh-CN" altLang="en-US" dirty="0"/>
              <a:t>对于涉及较大金额或重要事务的条据，如借条、欠条、收据等，应格外谨慎处理。除了要求内容真实、格式规范外，还应注重其法律效力。为增强条据的可信度和约束力，建议当事人亲笔签名，并注明身份证号码，必要时可以请第三方见证人签字确认。如果是单位出具的条据，还应加盖公章，以表明责任主体。此外，条据在填写完毕后应尽量避免涂改，若因笔误等原因确需修改，应在涂改处加盖责任人印章或签名确认，并注明更正时间。这些做法有助于在发生争议时提供有力证据，保障双方合法权益。尤其是在民间借贷、物品交接等场合，一份手续完备的条据往往能起到定分止争的重要作用。</a:t>
            </a:r>
          </a:p>
        </p:txBody>
      </p:sp>
      <p:sp>
        <p:nvSpPr>
          <p:cNvPr id="4" name="文本占位符 3">
            <a:extLst>
              <a:ext uri="{FF2B5EF4-FFF2-40B4-BE49-F238E27FC236}">
                <a16:creationId xmlns:a16="http://schemas.microsoft.com/office/drawing/2014/main" id="{84B76DEA-1612-15F1-254D-7781D2DE6E2A}"/>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266592572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9B0C5E-E0B3-C9F0-1537-8FF8339E2F3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182C232-8441-888F-E336-FD11D18356E2}"/>
              </a:ext>
            </a:extLst>
          </p:cNvPr>
          <p:cNvSpPr>
            <a:spLocks noGrp="1"/>
          </p:cNvSpPr>
          <p:nvPr>
            <p:ph type="body" sz="quarter" idx="11"/>
          </p:nvPr>
        </p:nvSpPr>
        <p:spPr>
          <a:xfrm>
            <a:off x="337294" y="1461715"/>
            <a:ext cx="11275585" cy="4602991"/>
          </a:xfrm>
        </p:spPr>
        <p:txBody>
          <a:bodyPr/>
          <a:lstStyle/>
          <a:p>
            <a:r>
              <a:rPr lang="zh-CN" altLang="en-US" dirty="0"/>
              <a:t>一、条据类文书</a:t>
            </a:r>
            <a:endParaRPr lang="en-US" altLang="zh-CN" dirty="0"/>
          </a:p>
          <a:p>
            <a:r>
              <a:rPr lang="zh-CN" altLang="en-US" dirty="0"/>
              <a:t>（三）条据类文书的写作要求</a:t>
            </a:r>
            <a:endParaRPr lang="en-US" altLang="zh-CN" dirty="0"/>
          </a:p>
          <a:p>
            <a:r>
              <a:rPr lang="en-US" altLang="zh-CN" dirty="0"/>
              <a:t>5. </a:t>
            </a:r>
            <a:r>
              <a:rPr lang="zh-CN" altLang="en-US" dirty="0"/>
              <a:t>注意保管，防止遗失</a:t>
            </a:r>
            <a:endParaRPr lang="en-US" altLang="zh-CN" dirty="0"/>
          </a:p>
          <a:p>
            <a:r>
              <a:rPr lang="zh-CN" altLang="en-US" dirty="0"/>
              <a:t>条据尤其是凭证性条据一旦丢失，可能会带来不必要的麻烦，甚至造成经济损失。因此，条据务必妥善保存，防止损坏或遗失。建议将重要的借条、欠条、收据等归档存放，或扫描备份电子版，以防万一。如果条据是以电子形式发送（如微信、短信），也应截图保存并标注相关信息。此外，在完成相关事务后，如债务已清偿、物品已归还，应及时索回原条据，并由对方出具结清证明或销毁条据原件，以免留下隐患。良好的保管意识和操作习惯，是维护自身权益的重要保障。</a:t>
            </a:r>
          </a:p>
        </p:txBody>
      </p:sp>
      <p:sp>
        <p:nvSpPr>
          <p:cNvPr id="4" name="文本占位符 3">
            <a:extLst>
              <a:ext uri="{FF2B5EF4-FFF2-40B4-BE49-F238E27FC236}">
                <a16:creationId xmlns:a16="http://schemas.microsoft.com/office/drawing/2014/main" id="{3A70F8EA-47D5-E3F5-B5C0-A652DD033CBC}"/>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334244722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F74922-C69D-5C60-EA8C-21AB3AD5AF3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AC1EDBB-BEAF-818F-DEF5-9AA59F3F47BF}"/>
              </a:ext>
            </a:extLst>
          </p:cNvPr>
          <p:cNvSpPr>
            <a:spLocks noGrp="1"/>
          </p:cNvSpPr>
          <p:nvPr>
            <p:ph type="body" sz="quarter" idx="11"/>
          </p:nvPr>
        </p:nvSpPr>
        <p:spPr>
          <a:xfrm>
            <a:off x="337294" y="2477379"/>
            <a:ext cx="11275585" cy="2571666"/>
          </a:xfrm>
        </p:spPr>
        <p:txBody>
          <a:bodyPr/>
          <a:lstStyle/>
          <a:p>
            <a:r>
              <a:rPr lang="zh-CN" altLang="en-US" dirty="0"/>
              <a:t>二、申请书</a:t>
            </a:r>
            <a:endParaRPr lang="en-US" altLang="zh-CN" dirty="0"/>
          </a:p>
          <a:p>
            <a:r>
              <a:rPr lang="zh-CN" altLang="en-US" dirty="0"/>
              <a:t>（一）申请书的特点</a:t>
            </a:r>
            <a:endParaRPr lang="en-US" altLang="zh-CN" dirty="0"/>
          </a:p>
          <a:p>
            <a:r>
              <a:rPr lang="en-US" altLang="zh-CN" dirty="0"/>
              <a:t>1. </a:t>
            </a:r>
            <a:r>
              <a:rPr lang="zh-CN" altLang="en-US" dirty="0"/>
              <a:t>请求性</a:t>
            </a:r>
            <a:endParaRPr lang="en-US" altLang="zh-CN" dirty="0"/>
          </a:p>
          <a:p>
            <a:r>
              <a:rPr lang="zh-CN" altLang="en-US" dirty="0"/>
              <a:t>这是申请书最根本的特征。申请者通过申请书表达自己的愿望或要求，期待获得批准或解决。无论是个人政治诉求，还是单位事务申请，都体现了“有所请求”的本质。</a:t>
            </a:r>
          </a:p>
        </p:txBody>
      </p:sp>
      <p:sp>
        <p:nvSpPr>
          <p:cNvPr id="4" name="文本占位符 3">
            <a:extLst>
              <a:ext uri="{FF2B5EF4-FFF2-40B4-BE49-F238E27FC236}">
                <a16:creationId xmlns:a16="http://schemas.microsoft.com/office/drawing/2014/main" id="{CCD431F8-B708-F195-2DA9-86B313319918}"/>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144970353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2FE085-23F2-299F-882C-4E33DDF20A2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76EFEF3-E686-B8E0-F0E7-37B18E2FF797}"/>
              </a:ext>
            </a:extLst>
          </p:cNvPr>
          <p:cNvSpPr>
            <a:spLocks noGrp="1"/>
          </p:cNvSpPr>
          <p:nvPr>
            <p:ph type="body" sz="quarter" idx="11"/>
          </p:nvPr>
        </p:nvSpPr>
        <p:spPr>
          <a:xfrm>
            <a:off x="337294" y="2477379"/>
            <a:ext cx="11275585" cy="2571666"/>
          </a:xfrm>
        </p:spPr>
        <p:txBody>
          <a:bodyPr/>
          <a:lstStyle/>
          <a:p>
            <a:r>
              <a:rPr lang="zh-CN" altLang="en-US" dirty="0"/>
              <a:t>二、申请书</a:t>
            </a:r>
            <a:endParaRPr lang="en-US" altLang="zh-CN" dirty="0"/>
          </a:p>
          <a:p>
            <a:r>
              <a:rPr lang="zh-CN" altLang="en-US" dirty="0"/>
              <a:t>（一）申请书的特点</a:t>
            </a:r>
            <a:endParaRPr lang="en-US" altLang="zh-CN" dirty="0"/>
          </a:p>
          <a:p>
            <a:r>
              <a:rPr lang="en-US" altLang="zh-CN" dirty="0"/>
              <a:t>2. </a:t>
            </a:r>
            <a:r>
              <a:rPr lang="zh-CN" altLang="en-US" dirty="0"/>
              <a:t>书信体格式</a:t>
            </a:r>
            <a:endParaRPr lang="en-US" altLang="zh-CN" dirty="0"/>
          </a:p>
          <a:p>
            <a:r>
              <a:rPr lang="zh-CN" altLang="en-US" dirty="0"/>
              <a:t>申请书本质上是一种专用书信，因此其写作应遵循书信的基本格式。通常包括标题、称呼、正文、结语、落款等部分，结构清晰、格式规范。</a:t>
            </a:r>
          </a:p>
        </p:txBody>
      </p:sp>
      <p:sp>
        <p:nvSpPr>
          <p:cNvPr id="4" name="文本占位符 3">
            <a:extLst>
              <a:ext uri="{FF2B5EF4-FFF2-40B4-BE49-F238E27FC236}">
                <a16:creationId xmlns:a16="http://schemas.microsoft.com/office/drawing/2014/main" id="{18B10A77-926C-29C3-7BA4-A1ECB8571B86}"/>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414829546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F27911-9D0D-23F9-A1B1-8344477C68C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FC888C6-13C0-0075-D913-D0C07B083619}"/>
              </a:ext>
            </a:extLst>
          </p:cNvPr>
          <p:cNvSpPr>
            <a:spLocks noGrp="1"/>
          </p:cNvSpPr>
          <p:nvPr>
            <p:ph type="body" sz="quarter" idx="11"/>
          </p:nvPr>
        </p:nvSpPr>
        <p:spPr>
          <a:xfrm>
            <a:off x="337294" y="2477379"/>
            <a:ext cx="11275585" cy="2571666"/>
          </a:xfrm>
        </p:spPr>
        <p:txBody>
          <a:bodyPr/>
          <a:lstStyle/>
          <a:p>
            <a:r>
              <a:rPr lang="zh-CN" altLang="en-US" dirty="0"/>
              <a:t>二、申请书</a:t>
            </a:r>
            <a:endParaRPr lang="en-US" altLang="zh-CN" dirty="0"/>
          </a:p>
          <a:p>
            <a:r>
              <a:rPr lang="zh-CN" altLang="en-US" dirty="0"/>
              <a:t>（一）申请书的特点</a:t>
            </a:r>
            <a:endParaRPr lang="en-US" altLang="zh-CN" dirty="0"/>
          </a:p>
          <a:p>
            <a:r>
              <a:rPr lang="en-US" altLang="zh-CN" dirty="0"/>
              <a:t>3. </a:t>
            </a:r>
            <a:r>
              <a:rPr lang="zh-CN" altLang="en-US" dirty="0"/>
              <a:t>内容单一性</a:t>
            </a:r>
            <a:endParaRPr lang="en-US" altLang="zh-CN" dirty="0"/>
          </a:p>
          <a:p>
            <a:r>
              <a:rPr lang="zh-CN" altLang="en-US" dirty="0"/>
              <a:t>一份申请书一般只表达一个请求事项，避免将多个互不相关的内容混杂在一起。这样有助于申请事项的清晰表达，也便于审批者理解和处理。</a:t>
            </a:r>
          </a:p>
        </p:txBody>
      </p:sp>
      <p:sp>
        <p:nvSpPr>
          <p:cNvPr id="4" name="文本占位符 3">
            <a:extLst>
              <a:ext uri="{FF2B5EF4-FFF2-40B4-BE49-F238E27FC236}">
                <a16:creationId xmlns:a16="http://schemas.microsoft.com/office/drawing/2014/main" id="{B1033AA3-F81F-FB28-8671-3644AB1F69CF}"/>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21219274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EC3CA1-D3A4-EBB3-AF01-E09D7570201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BDEF118-1392-7BEF-FA07-6ABB90A57D88}"/>
              </a:ext>
            </a:extLst>
          </p:cNvPr>
          <p:cNvSpPr>
            <a:spLocks noGrp="1"/>
          </p:cNvSpPr>
          <p:nvPr>
            <p:ph type="body" sz="quarter" idx="11"/>
          </p:nvPr>
        </p:nvSpPr>
        <p:spPr>
          <a:xfrm>
            <a:off x="337294" y="2477378"/>
            <a:ext cx="11275585" cy="2571666"/>
          </a:xfrm>
        </p:spPr>
        <p:txBody>
          <a:bodyPr/>
          <a:lstStyle/>
          <a:p>
            <a:r>
              <a:rPr lang="zh-CN" altLang="en-US" dirty="0"/>
              <a:t>一、应用文写作的主旨</a:t>
            </a:r>
            <a:endParaRPr lang="en-US" altLang="zh-CN" dirty="0"/>
          </a:p>
          <a:p>
            <a:r>
              <a:rPr lang="zh-CN" altLang="en-US" dirty="0"/>
              <a:t>（二）主旨的确立</a:t>
            </a:r>
            <a:endParaRPr lang="en-US" altLang="zh-CN" dirty="0"/>
          </a:p>
          <a:p>
            <a:r>
              <a:rPr lang="en-US" altLang="zh-CN" dirty="0"/>
              <a:t>2. </a:t>
            </a:r>
            <a:r>
              <a:rPr lang="zh-CN" altLang="en-US" dirty="0"/>
              <a:t>集中性：主旨表达的基本原则</a:t>
            </a:r>
            <a:endParaRPr lang="en-US" altLang="zh-CN" dirty="0"/>
          </a:p>
          <a:p>
            <a:r>
              <a:rPr lang="zh-CN" altLang="en-US" dirty="0"/>
              <a:t>“集中性”是应用文主旨最突出的特点之一，指的是一篇文章只能表达一个主要意图或基本观点，做到“一文一事”，避免内容庞杂、主旨分散。</a:t>
            </a:r>
          </a:p>
        </p:txBody>
      </p:sp>
      <p:sp>
        <p:nvSpPr>
          <p:cNvPr id="4" name="文本占位符 3">
            <a:extLst>
              <a:ext uri="{FF2B5EF4-FFF2-40B4-BE49-F238E27FC236}">
                <a16:creationId xmlns:a16="http://schemas.microsoft.com/office/drawing/2014/main" id="{8F8E98D2-1817-38AC-EEC8-52349089A3C7}"/>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40488074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9A76DC-62F8-7535-C0DE-24AA4D49D3D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01683D2-3FE3-366E-357C-C975293D8AA9}"/>
              </a:ext>
            </a:extLst>
          </p:cNvPr>
          <p:cNvSpPr>
            <a:spLocks noGrp="1"/>
          </p:cNvSpPr>
          <p:nvPr>
            <p:ph type="body" sz="quarter" idx="11"/>
          </p:nvPr>
        </p:nvSpPr>
        <p:spPr>
          <a:xfrm>
            <a:off x="337294" y="2477380"/>
            <a:ext cx="11275585" cy="2571666"/>
          </a:xfrm>
        </p:spPr>
        <p:txBody>
          <a:bodyPr/>
          <a:lstStyle/>
          <a:p>
            <a:r>
              <a:rPr lang="zh-CN" altLang="en-US" dirty="0"/>
              <a:t>二、申请书</a:t>
            </a:r>
            <a:endParaRPr lang="en-US" altLang="zh-CN" dirty="0"/>
          </a:p>
          <a:p>
            <a:r>
              <a:rPr lang="zh-CN" altLang="en-US" dirty="0"/>
              <a:t>（二）申请书的类型</a:t>
            </a:r>
            <a:endParaRPr lang="en-US" altLang="zh-CN" dirty="0"/>
          </a:p>
          <a:p>
            <a:r>
              <a:rPr lang="en-US" altLang="zh-CN" dirty="0"/>
              <a:t>1. </a:t>
            </a:r>
            <a:r>
              <a:rPr lang="zh-CN" altLang="en-US" dirty="0"/>
              <a:t>要求解决问题的申请书</a:t>
            </a:r>
            <a:endParaRPr lang="en-US" altLang="zh-CN" dirty="0"/>
          </a:p>
          <a:p>
            <a:r>
              <a:rPr lang="zh-CN" altLang="en-US" dirty="0"/>
              <a:t>用于个人或单位向组织、单位提出解决具体问题的请求。如住房申请、困难补助申请、调岗申请、医疗费用补助申请等。</a:t>
            </a:r>
          </a:p>
        </p:txBody>
      </p:sp>
      <p:sp>
        <p:nvSpPr>
          <p:cNvPr id="4" name="文本占位符 3">
            <a:extLst>
              <a:ext uri="{FF2B5EF4-FFF2-40B4-BE49-F238E27FC236}">
                <a16:creationId xmlns:a16="http://schemas.microsoft.com/office/drawing/2014/main" id="{5E7B9285-6D28-E5E9-234F-65E2560CB287}"/>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396365681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8D6995-0051-0A54-04F2-47C13716BE8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55F7FBE-14F8-CA7A-BA26-67FE446565D2}"/>
              </a:ext>
            </a:extLst>
          </p:cNvPr>
          <p:cNvSpPr>
            <a:spLocks noGrp="1"/>
          </p:cNvSpPr>
          <p:nvPr>
            <p:ph type="body" sz="quarter" idx="11"/>
          </p:nvPr>
        </p:nvSpPr>
        <p:spPr>
          <a:xfrm>
            <a:off x="337294" y="2477380"/>
            <a:ext cx="11275585" cy="2571666"/>
          </a:xfrm>
        </p:spPr>
        <p:txBody>
          <a:bodyPr/>
          <a:lstStyle/>
          <a:p>
            <a:r>
              <a:rPr lang="zh-CN" altLang="en-US" dirty="0"/>
              <a:t>二、申请书</a:t>
            </a:r>
            <a:endParaRPr lang="en-US" altLang="zh-CN" dirty="0"/>
          </a:p>
          <a:p>
            <a:r>
              <a:rPr lang="zh-CN" altLang="en-US" dirty="0"/>
              <a:t>（二）申请书的类型</a:t>
            </a:r>
            <a:endParaRPr lang="en-US" altLang="zh-CN" dirty="0"/>
          </a:p>
          <a:p>
            <a:r>
              <a:rPr lang="en-US" altLang="zh-CN" dirty="0"/>
              <a:t>2. </a:t>
            </a:r>
            <a:r>
              <a:rPr lang="zh-CN" altLang="en-US" dirty="0"/>
              <a:t>要求加入组织的申请书</a:t>
            </a:r>
            <a:endParaRPr lang="en-US" altLang="zh-CN" dirty="0"/>
          </a:p>
          <a:p>
            <a:r>
              <a:rPr lang="zh-CN" altLang="en-US" dirty="0"/>
              <a:t>用于表达希望加入某一组织的意愿。如入党申请书、入团申请书、加入社团组织申请书、志愿者申请书等。</a:t>
            </a:r>
          </a:p>
        </p:txBody>
      </p:sp>
      <p:sp>
        <p:nvSpPr>
          <p:cNvPr id="4" name="文本占位符 3">
            <a:extLst>
              <a:ext uri="{FF2B5EF4-FFF2-40B4-BE49-F238E27FC236}">
                <a16:creationId xmlns:a16="http://schemas.microsoft.com/office/drawing/2014/main" id="{C7EFDE80-C332-3CA9-4D5E-85DABC54CBF7}"/>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324510842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5374AF-2DBD-748C-48EB-B79430F6FC8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B15E464-FD3E-1F07-13C4-9DFFB0F4B231}"/>
              </a:ext>
            </a:extLst>
          </p:cNvPr>
          <p:cNvSpPr>
            <a:spLocks noGrp="1"/>
          </p:cNvSpPr>
          <p:nvPr>
            <p:ph type="body" sz="quarter" idx="11"/>
          </p:nvPr>
        </p:nvSpPr>
        <p:spPr>
          <a:xfrm>
            <a:off x="337294" y="2477380"/>
            <a:ext cx="11275585" cy="2571666"/>
          </a:xfrm>
        </p:spPr>
        <p:txBody>
          <a:bodyPr/>
          <a:lstStyle/>
          <a:p>
            <a:r>
              <a:rPr lang="zh-CN" altLang="en-US" dirty="0"/>
              <a:t>二、申请书</a:t>
            </a:r>
            <a:endParaRPr lang="en-US" altLang="zh-CN" dirty="0"/>
          </a:p>
          <a:p>
            <a:r>
              <a:rPr lang="zh-CN" altLang="en-US" dirty="0"/>
              <a:t>（二）申请书的类型</a:t>
            </a:r>
            <a:endParaRPr lang="en-US" altLang="zh-CN" dirty="0"/>
          </a:p>
          <a:p>
            <a:r>
              <a:rPr lang="en-US" altLang="zh-CN" dirty="0"/>
              <a:t>3. </a:t>
            </a:r>
            <a:r>
              <a:rPr lang="zh-CN" altLang="en-US" dirty="0"/>
              <a:t>要求获得某种权利或资格的申请书</a:t>
            </a:r>
            <a:endParaRPr lang="en-US" altLang="zh-CN" dirty="0"/>
          </a:p>
          <a:p>
            <a:r>
              <a:rPr lang="zh-CN" altLang="en-US" dirty="0"/>
              <a:t>用于申请特定权利、资格或资源。如入学申请书、奖学金申请书、专利申请书、商标注册申请书、执业资格申请书等。</a:t>
            </a:r>
          </a:p>
        </p:txBody>
      </p:sp>
      <p:sp>
        <p:nvSpPr>
          <p:cNvPr id="4" name="文本占位符 3">
            <a:extLst>
              <a:ext uri="{FF2B5EF4-FFF2-40B4-BE49-F238E27FC236}">
                <a16:creationId xmlns:a16="http://schemas.microsoft.com/office/drawing/2014/main" id="{B34F048F-73AF-B000-491E-CEFCED568EFE}"/>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224066738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1B958F-C8AC-AC22-63D1-00D0421E99F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3EED854-AAEB-9583-9BEC-3EB052F5AE37}"/>
              </a:ext>
            </a:extLst>
          </p:cNvPr>
          <p:cNvSpPr>
            <a:spLocks noGrp="1"/>
          </p:cNvSpPr>
          <p:nvPr>
            <p:ph type="body" sz="quarter" idx="11"/>
          </p:nvPr>
        </p:nvSpPr>
        <p:spPr>
          <a:xfrm>
            <a:off x="337294" y="1969550"/>
            <a:ext cx="11275585" cy="3587329"/>
          </a:xfrm>
        </p:spPr>
        <p:txBody>
          <a:bodyPr/>
          <a:lstStyle/>
          <a:p>
            <a:r>
              <a:rPr lang="zh-CN" altLang="en-US" dirty="0"/>
              <a:t>二、申请书</a:t>
            </a:r>
            <a:endParaRPr lang="en-US" altLang="zh-CN" dirty="0"/>
          </a:p>
          <a:p>
            <a:r>
              <a:rPr lang="zh-CN" altLang="en-US" dirty="0"/>
              <a:t>（三）申请书的格式与写法</a:t>
            </a:r>
            <a:endParaRPr lang="en-US" altLang="zh-CN" dirty="0"/>
          </a:p>
          <a:p>
            <a:r>
              <a:rPr lang="en-US" altLang="zh-CN" dirty="0"/>
              <a:t>1. </a:t>
            </a:r>
            <a:r>
              <a:rPr lang="zh-CN" altLang="en-US" dirty="0"/>
              <a:t>标题</a:t>
            </a:r>
            <a:endParaRPr lang="en-US" altLang="zh-CN" dirty="0"/>
          </a:p>
          <a:p>
            <a:r>
              <a:rPr lang="zh-CN" altLang="en-US" dirty="0"/>
              <a:t>标题写在第一行居中位置，主要有 </a:t>
            </a:r>
            <a:r>
              <a:rPr lang="en-US" altLang="zh-CN" dirty="0"/>
              <a:t>3 </a:t>
            </a:r>
            <a:r>
              <a:rPr lang="zh-CN" altLang="en-US" dirty="0"/>
              <a:t>种写法。</a:t>
            </a:r>
            <a:endParaRPr lang="en-US" altLang="zh-CN" dirty="0"/>
          </a:p>
          <a:p>
            <a:pPr marL="1074738" indent="-342900">
              <a:buSzPct val="80000"/>
              <a:buFont typeface="Wingdings" panose="05000000000000000000" pitchFamily="2" charset="2"/>
              <a:buChar char="l"/>
            </a:pPr>
            <a:r>
              <a:rPr lang="zh-CN" altLang="en-US" dirty="0"/>
              <a:t>仅写“申请书”三字。</a:t>
            </a:r>
            <a:endParaRPr lang="en-US" altLang="zh-CN" dirty="0"/>
          </a:p>
          <a:p>
            <a:pPr marL="1074738" indent="-342900">
              <a:buSzPct val="80000"/>
              <a:buFont typeface="Wingdings" panose="05000000000000000000" pitchFamily="2" charset="2"/>
              <a:buChar char="l"/>
            </a:pPr>
            <a:r>
              <a:rPr lang="zh-CN" altLang="en-US" dirty="0"/>
              <a:t>由“内容 </a:t>
            </a:r>
            <a:r>
              <a:rPr lang="en-US" altLang="zh-CN" dirty="0"/>
              <a:t>+ </a:t>
            </a:r>
            <a:r>
              <a:rPr lang="zh-CN" altLang="en-US" dirty="0"/>
              <a:t>申请书”构成，如</a:t>
            </a:r>
            <a:r>
              <a:rPr lang="en-US" altLang="zh-CN" dirty="0"/>
              <a:t>《</a:t>
            </a:r>
            <a:r>
              <a:rPr lang="zh-CN" altLang="en-US" dirty="0"/>
              <a:t>入党申请书</a:t>
            </a:r>
            <a:r>
              <a:rPr lang="en-US" altLang="zh-CN" dirty="0"/>
              <a:t>》</a:t>
            </a:r>
            <a:r>
              <a:rPr lang="zh-CN" altLang="en-US" dirty="0"/>
              <a:t>。</a:t>
            </a:r>
            <a:endParaRPr lang="en-US" altLang="zh-CN" dirty="0"/>
          </a:p>
          <a:p>
            <a:pPr marL="1074738" indent="-342900">
              <a:buSzPct val="80000"/>
              <a:buFont typeface="Wingdings" panose="05000000000000000000" pitchFamily="2" charset="2"/>
              <a:buChar char="l"/>
            </a:pPr>
            <a:r>
              <a:rPr lang="zh-CN" altLang="en-US" dirty="0"/>
              <a:t>由“关于 </a:t>
            </a:r>
            <a:r>
              <a:rPr lang="en-US" altLang="zh-CN" dirty="0"/>
              <a:t>+ </a:t>
            </a:r>
            <a:r>
              <a:rPr lang="zh-CN" altLang="en-US" dirty="0"/>
              <a:t>内容 </a:t>
            </a:r>
            <a:r>
              <a:rPr lang="en-US" altLang="zh-CN" dirty="0"/>
              <a:t>+ </a:t>
            </a:r>
            <a:r>
              <a:rPr lang="zh-CN" altLang="en-US" dirty="0"/>
              <a:t>申请书”构成，如</a:t>
            </a:r>
            <a:r>
              <a:rPr lang="en-US" altLang="zh-CN" dirty="0"/>
              <a:t>《</a:t>
            </a:r>
            <a:r>
              <a:rPr lang="zh-CN" altLang="en-US" dirty="0"/>
              <a:t>关于申请加入文学社的申请书</a:t>
            </a:r>
            <a:r>
              <a:rPr lang="en-US" altLang="zh-CN" dirty="0"/>
              <a:t>》</a:t>
            </a:r>
            <a:r>
              <a:rPr lang="zh-CN" altLang="en-US" dirty="0"/>
              <a:t>。</a:t>
            </a:r>
          </a:p>
        </p:txBody>
      </p:sp>
      <p:sp>
        <p:nvSpPr>
          <p:cNvPr id="4" name="文本占位符 3">
            <a:extLst>
              <a:ext uri="{FF2B5EF4-FFF2-40B4-BE49-F238E27FC236}">
                <a16:creationId xmlns:a16="http://schemas.microsoft.com/office/drawing/2014/main" id="{DE18A0D3-D77D-55B4-8F85-2280DF82BEA4}"/>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391663554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0D342D-CB8C-B86C-89D1-AD42D85C532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7EE9110-DB74-4909-A29B-B8096DA420BA}"/>
              </a:ext>
            </a:extLst>
          </p:cNvPr>
          <p:cNvSpPr>
            <a:spLocks noGrp="1"/>
          </p:cNvSpPr>
          <p:nvPr>
            <p:ph type="body" sz="quarter" idx="11"/>
          </p:nvPr>
        </p:nvSpPr>
        <p:spPr>
          <a:xfrm>
            <a:off x="337294" y="2477382"/>
            <a:ext cx="11275585" cy="2571666"/>
          </a:xfrm>
        </p:spPr>
        <p:txBody>
          <a:bodyPr/>
          <a:lstStyle/>
          <a:p>
            <a:r>
              <a:rPr lang="zh-CN" altLang="en-US" dirty="0"/>
              <a:t>二、申请书</a:t>
            </a:r>
            <a:endParaRPr lang="en-US" altLang="zh-CN" dirty="0"/>
          </a:p>
          <a:p>
            <a:r>
              <a:rPr lang="zh-CN" altLang="en-US" dirty="0"/>
              <a:t>（三）申请书的格式与写法</a:t>
            </a:r>
            <a:endParaRPr lang="en-US" altLang="zh-CN" dirty="0"/>
          </a:p>
          <a:p>
            <a:r>
              <a:rPr lang="en-US" altLang="zh-CN" dirty="0"/>
              <a:t>2. </a:t>
            </a:r>
            <a:r>
              <a:rPr lang="zh-CN" altLang="en-US" dirty="0"/>
              <a:t>称谓</a:t>
            </a:r>
            <a:endParaRPr lang="en-US" altLang="zh-CN" dirty="0"/>
          </a:p>
          <a:p>
            <a:r>
              <a:rPr lang="zh-CN" altLang="en-US" dirty="0"/>
              <a:t>另起一行，顶格加冒号书写收文单位名称或负责人职务，如“尊敬的 </a:t>
            </a:r>
            <a:r>
              <a:rPr lang="en-US" altLang="zh-CN" dirty="0"/>
              <a:t>×× </a:t>
            </a:r>
            <a:r>
              <a:rPr lang="zh-CN" altLang="en-US" dirty="0"/>
              <a:t>党支部”“尊敬的校团委”“</a:t>
            </a:r>
            <a:r>
              <a:rPr lang="en-US" altLang="zh-CN" dirty="0"/>
              <a:t>×× </a:t>
            </a:r>
            <a:r>
              <a:rPr lang="zh-CN" altLang="en-US" dirty="0"/>
              <a:t>人事处负责人”等。</a:t>
            </a:r>
          </a:p>
        </p:txBody>
      </p:sp>
      <p:sp>
        <p:nvSpPr>
          <p:cNvPr id="4" name="文本占位符 3">
            <a:extLst>
              <a:ext uri="{FF2B5EF4-FFF2-40B4-BE49-F238E27FC236}">
                <a16:creationId xmlns:a16="http://schemas.microsoft.com/office/drawing/2014/main" id="{9126F00E-E246-DF89-7C47-BD754E6AE1FF}"/>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230500071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15CD3F-40E8-791A-D9AE-89A29A31EAB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FA11DB5-1DD4-25AA-5898-D4BE60099E06}"/>
              </a:ext>
            </a:extLst>
          </p:cNvPr>
          <p:cNvSpPr>
            <a:spLocks noGrp="1"/>
          </p:cNvSpPr>
          <p:nvPr>
            <p:ph type="body" sz="quarter" idx="11"/>
          </p:nvPr>
        </p:nvSpPr>
        <p:spPr>
          <a:xfrm>
            <a:off x="337294" y="1461719"/>
            <a:ext cx="11275585" cy="4602991"/>
          </a:xfrm>
        </p:spPr>
        <p:txBody>
          <a:bodyPr/>
          <a:lstStyle/>
          <a:p>
            <a:r>
              <a:rPr lang="zh-CN" altLang="en-US" dirty="0"/>
              <a:t>二、申请书</a:t>
            </a:r>
            <a:endParaRPr lang="en-US" altLang="zh-CN" dirty="0"/>
          </a:p>
          <a:p>
            <a:r>
              <a:rPr lang="zh-CN" altLang="en-US" dirty="0"/>
              <a:t>（三）申请书的格式与写法</a:t>
            </a:r>
            <a:endParaRPr lang="en-US" altLang="zh-CN" dirty="0"/>
          </a:p>
          <a:p>
            <a:r>
              <a:rPr lang="en-US" altLang="zh-CN" dirty="0"/>
              <a:t>3. </a:t>
            </a:r>
            <a:r>
              <a:rPr lang="zh-CN" altLang="en-US" dirty="0"/>
              <a:t>正文</a:t>
            </a:r>
            <a:endParaRPr lang="en-US" altLang="zh-CN" dirty="0"/>
          </a:p>
          <a:p>
            <a:r>
              <a:rPr lang="zh-CN" altLang="en-US" dirty="0"/>
              <a:t>正文是申请书的核心部分，通常包括以下 </a:t>
            </a:r>
            <a:r>
              <a:rPr lang="en-US" altLang="zh-CN" dirty="0"/>
              <a:t>3 </a:t>
            </a:r>
            <a:r>
              <a:rPr lang="zh-CN" altLang="en-US" dirty="0"/>
              <a:t>个方面的内容。</a:t>
            </a:r>
            <a:endParaRPr lang="en-US" altLang="zh-CN" dirty="0"/>
          </a:p>
          <a:p>
            <a:pPr marL="1074738" indent="-342900">
              <a:buSzPct val="80000"/>
              <a:buFont typeface="Wingdings" panose="05000000000000000000" pitchFamily="2" charset="2"/>
              <a:buChar char="l"/>
            </a:pPr>
            <a:r>
              <a:rPr lang="zh-CN" altLang="en-US" dirty="0"/>
              <a:t>申请事项：开宗明义，简明扼要地说明自己的请求或愿望。</a:t>
            </a:r>
            <a:endParaRPr lang="en-US" altLang="zh-CN" dirty="0"/>
          </a:p>
          <a:p>
            <a:pPr marL="1074738" indent="-342900">
              <a:buSzPct val="80000"/>
              <a:buFont typeface="Wingdings" panose="05000000000000000000" pitchFamily="2" charset="2"/>
              <a:buChar char="l"/>
            </a:pPr>
            <a:r>
              <a:rPr lang="zh-CN" altLang="en-US" dirty="0"/>
              <a:t>申请理由：详细说明申请的理由和依据。应根据申请内容，有针对性地陈述自己的动机、认识、条件、背景等，增强说服力。</a:t>
            </a:r>
            <a:endParaRPr lang="en-US" altLang="zh-CN" dirty="0"/>
          </a:p>
          <a:p>
            <a:pPr marL="1074738" indent="-342900">
              <a:buSzPct val="80000"/>
              <a:buFont typeface="Wingdings" panose="05000000000000000000" pitchFamily="2" charset="2"/>
              <a:buChar char="l"/>
            </a:pPr>
            <a:r>
              <a:rPr lang="zh-CN" altLang="en-US" dirty="0"/>
              <a:t>申请态度：表达自己对申请事项的重视程度和积极态度，表明愿意接受组织的考察、指导或安排，请求批准。</a:t>
            </a:r>
          </a:p>
        </p:txBody>
      </p:sp>
      <p:sp>
        <p:nvSpPr>
          <p:cNvPr id="4" name="文本占位符 3">
            <a:extLst>
              <a:ext uri="{FF2B5EF4-FFF2-40B4-BE49-F238E27FC236}">
                <a16:creationId xmlns:a16="http://schemas.microsoft.com/office/drawing/2014/main" id="{8170F486-8FC2-61D5-DF63-AA3029CE7192}"/>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23826643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234850-DD5A-0E9B-4FDE-C77B5AC225B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27F9A1E-3544-BCF1-9AF9-1A140A4A3547}"/>
              </a:ext>
            </a:extLst>
          </p:cNvPr>
          <p:cNvSpPr>
            <a:spLocks noGrp="1"/>
          </p:cNvSpPr>
          <p:nvPr>
            <p:ph type="body" sz="quarter" idx="11"/>
          </p:nvPr>
        </p:nvSpPr>
        <p:spPr>
          <a:xfrm>
            <a:off x="337294" y="2477382"/>
            <a:ext cx="11275585" cy="2571666"/>
          </a:xfrm>
        </p:spPr>
        <p:txBody>
          <a:bodyPr/>
          <a:lstStyle/>
          <a:p>
            <a:r>
              <a:rPr lang="zh-CN" altLang="en-US" dirty="0"/>
              <a:t>二、申请书</a:t>
            </a:r>
            <a:endParaRPr lang="en-US" altLang="zh-CN" dirty="0"/>
          </a:p>
          <a:p>
            <a:r>
              <a:rPr lang="zh-CN" altLang="en-US" dirty="0"/>
              <a:t>（三）申请书的格式与写法</a:t>
            </a:r>
            <a:endParaRPr lang="en-US" altLang="zh-CN" dirty="0"/>
          </a:p>
          <a:p>
            <a:r>
              <a:rPr lang="en-US" altLang="zh-CN" dirty="0"/>
              <a:t>4. </a:t>
            </a:r>
            <a:r>
              <a:rPr lang="zh-CN" altLang="en-US" dirty="0"/>
              <a:t>结语</a:t>
            </a:r>
            <a:endParaRPr lang="en-US" altLang="zh-CN" dirty="0"/>
          </a:p>
          <a:p>
            <a:r>
              <a:rPr lang="zh-CN" altLang="en-US" dirty="0"/>
              <a:t>结语一般表达敬意或希望，常用语有“此致敬礼”“恳请组织批准”“请领导予以考虑”“请予以批准为盼”等。</a:t>
            </a:r>
          </a:p>
        </p:txBody>
      </p:sp>
      <p:sp>
        <p:nvSpPr>
          <p:cNvPr id="4" name="文本占位符 3">
            <a:extLst>
              <a:ext uri="{FF2B5EF4-FFF2-40B4-BE49-F238E27FC236}">
                <a16:creationId xmlns:a16="http://schemas.microsoft.com/office/drawing/2014/main" id="{EC981CD2-91E8-0A1D-6E2E-8EE54F50D154}"/>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388008248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08EE1A-863D-41E1-74EB-9FCDB75C4E6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24DBF38-974E-8ABA-085A-17B26C673ADF}"/>
              </a:ext>
            </a:extLst>
          </p:cNvPr>
          <p:cNvSpPr>
            <a:spLocks noGrp="1"/>
          </p:cNvSpPr>
          <p:nvPr>
            <p:ph type="body" sz="quarter" idx="11"/>
          </p:nvPr>
        </p:nvSpPr>
        <p:spPr>
          <a:xfrm>
            <a:off x="337294" y="2731297"/>
            <a:ext cx="11275585" cy="2063835"/>
          </a:xfrm>
        </p:spPr>
        <p:txBody>
          <a:bodyPr/>
          <a:lstStyle/>
          <a:p>
            <a:r>
              <a:rPr lang="zh-CN" altLang="en-US" dirty="0"/>
              <a:t>二、申请书</a:t>
            </a:r>
            <a:endParaRPr lang="en-US" altLang="zh-CN" dirty="0"/>
          </a:p>
          <a:p>
            <a:r>
              <a:rPr lang="zh-CN" altLang="en-US" dirty="0"/>
              <a:t>（三）申请书的格式与写法</a:t>
            </a:r>
            <a:endParaRPr lang="en-US" altLang="zh-CN" dirty="0"/>
          </a:p>
          <a:p>
            <a:r>
              <a:rPr lang="en-US" altLang="zh-CN" dirty="0"/>
              <a:t>5. </a:t>
            </a:r>
            <a:r>
              <a:rPr lang="zh-CN" altLang="en-US" dirty="0"/>
              <a:t>落款</a:t>
            </a:r>
            <a:endParaRPr lang="en-US" altLang="zh-CN" dirty="0"/>
          </a:p>
          <a:p>
            <a:r>
              <a:rPr lang="zh-CN" altLang="en-US" dirty="0"/>
              <a:t>落款包括申请人姓名（单位名称）和申请日期，写在正文右下方。</a:t>
            </a:r>
          </a:p>
        </p:txBody>
      </p:sp>
      <p:sp>
        <p:nvSpPr>
          <p:cNvPr id="4" name="文本占位符 3">
            <a:extLst>
              <a:ext uri="{FF2B5EF4-FFF2-40B4-BE49-F238E27FC236}">
                <a16:creationId xmlns:a16="http://schemas.microsoft.com/office/drawing/2014/main" id="{E64BC0E9-C1F5-32E4-51F1-FE1216C2B355}"/>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375385868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439B4B-8E52-C978-C4CA-46F527E4303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7D0BCE3-4117-C2D1-2F13-C862DC78F617}"/>
              </a:ext>
            </a:extLst>
          </p:cNvPr>
          <p:cNvSpPr>
            <a:spLocks noGrp="1"/>
          </p:cNvSpPr>
          <p:nvPr>
            <p:ph type="body" sz="quarter" idx="11"/>
          </p:nvPr>
        </p:nvSpPr>
        <p:spPr>
          <a:xfrm>
            <a:off x="337294" y="2477382"/>
            <a:ext cx="11275585" cy="2571666"/>
          </a:xfrm>
        </p:spPr>
        <p:txBody>
          <a:bodyPr/>
          <a:lstStyle/>
          <a:p>
            <a:r>
              <a:rPr lang="zh-CN" altLang="en-US" dirty="0"/>
              <a:t>二、申请书</a:t>
            </a:r>
            <a:endParaRPr lang="en-US" altLang="zh-CN" dirty="0"/>
          </a:p>
          <a:p>
            <a:r>
              <a:rPr lang="zh-CN" altLang="en-US" dirty="0"/>
              <a:t>（四）申请书的写作要求</a:t>
            </a:r>
          </a:p>
          <a:p>
            <a:r>
              <a:rPr lang="en-US" altLang="zh-CN" dirty="0"/>
              <a:t>1. </a:t>
            </a:r>
            <a:r>
              <a:rPr lang="zh-CN" altLang="en-US" dirty="0"/>
              <a:t>意愿明确，理由充分</a:t>
            </a:r>
            <a:endParaRPr lang="en-US" altLang="zh-CN" dirty="0"/>
          </a:p>
          <a:p>
            <a:r>
              <a:rPr lang="zh-CN" altLang="en-US" dirty="0"/>
              <a:t>申请书应清楚表达申请事项，并提供充分的理由支持。理由应真实可信、逻辑清晰，能够体现申请人的资格、动机和必要性。</a:t>
            </a:r>
          </a:p>
        </p:txBody>
      </p:sp>
      <p:sp>
        <p:nvSpPr>
          <p:cNvPr id="4" name="文本占位符 3">
            <a:extLst>
              <a:ext uri="{FF2B5EF4-FFF2-40B4-BE49-F238E27FC236}">
                <a16:creationId xmlns:a16="http://schemas.microsoft.com/office/drawing/2014/main" id="{04200401-C1F4-0A77-68C1-48803F76FE72}"/>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311382907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ABBEC8-7598-B298-169F-3185D61C58E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DEDD2CD-DB52-596E-A613-6CB67E5C4AA4}"/>
              </a:ext>
            </a:extLst>
          </p:cNvPr>
          <p:cNvSpPr>
            <a:spLocks noGrp="1"/>
          </p:cNvSpPr>
          <p:nvPr>
            <p:ph type="body" sz="quarter" idx="11"/>
          </p:nvPr>
        </p:nvSpPr>
        <p:spPr>
          <a:xfrm>
            <a:off x="337294" y="2477382"/>
            <a:ext cx="11275585" cy="2571666"/>
          </a:xfrm>
        </p:spPr>
        <p:txBody>
          <a:bodyPr/>
          <a:lstStyle/>
          <a:p>
            <a:r>
              <a:rPr lang="zh-CN" altLang="en-US" dirty="0"/>
              <a:t>二、申请书</a:t>
            </a:r>
            <a:endParaRPr lang="en-US" altLang="zh-CN" dirty="0"/>
          </a:p>
          <a:p>
            <a:r>
              <a:rPr lang="zh-CN" altLang="en-US" dirty="0"/>
              <a:t>（四）申请书的写作要求</a:t>
            </a:r>
          </a:p>
          <a:p>
            <a:r>
              <a:rPr lang="en-US" altLang="zh-CN" dirty="0"/>
              <a:t>2. </a:t>
            </a:r>
            <a:r>
              <a:rPr lang="zh-CN" altLang="en-US" dirty="0"/>
              <a:t>把握分寸，突出重点</a:t>
            </a:r>
            <a:endParaRPr lang="en-US" altLang="zh-CN" dirty="0"/>
          </a:p>
          <a:p>
            <a:r>
              <a:rPr lang="zh-CN" altLang="en-US" dirty="0"/>
              <a:t>写作时应根据接收对象调整内容重点。对审批者已了解的情况可以简要带过，重点陈述其不了解但又十分关键的内容，以增强说服力。</a:t>
            </a:r>
          </a:p>
        </p:txBody>
      </p:sp>
      <p:sp>
        <p:nvSpPr>
          <p:cNvPr id="4" name="文本占位符 3">
            <a:extLst>
              <a:ext uri="{FF2B5EF4-FFF2-40B4-BE49-F238E27FC236}">
                <a16:creationId xmlns:a16="http://schemas.microsoft.com/office/drawing/2014/main" id="{F0EC2DCC-B87F-D24A-A33E-B1FCDF2582AE}"/>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65338348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7A708F-321B-8A10-40A0-952B0E89123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3C60857-C7B4-BD2A-1D46-0F44ACF18723}"/>
              </a:ext>
            </a:extLst>
          </p:cNvPr>
          <p:cNvSpPr>
            <a:spLocks noGrp="1"/>
          </p:cNvSpPr>
          <p:nvPr>
            <p:ph type="body" sz="quarter" idx="11"/>
          </p:nvPr>
        </p:nvSpPr>
        <p:spPr>
          <a:xfrm>
            <a:off x="337294" y="2477378"/>
            <a:ext cx="11275585" cy="2571666"/>
          </a:xfrm>
        </p:spPr>
        <p:txBody>
          <a:bodyPr/>
          <a:lstStyle/>
          <a:p>
            <a:r>
              <a:rPr lang="zh-CN" altLang="en-US" dirty="0"/>
              <a:t>一、应用文写作的主旨</a:t>
            </a:r>
            <a:endParaRPr lang="en-US" altLang="zh-CN" dirty="0"/>
          </a:p>
          <a:p>
            <a:r>
              <a:rPr lang="zh-CN" altLang="en-US" dirty="0"/>
              <a:t>（二）主旨的确立</a:t>
            </a:r>
            <a:endParaRPr lang="en-US" altLang="zh-CN" dirty="0"/>
          </a:p>
          <a:p>
            <a:r>
              <a:rPr lang="en-US" altLang="zh-CN" dirty="0"/>
              <a:t>3. </a:t>
            </a:r>
            <a:r>
              <a:rPr lang="zh-CN" altLang="en-US" dirty="0"/>
              <a:t>鲜明性：主旨表达的清晰要求</a:t>
            </a:r>
            <a:endParaRPr lang="en-US" altLang="zh-CN" dirty="0"/>
          </a:p>
          <a:p>
            <a:r>
              <a:rPr lang="zh-CN" altLang="en-US" dirty="0"/>
              <a:t>主旨的鲜明性是指文章的观点必须立场坚定、态度明确，反对模棱两可、含糊其辞。这是应用文区别于文学作品的重要特征之一。</a:t>
            </a:r>
          </a:p>
        </p:txBody>
      </p:sp>
      <p:sp>
        <p:nvSpPr>
          <p:cNvPr id="4" name="文本占位符 3">
            <a:extLst>
              <a:ext uri="{FF2B5EF4-FFF2-40B4-BE49-F238E27FC236}">
                <a16:creationId xmlns:a16="http://schemas.microsoft.com/office/drawing/2014/main" id="{ADB77401-78EA-D202-BB31-FB6218A004ED}"/>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21376571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EF3DA5-A4BF-EF3C-95AD-A26B4FE9BBF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B02132D-C926-8D00-6075-CEEA68A24BF2}"/>
              </a:ext>
            </a:extLst>
          </p:cNvPr>
          <p:cNvSpPr>
            <a:spLocks noGrp="1"/>
          </p:cNvSpPr>
          <p:nvPr>
            <p:ph type="body" sz="quarter" idx="11"/>
          </p:nvPr>
        </p:nvSpPr>
        <p:spPr>
          <a:xfrm>
            <a:off x="337294" y="2477382"/>
            <a:ext cx="11275585" cy="2571666"/>
          </a:xfrm>
        </p:spPr>
        <p:txBody>
          <a:bodyPr/>
          <a:lstStyle/>
          <a:p>
            <a:r>
              <a:rPr lang="zh-CN" altLang="en-US" dirty="0"/>
              <a:t>二、申请书</a:t>
            </a:r>
            <a:endParaRPr lang="en-US" altLang="zh-CN" dirty="0"/>
          </a:p>
          <a:p>
            <a:r>
              <a:rPr lang="zh-CN" altLang="en-US" dirty="0"/>
              <a:t>（四）申请书的写作要求</a:t>
            </a:r>
          </a:p>
          <a:p>
            <a:r>
              <a:rPr lang="en-US" altLang="zh-CN" dirty="0"/>
              <a:t>3. </a:t>
            </a:r>
            <a:r>
              <a:rPr lang="zh-CN" altLang="en-US" dirty="0"/>
              <a:t>语言准确，文字朴实</a:t>
            </a:r>
            <a:endParaRPr lang="en-US" altLang="zh-CN" dirty="0"/>
          </a:p>
          <a:p>
            <a:r>
              <a:rPr lang="zh-CN" altLang="en-US" dirty="0"/>
              <a:t>申请书的语言应简洁明了、朴实自然，避免使用浮夸、空洞或过于正式的表达方式。尤其在个人申请中，语言应体现真诚和尊重，而非过度修饰。</a:t>
            </a:r>
          </a:p>
        </p:txBody>
      </p:sp>
      <p:sp>
        <p:nvSpPr>
          <p:cNvPr id="4" name="文本占位符 3">
            <a:extLst>
              <a:ext uri="{FF2B5EF4-FFF2-40B4-BE49-F238E27FC236}">
                <a16:creationId xmlns:a16="http://schemas.microsoft.com/office/drawing/2014/main" id="{062B069A-F11B-BF3E-3B9B-4A460BC01DA6}"/>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229708233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5E864C-EE90-8CAC-5C88-284BBB7FC69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E1DA553-FB4C-77A2-3D7A-630B1DFB167E}"/>
              </a:ext>
            </a:extLst>
          </p:cNvPr>
          <p:cNvSpPr>
            <a:spLocks noGrp="1"/>
          </p:cNvSpPr>
          <p:nvPr>
            <p:ph type="body" sz="quarter" idx="11"/>
          </p:nvPr>
        </p:nvSpPr>
        <p:spPr>
          <a:xfrm>
            <a:off x="337294" y="2731297"/>
            <a:ext cx="11275585" cy="2063835"/>
          </a:xfrm>
        </p:spPr>
        <p:txBody>
          <a:bodyPr/>
          <a:lstStyle/>
          <a:p>
            <a:r>
              <a:rPr lang="zh-CN" altLang="en-US" dirty="0"/>
              <a:t>二、申请书</a:t>
            </a:r>
            <a:endParaRPr lang="en-US" altLang="zh-CN" dirty="0"/>
          </a:p>
          <a:p>
            <a:r>
              <a:rPr lang="zh-CN" altLang="en-US" dirty="0"/>
              <a:t>（四）申请书的写作要求</a:t>
            </a:r>
          </a:p>
          <a:p>
            <a:r>
              <a:rPr lang="en-US" altLang="zh-CN" dirty="0"/>
              <a:t>4. </a:t>
            </a:r>
            <a:r>
              <a:rPr lang="zh-CN" altLang="en-US" dirty="0"/>
              <a:t>结构完整，格式规范</a:t>
            </a:r>
            <a:endParaRPr lang="en-US" altLang="zh-CN" dirty="0"/>
          </a:p>
          <a:p>
            <a:r>
              <a:rPr lang="zh-CN" altLang="en-US" dirty="0"/>
              <a:t>申请书应具备完整的结构要素，格式应符合书信体的规范，避免随意省略或颠倒顺序。</a:t>
            </a:r>
          </a:p>
        </p:txBody>
      </p:sp>
      <p:sp>
        <p:nvSpPr>
          <p:cNvPr id="4" name="文本占位符 3">
            <a:extLst>
              <a:ext uri="{FF2B5EF4-FFF2-40B4-BE49-F238E27FC236}">
                <a16:creationId xmlns:a16="http://schemas.microsoft.com/office/drawing/2014/main" id="{53A193A2-1764-69D8-0647-EDC35EEC6ABB}"/>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125596823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0D3B37-A351-2234-2812-5FBEE38C386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F11D5EA-8AB8-9005-B665-21FD0F04C864}"/>
              </a:ext>
            </a:extLst>
          </p:cNvPr>
          <p:cNvSpPr>
            <a:spLocks noGrp="1"/>
          </p:cNvSpPr>
          <p:nvPr>
            <p:ph type="body" sz="quarter" idx="10"/>
          </p:nvPr>
        </p:nvSpPr>
        <p:spPr/>
        <p:txBody>
          <a:bodyPr/>
          <a:lstStyle/>
          <a:p>
            <a:r>
              <a:rPr lang="zh-CN" altLang="en-US" dirty="0"/>
              <a:t>常用私人文书写作</a:t>
            </a:r>
          </a:p>
        </p:txBody>
      </p:sp>
      <p:pic>
        <p:nvPicPr>
          <p:cNvPr id="6" name="图片占位符 5">
            <a:extLst>
              <a:ext uri="{FF2B5EF4-FFF2-40B4-BE49-F238E27FC236}">
                <a16:creationId xmlns:a16="http://schemas.microsoft.com/office/drawing/2014/main" id="{5BC7654B-A788-D3AE-E59A-DAED3C10ADB7}"/>
              </a:ext>
            </a:extLst>
          </p:cNvPr>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t="-92126" b="-92126"/>
          <a:stretch>
            <a:fillRect/>
          </a:stretch>
        </p:blipFill>
        <p:spPr>
          <a:prstGeom prst="rect">
            <a:avLst/>
          </a:prstGeom>
        </p:spPr>
      </p:pic>
      <p:sp>
        <p:nvSpPr>
          <p:cNvPr id="5" name="文本占位符 4">
            <a:extLst>
              <a:ext uri="{FF2B5EF4-FFF2-40B4-BE49-F238E27FC236}">
                <a16:creationId xmlns:a16="http://schemas.microsoft.com/office/drawing/2014/main" id="{5682773E-118F-F7D4-0331-6B903294B7CB}"/>
              </a:ext>
            </a:extLst>
          </p:cNvPr>
          <p:cNvSpPr>
            <a:spLocks noGrp="1"/>
          </p:cNvSpPr>
          <p:nvPr>
            <p:ph type="body" sz="quarter" idx="11"/>
          </p:nvPr>
        </p:nvSpPr>
        <p:spPr>
          <a:xfrm>
            <a:off x="337294" y="2209463"/>
            <a:ext cx="5245822" cy="3079497"/>
          </a:xfrm>
        </p:spPr>
        <p:txBody>
          <a:bodyPr/>
          <a:lstStyle/>
          <a:p>
            <a:r>
              <a:rPr lang="zh-CN" altLang="en-US" dirty="0"/>
              <a:t>二、申请书</a:t>
            </a:r>
            <a:endParaRPr lang="en-US" altLang="zh-CN" dirty="0"/>
          </a:p>
          <a:p>
            <a:r>
              <a:rPr lang="zh-CN" altLang="en-US" dirty="0"/>
              <a:t>（五）请示与申请书的区别</a:t>
            </a:r>
            <a:endParaRPr lang="en-US" altLang="zh-CN" dirty="0"/>
          </a:p>
          <a:p>
            <a:r>
              <a:rPr lang="zh-CN" altLang="en-US" dirty="0"/>
              <a:t>虽然“请示”和“申请书”在功能上都具有请求性质，但在文种性质、行文对象、语言风格和是否需要批复等方面存在明显区别，如表 </a:t>
            </a:r>
            <a:r>
              <a:rPr lang="en-US" altLang="zh-CN" dirty="0"/>
              <a:t>4-1 </a:t>
            </a:r>
            <a:r>
              <a:rPr lang="zh-CN" altLang="en-US" dirty="0"/>
              <a:t>所示。</a:t>
            </a:r>
          </a:p>
        </p:txBody>
      </p:sp>
    </p:spTree>
    <p:extLst>
      <p:ext uri="{BB962C8B-B14F-4D97-AF65-F5344CB8AC3E}">
        <p14:creationId xmlns:p14="http://schemas.microsoft.com/office/powerpoint/2010/main" val="40631189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B9B540-090F-9F7B-DF53-32A742634E8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518F489-42F2-D406-98DC-27BB513F0A30}"/>
              </a:ext>
            </a:extLst>
          </p:cNvPr>
          <p:cNvSpPr>
            <a:spLocks noGrp="1"/>
          </p:cNvSpPr>
          <p:nvPr>
            <p:ph type="body" sz="quarter" idx="11"/>
          </p:nvPr>
        </p:nvSpPr>
        <p:spPr>
          <a:xfrm>
            <a:off x="337294" y="2477376"/>
            <a:ext cx="11275585" cy="2571666"/>
          </a:xfrm>
        </p:spPr>
        <p:txBody>
          <a:bodyPr/>
          <a:lstStyle/>
          <a:p>
            <a:r>
              <a:rPr lang="zh-CN" altLang="en-US" dirty="0"/>
              <a:t>三、个人简历</a:t>
            </a:r>
            <a:endParaRPr lang="en-US" altLang="zh-CN" dirty="0"/>
          </a:p>
          <a:p>
            <a:r>
              <a:rPr lang="zh-CN" altLang="en-US" dirty="0"/>
              <a:t>（一）个人简历的特点</a:t>
            </a:r>
            <a:endParaRPr lang="en-US" altLang="zh-CN" dirty="0"/>
          </a:p>
          <a:p>
            <a:r>
              <a:rPr lang="en-US" altLang="zh-CN" dirty="0"/>
              <a:t>1. </a:t>
            </a:r>
            <a:r>
              <a:rPr lang="zh-CN" altLang="en-US" dirty="0"/>
              <a:t>目的性</a:t>
            </a:r>
            <a:endParaRPr lang="en-US" altLang="zh-CN" dirty="0"/>
          </a:p>
          <a:p>
            <a:r>
              <a:rPr lang="zh-CN" altLang="en-US" dirty="0"/>
              <a:t>个人简历的主要目的是推销自己，通过展示个人优势和特长，争取获得面试机会。因此，简历应紧紧围绕应聘岗位的要求，突出个人与职位相关的经历和能力。</a:t>
            </a:r>
          </a:p>
        </p:txBody>
      </p:sp>
      <p:sp>
        <p:nvSpPr>
          <p:cNvPr id="4" name="文本占位符 3">
            <a:extLst>
              <a:ext uri="{FF2B5EF4-FFF2-40B4-BE49-F238E27FC236}">
                <a16:creationId xmlns:a16="http://schemas.microsoft.com/office/drawing/2014/main" id="{B1E71EC2-29DE-A108-EDE8-1501E7413880}"/>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80397532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39C26A-C58D-5BAE-D163-226DD83B650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990B5AD-9666-2DE6-D147-AA0FCDA77A7F}"/>
              </a:ext>
            </a:extLst>
          </p:cNvPr>
          <p:cNvSpPr>
            <a:spLocks noGrp="1"/>
          </p:cNvSpPr>
          <p:nvPr>
            <p:ph type="body" sz="quarter" idx="11"/>
          </p:nvPr>
        </p:nvSpPr>
        <p:spPr>
          <a:xfrm>
            <a:off x="337294" y="2477376"/>
            <a:ext cx="11275585" cy="2571666"/>
          </a:xfrm>
        </p:spPr>
        <p:txBody>
          <a:bodyPr/>
          <a:lstStyle/>
          <a:p>
            <a:r>
              <a:rPr lang="zh-CN" altLang="en-US" dirty="0"/>
              <a:t>三、个人简历</a:t>
            </a:r>
            <a:endParaRPr lang="en-US" altLang="zh-CN" dirty="0"/>
          </a:p>
          <a:p>
            <a:r>
              <a:rPr lang="zh-CN" altLang="en-US" dirty="0"/>
              <a:t>（一）个人简历的特点</a:t>
            </a:r>
            <a:endParaRPr lang="en-US" altLang="zh-CN" dirty="0"/>
          </a:p>
          <a:p>
            <a:r>
              <a:rPr lang="en-US" altLang="zh-CN" dirty="0"/>
              <a:t>2. </a:t>
            </a:r>
            <a:r>
              <a:rPr lang="zh-CN" altLang="en-US" dirty="0"/>
              <a:t>直观性</a:t>
            </a:r>
            <a:endParaRPr lang="en-US" altLang="zh-CN" dirty="0"/>
          </a:p>
          <a:p>
            <a:r>
              <a:rPr lang="zh-CN" altLang="en-US" dirty="0"/>
              <a:t>简历应在有限的篇幅内清晰地展示求职者的个人概况，使招聘人员能够快速了解求职者的背景信息。简洁明了、条理清晰是简历的重要特征。</a:t>
            </a:r>
          </a:p>
        </p:txBody>
      </p:sp>
      <p:sp>
        <p:nvSpPr>
          <p:cNvPr id="4" name="文本占位符 3">
            <a:extLst>
              <a:ext uri="{FF2B5EF4-FFF2-40B4-BE49-F238E27FC236}">
                <a16:creationId xmlns:a16="http://schemas.microsoft.com/office/drawing/2014/main" id="{A5045071-0C91-9585-A10D-82F884B193E9}"/>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350362373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18BED2-66AA-027D-9CF6-DFEE801281C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E072C86-F3F3-A627-323A-BC099034032F}"/>
              </a:ext>
            </a:extLst>
          </p:cNvPr>
          <p:cNvSpPr>
            <a:spLocks noGrp="1"/>
          </p:cNvSpPr>
          <p:nvPr>
            <p:ph type="body" sz="quarter" idx="11"/>
          </p:nvPr>
        </p:nvSpPr>
        <p:spPr>
          <a:xfrm>
            <a:off x="337294" y="2477376"/>
            <a:ext cx="11275585" cy="2571666"/>
          </a:xfrm>
        </p:spPr>
        <p:txBody>
          <a:bodyPr/>
          <a:lstStyle/>
          <a:p>
            <a:r>
              <a:rPr lang="zh-CN" altLang="en-US" dirty="0"/>
              <a:t>三、个人简历</a:t>
            </a:r>
            <a:endParaRPr lang="en-US" altLang="zh-CN" dirty="0"/>
          </a:p>
          <a:p>
            <a:r>
              <a:rPr lang="zh-CN" altLang="en-US" dirty="0"/>
              <a:t>（一）个人简历的特点</a:t>
            </a:r>
            <a:endParaRPr lang="en-US" altLang="zh-CN" dirty="0"/>
          </a:p>
          <a:p>
            <a:r>
              <a:rPr lang="en-US" altLang="zh-CN" dirty="0"/>
              <a:t>3. </a:t>
            </a:r>
            <a:r>
              <a:rPr lang="zh-CN" altLang="en-US" dirty="0"/>
              <a:t>针对性</a:t>
            </a:r>
            <a:endParaRPr lang="en-US" altLang="zh-CN" dirty="0"/>
          </a:p>
          <a:p>
            <a:r>
              <a:rPr lang="zh-CN" altLang="en-US" dirty="0"/>
              <a:t>每份简历都应根据具体岗位需求进行定制，避免泛泛而谈。针对不同职位，简历的内容和侧重点应有所调整，以提高求职成功率。</a:t>
            </a:r>
          </a:p>
        </p:txBody>
      </p:sp>
      <p:sp>
        <p:nvSpPr>
          <p:cNvPr id="4" name="文本占位符 3">
            <a:extLst>
              <a:ext uri="{FF2B5EF4-FFF2-40B4-BE49-F238E27FC236}">
                <a16:creationId xmlns:a16="http://schemas.microsoft.com/office/drawing/2014/main" id="{52BE44AB-7516-09CD-B4BA-9164A5768100}"/>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260708943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3F0678-B46E-0091-2388-7B1E40BF6B7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739D24A-2AC8-3016-612D-6FB72676340C}"/>
              </a:ext>
            </a:extLst>
          </p:cNvPr>
          <p:cNvSpPr>
            <a:spLocks noGrp="1"/>
          </p:cNvSpPr>
          <p:nvPr>
            <p:ph type="body" sz="quarter" idx="11"/>
          </p:nvPr>
        </p:nvSpPr>
        <p:spPr>
          <a:xfrm>
            <a:off x="337294" y="2477377"/>
            <a:ext cx="11275585" cy="2571666"/>
          </a:xfrm>
        </p:spPr>
        <p:txBody>
          <a:bodyPr/>
          <a:lstStyle/>
          <a:p>
            <a:r>
              <a:rPr lang="zh-CN" altLang="en-US" dirty="0"/>
              <a:t>三、个人简历</a:t>
            </a:r>
            <a:endParaRPr lang="en-US" altLang="zh-CN" dirty="0"/>
          </a:p>
          <a:p>
            <a:r>
              <a:rPr lang="zh-CN" altLang="en-US" dirty="0"/>
              <a:t>（二）个人简历的类型</a:t>
            </a:r>
            <a:endParaRPr lang="en-US" altLang="zh-CN" dirty="0"/>
          </a:p>
          <a:p>
            <a:r>
              <a:rPr lang="en-US" altLang="zh-CN" dirty="0"/>
              <a:t>1. </a:t>
            </a:r>
            <a:r>
              <a:rPr lang="zh-CN" altLang="en-US" dirty="0"/>
              <a:t>时间型简历</a:t>
            </a:r>
            <a:endParaRPr lang="en-US" altLang="zh-CN" dirty="0"/>
          </a:p>
          <a:p>
            <a:r>
              <a:rPr lang="zh-CN" altLang="en-US" dirty="0"/>
              <a:t>时间型简历适合工作经验丰富的求职者，按时间顺序列出工作经历，强调每段工作的具体内容和工作业绩。通常采用倒序排列，将最近的工作经历放在前面。</a:t>
            </a:r>
          </a:p>
        </p:txBody>
      </p:sp>
      <p:sp>
        <p:nvSpPr>
          <p:cNvPr id="4" name="文本占位符 3">
            <a:extLst>
              <a:ext uri="{FF2B5EF4-FFF2-40B4-BE49-F238E27FC236}">
                <a16:creationId xmlns:a16="http://schemas.microsoft.com/office/drawing/2014/main" id="{28A93823-0E02-6723-569E-CCC80FDC9BA2}"/>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22225583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88123F-87D3-F851-5E41-D7B0EA29B9A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44B0657-A04E-292F-8EB7-21414D1B92B4}"/>
              </a:ext>
            </a:extLst>
          </p:cNvPr>
          <p:cNvSpPr>
            <a:spLocks noGrp="1"/>
          </p:cNvSpPr>
          <p:nvPr>
            <p:ph type="body" sz="quarter" idx="11"/>
          </p:nvPr>
        </p:nvSpPr>
        <p:spPr>
          <a:xfrm>
            <a:off x="337294" y="2731292"/>
            <a:ext cx="11275585" cy="2063835"/>
          </a:xfrm>
        </p:spPr>
        <p:txBody>
          <a:bodyPr/>
          <a:lstStyle/>
          <a:p>
            <a:r>
              <a:rPr lang="zh-CN" altLang="en-US" dirty="0"/>
              <a:t>三、个人简历</a:t>
            </a:r>
            <a:endParaRPr lang="en-US" altLang="zh-CN" dirty="0"/>
          </a:p>
          <a:p>
            <a:r>
              <a:rPr lang="zh-CN" altLang="en-US" dirty="0"/>
              <a:t>（二）个人简历的类型</a:t>
            </a:r>
            <a:endParaRPr lang="en-US" altLang="zh-CN" dirty="0"/>
          </a:p>
          <a:p>
            <a:r>
              <a:rPr lang="en-US" altLang="zh-CN" dirty="0"/>
              <a:t>2. </a:t>
            </a:r>
            <a:r>
              <a:rPr lang="zh-CN" altLang="en-US" dirty="0"/>
              <a:t>功能型简历功能型简历侧重于展示求职者的能力和特长，适合应届毕业生或转行求职者。通过列举技能、项目经验和成果，突出个人的核心竞争力。</a:t>
            </a:r>
          </a:p>
        </p:txBody>
      </p:sp>
      <p:sp>
        <p:nvSpPr>
          <p:cNvPr id="4" name="文本占位符 3">
            <a:extLst>
              <a:ext uri="{FF2B5EF4-FFF2-40B4-BE49-F238E27FC236}">
                <a16:creationId xmlns:a16="http://schemas.microsoft.com/office/drawing/2014/main" id="{6A214D9B-5F7C-D10C-948E-88A179E02812}"/>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26434823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7EA2D0-B260-7E12-BAD5-89C2E9235E2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2C85CE0-C6FD-7804-C3EC-5BB46340A90C}"/>
              </a:ext>
            </a:extLst>
          </p:cNvPr>
          <p:cNvSpPr>
            <a:spLocks noGrp="1"/>
          </p:cNvSpPr>
          <p:nvPr>
            <p:ph type="body" sz="quarter" idx="11"/>
          </p:nvPr>
        </p:nvSpPr>
        <p:spPr>
          <a:xfrm>
            <a:off x="337294" y="2477376"/>
            <a:ext cx="11275585" cy="2571666"/>
          </a:xfrm>
        </p:spPr>
        <p:txBody>
          <a:bodyPr/>
          <a:lstStyle/>
          <a:p>
            <a:r>
              <a:rPr lang="zh-CN" altLang="en-US" dirty="0"/>
              <a:t>三、个人简历</a:t>
            </a:r>
            <a:endParaRPr lang="en-US" altLang="zh-CN" dirty="0"/>
          </a:p>
          <a:p>
            <a:r>
              <a:rPr lang="zh-CN" altLang="en-US" dirty="0"/>
              <a:t>（二）个人简历的类型</a:t>
            </a:r>
            <a:endParaRPr lang="en-US" altLang="zh-CN" dirty="0"/>
          </a:p>
          <a:p>
            <a:r>
              <a:rPr lang="en-US" altLang="zh-CN" dirty="0"/>
              <a:t>3. </a:t>
            </a:r>
            <a:r>
              <a:rPr lang="zh-CN" altLang="en-US" dirty="0"/>
              <a:t>专业型简历专业型简历适用于对技术水平和专业能力要求较高的职位，如工程师、设计师等。简历需详细列出求职者的专业背景、技术技能及相关证书，重点展示个人的专业能力。</a:t>
            </a:r>
          </a:p>
        </p:txBody>
      </p:sp>
      <p:sp>
        <p:nvSpPr>
          <p:cNvPr id="4" name="文本占位符 3">
            <a:extLst>
              <a:ext uri="{FF2B5EF4-FFF2-40B4-BE49-F238E27FC236}">
                <a16:creationId xmlns:a16="http://schemas.microsoft.com/office/drawing/2014/main" id="{DE4D8E8C-5B16-9C8A-DE05-3B1789DA2EEE}"/>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3362496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4DC2D2-1512-0A56-0345-2D875D578B5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C5F6E08-3859-92A2-6DF4-E365D4EE8327}"/>
              </a:ext>
            </a:extLst>
          </p:cNvPr>
          <p:cNvSpPr>
            <a:spLocks noGrp="1"/>
          </p:cNvSpPr>
          <p:nvPr>
            <p:ph type="body" sz="quarter" idx="11"/>
          </p:nvPr>
        </p:nvSpPr>
        <p:spPr>
          <a:xfrm>
            <a:off x="337294" y="2731292"/>
            <a:ext cx="11275585" cy="2063835"/>
          </a:xfrm>
        </p:spPr>
        <p:txBody>
          <a:bodyPr/>
          <a:lstStyle/>
          <a:p>
            <a:r>
              <a:rPr lang="zh-CN" altLang="en-US" dirty="0"/>
              <a:t>三、个人简历</a:t>
            </a:r>
            <a:endParaRPr lang="en-US" altLang="zh-CN" dirty="0"/>
          </a:p>
          <a:p>
            <a:r>
              <a:rPr lang="zh-CN" altLang="en-US" dirty="0"/>
              <a:t>（二）个人简历的类型</a:t>
            </a:r>
            <a:endParaRPr lang="en-US" altLang="zh-CN" dirty="0"/>
          </a:p>
          <a:p>
            <a:r>
              <a:rPr lang="en-US" altLang="zh-CN" dirty="0"/>
              <a:t>4. </a:t>
            </a:r>
            <a:r>
              <a:rPr lang="zh-CN" altLang="en-US" dirty="0"/>
              <a:t>业绩型简历业绩型简历强调求职者以往的工作成果和业绩，适合有一定工作经验的求职者。通过具体数据和案例展示个人贡献，增强说服力。</a:t>
            </a:r>
          </a:p>
        </p:txBody>
      </p:sp>
      <p:sp>
        <p:nvSpPr>
          <p:cNvPr id="4" name="文本占位符 3">
            <a:extLst>
              <a:ext uri="{FF2B5EF4-FFF2-40B4-BE49-F238E27FC236}">
                <a16:creationId xmlns:a16="http://schemas.microsoft.com/office/drawing/2014/main" id="{A7277081-D39E-1A4A-DE79-48D811F35231}"/>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214247272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6B0E57-935F-82D3-DE4F-B85063E191D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F06BAAB-F9EF-DFF3-0530-0566E4350658}"/>
              </a:ext>
            </a:extLst>
          </p:cNvPr>
          <p:cNvSpPr>
            <a:spLocks noGrp="1"/>
          </p:cNvSpPr>
          <p:nvPr>
            <p:ph type="body" sz="quarter" idx="11"/>
          </p:nvPr>
        </p:nvSpPr>
        <p:spPr>
          <a:xfrm>
            <a:off x="337294" y="2477377"/>
            <a:ext cx="11275585" cy="2571666"/>
          </a:xfrm>
        </p:spPr>
        <p:txBody>
          <a:bodyPr/>
          <a:lstStyle/>
          <a:p>
            <a:r>
              <a:rPr lang="zh-CN" altLang="en-US" dirty="0"/>
              <a:t>一、应用文写作的主旨</a:t>
            </a:r>
            <a:endParaRPr lang="en-US" altLang="zh-CN" dirty="0"/>
          </a:p>
          <a:p>
            <a:r>
              <a:rPr lang="zh-CN" altLang="en-US" dirty="0"/>
              <a:t>（二）主旨的确立</a:t>
            </a:r>
            <a:endParaRPr lang="en-US" altLang="zh-CN" dirty="0"/>
          </a:p>
          <a:p>
            <a:r>
              <a:rPr lang="en-US" altLang="zh-CN" dirty="0"/>
              <a:t>4. </a:t>
            </a:r>
            <a:r>
              <a:rPr lang="zh-CN" altLang="en-US" dirty="0"/>
              <a:t>深刻性：主旨层次的进一步提升</a:t>
            </a:r>
            <a:endParaRPr lang="en-US" altLang="zh-CN" dirty="0"/>
          </a:p>
          <a:p>
            <a:r>
              <a:rPr lang="zh-CN" altLang="en-US" dirty="0"/>
              <a:t>主旨深刻是对应用文写作提出的更高层次的要求，指的是不仅要表达观点，还要揭示事物的本质及其内在规律，提出具有创见性的见解和对策。</a:t>
            </a:r>
            <a:endParaRPr lang="en-US" altLang="zh-CN" dirty="0"/>
          </a:p>
        </p:txBody>
      </p:sp>
      <p:sp>
        <p:nvSpPr>
          <p:cNvPr id="4" name="文本占位符 3">
            <a:extLst>
              <a:ext uri="{FF2B5EF4-FFF2-40B4-BE49-F238E27FC236}">
                <a16:creationId xmlns:a16="http://schemas.microsoft.com/office/drawing/2014/main" id="{49FB8A48-D1CD-C99D-5E74-D202BE1D44C9}"/>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355266906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CDAE9F-070D-A9BD-6606-18DD654F07F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DF8D72D-C669-5C8B-A2D4-416D9BFFC3D6}"/>
              </a:ext>
            </a:extLst>
          </p:cNvPr>
          <p:cNvSpPr>
            <a:spLocks noGrp="1"/>
          </p:cNvSpPr>
          <p:nvPr>
            <p:ph type="body" sz="quarter" idx="11"/>
          </p:nvPr>
        </p:nvSpPr>
        <p:spPr>
          <a:xfrm>
            <a:off x="337294" y="2731292"/>
            <a:ext cx="11275585" cy="2063835"/>
          </a:xfrm>
        </p:spPr>
        <p:txBody>
          <a:bodyPr/>
          <a:lstStyle/>
          <a:p>
            <a:r>
              <a:rPr lang="zh-CN" altLang="en-US" dirty="0"/>
              <a:t>三、个人简历</a:t>
            </a:r>
            <a:endParaRPr lang="en-US" altLang="zh-CN" dirty="0"/>
          </a:p>
          <a:p>
            <a:r>
              <a:rPr lang="zh-CN" altLang="en-US" dirty="0"/>
              <a:t>（二）个人简历的类型</a:t>
            </a:r>
            <a:endParaRPr lang="en-US" altLang="zh-CN" dirty="0"/>
          </a:p>
          <a:p>
            <a:r>
              <a:rPr lang="en-US" altLang="zh-CN" dirty="0"/>
              <a:t>5. </a:t>
            </a:r>
            <a:r>
              <a:rPr lang="zh-CN" altLang="en-US" dirty="0"/>
              <a:t>创意型简历创意型简历注重个性化和创新，适合艺术类、广告策划、文案、美术设计等需要创造力的岗位。通过独特的设计和表达方式，突出求职者的创造力和想象力。</a:t>
            </a:r>
          </a:p>
        </p:txBody>
      </p:sp>
      <p:sp>
        <p:nvSpPr>
          <p:cNvPr id="4" name="文本占位符 3">
            <a:extLst>
              <a:ext uri="{FF2B5EF4-FFF2-40B4-BE49-F238E27FC236}">
                <a16:creationId xmlns:a16="http://schemas.microsoft.com/office/drawing/2014/main" id="{64BBE257-3E32-3563-A77B-904A8D743B56}"/>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49177873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B7014C-8544-7192-742D-5B5A83AB46F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333B324-CF87-9E45-F3E3-34C74BD4C039}"/>
              </a:ext>
            </a:extLst>
          </p:cNvPr>
          <p:cNvSpPr>
            <a:spLocks noGrp="1"/>
          </p:cNvSpPr>
          <p:nvPr>
            <p:ph type="body" sz="quarter" idx="11"/>
          </p:nvPr>
        </p:nvSpPr>
        <p:spPr>
          <a:xfrm>
            <a:off x="337294" y="2731292"/>
            <a:ext cx="11275585" cy="2063835"/>
          </a:xfrm>
        </p:spPr>
        <p:txBody>
          <a:bodyPr/>
          <a:lstStyle/>
          <a:p>
            <a:r>
              <a:rPr lang="zh-CN" altLang="en-US" dirty="0"/>
              <a:t>三、个人简历</a:t>
            </a:r>
            <a:endParaRPr lang="en-US" altLang="zh-CN" dirty="0"/>
          </a:p>
          <a:p>
            <a:r>
              <a:rPr lang="zh-CN" altLang="en-US" dirty="0"/>
              <a:t>（三）个人简历的格式与写法</a:t>
            </a:r>
            <a:endParaRPr lang="en-US" altLang="zh-CN" dirty="0"/>
          </a:p>
          <a:p>
            <a:r>
              <a:rPr lang="en-US" altLang="zh-CN" dirty="0"/>
              <a:t>1. </a:t>
            </a:r>
            <a:r>
              <a:rPr lang="zh-CN" altLang="en-US" dirty="0"/>
              <a:t>标题</a:t>
            </a:r>
            <a:endParaRPr lang="en-US" altLang="zh-CN" dirty="0"/>
          </a:p>
          <a:p>
            <a:r>
              <a:rPr lang="zh-CN" altLang="en-US" dirty="0"/>
              <a:t>标题一般居中书写，常见的标题为“简历”或“个人简历”。</a:t>
            </a:r>
          </a:p>
        </p:txBody>
      </p:sp>
      <p:sp>
        <p:nvSpPr>
          <p:cNvPr id="4" name="文本占位符 3">
            <a:extLst>
              <a:ext uri="{FF2B5EF4-FFF2-40B4-BE49-F238E27FC236}">
                <a16:creationId xmlns:a16="http://schemas.microsoft.com/office/drawing/2014/main" id="{4AFF0C54-6795-9645-3455-67DC4FC25700}"/>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401488403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AE1CF1-5838-630D-5AFE-C5431C933DD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3B2CE17-3BAC-4184-9043-C4D27AD85AC4}"/>
              </a:ext>
            </a:extLst>
          </p:cNvPr>
          <p:cNvSpPr>
            <a:spLocks noGrp="1"/>
          </p:cNvSpPr>
          <p:nvPr>
            <p:ph type="body" sz="quarter" idx="11"/>
          </p:nvPr>
        </p:nvSpPr>
        <p:spPr>
          <a:xfrm>
            <a:off x="337294" y="1461716"/>
            <a:ext cx="11275585" cy="4602991"/>
          </a:xfrm>
        </p:spPr>
        <p:txBody>
          <a:bodyPr/>
          <a:lstStyle/>
          <a:p>
            <a:r>
              <a:rPr lang="zh-CN" altLang="en-US" dirty="0"/>
              <a:t>三、个人简历</a:t>
            </a:r>
            <a:endParaRPr lang="en-US" altLang="zh-CN" dirty="0"/>
          </a:p>
          <a:p>
            <a:r>
              <a:rPr lang="zh-CN" altLang="en-US" dirty="0"/>
              <a:t>（三）个人简历的格式与写法</a:t>
            </a:r>
            <a:endParaRPr lang="en-US" altLang="zh-CN" dirty="0"/>
          </a:p>
          <a:p>
            <a:r>
              <a:rPr lang="en-US" altLang="zh-CN" dirty="0"/>
              <a:t>2. </a:t>
            </a:r>
            <a:r>
              <a:rPr lang="zh-CN" altLang="en-US" dirty="0"/>
              <a:t>基本内容</a:t>
            </a:r>
            <a:endParaRPr lang="en-US" altLang="zh-CN" dirty="0"/>
          </a:p>
          <a:p>
            <a:r>
              <a:rPr lang="zh-CN" altLang="en-US" dirty="0"/>
              <a:t>个人简历通常包括以下几个部分。</a:t>
            </a:r>
            <a:endParaRPr lang="en-US" altLang="zh-CN" dirty="0"/>
          </a:p>
          <a:p>
            <a:r>
              <a:rPr lang="zh-CN" altLang="en-US" dirty="0"/>
              <a:t>（</a:t>
            </a:r>
            <a:r>
              <a:rPr lang="en-US" altLang="zh-CN" dirty="0"/>
              <a:t>1</a:t>
            </a:r>
            <a:r>
              <a:rPr lang="zh-CN" altLang="en-US" dirty="0"/>
              <a:t>）个人基本情况</a:t>
            </a:r>
            <a:endParaRPr lang="en-US" altLang="zh-CN" dirty="0"/>
          </a:p>
          <a:p>
            <a:r>
              <a:rPr lang="zh-CN" altLang="en-US" dirty="0"/>
              <a:t>（</a:t>
            </a:r>
            <a:r>
              <a:rPr lang="en-US" altLang="zh-CN" dirty="0"/>
              <a:t>2</a:t>
            </a:r>
            <a:r>
              <a:rPr lang="zh-CN" altLang="en-US" dirty="0"/>
              <a:t>）学业情况</a:t>
            </a:r>
            <a:endParaRPr lang="en-US" altLang="zh-CN" dirty="0"/>
          </a:p>
          <a:p>
            <a:r>
              <a:rPr lang="zh-CN" altLang="en-US" dirty="0"/>
              <a:t>（</a:t>
            </a:r>
            <a:r>
              <a:rPr lang="en-US" altLang="zh-CN" dirty="0"/>
              <a:t>3</a:t>
            </a:r>
            <a:r>
              <a:rPr lang="zh-CN" altLang="en-US" dirty="0"/>
              <a:t>）工作情况</a:t>
            </a:r>
            <a:endParaRPr lang="en-US" altLang="zh-CN" dirty="0"/>
          </a:p>
          <a:p>
            <a:r>
              <a:rPr lang="zh-CN" altLang="en-US" dirty="0"/>
              <a:t>（</a:t>
            </a:r>
            <a:r>
              <a:rPr lang="en-US" altLang="zh-CN" dirty="0"/>
              <a:t>4</a:t>
            </a:r>
            <a:r>
              <a:rPr lang="zh-CN" altLang="en-US" dirty="0"/>
              <a:t>）求职意向</a:t>
            </a:r>
            <a:endParaRPr lang="en-US" altLang="zh-CN" dirty="0"/>
          </a:p>
          <a:p>
            <a:r>
              <a:rPr lang="zh-CN" altLang="en-US" dirty="0"/>
              <a:t>（</a:t>
            </a:r>
            <a:r>
              <a:rPr lang="en-US" altLang="zh-CN" dirty="0"/>
              <a:t>5</a:t>
            </a:r>
            <a:r>
              <a:rPr lang="zh-CN" altLang="en-US" dirty="0"/>
              <a:t>）附加信息（可选）</a:t>
            </a:r>
          </a:p>
        </p:txBody>
      </p:sp>
      <p:sp>
        <p:nvSpPr>
          <p:cNvPr id="4" name="文本占位符 3">
            <a:extLst>
              <a:ext uri="{FF2B5EF4-FFF2-40B4-BE49-F238E27FC236}">
                <a16:creationId xmlns:a16="http://schemas.microsoft.com/office/drawing/2014/main" id="{DE152BAE-96C1-975B-0DC4-42C4BE77F631}"/>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46938988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CE4CEF-0C05-F5BA-DBFC-B64468E866F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7EA0AC2-43E0-057D-CC81-811553F6BF56}"/>
              </a:ext>
            </a:extLst>
          </p:cNvPr>
          <p:cNvSpPr>
            <a:spLocks noGrp="1"/>
          </p:cNvSpPr>
          <p:nvPr>
            <p:ph type="body" sz="quarter" idx="11"/>
          </p:nvPr>
        </p:nvSpPr>
        <p:spPr>
          <a:xfrm>
            <a:off x="337294" y="2477379"/>
            <a:ext cx="11275585" cy="2571666"/>
          </a:xfrm>
        </p:spPr>
        <p:txBody>
          <a:bodyPr/>
          <a:lstStyle/>
          <a:p>
            <a:r>
              <a:rPr lang="zh-CN" altLang="en-US" dirty="0"/>
              <a:t>三、个人简历</a:t>
            </a:r>
            <a:endParaRPr lang="en-US" altLang="zh-CN" dirty="0"/>
          </a:p>
          <a:p>
            <a:r>
              <a:rPr lang="zh-CN" altLang="en-US" dirty="0"/>
              <a:t>（四）个人简历的写作要求</a:t>
            </a:r>
            <a:endParaRPr lang="en-US" altLang="zh-CN" dirty="0"/>
          </a:p>
          <a:p>
            <a:r>
              <a:rPr lang="en-US" altLang="zh-CN" dirty="0"/>
              <a:t>1. </a:t>
            </a:r>
            <a:r>
              <a:rPr lang="zh-CN" altLang="en-US" dirty="0"/>
              <a:t>简洁明了</a:t>
            </a:r>
            <a:endParaRPr lang="en-US" altLang="zh-CN" dirty="0"/>
          </a:p>
          <a:p>
            <a:r>
              <a:rPr lang="zh-CN" altLang="en-US" dirty="0"/>
              <a:t>简历应尽量简短，用最少的文字传递最多的信息，全部内容最好控制在一页纸内，最多不超过两页。因为招聘人员没有太多时间阅读冗长的简历。</a:t>
            </a:r>
          </a:p>
        </p:txBody>
      </p:sp>
      <p:sp>
        <p:nvSpPr>
          <p:cNvPr id="4" name="文本占位符 3">
            <a:extLst>
              <a:ext uri="{FF2B5EF4-FFF2-40B4-BE49-F238E27FC236}">
                <a16:creationId xmlns:a16="http://schemas.microsoft.com/office/drawing/2014/main" id="{4F477D73-B355-140A-5134-C92600FE59B2}"/>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355985552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C69973-E030-D1B2-7F21-5B20125A3A6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9096B17-70D6-844C-88CE-C91BFA478F56}"/>
              </a:ext>
            </a:extLst>
          </p:cNvPr>
          <p:cNvSpPr>
            <a:spLocks noGrp="1"/>
          </p:cNvSpPr>
          <p:nvPr>
            <p:ph type="body" sz="quarter" idx="11"/>
          </p:nvPr>
        </p:nvSpPr>
        <p:spPr>
          <a:xfrm>
            <a:off x="337294" y="2477379"/>
            <a:ext cx="11275585" cy="2571666"/>
          </a:xfrm>
        </p:spPr>
        <p:txBody>
          <a:bodyPr/>
          <a:lstStyle/>
          <a:p>
            <a:r>
              <a:rPr lang="zh-CN" altLang="en-US" dirty="0"/>
              <a:t>三、个人简历</a:t>
            </a:r>
            <a:endParaRPr lang="en-US" altLang="zh-CN" dirty="0"/>
          </a:p>
          <a:p>
            <a:r>
              <a:rPr lang="zh-CN" altLang="en-US" dirty="0"/>
              <a:t>（四）个人简历的写作要求</a:t>
            </a:r>
            <a:endParaRPr lang="en-US" altLang="zh-CN" dirty="0"/>
          </a:p>
          <a:p>
            <a:r>
              <a:rPr lang="en-US" altLang="zh-CN" dirty="0"/>
              <a:t>2. </a:t>
            </a:r>
            <a:r>
              <a:rPr lang="zh-CN" altLang="en-US" dirty="0"/>
              <a:t>重点突出</a:t>
            </a:r>
            <a:endParaRPr lang="en-US" altLang="zh-CN" dirty="0"/>
          </a:p>
          <a:p>
            <a:r>
              <a:rPr lang="zh-CN" altLang="en-US" dirty="0"/>
              <a:t>简历要有针对性，突出对应聘工作有意义的内容，与应聘岗位无关的内容不写。让招聘人员对你印象深刻，从而获得面试的机会。</a:t>
            </a:r>
          </a:p>
        </p:txBody>
      </p:sp>
      <p:sp>
        <p:nvSpPr>
          <p:cNvPr id="4" name="文本占位符 3">
            <a:extLst>
              <a:ext uri="{FF2B5EF4-FFF2-40B4-BE49-F238E27FC236}">
                <a16:creationId xmlns:a16="http://schemas.microsoft.com/office/drawing/2014/main" id="{C15E49EA-4A8C-33BC-F008-1A43EE9B534E}"/>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342023814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A1A0F8-504B-5F1C-48BA-45CB5B3CB32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B33B697-0586-8AEB-F28D-8CAC82F9B5F5}"/>
              </a:ext>
            </a:extLst>
          </p:cNvPr>
          <p:cNvSpPr>
            <a:spLocks noGrp="1"/>
          </p:cNvSpPr>
          <p:nvPr>
            <p:ph type="body" sz="quarter" idx="11"/>
          </p:nvPr>
        </p:nvSpPr>
        <p:spPr>
          <a:xfrm>
            <a:off x="337294" y="2477379"/>
            <a:ext cx="11275585" cy="2571666"/>
          </a:xfrm>
        </p:spPr>
        <p:txBody>
          <a:bodyPr/>
          <a:lstStyle/>
          <a:p>
            <a:r>
              <a:rPr lang="zh-CN" altLang="en-US" dirty="0"/>
              <a:t>三、个人简历</a:t>
            </a:r>
            <a:endParaRPr lang="en-US" altLang="zh-CN" dirty="0"/>
          </a:p>
          <a:p>
            <a:r>
              <a:rPr lang="zh-CN" altLang="en-US" dirty="0"/>
              <a:t>（四）个人简历的写作要求</a:t>
            </a:r>
            <a:endParaRPr lang="en-US" altLang="zh-CN" dirty="0"/>
          </a:p>
          <a:p>
            <a:r>
              <a:rPr lang="en-US" altLang="zh-CN" dirty="0"/>
              <a:t>3. </a:t>
            </a:r>
            <a:r>
              <a:rPr lang="zh-CN" altLang="en-US" dirty="0"/>
              <a:t>准确无误</a:t>
            </a:r>
            <a:endParaRPr lang="en-US" altLang="zh-CN" dirty="0"/>
          </a:p>
          <a:p>
            <a:r>
              <a:rPr lang="zh-CN" altLang="en-US" dirty="0"/>
              <a:t>注意内容和形式的准确性，避免出现错别字、语法错误、标点符号错误和打印错误等低级错误。简历的专业性和准确性直接影响招聘人员对你的第一印象。</a:t>
            </a:r>
          </a:p>
        </p:txBody>
      </p:sp>
      <p:sp>
        <p:nvSpPr>
          <p:cNvPr id="4" name="文本占位符 3">
            <a:extLst>
              <a:ext uri="{FF2B5EF4-FFF2-40B4-BE49-F238E27FC236}">
                <a16:creationId xmlns:a16="http://schemas.microsoft.com/office/drawing/2014/main" id="{12BAE8A9-9D91-EB4A-3B07-D1B18E7BA4A5}"/>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283438573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595A79-9E1C-D9CB-C547-D6CD892ED89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D51C680-7FF7-60DC-9994-1C2BEF99E5CB}"/>
              </a:ext>
            </a:extLst>
          </p:cNvPr>
          <p:cNvSpPr>
            <a:spLocks noGrp="1"/>
          </p:cNvSpPr>
          <p:nvPr>
            <p:ph type="body" sz="quarter" idx="11"/>
          </p:nvPr>
        </p:nvSpPr>
        <p:spPr>
          <a:xfrm>
            <a:off x="337294" y="2477379"/>
            <a:ext cx="11275585" cy="2571666"/>
          </a:xfrm>
        </p:spPr>
        <p:txBody>
          <a:bodyPr/>
          <a:lstStyle/>
          <a:p>
            <a:r>
              <a:rPr lang="zh-CN" altLang="en-US" dirty="0"/>
              <a:t>三、个人简历</a:t>
            </a:r>
            <a:endParaRPr lang="en-US" altLang="zh-CN" dirty="0"/>
          </a:p>
          <a:p>
            <a:r>
              <a:rPr lang="zh-CN" altLang="en-US" dirty="0"/>
              <a:t>（四）个人简历的写作要求</a:t>
            </a:r>
            <a:endParaRPr lang="en-US" altLang="zh-CN" dirty="0"/>
          </a:p>
          <a:p>
            <a:r>
              <a:rPr lang="en-US" altLang="zh-CN" dirty="0"/>
              <a:t>4. </a:t>
            </a:r>
            <a:r>
              <a:rPr lang="zh-CN" altLang="en-US" dirty="0"/>
              <a:t>诚实恳切</a:t>
            </a:r>
            <a:endParaRPr lang="en-US" altLang="zh-CN" dirty="0"/>
          </a:p>
          <a:p>
            <a:r>
              <a:rPr lang="zh-CN" altLang="en-US" dirty="0"/>
              <a:t>简历内容必须实事求是，语气应充满自信和热情，不卑不亢。夸大其词或虚假陈述不仅会损害个人信誉，还可能导致你失去面试机会。</a:t>
            </a:r>
          </a:p>
        </p:txBody>
      </p:sp>
      <p:sp>
        <p:nvSpPr>
          <p:cNvPr id="4" name="文本占位符 3">
            <a:extLst>
              <a:ext uri="{FF2B5EF4-FFF2-40B4-BE49-F238E27FC236}">
                <a16:creationId xmlns:a16="http://schemas.microsoft.com/office/drawing/2014/main" id="{D19C22D0-3A51-8A80-8863-5A74D9A271B7}"/>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144229283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AAA0CF-C037-8D0B-26F9-E64843EAF47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40B712F-A44C-554F-A581-467536F75A95}"/>
              </a:ext>
            </a:extLst>
          </p:cNvPr>
          <p:cNvSpPr>
            <a:spLocks noGrp="1"/>
          </p:cNvSpPr>
          <p:nvPr>
            <p:ph type="body" sz="quarter" idx="11"/>
          </p:nvPr>
        </p:nvSpPr>
        <p:spPr>
          <a:xfrm>
            <a:off x="337294" y="2477379"/>
            <a:ext cx="11275585" cy="2571666"/>
          </a:xfrm>
        </p:spPr>
        <p:txBody>
          <a:bodyPr/>
          <a:lstStyle/>
          <a:p>
            <a:r>
              <a:rPr lang="zh-CN" altLang="en-US" dirty="0"/>
              <a:t>三、个人简历</a:t>
            </a:r>
            <a:endParaRPr lang="en-US" altLang="zh-CN" dirty="0"/>
          </a:p>
          <a:p>
            <a:r>
              <a:rPr lang="zh-CN" altLang="en-US" dirty="0"/>
              <a:t>（四）个人简历的写作要求</a:t>
            </a:r>
            <a:endParaRPr lang="en-US" altLang="zh-CN" dirty="0"/>
          </a:p>
          <a:p>
            <a:r>
              <a:rPr lang="en-US" altLang="zh-CN" dirty="0"/>
              <a:t>5. </a:t>
            </a:r>
            <a:r>
              <a:rPr lang="zh-CN" altLang="en-US" dirty="0"/>
              <a:t>整洁规范</a:t>
            </a:r>
            <a:endParaRPr lang="en-US" altLang="zh-CN" dirty="0"/>
          </a:p>
          <a:p>
            <a:r>
              <a:rPr lang="zh-CN" altLang="en-US" dirty="0"/>
              <a:t>最好用</a:t>
            </a:r>
            <a:r>
              <a:rPr lang="en-US" altLang="zh-CN" dirty="0"/>
              <a:t>A4 </a:t>
            </a:r>
            <a:r>
              <a:rPr lang="zh-CN" altLang="en-US" dirty="0"/>
              <a:t>标准复印纸打印，字体推荐采用常用的宋体或楷体，字号建议为 </a:t>
            </a:r>
            <a:r>
              <a:rPr lang="en-US" altLang="zh-CN" dirty="0"/>
              <a:t>10</a:t>
            </a:r>
            <a:r>
              <a:rPr lang="zh-CN" altLang="en-US" dirty="0"/>
              <a:t>～</a:t>
            </a:r>
            <a:r>
              <a:rPr lang="en-US" altLang="zh-CN" dirty="0"/>
              <a:t>12 </a:t>
            </a:r>
            <a:r>
              <a:rPr lang="zh-CN" altLang="en-US" dirty="0"/>
              <a:t>号。排版尽量简洁明快、干净整洁，确保简历易于阅读。</a:t>
            </a:r>
          </a:p>
        </p:txBody>
      </p:sp>
      <p:sp>
        <p:nvSpPr>
          <p:cNvPr id="4" name="文本占位符 3">
            <a:extLst>
              <a:ext uri="{FF2B5EF4-FFF2-40B4-BE49-F238E27FC236}">
                <a16:creationId xmlns:a16="http://schemas.microsoft.com/office/drawing/2014/main" id="{E8847336-DE34-2940-6438-44FEBC46D896}"/>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289992174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CF87FD-FF87-B3D8-7E03-074008156F5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59F5FD5-A3A5-781A-7FC0-21D6A7E9925F}"/>
              </a:ext>
            </a:extLst>
          </p:cNvPr>
          <p:cNvSpPr>
            <a:spLocks noGrp="1"/>
          </p:cNvSpPr>
          <p:nvPr>
            <p:ph type="body" sz="quarter" idx="11"/>
          </p:nvPr>
        </p:nvSpPr>
        <p:spPr>
          <a:xfrm>
            <a:off x="337294" y="2477379"/>
            <a:ext cx="11275585" cy="2571666"/>
          </a:xfrm>
        </p:spPr>
        <p:txBody>
          <a:bodyPr/>
          <a:lstStyle/>
          <a:p>
            <a:r>
              <a:rPr lang="zh-CN" altLang="en-US" dirty="0"/>
              <a:t>三、个人简历</a:t>
            </a:r>
            <a:endParaRPr lang="en-US" altLang="zh-CN" dirty="0"/>
          </a:p>
          <a:p>
            <a:r>
              <a:rPr lang="zh-CN" altLang="en-US" dirty="0"/>
              <a:t>（四）个人简历的写作要求</a:t>
            </a:r>
            <a:endParaRPr lang="en-US" altLang="zh-CN" dirty="0"/>
          </a:p>
          <a:p>
            <a:r>
              <a:rPr lang="en-US" altLang="zh-CN" dirty="0"/>
              <a:t>6. </a:t>
            </a:r>
            <a:r>
              <a:rPr lang="zh-CN" altLang="en-US" dirty="0"/>
              <a:t>配合使用求职信</a:t>
            </a:r>
            <a:endParaRPr lang="en-US" altLang="zh-CN" dirty="0"/>
          </a:p>
          <a:p>
            <a:r>
              <a:rPr lang="zh-CN" altLang="en-US" dirty="0"/>
              <a:t>简历通常与求职信配合使用，求职信可以更详细地介绍个人动机、能力和愿望，而简历则提供具体的事实依据和支持材料。</a:t>
            </a:r>
          </a:p>
        </p:txBody>
      </p:sp>
      <p:sp>
        <p:nvSpPr>
          <p:cNvPr id="4" name="文本占位符 3">
            <a:extLst>
              <a:ext uri="{FF2B5EF4-FFF2-40B4-BE49-F238E27FC236}">
                <a16:creationId xmlns:a16="http://schemas.microsoft.com/office/drawing/2014/main" id="{714D44B8-3618-13D3-C929-0A6CF8DB8091}"/>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321993824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3B1A8A-3B4B-B513-1DA0-94897CA384D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F13240C-0284-C932-9A49-017C6417716C}"/>
              </a:ext>
            </a:extLst>
          </p:cNvPr>
          <p:cNvSpPr>
            <a:spLocks noGrp="1"/>
          </p:cNvSpPr>
          <p:nvPr>
            <p:ph type="body" sz="quarter" idx="11"/>
          </p:nvPr>
        </p:nvSpPr>
        <p:spPr>
          <a:xfrm>
            <a:off x="337294" y="2477380"/>
            <a:ext cx="11275585" cy="2571666"/>
          </a:xfrm>
        </p:spPr>
        <p:txBody>
          <a:bodyPr/>
          <a:lstStyle/>
          <a:p>
            <a:r>
              <a:rPr lang="zh-CN" altLang="en-US" dirty="0"/>
              <a:t>四、求职信</a:t>
            </a:r>
            <a:endParaRPr lang="en-US" altLang="zh-CN" dirty="0"/>
          </a:p>
          <a:p>
            <a:r>
              <a:rPr lang="zh-CN" altLang="en-US" dirty="0"/>
              <a:t>（一）求职信的特点</a:t>
            </a:r>
            <a:endParaRPr lang="en-US" altLang="zh-CN" dirty="0"/>
          </a:p>
          <a:p>
            <a:r>
              <a:rPr lang="en-US" altLang="zh-CN" dirty="0"/>
              <a:t>1. </a:t>
            </a:r>
            <a:r>
              <a:rPr lang="zh-CN" altLang="en-US" dirty="0"/>
              <a:t>自荐性</a:t>
            </a:r>
            <a:endParaRPr lang="en-US" altLang="zh-CN" dirty="0"/>
          </a:p>
          <a:p>
            <a:r>
              <a:rPr lang="zh-CN" altLang="en-US" dirty="0"/>
              <a:t>求职信的核心功能是自我推荐。求职者需要围绕应聘岗位的具体要求，结合自身条件，有针对性地介绍自己的优势和能力，突出自己的竞争力。</a:t>
            </a:r>
          </a:p>
        </p:txBody>
      </p:sp>
      <p:sp>
        <p:nvSpPr>
          <p:cNvPr id="4" name="文本占位符 3">
            <a:extLst>
              <a:ext uri="{FF2B5EF4-FFF2-40B4-BE49-F238E27FC236}">
                <a16:creationId xmlns:a16="http://schemas.microsoft.com/office/drawing/2014/main" id="{20EC0329-B8A3-6282-746C-635AFB66C537}"/>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237170128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0E1837-D2A8-C470-07EE-98008BD003E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C1D331D-BEF0-4887-6D38-A3E82C531D93}"/>
              </a:ext>
            </a:extLst>
          </p:cNvPr>
          <p:cNvSpPr>
            <a:spLocks noGrp="1"/>
          </p:cNvSpPr>
          <p:nvPr>
            <p:ph type="body" sz="quarter" idx="11"/>
          </p:nvPr>
        </p:nvSpPr>
        <p:spPr>
          <a:xfrm>
            <a:off x="337294" y="1461715"/>
            <a:ext cx="11275585" cy="4602991"/>
          </a:xfrm>
        </p:spPr>
        <p:txBody>
          <a:bodyPr/>
          <a:lstStyle/>
          <a:p>
            <a:r>
              <a:rPr lang="zh-CN" altLang="en-US" dirty="0"/>
              <a:t>一、应用文写作的主旨</a:t>
            </a:r>
            <a:endParaRPr lang="en-US" altLang="zh-CN" dirty="0"/>
          </a:p>
          <a:p>
            <a:r>
              <a:rPr lang="zh-CN" altLang="en-US" dirty="0"/>
              <a:t>（三）影响应用文主旨确立的因素</a:t>
            </a:r>
            <a:endParaRPr lang="en-US" altLang="zh-CN" dirty="0"/>
          </a:p>
          <a:p>
            <a:r>
              <a:rPr lang="en-US" altLang="zh-CN" dirty="0"/>
              <a:t>1. </a:t>
            </a:r>
            <a:r>
              <a:rPr lang="zh-CN" altLang="en-US" dirty="0"/>
              <a:t>受制于客观规律和政策法规</a:t>
            </a:r>
            <a:endParaRPr lang="en-US" altLang="zh-CN" dirty="0"/>
          </a:p>
          <a:p>
            <a:r>
              <a:rPr lang="zh-CN" altLang="en-US" dirty="0"/>
              <a:t>应用文是对现实问题的回应，必须符合客观规律和社会发展的实际需要。如果主旨违背了客观规律，就难以有效指导实践，甚至可能带来负面影响。例如，一份市场调研报告若完全违背市场运行规律，就会失去参考价值，甚至误导决策。</a:t>
            </a:r>
          </a:p>
          <a:p>
            <a:r>
              <a:rPr lang="zh-CN" altLang="en-US" dirty="0"/>
              <a:t>此外，应用文写作还必须严格遵守国家的法律法规、方针政策。作者需在法规和政策允许的范围内进行表达，按照单位集体意见或领导意图组织写作内容。因此，应用文写作往往体现出“主旨先行”“意在笔先”的特点。</a:t>
            </a:r>
            <a:endParaRPr lang="en-US" altLang="zh-CN" dirty="0"/>
          </a:p>
        </p:txBody>
      </p:sp>
      <p:sp>
        <p:nvSpPr>
          <p:cNvPr id="4" name="文本占位符 3">
            <a:extLst>
              <a:ext uri="{FF2B5EF4-FFF2-40B4-BE49-F238E27FC236}">
                <a16:creationId xmlns:a16="http://schemas.microsoft.com/office/drawing/2014/main" id="{3391FA66-8B10-B838-337E-FBFCE02A24C1}"/>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339967298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54FAA0-4195-5AF3-8D10-481B6200ACB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02BD7FD-9F62-9B77-93B6-95460F4CFF78}"/>
              </a:ext>
            </a:extLst>
          </p:cNvPr>
          <p:cNvSpPr>
            <a:spLocks noGrp="1"/>
          </p:cNvSpPr>
          <p:nvPr>
            <p:ph type="body" sz="quarter" idx="11"/>
          </p:nvPr>
        </p:nvSpPr>
        <p:spPr>
          <a:xfrm>
            <a:off x="337294" y="2477380"/>
            <a:ext cx="11275585" cy="2571666"/>
          </a:xfrm>
        </p:spPr>
        <p:txBody>
          <a:bodyPr/>
          <a:lstStyle/>
          <a:p>
            <a:r>
              <a:rPr lang="zh-CN" altLang="en-US" dirty="0"/>
              <a:t>四、求职信</a:t>
            </a:r>
            <a:endParaRPr lang="en-US" altLang="zh-CN" dirty="0"/>
          </a:p>
          <a:p>
            <a:r>
              <a:rPr lang="zh-CN" altLang="en-US" dirty="0"/>
              <a:t>（一）求职信的特点</a:t>
            </a:r>
            <a:endParaRPr lang="en-US" altLang="zh-CN" dirty="0"/>
          </a:p>
          <a:p>
            <a:r>
              <a:rPr lang="en-US" altLang="zh-CN" dirty="0"/>
              <a:t>2. </a:t>
            </a:r>
            <a:r>
              <a:rPr lang="zh-CN" altLang="en-US" dirty="0"/>
              <a:t>目的明确性</a:t>
            </a:r>
            <a:endParaRPr lang="en-US" altLang="zh-CN" dirty="0"/>
          </a:p>
          <a:p>
            <a:r>
              <a:rPr lang="zh-CN" altLang="en-US" dirty="0"/>
              <a:t>求职信不是泛泛而谈的个人陈述，而是为了获得某一具体岗位而写的。其写作目的清晰，即希望用人单位给予面试机会或录用机会。</a:t>
            </a:r>
          </a:p>
        </p:txBody>
      </p:sp>
      <p:sp>
        <p:nvSpPr>
          <p:cNvPr id="4" name="文本占位符 3">
            <a:extLst>
              <a:ext uri="{FF2B5EF4-FFF2-40B4-BE49-F238E27FC236}">
                <a16:creationId xmlns:a16="http://schemas.microsoft.com/office/drawing/2014/main" id="{86C0C486-06AB-002A-D7D0-67D9A7005512}"/>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310154681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74FB2F-D52A-BA2D-0278-B0AEE59465B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29877AB-EC9F-8BEB-7311-364EBCBFFF5A}"/>
              </a:ext>
            </a:extLst>
          </p:cNvPr>
          <p:cNvSpPr>
            <a:spLocks noGrp="1"/>
          </p:cNvSpPr>
          <p:nvPr>
            <p:ph type="body" sz="quarter" idx="11"/>
          </p:nvPr>
        </p:nvSpPr>
        <p:spPr>
          <a:xfrm>
            <a:off x="337294" y="2477380"/>
            <a:ext cx="11275585" cy="2571666"/>
          </a:xfrm>
        </p:spPr>
        <p:txBody>
          <a:bodyPr/>
          <a:lstStyle/>
          <a:p>
            <a:r>
              <a:rPr lang="zh-CN" altLang="en-US" dirty="0"/>
              <a:t>四、求职信</a:t>
            </a:r>
            <a:endParaRPr lang="en-US" altLang="zh-CN" dirty="0"/>
          </a:p>
          <a:p>
            <a:r>
              <a:rPr lang="zh-CN" altLang="en-US" dirty="0"/>
              <a:t>（一）求职信的特点</a:t>
            </a:r>
            <a:endParaRPr lang="en-US" altLang="zh-CN" dirty="0"/>
          </a:p>
          <a:p>
            <a:r>
              <a:rPr lang="en-US" altLang="zh-CN" dirty="0"/>
              <a:t>3. </a:t>
            </a:r>
            <a:r>
              <a:rPr lang="zh-CN" altLang="en-US" dirty="0"/>
              <a:t>行文对象特定性</a:t>
            </a:r>
            <a:endParaRPr lang="en-US" altLang="zh-CN" dirty="0"/>
          </a:p>
          <a:p>
            <a:r>
              <a:rPr lang="zh-CN" altLang="en-US" dirty="0"/>
              <a:t>求职信通常写给用人单位的人事部门负责人、招聘主管或单位领导，属于“个人对单位”的正式通信形式，语气应庄重、礼貌、得体。</a:t>
            </a:r>
          </a:p>
        </p:txBody>
      </p:sp>
      <p:sp>
        <p:nvSpPr>
          <p:cNvPr id="4" name="文本占位符 3">
            <a:extLst>
              <a:ext uri="{FF2B5EF4-FFF2-40B4-BE49-F238E27FC236}">
                <a16:creationId xmlns:a16="http://schemas.microsoft.com/office/drawing/2014/main" id="{CEAAA56E-4971-7229-19C3-D6927D03BBE2}"/>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325010669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A009A1-0EC6-C4B1-ECC3-E406DC95CDC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E9067B8-D258-8CFA-A8C0-41D7B5877065}"/>
              </a:ext>
            </a:extLst>
          </p:cNvPr>
          <p:cNvSpPr>
            <a:spLocks noGrp="1"/>
          </p:cNvSpPr>
          <p:nvPr>
            <p:ph type="body" sz="quarter" idx="11"/>
          </p:nvPr>
        </p:nvSpPr>
        <p:spPr>
          <a:xfrm>
            <a:off x="337294" y="2477380"/>
            <a:ext cx="11275585" cy="2571666"/>
          </a:xfrm>
        </p:spPr>
        <p:txBody>
          <a:bodyPr/>
          <a:lstStyle/>
          <a:p>
            <a:r>
              <a:rPr lang="zh-CN" altLang="en-US" dirty="0"/>
              <a:t>四、求职信</a:t>
            </a:r>
            <a:endParaRPr lang="en-US" altLang="zh-CN" dirty="0"/>
          </a:p>
          <a:p>
            <a:r>
              <a:rPr lang="zh-CN" altLang="en-US" dirty="0"/>
              <a:t>（一）求职信的特点</a:t>
            </a:r>
            <a:endParaRPr lang="en-US" altLang="zh-CN" dirty="0"/>
          </a:p>
          <a:p>
            <a:r>
              <a:rPr lang="en-US" altLang="zh-CN" dirty="0"/>
              <a:t>4. </a:t>
            </a:r>
            <a:r>
              <a:rPr lang="zh-CN" altLang="en-US" dirty="0"/>
              <a:t>个性化表达</a:t>
            </a:r>
            <a:endParaRPr lang="en-US" altLang="zh-CN" dirty="0"/>
          </a:p>
          <a:p>
            <a:r>
              <a:rPr lang="zh-CN" altLang="en-US" dirty="0"/>
              <a:t>虽然求职信有一定的格式规范，但不同求职者的背景、经历和表达方式各不相同，因此应在符合基本写作规范的基础上体现个性，增强说服力。</a:t>
            </a:r>
          </a:p>
        </p:txBody>
      </p:sp>
      <p:sp>
        <p:nvSpPr>
          <p:cNvPr id="4" name="文本占位符 3">
            <a:extLst>
              <a:ext uri="{FF2B5EF4-FFF2-40B4-BE49-F238E27FC236}">
                <a16:creationId xmlns:a16="http://schemas.microsoft.com/office/drawing/2014/main" id="{3EBF70C8-9E59-5261-203A-55F23B7E6273}"/>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220758046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58EED3-EB07-5D05-2708-62CB1261B9D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8B145A2-9269-207C-1A34-E8B621A79A27}"/>
              </a:ext>
            </a:extLst>
          </p:cNvPr>
          <p:cNvSpPr>
            <a:spLocks noGrp="1"/>
          </p:cNvSpPr>
          <p:nvPr>
            <p:ph type="body" sz="quarter" idx="11"/>
          </p:nvPr>
        </p:nvSpPr>
        <p:spPr>
          <a:xfrm>
            <a:off x="337294" y="1715634"/>
            <a:ext cx="11275585" cy="4095160"/>
          </a:xfrm>
        </p:spPr>
        <p:txBody>
          <a:bodyPr/>
          <a:lstStyle/>
          <a:p>
            <a:r>
              <a:rPr lang="zh-CN" altLang="en-US" dirty="0"/>
              <a:t>四、求职信</a:t>
            </a:r>
            <a:endParaRPr lang="en-US" altLang="zh-CN" dirty="0"/>
          </a:p>
          <a:p>
            <a:r>
              <a:rPr lang="zh-CN" altLang="en-US" dirty="0"/>
              <a:t>（二）求职信的分类</a:t>
            </a:r>
            <a:endParaRPr lang="en-US" altLang="zh-CN" dirty="0"/>
          </a:p>
          <a:p>
            <a:r>
              <a:rPr lang="en-US" altLang="zh-CN" dirty="0"/>
              <a:t>1. </a:t>
            </a:r>
            <a:r>
              <a:rPr lang="zh-CN" altLang="en-US" dirty="0"/>
              <a:t>按求职者身份划分</a:t>
            </a:r>
            <a:endParaRPr lang="en-US" altLang="zh-CN" dirty="0"/>
          </a:p>
          <a:p>
            <a:pPr marL="1074738" indent="-342900">
              <a:buSzPct val="80000"/>
              <a:buFont typeface="Wingdings" panose="05000000000000000000" pitchFamily="2" charset="2"/>
              <a:buChar char="l"/>
            </a:pPr>
            <a:r>
              <a:rPr lang="zh-CN" altLang="en-US" dirty="0"/>
              <a:t>毕业生求职信：应届毕业生初次求职时所写的求职信，侧重于在校期间的学习成绩、社会实践和综合素质。</a:t>
            </a:r>
            <a:endParaRPr lang="en-US" altLang="zh-CN" dirty="0"/>
          </a:p>
          <a:p>
            <a:pPr marL="1074738" indent="-342900">
              <a:buSzPct val="80000"/>
              <a:buFont typeface="Wingdings" panose="05000000000000000000" pitchFamily="2" charset="2"/>
              <a:buChar char="l"/>
            </a:pPr>
            <a:r>
              <a:rPr lang="zh-CN" altLang="en-US" dirty="0"/>
              <a:t>待业人员求职信：重点强调以往的工作经验、技能提升以及重新就业的决心。</a:t>
            </a:r>
            <a:endParaRPr lang="en-US" altLang="zh-CN" dirty="0"/>
          </a:p>
          <a:p>
            <a:pPr marL="1074738" indent="-342900">
              <a:buSzPct val="80000"/>
              <a:buFont typeface="Wingdings" panose="05000000000000000000" pitchFamily="2" charset="2"/>
              <a:buChar char="l"/>
            </a:pPr>
            <a:r>
              <a:rPr lang="en-US" altLang="zh-CN" dirty="0"/>
              <a:t>	</a:t>
            </a:r>
            <a:r>
              <a:rPr lang="zh-CN" altLang="en-US" dirty="0"/>
              <a:t>在岗者求职信：适用于已有工作但寻求更好发展平台的求职者，注重职业稳定性、专业能力和岗位匹配度。</a:t>
            </a:r>
          </a:p>
        </p:txBody>
      </p:sp>
      <p:sp>
        <p:nvSpPr>
          <p:cNvPr id="4" name="文本占位符 3">
            <a:extLst>
              <a:ext uri="{FF2B5EF4-FFF2-40B4-BE49-F238E27FC236}">
                <a16:creationId xmlns:a16="http://schemas.microsoft.com/office/drawing/2014/main" id="{E55FC987-E4BF-896D-8709-24C62292F441}"/>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19329611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61BDD7-EAD5-BE61-5543-B6562F77B64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8E6E084-70B5-B1F9-510A-1635DE5BC04C}"/>
              </a:ext>
            </a:extLst>
          </p:cNvPr>
          <p:cNvSpPr>
            <a:spLocks noGrp="1"/>
          </p:cNvSpPr>
          <p:nvPr>
            <p:ph type="body" sz="quarter" idx="11"/>
          </p:nvPr>
        </p:nvSpPr>
        <p:spPr>
          <a:xfrm>
            <a:off x="337294" y="2223466"/>
            <a:ext cx="11275585" cy="3079497"/>
          </a:xfrm>
        </p:spPr>
        <p:txBody>
          <a:bodyPr/>
          <a:lstStyle/>
          <a:p>
            <a:r>
              <a:rPr lang="zh-CN" altLang="en-US" dirty="0"/>
              <a:t>四、求职信</a:t>
            </a:r>
            <a:endParaRPr lang="en-US" altLang="zh-CN" dirty="0"/>
          </a:p>
          <a:p>
            <a:r>
              <a:rPr lang="zh-CN" altLang="en-US" dirty="0"/>
              <a:t>（二）求职信的分类</a:t>
            </a:r>
            <a:endParaRPr lang="en-US" altLang="zh-CN" dirty="0"/>
          </a:p>
          <a:p>
            <a:r>
              <a:rPr lang="en-US" altLang="zh-CN" dirty="0"/>
              <a:t>2. </a:t>
            </a:r>
            <a:r>
              <a:rPr lang="zh-CN" altLang="en-US" dirty="0"/>
              <a:t>按求职对象情况划分</a:t>
            </a:r>
            <a:endParaRPr lang="en-US" altLang="zh-CN" dirty="0"/>
          </a:p>
          <a:p>
            <a:pPr marL="1074738" indent="-342900">
              <a:buSzPct val="80000"/>
              <a:buFont typeface="Wingdings" panose="05000000000000000000" pitchFamily="2" charset="2"/>
              <a:buChar char="l"/>
            </a:pPr>
            <a:r>
              <a:rPr lang="zh-CN" altLang="en-US" dirty="0"/>
              <a:t>有明确单位的求职信：针对某一家单位撰写的求职信，内容更具针对性。</a:t>
            </a:r>
            <a:endParaRPr lang="en-US" altLang="zh-CN" dirty="0"/>
          </a:p>
          <a:p>
            <a:pPr marL="1074738" indent="-342900">
              <a:buSzPct val="80000"/>
              <a:buFont typeface="Wingdings" panose="05000000000000000000" pitchFamily="2" charset="2"/>
              <a:buChar char="l"/>
            </a:pPr>
            <a:r>
              <a:rPr lang="zh-CN" altLang="en-US" dirty="0"/>
              <a:t>广泛性的求职信：用于群发或投递多个单位的通用型求职信，内容相对宽泛，但仍需突出亮点。</a:t>
            </a:r>
          </a:p>
        </p:txBody>
      </p:sp>
      <p:sp>
        <p:nvSpPr>
          <p:cNvPr id="4" name="文本占位符 3">
            <a:extLst>
              <a:ext uri="{FF2B5EF4-FFF2-40B4-BE49-F238E27FC236}">
                <a16:creationId xmlns:a16="http://schemas.microsoft.com/office/drawing/2014/main" id="{3C2E9816-20F8-C0D8-E7B5-0EDFC9613345}"/>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324721930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9C7091-7C6C-405F-C3DC-71AE4094A11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2A140D7-E37C-62A2-772B-731E6592A6D3}"/>
              </a:ext>
            </a:extLst>
          </p:cNvPr>
          <p:cNvSpPr>
            <a:spLocks noGrp="1"/>
          </p:cNvSpPr>
          <p:nvPr>
            <p:ph type="body" sz="quarter" idx="11"/>
          </p:nvPr>
        </p:nvSpPr>
        <p:spPr>
          <a:xfrm>
            <a:off x="337294" y="2731297"/>
            <a:ext cx="11275585" cy="2063835"/>
          </a:xfrm>
        </p:spPr>
        <p:txBody>
          <a:bodyPr/>
          <a:lstStyle/>
          <a:p>
            <a:r>
              <a:rPr lang="zh-CN" altLang="en-US" dirty="0"/>
              <a:t>四、求职信</a:t>
            </a:r>
            <a:endParaRPr lang="en-US" altLang="zh-CN" dirty="0"/>
          </a:p>
          <a:p>
            <a:r>
              <a:rPr lang="zh-CN" altLang="en-US" dirty="0"/>
              <a:t>（三）求职信的格式与写法</a:t>
            </a:r>
            <a:endParaRPr lang="en-US" altLang="zh-CN" dirty="0"/>
          </a:p>
          <a:p>
            <a:r>
              <a:rPr lang="en-US" altLang="zh-CN" dirty="0"/>
              <a:t>1. </a:t>
            </a:r>
            <a:r>
              <a:rPr lang="zh-CN" altLang="en-US" dirty="0"/>
              <a:t>标题</a:t>
            </a:r>
            <a:endParaRPr lang="en-US" altLang="zh-CN" dirty="0"/>
          </a:p>
          <a:p>
            <a:r>
              <a:rPr lang="zh-CN" altLang="en-US" dirty="0"/>
              <a:t>标题位于第一行居中位置，写明“求职信”三个字，简洁明了。</a:t>
            </a:r>
          </a:p>
        </p:txBody>
      </p:sp>
      <p:sp>
        <p:nvSpPr>
          <p:cNvPr id="4" name="文本占位符 3">
            <a:extLst>
              <a:ext uri="{FF2B5EF4-FFF2-40B4-BE49-F238E27FC236}">
                <a16:creationId xmlns:a16="http://schemas.microsoft.com/office/drawing/2014/main" id="{0F35B152-1329-99B6-CC1D-129754745FA7}"/>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331864421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1957D6-D10B-8A27-1BAC-2B12FFBBCF5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5C4450B-B7EB-5E30-EBC9-6310BFF7A256}"/>
              </a:ext>
            </a:extLst>
          </p:cNvPr>
          <p:cNvSpPr>
            <a:spLocks noGrp="1"/>
          </p:cNvSpPr>
          <p:nvPr>
            <p:ph type="body" sz="quarter" idx="11"/>
          </p:nvPr>
        </p:nvSpPr>
        <p:spPr>
          <a:xfrm>
            <a:off x="337294" y="2477382"/>
            <a:ext cx="11275585" cy="2571666"/>
          </a:xfrm>
        </p:spPr>
        <p:txBody>
          <a:bodyPr/>
          <a:lstStyle/>
          <a:p>
            <a:r>
              <a:rPr lang="zh-CN" altLang="en-US" dirty="0"/>
              <a:t>四、求职信</a:t>
            </a:r>
            <a:endParaRPr lang="en-US" altLang="zh-CN" dirty="0"/>
          </a:p>
          <a:p>
            <a:r>
              <a:rPr lang="zh-CN" altLang="en-US" dirty="0"/>
              <a:t>（三）求职信的格式与写法</a:t>
            </a:r>
            <a:endParaRPr lang="en-US" altLang="zh-CN" dirty="0"/>
          </a:p>
          <a:p>
            <a:r>
              <a:rPr lang="en-US" altLang="zh-CN" dirty="0"/>
              <a:t>2. </a:t>
            </a:r>
            <a:r>
              <a:rPr lang="zh-CN" altLang="en-US" dirty="0"/>
              <a:t>称谓</a:t>
            </a:r>
            <a:endParaRPr lang="en-US" altLang="zh-CN" dirty="0"/>
          </a:p>
          <a:p>
            <a:r>
              <a:rPr lang="zh-CN" altLang="en-US" dirty="0"/>
              <a:t>顶格书写用人单位名称或负责人的职务，如：“尊敬的</a:t>
            </a:r>
            <a:r>
              <a:rPr lang="en-US" altLang="zh-CN" dirty="0"/>
              <a:t>××</a:t>
            </a:r>
            <a:r>
              <a:rPr lang="zh-CN" altLang="en-US" dirty="0"/>
              <a:t>公司人力资源部经理”“刘 </a:t>
            </a:r>
            <a:r>
              <a:rPr lang="en-US" altLang="zh-CN" dirty="0"/>
              <a:t>×× </a:t>
            </a:r>
            <a:r>
              <a:rPr lang="zh-CN" altLang="en-US" dirty="0"/>
              <a:t>总经理”。若不知对方姓名，可用职务代替。称谓后加冒号。</a:t>
            </a:r>
          </a:p>
        </p:txBody>
      </p:sp>
      <p:sp>
        <p:nvSpPr>
          <p:cNvPr id="4" name="文本占位符 3">
            <a:extLst>
              <a:ext uri="{FF2B5EF4-FFF2-40B4-BE49-F238E27FC236}">
                <a16:creationId xmlns:a16="http://schemas.microsoft.com/office/drawing/2014/main" id="{AFFFD0DA-CADB-D93C-29D1-A20218AE4EEB}"/>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403217417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A1541F-E11F-F3A9-7FE0-DCFE4A6B114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3BBB57C-EF2B-29F1-C480-27329338D4D8}"/>
              </a:ext>
            </a:extLst>
          </p:cNvPr>
          <p:cNvSpPr>
            <a:spLocks noGrp="1"/>
          </p:cNvSpPr>
          <p:nvPr>
            <p:ph type="body" sz="quarter" idx="11"/>
          </p:nvPr>
        </p:nvSpPr>
        <p:spPr>
          <a:xfrm>
            <a:off x="337294" y="2731297"/>
            <a:ext cx="11275585" cy="2063835"/>
          </a:xfrm>
        </p:spPr>
        <p:txBody>
          <a:bodyPr/>
          <a:lstStyle/>
          <a:p>
            <a:r>
              <a:rPr lang="zh-CN" altLang="en-US" dirty="0"/>
              <a:t>四、求职信</a:t>
            </a:r>
            <a:endParaRPr lang="en-US" altLang="zh-CN" dirty="0"/>
          </a:p>
          <a:p>
            <a:r>
              <a:rPr lang="zh-CN" altLang="en-US" dirty="0"/>
              <a:t>（三）求职信的格式与写法</a:t>
            </a:r>
            <a:endParaRPr lang="en-US" altLang="zh-CN" dirty="0"/>
          </a:p>
          <a:p>
            <a:r>
              <a:rPr lang="en-US" altLang="zh-CN" dirty="0"/>
              <a:t>3. </a:t>
            </a:r>
            <a:r>
              <a:rPr lang="zh-CN" altLang="en-US" dirty="0"/>
              <a:t>问候语</a:t>
            </a:r>
            <a:endParaRPr lang="en-US" altLang="zh-CN" dirty="0"/>
          </a:p>
          <a:p>
            <a:r>
              <a:rPr lang="zh-CN" altLang="en-US" dirty="0"/>
              <a:t>另起一行，空两格，写上“您好！”等常用问候语，语气亲切自然。</a:t>
            </a:r>
          </a:p>
        </p:txBody>
      </p:sp>
      <p:sp>
        <p:nvSpPr>
          <p:cNvPr id="4" name="文本占位符 3">
            <a:extLst>
              <a:ext uri="{FF2B5EF4-FFF2-40B4-BE49-F238E27FC236}">
                <a16:creationId xmlns:a16="http://schemas.microsoft.com/office/drawing/2014/main" id="{A469EEB9-281E-ABF5-1E83-55EE81460656}"/>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257471923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4C24B2-CDB7-2F07-8C56-5DFE9687C8F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A65AE36-C86E-E8A2-47F0-FC067BAC9D65}"/>
              </a:ext>
            </a:extLst>
          </p:cNvPr>
          <p:cNvSpPr>
            <a:spLocks noGrp="1"/>
          </p:cNvSpPr>
          <p:nvPr>
            <p:ph type="body" sz="quarter" idx="11"/>
          </p:nvPr>
        </p:nvSpPr>
        <p:spPr>
          <a:xfrm>
            <a:off x="337294" y="1207804"/>
            <a:ext cx="11275585" cy="5110823"/>
          </a:xfrm>
        </p:spPr>
        <p:txBody>
          <a:bodyPr/>
          <a:lstStyle/>
          <a:p>
            <a:r>
              <a:rPr lang="zh-CN" altLang="en-US" dirty="0"/>
              <a:t>四、求职信</a:t>
            </a:r>
            <a:endParaRPr lang="en-US" altLang="zh-CN" dirty="0"/>
          </a:p>
          <a:p>
            <a:r>
              <a:rPr lang="zh-CN" altLang="en-US" dirty="0"/>
              <a:t>（三）求职信的格式与写法</a:t>
            </a:r>
            <a:endParaRPr lang="en-US" altLang="zh-CN" dirty="0"/>
          </a:p>
          <a:p>
            <a:r>
              <a:rPr lang="en-US" altLang="zh-CN" dirty="0"/>
              <a:t>4. </a:t>
            </a:r>
            <a:r>
              <a:rPr lang="zh-CN" altLang="en-US" dirty="0"/>
              <a:t>正文</a:t>
            </a:r>
            <a:endParaRPr lang="en-US" altLang="zh-CN" dirty="0"/>
          </a:p>
          <a:p>
            <a:r>
              <a:rPr lang="zh-CN" altLang="en-US" dirty="0"/>
              <a:t>正文是求职信的核心部分，通常分为 </a:t>
            </a:r>
            <a:r>
              <a:rPr lang="en-US" altLang="zh-CN" dirty="0"/>
              <a:t>3 </a:t>
            </a:r>
            <a:r>
              <a:rPr lang="zh-CN" altLang="en-US" dirty="0"/>
              <a:t>个段落。</a:t>
            </a:r>
            <a:endParaRPr lang="en-US" altLang="zh-CN" dirty="0"/>
          </a:p>
          <a:p>
            <a:pPr marL="1074738" indent="-342900">
              <a:buSzPct val="80000"/>
              <a:buFont typeface="Wingdings" panose="05000000000000000000" pitchFamily="2" charset="2"/>
              <a:buChar char="l"/>
            </a:pPr>
            <a:r>
              <a:rPr lang="zh-CN" altLang="en-US" dirty="0"/>
              <a:t>开头段：简要说明写信缘由，并介绍自己的基本情况，如学历、专业、年龄、毕业院校等。可以提及招聘信息来源，表达对该单位的关注和兴趣。</a:t>
            </a:r>
            <a:endParaRPr lang="en-US" altLang="zh-CN" dirty="0"/>
          </a:p>
          <a:p>
            <a:pPr marL="1074738" indent="-342900">
              <a:buSzPct val="80000"/>
              <a:buFont typeface="Wingdings" panose="05000000000000000000" pitchFamily="2" charset="2"/>
              <a:buChar char="l"/>
            </a:pPr>
            <a:r>
              <a:rPr lang="zh-CN" altLang="en-US" dirty="0"/>
              <a:t>主体段：重点介绍自己的专业能力、实践经验、综合素质和岗位匹配度。可列举实习经历、项目经验、技能证书等具体内容，做到言之有物、实事求是。</a:t>
            </a:r>
            <a:endParaRPr lang="en-US" altLang="zh-CN" dirty="0"/>
          </a:p>
          <a:p>
            <a:pPr marL="1074738" indent="-342900">
              <a:buSzPct val="80000"/>
              <a:buFont typeface="Wingdings" panose="05000000000000000000" pitchFamily="2" charset="2"/>
              <a:buChar char="l"/>
            </a:pPr>
            <a:r>
              <a:rPr lang="zh-CN" altLang="en-US" dirty="0"/>
              <a:t>结尾段：再次表达强烈的求职意愿，并提出希望进一步沟通的愿望，如请求面试机会、提供联系方式等。同时可注明随信附上的材料，如简历、证书复印件等。</a:t>
            </a:r>
          </a:p>
        </p:txBody>
      </p:sp>
      <p:sp>
        <p:nvSpPr>
          <p:cNvPr id="4" name="文本占位符 3">
            <a:extLst>
              <a:ext uri="{FF2B5EF4-FFF2-40B4-BE49-F238E27FC236}">
                <a16:creationId xmlns:a16="http://schemas.microsoft.com/office/drawing/2014/main" id="{45B12B8B-0B52-499B-E682-828C0F46FF7E}"/>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56077573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BD5B03-90AD-1623-C6DC-4AAE0F95DE1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25207A8-2A91-46E3-81C8-879FAE0361AA}"/>
              </a:ext>
            </a:extLst>
          </p:cNvPr>
          <p:cNvSpPr>
            <a:spLocks noGrp="1"/>
          </p:cNvSpPr>
          <p:nvPr>
            <p:ph type="body" sz="quarter" idx="11"/>
          </p:nvPr>
        </p:nvSpPr>
        <p:spPr>
          <a:xfrm>
            <a:off x="337294" y="2731298"/>
            <a:ext cx="11275585" cy="2063835"/>
          </a:xfrm>
        </p:spPr>
        <p:txBody>
          <a:bodyPr/>
          <a:lstStyle/>
          <a:p>
            <a:r>
              <a:rPr lang="zh-CN" altLang="en-US" dirty="0"/>
              <a:t>四、求职信</a:t>
            </a:r>
            <a:endParaRPr lang="en-US" altLang="zh-CN" dirty="0"/>
          </a:p>
          <a:p>
            <a:r>
              <a:rPr lang="zh-CN" altLang="en-US" dirty="0"/>
              <a:t>（三）求职信的格式与写法</a:t>
            </a:r>
            <a:endParaRPr lang="en-US" altLang="zh-CN" dirty="0"/>
          </a:p>
          <a:p>
            <a:r>
              <a:rPr lang="en-US" altLang="zh-CN" dirty="0"/>
              <a:t>5. </a:t>
            </a:r>
            <a:r>
              <a:rPr lang="zh-CN" altLang="en-US" dirty="0"/>
              <a:t>敬语</a:t>
            </a:r>
            <a:endParaRPr lang="en-US" altLang="zh-CN" dirty="0"/>
          </a:p>
          <a:p>
            <a:r>
              <a:rPr lang="zh-CN" altLang="en-US" dirty="0"/>
              <a:t>常用的敬语有“此致”“敬礼”，单独成行。</a:t>
            </a:r>
          </a:p>
        </p:txBody>
      </p:sp>
      <p:sp>
        <p:nvSpPr>
          <p:cNvPr id="4" name="文本占位符 3">
            <a:extLst>
              <a:ext uri="{FF2B5EF4-FFF2-40B4-BE49-F238E27FC236}">
                <a16:creationId xmlns:a16="http://schemas.microsoft.com/office/drawing/2014/main" id="{3DC96292-2445-F34D-8FB4-203F23EECAA1}"/>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108756170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93C0CD-817B-43A7-9D3C-FC991110DEF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4BC4CFF-8DA3-039D-A330-2BC8CDB3DEB3}"/>
              </a:ext>
            </a:extLst>
          </p:cNvPr>
          <p:cNvSpPr>
            <a:spLocks noGrp="1"/>
          </p:cNvSpPr>
          <p:nvPr>
            <p:ph type="body" sz="quarter" idx="11"/>
          </p:nvPr>
        </p:nvSpPr>
        <p:spPr>
          <a:xfrm>
            <a:off x="337294" y="1461715"/>
            <a:ext cx="11275585" cy="4602991"/>
          </a:xfrm>
        </p:spPr>
        <p:txBody>
          <a:bodyPr/>
          <a:lstStyle/>
          <a:p>
            <a:r>
              <a:rPr lang="zh-CN" altLang="en-US" dirty="0"/>
              <a:t>一、应用文写作的主旨</a:t>
            </a:r>
            <a:endParaRPr lang="en-US" altLang="zh-CN" dirty="0"/>
          </a:p>
          <a:p>
            <a:r>
              <a:rPr lang="zh-CN" altLang="en-US" dirty="0"/>
              <a:t>（三）影响应用文主旨确立的因素</a:t>
            </a:r>
            <a:endParaRPr lang="en-US" altLang="zh-CN" dirty="0"/>
          </a:p>
          <a:p>
            <a:r>
              <a:rPr lang="en-US" altLang="zh-CN" dirty="0"/>
              <a:t>2. </a:t>
            </a:r>
            <a:r>
              <a:rPr lang="zh-CN" altLang="en-US" dirty="0"/>
              <a:t>来源于集体意志或上级意图</a:t>
            </a:r>
            <a:endParaRPr lang="en-US" altLang="zh-CN" dirty="0"/>
          </a:p>
          <a:p>
            <a:r>
              <a:rPr lang="zh-CN" altLang="en-US" dirty="0"/>
              <a:t>应用文的主旨并非完全由作者个人决定，而通常体现的是集体意志或上级意图。多数情况下，作者是奉命而作，写作任务来自组织安排或上级指示。文章初稿完成后，往往需要经过多轮修改、审核，有时还需广泛征求意见，反复推敲后才能定稿。</a:t>
            </a:r>
          </a:p>
          <a:p>
            <a:r>
              <a:rPr lang="zh-CN" altLang="en-US" dirty="0"/>
              <a:t>这种集体参与的写作机制，使应用文的主旨成为多方协商的结果，是群体智慧的体现。相较于文学作品中强烈的个性化表达，应用文更注重统一性、代表性和公共性，作者的主观感情色彩较少。</a:t>
            </a:r>
            <a:endParaRPr lang="en-US" altLang="zh-CN" dirty="0"/>
          </a:p>
        </p:txBody>
      </p:sp>
      <p:sp>
        <p:nvSpPr>
          <p:cNvPr id="4" name="文本占位符 3">
            <a:extLst>
              <a:ext uri="{FF2B5EF4-FFF2-40B4-BE49-F238E27FC236}">
                <a16:creationId xmlns:a16="http://schemas.microsoft.com/office/drawing/2014/main" id="{5F0BC129-3267-7B88-4721-D410BD594B23}"/>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248339656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7BEE15-B8F2-17CB-D566-CC854590E91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9B3FFC9-C9D9-A324-5B7E-B62069A18EB6}"/>
              </a:ext>
            </a:extLst>
          </p:cNvPr>
          <p:cNvSpPr>
            <a:spLocks noGrp="1"/>
          </p:cNvSpPr>
          <p:nvPr>
            <p:ph type="body" sz="quarter" idx="11"/>
          </p:nvPr>
        </p:nvSpPr>
        <p:spPr>
          <a:xfrm>
            <a:off x="337294" y="2477383"/>
            <a:ext cx="11275585" cy="2571666"/>
          </a:xfrm>
        </p:spPr>
        <p:txBody>
          <a:bodyPr/>
          <a:lstStyle/>
          <a:p>
            <a:r>
              <a:rPr lang="zh-CN" altLang="en-US" dirty="0"/>
              <a:t>四、求职信</a:t>
            </a:r>
            <a:endParaRPr lang="en-US" altLang="zh-CN" dirty="0"/>
          </a:p>
          <a:p>
            <a:r>
              <a:rPr lang="zh-CN" altLang="en-US" dirty="0"/>
              <a:t>（三）求职信的格式与写法</a:t>
            </a:r>
            <a:endParaRPr lang="en-US" altLang="zh-CN" dirty="0"/>
          </a:p>
          <a:p>
            <a:r>
              <a:rPr lang="en-US" altLang="zh-CN" dirty="0"/>
              <a:t>6. </a:t>
            </a:r>
            <a:r>
              <a:rPr lang="zh-CN" altLang="en-US" dirty="0"/>
              <a:t>署名与日期</a:t>
            </a:r>
            <a:endParaRPr lang="en-US" altLang="zh-CN" dirty="0"/>
          </a:p>
          <a:p>
            <a:r>
              <a:rPr lang="zh-CN" altLang="en-US" dirty="0"/>
              <a:t>在正文右下方署上求职者姓名及申请日期，格式为“申请人：</a:t>
            </a:r>
            <a:r>
              <a:rPr lang="en-US" altLang="zh-CN" dirty="0"/>
              <a:t>×××”“×××× </a:t>
            </a:r>
            <a:r>
              <a:rPr lang="zh-CN" altLang="en-US" dirty="0"/>
              <a:t>年</a:t>
            </a:r>
            <a:r>
              <a:rPr lang="en-US" altLang="zh-CN" dirty="0"/>
              <a:t>××</a:t>
            </a:r>
            <a:r>
              <a:rPr lang="zh-CN" altLang="en-US" dirty="0"/>
              <a:t>月</a:t>
            </a:r>
            <a:r>
              <a:rPr lang="en-US" altLang="zh-CN" dirty="0"/>
              <a:t>××</a:t>
            </a:r>
            <a:r>
              <a:rPr lang="zh-CN" altLang="en-US" dirty="0"/>
              <a:t>日”。</a:t>
            </a:r>
          </a:p>
        </p:txBody>
      </p:sp>
      <p:sp>
        <p:nvSpPr>
          <p:cNvPr id="4" name="文本占位符 3">
            <a:extLst>
              <a:ext uri="{FF2B5EF4-FFF2-40B4-BE49-F238E27FC236}">
                <a16:creationId xmlns:a16="http://schemas.microsoft.com/office/drawing/2014/main" id="{7D711C82-14C8-616A-827C-B16FBBB8E989}"/>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169618175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5F13F2-03E6-5C1D-EEF1-C1D94FEA8F2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717ADB5-9067-8796-611F-BD42068A5FA6}"/>
              </a:ext>
            </a:extLst>
          </p:cNvPr>
          <p:cNvSpPr>
            <a:spLocks noGrp="1"/>
          </p:cNvSpPr>
          <p:nvPr>
            <p:ph type="body" sz="quarter" idx="11"/>
          </p:nvPr>
        </p:nvSpPr>
        <p:spPr>
          <a:xfrm>
            <a:off x="337294" y="2477384"/>
            <a:ext cx="11275585" cy="2571666"/>
          </a:xfrm>
        </p:spPr>
        <p:txBody>
          <a:bodyPr/>
          <a:lstStyle/>
          <a:p>
            <a:r>
              <a:rPr lang="zh-CN" altLang="en-US" dirty="0"/>
              <a:t>四、求职信</a:t>
            </a:r>
            <a:endParaRPr lang="en-US" altLang="zh-CN" dirty="0"/>
          </a:p>
          <a:p>
            <a:r>
              <a:rPr lang="zh-CN" altLang="en-US" dirty="0"/>
              <a:t>（四）求职信的写作要求</a:t>
            </a:r>
            <a:endParaRPr lang="en-US" altLang="zh-CN" dirty="0"/>
          </a:p>
          <a:p>
            <a:r>
              <a:rPr lang="en-US" altLang="zh-CN" dirty="0"/>
              <a:t>1. </a:t>
            </a:r>
            <a:r>
              <a:rPr lang="zh-CN" altLang="en-US" dirty="0"/>
              <a:t>文字简洁，重点突出</a:t>
            </a:r>
            <a:endParaRPr lang="en-US" altLang="zh-CN" dirty="0"/>
          </a:p>
          <a:p>
            <a:r>
              <a:rPr lang="zh-CN" altLang="en-US" dirty="0"/>
              <a:t>求职信不宜过长，字数控制在 </a:t>
            </a:r>
            <a:r>
              <a:rPr lang="en-US" altLang="zh-CN" dirty="0"/>
              <a:t>800</a:t>
            </a:r>
            <a:r>
              <a:rPr lang="zh-CN" altLang="en-US" dirty="0"/>
              <a:t>～</a:t>
            </a:r>
            <a:r>
              <a:rPr lang="en-US" altLang="zh-CN" dirty="0"/>
              <a:t>1000 </a:t>
            </a:r>
            <a:r>
              <a:rPr lang="zh-CN" altLang="en-US" dirty="0"/>
              <a:t>字为宜。内容要紧扣岗位需求，突出与职位相关的优势和经历，避免冗长叙述或无关信息。</a:t>
            </a:r>
          </a:p>
        </p:txBody>
      </p:sp>
      <p:sp>
        <p:nvSpPr>
          <p:cNvPr id="4" name="文本占位符 3">
            <a:extLst>
              <a:ext uri="{FF2B5EF4-FFF2-40B4-BE49-F238E27FC236}">
                <a16:creationId xmlns:a16="http://schemas.microsoft.com/office/drawing/2014/main" id="{EC9B4388-C188-902F-5CF4-248EC3C3F9C3}"/>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125726413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315462-7106-B42F-48CE-B8A10A9DEBE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015816E-0C6F-8F09-6C4F-88E10FBF350B}"/>
              </a:ext>
            </a:extLst>
          </p:cNvPr>
          <p:cNvSpPr>
            <a:spLocks noGrp="1"/>
          </p:cNvSpPr>
          <p:nvPr>
            <p:ph type="body" sz="quarter" idx="11"/>
          </p:nvPr>
        </p:nvSpPr>
        <p:spPr>
          <a:xfrm>
            <a:off x="337294" y="2477384"/>
            <a:ext cx="11275585" cy="2571666"/>
          </a:xfrm>
        </p:spPr>
        <p:txBody>
          <a:bodyPr/>
          <a:lstStyle/>
          <a:p>
            <a:r>
              <a:rPr lang="zh-CN" altLang="en-US" dirty="0"/>
              <a:t>四、求职信</a:t>
            </a:r>
            <a:endParaRPr lang="en-US" altLang="zh-CN" dirty="0"/>
          </a:p>
          <a:p>
            <a:r>
              <a:rPr lang="zh-CN" altLang="en-US" dirty="0"/>
              <a:t>（四）求职信的写作要求</a:t>
            </a:r>
            <a:endParaRPr lang="en-US" altLang="zh-CN" dirty="0"/>
          </a:p>
          <a:p>
            <a:r>
              <a:rPr lang="en-US" altLang="zh-CN" dirty="0"/>
              <a:t>2. </a:t>
            </a:r>
            <a:r>
              <a:rPr lang="zh-CN" altLang="en-US" dirty="0"/>
              <a:t>态度谦和，言辞恳切</a:t>
            </a:r>
            <a:endParaRPr lang="en-US" altLang="zh-CN" dirty="0"/>
          </a:p>
          <a:p>
            <a:r>
              <a:rPr lang="zh-CN" altLang="en-US" dirty="0"/>
              <a:t>表达要诚恳自信，既要展示能力，又不能过于自负；既要表现热情，又要保持适度分寸。语气应礼貌、稳重，体现出良好的职业素养。</a:t>
            </a:r>
          </a:p>
        </p:txBody>
      </p:sp>
      <p:sp>
        <p:nvSpPr>
          <p:cNvPr id="4" name="文本占位符 3">
            <a:extLst>
              <a:ext uri="{FF2B5EF4-FFF2-40B4-BE49-F238E27FC236}">
                <a16:creationId xmlns:a16="http://schemas.microsoft.com/office/drawing/2014/main" id="{3268D91D-F58F-DF01-F418-EB561A6F3143}"/>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186573868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BECC98-5D27-D853-C10A-356F917DD85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6222BDC-2B30-59EB-16E5-151637233802}"/>
              </a:ext>
            </a:extLst>
          </p:cNvPr>
          <p:cNvSpPr>
            <a:spLocks noGrp="1"/>
          </p:cNvSpPr>
          <p:nvPr>
            <p:ph type="body" sz="quarter" idx="11"/>
          </p:nvPr>
        </p:nvSpPr>
        <p:spPr>
          <a:xfrm>
            <a:off x="337294" y="2477384"/>
            <a:ext cx="11275585" cy="2571666"/>
          </a:xfrm>
        </p:spPr>
        <p:txBody>
          <a:bodyPr/>
          <a:lstStyle/>
          <a:p>
            <a:r>
              <a:rPr lang="zh-CN" altLang="en-US" dirty="0"/>
              <a:t>四、求职信</a:t>
            </a:r>
            <a:endParaRPr lang="en-US" altLang="zh-CN" dirty="0"/>
          </a:p>
          <a:p>
            <a:r>
              <a:rPr lang="zh-CN" altLang="en-US" dirty="0"/>
              <a:t>（四）求职信的写作要求</a:t>
            </a:r>
            <a:endParaRPr lang="en-US" altLang="zh-CN" dirty="0"/>
          </a:p>
          <a:p>
            <a:r>
              <a:rPr lang="en-US" altLang="zh-CN" dirty="0"/>
              <a:t>3. </a:t>
            </a:r>
            <a:r>
              <a:rPr lang="zh-CN" altLang="en-US" dirty="0"/>
              <a:t>语言准确，表达规范</a:t>
            </a:r>
            <a:endParaRPr lang="en-US" altLang="zh-CN" dirty="0"/>
          </a:p>
          <a:p>
            <a:r>
              <a:rPr lang="zh-CN" altLang="en-US" dirty="0"/>
              <a:t>使用书面语，避免口语化表达；语法正确，标点规范；避免错别字和语病，确保整体语言质量。</a:t>
            </a:r>
          </a:p>
        </p:txBody>
      </p:sp>
      <p:sp>
        <p:nvSpPr>
          <p:cNvPr id="4" name="文本占位符 3">
            <a:extLst>
              <a:ext uri="{FF2B5EF4-FFF2-40B4-BE49-F238E27FC236}">
                <a16:creationId xmlns:a16="http://schemas.microsoft.com/office/drawing/2014/main" id="{A5BB871D-385E-F364-5F08-88453505B48F}"/>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26800262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A0C3ED-2608-87A6-CBAD-957E1B731EA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CF6C071-F3C0-14EE-61D8-44F437108CA8}"/>
              </a:ext>
            </a:extLst>
          </p:cNvPr>
          <p:cNvSpPr>
            <a:spLocks noGrp="1"/>
          </p:cNvSpPr>
          <p:nvPr>
            <p:ph type="body" sz="quarter" idx="11"/>
          </p:nvPr>
        </p:nvSpPr>
        <p:spPr>
          <a:xfrm>
            <a:off x="337294" y="2477384"/>
            <a:ext cx="11275585" cy="2571666"/>
          </a:xfrm>
        </p:spPr>
        <p:txBody>
          <a:bodyPr/>
          <a:lstStyle/>
          <a:p>
            <a:r>
              <a:rPr lang="zh-CN" altLang="en-US" dirty="0"/>
              <a:t>四、求职信</a:t>
            </a:r>
            <a:endParaRPr lang="en-US" altLang="zh-CN" dirty="0"/>
          </a:p>
          <a:p>
            <a:r>
              <a:rPr lang="zh-CN" altLang="en-US" dirty="0"/>
              <a:t>（四）求职信的写作要求</a:t>
            </a:r>
            <a:endParaRPr lang="en-US" altLang="zh-CN" dirty="0"/>
          </a:p>
          <a:p>
            <a:r>
              <a:rPr lang="en-US" altLang="zh-CN" dirty="0"/>
              <a:t>4. </a:t>
            </a:r>
            <a:r>
              <a:rPr lang="zh-CN" altLang="en-US" dirty="0"/>
              <a:t>结构完整，逻辑清晰</a:t>
            </a:r>
            <a:endParaRPr lang="en-US" altLang="zh-CN" dirty="0"/>
          </a:p>
          <a:p>
            <a:r>
              <a:rPr lang="zh-CN" altLang="en-US" dirty="0"/>
              <a:t>求职信应具备完整的结构要素，段落之间过渡自然、逻辑清楚，让阅读者能够快速把握求职者的核心优势。</a:t>
            </a:r>
          </a:p>
        </p:txBody>
      </p:sp>
      <p:sp>
        <p:nvSpPr>
          <p:cNvPr id="4" name="文本占位符 3">
            <a:extLst>
              <a:ext uri="{FF2B5EF4-FFF2-40B4-BE49-F238E27FC236}">
                <a16:creationId xmlns:a16="http://schemas.microsoft.com/office/drawing/2014/main" id="{9FB53985-2FCC-D26C-90BF-C34A8CFD0B9A}"/>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158391650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9EE63A-7AB9-3BB5-EF9E-765C173CF05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C88C25F-0C36-D17A-1B3F-EA31D74904DB}"/>
              </a:ext>
            </a:extLst>
          </p:cNvPr>
          <p:cNvSpPr>
            <a:spLocks noGrp="1"/>
          </p:cNvSpPr>
          <p:nvPr>
            <p:ph type="body" sz="quarter" idx="11"/>
          </p:nvPr>
        </p:nvSpPr>
        <p:spPr>
          <a:xfrm>
            <a:off x="337294" y="2477384"/>
            <a:ext cx="11275585" cy="2571666"/>
          </a:xfrm>
        </p:spPr>
        <p:txBody>
          <a:bodyPr/>
          <a:lstStyle/>
          <a:p>
            <a:r>
              <a:rPr lang="zh-CN" altLang="en-US" dirty="0"/>
              <a:t>四、求职信</a:t>
            </a:r>
            <a:endParaRPr lang="en-US" altLang="zh-CN" dirty="0"/>
          </a:p>
          <a:p>
            <a:r>
              <a:rPr lang="zh-CN" altLang="en-US" dirty="0"/>
              <a:t>（四）求职信的写作要求</a:t>
            </a:r>
            <a:endParaRPr lang="en-US" altLang="zh-CN" dirty="0"/>
          </a:p>
          <a:p>
            <a:r>
              <a:rPr lang="en-US" altLang="zh-CN" dirty="0"/>
              <a:t>5. </a:t>
            </a:r>
            <a:r>
              <a:rPr lang="zh-CN" altLang="en-US" dirty="0"/>
              <a:t>因人而异，量身定制</a:t>
            </a:r>
            <a:endParaRPr lang="en-US" altLang="zh-CN" dirty="0"/>
          </a:p>
          <a:p>
            <a:r>
              <a:rPr lang="zh-CN" altLang="en-US" dirty="0"/>
              <a:t>不同单位、不同岗位的需求不同，求职信应根据具体情况调整内容，做到“一岗一信”。</a:t>
            </a:r>
          </a:p>
        </p:txBody>
      </p:sp>
      <p:sp>
        <p:nvSpPr>
          <p:cNvPr id="4" name="文本占位符 3">
            <a:extLst>
              <a:ext uri="{FF2B5EF4-FFF2-40B4-BE49-F238E27FC236}">
                <a16:creationId xmlns:a16="http://schemas.microsoft.com/office/drawing/2014/main" id="{86193CFD-122C-93E0-8AEA-C59759DB59BE}"/>
              </a:ext>
            </a:extLst>
          </p:cNvPr>
          <p:cNvSpPr>
            <a:spLocks noGrp="1"/>
          </p:cNvSpPr>
          <p:nvPr>
            <p:ph type="body" sz="quarter" idx="10"/>
          </p:nvPr>
        </p:nvSpPr>
        <p:spPr/>
        <p:txBody>
          <a:bodyPr/>
          <a:lstStyle/>
          <a:p>
            <a:r>
              <a:rPr lang="zh-CN" altLang="en-US" dirty="0"/>
              <a:t>常用私人文书写作</a:t>
            </a:r>
          </a:p>
        </p:txBody>
      </p:sp>
    </p:spTree>
    <p:extLst>
      <p:ext uri="{BB962C8B-B14F-4D97-AF65-F5344CB8AC3E}">
        <p14:creationId xmlns:p14="http://schemas.microsoft.com/office/powerpoint/2010/main" val="107858483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a16="http://schemas.microsoft.com/office/drawing/2014/main" id="{7E3A13D7-2CEA-A305-8EC6-E383AF150AD4}"/>
              </a:ext>
            </a:extLst>
          </p:cNvPr>
          <p:cNvSpPr>
            <a:spLocks noGrp="1"/>
          </p:cNvSpPr>
          <p:nvPr>
            <p:ph type="body" sz="quarter" idx="11"/>
          </p:nvPr>
        </p:nvSpPr>
        <p:spPr/>
        <p:txBody>
          <a:bodyPr/>
          <a:lstStyle/>
          <a:p>
            <a:r>
              <a:rPr lang="zh-CN" altLang="en-US" dirty="0"/>
              <a:t>第五章</a:t>
            </a:r>
          </a:p>
        </p:txBody>
      </p:sp>
      <p:sp>
        <p:nvSpPr>
          <p:cNvPr id="8" name="文本占位符 7">
            <a:extLst>
              <a:ext uri="{FF2B5EF4-FFF2-40B4-BE49-F238E27FC236}">
                <a16:creationId xmlns:a16="http://schemas.microsoft.com/office/drawing/2014/main" id="{0F5BFED2-E46A-2D8B-3D79-3D8C899F917D}"/>
              </a:ext>
            </a:extLst>
          </p:cNvPr>
          <p:cNvSpPr>
            <a:spLocks noGrp="1"/>
          </p:cNvSpPr>
          <p:nvPr>
            <p:ph type="body" sz="quarter" idx="12"/>
          </p:nvPr>
        </p:nvSpPr>
        <p:spPr/>
        <p:txBody>
          <a:bodyPr/>
          <a:lstStyle/>
          <a:p>
            <a:r>
              <a:rPr lang="zh-CN" altLang="en-US" dirty="0"/>
              <a:t>科技文书写作</a:t>
            </a:r>
          </a:p>
        </p:txBody>
      </p:sp>
    </p:spTree>
    <p:extLst>
      <p:ext uri="{BB962C8B-B14F-4D97-AF65-F5344CB8AC3E}">
        <p14:creationId xmlns:p14="http://schemas.microsoft.com/office/powerpoint/2010/main" val="8309660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A0BF75-401E-410E-103D-02F9B267C6A9}"/>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18B01A98-4CF9-0FA1-ED36-63F34163E65F}"/>
              </a:ext>
            </a:extLst>
          </p:cNvPr>
          <p:cNvSpPr>
            <a:spLocks noGrp="1"/>
          </p:cNvSpPr>
          <p:nvPr>
            <p:ph type="body" sz="quarter" idx="10"/>
          </p:nvPr>
        </p:nvSpPr>
        <p:spPr/>
        <p:txBody>
          <a:bodyPr/>
          <a:lstStyle/>
          <a:p>
            <a:r>
              <a:rPr lang="zh-CN" altLang="en-US" dirty="0"/>
              <a:t>第五章</a:t>
            </a:r>
          </a:p>
        </p:txBody>
      </p:sp>
      <p:sp>
        <p:nvSpPr>
          <p:cNvPr id="8" name="文本占位符 7">
            <a:extLst>
              <a:ext uri="{FF2B5EF4-FFF2-40B4-BE49-F238E27FC236}">
                <a16:creationId xmlns:a16="http://schemas.microsoft.com/office/drawing/2014/main" id="{E14388EC-6473-A9FF-C109-A5930D1C4F48}"/>
              </a:ext>
            </a:extLst>
          </p:cNvPr>
          <p:cNvSpPr>
            <a:spLocks noGrp="1"/>
          </p:cNvSpPr>
          <p:nvPr>
            <p:ph type="body" sz="quarter" idx="11"/>
          </p:nvPr>
        </p:nvSpPr>
        <p:spPr/>
        <p:txBody>
          <a:bodyPr/>
          <a:lstStyle/>
          <a:p>
            <a:r>
              <a:rPr lang="zh-CN" altLang="en-US" dirty="0"/>
              <a:t>科技文书写作</a:t>
            </a:r>
          </a:p>
        </p:txBody>
      </p:sp>
      <p:sp>
        <p:nvSpPr>
          <p:cNvPr id="2" name="文本占位符 1">
            <a:extLst>
              <a:ext uri="{FF2B5EF4-FFF2-40B4-BE49-F238E27FC236}">
                <a16:creationId xmlns:a16="http://schemas.microsoft.com/office/drawing/2014/main" id="{394037D0-C0AD-FCE3-B8D6-0E338681CBC5}"/>
              </a:ext>
            </a:extLst>
          </p:cNvPr>
          <p:cNvSpPr>
            <a:spLocks noGrp="1"/>
          </p:cNvSpPr>
          <p:nvPr>
            <p:ph type="body" sz="quarter" idx="12"/>
          </p:nvPr>
        </p:nvSpPr>
        <p:spPr/>
        <p:txBody>
          <a:bodyPr/>
          <a:lstStyle/>
          <a:p>
            <a:r>
              <a:rPr lang="en-US" altLang="zh-CN" dirty="0"/>
              <a:t>•	</a:t>
            </a:r>
            <a:r>
              <a:rPr lang="zh-CN" altLang="en-US" dirty="0"/>
              <a:t>了解科技文书的基本特点与常见类型。</a:t>
            </a:r>
          </a:p>
          <a:p>
            <a:r>
              <a:rPr lang="en-US" altLang="zh-CN" dirty="0"/>
              <a:t>•	</a:t>
            </a:r>
            <a:r>
              <a:rPr lang="zh-CN" altLang="en-US" dirty="0"/>
              <a:t>掌握学术论文、项目申报书的写作结构。</a:t>
            </a:r>
          </a:p>
          <a:p>
            <a:r>
              <a:rPr lang="en-US" altLang="zh-CN" dirty="0"/>
              <a:t>•	</a:t>
            </a:r>
            <a:r>
              <a:rPr lang="zh-CN" altLang="en-US" dirty="0"/>
              <a:t>理解 </a:t>
            </a:r>
            <a:r>
              <a:rPr lang="en-US" altLang="zh-CN" dirty="0"/>
              <a:t>AI </a:t>
            </a:r>
            <a:r>
              <a:rPr lang="zh-CN" altLang="en-US" dirty="0"/>
              <a:t>在科技文书写作中的作用。</a:t>
            </a:r>
          </a:p>
        </p:txBody>
      </p:sp>
    </p:spTree>
    <p:extLst>
      <p:ext uri="{BB962C8B-B14F-4D97-AF65-F5344CB8AC3E}">
        <p14:creationId xmlns:p14="http://schemas.microsoft.com/office/powerpoint/2010/main" val="368777064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B3E3FE-7739-9A18-B2B3-E357B6BE4059}"/>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78AAFBCA-7B3E-6FC7-0A6E-B244E54987FA}"/>
              </a:ext>
            </a:extLst>
          </p:cNvPr>
          <p:cNvSpPr>
            <a:spLocks noGrp="1"/>
          </p:cNvSpPr>
          <p:nvPr>
            <p:ph type="body" sz="quarter" idx="10"/>
          </p:nvPr>
        </p:nvSpPr>
        <p:spPr/>
        <p:txBody>
          <a:bodyPr/>
          <a:lstStyle/>
          <a:p>
            <a:r>
              <a:rPr lang="zh-CN" altLang="en-US" dirty="0"/>
              <a:t>第五章</a:t>
            </a:r>
          </a:p>
        </p:txBody>
      </p:sp>
      <p:sp>
        <p:nvSpPr>
          <p:cNvPr id="8" name="文本占位符 7">
            <a:extLst>
              <a:ext uri="{FF2B5EF4-FFF2-40B4-BE49-F238E27FC236}">
                <a16:creationId xmlns:a16="http://schemas.microsoft.com/office/drawing/2014/main" id="{4B7C5DD5-C790-C269-462C-382A6C3F0EAA}"/>
              </a:ext>
            </a:extLst>
          </p:cNvPr>
          <p:cNvSpPr>
            <a:spLocks noGrp="1"/>
          </p:cNvSpPr>
          <p:nvPr>
            <p:ph type="body" sz="quarter" idx="11"/>
          </p:nvPr>
        </p:nvSpPr>
        <p:spPr/>
        <p:txBody>
          <a:bodyPr/>
          <a:lstStyle/>
          <a:p>
            <a:r>
              <a:rPr lang="zh-CN" altLang="en-US" dirty="0"/>
              <a:t>科技文书写作</a:t>
            </a:r>
          </a:p>
        </p:txBody>
      </p:sp>
      <p:sp>
        <p:nvSpPr>
          <p:cNvPr id="2" name="文本占位符 1">
            <a:extLst>
              <a:ext uri="{FF2B5EF4-FFF2-40B4-BE49-F238E27FC236}">
                <a16:creationId xmlns:a16="http://schemas.microsoft.com/office/drawing/2014/main" id="{CFE47DEA-E48F-D030-5FE0-94BF035CA875}"/>
              </a:ext>
            </a:extLst>
          </p:cNvPr>
          <p:cNvSpPr>
            <a:spLocks noGrp="1"/>
          </p:cNvSpPr>
          <p:nvPr>
            <p:ph type="body" sz="quarter" idx="12"/>
          </p:nvPr>
        </p:nvSpPr>
        <p:spPr/>
        <p:txBody>
          <a:bodyPr/>
          <a:lstStyle/>
          <a:p>
            <a:r>
              <a:rPr lang="en-US" altLang="zh-CN" dirty="0"/>
              <a:t>•	</a:t>
            </a:r>
            <a:r>
              <a:rPr lang="zh-CN" altLang="en-US" dirty="0"/>
              <a:t>能够撰写规范的科技类文书。</a:t>
            </a:r>
          </a:p>
          <a:p>
            <a:r>
              <a:rPr lang="en-US" altLang="zh-CN" dirty="0"/>
              <a:t>•	</a:t>
            </a:r>
            <a:r>
              <a:rPr lang="zh-CN" altLang="en-US" dirty="0"/>
              <a:t>能准确表达科研成果与项目内容。</a:t>
            </a:r>
          </a:p>
          <a:p>
            <a:r>
              <a:rPr lang="en-US" altLang="zh-CN" dirty="0"/>
              <a:t>•	</a:t>
            </a:r>
            <a:r>
              <a:rPr lang="zh-CN" altLang="en-US" dirty="0"/>
              <a:t>能够借助 </a:t>
            </a:r>
            <a:r>
              <a:rPr lang="en-US" altLang="zh-CN" dirty="0"/>
              <a:t>AI </a:t>
            </a:r>
            <a:r>
              <a:rPr lang="zh-CN" altLang="en-US" dirty="0"/>
              <a:t>完成资料搜集、文献检索等工作。</a:t>
            </a:r>
          </a:p>
        </p:txBody>
      </p:sp>
    </p:spTree>
    <p:extLst>
      <p:ext uri="{BB962C8B-B14F-4D97-AF65-F5344CB8AC3E}">
        <p14:creationId xmlns:p14="http://schemas.microsoft.com/office/powerpoint/2010/main" val="365641826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52B6D7-4F03-3545-BA17-32E9FC79DE3B}"/>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89EA62D6-D8E8-6260-4B44-AABC22D0BBFA}"/>
              </a:ext>
            </a:extLst>
          </p:cNvPr>
          <p:cNvSpPr>
            <a:spLocks noGrp="1"/>
          </p:cNvSpPr>
          <p:nvPr>
            <p:ph type="body" sz="quarter" idx="10"/>
          </p:nvPr>
        </p:nvSpPr>
        <p:spPr/>
        <p:txBody>
          <a:bodyPr/>
          <a:lstStyle/>
          <a:p>
            <a:r>
              <a:rPr lang="zh-CN" altLang="en-US" dirty="0"/>
              <a:t>第五章</a:t>
            </a:r>
          </a:p>
        </p:txBody>
      </p:sp>
      <p:sp>
        <p:nvSpPr>
          <p:cNvPr id="8" name="文本占位符 7">
            <a:extLst>
              <a:ext uri="{FF2B5EF4-FFF2-40B4-BE49-F238E27FC236}">
                <a16:creationId xmlns:a16="http://schemas.microsoft.com/office/drawing/2014/main" id="{6160AF74-C647-57F4-A692-9B636A31F60C}"/>
              </a:ext>
            </a:extLst>
          </p:cNvPr>
          <p:cNvSpPr>
            <a:spLocks noGrp="1"/>
          </p:cNvSpPr>
          <p:nvPr>
            <p:ph type="body" sz="quarter" idx="11"/>
          </p:nvPr>
        </p:nvSpPr>
        <p:spPr/>
        <p:txBody>
          <a:bodyPr/>
          <a:lstStyle/>
          <a:p>
            <a:r>
              <a:rPr lang="zh-CN" altLang="en-US" dirty="0"/>
              <a:t>科技文书写作</a:t>
            </a:r>
          </a:p>
        </p:txBody>
      </p:sp>
      <p:sp>
        <p:nvSpPr>
          <p:cNvPr id="2" name="文本占位符 1">
            <a:extLst>
              <a:ext uri="{FF2B5EF4-FFF2-40B4-BE49-F238E27FC236}">
                <a16:creationId xmlns:a16="http://schemas.microsoft.com/office/drawing/2014/main" id="{D08086AE-DE58-300D-F3B9-73F9E8F0DF14}"/>
              </a:ext>
            </a:extLst>
          </p:cNvPr>
          <p:cNvSpPr>
            <a:spLocks noGrp="1"/>
          </p:cNvSpPr>
          <p:nvPr>
            <p:ph type="body" sz="quarter" idx="12"/>
          </p:nvPr>
        </p:nvSpPr>
        <p:spPr/>
        <p:txBody>
          <a:bodyPr/>
          <a:lstStyle/>
          <a:p>
            <a:r>
              <a:rPr lang="en-US" altLang="zh-CN" dirty="0"/>
              <a:t>•	</a:t>
            </a:r>
            <a:r>
              <a:rPr lang="zh-CN" altLang="en-US" dirty="0"/>
              <a:t>培养科学精神与严谨治学态度。</a:t>
            </a:r>
          </a:p>
          <a:p>
            <a:r>
              <a:rPr lang="en-US" altLang="zh-CN" dirty="0"/>
              <a:t>•	</a:t>
            </a:r>
            <a:r>
              <a:rPr lang="zh-CN" altLang="en-US" dirty="0"/>
              <a:t>增强创新意识和科研责任感。</a:t>
            </a:r>
          </a:p>
          <a:p>
            <a:r>
              <a:rPr lang="en-US" altLang="zh-CN" dirty="0"/>
              <a:t>•	</a:t>
            </a:r>
            <a:r>
              <a:rPr lang="zh-CN" altLang="en-US" dirty="0"/>
              <a:t>培养审慎使用 </a:t>
            </a:r>
            <a:r>
              <a:rPr lang="en-US" altLang="zh-CN" dirty="0"/>
              <a:t>AI </a:t>
            </a:r>
            <a:r>
              <a:rPr lang="zh-CN" altLang="en-US" dirty="0"/>
              <a:t>的科研伦理素养。</a:t>
            </a:r>
          </a:p>
        </p:txBody>
      </p:sp>
    </p:spTree>
    <p:extLst>
      <p:ext uri="{BB962C8B-B14F-4D97-AF65-F5344CB8AC3E}">
        <p14:creationId xmlns:p14="http://schemas.microsoft.com/office/powerpoint/2010/main" val="307556991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8E3645-1D56-4F98-36ED-8CB8EE9E57D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266E061-9826-04B8-5E07-E8CE750EC9CC}"/>
              </a:ext>
            </a:extLst>
          </p:cNvPr>
          <p:cNvSpPr>
            <a:spLocks noGrp="1"/>
          </p:cNvSpPr>
          <p:nvPr>
            <p:ph type="body" sz="quarter" idx="11"/>
          </p:nvPr>
        </p:nvSpPr>
        <p:spPr>
          <a:xfrm>
            <a:off x="337294" y="1969546"/>
            <a:ext cx="11275585" cy="3587329"/>
          </a:xfrm>
        </p:spPr>
        <p:txBody>
          <a:bodyPr/>
          <a:lstStyle/>
          <a:p>
            <a:r>
              <a:rPr lang="zh-CN" altLang="en-US" dirty="0"/>
              <a:t>一、应用文写作的主旨</a:t>
            </a:r>
            <a:endParaRPr lang="en-US" altLang="zh-CN" dirty="0"/>
          </a:p>
          <a:p>
            <a:r>
              <a:rPr lang="zh-CN" altLang="en-US" dirty="0"/>
              <a:t>（三）影响应用文主旨确立的因素</a:t>
            </a:r>
            <a:endParaRPr lang="en-US" altLang="zh-CN" dirty="0"/>
          </a:p>
          <a:p>
            <a:r>
              <a:rPr lang="en-US" altLang="zh-CN" dirty="0"/>
              <a:t>3. </a:t>
            </a:r>
            <a:r>
              <a:rPr lang="zh-CN" altLang="en-US" dirty="0"/>
              <a:t>源自实际工作需要</a:t>
            </a:r>
            <a:endParaRPr lang="en-US" altLang="zh-CN" dirty="0"/>
          </a:p>
          <a:p>
            <a:r>
              <a:rPr lang="zh-CN" altLang="en-US" dirty="0"/>
              <a:t>应用文的根本目的是“实用”，即服务于具体的事务处理和问题解决。无论是日常行政管理、业务沟通，还是社会事务协调，每一篇应用文都源于特定的实际需求。因此，应用文的主旨是围绕某一具体事项展开的核心意图。它不是抽象的思想表达，而是直接服务于现实操作的行动指南。</a:t>
            </a:r>
            <a:endParaRPr lang="en-US" altLang="zh-CN" dirty="0"/>
          </a:p>
        </p:txBody>
      </p:sp>
      <p:sp>
        <p:nvSpPr>
          <p:cNvPr id="4" name="文本占位符 3">
            <a:extLst>
              <a:ext uri="{FF2B5EF4-FFF2-40B4-BE49-F238E27FC236}">
                <a16:creationId xmlns:a16="http://schemas.microsoft.com/office/drawing/2014/main" id="{61A0D022-3090-BC69-1D1B-95D0DD2B844D}"/>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127311795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3CB26B6D-69C7-DB28-F15D-40D4B13543C3}"/>
              </a:ext>
            </a:extLst>
          </p:cNvPr>
          <p:cNvSpPr>
            <a:spLocks noGrp="1"/>
          </p:cNvSpPr>
          <p:nvPr>
            <p:ph type="body" sz="quarter" idx="11"/>
          </p:nvPr>
        </p:nvSpPr>
        <p:spPr/>
        <p:txBody>
          <a:bodyPr/>
          <a:lstStyle/>
          <a:p>
            <a:r>
              <a:rPr lang="zh-CN" altLang="en-US" dirty="0"/>
              <a:t>第一节</a:t>
            </a:r>
          </a:p>
        </p:txBody>
      </p:sp>
      <p:sp>
        <p:nvSpPr>
          <p:cNvPr id="6" name="文本占位符 5">
            <a:extLst>
              <a:ext uri="{FF2B5EF4-FFF2-40B4-BE49-F238E27FC236}">
                <a16:creationId xmlns:a16="http://schemas.microsoft.com/office/drawing/2014/main" id="{29C8F97F-C952-6C0E-4F41-FBB0423ADF2D}"/>
              </a:ext>
            </a:extLst>
          </p:cNvPr>
          <p:cNvSpPr>
            <a:spLocks noGrp="1"/>
          </p:cNvSpPr>
          <p:nvPr>
            <p:ph type="body" sz="quarter" idx="12"/>
          </p:nvPr>
        </p:nvSpPr>
        <p:spPr/>
        <p:txBody>
          <a:bodyPr/>
          <a:lstStyle/>
          <a:p>
            <a:r>
              <a:rPr lang="zh-CN" altLang="en-US" dirty="0"/>
              <a:t>科技文书概述</a:t>
            </a:r>
          </a:p>
        </p:txBody>
      </p:sp>
    </p:spTree>
    <p:extLst>
      <p:ext uri="{BB962C8B-B14F-4D97-AF65-F5344CB8AC3E}">
        <p14:creationId xmlns:p14="http://schemas.microsoft.com/office/powerpoint/2010/main" val="392674406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7A5A81FB-50D2-14EB-74C6-5E64340E804D}"/>
              </a:ext>
            </a:extLst>
          </p:cNvPr>
          <p:cNvSpPr>
            <a:spLocks noGrp="1"/>
          </p:cNvSpPr>
          <p:nvPr>
            <p:ph type="body" sz="quarter" idx="11"/>
          </p:nvPr>
        </p:nvSpPr>
        <p:spPr>
          <a:xfrm>
            <a:off x="337294" y="2223460"/>
            <a:ext cx="11275585" cy="3079497"/>
          </a:xfrm>
        </p:spPr>
        <p:txBody>
          <a:bodyPr/>
          <a:lstStyle/>
          <a:p>
            <a:r>
              <a:rPr lang="zh-CN" altLang="en-US" dirty="0"/>
              <a:t>一、科技文书的概念</a:t>
            </a:r>
            <a:endParaRPr lang="en-US" altLang="zh-CN" dirty="0"/>
          </a:p>
          <a:p>
            <a:r>
              <a:rPr lang="zh-CN" altLang="en-US" dirty="0"/>
              <a:t>科技文书是以说明和议论为主要表达方式，以自然科学和技术领域的内容为核心研究对象，反映自然界现象的特征、本质及其规律性，并服务于科学技术的研究、应用、传播与普及的一种实用文体。它是随着现代科学技术的发展而逐步形成并广泛应用的写作形式。</a:t>
            </a:r>
          </a:p>
          <a:p>
            <a:r>
              <a:rPr lang="zh-CN" altLang="en-US" dirty="0"/>
              <a:t>简而言之，科技文书是用于表达科学技术内容的各种实用性文章的总称。它不仅是科研成果的载体，也是科技成果转化为生产力的重要桥梁。</a:t>
            </a:r>
          </a:p>
        </p:txBody>
      </p:sp>
      <p:sp>
        <p:nvSpPr>
          <p:cNvPr id="4" name="文本占位符 3">
            <a:extLst>
              <a:ext uri="{FF2B5EF4-FFF2-40B4-BE49-F238E27FC236}">
                <a16:creationId xmlns:a16="http://schemas.microsoft.com/office/drawing/2014/main" id="{0993A6DC-249F-E506-8C46-849ED3A10BC6}"/>
              </a:ext>
            </a:extLst>
          </p:cNvPr>
          <p:cNvSpPr>
            <a:spLocks noGrp="1"/>
          </p:cNvSpPr>
          <p:nvPr>
            <p:ph type="body" sz="quarter" idx="10"/>
          </p:nvPr>
        </p:nvSpPr>
        <p:spPr/>
        <p:txBody>
          <a:bodyPr/>
          <a:lstStyle/>
          <a:p>
            <a:r>
              <a:rPr lang="zh-CN" altLang="en-US" dirty="0"/>
              <a:t>科技文书概述</a:t>
            </a:r>
          </a:p>
        </p:txBody>
      </p:sp>
    </p:spTree>
    <p:extLst>
      <p:ext uri="{BB962C8B-B14F-4D97-AF65-F5344CB8AC3E}">
        <p14:creationId xmlns:p14="http://schemas.microsoft.com/office/powerpoint/2010/main" val="67818872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C2D2CD-BBE6-7165-444F-D943DC50D0D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74F7AFA-631B-8A1A-B0B9-DF7DA6CD3805}"/>
              </a:ext>
            </a:extLst>
          </p:cNvPr>
          <p:cNvSpPr>
            <a:spLocks noGrp="1"/>
          </p:cNvSpPr>
          <p:nvPr>
            <p:ph type="body" sz="quarter" idx="11"/>
          </p:nvPr>
        </p:nvSpPr>
        <p:spPr>
          <a:xfrm>
            <a:off x="337294" y="2477377"/>
            <a:ext cx="11275585" cy="2571666"/>
          </a:xfrm>
        </p:spPr>
        <p:txBody>
          <a:bodyPr/>
          <a:lstStyle/>
          <a:p>
            <a:r>
              <a:rPr lang="zh-CN" altLang="en-US" dirty="0"/>
              <a:t>二、科技文书的特点</a:t>
            </a:r>
            <a:endParaRPr lang="en-US" altLang="zh-CN" dirty="0"/>
          </a:p>
          <a:p>
            <a:r>
              <a:rPr lang="zh-CN" altLang="en-US" dirty="0"/>
              <a:t>（一）科学性</a:t>
            </a:r>
            <a:endParaRPr lang="en-US" altLang="zh-CN" dirty="0"/>
          </a:p>
          <a:p>
            <a:r>
              <a:rPr lang="zh-CN" altLang="en-US" dirty="0"/>
              <a:t>科学性是科技文书最根本、最重要的特性，是其生命力所在。科技文书必须基于客观事实和科学理论，准确反映自然规律和人类对自然界的正确认识。作者应具备实事求是的科学态度和扎实的专业知识，确保内容真实可靠、逻辑严密、结论经得起实践检验。</a:t>
            </a:r>
          </a:p>
        </p:txBody>
      </p:sp>
      <p:sp>
        <p:nvSpPr>
          <p:cNvPr id="4" name="文本占位符 3">
            <a:extLst>
              <a:ext uri="{FF2B5EF4-FFF2-40B4-BE49-F238E27FC236}">
                <a16:creationId xmlns:a16="http://schemas.microsoft.com/office/drawing/2014/main" id="{AA82A1AC-2EB7-8061-0952-450838CB5298}"/>
              </a:ext>
            </a:extLst>
          </p:cNvPr>
          <p:cNvSpPr>
            <a:spLocks noGrp="1"/>
          </p:cNvSpPr>
          <p:nvPr>
            <p:ph type="body" sz="quarter" idx="10"/>
          </p:nvPr>
        </p:nvSpPr>
        <p:spPr/>
        <p:txBody>
          <a:bodyPr/>
          <a:lstStyle/>
          <a:p>
            <a:r>
              <a:rPr lang="zh-CN" altLang="en-US" dirty="0"/>
              <a:t>科技文书概述</a:t>
            </a:r>
          </a:p>
        </p:txBody>
      </p:sp>
    </p:spTree>
    <p:extLst>
      <p:ext uri="{BB962C8B-B14F-4D97-AF65-F5344CB8AC3E}">
        <p14:creationId xmlns:p14="http://schemas.microsoft.com/office/powerpoint/2010/main" val="385329616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A42699-B68D-2A5B-163A-669EC02D030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C3F89BC-3075-3BD6-114E-64EFFA2096C1}"/>
              </a:ext>
            </a:extLst>
          </p:cNvPr>
          <p:cNvSpPr>
            <a:spLocks noGrp="1"/>
          </p:cNvSpPr>
          <p:nvPr>
            <p:ph type="body" sz="quarter" idx="11"/>
          </p:nvPr>
        </p:nvSpPr>
        <p:spPr>
          <a:xfrm>
            <a:off x="337294" y="2223462"/>
            <a:ext cx="11275585" cy="3079497"/>
          </a:xfrm>
        </p:spPr>
        <p:txBody>
          <a:bodyPr/>
          <a:lstStyle/>
          <a:p>
            <a:r>
              <a:rPr lang="zh-CN" altLang="en-US" dirty="0"/>
              <a:t>二、科技文书的特点</a:t>
            </a:r>
            <a:endParaRPr lang="en-US" altLang="zh-CN" dirty="0"/>
          </a:p>
          <a:p>
            <a:r>
              <a:rPr lang="zh-CN" altLang="en-US" dirty="0"/>
              <a:t>（二）真实性</a:t>
            </a:r>
            <a:endParaRPr lang="en-US" altLang="zh-CN" dirty="0"/>
          </a:p>
          <a:p>
            <a:r>
              <a:rPr lang="zh-CN" altLang="en-US" dirty="0"/>
              <a:t>科技文书所依据的事实材料必须真实、准确，不能虚构或夸大。所有引用的数据、术语、专业概念都应来源明确、定义清晰，避免主观臆断或望文生义。科技文书强调客观性和实证性，因此在语言表达上忌用夸张、比喻等修辞手法，也应避免带有情绪化、感情色彩的语言。</a:t>
            </a:r>
          </a:p>
        </p:txBody>
      </p:sp>
      <p:sp>
        <p:nvSpPr>
          <p:cNvPr id="4" name="文本占位符 3">
            <a:extLst>
              <a:ext uri="{FF2B5EF4-FFF2-40B4-BE49-F238E27FC236}">
                <a16:creationId xmlns:a16="http://schemas.microsoft.com/office/drawing/2014/main" id="{54AFBEE3-57D5-D1FB-4050-0743454183DA}"/>
              </a:ext>
            </a:extLst>
          </p:cNvPr>
          <p:cNvSpPr>
            <a:spLocks noGrp="1"/>
          </p:cNvSpPr>
          <p:nvPr>
            <p:ph type="body" sz="quarter" idx="10"/>
          </p:nvPr>
        </p:nvSpPr>
        <p:spPr/>
        <p:txBody>
          <a:bodyPr/>
          <a:lstStyle/>
          <a:p>
            <a:r>
              <a:rPr lang="zh-CN" altLang="en-US" dirty="0"/>
              <a:t>科技文书概述</a:t>
            </a:r>
          </a:p>
        </p:txBody>
      </p:sp>
    </p:spTree>
    <p:extLst>
      <p:ext uri="{BB962C8B-B14F-4D97-AF65-F5344CB8AC3E}">
        <p14:creationId xmlns:p14="http://schemas.microsoft.com/office/powerpoint/2010/main" val="370809705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636A1F-3F0A-F33D-609D-A7A96B9D2A9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3B5C5BB-04DB-9F62-4EC5-5B12EB453D71}"/>
              </a:ext>
            </a:extLst>
          </p:cNvPr>
          <p:cNvSpPr>
            <a:spLocks noGrp="1"/>
          </p:cNvSpPr>
          <p:nvPr>
            <p:ph type="body" sz="quarter" idx="11"/>
          </p:nvPr>
        </p:nvSpPr>
        <p:spPr>
          <a:xfrm>
            <a:off x="337294" y="2477378"/>
            <a:ext cx="11275585" cy="2571666"/>
          </a:xfrm>
        </p:spPr>
        <p:txBody>
          <a:bodyPr/>
          <a:lstStyle/>
          <a:p>
            <a:r>
              <a:rPr lang="zh-CN" altLang="en-US" dirty="0"/>
              <a:t>二、科技文书的特点</a:t>
            </a:r>
            <a:endParaRPr lang="en-US" altLang="zh-CN" dirty="0"/>
          </a:p>
          <a:p>
            <a:r>
              <a:rPr lang="zh-CN" altLang="en-US" dirty="0"/>
              <a:t>（三）创造性</a:t>
            </a:r>
            <a:endParaRPr lang="en-US" altLang="zh-CN" dirty="0"/>
          </a:p>
          <a:p>
            <a:r>
              <a:rPr lang="zh-CN" altLang="en-US" dirty="0"/>
              <a:t>科技文书应当体现作者的创新思维和研究成果，能够推动科技进步和实际问题的解决。一篇优秀的科技文书不仅传递知识，还能启发思考、促进技术发展。科技文书的价值大小在很大程度上取决于其创造性的高低。</a:t>
            </a:r>
          </a:p>
        </p:txBody>
      </p:sp>
      <p:sp>
        <p:nvSpPr>
          <p:cNvPr id="4" name="文本占位符 3">
            <a:extLst>
              <a:ext uri="{FF2B5EF4-FFF2-40B4-BE49-F238E27FC236}">
                <a16:creationId xmlns:a16="http://schemas.microsoft.com/office/drawing/2014/main" id="{5BBDA7CB-7275-D15F-19B3-0BB6D6594920}"/>
              </a:ext>
            </a:extLst>
          </p:cNvPr>
          <p:cNvSpPr>
            <a:spLocks noGrp="1"/>
          </p:cNvSpPr>
          <p:nvPr>
            <p:ph type="body" sz="quarter" idx="10"/>
          </p:nvPr>
        </p:nvSpPr>
        <p:spPr/>
        <p:txBody>
          <a:bodyPr/>
          <a:lstStyle/>
          <a:p>
            <a:r>
              <a:rPr lang="zh-CN" altLang="en-US" dirty="0"/>
              <a:t>科技文书概述</a:t>
            </a:r>
          </a:p>
        </p:txBody>
      </p:sp>
    </p:spTree>
    <p:extLst>
      <p:ext uri="{BB962C8B-B14F-4D97-AF65-F5344CB8AC3E}">
        <p14:creationId xmlns:p14="http://schemas.microsoft.com/office/powerpoint/2010/main" val="146918734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BD4DF8-0764-EAB4-9F98-1C63C844D84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E381370-30E6-28DE-7D97-60D715645218}"/>
              </a:ext>
            </a:extLst>
          </p:cNvPr>
          <p:cNvSpPr>
            <a:spLocks noGrp="1"/>
          </p:cNvSpPr>
          <p:nvPr>
            <p:ph type="body" sz="quarter" idx="11"/>
          </p:nvPr>
        </p:nvSpPr>
        <p:spPr>
          <a:xfrm>
            <a:off x="337294" y="1969547"/>
            <a:ext cx="11275585" cy="3587329"/>
          </a:xfrm>
        </p:spPr>
        <p:txBody>
          <a:bodyPr/>
          <a:lstStyle/>
          <a:p>
            <a:r>
              <a:rPr lang="zh-CN" altLang="en-US" dirty="0"/>
              <a:t>二、科技文书的特点</a:t>
            </a:r>
            <a:endParaRPr lang="en-US" altLang="zh-CN" dirty="0"/>
          </a:p>
          <a:p>
            <a:r>
              <a:rPr lang="zh-CN" altLang="en-US" dirty="0"/>
              <a:t>（四）规范性</a:t>
            </a:r>
            <a:endParaRPr lang="en-US" altLang="zh-CN" dirty="0"/>
          </a:p>
          <a:p>
            <a:r>
              <a:rPr lang="zh-CN" altLang="en-US" dirty="0"/>
              <a:t>科技文书已形成了较为固定的格式和标准。随着科技交流的全球化，科技文书的写作日趋统一化、标准化。我国及国际标准化组织（</a:t>
            </a:r>
            <a:r>
              <a:rPr lang="en-US" altLang="zh-CN" dirty="0"/>
              <a:t>International Standards Organization</a:t>
            </a:r>
            <a:r>
              <a:rPr lang="zh-CN" altLang="en-US" dirty="0"/>
              <a:t>， </a:t>
            </a:r>
            <a:r>
              <a:rPr lang="en-US" altLang="zh-CN" dirty="0"/>
              <a:t>ISO</a:t>
            </a:r>
            <a:r>
              <a:rPr lang="zh-CN" altLang="en-US" dirty="0"/>
              <a:t>）已制定了一系列关于科技文献的格式、术语、符号、单位、图表等方面的国家标准和国际标准。这些规范为科技信息的传播、检索和翻译提供了便利。科技文书的作者应熟悉并遵循这些规范，确保写作符合行业要求。</a:t>
            </a:r>
          </a:p>
        </p:txBody>
      </p:sp>
      <p:sp>
        <p:nvSpPr>
          <p:cNvPr id="4" name="文本占位符 3">
            <a:extLst>
              <a:ext uri="{FF2B5EF4-FFF2-40B4-BE49-F238E27FC236}">
                <a16:creationId xmlns:a16="http://schemas.microsoft.com/office/drawing/2014/main" id="{749400C7-F770-3DC3-14C1-997987910BEE}"/>
              </a:ext>
            </a:extLst>
          </p:cNvPr>
          <p:cNvSpPr>
            <a:spLocks noGrp="1"/>
          </p:cNvSpPr>
          <p:nvPr>
            <p:ph type="body" sz="quarter" idx="10"/>
          </p:nvPr>
        </p:nvSpPr>
        <p:spPr/>
        <p:txBody>
          <a:bodyPr/>
          <a:lstStyle/>
          <a:p>
            <a:r>
              <a:rPr lang="zh-CN" altLang="en-US" dirty="0"/>
              <a:t>科技文书概述</a:t>
            </a:r>
          </a:p>
        </p:txBody>
      </p:sp>
    </p:spTree>
    <p:extLst>
      <p:ext uri="{BB962C8B-B14F-4D97-AF65-F5344CB8AC3E}">
        <p14:creationId xmlns:p14="http://schemas.microsoft.com/office/powerpoint/2010/main" val="347285516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07CC2B-D1E6-7410-EECB-15FCBDA9ECA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47F5E14-7916-EAEF-7AB6-11A48D64BEB7}"/>
              </a:ext>
            </a:extLst>
          </p:cNvPr>
          <p:cNvSpPr>
            <a:spLocks noGrp="1"/>
          </p:cNvSpPr>
          <p:nvPr>
            <p:ph type="body" sz="quarter" idx="11"/>
          </p:nvPr>
        </p:nvSpPr>
        <p:spPr>
          <a:xfrm>
            <a:off x="337294" y="2223463"/>
            <a:ext cx="11275585" cy="3079497"/>
          </a:xfrm>
        </p:spPr>
        <p:txBody>
          <a:bodyPr/>
          <a:lstStyle/>
          <a:p>
            <a:r>
              <a:rPr lang="zh-CN" altLang="en-US" dirty="0"/>
              <a:t>二、科技文书的特点</a:t>
            </a:r>
            <a:endParaRPr lang="en-US" altLang="zh-CN" dirty="0"/>
          </a:p>
          <a:p>
            <a:r>
              <a:rPr lang="zh-CN" altLang="en-US" dirty="0"/>
              <a:t>（五）可读性</a:t>
            </a:r>
            <a:endParaRPr lang="en-US" altLang="zh-CN" dirty="0"/>
          </a:p>
          <a:p>
            <a:r>
              <a:rPr lang="zh-CN" altLang="en-US" dirty="0"/>
              <a:t>尽管科技文书专业性强，但并不意味着晦涩难懂。相反，它应在保证科学性和准确性的同时，做到通俗易懂、条理清晰、结构合理。语言应简洁明了，内容层次分明、主次有序，便于读者理解、接受和应用。良好的可读性有助于扩大科技文书的传播范围，提高其社会影响力。</a:t>
            </a:r>
          </a:p>
        </p:txBody>
      </p:sp>
      <p:sp>
        <p:nvSpPr>
          <p:cNvPr id="4" name="文本占位符 3">
            <a:extLst>
              <a:ext uri="{FF2B5EF4-FFF2-40B4-BE49-F238E27FC236}">
                <a16:creationId xmlns:a16="http://schemas.microsoft.com/office/drawing/2014/main" id="{F998581A-C89A-30C4-04E5-CC6AD80457F1}"/>
              </a:ext>
            </a:extLst>
          </p:cNvPr>
          <p:cNvSpPr>
            <a:spLocks noGrp="1"/>
          </p:cNvSpPr>
          <p:nvPr>
            <p:ph type="body" sz="quarter" idx="10"/>
          </p:nvPr>
        </p:nvSpPr>
        <p:spPr/>
        <p:txBody>
          <a:bodyPr/>
          <a:lstStyle/>
          <a:p>
            <a:r>
              <a:rPr lang="zh-CN" altLang="en-US" dirty="0"/>
              <a:t>科技文书概述</a:t>
            </a:r>
          </a:p>
        </p:txBody>
      </p:sp>
    </p:spTree>
    <p:extLst>
      <p:ext uri="{BB962C8B-B14F-4D97-AF65-F5344CB8AC3E}">
        <p14:creationId xmlns:p14="http://schemas.microsoft.com/office/powerpoint/2010/main" val="206072869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A4088B-044F-659A-13DF-DB4DA39EF16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50BDBCE-CAB8-3468-41F7-3FE38A856510}"/>
              </a:ext>
            </a:extLst>
          </p:cNvPr>
          <p:cNvSpPr>
            <a:spLocks noGrp="1"/>
          </p:cNvSpPr>
          <p:nvPr>
            <p:ph type="body" sz="quarter" idx="11"/>
          </p:nvPr>
        </p:nvSpPr>
        <p:spPr>
          <a:xfrm>
            <a:off x="337294" y="1715633"/>
            <a:ext cx="11275585" cy="4095160"/>
          </a:xfrm>
        </p:spPr>
        <p:txBody>
          <a:bodyPr/>
          <a:lstStyle/>
          <a:p>
            <a:r>
              <a:rPr lang="zh-CN" altLang="en-US" dirty="0"/>
              <a:t>三、科技文书的类型</a:t>
            </a:r>
            <a:endParaRPr lang="en-US" altLang="zh-CN" dirty="0"/>
          </a:p>
          <a:p>
            <a:r>
              <a:rPr lang="zh-CN" altLang="en-US" dirty="0"/>
              <a:t>（一）论文类</a:t>
            </a:r>
            <a:endParaRPr lang="en-US" altLang="zh-CN" dirty="0"/>
          </a:p>
          <a:p>
            <a:r>
              <a:rPr lang="zh-CN" altLang="en-US" dirty="0"/>
              <a:t>这是科技文书中最重要的一类，主要用于总结科研成果、阐述学术观点、提出新发现或新理论。科技论文包括自然科学和社会科学领域的学术论文以及侧重技术应用的科技论文。</a:t>
            </a:r>
          </a:p>
          <a:p>
            <a:r>
              <a:rPr lang="zh-CN" altLang="en-US" dirty="0"/>
              <a:t>这类文书的核心作用在于表达科研目的、过程、方法和结论，推动科研成果的传播与交流，促进科技知识的积累与发展。</a:t>
            </a:r>
            <a:endParaRPr lang="en-US" altLang="zh-CN" dirty="0"/>
          </a:p>
          <a:p>
            <a:r>
              <a:rPr lang="zh-CN" altLang="en-US" dirty="0"/>
              <a:t>例如，毕业论文、期刊论文、会议论文等均属于此类。</a:t>
            </a:r>
          </a:p>
        </p:txBody>
      </p:sp>
      <p:sp>
        <p:nvSpPr>
          <p:cNvPr id="4" name="文本占位符 3">
            <a:extLst>
              <a:ext uri="{FF2B5EF4-FFF2-40B4-BE49-F238E27FC236}">
                <a16:creationId xmlns:a16="http://schemas.microsoft.com/office/drawing/2014/main" id="{D3409D73-08F1-4A1E-CAB9-7238B02A92D4}"/>
              </a:ext>
            </a:extLst>
          </p:cNvPr>
          <p:cNvSpPr>
            <a:spLocks noGrp="1"/>
          </p:cNvSpPr>
          <p:nvPr>
            <p:ph type="body" sz="quarter" idx="10"/>
          </p:nvPr>
        </p:nvSpPr>
        <p:spPr/>
        <p:txBody>
          <a:bodyPr/>
          <a:lstStyle/>
          <a:p>
            <a:r>
              <a:rPr lang="zh-CN" altLang="en-US" dirty="0"/>
              <a:t>科技文书概述</a:t>
            </a:r>
          </a:p>
        </p:txBody>
      </p:sp>
    </p:spTree>
    <p:extLst>
      <p:ext uri="{BB962C8B-B14F-4D97-AF65-F5344CB8AC3E}">
        <p14:creationId xmlns:p14="http://schemas.microsoft.com/office/powerpoint/2010/main" val="172455901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FD78F4-42C4-A63D-E79F-54CECB56EEF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334B5E0-B8A3-AEF6-C30E-1AA2F59110D7}"/>
              </a:ext>
            </a:extLst>
          </p:cNvPr>
          <p:cNvSpPr>
            <a:spLocks noGrp="1"/>
          </p:cNvSpPr>
          <p:nvPr>
            <p:ph type="body" sz="quarter" idx="11"/>
          </p:nvPr>
        </p:nvSpPr>
        <p:spPr>
          <a:xfrm>
            <a:off x="337294" y="2223464"/>
            <a:ext cx="11275585" cy="3079497"/>
          </a:xfrm>
        </p:spPr>
        <p:txBody>
          <a:bodyPr/>
          <a:lstStyle/>
          <a:p>
            <a:r>
              <a:rPr lang="zh-CN" altLang="en-US" dirty="0"/>
              <a:t>三、科技文书的类型</a:t>
            </a:r>
            <a:endParaRPr lang="en-US" altLang="zh-CN" dirty="0"/>
          </a:p>
          <a:p>
            <a:r>
              <a:rPr lang="zh-CN" altLang="en-US" dirty="0"/>
              <a:t>（二）报告类</a:t>
            </a:r>
            <a:endParaRPr lang="en-US" altLang="zh-CN" dirty="0"/>
          </a:p>
          <a:p>
            <a:r>
              <a:rPr lang="zh-CN" altLang="en-US" dirty="0"/>
              <a:t>这类科技文书常用于科研活动或技术开发过程中，用于记录阶段性成果、实验数据、调研情况等内容。常见的有科技调研报告、实验报告、课题开发报告、成果鉴定书。</a:t>
            </a:r>
          </a:p>
          <a:p>
            <a:r>
              <a:rPr lang="zh-CN" altLang="en-US" dirty="0"/>
              <a:t>报告类科技文书可以作为科研过程的信息记录工具，提供决策支持和项目评估依据，促进科研成果的转化与推广。</a:t>
            </a:r>
          </a:p>
        </p:txBody>
      </p:sp>
      <p:sp>
        <p:nvSpPr>
          <p:cNvPr id="4" name="文本占位符 3">
            <a:extLst>
              <a:ext uri="{FF2B5EF4-FFF2-40B4-BE49-F238E27FC236}">
                <a16:creationId xmlns:a16="http://schemas.microsoft.com/office/drawing/2014/main" id="{9396272D-E8FA-A37E-C16F-092818998373}"/>
              </a:ext>
            </a:extLst>
          </p:cNvPr>
          <p:cNvSpPr>
            <a:spLocks noGrp="1"/>
          </p:cNvSpPr>
          <p:nvPr>
            <p:ph type="body" sz="quarter" idx="10"/>
          </p:nvPr>
        </p:nvSpPr>
        <p:spPr/>
        <p:txBody>
          <a:bodyPr/>
          <a:lstStyle/>
          <a:p>
            <a:r>
              <a:rPr lang="zh-CN" altLang="en-US" dirty="0"/>
              <a:t>科技文书概述</a:t>
            </a:r>
          </a:p>
        </p:txBody>
      </p:sp>
    </p:spTree>
    <p:extLst>
      <p:ext uri="{BB962C8B-B14F-4D97-AF65-F5344CB8AC3E}">
        <p14:creationId xmlns:p14="http://schemas.microsoft.com/office/powerpoint/2010/main" val="290796151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E296C2-BCD0-1768-9B23-D332700EF3A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FE2D702-5192-29E9-3B70-734600527D5C}"/>
              </a:ext>
            </a:extLst>
          </p:cNvPr>
          <p:cNvSpPr>
            <a:spLocks noGrp="1"/>
          </p:cNvSpPr>
          <p:nvPr>
            <p:ph type="body" sz="quarter" idx="11"/>
          </p:nvPr>
        </p:nvSpPr>
        <p:spPr>
          <a:xfrm>
            <a:off x="337294" y="1715634"/>
            <a:ext cx="11275585" cy="4095160"/>
          </a:xfrm>
        </p:spPr>
        <p:txBody>
          <a:bodyPr/>
          <a:lstStyle/>
          <a:p>
            <a:r>
              <a:rPr lang="zh-CN" altLang="en-US" dirty="0"/>
              <a:t>三、科技文书的类型</a:t>
            </a:r>
            <a:endParaRPr lang="en-US" altLang="zh-CN" dirty="0"/>
          </a:p>
          <a:p>
            <a:r>
              <a:rPr lang="zh-CN" altLang="en-US" dirty="0"/>
              <a:t>（三）说明类</a:t>
            </a:r>
            <a:endParaRPr lang="en-US" altLang="zh-CN" dirty="0"/>
          </a:p>
          <a:p>
            <a:r>
              <a:rPr lang="zh-CN" altLang="en-US" dirty="0"/>
              <a:t>说明类科技文书主要包括产品说明书和科普文章。</a:t>
            </a:r>
            <a:endParaRPr lang="en-US" altLang="zh-CN" dirty="0"/>
          </a:p>
          <a:p>
            <a:pPr marL="1074738" indent="-342900">
              <a:buSzPct val="80000"/>
              <a:buFont typeface="Wingdings" panose="05000000000000000000" pitchFamily="2" charset="2"/>
              <a:buChar char="l"/>
            </a:pPr>
            <a:r>
              <a:rPr lang="zh-CN" altLang="en-US" dirty="0"/>
              <a:t>产品说明书：介绍产品的性能、用途、操作方法和注意事项，是指导用户正确使用产品的实用工具。</a:t>
            </a:r>
            <a:endParaRPr lang="en-US" altLang="zh-CN" dirty="0"/>
          </a:p>
          <a:p>
            <a:pPr marL="1074738" indent="-342900">
              <a:buSzPct val="80000"/>
              <a:buFont typeface="Wingdings" panose="05000000000000000000" pitchFamily="2" charset="2"/>
              <a:buChar char="l"/>
            </a:pPr>
            <a:r>
              <a:rPr lang="zh-CN" altLang="en-US" dirty="0"/>
              <a:t>科普文章：面向大众普及科学知识，提升公众科学素养，反对伪科学和迷信思想。</a:t>
            </a:r>
            <a:endParaRPr lang="en-US" altLang="zh-CN" dirty="0"/>
          </a:p>
          <a:p>
            <a:pPr>
              <a:buSzPct val="80000"/>
            </a:pPr>
            <a:r>
              <a:rPr lang="zh-CN" altLang="en-US" dirty="0"/>
              <a:t>说明类科技文书的主要作用是指导产品使用，提升用户体验，普及科学知识，增强社会整体的科技意识和理性判断能力。</a:t>
            </a:r>
          </a:p>
        </p:txBody>
      </p:sp>
      <p:sp>
        <p:nvSpPr>
          <p:cNvPr id="4" name="文本占位符 3">
            <a:extLst>
              <a:ext uri="{FF2B5EF4-FFF2-40B4-BE49-F238E27FC236}">
                <a16:creationId xmlns:a16="http://schemas.microsoft.com/office/drawing/2014/main" id="{39D5B61E-73B7-065D-1BE7-5A159D6100BB}"/>
              </a:ext>
            </a:extLst>
          </p:cNvPr>
          <p:cNvSpPr>
            <a:spLocks noGrp="1"/>
          </p:cNvSpPr>
          <p:nvPr>
            <p:ph type="body" sz="quarter" idx="10"/>
          </p:nvPr>
        </p:nvSpPr>
        <p:spPr/>
        <p:txBody>
          <a:bodyPr/>
          <a:lstStyle/>
          <a:p>
            <a:r>
              <a:rPr lang="zh-CN" altLang="en-US" dirty="0"/>
              <a:t>科技文书概述</a:t>
            </a:r>
          </a:p>
        </p:txBody>
      </p:sp>
    </p:spTree>
    <p:extLst>
      <p:ext uri="{BB962C8B-B14F-4D97-AF65-F5344CB8AC3E}">
        <p14:creationId xmlns:p14="http://schemas.microsoft.com/office/powerpoint/2010/main" val="144472930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28B2AE-BB52-085B-3F44-6C66A96512A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FC8C1B5-79B7-BD98-B74F-95FF0A31DE40}"/>
              </a:ext>
            </a:extLst>
          </p:cNvPr>
          <p:cNvSpPr>
            <a:spLocks noGrp="1"/>
          </p:cNvSpPr>
          <p:nvPr>
            <p:ph type="body" sz="quarter" idx="11"/>
          </p:nvPr>
        </p:nvSpPr>
        <p:spPr>
          <a:xfrm>
            <a:off x="337294" y="1715631"/>
            <a:ext cx="11275585" cy="4095160"/>
          </a:xfrm>
        </p:spPr>
        <p:txBody>
          <a:bodyPr/>
          <a:lstStyle/>
          <a:p>
            <a:r>
              <a:rPr lang="zh-CN" altLang="en-US" dirty="0"/>
              <a:t>一、应用文写作的主旨</a:t>
            </a:r>
            <a:endParaRPr lang="en-US" altLang="zh-CN" dirty="0"/>
          </a:p>
          <a:p>
            <a:r>
              <a:rPr lang="zh-CN" altLang="en-US" dirty="0"/>
              <a:t>（三）影响应用文主旨确立的因素</a:t>
            </a:r>
            <a:endParaRPr lang="en-US" altLang="zh-CN" dirty="0"/>
          </a:p>
          <a:p>
            <a:r>
              <a:rPr lang="en-US" altLang="zh-CN" dirty="0"/>
              <a:t>4. </a:t>
            </a:r>
            <a:r>
              <a:rPr lang="zh-CN" altLang="en-US" dirty="0"/>
              <a:t>建立在调查研究的基础上</a:t>
            </a:r>
            <a:endParaRPr lang="en-US" altLang="zh-CN" dirty="0"/>
          </a:p>
          <a:p>
            <a:r>
              <a:rPr lang="zh-CN" altLang="en-US" dirty="0"/>
              <a:t>在明确写作任务和上级意图之后，作者应深入实际，开展调查研究，全面收集相关资料，并对其进行分析整理。通过这一过程，作者能够准确把握材料之间的内在联系，提炼出既切合实际工作又符合领导意图的核心观点，从而逐步形成清晰、科学的主旨。</a:t>
            </a:r>
          </a:p>
          <a:p>
            <a:r>
              <a:rPr lang="zh-CN" altLang="en-US" dirty="0"/>
              <a:t>应用文的主旨不是凭空而来，也不是简单复制上级的指示，而是在充分调研的基础上形成的理性判断与实践总结。</a:t>
            </a:r>
            <a:endParaRPr lang="en-US" altLang="zh-CN" dirty="0"/>
          </a:p>
        </p:txBody>
      </p:sp>
      <p:sp>
        <p:nvSpPr>
          <p:cNvPr id="4" name="文本占位符 3">
            <a:extLst>
              <a:ext uri="{FF2B5EF4-FFF2-40B4-BE49-F238E27FC236}">
                <a16:creationId xmlns:a16="http://schemas.microsoft.com/office/drawing/2014/main" id="{656DD1D2-D3F8-8FCA-D529-DD3A7174011B}"/>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134945444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D6DE13-3570-D02A-7803-F92A0882AEE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B9A1681-050C-8A4F-8EB5-388A70A78683}"/>
              </a:ext>
            </a:extLst>
          </p:cNvPr>
          <p:cNvSpPr>
            <a:spLocks noGrp="1"/>
          </p:cNvSpPr>
          <p:nvPr>
            <p:ph type="body" sz="quarter" idx="11"/>
          </p:nvPr>
        </p:nvSpPr>
        <p:spPr>
          <a:xfrm>
            <a:off x="337294" y="2985213"/>
            <a:ext cx="11275585" cy="1556003"/>
          </a:xfrm>
        </p:spPr>
        <p:txBody>
          <a:bodyPr/>
          <a:lstStyle/>
          <a:p>
            <a:r>
              <a:rPr lang="zh-CN" altLang="en-US" dirty="0"/>
              <a:t>四、科技文书的主要作用</a:t>
            </a:r>
            <a:endParaRPr lang="en-US" altLang="zh-CN" dirty="0"/>
          </a:p>
          <a:p>
            <a:r>
              <a:rPr lang="zh-CN" altLang="en-US" dirty="0"/>
              <a:t>（一）推动科研成果的交流与传播</a:t>
            </a:r>
            <a:endParaRPr lang="en-US" altLang="zh-CN" dirty="0"/>
          </a:p>
          <a:p>
            <a:r>
              <a:rPr lang="zh-CN" altLang="en-US" dirty="0"/>
              <a:t>科技文书是科研人员之间、科研机构与企业之间沟通成果、共享经验的重要媒介。</a:t>
            </a:r>
          </a:p>
        </p:txBody>
      </p:sp>
      <p:sp>
        <p:nvSpPr>
          <p:cNvPr id="4" name="文本占位符 3">
            <a:extLst>
              <a:ext uri="{FF2B5EF4-FFF2-40B4-BE49-F238E27FC236}">
                <a16:creationId xmlns:a16="http://schemas.microsoft.com/office/drawing/2014/main" id="{1A2FBA27-5F21-DB5F-A6D4-01180874477B}"/>
              </a:ext>
            </a:extLst>
          </p:cNvPr>
          <p:cNvSpPr>
            <a:spLocks noGrp="1"/>
          </p:cNvSpPr>
          <p:nvPr>
            <p:ph type="body" sz="quarter" idx="10"/>
          </p:nvPr>
        </p:nvSpPr>
        <p:spPr/>
        <p:txBody>
          <a:bodyPr/>
          <a:lstStyle/>
          <a:p>
            <a:r>
              <a:rPr lang="zh-CN" altLang="en-US" dirty="0"/>
              <a:t>科技文书概述</a:t>
            </a:r>
          </a:p>
        </p:txBody>
      </p:sp>
    </p:spTree>
    <p:extLst>
      <p:ext uri="{BB962C8B-B14F-4D97-AF65-F5344CB8AC3E}">
        <p14:creationId xmlns:p14="http://schemas.microsoft.com/office/powerpoint/2010/main" val="75688307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770846-577E-9C53-D0DB-CCA070B8C5A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8FD069F-E022-FA86-984F-5E8A524C95CA}"/>
              </a:ext>
            </a:extLst>
          </p:cNvPr>
          <p:cNvSpPr>
            <a:spLocks noGrp="1"/>
          </p:cNvSpPr>
          <p:nvPr>
            <p:ph type="body" sz="quarter" idx="11"/>
          </p:nvPr>
        </p:nvSpPr>
        <p:spPr>
          <a:xfrm>
            <a:off x="337294" y="2731297"/>
            <a:ext cx="11275585" cy="2063835"/>
          </a:xfrm>
        </p:spPr>
        <p:txBody>
          <a:bodyPr/>
          <a:lstStyle/>
          <a:p>
            <a:r>
              <a:rPr lang="zh-CN" altLang="en-US" dirty="0"/>
              <a:t>四、科技文书的主要作用</a:t>
            </a:r>
            <a:endParaRPr lang="en-US" altLang="zh-CN" dirty="0"/>
          </a:p>
          <a:p>
            <a:r>
              <a:rPr lang="zh-CN" altLang="en-US" dirty="0"/>
              <a:t>（二）促进科技成果向现实生产力转化</a:t>
            </a:r>
            <a:endParaRPr lang="en-US" altLang="zh-CN" dirty="0"/>
          </a:p>
          <a:p>
            <a:r>
              <a:rPr lang="zh-CN" altLang="en-US" dirty="0"/>
              <a:t>通过科技论文、专利申请书、可行性研究报告等形式，科技文书将理论成果转化为实际应用，服务于社会经济发展。</a:t>
            </a:r>
          </a:p>
        </p:txBody>
      </p:sp>
      <p:sp>
        <p:nvSpPr>
          <p:cNvPr id="4" name="文本占位符 3">
            <a:extLst>
              <a:ext uri="{FF2B5EF4-FFF2-40B4-BE49-F238E27FC236}">
                <a16:creationId xmlns:a16="http://schemas.microsoft.com/office/drawing/2014/main" id="{6E40A2F6-6FF4-A02A-0EC0-C4E6A26776D5}"/>
              </a:ext>
            </a:extLst>
          </p:cNvPr>
          <p:cNvSpPr>
            <a:spLocks noGrp="1"/>
          </p:cNvSpPr>
          <p:nvPr>
            <p:ph type="body" sz="quarter" idx="10"/>
          </p:nvPr>
        </p:nvSpPr>
        <p:spPr/>
        <p:txBody>
          <a:bodyPr/>
          <a:lstStyle/>
          <a:p>
            <a:r>
              <a:rPr lang="zh-CN" altLang="en-US" dirty="0"/>
              <a:t>科技文书概述</a:t>
            </a:r>
          </a:p>
        </p:txBody>
      </p:sp>
    </p:spTree>
    <p:extLst>
      <p:ext uri="{BB962C8B-B14F-4D97-AF65-F5344CB8AC3E}">
        <p14:creationId xmlns:p14="http://schemas.microsoft.com/office/powerpoint/2010/main" val="73749816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B8E15F-724D-C2BF-2C55-0880E30DC5E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83B836C-CCCA-5CA5-9216-694AA0729E3E}"/>
              </a:ext>
            </a:extLst>
          </p:cNvPr>
          <p:cNvSpPr>
            <a:spLocks noGrp="1"/>
          </p:cNvSpPr>
          <p:nvPr>
            <p:ph type="body" sz="quarter" idx="11"/>
          </p:nvPr>
        </p:nvSpPr>
        <p:spPr>
          <a:xfrm>
            <a:off x="337294" y="2731297"/>
            <a:ext cx="11275585" cy="2063835"/>
          </a:xfrm>
        </p:spPr>
        <p:txBody>
          <a:bodyPr/>
          <a:lstStyle/>
          <a:p>
            <a:r>
              <a:rPr lang="zh-CN" altLang="en-US" dirty="0"/>
              <a:t>四、科技文书的主要作用</a:t>
            </a:r>
            <a:endParaRPr lang="en-US" altLang="zh-CN" dirty="0"/>
          </a:p>
          <a:p>
            <a:r>
              <a:rPr lang="zh-CN" altLang="en-US" dirty="0"/>
              <a:t>（三）指导技术实践与产品使用</a:t>
            </a:r>
            <a:endParaRPr lang="en-US" altLang="zh-CN" dirty="0"/>
          </a:p>
          <a:p>
            <a:r>
              <a:rPr lang="zh-CN" altLang="en-US" dirty="0"/>
              <a:t>技术文档、产品说明书等科技文书帮助使用者了解设备原理、掌握操作技巧，保障生产安全与效率。</a:t>
            </a:r>
          </a:p>
        </p:txBody>
      </p:sp>
      <p:sp>
        <p:nvSpPr>
          <p:cNvPr id="4" name="文本占位符 3">
            <a:extLst>
              <a:ext uri="{FF2B5EF4-FFF2-40B4-BE49-F238E27FC236}">
                <a16:creationId xmlns:a16="http://schemas.microsoft.com/office/drawing/2014/main" id="{CC22C0C0-2F15-490E-AFDB-6B43E296B81D}"/>
              </a:ext>
            </a:extLst>
          </p:cNvPr>
          <p:cNvSpPr>
            <a:spLocks noGrp="1"/>
          </p:cNvSpPr>
          <p:nvPr>
            <p:ph type="body" sz="quarter" idx="10"/>
          </p:nvPr>
        </p:nvSpPr>
        <p:spPr/>
        <p:txBody>
          <a:bodyPr/>
          <a:lstStyle/>
          <a:p>
            <a:r>
              <a:rPr lang="zh-CN" altLang="en-US" dirty="0"/>
              <a:t>科技文书概述</a:t>
            </a:r>
          </a:p>
        </p:txBody>
      </p:sp>
    </p:spTree>
    <p:extLst>
      <p:ext uri="{BB962C8B-B14F-4D97-AF65-F5344CB8AC3E}">
        <p14:creationId xmlns:p14="http://schemas.microsoft.com/office/powerpoint/2010/main" val="71900523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8C76DB-AA2A-8DE8-0E76-736D0F507E0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CE99B49-2D3C-CDF4-1F1D-F6B488F801CC}"/>
              </a:ext>
            </a:extLst>
          </p:cNvPr>
          <p:cNvSpPr>
            <a:spLocks noGrp="1"/>
          </p:cNvSpPr>
          <p:nvPr>
            <p:ph type="body" sz="quarter" idx="11"/>
          </p:nvPr>
        </p:nvSpPr>
        <p:spPr>
          <a:xfrm>
            <a:off x="337294" y="2731297"/>
            <a:ext cx="11275585" cy="2063835"/>
          </a:xfrm>
        </p:spPr>
        <p:txBody>
          <a:bodyPr/>
          <a:lstStyle/>
          <a:p>
            <a:r>
              <a:rPr lang="zh-CN" altLang="en-US" dirty="0"/>
              <a:t>四、科技文书的主要作用</a:t>
            </a:r>
            <a:endParaRPr lang="en-US" altLang="zh-CN" dirty="0"/>
          </a:p>
          <a:p>
            <a:r>
              <a:rPr lang="zh-CN" altLang="en-US" dirty="0"/>
              <a:t>（四）普及科学知识，提高全民科学素质</a:t>
            </a:r>
            <a:endParaRPr lang="en-US" altLang="zh-CN" dirty="0"/>
          </a:p>
          <a:p>
            <a:r>
              <a:rPr lang="zh-CN" altLang="en-US" dirty="0"/>
              <a:t>科普文章、科技讲座稿等科技文书有助于培养公众的科学精神，提升社会整体的科学认知水平。</a:t>
            </a:r>
          </a:p>
        </p:txBody>
      </p:sp>
      <p:sp>
        <p:nvSpPr>
          <p:cNvPr id="4" name="文本占位符 3">
            <a:extLst>
              <a:ext uri="{FF2B5EF4-FFF2-40B4-BE49-F238E27FC236}">
                <a16:creationId xmlns:a16="http://schemas.microsoft.com/office/drawing/2014/main" id="{D5B3B765-83D2-02B5-B900-3D9421DBEA17}"/>
              </a:ext>
            </a:extLst>
          </p:cNvPr>
          <p:cNvSpPr>
            <a:spLocks noGrp="1"/>
          </p:cNvSpPr>
          <p:nvPr>
            <p:ph type="body" sz="quarter" idx="10"/>
          </p:nvPr>
        </p:nvSpPr>
        <p:spPr/>
        <p:txBody>
          <a:bodyPr/>
          <a:lstStyle/>
          <a:p>
            <a:r>
              <a:rPr lang="zh-CN" altLang="en-US" dirty="0"/>
              <a:t>科技文书概述</a:t>
            </a:r>
          </a:p>
        </p:txBody>
      </p:sp>
    </p:spTree>
    <p:extLst>
      <p:ext uri="{BB962C8B-B14F-4D97-AF65-F5344CB8AC3E}">
        <p14:creationId xmlns:p14="http://schemas.microsoft.com/office/powerpoint/2010/main" val="396952592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AD408B99-31CC-EB68-76F1-1E71004679F0}"/>
              </a:ext>
            </a:extLst>
          </p:cNvPr>
          <p:cNvSpPr>
            <a:spLocks noGrp="1"/>
          </p:cNvSpPr>
          <p:nvPr>
            <p:ph type="body" sz="quarter" idx="11"/>
          </p:nvPr>
        </p:nvSpPr>
        <p:spPr/>
        <p:txBody>
          <a:bodyPr/>
          <a:lstStyle/>
          <a:p>
            <a:r>
              <a:rPr lang="zh-CN" altLang="en-US" dirty="0"/>
              <a:t>第二节</a:t>
            </a:r>
          </a:p>
        </p:txBody>
      </p:sp>
      <p:sp>
        <p:nvSpPr>
          <p:cNvPr id="5" name="文本占位符 4">
            <a:extLst>
              <a:ext uri="{FF2B5EF4-FFF2-40B4-BE49-F238E27FC236}">
                <a16:creationId xmlns:a16="http://schemas.microsoft.com/office/drawing/2014/main" id="{7C2FE0E6-78D6-4C93-5ADF-08D08AB7F37B}"/>
              </a:ext>
            </a:extLst>
          </p:cNvPr>
          <p:cNvSpPr>
            <a:spLocks noGrp="1"/>
          </p:cNvSpPr>
          <p:nvPr>
            <p:ph type="body" sz="quarter" idx="12"/>
          </p:nvPr>
        </p:nvSpPr>
        <p:spPr/>
        <p:txBody>
          <a:bodyPr/>
          <a:lstStyle/>
          <a:p>
            <a:r>
              <a:rPr lang="zh-CN" altLang="en-US" dirty="0"/>
              <a:t>常用科技文书写作</a:t>
            </a:r>
          </a:p>
        </p:txBody>
      </p:sp>
    </p:spTree>
    <p:extLst>
      <p:ext uri="{BB962C8B-B14F-4D97-AF65-F5344CB8AC3E}">
        <p14:creationId xmlns:p14="http://schemas.microsoft.com/office/powerpoint/2010/main" val="45449961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A77CBB61-C7C7-188B-966B-1D56C542F78D}"/>
              </a:ext>
            </a:extLst>
          </p:cNvPr>
          <p:cNvSpPr>
            <a:spLocks noGrp="1"/>
          </p:cNvSpPr>
          <p:nvPr>
            <p:ph type="body" sz="quarter" idx="11"/>
          </p:nvPr>
        </p:nvSpPr>
        <p:spPr>
          <a:xfrm>
            <a:off x="337294" y="2223460"/>
            <a:ext cx="11275585" cy="3079497"/>
          </a:xfrm>
        </p:spPr>
        <p:txBody>
          <a:bodyPr/>
          <a:lstStyle/>
          <a:p>
            <a:r>
              <a:rPr lang="zh-CN" altLang="en-US" dirty="0"/>
              <a:t>一、学术论文</a:t>
            </a:r>
            <a:endParaRPr lang="en-US" altLang="zh-CN" dirty="0"/>
          </a:p>
          <a:p>
            <a:r>
              <a:rPr lang="zh-CN" altLang="en-US" dirty="0"/>
              <a:t>（一）学术论文的特点</a:t>
            </a:r>
            <a:endParaRPr lang="en-US" altLang="zh-CN" dirty="0"/>
          </a:p>
          <a:p>
            <a:r>
              <a:rPr lang="zh-CN" altLang="en-US" dirty="0"/>
              <a:t>学术论文不仅具备科技文书的一般特点，如科学性、真实性、创造性和规范性，由于它特定的写作目的和表达方式，还具有学术性，即学术论文要求运用科学的方法对新问题进行严密论证和分析，形成严谨的科学论断。学术性是学术论文的基础特征，缺乏学术性的论文将失去其根本意义。</a:t>
            </a:r>
          </a:p>
        </p:txBody>
      </p:sp>
      <p:sp>
        <p:nvSpPr>
          <p:cNvPr id="4" name="文本占位符 3">
            <a:extLst>
              <a:ext uri="{FF2B5EF4-FFF2-40B4-BE49-F238E27FC236}">
                <a16:creationId xmlns:a16="http://schemas.microsoft.com/office/drawing/2014/main" id="{C8469A3D-C5BD-5A19-2597-8E803DA4E4A2}"/>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84320680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1F5C08-B17C-45FB-DF35-0A9A8C8DD60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9749E20-78A5-CC85-AE34-CCC295E146A5}"/>
              </a:ext>
            </a:extLst>
          </p:cNvPr>
          <p:cNvSpPr>
            <a:spLocks noGrp="1"/>
          </p:cNvSpPr>
          <p:nvPr>
            <p:ph type="body" sz="quarter" idx="11"/>
          </p:nvPr>
        </p:nvSpPr>
        <p:spPr>
          <a:xfrm>
            <a:off x="337294" y="2477376"/>
            <a:ext cx="11275585" cy="2571666"/>
          </a:xfrm>
        </p:spPr>
        <p:txBody>
          <a:bodyPr/>
          <a:lstStyle/>
          <a:p>
            <a:r>
              <a:rPr lang="zh-CN" altLang="en-US" dirty="0"/>
              <a:t>一、学术论文</a:t>
            </a:r>
            <a:endParaRPr lang="en-US" altLang="zh-CN" dirty="0"/>
          </a:p>
          <a:p>
            <a:r>
              <a:rPr lang="zh-CN" altLang="en-US" dirty="0"/>
              <a:t>（二）学术论文的分类</a:t>
            </a:r>
            <a:endParaRPr lang="en-US" altLang="zh-CN" dirty="0"/>
          </a:p>
          <a:p>
            <a:r>
              <a:rPr lang="en-US" altLang="zh-CN" dirty="0"/>
              <a:t>1. </a:t>
            </a:r>
            <a:r>
              <a:rPr lang="zh-CN" altLang="en-US" dirty="0"/>
              <a:t>按学科专业领域划分</a:t>
            </a:r>
            <a:endParaRPr lang="en-US" altLang="zh-CN" dirty="0"/>
          </a:p>
          <a:p>
            <a:r>
              <a:rPr lang="zh-CN" altLang="en-US" dirty="0"/>
              <a:t>学术论文可以根据它所属的专业领域进行分类，这是最常见的一种划分方式。总体上可以分为自然科学类和社会科学类两大类别。</a:t>
            </a:r>
          </a:p>
        </p:txBody>
      </p:sp>
      <p:sp>
        <p:nvSpPr>
          <p:cNvPr id="4" name="文本占位符 3">
            <a:extLst>
              <a:ext uri="{FF2B5EF4-FFF2-40B4-BE49-F238E27FC236}">
                <a16:creationId xmlns:a16="http://schemas.microsoft.com/office/drawing/2014/main" id="{22ED460B-8196-33FC-237D-70AC1E34CEDD}"/>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66952701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4D9BB9-2A2B-13F7-AC5A-B32AEC8BCB4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67424DC-1B08-CB18-D966-ED2C566EA574}"/>
              </a:ext>
            </a:extLst>
          </p:cNvPr>
          <p:cNvSpPr>
            <a:spLocks noGrp="1"/>
          </p:cNvSpPr>
          <p:nvPr>
            <p:ph type="body" sz="quarter" idx="11"/>
          </p:nvPr>
        </p:nvSpPr>
        <p:spPr>
          <a:xfrm>
            <a:off x="337294" y="2731291"/>
            <a:ext cx="11275585" cy="2063835"/>
          </a:xfrm>
        </p:spPr>
        <p:txBody>
          <a:bodyPr/>
          <a:lstStyle/>
          <a:p>
            <a:r>
              <a:rPr lang="zh-CN" altLang="en-US" dirty="0"/>
              <a:t>一、学术论文</a:t>
            </a:r>
            <a:endParaRPr lang="en-US" altLang="zh-CN" dirty="0"/>
          </a:p>
          <a:p>
            <a:r>
              <a:rPr lang="zh-CN" altLang="en-US" dirty="0"/>
              <a:t>（二）学术论文的分类</a:t>
            </a:r>
            <a:endParaRPr lang="en-US" altLang="zh-CN" dirty="0"/>
          </a:p>
          <a:p>
            <a:r>
              <a:rPr lang="en-US" altLang="zh-CN" dirty="0"/>
              <a:t>2. </a:t>
            </a:r>
            <a:r>
              <a:rPr lang="zh-CN" altLang="en-US" dirty="0"/>
              <a:t>按研究的目的和方法划分</a:t>
            </a:r>
            <a:endParaRPr lang="en-US" altLang="zh-CN" dirty="0"/>
          </a:p>
          <a:p>
            <a:r>
              <a:rPr lang="zh-CN" altLang="en-US" dirty="0"/>
              <a:t>根据研究的目的和方法不同，学术论文又可分为理论研究型和应用研究型两类。</a:t>
            </a:r>
          </a:p>
        </p:txBody>
      </p:sp>
      <p:sp>
        <p:nvSpPr>
          <p:cNvPr id="4" name="文本占位符 3">
            <a:extLst>
              <a:ext uri="{FF2B5EF4-FFF2-40B4-BE49-F238E27FC236}">
                <a16:creationId xmlns:a16="http://schemas.microsoft.com/office/drawing/2014/main" id="{6143584A-1363-4A6B-F2CD-59A7FFE04E10}"/>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359961173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ADB173-369A-F153-BD4A-84558E66F2C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F1D28AA-2E03-5128-F531-A21FEC87182A}"/>
              </a:ext>
            </a:extLst>
          </p:cNvPr>
          <p:cNvSpPr>
            <a:spLocks noGrp="1"/>
          </p:cNvSpPr>
          <p:nvPr>
            <p:ph type="body" sz="quarter" idx="11"/>
          </p:nvPr>
        </p:nvSpPr>
        <p:spPr>
          <a:xfrm>
            <a:off x="337294" y="2731291"/>
            <a:ext cx="11275585" cy="2063835"/>
          </a:xfrm>
        </p:spPr>
        <p:txBody>
          <a:bodyPr/>
          <a:lstStyle/>
          <a:p>
            <a:r>
              <a:rPr lang="zh-CN" altLang="en-US" dirty="0"/>
              <a:t>一、学术论文</a:t>
            </a:r>
            <a:endParaRPr lang="en-US" altLang="zh-CN" dirty="0"/>
          </a:p>
          <a:p>
            <a:r>
              <a:rPr lang="zh-CN" altLang="en-US" dirty="0"/>
              <a:t>（二）学术论文的分类</a:t>
            </a:r>
            <a:endParaRPr lang="en-US" altLang="zh-CN" dirty="0"/>
          </a:p>
          <a:p>
            <a:r>
              <a:rPr lang="en-US" altLang="zh-CN" dirty="0"/>
              <a:t>3. </a:t>
            </a:r>
            <a:r>
              <a:rPr lang="zh-CN" altLang="en-US" dirty="0"/>
              <a:t>按写作目的划分</a:t>
            </a:r>
            <a:endParaRPr lang="en-US" altLang="zh-CN" dirty="0"/>
          </a:p>
          <a:p>
            <a:r>
              <a:rPr lang="zh-CN" altLang="en-US" dirty="0"/>
              <a:t>从撰写论文的目的来看，学术论文还可以分为交流型论文和考核型论文。</a:t>
            </a:r>
          </a:p>
        </p:txBody>
      </p:sp>
      <p:sp>
        <p:nvSpPr>
          <p:cNvPr id="4" name="文本占位符 3">
            <a:extLst>
              <a:ext uri="{FF2B5EF4-FFF2-40B4-BE49-F238E27FC236}">
                <a16:creationId xmlns:a16="http://schemas.microsoft.com/office/drawing/2014/main" id="{6DF3B65D-1842-FCBA-E57D-A74B672639BE}"/>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140902855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9E7513-F093-BC00-EEC8-733B4005361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1DB61A9-6F67-B9AE-4ACA-7D70680FD505}"/>
              </a:ext>
            </a:extLst>
          </p:cNvPr>
          <p:cNvSpPr>
            <a:spLocks noGrp="1"/>
          </p:cNvSpPr>
          <p:nvPr>
            <p:ph type="body" sz="quarter" idx="11"/>
          </p:nvPr>
        </p:nvSpPr>
        <p:spPr>
          <a:xfrm>
            <a:off x="337294" y="2223461"/>
            <a:ext cx="11275585" cy="3079497"/>
          </a:xfrm>
        </p:spPr>
        <p:txBody>
          <a:bodyPr/>
          <a:lstStyle/>
          <a:p>
            <a:r>
              <a:rPr lang="zh-CN" altLang="en-US" dirty="0"/>
              <a:t>一、学术论文</a:t>
            </a:r>
            <a:endParaRPr lang="en-US" altLang="zh-CN" dirty="0"/>
          </a:p>
          <a:p>
            <a:r>
              <a:rPr lang="zh-CN" altLang="en-US" dirty="0"/>
              <a:t>（二）学术论文的分类</a:t>
            </a:r>
            <a:endParaRPr lang="en-US" altLang="zh-CN" dirty="0"/>
          </a:p>
          <a:p>
            <a:r>
              <a:rPr lang="en-US" altLang="zh-CN" dirty="0"/>
              <a:t>4. </a:t>
            </a:r>
            <a:r>
              <a:rPr lang="zh-CN" altLang="en-US" dirty="0"/>
              <a:t>其他分类方式</a:t>
            </a:r>
            <a:endParaRPr lang="en-US" altLang="zh-CN" dirty="0"/>
          </a:p>
          <a:p>
            <a:r>
              <a:rPr lang="zh-CN" altLang="en-US" dirty="0"/>
              <a:t>除了上述几种主要分类方式之外，还可以从其他角度对学术论文进行进一步细分。</a:t>
            </a:r>
            <a:endParaRPr lang="en-US" altLang="zh-CN" dirty="0"/>
          </a:p>
          <a:p>
            <a:r>
              <a:rPr lang="zh-CN" altLang="en-US" dirty="0"/>
              <a:t>（</a:t>
            </a:r>
            <a:r>
              <a:rPr lang="en-US" altLang="zh-CN" dirty="0"/>
              <a:t>1</a:t>
            </a:r>
            <a:r>
              <a:rPr lang="zh-CN" altLang="en-US" dirty="0"/>
              <a:t>）按发表形式划分</a:t>
            </a:r>
            <a:endParaRPr lang="en-US" altLang="zh-CN" dirty="0"/>
          </a:p>
          <a:p>
            <a:r>
              <a:rPr lang="zh-CN" altLang="en-US" dirty="0"/>
              <a:t>（</a:t>
            </a:r>
            <a:r>
              <a:rPr lang="en-US" altLang="zh-CN" dirty="0"/>
              <a:t>2</a:t>
            </a:r>
            <a:r>
              <a:rPr lang="zh-CN" altLang="en-US" dirty="0"/>
              <a:t>）按研究方法划分</a:t>
            </a:r>
          </a:p>
        </p:txBody>
      </p:sp>
      <p:sp>
        <p:nvSpPr>
          <p:cNvPr id="4" name="文本占位符 3">
            <a:extLst>
              <a:ext uri="{FF2B5EF4-FFF2-40B4-BE49-F238E27FC236}">
                <a16:creationId xmlns:a16="http://schemas.microsoft.com/office/drawing/2014/main" id="{1B6B5257-0C5D-60D6-7D6E-AC95F9EEA459}"/>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155446777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占位符 15">
            <a:extLst>
              <a:ext uri="{FF2B5EF4-FFF2-40B4-BE49-F238E27FC236}">
                <a16:creationId xmlns:a16="http://schemas.microsoft.com/office/drawing/2014/main" id="{E3C9A798-B3C9-BB78-92E9-027191B2AD78}"/>
              </a:ext>
            </a:extLst>
          </p:cNvPr>
          <p:cNvSpPr>
            <a:spLocks noGrp="1"/>
          </p:cNvSpPr>
          <p:nvPr>
            <p:ph type="body" sz="quarter" idx="11"/>
          </p:nvPr>
        </p:nvSpPr>
        <p:spPr>
          <a:xfrm>
            <a:off x="237478" y="2012896"/>
            <a:ext cx="5022679" cy="784830"/>
          </a:xfrm>
        </p:spPr>
        <p:txBody>
          <a:bodyPr/>
          <a:lstStyle/>
          <a:p>
            <a:r>
              <a:rPr lang="zh-CN" altLang="en-US" dirty="0"/>
              <a:t>第一章</a:t>
            </a:r>
          </a:p>
        </p:txBody>
      </p:sp>
      <p:sp>
        <p:nvSpPr>
          <p:cNvPr id="17" name="文本占位符 16">
            <a:extLst>
              <a:ext uri="{FF2B5EF4-FFF2-40B4-BE49-F238E27FC236}">
                <a16:creationId xmlns:a16="http://schemas.microsoft.com/office/drawing/2014/main" id="{62522A33-008A-FB71-DD32-128DB05971CD}"/>
              </a:ext>
            </a:extLst>
          </p:cNvPr>
          <p:cNvSpPr>
            <a:spLocks noGrp="1"/>
          </p:cNvSpPr>
          <p:nvPr>
            <p:ph type="body" sz="quarter" idx="12"/>
          </p:nvPr>
        </p:nvSpPr>
        <p:spPr>
          <a:xfrm>
            <a:off x="237478" y="3037751"/>
            <a:ext cx="5022679" cy="630942"/>
          </a:xfrm>
        </p:spPr>
        <p:txBody>
          <a:bodyPr/>
          <a:lstStyle/>
          <a:p>
            <a:r>
              <a:rPr lang="zh-CN" altLang="en-US" dirty="0"/>
              <a:t>应用文写作基础</a:t>
            </a:r>
          </a:p>
        </p:txBody>
      </p:sp>
    </p:spTree>
    <p:extLst>
      <p:ext uri="{BB962C8B-B14F-4D97-AF65-F5344CB8AC3E}">
        <p14:creationId xmlns:p14="http://schemas.microsoft.com/office/powerpoint/2010/main" val="339781037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E80EB9-77FF-3D9C-CD55-4F81CD5AEEA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978F6EE-4340-9CB4-9119-76D8F11BE7D0}"/>
              </a:ext>
            </a:extLst>
          </p:cNvPr>
          <p:cNvSpPr>
            <a:spLocks noGrp="1"/>
          </p:cNvSpPr>
          <p:nvPr>
            <p:ph type="body" sz="quarter" idx="11"/>
          </p:nvPr>
        </p:nvSpPr>
        <p:spPr>
          <a:xfrm>
            <a:off x="337294" y="2223463"/>
            <a:ext cx="11275585" cy="3079497"/>
          </a:xfrm>
        </p:spPr>
        <p:txBody>
          <a:bodyPr/>
          <a:lstStyle/>
          <a:p>
            <a:r>
              <a:rPr lang="zh-CN" altLang="en-US" dirty="0"/>
              <a:t>一、应用文写作的主旨</a:t>
            </a:r>
            <a:endParaRPr lang="en-US" altLang="zh-CN" dirty="0"/>
          </a:p>
          <a:p>
            <a:r>
              <a:rPr lang="zh-CN" altLang="en-US" dirty="0"/>
              <a:t>（四）主旨的表现形式</a:t>
            </a:r>
            <a:endParaRPr lang="en-US" altLang="zh-CN" dirty="0"/>
          </a:p>
          <a:p>
            <a:r>
              <a:rPr lang="en-US" altLang="zh-CN" dirty="0"/>
              <a:t>1. </a:t>
            </a:r>
            <a:r>
              <a:rPr lang="zh-CN" altLang="en-US" dirty="0"/>
              <a:t>标题明旨：开宗明义，点明核心</a:t>
            </a:r>
            <a:endParaRPr lang="en-US" altLang="zh-CN" dirty="0"/>
          </a:p>
          <a:p>
            <a:r>
              <a:rPr lang="zh-CN" altLang="en-US" dirty="0"/>
              <a:t>标题明旨是指在文章标题中直接概括出主旨内容，使读者在阅读正文之前就能对全文的核心意图有所了解。这种形式具有高度的概括性和引导性，被广泛应用于党政机关公文、新闻报道等正式文体中。</a:t>
            </a:r>
            <a:endParaRPr lang="en-US" altLang="zh-CN" dirty="0"/>
          </a:p>
        </p:txBody>
      </p:sp>
      <p:sp>
        <p:nvSpPr>
          <p:cNvPr id="4" name="文本占位符 3">
            <a:extLst>
              <a:ext uri="{FF2B5EF4-FFF2-40B4-BE49-F238E27FC236}">
                <a16:creationId xmlns:a16="http://schemas.microsoft.com/office/drawing/2014/main" id="{27CACA38-1D4C-EE6F-821B-2983E8F067A3}"/>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171581781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AF425F-4528-3A1F-D8A0-F483ABC963D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07FEE26-0165-0D8D-881C-8D9C25DCC4F6}"/>
              </a:ext>
            </a:extLst>
          </p:cNvPr>
          <p:cNvSpPr>
            <a:spLocks noGrp="1"/>
          </p:cNvSpPr>
          <p:nvPr>
            <p:ph type="body" sz="quarter" idx="11"/>
          </p:nvPr>
        </p:nvSpPr>
        <p:spPr>
          <a:xfrm>
            <a:off x="337294" y="2223462"/>
            <a:ext cx="11275585" cy="3079497"/>
          </a:xfrm>
        </p:spPr>
        <p:txBody>
          <a:bodyPr/>
          <a:lstStyle/>
          <a:p>
            <a:r>
              <a:rPr lang="zh-CN" altLang="en-US" dirty="0"/>
              <a:t>一、学术论文</a:t>
            </a:r>
            <a:endParaRPr lang="en-US" altLang="zh-CN" dirty="0"/>
          </a:p>
          <a:p>
            <a:r>
              <a:rPr lang="zh-CN" altLang="en-US" dirty="0"/>
              <a:t>（三）学术论文的格式与写法</a:t>
            </a:r>
            <a:endParaRPr lang="en-US" altLang="zh-CN" dirty="0"/>
          </a:p>
          <a:p>
            <a:r>
              <a:rPr lang="en-US" altLang="zh-CN" dirty="0"/>
              <a:t>1. </a:t>
            </a:r>
            <a:r>
              <a:rPr lang="zh-CN" altLang="en-US" dirty="0"/>
              <a:t>题名</a:t>
            </a:r>
            <a:endParaRPr lang="en-US" altLang="zh-CN" dirty="0"/>
          </a:p>
          <a:p>
            <a:r>
              <a:rPr lang="zh-CN" altLang="en-US" dirty="0"/>
              <a:t>题名是论文的总纲，它直接反映了研究的核心内容，吸引读者的兴趣。一个好的题名应当简洁明了、准确传达文章的主题，并且具有一定的吸引力，不使用广义术语、夸张词语等。</a:t>
            </a:r>
          </a:p>
        </p:txBody>
      </p:sp>
      <p:sp>
        <p:nvSpPr>
          <p:cNvPr id="4" name="文本占位符 3">
            <a:extLst>
              <a:ext uri="{FF2B5EF4-FFF2-40B4-BE49-F238E27FC236}">
                <a16:creationId xmlns:a16="http://schemas.microsoft.com/office/drawing/2014/main" id="{07C90CB8-8BCF-3C19-167C-B839F9676E07}"/>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366634916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7923B1-4425-30E0-8BAF-E89FDF20E22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929CDE5-8519-A5AD-2140-3E21D83BFFBC}"/>
              </a:ext>
            </a:extLst>
          </p:cNvPr>
          <p:cNvSpPr>
            <a:spLocks noGrp="1"/>
          </p:cNvSpPr>
          <p:nvPr>
            <p:ph type="body" sz="quarter" idx="11"/>
          </p:nvPr>
        </p:nvSpPr>
        <p:spPr>
          <a:xfrm>
            <a:off x="337294" y="2477377"/>
            <a:ext cx="11275585" cy="2571666"/>
          </a:xfrm>
        </p:spPr>
        <p:txBody>
          <a:bodyPr/>
          <a:lstStyle/>
          <a:p>
            <a:r>
              <a:rPr lang="zh-CN" altLang="en-US" dirty="0"/>
              <a:t>一、学术论文</a:t>
            </a:r>
            <a:endParaRPr lang="en-US" altLang="zh-CN" dirty="0"/>
          </a:p>
          <a:p>
            <a:r>
              <a:rPr lang="zh-CN" altLang="en-US" dirty="0"/>
              <a:t>（三）学术论文的格式与写法</a:t>
            </a:r>
            <a:endParaRPr lang="en-US" altLang="zh-CN" dirty="0"/>
          </a:p>
          <a:p>
            <a:r>
              <a:rPr lang="en-US" altLang="zh-CN" dirty="0"/>
              <a:t>2. </a:t>
            </a:r>
            <a:r>
              <a:rPr lang="zh-CN" altLang="en-US" dirty="0"/>
              <a:t>作者信息</a:t>
            </a:r>
            <a:endParaRPr lang="en-US" altLang="zh-CN" dirty="0"/>
          </a:p>
          <a:p>
            <a:r>
              <a:rPr lang="zh-CN" altLang="en-US" dirty="0"/>
              <a:t>论文应有作者信息。作者信息不仅是作者对研究成果拥有著作权的表现，也是对研究成果承担责任的方式之一。通常还会附上作者的工作单位名称，以便于识别和联系。</a:t>
            </a:r>
          </a:p>
        </p:txBody>
      </p:sp>
      <p:sp>
        <p:nvSpPr>
          <p:cNvPr id="4" name="文本占位符 3">
            <a:extLst>
              <a:ext uri="{FF2B5EF4-FFF2-40B4-BE49-F238E27FC236}">
                <a16:creationId xmlns:a16="http://schemas.microsoft.com/office/drawing/2014/main" id="{D69D8B3F-F977-611D-D393-D12BC7E5B8E2}"/>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150611734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D37AAA-AAA3-A2E8-266B-C69428749D0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66D6243-39B5-0FCD-41CC-0F3DECFF254C}"/>
              </a:ext>
            </a:extLst>
          </p:cNvPr>
          <p:cNvSpPr>
            <a:spLocks noGrp="1"/>
          </p:cNvSpPr>
          <p:nvPr>
            <p:ph type="body" sz="quarter" idx="11"/>
          </p:nvPr>
        </p:nvSpPr>
        <p:spPr>
          <a:xfrm>
            <a:off x="337294" y="1969546"/>
            <a:ext cx="11275585" cy="3587329"/>
          </a:xfrm>
        </p:spPr>
        <p:txBody>
          <a:bodyPr/>
          <a:lstStyle/>
          <a:p>
            <a:r>
              <a:rPr lang="zh-CN" altLang="en-US" dirty="0"/>
              <a:t>一、学术论文</a:t>
            </a:r>
            <a:endParaRPr lang="en-US" altLang="zh-CN" dirty="0"/>
          </a:p>
          <a:p>
            <a:r>
              <a:rPr lang="zh-CN" altLang="en-US" dirty="0"/>
              <a:t>（三）学术论文的格式与写法</a:t>
            </a:r>
            <a:endParaRPr lang="en-US" altLang="zh-CN" dirty="0"/>
          </a:p>
          <a:p>
            <a:r>
              <a:rPr lang="en-US" altLang="zh-CN" dirty="0"/>
              <a:t>3. </a:t>
            </a:r>
            <a:r>
              <a:rPr lang="zh-CN" altLang="en-US" dirty="0"/>
              <a:t>摘要</a:t>
            </a:r>
            <a:endParaRPr lang="en-US" altLang="zh-CN" dirty="0"/>
          </a:p>
          <a:p>
            <a:r>
              <a:rPr lang="zh-CN" altLang="en-US" dirty="0"/>
              <a:t>摘要是论文基本思想的高度概括，用于简述研究目的、方法、结果和结论等。摘要有助于快速了解论文的主要内容，节省读者的时间。中文摘要的字数，原则上与论文中的成果多少相适应。中文摘要、外文摘要内容宜对应，为利于国际交流，外文摘要可以比中文摘要包含更多信息。</a:t>
            </a:r>
          </a:p>
        </p:txBody>
      </p:sp>
      <p:sp>
        <p:nvSpPr>
          <p:cNvPr id="4" name="文本占位符 3">
            <a:extLst>
              <a:ext uri="{FF2B5EF4-FFF2-40B4-BE49-F238E27FC236}">
                <a16:creationId xmlns:a16="http://schemas.microsoft.com/office/drawing/2014/main" id="{3B3FEBA9-3329-3784-9E69-5B842F59D117}"/>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352269167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3F3FB2-2084-52CD-3574-E8C95295BB8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FA0388C-E26C-795B-CA5B-26C36106FD26}"/>
              </a:ext>
            </a:extLst>
          </p:cNvPr>
          <p:cNvSpPr>
            <a:spLocks noGrp="1"/>
          </p:cNvSpPr>
          <p:nvPr>
            <p:ph type="body" sz="quarter" idx="11"/>
          </p:nvPr>
        </p:nvSpPr>
        <p:spPr>
          <a:xfrm>
            <a:off x="337294" y="2477379"/>
            <a:ext cx="11275585" cy="2571666"/>
          </a:xfrm>
        </p:spPr>
        <p:txBody>
          <a:bodyPr/>
          <a:lstStyle/>
          <a:p>
            <a:r>
              <a:rPr lang="zh-CN" altLang="en-US" dirty="0"/>
              <a:t>一、学术论文</a:t>
            </a:r>
            <a:endParaRPr lang="en-US" altLang="zh-CN" dirty="0"/>
          </a:p>
          <a:p>
            <a:r>
              <a:rPr lang="zh-CN" altLang="en-US" dirty="0"/>
              <a:t>（三）学术论文的格式与写法</a:t>
            </a:r>
            <a:endParaRPr lang="en-US" altLang="zh-CN" dirty="0"/>
          </a:p>
          <a:p>
            <a:r>
              <a:rPr lang="en-US" altLang="zh-CN" dirty="0"/>
              <a:t>4. </a:t>
            </a:r>
            <a:r>
              <a:rPr lang="zh-CN" altLang="en-US" dirty="0"/>
              <a:t>关键词</a:t>
            </a:r>
            <a:endParaRPr lang="en-US" altLang="zh-CN" dirty="0"/>
          </a:p>
          <a:p>
            <a:r>
              <a:rPr lang="zh-CN" altLang="en-US" dirty="0"/>
              <a:t>关键词是为便于文献检索从题名、摘要或正文部分选取出来用以表示论文主题内容的词或词组，有助于建立索引并便于计算机检索。一般选 </a:t>
            </a:r>
            <a:r>
              <a:rPr lang="en-US" altLang="zh-CN" dirty="0"/>
              <a:t>3</a:t>
            </a:r>
            <a:r>
              <a:rPr lang="zh-CN" altLang="en-US" dirty="0"/>
              <a:t>～</a:t>
            </a:r>
            <a:r>
              <a:rPr lang="en-US" altLang="zh-CN" dirty="0"/>
              <a:t>8 </a:t>
            </a:r>
            <a:r>
              <a:rPr lang="zh-CN" altLang="en-US" dirty="0"/>
              <a:t>个关键词为宜。</a:t>
            </a:r>
          </a:p>
        </p:txBody>
      </p:sp>
      <p:sp>
        <p:nvSpPr>
          <p:cNvPr id="4" name="文本占位符 3">
            <a:extLst>
              <a:ext uri="{FF2B5EF4-FFF2-40B4-BE49-F238E27FC236}">
                <a16:creationId xmlns:a16="http://schemas.microsoft.com/office/drawing/2014/main" id="{05FFDAE9-0530-228E-5ADC-2E8050F6E951}"/>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151366692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1A9210-3E5A-C931-9792-3FBF61BBE19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65BA31B-CC00-9F1A-2C11-1E6E631B1729}"/>
              </a:ext>
            </a:extLst>
          </p:cNvPr>
          <p:cNvSpPr>
            <a:spLocks noGrp="1"/>
          </p:cNvSpPr>
          <p:nvPr>
            <p:ph type="body" sz="quarter" idx="11"/>
          </p:nvPr>
        </p:nvSpPr>
        <p:spPr>
          <a:xfrm>
            <a:off x="337294" y="2477379"/>
            <a:ext cx="11275585" cy="2571666"/>
          </a:xfrm>
        </p:spPr>
        <p:txBody>
          <a:bodyPr/>
          <a:lstStyle/>
          <a:p>
            <a:r>
              <a:rPr lang="zh-CN" altLang="en-US" dirty="0"/>
              <a:t>一、学术论文</a:t>
            </a:r>
            <a:endParaRPr lang="en-US" altLang="zh-CN" dirty="0"/>
          </a:p>
          <a:p>
            <a:r>
              <a:rPr lang="zh-CN" altLang="en-US" dirty="0"/>
              <a:t>（三）学术论文的格式与写法</a:t>
            </a:r>
            <a:endParaRPr lang="en-US" altLang="zh-CN" dirty="0"/>
          </a:p>
          <a:p>
            <a:r>
              <a:rPr lang="en-US" altLang="zh-CN" dirty="0"/>
              <a:t>5. </a:t>
            </a:r>
            <a:r>
              <a:rPr lang="zh-CN" altLang="en-US" dirty="0"/>
              <a:t>引言</a:t>
            </a:r>
            <a:endParaRPr lang="en-US" altLang="zh-CN" dirty="0"/>
          </a:p>
          <a:p>
            <a:r>
              <a:rPr lang="zh-CN" altLang="en-US" dirty="0"/>
              <a:t>引言内容通常包含研究的背景、目的、理由、预期结果及其意义和价值。它为读者提供了理解全文所需的背景信息。</a:t>
            </a:r>
          </a:p>
        </p:txBody>
      </p:sp>
      <p:sp>
        <p:nvSpPr>
          <p:cNvPr id="4" name="文本占位符 3">
            <a:extLst>
              <a:ext uri="{FF2B5EF4-FFF2-40B4-BE49-F238E27FC236}">
                <a16:creationId xmlns:a16="http://schemas.microsoft.com/office/drawing/2014/main" id="{AFB03295-81D7-A6EF-5C97-2C7119852AD7}"/>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126205652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1F042D-3889-9F09-281D-15020D85F82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167E1E2-F580-B1E5-CEAA-2591F208E25F}"/>
              </a:ext>
            </a:extLst>
          </p:cNvPr>
          <p:cNvSpPr>
            <a:spLocks noGrp="1"/>
          </p:cNvSpPr>
          <p:nvPr>
            <p:ph type="body" sz="quarter" idx="11"/>
          </p:nvPr>
        </p:nvSpPr>
        <p:spPr>
          <a:xfrm>
            <a:off x="337294" y="1461717"/>
            <a:ext cx="11275585" cy="4602991"/>
          </a:xfrm>
        </p:spPr>
        <p:txBody>
          <a:bodyPr/>
          <a:lstStyle/>
          <a:p>
            <a:r>
              <a:rPr lang="zh-CN" altLang="en-US" dirty="0"/>
              <a:t>一、学术论文</a:t>
            </a:r>
            <a:endParaRPr lang="en-US" altLang="zh-CN" dirty="0"/>
          </a:p>
          <a:p>
            <a:r>
              <a:rPr lang="zh-CN" altLang="en-US" dirty="0"/>
              <a:t>（三）学术论文的格式与写法</a:t>
            </a:r>
            <a:endParaRPr lang="en-US" altLang="zh-CN" dirty="0"/>
          </a:p>
          <a:p>
            <a:r>
              <a:rPr lang="en-US" altLang="zh-CN" dirty="0"/>
              <a:t>6. </a:t>
            </a:r>
            <a:r>
              <a:rPr lang="zh-CN" altLang="en-US" dirty="0"/>
              <a:t>主体</a:t>
            </a:r>
            <a:endParaRPr lang="en-US" altLang="zh-CN" dirty="0"/>
          </a:p>
          <a:p>
            <a:r>
              <a:rPr lang="zh-CN" altLang="en-US" dirty="0"/>
              <a:t>主体部分是学术论文的核心，占据论文的主要篇幅，阐述论文的论点、论据和论证。根据需要，正文可以采用不同的结构形式。</a:t>
            </a:r>
            <a:endParaRPr lang="en-US" altLang="zh-CN" dirty="0"/>
          </a:p>
          <a:p>
            <a:pPr marL="1074738" indent="-342900">
              <a:buSzPct val="80000"/>
              <a:buFont typeface="Wingdings" panose="05000000000000000000" pitchFamily="2" charset="2"/>
              <a:buChar char="l"/>
            </a:pPr>
            <a:r>
              <a:rPr lang="zh-CN" altLang="en-US" dirty="0"/>
              <a:t>并列式：将总论点分解成若干相互关联但独立的小论点。</a:t>
            </a:r>
            <a:endParaRPr lang="en-US" altLang="zh-CN" dirty="0"/>
          </a:p>
          <a:p>
            <a:pPr marL="1074738" indent="-342900">
              <a:buSzPct val="80000"/>
              <a:buFont typeface="Wingdings" panose="05000000000000000000" pitchFamily="2" charset="2"/>
              <a:buChar char="l"/>
            </a:pPr>
            <a:r>
              <a:rPr lang="zh-CN" altLang="en-US" dirty="0"/>
              <a:t>递进式：分论点之间层层递进，逐步深入探讨问题。</a:t>
            </a:r>
            <a:endParaRPr lang="en-US" altLang="zh-CN" dirty="0"/>
          </a:p>
          <a:p>
            <a:pPr marL="1074738" indent="-342900">
              <a:buSzPct val="80000"/>
              <a:buFont typeface="Wingdings" panose="05000000000000000000" pitchFamily="2" charset="2"/>
              <a:buChar char="l"/>
            </a:pPr>
            <a:r>
              <a:rPr lang="zh-CN" altLang="en-US" dirty="0"/>
              <a:t>过程式：按照研究的过程顺序展开论述。</a:t>
            </a:r>
            <a:endParaRPr lang="en-US" altLang="zh-CN" dirty="0"/>
          </a:p>
          <a:p>
            <a:pPr marL="1074738" indent="-342900">
              <a:buSzPct val="80000"/>
              <a:buFont typeface="Wingdings" panose="05000000000000000000" pitchFamily="2" charset="2"/>
              <a:buChar char="l"/>
            </a:pPr>
            <a:r>
              <a:rPr lang="zh-CN" altLang="en-US" dirty="0"/>
              <a:t>综合式：结合上述三种形式，灵活运用。</a:t>
            </a:r>
          </a:p>
        </p:txBody>
      </p:sp>
      <p:sp>
        <p:nvSpPr>
          <p:cNvPr id="4" name="文本占位符 3">
            <a:extLst>
              <a:ext uri="{FF2B5EF4-FFF2-40B4-BE49-F238E27FC236}">
                <a16:creationId xmlns:a16="http://schemas.microsoft.com/office/drawing/2014/main" id="{EF990699-2125-3A99-51AE-23296554F03A}"/>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304317366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91CA64-50EC-A8DC-53F2-1CEAA80284A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90A4C69-5CF3-A63F-41C9-700B5B8A2FD7}"/>
              </a:ext>
            </a:extLst>
          </p:cNvPr>
          <p:cNvSpPr>
            <a:spLocks noGrp="1"/>
          </p:cNvSpPr>
          <p:nvPr>
            <p:ph type="body" sz="quarter" idx="11"/>
          </p:nvPr>
        </p:nvSpPr>
        <p:spPr>
          <a:xfrm>
            <a:off x="337294" y="2477380"/>
            <a:ext cx="11275585" cy="2571666"/>
          </a:xfrm>
        </p:spPr>
        <p:txBody>
          <a:bodyPr/>
          <a:lstStyle/>
          <a:p>
            <a:r>
              <a:rPr lang="zh-CN" altLang="en-US" dirty="0"/>
              <a:t>一、学术论文</a:t>
            </a:r>
            <a:endParaRPr lang="en-US" altLang="zh-CN" dirty="0"/>
          </a:p>
          <a:p>
            <a:r>
              <a:rPr lang="zh-CN" altLang="en-US" dirty="0"/>
              <a:t>（三）学术论文的格式与写法</a:t>
            </a:r>
            <a:endParaRPr lang="en-US" altLang="zh-CN" dirty="0"/>
          </a:p>
          <a:p>
            <a:r>
              <a:rPr lang="en-US" altLang="zh-CN" dirty="0"/>
              <a:t>7. </a:t>
            </a:r>
            <a:r>
              <a:rPr lang="zh-CN" altLang="en-US" dirty="0"/>
              <a:t>结论</a:t>
            </a:r>
            <a:endParaRPr lang="en-US" altLang="zh-CN" dirty="0"/>
          </a:p>
          <a:p>
            <a:r>
              <a:rPr lang="zh-CN" altLang="en-US" dirty="0"/>
              <a:t>结论是对研究结果和论点的提炼与概括，不是摘要或主体部分中各章、节小结的简单重复，强调研究的主要发现及其意义，在全篇论文中起到画龙点睛的作用。</a:t>
            </a:r>
          </a:p>
        </p:txBody>
      </p:sp>
      <p:sp>
        <p:nvSpPr>
          <p:cNvPr id="4" name="文本占位符 3">
            <a:extLst>
              <a:ext uri="{FF2B5EF4-FFF2-40B4-BE49-F238E27FC236}">
                <a16:creationId xmlns:a16="http://schemas.microsoft.com/office/drawing/2014/main" id="{1868D77E-5FAF-5D56-06A7-9FCED39F1331}"/>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175089631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6AA1BB-653E-1766-33C4-A6F38194064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5AF9CF4-9438-2750-E16B-A09D7DA7C126}"/>
              </a:ext>
            </a:extLst>
          </p:cNvPr>
          <p:cNvSpPr>
            <a:spLocks noGrp="1"/>
          </p:cNvSpPr>
          <p:nvPr>
            <p:ph type="body" sz="quarter" idx="11"/>
          </p:nvPr>
        </p:nvSpPr>
        <p:spPr>
          <a:xfrm>
            <a:off x="337294" y="2477381"/>
            <a:ext cx="11275585" cy="2571666"/>
          </a:xfrm>
        </p:spPr>
        <p:txBody>
          <a:bodyPr/>
          <a:lstStyle/>
          <a:p>
            <a:r>
              <a:rPr lang="zh-CN" altLang="en-US" dirty="0"/>
              <a:t>一、学术论文</a:t>
            </a:r>
            <a:endParaRPr lang="en-US" altLang="zh-CN" dirty="0"/>
          </a:p>
          <a:p>
            <a:r>
              <a:rPr lang="zh-CN" altLang="en-US" dirty="0"/>
              <a:t>（三）学术论文的格式与写法</a:t>
            </a:r>
            <a:endParaRPr lang="en-US" altLang="zh-CN" dirty="0"/>
          </a:p>
          <a:p>
            <a:r>
              <a:rPr lang="en-US" altLang="zh-CN" dirty="0"/>
              <a:t>8. </a:t>
            </a:r>
            <a:r>
              <a:rPr lang="zh-CN" altLang="en-US" dirty="0"/>
              <a:t>致谢</a:t>
            </a:r>
            <a:endParaRPr lang="en-US" altLang="zh-CN" dirty="0"/>
          </a:p>
          <a:p>
            <a:r>
              <a:rPr lang="zh-CN" altLang="en-US" dirty="0"/>
              <a:t>致谢是作者对论文的生成作过贡献的组织或个人予以感谢的文字记录，内容应客观、真实，语言宜诚恳、真挚、恰当。</a:t>
            </a:r>
          </a:p>
        </p:txBody>
      </p:sp>
      <p:sp>
        <p:nvSpPr>
          <p:cNvPr id="4" name="文本占位符 3">
            <a:extLst>
              <a:ext uri="{FF2B5EF4-FFF2-40B4-BE49-F238E27FC236}">
                <a16:creationId xmlns:a16="http://schemas.microsoft.com/office/drawing/2014/main" id="{A6E5EFB8-6B9C-D3C0-950D-916B01AFFBB1}"/>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259195439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1D7893-4618-6992-4AC2-038E382A003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7E873BE-B674-2D74-A286-25D7DE935187}"/>
              </a:ext>
            </a:extLst>
          </p:cNvPr>
          <p:cNvSpPr>
            <a:spLocks noGrp="1"/>
          </p:cNvSpPr>
          <p:nvPr>
            <p:ph type="body" sz="quarter" idx="11"/>
          </p:nvPr>
        </p:nvSpPr>
        <p:spPr>
          <a:xfrm>
            <a:off x="337294" y="2223465"/>
            <a:ext cx="11275585" cy="3079497"/>
          </a:xfrm>
        </p:spPr>
        <p:txBody>
          <a:bodyPr/>
          <a:lstStyle/>
          <a:p>
            <a:r>
              <a:rPr lang="zh-CN" altLang="en-US" dirty="0"/>
              <a:t>一、学术论文</a:t>
            </a:r>
            <a:endParaRPr lang="en-US" altLang="zh-CN" dirty="0"/>
          </a:p>
          <a:p>
            <a:r>
              <a:rPr lang="zh-CN" altLang="en-US" dirty="0"/>
              <a:t>（三）学术论文的格式与写法</a:t>
            </a:r>
            <a:endParaRPr lang="en-US" altLang="zh-CN" dirty="0"/>
          </a:p>
          <a:p>
            <a:r>
              <a:rPr lang="en-US" altLang="zh-CN" dirty="0"/>
              <a:t>9. </a:t>
            </a:r>
            <a:r>
              <a:rPr lang="zh-CN" altLang="en-US" dirty="0"/>
              <a:t>参考文献</a:t>
            </a:r>
            <a:endParaRPr lang="en-US" altLang="zh-CN" dirty="0"/>
          </a:p>
          <a:p>
            <a:r>
              <a:rPr lang="zh-CN" altLang="en-US" dirty="0"/>
              <a:t>参考文献列出了所有引用过的文献资料，这不仅是对前人工作的尊重，也为读者提供了进一步研究的方向。参考文献应仅限于作者直接阅读过并引用的主要文献，且这些文献需发表在正式刊物上。</a:t>
            </a:r>
          </a:p>
        </p:txBody>
      </p:sp>
      <p:sp>
        <p:nvSpPr>
          <p:cNvPr id="4" name="文本占位符 3">
            <a:extLst>
              <a:ext uri="{FF2B5EF4-FFF2-40B4-BE49-F238E27FC236}">
                <a16:creationId xmlns:a16="http://schemas.microsoft.com/office/drawing/2014/main" id="{8A3CA6FD-FD94-1E1F-DAB7-E33F8D5A88B6}"/>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410965987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485AD9-98E6-82F5-BB10-E27716B0B45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CCA58AD-147E-14A7-BD26-ACB762534DA5}"/>
              </a:ext>
            </a:extLst>
          </p:cNvPr>
          <p:cNvSpPr>
            <a:spLocks noGrp="1"/>
          </p:cNvSpPr>
          <p:nvPr>
            <p:ph type="body" sz="quarter" idx="11"/>
          </p:nvPr>
        </p:nvSpPr>
        <p:spPr>
          <a:xfrm>
            <a:off x="337294" y="1969549"/>
            <a:ext cx="11275585" cy="3587329"/>
          </a:xfrm>
        </p:spPr>
        <p:txBody>
          <a:bodyPr/>
          <a:lstStyle/>
          <a:p>
            <a:r>
              <a:rPr lang="zh-CN" altLang="en-US" dirty="0"/>
              <a:t>一、学术论文</a:t>
            </a:r>
            <a:endParaRPr lang="en-US" altLang="zh-CN" dirty="0"/>
          </a:p>
          <a:p>
            <a:r>
              <a:rPr lang="zh-CN" altLang="en-US" dirty="0"/>
              <a:t>（三）学术论文的格式与写法</a:t>
            </a:r>
            <a:endParaRPr lang="en-US" altLang="zh-CN" dirty="0"/>
          </a:p>
          <a:p>
            <a:r>
              <a:rPr lang="en-US" altLang="zh-CN" dirty="0"/>
              <a:t>10. </a:t>
            </a:r>
            <a:r>
              <a:rPr lang="zh-CN" altLang="en-US" dirty="0"/>
              <a:t>附录</a:t>
            </a:r>
            <a:endParaRPr lang="en-US" altLang="zh-CN" dirty="0"/>
          </a:p>
          <a:p>
            <a:r>
              <a:rPr lang="zh-CN" altLang="en-US" dirty="0"/>
              <a:t>部分附录部分是以附录的形式对正文部分的有关内容进行补充说明。附录是论文的重要补充部分，用于收纳因篇幅限制不便写入正文的重要资料、数据、图表等。附录中的内容虽未直接出现在正文中，但对理解研究背景和验证研究结果具有重要意义。所有附录材料应按顺序编排连续页码，以便读者查阅。</a:t>
            </a:r>
          </a:p>
        </p:txBody>
      </p:sp>
      <p:sp>
        <p:nvSpPr>
          <p:cNvPr id="4" name="文本占位符 3">
            <a:extLst>
              <a:ext uri="{FF2B5EF4-FFF2-40B4-BE49-F238E27FC236}">
                <a16:creationId xmlns:a16="http://schemas.microsoft.com/office/drawing/2014/main" id="{42700750-20DC-CFE7-D303-8324FCE98C20}"/>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168993235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55EBC3-1DF4-3582-3CB2-B09521C4B25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BC73D23-342D-8522-9253-326CAD664252}"/>
              </a:ext>
            </a:extLst>
          </p:cNvPr>
          <p:cNvSpPr>
            <a:spLocks noGrp="1"/>
          </p:cNvSpPr>
          <p:nvPr>
            <p:ph type="body" sz="quarter" idx="11"/>
          </p:nvPr>
        </p:nvSpPr>
        <p:spPr>
          <a:xfrm>
            <a:off x="337294" y="2223463"/>
            <a:ext cx="11275585" cy="3079497"/>
          </a:xfrm>
        </p:spPr>
        <p:txBody>
          <a:bodyPr/>
          <a:lstStyle/>
          <a:p>
            <a:r>
              <a:rPr lang="zh-CN" altLang="en-US" dirty="0"/>
              <a:t>一、应用文写作的主旨</a:t>
            </a:r>
            <a:endParaRPr lang="en-US" altLang="zh-CN" dirty="0"/>
          </a:p>
          <a:p>
            <a:r>
              <a:rPr lang="zh-CN" altLang="en-US" dirty="0"/>
              <a:t>（四）主旨的表现形式</a:t>
            </a:r>
            <a:endParaRPr lang="en-US" altLang="zh-CN" dirty="0"/>
          </a:p>
          <a:p>
            <a:r>
              <a:rPr lang="en-US" altLang="zh-CN" dirty="0"/>
              <a:t>2. </a:t>
            </a:r>
            <a:r>
              <a:rPr lang="zh-CN" altLang="en-US" dirty="0"/>
              <a:t>开头明旨：开门见山，统领全文</a:t>
            </a:r>
            <a:endParaRPr lang="en-US" altLang="zh-CN" dirty="0"/>
          </a:p>
          <a:p>
            <a:r>
              <a:rPr lang="zh-CN" altLang="en-US" dirty="0"/>
              <a:t>开头明旨是指在文章的开头部分开门见山地说明写作目的及主要内容，起到统领全文、引出下文的作用。这种方式常见于内容较为单一、篇幅较短的文种，如请示、倡议书、通知、启事等。</a:t>
            </a:r>
            <a:endParaRPr lang="en-US" altLang="zh-CN" dirty="0"/>
          </a:p>
        </p:txBody>
      </p:sp>
      <p:sp>
        <p:nvSpPr>
          <p:cNvPr id="4" name="文本占位符 3">
            <a:extLst>
              <a:ext uri="{FF2B5EF4-FFF2-40B4-BE49-F238E27FC236}">
                <a16:creationId xmlns:a16="http://schemas.microsoft.com/office/drawing/2014/main" id="{DD1A78B9-0E40-7F5B-FAA9-E511304A9BC2}"/>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368755400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911D2-D017-8FFC-7264-E0DFC1FA819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2F55670-142B-CD74-E2AF-1DAF3D0BB115}"/>
              </a:ext>
            </a:extLst>
          </p:cNvPr>
          <p:cNvSpPr>
            <a:spLocks noGrp="1"/>
          </p:cNvSpPr>
          <p:nvPr>
            <p:ph type="body" sz="quarter" idx="11"/>
          </p:nvPr>
        </p:nvSpPr>
        <p:spPr>
          <a:xfrm>
            <a:off x="337294" y="1969552"/>
            <a:ext cx="11275585" cy="3587329"/>
          </a:xfrm>
        </p:spPr>
        <p:txBody>
          <a:bodyPr/>
          <a:lstStyle/>
          <a:p>
            <a:r>
              <a:rPr lang="zh-CN" altLang="en-US" dirty="0"/>
              <a:t>二、学位论文</a:t>
            </a:r>
            <a:endParaRPr lang="en-US" altLang="zh-CN" dirty="0"/>
          </a:p>
          <a:p>
            <a:r>
              <a:rPr lang="zh-CN" altLang="en-US" dirty="0"/>
              <a:t>（一）学位论文的特点</a:t>
            </a:r>
            <a:endParaRPr lang="en-US" altLang="zh-CN" dirty="0"/>
          </a:p>
          <a:p>
            <a:r>
              <a:rPr lang="en-US" altLang="zh-CN" dirty="0"/>
              <a:t>1. </a:t>
            </a:r>
            <a:r>
              <a:rPr lang="zh-CN" altLang="en-US" dirty="0"/>
              <a:t>具有明确的教育目标导向</a:t>
            </a:r>
            <a:endParaRPr lang="en-US" altLang="zh-CN" dirty="0"/>
          </a:p>
          <a:p>
            <a:r>
              <a:rPr lang="zh-CN" altLang="en-US" dirty="0"/>
              <a:t>学位论文是教学过程中的重要实践环节，旨在通过系统的研究训练，帮助学生深化对所学知识的理解，提升其综合运用知识解决实际问题的能力。它不仅是对学习成果的总结，更是对学生研究能力和学术素养的全面检验。撰写学位论文的过程，本身就是一种系统的学习和能力提升过程。</a:t>
            </a:r>
          </a:p>
        </p:txBody>
      </p:sp>
      <p:sp>
        <p:nvSpPr>
          <p:cNvPr id="4" name="文本占位符 3">
            <a:extLst>
              <a:ext uri="{FF2B5EF4-FFF2-40B4-BE49-F238E27FC236}">
                <a16:creationId xmlns:a16="http://schemas.microsoft.com/office/drawing/2014/main" id="{DECE5EE1-025B-787C-0549-A92BB7857ECE}"/>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359058759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31398D-10E6-4BF2-D79E-4AE7B0CDD9F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3ADEF00-2784-3EEA-948F-CD39EDF73F97}"/>
              </a:ext>
            </a:extLst>
          </p:cNvPr>
          <p:cNvSpPr>
            <a:spLocks noGrp="1"/>
          </p:cNvSpPr>
          <p:nvPr>
            <p:ph type="body" sz="quarter" idx="11"/>
          </p:nvPr>
        </p:nvSpPr>
        <p:spPr>
          <a:xfrm>
            <a:off x="337294" y="1969551"/>
            <a:ext cx="11275585" cy="3587329"/>
          </a:xfrm>
        </p:spPr>
        <p:txBody>
          <a:bodyPr/>
          <a:lstStyle/>
          <a:p>
            <a:r>
              <a:rPr lang="zh-CN" altLang="en-US" dirty="0"/>
              <a:t>二、学位论文</a:t>
            </a:r>
            <a:endParaRPr lang="en-US" altLang="zh-CN" dirty="0"/>
          </a:p>
          <a:p>
            <a:r>
              <a:rPr lang="zh-CN" altLang="en-US" dirty="0"/>
              <a:t>（一）学位论文的特点</a:t>
            </a:r>
            <a:endParaRPr lang="en-US" altLang="zh-CN" dirty="0"/>
          </a:p>
          <a:p>
            <a:r>
              <a:rPr lang="en-US" altLang="zh-CN" dirty="0"/>
              <a:t>2. </a:t>
            </a:r>
            <a:r>
              <a:rPr lang="zh-CN" altLang="en-US" dirty="0"/>
              <a:t>内容结构完整，逻辑性强</a:t>
            </a:r>
            <a:endParaRPr lang="en-US" altLang="zh-CN" dirty="0"/>
          </a:p>
          <a:p>
            <a:r>
              <a:rPr lang="zh-CN" altLang="en-US" dirty="0"/>
              <a:t>学位论文要求结构清晰、层次分明、内容完整。通常包括选题背景与意义、文献综述、研究方法、分析过程、研究结论等部分。各部分内容之间应逻辑连贯、环环相扣，能够完整地展示研究思路和成果。这种结构安排有助于培养学生系统思考的能力，也便于评审者全面了解论文内容。</a:t>
            </a:r>
          </a:p>
        </p:txBody>
      </p:sp>
      <p:sp>
        <p:nvSpPr>
          <p:cNvPr id="4" name="文本占位符 3">
            <a:extLst>
              <a:ext uri="{FF2B5EF4-FFF2-40B4-BE49-F238E27FC236}">
                <a16:creationId xmlns:a16="http://schemas.microsoft.com/office/drawing/2014/main" id="{B8D84FF1-0F3E-4CC0-05E9-5CC511D9673D}"/>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241261884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1C0FB7-425E-8F31-7C85-5DA37D99327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9EC1442-2FB7-BFB0-F554-B056F56DF9E3}"/>
              </a:ext>
            </a:extLst>
          </p:cNvPr>
          <p:cNvSpPr>
            <a:spLocks noGrp="1"/>
          </p:cNvSpPr>
          <p:nvPr>
            <p:ph type="body" sz="quarter" idx="11"/>
          </p:nvPr>
        </p:nvSpPr>
        <p:spPr>
          <a:xfrm>
            <a:off x="337294" y="1969551"/>
            <a:ext cx="11275585" cy="3587329"/>
          </a:xfrm>
        </p:spPr>
        <p:txBody>
          <a:bodyPr/>
          <a:lstStyle/>
          <a:p>
            <a:r>
              <a:rPr lang="zh-CN" altLang="en-US" dirty="0"/>
              <a:t>二、学位论文</a:t>
            </a:r>
            <a:endParaRPr lang="en-US" altLang="zh-CN" dirty="0"/>
          </a:p>
          <a:p>
            <a:r>
              <a:rPr lang="zh-CN" altLang="en-US" dirty="0"/>
              <a:t>（一）学位论文的特点</a:t>
            </a:r>
            <a:endParaRPr lang="en-US" altLang="zh-CN" dirty="0"/>
          </a:p>
          <a:p>
            <a:r>
              <a:rPr lang="en-US" altLang="zh-CN" dirty="0"/>
              <a:t>3. </a:t>
            </a:r>
            <a:r>
              <a:rPr lang="zh-CN" altLang="en-US" dirty="0"/>
              <a:t>强调研究过程的规范性</a:t>
            </a:r>
            <a:endParaRPr lang="en-US" altLang="zh-CN" dirty="0"/>
          </a:p>
          <a:p>
            <a:r>
              <a:rPr lang="zh-CN" altLang="en-US" dirty="0"/>
              <a:t>学位论文的撰写是一个系统的研究过程，要求学生在选题、资料收集、内容分析、观点论证等环节中遵循科学的研究方法和学术规范。学生需通过查阅文献、分析资料、整理信息、提出观点并进行论证，体现出研究的条理性和规范性。这一过程有助于学生建立严谨的学术态度和良好的研究习惯。</a:t>
            </a:r>
          </a:p>
        </p:txBody>
      </p:sp>
      <p:sp>
        <p:nvSpPr>
          <p:cNvPr id="4" name="文本占位符 3">
            <a:extLst>
              <a:ext uri="{FF2B5EF4-FFF2-40B4-BE49-F238E27FC236}">
                <a16:creationId xmlns:a16="http://schemas.microsoft.com/office/drawing/2014/main" id="{23543EF1-853F-8CDC-BF2C-4D0B38462D92}"/>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420690988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53B9F1-C0C2-86B9-6FAC-9F23E8AC69B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C7FF1BD-FE62-7500-EA94-6202BB3B7CD9}"/>
              </a:ext>
            </a:extLst>
          </p:cNvPr>
          <p:cNvSpPr>
            <a:spLocks noGrp="1"/>
          </p:cNvSpPr>
          <p:nvPr>
            <p:ph type="body" sz="quarter" idx="11"/>
          </p:nvPr>
        </p:nvSpPr>
        <p:spPr>
          <a:xfrm>
            <a:off x="337294" y="1969551"/>
            <a:ext cx="11275585" cy="3587329"/>
          </a:xfrm>
        </p:spPr>
        <p:txBody>
          <a:bodyPr/>
          <a:lstStyle/>
          <a:p>
            <a:r>
              <a:rPr lang="zh-CN" altLang="en-US" dirty="0"/>
              <a:t>二、学位论文</a:t>
            </a:r>
            <a:endParaRPr lang="en-US" altLang="zh-CN" dirty="0"/>
          </a:p>
          <a:p>
            <a:r>
              <a:rPr lang="zh-CN" altLang="en-US" dirty="0"/>
              <a:t>（一）学位论文的特点</a:t>
            </a:r>
            <a:endParaRPr lang="en-US" altLang="zh-CN" dirty="0"/>
          </a:p>
          <a:p>
            <a:r>
              <a:rPr lang="en-US" altLang="zh-CN" dirty="0"/>
              <a:t>4. </a:t>
            </a:r>
            <a:r>
              <a:rPr lang="zh-CN" altLang="en-US" dirty="0"/>
              <a:t>写作过程具有指导性</a:t>
            </a:r>
            <a:endParaRPr lang="en-US" altLang="zh-CN" dirty="0"/>
          </a:p>
          <a:p>
            <a:r>
              <a:rPr lang="zh-CN" altLang="en-US" dirty="0"/>
              <a:t>学生的学位论文通常是在教师的指导下完成的，指导教师在选题、框架设计、内容修改等方面提供专业建议和帮助。这种指导性使得学生能够在写作过程中不断调整方向、优化内容，提升论文质量。同时，也有助于学生在交流与反馈中提高自身的学术表达和研究能力。</a:t>
            </a:r>
          </a:p>
        </p:txBody>
      </p:sp>
      <p:sp>
        <p:nvSpPr>
          <p:cNvPr id="4" name="文本占位符 3">
            <a:extLst>
              <a:ext uri="{FF2B5EF4-FFF2-40B4-BE49-F238E27FC236}">
                <a16:creationId xmlns:a16="http://schemas.microsoft.com/office/drawing/2014/main" id="{E979D690-554B-C25E-3580-359158A1BC16}"/>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209065753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1E6D42-FBBC-81A0-284C-1D65E70BF47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78D54CF-C421-19DB-3F95-C07E02DAFC78}"/>
              </a:ext>
            </a:extLst>
          </p:cNvPr>
          <p:cNvSpPr>
            <a:spLocks noGrp="1"/>
          </p:cNvSpPr>
          <p:nvPr>
            <p:ph type="body" sz="quarter" idx="11"/>
          </p:nvPr>
        </p:nvSpPr>
        <p:spPr>
          <a:xfrm>
            <a:off x="337294" y="1969550"/>
            <a:ext cx="11275585" cy="3587329"/>
          </a:xfrm>
        </p:spPr>
        <p:txBody>
          <a:bodyPr/>
          <a:lstStyle/>
          <a:p>
            <a:r>
              <a:rPr lang="zh-CN" altLang="en-US" dirty="0"/>
              <a:t>二、学位论文</a:t>
            </a:r>
            <a:endParaRPr lang="en-US" altLang="zh-CN" dirty="0"/>
          </a:p>
          <a:p>
            <a:r>
              <a:rPr lang="zh-CN" altLang="en-US" dirty="0"/>
              <a:t>（一）学位论文的特点</a:t>
            </a:r>
            <a:endParaRPr lang="en-US" altLang="zh-CN" dirty="0"/>
          </a:p>
          <a:p>
            <a:r>
              <a:rPr lang="en-US" altLang="zh-CN" dirty="0"/>
              <a:t>5. </a:t>
            </a:r>
            <a:r>
              <a:rPr lang="zh-CN" altLang="en-US" dirty="0"/>
              <a:t>注重写作规范与格式要求</a:t>
            </a:r>
            <a:endParaRPr lang="en-US" altLang="zh-CN" dirty="0"/>
          </a:p>
          <a:p>
            <a:r>
              <a:rPr lang="zh-CN" altLang="en-US" dirty="0"/>
              <a:t>学位论文在语言表达上要求准确、规范、逻辑清晰，避免口语化和随意性表达。同时，论文的格式必须符合学校或学院制定的统一标准，标题、摘要、目录、正文、参考文献、附录等部分的排版也要符合要求。这种规范性不仅有助于论文的评审与归档，也有助于学生养成良好的学术写作习惯。</a:t>
            </a:r>
          </a:p>
        </p:txBody>
      </p:sp>
      <p:sp>
        <p:nvSpPr>
          <p:cNvPr id="4" name="文本占位符 3">
            <a:extLst>
              <a:ext uri="{FF2B5EF4-FFF2-40B4-BE49-F238E27FC236}">
                <a16:creationId xmlns:a16="http://schemas.microsoft.com/office/drawing/2014/main" id="{2AFE218E-6C26-85A3-A017-DC71577D4D5E}"/>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48756570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48EEDB-31F9-D1A5-1824-AF41F105C77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1258C9D-3923-327E-04EB-D5D667FDC2DD}"/>
              </a:ext>
            </a:extLst>
          </p:cNvPr>
          <p:cNvSpPr>
            <a:spLocks noGrp="1"/>
          </p:cNvSpPr>
          <p:nvPr>
            <p:ph type="body" sz="quarter" idx="11"/>
          </p:nvPr>
        </p:nvSpPr>
        <p:spPr>
          <a:xfrm>
            <a:off x="337294" y="2223466"/>
            <a:ext cx="11275585" cy="3079497"/>
          </a:xfrm>
        </p:spPr>
        <p:txBody>
          <a:bodyPr/>
          <a:lstStyle/>
          <a:p>
            <a:r>
              <a:rPr lang="zh-CN" altLang="en-US" dirty="0"/>
              <a:t>二、学位论文</a:t>
            </a:r>
            <a:endParaRPr lang="en-US" altLang="zh-CN" dirty="0"/>
          </a:p>
          <a:p>
            <a:r>
              <a:rPr lang="zh-CN" altLang="en-US" dirty="0"/>
              <a:t>（一）学位论文的特点</a:t>
            </a:r>
            <a:endParaRPr lang="en-US" altLang="zh-CN" dirty="0"/>
          </a:p>
          <a:p>
            <a:r>
              <a:rPr lang="en-US" altLang="zh-CN" dirty="0"/>
              <a:t>6. </a:t>
            </a:r>
            <a:r>
              <a:rPr lang="zh-CN" altLang="en-US" dirty="0"/>
              <a:t>体现一定的创新意识与独立思考能力</a:t>
            </a:r>
            <a:endParaRPr lang="en-US" altLang="zh-CN" dirty="0"/>
          </a:p>
          <a:p>
            <a:r>
              <a:rPr lang="zh-CN" altLang="en-US" dirty="0"/>
              <a:t>虽然学位论文不要求高度原创性的学术突破，但鼓励学生在已有的研究基础上提出自己的观点或见解。通过分析问题、归纳资料、提出论点并进行论证，学生能够展现出一定的创新意识和独立思考能力。这种能力的培养，是学位论文写作的重要目标之一。</a:t>
            </a:r>
          </a:p>
        </p:txBody>
      </p:sp>
      <p:sp>
        <p:nvSpPr>
          <p:cNvPr id="4" name="文本占位符 3">
            <a:extLst>
              <a:ext uri="{FF2B5EF4-FFF2-40B4-BE49-F238E27FC236}">
                <a16:creationId xmlns:a16="http://schemas.microsoft.com/office/drawing/2014/main" id="{0679A824-6B61-0475-C842-97EEE4CDA0C2}"/>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246652839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98439E-E691-F655-2753-6CB492C28C7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7C436B5-1E29-184B-DA64-08BB142C1523}"/>
              </a:ext>
            </a:extLst>
          </p:cNvPr>
          <p:cNvSpPr>
            <a:spLocks noGrp="1"/>
          </p:cNvSpPr>
          <p:nvPr>
            <p:ph type="body" sz="quarter" idx="11"/>
          </p:nvPr>
        </p:nvSpPr>
        <p:spPr>
          <a:xfrm>
            <a:off x="337294" y="2223466"/>
            <a:ext cx="11275585" cy="3079497"/>
          </a:xfrm>
        </p:spPr>
        <p:txBody>
          <a:bodyPr/>
          <a:lstStyle/>
          <a:p>
            <a:r>
              <a:rPr lang="zh-CN" altLang="en-US" dirty="0"/>
              <a:t>二、学位论文</a:t>
            </a:r>
            <a:endParaRPr lang="en-US" altLang="zh-CN" dirty="0"/>
          </a:p>
          <a:p>
            <a:r>
              <a:rPr lang="zh-CN" altLang="en-US" dirty="0"/>
              <a:t>（二）学位论文的格式与写法</a:t>
            </a:r>
            <a:endParaRPr lang="en-US" altLang="zh-CN" dirty="0"/>
          </a:p>
          <a:p>
            <a:r>
              <a:rPr lang="en-US" altLang="zh-CN" dirty="0"/>
              <a:t>1. </a:t>
            </a:r>
            <a:r>
              <a:rPr lang="zh-CN" altLang="en-US" dirty="0"/>
              <a:t>封面与基本信息</a:t>
            </a:r>
            <a:endParaRPr lang="en-US" altLang="zh-CN" dirty="0"/>
          </a:p>
          <a:p>
            <a:r>
              <a:rPr lang="zh-CN" altLang="en-US" dirty="0"/>
              <a:t>封面是论文的“门面”，是读者对论文的第一印象。封面内容应包括：论文题目、作者姓名、指导教师姓名、所在学院、专业名称、学位类型（学士、硕士、博士）、提交日期等信息。论文题目应简洁明了，准确反映研究内容，字数一般不超过 </a:t>
            </a:r>
            <a:r>
              <a:rPr lang="en-US" altLang="zh-CN" dirty="0"/>
              <a:t>20 </a:t>
            </a:r>
            <a:r>
              <a:rPr lang="zh-CN" altLang="en-US" dirty="0"/>
              <a:t>个汉字。</a:t>
            </a:r>
          </a:p>
        </p:txBody>
      </p:sp>
      <p:sp>
        <p:nvSpPr>
          <p:cNvPr id="4" name="文本占位符 3">
            <a:extLst>
              <a:ext uri="{FF2B5EF4-FFF2-40B4-BE49-F238E27FC236}">
                <a16:creationId xmlns:a16="http://schemas.microsoft.com/office/drawing/2014/main" id="{BBBF6FCE-5D6E-1EED-4F89-14CAFDA4D2F4}"/>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161797662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627D07-95B5-C20A-5D5C-D27F0670867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DF7DADA-C39F-9DE5-024C-4C45AC5EBFC6}"/>
              </a:ext>
            </a:extLst>
          </p:cNvPr>
          <p:cNvSpPr>
            <a:spLocks noGrp="1"/>
          </p:cNvSpPr>
          <p:nvPr>
            <p:ph type="body" sz="quarter" idx="11"/>
          </p:nvPr>
        </p:nvSpPr>
        <p:spPr>
          <a:xfrm>
            <a:off x="337294" y="2223466"/>
            <a:ext cx="11275585" cy="3079497"/>
          </a:xfrm>
        </p:spPr>
        <p:txBody>
          <a:bodyPr/>
          <a:lstStyle/>
          <a:p>
            <a:r>
              <a:rPr lang="zh-CN" altLang="en-US" dirty="0"/>
              <a:t>二、学位论文</a:t>
            </a:r>
            <a:endParaRPr lang="en-US" altLang="zh-CN" dirty="0"/>
          </a:p>
          <a:p>
            <a:r>
              <a:rPr lang="zh-CN" altLang="en-US" dirty="0"/>
              <a:t>（二）学位论文的格式与写法</a:t>
            </a:r>
            <a:endParaRPr lang="en-US" altLang="zh-CN" dirty="0"/>
          </a:p>
          <a:p>
            <a:r>
              <a:rPr lang="en-US" altLang="zh-CN" dirty="0"/>
              <a:t>2. </a:t>
            </a:r>
            <a:r>
              <a:rPr lang="zh-CN" altLang="en-US" dirty="0"/>
              <a:t>中文摘要与英文摘要</a:t>
            </a:r>
            <a:endParaRPr lang="en-US" altLang="zh-CN" dirty="0"/>
          </a:p>
          <a:p>
            <a:r>
              <a:rPr lang="zh-CN" altLang="en-US" dirty="0"/>
              <a:t>摘要是对论文内容的高度概括，是论文的精华部分。中文摘要应控制在 </a:t>
            </a:r>
            <a:r>
              <a:rPr lang="en-US" altLang="zh-CN" dirty="0"/>
              <a:t>300</a:t>
            </a:r>
            <a:r>
              <a:rPr lang="zh-CN" altLang="en-US" dirty="0"/>
              <a:t>～</a:t>
            </a:r>
            <a:r>
              <a:rPr lang="en-US" altLang="zh-CN" dirty="0"/>
              <a:t>500 </a:t>
            </a:r>
            <a:r>
              <a:rPr lang="zh-CN" altLang="en-US" dirty="0"/>
              <a:t>字之间，英文摘要一般为 </a:t>
            </a:r>
            <a:r>
              <a:rPr lang="en-US" altLang="zh-CN" dirty="0"/>
              <a:t>300 </a:t>
            </a:r>
            <a:r>
              <a:rPr lang="zh-CN" altLang="en-US" dirty="0"/>
              <a:t>个英文单词左右，中英文摘要内容应基本一致。摘要应包括研究背景、研究目的、研究方法、主要结果和结论，语言应简明扼要，逻辑清晰。</a:t>
            </a:r>
          </a:p>
        </p:txBody>
      </p:sp>
      <p:sp>
        <p:nvSpPr>
          <p:cNvPr id="4" name="文本占位符 3">
            <a:extLst>
              <a:ext uri="{FF2B5EF4-FFF2-40B4-BE49-F238E27FC236}">
                <a16:creationId xmlns:a16="http://schemas.microsoft.com/office/drawing/2014/main" id="{F22D0FAF-5DD8-6824-5C04-C10AA9BC25B5}"/>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171767689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5543E-DF00-1CF3-5010-FAF8B5015A6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5A1DD35-79F1-0D3D-F96E-9093D6823C5C}"/>
              </a:ext>
            </a:extLst>
          </p:cNvPr>
          <p:cNvSpPr>
            <a:spLocks noGrp="1"/>
          </p:cNvSpPr>
          <p:nvPr>
            <p:ph type="body" sz="quarter" idx="11"/>
          </p:nvPr>
        </p:nvSpPr>
        <p:spPr>
          <a:xfrm>
            <a:off x="337294" y="2223466"/>
            <a:ext cx="11275585" cy="3079497"/>
          </a:xfrm>
        </p:spPr>
        <p:txBody>
          <a:bodyPr/>
          <a:lstStyle/>
          <a:p>
            <a:r>
              <a:rPr lang="zh-CN" altLang="en-US" dirty="0"/>
              <a:t>二、学位论文</a:t>
            </a:r>
            <a:endParaRPr lang="en-US" altLang="zh-CN" dirty="0"/>
          </a:p>
          <a:p>
            <a:r>
              <a:rPr lang="zh-CN" altLang="en-US" dirty="0"/>
              <a:t>（二）学位论文的格式与写法</a:t>
            </a:r>
            <a:endParaRPr lang="en-US" altLang="zh-CN" dirty="0"/>
          </a:p>
          <a:p>
            <a:r>
              <a:rPr lang="en-US" altLang="zh-CN" dirty="0"/>
              <a:t>3. </a:t>
            </a:r>
            <a:r>
              <a:rPr lang="zh-CN" altLang="en-US" dirty="0"/>
              <a:t>关键词</a:t>
            </a:r>
            <a:endParaRPr lang="en-US" altLang="zh-CN" dirty="0"/>
          </a:p>
          <a:p>
            <a:r>
              <a:rPr lang="zh-CN" altLang="en-US" dirty="0"/>
              <a:t>关键词是反映论文主题的核心术语，中英文对照列出，分别附于中英文摘要之后。通常选取 </a:t>
            </a:r>
            <a:r>
              <a:rPr lang="en-US" altLang="zh-CN" dirty="0"/>
              <a:t>3</a:t>
            </a:r>
            <a:r>
              <a:rPr lang="zh-CN" altLang="en-US" dirty="0"/>
              <a:t>～</a:t>
            </a:r>
            <a:r>
              <a:rPr lang="en-US" altLang="zh-CN" dirty="0"/>
              <a:t>5 </a:t>
            </a:r>
            <a:r>
              <a:rPr lang="zh-CN" altLang="en-US" dirty="0"/>
              <a:t>个关键词，这些关键词应具有代表性、准确性和可检索性，便于文献数据库收录与检索。</a:t>
            </a:r>
          </a:p>
        </p:txBody>
      </p:sp>
      <p:sp>
        <p:nvSpPr>
          <p:cNvPr id="4" name="文本占位符 3">
            <a:extLst>
              <a:ext uri="{FF2B5EF4-FFF2-40B4-BE49-F238E27FC236}">
                <a16:creationId xmlns:a16="http://schemas.microsoft.com/office/drawing/2014/main" id="{A76DF851-4FB7-477A-EF6E-A7CF8CFA90EA}"/>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35849510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2A46BC-0AF2-B9DA-76DC-5FE6AABDEAE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38C02CC-C6A6-F33C-AF15-9B830F41E990}"/>
              </a:ext>
            </a:extLst>
          </p:cNvPr>
          <p:cNvSpPr>
            <a:spLocks noGrp="1"/>
          </p:cNvSpPr>
          <p:nvPr>
            <p:ph type="body" sz="quarter" idx="11"/>
          </p:nvPr>
        </p:nvSpPr>
        <p:spPr>
          <a:xfrm>
            <a:off x="337294" y="2223466"/>
            <a:ext cx="11275585" cy="3079497"/>
          </a:xfrm>
        </p:spPr>
        <p:txBody>
          <a:bodyPr/>
          <a:lstStyle/>
          <a:p>
            <a:r>
              <a:rPr lang="zh-CN" altLang="en-US" dirty="0"/>
              <a:t>二、学位论文</a:t>
            </a:r>
            <a:endParaRPr lang="en-US" altLang="zh-CN" dirty="0"/>
          </a:p>
          <a:p>
            <a:r>
              <a:rPr lang="zh-CN" altLang="en-US" dirty="0"/>
              <a:t>（二）学位论文的格式与写法</a:t>
            </a:r>
            <a:endParaRPr lang="en-US" altLang="zh-CN" dirty="0"/>
          </a:p>
          <a:p>
            <a:r>
              <a:rPr lang="en-US" altLang="zh-CN" dirty="0"/>
              <a:t>4. </a:t>
            </a:r>
            <a:r>
              <a:rPr lang="zh-CN" altLang="en-US" dirty="0"/>
              <a:t>目录</a:t>
            </a:r>
            <a:endParaRPr lang="en-US" altLang="zh-CN" dirty="0"/>
          </a:p>
          <a:p>
            <a:r>
              <a:rPr lang="zh-CN" altLang="en-US" dirty="0"/>
              <a:t>目录是论文内容的结构索引，列出了论文的章节标题及其对应的页码，有助于读者快速定位所需内容。目录应层次分明、结构清晰，包括一级标题、二级标题和三级标题，并标注对应的页码。</a:t>
            </a:r>
          </a:p>
        </p:txBody>
      </p:sp>
      <p:sp>
        <p:nvSpPr>
          <p:cNvPr id="4" name="文本占位符 3">
            <a:extLst>
              <a:ext uri="{FF2B5EF4-FFF2-40B4-BE49-F238E27FC236}">
                <a16:creationId xmlns:a16="http://schemas.microsoft.com/office/drawing/2014/main" id="{32556E15-5638-7739-FCB7-C4195A837DC3}"/>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397640948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54F3A0-8A67-A555-C6D8-6640898E766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3AB4314-D03D-E6CE-6673-1D453A2B8113}"/>
              </a:ext>
            </a:extLst>
          </p:cNvPr>
          <p:cNvSpPr>
            <a:spLocks noGrp="1"/>
          </p:cNvSpPr>
          <p:nvPr>
            <p:ph type="body" sz="quarter" idx="11"/>
          </p:nvPr>
        </p:nvSpPr>
        <p:spPr>
          <a:xfrm>
            <a:off x="337294" y="2223463"/>
            <a:ext cx="11275585" cy="3079497"/>
          </a:xfrm>
        </p:spPr>
        <p:txBody>
          <a:bodyPr/>
          <a:lstStyle/>
          <a:p>
            <a:r>
              <a:rPr lang="zh-CN" altLang="en-US" dirty="0"/>
              <a:t>一、应用文写作的主旨</a:t>
            </a:r>
            <a:endParaRPr lang="en-US" altLang="zh-CN" dirty="0"/>
          </a:p>
          <a:p>
            <a:r>
              <a:rPr lang="zh-CN" altLang="en-US" dirty="0"/>
              <a:t>（四）主旨的表现形式</a:t>
            </a:r>
            <a:endParaRPr lang="en-US" altLang="zh-CN" dirty="0"/>
          </a:p>
          <a:p>
            <a:r>
              <a:rPr lang="en-US" altLang="zh-CN" dirty="0"/>
              <a:t>3. </a:t>
            </a:r>
            <a:r>
              <a:rPr lang="zh-CN" altLang="en-US" dirty="0"/>
              <a:t>文中明旨：层层推进，条理清晰</a:t>
            </a:r>
            <a:endParaRPr lang="en-US" altLang="zh-CN" dirty="0"/>
          </a:p>
          <a:p>
            <a:r>
              <a:rPr lang="zh-CN" altLang="en-US" dirty="0"/>
              <a:t>文中明旨是指在文章的主体部分通过段落首句、小标题等方式表达主旨，使文章层次分明、逻辑清晰。根据表达方式的不同，文中明旨可分为“直接明旨”和“间接明旨”</a:t>
            </a:r>
            <a:r>
              <a:rPr lang="en-US" altLang="zh-CN" dirty="0"/>
              <a:t>2 </a:t>
            </a:r>
            <a:r>
              <a:rPr lang="zh-CN" altLang="en-US" dirty="0"/>
              <a:t>种类型。</a:t>
            </a:r>
            <a:endParaRPr lang="en-US" altLang="zh-CN" dirty="0"/>
          </a:p>
        </p:txBody>
      </p:sp>
      <p:sp>
        <p:nvSpPr>
          <p:cNvPr id="4" name="文本占位符 3">
            <a:extLst>
              <a:ext uri="{FF2B5EF4-FFF2-40B4-BE49-F238E27FC236}">
                <a16:creationId xmlns:a16="http://schemas.microsoft.com/office/drawing/2014/main" id="{B80DCA92-45ED-52E1-AC87-17ABDC067B17}"/>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133223294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31BB01-8D13-9114-D3F1-EB5E38449D2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2467D3D-E118-BA4F-3347-7776AB230DC8}"/>
              </a:ext>
            </a:extLst>
          </p:cNvPr>
          <p:cNvSpPr>
            <a:spLocks noGrp="1"/>
          </p:cNvSpPr>
          <p:nvPr>
            <p:ph type="body" sz="quarter" idx="11"/>
          </p:nvPr>
        </p:nvSpPr>
        <p:spPr>
          <a:xfrm>
            <a:off x="337294" y="1207804"/>
            <a:ext cx="11275585" cy="5110823"/>
          </a:xfrm>
        </p:spPr>
        <p:txBody>
          <a:bodyPr/>
          <a:lstStyle/>
          <a:p>
            <a:r>
              <a:rPr lang="zh-CN" altLang="en-US" dirty="0"/>
              <a:t>二、学位论文</a:t>
            </a:r>
            <a:endParaRPr lang="en-US" altLang="zh-CN" dirty="0"/>
          </a:p>
          <a:p>
            <a:r>
              <a:rPr lang="zh-CN" altLang="en-US" dirty="0"/>
              <a:t>（二）学位论文的格式与写法</a:t>
            </a:r>
            <a:endParaRPr lang="en-US" altLang="zh-CN" dirty="0"/>
          </a:p>
          <a:p>
            <a:r>
              <a:rPr lang="en-US" altLang="zh-CN" dirty="0"/>
              <a:t>5. </a:t>
            </a:r>
            <a:r>
              <a:rPr lang="zh-CN" altLang="en-US" dirty="0"/>
              <a:t>引言（前言）</a:t>
            </a:r>
            <a:endParaRPr lang="en-US" altLang="zh-CN" dirty="0"/>
          </a:p>
          <a:p>
            <a:r>
              <a:rPr lang="zh-CN" altLang="en-US" dirty="0"/>
              <a:t>引言的作用是引导读者进入论文的研究背景和核心问题。引言应包括：</a:t>
            </a:r>
            <a:endParaRPr lang="en-US" altLang="zh-CN" dirty="0"/>
          </a:p>
          <a:p>
            <a:pPr marL="1074738" indent="-342900">
              <a:buSzPct val="80000"/>
              <a:buFont typeface="Wingdings" panose="05000000000000000000" pitchFamily="2" charset="2"/>
              <a:buChar char="l"/>
            </a:pPr>
            <a:r>
              <a:rPr lang="zh-CN" altLang="en-US" dirty="0"/>
              <a:t>研究背景与意义：说明选题的现实意义和理论价值。</a:t>
            </a:r>
            <a:endParaRPr lang="en-US" altLang="zh-CN" dirty="0"/>
          </a:p>
          <a:p>
            <a:pPr marL="1074738" indent="-342900">
              <a:buSzPct val="80000"/>
              <a:buFont typeface="Wingdings" panose="05000000000000000000" pitchFamily="2" charset="2"/>
              <a:buChar char="l"/>
            </a:pPr>
            <a:r>
              <a:rPr lang="zh-CN" altLang="en-US" dirty="0"/>
              <a:t>国内外研究现状（文献综述）：回顾相关领域的研究进展，指出已有研究的不足之处。</a:t>
            </a:r>
            <a:endParaRPr lang="en-US" altLang="zh-CN" dirty="0"/>
          </a:p>
          <a:p>
            <a:pPr marL="1074738" indent="-342900">
              <a:buSzPct val="80000"/>
              <a:buFont typeface="Wingdings" panose="05000000000000000000" pitchFamily="2" charset="2"/>
              <a:buChar char="l"/>
            </a:pPr>
            <a:r>
              <a:rPr lang="zh-CN" altLang="en-US" dirty="0"/>
              <a:t>研究目的与研究问题：明确论文要解决的核心问题。</a:t>
            </a:r>
            <a:endParaRPr lang="en-US" altLang="zh-CN" dirty="0"/>
          </a:p>
          <a:p>
            <a:pPr marL="1074738" indent="-342900">
              <a:buSzPct val="80000"/>
              <a:buFont typeface="Wingdings" panose="05000000000000000000" pitchFamily="2" charset="2"/>
              <a:buChar char="l"/>
            </a:pPr>
            <a:r>
              <a:rPr lang="zh-CN" altLang="en-US" dirty="0"/>
              <a:t>研究方法与技术路线：介绍论文所采用的研究方法、分析工具和研究路径。</a:t>
            </a:r>
            <a:endParaRPr lang="en-US" altLang="zh-CN" dirty="0"/>
          </a:p>
          <a:p>
            <a:pPr marL="1074738" indent="-342900">
              <a:buSzPct val="80000"/>
              <a:buFont typeface="Wingdings" panose="05000000000000000000" pitchFamily="2" charset="2"/>
              <a:buChar char="l"/>
            </a:pPr>
            <a:r>
              <a:rPr lang="zh-CN" altLang="en-US" dirty="0"/>
              <a:t>论文结构安排：简要说明各章节内容的组织方式。</a:t>
            </a:r>
          </a:p>
        </p:txBody>
      </p:sp>
      <p:sp>
        <p:nvSpPr>
          <p:cNvPr id="4" name="文本占位符 3">
            <a:extLst>
              <a:ext uri="{FF2B5EF4-FFF2-40B4-BE49-F238E27FC236}">
                <a16:creationId xmlns:a16="http://schemas.microsoft.com/office/drawing/2014/main" id="{8A277746-E0A3-14D2-FC95-9CB68707BE82}"/>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203171568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962C42-471D-38EB-35C3-3FB87B2F013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2119833-CE76-AF88-FD68-A44517BF01E2}"/>
              </a:ext>
            </a:extLst>
          </p:cNvPr>
          <p:cNvSpPr>
            <a:spLocks noGrp="1"/>
          </p:cNvSpPr>
          <p:nvPr>
            <p:ph type="body" sz="quarter" idx="11"/>
          </p:nvPr>
        </p:nvSpPr>
        <p:spPr>
          <a:xfrm>
            <a:off x="337294" y="953890"/>
            <a:ext cx="11275585" cy="5618654"/>
          </a:xfrm>
        </p:spPr>
        <p:txBody>
          <a:bodyPr/>
          <a:lstStyle/>
          <a:p>
            <a:r>
              <a:rPr lang="zh-CN" altLang="en-US" dirty="0"/>
              <a:t>二、学位论文</a:t>
            </a:r>
            <a:endParaRPr lang="en-US" altLang="zh-CN" dirty="0"/>
          </a:p>
          <a:p>
            <a:r>
              <a:rPr lang="zh-CN" altLang="en-US" dirty="0"/>
              <a:t>（二）学位论文的格式与写法</a:t>
            </a:r>
            <a:endParaRPr lang="en-US" altLang="zh-CN" dirty="0"/>
          </a:p>
          <a:p>
            <a:r>
              <a:rPr lang="en-US" altLang="zh-CN" dirty="0"/>
              <a:t>6. </a:t>
            </a:r>
            <a:r>
              <a:rPr lang="zh-CN" altLang="en-US" dirty="0"/>
              <a:t>正文</a:t>
            </a:r>
            <a:endParaRPr lang="en-US" altLang="zh-CN" dirty="0"/>
          </a:p>
          <a:p>
            <a:r>
              <a:rPr lang="zh-CN" altLang="en-US" dirty="0"/>
              <a:t>正文是论文的核心部分，通常包括研究方法、实验设计、数据分析、结果讨论等内容。正文应结构清晰、论证充分、逻辑严密，体现研究的科学性与创新性。正文部分一般包括：</a:t>
            </a:r>
            <a:endParaRPr lang="en-US" altLang="zh-CN" dirty="0"/>
          </a:p>
          <a:p>
            <a:pPr marL="1074738" indent="-342900">
              <a:buSzPct val="80000"/>
              <a:buFont typeface="Wingdings" panose="05000000000000000000" pitchFamily="2" charset="2"/>
              <a:buChar char="l"/>
            </a:pPr>
            <a:r>
              <a:rPr lang="zh-CN" altLang="en-US" dirty="0"/>
              <a:t>理论框架与研究方法：介绍研究所依据的理论基础、采用的研究方法、数据来源等。</a:t>
            </a:r>
          </a:p>
          <a:p>
            <a:pPr marL="1074738" indent="-342900">
              <a:buSzPct val="80000"/>
              <a:buFont typeface="Wingdings" panose="05000000000000000000" pitchFamily="2" charset="2"/>
              <a:buChar char="l"/>
            </a:pPr>
            <a:r>
              <a:rPr lang="zh-CN" altLang="en-US" dirty="0"/>
              <a:t>研究过程与分析：详细描述研究的具体实施过程、数据处理方法、模型构建等。</a:t>
            </a:r>
          </a:p>
          <a:p>
            <a:pPr marL="1074738" indent="-342900">
              <a:buSzPct val="80000"/>
              <a:buFont typeface="Wingdings" panose="05000000000000000000" pitchFamily="2" charset="2"/>
              <a:buChar char="l"/>
            </a:pPr>
            <a:r>
              <a:rPr lang="zh-CN" altLang="en-US" dirty="0"/>
              <a:t>研究结果与讨论：展示研究的主要发现，分析其意义，并与已有研究成果进行比较。</a:t>
            </a:r>
          </a:p>
          <a:p>
            <a:pPr marL="1074738" indent="-342900">
              <a:buSzPct val="80000"/>
              <a:buFont typeface="Wingdings" panose="05000000000000000000" pitchFamily="2" charset="2"/>
              <a:buChar char="l"/>
            </a:pPr>
            <a:r>
              <a:rPr lang="zh-CN" altLang="en-US" dirty="0"/>
              <a:t>创新点与局限性：总结研究的创新之处，同时指出研究的局限性及改进方向。</a:t>
            </a:r>
          </a:p>
        </p:txBody>
      </p:sp>
      <p:sp>
        <p:nvSpPr>
          <p:cNvPr id="4" name="文本占位符 3">
            <a:extLst>
              <a:ext uri="{FF2B5EF4-FFF2-40B4-BE49-F238E27FC236}">
                <a16:creationId xmlns:a16="http://schemas.microsoft.com/office/drawing/2014/main" id="{0FE45F0C-F760-0DCB-2575-C68EACEBBA62}"/>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78484771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5AE342-5726-B7C6-C1CC-518D0363959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6EE58F5-CA77-798B-0A62-78D4D878CB09}"/>
              </a:ext>
            </a:extLst>
          </p:cNvPr>
          <p:cNvSpPr>
            <a:spLocks noGrp="1"/>
          </p:cNvSpPr>
          <p:nvPr>
            <p:ph type="body" sz="quarter" idx="11"/>
          </p:nvPr>
        </p:nvSpPr>
        <p:spPr>
          <a:xfrm>
            <a:off x="337294" y="2477384"/>
            <a:ext cx="11275585" cy="2571666"/>
          </a:xfrm>
        </p:spPr>
        <p:txBody>
          <a:bodyPr/>
          <a:lstStyle/>
          <a:p>
            <a:r>
              <a:rPr lang="zh-CN" altLang="en-US" dirty="0"/>
              <a:t>二、学位论文</a:t>
            </a:r>
            <a:endParaRPr lang="en-US" altLang="zh-CN" dirty="0"/>
          </a:p>
          <a:p>
            <a:r>
              <a:rPr lang="zh-CN" altLang="en-US" dirty="0"/>
              <a:t>（二）学位论文的格式与写法</a:t>
            </a:r>
            <a:endParaRPr lang="en-US" altLang="zh-CN" dirty="0"/>
          </a:p>
          <a:p>
            <a:r>
              <a:rPr lang="en-US" altLang="zh-CN" dirty="0"/>
              <a:t>7. </a:t>
            </a:r>
            <a:r>
              <a:rPr lang="zh-CN" altLang="en-US" dirty="0"/>
              <a:t>结论</a:t>
            </a:r>
            <a:endParaRPr lang="en-US" altLang="zh-CN" dirty="0"/>
          </a:p>
          <a:p>
            <a:r>
              <a:rPr lang="zh-CN" altLang="en-US" dirty="0"/>
              <a:t>结论是对全文的总结，应突出研究的主要成果和创新点，并指出研究的局限性和未来研究方向。结论应简明扼要，条理清晰，避免重复正文内容，而是对全文进行提炼和升华。</a:t>
            </a:r>
          </a:p>
        </p:txBody>
      </p:sp>
      <p:sp>
        <p:nvSpPr>
          <p:cNvPr id="4" name="文本占位符 3">
            <a:extLst>
              <a:ext uri="{FF2B5EF4-FFF2-40B4-BE49-F238E27FC236}">
                <a16:creationId xmlns:a16="http://schemas.microsoft.com/office/drawing/2014/main" id="{5C758B49-D0F1-5577-252C-D3D5DE0ABB9B}"/>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77184698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6580C6-7506-621E-57BB-151538C7AC3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4914741-0629-162A-434F-51BA758F80A1}"/>
              </a:ext>
            </a:extLst>
          </p:cNvPr>
          <p:cNvSpPr>
            <a:spLocks noGrp="1"/>
          </p:cNvSpPr>
          <p:nvPr>
            <p:ph type="body" sz="quarter" idx="11"/>
          </p:nvPr>
        </p:nvSpPr>
        <p:spPr>
          <a:xfrm>
            <a:off x="337294" y="1969553"/>
            <a:ext cx="11275585" cy="3587329"/>
          </a:xfrm>
        </p:spPr>
        <p:txBody>
          <a:bodyPr/>
          <a:lstStyle/>
          <a:p>
            <a:r>
              <a:rPr lang="zh-CN" altLang="en-US" dirty="0"/>
              <a:t>二、学位论文</a:t>
            </a:r>
            <a:endParaRPr lang="en-US" altLang="zh-CN" dirty="0"/>
          </a:p>
          <a:p>
            <a:r>
              <a:rPr lang="zh-CN" altLang="en-US" dirty="0"/>
              <a:t>（二）学位论文的格式与写法</a:t>
            </a:r>
            <a:endParaRPr lang="en-US" altLang="zh-CN" dirty="0"/>
          </a:p>
          <a:p>
            <a:r>
              <a:rPr lang="en-US" altLang="zh-CN" dirty="0"/>
              <a:t>8. </a:t>
            </a:r>
            <a:r>
              <a:rPr lang="zh-CN" altLang="en-US" dirty="0"/>
              <a:t>参考文献</a:t>
            </a:r>
            <a:endParaRPr lang="en-US" altLang="zh-CN" dirty="0"/>
          </a:p>
          <a:p>
            <a:r>
              <a:rPr lang="zh-CN" altLang="en-US" dirty="0"/>
              <a:t>参考文献是论文的重要组成部分，是作者在撰写过程中引用的各类文献资料。参考文献应按照统一格式规范著录，确保引用的准确性与规范性。常见的引用格式包括中华人民共和国国家标准</a:t>
            </a:r>
            <a:r>
              <a:rPr lang="en-US" altLang="zh-CN" dirty="0"/>
              <a:t>《</a:t>
            </a:r>
            <a:r>
              <a:rPr lang="zh-CN" altLang="en-US" dirty="0"/>
              <a:t>信息与文献 参考文献著录规则 （</a:t>
            </a:r>
            <a:r>
              <a:rPr lang="en-US" altLang="zh-CN" dirty="0"/>
              <a:t>GB/T 7714—2015</a:t>
            </a:r>
            <a:r>
              <a:rPr lang="zh-CN" altLang="en-US" dirty="0"/>
              <a:t>）</a:t>
            </a:r>
            <a:r>
              <a:rPr lang="en-US" altLang="zh-CN" dirty="0"/>
              <a:t>》</a:t>
            </a:r>
            <a:r>
              <a:rPr lang="zh-CN" altLang="en-US" dirty="0"/>
              <a:t>、</a:t>
            </a:r>
            <a:r>
              <a:rPr lang="en-US" altLang="zh-CN" dirty="0"/>
              <a:t>APA </a:t>
            </a:r>
            <a:r>
              <a:rPr lang="zh-CN" altLang="en-US" dirty="0"/>
              <a:t>格式、 </a:t>
            </a:r>
            <a:r>
              <a:rPr lang="en-US" altLang="zh-CN" dirty="0"/>
              <a:t>MLA </a:t>
            </a:r>
            <a:r>
              <a:rPr lang="zh-CN" altLang="en-US" dirty="0"/>
              <a:t>格式等，具体应根据学校或期刊要求执行。</a:t>
            </a:r>
          </a:p>
        </p:txBody>
      </p:sp>
      <p:sp>
        <p:nvSpPr>
          <p:cNvPr id="4" name="文本占位符 3">
            <a:extLst>
              <a:ext uri="{FF2B5EF4-FFF2-40B4-BE49-F238E27FC236}">
                <a16:creationId xmlns:a16="http://schemas.microsoft.com/office/drawing/2014/main" id="{F577DDC0-E6E6-8187-C98D-820708DA78DD}"/>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236159850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81BD8B-3DC3-886A-F5DC-38ACD845896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3BC5173-0094-8691-B5EE-8816CC7DB7B5}"/>
              </a:ext>
            </a:extLst>
          </p:cNvPr>
          <p:cNvSpPr>
            <a:spLocks noGrp="1"/>
          </p:cNvSpPr>
          <p:nvPr>
            <p:ph type="body" sz="quarter" idx="11"/>
          </p:nvPr>
        </p:nvSpPr>
        <p:spPr>
          <a:xfrm>
            <a:off x="337294" y="2477385"/>
            <a:ext cx="11275585" cy="2571666"/>
          </a:xfrm>
        </p:spPr>
        <p:txBody>
          <a:bodyPr/>
          <a:lstStyle/>
          <a:p>
            <a:r>
              <a:rPr lang="zh-CN" altLang="en-US" dirty="0"/>
              <a:t>二、学位论文</a:t>
            </a:r>
            <a:endParaRPr lang="en-US" altLang="zh-CN" dirty="0"/>
          </a:p>
          <a:p>
            <a:r>
              <a:rPr lang="zh-CN" altLang="en-US" dirty="0"/>
              <a:t>（二）学位论文的格式与写法</a:t>
            </a:r>
            <a:endParaRPr lang="en-US" altLang="zh-CN" dirty="0"/>
          </a:p>
          <a:p>
            <a:r>
              <a:rPr lang="en-US" altLang="zh-CN" dirty="0"/>
              <a:t>9. </a:t>
            </a:r>
            <a:r>
              <a:rPr lang="zh-CN" altLang="en-US" dirty="0"/>
              <a:t>致谢（可选）</a:t>
            </a:r>
            <a:endParaRPr lang="en-US" altLang="zh-CN" dirty="0"/>
          </a:p>
          <a:p>
            <a:r>
              <a:rPr lang="zh-CN" altLang="en-US" dirty="0"/>
              <a:t>致谢用于表达对导师、同学、家人及协助完成论文的相关人员的感谢。该部分应语言真挚、情感真挚，体现作者的感恩之心。</a:t>
            </a:r>
          </a:p>
        </p:txBody>
      </p:sp>
      <p:sp>
        <p:nvSpPr>
          <p:cNvPr id="4" name="文本占位符 3">
            <a:extLst>
              <a:ext uri="{FF2B5EF4-FFF2-40B4-BE49-F238E27FC236}">
                <a16:creationId xmlns:a16="http://schemas.microsoft.com/office/drawing/2014/main" id="{4338D498-C856-585D-C802-42741719689E}"/>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304691729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7A6BC7-7DAA-6C31-1FF9-A66E674A8F4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3940343-4170-59C7-9359-7E31CAC8009A}"/>
              </a:ext>
            </a:extLst>
          </p:cNvPr>
          <p:cNvSpPr>
            <a:spLocks noGrp="1"/>
          </p:cNvSpPr>
          <p:nvPr>
            <p:ph type="body" sz="quarter" idx="11"/>
          </p:nvPr>
        </p:nvSpPr>
        <p:spPr>
          <a:xfrm>
            <a:off x="337294" y="2223470"/>
            <a:ext cx="11275585" cy="3079497"/>
          </a:xfrm>
        </p:spPr>
        <p:txBody>
          <a:bodyPr/>
          <a:lstStyle/>
          <a:p>
            <a:r>
              <a:rPr lang="zh-CN" altLang="en-US" dirty="0"/>
              <a:t>二、学位论文</a:t>
            </a:r>
            <a:endParaRPr lang="en-US" altLang="zh-CN" dirty="0"/>
          </a:p>
          <a:p>
            <a:r>
              <a:rPr lang="zh-CN" altLang="en-US" dirty="0"/>
              <a:t>（二）学位论文的格式与写法</a:t>
            </a:r>
            <a:endParaRPr lang="en-US" altLang="zh-CN" dirty="0"/>
          </a:p>
          <a:p>
            <a:r>
              <a:rPr lang="en-US" altLang="zh-CN" dirty="0"/>
              <a:t>10. </a:t>
            </a:r>
            <a:r>
              <a:rPr lang="zh-CN" altLang="en-US" dirty="0"/>
              <a:t>附录（可选）</a:t>
            </a:r>
            <a:endParaRPr lang="en-US" altLang="zh-CN" dirty="0"/>
          </a:p>
          <a:p>
            <a:r>
              <a:rPr lang="zh-CN" altLang="en-US" dirty="0"/>
              <a:t>附录用于补充正文内容，如原始数据、调查问卷、计算程序、公式推导等，有助于读者更全面地理解论文内容。附录应按顺序编号，如“附录</a:t>
            </a:r>
            <a:r>
              <a:rPr lang="en-US" altLang="zh-CN" dirty="0"/>
              <a:t>A”“</a:t>
            </a:r>
            <a:r>
              <a:rPr lang="zh-CN" altLang="en-US" dirty="0"/>
              <a:t>附录</a:t>
            </a:r>
            <a:r>
              <a:rPr lang="en-US" altLang="zh-CN" dirty="0"/>
              <a:t>B”</a:t>
            </a:r>
            <a:r>
              <a:rPr lang="zh-CN" altLang="en-US" dirty="0"/>
              <a:t>等，并在正文中适当引用。</a:t>
            </a:r>
          </a:p>
        </p:txBody>
      </p:sp>
      <p:sp>
        <p:nvSpPr>
          <p:cNvPr id="4" name="文本占位符 3">
            <a:extLst>
              <a:ext uri="{FF2B5EF4-FFF2-40B4-BE49-F238E27FC236}">
                <a16:creationId xmlns:a16="http://schemas.microsoft.com/office/drawing/2014/main" id="{0C29F9A2-1E1B-236C-6470-A84DEC21B183}"/>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193746280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3A86B4-FD3E-FBA6-C664-8B17EE828B3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3D02E06-9EB6-4C31-EFA7-59947C960F0B}"/>
              </a:ext>
            </a:extLst>
          </p:cNvPr>
          <p:cNvSpPr>
            <a:spLocks noGrp="1"/>
          </p:cNvSpPr>
          <p:nvPr>
            <p:ph type="body" sz="quarter" idx="11"/>
          </p:nvPr>
        </p:nvSpPr>
        <p:spPr>
          <a:xfrm>
            <a:off x="337294" y="2477386"/>
            <a:ext cx="11275585" cy="2571666"/>
          </a:xfrm>
        </p:spPr>
        <p:txBody>
          <a:bodyPr/>
          <a:lstStyle/>
          <a:p>
            <a:r>
              <a:rPr lang="zh-CN" altLang="en-US" dirty="0"/>
              <a:t>二、学位论文</a:t>
            </a:r>
            <a:endParaRPr lang="en-US" altLang="zh-CN" dirty="0"/>
          </a:p>
          <a:p>
            <a:r>
              <a:rPr lang="zh-CN" altLang="en-US" dirty="0"/>
              <a:t>（三）学位论文的写作要求</a:t>
            </a:r>
            <a:endParaRPr lang="en-US" altLang="zh-CN" dirty="0"/>
          </a:p>
          <a:p>
            <a:r>
              <a:rPr lang="en-US" altLang="zh-CN" dirty="0"/>
              <a:t>1. </a:t>
            </a:r>
            <a:r>
              <a:rPr lang="zh-CN" altLang="en-US" dirty="0"/>
              <a:t>避免内容空泛、结构混乱</a:t>
            </a:r>
            <a:endParaRPr lang="en-US" altLang="zh-CN" dirty="0"/>
          </a:p>
          <a:p>
            <a:r>
              <a:rPr lang="zh-CN" altLang="en-US" dirty="0"/>
              <a:t>论文内容应紧扣研究主题，围绕核心问题展开论述，避免堆砌资料、泛泛而谈。结构安排应层次分明、逻辑清晰、前后呼应。</a:t>
            </a:r>
          </a:p>
        </p:txBody>
      </p:sp>
      <p:sp>
        <p:nvSpPr>
          <p:cNvPr id="4" name="文本占位符 3">
            <a:extLst>
              <a:ext uri="{FF2B5EF4-FFF2-40B4-BE49-F238E27FC236}">
                <a16:creationId xmlns:a16="http://schemas.microsoft.com/office/drawing/2014/main" id="{AA63B843-250C-121A-B90D-47265A21CE0B}"/>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114860333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52A11F-6285-6950-B2F8-208DFB8B020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8CFAF10-8877-3934-D0BE-21A42A2056F2}"/>
              </a:ext>
            </a:extLst>
          </p:cNvPr>
          <p:cNvSpPr>
            <a:spLocks noGrp="1"/>
          </p:cNvSpPr>
          <p:nvPr>
            <p:ph type="body" sz="quarter" idx="11"/>
          </p:nvPr>
        </p:nvSpPr>
        <p:spPr>
          <a:xfrm>
            <a:off x="337294" y="2477386"/>
            <a:ext cx="11275585" cy="2571666"/>
          </a:xfrm>
        </p:spPr>
        <p:txBody>
          <a:bodyPr/>
          <a:lstStyle/>
          <a:p>
            <a:r>
              <a:rPr lang="zh-CN" altLang="en-US" dirty="0"/>
              <a:t>二、学位论文</a:t>
            </a:r>
            <a:endParaRPr lang="en-US" altLang="zh-CN" dirty="0"/>
          </a:p>
          <a:p>
            <a:r>
              <a:rPr lang="zh-CN" altLang="en-US" dirty="0"/>
              <a:t>（三）学位论文的写作要求</a:t>
            </a:r>
            <a:endParaRPr lang="en-US" altLang="zh-CN" dirty="0"/>
          </a:p>
          <a:p>
            <a:r>
              <a:rPr lang="en-US" altLang="zh-CN" dirty="0"/>
              <a:t>2. </a:t>
            </a:r>
            <a:r>
              <a:rPr lang="zh-CN" altLang="en-US" dirty="0"/>
              <a:t>重视资料的筛选与分析</a:t>
            </a:r>
            <a:endParaRPr lang="en-US" altLang="zh-CN" dirty="0"/>
          </a:p>
          <a:p>
            <a:r>
              <a:rPr lang="zh-CN" altLang="en-US" dirty="0"/>
              <a:t>在资料收集过程中，应注重资料的权威性与代表性，避免引用低质量或非学术性资料。同时，应注重对资料的分析与整合，突出论文的创新点和研究价值。</a:t>
            </a:r>
          </a:p>
        </p:txBody>
      </p:sp>
      <p:sp>
        <p:nvSpPr>
          <p:cNvPr id="4" name="文本占位符 3">
            <a:extLst>
              <a:ext uri="{FF2B5EF4-FFF2-40B4-BE49-F238E27FC236}">
                <a16:creationId xmlns:a16="http://schemas.microsoft.com/office/drawing/2014/main" id="{D3E02803-ABF1-398E-3525-884812E12EB7}"/>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122291692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AE5095-2986-7FF4-5771-C420FBF0CD3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BD84F49-A484-30CF-4F46-0524F00781EB}"/>
              </a:ext>
            </a:extLst>
          </p:cNvPr>
          <p:cNvSpPr>
            <a:spLocks noGrp="1"/>
          </p:cNvSpPr>
          <p:nvPr>
            <p:ph type="body" sz="quarter" idx="11"/>
          </p:nvPr>
        </p:nvSpPr>
        <p:spPr>
          <a:xfrm>
            <a:off x="337294" y="2477386"/>
            <a:ext cx="11275585" cy="2571666"/>
          </a:xfrm>
        </p:spPr>
        <p:txBody>
          <a:bodyPr/>
          <a:lstStyle/>
          <a:p>
            <a:r>
              <a:rPr lang="zh-CN" altLang="en-US" dirty="0"/>
              <a:t>二、学位论文</a:t>
            </a:r>
            <a:endParaRPr lang="en-US" altLang="zh-CN" dirty="0"/>
          </a:p>
          <a:p>
            <a:r>
              <a:rPr lang="zh-CN" altLang="en-US" dirty="0"/>
              <a:t>（三）学位论文的写作要求</a:t>
            </a:r>
            <a:endParaRPr lang="en-US" altLang="zh-CN" dirty="0"/>
          </a:p>
          <a:p>
            <a:r>
              <a:rPr lang="en-US" altLang="zh-CN" dirty="0"/>
              <a:t>3. </a:t>
            </a:r>
            <a:r>
              <a:rPr lang="zh-CN" altLang="en-US" dirty="0"/>
              <a:t>避免语言表达不清或口语化</a:t>
            </a:r>
            <a:endParaRPr lang="en-US" altLang="zh-CN" dirty="0"/>
          </a:p>
          <a:p>
            <a:r>
              <a:rPr lang="zh-CN" altLang="en-US" dirty="0"/>
              <a:t>论文语言应正式、准确、规范，避免使用口语化表达、模糊措辞或主观判断。术语使用应准确，句子结构应完整，段落之间应衔接自然。</a:t>
            </a:r>
          </a:p>
        </p:txBody>
      </p:sp>
      <p:sp>
        <p:nvSpPr>
          <p:cNvPr id="4" name="文本占位符 3">
            <a:extLst>
              <a:ext uri="{FF2B5EF4-FFF2-40B4-BE49-F238E27FC236}">
                <a16:creationId xmlns:a16="http://schemas.microsoft.com/office/drawing/2014/main" id="{94E241DF-C224-1025-34F8-D4BDD292BCF6}"/>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351607764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804276-1523-EBB1-CFD0-37EB7C409E0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498BA4C-A023-3A6A-0CBA-EC0737280623}"/>
              </a:ext>
            </a:extLst>
          </p:cNvPr>
          <p:cNvSpPr>
            <a:spLocks noGrp="1"/>
          </p:cNvSpPr>
          <p:nvPr>
            <p:ph type="body" sz="quarter" idx="11"/>
          </p:nvPr>
        </p:nvSpPr>
        <p:spPr>
          <a:xfrm>
            <a:off x="337294" y="2477386"/>
            <a:ext cx="11275585" cy="2571666"/>
          </a:xfrm>
        </p:spPr>
        <p:txBody>
          <a:bodyPr/>
          <a:lstStyle/>
          <a:p>
            <a:r>
              <a:rPr lang="zh-CN" altLang="en-US" dirty="0"/>
              <a:t>二、学位论文</a:t>
            </a:r>
            <a:endParaRPr lang="en-US" altLang="zh-CN" dirty="0"/>
          </a:p>
          <a:p>
            <a:r>
              <a:rPr lang="zh-CN" altLang="en-US" dirty="0"/>
              <a:t>（三）学位论文的写作要求</a:t>
            </a:r>
            <a:endParaRPr lang="en-US" altLang="zh-CN" dirty="0"/>
          </a:p>
          <a:p>
            <a:r>
              <a:rPr lang="en-US" altLang="zh-CN" dirty="0"/>
              <a:t>4. </a:t>
            </a:r>
            <a:r>
              <a:rPr lang="zh-CN" altLang="en-US" dirty="0"/>
              <a:t>严格遵守学术规范</a:t>
            </a:r>
            <a:endParaRPr lang="en-US" altLang="zh-CN" dirty="0"/>
          </a:p>
          <a:p>
            <a:r>
              <a:rPr lang="zh-CN" altLang="en-US" dirty="0"/>
              <a:t>引用他人成果时应如实标注，避免抄袭、剽窃等学术不端行为。参考文献应完整、准确、规范，确保引用的可追溯性。</a:t>
            </a:r>
          </a:p>
        </p:txBody>
      </p:sp>
      <p:sp>
        <p:nvSpPr>
          <p:cNvPr id="4" name="文本占位符 3">
            <a:extLst>
              <a:ext uri="{FF2B5EF4-FFF2-40B4-BE49-F238E27FC236}">
                <a16:creationId xmlns:a16="http://schemas.microsoft.com/office/drawing/2014/main" id="{0EC8DD93-D936-FA58-B368-CEBD9854F5FE}"/>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218769375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1A9C46-F40B-B20D-2F78-50B64AB5E2D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8AF082C-AE11-2DF6-9574-4B8819A1C4CE}"/>
              </a:ext>
            </a:extLst>
          </p:cNvPr>
          <p:cNvSpPr>
            <a:spLocks noGrp="1"/>
          </p:cNvSpPr>
          <p:nvPr>
            <p:ph type="body" sz="quarter" idx="11"/>
          </p:nvPr>
        </p:nvSpPr>
        <p:spPr>
          <a:xfrm>
            <a:off x="337294" y="2477379"/>
            <a:ext cx="11275585" cy="2571666"/>
          </a:xfrm>
        </p:spPr>
        <p:txBody>
          <a:bodyPr/>
          <a:lstStyle/>
          <a:p>
            <a:r>
              <a:rPr lang="zh-CN" altLang="en-US" dirty="0"/>
              <a:t>一、应用文写作的主旨</a:t>
            </a:r>
            <a:endParaRPr lang="en-US" altLang="zh-CN" dirty="0"/>
          </a:p>
          <a:p>
            <a:r>
              <a:rPr lang="zh-CN" altLang="en-US" dirty="0"/>
              <a:t>（四）主旨的表现形式</a:t>
            </a:r>
            <a:endParaRPr lang="en-US" altLang="zh-CN" dirty="0"/>
          </a:p>
          <a:p>
            <a:r>
              <a:rPr lang="en-US" altLang="zh-CN" dirty="0"/>
              <a:t>4. </a:t>
            </a:r>
            <a:r>
              <a:rPr lang="zh-CN" altLang="en-US" dirty="0"/>
              <a:t>篇末点旨：总结升华，强化印象</a:t>
            </a:r>
            <a:endParaRPr lang="en-US" altLang="zh-CN" dirty="0"/>
          </a:p>
          <a:p>
            <a:r>
              <a:rPr lang="zh-CN" altLang="en-US" dirty="0"/>
              <a:t>篇末点旨是指在文章结尾处总结全文，再次强调主旨，起到深化主题的作用。这种表现方式常用于总结性、决策性较强的文种，如决议、批复、通告、总结报告等。</a:t>
            </a:r>
            <a:endParaRPr lang="en-US" altLang="zh-CN" dirty="0"/>
          </a:p>
        </p:txBody>
      </p:sp>
      <p:sp>
        <p:nvSpPr>
          <p:cNvPr id="4" name="文本占位符 3">
            <a:extLst>
              <a:ext uri="{FF2B5EF4-FFF2-40B4-BE49-F238E27FC236}">
                <a16:creationId xmlns:a16="http://schemas.microsoft.com/office/drawing/2014/main" id="{BCCBDB62-0EF9-00C7-0CC0-D34A7FF0F7AC}"/>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395635602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D09398-1FD0-9AD9-8F90-2492E307654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DFD9CA2-4D7C-3BC0-F7F8-10F68A8F6BC4}"/>
              </a:ext>
            </a:extLst>
          </p:cNvPr>
          <p:cNvSpPr>
            <a:spLocks noGrp="1"/>
          </p:cNvSpPr>
          <p:nvPr>
            <p:ph type="body" sz="quarter" idx="11"/>
          </p:nvPr>
        </p:nvSpPr>
        <p:spPr>
          <a:xfrm>
            <a:off x="337294" y="2477386"/>
            <a:ext cx="11275585" cy="2571666"/>
          </a:xfrm>
        </p:spPr>
        <p:txBody>
          <a:bodyPr/>
          <a:lstStyle/>
          <a:p>
            <a:r>
              <a:rPr lang="zh-CN" altLang="en-US" dirty="0"/>
              <a:t>二、学位论文</a:t>
            </a:r>
            <a:endParaRPr lang="en-US" altLang="zh-CN" dirty="0"/>
          </a:p>
          <a:p>
            <a:r>
              <a:rPr lang="zh-CN" altLang="en-US" dirty="0"/>
              <a:t>（三）学位论文的写作要求</a:t>
            </a:r>
            <a:endParaRPr lang="en-US" altLang="zh-CN" dirty="0"/>
          </a:p>
          <a:p>
            <a:r>
              <a:rPr lang="en-US" altLang="zh-CN" dirty="0"/>
              <a:t>5. </a:t>
            </a:r>
            <a:r>
              <a:rPr lang="zh-CN" altLang="en-US" dirty="0"/>
              <a:t>重视修改与润色</a:t>
            </a:r>
            <a:endParaRPr lang="en-US" altLang="zh-CN" dirty="0"/>
          </a:p>
          <a:p>
            <a:r>
              <a:rPr lang="zh-CN" altLang="en-US" dirty="0"/>
              <a:t>论文初稿完成后，应从观点、结构、语言、格式等方面进行多次修改，确保内容准确、表达清晰、格式规范。建议多次通读、逐句推敲，必要时可请导师或同学协助审阅。</a:t>
            </a:r>
          </a:p>
        </p:txBody>
      </p:sp>
      <p:sp>
        <p:nvSpPr>
          <p:cNvPr id="4" name="文本占位符 3">
            <a:extLst>
              <a:ext uri="{FF2B5EF4-FFF2-40B4-BE49-F238E27FC236}">
                <a16:creationId xmlns:a16="http://schemas.microsoft.com/office/drawing/2014/main" id="{F383FAC0-7F99-CE1C-FF44-DAFA64362369}"/>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378840399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50F82D-B784-3E1F-2BA3-757155021F4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3F3DA32-4408-AC9E-2A44-12D062762A4B}"/>
              </a:ext>
            </a:extLst>
          </p:cNvPr>
          <p:cNvSpPr>
            <a:spLocks noGrp="1"/>
          </p:cNvSpPr>
          <p:nvPr>
            <p:ph type="body" sz="quarter" idx="11"/>
          </p:nvPr>
        </p:nvSpPr>
        <p:spPr>
          <a:xfrm>
            <a:off x="337294" y="2477387"/>
            <a:ext cx="11275585" cy="2571666"/>
          </a:xfrm>
        </p:spPr>
        <p:txBody>
          <a:bodyPr/>
          <a:lstStyle/>
          <a:p>
            <a:r>
              <a:rPr lang="zh-CN" altLang="en-US" dirty="0"/>
              <a:t>三、实习报告</a:t>
            </a:r>
            <a:endParaRPr lang="en-US" altLang="zh-CN" dirty="0"/>
          </a:p>
          <a:p>
            <a:r>
              <a:rPr lang="zh-CN" altLang="en-US" dirty="0"/>
              <a:t>（一）实习报告的作用</a:t>
            </a:r>
            <a:endParaRPr lang="en-US" altLang="zh-CN" dirty="0"/>
          </a:p>
          <a:p>
            <a:r>
              <a:rPr lang="en-US" altLang="zh-CN" dirty="0"/>
              <a:t>1. </a:t>
            </a:r>
            <a:r>
              <a:rPr lang="zh-CN" altLang="en-US" dirty="0"/>
              <a:t>促进理论联系实际</a:t>
            </a:r>
            <a:endParaRPr lang="en-US" altLang="zh-CN" dirty="0"/>
          </a:p>
          <a:p>
            <a:r>
              <a:rPr lang="zh-CN" altLang="en-US" dirty="0"/>
              <a:t>实习报告帮助学生将课堂所学的理论知识与具体岗位实践相结合，提升其综合运用专业知识的能力。</a:t>
            </a:r>
          </a:p>
        </p:txBody>
      </p:sp>
      <p:sp>
        <p:nvSpPr>
          <p:cNvPr id="4" name="文本占位符 3">
            <a:extLst>
              <a:ext uri="{FF2B5EF4-FFF2-40B4-BE49-F238E27FC236}">
                <a16:creationId xmlns:a16="http://schemas.microsoft.com/office/drawing/2014/main" id="{74E2B7BF-6A6A-1270-F7B6-DC27E1344FD2}"/>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150988112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CD0A6F-BE1E-9D81-0AF7-F02806A836C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D692E8A-E3AC-6D24-8E6F-09E9ACDDE744}"/>
              </a:ext>
            </a:extLst>
          </p:cNvPr>
          <p:cNvSpPr>
            <a:spLocks noGrp="1"/>
          </p:cNvSpPr>
          <p:nvPr>
            <p:ph type="body" sz="quarter" idx="11"/>
          </p:nvPr>
        </p:nvSpPr>
        <p:spPr>
          <a:xfrm>
            <a:off x="337294" y="2477387"/>
            <a:ext cx="11275585" cy="2571666"/>
          </a:xfrm>
        </p:spPr>
        <p:txBody>
          <a:bodyPr/>
          <a:lstStyle/>
          <a:p>
            <a:r>
              <a:rPr lang="zh-CN" altLang="en-US" dirty="0"/>
              <a:t>三、实习报告</a:t>
            </a:r>
            <a:endParaRPr lang="en-US" altLang="zh-CN" dirty="0"/>
          </a:p>
          <a:p>
            <a:r>
              <a:rPr lang="zh-CN" altLang="en-US" dirty="0"/>
              <a:t>（一）实习报告的作用</a:t>
            </a:r>
            <a:endParaRPr lang="en-US" altLang="zh-CN" dirty="0"/>
          </a:p>
          <a:p>
            <a:r>
              <a:rPr lang="en-US" altLang="zh-CN" dirty="0"/>
              <a:t>2. </a:t>
            </a:r>
            <a:r>
              <a:rPr lang="zh-CN" altLang="en-US" dirty="0"/>
              <a:t>检验学习成果</a:t>
            </a:r>
            <a:endParaRPr lang="en-US" altLang="zh-CN" dirty="0"/>
          </a:p>
          <a:p>
            <a:r>
              <a:rPr lang="zh-CN" altLang="en-US" dirty="0"/>
              <a:t>通过撰写实习报告，学生可以回顾实习过程中遇到的问题和解决方式，评估自己对专业知识和技能的掌握程度。</a:t>
            </a:r>
          </a:p>
        </p:txBody>
      </p:sp>
      <p:sp>
        <p:nvSpPr>
          <p:cNvPr id="4" name="文本占位符 3">
            <a:extLst>
              <a:ext uri="{FF2B5EF4-FFF2-40B4-BE49-F238E27FC236}">
                <a16:creationId xmlns:a16="http://schemas.microsoft.com/office/drawing/2014/main" id="{0C5B147B-FB18-ABA5-CF58-57D5AA5C13EF}"/>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278794462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AFA593-41DD-F598-8B36-79C12C19569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3289629-2515-10A9-1EC7-9CE7361ABB48}"/>
              </a:ext>
            </a:extLst>
          </p:cNvPr>
          <p:cNvSpPr>
            <a:spLocks noGrp="1"/>
          </p:cNvSpPr>
          <p:nvPr>
            <p:ph type="body" sz="quarter" idx="11"/>
          </p:nvPr>
        </p:nvSpPr>
        <p:spPr>
          <a:xfrm>
            <a:off x="337294" y="2477387"/>
            <a:ext cx="11275585" cy="2571666"/>
          </a:xfrm>
        </p:spPr>
        <p:txBody>
          <a:bodyPr/>
          <a:lstStyle/>
          <a:p>
            <a:r>
              <a:rPr lang="zh-CN" altLang="en-US" dirty="0"/>
              <a:t>三、实习报告</a:t>
            </a:r>
            <a:endParaRPr lang="en-US" altLang="zh-CN" dirty="0"/>
          </a:p>
          <a:p>
            <a:r>
              <a:rPr lang="zh-CN" altLang="en-US" dirty="0"/>
              <a:t>（一）实习报告的作用</a:t>
            </a:r>
            <a:endParaRPr lang="en-US" altLang="zh-CN" dirty="0"/>
          </a:p>
          <a:p>
            <a:r>
              <a:rPr lang="en-US" altLang="zh-CN" dirty="0"/>
              <a:t>3. </a:t>
            </a:r>
            <a:r>
              <a:rPr lang="zh-CN" altLang="en-US" dirty="0"/>
              <a:t>培养总结与反思能力</a:t>
            </a:r>
            <a:endParaRPr lang="en-US" altLang="zh-CN" dirty="0"/>
          </a:p>
          <a:p>
            <a:r>
              <a:rPr lang="zh-CN" altLang="en-US" dirty="0"/>
              <a:t>实习报告要求学生对实习全过程进行系统梳理、深入思考，有助于培养学生的逻辑思维能力和自我反思意识。</a:t>
            </a:r>
          </a:p>
        </p:txBody>
      </p:sp>
      <p:sp>
        <p:nvSpPr>
          <p:cNvPr id="4" name="文本占位符 3">
            <a:extLst>
              <a:ext uri="{FF2B5EF4-FFF2-40B4-BE49-F238E27FC236}">
                <a16:creationId xmlns:a16="http://schemas.microsoft.com/office/drawing/2014/main" id="{2FB1A929-64B4-D52A-D3CA-DF2EECD3CCA1}"/>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315006942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CEB914-A548-E762-054A-7FDEA52D554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F7D70D0-041B-D6A5-A78D-24C30176844C}"/>
              </a:ext>
            </a:extLst>
          </p:cNvPr>
          <p:cNvSpPr>
            <a:spLocks noGrp="1"/>
          </p:cNvSpPr>
          <p:nvPr>
            <p:ph type="body" sz="quarter" idx="11"/>
          </p:nvPr>
        </p:nvSpPr>
        <p:spPr>
          <a:xfrm>
            <a:off x="337294" y="2477387"/>
            <a:ext cx="11275585" cy="2571666"/>
          </a:xfrm>
        </p:spPr>
        <p:txBody>
          <a:bodyPr/>
          <a:lstStyle/>
          <a:p>
            <a:r>
              <a:rPr lang="zh-CN" altLang="en-US" dirty="0"/>
              <a:t>三、实习报告</a:t>
            </a:r>
            <a:endParaRPr lang="en-US" altLang="zh-CN" dirty="0"/>
          </a:p>
          <a:p>
            <a:r>
              <a:rPr lang="zh-CN" altLang="en-US" dirty="0"/>
              <a:t>（一）实习报告的作用</a:t>
            </a:r>
            <a:endParaRPr lang="en-US" altLang="zh-CN" dirty="0"/>
          </a:p>
          <a:p>
            <a:r>
              <a:rPr lang="en-US" altLang="zh-CN" dirty="0"/>
              <a:t>4. </a:t>
            </a:r>
            <a:r>
              <a:rPr lang="zh-CN" altLang="en-US" dirty="0"/>
              <a:t>提供评价依据</a:t>
            </a:r>
            <a:endParaRPr lang="en-US" altLang="zh-CN" dirty="0"/>
          </a:p>
          <a:p>
            <a:r>
              <a:rPr lang="zh-CN" altLang="en-US" dirty="0"/>
              <a:t>实习报告是指导教师和实习单位对学生实习表现进行综合评定的重要参考材料之一，也是学生毕业审核中的关键文档。</a:t>
            </a:r>
          </a:p>
        </p:txBody>
      </p:sp>
      <p:sp>
        <p:nvSpPr>
          <p:cNvPr id="4" name="文本占位符 3">
            <a:extLst>
              <a:ext uri="{FF2B5EF4-FFF2-40B4-BE49-F238E27FC236}">
                <a16:creationId xmlns:a16="http://schemas.microsoft.com/office/drawing/2014/main" id="{FB4290AC-356F-762A-33DF-66E4013E5E74}"/>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393184229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7A1ABA-3F6B-A92E-E03E-0E2E656E9CF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FC82A56-7B01-E1A0-79E1-A87176BB2F65}"/>
              </a:ext>
            </a:extLst>
          </p:cNvPr>
          <p:cNvSpPr>
            <a:spLocks noGrp="1"/>
          </p:cNvSpPr>
          <p:nvPr>
            <p:ph type="body" sz="quarter" idx="11"/>
          </p:nvPr>
        </p:nvSpPr>
        <p:spPr>
          <a:xfrm>
            <a:off x="337294" y="2477387"/>
            <a:ext cx="11275585" cy="2571666"/>
          </a:xfrm>
        </p:spPr>
        <p:txBody>
          <a:bodyPr/>
          <a:lstStyle/>
          <a:p>
            <a:r>
              <a:rPr lang="zh-CN" altLang="en-US" dirty="0"/>
              <a:t>三、实习报告</a:t>
            </a:r>
            <a:endParaRPr lang="en-US" altLang="zh-CN" dirty="0"/>
          </a:p>
          <a:p>
            <a:r>
              <a:rPr lang="zh-CN" altLang="en-US" dirty="0"/>
              <a:t>（一）实习报告的作用</a:t>
            </a:r>
            <a:endParaRPr lang="en-US" altLang="zh-CN" dirty="0"/>
          </a:p>
          <a:p>
            <a:r>
              <a:rPr lang="en-US" altLang="zh-CN" dirty="0"/>
              <a:t>5. </a:t>
            </a:r>
            <a:r>
              <a:rPr lang="zh-CN" altLang="en-US" dirty="0"/>
              <a:t>积累职业经验</a:t>
            </a:r>
            <a:endParaRPr lang="en-US" altLang="zh-CN" dirty="0"/>
          </a:p>
          <a:p>
            <a:r>
              <a:rPr lang="zh-CN" altLang="en-US" dirty="0"/>
              <a:t>学生在撰写实习报告的过程中，能够总结自己在职业素养、沟通技巧、团队协作等方面的成长，为未来就业打下坚实基础。</a:t>
            </a:r>
          </a:p>
        </p:txBody>
      </p:sp>
      <p:sp>
        <p:nvSpPr>
          <p:cNvPr id="4" name="文本占位符 3">
            <a:extLst>
              <a:ext uri="{FF2B5EF4-FFF2-40B4-BE49-F238E27FC236}">
                <a16:creationId xmlns:a16="http://schemas.microsoft.com/office/drawing/2014/main" id="{AE5ED6E3-2B93-4178-BEE3-66D66A787327}"/>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40057385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246127-7E7E-BAA1-8451-7FFEE9071BB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606EAEB-2119-4FE0-9721-AA9F97CCB4CE}"/>
              </a:ext>
            </a:extLst>
          </p:cNvPr>
          <p:cNvSpPr>
            <a:spLocks noGrp="1"/>
          </p:cNvSpPr>
          <p:nvPr>
            <p:ph type="body" sz="quarter" idx="11"/>
          </p:nvPr>
        </p:nvSpPr>
        <p:spPr>
          <a:xfrm>
            <a:off x="337294" y="1715641"/>
            <a:ext cx="11275585" cy="4095160"/>
          </a:xfrm>
        </p:spPr>
        <p:txBody>
          <a:bodyPr/>
          <a:lstStyle/>
          <a:p>
            <a:r>
              <a:rPr lang="zh-CN" altLang="en-US" dirty="0"/>
              <a:t>三、实习报告</a:t>
            </a:r>
            <a:endParaRPr lang="en-US" altLang="zh-CN" dirty="0"/>
          </a:p>
          <a:p>
            <a:r>
              <a:rPr lang="zh-CN" altLang="en-US" dirty="0"/>
              <a:t>（二）实习报告的格式与写法</a:t>
            </a:r>
            <a:endParaRPr lang="en-US" altLang="zh-CN" dirty="0"/>
          </a:p>
          <a:p>
            <a:r>
              <a:rPr lang="en-US" altLang="zh-CN" dirty="0"/>
              <a:t>1. </a:t>
            </a:r>
            <a:r>
              <a:rPr lang="zh-CN" altLang="en-US" dirty="0"/>
              <a:t>标题</a:t>
            </a:r>
            <a:endParaRPr lang="en-US" altLang="zh-CN" dirty="0"/>
          </a:p>
          <a:p>
            <a:r>
              <a:rPr lang="zh-CN" altLang="en-US" dirty="0"/>
              <a:t>标题是对整篇实习报告主题的高度概括，通常采用以下两种形式。</a:t>
            </a:r>
            <a:endParaRPr lang="en-US" altLang="zh-CN" dirty="0"/>
          </a:p>
          <a:p>
            <a:pPr marL="1074738" indent="-342900">
              <a:buSzPct val="80000"/>
              <a:buFont typeface="Wingdings" panose="05000000000000000000" pitchFamily="2" charset="2"/>
              <a:buChar char="l"/>
            </a:pPr>
            <a:r>
              <a:rPr lang="zh-CN" altLang="en-US" dirty="0"/>
              <a:t>复合式标题：由“实习专业名称 </a:t>
            </a:r>
            <a:r>
              <a:rPr lang="en-US" altLang="zh-CN" dirty="0"/>
              <a:t>+ </a:t>
            </a:r>
            <a:r>
              <a:rPr lang="zh-CN" altLang="en-US" dirty="0"/>
              <a:t>文种”构成，如</a:t>
            </a:r>
            <a:r>
              <a:rPr lang="en-US" altLang="zh-CN" dirty="0"/>
              <a:t>《</a:t>
            </a:r>
            <a:r>
              <a:rPr lang="zh-CN" altLang="en-US" dirty="0"/>
              <a:t>关于法律事务实习的报告</a:t>
            </a:r>
            <a:r>
              <a:rPr lang="en-US" altLang="zh-CN" dirty="0"/>
              <a:t>》《×× </a:t>
            </a:r>
            <a:r>
              <a:rPr lang="zh-CN" altLang="en-US" dirty="0"/>
              <a:t>学院会计专业实习报告</a:t>
            </a:r>
            <a:r>
              <a:rPr lang="en-US" altLang="zh-CN" dirty="0"/>
              <a:t>》</a:t>
            </a:r>
            <a:r>
              <a:rPr lang="zh-CN" altLang="en-US" dirty="0"/>
              <a:t>。</a:t>
            </a:r>
            <a:endParaRPr lang="en-US" altLang="zh-CN" dirty="0"/>
          </a:p>
          <a:p>
            <a:pPr marL="1074738" indent="-342900">
              <a:buSzPct val="80000"/>
              <a:buFont typeface="Wingdings" panose="05000000000000000000" pitchFamily="2" charset="2"/>
              <a:buChar char="l"/>
            </a:pPr>
            <a:r>
              <a:rPr lang="zh-CN" altLang="en-US" dirty="0"/>
              <a:t>单一式标题：直接使用“实习报告”作为标题，适用于通用型或格式统一的实习报告。</a:t>
            </a:r>
          </a:p>
        </p:txBody>
      </p:sp>
      <p:sp>
        <p:nvSpPr>
          <p:cNvPr id="4" name="文本占位符 3">
            <a:extLst>
              <a:ext uri="{FF2B5EF4-FFF2-40B4-BE49-F238E27FC236}">
                <a16:creationId xmlns:a16="http://schemas.microsoft.com/office/drawing/2014/main" id="{C4382BED-CD4F-5052-29D0-B1048C423883}"/>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129500204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F9D4D0-8D42-87E8-6CCD-836FE177B95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DE226FF-4485-2D02-007C-785B515F1E42}"/>
              </a:ext>
            </a:extLst>
          </p:cNvPr>
          <p:cNvSpPr>
            <a:spLocks noGrp="1"/>
          </p:cNvSpPr>
          <p:nvPr>
            <p:ph type="body" sz="quarter" idx="11"/>
          </p:nvPr>
        </p:nvSpPr>
        <p:spPr>
          <a:xfrm>
            <a:off x="337294" y="2223473"/>
            <a:ext cx="11275585" cy="3079497"/>
          </a:xfrm>
        </p:spPr>
        <p:txBody>
          <a:bodyPr/>
          <a:lstStyle/>
          <a:p>
            <a:r>
              <a:rPr lang="zh-CN" altLang="en-US" dirty="0"/>
              <a:t>三、实习报告</a:t>
            </a:r>
            <a:endParaRPr lang="en-US" altLang="zh-CN" dirty="0"/>
          </a:p>
          <a:p>
            <a:r>
              <a:rPr lang="zh-CN" altLang="en-US" dirty="0"/>
              <a:t>（二）实习报告的格式与写法</a:t>
            </a:r>
            <a:endParaRPr lang="en-US" altLang="zh-CN" dirty="0"/>
          </a:p>
          <a:p>
            <a:r>
              <a:rPr lang="en-US" altLang="zh-CN" dirty="0"/>
              <a:t>2. </a:t>
            </a:r>
            <a:r>
              <a:rPr lang="zh-CN" altLang="en-US" dirty="0"/>
              <a:t>前言（引言）</a:t>
            </a:r>
            <a:endParaRPr lang="en-US" altLang="zh-CN" dirty="0"/>
          </a:p>
          <a:p>
            <a:r>
              <a:rPr lang="zh-CN" altLang="en-US" dirty="0"/>
              <a:t>前言部分主要介绍实习的基本背景、目的、时间、地点及实习单位概况，起到提纲挈领的作用。具体内容可包括：实习的时间段和地点；实习单位的性质、业务范围及其在行业中的地位；实习岗位的具体职责；撰写实习报告的目的和意义。</a:t>
            </a:r>
          </a:p>
        </p:txBody>
      </p:sp>
      <p:sp>
        <p:nvSpPr>
          <p:cNvPr id="4" name="文本占位符 3">
            <a:extLst>
              <a:ext uri="{FF2B5EF4-FFF2-40B4-BE49-F238E27FC236}">
                <a16:creationId xmlns:a16="http://schemas.microsoft.com/office/drawing/2014/main" id="{28E64F36-200B-4ED6-2859-0FF9A78452D8}"/>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259642050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80FF43-2D81-4664-8E76-DF65A5EE79C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53D61C6-D3D0-B443-69B7-7C1F69A06B97}"/>
              </a:ext>
            </a:extLst>
          </p:cNvPr>
          <p:cNvSpPr>
            <a:spLocks noGrp="1"/>
          </p:cNvSpPr>
          <p:nvPr>
            <p:ph type="body" sz="quarter" idx="11"/>
          </p:nvPr>
        </p:nvSpPr>
        <p:spPr>
          <a:xfrm>
            <a:off x="337294" y="1461728"/>
            <a:ext cx="11275585" cy="4602991"/>
          </a:xfrm>
        </p:spPr>
        <p:txBody>
          <a:bodyPr/>
          <a:lstStyle/>
          <a:p>
            <a:r>
              <a:rPr lang="zh-CN" altLang="en-US" dirty="0"/>
              <a:t>三、实习报告</a:t>
            </a:r>
            <a:endParaRPr lang="en-US" altLang="zh-CN" dirty="0"/>
          </a:p>
          <a:p>
            <a:r>
              <a:rPr lang="zh-CN" altLang="en-US" dirty="0"/>
              <a:t>（二）实习报告的格式与写法</a:t>
            </a:r>
            <a:endParaRPr lang="en-US" altLang="zh-CN" dirty="0"/>
          </a:p>
          <a:p>
            <a:r>
              <a:rPr lang="en-US" altLang="zh-CN" dirty="0"/>
              <a:t>3. </a:t>
            </a:r>
            <a:r>
              <a:rPr lang="zh-CN" altLang="en-US" dirty="0"/>
              <a:t>正文</a:t>
            </a:r>
            <a:endParaRPr lang="en-US" altLang="zh-CN" dirty="0"/>
          </a:p>
          <a:p>
            <a:r>
              <a:rPr lang="zh-CN" altLang="en-US" dirty="0"/>
              <a:t>正文是实习报告的核心内容，应对整个实习过程进行全面描述与深入分析。建议采用如下结构展开。</a:t>
            </a:r>
            <a:endParaRPr lang="en-US" altLang="zh-CN" dirty="0"/>
          </a:p>
          <a:p>
            <a:r>
              <a:rPr lang="zh-CN" altLang="en-US" dirty="0"/>
              <a:t>（</a:t>
            </a:r>
            <a:r>
              <a:rPr lang="en-US" altLang="zh-CN" dirty="0"/>
              <a:t>1</a:t>
            </a:r>
            <a:r>
              <a:rPr lang="zh-CN" altLang="en-US" dirty="0"/>
              <a:t>）实习单位基本情况</a:t>
            </a:r>
            <a:endParaRPr lang="en-US" altLang="zh-CN" dirty="0"/>
          </a:p>
          <a:p>
            <a:r>
              <a:rPr lang="zh-CN" altLang="en-US" dirty="0"/>
              <a:t>（</a:t>
            </a:r>
            <a:r>
              <a:rPr lang="en-US" altLang="zh-CN" dirty="0"/>
              <a:t>2</a:t>
            </a:r>
            <a:r>
              <a:rPr lang="zh-CN" altLang="en-US" dirty="0"/>
              <a:t>）实习主要内容与做法</a:t>
            </a:r>
            <a:endParaRPr lang="en-US" altLang="zh-CN" dirty="0"/>
          </a:p>
          <a:p>
            <a:r>
              <a:rPr lang="zh-CN" altLang="en-US" dirty="0"/>
              <a:t>（</a:t>
            </a:r>
            <a:r>
              <a:rPr lang="en-US" altLang="zh-CN" dirty="0"/>
              <a:t>3</a:t>
            </a:r>
            <a:r>
              <a:rPr lang="zh-CN" altLang="en-US" dirty="0"/>
              <a:t>）实习评价与体会</a:t>
            </a:r>
            <a:endParaRPr lang="en-US" altLang="zh-CN" dirty="0"/>
          </a:p>
          <a:p>
            <a:r>
              <a:rPr lang="zh-CN" altLang="en-US" dirty="0"/>
              <a:t>（</a:t>
            </a:r>
            <a:r>
              <a:rPr lang="en-US" altLang="zh-CN" dirty="0"/>
              <a:t>4</a:t>
            </a:r>
            <a:r>
              <a:rPr lang="zh-CN" altLang="en-US" dirty="0"/>
              <a:t>）存在问题与改进措施</a:t>
            </a:r>
          </a:p>
        </p:txBody>
      </p:sp>
      <p:sp>
        <p:nvSpPr>
          <p:cNvPr id="4" name="文本占位符 3">
            <a:extLst>
              <a:ext uri="{FF2B5EF4-FFF2-40B4-BE49-F238E27FC236}">
                <a16:creationId xmlns:a16="http://schemas.microsoft.com/office/drawing/2014/main" id="{CD1C9C30-2F6E-ED6E-F471-B1E90302418D}"/>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166832470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87EF42-2AFE-6823-7FB3-11304B6411A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B047631-83CF-A25F-59E4-41403F0C1732}"/>
              </a:ext>
            </a:extLst>
          </p:cNvPr>
          <p:cNvSpPr>
            <a:spLocks noGrp="1"/>
          </p:cNvSpPr>
          <p:nvPr>
            <p:ph type="body" sz="quarter" idx="11"/>
          </p:nvPr>
        </p:nvSpPr>
        <p:spPr>
          <a:xfrm>
            <a:off x="337294" y="2223475"/>
            <a:ext cx="11275585" cy="3079497"/>
          </a:xfrm>
        </p:spPr>
        <p:txBody>
          <a:bodyPr/>
          <a:lstStyle/>
          <a:p>
            <a:r>
              <a:rPr lang="zh-CN" altLang="en-US" dirty="0"/>
              <a:t>三、实习报告</a:t>
            </a:r>
            <a:endParaRPr lang="en-US" altLang="zh-CN" dirty="0"/>
          </a:p>
          <a:p>
            <a:r>
              <a:rPr lang="zh-CN" altLang="en-US" dirty="0"/>
              <a:t>（二）实习报告的格式与写法</a:t>
            </a:r>
            <a:endParaRPr lang="en-US" altLang="zh-CN" dirty="0"/>
          </a:p>
          <a:p>
            <a:r>
              <a:rPr lang="en-US" altLang="zh-CN" dirty="0"/>
              <a:t>4. </a:t>
            </a:r>
            <a:r>
              <a:rPr lang="zh-CN" altLang="en-US" dirty="0"/>
              <a:t>结尾</a:t>
            </a:r>
            <a:endParaRPr lang="en-US" altLang="zh-CN" dirty="0"/>
          </a:p>
          <a:p>
            <a:r>
              <a:rPr lang="zh-CN" altLang="en-US" dirty="0"/>
              <a:t>结尾部分应围绕今后的努力方向和职业规划展开，明确自己未来的奋斗目标。例如，表达对未来职业生涯的信心；明确继续深造或就业的方向；总结本次实习对自己的深远影响。</a:t>
            </a:r>
          </a:p>
        </p:txBody>
      </p:sp>
      <p:sp>
        <p:nvSpPr>
          <p:cNvPr id="4" name="文本占位符 3">
            <a:extLst>
              <a:ext uri="{FF2B5EF4-FFF2-40B4-BE49-F238E27FC236}">
                <a16:creationId xmlns:a16="http://schemas.microsoft.com/office/drawing/2014/main" id="{7451CE22-A7B1-8749-0DAE-124B7C8B23BE}"/>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123027987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BF449D-465A-F772-C53B-119B02E7A60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44BEC12-4C0C-B9FD-A6DA-4133F0C5CEA5}"/>
              </a:ext>
            </a:extLst>
          </p:cNvPr>
          <p:cNvSpPr>
            <a:spLocks noGrp="1"/>
          </p:cNvSpPr>
          <p:nvPr>
            <p:ph type="body" sz="quarter" idx="11"/>
          </p:nvPr>
        </p:nvSpPr>
        <p:spPr>
          <a:xfrm>
            <a:off x="337294" y="2477380"/>
            <a:ext cx="11275585" cy="2571666"/>
          </a:xfrm>
        </p:spPr>
        <p:txBody>
          <a:bodyPr/>
          <a:lstStyle/>
          <a:p>
            <a:r>
              <a:rPr lang="zh-CN" altLang="en-US" dirty="0"/>
              <a:t>二、应用文写作的材料</a:t>
            </a:r>
            <a:endParaRPr lang="en-US" altLang="zh-CN" dirty="0"/>
          </a:p>
          <a:p>
            <a:r>
              <a:rPr lang="zh-CN" altLang="en-US" dirty="0"/>
              <a:t>（一）材料的含义与重要性</a:t>
            </a:r>
            <a:endParaRPr lang="en-US" altLang="zh-CN" dirty="0"/>
          </a:p>
          <a:p>
            <a:r>
              <a:rPr lang="zh-CN" altLang="en-US" dirty="0"/>
              <a:t>材料是指构成一篇文章的事实、论据和道理，是支撑主旨表达的基本元素。它包括作者经过选择提炼后写入文章的具体内容，也包括写作前搜集积累的原始资料。在应用文写作中，材料不仅是主旨的依托，更是实现信息传递、观点论证、问题解决等功能的基础。</a:t>
            </a:r>
            <a:endParaRPr lang="en-US" altLang="zh-CN" dirty="0"/>
          </a:p>
        </p:txBody>
      </p:sp>
      <p:sp>
        <p:nvSpPr>
          <p:cNvPr id="4" name="文本占位符 3">
            <a:extLst>
              <a:ext uri="{FF2B5EF4-FFF2-40B4-BE49-F238E27FC236}">
                <a16:creationId xmlns:a16="http://schemas.microsoft.com/office/drawing/2014/main" id="{483F6B80-ADD8-D661-3F4E-8F38200AFF68}"/>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125733800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3C24E7-E998-2C1D-4BD1-66034AEA0ED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76D1FC3-0065-400A-0CFB-E61181216F61}"/>
              </a:ext>
            </a:extLst>
          </p:cNvPr>
          <p:cNvSpPr>
            <a:spLocks noGrp="1"/>
          </p:cNvSpPr>
          <p:nvPr>
            <p:ph type="body" sz="quarter" idx="11"/>
          </p:nvPr>
        </p:nvSpPr>
        <p:spPr>
          <a:xfrm>
            <a:off x="337294" y="2731306"/>
            <a:ext cx="11275585" cy="2063835"/>
          </a:xfrm>
        </p:spPr>
        <p:txBody>
          <a:bodyPr/>
          <a:lstStyle/>
          <a:p>
            <a:r>
              <a:rPr lang="zh-CN" altLang="en-US" dirty="0"/>
              <a:t>三、实习报告</a:t>
            </a:r>
            <a:endParaRPr lang="en-US" altLang="zh-CN" dirty="0"/>
          </a:p>
          <a:p>
            <a:r>
              <a:rPr lang="zh-CN" altLang="en-US" dirty="0"/>
              <a:t>（二）实习报告的格式与写法</a:t>
            </a:r>
            <a:endParaRPr lang="en-US" altLang="zh-CN" dirty="0"/>
          </a:p>
          <a:p>
            <a:r>
              <a:rPr lang="en-US" altLang="zh-CN" dirty="0"/>
              <a:t>5. </a:t>
            </a:r>
            <a:r>
              <a:rPr lang="zh-CN" altLang="en-US" dirty="0"/>
              <a:t>署名与日期</a:t>
            </a:r>
            <a:endParaRPr lang="en-US" altLang="zh-CN" dirty="0"/>
          </a:p>
          <a:p>
            <a:r>
              <a:rPr lang="zh-CN" altLang="en-US" dirty="0"/>
              <a:t>在正文右下方注明作者的姓名、学号、所在学院及撰写日期，以便存档和查阅。</a:t>
            </a:r>
          </a:p>
        </p:txBody>
      </p:sp>
      <p:sp>
        <p:nvSpPr>
          <p:cNvPr id="4" name="文本占位符 3">
            <a:extLst>
              <a:ext uri="{FF2B5EF4-FFF2-40B4-BE49-F238E27FC236}">
                <a16:creationId xmlns:a16="http://schemas.microsoft.com/office/drawing/2014/main" id="{0B3C2B58-C018-A94A-E958-DDF0BA2F2898}"/>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347494362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DD7991-8B2A-40AF-544B-04158003AF7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5D7D176-A43B-9802-8592-7FBC6C630591}"/>
              </a:ext>
            </a:extLst>
          </p:cNvPr>
          <p:cNvSpPr>
            <a:spLocks noGrp="1"/>
          </p:cNvSpPr>
          <p:nvPr>
            <p:ph type="body" sz="quarter" idx="11"/>
          </p:nvPr>
        </p:nvSpPr>
        <p:spPr>
          <a:xfrm>
            <a:off x="337294" y="2477391"/>
            <a:ext cx="11275585" cy="2571666"/>
          </a:xfrm>
        </p:spPr>
        <p:txBody>
          <a:bodyPr/>
          <a:lstStyle/>
          <a:p>
            <a:r>
              <a:rPr lang="zh-CN" altLang="en-US" dirty="0"/>
              <a:t>三、实习报告</a:t>
            </a:r>
            <a:endParaRPr lang="en-US" altLang="zh-CN" dirty="0"/>
          </a:p>
          <a:p>
            <a:r>
              <a:rPr lang="zh-CN" altLang="en-US" dirty="0"/>
              <a:t>（二）实习报告的格式与写法</a:t>
            </a:r>
            <a:endParaRPr lang="en-US" altLang="zh-CN" dirty="0"/>
          </a:p>
          <a:p>
            <a:r>
              <a:rPr lang="en-US" altLang="zh-CN" dirty="0"/>
              <a:t>6. </a:t>
            </a:r>
            <a:r>
              <a:rPr lang="zh-CN" altLang="en-US" dirty="0"/>
              <a:t>实习单位意见与指导教师评语</a:t>
            </a:r>
            <a:endParaRPr lang="en-US" altLang="zh-CN" dirty="0"/>
          </a:p>
          <a:p>
            <a:r>
              <a:rPr lang="zh-CN" altLang="en-US" dirty="0"/>
              <a:t>部分院校要求实习单位出具对实习生的综合评价意见，并由校内指导教师填写评语，以全面反映学生的实习表现。</a:t>
            </a:r>
          </a:p>
        </p:txBody>
      </p:sp>
      <p:sp>
        <p:nvSpPr>
          <p:cNvPr id="4" name="文本占位符 3">
            <a:extLst>
              <a:ext uri="{FF2B5EF4-FFF2-40B4-BE49-F238E27FC236}">
                <a16:creationId xmlns:a16="http://schemas.microsoft.com/office/drawing/2014/main" id="{E7853A24-7B88-16E9-3545-6D42A134EA49}"/>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383743543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CD22DE-28A1-8E43-6B16-C29714E065F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731D9F4-DC0B-EFC0-1C8D-31B13278ED71}"/>
              </a:ext>
            </a:extLst>
          </p:cNvPr>
          <p:cNvSpPr>
            <a:spLocks noGrp="1"/>
          </p:cNvSpPr>
          <p:nvPr>
            <p:ph type="body" sz="quarter" idx="11"/>
          </p:nvPr>
        </p:nvSpPr>
        <p:spPr>
          <a:xfrm>
            <a:off x="337294" y="2477392"/>
            <a:ext cx="11275585" cy="2571666"/>
          </a:xfrm>
        </p:spPr>
        <p:txBody>
          <a:bodyPr/>
          <a:lstStyle/>
          <a:p>
            <a:r>
              <a:rPr lang="zh-CN" altLang="en-US" dirty="0"/>
              <a:t>三、实习报告</a:t>
            </a:r>
            <a:endParaRPr lang="en-US" altLang="zh-CN" dirty="0"/>
          </a:p>
          <a:p>
            <a:r>
              <a:rPr lang="zh-CN" altLang="en-US" dirty="0"/>
              <a:t>（三）实习报告的写作要求</a:t>
            </a:r>
            <a:endParaRPr lang="en-US" altLang="zh-CN" dirty="0"/>
          </a:p>
          <a:p>
            <a:r>
              <a:rPr lang="en-US" altLang="zh-CN" dirty="0"/>
              <a:t>1. </a:t>
            </a:r>
            <a:r>
              <a:rPr lang="zh-CN" altLang="en-US" dirty="0"/>
              <a:t>内容真实，注重原创性</a:t>
            </a:r>
            <a:endParaRPr lang="en-US" altLang="zh-CN" dirty="0"/>
          </a:p>
          <a:p>
            <a:r>
              <a:rPr lang="zh-CN" altLang="en-US" dirty="0"/>
              <a:t>实习报告必须基于真实的实习经历撰写，不可虚构内容或抄袭他人作品。可以借鉴他人的写作思路和结构安排，但必须融入自己的实际体验和思考。</a:t>
            </a:r>
          </a:p>
        </p:txBody>
      </p:sp>
      <p:sp>
        <p:nvSpPr>
          <p:cNvPr id="4" name="文本占位符 3">
            <a:extLst>
              <a:ext uri="{FF2B5EF4-FFF2-40B4-BE49-F238E27FC236}">
                <a16:creationId xmlns:a16="http://schemas.microsoft.com/office/drawing/2014/main" id="{448AFA48-A480-8ED8-C98D-C53C6F7FAFC7}"/>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313641241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1D6356-1433-DBA7-CB48-9C4303DE2DE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35A87F0-A1C4-56A6-8611-CAD7BBA236DD}"/>
              </a:ext>
            </a:extLst>
          </p:cNvPr>
          <p:cNvSpPr>
            <a:spLocks noGrp="1"/>
          </p:cNvSpPr>
          <p:nvPr>
            <p:ph type="body" sz="quarter" idx="11"/>
          </p:nvPr>
        </p:nvSpPr>
        <p:spPr>
          <a:xfrm>
            <a:off x="337294" y="1715645"/>
            <a:ext cx="11275585" cy="4095160"/>
          </a:xfrm>
        </p:spPr>
        <p:txBody>
          <a:bodyPr/>
          <a:lstStyle/>
          <a:p>
            <a:r>
              <a:rPr lang="zh-CN" altLang="en-US" dirty="0"/>
              <a:t>三、实习报告</a:t>
            </a:r>
            <a:endParaRPr lang="en-US" altLang="zh-CN" dirty="0"/>
          </a:p>
          <a:p>
            <a:r>
              <a:rPr lang="zh-CN" altLang="en-US" dirty="0"/>
              <a:t>（三）实习报告的写作要求</a:t>
            </a:r>
            <a:endParaRPr lang="en-US" altLang="zh-CN" dirty="0"/>
          </a:p>
          <a:p>
            <a:r>
              <a:rPr lang="en-US" altLang="zh-CN" dirty="0"/>
              <a:t>2. </a:t>
            </a:r>
            <a:r>
              <a:rPr lang="zh-CN" altLang="en-US" dirty="0"/>
              <a:t>材料丰富，数据翔实</a:t>
            </a:r>
            <a:endParaRPr lang="en-US" altLang="zh-CN" dirty="0"/>
          </a:p>
          <a:p>
            <a:r>
              <a:rPr lang="zh-CN" altLang="en-US" dirty="0"/>
              <a:t>在实习过程中要有意识地收集资料，建议每天撰写实习日志，记录工作内容、心得体会、遇到的问题及解决方案。这些原始素材是撰写高质量实习报告的基础。</a:t>
            </a:r>
          </a:p>
          <a:p>
            <a:r>
              <a:rPr lang="zh-CN" altLang="en-US" dirty="0"/>
              <a:t>建议收集的重点内容包括：实习单位的主要业务及运作机制；个人岗位的具体职责与工作流程；工作中遇到的典型问题及处理方式；与领导、同事的沟通交流情况；特殊事件或典型案例。</a:t>
            </a:r>
          </a:p>
        </p:txBody>
      </p:sp>
      <p:sp>
        <p:nvSpPr>
          <p:cNvPr id="4" name="文本占位符 3">
            <a:extLst>
              <a:ext uri="{FF2B5EF4-FFF2-40B4-BE49-F238E27FC236}">
                <a16:creationId xmlns:a16="http://schemas.microsoft.com/office/drawing/2014/main" id="{DD644562-233A-9852-E7B2-8AE83FC49114}"/>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305776003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4C18C2-4591-7309-6328-30DD007E795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4B76305-364C-11E7-F4B1-31FB1A125C54}"/>
              </a:ext>
            </a:extLst>
          </p:cNvPr>
          <p:cNvSpPr>
            <a:spLocks noGrp="1"/>
          </p:cNvSpPr>
          <p:nvPr>
            <p:ph type="body" sz="quarter" idx="11"/>
          </p:nvPr>
        </p:nvSpPr>
        <p:spPr>
          <a:xfrm>
            <a:off x="337294" y="2477392"/>
            <a:ext cx="11275585" cy="2571666"/>
          </a:xfrm>
        </p:spPr>
        <p:txBody>
          <a:bodyPr/>
          <a:lstStyle/>
          <a:p>
            <a:r>
              <a:rPr lang="zh-CN" altLang="en-US" dirty="0"/>
              <a:t>三、实习报告</a:t>
            </a:r>
            <a:endParaRPr lang="en-US" altLang="zh-CN" dirty="0"/>
          </a:p>
          <a:p>
            <a:r>
              <a:rPr lang="zh-CN" altLang="en-US" dirty="0"/>
              <a:t>（三）实习报告的写作要求</a:t>
            </a:r>
            <a:endParaRPr lang="en-US" altLang="zh-CN" dirty="0"/>
          </a:p>
          <a:p>
            <a:r>
              <a:rPr lang="en-US" altLang="zh-CN" dirty="0"/>
              <a:t>3. </a:t>
            </a:r>
            <a:r>
              <a:rPr lang="zh-CN" altLang="en-US" dirty="0"/>
              <a:t>围绕目标，条理清晰</a:t>
            </a:r>
            <a:endParaRPr lang="en-US" altLang="zh-CN" dirty="0"/>
          </a:p>
          <a:p>
            <a:r>
              <a:rPr lang="zh-CN" altLang="en-US" dirty="0"/>
              <a:t>实习报告应围绕实习目标进行撰写，有明确的逻辑结构，避免内容杂乱无章。各部分内容之间要有过渡衔接，层层递进，体现出作者的思维脉络和写作水平。</a:t>
            </a:r>
          </a:p>
        </p:txBody>
      </p:sp>
      <p:sp>
        <p:nvSpPr>
          <p:cNvPr id="4" name="文本占位符 3">
            <a:extLst>
              <a:ext uri="{FF2B5EF4-FFF2-40B4-BE49-F238E27FC236}">
                <a16:creationId xmlns:a16="http://schemas.microsoft.com/office/drawing/2014/main" id="{7704776D-FE01-F1B8-62F1-1D7AE900313B}"/>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380927131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463FF8-FB81-63EA-2349-02673D1A56D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5A4E52F-23D8-DBD3-5E7E-B6BFE939186A}"/>
              </a:ext>
            </a:extLst>
          </p:cNvPr>
          <p:cNvSpPr>
            <a:spLocks noGrp="1"/>
          </p:cNvSpPr>
          <p:nvPr>
            <p:ph type="body" sz="quarter" idx="11"/>
          </p:nvPr>
        </p:nvSpPr>
        <p:spPr>
          <a:xfrm>
            <a:off x="337294" y="2477392"/>
            <a:ext cx="11275585" cy="2571666"/>
          </a:xfrm>
        </p:spPr>
        <p:txBody>
          <a:bodyPr/>
          <a:lstStyle/>
          <a:p>
            <a:r>
              <a:rPr lang="zh-CN" altLang="en-US" dirty="0"/>
              <a:t>三、实习报告</a:t>
            </a:r>
            <a:endParaRPr lang="en-US" altLang="zh-CN" dirty="0"/>
          </a:p>
          <a:p>
            <a:r>
              <a:rPr lang="zh-CN" altLang="en-US" dirty="0"/>
              <a:t>（三）实习报告的写作要求</a:t>
            </a:r>
            <a:endParaRPr lang="en-US" altLang="zh-CN" dirty="0"/>
          </a:p>
          <a:p>
            <a:r>
              <a:rPr lang="en-US" altLang="zh-CN" dirty="0"/>
              <a:t>4. </a:t>
            </a:r>
            <a:r>
              <a:rPr lang="zh-CN" altLang="en-US" dirty="0"/>
              <a:t>语言规范，表达准确</a:t>
            </a:r>
            <a:endParaRPr lang="en-US" altLang="zh-CN" dirty="0"/>
          </a:p>
          <a:p>
            <a:r>
              <a:rPr lang="zh-CN" altLang="en-US" dirty="0"/>
              <a:t>实习报告属于正式的应用文体，语言应简洁明了、用词准确、表达清楚，避免口语化和随意性。同时注意语法正确、标点规范、段落分明。</a:t>
            </a:r>
          </a:p>
        </p:txBody>
      </p:sp>
      <p:sp>
        <p:nvSpPr>
          <p:cNvPr id="4" name="文本占位符 3">
            <a:extLst>
              <a:ext uri="{FF2B5EF4-FFF2-40B4-BE49-F238E27FC236}">
                <a16:creationId xmlns:a16="http://schemas.microsoft.com/office/drawing/2014/main" id="{7C7FF2A4-2CE4-1A03-7794-35DCB713B511}"/>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115997339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BD9988-1A01-272E-505B-B1085517D26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A7DA26B-F34B-F862-9262-A60098D14A50}"/>
              </a:ext>
            </a:extLst>
          </p:cNvPr>
          <p:cNvSpPr>
            <a:spLocks noGrp="1"/>
          </p:cNvSpPr>
          <p:nvPr>
            <p:ph type="body" sz="quarter" idx="11"/>
          </p:nvPr>
        </p:nvSpPr>
        <p:spPr>
          <a:xfrm>
            <a:off x="337294" y="2477392"/>
            <a:ext cx="11275585" cy="2571666"/>
          </a:xfrm>
        </p:spPr>
        <p:txBody>
          <a:bodyPr/>
          <a:lstStyle/>
          <a:p>
            <a:r>
              <a:rPr lang="zh-CN" altLang="en-US" dirty="0"/>
              <a:t>三、实习报告</a:t>
            </a:r>
            <a:endParaRPr lang="en-US" altLang="zh-CN" dirty="0"/>
          </a:p>
          <a:p>
            <a:r>
              <a:rPr lang="zh-CN" altLang="en-US" dirty="0"/>
              <a:t>（三）实习报告的写作要求</a:t>
            </a:r>
            <a:endParaRPr lang="en-US" altLang="zh-CN" dirty="0"/>
          </a:p>
          <a:p>
            <a:r>
              <a:rPr lang="en-US" altLang="zh-CN" dirty="0"/>
              <a:t>5. </a:t>
            </a:r>
            <a:r>
              <a:rPr lang="zh-CN" altLang="en-US" dirty="0"/>
              <a:t>篇幅适中，详略得当</a:t>
            </a:r>
            <a:endParaRPr lang="en-US" altLang="zh-CN" dirty="0"/>
          </a:p>
          <a:p>
            <a:r>
              <a:rPr lang="zh-CN" altLang="en-US" dirty="0"/>
              <a:t>一般要求实习报告的字数在 </a:t>
            </a:r>
            <a:r>
              <a:rPr lang="en-US" altLang="zh-CN" dirty="0"/>
              <a:t>3000 </a:t>
            </a:r>
            <a:r>
              <a:rPr lang="zh-CN" altLang="en-US" dirty="0"/>
              <a:t>字以上，但不能因盲目追求篇幅而堆砌内容。每一段都应有明确的主题，避免空话套话，做到内容充实、重点突出。</a:t>
            </a:r>
          </a:p>
        </p:txBody>
      </p:sp>
      <p:sp>
        <p:nvSpPr>
          <p:cNvPr id="4" name="文本占位符 3">
            <a:extLst>
              <a:ext uri="{FF2B5EF4-FFF2-40B4-BE49-F238E27FC236}">
                <a16:creationId xmlns:a16="http://schemas.microsoft.com/office/drawing/2014/main" id="{9E80B339-9482-D624-67AC-3E4FCF797757}"/>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143914613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ED661D-E582-F953-6809-3DF963A9B79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6CB31B7-4866-E05C-4309-5DA7E5F638A8}"/>
              </a:ext>
            </a:extLst>
          </p:cNvPr>
          <p:cNvSpPr>
            <a:spLocks noGrp="1"/>
          </p:cNvSpPr>
          <p:nvPr>
            <p:ph type="body" sz="quarter" idx="11"/>
          </p:nvPr>
        </p:nvSpPr>
        <p:spPr>
          <a:xfrm>
            <a:off x="337294" y="2477392"/>
            <a:ext cx="11275585" cy="2571666"/>
          </a:xfrm>
        </p:spPr>
        <p:txBody>
          <a:bodyPr/>
          <a:lstStyle/>
          <a:p>
            <a:r>
              <a:rPr lang="zh-CN" altLang="en-US" dirty="0"/>
              <a:t>三、实习报告</a:t>
            </a:r>
            <a:endParaRPr lang="en-US" altLang="zh-CN" dirty="0"/>
          </a:p>
          <a:p>
            <a:r>
              <a:rPr lang="zh-CN" altLang="en-US" dirty="0"/>
              <a:t>（三）实习报告的写作要求</a:t>
            </a:r>
            <a:endParaRPr lang="en-US" altLang="zh-CN" dirty="0"/>
          </a:p>
          <a:p>
            <a:r>
              <a:rPr lang="en-US" altLang="zh-CN" dirty="0"/>
              <a:t>6. </a:t>
            </a:r>
            <a:r>
              <a:rPr lang="zh-CN" altLang="en-US" dirty="0"/>
              <a:t>注重引用，标注规范</a:t>
            </a:r>
            <a:endParaRPr lang="en-US" altLang="zh-CN" dirty="0"/>
          </a:p>
          <a:p>
            <a:r>
              <a:rPr lang="zh-CN" altLang="en-US" dirty="0"/>
              <a:t>如果在写作中引用了相关文献或网络资源，应注明出处，包括作者、书名、文章名、出版社、出版年份、页码等信息。</a:t>
            </a:r>
          </a:p>
        </p:txBody>
      </p:sp>
      <p:sp>
        <p:nvSpPr>
          <p:cNvPr id="4" name="文本占位符 3">
            <a:extLst>
              <a:ext uri="{FF2B5EF4-FFF2-40B4-BE49-F238E27FC236}">
                <a16:creationId xmlns:a16="http://schemas.microsoft.com/office/drawing/2014/main" id="{BC59935E-3FD5-35EB-1DCD-AE69F00E9CDD}"/>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88838659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5F6D87-F567-E53C-F14F-9954C9B54F9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EAC2B54-41EB-B0A3-8B0B-53E3A7CB7D44}"/>
              </a:ext>
            </a:extLst>
          </p:cNvPr>
          <p:cNvSpPr>
            <a:spLocks noGrp="1"/>
          </p:cNvSpPr>
          <p:nvPr>
            <p:ph type="body" sz="quarter" idx="11"/>
          </p:nvPr>
        </p:nvSpPr>
        <p:spPr>
          <a:xfrm>
            <a:off x="337294" y="1461732"/>
            <a:ext cx="11275585" cy="4602991"/>
          </a:xfrm>
        </p:spPr>
        <p:txBody>
          <a:bodyPr/>
          <a:lstStyle/>
          <a:p>
            <a:r>
              <a:rPr lang="zh-CN" altLang="en-US" dirty="0"/>
              <a:t>四、项目申报书</a:t>
            </a:r>
            <a:endParaRPr lang="en-US" altLang="zh-CN" dirty="0"/>
          </a:p>
          <a:p>
            <a:r>
              <a:rPr lang="zh-CN" altLang="en-US" dirty="0"/>
              <a:t>（一）项目申报书的用途</a:t>
            </a:r>
            <a:endParaRPr lang="en-US" altLang="zh-CN" dirty="0"/>
          </a:p>
          <a:p>
            <a:r>
              <a:rPr lang="zh-CN" altLang="en-US" dirty="0"/>
              <a:t>项目申报书的核心任务在于说服评审专家和经费主管部门：该项目具有明确的研究目标、科学的研究设计、可行的技术路线以及良好的研究基础和应用前景，值得给予资金支持并予以立项。因此，申报书中需要全面而系统地阐述以下内容。</a:t>
            </a:r>
            <a:endParaRPr lang="en-US" altLang="zh-CN" dirty="0"/>
          </a:p>
          <a:p>
            <a:pPr marL="1074738" indent="-342900">
              <a:buSzPct val="80000"/>
              <a:buFont typeface="Wingdings" panose="05000000000000000000" pitchFamily="2" charset="2"/>
              <a:buChar char="l"/>
            </a:pPr>
            <a:r>
              <a:rPr lang="zh-CN" altLang="en-US" dirty="0"/>
              <a:t>研究目的：说明为什么要开展这项研究，研究要解决什么问题。</a:t>
            </a:r>
            <a:endParaRPr lang="en-US" altLang="zh-CN" dirty="0"/>
          </a:p>
          <a:p>
            <a:pPr marL="1074738" indent="-342900">
              <a:buSzPct val="80000"/>
              <a:buFont typeface="Wingdings" panose="05000000000000000000" pitchFamily="2" charset="2"/>
              <a:buChar char="l"/>
            </a:pPr>
            <a:r>
              <a:rPr lang="zh-CN" altLang="en-US" dirty="0"/>
              <a:t>学术意义与价值：分析该项目在理论发展、知识创新方面的贡献。</a:t>
            </a:r>
            <a:endParaRPr lang="en-US" altLang="zh-CN" dirty="0"/>
          </a:p>
          <a:p>
            <a:pPr marL="1074738" indent="-342900">
              <a:buSzPct val="80000"/>
              <a:buFont typeface="Wingdings" panose="05000000000000000000" pitchFamily="2" charset="2"/>
              <a:buChar char="l"/>
            </a:pPr>
            <a:r>
              <a:rPr lang="zh-CN" altLang="en-US" dirty="0"/>
              <a:t>实际应用价值：探讨研究成果对社会、经济、行业发展的现实意义。</a:t>
            </a:r>
            <a:endParaRPr lang="en-US" altLang="zh-CN" dirty="0"/>
          </a:p>
          <a:p>
            <a:pPr marL="1074738" indent="-342900">
              <a:buSzPct val="80000"/>
              <a:buFont typeface="Wingdings" panose="05000000000000000000" pitchFamily="2" charset="2"/>
              <a:buChar char="l"/>
            </a:pPr>
            <a:r>
              <a:rPr lang="zh-CN" altLang="en-US" dirty="0"/>
              <a:t>项目的创新性：指出研究的新思路、新方法或新视角。</a:t>
            </a:r>
            <a:endParaRPr lang="en-US" altLang="zh-CN" dirty="0"/>
          </a:p>
        </p:txBody>
      </p:sp>
      <p:sp>
        <p:nvSpPr>
          <p:cNvPr id="4" name="文本占位符 3">
            <a:extLst>
              <a:ext uri="{FF2B5EF4-FFF2-40B4-BE49-F238E27FC236}">
                <a16:creationId xmlns:a16="http://schemas.microsoft.com/office/drawing/2014/main" id="{5CEB85B4-56AA-01CB-7ECE-29A975EAFA08}"/>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30262453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C0CC0D-3180-32D1-65E5-4D05BF3EAF7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DBC788B-B491-4AF4-5DAE-44D4D5CEE2A1}"/>
              </a:ext>
            </a:extLst>
          </p:cNvPr>
          <p:cNvSpPr>
            <a:spLocks noGrp="1"/>
          </p:cNvSpPr>
          <p:nvPr>
            <p:ph type="body" sz="quarter" idx="11"/>
          </p:nvPr>
        </p:nvSpPr>
        <p:spPr>
          <a:xfrm>
            <a:off x="337294" y="1969563"/>
            <a:ext cx="11275585" cy="3587329"/>
          </a:xfrm>
        </p:spPr>
        <p:txBody>
          <a:bodyPr/>
          <a:lstStyle/>
          <a:p>
            <a:r>
              <a:rPr lang="zh-CN" altLang="en-US" dirty="0"/>
              <a:t>四、项目申报书</a:t>
            </a:r>
            <a:endParaRPr lang="en-US" altLang="zh-CN" dirty="0"/>
          </a:p>
          <a:p>
            <a:r>
              <a:rPr lang="zh-CN" altLang="en-US" dirty="0"/>
              <a:t>（一）项目申报书的用途</a:t>
            </a:r>
            <a:endParaRPr lang="en-US" altLang="zh-CN" dirty="0"/>
          </a:p>
          <a:p>
            <a:pPr marL="1074738" indent="-342900">
              <a:buSzPct val="80000"/>
              <a:buFont typeface="Wingdings" panose="05000000000000000000" pitchFamily="2" charset="2"/>
              <a:buChar char="l"/>
            </a:pPr>
            <a:r>
              <a:rPr lang="zh-CN" altLang="en-US" dirty="0"/>
              <a:t>研究目标与内容：具体、明确、合理地界定研究范围和重点。</a:t>
            </a:r>
            <a:endParaRPr lang="en-US" altLang="zh-CN" dirty="0"/>
          </a:p>
          <a:p>
            <a:pPr marL="1074738" indent="-342900">
              <a:buSzPct val="80000"/>
              <a:buFont typeface="Wingdings" panose="05000000000000000000" pitchFamily="2" charset="2"/>
              <a:buChar char="l"/>
            </a:pPr>
            <a:r>
              <a:rPr lang="zh-CN" altLang="en-US" dirty="0"/>
              <a:t>技术路线与研究方案：提出清晰的研究路径和可操作的方法。</a:t>
            </a:r>
            <a:endParaRPr lang="en-US" altLang="zh-CN" dirty="0"/>
          </a:p>
          <a:p>
            <a:pPr marL="1074738" indent="-342900">
              <a:buSzPct val="80000"/>
              <a:buFont typeface="Wingdings" panose="05000000000000000000" pitchFamily="2" charset="2"/>
              <a:buChar char="l"/>
            </a:pPr>
            <a:r>
              <a:rPr lang="zh-CN" altLang="en-US" dirty="0"/>
              <a:t>研究团队与基础条件：展示项目负责人及团队的专业能力与前期积累。</a:t>
            </a:r>
          </a:p>
          <a:p>
            <a:pPr marL="1074738" indent="-342900">
              <a:buSzPct val="80000"/>
              <a:buFont typeface="Wingdings" panose="05000000000000000000" pitchFamily="2" charset="2"/>
              <a:buChar char="l"/>
            </a:pPr>
            <a:r>
              <a:rPr lang="zh-CN" altLang="en-US" dirty="0"/>
              <a:t>经费预算：科学、合理地制订支出计划，确保资金使用合规、高效。</a:t>
            </a:r>
            <a:endParaRPr lang="en-US" altLang="zh-CN" dirty="0"/>
          </a:p>
          <a:p>
            <a:pPr marL="731838" indent="0">
              <a:buSzPct val="80000"/>
            </a:pPr>
            <a:r>
              <a:rPr lang="zh-CN" altLang="en-US" dirty="0"/>
              <a:t>只有将上述内容充分论证、逻辑严密地呈现出来，才能提高项目申报的成功率。</a:t>
            </a:r>
          </a:p>
        </p:txBody>
      </p:sp>
      <p:sp>
        <p:nvSpPr>
          <p:cNvPr id="4" name="文本占位符 3">
            <a:extLst>
              <a:ext uri="{FF2B5EF4-FFF2-40B4-BE49-F238E27FC236}">
                <a16:creationId xmlns:a16="http://schemas.microsoft.com/office/drawing/2014/main" id="{449E40F5-E0E3-DBC0-256D-0B96504B27AC}"/>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178460023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F2E27D-1602-CC46-9E7E-C04AEF21CCA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0A76968-E749-90A1-5A89-2D8898C5AA5B}"/>
              </a:ext>
            </a:extLst>
          </p:cNvPr>
          <p:cNvSpPr>
            <a:spLocks noGrp="1"/>
          </p:cNvSpPr>
          <p:nvPr>
            <p:ph type="body" sz="quarter" idx="11"/>
          </p:nvPr>
        </p:nvSpPr>
        <p:spPr>
          <a:xfrm>
            <a:off x="337294" y="1207803"/>
            <a:ext cx="11275585" cy="5110823"/>
          </a:xfrm>
        </p:spPr>
        <p:txBody>
          <a:bodyPr/>
          <a:lstStyle/>
          <a:p>
            <a:r>
              <a:rPr lang="zh-CN" altLang="en-US" dirty="0"/>
              <a:t>二、应用文写作的材料</a:t>
            </a:r>
            <a:endParaRPr lang="en-US" altLang="zh-CN" dirty="0"/>
          </a:p>
          <a:p>
            <a:r>
              <a:rPr lang="zh-CN" altLang="en-US" dirty="0"/>
              <a:t>（二）材料的采集</a:t>
            </a:r>
            <a:endParaRPr lang="en-US" altLang="zh-CN" dirty="0"/>
          </a:p>
          <a:p>
            <a:r>
              <a:rPr lang="zh-CN" altLang="en-US" dirty="0"/>
              <a:t>要写出一篇高质量的应用文，必须广泛、系统地收集材料。材料的采集应遵循以下三个原则。</a:t>
            </a:r>
            <a:endParaRPr lang="en-US" altLang="zh-CN" dirty="0"/>
          </a:p>
          <a:p>
            <a:pPr marL="1074738" indent="-342900">
              <a:buSzPct val="80000"/>
              <a:buFont typeface="Wingdings" panose="05000000000000000000" pitchFamily="2" charset="2"/>
              <a:buChar char="l"/>
            </a:pPr>
            <a:r>
              <a:rPr lang="zh-CN" altLang="en-US" dirty="0"/>
              <a:t>全面（博）：即尽可能多地占有相关材料，做到旁征博引，避免遗漏关键信息。材料越全面，越有助于准确把握事物的本质。</a:t>
            </a:r>
            <a:endParaRPr lang="en-US" altLang="zh-CN" dirty="0"/>
          </a:p>
          <a:p>
            <a:pPr marL="1074738" indent="-342900">
              <a:buSzPct val="80000"/>
              <a:buFont typeface="Wingdings" panose="05000000000000000000" pitchFamily="2" charset="2"/>
              <a:buChar char="l"/>
            </a:pPr>
            <a:r>
              <a:rPr lang="zh-CN" altLang="en-US" dirty="0"/>
              <a:t>深入（透）：不能只停留在表面现象上，而要深入挖掘材料背后的逻辑关系和深层意义，提升材料的深度。</a:t>
            </a:r>
            <a:endParaRPr lang="en-US" altLang="zh-CN" dirty="0"/>
          </a:p>
          <a:p>
            <a:pPr marL="1074738" indent="-342900">
              <a:buSzPct val="80000"/>
              <a:buFont typeface="Wingdings" panose="05000000000000000000" pitchFamily="2" charset="2"/>
              <a:buChar char="l"/>
            </a:pPr>
            <a:r>
              <a:rPr lang="zh-CN" altLang="en-US" dirty="0"/>
              <a:t>细致（细）：对细节的关注往往决定文章的成败。材料要具体、细致，能够真实反映实际情况，增强文章的说服力。</a:t>
            </a:r>
            <a:endParaRPr lang="en-US" altLang="zh-CN" dirty="0"/>
          </a:p>
        </p:txBody>
      </p:sp>
      <p:sp>
        <p:nvSpPr>
          <p:cNvPr id="4" name="文本占位符 3">
            <a:extLst>
              <a:ext uri="{FF2B5EF4-FFF2-40B4-BE49-F238E27FC236}">
                <a16:creationId xmlns:a16="http://schemas.microsoft.com/office/drawing/2014/main" id="{3C5C72BF-EA67-B88F-4F1B-6E2CF094B32B}"/>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151417052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21238D-3D7F-EC35-E615-EF3786A929F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DEFBE68-BD92-BB89-2A38-AFB82F3588FB}"/>
              </a:ext>
            </a:extLst>
          </p:cNvPr>
          <p:cNvSpPr>
            <a:spLocks noGrp="1"/>
          </p:cNvSpPr>
          <p:nvPr>
            <p:ph type="body" sz="quarter" idx="11"/>
          </p:nvPr>
        </p:nvSpPr>
        <p:spPr>
          <a:xfrm>
            <a:off x="337294" y="1969563"/>
            <a:ext cx="11275585" cy="3587329"/>
          </a:xfrm>
        </p:spPr>
        <p:txBody>
          <a:bodyPr/>
          <a:lstStyle/>
          <a:p>
            <a:r>
              <a:rPr lang="zh-CN" altLang="en-US" dirty="0"/>
              <a:t>四、项目申报书</a:t>
            </a:r>
            <a:endParaRPr lang="en-US" altLang="zh-CN" dirty="0"/>
          </a:p>
          <a:p>
            <a:r>
              <a:rPr lang="zh-CN" altLang="en-US" dirty="0"/>
              <a:t>（二）科研项目的来源和性质</a:t>
            </a:r>
            <a:endParaRPr lang="en-US" altLang="zh-CN" dirty="0"/>
          </a:p>
          <a:p>
            <a:r>
              <a:rPr lang="en-US" altLang="zh-CN" dirty="0"/>
              <a:t>1. </a:t>
            </a:r>
            <a:r>
              <a:rPr lang="zh-CN" altLang="en-US" dirty="0"/>
              <a:t>纵向科技项目</a:t>
            </a:r>
            <a:endParaRPr lang="en-US" altLang="zh-CN" dirty="0"/>
          </a:p>
          <a:p>
            <a:r>
              <a:rPr lang="zh-CN" altLang="en-US" dirty="0"/>
              <a:t>纵向科技项目是指由国家或地方政府科技主管部门（如国家自然科学基金委员会、中华人民共和国教育部、中华人民共和国科学技术部、省科学技术厅等）批准立项的各类科研计划项目，主要包括国家重大专项、国家重点研发计划、国家自然科学基金、省部级科研基金、市厅级科研项目等。</a:t>
            </a:r>
          </a:p>
        </p:txBody>
      </p:sp>
      <p:sp>
        <p:nvSpPr>
          <p:cNvPr id="4" name="文本占位符 3">
            <a:extLst>
              <a:ext uri="{FF2B5EF4-FFF2-40B4-BE49-F238E27FC236}">
                <a16:creationId xmlns:a16="http://schemas.microsoft.com/office/drawing/2014/main" id="{E2C65B65-DAF9-D011-8AAF-8EF34F708217}"/>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428284525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75642F-ED84-4C72-A536-E53ECCECA5E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70D9B46-7F36-7F07-0700-76199BB7F195}"/>
              </a:ext>
            </a:extLst>
          </p:cNvPr>
          <p:cNvSpPr>
            <a:spLocks noGrp="1"/>
          </p:cNvSpPr>
          <p:nvPr>
            <p:ph type="body" sz="quarter" idx="11"/>
          </p:nvPr>
        </p:nvSpPr>
        <p:spPr>
          <a:xfrm>
            <a:off x="337294" y="1207816"/>
            <a:ext cx="11275585" cy="5110823"/>
          </a:xfrm>
        </p:spPr>
        <p:txBody>
          <a:bodyPr/>
          <a:lstStyle/>
          <a:p>
            <a:r>
              <a:rPr lang="zh-CN" altLang="en-US" dirty="0"/>
              <a:t>四、项目申报书</a:t>
            </a:r>
            <a:endParaRPr lang="en-US" altLang="zh-CN" dirty="0"/>
          </a:p>
          <a:p>
            <a:r>
              <a:rPr lang="zh-CN" altLang="en-US" dirty="0"/>
              <a:t>（二）科研项目的来源和性质</a:t>
            </a:r>
            <a:endParaRPr lang="en-US" altLang="zh-CN" dirty="0"/>
          </a:p>
          <a:p>
            <a:r>
              <a:rPr lang="en-US" altLang="zh-CN" dirty="0"/>
              <a:t>1. </a:t>
            </a:r>
            <a:r>
              <a:rPr lang="zh-CN" altLang="en-US" dirty="0"/>
              <a:t>纵向科技项目</a:t>
            </a:r>
            <a:endParaRPr lang="en-US" altLang="zh-CN" dirty="0"/>
          </a:p>
          <a:p>
            <a:r>
              <a:rPr lang="zh-CN" altLang="en-US" dirty="0"/>
              <a:t>这类项目通常以探索科学前沿、推动理论创新和技术突破为主要目标，强调学术原创性和基础研究价值。其主要特点如下：</a:t>
            </a:r>
            <a:endParaRPr lang="en-US" altLang="zh-CN" dirty="0"/>
          </a:p>
          <a:p>
            <a:pPr marL="1074738" indent="-342900">
              <a:buSzPct val="80000"/>
              <a:buFont typeface="Wingdings" panose="05000000000000000000" pitchFamily="2" charset="2"/>
              <a:buChar char="l"/>
            </a:pPr>
            <a:r>
              <a:rPr lang="zh-CN" altLang="en-US" dirty="0"/>
              <a:t>立项权威性强：由政府主导，评审流程严格。</a:t>
            </a:r>
            <a:endParaRPr lang="en-US" altLang="zh-CN" dirty="0"/>
          </a:p>
          <a:p>
            <a:pPr marL="1074738" indent="-342900">
              <a:buSzPct val="80000"/>
              <a:buFont typeface="Wingdings" panose="05000000000000000000" pitchFamily="2" charset="2"/>
              <a:buChar char="l"/>
            </a:pPr>
            <a:r>
              <a:rPr lang="zh-CN" altLang="en-US" dirty="0"/>
              <a:t>资助力度大：尤其国家级项目经费较为充足。</a:t>
            </a:r>
            <a:endParaRPr lang="en-US" altLang="zh-CN" dirty="0"/>
          </a:p>
          <a:p>
            <a:pPr marL="1074738" indent="-342900">
              <a:buSzPct val="80000"/>
              <a:buFont typeface="Wingdings" panose="05000000000000000000" pitchFamily="2" charset="2"/>
              <a:buChar char="l"/>
            </a:pPr>
            <a:r>
              <a:rPr lang="zh-CN" altLang="en-US" dirty="0"/>
              <a:t>研究周期长：一般为 </a:t>
            </a:r>
            <a:r>
              <a:rPr lang="en-US" altLang="zh-CN" dirty="0"/>
              <a:t>2 </a:t>
            </a:r>
            <a:r>
              <a:rPr lang="zh-CN" altLang="en-US" dirty="0"/>
              <a:t>至 </a:t>
            </a:r>
            <a:r>
              <a:rPr lang="en-US" altLang="zh-CN" dirty="0"/>
              <a:t>5 </a:t>
            </a:r>
            <a:r>
              <a:rPr lang="zh-CN" altLang="en-US" dirty="0"/>
              <a:t>年。</a:t>
            </a:r>
            <a:endParaRPr lang="en-US" altLang="zh-CN" dirty="0"/>
          </a:p>
          <a:p>
            <a:pPr marL="1074738" indent="-342900">
              <a:buSzPct val="80000"/>
              <a:buFont typeface="Wingdings" panose="05000000000000000000" pitchFamily="2" charset="2"/>
              <a:buChar char="l"/>
            </a:pPr>
            <a:r>
              <a:rPr lang="zh-CN" altLang="en-US" dirty="0"/>
              <a:t>成果要求高：需产出高水平论文、专利、专著等。</a:t>
            </a:r>
            <a:endParaRPr lang="en-US" altLang="zh-CN" dirty="0"/>
          </a:p>
          <a:p>
            <a:pPr marL="1074738" indent="-342900">
              <a:buSzPct val="80000"/>
              <a:buFont typeface="Wingdings" panose="05000000000000000000" pitchFamily="2" charset="2"/>
              <a:buChar char="l"/>
            </a:pPr>
            <a:r>
              <a:rPr lang="zh-CN" altLang="en-US" dirty="0"/>
              <a:t>评价权重高：在职称评定、科研绩效考核中占有重要地位。</a:t>
            </a:r>
          </a:p>
        </p:txBody>
      </p:sp>
      <p:sp>
        <p:nvSpPr>
          <p:cNvPr id="4" name="文本占位符 3">
            <a:extLst>
              <a:ext uri="{FF2B5EF4-FFF2-40B4-BE49-F238E27FC236}">
                <a16:creationId xmlns:a16="http://schemas.microsoft.com/office/drawing/2014/main" id="{64507CFF-F3BF-192B-408B-6418FEBF2EFD}"/>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17514420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84E2C3-C9AF-ABF9-028E-35A26B33800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190D7CE-34C1-5C49-C226-A5542BE1951D}"/>
              </a:ext>
            </a:extLst>
          </p:cNvPr>
          <p:cNvSpPr>
            <a:spLocks noGrp="1"/>
          </p:cNvSpPr>
          <p:nvPr>
            <p:ph type="body" sz="quarter" idx="11"/>
          </p:nvPr>
        </p:nvSpPr>
        <p:spPr>
          <a:xfrm>
            <a:off x="337294" y="2223480"/>
            <a:ext cx="11275585" cy="3079497"/>
          </a:xfrm>
        </p:spPr>
        <p:txBody>
          <a:bodyPr/>
          <a:lstStyle/>
          <a:p>
            <a:r>
              <a:rPr lang="zh-CN" altLang="en-US" dirty="0"/>
              <a:t>四、项目申报书</a:t>
            </a:r>
            <a:endParaRPr lang="en-US" altLang="zh-CN" dirty="0"/>
          </a:p>
          <a:p>
            <a:r>
              <a:rPr lang="zh-CN" altLang="en-US" dirty="0"/>
              <a:t>（二）科研项目的来源和性质</a:t>
            </a:r>
            <a:endParaRPr lang="en-US" altLang="zh-CN" dirty="0"/>
          </a:p>
          <a:p>
            <a:r>
              <a:rPr lang="en-US" altLang="zh-CN" dirty="0"/>
              <a:t>2. </a:t>
            </a:r>
            <a:r>
              <a:rPr lang="zh-CN" altLang="en-US" dirty="0"/>
              <a:t>横向科技项目</a:t>
            </a:r>
            <a:endParaRPr lang="en-US" altLang="zh-CN" dirty="0"/>
          </a:p>
          <a:p>
            <a:r>
              <a:rPr lang="zh-CN" altLang="en-US" dirty="0"/>
              <a:t>横向科技项目是指由企业、事业单位、社会团体或其他非政府机构委托开展的科技开发、技术咨询、成果转化、技术服务等类型的科研项目。此外，也包括部分通过非常规渠道获得的地方政府合作项目。</a:t>
            </a:r>
          </a:p>
        </p:txBody>
      </p:sp>
      <p:sp>
        <p:nvSpPr>
          <p:cNvPr id="4" name="文本占位符 3">
            <a:extLst>
              <a:ext uri="{FF2B5EF4-FFF2-40B4-BE49-F238E27FC236}">
                <a16:creationId xmlns:a16="http://schemas.microsoft.com/office/drawing/2014/main" id="{081E7697-C960-9C28-C517-C9C3A28030E7}"/>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64026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585CDB-AA39-BEF2-B9AD-B73F38F85CD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E1515FA-4FB9-BF23-1E50-0D60A2D3B8CA}"/>
              </a:ext>
            </a:extLst>
          </p:cNvPr>
          <p:cNvSpPr>
            <a:spLocks noGrp="1"/>
          </p:cNvSpPr>
          <p:nvPr>
            <p:ph type="body" sz="quarter" idx="11"/>
          </p:nvPr>
        </p:nvSpPr>
        <p:spPr>
          <a:xfrm>
            <a:off x="337294" y="1207817"/>
            <a:ext cx="11275585" cy="5110823"/>
          </a:xfrm>
        </p:spPr>
        <p:txBody>
          <a:bodyPr/>
          <a:lstStyle/>
          <a:p>
            <a:r>
              <a:rPr lang="zh-CN" altLang="en-US" dirty="0"/>
              <a:t>四、项目申报书</a:t>
            </a:r>
            <a:endParaRPr lang="en-US" altLang="zh-CN" dirty="0"/>
          </a:p>
          <a:p>
            <a:r>
              <a:rPr lang="zh-CN" altLang="en-US" dirty="0"/>
              <a:t>（二）科研项目的来源和性质</a:t>
            </a:r>
            <a:endParaRPr lang="en-US" altLang="zh-CN" dirty="0"/>
          </a:p>
          <a:p>
            <a:r>
              <a:rPr lang="en-US" altLang="zh-CN" dirty="0"/>
              <a:t>2. </a:t>
            </a:r>
            <a:r>
              <a:rPr lang="zh-CN" altLang="en-US" dirty="0"/>
              <a:t>横向科技项目</a:t>
            </a:r>
            <a:endParaRPr lang="en-US" altLang="zh-CN" dirty="0"/>
          </a:p>
          <a:p>
            <a:r>
              <a:rPr lang="zh-CN" altLang="en-US" dirty="0"/>
              <a:t>这类项目通常以服务社会需求、解决实际问题、促进技术转化为导向，具有较强的实践性和应用性。其主要特点如下：</a:t>
            </a:r>
            <a:endParaRPr lang="en-US" altLang="zh-CN" dirty="0"/>
          </a:p>
          <a:p>
            <a:pPr marL="1074738" indent="-342900">
              <a:buSzPct val="80000"/>
              <a:buFont typeface="Wingdings" panose="05000000000000000000" pitchFamily="2" charset="2"/>
              <a:buChar char="l"/>
            </a:pPr>
            <a:r>
              <a:rPr lang="zh-CN" altLang="en-US" dirty="0"/>
              <a:t>来源广泛：可根据市场需求主动联系合作单位获取。</a:t>
            </a:r>
            <a:endParaRPr lang="en-US" altLang="zh-CN" dirty="0"/>
          </a:p>
          <a:p>
            <a:pPr marL="1074738" indent="-342900">
              <a:buSzPct val="80000"/>
              <a:buFont typeface="Wingdings" panose="05000000000000000000" pitchFamily="2" charset="2"/>
              <a:buChar char="l"/>
            </a:pPr>
            <a:r>
              <a:rPr lang="zh-CN" altLang="en-US" dirty="0"/>
              <a:t>研究周期灵活：可根据合同约定设定时间安排。</a:t>
            </a:r>
            <a:endParaRPr lang="en-US" altLang="zh-CN" dirty="0"/>
          </a:p>
          <a:p>
            <a:pPr marL="1074738" indent="-342900">
              <a:buSzPct val="80000"/>
              <a:buFont typeface="Wingdings" panose="05000000000000000000" pitchFamily="2" charset="2"/>
              <a:buChar char="l"/>
            </a:pPr>
            <a:r>
              <a:rPr lang="zh-CN" altLang="en-US" dirty="0"/>
              <a:t>经费相对充足：企业投入较大，资金来源多样。</a:t>
            </a:r>
            <a:endParaRPr lang="en-US" altLang="zh-CN" dirty="0"/>
          </a:p>
          <a:p>
            <a:pPr marL="1074738" indent="-342900">
              <a:buSzPct val="80000"/>
              <a:buFont typeface="Wingdings" panose="05000000000000000000" pitchFamily="2" charset="2"/>
              <a:buChar char="l"/>
            </a:pPr>
            <a:r>
              <a:rPr lang="zh-CN" altLang="en-US" dirty="0"/>
              <a:t>成果形式多样：如技术报告、产品原型、系统平台等。</a:t>
            </a:r>
            <a:endParaRPr lang="en-US" altLang="zh-CN" dirty="0"/>
          </a:p>
          <a:p>
            <a:pPr marL="1074738" indent="-342900">
              <a:buSzPct val="80000"/>
              <a:buFont typeface="Wingdings" panose="05000000000000000000" pitchFamily="2" charset="2"/>
              <a:buChar char="l"/>
            </a:pPr>
            <a:r>
              <a:rPr lang="zh-CN" altLang="en-US" dirty="0"/>
              <a:t>评价权重较低：在学术评价体系中的认可度低于纵向项目。</a:t>
            </a:r>
          </a:p>
        </p:txBody>
      </p:sp>
      <p:sp>
        <p:nvSpPr>
          <p:cNvPr id="4" name="文本占位符 3">
            <a:extLst>
              <a:ext uri="{FF2B5EF4-FFF2-40B4-BE49-F238E27FC236}">
                <a16:creationId xmlns:a16="http://schemas.microsoft.com/office/drawing/2014/main" id="{931CE227-6258-4B95-1611-355C227597B5}"/>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19507474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998889-6E1A-30B8-2911-E95D3D3E3FC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89FBEE3-14C5-3190-1150-CC05B6F8667C}"/>
              </a:ext>
            </a:extLst>
          </p:cNvPr>
          <p:cNvSpPr>
            <a:spLocks noGrp="1"/>
          </p:cNvSpPr>
          <p:nvPr>
            <p:ph type="body" sz="quarter" idx="11"/>
          </p:nvPr>
        </p:nvSpPr>
        <p:spPr>
          <a:xfrm>
            <a:off x="337294" y="2223480"/>
            <a:ext cx="11275585" cy="3079497"/>
          </a:xfrm>
        </p:spPr>
        <p:txBody>
          <a:bodyPr/>
          <a:lstStyle/>
          <a:p>
            <a:r>
              <a:rPr lang="zh-CN" altLang="en-US" dirty="0"/>
              <a:t>四、项目申报书</a:t>
            </a:r>
            <a:endParaRPr lang="en-US" altLang="zh-CN" dirty="0"/>
          </a:p>
          <a:p>
            <a:r>
              <a:rPr lang="zh-CN" altLang="en-US" dirty="0"/>
              <a:t>（三）项目申报书的格式与写法</a:t>
            </a:r>
            <a:endParaRPr lang="en-US" altLang="zh-CN" dirty="0"/>
          </a:p>
          <a:p>
            <a:r>
              <a:rPr lang="en-US" altLang="zh-CN" dirty="0"/>
              <a:t>1. </a:t>
            </a:r>
            <a:r>
              <a:rPr lang="zh-CN" altLang="en-US" dirty="0"/>
              <a:t>项目名称</a:t>
            </a:r>
            <a:endParaRPr lang="en-US" altLang="zh-CN" dirty="0"/>
          </a:p>
          <a:p>
            <a:r>
              <a:rPr lang="zh-CN" altLang="en-US" dirty="0"/>
              <a:t>项目名称是申报材料的第一印象，应简洁明了、主题突出，能够准确反映研究的核心内容。建议采用“关键词 </a:t>
            </a:r>
            <a:r>
              <a:rPr lang="en-US" altLang="zh-CN" dirty="0"/>
              <a:t>+ </a:t>
            </a:r>
            <a:r>
              <a:rPr lang="zh-CN" altLang="en-US" dirty="0"/>
              <a:t>研究方向”的方式命名，避免模糊表达或过于宽泛的题目。一个好的项目名称不仅有助于评审专家快速把握研究重点，也能体现项目的专业性和针对性。</a:t>
            </a:r>
          </a:p>
        </p:txBody>
      </p:sp>
      <p:sp>
        <p:nvSpPr>
          <p:cNvPr id="4" name="文本占位符 3">
            <a:extLst>
              <a:ext uri="{FF2B5EF4-FFF2-40B4-BE49-F238E27FC236}">
                <a16:creationId xmlns:a16="http://schemas.microsoft.com/office/drawing/2014/main" id="{BFFE28AA-3091-9FC3-A28D-C51D98B318D9}"/>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346265201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FCF38A-866C-C1D9-59AE-EDE3FAF850C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234433A-CFC3-F27F-3EE6-3CF8DD6A86ED}"/>
              </a:ext>
            </a:extLst>
          </p:cNvPr>
          <p:cNvSpPr>
            <a:spLocks noGrp="1"/>
          </p:cNvSpPr>
          <p:nvPr>
            <p:ph type="body" sz="quarter" idx="11"/>
          </p:nvPr>
        </p:nvSpPr>
        <p:spPr>
          <a:xfrm>
            <a:off x="337294" y="2223480"/>
            <a:ext cx="11275585" cy="3079497"/>
          </a:xfrm>
        </p:spPr>
        <p:txBody>
          <a:bodyPr/>
          <a:lstStyle/>
          <a:p>
            <a:r>
              <a:rPr lang="zh-CN" altLang="en-US" dirty="0"/>
              <a:t>四、项目申报书</a:t>
            </a:r>
            <a:endParaRPr lang="en-US" altLang="zh-CN" dirty="0"/>
          </a:p>
          <a:p>
            <a:r>
              <a:rPr lang="zh-CN" altLang="en-US" dirty="0"/>
              <a:t>（三）项目申报书的格式与写法</a:t>
            </a:r>
            <a:endParaRPr lang="en-US" altLang="zh-CN" dirty="0"/>
          </a:p>
          <a:p>
            <a:r>
              <a:rPr lang="en-US" altLang="zh-CN" dirty="0"/>
              <a:t>2. </a:t>
            </a:r>
            <a:r>
              <a:rPr lang="zh-CN" altLang="en-US" dirty="0"/>
              <a:t>项目目标</a:t>
            </a:r>
            <a:endParaRPr lang="en-US" altLang="zh-CN" dirty="0"/>
          </a:p>
          <a:p>
            <a:r>
              <a:rPr lang="zh-CN" altLang="en-US" dirty="0"/>
              <a:t>项目目标是整个申报书的核心，明确指出项目要解决的问题和期望达成的研究成果。在撰写时应使用陈述句而非疑问句，避免将研究对象误写为目标。项目目标应当具体、可衡量，并突出其理论价值或现实意义。</a:t>
            </a:r>
          </a:p>
        </p:txBody>
      </p:sp>
      <p:sp>
        <p:nvSpPr>
          <p:cNvPr id="4" name="文本占位符 3">
            <a:extLst>
              <a:ext uri="{FF2B5EF4-FFF2-40B4-BE49-F238E27FC236}">
                <a16:creationId xmlns:a16="http://schemas.microsoft.com/office/drawing/2014/main" id="{BFB67E82-AE14-E701-F918-4294AAE77088}"/>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424248053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199957-1BD2-688B-5DE7-87213681CBB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4FCC6A2-33AB-E948-EE90-8EE9502F7273}"/>
              </a:ext>
            </a:extLst>
          </p:cNvPr>
          <p:cNvSpPr>
            <a:spLocks noGrp="1"/>
          </p:cNvSpPr>
          <p:nvPr>
            <p:ph type="body" sz="quarter" idx="11"/>
          </p:nvPr>
        </p:nvSpPr>
        <p:spPr>
          <a:xfrm>
            <a:off x="337294" y="1969564"/>
            <a:ext cx="11275585" cy="3587329"/>
          </a:xfrm>
        </p:spPr>
        <p:txBody>
          <a:bodyPr/>
          <a:lstStyle/>
          <a:p>
            <a:r>
              <a:rPr lang="zh-CN" altLang="en-US" dirty="0"/>
              <a:t>四、项目申报书</a:t>
            </a:r>
            <a:endParaRPr lang="en-US" altLang="zh-CN" dirty="0"/>
          </a:p>
          <a:p>
            <a:r>
              <a:rPr lang="zh-CN" altLang="en-US" dirty="0"/>
              <a:t>（三）项目申报书的格式与写法</a:t>
            </a:r>
            <a:endParaRPr lang="en-US" altLang="zh-CN" dirty="0"/>
          </a:p>
          <a:p>
            <a:r>
              <a:rPr lang="en-US" altLang="zh-CN" dirty="0"/>
              <a:t>3. </a:t>
            </a:r>
            <a:r>
              <a:rPr lang="zh-CN" altLang="en-US" dirty="0"/>
              <a:t>研究内容</a:t>
            </a:r>
            <a:endParaRPr lang="en-US" altLang="zh-CN" dirty="0"/>
          </a:p>
          <a:p>
            <a:r>
              <a:rPr lang="zh-CN" altLang="en-US" dirty="0"/>
              <a:t>研究内容是对项目目标的具体展开，围绕核心问题分点说明研究的重点方面。应使用陈述性语言，避免以问题形式罗列。每项研究内容都应具有可操作性和逻辑关联性，体现出项目的研究深度和系统性。此外，可以结合研究重点、难点与创新点进行适当说明，使内容更具条理性和说服力。</a:t>
            </a:r>
          </a:p>
        </p:txBody>
      </p:sp>
      <p:sp>
        <p:nvSpPr>
          <p:cNvPr id="4" name="文本占位符 3">
            <a:extLst>
              <a:ext uri="{FF2B5EF4-FFF2-40B4-BE49-F238E27FC236}">
                <a16:creationId xmlns:a16="http://schemas.microsoft.com/office/drawing/2014/main" id="{DF37A759-74DD-DD10-2FD5-F05131DCD34C}"/>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319563270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63467C-4039-3AA8-0190-CF5EC0673D3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2097737-8903-D5D5-9043-A7CD801FEEA8}"/>
              </a:ext>
            </a:extLst>
          </p:cNvPr>
          <p:cNvSpPr>
            <a:spLocks noGrp="1"/>
          </p:cNvSpPr>
          <p:nvPr>
            <p:ph type="body" sz="quarter" idx="11"/>
          </p:nvPr>
        </p:nvSpPr>
        <p:spPr>
          <a:xfrm>
            <a:off x="337294" y="1715649"/>
            <a:ext cx="11275585" cy="4095160"/>
          </a:xfrm>
        </p:spPr>
        <p:txBody>
          <a:bodyPr/>
          <a:lstStyle/>
          <a:p>
            <a:r>
              <a:rPr lang="zh-CN" altLang="en-US" dirty="0"/>
              <a:t>四、项目申报书</a:t>
            </a:r>
            <a:endParaRPr lang="en-US" altLang="zh-CN" dirty="0"/>
          </a:p>
          <a:p>
            <a:r>
              <a:rPr lang="zh-CN" altLang="en-US" dirty="0"/>
              <a:t>（三）项目申报书的格式与写法</a:t>
            </a:r>
            <a:endParaRPr lang="en-US" altLang="zh-CN" dirty="0"/>
          </a:p>
          <a:p>
            <a:r>
              <a:rPr lang="en-US" altLang="zh-CN" dirty="0"/>
              <a:t>4. </a:t>
            </a:r>
            <a:r>
              <a:rPr lang="zh-CN" altLang="en-US" dirty="0"/>
              <a:t>项目创新特色</a:t>
            </a:r>
            <a:endParaRPr lang="en-US" altLang="zh-CN" dirty="0"/>
          </a:p>
          <a:p>
            <a:r>
              <a:rPr lang="zh-CN" altLang="en-US" dirty="0"/>
              <a:t>创新特色是评审专家关注的重点之一，应体现项目的独特价值。可以从问题创新、方法创新、结论创新、数据创新和政策建议创新等角度切入。对于大学生来说，实现理论创新难度较大，因此更应侧重于方法创新和结论创新。例如，采用新的研究方法、提出新的分析视角或得出新的认识，都可以成为项目创新的亮点。在写作时应具体说明创新之处及其带来的积极影响。</a:t>
            </a:r>
          </a:p>
        </p:txBody>
      </p:sp>
      <p:sp>
        <p:nvSpPr>
          <p:cNvPr id="4" name="文本占位符 3">
            <a:extLst>
              <a:ext uri="{FF2B5EF4-FFF2-40B4-BE49-F238E27FC236}">
                <a16:creationId xmlns:a16="http://schemas.microsoft.com/office/drawing/2014/main" id="{D912A1A3-784D-0B60-5CCD-CD8AC782FB4B}"/>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428800563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E9F26A-DB59-67E3-3D86-8E37978D9C3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0006FF3-C28D-D132-85B3-8ED28D2170EE}"/>
              </a:ext>
            </a:extLst>
          </p:cNvPr>
          <p:cNvSpPr>
            <a:spLocks noGrp="1"/>
          </p:cNvSpPr>
          <p:nvPr>
            <p:ph type="body" sz="quarter" idx="11"/>
          </p:nvPr>
        </p:nvSpPr>
        <p:spPr>
          <a:xfrm>
            <a:off x="337294" y="1715649"/>
            <a:ext cx="11275585" cy="4095160"/>
          </a:xfrm>
        </p:spPr>
        <p:txBody>
          <a:bodyPr/>
          <a:lstStyle/>
          <a:p>
            <a:r>
              <a:rPr lang="zh-CN" altLang="en-US" dirty="0"/>
              <a:t>四、项目申报书</a:t>
            </a:r>
            <a:endParaRPr lang="en-US" altLang="zh-CN" dirty="0"/>
          </a:p>
          <a:p>
            <a:r>
              <a:rPr lang="zh-CN" altLang="en-US" dirty="0"/>
              <a:t>（三）项目申报书的格式与写法</a:t>
            </a:r>
            <a:endParaRPr lang="en-US" altLang="zh-CN" dirty="0"/>
          </a:p>
          <a:p>
            <a:r>
              <a:rPr lang="en-US" altLang="zh-CN" dirty="0"/>
              <a:t>5. </a:t>
            </a:r>
            <a:r>
              <a:rPr lang="zh-CN" altLang="en-US" dirty="0"/>
              <a:t>研究方案</a:t>
            </a:r>
            <a:endParaRPr lang="en-US" altLang="zh-CN" dirty="0"/>
          </a:p>
          <a:p>
            <a:r>
              <a:rPr lang="zh-CN" altLang="en-US" dirty="0"/>
              <a:t>研究方案是项目实施的技术路径，需明确研究思路、方法、步骤和技术路线。文科类项目应强调研究思路的合理性与研究方法的适用性，说明选择某一种方法的目的和依据，并突出其可行性。理工科项目则应提出具体的技术路线图，用图表展示研究流程，并辅以文字解释各环节之间的关系。无论文理科，研究方案都应逻辑清晰、步骤明确、具有可操作性。</a:t>
            </a:r>
          </a:p>
        </p:txBody>
      </p:sp>
      <p:sp>
        <p:nvSpPr>
          <p:cNvPr id="4" name="文本占位符 3">
            <a:extLst>
              <a:ext uri="{FF2B5EF4-FFF2-40B4-BE49-F238E27FC236}">
                <a16:creationId xmlns:a16="http://schemas.microsoft.com/office/drawing/2014/main" id="{43E3AC99-8450-E53E-5667-88A72E1CA6E8}"/>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206391908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7A5DCB-897B-E4BC-617F-89D0BE3A8E2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7E93E89-CCEA-FD49-C9A3-5CBFC6AA6248}"/>
              </a:ext>
            </a:extLst>
          </p:cNvPr>
          <p:cNvSpPr>
            <a:spLocks noGrp="1"/>
          </p:cNvSpPr>
          <p:nvPr>
            <p:ph type="body" sz="quarter" idx="11"/>
          </p:nvPr>
        </p:nvSpPr>
        <p:spPr>
          <a:xfrm>
            <a:off x="337294" y="1715649"/>
            <a:ext cx="11275585" cy="4095160"/>
          </a:xfrm>
        </p:spPr>
        <p:txBody>
          <a:bodyPr/>
          <a:lstStyle/>
          <a:p>
            <a:r>
              <a:rPr lang="zh-CN" altLang="en-US" dirty="0"/>
              <a:t>四、项目申报书</a:t>
            </a:r>
            <a:endParaRPr lang="en-US" altLang="zh-CN" dirty="0"/>
          </a:p>
          <a:p>
            <a:r>
              <a:rPr lang="zh-CN" altLang="en-US" dirty="0"/>
              <a:t>（三）项目申报书的格式与写法</a:t>
            </a:r>
            <a:endParaRPr lang="en-US" altLang="zh-CN" dirty="0"/>
          </a:p>
          <a:p>
            <a:r>
              <a:rPr lang="en-US" altLang="zh-CN" dirty="0"/>
              <a:t>6. </a:t>
            </a:r>
            <a:r>
              <a:rPr lang="zh-CN" altLang="en-US" dirty="0"/>
              <a:t>可行性分析</a:t>
            </a:r>
            <a:endParaRPr lang="en-US" altLang="zh-CN" dirty="0"/>
          </a:p>
          <a:p>
            <a:r>
              <a:rPr lang="zh-CN" altLang="en-US" dirty="0"/>
              <a:t>可行性分析用于论证项目是否具备完成条件，主要包括理论可行性、实践可行性和团队可行性三个方面。理论可行性强调研究思路的科学性和逻辑性；实践可行性包括研究方法的适用性、数据获取的便利性等；团队可行性则体现为成员的专业背景匹配度、分工合理性和指导教师的支持力度。此外，还可以补充前期研究成果、相关课程学习情况等内容作为支撑材料，增强项目的可信度。</a:t>
            </a:r>
          </a:p>
        </p:txBody>
      </p:sp>
      <p:sp>
        <p:nvSpPr>
          <p:cNvPr id="4" name="文本占位符 3">
            <a:extLst>
              <a:ext uri="{FF2B5EF4-FFF2-40B4-BE49-F238E27FC236}">
                <a16:creationId xmlns:a16="http://schemas.microsoft.com/office/drawing/2014/main" id="{0E3050DE-EAD9-EC05-D359-AEC0CC29433A}"/>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230406565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627CD3-E1E7-255E-8D1E-5419E3D8941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B8A955B-875C-C029-E615-F5309E25A13F}"/>
              </a:ext>
            </a:extLst>
          </p:cNvPr>
          <p:cNvSpPr>
            <a:spLocks noGrp="1"/>
          </p:cNvSpPr>
          <p:nvPr>
            <p:ph type="body" sz="quarter" idx="11"/>
          </p:nvPr>
        </p:nvSpPr>
        <p:spPr>
          <a:xfrm>
            <a:off x="337294" y="2223466"/>
            <a:ext cx="11275585" cy="3079497"/>
          </a:xfrm>
        </p:spPr>
        <p:txBody>
          <a:bodyPr/>
          <a:lstStyle/>
          <a:p>
            <a:r>
              <a:rPr lang="zh-CN" altLang="en-US" dirty="0"/>
              <a:t>二、应用文写作的材料</a:t>
            </a:r>
            <a:endParaRPr lang="en-US" altLang="zh-CN" dirty="0"/>
          </a:p>
          <a:p>
            <a:r>
              <a:rPr lang="zh-CN" altLang="en-US" dirty="0"/>
              <a:t>（二）材料的采集</a:t>
            </a:r>
            <a:endParaRPr lang="en-US" altLang="zh-CN" dirty="0"/>
          </a:p>
          <a:p>
            <a:r>
              <a:rPr lang="en-US" altLang="zh-CN" dirty="0"/>
              <a:t>1. </a:t>
            </a:r>
            <a:r>
              <a:rPr lang="zh-CN" altLang="en-US" dirty="0"/>
              <a:t>观察法</a:t>
            </a:r>
            <a:endParaRPr lang="en-US" altLang="zh-CN" dirty="0"/>
          </a:p>
          <a:p>
            <a:r>
              <a:rPr lang="zh-CN" altLang="en-US" dirty="0"/>
              <a:t>通过有计划、有目的地对对象进行观察、记录，获得第一手材料。观察要做到客观、系统、动态，确保所获材料的真实性和完整性。同时，结合亲身体验，可以更深入地理解所观察到的现象。</a:t>
            </a:r>
            <a:endParaRPr lang="en-US" altLang="zh-CN" dirty="0"/>
          </a:p>
        </p:txBody>
      </p:sp>
      <p:sp>
        <p:nvSpPr>
          <p:cNvPr id="4" name="文本占位符 3">
            <a:extLst>
              <a:ext uri="{FF2B5EF4-FFF2-40B4-BE49-F238E27FC236}">
                <a16:creationId xmlns:a16="http://schemas.microsoft.com/office/drawing/2014/main" id="{31545E56-E5F2-A3D5-0B30-B6E4E2FD7C5D}"/>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270767871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61A523-B217-4505-9ADC-2F9CCDD00FD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528AA95-3C87-88A1-9A39-585726E01050}"/>
              </a:ext>
            </a:extLst>
          </p:cNvPr>
          <p:cNvSpPr>
            <a:spLocks noGrp="1"/>
          </p:cNvSpPr>
          <p:nvPr>
            <p:ph type="body" sz="quarter" idx="11"/>
          </p:nvPr>
        </p:nvSpPr>
        <p:spPr>
          <a:xfrm>
            <a:off x="337294" y="1969564"/>
            <a:ext cx="11275585" cy="3587329"/>
          </a:xfrm>
        </p:spPr>
        <p:txBody>
          <a:bodyPr/>
          <a:lstStyle/>
          <a:p>
            <a:r>
              <a:rPr lang="zh-CN" altLang="en-US" dirty="0"/>
              <a:t>四、项目申报书</a:t>
            </a:r>
            <a:endParaRPr lang="en-US" altLang="zh-CN" dirty="0"/>
          </a:p>
          <a:p>
            <a:r>
              <a:rPr lang="zh-CN" altLang="en-US" dirty="0"/>
              <a:t>（三）项目申报书的格式与写法</a:t>
            </a:r>
            <a:endParaRPr lang="en-US" altLang="zh-CN" dirty="0"/>
          </a:p>
          <a:p>
            <a:r>
              <a:rPr lang="en-US" altLang="zh-CN" dirty="0"/>
              <a:t>7. </a:t>
            </a:r>
            <a:r>
              <a:rPr lang="zh-CN" altLang="en-US" dirty="0"/>
              <a:t>研究进度安排</a:t>
            </a:r>
            <a:endParaRPr lang="en-US" altLang="zh-CN" dirty="0"/>
          </a:p>
          <a:p>
            <a:r>
              <a:rPr lang="zh-CN" altLang="en-US" dirty="0"/>
              <a:t>合理的研究进度有助于提升项目管理效率，一般分为 </a:t>
            </a:r>
            <a:r>
              <a:rPr lang="en-US" altLang="zh-CN" dirty="0"/>
              <a:t>3 </a:t>
            </a:r>
            <a:r>
              <a:rPr lang="zh-CN" altLang="en-US" dirty="0"/>
              <a:t>至 </a:t>
            </a:r>
            <a:r>
              <a:rPr lang="en-US" altLang="zh-CN" dirty="0"/>
              <a:t>5 </a:t>
            </a:r>
            <a:r>
              <a:rPr lang="zh-CN" altLang="en-US" dirty="0"/>
              <a:t>个阶段。每个阶段的任务应具体明确。在安排进度时，应考虑中期检查节点，预留应对突发情况的时间。时间安排要科学合理，既要保证研究质量，也要确保项目按时结题。建议按月份划分阶段性任务，并简要说明各阶段的研究内容和预期成果。</a:t>
            </a:r>
          </a:p>
        </p:txBody>
      </p:sp>
      <p:sp>
        <p:nvSpPr>
          <p:cNvPr id="4" name="文本占位符 3">
            <a:extLst>
              <a:ext uri="{FF2B5EF4-FFF2-40B4-BE49-F238E27FC236}">
                <a16:creationId xmlns:a16="http://schemas.microsoft.com/office/drawing/2014/main" id="{456AF1C9-65C1-79D4-8A2E-EF878B2AA71E}"/>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379665007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28DBAC-F5EA-CA57-5E26-7325BE9FC0A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022A37F-2428-DC9E-E188-7D5E839E54F9}"/>
              </a:ext>
            </a:extLst>
          </p:cNvPr>
          <p:cNvSpPr>
            <a:spLocks noGrp="1"/>
          </p:cNvSpPr>
          <p:nvPr>
            <p:ph type="body" sz="quarter" idx="11"/>
          </p:nvPr>
        </p:nvSpPr>
        <p:spPr>
          <a:xfrm>
            <a:off x="337294" y="1969564"/>
            <a:ext cx="11275585" cy="3587329"/>
          </a:xfrm>
        </p:spPr>
        <p:txBody>
          <a:bodyPr/>
          <a:lstStyle/>
          <a:p>
            <a:r>
              <a:rPr lang="zh-CN" altLang="en-US" dirty="0"/>
              <a:t>四、项目申报书</a:t>
            </a:r>
            <a:endParaRPr lang="en-US" altLang="zh-CN" dirty="0"/>
          </a:p>
          <a:p>
            <a:r>
              <a:rPr lang="zh-CN" altLang="en-US" dirty="0"/>
              <a:t>（三）项目申报书的格式与写法</a:t>
            </a:r>
            <a:endParaRPr lang="en-US" altLang="zh-CN" dirty="0"/>
          </a:p>
          <a:p>
            <a:r>
              <a:rPr lang="en-US" altLang="zh-CN" dirty="0"/>
              <a:t>8. </a:t>
            </a:r>
            <a:r>
              <a:rPr lang="zh-CN" altLang="en-US" dirty="0"/>
              <a:t>项目组成员分工</a:t>
            </a:r>
            <a:endParaRPr lang="en-US" altLang="zh-CN" dirty="0"/>
          </a:p>
          <a:p>
            <a:r>
              <a:rPr lang="zh-CN" altLang="en-US" dirty="0"/>
              <a:t>成员分工体现团队协作能力，建议以“研究内容为主线”进行分配，而不是以个人为主线。这样可以避免出现“接力式”工作模式，增强团队的整体合作性。在写作时，可以采用文字描述或表格形式，明确每位成员在不同研究阶段所承担的具体任务。同时，强调成员之间的交叉配合，展现团队协作精神。</a:t>
            </a:r>
          </a:p>
        </p:txBody>
      </p:sp>
      <p:sp>
        <p:nvSpPr>
          <p:cNvPr id="4" name="文本占位符 3">
            <a:extLst>
              <a:ext uri="{FF2B5EF4-FFF2-40B4-BE49-F238E27FC236}">
                <a16:creationId xmlns:a16="http://schemas.microsoft.com/office/drawing/2014/main" id="{0E5A8D9A-5B2C-5CEE-73E6-D0828621CFDD}"/>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185485369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6637EC-0F5E-D5E3-3B6F-26FBBDE7976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923E58D-6EC4-37C4-D155-BC640A0189A1}"/>
              </a:ext>
            </a:extLst>
          </p:cNvPr>
          <p:cNvSpPr>
            <a:spLocks noGrp="1"/>
          </p:cNvSpPr>
          <p:nvPr>
            <p:ph type="body" sz="quarter" idx="11"/>
          </p:nvPr>
        </p:nvSpPr>
        <p:spPr>
          <a:xfrm>
            <a:off x="337294" y="1969564"/>
            <a:ext cx="11275585" cy="3587329"/>
          </a:xfrm>
        </p:spPr>
        <p:txBody>
          <a:bodyPr/>
          <a:lstStyle/>
          <a:p>
            <a:r>
              <a:rPr lang="zh-CN" altLang="en-US" dirty="0"/>
              <a:t>四、项目申报书</a:t>
            </a:r>
            <a:endParaRPr lang="en-US" altLang="zh-CN" dirty="0"/>
          </a:p>
          <a:p>
            <a:r>
              <a:rPr lang="zh-CN" altLang="en-US" dirty="0"/>
              <a:t>（三）项目申报书的格式与写法</a:t>
            </a:r>
            <a:endParaRPr lang="en-US" altLang="zh-CN" dirty="0"/>
          </a:p>
          <a:p>
            <a:r>
              <a:rPr lang="en-US" altLang="zh-CN" dirty="0"/>
              <a:t>9. </a:t>
            </a:r>
            <a:r>
              <a:rPr lang="zh-CN" altLang="en-US" dirty="0"/>
              <a:t>预期成果</a:t>
            </a:r>
            <a:endParaRPr lang="en-US" altLang="zh-CN" dirty="0"/>
          </a:p>
          <a:p>
            <a:r>
              <a:rPr lang="zh-CN" altLang="en-US" dirty="0"/>
              <a:t>预期成果是对项目结题时产出的预估，应具体、可量化。常见的成果形式包括论文、研究报告、数据库、专利、软件、政策建议等。文科项目可侧重论文和研究报告，理工科项目则可增加技术开发类成果。写作时应条目式列出各项成果，并注明数量、用途及预期影响。同时，强调成果的实际应用价值，有助于提升项目的评审得分。</a:t>
            </a:r>
          </a:p>
        </p:txBody>
      </p:sp>
      <p:sp>
        <p:nvSpPr>
          <p:cNvPr id="4" name="文本占位符 3">
            <a:extLst>
              <a:ext uri="{FF2B5EF4-FFF2-40B4-BE49-F238E27FC236}">
                <a16:creationId xmlns:a16="http://schemas.microsoft.com/office/drawing/2014/main" id="{52FDC154-7084-C66C-0C56-0B394611568D}"/>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236774406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F933FD-7ED2-FEAB-9E25-3FDCD1CA1CB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8DC7AD2-AC6C-E001-E8D6-94EED51DC13B}"/>
              </a:ext>
            </a:extLst>
          </p:cNvPr>
          <p:cNvSpPr>
            <a:spLocks noGrp="1"/>
          </p:cNvSpPr>
          <p:nvPr>
            <p:ph type="body" sz="quarter" idx="11"/>
          </p:nvPr>
        </p:nvSpPr>
        <p:spPr>
          <a:xfrm>
            <a:off x="337294" y="1969564"/>
            <a:ext cx="11275585" cy="3587329"/>
          </a:xfrm>
        </p:spPr>
        <p:txBody>
          <a:bodyPr/>
          <a:lstStyle/>
          <a:p>
            <a:r>
              <a:rPr lang="zh-CN" altLang="en-US" dirty="0"/>
              <a:t>四、项目申报书</a:t>
            </a:r>
            <a:endParaRPr lang="en-US" altLang="zh-CN" dirty="0"/>
          </a:p>
          <a:p>
            <a:r>
              <a:rPr lang="zh-CN" altLang="en-US" dirty="0"/>
              <a:t>（三）项目申报书的格式与写法</a:t>
            </a:r>
            <a:endParaRPr lang="en-US" altLang="zh-CN" dirty="0"/>
          </a:p>
          <a:p>
            <a:r>
              <a:rPr lang="en-US" altLang="zh-CN" dirty="0"/>
              <a:t>10. </a:t>
            </a:r>
            <a:r>
              <a:rPr lang="zh-CN" altLang="en-US" dirty="0"/>
              <a:t>经费预算</a:t>
            </a:r>
            <a:endParaRPr lang="en-US" altLang="zh-CN" dirty="0"/>
          </a:p>
          <a:p>
            <a:r>
              <a:rPr lang="zh-CN" altLang="en-US" dirty="0"/>
              <a:t>经费预算是项目申报的重要组成部分，应根据实际需求科学编制。常见开支类别包括资料费、调研费、会议差旅费、专家咨询费、印刷费及其他杂费。在写作时应分类列示，注明每一项支出的具体用途和测算依据。所有开支应遵循“目标相关性、政策相符性、经济合理性”原则，确保合规、真实、有效。</a:t>
            </a:r>
          </a:p>
        </p:txBody>
      </p:sp>
      <p:sp>
        <p:nvSpPr>
          <p:cNvPr id="4" name="文本占位符 3">
            <a:extLst>
              <a:ext uri="{FF2B5EF4-FFF2-40B4-BE49-F238E27FC236}">
                <a16:creationId xmlns:a16="http://schemas.microsoft.com/office/drawing/2014/main" id="{A396C94E-D0EA-C5E7-F869-1B07868A2C16}"/>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126771427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A9060E-CC89-C076-AFC6-DEA362D00D7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C52304F-EDB6-45AD-B268-5E0A107D36A3}"/>
              </a:ext>
            </a:extLst>
          </p:cNvPr>
          <p:cNvSpPr>
            <a:spLocks noGrp="1"/>
          </p:cNvSpPr>
          <p:nvPr>
            <p:ph type="body" sz="quarter" idx="11"/>
          </p:nvPr>
        </p:nvSpPr>
        <p:spPr>
          <a:xfrm>
            <a:off x="337294" y="1969564"/>
            <a:ext cx="11275585" cy="3587329"/>
          </a:xfrm>
        </p:spPr>
        <p:txBody>
          <a:bodyPr/>
          <a:lstStyle/>
          <a:p>
            <a:r>
              <a:rPr lang="zh-CN" altLang="en-US" dirty="0"/>
              <a:t>四、项目申报书</a:t>
            </a:r>
            <a:endParaRPr lang="en-US" altLang="zh-CN" dirty="0"/>
          </a:p>
          <a:p>
            <a:r>
              <a:rPr lang="zh-CN" altLang="en-US" dirty="0"/>
              <a:t>（三）项目申报书的格式与写法</a:t>
            </a:r>
            <a:endParaRPr lang="en-US" altLang="zh-CN" dirty="0"/>
          </a:p>
          <a:p>
            <a:r>
              <a:rPr lang="en-US" altLang="zh-CN" dirty="0"/>
              <a:t>11. </a:t>
            </a:r>
            <a:r>
              <a:rPr lang="zh-CN" altLang="en-US" dirty="0"/>
              <a:t>专家意见</a:t>
            </a:r>
            <a:endParaRPr lang="en-US" altLang="zh-CN" dirty="0"/>
          </a:p>
          <a:p>
            <a:r>
              <a:rPr lang="zh-CN" altLang="en-US" dirty="0"/>
              <a:t>专家意见是项目可信度的重要加分项。在写作时不应仅写“同意推荐”，而应从专业角度出发，评价项目的可行性、团队的能力以及项目的现实意义。对于学校内部创新创业项目，指导教师应表达愿意提供持续指导的态度，增强评审专家对项目的信任感。建议语言简洁、内容具体，突出对项目的支持。</a:t>
            </a:r>
          </a:p>
        </p:txBody>
      </p:sp>
      <p:sp>
        <p:nvSpPr>
          <p:cNvPr id="4" name="文本占位符 3">
            <a:extLst>
              <a:ext uri="{FF2B5EF4-FFF2-40B4-BE49-F238E27FC236}">
                <a16:creationId xmlns:a16="http://schemas.microsoft.com/office/drawing/2014/main" id="{9CE26F4E-FD48-B3A4-C546-0C871A2F4020}"/>
              </a:ext>
            </a:extLst>
          </p:cNvPr>
          <p:cNvSpPr>
            <a:spLocks noGrp="1"/>
          </p:cNvSpPr>
          <p:nvPr>
            <p:ph type="body" sz="quarter" idx="10"/>
          </p:nvPr>
        </p:nvSpPr>
        <p:spPr/>
        <p:txBody>
          <a:bodyPr/>
          <a:lstStyle/>
          <a:p>
            <a:r>
              <a:rPr lang="zh-CN" altLang="en-US" dirty="0"/>
              <a:t>常用科技文书写作</a:t>
            </a:r>
          </a:p>
        </p:txBody>
      </p:sp>
    </p:spTree>
    <p:extLst>
      <p:ext uri="{BB962C8B-B14F-4D97-AF65-F5344CB8AC3E}">
        <p14:creationId xmlns:p14="http://schemas.microsoft.com/office/powerpoint/2010/main" val="112431168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E97C2195-A0B8-ECED-282E-A85411DE8CE2}"/>
              </a:ext>
            </a:extLst>
          </p:cNvPr>
          <p:cNvSpPr>
            <a:spLocks noGrp="1"/>
          </p:cNvSpPr>
          <p:nvPr>
            <p:ph type="body" sz="quarter" idx="11"/>
          </p:nvPr>
        </p:nvSpPr>
        <p:spPr/>
        <p:txBody>
          <a:bodyPr/>
          <a:lstStyle/>
          <a:p>
            <a:r>
              <a:rPr lang="zh-CN" altLang="en-US" dirty="0"/>
              <a:t>第六章</a:t>
            </a:r>
          </a:p>
        </p:txBody>
      </p:sp>
      <p:sp>
        <p:nvSpPr>
          <p:cNvPr id="6" name="文本占位符 5">
            <a:extLst>
              <a:ext uri="{FF2B5EF4-FFF2-40B4-BE49-F238E27FC236}">
                <a16:creationId xmlns:a16="http://schemas.microsoft.com/office/drawing/2014/main" id="{0BD7EC65-1571-2D2C-B2E3-8A64B5774153}"/>
              </a:ext>
            </a:extLst>
          </p:cNvPr>
          <p:cNvSpPr>
            <a:spLocks noGrp="1"/>
          </p:cNvSpPr>
          <p:nvPr>
            <p:ph type="body" sz="quarter" idx="12"/>
          </p:nvPr>
        </p:nvSpPr>
        <p:spPr/>
        <p:txBody>
          <a:bodyPr/>
          <a:lstStyle/>
          <a:p>
            <a:r>
              <a:rPr lang="zh-CN" altLang="en-US" dirty="0"/>
              <a:t>经济文书写作</a:t>
            </a:r>
          </a:p>
        </p:txBody>
      </p:sp>
    </p:spTree>
    <p:extLst>
      <p:ext uri="{BB962C8B-B14F-4D97-AF65-F5344CB8AC3E}">
        <p14:creationId xmlns:p14="http://schemas.microsoft.com/office/powerpoint/2010/main" val="329266311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4DB812E0-5991-C651-19CE-A5FB186C4D21}"/>
              </a:ext>
            </a:extLst>
          </p:cNvPr>
          <p:cNvSpPr>
            <a:spLocks noGrp="1"/>
          </p:cNvSpPr>
          <p:nvPr>
            <p:ph type="body" sz="quarter" idx="10"/>
          </p:nvPr>
        </p:nvSpPr>
        <p:spPr/>
        <p:txBody>
          <a:bodyPr/>
          <a:lstStyle/>
          <a:p>
            <a:r>
              <a:rPr lang="zh-CN" altLang="en-US" dirty="0"/>
              <a:t>第六章</a:t>
            </a:r>
          </a:p>
        </p:txBody>
      </p:sp>
      <p:sp>
        <p:nvSpPr>
          <p:cNvPr id="5" name="文本占位符 4">
            <a:extLst>
              <a:ext uri="{FF2B5EF4-FFF2-40B4-BE49-F238E27FC236}">
                <a16:creationId xmlns:a16="http://schemas.microsoft.com/office/drawing/2014/main" id="{E6D0F047-B4F2-E9C6-C8B3-E1953204940F}"/>
              </a:ext>
            </a:extLst>
          </p:cNvPr>
          <p:cNvSpPr>
            <a:spLocks noGrp="1"/>
          </p:cNvSpPr>
          <p:nvPr>
            <p:ph type="body" sz="quarter" idx="11"/>
          </p:nvPr>
        </p:nvSpPr>
        <p:spPr/>
        <p:txBody>
          <a:bodyPr/>
          <a:lstStyle/>
          <a:p>
            <a:r>
              <a:rPr lang="zh-CN" altLang="en-US" dirty="0"/>
              <a:t>经济文书写作</a:t>
            </a:r>
          </a:p>
        </p:txBody>
      </p:sp>
      <p:sp>
        <p:nvSpPr>
          <p:cNvPr id="6" name="文本占位符 5">
            <a:extLst>
              <a:ext uri="{FF2B5EF4-FFF2-40B4-BE49-F238E27FC236}">
                <a16:creationId xmlns:a16="http://schemas.microsoft.com/office/drawing/2014/main" id="{847630A3-BD9E-E21D-FB3C-326664FE4470}"/>
              </a:ext>
            </a:extLst>
          </p:cNvPr>
          <p:cNvSpPr>
            <a:spLocks noGrp="1"/>
          </p:cNvSpPr>
          <p:nvPr>
            <p:ph type="body" sz="quarter" idx="12"/>
          </p:nvPr>
        </p:nvSpPr>
        <p:spPr/>
        <p:txBody>
          <a:bodyPr/>
          <a:lstStyle/>
          <a:p>
            <a:r>
              <a:rPr lang="en-US" altLang="zh-CN" dirty="0"/>
              <a:t>•	</a:t>
            </a:r>
            <a:r>
              <a:rPr lang="zh-CN" altLang="en-US" dirty="0"/>
              <a:t>了解经济文书的概念、作用及常见类型。</a:t>
            </a:r>
          </a:p>
          <a:p>
            <a:r>
              <a:rPr lang="en-US" altLang="zh-CN" dirty="0"/>
              <a:t>•	</a:t>
            </a:r>
            <a:r>
              <a:rPr lang="zh-CN" altLang="en-US" dirty="0"/>
              <a:t>掌握经济合同、协议书等文书的写作要求。</a:t>
            </a:r>
          </a:p>
          <a:p>
            <a:r>
              <a:rPr lang="en-US" altLang="zh-CN" dirty="0"/>
              <a:t>•	</a:t>
            </a:r>
            <a:r>
              <a:rPr lang="zh-CN" altLang="en-US" dirty="0"/>
              <a:t>了解 </a:t>
            </a:r>
            <a:r>
              <a:rPr lang="en-US" altLang="zh-CN" dirty="0"/>
              <a:t>AI </a:t>
            </a:r>
            <a:r>
              <a:rPr lang="zh-CN" altLang="en-US" dirty="0"/>
              <a:t>在经济文书写作中的作用与边界。</a:t>
            </a:r>
          </a:p>
        </p:txBody>
      </p:sp>
    </p:spTree>
    <p:extLst>
      <p:ext uri="{BB962C8B-B14F-4D97-AF65-F5344CB8AC3E}">
        <p14:creationId xmlns:p14="http://schemas.microsoft.com/office/powerpoint/2010/main" val="205173267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B8E35F-2B42-D017-CB6D-EF42304C46C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A094A0C-DB69-DD62-9B78-C9B6792A3C23}"/>
              </a:ext>
            </a:extLst>
          </p:cNvPr>
          <p:cNvSpPr>
            <a:spLocks noGrp="1"/>
          </p:cNvSpPr>
          <p:nvPr>
            <p:ph type="body" sz="quarter" idx="10"/>
          </p:nvPr>
        </p:nvSpPr>
        <p:spPr/>
        <p:txBody>
          <a:bodyPr/>
          <a:lstStyle/>
          <a:p>
            <a:r>
              <a:rPr lang="zh-CN" altLang="en-US" dirty="0"/>
              <a:t>第六章</a:t>
            </a:r>
          </a:p>
        </p:txBody>
      </p:sp>
      <p:sp>
        <p:nvSpPr>
          <p:cNvPr id="5" name="文本占位符 4">
            <a:extLst>
              <a:ext uri="{FF2B5EF4-FFF2-40B4-BE49-F238E27FC236}">
                <a16:creationId xmlns:a16="http://schemas.microsoft.com/office/drawing/2014/main" id="{1D1981BC-259D-8524-853A-FBD6C75EFF4D}"/>
              </a:ext>
            </a:extLst>
          </p:cNvPr>
          <p:cNvSpPr>
            <a:spLocks noGrp="1"/>
          </p:cNvSpPr>
          <p:nvPr>
            <p:ph type="body" sz="quarter" idx="11"/>
          </p:nvPr>
        </p:nvSpPr>
        <p:spPr/>
        <p:txBody>
          <a:bodyPr/>
          <a:lstStyle/>
          <a:p>
            <a:r>
              <a:rPr lang="zh-CN" altLang="en-US" dirty="0"/>
              <a:t>经济文书写作</a:t>
            </a:r>
          </a:p>
        </p:txBody>
      </p:sp>
      <p:sp>
        <p:nvSpPr>
          <p:cNvPr id="6" name="文本占位符 5">
            <a:extLst>
              <a:ext uri="{FF2B5EF4-FFF2-40B4-BE49-F238E27FC236}">
                <a16:creationId xmlns:a16="http://schemas.microsoft.com/office/drawing/2014/main" id="{E1353C84-7385-879E-E607-A02B87EF2B73}"/>
              </a:ext>
            </a:extLst>
          </p:cNvPr>
          <p:cNvSpPr>
            <a:spLocks noGrp="1"/>
          </p:cNvSpPr>
          <p:nvPr>
            <p:ph type="body" sz="quarter" idx="12"/>
          </p:nvPr>
        </p:nvSpPr>
        <p:spPr/>
        <p:txBody>
          <a:bodyPr/>
          <a:lstStyle/>
          <a:p>
            <a:r>
              <a:rPr lang="en-US" altLang="zh-CN" dirty="0"/>
              <a:t>•	</a:t>
            </a:r>
            <a:r>
              <a:rPr lang="zh-CN" altLang="en-US" dirty="0"/>
              <a:t>能够撰写常见经济文书，满足商务活动需要。</a:t>
            </a:r>
          </a:p>
          <a:p>
            <a:r>
              <a:rPr lang="en-US" altLang="zh-CN" dirty="0"/>
              <a:t>•	</a:t>
            </a:r>
            <a:r>
              <a:rPr lang="zh-CN" altLang="en-US" dirty="0"/>
              <a:t>能准确表达经济事项，确保文书的法律效力。</a:t>
            </a:r>
          </a:p>
          <a:p>
            <a:r>
              <a:rPr lang="en-US" altLang="zh-CN" dirty="0"/>
              <a:t>•	</a:t>
            </a:r>
            <a:r>
              <a:rPr lang="zh-CN" altLang="en-US" dirty="0"/>
              <a:t>能够借助 </a:t>
            </a:r>
            <a:r>
              <a:rPr lang="en-US" altLang="zh-CN" dirty="0"/>
              <a:t>AI </a:t>
            </a:r>
            <a:r>
              <a:rPr lang="zh-CN" altLang="en-US" dirty="0"/>
              <a:t>快速定位复杂文本中的特定条款。</a:t>
            </a:r>
          </a:p>
        </p:txBody>
      </p:sp>
    </p:spTree>
    <p:extLst>
      <p:ext uri="{BB962C8B-B14F-4D97-AF65-F5344CB8AC3E}">
        <p14:creationId xmlns:p14="http://schemas.microsoft.com/office/powerpoint/2010/main" val="87244488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CBD6B2-F507-493B-4201-681BDD4A36B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091C5D4-4AFD-ECC3-E365-FD24A225ADAC}"/>
              </a:ext>
            </a:extLst>
          </p:cNvPr>
          <p:cNvSpPr>
            <a:spLocks noGrp="1"/>
          </p:cNvSpPr>
          <p:nvPr>
            <p:ph type="body" sz="quarter" idx="10"/>
          </p:nvPr>
        </p:nvSpPr>
        <p:spPr/>
        <p:txBody>
          <a:bodyPr/>
          <a:lstStyle/>
          <a:p>
            <a:r>
              <a:rPr lang="zh-CN" altLang="en-US" dirty="0"/>
              <a:t>第六章</a:t>
            </a:r>
          </a:p>
        </p:txBody>
      </p:sp>
      <p:sp>
        <p:nvSpPr>
          <p:cNvPr id="5" name="文本占位符 4">
            <a:extLst>
              <a:ext uri="{FF2B5EF4-FFF2-40B4-BE49-F238E27FC236}">
                <a16:creationId xmlns:a16="http://schemas.microsoft.com/office/drawing/2014/main" id="{5BCD0655-42AC-37D3-FD0B-D1FE1EBC7C55}"/>
              </a:ext>
            </a:extLst>
          </p:cNvPr>
          <p:cNvSpPr>
            <a:spLocks noGrp="1"/>
          </p:cNvSpPr>
          <p:nvPr>
            <p:ph type="body" sz="quarter" idx="11"/>
          </p:nvPr>
        </p:nvSpPr>
        <p:spPr/>
        <p:txBody>
          <a:bodyPr/>
          <a:lstStyle/>
          <a:p>
            <a:r>
              <a:rPr lang="zh-CN" altLang="en-US" dirty="0"/>
              <a:t>经济文书写作</a:t>
            </a:r>
          </a:p>
        </p:txBody>
      </p:sp>
      <p:sp>
        <p:nvSpPr>
          <p:cNvPr id="6" name="文本占位符 5">
            <a:extLst>
              <a:ext uri="{FF2B5EF4-FFF2-40B4-BE49-F238E27FC236}">
                <a16:creationId xmlns:a16="http://schemas.microsoft.com/office/drawing/2014/main" id="{A07B6736-E2BA-7FC0-5929-ACB204FDA8B1}"/>
              </a:ext>
            </a:extLst>
          </p:cNvPr>
          <p:cNvSpPr>
            <a:spLocks noGrp="1"/>
          </p:cNvSpPr>
          <p:nvPr>
            <p:ph type="body" sz="quarter" idx="12"/>
          </p:nvPr>
        </p:nvSpPr>
        <p:spPr/>
        <p:txBody>
          <a:bodyPr/>
          <a:lstStyle/>
          <a:p>
            <a:r>
              <a:rPr lang="en-US" altLang="zh-CN" dirty="0"/>
              <a:t>•	</a:t>
            </a:r>
            <a:r>
              <a:rPr lang="zh-CN" altLang="en-US" dirty="0"/>
              <a:t>培养诚信经营意识和契约精神。</a:t>
            </a:r>
          </a:p>
          <a:p>
            <a:r>
              <a:rPr lang="en-US" altLang="zh-CN" dirty="0"/>
              <a:t>•	</a:t>
            </a:r>
            <a:r>
              <a:rPr lang="zh-CN" altLang="en-US" dirty="0"/>
              <a:t>增强责任意识，提升职业素养。</a:t>
            </a:r>
          </a:p>
          <a:p>
            <a:r>
              <a:rPr lang="en-US" altLang="zh-CN" dirty="0"/>
              <a:t>•	</a:t>
            </a:r>
            <a:r>
              <a:rPr lang="zh-CN" altLang="en-US" dirty="0"/>
              <a:t>强化商业秘密保护与数据安全底线。</a:t>
            </a:r>
          </a:p>
        </p:txBody>
      </p:sp>
    </p:spTree>
    <p:extLst>
      <p:ext uri="{BB962C8B-B14F-4D97-AF65-F5344CB8AC3E}">
        <p14:creationId xmlns:p14="http://schemas.microsoft.com/office/powerpoint/2010/main" val="365269404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9CB1606F-C126-CA74-FE05-BE891864ED34}"/>
              </a:ext>
            </a:extLst>
          </p:cNvPr>
          <p:cNvSpPr>
            <a:spLocks noGrp="1"/>
          </p:cNvSpPr>
          <p:nvPr>
            <p:ph type="body" sz="quarter" idx="11"/>
          </p:nvPr>
        </p:nvSpPr>
        <p:spPr/>
        <p:txBody>
          <a:bodyPr/>
          <a:lstStyle/>
          <a:p>
            <a:r>
              <a:rPr lang="zh-CN" altLang="en-US" dirty="0"/>
              <a:t>第一节</a:t>
            </a:r>
          </a:p>
        </p:txBody>
      </p:sp>
      <p:sp>
        <p:nvSpPr>
          <p:cNvPr id="6" name="文本占位符 5">
            <a:extLst>
              <a:ext uri="{FF2B5EF4-FFF2-40B4-BE49-F238E27FC236}">
                <a16:creationId xmlns:a16="http://schemas.microsoft.com/office/drawing/2014/main" id="{FB6F2977-6E65-C46B-5B1B-B078E4EFDDD9}"/>
              </a:ext>
            </a:extLst>
          </p:cNvPr>
          <p:cNvSpPr>
            <a:spLocks noGrp="1"/>
          </p:cNvSpPr>
          <p:nvPr>
            <p:ph type="body" sz="quarter" idx="12"/>
          </p:nvPr>
        </p:nvSpPr>
        <p:spPr/>
        <p:txBody>
          <a:bodyPr/>
          <a:lstStyle/>
          <a:p>
            <a:r>
              <a:rPr lang="zh-CN" altLang="en-US" dirty="0"/>
              <a:t>经济文书概述</a:t>
            </a:r>
          </a:p>
        </p:txBody>
      </p:sp>
    </p:spTree>
    <p:extLst>
      <p:ext uri="{BB962C8B-B14F-4D97-AF65-F5344CB8AC3E}">
        <p14:creationId xmlns:p14="http://schemas.microsoft.com/office/powerpoint/2010/main" val="369023578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F8FB61-B9D8-C2EF-081C-9D00010F054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0967015-00F4-8B7A-3083-C516BDB63E12}"/>
              </a:ext>
            </a:extLst>
          </p:cNvPr>
          <p:cNvSpPr>
            <a:spLocks noGrp="1"/>
          </p:cNvSpPr>
          <p:nvPr>
            <p:ph type="body" sz="quarter" idx="11"/>
          </p:nvPr>
        </p:nvSpPr>
        <p:spPr>
          <a:xfrm>
            <a:off x="337294" y="2477382"/>
            <a:ext cx="11275585" cy="2571666"/>
          </a:xfrm>
        </p:spPr>
        <p:txBody>
          <a:bodyPr/>
          <a:lstStyle/>
          <a:p>
            <a:r>
              <a:rPr lang="zh-CN" altLang="en-US" dirty="0"/>
              <a:t>二、应用文写作的材料</a:t>
            </a:r>
            <a:endParaRPr lang="en-US" altLang="zh-CN" dirty="0"/>
          </a:p>
          <a:p>
            <a:r>
              <a:rPr lang="zh-CN" altLang="en-US" dirty="0"/>
              <a:t>（二）材料的采集</a:t>
            </a:r>
            <a:endParaRPr lang="en-US" altLang="zh-CN" dirty="0"/>
          </a:p>
          <a:p>
            <a:r>
              <a:rPr lang="en-US" altLang="zh-CN" dirty="0"/>
              <a:t>2. </a:t>
            </a:r>
            <a:r>
              <a:rPr lang="zh-CN" altLang="en-US" dirty="0"/>
              <a:t>调查研究</a:t>
            </a:r>
            <a:endParaRPr lang="en-US" altLang="zh-CN" dirty="0"/>
          </a:p>
          <a:p>
            <a:r>
              <a:rPr lang="zh-CN" altLang="en-US" dirty="0"/>
              <a:t>通过问卷、访谈、座谈、实地走访等方式获取材料。调查研究是获取真实、可靠信息的重要手段，尤其适用于撰写报告、总结、建议等需要实证支撑的应用文。</a:t>
            </a:r>
            <a:endParaRPr lang="en-US" altLang="zh-CN" dirty="0"/>
          </a:p>
        </p:txBody>
      </p:sp>
      <p:sp>
        <p:nvSpPr>
          <p:cNvPr id="4" name="文本占位符 3">
            <a:extLst>
              <a:ext uri="{FF2B5EF4-FFF2-40B4-BE49-F238E27FC236}">
                <a16:creationId xmlns:a16="http://schemas.microsoft.com/office/drawing/2014/main" id="{AEB6471E-F450-0907-5074-594EF96F763B}"/>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65538491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a16="http://schemas.microsoft.com/office/drawing/2014/main" id="{369ED978-DEED-8EC4-0379-C32C0F3B3D25}"/>
              </a:ext>
            </a:extLst>
          </p:cNvPr>
          <p:cNvSpPr>
            <a:spLocks noGrp="1"/>
          </p:cNvSpPr>
          <p:nvPr>
            <p:ph type="body" sz="quarter" idx="11"/>
          </p:nvPr>
        </p:nvSpPr>
        <p:spPr>
          <a:xfrm>
            <a:off x="337294" y="2477376"/>
            <a:ext cx="11275585" cy="2571666"/>
          </a:xfrm>
        </p:spPr>
        <p:txBody>
          <a:bodyPr/>
          <a:lstStyle/>
          <a:p>
            <a:r>
              <a:rPr lang="zh-CN" altLang="en-US" dirty="0"/>
              <a:t>一、经济文书的概念</a:t>
            </a:r>
          </a:p>
          <a:p>
            <a:r>
              <a:rPr lang="zh-CN" altLang="en-US" dirty="0"/>
              <a:t>经济文书是指在各类经济活动和经济管理过程中形成并使用的一种具有特定格式和实用价值的应用文体。它广泛应用于政府机关、企事业单位、社会团体及个人之间的经济交往中，是处理各种经济事务、维护经济秩序、推动经济发展的重要工具。</a:t>
            </a:r>
            <a:endParaRPr lang="en-US" altLang="zh-CN" dirty="0"/>
          </a:p>
          <a:p>
            <a:r>
              <a:rPr lang="zh-CN" altLang="en-US" dirty="0"/>
              <a:t>根据适用范围不同，经济文书可分为广义经济文书和狭义经济文书两种类型。</a:t>
            </a:r>
          </a:p>
        </p:txBody>
      </p:sp>
      <p:sp>
        <p:nvSpPr>
          <p:cNvPr id="6" name="文本占位符 5">
            <a:extLst>
              <a:ext uri="{FF2B5EF4-FFF2-40B4-BE49-F238E27FC236}">
                <a16:creationId xmlns:a16="http://schemas.microsoft.com/office/drawing/2014/main" id="{0464F0C9-BD2E-DD0F-4922-30E2FF73FCD0}"/>
              </a:ext>
            </a:extLst>
          </p:cNvPr>
          <p:cNvSpPr>
            <a:spLocks noGrp="1"/>
          </p:cNvSpPr>
          <p:nvPr>
            <p:ph type="body" sz="quarter" idx="10"/>
          </p:nvPr>
        </p:nvSpPr>
        <p:spPr/>
        <p:txBody>
          <a:bodyPr/>
          <a:lstStyle/>
          <a:p>
            <a:r>
              <a:rPr lang="zh-CN" altLang="en-US" dirty="0"/>
              <a:t>经济文书概述</a:t>
            </a:r>
          </a:p>
        </p:txBody>
      </p:sp>
    </p:spTree>
    <p:extLst>
      <p:ext uri="{BB962C8B-B14F-4D97-AF65-F5344CB8AC3E}">
        <p14:creationId xmlns:p14="http://schemas.microsoft.com/office/powerpoint/2010/main" val="95840953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0E49DD-A5AB-6B91-6691-0F7BCD3FD979}"/>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E06375FC-DAA0-8C79-B9FA-9E671B35DD18}"/>
              </a:ext>
            </a:extLst>
          </p:cNvPr>
          <p:cNvSpPr>
            <a:spLocks noGrp="1"/>
          </p:cNvSpPr>
          <p:nvPr>
            <p:ph type="body" sz="quarter" idx="11"/>
          </p:nvPr>
        </p:nvSpPr>
        <p:spPr>
          <a:xfrm>
            <a:off x="337294" y="2477377"/>
            <a:ext cx="11275585" cy="2571666"/>
          </a:xfrm>
        </p:spPr>
        <p:txBody>
          <a:bodyPr/>
          <a:lstStyle/>
          <a:p>
            <a:r>
              <a:rPr lang="zh-CN" altLang="en-US" dirty="0"/>
              <a:t>二、经济文书的特点</a:t>
            </a:r>
            <a:endParaRPr lang="en-US" altLang="zh-CN" dirty="0"/>
          </a:p>
          <a:p>
            <a:r>
              <a:rPr lang="zh-CN" altLang="en-US" dirty="0"/>
              <a:t>（一）实用性</a:t>
            </a:r>
            <a:endParaRPr lang="en-US" altLang="zh-CN" dirty="0"/>
          </a:p>
          <a:p>
            <a:r>
              <a:rPr lang="zh-CN" altLang="en-US" dirty="0"/>
              <a:t>实用性是经济文书的核心价值所在。经济文书不是文学创作，也不是空泛议论，而是围绕某一具体的经济问题或事务展开写作，旨在解决问题、推动工作。因此，每一份经济文书都应有明确的写作目的和实际用途，做到有的放矢、言之有物。</a:t>
            </a:r>
          </a:p>
        </p:txBody>
      </p:sp>
      <p:sp>
        <p:nvSpPr>
          <p:cNvPr id="6" name="文本占位符 5">
            <a:extLst>
              <a:ext uri="{FF2B5EF4-FFF2-40B4-BE49-F238E27FC236}">
                <a16:creationId xmlns:a16="http://schemas.microsoft.com/office/drawing/2014/main" id="{E2A7DF1E-AB33-CC4C-BDF5-9D2D757A3D1D}"/>
              </a:ext>
            </a:extLst>
          </p:cNvPr>
          <p:cNvSpPr>
            <a:spLocks noGrp="1"/>
          </p:cNvSpPr>
          <p:nvPr>
            <p:ph type="body" sz="quarter" idx="10"/>
          </p:nvPr>
        </p:nvSpPr>
        <p:spPr/>
        <p:txBody>
          <a:bodyPr/>
          <a:lstStyle/>
          <a:p>
            <a:r>
              <a:rPr lang="zh-CN" altLang="en-US" dirty="0"/>
              <a:t>经济文书概述</a:t>
            </a:r>
          </a:p>
        </p:txBody>
      </p:sp>
    </p:spTree>
    <p:extLst>
      <p:ext uri="{BB962C8B-B14F-4D97-AF65-F5344CB8AC3E}">
        <p14:creationId xmlns:p14="http://schemas.microsoft.com/office/powerpoint/2010/main" val="58315067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9883DA-4F6A-7A5F-8A82-95336F44C515}"/>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DCD2AF4F-3E9F-E0A7-126F-5288D5D65CDD}"/>
              </a:ext>
            </a:extLst>
          </p:cNvPr>
          <p:cNvSpPr>
            <a:spLocks noGrp="1"/>
          </p:cNvSpPr>
          <p:nvPr>
            <p:ph type="body" sz="quarter" idx="11"/>
          </p:nvPr>
        </p:nvSpPr>
        <p:spPr>
          <a:xfrm>
            <a:off x="337294" y="2477378"/>
            <a:ext cx="11275585" cy="2571666"/>
          </a:xfrm>
        </p:spPr>
        <p:txBody>
          <a:bodyPr/>
          <a:lstStyle/>
          <a:p>
            <a:r>
              <a:rPr lang="zh-CN" altLang="en-US" dirty="0"/>
              <a:t>二、经济文书的特点</a:t>
            </a:r>
            <a:endParaRPr lang="en-US" altLang="zh-CN" dirty="0"/>
          </a:p>
          <a:p>
            <a:r>
              <a:rPr lang="zh-CN" altLang="en-US" dirty="0"/>
              <a:t>（二）真实性</a:t>
            </a:r>
            <a:endParaRPr lang="en-US" altLang="zh-CN" dirty="0"/>
          </a:p>
          <a:p>
            <a:r>
              <a:rPr lang="zh-CN" altLang="en-US" dirty="0"/>
              <a:t>经济文书必须基于真实的经济事实和准确的数据资料进行撰写。它反映的是客观经济活动的过程和结果，不能像文学作品那样虚构情节或夸张描写。真实可靠的信息是经济文书赢得信任、发挥作用的前提条件。</a:t>
            </a:r>
          </a:p>
        </p:txBody>
      </p:sp>
      <p:sp>
        <p:nvSpPr>
          <p:cNvPr id="6" name="文本占位符 5">
            <a:extLst>
              <a:ext uri="{FF2B5EF4-FFF2-40B4-BE49-F238E27FC236}">
                <a16:creationId xmlns:a16="http://schemas.microsoft.com/office/drawing/2014/main" id="{8572E119-D9AF-AE4F-F352-9D179749CEFD}"/>
              </a:ext>
            </a:extLst>
          </p:cNvPr>
          <p:cNvSpPr>
            <a:spLocks noGrp="1"/>
          </p:cNvSpPr>
          <p:nvPr>
            <p:ph type="body" sz="quarter" idx="10"/>
          </p:nvPr>
        </p:nvSpPr>
        <p:spPr/>
        <p:txBody>
          <a:bodyPr/>
          <a:lstStyle/>
          <a:p>
            <a:r>
              <a:rPr lang="zh-CN" altLang="en-US" dirty="0"/>
              <a:t>经济文书概述</a:t>
            </a:r>
          </a:p>
        </p:txBody>
      </p:sp>
    </p:spTree>
    <p:extLst>
      <p:ext uri="{BB962C8B-B14F-4D97-AF65-F5344CB8AC3E}">
        <p14:creationId xmlns:p14="http://schemas.microsoft.com/office/powerpoint/2010/main" val="171467192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25B8B7-766D-8B25-97B4-29614B37F37B}"/>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A7330D82-0210-C9EA-9D35-5207FFF3CB53}"/>
              </a:ext>
            </a:extLst>
          </p:cNvPr>
          <p:cNvSpPr>
            <a:spLocks noGrp="1"/>
          </p:cNvSpPr>
          <p:nvPr>
            <p:ph type="body" sz="quarter" idx="11"/>
          </p:nvPr>
        </p:nvSpPr>
        <p:spPr>
          <a:xfrm>
            <a:off x="337294" y="2223463"/>
            <a:ext cx="11275585" cy="3079497"/>
          </a:xfrm>
        </p:spPr>
        <p:txBody>
          <a:bodyPr/>
          <a:lstStyle/>
          <a:p>
            <a:r>
              <a:rPr lang="zh-CN" altLang="en-US" dirty="0"/>
              <a:t>二、经济文书的特点</a:t>
            </a:r>
            <a:endParaRPr lang="en-US" altLang="zh-CN" dirty="0"/>
          </a:p>
          <a:p>
            <a:r>
              <a:rPr lang="zh-CN" altLang="en-US" dirty="0"/>
              <a:t>（三）规范性</a:t>
            </a:r>
            <a:endParaRPr lang="en-US" altLang="zh-CN" dirty="0"/>
          </a:p>
          <a:p>
            <a:r>
              <a:rPr lang="zh-CN" altLang="en-US" dirty="0"/>
              <a:t>经济文书具有高度的程式化和标准化特征。为了确保信息表达的准确性、完整性，便于阅读、归档和执行，经济文书在长期实践中逐步形成了相对固定的格式和写作规范。无论是标题、正文、落款，还是语言风格、行文方式，都应遵循一定的标准和惯例，避免随意更改，以提高文书的权威性和执行力。</a:t>
            </a:r>
          </a:p>
        </p:txBody>
      </p:sp>
      <p:sp>
        <p:nvSpPr>
          <p:cNvPr id="6" name="文本占位符 5">
            <a:extLst>
              <a:ext uri="{FF2B5EF4-FFF2-40B4-BE49-F238E27FC236}">
                <a16:creationId xmlns:a16="http://schemas.microsoft.com/office/drawing/2014/main" id="{2412D873-02F1-0C82-338C-10333A6D73AA}"/>
              </a:ext>
            </a:extLst>
          </p:cNvPr>
          <p:cNvSpPr>
            <a:spLocks noGrp="1"/>
          </p:cNvSpPr>
          <p:nvPr>
            <p:ph type="body" sz="quarter" idx="10"/>
          </p:nvPr>
        </p:nvSpPr>
        <p:spPr/>
        <p:txBody>
          <a:bodyPr/>
          <a:lstStyle/>
          <a:p>
            <a:r>
              <a:rPr lang="zh-CN" altLang="en-US" dirty="0"/>
              <a:t>经济文书概述</a:t>
            </a:r>
          </a:p>
        </p:txBody>
      </p:sp>
    </p:spTree>
    <p:extLst>
      <p:ext uri="{BB962C8B-B14F-4D97-AF65-F5344CB8AC3E}">
        <p14:creationId xmlns:p14="http://schemas.microsoft.com/office/powerpoint/2010/main" val="139569832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3664C0-7814-5FF6-98D0-6607C8A389CD}"/>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38358613-C974-FA59-0A76-746BC1403DF2}"/>
              </a:ext>
            </a:extLst>
          </p:cNvPr>
          <p:cNvSpPr>
            <a:spLocks noGrp="1"/>
          </p:cNvSpPr>
          <p:nvPr>
            <p:ph type="body" sz="quarter" idx="11"/>
          </p:nvPr>
        </p:nvSpPr>
        <p:spPr>
          <a:xfrm>
            <a:off x="337294" y="2223464"/>
            <a:ext cx="11275585" cy="3079497"/>
          </a:xfrm>
        </p:spPr>
        <p:txBody>
          <a:bodyPr/>
          <a:lstStyle/>
          <a:p>
            <a:r>
              <a:rPr lang="zh-CN" altLang="en-US" dirty="0"/>
              <a:t>三、经济文书的作用</a:t>
            </a:r>
            <a:endParaRPr lang="en-US" altLang="zh-CN" dirty="0"/>
          </a:p>
          <a:p>
            <a:r>
              <a:rPr lang="zh-CN" altLang="en-US" dirty="0"/>
              <a:t>（一）指导作用</a:t>
            </a:r>
            <a:endParaRPr lang="en-US" altLang="zh-CN" dirty="0"/>
          </a:p>
          <a:p>
            <a:r>
              <a:rPr lang="zh-CN" altLang="en-US" dirty="0"/>
              <a:t>经济管理是一项系统性强、涉及面广的工作，为了确保各级部门协调一致、统一行动，必须通过经济文书将党和国家的方针政策、上级机关的决策指令、工作计划等及时传达给下级单位。这不仅有助于统一思想、落实任务，也有利于实现组织内部的高效运转，维护正常的经济秩序。</a:t>
            </a:r>
          </a:p>
        </p:txBody>
      </p:sp>
      <p:sp>
        <p:nvSpPr>
          <p:cNvPr id="6" name="文本占位符 5">
            <a:extLst>
              <a:ext uri="{FF2B5EF4-FFF2-40B4-BE49-F238E27FC236}">
                <a16:creationId xmlns:a16="http://schemas.microsoft.com/office/drawing/2014/main" id="{3F681737-58CE-D51F-F4A4-5E08E432530D}"/>
              </a:ext>
            </a:extLst>
          </p:cNvPr>
          <p:cNvSpPr>
            <a:spLocks noGrp="1"/>
          </p:cNvSpPr>
          <p:nvPr>
            <p:ph type="body" sz="quarter" idx="10"/>
          </p:nvPr>
        </p:nvSpPr>
        <p:spPr/>
        <p:txBody>
          <a:bodyPr/>
          <a:lstStyle/>
          <a:p>
            <a:r>
              <a:rPr lang="zh-CN" altLang="en-US" dirty="0"/>
              <a:t>经济文书概述</a:t>
            </a:r>
          </a:p>
        </p:txBody>
      </p:sp>
    </p:spTree>
    <p:extLst>
      <p:ext uri="{BB962C8B-B14F-4D97-AF65-F5344CB8AC3E}">
        <p14:creationId xmlns:p14="http://schemas.microsoft.com/office/powerpoint/2010/main" val="420035232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EDBD48-6F3E-644D-C0E5-4DDBD201C0E6}"/>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7C81A2EC-DB88-E92E-AB2B-DE23022025BE}"/>
              </a:ext>
            </a:extLst>
          </p:cNvPr>
          <p:cNvSpPr>
            <a:spLocks noGrp="1"/>
          </p:cNvSpPr>
          <p:nvPr>
            <p:ph type="body" sz="quarter" idx="11"/>
          </p:nvPr>
        </p:nvSpPr>
        <p:spPr>
          <a:xfrm>
            <a:off x="337294" y="2477380"/>
            <a:ext cx="11275585" cy="2571666"/>
          </a:xfrm>
        </p:spPr>
        <p:txBody>
          <a:bodyPr/>
          <a:lstStyle/>
          <a:p>
            <a:r>
              <a:rPr lang="zh-CN" altLang="en-US" dirty="0"/>
              <a:t>三、经济文书的作用</a:t>
            </a:r>
            <a:endParaRPr lang="en-US" altLang="zh-CN" dirty="0"/>
          </a:p>
          <a:p>
            <a:r>
              <a:rPr lang="zh-CN" altLang="en-US" dirty="0"/>
              <a:t>（二）联系作用</a:t>
            </a:r>
            <a:endParaRPr lang="en-US" altLang="zh-CN" dirty="0"/>
          </a:p>
          <a:p>
            <a:r>
              <a:rPr lang="zh-CN" altLang="en-US" dirty="0"/>
              <a:t>在企业与外部单位之间、企业内部各部门之间，经济文书起到了沟通信息、协调关系、达成共识的重要桥梁作用。例如，经济合同、协议书、招标书等，都是多方协商后形成的正式文件，明确了各方的权利和义务，为经济合作提供了法律保障和操作依据。</a:t>
            </a:r>
          </a:p>
        </p:txBody>
      </p:sp>
      <p:sp>
        <p:nvSpPr>
          <p:cNvPr id="6" name="文本占位符 5">
            <a:extLst>
              <a:ext uri="{FF2B5EF4-FFF2-40B4-BE49-F238E27FC236}">
                <a16:creationId xmlns:a16="http://schemas.microsoft.com/office/drawing/2014/main" id="{DA56E43E-B393-4DA7-BD8D-C216E86221E0}"/>
              </a:ext>
            </a:extLst>
          </p:cNvPr>
          <p:cNvSpPr>
            <a:spLocks noGrp="1"/>
          </p:cNvSpPr>
          <p:nvPr>
            <p:ph type="body" sz="quarter" idx="10"/>
          </p:nvPr>
        </p:nvSpPr>
        <p:spPr/>
        <p:txBody>
          <a:bodyPr/>
          <a:lstStyle/>
          <a:p>
            <a:r>
              <a:rPr lang="zh-CN" altLang="en-US" dirty="0"/>
              <a:t>经济文书概述</a:t>
            </a:r>
          </a:p>
        </p:txBody>
      </p:sp>
    </p:spTree>
    <p:extLst>
      <p:ext uri="{BB962C8B-B14F-4D97-AF65-F5344CB8AC3E}">
        <p14:creationId xmlns:p14="http://schemas.microsoft.com/office/powerpoint/2010/main" val="300388046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372520-2CCD-86B9-A4CA-5B35C4683E76}"/>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D135FA01-6437-6BAB-C24B-66EC379477C5}"/>
              </a:ext>
            </a:extLst>
          </p:cNvPr>
          <p:cNvSpPr>
            <a:spLocks noGrp="1"/>
          </p:cNvSpPr>
          <p:nvPr>
            <p:ph type="body" sz="quarter" idx="11"/>
          </p:nvPr>
        </p:nvSpPr>
        <p:spPr>
          <a:xfrm>
            <a:off x="337294" y="2223465"/>
            <a:ext cx="11275585" cy="3079497"/>
          </a:xfrm>
        </p:spPr>
        <p:txBody>
          <a:bodyPr/>
          <a:lstStyle/>
          <a:p>
            <a:r>
              <a:rPr lang="zh-CN" altLang="en-US" dirty="0"/>
              <a:t>三、经济文书的作用</a:t>
            </a:r>
            <a:endParaRPr lang="en-US" altLang="zh-CN" dirty="0"/>
          </a:p>
          <a:p>
            <a:r>
              <a:rPr lang="zh-CN" altLang="en-US" dirty="0"/>
              <a:t>（三）宣传作用</a:t>
            </a:r>
            <a:endParaRPr lang="en-US" altLang="zh-CN" dirty="0"/>
          </a:p>
          <a:p>
            <a:r>
              <a:rPr lang="zh-CN" altLang="en-US" dirty="0"/>
              <a:t>经济文书也是企业对外宣传自身产品、服务和经营成果的重要手段。销售简报、产品说明书、市场推广文案等文书，可以有效传递商品信息，促进市场流通，扩大销售规模，提升企业形象和经济效益。同时，经济文书还能对经济现象进行科学分析，总结经验、揭示规律，为管理层提供决策参考。</a:t>
            </a:r>
          </a:p>
        </p:txBody>
      </p:sp>
      <p:sp>
        <p:nvSpPr>
          <p:cNvPr id="6" name="文本占位符 5">
            <a:extLst>
              <a:ext uri="{FF2B5EF4-FFF2-40B4-BE49-F238E27FC236}">
                <a16:creationId xmlns:a16="http://schemas.microsoft.com/office/drawing/2014/main" id="{EB523E04-A72B-373B-5114-538B77CA5C6C}"/>
              </a:ext>
            </a:extLst>
          </p:cNvPr>
          <p:cNvSpPr>
            <a:spLocks noGrp="1"/>
          </p:cNvSpPr>
          <p:nvPr>
            <p:ph type="body" sz="quarter" idx="10"/>
          </p:nvPr>
        </p:nvSpPr>
        <p:spPr/>
        <p:txBody>
          <a:bodyPr/>
          <a:lstStyle/>
          <a:p>
            <a:r>
              <a:rPr lang="zh-CN" altLang="en-US" dirty="0"/>
              <a:t>经济文书概述</a:t>
            </a:r>
          </a:p>
        </p:txBody>
      </p:sp>
    </p:spTree>
    <p:extLst>
      <p:ext uri="{BB962C8B-B14F-4D97-AF65-F5344CB8AC3E}">
        <p14:creationId xmlns:p14="http://schemas.microsoft.com/office/powerpoint/2010/main" val="190697904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FE2BB1-0B86-B136-4278-BF4AC7CD0CFC}"/>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67DE0859-8C8F-A4F6-06BA-8C0789D6607D}"/>
              </a:ext>
            </a:extLst>
          </p:cNvPr>
          <p:cNvSpPr>
            <a:spLocks noGrp="1"/>
          </p:cNvSpPr>
          <p:nvPr>
            <p:ph type="body" sz="quarter" idx="11"/>
          </p:nvPr>
        </p:nvSpPr>
        <p:spPr>
          <a:xfrm>
            <a:off x="337294" y="2223466"/>
            <a:ext cx="11275585" cy="3079497"/>
          </a:xfrm>
        </p:spPr>
        <p:txBody>
          <a:bodyPr/>
          <a:lstStyle/>
          <a:p>
            <a:r>
              <a:rPr lang="zh-CN" altLang="en-US" dirty="0"/>
              <a:t>三、经济文书的作用</a:t>
            </a:r>
            <a:endParaRPr lang="en-US" altLang="zh-CN" dirty="0"/>
          </a:p>
          <a:p>
            <a:r>
              <a:rPr lang="zh-CN" altLang="en-US" dirty="0"/>
              <a:t>（四）凭证作用</a:t>
            </a:r>
            <a:endParaRPr lang="en-US" altLang="zh-CN" dirty="0"/>
          </a:p>
          <a:p>
            <a:r>
              <a:rPr lang="zh-CN" altLang="en-US" dirty="0"/>
              <a:t>经济文书具有重要的法律效力和档案价值。来自上级单位的文件，往往成为下级单位制定政策、执行任务的依据；来自基层的报告、数据则为上级决策提供支撑；一旦双方发生争议或纠纷，在经济往来中形成的合同、发票、结算单据等，就成为划分责任、解决争端的重要法律凭证。</a:t>
            </a:r>
          </a:p>
        </p:txBody>
      </p:sp>
      <p:sp>
        <p:nvSpPr>
          <p:cNvPr id="6" name="文本占位符 5">
            <a:extLst>
              <a:ext uri="{FF2B5EF4-FFF2-40B4-BE49-F238E27FC236}">
                <a16:creationId xmlns:a16="http://schemas.microsoft.com/office/drawing/2014/main" id="{61AC3D25-BD8D-B9D3-180B-ED682198ECD9}"/>
              </a:ext>
            </a:extLst>
          </p:cNvPr>
          <p:cNvSpPr>
            <a:spLocks noGrp="1"/>
          </p:cNvSpPr>
          <p:nvPr>
            <p:ph type="body" sz="quarter" idx="10"/>
          </p:nvPr>
        </p:nvSpPr>
        <p:spPr/>
        <p:txBody>
          <a:bodyPr/>
          <a:lstStyle/>
          <a:p>
            <a:r>
              <a:rPr lang="zh-CN" altLang="en-US" dirty="0"/>
              <a:t>经济文书概述</a:t>
            </a:r>
          </a:p>
        </p:txBody>
      </p:sp>
    </p:spTree>
    <p:extLst>
      <p:ext uri="{BB962C8B-B14F-4D97-AF65-F5344CB8AC3E}">
        <p14:creationId xmlns:p14="http://schemas.microsoft.com/office/powerpoint/2010/main" val="104360591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11CCC49B-E3D2-D809-42D8-DD93BC0481CB}"/>
              </a:ext>
            </a:extLst>
          </p:cNvPr>
          <p:cNvSpPr>
            <a:spLocks noGrp="1"/>
          </p:cNvSpPr>
          <p:nvPr>
            <p:ph type="body" sz="quarter" idx="11"/>
          </p:nvPr>
        </p:nvSpPr>
        <p:spPr/>
        <p:txBody>
          <a:bodyPr/>
          <a:lstStyle/>
          <a:p>
            <a:r>
              <a:rPr lang="zh-CN" altLang="en-US" dirty="0"/>
              <a:t>第二节</a:t>
            </a:r>
          </a:p>
        </p:txBody>
      </p:sp>
      <p:sp>
        <p:nvSpPr>
          <p:cNvPr id="5" name="文本占位符 4">
            <a:extLst>
              <a:ext uri="{FF2B5EF4-FFF2-40B4-BE49-F238E27FC236}">
                <a16:creationId xmlns:a16="http://schemas.microsoft.com/office/drawing/2014/main" id="{F668B3B0-827D-0721-81C9-5A49F7AFCD85}"/>
              </a:ext>
            </a:extLst>
          </p:cNvPr>
          <p:cNvSpPr>
            <a:spLocks noGrp="1"/>
          </p:cNvSpPr>
          <p:nvPr>
            <p:ph type="body" sz="quarter" idx="12"/>
          </p:nvPr>
        </p:nvSpPr>
        <p:spPr/>
        <p:txBody>
          <a:bodyPr/>
          <a:lstStyle/>
          <a:p>
            <a:r>
              <a:rPr lang="zh-CN" altLang="en-US" dirty="0"/>
              <a:t>常用经济文书写作</a:t>
            </a:r>
          </a:p>
        </p:txBody>
      </p:sp>
    </p:spTree>
    <p:extLst>
      <p:ext uri="{BB962C8B-B14F-4D97-AF65-F5344CB8AC3E}">
        <p14:creationId xmlns:p14="http://schemas.microsoft.com/office/powerpoint/2010/main" val="64527812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a16="http://schemas.microsoft.com/office/drawing/2014/main" id="{30043049-640B-CA4C-BF22-992B1C5A2B01}"/>
              </a:ext>
            </a:extLst>
          </p:cNvPr>
          <p:cNvSpPr>
            <a:spLocks noGrp="1"/>
          </p:cNvSpPr>
          <p:nvPr>
            <p:ph type="body" sz="quarter" idx="11"/>
          </p:nvPr>
        </p:nvSpPr>
        <p:spPr>
          <a:xfrm>
            <a:off x="337294" y="1715629"/>
            <a:ext cx="11275585" cy="4095160"/>
          </a:xfrm>
        </p:spPr>
        <p:txBody>
          <a:bodyPr/>
          <a:lstStyle/>
          <a:p>
            <a:r>
              <a:rPr lang="zh-CN" altLang="en-US" dirty="0"/>
              <a:t>一、经济合同</a:t>
            </a:r>
            <a:endParaRPr lang="en-US" altLang="zh-CN" dirty="0"/>
          </a:p>
          <a:p>
            <a:r>
              <a:rPr lang="zh-CN" altLang="en-US" dirty="0"/>
              <a:t>（一）经济合同的概念与作用</a:t>
            </a:r>
            <a:endParaRPr lang="en-US" altLang="zh-CN" dirty="0"/>
          </a:p>
          <a:p>
            <a:r>
              <a:rPr lang="zh-CN" altLang="en-US" dirty="0"/>
              <a:t>根据</a:t>
            </a:r>
            <a:r>
              <a:rPr lang="en-US" altLang="zh-CN" dirty="0"/>
              <a:t>《</a:t>
            </a:r>
            <a:r>
              <a:rPr lang="zh-CN" altLang="en-US" dirty="0"/>
              <a:t>中华人民共和国民法典</a:t>
            </a:r>
            <a:r>
              <a:rPr lang="en-US" altLang="zh-CN" dirty="0"/>
              <a:t>》</a:t>
            </a:r>
            <a:r>
              <a:rPr lang="zh-CN" altLang="en-US" dirty="0"/>
              <a:t>（以下简称</a:t>
            </a:r>
            <a:r>
              <a:rPr lang="en-US" altLang="zh-CN" dirty="0"/>
              <a:t>《</a:t>
            </a:r>
            <a:r>
              <a:rPr lang="zh-CN" altLang="en-US" dirty="0"/>
              <a:t>民法典</a:t>
            </a:r>
            <a:r>
              <a:rPr lang="en-US" altLang="zh-CN" dirty="0"/>
              <a:t>》</a:t>
            </a:r>
            <a:r>
              <a:rPr lang="zh-CN" altLang="en-US" dirty="0"/>
              <a:t>）第四百六十九条的规定，“当事人订立合同，可以采取书面形式、口头形式或者其他形式。”关于合同的本质特征，</a:t>
            </a:r>
            <a:r>
              <a:rPr lang="en-US" altLang="zh-CN" dirty="0"/>
              <a:t>《</a:t>
            </a:r>
            <a:r>
              <a:rPr lang="zh-CN" altLang="en-US" dirty="0"/>
              <a:t>民法典</a:t>
            </a:r>
            <a:r>
              <a:rPr lang="en-US" altLang="zh-CN" dirty="0"/>
              <a:t>》</a:t>
            </a:r>
            <a:r>
              <a:rPr lang="zh-CN" altLang="en-US" dirty="0"/>
              <a:t>第四百六十四条给出了明确的定义：“合同是民事主体之间设立、变更、终止民事法律关系的协议。” 这一定义涵盖了所有类型的合同，包括但不限于买卖、租赁、承揽、运输等各种形式的经济合同。经济合同主要涉及财产性权益的交换、分配或合作等经济行为。</a:t>
            </a:r>
          </a:p>
        </p:txBody>
      </p:sp>
      <p:sp>
        <p:nvSpPr>
          <p:cNvPr id="4" name="文本占位符 3">
            <a:extLst>
              <a:ext uri="{FF2B5EF4-FFF2-40B4-BE49-F238E27FC236}">
                <a16:creationId xmlns:a16="http://schemas.microsoft.com/office/drawing/2014/main" id="{6C4C93DA-10EE-D85C-61A6-835607852526}"/>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206804653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D71D56-26C2-AB16-BDD6-281060996D6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575FAB4-62E3-AF49-40D9-F7F60C1875F3}"/>
              </a:ext>
            </a:extLst>
          </p:cNvPr>
          <p:cNvSpPr>
            <a:spLocks noGrp="1"/>
          </p:cNvSpPr>
          <p:nvPr>
            <p:ph type="body" sz="quarter" idx="11"/>
          </p:nvPr>
        </p:nvSpPr>
        <p:spPr>
          <a:xfrm>
            <a:off x="337294" y="1969551"/>
            <a:ext cx="11275585" cy="3587329"/>
          </a:xfrm>
        </p:spPr>
        <p:txBody>
          <a:bodyPr/>
          <a:lstStyle/>
          <a:p>
            <a:r>
              <a:rPr lang="zh-CN" altLang="en-US" dirty="0"/>
              <a:t>二、应用文写作的材料</a:t>
            </a:r>
            <a:endParaRPr lang="en-US" altLang="zh-CN" dirty="0"/>
          </a:p>
          <a:p>
            <a:r>
              <a:rPr lang="zh-CN" altLang="en-US" dirty="0"/>
              <a:t>（二）材料的采集</a:t>
            </a:r>
            <a:endParaRPr lang="en-US" altLang="zh-CN" dirty="0"/>
          </a:p>
          <a:p>
            <a:r>
              <a:rPr lang="en-US" altLang="zh-CN" dirty="0"/>
              <a:t>3. </a:t>
            </a:r>
            <a:r>
              <a:rPr lang="zh-CN" altLang="en-US" dirty="0"/>
              <a:t>查阅文献资料</a:t>
            </a:r>
            <a:endParaRPr lang="en-US" altLang="zh-CN" dirty="0"/>
          </a:p>
          <a:p>
            <a:r>
              <a:rPr lang="zh-CN" altLang="en-US" dirty="0"/>
              <a:t>通过图书馆、档案馆、网络平台等渠道查阅书籍、报刊、文件、统计报表和政策法规等现成材料。这种方法快捷高效，但要注意甄别材料的权威性和适用性。</a:t>
            </a:r>
          </a:p>
          <a:p>
            <a:r>
              <a:rPr lang="zh-CN" altLang="en-US" dirty="0"/>
              <a:t>此外，现代技术手段如计算机检索、数据库查询等也为材料的快速获取提供了极大的便利。</a:t>
            </a:r>
            <a:endParaRPr lang="en-US" altLang="zh-CN" dirty="0"/>
          </a:p>
        </p:txBody>
      </p:sp>
      <p:sp>
        <p:nvSpPr>
          <p:cNvPr id="4" name="文本占位符 3">
            <a:extLst>
              <a:ext uri="{FF2B5EF4-FFF2-40B4-BE49-F238E27FC236}">
                <a16:creationId xmlns:a16="http://schemas.microsoft.com/office/drawing/2014/main" id="{866D0B87-B923-A103-F1DC-8D34F1A312F3}"/>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420520394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A06E4F-4626-871F-EEBD-CE8407E39E99}"/>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29366A31-63BF-17CC-1B2A-5F5F6F41BE24}"/>
              </a:ext>
            </a:extLst>
          </p:cNvPr>
          <p:cNvSpPr>
            <a:spLocks noGrp="1"/>
          </p:cNvSpPr>
          <p:nvPr>
            <p:ph type="body" sz="quarter" idx="11"/>
          </p:nvPr>
        </p:nvSpPr>
        <p:spPr>
          <a:xfrm>
            <a:off x="337294" y="2223461"/>
            <a:ext cx="11275585" cy="3079497"/>
          </a:xfrm>
        </p:spPr>
        <p:txBody>
          <a:bodyPr/>
          <a:lstStyle/>
          <a:p>
            <a:r>
              <a:rPr lang="zh-CN" altLang="en-US" dirty="0"/>
              <a:t>一、经济合同</a:t>
            </a:r>
            <a:endParaRPr lang="en-US" altLang="zh-CN" dirty="0"/>
          </a:p>
          <a:p>
            <a:r>
              <a:rPr lang="zh-CN" altLang="en-US" dirty="0"/>
              <a:t>（二）经济合同的基本特征</a:t>
            </a:r>
          </a:p>
          <a:p>
            <a:r>
              <a:rPr lang="en-US" altLang="zh-CN" dirty="0"/>
              <a:t>1. </a:t>
            </a:r>
            <a:r>
              <a:rPr lang="zh-CN" altLang="en-US" dirty="0"/>
              <a:t>具有法律约束力</a:t>
            </a:r>
            <a:endParaRPr lang="en-US" altLang="zh-CN" dirty="0"/>
          </a:p>
          <a:p>
            <a:r>
              <a:rPr lang="en-US" altLang="zh-CN" dirty="0"/>
              <a:t>2. </a:t>
            </a:r>
            <a:r>
              <a:rPr lang="zh-CN" altLang="en-US" dirty="0"/>
              <a:t>平等、自愿、协商一致</a:t>
            </a:r>
            <a:endParaRPr lang="en-US" altLang="zh-CN" dirty="0"/>
          </a:p>
          <a:p>
            <a:r>
              <a:rPr lang="en-US" altLang="zh-CN" dirty="0"/>
              <a:t>3. </a:t>
            </a:r>
            <a:r>
              <a:rPr lang="zh-CN" altLang="en-US" dirty="0"/>
              <a:t>协商一致原则</a:t>
            </a:r>
            <a:endParaRPr lang="en-US" altLang="zh-CN" dirty="0"/>
          </a:p>
          <a:p>
            <a:r>
              <a:rPr lang="en-US" altLang="zh-CN" dirty="0"/>
              <a:t>4. </a:t>
            </a:r>
            <a:r>
              <a:rPr lang="zh-CN" altLang="en-US" dirty="0"/>
              <a:t>受当事人业务范围限制</a:t>
            </a:r>
          </a:p>
        </p:txBody>
      </p:sp>
      <p:sp>
        <p:nvSpPr>
          <p:cNvPr id="4" name="文本占位符 3">
            <a:extLst>
              <a:ext uri="{FF2B5EF4-FFF2-40B4-BE49-F238E27FC236}">
                <a16:creationId xmlns:a16="http://schemas.microsoft.com/office/drawing/2014/main" id="{1433B3F6-8DD1-83CD-4354-C5577A549AA4}"/>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78624054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A0ECA5-14DC-B54A-2DD4-226DBCE5E1F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AC34713-AB8C-F72F-C987-279E9B0B510F}"/>
              </a:ext>
            </a:extLst>
          </p:cNvPr>
          <p:cNvSpPr>
            <a:spLocks noGrp="1"/>
          </p:cNvSpPr>
          <p:nvPr>
            <p:ph type="body" sz="quarter" idx="10"/>
          </p:nvPr>
        </p:nvSpPr>
        <p:spPr/>
        <p:txBody>
          <a:bodyPr/>
          <a:lstStyle/>
          <a:p>
            <a:r>
              <a:rPr lang="zh-CN" altLang="en-US" dirty="0"/>
              <a:t>常用经济文书写作</a:t>
            </a:r>
          </a:p>
        </p:txBody>
      </p:sp>
      <p:sp>
        <p:nvSpPr>
          <p:cNvPr id="7" name="文本占位符 6">
            <a:extLst>
              <a:ext uri="{FF2B5EF4-FFF2-40B4-BE49-F238E27FC236}">
                <a16:creationId xmlns:a16="http://schemas.microsoft.com/office/drawing/2014/main" id="{DFF570D7-FFFA-B297-FF9B-B42A30217DD6}"/>
              </a:ext>
            </a:extLst>
          </p:cNvPr>
          <p:cNvSpPr>
            <a:spLocks noGrp="1"/>
          </p:cNvSpPr>
          <p:nvPr>
            <p:ph type="body" sz="quarter" idx="11"/>
          </p:nvPr>
        </p:nvSpPr>
        <p:spPr>
          <a:xfrm>
            <a:off x="337294" y="2717295"/>
            <a:ext cx="5245822" cy="2063835"/>
          </a:xfrm>
        </p:spPr>
        <p:txBody>
          <a:bodyPr/>
          <a:lstStyle/>
          <a:p>
            <a:r>
              <a:rPr lang="zh-CN" altLang="en-US" dirty="0"/>
              <a:t>一、经济合同</a:t>
            </a:r>
            <a:endParaRPr lang="en-US" altLang="zh-CN" dirty="0"/>
          </a:p>
          <a:p>
            <a:r>
              <a:rPr lang="zh-CN" altLang="en-US" dirty="0"/>
              <a:t>（三）经济合同的类型</a:t>
            </a:r>
            <a:endParaRPr lang="en-US" altLang="zh-CN" dirty="0"/>
          </a:p>
          <a:p>
            <a:r>
              <a:rPr lang="zh-CN" altLang="en-US" dirty="0"/>
              <a:t>根据不同的分类标准，经济合同可分为如表 </a:t>
            </a:r>
            <a:r>
              <a:rPr lang="en-US" altLang="zh-CN" dirty="0"/>
              <a:t>6-1 </a:t>
            </a:r>
            <a:r>
              <a:rPr lang="zh-CN" altLang="en-US" dirty="0"/>
              <a:t>所示的几种类型。</a:t>
            </a:r>
          </a:p>
        </p:txBody>
      </p:sp>
      <p:pic>
        <p:nvPicPr>
          <p:cNvPr id="18" name="图片占位符 17">
            <a:extLst>
              <a:ext uri="{FF2B5EF4-FFF2-40B4-BE49-F238E27FC236}">
                <a16:creationId xmlns:a16="http://schemas.microsoft.com/office/drawing/2014/main" id="{E01BBB7F-C2FB-4180-0892-DC210DD83B8B}"/>
              </a:ext>
            </a:extLst>
          </p:cNvPr>
          <p:cNvPicPr>
            <a:picLocks noGrp="1" noChangeAspect="1"/>
          </p:cNvPicPr>
          <p:nvPr>
            <p:ph type="pic" sz="quarter" idx="13"/>
          </p:nvPr>
        </p:nvPicPr>
        <p:blipFill rotWithShape="1">
          <a:blip r:embed="rId2"/>
          <a:srcRect l="-40103" r="-40103"/>
          <a:stretch>
            <a:fillRect/>
          </a:stretch>
        </p:blipFill>
        <p:spPr>
          <a:prstGeom prst="rect">
            <a:avLst/>
          </a:prstGeom>
        </p:spPr>
      </p:pic>
    </p:spTree>
    <p:extLst>
      <p:ext uri="{BB962C8B-B14F-4D97-AF65-F5344CB8AC3E}">
        <p14:creationId xmlns:p14="http://schemas.microsoft.com/office/powerpoint/2010/main" val="76490457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18635F-655F-4B62-E0B3-A89A6B1377E7}"/>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6816B77C-5A08-25C2-041B-3FCD74B02F96}"/>
              </a:ext>
            </a:extLst>
          </p:cNvPr>
          <p:cNvSpPr>
            <a:spLocks noGrp="1"/>
          </p:cNvSpPr>
          <p:nvPr>
            <p:ph type="body" sz="quarter" idx="11"/>
          </p:nvPr>
        </p:nvSpPr>
        <p:spPr>
          <a:xfrm>
            <a:off x="337294" y="2477376"/>
            <a:ext cx="11275585" cy="2571666"/>
          </a:xfrm>
        </p:spPr>
        <p:txBody>
          <a:bodyPr/>
          <a:lstStyle/>
          <a:p>
            <a:r>
              <a:rPr lang="zh-CN" altLang="en-US" dirty="0"/>
              <a:t>一、经济合同</a:t>
            </a:r>
            <a:endParaRPr lang="en-US" altLang="zh-CN" dirty="0"/>
          </a:p>
          <a:p>
            <a:r>
              <a:rPr lang="zh-CN" altLang="en-US" dirty="0"/>
              <a:t>（四）经济合同的基本结构</a:t>
            </a:r>
            <a:endParaRPr lang="en-US" altLang="zh-CN" dirty="0"/>
          </a:p>
          <a:p>
            <a:r>
              <a:rPr lang="en-US" altLang="zh-CN" dirty="0"/>
              <a:t>1. </a:t>
            </a:r>
            <a:r>
              <a:rPr lang="zh-CN" altLang="en-US" dirty="0"/>
              <a:t>标题</a:t>
            </a:r>
            <a:endParaRPr lang="en-US" altLang="zh-CN" dirty="0"/>
          </a:p>
          <a:p>
            <a:r>
              <a:rPr lang="zh-CN" altLang="en-US" dirty="0"/>
              <a:t>标题可根据合同的分类标明合同名称，如“租赁合同”“借款合同”等；也可在 “合同”前加上标的名称或经营业务范围，如“苹果买卖合同”“建筑安装工程承包合同”等。</a:t>
            </a:r>
          </a:p>
        </p:txBody>
      </p:sp>
      <p:sp>
        <p:nvSpPr>
          <p:cNvPr id="4" name="文本占位符 3">
            <a:extLst>
              <a:ext uri="{FF2B5EF4-FFF2-40B4-BE49-F238E27FC236}">
                <a16:creationId xmlns:a16="http://schemas.microsoft.com/office/drawing/2014/main" id="{F17CD428-5F7B-5960-2187-151E242E8FB9}"/>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257868409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7D3D7C-E5A2-F50C-05EF-0595CD746926}"/>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72F6156C-2458-123D-A31A-1026FE8B4BE4}"/>
              </a:ext>
            </a:extLst>
          </p:cNvPr>
          <p:cNvSpPr>
            <a:spLocks noGrp="1"/>
          </p:cNvSpPr>
          <p:nvPr>
            <p:ph type="body" sz="quarter" idx="11"/>
          </p:nvPr>
        </p:nvSpPr>
        <p:spPr>
          <a:xfrm>
            <a:off x="337294" y="1969545"/>
            <a:ext cx="11275585" cy="3587329"/>
          </a:xfrm>
        </p:spPr>
        <p:txBody>
          <a:bodyPr/>
          <a:lstStyle/>
          <a:p>
            <a:r>
              <a:rPr lang="zh-CN" altLang="en-US" dirty="0"/>
              <a:t>一、经济合同</a:t>
            </a:r>
            <a:endParaRPr lang="en-US" altLang="zh-CN" dirty="0"/>
          </a:p>
          <a:p>
            <a:r>
              <a:rPr lang="zh-CN" altLang="en-US" dirty="0"/>
              <a:t>（四）经济合同的基本结构</a:t>
            </a:r>
            <a:endParaRPr lang="en-US" altLang="zh-CN" dirty="0"/>
          </a:p>
          <a:p>
            <a:r>
              <a:rPr lang="en-US" altLang="zh-CN" dirty="0"/>
              <a:t>2. </a:t>
            </a:r>
            <a:r>
              <a:rPr lang="zh-CN" altLang="en-US" dirty="0"/>
              <a:t>题注</a:t>
            </a:r>
            <a:endParaRPr lang="en-US" altLang="zh-CN" dirty="0"/>
          </a:p>
          <a:p>
            <a:r>
              <a:rPr lang="zh-CN" altLang="en-US" dirty="0"/>
              <a:t>题注一般注明合同编号、签约时间、签约地点。若合同没有编号，签约时间和签约地点可放在合同签名部分之后。当事人的名称或姓名是明确合同权利、义务承受者的重要信息。住所对于当事人之间的信息交流、司法文书的送达以及诉讼管辖等具有重要意义，通常放在签名部分。</a:t>
            </a:r>
          </a:p>
        </p:txBody>
      </p:sp>
      <p:sp>
        <p:nvSpPr>
          <p:cNvPr id="4" name="文本占位符 3">
            <a:extLst>
              <a:ext uri="{FF2B5EF4-FFF2-40B4-BE49-F238E27FC236}">
                <a16:creationId xmlns:a16="http://schemas.microsoft.com/office/drawing/2014/main" id="{4D943DEB-546A-F663-8A50-F02A6AAD2759}"/>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99056452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F381BB-8292-BAB9-28F3-9AB11B65AE30}"/>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EAFA38B5-FFD4-0496-2038-8CFEC289183D}"/>
              </a:ext>
            </a:extLst>
          </p:cNvPr>
          <p:cNvSpPr>
            <a:spLocks noGrp="1"/>
          </p:cNvSpPr>
          <p:nvPr>
            <p:ph type="body" sz="quarter" idx="11"/>
          </p:nvPr>
        </p:nvSpPr>
        <p:spPr>
          <a:xfrm>
            <a:off x="337294" y="2477377"/>
            <a:ext cx="11275585" cy="2571666"/>
          </a:xfrm>
        </p:spPr>
        <p:txBody>
          <a:bodyPr/>
          <a:lstStyle/>
          <a:p>
            <a:r>
              <a:rPr lang="zh-CN" altLang="en-US" dirty="0"/>
              <a:t>一、经济合同</a:t>
            </a:r>
            <a:endParaRPr lang="en-US" altLang="zh-CN" dirty="0"/>
          </a:p>
          <a:p>
            <a:r>
              <a:rPr lang="zh-CN" altLang="en-US" dirty="0"/>
              <a:t>（四）经济合同的基本结构</a:t>
            </a:r>
            <a:endParaRPr lang="en-US" altLang="zh-CN" dirty="0"/>
          </a:p>
          <a:p>
            <a:r>
              <a:rPr lang="en-US" altLang="zh-CN" dirty="0"/>
              <a:t>3. </a:t>
            </a:r>
            <a:r>
              <a:rPr lang="zh-CN" altLang="en-US" dirty="0"/>
              <a:t>订立合同的目的或依据</a:t>
            </a:r>
            <a:endParaRPr lang="en-US" altLang="zh-CN" dirty="0"/>
          </a:p>
          <a:p>
            <a:r>
              <a:rPr lang="zh-CN" altLang="en-US" dirty="0"/>
              <a:t>可写成“为了</a:t>
            </a:r>
            <a:r>
              <a:rPr lang="en-US" altLang="zh-CN" dirty="0"/>
              <a:t>……</a:t>
            </a:r>
            <a:r>
              <a:rPr lang="zh-CN" altLang="en-US" dirty="0"/>
              <a:t>，经双方协商，签订本合同”，或写成“根据</a:t>
            </a:r>
            <a:r>
              <a:rPr lang="en-US" altLang="zh-CN" dirty="0"/>
              <a:t>……</a:t>
            </a:r>
            <a:r>
              <a:rPr lang="zh-CN" altLang="en-US" dirty="0"/>
              <a:t>（法规）的规定，经双方协商，特订立此合同”。</a:t>
            </a:r>
          </a:p>
        </p:txBody>
      </p:sp>
      <p:sp>
        <p:nvSpPr>
          <p:cNvPr id="4" name="文本占位符 3">
            <a:extLst>
              <a:ext uri="{FF2B5EF4-FFF2-40B4-BE49-F238E27FC236}">
                <a16:creationId xmlns:a16="http://schemas.microsoft.com/office/drawing/2014/main" id="{2F6A4DB6-8B1C-16A4-A62C-8BED3E1FB749}"/>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321740902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0415CB-EFAE-C6A4-932F-A1BAFF386BEE}"/>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38C2A20B-8027-D2AB-92DB-993CC0A05B72}"/>
              </a:ext>
            </a:extLst>
          </p:cNvPr>
          <p:cNvSpPr>
            <a:spLocks noGrp="1"/>
          </p:cNvSpPr>
          <p:nvPr>
            <p:ph type="body" sz="quarter" idx="11"/>
          </p:nvPr>
        </p:nvSpPr>
        <p:spPr>
          <a:xfrm>
            <a:off x="337294" y="953885"/>
            <a:ext cx="11275585" cy="5618654"/>
          </a:xfrm>
        </p:spPr>
        <p:txBody>
          <a:bodyPr/>
          <a:lstStyle/>
          <a:p>
            <a:r>
              <a:rPr lang="zh-CN" altLang="en-US" dirty="0"/>
              <a:t>一、经济合同</a:t>
            </a:r>
            <a:endParaRPr lang="en-US" altLang="zh-CN" dirty="0"/>
          </a:p>
          <a:p>
            <a:r>
              <a:rPr lang="zh-CN" altLang="en-US" dirty="0"/>
              <a:t>（四）经济合同的基本结构</a:t>
            </a:r>
            <a:endParaRPr lang="en-US" altLang="zh-CN" dirty="0"/>
          </a:p>
          <a:p>
            <a:r>
              <a:rPr lang="en-US" altLang="zh-CN" dirty="0"/>
              <a:t>4. </a:t>
            </a:r>
            <a:r>
              <a:rPr lang="zh-CN" altLang="en-US" dirty="0"/>
              <a:t>合同条款</a:t>
            </a:r>
            <a:endParaRPr lang="en-US" altLang="zh-CN" dirty="0"/>
          </a:p>
          <a:p>
            <a:r>
              <a:rPr lang="en-US" altLang="zh-CN" dirty="0"/>
              <a:t>《</a:t>
            </a:r>
            <a:r>
              <a:rPr lang="zh-CN" altLang="en-US" dirty="0"/>
              <a:t>民法典</a:t>
            </a:r>
            <a:r>
              <a:rPr lang="en-US" altLang="zh-CN" dirty="0"/>
              <a:t>》</a:t>
            </a:r>
            <a:r>
              <a:rPr lang="zh-CN" altLang="en-US" dirty="0"/>
              <a:t>规定，合同的内容由当事人约定，一般包括下列条款。</a:t>
            </a:r>
            <a:endParaRPr lang="en-US" altLang="zh-CN" dirty="0"/>
          </a:p>
          <a:p>
            <a:r>
              <a:rPr lang="zh-CN" altLang="en-US" dirty="0"/>
              <a:t>（</a:t>
            </a:r>
            <a:r>
              <a:rPr lang="en-US" altLang="zh-CN" dirty="0"/>
              <a:t>1</a:t>
            </a:r>
            <a:r>
              <a:rPr lang="zh-CN" altLang="en-US" dirty="0"/>
              <a:t>）当事人的姓名或者名称和住所</a:t>
            </a:r>
            <a:endParaRPr lang="en-US" altLang="zh-CN" dirty="0"/>
          </a:p>
          <a:p>
            <a:r>
              <a:rPr lang="zh-CN" altLang="en-US" dirty="0"/>
              <a:t>（</a:t>
            </a:r>
            <a:r>
              <a:rPr lang="en-US" altLang="zh-CN" dirty="0"/>
              <a:t>2</a:t>
            </a:r>
            <a:r>
              <a:rPr lang="zh-CN" altLang="en-US" dirty="0"/>
              <a:t>）标的</a:t>
            </a:r>
            <a:endParaRPr lang="en-US" altLang="zh-CN" dirty="0"/>
          </a:p>
          <a:p>
            <a:r>
              <a:rPr lang="zh-CN" altLang="en-US" dirty="0"/>
              <a:t>（</a:t>
            </a:r>
            <a:r>
              <a:rPr lang="en-US" altLang="zh-CN" dirty="0"/>
              <a:t>3</a:t>
            </a:r>
            <a:r>
              <a:rPr lang="zh-CN" altLang="en-US" dirty="0"/>
              <a:t>）数量和质量</a:t>
            </a:r>
            <a:endParaRPr lang="en-US" altLang="zh-CN" dirty="0"/>
          </a:p>
          <a:p>
            <a:r>
              <a:rPr lang="zh-CN" altLang="en-US" dirty="0"/>
              <a:t>（</a:t>
            </a:r>
            <a:r>
              <a:rPr lang="en-US" altLang="zh-CN" dirty="0"/>
              <a:t>4</a:t>
            </a:r>
            <a:r>
              <a:rPr lang="zh-CN" altLang="en-US" dirty="0"/>
              <a:t>）价款或者报酬</a:t>
            </a:r>
            <a:endParaRPr lang="en-US" altLang="zh-CN" dirty="0"/>
          </a:p>
          <a:p>
            <a:r>
              <a:rPr lang="zh-CN" altLang="en-US" dirty="0"/>
              <a:t>（</a:t>
            </a:r>
            <a:r>
              <a:rPr lang="en-US" altLang="zh-CN" dirty="0"/>
              <a:t>5</a:t>
            </a:r>
            <a:r>
              <a:rPr lang="zh-CN" altLang="en-US" dirty="0"/>
              <a:t>）履行的期限、地点和方式</a:t>
            </a:r>
            <a:endParaRPr lang="en-US" altLang="zh-CN" dirty="0"/>
          </a:p>
          <a:p>
            <a:r>
              <a:rPr lang="zh-CN" altLang="en-US" dirty="0"/>
              <a:t>（</a:t>
            </a:r>
            <a:r>
              <a:rPr lang="en-US" altLang="zh-CN" dirty="0"/>
              <a:t>6</a:t>
            </a:r>
            <a:r>
              <a:rPr lang="zh-CN" altLang="en-US" dirty="0"/>
              <a:t>）违约责任</a:t>
            </a:r>
            <a:endParaRPr lang="en-US" altLang="zh-CN" dirty="0"/>
          </a:p>
          <a:p>
            <a:r>
              <a:rPr lang="zh-CN" altLang="en-US" dirty="0"/>
              <a:t>（</a:t>
            </a:r>
            <a:r>
              <a:rPr lang="en-US" altLang="zh-CN" dirty="0"/>
              <a:t>7</a:t>
            </a:r>
            <a:r>
              <a:rPr lang="zh-CN" altLang="en-US" dirty="0"/>
              <a:t>）解决争议的方法</a:t>
            </a:r>
          </a:p>
        </p:txBody>
      </p:sp>
      <p:sp>
        <p:nvSpPr>
          <p:cNvPr id="4" name="文本占位符 3">
            <a:extLst>
              <a:ext uri="{FF2B5EF4-FFF2-40B4-BE49-F238E27FC236}">
                <a16:creationId xmlns:a16="http://schemas.microsoft.com/office/drawing/2014/main" id="{812AADD8-A8E4-6C32-0437-22311F719260}"/>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392270842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A65612-5F75-D48E-F896-82E96DD42FEA}"/>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60B53FD6-61D5-2CF1-9929-5AFBF1376B64}"/>
              </a:ext>
            </a:extLst>
          </p:cNvPr>
          <p:cNvSpPr>
            <a:spLocks noGrp="1"/>
          </p:cNvSpPr>
          <p:nvPr>
            <p:ph type="body" sz="quarter" idx="11"/>
          </p:nvPr>
        </p:nvSpPr>
        <p:spPr>
          <a:xfrm>
            <a:off x="337294" y="2223464"/>
            <a:ext cx="11275585" cy="3079497"/>
          </a:xfrm>
        </p:spPr>
        <p:txBody>
          <a:bodyPr/>
          <a:lstStyle/>
          <a:p>
            <a:r>
              <a:rPr lang="zh-CN" altLang="en-US" dirty="0"/>
              <a:t>一、经济合同</a:t>
            </a:r>
            <a:endParaRPr lang="en-US" altLang="zh-CN" dirty="0"/>
          </a:p>
          <a:p>
            <a:r>
              <a:rPr lang="zh-CN" altLang="en-US" dirty="0"/>
              <a:t>（四）经济合同的基本结构</a:t>
            </a:r>
            <a:endParaRPr lang="en-US" altLang="zh-CN" dirty="0"/>
          </a:p>
          <a:p>
            <a:r>
              <a:rPr lang="en-US" altLang="zh-CN" dirty="0"/>
              <a:t>5. </a:t>
            </a:r>
            <a:r>
              <a:rPr lang="zh-CN" altLang="en-US" dirty="0"/>
              <a:t>落款</a:t>
            </a:r>
            <a:endParaRPr lang="en-US" altLang="zh-CN" dirty="0"/>
          </a:p>
          <a:p>
            <a:r>
              <a:rPr lang="zh-CN" altLang="en-US" dirty="0"/>
              <a:t>落款的内容包括：当事人的名称、地址，并由法定代表人或者授权代表签名盖章；如合同是委托代理人签订的，委托人应提供签名盖章的授权书，明确授权范围；此外还应注明签署日期、地点等信息。</a:t>
            </a:r>
          </a:p>
        </p:txBody>
      </p:sp>
      <p:sp>
        <p:nvSpPr>
          <p:cNvPr id="4" name="文本占位符 3">
            <a:extLst>
              <a:ext uri="{FF2B5EF4-FFF2-40B4-BE49-F238E27FC236}">
                <a16:creationId xmlns:a16="http://schemas.microsoft.com/office/drawing/2014/main" id="{C3E9CAB3-D9CE-1140-CDC6-F6D5CE20F271}"/>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106869624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26D203-28E2-6D47-56BF-EB50BDFAB689}"/>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C9DF680F-5A91-05E8-FFB5-7C432986C706}"/>
              </a:ext>
            </a:extLst>
          </p:cNvPr>
          <p:cNvSpPr>
            <a:spLocks noGrp="1"/>
          </p:cNvSpPr>
          <p:nvPr>
            <p:ph type="body" sz="quarter" idx="11"/>
          </p:nvPr>
        </p:nvSpPr>
        <p:spPr>
          <a:xfrm>
            <a:off x="337294" y="2477380"/>
            <a:ext cx="11275585" cy="2571666"/>
          </a:xfrm>
        </p:spPr>
        <p:txBody>
          <a:bodyPr/>
          <a:lstStyle/>
          <a:p>
            <a:r>
              <a:rPr lang="zh-CN" altLang="en-US" dirty="0"/>
              <a:t>一、经济合同</a:t>
            </a:r>
            <a:endParaRPr lang="en-US" altLang="zh-CN" dirty="0"/>
          </a:p>
          <a:p>
            <a:r>
              <a:rPr lang="zh-CN" altLang="en-US" dirty="0"/>
              <a:t>（五）经济合同的写作要求</a:t>
            </a:r>
            <a:endParaRPr lang="en-US" altLang="zh-CN" dirty="0"/>
          </a:p>
          <a:p>
            <a:r>
              <a:rPr lang="en-US" altLang="zh-CN" dirty="0"/>
              <a:t>1. </a:t>
            </a:r>
            <a:r>
              <a:rPr lang="zh-CN" altLang="en-US" dirty="0"/>
              <a:t>经济合同的内容必须合法</a:t>
            </a:r>
            <a:endParaRPr lang="en-US" altLang="zh-CN" dirty="0"/>
          </a:p>
          <a:p>
            <a:r>
              <a:rPr lang="zh-CN" altLang="en-US" dirty="0"/>
              <a:t>经济合同所涉及的内容必须符合国家有关法律、法规及有关职能部门或行业的管理规定，合同内容应建立在合法的基础上，同时也应体现当事人的真实意愿。</a:t>
            </a:r>
          </a:p>
        </p:txBody>
      </p:sp>
      <p:sp>
        <p:nvSpPr>
          <p:cNvPr id="4" name="文本占位符 3">
            <a:extLst>
              <a:ext uri="{FF2B5EF4-FFF2-40B4-BE49-F238E27FC236}">
                <a16:creationId xmlns:a16="http://schemas.microsoft.com/office/drawing/2014/main" id="{441C2B5A-D0AE-892C-094E-7AC75075325E}"/>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410479902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CE6F6A-9344-47C0-71C0-80688B1F14B5}"/>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0E7D94B1-4035-20F4-699D-A67E8701866E}"/>
              </a:ext>
            </a:extLst>
          </p:cNvPr>
          <p:cNvSpPr>
            <a:spLocks noGrp="1"/>
          </p:cNvSpPr>
          <p:nvPr>
            <p:ph type="body" sz="quarter" idx="11"/>
          </p:nvPr>
        </p:nvSpPr>
        <p:spPr>
          <a:xfrm>
            <a:off x="337294" y="1969549"/>
            <a:ext cx="11275585" cy="3587329"/>
          </a:xfrm>
        </p:spPr>
        <p:txBody>
          <a:bodyPr/>
          <a:lstStyle/>
          <a:p>
            <a:r>
              <a:rPr lang="zh-CN" altLang="en-US" dirty="0"/>
              <a:t>一、经济合同</a:t>
            </a:r>
            <a:endParaRPr lang="en-US" altLang="zh-CN" dirty="0"/>
          </a:p>
          <a:p>
            <a:r>
              <a:rPr lang="zh-CN" altLang="en-US" dirty="0"/>
              <a:t>（五）经济合同的写作要求</a:t>
            </a:r>
            <a:endParaRPr lang="en-US" altLang="zh-CN" dirty="0"/>
          </a:p>
          <a:p>
            <a:r>
              <a:rPr lang="en-US" altLang="zh-CN" dirty="0"/>
              <a:t>2. </a:t>
            </a:r>
            <a:r>
              <a:rPr lang="zh-CN" altLang="en-US" dirty="0"/>
              <a:t>经济合同的格式必须规范</a:t>
            </a:r>
            <a:endParaRPr lang="en-US" altLang="zh-CN" dirty="0"/>
          </a:p>
          <a:p>
            <a:r>
              <a:rPr lang="zh-CN" altLang="en-US" dirty="0"/>
              <a:t>可向当地工商行政管理机关或业务主管部门购买合同纸，也可按照示范文本格式自行印刷使用。撰写经济合同时，必须严格按照规定的文本格式和要求进行。合同的撰写应严肃认真，不得随意涂改。如合同出现错误或遇到特殊情况确需修改，应将双方协商一致的意见作为附件附上；如在原件上修改，应在修改的地方加盖双方印章。</a:t>
            </a:r>
          </a:p>
        </p:txBody>
      </p:sp>
      <p:sp>
        <p:nvSpPr>
          <p:cNvPr id="4" name="文本占位符 3">
            <a:extLst>
              <a:ext uri="{FF2B5EF4-FFF2-40B4-BE49-F238E27FC236}">
                <a16:creationId xmlns:a16="http://schemas.microsoft.com/office/drawing/2014/main" id="{054F11C6-7D5C-5D3D-CC4D-2B5083AB0E1E}"/>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418272213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BDF36F-910F-9AE6-E04F-2E8574555596}"/>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C1105E6D-58AA-AB9A-2888-86AF83C8834F}"/>
              </a:ext>
            </a:extLst>
          </p:cNvPr>
          <p:cNvSpPr>
            <a:spLocks noGrp="1"/>
          </p:cNvSpPr>
          <p:nvPr>
            <p:ph type="body" sz="quarter" idx="11"/>
          </p:nvPr>
        </p:nvSpPr>
        <p:spPr>
          <a:xfrm>
            <a:off x="337294" y="2731296"/>
            <a:ext cx="11275585" cy="2063835"/>
          </a:xfrm>
        </p:spPr>
        <p:txBody>
          <a:bodyPr/>
          <a:lstStyle/>
          <a:p>
            <a:r>
              <a:rPr lang="zh-CN" altLang="en-US" dirty="0"/>
              <a:t>一、经济合同</a:t>
            </a:r>
            <a:endParaRPr lang="en-US" altLang="zh-CN" dirty="0"/>
          </a:p>
          <a:p>
            <a:r>
              <a:rPr lang="zh-CN" altLang="en-US" dirty="0"/>
              <a:t>（五）经济合同的写作要求</a:t>
            </a:r>
            <a:endParaRPr lang="en-US" altLang="zh-CN" dirty="0"/>
          </a:p>
          <a:p>
            <a:r>
              <a:rPr lang="en-US" altLang="zh-CN" dirty="0"/>
              <a:t>3. </a:t>
            </a:r>
            <a:r>
              <a:rPr lang="zh-CN" altLang="en-US" dirty="0"/>
              <a:t>经济合同的条款必须完备</a:t>
            </a:r>
            <a:endParaRPr lang="en-US" altLang="zh-CN" dirty="0"/>
          </a:p>
          <a:p>
            <a:r>
              <a:rPr lang="zh-CN" altLang="en-US" dirty="0"/>
              <a:t>经济合同的条款必须按照</a:t>
            </a:r>
            <a:r>
              <a:rPr lang="en-US" altLang="zh-CN" dirty="0"/>
              <a:t>《</a:t>
            </a:r>
            <a:r>
              <a:rPr lang="zh-CN" altLang="en-US" dirty="0"/>
              <a:t>民法典</a:t>
            </a:r>
            <a:r>
              <a:rPr lang="en-US" altLang="zh-CN" dirty="0"/>
              <a:t>》</a:t>
            </a:r>
            <a:r>
              <a:rPr lang="zh-CN" altLang="en-US" dirty="0"/>
              <a:t>规定的条款撰写，确保合同内容完整、无遗漏。</a:t>
            </a:r>
          </a:p>
        </p:txBody>
      </p:sp>
      <p:sp>
        <p:nvSpPr>
          <p:cNvPr id="4" name="文本占位符 3">
            <a:extLst>
              <a:ext uri="{FF2B5EF4-FFF2-40B4-BE49-F238E27FC236}">
                <a16:creationId xmlns:a16="http://schemas.microsoft.com/office/drawing/2014/main" id="{F4AA72C3-325E-0253-DE20-69F19F748889}"/>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107853314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D7C1D1-359F-1A65-0241-18AE730F834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AE75467-D945-C435-06D5-F3765DC4B33D}"/>
              </a:ext>
            </a:extLst>
          </p:cNvPr>
          <p:cNvSpPr>
            <a:spLocks noGrp="1"/>
          </p:cNvSpPr>
          <p:nvPr>
            <p:ph type="body" sz="quarter" idx="11"/>
          </p:nvPr>
        </p:nvSpPr>
        <p:spPr>
          <a:xfrm>
            <a:off x="337294" y="1715636"/>
            <a:ext cx="11275585" cy="4095160"/>
          </a:xfrm>
        </p:spPr>
        <p:txBody>
          <a:bodyPr/>
          <a:lstStyle/>
          <a:p>
            <a:r>
              <a:rPr lang="zh-CN" altLang="en-US" dirty="0"/>
              <a:t>二、应用文写作的材料</a:t>
            </a:r>
            <a:endParaRPr lang="en-US" altLang="zh-CN" dirty="0"/>
          </a:p>
          <a:p>
            <a:r>
              <a:rPr lang="zh-CN" altLang="en-US" dirty="0"/>
              <a:t>（三）材料的鉴别与选择</a:t>
            </a:r>
            <a:endParaRPr lang="en-US" altLang="zh-CN" dirty="0"/>
          </a:p>
          <a:p>
            <a:r>
              <a:rPr lang="zh-CN" altLang="en-US" dirty="0"/>
              <a:t>搜集到大量材料后，必须对材料进行科学的鉴别与选择。</a:t>
            </a:r>
            <a:endParaRPr lang="en-US" altLang="zh-CN" dirty="0"/>
          </a:p>
          <a:p>
            <a:r>
              <a:rPr lang="zh-CN" altLang="en-US" dirty="0"/>
              <a:t>材料鉴别的主要内容包括如下四个方面。</a:t>
            </a:r>
            <a:endParaRPr lang="en-US" altLang="zh-CN" dirty="0"/>
          </a:p>
          <a:p>
            <a:pPr marL="1074738" indent="-342900">
              <a:buSzPct val="80000"/>
              <a:buFont typeface="Wingdings" panose="05000000000000000000" pitchFamily="2" charset="2"/>
              <a:buChar char="l"/>
            </a:pPr>
            <a:r>
              <a:rPr lang="zh-CN" altLang="en-US" dirty="0"/>
              <a:t>真实性鉴别：判断材料是否真实可信，是否存在虚假、夸大或隐瞒的情况。</a:t>
            </a:r>
            <a:endParaRPr lang="en-US" altLang="zh-CN" dirty="0"/>
          </a:p>
          <a:p>
            <a:pPr marL="1074738" indent="-342900">
              <a:buSzPct val="80000"/>
              <a:buFont typeface="Wingdings" panose="05000000000000000000" pitchFamily="2" charset="2"/>
              <a:buChar char="l"/>
            </a:pPr>
            <a:r>
              <a:rPr lang="zh-CN" altLang="en-US" dirty="0"/>
              <a:t>准确性鉴别：核实数据、事实、引用等内容的精确程度，避免错误。</a:t>
            </a:r>
            <a:endParaRPr lang="en-US" altLang="zh-CN" dirty="0"/>
          </a:p>
          <a:p>
            <a:pPr marL="1074738" indent="-342900">
              <a:buSzPct val="80000"/>
              <a:buFont typeface="Wingdings" panose="05000000000000000000" pitchFamily="2" charset="2"/>
              <a:buChar char="l"/>
            </a:pPr>
            <a:r>
              <a:rPr lang="zh-CN" altLang="en-US" dirty="0"/>
              <a:t>系统性鉴别：检查材料是否完整、连贯，能否形成一个完整的体系。</a:t>
            </a:r>
            <a:endParaRPr lang="en-US" altLang="zh-CN" dirty="0"/>
          </a:p>
          <a:p>
            <a:pPr marL="1074738" indent="-342900">
              <a:buSzPct val="80000"/>
              <a:buFont typeface="Wingdings" panose="05000000000000000000" pitchFamily="2" charset="2"/>
              <a:buChar char="l"/>
            </a:pPr>
            <a:r>
              <a:rPr lang="zh-CN" altLang="en-US" dirty="0"/>
              <a:t>适用性鉴别：评估材料与写作主旨的相关性。</a:t>
            </a:r>
            <a:endParaRPr lang="en-US" altLang="zh-CN" dirty="0"/>
          </a:p>
        </p:txBody>
      </p:sp>
      <p:sp>
        <p:nvSpPr>
          <p:cNvPr id="4" name="文本占位符 3">
            <a:extLst>
              <a:ext uri="{FF2B5EF4-FFF2-40B4-BE49-F238E27FC236}">
                <a16:creationId xmlns:a16="http://schemas.microsoft.com/office/drawing/2014/main" id="{4CE0C5DA-F738-B82B-EB3D-3CE6D8977734}"/>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157651240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5A412D-49AF-6A1C-18E6-63967BA5128C}"/>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1A670C94-5B74-DEC5-191A-AE5E64079C29}"/>
              </a:ext>
            </a:extLst>
          </p:cNvPr>
          <p:cNvSpPr>
            <a:spLocks noGrp="1"/>
          </p:cNvSpPr>
          <p:nvPr>
            <p:ph type="body" sz="quarter" idx="11"/>
          </p:nvPr>
        </p:nvSpPr>
        <p:spPr>
          <a:xfrm>
            <a:off x="337294" y="1715634"/>
            <a:ext cx="11275585" cy="4095160"/>
          </a:xfrm>
        </p:spPr>
        <p:txBody>
          <a:bodyPr/>
          <a:lstStyle/>
          <a:p>
            <a:r>
              <a:rPr lang="zh-CN" altLang="en-US" dirty="0"/>
              <a:t>一、经济合同</a:t>
            </a:r>
            <a:endParaRPr lang="en-US" altLang="zh-CN" dirty="0"/>
          </a:p>
          <a:p>
            <a:r>
              <a:rPr lang="zh-CN" altLang="en-US" dirty="0"/>
              <a:t>（五）经济合同的写作要求</a:t>
            </a:r>
            <a:endParaRPr lang="en-US" altLang="zh-CN" dirty="0"/>
          </a:p>
          <a:p>
            <a:r>
              <a:rPr lang="en-US" altLang="zh-CN" dirty="0"/>
              <a:t>4. </a:t>
            </a:r>
            <a:r>
              <a:rPr lang="zh-CN" altLang="en-US" dirty="0"/>
              <a:t>经济合同的语言必须准确</a:t>
            </a:r>
            <a:endParaRPr lang="en-US" altLang="zh-CN" dirty="0"/>
          </a:p>
          <a:p>
            <a:r>
              <a:rPr lang="zh-CN" altLang="en-US" dirty="0"/>
              <a:t>合同语言不得含糊不清或模棱两可，以避免在履行过程中引发不必要的争议和纠纷。合同中使用的概念应为当事人所共同理解，忌用模糊词语，以防产生歧义。经济合同的语义应准确，应避免使用“希望”“尽可能”“争取”等模糊性用语，杜绝空话、套话。合同中的数字应核对无误，金额应使用数字的大写形式。同时，还应注意正确使用标点符号，防止因句号、逗号使用不当而造成不必要的纷争或损失。</a:t>
            </a:r>
          </a:p>
        </p:txBody>
      </p:sp>
      <p:sp>
        <p:nvSpPr>
          <p:cNvPr id="4" name="文本占位符 3">
            <a:extLst>
              <a:ext uri="{FF2B5EF4-FFF2-40B4-BE49-F238E27FC236}">
                <a16:creationId xmlns:a16="http://schemas.microsoft.com/office/drawing/2014/main" id="{219ADFE3-A350-506B-174B-DE8EE9E52A71}"/>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429079485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16930D-C47E-BA61-AC8E-A78F4F9E5441}"/>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FB8F4DB1-ECD1-1613-548E-4F0CB0BBF921}"/>
              </a:ext>
            </a:extLst>
          </p:cNvPr>
          <p:cNvSpPr>
            <a:spLocks noGrp="1"/>
          </p:cNvSpPr>
          <p:nvPr>
            <p:ph type="body" sz="quarter" idx="11"/>
          </p:nvPr>
        </p:nvSpPr>
        <p:spPr>
          <a:xfrm>
            <a:off x="337294" y="2477383"/>
            <a:ext cx="11275585" cy="2571666"/>
          </a:xfrm>
        </p:spPr>
        <p:txBody>
          <a:bodyPr/>
          <a:lstStyle/>
          <a:p>
            <a:r>
              <a:rPr lang="zh-CN" altLang="en-US" dirty="0"/>
              <a:t>二、协议书</a:t>
            </a:r>
            <a:endParaRPr lang="en-US" altLang="zh-CN" dirty="0"/>
          </a:p>
          <a:p>
            <a:r>
              <a:rPr lang="zh-CN" altLang="en-US" dirty="0"/>
              <a:t>（一）协议书的特点</a:t>
            </a:r>
            <a:endParaRPr lang="en-US" altLang="zh-CN" dirty="0"/>
          </a:p>
          <a:p>
            <a:r>
              <a:rPr lang="en-US" altLang="zh-CN" dirty="0"/>
              <a:t>1. </a:t>
            </a:r>
            <a:r>
              <a:rPr lang="zh-CN" altLang="en-US" dirty="0"/>
              <a:t>具有契约性质</a:t>
            </a:r>
            <a:endParaRPr lang="en-US" altLang="zh-CN" dirty="0"/>
          </a:p>
          <a:p>
            <a:r>
              <a:rPr lang="zh-CN" altLang="en-US" dirty="0"/>
              <a:t>协议书是当事人之间协商一致的结果，体现的是双方或多方的真实意思表示，具备一定的法律效力，一旦签署即对各方产生约束力。</a:t>
            </a:r>
          </a:p>
        </p:txBody>
      </p:sp>
      <p:sp>
        <p:nvSpPr>
          <p:cNvPr id="4" name="文本占位符 3">
            <a:extLst>
              <a:ext uri="{FF2B5EF4-FFF2-40B4-BE49-F238E27FC236}">
                <a16:creationId xmlns:a16="http://schemas.microsoft.com/office/drawing/2014/main" id="{25BD2A72-CF34-94AE-261A-1266E643D0E9}"/>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231660540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8EFBCB-DD35-875A-858D-89AE5C2C35AD}"/>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7D75DD1F-B676-20E9-9385-558E1C7E2C42}"/>
              </a:ext>
            </a:extLst>
          </p:cNvPr>
          <p:cNvSpPr>
            <a:spLocks noGrp="1"/>
          </p:cNvSpPr>
          <p:nvPr>
            <p:ph type="body" sz="quarter" idx="11"/>
          </p:nvPr>
        </p:nvSpPr>
        <p:spPr>
          <a:xfrm>
            <a:off x="337294" y="2477383"/>
            <a:ext cx="11275585" cy="2571666"/>
          </a:xfrm>
        </p:spPr>
        <p:txBody>
          <a:bodyPr/>
          <a:lstStyle/>
          <a:p>
            <a:r>
              <a:rPr lang="zh-CN" altLang="en-US" dirty="0"/>
              <a:t>二、协议书</a:t>
            </a:r>
            <a:endParaRPr lang="en-US" altLang="zh-CN" dirty="0"/>
          </a:p>
          <a:p>
            <a:r>
              <a:rPr lang="zh-CN" altLang="en-US" dirty="0"/>
              <a:t>（一）协议书的特点</a:t>
            </a:r>
            <a:endParaRPr lang="en-US" altLang="zh-CN" dirty="0"/>
          </a:p>
          <a:p>
            <a:r>
              <a:rPr lang="en-US" altLang="zh-CN" dirty="0"/>
              <a:t>2. </a:t>
            </a:r>
            <a:r>
              <a:rPr lang="zh-CN" altLang="en-US" dirty="0"/>
              <a:t>条款原则性强</a:t>
            </a:r>
            <a:endParaRPr lang="en-US" altLang="zh-CN" dirty="0"/>
          </a:p>
          <a:p>
            <a:r>
              <a:rPr lang="zh-CN" altLang="en-US" dirty="0"/>
              <a:t>相较于合同而言，协议书更侧重于表达原则性的共识，常用于合作初期的意向性约定或重大事项的原则性安排，通常作为后续签订正式合同的基础依据。</a:t>
            </a:r>
          </a:p>
        </p:txBody>
      </p:sp>
      <p:sp>
        <p:nvSpPr>
          <p:cNvPr id="4" name="文本占位符 3">
            <a:extLst>
              <a:ext uri="{FF2B5EF4-FFF2-40B4-BE49-F238E27FC236}">
                <a16:creationId xmlns:a16="http://schemas.microsoft.com/office/drawing/2014/main" id="{6BEB336A-245A-AA9E-003F-3F6B8FF234DF}"/>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131362658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796C7B-1270-8BCB-3E39-CB406EE19DB2}"/>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3518FA22-1CD7-0296-3E12-801903D42F66}"/>
              </a:ext>
            </a:extLst>
          </p:cNvPr>
          <p:cNvSpPr>
            <a:spLocks noGrp="1"/>
          </p:cNvSpPr>
          <p:nvPr>
            <p:ph type="body" sz="quarter" idx="11"/>
          </p:nvPr>
        </p:nvSpPr>
        <p:spPr>
          <a:xfrm>
            <a:off x="337294" y="2477382"/>
            <a:ext cx="11275585" cy="2571666"/>
          </a:xfrm>
        </p:spPr>
        <p:txBody>
          <a:bodyPr/>
          <a:lstStyle/>
          <a:p>
            <a:r>
              <a:rPr lang="zh-CN" altLang="en-US" dirty="0"/>
              <a:t>二、协议书</a:t>
            </a:r>
            <a:endParaRPr lang="en-US" altLang="zh-CN" dirty="0"/>
          </a:p>
          <a:p>
            <a:r>
              <a:rPr lang="zh-CN" altLang="en-US" dirty="0"/>
              <a:t>（一）协议书的特点</a:t>
            </a:r>
            <a:endParaRPr lang="en-US" altLang="zh-CN" dirty="0"/>
          </a:p>
          <a:p>
            <a:r>
              <a:rPr lang="en-US" altLang="zh-CN" dirty="0"/>
              <a:t>3. </a:t>
            </a:r>
            <a:r>
              <a:rPr lang="zh-CN" altLang="en-US" dirty="0"/>
              <a:t>适用范围广泛</a:t>
            </a:r>
            <a:endParaRPr lang="en-US" altLang="zh-CN" dirty="0"/>
          </a:p>
          <a:p>
            <a:r>
              <a:rPr lang="zh-CN" altLang="en-US" dirty="0"/>
              <a:t>协议书不仅适用于经济领域的合作事项，也可用于社会组织、政府机关、教育科研、婚姻家庭等各类事务的协商与处理，灵活性较强。</a:t>
            </a:r>
          </a:p>
        </p:txBody>
      </p:sp>
      <p:sp>
        <p:nvSpPr>
          <p:cNvPr id="4" name="文本占位符 3">
            <a:extLst>
              <a:ext uri="{FF2B5EF4-FFF2-40B4-BE49-F238E27FC236}">
                <a16:creationId xmlns:a16="http://schemas.microsoft.com/office/drawing/2014/main" id="{8A5DACA2-8000-4B58-8314-283B752D4919}"/>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396940758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56EA8D-3679-ACCA-584F-70568486713A}"/>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7CD20D3E-B295-AF59-4D3A-2DE5DC384D6A}"/>
              </a:ext>
            </a:extLst>
          </p:cNvPr>
          <p:cNvSpPr>
            <a:spLocks noGrp="1"/>
          </p:cNvSpPr>
          <p:nvPr>
            <p:ph type="body" sz="quarter" idx="11"/>
          </p:nvPr>
        </p:nvSpPr>
        <p:spPr>
          <a:xfrm>
            <a:off x="337294" y="2477383"/>
            <a:ext cx="11275585" cy="2571666"/>
          </a:xfrm>
        </p:spPr>
        <p:txBody>
          <a:bodyPr/>
          <a:lstStyle/>
          <a:p>
            <a:r>
              <a:rPr lang="zh-CN" altLang="en-US" dirty="0"/>
              <a:t>二、协议书</a:t>
            </a:r>
            <a:endParaRPr lang="en-US" altLang="zh-CN" dirty="0"/>
          </a:p>
          <a:p>
            <a:r>
              <a:rPr lang="zh-CN" altLang="en-US" dirty="0"/>
              <a:t>（一）协议书的特点</a:t>
            </a:r>
            <a:endParaRPr lang="en-US" altLang="zh-CN" dirty="0"/>
          </a:p>
          <a:p>
            <a:r>
              <a:rPr lang="en-US" altLang="zh-CN" dirty="0"/>
              <a:t>4. </a:t>
            </a:r>
            <a:r>
              <a:rPr lang="zh-CN" altLang="en-US" dirty="0"/>
              <a:t>可作为合同的补充或前置文件</a:t>
            </a:r>
            <a:endParaRPr lang="en-US" altLang="zh-CN" dirty="0"/>
          </a:p>
          <a:p>
            <a:r>
              <a:rPr lang="zh-CN" altLang="en-US" dirty="0"/>
              <a:t>在复杂的经济合作中，协议书往往先于合同订立，用于确定合作方向和基本框架；也可以作为合同的补充文件，用于调整原合同未尽事宜。</a:t>
            </a:r>
          </a:p>
        </p:txBody>
      </p:sp>
      <p:sp>
        <p:nvSpPr>
          <p:cNvPr id="4" name="文本占位符 3">
            <a:extLst>
              <a:ext uri="{FF2B5EF4-FFF2-40B4-BE49-F238E27FC236}">
                <a16:creationId xmlns:a16="http://schemas.microsoft.com/office/drawing/2014/main" id="{99C6AB07-8E7A-B5A1-5ED2-50CD8BA0D119}"/>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382754570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EF13E5-8DA9-740B-7FD1-952AA5A339D9}"/>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42F1017A-B88E-34C0-645F-AAEA1823B469}"/>
              </a:ext>
            </a:extLst>
          </p:cNvPr>
          <p:cNvSpPr>
            <a:spLocks noGrp="1"/>
          </p:cNvSpPr>
          <p:nvPr>
            <p:ph type="body" sz="quarter" idx="11"/>
          </p:nvPr>
        </p:nvSpPr>
        <p:spPr>
          <a:xfrm>
            <a:off x="337294" y="1207806"/>
            <a:ext cx="11275585" cy="5110823"/>
          </a:xfrm>
        </p:spPr>
        <p:txBody>
          <a:bodyPr/>
          <a:lstStyle/>
          <a:p>
            <a:r>
              <a:rPr lang="zh-CN" altLang="en-US" dirty="0"/>
              <a:t>二、协议书</a:t>
            </a:r>
            <a:endParaRPr lang="en-US" altLang="zh-CN" dirty="0"/>
          </a:p>
          <a:p>
            <a:r>
              <a:rPr lang="zh-CN" altLang="en-US" dirty="0"/>
              <a:t>（二）协议书的格式与写法</a:t>
            </a:r>
            <a:endParaRPr lang="en-US" altLang="zh-CN" dirty="0"/>
          </a:p>
          <a:p>
            <a:r>
              <a:rPr lang="en-US" altLang="zh-CN" dirty="0"/>
              <a:t>1. </a:t>
            </a:r>
            <a:r>
              <a:rPr lang="zh-CN" altLang="en-US" dirty="0"/>
              <a:t>标题</a:t>
            </a:r>
            <a:endParaRPr lang="en-US" altLang="zh-CN" dirty="0"/>
          </a:p>
          <a:p>
            <a:r>
              <a:rPr lang="zh-CN" altLang="en-US" dirty="0"/>
              <a:t>标题是协议书的名称，应简明扼要地反映协议的核心内容或性质，便于识别和归档。常见的标题形式有：</a:t>
            </a:r>
            <a:endParaRPr lang="en-US" altLang="zh-CN" dirty="0"/>
          </a:p>
          <a:p>
            <a:pPr marL="1074738" indent="-342900">
              <a:buSzPct val="80000"/>
              <a:buFont typeface="Wingdings" panose="05000000000000000000" pitchFamily="2" charset="2"/>
              <a:buChar char="l"/>
            </a:pPr>
            <a:r>
              <a:rPr lang="zh-CN" altLang="en-US" dirty="0"/>
              <a:t>通用式标题：直接使用“协议书”三字作为标题。</a:t>
            </a:r>
            <a:endParaRPr lang="en-US" altLang="zh-CN" dirty="0"/>
          </a:p>
          <a:p>
            <a:pPr marL="1074738" indent="-342900">
              <a:buSzPct val="80000"/>
              <a:buFont typeface="Wingdings" panose="05000000000000000000" pitchFamily="2" charset="2"/>
              <a:buChar char="l"/>
            </a:pPr>
            <a:r>
              <a:rPr lang="zh-CN" altLang="en-US" dirty="0"/>
              <a:t>具体事项式标题：标明具体内容，如</a:t>
            </a:r>
            <a:r>
              <a:rPr lang="en-US" altLang="zh-CN" dirty="0"/>
              <a:t>《</a:t>
            </a:r>
            <a:r>
              <a:rPr lang="zh-CN" altLang="en-US" dirty="0"/>
              <a:t>房屋租赁协议书</a:t>
            </a:r>
            <a:r>
              <a:rPr lang="en-US" altLang="zh-CN" dirty="0"/>
              <a:t>》《</a:t>
            </a:r>
            <a:r>
              <a:rPr lang="zh-CN" altLang="en-US" dirty="0"/>
              <a:t>项目合作框架协议书</a:t>
            </a:r>
            <a:r>
              <a:rPr lang="en-US" altLang="zh-CN" dirty="0"/>
              <a:t>》《</a:t>
            </a:r>
            <a:r>
              <a:rPr lang="zh-CN" altLang="en-US" dirty="0"/>
              <a:t>股权转让协议书</a:t>
            </a:r>
            <a:r>
              <a:rPr lang="en-US" altLang="zh-CN" dirty="0"/>
              <a:t>》《</a:t>
            </a:r>
            <a:r>
              <a:rPr lang="zh-CN" altLang="en-US" dirty="0"/>
              <a:t>安全生产责任协议书</a:t>
            </a:r>
            <a:r>
              <a:rPr lang="en-US" altLang="zh-CN" dirty="0"/>
              <a:t>》</a:t>
            </a:r>
            <a:r>
              <a:rPr lang="zh-CN" altLang="en-US" dirty="0"/>
              <a:t>等。</a:t>
            </a:r>
            <a:endParaRPr lang="en-US" altLang="zh-CN" dirty="0"/>
          </a:p>
          <a:p>
            <a:pPr marL="1074738" indent="-342900">
              <a:buSzPct val="80000"/>
              <a:buFont typeface="Wingdings" panose="05000000000000000000" pitchFamily="2" charset="2"/>
              <a:buChar char="l"/>
            </a:pPr>
            <a:r>
              <a:rPr lang="zh-CN" altLang="en-US" dirty="0"/>
              <a:t>联合署名式标题：注明协议双方单位名称，如</a:t>
            </a:r>
            <a:r>
              <a:rPr lang="en-US" altLang="zh-CN" dirty="0"/>
              <a:t>《×× </a:t>
            </a:r>
            <a:r>
              <a:rPr lang="zh-CN" altLang="en-US" dirty="0"/>
              <a:t>公司与 </a:t>
            </a:r>
            <a:r>
              <a:rPr lang="en-US" altLang="zh-CN" dirty="0"/>
              <a:t>×× </a:t>
            </a:r>
            <a:r>
              <a:rPr lang="zh-CN" altLang="en-US" dirty="0"/>
              <a:t>学校产学研合作协议书</a:t>
            </a:r>
            <a:r>
              <a:rPr lang="en-US" altLang="zh-CN" dirty="0"/>
              <a:t>》</a:t>
            </a:r>
            <a:r>
              <a:rPr lang="zh-CN" altLang="en-US" dirty="0"/>
              <a:t>。</a:t>
            </a:r>
          </a:p>
        </p:txBody>
      </p:sp>
      <p:sp>
        <p:nvSpPr>
          <p:cNvPr id="4" name="文本占位符 3">
            <a:extLst>
              <a:ext uri="{FF2B5EF4-FFF2-40B4-BE49-F238E27FC236}">
                <a16:creationId xmlns:a16="http://schemas.microsoft.com/office/drawing/2014/main" id="{868FE568-E779-60C6-18B4-E90910D63D57}"/>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403780528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1F2A29-6B28-4A18-2870-B9326533101C}"/>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8A41A032-5095-F0C5-1826-7289851279C0}"/>
              </a:ext>
            </a:extLst>
          </p:cNvPr>
          <p:cNvSpPr>
            <a:spLocks noGrp="1"/>
          </p:cNvSpPr>
          <p:nvPr>
            <p:ph type="body" sz="quarter" idx="11"/>
          </p:nvPr>
        </p:nvSpPr>
        <p:spPr>
          <a:xfrm>
            <a:off x="337294" y="1715638"/>
            <a:ext cx="11275585" cy="4095160"/>
          </a:xfrm>
        </p:spPr>
        <p:txBody>
          <a:bodyPr/>
          <a:lstStyle/>
          <a:p>
            <a:r>
              <a:rPr lang="zh-CN" altLang="en-US" dirty="0"/>
              <a:t>二、协议书</a:t>
            </a:r>
            <a:endParaRPr lang="en-US" altLang="zh-CN" dirty="0"/>
          </a:p>
          <a:p>
            <a:r>
              <a:rPr lang="zh-CN" altLang="en-US" dirty="0"/>
              <a:t>（二）协议书的格式与写法</a:t>
            </a:r>
            <a:endParaRPr lang="en-US" altLang="zh-CN" dirty="0"/>
          </a:p>
          <a:p>
            <a:r>
              <a:rPr lang="en-US" altLang="zh-CN" dirty="0"/>
              <a:t>2. </a:t>
            </a:r>
            <a:r>
              <a:rPr lang="zh-CN" altLang="en-US" dirty="0"/>
              <a:t>当事人信息</a:t>
            </a:r>
            <a:endParaRPr lang="en-US" altLang="zh-CN" dirty="0"/>
          </a:p>
          <a:p>
            <a:r>
              <a:rPr lang="zh-CN" altLang="en-US" dirty="0"/>
              <a:t>当事人为协议的权利义务主体，可以是自然人、法人或其他组织。在标题下方应明确列出所有签约方的全称，并在正文中统一使用“甲方”“乙方”“丙方”等代称，以保持逻辑一致。</a:t>
            </a:r>
            <a:endParaRPr lang="en-US" altLang="zh-CN" dirty="0"/>
          </a:p>
          <a:p>
            <a:r>
              <a:rPr lang="zh-CN" altLang="en-US" dirty="0"/>
              <a:t>若协议涉及多方，可依次标注为“甲方”“乙方”“丙方”“丁方”等；若为个人签署，应注明个人的身份证号码、住址及联系方式。</a:t>
            </a:r>
          </a:p>
        </p:txBody>
      </p:sp>
      <p:sp>
        <p:nvSpPr>
          <p:cNvPr id="4" name="文本占位符 3">
            <a:extLst>
              <a:ext uri="{FF2B5EF4-FFF2-40B4-BE49-F238E27FC236}">
                <a16:creationId xmlns:a16="http://schemas.microsoft.com/office/drawing/2014/main" id="{AC059891-CA79-8976-9D16-D158E511CBD4}"/>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40429092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6CAB5E-C8B6-BEDF-EA33-37317980BB6A}"/>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8516F6D1-04C3-D23B-8AF5-C2E9ADA7F22C}"/>
              </a:ext>
            </a:extLst>
          </p:cNvPr>
          <p:cNvSpPr>
            <a:spLocks noGrp="1"/>
          </p:cNvSpPr>
          <p:nvPr>
            <p:ph type="body" sz="quarter" idx="11"/>
          </p:nvPr>
        </p:nvSpPr>
        <p:spPr>
          <a:xfrm>
            <a:off x="337294" y="2223470"/>
            <a:ext cx="11275585" cy="3079497"/>
          </a:xfrm>
        </p:spPr>
        <p:txBody>
          <a:bodyPr/>
          <a:lstStyle/>
          <a:p>
            <a:r>
              <a:rPr lang="zh-CN" altLang="en-US" dirty="0"/>
              <a:t>二、协议书</a:t>
            </a:r>
            <a:endParaRPr lang="en-US" altLang="zh-CN" dirty="0"/>
          </a:p>
          <a:p>
            <a:r>
              <a:rPr lang="zh-CN" altLang="en-US" dirty="0"/>
              <a:t>（二）协议书的格式与写法</a:t>
            </a:r>
            <a:endParaRPr lang="en-US" altLang="zh-CN" dirty="0"/>
          </a:p>
          <a:p>
            <a:r>
              <a:rPr lang="en-US" altLang="zh-CN" dirty="0"/>
              <a:t>3. </a:t>
            </a:r>
            <a:r>
              <a:rPr lang="zh-CN" altLang="en-US" dirty="0"/>
              <a:t>正文</a:t>
            </a:r>
            <a:endParaRPr lang="en-US" altLang="zh-CN" dirty="0"/>
          </a:p>
          <a:p>
            <a:r>
              <a:rPr lang="zh-CN" altLang="en-US" dirty="0"/>
              <a:t>正文是协议书的核心内容，一般分为开头部分和主体部分两大部分。</a:t>
            </a:r>
            <a:endParaRPr lang="en-US" altLang="zh-CN" dirty="0"/>
          </a:p>
          <a:p>
            <a:r>
              <a:rPr lang="zh-CN" altLang="en-US" dirty="0"/>
              <a:t>（</a:t>
            </a:r>
            <a:r>
              <a:rPr lang="en-US" altLang="zh-CN" dirty="0"/>
              <a:t>1</a:t>
            </a:r>
            <a:r>
              <a:rPr lang="zh-CN" altLang="en-US" dirty="0"/>
              <a:t>）开头部分（导言）</a:t>
            </a:r>
            <a:endParaRPr lang="en-US" altLang="zh-CN" dirty="0"/>
          </a:p>
          <a:p>
            <a:r>
              <a:rPr lang="zh-CN" altLang="en-US" dirty="0"/>
              <a:t>（</a:t>
            </a:r>
            <a:r>
              <a:rPr lang="en-US" altLang="zh-CN" dirty="0"/>
              <a:t>2</a:t>
            </a:r>
            <a:r>
              <a:rPr lang="zh-CN" altLang="en-US" dirty="0"/>
              <a:t>）主体部分（核心条款）</a:t>
            </a:r>
            <a:endParaRPr lang="en-US" altLang="zh-CN" dirty="0"/>
          </a:p>
        </p:txBody>
      </p:sp>
      <p:sp>
        <p:nvSpPr>
          <p:cNvPr id="4" name="文本占位符 3">
            <a:extLst>
              <a:ext uri="{FF2B5EF4-FFF2-40B4-BE49-F238E27FC236}">
                <a16:creationId xmlns:a16="http://schemas.microsoft.com/office/drawing/2014/main" id="{E0B89590-633C-5447-0362-57A22BE03213}"/>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200556769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ACADC0-720F-154B-5B6A-0E849C54E4B5}"/>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5482B9DF-6A74-EE94-F3C2-BE4883CB6DFB}"/>
              </a:ext>
            </a:extLst>
          </p:cNvPr>
          <p:cNvSpPr>
            <a:spLocks noGrp="1"/>
          </p:cNvSpPr>
          <p:nvPr>
            <p:ph type="body" sz="quarter" idx="11"/>
          </p:nvPr>
        </p:nvSpPr>
        <p:spPr>
          <a:xfrm>
            <a:off x="337294" y="953893"/>
            <a:ext cx="11275585" cy="5618654"/>
          </a:xfrm>
        </p:spPr>
        <p:txBody>
          <a:bodyPr/>
          <a:lstStyle/>
          <a:p>
            <a:r>
              <a:rPr lang="zh-CN" altLang="en-US" dirty="0"/>
              <a:t>二、协议书</a:t>
            </a:r>
            <a:endParaRPr lang="en-US" altLang="zh-CN" dirty="0"/>
          </a:p>
          <a:p>
            <a:r>
              <a:rPr lang="zh-CN" altLang="en-US" dirty="0"/>
              <a:t>（二）协议书的格式与写法</a:t>
            </a:r>
            <a:endParaRPr lang="en-US" altLang="zh-CN" dirty="0"/>
          </a:p>
          <a:p>
            <a:r>
              <a:rPr lang="en-US" altLang="zh-CN" dirty="0"/>
              <a:t>4. </a:t>
            </a:r>
            <a:r>
              <a:rPr lang="zh-CN" altLang="en-US" dirty="0"/>
              <a:t>落款</a:t>
            </a:r>
            <a:endParaRPr lang="en-US" altLang="zh-CN" dirty="0"/>
          </a:p>
          <a:p>
            <a:r>
              <a:rPr lang="zh-CN" altLang="en-US" dirty="0"/>
              <a:t>落款部分是对协议效力的确认，具有法律意义，必须完整、规范。一般落款部分应该包括：</a:t>
            </a:r>
            <a:endParaRPr lang="en-US" altLang="zh-CN" dirty="0"/>
          </a:p>
          <a:p>
            <a:pPr marL="1074738" indent="-342900">
              <a:buSzPct val="80000"/>
              <a:buFont typeface="Wingdings" panose="05000000000000000000" pitchFamily="2" charset="2"/>
              <a:buChar char="l"/>
            </a:pPr>
            <a:r>
              <a:rPr lang="zh-CN" altLang="en-US" dirty="0"/>
              <a:t>协议签订单位全称：各签约方应加盖公章或签名确认。</a:t>
            </a:r>
            <a:endParaRPr lang="en-US" altLang="zh-CN" dirty="0"/>
          </a:p>
          <a:p>
            <a:pPr marL="1074738" indent="-342900">
              <a:buSzPct val="80000"/>
              <a:buFont typeface="Wingdings" panose="05000000000000000000" pitchFamily="2" charset="2"/>
              <a:buChar char="l"/>
            </a:pPr>
            <a:r>
              <a:rPr lang="zh-CN" altLang="en-US" dirty="0"/>
              <a:t>法定代表人或授权代表签字：如由授权代表签署，应附授权委托书。</a:t>
            </a:r>
            <a:endParaRPr lang="en-US" altLang="zh-CN" dirty="0"/>
          </a:p>
          <a:p>
            <a:pPr marL="1074738" indent="-342900">
              <a:buSzPct val="80000"/>
              <a:buFont typeface="Wingdings" panose="05000000000000000000" pitchFamily="2" charset="2"/>
              <a:buChar char="l"/>
            </a:pPr>
            <a:r>
              <a:rPr lang="zh-CN" altLang="en-US" dirty="0"/>
              <a:t>鉴证单位或公证单位（如有）：如协议需第三方见证或公证，应在落款处注明并盖章。</a:t>
            </a:r>
            <a:endParaRPr lang="en-US" altLang="zh-CN" dirty="0"/>
          </a:p>
          <a:p>
            <a:pPr marL="1074738" indent="-342900">
              <a:buSzPct val="80000"/>
              <a:buFont typeface="Wingdings" panose="05000000000000000000" pitchFamily="2" charset="2"/>
              <a:buChar char="l"/>
            </a:pPr>
            <a:r>
              <a:rPr lang="zh-CN" altLang="en-US" dirty="0"/>
              <a:t>签字日期：注明协议签署的具体年月日。</a:t>
            </a:r>
            <a:endParaRPr lang="en-US" altLang="zh-CN" dirty="0"/>
          </a:p>
          <a:p>
            <a:pPr marL="1074738" indent="-342900">
              <a:buSzPct val="80000"/>
              <a:buFont typeface="Wingdings" panose="05000000000000000000" pitchFamily="2" charset="2"/>
              <a:buChar char="l"/>
            </a:pPr>
            <a:r>
              <a:rPr lang="zh-CN" altLang="en-US" dirty="0"/>
              <a:t>签署地点：可选填，用于明确协议成立的地域归属。</a:t>
            </a:r>
            <a:endParaRPr lang="en-US" altLang="zh-CN" dirty="0"/>
          </a:p>
        </p:txBody>
      </p:sp>
      <p:sp>
        <p:nvSpPr>
          <p:cNvPr id="4" name="文本占位符 3">
            <a:extLst>
              <a:ext uri="{FF2B5EF4-FFF2-40B4-BE49-F238E27FC236}">
                <a16:creationId xmlns:a16="http://schemas.microsoft.com/office/drawing/2014/main" id="{09B49AF0-66CE-4EB7-EA11-618B899DE6B4}"/>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321270234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10B08E-C4F4-CDEC-5B36-32A617CD052C}"/>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9AE92127-EE5E-683F-E14E-53C40A011C5A}"/>
              </a:ext>
            </a:extLst>
          </p:cNvPr>
          <p:cNvSpPr>
            <a:spLocks noGrp="1"/>
          </p:cNvSpPr>
          <p:nvPr>
            <p:ph type="body" sz="quarter" idx="11"/>
          </p:nvPr>
        </p:nvSpPr>
        <p:spPr>
          <a:xfrm>
            <a:off x="337294" y="2223472"/>
            <a:ext cx="11275585" cy="3079497"/>
          </a:xfrm>
        </p:spPr>
        <p:txBody>
          <a:bodyPr/>
          <a:lstStyle/>
          <a:p>
            <a:r>
              <a:rPr lang="zh-CN" altLang="en-US" dirty="0"/>
              <a:t>二、协议书</a:t>
            </a:r>
            <a:endParaRPr lang="en-US" altLang="zh-CN" dirty="0"/>
          </a:p>
          <a:p>
            <a:r>
              <a:rPr lang="zh-CN" altLang="en-US" dirty="0"/>
              <a:t>（二）协议书的格式与写法</a:t>
            </a:r>
            <a:endParaRPr lang="en-US" altLang="zh-CN" dirty="0"/>
          </a:p>
          <a:p>
            <a:r>
              <a:rPr lang="en-US" altLang="zh-CN" dirty="0"/>
              <a:t>5. </a:t>
            </a:r>
            <a:r>
              <a:rPr lang="zh-CN" altLang="en-US" dirty="0"/>
              <a:t>附件</a:t>
            </a:r>
            <a:endParaRPr lang="en-US" altLang="zh-CN" dirty="0"/>
          </a:p>
          <a:p>
            <a:r>
              <a:rPr lang="zh-CN" altLang="en-US" dirty="0"/>
              <a:t>有些协议内容较为复杂，可在正文后附加相关材料作为附件，如技术方案说明书、设备清单、合同报价单、图纸或设计文件、授权书复印件等。</a:t>
            </a:r>
          </a:p>
          <a:p>
            <a:r>
              <a:rPr lang="zh-CN" altLang="en-US" dirty="0"/>
              <a:t>附件应与正文一并装订，并在协议中注明“附件与本协议具有同等法律效力”。</a:t>
            </a:r>
            <a:endParaRPr lang="en-US" altLang="zh-CN" dirty="0"/>
          </a:p>
        </p:txBody>
      </p:sp>
      <p:sp>
        <p:nvSpPr>
          <p:cNvPr id="4" name="文本占位符 3">
            <a:extLst>
              <a:ext uri="{FF2B5EF4-FFF2-40B4-BE49-F238E27FC236}">
                <a16:creationId xmlns:a16="http://schemas.microsoft.com/office/drawing/2014/main" id="{45653240-B23E-71EB-24C1-ACB1E26BD85C}"/>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391337536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B0D0577D-5093-E1E5-A7B5-0089B4D5E6D4}"/>
              </a:ext>
            </a:extLst>
          </p:cNvPr>
          <p:cNvSpPr>
            <a:spLocks noGrp="1"/>
          </p:cNvSpPr>
          <p:nvPr>
            <p:ph type="body" sz="quarter" idx="10"/>
          </p:nvPr>
        </p:nvSpPr>
        <p:spPr/>
        <p:txBody>
          <a:bodyPr/>
          <a:lstStyle/>
          <a:p>
            <a:r>
              <a:rPr lang="zh-CN" altLang="en-US" dirty="0"/>
              <a:t>第一章</a:t>
            </a:r>
          </a:p>
        </p:txBody>
      </p:sp>
      <p:sp>
        <p:nvSpPr>
          <p:cNvPr id="5" name="文本占位符 4">
            <a:extLst>
              <a:ext uri="{FF2B5EF4-FFF2-40B4-BE49-F238E27FC236}">
                <a16:creationId xmlns:a16="http://schemas.microsoft.com/office/drawing/2014/main" id="{B50ED5F3-8597-E06D-5AF0-6BFB057BB960}"/>
              </a:ext>
            </a:extLst>
          </p:cNvPr>
          <p:cNvSpPr>
            <a:spLocks noGrp="1"/>
          </p:cNvSpPr>
          <p:nvPr>
            <p:ph type="body" sz="quarter" idx="11"/>
          </p:nvPr>
        </p:nvSpPr>
        <p:spPr/>
        <p:txBody>
          <a:bodyPr/>
          <a:lstStyle/>
          <a:p>
            <a:r>
              <a:rPr lang="zh-CN" altLang="en-US" dirty="0"/>
              <a:t>应用文写作基础</a:t>
            </a:r>
          </a:p>
        </p:txBody>
      </p:sp>
      <p:sp>
        <p:nvSpPr>
          <p:cNvPr id="6" name="文本占位符 5">
            <a:extLst>
              <a:ext uri="{FF2B5EF4-FFF2-40B4-BE49-F238E27FC236}">
                <a16:creationId xmlns:a16="http://schemas.microsoft.com/office/drawing/2014/main" id="{A2ACEFA5-47C1-29C9-4CA7-495F8FC3372B}"/>
              </a:ext>
            </a:extLst>
          </p:cNvPr>
          <p:cNvSpPr>
            <a:spLocks noGrp="1"/>
          </p:cNvSpPr>
          <p:nvPr>
            <p:ph type="body" sz="quarter" idx="12"/>
          </p:nvPr>
        </p:nvSpPr>
        <p:spPr/>
        <p:txBody>
          <a:bodyPr/>
          <a:lstStyle/>
          <a:p>
            <a:r>
              <a:rPr lang="en-US" altLang="zh-CN" dirty="0"/>
              <a:t>•	</a:t>
            </a:r>
            <a:r>
              <a:rPr lang="zh-CN" altLang="en-US" dirty="0"/>
              <a:t>了解应用文的基本概念、种类及写作特点。</a:t>
            </a:r>
          </a:p>
          <a:p>
            <a:r>
              <a:rPr lang="en-US" altLang="zh-CN" dirty="0"/>
              <a:t>•	</a:t>
            </a:r>
            <a:r>
              <a:rPr lang="zh-CN" altLang="en-US" dirty="0"/>
              <a:t>掌握应用文写作的基本要素与表达方式。</a:t>
            </a:r>
          </a:p>
          <a:p>
            <a:r>
              <a:rPr lang="en-US" altLang="zh-CN" dirty="0"/>
              <a:t>•	</a:t>
            </a:r>
            <a:r>
              <a:rPr lang="zh-CN" altLang="en-US" dirty="0"/>
              <a:t>理解 </a:t>
            </a:r>
            <a:r>
              <a:rPr lang="en-US" altLang="zh-CN" dirty="0"/>
              <a:t>AI </a:t>
            </a:r>
            <a:r>
              <a:rPr lang="zh-CN" altLang="en-US" dirty="0"/>
              <a:t>在应用文写作中的辅助功能和人机协同原则。</a:t>
            </a:r>
          </a:p>
        </p:txBody>
      </p:sp>
    </p:spTree>
    <p:extLst>
      <p:ext uri="{BB962C8B-B14F-4D97-AF65-F5344CB8AC3E}">
        <p14:creationId xmlns:p14="http://schemas.microsoft.com/office/powerpoint/2010/main" val="289407164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14C8FF-521B-AFB0-70D0-33FF3262C0B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3833694-2E86-4459-0D38-FDE3BF2D911E}"/>
              </a:ext>
            </a:extLst>
          </p:cNvPr>
          <p:cNvSpPr>
            <a:spLocks noGrp="1"/>
          </p:cNvSpPr>
          <p:nvPr>
            <p:ph type="body" sz="quarter" idx="11"/>
          </p:nvPr>
        </p:nvSpPr>
        <p:spPr>
          <a:xfrm>
            <a:off x="337294" y="2223467"/>
            <a:ext cx="11275585" cy="3079497"/>
          </a:xfrm>
        </p:spPr>
        <p:txBody>
          <a:bodyPr/>
          <a:lstStyle/>
          <a:p>
            <a:r>
              <a:rPr lang="zh-CN" altLang="en-US" dirty="0"/>
              <a:t>二、应用文写作的材料</a:t>
            </a:r>
            <a:endParaRPr lang="en-US" altLang="zh-CN" dirty="0"/>
          </a:p>
          <a:p>
            <a:r>
              <a:rPr lang="zh-CN" altLang="en-US" dirty="0"/>
              <a:t>（三）材料的鉴别与选择</a:t>
            </a:r>
            <a:endParaRPr lang="en-US" altLang="zh-CN" dirty="0"/>
          </a:p>
          <a:p>
            <a:r>
              <a:rPr lang="en-US" altLang="zh-CN" dirty="0"/>
              <a:t>1. </a:t>
            </a:r>
            <a:r>
              <a:rPr lang="zh-CN" altLang="en-US" dirty="0"/>
              <a:t>紧扣主旨</a:t>
            </a:r>
            <a:endParaRPr lang="en-US" altLang="zh-CN" dirty="0"/>
          </a:p>
          <a:p>
            <a:r>
              <a:rPr lang="zh-CN" altLang="en-US" dirty="0"/>
              <a:t>材料必须围绕主旨展开，为主旨服务。与主旨无关或偏离主旨的材料应坚决舍弃。不同文种对材料详略的要求也不同，如报告、调查报告中的材料需详尽，通知、通告中的材料宜简洁。</a:t>
            </a:r>
            <a:endParaRPr lang="en-US" altLang="zh-CN" dirty="0"/>
          </a:p>
        </p:txBody>
      </p:sp>
      <p:sp>
        <p:nvSpPr>
          <p:cNvPr id="4" name="文本占位符 3">
            <a:extLst>
              <a:ext uri="{FF2B5EF4-FFF2-40B4-BE49-F238E27FC236}">
                <a16:creationId xmlns:a16="http://schemas.microsoft.com/office/drawing/2014/main" id="{AE46D608-8CCB-297E-F231-47362FEF05EA}"/>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110918069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97B89-6E6B-F7B2-3D9B-42245CC91F4B}"/>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0FE2FB0B-A6AE-B980-5090-20E242CB743D}"/>
              </a:ext>
            </a:extLst>
          </p:cNvPr>
          <p:cNvSpPr>
            <a:spLocks noGrp="1"/>
          </p:cNvSpPr>
          <p:nvPr>
            <p:ph type="body" sz="quarter" idx="11"/>
          </p:nvPr>
        </p:nvSpPr>
        <p:spPr>
          <a:xfrm>
            <a:off x="337294" y="2477388"/>
            <a:ext cx="11275585" cy="2571666"/>
          </a:xfrm>
        </p:spPr>
        <p:txBody>
          <a:bodyPr/>
          <a:lstStyle/>
          <a:p>
            <a:r>
              <a:rPr lang="zh-CN" altLang="en-US" dirty="0"/>
              <a:t>二、协议书</a:t>
            </a:r>
            <a:endParaRPr lang="en-US" altLang="zh-CN" dirty="0"/>
          </a:p>
          <a:p>
            <a:r>
              <a:rPr lang="zh-CN" altLang="en-US" dirty="0"/>
              <a:t>（三）协议书的写作要求</a:t>
            </a:r>
            <a:endParaRPr lang="en-US" altLang="zh-CN" dirty="0"/>
          </a:p>
          <a:p>
            <a:r>
              <a:rPr lang="zh-CN" altLang="en-US" dirty="0"/>
              <a:t>和经济合同的写作要求相同，一份合法有效的协议书，内容必须符合国家法律法规且不损害他人的合法权益，条款应当清晰具体、权利义务明确，并使用规范严谨的法律语言，以确保文本的权威性。</a:t>
            </a:r>
            <a:endParaRPr lang="en-US" altLang="zh-CN" dirty="0"/>
          </a:p>
        </p:txBody>
      </p:sp>
      <p:sp>
        <p:nvSpPr>
          <p:cNvPr id="4" name="文本占位符 3">
            <a:extLst>
              <a:ext uri="{FF2B5EF4-FFF2-40B4-BE49-F238E27FC236}">
                <a16:creationId xmlns:a16="http://schemas.microsoft.com/office/drawing/2014/main" id="{A63E2B79-B0F2-699F-77B5-68A031F72FFB}"/>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138052270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94D62F-E51A-4BE4-C59D-8B71B28AA313}"/>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06B7CBAF-1C2F-554E-D1A0-2E4302547EEA}"/>
              </a:ext>
            </a:extLst>
          </p:cNvPr>
          <p:cNvSpPr>
            <a:spLocks noGrp="1"/>
          </p:cNvSpPr>
          <p:nvPr>
            <p:ph type="body" sz="quarter" idx="11"/>
          </p:nvPr>
        </p:nvSpPr>
        <p:spPr>
          <a:xfrm>
            <a:off x="337294" y="2477389"/>
            <a:ext cx="11275585" cy="2571666"/>
          </a:xfrm>
        </p:spPr>
        <p:txBody>
          <a:bodyPr/>
          <a:lstStyle/>
          <a:p>
            <a:r>
              <a:rPr lang="zh-CN" altLang="en-US" dirty="0"/>
              <a:t>三、招标书</a:t>
            </a:r>
            <a:endParaRPr lang="en-US" altLang="zh-CN" dirty="0"/>
          </a:p>
          <a:p>
            <a:r>
              <a:rPr lang="zh-CN" altLang="en-US" dirty="0"/>
              <a:t>（一）招标书的特点</a:t>
            </a:r>
            <a:endParaRPr lang="en-US" altLang="zh-CN" dirty="0"/>
          </a:p>
          <a:p>
            <a:r>
              <a:rPr lang="en-US" altLang="zh-CN" dirty="0"/>
              <a:t>1. </a:t>
            </a:r>
            <a:r>
              <a:rPr lang="zh-CN" altLang="en-US" dirty="0"/>
              <a:t>适用面广</a:t>
            </a:r>
            <a:endParaRPr lang="en-US" altLang="zh-CN" dirty="0"/>
          </a:p>
          <a:p>
            <a:r>
              <a:rPr lang="zh-CN" altLang="en-US" dirty="0"/>
              <a:t>招标书适用于各类经济活动，如工程建设项目、材料采购、科研攻关、规划设计、租赁承包等，既可用于国内招标，也可用于国际招标，应用范围十分广泛。</a:t>
            </a:r>
            <a:endParaRPr lang="en-US" altLang="zh-CN" dirty="0"/>
          </a:p>
        </p:txBody>
      </p:sp>
      <p:sp>
        <p:nvSpPr>
          <p:cNvPr id="4" name="文本占位符 3">
            <a:extLst>
              <a:ext uri="{FF2B5EF4-FFF2-40B4-BE49-F238E27FC236}">
                <a16:creationId xmlns:a16="http://schemas.microsoft.com/office/drawing/2014/main" id="{EDD2EB16-5E52-9A01-3088-F8BA0FF7AE58}"/>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30009661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7FCC78-3CA5-0BD9-AB17-4DC292191802}"/>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4E958A42-56B9-C819-9A1A-A643ACF807FF}"/>
              </a:ext>
            </a:extLst>
          </p:cNvPr>
          <p:cNvSpPr>
            <a:spLocks noGrp="1"/>
          </p:cNvSpPr>
          <p:nvPr>
            <p:ph type="body" sz="quarter" idx="11"/>
          </p:nvPr>
        </p:nvSpPr>
        <p:spPr>
          <a:xfrm>
            <a:off x="337294" y="2223474"/>
            <a:ext cx="11275585" cy="3079497"/>
          </a:xfrm>
        </p:spPr>
        <p:txBody>
          <a:bodyPr/>
          <a:lstStyle/>
          <a:p>
            <a:r>
              <a:rPr lang="zh-CN" altLang="en-US" dirty="0"/>
              <a:t>三、招标书</a:t>
            </a:r>
            <a:endParaRPr lang="en-US" altLang="zh-CN" dirty="0"/>
          </a:p>
          <a:p>
            <a:r>
              <a:rPr lang="zh-CN" altLang="en-US" dirty="0"/>
              <a:t>（一）招标书的特点</a:t>
            </a:r>
            <a:endParaRPr lang="en-US" altLang="zh-CN" dirty="0"/>
          </a:p>
          <a:p>
            <a:r>
              <a:rPr lang="en-US" altLang="zh-CN" dirty="0"/>
              <a:t>2. </a:t>
            </a:r>
            <a:r>
              <a:rPr lang="zh-CN" altLang="en-US" dirty="0"/>
              <a:t>竞争性强</a:t>
            </a:r>
            <a:endParaRPr lang="en-US" altLang="zh-CN" dirty="0"/>
          </a:p>
          <a:p>
            <a:r>
              <a:rPr lang="zh-CN" altLang="en-US" dirty="0"/>
              <a:t>招标的核心在于通过竞争机制优选合作伙伴。招标单位通过发布招标信息，吸引多家企业参与投标，从而在价格、质量、服务等方面获得最优方案，有助于降低采购成本、提高经济效益。</a:t>
            </a:r>
            <a:endParaRPr lang="en-US" altLang="zh-CN" dirty="0"/>
          </a:p>
        </p:txBody>
      </p:sp>
      <p:sp>
        <p:nvSpPr>
          <p:cNvPr id="4" name="文本占位符 3">
            <a:extLst>
              <a:ext uri="{FF2B5EF4-FFF2-40B4-BE49-F238E27FC236}">
                <a16:creationId xmlns:a16="http://schemas.microsoft.com/office/drawing/2014/main" id="{0945844F-F51A-3E78-1031-A54F139CEBCA}"/>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38184524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5054E7-ED9F-51CE-8E2A-6A3791D21C4B}"/>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B4251526-765A-8EE2-D42C-2E034E2125A7}"/>
              </a:ext>
            </a:extLst>
          </p:cNvPr>
          <p:cNvSpPr>
            <a:spLocks noGrp="1"/>
          </p:cNvSpPr>
          <p:nvPr>
            <p:ph type="body" sz="quarter" idx="11"/>
          </p:nvPr>
        </p:nvSpPr>
        <p:spPr>
          <a:xfrm>
            <a:off x="337294" y="2477390"/>
            <a:ext cx="11275585" cy="2571666"/>
          </a:xfrm>
        </p:spPr>
        <p:txBody>
          <a:bodyPr/>
          <a:lstStyle/>
          <a:p>
            <a:r>
              <a:rPr lang="zh-CN" altLang="en-US" dirty="0"/>
              <a:t>三、招标书</a:t>
            </a:r>
            <a:endParaRPr lang="en-US" altLang="zh-CN" dirty="0"/>
          </a:p>
          <a:p>
            <a:r>
              <a:rPr lang="zh-CN" altLang="en-US" dirty="0"/>
              <a:t>（一）招标书的特点</a:t>
            </a:r>
            <a:endParaRPr lang="en-US" altLang="zh-CN" dirty="0"/>
          </a:p>
          <a:p>
            <a:r>
              <a:rPr lang="en-US" altLang="zh-CN" dirty="0"/>
              <a:t>3. </a:t>
            </a:r>
            <a:r>
              <a:rPr lang="zh-CN" altLang="en-US" dirty="0"/>
              <a:t>公开透明</a:t>
            </a:r>
            <a:endParaRPr lang="en-US" altLang="zh-CN" dirty="0"/>
          </a:p>
          <a:p>
            <a:r>
              <a:rPr lang="zh-CN" altLang="en-US" dirty="0"/>
              <a:t>招标书通常通过报纸、网络、政府平台等媒介对外发布，将招标项目、标的物、技术要求、评标标准等内容向社会公开，确保招标过程的公正性和透明度。</a:t>
            </a:r>
            <a:endParaRPr lang="en-US" altLang="zh-CN" dirty="0"/>
          </a:p>
        </p:txBody>
      </p:sp>
      <p:sp>
        <p:nvSpPr>
          <p:cNvPr id="4" name="文本占位符 3">
            <a:extLst>
              <a:ext uri="{FF2B5EF4-FFF2-40B4-BE49-F238E27FC236}">
                <a16:creationId xmlns:a16="http://schemas.microsoft.com/office/drawing/2014/main" id="{9E404DD9-46A5-A938-0408-0382D4E25FA3}"/>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267423408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E6D3CE-0E91-353A-F216-C69EA750B134}"/>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8E2E2EF7-3ACC-A9D1-8ADD-65E60DFED54F}"/>
              </a:ext>
            </a:extLst>
          </p:cNvPr>
          <p:cNvSpPr>
            <a:spLocks noGrp="1"/>
          </p:cNvSpPr>
          <p:nvPr>
            <p:ph type="body" sz="quarter" idx="11"/>
          </p:nvPr>
        </p:nvSpPr>
        <p:spPr>
          <a:xfrm>
            <a:off x="337294" y="2477390"/>
            <a:ext cx="11275585" cy="2571666"/>
          </a:xfrm>
        </p:spPr>
        <p:txBody>
          <a:bodyPr/>
          <a:lstStyle/>
          <a:p>
            <a:r>
              <a:rPr lang="zh-CN" altLang="en-US" dirty="0"/>
              <a:t>三、招标书</a:t>
            </a:r>
            <a:endParaRPr lang="en-US" altLang="zh-CN" dirty="0"/>
          </a:p>
          <a:p>
            <a:r>
              <a:rPr lang="zh-CN" altLang="en-US" dirty="0"/>
              <a:t>（一）招标书的特点</a:t>
            </a:r>
            <a:endParaRPr lang="en-US" altLang="zh-CN" dirty="0"/>
          </a:p>
          <a:p>
            <a:r>
              <a:rPr lang="en-US" altLang="zh-CN" dirty="0"/>
              <a:t>4. </a:t>
            </a:r>
            <a:r>
              <a:rPr lang="zh-CN" altLang="en-US" dirty="0"/>
              <a:t>保密性强</a:t>
            </a:r>
            <a:endParaRPr lang="en-US" altLang="zh-CN" dirty="0"/>
          </a:p>
          <a:p>
            <a:r>
              <a:rPr lang="zh-CN" altLang="en-US" dirty="0"/>
              <a:t>在正式开标之前，招标项目的关键信息（如预算金额、评分标准）及投标人的投标书均需严格保密，以防止串标、泄密等不正当竞争行为的发生。</a:t>
            </a:r>
            <a:endParaRPr lang="en-US" altLang="zh-CN" dirty="0"/>
          </a:p>
        </p:txBody>
      </p:sp>
      <p:sp>
        <p:nvSpPr>
          <p:cNvPr id="4" name="文本占位符 3">
            <a:extLst>
              <a:ext uri="{FF2B5EF4-FFF2-40B4-BE49-F238E27FC236}">
                <a16:creationId xmlns:a16="http://schemas.microsoft.com/office/drawing/2014/main" id="{9D61A541-1B22-06AC-0278-BE157295493B}"/>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210450846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9952E5-E302-D6E7-516F-6EB8D01F1A10}"/>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F15C6350-24AA-4890-2482-1321BBF1BECA}"/>
              </a:ext>
            </a:extLst>
          </p:cNvPr>
          <p:cNvSpPr>
            <a:spLocks noGrp="1"/>
          </p:cNvSpPr>
          <p:nvPr>
            <p:ph type="body" sz="quarter" idx="11"/>
          </p:nvPr>
        </p:nvSpPr>
        <p:spPr>
          <a:xfrm>
            <a:off x="337294" y="2223475"/>
            <a:ext cx="11275585" cy="3079497"/>
          </a:xfrm>
        </p:spPr>
        <p:txBody>
          <a:bodyPr/>
          <a:lstStyle/>
          <a:p>
            <a:r>
              <a:rPr lang="zh-CN" altLang="en-US" dirty="0"/>
              <a:t>三、招标书</a:t>
            </a:r>
            <a:endParaRPr lang="en-US" altLang="zh-CN" dirty="0"/>
          </a:p>
          <a:p>
            <a:r>
              <a:rPr lang="zh-CN" altLang="en-US" dirty="0"/>
              <a:t>（一）招标书的特点</a:t>
            </a:r>
            <a:endParaRPr lang="en-US" altLang="zh-CN" dirty="0"/>
          </a:p>
          <a:p>
            <a:r>
              <a:rPr lang="en-US" altLang="zh-CN" dirty="0"/>
              <a:t>5. </a:t>
            </a:r>
            <a:r>
              <a:rPr lang="zh-CN" altLang="en-US" dirty="0"/>
              <a:t>法律约束力强</a:t>
            </a:r>
            <a:endParaRPr lang="en-US" altLang="zh-CN" dirty="0"/>
          </a:p>
          <a:p>
            <a:r>
              <a:rPr lang="zh-CN" altLang="en-US" dirty="0"/>
              <a:t>招标书一经发布即对招标人具有法律约束力。招标人不得随意更改招标条件或取消招标，否则需承担相应的法律责任；同时，投标单位也应按照招标书的要求作出承诺，并受其约束。</a:t>
            </a:r>
            <a:endParaRPr lang="en-US" altLang="zh-CN" dirty="0"/>
          </a:p>
        </p:txBody>
      </p:sp>
      <p:sp>
        <p:nvSpPr>
          <p:cNvPr id="4" name="文本占位符 3">
            <a:extLst>
              <a:ext uri="{FF2B5EF4-FFF2-40B4-BE49-F238E27FC236}">
                <a16:creationId xmlns:a16="http://schemas.microsoft.com/office/drawing/2014/main" id="{1DB88CA5-4100-34BD-E53B-23A1A7BEDC05}"/>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218736654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E95681-746D-6524-10FA-072D70A571E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C7097D6-E693-5161-1D8E-AA39C602AE72}"/>
              </a:ext>
            </a:extLst>
          </p:cNvPr>
          <p:cNvSpPr>
            <a:spLocks noGrp="1"/>
          </p:cNvSpPr>
          <p:nvPr>
            <p:ph type="body" sz="quarter" idx="10"/>
          </p:nvPr>
        </p:nvSpPr>
        <p:spPr/>
        <p:txBody>
          <a:bodyPr/>
          <a:lstStyle/>
          <a:p>
            <a:r>
              <a:rPr lang="zh-CN" altLang="en-US" dirty="0"/>
              <a:t>常用经济文书写作</a:t>
            </a:r>
          </a:p>
        </p:txBody>
      </p:sp>
      <p:pic>
        <p:nvPicPr>
          <p:cNvPr id="5" name="图片占位符 4">
            <a:extLst>
              <a:ext uri="{FF2B5EF4-FFF2-40B4-BE49-F238E27FC236}">
                <a16:creationId xmlns:a16="http://schemas.microsoft.com/office/drawing/2014/main" id="{A2A0550A-2B9A-EF0D-1926-EB1BF90A5E7C}"/>
              </a:ext>
            </a:extLst>
          </p:cNvPr>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t="-96058" b="-96058"/>
          <a:stretch>
            <a:fillRect/>
          </a:stretch>
        </p:blipFill>
        <p:spPr>
          <a:prstGeom prst="rect">
            <a:avLst/>
          </a:prstGeom>
        </p:spPr>
      </p:pic>
      <p:sp>
        <p:nvSpPr>
          <p:cNvPr id="7" name="文本占位符 6">
            <a:extLst>
              <a:ext uri="{FF2B5EF4-FFF2-40B4-BE49-F238E27FC236}">
                <a16:creationId xmlns:a16="http://schemas.microsoft.com/office/drawing/2014/main" id="{DDBDA695-E0E5-0F8A-7098-517CBC7967D5}"/>
              </a:ext>
            </a:extLst>
          </p:cNvPr>
          <p:cNvSpPr>
            <a:spLocks noGrp="1"/>
          </p:cNvSpPr>
          <p:nvPr>
            <p:ph type="body" sz="quarter" idx="11"/>
          </p:nvPr>
        </p:nvSpPr>
        <p:spPr>
          <a:xfrm>
            <a:off x="337294" y="1955549"/>
            <a:ext cx="5245822" cy="3587329"/>
          </a:xfrm>
        </p:spPr>
        <p:txBody>
          <a:bodyPr/>
          <a:lstStyle/>
          <a:p>
            <a:r>
              <a:rPr lang="zh-CN" altLang="en-US" dirty="0"/>
              <a:t>三、招标书</a:t>
            </a:r>
            <a:endParaRPr lang="en-US" altLang="zh-CN" dirty="0"/>
          </a:p>
          <a:p>
            <a:r>
              <a:rPr lang="zh-CN" altLang="en-US" dirty="0"/>
              <a:t>（二）招标书的类型</a:t>
            </a:r>
            <a:endParaRPr lang="en-US" altLang="zh-CN" dirty="0"/>
          </a:p>
          <a:p>
            <a:r>
              <a:rPr lang="zh-CN" altLang="en-US" dirty="0"/>
              <a:t>根据招标方式的不同，招标书可分为以下几种类型，如表 </a:t>
            </a:r>
            <a:r>
              <a:rPr lang="en-US" altLang="zh-CN" dirty="0"/>
              <a:t>6-2 </a:t>
            </a:r>
            <a:r>
              <a:rPr lang="zh-CN" altLang="en-US" dirty="0"/>
              <a:t>所示。</a:t>
            </a:r>
            <a:endParaRPr lang="en-US" altLang="zh-CN" dirty="0"/>
          </a:p>
          <a:p>
            <a:r>
              <a:rPr lang="zh-CN" altLang="en-US" dirty="0"/>
              <a:t>此外，还有单一来源采购，其只针对某一特定供应商进行的采购，一般适用于特殊设备或紧急情况。</a:t>
            </a:r>
            <a:endParaRPr lang="en-US" altLang="zh-CN" dirty="0"/>
          </a:p>
        </p:txBody>
      </p:sp>
    </p:spTree>
    <p:extLst>
      <p:ext uri="{BB962C8B-B14F-4D97-AF65-F5344CB8AC3E}">
        <p14:creationId xmlns:p14="http://schemas.microsoft.com/office/powerpoint/2010/main" val="395219255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8149AE-0822-6C45-085E-6B39406ED122}"/>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539EF4D4-C512-C5A2-1348-403AA52D5C28}"/>
              </a:ext>
            </a:extLst>
          </p:cNvPr>
          <p:cNvSpPr>
            <a:spLocks noGrp="1"/>
          </p:cNvSpPr>
          <p:nvPr>
            <p:ph type="body" sz="quarter" idx="11"/>
          </p:nvPr>
        </p:nvSpPr>
        <p:spPr>
          <a:xfrm>
            <a:off x="337294" y="1969545"/>
            <a:ext cx="11275585" cy="3587329"/>
          </a:xfrm>
        </p:spPr>
        <p:txBody>
          <a:bodyPr/>
          <a:lstStyle/>
          <a:p>
            <a:r>
              <a:rPr lang="zh-CN" altLang="en-US" dirty="0"/>
              <a:t>三、招标书</a:t>
            </a:r>
            <a:endParaRPr lang="en-US" altLang="zh-CN" dirty="0"/>
          </a:p>
          <a:p>
            <a:r>
              <a:rPr lang="zh-CN" altLang="en-US" dirty="0"/>
              <a:t>（三）招标书的格式与写法</a:t>
            </a:r>
            <a:endParaRPr lang="en-US" altLang="zh-CN" dirty="0"/>
          </a:p>
          <a:p>
            <a:r>
              <a:rPr lang="en-US" altLang="zh-CN" dirty="0"/>
              <a:t>1. </a:t>
            </a:r>
            <a:r>
              <a:rPr lang="zh-CN" altLang="en-US" dirty="0"/>
              <a:t>标题</a:t>
            </a:r>
          </a:p>
          <a:p>
            <a:r>
              <a:rPr lang="zh-CN" altLang="en-US" dirty="0"/>
              <a:t>标题应简明扼要，准确反映招标项目的性质和内容。一般格式为：</a:t>
            </a:r>
            <a:r>
              <a:rPr lang="en-US" altLang="zh-CN" dirty="0"/>
              <a:t>××</a:t>
            </a:r>
            <a:r>
              <a:rPr lang="zh-CN" altLang="en-US" dirty="0"/>
              <a:t>单位名称 </a:t>
            </a:r>
            <a:r>
              <a:rPr lang="en-US" altLang="zh-CN" dirty="0"/>
              <a:t>+ </a:t>
            </a:r>
            <a:r>
              <a:rPr lang="zh-CN" altLang="en-US" dirty="0"/>
              <a:t>招标项目名称 </a:t>
            </a:r>
            <a:r>
              <a:rPr lang="en-US" altLang="zh-CN" dirty="0"/>
              <a:t>+ </a:t>
            </a:r>
            <a:r>
              <a:rPr lang="zh-CN" altLang="en-US" dirty="0"/>
              <a:t>文种。如</a:t>
            </a:r>
            <a:r>
              <a:rPr lang="en-US" altLang="zh-CN" dirty="0"/>
              <a:t>《</a:t>
            </a:r>
            <a:r>
              <a:rPr lang="zh-CN" altLang="en-US" dirty="0"/>
              <a:t>中国 </a:t>
            </a:r>
            <a:r>
              <a:rPr lang="en-US" altLang="zh-CN" dirty="0"/>
              <a:t>×× </a:t>
            </a:r>
            <a:r>
              <a:rPr lang="zh-CN" altLang="en-US" dirty="0"/>
              <a:t>建设集团有限公司办公楼改建工程招标书</a:t>
            </a:r>
            <a:r>
              <a:rPr lang="en-US" altLang="zh-CN" dirty="0"/>
              <a:t>》</a:t>
            </a:r>
            <a:r>
              <a:rPr lang="zh-CN" altLang="en-US" dirty="0"/>
              <a:t>。</a:t>
            </a:r>
            <a:endParaRPr lang="en-US" altLang="zh-CN" dirty="0"/>
          </a:p>
          <a:p>
            <a:r>
              <a:rPr lang="zh-CN" altLang="en-US" dirty="0"/>
              <a:t>若为招标公司代理发布，还应在标题右下方注明编号，以便归档和查阅。如 “</a:t>
            </a:r>
            <a:r>
              <a:rPr lang="en-US" altLang="zh-CN" dirty="0"/>
              <a:t>《×× </a:t>
            </a:r>
            <a:r>
              <a:rPr lang="zh-CN" altLang="en-US" dirty="0"/>
              <a:t>科技技术有限公司招标公告</a:t>
            </a:r>
            <a:r>
              <a:rPr lang="en-US" altLang="zh-CN" dirty="0"/>
              <a:t>》 </a:t>
            </a:r>
            <a:r>
              <a:rPr lang="zh-CN" altLang="en-US" dirty="0"/>
              <a:t>编号：</a:t>
            </a:r>
            <a:r>
              <a:rPr lang="en-US" altLang="zh-CN" dirty="0"/>
              <a:t>CNTIC-J91055”</a:t>
            </a:r>
            <a:r>
              <a:rPr lang="zh-CN" altLang="en-US" dirty="0"/>
              <a:t>。</a:t>
            </a:r>
            <a:endParaRPr lang="en-US" altLang="zh-CN" dirty="0"/>
          </a:p>
        </p:txBody>
      </p:sp>
      <p:sp>
        <p:nvSpPr>
          <p:cNvPr id="4" name="文本占位符 3">
            <a:extLst>
              <a:ext uri="{FF2B5EF4-FFF2-40B4-BE49-F238E27FC236}">
                <a16:creationId xmlns:a16="http://schemas.microsoft.com/office/drawing/2014/main" id="{91595E47-742B-F473-1C0B-51B4160F8447}"/>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11299545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33C186-968D-6DDC-2D6E-851542942129}"/>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6C11E1B8-517C-FFC7-054E-DF3FD595AC37}"/>
              </a:ext>
            </a:extLst>
          </p:cNvPr>
          <p:cNvSpPr>
            <a:spLocks noGrp="1"/>
          </p:cNvSpPr>
          <p:nvPr>
            <p:ph type="body" sz="quarter" idx="11"/>
          </p:nvPr>
        </p:nvSpPr>
        <p:spPr>
          <a:xfrm>
            <a:off x="337294" y="2731292"/>
            <a:ext cx="11275585" cy="2063835"/>
          </a:xfrm>
        </p:spPr>
        <p:txBody>
          <a:bodyPr/>
          <a:lstStyle/>
          <a:p>
            <a:r>
              <a:rPr lang="zh-CN" altLang="en-US" dirty="0"/>
              <a:t>三、招标书</a:t>
            </a:r>
            <a:endParaRPr lang="en-US" altLang="zh-CN" dirty="0"/>
          </a:p>
          <a:p>
            <a:r>
              <a:rPr lang="zh-CN" altLang="en-US" dirty="0"/>
              <a:t>（三）招标书的格式与写法</a:t>
            </a:r>
            <a:endParaRPr lang="en-US" altLang="zh-CN" dirty="0"/>
          </a:p>
          <a:p>
            <a:r>
              <a:rPr lang="en-US" altLang="zh-CN" dirty="0"/>
              <a:t>2. </a:t>
            </a:r>
            <a:r>
              <a:rPr lang="zh-CN" altLang="en-US" dirty="0"/>
              <a:t>正文</a:t>
            </a:r>
            <a:endParaRPr lang="en-US" altLang="zh-CN" dirty="0"/>
          </a:p>
          <a:p>
            <a:r>
              <a:rPr lang="zh-CN" altLang="en-US" dirty="0"/>
              <a:t>正文是招标书的核心内容，通常包括引言和主体两个部分。</a:t>
            </a:r>
            <a:endParaRPr lang="en-US" altLang="zh-CN" dirty="0"/>
          </a:p>
        </p:txBody>
      </p:sp>
      <p:sp>
        <p:nvSpPr>
          <p:cNvPr id="4" name="文本占位符 3">
            <a:extLst>
              <a:ext uri="{FF2B5EF4-FFF2-40B4-BE49-F238E27FC236}">
                <a16:creationId xmlns:a16="http://schemas.microsoft.com/office/drawing/2014/main" id="{0E7C7F60-4DD7-21CA-63F0-9FF1CFE76D5A}"/>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44402142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76DF4F-DFE5-5060-08D3-A8F5110F8F79}"/>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8B3FC0E6-0AA4-382D-2056-54BA63E3DB08}"/>
              </a:ext>
            </a:extLst>
          </p:cNvPr>
          <p:cNvSpPr>
            <a:spLocks noGrp="1"/>
          </p:cNvSpPr>
          <p:nvPr>
            <p:ph type="body" sz="quarter" idx="11"/>
          </p:nvPr>
        </p:nvSpPr>
        <p:spPr>
          <a:xfrm>
            <a:off x="337294" y="2477377"/>
            <a:ext cx="11275585" cy="2571666"/>
          </a:xfrm>
        </p:spPr>
        <p:txBody>
          <a:bodyPr/>
          <a:lstStyle/>
          <a:p>
            <a:r>
              <a:rPr lang="zh-CN" altLang="en-US" dirty="0"/>
              <a:t>三、招标书</a:t>
            </a:r>
            <a:endParaRPr lang="en-US" altLang="zh-CN" dirty="0"/>
          </a:p>
          <a:p>
            <a:r>
              <a:rPr lang="zh-CN" altLang="en-US" dirty="0"/>
              <a:t>（三）招标书的格式与写法</a:t>
            </a:r>
            <a:endParaRPr lang="en-US" altLang="zh-CN" dirty="0"/>
          </a:p>
          <a:p>
            <a:r>
              <a:rPr lang="en-US" altLang="zh-CN" dirty="0"/>
              <a:t>3. </a:t>
            </a:r>
            <a:r>
              <a:rPr lang="zh-CN" altLang="en-US" dirty="0"/>
              <a:t>落款</a:t>
            </a:r>
            <a:endParaRPr lang="en-US" altLang="zh-CN" dirty="0"/>
          </a:p>
          <a:p>
            <a:r>
              <a:rPr lang="zh-CN" altLang="en-US" dirty="0"/>
              <a:t>落款部分应写明具体承办招标事宜的单位名称、地址、电话、传真、网址、联系人等信息，便于投标人咨询和联系。</a:t>
            </a:r>
            <a:endParaRPr lang="en-US" altLang="zh-CN" dirty="0"/>
          </a:p>
        </p:txBody>
      </p:sp>
      <p:sp>
        <p:nvSpPr>
          <p:cNvPr id="4" name="文本占位符 3">
            <a:extLst>
              <a:ext uri="{FF2B5EF4-FFF2-40B4-BE49-F238E27FC236}">
                <a16:creationId xmlns:a16="http://schemas.microsoft.com/office/drawing/2014/main" id="{D7BAC8D8-63DD-9C90-8C6A-58B4AD2182F7}"/>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176011399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D74E92-949D-2A16-811C-3C59DEE6FD7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0380AC8-0C81-56A7-DFB5-6B6A573A0E0F}"/>
              </a:ext>
            </a:extLst>
          </p:cNvPr>
          <p:cNvSpPr>
            <a:spLocks noGrp="1"/>
          </p:cNvSpPr>
          <p:nvPr>
            <p:ph type="body" sz="quarter" idx="11"/>
          </p:nvPr>
        </p:nvSpPr>
        <p:spPr>
          <a:xfrm>
            <a:off x="337294" y="2223467"/>
            <a:ext cx="11275585" cy="3079497"/>
          </a:xfrm>
        </p:spPr>
        <p:txBody>
          <a:bodyPr/>
          <a:lstStyle/>
          <a:p>
            <a:r>
              <a:rPr lang="zh-CN" altLang="en-US" dirty="0"/>
              <a:t>二、应用文写作的材料</a:t>
            </a:r>
            <a:endParaRPr lang="en-US" altLang="zh-CN" dirty="0"/>
          </a:p>
          <a:p>
            <a:r>
              <a:rPr lang="zh-CN" altLang="en-US" dirty="0"/>
              <a:t>（三）材料的鉴别与选择</a:t>
            </a:r>
            <a:endParaRPr lang="en-US" altLang="zh-CN" dirty="0"/>
          </a:p>
          <a:p>
            <a:r>
              <a:rPr lang="en-US" altLang="zh-CN" dirty="0"/>
              <a:t>2. </a:t>
            </a:r>
            <a:r>
              <a:rPr lang="zh-CN" altLang="en-US" dirty="0"/>
              <a:t>真实准确</a:t>
            </a:r>
            <a:endParaRPr lang="en-US" altLang="zh-CN" dirty="0"/>
          </a:p>
          <a:p>
            <a:r>
              <a:rPr lang="zh-CN" altLang="en-US" dirty="0"/>
              <a:t>材料必须真实准确。无论是人物、事件、引文，还是统计数据，都应真实、准确、规范。应用文要求的是“绝对真实”，任何篡改、虚构都会削弱文章的权威性，甚至造成误导。</a:t>
            </a:r>
            <a:endParaRPr lang="en-US" altLang="zh-CN" dirty="0"/>
          </a:p>
        </p:txBody>
      </p:sp>
      <p:sp>
        <p:nvSpPr>
          <p:cNvPr id="4" name="文本占位符 3">
            <a:extLst>
              <a:ext uri="{FF2B5EF4-FFF2-40B4-BE49-F238E27FC236}">
                <a16:creationId xmlns:a16="http://schemas.microsoft.com/office/drawing/2014/main" id="{A4B41088-C655-0B9A-03EA-70D0CA4EFEFA}"/>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133320302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CA3C48-435B-8D18-6ECC-4D241C223494}"/>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92F1F508-EF27-1301-A649-9B4E23DD92C1}"/>
              </a:ext>
            </a:extLst>
          </p:cNvPr>
          <p:cNvSpPr>
            <a:spLocks noGrp="1"/>
          </p:cNvSpPr>
          <p:nvPr>
            <p:ph type="body" sz="quarter" idx="11"/>
          </p:nvPr>
        </p:nvSpPr>
        <p:spPr>
          <a:xfrm>
            <a:off x="337294" y="2223462"/>
            <a:ext cx="11275585" cy="3079497"/>
          </a:xfrm>
        </p:spPr>
        <p:txBody>
          <a:bodyPr/>
          <a:lstStyle/>
          <a:p>
            <a:r>
              <a:rPr lang="zh-CN" altLang="en-US" dirty="0"/>
              <a:t>三、招标书</a:t>
            </a:r>
            <a:endParaRPr lang="en-US" altLang="zh-CN" dirty="0"/>
          </a:p>
          <a:p>
            <a:r>
              <a:rPr lang="zh-CN" altLang="en-US" dirty="0"/>
              <a:t>（三）招标书的格式与写法</a:t>
            </a:r>
            <a:endParaRPr lang="en-US" altLang="zh-CN" dirty="0"/>
          </a:p>
          <a:p>
            <a:r>
              <a:rPr lang="en-US" altLang="zh-CN" dirty="0"/>
              <a:t>4. </a:t>
            </a:r>
            <a:r>
              <a:rPr lang="zh-CN" altLang="en-US" dirty="0"/>
              <a:t>招标书的常见附件</a:t>
            </a:r>
            <a:endParaRPr lang="en-US" altLang="zh-CN" dirty="0"/>
          </a:p>
          <a:p>
            <a:r>
              <a:rPr lang="zh-CN" altLang="en-US" dirty="0"/>
              <a:t>为了增强招标书的完整性与可操作性，通常会附带以下资料：招标项目清单表（可用表格形式列出各子项目及其技术参数）、投标人资格审查表、投标人须知、技术质量要求说明书、购销（发包）合同模板、图纸和技术资料、投标保证金缴纳说明。</a:t>
            </a:r>
            <a:endParaRPr lang="en-US" altLang="zh-CN" dirty="0"/>
          </a:p>
        </p:txBody>
      </p:sp>
      <p:sp>
        <p:nvSpPr>
          <p:cNvPr id="4" name="文本占位符 3">
            <a:extLst>
              <a:ext uri="{FF2B5EF4-FFF2-40B4-BE49-F238E27FC236}">
                <a16:creationId xmlns:a16="http://schemas.microsoft.com/office/drawing/2014/main" id="{3569E16B-9EE4-63A7-C330-66D286FFCB70}"/>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339406699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5641A1-9DEC-0F42-C084-16B339D4A9D2}"/>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DA6A407C-EBFF-8B45-C098-5C010AC6620A}"/>
              </a:ext>
            </a:extLst>
          </p:cNvPr>
          <p:cNvSpPr>
            <a:spLocks noGrp="1"/>
          </p:cNvSpPr>
          <p:nvPr>
            <p:ph type="body" sz="quarter" idx="11"/>
          </p:nvPr>
        </p:nvSpPr>
        <p:spPr>
          <a:xfrm>
            <a:off x="337294" y="2477378"/>
            <a:ext cx="11275585" cy="2571666"/>
          </a:xfrm>
        </p:spPr>
        <p:txBody>
          <a:bodyPr/>
          <a:lstStyle/>
          <a:p>
            <a:r>
              <a:rPr lang="zh-CN" altLang="en-US" dirty="0"/>
              <a:t>三、招标书</a:t>
            </a:r>
            <a:endParaRPr lang="en-US" altLang="zh-CN" dirty="0"/>
          </a:p>
          <a:p>
            <a:r>
              <a:rPr lang="zh-CN" altLang="en-US" dirty="0"/>
              <a:t>（四）招标书的写作要求</a:t>
            </a:r>
            <a:endParaRPr lang="en-US" altLang="zh-CN" dirty="0"/>
          </a:p>
          <a:p>
            <a:r>
              <a:rPr lang="en-US" altLang="zh-CN" dirty="0"/>
              <a:t>1. </a:t>
            </a:r>
            <a:r>
              <a:rPr lang="zh-CN" altLang="en-US" dirty="0"/>
              <a:t>方案切实可行</a:t>
            </a:r>
            <a:endParaRPr lang="en-US" altLang="zh-CN" dirty="0"/>
          </a:p>
          <a:p>
            <a:r>
              <a:rPr lang="zh-CN" altLang="en-US" dirty="0"/>
              <a:t>招标书中提出的项目目标、技术要求、施工周期等内容必须符合实际，不能脱离现实，确保后续顺利实施。</a:t>
            </a:r>
            <a:endParaRPr lang="en-US" altLang="zh-CN" dirty="0"/>
          </a:p>
        </p:txBody>
      </p:sp>
      <p:sp>
        <p:nvSpPr>
          <p:cNvPr id="4" name="文本占位符 3">
            <a:extLst>
              <a:ext uri="{FF2B5EF4-FFF2-40B4-BE49-F238E27FC236}">
                <a16:creationId xmlns:a16="http://schemas.microsoft.com/office/drawing/2014/main" id="{D2D00159-4666-B18B-E69F-259CCD910782}"/>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49520081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B6E619-E07C-0192-BB5F-FAD96255E543}"/>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A97ECC5F-96DA-8D4D-BC68-5D71333A0BD1}"/>
              </a:ext>
            </a:extLst>
          </p:cNvPr>
          <p:cNvSpPr>
            <a:spLocks noGrp="1"/>
          </p:cNvSpPr>
          <p:nvPr>
            <p:ph type="body" sz="quarter" idx="11"/>
          </p:nvPr>
        </p:nvSpPr>
        <p:spPr>
          <a:xfrm>
            <a:off x="337294" y="2477378"/>
            <a:ext cx="11275585" cy="2571666"/>
          </a:xfrm>
        </p:spPr>
        <p:txBody>
          <a:bodyPr/>
          <a:lstStyle/>
          <a:p>
            <a:r>
              <a:rPr lang="zh-CN" altLang="en-US" dirty="0"/>
              <a:t>三、招标书</a:t>
            </a:r>
            <a:endParaRPr lang="en-US" altLang="zh-CN" dirty="0"/>
          </a:p>
          <a:p>
            <a:r>
              <a:rPr lang="zh-CN" altLang="en-US" dirty="0"/>
              <a:t>（四）招标书的写作要求</a:t>
            </a:r>
            <a:endParaRPr lang="en-US" altLang="zh-CN" dirty="0"/>
          </a:p>
          <a:p>
            <a:r>
              <a:rPr lang="en-US" altLang="zh-CN" dirty="0"/>
              <a:t>2. </a:t>
            </a:r>
            <a:r>
              <a:rPr lang="zh-CN" altLang="en-US" dirty="0"/>
              <a:t>标准明确、表述清晰</a:t>
            </a:r>
            <a:endParaRPr lang="en-US" altLang="zh-CN" dirty="0"/>
          </a:p>
          <a:p>
            <a:r>
              <a:rPr lang="zh-CN" altLang="en-US" dirty="0"/>
              <a:t>对招标项目的技术参数、评审标准、评分细则等要表述清楚，避免模糊不清，影响公平竞争。</a:t>
            </a:r>
            <a:endParaRPr lang="en-US" altLang="zh-CN" dirty="0"/>
          </a:p>
        </p:txBody>
      </p:sp>
      <p:sp>
        <p:nvSpPr>
          <p:cNvPr id="4" name="文本占位符 3">
            <a:extLst>
              <a:ext uri="{FF2B5EF4-FFF2-40B4-BE49-F238E27FC236}">
                <a16:creationId xmlns:a16="http://schemas.microsoft.com/office/drawing/2014/main" id="{682BFC8D-9768-26AC-F13F-F6EDA2325F9D}"/>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419919436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1EA015-77DF-3364-BA5E-1C99424FB687}"/>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A3D8105F-BDB5-F75A-6F5E-60295D303667}"/>
              </a:ext>
            </a:extLst>
          </p:cNvPr>
          <p:cNvSpPr>
            <a:spLocks noGrp="1"/>
          </p:cNvSpPr>
          <p:nvPr>
            <p:ph type="body" sz="quarter" idx="11"/>
          </p:nvPr>
        </p:nvSpPr>
        <p:spPr>
          <a:xfrm>
            <a:off x="337294" y="2731293"/>
            <a:ext cx="11275585" cy="2063835"/>
          </a:xfrm>
        </p:spPr>
        <p:txBody>
          <a:bodyPr/>
          <a:lstStyle/>
          <a:p>
            <a:r>
              <a:rPr lang="zh-CN" altLang="en-US" dirty="0"/>
              <a:t>三、招标书</a:t>
            </a:r>
            <a:endParaRPr lang="en-US" altLang="zh-CN" dirty="0"/>
          </a:p>
          <a:p>
            <a:r>
              <a:rPr lang="zh-CN" altLang="en-US" dirty="0"/>
              <a:t>（四）招标书的写作要求</a:t>
            </a:r>
            <a:endParaRPr lang="en-US" altLang="zh-CN" dirty="0"/>
          </a:p>
          <a:p>
            <a:r>
              <a:rPr lang="en-US" altLang="zh-CN" dirty="0"/>
              <a:t>3. </a:t>
            </a:r>
            <a:r>
              <a:rPr lang="zh-CN" altLang="en-US" dirty="0"/>
              <a:t>规格准确无误</a:t>
            </a:r>
            <a:endParaRPr lang="en-US" altLang="zh-CN" dirty="0"/>
          </a:p>
          <a:p>
            <a:r>
              <a:rPr lang="zh-CN" altLang="en-US" dirty="0"/>
              <a:t>对物资数量、型号、工程量等数据要核对准确，避免因错误引发争议或纠纷。</a:t>
            </a:r>
            <a:endParaRPr lang="en-US" altLang="zh-CN" dirty="0"/>
          </a:p>
        </p:txBody>
      </p:sp>
      <p:sp>
        <p:nvSpPr>
          <p:cNvPr id="4" name="文本占位符 3">
            <a:extLst>
              <a:ext uri="{FF2B5EF4-FFF2-40B4-BE49-F238E27FC236}">
                <a16:creationId xmlns:a16="http://schemas.microsoft.com/office/drawing/2014/main" id="{2B9D0033-84C5-43FE-813A-9BE3BEC40342}"/>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29843950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480D5A-200A-21BE-BA3F-0869B0D1DAFF}"/>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7BC6AB72-342A-9217-3AA1-81F4550A3705}"/>
              </a:ext>
            </a:extLst>
          </p:cNvPr>
          <p:cNvSpPr>
            <a:spLocks noGrp="1"/>
          </p:cNvSpPr>
          <p:nvPr>
            <p:ph type="body" sz="quarter" idx="11"/>
          </p:nvPr>
        </p:nvSpPr>
        <p:spPr>
          <a:xfrm>
            <a:off x="337294" y="2731293"/>
            <a:ext cx="11275585" cy="2063835"/>
          </a:xfrm>
        </p:spPr>
        <p:txBody>
          <a:bodyPr/>
          <a:lstStyle/>
          <a:p>
            <a:r>
              <a:rPr lang="zh-CN" altLang="en-US" dirty="0"/>
              <a:t>三、招标书</a:t>
            </a:r>
            <a:endParaRPr lang="en-US" altLang="zh-CN" dirty="0"/>
          </a:p>
          <a:p>
            <a:r>
              <a:rPr lang="zh-CN" altLang="en-US" dirty="0"/>
              <a:t>（四）招标书的写作要求</a:t>
            </a:r>
            <a:endParaRPr lang="en-US" altLang="zh-CN" dirty="0"/>
          </a:p>
          <a:p>
            <a:r>
              <a:rPr lang="en-US" altLang="zh-CN" dirty="0"/>
              <a:t>4. </a:t>
            </a:r>
            <a:r>
              <a:rPr lang="zh-CN" altLang="en-US" dirty="0"/>
              <a:t>语言规范、条理清晰</a:t>
            </a:r>
            <a:endParaRPr lang="en-US" altLang="zh-CN" dirty="0"/>
          </a:p>
          <a:p>
            <a:r>
              <a:rPr lang="zh-CN" altLang="en-US" dirty="0"/>
              <a:t>使用正式、规范的语言，避免口语化表达；结构上应层次分明，便于阅读理解。</a:t>
            </a:r>
            <a:endParaRPr lang="en-US" altLang="zh-CN" dirty="0"/>
          </a:p>
        </p:txBody>
      </p:sp>
      <p:sp>
        <p:nvSpPr>
          <p:cNvPr id="4" name="文本占位符 3">
            <a:extLst>
              <a:ext uri="{FF2B5EF4-FFF2-40B4-BE49-F238E27FC236}">
                <a16:creationId xmlns:a16="http://schemas.microsoft.com/office/drawing/2014/main" id="{6ABBA49D-999F-31F2-ACEE-C84AD77AF86E}"/>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212064554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DC67A3-C291-6460-FC3D-54DBE6A46F89}"/>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9D81DF6B-63AE-4731-7EA8-FCEDE46E9EE9}"/>
              </a:ext>
            </a:extLst>
          </p:cNvPr>
          <p:cNvSpPr>
            <a:spLocks noGrp="1"/>
          </p:cNvSpPr>
          <p:nvPr>
            <p:ph type="body" sz="quarter" idx="11"/>
          </p:nvPr>
        </p:nvSpPr>
        <p:spPr>
          <a:xfrm>
            <a:off x="337294" y="2477378"/>
            <a:ext cx="11275585" cy="2571666"/>
          </a:xfrm>
        </p:spPr>
        <p:txBody>
          <a:bodyPr/>
          <a:lstStyle/>
          <a:p>
            <a:r>
              <a:rPr lang="zh-CN" altLang="en-US" dirty="0"/>
              <a:t>三、招标书</a:t>
            </a:r>
            <a:endParaRPr lang="en-US" altLang="zh-CN" dirty="0"/>
          </a:p>
          <a:p>
            <a:r>
              <a:rPr lang="zh-CN" altLang="en-US" dirty="0"/>
              <a:t>（四）招标书的写作要求</a:t>
            </a:r>
            <a:endParaRPr lang="en-US" altLang="zh-CN" dirty="0"/>
          </a:p>
          <a:p>
            <a:r>
              <a:rPr lang="en-US" altLang="zh-CN" dirty="0"/>
              <a:t>5. </a:t>
            </a:r>
            <a:r>
              <a:rPr lang="zh-CN" altLang="en-US" dirty="0"/>
              <a:t>注重格式美观与信息完整</a:t>
            </a:r>
            <a:endParaRPr lang="en-US" altLang="zh-CN" dirty="0"/>
          </a:p>
          <a:p>
            <a:r>
              <a:rPr lang="zh-CN" altLang="en-US" dirty="0"/>
              <a:t>可采用图表、分项列表等形式呈现复杂信息，使内容更直观易懂；同时确保各项信息齐全，避免遗漏关键内容。</a:t>
            </a:r>
            <a:endParaRPr lang="en-US" altLang="zh-CN" dirty="0"/>
          </a:p>
        </p:txBody>
      </p:sp>
      <p:sp>
        <p:nvSpPr>
          <p:cNvPr id="4" name="文本占位符 3">
            <a:extLst>
              <a:ext uri="{FF2B5EF4-FFF2-40B4-BE49-F238E27FC236}">
                <a16:creationId xmlns:a16="http://schemas.microsoft.com/office/drawing/2014/main" id="{DEC74664-3220-E224-2C6C-7B7B7C91830D}"/>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380959546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0621B3-6438-835B-9175-986EA29720B0}"/>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0F5E1B0D-991E-C952-5266-FC9976827A7F}"/>
              </a:ext>
            </a:extLst>
          </p:cNvPr>
          <p:cNvSpPr>
            <a:spLocks noGrp="1"/>
          </p:cNvSpPr>
          <p:nvPr>
            <p:ph type="body" sz="quarter" idx="11"/>
          </p:nvPr>
        </p:nvSpPr>
        <p:spPr>
          <a:xfrm>
            <a:off x="337294" y="2477378"/>
            <a:ext cx="11275585" cy="2571666"/>
          </a:xfrm>
        </p:spPr>
        <p:txBody>
          <a:bodyPr/>
          <a:lstStyle/>
          <a:p>
            <a:r>
              <a:rPr lang="zh-CN" altLang="en-US" dirty="0"/>
              <a:t>三、招标书</a:t>
            </a:r>
            <a:endParaRPr lang="en-US" altLang="zh-CN" dirty="0"/>
          </a:p>
          <a:p>
            <a:r>
              <a:rPr lang="zh-CN" altLang="en-US" dirty="0"/>
              <a:t>（四）招标书的写作要求</a:t>
            </a:r>
            <a:endParaRPr lang="en-US" altLang="zh-CN" dirty="0"/>
          </a:p>
          <a:p>
            <a:r>
              <a:rPr lang="en-US" altLang="zh-CN" dirty="0"/>
              <a:t>6. </a:t>
            </a:r>
            <a:r>
              <a:rPr lang="zh-CN" altLang="en-US" dirty="0"/>
              <a:t>提前做好市场调研</a:t>
            </a:r>
            <a:endParaRPr lang="en-US" altLang="zh-CN" dirty="0"/>
          </a:p>
          <a:p>
            <a:r>
              <a:rPr lang="zh-CN" altLang="en-US" dirty="0"/>
              <a:t>在撰写招标书前，应充分了解市场行情、同类项目的招标标准，确保招标条件科学合理，具有吸引力。</a:t>
            </a:r>
            <a:endParaRPr lang="en-US" altLang="zh-CN" dirty="0"/>
          </a:p>
        </p:txBody>
      </p:sp>
      <p:sp>
        <p:nvSpPr>
          <p:cNvPr id="4" name="文本占位符 3">
            <a:extLst>
              <a:ext uri="{FF2B5EF4-FFF2-40B4-BE49-F238E27FC236}">
                <a16:creationId xmlns:a16="http://schemas.microsoft.com/office/drawing/2014/main" id="{1A85F47A-A068-4CCA-2CA1-BB78D1CB20E2}"/>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189144425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1692E8-5AF7-22B2-4E90-25B92AEE0E29}"/>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68267CC1-8EDF-6129-2971-487E6DDB5B93}"/>
              </a:ext>
            </a:extLst>
          </p:cNvPr>
          <p:cNvSpPr>
            <a:spLocks noGrp="1"/>
          </p:cNvSpPr>
          <p:nvPr>
            <p:ph type="body" sz="quarter" idx="11"/>
          </p:nvPr>
        </p:nvSpPr>
        <p:spPr>
          <a:xfrm>
            <a:off x="337294" y="2223464"/>
            <a:ext cx="11275585" cy="3079497"/>
          </a:xfrm>
        </p:spPr>
        <p:txBody>
          <a:bodyPr/>
          <a:lstStyle/>
          <a:p>
            <a:r>
              <a:rPr lang="zh-CN" altLang="en-US" dirty="0"/>
              <a:t>四、投标书</a:t>
            </a:r>
            <a:endParaRPr lang="en-US" altLang="zh-CN" dirty="0"/>
          </a:p>
          <a:p>
            <a:r>
              <a:rPr lang="zh-CN" altLang="en-US" dirty="0"/>
              <a:t>（一）投标书的特点</a:t>
            </a:r>
            <a:endParaRPr lang="en-US" altLang="zh-CN" dirty="0"/>
          </a:p>
          <a:p>
            <a:r>
              <a:rPr lang="en-US" altLang="zh-CN" dirty="0"/>
              <a:t>1. </a:t>
            </a:r>
            <a:r>
              <a:rPr lang="zh-CN" altLang="en-US" dirty="0"/>
              <a:t>针对性强</a:t>
            </a:r>
            <a:endParaRPr lang="en-US" altLang="zh-CN" dirty="0"/>
          </a:p>
          <a:p>
            <a:r>
              <a:rPr lang="zh-CN" altLang="en-US" dirty="0"/>
              <a:t>投标书必须紧扣招标文件的具体要求进行撰写，做到“有的放矢”。一是要针对招标项目的性质、范围和技术标准；二是要结合本单位的实际情况，如人员配置、设备资源、管理能力等，体现出较强的适应性和匹配度。</a:t>
            </a:r>
            <a:endParaRPr lang="en-US" altLang="zh-CN" dirty="0"/>
          </a:p>
        </p:txBody>
      </p:sp>
      <p:sp>
        <p:nvSpPr>
          <p:cNvPr id="4" name="文本占位符 3">
            <a:extLst>
              <a:ext uri="{FF2B5EF4-FFF2-40B4-BE49-F238E27FC236}">
                <a16:creationId xmlns:a16="http://schemas.microsoft.com/office/drawing/2014/main" id="{27A2F95C-1BBB-C0C4-B13D-AAADCBA40469}"/>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50553254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392934-E2CE-22FF-A5C8-AC98363B4790}"/>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85101E75-9B2B-CB80-F45E-DDAB946F3B6B}"/>
              </a:ext>
            </a:extLst>
          </p:cNvPr>
          <p:cNvSpPr>
            <a:spLocks noGrp="1"/>
          </p:cNvSpPr>
          <p:nvPr>
            <p:ph type="body" sz="quarter" idx="11"/>
          </p:nvPr>
        </p:nvSpPr>
        <p:spPr>
          <a:xfrm>
            <a:off x="337294" y="2477380"/>
            <a:ext cx="11275585" cy="2571666"/>
          </a:xfrm>
        </p:spPr>
        <p:txBody>
          <a:bodyPr/>
          <a:lstStyle/>
          <a:p>
            <a:r>
              <a:rPr lang="zh-CN" altLang="en-US" dirty="0"/>
              <a:t>四、投标书</a:t>
            </a:r>
            <a:endParaRPr lang="en-US" altLang="zh-CN" dirty="0"/>
          </a:p>
          <a:p>
            <a:r>
              <a:rPr lang="zh-CN" altLang="en-US" dirty="0"/>
              <a:t>（一）投标书的特点</a:t>
            </a:r>
            <a:endParaRPr lang="en-US" altLang="zh-CN" dirty="0"/>
          </a:p>
          <a:p>
            <a:r>
              <a:rPr lang="en-US" altLang="zh-CN" dirty="0"/>
              <a:t>2. </a:t>
            </a:r>
            <a:r>
              <a:rPr lang="zh-CN" altLang="en-US" dirty="0"/>
              <a:t>求实性强</a:t>
            </a:r>
            <a:endParaRPr lang="en-US" altLang="zh-CN" dirty="0"/>
          </a:p>
          <a:p>
            <a:r>
              <a:rPr lang="zh-CN" altLang="en-US" dirty="0"/>
              <a:t>投标书的内容应真实、客观、可信，不得夸大事实或虚假承诺。任何不切实际的表述都可能在后续履约过程中引发法律纠纷，甚至影响企业的信誉和资质评定。</a:t>
            </a:r>
            <a:endParaRPr lang="en-US" altLang="zh-CN" dirty="0"/>
          </a:p>
        </p:txBody>
      </p:sp>
      <p:sp>
        <p:nvSpPr>
          <p:cNvPr id="4" name="文本占位符 3">
            <a:extLst>
              <a:ext uri="{FF2B5EF4-FFF2-40B4-BE49-F238E27FC236}">
                <a16:creationId xmlns:a16="http://schemas.microsoft.com/office/drawing/2014/main" id="{0D6BC7A9-9FEE-574D-AF0D-3ACFA75B01F4}"/>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331813898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D9E3B4-A066-A2FE-7FE1-6E54B24245B2}"/>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2BC2A4E9-A2C4-6670-5F2C-E6E56C1E2AA3}"/>
              </a:ext>
            </a:extLst>
          </p:cNvPr>
          <p:cNvSpPr>
            <a:spLocks noGrp="1"/>
          </p:cNvSpPr>
          <p:nvPr>
            <p:ph type="body" sz="quarter" idx="11"/>
          </p:nvPr>
        </p:nvSpPr>
        <p:spPr>
          <a:xfrm>
            <a:off x="337294" y="2223465"/>
            <a:ext cx="11275585" cy="3079497"/>
          </a:xfrm>
        </p:spPr>
        <p:txBody>
          <a:bodyPr/>
          <a:lstStyle/>
          <a:p>
            <a:r>
              <a:rPr lang="zh-CN" altLang="en-US" dirty="0"/>
              <a:t>四、投标书</a:t>
            </a:r>
            <a:endParaRPr lang="en-US" altLang="zh-CN" dirty="0"/>
          </a:p>
          <a:p>
            <a:r>
              <a:rPr lang="zh-CN" altLang="en-US" dirty="0"/>
              <a:t>（一）投标书的特点</a:t>
            </a:r>
            <a:endParaRPr lang="en-US" altLang="zh-CN" dirty="0"/>
          </a:p>
          <a:p>
            <a:r>
              <a:rPr lang="en-US" altLang="zh-CN" dirty="0"/>
              <a:t>3. </a:t>
            </a:r>
            <a:r>
              <a:rPr lang="zh-CN" altLang="en-US" dirty="0"/>
              <a:t>竞争性强</a:t>
            </a:r>
            <a:endParaRPr lang="en-US" altLang="zh-CN" dirty="0"/>
          </a:p>
          <a:p>
            <a:r>
              <a:rPr lang="zh-CN" altLang="en-US" dirty="0"/>
              <a:t>投标书不仅是信息的传递工具，更是展现企业优势、突出核心竞争力的窗口。在内容安排和语言表达上应充分体现出企业的技术实力、管理水平、服务能力和价格优势，以增强中标的可能性。</a:t>
            </a:r>
            <a:endParaRPr lang="en-US" altLang="zh-CN" dirty="0"/>
          </a:p>
        </p:txBody>
      </p:sp>
      <p:sp>
        <p:nvSpPr>
          <p:cNvPr id="4" name="文本占位符 3">
            <a:extLst>
              <a:ext uri="{FF2B5EF4-FFF2-40B4-BE49-F238E27FC236}">
                <a16:creationId xmlns:a16="http://schemas.microsoft.com/office/drawing/2014/main" id="{0D6B3869-B876-FC9C-1EE4-91828EF9F453}"/>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41023157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76F06F-B26E-BE8B-C11B-99B6036605B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45439AB-0CAC-29D2-2748-06BF7367BF27}"/>
              </a:ext>
            </a:extLst>
          </p:cNvPr>
          <p:cNvSpPr>
            <a:spLocks noGrp="1"/>
          </p:cNvSpPr>
          <p:nvPr>
            <p:ph type="body" sz="quarter" idx="11"/>
          </p:nvPr>
        </p:nvSpPr>
        <p:spPr>
          <a:xfrm>
            <a:off x="337294" y="2477383"/>
            <a:ext cx="11275585" cy="2571666"/>
          </a:xfrm>
        </p:spPr>
        <p:txBody>
          <a:bodyPr/>
          <a:lstStyle/>
          <a:p>
            <a:r>
              <a:rPr lang="zh-CN" altLang="en-US" dirty="0"/>
              <a:t>二、应用文写作的材料</a:t>
            </a:r>
            <a:endParaRPr lang="en-US" altLang="zh-CN" dirty="0"/>
          </a:p>
          <a:p>
            <a:r>
              <a:rPr lang="zh-CN" altLang="en-US" dirty="0"/>
              <a:t>（三）材料的鉴别与选择</a:t>
            </a:r>
            <a:endParaRPr lang="en-US" altLang="zh-CN" dirty="0"/>
          </a:p>
          <a:p>
            <a:r>
              <a:rPr lang="en-US" altLang="zh-CN" dirty="0"/>
              <a:t>3. </a:t>
            </a:r>
            <a:r>
              <a:rPr lang="zh-CN" altLang="en-US" dirty="0"/>
              <a:t>典型有力</a:t>
            </a:r>
            <a:endParaRPr lang="en-US" altLang="zh-CN" dirty="0"/>
          </a:p>
          <a:p>
            <a:r>
              <a:rPr lang="zh-CN" altLang="en-US" dirty="0"/>
              <a:t>典型材料具有代表性、普遍性，能揭示事物的本质。选材贵在精而非多，应优先选用那些最具说服力、最生动形象的典型事例。</a:t>
            </a:r>
            <a:endParaRPr lang="en-US" altLang="zh-CN" dirty="0"/>
          </a:p>
        </p:txBody>
      </p:sp>
      <p:sp>
        <p:nvSpPr>
          <p:cNvPr id="4" name="文本占位符 3">
            <a:extLst>
              <a:ext uri="{FF2B5EF4-FFF2-40B4-BE49-F238E27FC236}">
                <a16:creationId xmlns:a16="http://schemas.microsoft.com/office/drawing/2014/main" id="{F95A55BB-BA17-AD9F-8385-754D0E3BAE20}"/>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123491860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4ACE7A-36DD-67DE-D5C3-6BCCD17AE39F}"/>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388AB6E1-9A91-3572-06A5-F75AE5E2CCE8}"/>
              </a:ext>
            </a:extLst>
          </p:cNvPr>
          <p:cNvSpPr>
            <a:spLocks noGrp="1"/>
          </p:cNvSpPr>
          <p:nvPr>
            <p:ph type="body" sz="quarter" idx="11"/>
          </p:nvPr>
        </p:nvSpPr>
        <p:spPr>
          <a:xfrm>
            <a:off x="337294" y="1969550"/>
            <a:ext cx="11275585" cy="3587329"/>
          </a:xfrm>
        </p:spPr>
        <p:txBody>
          <a:bodyPr/>
          <a:lstStyle/>
          <a:p>
            <a:r>
              <a:rPr lang="zh-CN" altLang="en-US" dirty="0"/>
              <a:t>四、投标书</a:t>
            </a:r>
            <a:endParaRPr lang="en-US" altLang="zh-CN" dirty="0"/>
          </a:p>
          <a:p>
            <a:r>
              <a:rPr lang="zh-CN" altLang="en-US" dirty="0"/>
              <a:t>（二）投标书的格式与写法</a:t>
            </a:r>
            <a:endParaRPr lang="en-US" altLang="zh-CN" dirty="0"/>
          </a:p>
          <a:p>
            <a:r>
              <a:rPr lang="en-US" altLang="zh-CN" dirty="0"/>
              <a:t>1. </a:t>
            </a:r>
            <a:r>
              <a:rPr lang="zh-CN" altLang="en-US" dirty="0"/>
              <a:t>标题</a:t>
            </a:r>
            <a:endParaRPr lang="en-US" altLang="zh-CN" dirty="0"/>
          </a:p>
          <a:p>
            <a:pPr marL="1074738" indent="-342900">
              <a:buSzPct val="80000"/>
              <a:buFont typeface="Wingdings" panose="05000000000000000000" pitchFamily="2" charset="2"/>
              <a:buChar char="l"/>
            </a:pPr>
            <a:r>
              <a:rPr lang="zh-CN" altLang="en-US" dirty="0"/>
              <a:t>公文式标题：由“投标方名称 </a:t>
            </a:r>
            <a:r>
              <a:rPr lang="en-US" altLang="zh-CN" dirty="0"/>
              <a:t>+ </a:t>
            </a:r>
            <a:r>
              <a:rPr lang="zh-CN" altLang="en-US" dirty="0"/>
              <a:t>投标目标 </a:t>
            </a:r>
            <a:r>
              <a:rPr lang="en-US" altLang="zh-CN" dirty="0"/>
              <a:t>+ </a:t>
            </a:r>
            <a:r>
              <a:rPr lang="zh-CN" altLang="en-US" dirty="0"/>
              <a:t>事由 </a:t>
            </a:r>
            <a:r>
              <a:rPr lang="en-US" altLang="zh-CN" dirty="0"/>
              <a:t>+ </a:t>
            </a:r>
            <a:r>
              <a:rPr lang="zh-CN" altLang="en-US" dirty="0"/>
              <a:t>文种”构成。如</a:t>
            </a:r>
            <a:r>
              <a:rPr lang="en-US" altLang="zh-CN" dirty="0"/>
              <a:t>《×× </a:t>
            </a:r>
            <a:r>
              <a:rPr lang="zh-CN" altLang="en-US" dirty="0"/>
              <a:t>建工集团有限公司关于 </a:t>
            </a:r>
            <a:r>
              <a:rPr lang="en-US" altLang="zh-CN" dirty="0"/>
              <a:t>×× </a:t>
            </a:r>
            <a:r>
              <a:rPr lang="zh-CN" altLang="en-US" dirty="0"/>
              <a:t>大厦建筑安装工程的投标书</a:t>
            </a:r>
            <a:r>
              <a:rPr lang="en-US" altLang="zh-CN" dirty="0"/>
              <a:t>》</a:t>
            </a:r>
            <a:r>
              <a:rPr lang="zh-CN" altLang="en-US" dirty="0"/>
              <a:t>。</a:t>
            </a:r>
            <a:endParaRPr lang="en-US" altLang="zh-CN" dirty="0"/>
          </a:p>
          <a:p>
            <a:pPr marL="1074738" indent="-342900">
              <a:buSzPct val="80000"/>
              <a:buFont typeface="Wingdings" panose="05000000000000000000" pitchFamily="2" charset="2"/>
              <a:buChar char="l"/>
            </a:pPr>
            <a:r>
              <a:rPr lang="zh-CN" altLang="en-US" dirty="0"/>
              <a:t>新闻式标题：可设主标题和副标题，富有吸引力。如</a:t>
            </a:r>
            <a:r>
              <a:rPr lang="en-US" altLang="zh-CN" dirty="0"/>
              <a:t>《</a:t>
            </a:r>
            <a:r>
              <a:rPr lang="zh-CN" altLang="en-US" dirty="0"/>
              <a:t>技术领先 </a:t>
            </a:r>
            <a:r>
              <a:rPr lang="en-US" altLang="zh-CN" dirty="0"/>
              <a:t>· </a:t>
            </a:r>
            <a:r>
              <a:rPr lang="zh-CN" altLang="en-US" dirty="0"/>
              <a:t>服务优质</a:t>
            </a:r>
            <a:r>
              <a:rPr lang="en-US" altLang="zh-CN" dirty="0"/>
              <a:t>—</a:t>
            </a:r>
            <a:r>
              <a:rPr lang="zh-CN" altLang="en-US" dirty="0"/>
              <a:t>我公司关于 </a:t>
            </a:r>
            <a:r>
              <a:rPr lang="en-US" altLang="zh-CN" dirty="0"/>
              <a:t>×× </a:t>
            </a:r>
            <a:r>
              <a:rPr lang="zh-CN" altLang="en-US" dirty="0"/>
              <a:t>工程的投标书</a:t>
            </a:r>
            <a:r>
              <a:rPr lang="en-US" altLang="zh-CN" dirty="0"/>
              <a:t>》</a:t>
            </a:r>
            <a:r>
              <a:rPr lang="zh-CN" altLang="en-US" dirty="0"/>
              <a:t>。</a:t>
            </a:r>
            <a:endParaRPr lang="en-US" altLang="zh-CN" dirty="0"/>
          </a:p>
        </p:txBody>
      </p:sp>
      <p:sp>
        <p:nvSpPr>
          <p:cNvPr id="4" name="文本占位符 3">
            <a:extLst>
              <a:ext uri="{FF2B5EF4-FFF2-40B4-BE49-F238E27FC236}">
                <a16:creationId xmlns:a16="http://schemas.microsoft.com/office/drawing/2014/main" id="{09618E47-4C21-F126-35FC-206EC8F404F8}"/>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420618902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1183E8-E2DD-B3DA-C962-549756F59A99}"/>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7E3FD8BB-9364-D8D1-427D-9F67F08F6EC2}"/>
              </a:ext>
            </a:extLst>
          </p:cNvPr>
          <p:cNvSpPr>
            <a:spLocks noGrp="1"/>
          </p:cNvSpPr>
          <p:nvPr>
            <p:ph type="body" sz="quarter" idx="11"/>
          </p:nvPr>
        </p:nvSpPr>
        <p:spPr>
          <a:xfrm>
            <a:off x="337294" y="2477382"/>
            <a:ext cx="11275585" cy="2571666"/>
          </a:xfrm>
        </p:spPr>
        <p:txBody>
          <a:bodyPr/>
          <a:lstStyle/>
          <a:p>
            <a:r>
              <a:rPr lang="zh-CN" altLang="en-US" dirty="0"/>
              <a:t>四、投标书</a:t>
            </a:r>
            <a:endParaRPr lang="en-US" altLang="zh-CN" dirty="0"/>
          </a:p>
          <a:p>
            <a:r>
              <a:rPr lang="zh-CN" altLang="en-US" dirty="0"/>
              <a:t>（二）投标书的格式与写法</a:t>
            </a:r>
            <a:endParaRPr lang="en-US" altLang="zh-CN" dirty="0"/>
          </a:p>
          <a:p>
            <a:r>
              <a:rPr lang="en-US" altLang="zh-CN" dirty="0"/>
              <a:t>2. </a:t>
            </a:r>
            <a:r>
              <a:rPr lang="zh-CN" altLang="en-US" dirty="0"/>
              <a:t>主送单位（抬头）</a:t>
            </a:r>
            <a:endParaRPr lang="en-US" altLang="zh-CN" dirty="0"/>
          </a:p>
          <a:p>
            <a:r>
              <a:rPr lang="zh-CN" altLang="en-US" dirty="0"/>
              <a:t>即招标单位或评标机构的全称，如“</a:t>
            </a:r>
            <a:r>
              <a:rPr lang="en-US" altLang="zh-CN" dirty="0"/>
              <a:t>×× </a:t>
            </a:r>
            <a:r>
              <a:rPr lang="zh-CN" altLang="en-US" dirty="0"/>
              <a:t>集团有限公司”“</a:t>
            </a:r>
            <a:r>
              <a:rPr lang="en-US" altLang="zh-CN" dirty="0"/>
              <a:t>×× </a:t>
            </a:r>
            <a:r>
              <a:rPr lang="zh-CN" altLang="en-US" dirty="0"/>
              <a:t>市公共资源交易中心”等。</a:t>
            </a:r>
            <a:endParaRPr lang="en-US" altLang="zh-CN" dirty="0"/>
          </a:p>
        </p:txBody>
      </p:sp>
      <p:sp>
        <p:nvSpPr>
          <p:cNvPr id="4" name="文本占位符 3">
            <a:extLst>
              <a:ext uri="{FF2B5EF4-FFF2-40B4-BE49-F238E27FC236}">
                <a16:creationId xmlns:a16="http://schemas.microsoft.com/office/drawing/2014/main" id="{A6BC3817-1C2C-F7BC-F6F4-A669EFF7F34B}"/>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375730555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AD201F-578C-3838-9953-06C32B69DE5E}"/>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9EEEED6B-C70B-2859-56C6-9816673E0B34}"/>
              </a:ext>
            </a:extLst>
          </p:cNvPr>
          <p:cNvSpPr>
            <a:spLocks noGrp="1"/>
          </p:cNvSpPr>
          <p:nvPr>
            <p:ph type="body" sz="quarter" idx="11"/>
          </p:nvPr>
        </p:nvSpPr>
        <p:spPr>
          <a:xfrm>
            <a:off x="337294" y="2731297"/>
            <a:ext cx="11275585" cy="2063835"/>
          </a:xfrm>
        </p:spPr>
        <p:txBody>
          <a:bodyPr/>
          <a:lstStyle/>
          <a:p>
            <a:r>
              <a:rPr lang="zh-CN" altLang="en-US" dirty="0"/>
              <a:t>四、投标书</a:t>
            </a:r>
            <a:endParaRPr lang="en-US" altLang="zh-CN" dirty="0"/>
          </a:p>
          <a:p>
            <a:r>
              <a:rPr lang="zh-CN" altLang="en-US" dirty="0"/>
              <a:t>（二）投标书的格式与写法</a:t>
            </a:r>
            <a:endParaRPr lang="en-US" altLang="zh-CN" dirty="0"/>
          </a:p>
          <a:p>
            <a:r>
              <a:rPr lang="en-US" altLang="zh-CN" dirty="0"/>
              <a:t>3. </a:t>
            </a:r>
            <a:r>
              <a:rPr lang="zh-CN" altLang="en-US" dirty="0"/>
              <a:t>正文</a:t>
            </a:r>
            <a:endParaRPr lang="en-US" altLang="zh-CN" dirty="0"/>
          </a:p>
          <a:p>
            <a:r>
              <a:rPr lang="zh-CN" altLang="en-US" dirty="0"/>
              <a:t>正文是投标书的核心部分，通常包括前言和主体两部分内容。</a:t>
            </a:r>
            <a:endParaRPr lang="en-US" altLang="zh-CN" dirty="0"/>
          </a:p>
        </p:txBody>
      </p:sp>
      <p:sp>
        <p:nvSpPr>
          <p:cNvPr id="4" name="文本占位符 3">
            <a:extLst>
              <a:ext uri="{FF2B5EF4-FFF2-40B4-BE49-F238E27FC236}">
                <a16:creationId xmlns:a16="http://schemas.microsoft.com/office/drawing/2014/main" id="{87E9F880-1084-B1C9-A29B-D9F80083F776}"/>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413334260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AF479F-84F1-578B-C470-949FC047EBBA}"/>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29735007-3E1D-936A-6DDB-9DC436AB57AB}"/>
              </a:ext>
            </a:extLst>
          </p:cNvPr>
          <p:cNvSpPr>
            <a:spLocks noGrp="1"/>
          </p:cNvSpPr>
          <p:nvPr>
            <p:ph type="body" sz="quarter" idx="11"/>
          </p:nvPr>
        </p:nvSpPr>
        <p:spPr>
          <a:xfrm>
            <a:off x="337294" y="2477382"/>
            <a:ext cx="11275585" cy="2571666"/>
          </a:xfrm>
        </p:spPr>
        <p:txBody>
          <a:bodyPr/>
          <a:lstStyle/>
          <a:p>
            <a:r>
              <a:rPr lang="zh-CN" altLang="en-US" dirty="0"/>
              <a:t>四、投标书</a:t>
            </a:r>
            <a:endParaRPr lang="en-US" altLang="zh-CN" dirty="0"/>
          </a:p>
          <a:p>
            <a:r>
              <a:rPr lang="zh-CN" altLang="en-US" dirty="0"/>
              <a:t>（二）投标书的格式与写法</a:t>
            </a:r>
            <a:endParaRPr lang="en-US" altLang="zh-CN" dirty="0"/>
          </a:p>
          <a:p>
            <a:r>
              <a:rPr lang="en-US" altLang="zh-CN" dirty="0"/>
              <a:t>4. </a:t>
            </a:r>
            <a:r>
              <a:rPr lang="zh-CN" altLang="en-US" dirty="0"/>
              <a:t>结尾</a:t>
            </a:r>
            <a:endParaRPr lang="en-US" altLang="zh-CN" dirty="0"/>
          </a:p>
          <a:p>
            <a:r>
              <a:rPr lang="zh-CN" altLang="en-US" dirty="0"/>
              <a:t>结尾部分应包括以下内容：投标单位全称；法定代表人签名或盖章；联系地址、电话、传真、电子邮箱；提交日期；加盖公司公章。</a:t>
            </a:r>
            <a:endParaRPr lang="en-US" altLang="zh-CN" dirty="0"/>
          </a:p>
        </p:txBody>
      </p:sp>
      <p:sp>
        <p:nvSpPr>
          <p:cNvPr id="4" name="文本占位符 3">
            <a:extLst>
              <a:ext uri="{FF2B5EF4-FFF2-40B4-BE49-F238E27FC236}">
                <a16:creationId xmlns:a16="http://schemas.microsoft.com/office/drawing/2014/main" id="{D5AFED72-2627-F078-E02B-6CF0F1188893}"/>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302708413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C163E1-50F4-B851-B8B5-F28841F6DD44}"/>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436064B8-0AF5-67CB-6B63-26BB7CE804E2}"/>
              </a:ext>
            </a:extLst>
          </p:cNvPr>
          <p:cNvSpPr>
            <a:spLocks noGrp="1"/>
          </p:cNvSpPr>
          <p:nvPr>
            <p:ph type="body" sz="quarter" idx="11"/>
          </p:nvPr>
        </p:nvSpPr>
        <p:spPr>
          <a:xfrm>
            <a:off x="337294" y="2477383"/>
            <a:ext cx="11275585" cy="2571666"/>
          </a:xfrm>
        </p:spPr>
        <p:txBody>
          <a:bodyPr/>
          <a:lstStyle/>
          <a:p>
            <a:r>
              <a:rPr lang="zh-CN" altLang="en-US" dirty="0"/>
              <a:t>四、投标书</a:t>
            </a:r>
            <a:endParaRPr lang="en-US" altLang="zh-CN" dirty="0"/>
          </a:p>
          <a:p>
            <a:r>
              <a:rPr lang="zh-CN" altLang="en-US" dirty="0"/>
              <a:t>（三）投标书的写作要求</a:t>
            </a:r>
            <a:endParaRPr lang="en-US" altLang="zh-CN" dirty="0"/>
          </a:p>
          <a:p>
            <a:r>
              <a:rPr lang="en-US" altLang="zh-CN" dirty="0"/>
              <a:t>1. </a:t>
            </a:r>
            <a:r>
              <a:rPr lang="zh-CN" altLang="en-US" dirty="0"/>
              <a:t>针对性强</a:t>
            </a:r>
            <a:endParaRPr lang="en-US" altLang="zh-CN" dirty="0"/>
          </a:p>
          <a:p>
            <a:r>
              <a:rPr lang="zh-CN" altLang="en-US" dirty="0"/>
              <a:t>紧密围绕招标文件的具体内容，逐条回应技术、商务、管理等方面的要求，避免泛泛而谈。</a:t>
            </a:r>
            <a:endParaRPr lang="en-US" altLang="zh-CN" dirty="0"/>
          </a:p>
        </p:txBody>
      </p:sp>
      <p:sp>
        <p:nvSpPr>
          <p:cNvPr id="4" name="文本占位符 3">
            <a:extLst>
              <a:ext uri="{FF2B5EF4-FFF2-40B4-BE49-F238E27FC236}">
                <a16:creationId xmlns:a16="http://schemas.microsoft.com/office/drawing/2014/main" id="{00352D4E-E3BE-5CB0-CCB2-80DB50C6A2EB}"/>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277925442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656B46-EFBB-C29D-1FC9-4BEAE4552DF5}"/>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CA9B30F0-7BC2-E9A2-C362-35DDB16C03DA}"/>
              </a:ext>
            </a:extLst>
          </p:cNvPr>
          <p:cNvSpPr>
            <a:spLocks noGrp="1"/>
          </p:cNvSpPr>
          <p:nvPr>
            <p:ph type="body" sz="quarter" idx="11"/>
          </p:nvPr>
        </p:nvSpPr>
        <p:spPr>
          <a:xfrm>
            <a:off x="337294" y="2731298"/>
            <a:ext cx="11275585" cy="2063835"/>
          </a:xfrm>
        </p:spPr>
        <p:txBody>
          <a:bodyPr/>
          <a:lstStyle/>
          <a:p>
            <a:r>
              <a:rPr lang="zh-CN" altLang="en-US" dirty="0"/>
              <a:t>四、投标书</a:t>
            </a:r>
            <a:endParaRPr lang="en-US" altLang="zh-CN" dirty="0"/>
          </a:p>
          <a:p>
            <a:r>
              <a:rPr lang="zh-CN" altLang="en-US" dirty="0"/>
              <a:t>（三）投标书的写作要求</a:t>
            </a:r>
            <a:endParaRPr lang="en-US" altLang="zh-CN" dirty="0"/>
          </a:p>
          <a:p>
            <a:r>
              <a:rPr lang="en-US" altLang="zh-CN" dirty="0"/>
              <a:t>2. </a:t>
            </a:r>
            <a:r>
              <a:rPr lang="zh-CN" altLang="en-US" dirty="0"/>
              <a:t>态度明确，立场坚定</a:t>
            </a:r>
            <a:endParaRPr lang="en-US" altLang="zh-CN" dirty="0"/>
          </a:p>
          <a:p>
            <a:r>
              <a:rPr lang="zh-CN" altLang="en-US" dirty="0"/>
              <a:t>明确表达参与意向和履约承诺，语气应坚定有力，体现企业的责任感与诚信意识。</a:t>
            </a:r>
            <a:endParaRPr lang="en-US" altLang="zh-CN" dirty="0"/>
          </a:p>
        </p:txBody>
      </p:sp>
      <p:sp>
        <p:nvSpPr>
          <p:cNvPr id="4" name="文本占位符 3">
            <a:extLst>
              <a:ext uri="{FF2B5EF4-FFF2-40B4-BE49-F238E27FC236}">
                <a16:creationId xmlns:a16="http://schemas.microsoft.com/office/drawing/2014/main" id="{8311B3FC-4DD7-B445-5943-D7E50A9AED17}"/>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133108859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9AF7C3-8201-3C64-DCE8-2DFB502F6D02}"/>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DBC29BA0-E758-0FA1-138B-429003F65C49}"/>
              </a:ext>
            </a:extLst>
          </p:cNvPr>
          <p:cNvSpPr>
            <a:spLocks noGrp="1"/>
          </p:cNvSpPr>
          <p:nvPr>
            <p:ph type="body" sz="quarter" idx="11"/>
          </p:nvPr>
        </p:nvSpPr>
        <p:spPr>
          <a:xfrm>
            <a:off x="337294" y="2731299"/>
            <a:ext cx="11275585" cy="2063835"/>
          </a:xfrm>
        </p:spPr>
        <p:txBody>
          <a:bodyPr/>
          <a:lstStyle/>
          <a:p>
            <a:r>
              <a:rPr lang="zh-CN" altLang="en-US" dirty="0"/>
              <a:t>四、投标书</a:t>
            </a:r>
            <a:endParaRPr lang="en-US" altLang="zh-CN" dirty="0"/>
          </a:p>
          <a:p>
            <a:r>
              <a:rPr lang="zh-CN" altLang="en-US" dirty="0"/>
              <a:t>（三）投标书的写作要求</a:t>
            </a:r>
            <a:endParaRPr lang="en-US" altLang="zh-CN" dirty="0"/>
          </a:p>
          <a:p>
            <a:r>
              <a:rPr lang="en-US" altLang="zh-CN" dirty="0"/>
              <a:t>3. </a:t>
            </a:r>
            <a:r>
              <a:rPr lang="zh-CN" altLang="en-US" dirty="0"/>
              <a:t>内容具体，切实可行</a:t>
            </a:r>
            <a:endParaRPr lang="en-US" altLang="zh-CN" dirty="0"/>
          </a:p>
          <a:p>
            <a:r>
              <a:rPr lang="zh-CN" altLang="en-US" dirty="0"/>
              <a:t>所有技术方案、管理措施、报价数据等都应具体、翔实、可操作，不能空泛模糊。</a:t>
            </a:r>
            <a:endParaRPr lang="en-US" altLang="zh-CN" dirty="0"/>
          </a:p>
        </p:txBody>
      </p:sp>
      <p:sp>
        <p:nvSpPr>
          <p:cNvPr id="4" name="文本占位符 3">
            <a:extLst>
              <a:ext uri="{FF2B5EF4-FFF2-40B4-BE49-F238E27FC236}">
                <a16:creationId xmlns:a16="http://schemas.microsoft.com/office/drawing/2014/main" id="{EA6A74A0-A253-4EC5-D371-4CCFD147E03A}"/>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305371425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F25B3D-6231-7633-3726-28506E5310FB}"/>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5BA9BC2F-B5B9-4715-7EF1-6F7F97ADA025}"/>
              </a:ext>
            </a:extLst>
          </p:cNvPr>
          <p:cNvSpPr>
            <a:spLocks noGrp="1"/>
          </p:cNvSpPr>
          <p:nvPr>
            <p:ph type="body" sz="quarter" idx="11"/>
          </p:nvPr>
        </p:nvSpPr>
        <p:spPr>
          <a:xfrm>
            <a:off x="337294" y="2731299"/>
            <a:ext cx="11275585" cy="2063835"/>
          </a:xfrm>
        </p:spPr>
        <p:txBody>
          <a:bodyPr/>
          <a:lstStyle/>
          <a:p>
            <a:r>
              <a:rPr lang="zh-CN" altLang="en-US" dirty="0"/>
              <a:t>四、投标书</a:t>
            </a:r>
            <a:endParaRPr lang="en-US" altLang="zh-CN" dirty="0"/>
          </a:p>
          <a:p>
            <a:r>
              <a:rPr lang="zh-CN" altLang="en-US" dirty="0"/>
              <a:t>（三）投标书的写作要求</a:t>
            </a:r>
            <a:endParaRPr lang="en-US" altLang="zh-CN" dirty="0"/>
          </a:p>
          <a:p>
            <a:r>
              <a:rPr lang="en-US" altLang="zh-CN" dirty="0"/>
              <a:t>4. </a:t>
            </a:r>
            <a:r>
              <a:rPr lang="zh-CN" altLang="en-US" dirty="0"/>
              <a:t>行文迅速，文字简洁</a:t>
            </a:r>
            <a:endParaRPr lang="en-US" altLang="zh-CN" dirty="0"/>
          </a:p>
          <a:p>
            <a:r>
              <a:rPr lang="zh-CN" altLang="en-US" dirty="0"/>
              <a:t>在保证内容完整的同时，力求语言精练、表达清晰，避免冗长拖沓。</a:t>
            </a:r>
            <a:endParaRPr lang="en-US" altLang="zh-CN" dirty="0"/>
          </a:p>
        </p:txBody>
      </p:sp>
      <p:sp>
        <p:nvSpPr>
          <p:cNvPr id="4" name="文本占位符 3">
            <a:extLst>
              <a:ext uri="{FF2B5EF4-FFF2-40B4-BE49-F238E27FC236}">
                <a16:creationId xmlns:a16="http://schemas.microsoft.com/office/drawing/2014/main" id="{9BE718DD-643E-0A47-DD93-336647CE041E}"/>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255873110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E3F905-A1B8-0B60-00AC-3D7EB5D3DAE8}"/>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8E2C50F9-062A-C2FC-C38B-5513FE306874}"/>
              </a:ext>
            </a:extLst>
          </p:cNvPr>
          <p:cNvSpPr>
            <a:spLocks noGrp="1"/>
          </p:cNvSpPr>
          <p:nvPr>
            <p:ph type="body" sz="quarter" idx="11"/>
          </p:nvPr>
        </p:nvSpPr>
        <p:spPr>
          <a:xfrm>
            <a:off x="337294" y="2477384"/>
            <a:ext cx="11275585" cy="2571666"/>
          </a:xfrm>
        </p:spPr>
        <p:txBody>
          <a:bodyPr/>
          <a:lstStyle/>
          <a:p>
            <a:r>
              <a:rPr lang="zh-CN" altLang="en-US" dirty="0"/>
              <a:t>四、投标书</a:t>
            </a:r>
            <a:endParaRPr lang="en-US" altLang="zh-CN" dirty="0"/>
          </a:p>
          <a:p>
            <a:r>
              <a:rPr lang="zh-CN" altLang="en-US" dirty="0"/>
              <a:t>（三）投标书的写作要求</a:t>
            </a:r>
            <a:endParaRPr lang="en-US" altLang="zh-CN" dirty="0"/>
          </a:p>
          <a:p>
            <a:r>
              <a:rPr lang="en-US" altLang="zh-CN" dirty="0"/>
              <a:t>5. </a:t>
            </a:r>
            <a:r>
              <a:rPr lang="zh-CN" altLang="en-US" dirty="0"/>
              <a:t>格式规范，附件齐全</a:t>
            </a:r>
            <a:endParaRPr lang="en-US" altLang="zh-CN" dirty="0"/>
          </a:p>
          <a:p>
            <a:r>
              <a:rPr lang="zh-CN" altLang="en-US" dirty="0"/>
              <a:t>文件排版整齐美观，目录清晰；所有要求提供的证明材料、资质文件、图纸资料等应完整附齐，便于评标人员查阅。</a:t>
            </a:r>
            <a:endParaRPr lang="en-US" altLang="zh-CN" dirty="0"/>
          </a:p>
        </p:txBody>
      </p:sp>
      <p:sp>
        <p:nvSpPr>
          <p:cNvPr id="4" name="文本占位符 3">
            <a:extLst>
              <a:ext uri="{FF2B5EF4-FFF2-40B4-BE49-F238E27FC236}">
                <a16:creationId xmlns:a16="http://schemas.microsoft.com/office/drawing/2014/main" id="{BC003DEF-3561-EA37-E619-69E291817C00}"/>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283962207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FBE059-449A-E41E-2E1E-ACE11AC128FA}"/>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3472C46F-BA68-FA18-4D85-35C215E636FB}"/>
              </a:ext>
            </a:extLst>
          </p:cNvPr>
          <p:cNvSpPr>
            <a:spLocks noGrp="1"/>
          </p:cNvSpPr>
          <p:nvPr>
            <p:ph type="body" sz="quarter" idx="11"/>
          </p:nvPr>
        </p:nvSpPr>
        <p:spPr>
          <a:xfrm>
            <a:off x="337294" y="2477385"/>
            <a:ext cx="11275585" cy="2571666"/>
          </a:xfrm>
        </p:spPr>
        <p:txBody>
          <a:bodyPr/>
          <a:lstStyle/>
          <a:p>
            <a:r>
              <a:rPr lang="zh-CN" altLang="en-US" dirty="0"/>
              <a:t>五、经济活动分析报告</a:t>
            </a:r>
            <a:endParaRPr lang="en-US" altLang="zh-CN" dirty="0"/>
          </a:p>
          <a:p>
            <a:r>
              <a:rPr lang="zh-CN" altLang="en-US" dirty="0"/>
              <a:t>（一）经济活动分析报告的特点</a:t>
            </a:r>
            <a:endParaRPr lang="en-US" altLang="zh-CN" dirty="0"/>
          </a:p>
          <a:p>
            <a:r>
              <a:rPr lang="en-US" altLang="zh-CN" dirty="0"/>
              <a:t>1. </a:t>
            </a:r>
            <a:r>
              <a:rPr lang="zh-CN" altLang="en-US" dirty="0"/>
              <a:t>专业性强</a:t>
            </a:r>
            <a:endParaRPr lang="en-US" altLang="zh-CN" b="1" dirty="0"/>
          </a:p>
          <a:p>
            <a:r>
              <a:rPr lang="zh-CN" altLang="en-US" dirty="0"/>
              <a:t>经济活动分析不同于一般的总结材料，它有一套系统的分析方法和理论支撑，如对比分析法、因素分解法、动态趋势分析等，体现出较强的经济学专业性。</a:t>
            </a:r>
            <a:endParaRPr lang="en-US" altLang="zh-CN" dirty="0"/>
          </a:p>
        </p:txBody>
      </p:sp>
      <p:sp>
        <p:nvSpPr>
          <p:cNvPr id="4" name="文本占位符 3">
            <a:extLst>
              <a:ext uri="{FF2B5EF4-FFF2-40B4-BE49-F238E27FC236}">
                <a16:creationId xmlns:a16="http://schemas.microsoft.com/office/drawing/2014/main" id="{C3103AE5-309B-1123-4B30-9954A5F1E283}"/>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153782042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62BC68-47DA-8AF3-38FD-23E4BAD53C9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AB9DC3A-010F-E7C5-E85D-F5CF3AD6A0CD}"/>
              </a:ext>
            </a:extLst>
          </p:cNvPr>
          <p:cNvSpPr>
            <a:spLocks noGrp="1"/>
          </p:cNvSpPr>
          <p:nvPr>
            <p:ph type="body" sz="quarter" idx="11"/>
          </p:nvPr>
        </p:nvSpPr>
        <p:spPr>
          <a:xfrm>
            <a:off x="337294" y="2477383"/>
            <a:ext cx="11275585" cy="2571666"/>
          </a:xfrm>
        </p:spPr>
        <p:txBody>
          <a:bodyPr/>
          <a:lstStyle/>
          <a:p>
            <a:r>
              <a:rPr lang="zh-CN" altLang="en-US" dirty="0"/>
              <a:t>二、应用文写作的材料</a:t>
            </a:r>
            <a:endParaRPr lang="en-US" altLang="zh-CN" dirty="0"/>
          </a:p>
          <a:p>
            <a:r>
              <a:rPr lang="zh-CN" altLang="en-US" dirty="0"/>
              <a:t>（三）材料的鉴别与选择</a:t>
            </a:r>
            <a:endParaRPr lang="en-US" altLang="zh-CN" dirty="0"/>
          </a:p>
          <a:p>
            <a:r>
              <a:rPr lang="en-US" altLang="zh-CN" dirty="0"/>
              <a:t>4. </a:t>
            </a:r>
            <a:r>
              <a:rPr lang="zh-CN" altLang="en-US" dirty="0"/>
              <a:t>新颖独特</a:t>
            </a:r>
            <a:endParaRPr lang="en-US" altLang="zh-CN" dirty="0"/>
          </a:p>
          <a:p>
            <a:r>
              <a:rPr lang="zh-CN" altLang="en-US" dirty="0"/>
              <a:t>新颖材料指新近发生、尚未被广泛使用的材料，或是虽为人知但角度新颖的内容。应用文强调时效性与现实指导意义，因此要注重使用反映时代发展、体现当前热点的新材料。</a:t>
            </a:r>
            <a:endParaRPr lang="en-US" altLang="zh-CN" dirty="0"/>
          </a:p>
        </p:txBody>
      </p:sp>
      <p:sp>
        <p:nvSpPr>
          <p:cNvPr id="4" name="文本占位符 3">
            <a:extLst>
              <a:ext uri="{FF2B5EF4-FFF2-40B4-BE49-F238E27FC236}">
                <a16:creationId xmlns:a16="http://schemas.microsoft.com/office/drawing/2014/main" id="{827025E5-3B78-6222-FD52-7ED2B37987D9}"/>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40373604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09743D-314B-6F51-C613-2702ADDD9663}"/>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65B3C0FF-5D59-46BA-4877-8CA44AF35694}"/>
              </a:ext>
            </a:extLst>
          </p:cNvPr>
          <p:cNvSpPr>
            <a:spLocks noGrp="1"/>
          </p:cNvSpPr>
          <p:nvPr>
            <p:ph type="body" sz="quarter" idx="11"/>
          </p:nvPr>
        </p:nvSpPr>
        <p:spPr>
          <a:xfrm>
            <a:off x="337294" y="2477385"/>
            <a:ext cx="11275585" cy="2571666"/>
          </a:xfrm>
        </p:spPr>
        <p:txBody>
          <a:bodyPr/>
          <a:lstStyle/>
          <a:p>
            <a:r>
              <a:rPr lang="zh-CN" altLang="en-US" dirty="0"/>
              <a:t>五、经济活动分析报告</a:t>
            </a:r>
            <a:endParaRPr lang="en-US" altLang="zh-CN" dirty="0"/>
          </a:p>
          <a:p>
            <a:r>
              <a:rPr lang="zh-CN" altLang="en-US" dirty="0"/>
              <a:t>（一）经济活动分析报告的特点</a:t>
            </a:r>
            <a:endParaRPr lang="en-US" altLang="zh-CN" dirty="0"/>
          </a:p>
          <a:p>
            <a:r>
              <a:rPr lang="en-US" altLang="zh-CN" dirty="0"/>
              <a:t>2. </a:t>
            </a:r>
            <a:r>
              <a:rPr lang="zh-CN" altLang="en-US" dirty="0"/>
              <a:t>总结性突出</a:t>
            </a:r>
            <a:endParaRPr lang="en-US" altLang="zh-CN" dirty="0"/>
          </a:p>
          <a:p>
            <a:r>
              <a:rPr lang="zh-CN" altLang="en-US" dirty="0"/>
              <a:t>报告是对已有经济活动成果的回顾与评估，是一种典型的总结性文书，其目的是揭示经济运行中的成绩与问题。</a:t>
            </a:r>
            <a:endParaRPr lang="en-US" altLang="zh-CN" dirty="0"/>
          </a:p>
        </p:txBody>
      </p:sp>
      <p:sp>
        <p:nvSpPr>
          <p:cNvPr id="4" name="文本占位符 3">
            <a:extLst>
              <a:ext uri="{FF2B5EF4-FFF2-40B4-BE49-F238E27FC236}">
                <a16:creationId xmlns:a16="http://schemas.microsoft.com/office/drawing/2014/main" id="{F84CD066-BDEF-AA4E-4832-C0E3200D8BD6}"/>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411945250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E51685-9C95-D1FB-5BB6-6E8746059157}"/>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3BD33773-9001-F7DA-A239-8BC3857EC3E9}"/>
              </a:ext>
            </a:extLst>
          </p:cNvPr>
          <p:cNvSpPr>
            <a:spLocks noGrp="1"/>
          </p:cNvSpPr>
          <p:nvPr>
            <p:ph type="body" sz="quarter" idx="11"/>
          </p:nvPr>
        </p:nvSpPr>
        <p:spPr>
          <a:xfrm>
            <a:off x="337294" y="2477385"/>
            <a:ext cx="11275585" cy="2571666"/>
          </a:xfrm>
        </p:spPr>
        <p:txBody>
          <a:bodyPr/>
          <a:lstStyle/>
          <a:p>
            <a:r>
              <a:rPr lang="zh-CN" altLang="en-US" dirty="0"/>
              <a:t>五、经济活动分析报告</a:t>
            </a:r>
            <a:endParaRPr lang="en-US" altLang="zh-CN" dirty="0"/>
          </a:p>
          <a:p>
            <a:r>
              <a:rPr lang="zh-CN" altLang="en-US" dirty="0"/>
              <a:t>（一）经济活动分析报告的特点</a:t>
            </a:r>
            <a:endParaRPr lang="en-US" altLang="zh-CN" dirty="0"/>
          </a:p>
          <a:p>
            <a:r>
              <a:rPr lang="en-US" altLang="zh-CN" dirty="0"/>
              <a:t>3. </a:t>
            </a:r>
            <a:r>
              <a:rPr lang="zh-CN" altLang="en-US" dirty="0"/>
              <a:t>指导意义明确</a:t>
            </a:r>
            <a:endParaRPr lang="en-US" altLang="zh-CN" dirty="0"/>
          </a:p>
          <a:p>
            <a:r>
              <a:rPr lang="zh-CN" altLang="en-US" dirty="0"/>
              <a:t>分析结果不仅反映现状，还能提炼出可操作的经验教训，为今后的工作安排、目标设定和管理提升提供直接指导。</a:t>
            </a:r>
            <a:endParaRPr lang="en-US" altLang="zh-CN" dirty="0"/>
          </a:p>
        </p:txBody>
      </p:sp>
      <p:sp>
        <p:nvSpPr>
          <p:cNvPr id="4" name="文本占位符 3">
            <a:extLst>
              <a:ext uri="{FF2B5EF4-FFF2-40B4-BE49-F238E27FC236}">
                <a16:creationId xmlns:a16="http://schemas.microsoft.com/office/drawing/2014/main" id="{7281FC64-5E7E-6528-74C0-8A53665E9BA7}"/>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264723294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0DA181-916D-FB52-DABD-9E9EAB239D0E}"/>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2642BBEA-69AE-634C-C989-A634458A3578}"/>
              </a:ext>
            </a:extLst>
          </p:cNvPr>
          <p:cNvSpPr>
            <a:spLocks noGrp="1"/>
          </p:cNvSpPr>
          <p:nvPr>
            <p:ph type="body" sz="quarter" idx="11"/>
          </p:nvPr>
        </p:nvSpPr>
        <p:spPr>
          <a:xfrm>
            <a:off x="337294" y="1461724"/>
            <a:ext cx="11275585" cy="4602991"/>
          </a:xfrm>
        </p:spPr>
        <p:txBody>
          <a:bodyPr/>
          <a:lstStyle/>
          <a:p>
            <a:r>
              <a:rPr lang="zh-CN" altLang="en-US" dirty="0"/>
              <a:t>五、经济活动分析报告</a:t>
            </a:r>
            <a:endParaRPr lang="en-US" altLang="zh-CN" dirty="0"/>
          </a:p>
          <a:p>
            <a:r>
              <a:rPr lang="zh-CN" altLang="en-US" dirty="0"/>
              <a:t>（二）经济活动分析报告的分类</a:t>
            </a:r>
            <a:endParaRPr lang="en-US" altLang="zh-CN" dirty="0"/>
          </a:p>
          <a:p>
            <a:r>
              <a:rPr lang="en-US" altLang="zh-CN" dirty="0"/>
              <a:t>1. </a:t>
            </a:r>
            <a:r>
              <a:rPr lang="zh-CN" altLang="en-US" dirty="0"/>
              <a:t>按行业领域划分</a:t>
            </a:r>
            <a:endParaRPr lang="en-US" altLang="zh-CN" dirty="0"/>
          </a:p>
          <a:p>
            <a:r>
              <a:rPr lang="zh-CN" altLang="en-US" dirty="0"/>
              <a:t>由于不同行业的经济运行规律存在较大差异，经济活动分析报告往往需要结合具体行业特点进行针对性研究。例如，在工业领域中，常见的分析内容包括企业生产计划完成情况、产品结构优化效果、市场竞争力变化等；农业领域的分析则更关注农村经济发展水平、农民收入构成以及农业产业结构调整等方面；而在商业、服务业及交通运输业等第三产业中，分析重点可能涉及消费行为趋势、服务质量提升、物流效率优化等内容。这种分类方式有助于从行业角度深入理解经济运行特征和发展动向。</a:t>
            </a:r>
            <a:endParaRPr lang="en-US" altLang="zh-CN" dirty="0"/>
          </a:p>
        </p:txBody>
      </p:sp>
      <p:sp>
        <p:nvSpPr>
          <p:cNvPr id="4" name="文本占位符 3">
            <a:extLst>
              <a:ext uri="{FF2B5EF4-FFF2-40B4-BE49-F238E27FC236}">
                <a16:creationId xmlns:a16="http://schemas.microsoft.com/office/drawing/2014/main" id="{08ECBBA4-8157-B3A7-961B-176389DC25F1}"/>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322784614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0DBE26-C4EB-C1E6-EEE5-9A705F8ABBCA}"/>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EF77E35C-B65D-76E0-0D37-4F8AC6F2A5FC}"/>
              </a:ext>
            </a:extLst>
          </p:cNvPr>
          <p:cNvSpPr>
            <a:spLocks noGrp="1"/>
          </p:cNvSpPr>
          <p:nvPr>
            <p:ph type="body" sz="quarter" idx="11"/>
          </p:nvPr>
        </p:nvSpPr>
        <p:spPr>
          <a:xfrm>
            <a:off x="337294" y="1461724"/>
            <a:ext cx="11275585" cy="4602991"/>
          </a:xfrm>
        </p:spPr>
        <p:txBody>
          <a:bodyPr/>
          <a:lstStyle/>
          <a:p>
            <a:r>
              <a:rPr lang="zh-CN" altLang="en-US" dirty="0"/>
              <a:t>五、经济活动分析报告</a:t>
            </a:r>
            <a:endParaRPr lang="en-US" altLang="zh-CN" dirty="0"/>
          </a:p>
          <a:p>
            <a:r>
              <a:rPr lang="zh-CN" altLang="en-US" dirty="0"/>
              <a:t>（二）经济活动分析报告的分类</a:t>
            </a:r>
            <a:endParaRPr lang="en-US" altLang="zh-CN" dirty="0"/>
          </a:p>
          <a:p>
            <a:r>
              <a:rPr lang="en-US" altLang="zh-CN" dirty="0"/>
              <a:t>2. </a:t>
            </a:r>
            <a:r>
              <a:rPr lang="zh-CN" altLang="en-US" dirty="0"/>
              <a:t>按分析内容和目的划分</a:t>
            </a:r>
            <a:endParaRPr lang="en-US" altLang="zh-CN" dirty="0"/>
          </a:p>
          <a:p>
            <a:r>
              <a:rPr lang="zh-CN" altLang="en-US" dirty="0"/>
              <a:t>根据分析内容和目标的不同，经济活动分析报告可以分为全面分析、专题分析和简要分析三种类型。全面分析通常用于对某一地区、企业或部门的整体经济运行情况进行系统梳理，涵盖多个维度指标，适用于季度、年度总结等宏观层面的回顾；专题分析则是围绕经济活动中某一重点问题或关键环节进行深入剖析，如成本控制、政策影响评估或产业结构调整等，具有较强的针对性和现实指导意义；简要分析则侧重于对几个核心财务或计划指标进行快速判断，帮助管理者及时掌握经济动向，常用于日常管理决策支持。</a:t>
            </a:r>
            <a:endParaRPr lang="en-US" altLang="zh-CN" dirty="0"/>
          </a:p>
        </p:txBody>
      </p:sp>
      <p:sp>
        <p:nvSpPr>
          <p:cNvPr id="4" name="文本占位符 3">
            <a:extLst>
              <a:ext uri="{FF2B5EF4-FFF2-40B4-BE49-F238E27FC236}">
                <a16:creationId xmlns:a16="http://schemas.microsoft.com/office/drawing/2014/main" id="{8C987BFA-2C53-9125-F322-7634611229DB}"/>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34889242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FD1994-A398-1768-10C5-21B5D1E039CD}"/>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4F55010B-3750-1E77-7AAE-577AF9A49041}"/>
              </a:ext>
            </a:extLst>
          </p:cNvPr>
          <p:cNvSpPr>
            <a:spLocks noGrp="1"/>
          </p:cNvSpPr>
          <p:nvPr>
            <p:ph type="body" sz="quarter" idx="11"/>
          </p:nvPr>
        </p:nvSpPr>
        <p:spPr>
          <a:xfrm>
            <a:off x="337294" y="1715640"/>
            <a:ext cx="11275585" cy="4095160"/>
          </a:xfrm>
        </p:spPr>
        <p:txBody>
          <a:bodyPr/>
          <a:lstStyle/>
          <a:p>
            <a:r>
              <a:rPr lang="zh-CN" altLang="en-US" dirty="0"/>
              <a:t>五、经济活动分析报告</a:t>
            </a:r>
            <a:endParaRPr lang="en-US" altLang="zh-CN" dirty="0"/>
          </a:p>
          <a:p>
            <a:r>
              <a:rPr lang="zh-CN" altLang="en-US" dirty="0"/>
              <a:t>（二）经济活动分析报告的分类</a:t>
            </a:r>
            <a:endParaRPr lang="en-US" altLang="zh-CN" dirty="0"/>
          </a:p>
          <a:p>
            <a:r>
              <a:rPr lang="en-US" altLang="zh-CN" dirty="0"/>
              <a:t>3. </a:t>
            </a:r>
            <a:r>
              <a:rPr lang="zh-CN" altLang="en-US" dirty="0"/>
              <a:t>按时间周期划分</a:t>
            </a:r>
            <a:endParaRPr lang="en-US" altLang="zh-CN" dirty="0"/>
          </a:p>
          <a:p>
            <a:r>
              <a:rPr lang="zh-CN" altLang="en-US" dirty="0"/>
              <a:t>经济活动分析报告还可以依据时间周期进行分类。定期报告通常包括年度、季度或月度分析，节奏固定，主要用于跟踪经济运行趋势、评估阶段性成果；不定期报告往往是在特定任务或突发事件背景下临时组织编写的，如应对突发经济波动、重大政策调整或项目执行中的专项评估等。这类报告更加灵活，也更具时效性，能够为管理层提供即时的信息支持和决策依据。</a:t>
            </a:r>
            <a:endParaRPr lang="en-US" altLang="zh-CN" dirty="0"/>
          </a:p>
        </p:txBody>
      </p:sp>
      <p:sp>
        <p:nvSpPr>
          <p:cNvPr id="4" name="文本占位符 3">
            <a:extLst>
              <a:ext uri="{FF2B5EF4-FFF2-40B4-BE49-F238E27FC236}">
                <a16:creationId xmlns:a16="http://schemas.microsoft.com/office/drawing/2014/main" id="{63C4BF54-398D-53C6-6EB0-D2B05AC0BA66}"/>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283662691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FCE800-63B2-2B8C-A11C-F74CC80720FA}"/>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AD7BACC0-EA84-BEF3-6AFA-30A677C1D9AB}"/>
              </a:ext>
            </a:extLst>
          </p:cNvPr>
          <p:cNvSpPr>
            <a:spLocks noGrp="1"/>
          </p:cNvSpPr>
          <p:nvPr>
            <p:ph type="body" sz="quarter" idx="11"/>
          </p:nvPr>
        </p:nvSpPr>
        <p:spPr>
          <a:xfrm>
            <a:off x="337294" y="1461725"/>
            <a:ext cx="11275585" cy="4602991"/>
          </a:xfrm>
        </p:spPr>
        <p:txBody>
          <a:bodyPr/>
          <a:lstStyle/>
          <a:p>
            <a:r>
              <a:rPr lang="zh-CN" altLang="en-US" dirty="0"/>
              <a:t>五、经济活动分析报告</a:t>
            </a:r>
            <a:endParaRPr lang="en-US" altLang="zh-CN" dirty="0"/>
          </a:p>
          <a:p>
            <a:r>
              <a:rPr lang="zh-CN" altLang="en-US" dirty="0"/>
              <a:t>（二）经济活动分析报告的分类</a:t>
            </a:r>
            <a:endParaRPr lang="en-US" altLang="zh-CN" dirty="0"/>
          </a:p>
          <a:p>
            <a:r>
              <a:rPr lang="en-US" altLang="zh-CN" dirty="0"/>
              <a:t>4. </a:t>
            </a:r>
            <a:r>
              <a:rPr lang="zh-CN" altLang="en-US" dirty="0"/>
              <a:t>按经济领域层次划分</a:t>
            </a:r>
            <a:endParaRPr lang="en-US" altLang="zh-CN" dirty="0"/>
          </a:p>
          <a:p>
            <a:r>
              <a:rPr lang="zh-CN" altLang="en-US" dirty="0"/>
              <a:t>从经济运行的范围来看，经济活动分析报告可分为宏观经济分析与微观经济分析两类。前者主要从国家、地区或整个行业的高度出发，综合运用横向比较与纵向分析方法，揭示整体经济走势及其背后的驱动因素，如对制造业整体成本结构变化的研判，就属于典型的宏观经济分析范畴；后者则聚焦于具体企业、项目或单位内部的经济运行情况，如某化工厂年度财务状况分析等，强调数据的真实性和操作的可行性，是微观经济管理的重要参考工具。</a:t>
            </a:r>
            <a:endParaRPr lang="en-US" altLang="zh-CN" dirty="0"/>
          </a:p>
        </p:txBody>
      </p:sp>
      <p:sp>
        <p:nvSpPr>
          <p:cNvPr id="4" name="文本占位符 3">
            <a:extLst>
              <a:ext uri="{FF2B5EF4-FFF2-40B4-BE49-F238E27FC236}">
                <a16:creationId xmlns:a16="http://schemas.microsoft.com/office/drawing/2014/main" id="{9152B507-F20E-039C-D1CB-35F12A6EDEF1}"/>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177102644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694F39-412B-CEB3-9B3E-052E0169D459}"/>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86B4E3F7-FC29-2565-1380-43C4980C4883}"/>
              </a:ext>
            </a:extLst>
          </p:cNvPr>
          <p:cNvSpPr>
            <a:spLocks noGrp="1"/>
          </p:cNvSpPr>
          <p:nvPr>
            <p:ph type="body" sz="quarter" idx="11"/>
          </p:nvPr>
        </p:nvSpPr>
        <p:spPr>
          <a:xfrm>
            <a:off x="337294" y="1969557"/>
            <a:ext cx="11275585" cy="3587329"/>
          </a:xfrm>
        </p:spPr>
        <p:txBody>
          <a:bodyPr/>
          <a:lstStyle/>
          <a:p>
            <a:r>
              <a:rPr lang="zh-CN" altLang="en-US" dirty="0"/>
              <a:t>五、经济活动分析报告</a:t>
            </a:r>
            <a:endParaRPr lang="en-US" altLang="zh-CN" dirty="0"/>
          </a:p>
          <a:p>
            <a:r>
              <a:rPr lang="zh-CN" altLang="en-US" dirty="0"/>
              <a:t>（三）经济活动分析报告的格式与写法</a:t>
            </a:r>
            <a:endParaRPr lang="en-US" altLang="zh-CN" dirty="0"/>
          </a:p>
          <a:p>
            <a:r>
              <a:rPr lang="en-US" altLang="zh-CN" dirty="0"/>
              <a:t>1. </a:t>
            </a:r>
            <a:r>
              <a:rPr lang="zh-CN" altLang="en-US" dirty="0"/>
              <a:t>标题</a:t>
            </a:r>
            <a:endParaRPr lang="en-US" altLang="zh-CN" dirty="0"/>
          </a:p>
          <a:p>
            <a:r>
              <a:rPr lang="zh-CN" altLang="en-US" dirty="0"/>
              <a:t>标题应简洁明了，准确反映分析对象、时间范围及文种。常见的标题形式有：</a:t>
            </a:r>
            <a:endParaRPr lang="en-US" altLang="zh-CN" dirty="0"/>
          </a:p>
          <a:p>
            <a:r>
              <a:rPr lang="zh-CN" altLang="en-US" dirty="0"/>
              <a:t>（</a:t>
            </a:r>
            <a:r>
              <a:rPr lang="en-US" altLang="zh-CN" dirty="0"/>
              <a:t>1</a:t>
            </a:r>
            <a:r>
              <a:rPr lang="zh-CN" altLang="en-US" dirty="0"/>
              <a:t>）公文式标题</a:t>
            </a:r>
            <a:endParaRPr lang="en-US" altLang="zh-CN" dirty="0"/>
          </a:p>
          <a:p>
            <a:r>
              <a:rPr lang="zh-CN" altLang="en-US" dirty="0"/>
              <a:t>（</a:t>
            </a:r>
            <a:r>
              <a:rPr lang="en-US" altLang="zh-CN" dirty="0"/>
              <a:t>2</a:t>
            </a:r>
            <a:r>
              <a:rPr lang="zh-CN" altLang="en-US" dirty="0"/>
              <a:t>）文章式标题</a:t>
            </a:r>
            <a:endParaRPr lang="en-US" altLang="zh-CN" dirty="0"/>
          </a:p>
          <a:p>
            <a:r>
              <a:rPr lang="zh-CN" altLang="en-US" dirty="0"/>
              <a:t>（</a:t>
            </a:r>
            <a:r>
              <a:rPr lang="en-US" altLang="zh-CN" dirty="0"/>
              <a:t>3</a:t>
            </a:r>
            <a:r>
              <a:rPr lang="zh-CN" altLang="en-US" dirty="0"/>
              <a:t>）双标题</a:t>
            </a:r>
            <a:endParaRPr lang="en-US" altLang="zh-CN" dirty="0"/>
          </a:p>
        </p:txBody>
      </p:sp>
      <p:sp>
        <p:nvSpPr>
          <p:cNvPr id="4" name="文本占位符 3">
            <a:extLst>
              <a:ext uri="{FF2B5EF4-FFF2-40B4-BE49-F238E27FC236}">
                <a16:creationId xmlns:a16="http://schemas.microsoft.com/office/drawing/2014/main" id="{37308E91-147D-6B76-8123-F59CA5B807AD}"/>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148513055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B8FE17-9297-BC26-D454-C79A21165CFC}"/>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D46CBF1C-8D6B-D701-2D30-9A8EBE70CE48}"/>
              </a:ext>
            </a:extLst>
          </p:cNvPr>
          <p:cNvSpPr>
            <a:spLocks noGrp="1"/>
          </p:cNvSpPr>
          <p:nvPr>
            <p:ph type="body" sz="quarter" idx="11"/>
          </p:nvPr>
        </p:nvSpPr>
        <p:spPr>
          <a:xfrm>
            <a:off x="337294" y="1969558"/>
            <a:ext cx="11275585" cy="3587329"/>
          </a:xfrm>
        </p:spPr>
        <p:txBody>
          <a:bodyPr/>
          <a:lstStyle/>
          <a:p>
            <a:r>
              <a:rPr lang="zh-CN" altLang="en-US" dirty="0"/>
              <a:t>五、经济活动分析报告</a:t>
            </a:r>
            <a:endParaRPr lang="en-US" altLang="zh-CN" dirty="0"/>
          </a:p>
          <a:p>
            <a:r>
              <a:rPr lang="zh-CN" altLang="en-US" dirty="0"/>
              <a:t>（三）经济活动分析报告的格式与写法</a:t>
            </a:r>
            <a:endParaRPr lang="en-US" altLang="zh-CN" dirty="0"/>
          </a:p>
          <a:p>
            <a:r>
              <a:rPr lang="en-US" altLang="zh-CN" dirty="0"/>
              <a:t>2. </a:t>
            </a:r>
            <a:r>
              <a:rPr lang="zh-CN" altLang="en-US" dirty="0"/>
              <a:t>正文</a:t>
            </a:r>
            <a:endParaRPr lang="en-US" altLang="zh-CN" dirty="0"/>
          </a:p>
          <a:p>
            <a:r>
              <a:rPr lang="zh-CN" altLang="en-US" dirty="0"/>
              <a:t>正文是报告的核心部分，通常由概述、分析、建议措施 </a:t>
            </a:r>
            <a:r>
              <a:rPr lang="en-US" altLang="zh-CN" dirty="0"/>
              <a:t>3 </a:t>
            </a:r>
            <a:r>
              <a:rPr lang="zh-CN" altLang="en-US" dirty="0"/>
              <a:t>部分构成。</a:t>
            </a:r>
            <a:endParaRPr lang="en-US" altLang="zh-CN" dirty="0"/>
          </a:p>
          <a:p>
            <a:r>
              <a:rPr lang="zh-CN" altLang="en-US" dirty="0"/>
              <a:t>（</a:t>
            </a:r>
            <a:r>
              <a:rPr lang="en-US" altLang="zh-CN" dirty="0"/>
              <a:t>1</a:t>
            </a:r>
            <a:r>
              <a:rPr lang="zh-CN" altLang="en-US" dirty="0"/>
              <a:t>）概述（引言）</a:t>
            </a:r>
            <a:endParaRPr lang="en-US" altLang="zh-CN" dirty="0"/>
          </a:p>
          <a:p>
            <a:r>
              <a:rPr lang="zh-CN" altLang="en-US" dirty="0"/>
              <a:t>（</a:t>
            </a:r>
            <a:r>
              <a:rPr lang="en-US" altLang="zh-CN" dirty="0"/>
              <a:t>2</a:t>
            </a:r>
            <a:r>
              <a:rPr lang="zh-CN" altLang="en-US" dirty="0"/>
              <a:t>）分析</a:t>
            </a:r>
            <a:endParaRPr lang="en-US" altLang="zh-CN" dirty="0"/>
          </a:p>
          <a:p>
            <a:r>
              <a:rPr lang="zh-CN" altLang="en-US" dirty="0"/>
              <a:t>（</a:t>
            </a:r>
            <a:r>
              <a:rPr lang="en-US" altLang="zh-CN" dirty="0"/>
              <a:t>3</a:t>
            </a:r>
            <a:r>
              <a:rPr lang="zh-CN" altLang="en-US" dirty="0"/>
              <a:t>）建议措施</a:t>
            </a:r>
            <a:endParaRPr lang="en-US" altLang="zh-CN" dirty="0"/>
          </a:p>
        </p:txBody>
      </p:sp>
      <p:sp>
        <p:nvSpPr>
          <p:cNvPr id="4" name="文本占位符 3">
            <a:extLst>
              <a:ext uri="{FF2B5EF4-FFF2-40B4-BE49-F238E27FC236}">
                <a16:creationId xmlns:a16="http://schemas.microsoft.com/office/drawing/2014/main" id="{C963E9C7-A767-25FA-BC2E-33BEA392C1F3}"/>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22549802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D38E7A-BE3A-D4F2-C9CA-2E0FE93EA13F}"/>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042FE4A7-FC33-EBF8-0F8F-0650C54D998A}"/>
              </a:ext>
            </a:extLst>
          </p:cNvPr>
          <p:cNvSpPr>
            <a:spLocks noGrp="1"/>
          </p:cNvSpPr>
          <p:nvPr>
            <p:ph type="body" sz="quarter" idx="11"/>
          </p:nvPr>
        </p:nvSpPr>
        <p:spPr>
          <a:xfrm>
            <a:off x="337294" y="2223474"/>
            <a:ext cx="11275585" cy="3079497"/>
          </a:xfrm>
        </p:spPr>
        <p:txBody>
          <a:bodyPr/>
          <a:lstStyle/>
          <a:p>
            <a:r>
              <a:rPr lang="zh-CN" altLang="en-US" dirty="0"/>
              <a:t>五、经济活动分析报告</a:t>
            </a:r>
            <a:endParaRPr lang="en-US" altLang="zh-CN" dirty="0"/>
          </a:p>
          <a:p>
            <a:r>
              <a:rPr lang="zh-CN" altLang="en-US" dirty="0"/>
              <a:t>（三）经济活动分析报告的格式与写法</a:t>
            </a:r>
            <a:endParaRPr lang="en-US" altLang="zh-CN" dirty="0"/>
          </a:p>
          <a:p>
            <a:r>
              <a:rPr lang="en-US" altLang="zh-CN" dirty="0"/>
              <a:t>3. </a:t>
            </a:r>
            <a:r>
              <a:rPr lang="zh-CN" altLang="en-US" dirty="0"/>
              <a:t>结尾</a:t>
            </a:r>
            <a:endParaRPr lang="en-US" altLang="zh-CN" dirty="0"/>
          </a:p>
          <a:p>
            <a:r>
              <a:rPr lang="zh-CN" altLang="en-US" dirty="0"/>
              <a:t>目前大多数经济活动分析报告不再专门设置“结尾”部分，分析完建议后自然收束即可。但在一些正式场合下，也可在最后添加几句总结性或展望性语句，以强化结论，增强说服力。</a:t>
            </a:r>
            <a:endParaRPr lang="en-US" altLang="zh-CN" dirty="0"/>
          </a:p>
        </p:txBody>
      </p:sp>
      <p:sp>
        <p:nvSpPr>
          <p:cNvPr id="4" name="文本占位符 3">
            <a:extLst>
              <a:ext uri="{FF2B5EF4-FFF2-40B4-BE49-F238E27FC236}">
                <a16:creationId xmlns:a16="http://schemas.microsoft.com/office/drawing/2014/main" id="{E5BC9E24-9FCC-28A9-AE81-45565A9388E3}"/>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159076630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1D80EE-4E7F-196E-50EA-6B677985011A}"/>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6C37AD6C-3C71-7B10-006F-C2F66D12BEA2}"/>
              </a:ext>
            </a:extLst>
          </p:cNvPr>
          <p:cNvSpPr>
            <a:spLocks noGrp="1"/>
          </p:cNvSpPr>
          <p:nvPr>
            <p:ph type="body" sz="quarter" idx="11"/>
          </p:nvPr>
        </p:nvSpPr>
        <p:spPr>
          <a:xfrm>
            <a:off x="337294" y="2477390"/>
            <a:ext cx="11275585" cy="2571666"/>
          </a:xfrm>
        </p:spPr>
        <p:txBody>
          <a:bodyPr/>
          <a:lstStyle/>
          <a:p>
            <a:r>
              <a:rPr lang="zh-CN" altLang="en-US" dirty="0"/>
              <a:t>五、经济活动分析报告</a:t>
            </a:r>
            <a:endParaRPr lang="en-US" altLang="zh-CN" dirty="0"/>
          </a:p>
          <a:p>
            <a:r>
              <a:rPr lang="zh-CN" altLang="en-US" dirty="0"/>
              <a:t>（三）经济活动分析报告的格式与写法</a:t>
            </a:r>
            <a:endParaRPr lang="en-US" altLang="zh-CN" dirty="0"/>
          </a:p>
          <a:p>
            <a:r>
              <a:rPr lang="en-US" altLang="zh-CN" dirty="0"/>
              <a:t>4. </a:t>
            </a:r>
            <a:r>
              <a:rPr lang="zh-CN" altLang="en-US" dirty="0"/>
              <a:t>署名与日期</a:t>
            </a:r>
            <a:endParaRPr lang="en-US" altLang="zh-CN" dirty="0"/>
          </a:p>
          <a:p>
            <a:r>
              <a:rPr lang="zh-CN" altLang="en-US" dirty="0"/>
              <a:t>报告末尾应注明撰写单位、作者姓名及完成日期，并加盖公章（如适用），以增强权威性。</a:t>
            </a:r>
            <a:endParaRPr lang="en-US" altLang="zh-CN" dirty="0"/>
          </a:p>
        </p:txBody>
      </p:sp>
      <p:sp>
        <p:nvSpPr>
          <p:cNvPr id="4" name="文本占位符 3">
            <a:extLst>
              <a:ext uri="{FF2B5EF4-FFF2-40B4-BE49-F238E27FC236}">
                <a16:creationId xmlns:a16="http://schemas.microsoft.com/office/drawing/2014/main" id="{7F6564FC-1B58-4DB5-2C41-7F1AC0FAB9FE}"/>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288939332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B59B0-3806-B016-B41B-8EE9B6ED347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92A8E40-BB8C-C804-6735-932A97C32A9F}"/>
              </a:ext>
            </a:extLst>
          </p:cNvPr>
          <p:cNvSpPr>
            <a:spLocks noGrp="1"/>
          </p:cNvSpPr>
          <p:nvPr>
            <p:ph type="body" sz="quarter" idx="11"/>
          </p:nvPr>
        </p:nvSpPr>
        <p:spPr>
          <a:xfrm>
            <a:off x="337294" y="2477383"/>
            <a:ext cx="11275585" cy="2571666"/>
          </a:xfrm>
        </p:spPr>
        <p:txBody>
          <a:bodyPr/>
          <a:lstStyle/>
          <a:p>
            <a:r>
              <a:rPr lang="zh-CN" altLang="en-US" dirty="0"/>
              <a:t>二、应用文写作的材料</a:t>
            </a:r>
            <a:endParaRPr lang="en-US" altLang="zh-CN" dirty="0"/>
          </a:p>
          <a:p>
            <a:r>
              <a:rPr lang="zh-CN" altLang="en-US" dirty="0"/>
              <a:t>（三）材料的鉴别与选择</a:t>
            </a:r>
            <a:endParaRPr lang="en-US" altLang="zh-CN" dirty="0"/>
          </a:p>
          <a:p>
            <a:r>
              <a:rPr lang="en-US" altLang="zh-CN" dirty="0"/>
              <a:t>5. </a:t>
            </a:r>
            <a:r>
              <a:rPr lang="zh-CN" altLang="en-US" dirty="0"/>
              <a:t>充分丰富</a:t>
            </a:r>
            <a:endParaRPr lang="en-US" altLang="zh-CN" dirty="0"/>
          </a:p>
          <a:p>
            <a:r>
              <a:rPr lang="zh-CN" altLang="en-US" dirty="0"/>
              <a:t>材料要足够支撑主旨，做到“言之有物”。记叙类应用文要有足够的事实支撑，议论类应用文要有充足的论据佐证，公文、报告等也要有充分的数据和案例依据。</a:t>
            </a:r>
            <a:endParaRPr lang="en-US" altLang="zh-CN" dirty="0"/>
          </a:p>
        </p:txBody>
      </p:sp>
      <p:sp>
        <p:nvSpPr>
          <p:cNvPr id="4" name="文本占位符 3">
            <a:extLst>
              <a:ext uri="{FF2B5EF4-FFF2-40B4-BE49-F238E27FC236}">
                <a16:creationId xmlns:a16="http://schemas.microsoft.com/office/drawing/2014/main" id="{87D7E1F2-6844-F4A2-F30B-D03F3A68063C}"/>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53962281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53702C-0F13-1788-3C33-C2C50EF6424B}"/>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9C4525A8-62F5-ED3A-BAFC-5A912D14AF53}"/>
              </a:ext>
            </a:extLst>
          </p:cNvPr>
          <p:cNvSpPr>
            <a:spLocks noGrp="1"/>
          </p:cNvSpPr>
          <p:nvPr>
            <p:ph type="body" sz="quarter" idx="11"/>
          </p:nvPr>
        </p:nvSpPr>
        <p:spPr>
          <a:xfrm>
            <a:off x="337294" y="2477391"/>
            <a:ext cx="11275585" cy="2571666"/>
          </a:xfrm>
        </p:spPr>
        <p:txBody>
          <a:bodyPr/>
          <a:lstStyle/>
          <a:p>
            <a:r>
              <a:rPr lang="zh-CN" altLang="en-US" dirty="0"/>
              <a:t>五、经济活动分析报告</a:t>
            </a:r>
            <a:endParaRPr lang="en-US" altLang="zh-CN" dirty="0"/>
          </a:p>
          <a:p>
            <a:r>
              <a:rPr lang="zh-CN" altLang="en-US" dirty="0"/>
              <a:t>（四）经济活动分析报告的写作要求</a:t>
            </a:r>
            <a:endParaRPr lang="en-US" altLang="zh-CN" dirty="0"/>
          </a:p>
          <a:p>
            <a:r>
              <a:rPr lang="en-US" altLang="zh-CN" dirty="0"/>
              <a:t>1. </a:t>
            </a:r>
            <a:r>
              <a:rPr lang="zh-CN" altLang="en-US" dirty="0"/>
              <a:t>立足政策高度，把握宏观方向</a:t>
            </a:r>
            <a:endParaRPr lang="en-US" altLang="zh-CN" dirty="0"/>
          </a:p>
          <a:p>
            <a:r>
              <a:rPr lang="zh-CN" altLang="en-US" dirty="0"/>
              <a:t>写作前应充分了解国家经济政策、法律法规及当前经济形势，确保分析报告具有全局视野和政策导向。</a:t>
            </a:r>
            <a:endParaRPr lang="en-US" altLang="zh-CN" dirty="0"/>
          </a:p>
        </p:txBody>
      </p:sp>
      <p:sp>
        <p:nvSpPr>
          <p:cNvPr id="4" name="文本占位符 3">
            <a:extLst>
              <a:ext uri="{FF2B5EF4-FFF2-40B4-BE49-F238E27FC236}">
                <a16:creationId xmlns:a16="http://schemas.microsoft.com/office/drawing/2014/main" id="{2B75697E-E6F8-ED1B-A4A4-00B9B52059E5}"/>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37736162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F3DCA0-337C-4F2A-0F63-63CDFD51C31E}"/>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25238C16-26BC-C92E-558A-F0B7681A2CA8}"/>
              </a:ext>
            </a:extLst>
          </p:cNvPr>
          <p:cNvSpPr>
            <a:spLocks noGrp="1"/>
          </p:cNvSpPr>
          <p:nvPr>
            <p:ph type="body" sz="quarter" idx="11"/>
          </p:nvPr>
        </p:nvSpPr>
        <p:spPr>
          <a:xfrm>
            <a:off x="337294" y="2477391"/>
            <a:ext cx="11275585" cy="2571666"/>
          </a:xfrm>
        </p:spPr>
        <p:txBody>
          <a:bodyPr/>
          <a:lstStyle/>
          <a:p>
            <a:r>
              <a:rPr lang="zh-CN" altLang="en-US" dirty="0"/>
              <a:t>五、经济活动分析报告</a:t>
            </a:r>
            <a:endParaRPr lang="en-US" altLang="zh-CN" dirty="0"/>
          </a:p>
          <a:p>
            <a:r>
              <a:rPr lang="zh-CN" altLang="en-US" dirty="0"/>
              <a:t>（四）经济活动分析报告的写作要求</a:t>
            </a:r>
            <a:endParaRPr lang="en-US" altLang="zh-CN" dirty="0"/>
          </a:p>
          <a:p>
            <a:r>
              <a:rPr lang="en-US" altLang="zh-CN" dirty="0"/>
              <a:t>2. </a:t>
            </a:r>
            <a:r>
              <a:rPr lang="zh-CN" altLang="en-US" dirty="0"/>
              <a:t>抓住主要矛盾，解决实际问题</a:t>
            </a:r>
            <a:endParaRPr lang="en-US" altLang="zh-CN" dirty="0"/>
          </a:p>
          <a:p>
            <a:r>
              <a:rPr lang="zh-CN" altLang="en-US" dirty="0"/>
              <a:t>分析要聚焦关键问题，找出影响经济运行的主要因素，避免泛泛而谈，力求通过报告推动实际工作的改进。</a:t>
            </a:r>
            <a:endParaRPr lang="en-US" altLang="zh-CN" dirty="0"/>
          </a:p>
        </p:txBody>
      </p:sp>
      <p:sp>
        <p:nvSpPr>
          <p:cNvPr id="4" name="文本占位符 3">
            <a:extLst>
              <a:ext uri="{FF2B5EF4-FFF2-40B4-BE49-F238E27FC236}">
                <a16:creationId xmlns:a16="http://schemas.microsoft.com/office/drawing/2014/main" id="{806B1339-D227-66A4-B779-9C49BC7A1845}"/>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399420924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6242A7-0144-3D9B-3572-9D3656F7A281}"/>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5E80E737-C412-1129-7FC6-ADA32882F49A}"/>
              </a:ext>
            </a:extLst>
          </p:cNvPr>
          <p:cNvSpPr>
            <a:spLocks noGrp="1"/>
          </p:cNvSpPr>
          <p:nvPr>
            <p:ph type="body" sz="quarter" idx="11"/>
          </p:nvPr>
        </p:nvSpPr>
        <p:spPr>
          <a:xfrm>
            <a:off x="337294" y="2477391"/>
            <a:ext cx="11275585" cy="2571666"/>
          </a:xfrm>
        </p:spPr>
        <p:txBody>
          <a:bodyPr/>
          <a:lstStyle/>
          <a:p>
            <a:r>
              <a:rPr lang="zh-CN" altLang="en-US" dirty="0"/>
              <a:t>五、经济活动分析报告</a:t>
            </a:r>
            <a:endParaRPr lang="en-US" altLang="zh-CN" dirty="0"/>
          </a:p>
          <a:p>
            <a:r>
              <a:rPr lang="zh-CN" altLang="en-US" dirty="0"/>
              <a:t>（四）经济活动分析报告的写作要求</a:t>
            </a:r>
            <a:endParaRPr lang="en-US" altLang="zh-CN" dirty="0"/>
          </a:p>
          <a:p>
            <a:r>
              <a:rPr lang="en-US" altLang="zh-CN" dirty="0"/>
              <a:t>3. </a:t>
            </a:r>
            <a:r>
              <a:rPr lang="zh-CN" altLang="en-US" dirty="0"/>
              <a:t>注重数据分析，用数字说话</a:t>
            </a:r>
            <a:endParaRPr lang="en-US" altLang="zh-CN" dirty="0"/>
          </a:p>
          <a:p>
            <a:r>
              <a:rPr lang="zh-CN" altLang="en-US" dirty="0"/>
              <a:t>数据是经济活动分析的基础。要准确引用统计资料、财务报表等，通过图表等方式直观展示经济运行状态。</a:t>
            </a:r>
            <a:endParaRPr lang="en-US" altLang="zh-CN" dirty="0"/>
          </a:p>
        </p:txBody>
      </p:sp>
      <p:sp>
        <p:nvSpPr>
          <p:cNvPr id="4" name="文本占位符 3">
            <a:extLst>
              <a:ext uri="{FF2B5EF4-FFF2-40B4-BE49-F238E27FC236}">
                <a16:creationId xmlns:a16="http://schemas.microsoft.com/office/drawing/2014/main" id="{7CD0F8A4-994A-FB7C-790E-7DB41A528F49}"/>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41535515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34C165-8CA9-65A5-B241-AECD706ABA8D}"/>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A82E66EE-B659-425E-4139-41CD4F3FFD56}"/>
              </a:ext>
            </a:extLst>
          </p:cNvPr>
          <p:cNvSpPr>
            <a:spLocks noGrp="1"/>
          </p:cNvSpPr>
          <p:nvPr>
            <p:ph type="body" sz="quarter" idx="11"/>
          </p:nvPr>
        </p:nvSpPr>
        <p:spPr>
          <a:xfrm>
            <a:off x="337294" y="2477391"/>
            <a:ext cx="11275585" cy="2571666"/>
          </a:xfrm>
        </p:spPr>
        <p:txBody>
          <a:bodyPr/>
          <a:lstStyle/>
          <a:p>
            <a:r>
              <a:rPr lang="zh-CN" altLang="en-US" dirty="0"/>
              <a:t>五、经济活动分析报告</a:t>
            </a:r>
            <a:endParaRPr lang="en-US" altLang="zh-CN" dirty="0"/>
          </a:p>
          <a:p>
            <a:r>
              <a:rPr lang="zh-CN" altLang="en-US" dirty="0"/>
              <a:t>（四）经济活动分析报告的写作要求</a:t>
            </a:r>
            <a:endParaRPr lang="en-US" altLang="zh-CN" dirty="0"/>
          </a:p>
          <a:p>
            <a:r>
              <a:rPr lang="en-US" altLang="zh-CN" dirty="0"/>
              <a:t>4. </a:t>
            </a:r>
            <a:r>
              <a:rPr lang="zh-CN" altLang="en-US" dirty="0"/>
              <a:t>语言规范严谨，表达准确清晰</a:t>
            </a:r>
            <a:endParaRPr lang="en-US" altLang="zh-CN" dirty="0"/>
          </a:p>
          <a:p>
            <a:r>
              <a:rPr lang="zh-CN" altLang="en-US" dirty="0"/>
              <a:t>报告应使用正式、专业的书面语言，避免口语化表达；术语使用要准确，逻辑结构要严密，确保表述科学、客观。</a:t>
            </a:r>
            <a:endParaRPr lang="en-US" altLang="zh-CN" dirty="0"/>
          </a:p>
        </p:txBody>
      </p:sp>
      <p:sp>
        <p:nvSpPr>
          <p:cNvPr id="4" name="文本占位符 3">
            <a:extLst>
              <a:ext uri="{FF2B5EF4-FFF2-40B4-BE49-F238E27FC236}">
                <a16:creationId xmlns:a16="http://schemas.microsoft.com/office/drawing/2014/main" id="{65EF7A97-602B-98EC-DDCE-6EAFEBBCFD5D}"/>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313231883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F965F0-6094-D044-2780-F0C6975E07C3}"/>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074E76DD-D74C-AD07-CC1E-99FC95DDB798}"/>
              </a:ext>
            </a:extLst>
          </p:cNvPr>
          <p:cNvSpPr>
            <a:spLocks noGrp="1"/>
          </p:cNvSpPr>
          <p:nvPr>
            <p:ph type="body" sz="quarter" idx="11"/>
          </p:nvPr>
        </p:nvSpPr>
        <p:spPr>
          <a:xfrm>
            <a:off x="337294" y="1715645"/>
            <a:ext cx="11275585" cy="4095160"/>
          </a:xfrm>
        </p:spPr>
        <p:txBody>
          <a:bodyPr/>
          <a:lstStyle/>
          <a:p>
            <a:r>
              <a:rPr lang="zh-CN" altLang="en-US" dirty="0"/>
              <a:t>六、可行性研究报告</a:t>
            </a:r>
            <a:endParaRPr lang="en-US" altLang="zh-CN" dirty="0"/>
          </a:p>
          <a:p>
            <a:r>
              <a:rPr lang="zh-CN" altLang="en-US" dirty="0"/>
              <a:t>（一）可行性研究报告的格式与写法</a:t>
            </a:r>
            <a:endParaRPr lang="en-US" altLang="zh-CN" dirty="0"/>
          </a:p>
          <a:p>
            <a:r>
              <a:rPr lang="en-US" altLang="zh-CN" dirty="0"/>
              <a:t>1. </a:t>
            </a:r>
            <a:r>
              <a:rPr lang="zh-CN" altLang="en-US" dirty="0"/>
              <a:t>标题</a:t>
            </a:r>
            <a:endParaRPr lang="en-US" altLang="zh-CN" dirty="0"/>
          </a:p>
          <a:p>
            <a:r>
              <a:rPr lang="zh-CN" altLang="en-US" dirty="0"/>
              <a:t>标题应简明扼要、准确反映报告主题，一般由三部分组成：“投资单位名称 </a:t>
            </a:r>
            <a:r>
              <a:rPr lang="en-US" altLang="zh-CN" dirty="0"/>
              <a:t>+ </a:t>
            </a:r>
            <a:r>
              <a:rPr lang="zh-CN" altLang="en-US" dirty="0"/>
              <a:t>拟建项目名称 </a:t>
            </a:r>
            <a:r>
              <a:rPr lang="en-US" altLang="zh-CN" dirty="0"/>
              <a:t>+ </a:t>
            </a:r>
            <a:r>
              <a:rPr lang="zh-CN" altLang="en-US" dirty="0"/>
              <a:t>文种”。如</a:t>
            </a:r>
            <a:r>
              <a:rPr lang="en-US" altLang="zh-CN" dirty="0"/>
              <a:t>《××</a:t>
            </a:r>
            <a:r>
              <a:rPr lang="zh-CN" altLang="en-US" dirty="0"/>
              <a:t>金融职业学院新校区建设项目可行性研究报告</a:t>
            </a:r>
            <a:r>
              <a:rPr lang="en-US" altLang="zh-CN" dirty="0"/>
              <a:t>》《××</a:t>
            </a:r>
            <a:r>
              <a:rPr lang="zh-CN" altLang="en-US" dirty="0"/>
              <a:t>市高新技术创业园一期工程可行性研究报告</a:t>
            </a:r>
            <a:r>
              <a:rPr lang="en-US" altLang="zh-CN" dirty="0"/>
              <a:t>》</a:t>
            </a:r>
            <a:r>
              <a:rPr lang="zh-CN" altLang="en-US" dirty="0"/>
              <a:t>。在某些情况下，也可以省略投资单位名称，直接以项目命名，如</a:t>
            </a:r>
            <a:r>
              <a:rPr lang="en-US" altLang="zh-CN" dirty="0"/>
              <a:t>《</a:t>
            </a:r>
            <a:r>
              <a:rPr lang="zh-CN" altLang="en-US" dirty="0"/>
              <a:t>智能机器人研发项目可行性研究报告</a:t>
            </a:r>
            <a:r>
              <a:rPr lang="en-US" altLang="zh-CN" dirty="0"/>
              <a:t>》《</a:t>
            </a:r>
            <a:r>
              <a:rPr lang="zh-CN" altLang="en-US" dirty="0"/>
              <a:t>新能源汽车充电桩网络布局可行性研究报告</a:t>
            </a:r>
            <a:r>
              <a:rPr lang="en-US" altLang="zh-CN" dirty="0"/>
              <a:t>》</a:t>
            </a:r>
            <a:r>
              <a:rPr lang="zh-CN" altLang="en-US" dirty="0"/>
              <a:t>。</a:t>
            </a:r>
            <a:endParaRPr lang="en-US" altLang="zh-CN" dirty="0"/>
          </a:p>
        </p:txBody>
      </p:sp>
      <p:sp>
        <p:nvSpPr>
          <p:cNvPr id="4" name="文本占位符 3">
            <a:extLst>
              <a:ext uri="{FF2B5EF4-FFF2-40B4-BE49-F238E27FC236}">
                <a16:creationId xmlns:a16="http://schemas.microsoft.com/office/drawing/2014/main" id="{EFBA6828-0043-AA5C-CF20-2066FBF2E786}"/>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114123261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F3C331-8B30-D65F-1431-FC7DF27CCF07}"/>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FE5AE27C-F7AF-3332-AE45-A3B897D5299F}"/>
              </a:ext>
            </a:extLst>
          </p:cNvPr>
          <p:cNvSpPr>
            <a:spLocks noGrp="1"/>
          </p:cNvSpPr>
          <p:nvPr>
            <p:ph type="body" sz="quarter" idx="11"/>
          </p:nvPr>
        </p:nvSpPr>
        <p:spPr>
          <a:xfrm>
            <a:off x="337294" y="2477392"/>
            <a:ext cx="11275585" cy="2571666"/>
          </a:xfrm>
        </p:spPr>
        <p:txBody>
          <a:bodyPr/>
          <a:lstStyle/>
          <a:p>
            <a:r>
              <a:rPr lang="zh-CN" altLang="en-US" dirty="0"/>
              <a:t>六、可行性研究报告</a:t>
            </a:r>
            <a:endParaRPr lang="en-US" altLang="zh-CN" dirty="0"/>
          </a:p>
          <a:p>
            <a:r>
              <a:rPr lang="zh-CN" altLang="en-US" dirty="0"/>
              <a:t>（一）可行性研究报告的格式与写法</a:t>
            </a:r>
            <a:endParaRPr lang="en-US" altLang="zh-CN" dirty="0"/>
          </a:p>
          <a:p>
            <a:r>
              <a:rPr lang="en-US" altLang="zh-CN" dirty="0"/>
              <a:t>2. </a:t>
            </a:r>
            <a:r>
              <a:rPr lang="zh-CN" altLang="en-US" dirty="0"/>
              <a:t>正文</a:t>
            </a:r>
            <a:endParaRPr lang="en-US" altLang="zh-CN" dirty="0"/>
          </a:p>
          <a:p>
            <a:r>
              <a:rPr lang="zh-CN" altLang="en-US" dirty="0"/>
              <a:t>正文是可行性研究报告的核心内容，根据项目性质和复杂程度不同，其内容详略不一，但通常包括前言、主体、结尾 </a:t>
            </a:r>
            <a:r>
              <a:rPr lang="en-US" altLang="zh-CN" dirty="0"/>
              <a:t>3 </a:t>
            </a:r>
            <a:r>
              <a:rPr lang="zh-CN" altLang="en-US" dirty="0"/>
              <a:t>个部分。</a:t>
            </a:r>
            <a:endParaRPr lang="en-US" altLang="zh-CN" dirty="0"/>
          </a:p>
        </p:txBody>
      </p:sp>
      <p:sp>
        <p:nvSpPr>
          <p:cNvPr id="4" name="文本占位符 3">
            <a:extLst>
              <a:ext uri="{FF2B5EF4-FFF2-40B4-BE49-F238E27FC236}">
                <a16:creationId xmlns:a16="http://schemas.microsoft.com/office/drawing/2014/main" id="{CA338339-8CD2-CC6B-27C5-CB6789A7BE56}"/>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72850722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9C6810-8E1E-013E-DAC8-4F05C8E9F2E6}"/>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C84A9889-CB08-79F4-89C6-F62D27873075}"/>
              </a:ext>
            </a:extLst>
          </p:cNvPr>
          <p:cNvSpPr>
            <a:spLocks noGrp="1"/>
          </p:cNvSpPr>
          <p:nvPr>
            <p:ph type="body" sz="quarter" idx="11"/>
          </p:nvPr>
        </p:nvSpPr>
        <p:spPr>
          <a:xfrm>
            <a:off x="337294" y="2731307"/>
            <a:ext cx="11275585" cy="2063835"/>
          </a:xfrm>
        </p:spPr>
        <p:txBody>
          <a:bodyPr/>
          <a:lstStyle/>
          <a:p>
            <a:r>
              <a:rPr lang="zh-CN" altLang="en-US" dirty="0"/>
              <a:t>六、可行性研究报告</a:t>
            </a:r>
            <a:endParaRPr lang="en-US" altLang="zh-CN" dirty="0"/>
          </a:p>
          <a:p>
            <a:r>
              <a:rPr lang="zh-CN" altLang="en-US" dirty="0"/>
              <a:t>（一）可行性研究报告的格式与写法</a:t>
            </a:r>
            <a:endParaRPr lang="en-US" altLang="zh-CN" dirty="0"/>
          </a:p>
          <a:p>
            <a:r>
              <a:rPr lang="en-US" altLang="zh-CN" dirty="0"/>
              <a:t>3. </a:t>
            </a:r>
            <a:r>
              <a:rPr lang="zh-CN" altLang="en-US" dirty="0"/>
              <a:t>落款</a:t>
            </a:r>
            <a:endParaRPr lang="en-US" altLang="zh-CN" dirty="0"/>
          </a:p>
          <a:p>
            <a:r>
              <a:rPr lang="zh-CN" altLang="en-US" dirty="0"/>
              <a:t>落款应注明撰写单位全称、完成日期，并加盖公章。</a:t>
            </a:r>
            <a:endParaRPr lang="en-US" altLang="zh-CN" dirty="0"/>
          </a:p>
        </p:txBody>
      </p:sp>
      <p:sp>
        <p:nvSpPr>
          <p:cNvPr id="4" name="文本占位符 3">
            <a:extLst>
              <a:ext uri="{FF2B5EF4-FFF2-40B4-BE49-F238E27FC236}">
                <a16:creationId xmlns:a16="http://schemas.microsoft.com/office/drawing/2014/main" id="{0D628315-7D8B-F23E-72A0-7DCDC8BF6B5A}"/>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399523037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F0BE74-3820-0FBC-D1C3-9AA063272BEB}"/>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D561A0F1-C9D0-8898-94B0-6541C6A9C3DF}"/>
              </a:ext>
            </a:extLst>
          </p:cNvPr>
          <p:cNvSpPr>
            <a:spLocks noGrp="1"/>
          </p:cNvSpPr>
          <p:nvPr>
            <p:ph type="body" sz="quarter" idx="11"/>
          </p:nvPr>
        </p:nvSpPr>
        <p:spPr>
          <a:xfrm>
            <a:off x="337294" y="2223477"/>
            <a:ext cx="11275585" cy="3079497"/>
          </a:xfrm>
        </p:spPr>
        <p:txBody>
          <a:bodyPr/>
          <a:lstStyle/>
          <a:p>
            <a:r>
              <a:rPr lang="zh-CN" altLang="en-US" dirty="0"/>
              <a:t>六、可行性研究报告</a:t>
            </a:r>
            <a:endParaRPr lang="en-US" altLang="zh-CN" dirty="0"/>
          </a:p>
          <a:p>
            <a:r>
              <a:rPr lang="zh-CN" altLang="en-US" dirty="0"/>
              <a:t>（一）可行性研究报告的格式与写法</a:t>
            </a:r>
            <a:endParaRPr lang="en-US" altLang="zh-CN" dirty="0"/>
          </a:p>
          <a:p>
            <a:r>
              <a:rPr lang="en-US" altLang="zh-CN" dirty="0"/>
              <a:t>4. </a:t>
            </a:r>
            <a:r>
              <a:rPr lang="zh-CN" altLang="en-US" dirty="0"/>
              <a:t>附件</a:t>
            </a:r>
            <a:endParaRPr lang="en-US" altLang="zh-CN" dirty="0"/>
          </a:p>
          <a:p>
            <a:r>
              <a:rPr lang="zh-CN" altLang="en-US" dirty="0"/>
              <a:t>附件是对正文内容的补充，通常包括项目建议书、上级批复文件、项目总平面图、市场调研数据表、财务预测表、环境影响评价报告、节能评估报告、相关资质证明等。这些材料有助于增强报告的权威性和可信度。</a:t>
            </a:r>
            <a:endParaRPr lang="en-US" altLang="zh-CN" dirty="0"/>
          </a:p>
        </p:txBody>
      </p:sp>
      <p:sp>
        <p:nvSpPr>
          <p:cNvPr id="4" name="文本占位符 3">
            <a:extLst>
              <a:ext uri="{FF2B5EF4-FFF2-40B4-BE49-F238E27FC236}">
                <a16:creationId xmlns:a16="http://schemas.microsoft.com/office/drawing/2014/main" id="{6543B1E7-5275-A015-2FE5-99E54BF67660}"/>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212761751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587EDB-B1FF-E973-6EBB-EAD3089582B7}"/>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023E5BEF-3142-5B73-6B2A-F8A478E1F0DF}"/>
              </a:ext>
            </a:extLst>
          </p:cNvPr>
          <p:cNvSpPr>
            <a:spLocks noGrp="1"/>
          </p:cNvSpPr>
          <p:nvPr>
            <p:ph type="body" sz="quarter" idx="11"/>
          </p:nvPr>
        </p:nvSpPr>
        <p:spPr>
          <a:xfrm>
            <a:off x="337294" y="1461730"/>
            <a:ext cx="11275585" cy="4602991"/>
          </a:xfrm>
        </p:spPr>
        <p:txBody>
          <a:bodyPr/>
          <a:lstStyle/>
          <a:p>
            <a:r>
              <a:rPr lang="zh-CN" altLang="en-US" dirty="0"/>
              <a:t>六、可行性研究报告</a:t>
            </a:r>
            <a:endParaRPr lang="en-US" altLang="zh-CN" dirty="0"/>
          </a:p>
          <a:p>
            <a:r>
              <a:rPr lang="zh-CN" altLang="en-US" dirty="0"/>
              <a:t>（二）可行性研究报告的写作要求</a:t>
            </a:r>
            <a:endParaRPr lang="en-US" altLang="zh-CN" dirty="0"/>
          </a:p>
          <a:p>
            <a:r>
              <a:rPr lang="zh-CN" altLang="en-US" dirty="0"/>
              <a:t>撰写可行性研究报告应坚持实事求是的原则，全面、客观地反映项目的实际情况。报告内容应真实，数据应准确，避免夸大预期收益或回避存在的问题。</a:t>
            </a:r>
          </a:p>
          <a:p>
            <a:r>
              <a:rPr lang="zh-CN" altLang="en-US" dirty="0"/>
              <a:t>在结构安排上，应注意逻辑清晰、层次分明，避免内容重复或条理混乱。报告应突出重点，强调对不确定因素的分析，提高项目的预见性和抗风险能力。</a:t>
            </a:r>
          </a:p>
          <a:p>
            <a:r>
              <a:rPr lang="zh-CN" altLang="en-US" dirty="0"/>
              <a:t>语言表达应规范、简洁、专业，避免使用模糊或口语化的表达方式。术语使用要统一，避免产生歧义。同时，可行性研究报告应具有一定的前瞻性，不仅要分析现状，还要预测未来的发展趋势，为决策者提供有价值的参考。</a:t>
            </a:r>
            <a:endParaRPr lang="en-US" altLang="zh-CN" dirty="0"/>
          </a:p>
        </p:txBody>
      </p:sp>
      <p:sp>
        <p:nvSpPr>
          <p:cNvPr id="4" name="文本占位符 3">
            <a:extLst>
              <a:ext uri="{FF2B5EF4-FFF2-40B4-BE49-F238E27FC236}">
                <a16:creationId xmlns:a16="http://schemas.microsoft.com/office/drawing/2014/main" id="{61284570-AAFE-1BA4-BE30-49A125AACD12}"/>
              </a:ext>
            </a:extLst>
          </p:cNvPr>
          <p:cNvSpPr>
            <a:spLocks noGrp="1"/>
          </p:cNvSpPr>
          <p:nvPr>
            <p:ph type="body" sz="quarter" idx="10"/>
          </p:nvPr>
        </p:nvSpPr>
        <p:spPr/>
        <p:txBody>
          <a:bodyPr/>
          <a:lstStyle/>
          <a:p>
            <a:r>
              <a:rPr lang="zh-CN" altLang="en-US" dirty="0"/>
              <a:t>常用经济文书写作</a:t>
            </a:r>
          </a:p>
        </p:txBody>
      </p:sp>
    </p:spTree>
    <p:extLst>
      <p:ext uri="{BB962C8B-B14F-4D97-AF65-F5344CB8AC3E}">
        <p14:creationId xmlns:p14="http://schemas.microsoft.com/office/powerpoint/2010/main" val="167593597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a:extLst>
              <a:ext uri="{FF2B5EF4-FFF2-40B4-BE49-F238E27FC236}">
                <a16:creationId xmlns:a16="http://schemas.microsoft.com/office/drawing/2014/main" id="{EC9BB491-02B6-BC7A-BF73-BFDE0DF786AC}"/>
              </a:ext>
            </a:extLst>
          </p:cNvPr>
          <p:cNvSpPr>
            <a:spLocks noGrp="1"/>
          </p:cNvSpPr>
          <p:nvPr>
            <p:ph type="body" sz="quarter" idx="11"/>
          </p:nvPr>
        </p:nvSpPr>
        <p:spPr/>
        <p:txBody>
          <a:bodyPr/>
          <a:lstStyle/>
          <a:p>
            <a:r>
              <a:rPr lang="zh-CN" altLang="en-US" dirty="0"/>
              <a:t>第七章</a:t>
            </a:r>
          </a:p>
        </p:txBody>
      </p:sp>
      <p:sp>
        <p:nvSpPr>
          <p:cNvPr id="9" name="文本占位符 8">
            <a:extLst>
              <a:ext uri="{FF2B5EF4-FFF2-40B4-BE49-F238E27FC236}">
                <a16:creationId xmlns:a16="http://schemas.microsoft.com/office/drawing/2014/main" id="{4EFC21A4-5243-D84A-4C75-6947BD335999}"/>
              </a:ext>
            </a:extLst>
          </p:cNvPr>
          <p:cNvSpPr>
            <a:spLocks noGrp="1"/>
          </p:cNvSpPr>
          <p:nvPr>
            <p:ph type="body" sz="quarter" idx="12"/>
          </p:nvPr>
        </p:nvSpPr>
        <p:spPr/>
        <p:txBody>
          <a:bodyPr/>
          <a:lstStyle/>
          <a:p>
            <a:r>
              <a:rPr lang="zh-CN" altLang="en-US" dirty="0"/>
              <a:t>新闻传播文书写作</a:t>
            </a:r>
          </a:p>
        </p:txBody>
      </p:sp>
    </p:spTree>
    <p:extLst>
      <p:ext uri="{BB962C8B-B14F-4D97-AF65-F5344CB8AC3E}">
        <p14:creationId xmlns:p14="http://schemas.microsoft.com/office/powerpoint/2010/main" val="319372545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ABF5F8-A1C0-7370-8C39-1E0F87A5A42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EDDA253-D627-120D-DA08-19797DE67526}"/>
              </a:ext>
            </a:extLst>
          </p:cNvPr>
          <p:cNvSpPr>
            <a:spLocks noGrp="1"/>
          </p:cNvSpPr>
          <p:nvPr>
            <p:ph type="body" sz="quarter" idx="11"/>
          </p:nvPr>
        </p:nvSpPr>
        <p:spPr>
          <a:xfrm>
            <a:off x="337294" y="2477384"/>
            <a:ext cx="11275585" cy="2571666"/>
          </a:xfrm>
        </p:spPr>
        <p:txBody>
          <a:bodyPr/>
          <a:lstStyle/>
          <a:p>
            <a:r>
              <a:rPr lang="zh-CN" altLang="en-US" dirty="0"/>
              <a:t>二、应用文写作的材料</a:t>
            </a:r>
            <a:endParaRPr lang="en-US" altLang="zh-CN" dirty="0"/>
          </a:p>
          <a:p>
            <a:r>
              <a:rPr lang="zh-CN" altLang="en-US" dirty="0"/>
              <a:t>（四）材料的使用</a:t>
            </a:r>
            <a:endParaRPr lang="en-US" altLang="zh-CN" dirty="0"/>
          </a:p>
          <a:p>
            <a:r>
              <a:rPr lang="en-US" altLang="zh-CN" dirty="0"/>
              <a:t>1. </a:t>
            </a:r>
            <a:r>
              <a:rPr lang="zh-CN" altLang="en-US" dirty="0"/>
              <a:t>围绕主旨，量体裁衣</a:t>
            </a:r>
            <a:endParaRPr lang="en-US" altLang="zh-CN" dirty="0"/>
          </a:p>
          <a:p>
            <a:r>
              <a:rPr lang="zh-CN" altLang="en-US" dirty="0"/>
              <a:t>所有材料的使用都应围绕主旨展开，根据不同的文体和写作目的，对材料进行剪裁加工。一些法规性、指令性文书的材料可以仅作为参考，不直接写入正文。</a:t>
            </a:r>
            <a:endParaRPr lang="en-US" altLang="zh-CN" dirty="0"/>
          </a:p>
        </p:txBody>
      </p:sp>
      <p:sp>
        <p:nvSpPr>
          <p:cNvPr id="4" name="文本占位符 3">
            <a:extLst>
              <a:ext uri="{FF2B5EF4-FFF2-40B4-BE49-F238E27FC236}">
                <a16:creationId xmlns:a16="http://schemas.microsoft.com/office/drawing/2014/main" id="{B40E92B3-06E9-64D4-E388-9D3B95596362}"/>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57119368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0F11D4E4-AC32-BBD8-0477-A79C66AAA90B}"/>
              </a:ext>
            </a:extLst>
          </p:cNvPr>
          <p:cNvSpPr>
            <a:spLocks noGrp="1"/>
          </p:cNvSpPr>
          <p:nvPr>
            <p:ph type="body" sz="quarter" idx="10"/>
          </p:nvPr>
        </p:nvSpPr>
        <p:spPr/>
        <p:txBody>
          <a:bodyPr/>
          <a:lstStyle/>
          <a:p>
            <a:r>
              <a:rPr lang="zh-CN" altLang="en-US" dirty="0"/>
              <a:t>第七章</a:t>
            </a:r>
          </a:p>
        </p:txBody>
      </p:sp>
      <p:sp>
        <p:nvSpPr>
          <p:cNvPr id="5" name="文本占位符 4">
            <a:extLst>
              <a:ext uri="{FF2B5EF4-FFF2-40B4-BE49-F238E27FC236}">
                <a16:creationId xmlns:a16="http://schemas.microsoft.com/office/drawing/2014/main" id="{6798E76A-86B0-B867-467F-C95DF6A4A54A}"/>
              </a:ext>
            </a:extLst>
          </p:cNvPr>
          <p:cNvSpPr>
            <a:spLocks noGrp="1"/>
          </p:cNvSpPr>
          <p:nvPr>
            <p:ph type="body" sz="quarter" idx="11"/>
          </p:nvPr>
        </p:nvSpPr>
        <p:spPr/>
        <p:txBody>
          <a:bodyPr/>
          <a:lstStyle/>
          <a:p>
            <a:r>
              <a:rPr lang="zh-CN" altLang="en-US" dirty="0"/>
              <a:t>新闻传播文书写作</a:t>
            </a:r>
          </a:p>
        </p:txBody>
      </p:sp>
      <p:sp>
        <p:nvSpPr>
          <p:cNvPr id="6" name="文本占位符 5">
            <a:extLst>
              <a:ext uri="{FF2B5EF4-FFF2-40B4-BE49-F238E27FC236}">
                <a16:creationId xmlns:a16="http://schemas.microsoft.com/office/drawing/2014/main" id="{68CC910D-06AE-8363-7AD6-1BB621352451}"/>
              </a:ext>
            </a:extLst>
          </p:cNvPr>
          <p:cNvSpPr>
            <a:spLocks noGrp="1"/>
          </p:cNvSpPr>
          <p:nvPr>
            <p:ph type="body" sz="quarter" idx="12"/>
          </p:nvPr>
        </p:nvSpPr>
        <p:spPr/>
        <p:txBody>
          <a:bodyPr/>
          <a:lstStyle/>
          <a:p>
            <a:r>
              <a:rPr lang="en-US" altLang="zh-CN" dirty="0"/>
              <a:t>•	</a:t>
            </a:r>
            <a:r>
              <a:rPr lang="zh-CN" altLang="en-US" dirty="0"/>
              <a:t>了解新闻传播文书的基本概念与功能。</a:t>
            </a:r>
          </a:p>
          <a:p>
            <a:r>
              <a:rPr lang="en-US" altLang="zh-CN" dirty="0"/>
              <a:t>•	</a:t>
            </a:r>
            <a:r>
              <a:rPr lang="zh-CN" altLang="en-US" dirty="0"/>
              <a:t>掌握常见新闻文体如消息、通讯的写作方法。</a:t>
            </a:r>
          </a:p>
          <a:p>
            <a:r>
              <a:rPr lang="en-US" altLang="zh-CN" dirty="0"/>
              <a:t>•	</a:t>
            </a:r>
            <a:r>
              <a:rPr lang="zh-CN" altLang="en-US" dirty="0"/>
              <a:t>理解 </a:t>
            </a:r>
            <a:r>
              <a:rPr lang="en-US" altLang="zh-CN" dirty="0"/>
              <a:t>AI </a:t>
            </a:r>
            <a:r>
              <a:rPr lang="zh-CN" altLang="en-US" dirty="0"/>
              <a:t>在标题创意与内容改写中的功能与边界。</a:t>
            </a:r>
          </a:p>
        </p:txBody>
      </p:sp>
    </p:spTree>
    <p:extLst>
      <p:ext uri="{BB962C8B-B14F-4D97-AF65-F5344CB8AC3E}">
        <p14:creationId xmlns:p14="http://schemas.microsoft.com/office/powerpoint/2010/main" val="347822325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FD3834-C145-8684-6488-9B4E4366675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DFB763D-7FD9-6424-9F18-0D821C400D02}"/>
              </a:ext>
            </a:extLst>
          </p:cNvPr>
          <p:cNvSpPr>
            <a:spLocks noGrp="1"/>
          </p:cNvSpPr>
          <p:nvPr>
            <p:ph type="body" sz="quarter" idx="10"/>
          </p:nvPr>
        </p:nvSpPr>
        <p:spPr/>
        <p:txBody>
          <a:bodyPr/>
          <a:lstStyle/>
          <a:p>
            <a:r>
              <a:rPr lang="zh-CN" altLang="en-US" dirty="0"/>
              <a:t>第七章</a:t>
            </a:r>
          </a:p>
        </p:txBody>
      </p:sp>
      <p:sp>
        <p:nvSpPr>
          <p:cNvPr id="5" name="文本占位符 4">
            <a:extLst>
              <a:ext uri="{FF2B5EF4-FFF2-40B4-BE49-F238E27FC236}">
                <a16:creationId xmlns:a16="http://schemas.microsoft.com/office/drawing/2014/main" id="{B24EC5B3-261A-1FA4-22F6-EE9899DD963A}"/>
              </a:ext>
            </a:extLst>
          </p:cNvPr>
          <p:cNvSpPr>
            <a:spLocks noGrp="1"/>
          </p:cNvSpPr>
          <p:nvPr>
            <p:ph type="body" sz="quarter" idx="11"/>
          </p:nvPr>
        </p:nvSpPr>
        <p:spPr/>
        <p:txBody>
          <a:bodyPr/>
          <a:lstStyle/>
          <a:p>
            <a:r>
              <a:rPr lang="zh-CN" altLang="en-US" dirty="0"/>
              <a:t>新闻传播文书写作</a:t>
            </a:r>
          </a:p>
        </p:txBody>
      </p:sp>
      <p:sp>
        <p:nvSpPr>
          <p:cNvPr id="6" name="文本占位符 5">
            <a:extLst>
              <a:ext uri="{FF2B5EF4-FFF2-40B4-BE49-F238E27FC236}">
                <a16:creationId xmlns:a16="http://schemas.microsoft.com/office/drawing/2014/main" id="{F870DB82-EDF7-EA3B-D264-E1D17366122B}"/>
              </a:ext>
            </a:extLst>
          </p:cNvPr>
          <p:cNvSpPr>
            <a:spLocks noGrp="1"/>
          </p:cNvSpPr>
          <p:nvPr>
            <p:ph type="body" sz="quarter" idx="12"/>
          </p:nvPr>
        </p:nvSpPr>
        <p:spPr/>
        <p:txBody>
          <a:bodyPr/>
          <a:lstStyle/>
          <a:p>
            <a:r>
              <a:rPr lang="en-US" altLang="zh-CN" dirty="0"/>
              <a:t>•	</a:t>
            </a:r>
            <a:r>
              <a:rPr lang="zh-CN" altLang="en-US" dirty="0"/>
              <a:t>能够撰写符合新闻规范的传播文书。</a:t>
            </a:r>
          </a:p>
          <a:p>
            <a:r>
              <a:rPr lang="en-US" altLang="zh-CN" dirty="0"/>
              <a:t>•	</a:t>
            </a:r>
            <a:r>
              <a:rPr lang="zh-CN" altLang="en-US" dirty="0"/>
              <a:t>能运用新闻语言准确传达信息。</a:t>
            </a:r>
          </a:p>
          <a:p>
            <a:r>
              <a:rPr lang="en-US" altLang="zh-CN" dirty="0"/>
              <a:t>•	</a:t>
            </a:r>
            <a:r>
              <a:rPr lang="zh-CN" altLang="en-US" dirty="0"/>
              <a:t>能够借助 </a:t>
            </a:r>
            <a:r>
              <a:rPr lang="en-US" altLang="zh-CN" dirty="0"/>
              <a:t>AI </a:t>
            </a:r>
            <a:r>
              <a:rPr lang="zh-CN" altLang="en-US" dirty="0"/>
              <a:t>辅助进行事实核查、敏感词过滤、内容改写。</a:t>
            </a:r>
          </a:p>
        </p:txBody>
      </p:sp>
    </p:spTree>
    <p:extLst>
      <p:ext uri="{BB962C8B-B14F-4D97-AF65-F5344CB8AC3E}">
        <p14:creationId xmlns:p14="http://schemas.microsoft.com/office/powerpoint/2010/main" val="401541605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C9472D-8AEB-2B85-96D2-9510A380591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B3EFFDE-9A76-1CC7-7382-C70842795ADD}"/>
              </a:ext>
            </a:extLst>
          </p:cNvPr>
          <p:cNvSpPr>
            <a:spLocks noGrp="1"/>
          </p:cNvSpPr>
          <p:nvPr>
            <p:ph type="body" sz="quarter" idx="10"/>
          </p:nvPr>
        </p:nvSpPr>
        <p:spPr/>
        <p:txBody>
          <a:bodyPr/>
          <a:lstStyle/>
          <a:p>
            <a:r>
              <a:rPr lang="zh-CN" altLang="en-US" dirty="0"/>
              <a:t>第七章</a:t>
            </a:r>
          </a:p>
        </p:txBody>
      </p:sp>
      <p:sp>
        <p:nvSpPr>
          <p:cNvPr id="5" name="文本占位符 4">
            <a:extLst>
              <a:ext uri="{FF2B5EF4-FFF2-40B4-BE49-F238E27FC236}">
                <a16:creationId xmlns:a16="http://schemas.microsoft.com/office/drawing/2014/main" id="{525CCEAF-1A37-70F2-7281-DADBF50F55AE}"/>
              </a:ext>
            </a:extLst>
          </p:cNvPr>
          <p:cNvSpPr>
            <a:spLocks noGrp="1"/>
          </p:cNvSpPr>
          <p:nvPr>
            <p:ph type="body" sz="quarter" idx="11"/>
          </p:nvPr>
        </p:nvSpPr>
        <p:spPr/>
        <p:txBody>
          <a:bodyPr/>
          <a:lstStyle/>
          <a:p>
            <a:r>
              <a:rPr lang="zh-CN" altLang="en-US" dirty="0"/>
              <a:t>新闻传播文书写作</a:t>
            </a:r>
          </a:p>
        </p:txBody>
      </p:sp>
      <p:sp>
        <p:nvSpPr>
          <p:cNvPr id="6" name="文本占位符 5">
            <a:extLst>
              <a:ext uri="{FF2B5EF4-FFF2-40B4-BE49-F238E27FC236}">
                <a16:creationId xmlns:a16="http://schemas.microsoft.com/office/drawing/2014/main" id="{36CA0F4E-9E9C-B800-FEF9-308579403A3F}"/>
              </a:ext>
            </a:extLst>
          </p:cNvPr>
          <p:cNvSpPr>
            <a:spLocks noGrp="1"/>
          </p:cNvSpPr>
          <p:nvPr>
            <p:ph type="body" sz="quarter" idx="12"/>
          </p:nvPr>
        </p:nvSpPr>
        <p:spPr/>
        <p:txBody>
          <a:bodyPr/>
          <a:lstStyle/>
          <a:p>
            <a:r>
              <a:rPr lang="en-US" altLang="zh-CN" dirty="0"/>
              <a:t>•	</a:t>
            </a:r>
            <a:r>
              <a:rPr lang="zh-CN" altLang="en-US" dirty="0"/>
              <a:t>培养正确的新闻观和舆论引导意识。</a:t>
            </a:r>
          </a:p>
          <a:p>
            <a:r>
              <a:rPr lang="en-US" altLang="zh-CN" dirty="0"/>
              <a:t>•	</a:t>
            </a:r>
            <a:r>
              <a:rPr lang="zh-CN" altLang="en-US" dirty="0"/>
              <a:t>增强社会责任感与信息传播责任感。</a:t>
            </a:r>
          </a:p>
          <a:p>
            <a:r>
              <a:rPr lang="en-US" altLang="zh-CN" dirty="0"/>
              <a:t>•	</a:t>
            </a:r>
            <a:r>
              <a:rPr lang="zh-CN" altLang="en-US" dirty="0"/>
              <a:t>树立“人机协同、人工终审”的职业理念。</a:t>
            </a:r>
          </a:p>
        </p:txBody>
      </p:sp>
    </p:spTree>
    <p:extLst>
      <p:ext uri="{BB962C8B-B14F-4D97-AF65-F5344CB8AC3E}">
        <p14:creationId xmlns:p14="http://schemas.microsoft.com/office/powerpoint/2010/main" val="105705770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7E6707B3-6777-22CB-D260-1CB1985886AE}"/>
              </a:ext>
            </a:extLst>
          </p:cNvPr>
          <p:cNvSpPr>
            <a:spLocks noGrp="1"/>
          </p:cNvSpPr>
          <p:nvPr>
            <p:ph type="body" sz="quarter" idx="11"/>
          </p:nvPr>
        </p:nvSpPr>
        <p:spPr/>
        <p:txBody>
          <a:bodyPr/>
          <a:lstStyle/>
          <a:p>
            <a:r>
              <a:rPr lang="zh-CN" altLang="en-US" dirty="0"/>
              <a:t>第一节</a:t>
            </a:r>
          </a:p>
        </p:txBody>
      </p:sp>
      <p:sp>
        <p:nvSpPr>
          <p:cNvPr id="6" name="文本占位符 5">
            <a:extLst>
              <a:ext uri="{FF2B5EF4-FFF2-40B4-BE49-F238E27FC236}">
                <a16:creationId xmlns:a16="http://schemas.microsoft.com/office/drawing/2014/main" id="{2A3E04EE-95CC-5057-5B7F-743A5635A90D}"/>
              </a:ext>
            </a:extLst>
          </p:cNvPr>
          <p:cNvSpPr>
            <a:spLocks noGrp="1"/>
          </p:cNvSpPr>
          <p:nvPr>
            <p:ph type="body" sz="quarter" idx="12"/>
          </p:nvPr>
        </p:nvSpPr>
        <p:spPr/>
        <p:txBody>
          <a:bodyPr/>
          <a:lstStyle/>
          <a:p>
            <a:r>
              <a:rPr lang="zh-CN" altLang="en-US" dirty="0"/>
              <a:t>新闻传播文书概述</a:t>
            </a:r>
          </a:p>
        </p:txBody>
      </p:sp>
    </p:spTree>
    <p:extLst>
      <p:ext uri="{BB962C8B-B14F-4D97-AF65-F5344CB8AC3E}">
        <p14:creationId xmlns:p14="http://schemas.microsoft.com/office/powerpoint/2010/main" val="208013195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C21D183B-F4CF-792A-886B-42F3A9ECEEF1}"/>
              </a:ext>
            </a:extLst>
          </p:cNvPr>
          <p:cNvSpPr>
            <a:spLocks noGrp="1"/>
          </p:cNvSpPr>
          <p:nvPr>
            <p:ph type="body" sz="quarter" idx="11"/>
          </p:nvPr>
        </p:nvSpPr>
        <p:spPr>
          <a:xfrm>
            <a:off x="337294" y="2477376"/>
            <a:ext cx="11275585" cy="2571666"/>
          </a:xfrm>
        </p:spPr>
        <p:txBody>
          <a:bodyPr/>
          <a:lstStyle/>
          <a:p>
            <a:r>
              <a:rPr lang="zh-CN" altLang="en-US" dirty="0"/>
              <a:t>一、新闻的含义与基本价值</a:t>
            </a:r>
            <a:endParaRPr lang="en-US" altLang="zh-CN" dirty="0"/>
          </a:p>
          <a:p>
            <a:r>
              <a:rPr lang="zh-CN" altLang="en-US" dirty="0"/>
              <a:t>“新闻”作为信息传播的重要载体，其历史可以追溯至我国古代。早在唐代，“新闻”一词就已出现，多指新近发生的重要国家大事；到了清代，</a:t>
            </a:r>
            <a:r>
              <a:rPr lang="en-US" altLang="zh-CN" dirty="0"/>
              <a:t>《</a:t>
            </a:r>
            <a:r>
              <a:rPr lang="zh-CN" altLang="en-US" dirty="0"/>
              <a:t>红楼梦</a:t>
            </a:r>
            <a:r>
              <a:rPr lang="en-US" altLang="zh-CN" dirty="0"/>
              <a:t>》</a:t>
            </a:r>
            <a:r>
              <a:rPr lang="zh-CN" altLang="en-US" dirty="0"/>
              <a:t>中使用的 “新闻”一词则标志着社会生活类新闻的萌芽，意指生活中新鲜有趣的事情。进入现代，新闻被广泛定义为“新近发生事实的报道”，是我国新闻学术界公认的权威定义。</a:t>
            </a:r>
          </a:p>
        </p:txBody>
      </p:sp>
      <p:sp>
        <p:nvSpPr>
          <p:cNvPr id="4" name="文本占位符 3">
            <a:extLst>
              <a:ext uri="{FF2B5EF4-FFF2-40B4-BE49-F238E27FC236}">
                <a16:creationId xmlns:a16="http://schemas.microsoft.com/office/drawing/2014/main" id="{F54D1914-4983-B33B-C2A5-CF3F03AC3050}"/>
              </a:ext>
            </a:extLst>
          </p:cNvPr>
          <p:cNvSpPr>
            <a:spLocks noGrp="1"/>
          </p:cNvSpPr>
          <p:nvPr>
            <p:ph type="body" sz="quarter" idx="10"/>
          </p:nvPr>
        </p:nvSpPr>
        <p:spPr/>
        <p:txBody>
          <a:bodyPr/>
          <a:lstStyle/>
          <a:p>
            <a:r>
              <a:rPr lang="zh-CN" altLang="en-US" dirty="0"/>
              <a:t>新闻传播文书概述</a:t>
            </a:r>
          </a:p>
        </p:txBody>
      </p:sp>
    </p:spTree>
    <p:extLst>
      <p:ext uri="{BB962C8B-B14F-4D97-AF65-F5344CB8AC3E}">
        <p14:creationId xmlns:p14="http://schemas.microsoft.com/office/powerpoint/2010/main" val="344987478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6EBA6A-CBDC-890B-DA44-C2E9511A7C6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47729F2-2E33-C0D0-F70F-0029EAF22DDD}"/>
              </a:ext>
            </a:extLst>
          </p:cNvPr>
          <p:cNvSpPr>
            <a:spLocks noGrp="1"/>
          </p:cNvSpPr>
          <p:nvPr>
            <p:ph type="body" sz="quarter" idx="11"/>
          </p:nvPr>
        </p:nvSpPr>
        <p:spPr>
          <a:xfrm>
            <a:off x="337294" y="2731292"/>
            <a:ext cx="11275585" cy="2063835"/>
          </a:xfrm>
        </p:spPr>
        <p:txBody>
          <a:bodyPr/>
          <a:lstStyle/>
          <a:p>
            <a:r>
              <a:rPr lang="zh-CN" altLang="en-US" dirty="0"/>
              <a:t>二、新闻的特点</a:t>
            </a:r>
            <a:endParaRPr lang="en-US" altLang="zh-CN" dirty="0"/>
          </a:p>
          <a:p>
            <a:r>
              <a:rPr lang="zh-CN" altLang="en-US" dirty="0"/>
              <a:t>新闻作为一种重要的信息传播形式，具有鲜明的文体特征。尽管新闻的类型多样，但它们都具备一些共同的基本特点，通常概括为“七性”：新、真、实、强、短、快、活。这些特点构成了新闻区别于其他文体的核心要素，也是衡量新闻价值的重要标准。</a:t>
            </a:r>
          </a:p>
        </p:txBody>
      </p:sp>
      <p:sp>
        <p:nvSpPr>
          <p:cNvPr id="4" name="文本占位符 3">
            <a:extLst>
              <a:ext uri="{FF2B5EF4-FFF2-40B4-BE49-F238E27FC236}">
                <a16:creationId xmlns:a16="http://schemas.microsoft.com/office/drawing/2014/main" id="{5A9E646F-F93B-6373-E7F3-1E20851C007F}"/>
              </a:ext>
            </a:extLst>
          </p:cNvPr>
          <p:cNvSpPr>
            <a:spLocks noGrp="1"/>
          </p:cNvSpPr>
          <p:nvPr>
            <p:ph type="body" sz="quarter" idx="10"/>
          </p:nvPr>
        </p:nvSpPr>
        <p:spPr/>
        <p:txBody>
          <a:bodyPr/>
          <a:lstStyle/>
          <a:p>
            <a:r>
              <a:rPr lang="zh-CN" altLang="en-US" dirty="0"/>
              <a:t>新闻传播文书概述</a:t>
            </a:r>
          </a:p>
        </p:txBody>
      </p:sp>
    </p:spTree>
    <p:extLst>
      <p:ext uri="{BB962C8B-B14F-4D97-AF65-F5344CB8AC3E}">
        <p14:creationId xmlns:p14="http://schemas.microsoft.com/office/powerpoint/2010/main" val="10431328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372E2C-BF17-C2FA-15C6-E79F0188646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C98C677-18EC-24CA-BD36-022AFFF4BB65}"/>
              </a:ext>
            </a:extLst>
          </p:cNvPr>
          <p:cNvSpPr>
            <a:spLocks noGrp="1"/>
          </p:cNvSpPr>
          <p:nvPr>
            <p:ph type="body" sz="quarter" idx="11"/>
          </p:nvPr>
        </p:nvSpPr>
        <p:spPr>
          <a:xfrm>
            <a:off x="337294" y="2731293"/>
            <a:ext cx="11275585" cy="2063835"/>
          </a:xfrm>
        </p:spPr>
        <p:txBody>
          <a:bodyPr/>
          <a:lstStyle/>
          <a:p>
            <a:r>
              <a:rPr lang="zh-CN" altLang="en-US" dirty="0"/>
              <a:t>三、新闻的功能</a:t>
            </a:r>
            <a:endParaRPr lang="en-US" altLang="zh-CN" dirty="0"/>
          </a:p>
          <a:p>
            <a:r>
              <a:rPr lang="en-US" altLang="zh-CN" dirty="0"/>
              <a:t>1. </a:t>
            </a:r>
            <a:r>
              <a:rPr lang="zh-CN" altLang="en-US" dirty="0"/>
              <a:t>信息传播功能</a:t>
            </a:r>
            <a:endParaRPr lang="en-US" altLang="zh-CN" dirty="0"/>
          </a:p>
          <a:p>
            <a:r>
              <a:rPr lang="zh-CN" altLang="en-US" dirty="0"/>
              <a:t>新闻最基本的功能是传递信息，帮助公众及时了解国内外发生的重要事件和社会动态。它是公众获取信息的主要渠道，有助于人们把握社会脉搏、参与公共事务。</a:t>
            </a:r>
          </a:p>
        </p:txBody>
      </p:sp>
      <p:sp>
        <p:nvSpPr>
          <p:cNvPr id="4" name="文本占位符 3">
            <a:extLst>
              <a:ext uri="{FF2B5EF4-FFF2-40B4-BE49-F238E27FC236}">
                <a16:creationId xmlns:a16="http://schemas.microsoft.com/office/drawing/2014/main" id="{F9D59272-B5F6-A975-7A60-99D874FB8CEB}"/>
              </a:ext>
            </a:extLst>
          </p:cNvPr>
          <p:cNvSpPr>
            <a:spLocks noGrp="1"/>
          </p:cNvSpPr>
          <p:nvPr>
            <p:ph type="body" sz="quarter" idx="10"/>
          </p:nvPr>
        </p:nvSpPr>
        <p:spPr/>
        <p:txBody>
          <a:bodyPr/>
          <a:lstStyle/>
          <a:p>
            <a:r>
              <a:rPr lang="zh-CN" altLang="en-US" dirty="0"/>
              <a:t>新闻传播文书概述</a:t>
            </a:r>
          </a:p>
        </p:txBody>
      </p:sp>
    </p:spTree>
    <p:extLst>
      <p:ext uri="{BB962C8B-B14F-4D97-AF65-F5344CB8AC3E}">
        <p14:creationId xmlns:p14="http://schemas.microsoft.com/office/powerpoint/2010/main" val="114026244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D020CB-1116-61E7-6D77-EEFF1307C85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9477E10-4CDC-963E-15C8-898BA4D005D7}"/>
              </a:ext>
            </a:extLst>
          </p:cNvPr>
          <p:cNvSpPr>
            <a:spLocks noGrp="1"/>
          </p:cNvSpPr>
          <p:nvPr>
            <p:ph type="body" sz="quarter" idx="11"/>
          </p:nvPr>
        </p:nvSpPr>
        <p:spPr>
          <a:xfrm>
            <a:off x="337294" y="2477378"/>
            <a:ext cx="11275585" cy="2571666"/>
          </a:xfrm>
        </p:spPr>
        <p:txBody>
          <a:bodyPr/>
          <a:lstStyle/>
          <a:p>
            <a:r>
              <a:rPr lang="zh-CN" altLang="en-US" dirty="0"/>
              <a:t>三、新闻的功能</a:t>
            </a:r>
            <a:endParaRPr lang="en-US" altLang="zh-CN" dirty="0"/>
          </a:p>
          <a:p>
            <a:r>
              <a:rPr lang="en-US" altLang="zh-CN" dirty="0"/>
              <a:t>2. </a:t>
            </a:r>
            <a:r>
              <a:rPr lang="zh-CN" altLang="en-US" dirty="0"/>
              <a:t>舆论引导功能</a:t>
            </a:r>
            <a:endParaRPr lang="en-US" altLang="zh-CN" dirty="0"/>
          </a:p>
          <a:p>
            <a:r>
              <a:rPr lang="zh-CN" altLang="en-US" dirty="0"/>
              <a:t>新闻通过报道热点事件、解读政策法规、评论社会现象等方式，引导公众形成正确的价值判断和行为取向。在舆论场中，新闻媒体往往发挥着“风向标”的作用，影响公众的认知与态度。</a:t>
            </a:r>
          </a:p>
        </p:txBody>
      </p:sp>
      <p:sp>
        <p:nvSpPr>
          <p:cNvPr id="4" name="文本占位符 3">
            <a:extLst>
              <a:ext uri="{FF2B5EF4-FFF2-40B4-BE49-F238E27FC236}">
                <a16:creationId xmlns:a16="http://schemas.microsoft.com/office/drawing/2014/main" id="{A23CEFAC-A97F-6EE1-0748-7D22D61A2810}"/>
              </a:ext>
            </a:extLst>
          </p:cNvPr>
          <p:cNvSpPr>
            <a:spLocks noGrp="1"/>
          </p:cNvSpPr>
          <p:nvPr>
            <p:ph type="body" sz="quarter" idx="10"/>
          </p:nvPr>
        </p:nvSpPr>
        <p:spPr/>
        <p:txBody>
          <a:bodyPr/>
          <a:lstStyle/>
          <a:p>
            <a:r>
              <a:rPr lang="zh-CN" altLang="en-US" dirty="0"/>
              <a:t>新闻传播文书概述</a:t>
            </a:r>
          </a:p>
        </p:txBody>
      </p:sp>
    </p:spTree>
    <p:extLst>
      <p:ext uri="{BB962C8B-B14F-4D97-AF65-F5344CB8AC3E}">
        <p14:creationId xmlns:p14="http://schemas.microsoft.com/office/powerpoint/2010/main" val="292716289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97AD85-248B-5EA9-5C5D-FD00922C9C8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80EFD93-7C2A-DA06-5C45-1F602EAB69BD}"/>
              </a:ext>
            </a:extLst>
          </p:cNvPr>
          <p:cNvSpPr>
            <a:spLocks noGrp="1"/>
          </p:cNvSpPr>
          <p:nvPr>
            <p:ph type="body" sz="quarter" idx="11"/>
          </p:nvPr>
        </p:nvSpPr>
        <p:spPr>
          <a:xfrm>
            <a:off x="337294" y="2731293"/>
            <a:ext cx="11275585" cy="2063835"/>
          </a:xfrm>
        </p:spPr>
        <p:txBody>
          <a:bodyPr/>
          <a:lstStyle/>
          <a:p>
            <a:r>
              <a:rPr lang="zh-CN" altLang="en-US" dirty="0"/>
              <a:t>三、新闻的功能</a:t>
            </a:r>
            <a:endParaRPr lang="en-US" altLang="zh-CN" dirty="0"/>
          </a:p>
          <a:p>
            <a:r>
              <a:rPr lang="en-US" altLang="zh-CN" dirty="0"/>
              <a:t>3. </a:t>
            </a:r>
            <a:r>
              <a:rPr lang="zh-CN" altLang="en-US" dirty="0"/>
              <a:t>社会监督功能</a:t>
            </a:r>
            <a:endParaRPr lang="en-US" altLang="zh-CN" dirty="0"/>
          </a:p>
          <a:p>
            <a:r>
              <a:rPr lang="zh-CN" altLang="en-US" dirty="0"/>
              <a:t>新闻媒体在社会监督中发挥着不可替代的作用。通过揭露问题、批评不良现象、监督政府行为，新闻有助于推动权力透明，维护社会公正，促进法治建设。</a:t>
            </a:r>
          </a:p>
        </p:txBody>
      </p:sp>
      <p:sp>
        <p:nvSpPr>
          <p:cNvPr id="4" name="文本占位符 3">
            <a:extLst>
              <a:ext uri="{FF2B5EF4-FFF2-40B4-BE49-F238E27FC236}">
                <a16:creationId xmlns:a16="http://schemas.microsoft.com/office/drawing/2014/main" id="{CD077D84-B6C8-1801-66C2-C5CCCC46DAB7}"/>
              </a:ext>
            </a:extLst>
          </p:cNvPr>
          <p:cNvSpPr>
            <a:spLocks noGrp="1"/>
          </p:cNvSpPr>
          <p:nvPr>
            <p:ph type="body" sz="quarter" idx="10"/>
          </p:nvPr>
        </p:nvSpPr>
        <p:spPr/>
        <p:txBody>
          <a:bodyPr/>
          <a:lstStyle/>
          <a:p>
            <a:r>
              <a:rPr lang="zh-CN" altLang="en-US" dirty="0"/>
              <a:t>新闻传播文书概述</a:t>
            </a:r>
          </a:p>
        </p:txBody>
      </p:sp>
    </p:spTree>
    <p:extLst>
      <p:ext uri="{BB962C8B-B14F-4D97-AF65-F5344CB8AC3E}">
        <p14:creationId xmlns:p14="http://schemas.microsoft.com/office/powerpoint/2010/main" val="185657812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D07AE5-4181-4CE8-B9EC-ECB005C1E43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4E3D48B-E47C-E3D6-1E1F-BFAF74ECB9FC}"/>
              </a:ext>
            </a:extLst>
          </p:cNvPr>
          <p:cNvSpPr>
            <a:spLocks noGrp="1"/>
          </p:cNvSpPr>
          <p:nvPr>
            <p:ph type="body" sz="quarter" idx="11"/>
          </p:nvPr>
        </p:nvSpPr>
        <p:spPr>
          <a:xfrm>
            <a:off x="337294" y="2731293"/>
            <a:ext cx="11275585" cy="2063835"/>
          </a:xfrm>
        </p:spPr>
        <p:txBody>
          <a:bodyPr/>
          <a:lstStyle/>
          <a:p>
            <a:r>
              <a:rPr lang="zh-CN" altLang="en-US" dirty="0"/>
              <a:t>三、新闻的功能</a:t>
            </a:r>
            <a:endParaRPr lang="en-US" altLang="zh-CN" dirty="0"/>
          </a:p>
          <a:p>
            <a:r>
              <a:rPr lang="en-US" altLang="zh-CN" dirty="0"/>
              <a:t>4. </a:t>
            </a:r>
            <a:r>
              <a:rPr lang="zh-CN" altLang="en-US" dirty="0"/>
              <a:t>文化教育功能</a:t>
            </a:r>
            <a:endParaRPr lang="en-US" altLang="zh-CN" dirty="0"/>
          </a:p>
          <a:p>
            <a:r>
              <a:rPr lang="zh-CN" altLang="en-US" dirty="0"/>
              <a:t>新闻不仅是事实的记录者，也是价值观的传播者。它在报道事件的同时，往往传递着文化理念、道德规范和社会责任，对公众尤其是青少年具有潜移默化的教育作用。</a:t>
            </a:r>
          </a:p>
        </p:txBody>
      </p:sp>
      <p:sp>
        <p:nvSpPr>
          <p:cNvPr id="4" name="文本占位符 3">
            <a:extLst>
              <a:ext uri="{FF2B5EF4-FFF2-40B4-BE49-F238E27FC236}">
                <a16:creationId xmlns:a16="http://schemas.microsoft.com/office/drawing/2014/main" id="{DEBD9E07-C18C-434F-4837-6E817A3EC325}"/>
              </a:ext>
            </a:extLst>
          </p:cNvPr>
          <p:cNvSpPr>
            <a:spLocks noGrp="1"/>
          </p:cNvSpPr>
          <p:nvPr>
            <p:ph type="body" sz="quarter" idx="10"/>
          </p:nvPr>
        </p:nvSpPr>
        <p:spPr/>
        <p:txBody>
          <a:bodyPr/>
          <a:lstStyle/>
          <a:p>
            <a:r>
              <a:rPr lang="zh-CN" altLang="en-US" dirty="0"/>
              <a:t>新闻传播文书概述</a:t>
            </a:r>
          </a:p>
        </p:txBody>
      </p:sp>
    </p:spTree>
    <p:extLst>
      <p:ext uri="{BB962C8B-B14F-4D97-AF65-F5344CB8AC3E}">
        <p14:creationId xmlns:p14="http://schemas.microsoft.com/office/powerpoint/2010/main" val="69128863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A06B4E-F1E4-4471-0298-6C3B74E488C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CAB8BCD-15AB-0039-E9C5-8285B7D83E70}"/>
              </a:ext>
            </a:extLst>
          </p:cNvPr>
          <p:cNvSpPr>
            <a:spLocks noGrp="1"/>
          </p:cNvSpPr>
          <p:nvPr>
            <p:ph type="body" sz="quarter" idx="11"/>
          </p:nvPr>
        </p:nvSpPr>
        <p:spPr>
          <a:xfrm>
            <a:off x="337294" y="2477384"/>
            <a:ext cx="11275585" cy="2571666"/>
          </a:xfrm>
        </p:spPr>
        <p:txBody>
          <a:bodyPr/>
          <a:lstStyle/>
          <a:p>
            <a:r>
              <a:rPr lang="zh-CN" altLang="en-US" dirty="0"/>
              <a:t>二、应用文写作的材料</a:t>
            </a:r>
            <a:endParaRPr lang="en-US" altLang="zh-CN" dirty="0"/>
          </a:p>
          <a:p>
            <a:r>
              <a:rPr lang="zh-CN" altLang="en-US" dirty="0"/>
              <a:t>（四）材料的使用</a:t>
            </a:r>
            <a:endParaRPr lang="en-US" altLang="zh-CN" dirty="0"/>
          </a:p>
          <a:p>
            <a:r>
              <a:rPr lang="en-US" altLang="zh-CN" dirty="0"/>
              <a:t>2. </a:t>
            </a:r>
            <a:r>
              <a:rPr lang="zh-CN" altLang="en-US" dirty="0"/>
              <a:t>主次分明，详略得当</a:t>
            </a:r>
            <a:endParaRPr lang="en-US" altLang="zh-CN" dirty="0"/>
          </a:p>
          <a:p>
            <a:r>
              <a:rPr lang="zh-CN" altLang="en-US" dirty="0"/>
              <a:t>主材料应详细展开，次要材料可简略带过；读者不熟悉的内容应详述，熟悉的内容可略写。核心材料如同“红花”，辅助材料如同“绿叶”，二者配合得当，才能突出主旨。</a:t>
            </a:r>
            <a:endParaRPr lang="en-US" altLang="zh-CN" dirty="0"/>
          </a:p>
        </p:txBody>
      </p:sp>
      <p:sp>
        <p:nvSpPr>
          <p:cNvPr id="4" name="文本占位符 3">
            <a:extLst>
              <a:ext uri="{FF2B5EF4-FFF2-40B4-BE49-F238E27FC236}">
                <a16:creationId xmlns:a16="http://schemas.microsoft.com/office/drawing/2014/main" id="{8FB6317A-3A57-D158-DBAD-86B02F0BAE88}"/>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95741728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AE0BDE-5D9C-861B-762B-BE486D27CF0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CD3AA2F-EF89-9962-4585-973036F93060}"/>
              </a:ext>
            </a:extLst>
          </p:cNvPr>
          <p:cNvSpPr>
            <a:spLocks noGrp="1"/>
          </p:cNvSpPr>
          <p:nvPr>
            <p:ph type="body" sz="quarter" idx="11"/>
          </p:nvPr>
        </p:nvSpPr>
        <p:spPr>
          <a:xfrm>
            <a:off x="337294" y="2731293"/>
            <a:ext cx="11275585" cy="2063835"/>
          </a:xfrm>
        </p:spPr>
        <p:txBody>
          <a:bodyPr/>
          <a:lstStyle/>
          <a:p>
            <a:r>
              <a:rPr lang="zh-CN" altLang="en-US" dirty="0"/>
              <a:t>三、新闻的功能</a:t>
            </a:r>
            <a:endParaRPr lang="en-US" altLang="zh-CN" dirty="0"/>
          </a:p>
          <a:p>
            <a:r>
              <a:rPr lang="en-US" altLang="zh-CN" dirty="0"/>
              <a:t>5. </a:t>
            </a:r>
            <a:r>
              <a:rPr lang="zh-CN" altLang="en-US" dirty="0"/>
              <a:t>服务公众功能</a:t>
            </a:r>
            <a:endParaRPr lang="en-US" altLang="zh-CN" dirty="0"/>
          </a:p>
          <a:p>
            <a:r>
              <a:rPr lang="zh-CN" altLang="en-US" dirty="0"/>
              <a:t>新闻还具有服务社会的功能，如提供生活资讯、健康知识、就业信息等，为公众的日常生活提供便利和指导，增强新闻的实用性和贴近性。</a:t>
            </a:r>
          </a:p>
        </p:txBody>
      </p:sp>
      <p:sp>
        <p:nvSpPr>
          <p:cNvPr id="4" name="文本占位符 3">
            <a:extLst>
              <a:ext uri="{FF2B5EF4-FFF2-40B4-BE49-F238E27FC236}">
                <a16:creationId xmlns:a16="http://schemas.microsoft.com/office/drawing/2014/main" id="{49058E98-7A24-4F47-5C0E-79B6910F9810}"/>
              </a:ext>
            </a:extLst>
          </p:cNvPr>
          <p:cNvSpPr>
            <a:spLocks noGrp="1"/>
          </p:cNvSpPr>
          <p:nvPr>
            <p:ph type="body" sz="quarter" idx="10"/>
          </p:nvPr>
        </p:nvSpPr>
        <p:spPr/>
        <p:txBody>
          <a:bodyPr/>
          <a:lstStyle/>
          <a:p>
            <a:r>
              <a:rPr lang="zh-CN" altLang="en-US" dirty="0"/>
              <a:t>新闻传播文书概述</a:t>
            </a:r>
          </a:p>
        </p:txBody>
      </p:sp>
    </p:spTree>
    <p:extLst>
      <p:ext uri="{BB962C8B-B14F-4D97-AF65-F5344CB8AC3E}">
        <p14:creationId xmlns:p14="http://schemas.microsoft.com/office/powerpoint/2010/main" val="323701141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5F2C8533-C32D-C0F9-F997-5150F4EB560B}"/>
              </a:ext>
            </a:extLst>
          </p:cNvPr>
          <p:cNvSpPr>
            <a:spLocks noGrp="1"/>
          </p:cNvSpPr>
          <p:nvPr>
            <p:ph type="body" sz="quarter" idx="11"/>
          </p:nvPr>
        </p:nvSpPr>
        <p:spPr/>
        <p:txBody>
          <a:bodyPr/>
          <a:lstStyle/>
          <a:p>
            <a:r>
              <a:rPr lang="zh-CN" altLang="en-US" dirty="0"/>
              <a:t>第二节</a:t>
            </a:r>
          </a:p>
        </p:txBody>
      </p:sp>
      <p:sp>
        <p:nvSpPr>
          <p:cNvPr id="5" name="文本占位符 4">
            <a:extLst>
              <a:ext uri="{FF2B5EF4-FFF2-40B4-BE49-F238E27FC236}">
                <a16:creationId xmlns:a16="http://schemas.microsoft.com/office/drawing/2014/main" id="{B143B39B-0F48-271A-E54B-1657820C5077}"/>
              </a:ext>
            </a:extLst>
          </p:cNvPr>
          <p:cNvSpPr>
            <a:spLocks noGrp="1"/>
          </p:cNvSpPr>
          <p:nvPr>
            <p:ph type="body" sz="quarter" idx="12"/>
          </p:nvPr>
        </p:nvSpPr>
        <p:spPr/>
        <p:txBody>
          <a:bodyPr/>
          <a:lstStyle/>
          <a:p>
            <a:r>
              <a:rPr lang="zh-CN" altLang="en-US" dirty="0"/>
              <a:t>常用新闻传播文书写作</a:t>
            </a:r>
          </a:p>
        </p:txBody>
      </p:sp>
    </p:spTree>
    <p:extLst>
      <p:ext uri="{BB962C8B-B14F-4D97-AF65-F5344CB8AC3E}">
        <p14:creationId xmlns:p14="http://schemas.microsoft.com/office/powerpoint/2010/main" val="165278444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AF4655D8-DC87-4C85-992F-1A8759828D64}"/>
              </a:ext>
            </a:extLst>
          </p:cNvPr>
          <p:cNvSpPr>
            <a:spLocks noGrp="1"/>
          </p:cNvSpPr>
          <p:nvPr>
            <p:ph type="body" sz="quarter" idx="11"/>
          </p:nvPr>
        </p:nvSpPr>
        <p:spPr>
          <a:xfrm>
            <a:off x="337294" y="1207797"/>
            <a:ext cx="11275585" cy="5110823"/>
          </a:xfrm>
        </p:spPr>
        <p:txBody>
          <a:bodyPr/>
          <a:lstStyle/>
          <a:p>
            <a:r>
              <a:rPr lang="zh-CN" altLang="en-US" dirty="0"/>
              <a:t>一、消息</a:t>
            </a:r>
            <a:endParaRPr lang="en-US" altLang="zh-CN" dirty="0"/>
          </a:p>
          <a:p>
            <a:r>
              <a:rPr lang="zh-CN" altLang="en-US" dirty="0"/>
              <a:t>（一）消息的特点</a:t>
            </a:r>
            <a:endParaRPr lang="en-US" altLang="zh-CN" dirty="0"/>
          </a:p>
          <a:p>
            <a:pPr marL="1074738" indent="-342900">
              <a:buSzPct val="80000"/>
              <a:buFont typeface="Wingdings" panose="05000000000000000000" pitchFamily="2" charset="2"/>
              <a:buChar char="l"/>
            </a:pPr>
            <a:r>
              <a:rPr lang="zh-CN" altLang="en-US" dirty="0"/>
              <a:t>时效性强：消息的生命在于“新”，消息报道新近发生或正在发生的事件，具有极强的时效性，强调“快”字当头。</a:t>
            </a:r>
            <a:endParaRPr lang="en-US" altLang="zh-CN" dirty="0"/>
          </a:p>
          <a:p>
            <a:pPr marL="1074738" indent="-342900">
              <a:buSzPct val="80000"/>
              <a:buFont typeface="Wingdings" panose="05000000000000000000" pitchFamily="2" charset="2"/>
              <a:buChar char="l"/>
            </a:pPr>
            <a:r>
              <a:rPr lang="zh-CN" altLang="en-US" dirty="0"/>
              <a:t>内容真实：消息必须建立在客观事实的基础之上，不得虚构、夸大或歪曲事实。真实性是消息的底线，也是其公信力的来源。</a:t>
            </a:r>
            <a:endParaRPr lang="en-US" altLang="zh-CN" dirty="0"/>
          </a:p>
          <a:p>
            <a:pPr marL="1074738" indent="-342900">
              <a:buSzPct val="80000"/>
              <a:buFont typeface="Wingdings" panose="05000000000000000000" pitchFamily="2" charset="2"/>
              <a:buChar char="l"/>
            </a:pPr>
            <a:r>
              <a:rPr lang="zh-CN" altLang="en-US" dirty="0"/>
              <a:t>语言简洁：消息语言要求简明扼要、通俗易懂，避免冗长啰唆，力求用最短的篇幅传递最丰富的信息。</a:t>
            </a:r>
            <a:endParaRPr lang="en-US" altLang="zh-CN" dirty="0"/>
          </a:p>
          <a:p>
            <a:pPr marL="1074738" indent="-342900">
              <a:buSzPct val="80000"/>
              <a:buFont typeface="Wingdings" panose="05000000000000000000" pitchFamily="2" charset="2"/>
              <a:buChar char="l"/>
            </a:pPr>
            <a:r>
              <a:rPr lang="zh-CN" altLang="en-US" dirty="0"/>
              <a:t>结构清晰：消息通常由标题、导语、主体、结尾四部分构成，结构规范、条理分明，便于阅读和理解。</a:t>
            </a:r>
          </a:p>
        </p:txBody>
      </p:sp>
      <p:sp>
        <p:nvSpPr>
          <p:cNvPr id="4" name="文本占位符 3">
            <a:extLst>
              <a:ext uri="{FF2B5EF4-FFF2-40B4-BE49-F238E27FC236}">
                <a16:creationId xmlns:a16="http://schemas.microsoft.com/office/drawing/2014/main" id="{DC122104-CACA-0AF0-9529-710961607E4B}"/>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281077475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1BCF2B-58D6-472E-0F32-9015C545977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DCFAF6F-593E-F3CA-011C-D97F9CB734C3}"/>
              </a:ext>
            </a:extLst>
          </p:cNvPr>
          <p:cNvSpPr>
            <a:spLocks noGrp="1"/>
          </p:cNvSpPr>
          <p:nvPr>
            <p:ph type="body" sz="quarter" idx="11"/>
          </p:nvPr>
        </p:nvSpPr>
        <p:spPr>
          <a:xfrm>
            <a:off x="337294" y="1715628"/>
            <a:ext cx="11275585" cy="4095160"/>
          </a:xfrm>
        </p:spPr>
        <p:txBody>
          <a:bodyPr/>
          <a:lstStyle/>
          <a:p>
            <a:r>
              <a:rPr lang="zh-CN" altLang="en-US" dirty="0"/>
              <a:t>一、消息</a:t>
            </a:r>
            <a:endParaRPr lang="en-US" altLang="zh-CN" dirty="0"/>
          </a:p>
          <a:p>
            <a:r>
              <a:rPr lang="zh-CN" altLang="en-US" dirty="0"/>
              <a:t>（一）消息的特点</a:t>
            </a:r>
            <a:endParaRPr lang="en-US" altLang="zh-CN" dirty="0"/>
          </a:p>
          <a:p>
            <a:pPr marL="1074738" indent="-342900">
              <a:buSzPct val="80000"/>
              <a:buFont typeface="Wingdings" panose="05000000000000000000" pitchFamily="2" charset="2"/>
              <a:buChar char="l"/>
            </a:pPr>
            <a:r>
              <a:rPr lang="zh-CN" altLang="en-US" dirty="0"/>
              <a:t>一事一报：消息强调“一事一报”，即一篇消息集中报道一个新闻事件，突出重点，避免信息混杂。</a:t>
            </a:r>
            <a:endParaRPr lang="en-US" altLang="zh-CN" dirty="0"/>
          </a:p>
          <a:p>
            <a:pPr marL="1074738" indent="-342900">
              <a:buSzPct val="80000"/>
              <a:buFont typeface="Wingdings" panose="05000000000000000000" pitchFamily="2" charset="2"/>
              <a:buChar char="l"/>
            </a:pPr>
            <a:r>
              <a:rPr lang="zh-CN" altLang="en-US" dirty="0"/>
              <a:t>表达客观：消息以叙述为主要表达方式，不强调主观情感，也不作过多评论，力求客观公正地呈现事实。</a:t>
            </a:r>
            <a:endParaRPr lang="en-US" altLang="zh-CN" dirty="0"/>
          </a:p>
          <a:p>
            <a:pPr marL="1074738" indent="-342900">
              <a:buSzPct val="80000"/>
              <a:buFont typeface="Wingdings" panose="05000000000000000000" pitchFamily="2" charset="2"/>
              <a:buChar char="l"/>
            </a:pPr>
            <a:r>
              <a:rPr lang="zh-CN" altLang="en-US" dirty="0"/>
              <a:t>传播广泛：消息适用于各种新闻媒介，如报纸、广播、电视、网络等，是现代社会信息传播最有效的手段之一。</a:t>
            </a:r>
          </a:p>
        </p:txBody>
      </p:sp>
      <p:sp>
        <p:nvSpPr>
          <p:cNvPr id="4" name="文本占位符 3">
            <a:extLst>
              <a:ext uri="{FF2B5EF4-FFF2-40B4-BE49-F238E27FC236}">
                <a16:creationId xmlns:a16="http://schemas.microsoft.com/office/drawing/2014/main" id="{5FCE30A6-DD1A-6B7E-0A3D-DF3413C0E3C2}"/>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83424095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9A770C-A6B7-4798-E2F3-838352B2E7A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8993DE8-AFA1-FAF9-CD0A-56F0C971B0F8}"/>
              </a:ext>
            </a:extLst>
          </p:cNvPr>
          <p:cNvSpPr>
            <a:spLocks noGrp="1"/>
          </p:cNvSpPr>
          <p:nvPr>
            <p:ph type="body" sz="quarter" idx="11"/>
          </p:nvPr>
        </p:nvSpPr>
        <p:spPr>
          <a:xfrm>
            <a:off x="337294" y="2223461"/>
            <a:ext cx="11275585" cy="3079497"/>
          </a:xfrm>
        </p:spPr>
        <p:txBody>
          <a:bodyPr/>
          <a:lstStyle/>
          <a:p>
            <a:r>
              <a:rPr lang="zh-CN" altLang="en-US" dirty="0"/>
              <a:t>一、消息</a:t>
            </a:r>
            <a:endParaRPr lang="en-US" altLang="zh-CN" dirty="0"/>
          </a:p>
          <a:p>
            <a:r>
              <a:rPr lang="zh-CN" altLang="en-US" dirty="0"/>
              <a:t>（二）消息的类型</a:t>
            </a:r>
            <a:endParaRPr lang="en-US" altLang="zh-CN" dirty="0"/>
          </a:p>
          <a:p>
            <a:r>
              <a:rPr lang="en-US" altLang="zh-CN" dirty="0"/>
              <a:t>1. </a:t>
            </a:r>
            <a:r>
              <a:rPr lang="zh-CN" altLang="en-US" dirty="0"/>
              <a:t>动态消息</a:t>
            </a:r>
            <a:endParaRPr lang="en-US" altLang="zh-CN" dirty="0"/>
          </a:p>
          <a:p>
            <a:r>
              <a:rPr lang="zh-CN" altLang="en-US" dirty="0"/>
              <a:t>动态消息是最常见的消息类型，用于报道正在发生或刚刚发生的单一事件。其特点是时效性强、内容集中、结构紧凑，通常遵循“开门见山、一事一报”的原则，突出事件的最新进展。</a:t>
            </a:r>
          </a:p>
        </p:txBody>
      </p:sp>
      <p:sp>
        <p:nvSpPr>
          <p:cNvPr id="4" name="文本占位符 3">
            <a:extLst>
              <a:ext uri="{FF2B5EF4-FFF2-40B4-BE49-F238E27FC236}">
                <a16:creationId xmlns:a16="http://schemas.microsoft.com/office/drawing/2014/main" id="{DBC811FE-A265-A8CB-5D03-1F418C3D135A}"/>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117285253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F077E2-9F70-D870-730D-AAFACECC36C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D304AC7-678D-0449-672B-F0A31EEC592A}"/>
              </a:ext>
            </a:extLst>
          </p:cNvPr>
          <p:cNvSpPr>
            <a:spLocks noGrp="1"/>
          </p:cNvSpPr>
          <p:nvPr>
            <p:ph type="body" sz="quarter" idx="11"/>
          </p:nvPr>
        </p:nvSpPr>
        <p:spPr>
          <a:xfrm>
            <a:off x="337294" y="2223461"/>
            <a:ext cx="11275585" cy="3079497"/>
          </a:xfrm>
        </p:spPr>
        <p:txBody>
          <a:bodyPr/>
          <a:lstStyle/>
          <a:p>
            <a:r>
              <a:rPr lang="zh-CN" altLang="en-US" dirty="0"/>
              <a:t>一、消息</a:t>
            </a:r>
            <a:endParaRPr lang="en-US" altLang="zh-CN" dirty="0"/>
          </a:p>
          <a:p>
            <a:r>
              <a:rPr lang="zh-CN" altLang="en-US" dirty="0"/>
              <a:t>（二）消息的类型</a:t>
            </a:r>
            <a:endParaRPr lang="en-US" altLang="zh-CN" dirty="0"/>
          </a:p>
          <a:p>
            <a:r>
              <a:rPr lang="en-US" altLang="zh-CN" dirty="0"/>
              <a:t>2. </a:t>
            </a:r>
            <a:r>
              <a:rPr lang="zh-CN" altLang="en-US" dirty="0"/>
              <a:t>综合消息</a:t>
            </a:r>
            <a:endParaRPr lang="en-US" altLang="zh-CN" dirty="0"/>
          </a:p>
          <a:p>
            <a:r>
              <a:rPr lang="zh-CN" altLang="en-US" dirty="0"/>
              <a:t>综合消息是对某一领域、某一地区或某一时期带有全局性的动态、问题或成就的综合报道。它要求信息全面、典型事例丰富，注重点面结合、观点与材料统一，适用于反映宏观形势或趋势。</a:t>
            </a:r>
          </a:p>
        </p:txBody>
      </p:sp>
      <p:sp>
        <p:nvSpPr>
          <p:cNvPr id="4" name="文本占位符 3">
            <a:extLst>
              <a:ext uri="{FF2B5EF4-FFF2-40B4-BE49-F238E27FC236}">
                <a16:creationId xmlns:a16="http://schemas.microsoft.com/office/drawing/2014/main" id="{7B9000D6-61E0-9526-30E2-A18FF12BCF09}"/>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207986315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B18810-464C-9A05-837D-CFF00865C5F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D99D397-A9FA-D4DF-94F9-6446CF66E507}"/>
              </a:ext>
            </a:extLst>
          </p:cNvPr>
          <p:cNvSpPr>
            <a:spLocks noGrp="1"/>
          </p:cNvSpPr>
          <p:nvPr>
            <p:ph type="body" sz="quarter" idx="11"/>
          </p:nvPr>
        </p:nvSpPr>
        <p:spPr>
          <a:xfrm>
            <a:off x="337294" y="2477376"/>
            <a:ext cx="11275585" cy="2571666"/>
          </a:xfrm>
        </p:spPr>
        <p:txBody>
          <a:bodyPr/>
          <a:lstStyle/>
          <a:p>
            <a:r>
              <a:rPr lang="zh-CN" altLang="en-US" dirty="0"/>
              <a:t>一、消息</a:t>
            </a:r>
            <a:endParaRPr lang="en-US" altLang="zh-CN" dirty="0"/>
          </a:p>
          <a:p>
            <a:r>
              <a:rPr lang="zh-CN" altLang="en-US" dirty="0"/>
              <a:t>（二）消息的类型</a:t>
            </a:r>
            <a:endParaRPr lang="en-US" altLang="zh-CN" dirty="0"/>
          </a:p>
          <a:p>
            <a:r>
              <a:rPr lang="en-US" altLang="zh-CN" dirty="0"/>
              <a:t>3. </a:t>
            </a:r>
            <a:r>
              <a:rPr lang="zh-CN" altLang="en-US" dirty="0"/>
              <a:t>经验性消息</a:t>
            </a:r>
            <a:endParaRPr lang="en-US" altLang="zh-CN" dirty="0"/>
          </a:p>
          <a:p>
            <a:r>
              <a:rPr lang="zh-CN" altLang="en-US" dirty="0"/>
              <a:t>这类消息主要报道先进典型单位或个人的成功经验，具有推广价值。其写作重点是通过具体事实反映经验做法，强调实用性、可操作性，通常篇幅较长，内容翔实。</a:t>
            </a:r>
          </a:p>
        </p:txBody>
      </p:sp>
      <p:sp>
        <p:nvSpPr>
          <p:cNvPr id="4" name="文本占位符 3">
            <a:extLst>
              <a:ext uri="{FF2B5EF4-FFF2-40B4-BE49-F238E27FC236}">
                <a16:creationId xmlns:a16="http://schemas.microsoft.com/office/drawing/2014/main" id="{10F21D57-EA32-A0FC-D9D4-FE13DD3F3BA3}"/>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275876653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1C67EC-A119-510B-9843-8CD1AC48030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DD90D1E-2B7C-91FC-6B4C-315F801FD5BC}"/>
              </a:ext>
            </a:extLst>
          </p:cNvPr>
          <p:cNvSpPr>
            <a:spLocks noGrp="1"/>
          </p:cNvSpPr>
          <p:nvPr>
            <p:ph type="body" sz="quarter" idx="11"/>
          </p:nvPr>
        </p:nvSpPr>
        <p:spPr>
          <a:xfrm>
            <a:off x="337294" y="2477376"/>
            <a:ext cx="11275585" cy="2571666"/>
          </a:xfrm>
        </p:spPr>
        <p:txBody>
          <a:bodyPr/>
          <a:lstStyle/>
          <a:p>
            <a:r>
              <a:rPr lang="zh-CN" altLang="en-US" dirty="0"/>
              <a:t>一、消息</a:t>
            </a:r>
            <a:endParaRPr lang="en-US" altLang="zh-CN" dirty="0"/>
          </a:p>
          <a:p>
            <a:r>
              <a:rPr lang="zh-CN" altLang="en-US" dirty="0"/>
              <a:t>（二）消息的类型</a:t>
            </a:r>
            <a:endParaRPr lang="en-US" altLang="zh-CN" dirty="0"/>
          </a:p>
          <a:p>
            <a:r>
              <a:rPr lang="en-US" altLang="zh-CN" dirty="0"/>
              <a:t>4. </a:t>
            </a:r>
            <a:r>
              <a:rPr lang="zh-CN" altLang="en-US" dirty="0"/>
              <a:t>述评性消息</a:t>
            </a:r>
            <a:endParaRPr lang="en-US" altLang="zh-CN" dirty="0"/>
          </a:p>
          <a:p>
            <a:r>
              <a:rPr lang="zh-CN" altLang="en-US" dirty="0"/>
              <a:t>述评性消息是一种叙述与评论相结合的消息形式，既介绍事实，又进行分析评论。其特点是观点鲜明、逻辑严谨、言简意赅，适用于报道重大事件、政策变化或社会热点问题。</a:t>
            </a:r>
          </a:p>
        </p:txBody>
      </p:sp>
      <p:sp>
        <p:nvSpPr>
          <p:cNvPr id="4" name="文本占位符 3">
            <a:extLst>
              <a:ext uri="{FF2B5EF4-FFF2-40B4-BE49-F238E27FC236}">
                <a16:creationId xmlns:a16="http://schemas.microsoft.com/office/drawing/2014/main" id="{00B40FA9-863C-8EC9-B266-BD78F3DA151D}"/>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91900300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EE3420-E8CF-1947-39FC-1C3A6505DCC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0520007-1886-76E3-E913-2499582817FE}"/>
              </a:ext>
            </a:extLst>
          </p:cNvPr>
          <p:cNvSpPr>
            <a:spLocks noGrp="1"/>
          </p:cNvSpPr>
          <p:nvPr>
            <p:ph type="body" sz="quarter" idx="11"/>
          </p:nvPr>
        </p:nvSpPr>
        <p:spPr>
          <a:xfrm>
            <a:off x="337294" y="2477376"/>
            <a:ext cx="11275585" cy="2571666"/>
          </a:xfrm>
        </p:spPr>
        <p:txBody>
          <a:bodyPr/>
          <a:lstStyle/>
          <a:p>
            <a:r>
              <a:rPr lang="zh-CN" altLang="en-US" dirty="0"/>
              <a:t>一、消息</a:t>
            </a:r>
            <a:endParaRPr lang="en-US" altLang="zh-CN" dirty="0"/>
          </a:p>
          <a:p>
            <a:r>
              <a:rPr lang="zh-CN" altLang="en-US" dirty="0"/>
              <a:t>（二）消息的类型</a:t>
            </a:r>
            <a:endParaRPr lang="en-US" altLang="zh-CN" dirty="0"/>
          </a:p>
          <a:p>
            <a:r>
              <a:rPr lang="en-US" altLang="zh-CN" dirty="0"/>
              <a:t>5. </a:t>
            </a:r>
            <a:r>
              <a:rPr lang="zh-CN" altLang="en-US" dirty="0"/>
              <a:t>人物消息</a:t>
            </a:r>
            <a:endParaRPr lang="en-US" altLang="zh-CN" dirty="0"/>
          </a:p>
          <a:p>
            <a:r>
              <a:rPr lang="zh-CN" altLang="en-US" dirty="0"/>
              <a:t>人物消息是以人物为中心的新闻报道，集中展现其思想、事迹或成就。与人物通讯不同，人物消息不追求细节描写，而是选取典型事实来反映人物的精神面貌。</a:t>
            </a:r>
          </a:p>
        </p:txBody>
      </p:sp>
      <p:sp>
        <p:nvSpPr>
          <p:cNvPr id="4" name="文本占位符 3">
            <a:extLst>
              <a:ext uri="{FF2B5EF4-FFF2-40B4-BE49-F238E27FC236}">
                <a16:creationId xmlns:a16="http://schemas.microsoft.com/office/drawing/2014/main" id="{EE8144EE-C3FA-5C4F-5D59-73677F18C347}"/>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190979755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9320C3-AA8D-B0B5-A184-1A83D640177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B90B99A-FB85-1796-57A6-EE950D65EFE6}"/>
              </a:ext>
            </a:extLst>
          </p:cNvPr>
          <p:cNvSpPr>
            <a:spLocks noGrp="1"/>
          </p:cNvSpPr>
          <p:nvPr>
            <p:ph type="body" sz="quarter" idx="11"/>
          </p:nvPr>
        </p:nvSpPr>
        <p:spPr>
          <a:xfrm>
            <a:off x="337294" y="2477376"/>
            <a:ext cx="11275585" cy="2571666"/>
          </a:xfrm>
        </p:spPr>
        <p:txBody>
          <a:bodyPr/>
          <a:lstStyle/>
          <a:p>
            <a:r>
              <a:rPr lang="zh-CN" altLang="en-US" dirty="0"/>
              <a:t>一、消息</a:t>
            </a:r>
            <a:endParaRPr lang="en-US" altLang="zh-CN" dirty="0"/>
          </a:p>
          <a:p>
            <a:r>
              <a:rPr lang="zh-CN" altLang="en-US" dirty="0"/>
              <a:t>（二）消息的类型</a:t>
            </a:r>
            <a:endParaRPr lang="en-US" altLang="zh-CN" dirty="0"/>
          </a:p>
          <a:p>
            <a:r>
              <a:rPr lang="en-US" altLang="zh-CN" dirty="0"/>
              <a:t>6. </a:t>
            </a:r>
            <a:r>
              <a:rPr lang="zh-CN" altLang="en-US" dirty="0"/>
              <a:t>特写性消息</a:t>
            </a:r>
            <a:endParaRPr lang="en-US" altLang="zh-CN" dirty="0"/>
          </a:p>
          <a:p>
            <a:r>
              <a:rPr lang="zh-CN" altLang="en-US" dirty="0"/>
              <a:t>特写性消息是对新闻事件中的某一局部或细节进行深入描写的消息形式，具有较强的形象性和感染力，适用于表现人物、事件或场景的特殊意义。</a:t>
            </a:r>
          </a:p>
        </p:txBody>
      </p:sp>
      <p:sp>
        <p:nvSpPr>
          <p:cNvPr id="4" name="文本占位符 3">
            <a:extLst>
              <a:ext uri="{FF2B5EF4-FFF2-40B4-BE49-F238E27FC236}">
                <a16:creationId xmlns:a16="http://schemas.microsoft.com/office/drawing/2014/main" id="{2B392B40-2932-EF7A-E963-1FAD3D3E00C7}"/>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5104712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16A0EC-02E5-5CB3-8D4F-A8E934E5B80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7C55B91-F8F4-D7C8-FB59-1D65C266C00B}"/>
              </a:ext>
            </a:extLst>
          </p:cNvPr>
          <p:cNvSpPr>
            <a:spLocks noGrp="1"/>
          </p:cNvSpPr>
          <p:nvPr>
            <p:ph type="body" sz="quarter" idx="11"/>
          </p:nvPr>
        </p:nvSpPr>
        <p:spPr>
          <a:xfrm>
            <a:off x="337294" y="2223469"/>
            <a:ext cx="11275585" cy="3079497"/>
          </a:xfrm>
        </p:spPr>
        <p:txBody>
          <a:bodyPr/>
          <a:lstStyle/>
          <a:p>
            <a:r>
              <a:rPr lang="zh-CN" altLang="en-US" dirty="0"/>
              <a:t>二、应用文写作的材料</a:t>
            </a:r>
            <a:endParaRPr lang="en-US" altLang="zh-CN" dirty="0"/>
          </a:p>
          <a:p>
            <a:r>
              <a:rPr lang="zh-CN" altLang="en-US" dirty="0"/>
              <a:t>（四）材料的使用</a:t>
            </a:r>
            <a:endParaRPr lang="en-US" altLang="zh-CN" dirty="0"/>
          </a:p>
          <a:p>
            <a:r>
              <a:rPr lang="en-US" altLang="zh-CN" dirty="0"/>
              <a:t>3. </a:t>
            </a:r>
            <a:r>
              <a:rPr lang="zh-CN" altLang="en-US" dirty="0"/>
              <a:t>条理清晰，顺序合理</a:t>
            </a:r>
            <a:endParaRPr lang="en-US" altLang="zh-CN" dirty="0"/>
          </a:p>
          <a:p>
            <a:r>
              <a:rPr lang="zh-CN" altLang="en-US" dirty="0"/>
              <a:t>材料的安排应符合人们的认知规律、事物的发展逻辑或材料之间的内在联系。常见的排序方式包括时间顺序、空间顺序、因果顺序、主次顺序等。将不同类型的材料合理搭配使用，如理论材料与事实材料结合、文字材料与数字材料结合等，可以提高整体表达效果。</a:t>
            </a:r>
            <a:endParaRPr lang="en-US" altLang="zh-CN" dirty="0"/>
          </a:p>
        </p:txBody>
      </p:sp>
      <p:sp>
        <p:nvSpPr>
          <p:cNvPr id="4" name="文本占位符 3">
            <a:extLst>
              <a:ext uri="{FF2B5EF4-FFF2-40B4-BE49-F238E27FC236}">
                <a16:creationId xmlns:a16="http://schemas.microsoft.com/office/drawing/2014/main" id="{3C6725E2-6904-B29F-B7E1-66EF7B56414B}"/>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35982030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C77741-C3CF-95A0-F81D-8B16AA930AD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71CFE93-CE4F-CC93-4DE6-1801448956B8}"/>
              </a:ext>
            </a:extLst>
          </p:cNvPr>
          <p:cNvSpPr>
            <a:spLocks noGrp="1"/>
          </p:cNvSpPr>
          <p:nvPr>
            <p:ph type="body" sz="quarter" idx="11"/>
          </p:nvPr>
        </p:nvSpPr>
        <p:spPr>
          <a:xfrm>
            <a:off x="337294" y="2223462"/>
            <a:ext cx="11275585" cy="3079497"/>
          </a:xfrm>
        </p:spPr>
        <p:txBody>
          <a:bodyPr/>
          <a:lstStyle/>
          <a:p>
            <a:r>
              <a:rPr lang="zh-CN" altLang="en-US" dirty="0"/>
              <a:t>一、消息</a:t>
            </a:r>
            <a:endParaRPr lang="en-US" altLang="zh-CN" dirty="0"/>
          </a:p>
          <a:p>
            <a:r>
              <a:rPr lang="zh-CN" altLang="en-US" dirty="0"/>
              <a:t>（三）消息的格式与写法</a:t>
            </a:r>
            <a:endParaRPr lang="en-US" altLang="zh-CN" dirty="0"/>
          </a:p>
          <a:p>
            <a:r>
              <a:rPr lang="en-US" altLang="zh-CN" dirty="0"/>
              <a:t>1. </a:t>
            </a:r>
            <a:r>
              <a:rPr lang="zh-CN" altLang="en-US" dirty="0"/>
              <a:t>标题</a:t>
            </a:r>
            <a:endParaRPr lang="en-US" altLang="zh-CN" dirty="0"/>
          </a:p>
          <a:p>
            <a:r>
              <a:rPr lang="zh-CN" altLang="en-US" dirty="0"/>
              <a:t>标题是消息的“眼睛”，是吸引读者注意力的第一要素。标题应简明扼要、准确生动，能够概括新闻的核心内容。</a:t>
            </a:r>
            <a:endParaRPr lang="en-US" altLang="zh-CN" dirty="0"/>
          </a:p>
          <a:p>
            <a:r>
              <a:rPr lang="zh-CN" altLang="en-US" dirty="0"/>
              <a:t>消息的标题可分为单行式标题和多行式标题。</a:t>
            </a:r>
          </a:p>
        </p:txBody>
      </p:sp>
      <p:sp>
        <p:nvSpPr>
          <p:cNvPr id="4" name="文本占位符 3">
            <a:extLst>
              <a:ext uri="{FF2B5EF4-FFF2-40B4-BE49-F238E27FC236}">
                <a16:creationId xmlns:a16="http://schemas.microsoft.com/office/drawing/2014/main" id="{48362295-3BB5-D6FC-84E5-486A3F5DC410}"/>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333276539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D367AC-A691-577F-5F9D-4C0F1A7C33E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1E9EB28-AFE9-324B-F8DA-D1D6DDF68D3B}"/>
              </a:ext>
            </a:extLst>
          </p:cNvPr>
          <p:cNvSpPr>
            <a:spLocks noGrp="1"/>
          </p:cNvSpPr>
          <p:nvPr>
            <p:ph type="body" sz="quarter" idx="11"/>
          </p:nvPr>
        </p:nvSpPr>
        <p:spPr>
          <a:xfrm>
            <a:off x="337294" y="1969546"/>
            <a:ext cx="11275585" cy="3587329"/>
          </a:xfrm>
        </p:spPr>
        <p:txBody>
          <a:bodyPr/>
          <a:lstStyle/>
          <a:p>
            <a:r>
              <a:rPr lang="zh-CN" altLang="en-US" dirty="0"/>
              <a:t>一、消息</a:t>
            </a:r>
            <a:endParaRPr lang="en-US" altLang="zh-CN" dirty="0"/>
          </a:p>
          <a:p>
            <a:r>
              <a:rPr lang="zh-CN" altLang="en-US" dirty="0"/>
              <a:t>（三）消息的格式与写法</a:t>
            </a:r>
            <a:endParaRPr lang="en-US" altLang="zh-CN" dirty="0"/>
          </a:p>
          <a:p>
            <a:r>
              <a:rPr lang="en-US" altLang="zh-CN" dirty="0"/>
              <a:t>2. </a:t>
            </a:r>
            <a:r>
              <a:rPr lang="zh-CN" altLang="en-US" dirty="0"/>
              <a:t>导语</a:t>
            </a:r>
            <a:endParaRPr lang="en-US" altLang="zh-CN" dirty="0"/>
          </a:p>
          <a:p>
            <a:r>
              <a:rPr lang="zh-CN" altLang="en-US" dirty="0"/>
              <a:t>导语是消息的开头部分，通常位于标题之后，用一句话或一段话概括整篇消息的核心内容，揭示新闻的“</a:t>
            </a:r>
            <a:r>
              <a:rPr lang="en-US" altLang="zh-CN" dirty="0"/>
              <a:t>5W”</a:t>
            </a:r>
            <a:r>
              <a:rPr lang="zh-CN" altLang="en-US" dirty="0"/>
              <a:t>和“</a:t>
            </a:r>
            <a:r>
              <a:rPr lang="en-US" altLang="zh-CN" dirty="0"/>
              <a:t>1H”</a:t>
            </a:r>
            <a:r>
              <a:rPr lang="zh-CN" altLang="en-US" dirty="0"/>
              <a:t>要素（</a:t>
            </a:r>
            <a:r>
              <a:rPr lang="en-US" altLang="zh-CN" dirty="0"/>
              <a:t>when</a:t>
            </a:r>
            <a:r>
              <a:rPr lang="zh-CN" altLang="en-US" dirty="0"/>
              <a:t>、</a:t>
            </a:r>
            <a:r>
              <a:rPr lang="en-US" altLang="zh-CN" dirty="0"/>
              <a:t>where</a:t>
            </a:r>
            <a:r>
              <a:rPr lang="zh-CN" altLang="en-US" dirty="0"/>
              <a:t>、</a:t>
            </a:r>
            <a:r>
              <a:rPr lang="en-US" altLang="zh-CN" dirty="0"/>
              <a:t>who</a:t>
            </a:r>
            <a:r>
              <a:rPr lang="zh-CN" altLang="en-US" dirty="0"/>
              <a:t>、</a:t>
            </a:r>
            <a:r>
              <a:rPr lang="en-US" altLang="zh-CN" dirty="0"/>
              <a:t>what</a:t>
            </a:r>
            <a:r>
              <a:rPr lang="zh-CN" altLang="en-US" dirty="0"/>
              <a:t>、</a:t>
            </a:r>
            <a:r>
              <a:rPr lang="en-US" altLang="zh-CN" dirty="0"/>
              <a:t>why</a:t>
            </a:r>
            <a:r>
              <a:rPr lang="zh-CN" altLang="en-US" dirty="0"/>
              <a:t>、</a:t>
            </a:r>
            <a:r>
              <a:rPr lang="en-US" altLang="zh-CN" dirty="0"/>
              <a:t>how</a:t>
            </a:r>
            <a:r>
              <a:rPr lang="zh-CN" altLang="en-US" dirty="0"/>
              <a:t>），引导读者继续阅读。</a:t>
            </a:r>
            <a:endParaRPr lang="en-US" altLang="zh-CN" dirty="0"/>
          </a:p>
          <a:p>
            <a:r>
              <a:rPr lang="zh-CN" altLang="en-US" dirty="0"/>
              <a:t>导语分为直接性导语和间接性导语两类。</a:t>
            </a:r>
          </a:p>
        </p:txBody>
      </p:sp>
      <p:sp>
        <p:nvSpPr>
          <p:cNvPr id="4" name="文本占位符 3">
            <a:extLst>
              <a:ext uri="{FF2B5EF4-FFF2-40B4-BE49-F238E27FC236}">
                <a16:creationId xmlns:a16="http://schemas.microsoft.com/office/drawing/2014/main" id="{869F0DF4-D3DD-28EF-8AD0-628F4D336F62}"/>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420436664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F4B09E-8C5F-150B-7E92-7E0E0D0ACE5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E60D1CE-AB64-D0CB-9D7F-8CD7A806038C}"/>
              </a:ext>
            </a:extLst>
          </p:cNvPr>
          <p:cNvSpPr>
            <a:spLocks noGrp="1"/>
          </p:cNvSpPr>
          <p:nvPr>
            <p:ph type="body" sz="quarter" idx="11"/>
          </p:nvPr>
        </p:nvSpPr>
        <p:spPr>
          <a:xfrm>
            <a:off x="337294" y="2223463"/>
            <a:ext cx="11275585" cy="3079497"/>
          </a:xfrm>
        </p:spPr>
        <p:txBody>
          <a:bodyPr/>
          <a:lstStyle/>
          <a:p>
            <a:r>
              <a:rPr lang="zh-CN" altLang="en-US" dirty="0"/>
              <a:t>一、消息</a:t>
            </a:r>
            <a:endParaRPr lang="en-US" altLang="zh-CN" dirty="0"/>
          </a:p>
          <a:p>
            <a:r>
              <a:rPr lang="zh-CN" altLang="en-US" dirty="0"/>
              <a:t>（三）消息的格式与写法</a:t>
            </a:r>
            <a:endParaRPr lang="en-US" altLang="zh-CN" dirty="0"/>
          </a:p>
          <a:p>
            <a:r>
              <a:rPr lang="en-US" altLang="zh-CN" dirty="0"/>
              <a:t>3. </a:t>
            </a:r>
            <a:r>
              <a:rPr lang="zh-CN" altLang="en-US" dirty="0"/>
              <a:t>主体</a:t>
            </a:r>
            <a:endParaRPr lang="en-US" altLang="zh-CN" dirty="0"/>
          </a:p>
          <a:p>
            <a:r>
              <a:rPr lang="zh-CN" altLang="en-US" dirty="0"/>
              <a:t>主体是消息的主干部分，紧随导语之后，详细叙述新闻事件的经过、背景、影响等，是展开新闻内容、阐明新闻主题的关键所在。</a:t>
            </a:r>
            <a:endParaRPr lang="en-US" altLang="zh-CN" dirty="0"/>
          </a:p>
          <a:p>
            <a:r>
              <a:rPr lang="zh-CN" altLang="en-US" dirty="0"/>
              <a:t>消息主体的结构主要有倒金字塔结构和金字塔结构两种。</a:t>
            </a:r>
          </a:p>
        </p:txBody>
      </p:sp>
      <p:sp>
        <p:nvSpPr>
          <p:cNvPr id="4" name="文本占位符 3">
            <a:extLst>
              <a:ext uri="{FF2B5EF4-FFF2-40B4-BE49-F238E27FC236}">
                <a16:creationId xmlns:a16="http://schemas.microsoft.com/office/drawing/2014/main" id="{60F5AB4C-D789-D4AC-39DA-737530DBBF5C}"/>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36861273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E5405E-AF91-D3EB-714A-AA0476A3AE9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7757A1A-1C86-7E9E-71A3-032C9F83A443}"/>
              </a:ext>
            </a:extLst>
          </p:cNvPr>
          <p:cNvSpPr>
            <a:spLocks noGrp="1"/>
          </p:cNvSpPr>
          <p:nvPr>
            <p:ph type="body" sz="quarter" idx="11"/>
          </p:nvPr>
        </p:nvSpPr>
        <p:spPr>
          <a:xfrm>
            <a:off x="337294" y="2477379"/>
            <a:ext cx="11275585" cy="2571666"/>
          </a:xfrm>
        </p:spPr>
        <p:txBody>
          <a:bodyPr/>
          <a:lstStyle/>
          <a:p>
            <a:r>
              <a:rPr lang="zh-CN" altLang="en-US" dirty="0"/>
              <a:t>一、消息</a:t>
            </a:r>
            <a:endParaRPr lang="en-US" altLang="zh-CN" dirty="0"/>
          </a:p>
          <a:p>
            <a:r>
              <a:rPr lang="zh-CN" altLang="en-US" dirty="0"/>
              <a:t>（四）消息的写作要求</a:t>
            </a:r>
            <a:endParaRPr lang="en-US" altLang="zh-CN" dirty="0"/>
          </a:p>
          <a:p>
            <a:r>
              <a:rPr lang="en-US" altLang="zh-CN" dirty="0"/>
              <a:t>1. </a:t>
            </a:r>
            <a:r>
              <a:rPr lang="zh-CN" altLang="en-US" dirty="0"/>
              <a:t>迅速及时，讲求时效</a:t>
            </a:r>
            <a:endParaRPr lang="en-US" altLang="zh-CN" dirty="0"/>
          </a:p>
          <a:p>
            <a:r>
              <a:rPr lang="zh-CN" altLang="en-US" dirty="0"/>
              <a:t>消息的生命在于“时效”。写作者应具备敏锐的观察力和快速反应能力，在事件发生后第一时间采写、编辑、发布，确保信息的即时性与准确性。</a:t>
            </a:r>
          </a:p>
        </p:txBody>
      </p:sp>
      <p:sp>
        <p:nvSpPr>
          <p:cNvPr id="4" name="文本占位符 3">
            <a:extLst>
              <a:ext uri="{FF2B5EF4-FFF2-40B4-BE49-F238E27FC236}">
                <a16:creationId xmlns:a16="http://schemas.microsoft.com/office/drawing/2014/main" id="{C0301BF5-2906-7976-184D-7839072021EC}"/>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266061650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E6F577-6FD6-0E34-92E0-B92289A3802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BC0D456-BAF1-F02E-9EED-3D91F8EAACFA}"/>
              </a:ext>
            </a:extLst>
          </p:cNvPr>
          <p:cNvSpPr>
            <a:spLocks noGrp="1"/>
          </p:cNvSpPr>
          <p:nvPr>
            <p:ph type="body" sz="quarter" idx="11"/>
          </p:nvPr>
        </p:nvSpPr>
        <p:spPr>
          <a:xfrm>
            <a:off x="337294" y="2223464"/>
            <a:ext cx="11275585" cy="3079497"/>
          </a:xfrm>
        </p:spPr>
        <p:txBody>
          <a:bodyPr/>
          <a:lstStyle/>
          <a:p>
            <a:r>
              <a:rPr lang="zh-CN" altLang="en-US" dirty="0"/>
              <a:t>一、消息</a:t>
            </a:r>
            <a:endParaRPr lang="en-US" altLang="zh-CN" dirty="0"/>
          </a:p>
          <a:p>
            <a:r>
              <a:rPr lang="zh-CN" altLang="en-US" dirty="0"/>
              <a:t>（四）消息的写作要求</a:t>
            </a:r>
            <a:endParaRPr lang="en-US" altLang="zh-CN" dirty="0"/>
          </a:p>
          <a:p>
            <a:r>
              <a:rPr lang="en-US" altLang="zh-CN" dirty="0"/>
              <a:t>2. </a:t>
            </a:r>
            <a:r>
              <a:rPr lang="zh-CN" altLang="en-US" dirty="0"/>
              <a:t>用事实说话，精选事实</a:t>
            </a:r>
            <a:endParaRPr lang="en-US" altLang="zh-CN" dirty="0"/>
          </a:p>
          <a:p>
            <a:r>
              <a:rPr lang="zh-CN" altLang="en-US" dirty="0"/>
              <a:t>“用事实说话”是消息写作的基本原则。写作者应围绕真实、典型、具有代表性的事实展开报道，避免主观臆断或情绪化表达。虚假消息不仅失去传播价值，还会损害媒体公信力，甚至造成严重社会后果。</a:t>
            </a:r>
          </a:p>
        </p:txBody>
      </p:sp>
      <p:sp>
        <p:nvSpPr>
          <p:cNvPr id="4" name="文本占位符 3">
            <a:extLst>
              <a:ext uri="{FF2B5EF4-FFF2-40B4-BE49-F238E27FC236}">
                <a16:creationId xmlns:a16="http://schemas.microsoft.com/office/drawing/2014/main" id="{8C26BBCC-BB43-A52C-1AA9-B8F56ED9F688}"/>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260113462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6E5F56-27C1-3F43-F7AF-C718728E76A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155EFBF-334C-6FF8-6D1A-A288C2CCE8A9}"/>
              </a:ext>
            </a:extLst>
          </p:cNvPr>
          <p:cNvSpPr>
            <a:spLocks noGrp="1"/>
          </p:cNvSpPr>
          <p:nvPr>
            <p:ph type="body" sz="quarter" idx="11"/>
          </p:nvPr>
        </p:nvSpPr>
        <p:spPr>
          <a:xfrm>
            <a:off x="337294" y="2477379"/>
            <a:ext cx="11275585" cy="2571666"/>
          </a:xfrm>
        </p:spPr>
        <p:txBody>
          <a:bodyPr/>
          <a:lstStyle/>
          <a:p>
            <a:r>
              <a:rPr lang="zh-CN" altLang="en-US" dirty="0"/>
              <a:t>一、消息</a:t>
            </a:r>
            <a:endParaRPr lang="en-US" altLang="zh-CN" dirty="0"/>
          </a:p>
          <a:p>
            <a:r>
              <a:rPr lang="zh-CN" altLang="en-US" dirty="0"/>
              <a:t>（四）消息的写作要求</a:t>
            </a:r>
            <a:endParaRPr lang="en-US" altLang="zh-CN" dirty="0"/>
          </a:p>
          <a:p>
            <a:r>
              <a:rPr lang="en-US" altLang="zh-CN" dirty="0"/>
              <a:t>3. </a:t>
            </a:r>
            <a:r>
              <a:rPr lang="zh-CN" altLang="en-US" dirty="0"/>
              <a:t>政治立场正确，导向鲜明</a:t>
            </a:r>
            <a:endParaRPr lang="en-US" altLang="zh-CN" dirty="0"/>
          </a:p>
          <a:p>
            <a:r>
              <a:rPr lang="zh-CN" altLang="en-US" dirty="0"/>
              <a:t>在消息报道中，必须坚持正确的政治方向和舆论导向。写作者应具备较高的政治理论素养，善于把握党和国家政策，找准切入点，做到宣传有力、导向正确。</a:t>
            </a:r>
          </a:p>
        </p:txBody>
      </p:sp>
      <p:sp>
        <p:nvSpPr>
          <p:cNvPr id="4" name="文本占位符 3">
            <a:extLst>
              <a:ext uri="{FF2B5EF4-FFF2-40B4-BE49-F238E27FC236}">
                <a16:creationId xmlns:a16="http://schemas.microsoft.com/office/drawing/2014/main" id="{38754DD0-FE15-989E-95A6-2F51D2CFB502}"/>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162081300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0E06BA-45FE-50FB-A18B-6BB1F0EFBFA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57252F5-4F40-75CF-8B3C-A9FAFEC510CF}"/>
              </a:ext>
            </a:extLst>
          </p:cNvPr>
          <p:cNvSpPr>
            <a:spLocks noGrp="1"/>
          </p:cNvSpPr>
          <p:nvPr>
            <p:ph type="body" sz="quarter" idx="11"/>
          </p:nvPr>
        </p:nvSpPr>
        <p:spPr>
          <a:xfrm>
            <a:off x="337294" y="2477379"/>
            <a:ext cx="11275585" cy="2571666"/>
          </a:xfrm>
        </p:spPr>
        <p:txBody>
          <a:bodyPr/>
          <a:lstStyle/>
          <a:p>
            <a:r>
              <a:rPr lang="zh-CN" altLang="en-US" dirty="0"/>
              <a:t>一、消息</a:t>
            </a:r>
            <a:endParaRPr lang="en-US" altLang="zh-CN" dirty="0"/>
          </a:p>
          <a:p>
            <a:r>
              <a:rPr lang="zh-CN" altLang="en-US" dirty="0"/>
              <a:t>（四）消息的写作要求</a:t>
            </a:r>
            <a:endParaRPr lang="en-US" altLang="zh-CN" dirty="0"/>
          </a:p>
          <a:p>
            <a:r>
              <a:rPr lang="en-US" altLang="zh-CN" dirty="0"/>
              <a:t>4. </a:t>
            </a:r>
            <a:r>
              <a:rPr lang="zh-CN" altLang="en-US" dirty="0"/>
              <a:t>语言简洁明了，表达生动</a:t>
            </a:r>
            <a:endParaRPr lang="en-US" altLang="zh-CN" dirty="0"/>
          </a:p>
          <a:p>
            <a:r>
              <a:rPr lang="zh-CN" altLang="en-US" dirty="0"/>
              <a:t>活泼消息语言应力求简洁、通俗、生动，避免冗长啰唆、晦涩难懂。要善于运用形象化、口语化的表达方式，增强消息的可读性和感染力。</a:t>
            </a:r>
          </a:p>
        </p:txBody>
      </p:sp>
      <p:sp>
        <p:nvSpPr>
          <p:cNvPr id="4" name="文本占位符 3">
            <a:extLst>
              <a:ext uri="{FF2B5EF4-FFF2-40B4-BE49-F238E27FC236}">
                <a16:creationId xmlns:a16="http://schemas.microsoft.com/office/drawing/2014/main" id="{DDD29B3C-90D3-A80A-2396-5C80F11B58B3}"/>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192914462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5C653F-9B6C-41AF-34D7-57D50E138B7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7F95085-ABA2-D85A-EC76-7F6703398CA3}"/>
              </a:ext>
            </a:extLst>
          </p:cNvPr>
          <p:cNvSpPr>
            <a:spLocks noGrp="1"/>
          </p:cNvSpPr>
          <p:nvPr>
            <p:ph type="body" sz="quarter" idx="11"/>
          </p:nvPr>
        </p:nvSpPr>
        <p:spPr>
          <a:xfrm>
            <a:off x="337294" y="2477379"/>
            <a:ext cx="11275585" cy="2571666"/>
          </a:xfrm>
        </p:spPr>
        <p:txBody>
          <a:bodyPr/>
          <a:lstStyle/>
          <a:p>
            <a:r>
              <a:rPr lang="zh-CN" altLang="en-US" dirty="0"/>
              <a:t>一、消息</a:t>
            </a:r>
            <a:endParaRPr lang="en-US" altLang="zh-CN" dirty="0"/>
          </a:p>
          <a:p>
            <a:r>
              <a:rPr lang="zh-CN" altLang="en-US" dirty="0"/>
              <a:t>（四）消息的写作要求</a:t>
            </a:r>
            <a:endParaRPr lang="en-US" altLang="zh-CN" dirty="0"/>
          </a:p>
          <a:p>
            <a:r>
              <a:rPr lang="en-US" altLang="zh-CN" dirty="0"/>
              <a:t>5. </a:t>
            </a:r>
            <a:r>
              <a:rPr lang="zh-CN" altLang="en-US" dirty="0"/>
              <a:t>注重社会责任，弘扬正能量</a:t>
            </a:r>
            <a:endParaRPr lang="en-US" altLang="zh-CN" dirty="0"/>
          </a:p>
          <a:p>
            <a:r>
              <a:rPr lang="zh-CN" altLang="en-US" dirty="0"/>
              <a:t>消息不仅是信息的传播者，更是社会价值观的塑造者。写作者应树立强烈的社会责任感，弘扬社会主义核心价值观，倡导积极向上的社会风尚。</a:t>
            </a:r>
          </a:p>
        </p:txBody>
      </p:sp>
      <p:sp>
        <p:nvSpPr>
          <p:cNvPr id="4" name="文本占位符 3">
            <a:extLst>
              <a:ext uri="{FF2B5EF4-FFF2-40B4-BE49-F238E27FC236}">
                <a16:creationId xmlns:a16="http://schemas.microsoft.com/office/drawing/2014/main" id="{99EDDBF1-4257-BD23-48FB-8E10FAEB88A9}"/>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75000823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CFFED8-F2C2-19A0-6FAF-6B750AD6ADA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1D6DA40-C5CA-9050-4F56-11D06AE139A8}"/>
              </a:ext>
            </a:extLst>
          </p:cNvPr>
          <p:cNvSpPr>
            <a:spLocks noGrp="1"/>
          </p:cNvSpPr>
          <p:nvPr>
            <p:ph type="body" sz="quarter" idx="11"/>
          </p:nvPr>
        </p:nvSpPr>
        <p:spPr>
          <a:xfrm>
            <a:off x="337294" y="2223465"/>
            <a:ext cx="11275585" cy="3079497"/>
          </a:xfrm>
        </p:spPr>
        <p:txBody>
          <a:bodyPr/>
          <a:lstStyle/>
          <a:p>
            <a:r>
              <a:rPr lang="zh-CN" altLang="en-US" dirty="0"/>
              <a:t>二、通讯</a:t>
            </a:r>
            <a:endParaRPr lang="en-US" altLang="zh-CN" dirty="0"/>
          </a:p>
          <a:p>
            <a:r>
              <a:rPr lang="zh-CN" altLang="en-US" dirty="0"/>
              <a:t>（一）通讯的特点</a:t>
            </a:r>
            <a:endParaRPr lang="en-US" altLang="zh-CN" dirty="0"/>
          </a:p>
          <a:p>
            <a:r>
              <a:rPr lang="en-US" altLang="zh-CN" dirty="0"/>
              <a:t>1. </a:t>
            </a:r>
            <a:r>
              <a:rPr lang="zh-CN" altLang="en-US" dirty="0"/>
              <a:t>真实性</a:t>
            </a:r>
            <a:endParaRPr lang="en-US" altLang="zh-CN" dirty="0"/>
          </a:p>
          <a:p>
            <a:r>
              <a:rPr lang="zh-CN" altLang="en-US" dirty="0"/>
              <a:t>通讯作为新闻文体的一种，必须建立在真实事实的基础之上，不能虚构或夸大。它可以运用文学性的描写和想象来增强表现力，但这些想象必须以事实为依据，属于“再造性想象”，不能脱离现实。</a:t>
            </a:r>
          </a:p>
        </p:txBody>
      </p:sp>
      <p:sp>
        <p:nvSpPr>
          <p:cNvPr id="4" name="文本占位符 3">
            <a:extLst>
              <a:ext uri="{FF2B5EF4-FFF2-40B4-BE49-F238E27FC236}">
                <a16:creationId xmlns:a16="http://schemas.microsoft.com/office/drawing/2014/main" id="{CC19975C-8590-CC74-79DC-B423807E1B2E}"/>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284500488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B30EF1-19CA-C49C-47D3-E09F62EE3AE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13EBF65-572C-3FC1-7965-B1A4CA7490F4}"/>
              </a:ext>
            </a:extLst>
          </p:cNvPr>
          <p:cNvSpPr>
            <a:spLocks noGrp="1"/>
          </p:cNvSpPr>
          <p:nvPr>
            <p:ph type="body" sz="quarter" idx="11"/>
          </p:nvPr>
        </p:nvSpPr>
        <p:spPr>
          <a:xfrm>
            <a:off x="337294" y="2477381"/>
            <a:ext cx="11275585" cy="2571666"/>
          </a:xfrm>
        </p:spPr>
        <p:txBody>
          <a:bodyPr/>
          <a:lstStyle/>
          <a:p>
            <a:r>
              <a:rPr lang="zh-CN" altLang="en-US" dirty="0"/>
              <a:t>二、通讯</a:t>
            </a:r>
            <a:endParaRPr lang="en-US" altLang="zh-CN" dirty="0"/>
          </a:p>
          <a:p>
            <a:r>
              <a:rPr lang="zh-CN" altLang="en-US" dirty="0"/>
              <a:t>（一）通讯的特点</a:t>
            </a:r>
            <a:endParaRPr lang="en-US" altLang="zh-CN" dirty="0"/>
          </a:p>
          <a:p>
            <a:r>
              <a:rPr lang="en-US" altLang="zh-CN" dirty="0"/>
              <a:t>2. </a:t>
            </a:r>
            <a:r>
              <a:rPr lang="zh-CN" altLang="en-US" dirty="0"/>
              <a:t>典型性</a:t>
            </a:r>
            <a:endParaRPr lang="en-US" altLang="zh-CN" dirty="0"/>
          </a:p>
          <a:p>
            <a:r>
              <a:rPr lang="zh-CN" altLang="en-US" dirty="0"/>
              <a:t>通讯所报道的人、事、地点等对象应具有代表性，能够通过个别反映整体，起到 “以点带面”的作用。典型性使通讯更具有社会意义和传播价值。</a:t>
            </a:r>
          </a:p>
        </p:txBody>
      </p:sp>
      <p:sp>
        <p:nvSpPr>
          <p:cNvPr id="4" name="文本占位符 3">
            <a:extLst>
              <a:ext uri="{FF2B5EF4-FFF2-40B4-BE49-F238E27FC236}">
                <a16:creationId xmlns:a16="http://schemas.microsoft.com/office/drawing/2014/main" id="{6EBD9BEB-C36F-32E9-7575-14328088EA6B}"/>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341277146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079BA3-3837-CB7F-B305-987DFD9A920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D4E661F-8F6A-9254-E378-87E94521ED1B}"/>
              </a:ext>
            </a:extLst>
          </p:cNvPr>
          <p:cNvSpPr>
            <a:spLocks noGrp="1"/>
          </p:cNvSpPr>
          <p:nvPr>
            <p:ph type="body" sz="quarter" idx="11"/>
          </p:nvPr>
        </p:nvSpPr>
        <p:spPr>
          <a:xfrm>
            <a:off x="337294" y="2223469"/>
            <a:ext cx="11275585" cy="3079497"/>
          </a:xfrm>
        </p:spPr>
        <p:txBody>
          <a:bodyPr/>
          <a:lstStyle/>
          <a:p>
            <a:r>
              <a:rPr lang="zh-CN" altLang="en-US" dirty="0"/>
              <a:t>二、应用文写作的材料</a:t>
            </a:r>
            <a:endParaRPr lang="en-US" altLang="zh-CN" dirty="0"/>
          </a:p>
          <a:p>
            <a:r>
              <a:rPr lang="zh-CN" altLang="en-US" dirty="0"/>
              <a:t>（四）材料的使用</a:t>
            </a:r>
            <a:endParaRPr lang="en-US" altLang="zh-CN" dirty="0"/>
          </a:p>
          <a:p>
            <a:r>
              <a:rPr lang="en-US" altLang="zh-CN" dirty="0"/>
              <a:t>4. </a:t>
            </a:r>
            <a:r>
              <a:rPr lang="zh-CN" altLang="en-US" dirty="0"/>
              <a:t>重视数字材料的运用</a:t>
            </a:r>
            <a:endParaRPr lang="en-US" altLang="zh-CN" dirty="0"/>
          </a:p>
          <a:p>
            <a:r>
              <a:rPr lang="zh-CN" altLang="en-US" dirty="0"/>
              <a:t>数字材料在应用文中具有很强的说服力，常用于报告、分析、决策等场合。使用时应注意：数据必须真实、准确；结合图表展示，增强直观性；将抽象数字转化为具体描述，便于读者理解和记忆。</a:t>
            </a:r>
            <a:endParaRPr lang="en-US" altLang="zh-CN" dirty="0"/>
          </a:p>
        </p:txBody>
      </p:sp>
      <p:sp>
        <p:nvSpPr>
          <p:cNvPr id="4" name="文本占位符 3">
            <a:extLst>
              <a:ext uri="{FF2B5EF4-FFF2-40B4-BE49-F238E27FC236}">
                <a16:creationId xmlns:a16="http://schemas.microsoft.com/office/drawing/2014/main" id="{1C508025-5151-EA74-35C9-980F2C106E8D}"/>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276164126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3F7CFE-192D-0538-DD70-E8534E0B53A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3C5E2B3-9C36-1330-D84B-11651C91661D}"/>
              </a:ext>
            </a:extLst>
          </p:cNvPr>
          <p:cNvSpPr>
            <a:spLocks noGrp="1"/>
          </p:cNvSpPr>
          <p:nvPr>
            <p:ph type="body" sz="quarter" idx="11"/>
          </p:nvPr>
        </p:nvSpPr>
        <p:spPr>
          <a:xfrm>
            <a:off x="337294" y="2477381"/>
            <a:ext cx="11275585" cy="2571666"/>
          </a:xfrm>
        </p:spPr>
        <p:txBody>
          <a:bodyPr/>
          <a:lstStyle/>
          <a:p>
            <a:r>
              <a:rPr lang="zh-CN" altLang="en-US" dirty="0"/>
              <a:t>二、通讯</a:t>
            </a:r>
            <a:endParaRPr lang="en-US" altLang="zh-CN" dirty="0"/>
          </a:p>
          <a:p>
            <a:r>
              <a:rPr lang="zh-CN" altLang="en-US" dirty="0"/>
              <a:t>（一）通讯的特点</a:t>
            </a:r>
            <a:endParaRPr lang="en-US" altLang="zh-CN" dirty="0"/>
          </a:p>
          <a:p>
            <a:r>
              <a:rPr lang="en-US" altLang="zh-CN" dirty="0"/>
              <a:t>3. </a:t>
            </a:r>
            <a:r>
              <a:rPr lang="zh-CN" altLang="en-US" dirty="0"/>
              <a:t>形象性</a:t>
            </a:r>
            <a:endParaRPr lang="en-US" altLang="zh-CN" dirty="0"/>
          </a:p>
          <a:p>
            <a:r>
              <a:rPr lang="zh-CN" altLang="en-US" dirty="0"/>
              <a:t>通讯不仅要求用事实说话，还要求用形象说话。它注重对人物、场景、情节的生动描绘，讲究细节刻画与情感渲染，使读者如临其境、如见其人、如闻其声。</a:t>
            </a:r>
          </a:p>
        </p:txBody>
      </p:sp>
      <p:sp>
        <p:nvSpPr>
          <p:cNvPr id="4" name="文本占位符 3">
            <a:extLst>
              <a:ext uri="{FF2B5EF4-FFF2-40B4-BE49-F238E27FC236}">
                <a16:creationId xmlns:a16="http://schemas.microsoft.com/office/drawing/2014/main" id="{E4D8E118-4E38-3F24-242C-FA1643C21513}"/>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67675836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690E93-E730-D83A-1962-79C294ECE17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97A0BFD-F57D-9F85-424D-0F407E73E5BC}"/>
              </a:ext>
            </a:extLst>
          </p:cNvPr>
          <p:cNvSpPr>
            <a:spLocks noGrp="1"/>
          </p:cNvSpPr>
          <p:nvPr>
            <p:ph type="body" sz="quarter" idx="11"/>
          </p:nvPr>
        </p:nvSpPr>
        <p:spPr>
          <a:xfrm>
            <a:off x="337294" y="2223466"/>
            <a:ext cx="11275585" cy="3079497"/>
          </a:xfrm>
        </p:spPr>
        <p:txBody>
          <a:bodyPr/>
          <a:lstStyle/>
          <a:p>
            <a:r>
              <a:rPr lang="zh-CN" altLang="en-US" dirty="0"/>
              <a:t>二、通讯</a:t>
            </a:r>
            <a:endParaRPr lang="en-US" altLang="zh-CN" dirty="0"/>
          </a:p>
          <a:p>
            <a:r>
              <a:rPr lang="zh-CN" altLang="en-US" dirty="0"/>
              <a:t>（一）通讯的特点</a:t>
            </a:r>
            <a:endParaRPr lang="en-US" altLang="zh-CN" dirty="0"/>
          </a:p>
          <a:p>
            <a:r>
              <a:rPr lang="en-US" altLang="zh-CN" dirty="0"/>
              <a:t>4. </a:t>
            </a:r>
            <a:r>
              <a:rPr lang="zh-CN" altLang="en-US" dirty="0"/>
              <a:t>评论性</a:t>
            </a:r>
            <a:endParaRPr lang="en-US" altLang="zh-CN" dirty="0"/>
          </a:p>
          <a:p>
            <a:r>
              <a:rPr lang="zh-CN" altLang="en-US" dirty="0"/>
              <a:t>通讯虽以叙述和描写为主，但也可以适当加入作者的主观评价或议论，采用夹叙夹议的方式揭示事实的思想意义。这种评论不同于议论文的逻辑推理，而是寓理于情，起到画龙点睛的作用，增强文章的感染力。</a:t>
            </a:r>
          </a:p>
        </p:txBody>
      </p:sp>
      <p:sp>
        <p:nvSpPr>
          <p:cNvPr id="4" name="文本占位符 3">
            <a:extLst>
              <a:ext uri="{FF2B5EF4-FFF2-40B4-BE49-F238E27FC236}">
                <a16:creationId xmlns:a16="http://schemas.microsoft.com/office/drawing/2014/main" id="{096455A4-35D5-3DF6-76E9-7BC16243B713}"/>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176189023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111647-2F1E-917F-847E-59874C1BB6D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66B0194-C882-12A3-6FD3-159112DEB1AD}"/>
              </a:ext>
            </a:extLst>
          </p:cNvPr>
          <p:cNvSpPr>
            <a:spLocks noGrp="1"/>
          </p:cNvSpPr>
          <p:nvPr>
            <p:ph type="body" sz="quarter" idx="11"/>
          </p:nvPr>
        </p:nvSpPr>
        <p:spPr>
          <a:xfrm>
            <a:off x="337294" y="2223466"/>
            <a:ext cx="11275585" cy="3079497"/>
          </a:xfrm>
        </p:spPr>
        <p:txBody>
          <a:bodyPr/>
          <a:lstStyle/>
          <a:p>
            <a:r>
              <a:rPr lang="zh-CN" altLang="en-US" dirty="0"/>
              <a:t>二、通讯</a:t>
            </a:r>
            <a:endParaRPr lang="en-US" altLang="zh-CN" dirty="0"/>
          </a:p>
          <a:p>
            <a:r>
              <a:rPr lang="zh-CN" altLang="en-US" dirty="0"/>
              <a:t>（二）通讯的类型</a:t>
            </a:r>
            <a:endParaRPr lang="en-US" altLang="zh-CN" dirty="0"/>
          </a:p>
          <a:p>
            <a:r>
              <a:rPr lang="en-US" altLang="zh-CN" dirty="0"/>
              <a:t>1. </a:t>
            </a:r>
            <a:r>
              <a:rPr lang="zh-CN" altLang="en-US" dirty="0"/>
              <a:t>人物通讯</a:t>
            </a:r>
            <a:endParaRPr lang="en-US" altLang="zh-CN" dirty="0"/>
          </a:p>
          <a:p>
            <a:r>
              <a:rPr lang="zh-CN" altLang="en-US" dirty="0"/>
              <a:t>人物通讯以人物为中心，集中报道其先进事迹、精神面貌或成长经历，反映时代特征和社会风貌。撰写人物通讯的关键在于选择有代表性的典型人物，并通过真实、感人的事例展现其个性与思想。</a:t>
            </a:r>
          </a:p>
        </p:txBody>
      </p:sp>
      <p:sp>
        <p:nvSpPr>
          <p:cNvPr id="4" name="文本占位符 3">
            <a:extLst>
              <a:ext uri="{FF2B5EF4-FFF2-40B4-BE49-F238E27FC236}">
                <a16:creationId xmlns:a16="http://schemas.microsoft.com/office/drawing/2014/main" id="{EAFE8083-F560-3713-B80F-C6303FCBB227}"/>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264170691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CDA0E0-8A2A-6E83-BD6A-342D6A88995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6C1D6A3-C4A9-D691-4746-1EA8214C978E}"/>
              </a:ext>
            </a:extLst>
          </p:cNvPr>
          <p:cNvSpPr>
            <a:spLocks noGrp="1"/>
          </p:cNvSpPr>
          <p:nvPr>
            <p:ph type="body" sz="quarter" idx="11"/>
          </p:nvPr>
        </p:nvSpPr>
        <p:spPr>
          <a:xfrm>
            <a:off x="337294" y="2223466"/>
            <a:ext cx="11275585" cy="3079497"/>
          </a:xfrm>
        </p:spPr>
        <p:txBody>
          <a:bodyPr/>
          <a:lstStyle/>
          <a:p>
            <a:r>
              <a:rPr lang="zh-CN" altLang="en-US" dirty="0"/>
              <a:t>二、通讯</a:t>
            </a:r>
            <a:endParaRPr lang="en-US" altLang="zh-CN" dirty="0"/>
          </a:p>
          <a:p>
            <a:r>
              <a:rPr lang="zh-CN" altLang="en-US" dirty="0"/>
              <a:t>（二）通讯的类型</a:t>
            </a:r>
            <a:endParaRPr lang="en-US" altLang="zh-CN" dirty="0"/>
          </a:p>
          <a:p>
            <a:r>
              <a:rPr lang="en-US" altLang="zh-CN" dirty="0"/>
              <a:t>2. </a:t>
            </a:r>
            <a:r>
              <a:rPr lang="zh-CN" altLang="en-US" dirty="0"/>
              <a:t>事件通讯</a:t>
            </a:r>
            <a:endParaRPr lang="en-US" altLang="zh-CN" dirty="0"/>
          </a:p>
          <a:p>
            <a:r>
              <a:rPr lang="zh-CN" altLang="en-US" dirty="0"/>
              <a:t>事件通讯以事件为核心，完整叙述某一新闻事件的发生、发展和结果，揭示其背后的社会问题或时代意义。事件通讯强调情节性、故事性和现场感，常用于报道重大突发事件或社会热点事件。</a:t>
            </a:r>
          </a:p>
        </p:txBody>
      </p:sp>
      <p:sp>
        <p:nvSpPr>
          <p:cNvPr id="4" name="文本占位符 3">
            <a:extLst>
              <a:ext uri="{FF2B5EF4-FFF2-40B4-BE49-F238E27FC236}">
                <a16:creationId xmlns:a16="http://schemas.microsoft.com/office/drawing/2014/main" id="{816EA81E-435A-8E4C-99AE-4BF9C92951A0}"/>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58083853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E5B2AB-829D-3314-B68F-1706583F629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23F02FB-C7A8-57F6-4098-761F55F0BCA0}"/>
              </a:ext>
            </a:extLst>
          </p:cNvPr>
          <p:cNvSpPr>
            <a:spLocks noGrp="1"/>
          </p:cNvSpPr>
          <p:nvPr>
            <p:ph type="body" sz="quarter" idx="11"/>
          </p:nvPr>
        </p:nvSpPr>
        <p:spPr>
          <a:xfrm>
            <a:off x="337294" y="2477381"/>
            <a:ext cx="11275585" cy="2571666"/>
          </a:xfrm>
        </p:spPr>
        <p:txBody>
          <a:bodyPr/>
          <a:lstStyle/>
          <a:p>
            <a:r>
              <a:rPr lang="zh-CN" altLang="en-US" dirty="0"/>
              <a:t>二、通讯</a:t>
            </a:r>
            <a:endParaRPr lang="en-US" altLang="zh-CN" dirty="0"/>
          </a:p>
          <a:p>
            <a:r>
              <a:rPr lang="zh-CN" altLang="en-US" dirty="0"/>
              <a:t>（二）通讯的类型</a:t>
            </a:r>
            <a:endParaRPr lang="en-US" altLang="zh-CN" dirty="0"/>
          </a:p>
          <a:p>
            <a:r>
              <a:rPr lang="en-US" altLang="zh-CN" dirty="0"/>
              <a:t>3. </a:t>
            </a:r>
            <a:r>
              <a:rPr lang="zh-CN" altLang="en-US" dirty="0"/>
              <a:t>工作通讯</a:t>
            </a:r>
            <a:endParaRPr lang="en-US" altLang="zh-CN" dirty="0"/>
          </a:p>
          <a:p>
            <a:r>
              <a:rPr lang="zh-CN" altLang="en-US" dirty="0"/>
              <a:t>工作通讯主要用于报道某项工作的进展情况、取得的经验教训或存在的问题，具有指导性和借鉴意义。这类通讯常用于机关单位、企业组织的工作总结、成果展示等方面。</a:t>
            </a:r>
          </a:p>
        </p:txBody>
      </p:sp>
      <p:sp>
        <p:nvSpPr>
          <p:cNvPr id="4" name="文本占位符 3">
            <a:extLst>
              <a:ext uri="{FF2B5EF4-FFF2-40B4-BE49-F238E27FC236}">
                <a16:creationId xmlns:a16="http://schemas.microsoft.com/office/drawing/2014/main" id="{D8C422F6-CCB8-7A02-58CF-029422EE63B1}"/>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405009004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B38032-5F42-396B-2165-D9722EC167D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D037114-D35A-DA48-BBA4-F197E1CBE9D6}"/>
              </a:ext>
            </a:extLst>
          </p:cNvPr>
          <p:cNvSpPr>
            <a:spLocks noGrp="1"/>
          </p:cNvSpPr>
          <p:nvPr>
            <p:ph type="body" sz="quarter" idx="11"/>
          </p:nvPr>
        </p:nvSpPr>
        <p:spPr>
          <a:xfrm>
            <a:off x="337294" y="1715634"/>
            <a:ext cx="11275585" cy="4095160"/>
          </a:xfrm>
        </p:spPr>
        <p:txBody>
          <a:bodyPr/>
          <a:lstStyle/>
          <a:p>
            <a:r>
              <a:rPr lang="zh-CN" altLang="en-US" dirty="0"/>
              <a:t>二、通讯</a:t>
            </a:r>
            <a:endParaRPr lang="en-US" altLang="zh-CN" dirty="0"/>
          </a:p>
          <a:p>
            <a:r>
              <a:rPr lang="zh-CN" altLang="en-US" dirty="0"/>
              <a:t>（二）通讯的类型</a:t>
            </a:r>
            <a:endParaRPr lang="en-US" altLang="zh-CN" dirty="0"/>
          </a:p>
          <a:p>
            <a:r>
              <a:rPr lang="en-US" altLang="zh-CN" dirty="0"/>
              <a:t>4. </a:t>
            </a:r>
            <a:r>
              <a:rPr lang="zh-CN" altLang="en-US" dirty="0"/>
              <a:t>风貌通讯</a:t>
            </a:r>
            <a:endParaRPr lang="en-US" altLang="zh-CN" dirty="0"/>
          </a:p>
          <a:p>
            <a:r>
              <a:rPr lang="zh-CN" altLang="en-US" dirty="0"/>
              <a:t>风貌通讯又称“见闻通讯”，是对某一地区、单位或群体的生活面貌、风土人情、变化发展的综合报道。它题材广泛，既可写自然风光，也可写社会变迁，具有较强的文化性和知识性。</a:t>
            </a:r>
          </a:p>
          <a:p>
            <a:r>
              <a:rPr lang="zh-CN" altLang="en-US" dirty="0"/>
              <a:t>此外，随着媒体形态的发展，还出现了专访通讯、调查性通讯、特写性通讯等新兴形式，拓展了通讯的应用范围和表现手法。</a:t>
            </a:r>
          </a:p>
        </p:txBody>
      </p:sp>
      <p:sp>
        <p:nvSpPr>
          <p:cNvPr id="4" name="文本占位符 3">
            <a:extLst>
              <a:ext uri="{FF2B5EF4-FFF2-40B4-BE49-F238E27FC236}">
                <a16:creationId xmlns:a16="http://schemas.microsoft.com/office/drawing/2014/main" id="{C64C5635-118B-EF11-58C9-3FF159EDECF1}"/>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329843924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B07A0D-316E-5C0D-2794-F2D4322E6E8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1FEBE30-99AB-F0F1-AD3C-9AD991706113}"/>
              </a:ext>
            </a:extLst>
          </p:cNvPr>
          <p:cNvSpPr>
            <a:spLocks noGrp="1"/>
          </p:cNvSpPr>
          <p:nvPr>
            <p:ph type="body" sz="quarter" idx="11"/>
          </p:nvPr>
        </p:nvSpPr>
        <p:spPr>
          <a:xfrm>
            <a:off x="337294" y="1969550"/>
            <a:ext cx="11275585" cy="3587329"/>
          </a:xfrm>
        </p:spPr>
        <p:txBody>
          <a:bodyPr/>
          <a:lstStyle/>
          <a:p>
            <a:r>
              <a:rPr lang="zh-CN" altLang="en-US" dirty="0"/>
              <a:t>二、通讯</a:t>
            </a:r>
            <a:endParaRPr lang="en-US" altLang="zh-CN" dirty="0"/>
          </a:p>
          <a:p>
            <a:r>
              <a:rPr lang="zh-CN" altLang="en-US" dirty="0"/>
              <a:t>（二）通讯的类型</a:t>
            </a:r>
            <a:endParaRPr lang="en-US" altLang="zh-CN" dirty="0"/>
          </a:p>
          <a:p>
            <a:r>
              <a:rPr lang="en-US" altLang="zh-CN" dirty="0"/>
              <a:t>1. </a:t>
            </a:r>
            <a:r>
              <a:rPr lang="zh-CN" altLang="en-US" dirty="0"/>
              <a:t>标题</a:t>
            </a:r>
            <a:endParaRPr lang="en-US" altLang="zh-CN" dirty="0"/>
          </a:p>
          <a:p>
            <a:r>
              <a:rPr lang="zh-CN" altLang="en-US" dirty="0"/>
              <a:t>通讯的标题应准确、鲜明、简洁、生动，具有一定的文学色彩，能激发读者的阅读兴趣。常见的标题形式有单行式标题和双行式标题。</a:t>
            </a:r>
            <a:endParaRPr lang="en-US" altLang="zh-CN" dirty="0"/>
          </a:p>
          <a:p>
            <a:r>
              <a:rPr lang="zh-CN" altLang="en-US" dirty="0"/>
              <a:t>通讯标题不像消息那样追求“开门见山”，而更接近文学作品的标题，具有较强的文艺性和吸引力。</a:t>
            </a:r>
          </a:p>
        </p:txBody>
      </p:sp>
      <p:sp>
        <p:nvSpPr>
          <p:cNvPr id="4" name="文本占位符 3">
            <a:extLst>
              <a:ext uri="{FF2B5EF4-FFF2-40B4-BE49-F238E27FC236}">
                <a16:creationId xmlns:a16="http://schemas.microsoft.com/office/drawing/2014/main" id="{6C3D5BFF-EF31-EF27-379C-D57D6D7BE13E}"/>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138701731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7FC2FC-CB88-C447-7C72-CC9E9EDC078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98FBA9C-7463-1BE0-7FD7-80B068937558}"/>
              </a:ext>
            </a:extLst>
          </p:cNvPr>
          <p:cNvSpPr>
            <a:spLocks noGrp="1"/>
          </p:cNvSpPr>
          <p:nvPr>
            <p:ph type="body" sz="quarter" idx="11"/>
          </p:nvPr>
        </p:nvSpPr>
        <p:spPr>
          <a:xfrm>
            <a:off x="337294" y="1461720"/>
            <a:ext cx="11275585" cy="4602991"/>
          </a:xfrm>
        </p:spPr>
        <p:txBody>
          <a:bodyPr/>
          <a:lstStyle/>
          <a:p>
            <a:r>
              <a:rPr lang="zh-CN" altLang="en-US" dirty="0"/>
              <a:t>二、通讯</a:t>
            </a:r>
            <a:endParaRPr lang="en-US" altLang="zh-CN" dirty="0"/>
          </a:p>
          <a:p>
            <a:r>
              <a:rPr lang="zh-CN" altLang="en-US" dirty="0"/>
              <a:t>（二）通讯的类型</a:t>
            </a:r>
            <a:endParaRPr lang="en-US" altLang="zh-CN" dirty="0"/>
          </a:p>
          <a:p>
            <a:r>
              <a:rPr lang="en-US" altLang="zh-CN" dirty="0"/>
              <a:t>2. </a:t>
            </a:r>
            <a:r>
              <a:rPr lang="zh-CN" altLang="en-US" dirty="0"/>
              <a:t>开头</a:t>
            </a:r>
            <a:endParaRPr lang="en-US" altLang="zh-CN" dirty="0"/>
          </a:p>
          <a:p>
            <a:r>
              <a:rPr lang="zh-CN" altLang="en-US" dirty="0"/>
              <a:t>通讯的开头不一定要像消息一样立即揭示主题，但必须紧扣主题，引人入胜。常见的开头方式有 </a:t>
            </a:r>
            <a:r>
              <a:rPr lang="en-US" altLang="zh-CN" dirty="0"/>
              <a:t>3 </a:t>
            </a:r>
            <a:r>
              <a:rPr lang="zh-CN" altLang="en-US" dirty="0"/>
              <a:t>种。</a:t>
            </a:r>
            <a:endParaRPr lang="en-US" altLang="zh-CN" dirty="0"/>
          </a:p>
          <a:p>
            <a:pPr marL="1074738" indent="-342900">
              <a:buSzPct val="80000"/>
              <a:buFont typeface="Wingdings" panose="05000000000000000000" pitchFamily="2" charset="2"/>
              <a:buChar char="l"/>
            </a:pPr>
            <a:r>
              <a:rPr lang="zh-CN" altLang="en-US" dirty="0"/>
              <a:t>以重要情节开头：通过一个精彩的场面或细节描写，迅速吸引读者注意力。</a:t>
            </a:r>
            <a:endParaRPr lang="en-US" altLang="zh-CN" dirty="0"/>
          </a:p>
          <a:p>
            <a:pPr marL="1074738" indent="-342900">
              <a:buSzPct val="80000"/>
              <a:buFont typeface="Wingdings" panose="05000000000000000000" pitchFamily="2" charset="2"/>
              <a:buChar char="l"/>
            </a:pPr>
            <a:r>
              <a:rPr lang="zh-CN" altLang="en-US" dirty="0"/>
              <a:t>以精辟议论开头：用简练有力的议论点明主题，引发思考。</a:t>
            </a:r>
            <a:endParaRPr lang="en-US" altLang="zh-CN" dirty="0"/>
          </a:p>
          <a:p>
            <a:pPr marL="1074738" indent="-342900">
              <a:buSzPct val="80000"/>
              <a:buFont typeface="Wingdings" panose="05000000000000000000" pitchFamily="2" charset="2"/>
              <a:buChar char="l"/>
            </a:pPr>
            <a:r>
              <a:rPr lang="zh-CN" altLang="en-US" dirty="0"/>
              <a:t>以恰当引语开头：引用名人名言、诗词格言或人物对话，增强文章的表现力和文化内涵。</a:t>
            </a:r>
          </a:p>
        </p:txBody>
      </p:sp>
      <p:sp>
        <p:nvSpPr>
          <p:cNvPr id="4" name="文本占位符 3">
            <a:extLst>
              <a:ext uri="{FF2B5EF4-FFF2-40B4-BE49-F238E27FC236}">
                <a16:creationId xmlns:a16="http://schemas.microsoft.com/office/drawing/2014/main" id="{54B0302D-489F-BE64-7C61-C7854BBA2C84}"/>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137767283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2FB669-8AF4-9F90-EB92-9405B187817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0DB104C-87CF-88CB-FAE1-AAF167CAF31F}"/>
              </a:ext>
            </a:extLst>
          </p:cNvPr>
          <p:cNvSpPr>
            <a:spLocks noGrp="1"/>
          </p:cNvSpPr>
          <p:nvPr>
            <p:ph type="body" sz="quarter" idx="11"/>
          </p:nvPr>
        </p:nvSpPr>
        <p:spPr>
          <a:xfrm>
            <a:off x="337294" y="953889"/>
            <a:ext cx="11275585" cy="5618654"/>
          </a:xfrm>
        </p:spPr>
        <p:txBody>
          <a:bodyPr/>
          <a:lstStyle/>
          <a:p>
            <a:r>
              <a:rPr lang="zh-CN" altLang="en-US" dirty="0"/>
              <a:t>二、通讯</a:t>
            </a:r>
            <a:endParaRPr lang="en-US" altLang="zh-CN" dirty="0"/>
          </a:p>
          <a:p>
            <a:r>
              <a:rPr lang="zh-CN" altLang="en-US" dirty="0"/>
              <a:t>（二）通讯的类型</a:t>
            </a:r>
            <a:endParaRPr lang="en-US" altLang="zh-CN" dirty="0"/>
          </a:p>
          <a:p>
            <a:r>
              <a:rPr lang="en-US" altLang="zh-CN" dirty="0"/>
              <a:t>3. </a:t>
            </a:r>
            <a:r>
              <a:rPr lang="zh-CN" altLang="en-US" dirty="0"/>
              <a:t>主体</a:t>
            </a:r>
            <a:endParaRPr lang="en-US" altLang="zh-CN" dirty="0"/>
          </a:p>
          <a:p>
            <a:r>
              <a:rPr lang="zh-CN" altLang="en-US" dirty="0"/>
              <a:t>主体是通讯的核心部分，承担着展开内容、深化主题的任务。其结构形式主要有 </a:t>
            </a:r>
            <a:r>
              <a:rPr lang="en-US" altLang="zh-CN" dirty="0"/>
              <a:t>3 </a:t>
            </a:r>
            <a:r>
              <a:rPr lang="zh-CN" altLang="en-US" dirty="0"/>
              <a:t>种。</a:t>
            </a:r>
            <a:endParaRPr lang="en-US" altLang="zh-CN" dirty="0"/>
          </a:p>
          <a:p>
            <a:pPr marL="1074738" indent="-342900">
              <a:buSzPct val="80000"/>
              <a:buFont typeface="Wingdings" panose="05000000000000000000" pitchFamily="2" charset="2"/>
              <a:buChar char="l"/>
            </a:pPr>
            <a:r>
              <a:rPr lang="zh-CN" altLang="en-US" dirty="0"/>
              <a:t>纵式结构：按时间顺序、事件发展过程或认识逻辑安排材料，适用于叙述性强、线索清晰的题材。</a:t>
            </a:r>
          </a:p>
          <a:p>
            <a:pPr marL="1074738" indent="-342900">
              <a:buSzPct val="80000"/>
              <a:buFont typeface="Wingdings" panose="05000000000000000000" pitchFamily="2" charset="2"/>
              <a:buChar char="l"/>
            </a:pPr>
            <a:r>
              <a:rPr lang="zh-CN" altLang="en-US" dirty="0"/>
              <a:t>横式结构：按空间变化或事物性质分类组织内容，适用于综合性、概括性强的题材。</a:t>
            </a:r>
            <a:endParaRPr lang="en-US" altLang="zh-CN" dirty="0"/>
          </a:p>
          <a:p>
            <a:pPr marL="1074738" indent="-342900">
              <a:buSzPct val="80000"/>
              <a:buFont typeface="Wingdings" panose="05000000000000000000" pitchFamily="2" charset="2"/>
              <a:buChar char="l"/>
            </a:pPr>
            <a:r>
              <a:rPr lang="zh-CN" altLang="en-US" dirty="0"/>
              <a:t>纵横结合式结构：将时间线与空间面相结合，适合涉及面广、跨度大的复杂题材。</a:t>
            </a:r>
            <a:endParaRPr lang="en-US" altLang="zh-CN" dirty="0"/>
          </a:p>
          <a:p>
            <a:r>
              <a:rPr lang="zh-CN" altLang="en-US" dirty="0"/>
              <a:t>主体部分应注重选取典型事例、丰富素材和生动语言，通过细腻的描写和情感的渲染，增强文章的感染力和说服力。</a:t>
            </a:r>
          </a:p>
        </p:txBody>
      </p:sp>
      <p:sp>
        <p:nvSpPr>
          <p:cNvPr id="4" name="文本占位符 3">
            <a:extLst>
              <a:ext uri="{FF2B5EF4-FFF2-40B4-BE49-F238E27FC236}">
                <a16:creationId xmlns:a16="http://schemas.microsoft.com/office/drawing/2014/main" id="{E2F1374D-60DA-E382-C702-3F581D7CC2DF}"/>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247693041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0D0814-8FBF-8F9B-539F-6F0A2E13483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B0FB4CA-F55F-AC22-6800-5700F7F16B88}"/>
              </a:ext>
            </a:extLst>
          </p:cNvPr>
          <p:cNvSpPr>
            <a:spLocks noGrp="1"/>
          </p:cNvSpPr>
          <p:nvPr>
            <p:ph type="body" sz="quarter" idx="11"/>
          </p:nvPr>
        </p:nvSpPr>
        <p:spPr>
          <a:xfrm>
            <a:off x="337294" y="1715635"/>
            <a:ext cx="11275585" cy="4095160"/>
          </a:xfrm>
        </p:spPr>
        <p:txBody>
          <a:bodyPr/>
          <a:lstStyle/>
          <a:p>
            <a:r>
              <a:rPr lang="zh-CN" altLang="en-US" dirty="0"/>
              <a:t>二、通讯</a:t>
            </a:r>
            <a:endParaRPr lang="en-US" altLang="zh-CN" dirty="0"/>
          </a:p>
          <a:p>
            <a:r>
              <a:rPr lang="zh-CN" altLang="en-US" dirty="0"/>
              <a:t>（二）通讯的类型</a:t>
            </a:r>
            <a:endParaRPr lang="en-US" altLang="zh-CN" dirty="0"/>
          </a:p>
          <a:p>
            <a:r>
              <a:rPr lang="en-US" altLang="zh-CN" dirty="0"/>
              <a:t>4. </a:t>
            </a:r>
            <a:r>
              <a:rPr lang="zh-CN" altLang="en-US" dirty="0"/>
              <a:t>结尾</a:t>
            </a:r>
            <a:endParaRPr lang="en-US" altLang="zh-CN" dirty="0"/>
          </a:p>
          <a:p>
            <a:r>
              <a:rPr lang="zh-CN" altLang="en-US" dirty="0"/>
              <a:t>通讯的结尾应起到总结全文、升华主题、引发共鸣的作用。常见的结尾方式包括：</a:t>
            </a:r>
            <a:endParaRPr lang="en-US" altLang="zh-CN" dirty="0"/>
          </a:p>
          <a:p>
            <a:pPr marL="1074738" indent="-342900">
              <a:buSzPct val="80000"/>
              <a:buFont typeface="Wingdings" panose="05000000000000000000" pitchFamily="2" charset="2"/>
              <a:buChar char="l"/>
            </a:pPr>
            <a:r>
              <a:rPr lang="zh-CN" altLang="en-US" dirty="0"/>
              <a:t>画龙点睛：用几句精练的议论提升文章的思想高度。</a:t>
            </a:r>
          </a:p>
          <a:p>
            <a:pPr marL="1074738" indent="-342900">
              <a:buSzPct val="80000"/>
              <a:buFont typeface="Wingdings" panose="05000000000000000000" pitchFamily="2" charset="2"/>
              <a:buChar char="l"/>
            </a:pPr>
            <a:r>
              <a:rPr lang="zh-CN" altLang="en-US" dirty="0"/>
              <a:t>含而不露：让事实本身说话，把思考留给读者。</a:t>
            </a:r>
          </a:p>
          <a:p>
            <a:pPr marL="1074738" indent="-342900">
              <a:buSzPct val="80000"/>
              <a:buFont typeface="Wingdings" panose="05000000000000000000" pitchFamily="2" charset="2"/>
              <a:buChar char="l"/>
            </a:pPr>
            <a:r>
              <a:rPr lang="zh-CN" altLang="en-US" dirty="0"/>
              <a:t>前后呼应：开头与结尾相互照应，增强文章的整体感。</a:t>
            </a:r>
          </a:p>
          <a:p>
            <a:pPr marL="1074738" indent="-342900">
              <a:buSzPct val="80000"/>
              <a:buFont typeface="Wingdings" panose="05000000000000000000" pitchFamily="2" charset="2"/>
              <a:buChar char="l"/>
            </a:pPr>
            <a:r>
              <a:rPr lang="zh-CN" altLang="en-US" dirty="0"/>
              <a:t>自然收笔：在叙述完事件后自然结束，避免拖沓冗长。</a:t>
            </a:r>
          </a:p>
        </p:txBody>
      </p:sp>
      <p:sp>
        <p:nvSpPr>
          <p:cNvPr id="4" name="文本占位符 3">
            <a:extLst>
              <a:ext uri="{FF2B5EF4-FFF2-40B4-BE49-F238E27FC236}">
                <a16:creationId xmlns:a16="http://schemas.microsoft.com/office/drawing/2014/main" id="{1004DA32-BF79-5794-FBE5-6ACAD86F387B}"/>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264730842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9B194A-9D99-A9B2-F333-C308D10A791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A572AD9-53BF-4D85-F848-E16E65003CEA}"/>
              </a:ext>
            </a:extLst>
          </p:cNvPr>
          <p:cNvSpPr>
            <a:spLocks noGrp="1"/>
          </p:cNvSpPr>
          <p:nvPr>
            <p:ph type="body" sz="quarter" idx="11"/>
          </p:nvPr>
        </p:nvSpPr>
        <p:spPr>
          <a:xfrm>
            <a:off x="337294" y="2731301"/>
            <a:ext cx="11275585" cy="2063835"/>
          </a:xfrm>
        </p:spPr>
        <p:txBody>
          <a:bodyPr/>
          <a:lstStyle/>
          <a:p>
            <a:r>
              <a:rPr lang="zh-CN" altLang="en-US" dirty="0"/>
              <a:t>三、应用文写作的语言</a:t>
            </a:r>
            <a:endParaRPr lang="en-US" altLang="zh-CN" dirty="0"/>
          </a:p>
          <a:p>
            <a:r>
              <a:rPr lang="zh-CN" altLang="en-US" dirty="0"/>
              <a:t>（一）语言的重要性</a:t>
            </a:r>
            <a:endParaRPr lang="en-US" altLang="zh-CN" dirty="0"/>
          </a:p>
          <a:p>
            <a:r>
              <a:rPr lang="zh-CN" altLang="en-US" dirty="0"/>
              <a:t>语言是写作的工具，是思想的载体，是文章最基本的“组织细胞”。在应用文写作中，语言不仅是表达内容的手段，更是实现沟通、指导、决策、协调等实际功能的重要媒介。</a:t>
            </a:r>
            <a:endParaRPr lang="en-US" altLang="zh-CN" dirty="0"/>
          </a:p>
        </p:txBody>
      </p:sp>
      <p:sp>
        <p:nvSpPr>
          <p:cNvPr id="4" name="文本占位符 3">
            <a:extLst>
              <a:ext uri="{FF2B5EF4-FFF2-40B4-BE49-F238E27FC236}">
                <a16:creationId xmlns:a16="http://schemas.microsoft.com/office/drawing/2014/main" id="{25DFF2C1-8FA1-8FFC-7E6E-A219E58D6F43}"/>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284109118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D1ACCC-EA0D-14AC-5C33-3E2D49F67CE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CAFD69C-86C9-D132-7129-FF835E64738E}"/>
              </a:ext>
            </a:extLst>
          </p:cNvPr>
          <p:cNvSpPr>
            <a:spLocks noGrp="1"/>
          </p:cNvSpPr>
          <p:nvPr>
            <p:ph type="body" sz="quarter" idx="11"/>
          </p:nvPr>
        </p:nvSpPr>
        <p:spPr>
          <a:xfrm>
            <a:off x="337294" y="2477382"/>
            <a:ext cx="11275585" cy="2571666"/>
          </a:xfrm>
        </p:spPr>
        <p:txBody>
          <a:bodyPr/>
          <a:lstStyle/>
          <a:p>
            <a:r>
              <a:rPr lang="zh-CN" altLang="en-US" dirty="0"/>
              <a:t>二、通讯</a:t>
            </a:r>
            <a:endParaRPr lang="en-US" altLang="zh-CN" dirty="0"/>
          </a:p>
          <a:p>
            <a:r>
              <a:rPr lang="zh-CN" altLang="en-US" dirty="0"/>
              <a:t>（四）通讯的写作要求</a:t>
            </a:r>
            <a:endParaRPr lang="en-US" altLang="zh-CN" dirty="0"/>
          </a:p>
          <a:p>
            <a:r>
              <a:rPr lang="en-US" altLang="zh-CN" dirty="0"/>
              <a:t>1. </a:t>
            </a:r>
            <a:r>
              <a:rPr lang="zh-CN" altLang="en-US" dirty="0"/>
              <a:t>深入采访，掌握翔实资料</a:t>
            </a:r>
            <a:endParaRPr lang="en-US" altLang="zh-CN" dirty="0"/>
          </a:p>
          <a:p>
            <a:r>
              <a:rPr lang="zh-CN" altLang="en-US" dirty="0"/>
              <a:t>通讯写作离不开扎实的采访工作。记者应深入现场，多方了解情况，获取第一手资料，确保报道的真实性和准确性。</a:t>
            </a:r>
          </a:p>
        </p:txBody>
      </p:sp>
      <p:sp>
        <p:nvSpPr>
          <p:cNvPr id="4" name="文本占位符 3">
            <a:extLst>
              <a:ext uri="{FF2B5EF4-FFF2-40B4-BE49-F238E27FC236}">
                <a16:creationId xmlns:a16="http://schemas.microsoft.com/office/drawing/2014/main" id="{50EE2210-B89A-EDA2-2E64-1F93E3E8BB72}"/>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245791066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295D71-E34E-6F3C-D2C5-BD0114C4659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3FB531B-8046-A44B-CA62-91FA1F427D72}"/>
              </a:ext>
            </a:extLst>
          </p:cNvPr>
          <p:cNvSpPr>
            <a:spLocks noGrp="1"/>
          </p:cNvSpPr>
          <p:nvPr>
            <p:ph type="body" sz="quarter" idx="11"/>
          </p:nvPr>
        </p:nvSpPr>
        <p:spPr>
          <a:xfrm>
            <a:off x="337294" y="2477382"/>
            <a:ext cx="11275585" cy="2571666"/>
          </a:xfrm>
        </p:spPr>
        <p:txBody>
          <a:bodyPr/>
          <a:lstStyle/>
          <a:p>
            <a:r>
              <a:rPr lang="zh-CN" altLang="en-US" dirty="0"/>
              <a:t>二、通讯</a:t>
            </a:r>
            <a:endParaRPr lang="en-US" altLang="zh-CN" dirty="0"/>
          </a:p>
          <a:p>
            <a:r>
              <a:rPr lang="zh-CN" altLang="en-US" dirty="0"/>
              <a:t>（四）通讯的写作要求</a:t>
            </a:r>
            <a:endParaRPr lang="en-US" altLang="zh-CN" dirty="0"/>
          </a:p>
          <a:p>
            <a:r>
              <a:rPr lang="en-US" altLang="zh-CN" dirty="0"/>
              <a:t>2. </a:t>
            </a:r>
            <a:r>
              <a:rPr lang="zh-CN" altLang="en-US" dirty="0"/>
              <a:t>提炼主题，突出重点</a:t>
            </a:r>
            <a:endParaRPr lang="en-US" altLang="zh-CN" dirty="0"/>
          </a:p>
          <a:p>
            <a:r>
              <a:rPr lang="zh-CN" altLang="en-US" dirty="0"/>
              <a:t>在大量素材中筛选出最具新闻价值和典型意义的内容，明确报道主题，突出中心思想，避免内容庞杂、重点不清。</a:t>
            </a:r>
          </a:p>
        </p:txBody>
      </p:sp>
      <p:sp>
        <p:nvSpPr>
          <p:cNvPr id="4" name="文本占位符 3">
            <a:extLst>
              <a:ext uri="{FF2B5EF4-FFF2-40B4-BE49-F238E27FC236}">
                <a16:creationId xmlns:a16="http://schemas.microsoft.com/office/drawing/2014/main" id="{24A9194A-7077-C369-6BF5-ABE40CF9212A}"/>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367204825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005F06-BC7F-58DD-350E-4CE409E5B7B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0A447A0-7910-D1B9-E16C-E619A3D665A2}"/>
              </a:ext>
            </a:extLst>
          </p:cNvPr>
          <p:cNvSpPr>
            <a:spLocks noGrp="1"/>
          </p:cNvSpPr>
          <p:nvPr>
            <p:ph type="body" sz="quarter" idx="11"/>
          </p:nvPr>
        </p:nvSpPr>
        <p:spPr>
          <a:xfrm>
            <a:off x="337294" y="2731297"/>
            <a:ext cx="11275585" cy="2063835"/>
          </a:xfrm>
        </p:spPr>
        <p:txBody>
          <a:bodyPr/>
          <a:lstStyle/>
          <a:p>
            <a:r>
              <a:rPr lang="zh-CN" altLang="en-US" dirty="0"/>
              <a:t>二、通讯</a:t>
            </a:r>
            <a:endParaRPr lang="en-US" altLang="zh-CN" dirty="0"/>
          </a:p>
          <a:p>
            <a:r>
              <a:rPr lang="zh-CN" altLang="en-US" dirty="0"/>
              <a:t>（四）通讯的写作要求</a:t>
            </a:r>
            <a:endParaRPr lang="en-US" altLang="zh-CN" dirty="0"/>
          </a:p>
          <a:p>
            <a:r>
              <a:rPr lang="en-US" altLang="zh-CN" dirty="0"/>
              <a:t>3. </a:t>
            </a:r>
            <a:r>
              <a:rPr lang="zh-CN" altLang="en-US" dirty="0"/>
              <a:t>选好角度，抓住“视点”</a:t>
            </a:r>
            <a:endParaRPr lang="en-US" altLang="zh-CN" dirty="0"/>
          </a:p>
          <a:p>
            <a:r>
              <a:rPr lang="zh-CN" altLang="en-US" dirty="0"/>
              <a:t>同一事件可以从多个角度切入，选择独特的视角有助于增强文章的新颖性和吸引力。</a:t>
            </a:r>
          </a:p>
        </p:txBody>
      </p:sp>
      <p:sp>
        <p:nvSpPr>
          <p:cNvPr id="4" name="文本占位符 3">
            <a:extLst>
              <a:ext uri="{FF2B5EF4-FFF2-40B4-BE49-F238E27FC236}">
                <a16:creationId xmlns:a16="http://schemas.microsoft.com/office/drawing/2014/main" id="{B9AE17AB-2755-754B-03FD-0844AFB7AA30}"/>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250337791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F5273A-E785-17D9-6712-F8D5BEF350F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6C02FED-7C48-225B-17D9-6F30846C3090}"/>
              </a:ext>
            </a:extLst>
          </p:cNvPr>
          <p:cNvSpPr>
            <a:spLocks noGrp="1"/>
          </p:cNvSpPr>
          <p:nvPr>
            <p:ph type="body" sz="quarter" idx="11"/>
          </p:nvPr>
        </p:nvSpPr>
        <p:spPr>
          <a:xfrm>
            <a:off x="337294" y="2477382"/>
            <a:ext cx="11275585" cy="2571666"/>
          </a:xfrm>
        </p:spPr>
        <p:txBody>
          <a:bodyPr/>
          <a:lstStyle/>
          <a:p>
            <a:r>
              <a:rPr lang="zh-CN" altLang="en-US" dirty="0"/>
              <a:t>二、通讯</a:t>
            </a:r>
            <a:endParaRPr lang="en-US" altLang="zh-CN" dirty="0"/>
          </a:p>
          <a:p>
            <a:r>
              <a:rPr lang="zh-CN" altLang="en-US" dirty="0"/>
              <a:t>（四）通讯的写作要求</a:t>
            </a:r>
            <a:endParaRPr lang="en-US" altLang="zh-CN" dirty="0"/>
          </a:p>
          <a:p>
            <a:r>
              <a:rPr lang="en-US" altLang="zh-CN" dirty="0"/>
              <a:t>4. </a:t>
            </a:r>
            <a:r>
              <a:rPr lang="zh-CN" altLang="en-US" dirty="0"/>
              <a:t>语言生动，富有文采</a:t>
            </a:r>
            <a:endParaRPr lang="en-US" altLang="zh-CN" dirty="0"/>
          </a:p>
          <a:p>
            <a:r>
              <a:rPr lang="zh-CN" altLang="en-US" dirty="0"/>
              <a:t>通讯的语言应力求生动形象，要善于运用描写、比喻、引用等修辞手法，增强文章的艺术性和感染力。</a:t>
            </a:r>
          </a:p>
        </p:txBody>
      </p:sp>
      <p:sp>
        <p:nvSpPr>
          <p:cNvPr id="4" name="文本占位符 3">
            <a:extLst>
              <a:ext uri="{FF2B5EF4-FFF2-40B4-BE49-F238E27FC236}">
                <a16:creationId xmlns:a16="http://schemas.microsoft.com/office/drawing/2014/main" id="{63AF29EF-87A4-3503-190F-B6E300EB68A1}"/>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251832468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08836C-AF19-F2CB-52F5-21AA23ACEB4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BEC5886-24BC-7A85-3EEF-B22551DA033F}"/>
              </a:ext>
            </a:extLst>
          </p:cNvPr>
          <p:cNvSpPr>
            <a:spLocks noGrp="1"/>
          </p:cNvSpPr>
          <p:nvPr>
            <p:ph type="body" sz="quarter" idx="11"/>
          </p:nvPr>
        </p:nvSpPr>
        <p:spPr>
          <a:xfrm>
            <a:off x="337294" y="2477382"/>
            <a:ext cx="11275585" cy="2571666"/>
          </a:xfrm>
        </p:spPr>
        <p:txBody>
          <a:bodyPr/>
          <a:lstStyle/>
          <a:p>
            <a:r>
              <a:rPr lang="zh-CN" altLang="en-US" dirty="0"/>
              <a:t>二、通讯</a:t>
            </a:r>
            <a:endParaRPr lang="en-US" altLang="zh-CN" dirty="0"/>
          </a:p>
          <a:p>
            <a:r>
              <a:rPr lang="zh-CN" altLang="en-US" dirty="0"/>
              <a:t>（四）通讯的写作要求</a:t>
            </a:r>
            <a:endParaRPr lang="en-US" altLang="zh-CN" dirty="0"/>
          </a:p>
          <a:p>
            <a:r>
              <a:rPr lang="en-US" altLang="zh-CN" dirty="0"/>
              <a:t>5. </a:t>
            </a:r>
            <a:r>
              <a:rPr lang="zh-CN" altLang="en-US" dirty="0"/>
              <a:t>结构合理，条理清晰</a:t>
            </a:r>
            <a:endParaRPr lang="en-US" altLang="zh-CN" dirty="0"/>
          </a:p>
          <a:p>
            <a:r>
              <a:rPr lang="zh-CN" altLang="en-US" dirty="0"/>
              <a:t>写作时要注意谋篇布局，做到层次分明、脉络清晰、过渡自然，使读者易于理解、乐于接受。</a:t>
            </a:r>
          </a:p>
        </p:txBody>
      </p:sp>
      <p:sp>
        <p:nvSpPr>
          <p:cNvPr id="4" name="文本占位符 3">
            <a:extLst>
              <a:ext uri="{FF2B5EF4-FFF2-40B4-BE49-F238E27FC236}">
                <a16:creationId xmlns:a16="http://schemas.microsoft.com/office/drawing/2014/main" id="{A5927B34-E7EE-B1EB-9200-A7719CA59F1F}"/>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259600089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BB6A38-BF5C-0F72-889D-3017817BC9E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A262D16-9621-8957-E6B6-8F99B9212922}"/>
              </a:ext>
            </a:extLst>
          </p:cNvPr>
          <p:cNvSpPr>
            <a:spLocks noGrp="1"/>
          </p:cNvSpPr>
          <p:nvPr>
            <p:ph type="body" sz="quarter" idx="11"/>
          </p:nvPr>
        </p:nvSpPr>
        <p:spPr>
          <a:xfrm>
            <a:off x="337294" y="2477382"/>
            <a:ext cx="11275585" cy="2571666"/>
          </a:xfrm>
        </p:spPr>
        <p:txBody>
          <a:bodyPr/>
          <a:lstStyle/>
          <a:p>
            <a:r>
              <a:rPr lang="zh-CN" altLang="en-US" dirty="0"/>
              <a:t>二、通讯</a:t>
            </a:r>
            <a:endParaRPr lang="en-US" altLang="zh-CN" dirty="0"/>
          </a:p>
          <a:p>
            <a:r>
              <a:rPr lang="zh-CN" altLang="en-US" dirty="0"/>
              <a:t>（四）通讯的写作要求</a:t>
            </a:r>
            <a:endParaRPr lang="en-US" altLang="zh-CN" dirty="0"/>
          </a:p>
          <a:p>
            <a:r>
              <a:rPr lang="en-US" altLang="zh-CN" dirty="0"/>
              <a:t>6. </a:t>
            </a:r>
            <a:r>
              <a:rPr lang="zh-CN" altLang="en-US" dirty="0"/>
              <a:t>叙事直接，描写直观</a:t>
            </a:r>
            <a:endParaRPr lang="en-US" altLang="zh-CN" dirty="0"/>
          </a:p>
          <a:p>
            <a:r>
              <a:rPr lang="zh-CN" altLang="en-US" dirty="0"/>
              <a:t>通讯写作应坚持“直接叙述、直观描写”的原则，使读者仿佛身临其境，增强现场感和真实感。</a:t>
            </a:r>
          </a:p>
        </p:txBody>
      </p:sp>
      <p:sp>
        <p:nvSpPr>
          <p:cNvPr id="4" name="文本占位符 3">
            <a:extLst>
              <a:ext uri="{FF2B5EF4-FFF2-40B4-BE49-F238E27FC236}">
                <a16:creationId xmlns:a16="http://schemas.microsoft.com/office/drawing/2014/main" id="{D10119A1-F936-F0E7-6182-EE3960B2567C}"/>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306429810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B3910D-6AB5-9E4F-2225-15622231C8C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42D7501-1FAE-9AFF-D894-D823267388D1}"/>
              </a:ext>
            </a:extLst>
          </p:cNvPr>
          <p:cNvSpPr>
            <a:spLocks noGrp="1"/>
          </p:cNvSpPr>
          <p:nvPr>
            <p:ph type="body" sz="quarter" idx="11"/>
          </p:nvPr>
        </p:nvSpPr>
        <p:spPr>
          <a:xfrm>
            <a:off x="337294" y="2477382"/>
            <a:ext cx="11275585" cy="2571666"/>
          </a:xfrm>
        </p:spPr>
        <p:txBody>
          <a:bodyPr/>
          <a:lstStyle/>
          <a:p>
            <a:r>
              <a:rPr lang="zh-CN" altLang="en-US" dirty="0"/>
              <a:t>二、通讯</a:t>
            </a:r>
            <a:endParaRPr lang="en-US" altLang="zh-CN" dirty="0"/>
          </a:p>
          <a:p>
            <a:r>
              <a:rPr lang="zh-CN" altLang="en-US" dirty="0"/>
              <a:t>（四）通讯的写作要求</a:t>
            </a:r>
            <a:endParaRPr lang="en-US" altLang="zh-CN" dirty="0"/>
          </a:p>
          <a:p>
            <a:r>
              <a:rPr lang="en-US" altLang="zh-CN" dirty="0"/>
              <a:t>7. </a:t>
            </a:r>
            <a:r>
              <a:rPr lang="zh-CN" altLang="en-US" dirty="0"/>
              <a:t>抒情议论，真实自然</a:t>
            </a:r>
            <a:endParaRPr lang="en-US" altLang="zh-CN" dirty="0"/>
          </a:p>
          <a:p>
            <a:r>
              <a:rPr lang="zh-CN" altLang="en-US" dirty="0"/>
              <a:t>在叙述和描写的基础上，适时加入作者的评论或情感表达，做到感情真挚、议论中肯，避免空泛说教或过度煽情。</a:t>
            </a:r>
          </a:p>
        </p:txBody>
      </p:sp>
      <p:sp>
        <p:nvSpPr>
          <p:cNvPr id="4" name="文本占位符 3">
            <a:extLst>
              <a:ext uri="{FF2B5EF4-FFF2-40B4-BE49-F238E27FC236}">
                <a16:creationId xmlns:a16="http://schemas.microsoft.com/office/drawing/2014/main" id="{830D214D-6146-780A-DF53-96B8FCA6B67E}"/>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281831066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1BBD1F-FC65-A38C-7418-EB1A3DCC7C6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BCDA606-E560-65F1-9B92-DFE1BDF809EC}"/>
              </a:ext>
            </a:extLst>
          </p:cNvPr>
          <p:cNvSpPr>
            <a:spLocks noGrp="1"/>
          </p:cNvSpPr>
          <p:nvPr>
            <p:ph type="body" sz="quarter" idx="11"/>
          </p:nvPr>
        </p:nvSpPr>
        <p:spPr>
          <a:xfrm>
            <a:off x="337294" y="2223467"/>
            <a:ext cx="11275585" cy="3079497"/>
          </a:xfrm>
        </p:spPr>
        <p:txBody>
          <a:bodyPr/>
          <a:lstStyle/>
          <a:p>
            <a:r>
              <a:rPr lang="zh-CN" altLang="en-US" dirty="0"/>
              <a:t>三、新闻评论</a:t>
            </a:r>
            <a:endParaRPr lang="en-US" altLang="zh-CN" dirty="0"/>
          </a:p>
          <a:p>
            <a:r>
              <a:rPr lang="zh-CN" altLang="en-US" dirty="0"/>
              <a:t>（一）新闻评论的特点</a:t>
            </a:r>
            <a:endParaRPr lang="en-US" altLang="zh-CN" dirty="0"/>
          </a:p>
          <a:p>
            <a:r>
              <a:rPr lang="en-US" altLang="zh-CN" dirty="0"/>
              <a:t>1. </a:t>
            </a:r>
            <a:r>
              <a:rPr lang="zh-CN" altLang="en-US" dirty="0"/>
              <a:t>观点鲜明，逻辑严谨</a:t>
            </a:r>
            <a:endParaRPr lang="en-US" altLang="zh-CN" dirty="0"/>
          </a:p>
          <a:p>
            <a:r>
              <a:rPr lang="zh-CN" altLang="en-US" dirty="0"/>
              <a:t>新闻评论由论点、论据、论证三要素构成，强调观点明确、逻辑清晰、论证有力，具有较强的理论性和政策性。它不是简单的事实陈述，而是对新闻事件或社会现象的理性分析和价值判断。</a:t>
            </a:r>
          </a:p>
        </p:txBody>
      </p:sp>
      <p:sp>
        <p:nvSpPr>
          <p:cNvPr id="4" name="文本占位符 3">
            <a:extLst>
              <a:ext uri="{FF2B5EF4-FFF2-40B4-BE49-F238E27FC236}">
                <a16:creationId xmlns:a16="http://schemas.microsoft.com/office/drawing/2014/main" id="{C2EF4204-9777-E434-1D07-0269E57333CB}"/>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417284632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30BDF0-EAA6-263A-E4AD-4DE38B057CC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4B12EA8-51FE-26DE-ECCF-DA787A37BDB9}"/>
              </a:ext>
            </a:extLst>
          </p:cNvPr>
          <p:cNvSpPr>
            <a:spLocks noGrp="1"/>
          </p:cNvSpPr>
          <p:nvPr>
            <p:ph type="body" sz="quarter" idx="11"/>
          </p:nvPr>
        </p:nvSpPr>
        <p:spPr>
          <a:xfrm>
            <a:off x="337294" y="2477383"/>
            <a:ext cx="11275585" cy="2571666"/>
          </a:xfrm>
        </p:spPr>
        <p:txBody>
          <a:bodyPr/>
          <a:lstStyle/>
          <a:p>
            <a:r>
              <a:rPr lang="zh-CN" altLang="en-US" dirty="0"/>
              <a:t>三、新闻评论</a:t>
            </a:r>
            <a:endParaRPr lang="en-US" altLang="zh-CN" dirty="0"/>
          </a:p>
          <a:p>
            <a:r>
              <a:rPr lang="zh-CN" altLang="en-US" dirty="0"/>
              <a:t>（一）新闻评论的特点</a:t>
            </a:r>
            <a:endParaRPr lang="en-US" altLang="zh-CN" dirty="0"/>
          </a:p>
          <a:p>
            <a:r>
              <a:rPr lang="en-US" altLang="zh-CN" dirty="0"/>
              <a:t>2. </a:t>
            </a:r>
            <a:r>
              <a:rPr lang="zh-CN" altLang="en-US" dirty="0"/>
              <a:t>现实针对性强</a:t>
            </a:r>
            <a:endParaRPr lang="en-US" altLang="zh-CN" dirty="0"/>
          </a:p>
          <a:p>
            <a:r>
              <a:rPr lang="zh-CN" altLang="en-US" dirty="0"/>
              <a:t>新闻评论必须针对当前社会生活中的热点、难点问题，特别是人民群众普遍关注的重大事件或公共议题，具有强烈的现实意义和指导作用。</a:t>
            </a:r>
          </a:p>
        </p:txBody>
      </p:sp>
      <p:sp>
        <p:nvSpPr>
          <p:cNvPr id="4" name="文本占位符 3">
            <a:extLst>
              <a:ext uri="{FF2B5EF4-FFF2-40B4-BE49-F238E27FC236}">
                <a16:creationId xmlns:a16="http://schemas.microsoft.com/office/drawing/2014/main" id="{05957155-D7E1-6866-65D3-84ACE4C6B555}"/>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121189909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A4D928-B86C-657A-BD44-78D0D8D59F3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C236194-03B5-A585-26DD-3C07C9620376}"/>
              </a:ext>
            </a:extLst>
          </p:cNvPr>
          <p:cNvSpPr>
            <a:spLocks noGrp="1"/>
          </p:cNvSpPr>
          <p:nvPr>
            <p:ph type="body" sz="quarter" idx="11"/>
          </p:nvPr>
        </p:nvSpPr>
        <p:spPr>
          <a:xfrm>
            <a:off x="337294" y="2223467"/>
            <a:ext cx="11275585" cy="3079497"/>
          </a:xfrm>
        </p:spPr>
        <p:txBody>
          <a:bodyPr/>
          <a:lstStyle/>
          <a:p>
            <a:r>
              <a:rPr lang="zh-CN" altLang="en-US" dirty="0"/>
              <a:t>三、新闻评论</a:t>
            </a:r>
            <a:endParaRPr lang="en-US" altLang="zh-CN" dirty="0"/>
          </a:p>
          <a:p>
            <a:r>
              <a:rPr lang="zh-CN" altLang="en-US" dirty="0"/>
              <a:t>（一）新闻评论的特点</a:t>
            </a:r>
            <a:endParaRPr lang="en-US" altLang="zh-CN" dirty="0"/>
          </a:p>
          <a:p>
            <a:r>
              <a:rPr lang="en-US" altLang="zh-CN" dirty="0"/>
              <a:t>3. </a:t>
            </a:r>
            <a:r>
              <a:rPr lang="zh-CN" altLang="en-US" dirty="0"/>
              <a:t>语言精练，文采斐然</a:t>
            </a:r>
            <a:endParaRPr lang="en-US" altLang="zh-CN" dirty="0"/>
          </a:p>
          <a:p>
            <a:r>
              <a:rPr lang="zh-CN" altLang="en-US" dirty="0"/>
              <a:t>新闻评论既要观点鲜明、说理透彻，又要语言精练、表达生动。它不同于学术论文的枯燥说理，也不同于文艺作品的刻意抒情，而是在理性与感性的结合中，展现思想的力量和语言的魅力。</a:t>
            </a:r>
          </a:p>
        </p:txBody>
      </p:sp>
      <p:sp>
        <p:nvSpPr>
          <p:cNvPr id="4" name="文本占位符 3">
            <a:extLst>
              <a:ext uri="{FF2B5EF4-FFF2-40B4-BE49-F238E27FC236}">
                <a16:creationId xmlns:a16="http://schemas.microsoft.com/office/drawing/2014/main" id="{185499E4-2444-9FAC-28EA-3530EC1FCF3F}"/>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290159000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F64240-E184-F3DD-90E6-3DECBF7AA12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AFB6A12-F90B-CA6D-0065-6678CE5A4CCE}"/>
              </a:ext>
            </a:extLst>
          </p:cNvPr>
          <p:cNvSpPr>
            <a:spLocks noGrp="1"/>
          </p:cNvSpPr>
          <p:nvPr>
            <p:ph type="body" sz="quarter" idx="10"/>
          </p:nvPr>
        </p:nvSpPr>
        <p:spPr/>
        <p:txBody>
          <a:bodyPr/>
          <a:lstStyle/>
          <a:p>
            <a:r>
              <a:rPr lang="zh-CN" altLang="en-US" dirty="0"/>
              <a:t>第一章</a:t>
            </a:r>
          </a:p>
        </p:txBody>
      </p:sp>
      <p:sp>
        <p:nvSpPr>
          <p:cNvPr id="5" name="文本占位符 4">
            <a:extLst>
              <a:ext uri="{FF2B5EF4-FFF2-40B4-BE49-F238E27FC236}">
                <a16:creationId xmlns:a16="http://schemas.microsoft.com/office/drawing/2014/main" id="{EC0D5BAD-FBD5-7D36-B046-A579360953C7}"/>
              </a:ext>
            </a:extLst>
          </p:cNvPr>
          <p:cNvSpPr>
            <a:spLocks noGrp="1"/>
          </p:cNvSpPr>
          <p:nvPr>
            <p:ph type="body" sz="quarter" idx="11"/>
          </p:nvPr>
        </p:nvSpPr>
        <p:spPr/>
        <p:txBody>
          <a:bodyPr/>
          <a:lstStyle/>
          <a:p>
            <a:r>
              <a:rPr lang="zh-CN" altLang="en-US" dirty="0"/>
              <a:t>应用文写作基础</a:t>
            </a:r>
          </a:p>
        </p:txBody>
      </p:sp>
      <p:sp>
        <p:nvSpPr>
          <p:cNvPr id="6" name="文本占位符 5">
            <a:extLst>
              <a:ext uri="{FF2B5EF4-FFF2-40B4-BE49-F238E27FC236}">
                <a16:creationId xmlns:a16="http://schemas.microsoft.com/office/drawing/2014/main" id="{BD4E337A-EF15-F698-BD7A-76F968A5BD4B}"/>
              </a:ext>
            </a:extLst>
          </p:cNvPr>
          <p:cNvSpPr>
            <a:spLocks noGrp="1"/>
          </p:cNvSpPr>
          <p:nvPr>
            <p:ph type="body" sz="quarter" idx="12"/>
          </p:nvPr>
        </p:nvSpPr>
        <p:spPr/>
        <p:txBody>
          <a:bodyPr/>
          <a:lstStyle/>
          <a:p>
            <a:r>
              <a:rPr lang="en-US" altLang="zh-CN" dirty="0"/>
              <a:t>•	</a:t>
            </a:r>
            <a:r>
              <a:rPr lang="zh-CN" altLang="en-US" dirty="0"/>
              <a:t>能够准确提炼文章主旨，合理组织写作材料。</a:t>
            </a:r>
          </a:p>
          <a:p>
            <a:r>
              <a:rPr lang="en-US" altLang="zh-CN" dirty="0"/>
              <a:t>•	</a:t>
            </a:r>
            <a:r>
              <a:rPr lang="zh-CN" altLang="en-US" dirty="0"/>
              <a:t>能够规范运用应用文语言，构建清晰的写作结构。</a:t>
            </a:r>
          </a:p>
          <a:p>
            <a:r>
              <a:rPr lang="en-US" altLang="zh-CN" dirty="0"/>
              <a:t>•	</a:t>
            </a:r>
            <a:r>
              <a:rPr lang="zh-CN" altLang="en-US" dirty="0"/>
              <a:t>能够使用</a:t>
            </a:r>
            <a:r>
              <a:rPr lang="en-US" altLang="zh-CN" dirty="0"/>
              <a:t>AI </a:t>
            </a:r>
            <a:r>
              <a:rPr lang="zh-CN" altLang="en-US" dirty="0"/>
              <a:t>完成写作任务，并对 </a:t>
            </a:r>
            <a:r>
              <a:rPr lang="en-US" altLang="zh-CN" dirty="0"/>
              <a:t>AI </a:t>
            </a:r>
            <a:r>
              <a:rPr lang="zh-CN" altLang="en-US" dirty="0"/>
              <a:t>生成内容进行有效核验、合理修正和规范标识。</a:t>
            </a:r>
          </a:p>
        </p:txBody>
      </p:sp>
    </p:spTree>
    <p:extLst>
      <p:ext uri="{BB962C8B-B14F-4D97-AF65-F5344CB8AC3E}">
        <p14:creationId xmlns:p14="http://schemas.microsoft.com/office/powerpoint/2010/main" val="264879776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E396AE-303E-3A62-506A-620BD8791E5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114C252-64B8-DFEF-37FF-A04D461EDA40}"/>
              </a:ext>
            </a:extLst>
          </p:cNvPr>
          <p:cNvSpPr>
            <a:spLocks noGrp="1"/>
          </p:cNvSpPr>
          <p:nvPr>
            <p:ph type="body" sz="quarter" idx="10"/>
          </p:nvPr>
        </p:nvSpPr>
        <p:spPr/>
        <p:txBody>
          <a:bodyPr/>
          <a:lstStyle/>
          <a:p>
            <a:r>
              <a:rPr lang="zh-CN" altLang="en-US" dirty="0"/>
              <a:t>应用文写作基本要素</a:t>
            </a:r>
          </a:p>
        </p:txBody>
      </p:sp>
      <p:sp>
        <p:nvSpPr>
          <p:cNvPr id="5" name="文本占位符 4">
            <a:extLst>
              <a:ext uri="{FF2B5EF4-FFF2-40B4-BE49-F238E27FC236}">
                <a16:creationId xmlns:a16="http://schemas.microsoft.com/office/drawing/2014/main" id="{19358120-AD0D-A89A-7D7E-28459298A82C}"/>
              </a:ext>
            </a:extLst>
          </p:cNvPr>
          <p:cNvSpPr>
            <a:spLocks noGrp="1"/>
          </p:cNvSpPr>
          <p:nvPr>
            <p:ph type="body" sz="quarter" idx="11"/>
          </p:nvPr>
        </p:nvSpPr>
        <p:spPr>
          <a:xfrm>
            <a:off x="337294" y="1701632"/>
            <a:ext cx="5245822" cy="4095160"/>
          </a:xfrm>
        </p:spPr>
        <p:txBody>
          <a:bodyPr/>
          <a:lstStyle/>
          <a:p>
            <a:r>
              <a:rPr lang="zh-CN" altLang="en-US" dirty="0"/>
              <a:t>三、应用文写作的语言</a:t>
            </a:r>
            <a:endParaRPr lang="en-US" altLang="zh-CN" dirty="0"/>
          </a:p>
          <a:p>
            <a:r>
              <a:rPr lang="zh-CN" altLang="en-US" dirty="0"/>
              <a:t>（二）常见的应用文专用语言</a:t>
            </a:r>
            <a:endParaRPr lang="en-US" altLang="zh-CN" dirty="0"/>
          </a:p>
          <a:p>
            <a:r>
              <a:rPr lang="zh-CN" altLang="en-US" dirty="0"/>
              <a:t>应用文因其特定的功能定位和社会用途，形成了具有行业特征的专用语言体系。这些专业术语和固定表达方式，有助于增强语言的权威性、规范性和简洁性，使行文更加正式、庄重、得体。常见的应用文专用语言如表 </a:t>
            </a:r>
            <a:r>
              <a:rPr lang="en-US" altLang="zh-CN" dirty="0"/>
              <a:t>1-1 </a:t>
            </a:r>
            <a:r>
              <a:rPr lang="zh-CN" altLang="en-US" dirty="0"/>
              <a:t>所示。</a:t>
            </a:r>
            <a:endParaRPr lang="en-US" altLang="zh-CN" dirty="0"/>
          </a:p>
        </p:txBody>
      </p:sp>
      <p:pic>
        <p:nvPicPr>
          <p:cNvPr id="10" name="图片占位符 9">
            <a:extLst>
              <a:ext uri="{FF2B5EF4-FFF2-40B4-BE49-F238E27FC236}">
                <a16:creationId xmlns:a16="http://schemas.microsoft.com/office/drawing/2014/main" id="{CB4FD21F-1937-5305-B6C2-CE54E1F40404}"/>
              </a:ext>
            </a:extLst>
          </p:cNvPr>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t="-41686" b="-41686"/>
          <a:stretch>
            <a:fillRect/>
          </a:stretch>
        </p:blipFill>
        <p:spPr>
          <a:prstGeom prst="rect">
            <a:avLst/>
          </a:prstGeom>
        </p:spPr>
      </p:pic>
    </p:spTree>
    <p:extLst>
      <p:ext uri="{BB962C8B-B14F-4D97-AF65-F5344CB8AC3E}">
        <p14:creationId xmlns:p14="http://schemas.microsoft.com/office/powerpoint/2010/main" val="47413964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77969E-5A03-CA5B-3E3A-F55578DA4DC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19E3C4E-4FA1-04D0-8E46-44BAD7261ABE}"/>
              </a:ext>
            </a:extLst>
          </p:cNvPr>
          <p:cNvSpPr>
            <a:spLocks noGrp="1"/>
          </p:cNvSpPr>
          <p:nvPr>
            <p:ph type="body" sz="quarter" idx="11"/>
          </p:nvPr>
        </p:nvSpPr>
        <p:spPr>
          <a:xfrm>
            <a:off x="337294" y="2477382"/>
            <a:ext cx="11275585" cy="2571666"/>
          </a:xfrm>
        </p:spPr>
        <p:txBody>
          <a:bodyPr/>
          <a:lstStyle/>
          <a:p>
            <a:r>
              <a:rPr lang="zh-CN" altLang="en-US" dirty="0"/>
              <a:t>三、新闻评论</a:t>
            </a:r>
            <a:endParaRPr lang="en-US" altLang="zh-CN" dirty="0"/>
          </a:p>
          <a:p>
            <a:r>
              <a:rPr lang="zh-CN" altLang="en-US" dirty="0"/>
              <a:t>（一）新闻评论的特点</a:t>
            </a:r>
            <a:endParaRPr lang="en-US" altLang="zh-CN" dirty="0"/>
          </a:p>
          <a:p>
            <a:r>
              <a:rPr lang="en-US" altLang="zh-CN" dirty="0"/>
              <a:t>4. </a:t>
            </a:r>
            <a:r>
              <a:rPr lang="zh-CN" altLang="en-US" dirty="0"/>
              <a:t>时效性强，与新闻紧密联系</a:t>
            </a:r>
            <a:endParaRPr lang="en-US" altLang="zh-CN" dirty="0"/>
          </a:p>
          <a:p>
            <a:r>
              <a:rPr lang="zh-CN" altLang="en-US" dirty="0"/>
              <a:t>新闻评论以新闻事实为基础，具有较强的时效性。它通常紧跟新闻事件发布，及时回应社会关切，是对新闻事实的价值判断和延伸解读，做到“就事论理、以理服人”。</a:t>
            </a:r>
          </a:p>
        </p:txBody>
      </p:sp>
      <p:sp>
        <p:nvSpPr>
          <p:cNvPr id="4" name="文本占位符 3">
            <a:extLst>
              <a:ext uri="{FF2B5EF4-FFF2-40B4-BE49-F238E27FC236}">
                <a16:creationId xmlns:a16="http://schemas.microsoft.com/office/drawing/2014/main" id="{4F93CA9F-F978-8482-8D59-A2BBD069CFA3}"/>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425783021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A31C71-9E41-71E4-81A8-F6D68CB429B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4A22A6F-3385-7413-86B0-EE1F79341DB3}"/>
              </a:ext>
            </a:extLst>
          </p:cNvPr>
          <p:cNvSpPr>
            <a:spLocks noGrp="1"/>
          </p:cNvSpPr>
          <p:nvPr>
            <p:ph type="body" sz="quarter" idx="11"/>
          </p:nvPr>
        </p:nvSpPr>
        <p:spPr>
          <a:xfrm>
            <a:off x="337294" y="2477382"/>
            <a:ext cx="11275585" cy="2571666"/>
          </a:xfrm>
        </p:spPr>
        <p:txBody>
          <a:bodyPr/>
          <a:lstStyle/>
          <a:p>
            <a:r>
              <a:rPr lang="zh-CN" altLang="en-US" dirty="0"/>
              <a:t>三、新闻评论</a:t>
            </a:r>
            <a:endParaRPr lang="en-US" altLang="zh-CN" dirty="0"/>
          </a:p>
          <a:p>
            <a:r>
              <a:rPr lang="zh-CN" altLang="en-US" dirty="0"/>
              <a:t>（一）新闻评论的特点</a:t>
            </a:r>
            <a:endParaRPr lang="en-US" altLang="zh-CN" dirty="0"/>
          </a:p>
          <a:p>
            <a:r>
              <a:rPr lang="en-US" altLang="zh-CN" dirty="0"/>
              <a:t>5. </a:t>
            </a:r>
            <a:r>
              <a:rPr lang="zh-CN" altLang="en-US" dirty="0"/>
              <a:t>形式多样，风格灵活</a:t>
            </a:r>
            <a:endParaRPr lang="en-US" altLang="zh-CN" dirty="0"/>
          </a:p>
          <a:p>
            <a:r>
              <a:rPr lang="zh-CN" altLang="en-US" dirty="0"/>
              <a:t>新闻评论涵盖社论、短评、专栏评论、编者按等多种形式，可根据媒体定位、受众群体选择不同的写作风格。</a:t>
            </a:r>
          </a:p>
        </p:txBody>
      </p:sp>
      <p:sp>
        <p:nvSpPr>
          <p:cNvPr id="4" name="文本占位符 3">
            <a:extLst>
              <a:ext uri="{FF2B5EF4-FFF2-40B4-BE49-F238E27FC236}">
                <a16:creationId xmlns:a16="http://schemas.microsoft.com/office/drawing/2014/main" id="{7B6123C0-0267-9E5D-D01C-AD83B40A19EC}"/>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166303994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DCCA25-E4E4-4C3F-FC76-D3F38137E6E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2993475-0E83-3E37-CED1-CDAC62808DD5}"/>
              </a:ext>
            </a:extLst>
          </p:cNvPr>
          <p:cNvSpPr>
            <a:spLocks noGrp="1"/>
          </p:cNvSpPr>
          <p:nvPr>
            <p:ph type="body" sz="quarter" idx="11"/>
          </p:nvPr>
        </p:nvSpPr>
        <p:spPr>
          <a:xfrm>
            <a:off x="337294" y="1461720"/>
            <a:ext cx="11275585" cy="4602991"/>
          </a:xfrm>
        </p:spPr>
        <p:txBody>
          <a:bodyPr/>
          <a:lstStyle/>
          <a:p>
            <a:r>
              <a:rPr lang="zh-CN" altLang="en-US" dirty="0"/>
              <a:t>三、新闻评论</a:t>
            </a:r>
            <a:endParaRPr lang="en-US" altLang="zh-CN" dirty="0"/>
          </a:p>
          <a:p>
            <a:r>
              <a:rPr lang="zh-CN" altLang="en-US" dirty="0"/>
              <a:t>（二）新闻评论的分类</a:t>
            </a:r>
            <a:endParaRPr lang="en-US" altLang="zh-CN" dirty="0"/>
          </a:p>
          <a:p>
            <a:r>
              <a:rPr lang="en-US" altLang="zh-CN" dirty="0"/>
              <a:t>1. </a:t>
            </a:r>
            <a:r>
              <a:rPr lang="zh-CN" altLang="en-US" dirty="0"/>
              <a:t>按评论对象分类</a:t>
            </a:r>
            <a:endParaRPr lang="en-US" altLang="zh-CN" dirty="0"/>
          </a:p>
          <a:p>
            <a:pPr marL="1074738" indent="-342900">
              <a:buSzPct val="80000"/>
              <a:buFont typeface="Wingdings" panose="05000000000000000000" pitchFamily="2" charset="2"/>
              <a:buChar char="l"/>
            </a:pPr>
            <a:r>
              <a:rPr lang="zh-CN" altLang="en-US" dirty="0"/>
              <a:t>政治评论：围绕国家政治生活、政策方针、政治事件等进行评述。</a:t>
            </a:r>
            <a:endParaRPr lang="en-US" altLang="zh-CN" dirty="0"/>
          </a:p>
          <a:p>
            <a:pPr marL="1074738" indent="-342900">
              <a:buSzPct val="80000"/>
              <a:buFont typeface="Wingdings" panose="05000000000000000000" pitchFamily="2" charset="2"/>
              <a:buChar char="l"/>
            </a:pPr>
            <a:r>
              <a:rPr lang="zh-CN" altLang="en-US" dirty="0"/>
              <a:t>经济评论：分析经济现象、市场动态、经济政策等。</a:t>
            </a:r>
            <a:endParaRPr lang="en-US" altLang="zh-CN" dirty="0"/>
          </a:p>
          <a:p>
            <a:pPr marL="1074738" indent="-342900">
              <a:buSzPct val="80000"/>
              <a:buFont typeface="Wingdings" panose="05000000000000000000" pitchFamily="2" charset="2"/>
              <a:buChar char="l"/>
            </a:pPr>
            <a:r>
              <a:rPr lang="zh-CN" altLang="en-US" dirty="0"/>
              <a:t>军事评论：针对军事战略、国防建设、国际冲突等发表看法。</a:t>
            </a:r>
            <a:endParaRPr lang="en-US" altLang="zh-CN" dirty="0"/>
          </a:p>
          <a:p>
            <a:pPr marL="1074738" indent="-342900">
              <a:buSzPct val="80000"/>
              <a:buFont typeface="Wingdings" panose="05000000000000000000" pitchFamily="2" charset="2"/>
              <a:buChar char="l"/>
            </a:pPr>
            <a:r>
              <a:rPr lang="zh-CN" altLang="en-US" dirty="0"/>
              <a:t>社会评论：聚焦社会热点、民生问题、公共事务等。</a:t>
            </a:r>
            <a:endParaRPr lang="en-US" altLang="zh-CN" dirty="0"/>
          </a:p>
          <a:p>
            <a:pPr marL="1074738" indent="-342900">
              <a:buSzPct val="80000"/>
              <a:buFont typeface="Wingdings" panose="05000000000000000000" pitchFamily="2" charset="2"/>
              <a:buChar char="l"/>
            </a:pPr>
            <a:r>
              <a:rPr lang="zh-CN" altLang="en-US" dirty="0"/>
              <a:t>文教评论：评析文化、教育、文艺等领域的发展与问题。</a:t>
            </a:r>
            <a:endParaRPr lang="en-US" altLang="zh-CN" dirty="0"/>
          </a:p>
          <a:p>
            <a:pPr marL="1074738" indent="-342900">
              <a:buSzPct val="80000"/>
              <a:buFont typeface="Wingdings" panose="05000000000000000000" pitchFamily="2" charset="2"/>
              <a:buChar char="l"/>
            </a:pPr>
            <a:r>
              <a:rPr lang="zh-CN" altLang="en-US" dirty="0"/>
              <a:t>国际评论：对国际局势、外交关系、全球事务进行评论。</a:t>
            </a:r>
          </a:p>
        </p:txBody>
      </p:sp>
      <p:sp>
        <p:nvSpPr>
          <p:cNvPr id="4" name="文本占位符 3">
            <a:extLst>
              <a:ext uri="{FF2B5EF4-FFF2-40B4-BE49-F238E27FC236}">
                <a16:creationId xmlns:a16="http://schemas.microsoft.com/office/drawing/2014/main" id="{43E971A7-6C9C-EDFD-345B-4DB8D78012F6}"/>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420550651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A2C3C7-DE04-6AEE-8ED0-BAB3D1BA93F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2E4DF9D-74F9-85F0-AE2A-08C4D6073158}"/>
              </a:ext>
            </a:extLst>
          </p:cNvPr>
          <p:cNvSpPr>
            <a:spLocks noGrp="1"/>
          </p:cNvSpPr>
          <p:nvPr>
            <p:ph type="body" sz="quarter" idx="11"/>
          </p:nvPr>
        </p:nvSpPr>
        <p:spPr>
          <a:xfrm>
            <a:off x="337294" y="1715635"/>
            <a:ext cx="11275585" cy="4095160"/>
          </a:xfrm>
        </p:spPr>
        <p:txBody>
          <a:bodyPr/>
          <a:lstStyle/>
          <a:p>
            <a:r>
              <a:rPr lang="zh-CN" altLang="en-US" dirty="0"/>
              <a:t>三、新闻评论</a:t>
            </a:r>
            <a:endParaRPr lang="en-US" altLang="zh-CN" dirty="0"/>
          </a:p>
          <a:p>
            <a:r>
              <a:rPr lang="zh-CN" altLang="en-US" dirty="0"/>
              <a:t>（二）新闻评论的分类</a:t>
            </a:r>
            <a:endParaRPr lang="en-US" altLang="zh-CN" dirty="0"/>
          </a:p>
          <a:p>
            <a:r>
              <a:rPr lang="en-US" altLang="zh-CN" dirty="0"/>
              <a:t>2. </a:t>
            </a:r>
            <a:r>
              <a:rPr lang="zh-CN" altLang="en-US" dirty="0"/>
              <a:t>按写作论述角度分类</a:t>
            </a:r>
            <a:endParaRPr lang="en-US" altLang="zh-CN" dirty="0"/>
          </a:p>
          <a:p>
            <a:pPr marL="1074738" indent="-342900">
              <a:buSzPct val="80000"/>
              <a:buFont typeface="Wingdings" panose="05000000000000000000" pitchFamily="2" charset="2"/>
              <a:buChar char="l"/>
            </a:pPr>
            <a:r>
              <a:rPr lang="zh-CN" altLang="en-US" dirty="0"/>
              <a:t>立论性评论：提出正面观点，阐明立场，论证某一主张的合理性。</a:t>
            </a:r>
          </a:p>
          <a:p>
            <a:pPr marL="1074738" indent="-342900">
              <a:buSzPct val="80000"/>
              <a:buFont typeface="Wingdings" panose="05000000000000000000" pitchFamily="2" charset="2"/>
              <a:buChar char="l"/>
            </a:pPr>
            <a:r>
              <a:rPr lang="zh-CN" altLang="en-US" dirty="0"/>
              <a:t>驳论性评论：反驳错误观点或不当言论，澄清是非。</a:t>
            </a:r>
          </a:p>
          <a:p>
            <a:pPr marL="1074738" indent="-342900">
              <a:buSzPct val="80000"/>
              <a:buFont typeface="Wingdings" panose="05000000000000000000" pitchFamily="2" charset="2"/>
              <a:buChar char="l"/>
            </a:pPr>
            <a:r>
              <a:rPr lang="zh-CN" altLang="en-US" dirty="0"/>
              <a:t>阐述性评论：对某一政策、现象或问题进行深入分析与解释。</a:t>
            </a:r>
          </a:p>
          <a:p>
            <a:pPr marL="1074738" indent="-342900">
              <a:buSzPct val="80000"/>
              <a:buFont typeface="Wingdings" panose="05000000000000000000" pitchFamily="2" charset="2"/>
              <a:buChar char="l"/>
            </a:pPr>
            <a:r>
              <a:rPr lang="zh-CN" altLang="en-US" dirty="0"/>
              <a:t>解释性评论：帮助读者理解复杂新闻事件的背景与意义。</a:t>
            </a:r>
          </a:p>
          <a:p>
            <a:pPr marL="1074738" indent="-342900">
              <a:buSzPct val="80000"/>
              <a:buFont typeface="Wingdings" panose="05000000000000000000" pitchFamily="2" charset="2"/>
              <a:buChar char="l"/>
            </a:pPr>
            <a:r>
              <a:rPr lang="zh-CN" altLang="en-US" dirty="0"/>
              <a:t>提示性评论：指出问题、提出警示，引导读者思考。</a:t>
            </a:r>
          </a:p>
        </p:txBody>
      </p:sp>
      <p:sp>
        <p:nvSpPr>
          <p:cNvPr id="4" name="文本占位符 3">
            <a:extLst>
              <a:ext uri="{FF2B5EF4-FFF2-40B4-BE49-F238E27FC236}">
                <a16:creationId xmlns:a16="http://schemas.microsoft.com/office/drawing/2014/main" id="{3D69DE7B-D179-FBF6-8480-AC3A3D95EE1B}"/>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109044285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50E911-DBC2-CCDB-5BFF-040A053388F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95E08A2-BF0D-EB76-47C3-1ECB1F86F980}"/>
              </a:ext>
            </a:extLst>
          </p:cNvPr>
          <p:cNvSpPr>
            <a:spLocks noGrp="1"/>
          </p:cNvSpPr>
          <p:nvPr>
            <p:ph type="body" sz="quarter" idx="11"/>
          </p:nvPr>
        </p:nvSpPr>
        <p:spPr>
          <a:xfrm>
            <a:off x="337294" y="953888"/>
            <a:ext cx="11275585" cy="5618654"/>
          </a:xfrm>
        </p:spPr>
        <p:txBody>
          <a:bodyPr/>
          <a:lstStyle/>
          <a:p>
            <a:r>
              <a:rPr lang="zh-CN" altLang="en-US" dirty="0"/>
              <a:t>三、新闻评论</a:t>
            </a:r>
            <a:endParaRPr lang="en-US" altLang="zh-CN" dirty="0"/>
          </a:p>
          <a:p>
            <a:r>
              <a:rPr lang="zh-CN" altLang="en-US" dirty="0"/>
              <a:t>（二）新闻评论的分类</a:t>
            </a:r>
            <a:endParaRPr lang="en-US" altLang="zh-CN" dirty="0"/>
          </a:p>
          <a:p>
            <a:r>
              <a:rPr lang="en-US" altLang="zh-CN" dirty="0"/>
              <a:t>3. </a:t>
            </a:r>
            <a:r>
              <a:rPr lang="zh-CN" altLang="en-US" dirty="0"/>
              <a:t>按评论形式分类</a:t>
            </a:r>
            <a:endParaRPr lang="en-US" altLang="zh-CN" dirty="0"/>
          </a:p>
          <a:p>
            <a:pPr marL="1074738" indent="-342900">
              <a:buSzPct val="80000"/>
              <a:buFont typeface="Wingdings" panose="05000000000000000000" pitchFamily="2" charset="2"/>
              <a:buChar char="l"/>
            </a:pPr>
            <a:r>
              <a:rPr lang="zh-CN" altLang="en-US" dirty="0"/>
              <a:t>社论：代表媒体立场的权威评论，通常由报社编辑部撰写。</a:t>
            </a:r>
          </a:p>
          <a:p>
            <a:pPr marL="1074738" indent="-342900">
              <a:buSzPct val="80000"/>
              <a:buFont typeface="Wingdings" panose="05000000000000000000" pitchFamily="2" charset="2"/>
              <a:buChar char="l"/>
            </a:pPr>
            <a:r>
              <a:rPr lang="zh-CN" altLang="en-US" dirty="0"/>
              <a:t>编辑部文章：体现媒体集体观点的评论文章。</a:t>
            </a:r>
          </a:p>
          <a:p>
            <a:pPr marL="1074738" indent="-342900">
              <a:buSzPct val="80000"/>
              <a:buFont typeface="Wingdings" panose="05000000000000000000" pitchFamily="2" charset="2"/>
              <a:buChar char="l"/>
            </a:pPr>
            <a:r>
              <a:rPr lang="zh-CN" altLang="en-US" dirty="0"/>
              <a:t>评论员文章：由专职评论员撰写，代表媒体对某一问题发表意见。</a:t>
            </a:r>
          </a:p>
          <a:p>
            <a:pPr marL="1074738" indent="-342900">
              <a:buSzPct val="80000"/>
              <a:buFont typeface="Wingdings" panose="05000000000000000000" pitchFamily="2" charset="2"/>
              <a:buChar char="l"/>
            </a:pPr>
            <a:r>
              <a:rPr lang="zh-CN" altLang="en-US" dirty="0"/>
              <a:t>本报评论员文章：具有社论性质的重要评论。</a:t>
            </a:r>
          </a:p>
          <a:p>
            <a:pPr marL="1074738" indent="-342900">
              <a:buSzPct val="80000"/>
              <a:buFont typeface="Wingdings" panose="05000000000000000000" pitchFamily="2" charset="2"/>
              <a:buChar char="l"/>
            </a:pPr>
            <a:r>
              <a:rPr lang="zh-CN" altLang="en-US" dirty="0"/>
              <a:t>短评：篇幅短小、观点鲜明的评论，常用于配合新闻报道。</a:t>
            </a:r>
          </a:p>
          <a:p>
            <a:pPr marL="1074738" indent="-342900">
              <a:buSzPct val="80000"/>
              <a:buFont typeface="Wingdings" panose="05000000000000000000" pitchFamily="2" charset="2"/>
              <a:buChar char="l"/>
            </a:pPr>
            <a:r>
              <a:rPr lang="zh-CN" altLang="en-US" dirty="0"/>
              <a:t>编后：在新闻报道之后发表的评论，起总结、引导作用。</a:t>
            </a:r>
          </a:p>
          <a:p>
            <a:pPr marL="1074738" indent="-342900">
              <a:buSzPct val="80000"/>
              <a:buFont typeface="Wingdings" panose="05000000000000000000" pitchFamily="2" charset="2"/>
              <a:buChar char="l"/>
            </a:pPr>
            <a:r>
              <a:rPr lang="zh-CN" altLang="en-US" dirty="0"/>
              <a:t>编者按：简短说明性评论，常用于引导读者理解报道内容。</a:t>
            </a:r>
          </a:p>
          <a:p>
            <a:pPr marL="1074738" indent="-342900">
              <a:buSzPct val="80000"/>
              <a:buFont typeface="Wingdings" panose="05000000000000000000" pitchFamily="2" charset="2"/>
              <a:buChar char="l"/>
            </a:pPr>
            <a:r>
              <a:rPr lang="zh-CN" altLang="en-US" dirty="0"/>
              <a:t>思想评论：侧重思想引导、价值判断的评论。</a:t>
            </a:r>
          </a:p>
        </p:txBody>
      </p:sp>
      <p:sp>
        <p:nvSpPr>
          <p:cNvPr id="4" name="文本占位符 3">
            <a:extLst>
              <a:ext uri="{FF2B5EF4-FFF2-40B4-BE49-F238E27FC236}">
                <a16:creationId xmlns:a16="http://schemas.microsoft.com/office/drawing/2014/main" id="{1451ED6F-3D27-24BB-A5F8-4532E7E264B7}"/>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303270453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C0EDD7-2AA7-96DA-7125-B67C1CE9E00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983EA88-3250-4FEE-0B7D-F8229A3152E8}"/>
              </a:ext>
            </a:extLst>
          </p:cNvPr>
          <p:cNvSpPr>
            <a:spLocks noGrp="1"/>
          </p:cNvSpPr>
          <p:nvPr>
            <p:ph type="body" sz="quarter" idx="11"/>
          </p:nvPr>
        </p:nvSpPr>
        <p:spPr>
          <a:xfrm>
            <a:off x="337294" y="1461719"/>
            <a:ext cx="11275585" cy="4602991"/>
          </a:xfrm>
        </p:spPr>
        <p:txBody>
          <a:bodyPr/>
          <a:lstStyle/>
          <a:p>
            <a:r>
              <a:rPr lang="zh-CN" altLang="en-US" dirty="0"/>
              <a:t>三、新闻评论</a:t>
            </a:r>
            <a:endParaRPr lang="en-US" altLang="zh-CN" dirty="0"/>
          </a:p>
          <a:p>
            <a:r>
              <a:rPr lang="zh-CN" altLang="en-US" dirty="0"/>
              <a:t>（二）新闻评论的分类</a:t>
            </a:r>
            <a:endParaRPr lang="en-US" altLang="zh-CN" dirty="0"/>
          </a:p>
          <a:p>
            <a:r>
              <a:rPr lang="en-US" altLang="zh-CN" dirty="0"/>
              <a:t>3. </a:t>
            </a:r>
            <a:r>
              <a:rPr lang="zh-CN" altLang="en-US" dirty="0"/>
              <a:t>按评论形式分类</a:t>
            </a:r>
            <a:endParaRPr lang="en-US" altLang="zh-CN" dirty="0"/>
          </a:p>
          <a:p>
            <a:pPr marL="1074738" indent="-342900">
              <a:buSzPct val="80000"/>
              <a:buFont typeface="Wingdings" panose="05000000000000000000" pitchFamily="2" charset="2"/>
              <a:buChar char="l"/>
            </a:pPr>
            <a:r>
              <a:rPr lang="zh-CN" altLang="en-US" dirty="0"/>
              <a:t>专栏评论：在固定栏目中定期发表的评论，具有连续性和个人风格。</a:t>
            </a:r>
          </a:p>
          <a:p>
            <a:pPr marL="1074738" indent="-342900">
              <a:buSzPct val="80000"/>
              <a:buFont typeface="Wingdings" panose="05000000000000000000" pitchFamily="2" charset="2"/>
              <a:buChar char="l"/>
            </a:pPr>
            <a:r>
              <a:rPr lang="zh-CN" altLang="en-US" dirty="0"/>
              <a:t>新闻评论：广义上的新闻评论总称。</a:t>
            </a:r>
          </a:p>
          <a:p>
            <a:pPr marL="1074738" indent="-342900">
              <a:buSzPct val="80000"/>
              <a:buFont typeface="Wingdings" panose="05000000000000000000" pitchFamily="2" charset="2"/>
              <a:buChar char="l"/>
            </a:pPr>
            <a:r>
              <a:rPr lang="zh-CN" altLang="en-US" dirty="0"/>
              <a:t>论文：较长篇幅、理论性较强的评论文章。</a:t>
            </a:r>
          </a:p>
          <a:p>
            <a:pPr marL="1074738" indent="-342900">
              <a:buSzPct val="80000"/>
              <a:buFont typeface="Wingdings" panose="05000000000000000000" pitchFamily="2" charset="2"/>
              <a:buChar char="l"/>
            </a:pPr>
            <a:r>
              <a:rPr lang="zh-CN" altLang="en-US" dirty="0"/>
              <a:t>漫谈：轻松活泼、形式自由的评论。</a:t>
            </a:r>
          </a:p>
          <a:p>
            <a:pPr marL="1074738" indent="-342900">
              <a:buSzPct val="80000"/>
              <a:buFont typeface="Wingdings" panose="05000000000000000000" pitchFamily="2" charset="2"/>
              <a:buChar char="l"/>
            </a:pPr>
            <a:r>
              <a:rPr lang="zh-CN" altLang="en-US" dirty="0"/>
              <a:t>专论：围绕某一专业领域进行深入探讨的评论。</a:t>
            </a:r>
          </a:p>
          <a:p>
            <a:pPr marL="1074738" indent="-342900">
              <a:buSzPct val="80000"/>
              <a:buFont typeface="Wingdings" panose="05000000000000000000" pitchFamily="2" charset="2"/>
              <a:buChar char="l"/>
            </a:pPr>
            <a:r>
              <a:rPr lang="zh-CN" altLang="en-US" dirty="0"/>
              <a:t>杂感：带有感性色彩、形式自由的短评。</a:t>
            </a:r>
          </a:p>
        </p:txBody>
      </p:sp>
      <p:sp>
        <p:nvSpPr>
          <p:cNvPr id="4" name="文本占位符 3">
            <a:extLst>
              <a:ext uri="{FF2B5EF4-FFF2-40B4-BE49-F238E27FC236}">
                <a16:creationId xmlns:a16="http://schemas.microsoft.com/office/drawing/2014/main" id="{237B649D-458B-D627-4E11-59FF0B6F66AE}"/>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44266277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3F0C76-21CB-1389-8813-055B0E7E99A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7F569DF-EF1E-A523-AD8C-71BF70816D94}"/>
              </a:ext>
            </a:extLst>
          </p:cNvPr>
          <p:cNvSpPr>
            <a:spLocks noGrp="1"/>
          </p:cNvSpPr>
          <p:nvPr>
            <p:ph type="body" sz="quarter" idx="11"/>
          </p:nvPr>
        </p:nvSpPr>
        <p:spPr>
          <a:xfrm>
            <a:off x="337294" y="2477382"/>
            <a:ext cx="11275585" cy="2571666"/>
          </a:xfrm>
        </p:spPr>
        <p:txBody>
          <a:bodyPr/>
          <a:lstStyle/>
          <a:p>
            <a:r>
              <a:rPr lang="zh-CN" altLang="en-US" dirty="0"/>
              <a:t>三、新闻评论</a:t>
            </a:r>
            <a:endParaRPr lang="en-US" altLang="zh-CN" dirty="0"/>
          </a:p>
          <a:p>
            <a:r>
              <a:rPr lang="zh-CN" altLang="en-US" dirty="0"/>
              <a:t>（三）新闻评论的写作要求</a:t>
            </a:r>
            <a:endParaRPr lang="en-US" altLang="zh-CN" dirty="0"/>
          </a:p>
          <a:p>
            <a:r>
              <a:rPr lang="en-US" altLang="zh-CN" dirty="0"/>
              <a:t>1. </a:t>
            </a:r>
            <a:r>
              <a:rPr lang="zh-CN" altLang="en-US" dirty="0"/>
              <a:t>选题紧扣现实，体现时代关切</a:t>
            </a:r>
            <a:endParaRPr lang="en-US" altLang="zh-CN" dirty="0"/>
          </a:p>
          <a:p>
            <a:r>
              <a:rPr lang="zh-CN" altLang="en-US" dirty="0"/>
              <a:t>应围绕当前社会关注的重大事件、公众热议话题或政策实施难点展开论述，做到 “言之有物”。</a:t>
            </a:r>
          </a:p>
        </p:txBody>
      </p:sp>
      <p:sp>
        <p:nvSpPr>
          <p:cNvPr id="4" name="文本占位符 3">
            <a:extLst>
              <a:ext uri="{FF2B5EF4-FFF2-40B4-BE49-F238E27FC236}">
                <a16:creationId xmlns:a16="http://schemas.microsoft.com/office/drawing/2014/main" id="{882A5C2E-4305-D8D8-C808-24F4358436A0}"/>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325167546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174386-0610-2E75-F1C5-EAC7B65857B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CCCF2EA-7E07-BDFA-F08E-E00488021C92}"/>
              </a:ext>
            </a:extLst>
          </p:cNvPr>
          <p:cNvSpPr>
            <a:spLocks noGrp="1"/>
          </p:cNvSpPr>
          <p:nvPr>
            <p:ph type="body" sz="quarter" idx="11"/>
          </p:nvPr>
        </p:nvSpPr>
        <p:spPr>
          <a:xfrm>
            <a:off x="337294" y="2477382"/>
            <a:ext cx="11275585" cy="2571666"/>
          </a:xfrm>
        </p:spPr>
        <p:txBody>
          <a:bodyPr/>
          <a:lstStyle/>
          <a:p>
            <a:r>
              <a:rPr lang="zh-CN" altLang="en-US" dirty="0"/>
              <a:t>三、新闻评论</a:t>
            </a:r>
            <a:endParaRPr lang="en-US" altLang="zh-CN" dirty="0"/>
          </a:p>
          <a:p>
            <a:r>
              <a:rPr lang="zh-CN" altLang="en-US" dirty="0"/>
              <a:t>（三）新闻评论的写作要求</a:t>
            </a:r>
            <a:endParaRPr lang="en-US" altLang="zh-CN" dirty="0"/>
          </a:p>
          <a:p>
            <a:r>
              <a:rPr lang="en-US" altLang="zh-CN" dirty="0"/>
              <a:t>2. </a:t>
            </a:r>
            <a:r>
              <a:rPr lang="zh-CN" altLang="en-US" dirty="0"/>
              <a:t>观点鲜明，立意新颖</a:t>
            </a:r>
            <a:endParaRPr lang="en-US" altLang="zh-CN" dirty="0"/>
          </a:p>
          <a:p>
            <a:r>
              <a:rPr lang="zh-CN" altLang="en-US" dirty="0"/>
              <a:t>明确表达自己的立场和看法，避免模棱两可；提倡从新角度切入，提出独特见解，增强文章吸引力。</a:t>
            </a:r>
          </a:p>
        </p:txBody>
      </p:sp>
      <p:sp>
        <p:nvSpPr>
          <p:cNvPr id="4" name="文本占位符 3">
            <a:extLst>
              <a:ext uri="{FF2B5EF4-FFF2-40B4-BE49-F238E27FC236}">
                <a16:creationId xmlns:a16="http://schemas.microsoft.com/office/drawing/2014/main" id="{D8CB867C-27CF-7946-EB27-01771237BF41}"/>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418535569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17AF1D-4A3F-E2E3-2CCA-B8407ECB1D6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FFA5E7B-2D4C-3A26-E962-95FED6F08741}"/>
              </a:ext>
            </a:extLst>
          </p:cNvPr>
          <p:cNvSpPr>
            <a:spLocks noGrp="1"/>
          </p:cNvSpPr>
          <p:nvPr>
            <p:ph type="body" sz="quarter" idx="11"/>
          </p:nvPr>
        </p:nvSpPr>
        <p:spPr>
          <a:xfrm>
            <a:off x="337294" y="2477382"/>
            <a:ext cx="11275585" cy="2571666"/>
          </a:xfrm>
        </p:spPr>
        <p:txBody>
          <a:bodyPr/>
          <a:lstStyle/>
          <a:p>
            <a:r>
              <a:rPr lang="zh-CN" altLang="en-US" dirty="0"/>
              <a:t>三、新闻评论</a:t>
            </a:r>
            <a:endParaRPr lang="en-US" altLang="zh-CN" dirty="0"/>
          </a:p>
          <a:p>
            <a:r>
              <a:rPr lang="zh-CN" altLang="en-US" dirty="0"/>
              <a:t>（三）新闻评论的写作要求</a:t>
            </a:r>
            <a:endParaRPr lang="en-US" altLang="zh-CN" dirty="0"/>
          </a:p>
          <a:p>
            <a:r>
              <a:rPr lang="en-US" altLang="zh-CN" dirty="0"/>
              <a:t>3. </a:t>
            </a:r>
            <a:r>
              <a:rPr lang="zh-CN" altLang="en-US" dirty="0"/>
              <a:t>论据典型，论证充分</a:t>
            </a:r>
            <a:endParaRPr lang="en-US" altLang="zh-CN" dirty="0"/>
          </a:p>
          <a:p>
            <a:r>
              <a:rPr lang="zh-CN" altLang="en-US" dirty="0"/>
              <a:t>所引用的事实、数据、权威观点必须真实可靠、具有代表性，并能有效支撑论点，避免空洞说理。</a:t>
            </a:r>
          </a:p>
        </p:txBody>
      </p:sp>
      <p:sp>
        <p:nvSpPr>
          <p:cNvPr id="4" name="文本占位符 3">
            <a:extLst>
              <a:ext uri="{FF2B5EF4-FFF2-40B4-BE49-F238E27FC236}">
                <a16:creationId xmlns:a16="http://schemas.microsoft.com/office/drawing/2014/main" id="{F2756074-92CB-C5F2-050D-A0094883DDE7}"/>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301526243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A935CA-5D37-CF0D-6555-0EA10272962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5EDBAC4-AE4D-3A4B-1257-F1DE3F931E2D}"/>
              </a:ext>
            </a:extLst>
          </p:cNvPr>
          <p:cNvSpPr>
            <a:spLocks noGrp="1"/>
          </p:cNvSpPr>
          <p:nvPr>
            <p:ph type="body" sz="quarter" idx="11"/>
          </p:nvPr>
        </p:nvSpPr>
        <p:spPr>
          <a:xfrm>
            <a:off x="337294" y="2477382"/>
            <a:ext cx="11275585" cy="2571666"/>
          </a:xfrm>
        </p:spPr>
        <p:txBody>
          <a:bodyPr/>
          <a:lstStyle/>
          <a:p>
            <a:r>
              <a:rPr lang="zh-CN" altLang="en-US" dirty="0"/>
              <a:t>三、新闻评论</a:t>
            </a:r>
            <a:endParaRPr lang="en-US" altLang="zh-CN" dirty="0"/>
          </a:p>
          <a:p>
            <a:r>
              <a:rPr lang="zh-CN" altLang="en-US" dirty="0"/>
              <a:t>（三）新闻评论的写作要求</a:t>
            </a:r>
            <a:endParaRPr lang="en-US" altLang="zh-CN" dirty="0"/>
          </a:p>
          <a:p>
            <a:r>
              <a:rPr lang="en-US" altLang="zh-CN" dirty="0"/>
              <a:t>4. </a:t>
            </a:r>
            <a:r>
              <a:rPr lang="zh-CN" altLang="en-US" dirty="0"/>
              <a:t>结构清晰，层次分明</a:t>
            </a:r>
            <a:endParaRPr lang="en-US" altLang="zh-CN" dirty="0"/>
          </a:p>
          <a:p>
            <a:r>
              <a:rPr lang="zh-CN" altLang="en-US" dirty="0"/>
              <a:t>遵循“提出问题</a:t>
            </a:r>
            <a:r>
              <a:rPr lang="en-US" altLang="zh-CN" dirty="0"/>
              <a:t>—</a:t>
            </a:r>
            <a:r>
              <a:rPr lang="zh-CN" altLang="en-US" dirty="0"/>
              <a:t>分析问题</a:t>
            </a:r>
            <a:r>
              <a:rPr lang="en-US" altLang="zh-CN" dirty="0"/>
              <a:t>—</a:t>
            </a:r>
            <a:r>
              <a:rPr lang="zh-CN" altLang="en-US" dirty="0"/>
              <a:t>解决问题”的基本逻辑，段落之间过渡自然，全文条理清楚、重点突出。</a:t>
            </a:r>
          </a:p>
        </p:txBody>
      </p:sp>
      <p:sp>
        <p:nvSpPr>
          <p:cNvPr id="4" name="文本占位符 3">
            <a:extLst>
              <a:ext uri="{FF2B5EF4-FFF2-40B4-BE49-F238E27FC236}">
                <a16:creationId xmlns:a16="http://schemas.microsoft.com/office/drawing/2014/main" id="{C1583019-B563-3271-13BF-7F19E6A54CA1}"/>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210992931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F2769A-3C13-8810-1BC1-56D1A6415BC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8B1BE26-8008-B370-B234-305251E1D70E}"/>
              </a:ext>
            </a:extLst>
          </p:cNvPr>
          <p:cNvSpPr>
            <a:spLocks noGrp="1"/>
          </p:cNvSpPr>
          <p:nvPr>
            <p:ph type="body" sz="quarter" idx="11"/>
          </p:nvPr>
        </p:nvSpPr>
        <p:spPr>
          <a:xfrm>
            <a:off x="337294" y="2223461"/>
            <a:ext cx="11275585" cy="3079497"/>
          </a:xfrm>
        </p:spPr>
        <p:txBody>
          <a:bodyPr/>
          <a:lstStyle/>
          <a:p>
            <a:r>
              <a:rPr lang="zh-CN" altLang="en-US" dirty="0"/>
              <a:t>三、应用文写作的语言</a:t>
            </a:r>
            <a:endParaRPr lang="en-US" altLang="zh-CN" dirty="0"/>
          </a:p>
          <a:p>
            <a:r>
              <a:rPr lang="zh-CN" altLang="en-US" dirty="0"/>
              <a:t>（三）应用文语言应遵循的基本原则</a:t>
            </a:r>
            <a:endParaRPr lang="en-US" altLang="zh-CN" dirty="0"/>
          </a:p>
          <a:p>
            <a:r>
              <a:rPr lang="en-US" altLang="zh-CN" dirty="0"/>
              <a:t>1. </a:t>
            </a:r>
            <a:r>
              <a:rPr lang="zh-CN" altLang="en-US" dirty="0"/>
              <a:t>准确：语言的生命线</a:t>
            </a:r>
            <a:endParaRPr lang="en-US" altLang="zh-CN" dirty="0"/>
          </a:p>
          <a:p>
            <a:r>
              <a:rPr lang="zh-CN" altLang="en-US" dirty="0"/>
              <a:t>“准确”是应用文语言最基本、最核心的要求，直接关系到信息的真实性和执行的有效性。如果语言表达模糊不清或存在歧义，就可能导致理解偏差，影响工作的顺利推进，甚至造成严重后果。</a:t>
            </a:r>
            <a:endParaRPr lang="en-US" altLang="zh-CN" dirty="0"/>
          </a:p>
        </p:txBody>
      </p:sp>
      <p:sp>
        <p:nvSpPr>
          <p:cNvPr id="4" name="文本占位符 3">
            <a:extLst>
              <a:ext uri="{FF2B5EF4-FFF2-40B4-BE49-F238E27FC236}">
                <a16:creationId xmlns:a16="http://schemas.microsoft.com/office/drawing/2014/main" id="{282A1AA4-4A29-BA01-2018-A4FFE0BBA52F}"/>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407115110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DAC206-A5E1-6041-8278-B2349B40781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DC56EBC-8AF6-1CCA-603B-2E82E339C00A}"/>
              </a:ext>
            </a:extLst>
          </p:cNvPr>
          <p:cNvSpPr>
            <a:spLocks noGrp="1"/>
          </p:cNvSpPr>
          <p:nvPr>
            <p:ph type="body" sz="quarter" idx="11"/>
          </p:nvPr>
        </p:nvSpPr>
        <p:spPr>
          <a:xfrm>
            <a:off x="337294" y="2477383"/>
            <a:ext cx="11275585" cy="2571666"/>
          </a:xfrm>
        </p:spPr>
        <p:txBody>
          <a:bodyPr/>
          <a:lstStyle/>
          <a:p>
            <a:r>
              <a:rPr lang="zh-CN" altLang="en-US" dirty="0"/>
              <a:t>三、新闻评论</a:t>
            </a:r>
            <a:endParaRPr lang="en-US" altLang="zh-CN" dirty="0"/>
          </a:p>
          <a:p>
            <a:r>
              <a:rPr lang="zh-CN" altLang="en-US" dirty="0"/>
              <a:t>（三）新闻评论的写作要求</a:t>
            </a:r>
            <a:endParaRPr lang="en-US" altLang="zh-CN" dirty="0"/>
          </a:p>
          <a:p>
            <a:r>
              <a:rPr lang="en-US" altLang="zh-CN" dirty="0"/>
              <a:t>5. </a:t>
            </a:r>
            <a:r>
              <a:rPr lang="zh-CN" altLang="en-US" dirty="0"/>
              <a:t>语言精练，表达有力</a:t>
            </a:r>
            <a:endParaRPr lang="en-US" altLang="zh-CN" dirty="0"/>
          </a:p>
          <a:p>
            <a:r>
              <a:rPr lang="zh-CN" altLang="en-US" dirty="0"/>
              <a:t>避免冗长啰唆，多用短句、排比、对比等修辞手法增强说服力；适当运用比喻、引用等方式提升文采。</a:t>
            </a:r>
          </a:p>
        </p:txBody>
      </p:sp>
      <p:sp>
        <p:nvSpPr>
          <p:cNvPr id="4" name="文本占位符 3">
            <a:extLst>
              <a:ext uri="{FF2B5EF4-FFF2-40B4-BE49-F238E27FC236}">
                <a16:creationId xmlns:a16="http://schemas.microsoft.com/office/drawing/2014/main" id="{8FBD9427-3B44-EEB1-6332-074AB3059C19}"/>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271862621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53BA19-11F9-5670-DF33-0B486A08E03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4780878-7663-6355-9FE4-E45C8A6CBAE4}"/>
              </a:ext>
            </a:extLst>
          </p:cNvPr>
          <p:cNvSpPr>
            <a:spLocks noGrp="1"/>
          </p:cNvSpPr>
          <p:nvPr>
            <p:ph type="body" sz="quarter" idx="11"/>
          </p:nvPr>
        </p:nvSpPr>
        <p:spPr>
          <a:xfrm>
            <a:off x="337294" y="2477383"/>
            <a:ext cx="11275585" cy="2571666"/>
          </a:xfrm>
        </p:spPr>
        <p:txBody>
          <a:bodyPr/>
          <a:lstStyle/>
          <a:p>
            <a:r>
              <a:rPr lang="zh-CN" altLang="en-US" dirty="0"/>
              <a:t>三、新闻评论</a:t>
            </a:r>
            <a:endParaRPr lang="en-US" altLang="zh-CN" dirty="0"/>
          </a:p>
          <a:p>
            <a:r>
              <a:rPr lang="zh-CN" altLang="en-US" dirty="0"/>
              <a:t>（三）新闻评论的写作要求</a:t>
            </a:r>
            <a:endParaRPr lang="en-US" altLang="zh-CN" dirty="0"/>
          </a:p>
          <a:p>
            <a:r>
              <a:rPr lang="en-US" altLang="zh-CN" dirty="0"/>
              <a:t>6. </a:t>
            </a:r>
            <a:r>
              <a:rPr lang="zh-CN" altLang="en-US" dirty="0"/>
              <a:t>贴近读者，增强可读性</a:t>
            </a:r>
            <a:endParaRPr lang="en-US" altLang="zh-CN" dirty="0"/>
          </a:p>
          <a:p>
            <a:r>
              <a:rPr lang="zh-CN" altLang="en-US" dirty="0"/>
              <a:t>写作时要考虑读者的接受度，避免使用晦涩难懂的专业术语，语言要通俗易懂、生动活泼，让读者愿意读、看得懂、记得住。</a:t>
            </a:r>
          </a:p>
        </p:txBody>
      </p:sp>
      <p:sp>
        <p:nvSpPr>
          <p:cNvPr id="4" name="文本占位符 3">
            <a:extLst>
              <a:ext uri="{FF2B5EF4-FFF2-40B4-BE49-F238E27FC236}">
                <a16:creationId xmlns:a16="http://schemas.microsoft.com/office/drawing/2014/main" id="{2FC89B9C-DFA2-0447-9288-80095E27A4B3}"/>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72120741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BD55A8-49BD-2F6F-99CC-6C3BBF57577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2FA25B4-AC50-D740-8F41-EB1DE6A3749A}"/>
              </a:ext>
            </a:extLst>
          </p:cNvPr>
          <p:cNvSpPr>
            <a:spLocks noGrp="1"/>
          </p:cNvSpPr>
          <p:nvPr>
            <p:ph type="body" sz="quarter" idx="11"/>
          </p:nvPr>
        </p:nvSpPr>
        <p:spPr>
          <a:xfrm>
            <a:off x="337294" y="2477383"/>
            <a:ext cx="11275585" cy="2571666"/>
          </a:xfrm>
        </p:spPr>
        <p:txBody>
          <a:bodyPr/>
          <a:lstStyle/>
          <a:p>
            <a:r>
              <a:rPr lang="zh-CN" altLang="en-US" dirty="0"/>
              <a:t>三、新闻评论</a:t>
            </a:r>
            <a:endParaRPr lang="en-US" altLang="zh-CN" dirty="0"/>
          </a:p>
          <a:p>
            <a:r>
              <a:rPr lang="zh-CN" altLang="en-US" dirty="0"/>
              <a:t>（三）新闻评论的写作要求</a:t>
            </a:r>
            <a:endParaRPr lang="en-US" altLang="zh-CN" dirty="0"/>
          </a:p>
          <a:p>
            <a:r>
              <a:rPr lang="en-US" altLang="zh-CN" dirty="0"/>
              <a:t>7. </a:t>
            </a:r>
            <a:r>
              <a:rPr lang="zh-CN" altLang="en-US" dirty="0"/>
              <a:t>遵守规范，恪守职业道德</a:t>
            </a:r>
            <a:endParaRPr lang="en-US" altLang="zh-CN" dirty="0"/>
          </a:p>
          <a:p>
            <a:r>
              <a:rPr lang="zh-CN" altLang="en-US" dirty="0"/>
              <a:t>在发表观点时要坚持客观公正原则，不煽动情绪，不传播谣言，不恶意攻击他人，维护媒体公信力。</a:t>
            </a:r>
          </a:p>
        </p:txBody>
      </p:sp>
      <p:sp>
        <p:nvSpPr>
          <p:cNvPr id="4" name="文本占位符 3">
            <a:extLst>
              <a:ext uri="{FF2B5EF4-FFF2-40B4-BE49-F238E27FC236}">
                <a16:creationId xmlns:a16="http://schemas.microsoft.com/office/drawing/2014/main" id="{8FFF1060-0092-EECD-BC97-9D3C024F97CF}"/>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60539485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39919D-4B19-2441-50EC-8C0F9195B69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1A035CD-4E23-099D-5B52-6D95AFA53419}"/>
              </a:ext>
            </a:extLst>
          </p:cNvPr>
          <p:cNvSpPr>
            <a:spLocks noGrp="1"/>
          </p:cNvSpPr>
          <p:nvPr>
            <p:ph type="body" sz="quarter" idx="11"/>
          </p:nvPr>
        </p:nvSpPr>
        <p:spPr>
          <a:xfrm>
            <a:off x="337294" y="2223470"/>
            <a:ext cx="11275585" cy="3079497"/>
          </a:xfrm>
        </p:spPr>
        <p:txBody>
          <a:bodyPr/>
          <a:lstStyle/>
          <a:p>
            <a:r>
              <a:rPr lang="zh-CN" altLang="en-US" dirty="0"/>
              <a:t>四、广播稿</a:t>
            </a:r>
            <a:endParaRPr lang="en-US" altLang="zh-CN" dirty="0"/>
          </a:p>
          <a:p>
            <a:r>
              <a:rPr lang="zh-CN" altLang="en-US" dirty="0"/>
              <a:t>（一）广播稿的特点</a:t>
            </a:r>
            <a:endParaRPr lang="en-US" altLang="zh-CN" dirty="0"/>
          </a:p>
          <a:p>
            <a:r>
              <a:rPr lang="en-US" altLang="zh-CN" dirty="0"/>
              <a:t>1. </a:t>
            </a:r>
            <a:r>
              <a:rPr lang="zh-CN" altLang="en-US" dirty="0"/>
              <a:t>可听性强</a:t>
            </a:r>
            <a:endParaRPr lang="en-US" altLang="zh-CN" dirty="0"/>
          </a:p>
          <a:p>
            <a:r>
              <a:rPr lang="zh-CN" altLang="en-US" dirty="0"/>
              <a:t>广播稿是通过声音传播的，听众不能像阅读文字那样反复查看，因此要求语言清晰、节奏明快、重点突出，便于听众“一听就懂”。要避免使用复杂句式、专业术语和生僻词汇。</a:t>
            </a:r>
          </a:p>
        </p:txBody>
      </p:sp>
      <p:sp>
        <p:nvSpPr>
          <p:cNvPr id="4" name="文本占位符 3">
            <a:extLst>
              <a:ext uri="{FF2B5EF4-FFF2-40B4-BE49-F238E27FC236}">
                <a16:creationId xmlns:a16="http://schemas.microsoft.com/office/drawing/2014/main" id="{D729A3A8-770D-4745-3652-30516FAFEB3E}"/>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207616625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0F477B-C49E-0FD2-B6C0-C5D708294BE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8B217D6-4C10-8450-B46F-1426A563BE33}"/>
              </a:ext>
            </a:extLst>
          </p:cNvPr>
          <p:cNvSpPr>
            <a:spLocks noGrp="1"/>
          </p:cNvSpPr>
          <p:nvPr>
            <p:ph type="body" sz="quarter" idx="11"/>
          </p:nvPr>
        </p:nvSpPr>
        <p:spPr>
          <a:xfrm>
            <a:off x="337294" y="2477384"/>
            <a:ext cx="11275585" cy="2571666"/>
          </a:xfrm>
        </p:spPr>
        <p:txBody>
          <a:bodyPr/>
          <a:lstStyle/>
          <a:p>
            <a:r>
              <a:rPr lang="zh-CN" altLang="en-US" dirty="0"/>
              <a:t>四、广播稿</a:t>
            </a:r>
            <a:endParaRPr lang="en-US" altLang="zh-CN" dirty="0"/>
          </a:p>
          <a:p>
            <a:r>
              <a:rPr lang="zh-CN" altLang="en-US" dirty="0"/>
              <a:t>（一）广播稿的特点</a:t>
            </a:r>
            <a:endParaRPr lang="en-US" altLang="zh-CN" dirty="0"/>
          </a:p>
          <a:p>
            <a:r>
              <a:rPr lang="en-US" altLang="zh-CN" dirty="0"/>
              <a:t>2. </a:t>
            </a:r>
            <a:r>
              <a:rPr lang="zh-CN" altLang="en-US" dirty="0"/>
              <a:t>传播快捷，时效性强</a:t>
            </a:r>
            <a:endParaRPr lang="en-US" altLang="zh-CN" dirty="0"/>
          </a:p>
          <a:p>
            <a:r>
              <a:rPr lang="zh-CN" altLang="en-US" dirty="0"/>
              <a:t>广播利用无线电波快速传播，是所有大众传媒中反应速度最快的一种。广播稿可以迅速报道突发事件、实时动态，满足公众对新闻的即时需求。</a:t>
            </a:r>
          </a:p>
        </p:txBody>
      </p:sp>
      <p:sp>
        <p:nvSpPr>
          <p:cNvPr id="4" name="文本占位符 3">
            <a:extLst>
              <a:ext uri="{FF2B5EF4-FFF2-40B4-BE49-F238E27FC236}">
                <a16:creationId xmlns:a16="http://schemas.microsoft.com/office/drawing/2014/main" id="{8F495860-E1DE-2765-9FA1-53C8070747F2}"/>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330919904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77D31F-EE32-884F-8CF4-79EBC9EC6AA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B06D4E5-5AAA-2B46-3E45-1999D7298166}"/>
              </a:ext>
            </a:extLst>
          </p:cNvPr>
          <p:cNvSpPr>
            <a:spLocks noGrp="1"/>
          </p:cNvSpPr>
          <p:nvPr>
            <p:ph type="body" sz="quarter" idx="11"/>
          </p:nvPr>
        </p:nvSpPr>
        <p:spPr>
          <a:xfrm>
            <a:off x="337294" y="2477384"/>
            <a:ext cx="11275585" cy="2571666"/>
          </a:xfrm>
        </p:spPr>
        <p:txBody>
          <a:bodyPr/>
          <a:lstStyle/>
          <a:p>
            <a:r>
              <a:rPr lang="zh-CN" altLang="en-US" dirty="0"/>
              <a:t>四、广播稿</a:t>
            </a:r>
            <a:endParaRPr lang="en-US" altLang="zh-CN" dirty="0"/>
          </a:p>
          <a:p>
            <a:r>
              <a:rPr lang="zh-CN" altLang="en-US" dirty="0"/>
              <a:t>（一）广播稿的特点</a:t>
            </a:r>
            <a:endParaRPr lang="en-US" altLang="zh-CN" dirty="0"/>
          </a:p>
          <a:p>
            <a:r>
              <a:rPr lang="en-US" altLang="zh-CN" dirty="0"/>
              <a:t>3. </a:t>
            </a:r>
            <a:r>
              <a:rPr lang="zh-CN" altLang="en-US" dirty="0"/>
              <a:t>群众基础广泛</a:t>
            </a:r>
            <a:endParaRPr lang="en-US" altLang="zh-CN" dirty="0"/>
          </a:p>
          <a:p>
            <a:r>
              <a:rPr lang="zh-CN" altLang="en-US" dirty="0"/>
              <a:t>广播不受时间、地点、文化程度等限制，只要拥有收音设备即可收听。因此，广播稿的受众群体更广、传播范围更大，具有更强的社会影响力和宣传效果。</a:t>
            </a:r>
          </a:p>
        </p:txBody>
      </p:sp>
      <p:sp>
        <p:nvSpPr>
          <p:cNvPr id="4" name="文本占位符 3">
            <a:extLst>
              <a:ext uri="{FF2B5EF4-FFF2-40B4-BE49-F238E27FC236}">
                <a16:creationId xmlns:a16="http://schemas.microsoft.com/office/drawing/2014/main" id="{464C0283-4BFB-DD53-1BBD-07B6D2AB298B}"/>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279888225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4DC74F-376D-E20C-C952-6B12E424841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89EF440-8F88-BA30-7E08-E2B9005A7457}"/>
              </a:ext>
            </a:extLst>
          </p:cNvPr>
          <p:cNvSpPr>
            <a:spLocks noGrp="1"/>
          </p:cNvSpPr>
          <p:nvPr>
            <p:ph type="body" sz="quarter" idx="11"/>
          </p:nvPr>
        </p:nvSpPr>
        <p:spPr>
          <a:xfrm>
            <a:off x="337294" y="2477385"/>
            <a:ext cx="11275585" cy="2571666"/>
          </a:xfrm>
        </p:spPr>
        <p:txBody>
          <a:bodyPr/>
          <a:lstStyle/>
          <a:p>
            <a:r>
              <a:rPr lang="zh-CN" altLang="en-US" dirty="0"/>
              <a:t>四、广播稿</a:t>
            </a:r>
            <a:endParaRPr lang="en-US" altLang="zh-CN" dirty="0"/>
          </a:p>
          <a:p>
            <a:r>
              <a:rPr lang="zh-CN" altLang="en-US" dirty="0"/>
              <a:t>（一）广播稿的特点</a:t>
            </a:r>
            <a:endParaRPr lang="en-US" altLang="zh-CN" dirty="0"/>
          </a:p>
          <a:p>
            <a:r>
              <a:rPr lang="en-US" altLang="zh-CN" dirty="0"/>
              <a:t>4. </a:t>
            </a:r>
            <a:r>
              <a:rPr lang="zh-CN" altLang="en-US" dirty="0"/>
              <a:t>语言通俗，富有感染力</a:t>
            </a:r>
            <a:endParaRPr lang="en-US" altLang="zh-CN" dirty="0"/>
          </a:p>
          <a:p>
            <a:r>
              <a:rPr lang="zh-CN" altLang="en-US" dirty="0"/>
              <a:t>广播稿的语言应贴近生活、通俗易懂，多用短句、口语化表达，并适当运用比喻、排比、设问等修辞手法，增强语言的表现力和感染力。</a:t>
            </a:r>
          </a:p>
        </p:txBody>
      </p:sp>
      <p:sp>
        <p:nvSpPr>
          <p:cNvPr id="4" name="文本占位符 3">
            <a:extLst>
              <a:ext uri="{FF2B5EF4-FFF2-40B4-BE49-F238E27FC236}">
                <a16:creationId xmlns:a16="http://schemas.microsoft.com/office/drawing/2014/main" id="{09702609-49E7-AE97-0CD5-F931956F442A}"/>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116690731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0C039D-EE3B-2B8D-C72A-42D7B4E5A10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3AC3595-E138-FBA9-D14E-32B1181F947D}"/>
              </a:ext>
            </a:extLst>
          </p:cNvPr>
          <p:cNvSpPr>
            <a:spLocks noGrp="1"/>
          </p:cNvSpPr>
          <p:nvPr>
            <p:ph type="body" sz="quarter" idx="11"/>
          </p:nvPr>
        </p:nvSpPr>
        <p:spPr>
          <a:xfrm>
            <a:off x="337294" y="2223470"/>
            <a:ext cx="11275585" cy="3079497"/>
          </a:xfrm>
        </p:spPr>
        <p:txBody>
          <a:bodyPr/>
          <a:lstStyle/>
          <a:p>
            <a:r>
              <a:rPr lang="zh-CN" altLang="en-US" dirty="0"/>
              <a:t>四、广播稿</a:t>
            </a:r>
            <a:endParaRPr lang="en-US" altLang="zh-CN" dirty="0"/>
          </a:p>
          <a:p>
            <a:r>
              <a:rPr lang="zh-CN" altLang="en-US" dirty="0"/>
              <a:t>（二）广播稿的格式与写法</a:t>
            </a:r>
            <a:endParaRPr lang="en-US" altLang="zh-CN" dirty="0"/>
          </a:p>
          <a:p>
            <a:r>
              <a:rPr lang="en-US" altLang="zh-CN" dirty="0"/>
              <a:t>1. </a:t>
            </a:r>
            <a:r>
              <a:rPr lang="zh-CN" altLang="en-US" dirty="0"/>
              <a:t>标题</a:t>
            </a:r>
            <a:endParaRPr lang="en-US" altLang="zh-CN" dirty="0"/>
          </a:p>
          <a:p>
            <a:r>
              <a:rPr lang="zh-CN" altLang="en-US" dirty="0"/>
              <a:t>广播稿的标题应简洁明了、直截了当，能够准确传达广播的主题和核心内容。不同于报纸新闻，广播稿一般只有主标题（正题），不设引题和副题。标题不宜过长，避免复杂修饰，力求让听众一听标题，就能明白广播内容。如“我市启动防汛应急响应”。</a:t>
            </a:r>
          </a:p>
        </p:txBody>
      </p:sp>
      <p:sp>
        <p:nvSpPr>
          <p:cNvPr id="4" name="文本占位符 3">
            <a:extLst>
              <a:ext uri="{FF2B5EF4-FFF2-40B4-BE49-F238E27FC236}">
                <a16:creationId xmlns:a16="http://schemas.microsoft.com/office/drawing/2014/main" id="{3F7834D7-A82D-3BB6-8EEC-1153D87049D9}"/>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366394026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BE2208-017F-57E8-7116-D3F154F53B9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00024E3-66DE-C015-6B02-8E1900830911}"/>
              </a:ext>
            </a:extLst>
          </p:cNvPr>
          <p:cNvSpPr>
            <a:spLocks noGrp="1"/>
          </p:cNvSpPr>
          <p:nvPr>
            <p:ph type="body" sz="quarter" idx="11"/>
          </p:nvPr>
        </p:nvSpPr>
        <p:spPr>
          <a:xfrm>
            <a:off x="337294" y="2223470"/>
            <a:ext cx="11275585" cy="3079497"/>
          </a:xfrm>
        </p:spPr>
        <p:txBody>
          <a:bodyPr/>
          <a:lstStyle/>
          <a:p>
            <a:r>
              <a:rPr lang="zh-CN" altLang="en-US" dirty="0"/>
              <a:t>四、广播稿</a:t>
            </a:r>
            <a:endParaRPr lang="en-US" altLang="zh-CN" dirty="0"/>
          </a:p>
          <a:p>
            <a:r>
              <a:rPr lang="zh-CN" altLang="en-US" dirty="0"/>
              <a:t>（二）广播稿的格式与写法</a:t>
            </a:r>
            <a:endParaRPr lang="en-US" altLang="zh-CN" dirty="0"/>
          </a:p>
          <a:p>
            <a:r>
              <a:rPr lang="en-US" altLang="zh-CN" dirty="0"/>
              <a:t>2. </a:t>
            </a:r>
            <a:r>
              <a:rPr lang="zh-CN" altLang="en-US" dirty="0"/>
              <a:t>导语（开场白）</a:t>
            </a:r>
            <a:endParaRPr lang="en-US" altLang="zh-CN" dirty="0"/>
          </a:p>
          <a:p>
            <a:r>
              <a:rPr lang="zh-CN" altLang="en-US" dirty="0"/>
              <a:t>导语是广播稿的开头部分，起到引导的作用，用来概括全文要点，激发听众兴趣。它是整篇广播稿的“灵魂”，应当简明扼要地说明</a:t>
            </a:r>
            <a:r>
              <a:rPr lang="en-US" altLang="zh-CN" dirty="0"/>
              <a:t>5 </a:t>
            </a:r>
            <a:r>
              <a:rPr lang="zh-CN" altLang="en-US" dirty="0"/>
              <a:t>个问题：“谁、什么事、何时、何地、为什么”。</a:t>
            </a:r>
          </a:p>
        </p:txBody>
      </p:sp>
      <p:sp>
        <p:nvSpPr>
          <p:cNvPr id="4" name="文本占位符 3">
            <a:extLst>
              <a:ext uri="{FF2B5EF4-FFF2-40B4-BE49-F238E27FC236}">
                <a16:creationId xmlns:a16="http://schemas.microsoft.com/office/drawing/2014/main" id="{F845D4A6-AA97-826A-687B-356663BC84D9}"/>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353531238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1C88C1-545C-B877-27B9-76BD0FEB83E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5939E68-DCA5-C53B-F311-13C33294251E}"/>
              </a:ext>
            </a:extLst>
          </p:cNvPr>
          <p:cNvSpPr>
            <a:spLocks noGrp="1"/>
          </p:cNvSpPr>
          <p:nvPr>
            <p:ph type="body" sz="quarter" idx="11"/>
          </p:nvPr>
        </p:nvSpPr>
        <p:spPr>
          <a:xfrm>
            <a:off x="337294" y="2223470"/>
            <a:ext cx="11275585" cy="3079497"/>
          </a:xfrm>
        </p:spPr>
        <p:txBody>
          <a:bodyPr/>
          <a:lstStyle/>
          <a:p>
            <a:r>
              <a:rPr lang="zh-CN" altLang="en-US" dirty="0"/>
              <a:t>四、广播稿</a:t>
            </a:r>
            <a:endParaRPr lang="en-US" altLang="zh-CN" dirty="0"/>
          </a:p>
          <a:p>
            <a:r>
              <a:rPr lang="zh-CN" altLang="en-US" dirty="0"/>
              <a:t>（二）广播稿的格式与写法</a:t>
            </a:r>
            <a:endParaRPr lang="en-US" altLang="zh-CN" dirty="0"/>
          </a:p>
          <a:p>
            <a:r>
              <a:rPr lang="en-US" altLang="zh-CN" dirty="0"/>
              <a:t>3. </a:t>
            </a:r>
            <a:r>
              <a:rPr lang="zh-CN" altLang="en-US" dirty="0"/>
              <a:t>正文</a:t>
            </a:r>
            <a:endParaRPr lang="en-US" altLang="zh-CN" dirty="0"/>
          </a:p>
          <a:p>
            <a:r>
              <a:rPr lang="zh-CN" altLang="en-US" dirty="0"/>
              <a:t>正文是广播稿的主体部分，通过叙述、描写、对话等多种形式展开，围绕主题层层递进，条理清晰地讲述事实、分析问题、传达观点。正文部分要注重逻辑性与连贯性，避免跳跃式叙述，确保听众听得清楚、记得住。</a:t>
            </a:r>
          </a:p>
        </p:txBody>
      </p:sp>
      <p:sp>
        <p:nvSpPr>
          <p:cNvPr id="4" name="文本占位符 3">
            <a:extLst>
              <a:ext uri="{FF2B5EF4-FFF2-40B4-BE49-F238E27FC236}">
                <a16:creationId xmlns:a16="http://schemas.microsoft.com/office/drawing/2014/main" id="{7E1A781B-ED76-8EA1-4CED-29A8FB235D10}"/>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12898437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E87FDA-760D-102B-4FC8-46FC3932EF6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8A4B882-7158-2447-DE6A-BE4065E09CBE}"/>
              </a:ext>
            </a:extLst>
          </p:cNvPr>
          <p:cNvSpPr>
            <a:spLocks noGrp="1"/>
          </p:cNvSpPr>
          <p:nvPr>
            <p:ph type="body" sz="quarter" idx="11"/>
          </p:nvPr>
        </p:nvSpPr>
        <p:spPr>
          <a:xfrm>
            <a:off x="337294" y="2477377"/>
            <a:ext cx="11275585" cy="2571666"/>
          </a:xfrm>
        </p:spPr>
        <p:txBody>
          <a:bodyPr/>
          <a:lstStyle/>
          <a:p>
            <a:r>
              <a:rPr lang="zh-CN" altLang="en-US" dirty="0"/>
              <a:t>三、应用文写作的语言</a:t>
            </a:r>
            <a:endParaRPr lang="en-US" altLang="zh-CN" dirty="0"/>
          </a:p>
          <a:p>
            <a:r>
              <a:rPr lang="zh-CN" altLang="en-US" dirty="0"/>
              <a:t>（三）应用文语言应遵循的基本原则</a:t>
            </a:r>
            <a:endParaRPr lang="en-US" altLang="zh-CN" dirty="0"/>
          </a:p>
          <a:p>
            <a:r>
              <a:rPr lang="en-US" altLang="zh-CN" dirty="0"/>
              <a:t>2. </a:t>
            </a:r>
            <a:r>
              <a:rPr lang="zh-CN" altLang="en-US" dirty="0"/>
              <a:t>简洁：以简驭繁，言简意赅</a:t>
            </a:r>
            <a:endParaRPr lang="en-US" altLang="zh-CN" dirty="0"/>
          </a:p>
          <a:p>
            <a:r>
              <a:rPr lang="zh-CN" altLang="en-US" dirty="0"/>
              <a:t>应用文的主要功能是传递信息，因此语言应力求简洁明了，避免冗长啰唆。简洁不仅体现作者的语言驾驭能力，也直接影响读者对文字的理解。</a:t>
            </a:r>
            <a:endParaRPr lang="en-US" altLang="zh-CN" dirty="0"/>
          </a:p>
        </p:txBody>
      </p:sp>
      <p:sp>
        <p:nvSpPr>
          <p:cNvPr id="4" name="文本占位符 3">
            <a:extLst>
              <a:ext uri="{FF2B5EF4-FFF2-40B4-BE49-F238E27FC236}">
                <a16:creationId xmlns:a16="http://schemas.microsoft.com/office/drawing/2014/main" id="{ADF970D4-4F7A-54A6-3CDD-9B31B3E41EBF}"/>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109714337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38D5C6-46FB-9AE7-1217-F332AF52F39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AC49BAC-09DB-42DB-1812-388E35CF8088}"/>
              </a:ext>
            </a:extLst>
          </p:cNvPr>
          <p:cNvSpPr>
            <a:spLocks noGrp="1"/>
          </p:cNvSpPr>
          <p:nvPr>
            <p:ph type="body" sz="quarter" idx="11"/>
          </p:nvPr>
        </p:nvSpPr>
        <p:spPr>
          <a:xfrm>
            <a:off x="337294" y="2223470"/>
            <a:ext cx="11275585" cy="3079497"/>
          </a:xfrm>
        </p:spPr>
        <p:txBody>
          <a:bodyPr/>
          <a:lstStyle/>
          <a:p>
            <a:r>
              <a:rPr lang="zh-CN" altLang="en-US" dirty="0"/>
              <a:t>四、广播稿</a:t>
            </a:r>
            <a:endParaRPr lang="en-US" altLang="zh-CN" dirty="0"/>
          </a:p>
          <a:p>
            <a:r>
              <a:rPr lang="zh-CN" altLang="en-US" dirty="0"/>
              <a:t>（二）广播稿的格式与写法</a:t>
            </a:r>
            <a:endParaRPr lang="en-US" altLang="zh-CN" dirty="0"/>
          </a:p>
          <a:p>
            <a:r>
              <a:rPr lang="en-US" altLang="zh-CN" dirty="0"/>
              <a:t>4. </a:t>
            </a:r>
            <a:r>
              <a:rPr lang="zh-CN" altLang="en-US" dirty="0"/>
              <a:t>结束语</a:t>
            </a:r>
            <a:endParaRPr lang="en-US" altLang="zh-CN" dirty="0"/>
          </a:p>
          <a:p>
            <a:r>
              <a:rPr lang="zh-CN" altLang="en-US" dirty="0"/>
              <a:t>结束语是广播稿的收尾部分，起总结、呼应、升华作用。它可以对全文内容进行简要回顾，也可以提出希望、展望未来，还可以向听众致谢。结束语应简短有力，语气亲切自然，与开头形成呼应，给听众留下良好印象。</a:t>
            </a:r>
          </a:p>
        </p:txBody>
      </p:sp>
      <p:sp>
        <p:nvSpPr>
          <p:cNvPr id="4" name="文本占位符 3">
            <a:extLst>
              <a:ext uri="{FF2B5EF4-FFF2-40B4-BE49-F238E27FC236}">
                <a16:creationId xmlns:a16="http://schemas.microsoft.com/office/drawing/2014/main" id="{E896FB69-45AB-3663-4D9C-344BB4F8B0AA}"/>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297883172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8DF17C-981C-10AE-5084-A4A45D1F241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35A37A0-8C0A-4B22-49EC-A8180C594FB8}"/>
              </a:ext>
            </a:extLst>
          </p:cNvPr>
          <p:cNvSpPr>
            <a:spLocks noGrp="1"/>
          </p:cNvSpPr>
          <p:nvPr>
            <p:ph type="body" sz="quarter" idx="11"/>
          </p:nvPr>
        </p:nvSpPr>
        <p:spPr>
          <a:xfrm>
            <a:off x="337294" y="2477386"/>
            <a:ext cx="11275585" cy="2571666"/>
          </a:xfrm>
        </p:spPr>
        <p:txBody>
          <a:bodyPr/>
          <a:lstStyle/>
          <a:p>
            <a:r>
              <a:rPr lang="zh-CN" altLang="en-US" dirty="0"/>
              <a:t>四、广播稿</a:t>
            </a:r>
            <a:endParaRPr lang="en-US" altLang="zh-CN" dirty="0"/>
          </a:p>
          <a:p>
            <a:r>
              <a:rPr lang="zh-CN" altLang="en-US" dirty="0"/>
              <a:t>（三）广播稿的写作要求</a:t>
            </a:r>
            <a:endParaRPr lang="en-US" altLang="zh-CN" dirty="0"/>
          </a:p>
          <a:p>
            <a:r>
              <a:rPr lang="en-US" altLang="zh-CN" dirty="0"/>
              <a:t>1. </a:t>
            </a:r>
            <a:r>
              <a:rPr lang="zh-CN" altLang="en-US" dirty="0"/>
              <a:t>结构清晰，条理分明</a:t>
            </a:r>
            <a:endParaRPr lang="en-US" altLang="zh-CN" dirty="0"/>
          </a:p>
          <a:p>
            <a:r>
              <a:rPr lang="zh-CN" altLang="en-US" dirty="0"/>
              <a:t>广播稿应按照“顺叙”的方式组织内容，按时间顺序或事物发展顺序依次展开，便于听众理解和记忆。</a:t>
            </a:r>
          </a:p>
        </p:txBody>
      </p:sp>
      <p:sp>
        <p:nvSpPr>
          <p:cNvPr id="4" name="文本占位符 3">
            <a:extLst>
              <a:ext uri="{FF2B5EF4-FFF2-40B4-BE49-F238E27FC236}">
                <a16:creationId xmlns:a16="http://schemas.microsoft.com/office/drawing/2014/main" id="{0990DCD7-EDA9-8C3C-C9B9-EC98B0C7C2F4}"/>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314072762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D1D151-D04B-D1DB-C64D-29C74B5AE47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385C7F7-E315-94CD-D70E-A8D899C4B45A}"/>
              </a:ext>
            </a:extLst>
          </p:cNvPr>
          <p:cNvSpPr>
            <a:spLocks noGrp="1"/>
          </p:cNvSpPr>
          <p:nvPr>
            <p:ph type="body" sz="quarter" idx="11"/>
          </p:nvPr>
        </p:nvSpPr>
        <p:spPr>
          <a:xfrm>
            <a:off x="337294" y="2477386"/>
            <a:ext cx="11275585" cy="2571666"/>
          </a:xfrm>
        </p:spPr>
        <p:txBody>
          <a:bodyPr/>
          <a:lstStyle/>
          <a:p>
            <a:r>
              <a:rPr lang="zh-CN" altLang="en-US" dirty="0"/>
              <a:t>四、广播稿</a:t>
            </a:r>
            <a:endParaRPr lang="en-US" altLang="zh-CN" dirty="0"/>
          </a:p>
          <a:p>
            <a:r>
              <a:rPr lang="zh-CN" altLang="en-US" dirty="0"/>
              <a:t>（三）广播稿的写作要求</a:t>
            </a:r>
            <a:endParaRPr lang="en-US" altLang="zh-CN" dirty="0"/>
          </a:p>
          <a:p>
            <a:r>
              <a:rPr lang="en-US" altLang="zh-CN" dirty="0"/>
              <a:t>2. </a:t>
            </a:r>
            <a:r>
              <a:rPr lang="zh-CN" altLang="en-US" dirty="0"/>
              <a:t>语言通俗，口语化表达</a:t>
            </a:r>
            <a:endParaRPr lang="en-US" altLang="zh-CN" dirty="0"/>
          </a:p>
          <a:p>
            <a:r>
              <a:rPr lang="zh-CN" altLang="en-US" dirty="0"/>
              <a:t>使用日常生活中常见的词语和句式，避免使用书面语、文言句和复杂的句子结构。句子要简短有力，便于朗读和收听。</a:t>
            </a:r>
          </a:p>
        </p:txBody>
      </p:sp>
      <p:sp>
        <p:nvSpPr>
          <p:cNvPr id="4" name="文本占位符 3">
            <a:extLst>
              <a:ext uri="{FF2B5EF4-FFF2-40B4-BE49-F238E27FC236}">
                <a16:creationId xmlns:a16="http://schemas.microsoft.com/office/drawing/2014/main" id="{D457B05A-1DC6-A47F-8A16-34C3B2044514}"/>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269644936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0C3657-D851-7372-9261-8DE7B2D1E3E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D511D2F-57E6-0103-12DB-EDA26447319B}"/>
              </a:ext>
            </a:extLst>
          </p:cNvPr>
          <p:cNvSpPr>
            <a:spLocks noGrp="1"/>
          </p:cNvSpPr>
          <p:nvPr>
            <p:ph type="body" sz="quarter" idx="11"/>
          </p:nvPr>
        </p:nvSpPr>
        <p:spPr>
          <a:xfrm>
            <a:off x="337294" y="2477386"/>
            <a:ext cx="11275585" cy="2571666"/>
          </a:xfrm>
        </p:spPr>
        <p:txBody>
          <a:bodyPr/>
          <a:lstStyle/>
          <a:p>
            <a:r>
              <a:rPr lang="zh-CN" altLang="en-US" dirty="0"/>
              <a:t>四、广播稿</a:t>
            </a:r>
            <a:endParaRPr lang="en-US" altLang="zh-CN" dirty="0"/>
          </a:p>
          <a:p>
            <a:r>
              <a:rPr lang="zh-CN" altLang="en-US" dirty="0"/>
              <a:t>（三）广播稿的写作要求</a:t>
            </a:r>
            <a:endParaRPr lang="en-US" altLang="zh-CN" dirty="0"/>
          </a:p>
          <a:p>
            <a:r>
              <a:rPr lang="en-US" altLang="zh-CN" dirty="0"/>
              <a:t>3. </a:t>
            </a:r>
            <a:r>
              <a:rPr lang="zh-CN" altLang="en-US" dirty="0"/>
              <a:t>内容真实，信息准确</a:t>
            </a:r>
            <a:endParaRPr lang="en-US" altLang="zh-CN" dirty="0"/>
          </a:p>
          <a:p>
            <a:r>
              <a:rPr lang="zh-CN" altLang="en-US" dirty="0"/>
              <a:t>广播稿的内容必须基于事实，引用的数据、资料要真实可靠，不得虚构或夸大，确保新闻的真实性和权威性。</a:t>
            </a:r>
          </a:p>
        </p:txBody>
      </p:sp>
      <p:sp>
        <p:nvSpPr>
          <p:cNvPr id="4" name="文本占位符 3">
            <a:extLst>
              <a:ext uri="{FF2B5EF4-FFF2-40B4-BE49-F238E27FC236}">
                <a16:creationId xmlns:a16="http://schemas.microsoft.com/office/drawing/2014/main" id="{6ABA63BB-CCC5-2BC3-F44F-4B1684EFE2C6}"/>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126549651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9A921C-2CE6-2B9E-F9BE-F90FA4F9E3E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60C0D5B-923A-07BC-CABA-991F68278585}"/>
              </a:ext>
            </a:extLst>
          </p:cNvPr>
          <p:cNvSpPr>
            <a:spLocks noGrp="1"/>
          </p:cNvSpPr>
          <p:nvPr>
            <p:ph type="body" sz="quarter" idx="11"/>
          </p:nvPr>
        </p:nvSpPr>
        <p:spPr>
          <a:xfrm>
            <a:off x="337294" y="2477386"/>
            <a:ext cx="11275585" cy="2571666"/>
          </a:xfrm>
        </p:spPr>
        <p:txBody>
          <a:bodyPr/>
          <a:lstStyle/>
          <a:p>
            <a:r>
              <a:rPr lang="zh-CN" altLang="en-US" dirty="0"/>
              <a:t>四、广播稿</a:t>
            </a:r>
            <a:endParaRPr lang="en-US" altLang="zh-CN" dirty="0"/>
          </a:p>
          <a:p>
            <a:r>
              <a:rPr lang="zh-CN" altLang="en-US" dirty="0"/>
              <a:t>（三）广播稿的写作要求</a:t>
            </a:r>
            <a:endParaRPr lang="en-US" altLang="zh-CN" dirty="0"/>
          </a:p>
          <a:p>
            <a:r>
              <a:rPr lang="en-US" altLang="zh-CN" dirty="0"/>
              <a:t>4. </a:t>
            </a:r>
            <a:r>
              <a:rPr lang="zh-CN" altLang="en-US" dirty="0"/>
              <a:t>形象生动，富有感染力</a:t>
            </a:r>
            <a:endParaRPr lang="en-US" altLang="zh-CN" dirty="0"/>
          </a:p>
          <a:p>
            <a:r>
              <a:rPr lang="zh-CN" altLang="en-US" dirty="0"/>
              <a:t>运用拟人、比喻、设问等修辞手法，增强语言的表现力；结合背景音乐、现场采访等方式，提升广播的艺术性和吸引力。</a:t>
            </a:r>
          </a:p>
        </p:txBody>
      </p:sp>
      <p:sp>
        <p:nvSpPr>
          <p:cNvPr id="4" name="文本占位符 3">
            <a:extLst>
              <a:ext uri="{FF2B5EF4-FFF2-40B4-BE49-F238E27FC236}">
                <a16:creationId xmlns:a16="http://schemas.microsoft.com/office/drawing/2014/main" id="{654BE552-805C-A765-0CCA-A559D4F81F95}"/>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5430077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163781-6BAA-B521-ED3F-8E6FE80302F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058BC71-9F15-C730-10C6-04F6BCF1B55A}"/>
              </a:ext>
            </a:extLst>
          </p:cNvPr>
          <p:cNvSpPr>
            <a:spLocks noGrp="1"/>
          </p:cNvSpPr>
          <p:nvPr>
            <p:ph type="body" sz="quarter" idx="11"/>
          </p:nvPr>
        </p:nvSpPr>
        <p:spPr>
          <a:xfrm>
            <a:off x="337294" y="2477386"/>
            <a:ext cx="11275585" cy="2571666"/>
          </a:xfrm>
        </p:spPr>
        <p:txBody>
          <a:bodyPr/>
          <a:lstStyle/>
          <a:p>
            <a:r>
              <a:rPr lang="zh-CN" altLang="en-US" dirty="0"/>
              <a:t>四、广播稿</a:t>
            </a:r>
            <a:endParaRPr lang="en-US" altLang="zh-CN" dirty="0"/>
          </a:p>
          <a:p>
            <a:r>
              <a:rPr lang="zh-CN" altLang="en-US" dirty="0"/>
              <a:t>（三）广播稿的写作要求</a:t>
            </a:r>
            <a:endParaRPr lang="en-US" altLang="zh-CN" dirty="0"/>
          </a:p>
          <a:p>
            <a:r>
              <a:rPr lang="en-US" altLang="zh-CN" dirty="0"/>
              <a:t>5. </a:t>
            </a:r>
            <a:r>
              <a:rPr lang="zh-CN" altLang="en-US" dirty="0"/>
              <a:t>讲求时效，突出重点</a:t>
            </a:r>
            <a:endParaRPr lang="en-US" altLang="zh-CN" dirty="0"/>
          </a:p>
          <a:p>
            <a:r>
              <a:rPr lang="zh-CN" altLang="en-US" dirty="0"/>
              <a:t>广播稿应注重时效性，及时反映最新动态；同时要突出重点，抓住关键信息，避免泛泛而谈、信息混杂。</a:t>
            </a:r>
          </a:p>
        </p:txBody>
      </p:sp>
      <p:sp>
        <p:nvSpPr>
          <p:cNvPr id="4" name="文本占位符 3">
            <a:extLst>
              <a:ext uri="{FF2B5EF4-FFF2-40B4-BE49-F238E27FC236}">
                <a16:creationId xmlns:a16="http://schemas.microsoft.com/office/drawing/2014/main" id="{B5A7D23A-81FD-9D47-13C2-57DF87C73590}"/>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269884669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2BA1DB-92CA-DAC8-2889-D994726E6EC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ACE5FDB-0249-38C3-7B41-20E955A542A3}"/>
              </a:ext>
            </a:extLst>
          </p:cNvPr>
          <p:cNvSpPr>
            <a:spLocks noGrp="1"/>
          </p:cNvSpPr>
          <p:nvPr>
            <p:ph type="body" sz="quarter" idx="11"/>
          </p:nvPr>
        </p:nvSpPr>
        <p:spPr>
          <a:xfrm>
            <a:off x="337294" y="2223471"/>
            <a:ext cx="11275585" cy="3079497"/>
          </a:xfrm>
        </p:spPr>
        <p:txBody>
          <a:bodyPr/>
          <a:lstStyle/>
          <a:p>
            <a:r>
              <a:rPr lang="zh-CN" altLang="en-US" dirty="0"/>
              <a:t>四、广播稿</a:t>
            </a:r>
            <a:endParaRPr lang="en-US" altLang="zh-CN" dirty="0"/>
          </a:p>
          <a:p>
            <a:r>
              <a:rPr lang="zh-CN" altLang="en-US" dirty="0"/>
              <a:t>（三）广播稿的写作要求</a:t>
            </a:r>
            <a:endParaRPr lang="en-US" altLang="zh-CN" dirty="0"/>
          </a:p>
          <a:p>
            <a:r>
              <a:rPr lang="en-US" altLang="zh-CN" dirty="0"/>
              <a:t>6. </a:t>
            </a:r>
            <a:r>
              <a:rPr lang="zh-CN" altLang="en-US" dirty="0"/>
              <a:t>力求“短、新、精”</a:t>
            </a:r>
          </a:p>
          <a:p>
            <a:pPr marL="1074738" indent="-342900">
              <a:buSzPct val="80000"/>
              <a:buFont typeface="Wingdings" panose="05000000000000000000" pitchFamily="2" charset="2"/>
              <a:buChar char="l"/>
            </a:pPr>
            <a:r>
              <a:rPr lang="en-US" altLang="zh-CN" dirty="0"/>
              <a:t>“</a:t>
            </a:r>
            <a:r>
              <a:rPr lang="zh-CN" altLang="en-US" dirty="0"/>
              <a:t>短”：篇幅不宜过长，语言简洁，重点突出。</a:t>
            </a:r>
            <a:endParaRPr lang="en-US" altLang="zh-CN" dirty="0"/>
          </a:p>
          <a:p>
            <a:pPr marL="1074738" indent="-342900">
              <a:buSzPct val="80000"/>
              <a:buFont typeface="Wingdings" panose="05000000000000000000" pitchFamily="2" charset="2"/>
              <a:buChar char="l"/>
            </a:pPr>
            <a:r>
              <a:rPr lang="en-US" altLang="zh-CN" dirty="0"/>
              <a:t>“</a:t>
            </a:r>
            <a:r>
              <a:rPr lang="zh-CN" altLang="en-US" dirty="0"/>
              <a:t>新”：选题新颖，角度独特，体现时代特色。</a:t>
            </a:r>
            <a:endParaRPr lang="en-US" altLang="zh-CN" dirty="0"/>
          </a:p>
          <a:p>
            <a:pPr marL="1074738" indent="-342900">
              <a:buSzPct val="80000"/>
              <a:buFont typeface="Wingdings" panose="05000000000000000000" pitchFamily="2" charset="2"/>
              <a:buChar char="l"/>
            </a:pPr>
            <a:r>
              <a:rPr lang="en-US" altLang="zh-CN" dirty="0"/>
              <a:t>“</a:t>
            </a:r>
            <a:r>
              <a:rPr lang="zh-CN" altLang="en-US" dirty="0"/>
              <a:t>精”：内容精选，信息精准，表达精练。</a:t>
            </a:r>
          </a:p>
        </p:txBody>
      </p:sp>
      <p:sp>
        <p:nvSpPr>
          <p:cNvPr id="4" name="文本占位符 3">
            <a:extLst>
              <a:ext uri="{FF2B5EF4-FFF2-40B4-BE49-F238E27FC236}">
                <a16:creationId xmlns:a16="http://schemas.microsoft.com/office/drawing/2014/main" id="{3A581432-63AF-083E-A2BC-E6C05BB806F2}"/>
              </a:ext>
            </a:extLst>
          </p:cNvPr>
          <p:cNvSpPr>
            <a:spLocks noGrp="1"/>
          </p:cNvSpPr>
          <p:nvPr>
            <p:ph type="body" sz="quarter" idx="10"/>
          </p:nvPr>
        </p:nvSpPr>
        <p:spPr/>
        <p:txBody>
          <a:bodyPr/>
          <a:lstStyle/>
          <a:p>
            <a:r>
              <a:rPr lang="zh-CN" altLang="en-US" dirty="0"/>
              <a:t>常用新闻传播文书写作</a:t>
            </a:r>
          </a:p>
        </p:txBody>
      </p:sp>
    </p:spTree>
    <p:extLst>
      <p:ext uri="{BB962C8B-B14F-4D97-AF65-F5344CB8AC3E}">
        <p14:creationId xmlns:p14="http://schemas.microsoft.com/office/powerpoint/2010/main" val="15447233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07E559E7-5062-1D92-86FA-81CD430EEFC4}"/>
              </a:ext>
            </a:extLst>
          </p:cNvPr>
          <p:cNvSpPr>
            <a:spLocks noGrp="1"/>
          </p:cNvSpPr>
          <p:nvPr>
            <p:ph type="body" sz="quarter" idx="11"/>
          </p:nvPr>
        </p:nvSpPr>
        <p:spPr/>
        <p:txBody>
          <a:bodyPr/>
          <a:lstStyle/>
          <a:p>
            <a:r>
              <a:rPr lang="zh-CN" altLang="en-US" dirty="0"/>
              <a:t>第八章</a:t>
            </a:r>
          </a:p>
        </p:txBody>
      </p:sp>
      <p:sp>
        <p:nvSpPr>
          <p:cNvPr id="5" name="文本占位符 4">
            <a:extLst>
              <a:ext uri="{FF2B5EF4-FFF2-40B4-BE49-F238E27FC236}">
                <a16:creationId xmlns:a16="http://schemas.microsoft.com/office/drawing/2014/main" id="{BBB15E91-793D-6368-DCDE-D2E4B7490AB6}"/>
              </a:ext>
            </a:extLst>
          </p:cNvPr>
          <p:cNvSpPr>
            <a:spLocks noGrp="1"/>
          </p:cNvSpPr>
          <p:nvPr>
            <p:ph type="body" sz="quarter" idx="12"/>
          </p:nvPr>
        </p:nvSpPr>
        <p:spPr/>
        <p:txBody>
          <a:bodyPr/>
          <a:lstStyle/>
          <a:p>
            <a:r>
              <a:rPr lang="zh-CN" altLang="en-US" dirty="0"/>
              <a:t>公关礼仪文书写作</a:t>
            </a:r>
          </a:p>
        </p:txBody>
      </p:sp>
    </p:spTree>
    <p:extLst>
      <p:ext uri="{BB962C8B-B14F-4D97-AF65-F5344CB8AC3E}">
        <p14:creationId xmlns:p14="http://schemas.microsoft.com/office/powerpoint/2010/main" val="123858686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0BB1158F-F6CA-DE10-10A1-5B09EB114628}"/>
              </a:ext>
            </a:extLst>
          </p:cNvPr>
          <p:cNvSpPr>
            <a:spLocks noGrp="1"/>
          </p:cNvSpPr>
          <p:nvPr>
            <p:ph type="body" sz="quarter" idx="10"/>
          </p:nvPr>
        </p:nvSpPr>
        <p:spPr/>
        <p:txBody>
          <a:bodyPr/>
          <a:lstStyle/>
          <a:p>
            <a:r>
              <a:rPr lang="zh-CN" altLang="en-US" dirty="0"/>
              <a:t>第八章</a:t>
            </a:r>
          </a:p>
        </p:txBody>
      </p:sp>
      <p:sp>
        <p:nvSpPr>
          <p:cNvPr id="5" name="文本占位符 4">
            <a:extLst>
              <a:ext uri="{FF2B5EF4-FFF2-40B4-BE49-F238E27FC236}">
                <a16:creationId xmlns:a16="http://schemas.microsoft.com/office/drawing/2014/main" id="{5A72412B-EB3D-448F-696A-DDCFABB4A44F}"/>
              </a:ext>
            </a:extLst>
          </p:cNvPr>
          <p:cNvSpPr>
            <a:spLocks noGrp="1"/>
          </p:cNvSpPr>
          <p:nvPr>
            <p:ph type="body" sz="quarter" idx="11"/>
          </p:nvPr>
        </p:nvSpPr>
        <p:spPr/>
        <p:txBody>
          <a:bodyPr/>
          <a:lstStyle/>
          <a:p>
            <a:r>
              <a:rPr lang="zh-CN" altLang="en-US" dirty="0"/>
              <a:t>公关礼仪文书写作</a:t>
            </a:r>
          </a:p>
        </p:txBody>
      </p:sp>
      <p:sp>
        <p:nvSpPr>
          <p:cNvPr id="6" name="文本占位符 5">
            <a:extLst>
              <a:ext uri="{FF2B5EF4-FFF2-40B4-BE49-F238E27FC236}">
                <a16:creationId xmlns:a16="http://schemas.microsoft.com/office/drawing/2014/main" id="{B99E5260-D009-DF6F-DDF1-9EB60C6D9BB5}"/>
              </a:ext>
            </a:extLst>
          </p:cNvPr>
          <p:cNvSpPr>
            <a:spLocks noGrp="1"/>
          </p:cNvSpPr>
          <p:nvPr>
            <p:ph type="body" sz="quarter" idx="12"/>
          </p:nvPr>
        </p:nvSpPr>
        <p:spPr/>
        <p:txBody>
          <a:bodyPr/>
          <a:lstStyle/>
          <a:p>
            <a:r>
              <a:rPr lang="en-US" altLang="zh-CN" dirty="0"/>
              <a:t>•	</a:t>
            </a:r>
            <a:r>
              <a:rPr lang="zh-CN" altLang="en-US" dirty="0"/>
              <a:t>了解公关礼仪文书的基本概念与分类。</a:t>
            </a:r>
          </a:p>
          <a:p>
            <a:r>
              <a:rPr lang="en-US" altLang="zh-CN" dirty="0"/>
              <a:t>•	</a:t>
            </a:r>
            <a:r>
              <a:rPr lang="zh-CN" altLang="en-US" dirty="0"/>
              <a:t>掌握邀请函、感谢信等文书的写作规范。</a:t>
            </a:r>
          </a:p>
          <a:p>
            <a:r>
              <a:rPr lang="en-US" altLang="zh-CN" dirty="0"/>
              <a:t>•	</a:t>
            </a:r>
            <a:r>
              <a:rPr lang="zh-CN" altLang="en-US" dirty="0"/>
              <a:t>理解 </a:t>
            </a:r>
            <a:r>
              <a:rPr lang="en-US" altLang="zh-CN" dirty="0"/>
              <a:t>AI </a:t>
            </a:r>
            <a:r>
              <a:rPr lang="zh-CN" altLang="en-US" dirty="0"/>
              <a:t>在情感表达和文化习俗适配中的辅助作用与局限。</a:t>
            </a:r>
          </a:p>
        </p:txBody>
      </p:sp>
    </p:spTree>
    <p:extLst>
      <p:ext uri="{BB962C8B-B14F-4D97-AF65-F5344CB8AC3E}">
        <p14:creationId xmlns:p14="http://schemas.microsoft.com/office/powerpoint/2010/main" val="71671394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F8189A-869E-E517-A81F-275A5DED3E3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6F64729-DEB3-5471-AB8F-18E71B178103}"/>
              </a:ext>
            </a:extLst>
          </p:cNvPr>
          <p:cNvSpPr>
            <a:spLocks noGrp="1"/>
          </p:cNvSpPr>
          <p:nvPr>
            <p:ph type="body" sz="quarter" idx="10"/>
          </p:nvPr>
        </p:nvSpPr>
        <p:spPr/>
        <p:txBody>
          <a:bodyPr/>
          <a:lstStyle/>
          <a:p>
            <a:r>
              <a:rPr lang="zh-CN" altLang="en-US" dirty="0"/>
              <a:t>第八章</a:t>
            </a:r>
          </a:p>
        </p:txBody>
      </p:sp>
      <p:sp>
        <p:nvSpPr>
          <p:cNvPr id="5" name="文本占位符 4">
            <a:extLst>
              <a:ext uri="{FF2B5EF4-FFF2-40B4-BE49-F238E27FC236}">
                <a16:creationId xmlns:a16="http://schemas.microsoft.com/office/drawing/2014/main" id="{CC4A3F4B-4AEC-AB02-F2E6-86CFE58C81CA}"/>
              </a:ext>
            </a:extLst>
          </p:cNvPr>
          <p:cNvSpPr>
            <a:spLocks noGrp="1"/>
          </p:cNvSpPr>
          <p:nvPr>
            <p:ph type="body" sz="quarter" idx="11"/>
          </p:nvPr>
        </p:nvSpPr>
        <p:spPr/>
        <p:txBody>
          <a:bodyPr/>
          <a:lstStyle/>
          <a:p>
            <a:r>
              <a:rPr lang="zh-CN" altLang="en-US" dirty="0"/>
              <a:t>公关礼仪文书写作</a:t>
            </a:r>
          </a:p>
        </p:txBody>
      </p:sp>
      <p:sp>
        <p:nvSpPr>
          <p:cNvPr id="6" name="文本占位符 5">
            <a:extLst>
              <a:ext uri="{FF2B5EF4-FFF2-40B4-BE49-F238E27FC236}">
                <a16:creationId xmlns:a16="http://schemas.microsoft.com/office/drawing/2014/main" id="{34948AD6-B66D-D876-4A69-D0FE31569DFB}"/>
              </a:ext>
            </a:extLst>
          </p:cNvPr>
          <p:cNvSpPr>
            <a:spLocks noGrp="1"/>
          </p:cNvSpPr>
          <p:nvPr>
            <p:ph type="body" sz="quarter" idx="12"/>
          </p:nvPr>
        </p:nvSpPr>
        <p:spPr/>
        <p:txBody>
          <a:bodyPr/>
          <a:lstStyle/>
          <a:p>
            <a:r>
              <a:rPr lang="en-US" altLang="zh-CN" dirty="0"/>
              <a:t>•	</a:t>
            </a:r>
            <a:r>
              <a:rPr lang="zh-CN" altLang="en-US" dirty="0"/>
              <a:t>能够撰写符合礼仪规范的常用公关文书。</a:t>
            </a:r>
          </a:p>
          <a:p>
            <a:r>
              <a:rPr lang="en-US" altLang="zh-CN" dirty="0"/>
              <a:t>•	</a:t>
            </a:r>
            <a:r>
              <a:rPr lang="zh-CN" altLang="en-US" dirty="0"/>
              <a:t>能根据不同场合灵活调整文书内容。</a:t>
            </a:r>
          </a:p>
          <a:p>
            <a:r>
              <a:rPr lang="en-US" altLang="zh-CN" dirty="0"/>
              <a:t>•	</a:t>
            </a:r>
            <a:r>
              <a:rPr lang="zh-CN" altLang="en-US" dirty="0"/>
              <a:t>能够借助 </a:t>
            </a:r>
            <a:r>
              <a:rPr lang="en-US" altLang="zh-CN" dirty="0"/>
              <a:t>AI </a:t>
            </a:r>
            <a:r>
              <a:rPr lang="zh-CN" altLang="en-US" dirty="0"/>
              <a:t>查询跨文化礼仪规范、快速生成参考范本。</a:t>
            </a:r>
          </a:p>
        </p:txBody>
      </p:sp>
    </p:spTree>
    <p:extLst>
      <p:ext uri="{BB962C8B-B14F-4D97-AF65-F5344CB8AC3E}">
        <p14:creationId xmlns:p14="http://schemas.microsoft.com/office/powerpoint/2010/main" val="403432770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FFF94F-B64E-70A5-FE64-C90B43B1152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634CCDE-21CC-17D5-37E3-A69AAAF4C49E}"/>
              </a:ext>
            </a:extLst>
          </p:cNvPr>
          <p:cNvSpPr>
            <a:spLocks noGrp="1"/>
          </p:cNvSpPr>
          <p:nvPr>
            <p:ph type="body" sz="quarter" idx="11"/>
          </p:nvPr>
        </p:nvSpPr>
        <p:spPr>
          <a:xfrm>
            <a:off x="337294" y="2223461"/>
            <a:ext cx="11275585" cy="3079497"/>
          </a:xfrm>
        </p:spPr>
        <p:txBody>
          <a:bodyPr/>
          <a:lstStyle/>
          <a:p>
            <a:r>
              <a:rPr lang="zh-CN" altLang="en-US" dirty="0"/>
              <a:t>三、应用文写作的语言</a:t>
            </a:r>
            <a:endParaRPr lang="en-US" altLang="zh-CN" dirty="0"/>
          </a:p>
          <a:p>
            <a:r>
              <a:rPr lang="zh-CN" altLang="en-US" dirty="0"/>
              <a:t>（三）应用文语言应遵循的基本原则</a:t>
            </a:r>
            <a:endParaRPr lang="en-US" altLang="zh-CN" dirty="0"/>
          </a:p>
          <a:p>
            <a:r>
              <a:rPr lang="en-US" altLang="zh-CN" dirty="0"/>
              <a:t>3. </a:t>
            </a:r>
            <a:r>
              <a:rPr lang="zh-CN" altLang="en-US" dirty="0"/>
              <a:t>平实：朴实自然，实事求是</a:t>
            </a:r>
            <a:endParaRPr lang="en-US" altLang="zh-CN" dirty="0"/>
          </a:p>
          <a:p>
            <a:r>
              <a:rPr lang="zh-CN" altLang="en-US" dirty="0"/>
              <a:t>应用文服务于现实工作和生活，语言风格应追求朴实自然、客观理性，避免浮夸和虚饰。平实的语言有助于增强文章的可信度和权威性，使读者能够快速抓住重点，并迅速作出准确的判断。</a:t>
            </a:r>
            <a:endParaRPr lang="en-US" altLang="zh-CN" dirty="0"/>
          </a:p>
        </p:txBody>
      </p:sp>
      <p:sp>
        <p:nvSpPr>
          <p:cNvPr id="4" name="文本占位符 3">
            <a:extLst>
              <a:ext uri="{FF2B5EF4-FFF2-40B4-BE49-F238E27FC236}">
                <a16:creationId xmlns:a16="http://schemas.microsoft.com/office/drawing/2014/main" id="{8C166C6E-58EA-0769-36FC-C22F6AFF9716}"/>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13911007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4B3CD8-615B-3E92-C59F-F31F92E1115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14F1E41-4756-3652-25DF-7B5EAF05F727}"/>
              </a:ext>
            </a:extLst>
          </p:cNvPr>
          <p:cNvSpPr>
            <a:spLocks noGrp="1"/>
          </p:cNvSpPr>
          <p:nvPr>
            <p:ph type="body" sz="quarter" idx="10"/>
          </p:nvPr>
        </p:nvSpPr>
        <p:spPr/>
        <p:txBody>
          <a:bodyPr/>
          <a:lstStyle/>
          <a:p>
            <a:r>
              <a:rPr lang="zh-CN" altLang="en-US" dirty="0"/>
              <a:t>第八章</a:t>
            </a:r>
          </a:p>
        </p:txBody>
      </p:sp>
      <p:sp>
        <p:nvSpPr>
          <p:cNvPr id="5" name="文本占位符 4">
            <a:extLst>
              <a:ext uri="{FF2B5EF4-FFF2-40B4-BE49-F238E27FC236}">
                <a16:creationId xmlns:a16="http://schemas.microsoft.com/office/drawing/2014/main" id="{53432C24-C765-FC8D-4FCC-765F6239D73E}"/>
              </a:ext>
            </a:extLst>
          </p:cNvPr>
          <p:cNvSpPr>
            <a:spLocks noGrp="1"/>
          </p:cNvSpPr>
          <p:nvPr>
            <p:ph type="body" sz="quarter" idx="11"/>
          </p:nvPr>
        </p:nvSpPr>
        <p:spPr/>
        <p:txBody>
          <a:bodyPr/>
          <a:lstStyle/>
          <a:p>
            <a:r>
              <a:rPr lang="zh-CN" altLang="en-US" dirty="0"/>
              <a:t>公关礼仪文书写作</a:t>
            </a:r>
          </a:p>
        </p:txBody>
      </p:sp>
      <p:sp>
        <p:nvSpPr>
          <p:cNvPr id="6" name="文本占位符 5">
            <a:extLst>
              <a:ext uri="{FF2B5EF4-FFF2-40B4-BE49-F238E27FC236}">
                <a16:creationId xmlns:a16="http://schemas.microsoft.com/office/drawing/2014/main" id="{E259CDAE-715C-9B57-3324-0A85DCC8222A}"/>
              </a:ext>
            </a:extLst>
          </p:cNvPr>
          <p:cNvSpPr>
            <a:spLocks noGrp="1"/>
          </p:cNvSpPr>
          <p:nvPr>
            <p:ph type="body" sz="quarter" idx="12"/>
          </p:nvPr>
        </p:nvSpPr>
        <p:spPr/>
        <p:txBody>
          <a:bodyPr/>
          <a:lstStyle/>
          <a:p>
            <a:r>
              <a:rPr lang="en-US" altLang="zh-CN" dirty="0"/>
              <a:t>•	</a:t>
            </a:r>
            <a:r>
              <a:rPr lang="zh-CN" altLang="en-US" dirty="0"/>
              <a:t>培养良好的人际沟通与礼仪素养。</a:t>
            </a:r>
          </a:p>
          <a:p>
            <a:r>
              <a:rPr lang="en-US" altLang="zh-CN" dirty="0"/>
              <a:t>•	</a:t>
            </a:r>
            <a:r>
              <a:rPr lang="zh-CN" altLang="en-US" dirty="0"/>
              <a:t>增强团队合作意识与社会交往能力。</a:t>
            </a:r>
          </a:p>
          <a:p>
            <a:r>
              <a:rPr lang="en-US" altLang="zh-CN" dirty="0"/>
              <a:t>•	</a:t>
            </a:r>
            <a:r>
              <a:rPr lang="zh-CN" altLang="en-US" dirty="0"/>
              <a:t>培养对算法偏见与文化冒犯的警惕意识。</a:t>
            </a:r>
          </a:p>
        </p:txBody>
      </p:sp>
    </p:spTree>
    <p:extLst>
      <p:ext uri="{BB962C8B-B14F-4D97-AF65-F5344CB8AC3E}">
        <p14:creationId xmlns:p14="http://schemas.microsoft.com/office/powerpoint/2010/main" val="21861590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E6ACBEBC-799B-C472-4239-5F403E7FA6AA}"/>
              </a:ext>
            </a:extLst>
          </p:cNvPr>
          <p:cNvSpPr>
            <a:spLocks noGrp="1"/>
          </p:cNvSpPr>
          <p:nvPr>
            <p:ph type="body" sz="quarter" idx="11"/>
          </p:nvPr>
        </p:nvSpPr>
        <p:spPr/>
        <p:txBody>
          <a:bodyPr/>
          <a:lstStyle/>
          <a:p>
            <a:r>
              <a:rPr lang="zh-CN" altLang="en-US" dirty="0"/>
              <a:t>第一节</a:t>
            </a:r>
          </a:p>
        </p:txBody>
      </p:sp>
      <p:sp>
        <p:nvSpPr>
          <p:cNvPr id="6" name="文本占位符 5">
            <a:extLst>
              <a:ext uri="{FF2B5EF4-FFF2-40B4-BE49-F238E27FC236}">
                <a16:creationId xmlns:a16="http://schemas.microsoft.com/office/drawing/2014/main" id="{039473D1-ABF3-8515-E26E-6720D1D9E64D}"/>
              </a:ext>
            </a:extLst>
          </p:cNvPr>
          <p:cNvSpPr>
            <a:spLocks noGrp="1"/>
          </p:cNvSpPr>
          <p:nvPr>
            <p:ph type="body" sz="quarter" idx="12"/>
          </p:nvPr>
        </p:nvSpPr>
        <p:spPr/>
        <p:txBody>
          <a:bodyPr/>
          <a:lstStyle/>
          <a:p>
            <a:r>
              <a:rPr lang="zh-CN" altLang="en-US" dirty="0"/>
              <a:t>公关礼仪文书概述</a:t>
            </a:r>
          </a:p>
        </p:txBody>
      </p:sp>
    </p:spTree>
    <p:extLst>
      <p:ext uri="{BB962C8B-B14F-4D97-AF65-F5344CB8AC3E}">
        <p14:creationId xmlns:p14="http://schemas.microsoft.com/office/powerpoint/2010/main" val="235942094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D0190F9F-75F9-12A3-8E37-B5C254F24C9A}"/>
              </a:ext>
            </a:extLst>
          </p:cNvPr>
          <p:cNvSpPr>
            <a:spLocks noGrp="1"/>
          </p:cNvSpPr>
          <p:nvPr>
            <p:ph type="body" sz="quarter" idx="11"/>
          </p:nvPr>
        </p:nvSpPr>
        <p:spPr>
          <a:xfrm>
            <a:off x="337294" y="2477375"/>
            <a:ext cx="11275585" cy="2571666"/>
          </a:xfrm>
        </p:spPr>
        <p:txBody>
          <a:bodyPr/>
          <a:lstStyle/>
          <a:p>
            <a:r>
              <a:rPr lang="zh-CN" altLang="en-US" dirty="0"/>
              <a:t>一、公关礼仪文书的概念</a:t>
            </a:r>
            <a:endParaRPr lang="en-US" altLang="zh-CN" dirty="0"/>
          </a:p>
          <a:p>
            <a:r>
              <a:rPr lang="zh-CN" altLang="en-US" dirty="0"/>
              <a:t>公关礼仪文书是指国家机关、企事业单位、社会团体或个人在开展公共关系活动、进行礼仪交往过程中所使用的具有规范格式和特定用途的书面文字材料。它既是组织或个人进行对外交往、展示形象、传递信息的重要工具，也是沟通感情、增进理解、协调关系的有效方式。</a:t>
            </a:r>
          </a:p>
        </p:txBody>
      </p:sp>
      <p:sp>
        <p:nvSpPr>
          <p:cNvPr id="4" name="文本占位符 3">
            <a:extLst>
              <a:ext uri="{FF2B5EF4-FFF2-40B4-BE49-F238E27FC236}">
                <a16:creationId xmlns:a16="http://schemas.microsoft.com/office/drawing/2014/main" id="{B03BF05A-E10C-7B72-D30F-E12D0878394C}"/>
              </a:ext>
            </a:extLst>
          </p:cNvPr>
          <p:cNvSpPr>
            <a:spLocks noGrp="1"/>
          </p:cNvSpPr>
          <p:nvPr>
            <p:ph type="body" sz="quarter" idx="10"/>
          </p:nvPr>
        </p:nvSpPr>
        <p:spPr>
          <a:xfrm>
            <a:off x="759986" y="184188"/>
            <a:ext cx="10852895" cy="523220"/>
          </a:xfrm>
        </p:spPr>
        <p:txBody>
          <a:bodyPr/>
          <a:lstStyle/>
          <a:p>
            <a:r>
              <a:rPr lang="zh-CN" altLang="en-US" dirty="0"/>
              <a:t>公关礼仪文书概述</a:t>
            </a:r>
          </a:p>
        </p:txBody>
      </p:sp>
    </p:spTree>
    <p:extLst>
      <p:ext uri="{BB962C8B-B14F-4D97-AF65-F5344CB8AC3E}">
        <p14:creationId xmlns:p14="http://schemas.microsoft.com/office/powerpoint/2010/main" val="182887380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66C2CD-F258-CAEA-1DB1-AE861BC74EF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BE3BA25-A21F-3D15-2C4B-32B3B000659E}"/>
              </a:ext>
            </a:extLst>
          </p:cNvPr>
          <p:cNvSpPr>
            <a:spLocks noGrp="1"/>
          </p:cNvSpPr>
          <p:nvPr>
            <p:ph type="body" sz="quarter" idx="11"/>
          </p:nvPr>
        </p:nvSpPr>
        <p:spPr>
          <a:xfrm>
            <a:off x="337294" y="2223460"/>
            <a:ext cx="11275585" cy="3079497"/>
          </a:xfrm>
        </p:spPr>
        <p:txBody>
          <a:bodyPr/>
          <a:lstStyle/>
          <a:p>
            <a:r>
              <a:rPr lang="zh-CN" altLang="en-US" dirty="0"/>
              <a:t>二、公关礼仪文书的特点</a:t>
            </a:r>
            <a:endParaRPr lang="en-US" altLang="zh-CN" dirty="0"/>
          </a:p>
          <a:p>
            <a:r>
              <a:rPr lang="zh-CN" altLang="en-US" dirty="0"/>
              <a:t>（一）针对性强</a:t>
            </a:r>
            <a:endParaRPr lang="en-US" altLang="zh-CN" dirty="0"/>
          </a:p>
          <a:p>
            <a:r>
              <a:rPr lang="zh-CN" altLang="en-US" dirty="0"/>
              <a:t>公关礼仪文书通常围绕特定的活动、对象和场合撰写，具有明确的写作目的和使用对象。例如，欢迎词是针对来访宾客撰写的，欢送词则是为送别来宾而准备的，开幕词适用于会议或活动的开始阶段，闭幕词则用于活动结束时的总结与致谢。不同的场合和对象决定了文书的内容重点和表达方式，因此在写作时必须做到“因人、因事、因境而作”。</a:t>
            </a:r>
          </a:p>
        </p:txBody>
      </p:sp>
      <p:sp>
        <p:nvSpPr>
          <p:cNvPr id="4" name="文本占位符 3">
            <a:extLst>
              <a:ext uri="{FF2B5EF4-FFF2-40B4-BE49-F238E27FC236}">
                <a16:creationId xmlns:a16="http://schemas.microsoft.com/office/drawing/2014/main" id="{E1298B02-A665-6472-8268-8D885F47466F}"/>
              </a:ext>
            </a:extLst>
          </p:cNvPr>
          <p:cNvSpPr>
            <a:spLocks noGrp="1"/>
          </p:cNvSpPr>
          <p:nvPr>
            <p:ph type="body" sz="quarter" idx="10"/>
          </p:nvPr>
        </p:nvSpPr>
        <p:spPr>
          <a:xfrm>
            <a:off x="759986" y="184188"/>
            <a:ext cx="10852895" cy="523220"/>
          </a:xfrm>
        </p:spPr>
        <p:txBody>
          <a:bodyPr/>
          <a:lstStyle/>
          <a:p>
            <a:r>
              <a:rPr lang="zh-CN" altLang="en-US" dirty="0"/>
              <a:t>公关礼仪文书概述</a:t>
            </a:r>
          </a:p>
        </p:txBody>
      </p:sp>
    </p:spTree>
    <p:extLst>
      <p:ext uri="{BB962C8B-B14F-4D97-AF65-F5344CB8AC3E}">
        <p14:creationId xmlns:p14="http://schemas.microsoft.com/office/powerpoint/2010/main" val="83672470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CA8592-C25F-5FB3-1138-F8BF90E0337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9525E0A-8C16-6006-B6F4-8469665835EF}"/>
              </a:ext>
            </a:extLst>
          </p:cNvPr>
          <p:cNvSpPr>
            <a:spLocks noGrp="1"/>
          </p:cNvSpPr>
          <p:nvPr>
            <p:ph type="body" sz="quarter" idx="11"/>
          </p:nvPr>
        </p:nvSpPr>
        <p:spPr>
          <a:xfrm>
            <a:off x="337294" y="2477376"/>
            <a:ext cx="11275585" cy="2571666"/>
          </a:xfrm>
        </p:spPr>
        <p:txBody>
          <a:bodyPr/>
          <a:lstStyle/>
          <a:p>
            <a:r>
              <a:rPr lang="zh-CN" altLang="en-US" dirty="0"/>
              <a:t>二、公关礼仪文书的特点</a:t>
            </a:r>
            <a:endParaRPr lang="en-US" altLang="zh-CN" dirty="0"/>
          </a:p>
          <a:p>
            <a:r>
              <a:rPr lang="zh-CN" altLang="en-US" dirty="0"/>
              <a:t>（二）情感真挚</a:t>
            </a:r>
            <a:endParaRPr lang="en-US" altLang="zh-CN" dirty="0"/>
          </a:p>
          <a:p>
            <a:r>
              <a:rPr lang="zh-CN" altLang="en-US" dirty="0"/>
              <a:t>公关礼仪文书的核心在于“礼”，而“礼”的本质在于“情”。这类文书往往承载着表达尊重、感谢、祝贺、慰问、祝福等情感的功能。因此，语言表达要真挚自然，避免虚情假意或套话空话。只有真情实感的表达，才能打动人心，增进彼此之间的理解与信任。</a:t>
            </a:r>
          </a:p>
        </p:txBody>
      </p:sp>
      <p:sp>
        <p:nvSpPr>
          <p:cNvPr id="4" name="文本占位符 3">
            <a:extLst>
              <a:ext uri="{FF2B5EF4-FFF2-40B4-BE49-F238E27FC236}">
                <a16:creationId xmlns:a16="http://schemas.microsoft.com/office/drawing/2014/main" id="{2E856ACE-10FD-F8CE-15DD-32BB2433A355}"/>
              </a:ext>
            </a:extLst>
          </p:cNvPr>
          <p:cNvSpPr>
            <a:spLocks noGrp="1"/>
          </p:cNvSpPr>
          <p:nvPr>
            <p:ph type="body" sz="quarter" idx="10"/>
          </p:nvPr>
        </p:nvSpPr>
        <p:spPr>
          <a:xfrm>
            <a:off x="759986" y="184188"/>
            <a:ext cx="10852895" cy="523220"/>
          </a:xfrm>
        </p:spPr>
        <p:txBody>
          <a:bodyPr/>
          <a:lstStyle/>
          <a:p>
            <a:r>
              <a:rPr lang="zh-CN" altLang="en-US" dirty="0"/>
              <a:t>公关礼仪文书概述</a:t>
            </a:r>
          </a:p>
        </p:txBody>
      </p:sp>
    </p:spTree>
    <p:extLst>
      <p:ext uri="{BB962C8B-B14F-4D97-AF65-F5344CB8AC3E}">
        <p14:creationId xmlns:p14="http://schemas.microsoft.com/office/powerpoint/2010/main" val="129197518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EFB8C7-90CF-7845-44F6-F651BDDC54E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65B975C-34A2-3087-A901-3579C5E33B98}"/>
              </a:ext>
            </a:extLst>
          </p:cNvPr>
          <p:cNvSpPr>
            <a:spLocks noGrp="1"/>
          </p:cNvSpPr>
          <p:nvPr>
            <p:ph type="body" sz="quarter" idx="11"/>
          </p:nvPr>
        </p:nvSpPr>
        <p:spPr>
          <a:xfrm>
            <a:off x="337294" y="2477377"/>
            <a:ext cx="11275585" cy="2571666"/>
          </a:xfrm>
        </p:spPr>
        <p:txBody>
          <a:bodyPr/>
          <a:lstStyle/>
          <a:p>
            <a:r>
              <a:rPr lang="zh-CN" altLang="en-US" dirty="0"/>
              <a:t>二、公关礼仪文书的特点</a:t>
            </a:r>
            <a:endParaRPr lang="en-US" altLang="zh-CN" dirty="0"/>
          </a:p>
          <a:p>
            <a:r>
              <a:rPr lang="zh-CN" altLang="en-US" dirty="0"/>
              <a:t>（三）语言简明</a:t>
            </a:r>
            <a:endParaRPr lang="en-US" altLang="zh-CN" dirty="0"/>
          </a:p>
          <a:p>
            <a:r>
              <a:rPr lang="zh-CN" altLang="en-US" dirty="0"/>
              <a:t>公关礼仪文书多用于公开场合或正式场合，要求语言简洁明了、通俗易懂，避免使用生僻词汇或复杂句式。同时，由于这类文书的写作目的通常较为单一，如表达欢迎、感谢、祝贺等，因此内容上应突出重点，无须过多铺陈。</a:t>
            </a:r>
          </a:p>
        </p:txBody>
      </p:sp>
      <p:sp>
        <p:nvSpPr>
          <p:cNvPr id="4" name="文本占位符 3">
            <a:extLst>
              <a:ext uri="{FF2B5EF4-FFF2-40B4-BE49-F238E27FC236}">
                <a16:creationId xmlns:a16="http://schemas.microsoft.com/office/drawing/2014/main" id="{D9E3B455-4023-441B-5016-019307C83771}"/>
              </a:ext>
            </a:extLst>
          </p:cNvPr>
          <p:cNvSpPr>
            <a:spLocks noGrp="1"/>
          </p:cNvSpPr>
          <p:nvPr>
            <p:ph type="body" sz="quarter" idx="10"/>
          </p:nvPr>
        </p:nvSpPr>
        <p:spPr>
          <a:xfrm>
            <a:off x="759986" y="184188"/>
            <a:ext cx="10852895" cy="523220"/>
          </a:xfrm>
        </p:spPr>
        <p:txBody>
          <a:bodyPr/>
          <a:lstStyle/>
          <a:p>
            <a:r>
              <a:rPr lang="zh-CN" altLang="en-US" dirty="0"/>
              <a:t>公关礼仪文书概述</a:t>
            </a:r>
          </a:p>
        </p:txBody>
      </p:sp>
    </p:spTree>
    <p:extLst>
      <p:ext uri="{BB962C8B-B14F-4D97-AF65-F5344CB8AC3E}">
        <p14:creationId xmlns:p14="http://schemas.microsoft.com/office/powerpoint/2010/main" val="21559228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BC5B03-A1C6-79A2-5588-2312A43BA09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3DFE126-BBE0-50B3-81C4-94BFE1F96CB2}"/>
              </a:ext>
            </a:extLst>
          </p:cNvPr>
          <p:cNvSpPr>
            <a:spLocks noGrp="1"/>
          </p:cNvSpPr>
          <p:nvPr>
            <p:ph type="body" sz="quarter" idx="11"/>
          </p:nvPr>
        </p:nvSpPr>
        <p:spPr>
          <a:xfrm>
            <a:off x="337294" y="2477378"/>
            <a:ext cx="11275585" cy="2571666"/>
          </a:xfrm>
        </p:spPr>
        <p:txBody>
          <a:bodyPr/>
          <a:lstStyle/>
          <a:p>
            <a:r>
              <a:rPr lang="zh-CN" altLang="en-US" dirty="0"/>
              <a:t>二、公关礼仪文书的特点</a:t>
            </a:r>
            <a:endParaRPr lang="en-US" altLang="zh-CN" dirty="0"/>
          </a:p>
          <a:p>
            <a:r>
              <a:rPr lang="zh-CN" altLang="en-US" dirty="0"/>
              <a:t>（四）格式规范</a:t>
            </a:r>
            <a:endParaRPr lang="en-US" altLang="zh-CN" dirty="0"/>
          </a:p>
          <a:p>
            <a:r>
              <a:rPr lang="zh-CN" altLang="en-US" dirty="0"/>
              <a:t>公关礼仪文书有较为固定的写作格式和结构，不同类型的文书在具体写法上略有差异，但整体上都应结构清晰、条理分明、层次有序。规范的格式不仅有助于增强文书的正式性和权威性，也有利于提高文书的可读性和传播效果。</a:t>
            </a:r>
          </a:p>
        </p:txBody>
      </p:sp>
      <p:sp>
        <p:nvSpPr>
          <p:cNvPr id="4" name="文本占位符 3">
            <a:extLst>
              <a:ext uri="{FF2B5EF4-FFF2-40B4-BE49-F238E27FC236}">
                <a16:creationId xmlns:a16="http://schemas.microsoft.com/office/drawing/2014/main" id="{32B520A9-D09D-931C-516A-C024EA981EC5}"/>
              </a:ext>
            </a:extLst>
          </p:cNvPr>
          <p:cNvSpPr>
            <a:spLocks noGrp="1"/>
          </p:cNvSpPr>
          <p:nvPr>
            <p:ph type="body" sz="quarter" idx="10"/>
          </p:nvPr>
        </p:nvSpPr>
        <p:spPr>
          <a:xfrm>
            <a:off x="759986" y="184188"/>
            <a:ext cx="10852895" cy="523220"/>
          </a:xfrm>
        </p:spPr>
        <p:txBody>
          <a:bodyPr/>
          <a:lstStyle/>
          <a:p>
            <a:r>
              <a:rPr lang="zh-CN" altLang="en-US" dirty="0"/>
              <a:t>公关礼仪文书概述</a:t>
            </a:r>
          </a:p>
        </p:txBody>
      </p:sp>
    </p:spTree>
    <p:extLst>
      <p:ext uri="{BB962C8B-B14F-4D97-AF65-F5344CB8AC3E}">
        <p14:creationId xmlns:p14="http://schemas.microsoft.com/office/powerpoint/2010/main" val="219483382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FAAE60-39A4-4ED0-5995-B16A937CE46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8F56E5D-0871-1759-79C8-4FD0C39EEDBD}"/>
              </a:ext>
            </a:extLst>
          </p:cNvPr>
          <p:cNvSpPr>
            <a:spLocks noGrp="1"/>
          </p:cNvSpPr>
          <p:nvPr>
            <p:ph type="body" sz="quarter" idx="11"/>
          </p:nvPr>
        </p:nvSpPr>
        <p:spPr>
          <a:xfrm>
            <a:off x="337294" y="1715632"/>
            <a:ext cx="11275585" cy="4095160"/>
          </a:xfrm>
        </p:spPr>
        <p:txBody>
          <a:bodyPr/>
          <a:lstStyle/>
          <a:p>
            <a:r>
              <a:rPr lang="zh-CN" altLang="en-US" dirty="0"/>
              <a:t>三、公关礼仪文书的类型</a:t>
            </a:r>
            <a:endParaRPr lang="en-US" altLang="zh-CN" dirty="0"/>
          </a:p>
          <a:p>
            <a:r>
              <a:rPr lang="zh-CN" altLang="en-US" dirty="0"/>
              <a:t>（一）邀请类文书</a:t>
            </a:r>
            <a:endParaRPr lang="en-US" altLang="zh-CN" dirty="0"/>
          </a:p>
          <a:p>
            <a:r>
              <a:rPr lang="zh-CN" altLang="en-US" dirty="0"/>
              <a:t>这类文书用于正式或礼节性地邀请特定对象参加活动、会议、庆典、宴会等。典型文种如下：</a:t>
            </a:r>
            <a:endParaRPr lang="en-US" altLang="zh-CN" dirty="0"/>
          </a:p>
          <a:p>
            <a:pPr marL="1074738" indent="-342900">
              <a:buSzPct val="80000"/>
              <a:buFont typeface="Wingdings" panose="05000000000000000000" pitchFamily="2" charset="2"/>
              <a:buChar char="l"/>
            </a:pPr>
            <a:r>
              <a:rPr lang="zh-CN" altLang="en-US" dirty="0"/>
              <a:t>邀请函：较为正式和详细，用于会议、学术活动、商务庆典等，需包含完整信息（时间、地点、内容、议程、回执要求等）。</a:t>
            </a:r>
            <a:endParaRPr lang="en-US" altLang="zh-CN" dirty="0"/>
          </a:p>
          <a:p>
            <a:pPr marL="1074738" indent="-342900">
              <a:buSzPct val="80000"/>
              <a:buFont typeface="Wingdings" panose="05000000000000000000" pitchFamily="2" charset="2"/>
              <a:buChar char="l"/>
            </a:pPr>
            <a:r>
              <a:rPr lang="zh-CN" altLang="en-US" dirty="0"/>
              <a:t>请柬</a:t>
            </a:r>
            <a:r>
              <a:rPr lang="en-US" altLang="zh-CN" dirty="0"/>
              <a:t>/ </a:t>
            </a:r>
            <a:r>
              <a:rPr lang="zh-CN" altLang="en-US" dirty="0"/>
              <a:t>请帖：通常用于婚礼、寿宴、私人聚会等，设计精美，内容相对简洁，突出礼仪性。</a:t>
            </a:r>
          </a:p>
        </p:txBody>
      </p:sp>
      <p:sp>
        <p:nvSpPr>
          <p:cNvPr id="4" name="文本占位符 3">
            <a:extLst>
              <a:ext uri="{FF2B5EF4-FFF2-40B4-BE49-F238E27FC236}">
                <a16:creationId xmlns:a16="http://schemas.microsoft.com/office/drawing/2014/main" id="{7A233E9D-3DBF-24B8-7D4E-C59674CAC382}"/>
              </a:ext>
            </a:extLst>
          </p:cNvPr>
          <p:cNvSpPr>
            <a:spLocks noGrp="1"/>
          </p:cNvSpPr>
          <p:nvPr>
            <p:ph type="body" sz="quarter" idx="10"/>
          </p:nvPr>
        </p:nvSpPr>
        <p:spPr>
          <a:xfrm>
            <a:off x="759986" y="184188"/>
            <a:ext cx="10852895" cy="523220"/>
          </a:xfrm>
        </p:spPr>
        <p:txBody>
          <a:bodyPr/>
          <a:lstStyle/>
          <a:p>
            <a:r>
              <a:rPr lang="zh-CN" altLang="en-US" dirty="0"/>
              <a:t>公关礼仪文书概述</a:t>
            </a:r>
          </a:p>
        </p:txBody>
      </p:sp>
    </p:spTree>
    <p:extLst>
      <p:ext uri="{BB962C8B-B14F-4D97-AF65-F5344CB8AC3E}">
        <p14:creationId xmlns:p14="http://schemas.microsoft.com/office/powerpoint/2010/main" val="226160410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F9A61B-1BF2-FE2B-4902-5B18A018484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4C15559-BBA6-73CA-4D24-C87AA147BC32}"/>
              </a:ext>
            </a:extLst>
          </p:cNvPr>
          <p:cNvSpPr>
            <a:spLocks noGrp="1"/>
          </p:cNvSpPr>
          <p:nvPr>
            <p:ph type="body" sz="quarter" idx="11"/>
          </p:nvPr>
        </p:nvSpPr>
        <p:spPr>
          <a:xfrm>
            <a:off x="337294" y="2223463"/>
            <a:ext cx="11275585" cy="3079497"/>
          </a:xfrm>
        </p:spPr>
        <p:txBody>
          <a:bodyPr/>
          <a:lstStyle/>
          <a:p>
            <a:r>
              <a:rPr lang="zh-CN" altLang="en-US" dirty="0"/>
              <a:t>三、公关礼仪文书的类型</a:t>
            </a:r>
            <a:endParaRPr lang="en-US" altLang="zh-CN" dirty="0"/>
          </a:p>
          <a:p>
            <a:r>
              <a:rPr lang="zh-CN" altLang="en-US" dirty="0"/>
              <a:t>（二）迎送类文书</a:t>
            </a:r>
            <a:endParaRPr lang="en-US" altLang="zh-CN" dirty="0"/>
          </a:p>
          <a:p>
            <a:r>
              <a:rPr lang="zh-CN" altLang="en-US" dirty="0"/>
              <a:t>这类文书专门用于迎接或送别特定对象（如贵宾、代表团、重要合作伙伴），表达热情、尊重、感谢或惜别之情。典型文种如下：</a:t>
            </a:r>
            <a:endParaRPr lang="en-US" altLang="zh-CN" dirty="0"/>
          </a:p>
          <a:p>
            <a:pPr marL="1074738" indent="-342900">
              <a:buSzPct val="80000"/>
              <a:buFont typeface="Wingdings" panose="05000000000000000000" pitchFamily="2" charset="2"/>
              <a:buChar char="l"/>
            </a:pPr>
            <a:r>
              <a:rPr lang="zh-CN" altLang="en-US" dirty="0"/>
              <a:t>欢迎词：在迎接场合使用，表达热烈欢迎、尊重与友好。</a:t>
            </a:r>
          </a:p>
          <a:p>
            <a:pPr marL="1074738" indent="-342900">
              <a:buSzPct val="80000"/>
              <a:buFont typeface="Wingdings" panose="05000000000000000000" pitchFamily="2" charset="2"/>
              <a:buChar char="l"/>
            </a:pPr>
            <a:r>
              <a:rPr lang="zh-CN" altLang="en-US" dirty="0"/>
              <a:t>欢送词：在送别场合使用，表达感谢、惜别与美好祝愿。</a:t>
            </a:r>
          </a:p>
        </p:txBody>
      </p:sp>
      <p:sp>
        <p:nvSpPr>
          <p:cNvPr id="4" name="文本占位符 3">
            <a:extLst>
              <a:ext uri="{FF2B5EF4-FFF2-40B4-BE49-F238E27FC236}">
                <a16:creationId xmlns:a16="http://schemas.microsoft.com/office/drawing/2014/main" id="{81BF447E-8098-66CD-6642-C388B3D59AC8}"/>
              </a:ext>
            </a:extLst>
          </p:cNvPr>
          <p:cNvSpPr>
            <a:spLocks noGrp="1"/>
          </p:cNvSpPr>
          <p:nvPr>
            <p:ph type="body" sz="quarter" idx="10"/>
          </p:nvPr>
        </p:nvSpPr>
        <p:spPr>
          <a:xfrm>
            <a:off x="759986" y="184188"/>
            <a:ext cx="10852895" cy="523220"/>
          </a:xfrm>
        </p:spPr>
        <p:txBody>
          <a:bodyPr/>
          <a:lstStyle/>
          <a:p>
            <a:r>
              <a:rPr lang="zh-CN" altLang="en-US" dirty="0"/>
              <a:t>公关礼仪文书概述</a:t>
            </a:r>
          </a:p>
        </p:txBody>
      </p:sp>
    </p:spTree>
    <p:extLst>
      <p:ext uri="{BB962C8B-B14F-4D97-AF65-F5344CB8AC3E}">
        <p14:creationId xmlns:p14="http://schemas.microsoft.com/office/powerpoint/2010/main" val="311698396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F7D90F-4EAC-3F67-FF7F-E919DCEC4B1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9703935-7B2B-FD20-E6F5-99F4233D73E3}"/>
              </a:ext>
            </a:extLst>
          </p:cNvPr>
          <p:cNvSpPr>
            <a:spLocks noGrp="1"/>
          </p:cNvSpPr>
          <p:nvPr>
            <p:ph type="body" sz="quarter" idx="11"/>
          </p:nvPr>
        </p:nvSpPr>
        <p:spPr>
          <a:xfrm>
            <a:off x="337294" y="1207800"/>
            <a:ext cx="11275585" cy="5110823"/>
          </a:xfrm>
        </p:spPr>
        <p:txBody>
          <a:bodyPr/>
          <a:lstStyle/>
          <a:p>
            <a:r>
              <a:rPr lang="zh-CN" altLang="en-US" dirty="0"/>
              <a:t>三、公关礼仪文书的类型</a:t>
            </a:r>
            <a:endParaRPr lang="en-US" altLang="zh-CN" dirty="0"/>
          </a:p>
          <a:p>
            <a:r>
              <a:rPr lang="zh-CN" altLang="en-US" dirty="0"/>
              <a:t>（三）仪式类文书</a:t>
            </a:r>
            <a:endParaRPr lang="en-US" altLang="zh-CN" dirty="0"/>
          </a:p>
          <a:p>
            <a:r>
              <a:rPr lang="zh-CN" altLang="en-US" dirty="0"/>
              <a:t>这类文书用于标志正式活动或会议的关键节点（开始、结束），营造仪式感，阐明活动宗旨，总结成果，引导活动流程。对象是全体参与者。典型文种如下：</a:t>
            </a:r>
            <a:endParaRPr lang="en-US" altLang="zh-CN" dirty="0"/>
          </a:p>
          <a:p>
            <a:pPr marL="1074738" indent="-342900">
              <a:buSzPct val="80000"/>
              <a:buFont typeface="Wingdings" panose="05000000000000000000" pitchFamily="2" charset="2"/>
              <a:buChar char="l"/>
            </a:pPr>
            <a:r>
              <a:rPr lang="zh-CN" altLang="en-US" dirty="0"/>
              <a:t>开幕词：在活动</a:t>
            </a:r>
            <a:r>
              <a:rPr lang="en-US" altLang="zh-CN" dirty="0"/>
              <a:t>/ </a:t>
            </a:r>
            <a:r>
              <a:rPr lang="zh-CN" altLang="en-US" dirty="0"/>
              <a:t>会议开始时使用，宣布开幕，阐明背景、意义、目的，表示欢迎，提出期望，预祝成功。</a:t>
            </a:r>
            <a:endParaRPr lang="en-US" altLang="zh-CN" dirty="0"/>
          </a:p>
          <a:p>
            <a:pPr marL="1074738" indent="-342900">
              <a:buSzPct val="80000"/>
              <a:buFont typeface="Wingdings" panose="05000000000000000000" pitchFamily="2" charset="2"/>
              <a:buChar char="l"/>
            </a:pPr>
            <a:r>
              <a:rPr lang="zh-CN" altLang="en-US" dirty="0"/>
              <a:t>闭幕词：在活动</a:t>
            </a:r>
            <a:r>
              <a:rPr lang="en-US" altLang="zh-CN" dirty="0"/>
              <a:t>/ </a:t>
            </a:r>
            <a:r>
              <a:rPr lang="zh-CN" altLang="en-US" dirty="0"/>
              <a:t>会议结束时使用，总结主要成果与收获，评价活动意义，感谢各方参与和贡献，宣布闭幕，展望未来。</a:t>
            </a:r>
          </a:p>
          <a:p>
            <a:pPr marL="1074738" indent="-342900">
              <a:buSzPct val="80000"/>
              <a:buFont typeface="Wingdings" panose="05000000000000000000" pitchFamily="2" charset="2"/>
              <a:buChar char="l"/>
            </a:pPr>
            <a:r>
              <a:rPr lang="zh-CN" altLang="en-US" dirty="0"/>
              <a:t>主持词：虽然更侧重流程串联，但其中包含大量的礼仪性用语（介绍、感谢、引导），是确保活动仪式流畅进行的重要文本。</a:t>
            </a:r>
          </a:p>
        </p:txBody>
      </p:sp>
      <p:sp>
        <p:nvSpPr>
          <p:cNvPr id="4" name="文本占位符 3">
            <a:extLst>
              <a:ext uri="{FF2B5EF4-FFF2-40B4-BE49-F238E27FC236}">
                <a16:creationId xmlns:a16="http://schemas.microsoft.com/office/drawing/2014/main" id="{17D45D5E-2408-3C6F-448A-7D0BE41ED568}"/>
              </a:ext>
            </a:extLst>
          </p:cNvPr>
          <p:cNvSpPr>
            <a:spLocks noGrp="1"/>
          </p:cNvSpPr>
          <p:nvPr>
            <p:ph type="body" sz="quarter" idx="10"/>
          </p:nvPr>
        </p:nvSpPr>
        <p:spPr>
          <a:xfrm>
            <a:off x="759986" y="184188"/>
            <a:ext cx="10852895" cy="523220"/>
          </a:xfrm>
        </p:spPr>
        <p:txBody>
          <a:bodyPr/>
          <a:lstStyle/>
          <a:p>
            <a:r>
              <a:rPr lang="zh-CN" altLang="en-US" dirty="0"/>
              <a:t>公关礼仪文书概述</a:t>
            </a:r>
          </a:p>
        </p:txBody>
      </p:sp>
    </p:spTree>
    <p:extLst>
      <p:ext uri="{BB962C8B-B14F-4D97-AF65-F5344CB8AC3E}">
        <p14:creationId xmlns:p14="http://schemas.microsoft.com/office/powerpoint/2010/main" val="46627961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4D4D24-B954-BB11-AC0B-32B0C41D16E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CA59FA2-5747-68EB-A013-F0FC8B802F16}"/>
              </a:ext>
            </a:extLst>
          </p:cNvPr>
          <p:cNvSpPr>
            <a:spLocks noGrp="1"/>
          </p:cNvSpPr>
          <p:nvPr>
            <p:ph type="body" sz="quarter" idx="11"/>
          </p:nvPr>
        </p:nvSpPr>
        <p:spPr>
          <a:xfrm>
            <a:off x="337294" y="2477377"/>
            <a:ext cx="11275585" cy="2571666"/>
          </a:xfrm>
        </p:spPr>
        <p:txBody>
          <a:bodyPr/>
          <a:lstStyle/>
          <a:p>
            <a:r>
              <a:rPr lang="zh-CN" altLang="en-US" dirty="0"/>
              <a:t>三、应用文写作的语言</a:t>
            </a:r>
            <a:endParaRPr lang="en-US" altLang="zh-CN" dirty="0"/>
          </a:p>
          <a:p>
            <a:r>
              <a:rPr lang="zh-CN" altLang="en-US" dirty="0"/>
              <a:t>（三）应用文语言应遵循的基本原则</a:t>
            </a:r>
            <a:endParaRPr lang="en-US" altLang="zh-CN" dirty="0"/>
          </a:p>
          <a:p>
            <a:r>
              <a:rPr lang="en-US" altLang="zh-CN" dirty="0"/>
              <a:t>4. </a:t>
            </a:r>
            <a:r>
              <a:rPr lang="zh-CN" altLang="en-US" dirty="0"/>
              <a:t>生动：适度灵活，增强可读性</a:t>
            </a:r>
            <a:endParaRPr lang="en-US" altLang="zh-CN" dirty="0"/>
          </a:p>
          <a:p>
            <a:r>
              <a:rPr lang="zh-CN" altLang="en-US" dirty="0"/>
              <a:t>虽然应用文不同于文学作品，不强调形象描写和情感渲染，但在某些场合，应用文仍需具备一定的生动性，以增强可读性和感染力。</a:t>
            </a:r>
            <a:endParaRPr lang="en-US" altLang="zh-CN" dirty="0"/>
          </a:p>
        </p:txBody>
      </p:sp>
      <p:sp>
        <p:nvSpPr>
          <p:cNvPr id="4" name="文本占位符 3">
            <a:extLst>
              <a:ext uri="{FF2B5EF4-FFF2-40B4-BE49-F238E27FC236}">
                <a16:creationId xmlns:a16="http://schemas.microsoft.com/office/drawing/2014/main" id="{BF1678DB-E198-9DC2-9C8B-1EA9C9ED8ECF}"/>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154000124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BE0C97-FF7D-5410-BD25-0623E476DC4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1F57B3C-6A23-EC49-559F-6055296E9391}"/>
              </a:ext>
            </a:extLst>
          </p:cNvPr>
          <p:cNvSpPr>
            <a:spLocks noGrp="1"/>
          </p:cNvSpPr>
          <p:nvPr>
            <p:ph type="body" sz="quarter" idx="11"/>
          </p:nvPr>
        </p:nvSpPr>
        <p:spPr>
          <a:xfrm>
            <a:off x="337294" y="1715632"/>
            <a:ext cx="11275585" cy="4095160"/>
          </a:xfrm>
        </p:spPr>
        <p:txBody>
          <a:bodyPr/>
          <a:lstStyle/>
          <a:p>
            <a:r>
              <a:rPr lang="zh-CN" altLang="en-US" dirty="0"/>
              <a:t>三、公关礼仪文书的类型</a:t>
            </a:r>
            <a:endParaRPr lang="en-US" altLang="zh-CN" dirty="0"/>
          </a:p>
          <a:p>
            <a:r>
              <a:rPr lang="zh-CN" altLang="en-US" dirty="0"/>
              <a:t>（四）庆贺类文书</a:t>
            </a:r>
            <a:endParaRPr lang="en-US" altLang="zh-CN" dirty="0"/>
          </a:p>
          <a:p>
            <a:r>
              <a:rPr lang="zh-CN" altLang="en-US" dirty="0"/>
              <a:t>这类文书用于对单位或个人取得的成就、喜庆事件（节日、庆典、婚礼、生日、开业、获奖等）表达由衷的祝贺与美好祝愿。典型文种如下：</a:t>
            </a:r>
            <a:endParaRPr lang="en-US" altLang="zh-CN" dirty="0"/>
          </a:p>
          <a:p>
            <a:pPr marL="1074738" indent="-342900">
              <a:buSzPct val="80000"/>
              <a:buFont typeface="Wingdings" panose="05000000000000000000" pitchFamily="2" charset="2"/>
              <a:buChar char="l"/>
            </a:pPr>
            <a:r>
              <a:rPr lang="zh-CN" altLang="en-US" dirty="0"/>
              <a:t>贺词 </a:t>
            </a:r>
            <a:r>
              <a:rPr lang="en-US" altLang="zh-CN" dirty="0"/>
              <a:t>/ </a:t>
            </a:r>
            <a:r>
              <a:rPr lang="zh-CN" altLang="en-US" dirty="0"/>
              <a:t>贺电：书面或电讯形式，用于正式场合或远距离传递祝贺。</a:t>
            </a:r>
          </a:p>
          <a:p>
            <a:pPr marL="1074738" indent="-342900">
              <a:buSzPct val="80000"/>
              <a:buFont typeface="Wingdings" panose="05000000000000000000" pitchFamily="2" charset="2"/>
              <a:buChar char="l"/>
            </a:pPr>
            <a:r>
              <a:rPr lang="zh-CN" altLang="en-US" dirty="0"/>
              <a:t>祝词：常用于庆典、宴会等现场口头表达祝贺，也可指书面形式的祝福语（如婚礼祝词、生日祝词）。</a:t>
            </a:r>
            <a:endParaRPr lang="en-US" altLang="zh-CN" dirty="0"/>
          </a:p>
          <a:p>
            <a:pPr marL="731838" indent="0">
              <a:buSzPct val="80000"/>
            </a:pPr>
            <a:r>
              <a:rPr lang="zh-CN" altLang="en-US" dirty="0"/>
              <a:t>祝酒词： 宴会场合特有，兼具祝贺、感谢、营造气氛的功能。</a:t>
            </a:r>
          </a:p>
        </p:txBody>
      </p:sp>
      <p:sp>
        <p:nvSpPr>
          <p:cNvPr id="4" name="文本占位符 3">
            <a:extLst>
              <a:ext uri="{FF2B5EF4-FFF2-40B4-BE49-F238E27FC236}">
                <a16:creationId xmlns:a16="http://schemas.microsoft.com/office/drawing/2014/main" id="{50DAA187-06A6-35D3-B22C-9759F174D5CA}"/>
              </a:ext>
            </a:extLst>
          </p:cNvPr>
          <p:cNvSpPr>
            <a:spLocks noGrp="1"/>
          </p:cNvSpPr>
          <p:nvPr>
            <p:ph type="body" sz="quarter" idx="10"/>
          </p:nvPr>
        </p:nvSpPr>
        <p:spPr>
          <a:xfrm>
            <a:off x="759986" y="184188"/>
            <a:ext cx="10852895" cy="523220"/>
          </a:xfrm>
        </p:spPr>
        <p:txBody>
          <a:bodyPr/>
          <a:lstStyle/>
          <a:p>
            <a:r>
              <a:rPr lang="zh-CN" altLang="en-US" dirty="0"/>
              <a:t>公关礼仪文书概述</a:t>
            </a:r>
          </a:p>
        </p:txBody>
      </p:sp>
    </p:spTree>
    <p:extLst>
      <p:ext uri="{BB962C8B-B14F-4D97-AF65-F5344CB8AC3E}">
        <p14:creationId xmlns:p14="http://schemas.microsoft.com/office/powerpoint/2010/main" val="275252861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00B0FA-70F4-A4A3-DAA4-212E04CC40F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037C7B8-5D9A-62B2-FF57-F335E811A4FB}"/>
              </a:ext>
            </a:extLst>
          </p:cNvPr>
          <p:cNvSpPr>
            <a:spLocks noGrp="1"/>
          </p:cNvSpPr>
          <p:nvPr>
            <p:ph type="body" sz="quarter" idx="11"/>
          </p:nvPr>
        </p:nvSpPr>
        <p:spPr>
          <a:xfrm>
            <a:off x="337294" y="1969547"/>
            <a:ext cx="11275585" cy="3587329"/>
          </a:xfrm>
        </p:spPr>
        <p:txBody>
          <a:bodyPr/>
          <a:lstStyle/>
          <a:p>
            <a:r>
              <a:rPr lang="zh-CN" altLang="en-US" dirty="0"/>
              <a:t>三、公关礼仪文书的类型</a:t>
            </a:r>
            <a:endParaRPr lang="en-US" altLang="zh-CN" dirty="0"/>
          </a:p>
          <a:p>
            <a:r>
              <a:rPr lang="zh-CN" altLang="en-US" dirty="0"/>
              <a:t>（五）致谢类文书</a:t>
            </a:r>
            <a:endParaRPr lang="en-US" altLang="zh-CN" dirty="0"/>
          </a:p>
          <a:p>
            <a:r>
              <a:rPr lang="zh-CN" altLang="en-US" dirty="0"/>
              <a:t>这类文书用于对单位或个人给予的帮助、支持、合作、款待或贡献表达诚挚的感谢、感激或敬意。典型文种如下：</a:t>
            </a:r>
            <a:endParaRPr lang="en-US" altLang="zh-CN" dirty="0"/>
          </a:p>
          <a:p>
            <a:pPr marL="1074738" indent="-342900">
              <a:buSzPct val="80000"/>
              <a:buFont typeface="Wingdings" panose="05000000000000000000" pitchFamily="2" charset="2"/>
              <a:buChar char="l"/>
            </a:pPr>
            <a:r>
              <a:rPr lang="zh-CN" altLang="en-US" dirty="0"/>
              <a:t>感谢信：正式的书面感谢。</a:t>
            </a:r>
          </a:p>
          <a:p>
            <a:pPr marL="1074738" indent="-342900">
              <a:buSzPct val="80000"/>
              <a:buFont typeface="Wingdings" panose="05000000000000000000" pitchFamily="2" charset="2"/>
              <a:buChar char="l"/>
            </a:pPr>
            <a:r>
              <a:rPr lang="zh-CN" altLang="en-US" dirty="0"/>
              <a:t>致谢词：通常在活动结束、颁奖仪式或特定场合口头表达集中感谢。</a:t>
            </a:r>
          </a:p>
          <a:p>
            <a:pPr marL="1074738" indent="-342900">
              <a:buSzPct val="80000"/>
              <a:buFont typeface="Wingdings" panose="05000000000000000000" pitchFamily="2" charset="2"/>
              <a:buChar char="l"/>
            </a:pPr>
            <a:r>
              <a:rPr lang="zh-CN" altLang="en-US" dirty="0"/>
              <a:t>答谢词：被欢迎或受助一方在相应场合发表的表示感谢之情的文书。</a:t>
            </a:r>
          </a:p>
        </p:txBody>
      </p:sp>
      <p:sp>
        <p:nvSpPr>
          <p:cNvPr id="4" name="文本占位符 3">
            <a:extLst>
              <a:ext uri="{FF2B5EF4-FFF2-40B4-BE49-F238E27FC236}">
                <a16:creationId xmlns:a16="http://schemas.microsoft.com/office/drawing/2014/main" id="{D275D8A1-6609-18D1-2883-ACAFD9258696}"/>
              </a:ext>
            </a:extLst>
          </p:cNvPr>
          <p:cNvSpPr>
            <a:spLocks noGrp="1"/>
          </p:cNvSpPr>
          <p:nvPr>
            <p:ph type="body" sz="quarter" idx="10"/>
          </p:nvPr>
        </p:nvSpPr>
        <p:spPr>
          <a:xfrm>
            <a:off x="759986" y="184188"/>
            <a:ext cx="10852895" cy="523220"/>
          </a:xfrm>
        </p:spPr>
        <p:txBody>
          <a:bodyPr/>
          <a:lstStyle/>
          <a:p>
            <a:r>
              <a:rPr lang="zh-CN" altLang="en-US" dirty="0"/>
              <a:t>公关礼仪文书概述</a:t>
            </a:r>
          </a:p>
        </p:txBody>
      </p:sp>
    </p:spTree>
    <p:extLst>
      <p:ext uri="{BB962C8B-B14F-4D97-AF65-F5344CB8AC3E}">
        <p14:creationId xmlns:p14="http://schemas.microsoft.com/office/powerpoint/2010/main" val="381902748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E24712-6C03-79DC-1E60-30408E96AEA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264F0F9-2696-45F2-4C4E-30E4BAECF988}"/>
              </a:ext>
            </a:extLst>
          </p:cNvPr>
          <p:cNvSpPr>
            <a:spLocks noGrp="1"/>
          </p:cNvSpPr>
          <p:nvPr>
            <p:ph type="body" sz="quarter" idx="11"/>
          </p:nvPr>
        </p:nvSpPr>
        <p:spPr>
          <a:xfrm>
            <a:off x="337294" y="2223463"/>
            <a:ext cx="11275585" cy="3079497"/>
          </a:xfrm>
        </p:spPr>
        <p:txBody>
          <a:bodyPr/>
          <a:lstStyle/>
          <a:p>
            <a:r>
              <a:rPr lang="zh-CN" altLang="en-US" dirty="0"/>
              <a:t>三、公关礼仪文书的类型</a:t>
            </a:r>
            <a:endParaRPr lang="en-US" altLang="zh-CN" dirty="0"/>
          </a:p>
          <a:p>
            <a:r>
              <a:rPr lang="zh-CN" altLang="en-US" dirty="0"/>
              <a:t>（六）慰问类文书</a:t>
            </a:r>
            <a:endParaRPr lang="en-US" altLang="zh-CN" dirty="0"/>
          </a:p>
          <a:p>
            <a:r>
              <a:rPr lang="zh-CN" altLang="en-US" dirty="0"/>
              <a:t>这类文书用于向遇到困难、灾害、疾病或处于特殊时期的单位、群体或个人表达同情、关切、问候、鼓励或支持。典型文种如下：</a:t>
            </a:r>
            <a:endParaRPr lang="en-US" altLang="zh-CN" dirty="0"/>
          </a:p>
          <a:p>
            <a:pPr marL="1074738" indent="-342900">
              <a:buSzPct val="80000"/>
              <a:buFont typeface="Wingdings" panose="05000000000000000000" pitchFamily="2" charset="2"/>
              <a:buChar char="l"/>
            </a:pPr>
            <a:r>
              <a:rPr lang="zh-CN" altLang="en-US" dirty="0"/>
              <a:t>慰问信：通用形式，表达对困难、灾情、病痛等的关切与鼓励。</a:t>
            </a:r>
          </a:p>
          <a:p>
            <a:pPr marL="1074738" indent="-342900">
              <a:buSzPct val="80000"/>
              <a:buFont typeface="Wingdings" panose="05000000000000000000" pitchFamily="2" charset="2"/>
              <a:buChar char="l"/>
            </a:pPr>
            <a:r>
              <a:rPr lang="zh-CN" altLang="en-US" dirty="0"/>
              <a:t>节日慰问信：特定节日期间，向员工、客户、合作伙伴等表达节日问候与关怀。</a:t>
            </a:r>
          </a:p>
        </p:txBody>
      </p:sp>
      <p:sp>
        <p:nvSpPr>
          <p:cNvPr id="4" name="文本占位符 3">
            <a:extLst>
              <a:ext uri="{FF2B5EF4-FFF2-40B4-BE49-F238E27FC236}">
                <a16:creationId xmlns:a16="http://schemas.microsoft.com/office/drawing/2014/main" id="{5994A600-DA16-B80A-2C39-6578B67131FD}"/>
              </a:ext>
            </a:extLst>
          </p:cNvPr>
          <p:cNvSpPr>
            <a:spLocks noGrp="1"/>
          </p:cNvSpPr>
          <p:nvPr>
            <p:ph type="body" sz="quarter" idx="10"/>
          </p:nvPr>
        </p:nvSpPr>
        <p:spPr>
          <a:xfrm>
            <a:off x="759986" y="184188"/>
            <a:ext cx="10852895" cy="523220"/>
          </a:xfrm>
        </p:spPr>
        <p:txBody>
          <a:bodyPr/>
          <a:lstStyle/>
          <a:p>
            <a:r>
              <a:rPr lang="zh-CN" altLang="en-US" dirty="0"/>
              <a:t>公关礼仪文书概述</a:t>
            </a:r>
          </a:p>
        </p:txBody>
      </p:sp>
    </p:spTree>
    <p:extLst>
      <p:ext uri="{BB962C8B-B14F-4D97-AF65-F5344CB8AC3E}">
        <p14:creationId xmlns:p14="http://schemas.microsoft.com/office/powerpoint/2010/main" val="319954665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E022E3-9761-6F91-FBB8-4763E9C5506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6C90797-501F-EA4A-9496-284A83C3D261}"/>
              </a:ext>
            </a:extLst>
          </p:cNvPr>
          <p:cNvSpPr>
            <a:spLocks noGrp="1"/>
          </p:cNvSpPr>
          <p:nvPr>
            <p:ph type="body" sz="quarter" idx="11"/>
          </p:nvPr>
        </p:nvSpPr>
        <p:spPr/>
        <p:txBody>
          <a:bodyPr/>
          <a:lstStyle/>
          <a:p>
            <a:r>
              <a:rPr lang="zh-CN" altLang="en-US" dirty="0"/>
              <a:t>第二节</a:t>
            </a:r>
          </a:p>
        </p:txBody>
      </p:sp>
      <p:sp>
        <p:nvSpPr>
          <p:cNvPr id="2" name="文本占位符 1">
            <a:extLst>
              <a:ext uri="{FF2B5EF4-FFF2-40B4-BE49-F238E27FC236}">
                <a16:creationId xmlns:a16="http://schemas.microsoft.com/office/drawing/2014/main" id="{3C1F3259-ACA6-6F09-823A-133E56A09C4B}"/>
              </a:ext>
            </a:extLst>
          </p:cNvPr>
          <p:cNvSpPr>
            <a:spLocks noGrp="1"/>
          </p:cNvSpPr>
          <p:nvPr>
            <p:ph type="body" sz="quarter" idx="12"/>
          </p:nvPr>
        </p:nvSpPr>
        <p:spPr/>
        <p:txBody>
          <a:bodyPr/>
          <a:lstStyle/>
          <a:p>
            <a:r>
              <a:rPr lang="zh-CN" altLang="en-US" dirty="0"/>
              <a:t>常用公关礼仪文书写作</a:t>
            </a:r>
          </a:p>
        </p:txBody>
      </p:sp>
    </p:spTree>
    <p:extLst>
      <p:ext uri="{BB962C8B-B14F-4D97-AF65-F5344CB8AC3E}">
        <p14:creationId xmlns:p14="http://schemas.microsoft.com/office/powerpoint/2010/main" val="365011775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DBBDC3C5-31B0-E41E-4E46-AF287DF92FC8}"/>
              </a:ext>
            </a:extLst>
          </p:cNvPr>
          <p:cNvSpPr>
            <a:spLocks noGrp="1"/>
          </p:cNvSpPr>
          <p:nvPr>
            <p:ph type="body" sz="quarter" idx="11"/>
          </p:nvPr>
        </p:nvSpPr>
        <p:spPr>
          <a:xfrm>
            <a:off x="337294" y="2223461"/>
            <a:ext cx="11275585" cy="3079497"/>
          </a:xfrm>
        </p:spPr>
        <p:txBody>
          <a:bodyPr/>
          <a:lstStyle/>
          <a:p>
            <a:r>
              <a:rPr lang="zh-CN" altLang="en-US" dirty="0"/>
              <a:t>一、邀请类文书</a:t>
            </a:r>
            <a:endParaRPr lang="en-US" altLang="zh-CN" dirty="0"/>
          </a:p>
          <a:p>
            <a:r>
              <a:rPr lang="zh-CN" altLang="en-US" dirty="0"/>
              <a:t>（一）常用的邀请类文书</a:t>
            </a:r>
            <a:endParaRPr lang="en-US" altLang="zh-CN" dirty="0"/>
          </a:p>
          <a:p>
            <a:r>
              <a:rPr lang="en-US" altLang="zh-CN" dirty="0"/>
              <a:t>1. </a:t>
            </a:r>
            <a:r>
              <a:rPr lang="zh-CN" altLang="en-US" dirty="0"/>
              <a:t>邀请函</a:t>
            </a:r>
            <a:endParaRPr lang="en-US" altLang="zh-CN" dirty="0"/>
          </a:p>
          <a:p>
            <a:r>
              <a:rPr lang="zh-CN" altLang="en-US" dirty="0"/>
              <a:t>邀请函又称邀请书、邀请信，是单位或个人邀请有关单位或个人出席重要会议、庆典、展览、论坛等正式活动所使用的礼仪性信函。其目的在于正式传达邀请信息，说明活动背景、时间、地点及相关安排，表达对受邀对象的尊重与期待。</a:t>
            </a:r>
          </a:p>
        </p:txBody>
      </p:sp>
      <p:sp>
        <p:nvSpPr>
          <p:cNvPr id="4" name="文本占位符 3">
            <a:extLst>
              <a:ext uri="{FF2B5EF4-FFF2-40B4-BE49-F238E27FC236}">
                <a16:creationId xmlns:a16="http://schemas.microsoft.com/office/drawing/2014/main" id="{392A329D-298B-8094-236C-5CCD221C1618}"/>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110344714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8FD59E-04F3-D50E-D9E9-26825F1C342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7F8654F-3395-721F-8A08-6AE892585CE1}"/>
              </a:ext>
            </a:extLst>
          </p:cNvPr>
          <p:cNvSpPr>
            <a:spLocks noGrp="1"/>
          </p:cNvSpPr>
          <p:nvPr>
            <p:ph type="body" sz="quarter" idx="11"/>
          </p:nvPr>
        </p:nvSpPr>
        <p:spPr>
          <a:xfrm>
            <a:off x="337294" y="2223461"/>
            <a:ext cx="11275585" cy="3079497"/>
          </a:xfrm>
        </p:spPr>
        <p:txBody>
          <a:bodyPr/>
          <a:lstStyle/>
          <a:p>
            <a:r>
              <a:rPr lang="zh-CN" altLang="en-US" dirty="0"/>
              <a:t>一、邀请类文书</a:t>
            </a:r>
            <a:endParaRPr lang="en-US" altLang="zh-CN" dirty="0"/>
          </a:p>
          <a:p>
            <a:r>
              <a:rPr lang="zh-CN" altLang="en-US" dirty="0"/>
              <a:t>（一）常用的邀请类文书</a:t>
            </a:r>
            <a:endParaRPr lang="en-US" altLang="zh-CN" dirty="0"/>
          </a:p>
          <a:p>
            <a:r>
              <a:rPr lang="en-US" altLang="zh-CN" dirty="0"/>
              <a:t>2. </a:t>
            </a:r>
            <a:r>
              <a:rPr lang="zh-CN" altLang="en-US" dirty="0"/>
              <a:t>请柬</a:t>
            </a:r>
            <a:endParaRPr lang="en-US" altLang="zh-CN" dirty="0"/>
          </a:p>
          <a:p>
            <a:r>
              <a:rPr lang="zh-CN" altLang="en-US" dirty="0"/>
              <a:t>请柬又称请帖，是邀请宾客参加某项活动时所使用的一种正式书面通知形式。与邀请函相比，请柬更庄重、更具仪式感，语言更典雅，形式更精美，常用于婚礼、庆典、宴会、纪念活动等具有较强礼仪性质的场合。</a:t>
            </a:r>
          </a:p>
        </p:txBody>
      </p:sp>
      <p:sp>
        <p:nvSpPr>
          <p:cNvPr id="4" name="文本占位符 3">
            <a:extLst>
              <a:ext uri="{FF2B5EF4-FFF2-40B4-BE49-F238E27FC236}">
                <a16:creationId xmlns:a16="http://schemas.microsoft.com/office/drawing/2014/main" id="{82CD01A2-D920-847A-D4E6-5989878D4880}"/>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239893661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A1B1D9-1540-EE8E-47E4-EB0674681E3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5B9B254-D292-F09D-B4E1-6A262337B6DE}"/>
              </a:ext>
            </a:extLst>
          </p:cNvPr>
          <p:cNvSpPr>
            <a:spLocks noGrp="1"/>
          </p:cNvSpPr>
          <p:nvPr>
            <p:ph type="body" sz="quarter" idx="11"/>
          </p:nvPr>
        </p:nvSpPr>
        <p:spPr>
          <a:xfrm>
            <a:off x="337294" y="2731292"/>
            <a:ext cx="11275585" cy="2063835"/>
          </a:xfrm>
        </p:spPr>
        <p:txBody>
          <a:bodyPr/>
          <a:lstStyle/>
          <a:p>
            <a:r>
              <a:rPr lang="zh-CN" altLang="en-US" dirty="0"/>
              <a:t>一、邀请类文书</a:t>
            </a:r>
            <a:endParaRPr lang="en-US" altLang="zh-CN" dirty="0"/>
          </a:p>
          <a:p>
            <a:r>
              <a:rPr lang="zh-CN" altLang="en-US" dirty="0"/>
              <a:t>（二）邀请类文书的格式与写法</a:t>
            </a:r>
            <a:endParaRPr lang="en-US" altLang="zh-CN" dirty="0"/>
          </a:p>
          <a:p>
            <a:r>
              <a:rPr lang="en-US" altLang="zh-CN" dirty="0"/>
              <a:t>1. </a:t>
            </a:r>
            <a:r>
              <a:rPr lang="zh-CN" altLang="en-US" dirty="0"/>
              <a:t>邀请函的格式与写法</a:t>
            </a:r>
            <a:endParaRPr lang="en-US" altLang="zh-CN" dirty="0"/>
          </a:p>
          <a:p>
            <a:r>
              <a:rPr lang="zh-CN" altLang="en-US" dirty="0"/>
              <a:t>邀请函主要包括标题、称谓、前言、正文、结语、落款 </a:t>
            </a:r>
            <a:r>
              <a:rPr lang="en-US" altLang="zh-CN" dirty="0"/>
              <a:t>6 </a:t>
            </a:r>
            <a:r>
              <a:rPr lang="zh-CN" altLang="en-US" dirty="0"/>
              <a:t>个部分。</a:t>
            </a:r>
          </a:p>
        </p:txBody>
      </p:sp>
      <p:sp>
        <p:nvSpPr>
          <p:cNvPr id="4" name="文本占位符 3">
            <a:extLst>
              <a:ext uri="{FF2B5EF4-FFF2-40B4-BE49-F238E27FC236}">
                <a16:creationId xmlns:a16="http://schemas.microsoft.com/office/drawing/2014/main" id="{3B8AABBE-D90D-B890-7929-84AF8D0CDACD}"/>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63509274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6742B7-7DDB-2212-ABD3-9AD17221838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8601F8C-3ECB-C9BD-825F-3B8C3C3C9C01}"/>
              </a:ext>
            </a:extLst>
          </p:cNvPr>
          <p:cNvSpPr>
            <a:spLocks noGrp="1"/>
          </p:cNvSpPr>
          <p:nvPr>
            <p:ph type="body" sz="quarter" idx="11"/>
          </p:nvPr>
        </p:nvSpPr>
        <p:spPr>
          <a:xfrm>
            <a:off x="337294" y="2731292"/>
            <a:ext cx="11275585" cy="2063835"/>
          </a:xfrm>
        </p:spPr>
        <p:txBody>
          <a:bodyPr/>
          <a:lstStyle/>
          <a:p>
            <a:r>
              <a:rPr lang="zh-CN" altLang="en-US" dirty="0"/>
              <a:t>一、邀请类文书</a:t>
            </a:r>
            <a:endParaRPr lang="en-US" altLang="zh-CN" dirty="0"/>
          </a:p>
          <a:p>
            <a:r>
              <a:rPr lang="zh-CN" altLang="en-US" dirty="0"/>
              <a:t>（二）邀请类文书的格式与写法</a:t>
            </a:r>
            <a:endParaRPr lang="en-US" altLang="zh-CN" dirty="0"/>
          </a:p>
          <a:p>
            <a:r>
              <a:rPr lang="en-US" altLang="zh-CN" dirty="0"/>
              <a:t>2. </a:t>
            </a:r>
            <a:r>
              <a:rPr lang="zh-CN" altLang="en-US" dirty="0"/>
              <a:t>请柬的格式与写法</a:t>
            </a:r>
            <a:endParaRPr lang="en-US" altLang="zh-CN" dirty="0"/>
          </a:p>
          <a:p>
            <a:r>
              <a:rPr lang="zh-CN" altLang="en-US" dirty="0"/>
              <a:t>请柬主要包括标题、称谓、正文、结尾、落款 </a:t>
            </a:r>
            <a:r>
              <a:rPr lang="en-US" altLang="zh-CN" dirty="0"/>
              <a:t>5 </a:t>
            </a:r>
            <a:r>
              <a:rPr lang="zh-CN" altLang="en-US" dirty="0"/>
              <a:t>个部分。</a:t>
            </a:r>
          </a:p>
        </p:txBody>
      </p:sp>
      <p:sp>
        <p:nvSpPr>
          <p:cNvPr id="4" name="文本占位符 3">
            <a:extLst>
              <a:ext uri="{FF2B5EF4-FFF2-40B4-BE49-F238E27FC236}">
                <a16:creationId xmlns:a16="http://schemas.microsoft.com/office/drawing/2014/main" id="{852A3713-EE79-7DFC-E228-296D8D0683FE}"/>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361412915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3F2B8D-7E05-B623-2573-2FC0693F467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4F8B100-BD5D-569B-0615-9CC88A019EEC}"/>
              </a:ext>
            </a:extLst>
          </p:cNvPr>
          <p:cNvSpPr>
            <a:spLocks noGrp="1"/>
          </p:cNvSpPr>
          <p:nvPr>
            <p:ph type="body" sz="quarter" idx="11"/>
          </p:nvPr>
        </p:nvSpPr>
        <p:spPr>
          <a:xfrm>
            <a:off x="337294" y="2477377"/>
            <a:ext cx="11275585" cy="2571666"/>
          </a:xfrm>
        </p:spPr>
        <p:txBody>
          <a:bodyPr/>
          <a:lstStyle/>
          <a:p>
            <a:r>
              <a:rPr lang="zh-CN" altLang="en-US" dirty="0"/>
              <a:t>一、邀请类文书</a:t>
            </a:r>
            <a:endParaRPr lang="en-US" altLang="zh-CN" dirty="0"/>
          </a:p>
          <a:p>
            <a:r>
              <a:rPr lang="zh-CN" altLang="en-US" dirty="0"/>
              <a:t>（三）邀请类文书的写作要求</a:t>
            </a:r>
            <a:endParaRPr lang="en-US" altLang="zh-CN" dirty="0"/>
          </a:p>
          <a:p>
            <a:r>
              <a:rPr lang="en-US" altLang="zh-CN" dirty="0"/>
              <a:t>1. </a:t>
            </a:r>
            <a:r>
              <a:rPr lang="zh-CN" altLang="en-US" dirty="0"/>
              <a:t>内容清晰，信息准确</a:t>
            </a:r>
            <a:endParaRPr lang="en-US" altLang="zh-CN" dirty="0"/>
          </a:p>
          <a:p>
            <a:r>
              <a:rPr lang="zh-CN" altLang="en-US" dirty="0"/>
              <a:t>邀请类文书中必须明确写明活动或会议的名称、时间、地点、主要内容及相关安排，确保信息准确无误，避免产生歧义。</a:t>
            </a:r>
          </a:p>
        </p:txBody>
      </p:sp>
      <p:sp>
        <p:nvSpPr>
          <p:cNvPr id="4" name="文本占位符 3">
            <a:extLst>
              <a:ext uri="{FF2B5EF4-FFF2-40B4-BE49-F238E27FC236}">
                <a16:creationId xmlns:a16="http://schemas.microsoft.com/office/drawing/2014/main" id="{CF16F924-79A5-8ECB-0E5D-19C97A1CE8A8}"/>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345818233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58B558-9220-FDBF-D03C-AE4291B3ABB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7D75EDD-2785-8172-6F06-713534FC953E}"/>
              </a:ext>
            </a:extLst>
          </p:cNvPr>
          <p:cNvSpPr>
            <a:spLocks noGrp="1"/>
          </p:cNvSpPr>
          <p:nvPr>
            <p:ph type="body" sz="quarter" idx="11"/>
          </p:nvPr>
        </p:nvSpPr>
        <p:spPr>
          <a:xfrm>
            <a:off x="337294" y="2477377"/>
            <a:ext cx="11275585" cy="2571666"/>
          </a:xfrm>
        </p:spPr>
        <p:txBody>
          <a:bodyPr/>
          <a:lstStyle/>
          <a:p>
            <a:r>
              <a:rPr lang="zh-CN" altLang="en-US" dirty="0"/>
              <a:t>一、邀请类文书</a:t>
            </a:r>
            <a:endParaRPr lang="en-US" altLang="zh-CN" dirty="0"/>
          </a:p>
          <a:p>
            <a:r>
              <a:rPr lang="zh-CN" altLang="en-US" dirty="0"/>
              <a:t>（三）邀请类文书的写作要求</a:t>
            </a:r>
            <a:endParaRPr lang="en-US" altLang="zh-CN" dirty="0"/>
          </a:p>
          <a:p>
            <a:r>
              <a:rPr lang="en-US" altLang="zh-CN" dirty="0"/>
              <a:t>2. </a:t>
            </a:r>
            <a:r>
              <a:rPr lang="zh-CN" altLang="en-US" dirty="0"/>
              <a:t>语言得体，表达诚恳</a:t>
            </a:r>
            <a:endParaRPr lang="en-US" altLang="zh-CN" dirty="0"/>
          </a:p>
          <a:p>
            <a:r>
              <a:rPr lang="zh-CN" altLang="en-US" dirty="0"/>
              <a:t>使用礼貌、简洁、正式的语言，语气应热情诚恳，体现出对受邀对象的尊重和主办方的专业态度。</a:t>
            </a:r>
          </a:p>
        </p:txBody>
      </p:sp>
      <p:sp>
        <p:nvSpPr>
          <p:cNvPr id="4" name="文本占位符 3">
            <a:extLst>
              <a:ext uri="{FF2B5EF4-FFF2-40B4-BE49-F238E27FC236}">
                <a16:creationId xmlns:a16="http://schemas.microsoft.com/office/drawing/2014/main" id="{F5AFA482-DD2E-CEAF-37B2-F449F7D678E6}"/>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248990960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32A1C3-3A68-C18D-5EAF-674CE99AB7A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C45DC8F-E150-4894-35DE-947404BB1042}"/>
              </a:ext>
            </a:extLst>
          </p:cNvPr>
          <p:cNvSpPr>
            <a:spLocks noGrp="1"/>
          </p:cNvSpPr>
          <p:nvPr>
            <p:ph type="body" sz="quarter" idx="11"/>
          </p:nvPr>
        </p:nvSpPr>
        <p:spPr>
          <a:xfrm>
            <a:off x="337294" y="2477375"/>
            <a:ext cx="11275585" cy="2571666"/>
          </a:xfrm>
        </p:spPr>
        <p:txBody>
          <a:bodyPr/>
          <a:lstStyle/>
          <a:p>
            <a:r>
              <a:rPr lang="zh-CN" altLang="en-US" dirty="0"/>
              <a:t>三、应用文写作的语言</a:t>
            </a:r>
            <a:endParaRPr lang="en-US" altLang="zh-CN" dirty="0"/>
          </a:p>
          <a:p>
            <a:r>
              <a:rPr lang="zh-CN" altLang="en-US" dirty="0"/>
              <a:t>（三）应用文语言应遵循的基本原则</a:t>
            </a:r>
            <a:endParaRPr lang="en-US" altLang="zh-CN" dirty="0"/>
          </a:p>
          <a:p>
            <a:r>
              <a:rPr lang="en-US" altLang="zh-CN" dirty="0"/>
              <a:t>5. </a:t>
            </a:r>
            <a:r>
              <a:rPr lang="zh-CN" altLang="en-US" dirty="0"/>
              <a:t>得体：因文制宜，因人而异</a:t>
            </a:r>
            <a:endParaRPr lang="en-US" altLang="zh-CN" dirty="0"/>
          </a:p>
          <a:p>
            <a:r>
              <a:rPr lang="zh-CN" altLang="en-US" dirty="0"/>
              <a:t>语言的得体性是指语言表达要符合具体文体和语境的要求，既要“文如其体”，也要“言合其人”，体现出应有的语气、态度和风格。</a:t>
            </a:r>
            <a:endParaRPr lang="en-US" altLang="zh-CN" dirty="0"/>
          </a:p>
        </p:txBody>
      </p:sp>
      <p:sp>
        <p:nvSpPr>
          <p:cNvPr id="4" name="文本占位符 3">
            <a:extLst>
              <a:ext uri="{FF2B5EF4-FFF2-40B4-BE49-F238E27FC236}">
                <a16:creationId xmlns:a16="http://schemas.microsoft.com/office/drawing/2014/main" id="{2EF228DF-8AD1-B245-B20E-A61109B4A5F8}"/>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115208216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D5146E-B0A1-DF6B-D098-C714AFAB148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56941E1-8631-F730-872C-D5630191BDD9}"/>
              </a:ext>
            </a:extLst>
          </p:cNvPr>
          <p:cNvSpPr>
            <a:spLocks noGrp="1"/>
          </p:cNvSpPr>
          <p:nvPr>
            <p:ph type="body" sz="quarter" idx="11"/>
          </p:nvPr>
        </p:nvSpPr>
        <p:spPr>
          <a:xfrm>
            <a:off x="337294" y="2477377"/>
            <a:ext cx="11275585" cy="2571666"/>
          </a:xfrm>
        </p:spPr>
        <p:txBody>
          <a:bodyPr/>
          <a:lstStyle/>
          <a:p>
            <a:r>
              <a:rPr lang="zh-CN" altLang="en-US" dirty="0"/>
              <a:t>一、邀请类文书</a:t>
            </a:r>
            <a:endParaRPr lang="en-US" altLang="zh-CN" dirty="0"/>
          </a:p>
          <a:p>
            <a:r>
              <a:rPr lang="zh-CN" altLang="en-US" dirty="0"/>
              <a:t>（三）邀请类文书的写作要求</a:t>
            </a:r>
            <a:endParaRPr lang="en-US" altLang="zh-CN" dirty="0"/>
          </a:p>
          <a:p>
            <a:r>
              <a:rPr lang="en-US" altLang="zh-CN" dirty="0"/>
              <a:t>3. </a:t>
            </a:r>
            <a:r>
              <a:rPr lang="zh-CN" altLang="en-US" dirty="0"/>
              <a:t>格式规范，结构完整</a:t>
            </a:r>
            <a:endParaRPr lang="en-US" altLang="zh-CN" dirty="0"/>
          </a:p>
          <a:p>
            <a:r>
              <a:rPr lang="zh-CN" altLang="en-US" dirty="0"/>
              <a:t>邀请函应包含标题、称谓、正文、结语、落款等基本结构；请柬应包括标题、称谓、正文、结尾、落款等要素，格式整齐，条理清晰。</a:t>
            </a:r>
          </a:p>
        </p:txBody>
      </p:sp>
      <p:sp>
        <p:nvSpPr>
          <p:cNvPr id="4" name="文本占位符 3">
            <a:extLst>
              <a:ext uri="{FF2B5EF4-FFF2-40B4-BE49-F238E27FC236}">
                <a16:creationId xmlns:a16="http://schemas.microsoft.com/office/drawing/2014/main" id="{9B123D6D-342E-D13E-9063-7CBA1BC07EB8}"/>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363785231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88EE56-AF5A-C297-60F6-CCDDC6EC90A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CBF0FC6-111B-C991-D211-A0E05D9CE2EE}"/>
              </a:ext>
            </a:extLst>
          </p:cNvPr>
          <p:cNvSpPr>
            <a:spLocks noGrp="1"/>
          </p:cNvSpPr>
          <p:nvPr>
            <p:ph type="body" sz="quarter" idx="11"/>
          </p:nvPr>
        </p:nvSpPr>
        <p:spPr>
          <a:xfrm>
            <a:off x="337294" y="2477377"/>
            <a:ext cx="11275585" cy="2571666"/>
          </a:xfrm>
        </p:spPr>
        <p:txBody>
          <a:bodyPr/>
          <a:lstStyle/>
          <a:p>
            <a:r>
              <a:rPr lang="zh-CN" altLang="en-US" dirty="0"/>
              <a:t>一、邀请类文书</a:t>
            </a:r>
            <a:endParaRPr lang="en-US" altLang="zh-CN" dirty="0"/>
          </a:p>
          <a:p>
            <a:r>
              <a:rPr lang="zh-CN" altLang="en-US" dirty="0"/>
              <a:t>（三）邀请类文书的写作要求</a:t>
            </a:r>
            <a:endParaRPr lang="en-US" altLang="zh-CN" dirty="0"/>
          </a:p>
          <a:p>
            <a:r>
              <a:rPr lang="en-US" altLang="zh-CN" dirty="0"/>
              <a:t>4. </a:t>
            </a:r>
            <a:r>
              <a:rPr lang="zh-CN" altLang="en-US" dirty="0"/>
              <a:t>称谓准确，尊重得体</a:t>
            </a:r>
            <a:endParaRPr lang="en-US" altLang="zh-CN" dirty="0"/>
          </a:p>
          <a:p>
            <a:r>
              <a:rPr lang="zh-CN" altLang="en-US" dirty="0"/>
              <a:t>称谓应使用全称或正式称呼，如“尊敬的 </a:t>
            </a:r>
            <a:r>
              <a:rPr lang="en-US" altLang="zh-CN" dirty="0"/>
              <a:t>××× </a:t>
            </a:r>
            <a:r>
              <a:rPr lang="zh-CN" altLang="en-US" dirty="0"/>
              <a:t>先生 </a:t>
            </a:r>
            <a:r>
              <a:rPr lang="en-US" altLang="zh-CN" dirty="0"/>
              <a:t>/ </a:t>
            </a:r>
            <a:r>
              <a:rPr lang="zh-CN" altLang="en-US" dirty="0"/>
              <a:t>女士”或“</a:t>
            </a:r>
            <a:r>
              <a:rPr lang="en-US" altLang="zh-CN" dirty="0"/>
              <a:t>×× </a:t>
            </a:r>
            <a:r>
              <a:rPr lang="zh-CN" altLang="en-US" dirty="0"/>
              <a:t>单位”，不得使用简称或非正式称呼，以体现尊重与正式性。</a:t>
            </a:r>
          </a:p>
        </p:txBody>
      </p:sp>
      <p:sp>
        <p:nvSpPr>
          <p:cNvPr id="4" name="文本占位符 3">
            <a:extLst>
              <a:ext uri="{FF2B5EF4-FFF2-40B4-BE49-F238E27FC236}">
                <a16:creationId xmlns:a16="http://schemas.microsoft.com/office/drawing/2014/main" id="{79C4A3B0-B3E1-691C-A727-72C1E2DE6884}"/>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213865883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8AE741-C1A6-9D3F-6D4F-80AF29D8FB8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2ACDC08-C35D-99E6-110C-0982CFA4D4AD}"/>
              </a:ext>
            </a:extLst>
          </p:cNvPr>
          <p:cNvSpPr>
            <a:spLocks noGrp="1"/>
          </p:cNvSpPr>
          <p:nvPr>
            <p:ph type="body" sz="quarter" idx="11"/>
          </p:nvPr>
        </p:nvSpPr>
        <p:spPr>
          <a:xfrm>
            <a:off x="337294" y="2477377"/>
            <a:ext cx="11275585" cy="2571666"/>
          </a:xfrm>
        </p:spPr>
        <p:txBody>
          <a:bodyPr/>
          <a:lstStyle/>
          <a:p>
            <a:r>
              <a:rPr lang="zh-CN" altLang="en-US" dirty="0"/>
              <a:t>一、邀请类文书</a:t>
            </a:r>
            <a:endParaRPr lang="en-US" altLang="zh-CN" dirty="0"/>
          </a:p>
          <a:p>
            <a:r>
              <a:rPr lang="zh-CN" altLang="en-US" dirty="0"/>
              <a:t>（三）邀请类文书的写作要求</a:t>
            </a:r>
            <a:endParaRPr lang="en-US" altLang="zh-CN" dirty="0"/>
          </a:p>
          <a:p>
            <a:r>
              <a:rPr lang="en-US" altLang="zh-CN" dirty="0"/>
              <a:t>5. </a:t>
            </a:r>
            <a:r>
              <a:rPr lang="zh-CN" altLang="en-US" dirty="0"/>
              <a:t>提前发送，预留时间</a:t>
            </a:r>
            <a:endParaRPr lang="en-US" altLang="zh-CN" dirty="0"/>
          </a:p>
          <a:p>
            <a:r>
              <a:rPr lang="zh-CN" altLang="en-US" dirty="0"/>
              <a:t>邀请类文书应提前 </a:t>
            </a:r>
            <a:r>
              <a:rPr lang="en-US" altLang="zh-CN" dirty="0"/>
              <a:t>15</a:t>
            </a:r>
            <a:r>
              <a:rPr lang="zh-CN" altLang="en-US" dirty="0"/>
              <a:t>～</a:t>
            </a:r>
            <a:r>
              <a:rPr lang="en-US" altLang="zh-CN" dirty="0"/>
              <a:t>30 </a:t>
            </a:r>
            <a:r>
              <a:rPr lang="zh-CN" altLang="en-US" dirty="0"/>
              <a:t>天发出，以便受邀人合理安排时间，特别是涉及外地行程或需准备发言的活动，更应预留充足时间。</a:t>
            </a:r>
          </a:p>
        </p:txBody>
      </p:sp>
      <p:sp>
        <p:nvSpPr>
          <p:cNvPr id="4" name="文本占位符 3">
            <a:extLst>
              <a:ext uri="{FF2B5EF4-FFF2-40B4-BE49-F238E27FC236}">
                <a16:creationId xmlns:a16="http://schemas.microsoft.com/office/drawing/2014/main" id="{E2EEC2AD-5B3F-E14E-9296-132226C3B1DE}"/>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396213166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189855-E96F-6173-4148-1F555B24265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7614B63-0514-21D3-DA77-071BCDC1727D}"/>
              </a:ext>
            </a:extLst>
          </p:cNvPr>
          <p:cNvSpPr>
            <a:spLocks noGrp="1"/>
          </p:cNvSpPr>
          <p:nvPr>
            <p:ph type="body" sz="quarter" idx="11"/>
          </p:nvPr>
        </p:nvSpPr>
        <p:spPr>
          <a:xfrm>
            <a:off x="337294" y="1969546"/>
            <a:ext cx="11275585" cy="3587329"/>
          </a:xfrm>
        </p:spPr>
        <p:txBody>
          <a:bodyPr/>
          <a:lstStyle/>
          <a:p>
            <a:r>
              <a:rPr lang="zh-CN" altLang="en-US" dirty="0"/>
              <a:t>二、迎送类文书</a:t>
            </a:r>
            <a:endParaRPr lang="en-US" altLang="zh-CN" dirty="0"/>
          </a:p>
          <a:p>
            <a:r>
              <a:rPr lang="zh-CN" altLang="en-US" dirty="0"/>
              <a:t>（一）常用的迎送类文书</a:t>
            </a:r>
            <a:endParaRPr lang="en-US" altLang="zh-CN" dirty="0"/>
          </a:p>
          <a:p>
            <a:r>
              <a:rPr lang="en-US" altLang="zh-CN" dirty="0"/>
              <a:t>1. </a:t>
            </a:r>
            <a:r>
              <a:rPr lang="zh-CN" altLang="en-US" dirty="0"/>
              <a:t>欢迎词</a:t>
            </a:r>
            <a:endParaRPr lang="en-US" altLang="zh-CN" dirty="0"/>
          </a:p>
          <a:p>
            <a:r>
              <a:rPr lang="zh-CN" altLang="en-US" dirty="0"/>
              <a:t>欢迎词是指在宾客莅临某项活动或场合时，由主办方代表或相关负责人发表的，用以表达热烈欢迎之情的礼仪性致辞。它是公关礼仪文书中使用频率较高的一种文体，广泛应用于座谈会、宴会、酒会、开学典礼、会议接待、外事访问、企业参观等多种正式或半正式场合。</a:t>
            </a:r>
          </a:p>
        </p:txBody>
      </p:sp>
      <p:sp>
        <p:nvSpPr>
          <p:cNvPr id="4" name="文本占位符 3">
            <a:extLst>
              <a:ext uri="{FF2B5EF4-FFF2-40B4-BE49-F238E27FC236}">
                <a16:creationId xmlns:a16="http://schemas.microsoft.com/office/drawing/2014/main" id="{E42A97F0-AD1F-66BB-9776-9E4467551687}"/>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46929706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F8D089-BDB3-6D7B-F67D-A8C062F4FEC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2DBD5DA-D2B7-5D7E-7EC6-0F0D0FCCDA12}"/>
              </a:ext>
            </a:extLst>
          </p:cNvPr>
          <p:cNvSpPr>
            <a:spLocks noGrp="1"/>
          </p:cNvSpPr>
          <p:nvPr>
            <p:ph type="body" sz="quarter" idx="11"/>
          </p:nvPr>
        </p:nvSpPr>
        <p:spPr>
          <a:xfrm>
            <a:off x="337294" y="1969546"/>
            <a:ext cx="11275585" cy="3587329"/>
          </a:xfrm>
        </p:spPr>
        <p:txBody>
          <a:bodyPr/>
          <a:lstStyle/>
          <a:p>
            <a:r>
              <a:rPr lang="zh-CN" altLang="en-US" dirty="0"/>
              <a:t>二、迎送类文书</a:t>
            </a:r>
            <a:endParaRPr lang="en-US" altLang="zh-CN" dirty="0"/>
          </a:p>
          <a:p>
            <a:r>
              <a:rPr lang="zh-CN" altLang="en-US" dirty="0"/>
              <a:t>（一）常用的迎送类文书</a:t>
            </a:r>
            <a:endParaRPr lang="en-US" altLang="zh-CN" dirty="0"/>
          </a:p>
          <a:p>
            <a:r>
              <a:rPr lang="en-US" altLang="zh-CN" dirty="0"/>
              <a:t>2. </a:t>
            </a:r>
            <a:r>
              <a:rPr lang="zh-CN" altLang="en-US" dirty="0"/>
              <a:t>欢送词</a:t>
            </a:r>
            <a:endParaRPr lang="en-US" altLang="zh-CN" dirty="0"/>
          </a:p>
          <a:p>
            <a:r>
              <a:rPr lang="zh-CN" altLang="en-US" dirty="0"/>
              <a:t>欢送词是指在宾客即将离开时，由主办方或相关代表在欢送仪式、座谈会、宴会等场合发表的，用以表达对宾客离去的惜别之情和美好祝愿的礼仪性致辞。它是公共关系和礼仪交往中常用的一种应用文，广泛应用于外事访问结束、会议闭幕、员工离职、学生毕业、征兵入伍、干部调任等多种正式或半正式场合。</a:t>
            </a:r>
          </a:p>
        </p:txBody>
      </p:sp>
      <p:sp>
        <p:nvSpPr>
          <p:cNvPr id="4" name="文本占位符 3">
            <a:extLst>
              <a:ext uri="{FF2B5EF4-FFF2-40B4-BE49-F238E27FC236}">
                <a16:creationId xmlns:a16="http://schemas.microsoft.com/office/drawing/2014/main" id="{00C6BBE4-9452-BEB2-BE7E-D8DD860ACCE8}"/>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348861145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885FEF-99A3-4FBE-8242-47C4D3AC8BE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BF3BAF7-4390-C32A-7C22-EAB853D17405}"/>
              </a:ext>
            </a:extLst>
          </p:cNvPr>
          <p:cNvSpPr>
            <a:spLocks noGrp="1"/>
          </p:cNvSpPr>
          <p:nvPr>
            <p:ph type="body" sz="quarter" idx="11"/>
          </p:nvPr>
        </p:nvSpPr>
        <p:spPr>
          <a:xfrm>
            <a:off x="337294" y="2477378"/>
            <a:ext cx="11275585" cy="2571666"/>
          </a:xfrm>
        </p:spPr>
        <p:txBody>
          <a:bodyPr/>
          <a:lstStyle/>
          <a:p>
            <a:r>
              <a:rPr lang="zh-CN" altLang="en-US" dirty="0"/>
              <a:t>二、迎送类文书</a:t>
            </a:r>
            <a:endParaRPr lang="en-US" altLang="zh-CN" dirty="0"/>
          </a:p>
          <a:p>
            <a:r>
              <a:rPr lang="zh-CN" altLang="en-US" dirty="0"/>
              <a:t>（二）迎送类文书的格式与写法</a:t>
            </a:r>
            <a:endParaRPr lang="en-US" altLang="zh-CN" dirty="0"/>
          </a:p>
          <a:p>
            <a:r>
              <a:rPr lang="en-US" altLang="zh-CN" dirty="0"/>
              <a:t>1. </a:t>
            </a:r>
            <a:r>
              <a:rPr lang="zh-CN" altLang="en-US" dirty="0"/>
              <a:t>标题</a:t>
            </a:r>
            <a:endParaRPr lang="en-US" altLang="zh-CN" dirty="0"/>
          </a:p>
          <a:p>
            <a:r>
              <a:rPr lang="zh-CN" altLang="en-US" dirty="0"/>
              <a:t>标题应简洁明了，具有明确的指向性。标题通常写在最上方，居中排列，字体可略大于正文，以突出其正式性和仪式感。</a:t>
            </a:r>
          </a:p>
        </p:txBody>
      </p:sp>
      <p:sp>
        <p:nvSpPr>
          <p:cNvPr id="4" name="文本占位符 3">
            <a:extLst>
              <a:ext uri="{FF2B5EF4-FFF2-40B4-BE49-F238E27FC236}">
                <a16:creationId xmlns:a16="http://schemas.microsoft.com/office/drawing/2014/main" id="{8B61C2BC-169B-846E-FB8E-601F17EC2CFF}"/>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118300590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F7938A-AE96-282F-6B93-38AB7DBFE1E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536EB6A-5C38-C23F-39AA-12C107635461}"/>
              </a:ext>
            </a:extLst>
          </p:cNvPr>
          <p:cNvSpPr>
            <a:spLocks noGrp="1"/>
          </p:cNvSpPr>
          <p:nvPr>
            <p:ph type="body" sz="quarter" idx="11"/>
          </p:nvPr>
        </p:nvSpPr>
        <p:spPr>
          <a:xfrm>
            <a:off x="337294" y="699970"/>
            <a:ext cx="11275585" cy="6126485"/>
          </a:xfrm>
        </p:spPr>
        <p:txBody>
          <a:bodyPr/>
          <a:lstStyle/>
          <a:p>
            <a:r>
              <a:rPr lang="zh-CN" altLang="en-US" dirty="0"/>
              <a:t>二、迎送类文书</a:t>
            </a:r>
            <a:endParaRPr lang="en-US" altLang="zh-CN" dirty="0"/>
          </a:p>
          <a:p>
            <a:r>
              <a:rPr lang="zh-CN" altLang="en-US" dirty="0"/>
              <a:t>（二）迎送类文书的格式与写法</a:t>
            </a:r>
            <a:endParaRPr lang="en-US" altLang="zh-CN" dirty="0"/>
          </a:p>
          <a:p>
            <a:r>
              <a:rPr lang="en-US" altLang="zh-CN" dirty="0"/>
              <a:t>2. </a:t>
            </a:r>
            <a:r>
              <a:rPr lang="zh-CN" altLang="en-US" dirty="0"/>
              <a:t>称谓</a:t>
            </a:r>
            <a:endParaRPr lang="en-US" altLang="zh-CN" dirty="0"/>
          </a:p>
          <a:p>
            <a:r>
              <a:rPr lang="zh-CN" altLang="en-US" dirty="0"/>
              <a:t>称谓是对被欢迎者或被欢送者的称呼，写在标题下方，顶格书写，以示尊重。称谓的构成一般包括以下几个部分。</a:t>
            </a:r>
            <a:endParaRPr lang="en-US" altLang="zh-CN" dirty="0"/>
          </a:p>
          <a:p>
            <a:pPr marL="1074738" indent="-342900">
              <a:buSzPct val="80000"/>
              <a:buFont typeface="Wingdings" panose="05000000000000000000" pitchFamily="2" charset="2"/>
              <a:buChar char="l"/>
            </a:pPr>
            <a:r>
              <a:rPr lang="zh-CN" altLang="en-US" dirty="0"/>
              <a:t>尊称：如“尊敬的”“敬爱的”“亲爱的”等，表示对来宾的尊敬与亲切。</a:t>
            </a:r>
            <a:endParaRPr lang="en-US" altLang="zh-CN" dirty="0"/>
          </a:p>
          <a:p>
            <a:pPr marL="1074738" indent="-342900">
              <a:buSzPct val="80000"/>
              <a:buFont typeface="Wingdings" panose="05000000000000000000" pitchFamily="2" charset="2"/>
              <a:buChar char="l"/>
            </a:pPr>
            <a:r>
              <a:rPr lang="zh-CN" altLang="en-US" dirty="0"/>
              <a:t>职务或身份：如“董事长”“教授”“先生”“女士”“主席”等。</a:t>
            </a:r>
            <a:endParaRPr lang="en-US" altLang="zh-CN" dirty="0"/>
          </a:p>
          <a:p>
            <a:pPr marL="1074738" indent="-342900">
              <a:buSzPct val="80000"/>
              <a:buFont typeface="Wingdings" panose="05000000000000000000" pitchFamily="2" charset="2"/>
              <a:buChar char="l"/>
            </a:pPr>
            <a:r>
              <a:rPr lang="zh-CN" altLang="en-US" dirty="0"/>
              <a:t>姓名。</a:t>
            </a:r>
            <a:endParaRPr lang="en-US" altLang="zh-CN" dirty="0"/>
          </a:p>
          <a:p>
            <a:pPr marL="1074738" indent="-342900">
              <a:buSzPct val="80000"/>
              <a:buFont typeface="Wingdings" panose="05000000000000000000" pitchFamily="2" charset="2"/>
              <a:buChar char="l"/>
            </a:pPr>
            <a:r>
              <a:rPr lang="zh-CN" altLang="en-US" dirty="0"/>
              <a:t>泛称：如“各位来宾”“女士们、先生们”“朋友们”“同志们”等，表示对所有出席者的尊重。</a:t>
            </a:r>
            <a:endParaRPr lang="en-US" altLang="zh-CN" dirty="0"/>
          </a:p>
          <a:p>
            <a:r>
              <a:rPr lang="zh-CN" altLang="en-US" dirty="0"/>
              <a:t>在涉外场合中，还应注意国际礼仪和对方的风俗习惯，同时注意性别顺序，通常遵循“女士优先”惯例。</a:t>
            </a:r>
          </a:p>
        </p:txBody>
      </p:sp>
      <p:sp>
        <p:nvSpPr>
          <p:cNvPr id="4" name="文本占位符 3">
            <a:extLst>
              <a:ext uri="{FF2B5EF4-FFF2-40B4-BE49-F238E27FC236}">
                <a16:creationId xmlns:a16="http://schemas.microsoft.com/office/drawing/2014/main" id="{A64747E4-81F9-BBC3-02DC-72CD66D82822}"/>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79069168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6E3165-ECE5-8716-FC05-D473DCF8885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D8EA351-F7AD-6162-3FC0-FFAE680993FA}"/>
              </a:ext>
            </a:extLst>
          </p:cNvPr>
          <p:cNvSpPr>
            <a:spLocks noGrp="1"/>
          </p:cNvSpPr>
          <p:nvPr>
            <p:ph type="body" sz="quarter" idx="11"/>
          </p:nvPr>
        </p:nvSpPr>
        <p:spPr>
          <a:xfrm>
            <a:off x="337294" y="2731295"/>
            <a:ext cx="11275585" cy="2063835"/>
          </a:xfrm>
        </p:spPr>
        <p:txBody>
          <a:bodyPr/>
          <a:lstStyle/>
          <a:p>
            <a:r>
              <a:rPr lang="zh-CN" altLang="en-US" dirty="0"/>
              <a:t>二、迎送类文书</a:t>
            </a:r>
            <a:endParaRPr lang="en-US" altLang="zh-CN" dirty="0"/>
          </a:p>
          <a:p>
            <a:r>
              <a:rPr lang="zh-CN" altLang="en-US" dirty="0"/>
              <a:t>（二）迎送类文书的格式与写法</a:t>
            </a:r>
            <a:endParaRPr lang="en-US" altLang="zh-CN" dirty="0"/>
          </a:p>
          <a:p>
            <a:r>
              <a:rPr lang="en-US" altLang="zh-CN" dirty="0"/>
              <a:t>3. </a:t>
            </a:r>
            <a:r>
              <a:rPr lang="zh-CN" altLang="en-US" dirty="0"/>
              <a:t>正文</a:t>
            </a:r>
            <a:endParaRPr lang="en-US" altLang="zh-CN" dirty="0"/>
          </a:p>
          <a:p>
            <a:r>
              <a:rPr lang="zh-CN" altLang="en-US" dirty="0"/>
              <a:t>正文是整篇致辞的核心内容，通常分为开头、主体、结语 </a:t>
            </a:r>
            <a:r>
              <a:rPr lang="en-US" altLang="zh-CN" dirty="0"/>
              <a:t>3 </a:t>
            </a:r>
            <a:r>
              <a:rPr lang="zh-CN" altLang="en-US" dirty="0"/>
              <a:t>部分。</a:t>
            </a:r>
          </a:p>
        </p:txBody>
      </p:sp>
      <p:sp>
        <p:nvSpPr>
          <p:cNvPr id="4" name="文本占位符 3">
            <a:extLst>
              <a:ext uri="{FF2B5EF4-FFF2-40B4-BE49-F238E27FC236}">
                <a16:creationId xmlns:a16="http://schemas.microsoft.com/office/drawing/2014/main" id="{F8F74AA2-04A2-4E06-5FE2-0241167030C6}"/>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351355675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836073-83DB-58D0-48A1-6B2054A756B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6BF5E73-CF9E-7676-6AE1-5D1288EFC32D}"/>
              </a:ext>
            </a:extLst>
          </p:cNvPr>
          <p:cNvSpPr>
            <a:spLocks noGrp="1"/>
          </p:cNvSpPr>
          <p:nvPr>
            <p:ph type="body" sz="quarter" idx="11"/>
          </p:nvPr>
        </p:nvSpPr>
        <p:spPr>
          <a:xfrm>
            <a:off x="337294" y="1715633"/>
            <a:ext cx="11275585" cy="4095160"/>
          </a:xfrm>
        </p:spPr>
        <p:txBody>
          <a:bodyPr/>
          <a:lstStyle/>
          <a:p>
            <a:r>
              <a:rPr lang="zh-CN" altLang="en-US" dirty="0"/>
              <a:t>二、迎送类文书</a:t>
            </a:r>
            <a:endParaRPr lang="en-US" altLang="zh-CN" dirty="0"/>
          </a:p>
          <a:p>
            <a:r>
              <a:rPr lang="zh-CN" altLang="en-US" dirty="0"/>
              <a:t>（三）迎送类文书的写作要求</a:t>
            </a:r>
            <a:endParaRPr lang="en-US" altLang="zh-CN" dirty="0"/>
          </a:p>
          <a:p>
            <a:r>
              <a:rPr lang="en-US" altLang="zh-CN" dirty="0"/>
              <a:t>1. </a:t>
            </a:r>
            <a:r>
              <a:rPr lang="zh-CN" altLang="en-US" dirty="0"/>
              <a:t>情感真挚，语言得体</a:t>
            </a:r>
            <a:endParaRPr lang="en-US" altLang="zh-CN" dirty="0"/>
          </a:p>
          <a:p>
            <a:r>
              <a:rPr lang="zh-CN" altLang="en-US" dirty="0"/>
              <a:t>无论是欢迎词还是欢送词，都应体现出对来宾的尊重与重视，语言表达应真挚自然，避免虚情假意或过度夸张。欢迎词要热情洋溢，体现出对来宾到来的热烈欢迎；欢送词则应充满惜别之情，表达对宾客离去的不舍与祝福。在措辞上，要根据来宾身份、场合性质，恰当使用敬语和礼貌用语，使语言既亲切自然，又不失庄重与分寸，体现出良好的礼仪素养。</a:t>
            </a:r>
          </a:p>
        </p:txBody>
      </p:sp>
      <p:sp>
        <p:nvSpPr>
          <p:cNvPr id="4" name="文本占位符 3">
            <a:extLst>
              <a:ext uri="{FF2B5EF4-FFF2-40B4-BE49-F238E27FC236}">
                <a16:creationId xmlns:a16="http://schemas.microsoft.com/office/drawing/2014/main" id="{DABBAE14-5C15-E74D-6667-61C265134C2F}"/>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315168271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47E4EE-B1ED-E035-A078-644B8C5C1DC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B833109-B605-EDA9-1D59-E1E99B52C05D}"/>
              </a:ext>
            </a:extLst>
          </p:cNvPr>
          <p:cNvSpPr>
            <a:spLocks noGrp="1"/>
          </p:cNvSpPr>
          <p:nvPr>
            <p:ph type="body" sz="quarter" idx="11"/>
          </p:nvPr>
        </p:nvSpPr>
        <p:spPr>
          <a:xfrm>
            <a:off x="337294" y="1969548"/>
            <a:ext cx="11275585" cy="3587329"/>
          </a:xfrm>
        </p:spPr>
        <p:txBody>
          <a:bodyPr/>
          <a:lstStyle/>
          <a:p>
            <a:r>
              <a:rPr lang="zh-CN" altLang="en-US" dirty="0"/>
              <a:t>二、迎送类文书</a:t>
            </a:r>
            <a:endParaRPr lang="en-US" altLang="zh-CN" dirty="0"/>
          </a:p>
          <a:p>
            <a:r>
              <a:rPr lang="zh-CN" altLang="en-US" dirty="0"/>
              <a:t>（三）迎送类文书的写作要求</a:t>
            </a:r>
            <a:endParaRPr lang="en-US" altLang="zh-CN" dirty="0"/>
          </a:p>
          <a:p>
            <a:r>
              <a:rPr lang="en-US" altLang="zh-CN" dirty="0"/>
              <a:t>2. </a:t>
            </a:r>
            <a:r>
              <a:rPr lang="zh-CN" altLang="en-US" dirty="0"/>
              <a:t>内容精练，重点突出</a:t>
            </a:r>
            <a:endParaRPr lang="en-US" altLang="zh-CN" dirty="0"/>
          </a:p>
          <a:p>
            <a:r>
              <a:rPr lang="zh-CN" altLang="en-US" dirty="0"/>
              <a:t>迎送类文书在内容上应简洁明了，紧扣主题，不宜冗长铺陈。欢迎词应突出表达欢迎之意、介绍来宾身份与成就、说明其来访的意义；欢送词则应侧重回顾合作成果、表达感谢与惜别之情，并展望未来。两者都应避免过多论证和泛泛而谈，确保内容集中、重点突出，使听众能够在短时间内抓住核心信息，达到预期的交流效果。</a:t>
            </a:r>
          </a:p>
        </p:txBody>
      </p:sp>
      <p:sp>
        <p:nvSpPr>
          <p:cNvPr id="4" name="文本占位符 3">
            <a:extLst>
              <a:ext uri="{FF2B5EF4-FFF2-40B4-BE49-F238E27FC236}">
                <a16:creationId xmlns:a16="http://schemas.microsoft.com/office/drawing/2014/main" id="{BD3E1240-E86D-A7F7-463F-2C74D2D0D807}"/>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196242626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C783A1-633E-149E-77D3-C696735155F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6F6B600-116F-C7AF-057C-F6AB09249B77}"/>
              </a:ext>
            </a:extLst>
          </p:cNvPr>
          <p:cNvSpPr>
            <a:spLocks noGrp="1"/>
          </p:cNvSpPr>
          <p:nvPr>
            <p:ph type="body" sz="quarter" idx="11"/>
          </p:nvPr>
        </p:nvSpPr>
        <p:spPr>
          <a:xfrm>
            <a:off x="337292" y="989033"/>
            <a:ext cx="11275585" cy="2346283"/>
          </a:xfrm>
        </p:spPr>
        <p:txBody>
          <a:bodyPr/>
          <a:lstStyle/>
          <a:p>
            <a:r>
              <a:rPr lang="zh-CN" altLang="en-US" sz="2000" dirty="0"/>
              <a:t>三、应用文写作的语言</a:t>
            </a:r>
            <a:endParaRPr lang="en-US" altLang="zh-CN" sz="2000" dirty="0"/>
          </a:p>
          <a:p>
            <a:r>
              <a:rPr lang="zh-CN" altLang="en-US" sz="2000" dirty="0"/>
              <a:t>（三）应用文语言应遵循的基本原则</a:t>
            </a:r>
            <a:endParaRPr lang="en-US" altLang="zh-CN" sz="2000" dirty="0"/>
          </a:p>
          <a:p>
            <a:r>
              <a:rPr lang="en-US" altLang="zh-CN" sz="2000" dirty="0"/>
              <a:t>5. </a:t>
            </a:r>
            <a:r>
              <a:rPr lang="zh-CN" altLang="en-US" sz="2000" dirty="0"/>
              <a:t>得体：因文制宜，因人而异</a:t>
            </a:r>
            <a:endParaRPr lang="en-US" altLang="zh-CN" sz="2000" dirty="0"/>
          </a:p>
          <a:p>
            <a:r>
              <a:rPr lang="zh-CN" altLang="en-US" sz="2000" dirty="0"/>
              <a:t>（</a:t>
            </a:r>
            <a:r>
              <a:rPr lang="en-US" altLang="zh-CN" sz="2000" dirty="0"/>
              <a:t>1</a:t>
            </a:r>
            <a:r>
              <a:rPr lang="zh-CN" altLang="en-US" sz="2000" dirty="0"/>
              <a:t>）文体适配</a:t>
            </a:r>
            <a:endParaRPr lang="en-US" altLang="zh-CN" sz="2000" dirty="0"/>
          </a:p>
          <a:p>
            <a:r>
              <a:rPr lang="zh-CN" altLang="en-US" sz="2000" dirty="0"/>
              <a:t>不同类型的文体对语言风格有不同的要求，具体如下：</a:t>
            </a:r>
            <a:endParaRPr lang="en-US" altLang="zh-CN" sz="2000" dirty="0"/>
          </a:p>
        </p:txBody>
      </p:sp>
      <p:sp>
        <p:nvSpPr>
          <p:cNvPr id="4" name="文本占位符 3">
            <a:extLst>
              <a:ext uri="{FF2B5EF4-FFF2-40B4-BE49-F238E27FC236}">
                <a16:creationId xmlns:a16="http://schemas.microsoft.com/office/drawing/2014/main" id="{2C8F24AB-D620-9934-73E1-6AEC00DF335E}"/>
              </a:ext>
            </a:extLst>
          </p:cNvPr>
          <p:cNvSpPr>
            <a:spLocks noGrp="1"/>
          </p:cNvSpPr>
          <p:nvPr>
            <p:ph type="body" sz="quarter" idx="10"/>
          </p:nvPr>
        </p:nvSpPr>
        <p:spPr/>
        <p:txBody>
          <a:bodyPr/>
          <a:lstStyle/>
          <a:p>
            <a:r>
              <a:rPr lang="zh-CN" altLang="en-US" dirty="0"/>
              <a:t>应用文写作基本要素</a:t>
            </a:r>
          </a:p>
        </p:txBody>
      </p:sp>
      <p:sp>
        <p:nvSpPr>
          <p:cNvPr id="2" name="文本占位符 1">
            <a:extLst>
              <a:ext uri="{FF2B5EF4-FFF2-40B4-BE49-F238E27FC236}">
                <a16:creationId xmlns:a16="http://schemas.microsoft.com/office/drawing/2014/main" id="{4EFA18B2-AF0C-3629-B055-8341AF598A20}"/>
              </a:ext>
            </a:extLst>
          </p:cNvPr>
          <p:cNvSpPr>
            <a:spLocks noGrp="1"/>
          </p:cNvSpPr>
          <p:nvPr>
            <p:ph type="body" sz="quarter" idx="12"/>
          </p:nvPr>
        </p:nvSpPr>
        <p:spPr>
          <a:xfrm>
            <a:off x="337293" y="3335316"/>
            <a:ext cx="11275585" cy="3323987"/>
          </a:xfrm>
        </p:spPr>
        <p:txBody>
          <a:bodyPr/>
          <a:lstStyle/>
          <a:p>
            <a:pPr marL="1074738" indent="-342900">
              <a:buSzPct val="80000"/>
              <a:buFont typeface="Wingdings" panose="05000000000000000000" pitchFamily="2" charset="2"/>
              <a:buChar char="l"/>
            </a:pPr>
            <a:r>
              <a:rPr lang="zh-CN" altLang="en-US" sz="2000" dirty="0"/>
              <a:t>公文：语言应庄重、正式、规范。</a:t>
            </a:r>
            <a:endParaRPr lang="en-US" altLang="zh-CN" sz="2000" dirty="0"/>
          </a:p>
          <a:p>
            <a:pPr marL="1074738" indent="-342900">
              <a:buSzPct val="80000"/>
              <a:buFont typeface="Wingdings" panose="05000000000000000000" pitchFamily="2" charset="2"/>
              <a:buChar char="l"/>
            </a:pPr>
            <a:r>
              <a:rPr lang="zh-CN" altLang="en-US" sz="2000" dirty="0"/>
              <a:t>调查报告：语言应平实、客观、有依据。</a:t>
            </a:r>
            <a:endParaRPr lang="en-US" altLang="zh-CN" sz="2000" dirty="0"/>
          </a:p>
          <a:p>
            <a:pPr marL="1074738" indent="-342900">
              <a:buSzPct val="80000"/>
              <a:buFont typeface="Wingdings" panose="05000000000000000000" pitchFamily="2" charset="2"/>
              <a:buChar char="l"/>
            </a:pPr>
            <a:r>
              <a:rPr lang="zh-CN" altLang="en-US" sz="2000" dirty="0"/>
              <a:t>学术论文：语言应严谨、科学、逻辑性强。</a:t>
            </a:r>
            <a:endParaRPr lang="en-US" altLang="zh-CN" sz="2000" dirty="0"/>
          </a:p>
          <a:p>
            <a:pPr marL="1074738" indent="-342900">
              <a:buSzPct val="80000"/>
              <a:buFont typeface="Wingdings" panose="05000000000000000000" pitchFamily="2" charset="2"/>
              <a:buChar char="l"/>
            </a:pPr>
            <a:r>
              <a:rPr lang="zh-CN" altLang="en-US" sz="2000" dirty="0"/>
              <a:t>社交文书：语言应亲切、礼貌，富有人情味。</a:t>
            </a:r>
            <a:endParaRPr lang="en-US" altLang="zh-CN" sz="2000" dirty="0"/>
          </a:p>
          <a:p>
            <a:pPr marL="1074738" indent="-342900">
              <a:buSzPct val="80000"/>
              <a:buFont typeface="Wingdings" panose="05000000000000000000" pitchFamily="2" charset="2"/>
              <a:buChar char="l"/>
            </a:pPr>
            <a:r>
              <a:rPr lang="zh-CN" altLang="en-US" sz="2000" dirty="0"/>
              <a:t>合同文书：语言应精确、严密，具有法律效力。</a:t>
            </a:r>
            <a:endParaRPr lang="en-US" altLang="zh-CN" sz="2000" dirty="0"/>
          </a:p>
          <a:p>
            <a:pPr marL="1074738" indent="-342900">
              <a:buSzPct val="80000"/>
              <a:buFont typeface="Wingdings" panose="05000000000000000000" pitchFamily="2" charset="2"/>
              <a:buChar char="l"/>
            </a:pPr>
            <a:r>
              <a:rPr lang="zh-CN" altLang="en-US" sz="2000" dirty="0"/>
              <a:t>广告文案：语言应富有吸引力。</a:t>
            </a:r>
            <a:endParaRPr lang="en-US" altLang="zh-CN" sz="2000" dirty="0"/>
          </a:p>
          <a:p>
            <a:pPr marL="1074738" indent="-342900">
              <a:buSzPct val="80000"/>
              <a:buFont typeface="Wingdings" panose="05000000000000000000" pitchFamily="2" charset="2"/>
              <a:buChar char="l"/>
            </a:pPr>
            <a:r>
              <a:rPr lang="zh-CN" altLang="en-US" sz="2000" dirty="0"/>
              <a:t>使用说明书：语言应具体、实在、便于操作。</a:t>
            </a:r>
            <a:endParaRPr lang="en-US" altLang="zh-CN" sz="2000" dirty="0"/>
          </a:p>
          <a:p>
            <a:pPr marL="1074738" indent="-342900">
              <a:buSzPct val="80000"/>
              <a:buFont typeface="Wingdings" panose="05000000000000000000" pitchFamily="2" charset="2"/>
              <a:buChar char="l"/>
            </a:pPr>
            <a:r>
              <a:rPr lang="zh-CN" altLang="en-US" sz="2000" dirty="0"/>
              <a:t>商务信函：语言应委婉、得体，注重礼仪。</a:t>
            </a:r>
          </a:p>
        </p:txBody>
      </p:sp>
    </p:spTree>
    <p:extLst>
      <p:ext uri="{BB962C8B-B14F-4D97-AF65-F5344CB8AC3E}">
        <p14:creationId xmlns:p14="http://schemas.microsoft.com/office/powerpoint/2010/main" val="385073236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731960-ADE7-3988-6E01-3365038D043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C95629E-3B25-DFD8-51B6-2DC8BA5A874C}"/>
              </a:ext>
            </a:extLst>
          </p:cNvPr>
          <p:cNvSpPr>
            <a:spLocks noGrp="1"/>
          </p:cNvSpPr>
          <p:nvPr>
            <p:ph type="body" sz="quarter" idx="11"/>
          </p:nvPr>
        </p:nvSpPr>
        <p:spPr>
          <a:xfrm>
            <a:off x="337294" y="1969548"/>
            <a:ext cx="11275585" cy="3587329"/>
          </a:xfrm>
        </p:spPr>
        <p:txBody>
          <a:bodyPr/>
          <a:lstStyle/>
          <a:p>
            <a:r>
              <a:rPr lang="zh-CN" altLang="en-US" dirty="0"/>
              <a:t>二、迎送类文书</a:t>
            </a:r>
            <a:endParaRPr lang="en-US" altLang="zh-CN" dirty="0"/>
          </a:p>
          <a:p>
            <a:r>
              <a:rPr lang="zh-CN" altLang="en-US" dirty="0"/>
              <a:t>（三）迎送类文书的写作要求</a:t>
            </a:r>
            <a:endParaRPr lang="en-US" altLang="zh-CN" dirty="0"/>
          </a:p>
          <a:p>
            <a:r>
              <a:rPr lang="en-US" altLang="zh-CN" dirty="0"/>
              <a:t>3. </a:t>
            </a:r>
            <a:r>
              <a:rPr lang="zh-CN" altLang="en-US" dirty="0"/>
              <a:t>语言通俗，口语化强</a:t>
            </a:r>
            <a:endParaRPr lang="en-US" altLang="zh-CN" dirty="0"/>
          </a:p>
          <a:p>
            <a:r>
              <a:rPr lang="zh-CN" altLang="en-US" dirty="0"/>
              <a:t>由于迎送类文书多用于现场口头表达，因此语言应通俗易懂、朗朗上口，避免使用生僻词汇或复杂句式。句子结构宜以短句为主，语调富于节奏感，便于朗读和现场表达。特别是在正式会议、典礼或宴会等场合，语言不仅要庄重得体，还应具有较强的感染力，使听众感受到真诚与温暖，增强现场氛围的感染力和互动性。</a:t>
            </a:r>
          </a:p>
        </p:txBody>
      </p:sp>
      <p:sp>
        <p:nvSpPr>
          <p:cNvPr id="4" name="文本占位符 3">
            <a:extLst>
              <a:ext uri="{FF2B5EF4-FFF2-40B4-BE49-F238E27FC236}">
                <a16:creationId xmlns:a16="http://schemas.microsoft.com/office/drawing/2014/main" id="{0240C4E9-2A3C-6204-6E0B-5ECB3157921E}"/>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335363162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52F7A9-6B8B-E35D-666E-EC28753C4BD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11AC596-CA6B-4438-3F48-DF4A5751BB18}"/>
              </a:ext>
            </a:extLst>
          </p:cNvPr>
          <p:cNvSpPr>
            <a:spLocks noGrp="1"/>
          </p:cNvSpPr>
          <p:nvPr>
            <p:ph type="body" sz="quarter" idx="11"/>
          </p:nvPr>
        </p:nvSpPr>
        <p:spPr>
          <a:xfrm>
            <a:off x="337294" y="2223464"/>
            <a:ext cx="11275585" cy="3079497"/>
          </a:xfrm>
        </p:spPr>
        <p:txBody>
          <a:bodyPr/>
          <a:lstStyle/>
          <a:p>
            <a:r>
              <a:rPr lang="zh-CN" altLang="en-US" dirty="0"/>
              <a:t>二、迎送类文书</a:t>
            </a:r>
            <a:endParaRPr lang="en-US" altLang="zh-CN" dirty="0"/>
          </a:p>
          <a:p>
            <a:r>
              <a:rPr lang="zh-CN" altLang="en-US" dirty="0"/>
              <a:t>（三）迎送类文书的写作要求</a:t>
            </a:r>
            <a:endParaRPr lang="en-US" altLang="zh-CN" dirty="0"/>
          </a:p>
          <a:p>
            <a:r>
              <a:rPr lang="en-US" altLang="zh-CN" dirty="0"/>
              <a:t>4. </a:t>
            </a:r>
            <a:r>
              <a:rPr lang="zh-CN" altLang="en-US" dirty="0"/>
              <a:t>格式规范，结构清晰</a:t>
            </a:r>
            <a:endParaRPr lang="en-US" altLang="zh-CN" dirty="0"/>
          </a:p>
          <a:p>
            <a:r>
              <a:rPr lang="zh-CN" altLang="en-US" dirty="0"/>
              <a:t>迎送类文书在格式上应规范统一，结构完整。标题应简洁明了，称谓要体现尊重与亲切，正文部分要有逻辑层次，便于阅读和表达。无论欢迎词还是欢送词，都应按照标准格式撰写，使内容条理清晰、层次分明，提升文书的专业性与规范性。</a:t>
            </a:r>
          </a:p>
        </p:txBody>
      </p:sp>
      <p:sp>
        <p:nvSpPr>
          <p:cNvPr id="4" name="文本占位符 3">
            <a:extLst>
              <a:ext uri="{FF2B5EF4-FFF2-40B4-BE49-F238E27FC236}">
                <a16:creationId xmlns:a16="http://schemas.microsoft.com/office/drawing/2014/main" id="{7B172B06-6F4B-1866-17A9-86149ACA9DC1}"/>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376257262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426A38-0FBA-FBE1-0A75-6434032E461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D1BDD22-5AF9-E99F-C0F8-20B440C309BF}"/>
              </a:ext>
            </a:extLst>
          </p:cNvPr>
          <p:cNvSpPr>
            <a:spLocks noGrp="1"/>
          </p:cNvSpPr>
          <p:nvPr>
            <p:ph type="body" sz="quarter" idx="11"/>
          </p:nvPr>
        </p:nvSpPr>
        <p:spPr>
          <a:xfrm>
            <a:off x="337294" y="1969548"/>
            <a:ext cx="11275585" cy="3587329"/>
          </a:xfrm>
        </p:spPr>
        <p:txBody>
          <a:bodyPr/>
          <a:lstStyle/>
          <a:p>
            <a:r>
              <a:rPr lang="zh-CN" altLang="en-US" dirty="0"/>
              <a:t>二、迎送类文书</a:t>
            </a:r>
            <a:endParaRPr lang="en-US" altLang="zh-CN" dirty="0"/>
          </a:p>
          <a:p>
            <a:r>
              <a:rPr lang="zh-CN" altLang="en-US" dirty="0"/>
              <a:t>（三）迎送类文书的写作要求</a:t>
            </a:r>
            <a:endParaRPr lang="en-US" altLang="zh-CN" dirty="0"/>
          </a:p>
          <a:p>
            <a:r>
              <a:rPr lang="en-US" altLang="zh-CN" dirty="0"/>
              <a:t>5. </a:t>
            </a:r>
            <a:r>
              <a:rPr lang="zh-CN" altLang="en-US" dirty="0"/>
              <a:t>注意礼仪规范与文化差异</a:t>
            </a:r>
            <a:endParaRPr lang="en-US" altLang="zh-CN" dirty="0"/>
          </a:p>
          <a:p>
            <a:r>
              <a:rPr lang="zh-CN" altLang="en-US" dirty="0"/>
              <a:t>在涉外或跨文化交流中，撰写迎送类文书时应注意不同国家、民族的礼仪习惯和文化背景。例如，称呼方式、表达习惯、礼节用语等都可能存在差异，应避免因用词不当或表达方式不合礼仪而引起误解或不快。尤其在欢迎外宾或欢送国际友人时，应充分尊重对方的文化习惯，体现尊重与友好，增强文书的跨文化适应能力。</a:t>
            </a:r>
          </a:p>
        </p:txBody>
      </p:sp>
      <p:sp>
        <p:nvSpPr>
          <p:cNvPr id="4" name="文本占位符 3">
            <a:extLst>
              <a:ext uri="{FF2B5EF4-FFF2-40B4-BE49-F238E27FC236}">
                <a16:creationId xmlns:a16="http://schemas.microsoft.com/office/drawing/2014/main" id="{A883FC66-8EDB-6FE3-7FD3-126C15424F56}"/>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367087033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B89BF8-8D38-4872-2BD3-C61BF9D6B29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2613881-E01D-D695-41BB-1167D1813D40}"/>
              </a:ext>
            </a:extLst>
          </p:cNvPr>
          <p:cNvSpPr>
            <a:spLocks noGrp="1"/>
          </p:cNvSpPr>
          <p:nvPr>
            <p:ph type="body" sz="quarter" idx="11"/>
          </p:nvPr>
        </p:nvSpPr>
        <p:spPr>
          <a:xfrm>
            <a:off x="337294" y="2223465"/>
            <a:ext cx="11275585" cy="3079497"/>
          </a:xfrm>
        </p:spPr>
        <p:txBody>
          <a:bodyPr/>
          <a:lstStyle/>
          <a:p>
            <a:r>
              <a:rPr lang="zh-CN" altLang="en-US" dirty="0"/>
              <a:t>三、仪式类文书</a:t>
            </a:r>
            <a:endParaRPr lang="en-US" altLang="zh-CN" dirty="0"/>
          </a:p>
          <a:p>
            <a:r>
              <a:rPr lang="zh-CN" altLang="en-US" dirty="0"/>
              <a:t>（一）常用的仪式类文书</a:t>
            </a:r>
            <a:endParaRPr lang="en-US" altLang="zh-CN" dirty="0"/>
          </a:p>
          <a:p>
            <a:r>
              <a:rPr lang="en-US" altLang="zh-CN" dirty="0"/>
              <a:t>1. </a:t>
            </a:r>
            <a:r>
              <a:rPr lang="zh-CN" altLang="en-US" dirty="0"/>
              <a:t>开幕词</a:t>
            </a:r>
            <a:endParaRPr lang="en-US" altLang="zh-CN" dirty="0"/>
          </a:p>
          <a:p>
            <a:r>
              <a:rPr lang="zh-CN" altLang="en-US" dirty="0"/>
              <a:t>开幕词是指党政机关、社会团体、企事业单位在举行重要会议或重大活动时，由会议主持人或主要领导人发表的讲话文稿。其目的在于宣布会议或活动正式开幕，阐明会议的宗旨、任务、议程及要求，营造庄重热烈的会议氛围，激发与会人员的积极性与责任感。</a:t>
            </a:r>
          </a:p>
        </p:txBody>
      </p:sp>
      <p:sp>
        <p:nvSpPr>
          <p:cNvPr id="4" name="文本占位符 3">
            <a:extLst>
              <a:ext uri="{FF2B5EF4-FFF2-40B4-BE49-F238E27FC236}">
                <a16:creationId xmlns:a16="http://schemas.microsoft.com/office/drawing/2014/main" id="{D42E636A-0A83-6094-0B9C-436DCB314F4F}"/>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365299434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CAC13E-EEFF-6AA0-7B13-8F755B18C8E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BAC4D57-7CF5-B6A3-9B47-04AA5A7294B8}"/>
              </a:ext>
            </a:extLst>
          </p:cNvPr>
          <p:cNvSpPr>
            <a:spLocks noGrp="1"/>
          </p:cNvSpPr>
          <p:nvPr>
            <p:ph type="body" sz="quarter" idx="11"/>
          </p:nvPr>
        </p:nvSpPr>
        <p:spPr>
          <a:xfrm>
            <a:off x="337294" y="2223466"/>
            <a:ext cx="11275585" cy="3079497"/>
          </a:xfrm>
        </p:spPr>
        <p:txBody>
          <a:bodyPr/>
          <a:lstStyle/>
          <a:p>
            <a:r>
              <a:rPr lang="zh-CN" altLang="en-US" dirty="0"/>
              <a:t>三、仪式类文书</a:t>
            </a:r>
            <a:endParaRPr lang="en-US" altLang="zh-CN" dirty="0"/>
          </a:p>
          <a:p>
            <a:r>
              <a:rPr lang="zh-CN" altLang="en-US" dirty="0"/>
              <a:t>（一）常用的仪式类文书</a:t>
            </a:r>
            <a:endParaRPr lang="en-US" altLang="zh-CN" dirty="0"/>
          </a:p>
          <a:p>
            <a:r>
              <a:rPr lang="en-US" altLang="zh-CN" dirty="0"/>
              <a:t>2. </a:t>
            </a:r>
            <a:r>
              <a:rPr lang="zh-CN" altLang="en-US" dirty="0"/>
              <a:t>闭幕词</a:t>
            </a:r>
            <a:endParaRPr lang="en-US" altLang="zh-CN" dirty="0"/>
          </a:p>
          <a:p>
            <a:r>
              <a:rPr lang="zh-CN" altLang="en-US" dirty="0"/>
              <a:t>闭幕词是指在重要会议或重大活动结束时，由会议主持人或有关领导发表的总结性、评估性讲话文稿。其目的在于宣布会议或活动圆满结束，回顾会议成果，肯定成绩，总结经验，提出贯彻落实会议精神的要求，并对与会人员表示感谢与鼓励。</a:t>
            </a:r>
          </a:p>
        </p:txBody>
      </p:sp>
      <p:sp>
        <p:nvSpPr>
          <p:cNvPr id="4" name="文本占位符 3">
            <a:extLst>
              <a:ext uri="{FF2B5EF4-FFF2-40B4-BE49-F238E27FC236}">
                <a16:creationId xmlns:a16="http://schemas.microsoft.com/office/drawing/2014/main" id="{50675A60-29D1-4AD5-D7D8-BF21EEEB35DE}"/>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152354744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70139A-CF72-F8E3-9759-E4E24A47E0A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CC90C74-2329-8626-A39E-48A95157AE9D}"/>
              </a:ext>
            </a:extLst>
          </p:cNvPr>
          <p:cNvSpPr>
            <a:spLocks noGrp="1"/>
          </p:cNvSpPr>
          <p:nvPr>
            <p:ph type="body" sz="quarter" idx="11"/>
          </p:nvPr>
        </p:nvSpPr>
        <p:spPr>
          <a:xfrm>
            <a:off x="337294" y="953889"/>
            <a:ext cx="11275585" cy="5618654"/>
          </a:xfrm>
        </p:spPr>
        <p:txBody>
          <a:bodyPr/>
          <a:lstStyle/>
          <a:p>
            <a:r>
              <a:rPr lang="zh-CN" altLang="en-US" dirty="0"/>
              <a:t>三、仪式类文书</a:t>
            </a:r>
            <a:endParaRPr lang="en-US" altLang="zh-CN" dirty="0"/>
          </a:p>
          <a:p>
            <a:r>
              <a:rPr lang="zh-CN" altLang="en-US" dirty="0"/>
              <a:t>（二）仪式类文书的格式与写法</a:t>
            </a:r>
            <a:endParaRPr lang="en-US" altLang="zh-CN" dirty="0"/>
          </a:p>
          <a:p>
            <a:r>
              <a:rPr lang="en-US" altLang="zh-CN" dirty="0"/>
              <a:t>1. </a:t>
            </a:r>
            <a:r>
              <a:rPr lang="zh-CN" altLang="en-US" dirty="0"/>
              <a:t>标题</a:t>
            </a:r>
            <a:endParaRPr lang="en-US" altLang="zh-CN" dirty="0"/>
          </a:p>
          <a:p>
            <a:r>
              <a:rPr lang="zh-CN" altLang="en-US" dirty="0"/>
              <a:t>标题应简洁明了，具有明确的指向性，常见的写法有：</a:t>
            </a:r>
            <a:endParaRPr lang="en-US" altLang="zh-CN" dirty="0"/>
          </a:p>
          <a:p>
            <a:pPr marL="1074738" indent="-342900">
              <a:buSzPct val="80000"/>
              <a:buFont typeface="Wingdings" panose="05000000000000000000" pitchFamily="2" charset="2"/>
              <a:buChar char="l"/>
            </a:pPr>
            <a:r>
              <a:rPr lang="zh-CN" altLang="en-US" dirty="0"/>
              <a:t>直接写明文种：如</a:t>
            </a:r>
            <a:r>
              <a:rPr lang="en-US" altLang="zh-CN" dirty="0"/>
              <a:t>《</a:t>
            </a:r>
            <a:r>
              <a:rPr lang="zh-CN" altLang="en-US" dirty="0"/>
              <a:t>开幕词</a:t>
            </a:r>
            <a:r>
              <a:rPr lang="en-US" altLang="zh-CN" dirty="0"/>
              <a:t>》《</a:t>
            </a:r>
            <a:r>
              <a:rPr lang="zh-CN" altLang="en-US" dirty="0"/>
              <a:t>闭幕词</a:t>
            </a:r>
            <a:r>
              <a:rPr lang="en-US" altLang="zh-CN" dirty="0"/>
              <a:t>》</a:t>
            </a:r>
            <a:r>
              <a:rPr lang="zh-CN" altLang="en-US" dirty="0"/>
              <a:t>。</a:t>
            </a:r>
            <a:endParaRPr lang="en-US" altLang="zh-CN" dirty="0"/>
          </a:p>
          <a:p>
            <a:pPr marL="1074738" indent="-342900">
              <a:buSzPct val="80000"/>
              <a:buFont typeface="Wingdings" panose="05000000000000000000" pitchFamily="2" charset="2"/>
              <a:buChar char="l"/>
            </a:pPr>
            <a:r>
              <a:rPr lang="zh-CN" altLang="en-US" dirty="0"/>
              <a:t>事由 </a:t>
            </a:r>
            <a:r>
              <a:rPr lang="en-US" altLang="zh-CN" dirty="0"/>
              <a:t>+ </a:t>
            </a:r>
            <a:r>
              <a:rPr lang="zh-CN" altLang="en-US" dirty="0"/>
              <a:t>文种：如</a:t>
            </a:r>
            <a:r>
              <a:rPr lang="en-US" altLang="zh-CN" dirty="0"/>
              <a:t>《2025 </a:t>
            </a:r>
            <a:r>
              <a:rPr lang="zh-CN" altLang="en-US" dirty="0"/>
              <a:t>年华东地区智能制造峰会开幕词</a:t>
            </a:r>
            <a:r>
              <a:rPr lang="en-US" altLang="zh-CN" dirty="0"/>
              <a:t>》《</a:t>
            </a:r>
            <a:r>
              <a:rPr lang="zh-CN" altLang="en-US" dirty="0"/>
              <a:t>第三届青年创新论坛闭幕词</a:t>
            </a:r>
            <a:r>
              <a:rPr lang="en-US" altLang="zh-CN" dirty="0"/>
              <a:t>》</a:t>
            </a:r>
            <a:r>
              <a:rPr lang="zh-CN" altLang="en-US" dirty="0"/>
              <a:t>。</a:t>
            </a:r>
            <a:endParaRPr lang="en-US" altLang="zh-CN" dirty="0"/>
          </a:p>
          <a:p>
            <a:pPr marL="1074738" indent="-342900">
              <a:buSzPct val="80000"/>
              <a:buFont typeface="Wingdings" panose="05000000000000000000" pitchFamily="2" charset="2"/>
              <a:buChar char="l"/>
            </a:pPr>
            <a:r>
              <a:rPr lang="zh-CN" altLang="en-US" dirty="0"/>
              <a:t>致辞人 </a:t>
            </a:r>
            <a:r>
              <a:rPr lang="en-US" altLang="zh-CN" dirty="0"/>
              <a:t>+ </a:t>
            </a:r>
            <a:r>
              <a:rPr lang="zh-CN" altLang="en-US" dirty="0"/>
              <a:t>事由 </a:t>
            </a:r>
            <a:r>
              <a:rPr lang="en-US" altLang="zh-CN" dirty="0"/>
              <a:t>+ </a:t>
            </a:r>
            <a:r>
              <a:rPr lang="zh-CN" altLang="en-US" dirty="0"/>
              <a:t>文种：如</a:t>
            </a:r>
            <a:r>
              <a:rPr lang="en-US" altLang="zh-CN" dirty="0"/>
              <a:t>《</a:t>
            </a:r>
            <a:r>
              <a:rPr lang="zh-CN" altLang="en-US" dirty="0"/>
              <a:t>张 </a:t>
            </a:r>
            <a:r>
              <a:rPr lang="en-US" altLang="zh-CN" dirty="0"/>
              <a:t>×× </a:t>
            </a:r>
            <a:r>
              <a:rPr lang="zh-CN" altLang="en-US" dirty="0"/>
              <a:t>在 </a:t>
            </a:r>
            <a:r>
              <a:rPr lang="en-US" altLang="zh-CN" dirty="0"/>
              <a:t>2025 </a:t>
            </a:r>
            <a:r>
              <a:rPr lang="zh-CN" altLang="en-US" dirty="0"/>
              <a:t>年度客户答谢会上的开幕词</a:t>
            </a:r>
            <a:r>
              <a:rPr lang="en-US" altLang="zh-CN" dirty="0"/>
              <a:t>》</a:t>
            </a:r>
            <a:r>
              <a:rPr lang="zh-CN" altLang="en-US" dirty="0"/>
              <a:t>。</a:t>
            </a:r>
            <a:endParaRPr lang="en-US" altLang="zh-CN" dirty="0"/>
          </a:p>
          <a:p>
            <a:pPr marL="1074738" indent="-342900">
              <a:buSzPct val="80000"/>
              <a:buFont typeface="Wingdings" panose="05000000000000000000" pitchFamily="2" charset="2"/>
              <a:buChar char="l"/>
            </a:pPr>
            <a:r>
              <a:rPr lang="zh-CN" altLang="en-US" dirty="0"/>
              <a:t>复合标题：主标题揭示会议宗旨或主题，副标题说明会议名称及文种，如主标题是“智启未来，协同共赢”，副标题是“</a:t>
            </a:r>
            <a:r>
              <a:rPr lang="en-US" altLang="zh-CN" dirty="0"/>
              <a:t>2025 </a:t>
            </a:r>
            <a:r>
              <a:rPr lang="zh-CN" altLang="en-US" dirty="0"/>
              <a:t>年度科技生态大会开幕词”。</a:t>
            </a:r>
            <a:endParaRPr lang="en-US" altLang="zh-CN" dirty="0"/>
          </a:p>
          <a:p>
            <a:r>
              <a:rPr lang="zh-CN" altLang="en-US" dirty="0"/>
              <a:t>标题通常写在文书的最上方，居中排列，字体略大于正文，以突出其正式性和仪式感。</a:t>
            </a:r>
          </a:p>
        </p:txBody>
      </p:sp>
      <p:sp>
        <p:nvSpPr>
          <p:cNvPr id="4" name="文本占位符 3">
            <a:extLst>
              <a:ext uri="{FF2B5EF4-FFF2-40B4-BE49-F238E27FC236}">
                <a16:creationId xmlns:a16="http://schemas.microsoft.com/office/drawing/2014/main" id="{14B48720-E289-C549-AC0E-CE77052B21CB}"/>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73906210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E469F2-5C84-54F0-5E76-F3C8D9B06DA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A776268-A4EF-F5BF-BC8C-3270BECF2DDE}"/>
              </a:ext>
            </a:extLst>
          </p:cNvPr>
          <p:cNvSpPr>
            <a:spLocks noGrp="1"/>
          </p:cNvSpPr>
          <p:nvPr>
            <p:ph type="body" sz="quarter" idx="11"/>
          </p:nvPr>
        </p:nvSpPr>
        <p:spPr>
          <a:xfrm>
            <a:off x="337294" y="2477383"/>
            <a:ext cx="11275585" cy="2571666"/>
          </a:xfrm>
        </p:spPr>
        <p:txBody>
          <a:bodyPr/>
          <a:lstStyle/>
          <a:p>
            <a:r>
              <a:rPr lang="zh-CN" altLang="en-US" dirty="0"/>
              <a:t>三、仪式类文书</a:t>
            </a:r>
            <a:endParaRPr lang="en-US" altLang="zh-CN" dirty="0"/>
          </a:p>
          <a:p>
            <a:r>
              <a:rPr lang="zh-CN" altLang="en-US" dirty="0"/>
              <a:t>（二）仪式类文书的格式与写法</a:t>
            </a:r>
            <a:endParaRPr lang="en-US" altLang="zh-CN" dirty="0"/>
          </a:p>
          <a:p>
            <a:r>
              <a:rPr lang="en-US" altLang="zh-CN" dirty="0"/>
              <a:t>2. </a:t>
            </a:r>
            <a:r>
              <a:rPr lang="zh-CN" altLang="en-US" dirty="0"/>
              <a:t>时间</a:t>
            </a:r>
            <a:endParaRPr lang="en-US" altLang="zh-CN" dirty="0"/>
          </a:p>
          <a:p>
            <a:r>
              <a:rPr lang="zh-CN" altLang="en-US" dirty="0"/>
              <a:t>时间写在标题下方，用括号注明会议开幕或闭幕的具体年、月、日，如“（</a:t>
            </a:r>
            <a:r>
              <a:rPr lang="en-US" altLang="zh-CN" dirty="0"/>
              <a:t>2025 </a:t>
            </a:r>
            <a:r>
              <a:rPr lang="zh-CN" altLang="en-US" dirty="0"/>
              <a:t>年 </a:t>
            </a:r>
            <a:r>
              <a:rPr lang="en-US" altLang="zh-CN" dirty="0"/>
              <a:t>7 </a:t>
            </a:r>
            <a:r>
              <a:rPr lang="zh-CN" altLang="en-US" dirty="0"/>
              <a:t>月 </a:t>
            </a:r>
            <a:r>
              <a:rPr lang="en-US" altLang="zh-CN" dirty="0"/>
              <a:t>25 </a:t>
            </a:r>
            <a:r>
              <a:rPr lang="zh-CN" altLang="en-US" dirty="0"/>
              <a:t>日）”。</a:t>
            </a:r>
          </a:p>
        </p:txBody>
      </p:sp>
      <p:sp>
        <p:nvSpPr>
          <p:cNvPr id="4" name="文本占位符 3">
            <a:extLst>
              <a:ext uri="{FF2B5EF4-FFF2-40B4-BE49-F238E27FC236}">
                <a16:creationId xmlns:a16="http://schemas.microsoft.com/office/drawing/2014/main" id="{9DBF68A9-DE9C-6FC6-97A3-5197232F6726}"/>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49067508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210F6A-157E-9FE5-28FA-FE05AE90440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1EE270A-D644-5308-C569-CA863C85360D}"/>
              </a:ext>
            </a:extLst>
          </p:cNvPr>
          <p:cNvSpPr>
            <a:spLocks noGrp="1"/>
          </p:cNvSpPr>
          <p:nvPr>
            <p:ph type="body" sz="quarter" idx="11"/>
          </p:nvPr>
        </p:nvSpPr>
        <p:spPr>
          <a:xfrm>
            <a:off x="337294" y="2731298"/>
            <a:ext cx="11275585" cy="2063835"/>
          </a:xfrm>
        </p:spPr>
        <p:txBody>
          <a:bodyPr/>
          <a:lstStyle/>
          <a:p>
            <a:r>
              <a:rPr lang="zh-CN" altLang="en-US" dirty="0"/>
              <a:t>三、仪式类文书</a:t>
            </a:r>
            <a:endParaRPr lang="en-US" altLang="zh-CN" dirty="0"/>
          </a:p>
          <a:p>
            <a:r>
              <a:rPr lang="zh-CN" altLang="en-US" dirty="0"/>
              <a:t>（二）仪式类文书的格式与写法</a:t>
            </a:r>
            <a:endParaRPr lang="en-US" altLang="zh-CN" dirty="0"/>
          </a:p>
          <a:p>
            <a:r>
              <a:rPr lang="en-US" altLang="zh-CN" dirty="0"/>
              <a:t>3. </a:t>
            </a:r>
            <a:r>
              <a:rPr lang="zh-CN" altLang="en-US" dirty="0"/>
              <a:t>致辞人</a:t>
            </a:r>
            <a:endParaRPr lang="en-US" altLang="zh-CN" dirty="0"/>
          </a:p>
          <a:p>
            <a:r>
              <a:rPr lang="zh-CN" altLang="en-US" dirty="0"/>
              <a:t>在时间下方可注明致辞人姓名或职务，如“校长李 </a:t>
            </a:r>
            <a:r>
              <a:rPr lang="en-US" altLang="zh-CN" dirty="0"/>
              <a:t>××”</a:t>
            </a:r>
            <a:r>
              <a:rPr lang="zh-CN" altLang="en-US" dirty="0"/>
              <a:t>。</a:t>
            </a:r>
          </a:p>
        </p:txBody>
      </p:sp>
      <p:sp>
        <p:nvSpPr>
          <p:cNvPr id="4" name="文本占位符 3">
            <a:extLst>
              <a:ext uri="{FF2B5EF4-FFF2-40B4-BE49-F238E27FC236}">
                <a16:creationId xmlns:a16="http://schemas.microsoft.com/office/drawing/2014/main" id="{EDD2878C-967A-8511-9859-91833404DAB6}"/>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293265494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896B74-D865-F472-5BBE-1DA17DC379C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7B1BC6F-4D95-A2FA-EE27-36737F4BC914}"/>
              </a:ext>
            </a:extLst>
          </p:cNvPr>
          <p:cNvSpPr>
            <a:spLocks noGrp="1"/>
          </p:cNvSpPr>
          <p:nvPr>
            <p:ph type="body" sz="quarter" idx="11"/>
          </p:nvPr>
        </p:nvSpPr>
        <p:spPr>
          <a:xfrm>
            <a:off x="337294" y="2477383"/>
            <a:ext cx="11275585" cy="2571666"/>
          </a:xfrm>
        </p:spPr>
        <p:txBody>
          <a:bodyPr/>
          <a:lstStyle/>
          <a:p>
            <a:r>
              <a:rPr lang="zh-CN" altLang="en-US" dirty="0"/>
              <a:t>三、仪式类文书</a:t>
            </a:r>
            <a:endParaRPr lang="en-US" altLang="zh-CN" dirty="0"/>
          </a:p>
          <a:p>
            <a:r>
              <a:rPr lang="zh-CN" altLang="en-US" dirty="0"/>
              <a:t>（二）仪式类文书的格式与写法</a:t>
            </a:r>
            <a:endParaRPr lang="en-US" altLang="zh-CN" dirty="0"/>
          </a:p>
          <a:p>
            <a:r>
              <a:rPr lang="en-US" altLang="zh-CN" dirty="0"/>
              <a:t>4. </a:t>
            </a:r>
            <a:r>
              <a:rPr lang="zh-CN" altLang="en-US" dirty="0"/>
              <a:t>称谓</a:t>
            </a:r>
            <a:endParaRPr lang="en-US" altLang="zh-CN" dirty="0"/>
          </a:p>
          <a:p>
            <a:r>
              <a:rPr lang="zh-CN" altLang="en-US" dirty="0"/>
              <a:t>称谓写在时间下方，顶格书写，用于称呼与会人员。根据会议性质和与会者身份，常用称谓有“同志们”“各位代表、各位来宾”“女士们、先生们”。</a:t>
            </a:r>
          </a:p>
        </p:txBody>
      </p:sp>
      <p:sp>
        <p:nvSpPr>
          <p:cNvPr id="4" name="文本占位符 3">
            <a:extLst>
              <a:ext uri="{FF2B5EF4-FFF2-40B4-BE49-F238E27FC236}">
                <a16:creationId xmlns:a16="http://schemas.microsoft.com/office/drawing/2014/main" id="{63B735C9-C2B9-E510-CDAE-103ECE3D7B81}"/>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236835136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0E7814-8B26-7D15-7BBA-7C296B6400D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602CDF1-640A-D8E2-3323-350BA1A9B201}"/>
              </a:ext>
            </a:extLst>
          </p:cNvPr>
          <p:cNvSpPr>
            <a:spLocks noGrp="1"/>
          </p:cNvSpPr>
          <p:nvPr>
            <p:ph type="body" sz="quarter" idx="11"/>
          </p:nvPr>
        </p:nvSpPr>
        <p:spPr>
          <a:xfrm>
            <a:off x="337294" y="2731298"/>
            <a:ext cx="11275585" cy="2063835"/>
          </a:xfrm>
        </p:spPr>
        <p:txBody>
          <a:bodyPr/>
          <a:lstStyle/>
          <a:p>
            <a:r>
              <a:rPr lang="zh-CN" altLang="en-US" dirty="0"/>
              <a:t>三、仪式类文书</a:t>
            </a:r>
            <a:endParaRPr lang="en-US" altLang="zh-CN" dirty="0"/>
          </a:p>
          <a:p>
            <a:r>
              <a:rPr lang="zh-CN" altLang="en-US" dirty="0"/>
              <a:t>（二）仪式类文书的格式与写法</a:t>
            </a:r>
            <a:endParaRPr lang="en-US" altLang="zh-CN" dirty="0"/>
          </a:p>
          <a:p>
            <a:r>
              <a:rPr lang="en-US" altLang="zh-CN" dirty="0"/>
              <a:t>5. </a:t>
            </a:r>
            <a:r>
              <a:rPr lang="zh-CN" altLang="en-US" dirty="0"/>
              <a:t>正文</a:t>
            </a:r>
            <a:endParaRPr lang="en-US" altLang="zh-CN" dirty="0"/>
          </a:p>
          <a:p>
            <a:r>
              <a:rPr lang="zh-CN" altLang="en-US" dirty="0"/>
              <a:t>正文是仪式类文书的核心内容，分为开头、主体、结语 </a:t>
            </a:r>
            <a:r>
              <a:rPr lang="en-US" altLang="zh-CN" dirty="0"/>
              <a:t>3 </a:t>
            </a:r>
            <a:r>
              <a:rPr lang="zh-CN" altLang="en-US" dirty="0"/>
              <a:t>部分。</a:t>
            </a:r>
          </a:p>
        </p:txBody>
      </p:sp>
      <p:sp>
        <p:nvSpPr>
          <p:cNvPr id="4" name="文本占位符 3">
            <a:extLst>
              <a:ext uri="{FF2B5EF4-FFF2-40B4-BE49-F238E27FC236}">
                <a16:creationId xmlns:a16="http://schemas.microsoft.com/office/drawing/2014/main" id="{88853F50-83CF-34C1-2330-84A3FD28DC65}"/>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322824523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805F48-0BE7-23A7-F913-5B45F9D48F2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4D638D2-176F-52B6-C747-63692EF9EC29}"/>
              </a:ext>
            </a:extLst>
          </p:cNvPr>
          <p:cNvSpPr>
            <a:spLocks noGrp="1"/>
          </p:cNvSpPr>
          <p:nvPr>
            <p:ph type="body" sz="quarter" idx="11"/>
          </p:nvPr>
        </p:nvSpPr>
        <p:spPr>
          <a:xfrm>
            <a:off x="336550" y="1253782"/>
            <a:ext cx="11276013" cy="2571666"/>
          </a:xfrm>
        </p:spPr>
        <p:txBody>
          <a:bodyPr/>
          <a:lstStyle/>
          <a:p>
            <a:r>
              <a:rPr lang="zh-CN" altLang="en-US" dirty="0"/>
              <a:t>三、应用文写作的语言</a:t>
            </a:r>
            <a:endParaRPr lang="en-US" altLang="zh-CN" dirty="0"/>
          </a:p>
          <a:p>
            <a:r>
              <a:rPr lang="zh-CN" altLang="en-US" dirty="0"/>
              <a:t>（三）应用文语言应遵循的基本原则</a:t>
            </a:r>
            <a:endParaRPr lang="en-US" altLang="zh-CN" dirty="0"/>
          </a:p>
          <a:p>
            <a:r>
              <a:rPr lang="en-US" altLang="zh-CN" dirty="0"/>
              <a:t>5. </a:t>
            </a:r>
            <a:r>
              <a:rPr lang="zh-CN" altLang="en-US" dirty="0"/>
              <a:t>得体：因文制宜，因人而异</a:t>
            </a:r>
            <a:endParaRPr lang="en-US" altLang="zh-CN" dirty="0"/>
          </a:p>
          <a:p>
            <a:r>
              <a:rPr lang="zh-CN" altLang="en-US" dirty="0"/>
              <a:t>（</a:t>
            </a:r>
            <a:r>
              <a:rPr lang="en-US" altLang="zh-CN" dirty="0"/>
              <a:t>2</a:t>
            </a:r>
            <a:r>
              <a:rPr lang="zh-CN" altLang="en-US" dirty="0"/>
              <a:t>）受众适配</a:t>
            </a:r>
            <a:endParaRPr lang="en-US" altLang="zh-CN" dirty="0"/>
          </a:p>
          <a:p>
            <a:r>
              <a:rPr lang="zh-CN" altLang="en-US" dirty="0"/>
              <a:t>语言的使用要考虑受众的身份、文化背景和接受习惯，具体如下：</a:t>
            </a:r>
            <a:endParaRPr lang="en-US" altLang="zh-CN" dirty="0"/>
          </a:p>
        </p:txBody>
      </p:sp>
      <p:sp>
        <p:nvSpPr>
          <p:cNvPr id="4" name="文本占位符 3">
            <a:extLst>
              <a:ext uri="{FF2B5EF4-FFF2-40B4-BE49-F238E27FC236}">
                <a16:creationId xmlns:a16="http://schemas.microsoft.com/office/drawing/2014/main" id="{DF9A935E-1737-E792-DBCC-564533DDCBCB}"/>
              </a:ext>
            </a:extLst>
          </p:cNvPr>
          <p:cNvSpPr>
            <a:spLocks noGrp="1"/>
          </p:cNvSpPr>
          <p:nvPr>
            <p:ph type="body" sz="quarter" idx="10"/>
          </p:nvPr>
        </p:nvSpPr>
        <p:spPr>
          <a:xfrm>
            <a:off x="759986" y="184188"/>
            <a:ext cx="10852895" cy="523220"/>
          </a:xfrm>
        </p:spPr>
        <p:txBody>
          <a:bodyPr/>
          <a:lstStyle/>
          <a:p>
            <a:r>
              <a:rPr lang="zh-CN" altLang="en-US" dirty="0"/>
              <a:t>应用文写作基本要素</a:t>
            </a:r>
          </a:p>
        </p:txBody>
      </p:sp>
      <p:sp>
        <p:nvSpPr>
          <p:cNvPr id="2" name="文本占位符 1">
            <a:extLst>
              <a:ext uri="{FF2B5EF4-FFF2-40B4-BE49-F238E27FC236}">
                <a16:creationId xmlns:a16="http://schemas.microsoft.com/office/drawing/2014/main" id="{82B64957-8734-764C-CD48-3881DA629793}"/>
              </a:ext>
            </a:extLst>
          </p:cNvPr>
          <p:cNvSpPr>
            <a:spLocks noGrp="1"/>
          </p:cNvSpPr>
          <p:nvPr>
            <p:ph type="body" sz="quarter" idx="12"/>
          </p:nvPr>
        </p:nvSpPr>
        <p:spPr>
          <a:xfrm>
            <a:off x="336550" y="3825448"/>
            <a:ext cx="11276013" cy="2622193"/>
          </a:xfrm>
        </p:spPr>
        <p:txBody>
          <a:bodyPr/>
          <a:lstStyle/>
          <a:p>
            <a:pPr marL="1074738" indent="-342900">
              <a:buSzPct val="80000"/>
              <a:buFont typeface="Wingdings" panose="05000000000000000000" pitchFamily="2" charset="2"/>
              <a:buChar char="l"/>
            </a:pPr>
            <a:r>
              <a:rPr lang="zh-CN" altLang="en-US" dirty="0"/>
              <a:t>面向公众发布的内容应通俗易懂，避免专业术语过多。</a:t>
            </a:r>
            <a:endParaRPr lang="en-US" altLang="zh-CN" dirty="0"/>
          </a:p>
          <a:p>
            <a:pPr marL="1074738" indent="-342900">
              <a:buSzPct val="80000"/>
              <a:buFont typeface="Wingdings" panose="05000000000000000000" pitchFamily="2" charset="2"/>
              <a:buChar char="l"/>
            </a:pPr>
            <a:r>
              <a:rPr lang="zh-CN" altLang="en-US" dirty="0"/>
              <a:t>内部文件可根据具体情况适当使用行业术语。</a:t>
            </a:r>
            <a:endParaRPr lang="en-US" altLang="zh-CN" dirty="0"/>
          </a:p>
          <a:p>
            <a:pPr marL="1074738" indent="-342900">
              <a:buSzPct val="80000"/>
              <a:buFont typeface="Wingdings" panose="05000000000000000000" pitchFamily="2" charset="2"/>
              <a:buChar char="l"/>
            </a:pPr>
            <a:r>
              <a:rPr lang="zh-CN" altLang="en-US" dirty="0"/>
              <a:t>对上级行文应谦逊有礼，体现尊重。</a:t>
            </a:r>
            <a:endParaRPr lang="en-US" altLang="zh-CN" dirty="0"/>
          </a:p>
          <a:p>
            <a:pPr marL="1074738" indent="-342900">
              <a:buSzPct val="80000"/>
              <a:buFont typeface="Wingdings" panose="05000000000000000000" pitchFamily="2" charset="2"/>
              <a:buChar char="l"/>
            </a:pPr>
            <a:r>
              <a:rPr lang="zh-CN" altLang="en-US" dirty="0"/>
              <a:t>对下属行文应权威明确，体现指导性。</a:t>
            </a:r>
            <a:endParaRPr lang="en-US" altLang="zh-CN" dirty="0"/>
          </a:p>
          <a:p>
            <a:pPr marL="1074738" indent="-342900">
              <a:buSzPct val="80000"/>
              <a:buFont typeface="Wingdings" panose="05000000000000000000" pitchFamily="2" charset="2"/>
              <a:buChar char="l"/>
            </a:pPr>
            <a:r>
              <a:rPr lang="zh-CN" altLang="en-US" dirty="0"/>
              <a:t>对外交往文书则应礼貌委婉，维护组织形象。</a:t>
            </a:r>
          </a:p>
        </p:txBody>
      </p:sp>
    </p:spTree>
    <p:extLst>
      <p:ext uri="{BB962C8B-B14F-4D97-AF65-F5344CB8AC3E}">
        <p14:creationId xmlns:p14="http://schemas.microsoft.com/office/powerpoint/2010/main" val="241459320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AC1786-98BB-DD7B-1FE5-D36449E34C4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0498A1F-FFFD-DAC7-6B38-71BE5398315D}"/>
              </a:ext>
            </a:extLst>
          </p:cNvPr>
          <p:cNvSpPr>
            <a:spLocks noGrp="1"/>
          </p:cNvSpPr>
          <p:nvPr>
            <p:ph type="body" sz="quarter" idx="11"/>
          </p:nvPr>
        </p:nvSpPr>
        <p:spPr>
          <a:xfrm>
            <a:off x="337294" y="2477383"/>
            <a:ext cx="11275585" cy="2571666"/>
          </a:xfrm>
        </p:spPr>
        <p:txBody>
          <a:bodyPr/>
          <a:lstStyle/>
          <a:p>
            <a:r>
              <a:rPr lang="zh-CN" altLang="en-US" dirty="0"/>
              <a:t>三、仪式类文书</a:t>
            </a:r>
            <a:endParaRPr lang="en-US" altLang="zh-CN" dirty="0"/>
          </a:p>
          <a:p>
            <a:r>
              <a:rPr lang="zh-CN" altLang="en-US" dirty="0"/>
              <a:t>（三）仪式类文书的写作要求</a:t>
            </a:r>
            <a:endParaRPr lang="en-US" altLang="zh-CN" dirty="0"/>
          </a:p>
          <a:p>
            <a:r>
              <a:rPr lang="en-US" altLang="zh-CN" dirty="0"/>
              <a:t>1. </a:t>
            </a:r>
            <a:r>
              <a:rPr lang="zh-CN" altLang="en-US" dirty="0"/>
              <a:t>篇幅简短，重点突出</a:t>
            </a:r>
            <a:endParaRPr lang="en-US" altLang="zh-CN" dirty="0"/>
          </a:p>
          <a:p>
            <a:r>
              <a:rPr lang="zh-CN" altLang="en-US" dirty="0"/>
              <a:t>仪式类文书不宜过长，应围绕会议主题和任务，突出重点内容。开幕词要聚焦会议目的与任务，闭幕词则应总结成果与经验，避免冗长啰唆、内容重复。</a:t>
            </a:r>
          </a:p>
        </p:txBody>
      </p:sp>
      <p:sp>
        <p:nvSpPr>
          <p:cNvPr id="4" name="文本占位符 3">
            <a:extLst>
              <a:ext uri="{FF2B5EF4-FFF2-40B4-BE49-F238E27FC236}">
                <a16:creationId xmlns:a16="http://schemas.microsoft.com/office/drawing/2014/main" id="{8C85B338-7AF0-2BA0-C111-EC992BF5B1E2}"/>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269506370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5EBE5F-68B7-13FF-B227-E0F32DA8417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40147AA-DFFD-ED64-0906-8A7029ACEA3A}"/>
              </a:ext>
            </a:extLst>
          </p:cNvPr>
          <p:cNvSpPr>
            <a:spLocks noGrp="1"/>
          </p:cNvSpPr>
          <p:nvPr>
            <p:ph type="body" sz="quarter" idx="11"/>
          </p:nvPr>
        </p:nvSpPr>
        <p:spPr>
          <a:xfrm>
            <a:off x="337294" y="2223468"/>
            <a:ext cx="11275585" cy="3079497"/>
          </a:xfrm>
        </p:spPr>
        <p:txBody>
          <a:bodyPr/>
          <a:lstStyle/>
          <a:p>
            <a:r>
              <a:rPr lang="zh-CN" altLang="en-US" dirty="0"/>
              <a:t>三、仪式类文书</a:t>
            </a:r>
            <a:endParaRPr lang="en-US" altLang="zh-CN" dirty="0"/>
          </a:p>
          <a:p>
            <a:r>
              <a:rPr lang="zh-CN" altLang="en-US" dirty="0"/>
              <a:t>（三）仪式类文书的写作要求</a:t>
            </a:r>
            <a:endParaRPr lang="en-US" altLang="zh-CN" dirty="0"/>
          </a:p>
          <a:p>
            <a:r>
              <a:rPr lang="en-US" altLang="zh-CN" dirty="0"/>
              <a:t>2. </a:t>
            </a:r>
            <a:r>
              <a:rPr lang="zh-CN" altLang="en-US" dirty="0"/>
              <a:t>语言口语化，富有感情色彩</a:t>
            </a:r>
            <a:endParaRPr lang="en-US" altLang="zh-CN" dirty="0"/>
          </a:p>
          <a:p>
            <a:r>
              <a:rPr lang="zh-CN" altLang="en-US" dirty="0"/>
              <a:t>仪式类文书多用于现场口头表达，语言应通俗易懂、朗朗上口，避免使用生僻词汇或复杂句式。句子结构宜以短句为主，语调富于节奏感，便于朗读和现场表达，增强语言的感染力和鼓动性。</a:t>
            </a:r>
          </a:p>
        </p:txBody>
      </p:sp>
      <p:sp>
        <p:nvSpPr>
          <p:cNvPr id="4" name="文本占位符 3">
            <a:extLst>
              <a:ext uri="{FF2B5EF4-FFF2-40B4-BE49-F238E27FC236}">
                <a16:creationId xmlns:a16="http://schemas.microsoft.com/office/drawing/2014/main" id="{A7BCF5DF-8749-A28F-6C8F-8FDCD5C4BD02}"/>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17702351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939D74-A47A-78AB-6846-53C1B794F83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31DAC7D-BF55-6CF9-34E9-EA83ED6AFF65}"/>
              </a:ext>
            </a:extLst>
          </p:cNvPr>
          <p:cNvSpPr>
            <a:spLocks noGrp="1"/>
          </p:cNvSpPr>
          <p:nvPr>
            <p:ph type="body" sz="quarter" idx="11"/>
          </p:nvPr>
        </p:nvSpPr>
        <p:spPr>
          <a:xfrm>
            <a:off x="337294" y="2477384"/>
            <a:ext cx="11275585" cy="2571666"/>
          </a:xfrm>
        </p:spPr>
        <p:txBody>
          <a:bodyPr/>
          <a:lstStyle/>
          <a:p>
            <a:r>
              <a:rPr lang="zh-CN" altLang="en-US" dirty="0"/>
              <a:t>三、仪式类文书</a:t>
            </a:r>
            <a:endParaRPr lang="en-US" altLang="zh-CN" dirty="0"/>
          </a:p>
          <a:p>
            <a:r>
              <a:rPr lang="zh-CN" altLang="en-US" dirty="0"/>
              <a:t>（三）仪式类文书的写作要求</a:t>
            </a:r>
            <a:endParaRPr lang="en-US" altLang="zh-CN" dirty="0"/>
          </a:p>
          <a:p>
            <a:r>
              <a:rPr lang="en-US" altLang="zh-CN" dirty="0"/>
              <a:t>3. </a:t>
            </a:r>
            <a:r>
              <a:rPr lang="zh-CN" altLang="en-US" dirty="0"/>
              <a:t>语气庄重，富有号召力与鼓动性</a:t>
            </a:r>
            <a:endParaRPr lang="en-US" altLang="zh-CN" dirty="0"/>
          </a:p>
          <a:p>
            <a:r>
              <a:rPr lang="zh-CN" altLang="en-US" dirty="0"/>
              <a:t>开幕词应具有较强的号召力，激励与会人员积极参与；闭幕词则应具有总结性和激励性，鼓舞士气，推动会议精神的贯彻落实。</a:t>
            </a:r>
          </a:p>
        </p:txBody>
      </p:sp>
      <p:sp>
        <p:nvSpPr>
          <p:cNvPr id="4" name="文本占位符 3">
            <a:extLst>
              <a:ext uri="{FF2B5EF4-FFF2-40B4-BE49-F238E27FC236}">
                <a16:creationId xmlns:a16="http://schemas.microsoft.com/office/drawing/2014/main" id="{58D1C601-5255-4F3A-F71E-96362302F3C0}"/>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195639577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7C4DC5-D57C-2CC6-150B-AEE6A489978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B4F524D-83CB-497C-6A8F-F88E7AEF00F2}"/>
              </a:ext>
            </a:extLst>
          </p:cNvPr>
          <p:cNvSpPr>
            <a:spLocks noGrp="1"/>
          </p:cNvSpPr>
          <p:nvPr>
            <p:ph type="body" sz="quarter" idx="11"/>
          </p:nvPr>
        </p:nvSpPr>
        <p:spPr>
          <a:xfrm>
            <a:off x="337294" y="2477384"/>
            <a:ext cx="11275585" cy="2571666"/>
          </a:xfrm>
        </p:spPr>
        <p:txBody>
          <a:bodyPr/>
          <a:lstStyle/>
          <a:p>
            <a:r>
              <a:rPr lang="zh-CN" altLang="en-US" dirty="0"/>
              <a:t>三、仪式类文书</a:t>
            </a:r>
            <a:endParaRPr lang="en-US" altLang="zh-CN" dirty="0"/>
          </a:p>
          <a:p>
            <a:r>
              <a:rPr lang="zh-CN" altLang="en-US" dirty="0"/>
              <a:t>（三）仪式类文书的写作要求</a:t>
            </a:r>
            <a:endParaRPr lang="en-US" altLang="zh-CN" dirty="0"/>
          </a:p>
          <a:p>
            <a:r>
              <a:rPr lang="en-US" altLang="zh-CN" dirty="0"/>
              <a:t>4. </a:t>
            </a:r>
            <a:r>
              <a:rPr lang="zh-CN" altLang="en-US" dirty="0"/>
              <a:t>内容条理清晰，逻辑严密</a:t>
            </a:r>
            <a:endParaRPr lang="en-US" altLang="zh-CN" dirty="0"/>
          </a:p>
          <a:p>
            <a:r>
              <a:rPr lang="zh-CN" altLang="en-US" dirty="0"/>
              <a:t>无论是开幕词还是闭幕词，都应做到内容条理清晰、结构完整、层次分明。各部分内容之间应有明确的逻辑关系，确保听众能够清晰理解会议主旨和精神。</a:t>
            </a:r>
          </a:p>
        </p:txBody>
      </p:sp>
      <p:sp>
        <p:nvSpPr>
          <p:cNvPr id="4" name="文本占位符 3">
            <a:extLst>
              <a:ext uri="{FF2B5EF4-FFF2-40B4-BE49-F238E27FC236}">
                <a16:creationId xmlns:a16="http://schemas.microsoft.com/office/drawing/2014/main" id="{13BF86DD-C5E1-EA99-DB75-59CA01D42CAC}"/>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362607804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0E3DCE-1780-9069-7812-E783EDD403F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17C09CA-CB9F-5C5D-05A4-114D93DE9C9C}"/>
              </a:ext>
            </a:extLst>
          </p:cNvPr>
          <p:cNvSpPr>
            <a:spLocks noGrp="1"/>
          </p:cNvSpPr>
          <p:nvPr>
            <p:ph type="body" sz="quarter" idx="11"/>
          </p:nvPr>
        </p:nvSpPr>
        <p:spPr>
          <a:xfrm>
            <a:off x="337294" y="2477384"/>
            <a:ext cx="11275585" cy="2571666"/>
          </a:xfrm>
        </p:spPr>
        <p:txBody>
          <a:bodyPr/>
          <a:lstStyle/>
          <a:p>
            <a:r>
              <a:rPr lang="zh-CN" altLang="en-US" dirty="0"/>
              <a:t>三、仪式类文书</a:t>
            </a:r>
            <a:endParaRPr lang="en-US" altLang="zh-CN" dirty="0"/>
          </a:p>
          <a:p>
            <a:r>
              <a:rPr lang="zh-CN" altLang="en-US" dirty="0"/>
              <a:t>（三）仪式类文书的写作要求</a:t>
            </a:r>
            <a:endParaRPr lang="en-US" altLang="zh-CN" dirty="0"/>
          </a:p>
          <a:p>
            <a:r>
              <a:rPr lang="en-US" altLang="zh-CN" dirty="0"/>
              <a:t>5. </a:t>
            </a:r>
            <a:r>
              <a:rPr lang="zh-CN" altLang="en-US" dirty="0"/>
              <a:t>注意场合与身份，语言得体</a:t>
            </a:r>
            <a:endParaRPr lang="en-US" altLang="zh-CN" dirty="0"/>
          </a:p>
          <a:p>
            <a:r>
              <a:rPr lang="zh-CN" altLang="en-US" dirty="0"/>
              <a:t>写作时应根据致辞人的身份、会议的性质、听众的构成，恰当使用语言，做到庄重而不失亲切，权威而不失亲和，体现出良好的礼仪素养与组织形象。</a:t>
            </a:r>
          </a:p>
        </p:txBody>
      </p:sp>
      <p:sp>
        <p:nvSpPr>
          <p:cNvPr id="4" name="文本占位符 3">
            <a:extLst>
              <a:ext uri="{FF2B5EF4-FFF2-40B4-BE49-F238E27FC236}">
                <a16:creationId xmlns:a16="http://schemas.microsoft.com/office/drawing/2014/main" id="{ED5140F0-19AA-DB41-B14C-DFBF90FE7302}"/>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190785223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8907CD-CBA8-4762-9DCA-93D3A64158B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A743165-971B-817B-F7B6-A255D7156C65}"/>
              </a:ext>
            </a:extLst>
          </p:cNvPr>
          <p:cNvSpPr>
            <a:spLocks noGrp="1"/>
          </p:cNvSpPr>
          <p:nvPr>
            <p:ph type="body" sz="quarter" idx="11"/>
          </p:nvPr>
        </p:nvSpPr>
        <p:spPr>
          <a:xfrm>
            <a:off x="337294" y="2223470"/>
            <a:ext cx="11275585" cy="3079497"/>
          </a:xfrm>
        </p:spPr>
        <p:txBody>
          <a:bodyPr/>
          <a:lstStyle/>
          <a:p>
            <a:r>
              <a:rPr lang="zh-CN" altLang="en-US" dirty="0"/>
              <a:t>四、庆贺类文书</a:t>
            </a:r>
            <a:endParaRPr lang="en-US" altLang="zh-CN" dirty="0"/>
          </a:p>
          <a:p>
            <a:r>
              <a:rPr lang="zh-CN" altLang="en-US" dirty="0"/>
              <a:t>（一）常用的庆贺类文书</a:t>
            </a:r>
            <a:endParaRPr lang="en-US" altLang="zh-CN" dirty="0"/>
          </a:p>
          <a:p>
            <a:r>
              <a:rPr lang="en-US" altLang="zh-CN" dirty="0"/>
              <a:t>1. </a:t>
            </a:r>
            <a:r>
              <a:rPr lang="zh-CN" altLang="en-US" dirty="0"/>
              <a:t>贺词</a:t>
            </a:r>
            <a:endParaRPr lang="en-US" altLang="zh-CN" dirty="0"/>
          </a:p>
          <a:p>
            <a:r>
              <a:rPr lang="zh-CN" altLang="en-US" dirty="0"/>
              <a:t>贺词是组织或个人在重大节日、喜庆仪式、隆重典礼或重大活动取得圆满成功时，向有关对象表示热烈祝贺和美好祝愿的礼仪性应用文体。常见类型包括节日贺词、生日贺词、新婚贺词、宴会贺词、周年纪念贺词等。</a:t>
            </a:r>
          </a:p>
        </p:txBody>
      </p:sp>
      <p:sp>
        <p:nvSpPr>
          <p:cNvPr id="4" name="文本占位符 3">
            <a:extLst>
              <a:ext uri="{FF2B5EF4-FFF2-40B4-BE49-F238E27FC236}">
                <a16:creationId xmlns:a16="http://schemas.microsoft.com/office/drawing/2014/main" id="{95153266-C917-C497-A6B5-3F16D34C0DE3}"/>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161379862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14B401-47B3-28FF-4E1D-72A1E65AA1D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03CBBAD-5D26-408D-134B-74781207C8F4}"/>
              </a:ext>
            </a:extLst>
          </p:cNvPr>
          <p:cNvSpPr>
            <a:spLocks noGrp="1"/>
          </p:cNvSpPr>
          <p:nvPr>
            <p:ph type="body" sz="quarter" idx="11"/>
          </p:nvPr>
        </p:nvSpPr>
        <p:spPr>
          <a:xfrm>
            <a:off x="337294" y="2223470"/>
            <a:ext cx="11275585" cy="3079497"/>
          </a:xfrm>
        </p:spPr>
        <p:txBody>
          <a:bodyPr/>
          <a:lstStyle/>
          <a:p>
            <a:r>
              <a:rPr lang="zh-CN" altLang="en-US" dirty="0"/>
              <a:t>四、庆贺类文书</a:t>
            </a:r>
            <a:endParaRPr lang="en-US" altLang="zh-CN" dirty="0"/>
          </a:p>
          <a:p>
            <a:r>
              <a:rPr lang="zh-CN" altLang="en-US" dirty="0"/>
              <a:t>（一）常用的庆贺类文书</a:t>
            </a:r>
            <a:endParaRPr lang="en-US" altLang="zh-CN" dirty="0"/>
          </a:p>
          <a:p>
            <a:r>
              <a:rPr lang="en-US" altLang="zh-CN" dirty="0"/>
              <a:t>2. </a:t>
            </a:r>
            <a:r>
              <a:rPr lang="zh-CN" altLang="en-US" dirty="0"/>
              <a:t>祝词</a:t>
            </a:r>
            <a:endParaRPr lang="en-US" altLang="zh-CN" dirty="0"/>
          </a:p>
          <a:p>
            <a:r>
              <a:rPr lang="zh-CN" altLang="en-US" dirty="0"/>
              <a:t>祝词是指在重大节日、重要活动、庆典仪式等庄重场合，对人或事表示庄重祝愿的言词或文章。它主要用于机关、团体、企事业单位或个人对某个会议、某项事业、某种事物或个人的特定日子、事件等表达祝愿与期望。</a:t>
            </a:r>
          </a:p>
        </p:txBody>
      </p:sp>
      <p:sp>
        <p:nvSpPr>
          <p:cNvPr id="4" name="文本占位符 3">
            <a:extLst>
              <a:ext uri="{FF2B5EF4-FFF2-40B4-BE49-F238E27FC236}">
                <a16:creationId xmlns:a16="http://schemas.microsoft.com/office/drawing/2014/main" id="{BA906518-2363-012A-777D-0AC68FC7FEE1}"/>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94597232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8B0DFF-5CDB-5C6E-87FA-8F034AFE00E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D46635D-10B5-A480-0983-53324295C01A}"/>
              </a:ext>
            </a:extLst>
          </p:cNvPr>
          <p:cNvSpPr>
            <a:spLocks noGrp="1"/>
          </p:cNvSpPr>
          <p:nvPr>
            <p:ph type="body" sz="quarter" idx="11"/>
          </p:nvPr>
        </p:nvSpPr>
        <p:spPr>
          <a:xfrm>
            <a:off x="337294" y="1969554"/>
            <a:ext cx="11275585" cy="3587329"/>
          </a:xfrm>
        </p:spPr>
        <p:txBody>
          <a:bodyPr/>
          <a:lstStyle/>
          <a:p>
            <a:r>
              <a:rPr lang="zh-CN" altLang="en-US" dirty="0"/>
              <a:t>四、庆贺类文书</a:t>
            </a:r>
            <a:endParaRPr lang="en-US" altLang="zh-CN" dirty="0"/>
          </a:p>
          <a:p>
            <a:r>
              <a:rPr lang="zh-CN" altLang="en-US" dirty="0"/>
              <a:t>（一）常用的庆贺类文书</a:t>
            </a:r>
            <a:endParaRPr lang="en-US" altLang="zh-CN" dirty="0"/>
          </a:p>
          <a:p>
            <a:r>
              <a:rPr lang="en-US" altLang="zh-CN" dirty="0"/>
              <a:t>3. </a:t>
            </a:r>
            <a:r>
              <a:rPr lang="zh-CN" altLang="en-US" dirty="0"/>
              <a:t>祝词与贺词的区别</a:t>
            </a:r>
            <a:endParaRPr lang="en-US" altLang="zh-CN" dirty="0"/>
          </a:p>
          <a:p>
            <a:r>
              <a:rPr lang="zh-CN" altLang="en-US" dirty="0"/>
              <a:t>尽管祝词与贺词在实际使用中有时可以互换，但在含义与使用时机上存在区别：祝词多用于事前，如庆典、会议、活动开始前，表达对未来的祝愿；贺词则多用于事后，如取得成绩、完成任务、达成目标后，表达庆贺与道喜。例如，“值此新春佳节之际，祝大家万事如意，阖家幸福！”是祝词，“欣闻贵公司成功上市，特此表示热烈祝贺！” 是贺词。</a:t>
            </a:r>
          </a:p>
        </p:txBody>
      </p:sp>
      <p:sp>
        <p:nvSpPr>
          <p:cNvPr id="4" name="文本占位符 3">
            <a:extLst>
              <a:ext uri="{FF2B5EF4-FFF2-40B4-BE49-F238E27FC236}">
                <a16:creationId xmlns:a16="http://schemas.microsoft.com/office/drawing/2014/main" id="{3F9A8613-F911-8503-3B0B-78E28D29331F}"/>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318024355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896B9A-A183-7946-3E1C-9FF490A67CF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4BAFC94-B1B4-9494-2268-60841E2D9E20}"/>
              </a:ext>
            </a:extLst>
          </p:cNvPr>
          <p:cNvSpPr>
            <a:spLocks noGrp="1"/>
          </p:cNvSpPr>
          <p:nvPr>
            <p:ph type="body" sz="quarter" idx="11"/>
          </p:nvPr>
        </p:nvSpPr>
        <p:spPr>
          <a:xfrm>
            <a:off x="337294" y="1461724"/>
            <a:ext cx="11275585" cy="4602991"/>
          </a:xfrm>
        </p:spPr>
        <p:txBody>
          <a:bodyPr/>
          <a:lstStyle/>
          <a:p>
            <a:r>
              <a:rPr lang="zh-CN" altLang="en-US" dirty="0"/>
              <a:t>四、庆贺类文书</a:t>
            </a:r>
            <a:endParaRPr lang="en-US" altLang="zh-CN" dirty="0"/>
          </a:p>
          <a:p>
            <a:r>
              <a:rPr lang="zh-CN" altLang="en-US" dirty="0"/>
              <a:t>（二）庆贺类文书的格式与写法</a:t>
            </a:r>
            <a:endParaRPr lang="en-US" altLang="zh-CN" dirty="0"/>
          </a:p>
          <a:p>
            <a:r>
              <a:rPr lang="en-US" altLang="zh-CN" dirty="0"/>
              <a:t>1. </a:t>
            </a:r>
            <a:r>
              <a:rPr lang="zh-CN" altLang="en-US" dirty="0"/>
              <a:t>标题</a:t>
            </a:r>
            <a:endParaRPr lang="en-US" altLang="zh-CN" dirty="0"/>
          </a:p>
          <a:p>
            <a:r>
              <a:rPr lang="zh-CN" altLang="en-US" dirty="0"/>
              <a:t>标题应简洁明了，具有明确的指向性。标题通常写在文书的最上方，居中排列，字号略大于正文字号，以突出其正式性和仪式感。常见的写法有以下几种。</a:t>
            </a:r>
            <a:endParaRPr lang="en-US" altLang="zh-CN" dirty="0"/>
          </a:p>
          <a:p>
            <a:pPr marL="1074738" indent="-342900">
              <a:buSzPct val="80000"/>
              <a:buFont typeface="Wingdings" panose="05000000000000000000" pitchFamily="2" charset="2"/>
              <a:buChar char="l"/>
            </a:pPr>
            <a:r>
              <a:rPr lang="zh-CN" altLang="en-US" dirty="0"/>
              <a:t>直接写明文种：如</a:t>
            </a:r>
            <a:r>
              <a:rPr lang="en-US" altLang="zh-CN" dirty="0"/>
              <a:t>《</a:t>
            </a:r>
            <a:r>
              <a:rPr lang="zh-CN" altLang="en-US" dirty="0"/>
              <a:t>贺词</a:t>
            </a:r>
            <a:r>
              <a:rPr lang="en-US" altLang="zh-CN" dirty="0"/>
              <a:t>》《</a:t>
            </a:r>
            <a:r>
              <a:rPr lang="zh-CN" altLang="en-US" dirty="0"/>
              <a:t>祝词</a:t>
            </a:r>
            <a:r>
              <a:rPr lang="en-US" altLang="zh-CN" dirty="0"/>
              <a:t>》</a:t>
            </a:r>
            <a:r>
              <a:rPr lang="zh-CN" altLang="en-US" dirty="0"/>
              <a:t>。</a:t>
            </a:r>
            <a:endParaRPr lang="en-US" altLang="zh-CN" dirty="0"/>
          </a:p>
          <a:p>
            <a:pPr marL="1074738" indent="-342900">
              <a:buSzPct val="80000"/>
              <a:buFont typeface="Wingdings" panose="05000000000000000000" pitchFamily="2" charset="2"/>
              <a:buChar char="l"/>
            </a:pPr>
            <a:r>
              <a:rPr lang="zh-CN" altLang="en-US" dirty="0"/>
              <a:t>事由 </a:t>
            </a:r>
            <a:r>
              <a:rPr lang="en-US" altLang="zh-CN" dirty="0"/>
              <a:t>+ </a:t>
            </a:r>
            <a:r>
              <a:rPr lang="zh-CN" altLang="en-US" dirty="0"/>
              <a:t>文种：如</a:t>
            </a:r>
            <a:r>
              <a:rPr lang="en-US" altLang="zh-CN" dirty="0"/>
              <a:t>《</a:t>
            </a:r>
            <a:r>
              <a:rPr lang="zh-CN" altLang="en-US" dirty="0"/>
              <a:t>致 </a:t>
            </a:r>
            <a:r>
              <a:rPr lang="en-US" altLang="zh-CN" dirty="0"/>
              <a:t>×× </a:t>
            </a:r>
            <a:r>
              <a:rPr lang="zh-CN" altLang="en-US" dirty="0"/>
              <a:t>公司十周年庆典的贺词</a:t>
            </a:r>
            <a:r>
              <a:rPr lang="en-US" altLang="zh-CN" dirty="0"/>
              <a:t>》《</a:t>
            </a:r>
            <a:r>
              <a:rPr lang="zh-CN" altLang="en-US" dirty="0"/>
              <a:t>在 </a:t>
            </a:r>
            <a:r>
              <a:rPr lang="en-US" altLang="zh-CN" dirty="0"/>
              <a:t>×× </a:t>
            </a:r>
            <a:r>
              <a:rPr lang="zh-CN" altLang="en-US" dirty="0"/>
              <a:t>婚礼上的祝词</a:t>
            </a:r>
            <a:r>
              <a:rPr lang="en-US" altLang="zh-CN" dirty="0"/>
              <a:t>》</a:t>
            </a:r>
            <a:r>
              <a:rPr lang="zh-CN" altLang="en-US" dirty="0"/>
              <a:t>。</a:t>
            </a:r>
            <a:endParaRPr lang="en-US" altLang="zh-CN" dirty="0"/>
          </a:p>
          <a:p>
            <a:pPr marL="1074738" indent="-342900">
              <a:buSzPct val="80000"/>
              <a:buFont typeface="Wingdings" panose="05000000000000000000" pitchFamily="2" charset="2"/>
              <a:buChar char="l"/>
            </a:pPr>
            <a:r>
              <a:rPr lang="zh-CN" altLang="en-US" dirty="0"/>
              <a:t>复合标题：主标题表达中心思想，副标题说明具体内容，如</a:t>
            </a:r>
            <a:r>
              <a:rPr lang="en-US" altLang="zh-CN" dirty="0"/>
              <a:t>《</a:t>
            </a:r>
            <a:r>
              <a:rPr lang="zh-CN" altLang="en-US" dirty="0"/>
              <a:t>携手同行，共创辉煌</a:t>
            </a:r>
            <a:r>
              <a:rPr lang="en-US" altLang="zh-CN" dirty="0"/>
              <a:t>—×× </a:t>
            </a:r>
            <a:r>
              <a:rPr lang="zh-CN" altLang="en-US" dirty="0"/>
              <a:t>集团致全体员工的新年贺词</a:t>
            </a:r>
            <a:r>
              <a:rPr lang="en-US" altLang="zh-CN" dirty="0"/>
              <a:t>》</a:t>
            </a:r>
            <a:r>
              <a:rPr lang="zh-CN" altLang="en-US" dirty="0"/>
              <a:t>。</a:t>
            </a:r>
          </a:p>
        </p:txBody>
      </p:sp>
      <p:sp>
        <p:nvSpPr>
          <p:cNvPr id="4" name="文本占位符 3">
            <a:extLst>
              <a:ext uri="{FF2B5EF4-FFF2-40B4-BE49-F238E27FC236}">
                <a16:creationId xmlns:a16="http://schemas.microsoft.com/office/drawing/2014/main" id="{C70CE15D-BADC-F6E3-C71D-9ADEE15012D4}"/>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422876068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A51944-6671-FF9D-CDBC-7B3F310F5F3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74F4B63-8513-E9F2-B900-3546ED47F0FF}"/>
              </a:ext>
            </a:extLst>
          </p:cNvPr>
          <p:cNvSpPr>
            <a:spLocks noGrp="1"/>
          </p:cNvSpPr>
          <p:nvPr>
            <p:ph type="body" sz="quarter" idx="11"/>
          </p:nvPr>
        </p:nvSpPr>
        <p:spPr>
          <a:xfrm>
            <a:off x="337294" y="1207808"/>
            <a:ext cx="11275585" cy="5110823"/>
          </a:xfrm>
        </p:spPr>
        <p:txBody>
          <a:bodyPr/>
          <a:lstStyle/>
          <a:p>
            <a:r>
              <a:rPr lang="zh-CN" altLang="en-US" dirty="0"/>
              <a:t>四、庆贺类文书</a:t>
            </a:r>
            <a:endParaRPr lang="en-US" altLang="zh-CN" dirty="0"/>
          </a:p>
          <a:p>
            <a:r>
              <a:rPr lang="zh-CN" altLang="en-US" dirty="0"/>
              <a:t>（二）庆贺类文书的格式与写法</a:t>
            </a:r>
            <a:endParaRPr lang="en-US" altLang="zh-CN" dirty="0"/>
          </a:p>
          <a:p>
            <a:r>
              <a:rPr lang="en-US" altLang="zh-CN" dirty="0"/>
              <a:t>2. </a:t>
            </a:r>
            <a:r>
              <a:rPr lang="zh-CN" altLang="en-US" dirty="0"/>
              <a:t>称谓</a:t>
            </a:r>
            <a:endParaRPr lang="en-US" altLang="zh-CN" dirty="0"/>
          </a:p>
          <a:p>
            <a:r>
              <a:rPr lang="zh-CN" altLang="en-US" dirty="0"/>
              <a:t>称谓是对受贺者或受祝者的称呼，写在标题下方，顶格书写，以示尊重。称谓的构成一般包括以下几个部分。</a:t>
            </a:r>
            <a:endParaRPr lang="en-US" altLang="zh-CN" dirty="0"/>
          </a:p>
          <a:p>
            <a:pPr marL="1074738" indent="-342900">
              <a:buSzPct val="80000"/>
              <a:buFont typeface="Wingdings" panose="05000000000000000000" pitchFamily="2" charset="2"/>
              <a:buChar char="l"/>
            </a:pPr>
            <a:r>
              <a:rPr lang="zh-CN" altLang="en-US" dirty="0"/>
              <a:t>尊称：如“尊敬的”“敬爱的”“亲爱的”等，表示对来宾的尊敬与亲切。</a:t>
            </a:r>
          </a:p>
          <a:p>
            <a:pPr marL="1074738" indent="-342900">
              <a:buSzPct val="80000"/>
              <a:buFont typeface="Wingdings" panose="05000000000000000000" pitchFamily="2" charset="2"/>
              <a:buChar char="l"/>
            </a:pPr>
            <a:r>
              <a:rPr lang="zh-CN" altLang="en-US" dirty="0"/>
              <a:t>职务或身份：如“董事长”“教授”“先生”“女士”“主席”等。</a:t>
            </a:r>
          </a:p>
          <a:p>
            <a:pPr marL="1074738" indent="-342900">
              <a:buSzPct val="80000"/>
              <a:buFont typeface="Wingdings" panose="05000000000000000000" pitchFamily="2" charset="2"/>
              <a:buChar char="l"/>
            </a:pPr>
            <a:r>
              <a:rPr lang="zh-CN" altLang="en-US" dirty="0"/>
              <a:t>姓名。</a:t>
            </a:r>
          </a:p>
          <a:p>
            <a:pPr marL="1074738" indent="-342900">
              <a:buSzPct val="80000"/>
              <a:buFont typeface="Wingdings" panose="05000000000000000000" pitchFamily="2" charset="2"/>
              <a:buChar char="l"/>
            </a:pPr>
            <a:r>
              <a:rPr lang="zh-CN" altLang="en-US" dirty="0"/>
              <a:t>泛称：如“各位来宾”“女士们、先生们”“朋友们”“同志们”等，表示对所有出席者的尊重。</a:t>
            </a:r>
          </a:p>
        </p:txBody>
      </p:sp>
      <p:sp>
        <p:nvSpPr>
          <p:cNvPr id="4" name="文本占位符 3">
            <a:extLst>
              <a:ext uri="{FF2B5EF4-FFF2-40B4-BE49-F238E27FC236}">
                <a16:creationId xmlns:a16="http://schemas.microsoft.com/office/drawing/2014/main" id="{5E3BABE5-1C3F-2ACD-E000-8B307DB20BA7}"/>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304406765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A5F276-62E0-03F2-241D-6752791D80A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ADDF4F3-12AA-CF8A-93AA-255CC80BB2B8}"/>
              </a:ext>
            </a:extLst>
          </p:cNvPr>
          <p:cNvSpPr>
            <a:spLocks noGrp="1"/>
          </p:cNvSpPr>
          <p:nvPr>
            <p:ph type="body" sz="quarter" idx="11"/>
          </p:nvPr>
        </p:nvSpPr>
        <p:spPr>
          <a:xfrm>
            <a:off x="336550" y="1253782"/>
            <a:ext cx="11276013" cy="2571666"/>
          </a:xfrm>
        </p:spPr>
        <p:txBody>
          <a:bodyPr/>
          <a:lstStyle/>
          <a:p>
            <a:r>
              <a:rPr lang="zh-CN" altLang="en-US" dirty="0"/>
              <a:t>三、应用文写作的语言</a:t>
            </a:r>
            <a:endParaRPr lang="en-US" altLang="zh-CN" dirty="0"/>
          </a:p>
          <a:p>
            <a:r>
              <a:rPr lang="zh-CN" altLang="en-US" dirty="0"/>
              <a:t>（三）应用文语言应遵循的基本原则</a:t>
            </a:r>
            <a:endParaRPr lang="en-US" altLang="zh-CN" dirty="0"/>
          </a:p>
          <a:p>
            <a:r>
              <a:rPr lang="en-US" altLang="zh-CN" dirty="0"/>
              <a:t>5. </a:t>
            </a:r>
            <a:r>
              <a:rPr lang="zh-CN" altLang="en-US" dirty="0"/>
              <a:t>得体：因文制宜，因人而异</a:t>
            </a:r>
            <a:endParaRPr lang="en-US" altLang="zh-CN" dirty="0"/>
          </a:p>
          <a:p>
            <a:r>
              <a:rPr lang="zh-CN" altLang="en-US" dirty="0"/>
              <a:t>（</a:t>
            </a:r>
            <a:r>
              <a:rPr lang="en-US" altLang="zh-CN" dirty="0"/>
              <a:t>2</a:t>
            </a:r>
            <a:r>
              <a:rPr lang="zh-CN" altLang="en-US" dirty="0"/>
              <a:t>）受众适配</a:t>
            </a:r>
            <a:endParaRPr lang="en-US" altLang="zh-CN" dirty="0"/>
          </a:p>
          <a:p>
            <a:r>
              <a:rPr lang="zh-CN" altLang="en-US" dirty="0"/>
              <a:t>语言的使用要考虑受众的身份、文化背景和接受习惯，具体如下：</a:t>
            </a:r>
            <a:endParaRPr lang="en-US" altLang="zh-CN" dirty="0"/>
          </a:p>
        </p:txBody>
      </p:sp>
      <p:sp>
        <p:nvSpPr>
          <p:cNvPr id="4" name="文本占位符 3">
            <a:extLst>
              <a:ext uri="{FF2B5EF4-FFF2-40B4-BE49-F238E27FC236}">
                <a16:creationId xmlns:a16="http://schemas.microsoft.com/office/drawing/2014/main" id="{EC859E67-6771-4E37-0A2D-F91F7718DCEF}"/>
              </a:ext>
            </a:extLst>
          </p:cNvPr>
          <p:cNvSpPr>
            <a:spLocks noGrp="1"/>
          </p:cNvSpPr>
          <p:nvPr>
            <p:ph type="body" sz="quarter" idx="10"/>
          </p:nvPr>
        </p:nvSpPr>
        <p:spPr>
          <a:xfrm>
            <a:off x="759986" y="184188"/>
            <a:ext cx="10852895" cy="523220"/>
          </a:xfrm>
        </p:spPr>
        <p:txBody>
          <a:bodyPr/>
          <a:lstStyle/>
          <a:p>
            <a:r>
              <a:rPr lang="zh-CN" altLang="en-US" dirty="0"/>
              <a:t>应用文写作基本要素</a:t>
            </a:r>
          </a:p>
        </p:txBody>
      </p:sp>
      <p:sp>
        <p:nvSpPr>
          <p:cNvPr id="2" name="文本占位符 1">
            <a:extLst>
              <a:ext uri="{FF2B5EF4-FFF2-40B4-BE49-F238E27FC236}">
                <a16:creationId xmlns:a16="http://schemas.microsoft.com/office/drawing/2014/main" id="{245A2F84-1708-20BE-5A45-FFBECB11D7AD}"/>
              </a:ext>
            </a:extLst>
          </p:cNvPr>
          <p:cNvSpPr>
            <a:spLocks noGrp="1"/>
          </p:cNvSpPr>
          <p:nvPr>
            <p:ph type="body" sz="quarter" idx="12"/>
          </p:nvPr>
        </p:nvSpPr>
        <p:spPr>
          <a:xfrm>
            <a:off x="336550" y="3825448"/>
            <a:ext cx="11276013" cy="2622193"/>
          </a:xfrm>
        </p:spPr>
        <p:txBody>
          <a:bodyPr/>
          <a:lstStyle/>
          <a:p>
            <a:pPr marL="1074738" indent="-342900">
              <a:buSzPct val="80000"/>
              <a:buFont typeface="Wingdings" panose="05000000000000000000" pitchFamily="2" charset="2"/>
              <a:buChar char="l"/>
            </a:pPr>
            <a:r>
              <a:rPr lang="zh-CN" altLang="en-US" dirty="0"/>
              <a:t>面向公众发布的内容应通俗易懂，避免专业术语过多。</a:t>
            </a:r>
            <a:endParaRPr lang="en-US" altLang="zh-CN" dirty="0"/>
          </a:p>
          <a:p>
            <a:pPr marL="1074738" indent="-342900">
              <a:buSzPct val="80000"/>
              <a:buFont typeface="Wingdings" panose="05000000000000000000" pitchFamily="2" charset="2"/>
              <a:buChar char="l"/>
            </a:pPr>
            <a:r>
              <a:rPr lang="zh-CN" altLang="en-US" dirty="0"/>
              <a:t>内部文件可根据具体情况适当使用行业术语。</a:t>
            </a:r>
            <a:endParaRPr lang="en-US" altLang="zh-CN" dirty="0"/>
          </a:p>
          <a:p>
            <a:pPr marL="1074738" indent="-342900">
              <a:buSzPct val="80000"/>
              <a:buFont typeface="Wingdings" panose="05000000000000000000" pitchFamily="2" charset="2"/>
              <a:buChar char="l"/>
            </a:pPr>
            <a:r>
              <a:rPr lang="zh-CN" altLang="en-US" dirty="0"/>
              <a:t>对上级行文应谦逊有礼，体现尊重。</a:t>
            </a:r>
            <a:endParaRPr lang="en-US" altLang="zh-CN" dirty="0"/>
          </a:p>
          <a:p>
            <a:pPr marL="1074738" indent="-342900">
              <a:buSzPct val="80000"/>
              <a:buFont typeface="Wingdings" panose="05000000000000000000" pitchFamily="2" charset="2"/>
              <a:buChar char="l"/>
            </a:pPr>
            <a:r>
              <a:rPr lang="zh-CN" altLang="en-US" dirty="0"/>
              <a:t>对下属行文应权威明确，体现指导性。</a:t>
            </a:r>
            <a:endParaRPr lang="en-US" altLang="zh-CN" dirty="0"/>
          </a:p>
          <a:p>
            <a:pPr marL="1074738" indent="-342900">
              <a:buSzPct val="80000"/>
              <a:buFont typeface="Wingdings" panose="05000000000000000000" pitchFamily="2" charset="2"/>
              <a:buChar char="l"/>
            </a:pPr>
            <a:r>
              <a:rPr lang="zh-CN" altLang="en-US" dirty="0"/>
              <a:t>对外交往文书则应礼貌委婉，维护组织形象。</a:t>
            </a:r>
          </a:p>
        </p:txBody>
      </p:sp>
    </p:spTree>
    <p:extLst>
      <p:ext uri="{BB962C8B-B14F-4D97-AF65-F5344CB8AC3E}">
        <p14:creationId xmlns:p14="http://schemas.microsoft.com/office/powerpoint/2010/main" val="229715573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CF59B3-C397-50A3-7A9D-CFD2536D0FF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2E25D86-F105-F136-7C11-5CDA69CAC903}"/>
              </a:ext>
            </a:extLst>
          </p:cNvPr>
          <p:cNvSpPr>
            <a:spLocks noGrp="1"/>
          </p:cNvSpPr>
          <p:nvPr>
            <p:ph type="body" sz="quarter" idx="11"/>
          </p:nvPr>
        </p:nvSpPr>
        <p:spPr>
          <a:xfrm>
            <a:off x="337294" y="2731302"/>
            <a:ext cx="11275585" cy="2063835"/>
          </a:xfrm>
        </p:spPr>
        <p:txBody>
          <a:bodyPr/>
          <a:lstStyle/>
          <a:p>
            <a:r>
              <a:rPr lang="zh-CN" altLang="en-US" dirty="0"/>
              <a:t>四、庆贺类文书</a:t>
            </a:r>
            <a:endParaRPr lang="en-US" altLang="zh-CN" dirty="0"/>
          </a:p>
          <a:p>
            <a:r>
              <a:rPr lang="zh-CN" altLang="en-US" dirty="0"/>
              <a:t>（二）庆贺类文书的格式与写法</a:t>
            </a:r>
            <a:endParaRPr lang="en-US" altLang="zh-CN" dirty="0"/>
          </a:p>
          <a:p>
            <a:r>
              <a:rPr lang="en-US" altLang="zh-CN" dirty="0"/>
              <a:t>3. </a:t>
            </a:r>
            <a:r>
              <a:rPr lang="zh-CN" altLang="en-US" dirty="0"/>
              <a:t>正文</a:t>
            </a:r>
            <a:endParaRPr lang="en-US" altLang="zh-CN" dirty="0"/>
          </a:p>
          <a:p>
            <a:r>
              <a:rPr lang="zh-CN" altLang="en-US" dirty="0"/>
              <a:t>正文是整篇庆贺类文书的核心内容，通常分为开头、主体、结语 </a:t>
            </a:r>
            <a:r>
              <a:rPr lang="en-US" altLang="zh-CN" dirty="0"/>
              <a:t>3 </a:t>
            </a:r>
            <a:r>
              <a:rPr lang="zh-CN" altLang="en-US" dirty="0"/>
              <a:t>部分。</a:t>
            </a:r>
          </a:p>
        </p:txBody>
      </p:sp>
      <p:sp>
        <p:nvSpPr>
          <p:cNvPr id="4" name="文本占位符 3">
            <a:extLst>
              <a:ext uri="{FF2B5EF4-FFF2-40B4-BE49-F238E27FC236}">
                <a16:creationId xmlns:a16="http://schemas.microsoft.com/office/drawing/2014/main" id="{2734AE86-1183-F484-4C9E-0E68F3BEEA06}"/>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66115525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4E3F2E-5C0F-9294-0116-D4C55D9D2DE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E9802E7-EFD2-71C4-5D12-0A72FE87BB29}"/>
              </a:ext>
            </a:extLst>
          </p:cNvPr>
          <p:cNvSpPr>
            <a:spLocks noGrp="1"/>
          </p:cNvSpPr>
          <p:nvPr>
            <p:ph type="body" sz="quarter" idx="11"/>
          </p:nvPr>
        </p:nvSpPr>
        <p:spPr>
          <a:xfrm>
            <a:off x="337294" y="2731302"/>
            <a:ext cx="11275585" cy="2063835"/>
          </a:xfrm>
        </p:spPr>
        <p:txBody>
          <a:bodyPr/>
          <a:lstStyle/>
          <a:p>
            <a:r>
              <a:rPr lang="zh-CN" altLang="en-US" dirty="0"/>
              <a:t>四、庆贺类文书</a:t>
            </a:r>
            <a:endParaRPr lang="en-US" altLang="zh-CN" dirty="0"/>
          </a:p>
          <a:p>
            <a:r>
              <a:rPr lang="zh-CN" altLang="en-US" dirty="0"/>
              <a:t>（二）庆贺类文书的格式与写法</a:t>
            </a:r>
            <a:endParaRPr lang="en-US" altLang="zh-CN" dirty="0"/>
          </a:p>
          <a:p>
            <a:r>
              <a:rPr lang="en-US" altLang="zh-CN" dirty="0"/>
              <a:t>4. </a:t>
            </a:r>
            <a:r>
              <a:rPr lang="zh-CN" altLang="en-US" dirty="0"/>
              <a:t>署名与日期</a:t>
            </a:r>
            <a:endParaRPr lang="en-US" altLang="zh-CN" dirty="0"/>
          </a:p>
          <a:p>
            <a:r>
              <a:rPr lang="zh-CN" altLang="en-US" dirty="0"/>
              <a:t>署名部分写在正文的右下方，注明致贺单位或个人的名称，并写明日期。</a:t>
            </a:r>
          </a:p>
        </p:txBody>
      </p:sp>
      <p:sp>
        <p:nvSpPr>
          <p:cNvPr id="4" name="文本占位符 3">
            <a:extLst>
              <a:ext uri="{FF2B5EF4-FFF2-40B4-BE49-F238E27FC236}">
                <a16:creationId xmlns:a16="http://schemas.microsoft.com/office/drawing/2014/main" id="{86A57D71-B190-82A3-7718-6FBDB115F368}"/>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216613176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286D5C-D627-4926-4D05-4F6CA634620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0D6961A-22F2-5C90-28D3-2B3B0C77FF21}"/>
              </a:ext>
            </a:extLst>
          </p:cNvPr>
          <p:cNvSpPr>
            <a:spLocks noGrp="1"/>
          </p:cNvSpPr>
          <p:nvPr>
            <p:ph type="body" sz="quarter" idx="11"/>
          </p:nvPr>
        </p:nvSpPr>
        <p:spPr>
          <a:xfrm>
            <a:off x="337294" y="2477387"/>
            <a:ext cx="11275585" cy="2571666"/>
          </a:xfrm>
        </p:spPr>
        <p:txBody>
          <a:bodyPr/>
          <a:lstStyle/>
          <a:p>
            <a:r>
              <a:rPr lang="zh-CN" altLang="en-US" dirty="0"/>
              <a:t>四、庆贺类文书</a:t>
            </a:r>
            <a:endParaRPr lang="en-US" altLang="zh-CN" dirty="0"/>
          </a:p>
          <a:p>
            <a:r>
              <a:rPr lang="zh-CN" altLang="en-US" dirty="0"/>
              <a:t>（三）庆贺类文书的写作要求</a:t>
            </a:r>
            <a:endParaRPr lang="en-US" altLang="zh-CN" dirty="0"/>
          </a:p>
          <a:p>
            <a:r>
              <a:rPr lang="en-US" altLang="zh-CN" dirty="0"/>
              <a:t>1. </a:t>
            </a:r>
            <a:r>
              <a:rPr lang="zh-CN" altLang="en-US" dirty="0"/>
              <a:t>内容切合情境，语言生动活泼</a:t>
            </a:r>
            <a:endParaRPr lang="en-US" altLang="zh-CN" dirty="0"/>
          </a:p>
          <a:p>
            <a:r>
              <a:rPr lang="zh-CN" altLang="en-US" dirty="0"/>
              <a:t>庆贺类文书应紧扣具体场合、事件性质与受贺对象，内容真实、具体、有针对性，语言应生动活泼、形式多样，不拘一格。</a:t>
            </a:r>
          </a:p>
        </p:txBody>
      </p:sp>
      <p:sp>
        <p:nvSpPr>
          <p:cNvPr id="4" name="文本占位符 3">
            <a:extLst>
              <a:ext uri="{FF2B5EF4-FFF2-40B4-BE49-F238E27FC236}">
                <a16:creationId xmlns:a16="http://schemas.microsoft.com/office/drawing/2014/main" id="{CE932E89-393E-593B-E48A-B166D7956209}"/>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53111357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AC5D14-4ADF-4AF9-52C0-4FE13184847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7455DF5-296D-30F5-3A18-C88E1C92318A}"/>
              </a:ext>
            </a:extLst>
          </p:cNvPr>
          <p:cNvSpPr>
            <a:spLocks noGrp="1"/>
          </p:cNvSpPr>
          <p:nvPr>
            <p:ph type="body" sz="quarter" idx="11"/>
          </p:nvPr>
        </p:nvSpPr>
        <p:spPr>
          <a:xfrm>
            <a:off x="337294" y="2477387"/>
            <a:ext cx="11275585" cy="2571666"/>
          </a:xfrm>
        </p:spPr>
        <p:txBody>
          <a:bodyPr/>
          <a:lstStyle/>
          <a:p>
            <a:r>
              <a:rPr lang="zh-CN" altLang="en-US" dirty="0"/>
              <a:t>四、庆贺类文书</a:t>
            </a:r>
            <a:endParaRPr lang="en-US" altLang="zh-CN" dirty="0"/>
          </a:p>
          <a:p>
            <a:r>
              <a:rPr lang="zh-CN" altLang="en-US" dirty="0"/>
              <a:t>（三）庆贺类文书的写作要求</a:t>
            </a:r>
            <a:endParaRPr lang="en-US" altLang="zh-CN" dirty="0"/>
          </a:p>
          <a:p>
            <a:r>
              <a:rPr lang="en-US" altLang="zh-CN" dirty="0"/>
              <a:t>2. </a:t>
            </a:r>
            <a:r>
              <a:rPr lang="zh-CN" altLang="en-US" dirty="0"/>
              <a:t>情感真挚，富有感染力</a:t>
            </a:r>
            <a:endParaRPr lang="en-US" altLang="zh-CN" dirty="0"/>
          </a:p>
          <a:p>
            <a:r>
              <a:rPr lang="zh-CN" altLang="en-US" dirty="0"/>
              <a:t>无论是贺词还是祝词，都应体现出真挚的情感，语言应富有感情色彩，字里行间充满喜悦、褒扬、赞誉的情绪，能够打动人心、引发共鸣。</a:t>
            </a:r>
          </a:p>
        </p:txBody>
      </p:sp>
      <p:sp>
        <p:nvSpPr>
          <p:cNvPr id="4" name="文本占位符 3">
            <a:extLst>
              <a:ext uri="{FF2B5EF4-FFF2-40B4-BE49-F238E27FC236}">
                <a16:creationId xmlns:a16="http://schemas.microsoft.com/office/drawing/2014/main" id="{B41E0023-C696-8E79-BAF2-1835A8B7F7F4}"/>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273422004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8B058F-8DAE-DB5B-3FCE-DB40C5FC660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0D1AAE2-5071-163C-C035-547DF0ECC1C1}"/>
              </a:ext>
            </a:extLst>
          </p:cNvPr>
          <p:cNvSpPr>
            <a:spLocks noGrp="1"/>
          </p:cNvSpPr>
          <p:nvPr>
            <p:ph type="body" sz="quarter" idx="11"/>
          </p:nvPr>
        </p:nvSpPr>
        <p:spPr>
          <a:xfrm>
            <a:off x="337294" y="2477387"/>
            <a:ext cx="11275585" cy="2571666"/>
          </a:xfrm>
        </p:spPr>
        <p:txBody>
          <a:bodyPr/>
          <a:lstStyle/>
          <a:p>
            <a:r>
              <a:rPr lang="zh-CN" altLang="en-US" dirty="0"/>
              <a:t>四、庆贺类文书</a:t>
            </a:r>
            <a:endParaRPr lang="en-US" altLang="zh-CN" dirty="0"/>
          </a:p>
          <a:p>
            <a:r>
              <a:rPr lang="zh-CN" altLang="en-US" dirty="0"/>
              <a:t>（三）庆贺类文书的写作要求</a:t>
            </a:r>
            <a:endParaRPr lang="en-US" altLang="zh-CN" dirty="0"/>
          </a:p>
          <a:p>
            <a:r>
              <a:rPr lang="en-US" altLang="zh-CN" dirty="0"/>
              <a:t>3. </a:t>
            </a:r>
            <a:r>
              <a:rPr lang="zh-CN" altLang="en-US" dirty="0"/>
              <a:t>语言简练有力，适合口语表达</a:t>
            </a:r>
            <a:endParaRPr lang="en-US" altLang="zh-CN" dirty="0"/>
          </a:p>
          <a:p>
            <a:r>
              <a:rPr lang="zh-CN" altLang="en-US" dirty="0"/>
              <a:t>庆贺类文书多用于现场口头表达，因此语言应通俗易懂、朗朗上口，避免使用生僻词汇或复杂句式。句子结构宜以短句为主，语调富于节奏感，便于朗读和现场表达。</a:t>
            </a:r>
          </a:p>
        </p:txBody>
      </p:sp>
      <p:sp>
        <p:nvSpPr>
          <p:cNvPr id="4" name="文本占位符 3">
            <a:extLst>
              <a:ext uri="{FF2B5EF4-FFF2-40B4-BE49-F238E27FC236}">
                <a16:creationId xmlns:a16="http://schemas.microsoft.com/office/drawing/2014/main" id="{8FCD0F4D-46EB-D4CD-E26C-E70D08329333}"/>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208181603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6B3F38-602E-6D0B-C627-7DB90DA9A05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6BF9AB5-F70E-8C54-688B-DF87CA0809EA}"/>
              </a:ext>
            </a:extLst>
          </p:cNvPr>
          <p:cNvSpPr>
            <a:spLocks noGrp="1"/>
          </p:cNvSpPr>
          <p:nvPr>
            <p:ph type="body" sz="quarter" idx="11"/>
          </p:nvPr>
        </p:nvSpPr>
        <p:spPr>
          <a:xfrm>
            <a:off x="337294" y="2477387"/>
            <a:ext cx="11275585" cy="2571666"/>
          </a:xfrm>
        </p:spPr>
        <p:txBody>
          <a:bodyPr/>
          <a:lstStyle/>
          <a:p>
            <a:r>
              <a:rPr lang="zh-CN" altLang="en-US" dirty="0"/>
              <a:t>四、庆贺类文书</a:t>
            </a:r>
            <a:endParaRPr lang="en-US" altLang="zh-CN" dirty="0"/>
          </a:p>
          <a:p>
            <a:r>
              <a:rPr lang="zh-CN" altLang="en-US" dirty="0"/>
              <a:t>（三）庆贺类文书的写作要求</a:t>
            </a:r>
            <a:endParaRPr lang="en-US" altLang="zh-CN" dirty="0"/>
          </a:p>
          <a:p>
            <a:r>
              <a:rPr lang="en-US" altLang="zh-CN" dirty="0"/>
              <a:t>4. </a:t>
            </a:r>
            <a:r>
              <a:rPr lang="zh-CN" altLang="en-US" dirty="0"/>
              <a:t>注意身份与场合，措辞得体</a:t>
            </a:r>
            <a:endParaRPr lang="en-US" altLang="zh-CN" dirty="0"/>
          </a:p>
          <a:p>
            <a:r>
              <a:rPr lang="zh-CN" altLang="en-US" dirty="0"/>
              <a:t>写作时应根据致辞人身份、受贺者身份、场合性质，恰当使用敬语和礼貌用语，使语言既亲切自然，又不失庄重与分寸，体现出良好的礼仪素养。</a:t>
            </a:r>
          </a:p>
        </p:txBody>
      </p:sp>
      <p:sp>
        <p:nvSpPr>
          <p:cNvPr id="4" name="文本占位符 3">
            <a:extLst>
              <a:ext uri="{FF2B5EF4-FFF2-40B4-BE49-F238E27FC236}">
                <a16:creationId xmlns:a16="http://schemas.microsoft.com/office/drawing/2014/main" id="{EFED1CAB-6703-5175-5179-D42E7C7DD729}"/>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265272353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BDE10A-EBC0-DC7D-1891-D9BCB8EC593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BCCAC6F-F0F7-495E-E022-F5D351961270}"/>
              </a:ext>
            </a:extLst>
          </p:cNvPr>
          <p:cNvSpPr>
            <a:spLocks noGrp="1"/>
          </p:cNvSpPr>
          <p:nvPr>
            <p:ph type="body" sz="quarter" idx="11"/>
          </p:nvPr>
        </p:nvSpPr>
        <p:spPr>
          <a:xfrm>
            <a:off x="337294" y="2477387"/>
            <a:ext cx="11275585" cy="2571666"/>
          </a:xfrm>
        </p:spPr>
        <p:txBody>
          <a:bodyPr/>
          <a:lstStyle/>
          <a:p>
            <a:r>
              <a:rPr lang="zh-CN" altLang="en-US" dirty="0"/>
              <a:t>四、庆贺类文书</a:t>
            </a:r>
            <a:endParaRPr lang="en-US" altLang="zh-CN" dirty="0"/>
          </a:p>
          <a:p>
            <a:r>
              <a:rPr lang="zh-CN" altLang="en-US" dirty="0"/>
              <a:t>（三）庆贺类文书的写作要求</a:t>
            </a:r>
            <a:endParaRPr lang="en-US" altLang="zh-CN" dirty="0"/>
          </a:p>
          <a:p>
            <a:r>
              <a:rPr lang="en-US" altLang="zh-CN" dirty="0"/>
              <a:t>5. </a:t>
            </a:r>
            <a:r>
              <a:rPr lang="zh-CN" altLang="en-US" dirty="0"/>
              <a:t>体现文化特色，增强仪式感</a:t>
            </a:r>
            <a:endParaRPr lang="en-US" altLang="zh-CN" dirty="0"/>
          </a:p>
          <a:p>
            <a:r>
              <a:rPr lang="zh-CN" altLang="en-US" dirty="0"/>
              <a:t>在撰写过程中，可适当引用诗词、名言、对联、成语等元素，增强语言的文化底蕴与仪式感，使致辞更具感染力与艺术性。</a:t>
            </a:r>
          </a:p>
        </p:txBody>
      </p:sp>
      <p:sp>
        <p:nvSpPr>
          <p:cNvPr id="4" name="文本占位符 3">
            <a:extLst>
              <a:ext uri="{FF2B5EF4-FFF2-40B4-BE49-F238E27FC236}">
                <a16:creationId xmlns:a16="http://schemas.microsoft.com/office/drawing/2014/main" id="{E749AA15-9389-9016-7070-07A3CCE05013}"/>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390655749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4300C8-064B-DD2D-584D-45D0CB2B476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F027DC7-DA79-6027-1941-0F6F24032154}"/>
              </a:ext>
            </a:extLst>
          </p:cNvPr>
          <p:cNvSpPr>
            <a:spLocks noGrp="1"/>
          </p:cNvSpPr>
          <p:nvPr>
            <p:ph type="body" sz="quarter" idx="11"/>
          </p:nvPr>
        </p:nvSpPr>
        <p:spPr>
          <a:xfrm>
            <a:off x="337294" y="1715641"/>
            <a:ext cx="11275585" cy="4095160"/>
          </a:xfrm>
        </p:spPr>
        <p:txBody>
          <a:bodyPr/>
          <a:lstStyle/>
          <a:p>
            <a:r>
              <a:rPr lang="zh-CN" altLang="en-US" dirty="0"/>
              <a:t>五、致谢类文书</a:t>
            </a:r>
            <a:endParaRPr lang="en-US" altLang="zh-CN" dirty="0"/>
          </a:p>
          <a:p>
            <a:r>
              <a:rPr lang="zh-CN" altLang="en-US" dirty="0"/>
              <a:t>（一）常用的致谢类文书</a:t>
            </a:r>
            <a:endParaRPr lang="en-US" altLang="zh-CN" dirty="0"/>
          </a:p>
          <a:p>
            <a:r>
              <a:rPr lang="en-US" altLang="zh-CN" dirty="0"/>
              <a:t>1. </a:t>
            </a:r>
            <a:r>
              <a:rPr lang="zh-CN" altLang="en-US" dirty="0"/>
              <a:t>感谢信</a:t>
            </a:r>
            <a:endParaRPr lang="en-US" altLang="zh-CN" dirty="0"/>
          </a:p>
          <a:p>
            <a:r>
              <a:rPr lang="zh-CN" altLang="en-US" dirty="0"/>
              <a:t>感谢信是向帮助、关心和支持自己的单位或个人表示感谢的专用书信，具有感谢与表扬双重作用。感谢信不仅可以表达对他人或组织的感激之情，还能弘扬正能量，增强彼此之间的信任与合作。</a:t>
            </a:r>
          </a:p>
          <a:p>
            <a:r>
              <a:rPr lang="zh-CN" altLang="en-US" dirty="0"/>
              <a:t>感谢信通常以信函形式发出，也可张贴公布或通过新闻媒介传播，适用于组织与组织之间、组织与个人之间、个人与个人之间的感谢表达。</a:t>
            </a:r>
          </a:p>
        </p:txBody>
      </p:sp>
      <p:sp>
        <p:nvSpPr>
          <p:cNvPr id="4" name="文本占位符 3">
            <a:extLst>
              <a:ext uri="{FF2B5EF4-FFF2-40B4-BE49-F238E27FC236}">
                <a16:creationId xmlns:a16="http://schemas.microsoft.com/office/drawing/2014/main" id="{DC84C6C6-51D9-A2CD-4ABC-ABA362B00227}"/>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307840460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05FD1C-B5F8-B86D-4FFB-60E23107DA0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27AF941-5197-7810-825E-B519287300E6}"/>
              </a:ext>
            </a:extLst>
          </p:cNvPr>
          <p:cNvSpPr>
            <a:spLocks noGrp="1"/>
          </p:cNvSpPr>
          <p:nvPr>
            <p:ph type="body" sz="quarter" idx="11"/>
          </p:nvPr>
        </p:nvSpPr>
        <p:spPr>
          <a:xfrm>
            <a:off x="337294" y="1461726"/>
            <a:ext cx="11275585" cy="4602991"/>
          </a:xfrm>
        </p:spPr>
        <p:txBody>
          <a:bodyPr/>
          <a:lstStyle/>
          <a:p>
            <a:r>
              <a:rPr lang="zh-CN" altLang="en-US" dirty="0"/>
              <a:t>五、致谢类文书</a:t>
            </a:r>
            <a:endParaRPr lang="en-US" altLang="zh-CN" dirty="0"/>
          </a:p>
          <a:p>
            <a:r>
              <a:rPr lang="zh-CN" altLang="en-US" dirty="0"/>
              <a:t>（一）常用的致谢类文书</a:t>
            </a:r>
            <a:endParaRPr lang="en-US" altLang="zh-CN" dirty="0"/>
          </a:p>
          <a:p>
            <a:r>
              <a:rPr lang="en-US" altLang="zh-CN" dirty="0"/>
              <a:t>2. </a:t>
            </a:r>
            <a:r>
              <a:rPr lang="zh-CN" altLang="en-US" dirty="0"/>
              <a:t>答谢词</a:t>
            </a:r>
            <a:endParaRPr lang="en-US" altLang="zh-CN" dirty="0"/>
          </a:p>
          <a:p>
            <a:r>
              <a:rPr lang="zh-CN" altLang="en-US" dirty="0"/>
              <a:t>答谢词是个人或单位在受到他人接待、帮助、支持或款待后，用于表达感谢之情的礼仪性致辞。它常用于各种正式场合，如会议、庆典、接待、捐赠、合作签约等，是表达感激、增进感情、维系关系的重要方式。</a:t>
            </a:r>
          </a:p>
          <a:p>
            <a:r>
              <a:rPr lang="zh-CN" altLang="en-US" dirty="0"/>
              <a:t>答谢词既可以是对他人热情接待的回应（如在欢迎或欢送仪式上的讲话），也可以是对他人帮助与支持的感谢（如在接受捐赠或合作项目中的致谢）。其语言应真诚、得体，体现出对对方的尊重与感激。</a:t>
            </a:r>
          </a:p>
        </p:txBody>
      </p:sp>
      <p:sp>
        <p:nvSpPr>
          <p:cNvPr id="4" name="文本占位符 3">
            <a:extLst>
              <a:ext uri="{FF2B5EF4-FFF2-40B4-BE49-F238E27FC236}">
                <a16:creationId xmlns:a16="http://schemas.microsoft.com/office/drawing/2014/main" id="{F389CA97-04B2-5B04-CFAF-EBEE26044A82}"/>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218480396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AB7077-1A1D-D393-7618-2E596E3A823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2D96D69-4DAC-9A91-C9B4-BEF67DABBBC6}"/>
              </a:ext>
            </a:extLst>
          </p:cNvPr>
          <p:cNvSpPr>
            <a:spLocks noGrp="1"/>
          </p:cNvSpPr>
          <p:nvPr>
            <p:ph type="body" sz="quarter" idx="11"/>
          </p:nvPr>
        </p:nvSpPr>
        <p:spPr>
          <a:xfrm>
            <a:off x="337294" y="2731304"/>
            <a:ext cx="11275585" cy="2063835"/>
          </a:xfrm>
        </p:spPr>
        <p:txBody>
          <a:bodyPr/>
          <a:lstStyle/>
          <a:p>
            <a:r>
              <a:rPr lang="zh-CN" altLang="en-US" dirty="0"/>
              <a:t>五、致谢类文书</a:t>
            </a:r>
            <a:endParaRPr lang="en-US" altLang="zh-CN" dirty="0"/>
          </a:p>
          <a:p>
            <a:r>
              <a:rPr lang="zh-CN" altLang="en-US" dirty="0"/>
              <a:t>（二）致谢类文书的格式与写法</a:t>
            </a:r>
            <a:endParaRPr lang="en-US" altLang="zh-CN" dirty="0"/>
          </a:p>
          <a:p>
            <a:r>
              <a:rPr lang="en-US" altLang="zh-CN" dirty="0"/>
              <a:t>1. </a:t>
            </a:r>
            <a:r>
              <a:rPr lang="zh-CN" altLang="en-US" dirty="0"/>
              <a:t>感谢信的格式与写法</a:t>
            </a:r>
            <a:endParaRPr lang="en-US" altLang="zh-CN" dirty="0"/>
          </a:p>
          <a:p>
            <a:r>
              <a:rPr lang="zh-CN" altLang="en-US" dirty="0"/>
              <a:t>感谢信一般由标题、称呼、正文、结尾、落款 </a:t>
            </a:r>
            <a:r>
              <a:rPr lang="en-US" altLang="zh-CN" dirty="0"/>
              <a:t>5 </a:t>
            </a:r>
            <a:r>
              <a:rPr lang="zh-CN" altLang="en-US" dirty="0"/>
              <a:t>个部分组成。</a:t>
            </a:r>
          </a:p>
        </p:txBody>
      </p:sp>
      <p:sp>
        <p:nvSpPr>
          <p:cNvPr id="4" name="文本占位符 3">
            <a:extLst>
              <a:ext uri="{FF2B5EF4-FFF2-40B4-BE49-F238E27FC236}">
                <a16:creationId xmlns:a16="http://schemas.microsoft.com/office/drawing/2014/main" id="{CF4BF1CE-66DF-6C99-5CBE-15E653981227}"/>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108046835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6D09C6-9443-004F-DF96-A23A5B2E596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BF5DD8C-8C2E-4D06-ADCC-B2CB4C5AFCAE}"/>
              </a:ext>
            </a:extLst>
          </p:cNvPr>
          <p:cNvSpPr>
            <a:spLocks noGrp="1"/>
          </p:cNvSpPr>
          <p:nvPr>
            <p:ph type="body" sz="quarter" idx="11"/>
          </p:nvPr>
        </p:nvSpPr>
        <p:spPr>
          <a:xfrm>
            <a:off x="337294" y="1461715"/>
            <a:ext cx="11275585" cy="4602991"/>
          </a:xfrm>
        </p:spPr>
        <p:txBody>
          <a:bodyPr/>
          <a:lstStyle/>
          <a:p>
            <a:r>
              <a:rPr lang="zh-CN" altLang="en-US" dirty="0"/>
              <a:t>四、应用文写作的结构</a:t>
            </a:r>
            <a:endParaRPr lang="en-US" altLang="zh-CN" dirty="0"/>
          </a:p>
          <a:p>
            <a:r>
              <a:rPr lang="zh-CN" altLang="en-US" dirty="0"/>
              <a:t>（一）结构的含义</a:t>
            </a:r>
            <a:endParaRPr lang="en-US" altLang="zh-CN" dirty="0"/>
          </a:p>
          <a:p>
            <a:r>
              <a:rPr lang="en-US" altLang="zh-CN" dirty="0"/>
              <a:t>1. </a:t>
            </a:r>
            <a:r>
              <a:rPr lang="zh-CN" altLang="en-US" dirty="0"/>
              <a:t>宏观结构：整篇文章的“骨架”</a:t>
            </a:r>
            <a:endParaRPr lang="en-US" altLang="zh-CN" dirty="0"/>
          </a:p>
          <a:p>
            <a:r>
              <a:rPr lang="zh-CN" altLang="en-US" dirty="0"/>
              <a:t>宏观结构是指从整体上对文章进行构思和布局，是对全文结构的大致规划和安排。宏观结构包括以下几个方面。</a:t>
            </a:r>
            <a:endParaRPr lang="en-US" altLang="zh-CN" dirty="0"/>
          </a:p>
          <a:p>
            <a:pPr marL="1074738" indent="-342900">
              <a:buSzPct val="80000"/>
              <a:buFont typeface="Wingdings" panose="05000000000000000000" pitchFamily="2" charset="2"/>
              <a:buChar char="l"/>
            </a:pPr>
            <a:r>
              <a:rPr lang="zh-CN" altLang="en-US" dirty="0"/>
              <a:t>开头：如何引入主题，为正文铺垫。</a:t>
            </a:r>
            <a:endParaRPr lang="en-US" altLang="zh-CN" dirty="0"/>
          </a:p>
          <a:p>
            <a:pPr marL="1074738" indent="-342900">
              <a:buSzPct val="80000"/>
              <a:buFont typeface="Wingdings" panose="05000000000000000000" pitchFamily="2" charset="2"/>
              <a:buChar char="l"/>
            </a:pPr>
            <a:r>
              <a:rPr lang="zh-CN" altLang="en-US" dirty="0"/>
              <a:t>主体：如何展开论述或说明核心内容。</a:t>
            </a:r>
            <a:endParaRPr lang="en-US" altLang="zh-CN" dirty="0"/>
          </a:p>
          <a:p>
            <a:pPr marL="1074738" indent="-342900">
              <a:buSzPct val="80000"/>
              <a:buFont typeface="Wingdings" panose="05000000000000000000" pitchFamily="2" charset="2"/>
              <a:buChar char="l"/>
            </a:pPr>
            <a:r>
              <a:rPr lang="zh-CN" altLang="en-US" dirty="0"/>
              <a:t>结尾：如何总结全文、提出要求或展望未来。</a:t>
            </a:r>
            <a:endParaRPr lang="en-US" altLang="zh-CN" dirty="0"/>
          </a:p>
          <a:p>
            <a:pPr>
              <a:buSzPct val="80000"/>
            </a:pPr>
            <a:r>
              <a:rPr lang="zh-CN" altLang="en-US" dirty="0"/>
              <a:t>宏观结构的设计应服务于文章主旨，做到层次分明、条理清晰、首尾呼应。</a:t>
            </a:r>
            <a:endParaRPr lang="en-US" altLang="zh-CN" dirty="0"/>
          </a:p>
        </p:txBody>
      </p:sp>
      <p:sp>
        <p:nvSpPr>
          <p:cNvPr id="4" name="文本占位符 3">
            <a:extLst>
              <a:ext uri="{FF2B5EF4-FFF2-40B4-BE49-F238E27FC236}">
                <a16:creationId xmlns:a16="http://schemas.microsoft.com/office/drawing/2014/main" id="{7CBC1A9A-83D4-E4C5-D792-CDC471CC470C}"/>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304046936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C9D170-B0AD-8B84-EF03-A76033CB916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4E6EE3E-6D4C-20AF-744F-3622AE8A0332}"/>
              </a:ext>
            </a:extLst>
          </p:cNvPr>
          <p:cNvSpPr>
            <a:spLocks noGrp="1"/>
          </p:cNvSpPr>
          <p:nvPr>
            <p:ph type="body" sz="quarter" idx="11"/>
          </p:nvPr>
        </p:nvSpPr>
        <p:spPr>
          <a:xfrm>
            <a:off x="337294" y="2731304"/>
            <a:ext cx="11275585" cy="2063835"/>
          </a:xfrm>
        </p:spPr>
        <p:txBody>
          <a:bodyPr/>
          <a:lstStyle/>
          <a:p>
            <a:r>
              <a:rPr lang="zh-CN" altLang="en-US" dirty="0"/>
              <a:t>五、致谢类文书</a:t>
            </a:r>
            <a:endParaRPr lang="en-US" altLang="zh-CN" dirty="0"/>
          </a:p>
          <a:p>
            <a:r>
              <a:rPr lang="zh-CN" altLang="en-US" dirty="0"/>
              <a:t>（二）致谢类文书的格式与写法</a:t>
            </a:r>
            <a:endParaRPr lang="en-US" altLang="zh-CN" dirty="0"/>
          </a:p>
          <a:p>
            <a:r>
              <a:rPr lang="en-US" altLang="zh-CN" dirty="0"/>
              <a:t>2. </a:t>
            </a:r>
            <a:r>
              <a:rPr lang="zh-CN" altLang="en-US" dirty="0"/>
              <a:t>答谢词的格式与写法</a:t>
            </a:r>
            <a:endParaRPr lang="en-US" altLang="zh-CN" dirty="0"/>
          </a:p>
          <a:p>
            <a:r>
              <a:rPr lang="zh-CN" altLang="en-US" dirty="0"/>
              <a:t>答谢词通常由标题、称谓、正文、落款 </a:t>
            </a:r>
            <a:r>
              <a:rPr lang="en-US" altLang="zh-CN" dirty="0"/>
              <a:t>4 </a:t>
            </a:r>
            <a:r>
              <a:rPr lang="zh-CN" altLang="en-US" dirty="0"/>
              <a:t>个部分构成。</a:t>
            </a:r>
          </a:p>
        </p:txBody>
      </p:sp>
      <p:sp>
        <p:nvSpPr>
          <p:cNvPr id="4" name="文本占位符 3">
            <a:extLst>
              <a:ext uri="{FF2B5EF4-FFF2-40B4-BE49-F238E27FC236}">
                <a16:creationId xmlns:a16="http://schemas.microsoft.com/office/drawing/2014/main" id="{DC140F86-370A-DA7A-E119-7FCE30F7ECD0}"/>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271987660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BE9D9F-B339-3869-49AE-FA251FCA1D6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18A09A2-165A-0752-75E3-4C06A5D17602}"/>
              </a:ext>
            </a:extLst>
          </p:cNvPr>
          <p:cNvSpPr>
            <a:spLocks noGrp="1"/>
          </p:cNvSpPr>
          <p:nvPr>
            <p:ph type="body" sz="quarter" idx="11"/>
          </p:nvPr>
        </p:nvSpPr>
        <p:spPr>
          <a:xfrm>
            <a:off x="337294" y="2477389"/>
            <a:ext cx="11275585" cy="2571666"/>
          </a:xfrm>
        </p:spPr>
        <p:txBody>
          <a:bodyPr/>
          <a:lstStyle/>
          <a:p>
            <a:r>
              <a:rPr lang="zh-CN" altLang="en-US" dirty="0"/>
              <a:t>五、致谢类文书</a:t>
            </a:r>
            <a:endParaRPr lang="en-US" altLang="zh-CN" dirty="0"/>
          </a:p>
          <a:p>
            <a:r>
              <a:rPr lang="zh-CN" altLang="en-US" dirty="0"/>
              <a:t>（三）致谢类文书的写作要求</a:t>
            </a:r>
            <a:endParaRPr lang="en-US" altLang="zh-CN" dirty="0"/>
          </a:p>
          <a:p>
            <a:r>
              <a:rPr lang="en-US" altLang="zh-CN" dirty="0"/>
              <a:t>1. </a:t>
            </a:r>
            <a:r>
              <a:rPr lang="zh-CN" altLang="en-US" dirty="0"/>
              <a:t>情感真挚，表达真诚</a:t>
            </a:r>
            <a:endParaRPr lang="en-US" altLang="zh-CN" dirty="0"/>
          </a:p>
          <a:p>
            <a:r>
              <a:rPr lang="zh-CN" altLang="en-US" dirty="0"/>
              <a:t>致谢文书的核心在于“谢意”，写作时应以真挚的情感为基础，语言自然、诚恳，避免浮夸和空泛。只有发自内心的感谢，才能打动人心，体现写作者的良好素养和道德风貌。</a:t>
            </a:r>
          </a:p>
        </p:txBody>
      </p:sp>
      <p:sp>
        <p:nvSpPr>
          <p:cNvPr id="4" name="文本占位符 3">
            <a:extLst>
              <a:ext uri="{FF2B5EF4-FFF2-40B4-BE49-F238E27FC236}">
                <a16:creationId xmlns:a16="http://schemas.microsoft.com/office/drawing/2014/main" id="{E0586F47-0E94-1D53-8A64-196401771F3D}"/>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43438613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277D74-347A-D530-102C-38261617FFB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D9BCB61-55EA-21F1-01EC-EFDA2BACF365}"/>
              </a:ext>
            </a:extLst>
          </p:cNvPr>
          <p:cNvSpPr>
            <a:spLocks noGrp="1"/>
          </p:cNvSpPr>
          <p:nvPr>
            <p:ph type="body" sz="quarter" idx="11"/>
          </p:nvPr>
        </p:nvSpPr>
        <p:spPr>
          <a:xfrm>
            <a:off x="337294" y="2223473"/>
            <a:ext cx="11275585" cy="3079497"/>
          </a:xfrm>
        </p:spPr>
        <p:txBody>
          <a:bodyPr/>
          <a:lstStyle/>
          <a:p>
            <a:r>
              <a:rPr lang="zh-CN" altLang="en-US" dirty="0"/>
              <a:t>五、致谢类文书</a:t>
            </a:r>
            <a:endParaRPr lang="en-US" altLang="zh-CN" dirty="0"/>
          </a:p>
          <a:p>
            <a:r>
              <a:rPr lang="zh-CN" altLang="en-US" dirty="0"/>
              <a:t>（三）致谢类文书的写作要求</a:t>
            </a:r>
            <a:endParaRPr lang="en-US" altLang="zh-CN" dirty="0"/>
          </a:p>
          <a:p>
            <a:r>
              <a:rPr lang="en-US" altLang="zh-CN" dirty="0"/>
              <a:t>2. </a:t>
            </a:r>
            <a:r>
              <a:rPr lang="zh-CN" altLang="en-US" dirty="0"/>
              <a:t>内容具体，事例翔实</a:t>
            </a:r>
            <a:endParaRPr lang="en-US" altLang="zh-CN" dirty="0"/>
          </a:p>
          <a:p>
            <a:r>
              <a:rPr lang="zh-CN" altLang="en-US" dirty="0"/>
              <a:t>感谢内容应结合具体事例进行叙述，包括时间、地点、人物、事件的起因、过程和结果等细节，避免泛泛而谈。通过真实、清晰的描述，增强感谢的说服力，让对方切实感受到其行为所带来的正面影响。</a:t>
            </a:r>
          </a:p>
        </p:txBody>
      </p:sp>
      <p:sp>
        <p:nvSpPr>
          <p:cNvPr id="4" name="文本占位符 3">
            <a:extLst>
              <a:ext uri="{FF2B5EF4-FFF2-40B4-BE49-F238E27FC236}">
                <a16:creationId xmlns:a16="http://schemas.microsoft.com/office/drawing/2014/main" id="{A6FA9450-0D75-6747-ED32-BC24B98D9012}"/>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425580845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CD44A6-B62B-1A77-5F3E-4BABD17EA4B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4B89978-DAB4-EF8C-BCC4-5DAC99B1121B}"/>
              </a:ext>
            </a:extLst>
          </p:cNvPr>
          <p:cNvSpPr>
            <a:spLocks noGrp="1"/>
          </p:cNvSpPr>
          <p:nvPr>
            <p:ph type="body" sz="quarter" idx="11"/>
          </p:nvPr>
        </p:nvSpPr>
        <p:spPr>
          <a:xfrm>
            <a:off x="337294" y="2223473"/>
            <a:ext cx="11275585" cy="3079497"/>
          </a:xfrm>
        </p:spPr>
        <p:txBody>
          <a:bodyPr/>
          <a:lstStyle/>
          <a:p>
            <a:r>
              <a:rPr lang="zh-CN" altLang="en-US" dirty="0"/>
              <a:t>五、致谢类文书</a:t>
            </a:r>
            <a:endParaRPr lang="en-US" altLang="zh-CN" dirty="0"/>
          </a:p>
          <a:p>
            <a:r>
              <a:rPr lang="zh-CN" altLang="en-US" dirty="0"/>
              <a:t>（三）致谢类文书的写作要求</a:t>
            </a:r>
            <a:endParaRPr lang="en-US" altLang="zh-CN" dirty="0"/>
          </a:p>
          <a:p>
            <a:r>
              <a:rPr lang="en-US" altLang="zh-CN" dirty="0"/>
              <a:t>3. </a:t>
            </a:r>
            <a:r>
              <a:rPr lang="zh-CN" altLang="en-US" dirty="0"/>
              <a:t>用语得体，符合身份</a:t>
            </a:r>
            <a:endParaRPr lang="en-US" altLang="zh-CN" dirty="0"/>
          </a:p>
          <a:p>
            <a:r>
              <a:rPr lang="zh-CN" altLang="en-US" dirty="0"/>
              <a:t>应根据感谢对象的身份、年龄、性别、职业、文化背景等因素，选择合适的措辞和语气，做到尊重、礼貌、恰当。对上级或长辈应使用敬语，对平级或晚辈可适当亲切，避免用语不当造成误解或失礼。</a:t>
            </a:r>
          </a:p>
        </p:txBody>
      </p:sp>
      <p:sp>
        <p:nvSpPr>
          <p:cNvPr id="4" name="文本占位符 3">
            <a:extLst>
              <a:ext uri="{FF2B5EF4-FFF2-40B4-BE49-F238E27FC236}">
                <a16:creationId xmlns:a16="http://schemas.microsoft.com/office/drawing/2014/main" id="{F7C79D58-221F-8148-CF9C-5543DF32184B}"/>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62891000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CD7FD1-901F-9C40-D783-D418F426577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11A26D2-4EBB-4358-CB70-F062E54CAB57}"/>
              </a:ext>
            </a:extLst>
          </p:cNvPr>
          <p:cNvSpPr>
            <a:spLocks noGrp="1"/>
          </p:cNvSpPr>
          <p:nvPr>
            <p:ph type="body" sz="quarter" idx="11"/>
          </p:nvPr>
        </p:nvSpPr>
        <p:spPr>
          <a:xfrm>
            <a:off x="337294" y="2477389"/>
            <a:ext cx="11275585" cy="2571666"/>
          </a:xfrm>
        </p:spPr>
        <p:txBody>
          <a:bodyPr/>
          <a:lstStyle/>
          <a:p>
            <a:r>
              <a:rPr lang="zh-CN" altLang="en-US" dirty="0"/>
              <a:t>五、致谢类文书</a:t>
            </a:r>
            <a:endParaRPr lang="en-US" altLang="zh-CN" dirty="0"/>
          </a:p>
          <a:p>
            <a:r>
              <a:rPr lang="zh-CN" altLang="en-US" dirty="0"/>
              <a:t>（三）致谢类文书的写作要求</a:t>
            </a:r>
            <a:endParaRPr lang="en-US" altLang="zh-CN" dirty="0"/>
          </a:p>
          <a:p>
            <a:r>
              <a:rPr lang="en-US" altLang="zh-CN" dirty="0"/>
              <a:t>4. </a:t>
            </a:r>
            <a:r>
              <a:rPr lang="zh-CN" altLang="en-US" dirty="0"/>
              <a:t>篇幅适度，语言简练</a:t>
            </a:r>
            <a:endParaRPr lang="en-US" altLang="zh-CN" dirty="0"/>
          </a:p>
          <a:p>
            <a:r>
              <a:rPr lang="zh-CN" altLang="en-US" dirty="0"/>
              <a:t>致谢文书应言简意赅，重点突出，不宜冗长。既要表达充分的谢意，也要避免啰唆重复，一般控制在一页纸以内为宜，语言简洁明了，条理清晰，便于阅读和理解。</a:t>
            </a:r>
          </a:p>
        </p:txBody>
      </p:sp>
      <p:sp>
        <p:nvSpPr>
          <p:cNvPr id="4" name="文本占位符 3">
            <a:extLst>
              <a:ext uri="{FF2B5EF4-FFF2-40B4-BE49-F238E27FC236}">
                <a16:creationId xmlns:a16="http://schemas.microsoft.com/office/drawing/2014/main" id="{8A4BD5B7-1CFB-841E-D41F-166BECD3E953}"/>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11335527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E07F65-327B-C449-A255-1B59172F0CC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D201132-3A2B-7252-66FE-9496E4FBEE42}"/>
              </a:ext>
            </a:extLst>
          </p:cNvPr>
          <p:cNvSpPr>
            <a:spLocks noGrp="1"/>
          </p:cNvSpPr>
          <p:nvPr>
            <p:ph type="body" sz="quarter" idx="11"/>
          </p:nvPr>
        </p:nvSpPr>
        <p:spPr>
          <a:xfrm>
            <a:off x="337294" y="2477389"/>
            <a:ext cx="11275585" cy="2571666"/>
          </a:xfrm>
        </p:spPr>
        <p:txBody>
          <a:bodyPr/>
          <a:lstStyle/>
          <a:p>
            <a:r>
              <a:rPr lang="zh-CN" altLang="en-US" dirty="0"/>
              <a:t>五、致谢类文书</a:t>
            </a:r>
            <a:endParaRPr lang="en-US" altLang="zh-CN" dirty="0"/>
          </a:p>
          <a:p>
            <a:r>
              <a:rPr lang="zh-CN" altLang="en-US" dirty="0"/>
              <a:t>（三）致谢类文书的写作要求</a:t>
            </a:r>
            <a:endParaRPr lang="en-US" altLang="zh-CN" dirty="0"/>
          </a:p>
          <a:p>
            <a:r>
              <a:rPr lang="en-US" altLang="zh-CN" dirty="0"/>
              <a:t>5. </a:t>
            </a:r>
            <a:r>
              <a:rPr lang="zh-CN" altLang="en-US" dirty="0"/>
              <a:t>格式规范，结构完整</a:t>
            </a:r>
            <a:endParaRPr lang="en-US" altLang="zh-CN" dirty="0"/>
          </a:p>
          <a:p>
            <a:r>
              <a:rPr lang="zh-CN" altLang="en-US" dirty="0"/>
              <a:t>作为正式的礼仪文书，致谢类文书应具有规范的格式，结构完整、层次分明。若以单位名义出具，还应加盖公章，增强文书的正式性和权威性。</a:t>
            </a:r>
          </a:p>
        </p:txBody>
      </p:sp>
      <p:sp>
        <p:nvSpPr>
          <p:cNvPr id="4" name="文本占位符 3">
            <a:extLst>
              <a:ext uri="{FF2B5EF4-FFF2-40B4-BE49-F238E27FC236}">
                <a16:creationId xmlns:a16="http://schemas.microsoft.com/office/drawing/2014/main" id="{906420FA-265F-C662-7AFC-BF9C2AC5E821}"/>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266754983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AC00E4-AC95-DAF5-97F1-7FDB1AED391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1427FF8-7DFE-D030-D717-5D7D2B468622}"/>
              </a:ext>
            </a:extLst>
          </p:cNvPr>
          <p:cNvSpPr>
            <a:spLocks noGrp="1"/>
          </p:cNvSpPr>
          <p:nvPr>
            <p:ph type="body" sz="quarter" idx="11"/>
          </p:nvPr>
        </p:nvSpPr>
        <p:spPr>
          <a:xfrm>
            <a:off x="337294" y="1461727"/>
            <a:ext cx="11275585" cy="4602991"/>
          </a:xfrm>
        </p:spPr>
        <p:txBody>
          <a:bodyPr/>
          <a:lstStyle/>
          <a:p>
            <a:r>
              <a:rPr lang="zh-CN" altLang="en-US" dirty="0"/>
              <a:t>六、慰问类文书</a:t>
            </a:r>
            <a:endParaRPr lang="en-US" altLang="zh-CN" dirty="0"/>
          </a:p>
          <a:p>
            <a:r>
              <a:rPr lang="zh-CN" altLang="en-US" dirty="0"/>
              <a:t>（一）常用的慰问类文书</a:t>
            </a:r>
            <a:endParaRPr lang="en-US" altLang="zh-CN" dirty="0"/>
          </a:p>
          <a:p>
            <a:r>
              <a:rPr lang="zh-CN" altLang="en-US" dirty="0"/>
              <a:t>慰问信是向在工作中作出重大贡献、取得优异成绩，或因自然灾害、人为事故等原因遭受损失、面临困难的集体或个人，表达鼓励、关心和慰问的书面信函。它既可以用于表彰先进、弘扬正气，也可以用于安抚情绪、鼓舞士气。</a:t>
            </a:r>
          </a:p>
          <a:p>
            <a:r>
              <a:rPr lang="zh-CN" altLang="en-US" dirty="0"/>
              <a:t>根据慰问对象和背景不同，慰问信可分为三类：表彰型慰问信用于对在工作中表现突出、作出重大贡献的先进集体或个人表示慰问和鼓励；关怀型慰问信用于对因自然灾害（如地震、洪水）、人为事故（如车祸、火灾）等遭受损失、生活困难的群体表达关心和支持；节日慰问信用于在节假日期间仍坚守岗位的人员表达敬意与问候。</a:t>
            </a:r>
          </a:p>
        </p:txBody>
      </p:sp>
      <p:sp>
        <p:nvSpPr>
          <p:cNvPr id="4" name="文本占位符 3">
            <a:extLst>
              <a:ext uri="{FF2B5EF4-FFF2-40B4-BE49-F238E27FC236}">
                <a16:creationId xmlns:a16="http://schemas.microsoft.com/office/drawing/2014/main" id="{FA00555B-6FF7-421D-0061-E2258E223BE1}"/>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47152381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75F7D2-914F-023D-6D7C-B9C6F8C7D45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1D0DE44-F52B-FBE0-8004-D38ECB0C4DDF}"/>
              </a:ext>
            </a:extLst>
          </p:cNvPr>
          <p:cNvSpPr>
            <a:spLocks noGrp="1"/>
          </p:cNvSpPr>
          <p:nvPr>
            <p:ph type="body" sz="quarter" idx="11"/>
          </p:nvPr>
        </p:nvSpPr>
        <p:spPr>
          <a:xfrm>
            <a:off x="337294" y="2477390"/>
            <a:ext cx="11275585" cy="2571666"/>
          </a:xfrm>
        </p:spPr>
        <p:txBody>
          <a:bodyPr/>
          <a:lstStyle/>
          <a:p>
            <a:r>
              <a:rPr lang="zh-CN" altLang="en-US" dirty="0"/>
              <a:t>六、慰问类文书</a:t>
            </a:r>
            <a:endParaRPr lang="en-US" altLang="zh-CN" dirty="0"/>
          </a:p>
          <a:p>
            <a:r>
              <a:rPr lang="zh-CN" altLang="en-US" dirty="0"/>
              <a:t>（二）慰问信的格式与写法</a:t>
            </a:r>
            <a:endParaRPr lang="en-US" altLang="zh-CN" dirty="0"/>
          </a:p>
          <a:p>
            <a:r>
              <a:rPr lang="en-US" altLang="zh-CN" dirty="0"/>
              <a:t>1. </a:t>
            </a:r>
            <a:r>
              <a:rPr lang="zh-CN" altLang="en-US" dirty="0"/>
              <a:t>标题</a:t>
            </a:r>
            <a:endParaRPr lang="en-US" altLang="zh-CN" dirty="0"/>
          </a:p>
          <a:p>
            <a:r>
              <a:rPr lang="zh-CN" altLang="en-US" dirty="0"/>
              <a:t>标题通常由“慰问方 </a:t>
            </a:r>
            <a:r>
              <a:rPr lang="en-US" altLang="zh-CN" dirty="0"/>
              <a:t>+ </a:t>
            </a:r>
            <a:r>
              <a:rPr lang="zh-CN" altLang="en-US" dirty="0"/>
              <a:t>慰问对象 </a:t>
            </a:r>
            <a:r>
              <a:rPr lang="en-US" altLang="zh-CN" dirty="0"/>
              <a:t>+ </a:t>
            </a:r>
            <a:r>
              <a:rPr lang="zh-CN" altLang="en-US" dirty="0"/>
              <a:t>文种”构成，如</a:t>
            </a:r>
            <a:r>
              <a:rPr lang="en-US" altLang="zh-CN" dirty="0"/>
              <a:t>《××</a:t>
            </a:r>
            <a:r>
              <a:rPr lang="zh-CN" altLang="en-US" dirty="0"/>
              <a:t>公司致全体员工的慰问信</a:t>
            </a:r>
            <a:r>
              <a:rPr lang="en-US" altLang="zh-CN" dirty="0"/>
              <a:t>》《</a:t>
            </a:r>
            <a:r>
              <a:rPr lang="zh-CN" altLang="en-US" dirty="0"/>
              <a:t>致抗疫一线医护人员的慰问信</a:t>
            </a:r>
            <a:r>
              <a:rPr lang="en-US" altLang="zh-CN" dirty="0"/>
              <a:t>》</a:t>
            </a:r>
            <a:r>
              <a:rPr lang="zh-CN" altLang="en-US" dirty="0"/>
              <a:t>。也可仅写“慰问信”三字。</a:t>
            </a:r>
          </a:p>
        </p:txBody>
      </p:sp>
      <p:sp>
        <p:nvSpPr>
          <p:cNvPr id="4" name="文本占位符 3">
            <a:extLst>
              <a:ext uri="{FF2B5EF4-FFF2-40B4-BE49-F238E27FC236}">
                <a16:creationId xmlns:a16="http://schemas.microsoft.com/office/drawing/2014/main" id="{DB30C7E7-0D98-B59C-327F-6D215FDCE021}"/>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246325944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5F4EAD-2FA0-850B-CBCD-073B47AC1A1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927B993-8DE1-EC38-03C3-948E03857AE1}"/>
              </a:ext>
            </a:extLst>
          </p:cNvPr>
          <p:cNvSpPr>
            <a:spLocks noGrp="1"/>
          </p:cNvSpPr>
          <p:nvPr>
            <p:ph type="body" sz="quarter" idx="11"/>
          </p:nvPr>
        </p:nvSpPr>
        <p:spPr>
          <a:xfrm>
            <a:off x="337294" y="2477390"/>
            <a:ext cx="11275585" cy="2571666"/>
          </a:xfrm>
        </p:spPr>
        <p:txBody>
          <a:bodyPr/>
          <a:lstStyle/>
          <a:p>
            <a:r>
              <a:rPr lang="zh-CN" altLang="en-US" dirty="0"/>
              <a:t>六、慰问类文书</a:t>
            </a:r>
            <a:endParaRPr lang="en-US" altLang="zh-CN" dirty="0"/>
          </a:p>
          <a:p>
            <a:r>
              <a:rPr lang="zh-CN" altLang="en-US" dirty="0"/>
              <a:t>（二）慰问信的格式与写法</a:t>
            </a:r>
            <a:endParaRPr lang="en-US" altLang="zh-CN" dirty="0"/>
          </a:p>
          <a:p>
            <a:r>
              <a:rPr lang="en-US" altLang="zh-CN" dirty="0"/>
              <a:t>2. </a:t>
            </a:r>
            <a:r>
              <a:rPr lang="zh-CN" altLang="en-US" dirty="0"/>
              <a:t>称谓</a:t>
            </a:r>
            <a:endParaRPr lang="en-US" altLang="zh-CN" dirty="0"/>
          </a:p>
          <a:p>
            <a:r>
              <a:rPr lang="zh-CN" altLang="en-US" dirty="0"/>
              <a:t>称谓写在正文开头，顶格书写慰问对象的名称，如“亲爱的公司同仁”“尊敬的抗疫一线工作者”等，称谓后加冒号。</a:t>
            </a:r>
          </a:p>
        </p:txBody>
      </p:sp>
      <p:sp>
        <p:nvSpPr>
          <p:cNvPr id="4" name="文本占位符 3">
            <a:extLst>
              <a:ext uri="{FF2B5EF4-FFF2-40B4-BE49-F238E27FC236}">
                <a16:creationId xmlns:a16="http://schemas.microsoft.com/office/drawing/2014/main" id="{45173F74-93E6-64E7-054B-88960924E732}"/>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153930864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D382E5-63A1-72E1-3848-156451EF119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0533241-BCD7-72A1-08E2-35ED4FD8EA4A}"/>
              </a:ext>
            </a:extLst>
          </p:cNvPr>
          <p:cNvSpPr>
            <a:spLocks noGrp="1"/>
          </p:cNvSpPr>
          <p:nvPr>
            <p:ph type="body" sz="quarter" idx="11"/>
          </p:nvPr>
        </p:nvSpPr>
        <p:spPr>
          <a:xfrm>
            <a:off x="337294" y="1461728"/>
            <a:ext cx="11275585" cy="4602991"/>
          </a:xfrm>
        </p:spPr>
        <p:txBody>
          <a:bodyPr/>
          <a:lstStyle/>
          <a:p>
            <a:r>
              <a:rPr lang="zh-CN" altLang="en-US" dirty="0"/>
              <a:t>六、慰问类文书</a:t>
            </a:r>
            <a:endParaRPr lang="en-US" altLang="zh-CN" dirty="0"/>
          </a:p>
          <a:p>
            <a:r>
              <a:rPr lang="zh-CN" altLang="en-US" dirty="0"/>
              <a:t>（二）慰问信的格式与写法</a:t>
            </a:r>
            <a:endParaRPr lang="en-US" altLang="zh-CN" dirty="0"/>
          </a:p>
          <a:p>
            <a:r>
              <a:rPr lang="en-US" altLang="zh-CN" dirty="0"/>
              <a:t>3. </a:t>
            </a:r>
            <a:r>
              <a:rPr lang="zh-CN" altLang="en-US" dirty="0"/>
              <a:t>正文</a:t>
            </a:r>
            <a:endParaRPr lang="en-US" altLang="zh-CN" dirty="0"/>
          </a:p>
          <a:p>
            <a:r>
              <a:rPr lang="zh-CN" altLang="en-US" dirty="0"/>
              <a:t>正文是慰问信的核心部分，内容应根据慰问对象和背景进行调整，通常应包括：</a:t>
            </a:r>
            <a:endParaRPr lang="en-US" altLang="zh-CN" dirty="0"/>
          </a:p>
          <a:p>
            <a:pPr marL="1074738" indent="-342900">
              <a:buSzPct val="80000"/>
              <a:buFont typeface="Wingdings" panose="05000000000000000000" pitchFamily="2" charset="2"/>
              <a:buChar char="l"/>
            </a:pPr>
            <a:r>
              <a:rPr lang="zh-CN" altLang="en-US" dirty="0"/>
              <a:t>说明缘由：简要交代事件的时间、过程及影响。</a:t>
            </a:r>
            <a:endParaRPr lang="en-US" altLang="zh-CN" dirty="0"/>
          </a:p>
          <a:p>
            <a:pPr marL="1074738" indent="-342900">
              <a:buSzPct val="80000"/>
              <a:buFont typeface="Wingdings" panose="05000000000000000000" pitchFamily="2" charset="2"/>
              <a:buChar char="l"/>
            </a:pPr>
            <a:r>
              <a:rPr lang="zh-CN" altLang="en-US" dirty="0"/>
              <a:t>表达慰问：如“向你们致以节日的问候”“对你们的辛勤付出表示诚挚的敬意”等。</a:t>
            </a:r>
            <a:endParaRPr lang="en-US" altLang="zh-CN" dirty="0"/>
          </a:p>
          <a:p>
            <a:pPr marL="1074738" indent="-342900">
              <a:buSzPct val="80000"/>
              <a:buFont typeface="Wingdings" panose="05000000000000000000" pitchFamily="2" charset="2"/>
              <a:buChar char="l"/>
            </a:pPr>
            <a:r>
              <a:rPr lang="zh-CN" altLang="en-US" dirty="0"/>
              <a:t>肯定成绩或表达鼓励：对先进典型予以表扬，对困难群体则表达支持与鼓励，如“你们在危难时刻挺身而出，令人敬佩”“希望你们坚定信心，早日渡过难关”。</a:t>
            </a:r>
          </a:p>
        </p:txBody>
      </p:sp>
      <p:sp>
        <p:nvSpPr>
          <p:cNvPr id="4" name="文本占位符 3">
            <a:extLst>
              <a:ext uri="{FF2B5EF4-FFF2-40B4-BE49-F238E27FC236}">
                <a16:creationId xmlns:a16="http://schemas.microsoft.com/office/drawing/2014/main" id="{0FE50CD0-1B4B-C279-2F3D-0DA60671F17C}"/>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333347010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F89A55-D646-330F-1FB5-C41C3910A22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4B60A18-12D0-FB4F-26DB-B6329F443243}"/>
              </a:ext>
            </a:extLst>
          </p:cNvPr>
          <p:cNvSpPr>
            <a:spLocks noGrp="1"/>
          </p:cNvSpPr>
          <p:nvPr>
            <p:ph type="body" sz="quarter" idx="10"/>
          </p:nvPr>
        </p:nvSpPr>
        <p:spPr/>
        <p:txBody>
          <a:bodyPr/>
          <a:lstStyle/>
          <a:p>
            <a:r>
              <a:rPr lang="zh-CN" altLang="en-US" dirty="0"/>
              <a:t>第一章</a:t>
            </a:r>
          </a:p>
        </p:txBody>
      </p:sp>
      <p:sp>
        <p:nvSpPr>
          <p:cNvPr id="5" name="文本占位符 4">
            <a:extLst>
              <a:ext uri="{FF2B5EF4-FFF2-40B4-BE49-F238E27FC236}">
                <a16:creationId xmlns:a16="http://schemas.microsoft.com/office/drawing/2014/main" id="{31595070-1AB4-FA9F-AB75-B79A03CC2DA8}"/>
              </a:ext>
            </a:extLst>
          </p:cNvPr>
          <p:cNvSpPr>
            <a:spLocks noGrp="1"/>
          </p:cNvSpPr>
          <p:nvPr>
            <p:ph type="body" sz="quarter" idx="11"/>
          </p:nvPr>
        </p:nvSpPr>
        <p:spPr/>
        <p:txBody>
          <a:bodyPr/>
          <a:lstStyle/>
          <a:p>
            <a:r>
              <a:rPr lang="zh-CN" altLang="en-US" dirty="0"/>
              <a:t>应用文写作基础</a:t>
            </a:r>
          </a:p>
        </p:txBody>
      </p:sp>
      <p:sp>
        <p:nvSpPr>
          <p:cNvPr id="6" name="文本占位符 5">
            <a:extLst>
              <a:ext uri="{FF2B5EF4-FFF2-40B4-BE49-F238E27FC236}">
                <a16:creationId xmlns:a16="http://schemas.microsoft.com/office/drawing/2014/main" id="{6A2B01A1-D509-C420-DE67-6BDBB7F45E6D}"/>
              </a:ext>
            </a:extLst>
          </p:cNvPr>
          <p:cNvSpPr>
            <a:spLocks noGrp="1"/>
          </p:cNvSpPr>
          <p:nvPr>
            <p:ph type="body" sz="quarter" idx="12"/>
          </p:nvPr>
        </p:nvSpPr>
        <p:spPr/>
        <p:txBody>
          <a:bodyPr/>
          <a:lstStyle/>
          <a:p>
            <a:r>
              <a:rPr lang="en-US" altLang="zh-CN" dirty="0"/>
              <a:t>•	</a:t>
            </a:r>
            <a:r>
              <a:rPr lang="zh-CN" altLang="en-US" dirty="0"/>
              <a:t>培养严谨规范的写作态度和求真务实的职业精神。</a:t>
            </a:r>
          </a:p>
          <a:p>
            <a:r>
              <a:rPr lang="en-US" altLang="zh-CN" dirty="0"/>
              <a:t>•	</a:t>
            </a:r>
            <a:r>
              <a:rPr lang="zh-CN" altLang="en-US" dirty="0"/>
              <a:t>增强语言规范意识，提升沟通表达能力。</a:t>
            </a:r>
          </a:p>
          <a:p>
            <a:r>
              <a:rPr lang="en-US" altLang="zh-CN" dirty="0"/>
              <a:t>•	</a:t>
            </a:r>
            <a:r>
              <a:rPr lang="zh-CN" altLang="en-US" dirty="0"/>
              <a:t>养成审慎、批判性地使用 </a:t>
            </a:r>
            <a:r>
              <a:rPr lang="en-US" altLang="zh-CN" dirty="0"/>
              <a:t>AI </a:t>
            </a:r>
            <a:r>
              <a:rPr lang="zh-CN" altLang="en-US" dirty="0"/>
              <a:t>的职业态度。</a:t>
            </a:r>
          </a:p>
        </p:txBody>
      </p:sp>
    </p:spTree>
    <p:extLst>
      <p:ext uri="{BB962C8B-B14F-4D97-AF65-F5344CB8AC3E}">
        <p14:creationId xmlns:p14="http://schemas.microsoft.com/office/powerpoint/2010/main" val="128219786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B66783-CA1D-92F9-33D7-FFA02ED0B7A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A7F755A-2802-E0DD-8F0C-1889477D2531}"/>
              </a:ext>
            </a:extLst>
          </p:cNvPr>
          <p:cNvSpPr>
            <a:spLocks noGrp="1"/>
          </p:cNvSpPr>
          <p:nvPr>
            <p:ph type="body" sz="quarter" idx="11"/>
          </p:nvPr>
        </p:nvSpPr>
        <p:spPr>
          <a:xfrm>
            <a:off x="337294" y="1207799"/>
            <a:ext cx="11275585" cy="5110823"/>
          </a:xfrm>
        </p:spPr>
        <p:txBody>
          <a:bodyPr/>
          <a:lstStyle/>
          <a:p>
            <a:r>
              <a:rPr lang="zh-CN" altLang="en-US" dirty="0"/>
              <a:t>四、应用文写作的结构</a:t>
            </a:r>
            <a:endParaRPr lang="en-US" altLang="zh-CN" dirty="0"/>
          </a:p>
          <a:p>
            <a:r>
              <a:rPr lang="zh-CN" altLang="en-US" dirty="0"/>
              <a:t>（一）结构的含义</a:t>
            </a:r>
            <a:endParaRPr lang="en-US" altLang="zh-CN" dirty="0"/>
          </a:p>
          <a:p>
            <a:r>
              <a:rPr lang="en-US" altLang="zh-CN" dirty="0"/>
              <a:t>2. </a:t>
            </a:r>
            <a:r>
              <a:rPr lang="zh-CN" altLang="en-US" dirty="0"/>
              <a:t>微观结构：细节上的“肌理”</a:t>
            </a:r>
            <a:endParaRPr lang="en-US" altLang="zh-CN" dirty="0"/>
          </a:p>
          <a:p>
            <a:r>
              <a:rPr lang="zh-CN" altLang="en-US" dirty="0"/>
              <a:t>微观结构关注的是文章内部的具体构造，包括段落划分、层次安排、过渡衔接、照应呼应等细节处理。它是实现文章条理化的基础，也是提升表达质量的重要手段。 </a:t>
            </a:r>
            <a:endParaRPr lang="en-US" altLang="zh-CN" dirty="0"/>
          </a:p>
          <a:p>
            <a:pPr marL="1074738" indent="-342900">
              <a:buSzPct val="80000"/>
              <a:buFont typeface="Wingdings" panose="05000000000000000000" pitchFamily="2" charset="2"/>
              <a:buChar char="l"/>
            </a:pPr>
            <a:r>
              <a:rPr lang="zh-CN" altLang="en-US" dirty="0"/>
              <a:t>段落划分：将全文划分为若干个意义相对独立的部分，每个段落集中表达一个中心意思。</a:t>
            </a:r>
            <a:endParaRPr lang="en-US" altLang="zh-CN" dirty="0"/>
          </a:p>
          <a:p>
            <a:pPr marL="1074738" indent="-342900">
              <a:buSzPct val="80000"/>
              <a:buFont typeface="Wingdings" panose="05000000000000000000" pitchFamily="2" charset="2"/>
              <a:buChar char="l"/>
            </a:pPr>
            <a:r>
              <a:rPr lang="zh-CN" altLang="en-US" dirty="0"/>
              <a:t>层次安排：根据内容的重要性、逻辑关系，合理安排先后顺序。</a:t>
            </a:r>
            <a:endParaRPr lang="en-US" altLang="zh-CN" dirty="0"/>
          </a:p>
          <a:p>
            <a:pPr marL="1074738" indent="-342900">
              <a:buSzPct val="80000"/>
              <a:buFont typeface="Wingdings" panose="05000000000000000000" pitchFamily="2" charset="2"/>
              <a:buChar char="l"/>
            </a:pPr>
            <a:r>
              <a:rPr lang="zh-CN" altLang="en-US" dirty="0"/>
              <a:t>过渡衔接：通过过渡词或过渡句，使前后内容自然连贯。</a:t>
            </a:r>
            <a:endParaRPr lang="en-US" altLang="zh-CN" dirty="0"/>
          </a:p>
          <a:p>
            <a:pPr marL="1074738" indent="-342900">
              <a:buSzPct val="80000"/>
              <a:buFont typeface="Wingdings" panose="05000000000000000000" pitchFamily="2" charset="2"/>
              <a:buChar char="l"/>
            </a:pPr>
            <a:r>
              <a:rPr lang="zh-CN" altLang="en-US" dirty="0"/>
              <a:t>照应呼应：前后内容相互呼应，增强整体感和逻辑性。 </a:t>
            </a:r>
            <a:endParaRPr lang="en-US" altLang="zh-CN" dirty="0"/>
          </a:p>
        </p:txBody>
      </p:sp>
      <p:sp>
        <p:nvSpPr>
          <p:cNvPr id="4" name="文本占位符 3">
            <a:extLst>
              <a:ext uri="{FF2B5EF4-FFF2-40B4-BE49-F238E27FC236}">
                <a16:creationId xmlns:a16="http://schemas.microsoft.com/office/drawing/2014/main" id="{22F6DB31-EAE5-54DD-F047-E0EEDD1D028B}"/>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352508685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E305B1-255A-4D0C-4875-5137BF4346E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B867C94-F5A7-835D-8BCE-1D8ABA833685}"/>
              </a:ext>
            </a:extLst>
          </p:cNvPr>
          <p:cNvSpPr>
            <a:spLocks noGrp="1"/>
          </p:cNvSpPr>
          <p:nvPr>
            <p:ph type="body" sz="quarter" idx="11"/>
          </p:nvPr>
        </p:nvSpPr>
        <p:spPr>
          <a:xfrm>
            <a:off x="337294" y="2477391"/>
            <a:ext cx="11275585" cy="2571666"/>
          </a:xfrm>
        </p:spPr>
        <p:txBody>
          <a:bodyPr/>
          <a:lstStyle/>
          <a:p>
            <a:r>
              <a:rPr lang="zh-CN" altLang="en-US" dirty="0"/>
              <a:t>六、慰问类文书</a:t>
            </a:r>
            <a:endParaRPr lang="en-US" altLang="zh-CN" dirty="0"/>
          </a:p>
          <a:p>
            <a:r>
              <a:rPr lang="zh-CN" altLang="en-US" dirty="0"/>
              <a:t>（二）慰问信的格式与写法</a:t>
            </a:r>
            <a:endParaRPr lang="en-US" altLang="zh-CN" dirty="0"/>
          </a:p>
          <a:p>
            <a:r>
              <a:rPr lang="en-US" altLang="zh-CN" dirty="0"/>
              <a:t>4. </a:t>
            </a:r>
            <a:r>
              <a:rPr lang="zh-CN" altLang="en-US" dirty="0"/>
              <a:t>祝愿语</a:t>
            </a:r>
            <a:endParaRPr lang="en-US" altLang="zh-CN" dirty="0"/>
          </a:p>
          <a:p>
            <a:r>
              <a:rPr lang="zh-CN" altLang="en-US" dirty="0"/>
              <a:t>祝愿语通常另起一行，表达对慰问对象的美好祝愿和进一步的鼓励，如“向你们表示衷心的慰问”“祝你们身体健康、工作顺利”“愿你们早日重建家园”等。</a:t>
            </a:r>
          </a:p>
        </p:txBody>
      </p:sp>
      <p:sp>
        <p:nvSpPr>
          <p:cNvPr id="4" name="文本占位符 3">
            <a:extLst>
              <a:ext uri="{FF2B5EF4-FFF2-40B4-BE49-F238E27FC236}">
                <a16:creationId xmlns:a16="http://schemas.microsoft.com/office/drawing/2014/main" id="{FC1FD320-289A-7B22-94A9-36851596D990}"/>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202228375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7C55DE-2AE3-C944-95DC-B18E13FB338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2FC66C1-6324-537E-9E68-687E6B942F77}"/>
              </a:ext>
            </a:extLst>
          </p:cNvPr>
          <p:cNvSpPr>
            <a:spLocks noGrp="1"/>
          </p:cNvSpPr>
          <p:nvPr>
            <p:ph type="body" sz="quarter" idx="11"/>
          </p:nvPr>
        </p:nvSpPr>
        <p:spPr>
          <a:xfrm>
            <a:off x="337294" y="2731306"/>
            <a:ext cx="11275585" cy="2063835"/>
          </a:xfrm>
        </p:spPr>
        <p:txBody>
          <a:bodyPr/>
          <a:lstStyle/>
          <a:p>
            <a:r>
              <a:rPr lang="zh-CN" altLang="en-US" dirty="0"/>
              <a:t>六、慰问类文书</a:t>
            </a:r>
            <a:endParaRPr lang="en-US" altLang="zh-CN" dirty="0"/>
          </a:p>
          <a:p>
            <a:r>
              <a:rPr lang="zh-CN" altLang="en-US" dirty="0"/>
              <a:t>（二）慰问信的格式与写法</a:t>
            </a:r>
            <a:endParaRPr lang="en-US" altLang="zh-CN" dirty="0"/>
          </a:p>
          <a:p>
            <a:r>
              <a:rPr lang="en-US" altLang="zh-CN" dirty="0"/>
              <a:t>5. </a:t>
            </a:r>
            <a:r>
              <a:rPr lang="zh-CN" altLang="en-US" dirty="0"/>
              <a:t>落款</a:t>
            </a:r>
            <a:endParaRPr lang="en-US" altLang="zh-CN" dirty="0"/>
          </a:p>
          <a:p>
            <a:r>
              <a:rPr lang="zh-CN" altLang="en-US" dirty="0"/>
              <a:t>落款包括慰问方的单位名称或个人姓名，以及成文日期，写在正文右下方。</a:t>
            </a:r>
          </a:p>
        </p:txBody>
      </p:sp>
      <p:sp>
        <p:nvSpPr>
          <p:cNvPr id="4" name="文本占位符 3">
            <a:extLst>
              <a:ext uri="{FF2B5EF4-FFF2-40B4-BE49-F238E27FC236}">
                <a16:creationId xmlns:a16="http://schemas.microsoft.com/office/drawing/2014/main" id="{28117B14-853F-94B9-8F1C-2E053B6391C5}"/>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156556041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34E56C-6039-716E-5479-41EC36F3C62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A4597A6-F42F-5C8D-083F-B0AA501A5202}"/>
              </a:ext>
            </a:extLst>
          </p:cNvPr>
          <p:cNvSpPr>
            <a:spLocks noGrp="1"/>
          </p:cNvSpPr>
          <p:nvPr>
            <p:ph type="body" sz="quarter" idx="11"/>
          </p:nvPr>
        </p:nvSpPr>
        <p:spPr>
          <a:xfrm>
            <a:off x="337294" y="2477391"/>
            <a:ext cx="11275585" cy="2571666"/>
          </a:xfrm>
        </p:spPr>
        <p:txBody>
          <a:bodyPr/>
          <a:lstStyle/>
          <a:p>
            <a:r>
              <a:rPr lang="zh-CN" altLang="en-US" dirty="0"/>
              <a:t>六、慰问类文书</a:t>
            </a:r>
            <a:endParaRPr lang="en-US" altLang="zh-CN" dirty="0"/>
          </a:p>
          <a:p>
            <a:r>
              <a:rPr lang="zh-CN" altLang="en-US" dirty="0"/>
              <a:t>（三）慰问信的写作要求</a:t>
            </a:r>
          </a:p>
          <a:p>
            <a:r>
              <a:rPr lang="en-US" altLang="zh-CN" dirty="0"/>
              <a:t>1. </a:t>
            </a:r>
            <a:r>
              <a:rPr lang="zh-CN" altLang="en-US" dirty="0"/>
              <a:t>情感真挚，语言亲切</a:t>
            </a:r>
            <a:endParaRPr lang="en-US" altLang="zh-CN" dirty="0"/>
          </a:p>
          <a:p>
            <a:r>
              <a:rPr lang="zh-CN" altLang="en-US" dirty="0"/>
              <a:t>慰问信应以真情实感为基础，语言要亲切自然，避免生硬或浮夸，让慰问对象感受到真诚的关怀与温暖。</a:t>
            </a:r>
          </a:p>
        </p:txBody>
      </p:sp>
      <p:sp>
        <p:nvSpPr>
          <p:cNvPr id="4" name="文本占位符 3">
            <a:extLst>
              <a:ext uri="{FF2B5EF4-FFF2-40B4-BE49-F238E27FC236}">
                <a16:creationId xmlns:a16="http://schemas.microsoft.com/office/drawing/2014/main" id="{204DB241-4C58-5ABC-5213-C0E2587CD734}"/>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110109877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BD2FDA-CFF1-FE91-5C42-3226FA3C393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B1151CD-D08E-BAE8-5BCA-C80FC381D1B4}"/>
              </a:ext>
            </a:extLst>
          </p:cNvPr>
          <p:cNvSpPr>
            <a:spLocks noGrp="1"/>
          </p:cNvSpPr>
          <p:nvPr>
            <p:ph type="body" sz="quarter" idx="11"/>
          </p:nvPr>
        </p:nvSpPr>
        <p:spPr>
          <a:xfrm>
            <a:off x="337294" y="2477391"/>
            <a:ext cx="11275585" cy="2571666"/>
          </a:xfrm>
        </p:spPr>
        <p:txBody>
          <a:bodyPr/>
          <a:lstStyle/>
          <a:p>
            <a:r>
              <a:rPr lang="zh-CN" altLang="en-US" dirty="0"/>
              <a:t>六、慰问类文书</a:t>
            </a:r>
            <a:endParaRPr lang="en-US" altLang="zh-CN" dirty="0"/>
          </a:p>
          <a:p>
            <a:r>
              <a:rPr lang="zh-CN" altLang="en-US" dirty="0"/>
              <a:t>（三）慰问信的写作要求</a:t>
            </a:r>
          </a:p>
          <a:p>
            <a:r>
              <a:rPr lang="en-US" altLang="zh-CN" dirty="0"/>
              <a:t>2. </a:t>
            </a:r>
            <a:r>
              <a:rPr lang="zh-CN" altLang="en-US" dirty="0"/>
              <a:t>内容具体，因人而异</a:t>
            </a:r>
            <a:endParaRPr lang="en-US" altLang="zh-CN" dirty="0"/>
          </a:p>
          <a:p>
            <a:r>
              <a:rPr lang="zh-CN" altLang="en-US" dirty="0"/>
              <a:t>根据慰问对象的身份、处境和背景，有针对性地组织内容。例如，对受灾群众要突出鼓励与支持，对先进人物要强调表扬与致敬。</a:t>
            </a:r>
          </a:p>
        </p:txBody>
      </p:sp>
      <p:sp>
        <p:nvSpPr>
          <p:cNvPr id="4" name="文本占位符 3">
            <a:extLst>
              <a:ext uri="{FF2B5EF4-FFF2-40B4-BE49-F238E27FC236}">
                <a16:creationId xmlns:a16="http://schemas.microsoft.com/office/drawing/2014/main" id="{EB151298-1A07-FDF0-9F8B-4B1482B3D5FD}"/>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240319208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B7E369-A4FC-E360-9892-2825B9748A3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10B54D0-C826-96C5-CFC3-2B4C940D7D96}"/>
              </a:ext>
            </a:extLst>
          </p:cNvPr>
          <p:cNvSpPr>
            <a:spLocks noGrp="1"/>
          </p:cNvSpPr>
          <p:nvPr>
            <p:ph type="body" sz="quarter" idx="11"/>
          </p:nvPr>
        </p:nvSpPr>
        <p:spPr>
          <a:xfrm>
            <a:off x="337294" y="2477391"/>
            <a:ext cx="11275585" cy="2571666"/>
          </a:xfrm>
        </p:spPr>
        <p:txBody>
          <a:bodyPr/>
          <a:lstStyle/>
          <a:p>
            <a:r>
              <a:rPr lang="zh-CN" altLang="en-US" dirty="0"/>
              <a:t>六、慰问类文书</a:t>
            </a:r>
            <a:endParaRPr lang="en-US" altLang="zh-CN" dirty="0"/>
          </a:p>
          <a:p>
            <a:r>
              <a:rPr lang="zh-CN" altLang="en-US" dirty="0"/>
              <a:t>（三）慰问信的写作要求</a:t>
            </a:r>
          </a:p>
          <a:p>
            <a:r>
              <a:rPr lang="en-US" altLang="zh-CN" dirty="0"/>
              <a:t>3. </a:t>
            </a:r>
            <a:r>
              <a:rPr lang="zh-CN" altLang="en-US" dirty="0"/>
              <a:t>语言得体，符合身份</a:t>
            </a:r>
            <a:endParaRPr lang="en-US" altLang="zh-CN" dirty="0"/>
          </a:p>
          <a:p>
            <a:r>
              <a:rPr lang="zh-CN" altLang="en-US" dirty="0"/>
              <a:t>根据写信人和收信人的身份关系，选择恰当的措辞和语气，做到尊重、礼貌、适度，避免用语不当。</a:t>
            </a:r>
          </a:p>
        </p:txBody>
      </p:sp>
      <p:sp>
        <p:nvSpPr>
          <p:cNvPr id="4" name="文本占位符 3">
            <a:extLst>
              <a:ext uri="{FF2B5EF4-FFF2-40B4-BE49-F238E27FC236}">
                <a16:creationId xmlns:a16="http://schemas.microsoft.com/office/drawing/2014/main" id="{D18ACF0B-EA27-D27C-23F5-4EE0962816F2}"/>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308511477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8F038C-974C-C2CE-5C70-14FE9EC17B8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C4A8C1A-F674-DB53-80A5-C13FCBE4527C}"/>
              </a:ext>
            </a:extLst>
          </p:cNvPr>
          <p:cNvSpPr>
            <a:spLocks noGrp="1"/>
          </p:cNvSpPr>
          <p:nvPr>
            <p:ph type="body" sz="quarter" idx="11"/>
          </p:nvPr>
        </p:nvSpPr>
        <p:spPr>
          <a:xfrm>
            <a:off x="337294" y="2731306"/>
            <a:ext cx="11275585" cy="2063835"/>
          </a:xfrm>
        </p:spPr>
        <p:txBody>
          <a:bodyPr/>
          <a:lstStyle/>
          <a:p>
            <a:r>
              <a:rPr lang="zh-CN" altLang="en-US" dirty="0"/>
              <a:t>六、慰问类文书</a:t>
            </a:r>
            <a:endParaRPr lang="en-US" altLang="zh-CN" dirty="0"/>
          </a:p>
          <a:p>
            <a:r>
              <a:rPr lang="zh-CN" altLang="en-US" dirty="0"/>
              <a:t>（三）慰问信的写作要求</a:t>
            </a:r>
          </a:p>
          <a:p>
            <a:r>
              <a:rPr lang="en-US" altLang="zh-CN" dirty="0"/>
              <a:t>4. </a:t>
            </a:r>
            <a:r>
              <a:rPr lang="zh-CN" altLang="en-US" dirty="0"/>
              <a:t>结构清晰，层次分明</a:t>
            </a:r>
            <a:endParaRPr lang="en-US" altLang="zh-CN" dirty="0"/>
          </a:p>
          <a:p>
            <a:r>
              <a:rPr lang="zh-CN" altLang="en-US" dirty="0"/>
              <a:t>慰问信应条理清晰，结构完整，段落分明，使读者一目了然，情感传达更有效。</a:t>
            </a:r>
          </a:p>
        </p:txBody>
      </p:sp>
      <p:sp>
        <p:nvSpPr>
          <p:cNvPr id="4" name="文本占位符 3">
            <a:extLst>
              <a:ext uri="{FF2B5EF4-FFF2-40B4-BE49-F238E27FC236}">
                <a16:creationId xmlns:a16="http://schemas.microsoft.com/office/drawing/2014/main" id="{E75A612B-5781-DBF9-415C-B697B2AF1B63}"/>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149797584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3A22B3-D93E-5842-BEBF-E49C9D3A36A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1260EB0-FBF5-C894-6644-B252C8B42D4E}"/>
              </a:ext>
            </a:extLst>
          </p:cNvPr>
          <p:cNvSpPr>
            <a:spLocks noGrp="1"/>
          </p:cNvSpPr>
          <p:nvPr>
            <p:ph type="body" sz="quarter" idx="11"/>
          </p:nvPr>
        </p:nvSpPr>
        <p:spPr>
          <a:xfrm>
            <a:off x="337294" y="2477391"/>
            <a:ext cx="11275585" cy="2571666"/>
          </a:xfrm>
        </p:spPr>
        <p:txBody>
          <a:bodyPr/>
          <a:lstStyle/>
          <a:p>
            <a:r>
              <a:rPr lang="zh-CN" altLang="en-US" dirty="0"/>
              <a:t>六、慰问类文书</a:t>
            </a:r>
            <a:endParaRPr lang="en-US" altLang="zh-CN" dirty="0"/>
          </a:p>
          <a:p>
            <a:r>
              <a:rPr lang="zh-CN" altLang="en-US" dirty="0"/>
              <a:t>（三）慰问信的写作要求</a:t>
            </a:r>
          </a:p>
          <a:p>
            <a:r>
              <a:rPr lang="en-US" altLang="zh-CN" dirty="0"/>
              <a:t>5. </a:t>
            </a:r>
            <a:r>
              <a:rPr lang="zh-CN" altLang="en-US" dirty="0"/>
              <a:t>篇幅适中，简洁明了</a:t>
            </a:r>
            <a:endParaRPr lang="en-US" altLang="zh-CN" dirty="0"/>
          </a:p>
          <a:p>
            <a:r>
              <a:rPr lang="zh-CN" altLang="en-US" dirty="0"/>
              <a:t>慰问信不宜过长，应控制在合理篇幅内，重点突出，语言简练，达到表达关怀、传递温暖的目的。</a:t>
            </a:r>
          </a:p>
        </p:txBody>
      </p:sp>
      <p:sp>
        <p:nvSpPr>
          <p:cNvPr id="4" name="文本占位符 3">
            <a:extLst>
              <a:ext uri="{FF2B5EF4-FFF2-40B4-BE49-F238E27FC236}">
                <a16:creationId xmlns:a16="http://schemas.microsoft.com/office/drawing/2014/main" id="{A3375B2E-2A40-30AA-9166-01F4B9D409D0}"/>
              </a:ext>
            </a:extLst>
          </p:cNvPr>
          <p:cNvSpPr>
            <a:spLocks noGrp="1"/>
          </p:cNvSpPr>
          <p:nvPr>
            <p:ph type="body" sz="quarter" idx="10"/>
          </p:nvPr>
        </p:nvSpPr>
        <p:spPr/>
        <p:txBody>
          <a:bodyPr/>
          <a:lstStyle/>
          <a:p>
            <a:r>
              <a:rPr lang="zh-CN" altLang="en-US" dirty="0"/>
              <a:t>常用公关礼仪文书写作</a:t>
            </a:r>
          </a:p>
        </p:txBody>
      </p:sp>
    </p:spTree>
    <p:extLst>
      <p:ext uri="{BB962C8B-B14F-4D97-AF65-F5344CB8AC3E}">
        <p14:creationId xmlns:p14="http://schemas.microsoft.com/office/powerpoint/2010/main" val="276907128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7C9BFA29-F161-B76B-5DE7-DFED381C7E06}"/>
              </a:ext>
            </a:extLst>
          </p:cNvPr>
          <p:cNvSpPr>
            <a:spLocks noGrp="1"/>
          </p:cNvSpPr>
          <p:nvPr>
            <p:ph type="body" sz="quarter" idx="11"/>
          </p:nvPr>
        </p:nvSpPr>
        <p:spPr/>
        <p:txBody>
          <a:bodyPr/>
          <a:lstStyle/>
          <a:p>
            <a:r>
              <a:rPr lang="zh-CN" altLang="en-US" dirty="0"/>
              <a:t>第九章</a:t>
            </a:r>
          </a:p>
        </p:txBody>
      </p:sp>
      <p:sp>
        <p:nvSpPr>
          <p:cNvPr id="5" name="文本占位符 4">
            <a:extLst>
              <a:ext uri="{FF2B5EF4-FFF2-40B4-BE49-F238E27FC236}">
                <a16:creationId xmlns:a16="http://schemas.microsoft.com/office/drawing/2014/main" id="{88842EBE-A9D7-0FB5-0F5C-CDADEC6E60B3}"/>
              </a:ext>
            </a:extLst>
          </p:cNvPr>
          <p:cNvSpPr>
            <a:spLocks noGrp="1"/>
          </p:cNvSpPr>
          <p:nvPr>
            <p:ph type="body" sz="quarter" idx="12"/>
          </p:nvPr>
        </p:nvSpPr>
        <p:spPr/>
        <p:txBody>
          <a:bodyPr/>
          <a:lstStyle/>
          <a:p>
            <a:r>
              <a:rPr lang="zh-CN" altLang="en-US" dirty="0"/>
              <a:t>法律文书写作</a:t>
            </a:r>
          </a:p>
        </p:txBody>
      </p:sp>
    </p:spTree>
    <p:extLst>
      <p:ext uri="{BB962C8B-B14F-4D97-AF65-F5344CB8AC3E}">
        <p14:creationId xmlns:p14="http://schemas.microsoft.com/office/powerpoint/2010/main" val="83515203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D3E74F92-7C23-EAE6-E6B4-0D50CE951C11}"/>
              </a:ext>
            </a:extLst>
          </p:cNvPr>
          <p:cNvSpPr>
            <a:spLocks noGrp="1"/>
          </p:cNvSpPr>
          <p:nvPr>
            <p:ph type="body" sz="quarter" idx="10"/>
          </p:nvPr>
        </p:nvSpPr>
        <p:spPr/>
        <p:txBody>
          <a:bodyPr/>
          <a:lstStyle/>
          <a:p>
            <a:r>
              <a:rPr lang="zh-CN" altLang="en-US" dirty="0"/>
              <a:t>第九章</a:t>
            </a:r>
          </a:p>
        </p:txBody>
      </p:sp>
      <p:sp>
        <p:nvSpPr>
          <p:cNvPr id="5" name="文本占位符 4">
            <a:extLst>
              <a:ext uri="{FF2B5EF4-FFF2-40B4-BE49-F238E27FC236}">
                <a16:creationId xmlns:a16="http://schemas.microsoft.com/office/drawing/2014/main" id="{A0DCCB73-5185-7E40-9FA1-D8BE27709DB1}"/>
              </a:ext>
            </a:extLst>
          </p:cNvPr>
          <p:cNvSpPr>
            <a:spLocks noGrp="1"/>
          </p:cNvSpPr>
          <p:nvPr>
            <p:ph type="body" sz="quarter" idx="11"/>
          </p:nvPr>
        </p:nvSpPr>
        <p:spPr/>
        <p:txBody>
          <a:bodyPr/>
          <a:lstStyle/>
          <a:p>
            <a:r>
              <a:rPr lang="zh-CN" altLang="en-US" dirty="0"/>
              <a:t>法律文书写作</a:t>
            </a:r>
          </a:p>
        </p:txBody>
      </p:sp>
      <p:sp>
        <p:nvSpPr>
          <p:cNvPr id="6" name="文本占位符 5">
            <a:extLst>
              <a:ext uri="{FF2B5EF4-FFF2-40B4-BE49-F238E27FC236}">
                <a16:creationId xmlns:a16="http://schemas.microsoft.com/office/drawing/2014/main" id="{1CA3143C-829D-77DD-0CA7-D262A3499F5A}"/>
              </a:ext>
            </a:extLst>
          </p:cNvPr>
          <p:cNvSpPr>
            <a:spLocks noGrp="1"/>
          </p:cNvSpPr>
          <p:nvPr>
            <p:ph type="body" sz="quarter" idx="12"/>
          </p:nvPr>
        </p:nvSpPr>
        <p:spPr/>
        <p:txBody>
          <a:bodyPr/>
          <a:lstStyle/>
          <a:p>
            <a:r>
              <a:rPr lang="en-US" altLang="zh-CN" dirty="0"/>
              <a:t>•	</a:t>
            </a:r>
            <a:r>
              <a:rPr lang="zh-CN" altLang="en-US" dirty="0"/>
              <a:t>了解法律文书的基本概念与分类。</a:t>
            </a:r>
          </a:p>
          <a:p>
            <a:r>
              <a:rPr lang="en-US" altLang="zh-CN" dirty="0"/>
              <a:t>•	</a:t>
            </a:r>
            <a:r>
              <a:rPr lang="zh-CN" altLang="en-US" dirty="0"/>
              <a:t>掌握常见法律文书如起诉状、答辩状的写作格式。</a:t>
            </a:r>
          </a:p>
          <a:p>
            <a:r>
              <a:rPr lang="en-US" altLang="zh-CN" dirty="0"/>
              <a:t>•	</a:t>
            </a:r>
            <a:r>
              <a:rPr lang="zh-CN" altLang="en-US" dirty="0"/>
              <a:t>理解 </a:t>
            </a:r>
            <a:r>
              <a:rPr lang="en-US" altLang="zh-CN" dirty="0"/>
              <a:t>AI </a:t>
            </a:r>
            <a:r>
              <a:rPr lang="zh-CN" altLang="en-US" dirty="0"/>
              <a:t>在法律文书写作中的辅助作用与局限。</a:t>
            </a:r>
          </a:p>
        </p:txBody>
      </p:sp>
    </p:spTree>
    <p:extLst>
      <p:ext uri="{BB962C8B-B14F-4D97-AF65-F5344CB8AC3E}">
        <p14:creationId xmlns:p14="http://schemas.microsoft.com/office/powerpoint/2010/main" val="286593158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DCCA80-664D-808B-5960-043336AA13F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9B3BB75-E912-90B9-9E73-81C75BC744C8}"/>
              </a:ext>
            </a:extLst>
          </p:cNvPr>
          <p:cNvSpPr>
            <a:spLocks noGrp="1"/>
          </p:cNvSpPr>
          <p:nvPr>
            <p:ph type="body" sz="quarter" idx="10"/>
          </p:nvPr>
        </p:nvSpPr>
        <p:spPr/>
        <p:txBody>
          <a:bodyPr/>
          <a:lstStyle/>
          <a:p>
            <a:r>
              <a:rPr lang="zh-CN" altLang="en-US" dirty="0"/>
              <a:t>第九章</a:t>
            </a:r>
          </a:p>
        </p:txBody>
      </p:sp>
      <p:sp>
        <p:nvSpPr>
          <p:cNvPr id="5" name="文本占位符 4">
            <a:extLst>
              <a:ext uri="{FF2B5EF4-FFF2-40B4-BE49-F238E27FC236}">
                <a16:creationId xmlns:a16="http://schemas.microsoft.com/office/drawing/2014/main" id="{43705CF5-1758-E6E8-539D-4806AA513808}"/>
              </a:ext>
            </a:extLst>
          </p:cNvPr>
          <p:cNvSpPr>
            <a:spLocks noGrp="1"/>
          </p:cNvSpPr>
          <p:nvPr>
            <p:ph type="body" sz="quarter" idx="11"/>
          </p:nvPr>
        </p:nvSpPr>
        <p:spPr/>
        <p:txBody>
          <a:bodyPr/>
          <a:lstStyle/>
          <a:p>
            <a:r>
              <a:rPr lang="zh-CN" altLang="en-US" dirty="0"/>
              <a:t>法律文书写作</a:t>
            </a:r>
          </a:p>
        </p:txBody>
      </p:sp>
      <p:sp>
        <p:nvSpPr>
          <p:cNvPr id="6" name="文本占位符 5">
            <a:extLst>
              <a:ext uri="{FF2B5EF4-FFF2-40B4-BE49-F238E27FC236}">
                <a16:creationId xmlns:a16="http://schemas.microsoft.com/office/drawing/2014/main" id="{01F3660A-8A80-7DC5-1189-F139BDBBD8EA}"/>
              </a:ext>
            </a:extLst>
          </p:cNvPr>
          <p:cNvSpPr>
            <a:spLocks noGrp="1"/>
          </p:cNvSpPr>
          <p:nvPr>
            <p:ph type="body" sz="quarter" idx="12"/>
          </p:nvPr>
        </p:nvSpPr>
        <p:spPr/>
        <p:txBody>
          <a:bodyPr/>
          <a:lstStyle/>
          <a:p>
            <a:r>
              <a:rPr lang="en-US" altLang="zh-CN" dirty="0"/>
              <a:t>•	</a:t>
            </a:r>
            <a:r>
              <a:rPr lang="zh-CN" altLang="en-US" dirty="0"/>
              <a:t>能够准确理解法律文书的法律效力与适用范围。</a:t>
            </a:r>
          </a:p>
          <a:p>
            <a:r>
              <a:rPr lang="en-US" altLang="zh-CN" dirty="0"/>
              <a:t>•	</a:t>
            </a:r>
            <a:r>
              <a:rPr lang="zh-CN" altLang="en-US" dirty="0"/>
              <a:t>能撰写基本法律文书，表达合法诉求。</a:t>
            </a:r>
          </a:p>
          <a:p>
            <a:r>
              <a:rPr lang="en-US" altLang="zh-CN" dirty="0"/>
              <a:t>•	</a:t>
            </a:r>
            <a:r>
              <a:rPr lang="zh-CN" altLang="en-US" dirty="0"/>
              <a:t>能够对输入 </a:t>
            </a:r>
            <a:r>
              <a:rPr lang="en-US" altLang="zh-CN" dirty="0"/>
              <a:t>AI </a:t>
            </a:r>
            <a:r>
              <a:rPr lang="zh-CN" altLang="en-US" dirty="0"/>
              <a:t>的法律文书素材进行隐私脱敏处理，能够对 </a:t>
            </a:r>
            <a:r>
              <a:rPr lang="en-US" altLang="zh-CN" dirty="0"/>
              <a:t>AI </a:t>
            </a:r>
            <a:r>
              <a:rPr lang="zh-CN" altLang="en-US" dirty="0"/>
              <a:t>推荐的法条进行时效性与准确性核验。</a:t>
            </a:r>
          </a:p>
        </p:txBody>
      </p:sp>
    </p:spTree>
    <p:extLst>
      <p:ext uri="{BB962C8B-B14F-4D97-AF65-F5344CB8AC3E}">
        <p14:creationId xmlns:p14="http://schemas.microsoft.com/office/powerpoint/2010/main" val="251926881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76AF5D-0141-6FA5-47D4-5F107F54CC8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9D8636B-9929-998C-28E6-473738C0D690}"/>
              </a:ext>
            </a:extLst>
          </p:cNvPr>
          <p:cNvSpPr>
            <a:spLocks noGrp="1"/>
          </p:cNvSpPr>
          <p:nvPr>
            <p:ph type="body" sz="quarter" idx="11"/>
          </p:nvPr>
        </p:nvSpPr>
        <p:spPr>
          <a:xfrm>
            <a:off x="337294" y="1461715"/>
            <a:ext cx="11275585" cy="4602991"/>
          </a:xfrm>
        </p:spPr>
        <p:txBody>
          <a:bodyPr/>
          <a:lstStyle/>
          <a:p>
            <a:r>
              <a:rPr lang="zh-CN" altLang="en-US" dirty="0"/>
              <a:t>四、应用文写作的结构</a:t>
            </a:r>
            <a:endParaRPr lang="en-US" altLang="zh-CN" dirty="0"/>
          </a:p>
          <a:p>
            <a:r>
              <a:rPr lang="zh-CN" altLang="en-US" dirty="0"/>
              <a:t>（二）结构的作用</a:t>
            </a:r>
            <a:endParaRPr lang="en-US" altLang="zh-CN" dirty="0"/>
          </a:p>
          <a:p>
            <a:r>
              <a:rPr lang="en-US" altLang="zh-CN" dirty="0"/>
              <a:t>1. </a:t>
            </a:r>
            <a:r>
              <a:rPr lang="zh-CN" altLang="en-US" dirty="0"/>
              <a:t>言之有体：体现文体特征</a:t>
            </a:r>
            <a:endParaRPr lang="en-US" altLang="zh-CN" dirty="0"/>
          </a:p>
          <a:p>
            <a:r>
              <a:rPr lang="zh-CN" altLang="en-US" dirty="0"/>
              <a:t>应用文是一种程式化较强的文体，不同类型的文书往往具有固定的格式和结构要求。例如，公务文书通常采用“依据</a:t>
            </a:r>
            <a:r>
              <a:rPr lang="en-US" altLang="zh-CN" dirty="0"/>
              <a:t>—</a:t>
            </a:r>
            <a:r>
              <a:rPr lang="zh-CN" altLang="en-US" dirty="0"/>
              <a:t>目的</a:t>
            </a:r>
            <a:r>
              <a:rPr lang="en-US" altLang="zh-CN" dirty="0"/>
              <a:t>—</a:t>
            </a:r>
            <a:r>
              <a:rPr lang="zh-CN" altLang="en-US" dirty="0"/>
              <a:t>事项</a:t>
            </a:r>
            <a:r>
              <a:rPr lang="en-US" altLang="zh-CN" dirty="0"/>
              <a:t>—</a:t>
            </a:r>
            <a:r>
              <a:rPr lang="zh-CN" altLang="en-US" dirty="0"/>
              <a:t>要求”的结构；总结类文书多采用 “成绩</a:t>
            </a:r>
            <a:r>
              <a:rPr lang="en-US" altLang="zh-CN" dirty="0"/>
              <a:t>—</a:t>
            </a:r>
            <a:r>
              <a:rPr lang="zh-CN" altLang="en-US" dirty="0"/>
              <a:t>经验</a:t>
            </a:r>
            <a:r>
              <a:rPr lang="en-US" altLang="zh-CN" dirty="0"/>
              <a:t>—</a:t>
            </a:r>
            <a:r>
              <a:rPr lang="zh-CN" altLang="en-US" dirty="0"/>
              <a:t>问题</a:t>
            </a:r>
            <a:r>
              <a:rPr lang="en-US" altLang="zh-CN" dirty="0"/>
              <a:t>—</a:t>
            </a:r>
            <a:r>
              <a:rPr lang="zh-CN" altLang="en-US" dirty="0"/>
              <a:t>打算”的结构；报告类文书常采用“背景</a:t>
            </a:r>
            <a:r>
              <a:rPr lang="en-US" altLang="zh-CN" dirty="0"/>
              <a:t>—</a:t>
            </a:r>
            <a:r>
              <a:rPr lang="zh-CN" altLang="en-US" dirty="0"/>
              <a:t>过程</a:t>
            </a:r>
            <a:r>
              <a:rPr lang="en-US" altLang="zh-CN" dirty="0"/>
              <a:t>—</a:t>
            </a:r>
            <a:r>
              <a:rPr lang="zh-CN" altLang="en-US" dirty="0"/>
              <a:t>分析</a:t>
            </a:r>
            <a:r>
              <a:rPr lang="en-US" altLang="zh-CN" dirty="0"/>
              <a:t>—</a:t>
            </a:r>
            <a:r>
              <a:rPr lang="zh-CN" altLang="en-US" dirty="0"/>
              <a:t>建议”的结构；合同类文书则强调条款式排列，分项列明权利义务。</a:t>
            </a:r>
          </a:p>
          <a:p>
            <a:r>
              <a:rPr lang="zh-CN" altLang="en-US" dirty="0"/>
              <a:t>这些固定结构不仅有助于规范写作，也有利于提高沟通效率，体现出应用文“言之有体”的特点。</a:t>
            </a:r>
            <a:endParaRPr lang="en-US" altLang="zh-CN" dirty="0"/>
          </a:p>
        </p:txBody>
      </p:sp>
      <p:sp>
        <p:nvSpPr>
          <p:cNvPr id="4" name="文本占位符 3">
            <a:extLst>
              <a:ext uri="{FF2B5EF4-FFF2-40B4-BE49-F238E27FC236}">
                <a16:creationId xmlns:a16="http://schemas.microsoft.com/office/drawing/2014/main" id="{E993888A-6452-813B-A060-1FB11FC5604D}"/>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133415666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1DFC5B-82FD-C42E-DEFB-A04928939B8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4DA989D-B147-7876-B083-64465BCB1D3A}"/>
              </a:ext>
            </a:extLst>
          </p:cNvPr>
          <p:cNvSpPr>
            <a:spLocks noGrp="1"/>
          </p:cNvSpPr>
          <p:nvPr>
            <p:ph type="body" sz="quarter" idx="10"/>
          </p:nvPr>
        </p:nvSpPr>
        <p:spPr/>
        <p:txBody>
          <a:bodyPr/>
          <a:lstStyle/>
          <a:p>
            <a:r>
              <a:rPr lang="zh-CN" altLang="en-US" dirty="0"/>
              <a:t>第九章</a:t>
            </a:r>
          </a:p>
        </p:txBody>
      </p:sp>
      <p:sp>
        <p:nvSpPr>
          <p:cNvPr id="5" name="文本占位符 4">
            <a:extLst>
              <a:ext uri="{FF2B5EF4-FFF2-40B4-BE49-F238E27FC236}">
                <a16:creationId xmlns:a16="http://schemas.microsoft.com/office/drawing/2014/main" id="{66623069-9BFD-E996-9A02-0357E939EDAB}"/>
              </a:ext>
            </a:extLst>
          </p:cNvPr>
          <p:cNvSpPr>
            <a:spLocks noGrp="1"/>
          </p:cNvSpPr>
          <p:nvPr>
            <p:ph type="body" sz="quarter" idx="11"/>
          </p:nvPr>
        </p:nvSpPr>
        <p:spPr/>
        <p:txBody>
          <a:bodyPr/>
          <a:lstStyle/>
          <a:p>
            <a:r>
              <a:rPr lang="zh-CN" altLang="en-US" dirty="0"/>
              <a:t>法律文书写作</a:t>
            </a:r>
          </a:p>
        </p:txBody>
      </p:sp>
      <p:sp>
        <p:nvSpPr>
          <p:cNvPr id="6" name="文本占位符 5">
            <a:extLst>
              <a:ext uri="{FF2B5EF4-FFF2-40B4-BE49-F238E27FC236}">
                <a16:creationId xmlns:a16="http://schemas.microsoft.com/office/drawing/2014/main" id="{90E1A388-BB1E-E5EF-141D-8D62B8142618}"/>
              </a:ext>
            </a:extLst>
          </p:cNvPr>
          <p:cNvSpPr>
            <a:spLocks noGrp="1"/>
          </p:cNvSpPr>
          <p:nvPr>
            <p:ph type="body" sz="quarter" idx="12"/>
          </p:nvPr>
        </p:nvSpPr>
        <p:spPr/>
        <p:txBody>
          <a:bodyPr/>
          <a:lstStyle/>
          <a:p>
            <a:r>
              <a:rPr lang="en-US" altLang="zh-CN" dirty="0"/>
              <a:t>•	</a:t>
            </a:r>
            <a:r>
              <a:rPr lang="zh-CN" altLang="en-US" dirty="0"/>
              <a:t>增强法治观念，提升法律素养。</a:t>
            </a:r>
          </a:p>
          <a:p>
            <a:r>
              <a:rPr lang="en-US" altLang="zh-CN" dirty="0"/>
              <a:t>•	</a:t>
            </a:r>
            <a:r>
              <a:rPr lang="zh-CN" altLang="en-US" dirty="0"/>
              <a:t>培养理性表达、依法维权的意识。</a:t>
            </a:r>
          </a:p>
          <a:p>
            <a:r>
              <a:rPr lang="en-US" altLang="zh-CN" dirty="0"/>
              <a:t>•	</a:t>
            </a:r>
            <a:r>
              <a:rPr lang="zh-CN" altLang="en-US" dirty="0"/>
              <a:t>培养审慎使用 </a:t>
            </a:r>
            <a:r>
              <a:rPr lang="en-US" altLang="zh-CN" dirty="0"/>
              <a:t>AI </a:t>
            </a:r>
            <a:r>
              <a:rPr lang="zh-CN" altLang="en-US" dirty="0"/>
              <a:t>的法律风险防范意识。</a:t>
            </a:r>
          </a:p>
        </p:txBody>
      </p:sp>
    </p:spTree>
    <p:extLst>
      <p:ext uri="{BB962C8B-B14F-4D97-AF65-F5344CB8AC3E}">
        <p14:creationId xmlns:p14="http://schemas.microsoft.com/office/powerpoint/2010/main" val="366597821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4880DC9C-9BFE-577B-6791-724D8BC212CF}"/>
              </a:ext>
            </a:extLst>
          </p:cNvPr>
          <p:cNvSpPr>
            <a:spLocks noGrp="1"/>
          </p:cNvSpPr>
          <p:nvPr>
            <p:ph type="body" sz="quarter" idx="11"/>
          </p:nvPr>
        </p:nvSpPr>
        <p:spPr/>
        <p:txBody>
          <a:bodyPr/>
          <a:lstStyle/>
          <a:p>
            <a:r>
              <a:rPr lang="zh-CN" altLang="en-US" dirty="0"/>
              <a:t>第一节</a:t>
            </a:r>
          </a:p>
        </p:txBody>
      </p:sp>
      <p:sp>
        <p:nvSpPr>
          <p:cNvPr id="6" name="文本占位符 5">
            <a:extLst>
              <a:ext uri="{FF2B5EF4-FFF2-40B4-BE49-F238E27FC236}">
                <a16:creationId xmlns:a16="http://schemas.microsoft.com/office/drawing/2014/main" id="{E65765A4-A253-CAF8-7948-E3EED7D64E10}"/>
              </a:ext>
            </a:extLst>
          </p:cNvPr>
          <p:cNvSpPr>
            <a:spLocks noGrp="1"/>
          </p:cNvSpPr>
          <p:nvPr>
            <p:ph type="body" sz="quarter" idx="12"/>
          </p:nvPr>
        </p:nvSpPr>
        <p:spPr/>
        <p:txBody>
          <a:bodyPr/>
          <a:lstStyle/>
          <a:p>
            <a:r>
              <a:rPr lang="zh-CN" altLang="en-US" dirty="0"/>
              <a:t>法律文书概述</a:t>
            </a:r>
          </a:p>
        </p:txBody>
      </p:sp>
    </p:spTree>
    <p:extLst>
      <p:ext uri="{BB962C8B-B14F-4D97-AF65-F5344CB8AC3E}">
        <p14:creationId xmlns:p14="http://schemas.microsoft.com/office/powerpoint/2010/main" val="67709999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B8547881-ECD3-ADE1-D697-E7D420D88190}"/>
              </a:ext>
            </a:extLst>
          </p:cNvPr>
          <p:cNvSpPr>
            <a:spLocks noGrp="1"/>
          </p:cNvSpPr>
          <p:nvPr>
            <p:ph type="body" sz="quarter" idx="11"/>
          </p:nvPr>
        </p:nvSpPr>
        <p:spPr>
          <a:xfrm>
            <a:off x="337294" y="2731291"/>
            <a:ext cx="11275585" cy="2063835"/>
          </a:xfrm>
        </p:spPr>
        <p:txBody>
          <a:bodyPr/>
          <a:lstStyle/>
          <a:p>
            <a:r>
              <a:rPr lang="zh-CN" altLang="en-US" dirty="0"/>
              <a:t>一、法律文书的概念</a:t>
            </a:r>
            <a:endParaRPr lang="en-US" altLang="zh-CN" dirty="0"/>
          </a:p>
          <a:p>
            <a:r>
              <a:rPr lang="zh-CN" altLang="en-US" dirty="0"/>
              <a:t>法律文书是指与法律活动、法律事务密切相关的书面材料，是表达法律行为、记录法律事实、反映法律程序的重要载体。它广泛应用于司法、行政、仲裁、公证、合同签订、诉讼代理等各类法律活动中，是法律实践不可或缺的组成部分。</a:t>
            </a:r>
          </a:p>
        </p:txBody>
      </p:sp>
      <p:sp>
        <p:nvSpPr>
          <p:cNvPr id="4" name="文本占位符 3">
            <a:extLst>
              <a:ext uri="{FF2B5EF4-FFF2-40B4-BE49-F238E27FC236}">
                <a16:creationId xmlns:a16="http://schemas.microsoft.com/office/drawing/2014/main" id="{B2C9AE3E-04ED-5378-8AB0-3536C3BF35C5}"/>
              </a:ext>
            </a:extLst>
          </p:cNvPr>
          <p:cNvSpPr>
            <a:spLocks noGrp="1"/>
          </p:cNvSpPr>
          <p:nvPr>
            <p:ph type="body" sz="quarter" idx="10"/>
          </p:nvPr>
        </p:nvSpPr>
        <p:spPr/>
        <p:txBody>
          <a:bodyPr/>
          <a:lstStyle/>
          <a:p>
            <a:r>
              <a:rPr lang="zh-CN" altLang="en-US" dirty="0"/>
              <a:t>法律文书概述</a:t>
            </a:r>
          </a:p>
        </p:txBody>
      </p:sp>
    </p:spTree>
    <p:extLst>
      <p:ext uri="{BB962C8B-B14F-4D97-AF65-F5344CB8AC3E}">
        <p14:creationId xmlns:p14="http://schemas.microsoft.com/office/powerpoint/2010/main" val="155157184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2047EF-D1F3-A314-34BA-1C6831D4C6D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5A94F74-1DDE-BD2E-AE94-5A50803BFBEE}"/>
              </a:ext>
            </a:extLst>
          </p:cNvPr>
          <p:cNvSpPr>
            <a:spLocks noGrp="1"/>
          </p:cNvSpPr>
          <p:nvPr>
            <p:ph type="body" sz="quarter" idx="11"/>
          </p:nvPr>
        </p:nvSpPr>
        <p:spPr>
          <a:xfrm>
            <a:off x="337294" y="2477377"/>
            <a:ext cx="11275585" cy="2571666"/>
          </a:xfrm>
        </p:spPr>
        <p:txBody>
          <a:bodyPr/>
          <a:lstStyle/>
          <a:p>
            <a:r>
              <a:rPr lang="zh-CN" altLang="en-US" dirty="0"/>
              <a:t>二、法律文书的特点</a:t>
            </a:r>
            <a:endParaRPr lang="en-US" altLang="zh-CN" dirty="0"/>
          </a:p>
          <a:p>
            <a:r>
              <a:rPr lang="zh-CN" altLang="en-US" dirty="0"/>
              <a:t>（一）专业性强</a:t>
            </a:r>
            <a:endParaRPr lang="en-US" altLang="zh-CN" dirty="0"/>
          </a:p>
          <a:p>
            <a:r>
              <a:rPr lang="zh-CN" altLang="en-US" dirty="0"/>
              <a:t>法律文书的内容涉及法律知识、法律术语和法律程序，要求撰写者具备一定的法律素养和专业背景。无论是司法机关制作的文书，还是当事人提交的文书，都必须符合法律规范和司法实践的要求，语言表达要准确、严谨，逻辑结构要清晰。</a:t>
            </a:r>
          </a:p>
        </p:txBody>
      </p:sp>
      <p:sp>
        <p:nvSpPr>
          <p:cNvPr id="4" name="文本占位符 3">
            <a:extLst>
              <a:ext uri="{FF2B5EF4-FFF2-40B4-BE49-F238E27FC236}">
                <a16:creationId xmlns:a16="http://schemas.microsoft.com/office/drawing/2014/main" id="{CE372E7F-C068-2416-5AA2-EFEB853C78A9}"/>
              </a:ext>
            </a:extLst>
          </p:cNvPr>
          <p:cNvSpPr>
            <a:spLocks noGrp="1"/>
          </p:cNvSpPr>
          <p:nvPr>
            <p:ph type="body" sz="quarter" idx="10"/>
          </p:nvPr>
        </p:nvSpPr>
        <p:spPr/>
        <p:txBody>
          <a:bodyPr/>
          <a:lstStyle/>
          <a:p>
            <a:r>
              <a:rPr lang="zh-CN" altLang="en-US" dirty="0"/>
              <a:t>法律文书概述</a:t>
            </a:r>
          </a:p>
        </p:txBody>
      </p:sp>
    </p:spTree>
    <p:extLst>
      <p:ext uri="{BB962C8B-B14F-4D97-AF65-F5344CB8AC3E}">
        <p14:creationId xmlns:p14="http://schemas.microsoft.com/office/powerpoint/2010/main" val="365283296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0938FD-BD15-7212-8926-A39517ECF45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B0EDC23-43AE-A29D-07F4-677363D0B79B}"/>
              </a:ext>
            </a:extLst>
          </p:cNvPr>
          <p:cNvSpPr>
            <a:spLocks noGrp="1"/>
          </p:cNvSpPr>
          <p:nvPr>
            <p:ph type="body" sz="quarter" idx="11"/>
          </p:nvPr>
        </p:nvSpPr>
        <p:spPr>
          <a:xfrm>
            <a:off x="337294" y="2477378"/>
            <a:ext cx="11275585" cy="2571666"/>
          </a:xfrm>
        </p:spPr>
        <p:txBody>
          <a:bodyPr/>
          <a:lstStyle/>
          <a:p>
            <a:r>
              <a:rPr lang="zh-CN" altLang="en-US" dirty="0"/>
              <a:t>二、法律文书的特点</a:t>
            </a:r>
            <a:endParaRPr lang="en-US" altLang="zh-CN" dirty="0"/>
          </a:p>
          <a:p>
            <a:r>
              <a:rPr lang="zh-CN" altLang="en-US" dirty="0"/>
              <a:t>（二）针对性强</a:t>
            </a:r>
            <a:endParaRPr lang="en-US" altLang="zh-CN" dirty="0"/>
          </a:p>
          <a:p>
            <a:r>
              <a:rPr lang="zh-CN" altLang="en-US" dirty="0"/>
              <a:t>法律文书的撰写通常围绕具体的法律问题展开，具有明确的对象和目的。例如，起诉状是针对特定被告提出的诉讼请求，答辩状是针对起诉状进行的回应，这些文书都必须紧扣案件事实和法律依据，具有极强的针对性。</a:t>
            </a:r>
          </a:p>
        </p:txBody>
      </p:sp>
      <p:sp>
        <p:nvSpPr>
          <p:cNvPr id="4" name="文本占位符 3">
            <a:extLst>
              <a:ext uri="{FF2B5EF4-FFF2-40B4-BE49-F238E27FC236}">
                <a16:creationId xmlns:a16="http://schemas.microsoft.com/office/drawing/2014/main" id="{035FEE0D-19CE-196E-5ABB-8964CD920C0E}"/>
              </a:ext>
            </a:extLst>
          </p:cNvPr>
          <p:cNvSpPr>
            <a:spLocks noGrp="1"/>
          </p:cNvSpPr>
          <p:nvPr>
            <p:ph type="body" sz="quarter" idx="10"/>
          </p:nvPr>
        </p:nvSpPr>
        <p:spPr/>
        <p:txBody>
          <a:bodyPr/>
          <a:lstStyle/>
          <a:p>
            <a:r>
              <a:rPr lang="zh-CN" altLang="en-US" dirty="0"/>
              <a:t>法律文书概述</a:t>
            </a:r>
          </a:p>
        </p:txBody>
      </p:sp>
    </p:spTree>
    <p:extLst>
      <p:ext uri="{BB962C8B-B14F-4D97-AF65-F5344CB8AC3E}">
        <p14:creationId xmlns:p14="http://schemas.microsoft.com/office/powerpoint/2010/main" val="152797665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386F8E-C763-DB95-3E92-D11A1866952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47F0F74-0FC2-F23A-6695-FFE67EC28E51}"/>
              </a:ext>
            </a:extLst>
          </p:cNvPr>
          <p:cNvSpPr>
            <a:spLocks noGrp="1"/>
          </p:cNvSpPr>
          <p:nvPr>
            <p:ph type="body" sz="quarter" idx="11"/>
          </p:nvPr>
        </p:nvSpPr>
        <p:spPr>
          <a:xfrm>
            <a:off x="337294" y="2223463"/>
            <a:ext cx="11275585" cy="3079497"/>
          </a:xfrm>
        </p:spPr>
        <p:txBody>
          <a:bodyPr/>
          <a:lstStyle/>
          <a:p>
            <a:r>
              <a:rPr lang="zh-CN" altLang="en-US" dirty="0"/>
              <a:t>二、法律文书的特点</a:t>
            </a:r>
            <a:endParaRPr lang="en-US" altLang="zh-CN" dirty="0"/>
          </a:p>
          <a:p>
            <a:r>
              <a:rPr lang="zh-CN" altLang="en-US" dirty="0"/>
              <a:t>（三）法律效力明确</a:t>
            </a:r>
            <a:endParaRPr lang="en-US" altLang="zh-CN" dirty="0"/>
          </a:p>
          <a:p>
            <a:r>
              <a:rPr lang="zh-CN" altLang="en-US" dirty="0"/>
              <a:t>法律文书一旦依法制作并签署，即具有法律效力。例如，法院的判决书一经生效，即具有强制执行力；当事人签署的合同文书具有法律约束力。因此，文书的制作、签署和使用必须严格依法进行，任何违反法律规定的文书内容都可能无效，甚至承担相应的法律责任。</a:t>
            </a:r>
          </a:p>
        </p:txBody>
      </p:sp>
      <p:sp>
        <p:nvSpPr>
          <p:cNvPr id="4" name="文本占位符 3">
            <a:extLst>
              <a:ext uri="{FF2B5EF4-FFF2-40B4-BE49-F238E27FC236}">
                <a16:creationId xmlns:a16="http://schemas.microsoft.com/office/drawing/2014/main" id="{31E60003-EB82-EE5C-B12B-EB5F3388052F}"/>
              </a:ext>
            </a:extLst>
          </p:cNvPr>
          <p:cNvSpPr>
            <a:spLocks noGrp="1"/>
          </p:cNvSpPr>
          <p:nvPr>
            <p:ph type="body" sz="quarter" idx="10"/>
          </p:nvPr>
        </p:nvSpPr>
        <p:spPr/>
        <p:txBody>
          <a:bodyPr/>
          <a:lstStyle/>
          <a:p>
            <a:r>
              <a:rPr lang="zh-CN" altLang="en-US" dirty="0"/>
              <a:t>法律文书概述</a:t>
            </a:r>
          </a:p>
        </p:txBody>
      </p:sp>
    </p:spTree>
    <p:extLst>
      <p:ext uri="{BB962C8B-B14F-4D97-AF65-F5344CB8AC3E}">
        <p14:creationId xmlns:p14="http://schemas.microsoft.com/office/powerpoint/2010/main" val="122056011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598370-ADC9-ACB3-9E4D-C1278EE6F58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B2C0397-46FE-2C5E-BD4A-5FE6A741C153}"/>
              </a:ext>
            </a:extLst>
          </p:cNvPr>
          <p:cNvSpPr>
            <a:spLocks noGrp="1"/>
          </p:cNvSpPr>
          <p:nvPr>
            <p:ph type="body" sz="quarter" idx="11"/>
          </p:nvPr>
        </p:nvSpPr>
        <p:spPr>
          <a:xfrm>
            <a:off x="337294" y="2477379"/>
            <a:ext cx="11275585" cy="2571666"/>
          </a:xfrm>
        </p:spPr>
        <p:txBody>
          <a:bodyPr/>
          <a:lstStyle/>
          <a:p>
            <a:r>
              <a:rPr lang="zh-CN" altLang="en-US" dirty="0"/>
              <a:t>二、法律文书的特点</a:t>
            </a:r>
            <a:endParaRPr lang="en-US" altLang="zh-CN" dirty="0"/>
          </a:p>
          <a:p>
            <a:r>
              <a:rPr lang="zh-CN" altLang="en-US" dirty="0"/>
              <a:t>（四）内容真实、依据充分</a:t>
            </a:r>
            <a:endParaRPr lang="en-US" altLang="zh-CN" dirty="0"/>
          </a:p>
          <a:p>
            <a:r>
              <a:rPr lang="zh-CN" altLang="en-US" dirty="0"/>
              <a:t>法律文书必须以事实为依据，以法律为准绳。无论是司法机关还是当事人制作的文书，都必须如实反映案件事实，引用法律条文要准确无误，论证逻辑要严密，避免主观臆断或虚假陈述。</a:t>
            </a:r>
          </a:p>
        </p:txBody>
      </p:sp>
      <p:sp>
        <p:nvSpPr>
          <p:cNvPr id="4" name="文本占位符 3">
            <a:extLst>
              <a:ext uri="{FF2B5EF4-FFF2-40B4-BE49-F238E27FC236}">
                <a16:creationId xmlns:a16="http://schemas.microsoft.com/office/drawing/2014/main" id="{3CC49599-6C92-F347-912E-4C245CB5612B}"/>
              </a:ext>
            </a:extLst>
          </p:cNvPr>
          <p:cNvSpPr>
            <a:spLocks noGrp="1"/>
          </p:cNvSpPr>
          <p:nvPr>
            <p:ph type="body" sz="quarter" idx="10"/>
          </p:nvPr>
        </p:nvSpPr>
        <p:spPr/>
        <p:txBody>
          <a:bodyPr/>
          <a:lstStyle/>
          <a:p>
            <a:r>
              <a:rPr lang="zh-CN" altLang="en-US" dirty="0"/>
              <a:t>法律文书概述</a:t>
            </a:r>
          </a:p>
        </p:txBody>
      </p:sp>
    </p:spTree>
    <p:extLst>
      <p:ext uri="{BB962C8B-B14F-4D97-AF65-F5344CB8AC3E}">
        <p14:creationId xmlns:p14="http://schemas.microsoft.com/office/powerpoint/2010/main" val="131677752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3074C6-FFC6-1F3A-7607-001021BAD41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AB2F6A3-37D1-B306-CEAF-DA06FF3A3F38}"/>
              </a:ext>
            </a:extLst>
          </p:cNvPr>
          <p:cNvSpPr>
            <a:spLocks noGrp="1"/>
          </p:cNvSpPr>
          <p:nvPr>
            <p:ph type="body" sz="quarter" idx="11"/>
          </p:nvPr>
        </p:nvSpPr>
        <p:spPr>
          <a:xfrm>
            <a:off x="337294" y="2223464"/>
            <a:ext cx="11275585" cy="3079497"/>
          </a:xfrm>
        </p:spPr>
        <p:txBody>
          <a:bodyPr/>
          <a:lstStyle/>
          <a:p>
            <a:r>
              <a:rPr lang="zh-CN" altLang="en-US" dirty="0"/>
              <a:t>二、法律文书的特点</a:t>
            </a:r>
            <a:endParaRPr lang="en-US" altLang="zh-CN" dirty="0"/>
          </a:p>
          <a:p>
            <a:r>
              <a:rPr lang="zh-CN" altLang="en-US" dirty="0"/>
              <a:t>（五）程序规范、格式统一</a:t>
            </a:r>
            <a:endParaRPr lang="en-US" altLang="zh-CN" dirty="0"/>
          </a:p>
          <a:p>
            <a:r>
              <a:rPr lang="zh-CN" altLang="en-US" dirty="0"/>
              <a:t>法律文书的制作和使用必须遵循法定程序和格式要求。例如，起诉状必须包含原告、被告的基本信息、诉讼请求、事实与理由等基本要素；法院判决书则必须包括案由、审理经过、事实认定、裁判理由、判决结果等部分。格式的统一和程序的规范有助于提高文书的可读性、权威性和法律效力。</a:t>
            </a:r>
          </a:p>
        </p:txBody>
      </p:sp>
      <p:sp>
        <p:nvSpPr>
          <p:cNvPr id="4" name="文本占位符 3">
            <a:extLst>
              <a:ext uri="{FF2B5EF4-FFF2-40B4-BE49-F238E27FC236}">
                <a16:creationId xmlns:a16="http://schemas.microsoft.com/office/drawing/2014/main" id="{7C6CBD8D-3D27-352F-2AFA-09ACB49A08AD}"/>
              </a:ext>
            </a:extLst>
          </p:cNvPr>
          <p:cNvSpPr>
            <a:spLocks noGrp="1"/>
          </p:cNvSpPr>
          <p:nvPr>
            <p:ph type="body" sz="quarter" idx="10"/>
          </p:nvPr>
        </p:nvSpPr>
        <p:spPr/>
        <p:txBody>
          <a:bodyPr/>
          <a:lstStyle/>
          <a:p>
            <a:r>
              <a:rPr lang="zh-CN" altLang="en-US" dirty="0"/>
              <a:t>法律文书概述</a:t>
            </a:r>
          </a:p>
        </p:txBody>
      </p:sp>
    </p:spTree>
    <p:extLst>
      <p:ext uri="{BB962C8B-B14F-4D97-AF65-F5344CB8AC3E}">
        <p14:creationId xmlns:p14="http://schemas.microsoft.com/office/powerpoint/2010/main" val="263299090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CAD3FB-59B0-E6A0-3B53-A3BE79B6568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09C4018-738D-C8C4-A00B-BEC8418B8A4F}"/>
              </a:ext>
            </a:extLst>
          </p:cNvPr>
          <p:cNvSpPr>
            <a:spLocks noGrp="1"/>
          </p:cNvSpPr>
          <p:nvPr>
            <p:ph type="body" sz="quarter" idx="11"/>
          </p:nvPr>
        </p:nvSpPr>
        <p:spPr>
          <a:xfrm>
            <a:off x="337294" y="2477381"/>
            <a:ext cx="11275585" cy="2571666"/>
          </a:xfrm>
        </p:spPr>
        <p:txBody>
          <a:bodyPr/>
          <a:lstStyle/>
          <a:p>
            <a:r>
              <a:rPr lang="zh-CN" altLang="en-US" dirty="0"/>
              <a:t>三、法律文书的类型</a:t>
            </a:r>
            <a:endParaRPr lang="en-US" altLang="zh-CN" dirty="0"/>
          </a:p>
          <a:p>
            <a:r>
              <a:rPr lang="zh-CN" altLang="en-US" dirty="0"/>
              <a:t>（一）法律诉讼文书</a:t>
            </a:r>
            <a:endParaRPr lang="en-US" altLang="zh-CN" dirty="0"/>
          </a:p>
          <a:p>
            <a:r>
              <a:rPr lang="zh-CN" altLang="en-US" dirty="0"/>
              <a:t>法律诉讼文书是指在民事、刑事、行政等诉讼活动中，由当事人或其代理人向人民法院提交的，用于表达诉讼请求、陈述事实理由、维护自身权益的书面材料。它是当事人行使诉讼权利、履行诉讼义务的重要方式，也是法院审理案件的重要依据。</a:t>
            </a:r>
          </a:p>
        </p:txBody>
      </p:sp>
      <p:sp>
        <p:nvSpPr>
          <p:cNvPr id="4" name="文本占位符 3">
            <a:extLst>
              <a:ext uri="{FF2B5EF4-FFF2-40B4-BE49-F238E27FC236}">
                <a16:creationId xmlns:a16="http://schemas.microsoft.com/office/drawing/2014/main" id="{9B5D2210-3DC0-D152-98BD-3239D0D87FB2}"/>
              </a:ext>
            </a:extLst>
          </p:cNvPr>
          <p:cNvSpPr>
            <a:spLocks noGrp="1"/>
          </p:cNvSpPr>
          <p:nvPr>
            <p:ph type="body" sz="quarter" idx="10"/>
          </p:nvPr>
        </p:nvSpPr>
        <p:spPr/>
        <p:txBody>
          <a:bodyPr/>
          <a:lstStyle/>
          <a:p>
            <a:r>
              <a:rPr lang="zh-CN" altLang="en-US" dirty="0"/>
              <a:t>法律文书概述</a:t>
            </a:r>
          </a:p>
        </p:txBody>
      </p:sp>
    </p:spTree>
    <p:extLst>
      <p:ext uri="{BB962C8B-B14F-4D97-AF65-F5344CB8AC3E}">
        <p14:creationId xmlns:p14="http://schemas.microsoft.com/office/powerpoint/2010/main" val="304429043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97AB9D-77F0-1A98-5E6D-BA3B7DC98D1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75B4DF4-219A-F38F-E10E-165DF2A1AD9C}"/>
              </a:ext>
            </a:extLst>
          </p:cNvPr>
          <p:cNvSpPr>
            <a:spLocks noGrp="1"/>
          </p:cNvSpPr>
          <p:nvPr>
            <p:ph type="body" sz="quarter" idx="11"/>
          </p:nvPr>
        </p:nvSpPr>
        <p:spPr>
          <a:xfrm>
            <a:off x="337294" y="953887"/>
            <a:ext cx="11275585" cy="5618654"/>
          </a:xfrm>
        </p:spPr>
        <p:txBody>
          <a:bodyPr/>
          <a:lstStyle/>
          <a:p>
            <a:r>
              <a:rPr lang="zh-CN" altLang="en-US" dirty="0"/>
              <a:t>三、法律文书的类型</a:t>
            </a:r>
            <a:endParaRPr lang="en-US" altLang="zh-CN" dirty="0"/>
          </a:p>
          <a:p>
            <a:r>
              <a:rPr lang="zh-CN" altLang="en-US" dirty="0"/>
              <a:t>（一）法律诉讼文书</a:t>
            </a:r>
            <a:endParaRPr lang="en-US" altLang="zh-CN" dirty="0"/>
          </a:p>
          <a:p>
            <a:r>
              <a:rPr lang="zh-CN" altLang="en-US" dirty="0"/>
              <a:t>常见的法律诉讼文书包括以下几种类型。</a:t>
            </a:r>
            <a:endParaRPr lang="en-US" altLang="zh-CN" dirty="0"/>
          </a:p>
          <a:p>
            <a:pPr marL="1074738" indent="-342900">
              <a:buSzPct val="80000"/>
              <a:buFont typeface="Wingdings" panose="05000000000000000000" pitchFamily="2" charset="2"/>
              <a:buChar char="l"/>
            </a:pPr>
            <a:r>
              <a:rPr lang="zh-CN" altLang="en-US" dirty="0"/>
              <a:t>起诉状：原告向人民法院提起诉讼时提交的书面材料，用于说明诉讼请求、事实与理由。</a:t>
            </a:r>
            <a:endParaRPr lang="en-US" altLang="zh-CN" dirty="0"/>
          </a:p>
          <a:p>
            <a:pPr marL="1074738" indent="-342900">
              <a:buSzPct val="80000"/>
              <a:buFont typeface="Wingdings" panose="05000000000000000000" pitchFamily="2" charset="2"/>
              <a:buChar char="l"/>
            </a:pPr>
            <a:r>
              <a:rPr lang="zh-CN" altLang="en-US" dirty="0"/>
              <a:t>答辩状：被告在收到起诉状后，向法院提交的对起诉内容进行回应和辩解的文书。</a:t>
            </a:r>
            <a:endParaRPr lang="en-US" altLang="zh-CN" dirty="0"/>
          </a:p>
          <a:p>
            <a:pPr marL="1074738" indent="-342900">
              <a:buSzPct val="80000"/>
              <a:buFont typeface="Wingdings" panose="05000000000000000000" pitchFamily="2" charset="2"/>
              <a:buChar char="l"/>
            </a:pPr>
            <a:r>
              <a:rPr lang="zh-CN" altLang="en-US" dirty="0"/>
              <a:t>上诉状：当事人不服一审判决或裁定，依法向上一级人民法院提出上诉的文书。</a:t>
            </a:r>
            <a:endParaRPr lang="en-US" altLang="zh-CN" dirty="0"/>
          </a:p>
          <a:p>
            <a:pPr marL="1074738" indent="-342900">
              <a:buSzPct val="80000"/>
              <a:buFont typeface="Wingdings" panose="05000000000000000000" pitchFamily="2" charset="2"/>
              <a:buChar char="l"/>
            </a:pPr>
            <a:r>
              <a:rPr lang="zh-CN" altLang="en-US" dirty="0"/>
              <a:t>申诉状：当事人对已生效的裁判文书不服，依法向人民法院或人民检察院提出重新审理的请求。</a:t>
            </a:r>
            <a:endParaRPr lang="en-US" altLang="zh-CN" dirty="0"/>
          </a:p>
          <a:p>
            <a:pPr marL="1074738" indent="-342900">
              <a:buSzPct val="80000"/>
              <a:buFont typeface="Wingdings" panose="05000000000000000000" pitchFamily="2" charset="2"/>
              <a:buChar char="l"/>
            </a:pPr>
            <a:r>
              <a:rPr lang="zh-CN" altLang="en-US" dirty="0"/>
              <a:t>反诉状：在诉讼过程中，被告对原告提出与本案有关的独立诉讼请求的文书。</a:t>
            </a:r>
            <a:endParaRPr lang="en-US" altLang="zh-CN" dirty="0"/>
          </a:p>
          <a:p>
            <a:pPr marL="1074738" indent="-342900">
              <a:buSzPct val="80000"/>
              <a:buFont typeface="Wingdings" panose="05000000000000000000" pitchFamily="2" charset="2"/>
              <a:buChar char="l"/>
            </a:pPr>
            <a:r>
              <a:rPr lang="zh-CN" altLang="en-US" dirty="0"/>
              <a:t>申请执行书：当事人在判决生效后，向法院申请强制执行的文书。</a:t>
            </a:r>
          </a:p>
        </p:txBody>
      </p:sp>
      <p:sp>
        <p:nvSpPr>
          <p:cNvPr id="4" name="文本占位符 3">
            <a:extLst>
              <a:ext uri="{FF2B5EF4-FFF2-40B4-BE49-F238E27FC236}">
                <a16:creationId xmlns:a16="http://schemas.microsoft.com/office/drawing/2014/main" id="{34EF69EC-298A-4CBF-F2BA-0C38B6606E6F}"/>
              </a:ext>
            </a:extLst>
          </p:cNvPr>
          <p:cNvSpPr>
            <a:spLocks noGrp="1"/>
          </p:cNvSpPr>
          <p:nvPr>
            <p:ph type="body" sz="quarter" idx="10"/>
          </p:nvPr>
        </p:nvSpPr>
        <p:spPr/>
        <p:txBody>
          <a:bodyPr/>
          <a:lstStyle/>
          <a:p>
            <a:r>
              <a:rPr lang="zh-CN" altLang="en-US" dirty="0"/>
              <a:t>法律文书概述</a:t>
            </a:r>
          </a:p>
        </p:txBody>
      </p:sp>
    </p:spTree>
    <p:extLst>
      <p:ext uri="{BB962C8B-B14F-4D97-AF65-F5344CB8AC3E}">
        <p14:creationId xmlns:p14="http://schemas.microsoft.com/office/powerpoint/2010/main" val="372794367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95BDB4-8803-BF23-9A01-289748D5359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22E429F-6952-8CAA-8BC3-6F080366A985}"/>
              </a:ext>
            </a:extLst>
          </p:cNvPr>
          <p:cNvSpPr>
            <a:spLocks noGrp="1"/>
          </p:cNvSpPr>
          <p:nvPr>
            <p:ph type="body" sz="quarter" idx="11"/>
          </p:nvPr>
        </p:nvSpPr>
        <p:spPr>
          <a:xfrm>
            <a:off x="337294" y="1207799"/>
            <a:ext cx="11275585" cy="5110823"/>
          </a:xfrm>
        </p:spPr>
        <p:txBody>
          <a:bodyPr/>
          <a:lstStyle/>
          <a:p>
            <a:r>
              <a:rPr lang="zh-CN" altLang="en-US" dirty="0"/>
              <a:t>四、应用文写作的结构</a:t>
            </a:r>
            <a:endParaRPr lang="en-US" altLang="zh-CN" dirty="0"/>
          </a:p>
          <a:p>
            <a:r>
              <a:rPr lang="zh-CN" altLang="en-US" dirty="0"/>
              <a:t>（二）结构的作用</a:t>
            </a:r>
            <a:endParaRPr lang="en-US" altLang="zh-CN" dirty="0"/>
          </a:p>
          <a:p>
            <a:r>
              <a:rPr lang="en-US" altLang="zh-CN" dirty="0"/>
              <a:t>2. </a:t>
            </a:r>
            <a:r>
              <a:rPr lang="zh-CN" altLang="en-US" dirty="0"/>
              <a:t>言之有序：使内容条理清晰</a:t>
            </a:r>
            <a:endParaRPr lang="en-US" altLang="zh-CN" dirty="0"/>
          </a:p>
          <a:p>
            <a:r>
              <a:rPr lang="zh-CN" altLang="en-US" dirty="0"/>
              <a:t>结构的另一个重要作用在于“排序”。应用文所面对的问题往往是复杂的现实事务，涉及多方利益、多种因素。没有合理的结构安排，就难以将复杂的信息梳理清楚。</a:t>
            </a:r>
          </a:p>
          <a:p>
            <a:r>
              <a:rPr lang="zh-CN" altLang="en-US" dirty="0"/>
              <a:t>通过科学的结构设计，可以把看似零散的内容整合为一个有机整体，使材料按照一定的逻辑顺序呈现出来，便于读者理解、接受和执行。</a:t>
            </a:r>
          </a:p>
          <a:p>
            <a:r>
              <a:rPr lang="zh-CN" altLang="en-US" dirty="0"/>
              <a:t>例如，在撰写一份</a:t>
            </a:r>
            <a:r>
              <a:rPr lang="en-US" altLang="zh-CN" dirty="0"/>
              <a:t>《</a:t>
            </a:r>
            <a:r>
              <a:rPr lang="zh-CN" altLang="en-US" dirty="0"/>
              <a:t>项目可行性研究报告</a:t>
            </a:r>
            <a:r>
              <a:rPr lang="en-US" altLang="zh-CN" dirty="0"/>
              <a:t>》</a:t>
            </a:r>
            <a:r>
              <a:rPr lang="zh-CN" altLang="en-US" dirty="0"/>
              <a:t>时，如果不按“背景介绍</a:t>
            </a:r>
            <a:r>
              <a:rPr lang="en-US" altLang="zh-CN" dirty="0"/>
              <a:t>—</a:t>
            </a:r>
            <a:r>
              <a:rPr lang="zh-CN" altLang="en-US" dirty="0"/>
              <a:t>市场分析</a:t>
            </a:r>
            <a:r>
              <a:rPr lang="en-US" altLang="zh-CN" dirty="0"/>
              <a:t>—</a:t>
            </a:r>
            <a:r>
              <a:rPr lang="zh-CN" altLang="en-US" dirty="0"/>
              <a:t>技术评估</a:t>
            </a:r>
            <a:r>
              <a:rPr lang="en-US" altLang="zh-CN" dirty="0"/>
              <a:t>—</a:t>
            </a:r>
            <a:r>
              <a:rPr lang="zh-CN" altLang="en-US" dirty="0"/>
              <a:t>财务测算</a:t>
            </a:r>
            <a:r>
              <a:rPr lang="en-US" altLang="zh-CN" dirty="0"/>
              <a:t>—</a:t>
            </a:r>
            <a:r>
              <a:rPr lang="zh-CN" altLang="en-US" dirty="0"/>
              <a:t>结论建议”的逻辑顺序来组织内容，而是随意堆砌数据和观点，就会让读者难以把握重点，影响读者作出准确的判断。</a:t>
            </a:r>
            <a:endParaRPr lang="en-US" altLang="zh-CN" dirty="0"/>
          </a:p>
        </p:txBody>
      </p:sp>
      <p:sp>
        <p:nvSpPr>
          <p:cNvPr id="4" name="文本占位符 3">
            <a:extLst>
              <a:ext uri="{FF2B5EF4-FFF2-40B4-BE49-F238E27FC236}">
                <a16:creationId xmlns:a16="http://schemas.microsoft.com/office/drawing/2014/main" id="{553C7EDE-2FCE-E680-7AF8-5992B2E83378}"/>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378181626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BF62FB-7DA1-F46E-952F-EB386CDEE20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BBB133E-AC1A-85D4-ECA2-07C525B4C7FC}"/>
              </a:ext>
            </a:extLst>
          </p:cNvPr>
          <p:cNvSpPr>
            <a:spLocks noGrp="1"/>
          </p:cNvSpPr>
          <p:nvPr>
            <p:ph type="body" sz="quarter" idx="11"/>
          </p:nvPr>
        </p:nvSpPr>
        <p:spPr>
          <a:xfrm>
            <a:off x="337294" y="2477382"/>
            <a:ext cx="11275585" cy="2571666"/>
          </a:xfrm>
        </p:spPr>
        <p:txBody>
          <a:bodyPr/>
          <a:lstStyle/>
          <a:p>
            <a:r>
              <a:rPr lang="zh-CN" altLang="en-US" dirty="0"/>
              <a:t>三、法律文书的类型</a:t>
            </a:r>
            <a:endParaRPr lang="en-US" altLang="zh-CN" dirty="0"/>
          </a:p>
          <a:p>
            <a:r>
              <a:rPr lang="zh-CN" altLang="en-US" dirty="0"/>
              <a:t>（二）法律事务文书</a:t>
            </a:r>
            <a:endParaRPr lang="en-US" altLang="zh-CN" dirty="0"/>
          </a:p>
          <a:p>
            <a:r>
              <a:rPr lang="zh-CN" altLang="en-US" dirty="0"/>
              <a:t>法律事务文书是指在非诉讼法律事务中使用的各类文书，广泛应用于公证、仲裁、合同签订、行政管理、法律咨询等活动中。这类文书虽然不直接涉及法院诉讼，但同样具有法律效力或法律意义。</a:t>
            </a:r>
          </a:p>
        </p:txBody>
      </p:sp>
      <p:sp>
        <p:nvSpPr>
          <p:cNvPr id="4" name="文本占位符 3">
            <a:extLst>
              <a:ext uri="{FF2B5EF4-FFF2-40B4-BE49-F238E27FC236}">
                <a16:creationId xmlns:a16="http://schemas.microsoft.com/office/drawing/2014/main" id="{8AA05DB6-12F6-A498-B1DF-51D1D3F65C32}"/>
              </a:ext>
            </a:extLst>
          </p:cNvPr>
          <p:cNvSpPr>
            <a:spLocks noGrp="1"/>
          </p:cNvSpPr>
          <p:nvPr>
            <p:ph type="body" sz="quarter" idx="10"/>
          </p:nvPr>
        </p:nvSpPr>
        <p:spPr/>
        <p:txBody>
          <a:bodyPr/>
          <a:lstStyle/>
          <a:p>
            <a:r>
              <a:rPr lang="zh-CN" altLang="en-US" dirty="0"/>
              <a:t>法律文书概述</a:t>
            </a:r>
          </a:p>
        </p:txBody>
      </p:sp>
    </p:spTree>
    <p:extLst>
      <p:ext uri="{BB962C8B-B14F-4D97-AF65-F5344CB8AC3E}">
        <p14:creationId xmlns:p14="http://schemas.microsoft.com/office/powerpoint/2010/main" val="365776820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D537E0-11EC-5D2D-5D8E-7BF4A9939F0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8AF5707-9766-8603-9128-B7AED67DFA21}"/>
              </a:ext>
            </a:extLst>
          </p:cNvPr>
          <p:cNvSpPr>
            <a:spLocks noGrp="1"/>
          </p:cNvSpPr>
          <p:nvPr>
            <p:ph type="body" sz="quarter" idx="11"/>
          </p:nvPr>
        </p:nvSpPr>
        <p:spPr>
          <a:xfrm>
            <a:off x="337294" y="974247"/>
            <a:ext cx="11275585" cy="5577937"/>
          </a:xfrm>
        </p:spPr>
        <p:txBody>
          <a:bodyPr/>
          <a:lstStyle/>
          <a:p>
            <a:r>
              <a:rPr lang="zh-CN" altLang="en-US" sz="2000" dirty="0"/>
              <a:t>三、法律文书的类型</a:t>
            </a:r>
            <a:endParaRPr lang="en-US" altLang="zh-CN" sz="2000" dirty="0"/>
          </a:p>
          <a:p>
            <a:r>
              <a:rPr lang="zh-CN" altLang="en-US" sz="2000" dirty="0"/>
              <a:t>（二）法律事务文书</a:t>
            </a:r>
            <a:endParaRPr lang="en-US" altLang="zh-CN" sz="2000" dirty="0"/>
          </a:p>
          <a:p>
            <a:r>
              <a:rPr lang="zh-CN" altLang="en-US" sz="2000" dirty="0"/>
              <a:t>常见的法律事务文书包括以下几种类型。</a:t>
            </a:r>
            <a:endParaRPr lang="en-US" altLang="zh-CN" sz="2000" dirty="0"/>
          </a:p>
          <a:p>
            <a:pPr marL="1074738" indent="-342900">
              <a:buSzPct val="80000"/>
              <a:buFont typeface="Wingdings" panose="05000000000000000000" pitchFamily="2" charset="2"/>
              <a:buChar char="l"/>
            </a:pPr>
            <a:r>
              <a:rPr lang="zh-CN" altLang="en-US" sz="2000" dirty="0"/>
              <a:t>合同文书：如买卖合同、租赁合同、劳动合同等，是当事人之间设立、变更、终止民事权利义务关系的协议。</a:t>
            </a:r>
            <a:endParaRPr lang="en-US" altLang="zh-CN" sz="2000" dirty="0"/>
          </a:p>
          <a:p>
            <a:pPr marL="1074738" indent="-342900">
              <a:buSzPct val="80000"/>
              <a:buFont typeface="Wingdings" panose="05000000000000000000" pitchFamily="2" charset="2"/>
              <a:buChar char="l"/>
            </a:pPr>
            <a:r>
              <a:rPr lang="zh-CN" altLang="en-US" sz="2000" dirty="0"/>
              <a:t>公证文书：由公证机构出具，证明法律行为、法律事实或文书的真实性、合法性的书面材料。</a:t>
            </a:r>
            <a:endParaRPr lang="en-US" altLang="zh-CN" sz="2000" dirty="0"/>
          </a:p>
          <a:p>
            <a:pPr marL="1074738" indent="-342900">
              <a:buSzPct val="80000"/>
              <a:buFont typeface="Wingdings" panose="05000000000000000000" pitchFamily="2" charset="2"/>
              <a:buChar char="l"/>
            </a:pPr>
            <a:r>
              <a:rPr lang="zh-CN" altLang="en-US" sz="2000" dirty="0"/>
              <a:t>仲裁文书：如仲裁申请书、仲裁裁决书等，是在仲裁过程中形成的具有法律效力的文书。</a:t>
            </a:r>
            <a:endParaRPr lang="en-US" altLang="zh-CN" sz="2000" dirty="0"/>
          </a:p>
          <a:p>
            <a:pPr marL="1074738" indent="-342900">
              <a:buSzPct val="80000"/>
              <a:buFont typeface="Wingdings" panose="05000000000000000000" pitchFamily="2" charset="2"/>
              <a:buChar char="l"/>
            </a:pPr>
            <a:r>
              <a:rPr lang="zh-CN" altLang="en-US" sz="2000" dirty="0"/>
              <a:t>行政文书：如行政许可决定书、行政处罚决定书等，是行政机关在履行职责过程中制作的文书。</a:t>
            </a:r>
            <a:endParaRPr lang="en-US" altLang="zh-CN" sz="2000" dirty="0"/>
          </a:p>
          <a:p>
            <a:pPr marL="1074738" indent="-342900">
              <a:buSzPct val="80000"/>
              <a:buFont typeface="Wingdings" panose="05000000000000000000" pitchFamily="2" charset="2"/>
              <a:buChar char="l"/>
            </a:pPr>
            <a:r>
              <a:rPr lang="zh-CN" altLang="en-US" sz="2000" dirty="0"/>
              <a:t>授权委托书：当事人委托他人代为办理法律事务的书面授权文件。</a:t>
            </a:r>
            <a:endParaRPr lang="en-US" altLang="zh-CN" sz="2000" dirty="0"/>
          </a:p>
          <a:p>
            <a:pPr marL="1074738" indent="-342900">
              <a:buSzPct val="80000"/>
              <a:buFont typeface="Wingdings" panose="05000000000000000000" pitchFamily="2" charset="2"/>
              <a:buChar char="l"/>
            </a:pPr>
            <a:r>
              <a:rPr lang="zh-CN" altLang="en-US" sz="2000" dirty="0"/>
              <a:t>律师函：律师代表当事人向对方发出的法律意见书，具有一定的法律威慑力。</a:t>
            </a:r>
          </a:p>
        </p:txBody>
      </p:sp>
      <p:sp>
        <p:nvSpPr>
          <p:cNvPr id="4" name="文本占位符 3">
            <a:extLst>
              <a:ext uri="{FF2B5EF4-FFF2-40B4-BE49-F238E27FC236}">
                <a16:creationId xmlns:a16="http://schemas.microsoft.com/office/drawing/2014/main" id="{50DB845C-8141-628F-3B61-312145A61A2F}"/>
              </a:ext>
            </a:extLst>
          </p:cNvPr>
          <p:cNvSpPr>
            <a:spLocks noGrp="1"/>
          </p:cNvSpPr>
          <p:nvPr>
            <p:ph type="body" sz="quarter" idx="10"/>
          </p:nvPr>
        </p:nvSpPr>
        <p:spPr/>
        <p:txBody>
          <a:bodyPr/>
          <a:lstStyle/>
          <a:p>
            <a:r>
              <a:rPr lang="zh-CN" altLang="en-US" dirty="0"/>
              <a:t>法律文书概述</a:t>
            </a:r>
          </a:p>
        </p:txBody>
      </p:sp>
    </p:spTree>
    <p:extLst>
      <p:ext uri="{BB962C8B-B14F-4D97-AF65-F5344CB8AC3E}">
        <p14:creationId xmlns:p14="http://schemas.microsoft.com/office/powerpoint/2010/main" val="420869416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F5D883-F5ED-132D-C282-4D8D07C7F39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F3609DF-E09A-F74B-6F6D-14ECEC315ECE}"/>
              </a:ext>
            </a:extLst>
          </p:cNvPr>
          <p:cNvSpPr>
            <a:spLocks noGrp="1"/>
          </p:cNvSpPr>
          <p:nvPr>
            <p:ph type="body" sz="quarter" idx="11"/>
          </p:nvPr>
        </p:nvSpPr>
        <p:spPr/>
        <p:txBody>
          <a:bodyPr/>
          <a:lstStyle/>
          <a:p>
            <a:r>
              <a:rPr lang="zh-CN" altLang="en-US" dirty="0"/>
              <a:t>第二节</a:t>
            </a:r>
          </a:p>
        </p:txBody>
      </p:sp>
      <p:sp>
        <p:nvSpPr>
          <p:cNvPr id="2" name="文本占位符 1">
            <a:extLst>
              <a:ext uri="{FF2B5EF4-FFF2-40B4-BE49-F238E27FC236}">
                <a16:creationId xmlns:a16="http://schemas.microsoft.com/office/drawing/2014/main" id="{950CA74A-2FB6-4D43-0357-6061535F9E07}"/>
              </a:ext>
            </a:extLst>
          </p:cNvPr>
          <p:cNvSpPr>
            <a:spLocks noGrp="1"/>
          </p:cNvSpPr>
          <p:nvPr>
            <p:ph type="body" sz="quarter" idx="12"/>
          </p:nvPr>
        </p:nvSpPr>
        <p:spPr/>
        <p:txBody>
          <a:bodyPr/>
          <a:lstStyle/>
          <a:p>
            <a:r>
              <a:rPr lang="zh-CN" altLang="en-US" dirty="0"/>
              <a:t>常用法律文书写作</a:t>
            </a:r>
          </a:p>
        </p:txBody>
      </p:sp>
    </p:spTree>
    <p:extLst>
      <p:ext uri="{BB962C8B-B14F-4D97-AF65-F5344CB8AC3E}">
        <p14:creationId xmlns:p14="http://schemas.microsoft.com/office/powerpoint/2010/main" val="201273144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1F9D2877-F73D-F360-8623-92CCE399740A}"/>
              </a:ext>
            </a:extLst>
          </p:cNvPr>
          <p:cNvSpPr>
            <a:spLocks noGrp="1"/>
          </p:cNvSpPr>
          <p:nvPr>
            <p:ph type="body" sz="quarter" idx="11"/>
          </p:nvPr>
        </p:nvSpPr>
        <p:spPr>
          <a:xfrm>
            <a:off x="337294" y="2477376"/>
            <a:ext cx="11275585" cy="2571666"/>
          </a:xfrm>
        </p:spPr>
        <p:txBody>
          <a:bodyPr/>
          <a:lstStyle/>
          <a:p>
            <a:r>
              <a:rPr lang="zh-CN" altLang="en-US" dirty="0"/>
              <a:t>一、起诉状</a:t>
            </a:r>
            <a:endParaRPr lang="en-US" altLang="zh-CN" dirty="0"/>
          </a:p>
          <a:p>
            <a:r>
              <a:rPr lang="zh-CN" altLang="en-US" dirty="0"/>
              <a:t>（一）起诉状的类型</a:t>
            </a:r>
            <a:endParaRPr lang="en-US" altLang="zh-CN" dirty="0"/>
          </a:p>
          <a:p>
            <a:r>
              <a:rPr lang="en-US" altLang="zh-CN" dirty="0"/>
              <a:t>1. </a:t>
            </a:r>
            <a:r>
              <a:rPr lang="zh-CN" altLang="en-US" dirty="0"/>
              <a:t>刑事起诉状</a:t>
            </a:r>
            <a:endParaRPr lang="en-US" altLang="zh-CN" dirty="0"/>
          </a:p>
          <a:p>
            <a:r>
              <a:rPr lang="zh-CN" altLang="en-US" dirty="0"/>
              <a:t>刑事起诉状指由被害人或其法定代理人直接向人民法院提起诉讼，要求追究被告人刑事责任或附带民事责任的法律文书。通常适用于自诉刑事案件。</a:t>
            </a:r>
          </a:p>
        </p:txBody>
      </p:sp>
      <p:sp>
        <p:nvSpPr>
          <p:cNvPr id="4" name="文本占位符 3">
            <a:extLst>
              <a:ext uri="{FF2B5EF4-FFF2-40B4-BE49-F238E27FC236}">
                <a16:creationId xmlns:a16="http://schemas.microsoft.com/office/drawing/2014/main" id="{A77F09CA-3804-7779-D473-F5E704042211}"/>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38060335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BC3048-703E-705E-50F5-836D6ED4DB2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B310668-18EB-ABD0-487B-ED22914F6347}"/>
              </a:ext>
            </a:extLst>
          </p:cNvPr>
          <p:cNvSpPr>
            <a:spLocks noGrp="1"/>
          </p:cNvSpPr>
          <p:nvPr>
            <p:ph type="body" sz="quarter" idx="11"/>
          </p:nvPr>
        </p:nvSpPr>
        <p:spPr>
          <a:xfrm>
            <a:off x="337294" y="2477376"/>
            <a:ext cx="11275585" cy="2571666"/>
          </a:xfrm>
        </p:spPr>
        <p:txBody>
          <a:bodyPr/>
          <a:lstStyle/>
          <a:p>
            <a:r>
              <a:rPr lang="zh-CN" altLang="en-US" dirty="0"/>
              <a:t>一、起诉状</a:t>
            </a:r>
            <a:endParaRPr lang="en-US" altLang="zh-CN" dirty="0"/>
          </a:p>
          <a:p>
            <a:r>
              <a:rPr lang="zh-CN" altLang="en-US" dirty="0"/>
              <a:t>（一）起诉状的类型</a:t>
            </a:r>
            <a:endParaRPr lang="en-US" altLang="zh-CN" dirty="0"/>
          </a:p>
          <a:p>
            <a:r>
              <a:rPr lang="en-US" altLang="zh-CN" dirty="0"/>
              <a:t>2. </a:t>
            </a:r>
            <a:r>
              <a:rPr lang="zh-CN" altLang="en-US" dirty="0"/>
              <a:t>民事起诉状</a:t>
            </a:r>
            <a:endParaRPr lang="en-US" altLang="zh-CN" dirty="0"/>
          </a:p>
          <a:p>
            <a:r>
              <a:rPr lang="zh-CN" altLang="en-US" dirty="0"/>
              <a:t>民事起诉状是指民事案件中原告为维护自身民事权益，就有关民事权利义务争议向人民法院提出诉讼请求，要求依法追究被告人民事责任的文书。</a:t>
            </a:r>
          </a:p>
        </p:txBody>
      </p:sp>
      <p:sp>
        <p:nvSpPr>
          <p:cNvPr id="4" name="文本占位符 3">
            <a:extLst>
              <a:ext uri="{FF2B5EF4-FFF2-40B4-BE49-F238E27FC236}">
                <a16:creationId xmlns:a16="http://schemas.microsoft.com/office/drawing/2014/main" id="{B94A6666-A4A4-EF4C-4B09-EFD0541E82DD}"/>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191302548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FE846D-AABA-9BA8-B909-ECC88B43531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CFABA8B-473E-BF4C-5492-0AA580EDE14B}"/>
              </a:ext>
            </a:extLst>
          </p:cNvPr>
          <p:cNvSpPr>
            <a:spLocks noGrp="1"/>
          </p:cNvSpPr>
          <p:nvPr>
            <p:ph type="body" sz="quarter" idx="11"/>
          </p:nvPr>
        </p:nvSpPr>
        <p:spPr>
          <a:xfrm>
            <a:off x="337294" y="2477376"/>
            <a:ext cx="11275585" cy="2571666"/>
          </a:xfrm>
        </p:spPr>
        <p:txBody>
          <a:bodyPr/>
          <a:lstStyle/>
          <a:p>
            <a:r>
              <a:rPr lang="zh-CN" altLang="en-US" dirty="0"/>
              <a:t>一、起诉状</a:t>
            </a:r>
            <a:endParaRPr lang="en-US" altLang="zh-CN" dirty="0"/>
          </a:p>
          <a:p>
            <a:r>
              <a:rPr lang="zh-CN" altLang="en-US" dirty="0"/>
              <a:t>（一）起诉状的类型</a:t>
            </a:r>
            <a:endParaRPr lang="en-US" altLang="zh-CN" dirty="0"/>
          </a:p>
          <a:p>
            <a:r>
              <a:rPr lang="en-US" altLang="zh-CN" dirty="0"/>
              <a:t>3. </a:t>
            </a:r>
            <a:r>
              <a:rPr lang="zh-CN" altLang="en-US" dirty="0"/>
              <a:t>行政起诉状</a:t>
            </a:r>
            <a:endParaRPr lang="en-US" altLang="zh-CN" dirty="0"/>
          </a:p>
          <a:p>
            <a:r>
              <a:rPr lang="zh-CN" altLang="en-US" dirty="0"/>
              <a:t>行政起诉状是指公民、法人或其他组织认为行政机关及其工作人员的具体行政行为侵犯了其合法权益，依法向人民法院提起行政诉讼的法律文书。</a:t>
            </a:r>
          </a:p>
        </p:txBody>
      </p:sp>
      <p:sp>
        <p:nvSpPr>
          <p:cNvPr id="4" name="文本占位符 3">
            <a:extLst>
              <a:ext uri="{FF2B5EF4-FFF2-40B4-BE49-F238E27FC236}">
                <a16:creationId xmlns:a16="http://schemas.microsoft.com/office/drawing/2014/main" id="{1B99C5BE-5DFA-77CA-7A24-052D134156ED}"/>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139969670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566BED-96AE-5975-A3FF-A6B149B1606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0E98435-F6EF-E806-8E6D-B3BDF82DDE39}"/>
              </a:ext>
            </a:extLst>
          </p:cNvPr>
          <p:cNvSpPr>
            <a:spLocks noGrp="1"/>
          </p:cNvSpPr>
          <p:nvPr>
            <p:ph type="body" sz="quarter" idx="11"/>
          </p:nvPr>
        </p:nvSpPr>
        <p:spPr>
          <a:xfrm>
            <a:off x="337294" y="2477377"/>
            <a:ext cx="11275585" cy="2571666"/>
          </a:xfrm>
        </p:spPr>
        <p:txBody>
          <a:bodyPr/>
          <a:lstStyle/>
          <a:p>
            <a:r>
              <a:rPr lang="zh-CN" altLang="en-US" dirty="0"/>
              <a:t>一、起诉状</a:t>
            </a:r>
            <a:endParaRPr lang="en-US" altLang="zh-CN" dirty="0"/>
          </a:p>
          <a:p>
            <a:r>
              <a:rPr lang="zh-CN" altLang="en-US" dirty="0"/>
              <a:t>（二）起诉状的格式与写法</a:t>
            </a:r>
            <a:endParaRPr lang="en-US" altLang="zh-CN" dirty="0"/>
          </a:p>
          <a:p>
            <a:r>
              <a:rPr lang="en-US" altLang="zh-CN" dirty="0"/>
              <a:t>1. </a:t>
            </a:r>
            <a:r>
              <a:rPr lang="zh-CN" altLang="en-US" dirty="0"/>
              <a:t>首部</a:t>
            </a:r>
            <a:endParaRPr lang="en-US" altLang="zh-CN" dirty="0"/>
          </a:p>
          <a:p>
            <a:r>
              <a:rPr lang="zh-CN" altLang="en-US" dirty="0"/>
              <a:t>（</a:t>
            </a:r>
            <a:r>
              <a:rPr lang="en-US" altLang="zh-CN" dirty="0"/>
              <a:t>1</a:t>
            </a:r>
            <a:r>
              <a:rPr lang="zh-CN" altLang="en-US" dirty="0"/>
              <a:t>）标题</a:t>
            </a:r>
            <a:endParaRPr lang="en-US" altLang="zh-CN" dirty="0"/>
          </a:p>
          <a:p>
            <a:r>
              <a:rPr lang="zh-CN" altLang="en-US" dirty="0"/>
              <a:t>（</a:t>
            </a:r>
            <a:r>
              <a:rPr lang="en-US" altLang="zh-CN" dirty="0"/>
              <a:t>2</a:t>
            </a:r>
            <a:r>
              <a:rPr lang="zh-CN" altLang="en-US" dirty="0"/>
              <a:t>）当事人基本情况</a:t>
            </a:r>
          </a:p>
        </p:txBody>
      </p:sp>
      <p:sp>
        <p:nvSpPr>
          <p:cNvPr id="4" name="文本占位符 3">
            <a:extLst>
              <a:ext uri="{FF2B5EF4-FFF2-40B4-BE49-F238E27FC236}">
                <a16:creationId xmlns:a16="http://schemas.microsoft.com/office/drawing/2014/main" id="{CD4606B4-77A8-E603-71FE-9ED89BF7BDAB}"/>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338251814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C65403-7DB3-AC1E-9938-ECB132DC95D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6F93B55-9F87-C7D5-8D32-271F2468A387}"/>
              </a:ext>
            </a:extLst>
          </p:cNvPr>
          <p:cNvSpPr>
            <a:spLocks noGrp="1"/>
          </p:cNvSpPr>
          <p:nvPr>
            <p:ph type="body" sz="quarter" idx="11"/>
          </p:nvPr>
        </p:nvSpPr>
        <p:spPr>
          <a:xfrm>
            <a:off x="337294" y="1969546"/>
            <a:ext cx="11275585" cy="3587329"/>
          </a:xfrm>
        </p:spPr>
        <p:txBody>
          <a:bodyPr/>
          <a:lstStyle/>
          <a:p>
            <a:r>
              <a:rPr lang="zh-CN" altLang="en-US" dirty="0"/>
              <a:t>一、起诉状</a:t>
            </a:r>
            <a:endParaRPr lang="en-US" altLang="zh-CN" dirty="0"/>
          </a:p>
          <a:p>
            <a:r>
              <a:rPr lang="zh-CN" altLang="en-US" dirty="0"/>
              <a:t>（二）起诉状的格式与写法</a:t>
            </a:r>
            <a:endParaRPr lang="en-US" altLang="zh-CN" dirty="0"/>
          </a:p>
          <a:p>
            <a:r>
              <a:rPr lang="en-US" altLang="zh-CN" dirty="0"/>
              <a:t>2. </a:t>
            </a:r>
            <a:r>
              <a:rPr lang="zh-CN" altLang="en-US" dirty="0"/>
              <a:t>正文</a:t>
            </a:r>
            <a:endParaRPr lang="en-US" altLang="zh-CN" dirty="0"/>
          </a:p>
          <a:p>
            <a:r>
              <a:rPr lang="zh-CN" altLang="en-US" dirty="0"/>
              <a:t>正文是起诉状的核心部分，包括案由与诉讼请求、事实与理由、证据清单 </a:t>
            </a:r>
            <a:r>
              <a:rPr lang="en-US" altLang="zh-CN" dirty="0"/>
              <a:t>3 </a:t>
            </a:r>
            <a:r>
              <a:rPr lang="zh-CN" altLang="en-US" dirty="0"/>
              <a:t>项内容。</a:t>
            </a:r>
            <a:endParaRPr lang="en-US" altLang="zh-CN" dirty="0"/>
          </a:p>
          <a:p>
            <a:r>
              <a:rPr lang="zh-CN" altLang="en-US" dirty="0"/>
              <a:t>（</a:t>
            </a:r>
            <a:r>
              <a:rPr lang="en-US" altLang="zh-CN" dirty="0"/>
              <a:t>1</a:t>
            </a:r>
            <a:r>
              <a:rPr lang="zh-CN" altLang="en-US" dirty="0"/>
              <a:t>）案由与诉讼请求</a:t>
            </a:r>
            <a:endParaRPr lang="en-US" altLang="zh-CN" dirty="0"/>
          </a:p>
          <a:p>
            <a:r>
              <a:rPr lang="zh-CN" altLang="en-US" dirty="0"/>
              <a:t>（</a:t>
            </a:r>
            <a:r>
              <a:rPr lang="en-US" altLang="zh-CN" dirty="0"/>
              <a:t>2</a:t>
            </a:r>
            <a:r>
              <a:rPr lang="zh-CN" altLang="en-US" dirty="0"/>
              <a:t>）事实与理由</a:t>
            </a:r>
            <a:endParaRPr lang="en-US" altLang="zh-CN" dirty="0"/>
          </a:p>
          <a:p>
            <a:r>
              <a:rPr lang="zh-CN" altLang="en-US" dirty="0"/>
              <a:t>（</a:t>
            </a:r>
            <a:r>
              <a:rPr lang="en-US" altLang="zh-CN" dirty="0"/>
              <a:t>3</a:t>
            </a:r>
            <a:r>
              <a:rPr lang="zh-CN" altLang="en-US" dirty="0"/>
              <a:t>）证据清单</a:t>
            </a:r>
          </a:p>
        </p:txBody>
      </p:sp>
      <p:sp>
        <p:nvSpPr>
          <p:cNvPr id="4" name="文本占位符 3">
            <a:extLst>
              <a:ext uri="{FF2B5EF4-FFF2-40B4-BE49-F238E27FC236}">
                <a16:creationId xmlns:a16="http://schemas.microsoft.com/office/drawing/2014/main" id="{02E56AA0-AFBE-BCC9-20A4-4CD6F7E15CF3}"/>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305687235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B312C8-B836-C960-6207-529D7D4BDC8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6A26F8B-8114-0E3D-6946-12CE98C0DE15}"/>
              </a:ext>
            </a:extLst>
          </p:cNvPr>
          <p:cNvSpPr>
            <a:spLocks noGrp="1"/>
          </p:cNvSpPr>
          <p:nvPr>
            <p:ph type="body" sz="quarter" idx="11"/>
          </p:nvPr>
        </p:nvSpPr>
        <p:spPr>
          <a:xfrm>
            <a:off x="337294" y="2223462"/>
            <a:ext cx="11275585" cy="3079497"/>
          </a:xfrm>
        </p:spPr>
        <p:txBody>
          <a:bodyPr/>
          <a:lstStyle/>
          <a:p>
            <a:r>
              <a:rPr lang="zh-CN" altLang="en-US" dirty="0"/>
              <a:t>一、起诉状</a:t>
            </a:r>
            <a:endParaRPr lang="en-US" altLang="zh-CN" dirty="0"/>
          </a:p>
          <a:p>
            <a:r>
              <a:rPr lang="zh-CN" altLang="en-US" dirty="0"/>
              <a:t>（二）起诉状的格式与写法</a:t>
            </a:r>
            <a:endParaRPr lang="en-US" altLang="zh-CN" dirty="0"/>
          </a:p>
          <a:p>
            <a:r>
              <a:rPr lang="en-US" altLang="zh-CN" dirty="0"/>
              <a:t>3. </a:t>
            </a:r>
            <a:r>
              <a:rPr lang="zh-CN" altLang="en-US" dirty="0"/>
              <a:t>尾部</a:t>
            </a:r>
            <a:endParaRPr lang="en-US" altLang="zh-CN" dirty="0"/>
          </a:p>
          <a:p>
            <a:pPr marL="1074738" indent="-342900">
              <a:buSzPct val="80000"/>
              <a:buFont typeface="Wingdings" panose="05000000000000000000" pitchFamily="2" charset="2"/>
              <a:buChar char="l"/>
            </a:pPr>
            <a:r>
              <a:rPr lang="zh-CN" altLang="en-US" dirty="0"/>
              <a:t>致送机关：写明起诉状提交的法院名称，如“此致    </a:t>
            </a:r>
            <a:r>
              <a:rPr lang="en-US" altLang="zh-CN" dirty="0"/>
              <a:t>×× </a:t>
            </a:r>
            <a:r>
              <a:rPr lang="zh-CN" altLang="en-US" dirty="0"/>
              <a:t>市 </a:t>
            </a:r>
            <a:r>
              <a:rPr lang="en-US" altLang="zh-CN" dirty="0"/>
              <a:t>×× </a:t>
            </a:r>
            <a:r>
              <a:rPr lang="zh-CN" altLang="en-US" dirty="0"/>
              <a:t>区人民法院”。</a:t>
            </a:r>
            <a:endParaRPr lang="en-US" altLang="zh-CN" dirty="0"/>
          </a:p>
          <a:p>
            <a:pPr marL="1074738" indent="-342900">
              <a:buSzPct val="80000"/>
              <a:buFont typeface="Wingdings" panose="05000000000000000000" pitchFamily="2" charset="2"/>
              <a:buChar char="l"/>
            </a:pPr>
            <a:r>
              <a:rPr lang="zh-CN" altLang="en-US" dirty="0"/>
              <a:t>具状人签名或盖章：原告本人签字或加盖单位公章。</a:t>
            </a:r>
            <a:endParaRPr lang="en-US" altLang="zh-CN" dirty="0"/>
          </a:p>
          <a:p>
            <a:pPr marL="1074738" indent="-342900">
              <a:buSzPct val="80000"/>
              <a:buFont typeface="Wingdings" panose="05000000000000000000" pitchFamily="2" charset="2"/>
              <a:buChar char="l"/>
            </a:pPr>
            <a:r>
              <a:rPr lang="zh-CN" altLang="en-US" dirty="0"/>
              <a:t>具状日期：写明起诉状制作完成的日期。</a:t>
            </a:r>
          </a:p>
        </p:txBody>
      </p:sp>
      <p:sp>
        <p:nvSpPr>
          <p:cNvPr id="4" name="文本占位符 3">
            <a:extLst>
              <a:ext uri="{FF2B5EF4-FFF2-40B4-BE49-F238E27FC236}">
                <a16:creationId xmlns:a16="http://schemas.microsoft.com/office/drawing/2014/main" id="{F41C8909-529A-30F0-0757-2E5B54546602}"/>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166968685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133394-0947-2FB0-FC16-58B5A912101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EDE8365-3175-F53A-891A-91487EA8E356}"/>
              </a:ext>
            </a:extLst>
          </p:cNvPr>
          <p:cNvSpPr>
            <a:spLocks noGrp="1"/>
          </p:cNvSpPr>
          <p:nvPr>
            <p:ph type="body" sz="quarter" idx="11"/>
          </p:nvPr>
        </p:nvSpPr>
        <p:spPr>
          <a:xfrm>
            <a:off x="337294" y="2477378"/>
            <a:ext cx="11275585" cy="2571666"/>
          </a:xfrm>
        </p:spPr>
        <p:txBody>
          <a:bodyPr/>
          <a:lstStyle/>
          <a:p>
            <a:r>
              <a:rPr lang="zh-CN" altLang="en-US" dirty="0"/>
              <a:t>一、起诉状</a:t>
            </a:r>
            <a:endParaRPr lang="en-US" altLang="zh-CN" dirty="0"/>
          </a:p>
          <a:p>
            <a:r>
              <a:rPr lang="zh-CN" altLang="en-US" dirty="0"/>
              <a:t>（二）起诉状的格式与写法</a:t>
            </a:r>
            <a:endParaRPr lang="en-US" altLang="zh-CN" dirty="0"/>
          </a:p>
          <a:p>
            <a:r>
              <a:rPr lang="en-US" altLang="zh-CN" dirty="0"/>
              <a:t>4. </a:t>
            </a:r>
            <a:r>
              <a:rPr lang="zh-CN" altLang="en-US" dirty="0"/>
              <a:t>附项</a:t>
            </a:r>
            <a:endParaRPr lang="en-US" altLang="zh-CN" dirty="0"/>
          </a:p>
          <a:p>
            <a:r>
              <a:rPr lang="zh-CN" altLang="en-US" dirty="0"/>
              <a:t>起诉状的附加说明部分，用于列明随状提交的附件材料：起诉状副本份数（应与被告人数一致）；提交的证据种类、数量；证人名单及联系方式。</a:t>
            </a:r>
          </a:p>
        </p:txBody>
      </p:sp>
      <p:sp>
        <p:nvSpPr>
          <p:cNvPr id="4" name="文本占位符 3">
            <a:extLst>
              <a:ext uri="{FF2B5EF4-FFF2-40B4-BE49-F238E27FC236}">
                <a16:creationId xmlns:a16="http://schemas.microsoft.com/office/drawing/2014/main" id="{FDDADBE8-51C3-2870-79A8-CDB5FE911C1E}"/>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91390826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09AF30-9093-2DCB-674A-1E705967191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1A0BAAB-A209-2925-BAE1-BE78AA5DBE04}"/>
              </a:ext>
            </a:extLst>
          </p:cNvPr>
          <p:cNvSpPr>
            <a:spLocks noGrp="1"/>
          </p:cNvSpPr>
          <p:nvPr>
            <p:ph type="body" sz="quarter" idx="11"/>
          </p:nvPr>
        </p:nvSpPr>
        <p:spPr>
          <a:xfrm>
            <a:off x="337294" y="1715631"/>
            <a:ext cx="11275585" cy="4095160"/>
          </a:xfrm>
        </p:spPr>
        <p:txBody>
          <a:bodyPr/>
          <a:lstStyle/>
          <a:p>
            <a:r>
              <a:rPr lang="zh-CN" altLang="en-US" dirty="0"/>
              <a:t>四、应用文写作的结构</a:t>
            </a:r>
            <a:endParaRPr lang="en-US" altLang="zh-CN" dirty="0"/>
          </a:p>
          <a:p>
            <a:r>
              <a:rPr lang="zh-CN" altLang="en-US" dirty="0"/>
              <a:t>（二）结构的作用</a:t>
            </a:r>
            <a:endParaRPr lang="en-US" altLang="zh-CN" dirty="0"/>
          </a:p>
          <a:p>
            <a:r>
              <a:rPr lang="en-US" altLang="zh-CN" dirty="0"/>
              <a:t>3. </a:t>
            </a:r>
            <a:r>
              <a:rPr lang="zh-CN" altLang="en-US" dirty="0"/>
              <a:t>言之成文：增强文章的完整性与表达力</a:t>
            </a:r>
            <a:endParaRPr lang="en-US" altLang="zh-CN" dirty="0"/>
          </a:p>
          <a:p>
            <a:r>
              <a:rPr lang="zh-CN" altLang="en-US" dirty="0"/>
              <a:t>合理的结构不仅能确保文章内容完整，还能提升语言表达的效果。</a:t>
            </a:r>
            <a:endParaRPr lang="en-US" altLang="zh-CN" dirty="0"/>
          </a:p>
          <a:p>
            <a:pPr marL="1074738" indent="-342900">
              <a:buSzPct val="80000"/>
              <a:buFont typeface="Wingdings" panose="05000000000000000000" pitchFamily="2" charset="2"/>
              <a:buChar char="l"/>
            </a:pPr>
            <a:r>
              <a:rPr lang="zh-CN" altLang="en-US" dirty="0"/>
              <a:t>突出重点：通过结构安排，把重要内容放在显眼位置。</a:t>
            </a:r>
            <a:endParaRPr lang="en-US" altLang="zh-CN" dirty="0"/>
          </a:p>
          <a:p>
            <a:pPr marL="1074738" indent="-342900">
              <a:buSzPct val="80000"/>
              <a:buFont typeface="Wingdings" panose="05000000000000000000" pitchFamily="2" charset="2"/>
              <a:buChar char="l"/>
            </a:pPr>
            <a:r>
              <a:rPr lang="zh-CN" altLang="en-US" dirty="0"/>
              <a:t>强化逻辑：结构合理，能有效支撑论点，增强说服力。</a:t>
            </a:r>
            <a:endParaRPr lang="en-US" altLang="zh-CN" dirty="0"/>
          </a:p>
          <a:p>
            <a:pPr marL="1074738" indent="-342900">
              <a:buSzPct val="80000"/>
              <a:buFont typeface="Wingdings" panose="05000000000000000000" pitchFamily="2" charset="2"/>
              <a:buChar char="l"/>
            </a:pPr>
            <a:r>
              <a:rPr lang="zh-CN" altLang="en-US" dirty="0"/>
              <a:t>增强可读性：清晰的结构使文章易于阅读，提升传播效果。</a:t>
            </a:r>
            <a:endParaRPr lang="en-US" altLang="zh-CN" dirty="0"/>
          </a:p>
          <a:p>
            <a:pPr marL="1074738" indent="-342900">
              <a:buSzPct val="80000"/>
              <a:buFont typeface="Wingdings" panose="05000000000000000000" pitchFamily="2" charset="2"/>
              <a:buChar char="l"/>
            </a:pPr>
            <a:r>
              <a:rPr lang="zh-CN" altLang="en-US" dirty="0"/>
              <a:t>便于执行：特别是在政策文件、公文通知中，结构明确有助于读者的理解和执行。</a:t>
            </a:r>
            <a:endParaRPr lang="en-US" altLang="zh-CN" dirty="0"/>
          </a:p>
        </p:txBody>
      </p:sp>
      <p:sp>
        <p:nvSpPr>
          <p:cNvPr id="4" name="文本占位符 3">
            <a:extLst>
              <a:ext uri="{FF2B5EF4-FFF2-40B4-BE49-F238E27FC236}">
                <a16:creationId xmlns:a16="http://schemas.microsoft.com/office/drawing/2014/main" id="{F3354A21-BED2-932A-EA62-67B45749277D}"/>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202540678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E899D9-8C7D-B0FA-A4AE-260B2327A93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959869E-51AE-CA03-3D2E-7A800F519113}"/>
              </a:ext>
            </a:extLst>
          </p:cNvPr>
          <p:cNvSpPr>
            <a:spLocks noGrp="1"/>
          </p:cNvSpPr>
          <p:nvPr>
            <p:ph type="body" sz="quarter" idx="11"/>
          </p:nvPr>
        </p:nvSpPr>
        <p:spPr>
          <a:xfrm>
            <a:off x="337294" y="1969548"/>
            <a:ext cx="11275585" cy="3587329"/>
          </a:xfrm>
        </p:spPr>
        <p:txBody>
          <a:bodyPr/>
          <a:lstStyle/>
          <a:p>
            <a:r>
              <a:rPr lang="zh-CN" altLang="en-US" dirty="0"/>
              <a:t>一、起诉状</a:t>
            </a:r>
            <a:endParaRPr lang="en-US" altLang="zh-CN" dirty="0"/>
          </a:p>
          <a:p>
            <a:r>
              <a:rPr lang="zh-CN" altLang="en-US" dirty="0"/>
              <a:t>（三）起诉状的写作要求</a:t>
            </a:r>
            <a:endParaRPr lang="en-US" altLang="zh-CN" dirty="0"/>
          </a:p>
          <a:p>
            <a:r>
              <a:rPr lang="en-US" altLang="zh-CN" dirty="0"/>
              <a:t>1. </a:t>
            </a:r>
            <a:r>
              <a:rPr lang="zh-CN" altLang="en-US" dirty="0"/>
              <a:t>格式规范</a:t>
            </a:r>
            <a:endParaRPr lang="en-US" altLang="zh-CN" dirty="0"/>
          </a:p>
          <a:p>
            <a:r>
              <a:rPr lang="zh-CN" altLang="en-US" dirty="0"/>
              <a:t>起诉状应按照法律规定的格式书写，结构清晰，内容完整。通常包括标题、当事人基本信息、诉讼请求、事实与理由、证据清单、致送法院、具状人签名及日期等基本要素。语言应当正式、严谨，避免使用口语化表达或带有强烈主观情绪的词句，以确保文书的严肃性和法律效力。</a:t>
            </a:r>
          </a:p>
        </p:txBody>
      </p:sp>
      <p:sp>
        <p:nvSpPr>
          <p:cNvPr id="4" name="文本占位符 3">
            <a:extLst>
              <a:ext uri="{FF2B5EF4-FFF2-40B4-BE49-F238E27FC236}">
                <a16:creationId xmlns:a16="http://schemas.microsoft.com/office/drawing/2014/main" id="{EF9D0401-3A0D-2FEB-4196-F7A2989C455C}"/>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319261507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8409F5-D8DE-9819-F0E1-9A8E69E9D69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DCC49BC-2D6E-CEDF-652C-8DA43B449C8D}"/>
              </a:ext>
            </a:extLst>
          </p:cNvPr>
          <p:cNvSpPr>
            <a:spLocks noGrp="1"/>
          </p:cNvSpPr>
          <p:nvPr>
            <p:ph type="body" sz="quarter" idx="11"/>
          </p:nvPr>
        </p:nvSpPr>
        <p:spPr>
          <a:xfrm>
            <a:off x="337294" y="2223464"/>
            <a:ext cx="11275585" cy="3079497"/>
          </a:xfrm>
        </p:spPr>
        <p:txBody>
          <a:bodyPr/>
          <a:lstStyle/>
          <a:p>
            <a:r>
              <a:rPr lang="zh-CN" altLang="en-US" dirty="0"/>
              <a:t>一、起诉状</a:t>
            </a:r>
            <a:endParaRPr lang="en-US" altLang="zh-CN" dirty="0"/>
          </a:p>
          <a:p>
            <a:r>
              <a:rPr lang="zh-CN" altLang="en-US" dirty="0"/>
              <a:t>（三）起诉状的写作要求</a:t>
            </a:r>
            <a:endParaRPr lang="en-US" altLang="zh-CN" dirty="0"/>
          </a:p>
          <a:p>
            <a:r>
              <a:rPr lang="en-US" altLang="zh-CN" dirty="0"/>
              <a:t>2. </a:t>
            </a:r>
            <a:r>
              <a:rPr lang="zh-CN" altLang="en-US" dirty="0"/>
              <a:t>事实清楚</a:t>
            </a:r>
            <a:endParaRPr lang="en-US" altLang="zh-CN" dirty="0"/>
          </a:p>
          <a:p>
            <a:r>
              <a:rPr lang="zh-CN" altLang="en-US" dirty="0"/>
              <a:t>起诉状中叙述的事实必须真实、客观，不能虚构或夸大。要清楚说明事件的时间、地点、过程、结果等关键信息，使法院能够准确了解案件情况。同时要注意逻辑顺序，突出争议焦点，便于法院判断是非对错。</a:t>
            </a:r>
          </a:p>
        </p:txBody>
      </p:sp>
      <p:sp>
        <p:nvSpPr>
          <p:cNvPr id="4" name="文本占位符 3">
            <a:extLst>
              <a:ext uri="{FF2B5EF4-FFF2-40B4-BE49-F238E27FC236}">
                <a16:creationId xmlns:a16="http://schemas.microsoft.com/office/drawing/2014/main" id="{B48C8531-4DC5-B7E6-2161-B081007F923D}"/>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226787641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3509A8-8051-3605-079E-3C2B65D6B54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8C17D82-8D8A-AF7A-7036-100FF60D680F}"/>
              </a:ext>
            </a:extLst>
          </p:cNvPr>
          <p:cNvSpPr>
            <a:spLocks noGrp="1"/>
          </p:cNvSpPr>
          <p:nvPr>
            <p:ph type="body" sz="quarter" idx="11"/>
          </p:nvPr>
        </p:nvSpPr>
        <p:spPr>
          <a:xfrm>
            <a:off x="337294" y="2223464"/>
            <a:ext cx="11275585" cy="3079497"/>
          </a:xfrm>
        </p:spPr>
        <p:txBody>
          <a:bodyPr/>
          <a:lstStyle/>
          <a:p>
            <a:r>
              <a:rPr lang="zh-CN" altLang="en-US" dirty="0"/>
              <a:t>一、起诉状</a:t>
            </a:r>
            <a:endParaRPr lang="en-US" altLang="zh-CN" dirty="0"/>
          </a:p>
          <a:p>
            <a:r>
              <a:rPr lang="zh-CN" altLang="en-US" dirty="0"/>
              <a:t>（三）起诉状的写作要求</a:t>
            </a:r>
            <a:endParaRPr lang="en-US" altLang="zh-CN" dirty="0"/>
          </a:p>
          <a:p>
            <a:r>
              <a:rPr lang="en-US" altLang="zh-CN" dirty="0"/>
              <a:t>3. </a:t>
            </a:r>
            <a:r>
              <a:rPr lang="zh-CN" altLang="en-US" dirty="0"/>
              <a:t>请求明确</a:t>
            </a:r>
            <a:endParaRPr lang="en-US" altLang="zh-CN" dirty="0"/>
          </a:p>
          <a:p>
            <a:r>
              <a:rPr lang="zh-CN" altLang="en-US" dirty="0"/>
              <a:t>诉讼请求是起诉的目的所在，必须写得清楚明确，具有可操作性。例如，要求被告偿还欠款的具体金额、赔偿损失的项目和数额、解除合同等，都应一一列明。请求内容应合法合理，便于法院审查并作出判决。</a:t>
            </a:r>
          </a:p>
        </p:txBody>
      </p:sp>
      <p:sp>
        <p:nvSpPr>
          <p:cNvPr id="4" name="文本占位符 3">
            <a:extLst>
              <a:ext uri="{FF2B5EF4-FFF2-40B4-BE49-F238E27FC236}">
                <a16:creationId xmlns:a16="http://schemas.microsoft.com/office/drawing/2014/main" id="{E52BC0DA-2210-F7D7-C8D9-F7423A8DDA4A}"/>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206346920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3D2423-5237-9CFC-C44B-56B45B1FF93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74A4C05-FE83-7048-73B1-7FF78D9E6A91}"/>
              </a:ext>
            </a:extLst>
          </p:cNvPr>
          <p:cNvSpPr>
            <a:spLocks noGrp="1"/>
          </p:cNvSpPr>
          <p:nvPr>
            <p:ph type="body" sz="quarter" idx="11"/>
          </p:nvPr>
        </p:nvSpPr>
        <p:spPr>
          <a:xfrm>
            <a:off x="337294" y="1969548"/>
            <a:ext cx="11275585" cy="3587329"/>
          </a:xfrm>
        </p:spPr>
        <p:txBody>
          <a:bodyPr/>
          <a:lstStyle/>
          <a:p>
            <a:r>
              <a:rPr lang="zh-CN" altLang="en-US" dirty="0"/>
              <a:t>一、起诉状</a:t>
            </a:r>
            <a:endParaRPr lang="en-US" altLang="zh-CN" dirty="0"/>
          </a:p>
          <a:p>
            <a:r>
              <a:rPr lang="zh-CN" altLang="en-US" dirty="0"/>
              <a:t>（三）起诉状的写作要求</a:t>
            </a:r>
            <a:endParaRPr lang="en-US" altLang="zh-CN" dirty="0"/>
          </a:p>
          <a:p>
            <a:r>
              <a:rPr lang="en-US" altLang="zh-CN" dirty="0"/>
              <a:t>4. </a:t>
            </a:r>
            <a:r>
              <a:rPr lang="zh-CN" altLang="en-US" dirty="0"/>
              <a:t>引用法律准确</a:t>
            </a:r>
            <a:endParaRPr lang="en-US" altLang="zh-CN" dirty="0"/>
          </a:p>
          <a:p>
            <a:r>
              <a:rPr lang="zh-CN" altLang="en-US" dirty="0"/>
              <a:t>在分析理由时，应结合事实引用相关法律条文，支持自己的主张。引用法律时要准确注明条文名称和具体条款，并说明其适用理由，增强说服力。例如，民事案件可引用</a:t>
            </a:r>
            <a:r>
              <a:rPr lang="en-US" altLang="zh-CN" dirty="0"/>
              <a:t>《</a:t>
            </a:r>
            <a:r>
              <a:rPr lang="zh-CN" altLang="en-US" dirty="0"/>
              <a:t>民法典</a:t>
            </a:r>
            <a:r>
              <a:rPr lang="en-US" altLang="zh-CN" dirty="0"/>
              <a:t>》</a:t>
            </a:r>
            <a:r>
              <a:rPr lang="zh-CN" altLang="en-US" dirty="0"/>
              <a:t>相关条款，刑事案件可引用</a:t>
            </a:r>
            <a:r>
              <a:rPr lang="en-US" altLang="zh-CN" dirty="0"/>
              <a:t>《</a:t>
            </a:r>
            <a:r>
              <a:rPr lang="zh-CN" altLang="en-US" dirty="0"/>
              <a:t>中华人民共和国刑法</a:t>
            </a:r>
            <a:r>
              <a:rPr lang="en-US" altLang="zh-CN" dirty="0"/>
              <a:t>》</a:t>
            </a:r>
            <a:r>
              <a:rPr lang="zh-CN" altLang="en-US" dirty="0"/>
              <a:t>条文，行政案件则依据</a:t>
            </a:r>
            <a:r>
              <a:rPr lang="en-US" altLang="zh-CN" dirty="0"/>
              <a:t>《</a:t>
            </a:r>
            <a:r>
              <a:rPr lang="zh-CN" altLang="en-US" dirty="0"/>
              <a:t>中华人民共和国行政诉讼法</a:t>
            </a:r>
            <a:r>
              <a:rPr lang="en-US" altLang="zh-CN" dirty="0"/>
              <a:t>》</a:t>
            </a:r>
            <a:r>
              <a:rPr lang="zh-CN" altLang="en-US" dirty="0"/>
              <a:t>提出。</a:t>
            </a:r>
          </a:p>
        </p:txBody>
      </p:sp>
      <p:sp>
        <p:nvSpPr>
          <p:cNvPr id="4" name="文本占位符 3">
            <a:extLst>
              <a:ext uri="{FF2B5EF4-FFF2-40B4-BE49-F238E27FC236}">
                <a16:creationId xmlns:a16="http://schemas.microsoft.com/office/drawing/2014/main" id="{6CB89BBD-B3AB-BFBA-DC5D-A9BA2F44BF0F}"/>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405488794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426D8A-B14A-EC9E-5104-BBDE69528C1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CA7FF36-52C4-4F22-FDB3-F35DD32D67CF}"/>
              </a:ext>
            </a:extLst>
          </p:cNvPr>
          <p:cNvSpPr>
            <a:spLocks noGrp="1"/>
          </p:cNvSpPr>
          <p:nvPr>
            <p:ph type="body" sz="quarter" idx="11"/>
          </p:nvPr>
        </p:nvSpPr>
        <p:spPr>
          <a:xfrm>
            <a:off x="337294" y="2223464"/>
            <a:ext cx="11275585" cy="3079497"/>
          </a:xfrm>
        </p:spPr>
        <p:txBody>
          <a:bodyPr/>
          <a:lstStyle/>
          <a:p>
            <a:r>
              <a:rPr lang="zh-CN" altLang="en-US" dirty="0"/>
              <a:t>一、起诉状</a:t>
            </a:r>
            <a:endParaRPr lang="en-US" altLang="zh-CN" dirty="0"/>
          </a:p>
          <a:p>
            <a:r>
              <a:rPr lang="zh-CN" altLang="en-US" dirty="0"/>
              <a:t>（三）起诉状的写作要求</a:t>
            </a:r>
            <a:endParaRPr lang="en-US" altLang="zh-CN" dirty="0"/>
          </a:p>
          <a:p>
            <a:r>
              <a:rPr lang="en-US" altLang="zh-CN" dirty="0"/>
              <a:t>5. </a:t>
            </a:r>
            <a:r>
              <a:rPr lang="zh-CN" altLang="en-US" dirty="0"/>
              <a:t>证据充分</a:t>
            </a:r>
            <a:endParaRPr lang="en-US" altLang="zh-CN" dirty="0"/>
          </a:p>
          <a:p>
            <a:r>
              <a:rPr lang="zh-CN" altLang="en-US" dirty="0"/>
              <a:t>起诉状中应列出所有能支持诉讼请求的证据，如合同、发票、录音、证人证言等。这些证据必须与所陈述的事实紧密相关，具有一定的证明作用。提交证据时要分类清楚、标明来源。</a:t>
            </a:r>
          </a:p>
        </p:txBody>
      </p:sp>
      <p:sp>
        <p:nvSpPr>
          <p:cNvPr id="4" name="文本占位符 3">
            <a:extLst>
              <a:ext uri="{FF2B5EF4-FFF2-40B4-BE49-F238E27FC236}">
                <a16:creationId xmlns:a16="http://schemas.microsoft.com/office/drawing/2014/main" id="{789F263C-9676-9BD2-ECB4-8CCB633EDF07}"/>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59655003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D5CCCD-6D47-B980-6A19-AD451A3C428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0AA9EBA-52E7-C5EA-A8E6-6FED1603BDF4}"/>
              </a:ext>
            </a:extLst>
          </p:cNvPr>
          <p:cNvSpPr>
            <a:spLocks noGrp="1"/>
          </p:cNvSpPr>
          <p:nvPr>
            <p:ph type="body" sz="quarter" idx="11"/>
          </p:nvPr>
        </p:nvSpPr>
        <p:spPr>
          <a:xfrm>
            <a:off x="337294" y="1079499"/>
            <a:ext cx="11275585" cy="5367431"/>
          </a:xfrm>
        </p:spPr>
        <p:txBody>
          <a:bodyPr/>
          <a:lstStyle/>
          <a:p>
            <a:r>
              <a:rPr lang="zh-CN" altLang="en-US" sz="2100" dirty="0"/>
              <a:t>二、上诉状</a:t>
            </a:r>
            <a:endParaRPr lang="en-US" altLang="zh-CN" sz="2100" dirty="0"/>
          </a:p>
          <a:p>
            <a:r>
              <a:rPr lang="zh-CN" altLang="en-US" sz="2100" dirty="0"/>
              <a:t>（一）上诉状与起诉状的区别</a:t>
            </a:r>
            <a:endParaRPr lang="en-US" altLang="zh-CN" sz="2100" dirty="0"/>
          </a:p>
          <a:p>
            <a:r>
              <a:rPr lang="zh-CN" altLang="en-US" sz="2100" dirty="0"/>
              <a:t>上诉状和起诉状具有以下 </a:t>
            </a:r>
            <a:r>
              <a:rPr lang="en-US" altLang="zh-CN" sz="2100" dirty="0"/>
              <a:t>3 </a:t>
            </a:r>
            <a:r>
              <a:rPr lang="zh-CN" altLang="en-US" sz="2100" dirty="0"/>
              <a:t>方面的主要区别。</a:t>
            </a:r>
            <a:endParaRPr lang="en-US" altLang="zh-CN" sz="2100" dirty="0"/>
          </a:p>
          <a:p>
            <a:pPr marL="1074738" indent="-342900">
              <a:buSzPct val="80000"/>
              <a:buFont typeface="Wingdings" panose="05000000000000000000" pitchFamily="2" charset="2"/>
              <a:buChar char="l"/>
            </a:pPr>
            <a:r>
              <a:rPr lang="zh-CN" altLang="en-US" sz="2100" dirty="0"/>
              <a:t>针对对象不同：起诉状是原告针对被告提出的权利主张；而上诉状则是对原审法院的裁判结果表示不服，重点在于指出原审裁判的错误或不当。</a:t>
            </a:r>
            <a:endParaRPr lang="en-US" altLang="zh-CN" sz="2100" dirty="0"/>
          </a:p>
          <a:p>
            <a:pPr marL="1074738" indent="-342900">
              <a:buSzPct val="80000"/>
              <a:buFont typeface="Wingdings" panose="05000000000000000000" pitchFamily="2" charset="2"/>
              <a:buChar char="l"/>
            </a:pPr>
            <a:r>
              <a:rPr lang="zh-CN" altLang="en-US" sz="2100" dirty="0"/>
              <a:t>写作方法不同：起诉状侧重于事实陈述和理由说明，强调叙述清楚；而上诉状则侧重于对原审裁判的分析与反驳，要求逻辑严密、条理清晰，常用夹叙夹议的方式。</a:t>
            </a:r>
            <a:endParaRPr lang="en-US" altLang="zh-CN" sz="2100" dirty="0"/>
          </a:p>
          <a:p>
            <a:pPr marL="1074738" indent="-342900">
              <a:buSzPct val="80000"/>
              <a:buFont typeface="Wingdings" panose="05000000000000000000" pitchFamily="2" charset="2"/>
              <a:buChar char="l"/>
            </a:pPr>
            <a:r>
              <a:rPr lang="zh-CN" altLang="en-US" sz="2100" dirty="0"/>
              <a:t>适用阶段不同：起诉状适用于一审程序开始前，是原告向人民法院提起诉讼，启动一审程序的法定文书；而上诉状适用于一审判决或裁定作出后，在法律规定的上诉期限内，由对一审判决或裁定不服的当事人（包括原告、被告、有独立请求权第三人及被判担责的无独立请求权第三人）提出。</a:t>
            </a:r>
          </a:p>
        </p:txBody>
      </p:sp>
      <p:sp>
        <p:nvSpPr>
          <p:cNvPr id="4" name="文本占位符 3">
            <a:extLst>
              <a:ext uri="{FF2B5EF4-FFF2-40B4-BE49-F238E27FC236}">
                <a16:creationId xmlns:a16="http://schemas.microsoft.com/office/drawing/2014/main" id="{B2948BAA-5DE4-B486-BF06-D0EA6F5DE7E5}"/>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296576118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277EAD-64DC-4B37-DF4F-C4F6347F586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55CD4F2-8F63-C612-FF15-8E5C7961C3E2}"/>
              </a:ext>
            </a:extLst>
          </p:cNvPr>
          <p:cNvSpPr>
            <a:spLocks noGrp="1"/>
          </p:cNvSpPr>
          <p:nvPr>
            <p:ph type="body" sz="quarter" idx="11"/>
          </p:nvPr>
        </p:nvSpPr>
        <p:spPr>
          <a:xfrm>
            <a:off x="337294" y="2223467"/>
            <a:ext cx="11275585" cy="3079497"/>
          </a:xfrm>
        </p:spPr>
        <p:txBody>
          <a:bodyPr/>
          <a:lstStyle/>
          <a:p>
            <a:r>
              <a:rPr lang="zh-CN" altLang="en-US" dirty="0"/>
              <a:t>二、上诉状</a:t>
            </a:r>
            <a:endParaRPr lang="en-US" altLang="zh-CN" dirty="0"/>
          </a:p>
          <a:p>
            <a:r>
              <a:rPr lang="zh-CN" altLang="en-US" dirty="0"/>
              <a:t>（二）上诉状的格式与写法</a:t>
            </a:r>
            <a:endParaRPr lang="en-US" altLang="zh-CN" dirty="0"/>
          </a:p>
          <a:p>
            <a:r>
              <a:rPr lang="en-US" altLang="zh-CN" dirty="0"/>
              <a:t>1. </a:t>
            </a:r>
            <a:r>
              <a:rPr lang="zh-CN" altLang="en-US" dirty="0"/>
              <a:t>首部</a:t>
            </a:r>
            <a:endParaRPr lang="en-US" altLang="zh-CN" dirty="0"/>
          </a:p>
          <a:p>
            <a:r>
              <a:rPr lang="zh-CN" altLang="en-US" dirty="0"/>
              <a:t>（</a:t>
            </a:r>
            <a:r>
              <a:rPr lang="en-US" altLang="zh-CN" dirty="0"/>
              <a:t>1</a:t>
            </a:r>
            <a:r>
              <a:rPr lang="zh-CN" altLang="en-US" dirty="0"/>
              <a:t>）标题</a:t>
            </a:r>
            <a:endParaRPr lang="en-US" altLang="zh-CN" dirty="0"/>
          </a:p>
          <a:p>
            <a:r>
              <a:rPr lang="zh-CN" altLang="en-US" dirty="0"/>
              <a:t>（</a:t>
            </a:r>
            <a:r>
              <a:rPr lang="en-US" altLang="zh-CN" dirty="0"/>
              <a:t>2</a:t>
            </a:r>
            <a:r>
              <a:rPr lang="zh-CN" altLang="en-US" dirty="0"/>
              <a:t>）当事人基本情况</a:t>
            </a:r>
            <a:endParaRPr lang="en-US" altLang="zh-CN" dirty="0"/>
          </a:p>
          <a:p>
            <a:r>
              <a:rPr lang="zh-CN" altLang="en-US" dirty="0"/>
              <a:t>（</a:t>
            </a:r>
            <a:r>
              <a:rPr lang="en-US" altLang="zh-CN" dirty="0"/>
              <a:t>3</a:t>
            </a:r>
            <a:r>
              <a:rPr lang="zh-CN" altLang="en-US" dirty="0"/>
              <a:t>）案由</a:t>
            </a:r>
          </a:p>
        </p:txBody>
      </p:sp>
      <p:sp>
        <p:nvSpPr>
          <p:cNvPr id="4" name="文本占位符 3">
            <a:extLst>
              <a:ext uri="{FF2B5EF4-FFF2-40B4-BE49-F238E27FC236}">
                <a16:creationId xmlns:a16="http://schemas.microsoft.com/office/drawing/2014/main" id="{8DAB903A-BF7A-5AAB-C229-CC1233B75A52}"/>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364034958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2C0224-FF08-B9B4-1577-63228FDE17F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348C494-3C1B-6CB0-9D9B-5288447B164C}"/>
              </a:ext>
            </a:extLst>
          </p:cNvPr>
          <p:cNvSpPr>
            <a:spLocks noGrp="1"/>
          </p:cNvSpPr>
          <p:nvPr>
            <p:ph type="body" sz="quarter" idx="11"/>
          </p:nvPr>
        </p:nvSpPr>
        <p:spPr>
          <a:xfrm>
            <a:off x="337294" y="2223468"/>
            <a:ext cx="11275585" cy="3079497"/>
          </a:xfrm>
        </p:spPr>
        <p:txBody>
          <a:bodyPr/>
          <a:lstStyle/>
          <a:p>
            <a:r>
              <a:rPr lang="zh-CN" altLang="en-US" dirty="0"/>
              <a:t>二、上诉状</a:t>
            </a:r>
            <a:endParaRPr lang="en-US" altLang="zh-CN" dirty="0"/>
          </a:p>
          <a:p>
            <a:r>
              <a:rPr lang="zh-CN" altLang="en-US" dirty="0"/>
              <a:t>（二）上诉状的格式与写法</a:t>
            </a:r>
            <a:endParaRPr lang="en-US" altLang="zh-CN" dirty="0"/>
          </a:p>
          <a:p>
            <a:r>
              <a:rPr lang="en-US" altLang="zh-CN" dirty="0"/>
              <a:t>2. </a:t>
            </a:r>
            <a:r>
              <a:rPr lang="zh-CN" altLang="en-US" dirty="0"/>
              <a:t>正文</a:t>
            </a:r>
            <a:endParaRPr lang="en-US" altLang="zh-CN" dirty="0"/>
          </a:p>
          <a:p>
            <a:r>
              <a:rPr lang="zh-CN" altLang="en-US" dirty="0"/>
              <a:t>正文是上诉状的核心部分，主要包括以下两方面内容。</a:t>
            </a:r>
            <a:endParaRPr lang="en-US" altLang="zh-CN" dirty="0"/>
          </a:p>
          <a:p>
            <a:r>
              <a:rPr lang="zh-CN" altLang="en-US" dirty="0"/>
              <a:t>（</a:t>
            </a:r>
            <a:r>
              <a:rPr lang="en-US" altLang="zh-CN" dirty="0"/>
              <a:t>1</a:t>
            </a:r>
            <a:r>
              <a:rPr lang="zh-CN" altLang="en-US" dirty="0"/>
              <a:t>）上诉请求</a:t>
            </a:r>
            <a:endParaRPr lang="en-US" altLang="zh-CN" dirty="0"/>
          </a:p>
          <a:p>
            <a:r>
              <a:rPr lang="zh-CN" altLang="en-US" dirty="0"/>
              <a:t>（</a:t>
            </a:r>
            <a:r>
              <a:rPr lang="en-US" altLang="zh-CN" dirty="0"/>
              <a:t>2</a:t>
            </a:r>
            <a:r>
              <a:rPr lang="zh-CN" altLang="en-US" dirty="0"/>
              <a:t>）上诉理由</a:t>
            </a:r>
          </a:p>
        </p:txBody>
      </p:sp>
      <p:sp>
        <p:nvSpPr>
          <p:cNvPr id="4" name="文本占位符 3">
            <a:extLst>
              <a:ext uri="{FF2B5EF4-FFF2-40B4-BE49-F238E27FC236}">
                <a16:creationId xmlns:a16="http://schemas.microsoft.com/office/drawing/2014/main" id="{8CB7F17F-9A14-B7F5-1935-4546374588AB}"/>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150636063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DE5BD0-A9F5-522A-0F80-DA622A90D59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981A60E-5FB0-B627-5A0F-ABBA6F1F3C10}"/>
              </a:ext>
            </a:extLst>
          </p:cNvPr>
          <p:cNvSpPr>
            <a:spLocks noGrp="1"/>
          </p:cNvSpPr>
          <p:nvPr>
            <p:ph type="body" sz="quarter" idx="11"/>
          </p:nvPr>
        </p:nvSpPr>
        <p:spPr>
          <a:xfrm>
            <a:off x="337294" y="2223469"/>
            <a:ext cx="11275585" cy="3079497"/>
          </a:xfrm>
        </p:spPr>
        <p:txBody>
          <a:bodyPr/>
          <a:lstStyle/>
          <a:p>
            <a:r>
              <a:rPr lang="zh-CN" altLang="en-US" dirty="0"/>
              <a:t>二、上诉状</a:t>
            </a:r>
            <a:endParaRPr lang="en-US" altLang="zh-CN" dirty="0"/>
          </a:p>
          <a:p>
            <a:r>
              <a:rPr lang="zh-CN" altLang="en-US" dirty="0"/>
              <a:t>（二）上诉状的格式与写法</a:t>
            </a:r>
            <a:endParaRPr lang="en-US" altLang="zh-CN" dirty="0"/>
          </a:p>
          <a:p>
            <a:r>
              <a:rPr lang="en-US" altLang="zh-CN" dirty="0"/>
              <a:t>3. </a:t>
            </a:r>
            <a:r>
              <a:rPr lang="zh-CN" altLang="en-US" dirty="0"/>
              <a:t>尾部</a:t>
            </a:r>
            <a:endParaRPr lang="en-US" altLang="zh-CN" dirty="0"/>
          </a:p>
          <a:p>
            <a:r>
              <a:rPr lang="zh-CN" altLang="en-US" dirty="0"/>
              <a:t>（</a:t>
            </a:r>
            <a:r>
              <a:rPr lang="en-US" altLang="zh-CN" dirty="0"/>
              <a:t>1</a:t>
            </a:r>
            <a:r>
              <a:rPr lang="zh-CN" altLang="en-US" dirty="0"/>
              <a:t>）呈送机关</a:t>
            </a:r>
            <a:endParaRPr lang="en-US" altLang="zh-CN" dirty="0"/>
          </a:p>
          <a:p>
            <a:r>
              <a:rPr lang="zh-CN" altLang="en-US" dirty="0"/>
              <a:t>（</a:t>
            </a:r>
            <a:r>
              <a:rPr lang="en-US" altLang="zh-CN" dirty="0"/>
              <a:t>2</a:t>
            </a:r>
            <a:r>
              <a:rPr lang="zh-CN" altLang="en-US" dirty="0"/>
              <a:t>）落款</a:t>
            </a:r>
            <a:endParaRPr lang="en-US" altLang="zh-CN" dirty="0"/>
          </a:p>
          <a:p>
            <a:r>
              <a:rPr lang="zh-CN" altLang="en-US" dirty="0"/>
              <a:t>（</a:t>
            </a:r>
            <a:r>
              <a:rPr lang="en-US" altLang="zh-CN" dirty="0"/>
              <a:t>3</a:t>
            </a:r>
            <a:r>
              <a:rPr lang="zh-CN" altLang="en-US" dirty="0"/>
              <a:t>）附项</a:t>
            </a:r>
          </a:p>
        </p:txBody>
      </p:sp>
      <p:sp>
        <p:nvSpPr>
          <p:cNvPr id="4" name="文本占位符 3">
            <a:extLst>
              <a:ext uri="{FF2B5EF4-FFF2-40B4-BE49-F238E27FC236}">
                <a16:creationId xmlns:a16="http://schemas.microsoft.com/office/drawing/2014/main" id="{ACEB963F-F275-6D6C-3CE5-539890FF2241}"/>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62585006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A49F7B-F737-CF96-561C-844480D8BF9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DB5815B-EC1F-4849-4C6C-3F523AABBD5E}"/>
              </a:ext>
            </a:extLst>
          </p:cNvPr>
          <p:cNvSpPr>
            <a:spLocks noGrp="1"/>
          </p:cNvSpPr>
          <p:nvPr>
            <p:ph type="body" sz="quarter" idx="11"/>
          </p:nvPr>
        </p:nvSpPr>
        <p:spPr>
          <a:xfrm>
            <a:off x="337294" y="1969554"/>
            <a:ext cx="11275585" cy="3587329"/>
          </a:xfrm>
        </p:spPr>
        <p:txBody>
          <a:bodyPr/>
          <a:lstStyle/>
          <a:p>
            <a:r>
              <a:rPr lang="zh-CN" altLang="en-US" dirty="0"/>
              <a:t>三、答辩状</a:t>
            </a:r>
            <a:endParaRPr lang="en-US" altLang="zh-CN" dirty="0"/>
          </a:p>
          <a:p>
            <a:r>
              <a:rPr lang="zh-CN" altLang="en-US" dirty="0"/>
              <a:t>（一）答辩状的分类</a:t>
            </a:r>
          </a:p>
          <a:p>
            <a:r>
              <a:rPr lang="en-US" altLang="zh-CN" dirty="0"/>
              <a:t>1. </a:t>
            </a:r>
            <a:r>
              <a:rPr lang="zh-CN" altLang="en-US" dirty="0"/>
              <a:t>按诉讼程序分类</a:t>
            </a:r>
            <a:endParaRPr lang="en-US" altLang="zh-CN" dirty="0"/>
          </a:p>
          <a:p>
            <a:r>
              <a:rPr lang="zh-CN" altLang="en-US" dirty="0"/>
              <a:t>根据所处的诉讼阶段不同，答辩状可分为一审答辩状和二审答辩状。一审答辩状是被告在一审程序中收到起诉状后，在规定时间内提交的书面答辩材料，用于回应原告的诉讼请求。二审答辩状是被上诉人在二审阶段收到上诉状后提交的答辩文书，主要用于说明原审判决正确，反对上诉人的改判请求。</a:t>
            </a:r>
          </a:p>
        </p:txBody>
      </p:sp>
      <p:sp>
        <p:nvSpPr>
          <p:cNvPr id="4" name="文本占位符 3">
            <a:extLst>
              <a:ext uri="{FF2B5EF4-FFF2-40B4-BE49-F238E27FC236}">
                <a16:creationId xmlns:a16="http://schemas.microsoft.com/office/drawing/2014/main" id="{B2B1C8FE-6EEE-52FC-D7BA-69A4FBFE8B8D}"/>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376652517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1551A1-2B36-BCFB-D958-7B4A8BFC22D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EE7DFC9-6B00-F0BA-513A-8F8CB51FD41E}"/>
              </a:ext>
            </a:extLst>
          </p:cNvPr>
          <p:cNvSpPr>
            <a:spLocks noGrp="1"/>
          </p:cNvSpPr>
          <p:nvPr>
            <p:ph type="body" sz="quarter" idx="11"/>
          </p:nvPr>
        </p:nvSpPr>
        <p:spPr>
          <a:xfrm>
            <a:off x="337294" y="1715632"/>
            <a:ext cx="11275585" cy="4095160"/>
          </a:xfrm>
        </p:spPr>
        <p:txBody>
          <a:bodyPr/>
          <a:lstStyle/>
          <a:p>
            <a:r>
              <a:rPr lang="zh-CN" altLang="en-US" dirty="0"/>
              <a:t>四、应用文写作的结构</a:t>
            </a:r>
            <a:endParaRPr lang="en-US" altLang="zh-CN" dirty="0"/>
          </a:p>
          <a:p>
            <a:r>
              <a:rPr lang="zh-CN" altLang="en-US" dirty="0"/>
              <a:t>（三）应用文结构安排的基本原则</a:t>
            </a:r>
            <a:endParaRPr lang="en-US" altLang="zh-CN" dirty="0"/>
          </a:p>
          <a:p>
            <a:r>
              <a:rPr lang="en-US" altLang="zh-CN" dirty="0"/>
              <a:t>1. </a:t>
            </a:r>
            <a:r>
              <a:rPr lang="zh-CN" altLang="en-US" dirty="0"/>
              <a:t>结构安排服从表现主旨的需要</a:t>
            </a:r>
            <a:endParaRPr lang="en-US" altLang="zh-CN" dirty="0"/>
          </a:p>
          <a:p>
            <a:r>
              <a:rPr lang="zh-CN" altLang="en-US" dirty="0"/>
              <a:t>主旨是文章的核心和灵魂，结构安排的根本目的是为了更好地表现主旨。因此，写作过程中，无论是开头与结尾的设置，还是层次与段落的划分，都要围绕主旨展开。例如，在撰写一份工作计划时，结构应突出任务目标、实施步骤、保障措施等关键内容；在写总结报告时，则应着重反映成绩、经验、问题及改进方向。只有紧扣主旨进行结构设计，才能使文章主次分明、重点突出，达到有效传达信息的目的。</a:t>
            </a:r>
            <a:endParaRPr lang="en-US" altLang="zh-CN" dirty="0"/>
          </a:p>
        </p:txBody>
      </p:sp>
      <p:sp>
        <p:nvSpPr>
          <p:cNvPr id="4" name="文本占位符 3">
            <a:extLst>
              <a:ext uri="{FF2B5EF4-FFF2-40B4-BE49-F238E27FC236}">
                <a16:creationId xmlns:a16="http://schemas.microsoft.com/office/drawing/2014/main" id="{73A6A0B9-7F69-0E52-0180-E4C9A951D8D6}"/>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74031635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419481-B2EE-C301-71F2-E4B300D19DE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5BEFF4B-E735-FC9C-11D4-86F8FE4B2ED6}"/>
              </a:ext>
            </a:extLst>
          </p:cNvPr>
          <p:cNvSpPr>
            <a:spLocks noGrp="1"/>
          </p:cNvSpPr>
          <p:nvPr>
            <p:ph type="body" sz="quarter" idx="11"/>
          </p:nvPr>
        </p:nvSpPr>
        <p:spPr>
          <a:xfrm>
            <a:off x="337294" y="2223470"/>
            <a:ext cx="11275585" cy="3079497"/>
          </a:xfrm>
        </p:spPr>
        <p:txBody>
          <a:bodyPr/>
          <a:lstStyle/>
          <a:p>
            <a:r>
              <a:rPr lang="zh-CN" altLang="en-US" dirty="0"/>
              <a:t>三、答辩状</a:t>
            </a:r>
            <a:endParaRPr lang="en-US" altLang="zh-CN" dirty="0"/>
          </a:p>
          <a:p>
            <a:r>
              <a:rPr lang="zh-CN" altLang="en-US" dirty="0"/>
              <a:t>（一）答辩状的分类</a:t>
            </a:r>
          </a:p>
          <a:p>
            <a:r>
              <a:rPr lang="en-US" altLang="zh-CN" dirty="0"/>
              <a:t>2. </a:t>
            </a:r>
            <a:r>
              <a:rPr lang="zh-CN" altLang="en-US" dirty="0"/>
              <a:t>按案件性质分类</a:t>
            </a:r>
            <a:endParaRPr lang="en-US" altLang="zh-CN" dirty="0"/>
          </a:p>
          <a:p>
            <a:r>
              <a:rPr lang="zh-CN" altLang="en-US" dirty="0"/>
              <a:t>根据案件类型的不同，答辩状可分为民事答辩状、刑事答辩状和行政答辩状。民事答辩状适用于平等主体之间的民事纠纷；刑事答辩状主要用于刑事自诉案件中被告的申辩；行政答辩状则用于行政诉讼中行政机关对原告诉求的回应与说明。</a:t>
            </a:r>
          </a:p>
        </p:txBody>
      </p:sp>
      <p:sp>
        <p:nvSpPr>
          <p:cNvPr id="4" name="文本占位符 3">
            <a:extLst>
              <a:ext uri="{FF2B5EF4-FFF2-40B4-BE49-F238E27FC236}">
                <a16:creationId xmlns:a16="http://schemas.microsoft.com/office/drawing/2014/main" id="{FD3A20C6-D906-4591-59BB-DBE00408CE99}"/>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372014653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D99EB0-2E24-0FC5-3131-D7E383A2FDA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526C4FE-CBD6-4FE9-D5B0-9044E6A6EA43}"/>
              </a:ext>
            </a:extLst>
          </p:cNvPr>
          <p:cNvSpPr>
            <a:spLocks noGrp="1"/>
          </p:cNvSpPr>
          <p:nvPr>
            <p:ph type="body" sz="quarter" idx="11"/>
          </p:nvPr>
        </p:nvSpPr>
        <p:spPr>
          <a:xfrm>
            <a:off x="337294" y="2223471"/>
            <a:ext cx="11275585" cy="3079497"/>
          </a:xfrm>
        </p:spPr>
        <p:txBody>
          <a:bodyPr/>
          <a:lstStyle/>
          <a:p>
            <a:r>
              <a:rPr lang="zh-CN" altLang="en-US" dirty="0"/>
              <a:t>三、答辩状</a:t>
            </a:r>
            <a:endParaRPr lang="en-US" altLang="zh-CN" dirty="0"/>
          </a:p>
          <a:p>
            <a:r>
              <a:rPr lang="zh-CN" altLang="en-US" dirty="0"/>
              <a:t>（二）答辩状的格式与写法</a:t>
            </a:r>
            <a:endParaRPr lang="en-US" altLang="zh-CN" dirty="0"/>
          </a:p>
          <a:p>
            <a:r>
              <a:rPr lang="en-US" altLang="zh-CN" dirty="0"/>
              <a:t>1. </a:t>
            </a:r>
            <a:r>
              <a:rPr lang="zh-CN" altLang="en-US" dirty="0"/>
              <a:t>首部</a:t>
            </a:r>
            <a:endParaRPr lang="en-US" altLang="zh-CN" dirty="0"/>
          </a:p>
          <a:p>
            <a:r>
              <a:rPr lang="zh-CN" altLang="en-US" dirty="0"/>
              <a:t>（</a:t>
            </a:r>
            <a:r>
              <a:rPr lang="en-US" altLang="zh-CN" dirty="0"/>
              <a:t>1</a:t>
            </a:r>
            <a:r>
              <a:rPr lang="zh-CN" altLang="en-US" dirty="0"/>
              <a:t>）标题</a:t>
            </a:r>
            <a:endParaRPr lang="en-US" altLang="zh-CN" dirty="0"/>
          </a:p>
          <a:p>
            <a:r>
              <a:rPr lang="zh-CN" altLang="en-US" dirty="0"/>
              <a:t>（</a:t>
            </a:r>
            <a:r>
              <a:rPr lang="en-US" altLang="zh-CN" dirty="0"/>
              <a:t>2</a:t>
            </a:r>
            <a:r>
              <a:rPr lang="zh-CN" altLang="en-US" dirty="0"/>
              <a:t>）答辩人基本情况</a:t>
            </a:r>
            <a:endParaRPr lang="en-US" altLang="zh-CN" dirty="0"/>
          </a:p>
          <a:p>
            <a:r>
              <a:rPr lang="zh-CN" altLang="en-US" dirty="0"/>
              <a:t>（</a:t>
            </a:r>
            <a:r>
              <a:rPr lang="en-US" altLang="zh-CN" dirty="0"/>
              <a:t>3</a:t>
            </a:r>
            <a:r>
              <a:rPr lang="zh-CN" altLang="en-US" dirty="0"/>
              <a:t>）答辩事由</a:t>
            </a:r>
          </a:p>
        </p:txBody>
      </p:sp>
      <p:sp>
        <p:nvSpPr>
          <p:cNvPr id="4" name="文本占位符 3">
            <a:extLst>
              <a:ext uri="{FF2B5EF4-FFF2-40B4-BE49-F238E27FC236}">
                <a16:creationId xmlns:a16="http://schemas.microsoft.com/office/drawing/2014/main" id="{3C927B5A-FE81-4000-840E-C77AD4416569}"/>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184470600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E77583-94C2-C832-EE42-39A87268270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6612F3D-E588-805A-6475-222D7106810B}"/>
              </a:ext>
            </a:extLst>
          </p:cNvPr>
          <p:cNvSpPr>
            <a:spLocks noGrp="1"/>
          </p:cNvSpPr>
          <p:nvPr>
            <p:ph type="body" sz="quarter" idx="11"/>
          </p:nvPr>
        </p:nvSpPr>
        <p:spPr>
          <a:xfrm>
            <a:off x="337294" y="2223472"/>
            <a:ext cx="11275585" cy="3079497"/>
          </a:xfrm>
        </p:spPr>
        <p:txBody>
          <a:bodyPr/>
          <a:lstStyle/>
          <a:p>
            <a:r>
              <a:rPr lang="zh-CN" altLang="en-US" dirty="0"/>
              <a:t>三、答辩状</a:t>
            </a:r>
            <a:endParaRPr lang="en-US" altLang="zh-CN" dirty="0"/>
          </a:p>
          <a:p>
            <a:r>
              <a:rPr lang="zh-CN" altLang="en-US" dirty="0"/>
              <a:t>（二）答辩状的格式与写法</a:t>
            </a:r>
            <a:endParaRPr lang="en-US" altLang="zh-CN" dirty="0"/>
          </a:p>
          <a:p>
            <a:r>
              <a:rPr lang="en-US" altLang="zh-CN" dirty="0"/>
              <a:t>2. </a:t>
            </a:r>
            <a:r>
              <a:rPr lang="zh-CN" altLang="en-US" dirty="0"/>
              <a:t>正文</a:t>
            </a:r>
            <a:endParaRPr lang="en-US" altLang="zh-CN" dirty="0"/>
          </a:p>
          <a:p>
            <a:r>
              <a:rPr lang="zh-CN" altLang="en-US" dirty="0"/>
              <a:t>（</a:t>
            </a:r>
            <a:r>
              <a:rPr lang="en-US" altLang="zh-CN" dirty="0"/>
              <a:t>1</a:t>
            </a:r>
            <a:r>
              <a:rPr lang="zh-CN" altLang="en-US" dirty="0"/>
              <a:t>）答辩理由</a:t>
            </a:r>
            <a:endParaRPr lang="en-US" altLang="zh-CN" dirty="0"/>
          </a:p>
          <a:p>
            <a:r>
              <a:rPr lang="zh-CN" altLang="en-US" dirty="0"/>
              <a:t>（</a:t>
            </a:r>
            <a:r>
              <a:rPr lang="en-US" altLang="zh-CN" dirty="0"/>
              <a:t>2</a:t>
            </a:r>
            <a:r>
              <a:rPr lang="zh-CN" altLang="en-US" dirty="0"/>
              <a:t>）答辩请求</a:t>
            </a:r>
            <a:endParaRPr lang="en-US" altLang="zh-CN" dirty="0"/>
          </a:p>
          <a:p>
            <a:r>
              <a:rPr lang="zh-CN" altLang="en-US" dirty="0"/>
              <a:t>（</a:t>
            </a:r>
            <a:r>
              <a:rPr lang="en-US" altLang="zh-CN" dirty="0"/>
              <a:t>3</a:t>
            </a:r>
            <a:r>
              <a:rPr lang="zh-CN" altLang="en-US" dirty="0"/>
              <a:t>）证据说明</a:t>
            </a:r>
          </a:p>
        </p:txBody>
      </p:sp>
      <p:sp>
        <p:nvSpPr>
          <p:cNvPr id="4" name="文本占位符 3">
            <a:extLst>
              <a:ext uri="{FF2B5EF4-FFF2-40B4-BE49-F238E27FC236}">
                <a16:creationId xmlns:a16="http://schemas.microsoft.com/office/drawing/2014/main" id="{B4937CEC-0DAC-417D-ED6B-02D1AF25EE38}"/>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53469725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1120F3-5136-6568-B3D9-8314D339E0E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CFEDF71-CECF-6748-5F90-A3E3BACAE44F}"/>
              </a:ext>
            </a:extLst>
          </p:cNvPr>
          <p:cNvSpPr>
            <a:spLocks noGrp="1"/>
          </p:cNvSpPr>
          <p:nvPr>
            <p:ph type="body" sz="quarter" idx="11"/>
          </p:nvPr>
        </p:nvSpPr>
        <p:spPr>
          <a:xfrm>
            <a:off x="337294" y="2223473"/>
            <a:ext cx="11275585" cy="3079497"/>
          </a:xfrm>
        </p:spPr>
        <p:txBody>
          <a:bodyPr/>
          <a:lstStyle/>
          <a:p>
            <a:r>
              <a:rPr lang="zh-CN" altLang="en-US" dirty="0"/>
              <a:t>三、答辩状</a:t>
            </a:r>
            <a:endParaRPr lang="en-US" altLang="zh-CN" dirty="0"/>
          </a:p>
          <a:p>
            <a:r>
              <a:rPr lang="zh-CN" altLang="en-US" dirty="0"/>
              <a:t>（二）答辩状的格式与写法</a:t>
            </a:r>
            <a:endParaRPr lang="en-US" altLang="zh-CN" dirty="0"/>
          </a:p>
          <a:p>
            <a:r>
              <a:rPr lang="en-US" altLang="zh-CN" dirty="0"/>
              <a:t>3. </a:t>
            </a:r>
            <a:r>
              <a:rPr lang="zh-CN" altLang="en-US" dirty="0"/>
              <a:t>尾部</a:t>
            </a:r>
            <a:endParaRPr lang="en-US" altLang="zh-CN" dirty="0"/>
          </a:p>
          <a:p>
            <a:r>
              <a:rPr lang="zh-CN" altLang="en-US" dirty="0"/>
              <a:t>（</a:t>
            </a:r>
            <a:r>
              <a:rPr lang="en-US" altLang="zh-CN" dirty="0"/>
              <a:t>1</a:t>
            </a:r>
            <a:r>
              <a:rPr lang="zh-CN" altLang="en-US" dirty="0"/>
              <a:t>）呈送机关</a:t>
            </a:r>
            <a:endParaRPr lang="en-US" altLang="zh-CN" dirty="0"/>
          </a:p>
          <a:p>
            <a:r>
              <a:rPr lang="zh-CN" altLang="en-US" dirty="0"/>
              <a:t>（</a:t>
            </a:r>
            <a:r>
              <a:rPr lang="en-US" altLang="zh-CN" dirty="0"/>
              <a:t>2</a:t>
            </a:r>
            <a:r>
              <a:rPr lang="zh-CN" altLang="en-US" dirty="0"/>
              <a:t>）落款</a:t>
            </a:r>
            <a:endParaRPr lang="en-US" altLang="zh-CN" dirty="0"/>
          </a:p>
          <a:p>
            <a:r>
              <a:rPr lang="zh-CN" altLang="en-US" dirty="0"/>
              <a:t>（</a:t>
            </a:r>
            <a:r>
              <a:rPr lang="en-US" altLang="zh-CN" dirty="0"/>
              <a:t>3</a:t>
            </a:r>
            <a:r>
              <a:rPr lang="zh-CN" altLang="en-US" dirty="0"/>
              <a:t>）附项</a:t>
            </a:r>
          </a:p>
        </p:txBody>
      </p:sp>
      <p:sp>
        <p:nvSpPr>
          <p:cNvPr id="4" name="文本占位符 3">
            <a:extLst>
              <a:ext uri="{FF2B5EF4-FFF2-40B4-BE49-F238E27FC236}">
                <a16:creationId xmlns:a16="http://schemas.microsoft.com/office/drawing/2014/main" id="{0B0BD648-5DEA-3144-81C8-6D3E29DFA8F7}"/>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99778248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6BA900-9940-7F1D-3E35-9BA980FF0B5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3E5F707-D7BC-758C-D62E-6F18DB629A84}"/>
              </a:ext>
            </a:extLst>
          </p:cNvPr>
          <p:cNvSpPr>
            <a:spLocks noGrp="1"/>
          </p:cNvSpPr>
          <p:nvPr>
            <p:ph type="body" sz="quarter" idx="11"/>
          </p:nvPr>
        </p:nvSpPr>
        <p:spPr>
          <a:xfrm>
            <a:off x="337294" y="1207812"/>
            <a:ext cx="11275585" cy="5110823"/>
          </a:xfrm>
        </p:spPr>
        <p:txBody>
          <a:bodyPr/>
          <a:lstStyle/>
          <a:p>
            <a:r>
              <a:rPr lang="zh-CN" altLang="en-US" dirty="0"/>
              <a:t>四、仲裁协议书</a:t>
            </a:r>
            <a:endParaRPr lang="en-US" altLang="zh-CN" dirty="0"/>
          </a:p>
          <a:p>
            <a:r>
              <a:rPr lang="zh-CN" altLang="en-US" dirty="0"/>
              <a:t>（一）仲裁协议书的类型</a:t>
            </a:r>
            <a:endParaRPr lang="en-US" altLang="zh-CN" dirty="0"/>
          </a:p>
          <a:p>
            <a:r>
              <a:rPr lang="zh-CN" altLang="en-US" dirty="0"/>
              <a:t>从形式上看，仲裁协议可以分为两类。</a:t>
            </a:r>
            <a:endParaRPr lang="en-US" altLang="zh-CN" dirty="0"/>
          </a:p>
          <a:p>
            <a:pPr marL="1074738" indent="-342900">
              <a:buSzPct val="80000"/>
              <a:buFont typeface="Wingdings" panose="05000000000000000000" pitchFamily="2" charset="2"/>
              <a:buChar char="l"/>
            </a:pPr>
            <a:r>
              <a:rPr lang="zh-CN" altLang="en-US" dirty="0"/>
              <a:t>仲裁条款（事前约定）：这是指在签订合同之前或同时，双方当事人在合同中明确约定，一旦发生争议，应提交仲裁机构解决。这种条款通常作为合同的一部分存在。</a:t>
            </a:r>
            <a:endParaRPr lang="en-US" altLang="zh-CN" dirty="0"/>
          </a:p>
          <a:p>
            <a:pPr marL="1074738" indent="-342900">
              <a:buSzPct val="80000"/>
              <a:buFont typeface="Wingdings" panose="05000000000000000000" pitchFamily="2" charset="2"/>
              <a:buChar char="l"/>
            </a:pPr>
            <a:r>
              <a:rPr lang="zh-CN" altLang="en-US" dirty="0"/>
              <a:t>单独仲裁协议（事后约定）：这是指在争议发生之后，双方当事人另行达成的、将已发生的争议提交仲裁解决的书面协议。其适用于未在原合同中约定仲裁方式的情形。</a:t>
            </a:r>
            <a:endParaRPr lang="en-US" altLang="zh-CN" dirty="0"/>
          </a:p>
          <a:p>
            <a:pPr>
              <a:buSzPct val="80000"/>
            </a:pPr>
            <a:r>
              <a:rPr lang="zh-CN" altLang="en-US" dirty="0"/>
              <a:t>仲裁协议必须采用书面形式，并体现双方的真实意思表示。</a:t>
            </a:r>
          </a:p>
        </p:txBody>
      </p:sp>
      <p:sp>
        <p:nvSpPr>
          <p:cNvPr id="4" name="文本占位符 3">
            <a:extLst>
              <a:ext uri="{FF2B5EF4-FFF2-40B4-BE49-F238E27FC236}">
                <a16:creationId xmlns:a16="http://schemas.microsoft.com/office/drawing/2014/main" id="{0F50ADE6-264B-360E-94B6-1FBD0EE6D8B7}"/>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44511168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D72F40-5708-EC36-0164-FD8AFA1344A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34EF3DA-0FF8-F46A-E10B-00ADFCD8CA08}"/>
              </a:ext>
            </a:extLst>
          </p:cNvPr>
          <p:cNvSpPr>
            <a:spLocks noGrp="1"/>
          </p:cNvSpPr>
          <p:nvPr>
            <p:ph type="body" sz="quarter" idx="11"/>
          </p:nvPr>
        </p:nvSpPr>
        <p:spPr>
          <a:xfrm>
            <a:off x="337294" y="2477391"/>
            <a:ext cx="11275585" cy="2571666"/>
          </a:xfrm>
        </p:spPr>
        <p:txBody>
          <a:bodyPr/>
          <a:lstStyle/>
          <a:p>
            <a:r>
              <a:rPr lang="zh-CN" altLang="en-US" dirty="0"/>
              <a:t>四、仲裁协议书</a:t>
            </a:r>
            <a:endParaRPr lang="en-US" altLang="zh-CN" dirty="0"/>
          </a:p>
          <a:p>
            <a:r>
              <a:rPr lang="zh-CN" altLang="en-US" dirty="0"/>
              <a:t>（二）仲裁协议书的作用</a:t>
            </a:r>
            <a:endParaRPr lang="en-US" altLang="zh-CN" dirty="0"/>
          </a:p>
          <a:p>
            <a:r>
              <a:rPr lang="en-US" altLang="zh-CN" dirty="0"/>
              <a:t>1. </a:t>
            </a:r>
            <a:r>
              <a:rPr lang="zh-CN" altLang="en-US" dirty="0"/>
              <a:t>确立仲裁机构的管辖权</a:t>
            </a:r>
            <a:endParaRPr lang="en-US" altLang="zh-CN" dirty="0"/>
          </a:p>
          <a:p>
            <a:r>
              <a:rPr lang="zh-CN" altLang="en-US" dirty="0"/>
              <a:t>仲裁协议是仲裁机构受理案件的前提和依据。只有存在合法有效的仲裁协议，仲裁机构才能依法受理并审理相关争议，否则无权介入。</a:t>
            </a:r>
          </a:p>
        </p:txBody>
      </p:sp>
      <p:sp>
        <p:nvSpPr>
          <p:cNvPr id="4" name="文本占位符 3">
            <a:extLst>
              <a:ext uri="{FF2B5EF4-FFF2-40B4-BE49-F238E27FC236}">
                <a16:creationId xmlns:a16="http://schemas.microsoft.com/office/drawing/2014/main" id="{879B9B3E-C500-369D-5B4D-DFFF7D72AB86}"/>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87822914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C01616-A5E9-824A-B7A1-55FB5E8DCD9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D27BF49-3D85-3FC3-7AC8-1501F6316FBF}"/>
              </a:ext>
            </a:extLst>
          </p:cNvPr>
          <p:cNvSpPr>
            <a:spLocks noGrp="1"/>
          </p:cNvSpPr>
          <p:nvPr>
            <p:ph type="body" sz="quarter" idx="11"/>
          </p:nvPr>
        </p:nvSpPr>
        <p:spPr>
          <a:xfrm>
            <a:off x="337294" y="2477391"/>
            <a:ext cx="11275585" cy="2571666"/>
          </a:xfrm>
        </p:spPr>
        <p:txBody>
          <a:bodyPr/>
          <a:lstStyle/>
          <a:p>
            <a:r>
              <a:rPr lang="zh-CN" altLang="en-US" dirty="0"/>
              <a:t>四、仲裁协议书</a:t>
            </a:r>
            <a:endParaRPr lang="en-US" altLang="zh-CN" dirty="0"/>
          </a:p>
          <a:p>
            <a:r>
              <a:rPr lang="zh-CN" altLang="en-US" dirty="0"/>
              <a:t>（二）仲裁协议书的作用</a:t>
            </a:r>
            <a:endParaRPr lang="en-US" altLang="zh-CN" dirty="0"/>
          </a:p>
          <a:p>
            <a:r>
              <a:rPr lang="en-US" altLang="zh-CN" dirty="0"/>
              <a:t>2. </a:t>
            </a:r>
            <a:r>
              <a:rPr lang="zh-CN" altLang="en-US" dirty="0"/>
              <a:t>排除法院的司法管辖权</a:t>
            </a:r>
            <a:endParaRPr lang="en-US" altLang="zh-CN" dirty="0"/>
          </a:p>
          <a:p>
            <a:r>
              <a:rPr lang="zh-CN" altLang="en-US" dirty="0"/>
              <a:t>在仲裁协议合法有效的情况下，当事人不得向法院提起诉讼，法院也不会受理相关案件。这体现了仲裁优先于诉讼的原则，保障了仲裁程序的独立性和权威性。</a:t>
            </a:r>
          </a:p>
        </p:txBody>
      </p:sp>
      <p:sp>
        <p:nvSpPr>
          <p:cNvPr id="4" name="文本占位符 3">
            <a:extLst>
              <a:ext uri="{FF2B5EF4-FFF2-40B4-BE49-F238E27FC236}">
                <a16:creationId xmlns:a16="http://schemas.microsoft.com/office/drawing/2014/main" id="{C495496A-6137-F231-9A23-0426968199FC}"/>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373252280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BF2B18-69A3-1A5A-76DA-064803D7CCE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B8713A1-2FFC-CC27-2145-215E15710D28}"/>
              </a:ext>
            </a:extLst>
          </p:cNvPr>
          <p:cNvSpPr>
            <a:spLocks noGrp="1"/>
          </p:cNvSpPr>
          <p:nvPr>
            <p:ph type="body" sz="quarter" idx="11"/>
          </p:nvPr>
        </p:nvSpPr>
        <p:spPr>
          <a:xfrm>
            <a:off x="337294" y="2477391"/>
            <a:ext cx="11275585" cy="2571666"/>
          </a:xfrm>
        </p:spPr>
        <p:txBody>
          <a:bodyPr/>
          <a:lstStyle/>
          <a:p>
            <a:r>
              <a:rPr lang="zh-CN" altLang="en-US" dirty="0"/>
              <a:t>四、仲裁协议书</a:t>
            </a:r>
            <a:endParaRPr lang="en-US" altLang="zh-CN" dirty="0"/>
          </a:p>
          <a:p>
            <a:r>
              <a:rPr lang="zh-CN" altLang="en-US" dirty="0"/>
              <a:t>（二）仲裁协议书的作用</a:t>
            </a:r>
            <a:endParaRPr lang="en-US" altLang="zh-CN" dirty="0"/>
          </a:p>
          <a:p>
            <a:r>
              <a:rPr lang="en-US" altLang="zh-CN" dirty="0"/>
              <a:t>3. </a:t>
            </a:r>
            <a:r>
              <a:rPr lang="zh-CN" altLang="en-US" dirty="0"/>
              <a:t>体现当事人自主选择的权利</a:t>
            </a:r>
            <a:endParaRPr lang="en-US" altLang="zh-CN" dirty="0"/>
          </a:p>
          <a:p>
            <a:r>
              <a:rPr lang="zh-CN" altLang="en-US" dirty="0"/>
              <a:t>仲裁协议反映了双方自愿选择仲裁方式解决争议的真实意愿，赋予当事人更大的程序自主权，有助于提高争议解决效率，降低维权成本。</a:t>
            </a:r>
          </a:p>
        </p:txBody>
      </p:sp>
      <p:sp>
        <p:nvSpPr>
          <p:cNvPr id="4" name="文本占位符 3">
            <a:extLst>
              <a:ext uri="{FF2B5EF4-FFF2-40B4-BE49-F238E27FC236}">
                <a16:creationId xmlns:a16="http://schemas.microsoft.com/office/drawing/2014/main" id="{BCC9C5D5-57BE-826F-D032-A4E472FADDEA}"/>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208375500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B9827E-F3F7-987E-036D-C834CD683D7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CC76510-8380-CC38-13A7-DF786E4CC6F2}"/>
              </a:ext>
            </a:extLst>
          </p:cNvPr>
          <p:cNvSpPr>
            <a:spLocks noGrp="1"/>
          </p:cNvSpPr>
          <p:nvPr>
            <p:ph type="body" sz="quarter" idx="11"/>
          </p:nvPr>
        </p:nvSpPr>
        <p:spPr>
          <a:xfrm>
            <a:off x="337294" y="2477392"/>
            <a:ext cx="11275585" cy="2571666"/>
          </a:xfrm>
        </p:spPr>
        <p:txBody>
          <a:bodyPr/>
          <a:lstStyle/>
          <a:p>
            <a:r>
              <a:rPr lang="zh-CN" altLang="en-US" dirty="0"/>
              <a:t>四、仲裁协议书</a:t>
            </a:r>
            <a:endParaRPr lang="en-US" altLang="zh-CN" dirty="0"/>
          </a:p>
          <a:p>
            <a:r>
              <a:rPr lang="zh-CN" altLang="en-US" dirty="0"/>
              <a:t>（三）仲裁协议书的结构与写法</a:t>
            </a:r>
            <a:endParaRPr lang="en-US" altLang="zh-CN" dirty="0"/>
          </a:p>
          <a:p>
            <a:r>
              <a:rPr lang="en-US" altLang="zh-CN" dirty="0"/>
              <a:t>1. </a:t>
            </a:r>
            <a:r>
              <a:rPr lang="zh-CN" altLang="en-US" dirty="0"/>
              <a:t>首部</a:t>
            </a:r>
            <a:endParaRPr lang="en-US" altLang="zh-CN" dirty="0"/>
          </a:p>
          <a:p>
            <a:r>
              <a:rPr lang="zh-CN" altLang="en-US" dirty="0"/>
              <a:t>（</a:t>
            </a:r>
            <a:r>
              <a:rPr lang="en-US" altLang="zh-CN" dirty="0"/>
              <a:t>1</a:t>
            </a:r>
            <a:r>
              <a:rPr lang="zh-CN" altLang="en-US" dirty="0"/>
              <a:t>）标题</a:t>
            </a:r>
            <a:endParaRPr lang="en-US" altLang="zh-CN" dirty="0"/>
          </a:p>
          <a:p>
            <a:r>
              <a:rPr lang="zh-CN" altLang="en-US" dirty="0"/>
              <a:t>（</a:t>
            </a:r>
            <a:r>
              <a:rPr lang="en-US" altLang="zh-CN" dirty="0"/>
              <a:t>2</a:t>
            </a:r>
            <a:r>
              <a:rPr lang="zh-CN" altLang="en-US" dirty="0"/>
              <a:t>）当事人基本情况</a:t>
            </a:r>
          </a:p>
        </p:txBody>
      </p:sp>
      <p:sp>
        <p:nvSpPr>
          <p:cNvPr id="4" name="文本占位符 3">
            <a:extLst>
              <a:ext uri="{FF2B5EF4-FFF2-40B4-BE49-F238E27FC236}">
                <a16:creationId xmlns:a16="http://schemas.microsoft.com/office/drawing/2014/main" id="{CAC8DA62-8CC4-316F-39C3-BFB1A3C91FED}"/>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36056773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E17770-73B6-323C-4AA3-AD415CF37AD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A00595D-456D-415A-6385-1AF615EBF211}"/>
              </a:ext>
            </a:extLst>
          </p:cNvPr>
          <p:cNvSpPr>
            <a:spLocks noGrp="1"/>
          </p:cNvSpPr>
          <p:nvPr>
            <p:ph type="body" sz="quarter" idx="11"/>
          </p:nvPr>
        </p:nvSpPr>
        <p:spPr>
          <a:xfrm>
            <a:off x="337294" y="2223477"/>
            <a:ext cx="11275585" cy="3079497"/>
          </a:xfrm>
        </p:spPr>
        <p:txBody>
          <a:bodyPr/>
          <a:lstStyle/>
          <a:p>
            <a:r>
              <a:rPr lang="zh-CN" altLang="en-US" dirty="0"/>
              <a:t>四、仲裁协议书</a:t>
            </a:r>
            <a:endParaRPr lang="en-US" altLang="zh-CN" dirty="0"/>
          </a:p>
          <a:p>
            <a:r>
              <a:rPr lang="zh-CN" altLang="en-US" dirty="0"/>
              <a:t>（三）仲裁协议书的结构与写法</a:t>
            </a:r>
            <a:endParaRPr lang="en-US" altLang="zh-CN" dirty="0"/>
          </a:p>
          <a:p>
            <a:r>
              <a:rPr lang="en-US" altLang="zh-CN" dirty="0"/>
              <a:t>2. </a:t>
            </a:r>
            <a:r>
              <a:rPr lang="zh-CN" altLang="en-US" dirty="0"/>
              <a:t>正文</a:t>
            </a:r>
            <a:endParaRPr lang="en-US" altLang="zh-CN" dirty="0"/>
          </a:p>
          <a:p>
            <a:r>
              <a:rPr lang="zh-CN" altLang="en-US" dirty="0"/>
              <a:t>（</a:t>
            </a:r>
            <a:r>
              <a:rPr lang="en-US" altLang="zh-CN" dirty="0"/>
              <a:t>1</a:t>
            </a:r>
            <a:r>
              <a:rPr lang="zh-CN" altLang="en-US" dirty="0"/>
              <a:t>）请求仲裁的意思表示</a:t>
            </a:r>
            <a:endParaRPr lang="en-US" altLang="zh-CN" dirty="0"/>
          </a:p>
          <a:p>
            <a:r>
              <a:rPr lang="zh-CN" altLang="en-US" dirty="0"/>
              <a:t>（</a:t>
            </a:r>
            <a:r>
              <a:rPr lang="en-US" altLang="zh-CN" dirty="0"/>
              <a:t>2</a:t>
            </a:r>
            <a:r>
              <a:rPr lang="zh-CN" altLang="en-US" dirty="0"/>
              <a:t>）仲裁事项</a:t>
            </a:r>
            <a:endParaRPr lang="en-US" altLang="zh-CN" dirty="0"/>
          </a:p>
          <a:p>
            <a:r>
              <a:rPr lang="zh-CN" altLang="en-US" dirty="0"/>
              <a:t>（</a:t>
            </a:r>
            <a:r>
              <a:rPr lang="en-US" altLang="zh-CN" dirty="0"/>
              <a:t>3</a:t>
            </a:r>
            <a:r>
              <a:rPr lang="zh-CN" altLang="en-US" dirty="0"/>
              <a:t>）选定的仲裁委员会</a:t>
            </a:r>
          </a:p>
        </p:txBody>
      </p:sp>
      <p:sp>
        <p:nvSpPr>
          <p:cNvPr id="4" name="文本占位符 3">
            <a:extLst>
              <a:ext uri="{FF2B5EF4-FFF2-40B4-BE49-F238E27FC236}">
                <a16:creationId xmlns:a16="http://schemas.microsoft.com/office/drawing/2014/main" id="{DDCBB0C5-3970-CCC1-F231-149B58D98E20}"/>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381724535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58E056-7618-2FE4-C914-37A71C51324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567FE2F-6BAA-1918-AA0C-C3EA3813A467}"/>
              </a:ext>
            </a:extLst>
          </p:cNvPr>
          <p:cNvSpPr>
            <a:spLocks noGrp="1"/>
          </p:cNvSpPr>
          <p:nvPr>
            <p:ph type="body" sz="quarter" idx="11"/>
          </p:nvPr>
        </p:nvSpPr>
        <p:spPr>
          <a:xfrm>
            <a:off x="337294" y="1715632"/>
            <a:ext cx="11275585" cy="4095160"/>
          </a:xfrm>
        </p:spPr>
        <p:txBody>
          <a:bodyPr/>
          <a:lstStyle/>
          <a:p>
            <a:r>
              <a:rPr lang="zh-CN" altLang="en-US" dirty="0"/>
              <a:t>四、应用文写作的结构</a:t>
            </a:r>
            <a:endParaRPr lang="en-US" altLang="zh-CN" dirty="0"/>
          </a:p>
          <a:p>
            <a:r>
              <a:rPr lang="zh-CN" altLang="en-US" dirty="0"/>
              <a:t>（三）应用文结构安排的基本原则</a:t>
            </a:r>
            <a:endParaRPr lang="en-US" altLang="zh-CN" dirty="0"/>
          </a:p>
          <a:p>
            <a:r>
              <a:rPr lang="en-US" altLang="zh-CN" dirty="0"/>
              <a:t>2. </a:t>
            </a:r>
            <a:r>
              <a:rPr lang="zh-CN" altLang="en-US" dirty="0"/>
              <a:t>结构安排要正确反映客观事物的发展规律和内在联系</a:t>
            </a:r>
            <a:endParaRPr lang="en-US" altLang="zh-CN" dirty="0"/>
          </a:p>
          <a:p>
            <a:r>
              <a:rPr lang="zh-CN" altLang="en-US" dirty="0"/>
              <a:t>应用文的写作要尊重客观事实，按照事物发展的顺序来组织材料。例如，写事故调查报告时，应按时间顺序还原事件经过；写调研报告时，应先提出问题，再分析原因，最后提出对策；写规章制度时，应先说明制定背景和依据，再明确适用范围和具体内容，最后规定施行时间和解释权归属。合乎逻辑地安排结构，既体现了作者对事物的认识深度，也增强了文章的说服力。</a:t>
            </a:r>
            <a:endParaRPr lang="en-US" altLang="zh-CN" dirty="0"/>
          </a:p>
        </p:txBody>
      </p:sp>
      <p:sp>
        <p:nvSpPr>
          <p:cNvPr id="4" name="文本占位符 3">
            <a:extLst>
              <a:ext uri="{FF2B5EF4-FFF2-40B4-BE49-F238E27FC236}">
                <a16:creationId xmlns:a16="http://schemas.microsoft.com/office/drawing/2014/main" id="{8FD1F1AE-C34F-58BF-FCF8-D53C5B8BD1DF}"/>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109411418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2AF067-3802-25A3-100B-900F6414F88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45AA127-0055-C837-463F-31A5A1B9A753}"/>
              </a:ext>
            </a:extLst>
          </p:cNvPr>
          <p:cNvSpPr>
            <a:spLocks noGrp="1"/>
          </p:cNvSpPr>
          <p:nvPr>
            <p:ph type="body" sz="quarter" idx="11"/>
          </p:nvPr>
        </p:nvSpPr>
        <p:spPr>
          <a:xfrm>
            <a:off x="337294" y="2477393"/>
            <a:ext cx="11275585" cy="2571666"/>
          </a:xfrm>
        </p:spPr>
        <p:txBody>
          <a:bodyPr/>
          <a:lstStyle/>
          <a:p>
            <a:r>
              <a:rPr lang="zh-CN" altLang="en-US" dirty="0"/>
              <a:t>四、仲裁协议书</a:t>
            </a:r>
            <a:endParaRPr lang="en-US" altLang="zh-CN" dirty="0"/>
          </a:p>
          <a:p>
            <a:r>
              <a:rPr lang="zh-CN" altLang="en-US" dirty="0"/>
              <a:t>（三）仲裁协议书的结构与写法</a:t>
            </a:r>
            <a:endParaRPr lang="en-US" altLang="zh-CN" dirty="0"/>
          </a:p>
          <a:p>
            <a:r>
              <a:rPr lang="en-US" altLang="zh-CN" dirty="0"/>
              <a:t>3. </a:t>
            </a:r>
            <a:r>
              <a:rPr lang="zh-CN" altLang="en-US" dirty="0"/>
              <a:t>尾部</a:t>
            </a:r>
            <a:endParaRPr lang="en-US" altLang="zh-CN" dirty="0"/>
          </a:p>
          <a:p>
            <a:r>
              <a:rPr lang="zh-CN" altLang="en-US" dirty="0"/>
              <a:t>（</a:t>
            </a:r>
            <a:r>
              <a:rPr lang="en-US" altLang="zh-CN" dirty="0"/>
              <a:t>1</a:t>
            </a:r>
            <a:r>
              <a:rPr lang="zh-CN" altLang="en-US" dirty="0"/>
              <a:t>）署名和日期</a:t>
            </a:r>
            <a:endParaRPr lang="en-US" altLang="zh-CN" dirty="0"/>
          </a:p>
          <a:p>
            <a:r>
              <a:rPr lang="zh-CN" altLang="en-US" dirty="0"/>
              <a:t>（</a:t>
            </a:r>
            <a:r>
              <a:rPr lang="en-US" altLang="zh-CN" dirty="0"/>
              <a:t>2</a:t>
            </a:r>
            <a:r>
              <a:rPr lang="zh-CN" altLang="en-US" dirty="0"/>
              <a:t>）附项</a:t>
            </a:r>
          </a:p>
        </p:txBody>
      </p:sp>
      <p:sp>
        <p:nvSpPr>
          <p:cNvPr id="4" name="文本占位符 3">
            <a:extLst>
              <a:ext uri="{FF2B5EF4-FFF2-40B4-BE49-F238E27FC236}">
                <a16:creationId xmlns:a16="http://schemas.microsoft.com/office/drawing/2014/main" id="{2065366A-34F2-3FD9-F644-E56E1311EEAE}"/>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400345705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39A48E-BEA0-1787-79F9-F5405C354BE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1F0B777-A60C-CE61-297B-8F2239DB654E}"/>
              </a:ext>
            </a:extLst>
          </p:cNvPr>
          <p:cNvSpPr>
            <a:spLocks noGrp="1"/>
          </p:cNvSpPr>
          <p:nvPr>
            <p:ph type="body" sz="quarter" idx="11"/>
          </p:nvPr>
        </p:nvSpPr>
        <p:spPr>
          <a:xfrm>
            <a:off x="337294" y="2223478"/>
            <a:ext cx="11275585" cy="3079497"/>
          </a:xfrm>
        </p:spPr>
        <p:txBody>
          <a:bodyPr/>
          <a:lstStyle/>
          <a:p>
            <a:r>
              <a:rPr lang="zh-CN" altLang="en-US" dirty="0"/>
              <a:t>四、仲裁协议书</a:t>
            </a:r>
            <a:endParaRPr lang="en-US" altLang="zh-CN" dirty="0"/>
          </a:p>
          <a:p>
            <a:r>
              <a:rPr lang="zh-CN" altLang="en-US" dirty="0"/>
              <a:t>（四）仲裁协议书的写作要求</a:t>
            </a:r>
            <a:endParaRPr lang="en-US" altLang="zh-CN" dirty="0"/>
          </a:p>
          <a:p>
            <a:r>
              <a:rPr lang="en-US" altLang="zh-CN" dirty="0"/>
              <a:t>1. </a:t>
            </a:r>
            <a:r>
              <a:rPr lang="zh-CN" altLang="en-US" dirty="0"/>
              <a:t>内容明确</a:t>
            </a:r>
            <a:endParaRPr lang="en-US" altLang="zh-CN" dirty="0"/>
          </a:p>
          <a:p>
            <a:r>
              <a:rPr lang="zh-CN" altLang="en-US" dirty="0"/>
              <a:t>仲裁协议书应清楚写明争议类型和仲裁机构。根据</a:t>
            </a:r>
            <a:r>
              <a:rPr lang="en-US" altLang="zh-CN" dirty="0"/>
              <a:t>《</a:t>
            </a:r>
            <a:r>
              <a:rPr lang="zh-CN" altLang="en-US" dirty="0"/>
              <a:t>中华人民共和国仲裁法</a:t>
            </a:r>
            <a:r>
              <a:rPr lang="en-US" altLang="zh-CN" dirty="0"/>
              <a:t>》</a:t>
            </a:r>
            <a:r>
              <a:rPr lang="zh-CN" altLang="en-US" dirty="0"/>
              <a:t>，只有合同纠纷或财产权益纠纷可以提交仲裁，因此必须明确约定仲裁事项的范围。同时，必须具体写明提交哪一个仲裁委员会处理，不能仅写“某地仲裁机构”或“有关仲裁委员会”。</a:t>
            </a:r>
          </a:p>
        </p:txBody>
      </p:sp>
      <p:sp>
        <p:nvSpPr>
          <p:cNvPr id="4" name="文本占位符 3">
            <a:extLst>
              <a:ext uri="{FF2B5EF4-FFF2-40B4-BE49-F238E27FC236}">
                <a16:creationId xmlns:a16="http://schemas.microsoft.com/office/drawing/2014/main" id="{2EB7DBB9-116F-32AF-9678-C89CF8F073CA}"/>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331225005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63E06B-5A45-1D06-7784-1C78F26295E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0CD5F19-CA81-8B76-FA6F-9CC20EA54C69}"/>
              </a:ext>
            </a:extLst>
          </p:cNvPr>
          <p:cNvSpPr>
            <a:spLocks noGrp="1"/>
          </p:cNvSpPr>
          <p:nvPr>
            <p:ph type="body" sz="quarter" idx="11"/>
          </p:nvPr>
        </p:nvSpPr>
        <p:spPr>
          <a:xfrm>
            <a:off x="337294" y="2223478"/>
            <a:ext cx="11275585" cy="3079497"/>
          </a:xfrm>
        </p:spPr>
        <p:txBody>
          <a:bodyPr/>
          <a:lstStyle/>
          <a:p>
            <a:r>
              <a:rPr lang="zh-CN" altLang="en-US" dirty="0"/>
              <a:t>四、仲裁协议书</a:t>
            </a:r>
            <a:endParaRPr lang="en-US" altLang="zh-CN" dirty="0"/>
          </a:p>
          <a:p>
            <a:r>
              <a:rPr lang="zh-CN" altLang="en-US" dirty="0"/>
              <a:t>（四）仲裁协议书的写作要求</a:t>
            </a:r>
            <a:endParaRPr lang="en-US" altLang="zh-CN" dirty="0"/>
          </a:p>
          <a:p>
            <a:r>
              <a:rPr lang="en-US" altLang="zh-CN" dirty="0"/>
              <a:t>2. </a:t>
            </a:r>
            <a:r>
              <a:rPr lang="zh-CN" altLang="en-US" dirty="0"/>
              <a:t>形式合法</a:t>
            </a:r>
            <a:endParaRPr lang="en-US" altLang="zh-CN" dirty="0"/>
          </a:p>
          <a:p>
            <a:r>
              <a:rPr lang="zh-CN" altLang="en-US" dirty="0"/>
              <a:t>仲裁协议必须采用书面形式，体现当事人真实意思表示。协议内容不得违反法律强制性规定，如不得将婚姻、收养、监护等涉及人身关系的事项纳入仲裁范围。当事人应具备完全民事行为能力且双方自愿签订，因欺诈、胁迫等原因签订的协议无效。</a:t>
            </a:r>
          </a:p>
        </p:txBody>
      </p:sp>
      <p:sp>
        <p:nvSpPr>
          <p:cNvPr id="4" name="文本占位符 3">
            <a:extLst>
              <a:ext uri="{FF2B5EF4-FFF2-40B4-BE49-F238E27FC236}">
                <a16:creationId xmlns:a16="http://schemas.microsoft.com/office/drawing/2014/main" id="{6301826A-C70B-807D-F8AE-6D8155CA2F14}"/>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248565092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8B7118-19FA-C73C-337A-2B92C239F15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67FA6EB-570D-816D-72A7-CEDCD5C4DC00}"/>
              </a:ext>
            </a:extLst>
          </p:cNvPr>
          <p:cNvSpPr>
            <a:spLocks noGrp="1"/>
          </p:cNvSpPr>
          <p:nvPr>
            <p:ph type="body" sz="quarter" idx="11"/>
          </p:nvPr>
        </p:nvSpPr>
        <p:spPr>
          <a:xfrm>
            <a:off x="337294" y="2477393"/>
            <a:ext cx="11275585" cy="2571666"/>
          </a:xfrm>
        </p:spPr>
        <p:txBody>
          <a:bodyPr/>
          <a:lstStyle/>
          <a:p>
            <a:r>
              <a:rPr lang="zh-CN" altLang="en-US" dirty="0"/>
              <a:t>四、仲裁协议书</a:t>
            </a:r>
            <a:endParaRPr lang="en-US" altLang="zh-CN" dirty="0"/>
          </a:p>
          <a:p>
            <a:r>
              <a:rPr lang="zh-CN" altLang="en-US" dirty="0"/>
              <a:t>（四）仲裁协议书的写作要求</a:t>
            </a:r>
            <a:endParaRPr lang="en-US" altLang="zh-CN" dirty="0"/>
          </a:p>
          <a:p>
            <a:r>
              <a:rPr lang="en-US" altLang="zh-CN" dirty="0"/>
              <a:t>3. </a:t>
            </a:r>
            <a:r>
              <a:rPr lang="zh-CN" altLang="en-US" dirty="0"/>
              <a:t>程序规范</a:t>
            </a:r>
            <a:endParaRPr lang="en-US" altLang="zh-CN" dirty="0"/>
          </a:p>
          <a:p>
            <a:r>
              <a:rPr lang="zh-CN" altLang="en-US" dirty="0"/>
              <a:t>仲裁协议应符合仲裁制度的基本程序要求，包括遵守双方自愿协商、平等参与、诚实信用等原则。协议内容不得损害国家利益或社会公共利益，否则可能被认定为无效。</a:t>
            </a:r>
          </a:p>
        </p:txBody>
      </p:sp>
      <p:sp>
        <p:nvSpPr>
          <p:cNvPr id="4" name="文本占位符 3">
            <a:extLst>
              <a:ext uri="{FF2B5EF4-FFF2-40B4-BE49-F238E27FC236}">
                <a16:creationId xmlns:a16="http://schemas.microsoft.com/office/drawing/2014/main" id="{560D5280-4F58-AD72-A10D-F9649EBC3B33}"/>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127845502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4A06C3-A0DD-4CBD-294C-80BFFF60885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C1A001F-BA5C-AFF0-EE0C-14B4F6FAB102}"/>
              </a:ext>
            </a:extLst>
          </p:cNvPr>
          <p:cNvSpPr>
            <a:spLocks noGrp="1"/>
          </p:cNvSpPr>
          <p:nvPr>
            <p:ph type="body" sz="quarter" idx="11"/>
          </p:nvPr>
        </p:nvSpPr>
        <p:spPr>
          <a:xfrm>
            <a:off x="337294" y="1715647"/>
            <a:ext cx="11275585" cy="4095160"/>
          </a:xfrm>
        </p:spPr>
        <p:txBody>
          <a:bodyPr/>
          <a:lstStyle/>
          <a:p>
            <a:r>
              <a:rPr lang="zh-CN" altLang="en-US" dirty="0"/>
              <a:t>五、公证书</a:t>
            </a:r>
            <a:endParaRPr lang="en-US" altLang="zh-CN" dirty="0"/>
          </a:p>
          <a:p>
            <a:r>
              <a:rPr lang="zh-CN" altLang="en-US" dirty="0"/>
              <a:t>（一）公证书的类型</a:t>
            </a:r>
            <a:endParaRPr lang="en-US" altLang="zh-CN" dirty="0"/>
          </a:p>
          <a:p>
            <a:r>
              <a:rPr lang="en-US" altLang="zh-CN" dirty="0"/>
              <a:t>1. </a:t>
            </a:r>
            <a:r>
              <a:rPr lang="zh-CN" altLang="en-US" dirty="0"/>
              <a:t>定式公证书格式</a:t>
            </a:r>
            <a:endParaRPr lang="en-US" altLang="zh-CN" dirty="0"/>
          </a:p>
          <a:p>
            <a:r>
              <a:rPr lang="zh-CN" altLang="en-US" dirty="0"/>
              <a:t>定式公证书格式适用于常见、标准化的公证事项，包括 </a:t>
            </a:r>
            <a:r>
              <a:rPr lang="en-US" altLang="zh-CN" dirty="0"/>
              <a:t>3 </a:t>
            </a:r>
            <a:r>
              <a:rPr lang="zh-CN" altLang="en-US" dirty="0"/>
              <a:t>大类、共 </a:t>
            </a:r>
            <a:r>
              <a:rPr lang="en-US" altLang="zh-CN" dirty="0"/>
              <a:t>49 </a:t>
            </a:r>
            <a:r>
              <a:rPr lang="zh-CN" altLang="en-US" dirty="0"/>
              <a:t>种格式。第一类：民事法律行为类（第 </a:t>
            </a:r>
            <a:r>
              <a:rPr lang="en-US" altLang="zh-CN" dirty="0"/>
              <a:t>1 </a:t>
            </a:r>
            <a:r>
              <a:rPr lang="zh-CN" altLang="en-US" dirty="0"/>
              <a:t>至第 </a:t>
            </a:r>
            <a:r>
              <a:rPr lang="en-US" altLang="zh-CN" dirty="0"/>
              <a:t>8 </a:t>
            </a:r>
            <a:r>
              <a:rPr lang="zh-CN" altLang="en-US" dirty="0"/>
              <a:t>式），如委托、声明、赠与、遗嘱、认领亲子等；第二类：有法律意义的事实类（第 </a:t>
            </a:r>
            <a:r>
              <a:rPr lang="en-US" altLang="zh-CN" dirty="0"/>
              <a:t>9 </a:t>
            </a:r>
            <a:r>
              <a:rPr lang="zh-CN" altLang="en-US" dirty="0"/>
              <a:t>至第 </a:t>
            </a:r>
            <a:r>
              <a:rPr lang="en-US" altLang="zh-CN" dirty="0"/>
              <a:t>32 </a:t>
            </a:r>
            <a:r>
              <a:rPr lang="zh-CN" altLang="en-US" dirty="0"/>
              <a:t>式），如出生、死亡、学历、婚姻状况、亲属关系、无犯罪记录等；第三类：有法律意义的文书类（第 </a:t>
            </a:r>
            <a:r>
              <a:rPr lang="en-US" altLang="zh-CN" dirty="0"/>
              <a:t>33 </a:t>
            </a:r>
            <a:r>
              <a:rPr lang="zh-CN" altLang="en-US" dirty="0"/>
              <a:t>至第</a:t>
            </a:r>
            <a:r>
              <a:rPr lang="en-US" altLang="zh-CN" dirty="0"/>
              <a:t>35 </a:t>
            </a:r>
            <a:r>
              <a:rPr lang="zh-CN" altLang="en-US" dirty="0"/>
              <a:t>式），如证件、执照、签名印鉴、文本相符等。</a:t>
            </a:r>
          </a:p>
        </p:txBody>
      </p:sp>
      <p:sp>
        <p:nvSpPr>
          <p:cNvPr id="4" name="文本占位符 3">
            <a:extLst>
              <a:ext uri="{FF2B5EF4-FFF2-40B4-BE49-F238E27FC236}">
                <a16:creationId xmlns:a16="http://schemas.microsoft.com/office/drawing/2014/main" id="{DFFF5332-F3FC-DA9E-114E-84511417C8ED}"/>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178878100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C4B468-25E7-0AD3-E9A7-B677EF11181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E9727BF-A7F9-64D3-8B26-223AE02BEEFC}"/>
              </a:ext>
            </a:extLst>
          </p:cNvPr>
          <p:cNvSpPr>
            <a:spLocks noGrp="1"/>
          </p:cNvSpPr>
          <p:nvPr>
            <p:ph type="body" sz="quarter" idx="11"/>
          </p:nvPr>
        </p:nvSpPr>
        <p:spPr>
          <a:xfrm>
            <a:off x="337294" y="2223479"/>
            <a:ext cx="11275585" cy="3079497"/>
          </a:xfrm>
        </p:spPr>
        <p:txBody>
          <a:bodyPr/>
          <a:lstStyle/>
          <a:p>
            <a:r>
              <a:rPr lang="zh-CN" altLang="en-US" dirty="0"/>
              <a:t>五、公证书</a:t>
            </a:r>
            <a:endParaRPr lang="en-US" altLang="zh-CN" dirty="0"/>
          </a:p>
          <a:p>
            <a:r>
              <a:rPr lang="zh-CN" altLang="en-US" dirty="0"/>
              <a:t>（一）公证书的类型</a:t>
            </a:r>
            <a:endParaRPr lang="en-US" altLang="zh-CN" dirty="0"/>
          </a:p>
          <a:p>
            <a:r>
              <a:rPr lang="en-US" altLang="zh-CN" dirty="0"/>
              <a:t>2. </a:t>
            </a:r>
            <a:r>
              <a:rPr lang="zh-CN" altLang="en-US" dirty="0"/>
              <a:t>要素式公证书格式</a:t>
            </a:r>
            <a:endParaRPr lang="en-US" altLang="zh-CN" dirty="0"/>
          </a:p>
          <a:p>
            <a:r>
              <a:rPr lang="zh-CN" altLang="en-US" dirty="0"/>
              <a:t>要素式公证书格式适用于合同协议、现场监督、证据保全、继承、强制执行、法律意见书等较为复杂或非标准的公证事项。这类公证书没有统一格式，但必须包含基本要素，如公证事项、事实依据、法律依据、结论等。</a:t>
            </a:r>
          </a:p>
        </p:txBody>
      </p:sp>
      <p:sp>
        <p:nvSpPr>
          <p:cNvPr id="4" name="文本占位符 3">
            <a:extLst>
              <a:ext uri="{FF2B5EF4-FFF2-40B4-BE49-F238E27FC236}">
                <a16:creationId xmlns:a16="http://schemas.microsoft.com/office/drawing/2014/main" id="{7218CBC9-93AA-D06E-A20E-04D414E26FD6}"/>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420289006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757E93-4FA8-B66D-9E76-7A059C8BA97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9C47260-1E3F-397F-FDE4-EFE22EEA886A}"/>
              </a:ext>
            </a:extLst>
          </p:cNvPr>
          <p:cNvSpPr>
            <a:spLocks noGrp="1"/>
          </p:cNvSpPr>
          <p:nvPr>
            <p:ph type="body" sz="quarter" idx="11"/>
          </p:nvPr>
        </p:nvSpPr>
        <p:spPr>
          <a:xfrm>
            <a:off x="337294" y="1969564"/>
            <a:ext cx="11275585" cy="3587329"/>
          </a:xfrm>
        </p:spPr>
        <p:txBody>
          <a:bodyPr/>
          <a:lstStyle/>
          <a:p>
            <a:r>
              <a:rPr lang="zh-CN" altLang="en-US" dirty="0"/>
              <a:t>五、公证书</a:t>
            </a:r>
            <a:endParaRPr lang="en-US" altLang="zh-CN" dirty="0"/>
          </a:p>
          <a:p>
            <a:r>
              <a:rPr lang="zh-CN" altLang="en-US" dirty="0"/>
              <a:t>（二）公证书的结构与写法</a:t>
            </a:r>
            <a:endParaRPr lang="en-US" altLang="zh-CN" dirty="0"/>
          </a:p>
          <a:p>
            <a:r>
              <a:rPr lang="en-US" altLang="zh-CN" dirty="0"/>
              <a:t>1. </a:t>
            </a:r>
            <a:r>
              <a:rPr lang="zh-CN" altLang="en-US" dirty="0"/>
              <a:t>首部</a:t>
            </a:r>
            <a:endParaRPr lang="en-US" altLang="zh-CN" dirty="0"/>
          </a:p>
          <a:p>
            <a:r>
              <a:rPr lang="zh-CN" altLang="en-US" dirty="0"/>
              <a:t>（</a:t>
            </a:r>
            <a:r>
              <a:rPr lang="en-US" altLang="zh-CN" dirty="0"/>
              <a:t>1</a:t>
            </a:r>
            <a:r>
              <a:rPr lang="zh-CN" altLang="en-US" dirty="0"/>
              <a:t>）标题</a:t>
            </a:r>
            <a:endParaRPr lang="en-US" altLang="zh-CN" dirty="0"/>
          </a:p>
          <a:p>
            <a:r>
              <a:rPr lang="zh-CN" altLang="en-US" dirty="0"/>
              <a:t>（</a:t>
            </a:r>
            <a:r>
              <a:rPr lang="en-US" altLang="zh-CN" dirty="0"/>
              <a:t>2</a:t>
            </a:r>
            <a:r>
              <a:rPr lang="zh-CN" altLang="en-US" dirty="0"/>
              <a:t>）编号</a:t>
            </a:r>
            <a:endParaRPr lang="en-US" altLang="zh-CN" dirty="0"/>
          </a:p>
          <a:p>
            <a:r>
              <a:rPr lang="zh-CN" altLang="en-US" dirty="0"/>
              <a:t>（</a:t>
            </a:r>
            <a:r>
              <a:rPr lang="en-US" altLang="zh-CN" dirty="0"/>
              <a:t>3</a:t>
            </a:r>
            <a:r>
              <a:rPr lang="zh-CN" altLang="en-US" dirty="0"/>
              <a:t>）当事人基本情况</a:t>
            </a:r>
            <a:endParaRPr lang="en-US" altLang="zh-CN" dirty="0"/>
          </a:p>
          <a:p>
            <a:r>
              <a:rPr lang="zh-CN" altLang="en-US" dirty="0"/>
              <a:t>（</a:t>
            </a:r>
            <a:r>
              <a:rPr lang="en-US" altLang="zh-CN" dirty="0"/>
              <a:t>4</a:t>
            </a:r>
            <a:r>
              <a:rPr lang="zh-CN" altLang="en-US" dirty="0"/>
              <a:t>）公证事项</a:t>
            </a:r>
          </a:p>
        </p:txBody>
      </p:sp>
      <p:sp>
        <p:nvSpPr>
          <p:cNvPr id="4" name="文本占位符 3">
            <a:extLst>
              <a:ext uri="{FF2B5EF4-FFF2-40B4-BE49-F238E27FC236}">
                <a16:creationId xmlns:a16="http://schemas.microsoft.com/office/drawing/2014/main" id="{0E00D3CA-C2C6-F7D6-2706-682914A3C0DF}"/>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295922172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394690-BB5C-06AF-F420-1BA4749C189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DA0A11F-97D7-29C1-D5EF-BF7F85A4A48A}"/>
              </a:ext>
            </a:extLst>
          </p:cNvPr>
          <p:cNvSpPr>
            <a:spLocks noGrp="1"/>
          </p:cNvSpPr>
          <p:nvPr>
            <p:ph type="body" sz="quarter" idx="11"/>
          </p:nvPr>
        </p:nvSpPr>
        <p:spPr>
          <a:xfrm>
            <a:off x="337294" y="1207818"/>
            <a:ext cx="11275585" cy="5110823"/>
          </a:xfrm>
        </p:spPr>
        <p:txBody>
          <a:bodyPr/>
          <a:lstStyle/>
          <a:p>
            <a:r>
              <a:rPr lang="zh-CN" altLang="en-US" dirty="0"/>
              <a:t>五、公证书</a:t>
            </a:r>
            <a:endParaRPr lang="en-US" altLang="zh-CN" dirty="0"/>
          </a:p>
          <a:p>
            <a:r>
              <a:rPr lang="zh-CN" altLang="en-US" dirty="0"/>
              <a:t>（二）公证书的结构与写法</a:t>
            </a:r>
            <a:endParaRPr lang="en-US" altLang="zh-CN" dirty="0"/>
          </a:p>
          <a:p>
            <a:r>
              <a:rPr lang="en-US" altLang="zh-CN" dirty="0"/>
              <a:t>2. </a:t>
            </a:r>
            <a:r>
              <a:rPr lang="zh-CN" altLang="en-US" dirty="0"/>
              <a:t>正文（证词）</a:t>
            </a:r>
            <a:endParaRPr lang="en-US" altLang="zh-CN" dirty="0"/>
          </a:p>
          <a:p>
            <a:r>
              <a:rPr lang="zh-CN" altLang="en-US" dirty="0"/>
              <a:t>正文是公证书的核心部分，其内容应根据公证事项的不同而有所区别，但一般包括以下几个方面。</a:t>
            </a:r>
            <a:endParaRPr lang="en-US" altLang="zh-CN" dirty="0"/>
          </a:p>
          <a:p>
            <a:pPr marL="1074738" indent="-342900">
              <a:buSzPct val="80000"/>
              <a:buFont typeface="Wingdings" panose="05000000000000000000" pitchFamily="2" charset="2"/>
              <a:buChar char="l"/>
            </a:pPr>
            <a:r>
              <a:rPr lang="zh-CN" altLang="en-US" dirty="0"/>
              <a:t>公证对象：即本次公证所涉及的法律行为、事实或文书。</a:t>
            </a:r>
            <a:endParaRPr lang="en-US" altLang="zh-CN" dirty="0"/>
          </a:p>
          <a:p>
            <a:pPr marL="1074738" indent="-342900">
              <a:buSzPct val="80000"/>
              <a:buFont typeface="Wingdings" panose="05000000000000000000" pitchFamily="2" charset="2"/>
              <a:buChar char="l"/>
            </a:pPr>
            <a:r>
              <a:rPr lang="zh-CN" altLang="en-US" dirty="0"/>
              <a:t>公证内容：详细说明公证机关查明的事实、作出判断的理由。</a:t>
            </a:r>
            <a:endParaRPr lang="en-US" altLang="zh-CN" dirty="0"/>
          </a:p>
          <a:p>
            <a:pPr marL="1074738" indent="-342900">
              <a:buSzPct val="80000"/>
              <a:buFont typeface="Wingdings" panose="05000000000000000000" pitchFamily="2" charset="2"/>
              <a:buChar char="l"/>
            </a:pPr>
            <a:r>
              <a:rPr lang="zh-CN" altLang="en-US" dirty="0"/>
              <a:t>法律依据：引用相关法律法规，说明公证结论的合法性。</a:t>
            </a:r>
            <a:endParaRPr lang="en-US" altLang="zh-CN" dirty="0"/>
          </a:p>
          <a:p>
            <a:pPr marL="1074738" indent="-342900">
              <a:buSzPct val="80000"/>
              <a:buFont typeface="Wingdings" panose="05000000000000000000" pitchFamily="2" charset="2"/>
              <a:buChar char="l"/>
            </a:pPr>
            <a:r>
              <a:rPr lang="zh-CN" altLang="en-US" dirty="0"/>
              <a:t>结论表述：明确指出该法律行为、事实或文书是否真实、合法，是否予以公证。</a:t>
            </a:r>
            <a:endParaRPr lang="en-US" altLang="zh-CN" dirty="0"/>
          </a:p>
          <a:p>
            <a:pPr>
              <a:buSzPct val="80000"/>
            </a:pPr>
            <a:r>
              <a:rPr lang="zh-CN" altLang="en-US" dirty="0"/>
              <a:t>证词内容应语言准确、条理清晰、逻辑严密，避免使用模糊措辞。</a:t>
            </a:r>
          </a:p>
        </p:txBody>
      </p:sp>
      <p:sp>
        <p:nvSpPr>
          <p:cNvPr id="4" name="文本占位符 3">
            <a:extLst>
              <a:ext uri="{FF2B5EF4-FFF2-40B4-BE49-F238E27FC236}">
                <a16:creationId xmlns:a16="http://schemas.microsoft.com/office/drawing/2014/main" id="{2D404481-A39C-F0DD-9E87-BE3368E27387}"/>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114319009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8A95D9-B09F-7397-6090-44C6E66F45C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A5D20AC-E4E4-C6B7-B541-A47F0AB2E921}"/>
              </a:ext>
            </a:extLst>
          </p:cNvPr>
          <p:cNvSpPr>
            <a:spLocks noGrp="1"/>
          </p:cNvSpPr>
          <p:nvPr>
            <p:ph type="body" sz="quarter" idx="11"/>
          </p:nvPr>
        </p:nvSpPr>
        <p:spPr>
          <a:xfrm>
            <a:off x="337294" y="1461736"/>
            <a:ext cx="11275585" cy="4602991"/>
          </a:xfrm>
        </p:spPr>
        <p:txBody>
          <a:bodyPr/>
          <a:lstStyle/>
          <a:p>
            <a:r>
              <a:rPr lang="zh-CN" altLang="en-US" dirty="0"/>
              <a:t>五、公证书</a:t>
            </a:r>
            <a:endParaRPr lang="en-US" altLang="zh-CN" dirty="0"/>
          </a:p>
          <a:p>
            <a:r>
              <a:rPr lang="zh-CN" altLang="en-US" dirty="0"/>
              <a:t>（二）公证书的结构与写法</a:t>
            </a:r>
            <a:endParaRPr lang="en-US" altLang="zh-CN" dirty="0"/>
          </a:p>
          <a:p>
            <a:r>
              <a:rPr lang="en-US" altLang="zh-CN" dirty="0"/>
              <a:t>3. </a:t>
            </a:r>
            <a:r>
              <a:rPr lang="zh-CN" altLang="en-US" dirty="0"/>
              <a:t>尾部</a:t>
            </a:r>
            <a:endParaRPr lang="en-US" altLang="zh-CN" dirty="0"/>
          </a:p>
          <a:p>
            <a:r>
              <a:rPr lang="zh-CN" altLang="en-US" dirty="0"/>
              <a:t>（</a:t>
            </a:r>
            <a:r>
              <a:rPr lang="en-US" altLang="zh-CN" dirty="0"/>
              <a:t>1</a:t>
            </a:r>
            <a:r>
              <a:rPr lang="zh-CN" altLang="en-US" dirty="0"/>
              <a:t>）公证机构名称</a:t>
            </a:r>
            <a:endParaRPr lang="en-US" altLang="zh-CN" dirty="0"/>
          </a:p>
          <a:p>
            <a:r>
              <a:rPr lang="zh-CN" altLang="en-US" dirty="0"/>
              <a:t>（</a:t>
            </a:r>
            <a:r>
              <a:rPr lang="en-US" altLang="zh-CN" dirty="0"/>
              <a:t>2</a:t>
            </a:r>
            <a:r>
              <a:rPr lang="zh-CN" altLang="en-US" dirty="0"/>
              <a:t>）公证员签名或盖章</a:t>
            </a:r>
            <a:endParaRPr lang="en-US" altLang="zh-CN" dirty="0"/>
          </a:p>
          <a:p>
            <a:r>
              <a:rPr lang="zh-CN" altLang="en-US" dirty="0"/>
              <a:t>（</a:t>
            </a:r>
            <a:r>
              <a:rPr lang="en-US" altLang="zh-CN" dirty="0"/>
              <a:t>3</a:t>
            </a:r>
            <a:r>
              <a:rPr lang="zh-CN" altLang="en-US" dirty="0"/>
              <a:t>）出证日期</a:t>
            </a:r>
            <a:endParaRPr lang="en-US" altLang="zh-CN" dirty="0"/>
          </a:p>
          <a:p>
            <a:r>
              <a:rPr lang="zh-CN" altLang="en-US" dirty="0"/>
              <a:t>（</a:t>
            </a:r>
            <a:r>
              <a:rPr lang="en-US" altLang="zh-CN" dirty="0"/>
              <a:t>4</a:t>
            </a:r>
            <a:r>
              <a:rPr lang="zh-CN" altLang="en-US" dirty="0"/>
              <a:t>）公证处印章和钢印</a:t>
            </a:r>
            <a:endParaRPr lang="en-US" altLang="zh-CN" dirty="0"/>
          </a:p>
          <a:p>
            <a:r>
              <a:rPr lang="zh-CN" altLang="en-US" dirty="0"/>
              <a:t>（</a:t>
            </a:r>
            <a:r>
              <a:rPr lang="en-US" altLang="zh-CN" dirty="0"/>
              <a:t>5</a:t>
            </a:r>
            <a:r>
              <a:rPr lang="zh-CN" altLang="en-US" dirty="0"/>
              <a:t>）照片</a:t>
            </a:r>
            <a:endParaRPr lang="en-US" altLang="zh-CN" dirty="0"/>
          </a:p>
          <a:p>
            <a:r>
              <a:rPr lang="zh-CN" altLang="en-US" dirty="0"/>
              <a:t>（</a:t>
            </a:r>
            <a:r>
              <a:rPr lang="en-US" altLang="zh-CN" dirty="0"/>
              <a:t>6</a:t>
            </a:r>
            <a:r>
              <a:rPr lang="zh-CN" altLang="en-US" dirty="0"/>
              <a:t>）附件材料</a:t>
            </a:r>
          </a:p>
        </p:txBody>
      </p:sp>
      <p:sp>
        <p:nvSpPr>
          <p:cNvPr id="4" name="文本占位符 3">
            <a:extLst>
              <a:ext uri="{FF2B5EF4-FFF2-40B4-BE49-F238E27FC236}">
                <a16:creationId xmlns:a16="http://schemas.microsoft.com/office/drawing/2014/main" id="{BAD5BD91-9212-5BCB-2317-293384E7AA8B}"/>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424375381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F081B8-8470-AECF-C705-AD818121BCB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4C425C3-2DA9-6BC7-6543-D5FBDC2526D1}"/>
              </a:ext>
            </a:extLst>
          </p:cNvPr>
          <p:cNvSpPr>
            <a:spLocks noGrp="1"/>
          </p:cNvSpPr>
          <p:nvPr>
            <p:ph type="body" sz="quarter" idx="11"/>
          </p:nvPr>
        </p:nvSpPr>
        <p:spPr>
          <a:xfrm>
            <a:off x="337294" y="2223484"/>
            <a:ext cx="11275585" cy="3079497"/>
          </a:xfrm>
        </p:spPr>
        <p:txBody>
          <a:bodyPr/>
          <a:lstStyle/>
          <a:p>
            <a:r>
              <a:rPr lang="zh-CN" altLang="en-US" dirty="0"/>
              <a:t>五、公证书</a:t>
            </a:r>
            <a:endParaRPr lang="en-US" altLang="zh-CN" dirty="0"/>
          </a:p>
          <a:p>
            <a:r>
              <a:rPr lang="zh-CN" altLang="en-US" dirty="0"/>
              <a:t>（三）公证书的写作要求</a:t>
            </a:r>
            <a:endParaRPr lang="en-US" altLang="zh-CN" dirty="0"/>
          </a:p>
          <a:p>
            <a:r>
              <a:rPr lang="en-US" altLang="zh-CN" dirty="0"/>
              <a:t>1. </a:t>
            </a:r>
            <a:r>
              <a:rPr lang="zh-CN" altLang="en-US" dirty="0"/>
              <a:t>内容真实合法</a:t>
            </a:r>
            <a:endParaRPr lang="en-US" altLang="zh-CN" dirty="0"/>
          </a:p>
          <a:p>
            <a:r>
              <a:rPr lang="zh-CN" altLang="en-US" dirty="0"/>
              <a:t>公证书的内容必须基于真实、完整的材料，并符合国家法律法规的规定。公证机关应对申请事项进行认真审查，确保所证明的法律行为、事实或文书既真实又合法，不得出具虚假或违法的公证文书。</a:t>
            </a:r>
          </a:p>
        </p:txBody>
      </p:sp>
      <p:sp>
        <p:nvSpPr>
          <p:cNvPr id="4" name="文本占位符 3">
            <a:extLst>
              <a:ext uri="{FF2B5EF4-FFF2-40B4-BE49-F238E27FC236}">
                <a16:creationId xmlns:a16="http://schemas.microsoft.com/office/drawing/2014/main" id="{482048A2-DA3D-0117-C5FA-DB6A20CC9EAB}"/>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114852148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B9CD67-3CEC-058D-4BBE-A151D686CB3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BEBC5A9-495A-4341-7171-D8B1B9689650}"/>
              </a:ext>
            </a:extLst>
          </p:cNvPr>
          <p:cNvSpPr>
            <a:spLocks noGrp="1"/>
          </p:cNvSpPr>
          <p:nvPr>
            <p:ph type="body" sz="quarter" idx="11"/>
          </p:nvPr>
        </p:nvSpPr>
        <p:spPr>
          <a:xfrm>
            <a:off x="337294" y="1207801"/>
            <a:ext cx="11275585" cy="5110823"/>
          </a:xfrm>
        </p:spPr>
        <p:txBody>
          <a:bodyPr/>
          <a:lstStyle/>
          <a:p>
            <a:r>
              <a:rPr lang="zh-CN" altLang="en-US" dirty="0"/>
              <a:t>四、应用文写作的结构</a:t>
            </a:r>
            <a:endParaRPr lang="en-US" altLang="zh-CN" dirty="0"/>
          </a:p>
          <a:p>
            <a:r>
              <a:rPr lang="zh-CN" altLang="en-US" dirty="0"/>
              <a:t>（三）应用文结构安排的基本原则</a:t>
            </a:r>
            <a:endParaRPr lang="en-US" altLang="zh-CN" dirty="0"/>
          </a:p>
          <a:p>
            <a:r>
              <a:rPr lang="en-US" altLang="zh-CN" dirty="0"/>
              <a:t>3. </a:t>
            </a:r>
            <a:r>
              <a:rPr lang="zh-CN" altLang="en-US" dirty="0"/>
              <a:t>结构安排要适应不同文体的格式要求和表达习惯</a:t>
            </a:r>
            <a:endParaRPr lang="en-US" altLang="zh-CN" dirty="0"/>
          </a:p>
          <a:p>
            <a:r>
              <a:rPr lang="zh-CN" altLang="en-US" dirty="0"/>
              <a:t>不同的应用文具有不同的功能定位和写作规范，因此结构安排也应因文制宜。行政公文如通知、请示、批复等，通常采用固定的结构，包括标题、主送机关、正文、落款等；事务文书如计划、总结、调查报告等，结构上更注重逻辑性和实用性，常采用总分式、递进式等结构；法律文书如起诉书、判决书等，要求结构严密、条理清晰，严格按照格式书写；规章制度类文书如条例、办法、细则等，多采用条款式结构，条目分明，便于执行。</a:t>
            </a:r>
          </a:p>
          <a:p>
            <a:r>
              <a:rPr lang="zh-CN" altLang="en-US" dirty="0"/>
              <a:t>写作时应熟悉各类文体的结构特征，灵活运用相应的组织方式，确保结构形式与内容表达的高度统一。</a:t>
            </a:r>
            <a:endParaRPr lang="en-US" altLang="zh-CN" dirty="0"/>
          </a:p>
        </p:txBody>
      </p:sp>
      <p:sp>
        <p:nvSpPr>
          <p:cNvPr id="4" name="文本占位符 3">
            <a:extLst>
              <a:ext uri="{FF2B5EF4-FFF2-40B4-BE49-F238E27FC236}">
                <a16:creationId xmlns:a16="http://schemas.microsoft.com/office/drawing/2014/main" id="{D47774A6-2EC4-BAF5-6265-0829F41F612D}"/>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188553204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EDB102-3C1C-C788-D22E-FA81725B72D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7BDE8FB-8FC6-3EC5-33F0-F2A205688DF5}"/>
              </a:ext>
            </a:extLst>
          </p:cNvPr>
          <p:cNvSpPr>
            <a:spLocks noGrp="1"/>
          </p:cNvSpPr>
          <p:nvPr>
            <p:ph type="body" sz="quarter" idx="11"/>
          </p:nvPr>
        </p:nvSpPr>
        <p:spPr>
          <a:xfrm>
            <a:off x="337294" y="2223485"/>
            <a:ext cx="11275585" cy="3079497"/>
          </a:xfrm>
        </p:spPr>
        <p:txBody>
          <a:bodyPr/>
          <a:lstStyle/>
          <a:p>
            <a:r>
              <a:rPr lang="zh-CN" altLang="en-US" dirty="0"/>
              <a:t>五、公证书</a:t>
            </a:r>
            <a:endParaRPr lang="en-US" altLang="zh-CN" dirty="0"/>
          </a:p>
          <a:p>
            <a:r>
              <a:rPr lang="zh-CN" altLang="en-US" dirty="0"/>
              <a:t>（三）公证书的写作要求</a:t>
            </a:r>
            <a:endParaRPr lang="en-US" altLang="zh-CN" dirty="0"/>
          </a:p>
          <a:p>
            <a:r>
              <a:rPr lang="en-US" altLang="zh-CN" dirty="0"/>
              <a:t>2. </a:t>
            </a:r>
            <a:r>
              <a:rPr lang="zh-CN" altLang="en-US" dirty="0"/>
              <a:t>表述准确规范</a:t>
            </a:r>
            <a:endParaRPr lang="en-US" altLang="zh-CN" dirty="0"/>
          </a:p>
          <a:p>
            <a:r>
              <a:rPr lang="zh-CN" altLang="en-US" dirty="0"/>
              <a:t>公证书用语应准确、清晰、规范，避免歧义和模糊表达。对于当事人身份、公证事项、法律依据等内容，应使用标准术语，确保逻辑严密、条理清楚，体现出公证文书的权威性和严肃性。</a:t>
            </a:r>
          </a:p>
        </p:txBody>
      </p:sp>
      <p:sp>
        <p:nvSpPr>
          <p:cNvPr id="4" name="文本占位符 3">
            <a:extLst>
              <a:ext uri="{FF2B5EF4-FFF2-40B4-BE49-F238E27FC236}">
                <a16:creationId xmlns:a16="http://schemas.microsoft.com/office/drawing/2014/main" id="{A2E813BF-4564-0B2D-6649-9673FE215D68}"/>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341702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C51C8F-BC03-6443-C6AE-0CB450A2690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DACD6CC-22C4-7E16-AE98-1D9AB5889E7D}"/>
              </a:ext>
            </a:extLst>
          </p:cNvPr>
          <p:cNvSpPr>
            <a:spLocks noGrp="1"/>
          </p:cNvSpPr>
          <p:nvPr>
            <p:ph type="body" sz="quarter" idx="11"/>
          </p:nvPr>
        </p:nvSpPr>
        <p:spPr>
          <a:xfrm>
            <a:off x="337294" y="2477400"/>
            <a:ext cx="11275585" cy="2571666"/>
          </a:xfrm>
        </p:spPr>
        <p:txBody>
          <a:bodyPr/>
          <a:lstStyle/>
          <a:p>
            <a:r>
              <a:rPr lang="zh-CN" altLang="en-US" dirty="0"/>
              <a:t>五、公证书</a:t>
            </a:r>
            <a:endParaRPr lang="en-US" altLang="zh-CN" dirty="0"/>
          </a:p>
          <a:p>
            <a:r>
              <a:rPr lang="zh-CN" altLang="en-US" dirty="0"/>
              <a:t>（三）公证书的写作要求</a:t>
            </a:r>
            <a:endParaRPr lang="en-US" altLang="zh-CN" dirty="0"/>
          </a:p>
          <a:p>
            <a:r>
              <a:rPr lang="en-US" altLang="zh-CN" dirty="0"/>
              <a:t>3. </a:t>
            </a:r>
            <a:r>
              <a:rPr lang="zh-CN" altLang="en-US" dirty="0"/>
              <a:t>格式统一规范</a:t>
            </a:r>
            <a:endParaRPr lang="en-US" altLang="zh-CN" dirty="0"/>
          </a:p>
          <a:p>
            <a:r>
              <a:rPr lang="zh-CN" altLang="en-US" dirty="0"/>
              <a:t>公证书应当按照司法部规定的格式制作，并根据公证类型选择定式或要素式格式。结构完整、层次分明，编号、签名、印章等要素齐全，确保文书形式统一、规范。</a:t>
            </a:r>
          </a:p>
        </p:txBody>
      </p:sp>
      <p:sp>
        <p:nvSpPr>
          <p:cNvPr id="4" name="文本占位符 3">
            <a:extLst>
              <a:ext uri="{FF2B5EF4-FFF2-40B4-BE49-F238E27FC236}">
                <a16:creationId xmlns:a16="http://schemas.microsoft.com/office/drawing/2014/main" id="{635E3BE7-21D8-5E33-C3AE-1D04D35282D7}"/>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221069671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24057A-C623-0545-1FF7-A4268D7AF32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FCDB9B8-B328-296E-0795-B4DA22885FAD}"/>
              </a:ext>
            </a:extLst>
          </p:cNvPr>
          <p:cNvSpPr>
            <a:spLocks noGrp="1"/>
          </p:cNvSpPr>
          <p:nvPr>
            <p:ph type="body" sz="quarter" idx="11"/>
          </p:nvPr>
        </p:nvSpPr>
        <p:spPr>
          <a:xfrm>
            <a:off x="337294" y="2223485"/>
            <a:ext cx="11275585" cy="3079497"/>
          </a:xfrm>
        </p:spPr>
        <p:txBody>
          <a:bodyPr/>
          <a:lstStyle/>
          <a:p>
            <a:r>
              <a:rPr lang="zh-CN" altLang="en-US" dirty="0"/>
              <a:t>五、公证书</a:t>
            </a:r>
            <a:endParaRPr lang="en-US" altLang="zh-CN" dirty="0"/>
          </a:p>
          <a:p>
            <a:r>
              <a:rPr lang="zh-CN" altLang="en-US" dirty="0"/>
              <a:t>（三）公证书的写作要求</a:t>
            </a:r>
            <a:endParaRPr lang="en-US" altLang="zh-CN" dirty="0"/>
          </a:p>
          <a:p>
            <a:r>
              <a:rPr lang="en-US" altLang="zh-CN" dirty="0"/>
              <a:t>4. </a:t>
            </a:r>
            <a:r>
              <a:rPr lang="zh-CN" altLang="en-US" dirty="0"/>
              <a:t>程序严格合规</a:t>
            </a:r>
            <a:endParaRPr lang="en-US" altLang="zh-CN" dirty="0"/>
          </a:p>
          <a:p>
            <a:r>
              <a:rPr lang="zh-CN" altLang="en-US" dirty="0"/>
              <a:t>公证书的出具必须严格遵守法定程序，包括受理申请、核实材料、审批签发等环节。未经合法程序或未经当事人自愿申请的事项，不得出具公证书，以保障公证活动的合法性与公正性。</a:t>
            </a:r>
          </a:p>
        </p:txBody>
      </p:sp>
      <p:sp>
        <p:nvSpPr>
          <p:cNvPr id="4" name="文本占位符 3">
            <a:extLst>
              <a:ext uri="{FF2B5EF4-FFF2-40B4-BE49-F238E27FC236}">
                <a16:creationId xmlns:a16="http://schemas.microsoft.com/office/drawing/2014/main" id="{2F656B22-9B5D-6B54-2970-14D39722A1CF}"/>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266229223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EBF470-D82D-FAB2-58CE-11EF87A859C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97875A0-349A-C2AE-EE00-D35657629959}"/>
              </a:ext>
            </a:extLst>
          </p:cNvPr>
          <p:cNvSpPr>
            <a:spLocks noGrp="1"/>
          </p:cNvSpPr>
          <p:nvPr>
            <p:ph type="body" sz="quarter" idx="11"/>
          </p:nvPr>
        </p:nvSpPr>
        <p:spPr>
          <a:xfrm>
            <a:off x="337294" y="2477402"/>
            <a:ext cx="11275585" cy="2571666"/>
          </a:xfrm>
        </p:spPr>
        <p:txBody>
          <a:bodyPr/>
          <a:lstStyle/>
          <a:p>
            <a:r>
              <a:rPr lang="zh-CN" altLang="en-US" dirty="0"/>
              <a:t>六、遗嘱</a:t>
            </a:r>
            <a:endParaRPr lang="en-US" altLang="zh-CN" dirty="0"/>
          </a:p>
          <a:p>
            <a:r>
              <a:rPr lang="zh-CN" altLang="en-US" dirty="0"/>
              <a:t>（一）遗嘱的类型</a:t>
            </a:r>
            <a:endParaRPr lang="en-US" altLang="zh-CN" dirty="0"/>
          </a:p>
          <a:p>
            <a:r>
              <a:rPr lang="en-US" altLang="zh-CN" dirty="0"/>
              <a:t>1. </a:t>
            </a:r>
            <a:r>
              <a:rPr lang="zh-CN" altLang="en-US" dirty="0"/>
              <a:t>自书遗嘱</a:t>
            </a:r>
            <a:endParaRPr lang="en-US" altLang="zh-CN" dirty="0"/>
          </a:p>
          <a:p>
            <a:r>
              <a:rPr lang="zh-CN" altLang="en-US" dirty="0"/>
              <a:t>自书遗嘱是指由遗嘱人亲笔书写、签名，并注明年、月、日的遗嘱。该类遗嘱无需见证人，但必须由立遗嘱人亲自书写，内容应清晰明确，体现其真实意思表示。</a:t>
            </a:r>
          </a:p>
        </p:txBody>
      </p:sp>
      <p:sp>
        <p:nvSpPr>
          <p:cNvPr id="4" name="文本占位符 3">
            <a:extLst>
              <a:ext uri="{FF2B5EF4-FFF2-40B4-BE49-F238E27FC236}">
                <a16:creationId xmlns:a16="http://schemas.microsoft.com/office/drawing/2014/main" id="{A9F21228-F554-2567-47C7-DC65DEE742C8}"/>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321246105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DE0293-AEA8-5962-E292-C328792D6AA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6F85595-2AA5-186F-63CB-3096E192D114}"/>
              </a:ext>
            </a:extLst>
          </p:cNvPr>
          <p:cNvSpPr>
            <a:spLocks noGrp="1"/>
          </p:cNvSpPr>
          <p:nvPr>
            <p:ph type="body" sz="quarter" idx="11"/>
          </p:nvPr>
        </p:nvSpPr>
        <p:spPr>
          <a:xfrm>
            <a:off x="337294" y="2223487"/>
            <a:ext cx="11275585" cy="3079497"/>
          </a:xfrm>
        </p:spPr>
        <p:txBody>
          <a:bodyPr/>
          <a:lstStyle/>
          <a:p>
            <a:r>
              <a:rPr lang="zh-CN" altLang="en-US" dirty="0"/>
              <a:t>六、遗嘱</a:t>
            </a:r>
            <a:endParaRPr lang="en-US" altLang="zh-CN" dirty="0"/>
          </a:p>
          <a:p>
            <a:r>
              <a:rPr lang="zh-CN" altLang="en-US" dirty="0"/>
              <a:t>（一）遗嘱的类型</a:t>
            </a:r>
            <a:endParaRPr lang="en-US" altLang="zh-CN" dirty="0"/>
          </a:p>
          <a:p>
            <a:r>
              <a:rPr lang="en-US" altLang="zh-CN" dirty="0"/>
              <a:t>2. </a:t>
            </a:r>
            <a:r>
              <a:rPr lang="zh-CN" altLang="en-US" dirty="0"/>
              <a:t>代书遗嘱</a:t>
            </a:r>
            <a:endParaRPr lang="en-US" altLang="zh-CN" dirty="0"/>
          </a:p>
          <a:p>
            <a:r>
              <a:rPr lang="zh-CN" altLang="en-US" dirty="0"/>
              <a:t>代书遗嘱适用于立遗嘱人因身体或其他原因无法亲自书写的情况。设立代书遗嘱时，应当有两个以上无利害关系的见证人在场，由其中一人代为书写，并由遗嘱人、代书人和其他见证人共同签名，注明年、月、日。</a:t>
            </a:r>
          </a:p>
        </p:txBody>
      </p:sp>
      <p:sp>
        <p:nvSpPr>
          <p:cNvPr id="4" name="文本占位符 3">
            <a:extLst>
              <a:ext uri="{FF2B5EF4-FFF2-40B4-BE49-F238E27FC236}">
                <a16:creationId xmlns:a16="http://schemas.microsoft.com/office/drawing/2014/main" id="{E73EECFA-7A57-EA66-9058-51FF98EF0A1B}"/>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297742990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216BD8-F98A-39FF-48CF-D9281238880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F513747-DC09-3D13-9DEA-F4296A88E194}"/>
              </a:ext>
            </a:extLst>
          </p:cNvPr>
          <p:cNvSpPr>
            <a:spLocks noGrp="1"/>
          </p:cNvSpPr>
          <p:nvPr>
            <p:ph type="body" sz="quarter" idx="11"/>
          </p:nvPr>
        </p:nvSpPr>
        <p:spPr>
          <a:xfrm>
            <a:off x="337294" y="2223488"/>
            <a:ext cx="11275585" cy="3079497"/>
          </a:xfrm>
        </p:spPr>
        <p:txBody>
          <a:bodyPr/>
          <a:lstStyle/>
          <a:p>
            <a:r>
              <a:rPr lang="zh-CN" altLang="en-US" dirty="0"/>
              <a:t>六、遗嘱</a:t>
            </a:r>
            <a:endParaRPr lang="en-US" altLang="zh-CN" dirty="0"/>
          </a:p>
          <a:p>
            <a:r>
              <a:rPr lang="zh-CN" altLang="en-US" dirty="0"/>
              <a:t>（一）遗嘱的类型</a:t>
            </a:r>
            <a:endParaRPr lang="en-US" altLang="zh-CN" dirty="0"/>
          </a:p>
          <a:p>
            <a:r>
              <a:rPr lang="en-US" altLang="zh-CN" dirty="0"/>
              <a:t>3. </a:t>
            </a:r>
            <a:r>
              <a:rPr lang="zh-CN" altLang="en-US" dirty="0"/>
              <a:t>打印遗嘱</a:t>
            </a:r>
            <a:endParaRPr lang="en-US" altLang="zh-CN" dirty="0"/>
          </a:p>
          <a:p>
            <a:r>
              <a:rPr lang="zh-CN" altLang="en-US" dirty="0"/>
              <a:t>打印遗嘱是</a:t>
            </a:r>
            <a:r>
              <a:rPr lang="en-US" altLang="zh-CN" dirty="0"/>
              <a:t>《</a:t>
            </a:r>
            <a:r>
              <a:rPr lang="zh-CN" altLang="en-US" dirty="0"/>
              <a:t>民法典</a:t>
            </a:r>
            <a:r>
              <a:rPr lang="en-US" altLang="zh-CN" dirty="0"/>
              <a:t>》</a:t>
            </a:r>
            <a:r>
              <a:rPr lang="zh-CN" altLang="en-US" dirty="0"/>
              <a:t>新增的一种遗嘱形式。设立打印遗嘱时，应当有两个以上见证人在场见证，遗嘱人和见证人应在遗嘱的每一页签名，并注明年、月、日。该形式强调“在场见证”与“逐页签名”的双重要求，以确保遗嘱的真实性。</a:t>
            </a:r>
          </a:p>
        </p:txBody>
      </p:sp>
      <p:sp>
        <p:nvSpPr>
          <p:cNvPr id="4" name="文本占位符 3">
            <a:extLst>
              <a:ext uri="{FF2B5EF4-FFF2-40B4-BE49-F238E27FC236}">
                <a16:creationId xmlns:a16="http://schemas.microsoft.com/office/drawing/2014/main" id="{1CAA58B6-74BE-437C-C307-60B7EAD6C8E4}"/>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397537094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A743AE-BD4C-9D2B-5E2C-FA3E803CE61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98987CC-BE7E-768C-6059-D61C8A1CF745}"/>
              </a:ext>
            </a:extLst>
          </p:cNvPr>
          <p:cNvSpPr>
            <a:spLocks noGrp="1"/>
          </p:cNvSpPr>
          <p:nvPr>
            <p:ph type="body" sz="quarter" idx="11"/>
          </p:nvPr>
        </p:nvSpPr>
        <p:spPr>
          <a:xfrm>
            <a:off x="337294" y="2223488"/>
            <a:ext cx="11275585" cy="3079497"/>
          </a:xfrm>
        </p:spPr>
        <p:txBody>
          <a:bodyPr/>
          <a:lstStyle/>
          <a:p>
            <a:r>
              <a:rPr lang="zh-CN" altLang="en-US" dirty="0"/>
              <a:t>六、遗嘱</a:t>
            </a:r>
            <a:endParaRPr lang="en-US" altLang="zh-CN" dirty="0"/>
          </a:p>
          <a:p>
            <a:r>
              <a:rPr lang="zh-CN" altLang="en-US" dirty="0"/>
              <a:t>（一）遗嘱的类型</a:t>
            </a:r>
            <a:endParaRPr lang="en-US" altLang="zh-CN" dirty="0"/>
          </a:p>
          <a:p>
            <a:r>
              <a:rPr lang="en-US" altLang="zh-CN" dirty="0"/>
              <a:t>4. </a:t>
            </a:r>
            <a:r>
              <a:rPr lang="zh-CN" altLang="en-US" dirty="0"/>
              <a:t>录音录像遗嘱</a:t>
            </a:r>
            <a:endParaRPr lang="en-US" altLang="zh-CN" dirty="0"/>
          </a:p>
          <a:p>
            <a:r>
              <a:rPr lang="zh-CN" altLang="en-US" dirty="0"/>
              <a:t>录音录像遗嘱是以录音录像形式记录立遗嘱人遗愿的遗嘱。设立时应当有两个以上见证人在场见证，遗嘱人和见证人应在录音录像中记录其姓名或者肖像，并记录年、月、日。该类遗嘱需确保内容完整、清晰可辨。</a:t>
            </a:r>
          </a:p>
        </p:txBody>
      </p:sp>
      <p:sp>
        <p:nvSpPr>
          <p:cNvPr id="4" name="文本占位符 3">
            <a:extLst>
              <a:ext uri="{FF2B5EF4-FFF2-40B4-BE49-F238E27FC236}">
                <a16:creationId xmlns:a16="http://schemas.microsoft.com/office/drawing/2014/main" id="{18B489CF-7AF6-79F6-E7D0-B81800872962}"/>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93812648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E13650-173A-3116-1B80-FF6CCD251F9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D75D7D1-FFDF-3E97-41E2-8928D9CF0004}"/>
              </a:ext>
            </a:extLst>
          </p:cNvPr>
          <p:cNvSpPr>
            <a:spLocks noGrp="1"/>
          </p:cNvSpPr>
          <p:nvPr>
            <p:ph type="body" sz="quarter" idx="11"/>
          </p:nvPr>
        </p:nvSpPr>
        <p:spPr>
          <a:xfrm>
            <a:off x="337294" y="2223488"/>
            <a:ext cx="11275585" cy="3079497"/>
          </a:xfrm>
        </p:spPr>
        <p:txBody>
          <a:bodyPr/>
          <a:lstStyle/>
          <a:p>
            <a:r>
              <a:rPr lang="zh-CN" altLang="en-US" dirty="0"/>
              <a:t>六、遗嘱</a:t>
            </a:r>
            <a:endParaRPr lang="en-US" altLang="zh-CN" dirty="0"/>
          </a:p>
          <a:p>
            <a:r>
              <a:rPr lang="zh-CN" altLang="en-US" dirty="0"/>
              <a:t>（一）遗嘱的类型</a:t>
            </a:r>
            <a:endParaRPr lang="en-US" altLang="zh-CN" dirty="0"/>
          </a:p>
          <a:p>
            <a:r>
              <a:rPr lang="en-US" altLang="zh-CN" dirty="0"/>
              <a:t>5. </a:t>
            </a:r>
            <a:r>
              <a:rPr lang="zh-CN" altLang="en-US" dirty="0"/>
              <a:t>口头遗嘱</a:t>
            </a:r>
            <a:endParaRPr lang="en-US" altLang="zh-CN" dirty="0"/>
          </a:p>
          <a:p>
            <a:r>
              <a:rPr lang="zh-CN" altLang="en-US" dirty="0"/>
              <a:t>口头遗嘱是立遗嘱人在危急情况下口述其遗愿的遗嘱形式。设立时应当有两个以上无利害关系的见证人在场。一旦危急情况解除，立遗嘱人能够以书面或录音录像形式立遗嘱的，所立的口头遗嘱即失去法律效力。</a:t>
            </a:r>
          </a:p>
        </p:txBody>
      </p:sp>
      <p:sp>
        <p:nvSpPr>
          <p:cNvPr id="4" name="文本占位符 3">
            <a:extLst>
              <a:ext uri="{FF2B5EF4-FFF2-40B4-BE49-F238E27FC236}">
                <a16:creationId xmlns:a16="http://schemas.microsoft.com/office/drawing/2014/main" id="{BA4A5B6B-D0F2-014C-A841-A8C2B4433416}"/>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145900973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8A6924-C4CF-792C-1216-A049AC8AE49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5809B90-2AB1-4908-B73C-F8DF579ACB38}"/>
              </a:ext>
            </a:extLst>
          </p:cNvPr>
          <p:cNvSpPr>
            <a:spLocks noGrp="1"/>
          </p:cNvSpPr>
          <p:nvPr>
            <p:ph type="body" sz="quarter" idx="11"/>
          </p:nvPr>
        </p:nvSpPr>
        <p:spPr>
          <a:xfrm>
            <a:off x="337294" y="2223488"/>
            <a:ext cx="11275585" cy="3079497"/>
          </a:xfrm>
        </p:spPr>
        <p:txBody>
          <a:bodyPr/>
          <a:lstStyle/>
          <a:p>
            <a:r>
              <a:rPr lang="zh-CN" altLang="en-US" dirty="0"/>
              <a:t>六、遗嘱</a:t>
            </a:r>
            <a:endParaRPr lang="en-US" altLang="zh-CN" dirty="0"/>
          </a:p>
          <a:p>
            <a:r>
              <a:rPr lang="zh-CN" altLang="en-US" dirty="0"/>
              <a:t>（一）遗嘱的类型</a:t>
            </a:r>
            <a:endParaRPr lang="en-US" altLang="zh-CN" dirty="0"/>
          </a:p>
          <a:p>
            <a:r>
              <a:rPr lang="en-US" altLang="zh-CN" dirty="0"/>
              <a:t>6. </a:t>
            </a:r>
            <a:r>
              <a:rPr lang="zh-CN" altLang="en-US" dirty="0"/>
              <a:t>公证遗嘱</a:t>
            </a:r>
            <a:endParaRPr lang="en-US" altLang="zh-CN" dirty="0"/>
          </a:p>
          <a:p>
            <a:r>
              <a:rPr lang="zh-CN" altLang="en-US" dirty="0"/>
              <a:t>公证遗嘱是指由遗嘱人经公证机构依法办理的遗嘱。立遗嘱人可自愿向公证机构申请办理遗嘱公证，以增强遗嘱的法律效力。根据</a:t>
            </a:r>
            <a:r>
              <a:rPr lang="en-US" altLang="zh-CN" dirty="0"/>
              <a:t>《</a:t>
            </a:r>
            <a:r>
              <a:rPr lang="zh-CN" altLang="en-US" dirty="0"/>
              <a:t>民法典</a:t>
            </a:r>
            <a:r>
              <a:rPr lang="en-US" altLang="zh-CN" dirty="0"/>
              <a:t>》</a:t>
            </a:r>
            <a:r>
              <a:rPr lang="zh-CN" altLang="en-US" dirty="0"/>
              <a:t>规定，公证遗嘱不再具有优先于其他形式遗嘱的效力，但因其设立程序规范，仍具有较高的证据效力。</a:t>
            </a:r>
          </a:p>
        </p:txBody>
      </p:sp>
      <p:sp>
        <p:nvSpPr>
          <p:cNvPr id="4" name="文本占位符 3">
            <a:extLst>
              <a:ext uri="{FF2B5EF4-FFF2-40B4-BE49-F238E27FC236}">
                <a16:creationId xmlns:a16="http://schemas.microsoft.com/office/drawing/2014/main" id="{FAD53C6F-AB4A-D897-35A0-8F1B951D2D51}"/>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148413034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1A71A5-B33B-1228-8AAC-F5B5182C85E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F911D3D-CD55-564E-9149-4752171C75EC}"/>
              </a:ext>
            </a:extLst>
          </p:cNvPr>
          <p:cNvSpPr>
            <a:spLocks noGrp="1"/>
          </p:cNvSpPr>
          <p:nvPr>
            <p:ph type="body" sz="quarter" idx="11"/>
          </p:nvPr>
        </p:nvSpPr>
        <p:spPr>
          <a:xfrm>
            <a:off x="337294" y="953910"/>
            <a:ext cx="11275585" cy="5618654"/>
          </a:xfrm>
        </p:spPr>
        <p:txBody>
          <a:bodyPr/>
          <a:lstStyle/>
          <a:p>
            <a:r>
              <a:rPr lang="zh-CN" altLang="en-US" dirty="0"/>
              <a:t>六、遗嘱</a:t>
            </a:r>
            <a:endParaRPr lang="en-US" altLang="zh-CN" dirty="0"/>
          </a:p>
          <a:p>
            <a:r>
              <a:rPr lang="zh-CN" altLang="en-US" dirty="0"/>
              <a:t>（二）遗嘱的法律特征与有效要件</a:t>
            </a:r>
            <a:endParaRPr lang="en-US" altLang="zh-CN" dirty="0"/>
          </a:p>
          <a:p>
            <a:r>
              <a:rPr lang="en-US" altLang="zh-CN" dirty="0"/>
              <a:t>1. </a:t>
            </a:r>
            <a:r>
              <a:rPr lang="zh-CN" altLang="en-US" dirty="0"/>
              <a:t>遗嘱的法律特征</a:t>
            </a:r>
            <a:endParaRPr lang="en-US" altLang="zh-CN" dirty="0"/>
          </a:p>
          <a:p>
            <a:pPr marL="1074738" indent="-342900">
              <a:buSzPct val="80000"/>
              <a:buFont typeface="Wingdings" panose="05000000000000000000" pitchFamily="2" charset="2"/>
              <a:buChar char="l"/>
            </a:pPr>
            <a:r>
              <a:rPr lang="zh-CN" altLang="en-US" dirty="0"/>
              <a:t>单方法律行为：遗嘱只需立遗嘱人一方的意思表示即可成立，不需要他人同意。</a:t>
            </a:r>
            <a:endParaRPr lang="en-US" altLang="zh-CN" dirty="0"/>
          </a:p>
          <a:p>
            <a:pPr marL="1074738" indent="-342900">
              <a:buSzPct val="80000"/>
              <a:buFont typeface="Wingdings" panose="05000000000000000000" pitchFamily="2" charset="2"/>
              <a:buChar char="l"/>
            </a:pPr>
            <a:r>
              <a:rPr lang="zh-CN" altLang="en-US" dirty="0"/>
              <a:t>必须由立遗嘱人亲自实施：除代书遗嘱外，其他形式的遗嘱均应由立遗嘱人亲自实施。</a:t>
            </a:r>
            <a:endParaRPr lang="en-US" altLang="zh-CN" dirty="0"/>
          </a:p>
          <a:p>
            <a:pPr marL="1074738" indent="-342900">
              <a:buSzPct val="80000"/>
              <a:buFont typeface="Wingdings" panose="05000000000000000000" pitchFamily="2" charset="2"/>
              <a:buChar char="l"/>
            </a:pPr>
            <a:r>
              <a:rPr lang="zh-CN" altLang="en-US" dirty="0"/>
              <a:t>立遗嘱人必须具有完全民事行为能力：无民事行为能力人或限制民事行为能力人所立遗嘱无效。</a:t>
            </a:r>
            <a:endParaRPr lang="en-US" altLang="zh-CN" dirty="0"/>
          </a:p>
          <a:p>
            <a:pPr marL="1074738" indent="-342900">
              <a:buSzPct val="80000"/>
              <a:buFont typeface="Wingdings" panose="05000000000000000000" pitchFamily="2" charset="2"/>
              <a:buChar char="l"/>
            </a:pPr>
            <a:r>
              <a:rPr lang="zh-CN" altLang="en-US" dirty="0"/>
              <a:t>要式法律行为：遗嘱必须符合法律规定的特定形式和程序要求，否则可能影响其法律效力。</a:t>
            </a:r>
            <a:endParaRPr lang="en-US" altLang="zh-CN" dirty="0"/>
          </a:p>
          <a:p>
            <a:pPr marL="1074738" indent="-342900">
              <a:buSzPct val="80000"/>
              <a:buFont typeface="Wingdings" panose="05000000000000000000" pitchFamily="2" charset="2"/>
              <a:buChar char="l"/>
            </a:pPr>
            <a:r>
              <a:rPr lang="zh-CN" altLang="en-US" dirty="0"/>
              <a:t>死后生效：遗嘱仅在立遗嘱人死亡后才产生法律效力。</a:t>
            </a:r>
          </a:p>
        </p:txBody>
      </p:sp>
      <p:sp>
        <p:nvSpPr>
          <p:cNvPr id="4" name="文本占位符 3">
            <a:extLst>
              <a:ext uri="{FF2B5EF4-FFF2-40B4-BE49-F238E27FC236}">
                <a16:creationId xmlns:a16="http://schemas.microsoft.com/office/drawing/2014/main" id="{EB788D76-27DF-584D-D98E-BD9B3B76D11D}"/>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52530606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DE80E0-80C5-CF0E-A1CC-65112584E84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9E8BE27-DF66-2669-BE1E-9972E6B62CD3}"/>
              </a:ext>
            </a:extLst>
          </p:cNvPr>
          <p:cNvSpPr>
            <a:spLocks noGrp="1"/>
          </p:cNvSpPr>
          <p:nvPr>
            <p:ph type="body" sz="quarter" idx="11"/>
          </p:nvPr>
        </p:nvSpPr>
        <p:spPr>
          <a:xfrm>
            <a:off x="337294" y="1715633"/>
            <a:ext cx="11275585" cy="4095160"/>
          </a:xfrm>
        </p:spPr>
        <p:txBody>
          <a:bodyPr/>
          <a:lstStyle/>
          <a:p>
            <a:r>
              <a:rPr lang="zh-CN" altLang="en-US" dirty="0"/>
              <a:t>四、应用文写作的结构</a:t>
            </a:r>
            <a:endParaRPr lang="en-US" altLang="zh-CN" dirty="0"/>
          </a:p>
          <a:p>
            <a:r>
              <a:rPr lang="zh-CN" altLang="en-US" dirty="0"/>
              <a:t>（四）应用文结构安排的具体要求</a:t>
            </a:r>
            <a:endParaRPr lang="en-US" altLang="zh-CN" dirty="0"/>
          </a:p>
          <a:p>
            <a:r>
              <a:rPr lang="en-US" altLang="zh-CN" dirty="0"/>
              <a:t>1. </a:t>
            </a:r>
            <a:r>
              <a:rPr lang="zh-CN" altLang="en-US" dirty="0"/>
              <a:t>结构严谨自然，脉络清晰顺畅</a:t>
            </a:r>
            <a:endParaRPr lang="en-US" altLang="zh-CN" dirty="0"/>
          </a:p>
          <a:p>
            <a:r>
              <a:rPr lang="zh-CN" altLang="en-US" dirty="0"/>
              <a:t>结构严谨是指文章各部分内容之间要有明确的逻辑关系，层次分明、条理清楚，避免杂乱无章或重复堆砌。结构自然则强调过渡衔接要顺理成章，前后呼应，不刻意雕琢，不牵强附会。为此，写作前应做好充分的构思，明确每一段的内容和作用，合理安排段落之间的承接与转换。例如，在写工作总结时，可以从总体概述入手，再分项回顾工作开展情况，最后总结经验教训，这样的结构既严谨又自然，易于读者理解和接受。</a:t>
            </a:r>
            <a:endParaRPr lang="en-US" altLang="zh-CN" dirty="0"/>
          </a:p>
        </p:txBody>
      </p:sp>
      <p:sp>
        <p:nvSpPr>
          <p:cNvPr id="4" name="文本占位符 3">
            <a:extLst>
              <a:ext uri="{FF2B5EF4-FFF2-40B4-BE49-F238E27FC236}">
                <a16:creationId xmlns:a16="http://schemas.microsoft.com/office/drawing/2014/main" id="{7546AF64-AD7F-B229-BFD2-F96EE27E3CEF}"/>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183470489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F41417-4DEC-5368-E059-EC84576D2D8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1A9EA12-78F9-DDDF-9627-983CBB1E11A3}"/>
              </a:ext>
            </a:extLst>
          </p:cNvPr>
          <p:cNvSpPr>
            <a:spLocks noGrp="1"/>
          </p:cNvSpPr>
          <p:nvPr>
            <p:ph type="body" sz="quarter" idx="11"/>
          </p:nvPr>
        </p:nvSpPr>
        <p:spPr>
          <a:xfrm>
            <a:off x="337294" y="1461742"/>
            <a:ext cx="11275585" cy="4602991"/>
          </a:xfrm>
        </p:spPr>
        <p:txBody>
          <a:bodyPr/>
          <a:lstStyle/>
          <a:p>
            <a:r>
              <a:rPr lang="zh-CN" altLang="en-US" dirty="0"/>
              <a:t>六、遗嘱</a:t>
            </a:r>
            <a:endParaRPr lang="en-US" altLang="zh-CN" dirty="0"/>
          </a:p>
          <a:p>
            <a:r>
              <a:rPr lang="zh-CN" altLang="en-US" dirty="0"/>
              <a:t>（二）遗嘱的法律特征与有效要件</a:t>
            </a:r>
            <a:endParaRPr lang="en-US" altLang="zh-CN" dirty="0"/>
          </a:p>
          <a:p>
            <a:r>
              <a:rPr lang="en-US" altLang="zh-CN" dirty="0"/>
              <a:t>2. </a:t>
            </a:r>
            <a:r>
              <a:rPr lang="zh-CN" altLang="en-US" dirty="0"/>
              <a:t>遗嘱的有效要件</a:t>
            </a:r>
            <a:endParaRPr lang="en-US" altLang="zh-CN" dirty="0"/>
          </a:p>
          <a:p>
            <a:r>
              <a:rPr lang="zh-CN" altLang="en-US" dirty="0"/>
              <a:t>一份有效的遗嘱必须满足以下 </a:t>
            </a:r>
            <a:r>
              <a:rPr lang="en-US" altLang="zh-CN" dirty="0"/>
              <a:t>3 </a:t>
            </a:r>
            <a:r>
              <a:rPr lang="zh-CN" altLang="en-US" dirty="0"/>
              <a:t>项基本条件。</a:t>
            </a:r>
            <a:endParaRPr lang="en-US" altLang="zh-CN" dirty="0"/>
          </a:p>
          <a:p>
            <a:pPr marL="1074738" indent="-342900">
              <a:buSzPct val="80000"/>
              <a:buFont typeface="Wingdings" panose="05000000000000000000" pitchFamily="2" charset="2"/>
              <a:buChar char="l"/>
            </a:pPr>
            <a:r>
              <a:rPr lang="zh-CN" altLang="en-US" dirty="0"/>
              <a:t>立遗嘱人具有遗嘱能力：即在立遗嘱时必须具备完全民事行为能力。</a:t>
            </a:r>
          </a:p>
          <a:p>
            <a:pPr marL="1074738" indent="-342900">
              <a:buSzPct val="80000"/>
              <a:buFont typeface="Wingdings" panose="05000000000000000000" pitchFamily="2" charset="2"/>
              <a:buChar char="l"/>
            </a:pPr>
            <a:r>
              <a:rPr lang="zh-CN" altLang="en-US" dirty="0"/>
              <a:t>遗嘱内容真实、自愿：遗嘱必须是立遗嘱人真实意思的表示，不得受到胁迫、欺诈或误导。</a:t>
            </a:r>
          </a:p>
          <a:p>
            <a:pPr marL="1074738" indent="-342900">
              <a:buSzPct val="80000"/>
              <a:buFont typeface="Wingdings" panose="05000000000000000000" pitchFamily="2" charset="2"/>
              <a:buChar char="l"/>
            </a:pPr>
            <a:r>
              <a:rPr lang="zh-CN" altLang="en-US" dirty="0"/>
              <a:t>遗嘱内容合法：遗嘱所涉及的财产处分不得违反法律法规和社会公共利益，也不得侵害未成年人或其他法定继承人的合法权益。</a:t>
            </a:r>
          </a:p>
        </p:txBody>
      </p:sp>
      <p:sp>
        <p:nvSpPr>
          <p:cNvPr id="4" name="文本占位符 3">
            <a:extLst>
              <a:ext uri="{FF2B5EF4-FFF2-40B4-BE49-F238E27FC236}">
                <a16:creationId xmlns:a16="http://schemas.microsoft.com/office/drawing/2014/main" id="{0478C5F0-2379-3F03-9F59-D3174475B11D}"/>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250787645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01D5CA-AF58-AD1D-748A-EB3805E4DA4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45F963E-5B52-DEF6-A931-904FE3DBC110}"/>
              </a:ext>
            </a:extLst>
          </p:cNvPr>
          <p:cNvSpPr>
            <a:spLocks noGrp="1"/>
          </p:cNvSpPr>
          <p:nvPr>
            <p:ph type="body" sz="quarter" idx="11"/>
          </p:nvPr>
        </p:nvSpPr>
        <p:spPr>
          <a:xfrm>
            <a:off x="337294" y="2223489"/>
            <a:ext cx="11275585" cy="3079497"/>
          </a:xfrm>
        </p:spPr>
        <p:txBody>
          <a:bodyPr/>
          <a:lstStyle/>
          <a:p>
            <a:r>
              <a:rPr lang="zh-CN" altLang="en-US" dirty="0"/>
              <a:t>六、遗嘱</a:t>
            </a:r>
            <a:endParaRPr lang="en-US" altLang="zh-CN" dirty="0"/>
          </a:p>
          <a:p>
            <a:r>
              <a:rPr lang="zh-CN" altLang="en-US" dirty="0"/>
              <a:t>（三）遗嘱的格式与写法</a:t>
            </a:r>
            <a:endParaRPr lang="en-US" altLang="zh-CN" dirty="0"/>
          </a:p>
          <a:p>
            <a:r>
              <a:rPr lang="en-US" altLang="zh-CN" dirty="0"/>
              <a:t>1. </a:t>
            </a:r>
            <a:r>
              <a:rPr lang="zh-CN" altLang="en-US" dirty="0"/>
              <a:t>首部</a:t>
            </a:r>
            <a:endParaRPr lang="en-US" altLang="zh-CN" dirty="0"/>
          </a:p>
          <a:p>
            <a:pPr marL="1074738" indent="-342900">
              <a:buSzPct val="80000"/>
              <a:buFont typeface="Wingdings" panose="05000000000000000000" pitchFamily="2" charset="2"/>
              <a:buChar char="l"/>
            </a:pPr>
            <a:r>
              <a:rPr lang="zh-CN" altLang="en-US" dirty="0"/>
              <a:t>标题：居中写明“遗嘱”二字。</a:t>
            </a:r>
          </a:p>
          <a:p>
            <a:pPr marL="1074738" indent="-342900">
              <a:buSzPct val="80000"/>
              <a:buFont typeface="Wingdings" panose="05000000000000000000" pitchFamily="2" charset="2"/>
              <a:buChar char="l"/>
            </a:pPr>
            <a:r>
              <a:rPr lang="zh-CN" altLang="en-US" dirty="0"/>
              <a:t>立遗嘱人基本情况：包括姓名、性别、出生日期、民族、身份证号码、住址等基本信息，便于识别和核实。</a:t>
            </a:r>
          </a:p>
        </p:txBody>
      </p:sp>
      <p:sp>
        <p:nvSpPr>
          <p:cNvPr id="4" name="文本占位符 3">
            <a:extLst>
              <a:ext uri="{FF2B5EF4-FFF2-40B4-BE49-F238E27FC236}">
                <a16:creationId xmlns:a16="http://schemas.microsoft.com/office/drawing/2014/main" id="{398C98B6-1B2A-1FBC-541F-79A244BD5779}"/>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263087342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B7F015-AE76-53F7-CDC5-952C5A9AEEC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1ADBEA0-74C1-AD75-A81F-1FA0AAE8D771}"/>
              </a:ext>
            </a:extLst>
          </p:cNvPr>
          <p:cNvSpPr>
            <a:spLocks noGrp="1"/>
          </p:cNvSpPr>
          <p:nvPr>
            <p:ph type="body" sz="quarter" idx="11"/>
          </p:nvPr>
        </p:nvSpPr>
        <p:spPr>
          <a:xfrm>
            <a:off x="337294" y="1205102"/>
            <a:ext cx="11275585" cy="5116272"/>
          </a:xfrm>
        </p:spPr>
        <p:txBody>
          <a:bodyPr/>
          <a:lstStyle/>
          <a:p>
            <a:r>
              <a:rPr lang="zh-CN" altLang="en-US" sz="2000" dirty="0"/>
              <a:t>六、遗嘱</a:t>
            </a:r>
            <a:endParaRPr lang="en-US" altLang="zh-CN" sz="2000" dirty="0"/>
          </a:p>
          <a:p>
            <a:r>
              <a:rPr lang="zh-CN" altLang="en-US" sz="2000" dirty="0"/>
              <a:t>（三）遗嘱的格式与写法</a:t>
            </a:r>
            <a:endParaRPr lang="en-US" altLang="zh-CN" sz="2000" dirty="0"/>
          </a:p>
          <a:p>
            <a:r>
              <a:rPr lang="en-US" altLang="zh-CN" sz="2000" dirty="0"/>
              <a:t>2. </a:t>
            </a:r>
            <a:r>
              <a:rPr lang="zh-CN" altLang="en-US" sz="2000" dirty="0"/>
              <a:t>正文</a:t>
            </a:r>
            <a:endParaRPr lang="en-US" altLang="zh-CN" sz="2000" dirty="0"/>
          </a:p>
          <a:p>
            <a:r>
              <a:rPr lang="zh-CN" altLang="en-US" sz="2000" dirty="0"/>
              <a:t>正文是遗嘱的核心内容，主要包括以下几个方面。</a:t>
            </a:r>
            <a:endParaRPr lang="en-US" altLang="zh-CN" sz="2000" dirty="0"/>
          </a:p>
          <a:p>
            <a:pPr marL="1074738" indent="-342900">
              <a:buSzPct val="80000"/>
              <a:buFont typeface="Wingdings" panose="05000000000000000000" pitchFamily="2" charset="2"/>
              <a:buChar char="l"/>
            </a:pPr>
            <a:r>
              <a:rPr lang="zh-CN" altLang="en-US" sz="2000" dirty="0"/>
              <a:t>立遗嘱的目的与动机：简要说明立遗嘱的原因和意图，如为妥善处理遗产、表达心意等。</a:t>
            </a:r>
          </a:p>
          <a:p>
            <a:pPr marL="1074738" indent="-342900">
              <a:buSzPct val="80000"/>
              <a:buFont typeface="Wingdings" panose="05000000000000000000" pitchFamily="2" charset="2"/>
              <a:buChar char="l"/>
            </a:pPr>
            <a:r>
              <a:rPr lang="zh-CN" altLang="en-US" sz="2000" dirty="0"/>
              <a:t>遗产范围与分配方案：详细列明遗产的具体项目及其价值，并明确各继承人或受赠人所分得的份额。</a:t>
            </a:r>
          </a:p>
          <a:p>
            <a:pPr marL="1074738" indent="-342900">
              <a:buSzPct val="80000"/>
              <a:buFont typeface="Wingdings" panose="05000000000000000000" pitchFamily="2" charset="2"/>
              <a:buChar char="l"/>
            </a:pPr>
            <a:r>
              <a:rPr lang="zh-CN" altLang="en-US" sz="2000" dirty="0"/>
              <a:t>指定继承人或受赠人：写明继承人或受赠人的姓名、与立遗嘱人的关系，以及各自获得的财产内容。</a:t>
            </a:r>
          </a:p>
          <a:p>
            <a:pPr marL="1074738" indent="-342900">
              <a:buSzPct val="80000"/>
              <a:buFont typeface="Wingdings" panose="05000000000000000000" pitchFamily="2" charset="2"/>
              <a:buChar char="l"/>
            </a:pPr>
            <a:r>
              <a:rPr lang="zh-CN" altLang="en-US" sz="2000" dirty="0"/>
              <a:t>对继承人或受赠人的要求：如有特殊条件或希望，可在此说明，如赡养义务、教育资助等。</a:t>
            </a:r>
          </a:p>
          <a:p>
            <a:pPr marL="1074738" indent="-342900">
              <a:buSzPct val="80000"/>
              <a:buFont typeface="Wingdings" panose="05000000000000000000" pitchFamily="2" charset="2"/>
              <a:buChar char="l"/>
            </a:pPr>
            <a:r>
              <a:rPr lang="zh-CN" altLang="en-US" sz="2000" dirty="0"/>
              <a:t>遗嘱执行人：建议指定一名遗嘱执行人，负责监督遗嘱的执行，确保遗愿得以实现。</a:t>
            </a:r>
          </a:p>
        </p:txBody>
      </p:sp>
      <p:sp>
        <p:nvSpPr>
          <p:cNvPr id="4" name="文本占位符 3">
            <a:extLst>
              <a:ext uri="{FF2B5EF4-FFF2-40B4-BE49-F238E27FC236}">
                <a16:creationId xmlns:a16="http://schemas.microsoft.com/office/drawing/2014/main" id="{1C5C962E-5004-0739-5772-EC7A91951E5A}"/>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369188235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04586A-B888-913B-06AC-BA602198411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182B770-FEE3-D6D7-A5CC-F166F39B8640}"/>
              </a:ext>
            </a:extLst>
          </p:cNvPr>
          <p:cNvSpPr>
            <a:spLocks noGrp="1"/>
          </p:cNvSpPr>
          <p:nvPr>
            <p:ph type="body" sz="quarter" idx="11"/>
          </p:nvPr>
        </p:nvSpPr>
        <p:spPr>
          <a:xfrm>
            <a:off x="336550" y="1715591"/>
            <a:ext cx="11276013" cy="4095160"/>
          </a:xfrm>
        </p:spPr>
        <p:txBody>
          <a:bodyPr/>
          <a:lstStyle/>
          <a:p>
            <a:r>
              <a:rPr lang="zh-CN" altLang="en-US" dirty="0"/>
              <a:t>六、遗嘱</a:t>
            </a:r>
            <a:endParaRPr lang="en-US" altLang="zh-CN" dirty="0"/>
          </a:p>
          <a:p>
            <a:r>
              <a:rPr lang="zh-CN" altLang="en-US" dirty="0"/>
              <a:t>（三）遗嘱的格式与写法</a:t>
            </a:r>
            <a:endParaRPr lang="en-US" altLang="zh-CN" dirty="0"/>
          </a:p>
          <a:p>
            <a:r>
              <a:rPr lang="en-US" altLang="zh-CN" dirty="0"/>
              <a:t>3. </a:t>
            </a:r>
            <a:r>
              <a:rPr lang="zh-CN" altLang="en-US" dirty="0"/>
              <a:t>尾部</a:t>
            </a:r>
            <a:endParaRPr lang="en-US" altLang="zh-CN" dirty="0"/>
          </a:p>
          <a:p>
            <a:r>
              <a:rPr lang="zh-CN" altLang="en-US" dirty="0"/>
              <a:t>结语可用“特立此遗嘱为证”或“本遗嘱系本人真实意思表示”作为结尾语句。落款包括以下内容。</a:t>
            </a:r>
            <a:endParaRPr lang="en-US" altLang="zh-CN" dirty="0"/>
          </a:p>
          <a:p>
            <a:pPr marL="1074738" indent="-342900">
              <a:buSzPct val="80000"/>
              <a:buFont typeface="Wingdings" panose="05000000000000000000" pitchFamily="2" charset="2"/>
              <a:buChar char="l"/>
            </a:pPr>
            <a:r>
              <a:rPr lang="zh-CN" altLang="en-US" dirty="0"/>
              <a:t>立遗嘱人签名或盖章。</a:t>
            </a:r>
          </a:p>
          <a:p>
            <a:pPr marL="1074738" indent="-342900">
              <a:buSzPct val="80000"/>
              <a:buFont typeface="Wingdings" panose="05000000000000000000" pitchFamily="2" charset="2"/>
              <a:buChar char="l"/>
            </a:pPr>
            <a:r>
              <a:rPr lang="zh-CN" altLang="en-US" dirty="0"/>
              <a:t>见证人、代书人签名（如有）。</a:t>
            </a:r>
          </a:p>
          <a:p>
            <a:pPr marL="1074738" indent="-342900">
              <a:buSzPct val="80000"/>
              <a:buFont typeface="Wingdings" panose="05000000000000000000" pitchFamily="2" charset="2"/>
              <a:buChar char="l"/>
            </a:pPr>
            <a:r>
              <a:rPr lang="zh-CN" altLang="en-US" dirty="0"/>
              <a:t>注明立遗嘱的年、月、日及地点。</a:t>
            </a:r>
          </a:p>
        </p:txBody>
      </p:sp>
      <p:sp>
        <p:nvSpPr>
          <p:cNvPr id="4" name="文本占位符 3">
            <a:extLst>
              <a:ext uri="{FF2B5EF4-FFF2-40B4-BE49-F238E27FC236}">
                <a16:creationId xmlns:a16="http://schemas.microsoft.com/office/drawing/2014/main" id="{31E7D0A7-74F6-1840-3BD1-C3D221C5E754}"/>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261734201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E3112E-356C-E336-B786-530DEF7A6A8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FC13922-D2B2-63D0-691B-22B53C61B89D}"/>
              </a:ext>
            </a:extLst>
          </p:cNvPr>
          <p:cNvSpPr>
            <a:spLocks noGrp="1"/>
          </p:cNvSpPr>
          <p:nvPr>
            <p:ph type="body" sz="quarter" idx="11"/>
          </p:nvPr>
        </p:nvSpPr>
        <p:spPr>
          <a:xfrm>
            <a:off x="336550" y="1969507"/>
            <a:ext cx="11276013" cy="3587329"/>
          </a:xfrm>
        </p:spPr>
        <p:txBody>
          <a:bodyPr/>
          <a:lstStyle/>
          <a:p>
            <a:r>
              <a:rPr lang="zh-CN" altLang="en-US" dirty="0"/>
              <a:t>六、遗嘱</a:t>
            </a:r>
            <a:endParaRPr lang="en-US" altLang="zh-CN" dirty="0"/>
          </a:p>
          <a:p>
            <a:r>
              <a:rPr lang="zh-CN" altLang="en-US" dirty="0"/>
              <a:t>（三）遗嘱的格式与写法</a:t>
            </a:r>
            <a:endParaRPr lang="en-US" altLang="zh-CN" dirty="0"/>
          </a:p>
          <a:p>
            <a:r>
              <a:rPr lang="en-US" altLang="zh-CN" dirty="0"/>
              <a:t>3. </a:t>
            </a:r>
            <a:r>
              <a:rPr lang="zh-CN" altLang="en-US" dirty="0"/>
              <a:t>尾部</a:t>
            </a:r>
            <a:endParaRPr lang="en-US" altLang="zh-CN" dirty="0"/>
          </a:p>
          <a:p>
            <a:r>
              <a:rPr lang="zh-CN" altLang="en-US" dirty="0"/>
              <a:t>附项包括以下内容。</a:t>
            </a:r>
            <a:endParaRPr lang="en-US" altLang="zh-CN" dirty="0"/>
          </a:p>
          <a:p>
            <a:pPr marL="1074738" indent="-342900">
              <a:buSzPct val="80000"/>
              <a:buFont typeface="Wingdings" panose="05000000000000000000" pitchFamily="2" charset="2"/>
              <a:buChar char="l"/>
            </a:pPr>
            <a:r>
              <a:rPr lang="zh-CN" altLang="en-US" dirty="0"/>
              <a:t>遗嘱副本份数。</a:t>
            </a:r>
          </a:p>
          <a:p>
            <a:pPr marL="1074738" indent="-342900">
              <a:buSzPct val="80000"/>
              <a:buFont typeface="Wingdings" panose="05000000000000000000" pitchFamily="2" charset="2"/>
              <a:buChar char="l"/>
            </a:pPr>
            <a:r>
              <a:rPr lang="zh-CN" altLang="en-US" dirty="0"/>
              <a:t>遗嘱保管人信息。</a:t>
            </a:r>
          </a:p>
          <a:p>
            <a:pPr marL="1074738" indent="-342900">
              <a:buSzPct val="80000"/>
              <a:buFont typeface="Wingdings" panose="05000000000000000000" pitchFamily="2" charset="2"/>
              <a:buChar char="l"/>
            </a:pPr>
            <a:r>
              <a:rPr lang="zh-CN" altLang="en-US" dirty="0"/>
              <a:t>相关财产凭证、文件清单等附件说明。</a:t>
            </a:r>
          </a:p>
        </p:txBody>
      </p:sp>
      <p:sp>
        <p:nvSpPr>
          <p:cNvPr id="4" name="文本占位符 3">
            <a:extLst>
              <a:ext uri="{FF2B5EF4-FFF2-40B4-BE49-F238E27FC236}">
                <a16:creationId xmlns:a16="http://schemas.microsoft.com/office/drawing/2014/main" id="{E2AC6DFC-E393-2E93-8A06-4D70E72A8205}"/>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89513026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4C732A-381D-0FAA-4176-36E54FA0C33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13E185E-8FBD-FDF1-D1D9-E6AAC45D56BD}"/>
              </a:ext>
            </a:extLst>
          </p:cNvPr>
          <p:cNvSpPr>
            <a:spLocks noGrp="1"/>
          </p:cNvSpPr>
          <p:nvPr>
            <p:ph type="body" sz="quarter" idx="11"/>
          </p:nvPr>
        </p:nvSpPr>
        <p:spPr>
          <a:xfrm>
            <a:off x="336550" y="1969507"/>
            <a:ext cx="11276013" cy="3587329"/>
          </a:xfrm>
        </p:spPr>
        <p:txBody>
          <a:bodyPr/>
          <a:lstStyle/>
          <a:p>
            <a:r>
              <a:rPr lang="zh-CN" altLang="en-US" dirty="0"/>
              <a:t>六、遗嘱</a:t>
            </a:r>
            <a:endParaRPr lang="en-US" altLang="zh-CN" dirty="0"/>
          </a:p>
          <a:p>
            <a:r>
              <a:rPr lang="zh-CN" altLang="en-US" dirty="0"/>
              <a:t>（四）遗嘱的写作要求</a:t>
            </a:r>
            <a:endParaRPr lang="en-US" altLang="zh-CN" dirty="0"/>
          </a:p>
          <a:p>
            <a:r>
              <a:rPr lang="en-US" altLang="zh-CN" dirty="0"/>
              <a:t>1. </a:t>
            </a:r>
            <a:r>
              <a:rPr lang="zh-CN" altLang="en-US" dirty="0"/>
              <a:t>形式合法</a:t>
            </a:r>
            <a:endParaRPr lang="en-US" altLang="zh-CN" dirty="0"/>
          </a:p>
          <a:p>
            <a:r>
              <a:rPr lang="zh-CN" altLang="en-US" dirty="0"/>
              <a:t>不同类型的遗嘱有明确的设立要求，必须依法办理。例如，自书遗嘱需由立遗嘱人亲笔书写并签名；代书遗嘱应有两个以上无利害关系的见证人在场并共同签名；打印遗嘱要求每页签名并注明日期；录音录像遗嘱和口头遗嘱也有相应的见证和时间要求。不符合法定形式可能导致遗嘱无效。</a:t>
            </a:r>
          </a:p>
        </p:txBody>
      </p:sp>
      <p:sp>
        <p:nvSpPr>
          <p:cNvPr id="4" name="文本占位符 3">
            <a:extLst>
              <a:ext uri="{FF2B5EF4-FFF2-40B4-BE49-F238E27FC236}">
                <a16:creationId xmlns:a16="http://schemas.microsoft.com/office/drawing/2014/main" id="{F2968F4B-9157-5882-0DF9-56D54F62A4A1}"/>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333498411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1A1E08-F894-2378-6F61-47BF2397895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4C590D0-A90D-3787-FF8D-225261BD5CF8}"/>
              </a:ext>
            </a:extLst>
          </p:cNvPr>
          <p:cNvSpPr>
            <a:spLocks noGrp="1"/>
          </p:cNvSpPr>
          <p:nvPr>
            <p:ph type="body" sz="quarter" idx="11"/>
          </p:nvPr>
        </p:nvSpPr>
        <p:spPr>
          <a:xfrm>
            <a:off x="336550" y="2223423"/>
            <a:ext cx="11276013" cy="3079497"/>
          </a:xfrm>
        </p:spPr>
        <p:txBody>
          <a:bodyPr/>
          <a:lstStyle/>
          <a:p>
            <a:r>
              <a:rPr lang="zh-CN" altLang="en-US" dirty="0"/>
              <a:t>六、遗嘱</a:t>
            </a:r>
            <a:endParaRPr lang="en-US" altLang="zh-CN" dirty="0"/>
          </a:p>
          <a:p>
            <a:r>
              <a:rPr lang="zh-CN" altLang="en-US" dirty="0"/>
              <a:t>（四）遗嘱的写作要求</a:t>
            </a:r>
            <a:endParaRPr lang="en-US" altLang="zh-CN" dirty="0"/>
          </a:p>
          <a:p>
            <a:r>
              <a:rPr lang="en-US" altLang="zh-CN" dirty="0"/>
              <a:t>2. </a:t>
            </a:r>
            <a:r>
              <a:rPr lang="zh-CN" altLang="en-US" dirty="0"/>
              <a:t>内容明确</a:t>
            </a:r>
            <a:endParaRPr lang="en-US" altLang="zh-CN" dirty="0"/>
          </a:p>
          <a:p>
            <a:r>
              <a:rPr lang="zh-CN" altLang="en-US" dirty="0"/>
              <a:t>遗嘱中的财产分配要具体清楚，不能含糊其词。应详细列出遗产种类和数量，明确继承人或受赠人，并说明各自获得的财产内容。避免使用“所有财产归某人”等笼统表述，以免引发争议。</a:t>
            </a:r>
          </a:p>
        </p:txBody>
      </p:sp>
      <p:sp>
        <p:nvSpPr>
          <p:cNvPr id="4" name="文本占位符 3">
            <a:extLst>
              <a:ext uri="{FF2B5EF4-FFF2-40B4-BE49-F238E27FC236}">
                <a16:creationId xmlns:a16="http://schemas.microsoft.com/office/drawing/2014/main" id="{BD7396CE-72BA-60DE-E3AC-78EB592BAC44}"/>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244955984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34E313-40E8-DFC9-C7A4-75DFE2AB6FE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BA24CC1-9E65-6D33-67D8-73A374F82DDC}"/>
              </a:ext>
            </a:extLst>
          </p:cNvPr>
          <p:cNvSpPr>
            <a:spLocks noGrp="1"/>
          </p:cNvSpPr>
          <p:nvPr>
            <p:ph type="body" sz="quarter" idx="11"/>
          </p:nvPr>
        </p:nvSpPr>
        <p:spPr>
          <a:xfrm>
            <a:off x="336550" y="2223423"/>
            <a:ext cx="11276013" cy="3079497"/>
          </a:xfrm>
        </p:spPr>
        <p:txBody>
          <a:bodyPr/>
          <a:lstStyle/>
          <a:p>
            <a:r>
              <a:rPr lang="zh-CN" altLang="en-US" dirty="0"/>
              <a:t>六、遗嘱</a:t>
            </a:r>
            <a:endParaRPr lang="en-US" altLang="zh-CN" dirty="0"/>
          </a:p>
          <a:p>
            <a:r>
              <a:rPr lang="zh-CN" altLang="en-US" dirty="0"/>
              <a:t>（四）遗嘱的写作要求</a:t>
            </a:r>
            <a:endParaRPr lang="en-US" altLang="zh-CN" dirty="0"/>
          </a:p>
          <a:p>
            <a:r>
              <a:rPr lang="en-US" altLang="zh-CN" dirty="0"/>
              <a:t>3. </a:t>
            </a:r>
            <a:r>
              <a:rPr lang="zh-CN" altLang="en-US" dirty="0"/>
              <a:t>适时更新</a:t>
            </a:r>
            <a:endParaRPr lang="en-US" altLang="zh-CN" dirty="0"/>
          </a:p>
          <a:p>
            <a:r>
              <a:rPr lang="zh-CN" altLang="en-US" dirty="0"/>
              <a:t>立遗嘱后，如家庭成员或财产状况发生变化，应及时修改或重新订立遗嘱。例如，子女出生、配偶去世、房产出售等情况都可能影响原有安排。更新时应在遗嘱中注明 “本遗嘱为最新版本”，确保执行时不会产生混淆。</a:t>
            </a:r>
          </a:p>
        </p:txBody>
      </p:sp>
      <p:sp>
        <p:nvSpPr>
          <p:cNvPr id="4" name="文本占位符 3">
            <a:extLst>
              <a:ext uri="{FF2B5EF4-FFF2-40B4-BE49-F238E27FC236}">
                <a16:creationId xmlns:a16="http://schemas.microsoft.com/office/drawing/2014/main" id="{1381673F-08C2-C3C9-D7CF-9E8D8187C112}"/>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151163893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1EDB48-697A-E634-EC59-C22B7505654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7D645D1-A727-6D27-9BBE-2CDEBB88B2D9}"/>
              </a:ext>
            </a:extLst>
          </p:cNvPr>
          <p:cNvSpPr>
            <a:spLocks noGrp="1"/>
          </p:cNvSpPr>
          <p:nvPr>
            <p:ph type="body" sz="quarter" idx="11"/>
          </p:nvPr>
        </p:nvSpPr>
        <p:spPr>
          <a:xfrm>
            <a:off x="336550" y="2223423"/>
            <a:ext cx="11276013" cy="3079497"/>
          </a:xfrm>
        </p:spPr>
        <p:txBody>
          <a:bodyPr/>
          <a:lstStyle/>
          <a:p>
            <a:r>
              <a:rPr lang="zh-CN" altLang="en-US" dirty="0"/>
              <a:t>六、遗嘱</a:t>
            </a:r>
            <a:endParaRPr lang="en-US" altLang="zh-CN" dirty="0"/>
          </a:p>
          <a:p>
            <a:r>
              <a:rPr lang="zh-CN" altLang="en-US" dirty="0"/>
              <a:t>（四）遗嘱的写作要求</a:t>
            </a:r>
            <a:endParaRPr lang="en-US" altLang="zh-CN" dirty="0"/>
          </a:p>
          <a:p>
            <a:r>
              <a:rPr lang="en-US" altLang="zh-CN" dirty="0"/>
              <a:t>4. </a:t>
            </a:r>
            <a:r>
              <a:rPr lang="zh-CN" altLang="en-US" dirty="0"/>
              <a:t>妥善保管</a:t>
            </a:r>
            <a:endParaRPr lang="en-US" altLang="zh-CN" dirty="0"/>
          </a:p>
          <a:p>
            <a:r>
              <a:rPr lang="zh-CN" altLang="en-US" dirty="0"/>
              <a:t>遗嘱属于重要法律文件，应妥善保存，防止丢失或损坏。可将其密封存放于安全处，也可委托律师、公证机构或信任的亲属保管。同时应告知遗嘱执行人或相关人员保管地点，以便在需要时及时取出。</a:t>
            </a:r>
          </a:p>
        </p:txBody>
      </p:sp>
      <p:sp>
        <p:nvSpPr>
          <p:cNvPr id="4" name="文本占位符 3">
            <a:extLst>
              <a:ext uri="{FF2B5EF4-FFF2-40B4-BE49-F238E27FC236}">
                <a16:creationId xmlns:a16="http://schemas.microsoft.com/office/drawing/2014/main" id="{A48B704B-F9CD-707C-9104-C62BC621C418}"/>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171663304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1945B1-FFE7-C0FE-0E67-EB5FD97E97C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8B26604-5673-078B-170A-9E87958029CB}"/>
              </a:ext>
            </a:extLst>
          </p:cNvPr>
          <p:cNvSpPr>
            <a:spLocks noGrp="1"/>
          </p:cNvSpPr>
          <p:nvPr>
            <p:ph type="body" sz="quarter" idx="11"/>
          </p:nvPr>
        </p:nvSpPr>
        <p:spPr>
          <a:xfrm>
            <a:off x="336550" y="2223423"/>
            <a:ext cx="11276013" cy="3079497"/>
          </a:xfrm>
        </p:spPr>
        <p:txBody>
          <a:bodyPr/>
          <a:lstStyle/>
          <a:p>
            <a:r>
              <a:rPr lang="zh-CN" altLang="en-US" dirty="0"/>
              <a:t>六、遗嘱</a:t>
            </a:r>
            <a:endParaRPr lang="en-US" altLang="zh-CN" dirty="0"/>
          </a:p>
          <a:p>
            <a:r>
              <a:rPr lang="zh-CN" altLang="en-US" dirty="0"/>
              <a:t>（四）遗嘱的写作要求</a:t>
            </a:r>
            <a:endParaRPr lang="en-US" altLang="zh-CN" dirty="0"/>
          </a:p>
          <a:p>
            <a:r>
              <a:rPr lang="en-US" altLang="zh-CN" dirty="0"/>
              <a:t>5. </a:t>
            </a:r>
            <a:r>
              <a:rPr lang="zh-CN" altLang="en-US" dirty="0"/>
              <a:t>保障权益</a:t>
            </a:r>
            <a:endParaRPr lang="en-US" altLang="zh-CN" dirty="0"/>
          </a:p>
          <a:p>
            <a:r>
              <a:rPr lang="zh-CN" altLang="en-US" dirty="0"/>
              <a:t>立遗嘱是自由处分财产的权利，但不得忽视特定继承人的基本生活需求。根据法律规定，应对缺乏劳动能力又没有生活来源的继承人保留必要份额，以体现公平与责任，减少家庭纠纷。</a:t>
            </a:r>
          </a:p>
        </p:txBody>
      </p:sp>
      <p:sp>
        <p:nvSpPr>
          <p:cNvPr id="4" name="文本占位符 3">
            <a:extLst>
              <a:ext uri="{FF2B5EF4-FFF2-40B4-BE49-F238E27FC236}">
                <a16:creationId xmlns:a16="http://schemas.microsoft.com/office/drawing/2014/main" id="{9751AB20-4C8D-A2BB-876E-C89F79A0398C}"/>
              </a:ext>
            </a:extLst>
          </p:cNvPr>
          <p:cNvSpPr>
            <a:spLocks noGrp="1"/>
          </p:cNvSpPr>
          <p:nvPr>
            <p:ph type="body" sz="quarter" idx="10"/>
          </p:nvPr>
        </p:nvSpPr>
        <p:spPr>
          <a:xfrm>
            <a:off x="759986" y="184188"/>
            <a:ext cx="10852895" cy="523220"/>
          </a:xfrm>
        </p:spPr>
        <p:txBody>
          <a:bodyPr/>
          <a:lstStyle/>
          <a:p>
            <a:r>
              <a:rPr lang="zh-CN" altLang="en-US" dirty="0"/>
              <a:t>常用法律文书写作</a:t>
            </a:r>
          </a:p>
        </p:txBody>
      </p:sp>
    </p:spTree>
    <p:extLst>
      <p:ext uri="{BB962C8B-B14F-4D97-AF65-F5344CB8AC3E}">
        <p14:creationId xmlns:p14="http://schemas.microsoft.com/office/powerpoint/2010/main" val="158612849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D3F238-8018-C412-0225-EB8B1352D17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26AB82F-20D7-E749-4F1A-858A335ECA1E}"/>
              </a:ext>
            </a:extLst>
          </p:cNvPr>
          <p:cNvSpPr>
            <a:spLocks noGrp="1"/>
          </p:cNvSpPr>
          <p:nvPr>
            <p:ph type="body" sz="quarter" idx="11"/>
          </p:nvPr>
        </p:nvSpPr>
        <p:spPr>
          <a:xfrm>
            <a:off x="337294" y="1715633"/>
            <a:ext cx="11275585" cy="4095160"/>
          </a:xfrm>
        </p:spPr>
        <p:txBody>
          <a:bodyPr/>
          <a:lstStyle/>
          <a:p>
            <a:r>
              <a:rPr lang="zh-CN" altLang="en-US" dirty="0"/>
              <a:t>四、应用文写作的结构</a:t>
            </a:r>
            <a:endParaRPr lang="en-US" altLang="zh-CN" dirty="0"/>
          </a:p>
          <a:p>
            <a:r>
              <a:rPr lang="zh-CN" altLang="en-US" dirty="0"/>
              <a:t>（四）应用文结构安排的具体要求</a:t>
            </a:r>
            <a:endParaRPr lang="en-US" altLang="zh-CN" dirty="0"/>
          </a:p>
          <a:p>
            <a:r>
              <a:rPr lang="en-US" altLang="zh-CN" dirty="0"/>
              <a:t>2. </a:t>
            </a:r>
            <a:r>
              <a:rPr lang="zh-CN" altLang="en-US" dirty="0"/>
              <a:t>内容完整匀称，详略得当</a:t>
            </a:r>
            <a:endParaRPr lang="en-US" altLang="zh-CN" dirty="0"/>
          </a:p>
          <a:p>
            <a:r>
              <a:rPr lang="zh-CN" altLang="en-US" dirty="0"/>
              <a:t>完整性是指文章的结构要素齐全，一般包括开头、主体、结尾三大部分，且每一部分都发挥其应有的作用。匀称则是指文章各部分之间比例协调，重点突出，详略得当。例如，在撰写可行性研究报告时，应对项目背景、市场需求、技术方案、经济效益、风险评估等方面进行全面分析，做到内容完整；同时也要注意突出核心内容，如市场前景和盈利模式，避免平均用力，造成重点不明、主次不清。</a:t>
            </a:r>
            <a:endParaRPr lang="en-US" altLang="zh-CN" dirty="0"/>
          </a:p>
        </p:txBody>
      </p:sp>
      <p:sp>
        <p:nvSpPr>
          <p:cNvPr id="4" name="文本占位符 3">
            <a:extLst>
              <a:ext uri="{FF2B5EF4-FFF2-40B4-BE49-F238E27FC236}">
                <a16:creationId xmlns:a16="http://schemas.microsoft.com/office/drawing/2014/main" id="{2F2A6B02-8DCB-39D2-9CCF-69A7A295F23C}"/>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217211886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FE7EFFB3-6395-2B57-630B-2E4F355F155C}"/>
              </a:ext>
            </a:extLst>
          </p:cNvPr>
          <p:cNvSpPr>
            <a:spLocks noGrp="1"/>
          </p:cNvSpPr>
          <p:nvPr>
            <p:ph type="body" sz="quarter" idx="10"/>
          </p:nvPr>
        </p:nvSpPr>
        <p:spPr>
          <a:xfrm>
            <a:off x="969820" y="1704495"/>
            <a:ext cx="6188361" cy="1045672"/>
          </a:xfrm>
        </p:spPr>
        <p:txBody>
          <a:bodyPr/>
          <a:lstStyle/>
          <a:p>
            <a:r>
              <a:rPr lang="zh-CN" altLang="en-US" dirty="0"/>
              <a:t>感 谢 观 看</a:t>
            </a:r>
          </a:p>
        </p:txBody>
      </p:sp>
    </p:spTree>
    <p:extLst>
      <p:ext uri="{BB962C8B-B14F-4D97-AF65-F5344CB8AC3E}">
        <p14:creationId xmlns:p14="http://schemas.microsoft.com/office/powerpoint/2010/main" val="191327306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D5D2D4-F3A2-4867-3319-F6686DE1E9F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F032018-DEC3-B4F1-5FB7-020E9F0D031E}"/>
              </a:ext>
            </a:extLst>
          </p:cNvPr>
          <p:cNvSpPr>
            <a:spLocks noGrp="1"/>
          </p:cNvSpPr>
          <p:nvPr>
            <p:ph type="body" sz="quarter" idx="11"/>
          </p:nvPr>
        </p:nvSpPr>
        <p:spPr>
          <a:xfrm>
            <a:off x="337293" y="763650"/>
            <a:ext cx="11275585" cy="2571666"/>
          </a:xfrm>
        </p:spPr>
        <p:txBody>
          <a:bodyPr/>
          <a:lstStyle/>
          <a:p>
            <a:r>
              <a:rPr lang="zh-CN" altLang="en-US" dirty="0"/>
              <a:t>四、应用文写作的结构</a:t>
            </a:r>
            <a:endParaRPr lang="en-US" altLang="zh-CN" dirty="0"/>
          </a:p>
          <a:p>
            <a:r>
              <a:rPr lang="zh-CN" altLang="en-US" dirty="0"/>
              <a:t>（五）应用文正文的基本结构要素</a:t>
            </a:r>
            <a:endParaRPr lang="en-US" altLang="zh-CN" dirty="0"/>
          </a:p>
          <a:p>
            <a:r>
              <a:rPr lang="en-US" altLang="zh-CN" dirty="0"/>
              <a:t>1. </a:t>
            </a:r>
            <a:r>
              <a:rPr lang="zh-CN" altLang="en-US" dirty="0"/>
              <a:t>开头</a:t>
            </a:r>
            <a:r>
              <a:rPr lang="en-US" altLang="zh-CN" dirty="0"/>
              <a:t>—</a:t>
            </a:r>
            <a:r>
              <a:rPr lang="zh-CN" altLang="en-US" dirty="0"/>
              <a:t>引出主题，点明意图</a:t>
            </a:r>
            <a:endParaRPr lang="en-US" altLang="zh-CN" dirty="0"/>
          </a:p>
          <a:p>
            <a:r>
              <a:rPr lang="zh-CN" altLang="en-US" dirty="0"/>
              <a:t>应用文的开头应开门见山、简洁明了，迅速引导读者进入正题。常见的开头方式有如下几种。</a:t>
            </a:r>
            <a:endParaRPr lang="en-US" altLang="zh-CN" dirty="0"/>
          </a:p>
        </p:txBody>
      </p:sp>
      <p:sp>
        <p:nvSpPr>
          <p:cNvPr id="4" name="文本占位符 3">
            <a:extLst>
              <a:ext uri="{FF2B5EF4-FFF2-40B4-BE49-F238E27FC236}">
                <a16:creationId xmlns:a16="http://schemas.microsoft.com/office/drawing/2014/main" id="{5D741957-3B26-C98D-6872-08F893C7DDCB}"/>
              </a:ext>
            </a:extLst>
          </p:cNvPr>
          <p:cNvSpPr>
            <a:spLocks noGrp="1"/>
          </p:cNvSpPr>
          <p:nvPr>
            <p:ph type="body" sz="quarter" idx="10"/>
          </p:nvPr>
        </p:nvSpPr>
        <p:spPr/>
        <p:txBody>
          <a:bodyPr/>
          <a:lstStyle/>
          <a:p>
            <a:r>
              <a:rPr lang="zh-CN" altLang="en-US" dirty="0"/>
              <a:t>应用文写作基本要素</a:t>
            </a:r>
          </a:p>
        </p:txBody>
      </p:sp>
      <p:sp>
        <p:nvSpPr>
          <p:cNvPr id="2" name="文本占位符 1">
            <a:extLst>
              <a:ext uri="{FF2B5EF4-FFF2-40B4-BE49-F238E27FC236}">
                <a16:creationId xmlns:a16="http://schemas.microsoft.com/office/drawing/2014/main" id="{EC553355-128D-5CEA-2B6B-FAD9FD57DD8B}"/>
              </a:ext>
            </a:extLst>
          </p:cNvPr>
          <p:cNvSpPr>
            <a:spLocks noGrp="1"/>
          </p:cNvSpPr>
          <p:nvPr>
            <p:ph type="body" sz="quarter" idx="12"/>
          </p:nvPr>
        </p:nvSpPr>
        <p:spPr>
          <a:xfrm>
            <a:off x="337293" y="3335316"/>
            <a:ext cx="11275585" cy="3587329"/>
          </a:xfrm>
        </p:spPr>
        <p:txBody>
          <a:bodyPr/>
          <a:lstStyle/>
          <a:p>
            <a:pPr marL="1074738" indent="-342900">
              <a:buSzPct val="80000"/>
              <a:buFont typeface="Wingdings" panose="05000000000000000000" pitchFamily="2" charset="2"/>
              <a:buChar char="l"/>
            </a:pPr>
            <a:r>
              <a:rPr lang="en-US" altLang="zh-CN" dirty="0"/>
              <a:t>	</a:t>
            </a:r>
            <a:r>
              <a:rPr lang="zh-CN" altLang="en-US" dirty="0"/>
              <a:t>根据式：以“根据”“依照”等词引出文件依据，如政策法规、上级指示等，多用于规章制度、通知等。</a:t>
            </a:r>
            <a:endParaRPr lang="en-US" altLang="zh-CN" dirty="0"/>
          </a:p>
          <a:p>
            <a:pPr marL="1074738" indent="-342900">
              <a:buSzPct val="80000"/>
              <a:buFont typeface="Wingdings" panose="05000000000000000000" pitchFamily="2" charset="2"/>
              <a:buChar char="l"/>
            </a:pPr>
            <a:r>
              <a:rPr lang="zh-CN" altLang="en-US" dirty="0"/>
              <a:t>原因式：以“由于”“鉴于”等词语说明行文背景或动因，适用于调查报告、通报等。</a:t>
            </a:r>
            <a:endParaRPr lang="en-US" altLang="zh-CN" dirty="0"/>
          </a:p>
          <a:p>
            <a:pPr marL="1074738" indent="-342900">
              <a:buSzPct val="80000"/>
              <a:buFont typeface="Wingdings" panose="05000000000000000000" pitchFamily="2" charset="2"/>
              <a:buChar char="l"/>
            </a:pPr>
            <a:r>
              <a:rPr lang="zh-CN" altLang="en-US" dirty="0"/>
              <a:t>目的式：用“为了”“为”等介词短语表明写作目的，常见于计划、方案、通知等。</a:t>
            </a:r>
            <a:endParaRPr lang="en-US" altLang="zh-CN" dirty="0"/>
          </a:p>
          <a:p>
            <a:pPr marL="1074738" indent="-342900">
              <a:buSzPct val="80000"/>
              <a:buFont typeface="Wingdings" panose="05000000000000000000" pitchFamily="2" charset="2"/>
              <a:buChar char="l"/>
            </a:pPr>
            <a:r>
              <a:rPr lang="zh-CN" altLang="en-US" dirty="0"/>
              <a:t>提问式：以设问引发思考，适用于调研报告、学术论文等，增强吸引力。</a:t>
            </a:r>
            <a:endParaRPr lang="en-US" altLang="zh-CN" dirty="0"/>
          </a:p>
          <a:p>
            <a:pPr marL="1074738" indent="-342900">
              <a:buSzPct val="80000"/>
              <a:buFont typeface="Wingdings" panose="05000000000000000000" pitchFamily="2" charset="2"/>
              <a:buChar char="l"/>
            </a:pPr>
            <a:r>
              <a:rPr lang="zh-CN" altLang="en-US" dirty="0"/>
              <a:t>引叙式：引用来文内容作为回应基础，常见于复函、批复等。</a:t>
            </a:r>
          </a:p>
        </p:txBody>
      </p:sp>
    </p:spTree>
    <p:extLst>
      <p:ext uri="{BB962C8B-B14F-4D97-AF65-F5344CB8AC3E}">
        <p14:creationId xmlns:p14="http://schemas.microsoft.com/office/powerpoint/2010/main" val="382287884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6726524E-F6B4-6A00-93C3-124EB04E6DDE}"/>
              </a:ext>
            </a:extLst>
          </p:cNvPr>
          <p:cNvSpPr>
            <a:spLocks noGrp="1"/>
          </p:cNvSpPr>
          <p:nvPr>
            <p:ph type="body" sz="quarter" idx="11"/>
          </p:nvPr>
        </p:nvSpPr>
        <p:spPr/>
        <p:txBody>
          <a:bodyPr/>
          <a:lstStyle/>
          <a:p>
            <a:r>
              <a:rPr lang="zh-CN" altLang="en-US" dirty="0"/>
              <a:t>第一节</a:t>
            </a:r>
          </a:p>
        </p:txBody>
      </p:sp>
      <p:sp>
        <p:nvSpPr>
          <p:cNvPr id="6" name="文本占位符 5">
            <a:extLst>
              <a:ext uri="{FF2B5EF4-FFF2-40B4-BE49-F238E27FC236}">
                <a16:creationId xmlns:a16="http://schemas.microsoft.com/office/drawing/2014/main" id="{54DE8EA6-ED76-82BD-F2FE-726FFBDFDDD4}"/>
              </a:ext>
            </a:extLst>
          </p:cNvPr>
          <p:cNvSpPr>
            <a:spLocks noGrp="1"/>
          </p:cNvSpPr>
          <p:nvPr>
            <p:ph type="body" sz="quarter" idx="12"/>
          </p:nvPr>
        </p:nvSpPr>
        <p:spPr/>
        <p:txBody>
          <a:bodyPr/>
          <a:lstStyle/>
          <a:p>
            <a:r>
              <a:rPr lang="zh-CN" altLang="en-US" dirty="0"/>
              <a:t>应用文概述</a:t>
            </a:r>
          </a:p>
        </p:txBody>
      </p:sp>
    </p:spTree>
    <p:extLst>
      <p:ext uri="{BB962C8B-B14F-4D97-AF65-F5344CB8AC3E}">
        <p14:creationId xmlns:p14="http://schemas.microsoft.com/office/powerpoint/2010/main" val="291592457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7E2003-3D31-3625-F046-C90A17C4D82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E2BD823-864A-7854-71E5-F37D29E19D13}"/>
              </a:ext>
            </a:extLst>
          </p:cNvPr>
          <p:cNvSpPr>
            <a:spLocks noGrp="1"/>
          </p:cNvSpPr>
          <p:nvPr>
            <p:ph type="body" sz="quarter" idx="11"/>
          </p:nvPr>
        </p:nvSpPr>
        <p:spPr>
          <a:xfrm>
            <a:off x="337293" y="763650"/>
            <a:ext cx="11275585" cy="2571666"/>
          </a:xfrm>
        </p:spPr>
        <p:txBody>
          <a:bodyPr/>
          <a:lstStyle/>
          <a:p>
            <a:r>
              <a:rPr lang="zh-CN" altLang="en-US" dirty="0"/>
              <a:t>四、应用文写作的结构</a:t>
            </a:r>
            <a:endParaRPr lang="en-US" altLang="zh-CN" dirty="0"/>
          </a:p>
          <a:p>
            <a:r>
              <a:rPr lang="zh-CN" altLang="en-US" dirty="0"/>
              <a:t>（五）应用文正文的基本结构要素</a:t>
            </a:r>
            <a:endParaRPr lang="en-US" altLang="zh-CN" dirty="0"/>
          </a:p>
          <a:p>
            <a:r>
              <a:rPr lang="en-US" altLang="zh-CN" dirty="0"/>
              <a:t>2. </a:t>
            </a:r>
            <a:r>
              <a:rPr lang="zh-CN" altLang="en-US" dirty="0"/>
              <a:t>主体</a:t>
            </a:r>
            <a:r>
              <a:rPr lang="en-US" altLang="zh-CN" dirty="0"/>
              <a:t>—</a:t>
            </a:r>
            <a:r>
              <a:rPr lang="zh-CN" altLang="en-US" dirty="0"/>
              <a:t>展开论述，支撑主旨</a:t>
            </a:r>
            <a:endParaRPr lang="en-US" altLang="zh-CN" dirty="0"/>
          </a:p>
          <a:p>
            <a:r>
              <a:rPr lang="zh-CN" altLang="en-US" dirty="0"/>
              <a:t>主体是文章的核心部分，承载着主要内容和观点。其结构安排应根据主题性质和文体特征灵活处理。常见的主体结构模式包括如下几种。</a:t>
            </a:r>
            <a:endParaRPr lang="en-US" altLang="zh-CN" dirty="0"/>
          </a:p>
        </p:txBody>
      </p:sp>
      <p:sp>
        <p:nvSpPr>
          <p:cNvPr id="4" name="文本占位符 3">
            <a:extLst>
              <a:ext uri="{FF2B5EF4-FFF2-40B4-BE49-F238E27FC236}">
                <a16:creationId xmlns:a16="http://schemas.microsoft.com/office/drawing/2014/main" id="{E50E28AA-FCAB-AF94-B2B6-34A1D23CFA0E}"/>
              </a:ext>
            </a:extLst>
          </p:cNvPr>
          <p:cNvSpPr>
            <a:spLocks noGrp="1"/>
          </p:cNvSpPr>
          <p:nvPr>
            <p:ph type="body" sz="quarter" idx="10"/>
          </p:nvPr>
        </p:nvSpPr>
        <p:spPr/>
        <p:txBody>
          <a:bodyPr/>
          <a:lstStyle/>
          <a:p>
            <a:r>
              <a:rPr lang="zh-CN" altLang="en-US" dirty="0"/>
              <a:t>应用文写作基本要素</a:t>
            </a:r>
          </a:p>
        </p:txBody>
      </p:sp>
      <p:sp>
        <p:nvSpPr>
          <p:cNvPr id="2" name="文本占位符 1">
            <a:extLst>
              <a:ext uri="{FF2B5EF4-FFF2-40B4-BE49-F238E27FC236}">
                <a16:creationId xmlns:a16="http://schemas.microsoft.com/office/drawing/2014/main" id="{564013FB-8F51-564A-C3C2-9BA093699FD8}"/>
              </a:ext>
            </a:extLst>
          </p:cNvPr>
          <p:cNvSpPr>
            <a:spLocks noGrp="1"/>
          </p:cNvSpPr>
          <p:nvPr>
            <p:ph type="body" sz="quarter" idx="12"/>
          </p:nvPr>
        </p:nvSpPr>
        <p:spPr>
          <a:xfrm>
            <a:off x="337293" y="3335316"/>
            <a:ext cx="11275585" cy="3139321"/>
          </a:xfrm>
        </p:spPr>
        <p:txBody>
          <a:bodyPr/>
          <a:lstStyle/>
          <a:p>
            <a:pPr marL="1074738" indent="-342900">
              <a:buSzPct val="80000"/>
              <a:buFont typeface="Wingdings" panose="05000000000000000000" pitchFamily="2" charset="2"/>
              <a:buChar char="l"/>
            </a:pPr>
            <a:r>
              <a:rPr lang="zh-CN" altLang="en-US" dirty="0"/>
              <a:t>总分式：先概括总体情况，再分项详细阐述，广泛应用于工作报告、总结、分析报告等。</a:t>
            </a:r>
          </a:p>
          <a:p>
            <a:pPr marL="1074738" indent="-342900">
              <a:buSzPct val="80000"/>
              <a:buFont typeface="Wingdings" panose="05000000000000000000" pitchFamily="2" charset="2"/>
              <a:buChar char="l"/>
            </a:pPr>
            <a:r>
              <a:rPr lang="zh-CN" altLang="en-US" dirty="0"/>
              <a:t>递进式：按事物发展逻辑层层推进，如“提出问题</a:t>
            </a:r>
            <a:r>
              <a:rPr lang="en-US" altLang="zh-CN" dirty="0"/>
              <a:t>—</a:t>
            </a:r>
            <a:r>
              <a:rPr lang="zh-CN" altLang="en-US" dirty="0"/>
              <a:t>分析问题</a:t>
            </a:r>
            <a:r>
              <a:rPr lang="en-US" altLang="zh-CN" dirty="0"/>
              <a:t>—</a:t>
            </a:r>
            <a:r>
              <a:rPr lang="zh-CN" altLang="en-US" dirty="0"/>
              <a:t>解决问题”，适用于调查报告、论文等。</a:t>
            </a:r>
            <a:endParaRPr lang="en-US" altLang="zh-CN" dirty="0"/>
          </a:p>
          <a:p>
            <a:pPr marL="1074738" indent="-342900">
              <a:buSzPct val="80000"/>
              <a:buFont typeface="Wingdings" panose="05000000000000000000" pitchFamily="2" charset="2"/>
              <a:buChar char="l"/>
            </a:pPr>
            <a:r>
              <a:rPr lang="zh-CN" altLang="en-US" dirty="0"/>
              <a:t>时间顺序式：按事件发生的时间顺序组织内容，适用于事故报告、工作进展汇报等。</a:t>
            </a:r>
          </a:p>
          <a:p>
            <a:pPr marL="1074738" indent="-342900">
              <a:buSzPct val="80000"/>
              <a:buFont typeface="Wingdings" panose="05000000000000000000" pitchFamily="2" charset="2"/>
              <a:buChar char="l"/>
            </a:pPr>
            <a:r>
              <a:rPr lang="zh-CN" altLang="en-US" dirty="0"/>
              <a:t>并列式：将若干相关内容并列呈现，适用于政策解读、任务部署等。</a:t>
            </a:r>
          </a:p>
        </p:txBody>
      </p:sp>
    </p:spTree>
    <p:extLst>
      <p:ext uri="{BB962C8B-B14F-4D97-AF65-F5344CB8AC3E}">
        <p14:creationId xmlns:p14="http://schemas.microsoft.com/office/powerpoint/2010/main" val="206578062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D159E7-8F6A-1DD5-D99F-49BCFF3EBDD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58A187A-7D25-015C-0D21-A44F347E1EF2}"/>
              </a:ext>
            </a:extLst>
          </p:cNvPr>
          <p:cNvSpPr>
            <a:spLocks noGrp="1"/>
          </p:cNvSpPr>
          <p:nvPr>
            <p:ph type="body" sz="quarter" idx="11"/>
          </p:nvPr>
        </p:nvSpPr>
        <p:spPr>
          <a:xfrm>
            <a:off x="337293" y="763650"/>
            <a:ext cx="11275585" cy="2571666"/>
          </a:xfrm>
        </p:spPr>
        <p:txBody>
          <a:bodyPr/>
          <a:lstStyle/>
          <a:p>
            <a:r>
              <a:rPr lang="zh-CN" altLang="en-US" dirty="0"/>
              <a:t>四、应用文写作的结构</a:t>
            </a:r>
            <a:endParaRPr lang="en-US" altLang="zh-CN" dirty="0"/>
          </a:p>
          <a:p>
            <a:r>
              <a:rPr lang="zh-CN" altLang="en-US" dirty="0"/>
              <a:t>（五）应用文正文的基本结构要素</a:t>
            </a:r>
            <a:endParaRPr lang="en-US" altLang="zh-CN" dirty="0"/>
          </a:p>
          <a:p>
            <a:r>
              <a:rPr lang="en-US" altLang="zh-CN" dirty="0"/>
              <a:t>3. </a:t>
            </a:r>
            <a:r>
              <a:rPr lang="zh-CN" altLang="en-US" dirty="0"/>
              <a:t>结尾</a:t>
            </a:r>
            <a:r>
              <a:rPr lang="en-US" altLang="zh-CN" dirty="0"/>
              <a:t>—</a:t>
            </a:r>
            <a:r>
              <a:rPr lang="zh-CN" altLang="en-US" dirty="0"/>
              <a:t>收束全篇，强化主题</a:t>
            </a:r>
            <a:endParaRPr lang="en-US" altLang="zh-CN" dirty="0"/>
          </a:p>
          <a:p>
            <a:r>
              <a:rPr lang="zh-CN" altLang="en-US" dirty="0"/>
              <a:t>结尾是对全文的总结、延伸或呼应，起着画龙点睛的作用。常见的结尾方式包括如下几种。 </a:t>
            </a:r>
            <a:endParaRPr lang="en-US" altLang="zh-CN" dirty="0"/>
          </a:p>
        </p:txBody>
      </p:sp>
      <p:sp>
        <p:nvSpPr>
          <p:cNvPr id="4" name="文本占位符 3">
            <a:extLst>
              <a:ext uri="{FF2B5EF4-FFF2-40B4-BE49-F238E27FC236}">
                <a16:creationId xmlns:a16="http://schemas.microsoft.com/office/drawing/2014/main" id="{08C26DB6-90C5-ACCB-C5AE-83E4DCC774AF}"/>
              </a:ext>
            </a:extLst>
          </p:cNvPr>
          <p:cNvSpPr>
            <a:spLocks noGrp="1"/>
          </p:cNvSpPr>
          <p:nvPr>
            <p:ph type="body" sz="quarter" idx="10"/>
          </p:nvPr>
        </p:nvSpPr>
        <p:spPr/>
        <p:txBody>
          <a:bodyPr/>
          <a:lstStyle/>
          <a:p>
            <a:r>
              <a:rPr lang="zh-CN" altLang="en-US" dirty="0"/>
              <a:t>应用文写作基本要素</a:t>
            </a:r>
          </a:p>
        </p:txBody>
      </p:sp>
      <p:sp>
        <p:nvSpPr>
          <p:cNvPr id="2" name="文本占位符 1">
            <a:extLst>
              <a:ext uri="{FF2B5EF4-FFF2-40B4-BE49-F238E27FC236}">
                <a16:creationId xmlns:a16="http://schemas.microsoft.com/office/drawing/2014/main" id="{BD000B93-591A-CEC3-1C58-7A59889C95FB}"/>
              </a:ext>
            </a:extLst>
          </p:cNvPr>
          <p:cNvSpPr>
            <a:spLocks noGrp="1"/>
          </p:cNvSpPr>
          <p:nvPr>
            <p:ph type="body" sz="quarter" idx="12"/>
          </p:nvPr>
        </p:nvSpPr>
        <p:spPr>
          <a:xfrm>
            <a:off x="337293" y="3335316"/>
            <a:ext cx="11275585" cy="3139321"/>
          </a:xfrm>
        </p:spPr>
        <p:txBody>
          <a:bodyPr/>
          <a:lstStyle/>
          <a:p>
            <a:pPr marL="1074738" indent="-342900">
              <a:buSzPct val="80000"/>
              <a:buFont typeface="Wingdings" panose="05000000000000000000" pitchFamily="2" charset="2"/>
              <a:buChar char="l"/>
            </a:pPr>
            <a:r>
              <a:rPr lang="zh-CN" altLang="en-US" dirty="0"/>
              <a:t>总结式：概括全文内容，重申核心观点，适用于总结、报告等。</a:t>
            </a:r>
          </a:p>
          <a:p>
            <a:pPr marL="1074738" indent="-342900">
              <a:buSzPct val="80000"/>
              <a:buFont typeface="Wingdings" panose="05000000000000000000" pitchFamily="2" charset="2"/>
              <a:buChar char="l"/>
            </a:pPr>
            <a:r>
              <a:rPr lang="zh-CN" altLang="en-US" dirty="0"/>
              <a:t>要求式：提出执行要求或行动号召，常见于下行文如通知、批复。</a:t>
            </a:r>
          </a:p>
          <a:p>
            <a:pPr marL="1074738" indent="-342900">
              <a:buSzPct val="80000"/>
              <a:buFont typeface="Wingdings" panose="05000000000000000000" pitchFamily="2" charset="2"/>
              <a:buChar char="l"/>
            </a:pPr>
            <a:r>
              <a:rPr lang="zh-CN" altLang="en-US" dirty="0"/>
              <a:t>号召式：激发读者情绪，鼓励参与或支持，适用于倡议书、讲话稿。</a:t>
            </a:r>
          </a:p>
          <a:p>
            <a:pPr marL="1074738" indent="-342900">
              <a:buSzPct val="80000"/>
              <a:buFont typeface="Wingdings" panose="05000000000000000000" pitchFamily="2" charset="2"/>
              <a:buChar char="l"/>
            </a:pPr>
            <a:r>
              <a:rPr lang="zh-CN" altLang="en-US" dirty="0"/>
              <a:t>专用式：固定使用某些套语结束全文，如“特此通知”“请予接洽”等。</a:t>
            </a:r>
          </a:p>
          <a:p>
            <a:pPr marL="1074738" indent="-342900">
              <a:buSzPct val="80000"/>
              <a:buFont typeface="Wingdings" panose="05000000000000000000" pitchFamily="2" charset="2"/>
              <a:buChar char="l"/>
            </a:pPr>
            <a:r>
              <a:rPr lang="zh-CN" altLang="en-US" dirty="0"/>
              <a:t>说明式：补充说明施行日期、适用范围、原有规定废止等内容，常见于规章、制度类文书。</a:t>
            </a:r>
          </a:p>
        </p:txBody>
      </p:sp>
    </p:spTree>
    <p:extLst>
      <p:ext uri="{BB962C8B-B14F-4D97-AF65-F5344CB8AC3E}">
        <p14:creationId xmlns:p14="http://schemas.microsoft.com/office/powerpoint/2010/main" val="12088827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C4D323-5035-FA9D-E303-4329B75F764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A76A308-CBF5-E739-7343-CAB4BDD8EB8A}"/>
              </a:ext>
            </a:extLst>
          </p:cNvPr>
          <p:cNvSpPr>
            <a:spLocks noGrp="1"/>
          </p:cNvSpPr>
          <p:nvPr>
            <p:ph type="body" sz="quarter" idx="11"/>
          </p:nvPr>
        </p:nvSpPr>
        <p:spPr>
          <a:xfrm>
            <a:off x="337294" y="2223459"/>
            <a:ext cx="11275585" cy="3079497"/>
          </a:xfrm>
        </p:spPr>
        <p:txBody>
          <a:bodyPr/>
          <a:lstStyle/>
          <a:p>
            <a:r>
              <a:rPr lang="zh-CN" altLang="en-US" dirty="0"/>
              <a:t>四、应用文写作的结构</a:t>
            </a:r>
            <a:endParaRPr lang="en-US" altLang="zh-CN" dirty="0"/>
          </a:p>
          <a:p>
            <a:r>
              <a:rPr lang="zh-CN" altLang="en-US" dirty="0"/>
              <a:t>（六）应用文结构的辅助要素</a:t>
            </a:r>
            <a:endParaRPr lang="en-US" altLang="zh-CN" dirty="0"/>
          </a:p>
          <a:p>
            <a:r>
              <a:rPr lang="en-US" altLang="zh-CN" dirty="0"/>
              <a:t>1. </a:t>
            </a:r>
            <a:r>
              <a:rPr lang="zh-CN" altLang="en-US" dirty="0"/>
              <a:t>段落与层次</a:t>
            </a:r>
            <a:endParaRPr lang="en-US" altLang="zh-CN" dirty="0"/>
          </a:p>
          <a:p>
            <a:r>
              <a:rPr lang="zh-CN" altLang="en-US" dirty="0"/>
              <a:t>段落是构成文章的基本单位，段落应保持相对独立与完整，避免意思断裂或重复。层次则是思想内容的逻辑展现，层次之间常见的关系有并列关系、总分关系、递进关系、因果关系等。写作时应根据主旨选择合适的层次结构，确保逻辑清晰、表达有序。</a:t>
            </a:r>
            <a:endParaRPr lang="en-US" altLang="zh-CN" dirty="0"/>
          </a:p>
        </p:txBody>
      </p:sp>
      <p:sp>
        <p:nvSpPr>
          <p:cNvPr id="4" name="文本占位符 3">
            <a:extLst>
              <a:ext uri="{FF2B5EF4-FFF2-40B4-BE49-F238E27FC236}">
                <a16:creationId xmlns:a16="http://schemas.microsoft.com/office/drawing/2014/main" id="{D4E8F287-663A-9497-4538-7D02DD04BFA1}"/>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197040886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2B4C40-0C6D-082A-75F6-EA2EFBA5DD7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B1E094D-7F8C-9C3D-72CF-CDA2A86AA2C9}"/>
              </a:ext>
            </a:extLst>
          </p:cNvPr>
          <p:cNvSpPr>
            <a:spLocks noGrp="1"/>
          </p:cNvSpPr>
          <p:nvPr>
            <p:ph type="body" sz="quarter" idx="11"/>
          </p:nvPr>
        </p:nvSpPr>
        <p:spPr>
          <a:xfrm>
            <a:off x="337294" y="1715628"/>
            <a:ext cx="11275585" cy="4095160"/>
          </a:xfrm>
        </p:spPr>
        <p:txBody>
          <a:bodyPr/>
          <a:lstStyle/>
          <a:p>
            <a:r>
              <a:rPr lang="zh-CN" altLang="en-US" dirty="0"/>
              <a:t>四、应用文写作的结构</a:t>
            </a:r>
            <a:endParaRPr lang="en-US" altLang="zh-CN" dirty="0"/>
          </a:p>
          <a:p>
            <a:r>
              <a:rPr lang="zh-CN" altLang="en-US" dirty="0"/>
              <a:t>（六）应用文结构的辅助要素</a:t>
            </a:r>
            <a:endParaRPr lang="en-US" altLang="zh-CN" dirty="0"/>
          </a:p>
          <a:p>
            <a:r>
              <a:rPr lang="en-US" altLang="zh-CN" dirty="0"/>
              <a:t>2. </a:t>
            </a:r>
            <a:r>
              <a:rPr lang="zh-CN" altLang="en-US" dirty="0"/>
              <a:t>过渡与照应</a:t>
            </a:r>
            <a:endParaRPr lang="en-US" altLang="zh-CN" dirty="0"/>
          </a:p>
          <a:p>
            <a:r>
              <a:rPr lang="zh-CN" altLang="en-US" dirty="0"/>
              <a:t>过渡是连接上下文的桥梁，有助于文章结构的连贯性和思维的延续性。过渡方式包括词语过渡（如“综上所述”“有鉴于此”）、句子过渡（如“下面即为这次调查的结果报告”）和段落过渡（常见于长篇文章）。照应则是前后内容的呼应，包括文题照应（标题与内容相互呼应）、首尾照应（开头与结尾呼应）以及行文照应（前后内容相互印证），有助于增强文章的整体性和逻辑性。</a:t>
            </a:r>
            <a:endParaRPr lang="en-US" altLang="zh-CN" dirty="0"/>
          </a:p>
        </p:txBody>
      </p:sp>
      <p:sp>
        <p:nvSpPr>
          <p:cNvPr id="4" name="文本占位符 3">
            <a:extLst>
              <a:ext uri="{FF2B5EF4-FFF2-40B4-BE49-F238E27FC236}">
                <a16:creationId xmlns:a16="http://schemas.microsoft.com/office/drawing/2014/main" id="{39C3D462-65E6-A4DF-175C-FABBFEBA104F}"/>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197958053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B4E813-7F5E-451C-D4DB-2EC8CE98AD3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E7C6DF7-2AF1-51B6-43CA-5FE061699A1B}"/>
              </a:ext>
            </a:extLst>
          </p:cNvPr>
          <p:cNvSpPr>
            <a:spLocks noGrp="1"/>
          </p:cNvSpPr>
          <p:nvPr>
            <p:ph type="body" sz="quarter" idx="11"/>
          </p:nvPr>
        </p:nvSpPr>
        <p:spPr>
          <a:xfrm>
            <a:off x="337294" y="699968"/>
            <a:ext cx="11275585" cy="6126485"/>
          </a:xfrm>
        </p:spPr>
        <p:txBody>
          <a:bodyPr/>
          <a:lstStyle/>
          <a:p>
            <a:r>
              <a:rPr lang="zh-CN" altLang="en-US" dirty="0"/>
              <a:t>五、应用文的表达方式</a:t>
            </a:r>
            <a:endParaRPr lang="en-US" altLang="zh-CN" dirty="0"/>
          </a:p>
          <a:p>
            <a:r>
              <a:rPr lang="zh-CN" altLang="en-US" dirty="0"/>
              <a:t>（一）表达方式的基本概念</a:t>
            </a:r>
            <a:endParaRPr lang="en-US" altLang="zh-CN" dirty="0"/>
          </a:p>
          <a:p>
            <a:r>
              <a:rPr lang="zh-CN" altLang="en-US" dirty="0"/>
              <a:t>所谓表达方式，是指作者在写作中为反映客观现实、表达主观认识或情感而采用的语言组织方法和表现手段。表达方式直接影响文章的内容呈现与传播效果。</a:t>
            </a:r>
            <a:endParaRPr lang="en-US" altLang="zh-CN" dirty="0"/>
          </a:p>
          <a:p>
            <a:r>
              <a:rPr lang="zh-CN" altLang="en-US" dirty="0"/>
              <a:t>从语言表达的角度看，常见的表达方式包括如下几种。</a:t>
            </a:r>
            <a:endParaRPr lang="en-US" altLang="zh-CN" dirty="0"/>
          </a:p>
          <a:p>
            <a:pPr marL="1074738" indent="-342900">
              <a:buSzPct val="80000"/>
              <a:buFont typeface="Wingdings" panose="05000000000000000000" pitchFamily="2" charset="2"/>
              <a:buChar char="l"/>
            </a:pPr>
            <a:r>
              <a:rPr lang="zh-CN" altLang="en-US" dirty="0"/>
              <a:t>叙述：用于交代事件经过、人物行为或事物发展变化的过程。</a:t>
            </a:r>
            <a:endParaRPr lang="en-US" altLang="zh-CN" dirty="0"/>
          </a:p>
          <a:p>
            <a:pPr marL="1074738" indent="-342900">
              <a:buSzPct val="80000"/>
              <a:buFont typeface="Wingdings" panose="05000000000000000000" pitchFamily="2" charset="2"/>
              <a:buChar char="l"/>
            </a:pPr>
            <a:r>
              <a:rPr lang="zh-CN" altLang="en-US" dirty="0"/>
              <a:t>描写：用于生动再现人、事、物的具体状态或形象。</a:t>
            </a:r>
            <a:endParaRPr lang="en-US" altLang="zh-CN" dirty="0"/>
          </a:p>
          <a:p>
            <a:pPr marL="1074738" indent="-342900">
              <a:buSzPct val="80000"/>
              <a:buFont typeface="Wingdings" panose="05000000000000000000" pitchFamily="2" charset="2"/>
              <a:buChar char="l"/>
            </a:pPr>
            <a:r>
              <a:rPr lang="zh-CN" altLang="en-US" dirty="0"/>
              <a:t>议论：用于阐明观点、分析问题、提出主张并加以论证。</a:t>
            </a:r>
            <a:endParaRPr lang="en-US" altLang="zh-CN" dirty="0"/>
          </a:p>
          <a:p>
            <a:pPr marL="1074738" indent="-342900">
              <a:buSzPct val="80000"/>
              <a:buFont typeface="Wingdings" panose="05000000000000000000" pitchFamily="2" charset="2"/>
              <a:buChar char="l"/>
            </a:pPr>
            <a:r>
              <a:rPr lang="zh-CN" altLang="en-US" dirty="0"/>
              <a:t>说明：用于解释事物的性质、特征、成因、关系等。</a:t>
            </a:r>
            <a:endParaRPr lang="en-US" altLang="zh-CN" dirty="0"/>
          </a:p>
          <a:p>
            <a:pPr marL="1074738" indent="-342900">
              <a:buSzPct val="80000"/>
              <a:buFont typeface="Wingdings" panose="05000000000000000000" pitchFamily="2" charset="2"/>
              <a:buChar char="l"/>
            </a:pPr>
            <a:r>
              <a:rPr lang="zh-CN" altLang="en-US" dirty="0"/>
              <a:t>抒情：用于表达内心情感和情绪体验。</a:t>
            </a:r>
            <a:endParaRPr lang="en-US" altLang="zh-CN" dirty="0"/>
          </a:p>
          <a:p>
            <a:pPr>
              <a:buSzPct val="80000"/>
            </a:pPr>
            <a:r>
              <a:rPr lang="zh-CN" altLang="en-US" dirty="0"/>
              <a:t>文学创作中通常综合使用这些表达方式，而在应用文中，由于应用文的实用性特点，主要采用叙述、议论、说明三种表达方式，描写和抒情较少使用。</a:t>
            </a:r>
            <a:endParaRPr lang="en-US" altLang="zh-CN" dirty="0"/>
          </a:p>
        </p:txBody>
      </p:sp>
      <p:sp>
        <p:nvSpPr>
          <p:cNvPr id="4" name="文本占位符 3">
            <a:extLst>
              <a:ext uri="{FF2B5EF4-FFF2-40B4-BE49-F238E27FC236}">
                <a16:creationId xmlns:a16="http://schemas.microsoft.com/office/drawing/2014/main" id="{D2C06938-991D-6BB7-5CC5-C9228A6636A4}"/>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162594629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515293-0F51-6E18-A86D-905A592EE7A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3A24AF9-6AEC-DE24-69DF-69B83F649349}"/>
              </a:ext>
            </a:extLst>
          </p:cNvPr>
          <p:cNvSpPr>
            <a:spLocks noGrp="1"/>
          </p:cNvSpPr>
          <p:nvPr>
            <p:ph type="body" sz="quarter" idx="11"/>
          </p:nvPr>
        </p:nvSpPr>
        <p:spPr>
          <a:xfrm>
            <a:off x="337294" y="1969546"/>
            <a:ext cx="11275585" cy="3587329"/>
          </a:xfrm>
        </p:spPr>
        <p:txBody>
          <a:bodyPr/>
          <a:lstStyle/>
          <a:p>
            <a:r>
              <a:rPr lang="zh-CN" altLang="en-US" dirty="0"/>
              <a:t>五、应用文的表达方式</a:t>
            </a:r>
            <a:endParaRPr lang="en-US" altLang="zh-CN" dirty="0"/>
          </a:p>
          <a:p>
            <a:r>
              <a:rPr lang="zh-CN" altLang="en-US" dirty="0"/>
              <a:t>（二）应用文的常用表达方式及其作用</a:t>
            </a:r>
            <a:endParaRPr lang="en-US" altLang="zh-CN" dirty="0"/>
          </a:p>
          <a:p>
            <a:r>
              <a:rPr lang="en-US" altLang="zh-CN" dirty="0"/>
              <a:t>1. </a:t>
            </a:r>
            <a:r>
              <a:rPr lang="zh-CN" altLang="en-US" dirty="0"/>
              <a:t>叙述</a:t>
            </a:r>
            <a:r>
              <a:rPr lang="en-US" altLang="zh-CN" dirty="0"/>
              <a:t>—</a:t>
            </a:r>
            <a:r>
              <a:rPr lang="zh-CN" altLang="en-US" dirty="0"/>
              <a:t>传递事实信息，构建文章基础</a:t>
            </a:r>
            <a:endParaRPr lang="en-US" altLang="zh-CN" dirty="0"/>
          </a:p>
          <a:p>
            <a:r>
              <a:rPr lang="zh-CN" altLang="en-US" dirty="0"/>
              <a:t>叙述是对人物行为、事件发展过程进行有条理的交代和陈述，是应用文中使用最广泛的一种表达方式。它不仅承担记录事实、交代背景的功能，更为后续的分析判断提供依据，在整篇文章中起着不可或缺的基础性作用。无论是汇报工作进展、描述问题发生的过程，还是介绍典型经验、记录事故情况，叙述都是不可或缺的表达方式。</a:t>
            </a:r>
            <a:endParaRPr lang="en-US" altLang="zh-CN" dirty="0"/>
          </a:p>
        </p:txBody>
      </p:sp>
      <p:sp>
        <p:nvSpPr>
          <p:cNvPr id="4" name="文本占位符 3">
            <a:extLst>
              <a:ext uri="{FF2B5EF4-FFF2-40B4-BE49-F238E27FC236}">
                <a16:creationId xmlns:a16="http://schemas.microsoft.com/office/drawing/2014/main" id="{920E05E8-2FC2-9A13-EAE4-9D1A59408CA4}"/>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385119800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7D24B5-2A2E-B431-7570-D8E58A92085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512A969-92E3-C781-2F26-5AD17522CDD3}"/>
              </a:ext>
            </a:extLst>
          </p:cNvPr>
          <p:cNvSpPr>
            <a:spLocks noGrp="1"/>
          </p:cNvSpPr>
          <p:nvPr>
            <p:ph type="body" sz="quarter" idx="11"/>
          </p:nvPr>
        </p:nvSpPr>
        <p:spPr>
          <a:xfrm>
            <a:off x="337294" y="1969547"/>
            <a:ext cx="11275585" cy="3587329"/>
          </a:xfrm>
        </p:spPr>
        <p:txBody>
          <a:bodyPr/>
          <a:lstStyle/>
          <a:p>
            <a:r>
              <a:rPr lang="zh-CN" altLang="en-US" dirty="0"/>
              <a:t>五、应用文的表达方式</a:t>
            </a:r>
            <a:endParaRPr lang="en-US" altLang="zh-CN" dirty="0"/>
          </a:p>
          <a:p>
            <a:r>
              <a:rPr lang="zh-CN" altLang="en-US" dirty="0"/>
              <a:t>（二）应用文的常用表达方式及其作用</a:t>
            </a:r>
            <a:endParaRPr lang="en-US" altLang="zh-CN" dirty="0"/>
          </a:p>
          <a:p>
            <a:r>
              <a:rPr lang="en-US" altLang="zh-CN" dirty="0"/>
              <a:t>2. </a:t>
            </a:r>
            <a:r>
              <a:rPr lang="zh-CN" altLang="en-US" dirty="0"/>
              <a:t>议论</a:t>
            </a:r>
            <a:r>
              <a:rPr lang="en-US" altLang="zh-CN" dirty="0"/>
              <a:t>—</a:t>
            </a:r>
            <a:r>
              <a:rPr lang="zh-CN" altLang="en-US" dirty="0"/>
              <a:t>表明观点立场，推动事务决策</a:t>
            </a:r>
            <a:endParaRPr lang="en-US" altLang="zh-CN" dirty="0"/>
          </a:p>
          <a:p>
            <a:r>
              <a:rPr lang="zh-CN" altLang="en-US" dirty="0"/>
              <a:t>议论是通过对某一问题或现象进行分析判断，并发表看法、阐明立场、加以论证的表达方式。它是应用文中极具理性色彩和逻辑性的表达方式，常用于政策解读、工作报告、调查分析、建议意见等文种中，其主要功能在于明确表达作者的观点和态度，提出解决问题的思路与对策，从而增强文章的思想性、权威性和说服力。</a:t>
            </a:r>
            <a:endParaRPr lang="en-US" altLang="zh-CN" dirty="0"/>
          </a:p>
        </p:txBody>
      </p:sp>
      <p:sp>
        <p:nvSpPr>
          <p:cNvPr id="4" name="文本占位符 3">
            <a:extLst>
              <a:ext uri="{FF2B5EF4-FFF2-40B4-BE49-F238E27FC236}">
                <a16:creationId xmlns:a16="http://schemas.microsoft.com/office/drawing/2014/main" id="{91EA21D7-4793-2A7D-CCA8-3859E2A6EA6C}"/>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163141913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87D06B-12D9-5F03-7DA3-F7303AF9264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D8376DC-9D2A-0FED-9CA7-E366A0D24DB1}"/>
              </a:ext>
            </a:extLst>
          </p:cNvPr>
          <p:cNvSpPr>
            <a:spLocks noGrp="1"/>
          </p:cNvSpPr>
          <p:nvPr>
            <p:ph type="body" sz="quarter" idx="11"/>
          </p:nvPr>
        </p:nvSpPr>
        <p:spPr>
          <a:xfrm>
            <a:off x="337294" y="2223463"/>
            <a:ext cx="11275585" cy="3079497"/>
          </a:xfrm>
        </p:spPr>
        <p:txBody>
          <a:bodyPr/>
          <a:lstStyle/>
          <a:p>
            <a:r>
              <a:rPr lang="zh-CN" altLang="en-US" dirty="0"/>
              <a:t>五、应用文的表达方式</a:t>
            </a:r>
            <a:endParaRPr lang="en-US" altLang="zh-CN" dirty="0"/>
          </a:p>
          <a:p>
            <a:r>
              <a:rPr lang="zh-CN" altLang="en-US" dirty="0"/>
              <a:t>（二）应用文的常用表达方式及其作用</a:t>
            </a:r>
            <a:endParaRPr lang="en-US" altLang="zh-CN" dirty="0"/>
          </a:p>
          <a:p>
            <a:r>
              <a:rPr lang="en-US" altLang="zh-CN" dirty="0"/>
              <a:t>3. </a:t>
            </a:r>
            <a:r>
              <a:rPr lang="zh-CN" altLang="en-US" dirty="0"/>
              <a:t>说明</a:t>
            </a:r>
            <a:r>
              <a:rPr lang="en-US" altLang="zh-CN" dirty="0"/>
              <a:t>—</a:t>
            </a:r>
            <a:r>
              <a:rPr lang="zh-CN" altLang="en-US" dirty="0"/>
              <a:t>解释事物原理，明确执行标准</a:t>
            </a:r>
            <a:endParaRPr lang="en-US" altLang="zh-CN" dirty="0"/>
          </a:p>
          <a:p>
            <a:r>
              <a:rPr lang="zh-CN" altLang="en-US" dirty="0"/>
              <a:t>说明是以简洁、准确的语言对事物的性质、特征、成因、关系、功能等进行解释和阐述的表达方式。它是应用文中常见的表达方式，尤其适用于规章制度、操作指南、技术规范、政策文件解读等具有较强专业性和指导性的文种。</a:t>
            </a:r>
            <a:endParaRPr lang="en-US" altLang="zh-CN" dirty="0"/>
          </a:p>
        </p:txBody>
      </p:sp>
      <p:sp>
        <p:nvSpPr>
          <p:cNvPr id="4" name="文本占位符 3">
            <a:extLst>
              <a:ext uri="{FF2B5EF4-FFF2-40B4-BE49-F238E27FC236}">
                <a16:creationId xmlns:a16="http://schemas.microsoft.com/office/drawing/2014/main" id="{E2363DC3-A0A5-7624-1FD4-8A0419CA2799}"/>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256537309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4D8BD0-6FDA-AF36-2D05-0EE6E1B2740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AE1F59D-FC36-11FF-B68C-F1B8338B0D13}"/>
              </a:ext>
            </a:extLst>
          </p:cNvPr>
          <p:cNvSpPr>
            <a:spLocks noGrp="1"/>
          </p:cNvSpPr>
          <p:nvPr>
            <p:ph type="body" sz="quarter" idx="11"/>
          </p:nvPr>
        </p:nvSpPr>
        <p:spPr>
          <a:xfrm>
            <a:off x="337294" y="2223463"/>
            <a:ext cx="11275585" cy="3079497"/>
          </a:xfrm>
        </p:spPr>
        <p:txBody>
          <a:bodyPr/>
          <a:lstStyle/>
          <a:p>
            <a:r>
              <a:rPr lang="zh-CN" altLang="en-US" dirty="0"/>
              <a:t>五、应用文的表达方式</a:t>
            </a:r>
            <a:endParaRPr lang="en-US" altLang="zh-CN" dirty="0"/>
          </a:p>
          <a:p>
            <a:r>
              <a:rPr lang="zh-CN" altLang="en-US" dirty="0"/>
              <a:t>（三）表达方式的综合运用</a:t>
            </a:r>
            <a:endParaRPr lang="en-US" altLang="zh-CN" dirty="0"/>
          </a:p>
          <a:p>
            <a:r>
              <a:rPr lang="en-US" altLang="zh-CN" dirty="0"/>
              <a:t>1. </a:t>
            </a:r>
            <a:r>
              <a:rPr lang="zh-CN" altLang="en-US" dirty="0"/>
              <a:t>多种表达方式各司其职，共同服务于主旨表达</a:t>
            </a:r>
            <a:endParaRPr lang="en-US" altLang="zh-CN" dirty="0"/>
          </a:p>
          <a:p>
            <a:r>
              <a:rPr lang="zh-CN" altLang="en-US" dirty="0"/>
              <a:t>在具体写作过程中，叙述、议论、说明等表达方式各自承担着不同的功能：叙述用于交代背景、呈现过程；说明用于解释概念、阐述原理；议论则用于分析问题、提出观点。在实际写作中，通常综合运用这些不同的表达方式。</a:t>
            </a:r>
            <a:endParaRPr lang="en-US" altLang="zh-CN" dirty="0"/>
          </a:p>
        </p:txBody>
      </p:sp>
      <p:sp>
        <p:nvSpPr>
          <p:cNvPr id="4" name="文本占位符 3">
            <a:extLst>
              <a:ext uri="{FF2B5EF4-FFF2-40B4-BE49-F238E27FC236}">
                <a16:creationId xmlns:a16="http://schemas.microsoft.com/office/drawing/2014/main" id="{279DD0BF-849F-3039-4E81-25E6020206ED}"/>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111527923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146D59-AB6C-CB6C-DE7A-519C3810158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6B653F2-0728-3EC6-F5E4-7E0A97E3DEE9}"/>
              </a:ext>
            </a:extLst>
          </p:cNvPr>
          <p:cNvSpPr>
            <a:spLocks noGrp="1"/>
          </p:cNvSpPr>
          <p:nvPr>
            <p:ph type="body" sz="quarter" idx="11"/>
          </p:nvPr>
        </p:nvSpPr>
        <p:spPr>
          <a:xfrm>
            <a:off x="337294" y="2477379"/>
            <a:ext cx="11275585" cy="2571666"/>
          </a:xfrm>
        </p:spPr>
        <p:txBody>
          <a:bodyPr/>
          <a:lstStyle/>
          <a:p>
            <a:r>
              <a:rPr lang="zh-CN" altLang="en-US" dirty="0"/>
              <a:t>五、应用文的表达方式</a:t>
            </a:r>
            <a:endParaRPr lang="en-US" altLang="zh-CN" dirty="0"/>
          </a:p>
          <a:p>
            <a:r>
              <a:rPr lang="zh-CN" altLang="en-US" dirty="0"/>
              <a:t>（三）表达方式的综合运用</a:t>
            </a:r>
            <a:endParaRPr lang="en-US" altLang="zh-CN" dirty="0"/>
          </a:p>
          <a:p>
            <a:r>
              <a:rPr lang="en-US" altLang="zh-CN" dirty="0"/>
              <a:t>2. </a:t>
            </a:r>
            <a:r>
              <a:rPr lang="zh-CN" altLang="en-US" dirty="0"/>
              <a:t>不同文体中表达方式的侧重点有所不同</a:t>
            </a:r>
            <a:endParaRPr lang="en-US" altLang="zh-CN" dirty="0"/>
          </a:p>
          <a:p>
            <a:r>
              <a:rPr lang="zh-CN" altLang="en-US" dirty="0"/>
              <a:t>应用文中普遍存在多种表达方式的综合使用，但因写作目的和功能定位的差异，不同的文体在表达方式的选择上通常会有所侧重。</a:t>
            </a:r>
            <a:endParaRPr lang="en-US" altLang="zh-CN" dirty="0"/>
          </a:p>
        </p:txBody>
      </p:sp>
      <p:sp>
        <p:nvSpPr>
          <p:cNvPr id="4" name="文本占位符 3">
            <a:extLst>
              <a:ext uri="{FF2B5EF4-FFF2-40B4-BE49-F238E27FC236}">
                <a16:creationId xmlns:a16="http://schemas.microsoft.com/office/drawing/2014/main" id="{B562416C-CC94-FC8A-EE7A-EBC944DBB583}"/>
              </a:ext>
            </a:extLst>
          </p:cNvPr>
          <p:cNvSpPr>
            <a:spLocks noGrp="1"/>
          </p:cNvSpPr>
          <p:nvPr>
            <p:ph type="body" sz="quarter" idx="10"/>
          </p:nvPr>
        </p:nvSpPr>
        <p:spPr/>
        <p:txBody>
          <a:bodyPr/>
          <a:lstStyle/>
          <a:p>
            <a:r>
              <a:rPr lang="zh-CN" altLang="en-US" dirty="0"/>
              <a:t>应用文写作基本要素</a:t>
            </a:r>
          </a:p>
        </p:txBody>
      </p:sp>
    </p:spTree>
    <p:extLst>
      <p:ext uri="{BB962C8B-B14F-4D97-AF65-F5344CB8AC3E}">
        <p14:creationId xmlns:p14="http://schemas.microsoft.com/office/powerpoint/2010/main" val="73897219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9DA92D49-9343-3DC3-44DE-4177FC110934}"/>
              </a:ext>
            </a:extLst>
          </p:cNvPr>
          <p:cNvSpPr>
            <a:spLocks noGrp="1"/>
          </p:cNvSpPr>
          <p:nvPr>
            <p:ph type="body" sz="quarter" idx="11"/>
          </p:nvPr>
        </p:nvSpPr>
        <p:spPr>
          <a:xfrm>
            <a:off x="337294" y="2087685"/>
            <a:ext cx="11275585" cy="3351046"/>
          </a:xfrm>
        </p:spPr>
        <p:txBody>
          <a:bodyPr/>
          <a:lstStyle/>
          <a:p>
            <a:r>
              <a:rPr lang="zh-CN" altLang="en-US" dirty="0"/>
              <a:t>一、应用文的概念及起源</a:t>
            </a:r>
            <a:endParaRPr lang="en-US" altLang="zh-CN" dirty="0"/>
          </a:p>
          <a:p>
            <a:r>
              <a:rPr lang="zh-CN" altLang="en-US" dirty="0"/>
              <a:t>（一）应用文的概念</a:t>
            </a:r>
            <a:endParaRPr lang="en-US" altLang="zh-CN" dirty="0"/>
          </a:p>
          <a:p>
            <a:r>
              <a:rPr lang="zh-CN" altLang="en-US" dirty="0"/>
              <a:t>应用文是人们在日常生活、工作和学习中，为处理公务或私务而撰写的具有直接实用价值和固定格式的一种文体。应用文是一种书面交际工具，广泛应用于机关团体、企事业单位以及个人之间，用于交流信息、沟通感情、传递指令、协调关系、解决问题等。</a:t>
            </a:r>
          </a:p>
        </p:txBody>
      </p:sp>
      <p:sp>
        <p:nvSpPr>
          <p:cNvPr id="4" name="文本占位符 3">
            <a:extLst>
              <a:ext uri="{FF2B5EF4-FFF2-40B4-BE49-F238E27FC236}">
                <a16:creationId xmlns:a16="http://schemas.microsoft.com/office/drawing/2014/main" id="{444DC2AB-EE02-6F5B-1C29-843633640FF9}"/>
              </a:ext>
            </a:extLst>
          </p:cNvPr>
          <p:cNvSpPr>
            <a:spLocks noGrp="1"/>
          </p:cNvSpPr>
          <p:nvPr>
            <p:ph type="body" sz="quarter" idx="10"/>
          </p:nvPr>
        </p:nvSpPr>
        <p:spPr/>
        <p:txBody>
          <a:bodyPr/>
          <a:lstStyle/>
          <a:p>
            <a:r>
              <a:rPr lang="zh-CN" altLang="en-US" dirty="0"/>
              <a:t>应用文概述</a:t>
            </a:r>
          </a:p>
        </p:txBody>
      </p:sp>
    </p:spTree>
    <p:extLst>
      <p:ext uri="{BB962C8B-B14F-4D97-AF65-F5344CB8AC3E}">
        <p14:creationId xmlns:p14="http://schemas.microsoft.com/office/powerpoint/2010/main" val="116939998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F7B4302A-0877-7D77-9D4F-39BCD7B979B1}"/>
              </a:ext>
            </a:extLst>
          </p:cNvPr>
          <p:cNvSpPr>
            <a:spLocks noGrp="1"/>
          </p:cNvSpPr>
          <p:nvPr>
            <p:ph type="body" sz="quarter" idx="11"/>
          </p:nvPr>
        </p:nvSpPr>
        <p:spPr/>
        <p:txBody>
          <a:bodyPr/>
          <a:lstStyle/>
          <a:p>
            <a:r>
              <a:rPr lang="zh-CN" altLang="en-US" dirty="0"/>
              <a:t>第三节</a:t>
            </a:r>
          </a:p>
        </p:txBody>
      </p:sp>
      <p:sp>
        <p:nvSpPr>
          <p:cNvPr id="5" name="文本占位符 4">
            <a:extLst>
              <a:ext uri="{FF2B5EF4-FFF2-40B4-BE49-F238E27FC236}">
                <a16:creationId xmlns:a16="http://schemas.microsoft.com/office/drawing/2014/main" id="{9F3E9A23-9354-F3D3-65B7-1757152DC3A9}"/>
              </a:ext>
            </a:extLst>
          </p:cNvPr>
          <p:cNvSpPr>
            <a:spLocks noGrp="1"/>
          </p:cNvSpPr>
          <p:nvPr>
            <p:ph type="body" sz="quarter" idx="12"/>
          </p:nvPr>
        </p:nvSpPr>
        <p:spPr>
          <a:xfrm>
            <a:off x="2327158" y="3645918"/>
            <a:ext cx="7537681" cy="1477328"/>
          </a:xfrm>
        </p:spPr>
        <p:txBody>
          <a:bodyPr/>
          <a:lstStyle/>
          <a:p>
            <a:r>
              <a:rPr lang="en-US" altLang="zh-CN" dirty="0"/>
              <a:t>AI </a:t>
            </a:r>
            <a:r>
              <a:rPr lang="zh-CN" altLang="en-US" dirty="0"/>
              <a:t>在应用文写作中的效能与边界</a:t>
            </a:r>
          </a:p>
        </p:txBody>
      </p:sp>
    </p:spTree>
    <p:extLst>
      <p:ext uri="{BB962C8B-B14F-4D97-AF65-F5344CB8AC3E}">
        <p14:creationId xmlns:p14="http://schemas.microsoft.com/office/powerpoint/2010/main" val="385030127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3523E2E2-E806-0EC7-11B2-7A6A5A532E07}"/>
              </a:ext>
            </a:extLst>
          </p:cNvPr>
          <p:cNvSpPr>
            <a:spLocks noGrp="1"/>
          </p:cNvSpPr>
          <p:nvPr>
            <p:ph type="body" sz="quarter" idx="11"/>
          </p:nvPr>
        </p:nvSpPr>
        <p:spPr>
          <a:xfrm>
            <a:off x="337294" y="2223460"/>
            <a:ext cx="11275585" cy="3079497"/>
          </a:xfrm>
        </p:spPr>
        <p:txBody>
          <a:bodyPr/>
          <a:lstStyle/>
          <a:p>
            <a:r>
              <a:rPr lang="zh-CN" altLang="en-US" dirty="0"/>
              <a:t>一、</a:t>
            </a:r>
            <a:r>
              <a:rPr lang="en-US" altLang="zh-CN" dirty="0"/>
              <a:t>AI </a:t>
            </a:r>
            <a:r>
              <a:rPr lang="zh-CN" altLang="en-US" dirty="0"/>
              <a:t>在应用文写作中的主要功能</a:t>
            </a:r>
            <a:endParaRPr lang="en-US" altLang="zh-CN" dirty="0"/>
          </a:p>
          <a:p>
            <a:r>
              <a:rPr lang="zh-CN" altLang="en-US" dirty="0"/>
              <a:t>（一）信息搜集与素材整理的辅助功能</a:t>
            </a:r>
            <a:endParaRPr lang="en-US" altLang="zh-CN" dirty="0"/>
          </a:p>
          <a:p>
            <a:r>
              <a:rPr lang="zh-CN" altLang="en-US" dirty="0"/>
              <a:t>应用文写作往往需要大量的政策依据、背景数据和案例支撑。</a:t>
            </a:r>
            <a:r>
              <a:rPr lang="en-US" altLang="zh-CN" dirty="0"/>
              <a:t>AI </a:t>
            </a:r>
            <a:r>
              <a:rPr lang="zh-CN" altLang="en-US" dirty="0"/>
              <a:t>凭借其强大的语义理解与数据处理能力，能够迅速完成海量信息的筛选与归纳。例如，在撰写调查报告或可行性研究报告时，可利用 </a:t>
            </a:r>
            <a:r>
              <a:rPr lang="en-US" altLang="zh-CN" dirty="0"/>
              <a:t>AI </a:t>
            </a:r>
            <a:r>
              <a:rPr lang="zh-CN" altLang="en-US" dirty="0"/>
              <a:t>快速检索相关的政策法规、历史数据及同类文书，将写作者从烦琐的资料翻阅工作中解放出来，聚焦于对素材的深度分析与逻辑重组。</a:t>
            </a:r>
          </a:p>
        </p:txBody>
      </p:sp>
      <p:sp>
        <p:nvSpPr>
          <p:cNvPr id="4" name="文本占位符 3">
            <a:extLst>
              <a:ext uri="{FF2B5EF4-FFF2-40B4-BE49-F238E27FC236}">
                <a16:creationId xmlns:a16="http://schemas.microsoft.com/office/drawing/2014/main" id="{C3799A4B-72E4-7517-2C9D-A046E42B0F89}"/>
              </a:ext>
            </a:extLst>
          </p:cNvPr>
          <p:cNvSpPr>
            <a:spLocks noGrp="1"/>
          </p:cNvSpPr>
          <p:nvPr>
            <p:ph type="body" sz="quarter" idx="10"/>
          </p:nvPr>
        </p:nvSpPr>
        <p:spPr/>
        <p:txBody>
          <a:bodyPr/>
          <a:lstStyle/>
          <a:p>
            <a:r>
              <a:rPr lang="en-US" altLang="zh-CN" dirty="0"/>
              <a:t>AI </a:t>
            </a:r>
            <a:r>
              <a:rPr lang="zh-CN" altLang="en-US" dirty="0"/>
              <a:t>在应用文写作中的效能与边界</a:t>
            </a:r>
          </a:p>
        </p:txBody>
      </p:sp>
    </p:spTree>
    <p:extLst>
      <p:ext uri="{BB962C8B-B14F-4D97-AF65-F5344CB8AC3E}">
        <p14:creationId xmlns:p14="http://schemas.microsoft.com/office/powerpoint/2010/main" val="270242100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94E06A-9FFC-013E-1CCA-DD404E3D410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AA4FCD9-1A71-831F-797F-4D56E03B78A6}"/>
              </a:ext>
            </a:extLst>
          </p:cNvPr>
          <p:cNvSpPr>
            <a:spLocks noGrp="1"/>
          </p:cNvSpPr>
          <p:nvPr>
            <p:ph type="body" sz="quarter" idx="11"/>
          </p:nvPr>
        </p:nvSpPr>
        <p:spPr>
          <a:xfrm>
            <a:off x="337294" y="2477376"/>
            <a:ext cx="11275585" cy="2571666"/>
          </a:xfrm>
        </p:spPr>
        <p:txBody>
          <a:bodyPr/>
          <a:lstStyle/>
          <a:p>
            <a:r>
              <a:rPr lang="zh-CN" altLang="en-US" dirty="0"/>
              <a:t>一、</a:t>
            </a:r>
            <a:r>
              <a:rPr lang="en-US" altLang="zh-CN" dirty="0"/>
              <a:t>AI </a:t>
            </a:r>
            <a:r>
              <a:rPr lang="zh-CN" altLang="en-US" dirty="0"/>
              <a:t>在应用文写作中的主要功能</a:t>
            </a:r>
            <a:endParaRPr lang="en-US" altLang="zh-CN" dirty="0"/>
          </a:p>
          <a:p>
            <a:r>
              <a:rPr lang="zh-CN" altLang="en-US" dirty="0"/>
              <a:t>（二）逻辑构建与框架搭建的辅助功能</a:t>
            </a:r>
            <a:endParaRPr lang="en-US" altLang="zh-CN" dirty="0"/>
          </a:p>
          <a:p>
            <a:r>
              <a:rPr lang="zh-CN" altLang="en-US" dirty="0"/>
              <a:t>构建清晰的逻辑框架是完成复杂的写作任务的关键。</a:t>
            </a:r>
            <a:r>
              <a:rPr lang="en-US" altLang="zh-CN" dirty="0"/>
              <a:t>AI </a:t>
            </a:r>
            <a:r>
              <a:rPr lang="zh-CN" altLang="en-US" dirty="0"/>
              <a:t>可提供多种结构模板供参考，帮助写作者拓展思路，但文章的核心观点、论证逻辑必须由写作者自主确定，确保立场正确、导向鲜明。</a:t>
            </a:r>
          </a:p>
        </p:txBody>
      </p:sp>
      <p:sp>
        <p:nvSpPr>
          <p:cNvPr id="4" name="文本占位符 3">
            <a:extLst>
              <a:ext uri="{FF2B5EF4-FFF2-40B4-BE49-F238E27FC236}">
                <a16:creationId xmlns:a16="http://schemas.microsoft.com/office/drawing/2014/main" id="{AF05F6D5-8B96-508F-8349-A16D9B0525CA}"/>
              </a:ext>
            </a:extLst>
          </p:cNvPr>
          <p:cNvSpPr>
            <a:spLocks noGrp="1"/>
          </p:cNvSpPr>
          <p:nvPr>
            <p:ph type="body" sz="quarter" idx="10"/>
          </p:nvPr>
        </p:nvSpPr>
        <p:spPr/>
        <p:txBody>
          <a:bodyPr/>
          <a:lstStyle/>
          <a:p>
            <a:r>
              <a:rPr lang="en-US" altLang="zh-CN" dirty="0"/>
              <a:t>AI </a:t>
            </a:r>
            <a:r>
              <a:rPr lang="zh-CN" altLang="en-US" dirty="0"/>
              <a:t>在应用文写作中的效能与边界</a:t>
            </a:r>
          </a:p>
        </p:txBody>
      </p:sp>
    </p:spTree>
    <p:extLst>
      <p:ext uri="{BB962C8B-B14F-4D97-AF65-F5344CB8AC3E}">
        <p14:creationId xmlns:p14="http://schemas.microsoft.com/office/powerpoint/2010/main" val="260465583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F457C3-FD5E-73ED-3BC3-0A9A025E4E4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0CB4979-F7DA-BF6A-A8A0-BA95B05C9246}"/>
              </a:ext>
            </a:extLst>
          </p:cNvPr>
          <p:cNvSpPr>
            <a:spLocks noGrp="1"/>
          </p:cNvSpPr>
          <p:nvPr>
            <p:ph type="body" sz="quarter" idx="11"/>
          </p:nvPr>
        </p:nvSpPr>
        <p:spPr>
          <a:xfrm>
            <a:off x="337294" y="1969545"/>
            <a:ext cx="11275585" cy="3587329"/>
          </a:xfrm>
        </p:spPr>
        <p:txBody>
          <a:bodyPr/>
          <a:lstStyle/>
          <a:p>
            <a:r>
              <a:rPr lang="zh-CN" altLang="en-US" dirty="0"/>
              <a:t>一、</a:t>
            </a:r>
            <a:r>
              <a:rPr lang="en-US" altLang="zh-CN" dirty="0"/>
              <a:t>AI </a:t>
            </a:r>
            <a:r>
              <a:rPr lang="zh-CN" altLang="en-US" dirty="0"/>
              <a:t>在应用文写作中的主要功能</a:t>
            </a:r>
            <a:endParaRPr lang="en-US" altLang="zh-CN" dirty="0"/>
          </a:p>
          <a:p>
            <a:r>
              <a:rPr lang="zh-CN" altLang="en-US" dirty="0"/>
              <a:t>（三）语言润色与风格适配的辅助功能</a:t>
            </a:r>
            <a:endParaRPr lang="en-US" altLang="zh-CN" dirty="0"/>
          </a:p>
          <a:p>
            <a:r>
              <a:rPr lang="zh-CN" altLang="en-US" dirty="0"/>
              <a:t>不同文种对语言风格有不同要求。</a:t>
            </a:r>
            <a:r>
              <a:rPr lang="en-US" altLang="zh-CN" dirty="0"/>
              <a:t>AI </a:t>
            </a:r>
            <a:r>
              <a:rPr lang="zh-CN" altLang="en-US" dirty="0"/>
              <a:t>可协助进行语言层面的技术性调整，如将口语化表达修改为规范的书面语，政治性、政策性表述必须严格遵循相关规定，涉及重大问题的表述不得交由</a:t>
            </a:r>
            <a:r>
              <a:rPr lang="en-US" altLang="zh-CN" dirty="0"/>
              <a:t>AI </a:t>
            </a:r>
            <a:r>
              <a:rPr lang="zh-CN" altLang="en-US" dirty="0"/>
              <a:t>处理。写作者可以将口语化的草稿输入</a:t>
            </a:r>
            <a:r>
              <a:rPr lang="en-US" altLang="zh-CN" dirty="0"/>
              <a:t>AI</a:t>
            </a:r>
            <a:r>
              <a:rPr lang="zh-CN" altLang="en-US" dirty="0"/>
              <a:t>，指令其“将这段文字修改为庄重、严肃的公文语体”，或“润色这段文字，使其更具感染力”。</a:t>
            </a:r>
            <a:r>
              <a:rPr lang="en-US" altLang="zh-CN" dirty="0"/>
              <a:t>AI </a:t>
            </a:r>
            <a:r>
              <a:rPr lang="zh-CN" altLang="en-US" dirty="0"/>
              <a:t>能够快速提升文本的专业度与精准度。</a:t>
            </a:r>
          </a:p>
        </p:txBody>
      </p:sp>
      <p:sp>
        <p:nvSpPr>
          <p:cNvPr id="4" name="文本占位符 3">
            <a:extLst>
              <a:ext uri="{FF2B5EF4-FFF2-40B4-BE49-F238E27FC236}">
                <a16:creationId xmlns:a16="http://schemas.microsoft.com/office/drawing/2014/main" id="{99F8F04B-F9A0-8F83-CFF5-A33B1EC7BF84}"/>
              </a:ext>
            </a:extLst>
          </p:cNvPr>
          <p:cNvSpPr>
            <a:spLocks noGrp="1"/>
          </p:cNvSpPr>
          <p:nvPr>
            <p:ph type="body" sz="quarter" idx="10"/>
          </p:nvPr>
        </p:nvSpPr>
        <p:spPr/>
        <p:txBody>
          <a:bodyPr/>
          <a:lstStyle/>
          <a:p>
            <a:r>
              <a:rPr lang="en-US" altLang="zh-CN" dirty="0"/>
              <a:t>AI </a:t>
            </a:r>
            <a:r>
              <a:rPr lang="zh-CN" altLang="en-US" dirty="0"/>
              <a:t>在应用文写作中的效能与边界</a:t>
            </a:r>
          </a:p>
        </p:txBody>
      </p:sp>
    </p:spTree>
    <p:extLst>
      <p:ext uri="{BB962C8B-B14F-4D97-AF65-F5344CB8AC3E}">
        <p14:creationId xmlns:p14="http://schemas.microsoft.com/office/powerpoint/2010/main" val="330808367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E2C411-CB45-8EAB-90A1-F2F0434A71B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CD86BF0-6BF7-D925-3BF4-3E0E73A1611E}"/>
              </a:ext>
            </a:extLst>
          </p:cNvPr>
          <p:cNvSpPr>
            <a:spLocks noGrp="1"/>
          </p:cNvSpPr>
          <p:nvPr>
            <p:ph type="body" sz="quarter" idx="11"/>
          </p:nvPr>
        </p:nvSpPr>
        <p:spPr>
          <a:xfrm>
            <a:off x="337294" y="2477377"/>
            <a:ext cx="11275585" cy="2571666"/>
          </a:xfrm>
        </p:spPr>
        <p:txBody>
          <a:bodyPr/>
          <a:lstStyle/>
          <a:p>
            <a:r>
              <a:rPr lang="zh-CN" altLang="en-US" dirty="0"/>
              <a:t>一、</a:t>
            </a:r>
            <a:r>
              <a:rPr lang="en-US" altLang="zh-CN" dirty="0"/>
              <a:t>AI </a:t>
            </a:r>
            <a:r>
              <a:rPr lang="zh-CN" altLang="en-US" dirty="0"/>
              <a:t>在应用文写作中的主要功能</a:t>
            </a:r>
            <a:endParaRPr lang="en-US" altLang="zh-CN" dirty="0"/>
          </a:p>
          <a:p>
            <a:r>
              <a:rPr lang="zh-CN" altLang="en-US" dirty="0"/>
              <a:t>（四）格式规范与基础校对的辅助功能</a:t>
            </a:r>
            <a:endParaRPr lang="en-US" altLang="zh-CN" dirty="0"/>
          </a:p>
          <a:p>
            <a:r>
              <a:rPr lang="zh-CN" altLang="en-US" dirty="0"/>
              <a:t>许多应用文对格式（如字体、字号、行间距等）有着极严格的要求。</a:t>
            </a:r>
            <a:r>
              <a:rPr lang="en-US" altLang="zh-CN" dirty="0"/>
              <a:t>AI </a:t>
            </a:r>
            <a:r>
              <a:rPr lang="zh-CN" altLang="en-US" dirty="0"/>
              <a:t>工具在自动化排版和规范性检查上具有天然优势。利用 </a:t>
            </a:r>
            <a:r>
              <a:rPr lang="en-US" altLang="zh-CN" dirty="0"/>
              <a:t>AI </a:t>
            </a:r>
            <a:r>
              <a:rPr lang="zh-CN" altLang="en-US" dirty="0"/>
              <a:t>插件可以一键校正应用文的版式要素，或自动检查文中是否存在称谓不当、标点误用等低级错误，大幅缩短排版时间。</a:t>
            </a:r>
          </a:p>
        </p:txBody>
      </p:sp>
      <p:sp>
        <p:nvSpPr>
          <p:cNvPr id="4" name="文本占位符 3">
            <a:extLst>
              <a:ext uri="{FF2B5EF4-FFF2-40B4-BE49-F238E27FC236}">
                <a16:creationId xmlns:a16="http://schemas.microsoft.com/office/drawing/2014/main" id="{27B34BB1-CF87-42F6-E0B8-0AB884464C77}"/>
              </a:ext>
            </a:extLst>
          </p:cNvPr>
          <p:cNvSpPr>
            <a:spLocks noGrp="1"/>
          </p:cNvSpPr>
          <p:nvPr>
            <p:ph type="body" sz="quarter" idx="10"/>
          </p:nvPr>
        </p:nvSpPr>
        <p:spPr/>
        <p:txBody>
          <a:bodyPr/>
          <a:lstStyle/>
          <a:p>
            <a:r>
              <a:rPr lang="en-US" altLang="zh-CN" dirty="0"/>
              <a:t>AI </a:t>
            </a:r>
            <a:r>
              <a:rPr lang="zh-CN" altLang="en-US" dirty="0"/>
              <a:t>在应用文写作中的效能与边界</a:t>
            </a:r>
          </a:p>
        </p:txBody>
      </p:sp>
    </p:spTree>
    <p:extLst>
      <p:ext uri="{BB962C8B-B14F-4D97-AF65-F5344CB8AC3E}">
        <p14:creationId xmlns:p14="http://schemas.microsoft.com/office/powerpoint/2010/main" val="215338192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FB7733-80B4-719F-2F95-A3E062A4BC1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573C04D-4C10-4671-24C1-15C1DA10E75C}"/>
              </a:ext>
            </a:extLst>
          </p:cNvPr>
          <p:cNvSpPr>
            <a:spLocks noGrp="1"/>
          </p:cNvSpPr>
          <p:nvPr>
            <p:ph type="body" sz="quarter" idx="11"/>
          </p:nvPr>
        </p:nvSpPr>
        <p:spPr>
          <a:xfrm>
            <a:off x="337294" y="2477378"/>
            <a:ext cx="11275585" cy="2571666"/>
          </a:xfrm>
        </p:spPr>
        <p:txBody>
          <a:bodyPr/>
          <a:lstStyle/>
          <a:p>
            <a:r>
              <a:rPr lang="zh-CN" altLang="en-US" dirty="0"/>
              <a:t>二、</a:t>
            </a:r>
            <a:r>
              <a:rPr lang="en-US" altLang="zh-CN" dirty="0"/>
              <a:t>AI </a:t>
            </a:r>
            <a:r>
              <a:rPr lang="zh-CN" altLang="en-US" dirty="0"/>
              <a:t>应用的法律约束与伦理边界</a:t>
            </a:r>
            <a:endParaRPr lang="en-US" altLang="zh-CN" dirty="0"/>
          </a:p>
          <a:p>
            <a:r>
              <a:rPr lang="zh-CN" altLang="en-US" dirty="0"/>
              <a:t>（二）知识产权与显式标识义务</a:t>
            </a:r>
            <a:endParaRPr lang="en-US" altLang="zh-CN" dirty="0"/>
          </a:p>
          <a:p>
            <a:r>
              <a:rPr lang="zh-CN" altLang="en-US" dirty="0"/>
              <a:t>不得利用</a:t>
            </a:r>
            <a:r>
              <a:rPr lang="en-US" altLang="zh-CN" dirty="0"/>
              <a:t>AI </a:t>
            </a:r>
            <a:r>
              <a:rPr lang="zh-CN" altLang="en-US" dirty="0"/>
              <a:t>侵犯他人的著作权。同时，根据规定，在传播</a:t>
            </a:r>
            <a:r>
              <a:rPr lang="en-US" altLang="zh-CN" dirty="0"/>
              <a:t>AI </a:t>
            </a:r>
            <a:r>
              <a:rPr lang="zh-CN" altLang="en-US" dirty="0"/>
              <a:t>生成的内容时，必须进行显著标识（如注明“本文由 </a:t>
            </a:r>
            <a:r>
              <a:rPr lang="en-US" altLang="zh-CN" dirty="0"/>
              <a:t>AI </a:t>
            </a:r>
            <a:r>
              <a:rPr lang="zh-CN" altLang="en-US" dirty="0"/>
              <a:t>辅助生成”），防止公众混淆。在正式文书中，不得将</a:t>
            </a:r>
            <a:r>
              <a:rPr lang="en-US" altLang="zh-CN" dirty="0"/>
              <a:t>AI </a:t>
            </a:r>
            <a:r>
              <a:rPr lang="zh-CN" altLang="en-US" dirty="0"/>
              <a:t>列为作者，也不得隐匿使用</a:t>
            </a:r>
            <a:r>
              <a:rPr lang="en-US" altLang="zh-CN" dirty="0"/>
              <a:t>AI </a:t>
            </a:r>
            <a:r>
              <a:rPr lang="zh-CN" altLang="en-US" dirty="0"/>
              <a:t>的事实。</a:t>
            </a:r>
            <a:r>
              <a:rPr lang="en-US" altLang="zh-CN" dirty="0"/>
              <a:t>AI </a:t>
            </a:r>
            <a:r>
              <a:rPr lang="zh-CN" altLang="en-US" dirty="0"/>
              <a:t>生成内容未经实质性修改不得作为最终成果。</a:t>
            </a:r>
          </a:p>
        </p:txBody>
      </p:sp>
      <p:sp>
        <p:nvSpPr>
          <p:cNvPr id="4" name="文本占位符 3">
            <a:extLst>
              <a:ext uri="{FF2B5EF4-FFF2-40B4-BE49-F238E27FC236}">
                <a16:creationId xmlns:a16="http://schemas.microsoft.com/office/drawing/2014/main" id="{F8CE7E54-BAA3-4751-DEB8-9CBC9E6AE3DF}"/>
              </a:ext>
            </a:extLst>
          </p:cNvPr>
          <p:cNvSpPr>
            <a:spLocks noGrp="1"/>
          </p:cNvSpPr>
          <p:nvPr>
            <p:ph type="body" sz="quarter" idx="10"/>
          </p:nvPr>
        </p:nvSpPr>
        <p:spPr/>
        <p:txBody>
          <a:bodyPr/>
          <a:lstStyle/>
          <a:p>
            <a:r>
              <a:rPr lang="en-US" altLang="zh-CN" dirty="0"/>
              <a:t>AI </a:t>
            </a:r>
            <a:r>
              <a:rPr lang="zh-CN" altLang="en-US" dirty="0"/>
              <a:t>在应用文写作中的效能与边界</a:t>
            </a:r>
          </a:p>
        </p:txBody>
      </p:sp>
    </p:spTree>
    <p:extLst>
      <p:ext uri="{BB962C8B-B14F-4D97-AF65-F5344CB8AC3E}">
        <p14:creationId xmlns:p14="http://schemas.microsoft.com/office/powerpoint/2010/main" val="114452325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65540A-B9AF-E9E5-5FC7-3AC73D46B72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3AE7C32-4721-0FB4-85FB-09B1F2BD68D4}"/>
              </a:ext>
            </a:extLst>
          </p:cNvPr>
          <p:cNvSpPr>
            <a:spLocks noGrp="1"/>
          </p:cNvSpPr>
          <p:nvPr>
            <p:ph type="body" sz="quarter" idx="11"/>
          </p:nvPr>
        </p:nvSpPr>
        <p:spPr>
          <a:xfrm>
            <a:off x="337294" y="2477379"/>
            <a:ext cx="11275585" cy="2571666"/>
          </a:xfrm>
        </p:spPr>
        <p:txBody>
          <a:bodyPr/>
          <a:lstStyle/>
          <a:p>
            <a:r>
              <a:rPr lang="zh-CN" altLang="en-US" dirty="0"/>
              <a:t>二、</a:t>
            </a:r>
            <a:r>
              <a:rPr lang="en-US" altLang="zh-CN" dirty="0"/>
              <a:t>AI </a:t>
            </a:r>
            <a:r>
              <a:rPr lang="zh-CN" altLang="en-US" dirty="0"/>
              <a:t>应用的法律约束与伦理边界</a:t>
            </a:r>
            <a:endParaRPr lang="en-US" altLang="zh-CN" dirty="0"/>
          </a:p>
          <a:p>
            <a:r>
              <a:rPr lang="zh-CN" altLang="en-US" dirty="0"/>
              <a:t>（三）内容真实性与“算法幻觉”防范</a:t>
            </a:r>
            <a:endParaRPr lang="en-US" altLang="zh-CN" dirty="0"/>
          </a:p>
          <a:p>
            <a:r>
              <a:rPr lang="en-US" altLang="zh-CN" dirty="0"/>
              <a:t>AI </a:t>
            </a:r>
            <a:r>
              <a:rPr lang="zh-CN" altLang="en-US" dirty="0"/>
              <a:t>可能会产生“算法幻觉”，即生成的内容可能存在事实错误、数据虚构、引用不存在的文献等。</a:t>
            </a:r>
            <a:r>
              <a:rPr lang="en-US" altLang="zh-CN" dirty="0"/>
              <a:t>AI </a:t>
            </a:r>
            <a:r>
              <a:rPr lang="zh-CN" altLang="en-US" dirty="0"/>
              <a:t>使用者需对生成内容的真实性承担法律责任。因此，</a:t>
            </a:r>
            <a:r>
              <a:rPr lang="en-US" altLang="zh-CN" dirty="0"/>
              <a:t>AI </a:t>
            </a:r>
            <a:r>
              <a:rPr lang="zh-CN" altLang="en-US" dirty="0"/>
              <a:t>生成的所有数据、引文、法规条文，必须经过人工核实，绝不能未经核实就直接采信。</a:t>
            </a:r>
          </a:p>
        </p:txBody>
      </p:sp>
      <p:sp>
        <p:nvSpPr>
          <p:cNvPr id="4" name="文本占位符 3">
            <a:extLst>
              <a:ext uri="{FF2B5EF4-FFF2-40B4-BE49-F238E27FC236}">
                <a16:creationId xmlns:a16="http://schemas.microsoft.com/office/drawing/2014/main" id="{0CEC2440-C3F2-B5DE-B474-4B50ADE2AC78}"/>
              </a:ext>
            </a:extLst>
          </p:cNvPr>
          <p:cNvSpPr>
            <a:spLocks noGrp="1"/>
          </p:cNvSpPr>
          <p:nvPr>
            <p:ph type="body" sz="quarter" idx="10"/>
          </p:nvPr>
        </p:nvSpPr>
        <p:spPr/>
        <p:txBody>
          <a:bodyPr/>
          <a:lstStyle/>
          <a:p>
            <a:r>
              <a:rPr lang="en-US" altLang="zh-CN" dirty="0"/>
              <a:t>AI </a:t>
            </a:r>
            <a:r>
              <a:rPr lang="zh-CN" altLang="en-US" dirty="0"/>
              <a:t>在应用文写作中的效能与边界</a:t>
            </a:r>
          </a:p>
        </p:txBody>
      </p:sp>
    </p:spTree>
    <p:extLst>
      <p:ext uri="{BB962C8B-B14F-4D97-AF65-F5344CB8AC3E}">
        <p14:creationId xmlns:p14="http://schemas.microsoft.com/office/powerpoint/2010/main" val="263742631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CD72D4-AA91-79C4-0491-F4E0B8B45E5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B86AD2F-D9DA-D508-74FB-0C6E3664C521}"/>
              </a:ext>
            </a:extLst>
          </p:cNvPr>
          <p:cNvSpPr>
            <a:spLocks noGrp="1"/>
          </p:cNvSpPr>
          <p:nvPr>
            <p:ph type="body" sz="quarter" idx="11"/>
          </p:nvPr>
        </p:nvSpPr>
        <p:spPr>
          <a:xfrm>
            <a:off x="337294" y="2731295"/>
            <a:ext cx="11275585" cy="2063835"/>
          </a:xfrm>
        </p:spPr>
        <p:txBody>
          <a:bodyPr/>
          <a:lstStyle/>
          <a:p>
            <a:r>
              <a:rPr lang="zh-CN" altLang="en-US" dirty="0"/>
              <a:t>三、人机协同的“三不”原则</a:t>
            </a:r>
            <a:endParaRPr lang="en-US" altLang="zh-CN" dirty="0"/>
          </a:p>
          <a:p>
            <a:r>
              <a:rPr lang="zh-CN" altLang="en-US" dirty="0"/>
              <a:t>（一）不依赖</a:t>
            </a:r>
            <a:endParaRPr lang="en-US" altLang="zh-CN" dirty="0"/>
          </a:p>
          <a:p>
            <a:r>
              <a:rPr lang="zh-CN" altLang="en-US" dirty="0"/>
              <a:t>不将核心观点的提炼、复杂逻辑的构建、关键数据的分析完全交由 </a:t>
            </a:r>
            <a:r>
              <a:rPr lang="en-US" altLang="zh-CN" dirty="0"/>
              <a:t>AI </a:t>
            </a:r>
            <a:r>
              <a:rPr lang="zh-CN" altLang="en-US" dirty="0"/>
              <a:t>处理。</a:t>
            </a:r>
            <a:r>
              <a:rPr lang="en-US" altLang="zh-CN" dirty="0"/>
              <a:t>AI </a:t>
            </a:r>
            <a:r>
              <a:rPr lang="zh-CN" altLang="en-US" dirty="0"/>
              <a:t>只能处理确定性高的重复劳动，无法替代人类对不确定性复杂问题的价值判断。</a:t>
            </a:r>
          </a:p>
        </p:txBody>
      </p:sp>
      <p:sp>
        <p:nvSpPr>
          <p:cNvPr id="4" name="文本占位符 3">
            <a:extLst>
              <a:ext uri="{FF2B5EF4-FFF2-40B4-BE49-F238E27FC236}">
                <a16:creationId xmlns:a16="http://schemas.microsoft.com/office/drawing/2014/main" id="{5F3919BC-E244-F711-F1E1-2789EA18240F}"/>
              </a:ext>
            </a:extLst>
          </p:cNvPr>
          <p:cNvSpPr>
            <a:spLocks noGrp="1"/>
          </p:cNvSpPr>
          <p:nvPr>
            <p:ph type="body" sz="quarter" idx="10"/>
          </p:nvPr>
        </p:nvSpPr>
        <p:spPr/>
        <p:txBody>
          <a:bodyPr/>
          <a:lstStyle/>
          <a:p>
            <a:r>
              <a:rPr lang="en-US" altLang="zh-CN" dirty="0"/>
              <a:t>AI </a:t>
            </a:r>
            <a:r>
              <a:rPr lang="zh-CN" altLang="en-US" dirty="0"/>
              <a:t>在应用文写作中的效能与边界</a:t>
            </a:r>
          </a:p>
        </p:txBody>
      </p:sp>
    </p:spTree>
    <p:extLst>
      <p:ext uri="{BB962C8B-B14F-4D97-AF65-F5344CB8AC3E}">
        <p14:creationId xmlns:p14="http://schemas.microsoft.com/office/powerpoint/2010/main" val="225296900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162DB4-ACC0-7C46-D57D-5FF472F3853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426ABBA-C8BD-9866-3C46-F7FA21E5F7A9}"/>
              </a:ext>
            </a:extLst>
          </p:cNvPr>
          <p:cNvSpPr>
            <a:spLocks noGrp="1"/>
          </p:cNvSpPr>
          <p:nvPr>
            <p:ph type="body" sz="quarter" idx="11"/>
          </p:nvPr>
        </p:nvSpPr>
        <p:spPr>
          <a:xfrm>
            <a:off x="337294" y="2731295"/>
            <a:ext cx="11275585" cy="2063835"/>
          </a:xfrm>
        </p:spPr>
        <p:txBody>
          <a:bodyPr/>
          <a:lstStyle/>
          <a:p>
            <a:r>
              <a:rPr lang="zh-CN" altLang="en-US" dirty="0"/>
              <a:t>三、人机协同的“三不”原则</a:t>
            </a:r>
            <a:endParaRPr lang="en-US" altLang="zh-CN" dirty="0"/>
          </a:p>
          <a:p>
            <a:r>
              <a:rPr lang="zh-CN" altLang="en-US" dirty="0"/>
              <a:t>（二）不盲信</a:t>
            </a:r>
            <a:endParaRPr lang="en-US" altLang="zh-CN" dirty="0"/>
          </a:p>
          <a:p>
            <a:r>
              <a:rPr lang="zh-CN" altLang="en-US" dirty="0"/>
              <a:t>对 </a:t>
            </a:r>
            <a:r>
              <a:rPr lang="en-US" altLang="zh-CN" dirty="0"/>
              <a:t>AI </a:t>
            </a:r>
            <a:r>
              <a:rPr lang="zh-CN" altLang="en-US" dirty="0"/>
              <a:t>生成的内容保持审慎态度。所有信息必须经过人工核验，所有逻辑推演必须经过人类思维的复核。</a:t>
            </a:r>
          </a:p>
        </p:txBody>
      </p:sp>
      <p:sp>
        <p:nvSpPr>
          <p:cNvPr id="4" name="文本占位符 3">
            <a:extLst>
              <a:ext uri="{FF2B5EF4-FFF2-40B4-BE49-F238E27FC236}">
                <a16:creationId xmlns:a16="http://schemas.microsoft.com/office/drawing/2014/main" id="{5C5B7606-2C5E-4790-DC4C-CC672EF86115}"/>
              </a:ext>
            </a:extLst>
          </p:cNvPr>
          <p:cNvSpPr>
            <a:spLocks noGrp="1"/>
          </p:cNvSpPr>
          <p:nvPr>
            <p:ph type="body" sz="quarter" idx="10"/>
          </p:nvPr>
        </p:nvSpPr>
        <p:spPr/>
        <p:txBody>
          <a:bodyPr/>
          <a:lstStyle/>
          <a:p>
            <a:r>
              <a:rPr lang="en-US" altLang="zh-CN" dirty="0"/>
              <a:t>AI </a:t>
            </a:r>
            <a:r>
              <a:rPr lang="zh-CN" altLang="en-US" dirty="0"/>
              <a:t>在应用文写作中的效能与边界</a:t>
            </a:r>
          </a:p>
        </p:txBody>
      </p:sp>
    </p:spTree>
    <p:extLst>
      <p:ext uri="{BB962C8B-B14F-4D97-AF65-F5344CB8AC3E}">
        <p14:creationId xmlns:p14="http://schemas.microsoft.com/office/powerpoint/2010/main" val="158108951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D90128-20BE-04BD-968D-4ABA7AB3A05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43AEE64-0747-3289-BEAE-2E657BED17C6}"/>
              </a:ext>
            </a:extLst>
          </p:cNvPr>
          <p:cNvSpPr>
            <a:spLocks noGrp="1"/>
          </p:cNvSpPr>
          <p:nvPr>
            <p:ph type="body" sz="quarter" idx="11"/>
          </p:nvPr>
        </p:nvSpPr>
        <p:spPr>
          <a:xfrm>
            <a:off x="337294" y="2731295"/>
            <a:ext cx="11275585" cy="2063835"/>
          </a:xfrm>
        </p:spPr>
        <p:txBody>
          <a:bodyPr/>
          <a:lstStyle/>
          <a:p>
            <a:r>
              <a:rPr lang="zh-CN" altLang="en-US" dirty="0"/>
              <a:t>三、人机协同的“三不”原则</a:t>
            </a:r>
            <a:endParaRPr lang="en-US" altLang="zh-CN" dirty="0"/>
          </a:p>
          <a:p>
            <a:r>
              <a:rPr lang="zh-CN" altLang="en-US" dirty="0"/>
              <a:t>（三）不越界</a:t>
            </a:r>
            <a:endParaRPr lang="en-US" altLang="zh-CN" dirty="0"/>
          </a:p>
          <a:p>
            <a:r>
              <a:rPr lang="zh-CN" altLang="en-US" dirty="0"/>
              <a:t>不触碰涉密底线，不得利用 </a:t>
            </a:r>
            <a:r>
              <a:rPr lang="en-US" altLang="zh-CN" dirty="0"/>
              <a:t>AI </a:t>
            </a:r>
            <a:r>
              <a:rPr lang="zh-CN" altLang="en-US" dirty="0"/>
              <a:t>生成危害国家安全、破坏社会稳定、违背公序良俗以及虚假有害信息。始终牢记，技术是手段，责任在人心。</a:t>
            </a:r>
          </a:p>
        </p:txBody>
      </p:sp>
      <p:sp>
        <p:nvSpPr>
          <p:cNvPr id="4" name="文本占位符 3">
            <a:extLst>
              <a:ext uri="{FF2B5EF4-FFF2-40B4-BE49-F238E27FC236}">
                <a16:creationId xmlns:a16="http://schemas.microsoft.com/office/drawing/2014/main" id="{1F12F6B2-D008-3CBA-AAF8-BB87EB3486E3}"/>
              </a:ext>
            </a:extLst>
          </p:cNvPr>
          <p:cNvSpPr>
            <a:spLocks noGrp="1"/>
          </p:cNvSpPr>
          <p:nvPr>
            <p:ph type="body" sz="quarter" idx="10"/>
          </p:nvPr>
        </p:nvSpPr>
        <p:spPr/>
        <p:txBody>
          <a:bodyPr/>
          <a:lstStyle/>
          <a:p>
            <a:r>
              <a:rPr lang="en-US" altLang="zh-CN" dirty="0"/>
              <a:t>AI </a:t>
            </a:r>
            <a:r>
              <a:rPr lang="zh-CN" altLang="en-US" dirty="0"/>
              <a:t>在应用文写作中的效能与边界</a:t>
            </a:r>
          </a:p>
        </p:txBody>
      </p:sp>
    </p:spTree>
    <p:extLst>
      <p:ext uri="{BB962C8B-B14F-4D97-AF65-F5344CB8AC3E}">
        <p14:creationId xmlns:p14="http://schemas.microsoft.com/office/powerpoint/2010/main" val="396085447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theme/theme1.xml><?xml version="1.0" encoding="utf-8"?>
<a:theme xmlns:a="http://schemas.openxmlformats.org/drawingml/2006/main" name="母版5">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4620</TotalTime>
  <Words>57733</Words>
  <Application>Microsoft Office PowerPoint</Application>
  <PresentationFormat>宽屏</PresentationFormat>
  <Paragraphs>4276</Paragraphs>
  <Slides>780</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780</vt:i4>
      </vt:variant>
    </vt:vector>
  </HeadingPairs>
  <TitlesOfParts>
    <vt:vector size="785" baseType="lpstr">
      <vt:lpstr>Microsoft Yahei</vt:lpstr>
      <vt:lpstr>Microsoft Yahei</vt:lpstr>
      <vt:lpstr>Arial</vt:lpstr>
      <vt:lpstr>Wingdings</vt:lpstr>
      <vt:lpstr>母版5</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洗脸 吃着西瓜</dc:creator>
  <cp:lastModifiedBy>洗脸 吃着西瓜</cp:lastModifiedBy>
  <cp:revision>254</cp:revision>
  <dcterms:created xsi:type="dcterms:W3CDTF">2025-09-28T05:57:13Z</dcterms:created>
  <dcterms:modified xsi:type="dcterms:W3CDTF">2026-05-26T06:15:49Z</dcterms:modified>
</cp:coreProperties>
</file>