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3.xml" ContentType="application/vnd.openxmlformats-officedocument.presentationml.tags+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40"/>
  </p:notesMasterIdLst>
  <p:handoutMasterIdLst>
    <p:handoutMasterId r:id="rId41"/>
  </p:handoutMasterIdLst>
  <p:sldIdLst>
    <p:sldId id="447" r:id="rId3"/>
    <p:sldId id="448" r:id="rId4"/>
    <p:sldId id="340" r:id="rId5"/>
    <p:sldId id="449" r:id="rId6"/>
    <p:sldId id="461" r:id="rId7"/>
    <p:sldId id="691" r:id="rId8"/>
    <p:sldId id="654" r:id="rId9"/>
    <p:sldId id="692" r:id="rId10"/>
    <p:sldId id="689" r:id="rId11"/>
    <p:sldId id="693" r:id="rId12"/>
    <p:sldId id="694" r:id="rId13"/>
    <p:sldId id="690" r:id="rId14"/>
    <p:sldId id="695" r:id="rId15"/>
    <p:sldId id="696" r:id="rId16"/>
    <p:sldId id="697" r:id="rId17"/>
    <p:sldId id="460" r:id="rId18"/>
    <p:sldId id="407" r:id="rId19"/>
    <p:sldId id="698" r:id="rId20"/>
    <p:sldId id="644" r:id="rId21"/>
    <p:sldId id="645" r:id="rId22"/>
    <p:sldId id="699" r:id="rId23"/>
    <p:sldId id="615" r:id="rId24"/>
    <p:sldId id="602" r:id="rId25"/>
    <p:sldId id="683" r:id="rId26"/>
    <p:sldId id="700" r:id="rId27"/>
    <p:sldId id="701" r:id="rId28"/>
    <p:sldId id="702" r:id="rId29"/>
    <p:sldId id="703" r:id="rId30"/>
    <p:sldId id="684" r:id="rId31"/>
    <p:sldId id="704" r:id="rId32"/>
    <p:sldId id="705" r:id="rId33"/>
    <p:sldId id="706" r:id="rId34"/>
    <p:sldId id="631" r:id="rId35"/>
    <p:sldId id="632" r:id="rId36"/>
    <p:sldId id="674" r:id="rId37"/>
    <p:sldId id="675" r:id="rId38"/>
    <p:sldId id="372" r:id="rId39"/>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6318" autoAdjust="0"/>
  </p:normalViewPr>
  <p:slideViewPr>
    <p:cSldViewPr snapToGrid="0">
      <p:cViewPr varScale="1">
        <p:scale>
          <a:sx n="69" d="100"/>
          <a:sy n="69" d="100"/>
        </p:scale>
        <p:origin x="756"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52" d="100"/>
        <a:sy n="152" d="100"/>
      </p:scale>
      <p:origin x="0" y="-2354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2026/2/26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2026/2/26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CC87DD-2A3B-4DBC-BAC2-9F377A6F6D95}" type="slidenum">
              <a:rPr lang="zh-CN" altLang="en-US" smtClean="0"/>
              <a:t>1</a:t>
            </a:fld>
            <a:endParaRPr lang="zh-CN" altLang="en-US"/>
          </a:p>
        </p:txBody>
      </p:sp>
    </p:spTree>
    <p:extLst>
      <p:ext uri="{BB962C8B-B14F-4D97-AF65-F5344CB8AC3E}">
        <p14:creationId xmlns:p14="http://schemas.microsoft.com/office/powerpoint/2010/main" val="2775707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2336253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3555841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31339012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426560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42378982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3048608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701351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38339271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1606193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6358244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22095657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952551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347874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24952767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23376400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35166796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27776490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31079422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19036952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1885166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16492630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29073938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33122090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7699173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24387605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6200773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36</a:t>
            </a:fld>
            <a:endParaRPr lang="zh-CN" altLang="en-US"/>
          </a:p>
        </p:txBody>
      </p:sp>
    </p:spTree>
    <p:extLst>
      <p:ext uri="{BB962C8B-B14F-4D97-AF65-F5344CB8AC3E}">
        <p14:creationId xmlns:p14="http://schemas.microsoft.com/office/powerpoint/2010/main" val="2398750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37</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50405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300252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1326984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2813602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2539487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2898849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a:extLst>
              <a:ext uri="{FF2B5EF4-FFF2-40B4-BE49-F238E27FC236}">
                <a16:creationId xmlns:a16="http://schemas.microsoft.com/office/drawing/2014/main" id="{AFA836BB-A18A-48DA-9B8C-BB3A57C231E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a:extLst>
              <a:ext uri="{FF2B5EF4-FFF2-40B4-BE49-F238E27FC236}">
                <a16:creationId xmlns:a16="http://schemas.microsoft.com/office/drawing/2014/main" id="{31A59A94-ACAA-450B-BE8A-CC5431CFCC6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extLst>
      <p:ext uri="{BB962C8B-B14F-4D97-AF65-F5344CB8AC3E}">
        <p14:creationId xmlns:p14="http://schemas.microsoft.com/office/powerpoint/2010/main" val="1277000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21" Type="http://schemas.openxmlformats.org/officeDocument/2006/relationships/slideLayout" Target="../slideLayouts/slideLayout31.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5.emf"/></Relationships>
</file>

<file path=ppt/slides/_rels/slide2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8.xm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5.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6.xml"/><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7.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BA84D65D-D787-4507-B97E-9BE4A4F182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95"/>
            <a:ext cx="12192000" cy="6855209"/>
          </a:xfrm>
          <a:prstGeom prst="rect">
            <a:avLst/>
          </a:prstGeom>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28" name="出自【趣你的PPT】(微信:qunideppt)：最优质的PPT资源库">
            <a:extLst>
              <a:ext uri="{FF2B5EF4-FFF2-40B4-BE49-F238E27FC236}">
                <a16:creationId xmlns:a16="http://schemas.microsoft.com/office/drawing/2014/main" id="{D7B58C47-B51C-4049-BECB-2D37397F8E48}"/>
              </a:ext>
            </a:extLst>
          </p:cNvPr>
          <p:cNvSpPr txBox="1"/>
          <p:nvPr/>
        </p:nvSpPr>
        <p:spPr>
          <a:xfrm>
            <a:off x="1387066" y="2444632"/>
            <a:ext cx="7624645" cy="1138132"/>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模块</a:t>
            </a:r>
            <a:r>
              <a:rPr lang="en-US" altLang="zh-CN"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7</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界面标注、切图与动效</a:t>
            </a:r>
          </a:p>
        </p:txBody>
      </p:sp>
      <p:grpSp>
        <p:nvGrpSpPr>
          <p:cNvPr id="29" name="组合 28">
            <a:extLst>
              <a:ext uri="{FF2B5EF4-FFF2-40B4-BE49-F238E27FC236}">
                <a16:creationId xmlns:a16="http://schemas.microsoft.com/office/drawing/2014/main" id="{867DDDC2-E66C-4236-81BE-C03BF4204C0C}"/>
              </a:ext>
            </a:extLst>
          </p:cNvPr>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30" name="矩形: 圆角 3">
              <a:extLst>
                <a:ext uri="{FF2B5EF4-FFF2-40B4-BE49-F238E27FC236}">
                  <a16:creationId xmlns:a16="http://schemas.microsoft.com/office/drawing/2014/main" id="{2580DDD2-4CEC-4602-B402-B76E6B6CC672}"/>
                </a:ext>
              </a:extLst>
            </p:cNvPr>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1" name="出自【趣你的PPT】(微信:qunideppt)：最优质的PPT资源库">
              <a:extLst>
                <a:ext uri="{FF2B5EF4-FFF2-40B4-BE49-F238E27FC236}">
                  <a16:creationId xmlns:a16="http://schemas.microsoft.com/office/drawing/2014/main" id="{FD8E025A-8F50-469B-9D0E-09D3BE10EC48}"/>
                </a:ext>
              </a:extLst>
            </p:cNvPr>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32" name="PA_文本框 3">
            <a:extLst>
              <a:ext uri="{FF2B5EF4-FFF2-40B4-BE49-F238E27FC236}">
                <a16:creationId xmlns:a16="http://schemas.microsoft.com/office/drawing/2014/main" id="{E31D18A7-627E-4FF1-A573-FCCD7F82A58A}"/>
              </a:ext>
            </a:extLst>
          </p:cNvPr>
          <p:cNvSpPr txBox="1"/>
          <p:nvPr>
            <p:custDataLst>
              <p:tags r:id="rId1"/>
            </p:custDataLst>
          </p:nvPr>
        </p:nvSpPr>
        <p:spPr>
          <a:xfrm>
            <a:off x="1850157" y="2122550"/>
            <a:ext cx="4403770"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课堂演练</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33" name="图片 32">
            <a:extLst>
              <a:ext uri="{FF2B5EF4-FFF2-40B4-BE49-F238E27FC236}">
                <a16:creationId xmlns:a16="http://schemas.microsoft.com/office/drawing/2014/main" id="{C0AF6E4F-FBD4-456D-99BE-6C1F725721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extLst>
      <p:ext uri="{BB962C8B-B14F-4D97-AF65-F5344CB8AC3E}">
        <p14:creationId xmlns:p14="http://schemas.microsoft.com/office/powerpoint/2010/main" val="1513339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1" presetClass="entr" presetSubtype="0" fill="hold" grpId="0" nodeType="withEffect">
                                  <p:stCondLst>
                                    <p:cond delay="0"/>
                                  </p:stCondLst>
                                  <p:iterate type="lt">
                                    <p:tmPct val="10000"/>
                                  </p:iterate>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8"/>
                                        </p:tgtEl>
                                        <p:attrNameLst>
                                          <p:attrName>ppt_y</p:attrName>
                                        </p:attrNameLst>
                                      </p:cBhvr>
                                      <p:tavLst>
                                        <p:tav tm="0">
                                          <p:val>
                                            <p:strVal val="#ppt_y"/>
                                          </p:val>
                                        </p:tav>
                                        <p:tav tm="100000">
                                          <p:val>
                                            <p:strVal val="#ppt_y"/>
                                          </p:val>
                                        </p:tav>
                                      </p:tavLst>
                                    </p:anim>
                                    <p:anim calcmode="lin" valueType="num">
                                      <p:cBhvr>
                                        <p:cTn id="1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8"/>
                                        </p:tgtEl>
                                      </p:cBhvr>
                                    </p:animEffect>
                                  </p:childTnLst>
                                </p:cTn>
                              </p:par>
                            </p:childTnLst>
                          </p:cTn>
                        </p:par>
                        <p:par>
                          <p:cTn id="17" fill="hold">
                            <p:stCondLst>
                              <p:cond delay="1100"/>
                            </p:stCondLst>
                            <p:childTnLst>
                              <p:par>
                                <p:cTn id="18" presetID="12" presetClass="entr" presetSubtype="1"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p:tgtEl>
                                          <p:spTgt spid="32"/>
                                        </p:tgtEl>
                                        <p:attrNameLst>
                                          <p:attrName>ppt_y</p:attrName>
                                        </p:attrNameLst>
                                      </p:cBhvr>
                                      <p:tavLst>
                                        <p:tav tm="0">
                                          <p:val>
                                            <p:strVal val="#ppt_y-#ppt_h*1.125000"/>
                                          </p:val>
                                        </p:tav>
                                        <p:tav tm="100000">
                                          <p:val>
                                            <p:strVal val="#ppt_y"/>
                                          </p:val>
                                        </p:tav>
                                      </p:tavLst>
                                    </p:anim>
                                    <p:animEffect transition="in" filter="wipe(down)">
                                      <p:cBhvr>
                                        <p:cTn id="21" dur="500"/>
                                        <p:tgtEl>
                                          <p:spTgt spid="32"/>
                                        </p:tgtEl>
                                      </p:cBhvr>
                                    </p:animEffect>
                                  </p:childTnLst>
                                </p:cTn>
                              </p:par>
                            </p:childTnLst>
                          </p:cTn>
                        </p:par>
                        <p:par>
                          <p:cTn id="22" fill="hold">
                            <p:stCondLst>
                              <p:cond delay="1600"/>
                            </p:stCondLst>
                            <p:childTnLst>
                              <p:par>
                                <p:cTn id="23" presetID="42"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界面标注规范</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786436" y="1413112"/>
            <a:ext cx="10486167" cy="544488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在移动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开发流程中，精准规范的标注能减少沟通成本、避免还原偏差，最终保障用户体验的一致性。以下从颜色选择、标注方式、精度标准三个核心维度展开说明：</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．颜色选择</a:t>
            </a:r>
          </a:p>
          <a:p>
            <a:pPr indent="457200">
              <a:lnSpc>
                <a:spcPct val="150000"/>
              </a:lnSpc>
            </a:pPr>
            <a:r>
              <a:rPr lang="zh-CN" altLang="en-US" dirty="0">
                <a:latin typeface="微软雅黑" panose="020B0503020204020204" pitchFamily="34" charset="-122"/>
                <a:ea typeface="微软雅黑" panose="020B0503020204020204" pitchFamily="34" charset="-122"/>
              </a:rPr>
              <a:t>标注的颜色需满足辨识度高、无歧义、不干扰设计稿本身的原则，同时需考虑团队协作习惯和工具特性。</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）基础标注色</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）特殊场景适配</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．标注方式</a:t>
            </a:r>
          </a:p>
          <a:p>
            <a:pPr indent="457200">
              <a:lnSpc>
                <a:spcPct val="150000"/>
              </a:lnSpc>
            </a:pPr>
            <a:r>
              <a:rPr lang="zh-CN" altLang="en-US" dirty="0">
                <a:latin typeface="微软雅黑" panose="020B0503020204020204" pitchFamily="34" charset="-122"/>
                <a:ea typeface="微软雅黑" panose="020B0503020204020204" pitchFamily="34" charset="-122"/>
              </a:rPr>
              <a:t>标注需遵循“开发视角优先”，即标注的逻辑与开发实现的思路一致，避免冗余或遗漏关键信息。</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）尺寸标注</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）属性标注</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）分组标注</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68430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界面标注规范</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786436" y="1413112"/>
            <a:ext cx="10486167"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．精度标准</a:t>
            </a:r>
          </a:p>
          <a:p>
            <a:pPr indent="457200">
              <a:lnSpc>
                <a:spcPct val="150000"/>
              </a:lnSpc>
            </a:pPr>
            <a:r>
              <a:rPr lang="zh-CN" altLang="en-US" dirty="0">
                <a:latin typeface="微软雅黑" panose="020B0503020204020204" pitchFamily="34" charset="-122"/>
                <a:ea typeface="微软雅黑" panose="020B0503020204020204" pitchFamily="34" charset="-122"/>
              </a:rPr>
              <a:t>标注的精度直接影响开发还原度，需统一单位和数值规则，避免模糊或矛盾的表述。</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）单位统一</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）数值精度</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）特殊规则</a:t>
            </a:r>
          </a:p>
        </p:txBody>
      </p:sp>
    </p:spTree>
    <p:extLst>
      <p:ext uri="{BB962C8B-B14F-4D97-AF65-F5344CB8AC3E}">
        <p14:creationId xmlns:p14="http://schemas.microsoft.com/office/powerpoint/2010/main" val="3681721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界面标注工具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8" y="1745301"/>
            <a:ext cx="9469861"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界面标注工具可以帮助设计师将界面设计的细节准确传达给开发团队，以下是一些常见的界面标注工具：</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err="1">
                <a:latin typeface="微软雅黑" panose="020B0503020204020204" pitchFamily="34" charset="-122"/>
                <a:ea typeface="微软雅黑" panose="020B0503020204020204" pitchFamily="34" charset="-122"/>
              </a:rPr>
              <a:t>PxCook</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dirty="0" err="1">
                <a:latin typeface="微软雅黑" panose="020B0503020204020204" pitchFamily="34" charset="-122"/>
                <a:ea typeface="微软雅黑" panose="020B0503020204020204" pitchFamily="34" charset="-122"/>
              </a:rPr>
              <a:t>Pxcook</a:t>
            </a:r>
            <a:r>
              <a:rPr lang="zh-CN" altLang="en-US" dirty="0">
                <a:latin typeface="微软雅黑" panose="020B0503020204020204" pitchFamily="34" charset="-122"/>
                <a:ea typeface="微软雅黑" panose="020B0503020204020204" pitchFamily="34" charset="-122"/>
              </a:rPr>
              <a:t>又名像素大厨，是一款交互流畅、全平台支持的切图设计工具，专为</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设计师所设计，支持</a:t>
            </a:r>
            <a:r>
              <a:rPr lang="en-US" altLang="zh-CN" dirty="0">
                <a:latin typeface="微软雅黑" panose="020B0503020204020204" pitchFamily="34" charset="-122"/>
                <a:ea typeface="微软雅黑" panose="020B0503020204020204" pitchFamily="34" charset="-122"/>
              </a:rPr>
              <a:t>PSD</a:t>
            </a:r>
            <a:r>
              <a:rPr lang="zh-CN" altLang="en-US" dirty="0">
                <a:latin typeface="微软雅黑" panose="020B0503020204020204" pitchFamily="34" charset="-122"/>
                <a:ea typeface="微软雅黑" panose="020B0503020204020204" pitchFamily="34" charset="-122"/>
              </a:rPr>
              <a:t>文件的文字、颜色，距离自动智能识别等功能。</a:t>
            </a:r>
          </a:p>
        </p:txBody>
      </p:sp>
      <p:pic>
        <p:nvPicPr>
          <p:cNvPr id="2" name="图片 1">
            <a:extLst>
              <a:ext uri="{FF2B5EF4-FFF2-40B4-BE49-F238E27FC236}">
                <a16:creationId xmlns:a16="http://schemas.microsoft.com/office/drawing/2014/main" id="{DFDB1C27-6035-42CC-A725-8EBBC486462D}"/>
              </a:ext>
            </a:extLst>
          </p:cNvPr>
          <p:cNvPicPr>
            <a:picLocks noChangeAspect="1"/>
          </p:cNvPicPr>
          <p:nvPr/>
        </p:nvPicPr>
        <p:blipFill>
          <a:blip r:embed="rId3"/>
          <a:stretch>
            <a:fillRect/>
          </a:stretch>
        </p:blipFill>
        <p:spPr>
          <a:xfrm>
            <a:off x="3608968" y="3983358"/>
            <a:ext cx="4332021" cy="2462412"/>
          </a:xfrm>
          <a:prstGeom prst="rect">
            <a:avLst/>
          </a:prstGeom>
        </p:spPr>
      </p:pic>
    </p:spTree>
    <p:extLst>
      <p:ext uri="{BB962C8B-B14F-4D97-AF65-F5344CB8AC3E}">
        <p14:creationId xmlns:p14="http://schemas.microsoft.com/office/powerpoint/2010/main" val="2990420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界面标注工具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7083" y="1636559"/>
            <a:ext cx="9469861"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err="1">
                <a:latin typeface="微软雅黑" panose="020B0503020204020204" pitchFamily="34" charset="-122"/>
                <a:ea typeface="微软雅黑" panose="020B0503020204020204" pitchFamily="34" charset="-122"/>
              </a:rPr>
              <a:t>Pixso</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国产设计协作工具的新锐代表，集设计、标注、协作为一体。在标注方面注重自动化和协作性，适合需要高效协作和设计规范管理的中小型团队，尤其是远程协作场景。</a:t>
            </a:r>
          </a:p>
        </p:txBody>
      </p:sp>
      <p:pic>
        <p:nvPicPr>
          <p:cNvPr id="3" name="图片 2">
            <a:extLst>
              <a:ext uri="{FF2B5EF4-FFF2-40B4-BE49-F238E27FC236}">
                <a16:creationId xmlns:a16="http://schemas.microsoft.com/office/drawing/2014/main" id="{CE26C9EE-F98E-4AF9-98CB-9A67CA1721B0}"/>
              </a:ext>
            </a:extLst>
          </p:cNvPr>
          <p:cNvPicPr>
            <a:picLocks noChangeAspect="1"/>
          </p:cNvPicPr>
          <p:nvPr/>
        </p:nvPicPr>
        <p:blipFill>
          <a:blip r:embed="rId3"/>
          <a:stretch>
            <a:fillRect/>
          </a:stretch>
        </p:blipFill>
        <p:spPr>
          <a:xfrm>
            <a:off x="2746180" y="3381060"/>
            <a:ext cx="5704361" cy="2749584"/>
          </a:xfrm>
          <a:prstGeom prst="rect">
            <a:avLst/>
          </a:prstGeom>
        </p:spPr>
      </p:pic>
    </p:spTree>
    <p:extLst>
      <p:ext uri="{BB962C8B-B14F-4D97-AF65-F5344CB8AC3E}">
        <p14:creationId xmlns:p14="http://schemas.microsoft.com/office/powerpoint/2010/main" val="321615000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界面标注工具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7083" y="1636559"/>
            <a:ext cx="9469861"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a:t>
            </a:r>
            <a:r>
              <a:rPr lang="en-US" altLang="zh-CN" b="1" dirty="0" err="1">
                <a:latin typeface="微软雅黑" panose="020B0503020204020204" pitchFamily="34" charset="-122"/>
                <a:ea typeface="微软雅黑" panose="020B0503020204020204" pitchFamily="34" charset="-122"/>
              </a:rPr>
              <a:t>MasterGo</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dirty="0" err="1">
                <a:latin typeface="微软雅黑" panose="020B0503020204020204" pitchFamily="34" charset="-122"/>
                <a:ea typeface="微软雅黑" panose="020B0503020204020204" pitchFamily="34" charset="-122"/>
              </a:rPr>
              <a:t>MasterGo</a:t>
            </a:r>
            <a:r>
              <a:rPr lang="zh-CN" altLang="en-US" dirty="0">
                <a:latin typeface="微软雅黑" panose="020B0503020204020204" pitchFamily="34" charset="-122"/>
                <a:ea typeface="微软雅黑" panose="020B0503020204020204" pitchFamily="34" charset="-122"/>
              </a:rPr>
              <a:t>的核心优势在于它摆脱了传统静态标注图的局限，将标注信息原生集成在设计稿中，并实现了实时动态更新。适合需要快速标注和代码生成的敏捷开发团队。</a:t>
            </a:r>
          </a:p>
        </p:txBody>
      </p:sp>
      <p:pic>
        <p:nvPicPr>
          <p:cNvPr id="2" name="图片 1">
            <a:extLst>
              <a:ext uri="{FF2B5EF4-FFF2-40B4-BE49-F238E27FC236}">
                <a16:creationId xmlns:a16="http://schemas.microsoft.com/office/drawing/2014/main" id="{80E8221E-A518-4B14-8184-27F6EEED321B}"/>
              </a:ext>
            </a:extLst>
          </p:cNvPr>
          <p:cNvPicPr>
            <a:picLocks noChangeAspect="1"/>
          </p:cNvPicPr>
          <p:nvPr/>
        </p:nvPicPr>
        <p:blipFill>
          <a:blip r:embed="rId3"/>
          <a:stretch>
            <a:fillRect/>
          </a:stretch>
        </p:blipFill>
        <p:spPr>
          <a:xfrm>
            <a:off x="2797185" y="3267622"/>
            <a:ext cx="6129655" cy="2954582"/>
          </a:xfrm>
          <a:prstGeom prst="rect">
            <a:avLst/>
          </a:prstGeom>
        </p:spPr>
      </p:pic>
    </p:spTree>
    <p:extLst>
      <p:ext uri="{BB962C8B-B14F-4D97-AF65-F5344CB8AC3E}">
        <p14:creationId xmlns:p14="http://schemas.microsoft.com/office/powerpoint/2010/main" val="65221797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界面标注工具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7083" y="1636559"/>
            <a:ext cx="9469861"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．即时设计</a:t>
            </a:r>
          </a:p>
          <a:p>
            <a:pPr indent="457200">
              <a:lnSpc>
                <a:spcPct val="150000"/>
              </a:lnSpc>
            </a:pPr>
            <a:r>
              <a:rPr lang="zh-CN" altLang="en-US" dirty="0">
                <a:latin typeface="微软雅黑" panose="020B0503020204020204" pitchFamily="34" charset="-122"/>
                <a:ea typeface="微软雅黑" panose="020B0503020204020204" pitchFamily="34" charset="-122"/>
              </a:rPr>
              <a:t>即时设计作为</a:t>
            </a:r>
            <a:r>
              <a:rPr lang="en-US" altLang="zh-CN" dirty="0" err="1">
                <a:latin typeface="微软雅黑" panose="020B0503020204020204" pitchFamily="34" charset="-122"/>
                <a:ea typeface="微软雅黑" panose="020B0503020204020204" pitchFamily="34" charset="-122"/>
              </a:rPr>
              <a:t>Figma</a:t>
            </a:r>
            <a:r>
              <a:rPr lang="zh-CN" altLang="en-US" dirty="0">
                <a:latin typeface="微软雅黑" panose="020B0503020204020204" pitchFamily="34" charset="-122"/>
                <a:ea typeface="微软雅黑" panose="020B0503020204020204" pitchFamily="34" charset="-122"/>
              </a:rPr>
              <a:t>的国内对标产品，适合需要高效协作、快速标注和代码生成的中小型团队及敏捷开发团队，支持多平台代码导出和实时同步。</a:t>
            </a:r>
          </a:p>
        </p:txBody>
      </p:sp>
      <p:pic>
        <p:nvPicPr>
          <p:cNvPr id="3" name="图片 2">
            <a:extLst>
              <a:ext uri="{FF2B5EF4-FFF2-40B4-BE49-F238E27FC236}">
                <a16:creationId xmlns:a16="http://schemas.microsoft.com/office/drawing/2014/main" id="{DBE52AF2-827F-481B-9A2B-CFBBF0CC9088}"/>
              </a:ext>
            </a:extLst>
          </p:cNvPr>
          <p:cNvPicPr>
            <a:picLocks noChangeAspect="1"/>
          </p:cNvPicPr>
          <p:nvPr/>
        </p:nvPicPr>
        <p:blipFill>
          <a:blip r:embed="rId3"/>
          <a:stretch>
            <a:fillRect/>
          </a:stretch>
        </p:blipFill>
        <p:spPr>
          <a:xfrm>
            <a:off x="2917936" y="3200656"/>
            <a:ext cx="5888154" cy="2838175"/>
          </a:xfrm>
          <a:prstGeom prst="rect">
            <a:avLst/>
          </a:prstGeom>
        </p:spPr>
      </p:pic>
    </p:spTree>
    <p:extLst>
      <p:ext uri="{BB962C8B-B14F-4D97-AF65-F5344CB8AC3E}">
        <p14:creationId xmlns:p14="http://schemas.microsoft.com/office/powerpoint/2010/main" val="3574202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2729856" y="3929872"/>
            <a:ext cx="7268583"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页面切图</a:t>
            </a:r>
          </a:p>
        </p:txBody>
      </p:sp>
    </p:spTree>
    <p:extLst>
      <p:ext uri="{BB962C8B-B14F-4D97-AF65-F5344CB8AC3E}">
        <p14:creationId xmlns:p14="http://schemas.microsoft.com/office/powerpoint/2010/main" val="394505489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切图的类型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816115" y="1884637"/>
            <a:ext cx="8901852"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在移动</a:t>
            </a:r>
            <a:r>
              <a:rPr lang="en-US" altLang="zh-CN">
                <a:latin typeface="微软雅黑" panose="020B0503020204020204" pitchFamily="34" charset="-122"/>
                <a:ea typeface="微软雅黑" panose="020B0503020204020204" pitchFamily="34" charset="-122"/>
              </a:rPr>
              <a:t>App</a:t>
            </a:r>
            <a:r>
              <a:rPr lang="zh-CN" altLang="en-US">
                <a:latin typeface="微软雅黑" panose="020B0503020204020204" pitchFamily="34" charset="-122"/>
                <a:ea typeface="微软雅黑" panose="020B0503020204020204" pitchFamily="34" charset="-122"/>
              </a:rPr>
              <a:t>界面设计领域，切图是将设计稿转化为实际可交互界面的关键环节。它不仅决定了界面元素能否精准呈现，还对</a:t>
            </a:r>
            <a:r>
              <a:rPr lang="en-US" altLang="zh-CN">
                <a:latin typeface="微软雅黑" panose="020B0503020204020204" pitchFamily="34" charset="-122"/>
                <a:ea typeface="微软雅黑" panose="020B0503020204020204" pitchFamily="34" charset="-122"/>
              </a:rPr>
              <a:t>App</a:t>
            </a:r>
            <a:r>
              <a:rPr lang="zh-CN" altLang="en-US">
                <a:latin typeface="微软雅黑" panose="020B0503020204020204" pitchFamily="34" charset="-122"/>
                <a:ea typeface="微软雅黑" panose="020B0503020204020204" pitchFamily="34" charset="-122"/>
              </a:rPr>
              <a:t>的性能和用户体验产生直接影响。</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53E05010-4F9C-4D60-B1C0-5944993D3C7A}"/>
              </a:ext>
            </a:extLst>
          </p:cNvPr>
          <p:cNvPicPr>
            <a:picLocks noChangeAspect="1"/>
          </p:cNvPicPr>
          <p:nvPr/>
        </p:nvPicPr>
        <p:blipFill>
          <a:blip r:embed="rId3"/>
          <a:stretch>
            <a:fillRect/>
          </a:stretch>
        </p:blipFill>
        <p:spPr>
          <a:xfrm>
            <a:off x="3345787" y="3141813"/>
            <a:ext cx="6013694" cy="2898687"/>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切图的类型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955887" y="1413112"/>
            <a:ext cx="9994476" cy="544488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．按元素类型划分：</a:t>
            </a:r>
          </a:p>
          <a:p>
            <a:pPr indent="457200">
              <a:lnSpc>
                <a:spcPct val="150000"/>
              </a:lnSpc>
            </a:pPr>
            <a:r>
              <a:rPr lang="zh-CN" altLang="en-US" dirty="0">
                <a:latin typeface="微软雅黑" panose="020B0503020204020204" pitchFamily="34" charset="-122"/>
                <a:ea typeface="微软雅黑" panose="020B0503020204020204" pitchFamily="34" charset="-122"/>
              </a:rPr>
              <a:t>在移动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界面中，不同元素承担着各异的功能与使命。依据元素类型对切图进行分类，有助于设计师和开发者更高效地处理各类设计元素。具体可分为以下几类：</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图标类</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图片类</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控件类</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特殊元素类</a:t>
            </a:r>
            <a:endParaRPr lang="en-US" altLang="zh-CN" dirty="0">
              <a:latin typeface="微软雅黑" panose="020B0503020204020204" pitchFamily="34" charset="-122"/>
              <a:ea typeface="微软雅黑" panose="020B0503020204020204" pitchFamily="34" charset="-122"/>
            </a:endParaRPr>
          </a:p>
          <a:p>
            <a:pPr marL="28575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．按格式划分</a:t>
            </a:r>
          </a:p>
          <a:p>
            <a:pPr marL="285750">
              <a:lnSpc>
                <a:spcPct val="150000"/>
              </a:lnSpc>
            </a:pPr>
            <a:r>
              <a:rPr lang="zh-CN" altLang="en-US" dirty="0">
                <a:latin typeface="微软雅黑" panose="020B0503020204020204" pitchFamily="34" charset="-122"/>
                <a:ea typeface="微软雅黑" panose="020B0503020204020204" pitchFamily="34" charset="-122"/>
              </a:rPr>
              <a:t>不同的图片格式具有各自的特点和适用场景，根据格式对切图进行分类，有助于我们在设计过程中选择最合适的格式，以平衡图片质量、文件大小和兼容性等因素。具体可分为以下两类：</a:t>
            </a:r>
          </a:p>
          <a:p>
            <a:pPr marL="28575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）位图</a:t>
            </a:r>
          </a:p>
          <a:p>
            <a:pPr marL="28575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）矢量图</a:t>
            </a:r>
          </a:p>
          <a:p>
            <a:pPr marL="28575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491047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切图的命名规范</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56547" y="1612826"/>
            <a:ext cx="9201657" cy="4198393"/>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规范的命名能帮助开发团队快速识别切图的用途、位置和状态，减少沟通成本，避免资源误用。以下是一些常见的界面切图命名规范：</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．结构化命名</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．小写字母与下划线</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．状态标注</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．版本</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．分辨率与格式</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．编号与排序</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．避免冗长和复杂</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8</a:t>
            </a:r>
            <a:r>
              <a:rPr lang="zh-CN" altLang="en-US" b="1" dirty="0">
                <a:latin typeface="微软雅黑" panose="020B0503020204020204" pitchFamily="34" charset="-122"/>
                <a:ea typeface="微软雅黑" panose="020B0503020204020204" pitchFamily="34" charset="-122"/>
              </a:rPr>
              <a:t>．遵循项目或团队规范</a:t>
            </a:r>
          </a:p>
        </p:txBody>
      </p:sp>
    </p:spTree>
    <p:extLst>
      <p:ext uri="{BB962C8B-B14F-4D97-AF65-F5344CB8AC3E}">
        <p14:creationId xmlns:p14="http://schemas.microsoft.com/office/powerpoint/2010/main" val="344958865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35E599D-34DC-41F5-9737-4F56DC98DE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95"/>
            <a:ext cx="12192000" cy="6855209"/>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313514" y="1953586"/>
            <a:ext cx="4140938" cy="407291"/>
          </a:xfrm>
          <a:prstGeom prst="rect">
            <a:avLst/>
          </a:prstGeom>
          <a:noFill/>
          <a:ln>
            <a:noFill/>
          </a:ln>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界面标注</a:t>
            </a:r>
          </a:p>
        </p:txBody>
      </p:sp>
      <p:sp>
        <p:nvSpPr>
          <p:cNvPr id="8" name="Rectangle 18"/>
          <p:cNvSpPr>
            <a:spLocks noChangeArrowheads="1"/>
          </p:cNvSpPr>
          <p:nvPr/>
        </p:nvSpPr>
        <p:spPr bwMode="auto">
          <a:xfrm>
            <a:off x="4313514" y="2663422"/>
            <a:ext cx="562496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页面切图</a:t>
            </a:r>
          </a:p>
        </p:txBody>
      </p:sp>
      <p:sp>
        <p:nvSpPr>
          <p:cNvPr id="10" name="Rectangle 18">
            <a:extLst>
              <a:ext uri="{FF2B5EF4-FFF2-40B4-BE49-F238E27FC236}">
                <a16:creationId xmlns:a16="http://schemas.microsoft.com/office/drawing/2014/main" id="{CEAF57B6-CAAD-4B71-A6E6-10C1B8A66E48}"/>
              </a:ext>
            </a:extLst>
          </p:cNvPr>
          <p:cNvSpPr>
            <a:spLocks noChangeArrowheads="1"/>
          </p:cNvSpPr>
          <p:nvPr/>
        </p:nvSpPr>
        <p:spPr bwMode="auto">
          <a:xfrm>
            <a:off x="4313514" y="3373065"/>
            <a:ext cx="4620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动效制作</a:t>
            </a:r>
          </a:p>
        </p:txBody>
      </p:sp>
      <p:sp>
        <p:nvSpPr>
          <p:cNvPr id="9" name="Rectangle 18">
            <a:extLst>
              <a:ext uri="{FF2B5EF4-FFF2-40B4-BE49-F238E27FC236}">
                <a16:creationId xmlns:a16="http://schemas.microsoft.com/office/drawing/2014/main" id="{815A55FF-694D-43B3-9786-AA79FE92F819}"/>
              </a:ext>
            </a:extLst>
          </p:cNvPr>
          <p:cNvSpPr>
            <a:spLocks noChangeArrowheads="1"/>
          </p:cNvSpPr>
          <p:nvPr/>
        </p:nvSpPr>
        <p:spPr bwMode="auto">
          <a:xfrm>
            <a:off x="4313515" y="4082708"/>
            <a:ext cx="4350800" cy="407291"/>
          </a:xfrm>
          <a:prstGeom prst="rect">
            <a:avLst/>
          </a:prstGeom>
          <a:noFill/>
          <a:ln>
            <a:noFill/>
          </a:ln>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课堂演练</a:t>
            </a:r>
          </a:p>
        </p:txBody>
      </p:sp>
    </p:spTree>
    <p:extLst>
      <p:ext uri="{BB962C8B-B14F-4D97-AF65-F5344CB8AC3E}">
        <p14:creationId xmlns:p14="http://schemas.microsoft.com/office/powerpoint/2010/main" val="328619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大小优化</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695325" y="1636559"/>
            <a:ext cx="10250187" cy="2120902"/>
          </a:xfrm>
          <a:prstGeom prst="rect">
            <a:avLst/>
          </a:prstGeom>
          <a:noFill/>
        </p:spPr>
        <p:txBody>
          <a:bodyPr wrap="square" rtlCol="0">
            <a:spAutoFit/>
          </a:bodyPr>
          <a:lstStyle/>
          <a:p>
            <a:pPr marL="285750" indent="457200">
              <a:lnSpc>
                <a:spcPct val="150000"/>
              </a:lnSpc>
            </a:pPr>
            <a:r>
              <a:rPr lang="zh-CN" altLang="en-US" dirty="0">
                <a:latin typeface="微软雅黑" panose="020B0503020204020204" pitchFamily="34" charset="-122"/>
                <a:ea typeface="微软雅黑" panose="020B0503020204020204" pitchFamily="34" charset="-122"/>
              </a:rPr>
              <a:t>切图的大小直接影响 </a:t>
            </a:r>
            <a:r>
              <a:rPr lang="en-US" altLang="zh-CN" dirty="0">
                <a:latin typeface="微软雅黑" panose="020B0503020204020204" pitchFamily="34" charset="-122"/>
                <a:ea typeface="微软雅黑" panose="020B0503020204020204" pitchFamily="34" charset="-122"/>
              </a:rPr>
              <a:t>App </a:t>
            </a:r>
            <a:r>
              <a:rPr lang="zh-CN" altLang="en-US" dirty="0">
                <a:latin typeface="微软雅黑" panose="020B0503020204020204" pitchFamily="34" charset="-122"/>
                <a:ea typeface="微软雅黑" panose="020B0503020204020204" pitchFamily="34" charset="-122"/>
              </a:rPr>
              <a:t>的安装包体积和加载速度，过大的切图会导致用户下载慢、占用存储空间，甚至引发页面卡顿。合理的优化手段可以减少资源体积，提升渲染效率，并节省带宽成本。以下是切图大小优化的核心内容：</a:t>
            </a:r>
          </a:p>
          <a:p>
            <a:pPr marL="285750"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．选择合适的图片格式</a:t>
            </a:r>
          </a:p>
          <a:p>
            <a:pPr marL="285750" indent="457200">
              <a:lnSpc>
                <a:spcPct val="150000"/>
              </a:lnSpc>
            </a:pPr>
            <a:r>
              <a:rPr lang="zh-CN" altLang="en-US" dirty="0">
                <a:latin typeface="微软雅黑" panose="020B0503020204020204" pitchFamily="34" charset="-122"/>
                <a:ea typeface="微软雅黑" panose="020B0503020204020204" pitchFamily="34" charset="-122"/>
              </a:rPr>
              <a:t>不同的图片格式适用于不同的场景，选择合适的格式能显著减少文件大小。</a:t>
            </a:r>
            <a:endParaRPr lang="en-US" altLang="zh-CN"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B1EDC434-026A-442C-A410-D332BF5B0533}"/>
              </a:ext>
            </a:extLst>
          </p:cNvPr>
          <p:cNvPicPr>
            <a:picLocks noChangeAspect="1"/>
          </p:cNvPicPr>
          <p:nvPr/>
        </p:nvPicPr>
        <p:blipFill>
          <a:blip r:embed="rId3"/>
          <a:stretch>
            <a:fillRect/>
          </a:stretch>
        </p:blipFill>
        <p:spPr>
          <a:xfrm>
            <a:off x="2670323" y="3940320"/>
            <a:ext cx="5172456" cy="2474976"/>
          </a:xfrm>
          <a:prstGeom prst="rect">
            <a:avLst/>
          </a:prstGeom>
        </p:spPr>
      </p:pic>
    </p:spTree>
    <p:extLst>
      <p:ext uri="{BB962C8B-B14F-4D97-AF65-F5344CB8AC3E}">
        <p14:creationId xmlns:p14="http://schemas.microsoft.com/office/powerpoint/2010/main" val="208805700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大小优化</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695325" y="1636559"/>
            <a:ext cx="10250187" cy="3782895"/>
          </a:xfrm>
          <a:prstGeom prst="rect">
            <a:avLst/>
          </a:prstGeom>
          <a:noFill/>
        </p:spPr>
        <p:txBody>
          <a:bodyPr wrap="square" rtlCol="0">
            <a:spAutoFit/>
          </a:bodyPr>
          <a:lstStyle/>
          <a:p>
            <a:pPr marL="285750"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．适配不同的分辨率</a:t>
            </a:r>
          </a:p>
          <a:p>
            <a:pPr marL="285750" indent="457200">
              <a:lnSpc>
                <a:spcPct val="150000"/>
              </a:lnSpc>
            </a:pPr>
            <a:r>
              <a:rPr lang="zh-CN" altLang="en-US" dirty="0">
                <a:latin typeface="微软雅黑" panose="020B0503020204020204" pitchFamily="34" charset="-122"/>
                <a:ea typeface="微软雅黑" panose="020B0503020204020204" pitchFamily="34" charset="-122"/>
              </a:rPr>
              <a:t>针对不同设备屏幕密度（如普通屏、</a:t>
            </a:r>
            <a:r>
              <a:rPr lang="en-US" altLang="zh-CN" dirty="0">
                <a:latin typeface="微软雅黑" panose="020B0503020204020204" pitchFamily="34" charset="-122"/>
                <a:ea typeface="微软雅黑" panose="020B0503020204020204" pitchFamily="34" charset="-122"/>
              </a:rPr>
              <a:t>Retina</a:t>
            </a:r>
            <a:r>
              <a:rPr lang="zh-CN" altLang="en-US" dirty="0">
                <a:latin typeface="微软雅黑" panose="020B0503020204020204" pitchFamily="34" charset="-122"/>
                <a:ea typeface="微软雅黑" panose="020B0503020204020204" pitchFamily="34" charset="-122"/>
              </a:rPr>
              <a:t>屏），提供适配的切图版本，移动端优先</a:t>
            </a:r>
            <a:r>
              <a:rPr lang="en-US" altLang="zh-CN" dirty="0">
                <a:latin typeface="微软雅黑" panose="020B0503020204020204" pitchFamily="34" charset="-122"/>
                <a:ea typeface="微软雅黑" panose="020B0503020204020204" pitchFamily="34" charset="-122"/>
              </a:rPr>
              <a:t>@2x</a:t>
            </a:r>
            <a:r>
              <a:rPr lang="zh-CN" altLang="en-US"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@3x</a:t>
            </a:r>
            <a:r>
              <a:rPr lang="zh-CN" altLang="en-US" dirty="0">
                <a:latin typeface="微软雅黑" panose="020B0503020204020204" pitchFamily="34" charset="-122"/>
                <a:ea typeface="微软雅黑" panose="020B0503020204020204" pitchFamily="34" charset="-122"/>
              </a:rPr>
              <a:t>，但要避免使用单一高分辨率切图适配所有设备，按设备类型动态加载对应倍率资源。</a:t>
            </a:r>
            <a:endParaRPr lang="en-US" altLang="zh-CN" dirty="0">
              <a:latin typeface="微软雅黑" panose="020B0503020204020204" pitchFamily="34" charset="-122"/>
              <a:ea typeface="微软雅黑" panose="020B0503020204020204" pitchFamily="34" charset="-122"/>
            </a:endParaRPr>
          </a:p>
          <a:p>
            <a:pPr marL="285750"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．压缩与优化工具</a:t>
            </a:r>
          </a:p>
          <a:p>
            <a:pPr marL="285750" indent="457200">
              <a:lnSpc>
                <a:spcPct val="150000"/>
              </a:lnSpc>
            </a:pPr>
            <a:r>
              <a:rPr lang="zh-CN" altLang="en-US" dirty="0">
                <a:latin typeface="微软雅黑" panose="020B0503020204020204" pitchFamily="34" charset="-122"/>
                <a:ea typeface="微软雅黑" panose="020B0503020204020204" pitchFamily="34" charset="-122"/>
              </a:rPr>
              <a:t>合理运用压缩与优化工具，能显著减少文件体积，提升图片加载速度，节省用户流量和设备存储空间。</a:t>
            </a: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Photoshop</a:t>
            </a:r>
          </a:p>
          <a:p>
            <a:pPr marL="285750"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Illustrator</a:t>
            </a:r>
          </a:p>
          <a:p>
            <a:pPr marL="285750"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3168E305-F1C9-488F-A2F4-54149A29DC1C}"/>
              </a:ext>
            </a:extLst>
          </p:cNvPr>
          <p:cNvPicPr>
            <a:picLocks noChangeAspect="1"/>
          </p:cNvPicPr>
          <p:nvPr/>
        </p:nvPicPr>
        <p:blipFill>
          <a:blip r:embed="rId3"/>
          <a:stretch>
            <a:fillRect/>
          </a:stretch>
        </p:blipFill>
        <p:spPr>
          <a:xfrm>
            <a:off x="3796056" y="4307242"/>
            <a:ext cx="2980952" cy="1904762"/>
          </a:xfrm>
          <a:prstGeom prst="rect">
            <a:avLst/>
          </a:prstGeom>
        </p:spPr>
      </p:pic>
      <p:pic>
        <p:nvPicPr>
          <p:cNvPr id="5" name="图片 4">
            <a:extLst>
              <a:ext uri="{FF2B5EF4-FFF2-40B4-BE49-F238E27FC236}">
                <a16:creationId xmlns:a16="http://schemas.microsoft.com/office/drawing/2014/main" id="{C8B87A84-F2DA-458F-9C34-3F76620D8001}"/>
              </a:ext>
            </a:extLst>
          </p:cNvPr>
          <p:cNvPicPr>
            <a:picLocks noChangeAspect="1"/>
          </p:cNvPicPr>
          <p:nvPr/>
        </p:nvPicPr>
        <p:blipFill>
          <a:blip r:embed="rId4"/>
          <a:stretch>
            <a:fillRect/>
          </a:stretch>
        </p:blipFill>
        <p:spPr>
          <a:xfrm>
            <a:off x="5953124" y="4300036"/>
            <a:ext cx="5532153" cy="1911967"/>
          </a:xfrm>
          <a:prstGeom prst="rect">
            <a:avLst/>
          </a:prstGeom>
        </p:spPr>
      </p:pic>
    </p:spTree>
    <p:extLst>
      <p:ext uri="{BB962C8B-B14F-4D97-AF65-F5344CB8AC3E}">
        <p14:creationId xmlns:p14="http://schemas.microsoft.com/office/powerpoint/2010/main" val="34093555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3089620" y="3929872"/>
            <a:ext cx="6765787"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solidFill>
                  <a:schemeClr val="tx1">
                    <a:lumMod val="75000"/>
                    <a:lumOff val="25000"/>
                  </a:schemeClr>
                </a:solidFill>
                <a:latin typeface="思源黑体" panose="020B0500000000000000" pitchFamily="34" charset="-122"/>
                <a:ea typeface="思源黑体" panose="020B0500000000000000" pitchFamily="34" charset="-122"/>
              </a:rPr>
              <a:t>动效制作</a:t>
            </a:r>
          </a:p>
        </p:txBody>
      </p:sp>
    </p:spTree>
    <p:extLst>
      <p:ext uri="{BB962C8B-B14F-4D97-AF65-F5344CB8AC3E}">
        <p14:creationId xmlns:p14="http://schemas.microsoft.com/office/powerpoint/2010/main" val="18798864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动效的作用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675809" y="1533478"/>
            <a:ext cx="10524652" cy="502939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在移动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界面设计中，动效是连接视觉呈现与用户体验的重要桥梁，其核心价值在于通过动态语言传递信息、优化交互，具体作用可归纳为以下四个方面：</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．引导用户操作</a:t>
            </a:r>
          </a:p>
          <a:p>
            <a:pPr indent="457200">
              <a:lnSpc>
                <a:spcPct val="150000"/>
              </a:lnSpc>
            </a:pPr>
            <a:r>
              <a:rPr lang="zh-CN" altLang="en-US" dirty="0">
                <a:latin typeface="微软雅黑" panose="020B0503020204020204" pitchFamily="34" charset="-122"/>
                <a:ea typeface="微软雅黑" panose="020B0503020204020204" pitchFamily="34" charset="-122"/>
              </a:rPr>
              <a:t>动效通过视觉焦点的动态变化，自然引导用户关注关键操作点或流程步骤，降低用户对功能的认知成本，尤其适用于新用户引导或复杂功能场景。</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．增强交互反馈</a:t>
            </a:r>
          </a:p>
          <a:p>
            <a:pPr indent="457200">
              <a:lnSpc>
                <a:spcPct val="150000"/>
              </a:lnSpc>
            </a:pPr>
            <a:r>
              <a:rPr lang="zh-CN" altLang="en-US" dirty="0">
                <a:latin typeface="微软雅黑" panose="020B0503020204020204" pitchFamily="34" charset="-122"/>
                <a:ea typeface="微软雅黑" panose="020B0503020204020204" pitchFamily="34" charset="-122"/>
              </a:rPr>
              <a:t>用户在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中执行点击、输入、滑动等操作时，动效是最直观的系统回应，能即时消除操作的不确定性，让用户明确感知操作是否生效及结果如何。</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．强化品牌记忆</a:t>
            </a:r>
          </a:p>
          <a:p>
            <a:pPr indent="457200">
              <a:lnSpc>
                <a:spcPct val="150000"/>
              </a:lnSpc>
            </a:pPr>
            <a:r>
              <a:rPr lang="zh-CN" altLang="en-US" dirty="0">
                <a:latin typeface="微软雅黑" panose="020B0503020204020204" pitchFamily="34" charset="-122"/>
                <a:ea typeface="微软雅黑" panose="020B0503020204020204" pitchFamily="34" charset="-122"/>
              </a:rPr>
              <a:t>动效的风格（如节奏、形态、色彩变化）是品牌调性的动态表达，通过差异化设计加深用户认知。</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．优化界面布局与层级</a:t>
            </a:r>
          </a:p>
          <a:p>
            <a:pPr indent="457200">
              <a:lnSpc>
                <a:spcPct val="150000"/>
              </a:lnSpc>
            </a:pPr>
            <a:r>
              <a:rPr lang="zh-CN" altLang="en-US" dirty="0">
                <a:latin typeface="微软雅黑" panose="020B0503020204020204" pitchFamily="34" charset="-122"/>
                <a:ea typeface="微软雅黑" panose="020B0503020204020204" pitchFamily="34" charset="-122"/>
              </a:rPr>
              <a:t>动效通过模拟物理空间运动规律，帮助用户理解界面元素的层级关系与布局逻辑，避免视觉混乱。</a:t>
            </a:r>
          </a:p>
        </p:txBody>
      </p:sp>
    </p:spTree>
    <p:extLst>
      <p:ext uri="{BB962C8B-B14F-4D97-AF65-F5344CB8AC3E}">
        <p14:creationId xmlns:p14="http://schemas.microsoft.com/office/powerpoint/2010/main" val="291336398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863186" y="1614187"/>
            <a:ext cx="1014989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在移动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界面设计中，动效根据其功能和应用场景，可以分为多种类型。以下是常见的动效分类及其典型应用：</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．状态转换动效</a:t>
            </a:r>
          </a:p>
          <a:p>
            <a:pPr indent="457200">
              <a:lnSpc>
                <a:spcPct val="150000"/>
              </a:lnSpc>
            </a:pPr>
            <a:r>
              <a:rPr lang="zh-CN" altLang="en-US" dirty="0">
                <a:latin typeface="微软雅黑" panose="020B0503020204020204" pitchFamily="34" charset="-122"/>
                <a:ea typeface="微软雅黑" panose="020B0503020204020204" pitchFamily="34" charset="-122"/>
              </a:rPr>
              <a:t>状态转换动效用于展示界面元素或系统状态的变化过程，让用户能够清晰地感知到状态的转变。</a:t>
            </a:r>
          </a:p>
        </p:txBody>
      </p:sp>
      <p:pic>
        <p:nvPicPr>
          <p:cNvPr id="3" name="图片 2">
            <a:extLst>
              <a:ext uri="{FF2B5EF4-FFF2-40B4-BE49-F238E27FC236}">
                <a16:creationId xmlns:a16="http://schemas.microsoft.com/office/drawing/2014/main" id="{B7438D01-78E4-4271-9D51-54CA4B3E556D}"/>
              </a:ext>
            </a:extLst>
          </p:cNvPr>
          <p:cNvPicPr>
            <a:picLocks noChangeAspect="1"/>
          </p:cNvPicPr>
          <p:nvPr/>
        </p:nvPicPr>
        <p:blipFill>
          <a:blip r:embed="rId3"/>
          <a:stretch>
            <a:fillRect/>
          </a:stretch>
        </p:blipFill>
        <p:spPr>
          <a:xfrm>
            <a:off x="2521235" y="3593163"/>
            <a:ext cx="7963818" cy="2447337"/>
          </a:xfrm>
          <a:prstGeom prst="rect">
            <a:avLst/>
          </a:prstGeom>
        </p:spPr>
      </p:pic>
    </p:spTree>
    <p:extLst>
      <p:ext uri="{BB962C8B-B14F-4D97-AF65-F5344CB8AC3E}">
        <p14:creationId xmlns:p14="http://schemas.microsoft.com/office/powerpoint/2010/main" val="217769667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863186" y="1614187"/>
            <a:ext cx="1014989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．页面转场动效</a:t>
            </a:r>
          </a:p>
          <a:p>
            <a:pPr indent="457200">
              <a:lnSpc>
                <a:spcPct val="150000"/>
              </a:lnSpc>
            </a:pPr>
            <a:r>
              <a:rPr lang="zh-CN" altLang="en-US" dirty="0">
                <a:latin typeface="微软雅黑" panose="020B0503020204020204" pitchFamily="34" charset="-122"/>
                <a:ea typeface="微软雅黑" panose="020B0503020204020204" pitchFamily="34" charset="-122"/>
              </a:rPr>
              <a:t>页面转场动效主要应用于页面之间的切换过程，通过不同的动画效果来实现页面之间的平滑过渡。常见的转场动效有淡入淡出、侧滑、翻转等。</a:t>
            </a:r>
          </a:p>
        </p:txBody>
      </p:sp>
      <p:pic>
        <p:nvPicPr>
          <p:cNvPr id="2" name="图片 1">
            <a:extLst>
              <a:ext uri="{FF2B5EF4-FFF2-40B4-BE49-F238E27FC236}">
                <a16:creationId xmlns:a16="http://schemas.microsoft.com/office/drawing/2014/main" id="{C1200CB9-9424-4C27-A08A-F8627926EF6C}"/>
              </a:ext>
            </a:extLst>
          </p:cNvPr>
          <p:cNvPicPr>
            <a:picLocks noChangeAspect="1"/>
          </p:cNvPicPr>
          <p:nvPr/>
        </p:nvPicPr>
        <p:blipFill>
          <a:blip r:embed="rId3"/>
          <a:stretch>
            <a:fillRect/>
          </a:stretch>
        </p:blipFill>
        <p:spPr>
          <a:xfrm>
            <a:off x="2577459" y="3076960"/>
            <a:ext cx="6129034" cy="3293859"/>
          </a:xfrm>
          <a:prstGeom prst="rect">
            <a:avLst/>
          </a:prstGeom>
        </p:spPr>
      </p:pic>
    </p:spTree>
    <p:extLst>
      <p:ext uri="{BB962C8B-B14F-4D97-AF65-F5344CB8AC3E}">
        <p14:creationId xmlns:p14="http://schemas.microsoft.com/office/powerpoint/2010/main" val="294251617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863186" y="1614187"/>
            <a:ext cx="1014989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．操作反馈动效</a:t>
            </a:r>
          </a:p>
          <a:p>
            <a:pPr indent="457200">
              <a:lnSpc>
                <a:spcPct val="150000"/>
              </a:lnSpc>
            </a:pPr>
            <a:r>
              <a:rPr lang="zh-CN" altLang="en-US" dirty="0">
                <a:latin typeface="微软雅黑" panose="020B0503020204020204" pitchFamily="34" charset="-122"/>
                <a:ea typeface="微软雅黑" panose="020B0503020204020204" pitchFamily="34" charset="-122"/>
              </a:rPr>
              <a:t>操作反馈动效当用户进行操作时，通过动效给予用户及时的反馈，让用户知道自己的操作是否被系统接收以及操作的结果。其动效目标在于增强用户对操作的确认感，减少用户的等待焦虑，提高用户的操作效率和满意度。</a:t>
            </a:r>
          </a:p>
        </p:txBody>
      </p:sp>
      <p:pic>
        <p:nvPicPr>
          <p:cNvPr id="3" name="图片 2">
            <a:extLst>
              <a:ext uri="{FF2B5EF4-FFF2-40B4-BE49-F238E27FC236}">
                <a16:creationId xmlns:a16="http://schemas.microsoft.com/office/drawing/2014/main" id="{143FE293-2694-45DC-9DED-14E59964881C}"/>
              </a:ext>
            </a:extLst>
          </p:cNvPr>
          <p:cNvPicPr>
            <a:picLocks noChangeAspect="1"/>
          </p:cNvPicPr>
          <p:nvPr/>
        </p:nvPicPr>
        <p:blipFill>
          <a:blip r:embed="rId3"/>
          <a:stretch>
            <a:fillRect/>
          </a:stretch>
        </p:blipFill>
        <p:spPr>
          <a:xfrm>
            <a:off x="2925156" y="3429000"/>
            <a:ext cx="5172456" cy="2979420"/>
          </a:xfrm>
          <a:prstGeom prst="rect">
            <a:avLst/>
          </a:prstGeom>
        </p:spPr>
      </p:pic>
    </p:spTree>
    <p:extLst>
      <p:ext uri="{BB962C8B-B14F-4D97-AF65-F5344CB8AC3E}">
        <p14:creationId xmlns:p14="http://schemas.microsoft.com/office/powerpoint/2010/main" val="228471116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863186" y="1614187"/>
            <a:ext cx="1014989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．系统状态动效</a:t>
            </a:r>
          </a:p>
          <a:p>
            <a:pPr indent="457200">
              <a:lnSpc>
                <a:spcPct val="150000"/>
              </a:lnSpc>
            </a:pPr>
            <a:r>
              <a:rPr lang="zh-CN" altLang="en-US" dirty="0">
                <a:latin typeface="微软雅黑" panose="020B0503020204020204" pitchFamily="34" charset="-122"/>
                <a:ea typeface="微软雅黑" panose="020B0503020204020204" pitchFamily="34" charset="-122"/>
              </a:rPr>
              <a:t>系统状态动效用于展示系统的整体状态，如加载状态、网络连接状态、电量状态等。通过动效可以让用户实时了解系统的运行情况。其动效目标在于避免用户在等待过程中产生焦虑和不确定性，让用户能够及时了解系统的状态和进度，从而更好地安排自己的操作。</a:t>
            </a:r>
          </a:p>
        </p:txBody>
      </p:sp>
      <p:pic>
        <p:nvPicPr>
          <p:cNvPr id="2" name="图片 1">
            <a:extLst>
              <a:ext uri="{FF2B5EF4-FFF2-40B4-BE49-F238E27FC236}">
                <a16:creationId xmlns:a16="http://schemas.microsoft.com/office/drawing/2014/main" id="{A560B9DF-0C33-434B-A1D5-2F16A69B2D37}"/>
              </a:ext>
            </a:extLst>
          </p:cNvPr>
          <p:cNvPicPr>
            <a:picLocks noChangeAspect="1"/>
          </p:cNvPicPr>
          <p:nvPr/>
        </p:nvPicPr>
        <p:blipFill>
          <a:blip r:embed="rId3"/>
          <a:stretch>
            <a:fillRect/>
          </a:stretch>
        </p:blipFill>
        <p:spPr>
          <a:xfrm>
            <a:off x="2577458" y="3530184"/>
            <a:ext cx="6076107" cy="3032683"/>
          </a:xfrm>
          <a:prstGeom prst="rect">
            <a:avLst/>
          </a:prstGeom>
        </p:spPr>
      </p:pic>
    </p:spTree>
    <p:extLst>
      <p:ext uri="{BB962C8B-B14F-4D97-AF65-F5344CB8AC3E}">
        <p14:creationId xmlns:p14="http://schemas.microsoft.com/office/powerpoint/2010/main" val="86724717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863186" y="1614187"/>
            <a:ext cx="1014989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．微交互动效</a:t>
            </a:r>
          </a:p>
          <a:p>
            <a:pPr indent="457200">
              <a:lnSpc>
                <a:spcPct val="150000"/>
              </a:lnSpc>
            </a:pPr>
            <a:r>
              <a:rPr lang="zh-CN" altLang="en-US" dirty="0">
                <a:latin typeface="微软雅黑" panose="020B0503020204020204" pitchFamily="34" charset="-122"/>
                <a:ea typeface="微软雅黑" panose="020B0503020204020204" pitchFamily="34" charset="-122"/>
              </a:rPr>
              <a:t>微交互动效主要应用于界面中的一些微小交互元素，如按钮、图标、菜单等。通过微交互动效可以增加这些元素的趣味性和互动性，提升用户体验。其动效目标在于让用户在与界面元素进行交互时感受到更加细腻和生动的反馈，增强用户对界面的好感度和使用欲望。</a:t>
            </a:r>
          </a:p>
        </p:txBody>
      </p:sp>
      <p:pic>
        <p:nvPicPr>
          <p:cNvPr id="3" name="图片 2">
            <a:extLst>
              <a:ext uri="{FF2B5EF4-FFF2-40B4-BE49-F238E27FC236}">
                <a16:creationId xmlns:a16="http://schemas.microsoft.com/office/drawing/2014/main" id="{ABC4A1D9-3BFD-4D63-9B71-BDC7CE87D201}"/>
              </a:ext>
            </a:extLst>
          </p:cNvPr>
          <p:cNvPicPr>
            <a:picLocks noChangeAspect="1"/>
          </p:cNvPicPr>
          <p:nvPr/>
        </p:nvPicPr>
        <p:blipFill>
          <a:blip r:embed="rId3"/>
          <a:stretch>
            <a:fillRect/>
          </a:stretch>
        </p:blipFill>
        <p:spPr>
          <a:xfrm>
            <a:off x="2700304" y="3429000"/>
            <a:ext cx="5172456" cy="2979420"/>
          </a:xfrm>
          <a:prstGeom prst="rect">
            <a:avLst/>
          </a:prstGeom>
        </p:spPr>
      </p:pic>
    </p:spTree>
    <p:extLst>
      <p:ext uri="{BB962C8B-B14F-4D97-AF65-F5344CB8AC3E}">
        <p14:creationId xmlns:p14="http://schemas.microsoft.com/office/powerpoint/2010/main" val="58108845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动效的设计原则</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在设计移动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动效时，必须遵循一定的原则，以确保动效既能提升用户体验，又不会影响性能或造成干扰。以下是核心设计原则：</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．功能性原则</a:t>
            </a:r>
          </a:p>
          <a:p>
            <a:pPr indent="457200">
              <a:lnSpc>
                <a:spcPct val="150000"/>
              </a:lnSpc>
            </a:pPr>
            <a:r>
              <a:rPr lang="zh-CN" altLang="en-US" dirty="0">
                <a:latin typeface="微软雅黑" panose="020B0503020204020204" pitchFamily="34" charset="-122"/>
                <a:ea typeface="微软雅黑" panose="020B0503020204020204" pitchFamily="34" charset="-122"/>
              </a:rPr>
              <a:t>动效设计必须服务于应用的核心功能，通过直观、有效的动效传达信息、引导操作，提升用户的使用效率和满意度。</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．一致性原则</a:t>
            </a:r>
          </a:p>
          <a:p>
            <a:pPr indent="457200">
              <a:lnSpc>
                <a:spcPct val="150000"/>
              </a:lnSpc>
            </a:pPr>
            <a:r>
              <a:rPr lang="zh-CN" altLang="en-US" dirty="0">
                <a:latin typeface="微软雅黑" panose="020B0503020204020204" pitchFamily="34" charset="-122"/>
                <a:ea typeface="微软雅黑" panose="020B0503020204020204" pitchFamily="34" charset="-122"/>
              </a:rPr>
              <a:t>在移动应用中，动效的一致性是构建用户信任与操作习惯的关键。它要求应用内的所有动效在视觉风格、交互逻辑和操作反馈上保持统一，同时与操作系统和其他主流应用的动效规范相协调。</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952811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20313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indent="457200" algn="just">
              <a:lnSpc>
                <a:spcPct val="150000"/>
              </a:lnSpc>
            </a:pP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本</a:t>
            </a:r>
            <a:r>
              <a:rPr lang="zh-CN" altLang="en-US" sz="1400" dirty="0" smtClean="0">
                <a:solidFill>
                  <a:schemeClr val="tx1">
                    <a:lumMod val="65000"/>
                    <a:lumOff val="35000"/>
                  </a:schemeClr>
                </a:solidFill>
                <a:latin typeface="思源黑体" panose="020B0500000000000000" pitchFamily="34" charset="-122"/>
                <a:ea typeface="思源黑体" panose="020B0500000000000000" pitchFamily="34" charset="-122"/>
                <a:sym typeface="+mn-lt"/>
              </a:rPr>
              <a:t>模块</a:t>
            </a:r>
            <a:r>
              <a:rPr lang="zh-CN" altLang="en-US" sz="1400" dirty="0" smtClean="0">
                <a:solidFill>
                  <a:schemeClr val="tx1">
                    <a:lumMod val="65000"/>
                    <a:lumOff val="35000"/>
                  </a:schemeClr>
                </a:solidFill>
                <a:latin typeface="思源黑体" panose="020B0500000000000000" pitchFamily="34" charset="-122"/>
                <a:ea typeface="思源黑体" panose="020B0500000000000000" pitchFamily="34" charset="-122"/>
                <a:sym typeface="+mn-lt"/>
              </a:rPr>
              <a:t>介绍</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了移动</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App</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界面设计中的界面标注、切图与动效相关知识，涵盖界面标注的内容、层级原则、规范及工具，切图的类型、命名规范与大小优化，动效的作用、类型和设计原则。通过体系化学习，能够掌握</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App</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界面从设计输出到交互增强全流程的专业技能，精准传递设计意图，提升界面开发还原度与用户交互体验 。</a:t>
            </a: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02939" y="342516"/>
            <a:ext cx="6106818" cy="678693"/>
            <a:chOff x="1502939" y="342516"/>
            <a:chExt cx="6106818" cy="678693"/>
          </a:xfrm>
        </p:grpSpPr>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移动</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界面设计</a:t>
              </a:r>
            </a:p>
          </p:txBody>
        </p:sp>
        <p:sp>
          <p:nvSpPr>
            <p:cNvPr id="7"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zh-CN" altLang="en-US" sz="1000" dirty="0">
                <a:solidFill>
                  <a:schemeClr val="bg1">
                    <a:lumMod val="65000"/>
                  </a:schemeClr>
                </a:solidFill>
                <a:latin typeface="思源黑体" panose="020B0500000000000000" pitchFamily="34" charset="-122"/>
                <a:ea typeface="思源黑体" panose="020B0500000000000000" pitchFamily="34" charset="-122"/>
              </a:endParaRPr>
            </a:p>
          </p:txBody>
        </p:sp>
      </p:gr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1083041" y="1623067"/>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动效的设计原则</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．自然隐喻原则</a:t>
            </a:r>
          </a:p>
          <a:p>
            <a:pPr indent="457200">
              <a:lnSpc>
                <a:spcPct val="150000"/>
              </a:lnSpc>
            </a:pPr>
            <a:r>
              <a:rPr lang="zh-CN" altLang="en-US" dirty="0">
                <a:latin typeface="微软雅黑" panose="020B0503020204020204" pitchFamily="34" charset="-122"/>
                <a:ea typeface="微软雅黑" panose="020B0503020204020204" pitchFamily="34" charset="-122"/>
              </a:rPr>
              <a:t>动效设计应借鉴自然界的物理规律和日常生活中的行为习惯，使用户能够凭借直觉理解动效的含义和操作方式，降低学习成本。</a:t>
            </a:r>
          </a:p>
        </p:txBody>
      </p:sp>
      <p:pic>
        <p:nvPicPr>
          <p:cNvPr id="2" name="图片 1">
            <a:extLst>
              <a:ext uri="{FF2B5EF4-FFF2-40B4-BE49-F238E27FC236}">
                <a16:creationId xmlns:a16="http://schemas.microsoft.com/office/drawing/2014/main" id="{E0929BEA-D045-439C-AC47-227C3E4221D4}"/>
              </a:ext>
            </a:extLst>
          </p:cNvPr>
          <p:cNvPicPr>
            <a:picLocks noChangeAspect="1"/>
          </p:cNvPicPr>
          <p:nvPr/>
        </p:nvPicPr>
        <p:blipFill>
          <a:blip r:embed="rId3"/>
          <a:stretch>
            <a:fillRect/>
          </a:stretch>
        </p:blipFill>
        <p:spPr>
          <a:xfrm>
            <a:off x="2577458" y="2926464"/>
            <a:ext cx="6660643" cy="3324434"/>
          </a:xfrm>
          <a:prstGeom prst="rect">
            <a:avLst/>
          </a:prstGeom>
        </p:spPr>
      </p:pic>
    </p:spTree>
    <p:extLst>
      <p:ext uri="{BB962C8B-B14F-4D97-AF65-F5344CB8AC3E}">
        <p14:creationId xmlns:p14="http://schemas.microsoft.com/office/powerpoint/2010/main" val="18184729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动效的设计原则</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98825" y="1611002"/>
            <a:ext cx="9478620" cy="461389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．轻量化设计原则</a:t>
            </a:r>
          </a:p>
          <a:p>
            <a:pPr indent="457200">
              <a:lnSpc>
                <a:spcPct val="150000"/>
              </a:lnSpc>
            </a:pPr>
            <a:r>
              <a:rPr lang="zh-CN" altLang="en-US" dirty="0">
                <a:latin typeface="微软雅黑" panose="020B0503020204020204" pitchFamily="34" charset="-122"/>
                <a:ea typeface="微软雅黑" panose="020B0503020204020204" pitchFamily="34" charset="-122"/>
              </a:rPr>
              <a:t>在移动设备上，动效设计应注重简洁、高效，避免过度复杂或冗长的动画，以减少对用户注意力的分散和系统资源的消耗。</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．性能可行性原则</a:t>
            </a:r>
          </a:p>
          <a:p>
            <a:pPr indent="457200">
              <a:lnSpc>
                <a:spcPct val="150000"/>
              </a:lnSpc>
            </a:pPr>
            <a:r>
              <a:rPr lang="zh-CN" altLang="en-US" dirty="0">
                <a:latin typeface="微软雅黑" panose="020B0503020204020204" pitchFamily="34" charset="-122"/>
                <a:ea typeface="微软雅黑" panose="020B0503020204020204" pitchFamily="34" charset="-122"/>
              </a:rPr>
              <a:t>动效设计必须考虑移动设备的性能限制，确保在不同配置的设备上都能流畅运行，避免因动效卡顿或掉帧而影响用户体验。</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．引导注意力原则</a:t>
            </a:r>
          </a:p>
          <a:p>
            <a:pPr indent="457200">
              <a:lnSpc>
                <a:spcPct val="150000"/>
              </a:lnSpc>
            </a:pPr>
            <a:r>
              <a:rPr lang="zh-CN" altLang="en-US" dirty="0">
                <a:latin typeface="微软雅黑" panose="020B0503020204020204" pitchFamily="34" charset="-122"/>
                <a:ea typeface="微软雅黑" panose="020B0503020204020204" pitchFamily="34" charset="-122"/>
              </a:rPr>
              <a:t>动效设计应能够引导用户的视线，突出重要信息，帮助用户快速找到所需内容，提升信息获取效率。</a:t>
            </a:r>
            <a:endParaRPr lang="en-US" altLang="zh-CN"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6557798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动效的设计原则</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402712"/>
            <a:ext cx="9478620"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．无障碍原则</a:t>
            </a:r>
          </a:p>
          <a:p>
            <a:pPr indent="457200">
              <a:lnSpc>
                <a:spcPct val="150000"/>
              </a:lnSpc>
            </a:pPr>
            <a:r>
              <a:rPr lang="zh-CN" altLang="en-US" dirty="0">
                <a:latin typeface="微软雅黑" panose="020B0503020204020204" pitchFamily="34" charset="-122"/>
                <a:ea typeface="微软雅黑" panose="020B0503020204020204" pitchFamily="34" charset="-122"/>
              </a:rPr>
              <a:t>无障碍原则要求动效设计充分考虑不同能力用户的需求，确保各类用户（包括残障人士）都能顺畅、舒适地使用应用，提升应用的包容性和可用性。</a:t>
            </a:r>
          </a:p>
          <a:p>
            <a:pPr indent="457200">
              <a:lnSpc>
                <a:spcPct val="150000"/>
              </a:lnSpc>
            </a:pPr>
            <a:endParaRPr lang="zh-CN" altLang="en-US"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E5B9AE96-600D-4D6B-9EE8-8CF395DAA7AF}"/>
              </a:ext>
            </a:extLst>
          </p:cNvPr>
          <p:cNvPicPr>
            <a:picLocks noChangeAspect="1"/>
          </p:cNvPicPr>
          <p:nvPr/>
        </p:nvPicPr>
        <p:blipFill>
          <a:blip r:embed="rId3"/>
          <a:stretch>
            <a:fillRect/>
          </a:stretch>
        </p:blipFill>
        <p:spPr>
          <a:xfrm>
            <a:off x="2433259" y="2929098"/>
            <a:ext cx="6459952" cy="3471701"/>
          </a:xfrm>
          <a:prstGeom prst="rect">
            <a:avLst/>
          </a:prstGeom>
        </p:spPr>
      </p:pic>
    </p:spTree>
    <p:extLst>
      <p:ext uri="{BB962C8B-B14F-4D97-AF65-F5344CB8AC3E}">
        <p14:creationId xmlns:p14="http://schemas.microsoft.com/office/powerpoint/2010/main" val="17369263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3089620" y="3929872"/>
            <a:ext cx="6765787"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latin typeface="思源黑体" panose="020B0500000000000000" pitchFamily="34" charset="-122"/>
                <a:ea typeface="思源黑体" panose="020B0500000000000000" pitchFamily="34" charset="-122"/>
              </a:rPr>
              <a:t>课堂演练</a:t>
            </a:r>
          </a:p>
        </p:txBody>
      </p:sp>
    </p:spTree>
    <p:extLst>
      <p:ext uri="{BB962C8B-B14F-4D97-AF65-F5344CB8AC3E}">
        <p14:creationId xmlns:p14="http://schemas.microsoft.com/office/powerpoint/2010/main" val="271416126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7.4.1  AI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赋能灵感生成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2393676"/>
            <a:ext cx="9478620"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本小节将制作利用</a:t>
            </a:r>
            <a:r>
              <a:rPr lang="en-US" altLang="zh-CN" dirty="0" err="1">
                <a:latin typeface="微软雅黑" panose="020B0503020204020204" pitchFamily="34" charset="-122"/>
                <a:ea typeface="微软雅黑" panose="020B0503020204020204" pitchFamily="34" charset="-122"/>
              </a:rPr>
              <a:t>DeepSeek</a:t>
            </a:r>
            <a:r>
              <a:rPr lang="zh-CN" altLang="en-US" dirty="0">
                <a:latin typeface="微软雅黑" panose="020B0503020204020204" pitchFamily="34" charset="-122"/>
                <a:ea typeface="微软雅黑" panose="020B0503020204020204" pitchFamily="34" charset="-122"/>
              </a:rPr>
              <a:t>策划加载动效的视觉设计方案。</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打开</a:t>
            </a:r>
            <a:r>
              <a:rPr lang="en-US" altLang="zh-CN" dirty="0" err="1">
                <a:latin typeface="微软雅黑" panose="020B0503020204020204" pitchFamily="34" charset="-122"/>
                <a:ea typeface="微软雅黑" panose="020B0503020204020204" pitchFamily="34" charset="-122"/>
              </a:rPr>
              <a:t>DeepSeek</a:t>
            </a:r>
            <a:r>
              <a:rPr lang="zh-CN" altLang="en-US" dirty="0">
                <a:latin typeface="微软雅黑" panose="020B0503020204020204" pitchFamily="34" charset="-122"/>
                <a:ea typeface="微软雅黑" panose="020B0503020204020204" pitchFamily="34" charset="-122"/>
              </a:rPr>
              <a:t>中，进入操作界面，输入提示词：“策划一个极简风格的火箭加载动效，用于儿童教育类 </a:t>
            </a:r>
            <a:r>
              <a:rPr lang="en-US" altLang="zh-CN" dirty="0">
                <a:latin typeface="微软雅黑" panose="020B0503020204020204" pitchFamily="34" charset="-122"/>
                <a:ea typeface="微软雅黑" panose="020B0503020204020204" pitchFamily="34" charset="-122"/>
              </a:rPr>
              <a:t>App </a:t>
            </a:r>
            <a:r>
              <a:rPr lang="zh-CN" altLang="en-US" dirty="0">
                <a:latin typeface="微软雅黑" panose="020B0503020204020204" pitchFamily="34" charset="-122"/>
                <a:ea typeface="微软雅黑" panose="020B0503020204020204" pitchFamily="34" charset="-122"/>
              </a:rPr>
              <a:t>的资源加载页，要求色彩明亮，火箭造型圆润可爱，请生成适合的图像生成方案，以及图像提示词”。</a:t>
            </a:r>
          </a:p>
          <a:p>
            <a:pPr indent="457200">
              <a:lnSpc>
                <a:spcPct val="150000"/>
              </a:lnSpc>
            </a:pPr>
            <a:r>
              <a:rPr lang="zh-CN" altLang="en-US" dirty="0">
                <a:latin typeface="微软雅黑" panose="020B0503020204020204" pitchFamily="34" charset="-122"/>
                <a:ea typeface="微软雅黑" panose="020B0503020204020204" pitchFamily="34" charset="-122"/>
              </a:rPr>
              <a:t>单击 “发送”按钮。</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4533449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绘制加载动效素材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98825" y="1614187"/>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本小节将绘制加载动效素材。使用即梦</a:t>
            </a:r>
            <a:r>
              <a:rPr lang="en-US" altLang="zh-CN">
                <a:latin typeface="微软雅黑" panose="020B0503020204020204" pitchFamily="34" charset="-122"/>
                <a:ea typeface="微软雅黑" panose="020B0503020204020204" pitchFamily="34" charset="-122"/>
              </a:rPr>
              <a:t>AI</a:t>
            </a:r>
            <a:r>
              <a:rPr lang="zh-CN" altLang="en-US">
                <a:latin typeface="微软雅黑" panose="020B0503020204020204" pitchFamily="34" charset="-122"/>
                <a:ea typeface="微软雅黑" panose="020B0503020204020204" pitchFamily="34" charset="-122"/>
              </a:rPr>
              <a:t>生成素材，置入</a:t>
            </a:r>
            <a:r>
              <a:rPr lang="en-US" altLang="zh-CN">
                <a:latin typeface="微软雅黑" panose="020B0503020204020204" pitchFamily="34" charset="-122"/>
                <a:ea typeface="微软雅黑" panose="020B0503020204020204" pitchFamily="34" charset="-122"/>
              </a:rPr>
              <a:t>Illustrator</a:t>
            </a:r>
            <a:r>
              <a:rPr lang="zh-CN" altLang="en-US">
                <a:latin typeface="微软雅黑" panose="020B0503020204020204" pitchFamily="34" charset="-122"/>
                <a:ea typeface="微软雅黑" panose="020B0503020204020204" pitchFamily="34" charset="-122"/>
              </a:rPr>
              <a:t>中，通过弯度钢笔工具、钢笔工具、矩形工具以及椭圆工具等绘制火箭主体效果。</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B49C7C5F-BC34-4FAD-93E9-1B6572CB2CD6}"/>
              </a:ext>
            </a:extLst>
          </p:cNvPr>
          <p:cNvPicPr>
            <a:picLocks noChangeAspect="1"/>
          </p:cNvPicPr>
          <p:nvPr/>
        </p:nvPicPr>
        <p:blipFill>
          <a:blip r:embed="rId3"/>
          <a:stretch>
            <a:fillRect/>
          </a:stretch>
        </p:blipFill>
        <p:spPr>
          <a:xfrm>
            <a:off x="1683804" y="3081572"/>
            <a:ext cx="8824391" cy="3049797"/>
          </a:xfrm>
          <a:prstGeom prst="rect">
            <a:avLst/>
          </a:prstGeom>
        </p:spPr>
      </p:pic>
    </p:spTree>
    <p:extLst>
      <p:ext uri="{BB962C8B-B14F-4D97-AF65-F5344CB8AC3E}">
        <p14:creationId xmlns:p14="http://schemas.microsoft.com/office/powerpoint/2010/main" val="366674903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制作加载动效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98825" y="1614187"/>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本小节将绘制加载动效效果。将利用</a:t>
            </a:r>
            <a:r>
              <a:rPr lang="en-US" altLang="zh-CN">
                <a:latin typeface="微软雅黑" panose="020B0503020204020204" pitchFamily="34" charset="-122"/>
                <a:ea typeface="微软雅黑" panose="020B0503020204020204" pitchFamily="34" charset="-122"/>
              </a:rPr>
              <a:t>Illustrator</a:t>
            </a:r>
            <a:r>
              <a:rPr lang="zh-CN" altLang="en-US">
                <a:latin typeface="微软雅黑" panose="020B0503020204020204" pitchFamily="34" charset="-122"/>
                <a:ea typeface="微软雅黑" panose="020B0503020204020204" pitchFamily="34" charset="-122"/>
              </a:rPr>
              <a:t>绘制的插画素材在</a:t>
            </a:r>
            <a:r>
              <a:rPr lang="en-US" altLang="zh-CN">
                <a:latin typeface="微软雅黑" panose="020B0503020204020204" pitchFamily="34" charset="-122"/>
                <a:ea typeface="微软雅黑" panose="020B0503020204020204" pitchFamily="34" charset="-122"/>
              </a:rPr>
              <a:t>Photoshop</a:t>
            </a:r>
            <a:r>
              <a:rPr lang="zh-CN" altLang="en-US">
                <a:latin typeface="微软雅黑" panose="020B0503020204020204" pitchFamily="34" charset="-122"/>
                <a:ea typeface="微软雅黑" panose="020B0503020204020204" pitchFamily="34" charset="-122"/>
              </a:rPr>
              <a:t>中打开，通过时间轴面板完成动效的制作。</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2AD103F6-1ED9-4DF9-BBDD-9B8A3606CA64}"/>
              </a:ext>
            </a:extLst>
          </p:cNvPr>
          <p:cNvPicPr>
            <a:picLocks noChangeAspect="1"/>
          </p:cNvPicPr>
          <p:nvPr/>
        </p:nvPicPr>
        <p:blipFill>
          <a:blip r:embed="rId3"/>
          <a:stretch>
            <a:fillRect/>
          </a:stretch>
        </p:blipFill>
        <p:spPr>
          <a:xfrm>
            <a:off x="1690230" y="2901289"/>
            <a:ext cx="8495810" cy="2936236"/>
          </a:xfrm>
          <a:prstGeom prst="rect">
            <a:avLst/>
          </a:prstGeom>
        </p:spPr>
      </p:pic>
    </p:spTree>
    <p:extLst>
      <p:ext uri="{BB962C8B-B14F-4D97-AF65-F5344CB8AC3E}">
        <p14:creationId xmlns:p14="http://schemas.microsoft.com/office/powerpoint/2010/main" val="373915357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BBECD67F-AE3E-4E49-A78C-A5DA12BC0D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95"/>
            <a:ext cx="12192000" cy="6855209"/>
          </a:xfrm>
          <a:prstGeom prst="rect">
            <a:avLst/>
          </a:prstGeom>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带着收获，再出发</a:t>
            </a:r>
          </a:p>
        </p:txBody>
      </p:sp>
      <p:sp>
        <p:nvSpPr>
          <p:cNvPr id="27" name="PA_文本框 3"/>
          <p:cNvSpPr txBox="1"/>
          <p:nvPr>
            <p:custDataLst>
              <p:tags r:id="rId1"/>
            </p:custDataLst>
          </p:nvPr>
        </p:nvSpPr>
        <p:spPr>
          <a:xfrm>
            <a:off x="2008707" y="2218781"/>
            <a:ext cx="403790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WITH GAINS, MOVE FORWARD</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pic>
        <p:nvPicPr>
          <p:cNvPr id="24" name="图片 23">
            <a:extLst>
              <a:ext uri="{FF2B5EF4-FFF2-40B4-BE49-F238E27FC236}">
                <a16:creationId xmlns:a16="http://schemas.microsoft.com/office/drawing/2014/main" id="{3F0959C6-5B4F-4230-962A-B3105CF810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3307602" y="3947311"/>
            <a:ext cx="6061250"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solidFill>
                  <a:schemeClr val="tx1">
                    <a:lumMod val="75000"/>
                    <a:lumOff val="25000"/>
                  </a:schemeClr>
                </a:solidFill>
                <a:latin typeface="思源黑体" panose="020B0500000000000000" pitchFamily="34" charset="-122"/>
                <a:ea typeface="思源黑体" panose="020B0500000000000000" pitchFamily="34" charset="-122"/>
              </a:rPr>
              <a:t>界面标注</a:t>
            </a:r>
          </a:p>
        </p:txBody>
      </p:sp>
    </p:spTree>
    <p:extLst>
      <p:ext uri="{BB962C8B-B14F-4D97-AF65-F5344CB8AC3E}">
        <p14:creationId xmlns:p14="http://schemas.microsoft.com/office/powerpoint/2010/main" val="348879451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界面标注内容</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36769" y="1636559"/>
            <a:ext cx="9478620"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界面标注内容是</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界面标注的核心，涵盖了界面设计中所有需要传递给开发的关键信息，这些信息直接影响着</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界面的最终呈现效果。通常情况下，界面标注的内容，主要包含以下几个方面：</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．尺寸信息</a:t>
            </a:r>
          </a:p>
          <a:p>
            <a:pPr indent="457200">
              <a:lnSpc>
                <a:spcPct val="150000"/>
              </a:lnSpc>
            </a:pPr>
            <a:r>
              <a:rPr lang="zh-CN" altLang="en-US" dirty="0">
                <a:latin typeface="微软雅黑" panose="020B0503020204020204" pitchFamily="34" charset="-122"/>
                <a:ea typeface="微软雅黑" panose="020B0503020204020204" pitchFamily="34" charset="-122"/>
              </a:rPr>
              <a:t>尺寸是界面元素呈现的基础，精确的尺寸标注能够保障各元素在界面中的合理布局与协调呈现。</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．字体属性</a:t>
            </a:r>
          </a:p>
          <a:p>
            <a:pPr indent="457200">
              <a:lnSpc>
                <a:spcPct val="150000"/>
              </a:lnSpc>
            </a:pPr>
            <a:r>
              <a:rPr lang="zh-CN" altLang="en-US" dirty="0">
                <a:latin typeface="微软雅黑" panose="020B0503020204020204" pitchFamily="34" charset="-122"/>
                <a:ea typeface="微软雅黑" panose="020B0503020204020204" pitchFamily="34" charset="-122"/>
              </a:rPr>
              <a:t>文字作为界面传递信息的重要载体，其各项属性的准确标注对界面的可读性与美观性至关重要。</a:t>
            </a:r>
          </a:p>
          <a:p>
            <a:pPr indent="457200">
              <a:lnSpc>
                <a:spcPct val="150000"/>
              </a:lnSpc>
            </a:pP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981191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界面标注内容</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36769" y="1636559"/>
            <a:ext cx="9478620"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．间距参数</a:t>
            </a:r>
          </a:p>
          <a:p>
            <a:pPr indent="457200">
              <a:lnSpc>
                <a:spcPct val="150000"/>
              </a:lnSpc>
            </a:pPr>
            <a:r>
              <a:rPr lang="zh-CN" altLang="en-US" dirty="0">
                <a:latin typeface="微软雅黑" panose="020B0503020204020204" pitchFamily="34" charset="-122"/>
                <a:ea typeface="微软雅黑" panose="020B0503020204020204" pitchFamily="34" charset="-122"/>
              </a:rPr>
              <a:t>间距的合理设置能够优化界面元素之间的空间关系，提升界面整体的视觉舒适度与信息层次感。</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．颜色参数</a:t>
            </a:r>
          </a:p>
          <a:p>
            <a:pPr indent="457200">
              <a:lnSpc>
                <a:spcPct val="150000"/>
              </a:lnSpc>
            </a:pPr>
            <a:r>
              <a:rPr lang="zh-CN" altLang="en-US" dirty="0">
                <a:latin typeface="微软雅黑" panose="020B0503020204020204" pitchFamily="34" charset="-122"/>
                <a:ea typeface="微软雅黑" panose="020B0503020204020204" pitchFamily="34" charset="-122"/>
              </a:rPr>
              <a:t>颜色是界面视觉传达的核心要素之一，准确的颜色标注能够塑造统一且富有吸引力的界面视觉风格</a:t>
            </a:r>
          </a:p>
          <a:p>
            <a:pPr indent="457200">
              <a:lnSpc>
                <a:spcPct val="150000"/>
              </a:lnSpc>
            </a:pP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11D08D32-DD4F-4248-9796-DB8DDAED84DD}"/>
              </a:ext>
            </a:extLst>
          </p:cNvPr>
          <p:cNvPicPr>
            <a:picLocks noChangeAspect="1"/>
          </p:cNvPicPr>
          <p:nvPr/>
        </p:nvPicPr>
        <p:blipFill>
          <a:blip r:embed="rId3"/>
          <a:stretch>
            <a:fillRect/>
          </a:stretch>
        </p:blipFill>
        <p:spPr>
          <a:xfrm>
            <a:off x="3990364" y="4197631"/>
            <a:ext cx="3971429" cy="2047619"/>
          </a:xfrm>
          <a:prstGeom prst="rect">
            <a:avLst/>
          </a:prstGeom>
        </p:spPr>
      </p:pic>
    </p:spTree>
    <p:extLst>
      <p:ext uri="{BB962C8B-B14F-4D97-AF65-F5344CB8AC3E}">
        <p14:creationId xmlns:p14="http://schemas.microsoft.com/office/powerpoint/2010/main" val="371887319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界面标注层级原则</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8" y="1745301"/>
            <a:ext cx="8900235" cy="378289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在移动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界面设计中，元素众多且功能逻辑复杂，若标注缺乏层级，会导致开发人员在海量信息中难以定位核心内容，进而影响开发进度和还原质量。具体而言，界面标注层级原则主要包括以下几个方面：</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．整体布局层级</a:t>
            </a:r>
          </a:p>
          <a:p>
            <a:pPr indent="457200">
              <a:lnSpc>
                <a:spcPct val="150000"/>
              </a:lnSpc>
            </a:pPr>
            <a:r>
              <a:rPr lang="zh-CN" altLang="en-US" dirty="0">
                <a:latin typeface="微软雅黑" panose="020B0503020204020204" pitchFamily="34" charset="-122"/>
                <a:ea typeface="微软雅黑" panose="020B0503020204020204" pitchFamily="34" charset="-122"/>
              </a:rPr>
              <a:t>整体布局层级是界面标注的基础框架，它围绕</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界面的整体结构进行标注，以此确保开发人员能够率先把握界面的宏观布局逻辑。</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．元素重要性层级</a:t>
            </a:r>
          </a:p>
          <a:p>
            <a:pPr indent="457200">
              <a:lnSpc>
                <a:spcPct val="150000"/>
              </a:lnSpc>
            </a:pPr>
            <a:r>
              <a:rPr lang="zh-CN" altLang="en-US" dirty="0">
                <a:latin typeface="微软雅黑" panose="020B0503020204020204" pitchFamily="34" charset="-122"/>
                <a:ea typeface="微软雅黑" panose="020B0503020204020204" pitchFamily="34" charset="-122"/>
              </a:rPr>
              <a:t>元素重要性层级是根据元素在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界面中的功能重要程度进行优先级标注，目的是确保开发人员优先关注并实现关键元素。</a:t>
            </a:r>
          </a:p>
        </p:txBody>
      </p:sp>
    </p:spTree>
    <p:extLst>
      <p:ext uri="{BB962C8B-B14F-4D97-AF65-F5344CB8AC3E}">
        <p14:creationId xmlns:p14="http://schemas.microsoft.com/office/powerpoint/2010/main" val="8309844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界面标注层级原则</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8" y="1745301"/>
            <a:ext cx="8900235"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．交互逻辑层级</a:t>
            </a:r>
          </a:p>
          <a:p>
            <a:pPr indent="457200">
              <a:lnSpc>
                <a:spcPct val="150000"/>
              </a:lnSpc>
            </a:pPr>
            <a:r>
              <a:rPr lang="zh-CN" altLang="en-US" dirty="0">
                <a:latin typeface="微软雅黑" panose="020B0503020204020204" pitchFamily="34" charset="-122"/>
                <a:ea typeface="微软雅黑" panose="020B0503020204020204" pitchFamily="34" charset="-122"/>
              </a:rPr>
              <a:t>交互逻辑层级聚焦于界面中元素的交互行为和逻辑关系，按照交互的复杂程度和重要性进行标注，帮助开发人员清晰理解元素的交互机制。</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．视觉表现层级</a:t>
            </a:r>
          </a:p>
          <a:p>
            <a:pPr indent="457200">
              <a:lnSpc>
                <a:spcPct val="150000"/>
              </a:lnSpc>
            </a:pPr>
            <a:r>
              <a:rPr lang="zh-CN" altLang="en-US" dirty="0">
                <a:latin typeface="微软雅黑" panose="020B0503020204020204" pitchFamily="34" charset="-122"/>
                <a:ea typeface="微软雅黑" panose="020B0503020204020204" pitchFamily="34" charset="-122"/>
              </a:rPr>
              <a:t>视觉表现层级关注元素的视觉呈现效果，按照视觉的突出程度和影响范围进行标注，以保证界面的视觉一致性和美观度。这一层级需要标注元素的视觉属性，如颜色、字体、阴影、透明度等，并且要体现出视觉上的层级关系。</a:t>
            </a:r>
          </a:p>
        </p:txBody>
      </p:sp>
    </p:spTree>
    <p:extLst>
      <p:ext uri="{BB962C8B-B14F-4D97-AF65-F5344CB8AC3E}">
        <p14:creationId xmlns:p14="http://schemas.microsoft.com/office/powerpoint/2010/main" val="241227836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界面标注规范</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36769" y="1636559"/>
            <a:ext cx="9478620" cy="544488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在移动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开发流程中，精准规范的标注能减少沟通成本、避免还原偏差，最终保障用户体验的一致性。以下从颜色选择、标注方式、精度标准三个核心维度展开说明：</a:t>
            </a:r>
          </a:p>
          <a:p>
            <a:pPr indent="457200">
              <a:lnSpc>
                <a:spcPct val="150000"/>
              </a:lnSpc>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．颜色选择</a:t>
            </a:r>
          </a:p>
          <a:p>
            <a:pPr indent="457200">
              <a:lnSpc>
                <a:spcPct val="150000"/>
              </a:lnSpc>
            </a:pPr>
            <a:r>
              <a:rPr lang="zh-CN" altLang="en-US" dirty="0">
                <a:latin typeface="微软雅黑" panose="020B0503020204020204" pitchFamily="34" charset="-122"/>
                <a:ea typeface="微软雅黑" panose="020B0503020204020204" pitchFamily="34" charset="-122"/>
              </a:rPr>
              <a:t>标注的颜色需满足辨识度高、无歧义、不干扰设计稿本身的原则，同时需考虑团队协作习惯和工具特性。</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）基础标注色</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）特殊场景适配</a:t>
            </a:r>
          </a:p>
          <a:p>
            <a:pPr indent="457200">
              <a:lnSpc>
                <a:spcPct val="150000"/>
              </a:lnSpc>
            </a:pPr>
            <a:r>
              <a:rPr lang="zh-CN" altLang="en-US" dirty="0">
                <a:latin typeface="微软雅黑" panose="020B0503020204020204" pitchFamily="34" charset="-122"/>
                <a:ea typeface="微软雅黑" panose="020B0503020204020204" pitchFamily="34" charset="-122"/>
              </a:rPr>
              <a:t>标注需遵循“开发视角优先”，即标注的逻辑与开发实现的思路一致，避免冗余或遗漏关键信息。</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）尺寸标注</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）属性标注</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）分组标注</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744247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2899</Words>
  <Application>Microsoft Office PowerPoint</Application>
  <PresentationFormat>宽屏</PresentationFormat>
  <Paragraphs>267</Paragraphs>
  <Slides>37</Slides>
  <Notes>37</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37</vt:i4>
      </vt:variant>
    </vt:vector>
  </HeadingPairs>
  <TitlesOfParts>
    <vt:vector size="51" baseType="lpstr">
      <vt:lpstr>Lato Light</vt:lpstr>
      <vt:lpstr>Montserrat Hairline</vt:lpstr>
      <vt:lpstr>Poppins Light</vt:lpstr>
      <vt:lpstr>等线</vt:lpstr>
      <vt:lpstr>等线 Light</vt:lpstr>
      <vt:lpstr>思源黑体</vt:lpstr>
      <vt:lpstr>宋体</vt:lpstr>
      <vt:lpstr>微软雅黑</vt:lpstr>
      <vt:lpstr>Arial</vt:lpstr>
      <vt:lpstr>Calibri</vt:lpstr>
      <vt:lpstr>Calibri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移动APP界面设计</dc:title>
  <dc:creator/>
  <cp:keywords>移动APP界面设计</cp:keywords>
  <cp:lastModifiedBy/>
  <cp:revision>2</cp:revision>
  <dcterms:created xsi:type="dcterms:W3CDTF">2021-05-01T02:52:20Z</dcterms:created>
  <dcterms:modified xsi:type="dcterms:W3CDTF">2026-02-26T07:19:40Z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