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3.xml" ContentType="application/vnd.openxmlformats-officedocument.presentationml.tags+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45"/>
  </p:notesMasterIdLst>
  <p:handoutMasterIdLst>
    <p:handoutMasterId r:id="rId46"/>
  </p:handoutMasterIdLst>
  <p:sldIdLst>
    <p:sldId id="447" r:id="rId3"/>
    <p:sldId id="448" r:id="rId4"/>
    <p:sldId id="340" r:id="rId5"/>
    <p:sldId id="449" r:id="rId6"/>
    <p:sldId id="461" r:id="rId7"/>
    <p:sldId id="654" r:id="rId8"/>
    <p:sldId id="713" r:id="rId9"/>
    <p:sldId id="714" r:id="rId10"/>
    <p:sldId id="708" r:id="rId11"/>
    <p:sldId id="460" r:id="rId12"/>
    <p:sldId id="407" r:id="rId13"/>
    <p:sldId id="697" r:id="rId14"/>
    <p:sldId id="715" r:id="rId15"/>
    <p:sldId id="698" r:id="rId16"/>
    <p:sldId id="716" r:id="rId17"/>
    <p:sldId id="717" r:id="rId18"/>
    <p:sldId id="615" r:id="rId19"/>
    <p:sldId id="602" r:id="rId20"/>
    <p:sldId id="702" r:id="rId21"/>
    <p:sldId id="718" r:id="rId22"/>
    <p:sldId id="685" r:id="rId23"/>
    <p:sldId id="686" r:id="rId24"/>
    <p:sldId id="719" r:id="rId25"/>
    <p:sldId id="720" r:id="rId26"/>
    <p:sldId id="687" r:id="rId27"/>
    <p:sldId id="721" r:id="rId28"/>
    <p:sldId id="689" r:id="rId29"/>
    <p:sldId id="690" r:id="rId30"/>
    <p:sldId id="691" r:id="rId31"/>
    <p:sldId id="722" r:id="rId32"/>
    <p:sldId id="693" r:id="rId33"/>
    <p:sldId id="694" r:id="rId34"/>
    <p:sldId id="695" r:id="rId35"/>
    <p:sldId id="631" r:id="rId36"/>
    <p:sldId id="632" r:id="rId37"/>
    <p:sldId id="675" r:id="rId38"/>
    <p:sldId id="709" r:id="rId39"/>
    <p:sldId id="710" r:id="rId40"/>
    <p:sldId id="711" r:id="rId41"/>
    <p:sldId id="674" r:id="rId42"/>
    <p:sldId id="712" r:id="rId43"/>
    <p:sldId id="372" r:id="rId44"/>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6318" autoAdjust="0"/>
  </p:normalViewPr>
  <p:slideViewPr>
    <p:cSldViewPr snapToGrid="0">
      <p:cViewPr varScale="1">
        <p:scale>
          <a:sx n="69" d="100"/>
          <a:sy n="69" d="100"/>
        </p:scale>
        <p:origin x="756"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52" d="100"/>
        <a:sy n="152" d="100"/>
      </p:scale>
      <p:origin x="0" y="-2354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2026/2/26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2026/2/26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CC87DD-2A3B-4DBC-BAC2-9F377A6F6D95}" type="slidenum">
              <a:rPr lang="zh-CN" altLang="en-US" smtClean="0"/>
              <a:t>1</a:t>
            </a:fld>
            <a:endParaRPr lang="zh-CN" altLang="en-US"/>
          </a:p>
        </p:txBody>
      </p:sp>
    </p:spTree>
    <p:extLst>
      <p:ext uri="{BB962C8B-B14F-4D97-AF65-F5344CB8AC3E}">
        <p14:creationId xmlns:p14="http://schemas.microsoft.com/office/powerpoint/2010/main" val="2775707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7013510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29872114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20954801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38635110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32077264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5250960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347874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24952767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2851561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6358244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14781989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5255670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22945768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36616477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6380735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8280672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20048668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0382907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1507131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5879760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39702497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992564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32</a:t>
            </a:fld>
            <a:endParaRPr lang="zh-CN" altLang="en-US"/>
          </a:p>
        </p:txBody>
      </p:sp>
    </p:spTree>
    <p:extLst>
      <p:ext uri="{BB962C8B-B14F-4D97-AF65-F5344CB8AC3E}">
        <p14:creationId xmlns:p14="http://schemas.microsoft.com/office/powerpoint/2010/main" val="139873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33</a:t>
            </a:fld>
            <a:endParaRPr lang="zh-CN" altLang="en-US"/>
          </a:p>
        </p:txBody>
      </p:sp>
    </p:spTree>
    <p:extLst>
      <p:ext uri="{BB962C8B-B14F-4D97-AF65-F5344CB8AC3E}">
        <p14:creationId xmlns:p14="http://schemas.microsoft.com/office/powerpoint/2010/main" val="20048768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7699173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35</a:t>
            </a:fld>
            <a:endParaRPr lang="zh-CN" altLang="en-US"/>
          </a:p>
        </p:txBody>
      </p:sp>
    </p:spTree>
    <p:extLst>
      <p:ext uri="{BB962C8B-B14F-4D97-AF65-F5344CB8AC3E}">
        <p14:creationId xmlns:p14="http://schemas.microsoft.com/office/powerpoint/2010/main" val="24387605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36</a:t>
            </a:fld>
            <a:endParaRPr lang="zh-CN" altLang="en-US"/>
          </a:p>
        </p:txBody>
      </p:sp>
    </p:spTree>
    <p:extLst>
      <p:ext uri="{BB962C8B-B14F-4D97-AF65-F5344CB8AC3E}">
        <p14:creationId xmlns:p14="http://schemas.microsoft.com/office/powerpoint/2010/main" val="23987503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3496735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38</a:t>
            </a:fld>
            <a:endParaRPr lang="zh-CN" altLang="en-US"/>
          </a:p>
        </p:txBody>
      </p:sp>
    </p:spTree>
    <p:extLst>
      <p:ext uri="{BB962C8B-B14F-4D97-AF65-F5344CB8AC3E}">
        <p14:creationId xmlns:p14="http://schemas.microsoft.com/office/powerpoint/2010/main" val="23334124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39</a:t>
            </a:fld>
            <a:endParaRPr lang="zh-CN" altLang="en-US"/>
          </a:p>
        </p:txBody>
      </p:sp>
    </p:spTree>
    <p:extLst>
      <p:ext uri="{BB962C8B-B14F-4D97-AF65-F5344CB8AC3E}">
        <p14:creationId xmlns:p14="http://schemas.microsoft.com/office/powerpoint/2010/main" val="993497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5504050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40</a:t>
            </a:fld>
            <a:endParaRPr lang="zh-CN" altLang="en-US"/>
          </a:p>
        </p:txBody>
      </p:sp>
    </p:spTree>
    <p:extLst>
      <p:ext uri="{BB962C8B-B14F-4D97-AF65-F5344CB8AC3E}">
        <p14:creationId xmlns:p14="http://schemas.microsoft.com/office/powerpoint/2010/main" val="6200773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41</a:t>
            </a:fld>
            <a:endParaRPr lang="zh-CN" altLang="en-US"/>
          </a:p>
        </p:txBody>
      </p:sp>
    </p:spTree>
    <p:extLst>
      <p:ext uri="{BB962C8B-B14F-4D97-AF65-F5344CB8AC3E}">
        <p14:creationId xmlns:p14="http://schemas.microsoft.com/office/powerpoint/2010/main" val="2531378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42</a:t>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300252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extLst>
      <p:ext uri="{BB962C8B-B14F-4D97-AF65-F5344CB8AC3E}">
        <p14:creationId xmlns:p14="http://schemas.microsoft.com/office/powerpoint/2010/main" val="28136026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3304029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20723448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2572018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a:extLst>
              <a:ext uri="{FF2B5EF4-FFF2-40B4-BE49-F238E27FC236}">
                <a16:creationId xmlns:a16="http://schemas.microsoft.com/office/drawing/2014/main" id="{AFA836BB-A18A-48DA-9B8C-BB3A57C231E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22479" y="6154174"/>
            <a:ext cx="2718419" cy="406493"/>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a:extLst>
              <a:ext uri="{FF2B5EF4-FFF2-40B4-BE49-F238E27FC236}">
                <a16:creationId xmlns:a16="http://schemas.microsoft.com/office/drawing/2014/main" id="{31A59A94-ACAA-450B-BE8A-CC5431CFCC6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22479" y="6154174"/>
            <a:ext cx="2718419" cy="406493"/>
          </a:xfrm>
          <a:prstGeom prst="rect">
            <a:avLst/>
          </a:prstGeom>
        </p:spPr>
      </p:pic>
    </p:spTree>
    <p:extLst>
      <p:ext uri="{BB962C8B-B14F-4D97-AF65-F5344CB8AC3E}">
        <p14:creationId xmlns:p14="http://schemas.microsoft.com/office/powerpoint/2010/main" val="12770008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3" Type="http://schemas.openxmlformats.org/officeDocument/2006/relationships/slideLayout" Target="../slideLayouts/slideLayout13.xml"/><Relationship Id="rId21" Type="http://schemas.openxmlformats.org/officeDocument/2006/relationships/slideLayout" Target="../slideLayouts/slideLayout31.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2026/2/26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2026/2/26</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7.xml"/><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6.xml"/><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9.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0.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3.xml"/><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36.xml"/><Relationship Id="rId1" Type="http://schemas.openxmlformats.org/officeDocument/2006/relationships/slideLayout" Target="../slideLayouts/slideLayout31.xml"/></Relationships>
</file>

<file path=ppt/slides/_rels/slide3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39.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40.xml"/><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1.xml"/><Relationship Id="rId1" Type="http://schemas.openxmlformats.org/officeDocument/2006/relationships/slideLayout" Target="../slideLayouts/slideLayout3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7.xml"/><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BA84D65D-D787-4507-B97E-9BE4A4F182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95"/>
            <a:ext cx="12192000" cy="6855209"/>
          </a:xfrm>
          <a:prstGeom prst="rect">
            <a:avLst/>
          </a:prstGeom>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28" name="出自【趣你的PPT】(微信:qunideppt)：最优质的PPT资源库">
            <a:extLst>
              <a:ext uri="{FF2B5EF4-FFF2-40B4-BE49-F238E27FC236}">
                <a16:creationId xmlns:a16="http://schemas.microsoft.com/office/drawing/2014/main" id="{D7B58C47-B51C-4049-BECB-2D37397F8E48}"/>
              </a:ext>
            </a:extLst>
          </p:cNvPr>
          <p:cNvSpPr txBox="1"/>
          <p:nvPr/>
        </p:nvSpPr>
        <p:spPr>
          <a:xfrm>
            <a:off x="1387066" y="2444632"/>
            <a:ext cx="7624645" cy="1138132"/>
          </a:xfrm>
          <a:prstGeom prst="rect">
            <a:avLst/>
          </a:prstGeom>
          <a:noFill/>
        </p:spPr>
        <p:txBody>
          <a:bodyPr wrap="square" rtlCol="0">
            <a:spAutoFit/>
          </a:bodyPr>
          <a:lstStyle/>
          <a:p>
            <a:pPr>
              <a:lnSpc>
                <a:spcPct val="200000"/>
              </a:lnSpc>
            </a:pPr>
            <a:r>
              <a:rPr lang="zh-CN" altLang="en-US" sz="4000" b="1" dirty="0">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模块</a:t>
            </a:r>
            <a:r>
              <a:rPr lang="en-US" altLang="zh-CN"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6</a:t>
            </a:r>
            <a:r>
              <a:rPr lang="zh-CN" altLang="en-US"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原型与界面设计</a:t>
            </a:r>
          </a:p>
        </p:txBody>
      </p:sp>
      <p:grpSp>
        <p:nvGrpSpPr>
          <p:cNvPr id="29" name="组合 28">
            <a:extLst>
              <a:ext uri="{FF2B5EF4-FFF2-40B4-BE49-F238E27FC236}">
                <a16:creationId xmlns:a16="http://schemas.microsoft.com/office/drawing/2014/main" id="{867DDDC2-E66C-4236-81BE-C03BF4204C0C}"/>
              </a:ext>
            </a:extLst>
          </p:cNvPr>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30" name="矩形: 圆角 3">
              <a:extLst>
                <a:ext uri="{FF2B5EF4-FFF2-40B4-BE49-F238E27FC236}">
                  <a16:creationId xmlns:a16="http://schemas.microsoft.com/office/drawing/2014/main" id="{2580DDD2-4CEC-4602-B402-B76E6B6CC672}"/>
                </a:ext>
              </a:extLst>
            </p:cNvPr>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1" name="出自【趣你的PPT】(微信:qunideppt)：最优质的PPT资源库">
              <a:extLst>
                <a:ext uri="{FF2B5EF4-FFF2-40B4-BE49-F238E27FC236}">
                  <a16:creationId xmlns:a16="http://schemas.microsoft.com/office/drawing/2014/main" id="{FD8E025A-8F50-469B-9D0E-09D3BE10EC48}"/>
                </a:ext>
              </a:extLst>
            </p:cNvPr>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32" name="PA_文本框 3">
            <a:extLst>
              <a:ext uri="{FF2B5EF4-FFF2-40B4-BE49-F238E27FC236}">
                <a16:creationId xmlns:a16="http://schemas.microsoft.com/office/drawing/2014/main" id="{E31D18A7-627E-4FF1-A573-FCCD7F82A58A}"/>
              </a:ext>
            </a:extLst>
          </p:cNvPr>
          <p:cNvSpPr txBox="1"/>
          <p:nvPr>
            <p:custDataLst>
              <p:tags r:id="rId1"/>
            </p:custDataLst>
          </p:nvPr>
        </p:nvSpPr>
        <p:spPr>
          <a:xfrm>
            <a:off x="1850157" y="2122550"/>
            <a:ext cx="4403770"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课堂演练</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33" name="图片 32">
            <a:extLst>
              <a:ext uri="{FF2B5EF4-FFF2-40B4-BE49-F238E27FC236}">
                <a16:creationId xmlns:a16="http://schemas.microsoft.com/office/drawing/2014/main" id="{C0AF6E4F-FBD4-456D-99BE-6C1F725721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2479" y="6154174"/>
            <a:ext cx="2718419" cy="406493"/>
          </a:xfrm>
          <a:prstGeom prst="rect">
            <a:avLst/>
          </a:prstGeom>
        </p:spPr>
      </p:pic>
    </p:spTree>
    <p:extLst>
      <p:ext uri="{BB962C8B-B14F-4D97-AF65-F5344CB8AC3E}">
        <p14:creationId xmlns:p14="http://schemas.microsoft.com/office/powerpoint/2010/main" val="1513339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1" presetClass="entr" presetSubtype="0" fill="hold" grpId="0" nodeType="withEffect">
                                  <p:stCondLst>
                                    <p:cond delay="0"/>
                                  </p:stCondLst>
                                  <p:iterate type="lt">
                                    <p:tmPct val="10000"/>
                                  </p:iterate>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8"/>
                                        </p:tgtEl>
                                        <p:attrNameLst>
                                          <p:attrName>ppt_y</p:attrName>
                                        </p:attrNameLst>
                                      </p:cBhvr>
                                      <p:tavLst>
                                        <p:tav tm="0">
                                          <p:val>
                                            <p:strVal val="#ppt_y"/>
                                          </p:val>
                                        </p:tav>
                                        <p:tav tm="100000">
                                          <p:val>
                                            <p:strVal val="#ppt_y"/>
                                          </p:val>
                                        </p:tav>
                                      </p:tavLst>
                                    </p:anim>
                                    <p:anim calcmode="lin" valueType="num">
                                      <p:cBhvr>
                                        <p:cTn id="1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8"/>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p:tgtEl>
                                          <p:spTgt spid="32"/>
                                        </p:tgtEl>
                                        <p:attrNameLst>
                                          <p:attrName>ppt_y</p:attrName>
                                        </p:attrNameLst>
                                      </p:cBhvr>
                                      <p:tavLst>
                                        <p:tav tm="0">
                                          <p:val>
                                            <p:strVal val="#ppt_y-#ppt_h*1.125000"/>
                                          </p:val>
                                        </p:tav>
                                        <p:tav tm="100000">
                                          <p:val>
                                            <p:strVal val="#ppt_y"/>
                                          </p:val>
                                        </p:tav>
                                      </p:tavLst>
                                    </p:anim>
                                    <p:animEffect transition="in" filter="wipe(down)">
                                      <p:cBhvr>
                                        <p:cTn id="21" dur="500"/>
                                        <p:tgtEl>
                                          <p:spTgt spid="32"/>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2892488-F848-42CB-9813-788D240E32E8}"/>
              </a:ext>
            </a:extLst>
          </p:cNvPr>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2729856" y="3929872"/>
            <a:ext cx="7268583"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原型设计</a:t>
            </a:r>
          </a:p>
        </p:txBody>
      </p:sp>
    </p:spTree>
    <p:extLst>
      <p:ext uri="{BB962C8B-B14F-4D97-AF65-F5344CB8AC3E}">
        <p14:creationId xmlns:p14="http://schemas.microsoft.com/office/powerpoint/2010/main" val="3945054891"/>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什么是原型设计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636559"/>
            <a:ext cx="9006783"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原型设计是指在产品正式开发前，根据需求文档或概念构想，制作出的一个简化版、可演示的产品模型。它不是最终产品，而是用于模拟产品核心功能、用户交互逻辑和界面布局的“草稿”。其核心特点如下：</a:t>
            </a:r>
            <a:endParaRPr lang="en-US" altLang="zh-CN" dirty="0">
              <a:latin typeface="微软雅黑" panose="020B0503020204020204" pitchFamily="34" charset="-122"/>
              <a:ea typeface="微软雅黑" panose="020B0503020204020204" pitchFamily="34" charset="-122"/>
            </a:endParaRP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高度模拟性</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快速迭代性</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低成本验证性</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沟通桥梁性</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36842"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原型设计的类型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636559"/>
            <a:ext cx="9006783"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原型设计的类型通常根据精细程度、交互复杂度和应用场景划分为三大类，每类都有其独特的用途和特点：</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．低保真原型</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低保真原型作为最基础的设计验证工具，其特点在于采用简化的线框结构和基本图形来呈现页面布局与交互逻辑。这类原型通常省略了细致的视觉元素和复杂的交互效果，其核心优势在于制作效率高、修改成本低，能够帮助团队快速把握产品的功能框架和操作流程。常见的实现形式包括手绘草图或使用基础绘图软件构建的简易框架。</a:t>
            </a:r>
          </a:p>
        </p:txBody>
      </p:sp>
      <p:pic>
        <p:nvPicPr>
          <p:cNvPr id="2" name="图片 1">
            <a:extLst>
              <a:ext uri="{FF2B5EF4-FFF2-40B4-BE49-F238E27FC236}">
                <a16:creationId xmlns:a16="http://schemas.microsoft.com/office/drawing/2014/main" id="{20497B28-5493-4BCC-96D9-19333B2B3DA1}"/>
              </a:ext>
            </a:extLst>
          </p:cNvPr>
          <p:cNvPicPr>
            <a:picLocks noChangeAspect="1"/>
          </p:cNvPicPr>
          <p:nvPr/>
        </p:nvPicPr>
        <p:blipFill>
          <a:blip r:embed="rId3"/>
          <a:stretch>
            <a:fillRect/>
          </a:stretch>
        </p:blipFill>
        <p:spPr>
          <a:xfrm>
            <a:off x="3942670" y="4588457"/>
            <a:ext cx="3958535" cy="1996783"/>
          </a:xfrm>
          <a:prstGeom prst="rect">
            <a:avLst/>
          </a:prstGeom>
        </p:spPr>
      </p:pic>
    </p:spTree>
    <p:extLst>
      <p:ext uri="{BB962C8B-B14F-4D97-AF65-F5344CB8AC3E}">
        <p14:creationId xmlns:p14="http://schemas.microsoft.com/office/powerpoint/2010/main" val="170337370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36842"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原型设计的类型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636559"/>
            <a:ext cx="9006783" cy="336739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．中保真原型</a:t>
            </a:r>
          </a:p>
          <a:p>
            <a:pPr indent="457200">
              <a:lnSpc>
                <a:spcPct val="150000"/>
              </a:lnSpc>
            </a:pPr>
            <a:r>
              <a:rPr lang="zh-CN" altLang="en-US" dirty="0">
                <a:latin typeface="微软雅黑" panose="020B0503020204020204" pitchFamily="34" charset="-122"/>
                <a:ea typeface="微软雅黑" panose="020B0503020204020204" pitchFamily="34" charset="-122"/>
              </a:rPr>
              <a:t>中保真原型在低保真原型的基础上，增加了一些基本的视觉元素和交互效果，使原型更加接近实际产品的外观和感觉。它通常会运用一定的色彩搭配、字体选择以及图标设计，让界面的视觉风格初步成型。</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．高保真原型</a:t>
            </a:r>
          </a:p>
          <a:p>
            <a:pPr indent="457200">
              <a:lnSpc>
                <a:spcPct val="150000"/>
              </a:lnSpc>
            </a:pPr>
            <a:r>
              <a:rPr lang="zh-CN" altLang="en-US" dirty="0">
                <a:latin typeface="微软雅黑" panose="020B0503020204020204" pitchFamily="34" charset="-122"/>
                <a:ea typeface="微软雅黑" panose="020B0503020204020204" pitchFamily="34" charset="-122"/>
              </a:rPr>
              <a:t>高保真原型是最接近最终产品的设计形态。其特点是完整呈现精细的视觉设计、流畅的交互效果和逼真的动态演示，能全面模拟产品实际使用场景，从界面视觉到操作反馈均力求高度还原。</a:t>
            </a:r>
          </a:p>
        </p:txBody>
      </p:sp>
      <p:pic>
        <p:nvPicPr>
          <p:cNvPr id="3" name="图片 2">
            <a:extLst>
              <a:ext uri="{FF2B5EF4-FFF2-40B4-BE49-F238E27FC236}">
                <a16:creationId xmlns:a16="http://schemas.microsoft.com/office/drawing/2014/main" id="{2FE56F22-09D0-47EC-9CA8-027FC37C0B7E}"/>
              </a:ext>
            </a:extLst>
          </p:cNvPr>
          <p:cNvPicPr>
            <a:picLocks noChangeAspect="1"/>
          </p:cNvPicPr>
          <p:nvPr/>
        </p:nvPicPr>
        <p:blipFill>
          <a:blip r:embed="rId3"/>
          <a:stretch>
            <a:fillRect/>
          </a:stretch>
        </p:blipFill>
        <p:spPr>
          <a:xfrm>
            <a:off x="4668235" y="4805020"/>
            <a:ext cx="2676190" cy="1628571"/>
          </a:xfrm>
          <a:prstGeom prst="rect">
            <a:avLst/>
          </a:prstGeom>
        </p:spPr>
      </p:pic>
    </p:spTree>
    <p:extLst>
      <p:ext uri="{BB962C8B-B14F-4D97-AF65-F5344CB8AC3E}">
        <p14:creationId xmlns:p14="http://schemas.microsoft.com/office/powerpoint/2010/main" val="238899878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原型设计的工具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636559"/>
            <a:ext cx="9006783"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在原型设计的各个阶段，设计师常常需要借助多种常用工具与</a:t>
            </a:r>
            <a:r>
              <a:rPr lang="en-US" altLang="zh-CN" dirty="0">
                <a:latin typeface="微软雅黑" panose="020B0503020204020204" pitchFamily="34" charset="-122"/>
                <a:ea typeface="微软雅黑" panose="020B0503020204020204" pitchFamily="34" charset="-122"/>
              </a:rPr>
              <a:t>AIGC</a:t>
            </a:r>
            <a:r>
              <a:rPr lang="zh-CN" altLang="en-US" dirty="0">
                <a:latin typeface="微软雅黑" panose="020B0503020204020204" pitchFamily="34" charset="-122"/>
                <a:ea typeface="微软雅黑" panose="020B0503020204020204" pitchFamily="34" charset="-122"/>
              </a:rPr>
              <a:t>工具，以完成从概念到实现的整个过程。以下是对各阶段可能使用到的工具的详细归纳：</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．概念设计阶段</a:t>
            </a:r>
          </a:p>
          <a:p>
            <a:pPr indent="457200">
              <a:lnSpc>
                <a:spcPct val="150000"/>
              </a:lnSpc>
            </a:pPr>
            <a:r>
              <a:rPr lang="zh-CN" altLang="en-US" dirty="0">
                <a:latin typeface="微软雅黑" panose="020B0503020204020204" pitchFamily="34" charset="-122"/>
                <a:ea typeface="微软雅黑" panose="020B0503020204020204" pitchFamily="34" charset="-122"/>
              </a:rPr>
              <a:t>在这一阶段，设计师主要关注于捕捉初步的设计想法和概念，通常会使用以下工具：</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思维导图工具</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手绘工具</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白板或便签纸</a:t>
            </a:r>
          </a:p>
          <a:p>
            <a:pPr marL="285750" indent="432000">
              <a:lnSpc>
                <a:spcPct val="150000"/>
              </a:lnSpc>
              <a:buFont typeface="Wingdings" panose="05000000000000000000" pitchFamily="2" charset="2"/>
              <a:buChar char="u"/>
            </a:pPr>
            <a:r>
              <a:rPr lang="en-US" altLang="zh-CN" dirty="0">
                <a:latin typeface="微软雅黑" panose="020B0503020204020204" pitchFamily="34" charset="-122"/>
                <a:ea typeface="微软雅黑" panose="020B0503020204020204" pitchFamily="34" charset="-122"/>
              </a:rPr>
              <a:t>AIGC</a:t>
            </a:r>
            <a:r>
              <a:rPr lang="zh-CN" altLang="en-US" dirty="0">
                <a:latin typeface="微软雅黑" panose="020B0503020204020204" pitchFamily="34" charset="-122"/>
                <a:ea typeface="微软雅黑" panose="020B0503020204020204" pitchFamily="34" charset="-122"/>
              </a:rPr>
              <a:t>工具</a:t>
            </a:r>
          </a:p>
        </p:txBody>
      </p:sp>
    </p:spTree>
    <p:extLst>
      <p:ext uri="{BB962C8B-B14F-4D97-AF65-F5344CB8AC3E}">
        <p14:creationId xmlns:p14="http://schemas.microsoft.com/office/powerpoint/2010/main" val="2626179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原型设计的工具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636559"/>
            <a:ext cx="9006783" cy="2536400"/>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．设计阶段（线框图与原型设计）</a:t>
            </a:r>
          </a:p>
          <a:p>
            <a:pPr indent="457200">
              <a:lnSpc>
                <a:spcPct val="150000"/>
              </a:lnSpc>
            </a:pPr>
            <a:r>
              <a:rPr lang="zh-CN" altLang="en-US" dirty="0">
                <a:latin typeface="微软雅黑" panose="020B0503020204020204" pitchFamily="34" charset="-122"/>
                <a:ea typeface="微软雅黑" panose="020B0503020204020204" pitchFamily="34" charset="-122"/>
              </a:rPr>
              <a:t>在这一阶段，设计师将初步概念转化为线框图，并进一步发展为可交互的原型。此阶段重点关注信息架构、用户流程以及交互设计，常用工具包括：</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线框与原型设计工具</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矢量绘图工具</a:t>
            </a:r>
          </a:p>
          <a:p>
            <a:pPr marL="285750" indent="432000">
              <a:lnSpc>
                <a:spcPct val="150000"/>
              </a:lnSpc>
              <a:buFont typeface="Wingdings" panose="05000000000000000000" pitchFamily="2" charset="2"/>
              <a:buChar char="u"/>
            </a:pPr>
            <a:r>
              <a:rPr lang="en-US" altLang="zh-CN" dirty="0">
                <a:latin typeface="微软雅黑" panose="020B0503020204020204" pitchFamily="34" charset="-122"/>
                <a:ea typeface="微软雅黑" panose="020B0503020204020204" pitchFamily="34" charset="-122"/>
              </a:rPr>
              <a:t>AIGC</a:t>
            </a:r>
            <a:r>
              <a:rPr lang="zh-CN" altLang="en-US" dirty="0">
                <a:latin typeface="微软雅黑" panose="020B0503020204020204" pitchFamily="34" charset="-122"/>
                <a:ea typeface="微软雅黑" panose="020B0503020204020204" pitchFamily="34" charset="-122"/>
              </a:rPr>
              <a:t>工具</a:t>
            </a:r>
          </a:p>
        </p:txBody>
      </p:sp>
    </p:spTree>
    <p:extLst>
      <p:ext uri="{BB962C8B-B14F-4D97-AF65-F5344CB8AC3E}">
        <p14:creationId xmlns:p14="http://schemas.microsoft.com/office/powerpoint/2010/main" val="69336825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7822" cy="748449"/>
            <a:chOff x="1502939" y="272760"/>
            <a:chExt cx="4957822" cy="748449"/>
          </a:xfrm>
        </p:grpSpPr>
        <p:sp>
          <p:nvSpPr>
            <p:cNvPr id="67" name="Rectangle 18"/>
            <p:cNvSpPr>
              <a:spLocks noChangeArrowheads="1"/>
            </p:cNvSpPr>
            <p:nvPr/>
          </p:nvSpPr>
          <p:spPr bwMode="auto">
            <a:xfrm>
              <a:off x="1502939" y="272760"/>
              <a:ext cx="4957822"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原型设计的工具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636559"/>
            <a:ext cx="9006783" cy="2536400"/>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．测试与优化阶段</a:t>
            </a:r>
          </a:p>
          <a:p>
            <a:pPr indent="457200">
              <a:lnSpc>
                <a:spcPct val="150000"/>
              </a:lnSpc>
            </a:pPr>
            <a:r>
              <a:rPr lang="zh-CN" altLang="en-US" dirty="0">
                <a:latin typeface="微软雅黑" panose="020B0503020204020204" pitchFamily="34" charset="-122"/>
                <a:ea typeface="微软雅黑" panose="020B0503020204020204" pitchFamily="34" charset="-122"/>
              </a:rPr>
              <a:t>在这一阶段，设计师需要收集用户反馈，进行测试和优化，常用工具包括：</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用户测试工具</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数据分析工具</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项目管理工具</a:t>
            </a:r>
          </a:p>
          <a:p>
            <a:pPr marL="285750" indent="432000">
              <a:lnSpc>
                <a:spcPct val="150000"/>
              </a:lnSpc>
              <a:buFont typeface="Wingdings" panose="05000000000000000000" pitchFamily="2" charset="2"/>
              <a:buChar char="u"/>
            </a:pPr>
            <a:r>
              <a:rPr lang="en-US" altLang="zh-CN" dirty="0">
                <a:latin typeface="微软雅黑" panose="020B0503020204020204" pitchFamily="34" charset="-122"/>
                <a:ea typeface="微软雅黑" panose="020B0503020204020204" pitchFamily="34" charset="-122"/>
              </a:rPr>
              <a:t>AIGC</a:t>
            </a:r>
            <a:r>
              <a:rPr lang="zh-CN" altLang="en-US" dirty="0">
                <a:latin typeface="微软雅黑" panose="020B0503020204020204" pitchFamily="34" charset="-122"/>
                <a:ea typeface="微软雅黑" panose="020B0503020204020204" pitchFamily="34" charset="-122"/>
              </a:rPr>
              <a:t>工具</a:t>
            </a:r>
          </a:p>
        </p:txBody>
      </p:sp>
    </p:spTree>
    <p:extLst>
      <p:ext uri="{BB962C8B-B14F-4D97-AF65-F5344CB8AC3E}">
        <p14:creationId xmlns:p14="http://schemas.microsoft.com/office/powerpoint/2010/main" val="19973249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2892488-F848-42CB-9813-788D240E32E8}"/>
              </a:ext>
            </a:extLst>
          </p:cNvPr>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3089620" y="3929872"/>
            <a:ext cx="6765787" cy="81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4000" b="1" dirty="0">
                <a:solidFill>
                  <a:schemeClr val="tx1">
                    <a:lumMod val="75000"/>
                    <a:lumOff val="25000"/>
                  </a:schemeClr>
                </a:solidFill>
                <a:latin typeface="思源黑体" panose="020B0500000000000000" pitchFamily="34" charset="-122"/>
                <a:ea typeface="思源黑体" panose="020B0500000000000000" pitchFamily="34" charset="-122"/>
              </a:rPr>
              <a:t>闪屏页设计</a:t>
            </a:r>
          </a:p>
        </p:txBody>
      </p:sp>
    </p:spTree>
    <p:extLst>
      <p:ext uri="{BB962C8B-B14F-4D97-AF65-F5344CB8AC3E}">
        <p14:creationId xmlns:p14="http://schemas.microsoft.com/office/powerpoint/2010/main" val="18798864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闪屏页的目的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闪屏页，作为应用程序启动时率先呈现给用户的视觉界面，其重要性不言而喻。它不仅承载着多重功能，更是品牌与用户初次互动的关键环节。以下是闪屏页设计的核心目的：</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．品牌展示</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．加载提示</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．提升用户体验</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．功能引导</a:t>
            </a: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．市场营销</a:t>
            </a:r>
          </a:p>
        </p:txBody>
      </p:sp>
    </p:spTree>
    <p:extLst>
      <p:ext uri="{BB962C8B-B14F-4D97-AF65-F5344CB8AC3E}">
        <p14:creationId xmlns:p14="http://schemas.microsoft.com/office/powerpoint/2010/main" val="291336398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闪屏页的类型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闪屏页的设计和内容可以根据不同的分类标准和目的进行多样化的划分。以下是对闪屏页主要类型的详细分类和描述：</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．按功能和目的分类</a:t>
            </a:r>
          </a:p>
          <a:p>
            <a:pPr indent="457200">
              <a:lnSpc>
                <a:spcPct val="150000"/>
              </a:lnSpc>
            </a:pPr>
            <a:r>
              <a:rPr lang="zh-CN" altLang="en-US" dirty="0">
                <a:latin typeface="微软雅黑" panose="020B0503020204020204" pitchFamily="34" charset="-122"/>
                <a:ea typeface="微软雅黑" panose="020B0503020204020204" pitchFamily="34" charset="-122"/>
              </a:rPr>
              <a:t>按功能和目的分类主要关注闪屏页的具体功能和设计目的，以便于实现特定的用户体验目标，具体类型如下：</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品牌宣传型</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节假关怀型</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活动推广型</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广告营销型</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功能引导型</a:t>
            </a:r>
          </a:p>
        </p:txBody>
      </p:sp>
      <p:pic>
        <p:nvPicPr>
          <p:cNvPr id="2" name="图片 1">
            <a:extLst>
              <a:ext uri="{FF2B5EF4-FFF2-40B4-BE49-F238E27FC236}">
                <a16:creationId xmlns:a16="http://schemas.microsoft.com/office/drawing/2014/main" id="{75F01C79-D5FD-462B-A548-B4FBB9F5A390}"/>
              </a:ext>
            </a:extLst>
          </p:cNvPr>
          <p:cNvPicPr>
            <a:picLocks noChangeAspect="1"/>
          </p:cNvPicPr>
          <p:nvPr/>
        </p:nvPicPr>
        <p:blipFill>
          <a:blip r:embed="rId3"/>
          <a:stretch>
            <a:fillRect/>
          </a:stretch>
        </p:blipFill>
        <p:spPr>
          <a:xfrm>
            <a:off x="3908766" y="3648701"/>
            <a:ext cx="6149633" cy="2598283"/>
          </a:xfrm>
          <a:prstGeom prst="rect">
            <a:avLst/>
          </a:prstGeom>
        </p:spPr>
      </p:pic>
    </p:spTree>
    <p:extLst>
      <p:ext uri="{BB962C8B-B14F-4D97-AF65-F5344CB8AC3E}">
        <p14:creationId xmlns:p14="http://schemas.microsoft.com/office/powerpoint/2010/main" val="420025256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35E599D-34DC-41F5-9737-4F56DC98DE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95"/>
            <a:ext cx="12192000" cy="6855209"/>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313514" y="1743726"/>
            <a:ext cx="4140938" cy="407291"/>
          </a:xfrm>
          <a:prstGeom prst="rect">
            <a:avLst/>
          </a:prstGeom>
          <a:noFill/>
          <a:ln>
            <a:noFill/>
          </a:ln>
          <a:extLst/>
        </p:spPr>
        <p:txBody>
          <a:bodyPr wrap="square" lIns="0" tIns="0" rIns="0" bIns="0">
            <a:spAutoFit/>
          </a:bodyPr>
          <a:lstStyle/>
          <a:p>
            <a:pPr algn="just" eaLnBrk="0" hangingPunct="0">
              <a:lnSpc>
                <a:spcPct val="150000"/>
              </a:lnSpc>
            </a:pP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移动</a:t>
            </a: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App</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设计基础</a:t>
            </a:r>
          </a:p>
        </p:txBody>
      </p:sp>
      <p:sp>
        <p:nvSpPr>
          <p:cNvPr id="8" name="Rectangle 18"/>
          <p:cNvSpPr>
            <a:spLocks noChangeArrowheads="1"/>
          </p:cNvSpPr>
          <p:nvPr/>
        </p:nvSpPr>
        <p:spPr bwMode="auto">
          <a:xfrm>
            <a:off x="4313514" y="2266347"/>
            <a:ext cx="562496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原型设计</a:t>
            </a:r>
          </a:p>
        </p:txBody>
      </p:sp>
      <p:sp>
        <p:nvSpPr>
          <p:cNvPr id="10" name="Rectangle 18">
            <a:extLst>
              <a:ext uri="{FF2B5EF4-FFF2-40B4-BE49-F238E27FC236}">
                <a16:creationId xmlns:a16="http://schemas.microsoft.com/office/drawing/2014/main" id="{CEAF57B6-CAAD-4B71-A6E6-10C1B8A66E48}"/>
              </a:ext>
            </a:extLst>
          </p:cNvPr>
          <p:cNvSpPr>
            <a:spLocks noChangeArrowheads="1"/>
          </p:cNvSpPr>
          <p:nvPr/>
        </p:nvSpPr>
        <p:spPr bwMode="auto">
          <a:xfrm>
            <a:off x="4313514" y="2788968"/>
            <a:ext cx="4620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 03</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         闪屏页设计</a:t>
            </a:r>
          </a:p>
        </p:txBody>
      </p:sp>
      <p:sp>
        <p:nvSpPr>
          <p:cNvPr id="9" name="Rectangle 18">
            <a:extLst>
              <a:ext uri="{FF2B5EF4-FFF2-40B4-BE49-F238E27FC236}">
                <a16:creationId xmlns:a16="http://schemas.microsoft.com/office/drawing/2014/main" id="{815A55FF-694D-43B3-9786-AA79FE92F819}"/>
              </a:ext>
            </a:extLst>
          </p:cNvPr>
          <p:cNvSpPr>
            <a:spLocks noChangeArrowheads="1"/>
          </p:cNvSpPr>
          <p:nvPr/>
        </p:nvSpPr>
        <p:spPr bwMode="auto">
          <a:xfrm>
            <a:off x="4313515" y="3311589"/>
            <a:ext cx="4350800" cy="407291"/>
          </a:xfrm>
          <a:prstGeom prst="rect">
            <a:avLst/>
          </a:prstGeom>
          <a:noFill/>
          <a:ln>
            <a:noFill/>
          </a:ln>
          <a:extLst/>
        </p:spPr>
        <p:txBody>
          <a:bodyPr wrap="square" lIns="0" tIns="0" rIns="0" bIns="0">
            <a:spAutoFit/>
          </a:bodyPr>
          <a:lstStyle/>
          <a:p>
            <a:pPr algn="just" eaLnBrk="0" hangingPunct="0">
              <a:lnSpc>
                <a:spcPct val="150000"/>
              </a:lnSpc>
            </a:pP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首页设计</a:t>
            </a:r>
          </a:p>
        </p:txBody>
      </p:sp>
      <p:sp>
        <p:nvSpPr>
          <p:cNvPr id="11" name="Rectangle 18">
            <a:extLst>
              <a:ext uri="{FF2B5EF4-FFF2-40B4-BE49-F238E27FC236}">
                <a16:creationId xmlns:a16="http://schemas.microsoft.com/office/drawing/2014/main" id="{9695F77C-57FF-4E77-9B01-95A081B5141F}"/>
              </a:ext>
            </a:extLst>
          </p:cNvPr>
          <p:cNvSpPr>
            <a:spLocks noChangeArrowheads="1"/>
          </p:cNvSpPr>
          <p:nvPr/>
        </p:nvSpPr>
        <p:spPr bwMode="auto">
          <a:xfrm>
            <a:off x="4313514" y="3834210"/>
            <a:ext cx="562496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 05         </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详情页设计</a:t>
            </a:r>
          </a:p>
        </p:txBody>
      </p:sp>
      <p:sp>
        <p:nvSpPr>
          <p:cNvPr id="12" name="Rectangle 18">
            <a:extLst>
              <a:ext uri="{FF2B5EF4-FFF2-40B4-BE49-F238E27FC236}">
                <a16:creationId xmlns:a16="http://schemas.microsoft.com/office/drawing/2014/main" id="{DEAF1B2A-D35E-47DB-86AF-E67A764A2FF4}"/>
              </a:ext>
            </a:extLst>
          </p:cNvPr>
          <p:cNvSpPr>
            <a:spLocks noChangeArrowheads="1"/>
          </p:cNvSpPr>
          <p:nvPr/>
        </p:nvSpPr>
        <p:spPr bwMode="auto">
          <a:xfrm>
            <a:off x="4313514" y="4356831"/>
            <a:ext cx="46206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 06         </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注册登录页设计</a:t>
            </a:r>
          </a:p>
        </p:txBody>
      </p:sp>
      <p:sp>
        <p:nvSpPr>
          <p:cNvPr id="13" name="Rectangle 18">
            <a:extLst>
              <a:ext uri="{FF2B5EF4-FFF2-40B4-BE49-F238E27FC236}">
                <a16:creationId xmlns:a16="http://schemas.microsoft.com/office/drawing/2014/main" id="{E86676F1-123D-44AC-B095-CD0A8FE5C79F}"/>
              </a:ext>
            </a:extLst>
          </p:cNvPr>
          <p:cNvSpPr>
            <a:spLocks noChangeArrowheads="1"/>
          </p:cNvSpPr>
          <p:nvPr/>
        </p:nvSpPr>
        <p:spPr bwMode="auto">
          <a:xfrm>
            <a:off x="4313515" y="4879452"/>
            <a:ext cx="4350800" cy="407291"/>
          </a:xfrm>
          <a:prstGeom prst="rect">
            <a:avLst/>
          </a:prstGeom>
          <a:noFill/>
          <a:ln>
            <a:noFill/>
          </a:ln>
          <a:extLst/>
        </p:spPr>
        <p:txBody>
          <a:bodyPr wrap="square" lIns="0" tIns="0" rIns="0" bIns="0">
            <a:spAutoFit/>
          </a:bodyPr>
          <a:lstStyle/>
          <a:p>
            <a:pPr algn="just" eaLnBrk="0" hangingPunct="0">
              <a:lnSpc>
                <a:spcPct val="150000"/>
              </a:lnSpc>
            </a:pP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 07         </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个人中心页设计</a:t>
            </a:r>
          </a:p>
        </p:txBody>
      </p:sp>
      <p:sp>
        <p:nvSpPr>
          <p:cNvPr id="14" name="Rectangle 18">
            <a:extLst>
              <a:ext uri="{FF2B5EF4-FFF2-40B4-BE49-F238E27FC236}">
                <a16:creationId xmlns:a16="http://schemas.microsoft.com/office/drawing/2014/main" id="{B010D788-5561-45CD-91E4-E1CCD8FACB3A}"/>
              </a:ext>
            </a:extLst>
          </p:cNvPr>
          <p:cNvSpPr>
            <a:spLocks noChangeArrowheads="1"/>
          </p:cNvSpPr>
          <p:nvPr/>
        </p:nvSpPr>
        <p:spPr bwMode="auto">
          <a:xfrm>
            <a:off x="4313515" y="5402076"/>
            <a:ext cx="4350800" cy="407291"/>
          </a:xfrm>
          <a:prstGeom prst="rect">
            <a:avLst/>
          </a:prstGeom>
          <a:noFill/>
          <a:ln>
            <a:noFill/>
          </a:ln>
          <a:extLst/>
        </p:spPr>
        <p:txBody>
          <a:bodyPr wrap="square" lIns="0" tIns="0" rIns="0" bIns="0">
            <a:spAutoFit/>
          </a:bodyPr>
          <a:lstStyle/>
          <a:p>
            <a:pPr algn="just" eaLnBrk="0" hangingPunct="0">
              <a:lnSpc>
                <a:spcPct val="150000"/>
              </a:lnSpc>
            </a:pPr>
            <a:r>
              <a:rPr lang="en-US" altLang="zh-CN" sz="2000" b="1" dirty="0">
                <a:solidFill>
                  <a:schemeClr val="tx1">
                    <a:lumMod val="75000"/>
                    <a:lumOff val="25000"/>
                  </a:schemeClr>
                </a:solidFill>
                <a:latin typeface="思源黑体" panose="020B0500000000000000" pitchFamily="34" charset="-122"/>
                <a:ea typeface="思源黑体" panose="020B0500000000000000" pitchFamily="34" charset="-122"/>
              </a:rPr>
              <a:t> 08          </a:t>
            </a: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rPr>
              <a:t>课堂演练</a:t>
            </a:r>
          </a:p>
        </p:txBody>
      </p:sp>
    </p:spTree>
    <p:extLst>
      <p:ext uri="{BB962C8B-B14F-4D97-AF65-F5344CB8AC3E}">
        <p14:creationId xmlns:p14="http://schemas.microsoft.com/office/powerpoint/2010/main" val="3286193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5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05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355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405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9" grpId="0"/>
      <p:bldP spid="11" grpId="0"/>
      <p:bldP spid="1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闪屏页的类型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．按展示形式分类</a:t>
            </a:r>
          </a:p>
          <a:p>
            <a:pPr indent="457200">
              <a:lnSpc>
                <a:spcPct val="150000"/>
              </a:lnSpc>
            </a:pPr>
            <a:r>
              <a:rPr lang="zh-CN" altLang="en-US" dirty="0">
                <a:latin typeface="微软雅黑" panose="020B0503020204020204" pitchFamily="34" charset="-122"/>
                <a:ea typeface="微软雅黑" panose="020B0503020204020204" pitchFamily="34" charset="-122"/>
              </a:rPr>
              <a:t>这一分类关注闪屏页在应用生命周期中的出现时机，以便针对不同阶段的用户需求进行设计。具体类型包括：</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静态闪屏页</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动态闪屏页</a:t>
            </a:r>
          </a:p>
        </p:txBody>
      </p:sp>
    </p:spTree>
    <p:extLst>
      <p:ext uri="{BB962C8B-B14F-4D97-AF65-F5344CB8AC3E}">
        <p14:creationId xmlns:p14="http://schemas.microsoft.com/office/powerpoint/2010/main" val="379833471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2892488-F848-42CB-9813-788D240E32E8}"/>
              </a:ext>
            </a:extLst>
          </p:cNvPr>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3089620" y="3929872"/>
            <a:ext cx="6765787" cy="81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4000" b="1" dirty="0">
                <a:solidFill>
                  <a:schemeClr val="tx1">
                    <a:lumMod val="75000"/>
                    <a:lumOff val="25000"/>
                  </a:schemeClr>
                </a:solidFill>
                <a:latin typeface="思源黑体" panose="020B0500000000000000" pitchFamily="34" charset="-122"/>
                <a:ea typeface="思源黑体" panose="020B0500000000000000" pitchFamily="34" charset="-122"/>
              </a:rPr>
              <a:t>首页设计</a:t>
            </a:r>
          </a:p>
        </p:txBody>
      </p:sp>
    </p:spTree>
    <p:extLst>
      <p:ext uri="{BB962C8B-B14F-4D97-AF65-F5344CB8AC3E}">
        <p14:creationId xmlns:p14="http://schemas.microsoft.com/office/powerpoint/2010/main" val="27126845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6.4.1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首页的概念</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首页是产品中信息密度最高、功能聚合性最强的页面，是连接用户与产品核心服务的“枢纽”。首页通常包含以下内容：</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．头部区域</a:t>
            </a:r>
          </a:p>
          <a:p>
            <a:pPr indent="457200">
              <a:lnSpc>
                <a:spcPct val="150000"/>
              </a:lnSpc>
            </a:pP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首页的头部区域是用户进入应用后的第一视觉焦点，其设计需平衡品牌识别、功能入口和个性化服务，以吸引用户注意力并引导其进行下一步操作。</a:t>
            </a:r>
            <a:endParaRPr lang="zh-CN" altLang="en-US" b="1"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63473700-66FF-4CB7-AAF5-59713ED3C675}"/>
              </a:ext>
            </a:extLst>
          </p:cNvPr>
          <p:cNvPicPr>
            <a:picLocks noChangeAspect="1"/>
          </p:cNvPicPr>
          <p:nvPr/>
        </p:nvPicPr>
        <p:blipFill>
          <a:blip r:embed="rId3"/>
          <a:stretch>
            <a:fillRect/>
          </a:stretch>
        </p:blipFill>
        <p:spPr>
          <a:xfrm>
            <a:off x="3199295" y="4009281"/>
            <a:ext cx="5032322" cy="2120902"/>
          </a:xfrm>
          <a:prstGeom prst="rect">
            <a:avLst/>
          </a:prstGeom>
        </p:spPr>
      </p:pic>
    </p:spTree>
    <p:extLst>
      <p:ext uri="{BB962C8B-B14F-4D97-AF65-F5344CB8AC3E}">
        <p14:creationId xmlns:p14="http://schemas.microsoft.com/office/powerpoint/2010/main" val="167906053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6.4.1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首页的概念</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36739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．核心功能展示区域</a:t>
            </a:r>
          </a:p>
          <a:p>
            <a:pPr indent="457200">
              <a:lnSpc>
                <a:spcPct val="150000"/>
              </a:lnSpc>
            </a:pPr>
            <a:r>
              <a:rPr lang="zh-CN" altLang="en-US" dirty="0">
                <a:latin typeface="微软雅黑" panose="020B0503020204020204" pitchFamily="34" charset="-122"/>
                <a:ea typeface="微软雅黑" panose="020B0503020204020204" pitchFamily="34" charset="-122"/>
              </a:rPr>
              <a:t>首页的重点内容区域，主要用于展示</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的核心功能和特色内容，以吸引用户深入使用。该区域包含但不限于：</a:t>
            </a:r>
          </a:p>
          <a:p>
            <a:pPr marL="34290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轮播图</a:t>
            </a:r>
            <a:r>
              <a:rPr lang="en-US" altLang="zh-CN" dirty="0">
                <a:latin typeface="微软雅黑" panose="020B0503020204020204" pitchFamily="34" charset="-122"/>
                <a:ea typeface="微软雅黑" panose="020B0503020204020204" pitchFamily="34" charset="-122"/>
              </a:rPr>
              <a:t>/Banner</a:t>
            </a:r>
            <a:r>
              <a:rPr lang="zh-CN" altLang="en-US" dirty="0">
                <a:latin typeface="微软雅黑" panose="020B0503020204020204" pitchFamily="34" charset="-122"/>
                <a:ea typeface="微软雅黑" panose="020B0503020204020204" pitchFamily="34" charset="-122"/>
              </a:rPr>
              <a:t>区</a:t>
            </a:r>
          </a:p>
          <a:p>
            <a:pPr marL="34290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快捷入口矩阵</a:t>
            </a:r>
          </a:p>
          <a:p>
            <a:pPr marL="34290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个性化推荐</a:t>
            </a:r>
          </a:p>
          <a:p>
            <a:pPr marL="34290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动态</a:t>
            </a:r>
            <a:r>
              <a:rPr lang="en-US" altLang="zh-CN" dirty="0">
                <a:latin typeface="微软雅黑" panose="020B0503020204020204" pitchFamily="34" charset="-122"/>
                <a:ea typeface="微软雅黑" panose="020B0503020204020204" pitchFamily="34" charset="-122"/>
              </a:rPr>
              <a:t>Feed</a:t>
            </a:r>
            <a:r>
              <a:rPr lang="zh-CN" altLang="en-US" dirty="0">
                <a:latin typeface="微软雅黑" panose="020B0503020204020204" pitchFamily="34" charset="-122"/>
                <a:ea typeface="微软雅黑" panose="020B0503020204020204" pitchFamily="34" charset="-122"/>
              </a:rPr>
              <a:t>流</a:t>
            </a:r>
          </a:p>
          <a:p>
            <a:pPr marL="34290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运营活动模块</a:t>
            </a:r>
          </a:p>
        </p:txBody>
      </p:sp>
      <p:pic>
        <p:nvPicPr>
          <p:cNvPr id="3" name="图片 2">
            <a:extLst>
              <a:ext uri="{FF2B5EF4-FFF2-40B4-BE49-F238E27FC236}">
                <a16:creationId xmlns:a16="http://schemas.microsoft.com/office/drawing/2014/main" id="{7CD42985-EA9D-4F75-A3D6-C214FD674809}"/>
              </a:ext>
            </a:extLst>
          </p:cNvPr>
          <p:cNvPicPr>
            <a:picLocks noChangeAspect="1"/>
          </p:cNvPicPr>
          <p:nvPr/>
        </p:nvPicPr>
        <p:blipFill>
          <a:blip r:embed="rId3"/>
          <a:stretch>
            <a:fillRect/>
          </a:stretch>
        </p:blipFill>
        <p:spPr>
          <a:xfrm>
            <a:off x="5167500" y="2788064"/>
            <a:ext cx="2294192" cy="3522259"/>
          </a:xfrm>
          <a:prstGeom prst="rect">
            <a:avLst/>
          </a:prstGeom>
        </p:spPr>
      </p:pic>
    </p:spTree>
    <p:extLst>
      <p:ext uri="{BB962C8B-B14F-4D97-AF65-F5344CB8AC3E}">
        <p14:creationId xmlns:p14="http://schemas.microsoft.com/office/powerpoint/2010/main" val="99026549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6.4.1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首页的概念</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36739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．底部区域</a:t>
            </a:r>
          </a:p>
          <a:p>
            <a:pPr indent="457200">
              <a:lnSpc>
                <a:spcPct val="150000"/>
              </a:lnSpc>
            </a:pPr>
            <a:r>
              <a:rPr lang="zh-CN" altLang="en-US" dirty="0">
                <a:latin typeface="微软雅黑" panose="020B0503020204020204" pitchFamily="34" charset="-122"/>
                <a:ea typeface="微软雅黑" panose="020B0503020204020204" pitchFamily="34" charset="-122"/>
              </a:rPr>
              <a:t>底部区域通常作为辅助导航区域，为用户提供一些常用的功能入口或快捷操作。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）标签栏</a:t>
            </a:r>
          </a:p>
          <a:p>
            <a:pPr indent="457200">
              <a:lnSpc>
                <a:spcPct val="150000"/>
              </a:lnSpc>
            </a:pPr>
            <a:r>
              <a:rPr lang="zh-CN" altLang="en-US" dirty="0">
                <a:latin typeface="微软雅黑" panose="020B0503020204020204" pitchFamily="34" charset="-122"/>
                <a:ea typeface="微软雅黑" panose="020B0503020204020204" pitchFamily="34" charset="-122"/>
              </a:rPr>
              <a:t>以标签的形式展示</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的主要功能或页面入口，方便用户快速导航。</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）悬浮操作按钮</a:t>
            </a:r>
          </a:p>
          <a:p>
            <a:pPr indent="457200">
              <a:lnSpc>
                <a:spcPct val="150000"/>
              </a:lnSpc>
            </a:pPr>
            <a:r>
              <a:rPr lang="zh-CN" altLang="en-US" dirty="0">
                <a:latin typeface="微软雅黑" panose="020B0503020204020204" pitchFamily="34" charset="-122"/>
                <a:ea typeface="微软雅黑" panose="020B0503020204020204" pitchFamily="34" charset="-122"/>
              </a:rPr>
              <a:t>常见于内容型或工具型</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，社交类的点击悬浮按钮发布图文动态，资讯类的多为“返回顶部”按钮，在滚动时自动显示。</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DEF79A4F-DF6A-42E9-B36E-140C9FBAC09F}"/>
              </a:ext>
            </a:extLst>
          </p:cNvPr>
          <p:cNvPicPr>
            <a:picLocks noChangeAspect="1"/>
          </p:cNvPicPr>
          <p:nvPr/>
        </p:nvPicPr>
        <p:blipFill>
          <a:blip r:embed="rId3"/>
          <a:stretch>
            <a:fillRect/>
          </a:stretch>
        </p:blipFill>
        <p:spPr>
          <a:xfrm>
            <a:off x="3211736" y="4625613"/>
            <a:ext cx="5806753" cy="1483745"/>
          </a:xfrm>
          <a:prstGeom prst="rect">
            <a:avLst/>
          </a:prstGeom>
        </p:spPr>
      </p:pic>
    </p:spTree>
    <p:extLst>
      <p:ext uri="{BB962C8B-B14F-4D97-AF65-F5344CB8AC3E}">
        <p14:creationId xmlns:p14="http://schemas.microsoft.com/office/powerpoint/2010/main" val="273225739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首页的类型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首页作为网站或应用的门户，承担着引导用户、展示核心内容、建立品牌形象等重要功能，其类型丰富多样，以下从不同维度为你介绍常见的首页类型：</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．基于功能定位分类</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工具型首页</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内容型首页</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交易型首页</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社交型首页</a:t>
            </a:r>
          </a:p>
        </p:txBody>
      </p:sp>
      <p:pic>
        <p:nvPicPr>
          <p:cNvPr id="2" name="图片 1">
            <a:extLst>
              <a:ext uri="{FF2B5EF4-FFF2-40B4-BE49-F238E27FC236}">
                <a16:creationId xmlns:a16="http://schemas.microsoft.com/office/drawing/2014/main" id="{45831DA0-38EF-48E4-A7EE-3BB24CDDC952}"/>
              </a:ext>
            </a:extLst>
          </p:cNvPr>
          <p:cNvPicPr>
            <a:picLocks noChangeAspect="1"/>
          </p:cNvPicPr>
          <p:nvPr/>
        </p:nvPicPr>
        <p:blipFill>
          <a:blip r:embed="rId3"/>
          <a:stretch>
            <a:fillRect/>
          </a:stretch>
        </p:blipFill>
        <p:spPr>
          <a:xfrm>
            <a:off x="3665115" y="3063176"/>
            <a:ext cx="7221023" cy="3050957"/>
          </a:xfrm>
          <a:prstGeom prst="rect">
            <a:avLst/>
          </a:prstGeom>
        </p:spPr>
      </p:pic>
    </p:spTree>
    <p:extLst>
      <p:ext uri="{BB962C8B-B14F-4D97-AF65-F5344CB8AC3E}">
        <p14:creationId xmlns:p14="http://schemas.microsoft.com/office/powerpoint/2010/main" val="183874140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首页的类型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19839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．基于信息呈现形式分类</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卡片式布局首页</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列表式布局首页</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网格式布局首页</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地图式布局首页</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．基于交互逻辑的首页分类</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搜索主导型首页</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算法推荐型首页</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时间线型首页</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位置服务型首页</a:t>
            </a:r>
          </a:p>
        </p:txBody>
      </p:sp>
      <p:pic>
        <p:nvPicPr>
          <p:cNvPr id="3" name="图片 2">
            <a:extLst>
              <a:ext uri="{FF2B5EF4-FFF2-40B4-BE49-F238E27FC236}">
                <a16:creationId xmlns:a16="http://schemas.microsoft.com/office/drawing/2014/main" id="{77E437D8-6730-4005-ABE3-7298DF5BAFF0}"/>
              </a:ext>
            </a:extLst>
          </p:cNvPr>
          <p:cNvPicPr>
            <a:picLocks noChangeAspect="1"/>
          </p:cNvPicPr>
          <p:nvPr/>
        </p:nvPicPr>
        <p:blipFill>
          <a:blip r:embed="rId3"/>
          <a:stretch>
            <a:fillRect/>
          </a:stretch>
        </p:blipFill>
        <p:spPr>
          <a:xfrm>
            <a:off x="5428869" y="2627120"/>
            <a:ext cx="5172456" cy="2581656"/>
          </a:xfrm>
          <a:prstGeom prst="rect">
            <a:avLst/>
          </a:prstGeom>
        </p:spPr>
      </p:pic>
    </p:spTree>
    <p:extLst>
      <p:ext uri="{BB962C8B-B14F-4D97-AF65-F5344CB8AC3E}">
        <p14:creationId xmlns:p14="http://schemas.microsoft.com/office/powerpoint/2010/main" val="420635364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2892488-F848-42CB-9813-788D240E32E8}"/>
              </a:ext>
            </a:extLst>
          </p:cNvPr>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05</a:t>
            </a:r>
          </a:p>
        </p:txBody>
      </p:sp>
      <p:sp>
        <p:nvSpPr>
          <p:cNvPr id="5" name="Rectangle 18"/>
          <p:cNvSpPr>
            <a:spLocks noChangeArrowheads="1"/>
          </p:cNvSpPr>
          <p:nvPr/>
        </p:nvSpPr>
        <p:spPr bwMode="auto">
          <a:xfrm>
            <a:off x="3089620" y="3929872"/>
            <a:ext cx="6765787" cy="81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4000" b="1" dirty="0">
                <a:solidFill>
                  <a:schemeClr val="tx1">
                    <a:lumMod val="75000"/>
                    <a:lumOff val="25000"/>
                  </a:schemeClr>
                </a:solidFill>
                <a:latin typeface="思源黑体" panose="020B0500000000000000" pitchFamily="34" charset="-122"/>
                <a:ea typeface="思源黑体" panose="020B0500000000000000" pitchFamily="34" charset="-122"/>
              </a:rPr>
              <a:t>详情页设计</a:t>
            </a:r>
          </a:p>
        </p:txBody>
      </p:sp>
    </p:spTree>
    <p:extLst>
      <p:ext uri="{BB962C8B-B14F-4D97-AF65-F5344CB8AC3E}">
        <p14:creationId xmlns:p14="http://schemas.microsoft.com/office/powerpoint/2010/main" val="236367167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6.5.1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详情页的概念</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41632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详情页是针对某一具体对象（如商品、文章、服务、用户等）的信息聚合页面，用于向用户展示该对象的详细属性、特征、价值或操作方式。它的核心作用体现在：</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信息深化：补充首页或列表页中未展示的细节内容，如商品的材质、规格、使用说明，文章的全文内容，服务的具体流程等，满足用户的认知需求。</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决策支撑：通过结构化的信息呈现，如对比参数、用户评价、资质证明，帮助用户判断该对象是否符合自身需求，为决策提供依据，如是否购买商品、是否收藏文章。</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行动引导：在信息传递的基础上，通过明确的操作按钮，如</a:t>
            </a:r>
            <a:r>
              <a:rPr lang="zh-CN" altLang="en-US" dirty="0" smtClean="0">
                <a:latin typeface="微软雅黑" panose="020B0503020204020204" pitchFamily="34" charset="-122"/>
                <a:ea typeface="微软雅黑" panose="020B0503020204020204" pitchFamily="34" charset="-122"/>
              </a:rPr>
              <a:t>“购买”“下载”“关注”</a:t>
            </a:r>
            <a:r>
              <a:rPr lang="zh-CN" altLang="en-US" dirty="0">
                <a:latin typeface="微软雅黑" panose="020B0503020204020204" pitchFamily="34" charset="-122"/>
                <a:ea typeface="微软雅黑" panose="020B0503020204020204" pitchFamily="34" charset="-122"/>
              </a:rPr>
              <a:t>，引导用户完成核心行为，是实现产品转化目标的关键节点。</a:t>
            </a:r>
          </a:p>
        </p:txBody>
      </p:sp>
    </p:spTree>
    <p:extLst>
      <p:ext uri="{BB962C8B-B14F-4D97-AF65-F5344CB8AC3E}">
        <p14:creationId xmlns:p14="http://schemas.microsoft.com/office/powerpoint/2010/main" val="124472917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6.5.2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详情页的类型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中的详情页类型多样，其内容与功能因场景而异。根据核心对象和目标的差异，详情页可分为以下几类</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．商品详情页</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．内容详情页</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．个人详情页</a:t>
            </a:r>
          </a:p>
        </p:txBody>
      </p:sp>
      <p:pic>
        <p:nvPicPr>
          <p:cNvPr id="2" name="图片 1">
            <a:extLst>
              <a:ext uri="{FF2B5EF4-FFF2-40B4-BE49-F238E27FC236}">
                <a16:creationId xmlns:a16="http://schemas.microsoft.com/office/drawing/2014/main" id="{D368DBC5-05DD-4021-ACE6-4E48D3198687}"/>
              </a:ext>
            </a:extLst>
          </p:cNvPr>
          <p:cNvPicPr>
            <a:picLocks noChangeAspect="1"/>
          </p:cNvPicPr>
          <p:nvPr/>
        </p:nvPicPr>
        <p:blipFill>
          <a:blip r:embed="rId3"/>
          <a:stretch>
            <a:fillRect/>
          </a:stretch>
        </p:blipFill>
        <p:spPr>
          <a:xfrm>
            <a:off x="4163181" y="2519571"/>
            <a:ext cx="6321670" cy="3641386"/>
          </a:xfrm>
          <a:prstGeom prst="rect">
            <a:avLst/>
          </a:prstGeom>
        </p:spPr>
      </p:pic>
    </p:spTree>
    <p:extLst>
      <p:ext uri="{BB962C8B-B14F-4D97-AF65-F5344CB8AC3E}">
        <p14:creationId xmlns:p14="http://schemas.microsoft.com/office/powerpoint/2010/main" val="36285325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70816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indent="457200" algn="just">
              <a:lnSpc>
                <a:spcPct val="150000"/>
              </a:lnSpc>
            </a:pP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本</a:t>
            </a:r>
            <a:r>
              <a:rPr lang="zh-CN" altLang="en-US" sz="1400" dirty="0" smtClean="0">
                <a:solidFill>
                  <a:schemeClr val="tx1">
                    <a:lumMod val="65000"/>
                    <a:lumOff val="35000"/>
                  </a:schemeClr>
                </a:solidFill>
                <a:latin typeface="思源黑体" panose="020B0500000000000000" pitchFamily="34" charset="-122"/>
                <a:ea typeface="思源黑体" panose="020B0500000000000000" pitchFamily="34" charset="-122"/>
                <a:sym typeface="+mn-lt"/>
              </a:rPr>
              <a:t>模块</a:t>
            </a:r>
            <a:r>
              <a:rPr lang="zh-CN" altLang="en-US" sz="1400" dirty="0" smtClean="0">
                <a:solidFill>
                  <a:schemeClr val="tx1">
                    <a:lumMod val="65000"/>
                    <a:lumOff val="35000"/>
                  </a:schemeClr>
                </a:solidFill>
                <a:latin typeface="思源黑体" panose="020B0500000000000000" pitchFamily="34" charset="-122"/>
                <a:ea typeface="思源黑体" panose="020B0500000000000000" pitchFamily="34" charset="-122"/>
                <a:sym typeface="+mn-lt"/>
              </a:rPr>
              <a:t>围绕</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移动</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App</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原型与界面设计展开，介绍从设计基础到各核心页面设计的全流程。涵盖</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App</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设计基础、原型设计、闪屏页等多页面设计的概念、类型等内容。通过体系化学习，可掌握移动</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App</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界面设计的底层逻辑、各页面设计要点与工具运用，为打造优质</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App</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产品奠定基础。</a:t>
            </a: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02939" y="342516"/>
            <a:ext cx="6106818" cy="678693"/>
            <a:chOff x="1502939" y="342516"/>
            <a:chExt cx="6106818" cy="678693"/>
          </a:xfrm>
        </p:grpSpPr>
        <p:sp>
          <p:nvSpPr>
            <p:cNvPr id="12" name="Rectangle 18"/>
            <p:cNvSpPr>
              <a:spLocks noChangeArrowheads="1"/>
            </p:cNvSpPr>
            <p:nvPr/>
          </p:nvSpPr>
          <p:spPr bwMode="auto">
            <a:xfrm>
              <a:off x="1502939" y="342516"/>
              <a:ext cx="6106818"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移动</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APP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界面设计</a:t>
              </a:r>
            </a:p>
          </p:txBody>
        </p:sp>
        <p:sp>
          <p:nvSpPr>
            <p:cNvPr id="7"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zh-CN" altLang="en-US" sz="1000" dirty="0">
                <a:solidFill>
                  <a:schemeClr val="bg1">
                    <a:lumMod val="65000"/>
                  </a:schemeClr>
                </a:solidFill>
                <a:latin typeface="思源黑体" panose="020B0500000000000000" pitchFamily="34" charset="-122"/>
                <a:ea typeface="思源黑体" panose="020B0500000000000000" pitchFamily="34" charset="-122"/>
              </a:endParaRPr>
            </a:p>
          </p:txBody>
        </p:sp>
      </p:gr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1083041" y="1623067"/>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a:t>
            </a:r>
            <a:r>
              <a:rPr lang="zh-CN" altLang="en-US"/>
              <a:t>．功能详情页</a:t>
            </a:r>
          </a:p>
          <a:p>
            <a:pPr algn="ctr"/>
            <a:r>
              <a:rPr lang="en-US" altLang="zh-CN"/>
              <a:t>5</a:t>
            </a:r>
            <a:r>
              <a:rPr lang="zh-CN" altLang="en-US"/>
              <a:t>．服务详情页</a:t>
            </a:r>
          </a:p>
          <a:p>
            <a:pPr algn="ctr"/>
            <a:r>
              <a:rPr lang="en-US" altLang="zh-CN"/>
              <a:t>6</a:t>
            </a:r>
            <a:r>
              <a:rPr lang="zh-CN" altLang="en-US"/>
              <a:t>．活动详情页</a:t>
            </a:r>
            <a:endParaRPr lang="zh-CN" altLang="en-US" dirty="0"/>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6.5.2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详情页的类型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a:latin typeface="微软雅黑" panose="020B0503020204020204" pitchFamily="34" charset="-122"/>
                <a:ea typeface="微软雅黑" panose="020B0503020204020204" pitchFamily="34" charset="-122"/>
              </a:rPr>
              <a:t>4</a:t>
            </a:r>
            <a:r>
              <a:rPr lang="zh-CN" altLang="en-US" b="1">
                <a:latin typeface="微软雅黑" panose="020B0503020204020204" pitchFamily="34" charset="-122"/>
                <a:ea typeface="微软雅黑" panose="020B0503020204020204" pitchFamily="34" charset="-122"/>
              </a:rPr>
              <a:t>．功能详情页</a:t>
            </a:r>
          </a:p>
          <a:p>
            <a:pPr indent="457200">
              <a:lnSpc>
                <a:spcPct val="150000"/>
              </a:lnSpc>
            </a:pPr>
            <a:r>
              <a:rPr lang="en-US" altLang="zh-CN" b="1">
                <a:latin typeface="微软雅黑" panose="020B0503020204020204" pitchFamily="34" charset="-122"/>
                <a:ea typeface="微软雅黑" panose="020B0503020204020204" pitchFamily="34" charset="-122"/>
              </a:rPr>
              <a:t>5</a:t>
            </a:r>
            <a:r>
              <a:rPr lang="zh-CN" altLang="en-US" b="1">
                <a:latin typeface="微软雅黑" panose="020B0503020204020204" pitchFamily="34" charset="-122"/>
                <a:ea typeface="微软雅黑" panose="020B0503020204020204" pitchFamily="34" charset="-122"/>
              </a:rPr>
              <a:t>．服务详情页</a:t>
            </a:r>
          </a:p>
          <a:p>
            <a:pPr indent="457200">
              <a:lnSpc>
                <a:spcPct val="150000"/>
              </a:lnSpc>
            </a:pPr>
            <a:r>
              <a:rPr lang="en-US" altLang="zh-CN" b="1">
                <a:latin typeface="微软雅黑" panose="020B0503020204020204" pitchFamily="34" charset="-122"/>
                <a:ea typeface="微软雅黑" panose="020B0503020204020204" pitchFamily="34" charset="-122"/>
              </a:rPr>
              <a:t>6</a:t>
            </a:r>
            <a:r>
              <a:rPr lang="zh-CN" altLang="en-US" b="1">
                <a:latin typeface="微软雅黑" panose="020B0503020204020204" pitchFamily="34" charset="-122"/>
                <a:ea typeface="微软雅黑" panose="020B0503020204020204" pitchFamily="34" charset="-122"/>
              </a:rPr>
              <a:t>．活动详情页</a:t>
            </a:r>
            <a:endParaRPr lang="zh-CN" altLang="en-US" b="1"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F8DAD8C6-9085-428E-BA5E-0BC9DBD8C8B5}"/>
              </a:ext>
            </a:extLst>
          </p:cNvPr>
          <p:cNvPicPr>
            <a:picLocks noChangeAspect="1"/>
          </p:cNvPicPr>
          <p:nvPr/>
        </p:nvPicPr>
        <p:blipFill>
          <a:blip r:embed="rId3"/>
          <a:stretch>
            <a:fillRect/>
          </a:stretch>
        </p:blipFill>
        <p:spPr>
          <a:xfrm>
            <a:off x="3509772" y="1939289"/>
            <a:ext cx="7119954" cy="4101211"/>
          </a:xfrm>
          <a:prstGeom prst="rect">
            <a:avLst/>
          </a:prstGeom>
        </p:spPr>
      </p:pic>
    </p:spTree>
    <p:extLst>
      <p:ext uri="{BB962C8B-B14F-4D97-AF65-F5344CB8AC3E}">
        <p14:creationId xmlns:p14="http://schemas.microsoft.com/office/powerpoint/2010/main" val="406318402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2892488-F848-42CB-9813-788D240E32E8}"/>
              </a:ext>
            </a:extLst>
          </p:cNvPr>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06</a:t>
            </a:r>
          </a:p>
        </p:txBody>
      </p:sp>
      <p:sp>
        <p:nvSpPr>
          <p:cNvPr id="5" name="Rectangle 18"/>
          <p:cNvSpPr>
            <a:spLocks noChangeArrowheads="1"/>
          </p:cNvSpPr>
          <p:nvPr/>
        </p:nvSpPr>
        <p:spPr bwMode="auto">
          <a:xfrm>
            <a:off x="3089620" y="3929872"/>
            <a:ext cx="6765787" cy="81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4000" b="1" dirty="0">
                <a:solidFill>
                  <a:schemeClr val="tx1">
                    <a:lumMod val="75000"/>
                    <a:lumOff val="25000"/>
                  </a:schemeClr>
                </a:solidFill>
                <a:latin typeface="思源黑体" panose="020B0500000000000000" pitchFamily="34" charset="-122"/>
                <a:ea typeface="思源黑体" panose="020B0500000000000000" pitchFamily="34" charset="-122"/>
              </a:rPr>
              <a:t>注册登录页设计</a:t>
            </a:r>
          </a:p>
        </p:txBody>
      </p:sp>
    </p:spTree>
    <p:extLst>
      <p:ext uri="{BB962C8B-B14F-4D97-AF65-F5344CB8AC3E}">
        <p14:creationId xmlns:p14="http://schemas.microsoft.com/office/powerpoint/2010/main" val="399117206"/>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6.6.1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注册登录页的概念</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中，注册登录页是用户与产品初次交互的关键界面。它不仅承担着用户身份验证这一基础且关键的功能，更是塑造品牌形象、为用户打造优质体验不可或缺的重要一环。其具体功能体现如下：</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．用户身份验证</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．构建用户档案</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．实现数据同步与备份</a:t>
            </a:r>
          </a:p>
        </p:txBody>
      </p:sp>
    </p:spTree>
    <p:extLst>
      <p:ext uri="{BB962C8B-B14F-4D97-AF65-F5344CB8AC3E}">
        <p14:creationId xmlns:p14="http://schemas.microsoft.com/office/powerpoint/2010/main" val="5653080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6.6.2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注册登录页的类型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中注册登录页的类型根据认证方式和技术特点可分为多种形式，每种形式都有其特定的应用场景和优势。以下是常见的注册登录页类型：</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．账号信息登录</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．手机验证登录</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．第三方授权登录</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．生物特征的登录方式</a:t>
            </a: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．一键登录</a:t>
            </a:r>
          </a:p>
        </p:txBody>
      </p:sp>
      <p:pic>
        <p:nvPicPr>
          <p:cNvPr id="2" name="图片 1">
            <a:extLst>
              <a:ext uri="{FF2B5EF4-FFF2-40B4-BE49-F238E27FC236}">
                <a16:creationId xmlns:a16="http://schemas.microsoft.com/office/drawing/2014/main" id="{1547A551-6B35-4EC7-B8F3-7AEF89D0121F}"/>
              </a:ext>
            </a:extLst>
          </p:cNvPr>
          <p:cNvPicPr>
            <a:picLocks noChangeAspect="1"/>
          </p:cNvPicPr>
          <p:nvPr/>
        </p:nvPicPr>
        <p:blipFill>
          <a:blip r:embed="rId3"/>
          <a:stretch>
            <a:fillRect/>
          </a:stretch>
        </p:blipFill>
        <p:spPr>
          <a:xfrm>
            <a:off x="4284919" y="3087761"/>
            <a:ext cx="6929992" cy="2927993"/>
          </a:xfrm>
          <a:prstGeom prst="rect">
            <a:avLst/>
          </a:prstGeom>
        </p:spPr>
      </p:pic>
    </p:spTree>
    <p:extLst>
      <p:ext uri="{BB962C8B-B14F-4D97-AF65-F5344CB8AC3E}">
        <p14:creationId xmlns:p14="http://schemas.microsoft.com/office/powerpoint/2010/main" val="405550274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2892488-F848-42CB-9813-788D240E32E8}"/>
              </a:ext>
            </a:extLst>
          </p:cNvPr>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07</a:t>
            </a:r>
          </a:p>
        </p:txBody>
      </p:sp>
      <p:sp>
        <p:nvSpPr>
          <p:cNvPr id="5" name="Rectangle 18"/>
          <p:cNvSpPr>
            <a:spLocks noChangeArrowheads="1"/>
          </p:cNvSpPr>
          <p:nvPr/>
        </p:nvSpPr>
        <p:spPr bwMode="auto">
          <a:xfrm>
            <a:off x="3089620" y="3929872"/>
            <a:ext cx="6765787" cy="81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4000" b="1" dirty="0">
                <a:latin typeface="思源黑体" panose="020B0500000000000000" pitchFamily="34" charset="-122"/>
                <a:ea typeface="思源黑体" panose="020B0500000000000000" pitchFamily="34" charset="-122"/>
              </a:rPr>
              <a:t>个人中心页设计</a:t>
            </a:r>
          </a:p>
        </p:txBody>
      </p:sp>
    </p:spTree>
    <p:extLst>
      <p:ext uri="{BB962C8B-B14F-4D97-AF65-F5344CB8AC3E}">
        <p14:creationId xmlns:p14="http://schemas.microsoft.com/office/powerpoint/2010/main" val="2714161260"/>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6.7.1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个人中心页的概念</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98825" y="1614187"/>
            <a:ext cx="9635430" cy="383181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个人中心界面通常在标签栏中以“我的”或“账户”命名，是用户管理个人信息、查看订单状态、管理支付方式、享受会员权益以及获取消息通知等功能的集中入口。其核心作用是：</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信息集中化管理：将用户个人信息、关联数据及相关工具整合，方便用户一站式查阅与操作，减少跨页面跳转成本。</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个性化服务承载：基于用户身份提供专属内容，如会员权益、等级成长、定制化推荐等，增强用户归属感与产品黏性。</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用户行为引导：通过待办事项、权益提醒等，促使用户完成后续操作，增强产品粘性。</a:t>
            </a:r>
          </a:p>
          <a:p>
            <a:pPr marL="285750" indent="4320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服务支持入口：聚合客服中心、帮助中心、反馈渠道等，为用户提供问题解决路径，降低使用障碍，提升整体体验。</a:t>
            </a:r>
          </a:p>
        </p:txBody>
      </p:sp>
    </p:spTree>
    <p:extLst>
      <p:ext uri="{BB962C8B-B14F-4D97-AF65-F5344CB8AC3E}">
        <p14:creationId xmlns:p14="http://schemas.microsoft.com/office/powerpoint/2010/main" val="184533449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6.7.2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个人中心页的类型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98825" y="1614187"/>
            <a:ext cx="9478620"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个人中心页是应用或平台中用于集中展示用户信息、功能入口及互动记录的核心页面，是用户与平台进行个性化交互的枢纽。根据功能侧重和应用场景的不同，个人中心页可分为以下几类：</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．基本信息展示型</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．内容</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社交型</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．交易</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消费性型</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．服务</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会员型</a:t>
            </a: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．工具</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功能聚合型</a:t>
            </a:r>
          </a:p>
        </p:txBody>
      </p:sp>
      <p:pic>
        <p:nvPicPr>
          <p:cNvPr id="2" name="图片 1">
            <a:extLst>
              <a:ext uri="{FF2B5EF4-FFF2-40B4-BE49-F238E27FC236}">
                <a16:creationId xmlns:a16="http://schemas.microsoft.com/office/drawing/2014/main" id="{2E44C588-324B-4798-914E-8BDC52A5EE16}"/>
              </a:ext>
            </a:extLst>
          </p:cNvPr>
          <p:cNvPicPr>
            <a:picLocks noChangeAspect="1"/>
          </p:cNvPicPr>
          <p:nvPr/>
        </p:nvPicPr>
        <p:blipFill>
          <a:blip r:embed="rId3"/>
          <a:stretch>
            <a:fillRect/>
          </a:stretch>
        </p:blipFill>
        <p:spPr>
          <a:xfrm>
            <a:off x="4783936" y="2992450"/>
            <a:ext cx="6007358" cy="3228468"/>
          </a:xfrm>
          <a:prstGeom prst="rect">
            <a:avLst/>
          </a:prstGeom>
        </p:spPr>
      </p:pic>
    </p:spTree>
    <p:extLst>
      <p:ext uri="{BB962C8B-B14F-4D97-AF65-F5344CB8AC3E}">
        <p14:creationId xmlns:p14="http://schemas.microsoft.com/office/powerpoint/2010/main" val="373915357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2892488-F848-42CB-9813-788D240E32E8}"/>
              </a:ext>
            </a:extLst>
          </p:cNvPr>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08</a:t>
            </a:r>
          </a:p>
        </p:txBody>
      </p:sp>
      <p:sp>
        <p:nvSpPr>
          <p:cNvPr id="5" name="Rectangle 18"/>
          <p:cNvSpPr>
            <a:spLocks noChangeArrowheads="1"/>
          </p:cNvSpPr>
          <p:nvPr/>
        </p:nvSpPr>
        <p:spPr bwMode="auto">
          <a:xfrm>
            <a:off x="3089620" y="3929872"/>
            <a:ext cx="6765787" cy="81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4000" b="1" dirty="0">
                <a:latin typeface="思源黑体" panose="020B0500000000000000" pitchFamily="34" charset="-122"/>
                <a:ea typeface="思源黑体" panose="020B0500000000000000" pitchFamily="34" charset="-122"/>
              </a:rPr>
              <a:t>课堂演练</a:t>
            </a:r>
          </a:p>
        </p:txBody>
      </p:sp>
    </p:spTree>
    <p:extLst>
      <p:ext uri="{BB962C8B-B14F-4D97-AF65-F5344CB8AC3E}">
        <p14:creationId xmlns:p14="http://schemas.microsoft.com/office/powerpoint/2010/main" val="4023241275"/>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6.8.1  AI</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赋能灵感生成</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98825" y="1614187"/>
            <a:ext cx="9478620"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本小节将制作利用</a:t>
            </a:r>
            <a:r>
              <a:rPr lang="en-US" altLang="zh-CN" dirty="0" err="1">
                <a:latin typeface="微软雅黑" panose="020B0503020204020204" pitchFamily="34" charset="-122"/>
                <a:ea typeface="微软雅黑" panose="020B0503020204020204" pitchFamily="34" charset="-122"/>
              </a:rPr>
              <a:t>DeepSeek</a:t>
            </a:r>
            <a:r>
              <a:rPr lang="zh-CN" altLang="en-US" dirty="0">
                <a:latin typeface="微软雅黑" panose="020B0503020204020204" pitchFamily="34" charset="-122"/>
                <a:ea typeface="微软雅黑" panose="020B0503020204020204" pitchFamily="34" charset="-122"/>
              </a:rPr>
              <a:t>策划闪屏登录注册页以及个人中心页的设计方案。具体操作如下：</a:t>
            </a:r>
          </a:p>
          <a:p>
            <a:pPr indent="457200">
              <a:lnSpc>
                <a:spcPct val="150000"/>
              </a:lnSpc>
            </a:pPr>
            <a:r>
              <a:rPr lang="en-US" altLang="zh-CN" dirty="0">
                <a:latin typeface="微软雅黑" panose="020B0503020204020204" pitchFamily="34" charset="-122"/>
                <a:ea typeface="微软雅黑" panose="020B0503020204020204" pitchFamily="34" charset="-122"/>
              </a:rPr>
              <a:t>Step01</a:t>
            </a:r>
            <a:r>
              <a:rPr lang="zh-CN" altLang="en-US" dirty="0">
                <a:latin typeface="微软雅黑" panose="020B0503020204020204" pitchFamily="34" charset="-122"/>
                <a:ea typeface="微软雅黑" panose="020B0503020204020204" pitchFamily="34" charset="-122"/>
              </a:rPr>
              <a:t>：打开</a:t>
            </a:r>
            <a:r>
              <a:rPr lang="en-US" altLang="zh-CN" dirty="0" err="1">
                <a:latin typeface="微软雅黑" panose="020B0503020204020204" pitchFamily="34" charset="-122"/>
                <a:ea typeface="微软雅黑" panose="020B0503020204020204" pitchFamily="34" charset="-122"/>
              </a:rPr>
              <a:t>DeepSeek</a:t>
            </a:r>
            <a:r>
              <a:rPr lang="zh-CN" altLang="en-US" dirty="0">
                <a:latin typeface="微软雅黑" panose="020B0503020204020204" pitchFamily="34" charset="-122"/>
                <a:ea typeface="微软雅黑" panose="020B0503020204020204" pitchFamily="34" charset="-122"/>
              </a:rPr>
              <a:t>中，进入操作界面，输入提示词：“健康追踪是一款运动类的</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，类似</a:t>
            </a:r>
            <a:r>
              <a:rPr lang="en-US" altLang="zh-CN" dirty="0">
                <a:latin typeface="微软雅黑" panose="020B0503020204020204" pitchFamily="34" charset="-122"/>
                <a:ea typeface="微软雅黑" panose="020B0503020204020204" pitchFamily="34" charset="-122"/>
              </a:rPr>
              <a:t>Keep</a:t>
            </a:r>
            <a:r>
              <a:rPr lang="zh-CN" altLang="en-US" dirty="0">
                <a:latin typeface="微软雅黑" panose="020B0503020204020204" pitchFamily="34" charset="-122"/>
                <a:ea typeface="微软雅黑" panose="020B0503020204020204" pitchFamily="34" charset="-122"/>
              </a:rPr>
              <a:t>，请为其策划闪屏页、登录注册页以及个人中心页的设计方案”。</a:t>
            </a:r>
          </a:p>
          <a:p>
            <a:pPr indent="457200">
              <a:lnSpc>
                <a:spcPct val="150000"/>
              </a:lnSpc>
            </a:pPr>
            <a:r>
              <a:rPr lang="en-US" altLang="zh-CN" dirty="0">
                <a:latin typeface="微软雅黑" panose="020B0503020204020204" pitchFamily="34" charset="-122"/>
                <a:ea typeface="微软雅黑" panose="020B0503020204020204" pitchFamily="34" charset="-122"/>
              </a:rPr>
              <a:t>Step02</a:t>
            </a:r>
            <a:r>
              <a:rPr lang="zh-CN" altLang="en-US" dirty="0">
                <a:latin typeface="微软雅黑" panose="020B0503020204020204" pitchFamily="34" charset="-122"/>
                <a:ea typeface="微软雅黑" panose="020B0503020204020204" pitchFamily="34" charset="-122"/>
              </a:rPr>
              <a:t>：单击 “发送”按钮</a:t>
            </a:r>
          </a:p>
        </p:txBody>
      </p:sp>
    </p:spTree>
    <p:extLst>
      <p:ext uri="{BB962C8B-B14F-4D97-AF65-F5344CB8AC3E}">
        <p14:creationId xmlns:p14="http://schemas.microsoft.com/office/powerpoint/2010/main" val="101169828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6.8.2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制作闪屏页</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98825" y="1614187"/>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本小节将制作</a:t>
            </a:r>
            <a:r>
              <a:rPr lang="en-US" altLang="zh-CN">
                <a:latin typeface="微软雅黑" panose="020B0503020204020204" pitchFamily="34" charset="-122"/>
                <a:ea typeface="微软雅黑" panose="020B0503020204020204" pitchFamily="34" charset="-122"/>
              </a:rPr>
              <a:t>App</a:t>
            </a:r>
            <a:r>
              <a:rPr lang="zh-CN" altLang="en-US">
                <a:latin typeface="微软雅黑" panose="020B0503020204020204" pitchFamily="34" charset="-122"/>
                <a:ea typeface="微软雅黑" panose="020B0503020204020204" pitchFamily="34" charset="-122"/>
              </a:rPr>
              <a:t>闪屏页。使用即梦</a:t>
            </a:r>
            <a:r>
              <a:rPr lang="en-US" altLang="zh-CN">
                <a:latin typeface="微软雅黑" panose="020B0503020204020204" pitchFamily="34" charset="-122"/>
                <a:ea typeface="微软雅黑" panose="020B0503020204020204" pitchFamily="34" charset="-122"/>
              </a:rPr>
              <a:t>AI</a:t>
            </a:r>
            <a:r>
              <a:rPr lang="zh-CN" altLang="en-US">
                <a:latin typeface="微软雅黑" panose="020B0503020204020204" pitchFamily="34" charset="-122"/>
                <a:ea typeface="微软雅黑" panose="020B0503020204020204" pitchFamily="34" charset="-122"/>
              </a:rPr>
              <a:t>生成闪屏页背景，置入</a:t>
            </a:r>
            <a:r>
              <a:rPr lang="en-US" altLang="zh-CN">
                <a:latin typeface="微软雅黑" panose="020B0503020204020204" pitchFamily="34" charset="-122"/>
                <a:ea typeface="微软雅黑" panose="020B0503020204020204" pitchFamily="34" charset="-122"/>
              </a:rPr>
              <a:t>Photoshop</a:t>
            </a:r>
            <a:r>
              <a:rPr lang="zh-CN" altLang="en-US">
                <a:latin typeface="微软雅黑" panose="020B0503020204020204" pitchFamily="34" charset="-122"/>
                <a:ea typeface="微软雅黑" panose="020B0503020204020204" pitchFamily="34" charset="-122"/>
              </a:rPr>
              <a:t>中，通过横排文字工具以及矩形工具完成效果的呈现。</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6643303E-974D-4176-8249-B670E3588B2D}"/>
              </a:ext>
            </a:extLst>
          </p:cNvPr>
          <p:cNvPicPr>
            <a:picLocks noChangeAspect="1"/>
          </p:cNvPicPr>
          <p:nvPr/>
        </p:nvPicPr>
        <p:blipFill>
          <a:blip r:embed="rId3"/>
          <a:stretch>
            <a:fillRect/>
          </a:stretch>
        </p:blipFill>
        <p:spPr>
          <a:xfrm>
            <a:off x="2220618" y="2936199"/>
            <a:ext cx="8619302" cy="2648772"/>
          </a:xfrm>
          <a:prstGeom prst="rect">
            <a:avLst/>
          </a:prstGeom>
        </p:spPr>
      </p:pic>
    </p:spTree>
    <p:extLst>
      <p:ext uri="{BB962C8B-B14F-4D97-AF65-F5344CB8AC3E}">
        <p14:creationId xmlns:p14="http://schemas.microsoft.com/office/powerpoint/2010/main" val="245930055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2892488-F848-42CB-9813-788D240E32E8}"/>
              </a:ext>
            </a:extLst>
          </p:cNvPr>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3307602" y="3947311"/>
            <a:ext cx="6061250" cy="81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4000" b="1" dirty="0">
                <a:solidFill>
                  <a:schemeClr val="tx1">
                    <a:lumMod val="75000"/>
                    <a:lumOff val="25000"/>
                  </a:schemeClr>
                </a:solidFill>
                <a:latin typeface="思源黑体" panose="020B0500000000000000" pitchFamily="34" charset="-122"/>
                <a:ea typeface="思源黑体" panose="020B0500000000000000" pitchFamily="34" charset="-122"/>
              </a:rPr>
              <a:t>移动</a:t>
            </a:r>
            <a:r>
              <a:rPr lang="en-US" altLang="zh-CN" sz="4000" b="1" dirty="0">
                <a:solidFill>
                  <a:schemeClr val="tx1">
                    <a:lumMod val="75000"/>
                    <a:lumOff val="25000"/>
                  </a:schemeClr>
                </a:solidFill>
                <a:latin typeface="思源黑体" panose="020B0500000000000000" pitchFamily="34" charset="-122"/>
                <a:ea typeface="思源黑体" panose="020B0500000000000000" pitchFamily="34" charset="-122"/>
              </a:rPr>
              <a:t>App</a:t>
            </a:r>
            <a:r>
              <a:rPr lang="zh-CN" altLang="en-US" sz="4000" b="1" dirty="0">
                <a:solidFill>
                  <a:schemeClr val="tx1">
                    <a:lumMod val="75000"/>
                    <a:lumOff val="25000"/>
                  </a:schemeClr>
                </a:solidFill>
                <a:latin typeface="思源黑体" panose="020B0500000000000000" pitchFamily="34" charset="-122"/>
                <a:ea typeface="思源黑体" panose="020B0500000000000000" pitchFamily="34" charset="-122"/>
              </a:rPr>
              <a:t>设计基础</a:t>
            </a:r>
          </a:p>
        </p:txBody>
      </p:sp>
    </p:spTree>
    <p:extLst>
      <p:ext uri="{BB962C8B-B14F-4D97-AF65-F5344CB8AC3E}">
        <p14:creationId xmlns:p14="http://schemas.microsoft.com/office/powerpoint/2010/main" val="348879451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6.8.3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制作登录注册页</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98825" y="1614187"/>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本小节将制作</a:t>
            </a:r>
            <a:r>
              <a:rPr lang="en-US" altLang="zh-CN">
                <a:latin typeface="微软雅黑" panose="020B0503020204020204" pitchFamily="34" charset="-122"/>
                <a:ea typeface="微软雅黑" panose="020B0503020204020204" pitchFamily="34" charset="-122"/>
              </a:rPr>
              <a:t>App</a:t>
            </a:r>
            <a:r>
              <a:rPr lang="zh-CN" altLang="en-US">
                <a:latin typeface="微软雅黑" panose="020B0503020204020204" pitchFamily="34" charset="-122"/>
                <a:ea typeface="微软雅黑" panose="020B0503020204020204" pitchFamily="34" charset="-122"/>
              </a:rPr>
              <a:t>登录注册页。使用即梦</a:t>
            </a:r>
            <a:r>
              <a:rPr lang="en-US" altLang="zh-CN">
                <a:latin typeface="微软雅黑" panose="020B0503020204020204" pitchFamily="34" charset="-122"/>
                <a:ea typeface="微软雅黑" panose="020B0503020204020204" pitchFamily="34" charset="-122"/>
              </a:rPr>
              <a:t>AI</a:t>
            </a:r>
            <a:r>
              <a:rPr lang="zh-CN" altLang="en-US">
                <a:latin typeface="微软雅黑" panose="020B0503020204020204" pitchFamily="34" charset="-122"/>
                <a:ea typeface="微软雅黑" panose="020B0503020204020204" pitchFamily="34" charset="-122"/>
              </a:rPr>
              <a:t>生成登录注册页的背景，置入</a:t>
            </a:r>
            <a:r>
              <a:rPr lang="en-US" altLang="zh-CN">
                <a:latin typeface="微软雅黑" panose="020B0503020204020204" pitchFamily="34" charset="-122"/>
                <a:ea typeface="微软雅黑" panose="020B0503020204020204" pitchFamily="34" charset="-122"/>
              </a:rPr>
              <a:t>Photoshop</a:t>
            </a:r>
            <a:r>
              <a:rPr lang="zh-CN" altLang="en-US">
                <a:latin typeface="微软雅黑" panose="020B0503020204020204" pitchFamily="34" charset="-122"/>
                <a:ea typeface="微软雅黑" panose="020B0503020204020204" pitchFamily="34" charset="-122"/>
              </a:rPr>
              <a:t>中，通过渐变工具、横排文字工具以及矩形工具完成效果的呈现。</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5E704E44-ABFF-457E-8299-7E5F81542609}"/>
              </a:ext>
            </a:extLst>
          </p:cNvPr>
          <p:cNvPicPr>
            <a:picLocks noChangeAspect="1"/>
          </p:cNvPicPr>
          <p:nvPr/>
        </p:nvPicPr>
        <p:blipFill>
          <a:blip r:embed="rId3"/>
          <a:stretch>
            <a:fillRect/>
          </a:stretch>
        </p:blipFill>
        <p:spPr>
          <a:xfrm>
            <a:off x="1525939" y="2844508"/>
            <a:ext cx="8824391" cy="3049797"/>
          </a:xfrm>
          <a:prstGeom prst="rect">
            <a:avLst/>
          </a:prstGeom>
        </p:spPr>
      </p:pic>
    </p:spTree>
    <p:extLst>
      <p:ext uri="{BB962C8B-B14F-4D97-AF65-F5344CB8AC3E}">
        <p14:creationId xmlns:p14="http://schemas.microsoft.com/office/powerpoint/2010/main" val="366674903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4586" y="1273029"/>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6246976" cy="748449"/>
            <a:chOff x="1502939" y="272760"/>
            <a:chExt cx="6246976" cy="748449"/>
          </a:xfrm>
        </p:grpSpPr>
        <p:sp>
          <p:nvSpPr>
            <p:cNvPr id="67" name="Rectangle 18"/>
            <p:cNvSpPr>
              <a:spLocks noChangeArrowheads="1"/>
            </p:cNvSpPr>
            <p:nvPr/>
          </p:nvSpPr>
          <p:spPr bwMode="auto">
            <a:xfrm>
              <a:off x="1502939" y="272760"/>
              <a:ext cx="624697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6.8.4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制作个人中心页</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98825" y="1614187"/>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本小节将制作</a:t>
            </a:r>
            <a:r>
              <a:rPr lang="en-US" altLang="zh-CN">
                <a:latin typeface="微软雅黑" panose="020B0503020204020204" pitchFamily="34" charset="-122"/>
                <a:ea typeface="微软雅黑" panose="020B0503020204020204" pitchFamily="34" charset="-122"/>
              </a:rPr>
              <a:t>App</a:t>
            </a:r>
            <a:r>
              <a:rPr lang="zh-CN" altLang="en-US">
                <a:latin typeface="微软雅黑" panose="020B0503020204020204" pitchFamily="34" charset="-122"/>
                <a:ea typeface="微软雅黑" panose="020B0503020204020204" pitchFamily="34" charset="-122"/>
              </a:rPr>
              <a:t>个人中心页。使用即梦</a:t>
            </a:r>
            <a:r>
              <a:rPr lang="en-US" altLang="zh-CN">
                <a:latin typeface="微软雅黑" panose="020B0503020204020204" pitchFamily="34" charset="-122"/>
                <a:ea typeface="微软雅黑" panose="020B0503020204020204" pitchFamily="34" charset="-122"/>
              </a:rPr>
              <a:t>AI</a:t>
            </a:r>
            <a:r>
              <a:rPr lang="zh-CN" altLang="en-US">
                <a:latin typeface="微软雅黑" panose="020B0503020204020204" pitchFamily="34" charset="-122"/>
                <a:ea typeface="微软雅黑" panose="020B0503020204020204" pitchFamily="34" charset="-122"/>
              </a:rPr>
              <a:t>生成个人中心页的背景，置入</a:t>
            </a:r>
            <a:r>
              <a:rPr lang="en-US" altLang="zh-CN">
                <a:latin typeface="微软雅黑" panose="020B0503020204020204" pitchFamily="34" charset="-122"/>
                <a:ea typeface="微软雅黑" panose="020B0503020204020204" pitchFamily="34" charset="-122"/>
              </a:rPr>
              <a:t>Photoshop</a:t>
            </a:r>
            <a:r>
              <a:rPr lang="zh-CN" altLang="en-US">
                <a:latin typeface="微软雅黑" panose="020B0503020204020204" pitchFamily="34" charset="-122"/>
                <a:ea typeface="微软雅黑" panose="020B0503020204020204" pitchFamily="34" charset="-122"/>
              </a:rPr>
              <a:t>中，通过椭圆工具、横排文字工具以及矩形工具完成效果的呈现。</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88161F9A-3694-4A2D-B5FB-B02C70358D70}"/>
              </a:ext>
            </a:extLst>
          </p:cNvPr>
          <p:cNvPicPr>
            <a:picLocks noChangeAspect="1"/>
          </p:cNvPicPr>
          <p:nvPr/>
        </p:nvPicPr>
        <p:blipFill>
          <a:blip r:embed="rId3"/>
          <a:stretch>
            <a:fillRect/>
          </a:stretch>
        </p:blipFill>
        <p:spPr>
          <a:xfrm>
            <a:off x="3458802" y="2829752"/>
            <a:ext cx="5274395" cy="3516263"/>
          </a:xfrm>
          <a:prstGeom prst="rect">
            <a:avLst/>
          </a:prstGeom>
        </p:spPr>
      </p:pic>
    </p:spTree>
    <p:extLst>
      <p:ext uri="{BB962C8B-B14F-4D97-AF65-F5344CB8AC3E}">
        <p14:creationId xmlns:p14="http://schemas.microsoft.com/office/powerpoint/2010/main" val="37600918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BBECD67F-AE3E-4E49-A78C-A5DA12BC0D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95"/>
            <a:ext cx="12192000" cy="6855209"/>
          </a:xfrm>
          <a:prstGeom prst="rect">
            <a:avLst/>
          </a:prstGeom>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带着收获，再出发</a:t>
            </a:r>
          </a:p>
        </p:txBody>
      </p:sp>
      <p:sp>
        <p:nvSpPr>
          <p:cNvPr id="27" name="PA_文本框 3"/>
          <p:cNvSpPr txBox="1"/>
          <p:nvPr>
            <p:custDataLst>
              <p:tags r:id="rId1"/>
            </p:custDataLst>
          </p:nvPr>
        </p:nvSpPr>
        <p:spPr>
          <a:xfrm>
            <a:off x="2008707" y="2218781"/>
            <a:ext cx="403790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WITH GAINS, MOVE FORWARD</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pic>
        <p:nvPicPr>
          <p:cNvPr id="24" name="图片 23">
            <a:extLst>
              <a:ext uri="{FF2B5EF4-FFF2-40B4-BE49-F238E27FC236}">
                <a16:creationId xmlns:a16="http://schemas.microsoft.com/office/drawing/2014/main" id="{3F0959C6-5B4F-4230-962A-B3105CF810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2479" y="6154174"/>
            <a:ext cx="2718419" cy="4064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6.1.1  App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设计特点</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236769" y="1636559"/>
            <a:ext cx="9478620" cy="2536400"/>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设计因设备特性与用户使用场景的独特性，呈现出交互依赖触控、屏幕空间受限、使用场景碎片化三大鲜明特点，这些特点对设计逻辑和用户体验有着深远影响。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．交互依赖触控</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移动端以手指触控为核心交互方式，区别于传统鼠标操作。</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．屏幕空间受限</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移动设备屏幕尺寸远小于桌面端，需在有限空间内平衡功能完整性与体验简洁性。</a:t>
            </a:r>
          </a:p>
        </p:txBody>
      </p:sp>
    </p:spTree>
    <p:extLst>
      <p:ext uri="{BB962C8B-B14F-4D97-AF65-F5344CB8AC3E}">
        <p14:creationId xmlns:p14="http://schemas.microsoft.com/office/powerpoint/2010/main" val="379981191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常见</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App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屏幕尺寸</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745301"/>
            <a:ext cx="9364930"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由于不同设备（如手机、平板、折叠屏）的屏幕尺寸、分辨率和像素密度各异，设计师和开发者必须遵循适配规范，使界面在不同设备上都能正确显示并保持良好交互性。下面将分别介绍 </a:t>
            </a:r>
            <a:r>
              <a:rPr lang="en-US" altLang="zh-CN" dirty="0">
                <a:latin typeface="微软雅黑" panose="020B0503020204020204" pitchFamily="34" charset="-122"/>
                <a:ea typeface="微软雅黑" panose="020B0503020204020204" pitchFamily="34" charset="-122"/>
              </a:rPr>
              <a:t>iOS </a:t>
            </a:r>
            <a:r>
              <a:rPr lang="zh-CN" altLang="en-US" dirty="0">
                <a:latin typeface="微软雅黑" panose="020B0503020204020204" pitchFamily="34" charset="-122"/>
                <a:ea typeface="微软雅黑" panose="020B0503020204020204" pitchFamily="34" charset="-122"/>
              </a:rPr>
              <a:t>设备、</a:t>
            </a:r>
            <a:r>
              <a:rPr lang="en-US" altLang="zh-CN" dirty="0">
                <a:latin typeface="微软雅黑" panose="020B0503020204020204" pitchFamily="34" charset="-122"/>
                <a:ea typeface="微软雅黑" panose="020B0503020204020204" pitchFamily="34" charset="-122"/>
              </a:rPr>
              <a:t>Android </a:t>
            </a:r>
            <a:r>
              <a:rPr lang="zh-CN" altLang="en-US" dirty="0">
                <a:latin typeface="微软雅黑" panose="020B0503020204020204" pitchFamily="34" charset="-122"/>
                <a:ea typeface="微软雅黑" panose="020B0503020204020204" pitchFamily="34" charset="-122"/>
              </a:rPr>
              <a:t>设备以及 </a:t>
            </a:r>
            <a:r>
              <a:rPr lang="en-US" altLang="zh-CN" dirty="0" err="1">
                <a:latin typeface="微软雅黑" panose="020B0503020204020204" pitchFamily="34" charset="-122"/>
                <a:ea typeface="微软雅黑" panose="020B0503020204020204" pitchFamily="34" charset="-122"/>
              </a:rPr>
              <a:t>HarmonyOS</a:t>
            </a:r>
            <a:r>
              <a:rPr lang="zh-CN" altLang="en-US" dirty="0">
                <a:latin typeface="微软雅黑" panose="020B0503020204020204" pitchFamily="34" charset="-122"/>
                <a:ea typeface="微软雅黑" panose="020B0503020204020204" pitchFamily="34" charset="-122"/>
              </a:rPr>
              <a:t>设备的屏幕尺寸情况。</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iOS</a:t>
            </a:r>
            <a:r>
              <a:rPr lang="zh-CN" altLang="en-US" b="1" dirty="0">
                <a:latin typeface="微软雅黑" panose="020B0503020204020204" pitchFamily="34" charset="-122"/>
                <a:ea typeface="微软雅黑" panose="020B0503020204020204" pitchFamily="34" charset="-122"/>
              </a:rPr>
              <a:t>设备的屏幕尺寸</a:t>
            </a:r>
          </a:p>
          <a:p>
            <a:pPr indent="457200">
              <a:lnSpc>
                <a:spcPct val="150000"/>
              </a:lnSpc>
            </a:pPr>
            <a:r>
              <a:rPr lang="en-US" altLang="zh-CN" dirty="0">
                <a:latin typeface="微软雅黑" panose="020B0503020204020204" pitchFamily="34" charset="-122"/>
                <a:ea typeface="微软雅黑" panose="020B0503020204020204" pitchFamily="34" charset="-122"/>
              </a:rPr>
              <a:t>iOS</a:t>
            </a:r>
            <a:r>
              <a:rPr lang="zh-CN" altLang="en-US" dirty="0">
                <a:latin typeface="微软雅黑" panose="020B0503020204020204" pitchFamily="34" charset="-122"/>
                <a:ea typeface="微软雅黑" panose="020B0503020204020204" pitchFamily="34" charset="-122"/>
              </a:rPr>
              <a:t>设备的屏幕尺寸因设备类型和具体型号而异。</a:t>
            </a:r>
          </a:p>
        </p:txBody>
      </p:sp>
      <p:pic>
        <p:nvPicPr>
          <p:cNvPr id="2" name="图片 1">
            <a:extLst>
              <a:ext uri="{FF2B5EF4-FFF2-40B4-BE49-F238E27FC236}">
                <a16:creationId xmlns:a16="http://schemas.microsoft.com/office/drawing/2014/main" id="{94BB4921-0721-4E79-BF71-C8ADABC16F4B}"/>
              </a:ext>
            </a:extLst>
          </p:cNvPr>
          <p:cNvPicPr>
            <a:picLocks noChangeAspect="1"/>
          </p:cNvPicPr>
          <p:nvPr/>
        </p:nvPicPr>
        <p:blipFill>
          <a:blip r:embed="rId3"/>
          <a:stretch>
            <a:fillRect/>
          </a:stretch>
        </p:blipFill>
        <p:spPr>
          <a:xfrm>
            <a:off x="3275786" y="4140395"/>
            <a:ext cx="5172456" cy="2272284"/>
          </a:xfrm>
          <a:prstGeom prst="rect">
            <a:avLst/>
          </a:prstGeom>
        </p:spPr>
      </p:pic>
    </p:spTree>
    <p:extLst>
      <p:ext uri="{BB962C8B-B14F-4D97-AF65-F5344CB8AC3E}">
        <p14:creationId xmlns:p14="http://schemas.microsoft.com/office/powerpoint/2010/main" val="8309844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r>
              <a:rPr lang="zh-CN" altLang="en-US"/>
              <a:t>．</a:t>
            </a:r>
            <a:r>
              <a:rPr lang="en-US" altLang="zh-CN"/>
              <a:t>Android</a:t>
            </a:r>
            <a:r>
              <a:rPr lang="zh-CN" altLang="en-US"/>
              <a:t>屏幕尺寸</a:t>
            </a:r>
          </a:p>
          <a:p>
            <a:pPr algn="ctr"/>
            <a:r>
              <a:rPr lang="zh-CN" altLang="en-US"/>
              <a:t>根据不同的屏幕密度，</a:t>
            </a:r>
            <a:r>
              <a:rPr lang="en-US" altLang="zh-CN"/>
              <a:t>Android</a:t>
            </a:r>
            <a:r>
              <a:rPr lang="zh-CN" altLang="en-US"/>
              <a:t>系统会自动将</a:t>
            </a:r>
            <a:r>
              <a:rPr lang="en-US" altLang="zh-CN"/>
              <a:t>dp</a:t>
            </a:r>
            <a:r>
              <a:rPr lang="zh-CN" altLang="en-US"/>
              <a:t>单位转换为相应的像素单位，以保证界面的适配性。</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常见</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App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屏幕尺寸</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745301"/>
            <a:ext cx="936493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Android</a:t>
            </a:r>
            <a:r>
              <a:rPr lang="zh-CN" altLang="en-US" b="1" dirty="0">
                <a:latin typeface="微软雅黑" panose="020B0503020204020204" pitchFamily="34" charset="-122"/>
                <a:ea typeface="微软雅黑" panose="020B0503020204020204" pitchFamily="34" charset="-122"/>
              </a:rPr>
              <a:t>屏幕尺寸</a:t>
            </a:r>
          </a:p>
          <a:p>
            <a:pPr indent="457200">
              <a:lnSpc>
                <a:spcPct val="150000"/>
              </a:lnSpc>
            </a:pPr>
            <a:r>
              <a:rPr lang="zh-CN" altLang="en-US" dirty="0">
                <a:latin typeface="微软雅黑" panose="020B0503020204020204" pitchFamily="34" charset="-122"/>
                <a:ea typeface="微软雅黑" panose="020B0503020204020204" pitchFamily="34" charset="-122"/>
              </a:rPr>
              <a:t>根据不同的屏幕密度，</a:t>
            </a:r>
            <a:r>
              <a:rPr lang="en-US" altLang="zh-CN" dirty="0">
                <a:latin typeface="微软雅黑" panose="020B0503020204020204" pitchFamily="34" charset="-122"/>
                <a:ea typeface="微软雅黑" panose="020B0503020204020204" pitchFamily="34" charset="-122"/>
              </a:rPr>
              <a:t>Android</a:t>
            </a:r>
            <a:r>
              <a:rPr lang="zh-CN" altLang="en-US" dirty="0">
                <a:latin typeface="微软雅黑" panose="020B0503020204020204" pitchFamily="34" charset="-122"/>
                <a:ea typeface="微软雅黑" panose="020B0503020204020204" pitchFamily="34" charset="-122"/>
              </a:rPr>
              <a:t>系统会自动将</a:t>
            </a:r>
            <a:r>
              <a:rPr lang="en-US" altLang="zh-CN" dirty="0" err="1">
                <a:latin typeface="微软雅黑" panose="020B0503020204020204" pitchFamily="34" charset="-122"/>
                <a:ea typeface="微软雅黑" panose="020B0503020204020204" pitchFamily="34" charset="-122"/>
              </a:rPr>
              <a:t>dp</a:t>
            </a:r>
            <a:r>
              <a:rPr lang="zh-CN" altLang="en-US" dirty="0">
                <a:latin typeface="微软雅黑" panose="020B0503020204020204" pitchFamily="34" charset="-122"/>
                <a:ea typeface="微软雅黑" panose="020B0503020204020204" pitchFamily="34" charset="-122"/>
              </a:rPr>
              <a:t>单位转换为相应的像素单位，以保证界面的适配性。</a:t>
            </a:r>
          </a:p>
        </p:txBody>
      </p:sp>
      <p:pic>
        <p:nvPicPr>
          <p:cNvPr id="3" name="图片 2">
            <a:extLst>
              <a:ext uri="{FF2B5EF4-FFF2-40B4-BE49-F238E27FC236}">
                <a16:creationId xmlns:a16="http://schemas.microsoft.com/office/drawing/2014/main" id="{0092639C-7B13-470C-B517-3D336636B0DC}"/>
              </a:ext>
            </a:extLst>
          </p:cNvPr>
          <p:cNvPicPr>
            <a:picLocks noChangeAspect="1"/>
          </p:cNvPicPr>
          <p:nvPr/>
        </p:nvPicPr>
        <p:blipFill>
          <a:blip r:embed="rId3"/>
          <a:stretch>
            <a:fillRect/>
          </a:stretch>
        </p:blipFill>
        <p:spPr>
          <a:xfrm>
            <a:off x="2205628" y="3429000"/>
            <a:ext cx="7371708" cy="2072071"/>
          </a:xfrm>
          <a:prstGeom prst="rect">
            <a:avLst/>
          </a:prstGeom>
        </p:spPr>
      </p:pic>
    </p:spTree>
    <p:extLst>
      <p:ext uri="{BB962C8B-B14F-4D97-AF65-F5344CB8AC3E}">
        <p14:creationId xmlns:p14="http://schemas.microsoft.com/office/powerpoint/2010/main" val="29176159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r>
              <a:rPr lang="zh-CN" altLang="en-US"/>
              <a:t>．</a:t>
            </a:r>
            <a:r>
              <a:rPr lang="en-US" altLang="zh-CN"/>
              <a:t>Android</a:t>
            </a:r>
            <a:r>
              <a:rPr lang="zh-CN" altLang="en-US"/>
              <a:t>屏幕尺寸</a:t>
            </a:r>
          </a:p>
          <a:p>
            <a:pPr algn="ctr"/>
            <a:r>
              <a:rPr lang="zh-CN" altLang="en-US"/>
              <a:t>根据不同的屏幕密度，</a:t>
            </a:r>
            <a:r>
              <a:rPr lang="en-US" altLang="zh-CN"/>
              <a:t>Android</a:t>
            </a:r>
            <a:r>
              <a:rPr lang="zh-CN" altLang="en-US"/>
              <a:t>系统会自动将</a:t>
            </a:r>
            <a:r>
              <a:rPr lang="en-US" altLang="zh-CN"/>
              <a:t>dp</a:t>
            </a:r>
            <a:r>
              <a:rPr lang="zh-CN" altLang="en-US"/>
              <a:t>单位转换为相应的像素单位，以保证界面的适配性。</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常见</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App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屏幕尺寸</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745301"/>
            <a:ext cx="936493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a:t>
            </a:r>
            <a:r>
              <a:rPr lang="en-US" altLang="zh-CN" b="1" dirty="0" err="1">
                <a:latin typeface="微软雅黑" panose="020B0503020204020204" pitchFamily="34" charset="-122"/>
                <a:ea typeface="微软雅黑" panose="020B0503020204020204" pitchFamily="34" charset="-122"/>
              </a:rPr>
              <a:t>HarmonyOS</a:t>
            </a:r>
            <a:r>
              <a:rPr lang="zh-CN" altLang="en-US" b="1" dirty="0">
                <a:latin typeface="微软雅黑" panose="020B0503020204020204" pitchFamily="34" charset="-122"/>
                <a:ea typeface="微软雅黑" panose="020B0503020204020204" pitchFamily="34" charset="-122"/>
              </a:rPr>
              <a:t>设备的屏幕尺寸</a:t>
            </a:r>
          </a:p>
          <a:p>
            <a:pPr indent="457200">
              <a:lnSpc>
                <a:spcPct val="150000"/>
              </a:lnSpc>
            </a:pPr>
            <a:r>
              <a:rPr lang="en-US" altLang="zh-CN" dirty="0" err="1">
                <a:latin typeface="微软雅黑" panose="020B0503020204020204" pitchFamily="34" charset="-122"/>
                <a:ea typeface="微软雅黑" panose="020B0503020204020204" pitchFamily="34" charset="-122"/>
              </a:rPr>
              <a:t>HarmonyOS</a:t>
            </a:r>
            <a:r>
              <a:rPr lang="zh-CN" altLang="en-US" dirty="0">
                <a:latin typeface="微软雅黑" panose="020B0503020204020204" pitchFamily="34" charset="-122"/>
                <a:ea typeface="微软雅黑" panose="020B0503020204020204" pitchFamily="34" charset="-122"/>
              </a:rPr>
              <a:t>设备的屏幕尺寸因设备类型和具体型号而异。</a:t>
            </a:r>
          </a:p>
        </p:txBody>
      </p:sp>
      <p:pic>
        <p:nvPicPr>
          <p:cNvPr id="2" name="图片 1">
            <a:extLst>
              <a:ext uri="{FF2B5EF4-FFF2-40B4-BE49-F238E27FC236}">
                <a16:creationId xmlns:a16="http://schemas.microsoft.com/office/drawing/2014/main" id="{5FF40FEB-EA90-419F-A5BE-2DF8F77E3E3C}"/>
              </a:ext>
            </a:extLst>
          </p:cNvPr>
          <p:cNvPicPr>
            <a:picLocks noChangeAspect="1"/>
          </p:cNvPicPr>
          <p:nvPr/>
        </p:nvPicPr>
        <p:blipFill>
          <a:blip r:embed="rId3"/>
          <a:stretch>
            <a:fillRect/>
          </a:stretch>
        </p:blipFill>
        <p:spPr>
          <a:xfrm>
            <a:off x="2970126" y="3069607"/>
            <a:ext cx="6143894" cy="3185991"/>
          </a:xfrm>
          <a:prstGeom prst="rect">
            <a:avLst/>
          </a:prstGeom>
        </p:spPr>
      </p:pic>
    </p:spTree>
    <p:extLst>
      <p:ext uri="{BB962C8B-B14F-4D97-AF65-F5344CB8AC3E}">
        <p14:creationId xmlns:p14="http://schemas.microsoft.com/office/powerpoint/2010/main" val="426684253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6.1.3  App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设计的原则</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MOBILE APP UI DESIGN</a:t>
              </a:r>
              <a:endParaRPr lang="it-IT" altLang="zh-CN" sz="1000" dirty="0">
                <a:solidFill>
                  <a:schemeClr val="bg1">
                    <a:lumMod val="65000"/>
                  </a:schemeClr>
                </a:solidFill>
                <a:latin typeface="思源黑体" panose="020B0500000000000000" pitchFamily="34" charset="-122"/>
                <a:ea typeface="思源黑体" panose="020B0500000000000000" pitchFamily="34" charset="-122"/>
              </a:endParaRP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745301"/>
            <a:ext cx="9155068" cy="3782895"/>
          </a:xfrm>
          <a:prstGeom prst="rect">
            <a:avLst/>
          </a:prstGeom>
          <a:noFill/>
        </p:spPr>
        <p:txBody>
          <a:bodyPr wrap="square" rtlCol="0">
            <a:spAutoFit/>
          </a:bodyPr>
          <a:lstStyle/>
          <a:p>
            <a:pPr indent="457200">
              <a:lnSpc>
                <a:spcPct val="150000"/>
              </a:lnSpc>
            </a:pPr>
            <a:r>
              <a:rPr lang="en-US" altLang="zh-CN">
                <a:latin typeface="微软雅黑" panose="020B0503020204020204" pitchFamily="34" charset="-122"/>
                <a:ea typeface="微软雅黑" panose="020B0503020204020204" pitchFamily="34" charset="-122"/>
              </a:rPr>
              <a:t>App</a:t>
            </a:r>
            <a:r>
              <a:rPr lang="zh-CN" altLang="en-US">
                <a:latin typeface="微软雅黑" panose="020B0503020204020204" pitchFamily="34" charset="-122"/>
                <a:ea typeface="微软雅黑" panose="020B0503020204020204" pitchFamily="34" charset="-122"/>
              </a:rPr>
              <a:t>设计原则是指导产品从界面呈现到交互逻辑的核心准则，它以用户体验为核心，平衡功能实现与使用便捷性，帮助设计者在复杂需求中找到清晰方向。</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）简洁性</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）一致性</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）可访问性</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4</a:t>
            </a:r>
            <a:r>
              <a:rPr lang="zh-CN" altLang="en-US">
                <a:latin typeface="微软雅黑" panose="020B0503020204020204" pitchFamily="34" charset="-122"/>
                <a:ea typeface="微软雅黑" panose="020B0503020204020204" pitchFamily="34" charset="-122"/>
              </a:rPr>
              <a:t>）以用户为中心</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5</a:t>
            </a:r>
            <a:r>
              <a:rPr lang="zh-CN" altLang="en-US">
                <a:latin typeface="微软雅黑" panose="020B0503020204020204" pitchFamily="34" charset="-122"/>
                <a:ea typeface="微软雅黑" panose="020B0503020204020204" pitchFamily="34" charset="-122"/>
              </a:rPr>
              <a:t>）可视化层次</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6</a:t>
            </a:r>
            <a:r>
              <a:rPr lang="zh-CN" altLang="en-US">
                <a:latin typeface="微软雅黑" panose="020B0503020204020204" pitchFamily="34" charset="-122"/>
                <a:ea typeface="微软雅黑" panose="020B0503020204020204" pitchFamily="34" charset="-122"/>
              </a:rPr>
              <a:t>）导航清晰</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7</a:t>
            </a:r>
            <a:r>
              <a:rPr lang="zh-CN" altLang="en-US">
                <a:latin typeface="微软雅黑" panose="020B0503020204020204" pitchFamily="34" charset="-122"/>
                <a:ea typeface="微软雅黑" panose="020B0503020204020204" pitchFamily="34" charset="-122"/>
              </a:rPr>
              <a:t>）反馈与响应</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5935903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2794</Words>
  <Application>Microsoft Office PowerPoint</Application>
  <PresentationFormat>宽屏</PresentationFormat>
  <Paragraphs>309</Paragraphs>
  <Slides>42</Slides>
  <Notes>42</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42</vt:i4>
      </vt:variant>
    </vt:vector>
  </HeadingPairs>
  <TitlesOfParts>
    <vt:vector size="56" baseType="lpstr">
      <vt:lpstr>Lato Light</vt:lpstr>
      <vt:lpstr>Montserrat Hairline</vt:lpstr>
      <vt:lpstr>Poppins Light</vt:lpstr>
      <vt:lpstr>等线</vt:lpstr>
      <vt:lpstr>等线 Light</vt:lpstr>
      <vt:lpstr>思源黑体</vt:lpstr>
      <vt:lpstr>宋体</vt:lpstr>
      <vt:lpstr>微软雅黑</vt:lpstr>
      <vt:lpstr>Arial</vt:lpstr>
      <vt:lpstr>Calibri</vt:lpstr>
      <vt:lpstr>Calibri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移动APP界面设计</dc:title>
  <dc:creator/>
  <cp:keywords>移动APP界面设计</cp:keywords>
  <cp:lastModifiedBy/>
  <cp:revision>2</cp:revision>
  <dcterms:created xsi:type="dcterms:W3CDTF">2021-05-01T02:52:20Z</dcterms:created>
  <dcterms:modified xsi:type="dcterms:W3CDTF">2026-02-26T07:18:34Z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