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tags/tag3.xml" ContentType="application/vnd.openxmlformats-officedocument.presentationml.tags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45"/>
  </p:notesMasterIdLst>
  <p:handoutMasterIdLst>
    <p:handoutMasterId r:id="rId46"/>
  </p:handoutMasterIdLst>
  <p:sldIdLst>
    <p:sldId id="447" r:id="rId3"/>
    <p:sldId id="448" r:id="rId4"/>
    <p:sldId id="340" r:id="rId5"/>
    <p:sldId id="449" r:id="rId6"/>
    <p:sldId id="461" r:id="rId7"/>
    <p:sldId id="654" r:id="rId8"/>
    <p:sldId id="460" r:id="rId9"/>
    <p:sldId id="407" r:id="rId10"/>
    <p:sldId id="697" r:id="rId11"/>
    <p:sldId id="698" r:id="rId12"/>
    <p:sldId id="699" r:id="rId13"/>
    <p:sldId id="700" r:id="rId14"/>
    <p:sldId id="701" r:id="rId15"/>
    <p:sldId id="644" r:id="rId16"/>
    <p:sldId id="645" r:id="rId17"/>
    <p:sldId id="615" r:id="rId18"/>
    <p:sldId id="602" r:id="rId19"/>
    <p:sldId id="702" r:id="rId20"/>
    <p:sldId id="703" r:id="rId21"/>
    <p:sldId id="704" r:id="rId22"/>
    <p:sldId id="683" r:id="rId23"/>
    <p:sldId id="684" r:id="rId24"/>
    <p:sldId id="685" r:id="rId25"/>
    <p:sldId id="686" r:id="rId26"/>
    <p:sldId id="687" r:id="rId27"/>
    <p:sldId id="705" r:id="rId28"/>
    <p:sldId id="706" r:id="rId29"/>
    <p:sldId id="707" r:id="rId30"/>
    <p:sldId id="688" r:id="rId31"/>
    <p:sldId id="689" r:id="rId32"/>
    <p:sldId id="690" r:id="rId33"/>
    <p:sldId id="691" r:id="rId34"/>
    <p:sldId id="692" r:id="rId35"/>
    <p:sldId id="693" r:id="rId36"/>
    <p:sldId id="694" r:id="rId37"/>
    <p:sldId id="695" r:id="rId38"/>
    <p:sldId id="696" r:id="rId39"/>
    <p:sldId id="631" r:id="rId40"/>
    <p:sldId id="632" r:id="rId41"/>
    <p:sldId id="675" r:id="rId42"/>
    <p:sldId id="674" r:id="rId43"/>
    <p:sldId id="372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6318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-235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7079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5110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6659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098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448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1931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5657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47874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2767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5611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615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8244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5064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400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1662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5670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5768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0672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050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1815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178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227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30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82907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1313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9760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117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92564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73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87680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29348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91735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760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040502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75033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07735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52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602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1351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211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AFA836BB-A18A-48DA-9B8C-BB3A57C231E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54174"/>
            <a:ext cx="2718419" cy="4064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1A59A94-ACAA-450B-BE8A-CC5431CFCC6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54174"/>
            <a:ext cx="2718419" cy="40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000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3.xml"/><Relationship Id="rId21" Type="http://schemas.openxmlformats.org/officeDocument/2006/relationships/slideLayout" Target="../slideLayouts/slideLayout31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BA84D65D-D787-4507-B97E-9BE4A4F182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5"/>
            <a:ext cx="12192000" cy="685520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28" name="出自【趣你的PPT】(微信:qunideppt)：最优质的PPT资源库">
            <a:extLst>
              <a:ext uri="{FF2B5EF4-FFF2-40B4-BE49-F238E27FC236}">
                <a16:creationId xmlns:a16="http://schemas.microsoft.com/office/drawing/2014/main" id="{D7B58C47-B51C-4049-BECB-2D37397F8E48}"/>
              </a:ext>
            </a:extLst>
          </p:cNvPr>
          <p:cNvSpPr txBox="1"/>
          <p:nvPr/>
        </p:nvSpPr>
        <p:spPr>
          <a:xfrm>
            <a:off x="1387066" y="2444632"/>
            <a:ext cx="7624645" cy="1138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模块</a:t>
            </a:r>
            <a:r>
              <a:rPr lang="en-US" altLang="zh-CN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5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   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组件设计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67DDDC2-E66C-4236-81BE-C03BF4204C0C}"/>
              </a:ext>
            </a:extLst>
          </p:cNvPr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0" name="矩形: 圆角 3">
              <a:extLst>
                <a:ext uri="{FF2B5EF4-FFF2-40B4-BE49-F238E27FC236}">
                  <a16:creationId xmlns:a16="http://schemas.microsoft.com/office/drawing/2014/main" id="{2580DDD2-4CEC-4602-B402-B76E6B6CC672}"/>
                </a:ext>
              </a:extLst>
            </p:cNvPr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1" name="出自【趣你的PPT】(微信:qunideppt)：最优质的PPT资源库">
              <a:extLst>
                <a:ext uri="{FF2B5EF4-FFF2-40B4-BE49-F238E27FC236}">
                  <a16:creationId xmlns:a16="http://schemas.microsoft.com/office/drawing/2014/main" id="{FD8E025A-8F50-469B-9D0E-09D3BE10EC48}"/>
                </a:ext>
              </a:extLst>
            </p:cNvPr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32" name="PA_文本框 3">
            <a:extLst>
              <a:ext uri="{FF2B5EF4-FFF2-40B4-BE49-F238E27FC236}">
                <a16:creationId xmlns:a16="http://schemas.microsoft.com/office/drawing/2014/main" id="{E31D18A7-627E-4FF1-A573-FCCD7F82A58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03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C0AF6E4F-FBD4-456D-99BE-6C1F725721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54174"/>
            <a:ext cx="2718419" cy="40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3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按钮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502939" y="1636559"/>
            <a:ext cx="9006783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．文本按钮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文本按钮是一种不带背景色或边框的按钮，主要通过文本内容来传达其功能。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B25048A-013F-4EED-80FD-799FFC988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994" y="3065913"/>
            <a:ext cx="6815882" cy="87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按钮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502939" y="1636559"/>
            <a:ext cx="9006783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．图标按钮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图标按钮仅使用图标表示操作，适合空间有限的场景。例如删除、编辑、分享、返回等。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4893690-ADD2-469E-9F83-894A466AB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706" y="3429000"/>
            <a:ext cx="9004838" cy="139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75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按钮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502939" y="1636559"/>
            <a:ext cx="9006783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．浮动按钮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浮动按钮（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按钮）通常用于执行最重要的操作，悬浮在界面上，具有明显的视觉效果。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00E4E39-74EC-43CC-9FD7-A3F58B8B8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183" y="3429000"/>
            <a:ext cx="7816825" cy="128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1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按钮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502939" y="1636559"/>
            <a:ext cx="9006783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．切换按钮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开关按钮用于在两个状态之间切换，如开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关、是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否，用户点击后，按钮会切换到另一个状态，并可能伴随视觉上的变化。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2B42682-D2F5-4EC2-8423-87380C482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401" y="3541814"/>
            <a:ext cx="6177915" cy="203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26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文本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56547" y="1612826"/>
            <a:ext cx="9201657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文本组件在移动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中承担着信息展示和内容输入的双重功能。根据使用场景的不同，可以分为以下几个主要类型：</a:t>
            </a:r>
          </a:p>
          <a:p>
            <a:pPr marL="285750"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）展示型文本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）交互型文本</a:t>
            </a:r>
          </a:p>
          <a:p>
            <a:pPr marL="285750"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）特殊文本处理</a:t>
            </a:r>
          </a:p>
          <a:p>
            <a:pPr marL="285750"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5023307-8797-409F-A9F0-F7B5E4E4F6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361" y="4028124"/>
            <a:ext cx="7987743" cy="153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58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图片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246488" y="1777717"/>
            <a:ext cx="9201657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图片组件在移动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设计中具有重要的作用，能够增强界面的视觉吸引力，直观地传达信息。根据其用途和来源，图片可以分为以下几类：</a:t>
            </a:r>
          </a:p>
          <a:p>
            <a:pPr marL="285750"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）图标图片</a:t>
            </a:r>
          </a:p>
          <a:p>
            <a:pPr marL="285750"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）背景图片</a:t>
            </a:r>
          </a:p>
          <a:p>
            <a:pPr marL="285750"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）内容图片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8F904E5-F62F-4B9F-B4AB-51DB7FF04E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712" y="2777889"/>
            <a:ext cx="6027881" cy="347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5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089620" y="3929872"/>
            <a:ext cx="6765787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表单组件设计</a:t>
            </a:r>
          </a:p>
        </p:txBody>
      </p:sp>
    </p:spTree>
    <p:extLst>
      <p:ext uri="{BB962C8B-B14F-4D97-AF65-F5344CB8AC3E}">
        <p14:creationId xmlns:p14="http://schemas.microsoft.com/office/powerpoint/2010/main" val="18798864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输入框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输入框是表单中最基础且使用最频繁的组件，承担着收集用户文本类信息（如姓名、手机号、地址等）的重要功能。根据输入内容的不同，可以分为以下几种类型：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．单行输入框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单行输入框主要用于收集简短的文本信息，像用户名、密码、手机号、邮箱地址等。在移动应用的登录注册流程中广泛使用，方便用户快速输入关键信息。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B4FA90C-C493-461F-A4C6-A71621BC0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656" y="3917948"/>
            <a:ext cx="5690735" cy="212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6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输入框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4" y="1636559"/>
            <a:ext cx="98500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．多行输入框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多行输入框适用于需要用户输入较多文本内容的场景，比如评论、反馈建议、日记记录等。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7C1F6DF-3B9A-44F8-9578-DF25DC1FEB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7038" y="2794840"/>
            <a:ext cx="6099896" cy="227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25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输入框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．格式输入框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格式输入框专门用于收集特定格式的文本信息，如身份证号、银行卡号、日期等。通过内置格式限制，规范用户输入，减少错误率。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C4C503B-0D86-493E-ABAF-C80D823E4D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387" y="3360108"/>
            <a:ext cx="5347918" cy="281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68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35E599D-34DC-41F5-9737-4F56DC98DE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5"/>
            <a:ext cx="12192000" cy="6855209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313514" y="1878636"/>
            <a:ext cx="4140938" cy="40729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图标设计基础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313514" y="2471925"/>
            <a:ext cx="5624966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图标的常见风格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CEAF57B6-CAAD-4B71-A6E6-10C1B8A66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4" y="3065214"/>
            <a:ext cx="4620624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      标的类型与尺寸</a:t>
            </a: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815A55FF-694D-43B3-9786-AA79FE92F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5" y="3658503"/>
            <a:ext cx="4350800" cy="40729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9695F77C-57FF-4E77-9B01-95A081B51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4" y="4251792"/>
            <a:ext cx="5624966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05    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图标的常见风格</a:t>
            </a: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DEAF1B2A-D35E-47DB-86AF-E67A764A2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4" y="4845081"/>
            <a:ext cx="4620624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06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      标的类型与尺寸</a:t>
            </a:r>
          </a:p>
        </p:txBody>
      </p:sp>
      <p:sp>
        <p:nvSpPr>
          <p:cNvPr id="13" name="Rectangle 18">
            <a:extLst>
              <a:ext uri="{FF2B5EF4-FFF2-40B4-BE49-F238E27FC236}">
                <a16:creationId xmlns:a16="http://schemas.microsoft.com/office/drawing/2014/main" id="{E86676F1-123D-44AC-B095-CD0A8FE5C7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5" y="5438369"/>
            <a:ext cx="4350800" cy="40729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07    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</a:t>
            </a:r>
          </a:p>
        </p:txBody>
      </p:sp>
    </p:spTree>
    <p:extLst>
      <p:ext uri="{BB962C8B-B14F-4D97-AF65-F5344CB8AC3E}">
        <p14:creationId xmlns:p14="http://schemas.microsoft.com/office/powerpoint/2010/main" val="328619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输入框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4" y="1636559"/>
            <a:ext cx="96976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．搜索框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搜索框是用户在应用内查找信息的重要入口，可用于搜索商品、文章、联系人等各类内容。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5D3973D-6B82-4C6E-A2FF-92057172F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794" y="3429000"/>
            <a:ext cx="7198411" cy="84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65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下拉列表框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下拉列表框主要用于在预设的选项集中供用户选择，适用于选项固定且数量较多的场景（如选择省份、行业类型等）。下拉列表框可分为以下几种类型：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．基础下拉框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．搜索下拉框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．多选下拉框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59D429A-91BB-4A03-AC29-C0DC790F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0302" y="2965878"/>
            <a:ext cx="7688993" cy="324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9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步进器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步进器常用于需要用户对数值进行精确调整的场景（如商品数量、日期增减、评分设置等），通过提供增加、减少按钮或直接输入的方式，实现数值的快速变更。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．减号按钮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．数值显示区域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．加号按钮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EB05D2C-EFBF-4C39-B88E-E930ED8392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0285" y="2862333"/>
            <a:ext cx="5216485" cy="272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8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089620" y="3929872"/>
            <a:ext cx="6765787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导航组件设计</a:t>
            </a:r>
          </a:p>
        </p:txBody>
      </p:sp>
    </p:spTree>
    <p:extLst>
      <p:ext uri="{BB962C8B-B14F-4D97-AF65-F5344CB8AC3E}">
        <p14:creationId xmlns:p14="http://schemas.microsoft.com/office/powerpoint/2010/main" val="27126845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5.4.1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导航栏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导航栏通常位于页面顶部，是承载页面标题、核心操作入口（如返回、设置）的关键组件，在单页面内起到明确当前位置和提供快捷操作的作用。根据导航的结构和用途，主要分为以下两类：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．主导航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．二级导航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19E62EA-4719-4183-992E-28C7EA262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019" y="3641334"/>
            <a:ext cx="7225306" cy="194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06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5.4.2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标签栏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标签栏多位于页面底部，用于展示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的核心功能模块，支持用户在不同模块间快速切换（如首页、消息、我的等）。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以下是常见的标签栏类型及其特点：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．图标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每个标签包含一个图标和对应的文本描述，结合了图标和文本的优点，使用户既可以通过图标快速识别功能，又可以通过文本了解更详细的信息。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DF247F7-354C-4671-8318-5C9374CFEA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304" y="4937271"/>
            <a:ext cx="5331964" cy="70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74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5.4.2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标签栏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．纯图标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标签仅由图标组成，没有文本描述。在视觉上更简洁，适合图标设计风格统一的应用，例如一些工具类应用。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AAA2257-CDA7-42F5-8321-AA42686FF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9530" y="3740073"/>
            <a:ext cx="6103162" cy="96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67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5.4.2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标签栏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．图标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驼式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标签包含图标和文本描述，并在中间位置加入一个特殊图标（如加号或相机形状），形成驼式导航。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DCADAE2-420F-4F1F-BD6A-66B9495D4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981" y="3471227"/>
            <a:ext cx="7190067" cy="175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9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5.4.2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标签栏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．文本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短线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标签只使用文本，并在每个标签下方加上一条短线作为视觉分隔。文本提供了清晰的标签名称，而短线则作为视觉指示器，帮助用户识别当前激活的标签。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789D46B-3EA5-49FF-B05F-FB487C98B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3519442"/>
            <a:ext cx="8882746" cy="128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22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5.4.3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宫格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宫格以网格布局的形式展示多个功能入口，适用于聚合同类或常用功能的场景，每个宫格包含图标与文字说明，点击后跳转至对应功能页面。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EF5FFB9-6034-44F2-AC9A-1BC3BB5CD9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4185" y="3030676"/>
            <a:ext cx="5463790" cy="263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8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38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本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模块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深度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剖析移动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App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界面中的组件设计，涵盖组件设计基础、基础组件、表单组件、导航组件、显示组件、反馈组件等。通过体系化学习，助力读者掌握各组件设计逻辑与应用要点，打造流畅好用的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App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界面。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02939" y="342516"/>
            <a:ext cx="6106818" cy="678693"/>
            <a:chOff x="1502939" y="342516"/>
            <a:chExt cx="6106818" cy="678693"/>
          </a:xfrm>
        </p:grpSpPr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502939" y="342516"/>
              <a:ext cx="6106818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APP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界面设计</a:t>
              </a:r>
            </a:p>
          </p:txBody>
        </p:sp>
        <p:sp>
          <p:nvSpPr>
            <p:cNvPr id="7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041" y="1623067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05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089620" y="3929872"/>
            <a:ext cx="6765787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显示组件设计</a:t>
            </a:r>
          </a:p>
        </p:txBody>
      </p:sp>
    </p:spTree>
    <p:extLst>
      <p:ext uri="{BB962C8B-B14F-4D97-AF65-F5344CB8AC3E}">
        <p14:creationId xmlns:p14="http://schemas.microsoft.com/office/powerpoint/2010/main" val="236367167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5.5.1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列表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列表组件用于以线性或网格的形式展示一组相关的数据项，通常包含文本、图像或其他信息。常见的列表类型有：</a:t>
            </a:r>
          </a:p>
          <a:p>
            <a:pPr marL="28575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垂直列表</a:t>
            </a:r>
          </a:p>
          <a:p>
            <a:pPr marL="28575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水平列表</a:t>
            </a:r>
          </a:p>
          <a:p>
            <a:pPr marL="28575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滚动列表</a:t>
            </a:r>
          </a:p>
          <a:p>
            <a:pPr marL="285750" indent="4320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可展开列表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F37679D-723E-4D96-8256-1D4B3BBEE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0027" y="2535174"/>
            <a:ext cx="7772541" cy="268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72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5.5.2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通知栏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通知栏用于向用户推送重要信息、系统提示或交互反馈，如消息通知、操作结果提示、状态提醒等。根据视觉优先级，通知栏可以分为以下三种类型：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．紧急通知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．普通通知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．轻量级通知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F26973B-02F1-44D5-A632-B0D7E6B7EC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360" y="2685041"/>
            <a:ext cx="5535461" cy="226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53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5.5.3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轮播图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轮播图主要用于在有限空间内展示多张图片或重要内容，如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Banner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广告、活动推荐、重点资讯等，通过自动或手动切换的方式实现信息的高效传递。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D729EDE-F994-44DD-9A61-53589DD2A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884" y="2880393"/>
            <a:ext cx="6426232" cy="235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24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06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089620" y="3929872"/>
            <a:ext cx="6765787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反馈组件设计</a:t>
            </a:r>
          </a:p>
        </p:txBody>
      </p:sp>
    </p:spTree>
    <p:extLst>
      <p:ext uri="{BB962C8B-B14F-4D97-AF65-F5344CB8AC3E}">
        <p14:creationId xmlns:p14="http://schemas.microsoft.com/office/powerpoint/2010/main" val="399117206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5.6.1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提示框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提示框用于在用户完成某项操作后，快速告知其操作结果（如成功、失败、警告等），通常为短暂显示后自动消失。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5BDAD0B-03B6-4B66-92C8-77DA800A42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875" y="3143937"/>
            <a:ext cx="6808280" cy="189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3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5.6.2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对话框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对话框用于在用户进行关键操作时，进行二次确认或展示详细信息，需要用户主动进行选择才能关闭。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EAF8D78-51B1-4FEC-BCE1-FAD7EB3EC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2232" y="2820154"/>
            <a:ext cx="2868173" cy="305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50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5.6.3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加载指示器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加载指示器在系统处理用户请求（如数据加载、页面跳转、提交表单等）时显示，告知用户系统正在工作，避免用户因等待而产生困惑或重复操作。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F19FF96-DBCF-4C1D-8715-D5A465EAD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860" y="3670964"/>
            <a:ext cx="5246444" cy="87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27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07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089620" y="3929872"/>
            <a:ext cx="6765787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000" b="1" dirty="0">
                <a:latin typeface="思源黑体" panose="020B0500000000000000" pitchFamily="34" charset="-122"/>
                <a:ea typeface="思源黑体" panose="020B0500000000000000" pitchFamily="34" charset="-122"/>
              </a:rPr>
              <a:t>课堂演练</a:t>
            </a:r>
          </a:p>
        </p:txBody>
      </p:sp>
    </p:spTree>
    <p:extLst>
      <p:ext uri="{BB962C8B-B14F-4D97-AF65-F5344CB8AC3E}">
        <p14:creationId xmlns:p14="http://schemas.microsoft.com/office/powerpoint/2010/main" val="2714161260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5.7.1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制作界面背景效果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98825" y="1614187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本小节将制作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登录界面的背景效果。创建文档后，使用矩形工具绘制矩形并设置不透明度。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B35D16-B25C-4C96-914E-940886014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194" y="2559797"/>
            <a:ext cx="6476705" cy="348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33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307602" y="3947311"/>
            <a:ext cx="6061250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组件设计基础</a:t>
            </a:r>
          </a:p>
        </p:txBody>
      </p:sp>
    </p:spTree>
    <p:extLst>
      <p:ext uri="{BB962C8B-B14F-4D97-AF65-F5344CB8AC3E}">
        <p14:creationId xmlns:p14="http://schemas.microsoft.com/office/powerpoint/2010/main" val="348879451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5.7.2  AIGC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灵感赋能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98825" y="1614187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本小节将利用豆包的识图能力，为界面定制契合烘焙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风格的对话框样式。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13B474A-F7D6-464B-B0B9-A2AD9DBB6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2538345"/>
            <a:ext cx="8805439" cy="304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5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94586" y="1273029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6246976" cy="748449"/>
            <a:chOff x="1502939" y="272760"/>
            <a:chExt cx="6246976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6246976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5.7.3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添加投影并导出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98825" y="1614187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本小节将利用图形样式为增强其立体感与层级。最后通过导出，将设计成果转化为可用的文件格式。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0CB44D7-A24B-46A9-B032-41F94F2907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3081572"/>
            <a:ext cx="8535182" cy="225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4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BBECD67F-AE3E-4E49-A78C-A5DA12BC0D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5"/>
            <a:ext cx="12192000" cy="685520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带着收获，再出发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4037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WITH GAINS, MOVE FORWARD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3F0959C6-5B4F-4230-962A-B3105CF810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54174"/>
            <a:ext cx="2718419" cy="4064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组件的作用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236769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组件在移动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界面设计中扮演着至关重要的角色，它们不仅是视觉元素的载体，更是功能实现的基石。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．提升设计效率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．增强用户体验性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．促进团队协作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．项目可维护性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．响应式与多端适配</a:t>
            </a:r>
          </a:p>
        </p:txBody>
      </p:sp>
    </p:spTree>
    <p:extLst>
      <p:ext uri="{BB962C8B-B14F-4D97-AF65-F5344CB8AC3E}">
        <p14:creationId xmlns:p14="http://schemas.microsoft.com/office/powerpoint/2010/main" val="379981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5.1.2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组件设计原则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502938" y="1745301"/>
            <a:ext cx="83060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组件的设计质量对整个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的可用性、美观度以及用户满意度有着直接且关键的影响。因此，在进行组件设计时，需严格遵循一系列科学合理的设计原则。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．简洁性原则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．触控友好性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．一致性原则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．自适性布局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．轻量化设计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．无障碍设计</a:t>
            </a:r>
          </a:p>
        </p:txBody>
      </p:sp>
    </p:spTree>
    <p:extLst>
      <p:ext uri="{BB962C8B-B14F-4D97-AF65-F5344CB8AC3E}">
        <p14:creationId xmlns:p14="http://schemas.microsoft.com/office/powerpoint/2010/main" val="8309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2892488-F848-42CB-9813-788D240E3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729856" y="3929872"/>
            <a:ext cx="7268583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基础组件设计</a:t>
            </a:r>
          </a:p>
        </p:txBody>
      </p:sp>
    </p:spTree>
    <p:extLst>
      <p:ext uri="{BB962C8B-B14F-4D97-AF65-F5344CB8AC3E}">
        <p14:creationId xmlns:p14="http://schemas.microsoft.com/office/powerpoint/2010/main" val="3945054891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按钮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502939" y="1636559"/>
            <a:ext cx="9006783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按钮是用户界面中最常用的交互元素之一，用户通过点击按钮来执行特定操作。不同类型的按钮具有不同的视觉表现和交互行为，旨在引导用户进行正确的操作。常见的按钮类型如下：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．普通按钮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最常见的按钮类型，通常具有明确的形状和填充颜色，用于执行用户期望的主要操作，如退出、保存、登录、同意等，在视觉上突出，易于识别和操作。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6C40621-96A0-45C1-88EF-006649EF1D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761" y="4747080"/>
            <a:ext cx="6530728" cy="94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957822" cy="748449"/>
            <a:chOff x="1502939" y="272760"/>
            <a:chExt cx="4957822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957822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按钮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MOBILE APP UI DESIGN</a:t>
              </a:r>
              <a:endParaRPr lang="it-IT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502939" y="1636559"/>
            <a:ext cx="9006783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．线框按钮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线框按钮也称为幽灵按钮或边框按钮，其主要特点是只有边框而没有填充背景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F6AF89B-B98B-4400-BB96-723248D131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051" y="3209952"/>
            <a:ext cx="6896660" cy="113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7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1922</Words>
  <Application>Microsoft Office PowerPoint</Application>
  <PresentationFormat>宽屏</PresentationFormat>
  <Paragraphs>248</Paragraphs>
  <Slides>42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Lato Light</vt:lpstr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移动APP界面设计</dc:title>
  <dc:creator/>
  <cp:keywords>移动APP界面设计</cp:keywords>
  <cp:lastModifiedBy/>
  <cp:revision>2</cp:revision>
  <dcterms:created xsi:type="dcterms:W3CDTF">2021-05-01T02:52:20Z</dcterms:created>
  <dcterms:modified xsi:type="dcterms:W3CDTF">2026-02-26T07:17:12Z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