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3.xml" ContentType="application/vnd.openxmlformats-officedocument.presentationml.tags+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0" r:id="rId2"/>
  </p:sldMasterIdLst>
  <p:notesMasterIdLst>
    <p:notesMasterId r:id="rId31"/>
  </p:notesMasterIdLst>
  <p:handoutMasterIdLst>
    <p:handoutMasterId r:id="rId32"/>
  </p:handoutMasterIdLst>
  <p:sldIdLst>
    <p:sldId id="447" r:id="rId3"/>
    <p:sldId id="448" r:id="rId4"/>
    <p:sldId id="340" r:id="rId5"/>
    <p:sldId id="449" r:id="rId6"/>
    <p:sldId id="461" r:id="rId7"/>
    <p:sldId id="654" r:id="rId8"/>
    <p:sldId id="655" r:id="rId9"/>
    <p:sldId id="460" r:id="rId10"/>
    <p:sldId id="407" r:id="rId11"/>
    <p:sldId id="644" r:id="rId12"/>
    <p:sldId id="645" r:id="rId13"/>
    <p:sldId id="680" r:id="rId14"/>
    <p:sldId id="681" r:id="rId15"/>
    <p:sldId id="682" r:id="rId16"/>
    <p:sldId id="615" r:id="rId17"/>
    <p:sldId id="602" r:id="rId18"/>
    <p:sldId id="683" r:id="rId19"/>
    <p:sldId id="684" r:id="rId20"/>
    <p:sldId id="685" r:id="rId21"/>
    <p:sldId id="669" r:id="rId22"/>
    <p:sldId id="686" r:id="rId23"/>
    <p:sldId id="687" r:id="rId24"/>
    <p:sldId id="688" r:id="rId25"/>
    <p:sldId id="631" r:id="rId26"/>
    <p:sldId id="632" r:id="rId27"/>
    <p:sldId id="674" r:id="rId28"/>
    <p:sldId id="675" r:id="rId29"/>
    <p:sldId id="372" r:id="rId30"/>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7D4"/>
    <a:srgbClr val="00A9D4"/>
    <a:srgbClr val="FC852B"/>
    <a:srgbClr val="DBEFF1"/>
    <a:srgbClr val="9D77AE"/>
    <a:srgbClr val="A4DB73"/>
    <a:srgbClr val="FEBB38"/>
    <a:srgbClr val="75CBDC"/>
    <a:srgbClr val="02C6D9"/>
    <a:srgbClr val="F173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6318" autoAdjust="0"/>
  </p:normalViewPr>
  <p:slideViewPr>
    <p:cSldViewPr snapToGrid="0">
      <p:cViewPr varScale="1">
        <p:scale>
          <a:sx n="69" d="100"/>
          <a:sy n="69" d="100"/>
        </p:scale>
        <p:origin x="756" y="6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52" d="100"/>
        <a:sy n="152" d="100"/>
      </p:scale>
      <p:origin x="0" y="-2354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2026/2/26</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5A6E9B-4AD3-43AA-9906-67C65DC0E67B}" type="datetimeFigureOut">
              <a:rPr lang="zh-CN" altLang="en-US" smtClean="0"/>
              <a:t>2026/2/26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CC87DD-2A3B-4DBC-BAC2-9F377A6F6D95}"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CC87DD-2A3B-4DBC-BAC2-9F377A6F6D95}" type="slidenum">
              <a:rPr lang="zh-CN" altLang="en-US" smtClean="0"/>
              <a:t>1</a:t>
            </a:fld>
            <a:endParaRPr lang="zh-CN" altLang="en-US"/>
          </a:p>
        </p:txBody>
      </p:sp>
    </p:spTree>
    <p:extLst>
      <p:ext uri="{BB962C8B-B14F-4D97-AF65-F5344CB8AC3E}">
        <p14:creationId xmlns:p14="http://schemas.microsoft.com/office/powerpoint/2010/main" val="27757079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10</a:t>
            </a:fld>
            <a:endParaRPr lang="zh-CN" altLang="en-US"/>
          </a:p>
        </p:txBody>
      </p:sp>
    </p:spTree>
    <p:extLst>
      <p:ext uri="{BB962C8B-B14F-4D97-AF65-F5344CB8AC3E}">
        <p14:creationId xmlns:p14="http://schemas.microsoft.com/office/powerpoint/2010/main" val="16061931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11</a:t>
            </a:fld>
            <a:endParaRPr lang="zh-CN" altLang="en-US"/>
          </a:p>
        </p:txBody>
      </p:sp>
    </p:spTree>
    <p:extLst>
      <p:ext uri="{BB962C8B-B14F-4D97-AF65-F5344CB8AC3E}">
        <p14:creationId xmlns:p14="http://schemas.microsoft.com/office/powerpoint/2010/main" val="22095657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12</a:t>
            </a:fld>
            <a:endParaRPr lang="zh-CN" altLang="en-US"/>
          </a:p>
        </p:txBody>
      </p:sp>
    </p:spTree>
    <p:extLst>
      <p:ext uri="{BB962C8B-B14F-4D97-AF65-F5344CB8AC3E}">
        <p14:creationId xmlns:p14="http://schemas.microsoft.com/office/powerpoint/2010/main" val="26585997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13</a:t>
            </a:fld>
            <a:endParaRPr lang="zh-CN" altLang="en-US"/>
          </a:p>
        </p:txBody>
      </p:sp>
    </p:spTree>
    <p:extLst>
      <p:ext uri="{BB962C8B-B14F-4D97-AF65-F5344CB8AC3E}">
        <p14:creationId xmlns:p14="http://schemas.microsoft.com/office/powerpoint/2010/main" val="25530334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14</a:t>
            </a:fld>
            <a:endParaRPr lang="zh-CN" altLang="en-US"/>
          </a:p>
        </p:txBody>
      </p:sp>
    </p:spTree>
    <p:extLst>
      <p:ext uri="{BB962C8B-B14F-4D97-AF65-F5344CB8AC3E}">
        <p14:creationId xmlns:p14="http://schemas.microsoft.com/office/powerpoint/2010/main" val="42181141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15</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4347874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16</a:t>
            </a:fld>
            <a:endParaRPr lang="zh-CN" altLang="en-US"/>
          </a:p>
        </p:txBody>
      </p:sp>
    </p:spTree>
    <p:extLst>
      <p:ext uri="{BB962C8B-B14F-4D97-AF65-F5344CB8AC3E}">
        <p14:creationId xmlns:p14="http://schemas.microsoft.com/office/powerpoint/2010/main" val="24952767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17</a:t>
            </a:fld>
            <a:endParaRPr lang="zh-CN" altLang="en-US"/>
          </a:p>
        </p:txBody>
      </p:sp>
    </p:spTree>
    <p:extLst>
      <p:ext uri="{BB962C8B-B14F-4D97-AF65-F5344CB8AC3E}">
        <p14:creationId xmlns:p14="http://schemas.microsoft.com/office/powerpoint/2010/main" val="23376400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18</a:t>
            </a:fld>
            <a:endParaRPr lang="zh-CN" altLang="en-US"/>
          </a:p>
        </p:txBody>
      </p:sp>
    </p:spTree>
    <p:extLst>
      <p:ext uri="{BB962C8B-B14F-4D97-AF65-F5344CB8AC3E}">
        <p14:creationId xmlns:p14="http://schemas.microsoft.com/office/powerpoint/2010/main" val="18851662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19</a:t>
            </a:fld>
            <a:endParaRPr lang="zh-CN" altLang="en-US"/>
          </a:p>
        </p:txBody>
      </p:sp>
    </p:spTree>
    <p:extLst>
      <p:ext uri="{BB962C8B-B14F-4D97-AF65-F5344CB8AC3E}">
        <p14:creationId xmlns:p14="http://schemas.microsoft.com/office/powerpoint/2010/main" val="31316488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2</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6358244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20</a:t>
            </a:fld>
            <a:endParaRPr lang="zh-CN" altLang="en-US"/>
          </a:p>
        </p:txBody>
      </p:sp>
    </p:spTree>
    <p:extLst>
      <p:ext uri="{BB962C8B-B14F-4D97-AF65-F5344CB8AC3E}">
        <p14:creationId xmlns:p14="http://schemas.microsoft.com/office/powerpoint/2010/main" val="24602259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21</a:t>
            </a:fld>
            <a:endParaRPr lang="zh-CN" altLang="en-US"/>
          </a:p>
        </p:txBody>
      </p:sp>
    </p:spTree>
    <p:extLst>
      <p:ext uri="{BB962C8B-B14F-4D97-AF65-F5344CB8AC3E}">
        <p14:creationId xmlns:p14="http://schemas.microsoft.com/office/powerpoint/2010/main" val="31889196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22</a:t>
            </a:fld>
            <a:endParaRPr lang="zh-CN" altLang="en-US"/>
          </a:p>
        </p:txBody>
      </p:sp>
    </p:spTree>
    <p:extLst>
      <p:ext uri="{BB962C8B-B14F-4D97-AF65-F5344CB8AC3E}">
        <p14:creationId xmlns:p14="http://schemas.microsoft.com/office/powerpoint/2010/main" val="27549633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23</a:t>
            </a:fld>
            <a:endParaRPr lang="zh-CN" altLang="en-US"/>
          </a:p>
        </p:txBody>
      </p:sp>
    </p:spTree>
    <p:extLst>
      <p:ext uri="{BB962C8B-B14F-4D97-AF65-F5344CB8AC3E}">
        <p14:creationId xmlns:p14="http://schemas.microsoft.com/office/powerpoint/2010/main" val="26907653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24</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7699173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25</a:t>
            </a:fld>
            <a:endParaRPr lang="zh-CN" altLang="en-US"/>
          </a:p>
        </p:txBody>
      </p:sp>
    </p:spTree>
    <p:extLst>
      <p:ext uri="{BB962C8B-B14F-4D97-AF65-F5344CB8AC3E}">
        <p14:creationId xmlns:p14="http://schemas.microsoft.com/office/powerpoint/2010/main" val="24387605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26</a:t>
            </a:fld>
            <a:endParaRPr lang="zh-CN" altLang="en-US"/>
          </a:p>
        </p:txBody>
      </p:sp>
    </p:spTree>
    <p:extLst>
      <p:ext uri="{BB962C8B-B14F-4D97-AF65-F5344CB8AC3E}">
        <p14:creationId xmlns:p14="http://schemas.microsoft.com/office/powerpoint/2010/main" val="6200773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27</a:t>
            </a:fld>
            <a:endParaRPr lang="zh-CN" altLang="en-US"/>
          </a:p>
        </p:txBody>
      </p:sp>
    </p:spTree>
    <p:extLst>
      <p:ext uri="{BB962C8B-B14F-4D97-AF65-F5344CB8AC3E}">
        <p14:creationId xmlns:p14="http://schemas.microsoft.com/office/powerpoint/2010/main" val="239875033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28</a:t>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4</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5504050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5</a:t>
            </a:fld>
            <a:endParaRPr lang="zh-CN" altLang="en-US"/>
          </a:p>
        </p:txBody>
      </p:sp>
    </p:spTree>
    <p:extLst>
      <p:ext uri="{BB962C8B-B14F-4D97-AF65-F5344CB8AC3E}">
        <p14:creationId xmlns:p14="http://schemas.microsoft.com/office/powerpoint/2010/main" val="3002526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6</a:t>
            </a:fld>
            <a:endParaRPr lang="zh-CN" altLang="en-US"/>
          </a:p>
        </p:txBody>
      </p:sp>
    </p:spTree>
    <p:extLst>
      <p:ext uri="{BB962C8B-B14F-4D97-AF65-F5344CB8AC3E}">
        <p14:creationId xmlns:p14="http://schemas.microsoft.com/office/powerpoint/2010/main" val="28136026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7</a:t>
            </a:fld>
            <a:endParaRPr lang="zh-CN" altLang="en-US"/>
          </a:p>
        </p:txBody>
      </p:sp>
    </p:spTree>
    <p:extLst>
      <p:ext uri="{BB962C8B-B14F-4D97-AF65-F5344CB8AC3E}">
        <p14:creationId xmlns:p14="http://schemas.microsoft.com/office/powerpoint/2010/main" val="34297976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8</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7013510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9</a:t>
            </a:fld>
            <a:endParaRPr lang="zh-CN" altLang="en-US"/>
          </a:p>
        </p:txBody>
      </p:sp>
    </p:spTree>
    <p:extLst>
      <p:ext uri="{BB962C8B-B14F-4D97-AF65-F5344CB8AC3E}">
        <p14:creationId xmlns:p14="http://schemas.microsoft.com/office/powerpoint/2010/main" val="14092172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2026/2/26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2026/2/26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2026/2/26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2026/2/26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2026/2/26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2026/2/26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2026/2/26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2026/2/26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2026/2/26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2026/2/26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2026/2/26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2026/2/26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2026/2/26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2026/2/26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_Welcome_message_helium">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936748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15" name="Picture Placeholder 3"/>
          <p:cNvSpPr>
            <a:spLocks noGrp="1"/>
          </p:cNvSpPr>
          <p:nvPr>
            <p:ph type="pic" sz="quarter" idx="12"/>
          </p:nvPr>
        </p:nvSpPr>
        <p:spPr>
          <a:xfrm>
            <a:off x="6703597"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25" name="Picture Placeholder 3"/>
          <p:cNvSpPr>
            <a:spLocks noGrp="1"/>
          </p:cNvSpPr>
          <p:nvPr>
            <p:ph type="pic" sz="quarter" idx="13"/>
          </p:nvPr>
        </p:nvSpPr>
        <p:spPr>
          <a:xfrm>
            <a:off x="4005414"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34" name="Picture Placeholder 3"/>
          <p:cNvSpPr>
            <a:spLocks noGrp="1"/>
          </p:cNvSpPr>
          <p:nvPr>
            <p:ph type="pic" sz="quarter" idx="14"/>
          </p:nvPr>
        </p:nvSpPr>
        <p:spPr>
          <a:xfrm>
            <a:off x="134153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Portfolio 2 Images">
    <p:spTree>
      <p:nvGrpSpPr>
        <p:cNvPr id="1" name=""/>
        <p:cNvGrpSpPr/>
        <p:nvPr/>
      </p:nvGrpSpPr>
      <p:grpSpPr>
        <a:xfrm>
          <a:off x="0" y="0"/>
          <a:ext cx="0" cy="0"/>
          <a:chOff x="0" y="0"/>
          <a:chExt cx="0" cy="0"/>
        </a:xfrm>
      </p:grpSpPr>
      <p:sp>
        <p:nvSpPr>
          <p:cNvPr id="7" name="Picture Placeholder 13"/>
          <p:cNvSpPr>
            <a:spLocks noGrp="1"/>
          </p:cNvSpPr>
          <p:nvPr>
            <p:ph type="pic" sz="quarter" idx="24"/>
          </p:nvPr>
        </p:nvSpPr>
        <p:spPr>
          <a:xfrm>
            <a:off x="6250140"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
        <p:nvSpPr>
          <p:cNvPr id="8" name="Picture Placeholder 13"/>
          <p:cNvSpPr>
            <a:spLocks noGrp="1"/>
          </p:cNvSpPr>
          <p:nvPr>
            <p:ph type="pic" sz="quarter" idx="25"/>
          </p:nvPr>
        </p:nvSpPr>
        <p:spPr>
          <a:xfrm>
            <a:off x="1422583"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Master Slide 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Picture of 3 - Martik">
    <p:spTree>
      <p:nvGrpSpPr>
        <p:cNvPr id="1" name=""/>
        <p:cNvGrpSpPr/>
        <p:nvPr/>
      </p:nvGrpSpPr>
      <p:grpSpPr>
        <a:xfrm>
          <a:off x="0" y="0"/>
          <a:ext cx="0" cy="0"/>
          <a:chOff x="0" y="0"/>
          <a:chExt cx="0" cy="0"/>
        </a:xfrm>
      </p:grpSpPr>
      <p:sp>
        <p:nvSpPr>
          <p:cNvPr id="3" name="Picture Placeholder 13"/>
          <p:cNvSpPr>
            <a:spLocks noGrp="1"/>
          </p:cNvSpPr>
          <p:nvPr>
            <p:ph type="pic" sz="quarter" idx="13"/>
          </p:nvPr>
        </p:nvSpPr>
        <p:spPr>
          <a:xfrm>
            <a:off x="8081078" y="1907833"/>
            <a:ext cx="3168479"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4" name="Picture Placeholder 13"/>
          <p:cNvSpPr>
            <a:spLocks noGrp="1"/>
          </p:cNvSpPr>
          <p:nvPr>
            <p:ph type="pic" sz="quarter" idx="14"/>
          </p:nvPr>
        </p:nvSpPr>
        <p:spPr>
          <a:xfrm>
            <a:off x="953596" y="1907833"/>
            <a:ext cx="3173430"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6" name="Picture Placeholder 13"/>
          <p:cNvSpPr>
            <a:spLocks noGrp="1"/>
          </p:cNvSpPr>
          <p:nvPr>
            <p:ph type="pic" sz="quarter" idx="15"/>
          </p:nvPr>
        </p:nvSpPr>
        <p:spPr>
          <a:xfrm>
            <a:off x="4389065" y="1907833"/>
            <a:ext cx="3429974"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Timeline 1">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454412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3289610"/>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15" name="矩形 14"/>
          <p:cNvSpPr/>
          <p:nvPr userDrawn="1"/>
        </p:nvSpPr>
        <p:spPr>
          <a:xfrm>
            <a:off x="0" y="4172"/>
            <a:ext cx="7748337" cy="1275989"/>
          </a:xfrm>
          <a:prstGeom prst="rect">
            <a:avLst/>
          </a:prstGeom>
          <a:solidFill>
            <a:srgbClr val="FCF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prstClr val="white"/>
              </a:solidFill>
            </a:endParaRPr>
          </a:p>
        </p:txBody>
      </p:sp>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18301" y="0"/>
            <a:ext cx="4773171" cy="1280161"/>
          </a:xfrm>
          <a:prstGeom prst="rect">
            <a:avLst/>
          </a:prstGeom>
        </p:spPr>
      </p:pic>
      <p:grpSp>
        <p:nvGrpSpPr>
          <p:cNvPr id="17" name="组合 16"/>
          <p:cNvGrpSpPr/>
          <p:nvPr userDrawn="1"/>
        </p:nvGrpSpPr>
        <p:grpSpPr>
          <a:xfrm>
            <a:off x="504253" y="327797"/>
            <a:ext cx="698906" cy="708832"/>
            <a:chOff x="314496" y="295312"/>
            <a:chExt cx="621213" cy="630037"/>
          </a:xfrm>
          <a:effectLst>
            <a:outerShdw blurRad="127000" dist="38100" dir="2700000" algn="tl" rotWithShape="0">
              <a:prstClr val="black">
                <a:alpha val="20000"/>
              </a:prstClr>
            </a:outerShdw>
          </a:effectLst>
        </p:grpSpPr>
        <p:sp>
          <p:nvSpPr>
            <p:cNvPr id="18" name="椭圆 17"/>
            <p:cNvSpPr/>
            <p:nvPr userDrawn="1"/>
          </p:nvSpPr>
          <p:spPr>
            <a:xfrm>
              <a:off x="369276" y="295312"/>
              <a:ext cx="369277" cy="369277"/>
            </a:xfrm>
            <a:prstGeom prst="ellipse">
              <a:avLst/>
            </a:prstGeom>
            <a:solidFill>
              <a:srgbClr val="01AED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nvSpPr>
          <p:spPr>
            <a:xfrm>
              <a:off x="314496" y="556072"/>
              <a:ext cx="369277" cy="369277"/>
            </a:xfrm>
            <a:prstGeom prst="ellipse">
              <a:avLst/>
            </a:prstGeom>
            <a:solidFill>
              <a:srgbClr val="AAD02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userDrawn="1"/>
          </p:nvSpPr>
          <p:spPr>
            <a:xfrm>
              <a:off x="566432" y="455441"/>
              <a:ext cx="369277" cy="369277"/>
            </a:xfrm>
            <a:prstGeom prst="ellipse">
              <a:avLst/>
            </a:prstGeom>
            <a:solidFill>
              <a:srgbClr val="FD4A3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8" name="图片 7">
            <a:extLst>
              <a:ext uri="{FF2B5EF4-FFF2-40B4-BE49-F238E27FC236}">
                <a16:creationId xmlns:a16="http://schemas.microsoft.com/office/drawing/2014/main" id="{AFA836BB-A18A-48DA-9B8C-BB3A57C231E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22479" y="6154174"/>
            <a:ext cx="2718419" cy="406493"/>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Timeline 2">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2263943"/>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100943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0" name="Picture Placeholder 13"/>
          <p:cNvSpPr>
            <a:spLocks noGrp="1"/>
          </p:cNvSpPr>
          <p:nvPr>
            <p:ph type="pic" sz="quarter" idx="19"/>
          </p:nvPr>
        </p:nvSpPr>
        <p:spPr>
          <a:xfrm>
            <a:off x="2432976" y="4176378"/>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15" name="矩形 14"/>
          <p:cNvSpPr/>
          <p:nvPr userDrawn="1"/>
        </p:nvSpPr>
        <p:spPr>
          <a:xfrm>
            <a:off x="0" y="4172"/>
            <a:ext cx="7748337" cy="1275989"/>
          </a:xfrm>
          <a:prstGeom prst="rect">
            <a:avLst/>
          </a:prstGeom>
          <a:solidFill>
            <a:srgbClr val="FCF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prstClr val="white"/>
              </a:solidFill>
            </a:endParaRPr>
          </a:p>
        </p:txBody>
      </p:sp>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18301" y="0"/>
            <a:ext cx="4773171" cy="1280161"/>
          </a:xfrm>
          <a:prstGeom prst="rect">
            <a:avLst/>
          </a:prstGeom>
        </p:spPr>
      </p:pic>
      <p:grpSp>
        <p:nvGrpSpPr>
          <p:cNvPr id="17" name="组合 16"/>
          <p:cNvGrpSpPr/>
          <p:nvPr userDrawn="1"/>
        </p:nvGrpSpPr>
        <p:grpSpPr>
          <a:xfrm>
            <a:off x="504253" y="327797"/>
            <a:ext cx="698906" cy="708832"/>
            <a:chOff x="314496" y="295312"/>
            <a:chExt cx="621213" cy="630037"/>
          </a:xfrm>
          <a:effectLst>
            <a:outerShdw blurRad="127000" dist="38100" dir="2700000" algn="tl" rotWithShape="0">
              <a:prstClr val="black">
                <a:alpha val="20000"/>
              </a:prstClr>
            </a:outerShdw>
          </a:effectLst>
        </p:grpSpPr>
        <p:sp>
          <p:nvSpPr>
            <p:cNvPr id="18" name="椭圆 17"/>
            <p:cNvSpPr/>
            <p:nvPr userDrawn="1"/>
          </p:nvSpPr>
          <p:spPr>
            <a:xfrm>
              <a:off x="369276" y="295312"/>
              <a:ext cx="369277" cy="369277"/>
            </a:xfrm>
            <a:prstGeom prst="ellipse">
              <a:avLst/>
            </a:prstGeom>
            <a:solidFill>
              <a:srgbClr val="01AED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nvSpPr>
          <p:spPr>
            <a:xfrm>
              <a:off x="314496" y="556072"/>
              <a:ext cx="369277" cy="369277"/>
            </a:xfrm>
            <a:prstGeom prst="ellipse">
              <a:avLst/>
            </a:prstGeom>
            <a:solidFill>
              <a:srgbClr val="AAD02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userDrawn="1"/>
          </p:nvSpPr>
          <p:spPr>
            <a:xfrm>
              <a:off x="566432" y="455441"/>
              <a:ext cx="369277" cy="369277"/>
            </a:xfrm>
            <a:prstGeom prst="ellipse">
              <a:avLst/>
            </a:prstGeom>
            <a:solidFill>
              <a:srgbClr val="FD4A3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8" name="图片 7">
            <a:extLst>
              <a:ext uri="{FF2B5EF4-FFF2-40B4-BE49-F238E27FC236}">
                <a16:creationId xmlns:a16="http://schemas.microsoft.com/office/drawing/2014/main" id="{31A59A94-ACAA-450B-BE8A-CC5431CFCC6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22479" y="6154174"/>
            <a:ext cx="2718419" cy="406493"/>
          </a:xfrm>
          <a:prstGeom prst="rect">
            <a:avLst/>
          </a:prstGeom>
        </p:spPr>
      </p:pic>
    </p:spTree>
    <p:extLst>
      <p:ext uri="{BB962C8B-B14F-4D97-AF65-F5344CB8AC3E}">
        <p14:creationId xmlns:p14="http://schemas.microsoft.com/office/powerpoint/2010/main" val="12770008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68410EE-AE6E-4175-8960-6D6DF2AF436C}" type="datetimeFigureOut">
              <a:rPr lang="zh-CN" altLang="en-US" smtClean="0"/>
              <a:t>2026/2/26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68410EE-AE6E-4175-8960-6D6DF2AF436C}" type="datetimeFigureOut">
              <a:rPr lang="zh-CN" altLang="en-US" smtClean="0"/>
              <a:t>2026/2/26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2026/2/26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2026/2/26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2026/2/26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18" Type="http://schemas.openxmlformats.org/officeDocument/2006/relationships/slideLayout" Target="../slideLayouts/slideLayout28.xml"/><Relationship Id="rId3" Type="http://schemas.openxmlformats.org/officeDocument/2006/relationships/slideLayout" Target="../slideLayouts/slideLayout13.xml"/><Relationship Id="rId21" Type="http://schemas.openxmlformats.org/officeDocument/2006/relationships/slideLayout" Target="../slideLayouts/slideLayout31.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17" Type="http://schemas.openxmlformats.org/officeDocument/2006/relationships/slideLayout" Target="../slideLayouts/slideLayout27.xml"/><Relationship Id="rId2" Type="http://schemas.openxmlformats.org/officeDocument/2006/relationships/slideLayout" Target="../slideLayouts/slideLayout12.xml"/><Relationship Id="rId16" Type="http://schemas.openxmlformats.org/officeDocument/2006/relationships/slideLayout" Target="../slideLayouts/slideLayout26.xml"/><Relationship Id="rId20" Type="http://schemas.openxmlformats.org/officeDocument/2006/relationships/slideLayout" Target="../slideLayouts/slideLayout30.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10" Type="http://schemas.openxmlformats.org/officeDocument/2006/relationships/slideLayout" Target="../slideLayouts/slideLayout20.xml"/><Relationship Id="rId19" Type="http://schemas.openxmlformats.org/officeDocument/2006/relationships/slideLayout" Target="../slideLayouts/slideLayout29.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 Id="rId2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8410EE-AE6E-4175-8960-6D6DF2AF436C}" type="datetimeFigureOut">
              <a:rPr lang="zh-CN" altLang="en-US" smtClean="0"/>
              <a:t>2026/2/26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875796-6E13-468D-999F-F374E9EFAF6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ABB97B-88E3-4FB3-A179-D3584D55E7BF}" type="datetimeFigureOut">
              <a:rPr lang="zh-CN" altLang="en-US" smtClean="0">
                <a:solidFill>
                  <a:prstClr val="black">
                    <a:tint val="75000"/>
                  </a:prstClr>
                </a:solidFill>
              </a:rPr>
              <a:t>2026/2/26</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7.xml"/><Relationship Id="rId1" Type="http://schemas.openxmlformats.org/officeDocument/2006/relationships/tags" Target="../tags/tag2.xml"/><Relationship Id="rId5" Type="http://schemas.openxmlformats.org/officeDocument/2006/relationships/image" Target="../media/image2.png"/><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6.xml"/><Relationship Id="rId1" Type="http://schemas.openxmlformats.org/officeDocument/2006/relationships/slideLayout" Target="../slideLayouts/slideLayout31.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31.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31.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20.xml"/><Relationship Id="rId1" Type="http://schemas.openxmlformats.org/officeDocument/2006/relationships/slideLayout" Target="../slideLayouts/slideLayout31.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31.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31.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31.xml"/></Relationships>
</file>

<file path=ppt/slides/_rels/slide2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1.xml"/></Relationships>
</file>

<file path=ppt/slides/_rels/slide26.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26.xml"/><Relationship Id="rId1" Type="http://schemas.openxmlformats.org/officeDocument/2006/relationships/slideLayout" Target="../slideLayouts/slideLayout31.xml"/></Relationships>
</file>

<file path=ppt/slides/_rels/slide27.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27.xml"/><Relationship Id="rId1" Type="http://schemas.openxmlformats.org/officeDocument/2006/relationships/slideLayout" Target="../slideLayouts/slideLayout31.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7.xml"/><Relationship Id="rId1" Type="http://schemas.openxmlformats.org/officeDocument/2006/relationships/tags" Target="../tags/tag3.xml"/><Relationship Id="rId5" Type="http://schemas.openxmlformats.org/officeDocument/2006/relationships/image" Target="../media/image2.png"/><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5.xml"/><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1.xml"/></Relationships>
</file>

<file path=ppt/slides/_rels/slide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7.xml"/><Relationship Id="rId1" Type="http://schemas.openxmlformats.org/officeDocument/2006/relationships/slideLayout" Target="../slideLayouts/slideLayout31.xml"/></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a:extLst>
              <a:ext uri="{FF2B5EF4-FFF2-40B4-BE49-F238E27FC236}">
                <a16:creationId xmlns:a16="http://schemas.microsoft.com/office/drawing/2014/main" id="{BA84D65D-D787-4507-B97E-9BE4A4F182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395"/>
            <a:ext cx="12192000" cy="6855209"/>
          </a:xfrm>
          <a:prstGeom prst="rect">
            <a:avLst/>
          </a:prstGeom>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28" name="出自【趣你的PPT】(微信:qunideppt)：最优质的PPT资源库">
            <a:extLst>
              <a:ext uri="{FF2B5EF4-FFF2-40B4-BE49-F238E27FC236}">
                <a16:creationId xmlns:a16="http://schemas.microsoft.com/office/drawing/2014/main" id="{D7B58C47-B51C-4049-BECB-2D37397F8E48}"/>
              </a:ext>
            </a:extLst>
          </p:cNvPr>
          <p:cNvSpPr txBox="1"/>
          <p:nvPr/>
        </p:nvSpPr>
        <p:spPr>
          <a:xfrm>
            <a:off x="1387066" y="2444632"/>
            <a:ext cx="7624645" cy="1323439"/>
          </a:xfrm>
          <a:prstGeom prst="rect">
            <a:avLst/>
          </a:prstGeom>
          <a:noFill/>
        </p:spPr>
        <p:txBody>
          <a:bodyPr wrap="square" rtlCol="0">
            <a:spAutoFit/>
          </a:bodyPr>
          <a:lstStyle/>
          <a:p>
            <a:pPr>
              <a:lnSpc>
                <a:spcPct val="200000"/>
              </a:lnSpc>
            </a:pPr>
            <a:r>
              <a:rPr lang="zh-CN" altLang="en-US" sz="4000" b="1" dirty="0">
                <a:solidFill>
                  <a:srgbClr val="009642"/>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a:t>
            </a:r>
            <a:r>
              <a:rPr lang="zh-CN" altLang="en-US" sz="4000" b="1" dirty="0" smtClean="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模块</a:t>
            </a:r>
            <a:r>
              <a:rPr lang="en-US" altLang="zh-CN" sz="4000" b="1" dirty="0" smtClean="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4</a:t>
            </a:r>
            <a:r>
              <a:rPr lang="zh-CN" altLang="en-US" sz="4000" b="1" dirty="0" smtClean="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图标</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设计</a:t>
            </a:r>
          </a:p>
        </p:txBody>
      </p:sp>
      <p:grpSp>
        <p:nvGrpSpPr>
          <p:cNvPr id="29" name="组合 28">
            <a:extLst>
              <a:ext uri="{FF2B5EF4-FFF2-40B4-BE49-F238E27FC236}">
                <a16:creationId xmlns:a16="http://schemas.microsoft.com/office/drawing/2014/main" id="{867DDDC2-E66C-4236-81BE-C03BF4204C0C}"/>
              </a:ext>
            </a:extLst>
          </p:cNvPr>
          <p:cNvGrpSpPr/>
          <p:nvPr/>
        </p:nvGrpSpPr>
        <p:grpSpPr>
          <a:xfrm>
            <a:off x="5199389" y="4221238"/>
            <a:ext cx="1793221" cy="463758"/>
            <a:chOff x="4499355" y="3719052"/>
            <a:chExt cx="1949737" cy="579774"/>
          </a:xfrm>
          <a:effectLst>
            <a:outerShdw blurRad="127000" dist="38100" dir="2700000" algn="tl" rotWithShape="0">
              <a:prstClr val="black">
                <a:alpha val="20000"/>
              </a:prstClr>
            </a:outerShdw>
          </a:effectLst>
        </p:grpSpPr>
        <p:sp>
          <p:nvSpPr>
            <p:cNvPr id="30" name="矩形: 圆角 3">
              <a:extLst>
                <a:ext uri="{FF2B5EF4-FFF2-40B4-BE49-F238E27FC236}">
                  <a16:creationId xmlns:a16="http://schemas.microsoft.com/office/drawing/2014/main" id="{2580DDD2-4CEC-4602-B402-B76E6B6CC672}"/>
                </a:ext>
              </a:extLst>
            </p:cNvPr>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31" name="出自【趣你的PPT】(微信:qunideppt)：最优质的PPT资源库">
              <a:extLst>
                <a:ext uri="{FF2B5EF4-FFF2-40B4-BE49-F238E27FC236}">
                  <a16:creationId xmlns:a16="http://schemas.microsoft.com/office/drawing/2014/main" id="{FD8E025A-8F50-469B-9D0E-09D3BE10EC48}"/>
                </a:ext>
              </a:extLst>
            </p:cNvPr>
            <p:cNvSpPr/>
            <p:nvPr/>
          </p:nvSpPr>
          <p:spPr>
            <a:xfrm>
              <a:off x="4578608" y="3808884"/>
              <a:ext cx="1176818"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
        <p:nvSpPr>
          <p:cNvPr id="32" name="PA_文本框 3">
            <a:extLst>
              <a:ext uri="{FF2B5EF4-FFF2-40B4-BE49-F238E27FC236}">
                <a16:creationId xmlns:a16="http://schemas.microsoft.com/office/drawing/2014/main" id="{E31D18A7-627E-4FF1-A573-FCCD7F82A58A}"/>
              </a:ext>
            </a:extLst>
          </p:cNvPr>
          <p:cNvSpPr txBox="1"/>
          <p:nvPr>
            <p:custDataLst>
              <p:tags r:id="rId1"/>
            </p:custDataLst>
          </p:nvPr>
        </p:nvSpPr>
        <p:spPr>
          <a:xfrm>
            <a:off x="1850157" y="2122550"/>
            <a:ext cx="4403770" cy="338554"/>
          </a:xfrm>
          <a:prstGeom prst="rect">
            <a:avLst/>
          </a:prstGeom>
          <a:noFill/>
        </p:spPr>
        <p:txBody>
          <a:bodyPr wrap="none" rtlCol="0">
            <a:spAutoFit/>
          </a:bodyPr>
          <a:lstStyle/>
          <a:p>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适用教学课件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课堂演练</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学以致用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PPT</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演示</a:t>
            </a:r>
          </a:p>
        </p:txBody>
      </p:sp>
      <p:pic>
        <p:nvPicPr>
          <p:cNvPr id="33" name="图片 32">
            <a:extLst>
              <a:ext uri="{FF2B5EF4-FFF2-40B4-BE49-F238E27FC236}">
                <a16:creationId xmlns:a16="http://schemas.microsoft.com/office/drawing/2014/main" id="{C0AF6E4F-FBD4-456D-99BE-6C1F725721A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22479" y="6154174"/>
            <a:ext cx="2718419" cy="406493"/>
          </a:xfrm>
          <a:prstGeom prst="rect">
            <a:avLst/>
          </a:prstGeom>
        </p:spPr>
      </p:pic>
    </p:spTree>
    <p:extLst>
      <p:ext uri="{BB962C8B-B14F-4D97-AF65-F5344CB8AC3E}">
        <p14:creationId xmlns:p14="http://schemas.microsoft.com/office/powerpoint/2010/main" val="1513339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1" presetClass="entr" presetSubtype="0" fill="hold" grpId="0" nodeType="withEffect">
                                  <p:stCondLst>
                                    <p:cond delay="0"/>
                                  </p:stCondLst>
                                  <p:iterate type="lt">
                                    <p:tmPct val="10000"/>
                                  </p:iterate>
                                  <p:childTnLst>
                                    <p:set>
                                      <p:cBhvr>
                                        <p:cTn id="11" dur="1" fill="hold">
                                          <p:stCondLst>
                                            <p:cond delay="0"/>
                                          </p:stCondLst>
                                        </p:cTn>
                                        <p:tgtEl>
                                          <p:spTgt spid="28"/>
                                        </p:tgtEl>
                                        <p:attrNameLst>
                                          <p:attrName>style.visibility</p:attrName>
                                        </p:attrNameLst>
                                      </p:cBhvr>
                                      <p:to>
                                        <p:strVal val="visible"/>
                                      </p:to>
                                    </p:set>
                                    <p:anim calcmode="lin" valueType="num">
                                      <p:cBhvr>
                                        <p:cTn id="12"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28"/>
                                        </p:tgtEl>
                                        <p:attrNameLst>
                                          <p:attrName>ppt_y</p:attrName>
                                        </p:attrNameLst>
                                      </p:cBhvr>
                                      <p:tavLst>
                                        <p:tav tm="0">
                                          <p:val>
                                            <p:strVal val="#ppt_y"/>
                                          </p:val>
                                        </p:tav>
                                        <p:tav tm="100000">
                                          <p:val>
                                            <p:strVal val="#ppt_y"/>
                                          </p:val>
                                        </p:tav>
                                      </p:tavLst>
                                    </p:anim>
                                    <p:anim calcmode="lin" valueType="num">
                                      <p:cBhvr>
                                        <p:cTn id="14"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28"/>
                                        </p:tgtEl>
                                      </p:cBhvr>
                                    </p:animEffect>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32"/>
                                        </p:tgtEl>
                                        <p:attrNameLst>
                                          <p:attrName>style.visibility</p:attrName>
                                        </p:attrNameLst>
                                      </p:cBhvr>
                                      <p:to>
                                        <p:strVal val="visible"/>
                                      </p:to>
                                    </p:set>
                                    <p:anim calcmode="lin" valueType="num">
                                      <p:cBhvr additive="base">
                                        <p:cTn id="20" dur="500"/>
                                        <p:tgtEl>
                                          <p:spTgt spid="32"/>
                                        </p:tgtEl>
                                        <p:attrNameLst>
                                          <p:attrName>ppt_y</p:attrName>
                                        </p:attrNameLst>
                                      </p:cBhvr>
                                      <p:tavLst>
                                        <p:tav tm="0">
                                          <p:val>
                                            <p:strVal val="#ppt_y-#ppt_h*1.125000"/>
                                          </p:val>
                                        </p:tav>
                                        <p:tav tm="100000">
                                          <p:val>
                                            <p:strVal val="#ppt_y"/>
                                          </p:val>
                                        </p:tav>
                                      </p:tavLst>
                                    </p:anim>
                                    <p:animEffect transition="in" filter="wipe(down)">
                                      <p:cBhvr>
                                        <p:cTn id="21" dur="500"/>
                                        <p:tgtEl>
                                          <p:spTgt spid="32"/>
                                        </p:tgtEl>
                                      </p:cBhvr>
                                    </p:animEffect>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1000"/>
                                        <p:tgtEl>
                                          <p:spTgt spid="29"/>
                                        </p:tgtEl>
                                      </p:cBhvr>
                                    </p:animEffect>
                                    <p:anim calcmode="lin" valueType="num">
                                      <p:cBhvr>
                                        <p:cTn id="26" dur="1000" fill="hold"/>
                                        <p:tgtEl>
                                          <p:spTgt spid="29"/>
                                        </p:tgtEl>
                                        <p:attrNameLst>
                                          <p:attrName>ppt_x</p:attrName>
                                        </p:attrNameLst>
                                      </p:cBhvr>
                                      <p:tavLst>
                                        <p:tav tm="0">
                                          <p:val>
                                            <p:strVal val="#ppt_x"/>
                                          </p:val>
                                        </p:tav>
                                        <p:tav tm="100000">
                                          <p:val>
                                            <p:strVal val="#ppt_x"/>
                                          </p:val>
                                        </p:tav>
                                      </p:tavLst>
                                    </p:anim>
                                    <p:anim calcmode="lin" valueType="num">
                                      <p:cBhvr>
                                        <p:cTn id="27"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957822" cy="748449"/>
            <a:chOff x="1502939" y="272760"/>
            <a:chExt cx="4957822" cy="748449"/>
          </a:xfrm>
        </p:grpSpPr>
        <p:sp>
          <p:nvSpPr>
            <p:cNvPr id="67" name="Rectangle 18"/>
            <p:cNvSpPr>
              <a:spLocks noChangeArrowheads="1"/>
            </p:cNvSpPr>
            <p:nvPr/>
          </p:nvSpPr>
          <p:spPr bwMode="auto">
            <a:xfrm>
              <a:off x="1502939" y="272760"/>
              <a:ext cx="4957822"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4.2.2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面性图标</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56547" y="1612826"/>
            <a:ext cx="9201657" cy="1289905"/>
          </a:xfrm>
          <a:prstGeom prst="rect">
            <a:avLst/>
          </a:prstGeom>
          <a:noFill/>
        </p:spPr>
        <p:txBody>
          <a:bodyPr wrap="square" rtlCol="0">
            <a:spAutoFit/>
          </a:bodyPr>
          <a:lstStyle/>
          <a:p>
            <a:pPr marL="285750" indent="457200">
              <a:lnSpc>
                <a:spcPct val="150000"/>
              </a:lnSpc>
            </a:pPr>
            <a:r>
              <a:rPr lang="zh-CN" altLang="en-US">
                <a:latin typeface="微软雅黑" panose="020B0503020204020204" pitchFamily="34" charset="-122"/>
                <a:ea typeface="微软雅黑" panose="020B0503020204020204" pitchFamily="34" charset="-122"/>
              </a:rPr>
              <a:t>通过封闭的色块填充形成图形，视觉上更具重量感与存在感，适合突出核心功能或需要强化视觉引导的场景。面性图标可通过色彩对比增强层次感，常用于社交类、电商类</a:t>
            </a:r>
            <a:r>
              <a:rPr lang="en-US" altLang="zh-CN">
                <a:latin typeface="微软雅黑" panose="020B0503020204020204" pitchFamily="34" charset="-122"/>
                <a:ea typeface="微软雅黑" panose="020B0503020204020204" pitchFamily="34" charset="-122"/>
              </a:rPr>
              <a:t>App</a:t>
            </a:r>
            <a:r>
              <a:rPr lang="zh-CN" altLang="en-US">
                <a:latin typeface="微软雅黑" panose="020B0503020204020204" pitchFamily="34" charset="-122"/>
                <a:ea typeface="微软雅黑" panose="020B0503020204020204" pitchFamily="34" charset="-122"/>
              </a:rPr>
              <a:t>（如购物车、消息通知图标），能在复杂界面中快速抓住用户注意力。</a:t>
            </a:r>
            <a:endParaRPr lang="zh-CN" altLang="en-US" b="1"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409424E6-0EAE-4F79-BE43-97435A671522}"/>
              </a:ext>
            </a:extLst>
          </p:cNvPr>
          <p:cNvPicPr>
            <a:picLocks noChangeAspect="1"/>
          </p:cNvPicPr>
          <p:nvPr/>
        </p:nvPicPr>
        <p:blipFill>
          <a:blip r:embed="rId3"/>
          <a:stretch>
            <a:fillRect/>
          </a:stretch>
        </p:blipFill>
        <p:spPr>
          <a:xfrm>
            <a:off x="1770225" y="3583872"/>
            <a:ext cx="8587979" cy="1978727"/>
          </a:xfrm>
          <a:prstGeom prst="rect">
            <a:avLst/>
          </a:prstGeom>
        </p:spPr>
      </p:pic>
    </p:spTree>
    <p:extLst>
      <p:ext uri="{BB962C8B-B14F-4D97-AF65-F5344CB8AC3E}">
        <p14:creationId xmlns:p14="http://schemas.microsoft.com/office/powerpoint/2010/main" val="344958865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957822" cy="748449"/>
            <a:chOff x="1502939" y="272760"/>
            <a:chExt cx="4957822" cy="748449"/>
          </a:xfrm>
        </p:grpSpPr>
        <p:sp>
          <p:nvSpPr>
            <p:cNvPr id="67" name="Rectangle 18"/>
            <p:cNvSpPr>
              <a:spLocks noChangeArrowheads="1"/>
            </p:cNvSpPr>
            <p:nvPr/>
          </p:nvSpPr>
          <p:spPr bwMode="auto">
            <a:xfrm>
              <a:off x="1502939" y="272760"/>
              <a:ext cx="4957822"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线面结合图标</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246488" y="1777717"/>
            <a:ext cx="9201657" cy="1705403"/>
          </a:xfrm>
          <a:prstGeom prst="rect">
            <a:avLst/>
          </a:prstGeom>
          <a:noFill/>
        </p:spPr>
        <p:txBody>
          <a:bodyPr wrap="square" rtlCol="0">
            <a:spAutoFit/>
          </a:bodyPr>
          <a:lstStyle/>
          <a:p>
            <a:pPr marL="285750" indent="457200">
              <a:lnSpc>
                <a:spcPct val="150000"/>
              </a:lnSpc>
            </a:pPr>
            <a:r>
              <a:rPr lang="zh-CN" altLang="en-US" dirty="0">
                <a:latin typeface="微软雅黑" panose="020B0503020204020204" pitchFamily="34" charset="-122"/>
                <a:ea typeface="微软雅黑" panose="020B0503020204020204" pitchFamily="34" charset="-122"/>
              </a:rPr>
              <a:t>线面结合图标既有线条的简洁与精致，又有色块的重量感和视觉冲击力。这种风格兼顾了线条的轻盈感与色块的层次感，既能保证信息传递的清晰度，又能通过线面对比增强视觉张力，避免单一风格的单调感。线面结合图标适用范围较广，尤其适合社交娱乐类、生活服务类</a:t>
            </a:r>
            <a:r>
              <a:rPr lang="en-US" altLang="zh-CN" dirty="0">
                <a:latin typeface="微软雅黑" panose="020B0503020204020204" pitchFamily="34" charset="-122"/>
                <a:ea typeface="微软雅黑" panose="020B0503020204020204" pitchFamily="34" charset="-122"/>
              </a:rPr>
              <a:t>App</a:t>
            </a:r>
            <a:r>
              <a:rPr lang="zh-CN" altLang="en-US" dirty="0">
                <a:latin typeface="微软雅黑" panose="020B0503020204020204" pitchFamily="34" charset="-122"/>
                <a:ea typeface="微软雅黑" panose="020B0503020204020204" pitchFamily="34" charset="-122"/>
              </a:rPr>
              <a:t>，既能体现一定的设计巧思，又不会因过于复杂而影响识别效率。</a:t>
            </a:r>
            <a:endParaRPr lang="en-US" altLang="zh-CN"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4BDC225E-D30B-48D7-9A7C-566FF38030DB}"/>
              </a:ext>
            </a:extLst>
          </p:cNvPr>
          <p:cNvPicPr>
            <a:picLocks noChangeAspect="1"/>
          </p:cNvPicPr>
          <p:nvPr/>
        </p:nvPicPr>
        <p:blipFill>
          <a:blip r:embed="rId3"/>
          <a:stretch>
            <a:fillRect/>
          </a:stretch>
        </p:blipFill>
        <p:spPr>
          <a:xfrm>
            <a:off x="1570638" y="4098470"/>
            <a:ext cx="8877507" cy="1705402"/>
          </a:xfrm>
          <a:prstGeom prst="rect">
            <a:avLst/>
          </a:prstGeom>
        </p:spPr>
      </p:pic>
    </p:spTree>
    <p:extLst>
      <p:ext uri="{BB962C8B-B14F-4D97-AF65-F5344CB8AC3E}">
        <p14:creationId xmlns:p14="http://schemas.microsoft.com/office/powerpoint/2010/main" val="208805700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957822" cy="748449"/>
            <a:chOff x="1502939" y="272760"/>
            <a:chExt cx="4957822" cy="748449"/>
          </a:xfrm>
        </p:grpSpPr>
        <p:sp>
          <p:nvSpPr>
            <p:cNvPr id="67" name="Rectangle 18"/>
            <p:cNvSpPr>
              <a:spLocks noChangeArrowheads="1"/>
            </p:cNvSpPr>
            <p:nvPr/>
          </p:nvSpPr>
          <p:spPr bwMode="auto">
            <a:xfrm>
              <a:off x="1502939" y="272760"/>
              <a:ext cx="4957822"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4.2.4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扁平化图标</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502939" y="1636559"/>
            <a:ext cx="8062404" cy="2120902"/>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扁平化图标摒弃了复杂的纹理、阴影和高光等装饰效果，采用简洁的图形、鲜明的色彩和清晰的边界来设计。它的优势在于易于识别和记忆，能够快速传达信息，并且适配各种屏幕尺寸和分辨率。扁平化图标是目前移动</a:t>
            </a:r>
            <a:r>
              <a:rPr lang="en-US" altLang="zh-CN" dirty="0">
                <a:latin typeface="微软雅黑" panose="020B0503020204020204" pitchFamily="34" charset="-122"/>
                <a:ea typeface="微软雅黑" panose="020B0503020204020204" pitchFamily="34" charset="-122"/>
              </a:rPr>
              <a:t>App</a:t>
            </a:r>
            <a:r>
              <a:rPr lang="zh-CN" altLang="en-US" dirty="0">
                <a:latin typeface="微软雅黑" panose="020B0503020204020204" pitchFamily="34" charset="-122"/>
                <a:ea typeface="微软雅黑" panose="020B0503020204020204" pitchFamily="34" charset="-122"/>
              </a:rPr>
              <a:t>中应用最广泛的风格之一，尤其适合内容型、资讯类</a:t>
            </a:r>
            <a:r>
              <a:rPr lang="en-US" altLang="zh-CN" dirty="0">
                <a:latin typeface="微软雅黑" panose="020B0503020204020204" pitchFamily="34" charset="-122"/>
                <a:ea typeface="微软雅黑" panose="020B0503020204020204" pitchFamily="34" charset="-122"/>
              </a:rPr>
              <a:t>App</a:t>
            </a:r>
            <a:r>
              <a:rPr lang="zh-CN" altLang="en-US" dirty="0">
                <a:latin typeface="微软雅黑" panose="020B0503020204020204" pitchFamily="34" charset="-122"/>
                <a:ea typeface="微软雅黑" panose="020B0503020204020204" pitchFamily="34" charset="-122"/>
              </a:rPr>
              <a:t>，能让用户聚焦于信息本身。扁平化图标可通过色彩搭配与图形组合传递品牌个性。</a:t>
            </a:r>
          </a:p>
        </p:txBody>
      </p:sp>
      <p:pic>
        <p:nvPicPr>
          <p:cNvPr id="2" name="图片 1">
            <a:extLst>
              <a:ext uri="{FF2B5EF4-FFF2-40B4-BE49-F238E27FC236}">
                <a16:creationId xmlns:a16="http://schemas.microsoft.com/office/drawing/2014/main" id="{1A82AA6D-CC54-4559-B3CB-CBEB2ADCEAB6}"/>
              </a:ext>
            </a:extLst>
          </p:cNvPr>
          <p:cNvPicPr>
            <a:picLocks noChangeAspect="1"/>
          </p:cNvPicPr>
          <p:nvPr/>
        </p:nvPicPr>
        <p:blipFill>
          <a:blip r:embed="rId3"/>
          <a:stretch>
            <a:fillRect/>
          </a:stretch>
        </p:blipFill>
        <p:spPr>
          <a:xfrm>
            <a:off x="1785902" y="4031653"/>
            <a:ext cx="8062403" cy="1857631"/>
          </a:xfrm>
          <a:prstGeom prst="rect">
            <a:avLst/>
          </a:prstGeom>
        </p:spPr>
      </p:pic>
    </p:spTree>
    <p:extLst>
      <p:ext uri="{BB962C8B-B14F-4D97-AF65-F5344CB8AC3E}">
        <p14:creationId xmlns:p14="http://schemas.microsoft.com/office/powerpoint/2010/main" val="58434307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957822" cy="748449"/>
            <a:chOff x="1502939" y="272760"/>
            <a:chExt cx="4957822" cy="748449"/>
          </a:xfrm>
        </p:grpSpPr>
        <p:sp>
          <p:nvSpPr>
            <p:cNvPr id="67" name="Rectangle 18"/>
            <p:cNvSpPr>
              <a:spLocks noChangeArrowheads="1"/>
            </p:cNvSpPr>
            <p:nvPr/>
          </p:nvSpPr>
          <p:spPr bwMode="auto">
            <a:xfrm>
              <a:off x="1502939" y="272760"/>
              <a:ext cx="4957822"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4.2.5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拟物化图标</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56547" y="1612826"/>
            <a:ext cx="9201657" cy="1289905"/>
          </a:xfrm>
          <a:prstGeom prst="rect">
            <a:avLst/>
          </a:prstGeom>
          <a:noFill/>
        </p:spPr>
        <p:txBody>
          <a:bodyPr wrap="square" rtlCol="0">
            <a:spAutoFit/>
          </a:bodyPr>
          <a:lstStyle/>
          <a:p>
            <a:pPr marL="285750" indent="457200">
              <a:lnSpc>
                <a:spcPct val="150000"/>
              </a:lnSpc>
            </a:pPr>
            <a:r>
              <a:rPr lang="zh-CN" altLang="en-US">
                <a:latin typeface="微软雅黑" panose="020B0503020204020204" pitchFamily="34" charset="-122"/>
                <a:ea typeface="微软雅黑" panose="020B0503020204020204" pitchFamily="34" charset="-122"/>
              </a:rPr>
              <a:t>拟物图标设计是据实直出，真实地描绘事物，通过将高光、纹理、材料、阴影等各种效果叠加在物体上，模拟现实物品的造型和质感，对实物进行再现。这种设计风格注重现实事物的外观，与现实事物相似，且用户认知和学习成本低。</a:t>
            </a:r>
            <a:endParaRPr lang="zh-CN" altLang="en-US" b="1"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D66C0196-F969-4EF6-91B6-8A03C0D8E6A9}"/>
              </a:ext>
            </a:extLst>
          </p:cNvPr>
          <p:cNvPicPr>
            <a:picLocks noChangeAspect="1"/>
          </p:cNvPicPr>
          <p:nvPr/>
        </p:nvPicPr>
        <p:blipFill>
          <a:blip r:embed="rId3"/>
          <a:stretch>
            <a:fillRect/>
          </a:stretch>
        </p:blipFill>
        <p:spPr>
          <a:xfrm>
            <a:off x="1639363" y="3429000"/>
            <a:ext cx="8913273" cy="2053677"/>
          </a:xfrm>
          <a:prstGeom prst="rect">
            <a:avLst/>
          </a:prstGeom>
        </p:spPr>
      </p:pic>
    </p:spTree>
    <p:extLst>
      <p:ext uri="{BB962C8B-B14F-4D97-AF65-F5344CB8AC3E}">
        <p14:creationId xmlns:p14="http://schemas.microsoft.com/office/powerpoint/2010/main" val="60989083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957822" cy="748449"/>
            <a:chOff x="1502939" y="272760"/>
            <a:chExt cx="4957822" cy="748449"/>
          </a:xfrm>
        </p:grpSpPr>
        <p:sp>
          <p:nvSpPr>
            <p:cNvPr id="67" name="Rectangle 18"/>
            <p:cNvSpPr>
              <a:spLocks noChangeArrowheads="1"/>
            </p:cNvSpPr>
            <p:nvPr/>
          </p:nvSpPr>
          <p:spPr bwMode="auto">
            <a:xfrm>
              <a:off x="1502939" y="272760"/>
              <a:ext cx="4957822"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4.2.6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轻质感图标</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246488" y="1777717"/>
            <a:ext cx="9201657" cy="1705403"/>
          </a:xfrm>
          <a:prstGeom prst="rect">
            <a:avLst/>
          </a:prstGeom>
          <a:noFill/>
        </p:spPr>
        <p:txBody>
          <a:bodyPr wrap="square" rtlCol="0">
            <a:spAutoFit/>
          </a:bodyPr>
          <a:lstStyle/>
          <a:p>
            <a:pPr marL="285750" indent="457200">
              <a:lnSpc>
                <a:spcPct val="150000"/>
              </a:lnSpc>
            </a:pPr>
            <a:r>
              <a:rPr lang="zh-CN" altLang="en-US">
                <a:latin typeface="微软雅黑" panose="020B0503020204020204" pitchFamily="34" charset="-122"/>
                <a:ea typeface="微软雅黑" panose="020B0503020204020204" pitchFamily="34" charset="-122"/>
              </a:rPr>
              <a:t>轻质感图标是在扁平化设计的基础上，添加了一些轻微的阴影、渐变或高光效果，使图标具有一定的立体感和层次感，但又不像拟物化图标那样过于逼真和复杂。这种图标既保留了扁平化图标的简洁性，又增加了视觉上的丰富度和趣味性，能够提升用户的视觉体验。</a:t>
            </a:r>
            <a:endParaRPr lang="en-US" altLang="zh-CN"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F3D4B4F3-509F-4290-8B8E-A5E81CE9D43B}"/>
              </a:ext>
            </a:extLst>
          </p:cNvPr>
          <p:cNvPicPr>
            <a:picLocks noChangeAspect="1"/>
          </p:cNvPicPr>
          <p:nvPr/>
        </p:nvPicPr>
        <p:blipFill>
          <a:blip r:embed="rId3"/>
          <a:stretch>
            <a:fillRect/>
          </a:stretch>
        </p:blipFill>
        <p:spPr>
          <a:xfrm>
            <a:off x="1636000" y="3757312"/>
            <a:ext cx="8487947" cy="1955679"/>
          </a:xfrm>
          <a:prstGeom prst="rect">
            <a:avLst/>
          </a:prstGeom>
        </p:spPr>
      </p:pic>
    </p:spTree>
    <p:extLst>
      <p:ext uri="{BB962C8B-B14F-4D97-AF65-F5344CB8AC3E}">
        <p14:creationId xmlns:p14="http://schemas.microsoft.com/office/powerpoint/2010/main" val="47894583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72892488-F848-42CB-9813-788D240E32E8}"/>
              </a:ext>
            </a:extLst>
          </p:cNvPr>
          <p:cNvPicPr>
            <a:picLocks noChangeAspect="1"/>
          </p:cNvPicPr>
          <p:nvPr/>
        </p:nvPicPr>
        <p:blipFill rotWithShape="1">
          <a:blip r:embed="rId3">
            <a:extLst>
              <a:ext uri="{28A0092B-C50C-407E-A947-70E740481C1C}">
                <a14:useLocalDpi xmlns:a14="http://schemas.microsoft.com/office/drawing/2010/main" val="0"/>
              </a:ext>
            </a:extLst>
          </a:blip>
          <a:srcRect b="15625"/>
          <a:stretch/>
        </p:blipFill>
        <p:spPr>
          <a:xfrm>
            <a:off x="0" y="0"/>
            <a:ext cx="12192000" cy="685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03</a:t>
            </a:r>
          </a:p>
        </p:txBody>
      </p:sp>
      <p:sp>
        <p:nvSpPr>
          <p:cNvPr id="5" name="Rectangle 18"/>
          <p:cNvSpPr>
            <a:spLocks noChangeArrowheads="1"/>
          </p:cNvSpPr>
          <p:nvPr/>
        </p:nvSpPr>
        <p:spPr bwMode="auto">
          <a:xfrm>
            <a:off x="3089620" y="3929872"/>
            <a:ext cx="6765787" cy="814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4000" b="1" dirty="0">
                <a:solidFill>
                  <a:schemeClr val="tx1">
                    <a:lumMod val="75000"/>
                    <a:lumOff val="25000"/>
                  </a:schemeClr>
                </a:solidFill>
                <a:latin typeface="思源黑体" panose="020B0500000000000000" pitchFamily="34" charset="-122"/>
                <a:ea typeface="思源黑体" panose="020B0500000000000000" pitchFamily="34" charset="-122"/>
              </a:rPr>
              <a:t>图标的类型与尺寸</a:t>
            </a:r>
          </a:p>
        </p:txBody>
      </p:sp>
    </p:spTree>
    <p:extLst>
      <p:ext uri="{BB962C8B-B14F-4D97-AF65-F5344CB8AC3E}">
        <p14:creationId xmlns:p14="http://schemas.microsoft.com/office/powerpoint/2010/main" val="187988643"/>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4.3.1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应用图标</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应用图标是</a:t>
            </a:r>
            <a:r>
              <a:rPr lang="en-US" altLang="zh-CN">
                <a:latin typeface="微软雅黑" panose="020B0503020204020204" pitchFamily="34" charset="-122"/>
                <a:ea typeface="微软雅黑" panose="020B0503020204020204" pitchFamily="34" charset="-122"/>
              </a:rPr>
              <a:t>App</a:t>
            </a:r>
            <a:r>
              <a:rPr lang="zh-CN" altLang="en-US">
                <a:latin typeface="微软雅黑" panose="020B0503020204020204" pitchFamily="34" charset="-122"/>
                <a:ea typeface="微软雅黑" panose="020B0503020204020204" pitchFamily="34" charset="-122"/>
              </a:rPr>
              <a:t>在系统桌面、应用商店等场景中展示的核心视觉符号，是用户识别和记忆</a:t>
            </a:r>
            <a:r>
              <a:rPr lang="en-US" altLang="zh-CN">
                <a:latin typeface="微软雅黑" panose="020B0503020204020204" pitchFamily="34" charset="-122"/>
                <a:ea typeface="微软雅黑" panose="020B0503020204020204" pitchFamily="34" charset="-122"/>
              </a:rPr>
              <a:t>App</a:t>
            </a:r>
            <a:r>
              <a:rPr lang="zh-CN" altLang="en-US">
                <a:latin typeface="微软雅黑" panose="020B0503020204020204" pitchFamily="34" charset="-122"/>
                <a:ea typeface="微软雅黑" panose="020B0503020204020204" pitchFamily="34" charset="-122"/>
              </a:rPr>
              <a:t>的首要元素，直接影响下载转化率与品牌辨识度。</a:t>
            </a:r>
            <a:endParaRPr lang="zh-CN" altLang="en-US"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82116854-0031-4677-A9CB-A2CFDDBFC445}"/>
              </a:ext>
            </a:extLst>
          </p:cNvPr>
          <p:cNvPicPr>
            <a:picLocks noChangeAspect="1"/>
          </p:cNvPicPr>
          <p:nvPr/>
        </p:nvPicPr>
        <p:blipFill>
          <a:blip r:embed="rId3"/>
          <a:stretch>
            <a:fillRect/>
          </a:stretch>
        </p:blipFill>
        <p:spPr>
          <a:xfrm>
            <a:off x="1845864" y="2874495"/>
            <a:ext cx="8047644" cy="3400213"/>
          </a:xfrm>
          <a:prstGeom prst="rect">
            <a:avLst/>
          </a:prstGeom>
        </p:spPr>
      </p:pic>
    </p:spTree>
    <p:extLst>
      <p:ext uri="{BB962C8B-B14F-4D97-AF65-F5344CB8AC3E}">
        <p14:creationId xmlns:p14="http://schemas.microsoft.com/office/powerpoint/2010/main" val="291336398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4.3.1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应用图标</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120902"/>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在不同的操作系统中，应用图标的设计风格和尺寸有所差别，具体如下：</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iOS</a:t>
            </a:r>
            <a:r>
              <a:rPr lang="zh-CN" altLang="en-US" b="1" dirty="0">
                <a:latin typeface="微软雅黑" panose="020B0503020204020204" pitchFamily="34" charset="-122"/>
                <a:ea typeface="微软雅黑" panose="020B0503020204020204" pitchFamily="34" charset="-122"/>
              </a:rPr>
              <a:t>应用图标</a:t>
            </a:r>
          </a:p>
          <a:p>
            <a:pPr indent="457200">
              <a:lnSpc>
                <a:spcPct val="150000"/>
              </a:lnSpc>
            </a:pPr>
            <a:r>
              <a:rPr lang="en-US" altLang="zh-CN" dirty="0">
                <a:latin typeface="微软雅黑" panose="020B0503020204020204" pitchFamily="34" charset="-122"/>
                <a:ea typeface="微软雅黑" panose="020B0503020204020204" pitchFamily="34" charset="-122"/>
              </a:rPr>
              <a:t>iOS</a:t>
            </a:r>
            <a:r>
              <a:rPr lang="zh-CN" altLang="en-US" dirty="0">
                <a:latin typeface="微软雅黑" panose="020B0503020204020204" pitchFamily="34" charset="-122"/>
                <a:ea typeface="微软雅黑" panose="020B0503020204020204" pitchFamily="34" charset="-122"/>
              </a:rPr>
              <a:t>应用图标强调简洁、直观与高度的视觉一致性。苹果鼓励设计师采用扁平化设计（</a:t>
            </a:r>
            <a:r>
              <a:rPr lang="en-US" altLang="zh-CN" dirty="0">
                <a:latin typeface="微软雅黑" panose="020B0503020204020204" pitchFamily="34" charset="-122"/>
                <a:ea typeface="微软雅黑" panose="020B0503020204020204" pitchFamily="34" charset="-122"/>
              </a:rPr>
              <a:t>Flat Design</a:t>
            </a:r>
            <a:r>
              <a:rPr lang="zh-CN" altLang="en-US" dirty="0">
                <a:latin typeface="微软雅黑" panose="020B0503020204020204" pitchFamily="34" charset="-122"/>
                <a:ea typeface="微软雅黑" panose="020B0503020204020204" pitchFamily="34" charset="-122"/>
              </a:rPr>
              <a:t>），避免使用过多的阴影、高光和渐变效果。图标通常以纯色或渐变色为背景，主体元素（如符号、图形或文字）清晰可辨，线条干净利落。</a:t>
            </a:r>
          </a:p>
        </p:txBody>
      </p:sp>
      <p:pic>
        <p:nvPicPr>
          <p:cNvPr id="2" name="图片 1">
            <a:extLst>
              <a:ext uri="{FF2B5EF4-FFF2-40B4-BE49-F238E27FC236}">
                <a16:creationId xmlns:a16="http://schemas.microsoft.com/office/drawing/2014/main" id="{18F52902-A132-4E00-89E7-18FBD17B674E}"/>
              </a:ext>
            </a:extLst>
          </p:cNvPr>
          <p:cNvPicPr>
            <a:picLocks noChangeAspect="1"/>
          </p:cNvPicPr>
          <p:nvPr/>
        </p:nvPicPr>
        <p:blipFill>
          <a:blip r:embed="rId3"/>
          <a:stretch>
            <a:fillRect/>
          </a:stretch>
        </p:blipFill>
        <p:spPr>
          <a:xfrm>
            <a:off x="3908767" y="4009281"/>
            <a:ext cx="4538720" cy="2346549"/>
          </a:xfrm>
          <a:prstGeom prst="rect">
            <a:avLst/>
          </a:prstGeom>
        </p:spPr>
      </p:pic>
    </p:spTree>
    <p:extLst>
      <p:ext uri="{BB962C8B-B14F-4D97-AF65-F5344CB8AC3E}">
        <p14:creationId xmlns:p14="http://schemas.microsoft.com/office/powerpoint/2010/main" val="217769667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4.3.1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应用图标</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70540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Android</a:t>
            </a:r>
            <a:r>
              <a:rPr lang="zh-CN" altLang="en-US" b="1" dirty="0">
                <a:latin typeface="微软雅黑" panose="020B0503020204020204" pitchFamily="34" charset="-122"/>
                <a:ea typeface="微软雅黑" panose="020B0503020204020204" pitchFamily="34" charset="-122"/>
              </a:rPr>
              <a:t>图标</a:t>
            </a:r>
          </a:p>
          <a:p>
            <a:pPr indent="457200">
              <a:lnSpc>
                <a:spcPct val="150000"/>
              </a:lnSpc>
            </a:pPr>
            <a:r>
              <a:rPr lang="en-US" altLang="zh-CN" dirty="0">
                <a:latin typeface="微软雅黑" panose="020B0503020204020204" pitchFamily="34" charset="-122"/>
                <a:ea typeface="微软雅黑" panose="020B0503020204020204" pitchFamily="34" charset="-122"/>
              </a:rPr>
              <a:t>Android</a:t>
            </a:r>
            <a:r>
              <a:rPr lang="zh-CN" altLang="en-US" dirty="0">
                <a:latin typeface="微软雅黑" panose="020B0503020204020204" pitchFamily="34" charset="-122"/>
                <a:ea typeface="微软雅黑" panose="020B0503020204020204" pitchFamily="34" charset="-122"/>
              </a:rPr>
              <a:t>应用图标的设计风格丰富多样，体现了</a:t>
            </a:r>
            <a:r>
              <a:rPr lang="en-US" altLang="zh-CN" dirty="0">
                <a:latin typeface="微软雅黑" panose="020B0503020204020204" pitchFamily="34" charset="-122"/>
                <a:ea typeface="微软雅黑" panose="020B0503020204020204" pitchFamily="34" charset="-122"/>
              </a:rPr>
              <a:t>Google</a:t>
            </a:r>
            <a:r>
              <a:rPr lang="zh-CN" altLang="en-US" dirty="0">
                <a:latin typeface="微软雅黑" panose="020B0503020204020204" pitchFamily="34" charset="-122"/>
                <a:ea typeface="微软雅黑" panose="020B0503020204020204" pitchFamily="34" charset="-122"/>
              </a:rPr>
              <a:t>的</a:t>
            </a:r>
            <a:r>
              <a:rPr lang="en-US" altLang="zh-CN" dirty="0">
                <a:latin typeface="微软雅黑" panose="020B0503020204020204" pitchFamily="34" charset="-122"/>
                <a:ea typeface="微软雅黑" panose="020B0503020204020204" pitchFamily="34" charset="-122"/>
              </a:rPr>
              <a:t>Material Design</a:t>
            </a:r>
            <a:r>
              <a:rPr lang="zh-CN" altLang="en-US" dirty="0">
                <a:latin typeface="微软雅黑" panose="020B0503020204020204" pitchFamily="34" charset="-122"/>
                <a:ea typeface="微软雅黑" panose="020B0503020204020204" pitchFamily="34" charset="-122"/>
              </a:rPr>
              <a:t>理念，同时也允许开发者根据品牌和应用特性进行个性化设计。如图</a:t>
            </a:r>
            <a:r>
              <a:rPr lang="en-US" altLang="zh-CN" dirty="0">
                <a:latin typeface="微软雅黑" panose="020B0503020204020204" pitchFamily="34" charset="-122"/>
                <a:ea typeface="微软雅黑" panose="020B0503020204020204" pitchFamily="34" charset="-122"/>
              </a:rPr>
              <a:t>4-23</a:t>
            </a:r>
            <a:r>
              <a:rPr lang="zh-CN" altLang="en-US" dirty="0">
                <a:latin typeface="微软雅黑" panose="020B0503020204020204" pitchFamily="34" charset="-122"/>
                <a:ea typeface="微软雅黑" panose="020B0503020204020204" pitchFamily="34" charset="-122"/>
              </a:rPr>
              <a:t>所示为</a:t>
            </a:r>
            <a:r>
              <a:rPr lang="en-US" altLang="zh-CN" dirty="0">
                <a:latin typeface="微软雅黑" panose="020B0503020204020204" pitchFamily="34" charset="-122"/>
                <a:ea typeface="微软雅黑" panose="020B0503020204020204" pitchFamily="34" charset="-122"/>
              </a:rPr>
              <a:t>ColorOS15</a:t>
            </a:r>
            <a:r>
              <a:rPr lang="zh-CN" altLang="en-US" dirty="0">
                <a:latin typeface="微软雅黑" panose="020B0503020204020204" pitchFamily="34" charset="-122"/>
                <a:ea typeface="微软雅黑" panose="020B0503020204020204" pitchFamily="34" charset="-122"/>
              </a:rPr>
              <a:t>部分应用图标。</a:t>
            </a:r>
          </a:p>
        </p:txBody>
      </p:sp>
      <p:pic>
        <p:nvPicPr>
          <p:cNvPr id="3" name="图片 2">
            <a:extLst>
              <a:ext uri="{FF2B5EF4-FFF2-40B4-BE49-F238E27FC236}">
                <a16:creationId xmlns:a16="http://schemas.microsoft.com/office/drawing/2014/main" id="{B1800214-EC86-4362-8FED-C5414609EAF4}"/>
              </a:ext>
            </a:extLst>
          </p:cNvPr>
          <p:cNvPicPr>
            <a:picLocks noChangeAspect="1"/>
          </p:cNvPicPr>
          <p:nvPr/>
        </p:nvPicPr>
        <p:blipFill>
          <a:blip r:embed="rId3"/>
          <a:stretch>
            <a:fillRect/>
          </a:stretch>
        </p:blipFill>
        <p:spPr>
          <a:xfrm>
            <a:off x="2747081" y="3694289"/>
            <a:ext cx="5909879" cy="2516251"/>
          </a:xfrm>
          <a:prstGeom prst="rect">
            <a:avLst/>
          </a:prstGeom>
        </p:spPr>
      </p:pic>
    </p:spTree>
    <p:extLst>
      <p:ext uri="{BB962C8B-B14F-4D97-AF65-F5344CB8AC3E}">
        <p14:creationId xmlns:p14="http://schemas.microsoft.com/office/powerpoint/2010/main" val="49528114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4.3.1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应用图标</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a:t>
            </a:r>
            <a:r>
              <a:rPr lang="en-US" altLang="zh-CN" b="1" dirty="0" err="1">
                <a:latin typeface="微软雅黑" panose="020B0503020204020204" pitchFamily="34" charset="-122"/>
                <a:ea typeface="微软雅黑" panose="020B0503020204020204" pitchFamily="34" charset="-122"/>
              </a:rPr>
              <a:t>HarmonyOS</a:t>
            </a:r>
            <a:r>
              <a:rPr lang="zh-CN" altLang="en-US" b="1" dirty="0">
                <a:latin typeface="微软雅黑" panose="020B0503020204020204" pitchFamily="34" charset="-122"/>
                <a:ea typeface="微软雅黑" panose="020B0503020204020204" pitchFamily="34" charset="-122"/>
              </a:rPr>
              <a:t>应用图标</a:t>
            </a:r>
          </a:p>
          <a:p>
            <a:pPr indent="457200">
              <a:lnSpc>
                <a:spcPct val="150000"/>
              </a:lnSpc>
            </a:pPr>
            <a:r>
              <a:rPr lang="en-US" altLang="zh-CN" dirty="0" err="1">
                <a:latin typeface="微软雅黑" panose="020B0503020204020204" pitchFamily="34" charset="-122"/>
                <a:ea typeface="微软雅黑" panose="020B0503020204020204" pitchFamily="34" charset="-122"/>
              </a:rPr>
              <a:t>HarmonyOS</a:t>
            </a:r>
            <a:r>
              <a:rPr lang="zh-CN" altLang="en-US" dirty="0">
                <a:latin typeface="微软雅黑" panose="020B0503020204020204" pitchFamily="34" charset="-122"/>
                <a:ea typeface="微软雅黑" panose="020B0503020204020204" pitchFamily="34" charset="-122"/>
              </a:rPr>
              <a:t>应用图标旨在回归本源，通过现代化的语义表达，准确传达功能、服务和品牌。视觉上兼顾美观性和识别性；形式上兼收并蓄，和而不同。</a:t>
            </a:r>
          </a:p>
        </p:txBody>
      </p:sp>
      <p:pic>
        <p:nvPicPr>
          <p:cNvPr id="2" name="图片 1">
            <a:extLst>
              <a:ext uri="{FF2B5EF4-FFF2-40B4-BE49-F238E27FC236}">
                <a16:creationId xmlns:a16="http://schemas.microsoft.com/office/drawing/2014/main" id="{AE817B0C-D44A-470B-9096-F3A8C3AB8A52}"/>
              </a:ext>
            </a:extLst>
          </p:cNvPr>
          <p:cNvPicPr>
            <a:picLocks noChangeAspect="1"/>
          </p:cNvPicPr>
          <p:nvPr/>
        </p:nvPicPr>
        <p:blipFill>
          <a:blip r:embed="rId3"/>
          <a:stretch>
            <a:fillRect/>
          </a:stretch>
        </p:blipFill>
        <p:spPr>
          <a:xfrm>
            <a:off x="2974046" y="3429000"/>
            <a:ext cx="5961782" cy="2611501"/>
          </a:xfrm>
          <a:prstGeom prst="rect">
            <a:avLst/>
          </a:prstGeom>
        </p:spPr>
      </p:pic>
    </p:spTree>
    <p:extLst>
      <p:ext uri="{BB962C8B-B14F-4D97-AF65-F5344CB8AC3E}">
        <p14:creationId xmlns:p14="http://schemas.microsoft.com/office/powerpoint/2010/main" val="406519464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A35E599D-34DC-41F5-9737-4F56DC98DE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95"/>
            <a:ext cx="12192000" cy="6855209"/>
          </a:xfrm>
          <a:prstGeom prst="rect">
            <a:avLst/>
          </a:prstGeom>
        </p:spPr>
      </p:pic>
      <p:sp>
        <p:nvSpPr>
          <p:cNvPr id="6" name="Rectangle 18"/>
          <p:cNvSpPr>
            <a:spLocks noChangeArrowheads="1"/>
          </p:cNvSpPr>
          <p:nvPr/>
        </p:nvSpPr>
        <p:spPr bwMode="auto">
          <a:xfrm>
            <a:off x="2790825" y="1549052"/>
            <a:ext cx="223202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4400" b="1" dirty="0">
                <a:solidFill>
                  <a:srgbClr val="44546A"/>
                </a:solidFill>
                <a:latin typeface="思源黑体" panose="020B0500000000000000" pitchFamily="34" charset="-122"/>
                <a:ea typeface="思源黑体" panose="020B0500000000000000" pitchFamily="34" charset="-122"/>
              </a:rPr>
              <a:t>目录</a:t>
            </a:r>
            <a:endParaRPr lang="en-US" altLang="zh-CN" sz="4400" b="1" dirty="0">
              <a:solidFill>
                <a:srgbClr val="44546A"/>
              </a:solidFill>
              <a:latin typeface="思源黑体" panose="020B0500000000000000" pitchFamily="34" charset="-122"/>
              <a:ea typeface="思源黑体" panose="020B0500000000000000" pitchFamily="34" charset="-122"/>
            </a:endParaRPr>
          </a:p>
        </p:txBody>
      </p:sp>
      <p:sp>
        <p:nvSpPr>
          <p:cNvPr id="7" name="Rectangle 18"/>
          <p:cNvSpPr>
            <a:spLocks noChangeArrowheads="1"/>
          </p:cNvSpPr>
          <p:nvPr/>
        </p:nvSpPr>
        <p:spPr bwMode="auto">
          <a:xfrm>
            <a:off x="4313514" y="1953586"/>
            <a:ext cx="4140938" cy="407291"/>
          </a:xfrm>
          <a:prstGeom prst="rect">
            <a:avLst/>
          </a:prstGeom>
          <a:noFill/>
          <a:ln>
            <a:noFill/>
          </a:ln>
          <a:extLst/>
        </p:spPr>
        <p:txBody>
          <a:bodyPr wrap="square" lIns="0" tIns="0" rIns="0" bIns="0">
            <a:spAutoFit/>
          </a:bodyPr>
          <a:lstStyle/>
          <a:p>
            <a:pPr algn="just" eaLnBrk="0" hangingPunct="0">
              <a:lnSpc>
                <a:spcPct val="150000"/>
              </a:lnSpc>
            </a:pPr>
            <a:r>
              <a:rPr lang="en-US" altLang="zh-CN" sz="2000" b="1" dirty="0">
                <a:solidFill>
                  <a:schemeClr val="tx1">
                    <a:lumMod val="75000"/>
                    <a:lumOff val="25000"/>
                  </a:schemeClr>
                </a:solidFill>
                <a:latin typeface="思源黑体" panose="020B0500000000000000" pitchFamily="34" charset="-122"/>
                <a:ea typeface="思源黑体" panose="020B0500000000000000" pitchFamily="34" charset="-122"/>
              </a:rPr>
              <a:t> 01       </a:t>
            </a:r>
            <a:r>
              <a:rPr lang="zh-CN" altLang="en-US" sz="2000" b="1" dirty="0">
                <a:solidFill>
                  <a:schemeClr val="tx1">
                    <a:lumMod val="75000"/>
                    <a:lumOff val="25000"/>
                  </a:schemeClr>
                </a:solidFill>
                <a:latin typeface="思源黑体" panose="020B0500000000000000" pitchFamily="34" charset="-122"/>
                <a:ea typeface="思源黑体" panose="020B0500000000000000" pitchFamily="34" charset="-122"/>
              </a:rPr>
              <a:t>图标设计基础</a:t>
            </a:r>
          </a:p>
        </p:txBody>
      </p:sp>
      <p:sp>
        <p:nvSpPr>
          <p:cNvPr id="8" name="Rectangle 18"/>
          <p:cNvSpPr>
            <a:spLocks noChangeArrowheads="1"/>
          </p:cNvSpPr>
          <p:nvPr/>
        </p:nvSpPr>
        <p:spPr bwMode="auto">
          <a:xfrm>
            <a:off x="4313514" y="2663422"/>
            <a:ext cx="562496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b="1" dirty="0">
                <a:solidFill>
                  <a:schemeClr val="tx1">
                    <a:lumMod val="75000"/>
                    <a:lumOff val="25000"/>
                  </a:schemeClr>
                </a:solidFill>
                <a:latin typeface="思源黑体" panose="020B0500000000000000" pitchFamily="34" charset="-122"/>
                <a:ea typeface="思源黑体" panose="020B0500000000000000" pitchFamily="34" charset="-122"/>
              </a:rPr>
              <a:t> 02       </a:t>
            </a:r>
            <a:r>
              <a:rPr lang="zh-CN" altLang="en-US" sz="2000" b="1" dirty="0">
                <a:solidFill>
                  <a:schemeClr val="tx1">
                    <a:lumMod val="75000"/>
                    <a:lumOff val="25000"/>
                  </a:schemeClr>
                </a:solidFill>
                <a:latin typeface="思源黑体" panose="020B0500000000000000" pitchFamily="34" charset="-122"/>
                <a:ea typeface="思源黑体" panose="020B0500000000000000" pitchFamily="34" charset="-122"/>
              </a:rPr>
              <a:t>图标的常见风格</a:t>
            </a:r>
          </a:p>
        </p:txBody>
      </p:sp>
      <p:sp>
        <p:nvSpPr>
          <p:cNvPr id="10" name="Rectangle 18">
            <a:extLst>
              <a:ext uri="{FF2B5EF4-FFF2-40B4-BE49-F238E27FC236}">
                <a16:creationId xmlns:a16="http://schemas.microsoft.com/office/drawing/2014/main" id="{CEAF57B6-CAAD-4B71-A6E6-10C1B8A66E48}"/>
              </a:ext>
            </a:extLst>
          </p:cNvPr>
          <p:cNvSpPr>
            <a:spLocks noChangeArrowheads="1"/>
          </p:cNvSpPr>
          <p:nvPr/>
        </p:nvSpPr>
        <p:spPr bwMode="auto">
          <a:xfrm>
            <a:off x="4313514" y="3373065"/>
            <a:ext cx="4620624"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b="1" dirty="0">
                <a:solidFill>
                  <a:schemeClr val="tx1">
                    <a:lumMod val="75000"/>
                    <a:lumOff val="25000"/>
                  </a:schemeClr>
                </a:solidFill>
                <a:latin typeface="思源黑体" panose="020B0500000000000000" pitchFamily="34" charset="-122"/>
                <a:ea typeface="思源黑体" panose="020B0500000000000000" pitchFamily="34" charset="-122"/>
              </a:rPr>
              <a:t> 03</a:t>
            </a:r>
            <a:r>
              <a:rPr lang="zh-CN" altLang="en-US" sz="2000" b="1" dirty="0">
                <a:solidFill>
                  <a:schemeClr val="tx1">
                    <a:lumMod val="75000"/>
                    <a:lumOff val="25000"/>
                  </a:schemeClr>
                </a:solidFill>
                <a:latin typeface="思源黑体" panose="020B0500000000000000" pitchFamily="34" charset="-122"/>
                <a:ea typeface="思源黑体" panose="020B0500000000000000" pitchFamily="34" charset="-122"/>
              </a:rPr>
              <a:t>       标的类型与尺寸</a:t>
            </a:r>
          </a:p>
        </p:txBody>
      </p:sp>
      <p:sp>
        <p:nvSpPr>
          <p:cNvPr id="9" name="Rectangle 18">
            <a:extLst>
              <a:ext uri="{FF2B5EF4-FFF2-40B4-BE49-F238E27FC236}">
                <a16:creationId xmlns:a16="http://schemas.microsoft.com/office/drawing/2014/main" id="{815A55FF-694D-43B3-9786-AA79FE92F819}"/>
              </a:ext>
            </a:extLst>
          </p:cNvPr>
          <p:cNvSpPr>
            <a:spLocks noChangeArrowheads="1"/>
          </p:cNvSpPr>
          <p:nvPr/>
        </p:nvSpPr>
        <p:spPr bwMode="auto">
          <a:xfrm>
            <a:off x="4313515" y="4082708"/>
            <a:ext cx="4350800" cy="407291"/>
          </a:xfrm>
          <a:prstGeom prst="rect">
            <a:avLst/>
          </a:prstGeom>
          <a:noFill/>
          <a:ln>
            <a:noFill/>
          </a:ln>
          <a:extLst/>
        </p:spPr>
        <p:txBody>
          <a:bodyPr wrap="square" lIns="0" tIns="0" rIns="0" bIns="0">
            <a:spAutoFit/>
          </a:bodyPr>
          <a:lstStyle/>
          <a:p>
            <a:pPr algn="just" eaLnBrk="0" hangingPunct="0">
              <a:lnSpc>
                <a:spcPct val="150000"/>
              </a:lnSpc>
            </a:pPr>
            <a:r>
              <a:rPr lang="en-US" altLang="zh-CN" sz="2000" b="1" dirty="0">
                <a:solidFill>
                  <a:schemeClr val="tx1">
                    <a:lumMod val="75000"/>
                    <a:lumOff val="25000"/>
                  </a:schemeClr>
                </a:solidFill>
                <a:latin typeface="思源黑体" panose="020B0500000000000000" pitchFamily="34" charset="-122"/>
                <a:ea typeface="思源黑体" panose="020B0500000000000000" pitchFamily="34" charset="-122"/>
              </a:rPr>
              <a:t> 04       </a:t>
            </a:r>
            <a:r>
              <a:rPr lang="zh-CN" altLang="en-US" sz="2000" b="1" dirty="0">
                <a:solidFill>
                  <a:schemeClr val="tx1">
                    <a:lumMod val="75000"/>
                    <a:lumOff val="25000"/>
                  </a:schemeClr>
                </a:solidFill>
                <a:latin typeface="思源黑体" panose="020B0500000000000000" pitchFamily="34" charset="-122"/>
                <a:ea typeface="思源黑体" panose="020B0500000000000000" pitchFamily="34" charset="-122"/>
              </a:rPr>
              <a:t>课堂演练</a:t>
            </a:r>
          </a:p>
        </p:txBody>
      </p:sp>
    </p:spTree>
    <p:extLst>
      <p:ext uri="{BB962C8B-B14F-4D97-AF65-F5344CB8AC3E}">
        <p14:creationId xmlns:p14="http://schemas.microsoft.com/office/powerpoint/2010/main" val="3286193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55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05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1550"/>
                            </p:stCondLst>
                            <p:childTnLst>
                              <p:par>
                                <p:cTn id="21" presetID="22" presetClass="entr" presetSubtype="8"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par>
                          <p:cTn id="24" fill="hold">
                            <p:stCondLst>
                              <p:cond delay="205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4.3.2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系统图标</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系统图标（又称界面功能图标）是</a:t>
            </a:r>
            <a:r>
              <a:rPr lang="en-US" altLang="zh-CN" dirty="0">
                <a:latin typeface="微软雅黑" panose="020B0503020204020204" pitchFamily="34" charset="-122"/>
                <a:ea typeface="微软雅黑" panose="020B0503020204020204" pitchFamily="34" charset="-122"/>
              </a:rPr>
              <a:t>App</a:t>
            </a:r>
            <a:r>
              <a:rPr lang="zh-CN" altLang="en-US" dirty="0">
                <a:latin typeface="微软雅黑" panose="020B0503020204020204" pitchFamily="34" charset="-122"/>
                <a:ea typeface="微软雅黑" panose="020B0503020204020204" pitchFamily="34" charset="-122"/>
              </a:rPr>
              <a:t>内部界面中用于指示功能、引导操作的视觉符号，如导航栏图标、按钮图标、设置项图标等，直接影响用户的操作效率与交互体验。其设计需以简洁、易懂为核心。</a:t>
            </a:r>
          </a:p>
        </p:txBody>
      </p:sp>
      <p:pic>
        <p:nvPicPr>
          <p:cNvPr id="2" name="图片 1">
            <a:extLst>
              <a:ext uri="{FF2B5EF4-FFF2-40B4-BE49-F238E27FC236}">
                <a16:creationId xmlns:a16="http://schemas.microsoft.com/office/drawing/2014/main" id="{F8415A30-39D9-4D67-96AE-73855F90D639}"/>
              </a:ext>
            </a:extLst>
          </p:cNvPr>
          <p:cNvPicPr>
            <a:picLocks noChangeAspect="1"/>
          </p:cNvPicPr>
          <p:nvPr/>
        </p:nvPicPr>
        <p:blipFill>
          <a:blip r:embed="rId3"/>
          <a:stretch>
            <a:fillRect/>
          </a:stretch>
        </p:blipFill>
        <p:spPr>
          <a:xfrm>
            <a:off x="2542977" y="3144556"/>
            <a:ext cx="7543237" cy="2895945"/>
          </a:xfrm>
          <a:prstGeom prst="rect">
            <a:avLst/>
          </a:prstGeom>
        </p:spPr>
      </p:pic>
    </p:spTree>
    <p:extLst>
      <p:ext uri="{BB962C8B-B14F-4D97-AF65-F5344CB8AC3E}">
        <p14:creationId xmlns:p14="http://schemas.microsoft.com/office/powerpoint/2010/main" val="46692632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4.3.2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系统图标</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951898"/>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在不同的操作系统中，系统图标的设计风格和尺寸有所差别，具体如下：</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iOS</a:t>
            </a:r>
          </a:p>
          <a:p>
            <a:pPr indent="457200">
              <a:lnSpc>
                <a:spcPct val="150000"/>
              </a:lnSpc>
            </a:pPr>
            <a:r>
              <a:rPr lang="en-US" altLang="zh-CN" dirty="0">
                <a:latin typeface="微软雅黑" panose="020B0503020204020204" pitchFamily="34" charset="-122"/>
                <a:ea typeface="微软雅黑" panose="020B0503020204020204" pitchFamily="34" charset="-122"/>
              </a:rPr>
              <a:t>iOS</a:t>
            </a:r>
            <a:r>
              <a:rPr lang="zh-CN" altLang="en-US" dirty="0">
                <a:latin typeface="微软雅黑" panose="020B0503020204020204" pitchFamily="34" charset="-122"/>
                <a:ea typeface="微软雅黑" panose="020B0503020204020204" pitchFamily="34" charset="-122"/>
              </a:rPr>
              <a:t>系统功能图标主要采用的是</a:t>
            </a:r>
            <a:r>
              <a:rPr lang="en-US" altLang="zh-CN" dirty="0">
                <a:latin typeface="微软雅黑" panose="020B0503020204020204" pitchFamily="34" charset="-122"/>
                <a:ea typeface="微软雅黑" panose="020B0503020204020204" pitchFamily="34" charset="-122"/>
              </a:rPr>
              <a:t>Apple</a:t>
            </a:r>
            <a:r>
              <a:rPr lang="zh-CN" altLang="en-US" dirty="0">
                <a:latin typeface="微软雅黑" panose="020B0503020204020204" pitchFamily="34" charset="-122"/>
                <a:ea typeface="微软雅黑" panose="020B0503020204020204" pitchFamily="34" charset="-122"/>
              </a:rPr>
              <a:t>自</a:t>
            </a:r>
            <a:r>
              <a:rPr lang="en-US" altLang="zh-CN" dirty="0">
                <a:latin typeface="微软雅黑" panose="020B0503020204020204" pitchFamily="34" charset="-122"/>
                <a:ea typeface="微软雅黑" panose="020B0503020204020204" pitchFamily="34" charset="-122"/>
              </a:rPr>
              <a:t>iOS 13</a:t>
            </a:r>
            <a:r>
              <a:rPr lang="zh-CN" altLang="en-US" dirty="0">
                <a:latin typeface="微软雅黑" panose="020B0503020204020204" pitchFamily="34" charset="-122"/>
                <a:ea typeface="微软雅黑" panose="020B0503020204020204" pitchFamily="34" charset="-122"/>
              </a:rPr>
              <a:t>及后续版本引入的</a:t>
            </a:r>
            <a:r>
              <a:rPr lang="en-US" altLang="zh-CN" dirty="0">
                <a:latin typeface="微软雅黑" panose="020B0503020204020204" pitchFamily="34" charset="-122"/>
                <a:ea typeface="微软雅黑" panose="020B0503020204020204" pitchFamily="34" charset="-122"/>
              </a:rPr>
              <a:t>SF</a:t>
            </a:r>
            <a:r>
              <a:rPr lang="zh-CN" altLang="en-US" dirty="0">
                <a:latin typeface="微软雅黑" panose="020B0503020204020204" pitchFamily="34" charset="-122"/>
                <a:ea typeface="微软雅黑" panose="020B0503020204020204" pitchFamily="34" charset="-122"/>
              </a:rPr>
              <a:t>符号（</a:t>
            </a:r>
            <a:r>
              <a:rPr lang="en-US" altLang="zh-CN" dirty="0">
                <a:latin typeface="微软雅黑" panose="020B0503020204020204" pitchFamily="34" charset="-122"/>
                <a:ea typeface="微软雅黑" panose="020B0503020204020204" pitchFamily="34" charset="-122"/>
              </a:rPr>
              <a:t>SF Symbols</a:t>
            </a:r>
            <a:r>
              <a:rPr lang="zh-CN" altLang="en-US" dirty="0">
                <a:latin typeface="微软雅黑" panose="020B0503020204020204" pitchFamily="34" charset="-122"/>
                <a:ea typeface="微软雅黑" panose="020B0503020204020204" pitchFamily="34" charset="-122"/>
              </a:rPr>
              <a:t>），这是一套提供单色、分层、调色盘和多色四种渲染模式，包含各种粗细和比例符号，定义了填充、斜线和包围等多种设计变体，并支持符号动画，以助于设计更灵活、传达精确状态和操作、保持视觉一致性和简明性，同时响应用户操作并提供状态或进行中活动反馈的丰富的可缩放矢量图标系统。</a:t>
            </a:r>
          </a:p>
        </p:txBody>
      </p:sp>
      <p:pic>
        <p:nvPicPr>
          <p:cNvPr id="3" name="图片 2">
            <a:extLst>
              <a:ext uri="{FF2B5EF4-FFF2-40B4-BE49-F238E27FC236}">
                <a16:creationId xmlns:a16="http://schemas.microsoft.com/office/drawing/2014/main" id="{DDBE572E-2160-44A1-AC84-97E8AC9A8FA5}"/>
              </a:ext>
            </a:extLst>
          </p:cNvPr>
          <p:cNvPicPr>
            <a:picLocks noChangeAspect="1"/>
          </p:cNvPicPr>
          <p:nvPr/>
        </p:nvPicPr>
        <p:blipFill>
          <a:blip r:embed="rId3"/>
          <a:stretch>
            <a:fillRect/>
          </a:stretch>
        </p:blipFill>
        <p:spPr>
          <a:xfrm>
            <a:off x="3794095" y="4588457"/>
            <a:ext cx="4135840" cy="1671936"/>
          </a:xfrm>
          <a:prstGeom prst="rect">
            <a:avLst/>
          </a:prstGeom>
        </p:spPr>
      </p:pic>
    </p:spTree>
    <p:extLst>
      <p:ext uri="{BB962C8B-B14F-4D97-AF65-F5344CB8AC3E}">
        <p14:creationId xmlns:p14="http://schemas.microsoft.com/office/powerpoint/2010/main" val="114475475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4.3.2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系统图标</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120902"/>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Android</a:t>
            </a:r>
          </a:p>
          <a:p>
            <a:pPr indent="457200">
              <a:lnSpc>
                <a:spcPct val="150000"/>
              </a:lnSpc>
            </a:pPr>
            <a:r>
              <a:rPr lang="zh-CN" altLang="en-US" dirty="0">
                <a:latin typeface="微软雅黑" panose="020B0503020204020204" pitchFamily="34" charset="-122"/>
                <a:ea typeface="微软雅黑" panose="020B0503020204020204" pitchFamily="34" charset="-122"/>
              </a:rPr>
              <a:t>在</a:t>
            </a:r>
            <a:r>
              <a:rPr lang="en-US" altLang="zh-CN" dirty="0">
                <a:latin typeface="微软雅黑" panose="020B0503020204020204" pitchFamily="34" charset="-122"/>
                <a:ea typeface="微软雅黑" panose="020B0503020204020204" pitchFamily="34" charset="-122"/>
              </a:rPr>
              <a:t>Android</a:t>
            </a:r>
            <a:r>
              <a:rPr lang="zh-CN" altLang="en-US" dirty="0">
                <a:latin typeface="微软雅黑" panose="020B0503020204020204" pitchFamily="34" charset="-122"/>
                <a:ea typeface="微软雅黑" panose="020B0503020204020204" pitchFamily="34" charset="-122"/>
              </a:rPr>
              <a:t>系统中，系统图标设计严格遵循</a:t>
            </a:r>
            <a:r>
              <a:rPr lang="en-US" altLang="zh-CN" dirty="0">
                <a:latin typeface="微软雅黑" panose="020B0503020204020204" pitchFamily="34" charset="-122"/>
                <a:ea typeface="微软雅黑" panose="020B0503020204020204" pitchFamily="34" charset="-122"/>
              </a:rPr>
              <a:t>Material Design</a:t>
            </a:r>
            <a:r>
              <a:rPr lang="zh-CN" altLang="en-US" dirty="0">
                <a:latin typeface="微软雅黑" panose="020B0503020204020204" pitchFamily="34" charset="-122"/>
                <a:ea typeface="微软雅黑" panose="020B0503020204020204" pitchFamily="34" charset="-122"/>
              </a:rPr>
              <a:t>原则，着重于简洁性、现代感、友好性和趣味性的融合。设计师们在确保图标能够准确传达其含义的同时，力求精简设计元素。这一设计理念保证了即便在屏幕尺寸较小或分辨率较低的设备上，图标依然能够维持良好的可读性和清晰度。</a:t>
            </a:r>
          </a:p>
        </p:txBody>
      </p:sp>
      <p:pic>
        <p:nvPicPr>
          <p:cNvPr id="2" name="图片 1">
            <a:extLst>
              <a:ext uri="{FF2B5EF4-FFF2-40B4-BE49-F238E27FC236}">
                <a16:creationId xmlns:a16="http://schemas.microsoft.com/office/drawing/2014/main" id="{ECFEF44D-B51F-4112-ADD0-F450CB118D17}"/>
              </a:ext>
            </a:extLst>
          </p:cNvPr>
          <p:cNvPicPr>
            <a:picLocks noChangeAspect="1"/>
          </p:cNvPicPr>
          <p:nvPr/>
        </p:nvPicPr>
        <p:blipFill>
          <a:blip r:embed="rId3"/>
          <a:stretch>
            <a:fillRect/>
          </a:stretch>
        </p:blipFill>
        <p:spPr>
          <a:xfrm>
            <a:off x="3588026" y="3950301"/>
            <a:ext cx="5015947" cy="2516251"/>
          </a:xfrm>
          <a:prstGeom prst="rect">
            <a:avLst/>
          </a:prstGeom>
        </p:spPr>
      </p:pic>
    </p:spTree>
    <p:extLst>
      <p:ext uri="{BB962C8B-B14F-4D97-AF65-F5344CB8AC3E}">
        <p14:creationId xmlns:p14="http://schemas.microsoft.com/office/powerpoint/2010/main" val="89148297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4.3.2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系统图标</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70540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3.HarmonyOS</a:t>
            </a:r>
          </a:p>
          <a:p>
            <a:pPr indent="457200">
              <a:lnSpc>
                <a:spcPct val="150000"/>
              </a:lnSpc>
            </a:pPr>
            <a:r>
              <a:rPr lang="en-US" altLang="zh-CN" dirty="0" err="1">
                <a:latin typeface="微软雅黑" panose="020B0503020204020204" pitchFamily="34" charset="-122"/>
                <a:ea typeface="微软雅黑" panose="020B0503020204020204" pitchFamily="34" charset="-122"/>
              </a:rPr>
              <a:t>HarmonyOS</a:t>
            </a:r>
            <a:r>
              <a:rPr lang="zh-CN" altLang="en-US" dirty="0">
                <a:latin typeface="微软雅黑" panose="020B0503020204020204" pitchFamily="34" charset="-122"/>
                <a:ea typeface="微软雅黑" panose="020B0503020204020204" pitchFamily="34" charset="-122"/>
              </a:rPr>
              <a:t>系统图标通过采用简化的图形和直观的语义表达，不仅实现了易于识别的特性，而且巧妙地融入了更多年轻化的设计理念，使得整个系统的视觉风格更加年轻、时尚且充满活力。</a:t>
            </a:r>
          </a:p>
        </p:txBody>
      </p:sp>
      <p:pic>
        <p:nvPicPr>
          <p:cNvPr id="3" name="图片 2">
            <a:extLst>
              <a:ext uri="{FF2B5EF4-FFF2-40B4-BE49-F238E27FC236}">
                <a16:creationId xmlns:a16="http://schemas.microsoft.com/office/drawing/2014/main" id="{FE60F711-7529-44BE-A8C8-1FB12C293382}"/>
              </a:ext>
            </a:extLst>
          </p:cNvPr>
          <p:cNvPicPr>
            <a:picLocks noChangeAspect="1"/>
          </p:cNvPicPr>
          <p:nvPr/>
        </p:nvPicPr>
        <p:blipFill>
          <a:blip r:embed="rId3"/>
          <a:stretch>
            <a:fillRect/>
          </a:stretch>
        </p:blipFill>
        <p:spPr>
          <a:xfrm>
            <a:off x="3243183" y="3701635"/>
            <a:ext cx="4506732" cy="2181603"/>
          </a:xfrm>
          <a:prstGeom prst="rect">
            <a:avLst/>
          </a:prstGeom>
        </p:spPr>
      </p:pic>
    </p:spTree>
    <p:extLst>
      <p:ext uri="{BB962C8B-B14F-4D97-AF65-F5344CB8AC3E}">
        <p14:creationId xmlns:p14="http://schemas.microsoft.com/office/powerpoint/2010/main" val="356855455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72892488-F848-42CB-9813-788D240E32E8}"/>
              </a:ext>
            </a:extLst>
          </p:cNvPr>
          <p:cNvPicPr>
            <a:picLocks noChangeAspect="1"/>
          </p:cNvPicPr>
          <p:nvPr/>
        </p:nvPicPr>
        <p:blipFill rotWithShape="1">
          <a:blip r:embed="rId3">
            <a:extLst>
              <a:ext uri="{28A0092B-C50C-407E-A947-70E740481C1C}">
                <a14:useLocalDpi xmlns:a14="http://schemas.microsoft.com/office/drawing/2010/main" val="0"/>
              </a:ext>
            </a:extLst>
          </a:blip>
          <a:srcRect b="15625"/>
          <a:stretch/>
        </p:blipFill>
        <p:spPr>
          <a:xfrm>
            <a:off x="0" y="0"/>
            <a:ext cx="12192000" cy="685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04</a:t>
            </a:r>
          </a:p>
        </p:txBody>
      </p:sp>
      <p:sp>
        <p:nvSpPr>
          <p:cNvPr id="5" name="Rectangle 18"/>
          <p:cNvSpPr>
            <a:spLocks noChangeArrowheads="1"/>
          </p:cNvSpPr>
          <p:nvPr/>
        </p:nvSpPr>
        <p:spPr bwMode="auto">
          <a:xfrm>
            <a:off x="3089620" y="3929872"/>
            <a:ext cx="6765787" cy="814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4000" b="1" dirty="0">
                <a:latin typeface="思源黑体" panose="020B0500000000000000" pitchFamily="34" charset="-122"/>
                <a:ea typeface="思源黑体" panose="020B0500000000000000" pitchFamily="34" charset="-122"/>
              </a:rPr>
              <a:t>课堂演练</a:t>
            </a:r>
          </a:p>
        </p:txBody>
      </p:sp>
    </p:spTree>
    <p:extLst>
      <p:ext uri="{BB962C8B-B14F-4D97-AF65-F5344CB8AC3E}">
        <p14:creationId xmlns:p14="http://schemas.microsoft.com/office/powerpoint/2010/main" val="2714161260"/>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4.4.1  AIGC</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灵感赋能</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98825" y="1614187"/>
            <a:ext cx="9478620" cy="2120902"/>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本小节将演示如何利用豆包策划阅读类</a:t>
            </a:r>
            <a:r>
              <a:rPr lang="en-US" altLang="zh-CN" dirty="0">
                <a:latin typeface="微软雅黑" panose="020B0503020204020204" pitchFamily="34" charset="-122"/>
                <a:ea typeface="微软雅黑" panose="020B0503020204020204" pitchFamily="34" charset="-122"/>
              </a:rPr>
              <a:t>App</a:t>
            </a:r>
            <a:r>
              <a:rPr lang="zh-CN" altLang="en-US" dirty="0">
                <a:latin typeface="微软雅黑" panose="020B0503020204020204" pitchFamily="34" charset="-122"/>
                <a:ea typeface="微软雅黑" panose="020B0503020204020204" pitchFamily="34" charset="-122"/>
              </a:rPr>
              <a:t>的应用图标的大致方向，具体操作如下：</a:t>
            </a:r>
          </a:p>
          <a:p>
            <a:pPr indent="457200">
              <a:lnSpc>
                <a:spcPct val="150000"/>
              </a:lnSpc>
            </a:pPr>
            <a:r>
              <a:rPr lang="en-US" altLang="zh-CN" dirty="0">
                <a:latin typeface="微软雅黑" panose="020B0503020204020204" pitchFamily="34" charset="-122"/>
                <a:ea typeface="微软雅黑" panose="020B0503020204020204" pitchFamily="34" charset="-122"/>
              </a:rPr>
              <a:t>Step01</a:t>
            </a:r>
            <a:r>
              <a:rPr lang="zh-CN" altLang="en-US" dirty="0">
                <a:latin typeface="微软雅黑" panose="020B0503020204020204" pitchFamily="34" charset="-122"/>
                <a:ea typeface="微软雅黑" panose="020B0503020204020204" pitchFamily="34" charset="-122"/>
              </a:rPr>
              <a:t>：搜索进入“豆包”，输入以下提示词：“请为阅读类</a:t>
            </a:r>
            <a:r>
              <a:rPr lang="en-US" altLang="zh-CN" dirty="0">
                <a:latin typeface="微软雅黑" panose="020B0503020204020204" pitchFamily="34" charset="-122"/>
                <a:ea typeface="微软雅黑" panose="020B0503020204020204" pitchFamily="34" charset="-122"/>
              </a:rPr>
              <a:t>App‘</a:t>
            </a:r>
            <a:r>
              <a:rPr lang="zh-CN" altLang="en-US" dirty="0">
                <a:latin typeface="微软雅黑" panose="020B0503020204020204" pitchFamily="34" charset="-122"/>
                <a:ea typeface="微软雅黑" panose="020B0503020204020204" pitchFamily="34" charset="-122"/>
              </a:rPr>
              <a:t>阅享云端’策划其应用图标的设计方案”</a:t>
            </a:r>
          </a:p>
          <a:p>
            <a:pPr indent="457200">
              <a:lnSpc>
                <a:spcPct val="150000"/>
              </a:lnSpc>
            </a:pPr>
            <a:r>
              <a:rPr lang="en-US" altLang="zh-CN" dirty="0">
                <a:latin typeface="微软雅黑" panose="020B0503020204020204" pitchFamily="34" charset="-122"/>
                <a:ea typeface="微软雅黑" panose="020B0503020204020204" pitchFamily="34" charset="-122"/>
              </a:rPr>
              <a:t>Step02</a:t>
            </a:r>
            <a:r>
              <a:rPr lang="zh-CN" altLang="en-US" dirty="0">
                <a:latin typeface="微软雅黑" panose="020B0503020204020204" pitchFamily="34" charset="-122"/>
                <a:ea typeface="微软雅黑" panose="020B0503020204020204" pitchFamily="34" charset="-122"/>
              </a:rPr>
              <a:t>：单击 “发送”按钮，生成如下内容：</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4533449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4.4.2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导入设计模板</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98825" y="1614187"/>
            <a:ext cx="9478620"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本小节将创建图标的参考线。创建文档后，导入素材图像并调整显示，包括大小、显示位置与不透明度等。</a:t>
            </a: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C25C560B-DFA4-4927-B17D-3C03047DC535}"/>
              </a:ext>
            </a:extLst>
          </p:cNvPr>
          <p:cNvPicPr>
            <a:picLocks noChangeAspect="1"/>
          </p:cNvPicPr>
          <p:nvPr/>
        </p:nvPicPr>
        <p:blipFill>
          <a:blip r:embed="rId3"/>
          <a:stretch>
            <a:fillRect/>
          </a:stretch>
        </p:blipFill>
        <p:spPr>
          <a:xfrm>
            <a:off x="1374139" y="2822634"/>
            <a:ext cx="9127992" cy="2805096"/>
          </a:xfrm>
          <a:prstGeom prst="rect">
            <a:avLst/>
          </a:prstGeom>
        </p:spPr>
      </p:pic>
    </p:spTree>
    <p:extLst>
      <p:ext uri="{BB962C8B-B14F-4D97-AF65-F5344CB8AC3E}">
        <p14:creationId xmlns:p14="http://schemas.microsoft.com/office/powerpoint/2010/main" val="366674903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4.4.3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绘制图标</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98825" y="1614187"/>
            <a:ext cx="9478620"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本小节将综合运用椭圆工具、矩形工具及钢笔工具来绘制主体形状，并通过颜色填充与创建剪贴蒙版来实现图标中云朵和书籍的视觉效果。</a:t>
            </a:r>
            <a:endParaRPr lang="zh-CN" altLang="en-US"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D48C9148-F3F5-4F68-805D-B419438116FC}"/>
              </a:ext>
            </a:extLst>
          </p:cNvPr>
          <p:cNvPicPr>
            <a:picLocks noChangeAspect="1"/>
          </p:cNvPicPr>
          <p:nvPr/>
        </p:nvPicPr>
        <p:blipFill>
          <a:blip r:embed="rId3"/>
          <a:stretch>
            <a:fillRect/>
          </a:stretch>
        </p:blipFill>
        <p:spPr>
          <a:xfrm>
            <a:off x="2594836" y="3081572"/>
            <a:ext cx="7748378" cy="2677916"/>
          </a:xfrm>
          <a:prstGeom prst="rect">
            <a:avLst/>
          </a:prstGeom>
        </p:spPr>
      </p:pic>
    </p:spTree>
    <p:extLst>
      <p:ext uri="{BB962C8B-B14F-4D97-AF65-F5344CB8AC3E}">
        <p14:creationId xmlns:p14="http://schemas.microsoft.com/office/powerpoint/2010/main" val="373915357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id="{BBECD67F-AE3E-4E49-A78C-A5DA12BC0D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395"/>
            <a:ext cx="12192000" cy="6855209"/>
          </a:xfrm>
          <a:prstGeom prst="rect">
            <a:avLst/>
          </a:prstGeom>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2008707" y="2618079"/>
            <a:ext cx="6119636" cy="830997"/>
          </a:xfrm>
          <a:prstGeom prst="rect">
            <a:avLst/>
          </a:prstGeom>
          <a:noFill/>
        </p:spPr>
        <p:txBody>
          <a:bodyPr wrap="square" rtlCol="0">
            <a:spAutoFit/>
          </a:bodyPr>
          <a:lstStyle/>
          <a:p>
            <a:r>
              <a:rPr lang="zh-CN" altLang="en-US" sz="48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思源黑体" panose="020B0500000000000000" pitchFamily="34" charset="-122"/>
                <a:ea typeface="思源黑体" panose="020B0500000000000000" pitchFamily="34" charset="-122"/>
              </a:rPr>
              <a:t>带着收获，再出发</a:t>
            </a:r>
          </a:p>
        </p:txBody>
      </p:sp>
      <p:sp>
        <p:nvSpPr>
          <p:cNvPr id="27" name="PA_文本框 3"/>
          <p:cNvSpPr txBox="1"/>
          <p:nvPr>
            <p:custDataLst>
              <p:tags r:id="rId1"/>
            </p:custDataLst>
          </p:nvPr>
        </p:nvSpPr>
        <p:spPr>
          <a:xfrm>
            <a:off x="2008707" y="2218781"/>
            <a:ext cx="4037900" cy="400110"/>
          </a:xfrm>
          <a:prstGeom prst="rect">
            <a:avLst/>
          </a:prstGeom>
          <a:noFill/>
        </p:spPr>
        <p:txBody>
          <a:bodyPr wrap="none" rtlCol="0">
            <a:spAutoFit/>
          </a:bodyPr>
          <a:lstStyle/>
          <a:p>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WITH GAINS, MOVE FORWARD</a:t>
            </a:r>
            <a:endPar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grpSp>
        <p:nvGrpSpPr>
          <p:cNvPr id="31" name="组合 30"/>
          <p:cNvGrpSpPr/>
          <p:nvPr/>
        </p:nvGrpSpPr>
        <p:grpSpPr>
          <a:xfrm>
            <a:off x="2930658" y="3642011"/>
            <a:ext cx="1793222" cy="463758"/>
            <a:chOff x="4499355" y="3719052"/>
            <a:chExt cx="1949737" cy="579774"/>
          </a:xfrm>
          <a:effectLst>
            <a:outerShdw blurRad="127000" dist="38100" dir="2700000" algn="tl" rotWithShape="0">
              <a:prstClr val="black">
                <a:alpha val="20000"/>
              </a:prstClr>
            </a:outerShdw>
          </a:effectLst>
        </p:grpSpPr>
        <p:sp>
          <p:nvSpPr>
            <p:cNvPr id="32"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33" name="出自【趣你的PPT】(微信:qunideppt)：最优质的PPT资源库"/>
            <p:cNvSpPr/>
            <p:nvPr/>
          </p:nvSpPr>
          <p:spPr>
            <a:xfrm>
              <a:off x="4511038" y="3808884"/>
              <a:ext cx="1176817"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pic>
        <p:nvPicPr>
          <p:cNvPr id="24" name="图片 23">
            <a:extLst>
              <a:ext uri="{FF2B5EF4-FFF2-40B4-BE49-F238E27FC236}">
                <a16:creationId xmlns:a16="http://schemas.microsoft.com/office/drawing/2014/main" id="{3F0959C6-5B4F-4230-962A-B3105CF8105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22479" y="6154174"/>
            <a:ext cx="2718419" cy="40649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3900" advClick="0" advTm="0">
        <p14:glitter pattern="hexago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ppt_y</p:attrName>
                                        </p:attrNameLst>
                                      </p:cBhvr>
                                      <p:tavLst>
                                        <p:tav tm="0">
                                          <p:val>
                                            <p:strVal val="#ppt_y-#ppt_h*1.125000"/>
                                          </p:val>
                                        </p:tav>
                                        <p:tav tm="100000">
                                          <p:val>
                                            <p:strVal val="#ppt_y"/>
                                          </p:val>
                                        </p:tav>
                                      </p:tavLst>
                                    </p:anim>
                                    <p:animEffect transition="in" filter="wipe(down)">
                                      <p:cBhvr>
                                        <p:cTn id="21" dur="500"/>
                                        <p:tgtEl>
                                          <p:spTgt spid="27"/>
                                        </p:tgtEl>
                                      </p:cBhvr>
                                    </p:animEffect>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0"/>
          <p:cNvSpPr>
            <a:spLocks noChangeArrowheads="1"/>
          </p:cNvSpPr>
          <p:nvPr/>
        </p:nvSpPr>
        <p:spPr bwMode="auto">
          <a:xfrm>
            <a:off x="6314596" y="3107372"/>
            <a:ext cx="5058564" cy="170816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indent="457200" algn="just">
              <a:lnSpc>
                <a:spcPct val="150000"/>
              </a:lnSpc>
            </a:pPr>
            <a:r>
              <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sym typeface="+mn-lt"/>
              </a:rPr>
              <a:t>本</a:t>
            </a:r>
            <a:r>
              <a:rPr lang="zh-CN" altLang="en-US" sz="1400" dirty="0" smtClean="0">
                <a:solidFill>
                  <a:schemeClr val="tx1">
                    <a:lumMod val="65000"/>
                    <a:lumOff val="35000"/>
                  </a:schemeClr>
                </a:solidFill>
                <a:latin typeface="思源黑体" panose="020B0500000000000000" pitchFamily="34" charset="-122"/>
                <a:ea typeface="思源黑体" panose="020B0500000000000000" pitchFamily="34" charset="-122"/>
                <a:sym typeface="+mn-lt"/>
              </a:rPr>
              <a:t>模块</a:t>
            </a:r>
            <a:r>
              <a:rPr lang="zh-CN" altLang="en-US" sz="1400" dirty="0" smtClean="0">
                <a:solidFill>
                  <a:schemeClr val="tx1">
                    <a:lumMod val="65000"/>
                    <a:lumOff val="35000"/>
                  </a:schemeClr>
                </a:solidFill>
                <a:latin typeface="思源黑体" panose="020B0500000000000000" pitchFamily="34" charset="-122"/>
                <a:ea typeface="思源黑体" panose="020B0500000000000000" pitchFamily="34" charset="-122"/>
                <a:sym typeface="+mn-lt"/>
              </a:rPr>
              <a:t>深度</a:t>
            </a:r>
            <a:r>
              <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sym typeface="+mn-lt"/>
              </a:rPr>
              <a:t>剖析移动</a:t>
            </a:r>
            <a:r>
              <a:rPr lang="en-US" altLang="zh-CN" sz="1400" dirty="0">
                <a:solidFill>
                  <a:schemeClr val="tx1">
                    <a:lumMod val="65000"/>
                    <a:lumOff val="35000"/>
                  </a:schemeClr>
                </a:solidFill>
                <a:latin typeface="思源黑体" panose="020B0500000000000000" pitchFamily="34" charset="-122"/>
                <a:ea typeface="思源黑体" panose="020B0500000000000000" pitchFamily="34" charset="-122"/>
                <a:sym typeface="+mn-lt"/>
              </a:rPr>
              <a:t>App</a:t>
            </a:r>
            <a:r>
              <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sym typeface="+mn-lt"/>
              </a:rPr>
              <a:t>界面中的图标设计，涵盖图标的定义、设计原则、设计流程、图标风格、图标类型与尺寸等。通过体系化学习，助力读者全面掌握图标设计核心要素，为未来的设计工作奠定坚实的基础，并在此过程中获得宝贵的参考与指导。</a:t>
            </a:r>
          </a:p>
        </p:txBody>
      </p:sp>
      <p:sp>
        <p:nvSpPr>
          <p:cNvPr id="15" name="Rectangle 18"/>
          <p:cNvSpPr>
            <a:spLocks noChangeArrowheads="1"/>
          </p:cNvSpPr>
          <p:nvPr/>
        </p:nvSpPr>
        <p:spPr bwMode="auto">
          <a:xfrm>
            <a:off x="6404137" y="2238788"/>
            <a:ext cx="61068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r>
              <a:rPr lang="zh-CN" altLang="en-US" sz="2400" b="1" dirty="0">
                <a:solidFill>
                  <a:schemeClr val="tx1">
                    <a:lumMod val="65000"/>
                    <a:lumOff val="35000"/>
                  </a:schemeClr>
                </a:solidFill>
                <a:latin typeface="思源黑体" panose="020B0500000000000000" pitchFamily="34" charset="-122"/>
                <a:ea typeface="思源黑体" panose="020B0500000000000000" pitchFamily="34" charset="-122"/>
              </a:rPr>
              <a:t>内容简介</a:t>
            </a:r>
            <a:r>
              <a:rPr lang="en-US" altLang="zh-CN" sz="2400" dirty="0">
                <a:solidFill>
                  <a:schemeClr val="tx1">
                    <a:lumMod val="65000"/>
                    <a:lumOff val="35000"/>
                  </a:schemeClr>
                </a:solidFill>
                <a:latin typeface="思源黑体" panose="020B0500000000000000" pitchFamily="34" charset="-122"/>
                <a:ea typeface="思源黑体" panose="020B0500000000000000" pitchFamily="34" charset="-122"/>
              </a:rPr>
              <a:t>/</a:t>
            </a:r>
            <a:r>
              <a:rPr lang="en-US" altLang="zh-CN" sz="2400" b="1" dirty="0">
                <a:solidFill>
                  <a:schemeClr val="tx1">
                    <a:lumMod val="65000"/>
                    <a:lumOff val="35000"/>
                  </a:schemeClr>
                </a:solidFill>
                <a:latin typeface="思源黑体" panose="020B0500000000000000" pitchFamily="34" charset="-122"/>
                <a:ea typeface="思源黑体" panose="020B0500000000000000" pitchFamily="34" charset="-122"/>
              </a:rPr>
              <a:t> </a:t>
            </a:r>
            <a:r>
              <a:rPr lang="en-US" altLang="zh-CN" sz="1400" dirty="0">
                <a:solidFill>
                  <a:schemeClr val="tx1">
                    <a:lumMod val="65000"/>
                    <a:lumOff val="35000"/>
                  </a:schemeClr>
                </a:solidFill>
                <a:latin typeface="思源黑体" panose="020B0500000000000000" pitchFamily="34" charset="-122"/>
                <a:ea typeface="思源黑体" panose="020B0500000000000000" pitchFamily="34" charset="-122"/>
              </a:rPr>
              <a:t>Content Overview</a:t>
            </a:r>
            <a:endPar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endParaRPr>
          </a:p>
        </p:txBody>
      </p:sp>
      <p:cxnSp>
        <p:nvCxnSpPr>
          <p:cNvPr id="19" name="直接连接符 18"/>
          <p:cNvCxnSpPr/>
          <p:nvPr/>
        </p:nvCxnSpPr>
        <p:spPr>
          <a:xfrm>
            <a:off x="6436256" y="2826005"/>
            <a:ext cx="169921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1502939" y="342516"/>
            <a:ext cx="6106818" cy="678693"/>
            <a:chOff x="1502939" y="342516"/>
            <a:chExt cx="6106818" cy="678693"/>
          </a:xfrm>
        </p:grpSpPr>
        <p:sp>
          <p:nvSpPr>
            <p:cNvPr id="12" name="Rectangle 18"/>
            <p:cNvSpPr>
              <a:spLocks noChangeArrowheads="1"/>
            </p:cNvSpPr>
            <p:nvPr/>
          </p:nvSpPr>
          <p:spPr bwMode="auto">
            <a:xfrm>
              <a:off x="1502939" y="342516"/>
              <a:ext cx="6106818"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移动</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APP</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界面设计</a:t>
              </a:r>
            </a:p>
          </p:txBody>
        </p:sp>
        <p:sp>
          <p:nvSpPr>
            <p:cNvPr id="7"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zh-CN" altLang="en-US" sz="1000" dirty="0">
                <a:solidFill>
                  <a:schemeClr val="bg1">
                    <a:lumMod val="65000"/>
                  </a:schemeClr>
                </a:solidFill>
                <a:latin typeface="思源黑体" panose="020B0500000000000000" pitchFamily="34" charset="-122"/>
                <a:ea typeface="思源黑体" panose="020B0500000000000000" pitchFamily="34" charset="-122"/>
              </a:endParaRPr>
            </a:p>
          </p:txBody>
        </p:sp>
      </p:grpSp>
      <p:pic>
        <p:nvPicPr>
          <p:cNvPr id="9" name="图片 8">
            <a:extLst>
              <a:ext uri="{FF2B5EF4-FFF2-40B4-BE49-F238E27FC236}">
                <a16:creationId xmlns:a16="http://schemas.microsoft.com/office/drawing/2014/main" id="{1ACA3C0D-8E3F-46F4-9D79-C24132F4A6E0}"/>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3750" b="97422" l="4375" r="97500">
                        <a14:foregroundMark x1="51875" y1="8359" x2="26094" y2="14688"/>
                        <a14:foregroundMark x1="26094" y1="14688" x2="21875" y2="26719"/>
                        <a14:foregroundMark x1="21875" y1="26719" x2="22266" y2="50938"/>
                        <a14:foregroundMark x1="22266" y1="50938" x2="26250" y2="62109"/>
                        <a14:foregroundMark x1="26250" y1="62109" x2="36094" y2="72734"/>
                        <a14:foregroundMark x1="36094" y1="72734" x2="47031" y2="76953"/>
                        <a14:foregroundMark x1="47031" y1="76953" x2="75313" y2="78203"/>
                        <a14:foregroundMark x1="75313" y1="78203" x2="86406" y2="73750"/>
                        <a14:foregroundMark x1="86406" y1="73750" x2="92109" y2="53359"/>
                        <a14:foregroundMark x1="92109" y1="53359" x2="85781" y2="21797"/>
                        <a14:foregroundMark x1="85781" y1="21797" x2="76406" y2="13906"/>
                        <a14:foregroundMark x1="76406" y1="13906" x2="53438" y2="10391"/>
                        <a14:foregroundMark x1="53438" y1="10391" x2="25859" y2="16484"/>
                        <a14:foregroundMark x1="25859" y1="16484" x2="11875" y2="26250"/>
                        <a14:foregroundMark x1="11875" y1="26250" x2="5625" y2="36953"/>
                        <a14:foregroundMark x1="5625" y1="36953" x2="8359" y2="62109"/>
                        <a14:foregroundMark x1="8359" y1="62109" x2="12266" y2="73438"/>
                        <a14:foregroundMark x1="12266" y1="73438" x2="32422" y2="82734"/>
                        <a14:foregroundMark x1="32422" y1="82734" x2="60469" y2="85859"/>
                        <a14:foregroundMark x1="60469" y1="85859" x2="79453" y2="73828"/>
                        <a14:foregroundMark x1="79453" y1="73828" x2="81406" y2="71250"/>
                        <a14:foregroundMark x1="65781" y1="14297" x2="21484" y2="30234"/>
                        <a14:foregroundMark x1="71797" y1="17266" x2="65469" y2="27187"/>
                        <a14:foregroundMark x1="65469" y1="27187" x2="65469" y2="29922"/>
                        <a14:foregroundMark x1="63828" y1="9063" x2="36563" y2="6719"/>
                        <a14:foregroundMark x1="36563" y1="6719" x2="24609" y2="9531"/>
                        <a14:foregroundMark x1="24609" y1="9531" x2="4844" y2="37813"/>
                        <a14:foregroundMark x1="4844" y1="37813" x2="4531" y2="69609"/>
                        <a14:foregroundMark x1="11484" y1="35547" x2="21094" y2="29297"/>
                        <a14:foregroundMark x1="21094" y1="29297" x2="33906" y2="26250"/>
                        <a14:foregroundMark x1="33906" y1="26250" x2="53906" y2="28203"/>
                        <a14:foregroundMark x1="36328" y1="5078" x2="48359" y2="3750"/>
                        <a14:foregroundMark x1="48359" y1="3750" x2="66484" y2="3750"/>
                        <a14:foregroundMark x1="92969" y1="35156" x2="91172" y2="71172"/>
                        <a14:foregroundMark x1="91172" y1="71172" x2="73125" y2="88672"/>
                        <a14:foregroundMark x1="73125" y1="88672" x2="36250" y2="91797"/>
                        <a14:foregroundMark x1="36250" y1="91797" x2="22422" y2="82500"/>
                        <a14:foregroundMark x1="69141" y1="31172" x2="77031" y2="39141"/>
                        <a14:foregroundMark x1="39297" y1="31563" x2="32031" y2="31875"/>
                        <a14:foregroundMark x1="18828" y1="37188" x2="9375" y2="44453"/>
                        <a14:foregroundMark x1="9375" y1="44453" x2="9219" y2="44453"/>
                        <a14:foregroundMark x1="95313" y1="35859" x2="97500" y2="58984"/>
                        <a14:foregroundMark x1="97500" y1="58984" x2="96250" y2="62969"/>
                        <a14:foregroundMark x1="35313" y1="97422" x2="65156" y2="96094"/>
                      </a14:backgroundRemoval>
                    </a14:imgEffect>
                  </a14:imgLayer>
                </a14:imgProps>
              </a:ext>
              <a:ext uri="{28A0092B-C50C-407E-A947-70E740481C1C}">
                <a14:useLocalDpi xmlns:a14="http://schemas.microsoft.com/office/drawing/2010/main" val="0"/>
              </a:ext>
            </a:extLst>
          </a:blip>
          <a:stretch>
            <a:fillRect/>
          </a:stretch>
        </p:blipFill>
        <p:spPr>
          <a:xfrm>
            <a:off x="1083041" y="1623067"/>
            <a:ext cx="4315515" cy="4315515"/>
          </a:xfrm>
          <a:prstGeom prst="rect">
            <a:avLst/>
          </a:prstGeom>
          <a:effectLst>
            <a:outerShdw blurRad="76200" dir="13500000" sy="23000" kx="1200000" algn="br" rotWithShape="0">
              <a:prstClr val="black">
                <a:alpha val="20000"/>
              </a:prstClr>
            </a:outerShdw>
          </a:effectLst>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1000"/>
                            </p:stCondLst>
                            <p:childTnLst>
                              <p:par>
                                <p:cTn id="14" presetID="56" presetClass="entr" presetSubtype="0" fill="hold" grpId="0" nodeType="afterEffect">
                                  <p:stCondLst>
                                    <p:cond delay="0"/>
                                  </p:stCondLst>
                                  <p:iterate type="lt">
                                    <p:tmPct val="15000"/>
                                  </p:iterate>
                                  <p:childTnLst>
                                    <p:set>
                                      <p:cBhvr>
                                        <p:cTn id="15" dur="1" fill="hold">
                                          <p:stCondLst>
                                            <p:cond delay="0"/>
                                          </p:stCondLst>
                                        </p:cTn>
                                        <p:tgtEl>
                                          <p:spTgt spid="14"/>
                                        </p:tgtEl>
                                        <p:attrNameLst>
                                          <p:attrName>style.visibility</p:attrName>
                                        </p:attrNameLst>
                                      </p:cBhvr>
                                      <p:to>
                                        <p:strVal val="visible"/>
                                      </p:to>
                                    </p:set>
                                    <p:anim by="(-#ppt_w*2)" calcmode="lin" valueType="num">
                                      <p:cBhvr rctx="PPT">
                                        <p:cTn id="16" dur="125" autoRev="1" fill="hold">
                                          <p:stCondLst>
                                            <p:cond delay="0"/>
                                          </p:stCondLst>
                                        </p:cTn>
                                        <p:tgtEl>
                                          <p:spTgt spid="14"/>
                                        </p:tgtEl>
                                        <p:attrNameLst>
                                          <p:attrName>ppt_w</p:attrName>
                                        </p:attrNameLst>
                                      </p:cBhvr>
                                    </p:anim>
                                    <p:anim by="(#ppt_w*0.50)" calcmode="lin" valueType="num">
                                      <p:cBhvr>
                                        <p:cTn id="17" dur="125" decel="50000" autoRev="1" fill="hold">
                                          <p:stCondLst>
                                            <p:cond delay="0"/>
                                          </p:stCondLst>
                                        </p:cTn>
                                        <p:tgtEl>
                                          <p:spTgt spid="14"/>
                                        </p:tgtEl>
                                        <p:attrNameLst>
                                          <p:attrName>ppt_x</p:attrName>
                                        </p:attrNameLst>
                                      </p:cBhvr>
                                    </p:anim>
                                    <p:anim from="(-#ppt_h/2)" to="(#ppt_y)" calcmode="lin" valueType="num">
                                      <p:cBhvr>
                                        <p:cTn id="18" dur="250" fill="hold">
                                          <p:stCondLst>
                                            <p:cond delay="0"/>
                                          </p:stCondLst>
                                        </p:cTn>
                                        <p:tgtEl>
                                          <p:spTgt spid="14"/>
                                        </p:tgtEl>
                                        <p:attrNameLst>
                                          <p:attrName>ppt_y</p:attrName>
                                        </p:attrNameLst>
                                      </p:cBhvr>
                                    </p:anim>
                                    <p:animRot by="21600000">
                                      <p:cBhvr>
                                        <p:cTn id="19" dur="250"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72892488-F848-42CB-9813-788D240E32E8}"/>
              </a:ext>
            </a:extLst>
          </p:cNvPr>
          <p:cNvPicPr>
            <a:picLocks noChangeAspect="1"/>
          </p:cNvPicPr>
          <p:nvPr/>
        </p:nvPicPr>
        <p:blipFill rotWithShape="1">
          <a:blip r:embed="rId3">
            <a:extLst>
              <a:ext uri="{28A0092B-C50C-407E-A947-70E740481C1C}">
                <a14:useLocalDpi xmlns:a14="http://schemas.microsoft.com/office/drawing/2010/main" val="0"/>
              </a:ext>
            </a:extLst>
          </a:blip>
          <a:srcRect b="15625"/>
          <a:stretch/>
        </p:blipFill>
        <p:spPr>
          <a:xfrm>
            <a:off x="0" y="0"/>
            <a:ext cx="12192000" cy="685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01</a:t>
            </a:r>
          </a:p>
        </p:txBody>
      </p:sp>
      <p:sp>
        <p:nvSpPr>
          <p:cNvPr id="5" name="Rectangle 18"/>
          <p:cNvSpPr>
            <a:spLocks noChangeArrowheads="1"/>
          </p:cNvSpPr>
          <p:nvPr/>
        </p:nvSpPr>
        <p:spPr bwMode="auto">
          <a:xfrm>
            <a:off x="3307602" y="3947311"/>
            <a:ext cx="6061250" cy="814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4000" b="1" dirty="0">
                <a:solidFill>
                  <a:schemeClr val="tx1">
                    <a:lumMod val="75000"/>
                    <a:lumOff val="25000"/>
                  </a:schemeClr>
                </a:solidFill>
                <a:latin typeface="思源黑体" panose="020B0500000000000000" pitchFamily="34" charset="-122"/>
                <a:ea typeface="思源黑体" panose="020B0500000000000000" pitchFamily="34" charset="-122"/>
              </a:rPr>
              <a:t>图标设计基础</a:t>
            </a:r>
          </a:p>
        </p:txBody>
      </p:sp>
    </p:spTree>
    <p:extLst>
      <p:ext uri="{BB962C8B-B14F-4D97-AF65-F5344CB8AC3E}">
        <p14:creationId xmlns:p14="http://schemas.microsoft.com/office/powerpoint/2010/main" val="3488794518"/>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18465"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4.1.1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图标的定义</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236769" y="1636559"/>
            <a:ext cx="9478620" cy="1289905"/>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在移动</a:t>
            </a:r>
            <a:r>
              <a:rPr lang="en-US" altLang="zh-CN" dirty="0">
                <a:latin typeface="微软雅黑" panose="020B0503020204020204" pitchFamily="34" charset="-122"/>
                <a:ea typeface="微软雅黑" panose="020B0503020204020204" pitchFamily="34" charset="-122"/>
              </a:rPr>
              <a:t>App</a:t>
            </a:r>
            <a:r>
              <a:rPr lang="zh-CN" altLang="en-US" dirty="0">
                <a:latin typeface="微软雅黑" panose="020B0503020204020204" pitchFamily="34" charset="-122"/>
                <a:ea typeface="微软雅黑" panose="020B0503020204020204" pitchFamily="34" charset="-122"/>
              </a:rPr>
              <a:t>中，图标的定义并非简单的图形符号，而是与</a:t>
            </a:r>
            <a:r>
              <a:rPr lang="en-US" altLang="zh-CN" dirty="0">
                <a:latin typeface="微软雅黑" panose="020B0503020204020204" pitchFamily="34" charset="-122"/>
                <a:ea typeface="微软雅黑" panose="020B0503020204020204" pitchFamily="34" charset="-122"/>
              </a:rPr>
              <a:t>App</a:t>
            </a:r>
            <a:r>
              <a:rPr lang="zh-CN" altLang="en-US" dirty="0">
                <a:latin typeface="微软雅黑" panose="020B0503020204020204" pitchFamily="34" charset="-122"/>
                <a:ea typeface="微软雅黑" panose="020B0503020204020204" pitchFamily="34" charset="-122"/>
              </a:rPr>
              <a:t>功能、用户需求深度绑定的视觉语言。它需要在有限的尺寸内承载明确的功能指向，同时适配移动设备的交互场景，成为用户理解功能、完成操作的直观媒介。</a:t>
            </a:r>
          </a:p>
        </p:txBody>
      </p:sp>
      <p:pic>
        <p:nvPicPr>
          <p:cNvPr id="2" name="图片 1">
            <a:extLst>
              <a:ext uri="{FF2B5EF4-FFF2-40B4-BE49-F238E27FC236}">
                <a16:creationId xmlns:a16="http://schemas.microsoft.com/office/drawing/2014/main" id="{A668007A-C702-46DE-9712-7075189A585D}"/>
              </a:ext>
            </a:extLst>
          </p:cNvPr>
          <p:cNvPicPr>
            <a:picLocks noChangeAspect="1"/>
          </p:cNvPicPr>
          <p:nvPr/>
        </p:nvPicPr>
        <p:blipFill>
          <a:blip r:embed="rId3"/>
          <a:stretch>
            <a:fillRect/>
          </a:stretch>
        </p:blipFill>
        <p:spPr>
          <a:xfrm>
            <a:off x="3128772" y="3061081"/>
            <a:ext cx="5172456" cy="2979420"/>
          </a:xfrm>
          <a:prstGeom prst="rect">
            <a:avLst/>
          </a:prstGeom>
        </p:spPr>
      </p:pic>
    </p:spTree>
    <p:extLst>
      <p:ext uri="{BB962C8B-B14F-4D97-AF65-F5344CB8AC3E}">
        <p14:creationId xmlns:p14="http://schemas.microsoft.com/office/powerpoint/2010/main" val="379981191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18465"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4.1.2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图标设计原则</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502939" y="1745301"/>
            <a:ext cx="8036286" cy="336739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移动</a:t>
            </a:r>
            <a:r>
              <a:rPr lang="en-US" altLang="zh-CN">
                <a:latin typeface="微软雅黑" panose="020B0503020204020204" pitchFamily="34" charset="-122"/>
                <a:ea typeface="微软雅黑" panose="020B0503020204020204" pitchFamily="34" charset="-122"/>
              </a:rPr>
              <a:t>App</a:t>
            </a:r>
            <a:r>
              <a:rPr lang="zh-CN" altLang="en-US">
                <a:latin typeface="微软雅黑" panose="020B0503020204020204" pitchFamily="34" charset="-122"/>
                <a:ea typeface="微软雅黑" panose="020B0503020204020204" pitchFamily="34" charset="-122"/>
              </a:rPr>
              <a:t>的图标设计并非随意的创意表达，而是需要遵循一套适配屏幕特性、用户习惯与功能逻辑的准则。以下是一些图标设计的关键原则：</a:t>
            </a:r>
          </a:p>
          <a:p>
            <a:pPr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1</a:t>
            </a:r>
            <a:r>
              <a:rPr lang="zh-CN" altLang="en-US">
                <a:latin typeface="微软雅黑" panose="020B0503020204020204" pitchFamily="34" charset="-122"/>
                <a:ea typeface="微软雅黑" panose="020B0503020204020204" pitchFamily="34" charset="-122"/>
              </a:rPr>
              <a:t>）简洁性</a:t>
            </a:r>
          </a:p>
          <a:p>
            <a:pPr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2</a:t>
            </a:r>
            <a:r>
              <a:rPr lang="zh-CN" altLang="en-US">
                <a:latin typeface="微软雅黑" panose="020B0503020204020204" pitchFamily="34" charset="-122"/>
                <a:ea typeface="微软雅黑" panose="020B0503020204020204" pitchFamily="34" charset="-122"/>
              </a:rPr>
              <a:t>）一致性</a:t>
            </a:r>
          </a:p>
          <a:p>
            <a:pPr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3</a:t>
            </a:r>
            <a:r>
              <a:rPr lang="zh-CN" altLang="en-US">
                <a:latin typeface="微软雅黑" panose="020B0503020204020204" pitchFamily="34" charset="-122"/>
                <a:ea typeface="微软雅黑" panose="020B0503020204020204" pitchFamily="34" charset="-122"/>
              </a:rPr>
              <a:t>）可识别性</a:t>
            </a:r>
          </a:p>
          <a:p>
            <a:pPr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4</a:t>
            </a:r>
            <a:r>
              <a:rPr lang="zh-CN" altLang="en-US">
                <a:latin typeface="微软雅黑" panose="020B0503020204020204" pitchFamily="34" charset="-122"/>
                <a:ea typeface="微软雅黑" panose="020B0503020204020204" pitchFamily="34" charset="-122"/>
              </a:rPr>
              <a:t>）适应性</a:t>
            </a:r>
          </a:p>
          <a:p>
            <a:pPr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5</a:t>
            </a:r>
            <a:r>
              <a:rPr lang="zh-CN" altLang="en-US">
                <a:latin typeface="微软雅黑" panose="020B0503020204020204" pitchFamily="34" charset="-122"/>
                <a:ea typeface="微软雅黑" panose="020B0503020204020204" pitchFamily="34" charset="-122"/>
              </a:rPr>
              <a:t>）色彩与质感</a:t>
            </a:r>
          </a:p>
          <a:p>
            <a:pPr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6</a:t>
            </a:r>
            <a:r>
              <a:rPr lang="zh-CN" altLang="en-US">
                <a:latin typeface="微软雅黑" panose="020B0503020204020204" pitchFamily="34" charset="-122"/>
                <a:ea typeface="微软雅黑" panose="020B0503020204020204" pitchFamily="34" charset="-122"/>
              </a:rPr>
              <a:t>）避免使用文字与照片</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309844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18465"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4.1.3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图标设计流程</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334205" y="1907788"/>
            <a:ext cx="9055617" cy="336739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移动</a:t>
            </a:r>
            <a:r>
              <a:rPr lang="en-US" altLang="zh-CN" dirty="0">
                <a:latin typeface="微软雅黑" panose="020B0503020204020204" pitchFamily="34" charset="-122"/>
                <a:ea typeface="微软雅黑" panose="020B0503020204020204" pitchFamily="34" charset="-122"/>
              </a:rPr>
              <a:t>App</a:t>
            </a:r>
            <a:r>
              <a:rPr lang="zh-CN" altLang="en-US" dirty="0">
                <a:latin typeface="微软雅黑" panose="020B0503020204020204" pitchFamily="34" charset="-122"/>
                <a:ea typeface="微软雅黑" panose="020B0503020204020204" pitchFamily="34" charset="-122"/>
              </a:rPr>
              <a:t>的图标设计流程，需衔接产品功能与用户场景，通过系统化步骤实现从概念到落地的高效转化。以下是常见的设计流程：</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．需求定义阶段</a:t>
            </a: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．概念探索阶段</a:t>
            </a:r>
          </a:p>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．草图绘制阶段</a:t>
            </a:r>
          </a:p>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．风格构建阶段</a:t>
            </a:r>
          </a:p>
          <a:p>
            <a:pPr indent="457200">
              <a:lnSpc>
                <a:spcPct val="150000"/>
              </a:lnSpc>
            </a:pPr>
            <a:r>
              <a:rPr lang="en-US" altLang="zh-CN" b="1" dirty="0">
                <a:latin typeface="微软雅黑" panose="020B0503020204020204" pitchFamily="34" charset="-122"/>
                <a:ea typeface="微软雅黑" panose="020B0503020204020204" pitchFamily="34" charset="-122"/>
              </a:rPr>
              <a:t>5</a:t>
            </a:r>
            <a:r>
              <a:rPr lang="zh-CN" altLang="en-US" b="1" dirty="0">
                <a:latin typeface="微软雅黑" panose="020B0503020204020204" pitchFamily="34" charset="-122"/>
                <a:ea typeface="微软雅黑" panose="020B0503020204020204" pitchFamily="34" charset="-122"/>
              </a:rPr>
              <a:t>．细节调整阶段</a:t>
            </a:r>
          </a:p>
          <a:p>
            <a:pPr indent="457200">
              <a:lnSpc>
                <a:spcPct val="150000"/>
              </a:lnSpc>
            </a:pPr>
            <a:r>
              <a:rPr lang="en-US" altLang="zh-CN" b="1" dirty="0">
                <a:latin typeface="微软雅黑" panose="020B0503020204020204" pitchFamily="34" charset="-122"/>
                <a:ea typeface="微软雅黑" panose="020B0503020204020204" pitchFamily="34" charset="-122"/>
              </a:rPr>
              <a:t>6</a:t>
            </a:r>
            <a:r>
              <a:rPr lang="zh-CN" altLang="en-US" b="1" dirty="0">
                <a:latin typeface="微软雅黑" panose="020B0503020204020204" pitchFamily="34" charset="-122"/>
                <a:ea typeface="微软雅黑" panose="020B0503020204020204" pitchFamily="34" charset="-122"/>
              </a:rPr>
              <a:t>．验证迭代阶段</a:t>
            </a:r>
          </a:p>
        </p:txBody>
      </p:sp>
      <p:pic>
        <p:nvPicPr>
          <p:cNvPr id="2" name="图片 1">
            <a:extLst>
              <a:ext uri="{FF2B5EF4-FFF2-40B4-BE49-F238E27FC236}">
                <a16:creationId xmlns:a16="http://schemas.microsoft.com/office/drawing/2014/main" id="{5FC14CBF-586A-4AF1-94F9-2F81333BB16F}"/>
              </a:ext>
            </a:extLst>
          </p:cNvPr>
          <p:cNvPicPr>
            <a:picLocks noChangeAspect="1"/>
          </p:cNvPicPr>
          <p:nvPr/>
        </p:nvPicPr>
        <p:blipFill>
          <a:blip r:embed="rId3"/>
          <a:stretch>
            <a:fillRect/>
          </a:stretch>
        </p:blipFill>
        <p:spPr>
          <a:xfrm>
            <a:off x="3608969" y="3038968"/>
            <a:ext cx="7769009" cy="2387471"/>
          </a:xfrm>
          <a:prstGeom prst="rect">
            <a:avLst/>
          </a:prstGeom>
        </p:spPr>
      </p:pic>
    </p:spTree>
    <p:extLst>
      <p:ext uri="{BB962C8B-B14F-4D97-AF65-F5344CB8AC3E}">
        <p14:creationId xmlns:p14="http://schemas.microsoft.com/office/powerpoint/2010/main" val="115685018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72892488-F848-42CB-9813-788D240E32E8}"/>
              </a:ext>
            </a:extLst>
          </p:cNvPr>
          <p:cNvPicPr>
            <a:picLocks noChangeAspect="1"/>
          </p:cNvPicPr>
          <p:nvPr/>
        </p:nvPicPr>
        <p:blipFill rotWithShape="1">
          <a:blip r:embed="rId3">
            <a:extLst>
              <a:ext uri="{28A0092B-C50C-407E-A947-70E740481C1C}">
                <a14:useLocalDpi xmlns:a14="http://schemas.microsoft.com/office/drawing/2010/main" val="0"/>
              </a:ext>
            </a:extLst>
          </a:blip>
          <a:srcRect b="15625"/>
          <a:stretch/>
        </p:blipFill>
        <p:spPr>
          <a:xfrm>
            <a:off x="0" y="0"/>
            <a:ext cx="12192000" cy="685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02</a:t>
            </a:r>
          </a:p>
        </p:txBody>
      </p:sp>
      <p:sp>
        <p:nvSpPr>
          <p:cNvPr id="5" name="Rectangle 18"/>
          <p:cNvSpPr>
            <a:spLocks noChangeArrowheads="1"/>
          </p:cNvSpPr>
          <p:nvPr/>
        </p:nvSpPr>
        <p:spPr bwMode="auto">
          <a:xfrm>
            <a:off x="2729856" y="3929872"/>
            <a:ext cx="7268583"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rPr>
              <a:t>图标的常见风格</a:t>
            </a:r>
          </a:p>
        </p:txBody>
      </p:sp>
    </p:spTree>
    <p:extLst>
      <p:ext uri="{BB962C8B-B14F-4D97-AF65-F5344CB8AC3E}">
        <p14:creationId xmlns:p14="http://schemas.microsoft.com/office/powerpoint/2010/main" val="3945054891"/>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957822" cy="748449"/>
            <a:chOff x="1502939" y="272760"/>
            <a:chExt cx="4957822" cy="748449"/>
          </a:xfrm>
        </p:grpSpPr>
        <p:sp>
          <p:nvSpPr>
            <p:cNvPr id="67" name="Rectangle 18"/>
            <p:cNvSpPr>
              <a:spLocks noChangeArrowheads="1"/>
            </p:cNvSpPr>
            <p:nvPr/>
          </p:nvSpPr>
          <p:spPr bwMode="auto">
            <a:xfrm>
              <a:off x="1502939" y="272760"/>
              <a:ext cx="4957822"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4.2.1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线性图标</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816115" y="1884637"/>
            <a:ext cx="8062404" cy="1705403"/>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线性图标以简洁的线条为核心视觉元素，通过单一线宽或有规律的线宽变化勾勒图形轮廓，造型极简且识别度高。其优势在于适配多种屏幕尺寸，在信息密集的界面中不会造成视觉干扰，常用于工具类、效率类</a:t>
            </a:r>
            <a:r>
              <a:rPr lang="en-US" altLang="zh-CN">
                <a:latin typeface="微软雅黑" panose="020B0503020204020204" pitchFamily="34" charset="-122"/>
                <a:ea typeface="微软雅黑" panose="020B0503020204020204" pitchFamily="34" charset="-122"/>
              </a:rPr>
              <a:t>App</a:t>
            </a:r>
            <a:r>
              <a:rPr lang="zh-CN" altLang="en-US">
                <a:latin typeface="微软雅黑" panose="020B0503020204020204" pitchFamily="34" charset="-122"/>
                <a:ea typeface="微软雅黑" panose="020B0503020204020204" pitchFamily="34" charset="-122"/>
              </a:rPr>
              <a:t>（如办公软件、系统工具），以及追求简约、专业调性的产品。</a:t>
            </a: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A6D5A9EA-6999-42F9-A647-08C33A5BE3B5}"/>
              </a:ext>
            </a:extLst>
          </p:cNvPr>
          <p:cNvPicPr>
            <a:picLocks noChangeAspect="1"/>
          </p:cNvPicPr>
          <p:nvPr/>
        </p:nvPicPr>
        <p:blipFill>
          <a:blip r:embed="rId3"/>
          <a:stretch>
            <a:fillRect/>
          </a:stretch>
        </p:blipFill>
        <p:spPr>
          <a:xfrm>
            <a:off x="1816115" y="3990859"/>
            <a:ext cx="7951291" cy="1832030"/>
          </a:xfrm>
          <a:prstGeom prst="rect">
            <a:avLst/>
          </a:prstGeom>
        </p:spPr>
      </p:pic>
    </p:spTree>
    <p:extLst>
      <p:ext uri="{BB962C8B-B14F-4D97-AF65-F5344CB8AC3E}">
        <p14:creationId xmlns:p14="http://schemas.microsoft.com/office/powerpoint/2010/main" val="349674626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ULTRA_SCORM_COURSE_ID" val="E4646669-89D5-4F00-B7E6-D2D0A6F7B5C2"/>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www.2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1718</Words>
  <Application>Microsoft Office PowerPoint</Application>
  <PresentationFormat>宽屏</PresentationFormat>
  <Paragraphs>153</Paragraphs>
  <Slides>28</Slides>
  <Notes>28</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28</vt:i4>
      </vt:variant>
    </vt:vector>
  </HeadingPairs>
  <TitlesOfParts>
    <vt:vector size="41" baseType="lpstr">
      <vt:lpstr>Lato Light</vt:lpstr>
      <vt:lpstr>Montserrat Hairline</vt:lpstr>
      <vt:lpstr>Poppins Light</vt:lpstr>
      <vt:lpstr>等线</vt:lpstr>
      <vt:lpstr>等线 Light</vt:lpstr>
      <vt:lpstr>思源黑体</vt:lpstr>
      <vt:lpstr>宋体</vt:lpstr>
      <vt:lpstr>微软雅黑</vt:lpstr>
      <vt:lpstr>Arial</vt:lpstr>
      <vt:lpstr>Calibri</vt:lpstr>
      <vt:lpstr>Calibri Light</vt:lpstr>
      <vt:lpstr>www.2ppt.com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移动APP界面设计</dc:title>
  <dc:creator/>
  <cp:keywords>移动APP界面设计</cp:keywords>
  <cp:lastModifiedBy/>
  <cp:revision>2</cp:revision>
  <dcterms:created xsi:type="dcterms:W3CDTF">2021-05-01T02:52:20Z</dcterms:created>
  <dcterms:modified xsi:type="dcterms:W3CDTF">2026-02-26T07:16:00Z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16C3BD95F65B4B0A9A5535104F5DE7C7</vt:lpwstr>
  </property>
  <property fmtid="{D5CDD505-2E9C-101B-9397-08002B2CF9AE}" pid="3" name="KSOProductBuildVer">
    <vt:lpwstr>2052-11.1.0.10463</vt:lpwstr>
  </property>
</Properties>
</file>