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3.xml" ContentType="application/vnd.openxmlformats-officedocument.presentationml.tags+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84"/>
  </p:notesMasterIdLst>
  <p:handoutMasterIdLst>
    <p:handoutMasterId r:id="rId85"/>
  </p:handoutMasterIdLst>
  <p:sldIdLst>
    <p:sldId id="447" r:id="rId3"/>
    <p:sldId id="448" r:id="rId4"/>
    <p:sldId id="340" r:id="rId5"/>
    <p:sldId id="449" r:id="rId6"/>
    <p:sldId id="461" r:id="rId7"/>
    <p:sldId id="684" r:id="rId8"/>
    <p:sldId id="654" r:id="rId9"/>
    <p:sldId id="655" r:id="rId10"/>
    <p:sldId id="685" r:id="rId11"/>
    <p:sldId id="460" r:id="rId12"/>
    <p:sldId id="407" r:id="rId13"/>
    <p:sldId id="644" r:id="rId14"/>
    <p:sldId id="686" r:id="rId15"/>
    <p:sldId id="687" r:id="rId16"/>
    <p:sldId id="688" r:id="rId17"/>
    <p:sldId id="689" r:id="rId18"/>
    <p:sldId id="690" r:id="rId19"/>
    <p:sldId id="691" r:id="rId20"/>
    <p:sldId id="692" r:id="rId21"/>
    <p:sldId id="693" r:id="rId22"/>
    <p:sldId id="645" r:id="rId23"/>
    <p:sldId id="694" r:id="rId24"/>
    <p:sldId id="695" r:id="rId25"/>
    <p:sldId id="696" r:id="rId26"/>
    <p:sldId id="697" r:id="rId27"/>
    <p:sldId id="698" r:id="rId28"/>
    <p:sldId id="699" r:id="rId29"/>
    <p:sldId id="700" r:id="rId30"/>
    <p:sldId id="680" r:id="rId31"/>
    <p:sldId id="701" r:id="rId32"/>
    <p:sldId id="702" r:id="rId33"/>
    <p:sldId id="681" r:id="rId34"/>
    <p:sldId id="703" r:id="rId35"/>
    <p:sldId id="704" r:id="rId36"/>
    <p:sldId id="705" r:id="rId37"/>
    <p:sldId id="706" r:id="rId38"/>
    <p:sldId id="707" r:id="rId39"/>
    <p:sldId id="708" r:id="rId40"/>
    <p:sldId id="709" r:id="rId41"/>
    <p:sldId id="710" r:id="rId42"/>
    <p:sldId id="682" r:id="rId43"/>
    <p:sldId id="711" r:id="rId44"/>
    <p:sldId id="683" r:id="rId45"/>
    <p:sldId id="712" r:id="rId46"/>
    <p:sldId id="713" r:id="rId47"/>
    <p:sldId id="615" r:id="rId48"/>
    <p:sldId id="602" r:id="rId49"/>
    <p:sldId id="669" r:id="rId50"/>
    <p:sldId id="714" r:id="rId51"/>
    <p:sldId id="670" r:id="rId52"/>
    <p:sldId id="715" r:id="rId53"/>
    <p:sldId id="716" r:id="rId54"/>
    <p:sldId id="717" r:id="rId55"/>
    <p:sldId id="718" r:id="rId56"/>
    <p:sldId id="616" r:id="rId57"/>
    <p:sldId id="719" r:id="rId58"/>
    <p:sldId id="720" r:id="rId59"/>
    <p:sldId id="721" r:id="rId60"/>
    <p:sldId id="722" r:id="rId61"/>
    <p:sldId id="671" r:id="rId62"/>
    <p:sldId id="723" r:id="rId63"/>
    <p:sldId id="724" r:id="rId64"/>
    <p:sldId id="725" r:id="rId65"/>
    <p:sldId id="726" r:id="rId66"/>
    <p:sldId id="727" r:id="rId67"/>
    <p:sldId id="728" r:id="rId68"/>
    <p:sldId id="729" r:id="rId69"/>
    <p:sldId id="730" r:id="rId70"/>
    <p:sldId id="731" r:id="rId71"/>
    <p:sldId id="646" r:id="rId72"/>
    <p:sldId id="732" r:id="rId73"/>
    <p:sldId id="672" r:id="rId74"/>
    <p:sldId id="733" r:id="rId75"/>
    <p:sldId id="734" r:id="rId76"/>
    <p:sldId id="735" r:id="rId77"/>
    <p:sldId id="736" r:id="rId78"/>
    <p:sldId id="673" r:id="rId79"/>
    <p:sldId id="737" r:id="rId80"/>
    <p:sldId id="738" r:id="rId81"/>
    <p:sldId id="667" r:id="rId82"/>
    <p:sldId id="372" r:id="rId83"/>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6318" autoAdjust="0"/>
  </p:normalViewPr>
  <p:slideViewPr>
    <p:cSldViewPr snapToGrid="0">
      <p:cViewPr varScale="1">
        <p:scale>
          <a:sx n="69" d="100"/>
          <a:sy n="69" d="100"/>
        </p:scale>
        <p:origin x="75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2354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tableStyles" Target="tableStyles.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2026/2/26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CC87DD-2A3B-4DBC-BAC2-9F377A6F6D95}" type="slidenum">
              <a:rPr lang="zh-CN" altLang="en-US" smtClean="0"/>
              <a:t>1</a:t>
            </a:fld>
            <a:endParaRPr lang="zh-CN" altLang="en-US"/>
          </a:p>
        </p:txBody>
      </p:sp>
    </p:spTree>
    <p:extLst>
      <p:ext uri="{BB962C8B-B14F-4D97-AF65-F5344CB8AC3E}">
        <p14:creationId xmlns:p14="http://schemas.microsoft.com/office/powerpoint/2010/main" val="2775707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01351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1606193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782176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281292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268477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21284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688141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551493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678767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35824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665385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2095657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350907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12392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5323017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765482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5834210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19659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383273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57149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807060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828095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199079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27482702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1019488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508862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2130559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3325110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5662582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3071691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504050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38452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29666937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3246416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5087883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44</a:t>
            </a:fld>
            <a:endParaRPr lang="zh-CN" altLang="en-US"/>
          </a:p>
        </p:txBody>
      </p:sp>
    </p:spTree>
    <p:extLst>
      <p:ext uri="{BB962C8B-B14F-4D97-AF65-F5344CB8AC3E}">
        <p14:creationId xmlns:p14="http://schemas.microsoft.com/office/powerpoint/2010/main" val="32035966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45</a:t>
            </a:fld>
            <a:endParaRPr lang="zh-CN" altLang="en-US"/>
          </a:p>
        </p:txBody>
      </p:sp>
    </p:spTree>
    <p:extLst>
      <p:ext uri="{BB962C8B-B14F-4D97-AF65-F5344CB8AC3E}">
        <p14:creationId xmlns:p14="http://schemas.microsoft.com/office/powerpoint/2010/main" val="30562678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34787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47</a:t>
            </a:fld>
            <a:endParaRPr lang="zh-CN" altLang="en-US"/>
          </a:p>
        </p:txBody>
      </p:sp>
    </p:spTree>
    <p:extLst>
      <p:ext uri="{BB962C8B-B14F-4D97-AF65-F5344CB8AC3E}">
        <p14:creationId xmlns:p14="http://schemas.microsoft.com/office/powerpoint/2010/main" val="24952767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48</a:t>
            </a:fld>
            <a:endParaRPr lang="zh-CN" altLang="en-US"/>
          </a:p>
        </p:txBody>
      </p:sp>
    </p:spTree>
    <p:extLst>
      <p:ext uri="{BB962C8B-B14F-4D97-AF65-F5344CB8AC3E}">
        <p14:creationId xmlns:p14="http://schemas.microsoft.com/office/powerpoint/2010/main" val="24602259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49</a:t>
            </a:fld>
            <a:endParaRPr lang="zh-CN" altLang="en-US"/>
          </a:p>
        </p:txBody>
      </p:sp>
    </p:spTree>
    <p:extLst>
      <p:ext uri="{BB962C8B-B14F-4D97-AF65-F5344CB8AC3E}">
        <p14:creationId xmlns:p14="http://schemas.microsoft.com/office/powerpoint/2010/main" val="4074073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3002526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50</a:t>
            </a:fld>
            <a:endParaRPr lang="zh-CN" altLang="en-US"/>
          </a:p>
        </p:txBody>
      </p:sp>
    </p:spTree>
    <p:extLst>
      <p:ext uri="{BB962C8B-B14F-4D97-AF65-F5344CB8AC3E}">
        <p14:creationId xmlns:p14="http://schemas.microsoft.com/office/powerpoint/2010/main" val="32702462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51</a:t>
            </a:fld>
            <a:endParaRPr lang="zh-CN" altLang="en-US"/>
          </a:p>
        </p:txBody>
      </p:sp>
    </p:spTree>
    <p:extLst>
      <p:ext uri="{BB962C8B-B14F-4D97-AF65-F5344CB8AC3E}">
        <p14:creationId xmlns:p14="http://schemas.microsoft.com/office/powerpoint/2010/main" val="29073239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52</a:t>
            </a:fld>
            <a:endParaRPr lang="zh-CN" altLang="en-US"/>
          </a:p>
        </p:txBody>
      </p:sp>
    </p:spTree>
    <p:extLst>
      <p:ext uri="{BB962C8B-B14F-4D97-AF65-F5344CB8AC3E}">
        <p14:creationId xmlns:p14="http://schemas.microsoft.com/office/powerpoint/2010/main" val="15312832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53</a:t>
            </a:fld>
            <a:endParaRPr lang="zh-CN" altLang="en-US"/>
          </a:p>
        </p:txBody>
      </p:sp>
    </p:spTree>
    <p:extLst>
      <p:ext uri="{BB962C8B-B14F-4D97-AF65-F5344CB8AC3E}">
        <p14:creationId xmlns:p14="http://schemas.microsoft.com/office/powerpoint/2010/main" val="30367588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54</a:t>
            </a:fld>
            <a:endParaRPr lang="zh-CN" altLang="en-US"/>
          </a:p>
        </p:txBody>
      </p:sp>
    </p:spTree>
    <p:extLst>
      <p:ext uri="{BB962C8B-B14F-4D97-AF65-F5344CB8AC3E}">
        <p14:creationId xmlns:p14="http://schemas.microsoft.com/office/powerpoint/2010/main" val="20669017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55</a:t>
            </a:fld>
            <a:endParaRPr lang="zh-CN" altLang="en-US"/>
          </a:p>
        </p:txBody>
      </p:sp>
    </p:spTree>
    <p:extLst>
      <p:ext uri="{BB962C8B-B14F-4D97-AF65-F5344CB8AC3E}">
        <p14:creationId xmlns:p14="http://schemas.microsoft.com/office/powerpoint/2010/main" val="29995441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56</a:t>
            </a:fld>
            <a:endParaRPr lang="zh-CN" altLang="en-US"/>
          </a:p>
        </p:txBody>
      </p:sp>
    </p:spTree>
    <p:extLst>
      <p:ext uri="{BB962C8B-B14F-4D97-AF65-F5344CB8AC3E}">
        <p14:creationId xmlns:p14="http://schemas.microsoft.com/office/powerpoint/2010/main" val="889389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57</a:t>
            </a:fld>
            <a:endParaRPr lang="zh-CN" altLang="en-US"/>
          </a:p>
        </p:txBody>
      </p:sp>
    </p:spTree>
    <p:extLst>
      <p:ext uri="{BB962C8B-B14F-4D97-AF65-F5344CB8AC3E}">
        <p14:creationId xmlns:p14="http://schemas.microsoft.com/office/powerpoint/2010/main" val="808263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58</a:t>
            </a:fld>
            <a:endParaRPr lang="zh-CN" altLang="en-US"/>
          </a:p>
        </p:txBody>
      </p:sp>
    </p:spTree>
    <p:extLst>
      <p:ext uri="{BB962C8B-B14F-4D97-AF65-F5344CB8AC3E}">
        <p14:creationId xmlns:p14="http://schemas.microsoft.com/office/powerpoint/2010/main" val="26383857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59</a:t>
            </a:fld>
            <a:endParaRPr lang="zh-CN" altLang="en-US"/>
          </a:p>
        </p:txBody>
      </p:sp>
    </p:spTree>
    <p:extLst>
      <p:ext uri="{BB962C8B-B14F-4D97-AF65-F5344CB8AC3E}">
        <p14:creationId xmlns:p14="http://schemas.microsoft.com/office/powerpoint/2010/main" val="1483285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2799604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60</a:t>
            </a:fld>
            <a:endParaRPr lang="zh-CN" altLang="en-US"/>
          </a:p>
        </p:txBody>
      </p:sp>
    </p:spTree>
    <p:extLst>
      <p:ext uri="{BB962C8B-B14F-4D97-AF65-F5344CB8AC3E}">
        <p14:creationId xmlns:p14="http://schemas.microsoft.com/office/powerpoint/2010/main" val="1129573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61</a:t>
            </a:fld>
            <a:endParaRPr lang="zh-CN" altLang="en-US"/>
          </a:p>
        </p:txBody>
      </p:sp>
    </p:spTree>
    <p:extLst>
      <p:ext uri="{BB962C8B-B14F-4D97-AF65-F5344CB8AC3E}">
        <p14:creationId xmlns:p14="http://schemas.microsoft.com/office/powerpoint/2010/main" val="14727435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62</a:t>
            </a:fld>
            <a:endParaRPr lang="zh-CN" altLang="en-US"/>
          </a:p>
        </p:txBody>
      </p:sp>
    </p:spTree>
    <p:extLst>
      <p:ext uri="{BB962C8B-B14F-4D97-AF65-F5344CB8AC3E}">
        <p14:creationId xmlns:p14="http://schemas.microsoft.com/office/powerpoint/2010/main" val="21954688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63</a:t>
            </a:fld>
            <a:endParaRPr lang="zh-CN" altLang="en-US"/>
          </a:p>
        </p:txBody>
      </p:sp>
    </p:spTree>
    <p:extLst>
      <p:ext uri="{BB962C8B-B14F-4D97-AF65-F5344CB8AC3E}">
        <p14:creationId xmlns:p14="http://schemas.microsoft.com/office/powerpoint/2010/main" val="19966175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64</a:t>
            </a:fld>
            <a:endParaRPr lang="zh-CN" altLang="en-US"/>
          </a:p>
        </p:txBody>
      </p:sp>
    </p:spTree>
    <p:extLst>
      <p:ext uri="{BB962C8B-B14F-4D97-AF65-F5344CB8AC3E}">
        <p14:creationId xmlns:p14="http://schemas.microsoft.com/office/powerpoint/2010/main" val="37290171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65</a:t>
            </a:fld>
            <a:endParaRPr lang="zh-CN" altLang="en-US"/>
          </a:p>
        </p:txBody>
      </p:sp>
    </p:spTree>
    <p:extLst>
      <p:ext uri="{BB962C8B-B14F-4D97-AF65-F5344CB8AC3E}">
        <p14:creationId xmlns:p14="http://schemas.microsoft.com/office/powerpoint/2010/main" val="13985614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66</a:t>
            </a:fld>
            <a:endParaRPr lang="zh-CN" altLang="en-US"/>
          </a:p>
        </p:txBody>
      </p:sp>
    </p:spTree>
    <p:extLst>
      <p:ext uri="{BB962C8B-B14F-4D97-AF65-F5344CB8AC3E}">
        <p14:creationId xmlns:p14="http://schemas.microsoft.com/office/powerpoint/2010/main" val="11248828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67</a:t>
            </a:fld>
            <a:endParaRPr lang="zh-CN" altLang="en-US"/>
          </a:p>
        </p:txBody>
      </p:sp>
    </p:spTree>
    <p:extLst>
      <p:ext uri="{BB962C8B-B14F-4D97-AF65-F5344CB8AC3E}">
        <p14:creationId xmlns:p14="http://schemas.microsoft.com/office/powerpoint/2010/main" val="36385769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68</a:t>
            </a:fld>
            <a:endParaRPr lang="zh-CN" altLang="en-US"/>
          </a:p>
        </p:txBody>
      </p:sp>
    </p:spTree>
    <p:extLst>
      <p:ext uri="{BB962C8B-B14F-4D97-AF65-F5344CB8AC3E}">
        <p14:creationId xmlns:p14="http://schemas.microsoft.com/office/powerpoint/2010/main" val="7139371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69</a:t>
            </a:fld>
            <a:endParaRPr lang="zh-CN" altLang="en-US"/>
          </a:p>
        </p:txBody>
      </p:sp>
    </p:spTree>
    <p:extLst>
      <p:ext uri="{BB962C8B-B14F-4D97-AF65-F5344CB8AC3E}">
        <p14:creationId xmlns:p14="http://schemas.microsoft.com/office/powerpoint/2010/main" val="3958806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28136026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70</a:t>
            </a:fld>
            <a:endParaRPr lang="zh-CN" altLang="en-US"/>
          </a:p>
        </p:txBody>
      </p:sp>
    </p:spTree>
    <p:extLst>
      <p:ext uri="{BB962C8B-B14F-4D97-AF65-F5344CB8AC3E}">
        <p14:creationId xmlns:p14="http://schemas.microsoft.com/office/powerpoint/2010/main" val="240990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71</a:t>
            </a:fld>
            <a:endParaRPr lang="zh-CN" altLang="en-US"/>
          </a:p>
        </p:txBody>
      </p:sp>
    </p:spTree>
    <p:extLst>
      <p:ext uri="{BB962C8B-B14F-4D97-AF65-F5344CB8AC3E}">
        <p14:creationId xmlns:p14="http://schemas.microsoft.com/office/powerpoint/2010/main" val="41727598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72</a:t>
            </a:fld>
            <a:endParaRPr lang="zh-CN" altLang="en-US"/>
          </a:p>
        </p:txBody>
      </p:sp>
    </p:spTree>
    <p:extLst>
      <p:ext uri="{BB962C8B-B14F-4D97-AF65-F5344CB8AC3E}">
        <p14:creationId xmlns:p14="http://schemas.microsoft.com/office/powerpoint/2010/main" val="29053156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73</a:t>
            </a:fld>
            <a:endParaRPr lang="zh-CN" altLang="en-US"/>
          </a:p>
        </p:txBody>
      </p:sp>
    </p:spTree>
    <p:extLst>
      <p:ext uri="{BB962C8B-B14F-4D97-AF65-F5344CB8AC3E}">
        <p14:creationId xmlns:p14="http://schemas.microsoft.com/office/powerpoint/2010/main" val="9603284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74</a:t>
            </a:fld>
            <a:endParaRPr lang="zh-CN" altLang="en-US"/>
          </a:p>
        </p:txBody>
      </p:sp>
    </p:spTree>
    <p:extLst>
      <p:ext uri="{BB962C8B-B14F-4D97-AF65-F5344CB8AC3E}">
        <p14:creationId xmlns:p14="http://schemas.microsoft.com/office/powerpoint/2010/main" val="233722786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75</a:t>
            </a:fld>
            <a:endParaRPr lang="zh-CN" altLang="en-US"/>
          </a:p>
        </p:txBody>
      </p:sp>
    </p:spTree>
    <p:extLst>
      <p:ext uri="{BB962C8B-B14F-4D97-AF65-F5344CB8AC3E}">
        <p14:creationId xmlns:p14="http://schemas.microsoft.com/office/powerpoint/2010/main" val="8001486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76</a:t>
            </a:fld>
            <a:endParaRPr lang="zh-CN" altLang="en-US"/>
          </a:p>
        </p:txBody>
      </p:sp>
    </p:spTree>
    <p:extLst>
      <p:ext uri="{BB962C8B-B14F-4D97-AF65-F5344CB8AC3E}">
        <p14:creationId xmlns:p14="http://schemas.microsoft.com/office/powerpoint/2010/main" val="29602929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77</a:t>
            </a:fld>
            <a:endParaRPr lang="zh-CN" altLang="en-US"/>
          </a:p>
        </p:txBody>
      </p:sp>
    </p:spTree>
    <p:extLst>
      <p:ext uri="{BB962C8B-B14F-4D97-AF65-F5344CB8AC3E}">
        <p14:creationId xmlns:p14="http://schemas.microsoft.com/office/powerpoint/2010/main" val="1727245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78</a:t>
            </a:fld>
            <a:endParaRPr lang="zh-CN" altLang="en-US"/>
          </a:p>
        </p:txBody>
      </p:sp>
    </p:spTree>
    <p:extLst>
      <p:ext uri="{BB962C8B-B14F-4D97-AF65-F5344CB8AC3E}">
        <p14:creationId xmlns:p14="http://schemas.microsoft.com/office/powerpoint/2010/main" val="353410950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79</a:t>
            </a:fld>
            <a:endParaRPr lang="zh-CN" altLang="en-US"/>
          </a:p>
        </p:txBody>
      </p:sp>
    </p:spTree>
    <p:extLst>
      <p:ext uri="{BB962C8B-B14F-4D97-AF65-F5344CB8AC3E}">
        <p14:creationId xmlns:p14="http://schemas.microsoft.com/office/powerpoint/2010/main" val="1415933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4297976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80</a:t>
            </a:fld>
            <a:endParaRPr lang="zh-CN" altLang="en-US"/>
          </a:p>
        </p:txBody>
      </p:sp>
    </p:spTree>
    <p:extLst>
      <p:ext uri="{BB962C8B-B14F-4D97-AF65-F5344CB8AC3E}">
        <p14:creationId xmlns:p14="http://schemas.microsoft.com/office/powerpoint/2010/main" val="20282096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81</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60133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AFA836BB-A18A-48DA-9B8C-BB3A57C231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31A59A94-ACAA-450B-BE8A-CC5431CFCC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277000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6.emf"/></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9.emf"/></Relationships>
</file>

<file path=ppt/slides/_rels/slide2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2.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4.emf"/></Relationships>
</file>

<file path=ppt/slides/_rels/slide3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6.emf"/></Relationships>
</file>

<file path=ppt/slides/_rels/slide42.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49.emf"/></Relationships>
</file>

<file path=ppt/slides/_rels/slide4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51.emf"/></Relationships>
</file>

<file path=ppt/slides/_rels/slide4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53.emf"/></Relationships>
</file>

<file path=ppt/slides/_rels/slide4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9.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0.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1.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53.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54.xml"/><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55.xml"/><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56.xml"/><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57.xml"/><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58.xml"/><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59.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60.xml"/><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61.xml"/><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62.xml"/><Relationship Id="rId1" Type="http://schemas.openxmlformats.org/officeDocument/2006/relationships/slideLayout" Target="../slideLayouts/slideLayout31.xml"/></Relationships>
</file>

<file path=ppt/slides/_rels/slide63.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63.xml"/><Relationship Id="rId1" Type="http://schemas.openxmlformats.org/officeDocument/2006/relationships/slideLayout" Target="../slideLayouts/slideLayout31.xml"/></Relationships>
</file>

<file path=ppt/slides/_rels/slide64.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64.xml"/><Relationship Id="rId1" Type="http://schemas.openxmlformats.org/officeDocument/2006/relationships/slideLayout" Target="../slideLayouts/slideLayout31.xml"/></Relationships>
</file>

<file path=ppt/slides/_rels/slide65.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65.xml"/><Relationship Id="rId1" Type="http://schemas.openxmlformats.org/officeDocument/2006/relationships/slideLayout" Target="../slideLayouts/slideLayout31.xml"/></Relationships>
</file>

<file path=ppt/slides/_rels/slide66.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66.xml"/><Relationship Id="rId1" Type="http://schemas.openxmlformats.org/officeDocument/2006/relationships/slideLayout" Target="../slideLayouts/slideLayout31.xml"/></Relationships>
</file>

<file path=ppt/slides/_rels/slide67.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67.xml"/><Relationship Id="rId1" Type="http://schemas.openxmlformats.org/officeDocument/2006/relationships/slideLayout" Target="../slideLayouts/slideLayout31.xml"/></Relationships>
</file>

<file path=ppt/slides/_rels/slide68.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68.xml"/><Relationship Id="rId1" Type="http://schemas.openxmlformats.org/officeDocument/2006/relationships/slideLayout" Target="../slideLayouts/slideLayout31.xml"/></Relationships>
</file>

<file path=ppt/slides/_rels/slide69.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69.xml"/><Relationship Id="rId1" Type="http://schemas.openxmlformats.org/officeDocument/2006/relationships/slideLayout" Target="../slideLayouts/slideLayout31.xml"/><Relationship Id="rId4" Type="http://schemas.openxmlformats.org/officeDocument/2006/relationships/image" Target="../media/image77.em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70.xml"/><Relationship Id="rId1" Type="http://schemas.openxmlformats.org/officeDocument/2006/relationships/slideLayout" Target="../slideLayouts/slideLayout31.xml"/></Relationships>
</file>

<file path=ppt/slides/_rels/slide7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71.xml"/><Relationship Id="rId1" Type="http://schemas.openxmlformats.org/officeDocument/2006/relationships/slideLayout" Target="../slideLayouts/slideLayout31.xml"/></Relationships>
</file>

<file path=ppt/slides/_rels/slide72.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72.xml"/><Relationship Id="rId1" Type="http://schemas.openxmlformats.org/officeDocument/2006/relationships/slideLayout" Target="../slideLayouts/slideLayout31.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3.xml"/><Relationship Id="rId1" Type="http://schemas.openxmlformats.org/officeDocument/2006/relationships/slideLayout" Target="../slideLayouts/slideLayout31.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4.xml"/><Relationship Id="rId1" Type="http://schemas.openxmlformats.org/officeDocument/2006/relationships/slideLayout" Target="../slideLayouts/slideLayout31.xml"/></Relationships>
</file>

<file path=ppt/slides/_rels/slide75.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5.xml"/><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6.xml"/><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7.xml"/><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78.xml"/><Relationship Id="rId1" Type="http://schemas.openxmlformats.org/officeDocument/2006/relationships/slideLayout" Target="../slideLayouts/slideLayout31.xml"/></Relationships>
</file>

<file path=ppt/slides/_rels/slide79.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79.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80.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80.xml"/><Relationship Id="rId1" Type="http://schemas.openxmlformats.org/officeDocument/2006/relationships/slideLayout" Target="../slideLayouts/slideLayout3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A84D65D-D787-4507-B97E-9BE4A4F18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28" name="出自【趣你的PPT】(微信:qunideppt)：最优质的PPT资源库">
            <a:extLst>
              <a:ext uri="{FF2B5EF4-FFF2-40B4-BE49-F238E27FC236}">
                <a16:creationId xmlns:a16="http://schemas.microsoft.com/office/drawing/2014/main" id="{D7B58C47-B51C-4049-BECB-2D37397F8E48}"/>
              </a:ext>
            </a:extLst>
          </p:cNvPr>
          <p:cNvSpPr txBox="1"/>
          <p:nvPr/>
        </p:nvSpPr>
        <p:spPr>
          <a:xfrm>
            <a:off x="1387066" y="2444632"/>
            <a:ext cx="7624645" cy="1138132"/>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图形图像的后期处理</a:t>
            </a:r>
          </a:p>
        </p:txBody>
      </p:sp>
      <p:grpSp>
        <p:nvGrpSpPr>
          <p:cNvPr id="29" name="组合 28">
            <a:extLst>
              <a:ext uri="{FF2B5EF4-FFF2-40B4-BE49-F238E27FC236}">
                <a16:creationId xmlns:a16="http://schemas.microsoft.com/office/drawing/2014/main" id="{867DDDC2-E66C-4236-81BE-C03BF4204C0C}"/>
              </a:ext>
            </a:extLst>
          </p:cNvPr>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30" name="矩形: 圆角 3">
              <a:extLst>
                <a:ext uri="{FF2B5EF4-FFF2-40B4-BE49-F238E27FC236}">
                  <a16:creationId xmlns:a16="http://schemas.microsoft.com/office/drawing/2014/main" id="{2580DDD2-4CEC-4602-B402-B76E6B6CC672}"/>
                </a:ext>
              </a:extLst>
            </p:cNvPr>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1" name="出自【趣你的PPT】(微信:qunideppt)：最优质的PPT资源库">
              <a:extLst>
                <a:ext uri="{FF2B5EF4-FFF2-40B4-BE49-F238E27FC236}">
                  <a16:creationId xmlns:a16="http://schemas.microsoft.com/office/drawing/2014/main" id="{FD8E025A-8F50-469B-9D0E-09D3BE10EC48}"/>
                </a:ext>
              </a:extLst>
            </p:cNvPr>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32" name="PA_文本框 3">
            <a:extLst>
              <a:ext uri="{FF2B5EF4-FFF2-40B4-BE49-F238E27FC236}">
                <a16:creationId xmlns:a16="http://schemas.microsoft.com/office/drawing/2014/main" id="{E31D18A7-627E-4FF1-A573-FCCD7F82A58A}"/>
              </a:ext>
            </a:extLst>
          </p:cNvPr>
          <p:cNvSpPr txBox="1"/>
          <p:nvPr>
            <p:custDataLst>
              <p:tags r:id="rId1"/>
            </p:custDataLst>
          </p:nvPr>
        </p:nvSpPr>
        <p:spPr>
          <a:xfrm>
            <a:off x="1850157" y="2122550"/>
            <a:ext cx="4403770"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33" name="图片 32">
            <a:extLst>
              <a:ext uri="{FF2B5EF4-FFF2-40B4-BE49-F238E27FC236}">
                <a16:creationId xmlns:a16="http://schemas.microsoft.com/office/drawing/2014/main" id="{C0AF6E4F-FBD4-456D-99BE-6C1F725721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51333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p:tgtEl>
                                          <p:spTgt spid="32"/>
                                        </p:tgtEl>
                                        <p:attrNameLst>
                                          <p:attrName>ppt_y</p:attrName>
                                        </p:attrNameLst>
                                      </p:cBhvr>
                                      <p:tavLst>
                                        <p:tav tm="0">
                                          <p:val>
                                            <p:strVal val="#ppt_y-#ppt_h*1.125000"/>
                                          </p:val>
                                        </p:tav>
                                        <p:tav tm="100000">
                                          <p:val>
                                            <p:strVal val="#ppt_y"/>
                                          </p:val>
                                        </p:tav>
                                      </p:tavLst>
                                    </p:anim>
                                    <p:animEffect transition="in" filter="wipe(down)">
                                      <p:cBhvr>
                                        <p:cTn id="21" dur="500"/>
                                        <p:tgtEl>
                                          <p:spTgt spid="32"/>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2729856" y="3929872"/>
            <a:ext cx="7268583"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图形绘制</a:t>
            </a:r>
          </a:p>
        </p:txBody>
      </p:sp>
    </p:spTree>
    <p:extLst>
      <p:ext uri="{BB962C8B-B14F-4D97-AF65-F5344CB8AC3E}">
        <p14:creationId xmlns:p14="http://schemas.microsoft.com/office/powerpoint/2010/main" val="394505489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8" y="272760"/>
            <a:ext cx="6711671" cy="748449"/>
            <a:chOff x="1502938" y="272760"/>
            <a:chExt cx="6711671" cy="748449"/>
          </a:xfrm>
        </p:grpSpPr>
        <p:sp>
          <p:nvSpPr>
            <p:cNvPr id="67" name="Rectangle 18"/>
            <p:cNvSpPr>
              <a:spLocks noChangeArrowheads="1"/>
            </p:cNvSpPr>
            <p:nvPr/>
          </p:nvSpPr>
          <p:spPr bwMode="auto">
            <a:xfrm>
              <a:off x="1502938" y="272760"/>
              <a:ext cx="67116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认识图形绘制工具</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711184" y="1723597"/>
            <a:ext cx="8062404"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界面设计领域，</a:t>
            </a:r>
            <a:r>
              <a:rPr lang="en-US" altLang="zh-CN" dirty="0">
                <a:latin typeface="微软雅黑" panose="020B0503020204020204" pitchFamily="34" charset="-122"/>
                <a:ea typeface="微软雅黑" panose="020B0503020204020204" pitchFamily="34" charset="-122"/>
              </a:rPr>
              <a:t>Adobe Illustrator</a:t>
            </a:r>
            <a:r>
              <a:rPr lang="zh-CN" altLang="en-US" dirty="0">
                <a:latin typeface="微软雅黑" panose="020B0503020204020204" pitchFamily="34" charset="-122"/>
                <a:ea typeface="微软雅黑" panose="020B0503020204020204" pitchFamily="34" charset="-122"/>
              </a:rPr>
              <a:t>是一款不可或缺的强大矢量图形绘制工具。启动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，打开任意文件或图像，进入其工作界面。该工作界面主要由菜单栏、控制栏、工具栏、浮动面板、图像编辑窗口、状态栏以及上下文任务栏等。</a:t>
            </a:r>
          </a:p>
        </p:txBody>
      </p:sp>
      <p:pic>
        <p:nvPicPr>
          <p:cNvPr id="2" name="图片 1">
            <a:extLst>
              <a:ext uri="{FF2B5EF4-FFF2-40B4-BE49-F238E27FC236}">
                <a16:creationId xmlns:a16="http://schemas.microsoft.com/office/drawing/2014/main" id="{73C69687-52D5-4903-98A3-ED4053465F07}"/>
              </a:ext>
            </a:extLst>
          </p:cNvPr>
          <p:cNvPicPr>
            <a:picLocks noChangeAspect="1"/>
          </p:cNvPicPr>
          <p:nvPr/>
        </p:nvPicPr>
        <p:blipFill>
          <a:blip r:embed="rId3"/>
          <a:stretch>
            <a:fillRect/>
          </a:stretch>
        </p:blipFill>
        <p:spPr>
          <a:xfrm>
            <a:off x="3516538" y="3607414"/>
            <a:ext cx="4451695" cy="2799411"/>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4198393"/>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路径的绘制与编辑是矢量图形设计的基础。路径由锚点和连接这些锚点的线段（或曲线）组成，它们构成了图形的基本框架和形状。通过精确控制路径的锚点、线段和曲线，设计师可以创建出各种复杂的矢量图形。</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．绘制线段和网格</a:t>
            </a:r>
          </a:p>
          <a:p>
            <a:pPr marL="285750" indent="457200">
              <a:lnSpc>
                <a:spcPct val="150000"/>
              </a:lnSpc>
            </a:pPr>
            <a:r>
              <a:rPr lang="zh-CN" altLang="en-US" dirty="0">
                <a:latin typeface="微软雅黑" panose="020B0503020204020204" pitchFamily="34" charset="-122"/>
                <a:ea typeface="微软雅黑" panose="020B0503020204020204" pitchFamily="34" charset="-122"/>
              </a:rPr>
              <a:t>使用直线段工具、弧形工具以及矩形网格工具以创建出线段组成的各种图形，在此主要将介绍绘制直线、曲线以及网格。</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）绘制直线</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）绘制曲线</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）绘制网格</a:t>
            </a:r>
          </a:p>
          <a:p>
            <a:pPr marL="285750"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065BCAA3-F814-40C1-8E7D-C7EDC57B7197}"/>
              </a:ext>
            </a:extLst>
          </p:cNvPr>
          <p:cNvPicPr>
            <a:picLocks noChangeAspect="1"/>
          </p:cNvPicPr>
          <p:nvPr/>
        </p:nvPicPr>
        <p:blipFill>
          <a:blip r:embed="rId3"/>
          <a:stretch>
            <a:fillRect/>
          </a:stretch>
        </p:blipFill>
        <p:spPr>
          <a:xfrm>
            <a:off x="3168756" y="4539112"/>
            <a:ext cx="5172456" cy="1589532"/>
          </a:xfrm>
          <a:prstGeom prst="rect">
            <a:avLst/>
          </a:prstGeom>
        </p:spPr>
      </p:pic>
      <p:pic>
        <p:nvPicPr>
          <p:cNvPr id="3" name="图片 2">
            <a:extLst>
              <a:ext uri="{FF2B5EF4-FFF2-40B4-BE49-F238E27FC236}">
                <a16:creationId xmlns:a16="http://schemas.microsoft.com/office/drawing/2014/main" id="{BAC93861-220C-42D8-BF4C-39DC3949AB86}"/>
              </a:ext>
            </a:extLst>
          </p:cNvPr>
          <p:cNvPicPr>
            <a:picLocks noChangeAspect="1"/>
          </p:cNvPicPr>
          <p:nvPr/>
        </p:nvPicPr>
        <p:blipFill>
          <a:blip r:embed="rId4"/>
          <a:stretch>
            <a:fillRect/>
          </a:stretch>
        </p:blipFill>
        <p:spPr>
          <a:xfrm>
            <a:off x="6763480" y="4440052"/>
            <a:ext cx="5172456" cy="1787652"/>
          </a:xfrm>
          <a:prstGeom prst="rect">
            <a:avLst/>
          </a:prstGeom>
        </p:spPr>
      </p:pic>
    </p:spTree>
    <p:extLst>
      <p:ext uri="{BB962C8B-B14F-4D97-AF65-F5344CB8AC3E}">
        <p14:creationId xmlns:p14="http://schemas.microsoft.com/office/powerpoint/2010/main" val="34495886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2120902"/>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．绘制路径</a:t>
            </a:r>
          </a:p>
          <a:p>
            <a:pPr marL="285750" indent="457200">
              <a:lnSpc>
                <a:spcPct val="150000"/>
              </a:lnSpc>
            </a:pPr>
            <a:r>
              <a:rPr lang="zh-CN" altLang="en-US" dirty="0">
                <a:latin typeface="微软雅黑" panose="020B0503020204020204" pitchFamily="34" charset="-122"/>
                <a:ea typeface="微软雅黑" panose="020B0503020204020204" pitchFamily="34" charset="-122"/>
              </a:rPr>
              <a:t>路径是</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中非常重要的概念，它由锚点和线段组成，用于定义图形的轮廓。使用钢笔工具以及曲率工具可以创建直线和曲线路径。</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）钢笔工具</a:t>
            </a:r>
          </a:p>
          <a:p>
            <a:pPr marL="285750" indent="457200">
              <a:lnSpc>
                <a:spcPct val="150000"/>
              </a:lnSpc>
            </a:pPr>
            <a:r>
              <a:rPr lang="zh-CN" altLang="en-US" dirty="0">
                <a:latin typeface="微软雅黑" panose="020B0503020204020204" pitchFamily="34" charset="-122"/>
                <a:ea typeface="微软雅黑" panose="020B0503020204020204" pitchFamily="34" charset="-122"/>
              </a:rPr>
              <a:t>钢笔工具可以使用锚点和手柄精确创建路径。</a:t>
            </a:r>
          </a:p>
        </p:txBody>
      </p:sp>
      <p:pic>
        <p:nvPicPr>
          <p:cNvPr id="5" name="图片 4">
            <a:extLst>
              <a:ext uri="{FF2B5EF4-FFF2-40B4-BE49-F238E27FC236}">
                <a16:creationId xmlns:a16="http://schemas.microsoft.com/office/drawing/2014/main" id="{85CFBE2C-B344-42CA-838D-32E83B240AC7}"/>
              </a:ext>
            </a:extLst>
          </p:cNvPr>
          <p:cNvPicPr>
            <a:picLocks noChangeAspect="1"/>
          </p:cNvPicPr>
          <p:nvPr/>
        </p:nvPicPr>
        <p:blipFill>
          <a:blip r:embed="rId3"/>
          <a:stretch>
            <a:fillRect/>
          </a:stretch>
        </p:blipFill>
        <p:spPr>
          <a:xfrm>
            <a:off x="2580381" y="3940320"/>
            <a:ext cx="7274901" cy="2235628"/>
          </a:xfrm>
          <a:prstGeom prst="rect">
            <a:avLst/>
          </a:prstGeom>
        </p:spPr>
      </p:pic>
    </p:spTree>
    <p:extLst>
      <p:ext uri="{BB962C8B-B14F-4D97-AF65-F5344CB8AC3E}">
        <p14:creationId xmlns:p14="http://schemas.microsoft.com/office/powerpoint/2010/main" val="19572494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）曲率工具</a:t>
            </a:r>
          </a:p>
          <a:p>
            <a:pPr marL="285750" indent="457200">
              <a:lnSpc>
                <a:spcPct val="150000"/>
              </a:lnSpc>
            </a:pPr>
            <a:r>
              <a:rPr lang="zh-CN" altLang="en-US">
                <a:latin typeface="微软雅黑" panose="020B0503020204020204" pitchFamily="34" charset="-122"/>
                <a:ea typeface="微软雅黑" panose="020B0503020204020204" pitchFamily="34" charset="-122"/>
              </a:rPr>
              <a:t>曲率工具可以轻松创建并编辑曲线和直线。</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CAAB9575-AE25-4699-AFBF-165F41A41F3D}"/>
              </a:ext>
            </a:extLst>
          </p:cNvPr>
          <p:cNvPicPr>
            <a:picLocks noChangeAspect="1"/>
          </p:cNvPicPr>
          <p:nvPr/>
        </p:nvPicPr>
        <p:blipFill>
          <a:blip r:embed="rId3"/>
          <a:stretch>
            <a:fillRect/>
          </a:stretch>
        </p:blipFill>
        <p:spPr>
          <a:xfrm>
            <a:off x="1509278" y="2951659"/>
            <a:ext cx="8496194" cy="2610940"/>
          </a:xfrm>
          <a:prstGeom prst="rect">
            <a:avLst/>
          </a:prstGeom>
        </p:spPr>
      </p:pic>
    </p:spTree>
    <p:extLst>
      <p:ext uri="{BB962C8B-B14F-4D97-AF65-F5344CB8AC3E}">
        <p14:creationId xmlns:p14="http://schemas.microsoft.com/office/powerpoint/2010/main" val="33452198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）画笔工具</a:t>
            </a:r>
          </a:p>
          <a:p>
            <a:pPr marL="285750" indent="457200">
              <a:lnSpc>
                <a:spcPct val="150000"/>
              </a:lnSpc>
            </a:pPr>
            <a:r>
              <a:rPr lang="zh-CN" altLang="en-US">
                <a:latin typeface="微软雅黑" panose="020B0503020204020204" pitchFamily="34" charset="-122"/>
                <a:ea typeface="微软雅黑" panose="020B0503020204020204" pitchFamily="34" charset="-122"/>
              </a:rPr>
              <a:t>画笔工具可以在应用画笔描边的情况下绘制自由路径。</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3D43559-96D8-49D1-82D7-02949B5B8A64}"/>
              </a:ext>
            </a:extLst>
          </p:cNvPr>
          <p:cNvPicPr>
            <a:picLocks noChangeAspect="1"/>
          </p:cNvPicPr>
          <p:nvPr/>
        </p:nvPicPr>
        <p:blipFill>
          <a:blip r:embed="rId3"/>
          <a:stretch>
            <a:fillRect/>
          </a:stretch>
        </p:blipFill>
        <p:spPr>
          <a:xfrm>
            <a:off x="1351188" y="3102583"/>
            <a:ext cx="8496194" cy="2610940"/>
          </a:xfrm>
          <a:prstGeom prst="rect">
            <a:avLst/>
          </a:prstGeom>
        </p:spPr>
      </p:pic>
    </p:spTree>
    <p:extLst>
      <p:ext uri="{BB962C8B-B14F-4D97-AF65-F5344CB8AC3E}">
        <p14:creationId xmlns:p14="http://schemas.microsoft.com/office/powerpoint/2010/main" val="23502094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2120902"/>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．绘制几何形状</a:t>
            </a:r>
            <a:endParaRPr lang="en-US" altLang="zh-CN" b="1" dirty="0">
              <a:latin typeface="微软雅黑" panose="020B0503020204020204" pitchFamily="34" charset="-122"/>
              <a:ea typeface="微软雅黑" panose="020B0503020204020204" pitchFamily="34" charset="-122"/>
            </a:endParaRPr>
          </a:p>
          <a:p>
            <a:pPr marL="285750" indent="457200">
              <a:lnSpc>
                <a:spcPct val="150000"/>
              </a:lnSpc>
            </a:pP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提供了多种几何形状工具，如矩形工具、圆角矩形工具、椭圆工具、多边形工具等，用于绘制基本的几何形状。</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）绘制矩形和正方形</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选择“矩形工具” ，直接拖动可绘制自定义大小的矩形。</a:t>
            </a:r>
          </a:p>
        </p:txBody>
      </p:sp>
      <p:pic>
        <p:nvPicPr>
          <p:cNvPr id="2" name="图片 1">
            <a:extLst>
              <a:ext uri="{FF2B5EF4-FFF2-40B4-BE49-F238E27FC236}">
                <a16:creationId xmlns:a16="http://schemas.microsoft.com/office/drawing/2014/main" id="{DD0CDFBA-5F6E-4B97-8094-1FF442B55D31}"/>
              </a:ext>
            </a:extLst>
          </p:cNvPr>
          <p:cNvPicPr>
            <a:picLocks noChangeAspect="1"/>
          </p:cNvPicPr>
          <p:nvPr/>
        </p:nvPicPr>
        <p:blipFill>
          <a:blip r:embed="rId3"/>
          <a:stretch>
            <a:fillRect/>
          </a:stretch>
        </p:blipFill>
        <p:spPr>
          <a:xfrm>
            <a:off x="2835214" y="3940320"/>
            <a:ext cx="7518794" cy="2310578"/>
          </a:xfrm>
          <a:prstGeom prst="rect">
            <a:avLst/>
          </a:prstGeom>
        </p:spPr>
      </p:pic>
    </p:spTree>
    <p:extLst>
      <p:ext uri="{BB962C8B-B14F-4D97-AF65-F5344CB8AC3E}">
        <p14:creationId xmlns:p14="http://schemas.microsoft.com/office/powerpoint/2010/main" val="1799672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）绘制圆角矩形</a:t>
            </a:r>
          </a:p>
          <a:p>
            <a:pPr marL="285750" indent="457200">
              <a:lnSpc>
                <a:spcPct val="150000"/>
              </a:lnSpc>
            </a:pPr>
            <a:r>
              <a:rPr lang="zh-CN" altLang="en-US">
                <a:latin typeface="微软雅黑" panose="020B0503020204020204" pitchFamily="34" charset="-122"/>
                <a:ea typeface="微软雅黑" panose="020B0503020204020204" pitchFamily="34" charset="-122"/>
              </a:rPr>
              <a:t>选择“圆角矩形工具” ，直接拖动可绘制自定义大小的圆角矩形。</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D33729A4-E397-4C03-A631-3E5EAFA77B36}"/>
              </a:ext>
            </a:extLst>
          </p:cNvPr>
          <p:cNvPicPr>
            <a:picLocks noChangeAspect="1"/>
          </p:cNvPicPr>
          <p:nvPr/>
        </p:nvPicPr>
        <p:blipFill>
          <a:blip r:embed="rId3"/>
          <a:stretch>
            <a:fillRect/>
          </a:stretch>
        </p:blipFill>
        <p:spPr>
          <a:xfrm>
            <a:off x="1847903" y="3230766"/>
            <a:ext cx="8496194" cy="2610940"/>
          </a:xfrm>
          <a:prstGeom prst="rect">
            <a:avLst/>
          </a:prstGeom>
        </p:spPr>
      </p:pic>
    </p:spTree>
    <p:extLst>
      <p:ext uri="{BB962C8B-B14F-4D97-AF65-F5344CB8AC3E}">
        <p14:creationId xmlns:p14="http://schemas.microsoft.com/office/powerpoint/2010/main" val="41298726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）绘制椭圆形与圆形</a:t>
            </a:r>
          </a:p>
          <a:p>
            <a:pPr marL="285750" indent="457200">
              <a:lnSpc>
                <a:spcPct val="150000"/>
              </a:lnSpc>
            </a:pPr>
            <a:r>
              <a:rPr lang="zh-CN" altLang="en-US">
                <a:latin typeface="微软雅黑" panose="020B0503020204020204" pitchFamily="34" charset="-122"/>
                <a:ea typeface="微软雅黑" panose="020B0503020204020204" pitchFamily="34" charset="-122"/>
              </a:rPr>
              <a:t>选择“椭圆工具” ，直接拖动可绘制自定义大小的椭圆形，在绘制椭圆形的过程中按住</a:t>
            </a:r>
            <a:r>
              <a:rPr lang="en-US" altLang="zh-CN">
                <a:latin typeface="微软雅黑" panose="020B0503020204020204" pitchFamily="34" charset="-122"/>
                <a:ea typeface="微软雅黑" panose="020B0503020204020204" pitchFamily="34" charset="-122"/>
              </a:rPr>
              <a:t>Shift</a:t>
            </a:r>
            <a:r>
              <a:rPr lang="zh-CN" altLang="en-US">
                <a:latin typeface="微软雅黑" panose="020B0503020204020204" pitchFamily="34" charset="-122"/>
                <a:ea typeface="微软雅黑" panose="020B0503020204020204" pitchFamily="34" charset="-122"/>
              </a:rPr>
              <a:t>键，可以绘制正圆形；按住</a:t>
            </a:r>
            <a:r>
              <a:rPr lang="en-US" altLang="zh-CN">
                <a:latin typeface="微软雅黑" panose="020B0503020204020204" pitchFamily="34" charset="-122"/>
                <a:ea typeface="微软雅黑" panose="020B0503020204020204" pitchFamily="34" charset="-122"/>
              </a:rPr>
              <a:t>Alt+Shift</a:t>
            </a:r>
            <a:r>
              <a:rPr lang="zh-CN" altLang="en-US">
                <a:latin typeface="微软雅黑" panose="020B0503020204020204" pitchFamily="34" charset="-122"/>
                <a:ea typeface="微软雅黑" panose="020B0503020204020204" pitchFamily="34" charset="-122"/>
              </a:rPr>
              <a:t>键，可以绘制以起点为中心的正圆形。</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3BC33C0-1778-4528-BC41-E3057732A021}"/>
              </a:ext>
            </a:extLst>
          </p:cNvPr>
          <p:cNvPicPr>
            <a:picLocks noChangeAspect="1"/>
          </p:cNvPicPr>
          <p:nvPr/>
        </p:nvPicPr>
        <p:blipFill>
          <a:blip r:embed="rId3"/>
          <a:stretch>
            <a:fillRect/>
          </a:stretch>
        </p:blipFill>
        <p:spPr>
          <a:xfrm>
            <a:off x="2610362" y="3499343"/>
            <a:ext cx="8269118" cy="2541158"/>
          </a:xfrm>
          <a:prstGeom prst="rect">
            <a:avLst/>
          </a:prstGeom>
        </p:spPr>
      </p:pic>
    </p:spTree>
    <p:extLst>
      <p:ext uri="{BB962C8B-B14F-4D97-AF65-F5344CB8AC3E}">
        <p14:creationId xmlns:p14="http://schemas.microsoft.com/office/powerpoint/2010/main" val="16603626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）绘制多边形</a:t>
            </a:r>
          </a:p>
          <a:p>
            <a:pPr marL="285750" indent="457200">
              <a:lnSpc>
                <a:spcPct val="150000"/>
              </a:lnSpc>
            </a:pPr>
            <a:r>
              <a:rPr lang="zh-CN" altLang="en-US">
                <a:latin typeface="微软雅黑" panose="020B0503020204020204" pitchFamily="34" charset="-122"/>
                <a:ea typeface="微软雅黑" panose="020B0503020204020204" pitchFamily="34" charset="-122"/>
              </a:rPr>
              <a:t>选择“多边形工具” 在画板上拖动鼠标可绘制不同边数的多边形。</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8A3A205-7D77-4FAD-A0D9-77A567C13659}"/>
              </a:ext>
            </a:extLst>
          </p:cNvPr>
          <p:cNvPicPr>
            <a:picLocks noChangeAspect="1"/>
          </p:cNvPicPr>
          <p:nvPr/>
        </p:nvPicPr>
        <p:blipFill>
          <a:blip r:embed="rId3"/>
          <a:stretch>
            <a:fillRect/>
          </a:stretch>
        </p:blipFill>
        <p:spPr>
          <a:xfrm>
            <a:off x="1188565" y="3035714"/>
            <a:ext cx="9529119" cy="2928365"/>
          </a:xfrm>
          <a:prstGeom prst="rect">
            <a:avLst/>
          </a:prstGeom>
        </p:spPr>
      </p:pic>
    </p:spTree>
    <p:extLst>
      <p:ext uri="{BB962C8B-B14F-4D97-AF65-F5344CB8AC3E}">
        <p14:creationId xmlns:p14="http://schemas.microsoft.com/office/powerpoint/2010/main" val="22449538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5E599D-34DC-41F5-9737-4F56DC98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493229"/>
            <a:ext cx="4140938"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图形图像基础知识</a:t>
            </a:r>
          </a:p>
        </p:txBody>
      </p:sp>
      <p:sp>
        <p:nvSpPr>
          <p:cNvPr id="8" name="Rectangle 18"/>
          <p:cNvSpPr>
            <a:spLocks noChangeArrowheads="1"/>
          </p:cNvSpPr>
          <p:nvPr/>
        </p:nvSpPr>
        <p:spPr bwMode="auto">
          <a:xfrm>
            <a:off x="4313514" y="3202968"/>
            <a:ext cx="562496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图形绘制</a:t>
            </a:r>
          </a:p>
        </p:txBody>
      </p:sp>
      <p:sp>
        <p:nvSpPr>
          <p:cNvPr id="10" name="Rectangle 18">
            <a:extLst>
              <a:ext uri="{FF2B5EF4-FFF2-40B4-BE49-F238E27FC236}">
                <a16:creationId xmlns:a16="http://schemas.microsoft.com/office/drawing/2014/main" id="{CEAF57B6-CAAD-4B71-A6E6-10C1B8A66E48}"/>
              </a:ext>
            </a:extLst>
          </p:cNvPr>
          <p:cNvSpPr>
            <a:spLocks noChangeArrowheads="1"/>
          </p:cNvSpPr>
          <p:nvPr/>
        </p:nvSpPr>
        <p:spPr bwMode="auto">
          <a:xfrm>
            <a:off x="4313514" y="3912708"/>
            <a:ext cx="4620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图像处理</a:t>
            </a:r>
          </a:p>
        </p:txBody>
      </p:sp>
    </p:spTree>
    <p:extLst>
      <p:ext uri="{BB962C8B-B14F-4D97-AF65-F5344CB8AC3E}">
        <p14:creationId xmlns:p14="http://schemas.microsoft.com/office/powerpoint/2010/main" val="32861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基本图形的绘制方法</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2120902"/>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）绘制星形</a:t>
            </a:r>
          </a:p>
          <a:p>
            <a:pPr marL="285750" indent="457200">
              <a:lnSpc>
                <a:spcPct val="150000"/>
              </a:lnSpc>
            </a:pPr>
            <a:r>
              <a:rPr lang="zh-CN" altLang="en-US" dirty="0">
                <a:latin typeface="微软雅黑" panose="020B0503020204020204" pitchFamily="34" charset="-122"/>
                <a:ea typeface="微软雅黑" panose="020B0503020204020204" pitchFamily="34" charset="-122"/>
              </a:rPr>
              <a:t>使用“星形工具” 可以绘制不同形状的星形图形，在页面任意位置单击，弹出“星形”对话框，在“半径</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参数栏中设置所绘制星形图形内侧点到星形中心的距离，“半径</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参数栏中设置所绘制星形图形外侧点到星形中心的距离，“角点数”参数栏中设置所绘制星形图形的角数。</a:t>
            </a:r>
          </a:p>
        </p:txBody>
      </p:sp>
      <p:pic>
        <p:nvPicPr>
          <p:cNvPr id="2" name="图片 1">
            <a:extLst>
              <a:ext uri="{FF2B5EF4-FFF2-40B4-BE49-F238E27FC236}">
                <a16:creationId xmlns:a16="http://schemas.microsoft.com/office/drawing/2014/main" id="{849589BC-A417-4990-A98A-30CDFFA61185}"/>
              </a:ext>
            </a:extLst>
          </p:cNvPr>
          <p:cNvPicPr>
            <a:picLocks noChangeAspect="1"/>
          </p:cNvPicPr>
          <p:nvPr/>
        </p:nvPicPr>
        <p:blipFill>
          <a:blip r:embed="rId3"/>
          <a:stretch>
            <a:fillRect/>
          </a:stretch>
        </p:blipFill>
        <p:spPr>
          <a:xfrm>
            <a:off x="2068317" y="3991546"/>
            <a:ext cx="8055365" cy="2475470"/>
          </a:xfrm>
          <a:prstGeom prst="rect">
            <a:avLst/>
          </a:prstGeom>
        </p:spPr>
      </p:pic>
    </p:spTree>
    <p:extLst>
      <p:ext uri="{BB962C8B-B14F-4D97-AF65-F5344CB8AC3E}">
        <p14:creationId xmlns:p14="http://schemas.microsoft.com/office/powerpoint/2010/main" val="27897718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2536400"/>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中，图形的填充与描边是设计过程中不可或缺的基础操作，它们能够赋予图形丰富的色彩和轮廓效果。</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．吸管工具</a:t>
            </a:r>
          </a:p>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吸管工具不仅可以拾取颜色，还可以拾取对象的属性，并赋予到其它矢量对象上。矢量图形的描边样式、填充颜色、文字对象的字符属性、段落属性；位图中的某种颜色，都可以通过“吸管工具”来实现“复制”相同的样式。</a:t>
            </a:r>
          </a:p>
        </p:txBody>
      </p:sp>
      <p:pic>
        <p:nvPicPr>
          <p:cNvPr id="2" name="图片 1">
            <a:extLst>
              <a:ext uri="{FF2B5EF4-FFF2-40B4-BE49-F238E27FC236}">
                <a16:creationId xmlns:a16="http://schemas.microsoft.com/office/drawing/2014/main" id="{DE655B80-1191-4464-A388-F4CEC8E15755}"/>
              </a:ext>
            </a:extLst>
          </p:cNvPr>
          <p:cNvPicPr>
            <a:picLocks noChangeAspect="1"/>
          </p:cNvPicPr>
          <p:nvPr/>
        </p:nvPicPr>
        <p:blipFill>
          <a:blip r:embed="rId3"/>
          <a:stretch>
            <a:fillRect/>
          </a:stretch>
        </p:blipFill>
        <p:spPr>
          <a:xfrm>
            <a:off x="2985115" y="4507182"/>
            <a:ext cx="6015639" cy="1848648"/>
          </a:xfrm>
          <a:prstGeom prst="rect">
            <a:avLst/>
          </a:prstGeom>
        </p:spPr>
      </p:pic>
    </p:spTree>
    <p:extLst>
      <p:ext uri="{BB962C8B-B14F-4D97-AF65-F5344CB8AC3E}">
        <p14:creationId xmlns:p14="http://schemas.microsoft.com/office/powerpoint/2010/main" val="20880570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2951898"/>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．图形填充</a:t>
            </a:r>
          </a:p>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中，可以使用颜色面板、色板面板、图案面板、渐变工具以及渐变面板够帮助用户轻松实现各种复杂的颜色效果和处理需求。</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）颜色面板</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颜色面板可以为对象填充单色或设置单色描边。</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）色板面板</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色板面板可以为对象填色和描边添加颜色、渐变或图案。</a:t>
            </a:r>
          </a:p>
        </p:txBody>
      </p:sp>
      <p:pic>
        <p:nvPicPr>
          <p:cNvPr id="3" name="图片 2">
            <a:extLst>
              <a:ext uri="{FF2B5EF4-FFF2-40B4-BE49-F238E27FC236}">
                <a16:creationId xmlns:a16="http://schemas.microsoft.com/office/drawing/2014/main" id="{7DDD6FB9-ACC4-46D1-BB3C-F2EA08D8E1C5}"/>
              </a:ext>
            </a:extLst>
          </p:cNvPr>
          <p:cNvPicPr>
            <a:picLocks noChangeAspect="1"/>
          </p:cNvPicPr>
          <p:nvPr/>
        </p:nvPicPr>
        <p:blipFill>
          <a:blip r:embed="rId3"/>
          <a:stretch>
            <a:fillRect/>
          </a:stretch>
        </p:blipFill>
        <p:spPr>
          <a:xfrm>
            <a:off x="2955136" y="4961721"/>
            <a:ext cx="5172456" cy="1391412"/>
          </a:xfrm>
          <a:prstGeom prst="rect">
            <a:avLst/>
          </a:prstGeom>
        </p:spPr>
      </p:pic>
    </p:spTree>
    <p:extLst>
      <p:ext uri="{BB962C8B-B14F-4D97-AF65-F5344CB8AC3E}">
        <p14:creationId xmlns:p14="http://schemas.microsoft.com/office/powerpoint/2010/main" val="322030290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874407"/>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）渐变面板</a:t>
            </a:r>
          </a:p>
          <a:p>
            <a:pPr marL="285750" indent="457200">
              <a:lnSpc>
                <a:spcPct val="150000"/>
              </a:lnSpc>
            </a:pPr>
            <a:r>
              <a:rPr lang="zh-CN" altLang="en-US">
                <a:latin typeface="微软雅黑" panose="020B0503020204020204" pitchFamily="34" charset="-122"/>
                <a:ea typeface="微软雅黑" panose="020B0503020204020204" pitchFamily="34" charset="-122"/>
              </a:rPr>
              <a:t>渐变是两种或多种颜色之间或同一颜色的不同色调之间的逐渐混和。</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D4970BB-AAA2-45E5-B6CD-9B1EA517C8FB}"/>
              </a:ext>
            </a:extLst>
          </p:cNvPr>
          <p:cNvPicPr>
            <a:picLocks noChangeAspect="1"/>
          </p:cNvPicPr>
          <p:nvPr/>
        </p:nvPicPr>
        <p:blipFill>
          <a:blip r:embed="rId3"/>
          <a:stretch>
            <a:fillRect/>
          </a:stretch>
        </p:blipFill>
        <p:spPr>
          <a:xfrm>
            <a:off x="1971061" y="3267474"/>
            <a:ext cx="7964127" cy="2447432"/>
          </a:xfrm>
          <a:prstGeom prst="rect">
            <a:avLst/>
          </a:prstGeom>
        </p:spPr>
      </p:pic>
    </p:spTree>
    <p:extLst>
      <p:ext uri="{BB962C8B-B14F-4D97-AF65-F5344CB8AC3E}">
        <p14:creationId xmlns:p14="http://schemas.microsoft.com/office/powerpoint/2010/main" val="4095686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1705403"/>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）渐变工具</a:t>
            </a:r>
          </a:p>
          <a:p>
            <a:pPr marL="285750" indent="457200">
              <a:lnSpc>
                <a:spcPct val="150000"/>
              </a:lnSpc>
            </a:pPr>
            <a:r>
              <a:rPr lang="zh-CN" altLang="en-US" dirty="0">
                <a:latin typeface="微软雅黑" panose="020B0503020204020204" pitchFamily="34" charset="-122"/>
                <a:ea typeface="微软雅黑" panose="020B0503020204020204" pitchFamily="34" charset="-122"/>
              </a:rPr>
              <a:t>选择“渐变工具” ，即可在该对象上方看到渐变批注者，渐变标注者是一个滑块，该滑块会显示起点、终点、中点以及起点和终点对应的两个色标。可以使用渐变批注者修改线性渐变的角度、位置和范围，以及修改径向渐变的焦点、原点和扩展。</a:t>
            </a:r>
          </a:p>
        </p:txBody>
      </p:sp>
      <p:pic>
        <p:nvPicPr>
          <p:cNvPr id="3" name="图片 2">
            <a:extLst>
              <a:ext uri="{FF2B5EF4-FFF2-40B4-BE49-F238E27FC236}">
                <a16:creationId xmlns:a16="http://schemas.microsoft.com/office/drawing/2014/main" id="{9C591780-25F8-44DD-97EC-CB7CB8185FF2}"/>
              </a:ext>
            </a:extLst>
          </p:cNvPr>
          <p:cNvPicPr>
            <a:picLocks noChangeAspect="1"/>
          </p:cNvPicPr>
          <p:nvPr/>
        </p:nvPicPr>
        <p:blipFill>
          <a:blip r:embed="rId3"/>
          <a:stretch>
            <a:fillRect/>
          </a:stretch>
        </p:blipFill>
        <p:spPr>
          <a:xfrm>
            <a:off x="1966690" y="3874141"/>
            <a:ext cx="8695812" cy="2672284"/>
          </a:xfrm>
          <a:prstGeom prst="rect">
            <a:avLst/>
          </a:prstGeom>
        </p:spPr>
      </p:pic>
    </p:spTree>
    <p:extLst>
      <p:ext uri="{BB962C8B-B14F-4D97-AF65-F5344CB8AC3E}">
        <p14:creationId xmlns:p14="http://schemas.microsoft.com/office/powerpoint/2010/main" val="18775274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1705403"/>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）图案面板</a:t>
            </a:r>
          </a:p>
          <a:p>
            <a:pPr marL="285750" indent="457200">
              <a:lnSpc>
                <a:spcPct val="150000"/>
              </a:lnSpc>
            </a:pPr>
            <a:r>
              <a:rPr lang="zh-CN" altLang="en-US" dirty="0">
                <a:latin typeface="微软雅黑" panose="020B0503020204020204" pitchFamily="34" charset="-122"/>
                <a:ea typeface="微软雅黑" panose="020B0503020204020204" pitchFamily="34" charset="-122"/>
              </a:rPr>
              <a:t>除了颜色和渐变填充外，</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软件中还提供了多种图案，以帮助用户制作出更加精美的效果。可以通过“色板”面板或执行“窗口”→“色板库”→“图案”命令，有基本图形、自然和装饰三大类预设图案。</a:t>
            </a:r>
          </a:p>
        </p:txBody>
      </p:sp>
      <p:pic>
        <p:nvPicPr>
          <p:cNvPr id="2" name="图片 1">
            <a:extLst>
              <a:ext uri="{FF2B5EF4-FFF2-40B4-BE49-F238E27FC236}">
                <a16:creationId xmlns:a16="http://schemas.microsoft.com/office/drawing/2014/main" id="{07726CE9-456D-4152-B7CE-6E803DD372D9}"/>
              </a:ext>
            </a:extLst>
          </p:cNvPr>
          <p:cNvPicPr>
            <a:picLocks noChangeAspect="1"/>
          </p:cNvPicPr>
          <p:nvPr/>
        </p:nvPicPr>
        <p:blipFill>
          <a:blip r:embed="rId3"/>
          <a:stretch>
            <a:fillRect/>
          </a:stretch>
        </p:blipFill>
        <p:spPr>
          <a:xfrm>
            <a:off x="1527386" y="4948388"/>
            <a:ext cx="4604575" cy="669303"/>
          </a:xfrm>
          <a:prstGeom prst="rect">
            <a:avLst/>
          </a:prstGeom>
        </p:spPr>
      </p:pic>
      <p:pic>
        <p:nvPicPr>
          <p:cNvPr id="5" name="图片 4">
            <a:extLst>
              <a:ext uri="{FF2B5EF4-FFF2-40B4-BE49-F238E27FC236}">
                <a16:creationId xmlns:a16="http://schemas.microsoft.com/office/drawing/2014/main" id="{CA004E59-2AF0-42D3-8D2E-569C5DB843E5}"/>
              </a:ext>
            </a:extLst>
          </p:cNvPr>
          <p:cNvPicPr>
            <a:picLocks noChangeAspect="1"/>
          </p:cNvPicPr>
          <p:nvPr/>
        </p:nvPicPr>
        <p:blipFill>
          <a:blip r:embed="rId4"/>
          <a:stretch>
            <a:fillRect/>
          </a:stretch>
        </p:blipFill>
        <p:spPr>
          <a:xfrm>
            <a:off x="5362252" y="3897168"/>
            <a:ext cx="6116268" cy="1879572"/>
          </a:xfrm>
          <a:prstGeom prst="rect">
            <a:avLst/>
          </a:prstGeom>
        </p:spPr>
      </p:pic>
    </p:spTree>
    <p:extLst>
      <p:ext uri="{BB962C8B-B14F-4D97-AF65-F5344CB8AC3E}">
        <p14:creationId xmlns:p14="http://schemas.microsoft.com/office/powerpoint/2010/main" val="14283748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1289905"/>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）实时上色工具</a:t>
            </a:r>
          </a:p>
          <a:p>
            <a:pPr marL="285750" indent="457200">
              <a:lnSpc>
                <a:spcPct val="150000"/>
              </a:lnSpc>
            </a:pPr>
            <a:r>
              <a:rPr lang="zh-CN" altLang="en-US">
                <a:latin typeface="微软雅黑" panose="020B0503020204020204" pitchFamily="34" charset="-122"/>
                <a:ea typeface="微软雅黑" panose="020B0503020204020204" pitchFamily="34" charset="-122"/>
              </a:rPr>
              <a:t>实时上色是一种智能填充方式。可以使用不同颜色为每个路径段描边，并使用不同的颜色、图案或渐变填充每个路径。</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CB9B99B-F7DD-49DB-898A-53DAF0CF91BD}"/>
              </a:ext>
            </a:extLst>
          </p:cNvPr>
          <p:cNvPicPr>
            <a:picLocks noChangeAspect="1"/>
          </p:cNvPicPr>
          <p:nvPr/>
        </p:nvPicPr>
        <p:blipFill>
          <a:blip r:embed="rId3"/>
          <a:stretch>
            <a:fillRect/>
          </a:stretch>
        </p:blipFill>
        <p:spPr>
          <a:xfrm>
            <a:off x="2430480" y="3549937"/>
            <a:ext cx="8104478" cy="2490563"/>
          </a:xfrm>
          <a:prstGeom prst="rect">
            <a:avLst/>
          </a:prstGeom>
        </p:spPr>
      </p:pic>
    </p:spTree>
    <p:extLst>
      <p:ext uri="{BB962C8B-B14F-4D97-AF65-F5344CB8AC3E}">
        <p14:creationId xmlns:p14="http://schemas.microsoft.com/office/powerpoint/2010/main" val="15609806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1705403"/>
          </a:xfrm>
          <a:prstGeom prst="rect">
            <a:avLst/>
          </a:prstGeom>
          <a:noFill/>
        </p:spPr>
        <p:txBody>
          <a:bodyPr wrap="square" rtlCol="0">
            <a:spAutoFit/>
          </a:bodyPr>
          <a:lstStyle/>
          <a:p>
            <a:pPr marL="285750"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7</a:t>
            </a:r>
            <a:r>
              <a:rPr lang="zh-CN" altLang="en-US">
                <a:latin typeface="微软雅黑" panose="020B0503020204020204" pitchFamily="34" charset="-122"/>
                <a:ea typeface="微软雅黑" panose="020B0503020204020204" pitchFamily="34" charset="-122"/>
              </a:rPr>
              <a:t>）网格填充</a:t>
            </a:r>
          </a:p>
          <a:p>
            <a:pPr marL="285750" indent="457200">
              <a:lnSpc>
                <a:spcPct val="150000"/>
              </a:lnSpc>
            </a:pPr>
            <a:r>
              <a:rPr lang="zh-CN" altLang="en-US">
                <a:latin typeface="微软雅黑" panose="020B0503020204020204" pitchFamily="34" charset="-122"/>
                <a:ea typeface="微软雅黑" panose="020B0503020204020204" pitchFamily="34" charset="-122"/>
              </a:rPr>
              <a:t>网格工具主要通过在图像上创建网格，设置网格点上的颜色，可以沿不同方向顺畅分布且从一点平滑过渡到另一点。通过移动和编辑网格线上的点，可以更改颜色的变化强度，或者更改对象上的着色区域范围。</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EFD1196-64B7-4C72-9190-D49B66964DBC}"/>
              </a:ext>
            </a:extLst>
          </p:cNvPr>
          <p:cNvPicPr>
            <a:picLocks noChangeAspect="1"/>
          </p:cNvPicPr>
          <p:nvPr/>
        </p:nvPicPr>
        <p:blipFill>
          <a:blip r:embed="rId3"/>
          <a:stretch>
            <a:fillRect/>
          </a:stretch>
        </p:blipFill>
        <p:spPr>
          <a:xfrm>
            <a:off x="1395622" y="4098470"/>
            <a:ext cx="5172456" cy="1589532"/>
          </a:xfrm>
          <a:prstGeom prst="rect">
            <a:avLst/>
          </a:prstGeom>
        </p:spPr>
      </p:pic>
      <p:pic>
        <p:nvPicPr>
          <p:cNvPr id="5" name="图片 4">
            <a:extLst>
              <a:ext uri="{FF2B5EF4-FFF2-40B4-BE49-F238E27FC236}">
                <a16:creationId xmlns:a16="http://schemas.microsoft.com/office/drawing/2014/main" id="{39C7EA21-4E9C-44A9-8D94-78C05D36B6E2}"/>
              </a:ext>
            </a:extLst>
          </p:cNvPr>
          <p:cNvPicPr>
            <a:picLocks noChangeAspect="1"/>
          </p:cNvPicPr>
          <p:nvPr/>
        </p:nvPicPr>
        <p:blipFill>
          <a:blip r:embed="rId4"/>
          <a:stretch>
            <a:fillRect/>
          </a:stretch>
        </p:blipFill>
        <p:spPr>
          <a:xfrm>
            <a:off x="5787355" y="4098470"/>
            <a:ext cx="5172456" cy="1589532"/>
          </a:xfrm>
          <a:prstGeom prst="rect">
            <a:avLst/>
          </a:prstGeom>
        </p:spPr>
      </p:pic>
    </p:spTree>
    <p:extLst>
      <p:ext uri="{BB962C8B-B14F-4D97-AF65-F5344CB8AC3E}">
        <p14:creationId xmlns:p14="http://schemas.microsoft.com/office/powerpoint/2010/main" val="16545590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图形的填充与描边设置</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86527" y="1777717"/>
            <a:ext cx="9201657" cy="128990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．图形描边</a:t>
            </a:r>
          </a:p>
          <a:p>
            <a:pPr marL="285750" indent="457200">
              <a:lnSpc>
                <a:spcPct val="150000"/>
              </a:lnSpc>
            </a:pPr>
            <a:r>
              <a:rPr lang="zh-CN" altLang="en-US" dirty="0">
                <a:latin typeface="微软雅黑" panose="020B0503020204020204" pitchFamily="34" charset="-122"/>
                <a:ea typeface="微软雅黑" panose="020B0503020204020204" pitchFamily="34" charset="-122"/>
              </a:rPr>
              <a:t>执行“窗口”→“描边”命令，打开“描边”面板。选中要设置描边的对象，在该面板中设置描边的粗细、端点、边角等参数，即可在图像编辑窗口中观察到效果。</a:t>
            </a:r>
          </a:p>
        </p:txBody>
      </p:sp>
      <p:pic>
        <p:nvPicPr>
          <p:cNvPr id="3" name="图片 2">
            <a:extLst>
              <a:ext uri="{FF2B5EF4-FFF2-40B4-BE49-F238E27FC236}">
                <a16:creationId xmlns:a16="http://schemas.microsoft.com/office/drawing/2014/main" id="{CA974877-04D4-4A0E-9B49-6F0FC4C6A530}"/>
              </a:ext>
            </a:extLst>
          </p:cNvPr>
          <p:cNvPicPr>
            <a:picLocks noChangeAspect="1"/>
          </p:cNvPicPr>
          <p:nvPr/>
        </p:nvPicPr>
        <p:blipFill>
          <a:blip r:embed="rId3"/>
          <a:stretch>
            <a:fillRect/>
          </a:stretch>
        </p:blipFill>
        <p:spPr>
          <a:xfrm>
            <a:off x="1897893" y="3429000"/>
            <a:ext cx="8110463" cy="2492402"/>
          </a:xfrm>
          <a:prstGeom prst="rect">
            <a:avLst/>
          </a:prstGeom>
        </p:spPr>
      </p:pic>
    </p:spTree>
    <p:extLst>
      <p:ext uri="{BB962C8B-B14F-4D97-AF65-F5344CB8AC3E}">
        <p14:creationId xmlns:p14="http://schemas.microsoft.com/office/powerpoint/2010/main" val="127662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图形的组合与布尔运算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50136"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中，图形的组合与布尔运算是构建复杂视觉元素的核心工具，通过基础形状的叠加、剪切或合并，可以高效创作出多样化设计。</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．图形的编组与锁定</a:t>
            </a:r>
          </a:p>
          <a:p>
            <a:pPr indent="457200">
              <a:lnSpc>
                <a:spcPct val="150000"/>
              </a:lnSpc>
            </a:pPr>
            <a:r>
              <a:rPr lang="zh-CN" altLang="en-US" dirty="0">
                <a:latin typeface="微软雅黑" panose="020B0503020204020204" pitchFamily="34" charset="-122"/>
                <a:ea typeface="微软雅黑" panose="020B0503020204020204" pitchFamily="34" charset="-122"/>
              </a:rPr>
              <a:t>对象编组是将多个对象绑定为一个整体，便于统一移动、缩放或变换，同时保留各对象独立编辑的能力。</a:t>
            </a:r>
          </a:p>
        </p:txBody>
      </p:sp>
      <p:pic>
        <p:nvPicPr>
          <p:cNvPr id="2" name="图片 1">
            <a:extLst>
              <a:ext uri="{FF2B5EF4-FFF2-40B4-BE49-F238E27FC236}">
                <a16:creationId xmlns:a16="http://schemas.microsoft.com/office/drawing/2014/main" id="{356E1DEF-FBA9-48FF-B806-8009DC0276D5}"/>
              </a:ext>
            </a:extLst>
          </p:cNvPr>
          <p:cNvPicPr>
            <a:picLocks noChangeAspect="1"/>
          </p:cNvPicPr>
          <p:nvPr/>
        </p:nvPicPr>
        <p:blipFill>
          <a:blip r:embed="rId3"/>
          <a:stretch>
            <a:fillRect/>
          </a:stretch>
        </p:blipFill>
        <p:spPr>
          <a:xfrm>
            <a:off x="263976" y="3931792"/>
            <a:ext cx="6003443" cy="1844900"/>
          </a:xfrm>
          <a:prstGeom prst="rect">
            <a:avLst/>
          </a:prstGeom>
        </p:spPr>
      </p:pic>
      <p:pic>
        <p:nvPicPr>
          <p:cNvPr id="3" name="图片 2">
            <a:extLst>
              <a:ext uri="{FF2B5EF4-FFF2-40B4-BE49-F238E27FC236}">
                <a16:creationId xmlns:a16="http://schemas.microsoft.com/office/drawing/2014/main" id="{C82EB8EE-C2D1-4464-9995-C695AE6804A7}"/>
              </a:ext>
            </a:extLst>
          </p:cNvPr>
          <p:cNvPicPr>
            <a:picLocks noChangeAspect="1"/>
          </p:cNvPicPr>
          <p:nvPr/>
        </p:nvPicPr>
        <p:blipFill>
          <a:blip r:embed="rId4"/>
          <a:stretch>
            <a:fillRect/>
          </a:stretch>
        </p:blipFill>
        <p:spPr>
          <a:xfrm>
            <a:off x="5162382" y="3905056"/>
            <a:ext cx="6003443" cy="1844900"/>
          </a:xfrm>
          <a:prstGeom prst="rect">
            <a:avLst/>
          </a:prstGeom>
        </p:spPr>
      </p:pic>
    </p:spTree>
    <p:extLst>
      <p:ext uri="{BB962C8B-B14F-4D97-AF65-F5344CB8AC3E}">
        <p14:creationId xmlns:p14="http://schemas.microsoft.com/office/powerpoint/2010/main" val="398741159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indent="457200"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本</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模块</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围绕</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图形图像的后期处理展开，先阐述其基础知识，再分别讲解借助</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Illustrator</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进行图形绘制的相关内容，以及利用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Photoshop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处理图像的知识。通过体系化学习，助力读者全面掌握图形图像的处理技巧。</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1083041" y="1623067"/>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图形的组合与布尔运算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50136"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．布尔运算</a:t>
            </a:r>
          </a:p>
          <a:p>
            <a:pPr indent="457200">
              <a:lnSpc>
                <a:spcPct val="150000"/>
              </a:lnSpc>
            </a:pPr>
            <a:r>
              <a:rPr lang="zh-CN" altLang="en-US" dirty="0">
                <a:latin typeface="微软雅黑" panose="020B0503020204020204" pitchFamily="34" charset="-122"/>
                <a:ea typeface="微软雅黑" panose="020B0503020204020204" pitchFamily="34" charset="-122"/>
              </a:rPr>
              <a:t>布尔运算通过数学逻辑（并集、交集、差集等）合并或分割形状，是创建复杂图形的关键工具。在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中，“路径查找器”面板是布尔运算的执行工具。</a:t>
            </a:r>
          </a:p>
        </p:txBody>
      </p:sp>
      <p:pic>
        <p:nvPicPr>
          <p:cNvPr id="5" name="图片 4">
            <a:extLst>
              <a:ext uri="{FF2B5EF4-FFF2-40B4-BE49-F238E27FC236}">
                <a16:creationId xmlns:a16="http://schemas.microsoft.com/office/drawing/2014/main" id="{3632BE11-2FCF-4AD7-99CA-1EBFD600391F}"/>
              </a:ext>
            </a:extLst>
          </p:cNvPr>
          <p:cNvPicPr>
            <a:picLocks noChangeAspect="1"/>
          </p:cNvPicPr>
          <p:nvPr/>
        </p:nvPicPr>
        <p:blipFill>
          <a:blip r:embed="rId3"/>
          <a:stretch>
            <a:fillRect/>
          </a:stretch>
        </p:blipFill>
        <p:spPr>
          <a:xfrm>
            <a:off x="620081" y="3612475"/>
            <a:ext cx="5867000" cy="1802970"/>
          </a:xfrm>
          <a:prstGeom prst="rect">
            <a:avLst/>
          </a:prstGeom>
        </p:spPr>
      </p:pic>
      <p:pic>
        <p:nvPicPr>
          <p:cNvPr id="6" name="图片 5">
            <a:extLst>
              <a:ext uri="{FF2B5EF4-FFF2-40B4-BE49-F238E27FC236}">
                <a16:creationId xmlns:a16="http://schemas.microsoft.com/office/drawing/2014/main" id="{E036B3C6-318F-49A3-9A36-4EFFCDE94C4A}"/>
              </a:ext>
            </a:extLst>
          </p:cNvPr>
          <p:cNvPicPr>
            <a:picLocks noChangeAspect="1"/>
          </p:cNvPicPr>
          <p:nvPr/>
        </p:nvPicPr>
        <p:blipFill>
          <a:blip r:embed="rId4"/>
          <a:stretch>
            <a:fillRect/>
          </a:stretch>
        </p:blipFill>
        <p:spPr>
          <a:xfrm>
            <a:off x="5629675" y="3541814"/>
            <a:ext cx="5867000" cy="1802970"/>
          </a:xfrm>
          <a:prstGeom prst="rect">
            <a:avLst/>
          </a:prstGeom>
        </p:spPr>
      </p:pic>
    </p:spTree>
    <p:extLst>
      <p:ext uri="{BB962C8B-B14F-4D97-AF65-F5344CB8AC3E}">
        <p14:creationId xmlns:p14="http://schemas.microsoft.com/office/powerpoint/2010/main" val="90781928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图形的组合与布尔运算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50136"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．复合路径的创建</a:t>
            </a:r>
          </a:p>
          <a:p>
            <a:pPr indent="457200">
              <a:lnSpc>
                <a:spcPct val="150000"/>
              </a:lnSpc>
            </a:pPr>
            <a:r>
              <a:rPr lang="zh-CN" altLang="en-US" dirty="0">
                <a:latin typeface="微软雅黑" panose="020B0503020204020204" pitchFamily="34" charset="-122"/>
                <a:ea typeface="微软雅黑" panose="020B0503020204020204" pitchFamily="34" charset="-122"/>
              </a:rPr>
              <a:t>复合路径是将多个路径合并为一个对象，其中某些路径区域会变为“透明”（即显示下方内容），形成镂空或环状结构。使用工具绘制并选择需要组合复合路径的形状。</a:t>
            </a:r>
          </a:p>
        </p:txBody>
      </p:sp>
      <p:pic>
        <p:nvPicPr>
          <p:cNvPr id="2" name="图片 1">
            <a:extLst>
              <a:ext uri="{FF2B5EF4-FFF2-40B4-BE49-F238E27FC236}">
                <a16:creationId xmlns:a16="http://schemas.microsoft.com/office/drawing/2014/main" id="{68768A00-C45E-452D-ACE4-D86D769D6126}"/>
              </a:ext>
            </a:extLst>
          </p:cNvPr>
          <p:cNvPicPr>
            <a:picLocks noChangeAspect="1"/>
          </p:cNvPicPr>
          <p:nvPr/>
        </p:nvPicPr>
        <p:blipFill>
          <a:blip r:embed="rId3"/>
          <a:stretch>
            <a:fillRect/>
          </a:stretch>
        </p:blipFill>
        <p:spPr>
          <a:xfrm>
            <a:off x="1840438" y="3267622"/>
            <a:ext cx="8511124" cy="2615528"/>
          </a:xfrm>
          <a:prstGeom prst="rect">
            <a:avLst/>
          </a:prstGeom>
        </p:spPr>
      </p:pic>
    </p:spTree>
    <p:extLst>
      <p:ext uri="{BB962C8B-B14F-4D97-AF65-F5344CB8AC3E}">
        <p14:creationId xmlns:p14="http://schemas.microsoft.com/office/powerpoint/2010/main" val="783851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705403"/>
          </a:xfrm>
          <a:prstGeom prst="rect">
            <a:avLst/>
          </a:prstGeom>
          <a:noFill/>
        </p:spPr>
        <p:txBody>
          <a:bodyPr wrap="square" rtlCol="0">
            <a:spAutoFit/>
          </a:bodyPr>
          <a:lstStyle/>
          <a:p>
            <a:pPr marL="28575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中，图形的变换调整是设计过程中至关重要的操作，它们能够灵活改变图形的形态、位置和比例，为作品的构图和创意实现提供强大支持。</a:t>
            </a:r>
          </a:p>
          <a:p>
            <a:pPr marL="28575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．移动图形对象</a:t>
            </a:r>
          </a:p>
          <a:p>
            <a:pPr marL="285750">
              <a:lnSpc>
                <a:spcPct val="150000"/>
              </a:lnSpc>
            </a:pPr>
            <a:r>
              <a:rPr lang="zh-CN" altLang="en-US" dirty="0">
                <a:latin typeface="微软雅黑" panose="020B0503020204020204" pitchFamily="34" charset="-122"/>
                <a:ea typeface="微软雅黑" panose="020B0503020204020204" pitchFamily="34" charset="-122"/>
              </a:rPr>
              <a:t>选中目标图形对象后，可以根据不同的需要灵活地选择多种方式移动图形对象。</a:t>
            </a:r>
            <a:endParaRPr lang="zh-CN" altLang="en-US" b="1"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6B15AA2-A0B9-4630-B308-530C94BEC18C}"/>
              </a:ext>
            </a:extLst>
          </p:cNvPr>
          <p:cNvPicPr>
            <a:picLocks noChangeAspect="1"/>
          </p:cNvPicPr>
          <p:nvPr/>
        </p:nvPicPr>
        <p:blipFill>
          <a:blip r:embed="rId3"/>
          <a:stretch>
            <a:fillRect/>
          </a:stretch>
        </p:blipFill>
        <p:spPr>
          <a:xfrm>
            <a:off x="1016407" y="3318229"/>
            <a:ext cx="10159186" cy="3121989"/>
          </a:xfrm>
          <a:prstGeom prst="rect">
            <a:avLst/>
          </a:prstGeom>
        </p:spPr>
      </p:pic>
    </p:spTree>
    <p:extLst>
      <p:ext uri="{BB962C8B-B14F-4D97-AF65-F5344CB8AC3E}">
        <p14:creationId xmlns:p14="http://schemas.microsoft.com/office/powerpoint/2010/main" val="31207553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．比例缩放工具</a:t>
            </a:r>
          </a:p>
          <a:p>
            <a:pPr marL="285750" indent="457200">
              <a:lnSpc>
                <a:spcPct val="150000"/>
              </a:lnSpc>
            </a:pPr>
            <a:r>
              <a:rPr lang="zh-CN" altLang="en-US" dirty="0">
                <a:latin typeface="微软雅黑" panose="020B0503020204020204" pitchFamily="34" charset="-122"/>
                <a:ea typeface="微软雅黑" panose="020B0503020204020204" pitchFamily="34" charset="-122"/>
              </a:rPr>
              <a:t>比例缩放工具可以按照一定比例缩放图形对象，从而保持图形对象的原始比例和形状。</a:t>
            </a:r>
            <a:endParaRPr lang="zh-CN" altLang="en-US"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914C1A3-7341-4C91-9E3B-98BB5D7A65B4}"/>
              </a:ext>
            </a:extLst>
          </p:cNvPr>
          <p:cNvPicPr>
            <a:picLocks noChangeAspect="1"/>
          </p:cNvPicPr>
          <p:nvPr/>
        </p:nvPicPr>
        <p:blipFill>
          <a:blip r:embed="rId3"/>
          <a:stretch>
            <a:fillRect/>
          </a:stretch>
        </p:blipFill>
        <p:spPr>
          <a:xfrm>
            <a:off x="1385712" y="3176923"/>
            <a:ext cx="9134826" cy="2807196"/>
          </a:xfrm>
          <a:prstGeom prst="rect">
            <a:avLst/>
          </a:prstGeom>
        </p:spPr>
      </p:pic>
    </p:spTree>
    <p:extLst>
      <p:ext uri="{BB962C8B-B14F-4D97-AF65-F5344CB8AC3E}">
        <p14:creationId xmlns:p14="http://schemas.microsoft.com/office/powerpoint/2010/main" val="383219730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．倾斜工具</a:t>
            </a:r>
          </a:p>
          <a:p>
            <a:pPr marL="285750">
              <a:lnSpc>
                <a:spcPct val="150000"/>
              </a:lnSpc>
            </a:pPr>
            <a:r>
              <a:rPr lang="zh-CN" altLang="en-US" dirty="0">
                <a:latin typeface="微软雅黑" panose="020B0503020204020204" pitchFamily="34" charset="-122"/>
                <a:ea typeface="微软雅黑" panose="020B0503020204020204" pitchFamily="34" charset="-122"/>
              </a:rPr>
              <a:t>倾斜工具可以将图形对象沿水平或垂直方向进行倾斜处理。</a:t>
            </a:r>
          </a:p>
        </p:txBody>
      </p:sp>
      <p:pic>
        <p:nvPicPr>
          <p:cNvPr id="2" name="图片 1">
            <a:extLst>
              <a:ext uri="{FF2B5EF4-FFF2-40B4-BE49-F238E27FC236}">
                <a16:creationId xmlns:a16="http://schemas.microsoft.com/office/drawing/2014/main" id="{7055BC8A-F728-4BB8-924A-48366FB041D3}"/>
              </a:ext>
            </a:extLst>
          </p:cNvPr>
          <p:cNvPicPr>
            <a:picLocks noChangeAspect="1"/>
          </p:cNvPicPr>
          <p:nvPr/>
        </p:nvPicPr>
        <p:blipFill>
          <a:blip r:embed="rId3"/>
          <a:stretch>
            <a:fillRect/>
          </a:stretch>
        </p:blipFill>
        <p:spPr>
          <a:xfrm>
            <a:off x="1385813" y="2923294"/>
            <a:ext cx="9420374" cy="2894947"/>
          </a:xfrm>
          <a:prstGeom prst="rect">
            <a:avLst/>
          </a:prstGeom>
        </p:spPr>
      </p:pic>
    </p:spTree>
    <p:extLst>
      <p:ext uri="{BB962C8B-B14F-4D97-AF65-F5344CB8AC3E}">
        <p14:creationId xmlns:p14="http://schemas.microsoft.com/office/powerpoint/2010/main" val="30000935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．旋转工具</a:t>
            </a:r>
          </a:p>
          <a:p>
            <a:pPr marL="285750">
              <a:lnSpc>
                <a:spcPct val="150000"/>
              </a:lnSpc>
            </a:pPr>
            <a:r>
              <a:rPr lang="zh-CN" altLang="en-US" dirty="0">
                <a:latin typeface="微软雅黑" panose="020B0503020204020204" pitchFamily="34" charset="-122"/>
                <a:ea typeface="微软雅黑" panose="020B0503020204020204" pitchFamily="34" charset="-122"/>
              </a:rPr>
              <a:t>旋转工具以图形对象的中心点为轴心进行旋转操作。</a:t>
            </a:r>
          </a:p>
        </p:txBody>
      </p:sp>
      <p:pic>
        <p:nvPicPr>
          <p:cNvPr id="3" name="图片 2">
            <a:extLst>
              <a:ext uri="{FF2B5EF4-FFF2-40B4-BE49-F238E27FC236}">
                <a16:creationId xmlns:a16="http://schemas.microsoft.com/office/drawing/2014/main" id="{34D60C30-FFA1-4088-B175-B9CA282216D0}"/>
              </a:ext>
            </a:extLst>
          </p:cNvPr>
          <p:cNvPicPr>
            <a:picLocks noChangeAspect="1"/>
          </p:cNvPicPr>
          <p:nvPr/>
        </p:nvPicPr>
        <p:blipFill>
          <a:blip r:embed="rId3"/>
          <a:stretch>
            <a:fillRect/>
          </a:stretch>
        </p:blipFill>
        <p:spPr>
          <a:xfrm>
            <a:off x="1331440" y="3072054"/>
            <a:ext cx="9529119" cy="2928365"/>
          </a:xfrm>
          <a:prstGeom prst="rect">
            <a:avLst/>
          </a:prstGeom>
        </p:spPr>
      </p:pic>
    </p:spTree>
    <p:extLst>
      <p:ext uri="{BB962C8B-B14F-4D97-AF65-F5344CB8AC3E}">
        <p14:creationId xmlns:p14="http://schemas.microsoft.com/office/powerpoint/2010/main" val="267001607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．镜像工具</a:t>
            </a:r>
          </a:p>
          <a:p>
            <a:pPr marL="285750">
              <a:lnSpc>
                <a:spcPct val="150000"/>
              </a:lnSpc>
            </a:pPr>
            <a:r>
              <a:rPr lang="zh-CN" altLang="en-US" dirty="0">
                <a:latin typeface="微软雅黑" panose="020B0503020204020204" pitchFamily="34" charset="-122"/>
                <a:ea typeface="微软雅黑" panose="020B0503020204020204" pitchFamily="34" charset="-122"/>
              </a:rPr>
              <a:t>镜像工具可以使图形对象进行垂直或水平方面的翻转。</a:t>
            </a:r>
          </a:p>
        </p:txBody>
      </p:sp>
      <p:pic>
        <p:nvPicPr>
          <p:cNvPr id="2" name="图片 1">
            <a:extLst>
              <a:ext uri="{FF2B5EF4-FFF2-40B4-BE49-F238E27FC236}">
                <a16:creationId xmlns:a16="http://schemas.microsoft.com/office/drawing/2014/main" id="{EFB8E6F9-8D39-4AF1-8319-E885076F9F31}"/>
              </a:ext>
            </a:extLst>
          </p:cNvPr>
          <p:cNvPicPr>
            <a:picLocks noChangeAspect="1"/>
          </p:cNvPicPr>
          <p:nvPr/>
        </p:nvPicPr>
        <p:blipFill>
          <a:blip r:embed="rId3"/>
          <a:stretch>
            <a:fillRect/>
          </a:stretch>
        </p:blipFill>
        <p:spPr>
          <a:xfrm>
            <a:off x="1875844" y="3145553"/>
            <a:ext cx="8446534" cy="2595679"/>
          </a:xfrm>
          <a:prstGeom prst="rect">
            <a:avLst/>
          </a:prstGeom>
        </p:spPr>
      </p:pic>
    </p:spTree>
    <p:extLst>
      <p:ext uri="{BB962C8B-B14F-4D97-AF65-F5344CB8AC3E}">
        <p14:creationId xmlns:p14="http://schemas.microsoft.com/office/powerpoint/2010/main" val="14485160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874407"/>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．自由变换工具</a:t>
            </a:r>
          </a:p>
          <a:p>
            <a:pPr marL="285750">
              <a:lnSpc>
                <a:spcPct val="150000"/>
              </a:lnSpc>
            </a:pPr>
            <a:r>
              <a:rPr lang="zh-CN" altLang="en-US" dirty="0">
                <a:latin typeface="微软雅黑" panose="020B0503020204020204" pitchFamily="34" charset="-122"/>
                <a:ea typeface="微软雅黑" panose="020B0503020204020204" pitchFamily="34" charset="-122"/>
              </a:rPr>
              <a:t>自由变换工具可以旋转、缩放、倾斜和扭曲图形对象。</a:t>
            </a:r>
          </a:p>
        </p:txBody>
      </p:sp>
      <p:pic>
        <p:nvPicPr>
          <p:cNvPr id="3" name="图片 2">
            <a:extLst>
              <a:ext uri="{FF2B5EF4-FFF2-40B4-BE49-F238E27FC236}">
                <a16:creationId xmlns:a16="http://schemas.microsoft.com/office/drawing/2014/main" id="{2A4DD358-F8EF-4BB0-8DBF-DEC8C9F2B2EB}"/>
              </a:ext>
            </a:extLst>
          </p:cNvPr>
          <p:cNvPicPr>
            <a:picLocks noChangeAspect="1"/>
          </p:cNvPicPr>
          <p:nvPr/>
        </p:nvPicPr>
        <p:blipFill>
          <a:blip r:embed="rId3"/>
          <a:stretch>
            <a:fillRect/>
          </a:stretch>
        </p:blipFill>
        <p:spPr>
          <a:xfrm>
            <a:off x="1336299" y="3177609"/>
            <a:ext cx="8842151" cy="2717255"/>
          </a:xfrm>
          <a:prstGeom prst="rect">
            <a:avLst/>
          </a:prstGeom>
        </p:spPr>
      </p:pic>
    </p:spTree>
    <p:extLst>
      <p:ext uri="{BB962C8B-B14F-4D97-AF65-F5344CB8AC3E}">
        <p14:creationId xmlns:p14="http://schemas.microsoft.com/office/powerpoint/2010/main" val="10049140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．变换面板</a:t>
            </a:r>
          </a:p>
          <a:p>
            <a:pPr marL="285750" indent="457200">
              <a:lnSpc>
                <a:spcPct val="150000"/>
              </a:lnSpc>
            </a:pPr>
            <a:r>
              <a:rPr lang="zh-CN" altLang="en-US" dirty="0">
                <a:latin typeface="微软雅黑" panose="020B0503020204020204" pitchFamily="34" charset="-122"/>
                <a:ea typeface="微软雅黑" panose="020B0503020204020204" pitchFamily="34" charset="-122"/>
              </a:rPr>
              <a:t>“变换”面板显示有关一个或多个选定对象的位置、大小和方向的信息。通过键入新值，可以修改选定对象或其图案填充。还可以更改变换参考点，以及锁定对象比例。</a:t>
            </a:r>
          </a:p>
        </p:txBody>
      </p:sp>
      <p:pic>
        <p:nvPicPr>
          <p:cNvPr id="2" name="图片 1">
            <a:extLst>
              <a:ext uri="{FF2B5EF4-FFF2-40B4-BE49-F238E27FC236}">
                <a16:creationId xmlns:a16="http://schemas.microsoft.com/office/drawing/2014/main" id="{E13C1741-4127-46FF-9081-6867639814CF}"/>
              </a:ext>
            </a:extLst>
          </p:cNvPr>
          <p:cNvPicPr>
            <a:picLocks noChangeAspect="1"/>
          </p:cNvPicPr>
          <p:nvPr/>
        </p:nvPicPr>
        <p:blipFill rotWithShape="1">
          <a:blip r:embed="rId3"/>
          <a:srcRect l="35433" r="16829"/>
          <a:stretch/>
        </p:blipFill>
        <p:spPr>
          <a:xfrm>
            <a:off x="2818150" y="3145554"/>
            <a:ext cx="5343254" cy="3439686"/>
          </a:xfrm>
          <a:prstGeom prst="rect">
            <a:avLst/>
          </a:prstGeom>
        </p:spPr>
      </p:pic>
    </p:spTree>
    <p:extLst>
      <p:ext uri="{BB962C8B-B14F-4D97-AF65-F5344CB8AC3E}">
        <p14:creationId xmlns:p14="http://schemas.microsoft.com/office/powerpoint/2010/main" val="933611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705403"/>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．再次变换</a:t>
            </a:r>
          </a:p>
          <a:p>
            <a:pPr marL="285750" indent="457200">
              <a:lnSpc>
                <a:spcPct val="150000"/>
              </a:lnSpc>
            </a:pPr>
            <a:r>
              <a:rPr lang="zh-CN" altLang="en-US" dirty="0">
                <a:latin typeface="微软雅黑" panose="020B0503020204020204" pitchFamily="34" charset="-122"/>
                <a:ea typeface="微软雅黑" panose="020B0503020204020204" pitchFamily="34" charset="-122"/>
              </a:rPr>
              <a:t>每次进行变换图形对象操作时，系统会自动记录该操作，执行“再次变换”命令，可以以相同的参数进行再次变换。以移动为例，选择矩形，按住</a:t>
            </a:r>
            <a:r>
              <a:rPr lang="en-US" altLang="zh-CN" dirty="0">
                <a:latin typeface="微软雅黑" panose="020B0503020204020204" pitchFamily="34" charset="-122"/>
                <a:ea typeface="微软雅黑" panose="020B0503020204020204" pitchFamily="34" charset="-122"/>
              </a:rPr>
              <a:t>Alt</a:t>
            </a:r>
            <a:r>
              <a:rPr lang="zh-CN" altLang="en-US" dirty="0">
                <a:latin typeface="微软雅黑" panose="020B0503020204020204" pitchFamily="34" charset="-122"/>
                <a:ea typeface="微软雅黑" panose="020B0503020204020204" pitchFamily="34" charset="-122"/>
              </a:rPr>
              <a:t>键移动复制。可一次或多次执行“对象”→“变换”→“再次变换”命令或按</a:t>
            </a:r>
            <a:r>
              <a:rPr lang="en-US" altLang="zh-CN" dirty="0" err="1">
                <a:latin typeface="微软雅黑" panose="020B0503020204020204" pitchFamily="34" charset="-122"/>
                <a:ea typeface="微软雅黑" panose="020B0503020204020204" pitchFamily="34" charset="-122"/>
              </a:rPr>
              <a:t>Ctrl+D</a:t>
            </a:r>
            <a:r>
              <a:rPr lang="zh-CN" altLang="en-US" dirty="0">
                <a:latin typeface="微软雅黑" panose="020B0503020204020204" pitchFamily="34" charset="-122"/>
                <a:ea typeface="微软雅黑" panose="020B0503020204020204" pitchFamily="34" charset="-122"/>
              </a:rPr>
              <a:t>组合键。</a:t>
            </a:r>
          </a:p>
        </p:txBody>
      </p:sp>
      <p:pic>
        <p:nvPicPr>
          <p:cNvPr id="3" name="图片 2">
            <a:extLst>
              <a:ext uri="{FF2B5EF4-FFF2-40B4-BE49-F238E27FC236}">
                <a16:creationId xmlns:a16="http://schemas.microsoft.com/office/drawing/2014/main" id="{8CEB3F8B-CDBE-4183-8E9A-684844E19EC1}"/>
              </a:ext>
            </a:extLst>
          </p:cNvPr>
          <p:cNvPicPr>
            <a:picLocks noChangeAspect="1"/>
          </p:cNvPicPr>
          <p:nvPr/>
        </p:nvPicPr>
        <p:blipFill>
          <a:blip r:embed="rId3"/>
          <a:stretch>
            <a:fillRect/>
          </a:stretch>
        </p:blipFill>
        <p:spPr>
          <a:xfrm>
            <a:off x="1705028" y="3652420"/>
            <a:ext cx="8496194" cy="2610940"/>
          </a:xfrm>
          <a:prstGeom prst="rect">
            <a:avLst/>
          </a:prstGeom>
        </p:spPr>
      </p:pic>
    </p:spTree>
    <p:extLst>
      <p:ext uri="{BB962C8B-B14F-4D97-AF65-F5344CB8AC3E}">
        <p14:creationId xmlns:p14="http://schemas.microsoft.com/office/powerpoint/2010/main" val="4329789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3307602" y="3947311"/>
            <a:ext cx="6061250"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 图形图像基础知识</a:t>
            </a:r>
          </a:p>
        </p:txBody>
      </p:sp>
    </p:spTree>
    <p:extLst>
      <p:ext uri="{BB962C8B-B14F-4D97-AF65-F5344CB8AC3E}">
        <p14:creationId xmlns:p14="http://schemas.microsoft.com/office/powerpoint/2010/main" val="348879451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图形的变换调整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128990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．分别变换</a:t>
            </a:r>
          </a:p>
          <a:p>
            <a:pPr marL="285750" indent="457200">
              <a:lnSpc>
                <a:spcPct val="150000"/>
              </a:lnSpc>
            </a:pPr>
            <a:r>
              <a:rPr lang="zh-CN" altLang="en-US" dirty="0">
                <a:latin typeface="微软雅黑" panose="020B0503020204020204" pitchFamily="34" charset="-122"/>
                <a:ea typeface="微软雅黑" panose="020B0503020204020204" pitchFamily="34" charset="-122"/>
              </a:rPr>
              <a:t>当选择多个图形对象进行变换时，需要执行“分别变换”命令，可以以选中的各个图形对象按照自己的中心点进行变换。</a:t>
            </a:r>
          </a:p>
        </p:txBody>
      </p:sp>
      <p:pic>
        <p:nvPicPr>
          <p:cNvPr id="2" name="图片 1">
            <a:extLst>
              <a:ext uri="{FF2B5EF4-FFF2-40B4-BE49-F238E27FC236}">
                <a16:creationId xmlns:a16="http://schemas.microsoft.com/office/drawing/2014/main" id="{2A36EA3E-639D-4870-8A3B-014E338D40DF}"/>
              </a:ext>
            </a:extLst>
          </p:cNvPr>
          <p:cNvPicPr>
            <a:picLocks noChangeAspect="1"/>
          </p:cNvPicPr>
          <p:nvPr/>
        </p:nvPicPr>
        <p:blipFill>
          <a:blip r:embed="rId3"/>
          <a:stretch>
            <a:fillRect/>
          </a:stretch>
        </p:blipFill>
        <p:spPr>
          <a:xfrm>
            <a:off x="1601756" y="3352475"/>
            <a:ext cx="8988487" cy="2762225"/>
          </a:xfrm>
          <a:prstGeom prst="rect">
            <a:avLst/>
          </a:prstGeom>
        </p:spPr>
      </p:pic>
    </p:spTree>
    <p:extLst>
      <p:ext uri="{BB962C8B-B14F-4D97-AF65-F5344CB8AC3E}">
        <p14:creationId xmlns:p14="http://schemas.microsoft.com/office/powerpoint/2010/main" val="4658142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图形的外观与样式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4613892"/>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中，外观和图形样式是设计过程中不可或缺的元素，它们能够极大地丰富作品的视觉效果和创意表达。</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．外观属性</a:t>
            </a:r>
          </a:p>
          <a:p>
            <a:pPr marL="285750" indent="457200">
              <a:lnSpc>
                <a:spcPct val="150000"/>
              </a:lnSpc>
            </a:pPr>
            <a:r>
              <a:rPr lang="zh-CN" altLang="en-US" dirty="0">
                <a:latin typeface="微软雅黑" panose="020B0503020204020204" pitchFamily="34" charset="-122"/>
                <a:ea typeface="微软雅黑" panose="020B0503020204020204" pitchFamily="34" charset="-122"/>
              </a:rPr>
              <a:t>外观属性是一组在不改变对象基础结构的前提下影响对象外观的属性。</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通过“外观”面板，可以修改对象的现有外观属性，如对象的填色、描边、不透明度以及效果等。</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）更改颜色</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）更改描边参数</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）不透明度</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）效果</a:t>
            </a:r>
          </a:p>
          <a:p>
            <a:pPr marL="285750" indent="457200">
              <a:lnSpc>
                <a:spcPct val="150000"/>
              </a:lnSpc>
            </a:pP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D143F67-60EB-49A2-9526-7E90B90AE0E3}"/>
              </a:ext>
            </a:extLst>
          </p:cNvPr>
          <p:cNvPicPr>
            <a:picLocks noChangeAspect="1"/>
          </p:cNvPicPr>
          <p:nvPr/>
        </p:nvPicPr>
        <p:blipFill>
          <a:blip r:embed="rId3"/>
          <a:stretch>
            <a:fillRect/>
          </a:stretch>
        </p:blipFill>
        <p:spPr>
          <a:xfrm>
            <a:off x="4798926" y="4035945"/>
            <a:ext cx="5172456" cy="1391412"/>
          </a:xfrm>
          <a:prstGeom prst="rect">
            <a:avLst/>
          </a:prstGeom>
        </p:spPr>
      </p:pic>
      <p:pic>
        <p:nvPicPr>
          <p:cNvPr id="3" name="图片 2">
            <a:extLst>
              <a:ext uri="{FF2B5EF4-FFF2-40B4-BE49-F238E27FC236}">
                <a16:creationId xmlns:a16="http://schemas.microsoft.com/office/drawing/2014/main" id="{301F9A67-18B1-4E2D-80BE-823D97DDFAB7}"/>
              </a:ext>
            </a:extLst>
          </p:cNvPr>
          <p:cNvPicPr>
            <a:picLocks noChangeAspect="1"/>
          </p:cNvPicPr>
          <p:nvPr/>
        </p:nvPicPr>
        <p:blipFill>
          <a:blip r:embed="rId4"/>
          <a:stretch>
            <a:fillRect/>
          </a:stretch>
        </p:blipFill>
        <p:spPr>
          <a:xfrm>
            <a:off x="4862624" y="5290644"/>
            <a:ext cx="5172456" cy="1391412"/>
          </a:xfrm>
          <a:prstGeom prst="rect">
            <a:avLst/>
          </a:prstGeom>
        </p:spPr>
      </p:pic>
    </p:spTree>
    <p:extLst>
      <p:ext uri="{BB962C8B-B14F-4D97-AF65-F5344CB8AC3E}">
        <p14:creationId xmlns:p14="http://schemas.microsoft.com/office/powerpoint/2010/main" val="223675304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图形的外观与样式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128990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．图形样式</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图形样式是一组可反复使用的外观属性，可以通过图形样式快速更改对象的外观。应用图形样式进行的所有更改都是完全可逆的。</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E9F67BE-6321-41DC-A149-052E1CB16B6F}"/>
              </a:ext>
            </a:extLst>
          </p:cNvPr>
          <p:cNvPicPr>
            <a:picLocks noChangeAspect="1"/>
          </p:cNvPicPr>
          <p:nvPr/>
        </p:nvPicPr>
        <p:blipFill>
          <a:blip r:embed="rId3"/>
          <a:stretch>
            <a:fillRect/>
          </a:stretch>
        </p:blipFill>
        <p:spPr>
          <a:xfrm>
            <a:off x="1006154" y="3304332"/>
            <a:ext cx="9893941" cy="2661511"/>
          </a:xfrm>
          <a:prstGeom prst="rect">
            <a:avLst/>
          </a:prstGeom>
        </p:spPr>
      </p:pic>
    </p:spTree>
    <p:extLst>
      <p:ext uri="{BB962C8B-B14F-4D97-AF65-F5344CB8AC3E}">
        <p14:creationId xmlns:p14="http://schemas.microsoft.com/office/powerpoint/2010/main" val="65454846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图形的创意应用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2120902"/>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中，可以使用混合图像、剪切蒙版和图像描摹等核心功能，构建起从基础图形到创意视觉的转化通路。</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．混合图像</a:t>
            </a:r>
          </a:p>
          <a:p>
            <a:pPr marL="285750" indent="457200">
              <a:lnSpc>
                <a:spcPct val="150000"/>
              </a:lnSpc>
            </a:pPr>
            <a:r>
              <a:rPr lang="zh-CN" altLang="en-US" dirty="0">
                <a:latin typeface="微软雅黑" panose="020B0503020204020204" pitchFamily="34" charset="-122"/>
                <a:ea typeface="微软雅黑" panose="020B0503020204020204" pitchFamily="34" charset="-122"/>
              </a:rPr>
              <a:t>混合对象可以在一个或多个对象之间创建连续的中间形状或颜色渐变过渡效果。不仅限于形状，还可以用于颜色和透明度等属性的混合。</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B2D70FE-D184-4833-9027-87262459EC10}"/>
              </a:ext>
            </a:extLst>
          </p:cNvPr>
          <p:cNvPicPr>
            <a:picLocks noChangeAspect="1"/>
          </p:cNvPicPr>
          <p:nvPr/>
        </p:nvPicPr>
        <p:blipFill>
          <a:blip r:embed="rId3"/>
          <a:stretch>
            <a:fillRect/>
          </a:stretch>
        </p:blipFill>
        <p:spPr>
          <a:xfrm>
            <a:off x="1142140" y="4172811"/>
            <a:ext cx="5172456" cy="1589532"/>
          </a:xfrm>
          <a:prstGeom prst="rect">
            <a:avLst/>
          </a:prstGeom>
        </p:spPr>
      </p:pic>
      <p:pic>
        <p:nvPicPr>
          <p:cNvPr id="3" name="图片 2">
            <a:extLst>
              <a:ext uri="{FF2B5EF4-FFF2-40B4-BE49-F238E27FC236}">
                <a16:creationId xmlns:a16="http://schemas.microsoft.com/office/drawing/2014/main" id="{FD272D20-B284-44D4-8622-A088DE723218}"/>
              </a:ext>
            </a:extLst>
          </p:cNvPr>
          <p:cNvPicPr>
            <a:picLocks noChangeAspect="1"/>
          </p:cNvPicPr>
          <p:nvPr/>
        </p:nvPicPr>
        <p:blipFill>
          <a:blip r:embed="rId4"/>
          <a:stretch>
            <a:fillRect/>
          </a:stretch>
        </p:blipFill>
        <p:spPr>
          <a:xfrm>
            <a:off x="5847316" y="4172811"/>
            <a:ext cx="5172456" cy="1589532"/>
          </a:xfrm>
          <a:prstGeom prst="rect">
            <a:avLst/>
          </a:prstGeom>
        </p:spPr>
      </p:pic>
    </p:spTree>
    <p:extLst>
      <p:ext uri="{BB962C8B-B14F-4D97-AF65-F5344CB8AC3E}">
        <p14:creationId xmlns:p14="http://schemas.microsoft.com/office/powerpoint/2010/main" val="132039799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图形的创意应用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128990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．剪贴蒙版</a:t>
            </a:r>
          </a:p>
          <a:p>
            <a:pPr marL="285750" indent="457200">
              <a:lnSpc>
                <a:spcPct val="150000"/>
              </a:lnSpc>
            </a:pPr>
            <a:r>
              <a:rPr lang="zh-CN" altLang="en-US" dirty="0">
                <a:latin typeface="微软雅黑" panose="020B0503020204020204" pitchFamily="34" charset="-122"/>
                <a:ea typeface="微软雅黑" panose="020B0503020204020204" pitchFamily="34" charset="-122"/>
              </a:rPr>
              <a:t>剪贴蒙版可以将一个对象的形状或图案限定在另一个对象的范围内，从而实现图形的修饰、填充和遮罩效果。</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F389A1E-2989-4591-A156-11FC0B66F8D7}"/>
              </a:ext>
            </a:extLst>
          </p:cNvPr>
          <p:cNvPicPr>
            <a:picLocks noChangeAspect="1"/>
          </p:cNvPicPr>
          <p:nvPr/>
        </p:nvPicPr>
        <p:blipFill>
          <a:blip r:embed="rId3"/>
          <a:stretch>
            <a:fillRect/>
          </a:stretch>
        </p:blipFill>
        <p:spPr>
          <a:xfrm>
            <a:off x="923544" y="3940320"/>
            <a:ext cx="5172456" cy="1589532"/>
          </a:xfrm>
          <a:prstGeom prst="rect">
            <a:avLst/>
          </a:prstGeom>
        </p:spPr>
      </p:pic>
      <p:pic>
        <p:nvPicPr>
          <p:cNvPr id="6" name="图片 5">
            <a:extLst>
              <a:ext uri="{FF2B5EF4-FFF2-40B4-BE49-F238E27FC236}">
                <a16:creationId xmlns:a16="http://schemas.microsoft.com/office/drawing/2014/main" id="{DC041154-6695-4380-BF88-EE2DC14D08AE}"/>
              </a:ext>
            </a:extLst>
          </p:cNvPr>
          <p:cNvPicPr>
            <a:picLocks noChangeAspect="1"/>
          </p:cNvPicPr>
          <p:nvPr/>
        </p:nvPicPr>
        <p:blipFill>
          <a:blip r:embed="rId4"/>
          <a:stretch>
            <a:fillRect/>
          </a:stretch>
        </p:blipFill>
        <p:spPr>
          <a:xfrm>
            <a:off x="5668356" y="3940320"/>
            <a:ext cx="5172456" cy="1589532"/>
          </a:xfrm>
          <a:prstGeom prst="rect">
            <a:avLst/>
          </a:prstGeom>
        </p:spPr>
      </p:pic>
    </p:spTree>
    <p:extLst>
      <p:ext uri="{BB962C8B-B14F-4D97-AF65-F5344CB8AC3E}">
        <p14:creationId xmlns:p14="http://schemas.microsoft.com/office/powerpoint/2010/main" val="28672481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图形的创意应用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46488" y="1777717"/>
            <a:ext cx="9201657" cy="128990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．图像描摹</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图像描摹可以将位图图像（如</a:t>
            </a:r>
            <a:r>
              <a:rPr lang="en-US" altLang="zh-CN" dirty="0">
                <a:latin typeface="微软雅黑" panose="020B0503020204020204" pitchFamily="34" charset="-122"/>
                <a:ea typeface="微软雅黑" panose="020B0503020204020204" pitchFamily="34" charset="-122"/>
              </a:rPr>
              <a:t>JPEG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PNG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BMP</a:t>
            </a:r>
            <a:r>
              <a:rPr lang="zh-CN" altLang="en-US" dirty="0">
                <a:latin typeface="微软雅黑" panose="020B0503020204020204" pitchFamily="34" charset="-122"/>
                <a:ea typeface="微软雅黑" panose="020B0503020204020204" pitchFamily="34" charset="-122"/>
              </a:rPr>
              <a:t>等格式）自动转换成矢量图形。利用此功能，可以通过描摹现有图稿，轻松地在该图稿基础上绘制新图稿。</a:t>
            </a:r>
          </a:p>
        </p:txBody>
      </p:sp>
      <p:pic>
        <p:nvPicPr>
          <p:cNvPr id="2" name="图片 1">
            <a:extLst>
              <a:ext uri="{FF2B5EF4-FFF2-40B4-BE49-F238E27FC236}">
                <a16:creationId xmlns:a16="http://schemas.microsoft.com/office/drawing/2014/main" id="{3B3BB603-788B-40FC-AB6D-729F241FEDC8}"/>
              </a:ext>
            </a:extLst>
          </p:cNvPr>
          <p:cNvPicPr>
            <a:picLocks noChangeAspect="1"/>
          </p:cNvPicPr>
          <p:nvPr/>
        </p:nvPicPr>
        <p:blipFill>
          <a:blip r:embed="rId3"/>
          <a:stretch>
            <a:fillRect/>
          </a:stretch>
        </p:blipFill>
        <p:spPr>
          <a:xfrm>
            <a:off x="409576" y="3565424"/>
            <a:ext cx="6116447" cy="1879627"/>
          </a:xfrm>
          <a:prstGeom prst="rect">
            <a:avLst/>
          </a:prstGeom>
        </p:spPr>
      </p:pic>
      <p:pic>
        <p:nvPicPr>
          <p:cNvPr id="3" name="图片 2">
            <a:extLst>
              <a:ext uri="{FF2B5EF4-FFF2-40B4-BE49-F238E27FC236}">
                <a16:creationId xmlns:a16="http://schemas.microsoft.com/office/drawing/2014/main" id="{5B6EF945-FC51-4072-B39C-5C0DB4909AB0}"/>
              </a:ext>
            </a:extLst>
          </p:cNvPr>
          <p:cNvPicPr>
            <a:picLocks noChangeAspect="1"/>
          </p:cNvPicPr>
          <p:nvPr/>
        </p:nvPicPr>
        <p:blipFill>
          <a:blip r:embed="rId4"/>
          <a:stretch>
            <a:fillRect/>
          </a:stretch>
        </p:blipFill>
        <p:spPr>
          <a:xfrm>
            <a:off x="5380228" y="3565424"/>
            <a:ext cx="6116447" cy="1879627"/>
          </a:xfrm>
          <a:prstGeom prst="rect">
            <a:avLst/>
          </a:prstGeom>
        </p:spPr>
      </p:pic>
    </p:spTree>
    <p:extLst>
      <p:ext uri="{BB962C8B-B14F-4D97-AF65-F5344CB8AC3E}">
        <p14:creationId xmlns:p14="http://schemas.microsoft.com/office/powerpoint/2010/main" val="10567480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 图像处理</a:t>
            </a:r>
          </a:p>
        </p:txBody>
      </p:sp>
    </p:spTree>
    <p:extLst>
      <p:ext uri="{BB962C8B-B14F-4D97-AF65-F5344CB8AC3E}">
        <p14:creationId xmlns:p14="http://schemas.microsoft.com/office/powerpoint/2010/main" val="1879886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认识图像处理工具</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，全称</a:t>
            </a:r>
            <a:r>
              <a:rPr lang="en-US" altLang="zh-CN" dirty="0">
                <a:latin typeface="微软雅黑" panose="020B0503020204020204" pitchFamily="34" charset="-122"/>
                <a:ea typeface="微软雅黑" panose="020B0503020204020204" pitchFamily="34" charset="-122"/>
              </a:rPr>
              <a:t>Adobe Photoshop</a:t>
            </a:r>
            <a:r>
              <a:rPr lang="zh-CN" altLang="en-US" dirty="0">
                <a:latin typeface="微软雅黑" panose="020B0503020204020204" pitchFamily="34" charset="-122"/>
                <a:ea typeface="微软雅黑" panose="020B0503020204020204" pitchFamily="34" charset="-122"/>
              </a:rPr>
              <a:t>，简称</a:t>
            </a:r>
            <a:r>
              <a:rPr lang="en-US" altLang="zh-CN" dirty="0" err="1">
                <a:latin typeface="微软雅黑" panose="020B0503020204020204" pitchFamily="34" charset="-122"/>
                <a:ea typeface="微软雅黑" panose="020B0503020204020204" pitchFamily="34" charset="-122"/>
              </a:rPr>
              <a:t>ps</a:t>
            </a:r>
            <a:r>
              <a:rPr lang="zh-CN" altLang="en-US" dirty="0">
                <a:latin typeface="微软雅黑" panose="020B0503020204020204" pitchFamily="34" charset="-122"/>
                <a:ea typeface="微软雅黑" panose="020B0503020204020204" pitchFamily="34" charset="-122"/>
              </a:rPr>
              <a:t>，是由</a:t>
            </a:r>
            <a:r>
              <a:rPr lang="en-US" altLang="zh-CN" dirty="0">
                <a:latin typeface="微软雅黑" panose="020B0503020204020204" pitchFamily="34" charset="-122"/>
                <a:ea typeface="微软雅黑" panose="020B0503020204020204" pitchFamily="34" charset="-122"/>
              </a:rPr>
              <a:t>Adobe Systems</a:t>
            </a:r>
            <a:r>
              <a:rPr lang="zh-CN" altLang="en-US" dirty="0">
                <a:latin typeface="微软雅黑" panose="020B0503020204020204" pitchFamily="34" charset="-122"/>
                <a:ea typeface="微软雅黑" panose="020B0503020204020204" pitchFamily="34" charset="-122"/>
              </a:rPr>
              <a:t>开发和发行的一款功能强大的图像编辑软件。启动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，打开任意文件或图像，进入其工作界面。该工作界面主要由菜单栏、选项栏、工具栏、浮动面板、图像编辑窗口、状态栏以及上下文任务栏等。</a:t>
            </a:r>
          </a:p>
        </p:txBody>
      </p:sp>
      <p:pic>
        <p:nvPicPr>
          <p:cNvPr id="2" name="图片 1">
            <a:extLst>
              <a:ext uri="{FF2B5EF4-FFF2-40B4-BE49-F238E27FC236}">
                <a16:creationId xmlns:a16="http://schemas.microsoft.com/office/drawing/2014/main" id="{CEB64F3C-4D02-455F-8ED0-DE1C71D54319}"/>
              </a:ext>
            </a:extLst>
          </p:cNvPr>
          <p:cNvPicPr>
            <a:picLocks noChangeAspect="1"/>
          </p:cNvPicPr>
          <p:nvPr/>
        </p:nvPicPr>
        <p:blipFill>
          <a:blip r:embed="rId3"/>
          <a:stretch>
            <a:fillRect/>
          </a:stretch>
        </p:blipFill>
        <p:spPr>
          <a:xfrm>
            <a:off x="3497998" y="3308234"/>
            <a:ext cx="4804360" cy="3017615"/>
          </a:xfrm>
          <a:prstGeom prst="rect">
            <a:avLst/>
          </a:prstGeom>
        </p:spPr>
      </p:pic>
    </p:spTree>
    <p:extLst>
      <p:ext uri="{BB962C8B-B14F-4D97-AF65-F5344CB8AC3E}">
        <p14:creationId xmlns:p14="http://schemas.microsoft.com/office/powerpoint/2010/main" val="29133639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图像的裁剪、校正</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图像的构图与角度是视觉表达的第一要素。</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的裁剪工具通过智能算法与精准控制，可以帮助用户快速调整画面结构、纠正透视变形，甚至实现创意构图重构。</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．裁剪工具</a:t>
            </a:r>
          </a:p>
          <a:p>
            <a:pPr indent="457200">
              <a:lnSpc>
                <a:spcPct val="150000"/>
              </a:lnSpc>
            </a:pPr>
            <a:r>
              <a:rPr lang="zh-CN" altLang="en-US" dirty="0">
                <a:latin typeface="微软雅黑" panose="020B0503020204020204" pitchFamily="34" charset="-122"/>
                <a:ea typeface="微软雅黑" panose="020B0503020204020204" pitchFamily="34" charset="-122"/>
              </a:rPr>
              <a:t>裁剪工具主要用来调整画布的尺寸与图像中对象的尺寸。裁剪图像是指使用裁剪工具将部分图像剪去，从而实现图像尺寸的改变或者获取操作者需要的图像部分。</a:t>
            </a:r>
          </a:p>
        </p:txBody>
      </p:sp>
      <p:pic>
        <p:nvPicPr>
          <p:cNvPr id="2" name="图片 1">
            <a:extLst>
              <a:ext uri="{FF2B5EF4-FFF2-40B4-BE49-F238E27FC236}">
                <a16:creationId xmlns:a16="http://schemas.microsoft.com/office/drawing/2014/main" id="{A666312D-6CC5-40ED-A800-4A64E820F18C}"/>
              </a:ext>
            </a:extLst>
          </p:cNvPr>
          <p:cNvPicPr>
            <a:picLocks noChangeAspect="1"/>
          </p:cNvPicPr>
          <p:nvPr/>
        </p:nvPicPr>
        <p:blipFill>
          <a:blip r:embed="rId3"/>
          <a:stretch>
            <a:fillRect/>
          </a:stretch>
        </p:blipFill>
        <p:spPr>
          <a:xfrm>
            <a:off x="1047754" y="4456809"/>
            <a:ext cx="9478620" cy="364562"/>
          </a:xfrm>
          <a:prstGeom prst="rect">
            <a:avLst/>
          </a:prstGeom>
        </p:spPr>
      </p:pic>
    </p:spTree>
    <p:extLst>
      <p:ext uri="{BB962C8B-B14F-4D97-AF65-F5344CB8AC3E}">
        <p14:creationId xmlns:p14="http://schemas.microsoft.com/office/powerpoint/2010/main" val="4669263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图像的裁剪、校正</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．透视裁剪工具</a:t>
            </a:r>
          </a:p>
          <a:p>
            <a:pPr indent="457200">
              <a:lnSpc>
                <a:spcPct val="150000"/>
              </a:lnSpc>
            </a:pPr>
            <a:r>
              <a:rPr lang="zh-CN" altLang="en-US" dirty="0">
                <a:latin typeface="微软雅黑" panose="020B0503020204020204" pitchFamily="34" charset="-122"/>
                <a:ea typeface="微软雅黑" panose="020B0503020204020204" pitchFamily="34" charset="-122"/>
              </a:rPr>
              <a:t>透视裁剪工具可以在裁剪时变换图像的透视。选择“透视裁剪工具” ，鼠标变成 形状时，在图像上拖拽裁剪区域绘制透视裁剪框，按</a:t>
            </a:r>
            <a:r>
              <a:rPr lang="en-US" altLang="zh-CN" dirty="0">
                <a:latin typeface="微软雅黑" panose="020B0503020204020204" pitchFamily="34" charset="-122"/>
                <a:ea typeface="微软雅黑" panose="020B0503020204020204" pitchFamily="34" charset="-122"/>
              </a:rPr>
              <a:t>Enter</a:t>
            </a:r>
            <a:r>
              <a:rPr lang="zh-CN" altLang="en-US" dirty="0">
                <a:latin typeface="微软雅黑" panose="020B0503020204020204" pitchFamily="34" charset="-122"/>
                <a:ea typeface="微软雅黑" panose="020B0503020204020204" pitchFamily="34" charset="-122"/>
              </a:rPr>
              <a:t>键完成裁剪。</a:t>
            </a:r>
          </a:p>
        </p:txBody>
      </p:sp>
      <p:pic>
        <p:nvPicPr>
          <p:cNvPr id="3" name="图片 2">
            <a:extLst>
              <a:ext uri="{FF2B5EF4-FFF2-40B4-BE49-F238E27FC236}">
                <a16:creationId xmlns:a16="http://schemas.microsoft.com/office/drawing/2014/main" id="{921A5769-C68E-4ED2-A6DA-80368CB85921}"/>
              </a:ext>
            </a:extLst>
          </p:cNvPr>
          <p:cNvPicPr>
            <a:picLocks noChangeAspect="1"/>
          </p:cNvPicPr>
          <p:nvPr/>
        </p:nvPicPr>
        <p:blipFill>
          <a:blip r:embed="rId3"/>
          <a:stretch>
            <a:fillRect/>
          </a:stretch>
        </p:blipFill>
        <p:spPr>
          <a:xfrm>
            <a:off x="1396158" y="3204165"/>
            <a:ext cx="9963079" cy="3061724"/>
          </a:xfrm>
          <a:prstGeom prst="rect">
            <a:avLst/>
          </a:prstGeom>
        </p:spPr>
      </p:pic>
    </p:spTree>
    <p:extLst>
      <p:ext uri="{BB962C8B-B14F-4D97-AF65-F5344CB8AC3E}">
        <p14:creationId xmlns:p14="http://schemas.microsoft.com/office/powerpoint/2010/main" val="12335703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图形与图像的区别</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4" y="1467026"/>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图形和图像是两类本质不同的视觉元素，其核心区别体现在构成原理、特性及应用场景上。</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．图形</a:t>
            </a:r>
          </a:p>
          <a:p>
            <a:pPr indent="457200">
              <a:lnSpc>
                <a:spcPct val="150000"/>
              </a:lnSpc>
            </a:pPr>
            <a:r>
              <a:rPr lang="zh-CN" altLang="en-US" dirty="0">
                <a:latin typeface="微软雅黑" panose="020B0503020204020204" pitchFamily="34" charset="-122"/>
                <a:ea typeface="微软雅黑" panose="020B0503020204020204" pitchFamily="34" charset="-122"/>
              </a:rPr>
              <a:t>图形由数学公式定义的几何要素（例如由点构成线、由线构成面、由线或点构成曲线等）构成。它通过路径、坐标以及属性（如颜色、填充、描边）来描述对象。从本质上看，图形是一种矢量的、抽象的、可缩放的数学模型，不依赖分辨率。其文件体积较小，适合表现简洁、抽象的图形内容。</a:t>
            </a:r>
          </a:p>
        </p:txBody>
      </p:sp>
      <p:pic>
        <p:nvPicPr>
          <p:cNvPr id="2" name="图片 1">
            <a:extLst>
              <a:ext uri="{FF2B5EF4-FFF2-40B4-BE49-F238E27FC236}">
                <a16:creationId xmlns:a16="http://schemas.microsoft.com/office/drawing/2014/main" id="{49A3614C-5712-443E-8F59-3A5F3D474670}"/>
              </a:ext>
            </a:extLst>
          </p:cNvPr>
          <p:cNvPicPr>
            <a:picLocks noChangeAspect="1"/>
          </p:cNvPicPr>
          <p:nvPr/>
        </p:nvPicPr>
        <p:blipFill>
          <a:blip r:embed="rId3"/>
          <a:stretch>
            <a:fillRect/>
          </a:stretch>
        </p:blipFill>
        <p:spPr>
          <a:xfrm>
            <a:off x="4103227" y="3940320"/>
            <a:ext cx="3745704" cy="2491635"/>
          </a:xfrm>
          <a:prstGeom prst="rect">
            <a:avLst/>
          </a:prstGeom>
        </p:spPr>
      </p:pic>
    </p:spTree>
    <p:extLst>
      <p:ext uri="{BB962C8B-B14F-4D97-AF65-F5344CB8AC3E}">
        <p14:creationId xmlns:p14="http://schemas.microsoft.com/office/powerpoint/2010/main" val="37998119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色彩是图像传递情绪与氛围的核心语言。无论是还原真实色彩、强化视觉对比，还是营造艺术化色调，</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的色彩调整工具均能提供精细化的控制。</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．曲线</a:t>
            </a:r>
          </a:p>
          <a:p>
            <a:pPr indent="457200">
              <a:lnSpc>
                <a:spcPct val="150000"/>
              </a:lnSpc>
            </a:pPr>
            <a:r>
              <a:rPr lang="zh-CN" altLang="en-US" dirty="0">
                <a:latin typeface="微软雅黑" panose="020B0503020204020204" pitchFamily="34" charset="-122"/>
                <a:ea typeface="微软雅黑" panose="020B0503020204020204" pitchFamily="34" charset="-122"/>
              </a:rPr>
              <a:t>曲线的使用不仅可以调整图像整体的色调，还可以精确地控制图像中多个色调区域的明暗度，可以将一幅整体偏暗且模糊的图像变的清晰、色彩鲜明。</a:t>
            </a:r>
          </a:p>
        </p:txBody>
      </p:sp>
      <p:pic>
        <p:nvPicPr>
          <p:cNvPr id="2" name="图片 1">
            <a:extLst>
              <a:ext uri="{FF2B5EF4-FFF2-40B4-BE49-F238E27FC236}">
                <a16:creationId xmlns:a16="http://schemas.microsoft.com/office/drawing/2014/main" id="{1BEB5423-A3D6-4EE5-9040-9B532004AC9A}"/>
              </a:ext>
            </a:extLst>
          </p:cNvPr>
          <p:cNvPicPr>
            <a:picLocks noChangeAspect="1"/>
          </p:cNvPicPr>
          <p:nvPr/>
        </p:nvPicPr>
        <p:blipFill>
          <a:blip r:embed="rId3"/>
          <a:stretch>
            <a:fillRect/>
          </a:stretch>
        </p:blipFill>
        <p:spPr>
          <a:xfrm>
            <a:off x="1975826" y="3965911"/>
            <a:ext cx="7772377" cy="2388506"/>
          </a:xfrm>
          <a:prstGeom prst="rect">
            <a:avLst/>
          </a:prstGeom>
        </p:spPr>
      </p:pic>
    </p:spTree>
    <p:extLst>
      <p:ext uri="{BB962C8B-B14F-4D97-AF65-F5344CB8AC3E}">
        <p14:creationId xmlns:p14="http://schemas.microsoft.com/office/powerpoint/2010/main" val="373388838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．色阶</a:t>
            </a:r>
          </a:p>
          <a:p>
            <a:pPr indent="457200">
              <a:lnSpc>
                <a:spcPct val="150000"/>
              </a:lnSpc>
            </a:pPr>
            <a:r>
              <a:rPr lang="zh-CN" altLang="en-US" dirty="0">
                <a:latin typeface="微软雅黑" panose="020B0503020204020204" pitchFamily="34" charset="-122"/>
                <a:ea typeface="微软雅黑" panose="020B0503020204020204" pitchFamily="34" charset="-122"/>
              </a:rPr>
              <a:t>色阶主要用来调整图像的高光、中间调以及阴影的强度级别，从而校正图像的色调范围和色彩平衡。</a:t>
            </a:r>
          </a:p>
        </p:txBody>
      </p:sp>
      <p:pic>
        <p:nvPicPr>
          <p:cNvPr id="3" name="图片 2">
            <a:extLst>
              <a:ext uri="{FF2B5EF4-FFF2-40B4-BE49-F238E27FC236}">
                <a16:creationId xmlns:a16="http://schemas.microsoft.com/office/drawing/2014/main" id="{2328F353-DF78-4916-AEA0-3DF2634AB863}"/>
              </a:ext>
            </a:extLst>
          </p:cNvPr>
          <p:cNvPicPr>
            <a:picLocks noChangeAspect="1"/>
          </p:cNvPicPr>
          <p:nvPr/>
        </p:nvPicPr>
        <p:blipFill>
          <a:blip r:embed="rId3"/>
          <a:stretch>
            <a:fillRect/>
          </a:stretch>
        </p:blipFill>
        <p:spPr>
          <a:xfrm>
            <a:off x="1308142" y="3178284"/>
            <a:ext cx="9107745" cy="2798874"/>
          </a:xfrm>
          <a:prstGeom prst="rect">
            <a:avLst/>
          </a:prstGeom>
        </p:spPr>
      </p:pic>
    </p:spTree>
    <p:extLst>
      <p:ext uri="{BB962C8B-B14F-4D97-AF65-F5344CB8AC3E}">
        <p14:creationId xmlns:p14="http://schemas.microsoft.com/office/powerpoint/2010/main" val="26440221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．色相</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饱和度</a:t>
            </a:r>
          </a:p>
          <a:p>
            <a:pPr indent="457200">
              <a:lnSpc>
                <a:spcPct val="150000"/>
              </a:lnSpc>
            </a:pPr>
            <a:r>
              <a:rPr lang="zh-CN" altLang="en-US" dirty="0">
                <a:latin typeface="微软雅黑" panose="020B0503020204020204" pitchFamily="34" charset="-122"/>
                <a:ea typeface="微软雅黑" panose="020B0503020204020204" pitchFamily="34" charset="-122"/>
              </a:rPr>
              <a:t>色相</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饱和度主要用于调整图像像素的色相及饱和度，通过对图像的色相、饱和度和亮度进行调整，从而达到改变图像色彩的目的。而且还可以通过给像素定义新的色相和饱和度，实现灰度图像上色的功能，或创作单色调效果。</a:t>
            </a:r>
          </a:p>
        </p:txBody>
      </p:sp>
      <p:pic>
        <p:nvPicPr>
          <p:cNvPr id="2" name="图片 1">
            <a:extLst>
              <a:ext uri="{FF2B5EF4-FFF2-40B4-BE49-F238E27FC236}">
                <a16:creationId xmlns:a16="http://schemas.microsoft.com/office/drawing/2014/main" id="{974B4F39-E190-4CB5-8BA0-2374D4FF2ED1}"/>
              </a:ext>
            </a:extLst>
          </p:cNvPr>
          <p:cNvPicPr>
            <a:picLocks noChangeAspect="1"/>
          </p:cNvPicPr>
          <p:nvPr/>
        </p:nvPicPr>
        <p:blipFill>
          <a:blip r:embed="rId3"/>
          <a:stretch>
            <a:fillRect/>
          </a:stretch>
        </p:blipFill>
        <p:spPr>
          <a:xfrm>
            <a:off x="1290349" y="3341962"/>
            <a:ext cx="9143332" cy="2809810"/>
          </a:xfrm>
          <a:prstGeom prst="rect">
            <a:avLst/>
          </a:prstGeom>
        </p:spPr>
      </p:pic>
    </p:spTree>
    <p:extLst>
      <p:ext uri="{BB962C8B-B14F-4D97-AF65-F5344CB8AC3E}">
        <p14:creationId xmlns:p14="http://schemas.microsoft.com/office/powerpoint/2010/main" val="6771210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．色彩平衡</a:t>
            </a:r>
          </a:p>
          <a:p>
            <a:pPr indent="457200">
              <a:lnSpc>
                <a:spcPct val="150000"/>
              </a:lnSpc>
            </a:pPr>
            <a:r>
              <a:rPr lang="zh-CN" altLang="en-US" dirty="0">
                <a:latin typeface="微软雅黑" panose="020B0503020204020204" pitchFamily="34" charset="-122"/>
                <a:ea typeface="微软雅黑" panose="020B0503020204020204" pitchFamily="34" charset="-122"/>
              </a:rPr>
              <a:t>色彩平衡是指调整图像整体色彩平衡，只作用于复合颜色通道，在彩色图像中改变颜色的混合，用于纠正图像中明显的偏色问题。执行该命令可以在图像原色的基础上根据需要来添加其他颜色，或通过增加某种颜色的补色，以减少该颜色的数量，从而改变图像的色调。</a:t>
            </a:r>
          </a:p>
        </p:txBody>
      </p:sp>
      <p:pic>
        <p:nvPicPr>
          <p:cNvPr id="3" name="图片 2">
            <a:extLst>
              <a:ext uri="{FF2B5EF4-FFF2-40B4-BE49-F238E27FC236}">
                <a16:creationId xmlns:a16="http://schemas.microsoft.com/office/drawing/2014/main" id="{7DB258B7-FE05-44F4-8FCB-5D19AF27C235}"/>
              </a:ext>
            </a:extLst>
          </p:cNvPr>
          <p:cNvPicPr>
            <a:picLocks noChangeAspect="1"/>
          </p:cNvPicPr>
          <p:nvPr/>
        </p:nvPicPr>
        <p:blipFill>
          <a:blip r:embed="rId3"/>
          <a:stretch>
            <a:fillRect/>
          </a:stretch>
        </p:blipFill>
        <p:spPr>
          <a:xfrm>
            <a:off x="2295567" y="3593781"/>
            <a:ext cx="7961807" cy="2446719"/>
          </a:xfrm>
          <a:prstGeom prst="rect">
            <a:avLst/>
          </a:prstGeom>
        </p:spPr>
      </p:pic>
    </p:spTree>
    <p:extLst>
      <p:ext uri="{BB962C8B-B14F-4D97-AF65-F5344CB8AC3E}">
        <p14:creationId xmlns:p14="http://schemas.microsoft.com/office/powerpoint/2010/main" val="29525648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．去色</a:t>
            </a:r>
          </a:p>
          <a:p>
            <a:pPr indent="457200">
              <a:lnSpc>
                <a:spcPct val="150000"/>
              </a:lnSpc>
            </a:pPr>
            <a:r>
              <a:rPr lang="zh-CN" altLang="en-US" dirty="0">
                <a:latin typeface="微软雅黑" panose="020B0503020204020204" pitchFamily="34" charset="-122"/>
                <a:ea typeface="微软雅黑" panose="020B0503020204020204" pitchFamily="34" charset="-122"/>
              </a:rPr>
              <a:t>去色即去掉图像的颜色，将图像中所有颜色的饱和度变为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，使图像显示为灰度，每个像素的亮度值不会改变。</a:t>
            </a:r>
          </a:p>
        </p:txBody>
      </p:sp>
      <p:pic>
        <p:nvPicPr>
          <p:cNvPr id="2" name="图片 1">
            <a:extLst>
              <a:ext uri="{FF2B5EF4-FFF2-40B4-BE49-F238E27FC236}">
                <a16:creationId xmlns:a16="http://schemas.microsoft.com/office/drawing/2014/main" id="{2F0C168C-F058-4E23-B2A8-DAA6A9B94F74}"/>
              </a:ext>
            </a:extLst>
          </p:cNvPr>
          <p:cNvPicPr>
            <a:picLocks noChangeAspect="1"/>
          </p:cNvPicPr>
          <p:nvPr/>
        </p:nvPicPr>
        <p:blipFill>
          <a:blip r:embed="rId3"/>
          <a:stretch>
            <a:fillRect/>
          </a:stretch>
        </p:blipFill>
        <p:spPr>
          <a:xfrm>
            <a:off x="1886517" y="3264126"/>
            <a:ext cx="8418965" cy="2587207"/>
          </a:xfrm>
          <a:prstGeom prst="rect">
            <a:avLst/>
          </a:prstGeom>
        </p:spPr>
      </p:pic>
    </p:spTree>
    <p:extLst>
      <p:ext uri="{BB962C8B-B14F-4D97-AF65-F5344CB8AC3E}">
        <p14:creationId xmlns:p14="http://schemas.microsoft.com/office/powerpoint/2010/main" val="16575831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图像的瑕疵修复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瑕疵修复是图像处理中至关重要的技术环节，其核心目标在于消除图像中的干扰元素或缺陷。</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的修复工具集通过先进的算法实现了高效且无损的编辑效果。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．污点修复画笔工具</a:t>
            </a:r>
          </a:p>
          <a:p>
            <a:pPr indent="457200">
              <a:lnSpc>
                <a:spcPct val="150000"/>
              </a:lnSpc>
            </a:pPr>
            <a:r>
              <a:rPr lang="zh-CN" altLang="en-US" dirty="0">
                <a:latin typeface="微软雅黑" panose="020B0503020204020204" pitchFamily="34" charset="-122"/>
                <a:ea typeface="微软雅黑" panose="020B0503020204020204" pitchFamily="34" charset="-122"/>
              </a:rPr>
              <a:t>污点修复画笔工具是将图像的纹理、光照和阴影等与所修复的图像进行自动匹配。该工具不需要进行取样定义样本，只要确定需要修补的图像的位置，然后在需要修补的位置单击并拖动鼠标，释放鼠标即可修复图像中的污点，快速除去图像中的瑕疵。</a:t>
            </a:r>
          </a:p>
        </p:txBody>
      </p:sp>
      <p:pic>
        <p:nvPicPr>
          <p:cNvPr id="2" name="图片 1">
            <a:extLst>
              <a:ext uri="{FF2B5EF4-FFF2-40B4-BE49-F238E27FC236}">
                <a16:creationId xmlns:a16="http://schemas.microsoft.com/office/drawing/2014/main" id="{A8B8CFD9-0A58-4078-A7C0-3A5557AF39C8}"/>
              </a:ext>
            </a:extLst>
          </p:cNvPr>
          <p:cNvPicPr>
            <a:picLocks noChangeAspect="1"/>
          </p:cNvPicPr>
          <p:nvPr/>
        </p:nvPicPr>
        <p:blipFill>
          <a:blip r:embed="rId3"/>
          <a:stretch>
            <a:fillRect/>
          </a:stretch>
        </p:blipFill>
        <p:spPr>
          <a:xfrm>
            <a:off x="2835215" y="4172959"/>
            <a:ext cx="6908108" cy="2122910"/>
          </a:xfrm>
          <a:prstGeom prst="rect">
            <a:avLst/>
          </a:prstGeom>
        </p:spPr>
      </p:pic>
    </p:spTree>
    <p:extLst>
      <p:ext uri="{BB962C8B-B14F-4D97-AF65-F5344CB8AC3E}">
        <p14:creationId xmlns:p14="http://schemas.microsoft.com/office/powerpoint/2010/main" val="23391740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图像的瑕疵修复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．修复画笔工具</a:t>
            </a:r>
          </a:p>
          <a:p>
            <a:pPr indent="457200">
              <a:lnSpc>
                <a:spcPct val="150000"/>
              </a:lnSpc>
            </a:pPr>
            <a:r>
              <a:rPr lang="zh-CN" altLang="en-US" dirty="0">
                <a:latin typeface="微软雅黑" panose="020B0503020204020204" pitchFamily="34" charset="-122"/>
                <a:ea typeface="微软雅黑" panose="020B0503020204020204" pitchFamily="34" charset="-122"/>
              </a:rPr>
              <a:t>修复画笔工具与污点修复画笔工具相似，最根本的区别在于在使用修复画笔工具前需要指定样本，即在无污点位置进行取样，再用取样点的样本图像来修复图像。修复画笔工具在修复时，在颜色上会与周围颜色进行一次运算，使其更好的与周围融合。</a:t>
            </a:r>
          </a:p>
        </p:txBody>
      </p:sp>
      <p:pic>
        <p:nvPicPr>
          <p:cNvPr id="3" name="图片 2">
            <a:extLst>
              <a:ext uri="{FF2B5EF4-FFF2-40B4-BE49-F238E27FC236}">
                <a16:creationId xmlns:a16="http://schemas.microsoft.com/office/drawing/2014/main" id="{2B71D5E9-8E3A-4457-B5FD-53328EDD4EBB}"/>
              </a:ext>
            </a:extLst>
          </p:cNvPr>
          <p:cNvPicPr>
            <a:picLocks noChangeAspect="1"/>
          </p:cNvPicPr>
          <p:nvPr/>
        </p:nvPicPr>
        <p:blipFill>
          <a:blip r:embed="rId3"/>
          <a:stretch>
            <a:fillRect/>
          </a:stretch>
        </p:blipFill>
        <p:spPr>
          <a:xfrm>
            <a:off x="1370497" y="3516039"/>
            <a:ext cx="8983036" cy="2760550"/>
          </a:xfrm>
          <a:prstGeom prst="rect">
            <a:avLst/>
          </a:prstGeom>
        </p:spPr>
      </p:pic>
    </p:spTree>
    <p:extLst>
      <p:ext uri="{BB962C8B-B14F-4D97-AF65-F5344CB8AC3E}">
        <p14:creationId xmlns:p14="http://schemas.microsoft.com/office/powerpoint/2010/main" val="29878865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图像的瑕疵修复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．修补工具</a:t>
            </a:r>
          </a:p>
          <a:p>
            <a:pPr indent="457200">
              <a:lnSpc>
                <a:spcPct val="150000"/>
              </a:lnSpc>
            </a:pPr>
            <a:r>
              <a:rPr lang="zh-CN" altLang="en-US" dirty="0">
                <a:latin typeface="微软雅黑" panose="020B0503020204020204" pitchFamily="34" charset="-122"/>
                <a:ea typeface="微软雅黑" panose="020B0503020204020204" pitchFamily="34" charset="-122"/>
              </a:rPr>
              <a:t>修补工具和修复画笔工具类似，是使用图像中其他区域或图案中的像素来修复选中的区域。修补工具会将样本像素的纹理、光照和阴影与源像素进行匹配，适用于修复各种类型的图像缺陷，如划痕、污渍、颜色不均等。</a:t>
            </a:r>
          </a:p>
        </p:txBody>
      </p:sp>
      <p:pic>
        <p:nvPicPr>
          <p:cNvPr id="2" name="图片 1">
            <a:extLst>
              <a:ext uri="{FF2B5EF4-FFF2-40B4-BE49-F238E27FC236}">
                <a16:creationId xmlns:a16="http://schemas.microsoft.com/office/drawing/2014/main" id="{93974509-71EC-46F9-AF5B-0C6180F4A31A}"/>
              </a:ext>
            </a:extLst>
          </p:cNvPr>
          <p:cNvPicPr>
            <a:picLocks noChangeAspect="1"/>
          </p:cNvPicPr>
          <p:nvPr/>
        </p:nvPicPr>
        <p:blipFill>
          <a:blip r:embed="rId3"/>
          <a:stretch>
            <a:fillRect/>
          </a:stretch>
        </p:blipFill>
        <p:spPr>
          <a:xfrm>
            <a:off x="1351189" y="3593782"/>
            <a:ext cx="8214788" cy="2524462"/>
          </a:xfrm>
          <a:prstGeom prst="rect">
            <a:avLst/>
          </a:prstGeom>
        </p:spPr>
      </p:pic>
    </p:spTree>
    <p:extLst>
      <p:ext uri="{BB962C8B-B14F-4D97-AF65-F5344CB8AC3E}">
        <p14:creationId xmlns:p14="http://schemas.microsoft.com/office/powerpoint/2010/main" val="24390568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图像的瑕疵修复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．内容感知移动工具</a:t>
            </a:r>
          </a:p>
          <a:p>
            <a:pPr indent="457200">
              <a:lnSpc>
                <a:spcPct val="150000"/>
              </a:lnSpc>
            </a:pPr>
            <a:r>
              <a:rPr lang="zh-CN" altLang="en-US" dirty="0">
                <a:latin typeface="微软雅黑" panose="020B0503020204020204" pitchFamily="34" charset="-122"/>
                <a:ea typeface="微软雅黑" panose="020B0503020204020204" pitchFamily="34" charset="-122"/>
              </a:rPr>
              <a:t>内容识别移动工具可以选择和移动图片的一部分。图像重新组合，留下的空洞使用图片中的匹配元素填充，适用于去除多余物体、调整布局或改变对象的位置等。</a:t>
            </a:r>
          </a:p>
        </p:txBody>
      </p:sp>
      <p:pic>
        <p:nvPicPr>
          <p:cNvPr id="3" name="图片 2">
            <a:extLst>
              <a:ext uri="{FF2B5EF4-FFF2-40B4-BE49-F238E27FC236}">
                <a16:creationId xmlns:a16="http://schemas.microsoft.com/office/drawing/2014/main" id="{633CEEC1-38F0-479C-92BE-BF7B90BF0EE9}"/>
              </a:ext>
            </a:extLst>
          </p:cNvPr>
          <p:cNvPicPr>
            <a:picLocks noChangeAspect="1"/>
          </p:cNvPicPr>
          <p:nvPr/>
        </p:nvPicPr>
        <p:blipFill>
          <a:blip r:embed="rId3"/>
          <a:stretch>
            <a:fillRect/>
          </a:stretch>
        </p:blipFill>
        <p:spPr>
          <a:xfrm>
            <a:off x="898560" y="3134433"/>
            <a:ext cx="8925377" cy="2742831"/>
          </a:xfrm>
          <a:prstGeom prst="rect">
            <a:avLst/>
          </a:prstGeom>
        </p:spPr>
      </p:pic>
    </p:spTree>
    <p:extLst>
      <p:ext uri="{BB962C8B-B14F-4D97-AF65-F5344CB8AC3E}">
        <p14:creationId xmlns:p14="http://schemas.microsoft.com/office/powerpoint/2010/main" val="90831396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图像的瑕疵修复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．仿制图章工具</a:t>
            </a:r>
          </a:p>
          <a:p>
            <a:pPr indent="457200">
              <a:lnSpc>
                <a:spcPct val="150000"/>
              </a:lnSpc>
            </a:pPr>
            <a:r>
              <a:rPr lang="zh-CN" altLang="en-US" dirty="0">
                <a:latin typeface="微软雅黑" panose="020B0503020204020204" pitchFamily="34" charset="-122"/>
                <a:ea typeface="微软雅黑" panose="020B0503020204020204" pitchFamily="34" charset="-122"/>
              </a:rPr>
              <a:t>仿制图章工具的作用是将取样图像应用到其他图像或同一图像的其他位置。仿制图章工具在操作前需要从图像中取样，然后将样本应用到其他图像或同一图像的其他部分。</a:t>
            </a:r>
          </a:p>
        </p:txBody>
      </p:sp>
      <p:pic>
        <p:nvPicPr>
          <p:cNvPr id="2" name="图片 1">
            <a:extLst>
              <a:ext uri="{FF2B5EF4-FFF2-40B4-BE49-F238E27FC236}">
                <a16:creationId xmlns:a16="http://schemas.microsoft.com/office/drawing/2014/main" id="{5DA05142-E79D-4311-8DFD-292E155DBF3D}"/>
              </a:ext>
            </a:extLst>
          </p:cNvPr>
          <p:cNvPicPr>
            <a:picLocks noChangeAspect="1"/>
          </p:cNvPicPr>
          <p:nvPr/>
        </p:nvPicPr>
        <p:blipFill>
          <a:blip r:embed="rId3"/>
          <a:stretch>
            <a:fillRect/>
          </a:stretch>
        </p:blipFill>
        <p:spPr>
          <a:xfrm>
            <a:off x="1122705" y="3137465"/>
            <a:ext cx="8669877" cy="2664314"/>
          </a:xfrm>
          <a:prstGeom prst="rect">
            <a:avLst/>
          </a:prstGeom>
        </p:spPr>
      </p:pic>
    </p:spTree>
    <p:extLst>
      <p:ext uri="{BB962C8B-B14F-4D97-AF65-F5344CB8AC3E}">
        <p14:creationId xmlns:p14="http://schemas.microsoft.com/office/powerpoint/2010/main" val="35544949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图形与图像的区别</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4" y="1467026"/>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．图像</a:t>
            </a:r>
          </a:p>
          <a:p>
            <a:pPr indent="457200">
              <a:lnSpc>
                <a:spcPct val="150000"/>
              </a:lnSpc>
            </a:pPr>
            <a:r>
              <a:rPr lang="zh-CN" altLang="en-US" dirty="0">
                <a:latin typeface="微软雅黑" panose="020B0503020204020204" pitchFamily="34" charset="-122"/>
                <a:ea typeface="微软雅黑" panose="020B0503020204020204" pitchFamily="34" charset="-122"/>
              </a:rPr>
              <a:t>图像由像素矩阵组成，每个像素存储颜色信息（如</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值），通过像素的排列形成视觉内容。从本质上看，图像是离散的、依赖分辨率的像素集合。图像的体积较大，像素数量越多，体积越大，适合表现具有丰富细节、渐变色彩或真实场景的内容。</a:t>
            </a:r>
          </a:p>
        </p:txBody>
      </p:sp>
      <p:pic>
        <p:nvPicPr>
          <p:cNvPr id="3" name="图片 2">
            <a:extLst>
              <a:ext uri="{FF2B5EF4-FFF2-40B4-BE49-F238E27FC236}">
                <a16:creationId xmlns:a16="http://schemas.microsoft.com/office/drawing/2014/main" id="{4303937D-D4B1-41F9-B2C4-4831FDBA1D44}"/>
              </a:ext>
            </a:extLst>
          </p:cNvPr>
          <p:cNvPicPr>
            <a:picLocks noChangeAspect="1"/>
          </p:cNvPicPr>
          <p:nvPr/>
        </p:nvPicPr>
        <p:blipFill>
          <a:blip r:embed="rId3"/>
          <a:stretch>
            <a:fillRect/>
          </a:stretch>
        </p:blipFill>
        <p:spPr>
          <a:xfrm>
            <a:off x="3679814" y="3446621"/>
            <a:ext cx="4364399" cy="2685784"/>
          </a:xfrm>
          <a:prstGeom prst="rect">
            <a:avLst/>
          </a:prstGeom>
        </p:spPr>
      </p:pic>
    </p:spTree>
    <p:extLst>
      <p:ext uri="{BB962C8B-B14F-4D97-AF65-F5344CB8AC3E}">
        <p14:creationId xmlns:p14="http://schemas.microsoft.com/office/powerpoint/2010/main" val="20543076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抠取与替换是图片处理中的常见需求，能够帮助设计师将商品从复杂背景中分离，或替换为更合适的背景。</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．魔棒工具</a:t>
            </a:r>
          </a:p>
          <a:p>
            <a:pPr indent="457200">
              <a:lnSpc>
                <a:spcPct val="150000"/>
              </a:lnSpc>
            </a:pPr>
            <a:r>
              <a:rPr lang="zh-CN" altLang="en-US" dirty="0">
                <a:latin typeface="微软雅黑" panose="020B0503020204020204" pitchFamily="34" charset="-122"/>
                <a:ea typeface="微软雅黑" panose="020B0503020204020204" pitchFamily="34" charset="-122"/>
              </a:rPr>
              <a:t>魔棒工具是根据颜色的色彩范围来确定选区的工具，能够快速选择色彩差异大的图像区域。</a:t>
            </a:r>
          </a:p>
        </p:txBody>
      </p:sp>
      <p:pic>
        <p:nvPicPr>
          <p:cNvPr id="2" name="图片 1">
            <a:extLst>
              <a:ext uri="{FF2B5EF4-FFF2-40B4-BE49-F238E27FC236}">
                <a16:creationId xmlns:a16="http://schemas.microsoft.com/office/drawing/2014/main" id="{5551AA69-873D-4AAA-BA30-7B6031E900D6}"/>
              </a:ext>
            </a:extLst>
          </p:cNvPr>
          <p:cNvPicPr>
            <a:picLocks noChangeAspect="1"/>
          </p:cNvPicPr>
          <p:nvPr/>
        </p:nvPicPr>
        <p:blipFill>
          <a:blip r:embed="rId3"/>
          <a:stretch>
            <a:fillRect/>
          </a:stretch>
        </p:blipFill>
        <p:spPr>
          <a:xfrm>
            <a:off x="2040735" y="3663772"/>
            <a:ext cx="7368111" cy="2546492"/>
          </a:xfrm>
          <a:prstGeom prst="rect">
            <a:avLst/>
          </a:prstGeom>
        </p:spPr>
      </p:pic>
    </p:spTree>
    <p:extLst>
      <p:ext uri="{BB962C8B-B14F-4D97-AF65-F5344CB8AC3E}">
        <p14:creationId xmlns:p14="http://schemas.microsoft.com/office/powerpoint/2010/main" val="14107298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．快速选择工具</a:t>
            </a:r>
          </a:p>
          <a:p>
            <a:pPr indent="457200">
              <a:lnSpc>
                <a:spcPct val="150000"/>
              </a:lnSpc>
            </a:pPr>
            <a:r>
              <a:rPr lang="zh-CN" altLang="en-US" dirty="0">
                <a:latin typeface="微软雅黑" panose="020B0503020204020204" pitchFamily="34" charset="-122"/>
                <a:ea typeface="微软雅黑" panose="020B0503020204020204" pitchFamily="34" charset="-122"/>
              </a:rPr>
              <a:t>快速选择工具可以利用可调整的圆形笔尖根据颜色的差异迅速地绘制出选区。</a:t>
            </a:r>
          </a:p>
        </p:txBody>
      </p:sp>
      <p:pic>
        <p:nvPicPr>
          <p:cNvPr id="3" name="图片 2">
            <a:extLst>
              <a:ext uri="{FF2B5EF4-FFF2-40B4-BE49-F238E27FC236}">
                <a16:creationId xmlns:a16="http://schemas.microsoft.com/office/drawing/2014/main" id="{D6F9E03E-D3FB-49F8-A974-7C8733A5AE2C}"/>
              </a:ext>
            </a:extLst>
          </p:cNvPr>
          <p:cNvPicPr>
            <a:picLocks noChangeAspect="1"/>
          </p:cNvPicPr>
          <p:nvPr/>
        </p:nvPicPr>
        <p:blipFill>
          <a:blip r:embed="rId3"/>
          <a:stretch>
            <a:fillRect/>
          </a:stretch>
        </p:blipFill>
        <p:spPr>
          <a:xfrm>
            <a:off x="1502939" y="3091284"/>
            <a:ext cx="8365689" cy="2891265"/>
          </a:xfrm>
          <a:prstGeom prst="rect">
            <a:avLst/>
          </a:prstGeom>
        </p:spPr>
      </p:pic>
    </p:spTree>
    <p:extLst>
      <p:ext uri="{BB962C8B-B14F-4D97-AF65-F5344CB8AC3E}">
        <p14:creationId xmlns:p14="http://schemas.microsoft.com/office/powerpoint/2010/main" val="8668580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．对象选择工具</a:t>
            </a:r>
          </a:p>
          <a:p>
            <a:pPr indent="457200">
              <a:lnSpc>
                <a:spcPct val="150000"/>
              </a:lnSpc>
            </a:pPr>
            <a:r>
              <a:rPr lang="zh-CN" altLang="en-US" dirty="0">
                <a:latin typeface="微软雅黑" panose="020B0503020204020204" pitchFamily="34" charset="-122"/>
                <a:ea typeface="微软雅黑" panose="020B0503020204020204" pitchFamily="34" charset="-122"/>
              </a:rPr>
              <a:t>对象选择工具适用于处理定义明确对象的区域，可简化在图像中选择单个对象或对象的某个部分的过程。只需在对象周围绘制矩形或套索区域，对象选择工具就会自动选择已定义区域内的对象。</a:t>
            </a:r>
          </a:p>
        </p:txBody>
      </p:sp>
      <p:pic>
        <p:nvPicPr>
          <p:cNvPr id="2" name="图片 1">
            <a:extLst>
              <a:ext uri="{FF2B5EF4-FFF2-40B4-BE49-F238E27FC236}">
                <a16:creationId xmlns:a16="http://schemas.microsoft.com/office/drawing/2014/main" id="{C8C866BA-6AFD-4990-9FAF-82C25F3D369B}"/>
              </a:ext>
            </a:extLst>
          </p:cNvPr>
          <p:cNvPicPr>
            <a:picLocks noChangeAspect="1"/>
          </p:cNvPicPr>
          <p:nvPr/>
        </p:nvPicPr>
        <p:blipFill>
          <a:blip r:embed="rId3"/>
          <a:stretch>
            <a:fillRect/>
          </a:stretch>
        </p:blipFill>
        <p:spPr>
          <a:xfrm>
            <a:off x="1822530" y="3418975"/>
            <a:ext cx="8546940" cy="2953907"/>
          </a:xfrm>
          <a:prstGeom prst="rect">
            <a:avLst/>
          </a:prstGeom>
        </p:spPr>
      </p:pic>
    </p:spTree>
    <p:extLst>
      <p:ext uri="{BB962C8B-B14F-4D97-AF65-F5344CB8AC3E}">
        <p14:creationId xmlns:p14="http://schemas.microsoft.com/office/powerpoint/2010/main" val="19166341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．多边形套索工具</a:t>
            </a:r>
          </a:p>
          <a:p>
            <a:pPr indent="457200">
              <a:lnSpc>
                <a:spcPct val="150000"/>
              </a:lnSpc>
            </a:pPr>
            <a:r>
              <a:rPr lang="zh-CN" altLang="en-US" dirty="0">
                <a:latin typeface="微软雅黑" panose="020B0503020204020204" pitchFamily="34" charset="-122"/>
                <a:ea typeface="微软雅黑" panose="020B0503020204020204" pitchFamily="34" charset="-122"/>
              </a:rPr>
              <a:t>多边形套索工具可以创建具有直线轮廓的多边形选区。</a:t>
            </a:r>
          </a:p>
        </p:txBody>
      </p:sp>
      <p:pic>
        <p:nvPicPr>
          <p:cNvPr id="3" name="图片 2">
            <a:extLst>
              <a:ext uri="{FF2B5EF4-FFF2-40B4-BE49-F238E27FC236}">
                <a16:creationId xmlns:a16="http://schemas.microsoft.com/office/drawing/2014/main" id="{8ED94DE8-7C28-4017-BF8B-07EC372B2E1F}"/>
              </a:ext>
            </a:extLst>
          </p:cNvPr>
          <p:cNvPicPr>
            <a:picLocks noChangeAspect="1"/>
          </p:cNvPicPr>
          <p:nvPr/>
        </p:nvPicPr>
        <p:blipFill>
          <a:blip r:embed="rId3"/>
          <a:stretch>
            <a:fillRect/>
          </a:stretch>
        </p:blipFill>
        <p:spPr>
          <a:xfrm>
            <a:off x="1502939" y="2874496"/>
            <a:ext cx="9095052" cy="3143340"/>
          </a:xfrm>
          <a:prstGeom prst="rect">
            <a:avLst/>
          </a:prstGeom>
        </p:spPr>
      </p:pic>
    </p:spTree>
    <p:extLst>
      <p:ext uri="{BB962C8B-B14F-4D97-AF65-F5344CB8AC3E}">
        <p14:creationId xmlns:p14="http://schemas.microsoft.com/office/powerpoint/2010/main" val="6897249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．磁性套索工具</a:t>
            </a:r>
          </a:p>
          <a:p>
            <a:pPr indent="457200">
              <a:lnSpc>
                <a:spcPct val="150000"/>
              </a:lnSpc>
            </a:pPr>
            <a:r>
              <a:rPr lang="zh-CN" altLang="en-US" dirty="0">
                <a:latin typeface="微软雅黑" panose="020B0503020204020204" pitchFamily="34" charset="-122"/>
                <a:ea typeface="微软雅黑" panose="020B0503020204020204" pitchFamily="34" charset="-122"/>
              </a:rPr>
              <a:t>使用磁性套索工具单击确定选区起始点，沿选区的轨迹拖动鼠标，系统将自动在鼠标移动的轨迹上选择对比度较大的边缘产生节点，可创建出精确的不规则选区。</a:t>
            </a:r>
          </a:p>
        </p:txBody>
      </p:sp>
      <p:pic>
        <p:nvPicPr>
          <p:cNvPr id="2" name="图片 1">
            <a:extLst>
              <a:ext uri="{FF2B5EF4-FFF2-40B4-BE49-F238E27FC236}">
                <a16:creationId xmlns:a16="http://schemas.microsoft.com/office/drawing/2014/main" id="{EB3F64A6-CE74-40CB-9479-EF2DC88EB472}"/>
              </a:ext>
            </a:extLst>
          </p:cNvPr>
          <p:cNvPicPr>
            <a:picLocks noChangeAspect="1"/>
          </p:cNvPicPr>
          <p:nvPr/>
        </p:nvPicPr>
        <p:blipFill>
          <a:blip r:embed="rId3"/>
          <a:stretch>
            <a:fillRect/>
          </a:stretch>
        </p:blipFill>
        <p:spPr>
          <a:xfrm>
            <a:off x="1434989" y="2980453"/>
            <a:ext cx="8854052" cy="3060048"/>
          </a:xfrm>
          <a:prstGeom prst="rect">
            <a:avLst/>
          </a:prstGeom>
        </p:spPr>
      </p:pic>
    </p:spTree>
    <p:extLst>
      <p:ext uri="{BB962C8B-B14F-4D97-AF65-F5344CB8AC3E}">
        <p14:creationId xmlns:p14="http://schemas.microsoft.com/office/powerpoint/2010/main" val="33466694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钢笔工具不仅可以绘制矢量图形，也可以对图像进行扣取。</a:t>
            </a:r>
          </a:p>
        </p:txBody>
      </p:sp>
      <p:pic>
        <p:nvPicPr>
          <p:cNvPr id="3" name="图片 2">
            <a:extLst>
              <a:ext uri="{FF2B5EF4-FFF2-40B4-BE49-F238E27FC236}">
                <a16:creationId xmlns:a16="http://schemas.microsoft.com/office/drawing/2014/main" id="{D01B3CF8-4CA4-48C8-9A1D-F62E6D0F3F85}"/>
              </a:ext>
            </a:extLst>
          </p:cNvPr>
          <p:cNvPicPr>
            <a:picLocks noChangeAspect="1"/>
          </p:cNvPicPr>
          <p:nvPr/>
        </p:nvPicPr>
        <p:blipFill>
          <a:blip r:embed="rId3"/>
          <a:stretch>
            <a:fillRect/>
          </a:stretch>
        </p:blipFill>
        <p:spPr>
          <a:xfrm>
            <a:off x="1228345" y="2874496"/>
            <a:ext cx="8727698" cy="3016379"/>
          </a:xfrm>
          <a:prstGeom prst="rect">
            <a:avLst/>
          </a:prstGeom>
        </p:spPr>
      </p:pic>
    </p:spTree>
    <p:extLst>
      <p:ext uri="{BB962C8B-B14F-4D97-AF65-F5344CB8AC3E}">
        <p14:creationId xmlns:p14="http://schemas.microsoft.com/office/powerpoint/2010/main" val="19322903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．弯度钢笔工具</a:t>
            </a:r>
          </a:p>
          <a:p>
            <a:pPr indent="457200">
              <a:lnSpc>
                <a:spcPct val="150000"/>
              </a:lnSpc>
            </a:pPr>
            <a:r>
              <a:rPr lang="zh-CN" altLang="en-US" dirty="0">
                <a:latin typeface="微软雅黑" panose="020B0503020204020204" pitchFamily="34" charset="-122"/>
                <a:ea typeface="微软雅黑" panose="020B0503020204020204" pitchFamily="34" charset="-122"/>
              </a:rPr>
              <a:t>弯度钢笔工具可以轻松绘制平滑曲线和直线段。</a:t>
            </a:r>
          </a:p>
        </p:txBody>
      </p:sp>
      <p:pic>
        <p:nvPicPr>
          <p:cNvPr id="2" name="图片 1">
            <a:extLst>
              <a:ext uri="{FF2B5EF4-FFF2-40B4-BE49-F238E27FC236}">
                <a16:creationId xmlns:a16="http://schemas.microsoft.com/office/drawing/2014/main" id="{EDBD27B6-7339-4783-98D2-DDEC7649DB4B}"/>
              </a:ext>
            </a:extLst>
          </p:cNvPr>
          <p:cNvPicPr>
            <a:picLocks noChangeAspect="1"/>
          </p:cNvPicPr>
          <p:nvPr/>
        </p:nvPicPr>
        <p:blipFill>
          <a:blip r:embed="rId3"/>
          <a:stretch>
            <a:fillRect/>
          </a:stretch>
        </p:blipFill>
        <p:spPr>
          <a:xfrm>
            <a:off x="991423" y="2874496"/>
            <a:ext cx="9363271" cy="3236039"/>
          </a:xfrm>
          <a:prstGeom prst="rect">
            <a:avLst/>
          </a:prstGeom>
        </p:spPr>
      </p:pic>
    </p:spTree>
    <p:extLst>
      <p:ext uri="{BB962C8B-B14F-4D97-AF65-F5344CB8AC3E}">
        <p14:creationId xmlns:p14="http://schemas.microsoft.com/office/powerpoint/2010/main" val="41881187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．橡皮擦工具</a:t>
            </a:r>
          </a:p>
          <a:p>
            <a:pPr indent="457200">
              <a:lnSpc>
                <a:spcPct val="150000"/>
              </a:lnSpc>
            </a:pPr>
            <a:r>
              <a:rPr lang="zh-CN" altLang="en-US" dirty="0">
                <a:latin typeface="微软雅黑" panose="020B0503020204020204" pitchFamily="34" charset="-122"/>
                <a:ea typeface="微软雅黑" panose="020B0503020204020204" pitchFamily="34" charset="-122"/>
              </a:rPr>
              <a:t>橡皮擦工具组主要包括橡皮擦工具、背景橡皮擦工具和魔术橡皮擦工具，在使用时，可以根据具体需求选择合适的工具并调整相应的参数以达到最佳的擦除效果。</a:t>
            </a:r>
          </a:p>
        </p:txBody>
      </p:sp>
      <p:pic>
        <p:nvPicPr>
          <p:cNvPr id="3" name="图片 2">
            <a:extLst>
              <a:ext uri="{FF2B5EF4-FFF2-40B4-BE49-F238E27FC236}">
                <a16:creationId xmlns:a16="http://schemas.microsoft.com/office/drawing/2014/main" id="{6625E360-7704-4BD1-BE87-988EC2B3FEEF}"/>
              </a:ext>
            </a:extLst>
          </p:cNvPr>
          <p:cNvPicPr>
            <a:picLocks noChangeAspect="1"/>
          </p:cNvPicPr>
          <p:nvPr/>
        </p:nvPicPr>
        <p:blipFill>
          <a:blip r:embed="rId3"/>
          <a:stretch>
            <a:fillRect/>
          </a:stretch>
        </p:blipFill>
        <p:spPr>
          <a:xfrm>
            <a:off x="1381168" y="3204644"/>
            <a:ext cx="8950355" cy="2750507"/>
          </a:xfrm>
          <a:prstGeom prst="rect">
            <a:avLst/>
          </a:prstGeom>
        </p:spPr>
      </p:pic>
    </p:spTree>
    <p:extLst>
      <p:ext uri="{BB962C8B-B14F-4D97-AF65-F5344CB8AC3E}">
        <p14:creationId xmlns:p14="http://schemas.microsoft.com/office/powerpoint/2010/main" val="4012436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．主体</a:t>
            </a:r>
          </a:p>
          <a:p>
            <a:pPr indent="457200">
              <a:lnSpc>
                <a:spcPct val="150000"/>
              </a:lnSpc>
            </a:pPr>
            <a:r>
              <a:rPr lang="zh-CN" altLang="en-US" dirty="0">
                <a:latin typeface="微软雅黑" panose="020B0503020204020204" pitchFamily="34" charset="-122"/>
                <a:ea typeface="微软雅黑" panose="020B0503020204020204" pitchFamily="34" charset="-122"/>
              </a:rPr>
              <a:t>主体命令可自动选择图像中最突出的主体。执行该命令的常见方式有：</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在编辑图像时，执行“选择”→“主体”命令。</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使用对象选择工具、快速选择工具或魔棒工具时，单击选项栏中的“选择主体”按钮。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在“选择并遮住”工作区中单击选项栏中的“选择主体”按钮。</a:t>
            </a:r>
          </a:p>
        </p:txBody>
      </p:sp>
      <p:pic>
        <p:nvPicPr>
          <p:cNvPr id="2" name="图片 1">
            <a:extLst>
              <a:ext uri="{FF2B5EF4-FFF2-40B4-BE49-F238E27FC236}">
                <a16:creationId xmlns:a16="http://schemas.microsoft.com/office/drawing/2014/main" id="{8EDEB2F5-3D0D-4059-B5D7-0CCECC742777}"/>
              </a:ext>
            </a:extLst>
          </p:cNvPr>
          <p:cNvPicPr>
            <a:picLocks noChangeAspect="1"/>
          </p:cNvPicPr>
          <p:nvPr/>
        </p:nvPicPr>
        <p:blipFill>
          <a:blip r:embed="rId3"/>
          <a:stretch>
            <a:fillRect/>
          </a:stretch>
        </p:blipFill>
        <p:spPr>
          <a:xfrm>
            <a:off x="1502939" y="3876601"/>
            <a:ext cx="7772541" cy="2686267"/>
          </a:xfrm>
          <a:prstGeom prst="rect">
            <a:avLst/>
          </a:prstGeom>
        </p:spPr>
      </p:pic>
    </p:spTree>
    <p:extLst>
      <p:ext uri="{BB962C8B-B14F-4D97-AF65-F5344CB8AC3E}">
        <p14:creationId xmlns:p14="http://schemas.microsoft.com/office/powerpoint/2010/main" val="3264652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图像的抠取集合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．选择并遮住</a:t>
            </a:r>
          </a:p>
          <a:p>
            <a:pPr indent="457200">
              <a:lnSpc>
                <a:spcPct val="150000"/>
              </a:lnSpc>
            </a:pPr>
            <a:r>
              <a:rPr lang="zh-CN" altLang="en-US" dirty="0">
                <a:latin typeface="微软雅黑" panose="020B0503020204020204" pitchFamily="34" charset="-122"/>
                <a:ea typeface="微软雅黑" panose="020B0503020204020204" pitchFamily="34" charset="-122"/>
              </a:rPr>
              <a:t>在修图过程中不可避免地会碰到模特的发丝、宠物的毛发、毛绒玩具等不规则边缘或者半透明制品的扣取，可以使用在“选择并遮住”工作区内轻松解决这些问题。</a:t>
            </a:r>
          </a:p>
        </p:txBody>
      </p:sp>
      <p:pic>
        <p:nvPicPr>
          <p:cNvPr id="3" name="图片 2">
            <a:extLst>
              <a:ext uri="{FF2B5EF4-FFF2-40B4-BE49-F238E27FC236}">
                <a16:creationId xmlns:a16="http://schemas.microsoft.com/office/drawing/2014/main" id="{BACB77A2-2FDD-4465-9669-3D8B9BD16C22}"/>
              </a:ext>
            </a:extLst>
          </p:cNvPr>
          <p:cNvPicPr>
            <a:picLocks noChangeAspect="1"/>
          </p:cNvPicPr>
          <p:nvPr/>
        </p:nvPicPr>
        <p:blipFill>
          <a:blip r:embed="rId3"/>
          <a:stretch>
            <a:fillRect/>
          </a:stretch>
        </p:blipFill>
        <p:spPr>
          <a:xfrm>
            <a:off x="923544" y="3797319"/>
            <a:ext cx="5172456" cy="1787652"/>
          </a:xfrm>
          <a:prstGeom prst="rect">
            <a:avLst/>
          </a:prstGeom>
        </p:spPr>
      </p:pic>
      <p:pic>
        <p:nvPicPr>
          <p:cNvPr id="5" name="图片 4">
            <a:extLst>
              <a:ext uri="{FF2B5EF4-FFF2-40B4-BE49-F238E27FC236}">
                <a16:creationId xmlns:a16="http://schemas.microsoft.com/office/drawing/2014/main" id="{4BA96794-3FF9-464B-9B15-790EEA9D650E}"/>
              </a:ext>
            </a:extLst>
          </p:cNvPr>
          <p:cNvPicPr>
            <a:picLocks noChangeAspect="1"/>
          </p:cNvPicPr>
          <p:nvPr/>
        </p:nvPicPr>
        <p:blipFill>
          <a:blip r:embed="rId4"/>
          <a:stretch>
            <a:fillRect/>
          </a:stretch>
        </p:blipFill>
        <p:spPr>
          <a:xfrm>
            <a:off x="5428869" y="3797319"/>
            <a:ext cx="5172456" cy="1787652"/>
          </a:xfrm>
          <a:prstGeom prst="rect">
            <a:avLst/>
          </a:prstGeom>
        </p:spPr>
      </p:pic>
    </p:spTree>
    <p:extLst>
      <p:ext uri="{BB962C8B-B14F-4D97-AF65-F5344CB8AC3E}">
        <p14:creationId xmlns:p14="http://schemas.microsoft.com/office/powerpoint/2010/main" val="10682158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图像的色彩模式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696857" y="1787867"/>
            <a:ext cx="8036286"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色彩模式决定了图像的色彩范围和显示效果，移动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设计中需根据输出场景选择合适模式，确保色彩在设备上准确呈现。</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模式</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CMYK</a:t>
            </a:r>
            <a:r>
              <a:rPr lang="zh-CN" altLang="en-US" dirty="0">
                <a:latin typeface="微软雅黑" panose="020B0503020204020204" pitchFamily="34" charset="-122"/>
                <a:ea typeface="微软雅黑" panose="020B0503020204020204" pitchFamily="34" charset="-122"/>
              </a:rPr>
              <a:t>模式</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灰度模式</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HSB</a:t>
            </a:r>
            <a:r>
              <a:rPr lang="zh-CN" altLang="en-US" dirty="0">
                <a:latin typeface="微软雅黑" panose="020B0503020204020204" pitchFamily="34" charset="-122"/>
                <a:ea typeface="微软雅黑" panose="020B0503020204020204" pitchFamily="34" charset="-122"/>
              </a:rPr>
              <a:t>模式</a:t>
            </a:r>
          </a:p>
        </p:txBody>
      </p:sp>
      <p:pic>
        <p:nvPicPr>
          <p:cNvPr id="2" name="图片 1">
            <a:extLst>
              <a:ext uri="{FF2B5EF4-FFF2-40B4-BE49-F238E27FC236}">
                <a16:creationId xmlns:a16="http://schemas.microsoft.com/office/drawing/2014/main" id="{88ADE10C-6F64-4CD8-B355-A031C5814851}"/>
              </a:ext>
            </a:extLst>
          </p:cNvPr>
          <p:cNvPicPr>
            <a:picLocks noChangeAspect="1"/>
          </p:cNvPicPr>
          <p:nvPr/>
        </p:nvPicPr>
        <p:blipFill>
          <a:blip r:embed="rId3"/>
          <a:stretch>
            <a:fillRect/>
          </a:stretch>
        </p:blipFill>
        <p:spPr>
          <a:xfrm>
            <a:off x="5146436" y="3387411"/>
            <a:ext cx="3787701" cy="2858643"/>
          </a:xfrm>
          <a:prstGeom prst="rect">
            <a:avLst/>
          </a:prstGeom>
        </p:spPr>
      </p:pic>
    </p:spTree>
    <p:extLst>
      <p:ext uri="{BB962C8B-B14F-4D97-AF65-F5344CB8AC3E}">
        <p14:creationId xmlns:p14="http://schemas.microsoft.com/office/powerpoint/2010/main" val="830984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图像的非破坏性编辑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蒙版是一种非破坏性编辑技术，允许用户隐藏或显示图层的某部分，而不会永久删除图像内容。无论是图层蒙版还是剪贴蒙版，都能帮助设计师实现无缝的图像合成、精确的局部控制以及丰富的创意效果。</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．图层蒙版</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图层蒙版是一种与图层相关联的蒙版，允许用户在不改变图层内容的情况下，灵活地控制图层的显示和隐藏。</a:t>
            </a:r>
          </a:p>
        </p:txBody>
      </p:sp>
      <p:pic>
        <p:nvPicPr>
          <p:cNvPr id="2" name="图片 1">
            <a:extLst>
              <a:ext uri="{FF2B5EF4-FFF2-40B4-BE49-F238E27FC236}">
                <a16:creationId xmlns:a16="http://schemas.microsoft.com/office/drawing/2014/main" id="{F9A95483-40E8-4779-9B9E-72AE62393B67}"/>
              </a:ext>
            </a:extLst>
          </p:cNvPr>
          <p:cNvPicPr>
            <a:picLocks noChangeAspect="1"/>
          </p:cNvPicPr>
          <p:nvPr/>
        </p:nvPicPr>
        <p:blipFill>
          <a:blip r:embed="rId3"/>
          <a:stretch>
            <a:fillRect/>
          </a:stretch>
        </p:blipFill>
        <p:spPr>
          <a:xfrm>
            <a:off x="2865195" y="4298142"/>
            <a:ext cx="6793428" cy="2087668"/>
          </a:xfrm>
          <a:prstGeom prst="rect">
            <a:avLst/>
          </a:prstGeom>
        </p:spPr>
      </p:pic>
    </p:spTree>
    <p:extLst>
      <p:ext uri="{BB962C8B-B14F-4D97-AF65-F5344CB8AC3E}">
        <p14:creationId xmlns:p14="http://schemas.microsoft.com/office/powerpoint/2010/main" val="24486834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图像的非破坏性编辑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．剪贴蒙版</a:t>
            </a:r>
          </a:p>
          <a:p>
            <a:pPr marL="285750" indent="457200">
              <a:lnSpc>
                <a:spcPct val="150000"/>
              </a:lnSpc>
            </a:pPr>
            <a:r>
              <a:rPr lang="zh-CN" altLang="en-US" dirty="0">
                <a:latin typeface="微软雅黑" panose="020B0503020204020204" pitchFamily="34" charset="-122"/>
                <a:ea typeface="微软雅黑" panose="020B0503020204020204" pitchFamily="34" charset="-122"/>
              </a:rPr>
              <a:t>剪贴蒙版通过利用下方图层（即基础层）的形状来约束上方图层（即内容层）的显示区域。基层负责定义图像显示的边界或形状，而内容层则包含要展示的图像内容。适用于将图像或纹理限制在特定形状内，快速实现创意效果。</a:t>
            </a:r>
          </a:p>
        </p:txBody>
      </p:sp>
      <p:pic>
        <p:nvPicPr>
          <p:cNvPr id="3" name="图片 2">
            <a:extLst>
              <a:ext uri="{FF2B5EF4-FFF2-40B4-BE49-F238E27FC236}">
                <a16:creationId xmlns:a16="http://schemas.microsoft.com/office/drawing/2014/main" id="{D52F929B-1B61-48A2-9882-B8DC562585FD}"/>
              </a:ext>
            </a:extLst>
          </p:cNvPr>
          <p:cNvPicPr>
            <a:picLocks noChangeAspect="1"/>
          </p:cNvPicPr>
          <p:nvPr/>
        </p:nvPicPr>
        <p:blipFill>
          <a:blip r:embed="rId3"/>
          <a:stretch>
            <a:fillRect/>
          </a:stretch>
        </p:blipFill>
        <p:spPr>
          <a:xfrm>
            <a:off x="1728652" y="3658811"/>
            <a:ext cx="8418965" cy="2587207"/>
          </a:xfrm>
          <a:prstGeom prst="rect">
            <a:avLst/>
          </a:prstGeom>
        </p:spPr>
      </p:pic>
    </p:spTree>
    <p:extLst>
      <p:ext uri="{BB962C8B-B14F-4D97-AF65-F5344CB8AC3E}">
        <p14:creationId xmlns:p14="http://schemas.microsoft.com/office/powerpoint/2010/main" val="418130129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图像的特效应用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92724" y="1411706"/>
            <a:ext cx="9478620" cy="3367397"/>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特效应用是增强图像艺术表现力与视觉冲击力的关键技术手段。</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的滤镜系统、混合模式算法与图层样式功能，可以使作品在视觉传达层面形成独特的艺术辨识度。</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．滤镜</a:t>
            </a:r>
          </a:p>
          <a:p>
            <a:pPr marL="285750" indent="457200">
              <a:lnSpc>
                <a:spcPct val="150000"/>
              </a:lnSpc>
            </a:pPr>
            <a:r>
              <a:rPr lang="zh-CN" altLang="en-US" dirty="0">
                <a:latin typeface="微软雅黑" panose="020B0503020204020204" pitchFamily="34" charset="-122"/>
                <a:ea typeface="微软雅黑" panose="020B0503020204020204" pitchFamily="34" charset="-122"/>
              </a:rPr>
              <a:t>滤镜是一种可以快速改变图像外观的工具，能够为图像添加各种艺术效果或调整色彩、亮度等参数。通过滤镜，可以为商品图像赋予独特的风格，增强其视觉表现力。</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）滤镜库</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滤镜库是一个集成了多种预设滤镜效果的工具，允许用户在一个界面中快速尝试和组合不同的滤镜效果。</a:t>
            </a:r>
          </a:p>
        </p:txBody>
      </p:sp>
      <p:pic>
        <p:nvPicPr>
          <p:cNvPr id="3" name="图片 2">
            <a:extLst>
              <a:ext uri="{FF2B5EF4-FFF2-40B4-BE49-F238E27FC236}">
                <a16:creationId xmlns:a16="http://schemas.microsoft.com/office/drawing/2014/main" id="{401C2CFB-121F-460D-9D1D-645FF30ED1A1}"/>
              </a:ext>
            </a:extLst>
          </p:cNvPr>
          <p:cNvPicPr>
            <a:picLocks noChangeAspect="1"/>
          </p:cNvPicPr>
          <p:nvPr/>
        </p:nvPicPr>
        <p:blipFill>
          <a:blip r:embed="rId3"/>
          <a:stretch>
            <a:fillRect/>
          </a:stretch>
        </p:blipFill>
        <p:spPr>
          <a:xfrm>
            <a:off x="4215384" y="4321283"/>
            <a:ext cx="3761232" cy="2101596"/>
          </a:xfrm>
          <a:prstGeom prst="rect">
            <a:avLst/>
          </a:prstGeom>
        </p:spPr>
      </p:pic>
    </p:spTree>
    <p:extLst>
      <p:ext uri="{BB962C8B-B14F-4D97-AF65-F5344CB8AC3E}">
        <p14:creationId xmlns:p14="http://schemas.microsoft.com/office/powerpoint/2010/main" val="27282483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图像的特效应用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92724" y="1614187"/>
            <a:ext cx="9478620" cy="2120902"/>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a:t>
            </a:r>
          </a:p>
          <a:p>
            <a:pPr marL="285750" indent="457200">
              <a:lnSpc>
                <a:spcPct val="150000"/>
              </a:lnSpc>
            </a:pP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滤镜是一款功能全面且强大的图像编辑工具，它不仅限于处理原始图像文件，还能处理由不同相机和镜头拍摄的图像，并进行色彩校正、细节增强、色调调整等全面处理。执行“滤镜”→“</a:t>
            </a: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滤镜”命令，弹出为“</a:t>
            </a: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对话框，如图所示。</a:t>
            </a:r>
          </a:p>
        </p:txBody>
      </p:sp>
      <p:pic>
        <p:nvPicPr>
          <p:cNvPr id="2" name="图片 1">
            <a:extLst>
              <a:ext uri="{FF2B5EF4-FFF2-40B4-BE49-F238E27FC236}">
                <a16:creationId xmlns:a16="http://schemas.microsoft.com/office/drawing/2014/main" id="{20BA6B4E-0391-4F81-9371-3F879EAAD2DB}"/>
              </a:ext>
            </a:extLst>
          </p:cNvPr>
          <p:cNvPicPr>
            <a:picLocks noChangeAspect="1"/>
          </p:cNvPicPr>
          <p:nvPr/>
        </p:nvPicPr>
        <p:blipFill>
          <a:blip r:embed="rId3"/>
          <a:stretch>
            <a:fillRect/>
          </a:stretch>
        </p:blipFill>
        <p:spPr>
          <a:xfrm>
            <a:off x="3908766" y="3735089"/>
            <a:ext cx="4012779" cy="2575770"/>
          </a:xfrm>
          <a:prstGeom prst="rect">
            <a:avLst/>
          </a:prstGeom>
        </p:spPr>
      </p:pic>
    </p:spTree>
    <p:extLst>
      <p:ext uri="{BB962C8B-B14F-4D97-AF65-F5344CB8AC3E}">
        <p14:creationId xmlns:p14="http://schemas.microsoft.com/office/powerpoint/2010/main" val="41638068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图像的特效应用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92724" y="1614187"/>
            <a:ext cx="9478620" cy="2951898"/>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）液化滤镜</a:t>
            </a:r>
          </a:p>
          <a:p>
            <a:pPr marL="285750" indent="457200">
              <a:lnSpc>
                <a:spcPct val="150000"/>
              </a:lnSpc>
            </a:pPr>
            <a:r>
              <a:rPr lang="zh-CN" altLang="en-US" dirty="0">
                <a:latin typeface="微软雅黑" panose="020B0503020204020204" pitchFamily="34" charset="-122"/>
                <a:ea typeface="微软雅黑" panose="020B0503020204020204" pitchFamily="34" charset="-122"/>
              </a:rPr>
              <a:t>液化滤镜可以对图像的局部区域进行推拉、旋转、膨胀、收缩等操作，常用于修饰局部变形和人物形体美化。</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）其他独立滤镜</a:t>
            </a:r>
          </a:p>
          <a:p>
            <a:pPr marL="285750" indent="457200">
              <a:lnSpc>
                <a:spcPct val="150000"/>
              </a:lnSpc>
            </a:pPr>
            <a:r>
              <a:rPr lang="zh-CN" altLang="en-US" dirty="0">
                <a:latin typeface="微软雅黑" panose="020B0503020204020204" pitchFamily="34" charset="-122"/>
                <a:ea typeface="微软雅黑" panose="020B0503020204020204" pitchFamily="34" charset="-122"/>
              </a:rPr>
              <a:t>除了上述滤镜外，</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还提供了许多独立的滤镜，每种滤镜都有其独特的功能和应用场景。</a:t>
            </a:r>
          </a:p>
          <a:p>
            <a:pPr marL="285750"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46372C24-799E-47D4-A6F2-985CFE73AC6F}"/>
              </a:ext>
            </a:extLst>
          </p:cNvPr>
          <p:cNvPicPr>
            <a:picLocks noChangeAspect="1"/>
          </p:cNvPicPr>
          <p:nvPr/>
        </p:nvPicPr>
        <p:blipFill>
          <a:blip r:embed="rId3"/>
          <a:stretch>
            <a:fillRect/>
          </a:stretch>
        </p:blipFill>
        <p:spPr>
          <a:xfrm>
            <a:off x="3868128" y="3802346"/>
            <a:ext cx="4455744" cy="2713434"/>
          </a:xfrm>
          <a:prstGeom prst="rect">
            <a:avLst/>
          </a:prstGeom>
        </p:spPr>
      </p:pic>
    </p:spTree>
    <p:extLst>
      <p:ext uri="{BB962C8B-B14F-4D97-AF65-F5344CB8AC3E}">
        <p14:creationId xmlns:p14="http://schemas.microsoft.com/office/powerpoint/2010/main" val="28887154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图像的特效应用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92724" y="1614187"/>
            <a:ext cx="9478620" cy="2951898"/>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．图层样式</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图层样式是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中一种强大的功能，能够简单快捷地制作出各种立体投影、质感以及光影效果的图像特效。添加图层样式主要有以下</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种方法：</a:t>
            </a:r>
          </a:p>
          <a:p>
            <a:pPr marL="5715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执行“图层”→“图层样式”菜单中的相应的命令即可；</a:t>
            </a:r>
          </a:p>
          <a:p>
            <a:pPr marL="5715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单击“图层”面板底部的“添加图层样式”按钮，从弹出的下拉菜单中选择任意一种样式。</a:t>
            </a:r>
          </a:p>
          <a:p>
            <a:pPr marL="5715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双击需要添加图层样式的图层缩览图或图层；</a:t>
            </a:r>
          </a:p>
        </p:txBody>
      </p:sp>
      <p:pic>
        <p:nvPicPr>
          <p:cNvPr id="2" name="图片 1">
            <a:extLst>
              <a:ext uri="{FF2B5EF4-FFF2-40B4-BE49-F238E27FC236}">
                <a16:creationId xmlns:a16="http://schemas.microsoft.com/office/drawing/2014/main" id="{300C2149-F106-4125-894D-1FF9C0F28FE6}"/>
              </a:ext>
            </a:extLst>
          </p:cNvPr>
          <p:cNvPicPr>
            <a:picLocks noChangeAspect="1"/>
          </p:cNvPicPr>
          <p:nvPr/>
        </p:nvPicPr>
        <p:blipFill>
          <a:blip r:embed="rId3"/>
          <a:stretch>
            <a:fillRect/>
          </a:stretch>
        </p:blipFill>
        <p:spPr>
          <a:xfrm>
            <a:off x="2577459" y="4566085"/>
            <a:ext cx="5172456" cy="1787652"/>
          </a:xfrm>
          <a:prstGeom prst="rect">
            <a:avLst/>
          </a:prstGeom>
        </p:spPr>
      </p:pic>
    </p:spTree>
    <p:extLst>
      <p:ext uri="{BB962C8B-B14F-4D97-AF65-F5344CB8AC3E}">
        <p14:creationId xmlns:p14="http://schemas.microsoft.com/office/powerpoint/2010/main" val="2904926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图像的特效应用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92724" y="1614187"/>
            <a:ext cx="9478620" cy="2120902"/>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．混合模式</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图层不透明度控制在该图层上所有元素的透明程度，包括通过图层样式添加的效果和内容。图层的透明度值范围在</a:t>
            </a:r>
            <a:r>
              <a:rPr lang="en-US" altLang="zh-CN" dirty="0">
                <a:latin typeface="微软雅黑" panose="020B0503020204020204" pitchFamily="34" charset="-122"/>
                <a:ea typeface="微软雅黑" panose="020B0503020204020204" pitchFamily="34" charset="-122"/>
              </a:rPr>
              <a:t>0%-100%</a:t>
            </a:r>
            <a:r>
              <a:rPr lang="zh-CN" altLang="en-US" dirty="0">
                <a:latin typeface="微软雅黑" panose="020B0503020204020204" pitchFamily="34" charset="-122"/>
                <a:ea typeface="微软雅黑" panose="020B0503020204020204" pitchFamily="34" charset="-122"/>
              </a:rPr>
              <a:t>。默认状态下，图层的不透明度为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，该图层的内容完全可见，没有任何透明效果。当不透明度设置为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时，该图层将完全透明，其内容不可见，但图层蒙版或矢量形状等信息仍然存在。</a:t>
            </a:r>
          </a:p>
        </p:txBody>
      </p:sp>
      <p:pic>
        <p:nvPicPr>
          <p:cNvPr id="3" name="图片 2">
            <a:extLst>
              <a:ext uri="{FF2B5EF4-FFF2-40B4-BE49-F238E27FC236}">
                <a16:creationId xmlns:a16="http://schemas.microsoft.com/office/drawing/2014/main" id="{3A098D68-EAE6-4D9A-9C28-7692CB630329}"/>
              </a:ext>
            </a:extLst>
          </p:cNvPr>
          <p:cNvPicPr>
            <a:picLocks noChangeAspect="1"/>
          </p:cNvPicPr>
          <p:nvPr/>
        </p:nvPicPr>
        <p:blipFill>
          <a:blip r:embed="rId3"/>
          <a:stretch>
            <a:fillRect/>
          </a:stretch>
        </p:blipFill>
        <p:spPr>
          <a:xfrm>
            <a:off x="3635952" y="3879667"/>
            <a:ext cx="3791234" cy="2538623"/>
          </a:xfrm>
          <a:prstGeom prst="rect">
            <a:avLst/>
          </a:prstGeom>
        </p:spPr>
      </p:pic>
    </p:spTree>
    <p:extLst>
      <p:ext uri="{BB962C8B-B14F-4D97-AF65-F5344CB8AC3E}">
        <p14:creationId xmlns:p14="http://schemas.microsoft.com/office/powerpoint/2010/main" val="1481447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图像的自动化处理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图像的自动化处理是设计过程中提升效率的核心方式，它们能够简化繁琐流程、实现批量标准化处理，为设计师节省大量时间并保障作品的统一性。</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．动作</a:t>
            </a:r>
          </a:p>
          <a:p>
            <a:pPr marL="285750" indent="457200">
              <a:lnSpc>
                <a:spcPct val="150000"/>
              </a:lnSpc>
            </a:pPr>
            <a:r>
              <a:rPr lang="zh-CN" altLang="en-US" dirty="0">
                <a:latin typeface="微软雅黑" panose="020B0503020204020204" pitchFamily="34" charset="-122"/>
                <a:ea typeface="微软雅黑" panose="020B0503020204020204" pitchFamily="34" charset="-122"/>
              </a:rPr>
              <a:t>动作是指完成某个特定任务的一组操作命令集合，是用于管理执行过的操作步骤的一种工具，它可以把大部分操作、命令及命令参数记录下来，供用户在执行其他相同操作时使用，从而提高工作效率。</a:t>
            </a:r>
          </a:p>
        </p:txBody>
      </p:sp>
      <p:pic>
        <p:nvPicPr>
          <p:cNvPr id="2" name="图片 1">
            <a:extLst>
              <a:ext uri="{FF2B5EF4-FFF2-40B4-BE49-F238E27FC236}">
                <a16:creationId xmlns:a16="http://schemas.microsoft.com/office/drawing/2014/main" id="{D7F349E3-30A2-4490-9088-2AE6E71624B5}"/>
              </a:ext>
            </a:extLst>
          </p:cNvPr>
          <p:cNvPicPr>
            <a:picLocks noChangeAspect="1"/>
          </p:cNvPicPr>
          <p:nvPr/>
        </p:nvPicPr>
        <p:blipFill>
          <a:blip r:embed="rId3"/>
          <a:stretch>
            <a:fillRect/>
          </a:stretch>
        </p:blipFill>
        <p:spPr>
          <a:xfrm>
            <a:off x="5174143" y="3952792"/>
            <a:ext cx="1843714" cy="2362258"/>
          </a:xfrm>
          <a:prstGeom prst="rect">
            <a:avLst/>
          </a:prstGeom>
        </p:spPr>
      </p:pic>
    </p:spTree>
    <p:extLst>
      <p:ext uri="{BB962C8B-B14F-4D97-AF65-F5344CB8AC3E}">
        <p14:creationId xmlns:p14="http://schemas.microsoft.com/office/powerpoint/2010/main" val="4635437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图像的自动化处理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．批处理</a:t>
            </a:r>
          </a:p>
          <a:p>
            <a:pPr marL="285750" indent="457200">
              <a:lnSpc>
                <a:spcPct val="150000"/>
              </a:lnSpc>
            </a:pPr>
            <a:r>
              <a:rPr lang="zh-CN" altLang="en-US" dirty="0">
                <a:latin typeface="微软雅黑" panose="020B0503020204020204" pitchFamily="34" charset="-122"/>
                <a:ea typeface="微软雅黑" panose="020B0503020204020204" pitchFamily="34" charset="-122"/>
              </a:rPr>
              <a:t>批处理允许用户对大量的图像进行快速且一致的处理。通过创建动作，用户可以批量调整图像的尺寸、分辨率、色彩模式等，或者添加水印、边框等效果。常用于网页图像优化、社交媒体图片发布等。</a:t>
            </a:r>
          </a:p>
        </p:txBody>
      </p:sp>
      <p:pic>
        <p:nvPicPr>
          <p:cNvPr id="3" name="图片 2">
            <a:extLst>
              <a:ext uri="{FF2B5EF4-FFF2-40B4-BE49-F238E27FC236}">
                <a16:creationId xmlns:a16="http://schemas.microsoft.com/office/drawing/2014/main" id="{613FB630-33A9-4FC3-8937-F4AF30E0665D}"/>
              </a:ext>
            </a:extLst>
          </p:cNvPr>
          <p:cNvPicPr>
            <a:picLocks noChangeAspect="1"/>
          </p:cNvPicPr>
          <p:nvPr/>
        </p:nvPicPr>
        <p:blipFill>
          <a:blip r:embed="rId3"/>
          <a:stretch>
            <a:fillRect/>
          </a:stretch>
        </p:blipFill>
        <p:spPr>
          <a:xfrm>
            <a:off x="1887273" y="3463844"/>
            <a:ext cx="8417453" cy="2809810"/>
          </a:xfrm>
          <a:prstGeom prst="rect">
            <a:avLst/>
          </a:prstGeom>
        </p:spPr>
      </p:pic>
    </p:spTree>
    <p:extLst>
      <p:ext uri="{BB962C8B-B14F-4D97-AF65-F5344CB8AC3E}">
        <p14:creationId xmlns:p14="http://schemas.microsoft.com/office/powerpoint/2010/main" val="9181939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图像的自动化处理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．图像处理器</a:t>
            </a:r>
          </a:p>
          <a:p>
            <a:pPr marL="285750" indent="457200">
              <a:lnSpc>
                <a:spcPct val="150000"/>
              </a:lnSpc>
            </a:pPr>
            <a:r>
              <a:rPr lang="zh-CN" altLang="en-US" dirty="0">
                <a:latin typeface="微软雅黑" panose="020B0503020204020204" pitchFamily="34" charset="-122"/>
                <a:ea typeface="微软雅黑" panose="020B0503020204020204" pitchFamily="34" charset="-122"/>
              </a:rPr>
              <a:t>图像处理器能快速的对文件夹中图像的文件格式进行转换。</a:t>
            </a:r>
          </a:p>
        </p:txBody>
      </p:sp>
      <p:pic>
        <p:nvPicPr>
          <p:cNvPr id="2" name="图片 1">
            <a:extLst>
              <a:ext uri="{FF2B5EF4-FFF2-40B4-BE49-F238E27FC236}">
                <a16:creationId xmlns:a16="http://schemas.microsoft.com/office/drawing/2014/main" id="{0F0BA62E-98E6-470E-A276-F858C27BC22D}"/>
              </a:ext>
            </a:extLst>
          </p:cNvPr>
          <p:cNvPicPr>
            <a:picLocks noChangeAspect="1"/>
          </p:cNvPicPr>
          <p:nvPr/>
        </p:nvPicPr>
        <p:blipFill>
          <a:blip r:embed="rId3"/>
          <a:stretch>
            <a:fillRect/>
          </a:stretch>
        </p:blipFill>
        <p:spPr>
          <a:xfrm>
            <a:off x="2229590" y="2863047"/>
            <a:ext cx="7264850" cy="3347739"/>
          </a:xfrm>
          <a:prstGeom prst="rect">
            <a:avLst/>
          </a:prstGeom>
        </p:spPr>
      </p:pic>
    </p:spTree>
    <p:extLst>
      <p:ext uri="{BB962C8B-B14F-4D97-AF65-F5344CB8AC3E}">
        <p14:creationId xmlns:p14="http://schemas.microsoft.com/office/powerpoint/2010/main" val="17027079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常见的图像文件格式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334205" y="1907788"/>
            <a:ext cx="9055617"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设计中，图像文件格式的选择直接影响显示效果、文件体积和功能适配（如透明背景、动画），需根据场景灵活选用：</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PNG</a:t>
            </a:r>
          </a:p>
          <a:p>
            <a:pPr indent="457200">
              <a:lnSpc>
                <a:spcPct val="150000"/>
              </a:lnSpc>
            </a:pPr>
            <a:r>
              <a:rPr lang="zh-CN" altLang="en-US" dirty="0">
                <a:latin typeface="微软雅黑" panose="020B0503020204020204" pitchFamily="34" charset="-122"/>
                <a:ea typeface="微软雅黑" panose="020B0503020204020204" pitchFamily="34" charset="-122"/>
              </a:rPr>
              <a:t>该格式支持透明背景（</a:t>
            </a:r>
            <a:r>
              <a:rPr lang="en-US" altLang="zh-CN" dirty="0">
                <a:latin typeface="微软雅黑" panose="020B0503020204020204" pitchFamily="34" charset="-122"/>
                <a:ea typeface="微软雅黑" panose="020B0503020204020204" pitchFamily="34" charset="-122"/>
              </a:rPr>
              <a:t>Alpha </a:t>
            </a:r>
            <a:r>
              <a:rPr lang="zh-CN" altLang="en-US" dirty="0">
                <a:latin typeface="微软雅黑" panose="020B0503020204020204" pitchFamily="34" charset="-122"/>
                <a:ea typeface="微软雅黑" panose="020B0503020204020204" pitchFamily="34" charset="-122"/>
              </a:rPr>
              <a:t>通道），无损压缩，画质清晰，但文件体积较大。</a:t>
            </a:r>
            <a:r>
              <a:rPr lang="en-US" altLang="zh-CN" dirty="0">
                <a:latin typeface="微软雅黑" panose="020B0503020204020204" pitchFamily="34" charset="-122"/>
                <a:ea typeface="微软雅黑" panose="020B0503020204020204" pitchFamily="34" charset="-122"/>
              </a:rPr>
              <a:t>PNG</a:t>
            </a:r>
            <a:r>
              <a:rPr lang="zh-CN" altLang="en-US" dirty="0">
                <a:latin typeface="微软雅黑" panose="020B0503020204020204" pitchFamily="34" charset="-122"/>
                <a:ea typeface="微软雅黑" panose="020B0503020204020204" pitchFamily="34" charset="-122"/>
              </a:rPr>
              <a:t>格式又分为</a:t>
            </a:r>
            <a:r>
              <a:rPr lang="en-US" altLang="zh-CN" dirty="0">
                <a:latin typeface="微软雅黑" panose="020B0503020204020204" pitchFamily="34" charset="-122"/>
                <a:ea typeface="微软雅黑" panose="020B0503020204020204" pitchFamily="34" charset="-122"/>
              </a:rPr>
              <a:t>PNG-8</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PNG-24</a:t>
            </a:r>
            <a:r>
              <a:rPr lang="zh-CN" altLang="en-US" dirty="0">
                <a:latin typeface="微软雅黑" panose="020B0503020204020204" pitchFamily="34" charset="-122"/>
                <a:ea typeface="微软雅黑" panose="020B0503020204020204" pitchFamily="34" charset="-122"/>
              </a:rPr>
              <a:t>，常用于图标（需透明背景时）、按钮状态图（如选中</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未选中）、带透明效果的装饰元素等场景。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JPG/JPEG</a:t>
            </a:r>
          </a:p>
          <a:p>
            <a:pPr indent="457200">
              <a:lnSpc>
                <a:spcPct val="150000"/>
              </a:lnSpc>
            </a:pPr>
            <a:r>
              <a:rPr lang="zh-CN" altLang="en-US" dirty="0">
                <a:latin typeface="微软雅黑" panose="020B0503020204020204" pitchFamily="34" charset="-122"/>
                <a:ea typeface="微软雅黑" panose="020B0503020204020204" pitchFamily="34" charset="-122"/>
              </a:rPr>
              <a:t>该格式有损压缩，可调节压缩比例（画质与体积平衡），不支持透明背景。常用于照片、</a:t>
            </a:r>
            <a:r>
              <a:rPr lang="en-US" altLang="zh-CN" dirty="0">
                <a:latin typeface="微软雅黑" panose="020B0503020204020204" pitchFamily="34" charset="-122"/>
                <a:ea typeface="微软雅黑" panose="020B0503020204020204" pitchFamily="34" charset="-122"/>
              </a:rPr>
              <a:t>Banner</a:t>
            </a:r>
            <a:r>
              <a:rPr lang="zh-CN" altLang="en-US" dirty="0">
                <a:latin typeface="微软雅黑" panose="020B0503020204020204" pitchFamily="34" charset="-122"/>
                <a:ea typeface="微软雅黑" panose="020B0503020204020204" pitchFamily="34" charset="-122"/>
              </a:rPr>
              <a:t>图、背景图等无需透明效果的图像（如首页轮播图、商品详情图）场景，通过压缩比例控制体积。</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68501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课堂演练：制作端午节宣传海报</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623942" y="1719687"/>
            <a:ext cx="4737768" cy="1754326"/>
          </a:xfrm>
          <a:prstGeom prst="rect">
            <a:avLst/>
          </a:prstGeom>
          <a:noFill/>
        </p:spPr>
        <p:txBody>
          <a:bodyPr wrap="square" rtlCol="0">
            <a:spAutoFit/>
          </a:bodyPr>
          <a:lstStyle/>
          <a:p>
            <a:pPr marL="285750" indent="457200">
              <a:lnSpc>
                <a:spcPct val="150000"/>
              </a:lnSpc>
            </a:pPr>
            <a:r>
              <a:rPr lang="zh-CN" altLang="en-US" dirty="0" smtClean="0">
                <a:latin typeface="微软雅黑" panose="020B0503020204020204" pitchFamily="34" charset="-122"/>
                <a:ea typeface="微软雅黑" panose="020B0503020204020204" pitchFamily="34" charset="-122"/>
              </a:rPr>
              <a:t>本练习将</a:t>
            </a:r>
            <a:r>
              <a:rPr lang="zh-CN" altLang="en-US" dirty="0">
                <a:latin typeface="微软雅黑" panose="020B0503020204020204" pitchFamily="34" charset="-122"/>
                <a:ea typeface="微软雅黑" panose="020B0503020204020204" pitchFamily="34" charset="-122"/>
              </a:rPr>
              <a:t>综合使用自由变换、色彩平衡、色相</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饱和度、图层样式、混合模式、文字工具、“字符”面板和矩形工具制作端午节宣传海报。</a:t>
            </a:r>
          </a:p>
        </p:txBody>
      </p:sp>
      <p:pic>
        <p:nvPicPr>
          <p:cNvPr id="2" name="图片 1"/>
          <p:cNvPicPr>
            <a:picLocks noChangeAspect="1"/>
          </p:cNvPicPr>
          <p:nvPr/>
        </p:nvPicPr>
        <p:blipFill>
          <a:blip r:embed="rId3"/>
          <a:stretch>
            <a:fillRect/>
          </a:stretch>
        </p:blipFill>
        <p:spPr>
          <a:xfrm>
            <a:off x="7004827" y="1384659"/>
            <a:ext cx="3368639" cy="5066577"/>
          </a:xfrm>
          <a:prstGeom prst="rect">
            <a:avLst/>
          </a:prstGeom>
        </p:spPr>
      </p:pic>
    </p:spTree>
    <p:extLst>
      <p:ext uri="{BB962C8B-B14F-4D97-AF65-F5344CB8AC3E}">
        <p14:creationId xmlns:p14="http://schemas.microsoft.com/office/powerpoint/2010/main" val="24781287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BECD67F-AE3E-4E49-A78C-A5DA12BC0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带着收获，再出发</a:t>
            </a:r>
          </a:p>
        </p:txBody>
      </p:sp>
      <p:sp>
        <p:nvSpPr>
          <p:cNvPr id="27" name="PA_文本框 3"/>
          <p:cNvSpPr txBox="1"/>
          <p:nvPr>
            <p:custDataLst>
              <p:tags r:id="rId1"/>
            </p:custDataLst>
          </p:nvPr>
        </p:nvSpPr>
        <p:spPr>
          <a:xfrm>
            <a:off x="2008707" y="2218781"/>
            <a:ext cx="403790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WITH GAINS, MOVE FORWARD</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pic>
        <p:nvPicPr>
          <p:cNvPr id="24" name="图片 23">
            <a:extLst>
              <a:ext uri="{FF2B5EF4-FFF2-40B4-BE49-F238E27FC236}">
                <a16:creationId xmlns:a16="http://schemas.microsoft.com/office/drawing/2014/main" id="{3F0959C6-5B4F-4230-962A-B3105CF810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常见的图像文件格式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334205" y="1633374"/>
            <a:ext cx="9055617"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WebP</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谷歌推出的高效格式，同等画质下体积比 </a:t>
            </a:r>
            <a:r>
              <a:rPr lang="en-US" altLang="zh-CN" dirty="0">
                <a:latin typeface="微软雅黑" panose="020B0503020204020204" pitchFamily="34" charset="-122"/>
                <a:ea typeface="微软雅黑" panose="020B0503020204020204" pitchFamily="34" charset="-122"/>
              </a:rPr>
              <a:t>PNG/JPG</a:t>
            </a:r>
            <a:r>
              <a:rPr lang="zh-CN" altLang="en-US" dirty="0">
                <a:latin typeface="微软雅黑" panose="020B0503020204020204" pitchFamily="34" charset="-122"/>
                <a:ea typeface="微软雅黑" panose="020B0503020204020204" pitchFamily="34" charset="-122"/>
              </a:rPr>
              <a:t>小</a:t>
            </a:r>
            <a:r>
              <a:rPr lang="en-US" altLang="zh-CN" dirty="0">
                <a:latin typeface="微软雅黑" panose="020B0503020204020204" pitchFamily="34" charset="-122"/>
                <a:ea typeface="微软雅黑" panose="020B0503020204020204" pitchFamily="34" charset="-122"/>
              </a:rPr>
              <a:t>30%-50%</a:t>
            </a:r>
            <a:r>
              <a:rPr lang="zh-CN" altLang="en-US" dirty="0">
                <a:latin typeface="微软雅黑" panose="020B0503020204020204" pitchFamily="34" charset="-122"/>
                <a:ea typeface="微软雅黑" panose="020B0503020204020204" pitchFamily="34" charset="-122"/>
              </a:rPr>
              <a:t>，支持透明和动图，兼容性已覆盖主流移动设备。常用于替代</a:t>
            </a:r>
            <a:r>
              <a:rPr lang="en-US" altLang="zh-CN" dirty="0">
                <a:latin typeface="微软雅黑" panose="020B0503020204020204" pitchFamily="34" charset="-122"/>
                <a:ea typeface="微软雅黑" panose="020B0503020204020204" pitchFamily="34" charset="-122"/>
              </a:rPr>
              <a:t>PNG/JPG</a:t>
            </a:r>
            <a:r>
              <a:rPr lang="zh-CN" altLang="en-US" dirty="0">
                <a:latin typeface="微软雅黑" panose="020B0503020204020204" pitchFamily="34" charset="-122"/>
                <a:ea typeface="微软雅黑" panose="020B0503020204020204" pitchFamily="34" charset="-122"/>
              </a:rPr>
              <a:t>的首选格式，尤其适合对加载速度敏感的场景（如列表页图片、</a:t>
            </a:r>
            <a:r>
              <a:rPr lang="en-US" altLang="zh-CN" dirty="0">
                <a:latin typeface="微软雅黑" panose="020B0503020204020204" pitchFamily="34" charset="-122"/>
                <a:ea typeface="微软雅黑" panose="020B0503020204020204" pitchFamily="34" charset="-122"/>
              </a:rPr>
              <a:t>Feed </a:t>
            </a:r>
            <a:r>
              <a:rPr lang="zh-CN" altLang="en-US" dirty="0">
                <a:latin typeface="微软雅黑" panose="020B0503020204020204" pitchFamily="34" charset="-122"/>
                <a:ea typeface="微软雅黑" panose="020B0503020204020204" pitchFamily="34" charset="-122"/>
              </a:rPr>
              <a:t>流内容），可显著减少</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流量消耗和加载时间</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SVG</a:t>
            </a:r>
          </a:p>
          <a:p>
            <a:pPr indent="457200">
              <a:lnSpc>
                <a:spcPct val="150000"/>
              </a:lnSpc>
            </a:pPr>
            <a:r>
              <a:rPr lang="zh-CN" altLang="en-US" dirty="0">
                <a:latin typeface="微软雅黑" panose="020B0503020204020204" pitchFamily="34" charset="-122"/>
                <a:ea typeface="微软雅黑" panose="020B0503020204020204" pitchFamily="34" charset="-122"/>
              </a:rPr>
              <a:t>该格式为矢量格式，文件体积小，支持代码编辑，可直接嵌入</a:t>
            </a:r>
            <a:r>
              <a:rPr lang="en-US" altLang="zh-CN" dirty="0">
                <a:latin typeface="微软雅黑" panose="020B0503020204020204" pitchFamily="34" charset="-122"/>
                <a:ea typeface="微软雅黑" panose="020B0503020204020204" pitchFamily="34" charset="-122"/>
              </a:rPr>
              <a:t>HTML/CSS</a:t>
            </a:r>
            <a:r>
              <a:rPr lang="zh-CN" altLang="en-US" dirty="0">
                <a:latin typeface="微软雅黑" panose="020B0503020204020204" pitchFamily="34" charset="-122"/>
                <a:ea typeface="微软雅黑" panose="020B0503020204020204" pitchFamily="34" charset="-122"/>
              </a:rPr>
              <a:t>，放大不失真。常用于图标、简单插画（如引导页步骤图标），适合需要动态修改的元素（如通过代码改变颜色、尺寸，适配深色</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浅色模式）。</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GIF</a:t>
            </a:r>
          </a:p>
          <a:p>
            <a:pPr indent="457200">
              <a:lnSpc>
                <a:spcPct val="150000"/>
              </a:lnSpc>
            </a:pPr>
            <a:r>
              <a:rPr lang="zh-CN" altLang="en-US" dirty="0">
                <a:latin typeface="微软雅黑" panose="020B0503020204020204" pitchFamily="34" charset="-122"/>
                <a:ea typeface="微软雅黑" panose="020B0503020204020204" pitchFamily="34" charset="-122"/>
              </a:rPr>
              <a:t>该格式支持动图，最多</a:t>
            </a:r>
            <a:r>
              <a:rPr lang="en-US" altLang="zh-CN" dirty="0">
                <a:latin typeface="微软雅黑" panose="020B0503020204020204" pitchFamily="34" charset="-122"/>
                <a:ea typeface="微软雅黑" panose="020B0503020204020204" pitchFamily="34" charset="-122"/>
              </a:rPr>
              <a:t>256</a:t>
            </a:r>
            <a:r>
              <a:rPr lang="zh-CN" altLang="en-US" dirty="0">
                <a:latin typeface="微软雅黑" panose="020B0503020204020204" pitchFamily="34" charset="-122"/>
                <a:ea typeface="微软雅黑" panose="020B0503020204020204" pitchFamily="34" charset="-122"/>
              </a:rPr>
              <a:t>色，画质较低，体积较大（复杂动图体积膨胀明显）。适用于简单动画（如加载动效、表情图标），但需控制帧数和色彩，避免体积过大。</a:t>
            </a:r>
          </a:p>
        </p:txBody>
      </p:sp>
    </p:spTree>
    <p:extLst>
      <p:ext uri="{BB962C8B-B14F-4D97-AF65-F5344CB8AC3E}">
        <p14:creationId xmlns:p14="http://schemas.microsoft.com/office/powerpoint/2010/main" val="12416930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5577</Words>
  <Application>Microsoft Office PowerPoint</Application>
  <PresentationFormat>宽屏</PresentationFormat>
  <Paragraphs>518</Paragraphs>
  <Slides>81</Slides>
  <Notes>81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81</vt:i4>
      </vt:variant>
    </vt:vector>
  </HeadingPairs>
  <TitlesOfParts>
    <vt:vector size="95"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移动APP界面设计</dc:title>
  <dc:creator/>
  <cp:keywords>移动APP界面设计</cp:keywords>
  <cp:lastModifiedBy/>
  <cp:revision>2</cp:revision>
  <dcterms:created xsi:type="dcterms:W3CDTF">2021-05-01T02:52:20Z</dcterms:created>
  <dcterms:modified xsi:type="dcterms:W3CDTF">2026-02-26T07:15:08Z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