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tags/tag3.xml" ContentType="application/vnd.openxmlformats-officedocument.presentationml.tags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0" r:id="rId2"/>
  </p:sldMasterIdLst>
  <p:notesMasterIdLst>
    <p:notesMasterId r:id="rId39"/>
  </p:notesMasterIdLst>
  <p:handoutMasterIdLst>
    <p:handoutMasterId r:id="rId40"/>
  </p:handoutMasterIdLst>
  <p:sldIdLst>
    <p:sldId id="447" r:id="rId3"/>
    <p:sldId id="448" r:id="rId4"/>
    <p:sldId id="340" r:id="rId5"/>
    <p:sldId id="449" r:id="rId6"/>
    <p:sldId id="461" r:id="rId7"/>
    <p:sldId id="654" r:id="rId8"/>
    <p:sldId id="655" r:id="rId9"/>
    <p:sldId id="656" r:id="rId10"/>
    <p:sldId id="642" r:id="rId11"/>
    <p:sldId id="460" r:id="rId12"/>
    <p:sldId id="407" r:id="rId13"/>
    <p:sldId id="644" r:id="rId14"/>
    <p:sldId id="645" r:id="rId15"/>
    <p:sldId id="615" r:id="rId16"/>
    <p:sldId id="602" r:id="rId17"/>
    <p:sldId id="669" r:id="rId18"/>
    <p:sldId id="670" r:id="rId19"/>
    <p:sldId id="616" r:id="rId20"/>
    <p:sldId id="671" r:id="rId21"/>
    <p:sldId id="646" r:id="rId22"/>
    <p:sldId id="672" r:id="rId23"/>
    <p:sldId id="673" r:id="rId24"/>
    <p:sldId id="667" r:id="rId25"/>
    <p:sldId id="631" r:id="rId26"/>
    <p:sldId id="632" r:id="rId27"/>
    <p:sldId id="674" r:id="rId28"/>
    <p:sldId id="675" r:id="rId29"/>
    <p:sldId id="633" r:id="rId30"/>
    <p:sldId id="676" r:id="rId31"/>
    <p:sldId id="677" r:id="rId32"/>
    <p:sldId id="649" r:id="rId33"/>
    <p:sldId id="678" r:id="rId34"/>
    <p:sldId id="679" r:id="rId35"/>
    <p:sldId id="650" r:id="rId36"/>
    <p:sldId id="668" r:id="rId37"/>
    <p:sldId id="372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7D4"/>
    <a:srgbClr val="00A9D4"/>
    <a:srgbClr val="FC852B"/>
    <a:srgbClr val="DBEFF1"/>
    <a:srgbClr val="9D77AE"/>
    <a:srgbClr val="A4DB73"/>
    <a:srgbClr val="FEBB38"/>
    <a:srgbClr val="75CBDC"/>
    <a:srgbClr val="02C6D9"/>
    <a:srgbClr val="F173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6318" autoAdjust="0"/>
  </p:normalViewPr>
  <p:slideViewPr>
    <p:cSldViewPr snapToGrid="0">
      <p:cViewPr varScale="1">
        <p:scale>
          <a:sx n="69" d="100"/>
          <a:sy n="69" d="100"/>
        </p:scale>
        <p:origin x="756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2" d="100"/>
        <a:sy n="152" d="100"/>
      </p:scale>
      <p:origin x="0" y="-235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0" Type="http://schemas.openxmlformats.org/officeDocument/2006/relationships/slide" Target="slides/slide18.xml"/><Relationship Id="rId41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5A6E9B-4AD3-43AA-9906-67C65DC0E67B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CC87DD-2A3B-4DBC-BAC2-9F377A6F6D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7079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10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13510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2172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61931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95657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14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47874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2767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2259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2462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5441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5733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58244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90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3156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2457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20962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24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991735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76058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07735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75033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18796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4379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78219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666096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83228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77772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20203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23073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36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4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04050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526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6026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7976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858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4910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Welcome_message_heli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936748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703597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4005414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34153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 2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6250140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1422583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 of 3 - Mart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8081078" y="1907833"/>
            <a:ext cx="3168479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953596" y="1907833"/>
            <a:ext cx="3173430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4389065" y="1907833"/>
            <a:ext cx="3429974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454412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3289610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/>
        </p:nvSpPr>
        <p:spPr>
          <a:xfrm>
            <a:off x="0" y="4172"/>
            <a:ext cx="7748337" cy="1275989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 dirty="0">
              <a:solidFill>
                <a:prstClr val="white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301" y="0"/>
            <a:ext cx="4773171" cy="1280161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504253" y="327797"/>
            <a:ext cx="698906" cy="708832"/>
            <a:chOff x="314496" y="295312"/>
            <a:chExt cx="621213" cy="630037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8" name="椭圆 17"/>
            <p:cNvSpPr/>
            <p:nvPr userDrawn="1"/>
          </p:nvSpPr>
          <p:spPr>
            <a:xfrm>
              <a:off x="369276" y="295312"/>
              <a:ext cx="369277" cy="369277"/>
            </a:xfrm>
            <a:prstGeom prst="ellipse">
              <a:avLst/>
            </a:prstGeom>
            <a:solidFill>
              <a:srgbClr val="01AED4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314496" y="556072"/>
              <a:ext cx="369277" cy="369277"/>
            </a:xfrm>
            <a:prstGeom prst="ellipse">
              <a:avLst/>
            </a:prstGeom>
            <a:solidFill>
              <a:srgbClr val="AAD02F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 userDrawn="1"/>
          </p:nvSpPr>
          <p:spPr>
            <a:xfrm>
              <a:off x="566432" y="455441"/>
              <a:ext cx="369277" cy="369277"/>
            </a:xfrm>
            <a:prstGeom prst="ellipse">
              <a:avLst/>
            </a:prstGeom>
            <a:solidFill>
              <a:srgbClr val="FD4A3B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AFA836BB-A18A-48DA-9B8C-BB3A57C231E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479" y="6154174"/>
            <a:ext cx="2718419" cy="40649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2263943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100943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2432976" y="4176378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/>
        </p:nvSpPr>
        <p:spPr>
          <a:xfrm>
            <a:off x="0" y="4172"/>
            <a:ext cx="7748337" cy="1275989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 dirty="0">
              <a:solidFill>
                <a:prstClr val="white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301" y="0"/>
            <a:ext cx="4773171" cy="1280161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504253" y="327797"/>
            <a:ext cx="698906" cy="708832"/>
            <a:chOff x="314496" y="295312"/>
            <a:chExt cx="621213" cy="630037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8" name="椭圆 17"/>
            <p:cNvSpPr/>
            <p:nvPr userDrawn="1"/>
          </p:nvSpPr>
          <p:spPr>
            <a:xfrm>
              <a:off x="369276" y="295312"/>
              <a:ext cx="369277" cy="369277"/>
            </a:xfrm>
            <a:prstGeom prst="ellipse">
              <a:avLst/>
            </a:prstGeom>
            <a:solidFill>
              <a:srgbClr val="01AED4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314496" y="556072"/>
              <a:ext cx="369277" cy="369277"/>
            </a:xfrm>
            <a:prstGeom prst="ellipse">
              <a:avLst/>
            </a:prstGeom>
            <a:solidFill>
              <a:srgbClr val="AAD02F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 userDrawn="1"/>
          </p:nvSpPr>
          <p:spPr>
            <a:xfrm>
              <a:off x="566432" y="455441"/>
              <a:ext cx="369277" cy="369277"/>
            </a:xfrm>
            <a:prstGeom prst="ellipse">
              <a:avLst/>
            </a:prstGeom>
            <a:solidFill>
              <a:srgbClr val="FD4A3B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31A59A94-ACAA-450B-BE8A-CC5431CFCC6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479" y="6154174"/>
            <a:ext cx="2718419" cy="406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000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1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3.xml"/><Relationship Id="rId21" Type="http://schemas.openxmlformats.org/officeDocument/2006/relationships/slideLayout" Target="../slideLayouts/slideLayout31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1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2.xml"/><Relationship Id="rId16" Type="http://schemas.openxmlformats.org/officeDocument/2006/relationships/slideLayout" Target="../slideLayouts/slideLayout26.xml"/><Relationship Id="rId20" Type="http://schemas.openxmlformats.org/officeDocument/2006/relationships/slideLayout" Target="../slideLayouts/slideLayout30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0.xml"/><Relationship Id="rId19" Type="http://schemas.openxmlformats.org/officeDocument/2006/relationships/slideLayout" Target="../slideLayouts/slideLayout29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24.xml"/><Relationship Id="rId22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8410EE-AE6E-4175-8960-6D6DF2AF436C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>
            <a:extLst>
              <a:ext uri="{FF2B5EF4-FFF2-40B4-BE49-F238E27FC236}">
                <a16:creationId xmlns:a16="http://schemas.microsoft.com/office/drawing/2014/main" id="{BA84D65D-D787-4507-B97E-9BE4A4F182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5"/>
            <a:ext cx="12192000" cy="685520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28" name="出自【趣你的PPT】(微信:qunideppt)：最优质的PPT资源库">
            <a:extLst>
              <a:ext uri="{FF2B5EF4-FFF2-40B4-BE49-F238E27FC236}">
                <a16:creationId xmlns:a16="http://schemas.microsoft.com/office/drawing/2014/main" id="{D7B58C47-B51C-4049-BECB-2D37397F8E48}"/>
              </a:ext>
            </a:extLst>
          </p:cNvPr>
          <p:cNvSpPr txBox="1"/>
          <p:nvPr/>
        </p:nvSpPr>
        <p:spPr>
          <a:xfrm>
            <a:off x="1387066" y="2444632"/>
            <a:ext cx="76246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b="1" dirty="0">
                <a:solidFill>
                  <a:srgbClr val="009642"/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zh-CN" altLang="en-US" sz="4000" b="1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模块</a:t>
            </a:r>
            <a:r>
              <a:rPr lang="en-US" altLang="zh-CN" sz="4000" b="1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2</a:t>
            </a:r>
            <a:r>
              <a:rPr lang="zh-CN" altLang="en-US" sz="4000" b="1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  </a:t>
            </a:r>
            <a:r>
              <a:rPr lang="en-US" altLang="zh-CN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AIGC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辅助设计与处理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867DDDC2-E66C-4236-81BE-C03BF4204C0C}"/>
              </a:ext>
            </a:extLst>
          </p:cNvPr>
          <p:cNvGrpSpPr/>
          <p:nvPr/>
        </p:nvGrpSpPr>
        <p:grpSpPr>
          <a:xfrm>
            <a:off x="5199389" y="4221238"/>
            <a:ext cx="1793221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30" name="矩形: 圆角 3">
              <a:extLst>
                <a:ext uri="{FF2B5EF4-FFF2-40B4-BE49-F238E27FC236}">
                  <a16:creationId xmlns:a16="http://schemas.microsoft.com/office/drawing/2014/main" id="{2580DDD2-4CEC-4602-B402-B76E6B6CC672}"/>
                </a:ext>
              </a:extLst>
            </p:cNvPr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31" name="出自【趣你的PPT】(微信:qunideppt)：最优质的PPT资源库">
              <a:extLst>
                <a:ext uri="{FF2B5EF4-FFF2-40B4-BE49-F238E27FC236}">
                  <a16:creationId xmlns:a16="http://schemas.microsoft.com/office/drawing/2014/main" id="{FD8E025A-8F50-469B-9D0E-09D3BE10EC48}"/>
                </a:ext>
              </a:extLst>
            </p:cNvPr>
            <p:cNvSpPr/>
            <p:nvPr/>
          </p:nvSpPr>
          <p:spPr>
            <a:xfrm>
              <a:off x="4578608" y="3808884"/>
              <a:ext cx="1176818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  <p:sp>
        <p:nvSpPr>
          <p:cNvPr id="32" name="PA_文本框 3">
            <a:extLst>
              <a:ext uri="{FF2B5EF4-FFF2-40B4-BE49-F238E27FC236}">
                <a16:creationId xmlns:a16="http://schemas.microsoft.com/office/drawing/2014/main" id="{E31D18A7-627E-4FF1-A573-FCCD7F82A58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850157" y="2122550"/>
            <a:ext cx="44037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适用教学课件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课堂演练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学以致用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演示</a:t>
            </a: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C0AF6E4F-FBD4-456D-99BE-6C1F725721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479" y="6154174"/>
            <a:ext cx="2718419" cy="406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339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72892488-F848-42CB-9813-788D240E32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02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2729856" y="3929872"/>
            <a:ext cx="7268583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设计流程导向的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AIGC</a:t>
            </a: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提问技巧</a:t>
            </a:r>
          </a:p>
        </p:txBody>
      </p:sp>
    </p:spTree>
    <p:extLst>
      <p:ext uri="{BB962C8B-B14F-4D97-AF65-F5344CB8AC3E}">
        <p14:creationId xmlns:p14="http://schemas.microsoft.com/office/powerpoint/2010/main" val="3945054891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957822" cy="748449"/>
            <a:chOff x="1502939" y="272760"/>
            <a:chExt cx="4957822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957822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2.2.1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直接提问式提问挖掘需求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771145" y="2784047"/>
            <a:ext cx="8062404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在需求挖掘阶段，设计师需要快速获取关于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界面设计的基础信息，如目标用户、功能需求、设计风格偏好等。直接提问式提问能够简洁明了地向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AIGC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传达关键问题，直接获取核心答案，为后续设计提供明确的方向。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674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957822" cy="748449"/>
            <a:chOff x="1502939" y="272760"/>
            <a:chExt cx="4957822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957822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2.2.2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分步引导式提问发散创意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56547" y="1612826"/>
            <a:ext cx="9201657" cy="336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创意发散阶段需要打破常规思维，激发更多的创意灵感。分步引导式提问通过逐步深入的问题引导，让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AIGC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在回答过程中不断拓展思路，生成多样化的创意方案。这种提问方式可以帮助设计师从不同角度思考问题，挖掘更多的设计可能性。以设计一款旅游类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界面为例：</a:t>
            </a:r>
          </a:p>
          <a:p>
            <a:pPr marL="28575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．第一步确定创意基础元素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．第二步引导创意组合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．第三步进一步细化目标用户，拓展创意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．第四步融入流行趋势，提升创意的时尚感</a:t>
            </a:r>
          </a:p>
        </p:txBody>
      </p:sp>
    </p:spTree>
    <p:extLst>
      <p:ext uri="{BB962C8B-B14F-4D97-AF65-F5344CB8AC3E}">
        <p14:creationId xmlns:p14="http://schemas.microsoft.com/office/powerpoint/2010/main" val="3449588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957822" cy="748449"/>
            <a:chOff x="1502939" y="272760"/>
            <a:chExt cx="4957822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957822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2.2.3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反向验证式提问验证方案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246488" y="1777717"/>
            <a:ext cx="9201657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案验证阶段需要对初步设计好的方案进行评估和优化，确保方案符合用户需求和设计目标。反向验证式提问通过从相反的角度提出问题，挑战设计方案的合理性和可行性，从而发现潜在的问题和不足之处，为方案的改进提供依据。假设已经设计了一款在线教育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界面，进行反向验证式提问“在在线教育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界面中，当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同时运行多个课程页面时，界面的布局和交互是否会出现混乱？如何优化？” 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8057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72892488-F848-42CB-9813-788D240E32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03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3089620" y="3929872"/>
            <a:ext cx="6765787" cy="814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素材供给之文生图</a:t>
            </a:r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</a:t>
            </a:r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视频</a:t>
            </a:r>
          </a:p>
        </p:txBody>
      </p:sp>
    </p:spTree>
    <p:extLst>
      <p:ext uri="{BB962C8B-B14F-4D97-AF65-F5344CB8AC3E}">
        <p14:creationId xmlns:p14="http://schemas.microsoft.com/office/powerpoint/2010/main" val="187988643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2.3.1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提示词的描述框架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3782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提示词是文生图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视频技术的“指令核心”，其描述的准确性与完整性直接影响生成结果的质量。其框架可以采用经典的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5W1H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分析法，即围绕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Who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What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When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Where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Why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How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六个核心要素展开。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Who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（主体）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界面的核心对象，包括用户头像、图标、按钮等界面元素。其作用在于锁定设计焦点，避免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自由发挥导致主体偏离设计主题。可以使用「特征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属性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状态」描述格式。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What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（对象）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界面中的具体内容或交互动作，用于描述界面的核心功能或事件。明确这一要素能够避免生成模糊不清的界面设计。</a:t>
            </a:r>
          </a:p>
        </p:txBody>
      </p:sp>
    </p:spTree>
    <p:extLst>
      <p:ext uri="{BB962C8B-B14F-4D97-AF65-F5344CB8AC3E}">
        <p14:creationId xmlns:p14="http://schemas.microsoft.com/office/powerpoint/2010/main" val="291336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2.3.1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提示词的描述框架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336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When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（时间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使用场景）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界面的使用时间或场景背景，包括时间段（如白天、夜晚）或特定使用情境（如购物、社交）。该要素能有效增强界面的适用性和用户体验。可采用「时间段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使用场景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界面状态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功能」描述格式。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Where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（布置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位置）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界面的空间布局或元素位置，如顶部导航栏、底部标签栏或内容区域的排列。提供布局的上下文，增强界面的易用性和美观性。可以使用「布局区域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元素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排列方式」描述格式。</a:t>
            </a:r>
          </a:p>
        </p:txBody>
      </p:sp>
    </p:spTree>
    <p:extLst>
      <p:ext uri="{BB962C8B-B14F-4D97-AF65-F5344CB8AC3E}">
        <p14:creationId xmlns:p14="http://schemas.microsoft.com/office/powerpoint/2010/main" val="466926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2.3.1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提示词的描述框架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336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Why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（设计目的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用户需求）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界面设计背后的目的或用户需求，通常通过界面风格、色彩搭配或功能布局来表达。赋予界面更深层的设计意义或满足用户特定需求。可采用「设计目的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用户需求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界面风格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功能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描述格式。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How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（视觉风格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交互方式）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界面的表现方式，包括视觉风格、交互效果、动画过渡等。其目的是控制界面的视觉效果和交互体验，确保符合设计预期。可采用「视觉风格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交互效果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界面元素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功能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描述格式。</a:t>
            </a:r>
          </a:p>
        </p:txBody>
      </p:sp>
    </p:spTree>
    <p:extLst>
      <p:ext uri="{BB962C8B-B14F-4D97-AF65-F5344CB8AC3E}">
        <p14:creationId xmlns:p14="http://schemas.microsoft.com/office/powerpoint/2010/main" val="3733888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2.3.2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提示词的优化技巧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4198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界面设计中，借助文生图技术能够快速生成多样化的界面设计草图或元素，为设计师提供丰富的创意灵感。而精准且巧妙的提示词是引导文生图工具生成符合预期、高质量界面图像的关键。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．明确核心设计目标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聚焦界面核心功能或用户需求，避免泛泛描述。在优化过程中应删除模糊词汇，替换为实际的需求。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．细节界面元素描述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对关键组件的进行拆解，包括形状、尺寸、状态等。在优化过程中，可以补充材质、间距、对齐方式等细节。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9174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2.3.2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提示词的优化技巧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4198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．强调交互逻辑与反馈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描述用户操作与界面动态响应，增强实用性。在优化过程中可以注明动效类型、时长以及曲线状态。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．融入品牌特色与风格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通过色彩、图形语言传递品牌识别度。在优化过程中可以绑定品牌关键词，提取品牌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DNA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元素，如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形象，专属图标等。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．使用具体且生动的词汇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用设计专业术语替代抽象表达，增强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理解。在优化过程中需明确设计规范、字体属性、动效参数等专业细节，避免模糊的感官描述，通过精准的技术词汇让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精准捕捉设计意图。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0729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35E599D-34DC-41F5-9737-4F56DC98DE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5"/>
            <a:ext cx="12192000" cy="6855209"/>
          </a:xfrm>
          <a:prstGeom prst="rect">
            <a:avLst/>
          </a:prstGeom>
        </p:spPr>
      </p:pic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2790825" y="1549052"/>
            <a:ext cx="2232025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4400" b="1" dirty="0">
                <a:solidFill>
                  <a:srgbClr val="44546A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目录</a:t>
            </a:r>
            <a:endParaRPr lang="en-US" altLang="zh-CN" sz="4400" b="1" dirty="0">
              <a:solidFill>
                <a:srgbClr val="44546A"/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4313514" y="1953586"/>
            <a:ext cx="4140938" cy="40729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01      AIGC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在设计中的模态应用</a:t>
            </a: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4313514" y="2663422"/>
            <a:ext cx="5624966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02       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设计流程导向的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AIGC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提问技巧</a:t>
            </a:r>
          </a:p>
        </p:txBody>
      </p:sp>
      <p:sp>
        <p:nvSpPr>
          <p:cNvPr id="10" name="Rectangle 18">
            <a:extLst>
              <a:ext uri="{FF2B5EF4-FFF2-40B4-BE49-F238E27FC236}">
                <a16:creationId xmlns:a16="http://schemas.microsoft.com/office/drawing/2014/main" id="{CEAF57B6-CAAD-4B71-A6E6-10C1B8A66E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3514" y="3373065"/>
            <a:ext cx="4620624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03       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素材供给之文生图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视频</a:t>
            </a:r>
          </a:p>
        </p:txBody>
      </p:sp>
      <p:sp>
        <p:nvSpPr>
          <p:cNvPr id="9" name="Rectangle 18">
            <a:extLst>
              <a:ext uri="{FF2B5EF4-FFF2-40B4-BE49-F238E27FC236}">
                <a16:creationId xmlns:a16="http://schemas.microsoft.com/office/drawing/2014/main" id="{815A55FF-694D-43B3-9786-AA79FE92F8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3515" y="4082708"/>
            <a:ext cx="4350800" cy="40729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04       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设计优化之图生图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视频</a:t>
            </a:r>
          </a:p>
        </p:txBody>
      </p:sp>
    </p:spTree>
    <p:extLst>
      <p:ext uri="{BB962C8B-B14F-4D97-AF65-F5344CB8AC3E}">
        <p14:creationId xmlns:p14="http://schemas.microsoft.com/office/powerpoint/2010/main" val="3286193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2.3.3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文生图操作指南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文生图技术具有将文字描述巧妙转化为鲜活图像的神奇能力，能够为移动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设计注入源源不断的创意灵感。下面将借助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DeepSeek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、即梦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和豆包这三个工具，从设计的专业视角，完整且细致地演示文生图的操作流程，使其高度适配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界面设计的实际需求。</a:t>
            </a:r>
          </a:p>
          <a:p>
            <a:pPr marL="28575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DeepSeek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赋能文生图</a:t>
            </a:r>
          </a:p>
          <a:p>
            <a:pPr marL="28575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借助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DeepSeek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强大的语言理解和生成能力，可以生成具有针对性与创意性的方案图像提示词，随后利用即梦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的图像生成功能进行生图操作。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CB708E7-878D-42AF-BEF2-DE8EA71379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4514" y="4172958"/>
            <a:ext cx="5028606" cy="2257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683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2.3.3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文生图操作指南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．豆包赋能文生图</a:t>
            </a:r>
          </a:p>
          <a:p>
            <a:pPr marL="285750"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凭借豆包在自然语言处理领域的技术，以及对图像风格、元素等特征的精准把握，可以利用文字生成功能生成图像方案与提示词，再借助其图像生成功能，将其视觉化。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8E2D666-9970-4D93-9D5C-2206AAE9DE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4652" y="3342908"/>
            <a:ext cx="6387899" cy="2878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248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2.3.3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文生图操作指南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．灵感赋能即梦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生图</a:t>
            </a:r>
          </a:p>
          <a:p>
            <a:pPr marL="285750"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在即梦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平台里，用户只需输入简明扼要的初始提示词，利用平台内置的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DeepSeek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功能，对该提示词进行深度剖析与专业优化，最终生成契合图像生成要求的提示词。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7E6B875-6E5B-4230-805D-6F3694A43F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3375" y="3289994"/>
            <a:ext cx="7849519" cy="2051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543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2.3.4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文生视频操作指南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文本生视频能够根据用户提供的文字指令和各种参数，生成高质量的视频。用户只需输入一段描述文字，再选择模型和视频比例，等待数秒后即可生成视频。下面将利用即梦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与可灵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进行文生视频的操作流程。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673B1BF-439D-4F74-B4E5-3E56580032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0758" y="2926464"/>
            <a:ext cx="5789659" cy="3429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128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72892488-F848-42CB-9813-788D240E32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04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3089620" y="3929872"/>
            <a:ext cx="6765787" cy="814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设计优化之图生图</a:t>
            </a:r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</a:t>
            </a:r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视频</a:t>
            </a:r>
          </a:p>
        </p:txBody>
      </p:sp>
    </p:spTree>
    <p:extLst>
      <p:ext uri="{BB962C8B-B14F-4D97-AF65-F5344CB8AC3E}">
        <p14:creationId xmlns:p14="http://schemas.microsoft.com/office/powerpoint/2010/main" val="2714161260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2.4.1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图像的风格迁移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98825" y="1614187"/>
            <a:ext cx="9478620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图像风格迁移是图生图技术的核心应用之一，其核心逻辑是将参考图像的风格特征（如笔触、色彩、纹理、艺术流派特征等）迁移到目标图像的内容上，同时保留目标图像的主体结构和关键信息。在移动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中，常用到的场景如下：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．社交媒体配图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社交媒体竞争激烈的当下，用户对于配图的独特性和美观性要求越来越高。通过图像风格迁移技术，用户无需具备专业的绘画技能，只需上传一张普通照片，选择心仪的艺术风格，就能快速生成具有艺术感的配图，从而在众多信息中脱颖而出，吸引更多关注和互动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2D2DA89-3BF7-4471-B2F4-203DED9A60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6534" y="4817905"/>
            <a:ext cx="6956050" cy="1201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334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2.4.1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图像的风格迁移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98825" y="1614187"/>
            <a:ext cx="9478620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．广告创意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广告创意的核心在于通过独特的视觉呈现吸引目标受众的注意力，并传达品牌的核心价值。图像风格迁移技术为广告设计师提供了丰富的创意工具，在实操过程中，可以根据品牌的特点和目标受众的喜好，将产品图与不同的艺术风格相结合，创造出具有冲击力和感染力的广告作品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95E2CB9-FD4C-4AC8-91EF-6FDC325DE7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373" y="4328067"/>
            <a:ext cx="9102445" cy="1615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749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2.4.1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图像的风格迁移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98825" y="1614187"/>
            <a:ext cx="9478620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．游戏美术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游戏开发过程中，美术设计直接影响游戏的视觉效果和玩家的游戏体验。图像风格迁移技术的出现为游戏美术设计带来了革命性的变革。设计师可先绘制简单的场景草图，再利用图像风格迁移技术将其快速转化为写实、二次元等不同风格的图像，从而在短时间内生成多个不同风格的概念设计方案。这不仅有助于设计师快速探索不同的设计方向，还能为团队提供更多选择和参考，加速概念设计的迭代进程，提高游戏开发的效率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B9D94DD-C3C3-467C-A87B-A119C77B66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7125" y="4402407"/>
            <a:ext cx="8800694" cy="1540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153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2.4.2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图像的扩展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图像的扩展指通过技术手段对现有图像的边界进行延伸，或在保持图像原有风格、内容逻辑的前提下，扩充画面的尺寸与信息量，解决图像因尺寸限制导致的展示不完整问题。在移动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中，常用到的场景如下：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．社交媒体封面适配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社交媒体平台对封面图的尺寸有特定要求（如横版、竖版比例差异），若原始图像尺寸不符，直接裁剪可能导致关键内容丢失。通过图像扩展技术，可对图像的上下或左右边界进行智能延伸，使其适配平台尺寸，同时保持画面完整性与美观度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D2954DF-7525-4DEE-93FF-B474CF8F4A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9579" y="4674144"/>
            <a:ext cx="3944112" cy="1911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975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2.4.2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图像的扩展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．电商商品图展示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部分商品图因拍摄角度限制，仅呈现局部细节（如服装的上半身），而用户需了解整体效果。通过图像扩展技术，可基于现有服装的款式、纹理，生成下半身的延伸部分，帮助用户更全面地理解商品，提升购买意愿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91CE24D-7513-4584-B2CE-DFF73C8A1B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4757" y="3705492"/>
            <a:ext cx="6554515" cy="2263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684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6314596" y="3107372"/>
            <a:ext cx="5058564" cy="2031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本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模块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聚焦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于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AIGC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辅助设计与处理，围绕移动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App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界面设计场景中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AIGC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的应用展开论述。涵盖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AIGC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在文本、图像、音频、视频以及多模态融合方面的模态应用，设计流程中的方案生成、文生图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/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视频，还有图生图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/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视频等优化手段。通过体系化学习，能够掌握将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AIGC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融入设计全流程的方法，助力高效运用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AIGC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优化设计、产出创意素材。</a:t>
            </a:r>
          </a:p>
        </p:txBody>
      </p: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6404137" y="2238788"/>
            <a:ext cx="61068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内容简介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Content Overview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436256" y="2826005"/>
            <a:ext cx="1699215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502939" y="342516"/>
            <a:ext cx="6106818" cy="678693"/>
            <a:chOff x="1502939" y="342516"/>
            <a:chExt cx="6106818" cy="678693"/>
          </a:xfrm>
        </p:grpSpPr>
        <p:sp>
          <p:nvSpPr>
            <p:cNvPr id="12" name="Rectangle 18"/>
            <p:cNvSpPr>
              <a:spLocks noChangeArrowheads="1"/>
            </p:cNvSpPr>
            <p:nvPr/>
          </p:nvSpPr>
          <p:spPr bwMode="auto">
            <a:xfrm>
              <a:off x="1502939" y="342516"/>
              <a:ext cx="6106818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移动</a:t>
              </a: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APP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界面设计</a:t>
              </a:r>
            </a:p>
          </p:txBody>
        </p:sp>
        <p:sp>
          <p:nvSpPr>
            <p:cNvPr id="7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1ACA3C0D-8E3F-46F4-9D79-C24132F4A6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50" b="97422" l="4375" r="97500">
                        <a14:foregroundMark x1="51875" y1="8359" x2="26094" y2="14688"/>
                        <a14:foregroundMark x1="26094" y1="14688" x2="21875" y2="26719"/>
                        <a14:foregroundMark x1="21875" y1="26719" x2="22266" y2="50938"/>
                        <a14:foregroundMark x1="22266" y1="50938" x2="26250" y2="62109"/>
                        <a14:foregroundMark x1="26250" y1="62109" x2="36094" y2="72734"/>
                        <a14:foregroundMark x1="36094" y1="72734" x2="47031" y2="76953"/>
                        <a14:foregroundMark x1="47031" y1="76953" x2="75313" y2="78203"/>
                        <a14:foregroundMark x1="75313" y1="78203" x2="86406" y2="73750"/>
                        <a14:foregroundMark x1="86406" y1="73750" x2="92109" y2="53359"/>
                        <a14:foregroundMark x1="92109" y1="53359" x2="85781" y2="21797"/>
                        <a14:foregroundMark x1="85781" y1="21797" x2="76406" y2="13906"/>
                        <a14:foregroundMark x1="76406" y1="13906" x2="53438" y2="10391"/>
                        <a14:foregroundMark x1="53438" y1="10391" x2="25859" y2="16484"/>
                        <a14:foregroundMark x1="25859" y1="16484" x2="11875" y2="26250"/>
                        <a14:foregroundMark x1="11875" y1="26250" x2="5625" y2="36953"/>
                        <a14:foregroundMark x1="5625" y1="36953" x2="8359" y2="62109"/>
                        <a14:foregroundMark x1="8359" y1="62109" x2="12266" y2="73438"/>
                        <a14:foregroundMark x1="12266" y1="73438" x2="32422" y2="82734"/>
                        <a14:foregroundMark x1="32422" y1="82734" x2="60469" y2="85859"/>
                        <a14:foregroundMark x1="60469" y1="85859" x2="79453" y2="73828"/>
                        <a14:foregroundMark x1="79453" y1="73828" x2="81406" y2="71250"/>
                        <a14:foregroundMark x1="65781" y1="14297" x2="21484" y2="30234"/>
                        <a14:foregroundMark x1="71797" y1="17266" x2="65469" y2="27187"/>
                        <a14:foregroundMark x1="65469" y1="27187" x2="65469" y2="29922"/>
                        <a14:foregroundMark x1="63828" y1="9063" x2="36563" y2="6719"/>
                        <a14:foregroundMark x1="36563" y1="6719" x2="24609" y2="9531"/>
                        <a14:foregroundMark x1="24609" y1="9531" x2="4844" y2="37813"/>
                        <a14:foregroundMark x1="4844" y1="37813" x2="4531" y2="69609"/>
                        <a14:foregroundMark x1="11484" y1="35547" x2="21094" y2="29297"/>
                        <a14:foregroundMark x1="21094" y1="29297" x2="33906" y2="26250"/>
                        <a14:foregroundMark x1="33906" y1="26250" x2="53906" y2="28203"/>
                        <a14:foregroundMark x1="36328" y1="5078" x2="48359" y2="3750"/>
                        <a14:foregroundMark x1="48359" y1="3750" x2="66484" y2="3750"/>
                        <a14:foregroundMark x1="92969" y1="35156" x2="91172" y2="71172"/>
                        <a14:foregroundMark x1="91172" y1="71172" x2="73125" y2="88672"/>
                        <a14:foregroundMark x1="73125" y1="88672" x2="36250" y2="91797"/>
                        <a14:foregroundMark x1="36250" y1="91797" x2="22422" y2="82500"/>
                        <a14:foregroundMark x1="69141" y1="31172" x2="77031" y2="39141"/>
                        <a14:foregroundMark x1="39297" y1="31563" x2="32031" y2="31875"/>
                        <a14:foregroundMark x1="18828" y1="37188" x2="9375" y2="44453"/>
                        <a14:foregroundMark x1="9375" y1="44453" x2="9219" y2="44453"/>
                        <a14:foregroundMark x1="95313" y1="35859" x2="97500" y2="58984"/>
                        <a14:foregroundMark x1="97500" y1="58984" x2="96250" y2="62969"/>
                        <a14:foregroundMark x1="35313" y1="97422" x2="65156" y2="96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041" y="1623067"/>
            <a:ext cx="4315515" cy="431551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2.4.2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图像的扩展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．游戏场景延伸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游戏场景设计中，初期概念图可能仅包含核心区域，而实际开发需扩展周边环境。图像扩展技术可根据核心场景的风格、地形特征，自动生成周边延伸区域，确保整体场景的连贯性与一致性，减少美术团队的重复劳动，加速场景搭建流程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BE79F00-6CD9-473C-9643-AEF8130D58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1307" y="3429000"/>
            <a:ext cx="6222953" cy="299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247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2.4.3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图像的局部编辑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局部编辑聚焦于对图像中特定区域或元素的精准修改，而不影响其他部分，是提升图像细节与适配性的关键功能。在移动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界面中，常用到的场景如下：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．社交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个人形象优化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社交应用中，用户形象是建立第一印象的关键要素。局部编辑功能通过精准处理面部特征、背景元素等细节，帮助用户塑造更具吸引力的个人形象，包括但不限于面部特征的精细化调整、背景元素的智能处理及造型优化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A51DCC0-29AB-4ADE-83D9-BEFC7E9173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7058" y="4172959"/>
            <a:ext cx="3942857" cy="22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953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2.4.3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图像的局部编辑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．电商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商品细节修改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在电商场景中，商品图片质量直接影响用户购买决策。局部编辑功能通过强化产品细节、统一视觉风格，有效提升商品展示的专业度，包括但不限于产品主体的强化、细节特写的呈现及场景的适配调整。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A103114-42AE-4F01-A288-1003652EE0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0875" y="3428999"/>
            <a:ext cx="5885486" cy="283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412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2.4.3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图像的局部编辑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．新闻资讯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配图聚焦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在信息爆炸的时代，新闻配图需要快速传达核心信息。局部编辑通过强调关键元素、弱化次要信息，帮助用户快速理解新闻要点，包括但不限于主体的突出处理、信息层级的优化及图片的拼接整合等。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F42299E-9FC6-42F6-AEED-43AE3C5B96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8767" y="3191384"/>
            <a:ext cx="6458550" cy="3113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162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2.4.4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图生视频操作指南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图生视频技术指以单张或多张静态图像为基础，通过技术手段生成动态视频内容，实现从“静”到“动”的转化，核心逻辑是基于图像的内容特征，预测并生成连续的动态帧，使画面呈现自然的运动效果。以即梦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生成视频为例：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B6A5DAA-F46B-4AA8-9D9D-67F8E7E98D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90" y="3429000"/>
            <a:ext cx="7590489" cy="1893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361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课堂演练：静态</a:t>
              </a: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Logo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的动态化转换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本练习将借助即梦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中的视频生成功能，将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的黑白草图与最终的上色效果进行动态化，直观展现设计深化轨迹。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025F311-20D4-49E1-AE0E-83A1C2EDEE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3201" y="3108352"/>
            <a:ext cx="9425597" cy="1778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69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BBECD67F-AE3E-4E49-A78C-A5DA12BC0D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5"/>
            <a:ext cx="12192000" cy="685520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2008707" y="2618079"/>
            <a:ext cx="61196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带着收获，再出发</a:t>
            </a:r>
          </a:p>
        </p:txBody>
      </p:sp>
      <p:sp>
        <p:nvSpPr>
          <p:cNvPr id="27" name="PA_文本框 3"/>
          <p:cNvSpPr txBox="1"/>
          <p:nvPr>
            <p:custDataLst>
              <p:tags r:id="rId1"/>
            </p:custDataLst>
          </p:nvPr>
        </p:nvSpPr>
        <p:spPr>
          <a:xfrm>
            <a:off x="2008707" y="2218781"/>
            <a:ext cx="40379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WITH GAINS, MOVE FORWARD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930658" y="3642011"/>
            <a:ext cx="1793222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32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33" name="出自【趣你的PPT】(微信:qunideppt)：最优质的PPT资源库"/>
            <p:cNvSpPr/>
            <p:nvPr/>
          </p:nvSpPr>
          <p:spPr>
            <a:xfrm>
              <a:off x="4511038" y="3808884"/>
              <a:ext cx="1176817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  <p:pic>
        <p:nvPicPr>
          <p:cNvPr id="24" name="图片 23">
            <a:extLst>
              <a:ext uri="{FF2B5EF4-FFF2-40B4-BE49-F238E27FC236}">
                <a16:creationId xmlns:a16="http://schemas.microsoft.com/office/drawing/2014/main" id="{3F0959C6-5B4F-4230-962A-B3105CF8105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479" y="6154174"/>
            <a:ext cx="2718419" cy="4064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72892488-F848-42CB-9813-788D240E32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01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3307602" y="3947311"/>
            <a:ext cx="6061250" cy="814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AIGC</a:t>
            </a:r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在设计中的模态应用</a:t>
            </a:r>
          </a:p>
        </p:txBody>
      </p:sp>
    </p:spTree>
    <p:extLst>
      <p:ext uri="{BB962C8B-B14F-4D97-AF65-F5344CB8AC3E}">
        <p14:creationId xmlns:p14="http://schemas.microsoft.com/office/powerpoint/2010/main" val="3488794518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18465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2.1.1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文本模态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356690" y="2576298"/>
            <a:ext cx="9478620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基于大语言模型的文本生成工具可聚焦于移动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界面设计场景，产出需求文档、功能描述、交互说明文案、界面提示语等内容。例如，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Deepseek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、文心一言等工具，通过学习海量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设计案例与交互逻辑，能依据相关提示词生成包含布局规划、功能模块描述的需求文本；还能快速产出交互引导文案，辅助明确设计方向，加速需求梳理与方案沟通。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9811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18465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2.1.2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图像模态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696857" y="2237571"/>
            <a:ext cx="8036286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借助图像生成类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AIGC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工具，能够为移动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界面设计带来丰富的视觉元素。例如，即梦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、豆包等工具，它们基于深度学习算法，通过对大量图像数据的学习，可以根据设计师输入的文本描述，生成风格多样、创意十足的界面图标、背景图片、插画等图像素材。这些生成的图像素材不仅能满足不同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主题和风格的需求，还能为界面增添独特的艺术感和视觉吸引力。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098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18465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2.1.3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音频模态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334205" y="1907788"/>
            <a:ext cx="9055617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基于神经网络的音频生成工具，可针对性解决移动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界面的交互反馈与场景化音效需求，覆盖按钮操作、状态提示、功能引导等交互环节。例如，讯飞智作、腾讯天琴、魔音工坊等工具，通过学习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交互音效的频率特征与情感关联，能依据要求生成适配界面操作逻辑的音频素材（如登录界面、操作反馈、内容展示等）；还能为特定功能模块（如运动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的计时功能、冥想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的背景音）创作场景化音乐，增强用户操作的反馈感知与使用沉浸感。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6850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18465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2.1.4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视频模态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980421" y="2534720"/>
            <a:ext cx="8231158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基于多模态学习的视频生成工具，可聚焦移动 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界面的动态交互展示与引导需求，服务于动效原型、功能教程、营销演示等场景。例如，剪映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、可灵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、腾讯智影等工具，通过学习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界面动效的时序逻辑与转场规律，能依据相关提示词，生成符合界面逻辑的动态视频；还能将静态界面设计图转化为带交互示意的短视频，辅助设计方案的可视化沟通与用户引导。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716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18465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2.1.5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多模态融合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551562" y="2464371"/>
            <a:ext cx="8620903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基于跨模态理解的多模态工具，可实现移动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界面设计中“文本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图像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音频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视频”的协同创作，覆盖从需求到落地的全流程。例如，紫东太初、腾讯混元大模型等工具，通过学习多模态内容在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中的关联逻辑，能依据提示词生成配套的界面原型图（图像）、交互引导音效（音频）、功能演示视频（视频）；也支持通过上传界面设计稿（图像），反向生成需求说明文本、优化建议及配套动效方案，实现多模态内容的联动创作与高效迭代，尤其适配复杂交互界面（如数字人客服界面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AR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导航界面）的设计需求。</a:t>
            </a:r>
          </a:p>
        </p:txBody>
      </p:sp>
    </p:spTree>
    <p:extLst>
      <p:ext uri="{BB962C8B-B14F-4D97-AF65-F5344CB8AC3E}">
        <p14:creationId xmlns:p14="http://schemas.microsoft.com/office/powerpoint/2010/main" val="4010328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ULTRA_SCORM_COURSE_ID" val="E4646669-89D5-4F00-B7E6-D2D0A6F7B5C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www.2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3262</Words>
  <Application>Microsoft Office PowerPoint</Application>
  <PresentationFormat>宽屏</PresentationFormat>
  <Paragraphs>210</Paragraphs>
  <Slides>36</Slides>
  <Notes>36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36</vt:i4>
      </vt:variant>
    </vt:vector>
  </HeadingPairs>
  <TitlesOfParts>
    <vt:vector size="49" baseType="lpstr">
      <vt:lpstr>Lato Light</vt:lpstr>
      <vt:lpstr>Montserrat Hairline</vt:lpstr>
      <vt:lpstr>Poppins Light</vt:lpstr>
      <vt:lpstr>等线</vt:lpstr>
      <vt:lpstr>等线 Light</vt:lpstr>
      <vt:lpstr>思源黑体</vt:lpstr>
      <vt:lpstr>宋体</vt:lpstr>
      <vt:lpstr>微软雅黑</vt:lpstr>
      <vt:lpstr>Arial</vt:lpstr>
      <vt:lpstr>Calibri</vt:lpstr>
      <vt:lpstr>Calibri Light</vt:lpstr>
      <vt:lpstr>www.2ppt.com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移动APP界面设计</dc:title>
  <dc:creator/>
  <cp:keywords>移动APP界面设计</cp:keywords>
  <cp:lastModifiedBy/>
  <cp:revision>2</cp:revision>
  <dcterms:created xsi:type="dcterms:W3CDTF">2021-05-01T02:52:20Z</dcterms:created>
  <dcterms:modified xsi:type="dcterms:W3CDTF">2026-02-26T07:13:45Z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16C3BD95F65B4B0A9A5535104F5DE7C7</vt:lpwstr>
  </property>
  <property fmtid="{D5CDD505-2E9C-101B-9397-08002B2CF9AE}" pid="3" name="KSOProductBuildVer">
    <vt:lpwstr>2052-11.1.0.10463</vt:lpwstr>
  </property>
</Properties>
</file>