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40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10" r:id="rId55"/>
    <p:sldId id="311" r:id="rId56"/>
    <p:sldId id="312" r:id="rId57"/>
    <p:sldId id="313" r:id="rId58"/>
    <p:sldId id="315" r:id="rId59"/>
    <p:sldId id="314"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1" r:id="rId135"/>
    <p:sldId id="392" r:id="rId136"/>
    <p:sldId id="393" r:id="rId137"/>
    <p:sldId id="394" r:id="rId138"/>
    <p:sldId id="395" r:id="rId139"/>
    <p:sldId id="396" r:id="rId140"/>
    <p:sldId id="397" r:id="rId141"/>
    <p:sldId id="398" r:id="rId142"/>
    <p:sldId id="399"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6" r:id="rId159"/>
    <p:sldId id="417" r:id="rId160"/>
    <p:sldId id="418" r:id="rId161"/>
    <p:sldId id="419" r:id="rId162"/>
    <p:sldId id="420" r:id="rId163"/>
    <p:sldId id="421" r:id="rId164"/>
    <p:sldId id="422" r:id="rId165"/>
    <p:sldId id="423" r:id="rId166"/>
    <p:sldId id="424" r:id="rId167"/>
    <p:sldId id="425" r:id="rId168"/>
    <p:sldId id="426" r:id="rId169"/>
    <p:sldId id="427" r:id="rId170"/>
    <p:sldId id="428" r:id="rId171"/>
    <p:sldId id="429" r:id="rId172"/>
    <p:sldId id="430" r:id="rId173"/>
    <p:sldId id="431" r:id="rId174"/>
    <p:sldId id="432" r:id="rId175"/>
    <p:sldId id="433" r:id="rId176"/>
    <p:sldId id="434" r:id="rId177"/>
    <p:sldId id="435" r:id="rId178"/>
    <p:sldId id="436" r:id="rId179"/>
    <p:sldId id="437" r:id="rId180"/>
    <p:sldId id="438" r:id="rId181"/>
    <p:sldId id="439" r:id="rId182"/>
    <p:sldId id="440" r:id="rId183"/>
    <p:sldId id="441" r:id="rId184"/>
    <p:sldId id="442" r:id="rId185"/>
    <p:sldId id="443" r:id="rId186"/>
    <p:sldId id="444" r:id="rId187"/>
    <p:sldId id="445" r:id="rId188"/>
    <p:sldId id="446" r:id="rId189"/>
    <p:sldId id="447" r:id="rId190"/>
    <p:sldId id="448" r:id="rId191"/>
    <p:sldId id="449" r:id="rId192"/>
    <p:sldId id="450" r:id="rId193"/>
    <p:sldId id="451" r:id="rId194"/>
    <p:sldId id="452" r:id="rId195"/>
    <p:sldId id="453" r:id="rId196"/>
    <p:sldId id="454" r:id="rId197"/>
    <p:sldId id="455" r:id="rId198"/>
    <p:sldId id="456" r:id="rId199"/>
    <p:sldId id="457" r:id="rId200"/>
    <p:sldId id="458" r:id="rId201"/>
    <p:sldId id="459" r:id="rId202"/>
    <p:sldId id="460" r:id="rId203"/>
    <p:sldId id="461" r:id="rId204"/>
    <p:sldId id="462" r:id="rId205"/>
    <p:sldId id="463" r:id="rId206"/>
    <p:sldId id="464" r:id="rId207"/>
    <p:sldId id="465" r:id="rId208"/>
    <p:sldId id="466" r:id="rId209"/>
    <p:sldId id="467" r:id="rId210"/>
    <p:sldId id="468" r:id="rId211"/>
    <p:sldId id="469" r:id="rId212"/>
    <p:sldId id="470" r:id="rId213"/>
    <p:sldId id="471" r:id="rId214"/>
    <p:sldId id="472" r:id="rId215"/>
    <p:sldId id="473" r:id="rId216"/>
    <p:sldId id="474" r:id="rId217"/>
    <p:sldId id="475" r:id="rId218"/>
    <p:sldId id="476" r:id="rId219"/>
    <p:sldId id="477" r:id="rId220"/>
    <p:sldId id="478" r:id="rId221"/>
    <p:sldId id="479" r:id="rId222"/>
    <p:sldId id="480" r:id="rId223"/>
    <p:sldId id="481" r:id="rId224"/>
    <p:sldId id="482" r:id="rId225"/>
    <p:sldId id="483" r:id="rId226"/>
    <p:sldId id="484" r:id="rId227"/>
    <p:sldId id="485" r:id="rId228"/>
    <p:sldId id="486" r:id="rId229"/>
    <p:sldId id="487" r:id="rId230"/>
    <p:sldId id="488" r:id="rId231"/>
    <p:sldId id="489" r:id="rId232"/>
    <p:sldId id="490" r:id="rId233"/>
    <p:sldId id="491" r:id="rId234"/>
    <p:sldId id="492" r:id="rId235"/>
    <p:sldId id="493" r:id="rId236"/>
    <p:sldId id="494" r:id="rId237"/>
    <p:sldId id="495" r:id="rId238"/>
    <p:sldId id="496" r:id="rId239"/>
    <p:sldId id="497" r:id="rId240"/>
    <p:sldId id="498" r:id="rId241"/>
    <p:sldId id="499" r:id="rId242"/>
    <p:sldId id="500" r:id="rId243"/>
    <p:sldId id="501" r:id="rId244"/>
    <p:sldId id="502" r:id="rId245"/>
    <p:sldId id="503" r:id="rId246"/>
    <p:sldId id="504" r:id="rId247"/>
    <p:sldId id="505" r:id="rId248"/>
    <p:sldId id="506" r:id="rId249"/>
    <p:sldId id="507" r:id="rId250"/>
    <p:sldId id="508" r:id="rId251"/>
    <p:sldId id="509" r:id="rId252"/>
    <p:sldId id="510" r:id="rId253"/>
    <p:sldId id="511" r:id="rId254"/>
    <p:sldId id="512" r:id="rId255"/>
    <p:sldId id="513" r:id="rId256"/>
    <p:sldId id="514" r:id="rId257"/>
    <p:sldId id="515" r:id="rId258"/>
    <p:sldId id="516" r:id="rId259"/>
    <p:sldId id="517" r:id="rId260"/>
    <p:sldId id="518" r:id="rId261"/>
    <p:sldId id="519" r:id="rId262"/>
    <p:sldId id="520" r:id="rId263"/>
    <p:sldId id="521" r:id="rId264"/>
    <p:sldId id="522" r:id="rId265"/>
    <p:sldId id="523" r:id="rId266"/>
    <p:sldId id="524" r:id="rId267"/>
    <p:sldId id="525" r:id="rId268"/>
    <p:sldId id="526" r:id="rId269"/>
    <p:sldId id="527" r:id="rId270"/>
    <p:sldId id="528" r:id="rId271"/>
    <p:sldId id="529" r:id="rId272"/>
    <p:sldId id="530" r:id="rId273"/>
    <p:sldId id="531" r:id="rId274"/>
    <p:sldId id="532" r:id="rId275"/>
    <p:sldId id="533" r:id="rId276"/>
    <p:sldId id="534" r:id="rId277"/>
    <p:sldId id="535" r:id="rId278"/>
    <p:sldId id="536" r:id="rId279"/>
    <p:sldId id="537" r:id="rId280"/>
    <p:sldId id="538" r:id="rId281"/>
    <p:sldId id="539" r:id="rId282"/>
    <p:sldId id="540" r:id="rId283"/>
    <p:sldId id="541" r:id="rId284"/>
    <p:sldId id="542" r:id="rId285"/>
    <p:sldId id="543" r:id="rId286"/>
    <p:sldId id="544" r:id="rId287"/>
    <p:sldId id="545" r:id="rId288"/>
    <p:sldId id="546" r:id="rId289"/>
    <p:sldId id="547" r:id="rId290"/>
    <p:sldId id="548" r:id="rId291"/>
    <p:sldId id="549" r:id="rId292"/>
    <p:sldId id="550" r:id="rId293"/>
    <p:sldId id="551" r:id="rId294"/>
    <p:sldId id="552" r:id="rId295"/>
    <p:sldId id="553" r:id="rId296"/>
    <p:sldId id="554" r:id="rId297"/>
    <p:sldId id="555" r:id="rId298"/>
    <p:sldId id="556" r:id="rId299"/>
    <p:sldId id="557" r:id="rId300"/>
    <p:sldId id="558" r:id="rId301"/>
    <p:sldId id="559" r:id="rId302"/>
    <p:sldId id="560" r:id="rId303"/>
    <p:sldId id="561" r:id="rId304"/>
    <p:sldId id="562" r:id="rId305"/>
    <p:sldId id="563" r:id="rId306"/>
    <p:sldId id="564" r:id="rId307"/>
    <p:sldId id="565" r:id="rId308"/>
    <p:sldId id="566" r:id="rId309"/>
    <p:sldId id="567" r:id="rId310"/>
    <p:sldId id="568" r:id="rId311"/>
    <p:sldId id="569" r:id="rId312"/>
    <p:sldId id="570" r:id="rId313"/>
    <p:sldId id="571" r:id="rId314"/>
    <p:sldId id="572" r:id="rId315"/>
    <p:sldId id="573" r:id="rId316"/>
    <p:sldId id="574" r:id="rId317"/>
    <p:sldId id="575" r:id="rId318"/>
    <p:sldId id="576" r:id="rId319"/>
    <p:sldId id="577" r:id="rId320"/>
    <p:sldId id="578" r:id="rId321"/>
    <p:sldId id="579" r:id="rId322"/>
    <p:sldId id="580" r:id="rId323"/>
    <p:sldId id="581" r:id="rId324"/>
    <p:sldId id="582" r:id="rId325"/>
    <p:sldId id="583" r:id="rId326"/>
    <p:sldId id="584" r:id="rId327"/>
    <p:sldId id="585" r:id="rId328"/>
    <p:sldId id="586" r:id="rId329"/>
    <p:sldId id="587" r:id="rId330"/>
    <p:sldId id="588" r:id="rId331"/>
    <p:sldId id="589" r:id="rId332"/>
    <p:sldId id="590" r:id="rId333"/>
    <p:sldId id="591" r:id="rId334"/>
    <p:sldId id="592" r:id="rId335"/>
    <p:sldId id="593" r:id="rId336"/>
    <p:sldId id="594" r:id="rId337"/>
    <p:sldId id="595" r:id="rId338"/>
    <p:sldId id="596" r:id="rId339"/>
    <p:sldId id="597" r:id="rId340"/>
    <p:sldId id="598" r:id="rId341"/>
    <p:sldId id="599" r:id="rId342"/>
    <p:sldId id="600" r:id="rId343"/>
    <p:sldId id="601" r:id="rId344"/>
    <p:sldId id="602" r:id="rId345"/>
    <p:sldId id="603" r:id="rId346"/>
    <p:sldId id="604" r:id="rId347"/>
    <p:sldId id="605" r:id="rId348"/>
    <p:sldId id="606" r:id="rId349"/>
    <p:sldId id="607" r:id="rId350"/>
    <p:sldId id="608" r:id="rId351"/>
    <p:sldId id="609" r:id="rId352"/>
    <p:sldId id="610" r:id="rId353"/>
    <p:sldId id="611" r:id="rId354"/>
    <p:sldId id="612" r:id="rId355"/>
    <p:sldId id="613" r:id="rId356"/>
    <p:sldId id="614" r:id="rId357"/>
    <p:sldId id="615" r:id="rId358"/>
    <p:sldId id="616" r:id="rId359"/>
    <p:sldId id="617" r:id="rId360"/>
    <p:sldId id="618" r:id="rId361"/>
    <p:sldId id="619" r:id="rId362"/>
    <p:sldId id="620" r:id="rId363"/>
    <p:sldId id="621" r:id="rId364"/>
    <p:sldId id="622" r:id="rId365"/>
    <p:sldId id="623" r:id="rId366"/>
    <p:sldId id="624" r:id="rId367"/>
    <p:sldId id="625" r:id="rId368"/>
    <p:sldId id="626" r:id="rId369"/>
    <p:sldId id="627" r:id="rId370"/>
    <p:sldId id="628" r:id="rId371"/>
    <p:sldId id="629" r:id="rId372"/>
    <p:sldId id="630" r:id="rId373"/>
    <p:sldId id="631" r:id="rId374"/>
    <p:sldId id="632" r:id="rId375"/>
    <p:sldId id="633" r:id="rId376"/>
    <p:sldId id="634" r:id="rId377"/>
    <p:sldId id="635" r:id="rId378"/>
    <p:sldId id="636" r:id="rId379"/>
    <p:sldId id="637" r:id="rId380"/>
    <p:sldId id="638" r:id="rId381"/>
    <p:sldId id="639" r:id="rId382"/>
    <p:sldId id="640" r:id="rId383"/>
    <p:sldId id="641" r:id="rId384"/>
    <p:sldId id="642" r:id="rId385"/>
    <p:sldId id="643" r:id="rId386"/>
    <p:sldId id="644" r:id="rId387"/>
    <p:sldId id="645" r:id="rId388"/>
    <p:sldId id="646" r:id="rId389"/>
    <p:sldId id="647" r:id="rId390"/>
    <p:sldId id="648" r:id="rId391"/>
    <p:sldId id="649" r:id="rId392"/>
    <p:sldId id="650" r:id="rId393"/>
    <p:sldId id="651" r:id="rId394"/>
    <p:sldId id="652" r:id="rId395"/>
    <p:sldId id="653" r:id="rId396"/>
    <p:sldId id="654" r:id="rId397"/>
    <p:sldId id="655" r:id="rId398"/>
    <p:sldId id="656" r:id="rId399"/>
    <p:sldId id="657" r:id="rId400"/>
    <p:sldId id="658" r:id="rId40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amp; 目录" id="{2B97013A-793D-45A6-A47D-A098A894B85F}">
          <p14:sldIdLst>
            <p14:sldId id="256"/>
            <p14:sldId id="257"/>
            <p14:sldId id="258"/>
          </p14:sldIdLst>
        </p14:section>
        <p14:section name="第1章 国际贸易概述" id="{7B4B5F1A-040F-4329-B911-A5EF73F03141}">
          <p14:sldIdLst>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10"/>
            <p14:sldId id="311"/>
            <p14:sldId id="312"/>
            <p14:sldId id="313"/>
            <p14:sldId id="315"/>
            <p14:sldId id="314"/>
            <p14:sldId id="316"/>
            <p14:sldId id="317"/>
            <p14:sldId id="318"/>
            <p14:sldId id="319"/>
            <p14:sldId id="320"/>
            <p14:sldId id="321"/>
            <p14:sldId id="322"/>
          </p14:sldIdLst>
        </p14:section>
        <p14:section name="第2章 交易前的准备工作" id="{CE7277CA-0196-48E9-A86E-89FCCA072AF9}">
          <p14:sldIdLst>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Lst>
        </p14:section>
        <p14:section name="第3章 进出口合同的签订" id="{2F0DD19F-5486-45AE-83AA-5DA328EB7E63}">
          <p14:sldIdLst>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9"/>
            <p14:sldId id="370"/>
            <p14:sldId id="371"/>
            <p14:sldId id="372"/>
          </p14:sldIdLst>
        </p14:section>
        <p14:section name="第4章 商品的品名、品质、数量和包装" id="{6B7524B9-6138-4C03-9293-F22C56EAE6D4}">
          <p14:sldIdLst>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Lst>
        </p14:section>
        <p14:section name="第5章 进出口货物运输" id="{902C951C-F2BA-400C-9E52-FA292BAADB8F}">
          <p14:sldIdLst>
            <p14:sldId id="398"/>
            <p14:sldId id="399"/>
            <p14:sldId id="400"/>
            <p14:sldId id="401"/>
            <p14:sldId id="402"/>
            <p14:sldId id="403"/>
            <p14:sldId id="404"/>
            <p14:sldId id="405"/>
            <p14:sldId id="406"/>
            <p14:sldId id="407"/>
            <p14:sldId id="408"/>
            <p14:sldId id="409"/>
            <p14:sldId id="410"/>
            <p14:sldId id="411"/>
            <p14:sldId id="412"/>
            <p14:sldId id="413"/>
            <p14:sldId id="414"/>
            <p14:sldId id="416"/>
            <p14:sldId id="417"/>
            <p14:sldId id="418"/>
            <p14:sldId id="419"/>
            <p14:sldId id="420"/>
            <p14:sldId id="421"/>
            <p14:sldId id="422"/>
            <p14:sldId id="423"/>
            <p14:sldId id="424"/>
            <p14:sldId id="425"/>
            <p14:sldId id="426"/>
            <p14:sldId id="427"/>
            <p14:sldId id="428"/>
            <p14:sldId id="429"/>
            <p14:sldId id="430"/>
            <p14:sldId id="431"/>
            <p14:sldId id="432"/>
            <p14:sldId id="433"/>
          </p14:sldIdLst>
        </p14:section>
        <p14:section name="第6章 国际货物运输保险" id="{844EF690-E2F3-4213-90A4-3AE790A5B38D}">
          <p14:sldIdLst>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 id="471"/>
            <p14:sldId id="472"/>
            <p14:sldId id="473"/>
          </p14:sldIdLst>
        </p14:section>
        <p14:section name="第7章 进出口商品的价格" id="{7229B6CA-7411-48FD-B058-5DE67B2F2B65}">
          <p14:sldIdLst>
            <p14:sldId id="474"/>
            <p14:sldId id="475"/>
            <p14:sldId id="476"/>
            <p14:sldId id="477"/>
            <p14:sldId id="478"/>
            <p14:sldId id="479"/>
            <p14:sldId id="480"/>
            <p14:sldId id="481"/>
            <p14:sldId id="482"/>
            <p14:sldId id="483"/>
            <p14:sldId id="484"/>
            <p14:sldId id="485"/>
            <p14:sldId id="486"/>
            <p14:sldId id="487"/>
            <p14:sldId id="488"/>
            <p14:sldId id="489"/>
            <p14:sldId id="490"/>
          </p14:sldIdLst>
        </p14:section>
        <p14:section name="第8章 国际货款结算" id="{4BDC5C15-EEBE-4928-91EC-9DA5958EB2F6}">
          <p14:sldIdLst>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Lst>
        </p14:section>
        <p14:section name="第9章 商检、索赔、不可抗力和仲裁" id="{2DB52652-2B4C-4175-8A94-99A608821C3F}">
          <p14:sldIdLst>
            <p14:sldId id="549"/>
            <p14:sldId id="550"/>
            <p14:sldId id="551"/>
            <p14:sldId id="552"/>
            <p14:sldId id="55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Lst>
        </p14:section>
        <p14:section name="第10章 进出口合同的履行" id="{6CF87687-F1B7-421D-9129-7B69926EAB7E}">
          <p14:sldIdLst>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Lst>
        </p14:section>
        <p14:section name="第11章 国际贸易方式" id="{9061E61E-9D21-48D8-B3A0-EBF9A7AC7BF7}">
          <p14:sldIdLst>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653"/>
            <p14:sldId id="654"/>
            <p14:sldId id="655"/>
            <p14:sldId id="656"/>
            <p14:sldId id="657"/>
          </p14:sldIdLst>
        </p14:section>
        <p14:section name="封底" id="{DF90442B-F691-40CC-9602-B319BC51AD67}">
          <p14:sldIdLst>
            <p14:sldId id="65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999"/>
    <a:srgbClr val="DBBA1C"/>
    <a:srgbClr val="164DAD"/>
    <a:srgbClr val="1A51B1"/>
    <a:srgbClr val="4D84E4"/>
    <a:srgbClr val="426AB1"/>
    <a:srgbClr val="346BCB"/>
    <a:srgbClr val="125FAD"/>
    <a:srgbClr val="4472C4"/>
    <a:srgbClr val="285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78"/>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377" Type="http://schemas.openxmlformats.org/officeDocument/2006/relationships/slide" Target="slides/slide376.xml"/><Relationship Id="rId398" Type="http://schemas.openxmlformats.org/officeDocument/2006/relationships/slide" Target="slides/slide397.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402" Type="http://schemas.openxmlformats.org/officeDocument/2006/relationships/notesMaster" Target="notesMasters/notesMaster1.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presProps" Target="presProps.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viewProps" Target="viewProps.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theme" Target="theme/theme1.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tableStyles" Target="tableStyles.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42C6F-47DA-48FE-B920-654E285F5DBB}" type="datetimeFigureOut">
              <a:rPr lang="zh-CN" altLang="en-US" smtClean="0"/>
              <a:t>2026/6/10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38F8F3-0393-423D-8D3B-B50FA2E1507A}" type="slidenum">
              <a:rPr lang="zh-CN" altLang="en-US" smtClean="0"/>
              <a:t>‹#›</a:t>
            </a:fld>
            <a:endParaRPr lang="zh-CN" altLang="en-US"/>
          </a:p>
        </p:txBody>
      </p:sp>
    </p:spTree>
    <p:extLst>
      <p:ext uri="{BB962C8B-B14F-4D97-AF65-F5344CB8AC3E}">
        <p14:creationId xmlns:p14="http://schemas.microsoft.com/office/powerpoint/2010/main" val="529764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总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20" y="0"/>
            <a:ext cx="12196720" cy="6858000"/>
          </a:xfrm>
          <a:prstGeom prst="rect">
            <a:avLst/>
          </a:prstGeom>
        </p:spPr>
      </p:pic>
      <p:sp>
        <p:nvSpPr>
          <p:cNvPr id="8" name="矩形 7">
            <a:extLst>
              <a:ext uri="{FF2B5EF4-FFF2-40B4-BE49-F238E27FC236}">
                <a16:creationId xmlns:a16="http://schemas.microsoft.com/office/drawing/2014/main" id="{028E4927-1548-10BE-B9EE-F2CEA560D13B}"/>
              </a:ext>
            </a:extLst>
          </p:cNvPr>
          <p:cNvSpPr>
            <a:spLocks noGrp="1" noRot="1" noMove="1" noResize="1" noEditPoints="1" noAdjustHandles="1" noChangeArrowheads="1" noChangeShapeType="1"/>
          </p:cNvSpPr>
          <p:nvPr userDrawn="1"/>
        </p:nvSpPr>
        <p:spPr>
          <a:xfrm>
            <a:off x="0" y="-202"/>
            <a:ext cx="12192000" cy="6858202"/>
          </a:xfrm>
          <a:prstGeom prst="rect">
            <a:avLst/>
          </a:prstGeom>
          <a:solidFill>
            <a:schemeClr val="bg1">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D9BE4B67-7FDC-54E3-3AA1-F0FDE8A2064C}"/>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t="6068" b="6068"/>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10" name="文本占位符 10">
            <a:extLst>
              <a:ext uri="{FF2B5EF4-FFF2-40B4-BE49-F238E27FC236}">
                <a16:creationId xmlns:a16="http://schemas.microsoft.com/office/drawing/2014/main" id="{63ADACE3-1CD3-BCFC-D552-D045E9400E57}"/>
              </a:ext>
            </a:extLst>
          </p:cNvPr>
          <p:cNvSpPr>
            <a:spLocks noGrp="1" noRot="1" noMove="1" noResize="1" noEditPoints="1" noAdjustHandles="1" noChangeArrowheads="1" noChangeShapeType="1"/>
          </p:cNvSpPr>
          <p:nvPr>
            <p:ph type="body" sz="quarter" idx="11"/>
          </p:nvPr>
        </p:nvSpPr>
        <p:spPr>
          <a:xfrm>
            <a:off x="257668" y="3318309"/>
            <a:ext cx="4136122" cy="784830"/>
          </a:xfrm>
          <a:prstGeom prst="rect">
            <a:avLst/>
          </a:prstGeom>
        </p:spPr>
        <p:txBody>
          <a:bodyPr wrap="square" anchor="b" anchorCtr="0">
            <a:spAutoFit/>
          </a:bodyPr>
          <a:lstStyle>
            <a:lvl1pPr marL="0" indent="0" algn="l">
              <a:buNone/>
              <a:defRPr sz="4500" b="1">
                <a:solidFill>
                  <a:srgbClr val="DBBA1C"/>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10">
            <a:extLst>
              <a:ext uri="{FF2B5EF4-FFF2-40B4-BE49-F238E27FC236}">
                <a16:creationId xmlns:a16="http://schemas.microsoft.com/office/drawing/2014/main" id="{32DF988E-54C7-B7C8-A63A-E2199FABA108}"/>
              </a:ext>
            </a:extLst>
          </p:cNvPr>
          <p:cNvSpPr>
            <a:spLocks noGrp="1" noRot="1" noMove="1" noResize="1" noEditPoints="1" noAdjustHandles="1" noChangeArrowheads="1" noChangeShapeType="1"/>
          </p:cNvSpPr>
          <p:nvPr>
            <p:ph type="body" sz="quarter" idx="12"/>
          </p:nvPr>
        </p:nvSpPr>
        <p:spPr>
          <a:xfrm>
            <a:off x="1292138" y="4459257"/>
            <a:ext cx="4307385" cy="861774"/>
          </a:xfrm>
          <a:prstGeom prst="rect">
            <a:avLst/>
          </a:prstGeom>
        </p:spPr>
        <p:txBody>
          <a:bodyPr wrap="square" anchor="t" anchorCtr="0">
            <a:spAutoFit/>
          </a:bodyPr>
          <a:lstStyle>
            <a:lvl1pPr marL="0" indent="0" algn="dist">
              <a:buNone/>
              <a:defRPr sz="5000" b="1">
                <a:solidFill>
                  <a:schemeClr val="bg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noGrp="1" noRot="1" noMove="1" noResize="1" noEditPoints="1" noAdjustHandles="1" noChangeArrowheads="1" noChangeShapeType="1"/>
          </p:cNvSpPr>
          <p:nvPr userDrawn="1"/>
        </p:nvSpPr>
        <p:spPr>
          <a:xfrm>
            <a:off x="257668" y="4229068"/>
            <a:ext cx="1034472" cy="84737"/>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28306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t="7729" r="6515"/>
          <a:stretch>
            <a:fillRect/>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sp>
        <p:nvSpPr>
          <p:cNvPr id="6" name="文本框 5">
            <a:extLst>
              <a:ext uri="{FF2B5EF4-FFF2-40B4-BE49-F238E27FC236}">
                <a16:creationId xmlns:a16="http://schemas.microsoft.com/office/drawing/2014/main" id="{7FC21724-E9B9-AF3D-384F-CAB4C2062062}"/>
              </a:ext>
            </a:extLst>
          </p:cNvPr>
          <p:cNvSpPr txBox="1">
            <a:spLocks noGrp="1" noRot="1" noMove="1" noResize="1" noEditPoints="1" noAdjustHandles="1" noChangeArrowheads="1" noChangeShapeType="1"/>
          </p:cNvSpPr>
          <p:nvPr userDrawn="1"/>
        </p:nvSpPr>
        <p:spPr>
          <a:xfrm>
            <a:off x="470443" y="3318309"/>
            <a:ext cx="4874555" cy="784830"/>
          </a:xfrm>
          <a:prstGeom prst="rect">
            <a:avLst/>
          </a:prstGeom>
          <a:noFill/>
        </p:spPr>
        <p:txBody>
          <a:bodyPr wrap="square" rtlCol="0" anchor="ctr" anchorCtr="0">
            <a:spAutoFit/>
          </a:bodyPr>
          <a:lstStyle/>
          <a:p>
            <a:pPr marL="0" indent="0">
              <a:buFont typeface="Arial" panose="020B0604020202020204" pitchFamily="34" charset="0"/>
              <a:buNone/>
            </a:pPr>
            <a:r>
              <a:rPr lang="zh-CN" altLang="en-US" sz="4500" b="1" dirty="0">
                <a:solidFill>
                  <a:schemeClr val="bg1"/>
                </a:solidFill>
                <a:latin typeface="微软雅黑" panose="020B0503020204020204" pitchFamily="34" charset="-122"/>
                <a:ea typeface="微软雅黑" panose="020B0503020204020204" pitchFamily="34" charset="-122"/>
              </a:rPr>
              <a:t>感 谢 观 看</a:t>
            </a: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p:cNvSpPr>
          <p:nvPr userDrawn="1"/>
        </p:nvSpPr>
        <p:spPr>
          <a:xfrm>
            <a:off x="257666" y="4229070"/>
            <a:ext cx="1034472" cy="84738"/>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90366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9475B34-8FB9-0EDC-4DA9-1874048E6186}"/>
              </a:ext>
            </a:extLst>
          </p:cNvPr>
          <p:cNvPicPr>
            <a:picLocks noChangeAspect="1"/>
          </p:cNvPicPr>
          <p:nvPr userDrawn="1"/>
        </p:nvPicPr>
        <p:blipFill>
          <a:blip r:embed="rId3">
            <a:extLst>
              <a:ext uri="{28A0092B-C50C-407E-A947-70E740481C1C}">
                <a14:useLocalDpi xmlns:a14="http://schemas.microsoft.com/office/drawing/2010/main" val="0"/>
              </a:ext>
            </a:extLst>
          </a:blip>
          <a:srcRect t="7780" b="7780"/>
          <a:stretch/>
        </p:blipFill>
        <p:spPr>
          <a:xfrm>
            <a:off x="-3" y="-973"/>
            <a:ext cx="12192001" cy="6858973"/>
          </a:xfrm>
          <a:prstGeom prst="rect">
            <a:avLst/>
          </a:prstGeom>
        </p:spPr>
      </p:pic>
      <p:sp>
        <p:nvSpPr>
          <p:cNvPr id="5" name="矩形 4">
            <a:extLst>
              <a:ext uri="{FF2B5EF4-FFF2-40B4-BE49-F238E27FC236}">
                <a16:creationId xmlns:a16="http://schemas.microsoft.com/office/drawing/2014/main" id="{61F5BD33-F502-30AF-4CB3-3B1D5761E260}"/>
              </a:ext>
            </a:extLst>
          </p:cNvPr>
          <p:cNvSpPr>
            <a:spLocks noGrp="1" noRot="1" noMove="1" noResize="1" noEditPoints="1" noAdjustHandles="1" noChangeArrowheads="1" noChangeShapeType="1"/>
          </p:cNvSpPr>
          <p:nvPr userDrawn="1"/>
        </p:nvSpPr>
        <p:spPr>
          <a:xfrm>
            <a:off x="0" y="3"/>
            <a:ext cx="12192000" cy="6857997"/>
          </a:xfrm>
          <a:prstGeom prst="rect">
            <a:avLst/>
          </a:prstGeom>
          <a:gradFill flip="none" rotWithShape="1">
            <a:gsLst>
              <a:gs pos="65000">
                <a:srgbClr val="023999"/>
              </a:gs>
              <a:gs pos="22000">
                <a:schemeClr val="tx1"/>
              </a:gs>
              <a:gs pos="100000">
                <a:schemeClr val="tx1">
                  <a:alpha val="0"/>
                  <a:lumMod val="100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0">
            <a:extLst>
              <a:ext uri="{FF2B5EF4-FFF2-40B4-BE49-F238E27FC236}">
                <a16:creationId xmlns:a16="http://schemas.microsoft.com/office/drawing/2014/main" id="{4AD0F183-B0D4-1ADE-3D12-65FA940DA4E1}"/>
              </a:ext>
            </a:extLst>
          </p:cNvPr>
          <p:cNvSpPr>
            <a:spLocks noGrp="1" noRot="1" noMove="1" noResize="1" noEditPoints="1" noAdjustHandles="1" noChangeArrowheads="1" noChangeShapeType="1"/>
          </p:cNvSpPr>
          <p:nvPr userDrawn="1"/>
        </p:nvSpPr>
        <p:spPr>
          <a:xfrm>
            <a:off x="4313333" y="-972"/>
            <a:ext cx="60000" cy="6858971"/>
          </a:xfrm>
          <a:custGeom>
            <a:avLst/>
            <a:gdLst/>
            <a:ahLst/>
            <a:cxnLst/>
            <a:rect l="l" t="t" r="r" b="b"/>
            <a:pathLst>
              <a:path w="3280000" h="5154271">
                <a:moveTo>
                  <a:pt x="0" y="0"/>
                </a:moveTo>
                <a:moveTo>
                  <a:pt x="0" y="0"/>
                </a:moveTo>
                <a:lnTo>
                  <a:pt x="3280000" y="0"/>
                </a:lnTo>
                <a:lnTo>
                  <a:pt x="3280000" y="5154271"/>
                </a:lnTo>
                <a:lnTo>
                  <a:pt x="0" y="5154271"/>
                </a:lnTo>
                <a:close/>
              </a:path>
            </a:pathLst>
          </a:custGeom>
          <a:solidFill>
            <a:srgbClr val="DBBA1C"/>
          </a:solidFill>
          <a:ln/>
        </p:spPr>
        <p:txBody>
          <a:bodyPr/>
          <a:lstStyle/>
          <a:p>
            <a:endParaRPr lang="zh-CN" altLang="en-US" sz="2400"/>
          </a:p>
        </p:txBody>
      </p:sp>
      <p:sp>
        <p:nvSpPr>
          <p:cNvPr id="7" name="Text 1">
            <a:extLst>
              <a:ext uri="{FF2B5EF4-FFF2-40B4-BE49-F238E27FC236}">
                <a16:creationId xmlns:a16="http://schemas.microsoft.com/office/drawing/2014/main" id="{1E7A9123-FE23-706F-3F2E-2FC55A2371AE}"/>
              </a:ext>
            </a:extLst>
          </p:cNvPr>
          <p:cNvSpPr>
            <a:spLocks noGrp="1" noRot="1" noMove="1" noResize="1" noEditPoints="1" noAdjustHandles="1" noChangeArrowheads="1" noChangeShapeType="1"/>
          </p:cNvSpPr>
          <p:nvPr userDrawn="1"/>
        </p:nvSpPr>
        <p:spPr>
          <a:xfrm>
            <a:off x="1068126" y="536411"/>
            <a:ext cx="2632436" cy="932756"/>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r>
              <a:rPr lang="en-US" sz="4000" b="1" dirty="0">
                <a:solidFill>
                  <a:srgbClr val="E1E1E1"/>
                </a:solidFill>
                <a:latin typeface="Microsoft Yahei" pitchFamily="34" charset="0"/>
                <a:ea typeface="Microsoft Yahei" pitchFamily="34" charset="-122"/>
                <a:cs typeface="Microsoft Yahei" pitchFamily="34" charset="-120"/>
              </a:rPr>
              <a:t>目录</a:t>
            </a:r>
            <a:endParaRPr lang="en-US" sz="4000" dirty="0"/>
          </a:p>
        </p:txBody>
      </p:sp>
      <p:sp>
        <p:nvSpPr>
          <p:cNvPr id="8" name="Shape 2">
            <a:extLst>
              <a:ext uri="{FF2B5EF4-FFF2-40B4-BE49-F238E27FC236}">
                <a16:creationId xmlns:a16="http://schemas.microsoft.com/office/drawing/2014/main" id="{C6553F10-B1AB-4FDC-7C61-88398BBC4E5D}"/>
              </a:ext>
            </a:extLst>
          </p:cNvPr>
          <p:cNvSpPr>
            <a:spLocks noGrp="1" noRot="1" noMove="1" noResize="1" noEditPoints="1" noAdjustHandles="1" noChangeArrowheads="1" noChangeShapeType="1"/>
          </p:cNvSpPr>
          <p:nvPr userDrawn="1"/>
        </p:nvSpPr>
        <p:spPr>
          <a:xfrm>
            <a:off x="937641" y="-972"/>
            <a:ext cx="60960" cy="1846667"/>
          </a:xfrm>
          <a:custGeom>
            <a:avLst/>
            <a:gdLst/>
            <a:ahLst/>
            <a:cxnLst/>
            <a:rect l="l" t="t" r="r" b="b"/>
            <a:pathLst>
              <a:path w="45720" h="1385000">
                <a:moveTo>
                  <a:pt x="0" y="0"/>
                </a:moveTo>
                <a:moveTo>
                  <a:pt x="0" y="0"/>
                </a:moveTo>
                <a:lnTo>
                  <a:pt x="0" y="1385000"/>
                </a:lnTo>
              </a:path>
            </a:pathLst>
          </a:custGeom>
          <a:noFill/>
          <a:ln w="19050">
            <a:solidFill>
              <a:srgbClr val="DBBA1C"/>
            </a:solidFill>
            <a:prstDash val="solid"/>
            <a:headEnd type="none"/>
            <a:tailEnd type="arrow"/>
          </a:ln>
        </p:spPr>
        <p:txBody>
          <a:bodyPr/>
          <a:lstStyle/>
          <a:p>
            <a:endParaRPr lang="zh-CN" altLang="en-US" sz="2400"/>
          </a:p>
        </p:txBody>
      </p:sp>
      <p:sp>
        <p:nvSpPr>
          <p:cNvPr id="9" name="Text 3">
            <a:extLst>
              <a:ext uri="{FF2B5EF4-FFF2-40B4-BE49-F238E27FC236}">
                <a16:creationId xmlns:a16="http://schemas.microsoft.com/office/drawing/2014/main" id="{C46B07A3-6497-64D5-360D-A0E9AB8CCA01}"/>
              </a:ext>
            </a:extLst>
          </p:cNvPr>
          <p:cNvSpPr>
            <a:spLocks noGrp="1" noRot="1" noMove="1" noResize="1" noEditPoints="1" noAdjustHandles="1" noChangeArrowheads="1" noChangeShapeType="1"/>
          </p:cNvSpPr>
          <p:nvPr userDrawn="1"/>
        </p:nvSpPr>
        <p:spPr>
          <a:xfrm>
            <a:off x="1072084" y="1190640"/>
            <a:ext cx="2893333" cy="707886"/>
          </a:xfrm>
          <a:prstGeom prst="rect">
            <a:avLst/>
          </a:prstGeom>
          <a:noFill/>
          <a:ln/>
        </p:spPr>
        <p:txBody>
          <a:bodyPr wrap="square" lIns="121920" tIns="121920" rIns="121920" bIns="121920" rtlCol="0" anchor="t">
            <a:spAutoFit/>
          </a:bodyPr>
          <a:lstStyle/>
          <a:p>
            <a:pPr marL="0" indent="0">
              <a:lnSpc>
                <a:spcPct val="100000"/>
              </a:lnSpc>
              <a:buNone/>
            </a:pPr>
            <a:r>
              <a:rPr lang="en-US" sz="3000" dirty="0">
                <a:solidFill>
                  <a:srgbClr val="E1E1E1"/>
                </a:solidFill>
                <a:latin typeface="Microsoft Yahei" pitchFamily="34" charset="0"/>
                <a:ea typeface="Microsoft Yahei" pitchFamily="34" charset="-122"/>
                <a:cs typeface="Microsoft Yahei" pitchFamily="34" charset="-120"/>
              </a:rPr>
              <a:t>CONTENTS</a:t>
            </a:r>
            <a:endParaRPr lang="en-US" sz="3000" dirty="0"/>
          </a:p>
        </p:txBody>
      </p:sp>
      <p:sp>
        <p:nvSpPr>
          <p:cNvPr id="15" name="文本占位符 14">
            <a:extLst>
              <a:ext uri="{FF2B5EF4-FFF2-40B4-BE49-F238E27FC236}">
                <a16:creationId xmlns:a16="http://schemas.microsoft.com/office/drawing/2014/main" id="{DA963012-37B3-C953-23EA-2E30159481A9}"/>
              </a:ext>
            </a:extLst>
          </p:cNvPr>
          <p:cNvSpPr>
            <a:spLocks noGrp="1"/>
          </p:cNvSpPr>
          <p:nvPr>
            <p:ph type="body" sz="quarter" idx="11" hasCustomPrompt="1"/>
          </p:nvPr>
        </p:nvSpPr>
        <p:spPr>
          <a:xfrm>
            <a:off x="4795239" y="807885"/>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29" name="文本占位符 14">
            <a:extLst>
              <a:ext uri="{FF2B5EF4-FFF2-40B4-BE49-F238E27FC236}">
                <a16:creationId xmlns:a16="http://schemas.microsoft.com/office/drawing/2014/main" id="{70D84674-DA81-EE2F-CBCD-CF96053BA111}"/>
              </a:ext>
            </a:extLst>
          </p:cNvPr>
          <p:cNvSpPr>
            <a:spLocks noGrp="1"/>
          </p:cNvSpPr>
          <p:nvPr>
            <p:ph type="body" sz="quarter" idx="12" hasCustomPrompt="1"/>
          </p:nvPr>
        </p:nvSpPr>
        <p:spPr>
          <a:xfrm>
            <a:off x="4795239" y="159003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0" name="文本占位符 14">
            <a:extLst>
              <a:ext uri="{FF2B5EF4-FFF2-40B4-BE49-F238E27FC236}">
                <a16:creationId xmlns:a16="http://schemas.microsoft.com/office/drawing/2014/main" id="{3350CC7B-A24E-B96F-22D6-12EE2075E737}"/>
              </a:ext>
            </a:extLst>
          </p:cNvPr>
          <p:cNvSpPr>
            <a:spLocks noGrp="1"/>
          </p:cNvSpPr>
          <p:nvPr>
            <p:ph type="body" sz="quarter" idx="13" hasCustomPrompt="1"/>
          </p:nvPr>
        </p:nvSpPr>
        <p:spPr>
          <a:xfrm>
            <a:off x="4795239" y="2372194"/>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1" name="文本占位符 14">
            <a:extLst>
              <a:ext uri="{FF2B5EF4-FFF2-40B4-BE49-F238E27FC236}">
                <a16:creationId xmlns:a16="http://schemas.microsoft.com/office/drawing/2014/main" id="{ABD7C0DE-5895-5E43-ACD7-DC272A9BEDEA}"/>
              </a:ext>
            </a:extLst>
          </p:cNvPr>
          <p:cNvSpPr>
            <a:spLocks noGrp="1"/>
          </p:cNvSpPr>
          <p:nvPr>
            <p:ph type="body" sz="quarter" idx="14" hasCustomPrompt="1"/>
          </p:nvPr>
        </p:nvSpPr>
        <p:spPr>
          <a:xfrm>
            <a:off x="4795239" y="315434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2" name="文本占位符 14">
            <a:extLst>
              <a:ext uri="{FF2B5EF4-FFF2-40B4-BE49-F238E27FC236}">
                <a16:creationId xmlns:a16="http://schemas.microsoft.com/office/drawing/2014/main" id="{9C6BDFB8-7F4F-836E-5433-D11B3474DD47}"/>
              </a:ext>
            </a:extLst>
          </p:cNvPr>
          <p:cNvSpPr>
            <a:spLocks noGrp="1"/>
          </p:cNvSpPr>
          <p:nvPr>
            <p:ph type="body" sz="quarter" idx="15" hasCustomPrompt="1"/>
          </p:nvPr>
        </p:nvSpPr>
        <p:spPr>
          <a:xfrm>
            <a:off x="4795239" y="3936503"/>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4" name="文本占位符 33">
            <a:extLst>
              <a:ext uri="{FF2B5EF4-FFF2-40B4-BE49-F238E27FC236}">
                <a16:creationId xmlns:a16="http://schemas.microsoft.com/office/drawing/2014/main" id="{9E39A227-5060-11F2-B25A-375E6F706FB6}"/>
              </a:ext>
            </a:extLst>
          </p:cNvPr>
          <p:cNvSpPr>
            <a:spLocks noGrp="1"/>
          </p:cNvSpPr>
          <p:nvPr>
            <p:ph type="body" sz="quarter" idx="16"/>
          </p:nvPr>
        </p:nvSpPr>
        <p:spPr>
          <a:xfrm>
            <a:off x="6325546" y="952921"/>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0" name="文本占位符 33">
            <a:extLst>
              <a:ext uri="{FF2B5EF4-FFF2-40B4-BE49-F238E27FC236}">
                <a16:creationId xmlns:a16="http://schemas.microsoft.com/office/drawing/2014/main" id="{5D508A53-852F-D074-6251-A8802F3B8D6C}"/>
              </a:ext>
            </a:extLst>
          </p:cNvPr>
          <p:cNvSpPr>
            <a:spLocks noGrp="1"/>
          </p:cNvSpPr>
          <p:nvPr>
            <p:ph type="body" sz="quarter" idx="17"/>
          </p:nvPr>
        </p:nvSpPr>
        <p:spPr>
          <a:xfrm>
            <a:off x="6325546" y="174245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1" name="文本占位符 33">
            <a:extLst>
              <a:ext uri="{FF2B5EF4-FFF2-40B4-BE49-F238E27FC236}">
                <a16:creationId xmlns:a16="http://schemas.microsoft.com/office/drawing/2014/main" id="{A35C0F93-1579-B1C2-42F1-A8E2419CB7CA}"/>
              </a:ext>
            </a:extLst>
          </p:cNvPr>
          <p:cNvSpPr>
            <a:spLocks noGrp="1"/>
          </p:cNvSpPr>
          <p:nvPr>
            <p:ph type="body" sz="quarter" idx="18"/>
          </p:nvPr>
        </p:nvSpPr>
        <p:spPr>
          <a:xfrm>
            <a:off x="6325546" y="2531998"/>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2" name="文本占位符 33">
            <a:extLst>
              <a:ext uri="{FF2B5EF4-FFF2-40B4-BE49-F238E27FC236}">
                <a16:creationId xmlns:a16="http://schemas.microsoft.com/office/drawing/2014/main" id="{61DBF195-2392-933F-BB2C-FF0FD0BB7661}"/>
              </a:ext>
            </a:extLst>
          </p:cNvPr>
          <p:cNvSpPr>
            <a:spLocks noGrp="1"/>
          </p:cNvSpPr>
          <p:nvPr>
            <p:ph type="body" sz="quarter" idx="19"/>
          </p:nvPr>
        </p:nvSpPr>
        <p:spPr>
          <a:xfrm>
            <a:off x="6325546" y="3321537"/>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3" name="文本占位符 33">
            <a:extLst>
              <a:ext uri="{FF2B5EF4-FFF2-40B4-BE49-F238E27FC236}">
                <a16:creationId xmlns:a16="http://schemas.microsoft.com/office/drawing/2014/main" id="{2E87E059-7437-7D63-F68B-858BC06855DE}"/>
              </a:ext>
            </a:extLst>
          </p:cNvPr>
          <p:cNvSpPr>
            <a:spLocks noGrp="1"/>
          </p:cNvSpPr>
          <p:nvPr>
            <p:ph type="body" sz="quarter" idx="20"/>
          </p:nvPr>
        </p:nvSpPr>
        <p:spPr>
          <a:xfrm>
            <a:off x="6325546" y="4111075"/>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2" name="文本占位符 14">
            <a:extLst>
              <a:ext uri="{FF2B5EF4-FFF2-40B4-BE49-F238E27FC236}">
                <a16:creationId xmlns:a16="http://schemas.microsoft.com/office/drawing/2014/main" id="{D2731E74-2F6C-43D3-8438-B8BF9F89DC57}"/>
              </a:ext>
            </a:extLst>
          </p:cNvPr>
          <p:cNvSpPr>
            <a:spLocks noGrp="1"/>
          </p:cNvSpPr>
          <p:nvPr>
            <p:ph type="body" sz="quarter" idx="21" hasCustomPrompt="1"/>
          </p:nvPr>
        </p:nvSpPr>
        <p:spPr>
          <a:xfrm>
            <a:off x="4795239" y="4718657"/>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 name="文本占位符 33">
            <a:extLst>
              <a:ext uri="{FF2B5EF4-FFF2-40B4-BE49-F238E27FC236}">
                <a16:creationId xmlns:a16="http://schemas.microsoft.com/office/drawing/2014/main" id="{495A3F94-7439-0DFF-A291-FDA89B6D69E4}"/>
              </a:ext>
            </a:extLst>
          </p:cNvPr>
          <p:cNvSpPr>
            <a:spLocks noGrp="1"/>
          </p:cNvSpPr>
          <p:nvPr>
            <p:ph type="body" sz="quarter" idx="22"/>
          </p:nvPr>
        </p:nvSpPr>
        <p:spPr>
          <a:xfrm>
            <a:off x="6325546" y="489322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6" name="文本占位符 14">
            <a:extLst>
              <a:ext uri="{FF2B5EF4-FFF2-40B4-BE49-F238E27FC236}">
                <a16:creationId xmlns:a16="http://schemas.microsoft.com/office/drawing/2014/main" id="{582C945C-F5B5-1666-0E8A-1EC1ED69FC72}"/>
              </a:ext>
            </a:extLst>
          </p:cNvPr>
          <p:cNvSpPr>
            <a:spLocks noGrp="1"/>
          </p:cNvSpPr>
          <p:nvPr>
            <p:ph type="body" sz="quarter" idx="23" hasCustomPrompt="1"/>
          </p:nvPr>
        </p:nvSpPr>
        <p:spPr>
          <a:xfrm>
            <a:off x="4795239" y="5500811"/>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10" name="文本占位符 33">
            <a:extLst>
              <a:ext uri="{FF2B5EF4-FFF2-40B4-BE49-F238E27FC236}">
                <a16:creationId xmlns:a16="http://schemas.microsoft.com/office/drawing/2014/main" id="{B9616582-1611-EEB1-F823-FEFCB4D510FD}"/>
              </a:ext>
            </a:extLst>
          </p:cNvPr>
          <p:cNvSpPr>
            <a:spLocks noGrp="1"/>
          </p:cNvSpPr>
          <p:nvPr>
            <p:ph type="body" sz="quarter" idx="24"/>
          </p:nvPr>
        </p:nvSpPr>
        <p:spPr>
          <a:xfrm>
            <a:off x="6325546" y="5675383"/>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711097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18">
            <a:extLst>
              <a:ext uri="{FF2B5EF4-FFF2-40B4-BE49-F238E27FC236}">
                <a16:creationId xmlns:a16="http://schemas.microsoft.com/office/drawing/2014/main" id="{AC6C2DBE-C3AC-A253-95A1-926E5FFE12E8}"/>
              </a:ext>
            </a:extLst>
          </p:cNvPr>
          <p:cNvPicPr>
            <a:picLocks noChangeAspect="1"/>
          </p:cNvPicPr>
          <p:nvPr userDrawn="1"/>
        </p:nvPicPr>
        <p:blipFill>
          <a:blip r:embed="rId3">
            <a:extLst>
              <a:ext uri="{28A0092B-C50C-407E-A947-70E740481C1C}">
                <a14:useLocalDpi xmlns:a14="http://schemas.microsoft.com/office/drawing/2010/main" val="0"/>
              </a:ext>
            </a:extLst>
          </a:blip>
          <a:srcRect l="85" r="85"/>
          <a:stretch/>
        </p:blipFill>
        <p:spPr bwMode="auto">
          <a:xfrm>
            <a:off x="0" y="-11674"/>
            <a:ext cx="12192000" cy="6869674"/>
          </a:xfrm>
          <a:prstGeom prst="rect">
            <a:avLst/>
          </a:prstGeom>
          <a:noFill/>
          <a:extLst>
            <a:ext uri="{909E8E84-426E-40DD-AFC4-6F175D3DCCD1}">
              <a14:hiddenFill xmlns:a14="http://schemas.microsoft.com/office/drawing/2010/main">
                <a:solidFill>
                  <a:srgbClr val="FFFFFF"/>
                </a:solidFill>
              </a14:hiddenFill>
            </a:ext>
          </a:extLst>
        </p:spPr>
      </p:pic>
      <p:sp>
        <p:nvSpPr>
          <p:cNvPr id="9" name="箭头: V 形 8">
            <a:extLst>
              <a:ext uri="{FF2B5EF4-FFF2-40B4-BE49-F238E27FC236}">
                <a16:creationId xmlns:a16="http://schemas.microsoft.com/office/drawing/2014/main" id="{EC023755-8D97-9CCC-B8D2-F423C61D2C67}"/>
              </a:ext>
            </a:extLst>
          </p:cNvPr>
          <p:cNvSpPr>
            <a:spLocks noGrp="1" noRot="1" noMove="1" noResize="1" noEditPoints="1" noAdjustHandles="1" noChangeArrowheads="1" noChangeShapeType="1"/>
          </p:cNvSpPr>
          <p:nvPr userDrawn="1"/>
        </p:nvSpPr>
        <p:spPr>
          <a:xfrm>
            <a:off x="7688641" y="0"/>
            <a:ext cx="3696271" cy="6857999"/>
          </a:xfrm>
          <a:prstGeom prst="chevron">
            <a:avLst>
              <a:gd name="adj" fmla="val 62846"/>
            </a:avLst>
          </a:prstGeom>
          <a:solidFill>
            <a:srgbClr val="4472C4">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B988F2FB-F6BD-72AE-D5D3-F764C229A26A}"/>
              </a:ext>
            </a:extLst>
          </p:cNvPr>
          <p:cNvSpPr>
            <a:spLocks noGrp="1" noRot="1" noMove="1" noResize="1" noEditPoints="1" noAdjustHandles="1" noChangeArrowheads="1" noChangeShapeType="1"/>
          </p:cNvSpPr>
          <p:nvPr userDrawn="1"/>
        </p:nvSpPr>
        <p:spPr>
          <a:xfrm>
            <a:off x="6323328" y="-9729"/>
            <a:ext cx="3696271" cy="6869674"/>
          </a:xfrm>
          <a:prstGeom prst="chevron">
            <a:avLst>
              <a:gd name="adj" fmla="val 62846"/>
            </a:avLst>
          </a:prstGeom>
          <a:solidFill>
            <a:srgbClr val="4472C4">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460E603-521B-92B8-6ABA-5AC5F023A601}"/>
              </a:ext>
            </a:extLst>
          </p:cNvPr>
          <p:cNvSpPr>
            <a:spLocks noGrp="1" noRot="1" noMove="1" noResize="1" noEditPoints="1" noAdjustHandles="1" noChangeArrowheads="1" noChangeShapeType="1"/>
          </p:cNvSpPr>
          <p:nvPr userDrawn="1"/>
        </p:nvSpPr>
        <p:spPr>
          <a:xfrm>
            <a:off x="4958015" y="-9729"/>
            <a:ext cx="3696271" cy="6869674"/>
          </a:xfrm>
          <a:prstGeom prst="chevron">
            <a:avLst>
              <a:gd name="adj" fmla="val 62846"/>
            </a:avLst>
          </a:prstGeom>
          <a:solidFill>
            <a:srgbClr val="4472C4">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F43499CE-3A96-9FE5-BBFE-1E1010197143}"/>
              </a:ext>
            </a:extLst>
          </p:cNvPr>
          <p:cNvSpPr>
            <a:spLocks noGrp="1" noRot="1" noMove="1" noResize="1" noEditPoints="1" noAdjustHandles="1" noChangeArrowheads="1" noChangeShapeType="1"/>
          </p:cNvSpPr>
          <p:nvPr userDrawn="1"/>
        </p:nvSpPr>
        <p:spPr>
          <a:xfrm>
            <a:off x="3592702" y="-9729"/>
            <a:ext cx="3696271" cy="6869674"/>
          </a:xfrm>
          <a:prstGeom prst="chevron">
            <a:avLst>
              <a:gd name="adj" fmla="val 62846"/>
            </a:avLst>
          </a:prstGeom>
          <a:solidFill>
            <a:srgbClr val="4472C4">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CB6168AF-D6ED-574F-1FFD-13A0C9880DAB}"/>
              </a:ext>
            </a:extLst>
          </p:cNvPr>
          <p:cNvSpPr>
            <a:spLocks noGrp="1" noRot="1" noMove="1" noResize="1" noEditPoints="1" noAdjustHandles="1" noChangeArrowheads="1" noChangeShapeType="1"/>
          </p:cNvSpPr>
          <p:nvPr userDrawn="1"/>
        </p:nvSpPr>
        <p:spPr>
          <a:xfrm>
            <a:off x="-4715" y="-7783"/>
            <a:ext cx="3602129" cy="6865783"/>
          </a:xfrm>
          <a:prstGeom prst="rect">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等腰三角形 14">
            <a:extLst>
              <a:ext uri="{FF2B5EF4-FFF2-40B4-BE49-F238E27FC236}">
                <a16:creationId xmlns:a16="http://schemas.microsoft.com/office/drawing/2014/main" id="{85DA9520-6536-1B08-3192-7FCD4CED6523}"/>
              </a:ext>
            </a:extLst>
          </p:cNvPr>
          <p:cNvSpPr>
            <a:spLocks noGrp="1" noRot="1" noMove="1" noResize="1" noEditPoints="1" noAdjustHandles="1" noChangeArrowheads="1" noChangeShapeType="1"/>
          </p:cNvSpPr>
          <p:nvPr userDrawn="1"/>
        </p:nvSpPr>
        <p:spPr>
          <a:xfrm rot="5400000">
            <a:off x="1333106" y="2250499"/>
            <a:ext cx="6867729" cy="2347273"/>
          </a:xfrm>
          <a:prstGeom prs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3">
            <a:extLst>
              <a:ext uri="{FF2B5EF4-FFF2-40B4-BE49-F238E27FC236}">
                <a16:creationId xmlns:a16="http://schemas.microsoft.com/office/drawing/2014/main" id="{E0229870-814C-255F-DF66-8F792F7FBE87}"/>
              </a:ext>
            </a:extLst>
          </p:cNvPr>
          <p:cNvSpPr>
            <a:spLocks noGrp="1" noRot="1" noMove="1" noResize="1" noEditPoints="1" noAdjustHandles="1" noChangeArrowheads="1" noChangeShapeType="1"/>
          </p:cNvSpPr>
          <p:nvPr userDrawn="1"/>
        </p:nvSpPr>
        <p:spPr>
          <a:xfrm>
            <a:off x="245083" y="2916060"/>
            <a:ext cx="5099900"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17" name="Text 1">
            <a:extLst>
              <a:ext uri="{FF2B5EF4-FFF2-40B4-BE49-F238E27FC236}">
                <a16:creationId xmlns:a16="http://schemas.microsoft.com/office/drawing/2014/main" id="{77C09044-803D-E546-DF3D-C6C6C07822E0}"/>
              </a:ext>
            </a:extLst>
          </p:cNvPr>
          <p:cNvSpPr>
            <a:spLocks noGrp="1" noRot="1" noMove="1" noResize="1" noEditPoints="1" noAdjustHandles="1" noChangeArrowheads="1" noChangeShapeType="1"/>
          </p:cNvSpPr>
          <p:nvPr userDrawn="1"/>
        </p:nvSpPr>
        <p:spPr>
          <a:xfrm>
            <a:off x="169682" y="1684752"/>
            <a:ext cx="5099899" cy="1276055"/>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endParaRPr lang="en-US" sz="6000" dirty="0"/>
          </a:p>
        </p:txBody>
      </p:sp>
      <p:sp>
        <p:nvSpPr>
          <p:cNvPr id="18" name="文本占位符 14">
            <a:extLst>
              <a:ext uri="{FF2B5EF4-FFF2-40B4-BE49-F238E27FC236}">
                <a16:creationId xmlns:a16="http://schemas.microsoft.com/office/drawing/2014/main" id="{3B506C17-6512-4C88-CBE5-F137B676F144}"/>
              </a:ext>
            </a:extLst>
          </p:cNvPr>
          <p:cNvSpPr>
            <a:spLocks noGrp="1" noRot="1" noMove="1" noResize="1" noEditPoints="1" noAdjustHandles="1" noChangeArrowheads="1" noChangeShapeType="1"/>
          </p:cNvSpPr>
          <p:nvPr>
            <p:ph type="body" sz="quarter" idx="11"/>
          </p:nvPr>
        </p:nvSpPr>
        <p:spPr>
          <a:xfrm>
            <a:off x="246902" y="2022922"/>
            <a:ext cx="5022679" cy="784830"/>
          </a:xfrm>
          <a:prstGeom prst="rect">
            <a:avLst/>
          </a:prstGeom>
        </p:spPr>
        <p:txBody>
          <a:bodyPr wrap="square" anchor="b" anchorCtr="0">
            <a:spAutoFit/>
          </a:bodyPr>
          <a:lstStyle>
            <a:lvl1pPr marL="0" indent="0">
              <a:spcBef>
                <a:spcPts val="0"/>
              </a:spcBef>
              <a:buNone/>
              <a:defRPr sz="4500" b="1">
                <a:solidFill>
                  <a:srgbClr val="DBBA1C"/>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2" name="文本占位符 14">
            <a:extLst>
              <a:ext uri="{FF2B5EF4-FFF2-40B4-BE49-F238E27FC236}">
                <a16:creationId xmlns:a16="http://schemas.microsoft.com/office/drawing/2014/main" id="{DE612CE7-2ECB-8F46-54AB-0B62C4F583ED}"/>
              </a:ext>
            </a:extLst>
          </p:cNvPr>
          <p:cNvSpPr>
            <a:spLocks noGrp="1"/>
          </p:cNvSpPr>
          <p:nvPr>
            <p:ph type="body" sz="quarter" idx="13"/>
          </p:nvPr>
        </p:nvSpPr>
        <p:spPr>
          <a:xfrm>
            <a:off x="245083" y="3068143"/>
            <a:ext cx="6638289"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Tree>
    <p:extLst>
      <p:ext uri="{BB962C8B-B14F-4D97-AF65-F5344CB8AC3E}">
        <p14:creationId xmlns:p14="http://schemas.microsoft.com/office/powerpoint/2010/main" val="2408027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C3339C2-BE7C-D7CD-1B94-C1B8A8C6D7C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rcRect l="2012" r="2012"/>
          <a:stretch/>
        </p:blipFill>
        <p:spPr>
          <a:xfrm>
            <a:off x="-3961" y="0"/>
            <a:ext cx="12192000" cy="7145518"/>
          </a:xfrm>
          <a:prstGeom prst="rect">
            <a:avLst/>
          </a:prstGeom>
        </p:spPr>
      </p:pic>
      <p:sp>
        <p:nvSpPr>
          <p:cNvPr id="7" name="矩形 6">
            <a:extLst>
              <a:ext uri="{FF2B5EF4-FFF2-40B4-BE49-F238E27FC236}">
                <a16:creationId xmlns:a16="http://schemas.microsoft.com/office/drawing/2014/main" id="{8F61986C-95A4-A7E7-E324-BC9D4726BBA6}"/>
              </a:ext>
            </a:extLst>
          </p:cNvPr>
          <p:cNvSpPr>
            <a:spLocks noGrp="1" noRot="1" noMove="1" noResize="1" noEditPoints="1" noAdjustHandles="1" noChangeArrowheads="1" noChangeShapeType="1"/>
          </p:cNvSpPr>
          <p:nvPr userDrawn="1"/>
        </p:nvSpPr>
        <p:spPr>
          <a:xfrm>
            <a:off x="-3961" y="-1"/>
            <a:ext cx="12192000" cy="7145517"/>
          </a:xfrm>
          <a:prstGeom prst="rect">
            <a:avLst/>
          </a:prstGeom>
          <a:gradFill flip="none" rotWithShape="1">
            <a:gsLst>
              <a:gs pos="100000">
                <a:schemeClr val="tx1"/>
              </a:gs>
              <a:gs pos="0">
                <a:srgbClr val="023999">
                  <a:alpha val="20000"/>
                </a:srgbClr>
              </a:gs>
              <a:gs pos="25000">
                <a:srgbClr val="1A51B1">
                  <a:alpha val="40000"/>
                </a:srgbClr>
              </a:gs>
              <a:gs pos="53000">
                <a:srgbClr val="346BCB"/>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6C3BDE72-E2DA-7F7A-D58E-1E95FB3C35B6}"/>
              </a:ext>
            </a:extLst>
          </p:cNvPr>
          <p:cNvSpPr>
            <a:spLocks noGrp="1" noRot="1" noMove="1" noResize="1" noEditPoints="1" noAdjustHandles="1" noChangeArrowheads="1" noChangeShapeType="1"/>
          </p:cNvSpPr>
          <p:nvPr>
            <p:ph type="body" sz="quarter" idx="10"/>
          </p:nvPr>
        </p:nvSpPr>
        <p:spPr>
          <a:xfrm>
            <a:off x="246904" y="2324771"/>
            <a:ext cx="4422311" cy="1045672"/>
          </a:xfrm>
          <a:prstGeom prst="rect">
            <a:avLst/>
          </a:prstGeom>
        </p:spPr>
        <p:txBody>
          <a:bodyPr anchor="ctr" anchorCtr="0"/>
          <a:lstStyle>
            <a:lvl1pPr marL="0" indent="0">
              <a:spcBef>
                <a:spcPts val="0"/>
              </a:spcBef>
              <a:buFontTx/>
              <a:buNone/>
              <a:defRPr sz="4500" b="1">
                <a:solidFill>
                  <a:srgbClr val="DBBA1C"/>
                </a:solidFill>
                <a:latin typeface="微软雅黑" panose="020B0503020204020204" pitchFamily="34" charset="-122"/>
                <a:ea typeface="微软雅黑" panose="020B0503020204020204" pitchFamily="34" charset="-122"/>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endParaRPr lang="zh-CN" altLang="en-US" dirty="0"/>
          </a:p>
        </p:txBody>
      </p:sp>
      <p:sp>
        <p:nvSpPr>
          <p:cNvPr id="15" name="文本占位符 14">
            <a:extLst>
              <a:ext uri="{FF2B5EF4-FFF2-40B4-BE49-F238E27FC236}">
                <a16:creationId xmlns:a16="http://schemas.microsoft.com/office/drawing/2014/main" id="{83CB40A4-CAD0-D14F-A0FE-F1CBA6C3AAAD}"/>
              </a:ext>
            </a:extLst>
          </p:cNvPr>
          <p:cNvSpPr>
            <a:spLocks noGrp="1" noRot="1" noMove="1" noResize="1" noEditPoints="1" noAdjustHandles="1" noChangeArrowheads="1" noChangeShapeType="1"/>
          </p:cNvSpPr>
          <p:nvPr>
            <p:ph type="body" sz="quarter" idx="11"/>
          </p:nvPr>
        </p:nvSpPr>
        <p:spPr>
          <a:xfrm>
            <a:off x="246902" y="3518160"/>
            <a:ext cx="7863095"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5" name="Shape 3">
            <a:extLst>
              <a:ext uri="{FF2B5EF4-FFF2-40B4-BE49-F238E27FC236}">
                <a16:creationId xmlns:a16="http://schemas.microsoft.com/office/drawing/2014/main" id="{1F081C7D-01C0-D820-7F37-5E763E63CEB7}"/>
              </a:ext>
            </a:extLst>
          </p:cNvPr>
          <p:cNvSpPr>
            <a:spLocks noGrp="1" noRot="1" noMove="1" noResize="1" noEditPoints="1" noAdjustHandles="1" noChangeArrowheads="1" noChangeShapeType="1"/>
          </p:cNvSpPr>
          <p:nvPr userDrawn="1"/>
        </p:nvSpPr>
        <p:spPr>
          <a:xfrm>
            <a:off x="246903" y="3370443"/>
            <a:ext cx="7863096"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Tree>
    <p:extLst>
      <p:ext uri="{BB962C8B-B14F-4D97-AF65-F5344CB8AC3E}">
        <p14:creationId xmlns:p14="http://schemas.microsoft.com/office/powerpoint/2010/main" val="303473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3493037"/>
            <a:ext cx="11275585" cy="540341"/>
          </a:xfrm>
          <a:prstGeom prst="rect">
            <a:avLst/>
          </a:prstGeom>
        </p:spPr>
        <p:txBody>
          <a:bodyPr wrap="square" anchor="ctr" anchorCtr="0">
            <a:spAutoFit/>
          </a:bodyPr>
          <a:lstStyle>
            <a:lvl1pPr marL="0" indent="609585" algn="just">
              <a:lnSpc>
                <a:spcPct val="150000"/>
              </a:lnSpc>
              <a:spcBef>
                <a:spcPts val="0"/>
              </a:spcBef>
              <a:buNone/>
              <a:defRPr sz="21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10304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分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779964"/>
            <a:ext cx="11275585" cy="540341"/>
          </a:xfrm>
          <a:prstGeom prst="rect">
            <a:avLst/>
          </a:prstGeom>
        </p:spPr>
        <p:txBody>
          <a:bodyPr wrap="square" anchor="t" anchorCtr="0">
            <a:spAutoFit/>
          </a:bodyPr>
          <a:lstStyle>
            <a:lvl1pPr marL="0" indent="609585" algn="just">
              <a:lnSpc>
                <a:spcPct val="150000"/>
              </a:lnSpc>
              <a:spcBef>
                <a:spcPts val="0"/>
              </a:spcBef>
              <a:buNone/>
              <a:defRPr sz="21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E3E15A99-011D-71DE-0E0B-0B3AFD406C57}"/>
              </a:ext>
            </a:extLst>
          </p:cNvPr>
          <p:cNvSpPr>
            <a:spLocks noGrp="1"/>
          </p:cNvSpPr>
          <p:nvPr>
            <p:ph type="body" sz="quarter" idx="12"/>
          </p:nvPr>
        </p:nvSpPr>
        <p:spPr>
          <a:xfrm>
            <a:off x="337293" y="1377335"/>
            <a:ext cx="11275585" cy="586764"/>
          </a:xfrm>
          <a:prstGeom prst="rect">
            <a:avLst/>
          </a:prstGeom>
        </p:spPr>
        <p:txBody>
          <a:bodyPr wrap="square" numCol="2" spcCol="0">
            <a:spAutoFit/>
          </a:bodyPr>
          <a:lstStyle>
            <a:lvl1pPr marL="0" indent="609585" algn="just">
              <a:lnSpc>
                <a:spcPct val="150000"/>
              </a:lnSpc>
              <a:spcBef>
                <a:spcPts val="0"/>
              </a:spcBef>
              <a:buNone/>
              <a:defRPr sz="21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608120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竖图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838606"/>
            <a:ext cx="5871502" cy="5849202"/>
          </a:xfrm>
          <a:prstGeom prst="rect">
            <a:avLst/>
          </a:prstGeom>
        </p:spPr>
        <p:txBody>
          <a:bodyPr/>
          <a:lstStyle/>
          <a:p>
            <a:endParaRPr lang="zh-CN" altLang="en-US"/>
          </a:p>
        </p:txBody>
      </p:sp>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100">
                <a:latin typeface="微软雅黑" panose="020B0503020204020204" pitchFamily="34" charset="-122"/>
                <a:ea typeface="微软雅黑" panose="020B0503020204020204" pitchFamily="34" charset="-122"/>
              </a:defRPr>
            </a:lvl1pPr>
          </a:lstStyle>
          <a:p>
            <a:pPr lvl="0"/>
            <a:endParaRPr lang="en-US" altLang="zh-CN" dirty="0"/>
          </a:p>
        </p:txBody>
      </p:sp>
    </p:spTree>
    <p:extLst>
      <p:ext uri="{BB962C8B-B14F-4D97-AF65-F5344CB8AC3E}">
        <p14:creationId xmlns:p14="http://schemas.microsoft.com/office/powerpoint/2010/main" val="3058176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竖图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5741377" y="824611"/>
            <a:ext cx="5871502" cy="2924700"/>
          </a:xfrm>
          <a:prstGeom prst="rect">
            <a:avLst/>
          </a:prstGeom>
        </p:spPr>
        <p:txBody>
          <a:bodyPr/>
          <a:lstStyle/>
          <a:p>
            <a:endParaRPr lang="zh-CN" altLang="en-US"/>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3763108"/>
            <a:ext cx="5871502" cy="2924700"/>
          </a:xfrm>
          <a:prstGeom prst="rect">
            <a:avLst/>
          </a:prstGeom>
        </p:spPr>
        <p:txBody>
          <a:bodyPr/>
          <a:lstStyle/>
          <a:p>
            <a:endParaRPr lang="zh-CN" altLang="en-US"/>
          </a:p>
        </p:txBody>
      </p:sp>
    </p:spTree>
    <p:extLst>
      <p:ext uri="{BB962C8B-B14F-4D97-AF65-F5344CB8AC3E}">
        <p14:creationId xmlns:p14="http://schemas.microsoft.com/office/powerpoint/2010/main" val="83643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337294" y="824611"/>
            <a:ext cx="11275585" cy="5849202"/>
          </a:xfrm>
          <a:prstGeom prst="rect">
            <a:avLst/>
          </a:prstGeom>
        </p:spPr>
        <p:txBody>
          <a:bodyPr/>
          <a:lstStyle/>
          <a:p>
            <a:endParaRPr lang="zh-CN" altLang="en-US"/>
          </a:p>
        </p:txBody>
      </p:sp>
    </p:spTree>
    <p:extLst>
      <p:ext uri="{BB962C8B-B14F-4D97-AF65-F5344CB8AC3E}">
        <p14:creationId xmlns:p14="http://schemas.microsoft.com/office/powerpoint/2010/main" val="371855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384417"/>
      </p:ext>
    </p:extLst>
  </p:cSld>
  <p:clrMap bg1="lt1" tx1="dk1" bg2="lt2" tx2="dk2" accent1="accent1" accent2="accent2" accent3="accent3" accent4="accent4" accent5="accent5" accent6="accent6" hlink="hlink" folHlink="folHlink"/>
  <p:sldLayoutIdLst>
    <p:sldLayoutId id="2147483716" r:id="rId1"/>
    <p:sldLayoutId id="2147483718" r:id="rId2"/>
    <p:sldLayoutId id="2147483706" r:id="rId3"/>
    <p:sldLayoutId id="2147483693" r:id="rId4"/>
    <p:sldLayoutId id="2147483702" r:id="rId5"/>
    <p:sldLayoutId id="2147483707" r:id="rId6"/>
    <p:sldLayoutId id="2147483705" r:id="rId7"/>
    <p:sldLayoutId id="2147483714" r:id="rId8"/>
    <p:sldLayoutId id="2147483711" r:id="rId9"/>
    <p:sldLayoutId id="2147483717" r:id="rId10"/>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60D1A1CE-F24D-2EF4-1A78-4F02AE80E217}"/>
              </a:ext>
            </a:extLst>
          </p:cNvPr>
          <p:cNvSpPr>
            <a:spLocks noGrp="1"/>
          </p:cNvSpPr>
          <p:nvPr>
            <p:ph type="body" sz="quarter" idx="12"/>
          </p:nvPr>
        </p:nvSpPr>
        <p:spPr>
          <a:xfrm>
            <a:off x="257668" y="3241365"/>
            <a:ext cx="4307385" cy="861774"/>
          </a:xfrm>
        </p:spPr>
        <p:txBody>
          <a:bodyPr/>
          <a:lstStyle/>
          <a:p>
            <a:r>
              <a:rPr lang="zh-CN" altLang="en-US" dirty="0"/>
              <a:t>国际贸易实务</a:t>
            </a:r>
          </a:p>
        </p:txBody>
      </p:sp>
    </p:spTree>
    <p:extLst>
      <p:ext uri="{BB962C8B-B14F-4D97-AF65-F5344CB8AC3E}">
        <p14:creationId xmlns:p14="http://schemas.microsoft.com/office/powerpoint/2010/main" val="388200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E63BD-0603-B7A5-5C04-B4EA928D61C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27000BF-DB13-7145-BB8D-439502806FB7}"/>
              </a:ext>
            </a:extLst>
          </p:cNvPr>
          <p:cNvSpPr>
            <a:spLocks noGrp="1"/>
          </p:cNvSpPr>
          <p:nvPr>
            <p:ph type="body" sz="quarter" idx="11"/>
          </p:nvPr>
        </p:nvSpPr>
        <p:spPr>
          <a:xfrm>
            <a:off x="337294" y="2731293"/>
            <a:ext cx="11275585" cy="2063835"/>
          </a:xfrm>
        </p:spPr>
        <p:txBody>
          <a:bodyPr/>
          <a:lstStyle/>
          <a:p>
            <a:r>
              <a:rPr lang="en-US" altLang="zh-CN" dirty="0"/>
              <a:t>1.1.2</a:t>
            </a:r>
            <a:r>
              <a:rPr lang="zh-CN" altLang="en-US" dirty="0"/>
              <a:t>　国际贸易的类型</a:t>
            </a:r>
            <a:endParaRPr lang="en-US" altLang="zh-CN" dirty="0"/>
          </a:p>
          <a:p>
            <a:r>
              <a:rPr lang="en-US" altLang="zh-CN" dirty="0"/>
              <a:t>5. </a:t>
            </a:r>
            <a:r>
              <a:rPr lang="zh-CN" altLang="en-US" dirty="0"/>
              <a:t>根据运输方式划分</a:t>
            </a:r>
            <a:endParaRPr lang="en-US" altLang="zh-CN" dirty="0"/>
          </a:p>
          <a:p>
            <a:r>
              <a:rPr lang="zh-CN" altLang="en-US" dirty="0"/>
              <a:t>根据运输方式不同，国际贸易可分为海运贸易、陆运贸易、空运贸易、多式联运贸易和邮购贸易。</a:t>
            </a:r>
          </a:p>
        </p:txBody>
      </p:sp>
      <p:sp>
        <p:nvSpPr>
          <p:cNvPr id="6" name="文本占位符 5">
            <a:extLst>
              <a:ext uri="{FF2B5EF4-FFF2-40B4-BE49-F238E27FC236}">
                <a16:creationId xmlns:a16="http://schemas.microsoft.com/office/drawing/2014/main" id="{5ADF678A-23E9-D9FC-F180-FD3B3899F706}"/>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23230522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9316-BB20-50A6-8D6E-83D374D6627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4934A96-8E8C-7589-C4FF-DF15F0D0EC14}"/>
              </a:ext>
            </a:extLst>
          </p:cNvPr>
          <p:cNvSpPr>
            <a:spLocks noGrp="1"/>
          </p:cNvSpPr>
          <p:nvPr>
            <p:ph type="body" sz="quarter" idx="11"/>
          </p:nvPr>
        </p:nvSpPr>
        <p:spPr>
          <a:xfrm>
            <a:off x="337294" y="2291362"/>
            <a:ext cx="11275585" cy="2943691"/>
          </a:xfrm>
        </p:spPr>
        <p:txBody>
          <a:bodyPr/>
          <a:lstStyle/>
          <a:p>
            <a:r>
              <a:rPr lang="en-US" altLang="zh-CN" dirty="0"/>
              <a:t>3.2.3</a:t>
            </a:r>
            <a:r>
              <a:rPr lang="zh-CN" altLang="en-US" dirty="0"/>
              <a:t>　交易磋商的程序</a:t>
            </a:r>
            <a:endParaRPr lang="en-US" altLang="zh-CN" dirty="0"/>
          </a:p>
          <a:p>
            <a:r>
              <a:rPr lang="en-US" altLang="zh-CN" dirty="0"/>
              <a:t>1. </a:t>
            </a:r>
            <a:r>
              <a:rPr lang="zh-CN" altLang="en-US" dirty="0"/>
              <a:t>询盘</a:t>
            </a:r>
            <a:endParaRPr lang="en-US" altLang="zh-CN" dirty="0"/>
          </a:p>
          <a:p>
            <a:r>
              <a:rPr lang="en-US" altLang="zh-CN" dirty="0"/>
              <a:t>1</a:t>
            </a:r>
            <a:r>
              <a:rPr lang="zh-CN" altLang="en-US" dirty="0"/>
              <a:t>）询盘的含义</a:t>
            </a:r>
            <a:endParaRPr lang="en-US" altLang="zh-CN" dirty="0"/>
          </a:p>
          <a:p>
            <a:r>
              <a:rPr lang="en-US" altLang="zh-CN" dirty="0"/>
              <a:t>2</a:t>
            </a:r>
            <a:r>
              <a:rPr lang="zh-CN" altLang="en-US" dirty="0"/>
              <a:t>）询盘的类型</a:t>
            </a:r>
            <a:endParaRPr lang="en-US" altLang="zh-CN" dirty="0"/>
          </a:p>
          <a:p>
            <a:r>
              <a:rPr lang="en-US" altLang="zh-CN" dirty="0"/>
              <a:t>3</a:t>
            </a:r>
            <a:r>
              <a:rPr lang="zh-CN" altLang="en-US" dirty="0"/>
              <a:t>）询盘的内容</a:t>
            </a:r>
            <a:endParaRPr lang="en-US" altLang="zh-CN" dirty="0"/>
          </a:p>
          <a:p>
            <a:r>
              <a:rPr lang="en-US" altLang="zh-CN" dirty="0"/>
              <a:t>4</a:t>
            </a:r>
            <a:r>
              <a:rPr lang="zh-CN" altLang="en-US" dirty="0"/>
              <a:t>）询盘注意事项</a:t>
            </a:r>
            <a:endParaRPr lang="en-US" altLang="zh-CN" dirty="0"/>
          </a:p>
        </p:txBody>
      </p:sp>
      <p:sp>
        <p:nvSpPr>
          <p:cNvPr id="6" name="文本占位符 5">
            <a:extLst>
              <a:ext uri="{FF2B5EF4-FFF2-40B4-BE49-F238E27FC236}">
                <a16:creationId xmlns:a16="http://schemas.microsoft.com/office/drawing/2014/main" id="{35ECB069-A5EB-D1C5-929B-F6495A03F473}"/>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5789504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34E73-D95F-4CA8-2937-6FB11E9BFEA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011B6AA-1723-56D6-AB35-018A0B0CD729}"/>
              </a:ext>
            </a:extLst>
          </p:cNvPr>
          <p:cNvSpPr>
            <a:spLocks noGrp="1"/>
          </p:cNvSpPr>
          <p:nvPr>
            <p:ph type="body" sz="quarter" idx="11"/>
          </p:nvPr>
        </p:nvSpPr>
        <p:spPr>
          <a:xfrm>
            <a:off x="337294" y="2533736"/>
            <a:ext cx="11275585" cy="2458943"/>
          </a:xfrm>
        </p:spPr>
        <p:txBody>
          <a:bodyPr/>
          <a:lstStyle/>
          <a:p>
            <a:r>
              <a:rPr lang="en-US" altLang="zh-CN" dirty="0"/>
              <a:t>3.2.3</a:t>
            </a:r>
            <a:r>
              <a:rPr lang="zh-CN" altLang="en-US" dirty="0"/>
              <a:t>　交易磋商的程序</a:t>
            </a:r>
            <a:endParaRPr lang="en-US" altLang="zh-CN" dirty="0"/>
          </a:p>
          <a:p>
            <a:r>
              <a:rPr lang="en-US" altLang="zh-CN" dirty="0"/>
              <a:t>2. </a:t>
            </a:r>
            <a:r>
              <a:rPr lang="zh-CN" altLang="en-US" dirty="0"/>
              <a:t>发盘</a:t>
            </a:r>
            <a:endParaRPr lang="en-US" altLang="zh-CN" dirty="0"/>
          </a:p>
          <a:p>
            <a:r>
              <a:rPr lang="en-US" altLang="zh-CN" dirty="0"/>
              <a:t>1</a:t>
            </a:r>
            <a:r>
              <a:rPr lang="zh-CN" altLang="en-US" dirty="0"/>
              <a:t>）发盘的含义</a:t>
            </a:r>
            <a:endParaRPr lang="en-US" altLang="zh-CN" dirty="0"/>
          </a:p>
          <a:p>
            <a:r>
              <a:rPr lang="en-US" altLang="zh-CN" dirty="0"/>
              <a:t>2</a:t>
            </a:r>
            <a:r>
              <a:rPr lang="zh-CN" altLang="en-US" dirty="0"/>
              <a:t>）发盘的构成要件</a:t>
            </a:r>
            <a:endParaRPr lang="en-US" altLang="zh-CN" dirty="0"/>
          </a:p>
          <a:p>
            <a:r>
              <a:rPr lang="en-US" altLang="zh-CN" dirty="0"/>
              <a:t>3</a:t>
            </a:r>
            <a:r>
              <a:rPr lang="zh-CN" altLang="en-US" dirty="0"/>
              <a:t>）发盘注意事项</a:t>
            </a:r>
            <a:endParaRPr lang="en-US" altLang="zh-CN" dirty="0"/>
          </a:p>
        </p:txBody>
      </p:sp>
      <p:sp>
        <p:nvSpPr>
          <p:cNvPr id="6" name="文本占位符 5">
            <a:extLst>
              <a:ext uri="{FF2B5EF4-FFF2-40B4-BE49-F238E27FC236}">
                <a16:creationId xmlns:a16="http://schemas.microsoft.com/office/drawing/2014/main" id="{643AD235-C3AB-01B2-2F98-C155A11B7B75}"/>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31016201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6E8DF-9196-F8CC-A8F5-00E14108E2A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5A75A65-76D9-3791-34A9-CE0D8996FA71}"/>
              </a:ext>
            </a:extLst>
          </p:cNvPr>
          <p:cNvSpPr>
            <a:spLocks noGrp="1"/>
          </p:cNvSpPr>
          <p:nvPr>
            <p:ph type="body" sz="quarter" idx="11"/>
          </p:nvPr>
        </p:nvSpPr>
        <p:spPr>
          <a:xfrm>
            <a:off x="337294" y="2776110"/>
            <a:ext cx="11275585" cy="1974195"/>
          </a:xfrm>
        </p:spPr>
        <p:txBody>
          <a:bodyPr/>
          <a:lstStyle/>
          <a:p>
            <a:r>
              <a:rPr lang="en-US" altLang="zh-CN" dirty="0"/>
              <a:t>3.2.3</a:t>
            </a:r>
            <a:r>
              <a:rPr lang="zh-CN" altLang="en-US" dirty="0"/>
              <a:t>　交易磋商的程序</a:t>
            </a:r>
            <a:endParaRPr lang="en-US" altLang="zh-CN" dirty="0"/>
          </a:p>
          <a:p>
            <a:r>
              <a:rPr lang="en-US" altLang="zh-CN" dirty="0"/>
              <a:t>3. </a:t>
            </a:r>
            <a:r>
              <a:rPr lang="zh-CN" altLang="en-US" dirty="0"/>
              <a:t>还盘</a:t>
            </a:r>
            <a:endParaRPr lang="en-US" altLang="zh-CN" dirty="0"/>
          </a:p>
          <a:p>
            <a:r>
              <a:rPr lang="en-US" altLang="zh-CN" dirty="0"/>
              <a:t>1</a:t>
            </a:r>
            <a:r>
              <a:rPr lang="zh-CN" altLang="en-US" dirty="0"/>
              <a:t>）还盘的内容</a:t>
            </a:r>
            <a:endParaRPr lang="en-US" altLang="zh-CN" dirty="0"/>
          </a:p>
          <a:p>
            <a:r>
              <a:rPr lang="en-US" altLang="zh-CN" dirty="0"/>
              <a:t>2</a:t>
            </a:r>
            <a:r>
              <a:rPr lang="zh-CN" altLang="en-US" dirty="0"/>
              <a:t>）还盘的策略</a:t>
            </a:r>
            <a:endParaRPr lang="en-US" altLang="zh-CN" dirty="0"/>
          </a:p>
        </p:txBody>
      </p:sp>
      <p:sp>
        <p:nvSpPr>
          <p:cNvPr id="6" name="文本占位符 5">
            <a:extLst>
              <a:ext uri="{FF2B5EF4-FFF2-40B4-BE49-F238E27FC236}">
                <a16:creationId xmlns:a16="http://schemas.microsoft.com/office/drawing/2014/main" id="{1A25A7F0-3388-A8F3-D9DC-8C21FE616E66}"/>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37403370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4D39B-824A-0C19-6F66-A6D4C06C18C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409033B-A065-8403-C8E0-A8103BD401BE}"/>
              </a:ext>
            </a:extLst>
          </p:cNvPr>
          <p:cNvSpPr>
            <a:spLocks noGrp="1"/>
          </p:cNvSpPr>
          <p:nvPr>
            <p:ph type="body" sz="quarter" idx="11"/>
          </p:nvPr>
        </p:nvSpPr>
        <p:spPr>
          <a:xfrm>
            <a:off x="337294" y="2291362"/>
            <a:ext cx="11275585" cy="2943691"/>
          </a:xfrm>
        </p:spPr>
        <p:txBody>
          <a:bodyPr/>
          <a:lstStyle/>
          <a:p>
            <a:r>
              <a:rPr lang="en-US" altLang="zh-CN" dirty="0"/>
              <a:t>3.2.3</a:t>
            </a:r>
            <a:r>
              <a:rPr lang="zh-CN" altLang="en-US" dirty="0"/>
              <a:t>　交易磋商的程序</a:t>
            </a:r>
            <a:endParaRPr lang="en-US" altLang="zh-CN" dirty="0"/>
          </a:p>
          <a:p>
            <a:r>
              <a:rPr lang="en-US" altLang="zh-CN" dirty="0"/>
              <a:t>4. </a:t>
            </a:r>
            <a:r>
              <a:rPr lang="zh-CN" altLang="en-US" dirty="0"/>
              <a:t>比价</a:t>
            </a:r>
            <a:endParaRPr lang="en-US" altLang="zh-CN" dirty="0"/>
          </a:p>
          <a:p>
            <a:r>
              <a:rPr lang="zh-CN" altLang="en-US" dirty="0"/>
              <a:t>进口方向国外几家供应商同时发出邀请发盘（包括询盘）后，会收到内容不尽相同的发盘。此时，进口方需要对收到的发盘中的各项交易条件，以及通过其他渠道获取的价格和其他相关资料进行整理、分析和对比，这一过程通常称为“比价”。结合自身的经营目标和采购需求，进口方应从中选择合适的对象，作为还盘的对象，以推动后续谈判的顺利进行。</a:t>
            </a:r>
            <a:endParaRPr lang="en-US" altLang="zh-CN" dirty="0"/>
          </a:p>
        </p:txBody>
      </p:sp>
      <p:sp>
        <p:nvSpPr>
          <p:cNvPr id="6" name="文本占位符 5">
            <a:extLst>
              <a:ext uri="{FF2B5EF4-FFF2-40B4-BE49-F238E27FC236}">
                <a16:creationId xmlns:a16="http://schemas.microsoft.com/office/drawing/2014/main" id="{9A9E0832-3F59-9DDD-E8F0-52FBD7BE4FFF}"/>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9628131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72F6F-DE83-2F95-057C-43411088565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530EB16-920E-FEB1-4F52-96A81C5FD780}"/>
              </a:ext>
            </a:extLst>
          </p:cNvPr>
          <p:cNvSpPr>
            <a:spLocks noGrp="1"/>
          </p:cNvSpPr>
          <p:nvPr>
            <p:ph type="body" sz="quarter" idx="11"/>
          </p:nvPr>
        </p:nvSpPr>
        <p:spPr>
          <a:xfrm>
            <a:off x="337294" y="1806614"/>
            <a:ext cx="11275585" cy="3913187"/>
          </a:xfrm>
        </p:spPr>
        <p:txBody>
          <a:bodyPr/>
          <a:lstStyle/>
          <a:p>
            <a:r>
              <a:rPr lang="en-US" altLang="zh-CN" dirty="0"/>
              <a:t>3.2.3</a:t>
            </a:r>
            <a:r>
              <a:rPr lang="zh-CN" altLang="en-US" dirty="0"/>
              <a:t>　交易磋商的程序</a:t>
            </a:r>
            <a:endParaRPr lang="en-US" altLang="zh-CN" dirty="0"/>
          </a:p>
          <a:p>
            <a:r>
              <a:rPr lang="en-US" altLang="zh-CN" dirty="0"/>
              <a:t>5. </a:t>
            </a:r>
            <a:r>
              <a:rPr lang="zh-CN" altLang="en-US" dirty="0"/>
              <a:t>接受</a:t>
            </a:r>
            <a:endParaRPr lang="en-US" altLang="zh-CN" dirty="0"/>
          </a:p>
          <a:p>
            <a:r>
              <a:rPr lang="en-US" altLang="zh-CN" dirty="0"/>
              <a:t>1</a:t>
            </a:r>
            <a:r>
              <a:rPr lang="zh-CN" altLang="en-US" dirty="0"/>
              <a:t>）接受的含义</a:t>
            </a:r>
            <a:endParaRPr lang="en-US" altLang="zh-CN" dirty="0"/>
          </a:p>
          <a:p>
            <a:r>
              <a:rPr lang="en-US" altLang="zh-CN" dirty="0"/>
              <a:t>2</a:t>
            </a:r>
            <a:r>
              <a:rPr lang="zh-CN" altLang="en-US" dirty="0"/>
              <a:t>）接受的构成要件</a:t>
            </a:r>
            <a:endParaRPr lang="en-US" altLang="zh-CN" dirty="0"/>
          </a:p>
          <a:p>
            <a:r>
              <a:rPr lang="en-US" altLang="zh-CN" dirty="0"/>
              <a:t>3</a:t>
            </a:r>
            <a:r>
              <a:rPr lang="zh-CN" altLang="en-US" dirty="0"/>
              <a:t>）有条件的接受</a:t>
            </a:r>
            <a:endParaRPr lang="en-US" altLang="zh-CN" dirty="0"/>
          </a:p>
          <a:p>
            <a:r>
              <a:rPr lang="en-US" altLang="zh-CN" dirty="0"/>
              <a:t>4</a:t>
            </a:r>
            <a:r>
              <a:rPr lang="zh-CN" altLang="en-US" dirty="0"/>
              <a:t>）逾期接受</a:t>
            </a:r>
            <a:endParaRPr lang="en-US" altLang="zh-CN" dirty="0"/>
          </a:p>
          <a:p>
            <a:r>
              <a:rPr lang="en-US" altLang="zh-CN" dirty="0"/>
              <a:t>5</a:t>
            </a:r>
            <a:r>
              <a:rPr lang="zh-CN" altLang="en-US" dirty="0"/>
              <a:t>）接受的生效和撤回</a:t>
            </a:r>
            <a:endParaRPr lang="en-US" altLang="zh-CN" dirty="0"/>
          </a:p>
          <a:p>
            <a:r>
              <a:rPr lang="en-US" altLang="zh-CN" dirty="0"/>
              <a:t>6</a:t>
            </a:r>
            <a:r>
              <a:rPr lang="zh-CN" altLang="en-US" dirty="0"/>
              <a:t>）接受的注意事项</a:t>
            </a:r>
            <a:endParaRPr lang="en-US" altLang="zh-CN" dirty="0"/>
          </a:p>
        </p:txBody>
      </p:sp>
      <p:sp>
        <p:nvSpPr>
          <p:cNvPr id="6" name="文本占位符 5">
            <a:extLst>
              <a:ext uri="{FF2B5EF4-FFF2-40B4-BE49-F238E27FC236}">
                <a16:creationId xmlns:a16="http://schemas.microsoft.com/office/drawing/2014/main" id="{C7CDF0F4-33EA-2717-99A7-A29BD625EB26}"/>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15329729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59176-40DF-DE62-2FA5-A3E667DAC9D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6B92BFA-EAEE-063A-AFDF-27F0D9421E4E}"/>
              </a:ext>
            </a:extLst>
          </p:cNvPr>
          <p:cNvSpPr>
            <a:spLocks noGrp="1"/>
          </p:cNvSpPr>
          <p:nvPr>
            <p:ph type="body" sz="quarter" idx="11"/>
          </p:nvPr>
        </p:nvSpPr>
        <p:spPr>
          <a:xfrm>
            <a:off x="337294" y="2291362"/>
            <a:ext cx="11275585" cy="2943691"/>
          </a:xfrm>
        </p:spPr>
        <p:txBody>
          <a:bodyPr/>
          <a:lstStyle/>
          <a:p>
            <a:r>
              <a:rPr lang="en-US" altLang="zh-CN" dirty="0"/>
              <a:t>3.3.1</a:t>
            </a:r>
            <a:r>
              <a:rPr lang="zh-CN" altLang="en-US" dirty="0"/>
              <a:t>　合同有效成立的条件</a:t>
            </a:r>
            <a:endParaRPr lang="en-US" altLang="zh-CN" dirty="0"/>
          </a:p>
          <a:p>
            <a:r>
              <a:rPr lang="en-US" altLang="zh-CN" dirty="0"/>
              <a:t>1. </a:t>
            </a:r>
            <a:r>
              <a:rPr lang="zh-CN" altLang="en-US" dirty="0"/>
              <a:t>合同意思表示的真实性原则</a:t>
            </a:r>
            <a:endParaRPr lang="en-US" altLang="zh-CN" dirty="0"/>
          </a:p>
          <a:p>
            <a:r>
              <a:rPr lang="zh-CN" altLang="en-US" dirty="0"/>
              <a:t>合同的法律效力以当事人意思表示真实为前提，各国法律均规定，非真实合意的合同不具约束力或可撤销。其中，欺诈与胁迫是典型的瑕疵情形：欺诈指故意虚构事实或隐瞒关键信息，诱使对方做出违背真实意愿的承诺；胁迫则是以生命、健康等威胁迫使对方妥协。对此，受损方有权请求法院宣告合同无效或予以撤销，以恢复交易公平性。</a:t>
            </a:r>
            <a:endParaRPr lang="en-US" altLang="zh-CN" dirty="0"/>
          </a:p>
        </p:txBody>
      </p:sp>
      <p:sp>
        <p:nvSpPr>
          <p:cNvPr id="6" name="文本占位符 5">
            <a:extLst>
              <a:ext uri="{FF2B5EF4-FFF2-40B4-BE49-F238E27FC236}">
                <a16:creationId xmlns:a16="http://schemas.microsoft.com/office/drawing/2014/main" id="{61F58F00-8B88-5994-3C8D-89822F9BC027}"/>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1004266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141D8-9D0D-BC06-84C7-409F614A155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F0C922F-E4BA-316B-EDFF-9EDAA94924D2}"/>
              </a:ext>
            </a:extLst>
          </p:cNvPr>
          <p:cNvSpPr>
            <a:spLocks noGrp="1"/>
          </p:cNvSpPr>
          <p:nvPr>
            <p:ph type="body" sz="quarter" idx="11"/>
          </p:nvPr>
        </p:nvSpPr>
        <p:spPr>
          <a:xfrm>
            <a:off x="337294" y="2048988"/>
            <a:ext cx="11275585" cy="3428439"/>
          </a:xfrm>
        </p:spPr>
        <p:txBody>
          <a:bodyPr/>
          <a:lstStyle/>
          <a:p>
            <a:r>
              <a:rPr lang="en-US" altLang="zh-CN" dirty="0"/>
              <a:t>3.3.1</a:t>
            </a:r>
            <a:r>
              <a:rPr lang="zh-CN" altLang="en-US" dirty="0"/>
              <a:t>　合同有效成立的条件</a:t>
            </a:r>
            <a:endParaRPr lang="en-US" altLang="zh-CN" dirty="0"/>
          </a:p>
          <a:p>
            <a:r>
              <a:rPr lang="en-US" altLang="zh-CN" dirty="0"/>
              <a:t>2. </a:t>
            </a:r>
            <a:r>
              <a:rPr lang="zh-CN" altLang="en-US" dirty="0"/>
              <a:t>合同主体的行为能力要求</a:t>
            </a:r>
            <a:endParaRPr lang="en-US" altLang="zh-CN" dirty="0"/>
          </a:p>
          <a:p>
            <a:r>
              <a:rPr lang="zh-CN" altLang="en-US" dirty="0"/>
              <a:t>合同主体具备相应的民事行为能力或主体资格，是合同依法成立并有效的前提之一。自然人签订合同时，应具备完全民事行为能力；未成年人或精神障碍者签订的合同通常属于效力待定，需法定代理人追认后方为有效。法人应依法登记注册，其从事的交易内容原则上应在营业执照载明的经营范围之内。根据</a:t>
            </a:r>
            <a:r>
              <a:rPr lang="en-US" altLang="zh-CN" dirty="0"/>
              <a:t>《</a:t>
            </a:r>
            <a:r>
              <a:rPr lang="zh-CN" altLang="en-US" dirty="0"/>
              <a:t>民法典</a:t>
            </a:r>
            <a:r>
              <a:rPr lang="en-US" altLang="zh-CN" dirty="0"/>
              <a:t>》</a:t>
            </a:r>
            <a:r>
              <a:rPr lang="zh-CN" altLang="en-US" dirty="0"/>
              <a:t>相关规定，法人超越经营范围签订的合同一般不影响合同效力，除非涉及国家限制经营、特许经营等法律、行政法规禁止的事项。</a:t>
            </a:r>
            <a:endParaRPr lang="en-US" altLang="zh-CN" dirty="0"/>
          </a:p>
        </p:txBody>
      </p:sp>
      <p:sp>
        <p:nvSpPr>
          <p:cNvPr id="6" name="文本占位符 5">
            <a:extLst>
              <a:ext uri="{FF2B5EF4-FFF2-40B4-BE49-F238E27FC236}">
                <a16:creationId xmlns:a16="http://schemas.microsoft.com/office/drawing/2014/main" id="{BC179DB9-8307-45CF-F158-45BE3191939C}"/>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186958892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4A5A9-4191-857A-9155-39139F1AA7B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1E65FA5-9090-6027-D13A-8EF984B5223B}"/>
              </a:ext>
            </a:extLst>
          </p:cNvPr>
          <p:cNvSpPr>
            <a:spLocks noGrp="1"/>
          </p:cNvSpPr>
          <p:nvPr>
            <p:ph type="body" sz="quarter" idx="11"/>
          </p:nvPr>
        </p:nvSpPr>
        <p:spPr>
          <a:xfrm>
            <a:off x="337294" y="1564240"/>
            <a:ext cx="11275585" cy="4397935"/>
          </a:xfrm>
        </p:spPr>
        <p:txBody>
          <a:bodyPr/>
          <a:lstStyle/>
          <a:p>
            <a:r>
              <a:rPr lang="en-US" altLang="zh-CN" dirty="0"/>
              <a:t>3.3.1</a:t>
            </a:r>
            <a:r>
              <a:rPr lang="zh-CN" altLang="en-US" dirty="0"/>
              <a:t>　合同有效成立的条件</a:t>
            </a:r>
            <a:endParaRPr lang="en-US" altLang="zh-CN" dirty="0"/>
          </a:p>
          <a:p>
            <a:r>
              <a:rPr lang="en-US" altLang="zh-CN" dirty="0"/>
              <a:t>3. </a:t>
            </a:r>
            <a:r>
              <a:rPr lang="zh-CN" altLang="en-US" dirty="0"/>
              <a:t>合同标的与内容的合法性准则</a:t>
            </a:r>
            <a:endParaRPr lang="en-US" altLang="zh-CN" dirty="0"/>
          </a:p>
          <a:p>
            <a:r>
              <a:rPr lang="zh-CN" altLang="en-US" dirty="0"/>
              <a:t>合同标的及内容应当符合法律、行政法规的效力性强制性规定，并不得违背公序良俗。具体而言，应重点注意以下三个方面。</a:t>
            </a:r>
            <a:endParaRPr lang="en-US" altLang="zh-CN" dirty="0"/>
          </a:p>
          <a:p>
            <a:r>
              <a:rPr lang="zh-CN" altLang="en-US" dirty="0"/>
              <a:t>（</a:t>
            </a:r>
            <a:r>
              <a:rPr lang="en-US" altLang="zh-CN" dirty="0"/>
              <a:t>1</a:t>
            </a:r>
            <a:r>
              <a:rPr lang="zh-CN" altLang="en-US" dirty="0"/>
              <a:t>）不得违反效力性强制性法律规定，如法律明文禁止交易的物品（如毒品、走私物品、文物等），不得作为合同标的。若合同内容违反此类规定，会被认定为无效。</a:t>
            </a:r>
            <a:endParaRPr lang="en-US" altLang="zh-CN" dirty="0"/>
          </a:p>
          <a:p>
            <a:r>
              <a:rPr lang="zh-CN" altLang="en-US" dirty="0"/>
              <a:t>（</a:t>
            </a:r>
            <a:r>
              <a:rPr lang="en-US" altLang="zh-CN" dirty="0"/>
              <a:t>2</a:t>
            </a:r>
            <a:r>
              <a:rPr lang="zh-CN" altLang="en-US" dirty="0"/>
              <a:t>）不违背公共政策，如不得签订规避税收监管的“阴阳合同”。</a:t>
            </a:r>
          </a:p>
          <a:p>
            <a:r>
              <a:rPr lang="zh-CN" altLang="en-US" dirty="0"/>
              <a:t>（</a:t>
            </a:r>
            <a:r>
              <a:rPr lang="en-US" altLang="zh-CN" dirty="0"/>
              <a:t>3</a:t>
            </a:r>
            <a:r>
              <a:rPr lang="zh-CN" altLang="en-US" dirty="0"/>
              <a:t>）不违背善良风俗，如合同中包含限制人身自由、人格尊严等违反社会道德底线的条款，该合同应属无效。</a:t>
            </a:r>
            <a:endParaRPr lang="en-US" altLang="zh-CN" dirty="0"/>
          </a:p>
        </p:txBody>
      </p:sp>
      <p:sp>
        <p:nvSpPr>
          <p:cNvPr id="6" name="文本占位符 5">
            <a:extLst>
              <a:ext uri="{FF2B5EF4-FFF2-40B4-BE49-F238E27FC236}">
                <a16:creationId xmlns:a16="http://schemas.microsoft.com/office/drawing/2014/main" id="{1176F57F-FE90-FED2-F1D9-FBF1765509BB}"/>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374722135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8FD3D-9886-A793-232C-ABDF6572002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E7A5F77-D92D-4629-7124-E418CD62C089}"/>
              </a:ext>
            </a:extLst>
          </p:cNvPr>
          <p:cNvSpPr>
            <a:spLocks noGrp="1"/>
          </p:cNvSpPr>
          <p:nvPr>
            <p:ph type="body" sz="quarter" idx="11"/>
          </p:nvPr>
        </p:nvSpPr>
        <p:spPr>
          <a:xfrm>
            <a:off x="337294" y="2048988"/>
            <a:ext cx="11275585" cy="3428439"/>
          </a:xfrm>
        </p:spPr>
        <p:txBody>
          <a:bodyPr/>
          <a:lstStyle/>
          <a:p>
            <a:r>
              <a:rPr lang="en-US" altLang="zh-CN" dirty="0"/>
              <a:t>3.3.1</a:t>
            </a:r>
            <a:r>
              <a:rPr lang="zh-CN" altLang="en-US" dirty="0"/>
              <a:t>　合同有效成立的条件</a:t>
            </a:r>
            <a:endParaRPr lang="en-US" altLang="zh-CN" dirty="0"/>
          </a:p>
          <a:p>
            <a:r>
              <a:rPr lang="en-US" altLang="zh-CN" dirty="0"/>
              <a:t>4. </a:t>
            </a:r>
            <a:r>
              <a:rPr lang="zh-CN" altLang="en-US" dirty="0"/>
              <a:t>合同必须有对价和约因</a:t>
            </a:r>
            <a:endParaRPr lang="en-US" altLang="zh-CN" dirty="0"/>
          </a:p>
          <a:p>
            <a:r>
              <a:rPr lang="zh-CN" altLang="en-US" dirty="0"/>
              <a:t>英美法认为，对价（</a:t>
            </a:r>
            <a:r>
              <a:rPr lang="en-US" altLang="zh-CN" dirty="0"/>
              <a:t>consideration</a:t>
            </a:r>
            <a:r>
              <a:rPr lang="zh-CN" altLang="en-US" dirty="0"/>
              <a:t>）是指当事人为了取得合同利益所付出的代价。法国法认为，约因（</a:t>
            </a:r>
            <a:r>
              <a:rPr lang="en-US" altLang="zh-CN" dirty="0"/>
              <a:t>cause</a:t>
            </a:r>
            <a:r>
              <a:rPr lang="zh-CN" altLang="en-US" dirty="0"/>
              <a:t>）是指当事人签订合同所追求的直接目的。按照英美法和法国法的规定，合同只有在有对价或约因时，才是法律上有效的合同，无对价或无约因的合同，是得不到法律保障的，即合同中一方所享有的权利应该以对方的义务为基础，双方应都有权利和义务，如卖方交货，买方付款，互为有偿。</a:t>
            </a:r>
            <a:endParaRPr lang="en-US" altLang="zh-CN" dirty="0"/>
          </a:p>
        </p:txBody>
      </p:sp>
      <p:sp>
        <p:nvSpPr>
          <p:cNvPr id="6" name="文本占位符 5">
            <a:extLst>
              <a:ext uri="{FF2B5EF4-FFF2-40B4-BE49-F238E27FC236}">
                <a16:creationId xmlns:a16="http://schemas.microsoft.com/office/drawing/2014/main" id="{7DAFEA45-0F33-90E5-9D51-B95EFD7360C3}"/>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13070320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C70EB-DBEB-F12A-FBA1-BF1FA49D579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A721130-EAC5-0E82-6B7C-982A45A713DE}"/>
              </a:ext>
            </a:extLst>
          </p:cNvPr>
          <p:cNvSpPr>
            <a:spLocks noGrp="1"/>
          </p:cNvSpPr>
          <p:nvPr>
            <p:ph type="body" sz="quarter" idx="11"/>
          </p:nvPr>
        </p:nvSpPr>
        <p:spPr>
          <a:xfrm>
            <a:off x="337294" y="1806614"/>
            <a:ext cx="11275585" cy="3913187"/>
          </a:xfrm>
        </p:spPr>
        <p:txBody>
          <a:bodyPr/>
          <a:lstStyle/>
          <a:p>
            <a:r>
              <a:rPr lang="en-US" altLang="zh-CN" dirty="0"/>
              <a:t>3.3.1</a:t>
            </a:r>
            <a:r>
              <a:rPr lang="zh-CN" altLang="en-US" dirty="0"/>
              <a:t>　合同有效成立的条件</a:t>
            </a:r>
            <a:endParaRPr lang="en-US" altLang="zh-CN" dirty="0"/>
          </a:p>
          <a:p>
            <a:r>
              <a:rPr lang="en-US" altLang="zh-CN" dirty="0"/>
              <a:t>5. </a:t>
            </a:r>
            <a:r>
              <a:rPr lang="zh-CN" altLang="en-US" dirty="0"/>
              <a:t>合同的形式必须符合法律规定的要求</a:t>
            </a:r>
            <a:endParaRPr lang="en-US" altLang="zh-CN" dirty="0"/>
          </a:p>
          <a:p>
            <a:r>
              <a:rPr lang="en-US" altLang="zh-CN" dirty="0"/>
              <a:t>《</a:t>
            </a:r>
            <a:r>
              <a:rPr lang="zh-CN" altLang="en-US" dirty="0"/>
              <a:t>公约</a:t>
            </a:r>
            <a:r>
              <a:rPr lang="en-US" altLang="zh-CN" dirty="0"/>
              <a:t>》</a:t>
            </a:r>
            <a:r>
              <a:rPr lang="zh-CN" altLang="en-US" dirty="0"/>
              <a:t>第 </a:t>
            </a:r>
            <a:r>
              <a:rPr lang="en-US" altLang="zh-CN" dirty="0"/>
              <a:t>11 </a:t>
            </a:r>
            <a:r>
              <a:rPr lang="zh-CN" altLang="en-US" dirty="0"/>
              <a:t>条确立了国际贸易合同的形式自由原则，明确规定合同的订立无须采用特定形式，可以通过包括书面、口头和行为在内的任何方式证明合同的存在及其内容。</a:t>
            </a:r>
            <a:r>
              <a:rPr lang="en-US" altLang="zh-CN" dirty="0"/>
              <a:t>《</a:t>
            </a:r>
            <a:r>
              <a:rPr lang="zh-CN" altLang="en-US" dirty="0"/>
              <a:t>中华人民共和国民法典</a:t>
            </a:r>
            <a:r>
              <a:rPr lang="en-US" altLang="zh-CN" dirty="0"/>
              <a:t>》</a:t>
            </a:r>
            <a:r>
              <a:rPr lang="zh-CN" altLang="en-US" dirty="0"/>
              <a:t>对此做出了衔接性规定，确认合同可以采用书面、口头或其他形式订立，其中书面形式不仅包括传统的合同书、信件、电报等纸质文件，还包括能够有形表现所载内容并可供随时调取的电子数据交换和电子邮件等数据电文形式。尽管法律对合同形式持开放态度，但在我国对外贸易实务中，基于国际贸易的特殊性考虑，进出口合同仍普遍采用书面形式订立。</a:t>
            </a:r>
            <a:endParaRPr lang="en-US" altLang="zh-CN" dirty="0"/>
          </a:p>
        </p:txBody>
      </p:sp>
      <p:sp>
        <p:nvSpPr>
          <p:cNvPr id="6" name="文本占位符 5">
            <a:extLst>
              <a:ext uri="{FF2B5EF4-FFF2-40B4-BE49-F238E27FC236}">
                <a16:creationId xmlns:a16="http://schemas.microsoft.com/office/drawing/2014/main" id="{76FD1423-C1BA-9C77-3456-94CF74349A93}"/>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079240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20805-43BC-56C8-B58F-619304E2BDA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056A4E8-663C-A25C-42B7-012524F3D845}"/>
              </a:ext>
            </a:extLst>
          </p:cNvPr>
          <p:cNvSpPr>
            <a:spLocks noGrp="1"/>
          </p:cNvSpPr>
          <p:nvPr>
            <p:ph type="body" sz="quarter" idx="11"/>
          </p:nvPr>
        </p:nvSpPr>
        <p:spPr>
          <a:xfrm>
            <a:off x="337294" y="2223463"/>
            <a:ext cx="11275585" cy="3079497"/>
          </a:xfrm>
        </p:spPr>
        <p:txBody>
          <a:bodyPr/>
          <a:lstStyle/>
          <a:p>
            <a:r>
              <a:rPr lang="en-US" altLang="zh-CN" dirty="0"/>
              <a:t>1.1.3</a:t>
            </a:r>
            <a:r>
              <a:rPr lang="zh-CN" altLang="en-US" dirty="0"/>
              <a:t>　国际贸易的发展</a:t>
            </a:r>
            <a:endParaRPr lang="en-US" altLang="zh-CN" dirty="0"/>
          </a:p>
          <a:p>
            <a:r>
              <a:rPr lang="en-US" altLang="zh-CN" dirty="0"/>
              <a:t>1. </a:t>
            </a:r>
            <a:r>
              <a:rPr lang="zh-CN" altLang="en-US" dirty="0"/>
              <a:t>原始社会的国际贸易</a:t>
            </a:r>
            <a:endParaRPr lang="en-US" altLang="zh-CN" dirty="0"/>
          </a:p>
          <a:p>
            <a:r>
              <a:rPr lang="zh-CN" altLang="en-US" dirty="0"/>
              <a:t>生产力低下时，部落间因地理环境差异形成自然分工，资源分布不均催生以物易物的原始贸易，范围限于部落周边，以直接交换为主，无货币媒介，部分交换含社会与宗教属性。原始贸易打破部落孤立，推动技术传播，为货币与社会分工奠定基础，是国际贸易的早期萌芽。</a:t>
            </a:r>
          </a:p>
        </p:txBody>
      </p:sp>
      <p:sp>
        <p:nvSpPr>
          <p:cNvPr id="6" name="文本占位符 5">
            <a:extLst>
              <a:ext uri="{FF2B5EF4-FFF2-40B4-BE49-F238E27FC236}">
                <a16:creationId xmlns:a16="http://schemas.microsoft.com/office/drawing/2014/main" id="{1E9B46E7-E0CA-CDB8-36E3-AC583462C6C7}"/>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5563994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52ADC-A24C-2579-A171-B4A558CD4A4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3BEE038-1700-B723-F65D-A7B3DA2B0A51}"/>
              </a:ext>
            </a:extLst>
          </p:cNvPr>
          <p:cNvSpPr>
            <a:spLocks noGrp="1"/>
          </p:cNvSpPr>
          <p:nvPr>
            <p:ph type="body" sz="quarter" idx="11"/>
          </p:nvPr>
        </p:nvSpPr>
        <p:spPr>
          <a:xfrm>
            <a:off x="337294" y="1806614"/>
            <a:ext cx="11275585" cy="3913187"/>
          </a:xfrm>
        </p:spPr>
        <p:txBody>
          <a:bodyPr/>
          <a:lstStyle/>
          <a:p>
            <a:r>
              <a:rPr lang="en-US" altLang="zh-CN" dirty="0"/>
              <a:t>3.3.2</a:t>
            </a:r>
            <a:r>
              <a:rPr lang="zh-CN" altLang="en-US" dirty="0"/>
              <a:t>　书面合同的形式</a:t>
            </a:r>
            <a:endParaRPr lang="en-US" altLang="zh-CN" dirty="0"/>
          </a:p>
          <a:p>
            <a:r>
              <a:rPr lang="zh-CN" altLang="en-US" dirty="0"/>
              <a:t>在国际商务实践中，合同可以采用多种形式，常见的包括正式合同（</a:t>
            </a:r>
            <a:r>
              <a:rPr lang="en-US" altLang="zh-CN" dirty="0"/>
              <a:t>contract</a:t>
            </a:r>
            <a:r>
              <a:rPr lang="zh-CN" altLang="en-US" dirty="0"/>
              <a:t>）、确认书（</a:t>
            </a:r>
            <a:r>
              <a:rPr lang="en-US" altLang="zh-CN" dirty="0"/>
              <a:t>conf </a:t>
            </a:r>
            <a:r>
              <a:rPr lang="en-US" altLang="zh-CN" dirty="0" err="1"/>
              <a:t>irmation</a:t>
            </a:r>
            <a:r>
              <a:rPr lang="zh-CN" altLang="en-US" dirty="0"/>
              <a:t>）、协议书（</a:t>
            </a:r>
            <a:r>
              <a:rPr lang="en-US" altLang="zh-CN" dirty="0"/>
              <a:t>agreement</a:t>
            </a:r>
            <a:r>
              <a:rPr lang="zh-CN" altLang="en-US" dirty="0"/>
              <a:t>）、备忘录（</a:t>
            </a:r>
            <a:r>
              <a:rPr lang="en-US" altLang="zh-CN" dirty="0"/>
              <a:t>memorandum</a:t>
            </a:r>
            <a:r>
              <a:rPr lang="zh-CN" altLang="en-US" dirty="0"/>
              <a:t>）和订单（</a:t>
            </a:r>
            <a:r>
              <a:rPr lang="en-US" altLang="zh-CN" dirty="0"/>
              <a:t>order</a:t>
            </a:r>
            <a:r>
              <a:rPr lang="zh-CN" altLang="en-US" dirty="0"/>
              <a:t>）等形式。</a:t>
            </a:r>
            <a:endParaRPr lang="en-US" altLang="zh-CN" dirty="0"/>
          </a:p>
          <a:p>
            <a:r>
              <a:rPr lang="en-US" altLang="zh-CN" dirty="0"/>
              <a:t>1</a:t>
            </a:r>
            <a:r>
              <a:rPr lang="zh-CN" altLang="en-US" dirty="0"/>
              <a:t>）正式合同（</a:t>
            </a:r>
            <a:r>
              <a:rPr lang="en-US" altLang="zh-CN" dirty="0"/>
              <a:t>contract</a:t>
            </a:r>
            <a:r>
              <a:rPr lang="zh-CN" altLang="en-US" dirty="0"/>
              <a:t>）</a:t>
            </a:r>
            <a:endParaRPr lang="en-US" altLang="zh-CN" dirty="0"/>
          </a:p>
          <a:p>
            <a:r>
              <a:rPr lang="en-US" altLang="zh-CN" dirty="0"/>
              <a:t>2</a:t>
            </a:r>
            <a:r>
              <a:rPr lang="zh-CN" altLang="en-US" dirty="0"/>
              <a:t>）确认书（</a:t>
            </a:r>
            <a:r>
              <a:rPr lang="en-US" altLang="zh-CN" dirty="0"/>
              <a:t>conf </a:t>
            </a:r>
            <a:r>
              <a:rPr lang="en-US" altLang="zh-CN" dirty="0" err="1"/>
              <a:t>irmation</a:t>
            </a:r>
            <a:r>
              <a:rPr lang="zh-CN" altLang="en-US" dirty="0"/>
              <a:t>）</a:t>
            </a:r>
            <a:endParaRPr lang="en-US" altLang="zh-CN" dirty="0"/>
          </a:p>
          <a:p>
            <a:r>
              <a:rPr lang="en-US" altLang="zh-CN" dirty="0"/>
              <a:t>3</a:t>
            </a:r>
            <a:r>
              <a:rPr lang="zh-CN" altLang="en-US" dirty="0"/>
              <a:t>）协议书（</a:t>
            </a:r>
            <a:r>
              <a:rPr lang="en-US" altLang="zh-CN" dirty="0"/>
              <a:t>agreement</a:t>
            </a:r>
            <a:r>
              <a:rPr lang="zh-CN" altLang="en-US" dirty="0"/>
              <a:t>）</a:t>
            </a:r>
            <a:endParaRPr lang="en-US" altLang="zh-CN" dirty="0"/>
          </a:p>
          <a:p>
            <a:r>
              <a:rPr lang="en-US" altLang="zh-CN" dirty="0"/>
              <a:t>4</a:t>
            </a:r>
            <a:r>
              <a:rPr lang="zh-CN" altLang="en-US" dirty="0"/>
              <a:t>）备忘录（</a:t>
            </a:r>
            <a:r>
              <a:rPr lang="en-US" altLang="zh-CN" dirty="0"/>
              <a:t>memorandum</a:t>
            </a:r>
            <a:r>
              <a:rPr lang="zh-CN" altLang="en-US" dirty="0"/>
              <a:t>）</a:t>
            </a:r>
            <a:endParaRPr lang="en-US" altLang="zh-CN" dirty="0"/>
          </a:p>
        </p:txBody>
      </p:sp>
      <p:sp>
        <p:nvSpPr>
          <p:cNvPr id="6" name="文本占位符 5">
            <a:extLst>
              <a:ext uri="{FF2B5EF4-FFF2-40B4-BE49-F238E27FC236}">
                <a16:creationId xmlns:a16="http://schemas.microsoft.com/office/drawing/2014/main" id="{7F58C767-EB19-C25A-0B25-69FA87A83FF1}"/>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16890112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F2062-9128-D3EB-E60E-1C8EEED15C1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477F066-692F-F79B-2A18-45A62F52BC19}"/>
              </a:ext>
            </a:extLst>
          </p:cNvPr>
          <p:cNvSpPr>
            <a:spLocks noGrp="1"/>
          </p:cNvSpPr>
          <p:nvPr>
            <p:ph type="body" sz="quarter" idx="11"/>
          </p:nvPr>
        </p:nvSpPr>
        <p:spPr>
          <a:xfrm>
            <a:off x="337294" y="1321866"/>
            <a:ext cx="11275585" cy="4882683"/>
          </a:xfrm>
        </p:spPr>
        <p:txBody>
          <a:bodyPr/>
          <a:lstStyle/>
          <a:p>
            <a:r>
              <a:rPr lang="en-US" altLang="zh-CN" dirty="0"/>
              <a:t>3.3.2</a:t>
            </a:r>
            <a:r>
              <a:rPr lang="zh-CN" altLang="en-US" dirty="0"/>
              <a:t>　书面合同的形式</a:t>
            </a:r>
            <a:endParaRPr lang="en-US" altLang="zh-CN" dirty="0"/>
          </a:p>
          <a:p>
            <a:r>
              <a:rPr lang="zh-CN" altLang="en-US" dirty="0"/>
              <a:t>在国际商务实践中，合同可以采用多种形式，常见的包括正式合同（</a:t>
            </a:r>
            <a:r>
              <a:rPr lang="en-US" altLang="zh-CN" dirty="0"/>
              <a:t>contract</a:t>
            </a:r>
            <a:r>
              <a:rPr lang="zh-CN" altLang="en-US" dirty="0"/>
              <a:t>）、确认书（</a:t>
            </a:r>
            <a:r>
              <a:rPr lang="en-US" altLang="zh-CN" dirty="0"/>
              <a:t>conf </a:t>
            </a:r>
            <a:r>
              <a:rPr lang="en-US" altLang="zh-CN" dirty="0" err="1"/>
              <a:t>irmation</a:t>
            </a:r>
            <a:r>
              <a:rPr lang="zh-CN" altLang="en-US" dirty="0"/>
              <a:t>）、协议书（</a:t>
            </a:r>
            <a:r>
              <a:rPr lang="en-US" altLang="zh-CN" dirty="0"/>
              <a:t>agreement</a:t>
            </a:r>
            <a:r>
              <a:rPr lang="zh-CN" altLang="en-US" dirty="0"/>
              <a:t>）、备忘录（</a:t>
            </a:r>
            <a:r>
              <a:rPr lang="en-US" altLang="zh-CN" dirty="0"/>
              <a:t>memorandum</a:t>
            </a:r>
            <a:r>
              <a:rPr lang="zh-CN" altLang="en-US" dirty="0"/>
              <a:t>）和订单（</a:t>
            </a:r>
            <a:r>
              <a:rPr lang="en-US" altLang="zh-CN" dirty="0"/>
              <a:t>order</a:t>
            </a:r>
            <a:r>
              <a:rPr lang="zh-CN" altLang="en-US" dirty="0"/>
              <a:t>）等形式。</a:t>
            </a:r>
            <a:endParaRPr lang="en-US" altLang="zh-CN" dirty="0"/>
          </a:p>
          <a:p>
            <a:r>
              <a:rPr lang="en-US" altLang="zh-CN" dirty="0"/>
              <a:t>1</a:t>
            </a:r>
            <a:r>
              <a:rPr lang="zh-CN" altLang="en-US" dirty="0"/>
              <a:t>）正式合同（</a:t>
            </a:r>
            <a:r>
              <a:rPr lang="en-US" altLang="zh-CN" dirty="0"/>
              <a:t>contract</a:t>
            </a:r>
            <a:r>
              <a:rPr lang="zh-CN" altLang="en-US" dirty="0"/>
              <a:t>）</a:t>
            </a:r>
            <a:endParaRPr lang="en-US" altLang="zh-CN" dirty="0"/>
          </a:p>
          <a:p>
            <a:r>
              <a:rPr lang="en-US" altLang="zh-CN" dirty="0"/>
              <a:t>2</a:t>
            </a:r>
            <a:r>
              <a:rPr lang="zh-CN" altLang="en-US" dirty="0"/>
              <a:t>）确认书（</a:t>
            </a:r>
            <a:r>
              <a:rPr lang="en-US" altLang="zh-CN" dirty="0"/>
              <a:t>conf </a:t>
            </a:r>
            <a:r>
              <a:rPr lang="en-US" altLang="zh-CN" dirty="0" err="1"/>
              <a:t>irmation</a:t>
            </a:r>
            <a:r>
              <a:rPr lang="zh-CN" altLang="en-US" dirty="0"/>
              <a:t>）</a:t>
            </a:r>
            <a:endParaRPr lang="en-US" altLang="zh-CN" dirty="0"/>
          </a:p>
          <a:p>
            <a:r>
              <a:rPr lang="en-US" altLang="zh-CN" dirty="0"/>
              <a:t>3</a:t>
            </a:r>
            <a:r>
              <a:rPr lang="zh-CN" altLang="en-US" dirty="0"/>
              <a:t>）协议书（</a:t>
            </a:r>
            <a:r>
              <a:rPr lang="en-US" altLang="zh-CN" dirty="0"/>
              <a:t>agreement</a:t>
            </a:r>
            <a:r>
              <a:rPr lang="zh-CN" altLang="en-US" dirty="0"/>
              <a:t>）</a:t>
            </a:r>
            <a:endParaRPr lang="en-US" altLang="zh-CN" dirty="0"/>
          </a:p>
          <a:p>
            <a:r>
              <a:rPr lang="en-US" altLang="zh-CN" dirty="0"/>
              <a:t>4</a:t>
            </a:r>
            <a:r>
              <a:rPr lang="zh-CN" altLang="en-US" dirty="0"/>
              <a:t>）备忘录（</a:t>
            </a:r>
            <a:r>
              <a:rPr lang="en-US" altLang="zh-CN" dirty="0"/>
              <a:t>memorandum</a:t>
            </a:r>
            <a:r>
              <a:rPr lang="zh-CN" altLang="en-US" dirty="0"/>
              <a:t>）</a:t>
            </a:r>
            <a:endParaRPr lang="en-US" altLang="zh-CN" dirty="0"/>
          </a:p>
          <a:p>
            <a:r>
              <a:rPr lang="en-US" altLang="zh-CN" dirty="0"/>
              <a:t>5</a:t>
            </a:r>
            <a:r>
              <a:rPr lang="zh-CN" altLang="en-US" dirty="0"/>
              <a:t>）订单（</a:t>
            </a:r>
            <a:r>
              <a:rPr lang="en-US" altLang="zh-CN" dirty="0"/>
              <a:t>order</a:t>
            </a:r>
            <a:r>
              <a:rPr lang="zh-CN" altLang="en-US" dirty="0"/>
              <a:t>）</a:t>
            </a:r>
            <a:endParaRPr lang="en-US" altLang="zh-CN" dirty="0"/>
          </a:p>
          <a:p>
            <a:r>
              <a:rPr lang="en-US" altLang="zh-CN" dirty="0"/>
              <a:t>6</a:t>
            </a:r>
            <a:r>
              <a:rPr lang="zh-CN" altLang="en-US" dirty="0"/>
              <a:t>）电子合同（</a:t>
            </a:r>
            <a:r>
              <a:rPr lang="en-US" altLang="zh-CN" dirty="0"/>
              <a:t>electronic contract</a:t>
            </a:r>
            <a:r>
              <a:rPr lang="zh-CN" altLang="en-US" dirty="0"/>
              <a:t>）</a:t>
            </a:r>
            <a:endParaRPr lang="en-US" altLang="zh-CN" dirty="0"/>
          </a:p>
        </p:txBody>
      </p:sp>
      <p:sp>
        <p:nvSpPr>
          <p:cNvPr id="6" name="文本占位符 5">
            <a:extLst>
              <a:ext uri="{FF2B5EF4-FFF2-40B4-BE49-F238E27FC236}">
                <a16:creationId xmlns:a16="http://schemas.microsoft.com/office/drawing/2014/main" id="{7871B801-4C8D-1981-DFE5-C7955F9B17D7}"/>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92544476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502CC-E7E9-4CE4-6614-262243E8258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F2D1B8F-A694-DE58-6B84-2E6221A10FF8}"/>
              </a:ext>
            </a:extLst>
          </p:cNvPr>
          <p:cNvSpPr>
            <a:spLocks noGrp="1"/>
          </p:cNvSpPr>
          <p:nvPr>
            <p:ph type="body" sz="quarter" idx="11"/>
          </p:nvPr>
        </p:nvSpPr>
        <p:spPr>
          <a:xfrm>
            <a:off x="337294" y="2048988"/>
            <a:ext cx="11275585" cy="3428439"/>
          </a:xfrm>
        </p:spPr>
        <p:txBody>
          <a:bodyPr/>
          <a:lstStyle/>
          <a:p>
            <a:r>
              <a:rPr lang="en-US" altLang="zh-CN" dirty="0"/>
              <a:t>3.3.3</a:t>
            </a:r>
            <a:r>
              <a:rPr lang="zh-CN" altLang="en-US" dirty="0"/>
              <a:t>　书面合同的基本内容</a:t>
            </a:r>
            <a:endParaRPr lang="en-US" altLang="zh-CN" dirty="0"/>
          </a:p>
          <a:p>
            <a:r>
              <a:rPr lang="en-US" altLang="zh-CN" dirty="0"/>
              <a:t>1. </a:t>
            </a:r>
            <a:r>
              <a:rPr lang="zh-CN" altLang="en-US" dirty="0"/>
              <a:t>约首</a:t>
            </a:r>
            <a:endParaRPr lang="en-US" altLang="zh-CN" dirty="0"/>
          </a:p>
          <a:p>
            <a:r>
              <a:rPr lang="zh-CN" altLang="en-US" dirty="0"/>
              <a:t>约首即合同的首部，通常包括合同名称、合同编号、当事人信息以及签订时间和地点等。</a:t>
            </a:r>
          </a:p>
          <a:p>
            <a:r>
              <a:rPr lang="zh-CN" altLang="en-US" dirty="0"/>
              <a:t>（</a:t>
            </a:r>
            <a:r>
              <a:rPr lang="en-US" altLang="zh-CN" dirty="0"/>
              <a:t>1</a:t>
            </a:r>
            <a:r>
              <a:rPr lang="zh-CN" altLang="en-US" dirty="0"/>
              <a:t>）合同名称</a:t>
            </a:r>
            <a:endParaRPr lang="en-US" altLang="zh-CN" dirty="0"/>
          </a:p>
          <a:p>
            <a:r>
              <a:rPr lang="zh-CN" altLang="en-US" dirty="0"/>
              <a:t>（</a:t>
            </a:r>
            <a:r>
              <a:rPr lang="en-US" altLang="zh-CN" dirty="0"/>
              <a:t>2</a:t>
            </a:r>
            <a:r>
              <a:rPr lang="zh-CN" altLang="en-US" dirty="0"/>
              <a:t>）合同编号</a:t>
            </a:r>
            <a:endParaRPr lang="en-US" altLang="zh-CN" dirty="0"/>
          </a:p>
          <a:p>
            <a:r>
              <a:rPr lang="zh-CN" altLang="en-US" dirty="0"/>
              <a:t>（</a:t>
            </a:r>
            <a:r>
              <a:rPr lang="en-US" altLang="zh-CN" dirty="0"/>
              <a:t>3</a:t>
            </a:r>
            <a:r>
              <a:rPr lang="zh-CN" altLang="en-US" dirty="0"/>
              <a:t>）当事人信息</a:t>
            </a:r>
            <a:endParaRPr lang="en-US" altLang="zh-CN" dirty="0"/>
          </a:p>
          <a:p>
            <a:r>
              <a:rPr lang="zh-CN" altLang="en-US" dirty="0"/>
              <a:t>（</a:t>
            </a:r>
            <a:r>
              <a:rPr lang="en-US" altLang="zh-CN" dirty="0"/>
              <a:t>4</a:t>
            </a:r>
            <a:r>
              <a:rPr lang="zh-CN" altLang="en-US" dirty="0"/>
              <a:t>）签订时间和地点</a:t>
            </a:r>
            <a:endParaRPr lang="en-US" altLang="zh-CN" dirty="0"/>
          </a:p>
        </p:txBody>
      </p:sp>
      <p:sp>
        <p:nvSpPr>
          <p:cNvPr id="6" name="文本占位符 5">
            <a:extLst>
              <a:ext uri="{FF2B5EF4-FFF2-40B4-BE49-F238E27FC236}">
                <a16:creationId xmlns:a16="http://schemas.microsoft.com/office/drawing/2014/main" id="{45A957C2-0592-23CB-7ABA-44552E6BDD5E}"/>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7938852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AD606-1E3E-D539-2EA9-D8D75E4E5B7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A5439FB-468B-4AB9-F63E-5CAFCF675454}"/>
              </a:ext>
            </a:extLst>
          </p:cNvPr>
          <p:cNvSpPr>
            <a:spLocks noGrp="1"/>
          </p:cNvSpPr>
          <p:nvPr>
            <p:ph type="body" sz="quarter" idx="11"/>
          </p:nvPr>
        </p:nvSpPr>
        <p:spPr>
          <a:xfrm>
            <a:off x="337294" y="1079492"/>
            <a:ext cx="11275585" cy="5367431"/>
          </a:xfrm>
        </p:spPr>
        <p:txBody>
          <a:bodyPr/>
          <a:lstStyle/>
          <a:p>
            <a:r>
              <a:rPr lang="en-US" altLang="zh-CN" dirty="0"/>
              <a:t>3.3.3</a:t>
            </a:r>
            <a:r>
              <a:rPr lang="zh-CN" altLang="en-US" dirty="0"/>
              <a:t>　书面合同的基本内容</a:t>
            </a:r>
            <a:endParaRPr lang="en-US" altLang="zh-CN" dirty="0"/>
          </a:p>
          <a:p>
            <a:r>
              <a:rPr lang="en-US" altLang="zh-CN" dirty="0"/>
              <a:t>2. </a:t>
            </a:r>
            <a:r>
              <a:rPr lang="zh-CN" altLang="en-US" dirty="0"/>
              <a:t>正文</a:t>
            </a:r>
            <a:endParaRPr lang="en-US" altLang="zh-CN" dirty="0"/>
          </a:p>
          <a:p>
            <a:r>
              <a:rPr lang="zh-CN" altLang="en-US" dirty="0"/>
              <a:t>正文是合同的主体部分，一般以合同条款的形式具体列明交易的各项条件、规定双方的权利和义务。</a:t>
            </a:r>
            <a:endParaRPr lang="en-US" altLang="zh-CN" dirty="0"/>
          </a:p>
          <a:p>
            <a:r>
              <a:rPr lang="zh-CN" altLang="en-US" dirty="0"/>
              <a:t>（</a:t>
            </a:r>
            <a:r>
              <a:rPr lang="en-US" altLang="zh-CN" dirty="0"/>
              <a:t>1</a:t>
            </a:r>
            <a:r>
              <a:rPr lang="zh-CN" altLang="en-US" dirty="0"/>
              <a:t>）标的</a:t>
            </a:r>
            <a:endParaRPr lang="en-US" altLang="zh-CN" dirty="0"/>
          </a:p>
          <a:p>
            <a:r>
              <a:rPr lang="zh-CN" altLang="en-US" dirty="0"/>
              <a:t>（</a:t>
            </a:r>
            <a:r>
              <a:rPr lang="en-US" altLang="zh-CN" dirty="0"/>
              <a:t>2</a:t>
            </a:r>
            <a:r>
              <a:rPr lang="zh-CN" altLang="en-US" dirty="0"/>
              <a:t>）价格和支付方式</a:t>
            </a:r>
            <a:endParaRPr lang="en-US" altLang="zh-CN" dirty="0"/>
          </a:p>
          <a:p>
            <a:r>
              <a:rPr lang="zh-CN" altLang="en-US" dirty="0"/>
              <a:t>（</a:t>
            </a:r>
            <a:r>
              <a:rPr lang="en-US" altLang="zh-CN" dirty="0"/>
              <a:t>3</a:t>
            </a:r>
            <a:r>
              <a:rPr lang="zh-CN" altLang="en-US" dirty="0"/>
              <a:t>）履行期限、地点和方式</a:t>
            </a:r>
            <a:endParaRPr lang="en-US" altLang="zh-CN" dirty="0"/>
          </a:p>
          <a:p>
            <a:r>
              <a:rPr lang="zh-CN" altLang="en-US" dirty="0"/>
              <a:t>（</a:t>
            </a:r>
            <a:r>
              <a:rPr lang="en-US" altLang="zh-CN" dirty="0"/>
              <a:t>4</a:t>
            </a:r>
            <a:r>
              <a:rPr lang="zh-CN" altLang="en-US" dirty="0"/>
              <a:t>）包装和运输</a:t>
            </a:r>
            <a:endParaRPr lang="en-US" altLang="zh-CN" dirty="0"/>
          </a:p>
          <a:p>
            <a:r>
              <a:rPr lang="zh-CN" altLang="en-US" dirty="0"/>
              <a:t>（</a:t>
            </a:r>
            <a:r>
              <a:rPr lang="en-US" altLang="zh-CN" dirty="0"/>
              <a:t>5</a:t>
            </a:r>
            <a:r>
              <a:rPr lang="zh-CN" altLang="en-US" dirty="0"/>
              <a:t>）检验和验收</a:t>
            </a:r>
            <a:endParaRPr lang="en-US" altLang="zh-CN" dirty="0"/>
          </a:p>
          <a:p>
            <a:r>
              <a:rPr lang="zh-CN" altLang="en-US" dirty="0"/>
              <a:t>（</a:t>
            </a:r>
            <a:r>
              <a:rPr lang="en-US" altLang="zh-CN" dirty="0"/>
              <a:t>6</a:t>
            </a:r>
            <a:r>
              <a:rPr lang="zh-CN" altLang="en-US" dirty="0"/>
              <a:t>）违约责任</a:t>
            </a:r>
            <a:endParaRPr lang="en-US" altLang="zh-CN" dirty="0"/>
          </a:p>
          <a:p>
            <a:r>
              <a:rPr lang="zh-CN" altLang="en-US" dirty="0"/>
              <a:t>（</a:t>
            </a:r>
            <a:r>
              <a:rPr lang="en-US" altLang="zh-CN" dirty="0"/>
              <a:t>7</a:t>
            </a:r>
            <a:r>
              <a:rPr lang="zh-CN" altLang="en-US" dirty="0"/>
              <a:t>）争议解决</a:t>
            </a:r>
            <a:endParaRPr lang="en-US" altLang="zh-CN" dirty="0"/>
          </a:p>
        </p:txBody>
      </p:sp>
      <p:sp>
        <p:nvSpPr>
          <p:cNvPr id="6" name="文本占位符 5">
            <a:extLst>
              <a:ext uri="{FF2B5EF4-FFF2-40B4-BE49-F238E27FC236}">
                <a16:creationId xmlns:a16="http://schemas.microsoft.com/office/drawing/2014/main" id="{A07F6EDB-2FF3-5895-3EAE-E674336A0198}"/>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14458683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6450E-C477-D61A-5FA6-16F5E498A40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9F2B5F2-4DFB-F229-3BA4-C0E690EA4ADE}"/>
              </a:ext>
            </a:extLst>
          </p:cNvPr>
          <p:cNvSpPr>
            <a:spLocks noGrp="1"/>
          </p:cNvSpPr>
          <p:nvPr>
            <p:ph type="body" sz="quarter" idx="11"/>
          </p:nvPr>
        </p:nvSpPr>
        <p:spPr>
          <a:xfrm>
            <a:off x="337294" y="2291362"/>
            <a:ext cx="11275585" cy="2943691"/>
          </a:xfrm>
        </p:spPr>
        <p:txBody>
          <a:bodyPr/>
          <a:lstStyle/>
          <a:p>
            <a:r>
              <a:rPr lang="en-US" altLang="zh-CN" dirty="0"/>
              <a:t>3.3.3</a:t>
            </a:r>
            <a:r>
              <a:rPr lang="zh-CN" altLang="en-US" dirty="0"/>
              <a:t>　书面合同的基本内容</a:t>
            </a:r>
            <a:endParaRPr lang="en-US" altLang="zh-CN" dirty="0"/>
          </a:p>
          <a:p>
            <a:r>
              <a:rPr lang="en-US" altLang="zh-CN" dirty="0"/>
              <a:t>3. </a:t>
            </a:r>
            <a:r>
              <a:rPr lang="zh-CN" altLang="en-US" dirty="0"/>
              <a:t>约尾</a:t>
            </a:r>
            <a:endParaRPr lang="en-US" altLang="zh-CN" dirty="0"/>
          </a:p>
          <a:p>
            <a:r>
              <a:rPr lang="zh-CN" altLang="en-US" dirty="0"/>
              <a:t>约尾即合同的尾部，主要说明合同的份数、附件及签字盖章等。</a:t>
            </a:r>
            <a:endParaRPr lang="en-US" altLang="zh-CN" dirty="0"/>
          </a:p>
          <a:p>
            <a:r>
              <a:rPr lang="zh-CN" altLang="en-US" dirty="0"/>
              <a:t>（</a:t>
            </a:r>
            <a:r>
              <a:rPr lang="en-US" altLang="zh-CN" dirty="0"/>
              <a:t>1</a:t>
            </a:r>
            <a:r>
              <a:rPr lang="zh-CN" altLang="en-US" dirty="0"/>
              <a:t>）合同份数</a:t>
            </a:r>
            <a:endParaRPr lang="en-US" altLang="zh-CN" dirty="0"/>
          </a:p>
          <a:p>
            <a:r>
              <a:rPr lang="zh-CN" altLang="en-US" dirty="0"/>
              <a:t>（</a:t>
            </a:r>
            <a:r>
              <a:rPr lang="en-US" altLang="zh-CN" dirty="0"/>
              <a:t>2</a:t>
            </a:r>
            <a:r>
              <a:rPr lang="zh-CN" altLang="en-US" dirty="0"/>
              <a:t>）附件</a:t>
            </a:r>
            <a:endParaRPr lang="en-US" altLang="zh-CN" dirty="0"/>
          </a:p>
          <a:p>
            <a:r>
              <a:rPr lang="zh-CN" altLang="en-US" dirty="0"/>
              <a:t>（</a:t>
            </a:r>
            <a:r>
              <a:rPr lang="en-US" altLang="zh-CN" dirty="0"/>
              <a:t>3</a:t>
            </a:r>
            <a:r>
              <a:rPr lang="zh-CN" altLang="en-US" dirty="0"/>
              <a:t>）签字盖章</a:t>
            </a:r>
            <a:endParaRPr lang="en-US" altLang="zh-CN" dirty="0"/>
          </a:p>
        </p:txBody>
      </p:sp>
      <p:sp>
        <p:nvSpPr>
          <p:cNvPr id="6" name="文本占位符 5">
            <a:extLst>
              <a:ext uri="{FF2B5EF4-FFF2-40B4-BE49-F238E27FC236}">
                <a16:creationId xmlns:a16="http://schemas.microsoft.com/office/drawing/2014/main" id="{132507FB-9ED7-0FCE-805A-87FAF07949D0}"/>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18872832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2EA02-94AD-5E11-642B-8743C6F4F3C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84CA046-22B6-F2F0-1B8C-4226620C02BB}"/>
              </a:ext>
            </a:extLst>
          </p:cNvPr>
          <p:cNvSpPr>
            <a:spLocks noGrp="1"/>
          </p:cNvSpPr>
          <p:nvPr>
            <p:ph type="body" sz="quarter" idx="11"/>
          </p:nvPr>
        </p:nvSpPr>
        <p:spPr>
          <a:xfrm>
            <a:off x="337294" y="837118"/>
            <a:ext cx="11275585" cy="5852179"/>
          </a:xfrm>
        </p:spPr>
        <p:txBody>
          <a:bodyPr/>
          <a:lstStyle/>
          <a:p>
            <a:r>
              <a:rPr lang="en-US" altLang="zh-CN" dirty="0"/>
              <a:t>3.3.4</a:t>
            </a:r>
            <a:r>
              <a:rPr lang="zh-CN" altLang="en-US" dirty="0"/>
              <a:t>　签订合同时应注意的问题</a:t>
            </a:r>
            <a:endParaRPr lang="en-US" altLang="zh-CN" dirty="0"/>
          </a:p>
          <a:p>
            <a:r>
              <a:rPr lang="zh-CN" altLang="en-US" dirty="0"/>
              <a:t>交易磋商是进出口贸易达成的重要环节。在实际业务中，由于买卖双方立场与目标存在差异，磋商过程往往伴随着矛盾与利益冲突。为确保这些矛盾得到有效解决并实现预期成果，不仅需要依据相关法律和国际贸易惯例妥善处理各磋商环节，还需注重谈判策略与技巧的运用，最终促成双方达成互利共赢的协议。</a:t>
            </a:r>
            <a:endParaRPr lang="en-US" altLang="zh-CN" dirty="0"/>
          </a:p>
          <a:p>
            <a:r>
              <a:rPr lang="zh-CN" altLang="en-US" dirty="0"/>
              <a:t>（</a:t>
            </a:r>
            <a:r>
              <a:rPr lang="en-US" altLang="zh-CN" dirty="0"/>
              <a:t>1</a:t>
            </a:r>
            <a:r>
              <a:rPr lang="zh-CN" altLang="en-US" dirty="0"/>
              <a:t>）应严格遵循我国对外贸易政策方针，坚持平等互利原则。在合同条款磋商中，既要避免接受对方片面维护其单方利益的条款，也不得将对方明确表示反对的条款强加于对方。</a:t>
            </a:r>
          </a:p>
          <a:p>
            <a:r>
              <a:rPr lang="zh-CN" altLang="en-US" dirty="0"/>
              <a:t>（</a:t>
            </a:r>
            <a:r>
              <a:rPr lang="en-US" altLang="zh-CN" dirty="0"/>
              <a:t>2</a:t>
            </a:r>
            <a:r>
              <a:rPr lang="zh-CN" altLang="en-US" dirty="0"/>
              <a:t>）合同条款必须与双方磋商达成的一致意见严格相符，并确保内容表述严谨明确，清晰界定各方的权利、义务和责任。要注意避免使用可能产生歧义或存在解释不确定性的条款表述，尤其是涉及需要在合同履行过程中才能最终确定的事项。书面合同的订立必须以交易双方对所有条款达成完全共识为前提条件。</a:t>
            </a:r>
            <a:endParaRPr lang="en-US" altLang="zh-CN" dirty="0"/>
          </a:p>
          <a:p>
            <a:r>
              <a:rPr lang="zh-CN" altLang="en-US" dirty="0"/>
              <a:t>（</a:t>
            </a:r>
            <a:r>
              <a:rPr lang="en-US" altLang="zh-CN" dirty="0"/>
              <a:t>3</a:t>
            </a:r>
            <a:r>
              <a:rPr lang="zh-CN" altLang="en-US" dirty="0"/>
              <a:t>）合同各条款之间必须协调一致，不能互相矛盾。</a:t>
            </a:r>
            <a:endParaRPr lang="en-US" altLang="zh-CN" dirty="0"/>
          </a:p>
        </p:txBody>
      </p:sp>
      <p:sp>
        <p:nvSpPr>
          <p:cNvPr id="6" name="文本占位符 5">
            <a:extLst>
              <a:ext uri="{FF2B5EF4-FFF2-40B4-BE49-F238E27FC236}">
                <a16:creationId xmlns:a16="http://schemas.microsoft.com/office/drawing/2014/main" id="{357CAFDC-CFDD-BCF2-5C1A-169E8100074D}"/>
              </a:ext>
            </a:extLst>
          </p:cNvPr>
          <p:cNvSpPr>
            <a:spLocks noGrp="1"/>
          </p:cNvSpPr>
          <p:nvPr>
            <p:ph type="body" sz="quarter" idx="10"/>
          </p:nvPr>
        </p:nvSpPr>
        <p:spPr/>
        <p:txBody>
          <a:bodyPr/>
          <a:lstStyle/>
          <a:p>
            <a:r>
              <a:rPr lang="en-US" altLang="zh-CN" dirty="0"/>
              <a:t>3.3 </a:t>
            </a:r>
            <a:r>
              <a:rPr lang="zh-CN" altLang="en-US" dirty="0"/>
              <a:t>国际贸易合同的签订</a:t>
            </a:r>
          </a:p>
        </p:txBody>
      </p:sp>
    </p:spTree>
    <p:extLst>
      <p:ext uri="{BB962C8B-B14F-4D97-AF65-F5344CB8AC3E}">
        <p14:creationId xmlns:p14="http://schemas.microsoft.com/office/powerpoint/2010/main" val="28921049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0E884DD-6CDD-2128-A984-53810F1679AE}"/>
              </a:ext>
            </a:extLst>
          </p:cNvPr>
          <p:cNvSpPr>
            <a:spLocks noGrp="1"/>
          </p:cNvSpPr>
          <p:nvPr>
            <p:ph type="body" sz="quarter" idx="11"/>
          </p:nvPr>
        </p:nvSpPr>
        <p:spPr/>
        <p:txBody>
          <a:bodyPr/>
          <a:lstStyle/>
          <a:p>
            <a:r>
              <a:rPr lang="zh-CN" altLang="en-US" dirty="0"/>
              <a:t>第 </a:t>
            </a:r>
            <a:r>
              <a:rPr lang="en-US" altLang="zh-CN" dirty="0"/>
              <a:t>4 </a:t>
            </a:r>
            <a:r>
              <a:rPr lang="zh-CN" altLang="en-US" dirty="0"/>
              <a:t>章</a:t>
            </a:r>
          </a:p>
        </p:txBody>
      </p:sp>
      <p:sp>
        <p:nvSpPr>
          <p:cNvPr id="5" name="文本占位符 4">
            <a:extLst>
              <a:ext uri="{FF2B5EF4-FFF2-40B4-BE49-F238E27FC236}">
                <a16:creationId xmlns:a16="http://schemas.microsoft.com/office/drawing/2014/main" id="{139A8568-0BFA-3A56-3797-198EF861423C}"/>
              </a:ext>
            </a:extLst>
          </p:cNvPr>
          <p:cNvSpPr>
            <a:spLocks noGrp="1"/>
          </p:cNvSpPr>
          <p:nvPr>
            <p:ph type="body" sz="quarter" idx="13"/>
          </p:nvPr>
        </p:nvSpPr>
        <p:spPr>
          <a:xfrm>
            <a:off x="245083" y="3068143"/>
            <a:ext cx="6638289" cy="630942"/>
          </a:xfrm>
        </p:spPr>
        <p:txBody>
          <a:bodyPr/>
          <a:lstStyle/>
          <a:p>
            <a:r>
              <a:rPr lang="zh-CN" altLang="en-US" dirty="0"/>
              <a:t>商品的品名、品质、数量和包装</a:t>
            </a:r>
          </a:p>
        </p:txBody>
      </p:sp>
    </p:spTree>
    <p:extLst>
      <p:ext uri="{BB962C8B-B14F-4D97-AF65-F5344CB8AC3E}">
        <p14:creationId xmlns:p14="http://schemas.microsoft.com/office/powerpoint/2010/main" val="81405664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3F948-3C6E-A678-94D1-504055B044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1C861B-78A1-3A0D-B409-C93D27169F9D}"/>
              </a:ext>
            </a:extLst>
          </p:cNvPr>
          <p:cNvSpPr>
            <a:spLocks noGrp="1"/>
          </p:cNvSpPr>
          <p:nvPr>
            <p:ph type="body" sz="quarter" idx="11"/>
          </p:nvPr>
        </p:nvSpPr>
        <p:spPr>
          <a:xfrm>
            <a:off x="337294" y="1806614"/>
            <a:ext cx="11275585" cy="3913187"/>
          </a:xfrm>
        </p:spPr>
        <p:txBody>
          <a:bodyPr/>
          <a:lstStyle/>
          <a:p>
            <a:r>
              <a:rPr lang="en-US" altLang="zh-CN" dirty="0"/>
              <a:t>4.1.1</a:t>
            </a:r>
            <a:r>
              <a:rPr lang="zh-CN" altLang="en-US" dirty="0"/>
              <a:t>　商品的品名</a:t>
            </a:r>
            <a:endParaRPr lang="en-US" altLang="zh-CN" dirty="0"/>
          </a:p>
          <a:p>
            <a:r>
              <a:rPr lang="en-US" altLang="zh-CN" dirty="0"/>
              <a:t>1. </a:t>
            </a:r>
            <a:r>
              <a:rPr lang="zh-CN" altLang="en-US" dirty="0"/>
              <a:t>进出口商品的归类方法</a:t>
            </a:r>
            <a:endParaRPr lang="en-US" altLang="zh-CN" dirty="0"/>
          </a:p>
          <a:p>
            <a:r>
              <a:rPr lang="zh-CN" altLang="en-US" dirty="0"/>
              <a:t>（</a:t>
            </a:r>
            <a:r>
              <a:rPr lang="en-US" altLang="zh-CN" dirty="0"/>
              <a:t>1</a:t>
            </a:r>
            <a:r>
              <a:rPr lang="zh-CN" altLang="en-US" dirty="0"/>
              <a:t>）</a:t>
            </a:r>
            <a:r>
              <a:rPr lang="en-US" altLang="zh-CN" dirty="0"/>
              <a:t>《</a:t>
            </a:r>
            <a:r>
              <a:rPr lang="zh-CN" altLang="en-US" dirty="0"/>
              <a:t>商品名称及编码协调制度</a:t>
            </a:r>
            <a:r>
              <a:rPr lang="en-US" altLang="zh-CN" dirty="0"/>
              <a:t>》</a:t>
            </a:r>
            <a:r>
              <a:rPr lang="zh-CN" altLang="en-US" dirty="0"/>
              <a:t>简称</a:t>
            </a:r>
            <a:r>
              <a:rPr lang="en-US" altLang="zh-CN" dirty="0"/>
              <a:t>《</a:t>
            </a:r>
            <a:r>
              <a:rPr lang="zh-CN" altLang="en-US" dirty="0"/>
              <a:t>协调制度</a:t>
            </a:r>
            <a:r>
              <a:rPr lang="en-US" altLang="zh-CN" dirty="0"/>
              <a:t>》</a:t>
            </a:r>
            <a:r>
              <a:rPr lang="zh-CN" altLang="en-US" dirty="0"/>
              <a:t>或 </a:t>
            </a:r>
            <a:r>
              <a:rPr lang="en-US" altLang="zh-CN" dirty="0"/>
              <a:t>HS</a:t>
            </a:r>
            <a:r>
              <a:rPr lang="zh-CN" altLang="en-US" dirty="0"/>
              <a:t>，是世界海关组织在整合原海关合作理事会商品分类目录和国际贸易标准分类目录的基础上，协调国际上多种商品分类体系而制定的国际贸易通用分类标准。作为我国进出口管理的基础性制度，</a:t>
            </a:r>
            <a:r>
              <a:rPr lang="en-US" altLang="zh-CN" dirty="0"/>
              <a:t>《</a:t>
            </a:r>
            <a:r>
              <a:rPr lang="zh-CN" altLang="en-US" dirty="0"/>
              <a:t>协调制度</a:t>
            </a:r>
            <a:r>
              <a:rPr lang="en-US" altLang="zh-CN" dirty="0"/>
              <a:t>》</a:t>
            </a:r>
            <a:r>
              <a:rPr lang="zh-CN" altLang="en-US" dirty="0"/>
              <a:t>是我国制定实施进出口税则、贸易管制措施和统计工作的核心依据。我国自 </a:t>
            </a:r>
            <a:r>
              <a:rPr lang="en-US" altLang="zh-CN" dirty="0"/>
              <a:t>1992 </a:t>
            </a:r>
            <a:r>
              <a:rPr lang="zh-CN" altLang="en-US" dirty="0"/>
              <a:t>年起正式采用该制度进行进出口商品归类。为适应国际贸易的发展，中国海关进出口税则和统计目录自 </a:t>
            </a:r>
            <a:r>
              <a:rPr lang="en-US" altLang="zh-CN" dirty="0"/>
              <a:t>2002 </a:t>
            </a:r>
            <a:r>
              <a:rPr lang="zh-CN" altLang="en-US" dirty="0"/>
              <a:t>年 </a:t>
            </a:r>
            <a:r>
              <a:rPr lang="en-US" altLang="zh-CN" dirty="0"/>
              <a:t>1 </a:t>
            </a:r>
            <a:r>
              <a:rPr lang="zh-CN" altLang="en-US" dirty="0"/>
              <a:t>月 </a:t>
            </a:r>
            <a:r>
              <a:rPr lang="en-US" altLang="zh-CN" dirty="0"/>
              <a:t>1 </a:t>
            </a:r>
            <a:r>
              <a:rPr lang="zh-CN" altLang="en-US" dirty="0"/>
              <a:t>日起采用世界海关组织制定发布的 </a:t>
            </a:r>
            <a:r>
              <a:rPr lang="en-US" altLang="zh-CN" dirty="0"/>
              <a:t>2002 </a:t>
            </a:r>
            <a:r>
              <a:rPr lang="zh-CN" altLang="en-US" dirty="0"/>
              <a:t>年版</a:t>
            </a:r>
            <a:r>
              <a:rPr lang="en-US" altLang="zh-CN" dirty="0"/>
              <a:t>《</a:t>
            </a:r>
            <a:r>
              <a:rPr lang="zh-CN" altLang="en-US" dirty="0"/>
              <a:t>协调制度</a:t>
            </a:r>
            <a:r>
              <a:rPr lang="en-US" altLang="zh-CN" dirty="0"/>
              <a:t>》</a:t>
            </a:r>
            <a:r>
              <a:rPr lang="zh-CN" altLang="en-US" dirty="0"/>
              <a:t>。</a:t>
            </a:r>
          </a:p>
        </p:txBody>
      </p:sp>
      <p:sp>
        <p:nvSpPr>
          <p:cNvPr id="4" name="文本占位符 3">
            <a:extLst>
              <a:ext uri="{FF2B5EF4-FFF2-40B4-BE49-F238E27FC236}">
                <a16:creationId xmlns:a16="http://schemas.microsoft.com/office/drawing/2014/main" id="{34CFB796-1C98-F337-49C2-91F7A2AB394C}"/>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354155214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C8A25-18B8-B378-F20C-2AD204CEB6B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7B09A13-7C51-0039-0739-C3CA669A6F0E}"/>
              </a:ext>
            </a:extLst>
          </p:cNvPr>
          <p:cNvSpPr>
            <a:spLocks noGrp="1"/>
          </p:cNvSpPr>
          <p:nvPr>
            <p:ph type="body" sz="quarter" idx="11"/>
          </p:nvPr>
        </p:nvSpPr>
        <p:spPr>
          <a:xfrm>
            <a:off x="337294" y="1564240"/>
            <a:ext cx="11275585" cy="4397935"/>
          </a:xfrm>
        </p:spPr>
        <p:txBody>
          <a:bodyPr/>
          <a:lstStyle/>
          <a:p>
            <a:r>
              <a:rPr lang="en-US" altLang="zh-CN" dirty="0"/>
              <a:t>4.1.1</a:t>
            </a:r>
            <a:r>
              <a:rPr lang="zh-CN" altLang="en-US" dirty="0"/>
              <a:t>　商品的品名</a:t>
            </a:r>
            <a:endParaRPr lang="en-US" altLang="zh-CN" dirty="0"/>
          </a:p>
          <a:p>
            <a:r>
              <a:rPr lang="en-US" altLang="zh-CN" dirty="0"/>
              <a:t>1. </a:t>
            </a:r>
            <a:r>
              <a:rPr lang="zh-CN" altLang="en-US" dirty="0"/>
              <a:t>进出口商品的归类方法</a:t>
            </a:r>
            <a:endParaRPr lang="en-US" altLang="zh-CN" dirty="0"/>
          </a:p>
          <a:p>
            <a:r>
              <a:rPr lang="zh-CN" altLang="en-US" dirty="0"/>
              <a:t>（</a:t>
            </a:r>
            <a:r>
              <a:rPr lang="en-US" altLang="zh-CN" dirty="0"/>
              <a:t>2</a:t>
            </a:r>
            <a:r>
              <a:rPr lang="zh-CN" altLang="en-US" dirty="0"/>
              <a:t>）</a:t>
            </a:r>
            <a:r>
              <a:rPr lang="en-US" altLang="zh-CN" dirty="0"/>
              <a:t>《</a:t>
            </a:r>
            <a:r>
              <a:rPr lang="zh-CN" altLang="en-US" dirty="0"/>
              <a:t>协调制度</a:t>
            </a:r>
            <a:r>
              <a:rPr lang="en-US" altLang="zh-CN" dirty="0"/>
              <a:t>》</a:t>
            </a:r>
            <a:r>
              <a:rPr lang="zh-CN" altLang="en-US" dirty="0"/>
              <a:t>采用六位数编码体系，其编码结构具有明确的层级划分：前两位数字代表商品所属的“章”（</a:t>
            </a:r>
            <a:r>
              <a:rPr lang="en-US" altLang="zh-CN" dirty="0"/>
              <a:t>chapter</a:t>
            </a:r>
            <a:r>
              <a:rPr lang="zh-CN" altLang="en-US" dirty="0"/>
              <a:t>），第三、四位数字表示商品在该章中的具体排序（按加工程度由浅至深排列），这前四位数字共同构成“品目”（</a:t>
            </a:r>
            <a:r>
              <a:rPr lang="en-US" altLang="zh-CN" dirty="0"/>
              <a:t>heading</a:t>
            </a:r>
            <a:r>
              <a:rPr lang="zh-CN" altLang="en-US" dirty="0"/>
              <a:t>）。第五、六位数字则进一步细分为“子目”（</a:t>
            </a:r>
            <a:r>
              <a:rPr lang="en-US" altLang="zh-CN" dirty="0"/>
              <a:t>subheading</a:t>
            </a:r>
            <a:r>
              <a:rPr lang="zh-CN" altLang="en-US" dirty="0"/>
              <a:t>）。这种六位编码结构通过数字位数的递进实现了商品分类的层级细化，编码位数越多表明商品分类越精确。该编码体系具有严密的逻辑性和系统性，不仅便于国际贸易中商品的统一识别与归类，更是各国海关实施征税、贸易管制和统计工作的基础依据，对促进国际贸易的规范化发展具有重要作用。</a:t>
            </a:r>
          </a:p>
        </p:txBody>
      </p:sp>
      <p:sp>
        <p:nvSpPr>
          <p:cNvPr id="4" name="文本占位符 3">
            <a:extLst>
              <a:ext uri="{FF2B5EF4-FFF2-40B4-BE49-F238E27FC236}">
                <a16:creationId xmlns:a16="http://schemas.microsoft.com/office/drawing/2014/main" id="{A746B5CF-E17C-C4A3-AC89-F5F8B9037D6B}"/>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34315783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C35AA-55E0-E23C-E188-5E0EE098C53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1E1486-2285-95E1-4AB5-7CDF84E14F7C}"/>
              </a:ext>
            </a:extLst>
          </p:cNvPr>
          <p:cNvSpPr>
            <a:spLocks noGrp="1"/>
          </p:cNvSpPr>
          <p:nvPr>
            <p:ph type="body" sz="quarter" idx="11"/>
          </p:nvPr>
        </p:nvSpPr>
        <p:spPr>
          <a:xfrm>
            <a:off x="337294" y="2776110"/>
            <a:ext cx="11275585" cy="1974195"/>
          </a:xfrm>
        </p:spPr>
        <p:txBody>
          <a:bodyPr/>
          <a:lstStyle/>
          <a:p>
            <a:r>
              <a:rPr lang="en-US" altLang="zh-CN" dirty="0"/>
              <a:t>4.1.1</a:t>
            </a:r>
            <a:r>
              <a:rPr lang="zh-CN" altLang="en-US" dirty="0"/>
              <a:t>　商品的品名</a:t>
            </a:r>
            <a:endParaRPr lang="en-US" altLang="zh-CN" dirty="0"/>
          </a:p>
          <a:p>
            <a:r>
              <a:rPr lang="en-US" altLang="zh-CN" dirty="0"/>
              <a:t>1. </a:t>
            </a:r>
            <a:r>
              <a:rPr lang="zh-CN" altLang="en-US" dirty="0"/>
              <a:t>进出口商品的归类方法</a:t>
            </a:r>
            <a:endParaRPr lang="en-US" altLang="zh-CN" dirty="0"/>
          </a:p>
          <a:p>
            <a:r>
              <a:rPr lang="zh-CN" altLang="en-US" dirty="0"/>
              <a:t>（</a:t>
            </a:r>
            <a:r>
              <a:rPr lang="en-US" altLang="zh-CN" dirty="0"/>
              <a:t>3</a:t>
            </a:r>
            <a:r>
              <a:rPr lang="zh-CN" altLang="en-US" dirty="0"/>
              <a:t>）</a:t>
            </a:r>
            <a:r>
              <a:rPr lang="en-US" altLang="zh-CN" dirty="0"/>
              <a:t>《</a:t>
            </a:r>
            <a:r>
              <a:rPr lang="zh-CN" altLang="en-US" dirty="0"/>
              <a:t>协调制度</a:t>
            </a:r>
            <a:r>
              <a:rPr lang="en-US" altLang="zh-CN" dirty="0"/>
              <a:t>》</a:t>
            </a:r>
            <a:r>
              <a:rPr lang="zh-CN" altLang="en-US" dirty="0"/>
              <a:t>中的商品中文名称采用标准化表述方式，其命名规则不仅包含基本品名，还系统整合了商品的关键特征要素。</a:t>
            </a:r>
          </a:p>
        </p:txBody>
      </p:sp>
      <p:sp>
        <p:nvSpPr>
          <p:cNvPr id="4" name="文本占位符 3">
            <a:extLst>
              <a:ext uri="{FF2B5EF4-FFF2-40B4-BE49-F238E27FC236}">
                <a16:creationId xmlns:a16="http://schemas.microsoft.com/office/drawing/2014/main" id="{8580FD87-A1BC-8232-8FF2-F51FE7C4B0E1}"/>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351142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8F5E3-612F-B7EA-8BBF-3067A935EFA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4D1F614-6E95-8040-C0F1-972B80D392E6}"/>
              </a:ext>
            </a:extLst>
          </p:cNvPr>
          <p:cNvSpPr>
            <a:spLocks noGrp="1"/>
          </p:cNvSpPr>
          <p:nvPr>
            <p:ph type="body" sz="quarter" idx="11"/>
          </p:nvPr>
        </p:nvSpPr>
        <p:spPr>
          <a:xfrm>
            <a:off x="337294" y="1715632"/>
            <a:ext cx="11275585" cy="4095160"/>
          </a:xfrm>
        </p:spPr>
        <p:txBody>
          <a:bodyPr/>
          <a:lstStyle/>
          <a:p>
            <a:r>
              <a:rPr lang="en-US" altLang="zh-CN" dirty="0"/>
              <a:t>1.1.3</a:t>
            </a:r>
            <a:r>
              <a:rPr lang="zh-CN" altLang="en-US" dirty="0"/>
              <a:t>　国际贸易的发展</a:t>
            </a:r>
            <a:endParaRPr lang="en-US" altLang="zh-CN" dirty="0"/>
          </a:p>
          <a:p>
            <a:r>
              <a:rPr lang="en-US" altLang="zh-CN" dirty="0"/>
              <a:t>2. </a:t>
            </a:r>
            <a:r>
              <a:rPr lang="zh-CN" altLang="en-US" dirty="0"/>
              <a:t>奴隶社会的国际贸易</a:t>
            </a:r>
            <a:endParaRPr lang="en-US" altLang="zh-CN" dirty="0"/>
          </a:p>
          <a:p>
            <a:r>
              <a:rPr lang="zh-CN" altLang="en-US" dirty="0"/>
              <a:t>在奴隶制社会时期，社会经济形态以自给自足的自然经济为主导，社会生产的主要目的是满足自身消费需求，商品生产在整个经济活动中所占比重很小。这一时期进入流通领域的商品无论从数量还是品种来看都较为有限。由于当时生产技术水平较低，加上交通条件落后，对外贸易的开展受到了严重制约。就国际贸易而言，当时交易的商品主要集中在三类：一是奴隶这一特殊商品；二是各类奢侈品，包括宝石、香料、精美装饰品和织物等；三是食品类商品，如谷物、橄榄油和葡萄酒等。</a:t>
            </a:r>
          </a:p>
        </p:txBody>
      </p:sp>
      <p:sp>
        <p:nvSpPr>
          <p:cNvPr id="6" name="文本占位符 5">
            <a:extLst>
              <a:ext uri="{FF2B5EF4-FFF2-40B4-BE49-F238E27FC236}">
                <a16:creationId xmlns:a16="http://schemas.microsoft.com/office/drawing/2014/main" id="{387B6010-FE5C-37FE-6715-FFF35DFE259B}"/>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393990351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FD261-DC3B-52B4-E143-84A0C1FE52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938FC6-D698-4932-6608-BF64FDA5E415}"/>
              </a:ext>
            </a:extLst>
          </p:cNvPr>
          <p:cNvSpPr>
            <a:spLocks noGrp="1"/>
          </p:cNvSpPr>
          <p:nvPr>
            <p:ph type="body" sz="quarter" idx="11"/>
          </p:nvPr>
        </p:nvSpPr>
        <p:spPr>
          <a:xfrm>
            <a:off x="337294" y="2776110"/>
            <a:ext cx="11275585" cy="1974195"/>
          </a:xfrm>
        </p:spPr>
        <p:txBody>
          <a:bodyPr/>
          <a:lstStyle/>
          <a:p>
            <a:r>
              <a:rPr lang="en-US" altLang="zh-CN" dirty="0"/>
              <a:t>4.1.1</a:t>
            </a:r>
            <a:r>
              <a:rPr lang="zh-CN" altLang="en-US" dirty="0"/>
              <a:t>　商品的品名</a:t>
            </a:r>
            <a:endParaRPr lang="en-US" altLang="zh-CN" dirty="0"/>
          </a:p>
          <a:p>
            <a:r>
              <a:rPr lang="en-US" altLang="zh-CN" dirty="0"/>
              <a:t>1. </a:t>
            </a:r>
            <a:r>
              <a:rPr lang="zh-CN" altLang="en-US" dirty="0"/>
              <a:t>进出口商品的归类方法</a:t>
            </a:r>
            <a:endParaRPr lang="en-US" altLang="zh-CN" dirty="0"/>
          </a:p>
          <a:p>
            <a:r>
              <a:rPr lang="zh-CN" altLang="en-US" dirty="0"/>
              <a:t>（</a:t>
            </a:r>
            <a:r>
              <a:rPr lang="en-US" altLang="zh-CN" dirty="0"/>
              <a:t>3</a:t>
            </a:r>
            <a:r>
              <a:rPr lang="zh-CN" altLang="en-US" dirty="0"/>
              <a:t>）</a:t>
            </a:r>
            <a:r>
              <a:rPr lang="en-US" altLang="zh-CN" dirty="0"/>
              <a:t>《</a:t>
            </a:r>
            <a:r>
              <a:rPr lang="zh-CN" altLang="en-US" dirty="0"/>
              <a:t>协调制度</a:t>
            </a:r>
            <a:r>
              <a:rPr lang="en-US" altLang="zh-CN" dirty="0"/>
              <a:t>》</a:t>
            </a:r>
            <a:r>
              <a:rPr lang="zh-CN" altLang="en-US" dirty="0"/>
              <a:t>中的商品中文名称采用标准化表述方式，其命名规则不仅包含基本品名，还系统整合了商品的关键特征要素。</a:t>
            </a:r>
          </a:p>
        </p:txBody>
      </p:sp>
      <p:sp>
        <p:nvSpPr>
          <p:cNvPr id="4" name="文本占位符 3">
            <a:extLst>
              <a:ext uri="{FF2B5EF4-FFF2-40B4-BE49-F238E27FC236}">
                <a16:creationId xmlns:a16="http://schemas.microsoft.com/office/drawing/2014/main" id="{90C3E73D-69FA-ADDE-B75C-B247DEE97C6F}"/>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285429796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A2616-55AF-1901-3962-E4887EF57D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F9351D-E45E-516A-75B5-4543ADD7646B}"/>
              </a:ext>
            </a:extLst>
          </p:cNvPr>
          <p:cNvSpPr>
            <a:spLocks noGrp="1"/>
          </p:cNvSpPr>
          <p:nvPr>
            <p:ph type="body" sz="quarter" idx="11"/>
          </p:nvPr>
        </p:nvSpPr>
        <p:spPr>
          <a:xfrm>
            <a:off x="337294" y="1321866"/>
            <a:ext cx="11275585" cy="4882683"/>
          </a:xfrm>
        </p:spPr>
        <p:txBody>
          <a:bodyPr/>
          <a:lstStyle/>
          <a:p>
            <a:r>
              <a:rPr lang="en-US" altLang="zh-CN" dirty="0"/>
              <a:t>4.1.1</a:t>
            </a:r>
            <a:r>
              <a:rPr lang="zh-CN" altLang="en-US" dirty="0"/>
              <a:t>　商品的品名</a:t>
            </a:r>
            <a:endParaRPr lang="en-US" altLang="zh-CN" dirty="0"/>
          </a:p>
          <a:p>
            <a:r>
              <a:rPr lang="en-US" altLang="zh-CN" dirty="0"/>
              <a:t>2. </a:t>
            </a:r>
            <a:r>
              <a:rPr lang="zh-CN" altLang="en-US" dirty="0"/>
              <a:t>列明品名的意义</a:t>
            </a:r>
            <a:endParaRPr lang="en-US" altLang="zh-CN" dirty="0"/>
          </a:p>
          <a:p>
            <a:r>
              <a:rPr lang="zh-CN" altLang="en-US" dirty="0"/>
              <a:t>从功能定位来看，这一品名体系首先建立了国际通用的商品命名规范，有效消除了各国在商品称谓上的差异，为全球贸易提供了统一的标准语言，促进了国际贸易的顺畅开展。</a:t>
            </a:r>
          </a:p>
          <a:p>
            <a:r>
              <a:rPr lang="zh-CN" altLang="en-US" dirty="0"/>
              <a:t>在监管层面，标准化的品名为海关执法提供了明确依据，不仅便于实施差别化的贸易政策，更能有效监控敏感商品的进出口动态。</a:t>
            </a:r>
          </a:p>
          <a:p>
            <a:r>
              <a:rPr lang="zh-CN" altLang="en-US" dirty="0"/>
              <a:t>就统计工作而言，统一的品名体系确保了国际贸易数据的可比性，为各国经济分析和贸易决策提供了可靠基础。</a:t>
            </a:r>
            <a:endParaRPr lang="en-US" altLang="zh-CN" dirty="0"/>
          </a:p>
          <a:p>
            <a:r>
              <a:rPr lang="zh-CN" altLang="en-US" dirty="0"/>
              <a:t>在经济效用方面，精确的品名对应关系直接关系到关税税率的准确适用、贸易协定优惠的落实，以及公平贸易环境的维护。</a:t>
            </a:r>
          </a:p>
        </p:txBody>
      </p:sp>
      <p:sp>
        <p:nvSpPr>
          <p:cNvPr id="4" name="文本占位符 3">
            <a:extLst>
              <a:ext uri="{FF2B5EF4-FFF2-40B4-BE49-F238E27FC236}">
                <a16:creationId xmlns:a16="http://schemas.microsoft.com/office/drawing/2014/main" id="{AD649866-7FC6-82A1-A75E-86D41D93A739}"/>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15284978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157BF-D78C-44EB-623D-D0CF0DDC08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96DD18-ED41-EEC5-3A92-CD6E8172871A}"/>
              </a:ext>
            </a:extLst>
          </p:cNvPr>
          <p:cNvSpPr>
            <a:spLocks noGrp="1"/>
          </p:cNvSpPr>
          <p:nvPr>
            <p:ph type="body" sz="quarter" idx="11"/>
          </p:nvPr>
        </p:nvSpPr>
        <p:spPr>
          <a:xfrm>
            <a:off x="337294" y="2776110"/>
            <a:ext cx="11275585" cy="1974195"/>
          </a:xfrm>
        </p:spPr>
        <p:txBody>
          <a:bodyPr/>
          <a:lstStyle/>
          <a:p>
            <a:r>
              <a:rPr lang="en-US" altLang="zh-CN" dirty="0"/>
              <a:t>4.1.1</a:t>
            </a:r>
            <a:r>
              <a:rPr lang="zh-CN" altLang="en-US" dirty="0"/>
              <a:t>　商品的品名</a:t>
            </a:r>
            <a:endParaRPr lang="en-US" altLang="zh-CN" dirty="0"/>
          </a:p>
          <a:p>
            <a:r>
              <a:rPr lang="en-US" altLang="zh-CN" dirty="0"/>
              <a:t>3. </a:t>
            </a:r>
            <a:r>
              <a:rPr lang="zh-CN" altLang="en-US" dirty="0"/>
              <a:t>品名条款的内容</a:t>
            </a:r>
            <a:endParaRPr lang="en-US" altLang="zh-CN" dirty="0"/>
          </a:p>
          <a:p>
            <a:r>
              <a:rPr lang="zh-CN" altLang="en-US" dirty="0"/>
              <a:t>商品名称是对交易标的物的直观界定，这些名称准确反映了商品的物理特性、化学成分、加工工艺、功能参数、使用场景以及包装规格等多方面信息。</a:t>
            </a:r>
          </a:p>
        </p:txBody>
      </p:sp>
      <p:sp>
        <p:nvSpPr>
          <p:cNvPr id="4" name="文本占位符 3">
            <a:extLst>
              <a:ext uri="{FF2B5EF4-FFF2-40B4-BE49-F238E27FC236}">
                <a16:creationId xmlns:a16="http://schemas.microsoft.com/office/drawing/2014/main" id="{29D59867-1E5B-6234-7F5A-F83B0CBF9538}"/>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247905291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B744C-F7DC-7314-5FEF-2452392F64C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8C0CF1-A684-731B-2A59-B4360C260FA2}"/>
              </a:ext>
            </a:extLst>
          </p:cNvPr>
          <p:cNvSpPr>
            <a:spLocks noGrp="1"/>
          </p:cNvSpPr>
          <p:nvPr>
            <p:ph type="body" sz="quarter" idx="11"/>
          </p:nvPr>
        </p:nvSpPr>
        <p:spPr>
          <a:xfrm>
            <a:off x="337294" y="2291362"/>
            <a:ext cx="11275585" cy="2943691"/>
          </a:xfrm>
        </p:spPr>
        <p:txBody>
          <a:bodyPr/>
          <a:lstStyle/>
          <a:p>
            <a:r>
              <a:rPr lang="en-US" altLang="zh-CN" dirty="0"/>
              <a:t>4.1.1</a:t>
            </a:r>
            <a:r>
              <a:rPr lang="zh-CN" altLang="en-US" dirty="0"/>
              <a:t>　商品的品名</a:t>
            </a:r>
            <a:endParaRPr lang="en-US" altLang="zh-CN" dirty="0"/>
          </a:p>
          <a:p>
            <a:r>
              <a:rPr lang="en-US" altLang="zh-CN" dirty="0"/>
              <a:t>4. </a:t>
            </a:r>
            <a:r>
              <a:rPr lang="zh-CN" altLang="en-US" dirty="0"/>
              <a:t>规定品名条款的注意事项</a:t>
            </a:r>
            <a:endParaRPr lang="en-US" altLang="zh-CN" dirty="0"/>
          </a:p>
          <a:p>
            <a:r>
              <a:rPr lang="en-US" altLang="zh-CN" dirty="0"/>
              <a:t>1</a:t>
            </a:r>
            <a:r>
              <a:rPr lang="zh-CN" altLang="en-US" dirty="0"/>
              <a:t>）明确具体，精准界定商品特征</a:t>
            </a:r>
            <a:endParaRPr lang="en-US" altLang="zh-CN" dirty="0"/>
          </a:p>
          <a:p>
            <a:r>
              <a:rPr lang="zh-CN" altLang="en-US" dirty="0"/>
              <a:t>商品名称必须清晰反映交易标的特性，避免空泛表述。以电子产品交易为例，可采用“品牌 </a:t>
            </a:r>
            <a:r>
              <a:rPr lang="en-US" altLang="zh-CN" dirty="0"/>
              <a:t>+ </a:t>
            </a:r>
            <a:r>
              <a:rPr lang="zh-CN" altLang="en-US" dirty="0"/>
              <a:t>规格 </a:t>
            </a:r>
            <a:r>
              <a:rPr lang="en-US" altLang="zh-CN" dirty="0"/>
              <a:t>+ </a:t>
            </a:r>
            <a:r>
              <a:rPr lang="zh-CN" altLang="en-US" dirty="0"/>
              <a:t>技术参数”的综合表述方式，如“</a:t>
            </a:r>
            <a:r>
              <a:rPr lang="en-US" altLang="zh-CN" dirty="0"/>
              <a:t>××</a:t>
            </a:r>
            <a:r>
              <a:rPr lang="zh-CN" altLang="en-US" dirty="0"/>
              <a:t>牌 </a:t>
            </a:r>
            <a:r>
              <a:rPr lang="en-US" altLang="zh-CN" dirty="0"/>
              <a:t>85 </a:t>
            </a:r>
            <a:r>
              <a:rPr lang="zh-CN" altLang="en-US" dirty="0"/>
              <a:t>英寸 </a:t>
            </a:r>
            <a:r>
              <a:rPr lang="en-US" altLang="zh-CN" dirty="0"/>
              <a:t>4K </a:t>
            </a:r>
            <a:r>
              <a:rPr lang="zh-CN" altLang="en-US" dirty="0"/>
              <a:t>智能液晶电视（型号为 </a:t>
            </a:r>
            <a:r>
              <a:rPr lang="en-US" altLang="zh-CN" dirty="0"/>
              <a:t>ABC-2024</a:t>
            </a:r>
            <a:r>
              <a:rPr lang="zh-CN" altLang="en-US" dirty="0"/>
              <a:t>，分辨率为 </a:t>
            </a:r>
            <a:r>
              <a:rPr lang="en-US" altLang="zh-CN" dirty="0"/>
              <a:t>3840×2160</a:t>
            </a:r>
            <a:r>
              <a:rPr lang="zh-CN" altLang="en-US" dirty="0"/>
              <a:t>，刷新率为 </a:t>
            </a:r>
            <a:r>
              <a:rPr lang="en-US" altLang="zh-CN" dirty="0"/>
              <a:t>120 Hz</a:t>
            </a:r>
            <a:r>
              <a:rPr lang="zh-CN" altLang="en-US" dirty="0"/>
              <a:t>）”。</a:t>
            </a:r>
          </a:p>
        </p:txBody>
      </p:sp>
      <p:sp>
        <p:nvSpPr>
          <p:cNvPr id="4" name="文本占位符 3">
            <a:extLst>
              <a:ext uri="{FF2B5EF4-FFF2-40B4-BE49-F238E27FC236}">
                <a16:creationId xmlns:a16="http://schemas.microsoft.com/office/drawing/2014/main" id="{1CBA2F32-5BDB-60AF-40F2-4EED22FACC63}"/>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15774403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BE7FA-7B4A-6715-81B8-6470516861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5167DB-EEA5-9FA0-8ABD-39106BB7518A}"/>
              </a:ext>
            </a:extLst>
          </p:cNvPr>
          <p:cNvSpPr>
            <a:spLocks noGrp="1"/>
          </p:cNvSpPr>
          <p:nvPr>
            <p:ph type="body" sz="quarter" idx="11"/>
          </p:nvPr>
        </p:nvSpPr>
        <p:spPr>
          <a:xfrm>
            <a:off x="337294" y="1564240"/>
            <a:ext cx="11275585" cy="4397935"/>
          </a:xfrm>
        </p:spPr>
        <p:txBody>
          <a:bodyPr/>
          <a:lstStyle/>
          <a:p>
            <a:r>
              <a:rPr lang="en-US" altLang="zh-CN" dirty="0"/>
              <a:t>4.1.1</a:t>
            </a:r>
            <a:r>
              <a:rPr lang="zh-CN" altLang="en-US" dirty="0"/>
              <a:t>　商品的品名</a:t>
            </a:r>
            <a:endParaRPr lang="en-US" altLang="zh-CN" dirty="0"/>
          </a:p>
          <a:p>
            <a:r>
              <a:rPr lang="en-US" altLang="zh-CN" dirty="0"/>
              <a:t>4. </a:t>
            </a:r>
            <a:r>
              <a:rPr lang="zh-CN" altLang="en-US" dirty="0"/>
              <a:t>规定品名条款的注意事项</a:t>
            </a:r>
            <a:endParaRPr lang="en-US" altLang="zh-CN" dirty="0"/>
          </a:p>
          <a:p>
            <a:r>
              <a:rPr lang="en-US" altLang="zh-CN" dirty="0"/>
              <a:t>2</a:t>
            </a:r>
            <a:r>
              <a:rPr lang="zh-CN" altLang="en-US" dirty="0"/>
              <a:t>）实事求是，匹配供需能力</a:t>
            </a:r>
            <a:endParaRPr lang="en-US" altLang="zh-CN" dirty="0"/>
          </a:p>
          <a:p>
            <a:r>
              <a:rPr lang="zh-CN" altLang="en-US" dirty="0"/>
              <a:t>在制定品名条款时，必须严格遵循实事求是的原则，确保条款内容与卖方的实际供货能力和买方的真实需求完全匹配。条款表述应当简明扼要，仅保留核心要素，如 “</a:t>
            </a:r>
            <a:r>
              <a:rPr lang="en-US" altLang="zh-CN" dirty="0"/>
              <a:t>××</a:t>
            </a:r>
            <a:r>
              <a:rPr lang="zh-CN" altLang="en-US" dirty="0"/>
              <a:t>品牌智能手机（型号 </a:t>
            </a:r>
            <a:r>
              <a:rPr lang="en-US" altLang="zh-CN" dirty="0"/>
              <a:t>X6 Pro</a:t>
            </a:r>
            <a:r>
              <a:rPr lang="zh-CN" altLang="en-US" dirty="0"/>
              <a:t>，</a:t>
            </a:r>
            <a:r>
              <a:rPr lang="en-US" altLang="zh-CN" dirty="0"/>
              <a:t>32G </a:t>
            </a:r>
            <a:r>
              <a:rPr lang="zh-CN" altLang="en-US" dirty="0"/>
              <a:t>存储容量）”等关键信息，避免任何夸大或不实的描述。这种务实严谨的条款设计既符合商业诚信原则，又能有效防范因供货能力不足或需求不符导致的履约风险，确保合同具备可执行性。同时，明确的品名约定能减少交易纠纷，维护双方商业信誉，有助于国际贸易的顺利开展。</a:t>
            </a:r>
          </a:p>
        </p:txBody>
      </p:sp>
      <p:sp>
        <p:nvSpPr>
          <p:cNvPr id="4" name="文本占位符 3">
            <a:extLst>
              <a:ext uri="{FF2B5EF4-FFF2-40B4-BE49-F238E27FC236}">
                <a16:creationId xmlns:a16="http://schemas.microsoft.com/office/drawing/2014/main" id="{B914A9AC-682E-84D7-9C4E-3FF0CBC70269}"/>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43888906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A10F0-A3F2-DF04-4548-8D476759F3C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9FC3159-DF91-2C5C-78D9-494A5A44939D}"/>
              </a:ext>
            </a:extLst>
          </p:cNvPr>
          <p:cNvSpPr>
            <a:spLocks noGrp="1"/>
          </p:cNvSpPr>
          <p:nvPr>
            <p:ph type="body" sz="quarter" idx="11"/>
          </p:nvPr>
        </p:nvSpPr>
        <p:spPr>
          <a:xfrm>
            <a:off x="337294" y="2048988"/>
            <a:ext cx="11275585" cy="3428439"/>
          </a:xfrm>
        </p:spPr>
        <p:txBody>
          <a:bodyPr/>
          <a:lstStyle/>
          <a:p>
            <a:r>
              <a:rPr lang="en-US" altLang="zh-CN" dirty="0"/>
              <a:t>4.1.1</a:t>
            </a:r>
            <a:r>
              <a:rPr lang="zh-CN" altLang="en-US" dirty="0"/>
              <a:t>　商品的品名</a:t>
            </a:r>
            <a:endParaRPr lang="en-US" altLang="zh-CN" dirty="0"/>
          </a:p>
          <a:p>
            <a:r>
              <a:rPr lang="en-US" altLang="zh-CN" dirty="0"/>
              <a:t>4. </a:t>
            </a:r>
            <a:r>
              <a:rPr lang="zh-CN" altLang="en-US" dirty="0"/>
              <a:t>规定品名条款的注意事项</a:t>
            </a:r>
            <a:endParaRPr lang="en-US" altLang="zh-CN" dirty="0"/>
          </a:p>
          <a:p>
            <a:r>
              <a:rPr lang="en-US" altLang="zh-CN" dirty="0"/>
              <a:t>3</a:t>
            </a:r>
            <a:r>
              <a:rPr lang="zh-CN" altLang="en-US" dirty="0"/>
              <a:t>）通用命名，消除语言认知偏差</a:t>
            </a:r>
            <a:endParaRPr lang="en-US" altLang="zh-CN" dirty="0"/>
          </a:p>
          <a:p>
            <a:r>
              <a:rPr lang="zh-CN" altLang="en-US" dirty="0"/>
              <a:t>在制定商品品名条款时，应当优先采用国际通用的标准化名称，避免使用具有地域特色的表述方式。这种命名规范能够有效消除因语言文化差异导致的认知偏差，确保交易各方对商品的理解一致。例如，在英文合同中应使用“ </a:t>
            </a:r>
            <a:r>
              <a:rPr lang="en-US" altLang="zh-CN" dirty="0"/>
              <a:t>Walnut”</a:t>
            </a:r>
            <a:r>
              <a:rPr lang="zh-CN" altLang="en-US" dirty="0"/>
              <a:t>这一国际通用名称指代核桃，而非某些地区惯用的“胡桃”译法。</a:t>
            </a:r>
          </a:p>
        </p:txBody>
      </p:sp>
      <p:sp>
        <p:nvSpPr>
          <p:cNvPr id="4" name="文本占位符 3">
            <a:extLst>
              <a:ext uri="{FF2B5EF4-FFF2-40B4-BE49-F238E27FC236}">
                <a16:creationId xmlns:a16="http://schemas.microsoft.com/office/drawing/2014/main" id="{CFA47828-4DBD-B427-BD09-57000A52C11F}"/>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139056980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5C0B8-908E-D166-40B3-510409DAFD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2C12B7-6225-5218-10B6-9F4321C043FE}"/>
              </a:ext>
            </a:extLst>
          </p:cNvPr>
          <p:cNvSpPr>
            <a:spLocks noGrp="1"/>
          </p:cNvSpPr>
          <p:nvPr>
            <p:ph type="body" sz="quarter" idx="11"/>
          </p:nvPr>
        </p:nvSpPr>
        <p:spPr>
          <a:xfrm>
            <a:off x="337294" y="1806614"/>
            <a:ext cx="11275585" cy="3913187"/>
          </a:xfrm>
        </p:spPr>
        <p:txBody>
          <a:bodyPr/>
          <a:lstStyle/>
          <a:p>
            <a:r>
              <a:rPr lang="en-US" altLang="zh-CN" dirty="0"/>
              <a:t>4.1.1</a:t>
            </a:r>
            <a:r>
              <a:rPr lang="zh-CN" altLang="en-US" dirty="0"/>
              <a:t>　商品的品名</a:t>
            </a:r>
            <a:endParaRPr lang="en-US" altLang="zh-CN" dirty="0"/>
          </a:p>
          <a:p>
            <a:r>
              <a:rPr lang="en-US" altLang="zh-CN" dirty="0"/>
              <a:t>4. </a:t>
            </a:r>
            <a:r>
              <a:rPr lang="zh-CN" altLang="en-US" dirty="0"/>
              <a:t>规定品名条款的注意事项</a:t>
            </a:r>
            <a:endParaRPr lang="en-US" altLang="zh-CN" dirty="0"/>
          </a:p>
          <a:p>
            <a:r>
              <a:rPr lang="en-US" altLang="zh-CN" dirty="0"/>
              <a:t>4</a:t>
            </a:r>
            <a:r>
              <a:rPr lang="zh-CN" altLang="en-US" dirty="0"/>
              <a:t>）策略选名，优化贸易合规成本</a:t>
            </a:r>
            <a:endParaRPr lang="en-US" altLang="zh-CN" dirty="0"/>
          </a:p>
          <a:p>
            <a:r>
              <a:rPr lang="zh-CN" altLang="en-US" dirty="0"/>
              <a:t>在国际贸易实务中，商品名称的选择直接影响贸易成本和市场准入。由于不同国家对同类商品可能存在差异化命名规范，同一商品使用不同名称可能导致关税税率、运输条件乃至进口政策的显著差异。例如，部分国家对苹果酒征收高额关税或实施进口限制，而对标注为“苹果汁”的同类产品则适用优惠税率且允许自由流通。合理选用品名可降低贸易成本，提升市场准入效率，需结合目标市场法规动态优化命名策略。</a:t>
            </a:r>
          </a:p>
        </p:txBody>
      </p:sp>
      <p:sp>
        <p:nvSpPr>
          <p:cNvPr id="4" name="文本占位符 3">
            <a:extLst>
              <a:ext uri="{FF2B5EF4-FFF2-40B4-BE49-F238E27FC236}">
                <a16:creationId xmlns:a16="http://schemas.microsoft.com/office/drawing/2014/main" id="{50C96885-4467-175C-0D93-52A8A22B1959}"/>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248849549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3B8CA-8862-F63F-CA10-C1EBD46CE0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9EBD35-8E1B-1936-2618-547C7E7DA7AE}"/>
              </a:ext>
            </a:extLst>
          </p:cNvPr>
          <p:cNvSpPr>
            <a:spLocks noGrp="1"/>
          </p:cNvSpPr>
          <p:nvPr>
            <p:ph type="body" sz="quarter" idx="11"/>
          </p:nvPr>
        </p:nvSpPr>
        <p:spPr>
          <a:xfrm>
            <a:off x="337294" y="1564240"/>
            <a:ext cx="11275585" cy="4397935"/>
          </a:xfrm>
        </p:spPr>
        <p:txBody>
          <a:bodyPr/>
          <a:lstStyle/>
          <a:p>
            <a:r>
              <a:rPr lang="en-US" altLang="zh-CN" dirty="0"/>
              <a:t>4.1.2</a:t>
            </a:r>
            <a:r>
              <a:rPr lang="zh-CN" altLang="en-US" dirty="0"/>
              <a:t>　商品的品质</a:t>
            </a:r>
            <a:endParaRPr lang="en-US" altLang="zh-CN" dirty="0"/>
          </a:p>
          <a:p>
            <a:r>
              <a:rPr lang="en-US" altLang="zh-CN" dirty="0"/>
              <a:t>1. </a:t>
            </a:r>
            <a:r>
              <a:rPr lang="zh-CN" altLang="en-US" dirty="0"/>
              <a:t>商品品质的含义及其重要性</a:t>
            </a:r>
            <a:endParaRPr lang="en-US" altLang="zh-CN" dirty="0"/>
          </a:p>
          <a:p>
            <a:r>
              <a:rPr lang="zh-CN" altLang="en-US" dirty="0"/>
              <a:t>商品品质是商品外在形态与内在属性的有机统一。外观形态指通过感官直接感知的物理特征，包括尺寸规格、造型设计、色泽质感、款式风格及味觉嗅觉等，构成了商品的直观辨识度。内在质量则涉及需专业检测的功能性要素。例如，纺织品的色牢度、防水指数等物理性能；机械产品的精密度、抗压强度等机械指标；食品的菌类含量、营养成分等生物化学参数；电子产品的技术标准。这些要素共同决定商品的使用价值、安全性与耐用性，既是国际贸易中品质条款的核心内容，也是履约验收时判定货物是否符合约定的关键依据，直接关联买卖双方的权利义务与争议解决。</a:t>
            </a:r>
          </a:p>
        </p:txBody>
      </p:sp>
      <p:sp>
        <p:nvSpPr>
          <p:cNvPr id="4" name="文本占位符 3">
            <a:extLst>
              <a:ext uri="{FF2B5EF4-FFF2-40B4-BE49-F238E27FC236}">
                <a16:creationId xmlns:a16="http://schemas.microsoft.com/office/drawing/2014/main" id="{DD9E9B0E-1351-5B03-FF08-4B540562D65B}"/>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425722969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B3BB6-28A8-F90E-EBCE-9B4AC9AFB6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7BC2F2-AB21-4BC6-79E9-99C52C5EF151}"/>
              </a:ext>
            </a:extLst>
          </p:cNvPr>
          <p:cNvSpPr>
            <a:spLocks noGrp="1"/>
          </p:cNvSpPr>
          <p:nvPr>
            <p:ph type="body" sz="quarter" idx="11"/>
          </p:nvPr>
        </p:nvSpPr>
        <p:spPr>
          <a:xfrm>
            <a:off x="337294" y="1806614"/>
            <a:ext cx="11275585" cy="3913187"/>
          </a:xfrm>
        </p:spPr>
        <p:txBody>
          <a:bodyPr/>
          <a:lstStyle/>
          <a:p>
            <a:r>
              <a:rPr lang="en-US" altLang="zh-CN" dirty="0"/>
              <a:t>4.1.2</a:t>
            </a:r>
            <a:r>
              <a:rPr lang="zh-CN" altLang="en-US" dirty="0"/>
              <a:t>　商品的品质</a:t>
            </a:r>
            <a:endParaRPr lang="en-US" altLang="zh-CN" dirty="0"/>
          </a:p>
          <a:p>
            <a:r>
              <a:rPr lang="en-US" altLang="zh-CN" dirty="0"/>
              <a:t>2. </a:t>
            </a:r>
            <a:r>
              <a:rPr lang="zh-CN" altLang="en-US" dirty="0"/>
              <a:t>商品品质的表示方法</a:t>
            </a:r>
            <a:endParaRPr lang="en-US" altLang="zh-CN" dirty="0"/>
          </a:p>
          <a:p>
            <a:r>
              <a:rPr lang="zh-CN" altLang="en-US" dirty="0"/>
              <a:t>在国际贸易中，商品品质的准确界定是交易达成的基础，其表示方法需结合商品属性、行业惯例及法律框架，形成清晰可验证的标准体系。下面从实物样品、文字说明和混合模式三个方面进行讲解。</a:t>
            </a:r>
            <a:endParaRPr lang="en-US" altLang="zh-CN" dirty="0"/>
          </a:p>
          <a:p>
            <a:r>
              <a:rPr lang="en-US" altLang="zh-CN" dirty="0"/>
              <a:t>1</a:t>
            </a:r>
            <a:r>
              <a:rPr lang="zh-CN" altLang="en-US" dirty="0"/>
              <a:t>）以实物表示商品品质</a:t>
            </a:r>
            <a:endParaRPr lang="en-US" altLang="zh-CN" dirty="0"/>
          </a:p>
          <a:p>
            <a:r>
              <a:rPr lang="en-US" altLang="zh-CN" dirty="0"/>
              <a:t>2</a:t>
            </a:r>
            <a:r>
              <a:rPr lang="zh-CN" altLang="en-US" dirty="0"/>
              <a:t>）以文字说明表示商品品质</a:t>
            </a:r>
            <a:endParaRPr lang="en-US" altLang="zh-CN" dirty="0"/>
          </a:p>
          <a:p>
            <a:r>
              <a:rPr lang="en-US" altLang="zh-CN" dirty="0"/>
              <a:t>3</a:t>
            </a:r>
            <a:r>
              <a:rPr lang="zh-CN" altLang="en-US" dirty="0"/>
              <a:t>）以混合方法表示商品品质</a:t>
            </a:r>
          </a:p>
        </p:txBody>
      </p:sp>
      <p:sp>
        <p:nvSpPr>
          <p:cNvPr id="4" name="文本占位符 3">
            <a:extLst>
              <a:ext uri="{FF2B5EF4-FFF2-40B4-BE49-F238E27FC236}">
                <a16:creationId xmlns:a16="http://schemas.microsoft.com/office/drawing/2014/main" id="{6287588C-9F7B-FFD0-6AB3-5222BF6364A8}"/>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121320766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3B8F3-606B-34A9-06B8-5B0B6A56F54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33E4865-6A8C-BF8D-1ACF-5088496BCF3C}"/>
              </a:ext>
            </a:extLst>
          </p:cNvPr>
          <p:cNvSpPr>
            <a:spLocks noGrp="1"/>
          </p:cNvSpPr>
          <p:nvPr>
            <p:ph type="body" sz="quarter" idx="11"/>
          </p:nvPr>
        </p:nvSpPr>
        <p:spPr>
          <a:xfrm>
            <a:off x="337294" y="1564240"/>
            <a:ext cx="11275585" cy="4397935"/>
          </a:xfrm>
        </p:spPr>
        <p:txBody>
          <a:bodyPr/>
          <a:lstStyle/>
          <a:p>
            <a:r>
              <a:rPr lang="en-US" altLang="zh-CN" dirty="0"/>
              <a:t>4.1.2</a:t>
            </a:r>
            <a:r>
              <a:rPr lang="zh-CN" altLang="en-US" dirty="0"/>
              <a:t>　商品的品质</a:t>
            </a:r>
            <a:endParaRPr lang="en-US" altLang="zh-CN" dirty="0"/>
          </a:p>
          <a:p>
            <a:r>
              <a:rPr lang="en-US" altLang="zh-CN" dirty="0"/>
              <a:t>3. </a:t>
            </a:r>
            <a:r>
              <a:rPr lang="zh-CN" altLang="en-US" dirty="0"/>
              <a:t>合同中的品质条款</a:t>
            </a:r>
            <a:endParaRPr lang="en-US" altLang="zh-CN" dirty="0"/>
          </a:p>
          <a:p>
            <a:r>
              <a:rPr lang="zh-CN" altLang="en-US" dirty="0"/>
              <a:t>合同中的品质条件是商品说明的核心内容，构成买卖双方交接货物的法定依据。英国</a:t>
            </a:r>
            <a:r>
              <a:rPr lang="en-US" altLang="zh-CN" dirty="0"/>
              <a:t>《</a:t>
            </a:r>
            <a:r>
              <a:rPr lang="zh-CN" altLang="en-US" dirty="0"/>
              <a:t>货物买卖法</a:t>
            </a:r>
            <a:r>
              <a:rPr lang="en-US" altLang="zh-CN" dirty="0"/>
              <a:t>》</a:t>
            </a:r>
            <a:r>
              <a:rPr lang="zh-CN" altLang="en-US" dirty="0"/>
              <a:t>将其界定为合同“要件”（</a:t>
            </a:r>
            <a:r>
              <a:rPr lang="en-US" altLang="zh-CN" dirty="0"/>
              <a:t>condition</a:t>
            </a:r>
            <a:r>
              <a:rPr lang="zh-CN" altLang="en-US" dirty="0"/>
              <a:t>），强调卖方须严格履行品质义务，否则买方有权解除合同。</a:t>
            </a:r>
            <a:r>
              <a:rPr lang="en-US" altLang="zh-CN" dirty="0"/>
              <a:t>《</a:t>
            </a:r>
            <a:r>
              <a:rPr lang="zh-CN" altLang="en-US" dirty="0"/>
              <a:t>公约</a:t>
            </a:r>
            <a:r>
              <a:rPr lang="en-US" altLang="zh-CN" dirty="0"/>
              <a:t>》</a:t>
            </a:r>
            <a:r>
              <a:rPr lang="zh-CN" altLang="en-US" dirty="0"/>
              <a:t>进一步明确，卖方交货必须符合约定质量，若存在品质瑕疵，买方可视情节主张损害赔偿、要求修理或更换货物，甚至行使拒收权并撤销合同。这一法律框架凸显了品质条款的强制性，要求交易双方在合同中明确品质标准及争议解决规则，以保障履约安全。</a:t>
            </a:r>
            <a:endParaRPr lang="en-US" altLang="zh-CN" dirty="0"/>
          </a:p>
          <a:p>
            <a:r>
              <a:rPr lang="en-US" altLang="zh-CN" dirty="0"/>
              <a:t>1</a:t>
            </a:r>
            <a:r>
              <a:rPr lang="zh-CN" altLang="en-US" dirty="0"/>
              <a:t>）品质条款的规定</a:t>
            </a:r>
            <a:endParaRPr lang="en-US" altLang="zh-CN" dirty="0"/>
          </a:p>
          <a:p>
            <a:r>
              <a:rPr lang="en-US" altLang="zh-CN" dirty="0"/>
              <a:t>2</a:t>
            </a:r>
            <a:r>
              <a:rPr lang="zh-CN" altLang="en-US" dirty="0"/>
              <a:t>）品质条款应注意的问题</a:t>
            </a:r>
          </a:p>
        </p:txBody>
      </p:sp>
      <p:sp>
        <p:nvSpPr>
          <p:cNvPr id="4" name="文本占位符 3">
            <a:extLst>
              <a:ext uri="{FF2B5EF4-FFF2-40B4-BE49-F238E27FC236}">
                <a16:creationId xmlns:a16="http://schemas.microsoft.com/office/drawing/2014/main" id="{9DC9EDAC-5D1C-5C89-5323-50DD172EE748}"/>
              </a:ext>
            </a:extLst>
          </p:cNvPr>
          <p:cNvSpPr>
            <a:spLocks noGrp="1"/>
          </p:cNvSpPr>
          <p:nvPr>
            <p:ph type="body" sz="quarter" idx="10"/>
          </p:nvPr>
        </p:nvSpPr>
        <p:spPr/>
        <p:txBody>
          <a:bodyPr/>
          <a:lstStyle/>
          <a:p>
            <a:r>
              <a:rPr lang="en-US" altLang="zh-CN" dirty="0"/>
              <a:t>4.1 </a:t>
            </a:r>
            <a:r>
              <a:rPr lang="zh-CN" altLang="en-US" dirty="0"/>
              <a:t>商品的品名与品质</a:t>
            </a:r>
          </a:p>
        </p:txBody>
      </p:sp>
    </p:spTree>
    <p:extLst>
      <p:ext uri="{BB962C8B-B14F-4D97-AF65-F5344CB8AC3E}">
        <p14:creationId xmlns:p14="http://schemas.microsoft.com/office/powerpoint/2010/main" val="303947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64BE3-6907-EAC6-C94C-CC7D9A9CACD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C1C42C3-77BE-336D-C0B1-F10C50304D07}"/>
              </a:ext>
            </a:extLst>
          </p:cNvPr>
          <p:cNvSpPr>
            <a:spLocks noGrp="1"/>
          </p:cNvSpPr>
          <p:nvPr>
            <p:ph type="body" sz="quarter" idx="11"/>
          </p:nvPr>
        </p:nvSpPr>
        <p:spPr>
          <a:xfrm>
            <a:off x="337294" y="1715632"/>
            <a:ext cx="11275585" cy="4095160"/>
          </a:xfrm>
        </p:spPr>
        <p:txBody>
          <a:bodyPr/>
          <a:lstStyle/>
          <a:p>
            <a:r>
              <a:rPr lang="en-US" altLang="zh-CN" dirty="0"/>
              <a:t>1.1.3</a:t>
            </a:r>
            <a:r>
              <a:rPr lang="zh-CN" altLang="en-US" dirty="0"/>
              <a:t>　国际贸易的发展</a:t>
            </a:r>
            <a:endParaRPr lang="en-US" altLang="zh-CN" dirty="0"/>
          </a:p>
          <a:p>
            <a:r>
              <a:rPr lang="en-US" altLang="zh-CN" dirty="0"/>
              <a:t>3. </a:t>
            </a:r>
            <a:r>
              <a:rPr lang="zh-CN" altLang="en-US" dirty="0"/>
              <a:t>封建社会的国际贸易</a:t>
            </a:r>
            <a:endParaRPr lang="en-US" altLang="zh-CN" dirty="0"/>
          </a:p>
          <a:p>
            <a:r>
              <a:rPr lang="zh-CN" altLang="en-US" dirty="0"/>
              <a:t>在封建社会，虽然社会生产力较奴隶社会有所发展，但国际贸易的规模仍然较小。这一时期的经济仍以自给自足为主，商品交换并不发达，国际贸易仍以奢侈品交易为主导。例如，西方主要出口呢绒、酒类等商品，而东方则出口丝绸、香料和珠宝等贵重物品。陆上丝绸之路与海上丝绸之路推动东西方贸易的发展，国家力量介入管理，商品结构以奢侈品和手工品为主，贸易与文化传播并行。在此阶段，国际贸易在整个社会经济中的地位并不突出，更多是作为补充性的经济活动存在。</a:t>
            </a:r>
          </a:p>
        </p:txBody>
      </p:sp>
      <p:sp>
        <p:nvSpPr>
          <p:cNvPr id="6" name="文本占位符 5">
            <a:extLst>
              <a:ext uri="{FF2B5EF4-FFF2-40B4-BE49-F238E27FC236}">
                <a16:creationId xmlns:a16="http://schemas.microsoft.com/office/drawing/2014/main" id="{68A6D30F-1CEC-980A-839E-C8D3C5C2D74B}"/>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306930878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711D5-1861-070C-804E-371A8B90A1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F302F44-1690-C9C1-F9C0-4D98C30DE56C}"/>
              </a:ext>
            </a:extLst>
          </p:cNvPr>
          <p:cNvSpPr>
            <a:spLocks noGrp="1"/>
          </p:cNvSpPr>
          <p:nvPr>
            <p:ph type="body" sz="quarter" idx="11"/>
          </p:nvPr>
        </p:nvSpPr>
        <p:spPr>
          <a:xfrm>
            <a:off x="337294" y="2048988"/>
            <a:ext cx="11275585" cy="3428439"/>
          </a:xfrm>
        </p:spPr>
        <p:txBody>
          <a:bodyPr/>
          <a:lstStyle/>
          <a:p>
            <a:r>
              <a:rPr lang="en-US" altLang="zh-CN" dirty="0"/>
              <a:t>4.2.1</a:t>
            </a:r>
            <a:r>
              <a:rPr lang="zh-CN" altLang="en-US" dirty="0"/>
              <a:t>　商品的数量</a:t>
            </a:r>
            <a:endParaRPr lang="en-US" altLang="zh-CN" dirty="0"/>
          </a:p>
          <a:p>
            <a:r>
              <a:rPr lang="en-US" altLang="zh-CN" dirty="0"/>
              <a:t>1. </a:t>
            </a:r>
            <a:r>
              <a:rPr lang="zh-CN" altLang="en-US" dirty="0"/>
              <a:t>商品数量的计量单位</a:t>
            </a:r>
            <a:endParaRPr lang="en-US" altLang="zh-CN" dirty="0"/>
          </a:p>
          <a:p>
            <a:r>
              <a:rPr lang="en-US" altLang="zh-CN" dirty="0"/>
              <a:t>1</a:t>
            </a:r>
            <a:r>
              <a:rPr lang="zh-CN" altLang="en-US" dirty="0"/>
              <a:t>）国际贸易中常用的度量衡制度</a:t>
            </a:r>
            <a:endParaRPr lang="en-US" altLang="zh-CN" dirty="0"/>
          </a:p>
          <a:p>
            <a:r>
              <a:rPr lang="zh-CN" altLang="en-US" dirty="0"/>
              <a:t>（</a:t>
            </a:r>
            <a:r>
              <a:rPr lang="en-US" altLang="zh-CN" dirty="0"/>
              <a:t>1</a:t>
            </a:r>
            <a:r>
              <a:rPr lang="zh-CN" altLang="en-US" dirty="0"/>
              <a:t>）米制（</a:t>
            </a:r>
            <a:r>
              <a:rPr lang="en-US" altLang="zh-CN" dirty="0"/>
              <a:t>metric system</a:t>
            </a:r>
            <a:r>
              <a:rPr lang="zh-CN" altLang="en-US" dirty="0"/>
              <a:t>）。</a:t>
            </a:r>
            <a:endParaRPr lang="en-US" altLang="zh-CN" dirty="0"/>
          </a:p>
          <a:p>
            <a:r>
              <a:rPr lang="zh-CN" altLang="en-US" dirty="0"/>
              <a:t>（</a:t>
            </a:r>
            <a:r>
              <a:rPr lang="en-US" altLang="zh-CN" dirty="0"/>
              <a:t>2</a:t>
            </a:r>
            <a:r>
              <a:rPr lang="zh-CN" altLang="en-US" dirty="0"/>
              <a:t>）英制（</a:t>
            </a:r>
            <a:r>
              <a:rPr lang="en-US" altLang="zh-CN" dirty="0" err="1"/>
              <a:t>british</a:t>
            </a:r>
            <a:r>
              <a:rPr lang="en-US" altLang="zh-CN" dirty="0"/>
              <a:t> system</a:t>
            </a:r>
            <a:r>
              <a:rPr lang="zh-CN" altLang="en-US" dirty="0"/>
              <a:t>）。</a:t>
            </a:r>
            <a:endParaRPr lang="en-US" altLang="zh-CN" dirty="0"/>
          </a:p>
          <a:p>
            <a:r>
              <a:rPr lang="zh-CN" altLang="en-US" dirty="0"/>
              <a:t>（</a:t>
            </a:r>
            <a:r>
              <a:rPr lang="en-US" altLang="zh-CN" dirty="0"/>
              <a:t>3</a:t>
            </a:r>
            <a:r>
              <a:rPr lang="zh-CN" altLang="en-US" dirty="0"/>
              <a:t>）美制（</a:t>
            </a:r>
            <a:r>
              <a:rPr lang="en-US" altLang="zh-CN" dirty="0" err="1"/>
              <a:t>american</a:t>
            </a:r>
            <a:r>
              <a:rPr lang="en-US" altLang="zh-CN" dirty="0"/>
              <a:t> system</a:t>
            </a:r>
            <a:r>
              <a:rPr lang="zh-CN" altLang="en-US" dirty="0"/>
              <a:t>）。</a:t>
            </a:r>
            <a:endParaRPr lang="en-US" altLang="zh-CN" dirty="0"/>
          </a:p>
          <a:p>
            <a:r>
              <a:rPr lang="zh-CN" altLang="en-US" dirty="0"/>
              <a:t>（</a:t>
            </a:r>
            <a:r>
              <a:rPr lang="en-US" altLang="zh-CN" dirty="0"/>
              <a:t>4</a:t>
            </a:r>
            <a:r>
              <a:rPr lang="zh-CN" altLang="en-US" dirty="0"/>
              <a:t>）国际单位制（</a:t>
            </a:r>
            <a:r>
              <a:rPr lang="en-US" altLang="zh-CN" dirty="0"/>
              <a:t>International System of Units</a:t>
            </a:r>
            <a:r>
              <a:rPr lang="zh-CN" altLang="en-US" dirty="0"/>
              <a:t>，</a:t>
            </a:r>
            <a:r>
              <a:rPr lang="en-US" altLang="zh-CN" dirty="0"/>
              <a:t>SI</a:t>
            </a:r>
            <a:r>
              <a:rPr lang="zh-CN" altLang="en-US" dirty="0"/>
              <a:t>）。</a:t>
            </a:r>
          </a:p>
        </p:txBody>
      </p:sp>
      <p:sp>
        <p:nvSpPr>
          <p:cNvPr id="4" name="文本占位符 3">
            <a:extLst>
              <a:ext uri="{FF2B5EF4-FFF2-40B4-BE49-F238E27FC236}">
                <a16:creationId xmlns:a16="http://schemas.microsoft.com/office/drawing/2014/main" id="{610E10BB-C824-9F3F-0789-46CCF91F76B4}"/>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65962980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114F6-6927-91CF-8F96-5145C3CA62F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70834D-4A60-62A5-DAC6-0A9DC0DDC80C}"/>
              </a:ext>
            </a:extLst>
          </p:cNvPr>
          <p:cNvSpPr>
            <a:spLocks noGrp="1"/>
          </p:cNvSpPr>
          <p:nvPr>
            <p:ph type="body" sz="quarter" idx="11"/>
          </p:nvPr>
        </p:nvSpPr>
        <p:spPr>
          <a:xfrm>
            <a:off x="337294" y="1564240"/>
            <a:ext cx="11275585" cy="4397935"/>
          </a:xfrm>
        </p:spPr>
        <p:txBody>
          <a:bodyPr/>
          <a:lstStyle/>
          <a:p>
            <a:r>
              <a:rPr lang="en-US" altLang="zh-CN" dirty="0"/>
              <a:t>4.2.1</a:t>
            </a:r>
            <a:r>
              <a:rPr lang="zh-CN" altLang="en-US" dirty="0"/>
              <a:t>　商品的数量</a:t>
            </a:r>
            <a:endParaRPr lang="en-US" altLang="zh-CN" dirty="0"/>
          </a:p>
          <a:p>
            <a:r>
              <a:rPr lang="en-US" altLang="zh-CN" dirty="0"/>
              <a:t>1. </a:t>
            </a:r>
            <a:r>
              <a:rPr lang="zh-CN" altLang="en-US" dirty="0"/>
              <a:t>商品数量的计量单位</a:t>
            </a:r>
            <a:endParaRPr lang="en-US" altLang="zh-CN" dirty="0"/>
          </a:p>
          <a:p>
            <a:r>
              <a:rPr lang="en-US" altLang="zh-CN" dirty="0"/>
              <a:t>2</a:t>
            </a:r>
            <a:r>
              <a:rPr lang="zh-CN" altLang="en-US" dirty="0"/>
              <a:t>）计量单位</a:t>
            </a:r>
            <a:endParaRPr lang="en-US" altLang="zh-CN" dirty="0"/>
          </a:p>
          <a:p>
            <a:r>
              <a:rPr lang="zh-CN" altLang="en-US" dirty="0"/>
              <a:t>（</a:t>
            </a:r>
            <a:r>
              <a:rPr lang="en-US" altLang="zh-CN" dirty="0"/>
              <a:t>1</a:t>
            </a:r>
            <a:r>
              <a:rPr lang="zh-CN" altLang="en-US" dirty="0"/>
              <a:t>）重量单位。</a:t>
            </a:r>
            <a:endParaRPr lang="en-US" altLang="zh-CN" dirty="0"/>
          </a:p>
          <a:p>
            <a:r>
              <a:rPr lang="zh-CN" altLang="en-US" dirty="0"/>
              <a:t>（</a:t>
            </a:r>
            <a:r>
              <a:rPr lang="en-US" altLang="zh-CN" dirty="0"/>
              <a:t>2</a:t>
            </a:r>
            <a:r>
              <a:rPr lang="zh-CN" altLang="en-US" dirty="0"/>
              <a:t>）数量单位。</a:t>
            </a:r>
            <a:endParaRPr lang="en-US" altLang="zh-CN" dirty="0"/>
          </a:p>
          <a:p>
            <a:r>
              <a:rPr lang="zh-CN" altLang="en-US" dirty="0"/>
              <a:t>（</a:t>
            </a:r>
            <a:r>
              <a:rPr lang="en-US" altLang="zh-CN" dirty="0"/>
              <a:t>3</a:t>
            </a:r>
            <a:r>
              <a:rPr lang="zh-CN" altLang="en-US" dirty="0"/>
              <a:t>）长度单位。</a:t>
            </a:r>
            <a:endParaRPr lang="en-US" altLang="zh-CN" dirty="0"/>
          </a:p>
          <a:p>
            <a:r>
              <a:rPr lang="zh-CN" altLang="en-US" dirty="0"/>
              <a:t>（</a:t>
            </a:r>
            <a:r>
              <a:rPr lang="en-US" altLang="zh-CN" dirty="0"/>
              <a:t>4</a:t>
            </a:r>
            <a:r>
              <a:rPr lang="zh-CN" altLang="en-US" dirty="0"/>
              <a:t>）面积单位。</a:t>
            </a:r>
            <a:endParaRPr lang="en-US" altLang="zh-CN" dirty="0"/>
          </a:p>
          <a:p>
            <a:r>
              <a:rPr lang="zh-CN" altLang="en-US" dirty="0"/>
              <a:t>（</a:t>
            </a:r>
            <a:r>
              <a:rPr lang="en-US" altLang="zh-CN" dirty="0"/>
              <a:t>5</a:t>
            </a:r>
            <a:r>
              <a:rPr lang="zh-CN" altLang="en-US" dirty="0"/>
              <a:t>）体积单位。</a:t>
            </a:r>
            <a:endParaRPr lang="en-US" altLang="zh-CN" dirty="0"/>
          </a:p>
          <a:p>
            <a:r>
              <a:rPr lang="zh-CN" altLang="en-US" dirty="0"/>
              <a:t>（</a:t>
            </a:r>
            <a:r>
              <a:rPr lang="en-US" altLang="zh-CN" dirty="0"/>
              <a:t>6</a:t>
            </a:r>
            <a:r>
              <a:rPr lang="zh-CN" altLang="en-US" dirty="0"/>
              <a:t>）容积单位。</a:t>
            </a:r>
          </a:p>
        </p:txBody>
      </p:sp>
      <p:sp>
        <p:nvSpPr>
          <p:cNvPr id="4" name="文本占位符 3">
            <a:extLst>
              <a:ext uri="{FF2B5EF4-FFF2-40B4-BE49-F238E27FC236}">
                <a16:creationId xmlns:a16="http://schemas.microsoft.com/office/drawing/2014/main" id="{F904542F-3539-F0AE-5DFA-7954C1B36DAC}"/>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54812538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1D4B3-2716-06C5-C26C-618EDA72EE6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6FBD92-CFC3-B3B4-C977-F3883A22F4F6}"/>
              </a:ext>
            </a:extLst>
          </p:cNvPr>
          <p:cNvSpPr>
            <a:spLocks noGrp="1"/>
          </p:cNvSpPr>
          <p:nvPr>
            <p:ph type="body" sz="quarter" idx="11"/>
          </p:nvPr>
        </p:nvSpPr>
        <p:spPr>
          <a:xfrm>
            <a:off x="337294" y="2048988"/>
            <a:ext cx="11275585" cy="3428439"/>
          </a:xfrm>
        </p:spPr>
        <p:txBody>
          <a:bodyPr/>
          <a:lstStyle/>
          <a:p>
            <a:r>
              <a:rPr lang="en-US" altLang="zh-CN" dirty="0"/>
              <a:t>4.2.1</a:t>
            </a:r>
            <a:r>
              <a:rPr lang="zh-CN" altLang="en-US" dirty="0"/>
              <a:t>　商品的数量</a:t>
            </a:r>
            <a:endParaRPr lang="en-US" altLang="zh-CN" dirty="0"/>
          </a:p>
          <a:p>
            <a:r>
              <a:rPr lang="en-US" altLang="zh-CN" dirty="0"/>
              <a:t>2. </a:t>
            </a:r>
            <a:r>
              <a:rPr lang="zh-CN" altLang="en-US" dirty="0"/>
              <a:t>商品重量的计量方法</a:t>
            </a:r>
            <a:endParaRPr lang="en-US" altLang="zh-CN" dirty="0"/>
          </a:p>
          <a:p>
            <a:r>
              <a:rPr lang="en-US" altLang="zh-CN" dirty="0"/>
              <a:t>1</a:t>
            </a:r>
            <a:r>
              <a:rPr lang="zh-CN" altLang="en-US" dirty="0"/>
              <a:t>）毛重</a:t>
            </a:r>
            <a:endParaRPr lang="en-US" altLang="zh-CN" dirty="0"/>
          </a:p>
          <a:p>
            <a:r>
              <a:rPr lang="en-US" altLang="zh-CN" dirty="0"/>
              <a:t>2</a:t>
            </a:r>
            <a:r>
              <a:rPr lang="zh-CN" altLang="en-US" dirty="0"/>
              <a:t>）净重</a:t>
            </a:r>
            <a:endParaRPr lang="en-US" altLang="zh-CN" dirty="0"/>
          </a:p>
          <a:p>
            <a:r>
              <a:rPr lang="en-US" altLang="zh-CN" dirty="0"/>
              <a:t>3</a:t>
            </a:r>
            <a:r>
              <a:rPr lang="zh-CN" altLang="en-US" dirty="0"/>
              <a:t>）法定重量</a:t>
            </a:r>
            <a:endParaRPr lang="en-US" altLang="zh-CN" dirty="0"/>
          </a:p>
          <a:p>
            <a:r>
              <a:rPr lang="en-US" altLang="zh-CN" dirty="0"/>
              <a:t>4</a:t>
            </a:r>
            <a:r>
              <a:rPr lang="zh-CN" altLang="en-US" dirty="0"/>
              <a:t>）公量</a:t>
            </a:r>
            <a:endParaRPr lang="en-US" altLang="zh-CN" dirty="0"/>
          </a:p>
          <a:p>
            <a:r>
              <a:rPr lang="en-US" altLang="zh-CN" dirty="0"/>
              <a:t>5</a:t>
            </a:r>
            <a:r>
              <a:rPr lang="zh-CN" altLang="en-US" dirty="0"/>
              <a:t>）理论重量</a:t>
            </a:r>
          </a:p>
        </p:txBody>
      </p:sp>
      <p:sp>
        <p:nvSpPr>
          <p:cNvPr id="4" name="文本占位符 3">
            <a:extLst>
              <a:ext uri="{FF2B5EF4-FFF2-40B4-BE49-F238E27FC236}">
                <a16:creationId xmlns:a16="http://schemas.microsoft.com/office/drawing/2014/main" id="{6F3EA0CB-B05C-5BA6-AF79-45FC6AC503B4}"/>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17530757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CFD78-1727-BD31-C524-0EAEC7C101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7E2E83D-EDF5-5338-CAB0-809BF58FCD50}"/>
              </a:ext>
            </a:extLst>
          </p:cNvPr>
          <p:cNvSpPr>
            <a:spLocks noGrp="1"/>
          </p:cNvSpPr>
          <p:nvPr>
            <p:ph type="body" sz="quarter" idx="11"/>
          </p:nvPr>
        </p:nvSpPr>
        <p:spPr>
          <a:xfrm>
            <a:off x="337294" y="2048988"/>
            <a:ext cx="11275585" cy="3428439"/>
          </a:xfrm>
        </p:spPr>
        <p:txBody>
          <a:bodyPr/>
          <a:lstStyle/>
          <a:p>
            <a:r>
              <a:rPr lang="en-US" altLang="zh-CN" dirty="0"/>
              <a:t>4.2.1</a:t>
            </a:r>
            <a:r>
              <a:rPr lang="zh-CN" altLang="en-US" dirty="0"/>
              <a:t>　商品的数量</a:t>
            </a:r>
            <a:endParaRPr lang="en-US" altLang="zh-CN" dirty="0"/>
          </a:p>
          <a:p>
            <a:r>
              <a:rPr lang="en-US" altLang="zh-CN" dirty="0"/>
              <a:t>3. </a:t>
            </a:r>
            <a:r>
              <a:rPr lang="zh-CN" altLang="en-US" dirty="0"/>
              <a:t>数量机动幅度</a:t>
            </a:r>
            <a:endParaRPr lang="en-US" altLang="zh-CN" dirty="0"/>
          </a:p>
          <a:p>
            <a:r>
              <a:rPr lang="zh-CN" altLang="en-US" dirty="0"/>
              <a:t>数量机动幅度是指在国际贸易合同中，买卖双方约定的允许交货数量在一定范围内浮动的条款。这种条款主要用于应对生产、运输或计量过程中可能出现的合理误差，避免因微小数量差异导致违约纠纷。该条款主要包括溢短装条款和约量条款。</a:t>
            </a:r>
            <a:endParaRPr lang="en-US" altLang="zh-CN" dirty="0"/>
          </a:p>
          <a:p>
            <a:r>
              <a:rPr lang="en-US" altLang="zh-CN" dirty="0"/>
              <a:t>1</a:t>
            </a:r>
            <a:r>
              <a:rPr lang="zh-CN" altLang="en-US" dirty="0"/>
              <a:t>）溢短装条款</a:t>
            </a:r>
            <a:endParaRPr lang="en-US" altLang="zh-CN" dirty="0"/>
          </a:p>
          <a:p>
            <a:r>
              <a:rPr lang="en-US" altLang="zh-CN" dirty="0"/>
              <a:t>2</a:t>
            </a:r>
            <a:r>
              <a:rPr lang="zh-CN" altLang="en-US" dirty="0"/>
              <a:t>）约量条款</a:t>
            </a:r>
          </a:p>
        </p:txBody>
      </p:sp>
      <p:sp>
        <p:nvSpPr>
          <p:cNvPr id="4" name="文本占位符 3">
            <a:extLst>
              <a:ext uri="{FF2B5EF4-FFF2-40B4-BE49-F238E27FC236}">
                <a16:creationId xmlns:a16="http://schemas.microsoft.com/office/drawing/2014/main" id="{6B1E42B1-E14D-8EDD-DF1A-71A867649D00}"/>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212972133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BF1DA-E683-EA5F-6499-76AFE8E6B5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06EB45-A4F2-9919-6F92-E08E00787C5F}"/>
              </a:ext>
            </a:extLst>
          </p:cNvPr>
          <p:cNvSpPr>
            <a:spLocks noGrp="1"/>
          </p:cNvSpPr>
          <p:nvPr>
            <p:ph type="body" sz="quarter" idx="11"/>
          </p:nvPr>
        </p:nvSpPr>
        <p:spPr>
          <a:xfrm>
            <a:off x="337294" y="2048988"/>
            <a:ext cx="11275585" cy="3428439"/>
          </a:xfrm>
        </p:spPr>
        <p:txBody>
          <a:bodyPr/>
          <a:lstStyle/>
          <a:p>
            <a:r>
              <a:rPr lang="en-US" altLang="zh-CN" dirty="0"/>
              <a:t>4.2.1</a:t>
            </a:r>
            <a:r>
              <a:rPr lang="zh-CN" altLang="en-US" dirty="0"/>
              <a:t>　商品的数量</a:t>
            </a:r>
            <a:endParaRPr lang="en-US" altLang="zh-CN" dirty="0"/>
          </a:p>
          <a:p>
            <a:r>
              <a:rPr lang="en-US" altLang="zh-CN" dirty="0"/>
              <a:t>4. </a:t>
            </a:r>
            <a:r>
              <a:rPr lang="zh-CN" altLang="en-US" dirty="0"/>
              <a:t>合同中的数量条款</a:t>
            </a:r>
            <a:endParaRPr lang="en-US" altLang="zh-CN" dirty="0"/>
          </a:p>
          <a:p>
            <a:r>
              <a:rPr lang="zh-CN" altLang="en-US" dirty="0"/>
              <a:t>商品数量条款是合同成交的重要依据，在规定具体商品数量条款时，应注意以下事项。</a:t>
            </a:r>
            <a:endParaRPr lang="en-US" altLang="zh-CN" dirty="0"/>
          </a:p>
          <a:p>
            <a:r>
              <a:rPr lang="en-US" altLang="zh-CN" dirty="0"/>
              <a:t>1</a:t>
            </a:r>
            <a:r>
              <a:rPr lang="zh-CN" altLang="en-US" dirty="0"/>
              <a:t>）数量条款应该明确具体</a:t>
            </a:r>
            <a:endParaRPr lang="en-US" altLang="zh-CN" dirty="0"/>
          </a:p>
          <a:p>
            <a:r>
              <a:rPr lang="en-US" altLang="zh-CN" dirty="0"/>
              <a:t>2</a:t>
            </a:r>
            <a:r>
              <a:rPr lang="zh-CN" altLang="en-US" dirty="0"/>
              <a:t>）准确把握商品成交数量</a:t>
            </a:r>
            <a:endParaRPr lang="en-US" altLang="zh-CN" dirty="0"/>
          </a:p>
          <a:p>
            <a:r>
              <a:rPr lang="en-US" altLang="zh-CN" dirty="0"/>
              <a:t>3</a:t>
            </a:r>
            <a:r>
              <a:rPr lang="zh-CN" altLang="en-US" dirty="0"/>
              <a:t>）合理规定数量机动幅度</a:t>
            </a:r>
            <a:endParaRPr lang="en-US" altLang="zh-CN" dirty="0"/>
          </a:p>
          <a:p>
            <a:r>
              <a:rPr lang="en-US" altLang="zh-CN" dirty="0"/>
              <a:t>4</a:t>
            </a:r>
            <a:r>
              <a:rPr lang="zh-CN" altLang="en-US" dirty="0"/>
              <a:t>）计价方法需要公平合理</a:t>
            </a:r>
          </a:p>
        </p:txBody>
      </p:sp>
      <p:sp>
        <p:nvSpPr>
          <p:cNvPr id="4" name="文本占位符 3">
            <a:extLst>
              <a:ext uri="{FF2B5EF4-FFF2-40B4-BE49-F238E27FC236}">
                <a16:creationId xmlns:a16="http://schemas.microsoft.com/office/drawing/2014/main" id="{229D1312-593D-479F-2B71-AD5A00360211}"/>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212517975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E151A-95F0-2270-F89F-BA08F22E38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FD63B0-FD5B-BCC9-782A-56A80F0E45B9}"/>
              </a:ext>
            </a:extLst>
          </p:cNvPr>
          <p:cNvSpPr>
            <a:spLocks noGrp="1"/>
          </p:cNvSpPr>
          <p:nvPr>
            <p:ph type="body" sz="quarter" idx="11"/>
          </p:nvPr>
        </p:nvSpPr>
        <p:spPr>
          <a:xfrm>
            <a:off x="337294" y="2048988"/>
            <a:ext cx="11275585" cy="3428439"/>
          </a:xfrm>
        </p:spPr>
        <p:txBody>
          <a:bodyPr/>
          <a:lstStyle/>
          <a:p>
            <a:r>
              <a:rPr lang="en-US" altLang="zh-CN" dirty="0"/>
              <a:t>4.2.2</a:t>
            </a:r>
            <a:r>
              <a:rPr lang="zh-CN" altLang="en-US" dirty="0"/>
              <a:t>　商品的包装</a:t>
            </a:r>
            <a:endParaRPr lang="en-US" altLang="zh-CN" dirty="0"/>
          </a:p>
          <a:p>
            <a:r>
              <a:rPr lang="en-US" altLang="zh-CN" dirty="0"/>
              <a:t>1. </a:t>
            </a:r>
            <a:r>
              <a:rPr lang="zh-CN" altLang="en-US" dirty="0"/>
              <a:t>商品包装的作用</a:t>
            </a:r>
            <a:endParaRPr lang="en-US" altLang="zh-CN" dirty="0"/>
          </a:p>
          <a:p>
            <a:r>
              <a:rPr lang="zh-CN" altLang="en-US" dirty="0"/>
              <a:t>商品包装是为了有效地保护商品品质的完好和数量完整，根据商品的特性，使用适当的材料或容器，将商品加以包封，并加以适当的装潢和标志的一种措施。包装设计需要兼顾保护性能与市场定位，既要确保运输安全，又要提升产品形象。合理的包装方案能够有效降低运输损耗，提高装卸效率，从而保障贸易合同的顺利履行。生产企业在规划包装时应当充分考虑商品特性、运输条件和市场需求，确保包装既实用又具有竞 争力。</a:t>
            </a:r>
          </a:p>
        </p:txBody>
      </p:sp>
      <p:sp>
        <p:nvSpPr>
          <p:cNvPr id="4" name="文本占位符 3">
            <a:extLst>
              <a:ext uri="{FF2B5EF4-FFF2-40B4-BE49-F238E27FC236}">
                <a16:creationId xmlns:a16="http://schemas.microsoft.com/office/drawing/2014/main" id="{0DDF3F02-604B-651E-F881-6A53C2FB5C82}"/>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83302840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84D1A-4B35-022F-405C-DC8BA6C970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02D9E2-A996-7E9E-495B-08F6EA8366F3}"/>
              </a:ext>
            </a:extLst>
          </p:cNvPr>
          <p:cNvSpPr>
            <a:spLocks noGrp="1"/>
          </p:cNvSpPr>
          <p:nvPr>
            <p:ph type="body" sz="quarter" idx="11"/>
          </p:nvPr>
        </p:nvSpPr>
        <p:spPr>
          <a:xfrm>
            <a:off x="337294" y="2291362"/>
            <a:ext cx="11275585" cy="2943691"/>
          </a:xfrm>
        </p:spPr>
        <p:txBody>
          <a:bodyPr/>
          <a:lstStyle/>
          <a:p>
            <a:r>
              <a:rPr lang="en-US" altLang="zh-CN" dirty="0"/>
              <a:t>4.2.2</a:t>
            </a:r>
            <a:r>
              <a:rPr lang="zh-CN" altLang="en-US" dirty="0"/>
              <a:t>　商品的包装</a:t>
            </a:r>
            <a:endParaRPr lang="en-US" altLang="zh-CN" dirty="0"/>
          </a:p>
          <a:p>
            <a:r>
              <a:rPr lang="en-US" altLang="zh-CN" dirty="0"/>
              <a:t>1. </a:t>
            </a:r>
            <a:r>
              <a:rPr lang="zh-CN" altLang="en-US" dirty="0"/>
              <a:t>商品包装的作用</a:t>
            </a:r>
            <a:endParaRPr lang="en-US" altLang="zh-CN" dirty="0"/>
          </a:p>
          <a:p>
            <a:r>
              <a:rPr lang="zh-CN" altLang="en-US" dirty="0"/>
              <a:t>（</a:t>
            </a:r>
            <a:r>
              <a:rPr lang="en-US" altLang="zh-CN" dirty="0"/>
              <a:t>1</a:t>
            </a:r>
            <a:r>
              <a:rPr lang="zh-CN" altLang="en-US" dirty="0"/>
              <a:t>）包装是商品生产的必要组成部分。</a:t>
            </a:r>
            <a:endParaRPr lang="en-US" altLang="zh-CN" dirty="0"/>
          </a:p>
          <a:p>
            <a:r>
              <a:rPr lang="zh-CN" altLang="en-US" dirty="0"/>
              <a:t>（</a:t>
            </a:r>
            <a:r>
              <a:rPr lang="en-US" altLang="zh-CN" dirty="0"/>
              <a:t>2</a:t>
            </a:r>
            <a:r>
              <a:rPr lang="zh-CN" altLang="en-US" dirty="0"/>
              <a:t>）在国际贸易中，包装发挥着关键保护功能。</a:t>
            </a:r>
            <a:endParaRPr lang="en-US" altLang="zh-CN" dirty="0"/>
          </a:p>
          <a:p>
            <a:r>
              <a:rPr lang="zh-CN" altLang="en-US" dirty="0"/>
              <a:t>（</a:t>
            </a:r>
            <a:r>
              <a:rPr lang="en-US" altLang="zh-CN" dirty="0"/>
              <a:t>3</a:t>
            </a:r>
            <a:r>
              <a:rPr lang="zh-CN" altLang="en-US" dirty="0"/>
              <a:t>）包装具有重要的营销功能。</a:t>
            </a:r>
            <a:endParaRPr lang="en-US" altLang="zh-CN" dirty="0"/>
          </a:p>
          <a:p>
            <a:r>
              <a:rPr lang="zh-CN" altLang="en-US" dirty="0"/>
              <a:t>（</a:t>
            </a:r>
            <a:r>
              <a:rPr lang="en-US" altLang="zh-CN" dirty="0"/>
              <a:t>4</a:t>
            </a:r>
            <a:r>
              <a:rPr lang="zh-CN" altLang="en-US" dirty="0"/>
              <a:t>）包装质量反映了一个国家的工业水平和文化内涵。</a:t>
            </a:r>
          </a:p>
        </p:txBody>
      </p:sp>
      <p:sp>
        <p:nvSpPr>
          <p:cNvPr id="4" name="文本占位符 3">
            <a:extLst>
              <a:ext uri="{FF2B5EF4-FFF2-40B4-BE49-F238E27FC236}">
                <a16:creationId xmlns:a16="http://schemas.microsoft.com/office/drawing/2014/main" id="{C3DE9231-89A1-622E-6F02-6EEED2D9E35F}"/>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285046963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BBD7F-E6AA-776B-7A75-D3CA3973EE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444515-6245-D324-46AD-19C4B6E16252}"/>
              </a:ext>
            </a:extLst>
          </p:cNvPr>
          <p:cNvSpPr>
            <a:spLocks noGrp="1"/>
          </p:cNvSpPr>
          <p:nvPr>
            <p:ph type="body" sz="quarter" idx="11"/>
          </p:nvPr>
        </p:nvSpPr>
        <p:spPr>
          <a:xfrm>
            <a:off x="337294" y="2776110"/>
            <a:ext cx="11275585" cy="1974195"/>
          </a:xfrm>
        </p:spPr>
        <p:txBody>
          <a:bodyPr/>
          <a:lstStyle/>
          <a:p>
            <a:r>
              <a:rPr lang="en-US" altLang="zh-CN" dirty="0"/>
              <a:t>4.2.2</a:t>
            </a:r>
            <a:r>
              <a:rPr lang="zh-CN" altLang="en-US" dirty="0"/>
              <a:t>　商品的包装</a:t>
            </a:r>
            <a:endParaRPr lang="en-US" altLang="zh-CN" dirty="0"/>
          </a:p>
          <a:p>
            <a:r>
              <a:rPr lang="en-US" altLang="zh-CN" dirty="0"/>
              <a:t>2. </a:t>
            </a:r>
            <a:r>
              <a:rPr lang="zh-CN" altLang="en-US" dirty="0"/>
              <a:t>出口商品的包装要求</a:t>
            </a:r>
            <a:endParaRPr lang="en-US" altLang="zh-CN" dirty="0"/>
          </a:p>
          <a:p>
            <a:r>
              <a:rPr lang="zh-CN" altLang="en-US" dirty="0"/>
              <a:t>我国对出口商品包装的要求可概括为牢固性、美观性、经济性、科学性，具体体现在以下四个方面。</a:t>
            </a:r>
          </a:p>
        </p:txBody>
      </p:sp>
      <p:sp>
        <p:nvSpPr>
          <p:cNvPr id="4" name="文本占位符 3">
            <a:extLst>
              <a:ext uri="{FF2B5EF4-FFF2-40B4-BE49-F238E27FC236}">
                <a16:creationId xmlns:a16="http://schemas.microsoft.com/office/drawing/2014/main" id="{1C361201-A1C7-AFFB-CF16-D4A9B244BB86}"/>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386687927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D4535-FE3A-DF89-7E9B-FC0619DD236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F9EAB9-FAEC-D297-93FF-BDEEEABF7079}"/>
              </a:ext>
            </a:extLst>
          </p:cNvPr>
          <p:cNvSpPr>
            <a:spLocks noGrp="1"/>
          </p:cNvSpPr>
          <p:nvPr>
            <p:ph type="body" sz="quarter" idx="11"/>
          </p:nvPr>
        </p:nvSpPr>
        <p:spPr>
          <a:xfrm>
            <a:off x="337294" y="2291362"/>
            <a:ext cx="11275585" cy="2943691"/>
          </a:xfrm>
        </p:spPr>
        <p:txBody>
          <a:bodyPr/>
          <a:lstStyle/>
          <a:p>
            <a:r>
              <a:rPr lang="en-US" altLang="zh-CN" dirty="0"/>
              <a:t>4.2.2</a:t>
            </a:r>
            <a:r>
              <a:rPr lang="zh-CN" altLang="en-US" dirty="0"/>
              <a:t>　商品的包装</a:t>
            </a:r>
            <a:endParaRPr lang="en-US" altLang="zh-CN" dirty="0"/>
          </a:p>
          <a:p>
            <a:r>
              <a:rPr lang="en-US" altLang="zh-CN" dirty="0"/>
              <a:t>3. </a:t>
            </a:r>
            <a:r>
              <a:rPr lang="zh-CN" altLang="en-US" dirty="0"/>
              <a:t>包装的种类</a:t>
            </a:r>
            <a:endParaRPr lang="en-US" altLang="zh-CN" dirty="0"/>
          </a:p>
          <a:p>
            <a:r>
              <a:rPr lang="zh-CN" altLang="en-US" dirty="0"/>
              <a:t>在全球化贸易场景中，包装的分类不仅需满足保护、储运、销售等基础功能，更要契合不同国家的法规标准与文化习惯。</a:t>
            </a:r>
            <a:endParaRPr lang="en-US" altLang="zh-CN" dirty="0"/>
          </a:p>
          <a:p>
            <a:r>
              <a:rPr lang="en-US" altLang="zh-CN" dirty="0"/>
              <a:t>1</a:t>
            </a:r>
            <a:r>
              <a:rPr lang="zh-CN" altLang="en-US" dirty="0"/>
              <a:t>）运输包装</a:t>
            </a:r>
            <a:endParaRPr lang="en-US" altLang="zh-CN" dirty="0"/>
          </a:p>
          <a:p>
            <a:r>
              <a:rPr lang="en-US" altLang="zh-CN" dirty="0"/>
              <a:t>2</a:t>
            </a:r>
            <a:r>
              <a:rPr lang="zh-CN" altLang="en-US" dirty="0"/>
              <a:t>）销售包装</a:t>
            </a:r>
          </a:p>
        </p:txBody>
      </p:sp>
      <p:sp>
        <p:nvSpPr>
          <p:cNvPr id="4" name="文本占位符 3">
            <a:extLst>
              <a:ext uri="{FF2B5EF4-FFF2-40B4-BE49-F238E27FC236}">
                <a16:creationId xmlns:a16="http://schemas.microsoft.com/office/drawing/2014/main" id="{1E5C27A3-B73C-7B31-88E7-1A7A1100FEEB}"/>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73647409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03FB9-9B55-AF05-10A7-396E9CF36C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0AF712-8702-C629-6001-EF757CAE2628}"/>
              </a:ext>
            </a:extLst>
          </p:cNvPr>
          <p:cNvSpPr>
            <a:spLocks noGrp="1"/>
          </p:cNvSpPr>
          <p:nvPr>
            <p:ph type="body" sz="quarter" idx="11"/>
          </p:nvPr>
        </p:nvSpPr>
        <p:spPr>
          <a:xfrm>
            <a:off x="337294" y="2776110"/>
            <a:ext cx="11275585" cy="1974195"/>
          </a:xfrm>
        </p:spPr>
        <p:txBody>
          <a:bodyPr/>
          <a:lstStyle/>
          <a:p>
            <a:r>
              <a:rPr lang="en-US" altLang="zh-CN" dirty="0"/>
              <a:t>4.2.2</a:t>
            </a:r>
            <a:r>
              <a:rPr lang="zh-CN" altLang="en-US" dirty="0"/>
              <a:t>　商品的包装</a:t>
            </a:r>
            <a:endParaRPr lang="en-US" altLang="zh-CN" dirty="0"/>
          </a:p>
          <a:p>
            <a:r>
              <a:rPr lang="en-US" altLang="zh-CN" dirty="0"/>
              <a:t>4. </a:t>
            </a:r>
            <a:r>
              <a:rPr lang="zh-CN" altLang="en-US" dirty="0"/>
              <a:t>定牌生产和中性包装</a:t>
            </a:r>
            <a:endParaRPr lang="en-US" altLang="zh-CN" dirty="0"/>
          </a:p>
          <a:p>
            <a:r>
              <a:rPr lang="zh-CN" altLang="en-US" dirty="0"/>
              <a:t>在国际货物买卖中，为了适应国际市场的特点和需求，尽量满足进口商的需要，还可以采用定牌生产和中性包装。</a:t>
            </a:r>
          </a:p>
        </p:txBody>
      </p:sp>
      <p:sp>
        <p:nvSpPr>
          <p:cNvPr id="4" name="文本占位符 3">
            <a:extLst>
              <a:ext uri="{FF2B5EF4-FFF2-40B4-BE49-F238E27FC236}">
                <a16:creationId xmlns:a16="http://schemas.microsoft.com/office/drawing/2014/main" id="{F8AB7B75-69BE-4A63-E7F3-787F58F53DA6}"/>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3526771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93A5A-4D19-E924-4B80-642D93CFB53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EA70E61-88E9-3C0A-2975-41D3D0295160}"/>
              </a:ext>
            </a:extLst>
          </p:cNvPr>
          <p:cNvSpPr>
            <a:spLocks noGrp="1"/>
          </p:cNvSpPr>
          <p:nvPr>
            <p:ph type="body" sz="quarter" idx="11"/>
          </p:nvPr>
        </p:nvSpPr>
        <p:spPr>
          <a:xfrm>
            <a:off x="337294" y="1969548"/>
            <a:ext cx="11275585" cy="3587329"/>
          </a:xfrm>
        </p:spPr>
        <p:txBody>
          <a:bodyPr/>
          <a:lstStyle/>
          <a:p>
            <a:r>
              <a:rPr lang="en-US" altLang="zh-CN" dirty="0"/>
              <a:t>1.1.3</a:t>
            </a:r>
            <a:r>
              <a:rPr lang="zh-CN" altLang="en-US" dirty="0"/>
              <a:t>　国际贸易的发展</a:t>
            </a:r>
            <a:endParaRPr lang="en-US" altLang="zh-CN" dirty="0"/>
          </a:p>
          <a:p>
            <a:r>
              <a:rPr lang="en-US" altLang="zh-CN" dirty="0"/>
              <a:t>4. </a:t>
            </a:r>
            <a:r>
              <a:rPr lang="zh-CN" altLang="en-US" dirty="0"/>
              <a:t>资本主义时期的国际贸易</a:t>
            </a:r>
            <a:endParaRPr lang="en-US" altLang="zh-CN" dirty="0"/>
          </a:p>
          <a:p>
            <a:r>
              <a:rPr lang="zh-CN" altLang="en-US" dirty="0"/>
              <a:t>资本主义时期的国际贸易从殖民掠夺转向工业化推动的全球贸易，最终形成垄断资本主导的世界市场体系。此时的国际贸易主要经历了三个阶段。</a:t>
            </a:r>
          </a:p>
          <a:p>
            <a:r>
              <a:rPr lang="zh-CN" altLang="en-US" dirty="0"/>
              <a:t>（</a:t>
            </a:r>
            <a:r>
              <a:rPr lang="en-US" altLang="zh-CN" dirty="0"/>
              <a:t>1</a:t>
            </a:r>
            <a:r>
              <a:rPr lang="zh-CN" altLang="en-US" dirty="0"/>
              <a:t>）原始积累时期</a:t>
            </a:r>
            <a:endParaRPr lang="en-US" altLang="zh-CN" dirty="0"/>
          </a:p>
          <a:p>
            <a:r>
              <a:rPr lang="zh-CN" altLang="en-US" dirty="0"/>
              <a:t>（</a:t>
            </a:r>
            <a:r>
              <a:rPr lang="en-US" altLang="zh-CN" dirty="0"/>
              <a:t>2</a:t>
            </a:r>
            <a:r>
              <a:rPr lang="zh-CN" altLang="en-US" dirty="0"/>
              <a:t>）自由竞争时期</a:t>
            </a:r>
            <a:endParaRPr lang="en-US" altLang="zh-CN" dirty="0"/>
          </a:p>
          <a:p>
            <a:r>
              <a:rPr lang="zh-CN" altLang="en-US" dirty="0"/>
              <a:t>（</a:t>
            </a:r>
            <a:r>
              <a:rPr lang="en-US" altLang="zh-CN" dirty="0"/>
              <a:t>3</a:t>
            </a:r>
            <a:r>
              <a:rPr lang="zh-CN" altLang="en-US" dirty="0"/>
              <a:t>）垄断时期</a:t>
            </a:r>
          </a:p>
        </p:txBody>
      </p:sp>
      <p:sp>
        <p:nvSpPr>
          <p:cNvPr id="6" name="文本占位符 5">
            <a:extLst>
              <a:ext uri="{FF2B5EF4-FFF2-40B4-BE49-F238E27FC236}">
                <a16:creationId xmlns:a16="http://schemas.microsoft.com/office/drawing/2014/main" id="{73C8E3AF-F7CE-4374-F3D7-7C48E3FD4E1F}"/>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220562135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E9823-0777-97A5-A8A3-289157D033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5B928E-ACFE-127A-F016-5B513564463D}"/>
              </a:ext>
            </a:extLst>
          </p:cNvPr>
          <p:cNvSpPr>
            <a:spLocks noGrp="1"/>
          </p:cNvSpPr>
          <p:nvPr>
            <p:ph type="body" sz="quarter" idx="11"/>
          </p:nvPr>
        </p:nvSpPr>
        <p:spPr>
          <a:xfrm>
            <a:off x="337294" y="2291362"/>
            <a:ext cx="11275585" cy="2943691"/>
          </a:xfrm>
        </p:spPr>
        <p:txBody>
          <a:bodyPr/>
          <a:lstStyle/>
          <a:p>
            <a:r>
              <a:rPr lang="en-US" altLang="zh-CN" dirty="0"/>
              <a:t>4.2.2</a:t>
            </a:r>
            <a:r>
              <a:rPr lang="zh-CN" altLang="en-US" dirty="0"/>
              <a:t>　商品的包装</a:t>
            </a:r>
            <a:endParaRPr lang="en-US" altLang="zh-CN" dirty="0"/>
          </a:p>
          <a:p>
            <a:r>
              <a:rPr lang="en-US" altLang="zh-CN" dirty="0"/>
              <a:t>5. </a:t>
            </a:r>
            <a:r>
              <a:rPr lang="zh-CN" altLang="en-US" dirty="0"/>
              <a:t>合同中的包装条款</a:t>
            </a:r>
            <a:endParaRPr lang="en-US" altLang="zh-CN" dirty="0"/>
          </a:p>
          <a:p>
            <a:r>
              <a:rPr lang="zh-CN" altLang="en-US" dirty="0"/>
              <a:t>合同中的包装条款一般包括包装材料、包装方式、包装规格或每件包装中所含物品的数量或重量，有时还涉及包装费用和运输标志等。</a:t>
            </a:r>
            <a:endParaRPr lang="en-US" altLang="zh-CN" dirty="0"/>
          </a:p>
          <a:p>
            <a:r>
              <a:rPr lang="en-US" altLang="zh-CN" dirty="0"/>
              <a:t>1</a:t>
            </a:r>
            <a:r>
              <a:rPr lang="zh-CN" altLang="en-US" dirty="0"/>
              <a:t>）包装条款的基本内容</a:t>
            </a:r>
            <a:endParaRPr lang="en-US" altLang="zh-CN" dirty="0"/>
          </a:p>
          <a:p>
            <a:r>
              <a:rPr lang="en-US" altLang="zh-CN" dirty="0"/>
              <a:t>2</a:t>
            </a:r>
            <a:r>
              <a:rPr lang="zh-CN" altLang="en-US" dirty="0"/>
              <a:t>）订立包装条款的注意事项</a:t>
            </a:r>
          </a:p>
        </p:txBody>
      </p:sp>
      <p:sp>
        <p:nvSpPr>
          <p:cNvPr id="4" name="文本占位符 3">
            <a:extLst>
              <a:ext uri="{FF2B5EF4-FFF2-40B4-BE49-F238E27FC236}">
                <a16:creationId xmlns:a16="http://schemas.microsoft.com/office/drawing/2014/main" id="{A13E560E-759F-8DF2-BA69-0A871BF108BB}"/>
              </a:ext>
            </a:extLst>
          </p:cNvPr>
          <p:cNvSpPr>
            <a:spLocks noGrp="1"/>
          </p:cNvSpPr>
          <p:nvPr>
            <p:ph type="body" sz="quarter" idx="10"/>
          </p:nvPr>
        </p:nvSpPr>
        <p:spPr/>
        <p:txBody>
          <a:bodyPr/>
          <a:lstStyle/>
          <a:p>
            <a:r>
              <a:rPr lang="en-US" altLang="zh-CN" dirty="0"/>
              <a:t>4.2 </a:t>
            </a:r>
            <a:r>
              <a:rPr lang="zh-CN" altLang="en-US" dirty="0"/>
              <a:t>商品的数量和包装</a:t>
            </a:r>
          </a:p>
        </p:txBody>
      </p:sp>
    </p:spTree>
    <p:extLst>
      <p:ext uri="{BB962C8B-B14F-4D97-AF65-F5344CB8AC3E}">
        <p14:creationId xmlns:p14="http://schemas.microsoft.com/office/powerpoint/2010/main" val="247336397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8890E9A-23AF-9EB0-7DBA-E6ABE934E8D9}"/>
              </a:ext>
            </a:extLst>
          </p:cNvPr>
          <p:cNvSpPr>
            <a:spLocks noGrp="1"/>
          </p:cNvSpPr>
          <p:nvPr>
            <p:ph type="body" sz="quarter" idx="11"/>
          </p:nvPr>
        </p:nvSpPr>
        <p:spPr/>
        <p:txBody>
          <a:bodyPr/>
          <a:lstStyle/>
          <a:p>
            <a:r>
              <a:rPr lang="zh-CN" altLang="en-US" dirty="0"/>
              <a:t>第 </a:t>
            </a:r>
            <a:r>
              <a:rPr lang="en-US" altLang="zh-CN" dirty="0"/>
              <a:t>5 </a:t>
            </a:r>
            <a:r>
              <a:rPr lang="zh-CN" altLang="en-US" dirty="0"/>
              <a:t>章</a:t>
            </a:r>
          </a:p>
        </p:txBody>
      </p:sp>
      <p:sp>
        <p:nvSpPr>
          <p:cNvPr id="5" name="文本占位符 4">
            <a:extLst>
              <a:ext uri="{FF2B5EF4-FFF2-40B4-BE49-F238E27FC236}">
                <a16:creationId xmlns:a16="http://schemas.microsoft.com/office/drawing/2014/main" id="{3DBCFE4F-29A6-6296-B39C-A06CDFA1E497}"/>
              </a:ext>
            </a:extLst>
          </p:cNvPr>
          <p:cNvSpPr>
            <a:spLocks noGrp="1"/>
          </p:cNvSpPr>
          <p:nvPr>
            <p:ph type="body" sz="quarter" idx="13"/>
          </p:nvPr>
        </p:nvSpPr>
        <p:spPr/>
        <p:txBody>
          <a:bodyPr/>
          <a:lstStyle/>
          <a:p>
            <a:r>
              <a:rPr lang="zh-CN" altLang="en-US" dirty="0"/>
              <a:t>进出口货物运输</a:t>
            </a:r>
          </a:p>
        </p:txBody>
      </p:sp>
    </p:spTree>
    <p:extLst>
      <p:ext uri="{BB962C8B-B14F-4D97-AF65-F5344CB8AC3E}">
        <p14:creationId xmlns:p14="http://schemas.microsoft.com/office/powerpoint/2010/main" val="293640163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1FBB8AF-F944-0702-0BF8-44172E1E230B}"/>
              </a:ext>
            </a:extLst>
          </p:cNvPr>
          <p:cNvSpPr>
            <a:spLocks noGrp="1"/>
          </p:cNvSpPr>
          <p:nvPr>
            <p:ph type="body" sz="quarter" idx="11"/>
          </p:nvPr>
        </p:nvSpPr>
        <p:spPr>
          <a:xfrm>
            <a:off x="337294" y="2048988"/>
            <a:ext cx="11275585" cy="3428439"/>
          </a:xfrm>
        </p:spPr>
        <p:txBody>
          <a:bodyPr/>
          <a:lstStyle/>
          <a:p>
            <a:r>
              <a:rPr lang="en-US" altLang="zh-CN" dirty="0"/>
              <a:t>5.1.1</a:t>
            </a:r>
            <a:r>
              <a:rPr lang="zh-CN" altLang="en-US" dirty="0"/>
              <a:t>　海洋运输</a:t>
            </a:r>
            <a:endParaRPr lang="en-US" altLang="zh-CN" dirty="0"/>
          </a:p>
          <a:p>
            <a:r>
              <a:rPr lang="en-US" altLang="zh-CN" dirty="0"/>
              <a:t>1. </a:t>
            </a:r>
            <a:r>
              <a:rPr lang="zh-CN" altLang="en-US" dirty="0"/>
              <a:t>租船运输</a:t>
            </a:r>
            <a:endParaRPr lang="en-US" altLang="zh-CN" dirty="0"/>
          </a:p>
          <a:p>
            <a:r>
              <a:rPr lang="zh-CN" altLang="en-US" dirty="0"/>
              <a:t>租船运输，又称不定期船运输，是指承租人通过租赁整艘船舶或部分舱位来运送货物的运输方式。其特点是船舶的航行时间、航线规划、停靠港口和运费标准等均由出租方与承租方在租船合同中约定。</a:t>
            </a:r>
            <a:endParaRPr lang="en-US" altLang="zh-CN" dirty="0"/>
          </a:p>
          <a:p>
            <a:r>
              <a:rPr lang="en-US" altLang="zh-CN" dirty="0"/>
              <a:t>1</a:t>
            </a:r>
            <a:r>
              <a:rPr lang="zh-CN" altLang="en-US" dirty="0"/>
              <a:t>）租船方式</a:t>
            </a:r>
            <a:endParaRPr lang="en-US" altLang="zh-CN" dirty="0"/>
          </a:p>
          <a:p>
            <a:r>
              <a:rPr lang="en-US" altLang="zh-CN" dirty="0"/>
              <a:t>2</a:t>
            </a:r>
            <a:r>
              <a:rPr lang="zh-CN" altLang="en-US" dirty="0"/>
              <a:t>）租船合同</a:t>
            </a:r>
          </a:p>
        </p:txBody>
      </p:sp>
      <p:sp>
        <p:nvSpPr>
          <p:cNvPr id="4" name="文本占位符 3">
            <a:extLst>
              <a:ext uri="{FF2B5EF4-FFF2-40B4-BE49-F238E27FC236}">
                <a16:creationId xmlns:a16="http://schemas.microsoft.com/office/drawing/2014/main" id="{FB686213-E5E5-7B8C-80D5-793C1EBB1C43}"/>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19710029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239C1-35B6-4D48-1956-661271019ED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DA01C4-8AFE-8618-39F5-BA96F8CE34E7}"/>
              </a:ext>
            </a:extLst>
          </p:cNvPr>
          <p:cNvSpPr>
            <a:spLocks noGrp="1"/>
          </p:cNvSpPr>
          <p:nvPr>
            <p:ph type="body" sz="quarter" idx="11"/>
          </p:nvPr>
        </p:nvSpPr>
        <p:spPr>
          <a:xfrm>
            <a:off x="337294" y="2291362"/>
            <a:ext cx="11275585" cy="2943691"/>
          </a:xfrm>
        </p:spPr>
        <p:txBody>
          <a:bodyPr/>
          <a:lstStyle/>
          <a:p>
            <a:r>
              <a:rPr lang="en-US" altLang="zh-CN" dirty="0"/>
              <a:t>5.1.1</a:t>
            </a:r>
            <a:r>
              <a:rPr lang="zh-CN" altLang="en-US" dirty="0"/>
              <a:t>　海洋运输</a:t>
            </a:r>
            <a:endParaRPr lang="en-US" altLang="zh-CN" dirty="0"/>
          </a:p>
          <a:p>
            <a:r>
              <a:rPr lang="en-US" altLang="zh-CN" dirty="0"/>
              <a:t>2. </a:t>
            </a:r>
            <a:r>
              <a:rPr lang="zh-CN" altLang="en-US" dirty="0"/>
              <a:t>班轮运输</a:t>
            </a:r>
            <a:endParaRPr lang="en-US" altLang="zh-CN" dirty="0"/>
          </a:p>
          <a:p>
            <a:r>
              <a:rPr lang="zh-CN" altLang="en-US" dirty="0"/>
              <a:t>班轮运输（</a:t>
            </a:r>
            <a:r>
              <a:rPr lang="en-US" altLang="zh-CN" dirty="0"/>
              <a:t>Liner Transport</a:t>
            </a:r>
            <a:r>
              <a:rPr lang="zh-CN" altLang="en-US" dirty="0"/>
              <a:t>）又称定期船运输，指航运公司按照预先公布的固定航线、船期表和运费率，在特定港口间定期运营的船舶运输服务，适合小批量货物运输。</a:t>
            </a:r>
            <a:endParaRPr lang="en-US" altLang="zh-CN" dirty="0"/>
          </a:p>
          <a:p>
            <a:r>
              <a:rPr lang="en-US" altLang="zh-CN" dirty="0"/>
              <a:t>1</a:t>
            </a:r>
            <a:r>
              <a:rPr lang="zh-CN" altLang="en-US" dirty="0"/>
              <a:t>）班轮运输的特征</a:t>
            </a:r>
            <a:endParaRPr lang="en-US" altLang="zh-CN" dirty="0"/>
          </a:p>
          <a:p>
            <a:r>
              <a:rPr lang="en-US" altLang="zh-CN" dirty="0"/>
              <a:t>2</a:t>
            </a:r>
            <a:r>
              <a:rPr lang="zh-CN" altLang="en-US" dirty="0"/>
              <a:t>）班轮运费</a:t>
            </a:r>
          </a:p>
        </p:txBody>
      </p:sp>
      <p:sp>
        <p:nvSpPr>
          <p:cNvPr id="4" name="文本占位符 3">
            <a:extLst>
              <a:ext uri="{FF2B5EF4-FFF2-40B4-BE49-F238E27FC236}">
                <a16:creationId xmlns:a16="http://schemas.microsoft.com/office/drawing/2014/main" id="{6639B757-BF92-D73A-E684-71E9EEE1B848}"/>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300149152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297F1-4F73-DA17-6087-CDC1C053ED7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4F8ADC-E053-FC60-AF28-370393215353}"/>
              </a:ext>
            </a:extLst>
          </p:cNvPr>
          <p:cNvSpPr>
            <a:spLocks noGrp="1"/>
          </p:cNvSpPr>
          <p:nvPr>
            <p:ph type="body" sz="quarter" idx="11"/>
          </p:nvPr>
        </p:nvSpPr>
        <p:spPr>
          <a:xfrm>
            <a:off x="337294" y="2776110"/>
            <a:ext cx="11275585" cy="1974195"/>
          </a:xfrm>
        </p:spPr>
        <p:txBody>
          <a:bodyPr/>
          <a:lstStyle/>
          <a:p>
            <a:r>
              <a:rPr lang="en-US" altLang="zh-CN" dirty="0"/>
              <a:t>5.1.2</a:t>
            </a:r>
            <a:r>
              <a:rPr lang="zh-CN" altLang="en-US" dirty="0"/>
              <a:t>　铁路运输</a:t>
            </a:r>
            <a:endParaRPr lang="en-US" altLang="zh-CN" dirty="0"/>
          </a:p>
          <a:p>
            <a:r>
              <a:rPr lang="en-US" altLang="zh-CN" dirty="0"/>
              <a:t>1. </a:t>
            </a:r>
            <a:r>
              <a:rPr lang="zh-CN" altLang="en-US" dirty="0"/>
              <a:t>国际铁路联运</a:t>
            </a:r>
            <a:endParaRPr lang="en-US" altLang="zh-CN" dirty="0"/>
          </a:p>
          <a:p>
            <a:r>
              <a:rPr lang="en-US" altLang="zh-CN" dirty="0"/>
              <a:t>1</a:t>
            </a:r>
            <a:r>
              <a:rPr lang="zh-CN" altLang="en-US" dirty="0"/>
              <a:t>）国际铁路联运的概念</a:t>
            </a:r>
            <a:endParaRPr lang="en-US" altLang="zh-CN" dirty="0"/>
          </a:p>
          <a:p>
            <a:r>
              <a:rPr lang="en-US" altLang="zh-CN" dirty="0"/>
              <a:t>2</a:t>
            </a:r>
            <a:r>
              <a:rPr lang="zh-CN" altLang="en-US" dirty="0"/>
              <a:t>）国际铁路联运的程序</a:t>
            </a:r>
          </a:p>
        </p:txBody>
      </p:sp>
      <p:sp>
        <p:nvSpPr>
          <p:cNvPr id="4" name="文本占位符 3">
            <a:extLst>
              <a:ext uri="{FF2B5EF4-FFF2-40B4-BE49-F238E27FC236}">
                <a16:creationId xmlns:a16="http://schemas.microsoft.com/office/drawing/2014/main" id="{5A02EE9F-5043-0596-D459-64D53CA99636}"/>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412542168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030E8-5E65-7324-A7EE-07C9F42A77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8568E8-E10C-A202-DA41-0E36364F1E2A}"/>
              </a:ext>
            </a:extLst>
          </p:cNvPr>
          <p:cNvSpPr>
            <a:spLocks noGrp="1"/>
          </p:cNvSpPr>
          <p:nvPr>
            <p:ph type="body" sz="quarter" idx="11"/>
          </p:nvPr>
        </p:nvSpPr>
        <p:spPr>
          <a:xfrm>
            <a:off x="337294" y="2048988"/>
            <a:ext cx="11275585" cy="3428439"/>
          </a:xfrm>
        </p:spPr>
        <p:txBody>
          <a:bodyPr/>
          <a:lstStyle/>
          <a:p>
            <a:r>
              <a:rPr lang="en-US" altLang="zh-CN" dirty="0"/>
              <a:t>5.1.2</a:t>
            </a:r>
            <a:r>
              <a:rPr lang="zh-CN" altLang="en-US" dirty="0"/>
              <a:t>　铁路运输</a:t>
            </a:r>
            <a:endParaRPr lang="en-US" altLang="zh-CN" dirty="0"/>
          </a:p>
          <a:p>
            <a:r>
              <a:rPr lang="en-US" altLang="zh-CN" dirty="0"/>
              <a:t>2. </a:t>
            </a:r>
            <a:r>
              <a:rPr lang="zh-CN" altLang="en-US" dirty="0"/>
              <a:t>国内铁路运输</a:t>
            </a:r>
            <a:endParaRPr lang="en-US" altLang="zh-CN" dirty="0"/>
          </a:p>
          <a:p>
            <a:r>
              <a:rPr lang="zh-CN" altLang="en-US" dirty="0"/>
              <a:t>国内铁路运输是指仅在本国境内，依据国内铁路货物运输规则办理的货物运输业务。内地与香港、澳门之间的货物贸易运输属于国内铁路运输范畴，其操作需严格遵循国内铁路货运相关规定。</a:t>
            </a:r>
            <a:endParaRPr lang="en-US" altLang="zh-CN" dirty="0"/>
          </a:p>
          <a:p>
            <a:r>
              <a:rPr lang="en-US" altLang="zh-CN" dirty="0"/>
              <a:t>1</a:t>
            </a:r>
            <a:r>
              <a:rPr lang="zh-CN" altLang="en-US" dirty="0"/>
              <a:t>）内地对香港的铁路货物运输</a:t>
            </a:r>
            <a:endParaRPr lang="en-US" altLang="zh-CN" dirty="0"/>
          </a:p>
          <a:p>
            <a:r>
              <a:rPr lang="en-US" altLang="zh-CN" dirty="0"/>
              <a:t>2</a:t>
            </a:r>
            <a:r>
              <a:rPr lang="zh-CN" altLang="en-US" dirty="0"/>
              <a:t>）内地对澳门的铁路货物运输</a:t>
            </a:r>
          </a:p>
        </p:txBody>
      </p:sp>
      <p:sp>
        <p:nvSpPr>
          <p:cNvPr id="4" name="文本占位符 3">
            <a:extLst>
              <a:ext uri="{FF2B5EF4-FFF2-40B4-BE49-F238E27FC236}">
                <a16:creationId xmlns:a16="http://schemas.microsoft.com/office/drawing/2014/main" id="{841A5565-BD19-788A-43EC-E2393DABFFA2}"/>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417701767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E9C9B-6E0C-90C0-E931-D4D37FE4730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747ED7-3C4F-5C67-4CE8-92931BC1BFEB}"/>
              </a:ext>
            </a:extLst>
          </p:cNvPr>
          <p:cNvSpPr>
            <a:spLocks noGrp="1"/>
          </p:cNvSpPr>
          <p:nvPr>
            <p:ph type="body" sz="quarter" idx="11"/>
          </p:nvPr>
        </p:nvSpPr>
        <p:spPr>
          <a:xfrm>
            <a:off x="337294" y="743407"/>
            <a:ext cx="11275585" cy="6039602"/>
          </a:xfrm>
        </p:spPr>
        <p:txBody>
          <a:bodyPr/>
          <a:lstStyle/>
          <a:p>
            <a:r>
              <a:rPr lang="en-US" altLang="zh-CN" sz="2000" dirty="0"/>
              <a:t>5.1.2</a:t>
            </a:r>
            <a:r>
              <a:rPr lang="zh-CN" altLang="en-US" sz="2000" dirty="0"/>
              <a:t>　铁路运输</a:t>
            </a:r>
            <a:endParaRPr lang="en-US" altLang="zh-CN" sz="2000" dirty="0"/>
          </a:p>
          <a:p>
            <a:r>
              <a:rPr lang="en-US" altLang="zh-CN" sz="2000" dirty="0"/>
              <a:t>3. </a:t>
            </a:r>
            <a:r>
              <a:rPr lang="zh-CN" altLang="en-US" sz="2000" dirty="0"/>
              <a:t>托运程序</a:t>
            </a:r>
            <a:endParaRPr lang="en-US" altLang="zh-CN" sz="2000" dirty="0"/>
          </a:p>
          <a:p>
            <a:r>
              <a:rPr lang="zh-CN" altLang="en-US" sz="2000" dirty="0"/>
              <a:t>从内地经铁路向港、澳运输货物的托运程序如下。</a:t>
            </a:r>
            <a:endParaRPr lang="en-US" altLang="zh-CN" sz="2000" dirty="0"/>
          </a:p>
          <a:p>
            <a:r>
              <a:rPr lang="zh-CN" altLang="en-US" sz="2000" dirty="0"/>
              <a:t>（</a:t>
            </a:r>
            <a:r>
              <a:rPr lang="en-US" altLang="zh-CN" sz="2000" dirty="0"/>
              <a:t>1</a:t>
            </a:r>
            <a:r>
              <a:rPr lang="zh-CN" altLang="en-US" sz="2000" dirty="0"/>
              <a:t>）出口企业或货运代理公司（通常为当地外运公司）向当地铁路部门办理托运手续后，由外运公司签发</a:t>
            </a:r>
            <a:r>
              <a:rPr lang="en-US" altLang="zh-CN" sz="2000" dirty="0"/>
              <a:t>《</a:t>
            </a:r>
            <a:r>
              <a:rPr lang="zh-CN" altLang="en-US" sz="2000" dirty="0"/>
              <a:t>承运货物收据</a:t>
            </a:r>
            <a:r>
              <a:rPr lang="en-US" altLang="zh-CN" sz="2000" dirty="0"/>
              <a:t>》</a:t>
            </a:r>
            <a:r>
              <a:rPr lang="zh-CN" altLang="en-US" sz="2000" dirty="0"/>
              <a:t>，该收据是出口企业向银行办理结汇的核心运输凭证。</a:t>
            </a:r>
            <a:endParaRPr lang="en-US" altLang="zh-CN" sz="2000" dirty="0"/>
          </a:p>
          <a:p>
            <a:r>
              <a:rPr lang="zh-CN" altLang="en-US" sz="2000" dirty="0"/>
              <a:t>（</a:t>
            </a:r>
            <a:r>
              <a:rPr lang="en-US" altLang="zh-CN" sz="2000" dirty="0"/>
              <a:t>2</a:t>
            </a:r>
            <a:r>
              <a:rPr lang="zh-CN" altLang="en-US" sz="2000" dirty="0"/>
              <a:t>）委托中国外运（广州）有限公司作为收货人，全权负责接货、报关、租车过轨等中转环节的操作。</a:t>
            </a:r>
            <a:endParaRPr lang="en-US" altLang="zh-CN" sz="2000" dirty="0"/>
          </a:p>
          <a:p>
            <a:r>
              <a:rPr lang="zh-CN" altLang="en-US" sz="2000" dirty="0"/>
              <a:t>（</a:t>
            </a:r>
            <a:r>
              <a:rPr lang="en-US" altLang="zh-CN" sz="2000" dirty="0"/>
              <a:t>3</a:t>
            </a:r>
            <a:r>
              <a:rPr lang="zh-CN" altLang="en-US" sz="2000" dirty="0"/>
              <a:t>）需提前将供港货物委托书、出口许可证、报关单、商检证、商业发票、装箱单等相关单证寄达中国外运（广州）有限公司。</a:t>
            </a:r>
            <a:endParaRPr lang="en-US" altLang="zh-CN" sz="2000" dirty="0"/>
          </a:p>
          <a:p>
            <a:r>
              <a:rPr lang="zh-CN" altLang="en-US" sz="2000" dirty="0"/>
              <a:t>（</a:t>
            </a:r>
            <a:r>
              <a:rPr lang="en-US" altLang="zh-CN" sz="2000" dirty="0"/>
              <a:t>4</a:t>
            </a:r>
            <a:r>
              <a:rPr lang="zh-CN" altLang="en-US" sz="2000" dirty="0"/>
              <a:t>）具备完整过轨手续的货车，由中国外运（广州）有限公司向海关申报，经审单及货车检验无误后，海关在出口货车组成单上签字放行。</a:t>
            </a:r>
            <a:endParaRPr lang="en-US" altLang="zh-CN" sz="2000" dirty="0"/>
          </a:p>
          <a:p>
            <a:r>
              <a:rPr lang="zh-CN" altLang="en-US" sz="2000" dirty="0"/>
              <a:t>（</a:t>
            </a:r>
            <a:r>
              <a:rPr lang="en-US" altLang="zh-CN" sz="2000" dirty="0"/>
              <a:t>5</a:t>
            </a:r>
            <a:r>
              <a:rPr lang="zh-CN" altLang="en-US" sz="2000" dirty="0"/>
              <a:t>）放行后的货车由铁路运至广州东站以南 </a:t>
            </a:r>
            <a:r>
              <a:rPr lang="en-US" altLang="zh-CN" sz="2000" dirty="0"/>
              <a:t>2 </a:t>
            </a:r>
            <a:r>
              <a:rPr lang="zh-CN" altLang="en-US" sz="2000" dirty="0"/>
              <a:t>千米的天河段广州站连接处，由广州站验收并办理过境托运手续。</a:t>
            </a:r>
          </a:p>
        </p:txBody>
      </p:sp>
      <p:sp>
        <p:nvSpPr>
          <p:cNvPr id="4" name="文本占位符 3">
            <a:extLst>
              <a:ext uri="{FF2B5EF4-FFF2-40B4-BE49-F238E27FC236}">
                <a16:creationId xmlns:a16="http://schemas.microsoft.com/office/drawing/2014/main" id="{65437CE5-E8A7-B3EF-12A2-2215A0FDF202}"/>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92839518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A3D96-926D-02B9-18FE-0AB830682D6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5F7EA2-6E70-05D0-C622-82C1591D6E72}"/>
              </a:ext>
            </a:extLst>
          </p:cNvPr>
          <p:cNvSpPr>
            <a:spLocks noGrp="1"/>
          </p:cNvSpPr>
          <p:nvPr>
            <p:ph type="body" sz="quarter" idx="11"/>
          </p:nvPr>
        </p:nvSpPr>
        <p:spPr>
          <a:xfrm>
            <a:off x="337294" y="2048988"/>
            <a:ext cx="11275585" cy="3428439"/>
          </a:xfrm>
        </p:spPr>
        <p:txBody>
          <a:bodyPr/>
          <a:lstStyle/>
          <a:p>
            <a:r>
              <a:rPr lang="en-US" altLang="zh-CN" dirty="0"/>
              <a:t>5.1.3</a:t>
            </a:r>
            <a:r>
              <a:rPr lang="zh-CN" altLang="en-US" dirty="0"/>
              <a:t>　航空运输</a:t>
            </a:r>
            <a:endParaRPr lang="en-US" altLang="zh-CN" dirty="0"/>
          </a:p>
          <a:p>
            <a:r>
              <a:rPr lang="en-US" altLang="zh-CN" dirty="0"/>
              <a:t>1. </a:t>
            </a:r>
            <a:r>
              <a:rPr lang="zh-CN" altLang="en-US" dirty="0"/>
              <a:t>航空货运方式</a:t>
            </a:r>
            <a:endParaRPr lang="en-US" altLang="zh-CN" dirty="0"/>
          </a:p>
          <a:p>
            <a:r>
              <a:rPr lang="zh-CN" altLang="en-US" dirty="0"/>
              <a:t>航空货运的方式很多，有班机运输、包机运输、集中托运和航空急件传送等。</a:t>
            </a:r>
            <a:endParaRPr lang="en-US" altLang="zh-CN" dirty="0"/>
          </a:p>
          <a:p>
            <a:r>
              <a:rPr lang="zh-CN" altLang="en-US" dirty="0"/>
              <a:t>（</a:t>
            </a:r>
            <a:r>
              <a:rPr lang="en-US" altLang="zh-CN" dirty="0"/>
              <a:t>1</a:t>
            </a:r>
            <a:r>
              <a:rPr lang="zh-CN" altLang="en-US" dirty="0"/>
              <a:t>）班机运输（</a:t>
            </a:r>
            <a:r>
              <a:rPr lang="en-US" altLang="zh-CN" dirty="0"/>
              <a:t>airline transport</a:t>
            </a:r>
            <a:r>
              <a:rPr lang="zh-CN" altLang="en-US" dirty="0"/>
              <a:t>）</a:t>
            </a:r>
            <a:endParaRPr lang="en-US" altLang="zh-CN" dirty="0"/>
          </a:p>
          <a:p>
            <a:r>
              <a:rPr lang="zh-CN" altLang="en-US" dirty="0"/>
              <a:t>（</a:t>
            </a:r>
            <a:r>
              <a:rPr lang="en-US" altLang="zh-CN" dirty="0"/>
              <a:t>2</a:t>
            </a:r>
            <a:r>
              <a:rPr lang="zh-CN" altLang="en-US" dirty="0"/>
              <a:t>）包机运输（</a:t>
            </a:r>
            <a:r>
              <a:rPr lang="en-US" altLang="zh-CN" dirty="0"/>
              <a:t>chartered carrier transport</a:t>
            </a:r>
            <a:r>
              <a:rPr lang="zh-CN" altLang="en-US" dirty="0"/>
              <a:t>）</a:t>
            </a:r>
            <a:endParaRPr lang="en-US" altLang="zh-CN" dirty="0"/>
          </a:p>
          <a:p>
            <a:r>
              <a:rPr lang="zh-CN" altLang="en-US" dirty="0"/>
              <a:t>（</a:t>
            </a:r>
            <a:r>
              <a:rPr lang="en-US" altLang="zh-CN" dirty="0"/>
              <a:t>3</a:t>
            </a:r>
            <a:r>
              <a:rPr lang="zh-CN" altLang="en-US" dirty="0"/>
              <a:t>）集中托运方式（</a:t>
            </a:r>
            <a:r>
              <a:rPr lang="en-US" altLang="zh-CN" dirty="0"/>
              <a:t>consolidation transport</a:t>
            </a:r>
            <a:r>
              <a:rPr lang="zh-CN" altLang="en-US" dirty="0"/>
              <a:t>）</a:t>
            </a:r>
            <a:endParaRPr lang="en-US" altLang="zh-CN" dirty="0"/>
          </a:p>
          <a:p>
            <a:r>
              <a:rPr lang="zh-CN" altLang="en-US" dirty="0"/>
              <a:t>（</a:t>
            </a:r>
            <a:r>
              <a:rPr lang="en-US" altLang="zh-CN" dirty="0"/>
              <a:t>4</a:t>
            </a:r>
            <a:r>
              <a:rPr lang="zh-CN" altLang="en-US" dirty="0"/>
              <a:t>）航空急件传送（</a:t>
            </a:r>
            <a:r>
              <a:rPr lang="en-US" altLang="zh-CN" dirty="0"/>
              <a:t>air express service</a:t>
            </a:r>
            <a:r>
              <a:rPr lang="zh-CN" altLang="en-US" dirty="0"/>
              <a:t>）</a:t>
            </a:r>
          </a:p>
        </p:txBody>
      </p:sp>
      <p:sp>
        <p:nvSpPr>
          <p:cNvPr id="4" name="文本占位符 3">
            <a:extLst>
              <a:ext uri="{FF2B5EF4-FFF2-40B4-BE49-F238E27FC236}">
                <a16:creationId xmlns:a16="http://schemas.microsoft.com/office/drawing/2014/main" id="{BB86488A-C76A-7C60-8C97-6A0EB31F0C01}"/>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5513112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A962E-F608-0FAC-53EC-2ED7948ABB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943454-E0F2-604C-A44D-7F3B74ECF706}"/>
              </a:ext>
            </a:extLst>
          </p:cNvPr>
          <p:cNvSpPr>
            <a:spLocks noGrp="1"/>
          </p:cNvSpPr>
          <p:nvPr>
            <p:ph type="body" sz="quarter" idx="11"/>
          </p:nvPr>
        </p:nvSpPr>
        <p:spPr>
          <a:xfrm>
            <a:off x="337294" y="2291362"/>
            <a:ext cx="11275585" cy="2943691"/>
          </a:xfrm>
        </p:spPr>
        <p:txBody>
          <a:bodyPr/>
          <a:lstStyle/>
          <a:p>
            <a:r>
              <a:rPr lang="en-US" altLang="zh-CN" dirty="0"/>
              <a:t>5.1.3</a:t>
            </a:r>
            <a:r>
              <a:rPr lang="zh-CN" altLang="en-US" dirty="0"/>
              <a:t>　航空运输</a:t>
            </a:r>
            <a:endParaRPr lang="en-US" altLang="zh-CN" dirty="0"/>
          </a:p>
          <a:p>
            <a:r>
              <a:rPr lang="en-US" altLang="zh-CN" dirty="0"/>
              <a:t>2. </a:t>
            </a:r>
            <a:r>
              <a:rPr lang="zh-CN" altLang="en-US" dirty="0"/>
              <a:t>航空运输的承运人</a:t>
            </a:r>
            <a:endParaRPr lang="en-US" altLang="zh-CN" dirty="0"/>
          </a:p>
          <a:p>
            <a:r>
              <a:rPr lang="zh-CN" altLang="en-US" dirty="0"/>
              <a:t>航空运输的承运人是指在航空运输过程中，实际执行运输任务并负责货物或旅客从起运地到目的地运输的实体。根据相关定义，航空承运人可以是航空运输公司，如航空公司，它们负责货物或旅客的运输，并对全程运输负责；也可以是航空货运代理公司，它们在某些情况下以航空承运人的身份签发航空运单，并对运输过程负责。</a:t>
            </a:r>
          </a:p>
        </p:txBody>
      </p:sp>
      <p:sp>
        <p:nvSpPr>
          <p:cNvPr id="4" name="文本占位符 3">
            <a:extLst>
              <a:ext uri="{FF2B5EF4-FFF2-40B4-BE49-F238E27FC236}">
                <a16:creationId xmlns:a16="http://schemas.microsoft.com/office/drawing/2014/main" id="{7B2AE638-B711-E3FC-C500-566371154F26}"/>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381784159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A8A05-2EA7-3CAF-778C-539ACFDE9E94}"/>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9ED9222-6520-97A1-AE02-47C779DF639D}"/>
              </a:ext>
            </a:extLst>
          </p:cNvPr>
          <p:cNvPicPr>
            <a:picLocks noGrp="1" noChangeAspect="1"/>
          </p:cNvPicPr>
          <p:nvPr>
            <p:ph type="pic" sz="quarter" idx="14"/>
          </p:nvPr>
        </p:nvPicPr>
        <p:blipFill rotWithShape="1">
          <a:blip r:embed="rId2"/>
          <a:srcRect l="-13754" r="-13754"/>
          <a:stretch>
            <a:fillRect/>
          </a:stretch>
        </p:blipFill>
        <p:spPr>
          <a:prstGeom prst="rect">
            <a:avLst/>
          </a:prstGeom>
        </p:spPr>
      </p:pic>
      <p:sp>
        <p:nvSpPr>
          <p:cNvPr id="4" name="文本占位符 3">
            <a:extLst>
              <a:ext uri="{FF2B5EF4-FFF2-40B4-BE49-F238E27FC236}">
                <a16:creationId xmlns:a16="http://schemas.microsoft.com/office/drawing/2014/main" id="{09DAB265-59BE-E831-6F97-A0081C043F1C}"/>
              </a:ext>
            </a:extLst>
          </p:cNvPr>
          <p:cNvSpPr>
            <a:spLocks noGrp="1"/>
          </p:cNvSpPr>
          <p:nvPr>
            <p:ph type="body" sz="quarter" idx="10"/>
          </p:nvPr>
        </p:nvSpPr>
        <p:spPr/>
        <p:txBody>
          <a:bodyPr/>
          <a:lstStyle/>
          <a:p>
            <a:r>
              <a:rPr lang="en-US" altLang="zh-CN" dirty="0"/>
              <a:t>5.1 </a:t>
            </a:r>
            <a:r>
              <a:rPr lang="zh-CN" altLang="en-US" dirty="0"/>
              <a:t>运输方式</a:t>
            </a:r>
          </a:p>
        </p:txBody>
      </p:sp>
      <p:sp>
        <p:nvSpPr>
          <p:cNvPr id="5" name="文本占位符 4">
            <a:extLst>
              <a:ext uri="{FF2B5EF4-FFF2-40B4-BE49-F238E27FC236}">
                <a16:creationId xmlns:a16="http://schemas.microsoft.com/office/drawing/2014/main" id="{77AD6C24-C43E-50F1-5DEA-0EAF6188C0C1}"/>
              </a:ext>
            </a:extLst>
          </p:cNvPr>
          <p:cNvSpPr>
            <a:spLocks noGrp="1"/>
          </p:cNvSpPr>
          <p:nvPr>
            <p:ph type="body" sz="quarter" idx="11"/>
          </p:nvPr>
        </p:nvSpPr>
        <p:spPr>
          <a:xfrm>
            <a:off x="337295" y="1321866"/>
            <a:ext cx="5337642" cy="4882683"/>
          </a:xfrm>
        </p:spPr>
        <p:txBody>
          <a:bodyPr/>
          <a:lstStyle/>
          <a:p>
            <a:r>
              <a:rPr lang="en-US" altLang="zh-CN" sz="2100" dirty="0"/>
              <a:t>5.1.3</a:t>
            </a:r>
            <a:r>
              <a:rPr lang="zh-CN" altLang="en-US" sz="2100" dirty="0"/>
              <a:t>　航空运输</a:t>
            </a:r>
            <a:endParaRPr lang="en-US" altLang="zh-CN" sz="2100" dirty="0"/>
          </a:p>
          <a:p>
            <a:r>
              <a:rPr lang="en-US" altLang="zh-CN" sz="2100" dirty="0"/>
              <a:t>3. </a:t>
            </a:r>
            <a:r>
              <a:rPr lang="zh-CN" altLang="en-US" sz="2100" dirty="0"/>
              <a:t>航空货运代理办理出口货物的程序</a:t>
            </a:r>
            <a:endParaRPr lang="en-US" altLang="zh-CN" sz="2100" dirty="0"/>
          </a:p>
          <a:p>
            <a:r>
              <a:rPr lang="zh-CN" altLang="en-US" sz="2100" dirty="0"/>
              <a:t>（</a:t>
            </a:r>
            <a:r>
              <a:rPr lang="en-US" altLang="zh-CN" sz="2100" dirty="0"/>
              <a:t>1</a:t>
            </a:r>
            <a:r>
              <a:rPr lang="zh-CN" altLang="en-US" sz="2100" dirty="0"/>
              <a:t>）委托手续与托运书提供。</a:t>
            </a:r>
            <a:endParaRPr lang="en-US" altLang="zh-CN" sz="2100" dirty="0"/>
          </a:p>
          <a:p>
            <a:r>
              <a:rPr lang="zh-CN" altLang="en-US" sz="2100" dirty="0"/>
              <a:t>（</a:t>
            </a:r>
            <a:r>
              <a:rPr lang="en-US" altLang="zh-CN" sz="2100" dirty="0"/>
              <a:t>2</a:t>
            </a:r>
            <a:r>
              <a:rPr lang="zh-CN" altLang="en-US" sz="2100" dirty="0"/>
              <a:t>）订舱手续办理与通知。</a:t>
            </a:r>
            <a:endParaRPr lang="en-US" altLang="zh-CN" sz="2100" dirty="0"/>
          </a:p>
          <a:p>
            <a:r>
              <a:rPr lang="zh-CN" altLang="en-US" sz="2100" dirty="0"/>
              <a:t>（</a:t>
            </a:r>
            <a:r>
              <a:rPr lang="en-US" altLang="zh-CN" sz="2100" dirty="0"/>
              <a:t>3</a:t>
            </a:r>
            <a:r>
              <a:rPr lang="zh-CN" altLang="en-US" sz="2100" dirty="0"/>
              <a:t>）提交货物及单证。</a:t>
            </a:r>
            <a:endParaRPr lang="en-US" altLang="zh-CN" sz="2100" dirty="0"/>
          </a:p>
          <a:p>
            <a:r>
              <a:rPr lang="zh-CN" altLang="en-US" sz="2100" dirty="0"/>
              <a:t>（</a:t>
            </a:r>
            <a:r>
              <a:rPr lang="en-US" altLang="zh-CN" sz="2100" dirty="0"/>
              <a:t>4</a:t>
            </a:r>
            <a:r>
              <a:rPr lang="zh-CN" altLang="en-US" sz="2100" dirty="0"/>
              <a:t>）货物接收与查验。</a:t>
            </a:r>
            <a:endParaRPr lang="en-US" altLang="zh-CN" sz="2100" dirty="0"/>
          </a:p>
          <a:p>
            <a:r>
              <a:rPr lang="zh-CN" altLang="en-US" sz="2100" dirty="0"/>
              <a:t>（</a:t>
            </a:r>
            <a:r>
              <a:rPr lang="en-US" altLang="zh-CN" sz="2100" dirty="0"/>
              <a:t>5</a:t>
            </a:r>
            <a:r>
              <a:rPr lang="zh-CN" altLang="en-US" sz="2100" dirty="0"/>
              <a:t>）制作交货清单与交货。</a:t>
            </a:r>
            <a:endParaRPr lang="en-US" altLang="zh-CN" sz="2100" dirty="0"/>
          </a:p>
          <a:p>
            <a:r>
              <a:rPr lang="zh-CN" altLang="en-US" sz="2100" dirty="0"/>
              <a:t>（</a:t>
            </a:r>
            <a:r>
              <a:rPr lang="en-US" altLang="zh-CN" sz="2100" dirty="0"/>
              <a:t>6</a:t>
            </a:r>
            <a:r>
              <a:rPr lang="zh-CN" altLang="en-US" sz="2100" dirty="0"/>
              <a:t>）报关与放行。</a:t>
            </a:r>
            <a:endParaRPr lang="en-US" altLang="zh-CN" sz="2100" dirty="0"/>
          </a:p>
          <a:p>
            <a:r>
              <a:rPr lang="zh-CN" altLang="en-US" sz="2100" dirty="0"/>
              <a:t>（</a:t>
            </a:r>
            <a:r>
              <a:rPr lang="en-US" altLang="zh-CN" sz="2100" dirty="0"/>
              <a:t>7</a:t>
            </a:r>
            <a:r>
              <a:rPr lang="zh-CN" altLang="en-US" sz="2100" dirty="0"/>
              <a:t>）结汇运输单据。</a:t>
            </a:r>
            <a:endParaRPr lang="en-US" altLang="zh-CN" sz="2100" dirty="0"/>
          </a:p>
          <a:p>
            <a:r>
              <a:rPr lang="zh-CN" altLang="en-US" sz="2100" dirty="0"/>
              <a:t>（</a:t>
            </a:r>
            <a:r>
              <a:rPr lang="en-US" altLang="zh-CN" sz="2100" dirty="0"/>
              <a:t>8</a:t>
            </a:r>
            <a:r>
              <a:rPr lang="zh-CN" altLang="en-US" sz="2100" dirty="0"/>
              <a:t>）到货通知与提货。</a:t>
            </a:r>
          </a:p>
        </p:txBody>
      </p:sp>
    </p:spTree>
    <p:extLst>
      <p:ext uri="{BB962C8B-B14F-4D97-AF65-F5344CB8AC3E}">
        <p14:creationId xmlns:p14="http://schemas.microsoft.com/office/powerpoint/2010/main" val="3425871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5DAF2-9C40-95D0-B177-15BA37D782E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4E43305-E6DA-4467-2BE7-1979B98A232E}"/>
              </a:ext>
            </a:extLst>
          </p:cNvPr>
          <p:cNvSpPr>
            <a:spLocks noGrp="1"/>
          </p:cNvSpPr>
          <p:nvPr>
            <p:ph type="body" sz="quarter" idx="11"/>
          </p:nvPr>
        </p:nvSpPr>
        <p:spPr>
          <a:xfrm>
            <a:off x="337294" y="2223464"/>
            <a:ext cx="11275585" cy="3079497"/>
          </a:xfrm>
        </p:spPr>
        <p:txBody>
          <a:bodyPr/>
          <a:lstStyle/>
          <a:p>
            <a:r>
              <a:rPr lang="en-US" altLang="zh-CN" dirty="0"/>
              <a:t>1.1.3</a:t>
            </a:r>
            <a:r>
              <a:rPr lang="zh-CN" altLang="en-US" dirty="0"/>
              <a:t>　国际贸易的发展</a:t>
            </a:r>
            <a:endParaRPr lang="en-US" altLang="zh-CN" dirty="0"/>
          </a:p>
          <a:p>
            <a:r>
              <a:rPr lang="en-US" altLang="zh-CN" dirty="0"/>
              <a:t>5. </a:t>
            </a:r>
            <a:r>
              <a:rPr lang="zh-CN" altLang="en-US" dirty="0"/>
              <a:t>第二次世界大战后的国际贸易</a:t>
            </a:r>
            <a:endParaRPr lang="en-US" altLang="zh-CN" dirty="0"/>
          </a:p>
          <a:p>
            <a:r>
              <a:rPr lang="zh-CN" altLang="en-US" dirty="0"/>
              <a:t>二战后，国际贸易在全球化推动下迅速发展，但也呈现阶段性波动。</a:t>
            </a:r>
            <a:r>
              <a:rPr lang="en-US" altLang="zh-CN" dirty="0"/>
              <a:t>1948—1973 </a:t>
            </a:r>
            <a:r>
              <a:rPr lang="zh-CN" altLang="en-US" dirty="0"/>
              <a:t>年，世界出口贸易量年均增长 </a:t>
            </a:r>
            <a:r>
              <a:rPr lang="en-US" altLang="zh-CN" dirty="0"/>
              <a:t>7.8%</a:t>
            </a:r>
            <a:r>
              <a:rPr lang="zh-CN" altLang="en-US" dirty="0"/>
              <a:t>，远超战前水平，但 </a:t>
            </a:r>
            <a:r>
              <a:rPr lang="en-US" altLang="zh-CN" dirty="0"/>
              <a:t>1973 </a:t>
            </a:r>
            <a:r>
              <a:rPr lang="zh-CN" altLang="en-US" dirty="0"/>
              <a:t>年后增速放缓，受经济危机、金融危机等因素影响，贸易增长时有起伏。</a:t>
            </a:r>
            <a:r>
              <a:rPr lang="en-US" altLang="zh-CN" dirty="0"/>
              <a:t>21 </a:t>
            </a:r>
            <a:r>
              <a:rPr lang="zh-CN" altLang="en-US" dirty="0"/>
              <a:t>世纪以来，贸易恢复增长，但增速总体低于</a:t>
            </a:r>
            <a:r>
              <a:rPr lang="en-US" altLang="zh-CN" dirty="0"/>
              <a:t>20 </a:t>
            </a:r>
            <a:r>
              <a:rPr lang="zh-CN" altLang="en-US" dirty="0"/>
              <a:t>世纪末的水平。</a:t>
            </a:r>
          </a:p>
        </p:txBody>
      </p:sp>
      <p:sp>
        <p:nvSpPr>
          <p:cNvPr id="6" name="文本占位符 5">
            <a:extLst>
              <a:ext uri="{FF2B5EF4-FFF2-40B4-BE49-F238E27FC236}">
                <a16:creationId xmlns:a16="http://schemas.microsoft.com/office/drawing/2014/main" id="{355CA073-F790-D633-2D1C-C80CFB1EA933}"/>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162088953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EB52F-FDF8-03F0-E0A0-030FD0A6AE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5EA50E-4070-6664-CB8F-FA79D039EB40}"/>
              </a:ext>
            </a:extLst>
          </p:cNvPr>
          <p:cNvSpPr>
            <a:spLocks noGrp="1"/>
          </p:cNvSpPr>
          <p:nvPr>
            <p:ph type="body" sz="quarter" idx="11"/>
          </p:nvPr>
        </p:nvSpPr>
        <p:spPr>
          <a:xfrm>
            <a:off x="337294" y="2776110"/>
            <a:ext cx="11275585" cy="1974195"/>
          </a:xfrm>
        </p:spPr>
        <p:txBody>
          <a:bodyPr/>
          <a:lstStyle/>
          <a:p>
            <a:r>
              <a:rPr lang="en-US" altLang="zh-CN" dirty="0"/>
              <a:t>5.1.4</a:t>
            </a:r>
            <a:r>
              <a:rPr lang="zh-CN" altLang="en-US" dirty="0"/>
              <a:t>　公路、内河、邮政和管道运输</a:t>
            </a:r>
            <a:endParaRPr lang="en-US" altLang="zh-CN" dirty="0"/>
          </a:p>
          <a:p>
            <a:r>
              <a:rPr lang="en-US" altLang="zh-CN" dirty="0"/>
              <a:t>1. </a:t>
            </a:r>
            <a:r>
              <a:rPr lang="zh-CN" altLang="en-US" dirty="0"/>
              <a:t>公路运输</a:t>
            </a:r>
            <a:endParaRPr lang="en-US" altLang="zh-CN" dirty="0"/>
          </a:p>
          <a:p>
            <a:r>
              <a:rPr lang="zh-CN" altLang="en-US" dirty="0"/>
              <a:t>公路运输（</a:t>
            </a:r>
            <a:r>
              <a:rPr lang="en-US" altLang="zh-CN" dirty="0"/>
              <a:t>road transport</a:t>
            </a:r>
            <a:r>
              <a:rPr lang="zh-CN" altLang="en-US" dirty="0"/>
              <a:t>）作为现代化物流体系的重要组成部分，承担着车站、港口及机场进出口货物的集散功能。</a:t>
            </a:r>
          </a:p>
        </p:txBody>
      </p:sp>
      <p:sp>
        <p:nvSpPr>
          <p:cNvPr id="4" name="文本占位符 3">
            <a:extLst>
              <a:ext uri="{FF2B5EF4-FFF2-40B4-BE49-F238E27FC236}">
                <a16:creationId xmlns:a16="http://schemas.microsoft.com/office/drawing/2014/main" id="{D28B8AE9-A7F0-49AC-71EB-9993903336D8}"/>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158917124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49C3F-9605-1BD9-D0C2-F47E4AC343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ED8ED5-4225-D9AD-69B4-4661F0B0BC44}"/>
              </a:ext>
            </a:extLst>
          </p:cNvPr>
          <p:cNvSpPr>
            <a:spLocks noGrp="1"/>
          </p:cNvSpPr>
          <p:nvPr>
            <p:ph type="body" sz="quarter" idx="11"/>
          </p:nvPr>
        </p:nvSpPr>
        <p:spPr>
          <a:xfrm>
            <a:off x="337294" y="2776110"/>
            <a:ext cx="11275585" cy="1974195"/>
          </a:xfrm>
        </p:spPr>
        <p:txBody>
          <a:bodyPr/>
          <a:lstStyle/>
          <a:p>
            <a:r>
              <a:rPr lang="en-US" altLang="zh-CN" dirty="0"/>
              <a:t>5.1.4</a:t>
            </a:r>
            <a:r>
              <a:rPr lang="zh-CN" altLang="en-US" dirty="0"/>
              <a:t>　公路、内河、邮政和管道运输</a:t>
            </a:r>
            <a:endParaRPr lang="en-US" altLang="zh-CN" dirty="0"/>
          </a:p>
          <a:p>
            <a:r>
              <a:rPr lang="en-US" altLang="zh-CN" dirty="0"/>
              <a:t>2. </a:t>
            </a:r>
            <a:r>
              <a:rPr lang="zh-CN" altLang="en-US" dirty="0"/>
              <a:t>内河运输</a:t>
            </a:r>
            <a:endParaRPr lang="en-US" altLang="zh-CN" dirty="0"/>
          </a:p>
          <a:p>
            <a:r>
              <a:rPr lang="zh-CN" altLang="en-US" dirty="0"/>
              <a:t>内河运输（</a:t>
            </a:r>
            <a:r>
              <a:rPr lang="en-US" altLang="zh-CN" dirty="0"/>
              <a:t>inland water transport</a:t>
            </a:r>
            <a:r>
              <a:rPr lang="zh-CN" altLang="en-US" dirty="0"/>
              <a:t>）是指使用船舶通过河流、湖泊、运河等天然或人工水道，运送货物和旅客的一种运输方式。</a:t>
            </a:r>
          </a:p>
        </p:txBody>
      </p:sp>
      <p:sp>
        <p:nvSpPr>
          <p:cNvPr id="4" name="文本占位符 3">
            <a:extLst>
              <a:ext uri="{FF2B5EF4-FFF2-40B4-BE49-F238E27FC236}">
                <a16:creationId xmlns:a16="http://schemas.microsoft.com/office/drawing/2014/main" id="{31516BFB-0BF5-D899-AA5F-A62243790182}"/>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345345770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8F165-6B6B-2912-17DD-50B9C16096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459E801-24A4-F18B-BDFB-0CA4A0EC5D23}"/>
              </a:ext>
            </a:extLst>
          </p:cNvPr>
          <p:cNvSpPr>
            <a:spLocks noGrp="1"/>
          </p:cNvSpPr>
          <p:nvPr>
            <p:ph type="body" sz="quarter" idx="11"/>
          </p:nvPr>
        </p:nvSpPr>
        <p:spPr>
          <a:xfrm>
            <a:off x="337294" y="2776110"/>
            <a:ext cx="11275585" cy="1974195"/>
          </a:xfrm>
        </p:spPr>
        <p:txBody>
          <a:bodyPr/>
          <a:lstStyle/>
          <a:p>
            <a:r>
              <a:rPr lang="en-US" altLang="zh-CN" dirty="0"/>
              <a:t>5.1.4</a:t>
            </a:r>
            <a:r>
              <a:rPr lang="zh-CN" altLang="en-US" dirty="0"/>
              <a:t>　公路、内河、邮政和管道运输</a:t>
            </a:r>
            <a:endParaRPr lang="en-US" altLang="zh-CN" dirty="0"/>
          </a:p>
          <a:p>
            <a:r>
              <a:rPr lang="en-US" altLang="zh-CN" dirty="0"/>
              <a:t>2. </a:t>
            </a:r>
            <a:r>
              <a:rPr lang="zh-CN" altLang="en-US" dirty="0"/>
              <a:t>内河运输</a:t>
            </a:r>
            <a:endParaRPr lang="en-US" altLang="zh-CN" dirty="0"/>
          </a:p>
          <a:p>
            <a:r>
              <a:rPr lang="zh-CN" altLang="en-US" dirty="0"/>
              <a:t>内河运输（</a:t>
            </a:r>
            <a:r>
              <a:rPr lang="en-US" altLang="zh-CN" dirty="0"/>
              <a:t>inland water transport</a:t>
            </a:r>
            <a:r>
              <a:rPr lang="zh-CN" altLang="en-US" dirty="0"/>
              <a:t>）是指使用船舶通过河流、湖泊、运河等天然或人工水道，运送货物和旅客的一种运输方式。</a:t>
            </a:r>
          </a:p>
        </p:txBody>
      </p:sp>
      <p:sp>
        <p:nvSpPr>
          <p:cNvPr id="4" name="文本占位符 3">
            <a:extLst>
              <a:ext uri="{FF2B5EF4-FFF2-40B4-BE49-F238E27FC236}">
                <a16:creationId xmlns:a16="http://schemas.microsoft.com/office/drawing/2014/main" id="{D18E74AF-6BE1-71A6-7B21-C782C7642C8B}"/>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120481462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9A83F-D646-D0D1-4701-2DE0079BDE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AEFBF7-0F4F-6BCD-14DA-A609A2D2856E}"/>
              </a:ext>
            </a:extLst>
          </p:cNvPr>
          <p:cNvSpPr>
            <a:spLocks noGrp="1"/>
          </p:cNvSpPr>
          <p:nvPr>
            <p:ph type="body" sz="quarter" idx="11"/>
          </p:nvPr>
        </p:nvSpPr>
        <p:spPr>
          <a:xfrm>
            <a:off x="337294" y="2776110"/>
            <a:ext cx="11275585" cy="1974195"/>
          </a:xfrm>
        </p:spPr>
        <p:txBody>
          <a:bodyPr/>
          <a:lstStyle/>
          <a:p>
            <a:r>
              <a:rPr lang="en-US" altLang="zh-CN" dirty="0"/>
              <a:t>5.1.4</a:t>
            </a:r>
            <a:r>
              <a:rPr lang="zh-CN" altLang="en-US" dirty="0"/>
              <a:t>　公路、内河、邮政和管道运输</a:t>
            </a:r>
            <a:endParaRPr lang="en-US" altLang="zh-CN" dirty="0"/>
          </a:p>
          <a:p>
            <a:r>
              <a:rPr lang="en-US" altLang="zh-CN" dirty="0"/>
              <a:t>3. </a:t>
            </a:r>
            <a:r>
              <a:rPr lang="zh-CN" altLang="en-US" dirty="0"/>
              <a:t>邮政运输</a:t>
            </a:r>
            <a:endParaRPr lang="en-US" altLang="zh-CN" dirty="0"/>
          </a:p>
          <a:p>
            <a:r>
              <a:rPr lang="zh-CN" altLang="en-US" dirty="0"/>
              <a:t>邮政运输（</a:t>
            </a:r>
            <a:r>
              <a:rPr lang="en-US" altLang="zh-CN" dirty="0"/>
              <a:t>parcel post transport</a:t>
            </a:r>
            <a:r>
              <a:rPr lang="zh-CN" altLang="en-US" dirty="0"/>
              <a:t>）作为国际贸易中一种基础性物流方式，凭借其广泛的覆盖范围和便捷的操作流程，成为连接全球商业活动的重要纽带。</a:t>
            </a:r>
          </a:p>
        </p:txBody>
      </p:sp>
      <p:sp>
        <p:nvSpPr>
          <p:cNvPr id="4" name="文本占位符 3">
            <a:extLst>
              <a:ext uri="{FF2B5EF4-FFF2-40B4-BE49-F238E27FC236}">
                <a16:creationId xmlns:a16="http://schemas.microsoft.com/office/drawing/2014/main" id="{CFECBB99-75DB-0709-CB83-F80227BB5252}"/>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196313131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C3544-9694-2132-EF43-F37A6B41BA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19AA846-A6E9-BE23-1347-2CA055B00EBB}"/>
              </a:ext>
            </a:extLst>
          </p:cNvPr>
          <p:cNvSpPr>
            <a:spLocks noGrp="1"/>
          </p:cNvSpPr>
          <p:nvPr>
            <p:ph type="body" sz="quarter" idx="11"/>
          </p:nvPr>
        </p:nvSpPr>
        <p:spPr>
          <a:xfrm>
            <a:off x="337294" y="2776110"/>
            <a:ext cx="11275585" cy="1974195"/>
          </a:xfrm>
        </p:spPr>
        <p:txBody>
          <a:bodyPr/>
          <a:lstStyle/>
          <a:p>
            <a:r>
              <a:rPr lang="en-US" altLang="zh-CN" dirty="0"/>
              <a:t>5.1.4</a:t>
            </a:r>
            <a:r>
              <a:rPr lang="zh-CN" altLang="en-US" dirty="0"/>
              <a:t>　公路、内河、邮政和管道运输</a:t>
            </a:r>
            <a:endParaRPr lang="en-US" altLang="zh-CN" dirty="0"/>
          </a:p>
          <a:p>
            <a:r>
              <a:rPr lang="en-US" altLang="zh-CN" dirty="0"/>
              <a:t>4. </a:t>
            </a:r>
            <a:r>
              <a:rPr lang="zh-CN" altLang="en-US" dirty="0"/>
              <a:t>管道运输</a:t>
            </a:r>
            <a:endParaRPr lang="en-US" altLang="zh-CN" dirty="0"/>
          </a:p>
          <a:p>
            <a:r>
              <a:rPr lang="zh-CN" altLang="en-US" dirty="0"/>
              <a:t>管道运输（</a:t>
            </a:r>
            <a:r>
              <a:rPr lang="en-US" altLang="zh-CN" dirty="0"/>
              <a:t>pipeline transport</a:t>
            </a:r>
            <a:r>
              <a:rPr lang="zh-CN" altLang="en-US" dirty="0"/>
              <a:t>）是一种高度专业化的运输方式，主要用于液体和气体货物的连续输送，如石油、天然气、化工原料等。</a:t>
            </a:r>
          </a:p>
        </p:txBody>
      </p:sp>
      <p:sp>
        <p:nvSpPr>
          <p:cNvPr id="4" name="文本占位符 3">
            <a:extLst>
              <a:ext uri="{FF2B5EF4-FFF2-40B4-BE49-F238E27FC236}">
                <a16:creationId xmlns:a16="http://schemas.microsoft.com/office/drawing/2014/main" id="{83A8D65C-F2CC-D366-6B93-C51133DCF55A}"/>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21278732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0B3B-2561-40E2-B022-997E9BFA8D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B9BE8F-2BE7-4DD7-8FDD-924EF3157266}"/>
              </a:ext>
            </a:extLst>
          </p:cNvPr>
          <p:cNvSpPr>
            <a:spLocks noGrp="1"/>
          </p:cNvSpPr>
          <p:nvPr>
            <p:ph type="body" sz="quarter" idx="11"/>
          </p:nvPr>
        </p:nvSpPr>
        <p:spPr>
          <a:xfrm>
            <a:off x="337294" y="1806614"/>
            <a:ext cx="11275585" cy="3913187"/>
          </a:xfrm>
        </p:spPr>
        <p:txBody>
          <a:bodyPr/>
          <a:lstStyle/>
          <a:p>
            <a:r>
              <a:rPr lang="en-US" altLang="zh-CN" dirty="0"/>
              <a:t>5.1.5</a:t>
            </a:r>
            <a:r>
              <a:rPr lang="zh-CN" altLang="en-US" dirty="0"/>
              <a:t>　集装箱运输、国际多式联运和大陆桥运输</a:t>
            </a:r>
            <a:endParaRPr lang="en-US" altLang="zh-CN" dirty="0"/>
          </a:p>
          <a:p>
            <a:r>
              <a:rPr lang="en-US" altLang="zh-CN" dirty="0"/>
              <a:t>1. </a:t>
            </a:r>
            <a:r>
              <a:rPr lang="zh-CN" altLang="en-US" dirty="0"/>
              <a:t>集装箱运输</a:t>
            </a:r>
            <a:endParaRPr lang="en-US" altLang="zh-CN" dirty="0"/>
          </a:p>
          <a:p>
            <a:r>
              <a:rPr lang="zh-CN" altLang="en-US" dirty="0"/>
              <a:t>集装箱运输（</a:t>
            </a:r>
            <a:r>
              <a:rPr lang="en-US" altLang="zh-CN" dirty="0"/>
              <a:t>container transport</a:t>
            </a:r>
            <a:r>
              <a:rPr lang="zh-CN" altLang="en-US" dirty="0"/>
              <a:t>）是一种以标准化集装箱为载体，通过机械化装卸和多种运输工具协作，实现货物高效流通的现代化运输方式。其核心优势体现在：通过机械化作业大幅提升货物装卸效率与港口吞吐量，缩短船舶停留时间以加速周转；标准化容器显著降低货损货差率，减少包装材料消耗；整合运输环节，简化货运流程，降低运杂费用与整体营运成本。作为运输领域的革命性创新，集装箱运输的普及不仅重构了全球物流网络，更通过提升运输效率与可靠性，深刻影响了国际贸易的地理格局与交易模式，成为全球化供应链的核心基础设施。</a:t>
            </a:r>
          </a:p>
        </p:txBody>
      </p:sp>
      <p:sp>
        <p:nvSpPr>
          <p:cNvPr id="4" name="文本占位符 3">
            <a:extLst>
              <a:ext uri="{FF2B5EF4-FFF2-40B4-BE49-F238E27FC236}">
                <a16:creationId xmlns:a16="http://schemas.microsoft.com/office/drawing/2014/main" id="{03CF9941-1525-2B6C-8313-1EABC64E04A6}"/>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384328092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1468F-F2BD-4DCD-1F7A-8DAF760153A4}"/>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A9FBAEA2-EE2B-754F-4AE2-BD1AB1A7D483}"/>
              </a:ext>
            </a:extLst>
          </p:cNvPr>
          <p:cNvPicPr>
            <a:picLocks noGrp="1" noChangeAspect="1"/>
          </p:cNvPicPr>
          <p:nvPr>
            <p:ph type="pic" sz="quarter" idx="14"/>
          </p:nvPr>
        </p:nvPicPr>
        <p:blipFill rotWithShape="1">
          <a:blip r:embed="rId2"/>
          <a:srcRect t="-1791" b="-1791"/>
          <a:stretch>
            <a:fillRect/>
          </a:stretch>
        </p:blipFill>
        <p:spPr>
          <a:prstGeom prst="rect">
            <a:avLst/>
          </a:prstGeom>
        </p:spPr>
      </p:pic>
      <p:sp>
        <p:nvSpPr>
          <p:cNvPr id="4" name="文本占位符 3">
            <a:extLst>
              <a:ext uri="{FF2B5EF4-FFF2-40B4-BE49-F238E27FC236}">
                <a16:creationId xmlns:a16="http://schemas.microsoft.com/office/drawing/2014/main" id="{A46B5604-6839-9256-DE7D-2872A00CB617}"/>
              </a:ext>
            </a:extLst>
          </p:cNvPr>
          <p:cNvSpPr>
            <a:spLocks noGrp="1"/>
          </p:cNvSpPr>
          <p:nvPr>
            <p:ph type="body" sz="quarter" idx="10"/>
          </p:nvPr>
        </p:nvSpPr>
        <p:spPr/>
        <p:txBody>
          <a:bodyPr/>
          <a:lstStyle/>
          <a:p>
            <a:r>
              <a:rPr lang="en-US" altLang="zh-CN" dirty="0"/>
              <a:t>5.1 </a:t>
            </a:r>
            <a:r>
              <a:rPr lang="zh-CN" altLang="en-US" dirty="0"/>
              <a:t>运输方式</a:t>
            </a:r>
          </a:p>
        </p:txBody>
      </p:sp>
      <p:sp>
        <p:nvSpPr>
          <p:cNvPr id="5" name="文本占位符 4">
            <a:extLst>
              <a:ext uri="{FF2B5EF4-FFF2-40B4-BE49-F238E27FC236}">
                <a16:creationId xmlns:a16="http://schemas.microsoft.com/office/drawing/2014/main" id="{368FDD80-72B2-C267-ED27-EAD012452155}"/>
              </a:ext>
            </a:extLst>
          </p:cNvPr>
          <p:cNvSpPr>
            <a:spLocks noGrp="1"/>
          </p:cNvSpPr>
          <p:nvPr>
            <p:ph type="body" sz="quarter" idx="11"/>
          </p:nvPr>
        </p:nvSpPr>
        <p:spPr>
          <a:xfrm>
            <a:off x="337295" y="1969543"/>
            <a:ext cx="5337642" cy="3587329"/>
          </a:xfrm>
        </p:spPr>
        <p:txBody>
          <a:bodyPr/>
          <a:lstStyle/>
          <a:p>
            <a:r>
              <a:rPr lang="en-US" altLang="zh-CN" dirty="0"/>
              <a:t>5.1.5</a:t>
            </a:r>
            <a:r>
              <a:rPr lang="zh-CN" altLang="en-US" dirty="0"/>
              <a:t>　集装箱运输、国际多式联运和大陆桥运输</a:t>
            </a:r>
            <a:endParaRPr lang="en-US" altLang="zh-CN" dirty="0"/>
          </a:p>
          <a:p>
            <a:r>
              <a:rPr lang="en-US" altLang="zh-CN" dirty="0"/>
              <a:t>1. </a:t>
            </a:r>
            <a:r>
              <a:rPr lang="zh-CN" altLang="en-US" dirty="0"/>
              <a:t>集装箱运输</a:t>
            </a:r>
            <a:endParaRPr lang="en-US" altLang="zh-CN" dirty="0"/>
          </a:p>
          <a:p>
            <a:r>
              <a:rPr lang="en-US" altLang="zh-CN" dirty="0"/>
              <a:t>1</a:t>
            </a:r>
            <a:r>
              <a:rPr lang="zh-CN" altLang="en-US" dirty="0"/>
              <a:t>）集装箱的装箱方式</a:t>
            </a:r>
            <a:endParaRPr lang="en-US" altLang="zh-CN" dirty="0"/>
          </a:p>
          <a:p>
            <a:r>
              <a:rPr lang="en-US" altLang="zh-CN" dirty="0"/>
              <a:t>2</a:t>
            </a:r>
            <a:r>
              <a:rPr lang="zh-CN" altLang="en-US" dirty="0"/>
              <a:t>）集装箱存放机构</a:t>
            </a:r>
            <a:endParaRPr lang="en-US" altLang="zh-CN" dirty="0"/>
          </a:p>
          <a:p>
            <a:r>
              <a:rPr lang="en-US" altLang="zh-CN" dirty="0"/>
              <a:t>3</a:t>
            </a:r>
            <a:r>
              <a:rPr lang="zh-CN" altLang="en-US" dirty="0"/>
              <a:t>）装箱运输的海运运费</a:t>
            </a:r>
            <a:endParaRPr lang="en-US" altLang="zh-CN" dirty="0"/>
          </a:p>
          <a:p>
            <a:r>
              <a:rPr lang="en-US" altLang="zh-CN" dirty="0"/>
              <a:t>4</a:t>
            </a:r>
            <a:r>
              <a:rPr lang="zh-CN" altLang="en-US" dirty="0"/>
              <a:t>）集装箱运输的出口程序</a:t>
            </a:r>
          </a:p>
        </p:txBody>
      </p:sp>
    </p:spTree>
    <p:extLst>
      <p:ext uri="{BB962C8B-B14F-4D97-AF65-F5344CB8AC3E}">
        <p14:creationId xmlns:p14="http://schemas.microsoft.com/office/powerpoint/2010/main" val="369875401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2FD04-D268-DE7B-23F2-2DA6EFDD892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6804A39-5DA2-5723-BEC3-C18F77DBED50}"/>
              </a:ext>
            </a:extLst>
          </p:cNvPr>
          <p:cNvSpPr>
            <a:spLocks noGrp="1"/>
          </p:cNvSpPr>
          <p:nvPr>
            <p:ph type="body" sz="quarter" idx="10"/>
          </p:nvPr>
        </p:nvSpPr>
        <p:spPr/>
        <p:txBody>
          <a:bodyPr/>
          <a:lstStyle/>
          <a:p>
            <a:r>
              <a:rPr lang="en-US" altLang="zh-CN" dirty="0"/>
              <a:t>5.1 </a:t>
            </a:r>
            <a:r>
              <a:rPr lang="zh-CN" altLang="en-US" dirty="0"/>
              <a:t>运输方式</a:t>
            </a:r>
          </a:p>
        </p:txBody>
      </p:sp>
      <p:sp>
        <p:nvSpPr>
          <p:cNvPr id="5" name="文本占位符 4">
            <a:extLst>
              <a:ext uri="{FF2B5EF4-FFF2-40B4-BE49-F238E27FC236}">
                <a16:creationId xmlns:a16="http://schemas.microsoft.com/office/drawing/2014/main" id="{4CC09807-7B96-B831-E99A-D06D24C78D9D}"/>
              </a:ext>
            </a:extLst>
          </p:cNvPr>
          <p:cNvSpPr>
            <a:spLocks noGrp="1"/>
          </p:cNvSpPr>
          <p:nvPr>
            <p:ph type="body" sz="quarter" idx="11"/>
          </p:nvPr>
        </p:nvSpPr>
        <p:spPr>
          <a:xfrm>
            <a:off x="337296" y="1285991"/>
            <a:ext cx="11275585" cy="3428439"/>
          </a:xfrm>
        </p:spPr>
        <p:txBody>
          <a:bodyPr/>
          <a:lstStyle/>
          <a:p>
            <a:r>
              <a:rPr lang="en-US" altLang="zh-CN" dirty="0"/>
              <a:t>5.1.5</a:t>
            </a:r>
            <a:r>
              <a:rPr lang="zh-CN" altLang="en-US" dirty="0"/>
              <a:t>　集装箱运输、国际多式联运和大陆桥运输</a:t>
            </a:r>
            <a:endParaRPr lang="en-US" altLang="zh-CN" dirty="0"/>
          </a:p>
          <a:p>
            <a:r>
              <a:rPr lang="en-US" altLang="zh-CN" dirty="0"/>
              <a:t>2. </a:t>
            </a:r>
            <a:r>
              <a:rPr lang="zh-CN" altLang="en-US" dirty="0"/>
              <a:t>国际多式联运</a:t>
            </a:r>
            <a:endParaRPr lang="en-US" altLang="zh-CN" dirty="0"/>
          </a:p>
          <a:p>
            <a:r>
              <a:rPr lang="zh-CN" altLang="en-US" dirty="0"/>
              <a:t>国际多式联运（</a:t>
            </a:r>
            <a:r>
              <a:rPr lang="en-US" altLang="zh-CN" dirty="0"/>
              <a:t>international multimodal transport</a:t>
            </a:r>
            <a:r>
              <a:rPr lang="zh-CN" altLang="en-US" dirty="0"/>
              <a:t>）是指按照多式联运合同，以至少两种不同的运输方式（如海运、铁路、公路、航空等），由多式联运经营人将货物从一国境内的接管地点运至另一国境内指定交付地点的货物运输方式。这种运输模式通常以集装箱为媒介，将海、陆、空等传统单一运输方式有机地结合起来，形成一种国际间的连贯运输。根据</a:t>
            </a:r>
            <a:r>
              <a:rPr lang="en-US" altLang="zh-CN" dirty="0"/>
              <a:t>《</a:t>
            </a:r>
            <a:r>
              <a:rPr lang="zh-CN" altLang="en-US" dirty="0"/>
              <a:t>联合国国际货物多式联运公约</a:t>
            </a:r>
            <a:r>
              <a:rPr lang="en-US" altLang="zh-CN" dirty="0"/>
              <a:t>》</a:t>
            </a:r>
            <a:r>
              <a:rPr lang="zh-CN" altLang="en-US" dirty="0"/>
              <a:t>，该运输方式需同时满足以下六项构成要件。</a:t>
            </a:r>
            <a:endParaRPr lang="en-US" altLang="zh-CN" dirty="0"/>
          </a:p>
        </p:txBody>
      </p:sp>
      <p:sp>
        <p:nvSpPr>
          <p:cNvPr id="2" name="文本占位符 1">
            <a:extLst>
              <a:ext uri="{FF2B5EF4-FFF2-40B4-BE49-F238E27FC236}">
                <a16:creationId xmlns:a16="http://schemas.microsoft.com/office/drawing/2014/main" id="{2313FE3F-4A87-F430-476A-13126A932761}"/>
              </a:ext>
            </a:extLst>
          </p:cNvPr>
          <p:cNvSpPr>
            <a:spLocks noGrp="1"/>
          </p:cNvSpPr>
          <p:nvPr>
            <p:ph type="body" sz="quarter" idx="12"/>
          </p:nvPr>
        </p:nvSpPr>
        <p:spPr>
          <a:xfrm>
            <a:off x="337296" y="4714430"/>
            <a:ext cx="11275585" cy="1504001"/>
          </a:xfrm>
        </p:spPr>
        <p:txBody>
          <a:bodyPr/>
          <a:lstStyle/>
          <a:p>
            <a:r>
              <a:rPr lang="zh-CN" altLang="en-US" dirty="0"/>
              <a:t>（</a:t>
            </a:r>
            <a:r>
              <a:rPr lang="en-US" altLang="zh-CN" dirty="0"/>
              <a:t>1</a:t>
            </a:r>
            <a:r>
              <a:rPr lang="zh-CN" altLang="en-US" dirty="0"/>
              <a:t>）合同要件。</a:t>
            </a:r>
            <a:endParaRPr lang="en-US" altLang="zh-CN" dirty="0"/>
          </a:p>
          <a:p>
            <a:r>
              <a:rPr lang="zh-CN" altLang="en-US" dirty="0"/>
              <a:t>（</a:t>
            </a:r>
            <a:r>
              <a:rPr lang="en-US" altLang="zh-CN" dirty="0"/>
              <a:t>2</a:t>
            </a:r>
            <a:r>
              <a:rPr lang="zh-CN" altLang="en-US" dirty="0"/>
              <a:t>）单据要件。</a:t>
            </a:r>
            <a:endParaRPr lang="en-US" altLang="zh-CN" dirty="0"/>
          </a:p>
          <a:p>
            <a:r>
              <a:rPr lang="zh-CN" altLang="en-US" dirty="0"/>
              <a:t>（</a:t>
            </a:r>
            <a:r>
              <a:rPr lang="en-US" altLang="zh-CN" dirty="0"/>
              <a:t>3</a:t>
            </a:r>
            <a:r>
              <a:rPr lang="zh-CN" altLang="en-US" dirty="0"/>
              <a:t>）运输方式要件。</a:t>
            </a:r>
            <a:endParaRPr lang="en-US" altLang="zh-CN" dirty="0"/>
          </a:p>
          <a:p>
            <a:r>
              <a:rPr lang="zh-CN" altLang="en-US" dirty="0"/>
              <a:t>（</a:t>
            </a:r>
            <a:r>
              <a:rPr lang="en-US" altLang="zh-CN" dirty="0"/>
              <a:t>4</a:t>
            </a:r>
            <a:r>
              <a:rPr lang="zh-CN" altLang="en-US" dirty="0"/>
              <a:t>）地域要件。</a:t>
            </a:r>
            <a:endParaRPr lang="en-US" altLang="zh-CN" dirty="0"/>
          </a:p>
          <a:p>
            <a:r>
              <a:rPr lang="zh-CN" altLang="en-US" dirty="0"/>
              <a:t>（</a:t>
            </a:r>
            <a:r>
              <a:rPr lang="en-US" altLang="zh-CN" dirty="0"/>
              <a:t>5</a:t>
            </a:r>
            <a:r>
              <a:rPr lang="zh-CN" altLang="en-US" dirty="0"/>
              <a:t>）责任要件。</a:t>
            </a:r>
            <a:endParaRPr lang="en-US" altLang="zh-CN" dirty="0"/>
          </a:p>
          <a:p>
            <a:r>
              <a:rPr lang="zh-CN" altLang="en-US" dirty="0"/>
              <a:t>（</a:t>
            </a:r>
            <a:r>
              <a:rPr lang="en-US" altLang="zh-CN" dirty="0"/>
              <a:t>6</a:t>
            </a:r>
            <a:r>
              <a:rPr lang="zh-CN" altLang="en-US" dirty="0"/>
              <a:t>）费率要件。</a:t>
            </a:r>
          </a:p>
        </p:txBody>
      </p:sp>
    </p:spTree>
    <p:extLst>
      <p:ext uri="{BB962C8B-B14F-4D97-AF65-F5344CB8AC3E}">
        <p14:creationId xmlns:p14="http://schemas.microsoft.com/office/powerpoint/2010/main" val="274553790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0C7DC-1D37-8DA3-0AD8-859B5060837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8652F47-D00F-9283-C75A-03F60FC2E41B}"/>
              </a:ext>
            </a:extLst>
          </p:cNvPr>
          <p:cNvSpPr>
            <a:spLocks noGrp="1"/>
          </p:cNvSpPr>
          <p:nvPr>
            <p:ph type="body" sz="quarter" idx="11"/>
          </p:nvPr>
        </p:nvSpPr>
        <p:spPr>
          <a:xfrm>
            <a:off x="337294" y="2291362"/>
            <a:ext cx="11275585" cy="2943691"/>
          </a:xfrm>
        </p:spPr>
        <p:txBody>
          <a:bodyPr/>
          <a:lstStyle/>
          <a:p>
            <a:r>
              <a:rPr lang="en-US" altLang="zh-CN" dirty="0"/>
              <a:t>5.1.5</a:t>
            </a:r>
            <a:r>
              <a:rPr lang="zh-CN" altLang="en-US" dirty="0"/>
              <a:t>　集装箱运输、国际多式联运和大陆桥运输</a:t>
            </a:r>
            <a:endParaRPr lang="en-US" altLang="zh-CN" dirty="0"/>
          </a:p>
          <a:p>
            <a:r>
              <a:rPr lang="en-US" altLang="zh-CN" dirty="0"/>
              <a:t>3. </a:t>
            </a:r>
            <a:r>
              <a:rPr lang="zh-CN" altLang="en-US" dirty="0"/>
              <a:t>大陆桥运输</a:t>
            </a:r>
            <a:endParaRPr lang="en-US" altLang="zh-CN" dirty="0"/>
          </a:p>
          <a:p>
            <a:r>
              <a:rPr lang="zh-CN" altLang="en-US" dirty="0"/>
              <a:t>大陆桥运输（</a:t>
            </a:r>
            <a:r>
              <a:rPr lang="en-US" altLang="zh-CN" dirty="0"/>
              <a:t>land bridge transport</a:t>
            </a:r>
            <a:r>
              <a:rPr lang="zh-CN" altLang="en-US" dirty="0"/>
              <a:t>）是指使用横贯大陆的铁路或公路运输系统作为中间桥梁，把大陆两端的海洋连接起来的运输方式。目前运用较广的是西伯利亚大陆桥和亚欧大陆桥。这种运输方式通常以集装箱为媒介，通过海</a:t>
            </a:r>
            <a:r>
              <a:rPr lang="en-US" altLang="zh-CN" dirty="0"/>
              <a:t>—</a:t>
            </a:r>
            <a:r>
              <a:rPr lang="zh-CN" altLang="en-US" dirty="0"/>
              <a:t>陆</a:t>
            </a:r>
            <a:r>
              <a:rPr lang="en-US" altLang="zh-CN" dirty="0"/>
              <a:t>—</a:t>
            </a:r>
            <a:r>
              <a:rPr lang="zh-CN" altLang="en-US" dirty="0"/>
              <a:t>海或海</a:t>
            </a:r>
            <a:r>
              <a:rPr lang="en-US" altLang="zh-CN" dirty="0"/>
              <a:t>—</a:t>
            </a:r>
            <a:r>
              <a:rPr lang="zh-CN" altLang="en-US" dirty="0"/>
              <a:t>陆</a:t>
            </a:r>
            <a:r>
              <a:rPr lang="en-US" altLang="zh-CN" dirty="0"/>
              <a:t>—</a:t>
            </a:r>
            <a:r>
              <a:rPr lang="zh-CN" altLang="en-US" dirty="0"/>
              <a:t>海的连贯运输，实现货物从一国到另一国的高效流通。</a:t>
            </a:r>
          </a:p>
        </p:txBody>
      </p:sp>
      <p:sp>
        <p:nvSpPr>
          <p:cNvPr id="4" name="文本占位符 3">
            <a:extLst>
              <a:ext uri="{FF2B5EF4-FFF2-40B4-BE49-F238E27FC236}">
                <a16:creationId xmlns:a16="http://schemas.microsoft.com/office/drawing/2014/main" id="{71BD7A35-2ABC-4006-8A4E-03A7E54D5285}"/>
              </a:ext>
            </a:extLst>
          </p:cNvPr>
          <p:cNvSpPr>
            <a:spLocks noGrp="1"/>
          </p:cNvSpPr>
          <p:nvPr>
            <p:ph type="body" sz="quarter" idx="10"/>
          </p:nvPr>
        </p:nvSpPr>
        <p:spPr/>
        <p:txBody>
          <a:bodyPr/>
          <a:lstStyle/>
          <a:p>
            <a:r>
              <a:rPr lang="en-US" altLang="zh-CN" dirty="0"/>
              <a:t>5.1 </a:t>
            </a:r>
            <a:r>
              <a:rPr lang="zh-CN" altLang="en-US" dirty="0"/>
              <a:t>运输方式</a:t>
            </a:r>
          </a:p>
        </p:txBody>
      </p:sp>
    </p:spTree>
    <p:extLst>
      <p:ext uri="{BB962C8B-B14F-4D97-AF65-F5344CB8AC3E}">
        <p14:creationId xmlns:p14="http://schemas.microsoft.com/office/powerpoint/2010/main" val="216649643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2B12A-A2AF-2DA1-2EA7-E1A9CF6FF1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DB8B0D-B2FD-00D8-218A-C013E8DB8EAB}"/>
              </a:ext>
            </a:extLst>
          </p:cNvPr>
          <p:cNvSpPr>
            <a:spLocks noGrp="1"/>
          </p:cNvSpPr>
          <p:nvPr>
            <p:ph type="body" sz="quarter" idx="11"/>
          </p:nvPr>
        </p:nvSpPr>
        <p:spPr>
          <a:xfrm>
            <a:off x="337294" y="1564240"/>
            <a:ext cx="11275585" cy="4397935"/>
          </a:xfrm>
        </p:spPr>
        <p:txBody>
          <a:bodyPr/>
          <a:lstStyle/>
          <a:p>
            <a:r>
              <a:rPr lang="en-US" altLang="zh-CN" dirty="0"/>
              <a:t>5.2.1</a:t>
            </a:r>
            <a:r>
              <a:rPr lang="zh-CN" altLang="en-US" dirty="0"/>
              <a:t>　海运提单</a:t>
            </a:r>
            <a:endParaRPr lang="en-US" altLang="zh-CN" dirty="0"/>
          </a:p>
          <a:p>
            <a:r>
              <a:rPr lang="en-US" altLang="zh-CN" dirty="0"/>
              <a:t>1. </a:t>
            </a:r>
            <a:r>
              <a:rPr lang="zh-CN" altLang="en-US" dirty="0"/>
              <a:t>海运提单的性质和作用</a:t>
            </a:r>
            <a:endParaRPr lang="en-US" altLang="zh-CN" dirty="0"/>
          </a:p>
          <a:p>
            <a:r>
              <a:rPr lang="zh-CN" altLang="en-US" dirty="0"/>
              <a:t>海运提单（</a:t>
            </a:r>
            <a:r>
              <a:rPr lang="en-US" altLang="zh-CN" dirty="0"/>
              <a:t>Bill of Lading</a:t>
            </a:r>
            <a:r>
              <a:rPr lang="zh-CN" altLang="en-US" dirty="0"/>
              <a:t>，</a:t>
            </a:r>
            <a:r>
              <a:rPr lang="en-US" altLang="zh-CN" dirty="0"/>
              <a:t>B/L</a:t>
            </a:r>
            <a:r>
              <a:rPr lang="zh-CN" altLang="en-US" dirty="0"/>
              <a:t>）简称提单，是由船长、船公司或其代理人签发的证明已收到特定货物的凭证，承诺将货物运至指定目的地并交付收货人，同时作为收货人在目的港向船方或其代理提取货物的依据。这一单据是海运流程中货物权属与运输责任的核心证明文件。海运提单的性质和作用包括以下三个方面。</a:t>
            </a:r>
            <a:endParaRPr lang="en-US" altLang="zh-CN" dirty="0"/>
          </a:p>
          <a:p>
            <a:r>
              <a:rPr lang="zh-CN" altLang="en-US" dirty="0"/>
              <a:t>（</a:t>
            </a:r>
            <a:r>
              <a:rPr lang="en-US" altLang="zh-CN" dirty="0"/>
              <a:t>1</a:t>
            </a:r>
            <a:r>
              <a:rPr lang="zh-CN" altLang="en-US" dirty="0"/>
              <a:t>）货物收据（</a:t>
            </a:r>
            <a:r>
              <a:rPr lang="en-US" altLang="zh-CN" dirty="0"/>
              <a:t>receipt for the goods</a:t>
            </a:r>
            <a:r>
              <a:rPr lang="zh-CN" altLang="en-US" dirty="0"/>
              <a:t>）</a:t>
            </a:r>
            <a:endParaRPr lang="en-US" altLang="zh-CN" dirty="0"/>
          </a:p>
          <a:p>
            <a:r>
              <a:rPr lang="zh-CN" altLang="en-US" dirty="0"/>
              <a:t>（</a:t>
            </a:r>
            <a:r>
              <a:rPr lang="en-US" altLang="zh-CN" dirty="0"/>
              <a:t>2</a:t>
            </a:r>
            <a:r>
              <a:rPr lang="zh-CN" altLang="en-US" dirty="0"/>
              <a:t>）所有权凭证（</a:t>
            </a:r>
            <a:r>
              <a:rPr lang="en-US" altLang="zh-CN" dirty="0"/>
              <a:t>document of title</a:t>
            </a:r>
            <a:r>
              <a:rPr lang="zh-CN" altLang="en-US" dirty="0"/>
              <a:t>）</a:t>
            </a:r>
            <a:endParaRPr lang="en-US" altLang="zh-CN" dirty="0"/>
          </a:p>
          <a:p>
            <a:r>
              <a:rPr lang="zh-CN" altLang="en-US" dirty="0"/>
              <a:t>（</a:t>
            </a:r>
            <a:r>
              <a:rPr lang="en-US" altLang="zh-CN" dirty="0"/>
              <a:t>3</a:t>
            </a:r>
            <a:r>
              <a:rPr lang="zh-CN" altLang="en-US" dirty="0"/>
              <a:t>）运输契约证明（</a:t>
            </a:r>
            <a:r>
              <a:rPr lang="en-US" altLang="zh-CN" dirty="0"/>
              <a:t>contract of carriage</a:t>
            </a:r>
            <a:r>
              <a:rPr lang="zh-CN" altLang="en-US" dirty="0"/>
              <a:t>）</a:t>
            </a:r>
          </a:p>
        </p:txBody>
      </p:sp>
      <p:sp>
        <p:nvSpPr>
          <p:cNvPr id="4" name="文本占位符 3">
            <a:extLst>
              <a:ext uri="{FF2B5EF4-FFF2-40B4-BE49-F238E27FC236}">
                <a16:creationId xmlns:a16="http://schemas.microsoft.com/office/drawing/2014/main" id="{67558A87-7B6B-260C-1751-265D9AE273EB}"/>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225378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60E3D-451A-DB40-196E-DDF49579710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992E11D-77D1-D18C-8E0A-3485537E9CBF}"/>
              </a:ext>
            </a:extLst>
          </p:cNvPr>
          <p:cNvSpPr>
            <a:spLocks noGrp="1"/>
          </p:cNvSpPr>
          <p:nvPr>
            <p:ph type="body" sz="quarter" idx="11"/>
          </p:nvPr>
        </p:nvSpPr>
        <p:spPr>
          <a:xfrm>
            <a:off x="337294" y="1461718"/>
            <a:ext cx="11275585" cy="4602991"/>
          </a:xfrm>
        </p:spPr>
        <p:txBody>
          <a:bodyPr/>
          <a:lstStyle/>
          <a:p>
            <a:r>
              <a:rPr lang="en-US" altLang="zh-CN" dirty="0"/>
              <a:t>1.1.4</a:t>
            </a:r>
            <a:r>
              <a:rPr lang="zh-CN" altLang="en-US" dirty="0"/>
              <a:t>　我国的对外贸易</a:t>
            </a:r>
            <a:endParaRPr lang="en-US" altLang="zh-CN" dirty="0"/>
          </a:p>
          <a:p>
            <a:r>
              <a:rPr lang="en-US" altLang="zh-CN" dirty="0"/>
              <a:t>1. </a:t>
            </a:r>
            <a:r>
              <a:rPr lang="zh-CN" altLang="en-US" dirty="0"/>
              <a:t>我国对外贸易取得的成就</a:t>
            </a:r>
            <a:endParaRPr lang="en-US" altLang="zh-CN" dirty="0"/>
          </a:p>
          <a:p>
            <a:r>
              <a:rPr lang="zh-CN" altLang="en-US" dirty="0"/>
              <a:t>新中国成立之初，我国对外货物贸易规模极其有限。世界贸易组织数据显示，</a:t>
            </a:r>
            <a:r>
              <a:rPr lang="en-US" altLang="zh-CN" dirty="0"/>
              <a:t>1950</a:t>
            </a:r>
            <a:r>
              <a:rPr lang="zh-CN" altLang="en-US" dirty="0"/>
              <a:t>年，我国货物贸易进出口总额仅 </a:t>
            </a:r>
            <a:r>
              <a:rPr lang="en-US" altLang="zh-CN" dirty="0"/>
              <a:t>11 </a:t>
            </a:r>
            <a:r>
              <a:rPr lang="zh-CN" altLang="en-US" dirty="0"/>
              <a:t>亿美元，占世界比重 </a:t>
            </a:r>
            <a:r>
              <a:rPr lang="en-US" altLang="zh-CN" dirty="0"/>
              <a:t>0.9%</a:t>
            </a:r>
            <a:r>
              <a:rPr lang="zh-CN" altLang="en-US" dirty="0"/>
              <a:t>。改革开放后，我国对外货物贸易进入加速发展时期。</a:t>
            </a:r>
            <a:r>
              <a:rPr lang="en-US" altLang="zh-CN" dirty="0"/>
              <a:t>1999 </a:t>
            </a:r>
            <a:r>
              <a:rPr lang="zh-CN" altLang="en-US" dirty="0"/>
              <a:t>年，我国货物贸易进出口总额达 </a:t>
            </a:r>
            <a:r>
              <a:rPr lang="en-US" altLang="zh-CN" dirty="0"/>
              <a:t>3 606 </a:t>
            </a:r>
            <a:r>
              <a:rPr lang="zh-CN" altLang="en-US" dirty="0"/>
              <a:t>亿美元，跃居世界第 </a:t>
            </a:r>
            <a:r>
              <a:rPr lang="en-US" altLang="zh-CN" dirty="0"/>
              <a:t>9 </a:t>
            </a:r>
            <a:r>
              <a:rPr lang="zh-CN" altLang="en-US" dirty="0"/>
              <a:t>位，</a:t>
            </a:r>
            <a:r>
              <a:rPr lang="en-US" altLang="zh-CN" dirty="0"/>
              <a:t>2009 </a:t>
            </a:r>
            <a:r>
              <a:rPr lang="zh-CN" altLang="en-US" dirty="0"/>
              <a:t>年货物进出口总额达到 </a:t>
            </a:r>
            <a:r>
              <a:rPr lang="en-US" altLang="zh-CN" dirty="0"/>
              <a:t>22 075 </a:t>
            </a:r>
            <a:r>
              <a:rPr lang="zh-CN" altLang="en-US" dirty="0"/>
              <a:t>亿美元，跃居世界第 </a:t>
            </a:r>
            <a:r>
              <a:rPr lang="en-US" altLang="zh-CN" dirty="0"/>
              <a:t>2 </a:t>
            </a:r>
            <a:r>
              <a:rPr lang="zh-CN" altLang="en-US" dirty="0"/>
              <a:t>位。党的十八大以来，我国货物贸易进出口总额及居世界位次进一步提升，</a:t>
            </a:r>
            <a:r>
              <a:rPr lang="en-US" altLang="zh-CN" dirty="0"/>
              <a:t>2013 </a:t>
            </a:r>
            <a:r>
              <a:rPr lang="zh-CN" altLang="en-US" dirty="0"/>
              <a:t>年，我国成为全球货物贸易第一大国。</a:t>
            </a:r>
            <a:r>
              <a:rPr lang="en-US" altLang="zh-CN" dirty="0"/>
              <a:t>2023 </a:t>
            </a:r>
            <a:r>
              <a:rPr lang="zh-CN" altLang="en-US" dirty="0"/>
              <a:t>年，我国货物贸易进出口总额达 </a:t>
            </a:r>
            <a:r>
              <a:rPr lang="en-US" altLang="zh-CN" dirty="0"/>
              <a:t>5.9 </a:t>
            </a:r>
            <a:r>
              <a:rPr lang="zh-CN" altLang="en-US" dirty="0"/>
              <a:t>万亿美元，占世界比重升至 </a:t>
            </a:r>
            <a:r>
              <a:rPr lang="en-US" altLang="zh-CN" dirty="0"/>
              <a:t>12.4%</a:t>
            </a:r>
            <a:r>
              <a:rPr lang="zh-CN" altLang="en-US" dirty="0"/>
              <a:t>，连续 </a:t>
            </a:r>
            <a:r>
              <a:rPr lang="en-US" altLang="zh-CN" dirty="0"/>
              <a:t>7 </a:t>
            </a:r>
            <a:r>
              <a:rPr lang="zh-CN" altLang="en-US" dirty="0"/>
              <a:t>年稳居世界第 </a:t>
            </a:r>
            <a:r>
              <a:rPr lang="en-US" altLang="zh-CN" dirty="0"/>
              <a:t>1 </a:t>
            </a:r>
            <a:r>
              <a:rPr lang="zh-CN" altLang="en-US" dirty="0"/>
              <a:t>位。</a:t>
            </a:r>
          </a:p>
        </p:txBody>
      </p:sp>
      <p:sp>
        <p:nvSpPr>
          <p:cNvPr id="6" name="文本占位符 5">
            <a:extLst>
              <a:ext uri="{FF2B5EF4-FFF2-40B4-BE49-F238E27FC236}">
                <a16:creationId xmlns:a16="http://schemas.microsoft.com/office/drawing/2014/main" id="{3EBAC2F9-A491-C616-6BB7-3EA9ABD1A97D}"/>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192470342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9D024-2FA8-57CF-5F53-06CF6AB775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BC1CEB-45B7-9B66-3D36-05BF87E21CBF}"/>
              </a:ext>
            </a:extLst>
          </p:cNvPr>
          <p:cNvSpPr>
            <a:spLocks noGrp="1"/>
          </p:cNvSpPr>
          <p:nvPr>
            <p:ph type="body" sz="quarter" idx="11"/>
          </p:nvPr>
        </p:nvSpPr>
        <p:spPr>
          <a:xfrm>
            <a:off x="337294" y="2291362"/>
            <a:ext cx="11275585" cy="2943691"/>
          </a:xfrm>
        </p:spPr>
        <p:txBody>
          <a:bodyPr/>
          <a:lstStyle/>
          <a:p>
            <a:r>
              <a:rPr lang="en-US" altLang="zh-CN" dirty="0"/>
              <a:t>5.2.1</a:t>
            </a:r>
            <a:r>
              <a:rPr lang="zh-CN" altLang="en-US" dirty="0"/>
              <a:t>　海运提单</a:t>
            </a:r>
            <a:endParaRPr lang="en-US" altLang="zh-CN" dirty="0"/>
          </a:p>
          <a:p>
            <a:r>
              <a:rPr lang="en-US" altLang="zh-CN" dirty="0"/>
              <a:t>2. </a:t>
            </a:r>
            <a:r>
              <a:rPr lang="zh-CN" altLang="en-US" dirty="0"/>
              <a:t>海运提单的种类</a:t>
            </a:r>
            <a:endParaRPr lang="en-US" altLang="zh-CN" dirty="0"/>
          </a:p>
          <a:p>
            <a:r>
              <a:rPr lang="zh-CN" altLang="en-US" dirty="0"/>
              <a:t>（</a:t>
            </a:r>
            <a:r>
              <a:rPr lang="en-US" altLang="zh-CN" dirty="0"/>
              <a:t>1</a:t>
            </a:r>
            <a:r>
              <a:rPr lang="zh-CN" altLang="en-US" dirty="0"/>
              <a:t>）根据货物是否已装船，可分为“已装船提单”“备运提单”。</a:t>
            </a:r>
            <a:endParaRPr lang="en-US" altLang="zh-CN" dirty="0"/>
          </a:p>
          <a:p>
            <a:r>
              <a:rPr lang="zh-CN" altLang="en-US" dirty="0"/>
              <a:t>（</a:t>
            </a:r>
            <a:r>
              <a:rPr lang="en-US" altLang="zh-CN" dirty="0"/>
              <a:t>2</a:t>
            </a:r>
            <a:r>
              <a:rPr lang="zh-CN" altLang="en-US" dirty="0"/>
              <a:t>）根据提单有无批注条款，可分为“清洁提单”“不清洁提单”。</a:t>
            </a:r>
            <a:endParaRPr lang="en-US" altLang="zh-CN" dirty="0"/>
          </a:p>
          <a:p>
            <a:r>
              <a:rPr lang="zh-CN" altLang="en-US" dirty="0"/>
              <a:t>（</a:t>
            </a:r>
            <a:r>
              <a:rPr lang="en-US" altLang="zh-CN" dirty="0"/>
              <a:t>3</a:t>
            </a:r>
            <a:r>
              <a:rPr lang="zh-CN" altLang="en-US" dirty="0"/>
              <a:t>）根据提单是否可以流通转让，可分为“记名提单”“不记名提单”“指示提单”。</a:t>
            </a:r>
            <a:endParaRPr lang="en-US" altLang="zh-CN" dirty="0"/>
          </a:p>
          <a:p>
            <a:r>
              <a:rPr lang="zh-CN" altLang="en-US" dirty="0"/>
              <a:t>（</a:t>
            </a:r>
            <a:r>
              <a:rPr lang="en-US" altLang="zh-CN" dirty="0"/>
              <a:t>4</a:t>
            </a:r>
            <a:r>
              <a:rPr lang="zh-CN" altLang="en-US" dirty="0"/>
              <a:t>）根据运输方式，可分为“直达提单”“转船提单”“联运提单”。</a:t>
            </a:r>
          </a:p>
        </p:txBody>
      </p:sp>
      <p:sp>
        <p:nvSpPr>
          <p:cNvPr id="4" name="文本占位符 3">
            <a:extLst>
              <a:ext uri="{FF2B5EF4-FFF2-40B4-BE49-F238E27FC236}">
                <a16:creationId xmlns:a16="http://schemas.microsoft.com/office/drawing/2014/main" id="{C6F673DC-58A4-775B-C200-9D0F5716C03F}"/>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211026118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FA406-5E4A-7C08-8457-084948B5FB8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2A78F3-93A1-9FC2-C6F6-65A5C4F1FA9B}"/>
              </a:ext>
            </a:extLst>
          </p:cNvPr>
          <p:cNvSpPr>
            <a:spLocks noGrp="1"/>
          </p:cNvSpPr>
          <p:nvPr>
            <p:ph type="body" sz="quarter" idx="11"/>
          </p:nvPr>
        </p:nvSpPr>
        <p:spPr>
          <a:xfrm>
            <a:off x="337294" y="1806614"/>
            <a:ext cx="11275585" cy="3913187"/>
          </a:xfrm>
        </p:spPr>
        <p:txBody>
          <a:bodyPr/>
          <a:lstStyle/>
          <a:p>
            <a:r>
              <a:rPr lang="en-US" altLang="zh-CN" dirty="0"/>
              <a:t>5.2.1</a:t>
            </a:r>
            <a:r>
              <a:rPr lang="zh-CN" altLang="en-US" dirty="0"/>
              <a:t>　海运提单</a:t>
            </a:r>
            <a:endParaRPr lang="en-US" altLang="zh-CN" dirty="0"/>
          </a:p>
          <a:p>
            <a:r>
              <a:rPr lang="en-US" altLang="zh-CN" dirty="0"/>
              <a:t>3. </a:t>
            </a:r>
            <a:r>
              <a:rPr lang="zh-CN" altLang="en-US" dirty="0"/>
              <a:t>海运提单的关系人</a:t>
            </a:r>
            <a:endParaRPr lang="en-US" altLang="zh-CN" dirty="0"/>
          </a:p>
          <a:p>
            <a:r>
              <a:rPr lang="zh-CN" altLang="en-US" dirty="0"/>
              <a:t>（</a:t>
            </a:r>
            <a:r>
              <a:rPr lang="en-US" altLang="zh-CN" dirty="0"/>
              <a:t>1</a:t>
            </a:r>
            <a:r>
              <a:rPr lang="zh-CN" altLang="en-US" dirty="0"/>
              <a:t>）承运人（</a:t>
            </a:r>
            <a:r>
              <a:rPr lang="en-US" altLang="zh-CN" dirty="0"/>
              <a:t>carrier</a:t>
            </a:r>
            <a:r>
              <a:rPr lang="zh-CN" altLang="en-US" dirty="0"/>
              <a:t>）。</a:t>
            </a:r>
            <a:endParaRPr lang="en-US" altLang="zh-CN" dirty="0"/>
          </a:p>
          <a:p>
            <a:r>
              <a:rPr lang="zh-CN" altLang="en-US" dirty="0"/>
              <a:t>（</a:t>
            </a:r>
            <a:r>
              <a:rPr lang="en-US" altLang="zh-CN" dirty="0"/>
              <a:t>2</a:t>
            </a:r>
            <a:r>
              <a:rPr lang="zh-CN" altLang="en-US" dirty="0"/>
              <a:t>）托运人（</a:t>
            </a:r>
            <a:r>
              <a:rPr lang="en-US" altLang="zh-CN" dirty="0"/>
              <a:t>shipper</a:t>
            </a:r>
            <a:r>
              <a:rPr lang="zh-CN" altLang="en-US" dirty="0"/>
              <a:t>）。</a:t>
            </a:r>
            <a:endParaRPr lang="en-US" altLang="zh-CN" dirty="0"/>
          </a:p>
          <a:p>
            <a:r>
              <a:rPr lang="zh-CN" altLang="en-US" dirty="0"/>
              <a:t>（</a:t>
            </a:r>
            <a:r>
              <a:rPr lang="en-US" altLang="zh-CN" dirty="0"/>
              <a:t>3</a:t>
            </a:r>
            <a:r>
              <a:rPr lang="zh-CN" altLang="en-US" dirty="0"/>
              <a:t>）收货人（</a:t>
            </a:r>
            <a:r>
              <a:rPr lang="en-US" altLang="zh-CN" dirty="0"/>
              <a:t>consignee</a:t>
            </a:r>
            <a:r>
              <a:rPr lang="zh-CN" altLang="en-US" dirty="0"/>
              <a:t>）。</a:t>
            </a:r>
            <a:endParaRPr lang="en-US" altLang="zh-CN" dirty="0"/>
          </a:p>
          <a:p>
            <a:r>
              <a:rPr lang="zh-CN" altLang="en-US" dirty="0"/>
              <a:t>（</a:t>
            </a:r>
            <a:r>
              <a:rPr lang="en-US" altLang="zh-CN" dirty="0"/>
              <a:t>4</a:t>
            </a:r>
            <a:r>
              <a:rPr lang="zh-CN" altLang="en-US" dirty="0"/>
              <a:t>）被通知方（</a:t>
            </a:r>
            <a:r>
              <a:rPr lang="en-US" altLang="zh-CN" dirty="0"/>
              <a:t>notify party</a:t>
            </a:r>
            <a:r>
              <a:rPr lang="zh-CN" altLang="en-US" dirty="0"/>
              <a:t>）。</a:t>
            </a:r>
            <a:endParaRPr lang="en-US" altLang="zh-CN" dirty="0"/>
          </a:p>
          <a:p>
            <a:r>
              <a:rPr lang="zh-CN" altLang="en-US" dirty="0"/>
              <a:t>（</a:t>
            </a:r>
            <a:r>
              <a:rPr lang="en-US" altLang="zh-CN" dirty="0"/>
              <a:t>5</a:t>
            </a:r>
            <a:r>
              <a:rPr lang="zh-CN" altLang="en-US" dirty="0"/>
              <a:t>）受让人</a:t>
            </a:r>
            <a:endParaRPr lang="en-US" altLang="zh-CN" dirty="0"/>
          </a:p>
          <a:p>
            <a:r>
              <a:rPr lang="zh-CN" altLang="en-US" dirty="0"/>
              <a:t>（</a:t>
            </a:r>
            <a:r>
              <a:rPr lang="en-US" altLang="zh-CN" dirty="0"/>
              <a:t>6</a:t>
            </a:r>
            <a:r>
              <a:rPr lang="zh-CN" altLang="en-US" dirty="0"/>
              <a:t>）持单人（</a:t>
            </a:r>
            <a:r>
              <a:rPr lang="en-US" altLang="zh-CN" dirty="0"/>
              <a:t>holder</a:t>
            </a:r>
            <a:r>
              <a:rPr lang="zh-CN" altLang="en-US" dirty="0"/>
              <a:t>）。</a:t>
            </a:r>
          </a:p>
        </p:txBody>
      </p:sp>
      <p:sp>
        <p:nvSpPr>
          <p:cNvPr id="4" name="文本占位符 3">
            <a:extLst>
              <a:ext uri="{FF2B5EF4-FFF2-40B4-BE49-F238E27FC236}">
                <a16:creationId xmlns:a16="http://schemas.microsoft.com/office/drawing/2014/main" id="{BA581FBA-8803-6F8C-F3A9-ACF18053A108}"/>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330180128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9AB56-F616-C4ED-A29C-CF14DED812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757E83-7B0B-FDD7-C1FD-2C7C17C16747}"/>
              </a:ext>
            </a:extLst>
          </p:cNvPr>
          <p:cNvSpPr>
            <a:spLocks noGrp="1"/>
          </p:cNvSpPr>
          <p:nvPr>
            <p:ph type="body" sz="quarter" idx="11"/>
          </p:nvPr>
        </p:nvSpPr>
        <p:spPr>
          <a:xfrm>
            <a:off x="337294" y="2533736"/>
            <a:ext cx="11275585" cy="2458943"/>
          </a:xfrm>
        </p:spPr>
        <p:txBody>
          <a:bodyPr/>
          <a:lstStyle/>
          <a:p>
            <a:r>
              <a:rPr lang="en-US" altLang="zh-CN" dirty="0"/>
              <a:t>5.2.1</a:t>
            </a:r>
            <a:r>
              <a:rPr lang="zh-CN" altLang="en-US" dirty="0"/>
              <a:t>　海运提单</a:t>
            </a:r>
            <a:endParaRPr lang="en-US" altLang="zh-CN" dirty="0"/>
          </a:p>
          <a:p>
            <a:r>
              <a:rPr lang="en-US" altLang="zh-CN" dirty="0"/>
              <a:t>4. </a:t>
            </a:r>
            <a:r>
              <a:rPr lang="zh-CN" altLang="en-US" dirty="0"/>
              <a:t>提单的签发</a:t>
            </a:r>
            <a:endParaRPr lang="en-US" altLang="zh-CN" dirty="0"/>
          </a:p>
          <a:p>
            <a:r>
              <a:rPr lang="zh-CN" altLang="en-US" dirty="0"/>
              <a:t>（</a:t>
            </a:r>
            <a:r>
              <a:rPr lang="en-US" altLang="zh-CN" dirty="0"/>
              <a:t>1</a:t>
            </a:r>
            <a:r>
              <a:rPr lang="zh-CN" altLang="en-US" dirty="0"/>
              <a:t>）提单的签署是其产生法律效力的关键环节。</a:t>
            </a:r>
            <a:endParaRPr lang="en-US" altLang="zh-CN" dirty="0"/>
          </a:p>
          <a:p>
            <a:r>
              <a:rPr lang="zh-CN" altLang="en-US" dirty="0"/>
              <a:t>（</a:t>
            </a:r>
            <a:r>
              <a:rPr lang="en-US" altLang="zh-CN" dirty="0"/>
              <a:t>2</a:t>
            </a:r>
            <a:r>
              <a:rPr lang="zh-CN" altLang="en-US" dirty="0"/>
              <a:t>）提单的签发地点和日期。</a:t>
            </a:r>
            <a:endParaRPr lang="en-US" altLang="zh-CN" dirty="0"/>
          </a:p>
          <a:p>
            <a:r>
              <a:rPr lang="zh-CN" altLang="en-US" dirty="0"/>
              <a:t>（</a:t>
            </a:r>
            <a:r>
              <a:rPr lang="en-US" altLang="zh-CN" dirty="0"/>
              <a:t>3</a:t>
            </a:r>
            <a:r>
              <a:rPr lang="zh-CN" altLang="en-US" dirty="0"/>
              <a:t>）提单签发的份数。</a:t>
            </a:r>
          </a:p>
        </p:txBody>
      </p:sp>
      <p:sp>
        <p:nvSpPr>
          <p:cNvPr id="4" name="文本占位符 3">
            <a:extLst>
              <a:ext uri="{FF2B5EF4-FFF2-40B4-BE49-F238E27FC236}">
                <a16:creationId xmlns:a16="http://schemas.microsoft.com/office/drawing/2014/main" id="{B17165A7-874E-CF2B-4C97-D8AEDED3443A}"/>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427919050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45BBB-CFB1-94C7-05F8-B7EEE0B71D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AFC5E89-7A4B-D960-9A7D-2631FC66792A}"/>
              </a:ext>
            </a:extLst>
          </p:cNvPr>
          <p:cNvSpPr>
            <a:spLocks noGrp="1"/>
          </p:cNvSpPr>
          <p:nvPr>
            <p:ph type="body" sz="quarter" idx="11"/>
          </p:nvPr>
        </p:nvSpPr>
        <p:spPr>
          <a:xfrm>
            <a:off x="337294" y="2533736"/>
            <a:ext cx="11275585" cy="2458943"/>
          </a:xfrm>
        </p:spPr>
        <p:txBody>
          <a:bodyPr/>
          <a:lstStyle/>
          <a:p>
            <a:r>
              <a:rPr lang="en-US" altLang="zh-CN" dirty="0"/>
              <a:t>5.2.1</a:t>
            </a:r>
            <a:r>
              <a:rPr lang="zh-CN" altLang="en-US" dirty="0"/>
              <a:t>　海运提单</a:t>
            </a:r>
            <a:endParaRPr lang="en-US" altLang="zh-CN" dirty="0"/>
          </a:p>
          <a:p>
            <a:r>
              <a:rPr lang="en-US" altLang="zh-CN" dirty="0"/>
              <a:t>5. </a:t>
            </a:r>
            <a:r>
              <a:rPr lang="zh-CN" altLang="en-US" dirty="0"/>
              <a:t>海运提单的内容</a:t>
            </a:r>
            <a:endParaRPr lang="en-US" altLang="zh-CN" dirty="0"/>
          </a:p>
          <a:p>
            <a:r>
              <a:rPr lang="zh-CN" altLang="en-US" dirty="0"/>
              <a:t>国际贸易中通常使用班轮提单，其内容包括正面内容和背面条款两部分。</a:t>
            </a:r>
            <a:endParaRPr lang="en-US" altLang="zh-CN" dirty="0"/>
          </a:p>
          <a:p>
            <a:r>
              <a:rPr lang="en-US" altLang="zh-CN" dirty="0"/>
              <a:t>1</a:t>
            </a:r>
            <a:r>
              <a:rPr lang="zh-CN" altLang="en-US" dirty="0"/>
              <a:t>）提单正面的内容</a:t>
            </a:r>
            <a:endParaRPr lang="en-US" altLang="zh-CN" dirty="0"/>
          </a:p>
          <a:p>
            <a:r>
              <a:rPr lang="en-US" altLang="zh-CN" dirty="0"/>
              <a:t>2</a:t>
            </a:r>
            <a:r>
              <a:rPr lang="zh-CN" altLang="en-US" dirty="0"/>
              <a:t>）提单的背面条款</a:t>
            </a:r>
          </a:p>
        </p:txBody>
      </p:sp>
      <p:sp>
        <p:nvSpPr>
          <p:cNvPr id="4" name="文本占位符 3">
            <a:extLst>
              <a:ext uri="{FF2B5EF4-FFF2-40B4-BE49-F238E27FC236}">
                <a16:creationId xmlns:a16="http://schemas.microsoft.com/office/drawing/2014/main" id="{65DDCD59-7179-5828-78B3-1C7E5D89A2C5}"/>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413308200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3EA12-D823-5B54-CA93-F7BFE27DB65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F2E9BEC1-9E06-1BA4-5BFD-2B118CD4CF0D}"/>
              </a:ext>
            </a:extLst>
          </p:cNvPr>
          <p:cNvPicPr>
            <a:picLocks noGrp="1" noChangeAspect="1"/>
          </p:cNvPicPr>
          <p:nvPr>
            <p:ph type="pic" sz="quarter" idx="14"/>
          </p:nvPr>
        </p:nvPicPr>
        <p:blipFill rotWithShape="1">
          <a:blip r:embed="rId2"/>
          <a:srcRect l="-13004" r="-13004"/>
          <a:stretch>
            <a:fillRect/>
          </a:stretch>
        </p:blipFill>
        <p:spPr>
          <a:prstGeom prst="rect">
            <a:avLst/>
          </a:prstGeom>
        </p:spPr>
      </p:pic>
      <p:sp>
        <p:nvSpPr>
          <p:cNvPr id="4" name="文本占位符 3">
            <a:extLst>
              <a:ext uri="{FF2B5EF4-FFF2-40B4-BE49-F238E27FC236}">
                <a16:creationId xmlns:a16="http://schemas.microsoft.com/office/drawing/2014/main" id="{9AB94972-91A8-94C9-060E-859670D0AFFC}"/>
              </a:ext>
            </a:extLst>
          </p:cNvPr>
          <p:cNvSpPr>
            <a:spLocks noGrp="1"/>
          </p:cNvSpPr>
          <p:nvPr>
            <p:ph type="body" sz="quarter" idx="10"/>
          </p:nvPr>
        </p:nvSpPr>
        <p:spPr/>
        <p:txBody>
          <a:bodyPr/>
          <a:lstStyle/>
          <a:p>
            <a:r>
              <a:rPr lang="en-US" altLang="zh-CN" dirty="0"/>
              <a:t>5.2 </a:t>
            </a:r>
            <a:r>
              <a:rPr lang="zh-CN" altLang="en-US" dirty="0"/>
              <a:t>运输单据</a:t>
            </a:r>
          </a:p>
        </p:txBody>
      </p:sp>
      <p:sp>
        <p:nvSpPr>
          <p:cNvPr id="5" name="文本占位符 4">
            <a:extLst>
              <a:ext uri="{FF2B5EF4-FFF2-40B4-BE49-F238E27FC236}">
                <a16:creationId xmlns:a16="http://schemas.microsoft.com/office/drawing/2014/main" id="{5445A509-7CAC-1D24-3C2B-0D1E12022F33}"/>
              </a:ext>
            </a:extLst>
          </p:cNvPr>
          <p:cNvSpPr>
            <a:spLocks noGrp="1"/>
          </p:cNvSpPr>
          <p:nvPr>
            <p:ph type="body" sz="quarter" idx="11"/>
          </p:nvPr>
        </p:nvSpPr>
        <p:spPr>
          <a:xfrm>
            <a:off x="337295" y="1969543"/>
            <a:ext cx="5337642" cy="3587329"/>
          </a:xfrm>
        </p:spPr>
        <p:txBody>
          <a:bodyPr/>
          <a:lstStyle/>
          <a:p>
            <a:r>
              <a:rPr lang="en-US" altLang="zh-CN" dirty="0"/>
              <a:t>5.2.2</a:t>
            </a:r>
            <a:r>
              <a:rPr lang="zh-CN" altLang="en-US" dirty="0"/>
              <a:t>　其他运输单据</a:t>
            </a:r>
            <a:endParaRPr lang="en-US" altLang="zh-CN" dirty="0"/>
          </a:p>
          <a:p>
            <a:r>
              <a:rPr lang="en-US" altLang="zh-CN" dirty="0"/>
              <a:t>1. </a:t>
            </a:r>
            <a:r>
              <a:rPr lang="zh-CN" altLang="en-US" dirty="0"/>
              <a:t>铁路运输单据</a:t>
            </a:r>
            <a:endParaRPr lang="en-US" altLang="zh-CN" dirty="0"/>
          </a:p>
          <a:p>
            <a:r>
              <a:rPr lang="zh-CN" altLang="en-US" dirty="0"/>
              <a:t>铁路运输单据有铁路运单和承运货物收据两种，分别适用于国际铁路联运和对港、澳联运。</a:t>
            </a:r>
            <a:endParaRPr lang="en-US" altLang="zh-CN" dirty="0"/>
          </a:p>
          <a:p>
            <a:r>
              <a:rPr lang="en-US" altLang="zh-CN" dirty="0"/>
              <a:t>1</a:t>
            </a:r>
            <a:r>
              <a:rPr lang="zh-CN" altLang="en-US" dirty="0"/>
              <a:t>）铁路运单</a:t>
            </a:r>
            <a:endParaRPr lang="en-US" altLang="zh-CN" dirty="0"/>
          </a:p>
          <a:p>
            <a:r>
              <a:rPr lang="en-US" altLang="zh-CN" dirty="0"/>
              <a:t>2</a:t>
            </a:r>
            <a:r>
              <a:rPr lang="zh-CN" altLang="en-US" dirty="0"/>
              <a:t>）承运货物收据</a:t>
            </a:r>
          </a:p>
        </p:txBody>
      </p:sp>
    </p:spTree>
    <p:extLst>
      <p:ext uri="{BB962C8B-B14F-4D97-AF65-F5344CB8AC3E}">
        <p14:creationId xmlns:p14="http://schemas.microsoft.com/office/powerpoint/2010/main" val="178052318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36ED1-1729-4FDF-9244-E9CEB6F790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643055B-0454-440F-E075-052A72BD2574}"/>
              </a:ext>
            </a:extLst>
          </p:cNvPr>
          <p:cNvSpPr>
            <a:spLocks noGrp="1"/>
          </p:cNvSpPr>
          <p:nvPr>
            <p:ph type="body" sz="quarter" idx="11"/>
          </p:nvPr>
        </p:nvSpPr>
        <p:spPr>
          <a:xfrm>
            <a:off x="337294" y="1806614"/>
            <a:ext cx="11275585" cy="3913187"/>
          </a:xfrm>
        </p:spPr>
        <p:txBody>
          <a:bodyPr/>
          <a:lstStyle/>
          <a:p>
            <a:r>
              <a:rPr lang="en-US" altLang="zh-CN" dirty="0"/>
              <a:t>5.2.2</a:t>
            </a:r>
            <a:r>
              <a:rPr lang="zh-CN" altLang="en-US" dirty="0"/>
              <a:t>　其他运输单据</a:t>
            </a:r>
            <a:endParaRPr lang="en-US" altLang="zh-CN" dirty="0"/>
          </a:p>
          <a:p>
            <a:r>
              <a:rPr lang="en-US" altLang="zh-CN" dirty="0"/>
              <a:t>2. </a:t>
            </a:r>
            <a:r>
              <a:rPr lang="zh-CN" altLang="en-US" dirty="0"/>
              <a:t>航空运单</a:t>
            </a:r>
            <a:endParaRPr lang="en-US" altLang="zh-CN" dirty="0"/>
          </a:p>
          <a:p>
            <a:r>
              <a:rPr lang="zh-CN" altLang="en-US" dirty="0"/>
              <a:t>航空运单（</a:t>
            </a:r>
            <a:r>
              <a:rPr lang="en-US" altLang="zh-CN" dirty="0"/>
              <a:t>airway bill</a:t>
            </a:r>
            <a:r>
              <a:rPr lang="zh-CN" altLang="en-US" dirty="0"/>
              <a:t>）是航空运输中承运人与托运人之间订立的运输合同凭证，同时兼具货物收据功能，由承运人或其代理人签发给托运人。该单据不仅是承运人核算运费的依据，更是海关对货物实施查验放行的必备文件。值得注意的是，航空运单不具备物权凭证属性，无法通过背书实现转让。收货人提取货物时，无须向承运人提交运单，而是凭航空公司发出的提货通知单办理手续。因此，航空运单的收货人栏必须完整填写收货人的全称及详细地址，严禁采用指示性抬头的填写方式。</a:t>
            </a:r>
          </a:p>
        </p:txBody>
      </p:sp>
      <p:sp>
        <p:nvSpPr>
          <p:cNvPr id="4" name="文本占位符 3">
            <a:extLst>
              <a:ext uri="{FF2B5EF4-FFF2-40B4-BE49-F238E27FC236}">
                <a16:creationId xmlns:a16="http://schemas.microsoft.com/office/drawing/2014/main" id="{E8567E6A-3D4A-C6C9-E75D-015F25E54A0C}"/>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330337833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C3070-1682-77BE-DA27-804EA481EDE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A65135-2B31-CA25-CFB6-D071E7A9E773}"/>
              </a:ext>
            </a:extLst>
          </p:cNvPr>
          <p:cNvSpPr>
            <a:spLocks noGrp="1"/>
          </p:cNvSpPr>
          <p:nvPr>
            <p:ph type="body" sz="quarter" idx="11"/>
          </p:nvPr>
        </p:nvSpPr>
        <p:spPr>
          <a:xfrm>
            <a:off x="337294" y="2048988"/>
            <a:ext cx="11275585" cy="3428439"/>
          </a:xfrm>
        </p:spPr>
        <p:txBody>
          <a:bodyPr/>
          <a:lstStyle/>
          <a:p>
            <a:r>
              <a:rPr lang="en-US" altLang="zh-CN" dirty="0"/>
              <a:t>5.2.2</a:t>
            </a:r>
            <a:r>
              <a:rPr lang="zh-CN" altLang="en-US" dirty="0"/>
              <a:t>　其他运输单据</a:t>
            </a:r>
            <a:endParaRPr lang="en-US" altLang="zh-CN" dirty="0"/>
          </a:p>
          <a:p>
            <a:r>
              <a:rPr lang="en-US" altLang="zh-CN" dirty="0"/>
              <a:t>3. </a:t>
            </a:r>
            <a:r>
              <a:rPr lang="zh-CN" altLang="en-US" dirty="0"/>
              <a:t>邮政收据</a:t>
            </a:r>
            <a:endParaRPr lang="en-US" altLang="zh-CN" dirty="0"/>
          </a:p>
          <a:p>
            <a:r>
              <a:rPr lang="zh-CN" altLang="en-US" dirty="0"/>
              <a:t>邮政收据（</a:t>
            </a:r>
            <a:r>
              <a:rPr lang="en-US" altLang="zh-CN" dirty="0"/>
              <a:t>post receipt</a:t>
            </a:r>
            <a:r>
              <a:rPr lang="zh-CN" altLang="en-US" dirty="0"/>
              <a:t>）是邮政机构或国际信使专递公司收寄邮件后，向寄件人出具的载有收寄日期的货物收据。在邮件发生灭失、损坏等异常情况时，该收据可作为寄件人或收件人向邮政部门主张索赔权利的凭证。邮政收据仅证明邮件收寄事实，不代表货物所有权，既不能通过转让变更权利主体，也不能直接作为提货凭证。收件人提取邮包时，需凭邮局发出的提货通知单办理相关手续。</a:t>
            </a:r>
          </a:p>
        </p:txBody>
      </p:sp>
      <p:sp>
        <p:nvSpPr>
          <p:cNvPr id="4" name="文本占位符 3">
            <a:extLst>
              <a:ext uri="{FF2B5EF4-FFF2-40B4-BE49-F238E27FC236}">
                <a16:creationId xmlns:a16="http://schemas.microsoft.com/office/drawing/2014/main" id="{00B37908-62CD-ABF0-7E6E-C695C3443D3C}"/>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14568366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EC54B-3105-C2E6-10E4-27932F2799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D48CEE9-97D3-B8DF-2375-7509FADD8A28}"/>
              </a:ext>
            </a:extLst>
          </p:cNvPr>
          <p:cNvSpPr>
            <a:spLocks noGrp="1"/>
          </p:cNvSpPr>
          <p:nvPr>
            <p:ph type="body" sz="quarter" idx="11"/>
          </p:nvPr>
        </p:nvSpPr>
        <p:spPr>
          <a:xfrm>
            <a:off x="337294" y="2048988"/>
            <a:ext cx="11275585" cy="3428439"/>
          </a:xfrm>
        </p:spPr>
        <p:txBody>
          <a:bodyPr/>
          <a:lstStyle/>
          <a:p>
            <a:r>
              <a:rPr lang="en-US" altLang="zh-CN" dirty="0"/>
              <a:t>5.2.2</a:t>
            </a:r>
            <a:r>
              <a:rPr lang="zh-CN" altLang="en-US" dirty="0"/>
              <a:t>　其他运输单据</a:t>
            </a:r>
            <a:endParaRPr lang="en-US" altLang="zh-CN" dirty="0"/>
          </a:p>
          <a:p>
            <a:r>
              <a:rPr lang="en-US" altLang="zh-CN" dirty="0"/>
              <a:t>3. </a:t>
            </a:r>
            <a:r>
              <a:rPr lang="zh-CN" altLang="en-US" dirty="0"/>
              <a:t>邮政收据</a:t>
            </a:r>
            <a:endParaRPr lang="en-US" altLang="zh-CN" dirty="0"/>
          </a:p>
          <a:p>
            <a:r>
              <a:rPr lang="zh-CN" altLang="en-US" dirty="0"/>
              <a:t>邮政收据（</a:t>
            </a:r>
            <a:r>
              <a:rPr lang="en-US" altLang="zh-CN" dirty="0"/>
              <a:t>post receipt</a:t>
            </a:r>
            <a:r>
              <a:rPr lang="zh-CN" altLang="en-US" dirty="0"/>
              <a:t>）是邮政机构或国际信使专递公司收寄邮件后，向寄件人出具的载有收寄日期的货物收据。在邮件发生灭失、损坏等异常情况时，该收据可作为寄件人或收件人向邮政部门主张索赔权利的凭证。邮政收据仅证明邮件收寄事实，不代表货物所有权，既不能通过转让变更权利主体，也不能直接作为提货凭证。收件人提取邮包时，需凭邮局发出的提货通知单办理相关手续。</a:t>
            </a:r>
          </a:p>
        </p:txBody>
      </p:sp>
      <p:sp>
        <p:nvSpPr>
          <p:cNvPr id="4" name="文本占位符 3">
            <a:extLst>
              <a:ext uri="{FF2B5EF4-FFF2-40B4-BE49-F238E27FC236}">
                <a16:creationId xmlns:a16="http://schemas.microsoft.com/office/drawing/2014/main" id="{0AADEC1D-98A2-03BD-79EA-FDCE3370A077}"/>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381060764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7DFC5-84BD-A0C1-5C24-7896642DA3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54B72E-F26B-57CC-C18B-4A97248B0A2E}"/>
              </a:ext>
            </a:extLst>
          </p:cNvPr>
          <p:cNvSpPr>
            <a:spLocks noGrp="1"/>
          </p:cNvSpPr>
          <p:nvPr>
            <p:ph type="body" sz="quarter" idx="11"/>
          </p:nvPr>
        </p:nvSpPr>
        <p:spPr>
          <a:xfrm>
            <a:off x="337294" y="1806614"/>
            <a:ext cx="11275585" cy="3913187"/>
          </a:xfrm>
        </p:spPr>
        <p:txBody>
          <a:bodyPr/>
          <a:lstStyle/>
          <a:p>
            <a:r>
              <a:rPr lang="en-US" altLang="zh-CN" dirty="0"/>
              <a:t>5.2.2</a:t>
            </a:r>
            <a:r>
              <a:rPr lang="zh-CN" altLang="en-US" dirty="0"/>
              <a:t>　其他运输单据</a:t>
            </a:r>
            <a:endParaRPr lang="en-US" altLang="zh-CN" dirty="0"/>
          </a:p>
          <a:p>
            <a:r>
              <a:rPr lang="en-US" altLang="zh-CN" dirty="0"/>
              <a:t>4. </a:t>
            </a:r>
            <a:r>
              <a:rPr lang="zh-CN" altLang="en-US" dirty="0"/>
              <a:t>多式联运单据</a:t>
            </a:r>
            <a:endParaRPr lang="en-US" altLang="zh-CN" dirty="0"/>
          </a:p>
          <a:p>
            <a:r>
              <a:rPr lang="zh-CN" altLang="en-US" dirty="0"/>
              <a:t>多式联运单据（</a:t>
            </a:r>
            <a:r>
              <a:rPr lang="en-US" altLang="zh-CN" dirty="0"/>
              <a:t>multimodal transport documents</a:t>
            </a:r>
            <a:r>
              <a:rPr lang="zh-CN" altLang="en-US" dirty="0"/>
              <a:t>，</a:t>
            </a:r>
            <a:r>
              <a:rPr lang="en-US" altLang="zh-CN" dirty="0"/>
              <a:t>MTD</a:t>
            </a:r>
            <a:r>
              <a:rPr lang="zh-CN" altLang="en-US" dirty="0"/>
              <a:t>）是多式联运合同的书面证明，同时具备多式联运经营人收讫货物的收据和货物交付凭证的双重功能。根据发货人的实际需求，该单据可设计为可转让或不可转让两种形式。若签发多份正本单据，须在单据上明确注明正本份数；当其中一份正本完成货物交付后，其余正本自动失效。这一机制既保障了多式联运业务中货权转移的灵活性，又通过正本唯一性规则确保了货物交付环节的规范性与安全性，有效避免了重复提货等风险。</a:t>
            </a:r>
          </a:p>
        </p:txBody>
      </p:sp>
      <p:sp>
        <p:nvSpPr>
          <p:cNvPr id="4" name="文本占位符 3">
            <a:extLst>
              <a:ext uri="{FF2B5EF4-FFF2-40B4-BE49-F238E27FC236}">
                <a16:creationId xmlns:a16="http://schemas.microsoft.com/office/drawing/2014/main" id="{B26214C1-F9B2-1EB5-8EA1-302E09A4A03B}"/>
              </a:ext>
            </a:extLst>
          </p:cNvPr>
          <p:cNvSpPr>
            <a:spLocks noGrp="1"/>
          </p:cNvSpPr>
          <p:nvPr>
            <p:ph type="body" sz="quarter" idx="10"/>
          </p:nvPr>
        </p:nvSpPr>
        <p:spPr/>
        <p:txBody>
          <a:bodyPr/>
          <a:lstStyle/>
          <a:p>
            <a:r>
              <a:rPr lang="en-US" altLang="zh-CN" dirty="0"/>
              <a:t>5.2 </a:t>
            </a:r>
            <a:r>
              <a:rPr lang="zh-CN" altLang="en-US" dirty="0"/>
              <a:t>运输单据</a:t>
            </a:r>
          </a:p>
        </p:txBody>
      </p:sp>
    </p:spTree>
    <p:extLst>
      <p:ext uri="{BB962C8B-B14F-4D97-AF65-F5344CB8AC3E}">
        <p14:creationId xmlns:p14="http://schemas.microsoft.com/office/powerpoint/2010/main" val="386979022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B923E-6467-CC90-1468-6CBB5AAA9B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7BB5CF-1AE2-1C16-E69C-95B7D5A96DC2}"/>
              </a:ext>
            </a:extLst>
          </p:cNvPr>
          <p:cNvSpPr>
            <a:spLocks noGrp="1"/>
          </p:cNvSpPr>
          <p:nvPr>
            <p:ph type="body" sz="quarter" idx="11"/>
          </p:nvPr>
        </p:nvSpPr>
        <p:spPr>
          <a:xfrm>
            <a:off x="337294" y="2533736"/>
            <a:ext cx="11275585" cy="2458943"/>
          </a:xfrm>
        </p:spPr>
        <p:txBody>
          <a:bodyPr/>
          <a:lstStyle/>
          <a:p>
            <a:r>
              <a:rPr lang="en-US" altLang="zh-CN" dirty="0"/>
              <a:t>5.3.1</a:t>
            </a:r>
            <a:r>
              <a:rPr lang="zh-CN" altLang="en-US" dirty="0"/>
              <a:t>　装运时间</a:t>
            </a:r>
            <a:endParaRPr lang="en-US" altLang="zh-CN" dirty="0"/>
          </a:p>
          <a:p>
            <a:r>
              <a:rPr lang="en-US" altLang="zh-CN" dirty="0"/>
              <a:t>1. </a:t>
            </a:r>
            <a:r>
              <a:rPr lang="zh-CN" altLang="en-US" dirty="0"/>
              <a:t>装运时间的规定方法</a:t>
            </a:r>
            <a:endParaRPr lang="en-US" altLang="zh-CN" dirty="0"/>
          </a:p>
          <a:p>
            <a:r>
              <a:rPr lang="zh-CN" altLang="en-US" dirty="0"/>
              <a:t>（</a:t>
            </a:r>
            <a:r>
              <a:rPr lang="en-US" altLang="zh-CN" dirty="0"/>
              <a:t>1</a:t>
            </a:r>
            <a:r>
              <a:rPr lang="zh-CN" altLang="en-US" dirty="0"/>
              <a:t>）期限条款。</a:t>
            </a:r>
            <a:endParaRPr lang="en-US" altLang="zh-CN" dirty="0"/>
          </a:p>
          <a:p>
            <a:r>
              <a:rPr lang="zh-CN" altLang="en-US" dirty="0"/>
              <a:t>（</a:t>
            </a:r>
            <a:r>
              <a:rPr lang="en-US" altLang="zh-CN" dirty="0"/>
              <a:t>2</a:t>
            </a:r>
            <a:r>
              <a:rPr lang="zh-CN" altLang="en-US" dirty="0"/>
              <a:t>）信用证关联条款。</a:t>
            </a:r>
            <a:endParaRPr lang="en-US" altLang="zh-CN" dirty="0"/>
          </a:p>
          <a:p>
            <a:r>
              <a:rPr lang="zh-CN" altLang="en-US" dirty="0"/>
              <a:t>（</a:t>
            </a:r>
            <a:r>
              <a:rPr lang="en-US" altLang="zh-CN" dirty="0"/>
              <a:t>3</a:t>
            </a:r>
            <a:r>
              <a:rPr lang="zh-CN" altLang="en-US" dirty="0"/>
              <a:t>）模糊表述的局限性。</a:t>
            </a:r>
          </a:p>
        </p:txBody>
      </p:sp>
      <p:sp>
        <p:nvSpPr>
          <p:cNvPr id="4" name="文本占位符 3">
            <a:extLst>
              <a:ext uri="{FF2B5EF4-FFF2-40B4-BE49-F238E27FC236}">
                <a16:creationId xmlns:a16="http://schemas.microsoft.com/office/drawing/2014/main" id="{B9D3BC95-1C3F-B2DE-131F-FAF33A8BEE18}"/>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1840433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ED9A3-9879-1063-1ACA-6160452D990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F51F6A0-D445-65AC-F6B1-992FB6688BEC}"/>
              </a:ext>
            </a:extLst>
          </p:cNvPr>
          <p:cNvSpPr>
            <a:spLocks noGrp="1"/>
          </p:cNvSpPr>
          <p:nvPr>
            <p:ph type="body" sz="quarter" idx="11"/>
          </p:nvPr>
        </p:nvSpPr>
        <p:spPr>
          <a:xfrm>
            <a:off x="337294" y="2223466"/>
            <a:ext cx="11275585" cy="3079497"/>
          </a:xfrm>
        </p:spPr>
        <p:txBody>
          <a:bodyPr/>
          <a:lstStyle/>
          <a:p>
            <a:r>
              <a:rPr lang="en-US" altLang="zh-CN" dirty="0"/>
              <a:t>1.1.4</a:t>
            </a:r>
            <a:r>
              <a:rPr lang="zh-CN" altLang="en-US" dirty="0"/>
              <a:t>　我国的对外贸易</a:t>
            </a:r>
            <a:endParaRPr lang="en-US" altLang="zh-CN" dirty="0"/>
          </a:p>
          <a:p>
            <a:r>
              <a:rPr lang="en-US" altLang="zh-CN" dirty="0"/>
              <a:t>2. </a:t>
            </a:r>
            <a:r>
              <a:rPr lang="zh-CN" altLang="en-US" dirty="0"/>
              <a:t>新时期我国对外贸易发展面临的机遇和挑战</a:t>
            </a:r>
            <a:endParaRPr lang="en-US" altLang="zh-CN" dirty="0"/>
          </a:p>
          <a:p>
            <a:r>
              <a:rPr lang="zh-CN" altLang="en-US" dirty="0"/>
              <a:t>当前，我国对外贸易发展面临着机遇与挑战并存的局面。从机遇来看，我国长期向好的经济基本面持续巩固，“一带一路”倡议深入实施，高水平对外开放不断推进，为外贸发展提供了有力支撑。同时，世界经济复苏放缓、贸易保护主义和逆全球化趋势凸显等因素也给我国对外贸易发展带来了挑战。</a:t>
            </a:r>
            <a:endParaRPr lang="en-US" altLang="zh-CN" dirty="0"/>
          </a:p>
        </p:txBody>
      </p:sp>
      <p:sp>
        <p:nvSpPr>
          <p:cNvPr id="6" name="文本占位符 5">
            <a:extLst>
              <a:ext uri="{FF2B5EF4-FFF2-40B4-BE49-F238E27FC236}">
                <a16:creationId xmlns:a16="http://schemas.microsoft.com/office/drawing/2014/main" id="{F4656957-1DC1-A5AF-0294-BD39E5EA1955}"/>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64079454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CDF02-51FC-C614-FDC6-16665A9812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D3CBCD-B9B0-C0B1-20E7-3589DE6E81EA}"/>
              </a:ext>
            </a:extLst>
          </p:cNvPr>
          <p:cNvSpPr>
            <a:spLocks noGrp="1"/>
          </p:cNvSpPr>
          <p:nvPr>
            <p:ph type="body" sz="quarter" idx="11"/>
          </p:nvPr>
        </p:nvSpPr>
        <p:spPr>
          <a:xfrm>
            <a:off x="337294" y="2291362"/>
            <a:ext cx="11275585" cy="2943691"/>
          </a:xfrm>
        </p:spPr>
        <p:txBody>
          <a:bodyPr/>
          <a:lstStyle/>
          <a:p>
            <a:r>
              <a:rPr lang="en-US" altLang="zh-CN" dirty="0"/>
              <a:t>5.3.1</a:t>
            </a:r>
            <a:r>
              <a:rPr lang="zh-CN" altLang="en-US" dirty="0"/>
              <a:t>　装运时间</a:t>
            </a:r>
            <a:endParaRPr lang="en-US" altLang="zh-CN" dirty="0"/>
          </a:p>
          <a:p>
            <a:r>
              <a:rPr lang="en-US" altLang="zh-CN" dirty="0"/>
              <a:t>2. </a:t>
            </a:r>
            <a:r>
              <a:rPr lang="zh-CN" altLang="en-US" dirty="0"/>
              <a:t>装运时间的注意事项</a:t>
            </a:r>
            <a:endParaRPr lang="en-US" altLang="zh-CN" dirty="0"/>
          </a:p>
          <a:p>
            <a:r>
              <a:rPr lang="zh-CN" altLang="en-US" dirty="0"/>
              <a:t>（</a:t>
            </a:r>
            <a:r>
              <a:rPr lang="en-US" altLang="zh-CN" dirty="0"/>
              <a:t>1</a:t>
            </a:r>
            <a:r>
              <a:rPr lang="zh-CN" altLang="en-US" dirty="0"/>
              <a:t>）结合生产和运输实际。</a:t>
            </a:r>
            <a:endParaRPr lang="en-US" altLang="zh-CN" dirty="0"/>
          </a:p>
          <a:p>
            <a:r>
              <a:rPr lang="zh-CN" altLang="en-US" dirty="0"/>
              <a:t>（</a:t>
            </a:r>
            <a:r>
              <a:rPr lang="en-US" altLang="zh-CN" dirty="0"/>
              <a:t>2</a:t>
            </a:r>
            <a:r>
              <a:rPr lang="zh-CN" altLang="en-US" dirty="0"/>
              <a:t>）考虑运输条件。</a:t>
            </a:r>
            <a:endParaRPr lang="en-US" altLang="zh-CN" dirty="0"/>
          </a:p>
          <a:p>
            <a:r>
              <a:rPr lang="zh-CN" altLang="en-US" dirty="0"/>
              <a:t>（</a:t>
            </a:r>
            <a:r>
              <a:rPr lang="en-US" altLang="zh-CN" dirty="0"/>
              <a:t>3</a:t>
            </a:r>
            <a:r>
              <a:rPr lang="zh-CN" altLang="en-US" dirty="0"/>
              <a:t>）注意信用证有效期。</a:t>
            </a:r>
            <a:endParaRPr lang="en-US" altLang="zh-CN" dirty="0"/>
          </a:p>
          <a:p>
            <a:r>
              <a:rPr lang="zh-CN" altLang="en-US" dirty="0"/>
              <a:t>（</a:t>
            </a:r>
            <a:r>
              <a:rPr lang="en-US" altLang="zh-CN" dirty="0"/>
              <a:t>4</a:t>
            </a:r>
            <a:r>
              <a:rPr lang="zh-CN" altLang="en-US" dirty="0"/>
              <a:t>）明确双方责任。</a:t>
            </a:r>
          </a:p>
        </p:txBody>
      </p:sp>
      <p:sp>
        <p:nvSpPr>
          <p:cNvPr id="4" name="文本占位符 3">
            <a:extLst>
              <a:ext uri="{FF2B5EF4-FFF2-40B4-BE49-F238E27FC236}">
                <a16:creationId xmlns:a16="http://schemas.microsoft.com/office/drawing/2014/main" id="{43E6F4D4-D5E4-8BB5-9586-2B42274DDC2C}"/>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123026447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EEC5E-FD03-C245-72CF-B9B80C9B94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DF3ADDF-3087-FF8E-3F63-F9F2D1B96E4E}"/>
              </a:ext>
            </a:extLst>
          </p:cNvPr>
          <p:cNvSpPr>
            <a:spLocks noGrp="1"/>
          </p:cNvSpPr>
          <p:nvPr>
            <p:ph type="body" sz="quarter" idx="11"/>
          </p:nvPr>
        </p:nvSpPr>
        <p:spPr>
          <a:xfrm>
            <a:off x="337294" y="2291362"/>
            <a:ext cx="11275585" cy="2943691"/>
          </a:xfrm>
        </p:spPr>
        <p:txBody>
          <a:bodyPr/>
          <a:lstStyle/>
          <a:p>
            <a:r>
              <a:rPr lang="en-US" altLang="zh-CN" dirty="0"/>
              <a:t>5.3.2</a:t>
            </a:r>
            <a:r>
              <a:rPr lang="zh-CN" altLang="en-US" dirty="0"/>
              <a:t>　装运港（地）和目的港（地）</a:t>
            </a:r>
            <a:endParaRPr lang="en-US" altLang="zh-CN" dirty="0"/>
          </a:p>
          <a:p>
            <a:r>
              <a:rPr lang="en-US" altLang="zh-CN" dirty="0"/>
              <a:t>1. </a:t>
            </a:r>
            <a:r>
              <a:rPr lang="zh-CN" altLang="en-US" dirty="0"/>
              <a:t>装运港的规定方法</a:t>
            </a:r>
            <a:endParaRPr lang="en-US" altLang="zh-CN" dirty="0"/>
          </a:p>
          <a:p>
            <a:r>
              <a:rPr lang="zh-CN" altLang="en-US" dirty="0"/>
              <a:t>装运港的确定通常由买卖双方协商达成，实务中一般先由卖方提议，经买方认可后确认。选择装运港时，需遵循靠近货源地、储运设施完善的原则，并综合评估港口作业效率、国内运输条件及成本。我国常用装运港包括大连、秦皇岛、烟台、青岛、连云港、上海、宁波、温州、福州、厦门、汕头、广州、黄埔、湛江等。</a:t>
            </a:r>
          </a:p>
        </p:txBody>
      </p:sp>
      <p:sp>
        <p:nvSpPr>
          <p:cNvPr id="4" name="文本占位符 3">
            <a:extLst>
              <a:ext uri="{FF2B5EF4-FFF2-40B4-BE49-F238E27FC236}">
                <a16:creationId xmlns:a16="http://schemas.microsoft.com/office/drawing/2014/main" id="{D19B405A-7A10-4F99-89B0-892D5A5469CA}"/>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155269241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3099C-C034-9795-9CA1-D107DB669B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2D75AA-C306-1DE0-65CF-1C9F208CA112}"/>
              </a:ext>
            </a:extLst>
          </p:cNvPr>
          <p:cNvSpPr>
            <a:spLocks noGrp="1"/>
          </p:cNvSpPr>
          <p:nvPr>
            <p:ph type="body" sz="quarter" idx="11"/>
          </p:nvPr>
        </p:nvSpPr>
        <p:spPr>
          <a:xfrm>
            <a:off x="337294" y="2048988"/>
            <a:ext cx="11275585" cy="3428439"/>
          </a:xfrm>
        </p:spPr>
        <p:txBody>
          <a:bodyPr/>
          <a:lstStyle/>
          <a:p>
            <a:r>
              <a:rPr lang="en-US" altLang="zh-CN" dirty="0"/>
              <a:t>5.3.2</a:t>
            </a:r>
            <a:r>
              <a:rPr lang="zh-CN" altLang="en-US" dirty="0"/>
              <a:t>　装运港（地）和目的港（地）</a:t>
            </a:r>
            <a:endParaRPr lang="en-US" altLang="zh-CN" dirty="0"/>
          </a:p>
          <a:p>
            <a:r>
              <a:rPr lang="en-US" altLang="zh-CN" dirty="0"/>
              <a:t>2. </a:t>
            </a:r>
            <a:r>
              <a:rPr lang="zh-CN" altLang="en-US" dirty="0"/>
              <a:t>目的港的规定方法</a:t>
            </a:r>
            <a:endParaRPr lang="en-US" altLang="zh-CN" dirty="0"/>
          </a:p>
          <a:p>
            <a:r>
              <a:rPr lang="zh-CN" altLang="en-US" dirty="0"/>
              <a:t>目的港口由买卖双方协商后在合同中确定。实际业务里，一般先由买方提出目的港，经卖方认可后敲定。买卖合同通常只规定一个目的港，也可规定多个。若订约时买方难以明确具体目的港，则可在合同中规定两个或以上备选目的港，即选择港。所有备选港口应在同一航线上，且能被同一班轮挂靠。交货期前，买方需将最终选定的目的港告知卖方，否则卖方有权将货物运至其认为合适的港口。</a:t>
            </a:r>
          </a:p>
        </p:txBody>
      </p:sp>
      <p:sp>
        <p:nvSpPr>
          <p:cNvPr id="4" name="文本占位符 3">
            <a:extLst>
              <a:ext uri="{FF2B5EF4-FFF2-40B4-BE49-F238E27FC236}">
                <a16:creationId xmlns:a16="http://schemas.microsoft.com/office/drawing/2014/main" id="{B6C20699-466C-0623-CA89-6DACDBF970D5}"/>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190235701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85176-6DAD-63FD-9562-C7243B6DFF9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57A499-6F8B-6941-911D-8EF816B71C27}"/>
              </a:ext>
            </a:extLst>
          </p:cNvPr>
          <p:cNvSpPr>
            <a:spLocks noGrp="1"/>
          </p:cNvSpPr>
          <p:nvPr>
            <p:ph type="body" sz="quarter" idx="11"/>
          </p:nvPr>
        </p:nvSpPr>
        <p:spPr>
          <a:xfrm>
            <a:off x="337294" y="2048988"/>
            <a:ext cx="11275585" cy="3428439"/>
          </a:xfrm>
        </p:spPr>
        <p:txBody>
          <a:bodyPr/>
          <a:lstStyle/>
          <a:p>
            <a:r>
              <a:rPr lang="en-US" altLang="zh-CN" dirty="0"/>
              <a:t>5.3.3</a:t>
            </a:r>
            <a:r>
              <a:rPr lang="zh-CN" altLang="en-US" dirty="0"/>
              <a:t>　分批装运和转运</a:t>
            </a:r>
            <a:endParaRPr lang="en-US" altLang="zh-CN" dirty="0"/>
          </a:p>
          <a:p>
            <a:r>
              <a:rPr lang="en-US" altLang="zh-CN" dirty="0"/>
              <a:t>1. </a:t>
            </a:r>
            <a:r>
              <a:rPr lang="zh-CN" altLang="en-US" dirty="0"/>
              <a:t>分批装运</a:t>
            </a:r>
            <a:endParaRPr lang="en-US" altLang="zh-CN" dirty="0"/>
          </a:p>
          <a:p>
            <a:r>
              <a:rPr lang="zh-CN" altLang="en-US" dirty="0"/>
              <a:t>分批装运（</a:t>
            </a:r>
            <a:r>
              <a:rPr lang="en-US" altLang="zh-CN" dirty="0"/>
              <a:t>partial shipment</a:t>
            </a:r>
            <a:r>
              <a:rPr lang="zh-CN" altLang="en-US" dirty="0"/>
              <a:t>）指同一笔成交货物分批次通过不同航次、车次或班次运输。若使用同一运输工具、同一航次运输，且货物一同抵达目的港，即便运输单据注明不同装运日期或装货地点，仍不视为分批装运。根据</a:t>
            </a:r>
            <a:r>
              <a:rPr lang="en-US" altLang="zh-CN" dirty="0"/>
              <a:t>《</a:t>
            </a:r>
            <a:r>
              <a:rPr lang="zh-CN" altLang="en-US" dirty="0"/>
              <a:t>跟单信用证统一惯例</a:t>
            </a:r>
            <a:r>
              <a:rPr lang="en-US" altLang="zh-CN" dirty="0"/>
              <a:t>》</a:t>
            </a:r>
            <a:r>
              <a:rPr lang="zh-CN" altLang="en-US" dirty="0"/>
              <a:t>第三十一条，同一运输工具同次航程的数套单据，只要目的地相同，即使发运日期或地点不同，亦不构成分批装运；但若采用多件运输工具运输，即便同日出发同抵目的地，仍视为分批装运。</a:t>
            </a:r>
          </a:p>
        </p:txBody>
      </p:sp>
      <p:sp>
        <p:nvSpPr>
          <p:cNvPr id="4" name="文本占位符 3">
            <a:extLst>
              <a:ext uri="{FF2B5EF4-FFF2-40B4-BE49-F238E27FC236}">
                <a16:creationId xmlns:a16="http://schemas.microsoft.com/office/drawing/2014/main" id="{5903075F-57FE-D5AF-8D5A-150E42736272}"/>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385310902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35B0C-785E-DFBD-1EBE-7C4BF494C4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4F67DC3-1328-2E56-32FD-5A52D5347E3D}"/>
              </a:ext>
            </a:extLst>
          </p:cNvPr>
          <p:cNvSpPr>
            <a:spLocks noGrp="1"/>
          </p:cNvSpPr>
          <p:nvPr>
            <p:ph type="body" sz="quarter" idx="11"/>
          </p:nvPr>
        </p:nvSpPr>
        <p:spPr>
          <a:xfrm>
            <a:off x="337294" y="2048988"/>
            <a:ext cx="11275585" cy="3428439"/>
          </a:xfrm>
        </p:spPr>
        <p:txBody>
          <a:bodyPr/>
          <a:lstStyle/>
          <a:p>
            <a:r>
              <a:rPr lang="en-US" altLang="zh-CN" dirty="0"/>
              <a:t>5.3.3</a:t>
            </a:r>
            <a:r>
              <a:rPr lang="zh-CN" altLang="en-US" dirty="0"/>
              <a:t>　分批装运和转运</a:t>
            </a:r>
            <a:endParaRPr lang="en-US" altLang="zh-CN" dirty="0"/>
          </a:p>
          <a:p>
            <a:r>
              <a:rPr lang="en-US" altLang="zh-CN" dirty="0"/>
              <a:t>2. </a:t>
            </a:r>
            <a:r>
              <a:rPr lang="zh-CN" altLang="en-US" dirty="0"/>
              <a:t>转运</a:t>
            </a:r>
            <a:endParaRPr lang="en-US" altLang="zh-CN" dirty="0"/>
          </a:p>
          <a:p>
            <a:r>
              <a:rPr lang="zh-CN" altLang="en-US" dirty="0"/>
              <a:t>转运（</a:t>
            </a:r>
            <a:r>
              <a:rPr lang="en-US" altLang="zh-CN" dirty="0"/>
              <a:t>transshipment</a:t>
            </a:r>
            <a:r>
              <a:rPr lang="zh-CN" altLang="en-US" dirty="0"/>
              <a:t>）是指在信用证规定的货物发送、接管或发运地点至最终目的地的运输过程中，将货物从某一运输工具卸下并换装至另一运输工具的行为（无论是否属于不同运输方式）。这一操作可能涉及同一运输方式的工具转换或多式联运的衔接，是国际物流中调整运输路径的常见方式。在合同或信用证中要明确约定“允许转运”或“禁止转运”，以规范运输流程并避免争议。根据</a:t>
            </a:r>
            <a:r>
              <a:rPr lang="en-US" altLang="zh-CN" dirty="0"/>
              <a:t>《</a:t>
            </a:r>
            <a:r>
              <a:rPr lang="zh-CN" altLang="en-US" dirty="0"/>
              <a:t>跟单信用证统一惯例</a:t>
            </a:r>
            <a:r>
              <a:rPr lang="en-US" altLang="zh-CN" dirty="0"/>
              <a:t>》</a:t>
            </a:r>
            <a:r>
              <a:rPr lang="zh-CN" altLang="en-US" dirty="0"/>
              <a:t>规定，“转运”在不同运输方式下含义各异。</a:t>
            </a:r>
          </a:p>
        </p:txBody>
      </p:sp>
      <p:sp>
        <p:nvSpPr>
          <p:cNvPr id="4" name="文本占位符 3">
            <a:extLst>
              <a:ext uri="{FF2B5EF4-FFF2-40B4-BE49-F238E27FC236}">
                <a16:creationId xmlns:a16="http://schemas.microsoft.com/office/drawing/2014/main" id="{CFBF89EA-BC98-A3A9-80E3-DF6DC448EBC3}"/>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87671599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73A16-B8EA-029B-0057-E56EFB343C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9C27CD-23B4-C259-9F8E-BE8E92D70C83}"/>
              </a:ext>
            </a:extLst>
          </p:cNvPr>
          <p:cNvSpPr>
            <a:spLocks noGrp="1"/>
          </p:cNvSpPr>
          <p:nvPr>
            <p:ph type="body" sz="quarter" idx="11"/>
          </p:nvPr>
        </p:nvSpPr>
        <p:spPr>
          <a:xfrm>
            <a:off x="337294" y="1564240"/>
            <a:ext cx="11275585" cy="4397935"/>
          </a:xfrm>
        </p:spPr>
        <p:txBody>
          <a:bodyPr/>
          <a:lstStyle/>
          <a:p>
            <a:r>
              <a:rPr lang="en-US" altLang="zh-CN" dirty="0"/>
              <a:t>5.3.3</a:t>
            </a:r>
            <a:r>
              <a:rPr lang="zh-CN" altLang="en-US" dirty="0"/>
              <a:t>　分批装运和转运</a:t>
            </a:r>
            <a:endParaRPr lang="en-US" altLang="zh-CN" dirty="0"/>
          </a:p>
          <a:p>
            <a:r>
              <a:rPr lang="en-US" altLang="zh-CN" dirty="0"/>
              <a:t>3. </a:t>
            </a:r>
            <a:r>
              <a:rPr lang="zh-CN" altLang="en-US" dirty="0"/>
              <a:t>装运通知</a:t>
            </a:r>
            <a:endParaRPr lang="en-US" altLang="zh-CN" dirty="0"/>
          </a:p>
          <a:p>
            <a:r>
              <a:rPr lang="zh-CN" altLang="en-US" dirty="0"/>
              <a:t>在国际贸易实务中，装运通知（</a:t>
            </a:r>
            <a:r>
              <a:rPr lang="en-US" altLang="zh-CN" dirty="0"/>
              <a:t>shipping advice</a:t>
            </a:r>
            <a:r>
              <a:rPr lang="zh-CN" altLang="en-US" dirty="0"/>
              <a:t>）在两种关键场景下发挥作用。在</a:t>
            </a:r>
            <a:r>
              <a:rPr lang="en-US" altLang="zh-CN" dirty="0"/>
              <a:t>FOB </a:t>
            </a:r>
            <a:r>
              <a:rPr lang="zh-CN" altLang="en-US" dirty="0"/>
              <a:t>术语下，卖方需在规定装运期前 </a:t>
            </a:r>
            <a:r>
              <a:rPr lang="en-US" altLang="zh-CN" dirty="0"/>
              <a:t>30 </a:t>
            </a:r>
            <a:r>
              <a:rPr lang="zh-CN" altLang="en-US" dirty="0"/>
              <a:t>～ </a:t>
            </a:r>
            <a:r>
              <a:rPr lang="en-US" altLang="zh-CN" dirty="0"/>
              <a:t>45 </a:t>
            </a:r>
            <a:r>
              <a:rPr lang="zh-CN" altLang="en-US" dirty="0"/>
              <a:t>天向买方发出货物备妥通知，便于买方及时安排租船订舱、派船接货；买方收到通知后，应将船名、抵港受载日期反馈给卖方，确保装货环节顺利衔接。货物装船后，卖方需在约定时间内，将合约号、品名、件数、重量、金额、船名及装船日期等信息电告买方，以便买方提前筹备报关、接货事宜。尤其在执行 </a:t>
            </a:r>
            <a:r>
              <a:rPr lang="en-US" altLang="zh-CN" dirty="0"/>
              <a:t>CFR </a:t>
            </a:r>
            <a:r>
              <a:rPr lang="zh-CN" altLang="en-US" dirty="0"/>
              <a:t>或 </a:t>
            </a:r>
            <a:r>
              <a:rPr lang="en-US" altLang="zh-CN" dirty="0"/>
              <a:t>CPT </a:t>
            </a:r>
            <a:r>
              <a:rPr lang="zh-CN" altLang="en-US" dirty="0"/>
              <a:t>条款时，及时发送装运通知更是卖方的重要义务。该条款通过明晰双方权责，有效保障船货衔接，使贸易流程高效运转，促进双方业务合作顺利开展。</a:t>
            </a:r>
          </a:p>
        </p:txBody>
      </p:sp>
      <p:sp>
        <p:nvSpPr>
          <p:cNvPr id="4" name="文本占位符 3">
            <a:extLst>
              <a:ext uri="{FF2B5EF4-FFF2-40B4-BE49-F238E27FC236}">
                <a16:creationId xmlns:a16="http://schemas.microsoft.com/office/drawing/2014/main" id="{F1CF54ED-B43D-C900-B4F0-E81FCF98CF8C}"/>
              </a:ext>
            </a:extLst>
          </p:cNvPr>
          <p:cNvSpPr>
            <a:spLocks noGrp="1"/>
          </p:cNvSpPr>
          <p:nvPr>
            <p:ph type="body" sz="quarter" idx="10"/>
          </p:nvPr>
        </p:nvSpPr>
        <p:spPr/>
        <p:txBody>
          <a:bodyPr/>
          <a:lstStyle/>
          <a:p>
            <a:r>
              <a:rPr lang="en-US" altLang="zh-CN" dirty="0"/>
              <a:t>5.3 </a:t>
            </a:r>
            <a:r>
              <a:rPr lang="zh-CN" altLang="en-US" dirty="0"/>
              <a:t>合同中的运输条款</a:t>
            </a:r>
          </a:p>
        </p:txBody>
      </p:sp>
    </p:spTree>
    <p:extLst>
      <p:ext uri="{BB962C8B-B14F-4D97-AF65-F5344CB8AC3E}">
        <p14:creationId xmlns:p14="http://schemas.microsoft.com/office/powerpoint/2010/main" val="398636312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E32593A-0055-9788-65EF-BC8A49894E28}"/>
              </a:ext>
            </a:extLst>
          </p:cNvPr>
          <p:cNvSpPr>
            <a:spLocks noGrp="1"/>
          </p:cNvSpPr>
          <p:nvPr>
            <p:ph type="body" sz="quarter" idx="11"/>
          </p:nvPr>
        </p:nvSpPr>
        <p:spPr/>
        <p:txBody>
          <a:bodyPr/>
          <a:lstStyle/>
          <a:p>
            <a:r>
              <a:rPr lang="zh-CN" altLang="en-US" dirty="0"/>
              <a:t>第 </a:t>
            </a:r>
            <a:r>
              <a:rPr lang="en-US" altLang="zh-CN" dirty="0"/>
              <a:t>6 </a:t>
            </a:r>
            <a:r>
              <a:rPr lang="zh-CN" altLang="en-US" dirty="0"/>
              <a:t>章</a:t>
            </a:r>
          </a:p>
        </p:txBody>
      </p:sp>
      <p:sp>
        <p:nvSpPr>
          <p:cNvPr id="5" name="文本占位符 4">
            <a:extLst>
              <a:ext uri="{FF2B5EF4-FFF2-40B4-BE49-F238E27FC236}">
                <a16:creationId xmlns:a16="http://schemas.microsoft.com/office/drawing/2014/main" id="{80660B2E-4B84-CFD7-87C7-8841716185EC}"/>
              </a:ext>
            </a:extLst>
          </p:cNvPr>
          <p:cNvSpPr>
            <a:spLocks noGrp="1"/>
          </p:cNvSpPr>
          <p:nvPr>
            <p:ph type="body" sz="quarter" idx="13"/>
          </p:nvPr>
        </p:nvSpPr>
        <p:spPr/>
        <p:txBody>
          <a:bodyPr/>
          <a:lstStyle/>
          <a:p>
            <a:r>
              <a:rPr lang="zh-CN" altLang="en-US" dirty="0"/>
              <a:t>国际货物运输保险</a:t>
            </a:r>
          </a:p>
        </p:txBody>
      </p:sp>
    </p:spTree>
    <p:extLst>
      <p:ext uri="{BB962C8B-B14F-4D97-AF65-F5344CB8AC3E}">
        <p14:creationId xmlns:p14="http://schemas.microsoft.com/office/powerpoint/2010/main" val="250727283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79D168E-D1C2-4D3A-66A2-F730DB595412}"/>
              </a:ext>
            </a:extLst>
          </p:cNvPr>
          <p:cNvSpPr>
            <a:spLocks noGrp="1"/>
          </p:cNvSpPr>
          <p:nvPr>
            <p:ph type="body" sz="quarter" idx="11"/>
          </p:nvPr>
        </p:nvSpPr>
        <p:spPr>
          <a:xfrm>
            <a:off x="337294" y="2048988"/>
            <a:ext cx="11275585" cy="3428439"/>
          </a:xfrm>
        </p:spPr>
        <p:txBody>
          <a:bodyPr/>
          <a:lstStyle/>
          <a:p>
            <a:r>
              <a:rPr lang="en-US" altLang="zh-CN" dirty="0"/>
              <a:t>6.1.1</a:t>
            </a:r>
            <a:r>
              <a:rPr lang="zh-CN" altLang="en-US" dirty="0"/>
              <a:t>　国际货物运输保险的定义</a:t>
            </a:r>
            <a:endParaRPr lang="en-US" altLang="zh-CN" dirty="0"/>
          </a:p>
          <a:p>
            <a:r>
              <a:rPr lang="en-US" altLang="zh-CN" dirty="0"/>
              <a:t>1. </a:t>
            </a:r>
            <a:r>
              <a:rPr lang="zh-CN" altLang="en-US" dirty="0"/>
              <a:t>保险合同的订立</a:t>
            </a:r>
            <a:endParaRPr lang="en-US" altLang="zh-CN" dirty="0"/>
          </a:p>
          <a:p>
            <a:r>
              <a:rPr lang="zh-CN" altLang="en-US" dirty="0"/>
              <a:t>国际货物运输保险关系的建立以保险合同订立为法律依据，保险单作为合同成立的书面凭证，载明了双方权利义务的具体条款。根据</a:t>
            </a:r>
            <a:r>
              <a:rPr lang="en-US" altLang="zh-CN" dirty="0"/>
              <a:t>《</a:t>
            </a:r>
            <a:r>
              <a:rPr lang="zh-CN" altLang="en-US" dirty="0"/>
              <a:t>中华人民共和国保险法</a:t>
            </a:r>
            <a:r>
              <a:rPr lang="en-US" altLang="zh-CN" dirty="0"/>
              <a:t>》</a:t>
            </a:r>
            <a:r>
              <a:rPr lang="zh-CN" altLang="en-US" dirty="0"/>
              <a:t>第十三条之规定，投保人提出保险要求，经保险人同意承保，保险合同成立。依法订立的保险合同对双方具有法律约束力，保险人应按照保险单载明的承保范围承担赔偿责任，投保人则须履行如实告知、支付保费等合同义务。</a:t>
            </a:r>
          </a:p>
        </p:txBody>
      </p:sp>
      <p:sp>
        <p:nvSpPr>
          <p:cNvPr id="4" name="文本占位符 3">
            <a:extLst>
              <a:ext uri="{FF2B5EF4-FFF2-40B4-BE49-F238E27FC236}">
                <a16:creationId xmlns:a16="http://schemas.microsoft.com/office/drawing/2014/main" id="{DFA86DDA-771F-B20F-AAAA-850FBB527846}"/>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56692208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E195D-598E-D07F-E7C7-869F9B5521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84DA86-CDAA-7053-05CA-983E43228765}"/>
              </a:ext>
            </a:extLst>
          </p:cNvPr>
          <p:cNvSpPr>
            <a:spLocks noGrp="1"/>
          </p:cNvSpPr>
          <p:nvPr>
            <p:ph type="body" sz="quarter" idx="11"/>
          </p:nvPr>
        </p:nvSpPr>
        <p:spPr>
          <a:xfrm>
            <a:off x="337294" y="1079492"/>
            <a:ext cx="11275585" cy="5367431"/>
          </a:xfrm>
        </p:spPr>
        <p:txBody>
          <a:bodyPr/>
          <a:lstStyle/>
          <a:p>
            <a:r>
              <a:rPr lang="en-US" altLang="zh-CN" dirty="0"/>
              <a:t>6.1.1</a:t>
            </a:r>
            <a:r>
              <a:rPr lang="zh-CN" altLang="en-US" dirty="0"/>
              <a:t>　国际货物运输保险的定义</a:t>
            </a:r>
            <a:endParaRPr lang="en-US" altLang="zh-CN" dirty="0"/>
          </a:p>
          <a:p>
            <a:r>
              <a:rPr lang="en-US" altLang="zh-CN" dirty="0"/>
              <a:t>2. </a:t>
            </a:r>
            <a:r>
              <a:rPr lang="zh-CN" altLang="en-US" dirty="0"/>
              <a:t>保险种类的分类</a:t>
            </a:r>
            <a:endParaRPr lang="en-US" altLang="zh-CN" dirty="0"/>
          </a:p>
          <a:p>
            <a:r>
              <a:rPr lang="zh-CN" altLang="en-US" dirty="0"/>
              <a:t>国际货物运输保险可以根据运输工具的不同进行分类，主要包括海洋运输货物保险、陆上运输货物保险、航空运输货物保险以及邮包保险。海洋运输货物保险适用于通过海上运输的货物，主要保障在运输过程中可能遇到的自然灾害或意外事故造成的损失；陆上运输货物保险则涵盖铁路和公路运输等陆路方式，适用于对运输安全要求较高、风险相对较低的场景；航空运输货物保险专门针对空运过程中的风险，适合运输高价值、易腐或季节性较强的货物；而邮包保险则为通过邮政渠道邮寄的货物提供保障，适用于小件、轻便物品的运输。这四类保险分别对应不同的运输方式，能够更精准地匹配货物在运输过程中的风险特点，为托运人提供有针对性的保障。</a:t>
            </a:r>
          </a:p>
          <a:p>
            <a:endParaRPr lang="zh-CN" altLang="en-US" dirty="0"/>
          </a:p>
        </p:txBody>
      </p:sp>
      <p:sp>
        <p:nvSpPr>
          <p:cNvPr id="4" name="文本占位符 3">
            <a:extLst>
              <a:ext uri="{FF2B5EF4-FFF2-40B4-BE49-F238E27FC236}">
                <a16:creationId xmlns:a16="http://schemas.microsoft.com/office/drawing/2014/main" id="{58DF910B-E29A-1035-BB9B-D8A3438579C3}"/>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373433246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2C8E3-6F70-0B2F-50E9-C6BDA2C4DD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3469C36-8734-D5E4-EEA9-012880C415A2}"/>
              </a:ext>
            </a:extLst>
          </p:cNvPr>
          <p:cNvSpPr>
            <a:spLocks noGrp="1"/>
          </p:cNvSpPr>
          <p:nvPr>
            <p:ph type="body" sz="quarter" idx="11"/>
          </p:nvPr>
        </p:nvSpPr>
        <p:spPr>
          <a:xfrm>
            <a:off x="337294" y="1806614"/>
            <a:ext cx="11275585" cy="3913187"/>
          </a:xfrm>
        </p:spPr>
        <p:txBody>
          <a:bodyPr/>
          <a:lstStyle/>
          <a:p>
            <a:r>
              <a:rPr lang="en-US" altLang="zh-CN" dirty="0"/>
              <a:t>6.1.1</a:t>
            </a:r>
            <a:r>
              <a:rPr lang="zh-CN" altLang="en-US" dirty="0"/>
              <a:t>　国际货物运输保险的定义</a:t>
            </a:r>
            <a:endParaRPr lang="en-US" altLang="zh-CN" dirty="0"/>
          </a:p>
          <a:p>
            <a:r>
              <a:rPr lang="en-US" altLang="zh-CN" dirty="0"/>
              <a:t>3. </a:t>
            </a:r>
            <a:r>
              <a:rPr lang="zh-CN" altLang="en-US" dirty="0"/>
              <a:t>保险程序</a:t>
            </a:r>
            <a:endParaRPr lang="en-US" altLang="zh-CN" dirty="0"/>
          </a:p>
          <a:p>
            <a:r>
              <a:rPr lang="zh-CN" altLang="en-US" dirty="0"/>
              <a:t>国际货物运输保险的程序主要包括以下几个步骤：①投保人需根据货物的价值确定保险金额。②填写投保单，提供被保险人、货物详情、运输方式等信息。③按照保险金额和费率计算并支付保险费，以获得保险单据。④在运输过程中，应密切关注货物安全，及时发现异常情况。⑤若发生保险责任范围内的损失，应及时向保险公司提出索赔申请，并提交相关证明文件，如提单、装箱单、检验报告等。⑥保险公司审核材料后，确认损失并进行赔偿。通过这一流程，可以有效保障货物在运输过程中的安全，降低国际贸易中的风险。</a:t>
            </a:r>
          </a:p>
        </p:txBody>
      </p:sp>
      <p:sp>
        <p:nvSpPr>
          <p:cNvPr id="4" name="文本占位符 3">
            <a:extLst>
              <a:ext uri="{FF2B5EF4-FFF2-40B4-BE49-F238E27FC236}">
                <a16:creationId xmlns:a16="http://schemas.microsoft.com/office/drawing/2014/main" id="{DC03E19D-F4F7-522A-6D2B-B3DEF3823036}"/>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3226520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7FAAA-CFC3-4B38-EDD2-6A613546731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11EF8DE-1B36-A158-A45A-A6F1BCD296C2}"/>
              </a:ext>
            </a:extLst>
          </p:cNvPr>
          <p:cNvSpPr>
            <a:spLocks noGrp="1"/>
          </p:cNvSpPr>
          <p:nvPr>
            <p:ph type="body" sz="quarter" idx="11"/>
          </p:nvPr>
        </p:nvSpPr>
        <p:spPr>
          <a:xfrm>
            <a:off x="337294" y="2223467"/>
            <a:ext cx="11275585" cy="3079497"/>
          </a:xfrm>
        </p:spPr>
        <p:txBody>
          <a:bodyPr/>
          <a:lstStyle/>
          <a:p>
            <a:r>
              <a:rPr lang="en-US" altLang="zh-CN" dirty="0"/>
              <a:t>1.1.4</a:t>
            </a:r>
            <a:r>
              <a:rPr lang="zh-CN" altLang="en-US" dirty="0"/>
              <a:t>　我国的对外贸易</a:t>
            </a:r>
            <a:endParaRPr lang="en-US" altLang="zh-CN" dirty="0"/>
          </a:p>
          <a:p>
            <a:r>
              <a:rPr lang="en-US" altLang="zh-CN" dirty="0"/>
              <a:t>2. </a:t>
            </a:r>
            <a:r>
              <a:rPr lang="zh-CN" altLang="en-US" dirty="0"/>
              <a:t>新时期我国对外贸易发展面临的机遇和挑战</a:t>
            </a:r>
            <a:endParaRPr lang="en-US" altLang="zh-CN" dirty="0"/>
          </a:p>
          <a:p>
            <a:r>
              <a:rPr lang="en-US" altLang="zh-CN" dirty="0"/>
              <a:t>1</a:t>
            </a:r>
            <a:r>
              <a:rPr lang="zh-CN" altLang="en-US" dirty="0"/>
              <a:t>）我国对外贸易发展面临的机遇</a:t>
            </a:r>
            <a:endParaRPr lang="en-US" altLang="zh-CN" dirty="0"/>
          </a:p>
          <a:p>
            <a:r>
              <a:rPr lang="zh-CN" altLang="en-US" dirty="0"/>
              <a:t>（</a:t>
            </a:r>
            <a:r>
              <a:rPr lang="en-US" altLang="zh-CN" dirty="0"/>
              <a:t>1</a:t>
            </a:r>
            <a:r>
              <a:rPr lang="zh-CN" altLang="en-US" dirty="0"/>
              <a:t>）科技创新为外贸转型注入了新动能</a:t>
            </a:r>
            <a:endParaRPr lang="en-US" altLang="zh-CN" dirty="0"/>
          </a:p>
          <a:p>
            <a:r>
              <a:rPr lang="zh-CN" altLang="en-US" dirty="0"/>
              <a:t>（</a:t>
            </a:r>
            <a:r>
              <a:rPr lang="en-US" altLang="zh-CN" dirty="0"/>
              <a:t>2</a:t>
            </a:r>
            <a:r>
              <a:rPr lang="zh-CN" altLang="en-US" dirty="0"/>
              <a:t>）产业升级带来外贸结构优化</a:t>
            </a:r>
            <a:endParaRPr lang="en-US" altLang="zh-CN" dirty="0"/>
          </a:p>
          <a:p>
            <a:r>
              <a:rPr lang="zh-CN" altLang="en-US" dirty="0"/>
              <a:t>（</a:t>
            </a:r>
            <a:r>
              <a:rPr lang="en-US" altLang="zh-CN" dirty="0"/>
              <a:t>3</a:t>
            </a:r>
            <a:r>
              <a:rPr lang="zh-CN" altLang="en-US" dirty="0"/>
              <a:t>）制度创新释放外贸发展活力</a:t>
            </a:r>
            <a:endParaRPr lang="en-US" altLang="zh-CN" dirty="0"/>
          </a:p>
        </p:txBody>
      </p:sp>
      <p:sp>
        <p:nvSpPr>
          <p:cNvPr id="6" name="文本占位符 5">
            <a:extLst>
              <a:ext uri="{FF2B5EF4-FFF2-40B4-BE49-F238E27FC236}">
                <a16:creationId xmlns:a16="http://schemas.microsoft.com/office/drawing/2014/main" id="{1A2351BF-7B10-E222-A289-33AB63E01621}"/>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352862517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833BA-EB0E-5AAB-7C2B-8A6DCB6DD8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4358C6-D8A3-02FE-F62B-97F9A5F819C2}"/>
              </a:ext>
            </a:extLst>
          </p:cNvPr>
          <p:cNvSpPr>
            <a:spLocks noGrp="1"/>
          </p:cNvSpPr>
          <p:nvPr>
            <p:ph type="body" sz="quarter" idx="11"/>
          </p:nvPr>
        </p:nvSpPr>
        <p:spPr>
          <a:xfrm>
            <a:off x="337294" y="2291362"/>
            <a:ext cx="11275585" cy="2943691"/>
          </a:xfrm>
        </p:spPr>
        <p:txBody>
          <a:bodyPr/>
          <a:lstStyle/>
          <a:p>
            <a:r>
              <a:rPr lang="en-US" altLang="zh-CN" dirty="0"/>
              <a:t>6.1.1</a:t>
            </a:r>
            <a:r>
              <a:rPr lang="zh-CN" altLang="en-US" dirty="0"/>
              <a:t>　国际货物运输保险的定义</a:t>
            </a:r>
            <a:endParaRPr lang="en-US" altLang="zh-CN" dirty="0"/>
          </a:p>
          <a:p>
            <a:r>
              <a:rPr lang="en-US" altLang="zh-CN" dirty="0"/>
              <a:t>4. </a:t>
            </a:r>
            <a:r>
              <a:rPr lang="zh-CN" altLang="en-US" dirty="0"/>
              <a:t>价格术语</a:t>
            </a:r>
            <a:endParaRPr lang="en-US" altLang="zh-CN" dirty="0"/>
          </a:p>
          <a:p>
            <a:r>
              <a:rPr lang="zh-CN" altLang="en-US" dirty="0"/>
              <a:t>（</a:t>
            </a:r>
            <a:r>
              <a:rPr lang="en-US" altLang="zh-CN" dirty="0"/>
              <a:t>1</a:t>
            </a:r>
            <a:r>
              <a:rPr lang="zh-CN" altLang="en-US" dirty="0"/>
              <a:t>）</a:t>
            </a:r>
            <a:r>
              <a:rPr lang="en-US" altLang="zh-CN" dirty="0"/>
              <a:t>FOB </a:t>
            </a:r>
            <a:r>
              <a:rPr lang="zh-CN" altLang="en-US" dirty="0"/>
              <a:t>和 </a:t>
            </a:r>
            <a:r>
              <a:rPr lang="en-US" altLang="zh-CN" dirty="0"/>
              <a:t>CFR </a:t>
            </a:r>
            <a:r>
              <a:rPr lang="zh-CN" altLang="en-US" dirty="0"/>
              <a:t>价格术语：由进口商负责投保和支付保险费。如果进口商委托出口商代理办理，应在合同中明确提出。</a:t>
            </a:r>
            <a:endParaRPr lang="en-US" altLang="zh-CN" dirty="0"/>
          </a:p>
          <a:p>
            <a:r>
              <a:rPr lang="zh-CN" altLang="en-US" dirty="0"/>
              <a:t>（</a:t>
            </a:r>
            <a:r>
              <a:rPr lang="en-US" altLang="zh-CN" dirty="0"/>
              <a:t>2</a:t>
            </a:r>
            <a:r>
              <a:rPr lang="zh-CN" altLang="en-US" dirty="0"/>
              <a:t>）</a:t>
            </a:r>
            <a:r>
              <a:rPr lang="en-US" altLang="zh-CN" dirty="0"/>
              <a:t>CIF </a:t>
            </a:r>
            <a:r>
              <a:rPr lang="zh-CN" altLang="en-US" dirty="0"/>
              <a:t>价格术语：由出口商负责按双方商定的险别和保险金额投保并支付保险费，保险单应转交进口商。</a:t>
            </a:r>
          </a:p>
        </p:txBody>
      </p:sp>
      <p:sp>
        <p:nvSpPr>
          <p:cNvPr id="4" name="文本占位符 3">
            <a:extLst>
              <a:ext uri="{FF2B5EF4-FFF2-40B4-BE49-F238E27FC236}">
                <a16:creationId xmlns:a16="http://schemas.microsoft.com/office/drawing/2014/main" id="{9FA6A6B3-B8D7-75CE-05F0-FE976FFA5FEE}"/>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280045861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A5A07-E95C-DA2D-8D80-5B9877795F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E6A27D0-7E80-B68B-C606-9A80AA0EAA5B}"/>
              </a:ext>
            </a:extLst>
          </p:cNvPr>
          <p:cNvSpPr>
            <a:spLocks noGrp="1"/>
          </p:cNvSpPr>
          <p:nvPr>
            <p:ph type="body" sz="quarter" idx="11"/>
          </p:nvPr>
        </p:nvSpPr>
        <p:spPr>
          <a:xfrm>
            <a:off x="337294" y="2533736"/>
            <a:ext cx="11275585" cy="2458943"/>
          </a:xfrm>
        </p:spPr>
        <p:txBody>
          <a:bodyPr/>
          <a:lstStyle/>
          <a:p>
            <a:r>
              <a:rPr lang="en-US" altLang="zh-CN" dirty="0"/>
              <a:t>6.1.2</a:t>
            </a:r>
            <a:r>
              <a:rPr lang="zh-CN" altLang="en-US" dirty="0"/>
              <a:t>　国际货物运输保险的基本原则</a:t>
            </a:r>
            <a:endParaRPr lang="en-US" altLang="zh-CN" dirty="0"/>
          </a:p>
          <a:p>
            <a:r>
              <a:rPr lang="en-US" altLang="zh-CN" dirty="0"/>
              <a:t>1. </a:t>
            </a:r>
            <a:r>
              <a:rPr lang="zh-CN" altLang="en-US" dirty="0"/>
              <a:t>可保利益原则</a:t>
            </a:r>
            <a:endParaRPr lang="en-US" altLang="zh-CN" dirty="0"/>
          </a:p>
          <a:p>
            <a:r>
              <a:rPr lang="zh-CN" altLang="en-US" dirty="0"/>
              <a:t>可保利益（</a:t>
            </a:r>
            <a:r>
              <a:rPr lang="en-US" altLang="zh-CN" dirty="0"/>
              <a:t>insurable interest</a:t>
            </a:r>
            <a:r>
              <a:rPr lang="zh-CN" altLang="en-US" dirty="0"/>
              <a:t>）是指投保人或被保险人必须对保险标的具有可保利益，才能同保险人订立有效的合同，如果投保人或被保险人对保险标的没有可保利益，则他们与保险人所签订的保险合同是非法的、无效的合同。</a:t>
            </a:r>
          </a:p>
        </p:txBody>
      </p:sp>
      <p:sp>
        <p:nvSpPr>
          <p:cNvPr id="4" name="文本占位符 3">
            <a:extLst>
              <a:ext uri="{FF2B5EF4-FFF2-40B4-BE49-F238E27FC236}">
                <a16:creationId xmlns:a16="http://schemas.microsoft.com/office/drawing/2014/main" id="{0F7D42CE-562E-38ED-7ACC-1BEDFAED25D4}"/>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131934701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C94ED-C92C-45E3-5184-7D8F2D8032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0A032F-6CE1-8B40-827A-8EB21C63265A}"/>
              </a:ext>
            </a:extLst>
          </p:cNvPr>
          <p:cNvSpPr>
            <a:spLocks noGrp="1"/>
          </p:cNvSpPr>
          <p:nvPr>
            <p:ph type="body" sz="quarter" idx="11"/>
          </p:nvPr>
        </p:nvSpPr>
        <p:spPr>
          <a:xfrm>
            <a:off x="337294" y="2533736"/>
            <a:ext cx="11275585" cy="2458943"/>
          </a:xfrm>
        </p:spPr>
        <p:txBody>
          <a:bodyPr/>
          <a:lstStyle/>
          <a:p>
            <a:r>
              <a:rPr lang="en-US" altLang="zh-CN" dirty="0"/>
              <a:t>6.1.2</a:t>
            </a:r>
            <a:r>
              <a:rPr lang="zh-CN" altLang="en-US" dirty="0"/>
              <a:t>　国际货物运输保险的基本原则</a:t>
            </a:r>
            <a:endParaRPr lang="en-US" altLang="zh-CN" dirty="0"/>
          </a:p>
          <a:p>
            <a:r>
              <a:rPr lang="en-US" altLang="zh-CN" dirty="0"/>
              <a:t>2. </a:t>
            </a:r>
            <a:r>
              <a:rPr lang="zh-CN" altLang="en-US" dirty="0"/>
              <a:t>最大诚信原则</a:t>
            </a:r>
            <a:endParaRPr lang="en-US" altLang="zh-CN" dirty="0"/>
          </a:p>
          <a:p>
            <a:r>
              <a:rPr lang="zh-CN" altLang="en-US" dirty="0"/>
              <a:t>最大诚信原则（</a:t>
            </a:r>
            <a:r>
              <a:rPr lang="en-US" altLang="zh-CN" dirty="0"/>
              <a:t>utmost good faith</a:t>
            </a:r>
            <a:r>
              <a:rPr lang="zh-CN" altLang="en-US" dirty="0"/>
              <a:t>）又称最高诚信原则，是保险合同双方在订立合同及合同存续期间必须遵循的基本原则。保险活动建立在高度信任的基础上，要求投保人与保险人如实告知、诚实守信。</a:t>
            </a:r>
          </a:p>
        </p:txBody>
      </p:sp>
      <p:sp>
        <p:nvSpPr>
          <p:cNvPr id="4" name="文本占位符 3">
            <a:extLst>
              <a:ext uri="{FF2B5EF4-FFF2-40B4-BE49-F238E27FC236}">
                <a16:creationId xmlns:a16="http://schemas.microsoft.com/office/drawing/2014/main" id="{7611B4A1-F8A1-AC5E-C161-2DABA3F3E103}"/>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265453194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8792D-1CE0-5CC7-D8E6-453D452F80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4ADEE5-0B2B-AD45-E2A1-1AAFFE4B47AE}"/>
              </a:ext>
            </a:extLst>
          </p:cNvPr>
          <p:cNvSpPr>
            <a:spLocks noGrp="1"/>
          </p:cNvSpPr>
          <p:nvPr>
            <p:ph type="body" sz="quarter" idx="11"/>
          </p:nvPr>
        </p:nvSpPr>
        <p:spPr>
          <a:xfrm>
            <a:off x="337294" y="2533736"/>
            <a:ext cx="11275585" cy="2458943"/>
          </a:xfrm>
        </p:spPr>
        <p:txBody>
          <a:bodyPr/>
          <a:lstStyle/>
          <a:p>
            <a:r>
              <a:rPr lang="en-US" altLang="zh-CN" dirty="0"/>
              <a:t>6.1.2</a:t>
            </a:r>
            <a:r>
              <a:rPr lang="zh-CN" altLang="en-US" dirty="0"/>
              <a:t>　国际货物运输保险的基本原则</a:t>
            </a:r>
            <a:endParaRPr lang="en-US" altLang="zh-CN" dirty="0"/>
          </a:p>
          <a:p>
            <a:r>
              <a:rPr lang="en-US" altLang="zh-CN" dirty="0"/>
              <a:t>3. </a:t>
            </a:r>
            <a:r>
              <a:rPr lang="zh-CN" altLang="en-US" dirty="0"/>
              <a:t>近因原则</a:t>
            </a:r>
            <a:endParaRPr lang="en-US" altLang="zh-CN" dirty="0"/>
          </a:p>
          <a:p>
            <a:r>
              <a:rPr lang="zh-CN" altLang="en-US" dirty="0"/>
              <a:t>近因（</a:t>
            </a:r>
            <a:r>
              <a:rPr lang="en-US" altLang="zh-CN" dirty="0"/>
              <a:t>proximate cause</a:t>
            </a:r>
            <a:r>
              <a:rPr lang="zh-CN" altLang="en-US" dirty="0"/>
              <a:t>）是指在导致损失发生的各种原因中，起决定性、主导性作用的那个原因，而不是指时间或空间上距离损失最近的因素。判断近因的关键在于识别对损失结果具有有效且支配性影响的原因，而将那些间接的、非关键的远因排除。</a:t>
            </a:r>
          </a:p>
        </p:txBody>
      </p:sp>
      <p:sp>
        <p:nvSpPr>
          <p:cNvPr id="4" name="文本占位符 3">
            <a:extLst>
              <a:ext uri="{FF2B5EF4-FFF2-40B4-BE49-F238E27FC236}">
                <a16:creationId xmlns:a16="http://schemas.microsoft.com/office/drawing/2014/main" id="{A480913E-370D-9820-128B-AA7D06639854}"/>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421251995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17798-8F1B-EC0D-6654-A990C2AD58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5FCC88-E359-ADA4-A9EC-66F4162DB502}"/>
              </a:ext>
            </a:extLst>
          </p:cNvPr>
          <p:cNvSpPr>
            <a:spLocks noGrp="1"/>
          </p:cNvSpPr>
          <p:nvPr>
            <p:ph type="body" sz="quarter" idx="11"/>
          </p:nvPr>
        </p:nvSpPr>
        <p:spPr>
          <a:xfrm>
            <a:off x="337294" y="2291362"/>
            <a:ext cx="11275585" cy="2943691"/>
          </a:xfrm>
        </p:spPr>
        <p:txBody>
          <a:bodyPr/>
          <a:lstStyle/>
          <a:p>
            <a:r>
              <a:rPr lang="en-US" altLang="zh-CN" dirty="0"/>
              <a:t>6.1.2</a:t>
            </a:r>
            <a:r>
              <a:rPr lang="zh-CN" altLang="en-US" dirty="0"/>
              <a:t>　国际货物运输保险的基本原则</a:t>
            </a:r>
            <a:endParaRPr lang="en-US" altLang="zh-CN" dirty="0"/>
          </a:p>
          <a:p>
            <a:r>
              <a:rPr lang="en-US" altLang="zh-CN" dirty="0"/>
              <a:t>4. </a:t>
            </a:r>
            <a:r>
              <a:rPr lang="zh-CN" altLang="en-US" dirty="0"/>
              <a:t>补偿原则</a:t>
            </a:r>
            <a:endParaRPr lang="en-US" altLang="zh-CN" dirty="0"/>
          </a:p>
          <a:p>
            <a:r>
              <a:rPr lang="zh-CN" altLang="en-US" dirty="0"/>
              <a:t>补偿原则（</a:t>
            </a:r>
            <a:r>
              <a:rPr lang="en-US" altLang="zh-CN" dirty="0"/>
              <a:t>principle of indemnity</a:t>
            </a:r>
            <a:r>
              <a:rPr lang="zh-CN" altLang="en-US" dirty="0"/>
              <a:t>）是指当保险标的因承保风险遭受损失时，保险公司应依据保险合同的约定承担赔偿责任。赔偿金额不得超过保险合同约定的保险金额，也不得超过被保险人实际遭受的经济损失。其核心在于使被保险人的损失得到合理弥补，但不允许其通过保险赔偿获取超出实际损失的额外利益，以防止道德风险，维护保险机制的公平与合理。</a:t>
            </a:r>
          </a:p>
        </p:txBody>
      </p:sp>
      <p:sp>
        <p:nvSpPr>
          <p:cNvPr id="4" name="文本占位符 3">
            <a:extLst>
              <a:ext uri="{FF2B5EF4-FFF2-40B4-BE49-F238E27FC236}">
                <a16:creationId xmlns:a16="http://schemas.microsoft.com/office/drawing/2014/main" id="{98E4B7D4-273E-86D5-A3B7-078F2842980B}"/>
              </a:ext>
            </a:extLst>
          </p:cNvPr>
          <p:cNvSpPr>
            <a:spLocks noGrp="1"/>
          </p:cNvSpPr>
          <p:nvPr>
            <p:ph type="body" sz="quarter" idx="10"/>
          </p:nvPr>
        </p:nvSpPr>
        <p:spPr/>
        <p:txBody>
          <a:bodyPr/>
          <a:lstStyle/>
          <a:p>
            <a:r>
              <a:rPr lang="en-US" altLang="zh-CN" dirty="0"/>
              <a:t>6.1 </a:t>
            </a:r>
            <a:r>
              <a:rPr lang="zh-CN" altLang="en-US" dirty="0"/>
              <a:t>保险概述</a:t>
            </a:r>
          </a:p>
        </p:txBody>
      </p:sp>
    </p:spTree>
    <p:extLst>
      <p:ext uri="{BB962C8B-B14F-4D97-AF65-F5344CB8AC3E}">
        <p14:creationId xmlns:p14="http://schemas.microsoft.com/office/powerpoint/2010/main" val="1522869166"/>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5A4B0-4C32-7066-4146-BE2EECDBA094}"/>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7384EA8-C8B5-FE6E-9D40-274EC76E3102}"/>
              </a:ext>
            </a:extLst>
          </p:cNvPr>
          <p:cNvPicPr>
            <a:picLocks noGrp="1" noChangeAspect="1"/>
          </p:cNvPicPr>
          <p:nvPr>
            <p:ph type="pic" sz="quarter" idx="14"/>
          </p:nvPr>
        </p:nvPicPr>
        <p:blipFill rotWithShape="1">
          <a:blip r:embed="rId2"/>
          <a:srcRect t="-58693" b="-58693"/>
          <a:stretch>
            <a:fillRect/>
          </a:stretch>
        </p:blipFill>
        <p:spPr>
          <a:prstGeom prst="rect">
            <a:avLst/>
          </a:prstGeom>
        </p:spPr>
      </p:pic>
      <p:sp>
        <p:nvSpPr>
          <p:cNvPr id="4" name="文本占位符 3">
            <a:extLst>
              <a:ext uri="{FF2B5EF4-FFF2-40B4-BE49-F238E27FC236}">
                <a16:creationId xmlns:a16="http://schemas.microsoft.com/office/drawing/2014/main" id="{9F27101B-1F84-282D-38C2-BB4F88FA8343}"/>
              </a:ext>
            </a:extLst>
          </p:cNvPr>
          <p:cNvSpPr>
            <a:spLocks noGrp="1"/>
          </p:cNvSpPr>
          <p:nvPr>
            <p:ph type="body" sz="quarter" idx="10"/>
          </p:nvPr>
        </p:nvSpPr>
        <p:spPr>
          <a:xfrm>
            <a:off x="759986" y="184188"/>
            <a:ext cx="10852895" cy="523220"/>
          </a:xfrm>
        </p:spPr>
        <p:txBody>
          <a:bodyPr/>
          <a:lstStyle/>
          <a:p>
            <a:r>
              <a:rPr lang="en-US" altLang="zh-CN" dirty="0"/>
              <a:t>6.2 </a:t>
            </a:r>
            <a:r>
              <a:rPr lang="zh-CN" altLang="en-US" dirty="0"/>
              <a:t>海上货物运输保险承保的范围</a:t>
            </a:r>
          </a:p>
        </p:txBody>
      </p:sp>
      <p:sp>
        <p:nvSpPr>
          <p:cNvPr id="5" name="文本占位符 4">
            <a:extLst>
              <a:ext uri="{FF2B5EF4-FFF2-40B4-BE49-F238E27FC236}">
                <a16:creationId xmlns:a16="http://schemas.microsoft.com/office/drawing/2014/main" id="{D4D29280-CA18-6BE0-A46B-74C5E302A3D2}"/>
              </a:ext>
            </a:extLst>
          </p:cNvPr>
          <p:cNvSpPr>
            <a:spLocks noGrp="1"/>
          </p:cNvSpPr>
          <p:nvPr>
            <p:ph type="body" sz="quarter" idx="11"/>
          </p:nvPr>
        </p:nvSpPr>
        <p:spPr>
          <a:xfrm>
            <a:off x="337295" y="2477375"/>
            <a:ext cx="5337642" cy="2571666"/>
          </a:xfrm>
        </p:spPr>
        <p:txBody>
          <a:bodyPr/>
          <a:lstStyle/>
          <a:p>
            <a:r>
              <a:rPr lang="zh-CN" altLang="en-US" dirty="0"/>
              <a:t>在国际贸易中，货物通常需经历长途运输、装卸及仓储等环节，面临各类风险，导致损失的可能性较高。为保障货主在货物受损时获得经济补偿，货物运输保险成为必要的风险管控手段。</a:t>
            </a:r>
            <a:endParaRPr lang="en-US" altLang="zh-CN" dirty="0"/>
          </a:p>
        </p:txBody>
      </p:sp>
    </p:spTree>
    <p:extLst>
      <p:ext uri="{BB962C8B-B14F-4D97-AF65-F5344CB8AC3E}">
        <p14:creationId xmlns:p14="http://schemas.microsoft.com/office/powerpoint/2010/main" val="361465806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3FD08-3351-4955-4518-59562926C870}"/>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7E6BF5EB-79E4-5C2C-9BD8-5009D46071CB}"/>
              </a:ext>
            </a:extLst>
          </p:cNvPr>
          <p:cNvPicPr>
            <a:picLocks noGrp="1" noChangeAspect="1"/>
          </p:cNvPicPr>
          <p:nvPr>
            <p:ph type="pic" sz="quarter" idx="14"/>
          </p:nvPr>
        </p:nvPicPr>
        <p:blipFill rotWithShape="1">
          <a:blip r:embed="rId2"/>
          <a:srcRect t="-177118" b="-177118"/>
          <a:stretch>
            <a:fillRect/>
          </a:stretch>
        </p:blipFill>
        <p:spPr>
          <a:prstGeom prst="rect">
            <a:avLst/>
          </a:prstGeom>
        </p:spPr>
      </p:pic>
      <p:sp>
        <p:nvSpPr>
          <p:cNvPr id="4" name="文本占位符 3">
            <a:extLst>
              <a:ext uri="{FF2B5EF4-FFF2-40B4-BE49-F238E27FC236}">
                <a16:creationId xmlns:a16="http://schemas.microsoft.com/office/drawing/2014/main" id="{FC8EC1F0-8902-98B8-8EE1-1F557A07760A}"/>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
        <p:nvSpPr>
          <p:cNvPr id="5" name="文本占位符 4">
            <a:extLst>
              <a:ext uri="{FF2B5EF4-FFF2-40B4-BE49-F238E27FC236}">
                <a16:creationId xmlns:a16="http://schemas.microsoft.com/office/drawing/2014/main" id="{13DAFDAA-9565-DBA3-A450-6330D8C92F66}"/>
              </a:ext>
            </a:extLst>
          </p:cNvPr>
          <p:cNvSpPr>
            <a:spLocks noGrp="1"/>
          </p:cNvSpPr>
          <p:nvPr>
            <p:ph type="body" sz="quarter" idx="11"/>
          </p:nvPr>
        </p:nvSpPr>
        <p:spPr>
          <a:xfrm>
            <a:off x="337295" y="1207796"/>
            <a:ext cx="5337642" cy="5110823"/>
          </a:xfrm>
        </p:spPr>
        <p:txBody>
          <a:bodyPr/>
          <a:lstStyle/>
          <a:p>
            <a:r>
              <a:rPr lang="en-US" altLang="zh-CN" dirty="0"/>
              <a:t>6.2.1</a:t>
            </a:r>
            <a:r>
              <a:rPr lang="zh-CN" altLang="en-US" dirty="0"/>
              <a:t>　风险</a:t>
            </a:r>
            <a:endParaRPr lang="en-US" altLang="zh-CN" dirty="0"/>
          </a:p>
          <a:p>
            <a:r>
              <a:rPr lang="en-US" altLang="zh-CN" dirty="0"/>
              <a:t>1. </a:t>
            </a:r>
            <a:r>
              <a:rPr lang="zh-CN" altLang="en-US" dirty="0"/>
              <a:t>海上风险</a:t>
            </a:r>
            <a:endParaRPr lang="en-US" altLang="zh-CN" dirty="0"/>
          </a:p>
          <a:p>
            <a:r>
              <a:rPr lang="zh-CN" altLang="en-US" dirty="0"/>
              <a:t>海上风险（</a:t>
            </a:r>
            <a:r>
              <a:rPr lang="en-US" altLang="zh-CN" dirty="0"/>
              <a:t>perils of the sea</a:t>
            </a:r>
            <a:r>
              <a:rPr lang="zh-CN" altLang="en-US" dirty="0"/>
              <a:t>）又称海难，是指在国际海洋运输过程中，可能导致货物或船舶遭受损失或损坏的各类自然灾害和意外事故。它是海上保险的核心承保范围，直接影响保险责任的判定和理赔。</a:t>
            </a:r>
            <a:endParaRPr lang="en-US" altLang="zh-CN" dirty="0"/>
          </a:p>
          <a:p>
            <a:r>
              <a:rPr lang="en-US" altLang="zh-CN" dirty="0"/>
              <a:t>1</a:t>
            </a:r>
            <a:r>
              <a:rPr lang="zh-CN" altLang="en-US" dirty="0"/>
              <a:t>）自然灾害</a:t>
            </a:r>
            <a:endParaRPr lang="en-US" altLang="zh-CN" dirty="0"/>
          </a:p>
          <a:p>
            <a:r>
              <a:rPr lang="en-US" altLang="zh-CN" dirty="0"/>
              <a:t>2</a:t>
            </a:r>
            <a:r>
              <a:rPr lang="zh-CN" altLang="en-US" dirty="0"/>
              <a:t>）意外事故</a:t>
            </a:r>
            <a:endParaRPr lang="en-US" altLang="zh-CN" dirty="0"/>
          </a:p>
        </p:txBody>
      </p:sp>
    </p:spTree>
    <p:extLst>
      <p:ext uri="{BB962C8B-B14F-4D97-AF65-F5344CB8AC3E}">
        <p14:creationId xmlns:p14="http://schemas.microsoft.com/office/powerpoint/2010/main" val="2826747978"/>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B3B83-596B-558E-E343-971BB5ADDD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0D9F08-7484-DAED-51FE-AED3506116B5}"/>
              </a:ext>
            </a:extLst>
          </p:cNvPr>
          <p:cNvSpPr>
            <a:spLocks noGrp="1"/>
          </p:cNvSpPr>
          <p:nvPr>
            <p:ph type="body" sz="quarter" idx="11"/>
          </p:nvPr>
        </p:nvSpPr>
        <p:spPr>
          <a:xfrm>
            <a:off x="337294" y="1806614"/>
            <a:ext cx="11275585" cy="3913187"/>
          </a:xfrm>
        </p:spPr>
        <p:txBody>
          <a:bodyPr/>
          <a:lstStyle/>
          <a:p>
            <a:r>
              <a:rPr lang="en-US" altLang="zh-CN" dirty="0"/>
              <a:t>6.2.1</a:t>
            </a:r>
            <a:r>
              <a:rPr lang="zh-CN" altLang="en-US" dirty="0"/>
              <a:t>　风险</a:t>
            </a:r>
            <a:endParaRPr lang="en-US" altLang="zh-CN" dirty="0"/>
          </a:p>
          <a:p>
            <a:r>
              <a:rPr lang="en-US" altLang="zh-CN" dirty="0"/>
              <a:t>2. </a:t>
            </a:r>
            <a:r>
              <a:rPr lang="zh-CN" altLang="en-US" dirty="0"/>
              <a:t>外来风险</a:t>
            </a:r>
            <a:endParaRPr lang="en-US" altLang="zh-CN" dirty="0"/>
          </a:p>
          <a:p>
            <a:r>
              <a:rPr lang="zh-CN" altLang="en-US" dirty="0"/>
              <a:t>外来风险（</a:t>
            </a:r>
            <a:r>
              <a:rPr lang="en-US" altLang="zh-CN" dirty="0"/>
              <a:t>extraneous risks</a:t>
            </a:r>
            <a:r>
              <a:rPr lang="zh-CN" altLang="en-US" dirty="0"/>
              <a:t>）指在国际货物运输过程中，除海上自然灾害和意外事故之外，由外部因素引发的可能导致货物损失的各种风险。这类风险具有三个特征：一是具有非自然性，即不是由自然力量造成的；二是体现为明显的外部性，风险源通常来自运输系统之外的因素；三是具有典型的偶然性特征，损失的发生并非货物本身固有特性所致，而是由不可预见的意外情况引起。这些特征使得外来风险与海上固有风险形成明显区别，在保险实务中通常需要特别约定承保范围。根据风险性质与成因，外来风险可分为一般外来风险与特殊外来风险。</a:t>
            </a:r>
            <a:endParaRPr lang="en-US" altLang="zh-CN" dirty="0"/>
          </a:p>
        </p:txBody>
      </p:sp>
      <p:sp>
        <p:nvSpPr>
          <p:cNvPr id="4" name="文本占位符 3">
            <a:extLst>
              <a:ext uri="{FF2B5EF4-FFF2-40B4-BE49-F238E27FC236}">
                <a16:creationId xmlns:a16="http://schemas.microsoft.com/office/drawing/2014/main" id="{68532710-CE3D-ADE2-A5B7-AC341B5D849F}"/>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Tree>
    <p:extLst>
      <p:ext uri="{BB962C8B-B14F-4D97-AF65-F5344CB8AC3E}">
        <p14:creationId xmlns:p14="http://schemas.microsoft.com/office/powerpoint/2010/main" val="342757429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92D72-DF00-AF95-88EF-EAC42467316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640068-3684-BE44-AE5F-5C99271AD937}"/>
              </a:ext>
            </a:extLst>
          </p:cNvPr>
          <p:cNvSpPr>
            <a:spLocks noGrp="1"/>
          </p:cNvSpPr>
          <p:nvPr>
            <p:ph type="body" sz="quarter" idx="11"/>
          </p:nvPr>
        </p:nvSpPr>
        <p:spPr>
          <a:xfrm>
            <a:off x="337294" y="2291362"/>
            <a:ext cx="11275585" cy="2943691"/>
          </a:xfrm>
        </p:spPr>
        <p:txBody>
          <a:bodyPr/>
          <a:lstStyle/>
          <a:p>
            <a:r>
              <a:rPr lang="en-US" altLang="zh-CN" dirty="0"/>
              <a:t>6.2.2</a:t>
            </a:r>
            <a:r>
              <a:rPr lang="zh-CN" altLang="en-US" dirty="0"/>
              <a:t>　损失</a:t>
            </a:r>
            <a:endParaRPr lang="en-US" altLang="zh-CN" dirty="0"/>
          </a:p>
          <a:p>
            <a:r>
              <a:rPr lang="en-US" altLang="zh-CN" dirty="0"/>
              <a:t>1. </a:t>
            </a:r>
            <a:r>
              <a:rPr lang="zh-CN" altLang="en-US" dirty="0"/>
              <a:t>全部损失</a:t>
            </a:r>
            <a:endParaRPr lang="en-US" altLang="zh-CN" dirty="0"/>
          </a:p>
          <a:p>
            <a:r>
              <a:rPr lang="zh-CN" altLang="en-US" dirty="0"/>
              <a:t>全部损失（</a:t>
            </a:r>
            <a:r>
              <a:rPr lang="en-US" altLang="zh-CN" dirty="0"/>
              <a:t>total loss</a:t>
            </a:r>
            <a:r>
              <a:rPr lang="zh-CN" altLang="en-US" dirty="0"/>
              <a:t>）又称全损，是指被保险货物整体遭受损失。按损失情况的不同，全部损失可分为实际全损和推定全损。</a:t>
            </a:r>
            <a:endParaRPr lang="en-US" altLang="zh-CN" dirty="0"/>
          </a:p>
          <a:p>
            <a:r>
              <a:rPr lang="en-US" altLang="zh-CN" dirty="0"/>
              <a:t>1</a:t>
            </a:r>
            <a:r>
              <a:rPr lang="zh-CN" altLang="en-US" dirty="0"/>
              <a:t>）实际全损</a:t>
            </a:r>
            <a:endParaRPr lang="en-US" altLang="zh-CN" dirty="0"/>
          </a:p>
          <a:p>
            <a:r>
              <a:rPr lang="en-US" altLang="zh-CN" dirty="0"/>
              <a:t>2</a:t>
            </a:r>
            <a:r>
              <a:rPr lang="zh-CN" altLang="en-US" dirty="0"/>
              <a:t>）推定全损</a:t>
            </a:r>
            <a:endParaRPr lang="en-US" altLang="zh-CN" dirty="0"/>
          </a:p>
        </p:txBody>
      </p:sp>
      <p:sp>
        <p:nvSpPr>
          <p:cNvPr id="4" name="文本占位符 3">
            <a:extLst>
              <a:ext uri="{FF2B5EF4-FFF2-40B4-BE49-F238E27FC236}">
                <a16:creationId xmlns:a16="http://schemas.microsoft.com/office/drawing/2014/main" id="{211D39C4-CD45-37E3-8A48-9006A78FDC92}"/>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Tree>
    <p:extLst>
      <p:ext uri="{BB962C8B-B14F-4D97-AF65-F5344CB8AC3E}">
        <p14:creationId xmlns:p14="http://schemas.microsoft.com/office/powerpoint/2010/main" val="123728951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DB528-E389-C300-5036-226EDEE6563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4F26E8F-2831-8D31-5B04-198B1855161E}"/>
              </a:ext>
            </a:extLst>
          </p:cNvPr>
          <p:cNvPicPr>
            <a:picLocks noGrp="1" noChangeAspect="1"/>
          </p:cNvPicPr>
          <p:nvPr>
            <p:ph type="pic" sz="quarter" idx="14"/>
          </p:nvPr>
        </p:nvPicPr>
        <p:blipFill rotWithShape="1">
          <a:blip r:embed="rId2"/>
          <a:srcRect t="-85755" b="-85755"/>
          <a:stretch>
            <a:fillRect/>
          </a:stretch>
        </p:blipFill>
        <p:spPr>
          <a:prstGeom prst="rect">
            <a:avLst/>
          </a:prstGeom>
        </p:spPr>
      </p:pic>
      <p:sp>
        <p:nvSpPr>
          <p:cNvPr id="4" name="文本占位符 3">
            <a:extLst>
              <a:ext uri="{FF2B5EF4-FFF2-40B4-BE49-F238E27FC236}">
                <a16:creationId xmlns:a16="http://schemas.microsoft.com/office/drawing/2014/main" id="{09368E7A-2292-117C-6356-369937D6E1DB}"/>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
        <p:nvSpPr>
          <p:cNvPr id="5" name="文本占位符 4">
            <a:extLst>
              <a:ext uri="{FF2B5EF4-FFF2-40B4-BE49-F238E27FC236}">
                <a16:creationId xmlns:a16="http://schemas.microsoft.com/office/drawing/2014/main" id="{DB01097D-B5D4-1654-9719-A220E48C7594}"/>
              </a:ext>
            </a:extLst>
          </p:cNvPr>
          <p:cNvSpPr>
            <a:spLocks noGrp="1"/>
          </p:cNvSpPr>
          <p:nvPr>
            <p:ph type="body" sz="quarter" idx="11"/>
          </p:nvPr>
        </p:nvSpPr>
        <p:spPr>
          <a:xfrm>
            <a:off x="337295" y="1969543"/>
            <a:ext cx="5337642" cy="3587329"/>
          </a:xfrm>
        </p:spPr>
        <p:txBody>
          <a:bodyPr/>
          <a:lstStyle/>
          <a:p>
            <a:r>
              <a:rPr lang="en-US" altLang="zh-CN" dirty="0"/>
              <a:t>6.2.2</a:t>
            </a:r>
            <a:r>
              <a:rPr lang="zh-CN" altLang="en-US" dirty="0"/>
              <a:t>　损失</a:t>
            </a:r>
            <a:endParaRPr lang="en-US" altLang="zh-CN" dirty="0"/>
          </a:p>
          <a:p>
            <a:r>
              <a:rPr lang="en-US" altLang="zh-CN" dirty="0"/>
              <a:t>2. </a:t>
            </a:r>
            <a:r>
              <a:rPr lang="zh-CN" altLang="en-US" dirty="0"/>
              <a:t>部分损失</a:t>
            </a:r>
            <a:endParaRPr lang="en-US" altLang="zh-CN" dirty="0"/>
          </a:p>
          <a:p>
            <a:r>
              <a:rPr lang="zh-CN" altLang="en-US" dirty="0"/>
              <a:t>部分损失（</a:t>
            </a:r>
            <a:r>
              <a:rPr lang="en-US" altLang="zh-CN" dirty="0"/>
              <a:t>partial loss</a:t>
            </a:r>
            <a:r>
              <a:rPr lang="zh-CN" altLang="en-US" dirty="0"/>
              <a:t>）是指被保险货物未达全损程度的损失。部分损失按损失的性质可分为共同海损和单独海损。</a:t>
            </a:r>
            <a:endParaRPr lang="en-US" altLang="zh-CN" dirty="0"/>
          </a:p>
          <a:p>
            <a:r>
              <a:rPr lang="en-US" altLang="zh-CN" dirty="0"/>
              <a:t>1</a:t>
            </a:r>
            <a:r>
              <a:rPr lang="zh-CN" altLang="en-US" dirty="0"/>
              <a:t>）共同海损</a:t>
            </a:r>
            <a:endParaRPr lang="en-US" altLang="zh-CN" dirty="0"/>
          </a:p>
          <a:p>
            <a:r>
              <a:rPr lang="en-US" altLang="zh-CN" dirty="0"/>
              <a:t>2</a:t>
            </a:r>
            <a:r>
              <a:rPr lang="zh-CN" altLang="en-US" dirty="0"/>
              <a:t>）单独海损</a:t>
            </a:r>
            <a:endParaRPr lang="en-US" altLang="zh-CN" dirty="0"/>
          </a:p>
        </p:txBody>
      </p:sp>
    </p:spTree>
    <p:extLst>
      <p:ext uri="{BB962C8B-B14F-4D97-AF65-F5344CB8AC3E}">
        <p14:creationId xmlns:p14="http://schemas.microsoft.com/office/powerpoint/2010/main" val="2135606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75EAE-2E5B-FB83-A6F2-D8C589F9546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13039DE-D828-ADD8-1093-E7FC65F48AF6}"/>
              </a:ext>
            </a:extLst>
          </p:cNvPr>
          <p:cNvSpPr>
            <a:spLocks noGrp="1"/>
          </p:cNvSpPr>
          <p:nvPr>
            <p:ph type="body" sz="quarter" idx="11"/>
          </p:nvPr>
        </p:nvSpPr>
        <p:spPr>
          <a:xfrm>
            <a:off x="337294" y="2477383"/>
            <a:ext cx="11275585" cy="2571666"/>
          </a:xfrm>
        </p:spPr>
        <p:txBody>
          <a:bodyPr/>
          <a:lstStyle/>
          <a:p>
            <a:r>
              <a:rPr lang="en-US" altLang="zh-CN" dirty="0"/>
              <a:t>1.1.4</a:t>
            </a:r>
            <a:r>
              <a:rPr lang="zh-CN" altLang="en-US" dirty="0"/>
              <a:t>　我国的对外贸易</a:t>
            </a:r>
            <a:endParaRPr lang="en-US" altLang="zh-CN" dirty="0"/>
          </a:p>
          <a:p>
            <a:r>
              <a:rPr lang="en-US" altLang="zh-CN" dirty="0"/>
              <a:t>2. </a:t>
            </a:r>
            <a:r>
              <a:rPr lang="zh-CN" altLang="en-US" dirty="0"/>
              <a:t>新时期我国对外贸易发展面临的机遇和挑战</a:t>
            </a:r>
            <a:endParaRPr lang="en-US" altLang="zh-CN" dirty="0"/>
          </a:p>
          <a:p>
            <a:r>
              <a:rPr lang="en-US" altLang="zh-CN" dirty="0"/>
              <a:t>2</a:t>
            </a:r>
            <a:r>
              <a:rPr lang="zh-CN" altLang="en-US" dirty="0"/>
              <a:t>）我国对外贸易面临的挑战</a:t>
            </a:r>
            <a:endParaRPr lang="en-US" altLang="zh-CN" dirty="0"/>
          </a:p>
          <a:p>
            <a:r>
              <a:rPr lang="zh-CN" altLang="en-US" dirty="0"/>
              <a:t>（</a:t>
            </a:r>
            <a:r>
              <a:rPr lang="en-US" altLang="zh-CN" dirty="0"/>
              <a:t>1</a:t>
            </a:r>
            <a:r>
              <a:rPr lang="zh-CN" altLang="en-US" dirty="0"/>
              <a:t>）世界经济复苏放缓</a:t>
            </a:r>
            <a:endParaRPr lang="en-US" altLang="zh-CN" dirty="0"/>
          </a:p>
          <a:p>
            <a:r>
              <a:rPr lang="zh-CN" altLang="en-US" dirty="0"/>
              <a:t>（</a:t>
            </a:r>
            <a:r>
              <a:rPr lang="en-US" altLang="zh-CN" dirty="0"/>
              <a:t>2</a:t>
            </a:r>
            <a:r>
              <a:rPr lang="zh-CN" altLang="en-US" dirty="0"/>
              <a:t>）贸易保护主义和逆全球化趋势凸显</a:t>
            </a:r>
            <a:endParaRPr lang="en-US" altLang="zh-CN" dirty="0"/>
          </a:p>
        </p:txBody>
      </p:sp>
      <p:sp>
        <p:nvSpPr>
          <p:cNvPr id="6" name="文本占位符 5">
            <a:extLst>
              <a:ext uri="{FF2B5EF4-FFF2-40B4-BE49-F238E27FC236}">
                <a16:creationId xmlns:a16="http://schemas.microsoft.com/office/drawing/2014/main" id="{D45D3EFA-D025-6277-83B8-B8C4619E3E2E}"/>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228959000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1DE46-2153-AF94-902B-D3E875483A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79AEB6-C3A5-CF77-9AFE-6CB9ACBAC7F2}"/>
              </a:ext>
            </a:extLst>
          </p:cNvPr>
          <p:cNvSpPr>
            <a:spLocks noGrp="1"/>
          </p:cNvSpPr>
          <p:nvPr>
            <p:ph type="body" sz="quarter" idx="11"/>
          </p:nvPr>
        </p:nvSpPr>
        <p:spPr>
          <a:xfrm>
            <a:off x="337294" y="2533736"/>
            <a:ext cx="11275585" cy="2458943"/>
          </a:xfrm>
        </p:spPr>
        <p:txBody>
          <a:bodyPr/>
          <a:lstStyle/>
          <a:p>
            <a:r>
              <a:rPr lang="en-US" altLang="zh-CN" dirty="0"/>
              <a:t>6.2.3</a:t>
            </a:r>
            <a:r>
              <a:rPr lang="zh-CN" altLang="en-US" dirty="0"/>
              <a:t>　费用</a:t>
            </a:r>
            <a:endParaRPr lang="en-US" altLang="zh-CN" dirty="0"/>
          </a:p>
          <a:p>
            <a:r>
              <a:rPr lang="en-US" altLang="zh-CN" dirty="0"/>
              <a:t>1. </a:t>
            </a:r>
            <a:r>
              <a:rPr lang="zh-CN" altLang="en-US" dirty="0"/>
              <a:t>施救费用</a:t>
            </a:r>
            <a:endParaRPr lang="en-US" altLang="zh-CN" dirty="0"/>
          </a:p>
          <a:p>
            <a:r>
              <a:rPr lang="zh-CN" altLang="en-US" dirty="0"/>
              <a:t>施救费用（</a:t>
            </a:r>
            <a:r>
              <a:rPr lang="en-US" altLang="zh-CN" dirty="0"/>
              <a:t>sue and labor expense</a:t>
            </a:r>
            <a:r>
              <a:rPr lang="zh-CN" altLang="en-US" dirty="0"/>
              <a:t>）是指被保险人或其代理人、雇佣人为避免或减少保险责任范围内的损失，对保险标的主动采取抢救、防护措施时所产生的合理必要费用。例如，货主自行组织人员对进水货物进行排水、整理所支付的人工成本。</a:t>
            </a:r>
            <a:endParaRPr lang="en-US" altLang="zh-CN" dirty="0"/>
          </a:p>
        </p:txBody>
      </p:sp>
      <p:sp>
        <p:nvSpPr>
          <p:cNvPr id="4" name="文本占位符 3">
            <a:extLst>
              <a:ext uri="{FF2B5EF4-FFF2-40B4-BE49-F238E27FC236}">
                <a16:creationId xmlns:a16="http://schemas.microsoft.com/office/drawing/2014/main" id="{ED71EDFC-927C-C876-7CA5-FE385B0CE781}"/>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Tree>
    <p:extLst>
      <p:ext uri="{BB962C8B-B14F-4D97-AF65-F5344CB8AC3E}">
        <p14:creationId xmlns:p14="http://schemas.microsoft.com/office/powerpoint/2010/main" val="113374435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B3196-70BB-8B9B-B577-BEDB5BA7B1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C91074-0D7D-D347-F3A6-822B41DC7DB6}"/>
              </a:ext>
            </a:extLst>
          </p:cNvPr>
          <p:cNvSpPr>
            <a:spLocks noGrp="1"/>
          </p:cNvSpPr>
          <p:nvPr>
            <p:ph type="body" sz="quarter" idx="11"/>
          </p:nvPr>
        </p:nvSpPr>
        <p:spPr>
          <a:xfrm>
            <a:off x="337294" y="1321866"/>
            <a:ext cx="11275585" cy="4882683"/>
          </a:xfrm>
        </p:spPr>
        <p:txBody>
          <a:bodyPr/>
          <a:lstStyle/>
          <a:p>
            <a:r>
              <a:rPr lang="en-US" altLang="zh-CN" dirty="0"/>
              <a:t>6.2.3</a:t>
            </a:r>
            <a:r>
              <a:rPr lang="zh-CN" altLang="en-US" dirty="0"/>
              <a:t>　费用</a:t>
            </a:r>
            <a:endParaRPr lang="en-US" altLang="zh-CN" dirty="0"/>
          </a:p>
          <a:p>
            <a:r>
              <a:rPr lang="en-US" altLang="zh-CN" dirty="0"/>
              <a:t>2. </a:t>
            </a:r>
            <a:r>
              <a:rPr lang="zh-CN" altLang="en-US" dirty="0"/>
              <a:t>救助费用</a:t>
            </a:r>
            <a:endParaRPr lang="en-US" altLang="zh-CN" dirty="0"/>
          </a:p>
          <a:p>
            <a:r>
              <a:rPr lang="zh-CN" altLang="en-US" dirty="0"/>
              <a:t>救助费用（</a:t>
            </a:r>
            <a:r>
              <a:rPr lang="en-US" altLang="zh-CN" dirty="0"/>
              <a:t>salvage charge</a:t>
            </a:r>
            <a:r>
              <a:rPr lang="zh-CN" altLang="en-US" dirty="0"/>
              <a:t>）是指当船舶在海上遭遇海难，尽管船员已尽最大努力采取自救措施，但仍无法摆脱危险，必须由第三方出面施救时，为获得救助服务而向救助方支付的报酬。救助费用的确定并非简单依据救助结果，而是需要综合考量多方面因素，包括：实施救助所耗费的时间、现场的危险程度、所采用的技术手段和投入的设备资源、获救财产的价值、救助过程中产生的实际开支以及救助方遭受的损失等。这些因素通常通过双方协商或提交仲裁机构裁决来最终确定。救助费用的总额有一个明确的上限，即不得超过获救财产（包括船舶、货物、运费等）的总价值。这一规定旨在防止救助费用超过被救财产的实际价值，确保救助行为的经济合理性。</a:t>
            </a:r>
            <a:endParaRPr lang="en-US" altLang="zh-CN" dirty="0"/>
          </a:p>
        </p:txBody>
      </p:sp>
      <p:sp>
        <p:nvSpPr>
          <p:cNvPr id="4" name="文本占位符 3">
            <a:extLst>
              <a:ext uri="{FF2B5EF4-FFF2-40B4-BE49-F238E27FC236}">
                <a16:creationId xmlns:a16="http://schemas.microsoft.com/office/drawing/2014/main" id="{E3EF7FBA-2FED-94B8-A5B6-FCF581B0F129}"/>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Tree>
    <p:extLst>
      <p:ext uri="{BB962C8B-B14F-4D97-AF65-F5344CB8AC3E}">
        <p14:creationId xmlns:p14="http://schemas.microsoft.com/office/powerpoint/2010/main" val="271930646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44BEA-A454-EAB2-24B0-32017BB46A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0BFCAA-9FE5-8528-FD2D-5593401FC914}"/>
              </a:ext>
            </a:extLst>
          </p:cNvPr>
          <p:cNvSpPr>
            <a:spLocks noGrp="1"/>
          </p:cNvSpPr>
          <p:nvPr>
            <p:ph type="body" sz="quarter" idx="11"/>
          </p:nvPr>
        </p:nvSpPr>
        <p:spPr>
          <a:xfrm>
            <a:off x="337294" y="2291362"/>
            <a:ext cx="11275585" cy="2943691"/>
          </a:xfrm>
        </p:spPr>
        <p:txBody>
          <a:bodyPr/>
          <a:lstStyle/>
          <a:p>
            <a:r>
              <a:rPr lang="en-US" altLang="zh-CN" dirty="0"/>
              <a:t>6.2.3</a:t>
            </a:r>
            <a:r>
              <a:rPr lang="zh-CN" altLang="en-US" dirty="0"/>
              <a:t>　费用</a:t>
            </a:r>
            <a:endParaRPr lang="en-US" altLang="zh-CN" dirty="0"/>
          </a:p>
          <a:p>
            <a:r>
              <a:rPr lang="en-US" altLang="zh-CN" dirty="0"/>
              <a:t>3. </a:t>
            </a:r>
            <a:r>
              <a:rPr lang="zh-CN" altLang="en-US" dirty="0"/>
              <a:t>额外费用</a:t>
            </a:r>
            <a:endParaRPr lang="en-US" altLang="zh-CN" dirty="0"/>
          </a:p>
          <a:p>
            <a:r>
              <a:rPr lang="zh-CN" altLang="en-US" dirty="0"/>
              <a:t>额外费用（</a:t>
            </a:r>
            <a:r>
              <a:rPr lang="en-US" altLang="zh-CN" dirty="0"/>
              <a:t>extra charge</a:t>
            </a:r>
            <a:r>
              <a:rPr lang="zh-CN" altLang="en-US" dirty="0"/>
              <a:t>）是指保险货物在遭遇承保风险事故后，为处理相关事宜而产生的附加支出。这类费用通常包括：对受损货物进行现场查勘、办理公证手续、进行损失理算或组织拍卖处置等所支付的必要费用；也包括运输途中因事故被迫中断时，为将货物卸载、临时储存以及后续安排转运至原定目的地所产生的合理费用。</a:t>
            </a:r>
            <a:endParaRPr lang="en-US" altLang="zh-CN" dirty="0"/>
          </a:p>
        </p:txBody>
      </p:sp>
      <p:sp>
        <p:nvSpPr>
          <p:cNvPr id="4" name="文本占位符 3">
            <a:extLst>
              <a:ext uri="{FF2B5EF4-FFF2-40B4-BE49-F238E27FC236}">
                <a16:creationId xmlns:a16="http://schemas.microsoft.com/office/drawing/2014/main" id="{67C7E9F2-03F4-7439-914A-D90B027B17C1}"/>
              </a:ext>
            </a:extLst>
          </p:cNvPr>
          <p:cNvSpPr>
            <a:spLocks noGrp="1"/>
          </p:cNvSpPr>
          <p:nvPr>
            <p:ph type="body" sz="quarter" idx="10"/>
          </p:nvPr>
        </p:nvSpPr>
        <p:spPr/>
        <p:txBody>
          <a:bodyPr/>
          <a:lstStyle/>
          <a:p>
            <a:r>
              <a:rPr lang="en-US" altLang="zh-CN" dirty="0"/>
              <a:t>6.2 </a:t>
            </a:r>
            <a:r>
              <a:rPr lang="zh-CN" altLang="en-US" dirty="0"/>
              <a:t>海上货物运输保险承保的范围</a:t>
            </a:r>
          </a:p>
        </p:txBody>
      </p:sp>
    </p:spTree>
    <p:extLst>
      <p:ext uri="{BB962C8B-B14F-4D97-AF65-F5344CB8AC3E}">
        <p14:creationId xmlns:p14="http://schemas.microsoft.com/office/powerpoint/2010/main" val="310981786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25FD9-3E5E-27C3-CAC1-5867D892DB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AF96AC-41A4-A271-FCD4-32ECE75D438D}"/>
              </a:ext>
            </a:extLst>
          </p:cNvPr>
          <p:cNvSpPr>
            <a:spLocks noGrp="1"/>
          </p:cNvSpPr>
          <p:nvPr>
            <p:ph type="body" sz="quarter" idx="11"/>
          </p:nvPr>
        </p:nvSpPr>
        <p:spPr>
          <a:xfrm>
            <a:off x="337294" y="2048988"/>
            <a:ext cx="11275585" cy="3428439"/>
          </a:xfrm>
        </p:spPr>
        <p:txBody>
          <a:bodyPr/>
          <a:lstStyle/>
          <a:p>
            <a:r>
              <a:rPr lang="en-US" altLang="zh-CN" dirty="0"/>
              <a:t>6.3.1</a:t>
            </a:r>
            <a:r>
              <a:rPr lang="zh-CN" altLang="en-US" dirty="0"/>
              <a:t>　我国海洋运输货物保险条款</a:t>
            </a:r>
            <a:endParaRPr lang="en-US" altLang="zh-CN" dirty="0"/>
          </a:p>
          <a:p>
            <a:r>
              <a:rPr lang="en-US" altLang="zh-CN" dirty="0"/>
              <a:t>1. </a:t>
            </a:r>
            <a:r>
              <a:rPr lang="zh-CN" altLang="en-US" dirty="0"/>
              <a:t>基本险</a:t>
            </a:r>
            <a:endParaRPr lang="en-US" altLang="zh-CN" dirty="0"/>
          </a:p>
          <a:p>
            <a:r>
              <a:rPr lang="zh-CN" altLang="en-US" dirty="0"/>
              <a:t>基本险又称主险，可单独投保。根据我国海洋运输货物保险条款，基本险包括平安险、水渍险和一切险。</a:t>
            </a:r>
            <a:endParaRPr lang="en-US" altLang="zh-CN" dirty="0"/>
          </a:p>
          <a:p>
            <a:r>
              <a:rPr lang="en-US" altLang="zh-CN" dirty="0"/>
              <a:t>1</a:t>
            </a:r>
            <a:r>
              <a:rPr lang="zh-CN" altLang="en-US" dirty="0"/>
              <a:t>）平安险</a:t>
            </a:r>
            <a:endParaRPr lang="en-US" altLang="zh-CN" dirty="0"/>
          </a:p>
          <a:p>
            <a:r>
              <a:rPr lang="en-US" altLang="zh-CN" dirty="0"/>
              <a:t>2</a:t>
            </a:r>
            <a:r>
              <a:rPr lang="zh-CN" altLang="en-US" dirty="0"/>
              <a:t>）水渍险</a:t>
            </a:r>
            <a:endParaRPr lang="en-US" altLang="zh-CN" dirty="0"/>
          </a:p>
          <a:p>
            <a:r>
              <a:rPr lang="en-US" altLang="zh-CN" dirty="0"/>
              <a:t>3</a:t>
            </a:r>
            <a:r>
              <a:rPr lang="zh-CN" altLang="en-US" dirty="0"/>
              <a:t>）一切险</a:t>
            </a:r>
            <a:endParaRPr lang="en-US" altLang="zh-CN" dirty="0"/>
          </a:p>
        </p:txBody>
      </p:sp>
      <p:sp>
        <p:nvSpPr>
          <p:cNvPr id="4" name="文本占位符 3">
            <a:extLst>
              <a:ext uri="{FF2B5EF4-FFF2-40B4-BE49-F238E27FC236}">
                <a16:creationId xmlns:a16="http://schemas.microsoft.com/office/drawing/2014/main" id="{FDAAAF0B-0564-5550-A62C-5EF41FFCB135}"/>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98560860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B606F-A159-2D43-E74D-5D1CAC3D3B5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7B78C8A-7C47-77D4-A110-F12514673DFD}"/>
              </a:ext>
            </a:extLst>
          </p:cNvPr>
          <p:cNvPicPr>
            <a:picLocks noGrp="1" noChangeAspect="1"/>
          </p:cNvPicPr>
          <p:nvPr>
            <p:ph type="pic" sz="quarter" idx="14"/>
          </p:nvPr>
        </p:nvPicPr>
        <p:blipFill rotWithShape="1">
          <a:blip r:embed="rId2"/>
          <a:srcRect t="-4791" b="-4791"/>
          <a:stretch>
            <a:fillRect/>
          </a:stretch>
        </p:blipFill>
        <p:spPr>
          <a:prstGeom prst="rect">
            <a:avLst/>
          </a:prstGeom>
        </p:spPr>
      </p:pic>
      <p:sp>
        <p:nvSpPr>
          <p:cNvPr id="4" name="文本占位符 3">
            <a:extLst>
              <a:ext uri="{FF2B5EF4-FFF2-40B4-BE49-F238E27FC236}">
                <a16:creationId xmlns:a16="http://schemas.microsoft.com/office/drawing/2014/main" id="{B4533606-6BAE-72F3-0F73-B92296C03752}"/>
              </a:ext>
            </a:extLst>
          </p:cNvPr>
          <p:cNvSpPr>
            <a:spLocks noGrp="1"/>
          </p:cNvSpPr>
          <p:nvPr>
            <p:ph type="body" sz="quarter" idx="10"/>
          </p:nvPr>
        </p:nvSpPr>
        <p:spPr/>
        <p:txBody>
          <a:bodyPr/>
          <a:lstStyle/>
          <a:p>
            <a:r>
              <a:rPr lang="en-US" altLang="zh-CN" dirty="0"/>
              <a:t>6.3 </a:t>
            </a:r>
            <a:r>
              <a:rPr lang="zh-CN" altLang="en-US" dirty="0"/>
              <a:t>海洋运输货物保险</a:t>
            </a:r>
          </a:p>
        </p:txBody>
      </p:sp>
      <p:sp>
        <p:nvSpPr>
          <p:cNvPr id="5" name="文本占位符 4">
            <a:extLst>
              <a:ext uri="{FF2B5EF4-FFF2-40B4-BE49-F238E27FC236}">
                <a16:creationId xmlns:a16="http://schemas.microsoft.com/office/drawing/2014/main" id="{FD155B6A-782B-B9A8-A882-4AC5ED673A49}"/>
              </a:ext>
            </a:extLst>
          </p:cNvPr>
          <p:cNvSpPr>
            <a:spLocks noGrp="1"/>
          </p:cNvSpPr>
          <p:nvPr>
            <p:ph type="body" sz="quarter" idx="11"/>
          </p:nvPr>
        </p:nvSpPr>
        <p:spPr>
          <a:xfrm>
            <a:off x="337295" y="1806614"/>
            <a:ext cx="5337642" cy="3913187"/>
          </a:xfrm>
        </p:spPr>
        <p:txBody>
          <a:bodyPr/>
          <a:lstStyle/>
          <a:p>
            <a:r>
              <a:rPr lang="en-US" altLang="zh-CN" dirty="0"/>
              <a:t>6.3.1</a:t>
            </a:r>
            <a:r>
              <a:rPr lang="zh-CN" altLang="en-US" dirty="0"/>
              <a:t>　我国海洋运输货物保险条款</a:t>
            </a:r>
            <a:endParaRPr lang="en-US" altLang="zh-CN" dirty="0"/>
          </a:p>
          <a:p>
            <a:r>
              <a:rPr lang="en-US" altLang="zh-CN" dirty="0"/>
              <a:t>2. </a:t>
            </a:r>
            <a:r>
              <a:rPr lang="zh-CN" altLang="en-US" dirty="0"/>
              <a:t>附加险</a:t>
            </a:r>
            <a:endParaRPr lang="en-US" altLang="zh-CN" dirty="0"/>
          </a:p>
          <a:p>
            <a:r>
              <a:rPr lang="zh-CN" altLang="en-US" dirty="0"/>
              <a:t>附加险是对基本险责任范围的补充与扩展，需在投保基本险的基础上方可加保。根据风险性质，附加险分为一般附加险、特殊附加险和特别附加险。</a:t>
            </a:r>
            <a:endParaRPr lang="en-US" altLang="zh-CN" dirty="0"/>
          </a:p>
          <a:p>
            <a:r>
              <a:rPr lang="en-US" altLang="zh-CN" dirty="0"/>
              <a:t>1</a:t>
            </a:r>
            <a:r>
              <a:rPr lang="zh-CN" altLang="en-US" dirty="0"/>
              <a:t>）一般附加险</a:t>
            </a:r>
            <a:endParaRPr lang="en-US" altLang="zh-CN" dirty="0"/>
          </a:p>
          <a:p>
            <a:r>
              <a:rPr lang="en-US" altLang="zh-CN" dirty="0"/>
              <a:t>2</a:t>
            </a:r>
            <a:r>
              <a:rPr lang="zh-CN" altLang="en-US" dirty="0"/>
              <a:t>）特殊附加险</a:t>
            </a:r>
            <a:endParaRPr lang="en-US" altLang="zh-CN" dirty="0"/>
          </a:p>
        </p:txBody>
      </p:sp>
    </p:spTree>
    <p:extLst>
      <p:ext uri="{BB962C8B-B14F-4D97-AF65-F5344CB8AC3E}">
        <p14:creationId xmlns:p14="http://schemas.microsoft.com/office/powerpoint/2010/main" val="268473553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AFCEA-174B-3900-35CB-FFD58C8542E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D3A68C6-EC1A-9A45-E796-FA2B64AD1571}"/>
              </a:ext>
            </a:extLst>
          </p:cNvPr>
          <p:cNvSpPr>
            <a:spLocks noGrp="1"/>
          </p:cNvSpPr>
          <p:nvPr>
            <p:ph type="body" sz="quarter" idx="10"/>
          </p:nvPr>
        </p:nvSpPr>
        <p:spPr/>
        <p:txBody>
          <a:bodyPr/>
          <a:lstStyle/>
          <a:p>
            <a:r>
              <a:rPr lang="en-US" altLang="zh-CN" dirty="0"/>
              <a:t>6.3 </a:t>
            </a:r>
            <a:r>
              <a:rPr lang="zh-CN" altLang="en-US" dirty="0"/>
              <a:t>海洋运输货物保险</a:t>
            </a:r>
          </a:p>
        </p:txBody>
      </p:sp>
      <p:pic>
        <p:nvPicPr>
          <p:cNvPr id="9" name="图片占位符 8">
            <a:extLst>
              <a:ext uri="{FF2B5EF4-FFF2-40B4-BE49-F238E27FC236}">
                <a16:creationId xmlns:a16="http://schemas.microsoft.com/office/drawing/2014/main" id="{8CB166DA-BCDB-19A3-18E7-0D264F9ABDA7}"/>
              </a:ext>
            </a:extLst>
          </p:cNvPr>
          <p:cNvPicPr>
            <a:picLocks noGrp="1" noChangeAspect="1"/>
          </p:cNvPicPr>
          <p:nvPr>
            <p:ph type="pic" sz="quarter" idx="13"/>
          </p:nvPr>
        </p:nvPicPr>
        <p:blipFill rotWithShape="1">
          <a:blip r:embed="rId2"/>
          <a:srcRect t="-34575" b="-34575"/>
          <a:stretch>
            <a:fillRect/>
          </a:stretch>
        </p:blipFill>
        <p:spPr>
          <a:prstGeom prst="rect">
            <a:avLst/>
          </a:prstGeom>
        </p:spPr>
      </p:pic>
    </p:spTree>
    <p:extLst>
      <p:ext uri="{BB962C8B-B14F-4D97-AF65-F5344CB8AC3E}">
        <p14:creationId xmlns:p14="http://schemas.microsoft.com/office/powerpoint/2010/main" val="257415089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70474-AB32-BCD5-9D38-B0BA46EB26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3C8834-1AC0-77C8-57D9-1886A4043E6A}"/>
              </a:ext>
            </a:extLst>
          </p:cNvPr>
          <p:cNvSpPr>
            <a:spLocks noGrp="1"/>
          </p:cNvSpPr>
          <p:nvPr>
            <p:ph type="body" sz="quarter" idx="10"/>
          </p:nvPr>
        </p:nvSpPr>
        <p:spPr/>
        <p:txBody>
          <a:bodyPr/>
          <a:lstStyle/>
          <a:p>
            <a:r>
              <a:rPr lang="en-US" altLang="zh-CN" dirty="0"/>
              <a:t>6.3 </a:t>
            </a:r>
            <a:r>
              <a:rPr lang="zh-CN" altLang="en-US" dirty="0"/>
              <a:t>海洋运输货物保险</a:t>
            </a:r>
          </a:p>
        </p:txBody>
      </p:sp>
      <p:sp>
        <p:nvSpPr>
          <p:cNvPr id="5" name="文本占位符 4">
            <a:extLst>
              <a:ext uri="{FF2B5EF4-FFF2-40B4-BE49-F238E27FC236}">
                <a16:creationId xmlns:a16="http://schemas.microsoft.com/office/drawing/2014/main" id="{9C92089D-47E3-B481-1688-032235A54660}"/>
              </a:ext>
            </a:extLst>
          </p:cNvPr>
          <p:cNvSpPr>
            <a:spLocks noGrp="1"/>
          </p:cNvSpPr>
          <p:nvPr>
            <p:ph type="body" sz="quarter" idx="11"/>
          </p:nvPr>
        </p:nvSpPr>
        <p:spPr>
          <a:xfrm>
            <a:off x="337295" y="2291362"/>
            <a:ext cx="5337642" cy="2943691"/>
          </a:xfrm>
        </p:spPr>
        <p:txBody>
          <a:bodyPr/>
          <a:lstStyle/>
          <a:p>
            <a:r>
              <a:rPr lang="en-US" altLang="zh-CN" dirty="0"/>
              <a:t>6.3.1</a:t>
            </a:r>
            <a:r>
              <a:rPr lang="zh-CN" altLang="en-US" dirty="0"/>
              <a:t>　我国海洋运输货物保险条款</a:t>
            </a:r>
            <a:endParaRPr lang="en-US" altLang="zh-CN" dirty="0"/>
          </a:p>
          <a:p>
            <a:r>
              <a:rPr lang="en-US" altLang="zh-CN" dirty="0"/>
              <a:t>3</a:t>
            </a:r>
            <a:r>
              <a:rPr lang="zh-CN" altLang="en-US" dirty="0"/>
              <a:t>）特别附加险</a:t>
            </a:r>
            <a:endParaRPr lang="en-US" altLang="zh-CN" dirty="0"/>
          </a:p>
          <a:p>
            <a:r>
              <a:rPr lang="zh-CN" altLang="en-US" dirty="0"/>
              <a:t>特别附加险的致损通常与政治环境、国家行政管制、政策措施、航运贸易习惯等因素密切关联，特别附加险的承保范围如表 </a:t>
            </a:r>
            <a:r>
              <a:rPr lang="en-US" altLang="zh-CN" dirty="0"/>
              <a:t>6-6 </a:t>
            </a:r>
            <a:r>
              <a:rPr lang="zh-CN" altLang="en-US" dirty="0"/>
              <a:t>所示。</a:t>
            </a:r>
            <a:endParaRPr lang="en-US" altLang="zh-CN" dirty="0"/>
          </a:p>
        </p:txBody>
      </p:sp>
      <p:pic>
        <p:nvPicPr>
          <p:cNvPr id="12" name="图片占位符 11">
            <a:extLst>
              <a:ext uri="{FF2B5EF4-FFF2-40B4-BE49-F238E27FC236}">
                <a16:creationId xmlns:a16="http://schemas.microsoft.com/office/drawing/2014/main" id="{A164CA7E-89CC-EE05-40A5-B733A8435329}"/>
              </a:ext>
            </a:extLst>
          </p:cNvPr>
          <p:cNvPicPr>
            <a:picLocks noGrp="1" noChangeAspect="1"/>
          </p:cNvPicPr>
          <p:nvPr>
            <p:ph type="pic" sz="quarter" idx="14"/>
          </p:nvPr>
        </p:nvPicPr>
        <p:blipFill rotWithShape="1">
          <a:blip r:embed="rId2"/>
          <a:srcRect t="-27325" b="-27325"/>
          <a:stretch>
            <a:fillRect/>
          </a:stretch>
        </p:blipFill>
        <p:spPr>
          <a:prstGeom prst="rect">
            <a:avLst/>
          </a:prstGeom>
        </p:spPr>
      </p:pic>
    </p:spTree>
    <p:extLst>
      <p:ext uri="{BB962C8B-B14F-4D97-AF65-F5344CB8AC3E}">
        <p14:creationId xmlns:p14="http://schemas.microsoft.com/office/powerpoint/2010/main" val="92158811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94167-52CD-62B8-A67C-E89A848BE1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68D5E90-31BA-9056-5E53-59720EEF5A47}"/>
              </a:ext>
            </a:extLst>
          </p:cNvPr>
          <p:cNvSpPr>
            <a:spLocks noGrp="1"/>
          </p:cNvSpPr>
          <p:nvPr>
            <p:ph type="body" sz="quarter" idx="11"/>
          </p:nvPr>
        </p:nvSpPr>
        <p:spPr>
          <a:xfrm>
            <a:off x="337294" y="1321866"/>
            <a:ext cx="11275585" cy="4882683"/>
          </a:xfrm>
        </p:spPr>
        <p:txBody>
          <a:bodyPr/>
          <a:lstStyle/>
          <a:p>
            <a:r>
              <a:rPr lang="en-US" altLang="zh-CN" dirty="0"/>
              <a:t>6.3.2</a:t>
            </a:r>
            <a:r>
              <a:rPr lang="zh-CN" altLang="en-US" dirty="0"/>
              <a:t>　伦敦保险协会海运货物保险条款</a:t>
            </a:r>
            <a:endParaRPr lang="en-US" altLang="zh-CN" dirty="0"/>
          </a:p>
          <a:p>
            <a:r>
              <a:rPr lang="en-US" altLang="zh-CN" dirty="0"/>
              <a:t>1. </a:t>
            </a:r>
            <a:r>
              <a:rPr lang="zh-CN" altLang="en-US" dirty="0"/>
              <a:t>条款的主要内容</a:t>
            </a:r>
            <a:endParaRPr lang="en-US" altLang="zh-CN" dirty="0"/>
          </a:p>
          <a:p>
            <a:r>
              <a:rPr lang="zh-CN" altLang="en-US" dirty="0"/>
              <a:t>英国伦敦保险协会（</a:t>
            </a:r>
            <a:r>
              <a:rPr lang="en-US" altLang="zh-CN" dirty="0"/>
              <a:t>ICC</a:t>
            </a:r>
            <a:r>
              <a:rPr lang="zh-CN" altLang="en-US" dirty="0"/>
              <a:t>）的货物保险条款共包含六种险别，其风险覆盖范围及特性如下。</a:t>
            </a:r>
            <a:endParaRPr lang="en-US" altLang="zh-CN" dirty="0"/>
          </a:p>
          <a:p>
            <a:r>
              <a:rPr lang="zh-CN" altLang="en-US" dirty="0"/>
              <a:t>（</a:t>
            </a:r>
            <a:r>
              <a:rPr lang="en-US" altLang="zh-CN" dirty="0"/>
              <a:t>1</a:t>
            </a:r>
            <a:r>
              <a:rPr lang="zh-CN" altLang="en-US" dirty="0"/>
              <a:t>）协会货物（</a:t>
            </a:r>
            <a:r>
              <a:rPr lang="en-US" altLang="zh-CN" dirty="0"/>
              <a:t>A</a:t>
            </a:r>
            <a:r>
              <a:rPr lang="zh-CN" altLang="en-US" dirty="0"/>
              <a:t>）险条款［</a:t>
            </a:r>
            <a:r>
              <a:rPr lang="en-US" altLang="zh-CN" dirty="0"/>
              <a:t>institute cargo clause A</a:t>
            </a:r>
            <a:r>
              <a:rPr lang="zh-CN" altLang="en-US" dirty="0"/>
              <a:t>，</a:t>
            </a:r>
            <a:r>
              <a:rPr lang="en-US" altLang="zh-CN" dirty="0"/>
              <a:t>ICC</a:t>
            </a:r>
            <a:r>
              <a:rPr lang="zh-CN" altLang="en-US" dirty="0"/>
              <a:t>（</a:t>
            </a:r>
            <a:r>
              <a:rPr lang="en-US" altLang="zh-CN" dirty="0"/>
              <a:t>A</a:t>
            </a:r>
            <a:r>
              <a:rPr lang="zh-CN" altLang="en-US" dirty="0"/>
              <a:t>）］，对应中国保险条款中的“一切险”，采用“一切险加除外责任”的承保模式。</a:t>
            </a:r>
            <a:endParaRPr lang="en-US" altLang="zh-CN" dirty="0"/>
          </a:p>
          <a:p>
            <a:r>
              <a:rPr lang="zh-CN" altLang="en-US" dirty="0"/>
              <a:t>（</a:t>
            </a:r>
            <a:r>
              <a:rPr lang="en-US" altLang="zh-CN" dirty="0"/>
              <a:t>2</a:t>
            </a:r>
            <a:r>
              <a:rPr lang="zh-CN" altLang="en-US" dirty="0"/>
              <a:t>）协会货物（</a:t>
            </a:r>
            <a:r>
              <a:rPr lang="en-US" altLang="zh-CN" dirty="0"/>
              <a:t>B</a:t>
            </a:r>
            <a:r>
              <a:rPr lang="zh-CN" altLang="en-US" dirty="0"/>
              <a:t>）险条款［</a:t>
            </a:r>
            <a:r>
              <a:rPr lang="en-US" altLang="zh-CN" dirty="0"/>
              <a:t>institute cargo clause B</a:t>
            </a:r>
            <a:r>
              <a:rPr lang="zh-CN" altLang="en-US" dirty="0"/>
              <a:t>，</a:t>
            </a:r>
            <a:r>
              <a:rPr lang="en-US" altLang="zh-CN" dirty="0"/>
              <a:t>ICC</a:t>
            </a:r>
            <a:r>
              <a:rPr lang="zh-CN" altLang="en-US" dirty="0"/>
              <a:t>（</a:t>
            </a:r>
            <a:r>
              <a:rPr lang="en-US" altLang="zh-CN" dirty="0"/>
              <a:t>B</a:t>
            </a:r>
            <a:r>
              <a:rPr lang="zh-CN" altLang="en-US" dirty="0"/>
              <a:t>）］，对应中国保险条款中的“水渍险”，但采用“列明风险”的承保方式，明确列出所承保的风险类型（如火灾、搁浅等）。</a:t>
            </a:r>
            <a:endParaRPr lang="en-US" altLang="zh-CN" dirty="0"/>
          </a:p>
          <a:p>
            <a:r>
              <a:rPr lang="zh-CN" altLang="en-US" dirty="0"/>
              <a:t>（</a:t>
            </a:r>
            <a:r>
              <a:rPr lang="en-US" altLang="zh-CN" dirty="0"/>
              <a:t>3</a:t>
            </a:r>
            <a:r>
              <a:rPr lang="zh-CN" altLang="en-US" dirty="0"/>
              <a:t>）协会货物（</a:t>
            </a:r>
            <a:r>
              <a:rPr lang="en-US" altLang="zh-CN" dirty="0"/>
              <a:t>C</a:t>
            </a:r>
            <a:r>
              <a:rPr lang="zh-CN" altLang="en-US" dirty="0"/>
              <a:t>）险条款［</a:t>
            </a:r>
            <a:r>
              <a:rPr lang="en-US" altLang="zh-CN" dirty="0"/>
              <a:t>institute cargo clause C</a:t>
            </a:r>
            <a:r>
              <a:rPr lang="zh-CN" altLang="en-US" dirty="0"/>
              <a:t>，</a:t>
            </a:r>
            <a:r>
              <a:rPr lang="en-US" altLang="zh-CN" dirty="0"/>
              <a:t>ICC</a:t>
            </a:r>
            <a:r>
              <a:rPr lang="zh-CN" altLang="en-US" dirty="0"/>
              <a:t>（</a:t>
            </a:r>
            <a:r>
              <a:rPr lang="en-US" altLang="zh-CN" dirty="0"/>
              <a:t>C</a:t>
            </a:r>
            <a:r>
              <a:rPr lang="zh-CN" altLang="en-US" dirty="0"/>
              <a:t>）］，对应中国保险条款中的“平安险”，但其承保范围仅限于重大意外事故（如船舶沉没等）造成的损失。</a:t>
            </a:r>
            <a:endParaRPr lang="en-US" altLang="zh-CN" dirty="0"/>
          </a:p>
        </p:txBody>
      </p:sp>
      <p:sp>
        <p:nvSpPr>
          <p:cNvPr id="4" name="文本占位符 3">
            <a:extLst>
              <a:ext uri="{FF2B5EF4-FFF2-40B4-BE49-F238E27FC236}">
                <a16:creationId xmlns:a16="http://schemas.microsoft.com/office/drawing/2014/main" id="{281605B2-E73E-D182-9561-3277B51144CC}"/>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18508584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5C1D9-ECD8-5F3A-9399-C36E32BFAFD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B2017B-23E2-EE8E-0AD8-7F783BD8183E}"/>
              </a:ext>
            </a:extLst>
          </p:cNvPr>
          <p:cNvSpPr>
            <a:spLocks noGrp="1"/>
          </p:cNvSpPr>
          <p:nvPr>
            <p:ph type="body" sz="quarter" idx="11"/>
          </p:nvPr>
        </p:nvSpPr>
        <p:spPr>
          <a:xfrm>
            <a:off x="337294" y="1321866"/>
            <a:ext cx="11275585" cy="4882683"/>
          </a:xfrm>
        </p:spPr>
        <p:txBody>
          <a:bodyPr/>
          <a:lstStyle/>
          <a:p>
            <a:r>
              <a:rPr lang="en-US" altLang="zh-CN" dirty="0"/>
              <a:t>6.3.2</a:t>
            </a:r>
            <a:r>
              <a:rPr lang="zh-CN" altLang="en-US" dirty="0"/>
              <a:t>　伦敦保险协会海运货物保险条款</a:t>
            </a:r>
            <a:endParaRPr lang="en-US" altLang="zh-CN" dirty="0"/>
          </a:p>
          <a:p>
            <a:r>
              <a:rPr lang="en-US" altLang="zh-CN" dirty="0"/>
              <a:t>1. </a:t>
            </a:r>
            <a:r>
              <a:rPr lang="zh-CN" altLang="en-US" dirty="0"/>
              <a:t>条款的主要内容</a:t>
            </a:r>
            <a:endParaRPr lang="en-US" altLang="zh-CN" dirty="0"/>
          </a:p>
          <a:p>
            <a:r>
              <a:rPr lang="zh-CN" altLang="en-US" dirty="0"/>
              <a:t>（</a:t>
            </a:r>
            <a:r>
              <a:rPr lang="en-US" altLang="zh-CN" dirty="0"/>
              <a:t>4</a:t>
            </a:r>
            <a:r>
              <a:rPr lang="zh-CN" altLang="en-US" dirty="0"/>
              <a:t>）协会战争险条款（货物）（</a:t>
            </a:r>
            <a:r>
              <a:rPr lang="en-US" altLang="zh-CN" dirty="0"/>
              <a:t>institute war clauses-cargo</a:t>
            </a:r>
            <a:r>
              <a:rPr lang="zh-CN" altLang="en-US" dirty="0"/>
              <a:t>，</a:t>
            </a:r>
            <a:r>
              <a:rPr lang="en-US" altLang="zh-CN" dirty="0"/>
              <a:t>IWCC</a:t>
            </a:r>
            <a:r>
              <a:rPr lang="zh-CN" altLang="en-US" dirty="0"/>
              <a:t>），该险种专门承保因战争、敌对行为和武装冲突造成的货物损失，但其保障范围受到“水上风险”条款的限制，即仅保障货物在水上运输期间的风险。</a:t>
            </a:r>
            <a:endParaRPr lang="en-US" altLang="zh-CN" dirty="0"/>
          </a:p>
          <a:p>
            <a:r>
              <a:rPr lang="zh-CN" altLang="en-US" dirty="0"/>
              <a:t>（</a:t>
            </a:r>
            <a:r>
              <a:rPr lang="en-US" altLang="zh-CN" dirty="0"/>
              <a:t>5</a:t>
            </a:r>
            <a:r>
              <a:rPr lang="zh-CN" altLang="en-US" dirty="0"/>
              <a:t>）协会罢工险条款（货物）（</a:t>
            </a:r>
            <a:r>
              <a:rPr lang="en-US" altLang="zh-CN" dirty="0"/>
              <a:t>institute strikes clauses-cargo</a:t>
            </a:r>
            <a:r>
              <a:rPr lang="zh-CN" altLang="en-US" dirty="0"/>
              <a:t>，</a:t>
            </a:r>
            <a:r>
              <a:rPr lang="en-US" altLang="zh-CN" dirty="0"/>
              <a:t>ISCC</a:t>
            </a:r>
            <a:r>
              <a:rPr lang="zh-CN" altLang="en-US" dirty="0"/>
              <a:t>），该险种承保因罢工、劳工骚乱和民众暴动导致的直接损失，但明确将间接损失（如停工造成的迟延损失等）排除在保障范围之外。</a:t>
            </a:r>
            <a:endParaRPr lang="en-US" altLang="zh-CN" dirty="0"/>
          </a:p>
          <a:p>
            <a:r>
              <a:rPr lang="zh-CN" altLang="en-US" dirty="0"/>
              <a:t>（</a:t>
            </a:r>
            <a:r>
              <a:rPr lang="en-US" altLang="zh-CN" dirty="0"/>
              <a:t>6</a:t>
            </a:r>
            <a:r>
              <a:rPr lang="zh-CN" altLang="en-US" dirty="0"/>
              <a:t>）恶意损害险条款（</a:t>
            </a:r>
            <a:r>
              <a:rPr lang="en-US" altLang="zh-CN" dirty="0"/>
              <a:t>malicious damage clauses</a:t>
            </a:r>
            <a:r>
              <a:rPr lang="zh-CN" altLang="en-US" dirty="0"/>
              <a:t>），该险种针对第三方故意破坏行为造成的损失提供保障。</a:t>
            </a:r>
            <a:endParaRPr lang="en-US" altLang="zh-CN" dirty="0"/>
          </a:p>
        </p:txBody>
      </p:sp>
      <p:sp>
        <p:nvSpPr>
          <p:cNvPr id="4" name="文本占位符 3">
            <a:extLst>
              <a:ext uri="{FF2B5EF4-FFF2-40B4-BE49-F238E27FC236}">
                <a16:creationId xmlns:a16="http://schemas.microsoft.com/office/drawing/2014/main" id="{62BA01F8-6E42-638B-EC17-7A3F0E21AE45}"/>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383934541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497EF-D881-59CF-90DF-73268177B9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8CCFCB9-11A5-10A7-D6A3-0F5E092FEE0B}"/>
              </a:ext>
            </a:extLst>
          </p:cNvPr>
          <p:cNvSpPr>
            <a:spLocks noGrp="1"/>
          </p:cNvSpPr>
          <p:nvPr>
            <p:ph type="body" sz="quarter" idx="11"/>
          </p:nvPr>
        </p:nvSpPr>
        <p:spPr>
          <a:xfrm>
            <a:off x="337294" y="2533736"/>
            <a:ext cx="11275585" cy="2458943"/>
          </a:xfrm>
        </p:spPr>
        <p:txBody>
          <a:bodyPr/>
          <a:lstStyle/>
          <a:p>
            <a:r>
              <a:rPr lang="en-US" altLang="zh-CN" dirty="0"/>
              <a:t>6.3.2</a:t>
            </a:r>
            <a:r>
              <a:rPr lang="zh-CN" altLang="en-US" dirty="0"/>
              <a:t>　伦敦保险协会海运货物保险条款</a:t>
            </a:r>
            <a:endParaRPr lang="en-US" altLang="zh-CN" dirty="0"/>
          </a:p>
          <a:p>
            <a:r>
              <a:rPr lang="en-US" altLang="zh-CN" dirty="0"/>
              <a:t>2. </a:t>
            </a:r>
            <a:r>
              <a:rPr lang="zh-CN" altLang="en-US" dirty="0"/>
              <a:t>主要险别的承保责任范围与除外责任</a:t>
            </a:r>
          </a:p>
          <a:p>
            <a:r>
              <a:rPr lang="en-US" altLang="zh-CN" dirty="0"/>
              <a:t>1</a:t>
            </a:r>
            <a:r>
              <a:rPr lang="zh-CN" altLang="en-US" dirty="0"/>
              <a:t>）</a:t>
            </a:r>
            <a:r>
              <a:rPr lang="en-US" altLang="zh-CN" dirty="0"/>
              <a:t>ICC</a:t>
            </a:r>
            <a:r>
              <a:rPr lang="zh-CN" altLang="en-US" dirty="0"/>
              <a:t>（</a:t>
            </a:r>
            <a:r>
              <a:rPr lang="en-US" altLang="zh-CN" dirty="0"/>
              <a:t>A</a:t>
            </a:r>
            <a:r>
              <a:rPr lang="zh-CN" altLang="en-US" dirty="0"/>
              <a:t>）险的承保责任范围与除外责任</a:t>
            </a:r>
            <a:endParaRPr lang="en-US" altLang="zh-CN" dirty="0"/>
          </a:p>
          <a:p>
            <a:r>
              <a:rPr lang="zh-CN" altLang="en-US" dirty="0"/>
              <a:t>（</a:t>
            </a:r>
            <a:r>
              <a:rPr lang="en-US" altLang="zh-CN" dirty="0"/>
              <a:t>1</a:t>
            </a:r>
            <a:r>
              <a:rPr lang="zh-CN" altLang="en-US" dirty="0"/>
              <a:t>）</a:t>
            </a:r>
            <a:r>
              <a:rPr lang="en-US" altLang="zh-CN" dirty="0"/>
              <a:t>ICC</a:t>
            </a:r>
            <a:r>
              <a:rPr lang="zh-CN" altLang="en-US" dirty="0"/>
              <a:t>（</a:t>
            </a:r>
            <a:r>
              <a:rPr lang="en-US" altLang="zh-CN" dirty="0"/>
              <a:t>A</a:t>
            </a:r>
            <a:r>
              <a:rPr lang="zh-CN" altLang="en-US" dirty="0"/>
              <a:t>）险的承保责任范围。</a:t>
            </a:r>
            <a:endParaRPr lang="en-US" altLang="zh-CN" dirty="0"/>
          </a:p>
          <a:p>
            <a:r>
              <a:rPr lang="zh-CN" altLang="en-US" dirty="0"/>
              <a:t>（</a:t>
            </a:r>
            <a:r>
              <a:rPr lang="en-US" altLang="zh-CN" dirty="0"/>
              <a:t>2</a:t>
            </a:r>
            <a:r>
              <a:rPr lang="zh-CN" altLang="en-US" dirty="0"/>
              <a:t>）</a:t>
            </a:r>
            <a:r>
              <a:rPr lang="en-US" altLang="zh-CN" dirty="0"/>
              <a:t>ICC</a:t>
            </a:r>
            <a:r>
              <a:rPr lang="zh-CN" altLang="en-US" dirty="0"/>
              <a:t>（</a:t>
            </a:r>
            <a:r>
              <a:rPr lang="en-US" altLang="zh-CN" dirty="0"/>
              <a:t>A</a:t>
            </a:r>
            <a:r>
              <a:rPr lang="zh-CN" altLang="en-US" dirty="0"/>
              <a:t>）险的除外责任。</a:t>
            </a:r>
            <a:endParaRPr lang="en-US" altLang="zh-CN" dirty="0"/>
          </a:p>
        </p:txBody>
      </p:sp>
      <p:sp>
        <p:nvSpPr>
          <p:cNvPr id="4" name="文本占位符 3">
            <a:extLst>
              <a:ext uri="{FF2B5EF4-FFF2-40B4-BE49-F238E27FC236}">
                <a16:creationId xmlns:a16="http://schemas.microsoft.com/office/drawing/2014/main" id="{6BD83BCB-161D-EBE7-2D45-8D396AF5158C}"/>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2463405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2F664C-C7CA-ACAD-767A-BB6E42ADA868}"/>
              </a:ext>
            </a:extLst>
          </p:cNvPr>
          <p:cNvSpPr>
            <a:spLocks noGrp="1"/>
          </p:cNvSpPr>
          <p:nvPr>
            <p:ph type="body" sz="quarter" idx="11"/>
          </p:nvPr>
        </p:nvSpPr>
        <p:spPr/>
        <p:txBody>
          <a:bodyPr/>
          <a:lstStyle/>
          <a:p>
            <a:r>
              <a:rPr lang="zh-CN" altLang="en-US" dirty="0"/>
              <a:t>第</a:t>
            </a:r>
            <a:r>
              <a:rPr lang="en-US" altLang="zh-CN" dirty="0"/>
              <a:t>1</a:t>
            </a:r>
            <a:r>
              <a:rPr lang="zh-CN" altLang="en-US" dirty="0"/>
              <a:t>章</a:t>
            </a:r>
          </a:p>
        </p:txBody>
      </p:sp>
      <p:sp>
        <p:nvSpPr>
          <p:cNvPr id="3" name="文本占位符 2">
            <a:extLst>
              <a:ext uri="{FF2B5EF4-FFF2-40B4-BE49-F238E27FC236}">
                <a16:creationId xmlns:a16="http://schemas.microsoft.com/office/drawing/2014/main" id="{B7BD46CD-6499-850B-FA88-41483BEFF823}"/>
              </a:ext>
            </a:extLst>
          </p:cNvPr>
          <p:cNvSpPr>
            <a:spLocks noGrp="1"/>
          </p:cNvSpPr>
          <p:nvPr>
            <p:ph type="body" sz="quarter" idx="12"/>
          </p:nvPr>
        </p:nvSpPr>
        <p:spPr>
          <a:xfrm>
            <a:off x="4795239" y="1718430"/>
            <a:ext cx="1526349" cy="765509"/>
          </a:xfrm>
        </p:spPr>
        <p:txBody>
          <a:bodyPr/>
          <a:lstStyle/>
          <a:p>
            <a:r>
              <a:rPr lang="zh-CN" altLang="en-US" dirty="0"/>
              <a:t>第</a:t>
            </a:r>
            <a:r>
              <a:rPr lang="en-US" altLang="zh-CN" dirty="0"/>
              <a:t>2</a:t>
            </a:r>
            <a:r>
              <a:rPr lang="zh-CN" altLang="en-US" dirty="0"/>
              <a:t>章</a:t>
            </a:r>
          </a:p>
        </p:txBody>
      </p:sp>
      <p:sp>
        <p:nvSpPr>
          <p:cNvPr id="4" name="文本占位符 3">
            <a:extLst>
              <a:ext uri="{FF2B5EF4-FFF2-40B4-BE49-F238E27FC236}">
                <a16:creationId xmlns:a16="http://schemas.microsoft.com/office/drawing/2014/main" id="{8D73BE8E-1613-A5E1-0853-F538777D41EA}"/>
              </a:ext>
            </a:extLst>
          </p:cNvPr>
          <p:cNvSpPr>
            <a:spLocks noGrp="1"/>
          </p:cNvSpPr>
          <p:nvPr>
            <p:ph type="body" sz="quarter" idx="13"/>
          </p:nvPr>
        </p:nvSpPr>
        <p:spPr>
          <a:xfrm>
            <a:off x="4795239" y="2628975"/>
            <a:ext cx="1526349" cy="765509"/>
          </a:xfrm>
        </p:spPr>
        <p:txBody>
          <a:bodyPr/>
          <a:lstStyle/>
          <a:p>
            <a:r>
              <a:rPr lang="zh-CN" altLang="en-US" dirty="0"/>
              <a:t>第</a:t>
            </a:r>
            <a:r>
              <a:rPr lang="en-US" altLang="zh-CN" dirty="0"/>
              <a:t>3</a:t>
            </a:r>
            <a:r>
              <a:rPr lang="zh-CN" altLang="en-US" dirty="0"/>
              <a:t>章</a:t>
            </a:r>
          </a:p>
        </p:txBody>
      </p:sp>
      <p:sp>
        <p:nvSpPr>
          <p:cNvPr id="5" name="文本占位符 4">
            <a:extLst>
              <a:ext uri="{FF2B5EF4-FFF2-40B4-BE49-F238E27FC236}">
                <a16:creationId xmlns:a16="http://schemas.microsoft.com/office/drawing/2014/main" id="{036F1AE9-1B1C-B67B-DDF8-7B3C34C3122E}"/>
              </a:ext>
            </a:extLst>
          </p:cNvPr>
          <p:cNvSpPr>
            <a:spLocks noGrp="1"/>
          </p:cNvSpPr>
          <p:nvPr>
            <p:ph type="body" sz="quarter" idx="14"/>
          </p:nvPr>
        </p:nvSpPr>
        <p:spPr>
          <a:xfrm>
            <a:off x="4795239" y="3539520"/>
            <a:ext cx="1526349" cy="765509"/>
          </a:xfrm>
        </p:spPr>
        <p:txBody>
          <a:bodyPr/>
          <a:lstStyle/>
          <a:p>
            <a:r>
              <a:rPr lang="zh-CN" altLang="en-US" dirty="0"/>
              <a:t>第</a:t>
            </a:r>
            <a:r>
              <a:rPr lang="en-US" altLang="zh-CN" dirty="0"/>
              <a:t>4</a:t>
            </a:r>
            <a:r>
              <a:rPr lang="zh-CN" altLang="en-US" dirty="0"/>
              <a:t>章</a:t>
            </a:r>
          </a:p>
        </p:txBody>
      </p:sp>
      <p:sp>
        <p:nvSpPr>
          <p:cNvPr id="6" name="文本占位符 5">
            <a:extLst>
              <a:ext uri="{FF2B5EF4-FFF2-40B4-BE49-F238E27FC236}">
                <a16:creationId xmlns:a16="http://schemas.microsoft.com/office/drawing/2014/main" id="{89C81534-52A6-5FC1-071B-8A8B12A40912}"/>
              </a:ext>
            </a:extLst>
          </p:cNvPr>
          <p:cNvSpPr>
            <a:spLocks noGrp="1"/>
          </p:cNvSpPr>
          <p:nvPr>
            <p:ph type="body" sz="quarter" idx="15"/>
          </p:nvPr>
        </p:nvSpPr>
        <p:spPr>
          <a:xfrm>
            <a:off x="4801157" y="4450065"/>
            <a:ext cx="1526349" cy="765509"/>
          </a:xfrm>
        </p:spPr>
        <p:txBody>
          <a:bodyPr/>
          <a:lstStyle/>
          <a:p>
            <a:r>
              <a:rPr lang="zh-CN" altLang="en-US" dirty="0"/>
              <a:t>第</a:t>
            </a:r>
            <a:r>
              <a:rPr lang="en-US" altLang="zh-CN" dirty="0"/>
              <a:t>5</a:t>
            </a:r>
            <a:r>
              <a:rPr lang="zh-CN" altLang="en-US" dirty="0"/>
              <a:t>章</a:t>
            </a:r>
          </a:p>
        </p:txBody>
      </p:sp>
      <p:sp>
        <p:nvSpPr>
          <p:cNvPr id="7" name="文本占位符 6">
            <a:extLst>
              <a:ext uri="{FF2B5EF4-FFF2-40B4-BE49-F238E27FC236}">
                <a16:creationId xmlns:a16="http://schemas.microsoft.com/office/drawing/2014/main" id="{DF633C30-B25C-A4F4-28CC-C5DD0AD45EEF}"/>
              </a:ext>
            </a:extLst>
          </p:cNvPr>
          <p:cNvSpPr>
            <a:spLocks noGrp="1"/>
          </p:cNvSpPr>
          <p:nvPr>
            <p:ph type="body" sz="quarter" idx="16"/>
          </p:nvPr>
        </p:nvSpPr>
        <p:spPr/>
        <p:txBody>
          <a:bodyPr/>
          <a:lstStyle/>
          <a:p>
            <a:r>
              <a:rPr lang="zh-CN" altLang="en-US" dirty="0"/>
              <a:t>国际贸易概述</a:t>
            </a:r>
          </a:p>
        </p:txBody>
      </p:sp>
      <p:sp>
        <p:nvSpPr>
          <p:cNvPr id="8" name="文本占位符 7">
            <a:extLst>
              <a:ext uri="{FF2B5EF4-FFF2-40B4-BE49-F238E27FC236}">
                <a16:creationId xmlns:a16="http://schemas.microsoft.com/office/drawing/2014/main" id="{5E1D75BF-4689-D9B5-1F07-50CDA359BFD9}"/>
              </a:ext>
            </a:extLst>
          </p:cNvPr>
          <p:cNvSpPr>
            <a:spLocks noGrp="1"/>
          </p:cNvSpPr>
          <p:nvPr>
            <p:ph type="body" sz="quarter" idx="17"/>
          </p:nvPr>
        </p:nvSpPr>
        <p:spPr>
          <a:xfrm>
            <a:off x="6325546" y="1870850"/>
            <a:ext cx="5444547" cy="475437"/>
          </a:xfrm>
        </p:spPr>
        <p:txBody>
          <a:bodyPr/>
          <a:lstStyle/>
          <a:p>
            <a:r>
              <a:rPr lang="zh-CN" altLang="en-US" dirty="0"/>
              <a:t>交易前的准备工作</a:t>
            </a:r>
          </a:p>
        </p:txBody>
      </p:sp>
      <p:sp>
        <p:nvSpPr>
          <p:cNvPr id="9" name="文本占位符 8">
            <a:extLst>
              <a:ext uri="{FF2B5EF4-FFF2-40B4-BE49-F238E27FC236}">
                <a16:creationId xmlns:a16="http://schemas.microsoft.com/office/drawing/2014/main" id="{0043FC06-BCB5-7460-A525-B13597059102}"/>
              </a:ext>
            </a:extLst>
          </p:cNvPr>
          <p:cNvSpPr>
            <a:spLocks noGrp="1"/>
          </p:cNvSpPr>
          <p:nvPr>
            <p:ph type="body" sz="quarter" idx="18"/>
          </p:nvPr>
        </p:nvSpPr>
        <p:spPr>
          <a:xfrm>
            <a:off x="6325546" y="2788779"/>
            <a:ext cx="5444547" cy="475437"/>
          </a:xfrm>
        </p:spPr>
        <p:txBody>
          <a:bodyPr/>
          <a:lstStyle/>
          <a:p>
            <a:r>
              <a:rPr lang="zh-CN" altLang="en-US" dirty="0"/>
              <a:t>进出口合同的签订</a:t>
            </a:r>
          </a:p>
        </p:txBody>
      </p:sp>
      <p:sp>
        <p:nvSpPr>
          <p:cNvPr id="10" name="文本占位符 9">
            <a:extLst>
              <a:ext uri="{FF2B5EF4-FFF2-40B4-BE49-F238E27FC236}">
                <a16:creationId xmlns:a16="http://schemas.microsoft.com/office/drawing/2014/main" id="{B0283EC3-3728-FAA9-29A0-4F7951B6E4DD}"/>
              </a:ext>
            </a:extLst>
          </p:cNvPr>
          <p:cNvSpPr>
            <a:spLocks noGrp="1"/>
          </p:cNvSpPr>
          <p:nvPr>
            <p:ph type="body" sz="quarter" idx="19"/>
          </p:nvPr>
        </p:nvSpPr>
        <p:spPr>
          <a:xfrm>
            <a:off x="6325546" y="3706708"/>
            <a:ext cx="5444547" cy="475437"/>
          </a:xfrm>
        </p:spPr>
        <p:txBody>
          <a:bodyPr/>
          <a:lstStyle/>
          <a:p>
            <a:r>
              <a:rPr lang="zh-CN" altLang="en-US" dirty="0"/>
              <a:t>商品的品名、品质、数量和包装</a:t>
            </a:r>
          </a:p>
        </p:txBody>
      </p:sp>
      <p:sp>
        <p:nvSpPr>
          <p:cNvPr id="11" name="文本占位符 10">
            <a:extLst>
              <a:ext uri="{FF2B5EF4-FFF2-40B4-BE49-F238E27FC236}">
                <a16:creationId xmlns:a16="http://schemas.microsoft.com/office/drawing/2014/main" id="{F8BE2AB8-7591-2DDE-2D51-24FC192D7010}"/>
              </a:ext>
            </a:extLst>
          </p:cNvPr>
          <p:cNvSpPr>
            <a:spLocks noGrp="1"/>
          </p:cNvSpPr>
          <p:nvPr>
            <p:ph type="body" sz="quarter" idx="20"/>
          </p:nvPr>
        </p:nvSpPr>
        <p:spPr>
          <a:xfrm>
            <a:off x="6331464" y="4624637"/>
            <a:ext cx="5444547" cy="475437"/>
          </a:xfrm>
        </p:spPr>
        <p:txBody>
          <a:bodyPr/>
          <a:lstStyle/>
          <a:p>
            <a:r>
              <a:rPr lang="zh-CN" altLang="en-US" dirty="0"/>
              <a:t>进出口货物运输</a:t>
            </a:r>
          </a:p>
        </p:txBody>
      </p:sp>
      <p:sp>
        <p:nvSpPr>
          <p:cNvPr id="12" name="文本占位符 11">
            <a:extLst>
              <a:ext uri="{FF2B5EF4-FFF2-40B4-BE49-F238E27FC236}">
                <a16:creationId xmlns:a16="http://schemas.microsoft.com/office/drawing/2014/main" id="{299FA040-2A86-0407-0DBA-8B61E49BEA84}"/>
              </a:ext>
            </a:extLst>
          </p:cNvPr>
          <p:cNvSpPr>
            <a:spLocks noGrp="1"/>
          </p:cNvSpPr>
          <p:nvPr>
            <p:ph type="body" sz="quarter" idx="21"/>
          </p:nvPr>
        </p:nvSpPr>
        <p:spPr>
          <a:xfrm>
            <a:off x="4805115" y="5360610"/>
            <a:ext cx="1526349" cy="765509"/>
          </a:xfrm>
        </p:spPr>
        <p:txBody>
          <a:bodyPr/>
          <a:lstStyle/>
          <a:p>
            <a:r>
              <a:rPr lang="zh-CN" altLang="en-US" dirty="0"/>
              <a:t>第</a:t>
            </a:r>
            <a:r>
              <a:rPr lang="en-US" altLang="zh-CN" dirty="0"/>
              <a:t>6</a:t>
            </a:r>
            <a:r>
              <a:rPr lang="zh-CN" altLang="en-US" dirty="0"/>
              <a:t>章</a:t>
            </a:r>
          </a:p>
        </p:txBody>
      </p:sp>
      <p:sp>
        <p:nvSpPr>
          <p:cNvPr id="13" name="文本占位符 12">
            <a:extLst>
              <a:ext uri="{FF2B5EF4-FFF2-40B4-BE49-F238E27FC236}">
                <a16:creationId xmlns:a16="http://schemas.microsoft.com/office/drawing/2014/main" id="{5CC13533-D6FF-4AB0-70E3-D8400BD57D6C}"/>
              </a:ext>
            </a:extLst>
          </p:cNvPr>
          <p:cNvSpPr>
            <a:spLocks noGrp="1"/>
          </p:cNvSpPr>
          <p:nvPr>
            <p:ph type="body" sz="quarter" idx="22"/>
          </p:nvPr>
        </p:nvSpPr>
        <p:spPr>
          <a:xfrm>
            <a:off x="6335422" y="5535182"/>
            <a:ext cx="5444547" cy="475437"/>
          </a:xfrm>
        </p:spPr>
        <p:txBody>
          <a:bodyPr/>
          <a:lstStyle/>
          <a:p>
            <a:r>
              <a:rPr lang="zh-CN" altLang="en-US" dirty="0"/>
              <a:t>国际货物运输保险</a:t>
            </a:r>
          </a:p>
        </p:txBody>
      </p:sp>
    </p:spTree>
    <p:extLst>
      <p:ext uri="{BB962C8B-B14F-4D97-AF65-F5344CB8AC3E}">
        <p14:creationId xmlns:p14="http://schemas.microsoft.com/office/powerpoint/2010/main" val="227742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B9D49-206D-F737-77A2-613C70A2A61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6D3C00E-6B93-4F09-2EA2-039B49D21E53}"/>
              </a:ext>
            </a:extLst>
          </p:cNvPr>
          <p:cNvSpPr>
            <a:spLocks noGrp="1"/>
          </p:cNvSpPr>
          <p:nvPr>
            <p:ph type="body" sz="quarter" idx="11"/>
          </p:nvPr>
        </p:nvSpPr>
        <p:spPr>
          <a:xfrm>
            <a:off x="337294" y="1461721"/>
            <a:ext cx="11275585" cy="4602991"/>
          </a:xfrm>
        </p:spPr>
        <p:txBody>
          <a:bodyPr/>
          <a:lstStyle/>
          <a:p>
            <a:r>
              <a:rPr lang="en-US" altLang="zh-CN" dirty="0"/>
              <a:t>1.2.1</a:t>
            </a:r>
            <a:r>
              <a:rPr lang="zh-CN" altLang="en-US" dirty="0"/>
              <a:t>　国际贸易惯例的含义和作用</a:t>
            </a:r>
            <a:endParaRPr lang="en-US" altLang="zh-CN" dirty="0"/>
          </a:p>
          <a:p>
            <a:r>
              <a:rPr lang="en-US" altLang="zh-CN" dirty="0"/>
              <a:t>1. </a:t>
            </a:r>
            <a:r>
              <a:rPr lang="zh-CN" altLang="en-US" dirty="0"/>
              <a:t>贸易术语产生的背景和含义</a:t>
            </a:r>
            <a:endParaRPr lang="en-US" altLang="zh-CN" dirty="0"/>
          </a:p>
          <a:p>
            <a:r>
              <a:rPr lang="zh-CN" altLang="en-US" dirty="0"/>
              <a:t>国际贸易的复杂性催生了贸易术语的诞生。随着跨境贸易规模扩大，交易涉及运输、保险、通关、风险划分等多个环节，买卖双方常因权责界定模糊产生争议。</a:t>
            </a:r>
            <a:r>
              <a:rPr lang="en-US" altLang="zh-CN" dirty="0"/>
              <a:t>19 </a:t>
            </a:r>
            <a:r>
              <a:rPr lang="zh-CN" altLang="en-US" dirty="0"/>
              <a:t>世纪，为简化流程、降低沟通成本，行业逐渐形成约定俗成的贸易规则，如 </a:t>
            </a:r>
            <a:r>
              <a:rPr lang="en-US" altLang="zh-CN" dirty="0"/>
              <a:t>FOB</a:t>
            </a:r>
            <a:r>
              <a:rPr lang="zh-CN" altLang="en-US" dirty="0"/>
              <a:t>（离岸价）等早期术语雏形。</a:t>
            </a:r>
            <a:r>
              <a:rPr lang="en-US" altLang="zh-CN" dirty="0"/>
              <a:t>20 </a:t>
            </a:r>
            <a:r>
              <a:rPr lang="zh-CN" altLang="en-US" dirty="0"/>
              <a:t>世纪初，国际商会（</a:t>
            </a:r>
            <a:r>
              <a:rPr lang="en-US" altLang="zh-CN" dirty="0"/>
              <a:t>International Chamber of Commerce</a:t>
            </a:r>
            <a:r>
              <a:rPr lang="zh-CN" altLang="en-US" dirty="0"/>
              <a:t>，</a:t>
            </a:r>
            <a:r>
              <a:rPr lang="en-US" altLang="zh-CN" dirty="0"/>
              <a:t>ICC</a:t>
            </a:r>
            <a:r>
              <a:rPr lang="zh-CN" altLang="en-US" dirty="0"/>
              <a:t>）等组织开始系统编纂术语解释。</a:t>
            </a:r>
            <a:r>
              <a:rPr lang="en-US" altLang="zh-CN" dirty="0"/>
              <a:t>《</a:t>
            </a:r>
            <a:r>
              <a:rPr lang="zh-CN" altLang="en-US" dirty="0"/>
              <a:t>国际贸易术语解释通则</a:t>
            </a:r>
            <a:r>
              <a:rPr lang="en-US" altLang="zh-CN" dirty="0"/>
              <a:t>》</a:t>
            </a:r>
            <a:r>
              <a:rPr lang="zh-CN" altLang="en-US" dirty="0"/>
              <a:t>（</a:t>
            </a:r>
            <a:r>
              <a:rPr lang="en-US" altLang="zh-CN" dirty="0"/>
              <a:t>Incoterms</a:t>
            </a:r>
            <a:r>
              <a:rPr lang="zh-CN" altLang="en-US" dirty="0"/>
              <a:t>）统一和规范了贸易术语的定义，使全球贸易减少了因理解差异带来的交易摩擦，成为促进国际贸易顺利进行的重要工具。</a:t>
            </a:r>
            <a:endParaRPr lang="en-US" altLang="zh-CN" dirty="0"/>
          </a:p>
        </p:txBody>
      </p:sp>
      <p:sp>
        <p:nvSpPr>
          <p:cNvPr id="6" name="文本占位符 5">
            <a:extLst>
              <a:ext uri="{FF2B5EF4-FFF2-40B4-BE49-F238E27FC236}">
                <a16:creationId xmlns:a16="http://schemas.microsoft.com/office/drawing/2014/main" id="{00204A04-36F8-C05B-B586-6E16FD19B89F}"/>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822983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1C16D-1356-042C-108A-963FA2BDFD2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43E4AC-8114-B2A5-65DD-1805D92076C2}"/>
              </a:ext>
            </a:extLst>
          </p:cNvPr>
          <p:cNvSpPr>
            <a:spLocks noGrp="1"/>
          </p:cNvSpPr>
          <p:nvPr>
            <p:ph type="body" sz="quarter" idx="11"/>
          </p:nvPr>
        </p:nvSpPr>
        <p:spPr>
          <a:xfrm>
            <a:off x="337294" y="2533736"/>
            <a:ext cx="11275585" cy="2458943"/>
          </a:xfrm>
        </p:spPr>
        <p:txBody>
          <a:bodyPr/>
          <a:lstStyle/>
          <a:p>
            <a:r>
              <a:rPr lang="en-US" altLang="zh-CN" dirty="0"/>
              <a:t>6.3.2</a:t>
            </a:r>
            <a:r>
              <a:rPr lang="zh-CN" altLang="en-US" dirty="0"/>
              <a:t>　伦敦保险协会海运货物保险条款</a:t>
            </a:r>
            <a:endParaRPr lang="en-US" altLang="zh-CN" dirty="0"/>
          </a:p>
          <a:p>
            <a:r>
              <a:rPr lang="en-US" altLang="zh-CN" dirty="0"/>
              <a:t>2. </a:t>
            </a:r>
            <a:r>
              <a:rPr lang="zh-CN" altLang="en-US" dirty="0"/>
              <a:t>主要险别的承保责任范围与除外责任</a:t>
            </a:r>
          </a:p>
          <a:p>
            <a:r>
              <a:rPr lang="en-US" altLang="zh-CN" dirty="0"/>
              <a:t>2</a:t>
            </a:r>
            <a:r>
              <a:rPr lang="zh-CN" altLang="en-US" dirty="0"/>
              <a:t>）</a:t>
            </a:r>
            <a:r>
              <a:rPr lang="en-US" altLang="zh-CN" dirty="0"/>
              <a:t>ICC</a:t>
            </a:r>
            <a:r>
              <a:rPr lang="zh-CN" altLang="en-US" dirty="0"/>
              <a:t>（</a:t>
            </a:r>
            <a:r>
              <a:rPr lang="en-US" altLang="zh-CN" dirty="0"/>
              <a:t>B</a:t>
            </a:r>
            <a:r>
              <a:rPr lang="zh-CN" altLang="en-US" dirty="0"/>
              <a:t>）险的承保责任范围与除外责任</a:t>
            </a:r>
            <a:endParaRPr lang="en-US" altLang="zh-CN" dirty="0"/>
          </a:p>
          <a:p>
            <a:r>
              <a:rPr lang="zh-CN" altLang="en-US" dirty="0"/>
              <a:t>（</a:t>
            </a:r>
            <a:r>
              <a:rPr lang="en-US" altLang="zh-CN" dirty="0"/>
              <a:t>1</a:t>
            </a:r>
            <a:r>
              <a:rPr lang="zh-CN" altLang="en-US" dirty="0"/>
              <a:t>）</a:t>
            </a:r>
            <a:r>
              <a:rPr lang="en-US" altLang="zh-CN" dirty="0"/>
              <a:t>ICC</a:t>
            </a:r>
            <a:r>
              <a:rPr lang="zh-CN" altLang="en-US" dirty="0"/>
              <a:t>（</a:t>
            </a:r>
            <a:r>
              <a:rPr lang="en-US" altLang="zh-CN" dirty="0"/>
              <a:t>B</a:t>
            </a:r>
            <a:r>
              <a:rPr lang="zh-CN" altLang="en-US" dirty="0"/>
              <a:t>）险的承保责任范围。</a:t>
            </a:r>
            <a:endParaRPr lang="en-US" altLang="zh-CN" dirty="0"/>
          </a:p>
          <a:p>
            <a:r>
              <a:rPr lang="zh-CN" altLang="en-US" dirty="0"/>
              <a:t>（</a:t>
            </a:r>
            <a:r>
              <a:rPr lang="en-US" altLang="zh-CN" dirty="0"/>
              <a:t>2</a:t>
            </a:r>
            <a:r>
              <a:rPr lang="zh-CN" altLang="en-US" dirty="0"/>
              <a:t>）</a:t>
            </a:r>
            <a:r>
              <a:rPr lang="en-US" altLang="zh-CN" dirty="0"/>
              <a:t>ICC</a:t>
            </a:r>
            <a:r>
              <a:rPr lang="zh-CN" altLang="en-US" dirty="0"/>
              <a:t>（</a:t>
            </a:r>
            <a:r>
              <a:rPr lang="en-US" altLang="zh-CN" dirty="0"/>
              <a:t>B</a:t>
            </a:r>
            <a:r>
              <a:rPr lang="zh-CN" altLang="en-US" dirty="0"/>
              <a:t>）险的除外责任。</a:t>
            </a:r>
            <a:endParaRPr lang="en-US" altLang="zh-CN" dirty="0"/>
          </a:p>
        </p:txBody>
      </p:sp>
      <p:sp>
        <p:nvSpPr>
          <p:cNvPr id="4" name="文本占位符 3">
            <a:extLst>
              <a:ext uri="{FF2B5EF4-FFF2-40B4-BE49-F238E27FC236}">
                <a16:creationId xmlns:a16="http://schemas.microsoft.com/office/drawing/2014/main" id="{40A7023E-0A95-336E-BAFC-248ABA203A09}"/>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143441341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CC42C-BACF-D74B-1C04-DC7F21BB835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EF9B35-9925-CA51-2FBC-ECF160E7CA27}"/>
              </a:ext>
            </a:extLst>
          </p:cNvPr>
          <p:cNvSpPr>
            <a:spLocks noGrp="1"/>
          </p:cNvSpPr>
          <p:nvPr>
            <p:ph type="body" sz="quarter" idx="11"/>
          </p:nvPr>
        </p:nvSpPr>
        <p:spPr>
          <a:xfrm>
            <a:off x="337294" y="2533736"/>
            <a:ext cx="11275585" cy="2458943"/>
          </a:xfrm>
        </p:spPr>
        <p:txBody>
          <a:bodyPr/>
          <a:lstStyle/>
          <a:p>
            <a:r>
              <a:rPr lang="en-US" altLang="zh-CN" dirty="0"/>
              <a:t>6.3.2</a:t>
            </a:r>
            <a:r>
              <a:rPr lang="zh-CN" altLang="en-US" dirty="0"/>
              <a:t>　伦敦保险协会海运货物保险条款</a:t>
            </a:r>
            <a:endParaRPr lang="en-US" altLang="zh-CN" dirty="0"/>
          </a:p>
          <a:p>
            <a:r>
              <a:rPr lang="en-US" altLang="zh-CN" dirty="0"/>
              <a:t>2. </a:t>
            </a:r>
            <a:r>
              <a:rPr lang="zh-CN" altLang="en-US" dirty="0"/>
              <a:t>主要险别的承保责任范围与除外责任</a:t>
            </a:r>
          </a:p>
          <a:p>
            <a:r>
              <a:rPr lang="en-US" altLang="zh-CN" dirty="0"/>
              <a:t>3</a:t>
            </a:r>
            <a:r>
              <a:rPr lang="zh-CN" altLang="en-US" dirty="0"/>
              <a:t>）</a:t>
            </a:r>
            <a:r>
              <a:rPr lang="en-US" altLang="zh-CN" dirty="0"/>
              <a:t>ICC</a:t>
            </a:r>
            <a:r>
              <a:rPr lang="zh-CN" altLang="en-US" dirty="0"/>
              <a:t>（</a:t>
            </a:r>
            <a:r>
              <a:rPr lang="en-US" altLang="zh-CN" dirty="0"/>
              <a:t>C</a:t>
            </a:r>
            <a:r>
              <a:rPr lang="zh-CN" altLang="en-US" dirty="0"/>
              <a:t>）险的承保责任范围与除外责任</a:t>
            </a:r>
            <a:endParaRPr lang="en-US" altLang="zh-CN" dirty="0"/>
          </a:p>
          <a:p>
            <a:r>
              <a:rPr lang="zh-CN" altLang="en-US" dirty="0"/>
              <a:t>（</a:t>
            </a:r>
            <a:r>
              <a:rPr lang="en-US" altLang="zh-CN" dirty="0"/>
              <a:t>1</a:t>
            </a:r>
            <a:r>
              <a:rPr lang="zh-CN" altLang="en-US" dirty="0"/>
              <a:t>）</a:t>
            </a:r>
            <a:r>
              <a:rPr lang="en-US" altLang="zh-CN" dirty="0"/>
              <a:t>ICC</a:t>
            </a:r>
            <a:r>
              <a:rPr lang="zh-CN" altLang="en-US" dirty="0"/>
              <a:t>（</a:t>
            </a:r>
            <a:r>
              <a:rPr lang="en-US" altLang="zh-CN" dirty="0"/>
              <a:t>C</a:t>
            </a:r>
            <a:r>
              <a:rPr lang="zh-CN" altLang="en-US" dirty="0"/>
              <a:t>）险的承保责任范围。</a:t>
            </a:r>
            <a:endParaRPr lang="en-US" altLang="zh-CN" dirty="0"/>
          </a:p>
          <a:p>
            <a:r>
              <a:rPr lang="zh-CN" altLang="en-US" dirty="0"/>
              <a:t>（</a:t>
            </a:r>
            <a:r>
              <a:rPr lang="en-US" altLang="zh-CN" dirty="0"/>
              <a:t>2</a:t>
            </a:r>
            <a:r>
              <a:rPr lang="zh-CN" altLang="en-US" dirty="0"/>
              <a:t>）</a:t>
            </a:r>
            <a:r>
              <a:rPr lang="en-US" altLang="zh-CN" dirty="0"/>
              <a:t>ICC</a:t>
            </a:r>
            <a:r>
              <a:rPr lang="zh-CN" altLang="en-US" dirty="0"/>
              <a:t>（</a:t>
            </a:r>
            <a:r>
              <a:rPr lang="en-US" altLang="zh-CN" dirty="0"/>
              <a:t>C</a:t>
            </a:r>
            <a:r>
              <a:rPr lang="zh-CN" altLang="en-US" dirty="0"/>
              <a:t>）险的除外责任。</a:t>
            </a:r>
            <a:endParaRPr lang="en-US" altLang="zh-CN" dirty="0"/>
          </a:p>
        </p:txBody>
      </p:sp>
      <p:sp>
        <p:nvSpPr>
          <p:cNvPr id="4" name="文本占位符 3">
            <a:extLst>
              <a:ext uri="{FF2B5EF4-FFF2-40B4-BE49-F238E27FC236}">
                <a16:creationId xmlns:a16="http://schemas.microsoft.com/office/drawing/2014/main" id="{96FA4F59-2427-466F-D1B9-B6D121121F30}"/>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57714691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8ED2F-5A00-CD86-AEE6-29D98990A5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71C9F9-F678-0748-7CEE-01AD856EA89A}"/>
              </a:ext>
            </a:extLst>
          </p:cNvPr>
          <p:cNvSpPr>
            <a:spLocks noGrp="1"/>
          </p:cNvSpPr>
          <p:nvPr>
            <p:ph type="body" sz="quarter" idx="11"/>
          </p:nvPr>
        </p:nvSpPr>
        <p:spPr>
          <a:xfrm>
            <a:off x="337294" y="2291362"/>
            <a:ext cx="11275585" cy="2943691"/>
          </a:xfrm>
        </p:spPr>
        <p:txBody>
          <a:bodyPr/>
          <a:lstStyle/>
          <a:p>
            <a:r>
              <a:rPr lang="en-US" altLang="zh-CN" dirty="0"/>
              <a:t>6.3.3</a:t>
            </a:r>
            <a:r>
              <a:rPr lang="zh-CN" altLang="en-US" dirty="0"/>
              <a:t>　其他运输货物保险</a:t>
            </a:r>
            <a:endParaRPr lang="en-US" altLang="zh-CN" dirty="0"/>
          </a:p>
          <a:p>
            <a:r>
              <a:rPr lang="en-US" altLang="zh-CN" dirty="0"/>
              <a:t>1. </a:t>
            </a:r>
            <a:r>
              <a:rPr lang="zh-CN" altLang="en-US" dirty="0"/>
              <a:t>陆上运输货物保险</a:t>
            </a:r>
            <a:endParaRPr lang="en-US" altLang="zh-CN" dirty="0"/>
          </a:p>
          <a:p>
            <a:r>
              <a:rPr lang="zh-CN" altLang="en-US" dirty="0"/>
              <a:t>我国</a:t>
            </a:r>
            <a:r>
              <a:rPr lang="en-US" altLang="zh-CN" dirty="0"/>
              <a:t>《</a:t>
            </a:r>
            <a:r>
              <a:rPr lang="zh-CN" altLang="en-US" dirty="0"/>
              <a:t>陆上运输货物保险条款</a:t>
            </a:r>
            <a:r>
              <a:rPr lang="en-US" altLang="zh-CN" dirty="0"/>
              <a:t>》</a:t>
            </a:r>
            <a:r>
              <a:rPr lang="zh-CN" altLang="en-US" dirty="0"/>
              <a:t>自 </a:t>
            </a:r>
            <a:r>
              <a:rPr lang="en-US" altLang="zh-CN" dirty="0"/>
              <a:t>1981 </a:t>
            </a:r>
            <a:r>
              <a:rPr lang="zh-CN" altLang="en-US" dirty="0"/>
              <a:t>年修订后，将陆运保险分为两个主要险种：陆运险和陆运一切险。其中，陆运险的保障范围参照海运水渍险的标准制定，主要承保运输途中因自然灾害或意外事故造成的货物损失；陆运一切险则参照海运一切险的标准，提供更为全面的保障，除包含陆运险的保障范围外，还承保一般外来原因所致的损失。</a:t>
            </a:r>
            <a:endParaRPr lang="en-US" altLang="zh-CN" dirty="0"/>
          </a:p>
        </p:txBody>
      </p:sp>
      <p:sp>
        <p:nvSpPr>
          <p:cNvPr id="4" name="文本占位符 3">
            <a:extLst>
              <a:ext uri="{FF2B5EF4-FFF2-40B4-BE49-F238E27FC236}">
                <a16:creationId xmlns:a16="http://schemas.microsoft.com/office/drawing/2014/main" id="{48B9AF19-9C09-3416-AB4F-36944FCB6D38}"/>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335273477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12E35-FC34-3E33-52D3-81BE793E3CE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6B7D05-9704-F2EC-1F6E-BF206A35A778}"/>
              </a:ext>
            </a:extLst>
          </p:cNvPr>
          <p:cNvSpPr>
            <a:spLocks noGrp="1"/>
          </p:cNvSpPr>
          <p:nvPr>
            <p:ph type="body" sz="quarter" idx="11"/>
          </p:nvPr>
        </p:nvSpPr>
        <p:spPr>
          <a:xfrm>
            <a:off x="337294" y="2291362"/>
            <a:ext cx="11275585" cy="2943691"/>
          </a:xfrm>
        </p:spPr>
        <p:txBody>
          <a:bodyPr/>
          <a:lstStyle/>
          <a:p>
            <a:r>
              <a:rPr lang="en-US" altLang="zh-CN" dirty="0"/>
              <a:t>6.3.3</a:t>
            </a:r>
            <a:r>
              <a:rPr lang="zh-CN" altLang="en-US" dirty="0"/>
              <a:t>　其他运输货物保险</a:t>
            </a:r>
            <a:endParaRPr lang="en-US" altLang="zh-CN" dirty="0"/>
          </a:p>
          <a:p>
            <a:r>
              <a:rPr lang="en-US" altLang="zh-CN" dirty="0"/>
              <a:t>2. </a:t>
            </a:r>
            <a:r>
              <a:rPr lang="zh-CN" altLang="en-US" dirty="0"/>
              <a:t>航空运输货物保险</a:t>
            </a:r>
            <a:endParaRPr lang="en-US" altLang="zh-CN" dirty="0"/>
          </a:p>
          <a:p>
            <a:r>
              <a:rPr lang="zh-CN" altLang="en-US" dirty="0"/>
              <a:t>我国航空运输货物保险制度依据 </a:t>
            </a:r>
            <a:r>
              <a:rPr lang="en-US" altLang="zh-CN" dirty="0"/>
              <a:t>1981 </a:t>
            </a:r>
            <a:r>
              <a:rPr lang="zh-CN" altLang="en-US" dirty="0"/>
              <a:t>年修订的相关条款，设立了两个主要险种：航空运输险和航空运输一切险。其中，航空运输险的保障标准参照海运水渍险制定，主要承保运输过程中因自然灾害或意外事故造成的货物损失；航空运输一切险则参照海运一切险的标准，在航空运输险的基础上增加对外来原因所致损失的保障。</a:t>
            </a:r>
            <a:endParaRPr lang="en-US" altLang="zh-CN" dirty="0"/>
          </a:p>
        </p:txBody>
      </p:sp>
      <p:sp>
        <p:nvSpPr>
          <p:cNvPr id="4" name="文本占位符 3">
            <a:extLst>
              <a:ext uri="{FF2B5EF4-FFF2-40B4-BE49-F238E27FC236}">
                <a16:creationId xmlns:a16="http://schemas.microsoft.com/office/drawing/2014/main" id="{6199A61E-3318-E62C-789A-919BA5F513B1}"/>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748499414"/>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C6417-5A52-A817-BCC8-AA418909972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75949C-8CEE-9E53-8062-028692F492F6}"/>
              </a:ext>
            </a:extLst>
          </p:cNvPr>
          <p:cNvSpPr>
            <a:spLocks noGrp="1"/>
          </p:cNvSpPr>
          <p:nvPr>
            <p:ph type="body" sz="quarter" idx="11"/>
          </p:nvPr>
        </p:nvSpPr>
        <p:spPr>
          <a:xfrm>
            <a:off x="337294" y="2291362"/>
            <a:ext cx="11275585" cy="2943691"/>
          </a:xfrm>
        </p:spPr>
        <p:txBody>
          <a:bodyPr/>
          <a:lstStyle/>
          <a:p>
            <a:r>
              <a:rPr lang="en-US" altLang="zh-CN" dirty="0"/>
              <a:t>6.3.3</a:t>
            </a:r>
            <a:r>
              <a:rPr lang="zh-CN" altLang="en-US" dirty="0"/>
              <a:t>　其他运输货物保险</a:t>
            </a:r>
            <a:endParaRPr lang="en-US" altLang="zh-CN" dirty="0"/>
          </a:p>
          <a:p>
            <a:r>
              <a:rPr lang="en-US" altLang="zh-CN" dirty="0"/>
              <a:t>3. </a:t>
            </a:r>
            <a:r>
              <a:rPr lang="zh-CN" altLang="en-US" dirty="0"/>
              <a:t>邮包运输货物保险</a:t>
            </a:r>
            <a:endParaRPr lang="en-US" altLang="zh-CN" dirty="0"/>
          </a:p>
          <a:p>
            <a:r>
              <a:rPr lang="zh-CN" altLang="en-US" dirty="0"/>
              <a:t>我国邮政运输货物保险制度依据 </a:t>
            </a:r>
            <a:r>
              <a:rPr lang="en-US" altLang="zh-CN" dirty="0"/>
              <a:t>1981 </a:t>
            </a:r>
            <a:r>
              <a:rPr lang="zh-CN" altLang="en-US" dirty="0"/>
              <a:t>年修订的相关规定，设立了两个主要险种：邮包险和邮包一切险。其中，邮包险的保障标准参照海运基本险制定，主要承保运输过程中因自然灾害或意外事故造成的货物损失；邮包一切险则参照海运一切险的标准，在邮包险的基础上增加对外来原因所致损失的保障。</a:t>
            </a:r>
            <a:endParaRPr lang="en-US" altLang="zh-CN" dirty="0"/>
          </a:p>
        </p:txBody>
      </p:sp>
      <p:sp>
        <p:nvSpPr>
          <p:cNvPr id="4" name="文本占位符 3">
            <a:extLst>
              <a:ext uri="{FF2B5EF4-FFF2-40B4-BE49-F238E27FC236}">
                <a16:creationId xmlns:a16="http://schemas.microsoft.com/office/drawing/2014/main" id="{EC789018-D2FE-C985-2317-216E6B92AFD6}"/>
              </a:ext>
            </a:extLst>
          </p:cNvPr>
          <p:cNvSpPr>
            <a:spLocks noGrp="1"/>
          </p:cNvSpPr>
          <p:nvPr>
            <p:ph type="body" sz="quarter" idx="10"/>
          </p:nvPr>
        </p:nvSpPr>
        <p:spPr/>
        <p:txBody>
          <a:bodyPr/>
          <a:lstStyle/>
          <a:p>
            <a:r>
              <a:rPr lang="en-US" altLang="zh-CN" dirty="0"/>
              <a:t>6.3 </a:t>
            </a:r>
            <a:r>
              <a:rPr lang="zh-CN" altLang="en-US" dirty="0"/>
              <a:t>海洋运输货物保险</a:t>
            </a:r>
          </a:p>
        </p:txBody>
      </p:sp>
    </p:spTree>
    <p:extLst>
      <p:ext uri="{BB962C8B-B14F-4D97-AF65-F5344CB8AC3E}">
        <p14:creationId xmlns:p14="http://schemas.microsoft.com/office/powerpoint/2010/main" val="93768874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FBC1C-46ED-CB6D-1F35-E21740972C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8A51C9-1C05-D27C-75EC-E4CFB6727266}"/>
              </a:ext>
            </a:extLst>
          </p:cNvPr>
          <p:cNvSpPr>
            <a:spLocks noGrp="1"/>
          </p:cNvSpPr>
          <p:nvPr>
            <p:ph type="body" sz="quarter" idx="11"/>
          </p:nvPr>
        </p:nvSpPr>
        <p:spPr>
          <a:xfrm>
            <a:off x="337294" y="2533736"/>
            <a:ext cx="11275585" cy="2458943"/>
          </a:xfrm>
        </p:spPr>
        <p:txBody>
          <a:bodyPr/>
          <a:lstStyle/>
          <a:p>
            <a:r>
              <a:rPr lang="en-US" altLang="zh-CN" dirty="0"/>
              <a:t>1. </a:t>
            </a:r>
            <a:r>
              <a:rPr lang="zh-CN" altLang="en-US" dirty="0"/>
              <a:t>订立合同中的保险条款</a:t>
            </a:r>
            <a:endParaRPr lang="en-US" altLang="zh-CN" dirty="0"/>
          </a:p>
          <a:p>
            <a:r>
              <a:rPr lang="zh-CN" altLang="en-US" dirty="0"/>
              <a:t>在进出口业务里，货运保险由哪一方办理，主要取决于双方采用的贸易术语，不同贸易术语成交，合同中保险条款的内容会有差异。</a:t>
            </a:r>
            <a:endParaRPr lang="en-US" altLang="zh-CN" dirty="0"/>
          </a:p>
          <a:p>
            <a:r>
              <a:rPr lang="en-US" altLang="zh-CN" dirty="0"/>
              <a:t>1</a:t>
            </a:r>
            <a:r>
              <a:rPr lang="zh-CN" altLang="en-US" dirty="0"/>
              <a:t>）买方办理保险手续</a:t>
            </a:r>
            <a:endParaRPr lang="en-US" altLang="zh-CN" dirty="0"/>
          </a:p>
          <a:p>
            <a:r>
              <a:rPr lang="en-US" altLang="zh-CN" dirty="0"/>
              <a:t>2</a:t>
            </a:r>
            <a:r>
              <a:rPr lang="zh-CN" altLang="en-US" dirty="0"/>
              <a:t>）卖方办理保险手续</a:t>
            </a:r>
            <a:endParaRPr lang="en-US" altLang="zh-CN" dirty="0"/>
          </a:p>
        </p:txBody>
      </p:sp>
      <p:sp>
        <p:nvSpPr>
          <p:cNvPr id="4" name="文本占位符 3">
            <a:extLst>
              <a:ext uri="{FF2B5EF4-FFF2-40B4-BE49-F238E27FC236}">
                <a16:creationId xmlns:a16="http://schemas.microsoft.com/office/drawing/2014/main" id="{94CF894B-D1B4-C129-AF97-382FDB215D0B}"/>
              </a:ext>
            </a:extLst>
          </p:cNvPr>
          <p:cNvSpPr>
            <a:spLocks noGrp="1"/>
          </p:cNvSpPr>
          <p:nvPr>
            <p:ph type="body" sz="quarter" idx="10"/>
          </p:nvPr>
        </p:nvSpPr>
        <p:spPr/>
        <p:txBody>
          <a:bodyPr/>
          <a:lstStyle/>
          <a:p>
            <a:r>
              <a:rPr lang="en-US" altLang="zh-CN" dirty="0"/>
              <a:t>6.4 </a:t>
            </a:r>
            <a:r>
              <a:rPr lang="zh-CN" altLang="en-US" dirty="0"/>
              <a:t>进出口货物运输保险实务</a:t>
            </a:r>
          </a:p>
        </p:txBody>
      </p:sp>
    </p:spTree>
    <p:extLst>
      <p:ext uri="{BB962C8B-B14F-4D97-AF65-F5344CB8AC3E}">
        <p14:creationId xmlns:p14="http://schemas.microsoft.com/office/powerpoint/2010/main" val="418655989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BDD8C-48E9-5B38-BBAF-CA064C7820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8EB9CF-6856-D75B-04F8-310F34C38045}"/>
              </a:ext>
            </a:extLst>
          </p:cNvPr>
          <p:cNvSpPr>
            <a:spLocks noGrp="1"/>
          </p:cNvSpPr>
          <p:nvPr>
            <p:ph type="body" sz="quarter" idx="11"/>
          </p:nvPr>
        </p:nvSpPr>
        <p:spPr>
          <a:xfrm>
            <a:off x="337294" y="2533736"/>
            <a:ext cx="11275585" cy="2458943"/>
          </a:xfrm>
        </p:spPr>
        <p:txBody>
          <a:bodyPr/>
          <a:lstStyle/>
          <a:p>
            <a:r>
              <a:rPr lang="en-US" altLang="zh-CN" dirty="0"/>
              <a:t>2. </a:t>
            </a:r>
            <a:r>
              <a:rPr lang="zh-CN" altLang="en-US" dirty="0"/>
              <a:t>办理保险手续</a:t>
            </a:r>
            <a:endParaRPr lang="en-US" altLang="zh-CN" dirty="0"/>
          </a:p>
          <a:p>
            <a:r>
              <a:rPr lang="zh-CN" altLang="en-US" dirty="0"/>
              <a:t>进出口双方签订合同后，在履约过程中，无论采用何种贸易术语成交，都需由出口方或进口方依照合同规定办理货运保险。</a:t>
            </a:r>
            <a:endParaRPr lang="en-US" altLang="zh-CN" dirty="0"/>
          </a:p>
          <a:p>
            <a:r>
              <a:rPr lang="en-US" altLang="zh-CN" dirty="0"/>
              <a:t>1</a:t>
            </a:r>
            <a:r>
              <a:rPr lang="zh-CN" altLang="en-US" dirty="0"/>
              <a:t>）出口货物的投保手续</a:t>
            </a:r>
            <a:endParaRPr lang="en-US" altLang="zh-CN" dirty="0"/>
          </a:p>
          <a:p>
            <a:r>
              <a:rPr lang="en-US" altLang="zh-CN" dirty="0"/>
              <a:t>2</a:t>
            </a:r>
            <a:r>
              <a:rPr lang="zh-CN" altLang="en-US" dirty="0"/>
              <a:t>）进口货物的投保手续</a:t>
            </a:r>
            <a:endParaRPr lang="en-US" altLang="zh-CN" dirty="0"/>
          </a:p>
        </p:txBody>
      </p:sp>
      <p:sp>
        <p:nvSpPr>
          <p:cNvPr id="4" name="文本占位符 3">
            <a:extLst>
              <a:ext uri="{FF2B5EF4-FFF2-40B4-BE49-F238E27FC236}">
                <a16:creationId xmlns:a16="http://schemas.microsoft.com/office/drawing/2014/main" id="{6443A974-876A-F478-9A50-5F0A73D79E19}"/>
              </a:ext>
            </a:extLst>
          </p:cNvPr>
          <p:cNvSpPr>
            <a:spLocks noGrp="1"/>
          </p:cNvSpPr>
          <p:nvPr>
            <p:ph type="body" sz="quarter" idx="10"/>
          </p:nvPr>
        </p:nvSpPr>
        <p:spPr/>
        <p:txBody>
          <a:bodyPr/>
          <a:lstStyle/>
          <a:p>
            <a:r>
              <a:rPr lang="en-US" altLang="zh-CN" dirty="0"/>
              <a:t>6.4 </a:t>
            </a:r>
            <a:r>
              <a:rPr lang="zh-CN" altLang="en-US" dirty="0"/>
              <a:t>进出口货物运输保险实务</a:t>
            </a:r>
          </a:p>
        </p:txBody>
      </p:sp>
    </p:spTree>
    <p:extLst>
      <p:ext uri="{BB962C8B-B14F-4D97-AF65-F5344CB8AC3E}">
        <p14:creationId xmlns:p14="http://schemas.microsoft.com/office/powerpoint/2010/main" val="211646996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497AC-1D79-AA1A-6C0D-FFA3089146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91259F-FC4E-1213-595C-559EF6F8B9EC}"/>
              </a:ext>
            </a:extLst>
          </p:cNvPr>
          <p:cNvSpPr>
            <a:spLocks noGrp="1"/>
          </p:cNvSpPr>
          <p:nvPr>
            <p:ph type="body" sz="quarter" idx="11"/>
          </p:nvPr>
        </p:nvSpPr>
        <p:spPr>
          <a:xfrm>
            <a:off x="337294" y="1564240"/>
            <a:ext cx="11275585" cy="4397935"/>
          </a:xfrm>
        </p:spPr>
        <p:txBody>
          <a:bodyPr/>
          <a:lstStyle/>
          <a:p>
            <a:r>
              <a:rPr lang="en-US" altLang="zh-CN" dirty="0"/>
              <a:t>3. </a:t>
            </a:r>
            <a:r>
              <a:rPr lang="zh-CN" altLang="en-US" dirty="0"/>
              <a:t>保险索赔</a:t>
            </a:r>
            <a:endParaRPr lang="en-US" altLang="zh-CN" dirty="0"/>
          </a:p>
          <a:p>
            <a:r>
              <a:rPr lang="zh-CN" altLang="en-US" dirty="0"/>
              <a:t>保险索赔是指被保险人在货物遭受承保范围内的风险损失时，向保险人提出赔偿请求的行为。在国际贸易中，若保险由卖方办理，卖方需在交货后将保险单背书转让给买方或其收货代理人。当货物抵达目的港（地）出现残损时，买方或其代理人作为保险单合法受让人，可向保险人或其代理机构就地索赔。被保险人或其代理人索赔时，需完成以下几项工作。</a:t>
            </a:r>
          </a:p>
          <a:p>
            <a:r>
              <a:rPr lang="zh-CN" altLang="en-US" dirty="0"/>
              <a:t>（</a:t>
            </a:r>
            <a:r>
              <a:rPr lang="en-US" altLang="zh-CN" dirty="0"/>
              <a:t>1</a:t>
            </a:r>
            <a:r>
              <a:rPr lang="zh-CN" altLang="en-US" dirty="0"/>
              <a:t>）及时通知与现场勘查。</a:t>
            </a:r>
            <a:endParaRPr lang="en-US" altLang="zh-CN" dirty="0"/>
          </a:p>
          <a:p>
            <a:r>
              <a:rPr lang="zh-CN" altLang="en-US" dirty="0"/>
              <a:t>（</a:t>
            </a:r>
            <a:r>
              <a:rPr lang="en-US" altLang="zh-CN" dirty="0"/>
              <a:t>2</a:t>
            </a:r>
            <a:r>
              <a:rPr lang="zh-CN" altLang="en-US" dirty="0"/>
              <a:t>）证据收集与责任划分。</a:t>
            </a:r>
            <a:endParaRPr lang="en-US" altLang="zh-CN" dirty="0"/>
          </a:p>
          <a:p>
            <a:r>
              <a:rPr lang="zh-CN" altLang="en-US" dirty="0"/>
              <a:t>（</a:t>
            </a:r>
            <a:r>
              <a:rPr lang="en-US" altLang="zh-CN" dirty="0"/>
              <a:t>3</a:t>
            </a:r>
            <a:r>
              <a:rPr lang="zh-CN" altLang="en-US" dirty="0"/>
              <a:t>）合理施救义务。</a:t>
            </a:r>
            <a:endParaRPr lang="en-US" altLang="zh-CN" dirty="0"/>
          </a:p>
          <a:p>
            <a:r>
              <a:rPr lang="zh-CN" altLang="en-US" dirty="0"/>
              <a:t>（</a:t>
            </a:r>
            <a:r>
              <a:rPr lang="en-US" altLang="zh-CN" dirty="0"/>
              <a:t>4</a:t>
            </a:r>
            <a:r>
              <a:rPr lang="zh-CN" altLang="en-US" dirty="0"/>
              <a:t>）保险理赔需要注意时效性和材料完整性两大关键。</a:t>
            </a:r>
            <a:endParaRPr lang="en-US" altLang="zh-CN" dirty="0"/>
          </a:p>
        </p:txBody>
      </p:sp>
      <p:sp>
        <p:nvSpPr>
          <p:cNvPr id="4" name="文本占位符 3">
            <a:extLst>
              <a:ext uri="{FF2B5EF4-FFF2-40B4-BE49-F238E27FC236}">
                <a16:creationId xmlns:a16="http://schemas.microsoft.com/office/drawing/2014/main" id="{6D98CA75-99E6-9626-127D-7692382BFBEE}"/>
              </a:ext>
            </a:extLst>
          </p:cNvPr>
          <p:cNvSpPr>
            <a:spLocks noGrp="1"/>
          </p:cNvSpPr>
          <p:nvPr>
            <p:ph type="body" sz="quarter" idx="10"/>
          </p:nvPr>
        </p:nvSpPr>
        <p:spPr/>
        <p:txBody>
          <a:bodyPr/>
          <a:lstStyle/>
          <a:p>
            <a:r>
              <a:rPr lang="en-US" altLang="zh-CN" dirty="0"/>
              <a:t>6.4 </a:t>
            </a:r>
            <a:r>
              <a:rPr lang="zh-CN" altLang="en-US" dirty="0"/>
              <a:t>进出口货物运输保险实务</a:t>
            </a:r>
          </a:p>
        </p:txBody>
      </p:sp>
    </p:spTree>
    <p:extLst>
      <p:ext uri="{BB962C8B-B14F-4D97-AF65-F5344CB8AC3E}">
        <p14:creationId xmlns:p14="http://schemas.microsoft.com/office/powerpoint/2010/main" val="225189152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8F3A7-A749-94B0-D4C3-36CE493DCAF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C2FDE9-E153-026D-8F7C-E3A23FB3DA38}"/>
              </a:ext>
            </a:extLst>
          </p:cNvPr>
          <p:cNvSpPr>
            <a:spLocks noGrp="1"/>
          </p:cNvSpPr>
          <p:nvPr>
            <p:ph type="body" sz="quarter" idx="11"/>
          </p:nvPr>
        </p:nvSpPr>
        <p:spPr>
          <a:xfrm>
            <a:off x="337294" y="2291362"/>
            <a:ext cx="11275585" cy="2943691"/>
          </a:xfrm>
        </p:spPr>
        <p:txBody>
          <a:bodyPr/>
          <a:lstStyle/>
          <a:p>
            <a:r>
              <a:rPr lang="en-US" altLang="zh-CN" dirty="0"/>
              <a:t>6.5.1</a:t>
            </a:r>
            <a:r>
              <a:rPr lang="zh-CN" altLang="en-US" dirty="0"/>
              <a:t>　短期出口信用保险</a:t>
            </a:r>
            <a:endParaRPr lang="en-US" altLang="zh-CN" dirty="0"/>
          </a:p>
          <a:p>
            <a:r>
              <a:rPr lang="en-US" altLang="zh-CN" dirty="0"/>
              <a:t>1. </a:t>
            </a:r>
            <a:r>
              <a:rPr lang="zh-CN" altLang="en-US" dirty="0"/>
              <a:t>保障范围</a:t>
            </a:r>
            <a:endParaRPr lang="en-US" altLang="zh-CN" dirty="0"/>
          </a:p>
          <a:p>
            <a:r>
              <a:rPr lang="en-US" altLang="zh-CN" dirty="0"/>
              <a:t>1</a:t>
            </a:r>
            <a:r>
              <a:rPr lang="zh-CN" altLang="en-US" dirty="0"/>
              <a:t>）商业风险</a:t>
            </a:r>
            <a:endParaRPr lang="en-US" altLang="zh-CN" dirty="0"/>
          </a:p>
          <a:p>
            <a:r>
              <a:rPr lang="zh-CN" altLang="en-US" dirty="0"/>
              <a:t>（</a:t>
            </a:r>
            <a:r>
              <a:rPr lang="en-US" altLang="zh-CN" dirty="0"/>
              <a:t>1</a:t>
            </a:r>
            <a:r>
              <a:rPr lang="zh-CN" altLang="en-US" dirty="0"/>
              <a:t>）买方破产或无力偿付债务</a:t>
            </a:r>
            <a:endParaRPr lang="en-US" altLang="zh-CN" dirty="0"/>
          </a:p>
          <a:p>
            <a:r>
              <a:rPr lang="zh-CN" altLang="en-US" dirty="0"/>
              <a:t>（</a:t>
            </a:r>
            <a:r>
              <a:rPr lang="en-US" altLang="zh-CN" dirty="0"/>
              <a:t>2</a:t>
            </a:r>
            <a:r>
              <a:rPr lang="zh-CN" altLang="en-US" dirty="0"/>
              <a:t>）买方拖欠货款</a:t>
            </a:r>
            <a:endParaRPr lang="en-US" altLang="zh-CN" dirty="0"/>
          </a:p>
          <a:p>
            <a:r>
              <a:rPr lang="zh-CN" altLang="en-US" dirty="0"/>
              <a:t>（</a:t>
            </a:r>
            <a:r>
              <a:rPr lang="en-US" altLang="zh-CN" dirty="0"/>
              <a:t>3</a:t>
            </a:r>
            <a:r>
              <a:rPr lang="zh-CN" altLang="en-US" dirty="0"/>
              <a:t>）买方拒绝接受货物</a:t>
            </a:r>
            <a:endParaRPr lang="en-US" altLang="zh-CN" dirty="0"/>
          </a:p>
        </p:txBody>
      </p:sp>
      <p:sp>
        <p:nvSpPr>
          <p:cNvPr id="4" name="文本占位符 3">
            <a:extLst>
              <a:ext uri="{FF2B5EF4-FFF2-40B4-BE49-F238E27FC236}">
                <a16:creationId xmlns:a16="http://schemas.microsoft.com/office/drawing/2014/main" id="{00879E80-FD1A-C850-075E-CB1041BC34DB}"/>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78295127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6D6F1-E4D9-5246-6A07-CBDF27CD4E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8935F81-942B-7BEB-CFAD-2E0C4BCE2818}"/>
              </a:ext>
            </a:extLst>
          </p:cNvPr>
          <p:cNvSpPr>
            <a:spLocks noGrp="1"/>
          </p:cNvSpPr>
          <p:nvPr>
            <p:ph type="body" sz="quarter" idx="11"/>
          </p:nvPr>
        </p:nvSpPr>
        <p:spPr>
          <a:xfrm>
            <a:off x="337294" y="2291362"/>
            <a:ext cx="11275585" cy="2943691"/>
          </a:xfrm>
        </p:spPr>
        <p:txBody>
          <a:bodyPr/>
          <a:lstStyle/>
          <a:p>
            <a:r>
              <a:rPr lang="en-US" altLang="zh-CN" dirty="0"/>
              <a:t>6.5.1</a:t>
            </a:r>
            <a:r>
              <a:rPr lang="zh-CN" altLang="en-US" dirty="0"/>
              <a:t>　短期出口信用保险</a:t>
            </a:r>
            <a:endParaRPr lang="en-US" altLang="zh-CN" dirty="0"/>
          </a:p>
          <a:p>
            <a:r>
              <a:rPr lang="en-US" altLang="zh-CN" dirty="0"/>
              <a:t>1. </a:t>
            </a:r>
            <a:r>
              <a:rPr lang="zh-CN" altLang="en-US" dirty="0"/>
              <a:t>保障范围</a:t>
            </a:r>
            <a:endParaRPr lang="en-US" altLang="zh-CN" dirty="0"/>
          </a:p>
          <a:p>
            <a:r>
              <a:rPr lang="en-US" altLang="zh-CN" dirty="0"/>
              <a:t>2</a:t>
            </a:r>
            <a:r>
              <a:rPr lang="zh-CN" altLang="en-US" dirty="0"/>
              <a:t>）政治风险</a:t>
            </a:r>
            <a:endParaRPr lang="en-US" altLang="zh-CN" dirty="0"/>
          </a:p>
          <a:p>
            <a:r>
              <a:rPr lang="zh-CN" altLang="en-US" dirty="0"/>
              <a:t>（</a:t>
            </a:r>
            <a:r>
              <a:rPr lang="en-US" altLang="zh-CN" dirty="0"/>
              <a:t>1</a:t>
            </a:r>
            <a:r>
              <a:rPr lang="zh-CN" altLang="en-US" dirty="0"/>
              <a:t>）进口国发生战争、内乱、恐怖袭击等暴力事件</a:t>
            </a:r>
            <a:endParaRPr lang="en-US" altLang="zh-CN" dirty="0"/>
          </a:p>
          <a:p>
            <a:r>
              <a:rPr lang="zh-CN" altLang="en-US" dirty="0"/>
              <a:t>（</a:t>
            </a:r>
            <a:r>
              <a:rPr lang="en-US" altLang="zh-CN" dirty="0"/>
              <a:t>2</a:t>
            </a:r>
            <a:r>
              <a:rPr lang="zh-CN" altLang="en-US" dirty="0"/>
              <a:t>）进口国实施外汇管制</a:t>
            </a:r>
            <a:endParaRPr lang="en-US" altLang="zh-CN" dirty="0"/>
          </a:p>
          <a:p>
            <a:r>
              <a:rPr lang="zh-CN" altLang="en-US" dirty="0"/>
              <a:t>（</a:t>
            </a:r>
            <a:r>
              <a:rPr lang="en-US" altLang="zh-CN" dirty="0"/>
              <a:t>3</a:t>
            </a:r>
            <a:r>
              <a:rPr lang="zh-CN" altLang="en-US" dirty="0"/>
              <a:t>）进口国颁布进口禁令或限制</a:t>
            </a:r>
            <a:endParaRPr lang="en-US" altLang="zh-CN" dirty="0"/>
          </a:p>
        </p:txBody>
      </p:sp>
      <p:sp>
        <p:nvSpPr>
          <p:cNvPr id="4" name="文本占位符 3">
            <a:extLst>
              <a:ext uri="{FF2B5EF4-FFF2-40B4-BE49-F238E27FC236}">
                <a16:creationId xmlns:a16="http://schemas.microsoft.com/office/drawing/2014/main" id="{F2E4FEC5-8B98-122E-AF84-A9A9A3165C1D}"/>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592348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95516-1D5B-B241-AE3A-EBDCBBF1DA3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86DAF61-C802-AE5B-D287-0002E117784F}"/>
              </a:ext>
            </a:extLst>
          </p:cNvPr>
          <p:cNvSpPr>
            <a:spLocks noGrp="1"/>
          </p:cNvSpPr>
          <p:nvPr>
            <p:ph type="body" sz="quarter" idx="11"/>
          </p:nvPr>
        </p:nvSpPr>
        <p:spPr>
          <a:xfrm>
            <a:off x="337294" y="2223468"/>
            <a:ext cx="11275585" cy="3079497"/>
          </a:xfrm>
        </p:spPr>
        <p:txBody>
          <a:bodyPr/>
          <a:lstStyle/>
          <a:p>
            <a:r>
              <a:rPr lang="en-US" altLang="zh-CN" dirty="0"/>
              <a:t>1.2.1</a:t>
            </a:r>
            <a:r>
              <a:rPr lang="zh-CN" altLang="en-US" dirty="0"/>
              <a:t>　国际贸易惯例的含义和作用</a:t>
            </a:r>
            <a:endParaRPr lang="en-US" altLang="zh-CN" dirty="0"/>
          </a:p>
          <a:p>
            <a:r>
              <a:rPr lang="en-US" altLang="zh-CN" dirty="0"/>
              <a:t>2. </a:t>
            </a:r>
            <a:r>
              <a:rPr lang="zh-CN" altLang="en-US" dirty="0"/>
              <a:t>贸易术语的作用</a:t>
            </a:r>
            <a:endParaRPr lang="en-US" altLang="zh-CN" dirty="0"/>
          </a:p>
          <a:p>
            <a:r>
              <a:rPr lang="zh-CN" altLang="en-US" dirty="0"/>
              <a:t>贸易术语作为国际贸易的通用语言，在国际贸易活动中发挥着重要作用。</a:t>
            </a:r>
            <a:endParaRPr lang="en-US" altLang="zh-CN" dirty="0"/>
          </a:p>
          <a:p>
            <a:r>
              <a:rPr lang="zh-CN" altLang="en-US" dirty="0"/>
              <a:t>（</a:t>
            </a:r>
            <a:r>
              <a:rPr lang="en-US" altLang="zh-CN" dirty="0"/>
              <a:t>1</a:t>
            </a:r>
            <a:r>
              <a:rPr lang="zh-CN" altLang="en-US" dirty="0"/>
              <a:t>）为交易双方提供了明确的谈判依据，便于合同顺利签订。</a:t>
            </a:r>
          </a:p>
          <a:p>
            <a:r>
              <a:rPr lang="zh-CN" altLang="en-US" dirty="0"/>
              <a:t>（</a:t>
            </a:r>
            <a:r>
              <a:rPr lang="en-US" altLang="zh-CN" dirty="0"/>
              <a:t>2</a:t>
            </a:r>
            <a:r>
              <a:rPr lang="zh-CN" altLang="en-US" dirty="0"/>
              <a:t>）帮助买卖双方准确计算交易成本和商品价格，为财务核算提供参考。</a:t>
            </a:r>
          </a:p>
          <a:p>
            <a:r>
              <a:rPr lang="zh-CN" altLang="en-US" dirty="0"/>
              <a:t>（</a:t>
            </a:r>
            <a:r>
              <a:rPr lang="en-US" altLang="zh-CN" dirty="0"/>
              <a:t>3</a:t>
            </a:r>
            <a:r>
              <a:rPr lang="zh-CN" altLang="en-US" dirty="0"/>
              <a:t>）当合同履行过程中出现分歧时，可以作为解决争议的重要依据。</a:t>
            </a:r>
            <a:endParaRPr lang="en-US" altLang="zh-CN" dirty="0"/>
          </a:p>
        </p:txBody>
      </p:sp>
      <p:sp>
        <p:nvSpPr>
          <p:cNvPr id="6" name="文本占位符 5">
            <a:extLst>
              <a:ext uri="{FF2B5EF4-FFF2-40B4-BE49-F238E27FC236}">
                <a16:creationId xmlns:a16="http://schemas.microsoft.com/office/drawing/2014/main" id="{6BF1AC15-1150-E8A1-C4F5-B7B405047779}"/>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853013498"/>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3C707-66F7-C8EE-6FF8-2153E18CDB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D6831FC-97F3-B9CF-69F3-60E7D20D80E0}"/>
              </a:ext>
            </a:extLst>
          </p:cNvPr>
          <p:cNvSpPr>
            <a:spLocks noGrp="1"/>
          </p:cNvSpPr>
          <p:nvPr>
            <p:ph type="body" sz="quarter" idx="11"/>
          </p:nvPr>
        </p:nvSpPr>
        <p:spPr>
          <a:xfrm>
            <a:off x="337294" y="2048988"/>
            <a:ext cx="11275585" cy="3428439"/>
          </a:xfrm>
        </p:spPr>
        <p:txBody>
          <a:bodyPr/>
          <a:lstStyle/>
          <a:p>
            <a:r>
              <a:rPr lang="en-US" altLang="zh-CN" dirty="0"/>
              <a:t>6.5.1</a:t>
            </a:r>
            <a:r>
              <a:rPr lang="zh-CN" altLang="en-US" dirty="0"/>
              <a:t>　短期出口信用保险</a:t>
            </a:r>
            <a:endParaRPr lang="en-US" altLang="zh-CN" dirty="0"/>
          </a:p>
          <a:p>
            <a:r>
              <a:rPr lang="en-US" altLang="zh-CN" dirty="0"/>
              <a:t>2. </a:t>
            </a:r>
            <a:r>
              <a:rPr lang="zh-CN" altLang="en-US" dirty="0"/>
              <a:t>投保流程</a:t>
            </a:r>
            <a:endParaRPr lang="en-US" altLang="zh-CN" dirty="0"/>
          </a:p>
          <a:p>
            <a:r>
              <a:rPr lang="zh-CN" altLang="en-US" dirty="0"/>
              <a:t>（</a:t>
            </a:r>
            <a:r>
              <a:rPr lang="en-US" altLang="zh-CN" dirty="0"/>
              <a:t>1</a:t>
            </a:r>
            <a:r>
              <a:rPr lang="zh-CN" altLang="en-US" dirty="0"/>
              <a:t>）企业评估与选择</a:t>
            </a:r>
            <a:endParaRPr lang="en-US" altLang="zh-CN" dirty="0"/>
          </a:p>
          <a:p>
            <a:r>
              <a:rPr lang="zh-CN" altLang="en-US" dirty="0"/>
              <a:t>（</a:t>
            </a:r>
            <a:r>
              <a:rPr lang="en-US" altLang="zh-CN" dirty="0"/>
              <a:t>2</a:t>
            </a:r>
            <a:r>
              <a:rPr lang="zh-CN" altLang="en-US" dirty="0"/>
              <a:t>）提交投保申请</a:t>
            </a:r>
            <a:endParaRPr lang="en-US" altLang="zh-CN" dirty="0"/>
          </a:p>
          <a:p>
            <a:r>
              <a:rPr lang="zh-CN" altLang="en-US" dirty="0"/>
              <a:t>（</a:t>
            </a:r>
            <a:r>
              <a:rPr lang="en-US" altLang="zh-CN" dirty="0"/>
              <a:t>3</a:t>
            </a:r>
            <a:r>
              <a:rPr lang="zh-CN" altLang="en-US" dirty="0"/>
              <a:t>）风险评估与定价</a:t>
            </a:r>
            <a:endParaRPr lang="en-US" altLang="zh-CN" dirty="0"/>
          </a:p>
          <a:p>
            <a:r>
              <a:rPr lang="zh-CN" altLang="en-US" dirty="0"/>
              <a:t>（</a:t>
            </a:r>
            <a:r>
              <a:rPr lang="en-US" altLang="zh-CN" dirty="0"/>
              <a:t>4</a:t>
            </a:r>
            <a:r>
              <a:rPr lang="zh-CN" altLang="en-US" dirty="0"/>
              <a:t>）签订保险合同</a:t>
            </a:r>
            <a:endParaRPr lang="en-US" altLang="zh-CN" dirty="0"/>
          </a:p>
          <a:p>
            <a:r>
              <a:rPr lang="zh-CN" altLang="en-US" dirty="0"/>
              <a:t>（</a:t>
            </a:r>
            <a:r>
              <a:rPr lang="en-US" altLang="zh-CN" dirty="0"/>
              <a:t>5</a:t>
            </a:r>
            <a:r>
              <a:rPr lang="zh-CN" altLang="en-US" dirty="0"/>
              <a:t>）交纳保险费</a:t>
            </a:r>
            <a:endParaRPr lang="en-US" altLang="zh-CN" dirty="0"/>
          </a:p>
        </p:txBody>
      </p:sp>
      <p:sp>
        <p:nvSpPr>
          <p:cNvPr id="4" name="文本占位符 3">
            <a:extLst>
              <a:ext uri="{FF2B5EF4-FFF2-40B4-BE49-F238E27FC236}">
                <a16:creationId xmlns:a16="http://schemas.microsoft.com/office/drawing/2014/main" id="{09D80ECD-5D6A-AEA0-DCB4-507EC108C8BE}"/>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271580565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4A6E0-4DAD-CEBB-F345-64491523602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B356E3-E264-DFB0-28E2-C5AE355EEA57}"/>
              </a:ext>
            </a:extLst>
          </p:cNvPr>
          <p:cNvSpPr>
            <a:spLocks noGrp="1"/>
          </p:cNvSpPr>
          <p:nvPr>
            <p:ph type="body" sz="quarter" idx="11"/>
          </p:nvPr>
        </p:nvSpPr>
        <p:spPr>
          <a:xfrm>
            <a:off x="337294" y="2291362"/>
            <a:ext cx="11275585" cy="2943691"/>
          </a:xfrm>
        </p:spPr>
        <p:txBody>
          <a:bodyPr/>
          <a:lstStyle/>
          <a:p>
            <a:r>
              <a:rPr lang="en-US" altLang="zh-CN" dirty="0"/>
              <a:t>6.5.1</a:t>
            </a:r>
            <a:r>
              <a:rPr lang="zh-CN" altLang="en-US" dirty="0"/>
              <a:t>　短期出口信用保险</a:t>
            </a:r>
            <a:endParaRPr lang="en-US" altLang="zh-CN" dirty="0"/>
          </a:p>
          <a:p>
            <a:r>
              <a:rPr lang="en-US" altLang="zh-CN" dirty="0"/>
              <a:t>3. </a:t>
            </a:r>
            <a:r>
              <a:rPr lang="zh-CN" altLang="en-US" dirty="0"/>
              <a:t>索赔流程</a:t>
            </a:r>
            <a:endParaRPr lang="en-US" altLang="zh-CN" dirty="0"/>
          </a:p>
          <a:p>
            <a:r>
              <a:rPr lang="zh-CN" altLang="en-US" dirty="0"/>
              <a:t>（</a:t>
            </a:r>
            <a:r>
              <a:rPr lang="en-US" altLang="zh-CN" dirty="0"/>
              <a:t>1</a:t>
            </a:r>
            <a:r>
              <a:rPr lang="zh-CN" altLang="en-US" dirty="0"/>
              <a:t>）损失通知</a:t>
            </a:r>
            <a:endParaRPr lang="en-US" altLang="zh-CN" dirty="0"/>
          </a:p>
          <a:p>
            <a:r>
              <a:rPr lang="zh-CN" altLang="en-US" dirty="0"/>
              <a:t>（</a:t>
            </a:r>
            <a:r>
              <a:rPr lang="en-US" altLang="zh-CN" dirty="0"/>
              <a:t>2</a:t>
            </a:r>
            <a:r>
              <a:rPr lang="zh-CN" altLang="en-US" dirty="0"/>
              <a:t>）提交索赔材料</a:t>
            </a:r>
            <a:endParaRPr lang="en-US" altLang="zh-CN" dirty="0"/>
          </a:p>
          <a:p>
            <a:r>
              <a:rPr lang="zh-CN" altLang="en-US" dirty="0"/>
              <a:t>（</a:t>
            </a:r>
            <a:r>
              <a:rPr lang="en-US" altLang="zh-CN" dirty="0"/>
              <a:t>3</a:t>
            </a:r>
            <a:r>
              <a:rPr lang="zh-CN" altLang="en-US" dirty="0"/>
              <a:t>）保险公司调查与定损</a:t>
            </a:r>
            <a:endParaRPr lang="en-US" altLang="zh-CN" dirty="0"/>
          </a:p>
          <a:p>
            <a:r>
              <a:rPr lang="zh-CN" altLang="en-US" dirty="0"/>
              <a:t>（</a:t>
            </a:r>
            <a:r>
              <a:rPr lang="en-US" altLang="zh-CN" dirty="0"/>
              <a:t>4</a:t>
            </a:r>
            <a:r>
              <a:rPr lang="zh-CN" altLang="en-US" dirty="0"/>
              <a:t>）理赔决定与赔付</a:t>
            </a:r>
            <a:endParaRPr lang="en-US" altLang="zh-CN" dirty="0"/>
          </a:p>
        </p:txBody>
      </p:sp>
      <p:sp>
        <p:nvSpPr>
          <p:cNvPr id="4" name="文本占位符 3">
            <a:extLst>
              <a:ext uri="{FF2B5EF4-FFF2-40B4-BE49-F238E27FC236}">
                <a16:creationId xmlns:a16="http://schemas.microsoft.com/office/drawing/2014/main" id="{660CBEE4-4C56-C05B-9563-247496B3D429}"/>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53336264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1662A-F47F-1B7E-B9FD-80FCC2F812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3221FC-AC7D-4EB1-E267-6F06E3828279}"/>
              </a:ext>
            </a:extLst>
          </p:cNvPr>
          <p:cNvSpPr>
            <a:spLocks noGrp="1"/>
          </p:cNvSpPr>
          <p:nvPr>
            <p:ph type="body" sz="quarter" idx="11"/>
          </p:nvPr>
        </p:nvSpPr>
        <p:spPr>
          <a:xfrm>
            <a:off x="337294" y="2291362"/>
            <a:ext cx="11275585" cy="2943691"/>
          </a:xfrm>
        </p:spPr>
        <p:txBody>
          <a:bodyPr/>
          <a:lstStyle/>
          <a:p>
            <a:r>
              <a:rPr lang="en-US" altLang="zh-CN" dirty="0"/>
              <a:t>6.5.2</a:t>
            </a:r>
            <a:r>
              <a:rPr lang="zh-CN" altLang="en-US" dirty="0"/>
              <a:t>　中长期出口信用保险</a:t>
            </a:r>
            <a:endParaRPr lang="en-US" altLang="zh-CN" dirty="0"/>
          </a:p>
          <a:p>
            <a:r>
              <a:rPr lang="en-US" altLang="zh-CN" dirty="0"/>
              <a:t>1. </a:t>
            </a:r>
            <a:r>
              <a:rPr lang="zh-CN" altLang="en-US" dirty="0"/>
              <a:t>保障范围</a:t>
            </a:r>
            <a:endParaRPr lang="en-US" altLang="zh-CN" dirty="0"/>
          </a:p>
          <a:p>
            <a:r>
              <a:rPr lang="en-US" altLang="zh-CN" dirty="0"/>
              <a:t>1</a:t>
            </a:r>
            <a:r>
              <a:rPr lang="zh-CN" altLang="en-US" dirty="0"/>
              <a:t>）政治风险</a:t>
            </a:r>
            <a:endParaRPr lang="en-US" altLang="zh-CN" dirty="0"/>
          </a:p>
          <a:p>
            <a:r>
              <a:rPr lang="zh-CN" altLang="en-US" dirty="0"/>
              <a:t>（</a:t>
            </a:r>
            <a:r>
              <a:rPr lang="en-US" altLang="zh-CN" dirty="0"/>
              <a:t>1</a:t>
            </a:r>
            <a:r>
              <a:rPr lang="zh-CN" altLang="en-US" dirty="0"/>
              <a:t>）战争、内乱等暴力冲突</a:t>
            </a:r>
            <a:endParaRPr lang="en-US" altLang="zh-CN" dirty="0"/>
          </a:p>
          <a:p>
            <a:r>
              <a:rPr lang="zh-CN" altLang="en-US" dirty="0"/>
              <a:t>（</a:t>
            </a:r>
            <a:r>
              <a:rPr lang="en-US" altLang="zh-CN" dirty="0"/>
              <a:t>2</a:t>
            </a:r>
            <a:r>
              <a:rPr lang="zh-CN" altLang="en-US" dirty="0"/>
              <a:t>）政府违约</a:t>
            </a:r>
            <a:endParaRPr lang="en-US" altLang="zh-CN" dirty="0"/>
          </a:p>
          <a:p>
            <a:r>
              <a:rPr lang="zh-CN" altLang="en-US" dirty="0"/>
              <a:t>（</a:t>
            </a:r>
            <a:r>
              <a:rPr lang="en-US" altLang="zh-CN" dirty="0"/>
              <a:t>3</a:t>
            </a:r>
            <a:r>
              <a:rPr lang="zh-CN" altLang="en-US" dirty="0"/>
              <a:t>）外汇管制与汇兑限制</a:t>
            </a:r>
            <a:endParaRPr lang="en-US" altLang="zh-CN" dirty="0"/>
          </a:p>
        </p:txBody>
      </p:sp>
      <p:sp>
        <p:nvSpPr>
          <p:cNvPr id="4" name="文本占位符 3">
            <a:extLst>
              <a:ext uri="{FF2B5EF4-FFF2-40B4-BE49-F238E27FC236}">
                <a16:creationId xmlns:a16="http://schemas.microsoft.com/office/drawing/2014/main" id="{34E53CA0-D8C5-A4C4-0FDC-57E42DB498BF}"/>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299074640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8439A-B778-EB3C-E6D7-A75B6326DC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0C246EA-5C31-D0B2-7546-E6A985C5B293}"/>
              </a:ext>
            </a:extLst>
          </p:cNvPr>
          <p:cNvSpPr>
            <a:spLocks noGrp="1"/>
          </p:cNvSpPr>
          <p:nvPr>
            <p:ph type="body" sz="quarter" idx="11"/>
          </p:nvPr>
        </p:nvSpPr>
        <p:spPr>
          <a:xfrm>
            <a:off x="337294" y="2291362"/>
            <a:ext cx="11275585" cy="2943691"/>
          </a:xfrm>
        </p:spPr>
        <p:txBody>
          <a:bodyPr/>
          <a:lstStyle/>
          <a:p>
            <a:r>
              <a:rPr lang="en-US" altLang="zh-CN" dirty="0"/>
              <a:t>6.5.2</a:t>
            </a:r>
            <a:r>
              <a:rPr lang="zh-CN" altLang="en-US" dirty="0"/>
              <a:t>　中长期出口信用保险</a:t>
            </a:r>
            <a:endParaRPr lang="en-US" altLang="zh-CN" dirty="0"/>
          </a:p>
          <a:p>
            <a:r>
              <a:rPr lang="en-US" altLang="zh-CN" dirty="0"/>
              <a:t>1. </a:t>
            </a:r>
            <a:r>
              <a:rPr lang="zh-CN" altLang="en-US" dirty="0"/>
              <a:t>保障范围</a:t>
            </a:r>
            <a:endParaRPr lang="en-US" altLang="zh-CN" dirty="0"/>
          </a:p>
          <a:p>
            <a:r>
              <a:rPr lang="en-US" altLang="zh-CN" dirty="0"/>
              <a:t>2</a:t>
            </a:r>
            <a:r>
              <a:rPr lang="zh-CN" altLang="en-US" dirty="0"/>
              <a:t>）商业风险</a:t>
            </a:r>
            <a:endParaRPr lang="en-US" altLang="zh-CN" dirty="0"/>
          </a:p>
          <a:p>
            <a:r>
              <a:rPr lang="zh-CN" altLang="en-US" dirty="0"/>
              <a:t>（</a:t>
            </a:r>
            <a:r>
              <a:rPr lang="en-US" altLang="zh-CN" dirty="0"/>
              <a:t>1</a:t>
            </a:r>
            <a:r>
              <a:rPr lang="zh-CN" altLang="en-US" dirty="0"/>
              <a:t>）买方或项目业主破产</a:t>
            </a:r>
            <a:endParaRPr lang="en-US" altLang="zh-CN" dirty="0"/>
          </a:p>
          <a:p>
            <a:r>
              <a:rPr lang="zh-CN" altLang="en-US" dirty="0"/>
              <a:t>（</a:t>
            </a:r>
            <a:r>
              <a:rPr lang="en-US" altLang="zh-CN" dirty="0"/>
              <a:t>2</a:t>
            </a:r>
            <a:r>
              <a:rPr lang="zh-CN" altLang="en-US" dirty="0"/>
              <a:t>）买方或项目业主拖欠货款或工程款</a:t>
            </a:r>
            <a:endParaRPr lang="en-US" altLang="zh-CN" dirty="0"/>
          </a:p>
          <a:p>
            <a:r>
              <a:rPr lang="zh-CN" altLang="en-US" dirty="0"/>
              <a:t>（</a:t>
            </a:r>
            <a:r>
              <a:rPr lang="en-US" altLang="zh-CN" dirty="0"/>
              <a:t>3</a:t>
            </a:r>
            <a:r>
              <a:rPr lang="zh-CN" altLang="en-US" dirty="0"/>
              <a:t>）项目技术或质量问题引发的争议</a:t>
            </a:r>
            <a:endParaRPr lang="en-US" altLang="zh-CN" dirty="0"/>
          </a:p>
        </p:txBody>
      </p:sp>
      <p:sp>
        <p:nvSpPr>
          <p:cNvPr id="4" name="文本占位符 3">
            <a:extLst>
              <a:ext uri="{FF2B5EF4-FFF2-40B4-BE49-F238E27FC236}">
                <a16:creationId xmlns:a16="http://schemas.microsoft.com/office/drawing/2014/main" id="{1B61C058-C2E8-7DF8-07F9-F322AD70F5BB}"/>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2729242635"/>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D93E3-22B8-5D7C-7F09-FB38725791F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A4190A-9BAD-3F06-8737-9A4B04A3D43D}"/>
              </a:ext>
            </a:extLst>
          </p:cNvPr>
          <p:cNvSpPr>
            <a:spLocks noGrp="1"/>
          </p:cNvSpPr>
          <p:nvPr>
            <p:ph type="body" sz="quarter" idx="11"/>
          </p:nvPr>
        </p:nvSpPr>
        <p:spPr>
          <a:xfrm>
            <a:off x="337294" y="2048988"/>
            <a:ext cx="11275585" cy="3428439"/>
          </a:xfrm>
        </p:spPr>
        <p:txBody>
          <a:bodyPr/>
          <a:lstStyle/>
          <a:p>
            <a:r>
              <a:rPr lang="en-US" altLang="zh-CN" dirty="0"/>
              <a:t>6.5.2</a:t>
            </a:r>
            <a:r>
              <a:rPr lang="zh-CN" altLang="en-US" dirty="0"/>
              <a:t>　中长期出口信用保险</a:t>
            </a:r>
            <a:endParaRPr lang="en-US" altLang="zh-CN" dirty="0"/>
          </a:p>
          <a:p>
            <a:r>
              <a:rPr lang="en-US" altLang="zh-CN" dirty="0"/>
              <a:t>2. </a:t>
            </a:r>
            <a:r>
              <a:rPr lang="zh-CN" altLang="en-US" dirty="0"/>
              <a:t>投保与承保流程</a:t>
            </a:r>
            <a:endParaRPr lang="en-US" altLang="zh-CN" dirty="0"/>
          </a:p>
          <a:p>
            <a:r>
              <a:rPr lang="zh-CN" altLang="en-US" dirty="0"/>
              <a:t>（</a:t>
            </a:r>
            <a:r>
              <a:rPr lang="en-US" altLang="zh-CN" dirty="0"/>
              <a:t>1</a:t>
            </a:r>
            <a:r>
              <a:rPr lang="zh-CN" altLang="en-US" dirty="0"/>
              <a:t>）项目评估与方案设计</a:t>
            </a:r>
            <a:endParaRPr lang="en-US" altLang="zh-CN" dirty="0"/>
          </a:p>
          <a:p>
            <a:r>
              <a:rPr lang="zh-CN" altLang="en-US" dirty="0"/>
              <a:t>（</a:t>
            </a:r>
            <a:r>
              <a:rPr lang="en-US" altLang="zh-CN" dirty="0"/>
              <a:t>2</a:t>
            </a:r>
            <a:r>
              <a:rPr lang="zh-CN" altLang="en-US" dirty="0"/>
              <a:t>）提交投保申请与资料</a:t>
            </a:r>
            <a:endParaRPr lang="en-US" altLang="zh-CN" dirty="0"/>
          </a:p>
          <a:p>
            <a:r>
              <a:rPr lang="zh-CN" altLang="en-US" dirty="0"/>
              <a:t>（</a:t>
            </a:r>
            <a:r>
              <a:rPr lang="en-US" altLang="zh-CN" dirty="0"/>
              <a:t>3</a:t>
            </a:r>
            <a:r>
              <a:rPr lang="zh-CN" altLang="en-US" dirty="0"/>
              <a:t>）风险审查与定价</a:t>
            </a:r>
            <a:endParaRPr lang="en-US" altLang="zh-CN" dirty="0"/>
          </a:p>
          <a:p>
            <a:r>
              <a:rPr lang="zh-CN" altLang="en-US" dirty="0"/>
              <a:t>（</a:t>
            </a:r>
            <a:r>
              <a:rPr lang="en-US" altLang="zh-CN" dirty="0"/>
              <a:t>4</a:t>
            </a:r>
            <a:r>
              <a:rPr lang="zh-CN" altLang="en-US" dirty="0"/>
              <a:t>）签订保险合同</a:t>
            </a:r>
            <a:endParaRPr lang="en-US" altLang="zh-CN" dirty="0"/>
          </a:p>
          <a:p>
            <a:r>
              <a:rPr lang="zh-CN" altLang="en-US" dirty="0"/>
              <a:t>（</a:t>
            </a:r>
            <a:r>
              <a:rPr lang="en-US" altLang="zh-CN" dirty="0"/>
              <a:t>5</a:t>
            </a:r>
            <a:r>
              <a:rPr lang="zh-CN" altLang="en-US" dirty="0"/>
              <a:t>）项目实施过程中的风险监控</a:t>
            </a:r>
            <a:endParaRPr lang="en-US" altLang="zh-CN" dirty="0"/>
          </a:p>
        </p:txBody>
      </p:sp>
      <p:sp>
        <p:nvSpPr>
          <p:cNvPr id="4" name="文本占位符 3">
            <a:extLst>
              <a:ext uri="{FF2B5EF4-FFF2-40B4-BE49-F238E27FC236}">
                <a16:creationId xmlns:a16="http://schemas.microsoft.com/office/drawing/2014/main" id="{C5F5CB83-4911-AA39-C2A8-65BD16F2F6F9}"/>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344065714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5D6E2-B9BD-1C58-3E79-1808ABB7A4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334BD5-5CC7-C947-436B-350F9AFD5469}"/>
              </a:ext>
            </a:extLst>
          </p:cNvPr>
          <p:cNvSpPr>
            <a:spLocks noGrp="1"/>
          </p:cNvSpPr>
          <p:nvPr>
            <p:ph type="body" sz="quarter" idx="11"/>
          </p:nvPr>
        </p:nvSpPr>
        <p:spPr>
          <a:xfrm>
            <a:off x="337294" y="2291362"/>
            <a:ext cx="11275585" cy="2943691"/>
          </a:xfrm>
        </p:spPr>
        <p:txBody>
          <a:bodyPr/>
          <a:lstStyle/>
          <a:p>
            <a:r>
              <a:rPr lang="en-US" altLang="zh-CN" dirty="0"/>
              <a:t>6.5.2</a:t>
            </a:r>
            <a:r>
              <a:rPr lang="zh-CN" altLang="en-US" dirty="0"/>
              <a:t>　中长期出口信用保险</a:t>
            </a:r>
            <a:endParaRPr lang="en-US" altLang="zh-CN" dirty="0"/>
          </a:p>
          <a:p>
            <a:r>
              <a:rPr lang="en-US" altLang="zh-CN" dirty="0"/>
              <a:t>3. </a:t>
            </a:r>
            <a:r>
              <a:rPr lang="zh-CN" altLang="en-US" dirty="0"/>
              <a:t>索赔流程</a:t>
            </a:r>
            <a:endParaRPr lang="en-US" altLang="zh-CN" dirty="0"/>
          </a:p>
          <a:p>
            <a:r>
              <a:rPr lang="zh-CN" altLang="en-US" dirty="0"/>
              <a:t>（</a:t>
            </a:r>
            <a:r>
              <a:rPr lang="en-US" altLang="zh-CN" dirty="0"/>
              <a:t>1</a:t>
            </a:r>
            <a:r>
              <a:rPr lang="zh-CN" altLang="en-US" dirty="0"/>
              <a:t>）损失通知与初步调查</a:t>
            </a:r>
            <a:endParaRPr lang="en-US" altLang="zh-CN" dirty="0"/>
          </a:p>
          <a:p>
            <a:r>
              <a:rPr lang="zh-CN" altLang="en-US" dirty="0"/>
              <a:t>（</a:t>
            </a:r>
            <a:r>
              <a:rPr lang="en-US" altLang="zh-CN" dirty="0"/>
              <a:t>2</a:t>
            </a:r>
            <a:r>
              <a:rPr lang="zh-CN" altLang="en-US" dirty="0"/>
              <a:t>）提交详细索赔材料</a:t>
            </a:r>
            <a:endParaRPr lang="en-US" altLang="zh-CN" dirty="0"/>
          </a:p>
          <a:p>
            <a:r>
              <a:rPr lang="zh-CN" altLang="en-US" dirty="0"/>
              <a:t>（</a:t>
            </a:r>
            <a:r>
              <a:rPr lang="en-US" altLang="zh-CN" dirty="0"/>
              <a:t>3</a:t>
            </a:r>
            <a:r>
              <a:rPr lang="zh-CN" altLang="en-US" dirty="0"/>
              <a:t>）深入调查与定损</a:t>
            </a:r>
            <a:endParaRPr lang="en-US" altLang="zh-CN" dirty="0"/>
          </a:p>
          <a:p>
            <a:r>
              <a:rPr lang="zh-CN" altLang="en-US" dirty="0"/>
              <a:t>（</a:t>
            </a:r>
            <a:r>
              <a:rPr lang="en-US" altLang="zh-CN" dirty="0"/>
              <a:t>4</a:t>
            </a:r>
            <a:r>
              <a:rPr lang="zh-CN" altLang="en-US" dirty="0"/>
              <a:t>）理赔决定与赔付</a:t>
            </a:r>
            <a:endParaRPr lang="en-US" altLang="zh-CN" dirty="0"/>
          </a:p>
        </p:txBody>
      </p:sp>
      <p:sp>
        <p:nvSpPr>
          <p:cNvPr id="4" name="文本占位符 3">
            <a:extLst>
              <a:ext uri="{FF2B5EF4-FFF2-40B4-BE49-F238E27FC236}">
                <a16:creationId xmlns:a16="http://schemas.microsoft.com/office/drawing/2014/main" id="{D72D363B-F592-F3B5-557D-0DB9F4CD566E}"/>
              </a:ext>
            </a:extLst>
          </p:cNvPr>
          <p:cNvSpPr>
            <a:spLocks noGrp="1"/>
          </p:cNvSpPr>
          <p:nvPr>
            <p:ph type="body" sz="quarter" idx="10"/>
          </p:nvPr>
        </p:nvSpPr>
        <p:spPr/>
        <p:txBody>
          <a:bodyPr/>
          <a:lstStyle/>
          <a:p>
            <a:r>
              <a:rPr lang="en-US" altLang="zh-CN" dirty="0"/>
              <a:t>6.5 </a:t>
            </a:r>
            <a:r>
              <a:rPr lang="zh-CN" altLang="en-US" dirty="0"/>
              <a:t>出口信用保险</a:t>
            </a:r>
          </a:p>
        </p:txBody>
      </p:sp>
    </p:spTree>
    <p:extLst>
      <p:ext uri="{BB962C8B-B14F-4D97-AF65-F5344CB8AC3E}">
        <p14:creationId xmlns:p14="http://schemas.microsoft.com/office/powerpoint/2010/main" val="3237379081"/>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4DB99BC-CC40-0081-A6FB-762B0AE49AAA}"/>
              </a:ext>
            </a:extLst>
          </p:cNvPr>
          <p:cNvSpPr>
            <a:spLocks noGrp="1"/>
          </p:cNvSpPr>
          <p:nvPr>
            <p:ph type="body" sz="quarter" idx="11"/>
          </p:nvPr>
        </p:nvSpPr>
        <p:spPr/>
        <p:txBody>
          <a:bodyPr/>
          <a:lstStyle/>
          <a:p>
            <a:r>
              <a:rPr lang="zh-CN" altLang="en-US" dirty="0"/>
              <a:t>第 </a:t>
            </a:r>
            <a:r>
              <a:rPr lang="en-US" altLang="zh-CN" dirty="0"/>
              <a:t>7 </a:t>
            </a:r>
            <a:r>
              <a:rPr lang="zh-CN" altLang="en-US" dirty="0"/>
              <a:t>章</a:t>
            </a:r>
          </a:p>
        </p:txBody>
      </p:sp>
      <p:sp>
        <p:nvSpPr>
          <p:cNvPr id="5" name="文本占位符 4">
            <a:extLst>
              <a:ext uri="{FF2B5EF4-FFF2-40B4-BE49-F238E27FC236}">
                <a16:creationId xmlns:a16="http://schemas.microsoft.com/office/drawing/2014/main" id="{3473FB29-009B-878D-9516-53FF0CCF766F}"/>
              </a:ext>
            </a:extLst>
          </p:cNvPr>
          <p:cNvSpPr>
            <a:spLocks noGrp="1"/>
          </p:cNvSpPr>
          <p:nvPr>
            <p:ph type="body" sz="quarter" idx="13"/>
          </p:nvPr>
        </p:nvSpPr>
        <p:spPr/>
        <p:txBody>
          <a:bodyPr/>
          <a:lstStyle/>
          <a:p>
            <a:r>
              <a:rPr lang="zh-CN" altLang="en-US" dirty="0"/>
              <a:t>进出口商品的价格</a:t>
            </a:r>
          </a:p>
        </p:txBody>
      </p:sp>
    </p:spTree>
    <p:extLst>
      <p:ext uri="{BB962C8B-B14F-4D97-AF65-F5344CB8AC3E}">
        <p14:creationId xmlns:p14="http://schemas.microsoft.com/office/powerpoint/2010/main" val="25490514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6F6CD5F-D001-44B7-6D87-C1380CEAC702}"/>
              </a:ext>
            </a:extLst>
          </p:cNvPr>
          <p:cNvSpPr>
            <a:spLocks noGrp="1"/>
          </p:cNvSpPr>
          <p:nvPr>
            <p:ph type="body" sz="quarter" idx="11"/>
          </p:nvPr>
        </p:nvSpPr>
        <p:spPr>
          <a:xfrm>
            <a:off x="337294" y="1564240"/>
            <a:ext cx="11275585" cy="4397935"/>
          </a:xfrm>
        </p:spPr>
        <p:txBody>
          <a:bodyPr/>
          <a:lstStyle/>
          <a:p>
            <a:r>
              <a:rPr lang="en-US" altLang="zh-CN" dirty="0"/>
              <a:t>1. </a:t>
            </a:r>
            <a:r>
              <a:rPr lang="zh-CN" altLang="en-US" dirty="0"/>
              <a:t>货物的价格表述</a:t>
            </a:r>
            <a:endParaRPr lang="en-US" altLang="zh-CN" dirty="0"/>
          </a:p>
          <a:p>
            <a:r>
              <a:rPr lang="zh-CN" altLang="en-US" dirty="0"/>
              <a:t>在国际贸易实务中，商品价格通常以单价形式呈现，其构成要素较国内贸易更为复杂且规范。国际贸易中的单价必须包含四个基本要素：计价货币、金额数值、计量单位和贸易术语。以典型报价“ </a:t>
            </a:r>
            <a:r>
              <a:rPr lang="en-US" altLang="zh-CN" dirty="0"/>
              <a:t>USD 1000.00/</a:t>
            </a:r>
            <a:r>
              <a:rPr lang="en-US" altLang="zh-CN" dirty="0" err="1"/>
              <a:t>doz</a:t>
            </a:r>
            <a:r>
              <a:rPr lang="en-US" altLang="zh-CN" dirty="0"/>
              <a:t> CIF London”</a:t>
            </a:r>
            <a:r>
              <a:rPr lang="zh-CN" altLang="en-US" dirty="0"/>
              <a:t>为例，该报价明确规定了交易使用美元结算，每打商品价格为 </a:t>
            </a:r>
            <a:r>
              <a:rPr lang="en-US" altLang="zh-CN" dirty="0"/>
              <a:t>1000 </a:t>
            </a:r>
            <a:r>
              <a:rPr lang="zh-CN" altLang="en-US" dirty="0"/>
              <a:t>美元，并采用 </a:t>
            </a:r>
            <a:r>
              <a:rPr lang="en-US" altLang="zh-CN" dirty="0"/>
              <a:t>CIF</a:t>
            </a:r>
            <a:r>
              <a:rPr lang="zh-CN" altLang="en-US" dirty="0"/>
              <a:t>（成本加保险费加运费）贸易术语，指定目的港为伦敦。这种标准化的报价方式不仅完整涵盖了价格构成的各个要素，更为重要的是，还通过贸易术语明确了货物风险转移的界限和买卖双方的责任划分，从而为国际贸易的顺利进行提供了清晰的契约基础。在实际业务操作中，准确理解并规范使用这些价格要素，是确保交易合规、防范贸易风险的重要前提。</a:t>
            </a:r>
          </a:p>
        </p:txBody>
      </p:sp>
      <p:sp>
        <p:nvSpPr>
          <p:cNvPr id="4" name="文本占位符 3">
            <a:extLst>
              <a:ext uri="{FF2B5EF4-FFF2-40B4-BE49-F238E27FC236}">
                <a16:creationId xmlns:a16="http://schemas.microsoft.com/office/drawing/2014/main" id="{A968F41D-DE09-7C08-EA3A-D57AB8D8DE8B}"/>
              </a:ext>
            </a:extLst>
          </p:cNvPr>
          <p:cNvSpPr>
            <a:spLocks noGrp="1"/>
          </p:cNvSpPr>
          <p:nvPr>
            <p:ph type="body" sz="quarter" idx="10"/>
          </p:nvPr>
        </p:nvSpPr>
        <p:spPr/>
        <p:txBody>
          <a:bodyPr/>
          <a:lstStyle/>
          <a:p>
            <a:r>
              <a:rPr lang="en-US" altLang="zh-CN" dirty="0"/>
              <a:t>7.1 </a:t>
            </a:r>
            <a:r>
              <a:rPr lang="zh-CN" altLang="en-US" dirty="0"/>
              <a:t>进出口商品价格的基本知识</a:t>
            </a:r>
          </a:p>
        </p:txBody>
      </p:sp>
    </p:spTree>
    <p:extLst>
      <p:ext uri="{BB962C8B-B14F-4D97-AF65-F5344CB8AC3E}">
        <p14:creationId xmlns:p14="http://schemas.microsoft.com/office/powerpoint/2010/main" val="348664962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DA439-94F1-2899-E94A-47D1AC4238E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42C67E-7B9F-0AF6-7E69-AB17796E57A3}"/>
              </a:ext>
            </a:extLst>
          </p:cNvPr>
          <p:cNvSpPr>
            <a:spLocks noGrp="1"/>
          </p:cNvSpPr>
          <p:nvPr>
            <p:ph type="body" sz="quarter" idx="11"/>
          </p:nvPr>
        </p:nvSpPr>
        <p:spPr>
          <a:xfrm>
            <a:off x="337294" y="2048988"/>
            <a:ext cx="11275585" cy="3428439"/>
          </a:xfrm>
        </p:spPr>
        <p:txBody>
          <a:bodyPr/>
          <a:lstStyle/>
          <a:p>
            <a:r>
              <a:rPr lang="en-US" altLang="zh-CN" dirty="0"/>
              <a:t>2. </a:t>
            </a:r>
            <a:r>
              <a:rPr lang="zh-CN" altLang="en-US" dirty="0"/>
              <a:t>货物的作价原则</a:t>
            </a:r>
            <a:endParaRPr lang="en-US" altLang="zh-CN" dirty="0"/>
          </a:p>
          <a:p>
            <a:r>
              <a:rPr lang="zh-CN" altLang="en-US" dirty="0"/>
              <a:t>在国际贸易定价过程中，需遵循科学、合理的作价原则。首先应当参照国际市场价格水平，这一价格以商品的国际价值为基础，通过全球市场供求关系和竞争态势自然形成，通常体现在商品交易所行情、主要出口国报价或国际集散地价格中。其次需要结合营销策略灵活调整，对于技术含量高的产品、市场紧缺物资等可采取溢价策略；而库存商品、新上市产品或专项定制商品则可适当折让以促进销售。定价策略还需考虑政策导向，使企业商业利益与国家外交政策相互协调，实现经济效益与宏观战略的双赢。</a:t>
            </a:r>
          </a:p>
        </p:txBody>
      </p:sp>
      <p:sp>
        <p:nvSpPr>
          <p:cNvPr id="4" name="文本占位符 3">
            <a:extLst>
              <a:ext uri="{FF2B5EF4-FFF2-40B4-BE49-F238E27FC236}">
                <a16:creationId xmlns:a16="http://schemas.microsoft.com/office/drawing/2014/main" id="{20181E19-AF15-825E-0F40-A5D0B6C4F469}"/>
              </a:ext>
            </a:extLst>
          </p:cNvPr>
          <p:cNvSpPr>
            <a:spLocks noGrp="1"/>
          </p:cNvSpPr>
          <p:nvPr>
            <p:ph type="body" sz="quarter" idx="10"/>
          </p:nvPr>
        </p:nvSpPr>
        <p:spPr/>
        <p:txBody>
          <a:bodyPr/>
          <a:lstStyle/>
          <a:p>
            <a:r>
              <a:rPr lang="en-US" altLang="zh-CN" dirty="0"/>
              <a:t>7.1 </a:t>
            </a:r>
            <a:r>
              <a:rPr lang="zh-CN" altLang="en-US" dirty="0"/>
              <a:t>进出口商品价格的基本知识</a:t>
            </a:r>
          </a:p>
        </p:txBody>
      </p:sp>
    </p:spTree>
    <p:extLst>
      <p:ext uri="{BB962C8B-B14F-4D97-AF65-F5344CB8AC3E}">
        <p14:creationId xmlns:p14="http://schemas.microsoft.com/office/powerpoint/2010/main" val="216539111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EF630-622B-90D3-0645-DC66B89C660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5DF651-CDCA-D63D-D4A6-44D38694BAA5}"/>
              </a:ext>
            </a:extLst>
          </p:cNvPr>
          <p:cNvSpPr>
            <a:spLocks noGrp="1"/>
          </p:cNvSpPr>
          <p:nvPr>
            <p:ph type="body" sz="quarter" idx="11"/>
          </p:nvPr>
        </p:nvSpPr>
        <p:spPr>
          <a:xfrm>
            <a:off x="337294" y="2291362"/>
            <a:ext cx="11275585" cy="2943691"/>
          </a:xfrm>
        </p:spPr>
        <p:txBody>
          <a:bodyPr/>
          <a:lstStyle/>
          <a:p>
            <a:r>
              <a:rPr lang="en-US" altLang="zh-CN" dirty="0"/>
              <a:t>3. </a:t>
            </a:r>
            <a:r>
              <a:rPr lang="zh-CN" altLang="en-US" dirty="0"/>
              <a:t>货物的作价方法</a:t>
            </a:r>
            <a:endParaRPr lang="en-US" altLang="zh-CN" dirty="0"/>
          </a:p>
          <a:p>
            <a:r>
              <a:rPr lang="zh-CN" altLang="en-US" dirty="0"/>
              <a:t>在国际贸易实务中，商品价格的形成机制具有其特殊性。国际市场价格既遵循价值规律的基本原理，又受到市场供求关系的直接影响，呈现出动态波动的特征。为确保国际贸易定价的合理性和科学性，企业需要掌握科学的作价原则，灵活运用多种定价策略，并审慎选择计价货币。根据国际贸易法律和惯例，贸易合同中的价格条款通常采用两种形式：一是明确规定具体价格；二是仅约定作价方法而暂不确定具体金额。</a:t>
            </a:r>
          </a:p>
        </p:txBody>
      </p:sp>
      <p:sp>
        <p:nvSpPr>
          <p:cNvPr id="4" name="文本占位符 3">
            <a:extLst>
              <a:ext uri="{FF2B5EF4-FFF2-40B4-BE49-F238E27FC236}">
                <a16:creationId xmlns:a16="http://schemas.microsoft.com/office/drawing/2014/main" id="{B3684AF8-87D1-B60F-0692-45E6BB5BDAB5}"/>
              </a:ext>
            </a:extLst>
          </p:cNvPr>
          <p:cNvSpPr>
            <a:spLocks noGrp="1"/>
          </p:cNvSpPr>
          <p:nvPr>
            <p:ph type="body" sz="quarter" idx="10"/>
          </p:nvPr>
        </p:nvSpPr>
        <p:spPr/>
        <p:txBody>
          <a:bodyPr/>
          <a:lstStyle/>
          <a:p>
            <a:r>
              <a:rPr lang="en-US" altLang="zh-CN" dirty="0"/>
              <a:t>7.1 </a:t>
            </a:r>
            <a:r>
              <a:rPr lang="zh-CN" altLang="en-US" dirty="0"/>
              <a:t>进出口商品价格的基本知识</a:t>
            </a:r>
          </a:p>
        </p:txBody>
      </p:sp>
    </p:spTree>
    <p:extLst>
      <p:ext uri="{BB962C8B-B14F-4D97-AF65-F5344CB8AC3E}">
        <p14:creationId xmlns:p14="http://schemas.microsoft.com/office/powerpoint/2010/main" val="1408343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EA39E-3D3E-74CB-48E6-DA754E75951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F89A012-F12C-8604-B352-436AC89DF707}"/>
              </a:ext>
            </a:extLst>
          </p:cNvPr>
          <p:cNvSpPr>
            <a:spLocks noGrp="1"/>
          </p:cNvSpPr>
          <p:nvPr>
            <p:ph type="body" sz="quarter" idx="11"/>
          </p:nvPr>
        </p:nvSpPr>
        <p:spPr>
          <a:xfrm>
            <a:off x="337294" y="1715637"/>
            <a:ext cx="11275585" cy="4095160"/>
          </a:xfrm>
        </p:spPr>
        <p:txBody>
          <a:bodyPr/>
          <a:lstStyle/>
          <a:p>
            <a:r>
              <a:rPr lang="en-US" altLang="zh-CN" dirty="0"/>
              <a:t>1.2.2</a:t>
            </a:r>
            <a:r>
              <a:rPr lang="zh-CN" altLang="en-US" dirty="0"/>
              <a:t>　与贸易术语有关的国际贸易惯例</a:t>
            </a:r>
            <a:endParaRPr lang="en-US" altLang="zh-CN" dirty="0"/>
          </a:p>
          <a:p>
            <a:r>
              <a:rPr lang="en-US" altLang="zh-CN" dirty="0"/>
              <a:t>1.《1932 </a:t>
            </a:r>
            <a:r>
              <a:rPr lang="zh-CN" altLang="en-US" dirty="0"/>
              <a:t>年华沙 </a:t>
            </a:r>
            <a:r>
              <a:rPr lang="en-US" altLang="zh-CN" dirty="0"/>
              <a:t>- </a:t>
            </a:r>
            <a:r>
              <a:rPr lang="zh-CN" altLang="en-US" dirty="0"/>
              <a:t>牛津规则</a:t>
            </a:r>
            <a:r>
              <a:rPr lang="en-US" altLang="zh-CN" dirty="0"/>
              <a:t>》</a:t>
            </a:r>
          </a:p>
          <a:p>
            <a:r>
              <a:rPr lang="en-US" altLang="zh-CN" dirty="0"/>
              <a:t>《1932 </a:t>
            </a:r>
            <a:r>
              <a:rPr lang="zh-CN" altLang="en-US" dirty="0"/>
              <a:t>年华沙 </a:t>
            </a:r>
            <a:r>
              <a:rPr lang="en-US" altLang="zh-CN" dirty="0"/>
              <a:t>- </a:t>
            </a:r>
            <a:r>
              <a:rPr lang="zh-CN" altLang="en-US" dirty="0"/>
              <a:t>牛津规则</a:t>
            </a:r>
            <a:r>
              <a:rPr lang="en-US" altLang="zh-CN" dirty="0"/>
              <a:t>》</a:t>
            </a:r>
            <a:r>
              <a:rPr lang="zh-CN" altLang="en-US" dirty="0"/>
              <a:t>（</a:t>
            </a:r>
            <a:r>
              <a:rPr lang="en-US" altLang="zh-CN" dirty="0"/>
              <a:t>Warsaw-Oxford Rules 1932</a:t>
            </a:r>
            <a:r>
              <a:rPr lang="zh-CN" altLang="en-US" dirty="0"/>
              <a:t>）是国际法协会专门为解释 </a:t>
            </a:r>
            <a:r>
              <a:rPr lang="en-US" altLang="zh-CN" dirty="0"/>
              <a:t>CIF</a:t>
            </a:r>
            <a:r>
              <a:rPr lang="zh-CN" altLang="en-US" dirty="0"/>
              <a:t>贸易术语而制定的国际惯例。在 </a:t>
            </a:r>
            <a:r>
              <a:rPr lang="en-US" altLang="zh-CN" dirty="0"/>
              <a:t>19 </a:t>
            </a:r>
            <a:r>
              <a:rPr lang="zh-CN" altLang="en-US" dirty="0"/>
              <a:t>世纪中叶，</a:t>
            </a:r>
            <a:r>
              <a:rPr lang="en-US" altLang="zh-CN" dirty="0"/>
              <a:t>CIF </a:t>
            </a:r>
            <a:r>
              <a:rPr lang="zh-CN" altLang="en-US" dirty="0"/>
              <a:t>贸易方式已被广泛采用，但各国商人对其具体含义存在不同理解。为统一解释标准，国际法协会于 </a:t>
            </a:r>
            <a:r>
              <a:rPr lang="en-US" altLang="zh-CN" dirty="0"/>
              <a:t>1928 </a:t>
            </a:r>
            <a:r>
              <a:rPr lang="zh-CN" altLang="en-US" dirty="0"/>
              <a:t>年在波兰华沙召开会议，制定了</a:t>
            </a:r>
            <a:r>
              <a:rPr lang="en-US" altLang="zh-CN" dirty="0"/>
              <a:t>《1928 </a:t>
            </a:r>
            <a:r>
              <a:rPr lang="zh-CN" altLang="en-US" dirty="0"/>
              <a:t>年华沙规则</a:t>
            </a:r>
            <a:r>
              <a:rPr lang="en-US" altLang="zh-CN" dirty="0"/>
              <a:t>》</a:t>
            </a:r>
            <a:r>
              <a:rPr lang="zh-CN" altLang="en-US" dirty="0"/>
              <a:t>，后来该规则经过 </a:t>
            </a:r>
            <a:r>
              <a:rPr lang="en-US" altLang="zh-CN" dirty="0"/>
              <a:t>1930 </a:t>
            </a:r>
            <a:r>
              <a:rPr lang="zh-CN" altLang="en-US" dirty="0"/>
              <a:t>年纽约会议、</a:t>
            </a:r>
            <a:r>
              <a:rPr lang="en-US" altLang="zh-CN" dirty="0"/>
              <a:t>1931 </a:t>
            </a:r>
            <a:r>
              <a:rPr lang="zh-CN" altLang="en-US" dirty="0"/>
              <a:t>年巴黎会议和</a:t>
            </a:r>
            <a:r>
              <a:rPr lang="en-US" altLang="zh-CN" dirty="0"/>
              <a:t>1932 </a:t>
            </a:r>
            <a:r>
              <a:rPr lang="zh-CN" altLang="en-US" dirty="0"/>
              <a:t>年牛津会议的多次修订完善，最终定名为</a:t>
            </a:r>
            <a:r>
              <a:rPr lang="en-US" altLang="zh-CN" dirty="0"/>
              <a:t>《1932 </a:t>
            </a:r>
            <a:r>
              <a:rPr lang="zh-CN" altLang="en-US" dirty="0"/>
              <a:t>年华沙 </a:t>
            </a:r>
            <a:r>
              <a:rPr lang="en-US" altLang="zh-CN" dirty="0"/>
              <a:t>- </a:t>
            </a:r>
            <a:r>
              <a:rPr lang="zh-CN" altLang="en-US" dirty="0"/>
              <a:t>牛津规则</a:t>
            </a:r>
            <a:r>
              <a:rPr lang="en-US" altLang="zh-CN" dirty="0"/>
              <a:t>》</a:t>
            </a:r>
            <a:r>
              <a:rPr lang="zh-CN" altLang="en-US" dirty="0"/>
              <a:t>，共包含 </a:t>
            </a:r>
            <a:r>
              <a:rPr lang="en-US" altLang="zh-CN" dirty="0"/>
              <a:t>21 </a:t>
            </a:r>
            <a:r>
              <a:rPr lang="zh-CN" altLang="en-US" dirty="0"/>
              <a:t>条具体规定。这一规则的制定过程体现了国际贸易术语标准化的重要发展历程。</a:t>
            </a:r>
            <a:endParaRPr lang="en-US" altLang="zh-CN" dirty="0"/>
          </a:p>
        </p:txBody>
      </p:sp>
      <p:sp>
        <p:nvSpPr>
          <p:cNvPr id="6" name="文本占位符 5">
            <a:extLst>
              <a:ext uri="{FF2B5EF4-FFF2-40B4-BE49-F238E27FC236}">
                <a16:creationId xmlns:a16="http://schemas.microsoft.com/office/drawing/2014/main" id="{364DE4AE-C400-1327-A412-AECB074C5CBD}"/>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76625622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ADF83-EAEB-D07B-B96B-E154A9D900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E2C825-BCD3-3AA3-1FCC-6616CE29FFF6}"/>
              </a:ext>
            </a:extLst>
          </p:cNvPr>
          <p:cNvSpPr>
            <a:spLocks noGrp="1"/>
          </p:cNvSpPr>
          <p:nvPr>
            <p:ph type="body" sz="quarter" idx="11"/>
          </p:nvPr>
        </p:nvSpPr>
        <p:spPr>
          <a:xfrm>
            <a:off x="337294" y="2533736"/>
            <a:ext cx="11275585" cy="2458943"/>
          </a:xfrm>
        </p:spPr>
        <p:txBody>
          <a:bodyPr/>
          <a:lstStyle/>
          <a:p>
            <a:r>
              <a:rPr lang="en-US" altLang="zh-CN" dirty="0"/>
              <a:t>4. </a:t>
            </a:r>
            <a:r>
              <a:rPr lang="zh-CN" altLang="en-US" dirty="0"/>
              <a:t>货物的计价货币</a:t>
            </a:r>
            <a:endParaRPr lang="en-US" altLang="zh-CN" dirty="0"/>
          </a:p>
          <a:p>
            <a:r>
              <a:rPr lang="zh-CN" altLang="en-US" dirty="0"/>
              <a:t>在国际贸易合同中，计价货币的选择是价格条款的核心要素之一。根据国际贸易惯例，计价货币可以是出口国货币、进口国货币或双方认可的第三国货币，但必须满足可自由兑换的基本要求。对于与我国签订双边支付协定的国家，必须严格遵循协定规定的货币使用范围，以确保交易的合规性。</a:t>
            </a:r>
          </a:p>
        </p:txBody>
      </p:sp>
      <p:sp>
        <p:nvSpPr>
          <p:cNvPr id="4" name="文本占位符 3">
            <a:extLst>
              <a:ext uri="{FF2B5EF4-FFF2-40B4-BE49-F238E27FC236}">
                <a16:creationId xmlns:a16="http://schemas.microsoft.com/office/drawing/2014/main" id="{4C2037BE-FF39-DE95-F449-C8B35D7713EB}"/>
              </a:ext>
            </a:extLst>
          </p:cNvPr>
          <p:cNvSpPr>
            <a:spLocks noGrp="1"/>
          </p:cNvSpPr>
          <p:nvPr>
            <p:ph type="body" sz="quarter" idx="10"/>
          </p:nvPr>
        </p:nvSpPr>
        <p:spPr/>
        <p:txBody>
          <a:bodyPr/>
          <a:lstStyle/>
          <a:p>
            <a:r>
              <a:rPr lang="en-US" altLang="zh-CN" dirty="0"/>
              <a:t>7.1 </a:t>
            </a:r>
            <a:r>
              <a:rPr lang="zh-CN" altLang="en-US" dirty="0"/>
              <a:t>进出口商品价格的基本知识</a:t>
            </a:r>
          </a:p>
        </p:txBody>
      </p:sp>
    </p:spTree>
    <p:extLst>
      <p:ext uri="{BB962C8B-B14F-4D97-AF65-F5344CB8AC3E}">
        <p14:creationId xmlns:p14="http://schemas.microsoft.com/office/powerpoint/2010/main" val="197192313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70DD0-7043-467C-EBBD-CB036C2B6E0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8E46DEE-2C74-74B1-A6D6-7C4D7290EA2C}"/>
              </a:ext>
            </a:extLst>
          </p:cNvPr>
          <p:cNvPicPr>
            <a:picLocks noGrp="1" noChangeAspect="1"/>
          </p:cNvPicPr>
          <p:nvPr>
            <p:ph type="pic" sz="quarter" idx="14"/>
          </p:nvPr>
        </p:nvPicPr>
        <p:blipFill rotWithShape="1">
          <a:blip r:embed="rId2"/>
          <a:srcRect t="-15075" b="-15075"/>
          <a:stretch>
            <a:fillRect/>
          </a:stretch>
        </p:blipFill>
        <p:spPr>
          <a:prstGeom prst="rect">
            <a:avLst/>
          </a:prstGeom>
        </p:spPr>
      </p:pic>
      <p:sp>
        <p:nvSpPr>
          <p:cNvPr id="4" name="文本占位符 3">
            <a:extLst>
              <a:ext uri="{FF2B5EF4-FFF2-40B4-BE49-F238E27FC236}">
                <a16:creationId xmlns:a16="http://schemas.microsoft.com/office/drawing/2014/main" id="{8D68EE4B-11A5-84FF-74C2-5DEDB7447990}"/>
              </a:ext>
            </a:extLst>
          </p:cNvPr>
          <p:cNvSpPr>
            <a:spLocks noGrp="1"/>
          </p:cNvSpPr>
          <p:nvPr>
            <p:ph type="body" sz="quarter" idx="10"/>
          </p:nvPr>
        </p:nvSpPr>
        <p:spPr/>
        <p:txBody>
          <a:bodyPr/>
          <a:lstStyle/>
          <a:p>
            <a:r>
              <a:rPr lang="en-US" altLang="zh-CN" dirty="0"/>
              <a:t>7.2 </a:t>
            </a:r>
            <a:r>
              <a:rPr lang="zh-CN" altLang="en-US" dirty="0"/>
              <a:t>进出口商品成本核算</a:t>
            </a:r>
          </a:p>
        </p:txBody>
      </p:sp>
      <p:sp>
        <p:nvSpPr>
          <p:cNvPr id="5" name="文本占位符 4">
            <a:extLst>
              <a:ext uri="{FF2B5EF4-FFF2-40B4-BE49-F238E27FC236}">
                <a16:creationId xmlns:a16="http://schemas.microsoft.com/office/drawing/2014/main" id="{6A97F870-3F05-8881-D915-E87D7E528FE3}"/>
              </a:ext>
            </a:extLst>
          </p:cNvPr>
          <p:cNvSpPr>
            <a:spLocks noGrp="1"/>
          </p:cNvSpPr>
          <p:nvPr>
            <p:ph type="body" sz="quarter" idx="11"/>
          </p:nvPr>
        </p:nvSpPr>
        <p:spPr>
          <a:xfrm>
            <a:off x="337295" y="2048988"/>
            <a:ext cx="5337642" cy="3428439"/>
          </a:xfrm>
        </p:spPr>
        <p:txBody>
          <a:bodyPr/>
          <a:lstStyle/>
          <a:p>
            <a:r>
              <a:rPr lang="en-US" altLang="zh-CN" dirty="0"/>
              <a:t>1. </a:t>
            </a:r>
            <a:r>
              <a:rPr lang="zh-CN" altLang="en-US" dirty="0"/>
              <a:t>主要贸易术语的价格构成</a:t>
            </a:r>
            <a:endParaRPr lang="en-US" altLang="zh-CN" dirty="0"/>
          </a:p>
          <a:p>
            <a:r>
              <a:rPr lang="zh-CN" altLang="en-US" dirty="0"/>
              <a:t>在我国进出口业务中，</a:t>
            </a:r>
            <a:r>
              <a:rPr lang="en-US" altLang="zh-CN" dirty="0"/>
              <a:t>FOB</a:t>
            </a:r>
            <a:r>
              <a:rPr lang="zh-CN" altLang="en-US" dirty="0"/>
              <a:t>、</a:t>
            </a:r>
            <a:r>
              <a:rPr lang="en-US" altLang="zh-CN" dirty="0"/>
              <a:t>CFR </a:t>
            </a:r>
            <a:r>
              <a:rPr lang="zh-CN" altLang="en-US" dirty="0"/>
              <a:t>和 </a:t>
            </a:r>
            <a:r>
              <a:rPr lang="en-US" altLang="zh-CN" dirty="0"/>
              <a:t>CIF </a:t>
            </a:r>
            <a:r>
              <a:rPr lang="zh-CN" altLang="en-US" dirty="0"/>
              <a:t>三种贸易术语应用最为广泛，其适用范围限定于海上或内河运输场景。这些术语下的价格构成涵盖进货成本、费用及利润三大核心要素，其中费用核算尤为复杂，需细致区分国内与国外费用。</a:t>
            </a:r>
          </a:p>
        </p:txBody>
      </p:sp>
    </p:spTree>
    <p:extLst>
      <p:ext uri="{BB962C8B-B14F-4D97-AF65-F5344CB8AC3E}">
        <p14:creationId xmlns:p14="http://schemas.microsoft.com/office/powerpoint/2010/main" val="2800489161"/>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DE64D-28AB-79E4-E143-58B843D3CB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0481BD-B3E5-8F47-85F5-7BB295B49D2E}"/>
              </a:ext>
            </a:extLst>
          </p:cNvPr>
          <p:cNvSpPr>
            <a:spLocks noGrp="1"/>
          </p:cNvSpPr>
          <p:nvPr>
            <p:ph type="body" sz="quarter" idx="11"/>
          </p:nvPr>
        </p:nvSpPr>
        <p:spPr>
          <a:xfrm>
            <a:off x="337294" y="2533736"/>
            <a:ext cx="11275585" cy="2458943"/>
          </a:xfrm>
        </p:spPr>
        <p:txBody>
          <a:bodyPr/>
          <a:lstStyle/>
          <a:p>
            <a:r>
              <a:rPr lang="en-US" altLang="zh-CN" dirty="0"/>
              <a:t>2. </a:t>
            </a:r>
            <a:r>
              <a:rPr lang="zh-CN" altLang="en-US" dirty="0"/>
              <a:t>核算 </a:t>
            </a:r>
            <a:r>
              <a:rPr lang="en-US" altLang="zh-CN" dirty="0"/>
              <a:t>FOB </a:t>
            </a:r>
            <a:r>
              <a:rPr lang="zh-CN" altLang="en-US" dirty="0"/>
              <a:t>价</a:t>
            </a:r>
            <a:endParaRPr lang="en-US" altLang="zh-CN" dirty="0"/>
          </a:p>
          <a:p>
            <a:r>
              <a:rPr lang="zh-CN" altLang="en-US" dirty="0"/>
              <a:t>采用 </a:t>
            </a:r>
            <a:r>
              <a:rPr lang="en-US" altLang="zh-CN" dirty="0"/>
              <a:t>FOB </a:t>
            </a:r>
            <a:r>
              <a:rPr lang="zh-CN" altLang="en-US" dirty="0"/>
              <a:t>价成交时，卖方承担货物在装运港装上船之前的一切费用和风险。因此，</a:t>
            </a:r>
            <a:r>
              <a:rPr lang="en-US" altLang="zh-CN" dirty="0"/>
              <a:t>FOB </a:t>
            </a:r>
            <a:r>
              <a:rPr lang="zh-CN" altLang="en-US" dirty="0"/>
              <a:t>价主要由实际采购成本、出口装船前的一切费用以及合理的预期利润这三部分构成。核算 </a:t>
            </a:r>
            <a:r>
              <a:rPr lang="en-US" altLang="zh-CN" dirty="0"/>
              <a:t>FOB </a:t>
            </a:r>
            <a:r>
              <a:rPr lang="zh-CN" altLang="en-US" dirty="0"/>
              <a:t>价的公式为：</a:t>
            </a:r>
          </a:p>
          <a:p>
            <a:r>
              <a:rPr lang="en-US" altLang="zh-CN" dirty="0"/>
              <a:t>FOB </a:t>
            </a:r>
            <a:r>
              <a:rPr lang="zh-CN" altLang="en-US" dirty="0"/>
              <a:t>价 </a:t>
            </a:r>
            <a:r>
              <a:rPr lang="en-US" altLang="zh-CN" dirty="0"/>
              <a:t>= </a:t>
            </a:r>
            <a:r>
              <a:rPr lang="zh-CN" altLang="en-US" dirty="0"/>
              <a:t>实际采购成本 </a:t>
            </a:r>
            <a:r>
              <a:rPr lang="en-US" altLang="zh-CN" dirty="0"/>
              <a:t>+ </a:t>
            </a:r>
            <a:r>
              <a:rPr lang="zh-CN" altLang="en-US" dirty="0"/>
              <a:t>国内费用 </a:t>
            </a:r>
            <a:r>
              <a:rPr lang="en-US" altLang="zh-CN" dirty="0"/>
              <a:t>+ </a:t>
            </a:r>
            <a:r>
              <a:rPr lang="zh-CN" altLang="en-US" dirty="0"/>
              <a:t>预期利润</a:t>
            </a:r>
          </a:p>
        </p:txBody>
      </p:sp>
      <p:sp>
        <p:nvSpPr>
          <p:cNvPr id="4" name="文本占位符 3">
            <a:extLst>
              <a:ext uri="{FF2B5EF4-FFF2-40B4-BE49-F238E27FC236}">
                <a16:creationId xmlns:a16="http://schemas.microsoft.com/office/drawing/2014/main" id="{CD584CCF-2C2D-6445-73BA-50B151930A6B}"/>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235002531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27DC5-E00C-EB02-FD93-D023C2E7882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823F2F1-2647-32A1-70A7-64C33C61CE01}"/>
              </a:ext>
            </a:extLst>
          </p:cNvPr>
          <p:cNvSpPr>
            <a:spLocks noGrp="1"/>
          </p:cNvSpPr>
          <p:nvPr>
            <p:ph type="body" sz="quarter" idx="11"/>
          </p:nvPr>
        </p:nvSpPr>
        <p:spPr>
          <a:xfrm>
            <a:off x="337294" y="2048988"/>
            <a:ext cx="11275585" cy="3428439"/>
          </a:xfrm>
        </p:spPr>
        <p:txBody>
          <a:bodyPr/>
          <a:lstStyle/>
          <a:p>
            <a:r>
              <a:rPr lang="en-US" altLang="zh-CN" dirty="0"/>
              <a:t>3. </a:t>
            </a:r>
            <a:r>
              <a:rPr lang="zh-CN" altLang="en-US" dirty="0"/>
              <a:t>核算 </a:t>
            </a:r>
            <a:r>
              <a:rPr lang="en-US" altLang="zh-CN" dirty="0"/>
              <a:t>CFR </a:t>
            </a:r>
            <a:r>
              <a:rPr lang="zh-CN" altLang="en-US" dirty="0"/>
              <a:t>价</a:t>
            </a:r>
            <a:endParaRPr lang="en-US" altLang="zh-CN" dirty="0"/>
          </a:p>
          <a:p>
            <a:r>
              <a:rPr lang="zh-CN" altLang="en-US" dirty="0"/>
              <a:t>在 </a:t>
            </a:r>
            <a:r>
              <a:rPr lang="en-US" altLang="zh-CN" dirty="0"/>
              <a:t>CFR </a:t>
            </a:r>
            <a:r>
              <a:rPr lang="zh-CN" altLang="en-US" dirty="0"/>
              <a:t>贸易术语下，卖方需在合同规定的装运期内，将货物在装运港装上指定船只，并负责订立运输合同及支付至目的港的运费。由此可见，</a:t>
            </a:r>
            <a:r>
              <a:rPr lang="en-US" altLang="zh-CN" dirty="0"/>
              <a:t>CFR </a:t>
            </a:r>
            <a:r>
              <a:rPr lang="zh-CN" altLang="en-US" dirty="0"/>
              <a:t>术语下卖方承担的费用，比</a:t>
            </a:r>
            <a:r>
              <a:rPr lang="en-US" altLang="zh-CN" dirty="0"/>
              <a:t>FOB </a:t>
            </a:r>
            <a:r>
              <a:rPr lang="zh-CN" altLang="en-US" dirty="0"/>
              <a:t>术语增加了从装运港到目的港的海运运费。</a:t>
            </a:r>
            <a:endParaRPr lang="en-US" altLang="zh-CN" dirty="0"/>
          </a:p>
          <a:p>
            <a:r>
              <a:rPr lang="zh-CN" altLang="en-US" dirty="0"/>
              <a:t>因此，</a:t>
            </a:r>
            <a:r>
              <a:rPr lang="en-US" altLang="zh-CN" dirty="0"/>
              <a:t>CFR </a:t>
            </a:r>
            <a:r>
              <a:rPr lang="zh-CN" altLang="en-US" dirty="0"/>
              <a:t>价主要由实际采购成本、国内费用、海运运费以及合理的预期利润这四部分构成。核算 </a:t>
            </a:r>
            <a:r>
              <a:rPr lang="en-US" altLang="zh-CN" dirty="0"/>
              <a:t>CFR </a:t>
            </a:r>
            <a:r>
              <a:rPr lang="zh-CN" altLang="en-US" dirty="0"/>
              <a:t>价的公式为：</a:t>
            </a:r>
          </a:p>
          <a:p>
            <a:r>
              <a:rPr lang="en-US" altLang="zh-CN" dirty="0"/>
              <a:t>CFR </a:t>
            </a:r>
            <a:r>
              <a:rPr lang="zh-CN" altLang="en-US" dirty="0"/>
              <a:t>价 </a:t>
            </a:r>
            <a:r>
              <a:rPr lang="en-US" altLang="zh-CN" dirty="0"/>
              <a:t>= </a:t>
            </a:r>
            <a:r>
              <a:rPr lang="zh-CN" altLang="en-US" dirty="0"/>
              <a:t>实际采购成本 </a:t>
            </a:r>
            <a:r>
              <a:rPr lang="en-US" altLang="zh-CN" dirty="0"/>
              <a:t>+ </a:t>
            </a:r>
            <a:r>
              <a:rPr lang="zh-CN" altLang="en-US" dirty="0"/>
              <a:t>国内费用 </a:t>
            </a:r>
            <a:r>
              <a:rPr lang="en-US" altLang="zh-CN" dirty="0"/>
              <a:t>+ </a:t>
            </a:r>
            <a:r>
              <a:rPr lang="zh-CN" altLang="en-US" dirty="0"/>
              <a:t>海运运费 </a:t>
            </a:r>
            <a:r>
              <a:rPr lang="en-US" altLang="zh-CN" dirty="0"/>
              <a:t>+ </a:t>
            </a:r>
            <a:r>
              <a:rPr lang="zh-CN" altLang="en-US" dirty="0"/>
              <a:t>预期利润 </a:t>
            </a:r>
            <a:r>
              <a:rPr lang="en-US" altLang="zh-CN" dirty="0"/>
              <a:t>= FOB </a:t>
            </a:r>
            <a:r>
              <a:rPr lang="zh-CN" altLang="en-US" dirty="0"/>
              <a:t>价 </a:t>
            </a:r>
            <a:r>
              <a:rPr lang="en-US" altLang="zh-CN" dirty="0"/>
              <a:t>+ </a:t>
            </a:r>
            <a:r>
              <a:rPr lang="zh-CN" altLang="en-US" dirty="0"/>
              <a:t>海运运费</a:t>
            </a:r>
          </a:p>
        </p:txBody>
      </p:sp>
      <p:sp>
        <p:nvSpPr>
          <p:cNvPr id="4" name="文本占位符 3">
            <a:extLst>
              <a:ext uri="{FF2B5EF4-FFF2-40B4-BE49-F238E27FC236}">
                <a16:creationId xmlns:a16="http://schemas.microsoft.com/office/drawing/2014/main" id="{C31A84DF-53A3-0E24-4566-31F2DE705A87}"/>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349788491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D2581-7CB1-79C9-9B34-65E0958458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38F8E3-9577-CD87-7ECE-E47EA2A965B0}"/>
              </a:ext>
            </a:extLst>
          </p:cNvPr>
          <p:cNvSpPr>
            <a:spLocks noGrp="1"/>
          </p:cNvSpPr>
          <p:nvPr>
            <p:ph type="body" sz="quarter" idx="11"/>
          </p:nvPr>
        </p:nvSpPr>
        <p:spPr>
          <a:xfrm>
            <a:off x="337294" y="1564240"/>
            <a:ext cx="11275585" cy="4397935"/>
          </a:xfrm>
        </p:spPr>
        <p:txBody>
          <a:bodyPr/>
          <a:lstStyle/>
          <a:p>
            <a:r>
              <a:rPr lang="en-US" altLang="zh-CN" dirty="0"/>
              <a:t>4. </a:t>
            </a:r>
            <a:r>
              <a:rPr lang="zh-CN" altLang="en-US" dirty="0"/>
              <a:t>核算 </a:t>
            </a:r>
            <a:r>
              <a:rPr lang="en-US" altLang="zh-CN" dirty="0"/>
              <a:t>CIF </a:t>
            </a:r>
            <a:r>
              <a:rPr lang="zh-CN" altLang="en-US" dirty="0"/>
              <a:t>价</a:t>
            </a:r>
            <a:endParaRPr lang="en-US" altLang="zh-CN" dirty="0"/>
          </a:p>
          <a:p>
            <a:r>
              <a:rPr lang="zh-CN" altLang="en-US" dirty="0"/>
              <a:t>采用 </a:t>
            </a:r>
            <a:r>
              <a:rPr lang="en-US" altLang="zh-CN" dirty="0"/>
              <a:t>CIF </a:t>
            </a:r>
            <a:r>
              <a:rPr lang="zh-CN" altLang="en-US" dirty="0"/>
              <a:t>贸易术语成交时，卖方须在合同规定的装运期内，将货物在指定装运港装上船，负责订立从装运港至指定目的港的运输合同并支付运费，同时订立货物运输保险合同并支付保险费。</a:t>
            </a:r>
          </a:p>
          <a:p>
            <a:r>
              <a:rPr lang="zh-CN" altLang="en-US" dirty="0"/>
              <a:t>采用 </a:t>
            </a:r>
            <a:r>
              <a:rPr lang="en-US" altLang="zh-CN" dirty="0"/>
              <a:t>CIF </a:t>
            </a:r>
            <a:r>
              <a:rPr lang="zh-CN" altLang="en-US" dirty="0"/>
              <a:t>贸易术语成交，卖方承担的费用是在 </a:t>
            </a:r>
            <a:r>
              <a:rPr lang="en-US" altLang="zh-CN" dirty="0"/>
              <a:t>CFR </a:t>
            </a:r>
            <a:r>
              <a:rPr lang="zh-CN" altLang="en-US" dirty="0"/>
              <a:t>贸易术语成交的基础上增加了保险费。因此，</a:t>
            </a:r>
            <a:r>
              <a:rPr lang="en-US" altLang="zh-CN" dirty="0"/>
              <a:t>CIF </a:t>
            </a:r>
            <a:r>
              <a:rPr lang="zh-CN" altLang="en-US" dirty="0"/>
              <a:t>价主要由实际采购成本、国内费用、海运运费、保险费以及合理的预期利润这五部分构成。核算 </a:t>
            </a:r>
            <a:r>
              <a:rPr lang="en-US" altLang="zh-CN" dirty="0"/>
              <a:t>CIF </a:t>
            </a:r>
            <a:r>
              <a:rPr lang="zh-CN" altLang="en-US" dirty="0"/>
              <a:t>价格的公式如下：</a:t>
            </a:r>
          </a:p>
          <a:p>
            <a:r>
              <a:rPr lang="en-US" altLang="zh-CN" dirty="0"/>
              <a:t>CIF </a:t>
            </a:r>
            <a:r>
              <a:rPr lang="zh-CN" altLang="en-US" dirty="0"/>
              <a:t>价 </a:t>
            </a:r>
            <a:r>
              <a:rPr lang="en-US" altLang="zh-CN" dirty="0"/>
              <a:t>= </a:t>
            </a:r>
            <a:r>
              <a:rPr lang="zh-CN" altLang="en-US" dirty="0"/>
              <a:t>实际采购成本 </a:t>
            </a:r>
            <a:r>
              <a:rPr lang="en-US" altLang="zh-CN" dirty="0"/>
              <a:t>+ </a:t>
            </a:r>
            <a:r>
              <a:rPr lang="zh-CN" altLang="en-US" dirty="0"/>
              <a:t>国内费用 </a:t>
            </a:r>
            <a:r>
              <a:rPr lang="en-US" altLang="zh-CN" dirty="0"/>
              <a:t>+ </a:t>
            </a:r>
            <a:r>
              <a:rPr lang="zh-CN" altLang="en-US" dirty="0"/>
              <a:t>海运运费 </a:t>
            </a:r>
            <a:r>
              <a:rPr lang="en-US" altLang="zh-CN" dirty="0"/>
              <a:t>+ </a:t>
            </a:r>
            <a:r>
              <a:rPr lang="zh-CN" altLang="en-US" dirty="0"/>
              <a:t>保险费 </a:t>
            </a:r>
            <a:r>
              <a:rPr lang="en-US" altLang="zh-CN" dirty="0"/>
              <a:t>+ </a:t>
            </a:r>
            <a:r>
              <a:rPr lang="zh-CN" altLang="en-US" dirty="0"/>
              <a:t>预期利润 </a:t>
            </a:r>
            <a:r>
              <a:rPr lang="en-US" altLang="zh-CN" dirty="0"/>
              <a:t>=FOB </a:t>
            </a:r>
            <a:r>
              <a:rPr lang="zh-CN" altLang="en-US" dirty="0"/>
              <a:t>价 </a:t>
            </a:r>
            <a:r>
              <a:rPr lang="en-US" altLang="zh-CN" dirty="0"/>
              <a:t>+ </a:t>
            </a:r>
            <a:r>
              <a:rPr lang="zh-CN" altLang="en-US" dirty="0"/>
              <a:t>海运运费 </a:t>
            </a:r>
            <a:r>
              <a:rPr lang="en-US" altLang="zh-CN" dirty="0"/>
              <a:t>+ </a:t>
            </a:r>
            <a:r>
              <a:rPr lang="zh-CN" altLang="en-US" dirty="0"/>
              <a:t>保险费 </a:t>
            </a:r>
            <a:r>
              <a:rPr lang="en-US" altLang="zh-CN" dirty="0"/>
              <a:t>=CFR </a:t>
            </a:r>
            <a:r>
              <a:rPr lang="zh-CN" altLang="en-US" dirty="0"/>
              <a:t>价 </a:t>
            </a:r>
            <a:r>
              <a:rPr lang="en-US" altLang="zh-CN" dirty="0"/>
              <a:t>+ </a:t>
            </a:r>
            <a:r>
              <a:rPr lang="zh-CN" altLang="en-US" dirty="0"/>
              <a:t>保险费</a:t>
            </a:r>
          </a:p>
        </p:txBody>
      </p:sp>
      <p:sp>
        <p:nvSpPr>
          <p:cNvPr id="4" name="文本占位符 3">
            <a:extLst>
              <a:ext uri="{FF2B5EF4-FFF2-40B4-BE49-F238E27FC236}">
                <a16:creationId xmlns:a16="http://schemas.microsoft.com/office/drawing/2014/main" id="{11E90C9E-6859-00DC-F460-D74AD73DEA15}"/>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21023022"/>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33B2A-9912-827B-B01C-7BEE027C53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FE32CA-52C0-EA32-2C1A-D9F273149224}"/>
              </a:ext>
            </a:extLst>
          </p:cNvPr>
          <p:cNvSpPr>
            <a:spLocks noGrp="1"/>
          </p:cNvSpPr>
          <p:nvPr>
            <p:ph type="body" sz="quarter" idx="11"/>
          </p:nvPr>
        </p:nvSpPr>
        <p:spPr>
          <a:xfrm>
            <a:off x="337294" y="2533736"/>
            <a:ext cx="11275585" cy="2458943"/>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a:t>
            </a:r>
            <a:r>
              <a:rPr lang="en-US" altLang="zh-CN" dirty="0"/>
              <a:t>1</a:t>
            </a:r>
            <a:r>
              <a:rPr lang="zh-CN" altLang="en-US" dirty="0"/>
              <a:t>）</a:t>
            </a:r>
            <a:r>
              <a:rPr lang="en-US" altLang="zh-CN" dirty="0"/>
              <a:t>FOB </a:t>
            </a:r>
            <a:r>
              <a:rPr lang="zh-CN" altLang="en-US" dirty="0"/>
              <a:t>价换算为其他贸易术语的价格。</a:t>
            </a:r>
            <a:endParaRPr lang="en-US" altLang="zh-CN" dirty="0"/>
          </a:p>
          <a:p>
            <a:r>
              <a:rPr lang="zh-CN" altLang="en-US" dirty="0"/>
              <a:t>当向客户报 </a:t>
            </a:r>
            <a:r>
              <a:rPr lang="en-US" altLang="zh-CN" dirty="0"/>
              <a:t>FOB </a:t>
            </a:r>
            <a:r>
              <a:rPr lang="zh-CN" altLang="en-US" dirty="0"/>
              <a:t>价格时，可依据以下公式将其换算为 </a:t>
            </a:r>
            <a:r>
              <a:rPr lang="en-US" altLang="zh-CN" dirty="0"/>
              <a:t>CFR </a:t>
            </a:r>
            <a:r>
              <a:rPr lang="zh-CN" altLang="en-US" dirty="0"/>
              <a:t>价或 </a:t>
            </a:r>
            <a:r>
              <a:rPr lang="en-US" altLang="zh-CN" dirty="0"/>
              <a:t>CIF </a:t>
            </a:r>
            <a:r>
              <a:rPr lang="zh-CN" altLang="en-US" dirty="0"/>
              <a:t>价：</a:t>
            </a:r>
          </a:p>
          <a:p>
            <a:r>
              <a:rPr lang="en-US" altLang="zh-CN" dirty="0"/>
              <a:t>CFR </a:t>
            </a:r>
            <a:r>
              <a:rPr lang="zh-CN" altLang="en-US" dirty="0"/>
              <a:t>价 </a:t>
            </a:r>
            <a:r>
              <a:rPr lang="en-US" altLang="zh-CN" dirty="0"/>
              <a:t>= FOB </a:t>
            </a:r>
            <a:r>
              <a:rPr lang="zh-CN" altLang="en-US" dirty="0"/>
              <a:t>价 </a:t>
            </a:r>
            <a:r>
              <a:rPr lang="en-US" altLang="zh-CN" dirty="0"/>
              <a:t>+ </a:t>
            </a:r>
            <a:r>
              <a:rPr lang="zh-CN" altLang="en-US" dirty="0"/>
              <a:t>海运运费</a:t>
            </a:r>
            <a:endParaRPr lang="en-US" altLang="zh-CN" dirty="0"/>
          </a:p>
          <a:p>
            <a:r>
              <a:rPr lang="en-US" altLang="zh-CN" dirty="0"/>
              <a:t>CIF </a:t>
            </a:r>
            <a:r>
              <a:rPr lang="zh-CN" altLang="en-US" dirty="0"/>
              <a:t>价 </a:t>
            </a:r>
            <a:r>
              <a:rPr lang="en-US" altLang="zh-CN" dirty="0"/>
              <a:t>= FOB </a:t>
            </a:r>
            <a:r>
              <a:rPr lang="zh-CN" altLang="en-US" dirty="0"/>
              <a:t>价 </a:t>
            </a:r>
            <a:r>
              <a:rPr lang="en-US" altLang="zh-CN" dirty="0"/>
              <a:t>+ </a:t>
            </a:r>
            <a:r>
              <a:rPr lang="zh-CN" altLang="en-US" dirty="0"/>
              <a:t>海运运费 </a:t>
            </a:r>
            <a:r>
              <a:rPr lang="en-US" altLang="zh-CN" dirty="0"/>
              <a:t>+ </a:t>
            </a:r>
            <a:r>
              <a:rPr lang="zh-CN" altLang="en-US" dirty="0"/>
              <a:t>保险费 </a:t>
            </a:r>
            <a:r>
              <a:rPr lang="en-US" altLang="zh-CN" dirty="0"/>
              <a:t>=</a:t>
            </a:r>
            <a:r>
              <a:rPr lang="zh-CN" altLang="en-US" dirty="0"/>
              <a:t>（</a:t>
            </a:r>
            <a:r>
              <a:rPr lang="en-US" altLang="zh-CN" dirty="0"/>
              <a:t>FOB </a:t>
            </a:r>
            <a:r>
              <a:rPr lang="zh-CN" altLang="en-US" dirty="0"/>
              <a:t>价 </a:t>
            </a:r>
            <a:r>
              <a:rPr lang="en-US" altLang="zh-CN" dirty="0"/>
              <a:t>+F</a:t>
            </a:r>
            <a:r>
              <a:rPr lang="zh-CN" altLang="en-US" dirty="0"/>
              <a:t>）</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p>
        </p:txBody>
      </p:sp>
      <p:sp>
        <p:nvSpPr>
          <p:cNvPr id="4" name="文本占位符 3">
            <a:extLst>
              <a:ext uri="{FF2B5EF4-FFF2-40B4-BE49-F238E27FC236}">
                <a16:creationId xmlns:a16="http://schemas.microsoft.com/office/drawing/2014/main" id="{4134C2E1-452E-5B24-6E88-F5660097F023}"/>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45019514"/>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A37B4-EB16-04D1-BD5E-5427216D68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76D3D8-DCFB-3CB1-86DB-05DD67789558}"/>
              </a:ext>
            </a:extLst>
          </p:cNvPr>
          <p:cNvSpPr>
            <a:spLocks noGrp="1"/>
          </p:cNvSpPr>
          <p:nvPr>
            <p:ph type="body" sz="quarter" idx="11"/>
          </p:nvPr>
        </p:nvSpPr>
        <p:spPr>
          <a:xfrm>
            <a:off x="337294" y="2533736"/>
            <a:ext cx="11275585" cy="2458943"/>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a:t>
            </a:r>
            <a:r>
              <a:rPr lang="en-US" altLang="zh-CN" dirty="0"/>
              <a:t>2</a:t>
            </a:r>
            <a:r>
              <a:rPr lang="zh-CN" altLang="en-US" dirty="0"/>
              <a:t>）</a:t>
            </a:r>
            <a:r>
              <a:rPr lang="en-US" altLang="zh-CN" dirty="0"/>
              <a:t>CFR </a:t>
            </a:r>
            <a:r>
              <a:rPr lang="zh-CN" altLang="en-US" dirty="0"/>
              <a:t>价换算为其他贸易术语的价格。</a:t>
            </a:r>
            <a:endParaRPr lang="en-US" altLang="zh-CN" dirty="0"/>
          </a:p>
          <a:p>
            <a:r>
              <a:rPr lang="zh-CN" altLang="en-US" dirty="0"/>
              <a:t>当向客户报 </a:t>
            </a:r>
            <a:r>
              <a:rPr lang="en-US" altLang="zh-CN" dirty="0"/>
              <a:t>CFR </a:t>
            </a:r>
            <a:r>
              <a:rPr lang="zh-CN" altLang="en-US" dirty="0"/>
              <a:t>价时，可依据以下公式将其换算为 </a:t>
            </a:r>
            <a:r>
              <a:rPr lang="en-US" altLang="zh-CN" dirty="0"/>
              <a:t>FOB </a:t>
            </a:r>
            <a:r>
              <a:rPr lang="zh-CN" altLang="en-US" dirty="0"/>
              <a:t>价或 </a:t>
            </a:r>
            <a:r>
              <a:rPr lang="en-US" altLang="zh-CN" dirty="0"/>
              <a:t>CIF </a:t>
            </a:r>
            <a:r>
              <a:rPr lang="zh-CN" altLang="en-US" dirty="0"/>
              <a:t>价：</a:t>
            </a:r>
            <a:endParaRPr lang="en-US" altLang="zh-CN" dirty="0"/>
          </a:p>
          <a:p>
            <a:r>
              <a:rPr lang="en-US" altLang="zh-CN" dirty="0"/>
              <a:t>FOB </a:t>
            </a:r>
            <a:r>
              <a:rPr lang="zh-CN" altLang="en-US" dirty="0"/>
              <a:t>价 </a:t>
            </a:r>
            <a:r>
              <a:rPr lang="en-US" altLang="zh-CN" dirty="0"/>
              <a:t>= CFR </a:t>
            </a:r>
            <a:r>
              <a:rPr lang="zh-CN" altLang="en-US" dirty="0"/>
              <a:t>价 </a:t>
            </a:r>
            <a:r>
              <a:rPr lang="en-US" altLang="zh-CN" dirty="0"/>
              <a:t>- </a:t>
            </a:r>
            <a:r>
              <a:rPr lang="zh-CN" altLang="en-US" dirty="0"/>
              <a:t>海运运费</a:t>
            </a:r>
            <a:endParaRPr lang="en-US" altLang="zh-CN" dirty="0"/>
          </a:p>
          <a:p>
            <a:r>
              <a:rPr lang="en-US" altLang="zh-CN" dirty="0"/>
              <a:t>CIF </a:t>
            </a:r>
            <a:r>
              <a:rPr lang="zh-CN" altLang="en-US" dirty="0"/>
              <a:t>价 </a:t>
            </a:r>
            <a:r>
              <a:rPr lang="en-US" altLang="zh-CN" dirty="0"/>
              <a:t>= CFR </a:t>
            </a:r>
            <a:r>
              <a:rPr lang="zh-CN" altLang="en-US" dirty="0"/>
              <a:t>价 </a:t>
            </a:r>
            <a:r>
              <a:rPr lang="en-US" altLang="zh-CN" dirty="0"/>
              <a:t>+ </a:t>
            </a:r>
            <a:r>
              <a:rPr lang="zh-CN" altLang="en-US" dirty="0"/>
              <a:t>保险费 </a:t>
            </a:r>
            <a:r>
              <a:rPr lang="en-US" altLang="zh-CN" dirty="0"/>
              <a:t>= CFR </a:t>
            </a:r>
            <a:r>
              <a:rPr lang="zh-CN" altLang="en-US" dirty="0"/>
              <a:t>价 </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p>
        </p:txBody>
      </p:sp>
      <p:sp>
        <p:nvSpPr>
          <p:cNvPr id="4" name="文本占位符 3">
            <a:extLst>
              <a:ext uri="{FF2B5EF4-FFF2-40B4-BE49-F238E27FC236}">
                <a16:creationId xmlns:a16="http://schemas.microsoft.com/office/drawing/2014/main" id="{EB9477F4-86DE-3903-F55F-BDB8A89BE6B5}"/>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3852021387"/>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EC79F-32AA-9EB7-CFA1-47DE64A32B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C7DF39-FDE3-8751-0BF7-1DA08797B927}"/>
              </a:ext>
            </a:extLst>
          </p:cNvPr>
          <p:cNvSpPr>
            <a:spLocks noGrp="1"/>
          </p:cNvSpPr>
          <p:nvPr>
            <p:ph type="body" sz="quarter" idx="11"/>
          </p:nvPr>
        </p:nvSpPr>
        <p:spPr>
          <a:xfrm>
            <a:off x="337294" y="2291362"/>
            <a:ext cx="11275585" cy="2943691"/>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a:t>
            </a:r>
            <a:r>
              <a:rPr lang="en-US" altLang="zh-CN" dirty="0"/>
              <a:t>3</a:t>
            </a:r>
            <a:r>
              <a:rPr lang="zh-CN" altLang="en-US" dirty="0"/>
              <a:t>）</a:t>
            </a:r>
            <a:r>
              <a:rPr lang="en-US" altLang="zh-CN" dirty="0"/>
              <a:t>CIF </a:t>
            </a:r>
            <a:r>
              <a:rPr lang="zh-CN" altLang="en-US" dirty="0"/>
              <a:t>价换算为其他贸易术语的价格。</a:t>
            </a:r>
            <a:endParaRPr lang="en-US" altLang="zh-CN" dirty="0"/>
          </a:p>
          <a:p>
            <a:r>
              <a:rPr lang="zh-CN" altLang="en-US" dirty="0"/>
              <a:t>当向客户报 </a:t>
            </a:r>
            <a:r>
              <a:rPr lang="en-US" altLang="zh-CN" dirty="0"/>
              <a:t>CIF </a:t>
            </a:r>
            <a:r>
              <a:rPr lang="zh-CN" altLang="en-US" dirty="0"/>
              <a:t>价时，可依据以下公式将其换算为 </a:t>
            </a:r>
            <a:r>
              <a:rPr lang="en-US" altLang="zh-CN" dirty="0"/>
              <a:t>FOB </a:t>
            </a:r>
            <a:r>
              <a:rPr lang="zh-CN" altLang="en-US" dirty="0"/>
              <a:t>价或 </a:t>
            </a:r>
            <a:r>
              <a:rPr lang="en-US" altLang="zh-CN" dirty="0"/>
              <a:t>CFR </a:t>
            </a:r>
            <a:r>
              <a:rPr lang="zh-CN" altLang="en-US" dirty="0"/>
              <a:t>价：</a:t>
            </a:r>
            <a:endParaRPr lang="en-US" altLang="zh-CN" dirty="0"/>
          </a:p>
          <a:p>
            <a:r>
              <a:rPr lang="en-US" altLang="zh-CN" dirty="0"/>
              <a:t>FOB </a:t>
            </a:r>
            <a:r>
              <a:rPr lang="zh-CN" altLang="en-US" dirty="0"/>
              <a:t>价 </a:t>
            </a:r>
            <a:r>
              <a:rPr lang="en-US" altLang="zh-CN" dirty="0"/>
              <a:t>= CIF </a:t>
            </a:r>
            <a:r>
              <a:rPr lang="zh-CN" altLang="en-US" dirty="0"/>
              <a:t>价 </a:t>
            </a:r>
            <a:r>
              <a:rPr lang="en-US" altLang="zh-CN" dirty="0"/>
              <a:t>- </a:t>
            </a:r>
            <a:r>
              <a:rPr lang="zh-CN" altLang="en-US" dirty="0"/>
              <a:t>海运运费 </a:t>
            </a:r>
            <a:r>
              <a:rPr lang="en-US" altLang="zh-CN" dirty="0"/>
              <a:t>- </a:t>
            </a:r>
            <a:r>
              <a:rPr lang="zh-CN" altLang="en-US" dirty="0"/>
              <a:t>保险费 </a:t>
            </a:r>
            <a:r>
              <a:rPr lang="en-US" altLang="zh-CN" dirty="0"/>
              <a:t>= CIF </a:t>
            </a:r>
            <a:r>
              <a:rPr lang="zh-CN" altLang="en-US" dirty="0"/>
              <a:t>价 </a:t>
            </a:r>
            <a:r>
              <a:rPr lang="en-US" altLang="zh-CN" dirty="0"/>
              <a:t>×</a:t>
            </a:r>
            <a:r>
              <a:rPr lang="zh-CN" altLang="en-US" dirty="0"/>
              <a:t>（</a:t>
            </a:r>
            <a:r>
              <a:rPr lang="en-US" altLang="zh-CN" dirty="0"/>
              <a:t>1- </a:t>
            </a:r>
            <a:r>
              <a:rPr lang="zh-CN" altLang="en-US" dirty="0"/>
              <a:t>投保加成 </a:t>
            </a:r>
            <a:r>
              <a:rPr lang="en-US" altLang="zh-CN" dirty="0"/>
              <a:t>× </a:t>
            </a:r>
            <a:r>
              <a:rPr lang="zh-CN" altLang="en-US" dirty="0"/>
              <a:t>保险费率） </a:t>
            </a:r>
            <a:r>
              <a:rPr lang="en-US" altLang="zh-CN" dirty="0"/>
              <a:t>- </a:t>
            </a:r>
            <a:r>
              <a:rPr lang="zh-CN" altLang="en-US" dirty="0"/>
              <a:t>海运运费</a:t>
            </a:r>
            <a:endParaRPr lang="en-US" altLang="zh-CN" dirty="0"/>
          </a:p>
          <a:p>
            <a:r>
              <a:rPr lang="en-US" altLang="zh-CN" dirty="0"/>
              <a:t>CFR </a:t>
            </a:r>
            <a:r>
              <a:rPr lang="zh-CN" altLang="en-US" dirty="0"/>
              <a:t>价 </a:t>
            </a:r>
            <a:r>
              <a:rPr lang="en-US" altLang="zh-CN" dirty="0"/>
              <a:t>= CIF </a:t>
            </a:r>
            <a:r>
              <a:rPr lang="zh-CN" altLang="en-US" dirty="0"/>
              <a:t>价 </a:t>
            </a:r>
            <a:r>
              <a:rPr lang="en-US" altLang="zh-CN" dirty="0"/>
              <a:t>- </a:t>
            </a:r>
            <a:r>
              <a:rPr lang="zh-CN" altLang="en-US" dirty="0"/>
              <a:t>保险费 </a:t>
            </a:r>
            <a:r>
              <a:rPr lang="en-US" altLang="zh-CN" dirty="0"/>
              <a:t>= CIF </a:t>
            </a:r>
            <a:r>
              <a:rPr lang="zh-CN" altLang="en-US" dirty="0"/>
              <a:t>价 </a:t>
            </a:r>
            <a:r>
              <a:rPr lang="en-US" altLang="zh-CN" dirty="0"/>
              <a:t>×</a:t>
            </a:r>
            <a:r>
              <a:rPr lang="zh-CN" altLang="en-US" dirty="0"/>
              <a:t>（</a:t>
            </a:r>
            <a:r>
              <a:rPr lang="en-US" altLang="zh-CN" dirty="0"/>
              <a:t>1- </a:t>
            </a:r>
            <a:r>
              <a:rPr lang="zh-CN" altLang="en-US" dirty="0"/>
              <a:t>投保加成 </a:t>
            </a:r>
            <a:r>
              <a:rPr lang="en-US" altLang="zh-CN" dirty="0"/>
              <a:t>× </a:t>
            </a:r>
            <a:r>
              <a:rPr lang="zh-CN" altLang="en-US" dirty="0"/>
              <a:t>保险费率）</a:t>
            </a:r>
            <a:endParaRPr lang="en-US" altLang="zh-CN" dirty="0"/>
          </a:p>
        </p:txBody>
      </p:sp>
      <p:sp>
        <p:nvSpPr>
          <p:cNvPr id="4" name="文本占位符 3">
            <a:extLst>
              <a:ext uri="{FF2B5EF4-FFF2-40B4-BE49-F238E27FC236}">
                <a16:creationId xmlns:a16="http://schemas.microsoft.com/office/drawing/2014/main" id="{1AD75F5B-90E5-8C49-C984-8F15403FC9E4}"/>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2303222568"/>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265C9-BA4E-AC02-F77B-9BDCC3AB88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FE260E3-917F-7157-2755-5A778683B30B}"/>
              </a:ext>
            </a:extLst>
          </p:cNvPr>
          <p:cNvSpPr>
            <a:spLocks noGrp="1"/>
          </p:cNvSpPr>
          <p:nvPr>
            <p:ph type="body" sz="quarter" idx="11"/>
          </p:nvPr>
        </p:nvSpPr>
        <p:spPr>
          <a:xfrm>
            <a:off x="337294" y="2048988"/>
            <a:ext cx="11275585" cy="3428439"/>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注：在国际贸易中，</a:t>
            </a:r>
            <a:r>
              <a:rPr lang="en-US" altLang="zh-CN" dirty="0"/>
              <a:t>FCA</a:t>
            </a:r>
            <a:r>
              <a:rPr lang="zh-CN" altLang="en-US" dirty="0"/>
              <a:t>、</a:t>
            </a:r>
            <a:r>
              <a:rPr lang="en-US" altLang="zh-CN" dirty="0"/>
              <a:t>CPT </a:t>
            </a:r>
            <a:r>
              <a:rPr lang="zh-CN" altLang="en-US" dirty="0"/>
              <a:t>和 </a:t>
            </a:r>
            <a:r>
              <a:rPr lang="en-US" altLang="zh-CN" dirty="0"/>
              <a:t>CIP </a:t>
            </a:r>
            <a:r>
              <a:rPr lang="zh-CN" altLang="en-US" dirty="0"/>
              <a:t>也是三种常见的贸易术语，了解它们之间的价格换算关系对于准确核算成本也至关重要。</a:t>
            </a:r>
          </a:p>
          <a:p>
            <a:r>
              <a:rPr lang="zh-CN" altLang="en-US" dirty="0"/>
              <a:t>（</a:t>
            </a:r>
            <a:r>
              <a:rPr lang="en-US" altLang="zh-CN" dirty="0"/>
              <a:t>1</a:t>
            </a:r>
            <a:r>
              <a:rPr lang="zh-CN" altLang="en-US" dirty="0"/>
              <a:t>）</a:t>
            </a:r>
            <a:r>
              <a:rPr lang="en-US" altLang="zh-CN" dirty="0"/>
              <a:t>FCA </a:t>
            </a:r>
            <a:r>
              <a:rPr lang="zh-CN" altLang="en-US" dirty="0"/>
              <a:t>价换算为其他价。</a:t>
            </a:r>
            <a:endParaRPr lang="en-US" altLang="zh-CN" dirty="0"/>
          </a:p>
          <a:p>
            <a:r>
              <a:rPr lang="zh-CN" altLang="en-US" dirty="0"/>
              <a:t>核算公式如下：</a:t>
            </a:r>
            <a:endParaRPr lang="en-US" altLang="zh-CN" dirty="0"/>
          </a:p>
          <a:p>
            <a:r>
              <a:rPr lang="en-US" altLang="zh-CN" dirty="0"/>
              <a:t>CPT </a:t>
            </a:r>
            <a:r>
              <a:rPr lang="zh-CN" altLang="en-US" dirty="0"/>
              <a:t>价 </a:t>
            </a:r>
            <a:r>
              <a:rPr lang="en-US" altLang="zh-CN" dirty="0"/>
              <a:t>= FCA </a:t>
            </a:r>
            <a:r>
              <a:rPr lang="zh-CN" altLang="en-US" dirty="0"/>
              <a:t>价 </a:t>
            </a:r>
            <a:r>
              <a:rPr lang="en-US" altLang="zh-CN" dirty="0"/>
              <a:t>+ </a:t>
            </a:r>
            <a:r>
              <a:rPr lang="zh-CN" altLang="en-US" dirty="0"/>
              <a:t>国外运费</a:t>
            </a:r>
            <a:endParaRPr lang="en-US" altLang="zh-CN" dirty="0"/>
          </a:p>
          <a:p>
            <a:r>
              <a:rPr lang="en-US" altLang="zh-CN" dirty="0"/>
              <a:t>CIP </a:t>
            </a:r>
            <a:r>
              <a:rPr lang="zh-CN" altLang="en-US" dirty="0"/>
              <a:t>价 </a:t>
            </a:r>
            <a:r>
              <a:rPr lang="en-US" altLang="zh-CN" dirty="0"/>
              <a:t>=</a:t>
            </a:r>
            <a:r>
              <a:rPr lang="zh-CN" altLang="en-US" dirty="0"/>
              <a:t>（</a:t>
            </a:r>
            <a:r>
              <a:rPr lang="en-US" altLang="zh-CN" dirty="0"/>
              <a:t>FCA </a:t>
            </a:r>
            <a:r>
              <a:rPr lang="zh-CN" altLang="en-US" dirty="0"/>
              <a:t>价 </a:t>
            </a:r>
            <a:r>
              <a:rPr lang="en-US" altLang="zh-CN" dirty="0"/>
              <a:t>+ </a:t>
            </a:r>
            <a:r>
              <a:rPr lang="zh-CN" altLang="en-US" dirty="0"/>
              <a:t>国外运费）</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p>
        </p:txBody>
      </p:sp>
      <p:sp>
        <p:nvSpPr>
          <p:cNvPr id="4" name="文本占位符 3">
            <a:extLst>
              <a:ext uri="{FF2B5EF4-FFF2-40B4-BE49-F238E27FC236}">
                <a16:creationId xmlns:a16="http://schemas.microsoft.com/office/drawing/2014/main" id="{645E4EB8-81E3-9BB2-84E2-0F50C978214A}"/>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4212949889"/>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94596-F004-876C-10D9-B8CC2A9B33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206E0E-78D3-B3B5-06E5-E3D64B014769}"/>
              </a:ext>
            </a:extLst>
          </p:cNvPr>
          <p:cNvSpPr>
            <a:spLocks noGrp="1"/>
          </p:cNvSpPr>
          <p:nvPr>
            <p:ph type="body" sz="quarter" idx="11"/>
          </p:nvPr>
        </p:nvSpPr>
        <p:spPr>
          <a:xfrm>
            <a:off x="337294" y="2533736"/>
            <a:ext cx="11275585" cy="2458943"/>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a:t>
            </a:r>
            <a:r>
              <a:rPr lang="en-US" altLang="zh-CN" dirty="0"/>
              <a:t>2</a:t>
            </a:r>
            <a:r>
              <a:rPr lang="zh-CN" altLang="en-US" dirty="0"/>
              <a:t>）</a:t>
            </a:r>
            <a:r>
              <a:rPr lang="en-US" altLang="zh-CN" dirty="0"/>
              <a:t>CPT </a:t>
            </a:r>
            <a:r>
              <a:rPr lang="zh-CN" altLang="en-US" dirty="0"/>
              <a:t>价换算为其他价。</a:t>
            </a:r>
            <a:endParaRPr lang="en-US" altLang="zh-CN" dirty="0"/>
          </a:p>
          <a:p>
            <a:r>
              <a:rPr lang="zh-CN" altLang="en-US" dirty="0"/>
              <a:t>核算公式如下：</a:t>
            </a:r>
            <a:endParaRPr lang="en-US" altLang="zh-CN" dirty="0"/>
          </a:p>
          <a:p>
            <a:r>
              <a:rPr lang="en-US" altLang="zh-CN" dirty="0"/>
              <a:t>FCA </a:t>
            </a:r>
            <a:r>
              <a:rPr lang="zh-CN" altLang="en-US" dirty="0"/>
              <a:t>价 </a:t>
            </a:r>
            <a:r>
              <a:rPr lang="en-US" altLang="zh-CN" dirty="0"/>
              <a:t>= CPT </a:t>
            </a:r>
            <a:r>
              <a:rPr lang="zh-CN" altLang="en-US" dirty="0"/>
              <a:t>价 </a:t>
            </a:r>
            <a:r>
              <a:rPr lang="en-US" altLang="zh-CN" dirty="0"/>
              <a:t>- </a:t>
            </a:r>
            <a:r>
              <a:rPr lang="zh-CN" altLang="en-US" dirty="0"/>
              <a:t>运费</a:t>
            </a:r>
            <a:endParaRPr lang="en-US" altLang="zh-CN" dirty="0"/>
          </a:p>
          <a:p>
            <a:r>
              <a:rPr lang="en-US" altLang="zh-CN" dirty="0"/>
              <a:t>CIP </a:t>
            </a:r>
            <a:r>
              <a:rPr lang="zh-CN" altLang="en-US" dirty="0"/>
              <a:t>价 </a:t>
            </a:r>
            <a:r>
              <a:rPr lang="en-US" altLang="zh-CN" dirty="0"/>
              <a:t>= CPT </a:t>
            </a:r>
            <a:r>
              <a:rPr lang="zh-CN" altLang="en-US" dirty="0"/>
              <a:t>价 </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p>
        </p:txBody>
      </p:sp>
      <p:sp>
        <p:nvSpPr>
          <p:cNvPr id="4" name="文本占位符 3">
            <a:extLst>
              <a:ext uri="{FF2B5EF4-FFF2-40B4-BE49-F238E27FC236}">
                <a16:creationId xmlns:a16="http://schemas.microsoft.com/office/drawing/2014/main" id="{1C478E30-1D6A-E22A-F925-EB7A399F52EA}"/>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2684160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C943B-CC52-BE9F-E0B9-920EA283867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7E6A932-33B6-7E2C-28CC-A5F9E5085903}"/>
              </a:ext>
            </a:extLst>
          </p:cNvPr>
          <p:cNvSpPr>
            <a:spLocks noGrp="1"/>
          </p:cNvSpPr>
          <p:nvPr>
            <p:ph type="body" sz="quarter" idx="11"/>
          </p:nvPr>
        </p:nvSpPr>
        <p:spPr>
          <a:xfrm>
            <a:off x="337294" y="1715636"/>
            <a:ext cx="11275585" cy="4095160"/>
          </a:xfrm>
        </p:spPr>
        <p:txBody>
          <a:bodyPr/>
          <a:lstStyle/>
          <a:p>
            <a:r>
              <a:rPr lang="en-US" altLang="zh-CN" dirty="0"/>
              <a:t>1.2.2</a:t>
            </a:r>
            <a:r>
              <a:rPr lang="zh-CN" altLang="en-US" dirty="0"/>
              <a:t>　与贸易术语有关的国际贸易惯例</a:t>
            </a:r>
            <a:endParaRPr lang="en-US" altLang="zh-CN" dirty="0"/>
          </a:p>
          <a:p>
            <a:r>
              <a:rPr lang="en-US" altLang="zh-CN" dirty="0"/>
              <a:t>2.《1941 </a:t>
            </a:r>
            <a:r>
              <a:rPr lang="zh-CN" altLang="en-US" dirty="0"/>
              <a:t>年美国对外贸易定义修订本</a:t>
            </a:r>
            <a:r>
              <a:rPr lang="en-US" altLang="zh-CN" dirty="0"/>
              <a:t>》</a:t>
            </a:r>
          </a:p>
          <a:p>
            <a:r>
              <a:rPr lang="en-US" altLang="zh-CN" dirty="0"/>
              <a:t>《1941 </a:t>
            </a:r>
            <a:r>
              <a:rPr lang="zh-CN" altLang="en-US" dirty="0"/>
              <a:t>年美国对外贸易定义修订本</a:t>
            </a:r>
            <a:r>
              <a:rPr lang="en-US" altLang="zh-CN" dirty="0"/>
              <a:t>》</a:t>
            </a:r>
            <a:r>
              <a:rPr lang="zh-CN" altLang="en-US" dirty="0"/>
              <a:t>（</a:t>
            </a:r>
            <a:r>
              <a:rPr lang="en-US" altLang="zh-CN" dirty="0"/>
              <a:t>Revised American Foreign Trade Def </a:t>
            </a:r>
            <a:r>
              <a:rPr lang="en-US" altLang="zh-CN" dirty="0" err="1"/>
              <a:t>initions</a:t>
            </a:r>
            <a:r>
              <a:rPr lang="en-US" altLang="zh-CN" dirty="0"/>
              <a:t> 1941</a:t>
            </a:r>
            <a:r>
              <a:rPr lang="zh-CN" altLang="en-US" dirty="0"/>
              <a:t>）是美国商业团体为规范贸易术语而制定的文件。该规则最初于 </a:t>
            </a:r>
            <a:r>
              <a:rPr lang="en-US" altLang="zh-CN" dirty="0"/>
              <a:t>1919 </a:t>
            </a:r>
            <a:r>
              <a:rPr lang="zh-CN" altLang="en-US" dirty="0"/>
              <a:t>年在纽约制定，原名为</a:t>
            </a:r>
            <a:r>
              <a:rPr lang="en-US" altLang="zh-CN" dirty="0"/>
              <a:t>《</a:t>
            </a:r>
            <a:r>
              <a:rPr lang="zh-CN" altLang="en-US" dirty="0"/>
              <a:t>美国出口报价及其缩写条例</a:t>
            </a:r>
            <a:r>
              <a:rPr lang="en-US" altLang="zh-CN" dirty="0"/>
              <a:t>》</a:t>
            </a:r>
            <a:r>
              <a:rPr lang="zh-CN" altLang="en-US" dirty="0"/>
              <a:t>，经过 </a:t>
            </a:r>
            <a:r>
              <a:rPr lang="en-US" altLang="zh-CN" dirty="0"/>
              <a:t>1941 </a:t>
            </a:r>
            <a:r>
              <a:rPr lang="zh-CN" altLang="en-US" dirty="0"/>
              <a:t>年修订后改用现名。该修订本主要规范了六种贸易术语的使用规范，包括 </a:t>
            </a:r>
            <a:r>
              <a:rPr lang="en-US" altLang="zh-CN" dirty="0"/>
              <a:t>EXW</a:t>
            </a:r>
            <a:r>
              <a:rPr lang="zh-CN" altLang="en-US" dirty="0"/>
              <a:t>、</a:t>
            </a:r>
            <a:r>
              <a:rPr lang="en-US" altLang="zh-CN" dirty="0"/>
              <a:t>FOB</a:t>
            </a:r>
            <a:r>
              <a:rPr lang="zh-CN" altLang="en-US" dirty="0"/>
              <a:t>、</a:t>
            </a:r>
            <a:r>
              <a:rPr lang="en-US" altLang="zh-CN" dirty="0"/>
              <a:t>FAS</a:t>
            </a:r>
            <a:r>
              <a:rPr lang="zh-CN" altLang="en-US" dirty="0"/>
              <a:t>、</a:t>
            </a:r>
            <a:r>
              <a:rPr lang="en-US" altLang="zh-CN" dirty="0"/>
              <a:t>CFR</a:t>
            </a:r>
            <a:r>
              <a:rPr lang="zh-CN" altLang="en-US" dirty="0"/>
              <a:t>、</a:t>
            </a:r>
            <a:r>
              <a:rPr lang="en-US" altLang="zh-CN" dirty="0"/>
              <a:t>CIF </a:t>
            </a:r>
            <a:r>
              <a:rPr lang="zh-CN" altLang="en-US" dirty="0"/>
              <a:t>和 </a:t>
            </a:r>
            <a:r>
              <a:rPr lang="en-US" altLang="zh-CN" dirty="0"/>
              <a:t>DEQ</a:t>
            </a:r>
            <a:r>
              <a:rPr lang="zh-CN" altLang="en-US" dirty="0"/>
              <a:t>。值得注意的是，该规则对 </a:t>
            </a:r>
            <a:r>
              <a:rPr lang="en-US" altLang="zh-CN" dirty="0"/>
              <a:t>FOB </a:t>
            </a:r>
            <a:r>
              <a:rPr lang="zh-CN" altLang="en-US" dirty="0"/>
              <a:t>和 </a:t>
            </a:r>
            <a:r>
              <a:rPr lang="en-US" altLang="zh-CN" dirty="0"/>
              <a:t>FAS </a:t>
            </a:r>
            <a:r>
              <a:rPr lang="zh-CN" altLang="en-US" dirty="0"/>
              <a:t>等术语的解释与国际通用的</a:t>
            </a:r>
            <a:r>
              <a:rPr lang="en-US" altLang="zh-CN" dirty="0"/>
              <a:t>《</a:t>
            </a:r>
            <a:r>
              <a:rPr lang="zh-CN" altLang="en-US" dirty="0"/>
              <a:t>国际贸易术语解释通则</a:t>
            </a:r>
            <a:r>
              <a:rPr lang="en-US" altLang="zh-CN" dirty="0"/>
              <a:t>》</a:t>
            </a:r>
            <a:r>
              <a:rPr lang="zh-CN" altLang="en-US" dirty="0"/>
              <a:t>存在显著差异，这在国际贸易实务中需要特别留意。该规则普遍应用于美洲地区。</a:t>
            </a:r>
            <a:endParaRPr lang="en-US" altLang="zh-CN" dirty="0"/>
          </a:p>
        </p:txBody>
      </p:sp>
      <p:sp>
        <p:nvSpPr>
          <p:cNvPr id="6" name="文本占位符 5">
            <a:extLst>
              <a:ext uri="{FF2B5EF4-FFF2-40B4-BE49-F238E27FC236}">
                <a16:creationId xmlns:a16="http://schemas.microsoft.com/office/drawing/2014/main" id="{4B6A1E56-2D66-2C64-A1B3-4FDECDE2922C}"/>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723952912"/>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7D695-E4BB-C2DC-B8D7-8CBD616F74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415CEE-811E-B2F5-DA97-CFDB4D29CB59}"/>
              </a:ext>
            </a:extLst>
          </p:cNvPr>
          <p:cNvSpPr>
            <a:spLocks noGrp="1"/>
          </p:cNvSpPr>
          <p:nvPr>
            <p:ph type="body" sz="quarter" idx="11"/>
          </p:nvPr>
        </p:nvSpPr>
        <p:spPr>
          <a:xfrm>
            <a:off x="337294" y="2533736"/>
            <a:ext cx="11275585" cy="2458943"/>
          </a:xfrm>
        </p:spPr>
        <p:txBody>
          <a:bodyPr/>
          <a:lstStyle/>
          <a:p>
            <a:r>
              <a:rPr lang="en-US" altLang="zh-CN" dirty="0"/>
              <a:t>5. FOB</a:t>
            </a:r>
            <a:r>
              <a:rPr lang="zh-CN" altLang="en-US" dirty="0"/>
              <a:t>、</a:t>
            </a:r>
            <a:r>
              <a:rPr lang="en-US" altLang="zh-CN" dirty="0"/>
              <a:t>CFR </a:t>
            </a:r>
            <a:r>
              <a:rPr lang="zh-CN" altLang="en-US" dirty="0"/>
              <a:t>和 </a:t>
            </a:r>
            <a:r>
              <a:rPr lang="en-US" altLang="zh-CN" dirty="0"/>
              <a:t>CIF </a:t>
            </a:r>
            <a:r>
              <a:rPr lang="zh-CN" altLang="en-US" dirty="0"/>
              <a:t>三种价格的换算</a:t>
            </a:r>
            <a:endParaRPr lang="en-US" altLang="zh-CN" dirty="0"/>
          </a:p>
          <a:p>
            <a:r>
              <a:rPr lang="zh-CN" altLang="en-US" dirty="0"/>
              <a:t>（</a:t>
            </a:r>
            <a:r>
              <a:rPr lang="en-US" altLang="zh-CN" dirty="0"/>
              <a:t>3</a:t>
            </a:r>
            <a:r>
              <a:rPr lang="zh-CN" altLang="en-US" dirty="0"/>
              <a:t>）</a:t>
            </a:r>
            <a:r>
              <a:rPr lang="en-US" altLang="zh-CN" dirty="0"/>
              <a:t>CIP </a:t>
            </a:r>
            <a:r>
              <a:rPr lang="zh-CN" altLang="en-US" dirty="0"/>
              <a:t>价换算为其他价。</a:t>
            </a:r>
            <a:endParaRPr lang="en-US" altLang="zh-CN" dirty="0"/>
          </a:p>
          <a:p>
            <a:r>
              <a:rPr lang="zh-CN" altLang="en-US" dirty="0"/>
              <a:t>核算公式如下：</a:t>
            </a:r>
            <a:endParaRPr lang="en-US" altLang="zh-CN" dirty="0"/>
          </a:p>
          <a:p>
            <a:r>
              <a:rPr lang="en-US" altLang="zh-CN" dirty="0"/>
              <a:t>FCA </a:t>
            </a:r>
            <a:r>
              <a:rPr lang="zh-CN" altLang="en-US" dirty="0"/>
              <a:t>价 </a:t>
            </a:r>
            <a:r>
              <a:rPr lang="en-US" altLang="zh-CN" dirty="0"/>
              <a:t>= CIP </a:t>
            </a:r>
            <a:r>
              <a:rPr lang="zh-CN" altLang="en-US" dirty="0"/>
              <a:t>价 </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r>
              <a:rPr lang="en-US" altLang="zh-CN" dirty="0"/>
              <a:t>- </a:t>
            </a:r>
            <a:r>
              <a:rPr lang="zh-CN" altLang="en-US" dirty="0"/>
              <a:t>国外运费</a:t>
            </a:r>
          </a:p>
          <a:p>
            <a:r>
              <a:rPr lang="en-US" altLang="zh-CN" dirty="0"/>
              <a:t>CPT </a:t>
            </a:r>
            <a:r>
              <a:rPr lang="zh-CN" altLang="en-US" dirty="0"/>
              <a:t>价 </a:t>
            </a:r>
            <a:r>
              <a:rPr lang="en-US" altLang="zh-CN" dirty="0"/>
              <a:t>= CIP </a:t>
            </a:r>
            <a:r>
              <a:rPr lang="zh-CN" altLang="en-US" dirty="0"/>
              <a:t>价 </a:t>
            </a:r>
            <a:r>
              <a:rPr lang="en-US" altLang="zh-CN" dirty="0"/>
              <a:t>×</a:t>
            </a:r>
            <a:r>
              <a:rPr lang="zh-CN" altLang="en-US" dirty="0"/>
              <a:t>（</a:t>
            </a:r>
            <a:r>
              <a:rPr lang="en-US" altLang="zh-CN" dirty="0"/>
              <a:t>1 - </a:t>
            </a:r>
            <a:r>
              <a:rPr lang="zh-CN" altLang="en-US" dirty="0"/>
              <a:t>投保加成 </a:t>
            </a:r>
            <a:r>
              <a:rPr lang="en-US" altLang="zh-CN" dirty="0"/>
              <a:t>× </a:t>
            </a:r>
            <a:r>
              <a:rPr lang="zh-CN" altLang="en-US" dirty="0"/>
              <a:t>保险费率）</a:t>
            </a:r>
          </a:p>
        </p:txBody>
      </p:sp>
      <p:sp>
        <p:nvSpPr>
          <p:cNvPr id="4" name="文本占位符 3">
            <a:extLst>
              <a:ext uri="{FF2B5EF4-FFF2-40B4-BE49-F238E27FC236}">
                <a16:creationId xmlns:a16="http://schemas.microsoft.com/office/drawing/2014/main" id="{B7EBFAB7-5046-EC9E-2AE6-5F10294E32F6}"/>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39506265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0936A-C762-9AD1-693C-732853FF3A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05802A-B81E-251E-3BDA-31C80758AF21}"/>
              </a:ext>
            </a:extLst>
          </p:cNvPr>
          <p:cNvSpPr>
            <a:spLocks noGrp="1"/>
          </p:cNvSpPr>
          <p:nvPr>
            <p:ph type="body" sz="quarter" idx="11"/>
          </p:nvPr>
        </p:nvSpPr>
        <p:spPr>
          <a:xfrm>
            <a:off x="337294" y="2291362"/>
            <a:ext cx="11275585" cy="2943691"/>
          </a:xfrm>
        </p:spPr>
        <p:txBody>
          <a:bodyPr/>
          <a:lstStyle/>
          <a:p>
            <a:r>
              <a:rPr lang="en-US" altLang="zh-CN" dirty="0"/>
              <a:t>6. </a:t>
            </a:r>
            <a:r>
              <a:rPr lang="zh-CN" altLang="en-US" dirty="0"/>
              <a:t>加强成本核算</a:t>
            </a:r>
            <a:endParaRPr lang="en-US" altLang="zh-CN" dirty="0"/>
          </a:p>
          <a:p>
            <a:r>
              <a:rPr lang="zh-CN" altLang="en-US" dirty="0"/>
              <a:t>外贸企业把控出口商品价格时，需强化成本核算，通过优化流程等举措持续降低成本，提升经济效益。考核企业的经济指标主要涵盖以下几项。</a:t>
            </a:r>
            <a:endParaRPr lang="en-US" altLang="zh-CN" dirty="0"/>
          </a:p>
          <a:p>
            <a:r>
              <a:rPr lang="en-US" altLang="zh-CN" dirty="0"/>
              <a:t>1</a:t>
            </a:r>
            <a:r>
              <a:rPr lang="zh-CN" altLang="en-US" dirty="0"/>
              <a:t>）出口商品盈亏率</a:t>
            </a:r>
            <a:endParaRPr lang="en-US" altLang="zh-CN" dirty="0"/>
          </a:p>
          <a:p>
            <a:r>
              <a:rPr lang="en-US" altLang="zh-CN" dirty="0"/>
              <a:t>2</a:t>
            </a:r>
            <a:r>
              <a:rPr lang="zh-CN" altLang="en-US" dirty="0"/>
              <a:t>）出口商品换汇成本</a:t>
            </a:r>
            <a:endParaRPr lang="en-US" altLang="zh-CN" dirty="0"/>
          </a:p>
          <a:p>
            <a:r>
              <a:rPr lang="en-US" altLang="zh-CN" dirty="0"/>
              <a:t>3</a:t>
            </a:r>
            <a:r>
              <a:rPr lang="zh-CN" altLang="en-US" dirty="0"/>
              <a:t>）出口创汇率</a:t>
            </a:r>
          </a:p>
        </p:txBody>
      </p:sp>
      <p:sp>
        <p:nvSpPr>
          <p:cNvPr id="4" name="文本占位符 3">
            <a:extLst>
              <a:ext uri="{FF2B5EF4-FFF2-40B4-BE49-F238E27FC236}">
                <a16:creationId xmlns:a16="http://schemas.microsoft.com/office/drawing/2014/main" id="{2248F6FC-A3B0-4623-68B6-8D786FB5D62F}"/>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2737745516"/>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8372C-858C-B2EE-5A38-99FA8B014E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087CDA-DA0E-D147-CF7E-A6B4A77834C9}"/>
              </a:ext>
            </a:extLst>
          </p:cNvPr>
          <p:cNvSpPr>
            <a:spLocks noGrp="1"/>
          </p:cNvSpPr>
          <p:nvPr>
            <p:ph type="body" sz="quarter" idx="11"/>
          </p:nvPr>
        </p:nvSpPr>
        <p:spPr>
          <a:xfrm>
            <a:off x="337294" y="2776110"/>
            <a:ext cx="11275585" cy="1974195"/>
          </a:xfrm>
        </p:spPr>
        <p:txBody>
          <a:bodyPr/>
          <a:lstStyle/>
          <a:p>
            <a:r>
              <a:rPr lang="en-US" altLang="zh-CN" dirty="0"/>
              <a:t>7. </a:t>
            </a:r>
            <a:r>
              <a:rPr lang="zh-CN" altLang="en-US" dirty="0"/>
              <a:t>佣金和折扣的运用</a:t>
            </a:r>
            <a:endParaRPr lang="en-US" altLang="zh-CN" dirty="0"/>
          </a:p>
          <a:p>
            <a:r>
              <a:rPr lang="zh-CN" altLang="en-US" dirty="0"/>
              <a:t>在进出口贸易中，价格条款的制定往往需要考虑佣金和折扣因素。合理运用这些价格调节手段，不仅能增强产品在国际市场的竞争力，还能有效调动外商的经营积极性，从而达到扩大出口的目的。</a:t>
            </a:r>
          </a:p>
        </p:txBody>
      </p:sp>
      <p:sp>
        <p:nvSpPr>
          <p:cNvPr id="4" name="文本占位符 3">
            <a:extLst>
              <a:ext uri="{FF2B5EF4-FFF2-40B4-BE49-F238E27FC236}">
                <a16:creationId xmlns:a16="http://schemas.microsoft.com/office/drawing/2014/main" id="{21B7068D-F6D6-C226-F25E-622A8DA9F2D6}"/>
              </a:ext>
            </a:extLst>
          </p:cNvPr>
          <p:cNvSpPr>
            <a:spLocks noGrp="1"/>
          </p:cNvSpPr>
          <p:nvPr>
            <p:ph type="body" sz="quarter" idx="10"/>
          </p:nvPr>
        </p:nvSpPr>
        <p:spPr/>
        <p:txBody>
          <a:bodyPr/>
          <a:lstStyle/>
          <a:p>
            <a:r>
              <a:rPr lang="en-US" altLang="zh-CN" dirty="0"/>
              <a:t>7.2 </a:t>
            </a:r>
            <a:r>
              <a:rPr lang="zh-CN" altLang="en-US" dirty="0"/>
              <a:t>进出口商品成本核算</a:t>
            </a:r>
          </a:p>
        </p:txBody>
      </p:sp>
    </p:spTree>
    <p:extLst>
      <p:ext uri="{BB962C8B-B14F-4D97-AF65-F5344CB8AC3E}">
        <p14:creationId xmlns:p14="http://schemas.microsoft.com/office/powerpoint/2010/main" val="3037657554"/>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5CDF304-BCF2-ED56-D192-EA932507F70E}"/>
              </a:ext>
            </a:extLst>
          </p:cNvPr>
          <p:cNvSpPr>
            <a:spLocks noGrp="1"/>
          </p:cNvSpPr>
          <p:nvPr>
            <p:ph type="body" sz="quarter" idx="11"/>
          </p:nvPr>
        </p:nvSpPr>
        <p:spPr/>
        <p:txBody>
          <a:bodyPr/>
          <a:lstStyle/>
          <a:p>
            <a:r>
              <a:rPr lang="zh-CN" altLang="en-US" dirty="0"/>
              <a:t>第 </a:t>
            </a:r>
            <a:r>
              <a:rPr lang="en-US" altLang="zh-CN" dirty="0"/>
              <a:t>8 </a:t>
            </a:r>
            <a:r>
              <a:rPr lang="zh-CN" altLang="en-US" dirty="0"/>
              <a:t>章</a:t>
            </a:r>
          </a:p>
        </p:txBody>
      </p:sp>
      <p:sp>
        <p:nvSpPr>
          <p:cNvPr id="5" name="文本占位符 4">
            <a:extLst>
              <a:ext uri="{FF2B5EF4-FFF2-40B4-BE49-F238E27FC236}">
                <a16:creationId xmlns:a16="http://schemas.microsoft.com/office/drawing/2014/main" id="{355283A3-23D6-E1B2-18A7-6465A3AF92A3}"/>
              </a:ext>
            </a:extLst>
          </p:cNvPr>
          <p:cNvSpPr>
            <a:spLocks noGrp="1"/>
          </p:cNvSpPr>
          <p:nvPr>
            <p:ph type="body" sz="quarter" idx="13"/>
          </p:nvPr>
        </p:nvSpPr>
        <p:spPr/>
        <p:txBody>
          <a:bodyPr/>
          <a:lstStyle/>
          <a:p>
            <a:r>
              <a:rPr lang="zh-CN" altLang="en-US" dirty="0"/>
              <a:t>国际货款结算</a:t>
            </a:r>
          </a:p>
        </p:txBody>
      </p:sp>
    </p:spTree>
    <p:extLst>
      <p:ext uri="{BB962C8B-B14F-4D97-AF65-F5344CB8AC3E}">
        <p14:creationId xmlns:p14="http://schemas.microsoft.com/office/powerpoint/2010/main" val="2299668697"/>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7D5F5A25-8439-67CA-0D15-EF500D75606A}"/>
              </a:ext>
            </a:extLst>
          </p:cNvPr>
          <p:cNvPicPr>
            <a:picLocks noGrp="1" noChangeAspect="1"/>
          </p:cNvPicPr>
          <p:nvPr>
            <p:ph type="pic" sz="quarter" idx="14"/>
          </p:nvPr>
        </p:nvPicPr>
        <p:blipFill rotWithShape="1">
          <a:blip r:embed="rId2"/>
          <a:srcRect t="-38921" b="-38921"/>
          <a:stretch>
            <a:fillRect/>
          </a:stretch>
        </p:blipFill>
        <p:spPr>
          <a:prstGeom prst="rect">
            <a:avLst/>
          </a:prstGeom>
        </p:spPr>
      </p:pic>
      <p:sp>
        <p:nvSpPr>
          <p:cNvPr id="4" name="文本占位符 3">
            <a:extLst>
              <a:ext uri="{FF2B5EF4-FFF2-40B4-BE49-F238E27FC236}">
                <a16:creationId xmlns:a16="http://schemas.microsoft.com/office/drawing/2014/main" id="{82AA8037-F501-FC6C-27A7-C97E83BAC900}"/>
              </a:ext>
            </a:extLst>
          </p:cNvPr>
          <p:cNvSpPr>
            <a:spLocks noGrp="1"/>
          </p:cNvSpPr>
          <p:nvPr>
            <p:ph type="body" sz="quarter" idx="10"/>
          </p:nvPr>
        </p:nvSpPr>
        <p:spPr/>
        <p:txBody>
          <a:bodyPr/>
          <a:lstStyle/>
          <a:p>
            <a:r>
              <a:rPr lang="en-US" altLang="zh-CN" dirty="0"/>
              <a:t>8.1 </a:t>
            </a:r>
            <a:r>
              <a:rPr lang="zh-CN" altLang="en-US" dirty="0"/>
              <a:t>支付工具</a:t>
            </a:r>
          </a:p>
        </p:txBody>
      </p:sp>
      <p:sp>
        <p:nvSpPr>
          <p:cNvPr id="5" name="文本占位符 4">
            <a:extLst>
              <a:ext uri="{FF2B5EF4-FFF2-40B4-BE49-F238E27FC236}">
                <a16:creationId xmlns:a16="http://schemas.microsoft.com/office/drawing/2014/main" id="{283E7179-7E9D-FA8D-1E0F-3A9FCDFFCBA5}"/>
              </a:ext>
            </a:extLst>
          </p:cNvPr>
          <p:cNvSpPr>
            <a:spLocks noGrp="1"/>
          </p:cNvSpPr>
          <p:nvPr>
            <p:ph type="body" sz="quarter" idx="11"/>
          </p:nvPr>
        </p:nvSpPr>
        <p:spPr>
          <a:xfrm>
            <a:off x="337295" y="974239"/>
            <a:ext cx="5337642" cy="5577937"/>
          </a:xfrm>
        </p:spPr>
        <p:txBody>
          <a:bodyPr/>
          <a:lstStyle/>
          <a:p>
            <a:r>
              <a:rPr lang="en-US" altLang="zh-CN" sz="2000" dirty="0"/>
              <a:t>8.1.1</a:t>
            </a:r>
            <a:r>
              <a:rPr lang="zh-CN" altLang="en-US" sz="2000" dirty="0"/>
              <a:t>　汇票</a:t>
            </a:r>
            <a:endParaRPr lang="en-US" altLang="zh-CN" sz="2000" dirty="0"/>
          </a:p>
          <a:p>
            <a:r>
              <a:rPr lang="en-US" altLang="zh-CN" sz="2000" dirty="0"/>
              <a:t>1. </a:t>
            </a:r>
            <a:r>
              <a:rPr lang="zh-CN" altLang="en-US" sz="2000" dirty="0"/>
              <a:t>汇票的含义和基本内容</a:t>
            </a:r>
            <a:endParaRPr lang="en-US" altLang="zh-CN" sz="2000" dirty="0"/>
          </a:p>
          <a:p>
            <a:r>
              <a:rPr lang="zh-CN" altLang="en-US" sz="2000" dirty="0"/>
              <a:t>汇票是由出票人向受票人签发的，要求其在见票时、固定日期或可确定的将来时间，向特定收款人或持票人无条件支付一定金额的书面支付命令。根据</a:t>
            </a:r>
            <a:r>
              <a:rPr lang="en-US" altLang="zh-CN" sz="2000" dirty="0"/>
              <a:t>《</a:t>
            </a:r>
            <a:r>
              <a:rPr lang="zh-CN" altLang="en-US" sz="2000" dirty="0"/>
              <a:t>中华人民共和国票据法</a:t>
            </a:r>
            <a:r>
              <a:rPr lang="en-US" altLang="zh-CN" sz="2000" dirty="0"/>
              <a:t>》</a:t>
            </a:r>
            <a:r>
              <a:rPr lang="zh-CN" altLang="en-US" sz="2000" dirty="0"/>
              <a:t>（以下简称</a:t>
            </a:r>
            <a:r>
              <a:rPr lang="en-US" altLang="zh-CN" sz="2000" dirty="0"/>
              <a:t>《</a:t>
            </a:r>
            <a:r>
              <a:rPr lang="zh-CN" altLang="en-US" sz="2000" dirty="0"/>
              <a:t>票据法</a:t>
            </a:r>
            <a:r>
              <a:rPr lang="en-US" altLang="zh-CN" sz="2000" dirty="0"/>
              <a:t>》</a:t>
            </a:r>
            <a:r>
              <a:rPr lang="zh-CN" altLang="en-US" sz="2000" dirty="0"/>
              <a:t>）第二十二条规定，汇票必须记载下列事项：①表明“汇票” 的字样；②无条件支付的委托；③确定的金额；④付款人名称；⑤收款人名称；⑥出票日期；⑦出票人签章。汇票上未记载前款规定事项之一的，汇票无效。汇票样本如图 </a:t>
            </a:r>
            <a:r>
              <a:rPr lang="en-US" altLang="zh-CN" sz="2000" dirty="0"/>
              <a:t>8-1 </a:t>
            </a:r>
            <a:r>
              <a:rPr lang="zh-CN" altLang="en-US" sz="2000" dirty="0"/>
              <a:t>所示。</a:t>
            </a:r>
          </a:p>
        </p:txBody>
      </p:sp>
    </p:spTree>
    <p:extLst>
      <p:ext uri="{BB962C8B-B14F-4D97-AF65-F5344CB8AC3E}">
        <p14:creationId xmlns:p14="http://schemas.microsoft.com/office/powerpoint/2010/main" val="24953796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A5048-AEBB-2DB5-4AD7-012B85AD92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6BDCF6-E8A4-2658-3789-52B3167D9CD5}"/>
              </a:ext>
            </a:extLst>
          </p:cNvPr>
          <p:cNvSpPr>
            <a:spLocks noGrp="1"/>
          </p:cNvSpPr>
          <p:nvPr>
            <p:ph type="body" sz="quarter" idx="11"/>
          </p:nvPr>
        </p:nvSpPr>
        <p:spPr>
          <a:xfrm>
            <a:off x="337294" y="1079492"/>
            <a:ext cx="11275585" cy="5367431"/>
          </a:xfrm>
        </p:spPr>
        <p:txBody>
          <a:bodyPr/>
          <a:lstStyle/>
          <a:p>
            <a:r>
              <a:rPr lang="en-US" altLang="zh-CN" dirty="0"/>
              <a:t>8.1.1</a:t>
            </a:r>
            <a:r>
              <a:rPr lang="zh-CN" altLang="en-US" dirty="0"/>
              <a:t>　汇票</a:t>
            </a:r>
            <a:endParaRPr lang="en-US" altLang="zh-CN" dirty="0"/>
          </a:p>
          <a:p>
            <a:r>
              <a:rPr lang="en-US" altLang="zh-CN" dirty="0"/>
              <a:t>2. </a:t>
            </a:r>
            <a:r>
              <a:rPr lang="zh-CN" altLang="en-US" dirty="0"/>
              <a:t>汇票的种类</a:t>
            </a:r>
            <a:endParaRPr lang="en-US" altLang="zh-CN" dirty="0"/>
          </a:p>
          <a:p>
            <a:r>
              <a:rPr lang="zh-CN" altLang="en-US" dirty="0"/>
              <a:t>按照出票人不同，汇票分为银行汇票和商业汇票。</a:t>
            </a:r>
            <a:endParaRPr lang="en-US" altLang="zh-CN" dirty="0"/>
          </a:p>
          <a:p>
            <a:r>
              <a:rPr lang="zh-CN" altLang="en-US" dirty="0"/>
              <a:t>（</a:t>
            </a:r>
            <a:r>
              <a:rPr lang="en-US" altLang="zh-CN" dirty="0"/>
              <a:t>1</a:t>
            </a:r>
            <a:r>
              <a:rPr lang="zh-CN" altLang="en-US" dirty="0"/>
              <a:t>）银行汇票（</a:t>
            </a:r>
            <a:r>
              <a:rPr lang="en-US" altLang="zh-CN" dirty="0"/>
              <a:t>banker’s draft</a:t>
            </a:r>
            <a:r>
              <a:rPr lang="zh-CN" altLang="en-US" dirty="0"/>
              <a:t>）</a:t>
            </a:r>
            <a:endParaRPr lang="en-US" altLang="zh-CN" dirty="0"/>
          </a:p>
          <a:p>
            <a:r>
              <a:rPr lang="zh-CN" altLang="en-US" dirty="0"/>
              <a:t>（</a:t>
            </a:r>
            <a:r>
              <a:rPr lang="en-US" altLang="zh-CN" dirty="0"/>
              <a:t>2</a:t>
            </a:r>
            <a:r>
              <a:rPr lang="zh-CN" altLang="en-US" dirty="0"/>
              <a:t>）商业汇票（</a:t>
            </a:r>
            <a:r>
              <a:rPr lang="en-US" altLang="zh-CN" dirty="0"/>
              <a:t>commercial draft</a:t>
            </a:r>
            <a:r>
              <a:rPr lang="zh-CN" altLang="en-US" dirty="0"/>
              <a:t>）</a:t>
            </a:r>
            <a:endParaRPr lang="en-US" altLang="zh-CN" dirty="0"/>
          </a:p>
          <a:p>
            <a:r>
              <a:rPr lang="zh-CN" altLang="en-US" dirty="0"/>
              <a:t>按照有无随附商业单据，汇票可分为光票和跟单汇票。</a:t>
            </a:r>
            <a:endParaRPr lang="en-US" altLang="zh-CN" dirty="0"/>
          </a:p>
          <a:p>
            <a:r>
              <a:rPr lang="zh-CN" altLang="en-US" dirty="0"/>
              <a:t>（</a:t>
            </a:r>
            <a:r>
              <a:rPr lang="en-US" altLang="zh-CN" dirty="0"/>
              <a:t>1</a:t>
            </a:r>
            <a:r>
              <a:rPr lang="zh-CN" altLang="en-US" dirty="0"/>
              <a:t>）光票（</a:t>
            </a:r>
            <a:r>
              <a:rPr lang="en-US" altLang="zh-CN" dirty="0"/>
              <a:t>clean bill</a:t>
            </a:r>
            <a:r>
              <a:rPr lang="zh-CN" altLang="en-US" dirty="0"/>
              <a:t>）</a:t>
            </a:r>
            <a:endParaRPr lang="en-US" altLang="zh-CN" dirty="0"/>
          </a:p>
          <a:p>
            <a:r>
              <a:rPr lang="zh-CN" altLang="en-US" dirty="0"/>
              <a:t>（</a:t>
            </a:r>
            <a:r>
              <a:rPr lang="en-US" altLang="zh-CN" dirty="0"/>
              <a:t>2</a:t>
            </a:r>
            <a:r>
              <a:rPr lang="zh-CN" altLang="en-US" dirty="0"/>
              <a:t>）跟单汇票（</a:t>
            </a:r>
            <a:r>
              <a:rPr lang="en-US" altLang="zh-CN" dirty="0"/>
              <a:t>documentary bill</a:t>
            </a:r>
            <a:r>
              <a:rPr lang="zh-CN" altLang="en-US" dirty="0"/>
              <a:t>）</a:t>
            </a:r>
            <a:endParaRPr lang="en-US" altLang="zh-CN" dirty="0"/>
          </a:p>
          <a:p>
            <a:r>
              <a:rPr lang="zh-CN" altLang="en-US" dirty="0"/>
              <a:t>按照付款时间的不同，汇票分为即期汇票和远期汇票。</a:t>
            </a:r>
            <a:endParaRPr lang="en-US" altLang="zh-CN" dirty="0"/>
          </a:p>
          <a:p>
            <a:r>
              <a:rPr lang="zh-CN" altLang="en-US" dirty="0"/>
              <a:t>（</a:t>
            </a:r>
            <a:r>
              <a:rPr lang="en-US" altLang="zh-CN" dirty="0"/>
              <a:t>1</a:t>
            </a:r>
            <a:r>
              <a:rPr lang="zh-CN" altLang="en-US" dirty="0"/>
              <a:t>）即期汇票（</a:t>
            </a:r>
            <a:r>
              <a:rPr lang="en-US" altLang="zh-CN" dirty="0"/>
              <a:t>sight draft or demand draft</a:t>
            </a:r>
            <a:r>
              <a:rPr lang="zh-CN" altLang="en-US" dirty="0"/>
              <a:t>）</a:t>
            </a:r>
            <a:endParaRPr lang="en-US" altLang="zh-CN" dirty="0"/>
          </a:p>
          <a:p>
            <a:r>
              <a:rPr lang="zh-CN" altLang="en-US" dirty="0"/>
              <a:t>（</a:t>
            </a:r>
            <a:r>
              <a:rPr lang="en-US" altLang="zh-CN" dirty="0"/>
              <a:t>2</a:t>
            </a:r>
            <a:r>
              <a:rPr lang="zh-CN" altLang="en-US" dirty="0"/>
              <a:t>）远期汇票（</a:t>
            </a:r>
            <a:r>
              <a:rPr lang="en-US" altLang="zh-CN" dirty="0"/>
              <a:t>time bill or usance bill</a:t>
            </a:r>
            <a:r>
              <a:rPr lang="zh-CN" altLang="en-US" dirty="0"/>
              <a:t>）</a:t>
            </a:r>
          </a:p>
        </p:txBody>
      </p:sp>
      <p:sp>
        <p:nvSpPr>
          <p:cNvPr id="4" name="文本占位符 3">
            <a:extLst>
              <a:ext uri="{FF2B5EF4-FFF2-40B4-BE49-F238E27FC236}">
                <a16:creationId xmlns:a16="http://schemas.microsoft.com/office/drawing/2014/main" id="{537854E4-9812-918D-5B09-EA5A7B686948}"/>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2378010180"/>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1897D-72EB-1304-E793-A539F4C87D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19D8D4-0468-35A0-3941-17D05416249A}"/>
              </a:ext>
            </a:extLst>
          </p:cNvPr>
          <p:cNvSpPr>
            <a:spLocks noGrp="1"/>
          </p:cNvSpPr>
          <p:nvPr>
            <p:ph type="body" sz="quarter" idx="11"/>
          </p:nvPr>
        </p:nvSpPr>
        <p:spPr>
          <a:xfrm>
            <a:off x="337294" y="1079492"/>
            <a:ext cx="11275585" cy="5367431"/>
          </a:xfrm>
        </p:spPr>
        <p:txBody>
          <a:bodyPr/>
          <a:lstStyle/>
          <a:p>
            <a:r>
              <a:rPr lang="en-US" altLang="zh-CN" dirty="0"/>
              <a:t>8.1.1</a:t>
            </a:r>
            <a:r>
              <a:rPr lang="zh-CN" altLang="en-US" dirty="0"/>
              <a:t>　汇票</a:t>
            </a:r>
            <a:endParaRPr lang="en-US" altLang="zh-CN" dirty="0"/>
          </a:p>
          <a:p>
            <a:r>
              <a:rPr lang="en-US" altLang="zh-CN" dirty="0"/>
              <a:t>3. </a:t>
            </a:r>
            <a:r>
              <a:rPr lang="zh-CN" altLang="en-US" dirty="0"/>
              <a:t>汇票的使用</a:t>
            </a:r>
            <a:endParaRPr lang="en-US" altLang="zh-CN" dirty="0"/>
          </a:p>
          <a:p>
            <a:r>
              <a:rPr lang="zh-CN" altLang="en-US" dirty="0"/>
              <a:t>在国际贸易结算中，汇票的使用流程主要包括出票、提示、承兑和付款等核心环节。若需转让票据权利，通常须通过背书来完成；一旦汇票遭遇拒付，则需办理拒绝证书，并启动追索权的行使等法律程序。</a:t>
            </a:r>
            <a:endParaRPr lang="en-US" altLang="zh-CN" dirty="0"/>
          </a:p>
          <a:p>
            <a:r>
              <a:rPr lang="en-US" altLang="zh-CN" dirty="0"/>
              <a:t>1</a:t>
            </a:r>
            <a:r>
              <a:rPr lang="zh-CN" altLang="en-US" dirty="0"/>
              <a:t>）出票</a:t>
            </a:r>
            <a:endParaRPr lang="en-US" altLang="zh-CN" dirty="0"/>
          </a:p>
          <a:p>
            <a:r>
              <a:rPr lang="en-US" altLang="zh-CN" dirty="0"/>
              <a:t>2</a:t>
            </a:r>
            <a:r>
              <a:rPr lang="zh-CN" altLang="en-US" dirty="0"/>
              <a:t>）提示</a:t>
            </a:r>
            <a:endParaRPr lang="en-US" altLang="zh-CN" dirty="0"/>
          </a:p>
          <a:p>
            <a:r>
              <a:rPr lang="en-US" altLang="zh-CN" dirty="0"/>
              <a:t>3</a:t>
            </a:r>
            <a:r>
              <a:rPr lang="zh-CN" altLang="en-US" dirty="0"/>
              <a:t>）承兑</a:t>
            </a:r>
            <a:endParaRPr lang="en-US" altLang="zh-CN" dirty="0"/>
          </a:p>
          <a:p>
            <a:r>
              <a:rPr lang="en-US" altLang="zh-CN" dirty="0"/>
              <a:t>4</a:t>
            </a:r>
            <a:r>
              <a:rPr lang="zh-CN" altLang="en-US" dirty="0"/>
              <a:t>）付款</a:t>
            </a:r>
            <a:endParaRPr lang="en-US" altLang="zh-CN" dirty="0"/>
          </a:p>
          <a:p>
            <a:r>
              <a:rPr lang="en-US" altLang="zh-CN" dirty="0"/>
              <a:t>5</a:t>
            </a:r>
            <a:r>
              <a:rPr lang="zh-CN" altLang="en-US" dirty="0"/>
              <a:t>）背书</a:t>
            </a:r>
            <a:endParaRPr lang="en-US" altLang="zh-CN" dirty="0"/>
          </a:p>
          <a:p>
            <a:r>
              <a:rPr lang="en-US" altLang="zh-CN" dirty="0"/>
              <a:t>6</a:t>
            </a:r>
            <a:r>
              <a:rPr lang="zh-CN" altLang="en-US" dirty="0"/>
              <a:t>）拒付与追索</a:t>
            </a:r>
          </a:p>
        </p:txBody>
      </p:sp>
      <p:sp>
        <p:nvSpPr>
          <p:cNvPr id="4" name="文本占位符 3">
            <a:extLst>
              <a:ext uri="{FF2B5EF4-FFF2-40B4-BE49-F238E27FC236}">
                <a16:creationId xmlns:a16="http://schemas.microsoft.com/office/drawing/2014/main" id="{622FA071-D625-660F-9A5C-AEBEA6B9CA92}"/>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2494421746"/>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E7BE-054E-1D87-DCCE-E586D404AF4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0893637B-BB6C-CA97-7D41-DB71B8769D3D}"/>
              </a:ext>
            </a:extLst>
          </p:cNvPr>
          <p:cNvPicPr>
            <a:picLocks noGrp="1" noChangeAspect="1"/>
          </p:cNvPicPr>
          <p:nvPr>
            <p:ph type="pic" sz="quarter" idx="14"/>
          </p:nvPr>
        </p:nvPicPr>
        <p:blipFill rotWithShape="1">
          <a:blip r:embed="rId2"/>
          <a:srcRect t="-121697" b="-121697"/>
          <a:stretch>
            <a:fillRect/>
          </a:stretch>
        </p:blipFill>
        <p:spPr>
          <a:prstGeom prst="rect">
            <a:avLst/>
          </a:prstGeom>
        </p:spPr>
      </p:pic>
      <p:sp>
        <p:nvSpPr>
          <p:cNvPr id="4" name="文本占位符 3">
            <a:extLst>
              <a:ext uri="{FF2B5EF4-FFF2-40B4-BE49-F238E27FC236}">
                <a16:creationId xmlns:a16="http://schemas.microsoft.com/office/drawing/2014/main" id="{18E021BC-575A-7E10-76CD-901D01A8EAB7}"/>
              </a:ext>
            </a:extLst>
          </p:cNvPr>
          <p:cNvSpPr>
            <a:spLocks noGrp="1"/>
          </p:cNvSpPr>
          <p:nvPr>
            <p:ph type="body" sz="quarter" idx="10"/>
          </p:nvPr>
        </p:nvSpPr>
        <p:spPr/>
        <p:txBody>
          <a:bodyPr/>
          <a:lstStyle/>
          <a:p>
            <a:r>
              <a:rPr lang="en-US" altLang="zh-CN" dirty="0"/>
              <a:t>8.1 </a:t>
            </a:r>
            <a:r>
              <a:rPr lang="zh-CN" altLang="en-US" dirty="0"/>
              <a:t>支付工具</a:t>
            </a:r>
          </a:p>
        </p:txBody>
      </p:sp>
      <p:sp>
        <p:nvSpPr>
          <p:cNvPr id="5" name="文本占位符 4">
            <a:extLst>
              <a:ext uri="{FF2B5EF4-FFF2-40B4-BE49-F238E27FC236}">
                <a16:creationId xmlns:a16="http://schemas.microsoft.com/office/drawing/2014/main" id="{8AE7E282-3E2F-A620-6A3A-F6054D094A50}"/>
              </a:ext>
            </a:extLst>
          </p:cNvPr>
          <p:cNvSpPr>
            <a:spLocks noGrp="1"/>
          </p:cNvSpPr>
          <p:nvPr>
            <p:ph type="body" sz="quarter" idx="11"/>
          </p:nvPr>
        </p:nvSpPr>
        <p:spPr>
          <a:xfrm>
            <a:off x="337295" y="837118"/>
            <a:ext cx="5337642" cy="5852179"/>
          </a:xfrm>
        </p:spPr>
        <p:txBody>
          <a:bodyPr/>
          <a:lstStyle/>
          <a:p>
            <a:r>
              <a:rPr lang="en-US" altLang="zh-CN" dirty="0"/>
              <a:t>8.1.2</a:t>
            </a:r>
            <a:r>
              <a:rPr lang="zh-CN" altLang="en-US" dirty="0"/>
              <a:t>　本票</a:t>
            </a:r>
            <a:endParaRPr lang="en-US" altLang="zh-CN" dirty="0"/>
          </a:p>
          <a:p>
            <a:r>
              <a:rPr lang="en-US" altLang="zh-CN" dirty="0"/>
              <a:t>1. </a:t>
            </a:r>
            <a:r>
              <a:rPr lang="zh-CN" altLang="en-US" dirty="0"/>
              <a:t>本票的含义与主要内容</a:t>
            </a:r>
            <a:endParaRPr lang="en-US" altLang="zh-CN" dirty="0"/>
          </a:p>
          <a:p>
            <a:r>
              <a:rPr lang="zh-CN" altLang="en-US" dirty="0"/>
              <a:t>本票是出票人签发的，承诺自己在见票时无条件支付确定的金额给收款人或者持票人的票据。其本质是出票人以自身信用为基础的付款保证。根据</a:t>
            </a:r>
            <a:r>
              <a:rPr lang="en-US" altLang="zh-CN" dirty="0"/>
              <a:t>《</a:t>
            </a:r>
            <a:r>
              <a:rPr lang="zh-CN" altLang="en-US" dirty="0"/>
              <a:t>中华人民共和国票据法</a:t>
            </a:r>
            <a:r>
              <a:rPr lang="en-US" altLang="zh-CN" dirty="0"/>
              <a:t>》</a:t>
            </a:r>
            <a:r>
              <a:rPr lang="zh-CN" altLang="en-US" dirty="0"/>
              <a:t>第七十五条的规定，本票必须记载下列事项：①表明“本票”的字样；②无条件支付的承诺；③确定的金额；④收款人名称；⑤出票日期；⑥出票人签章。本票上未记载上述规定事项之一的，本票无效。一般本票样例如图 </a:t>
            </a:r>
            <a:r>
              <a:rPr lang="en-US" altLang="zh-CN" dirty="0"/>
              <a:t>8-2 </a:t>
            </a:r>
            <a:r>
              <a:rPr lang="zh-CN" altLang="en-US" dirty="0"/>
              <a:t>所示。</a:t>
            </a:r>
          </a:p>
        </p:txBody>
      </p:sp>
    </p:spTree>
    <p:extLst>
      <p:ext uri="{BB962C8B-B14F-4D97-AF65-F5344CB8AC3E}">
        <p14:creationId xmlns:p14="http://schemas.microsoft.com/office/powerpoint/2010/main" val="3086604896"/>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2A15C-EB9B-EA58-06CC-94364EA146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B1A619-CE43-316D-ED7C-4198F8CCA390}"/>
              </a:ext>
            </a:extLst>
          </p:cNvPr>
          <p:cNvSpPr>
            <a:spLocks noGrp="1"/>
          </p:cNvSpPr>
          <p:nvPr>
            <p:ph type="body" sz="quarter" idx="11"/>
          </p:nvPr>
        </p:nvSpPr>
        <p:spPr>
          <a:xfrm>
            <a:off x="337294" y="2291362"/>
            <a:ext cx="11275585" cy="2943691"/>
          </a:xfrm>
        </p:spPr>
        <p:txBody>
          <a:bodyPr/>
          <a:lstStyle/>
          <a:p>
            <a:r>
              <a:rPr lang="en-US" altLang="zh-CN" dirty="0"/>
              <a:t>8.1.2</a:t>
            </a:r>
            <a:r>
              <a:rPr lang="zh-CN" altLang="en-US" dirty="0"/>
              <a:t>　本票</a:t>
            </a:r>
            <a:endParaRPr lang="en-US" altLang="zh-CN" dirty="0"/>
          </a:p>
          <a:p>
            <a:r>
              <a:rPr lang="en-US" altLang="zh-CN" dirty="0"/>
              <a:t>2. </a:t>
            </a:r>
            <a:r>
              <a:rPr lang="zh-CN" altLang="en-US" dirty="0"/>
              <a:t>本票的种类</a:t>
            </a:r>
            <a:endParaRPr lang="en-US" altLang="zh-CN" dirty="0"/>
          </a:p>
          <a:p>
            <a:r>
              <a:rPr lang="zh-CN" altLang="en-US" dirty="0"/>
              <a:t>本票按出票人可划分为商业本票与银行本票两类。其中，由工商企业或个人签发的称为商业本票（又称一般本票），而由银行签发的则称为银行本票。按付款时间划分，商业本票又可分为即期本票与远期本票。即期本票为见票即付，远期本票承诺于未来某一约定或可确定的日期支付票款。需注意的是，银行本票均为即期票据，见票时即需履行付款义务。</a:t>
            </a:r>
          </a:p>
        </p:txBody>
      </p:sp>
      <p:sp>
        <p:nvSpPr>
          <p:cNvPr id="4" name="文本占位符 3">
            <a:extLst>
              <a:ext uri="{FF2B5EF4-FFF2-40B4-BE49-F238E27FC236}">
                <a16:creationId xmlns:a16="http://schemas.microsoft.com/office/drawing/2014/main" id="{8A8AD0F3-BFA1-25DA-EBAE-4B4A5FD1DCA8}"/>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2467244696"/>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BD0CF-7E62-E4B4-F421-A5F3BECC4A2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BAB4CB-C302-732F-93C1-7FD359FC7FB2}"/>
              </a:ext>
            </a:extLst>
          </p:cNvPr>
          <p:cNvSpPr>
            <a:spLocks noGrp="1"/>
          </p:cNvSpPr>
          <p:nvPr>
            <p:ph type="body" sz="quarter" idx="11"/>
          </p:nvPr>
        </p:nvSpPr>
        <p:spPr>
          <a:xfrm>
            <a:off x="337294" y="2533736"/>
            <a:ext cx="11275585" cy="2458943"/>
          </a:xfrm>
        </p:spPr>
        <p:txBody>
          <a:bodyPr/>
          <a:lstStyle/>
          <a:p>
            <a:r>
              <a:rPr lang="en-US" altLang="zh-CN" dirty="0"/>
              <a:t>8.1.2</a:t>
            </a:r>
            <a:r>
              <a:rPr lang="zh-CN" altLang="en-US" dirty="0"/>
              <a:t>　本票</a:t>
            </a:r>
            <a:endParaRPr lang="en-US" altLang="zh-CN" dirty="0"/>
          </a:p>
          <a:p>
            <a:r>
              <a:rPr lang="en-US" altLang="zh-CN" dirty="0"/>
              <a:t>3. </a:t>
            </a:r>
            <a:r>
              <a:rPr lang="zh-CN" altLang="en-US" dirty="0"/>
              <a:t>本票的特征</a:t>
            </a:r>
            <a:endParaRPr lang="en-US" altLang="zh-CN" dirty="0"/>
          </a:p>
          <a:p>
            <a:r>
              <a:rPr lang="zh-CN" altLang="en-US" dirty="0"/>
              <a:t>（</a:t>
            </a:r>
            <a:r>
              <a:rPr lang="en-US" altLang="zh-CN" dirty="0"/>
              <a:t>1</a:t>
            </a:r>
            <a:r>
              <a:rPr lang="zh-CN" altLang="en-US" dirty="0"/>
              <a:t>）自付性。</a:t>
            </a:r>
            <a:endParaRPr lang="en-US" altLang="zh-CN" dirty="0"/>
          </a:p>
          <a:p>
            <a:r>
              <a:rPr lang="zh-CN" altLang="en-US" dirty="0"/>
              <a:t>（</a:t>
            </a:r>
            <a:r>
              <a:rPr lang="en-US" altLang="zh-CN" dirty="0"/>
              <a:t>2</a:t>
            </a:r>
            <a:r>
              <a:rPr lang="zh-CN" altLang="en-US" dirty="0"/>
              <a:t>）当事人简化。</a:t>
            </a:r>
            <a:endParaRPr lang="en-US" altLang="zh-CN" dirty="0"/>
          </a:p>
          <a:p>
            <a:r>
              <a:rPr lang="zh-CN" altLang="en-US" dirty="0"/>
              <a:t>（</a:t>
            </a:r>
            <a:r>
              <a:rPr lang="en-US" altLang="zh-CN" dirty="0"/>
              <a:t>3</a:t>
            </a:r>
            <a:r>
              <a:rPr lang="zh-CN" altLang="en-US" dirty="0"/>
              <a:t>）无须承兑。</a:t>
            </a:r>
          </a:p>
        </p:txBody>
      </p:sp>
      <p:sp>
        <p:nvSpPr>
          <p:cNvPr id="4" name="文本占位符 3">
            <a:extLst>
              <a:ext uri="{FF2B5EF4-FFF2-40B4-BE49-F238E27FC236}">
                <a16:creationId xmlns:a16="http://schemas.microsoft.com/office/drawing/2014/main" id="{34197314-A358-1CED-FCFB-E10633C5A1C3}"/>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3678065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BA809-EF65-9F00-4263-535597E1759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00127B2-4215-BB70-00DB-8AC7ECCF1BFC}"/>
              </a:ext>
            </a:extLst>
          </p:cNvPr>
          <p:cNvSpPr>
            <a:spLocks noGrp="1"/>
          </p:cNvSpPr>
          <p:nvPr>
            <p:ph type="body" sz="quarter" idx="11"/>
          </p:nvPr>
        </p:nvSpPr>
        <p:spPr>
          <a:xfrm>
            <a:off x="337294" y="953888"/>
            <a:ext cx="11275585" cy="5618654"/>
          </a:xfrm>
        </p:spPr>
        <p:txBody>
          <a:bodyPr/>
          <a:lstStyle/>
          <a:p>
            <a:r>
              <a:rPr lang="en-US" altLang="zh-CN" dirty="0"/>
              <a:t>1.2.2</a:t>
            </a:r>
            <a:r>
              <a:rPr lang="zh-CN" altLang="en-US" dirty="0"/>
              <a:t>　与贸易术语有关的国际贸易惯例</a:t>
            </a:r>
            <a:endParaRPr lang="en-US" altLang="zh-CN" dirty="0"/>
          </a:p>
          <a:p>
            <a:r>
              <a:rPr lang="en-US" altLang="zh-CN" dirty="0"/>
              <a:t>3.《</a:t>
            </a:r>
            <a:r>
              <a:rPr lang="zh-CN" altLang="en-US" dirty="0"/>
              <a:t>国际贸易术语解释通则</a:t>
            </a:r>
            <a:r>
              <a:rPr lang="en-US" altLang="zh-CN" dirty="0"/>
              <a:t>》</a:t>
            </a:r>
          </a:p>
          <a:p>
            <a:r>
              <a:rPr lang="en-US" altLang="zh-CN" dirty="0"/>
              <a:t>《</a:t>
            </a:r>
            <a:r>
              <a:rPr lang="zh-CN" altLang="en-US" dirty="0"/>
              <a:t>国际贸易术语解释通则</a:t>
            </a:r>
            <a:r>
              <a:rPr lang="en-US" altLang="zh-CN" dirty="0"/>
              <a:t>》</a:t>
            </a:r>
            <a:r>
              <a:rPr lang="zh-CN" altLang="en-US" dirty="0"/>
              <a:t>（</a:t>
            </a:r>
            <a:r>
              <a:rPr lang="en-US" altLang="zh-CN" dirty="0"/>
              <a:t>International Rules for the Interpretation of Trade Terms</a:t>
            </a:r>
            <a:r>
              <a:rPr lang="zh-CN" altLang="en-US" dirty="0"/>
              <a:t>， </a:t>
            </a:r>
            <a:r>
              <a:rPr lang="en-US" altLang="zh-CN" dirty="0"/>
              <a:t>Incoterms</a:t>
            </a:r>
            <a:r>
              <a:rPr lang="zh-CN" altLang="en-US" dirty="0"/>
              <a:t>）是国际商会制定的国际贸易规则体系。该规则体系的制定始于 </a:t>
            </a:r>
            <a:r>
              <a:rPr lang="en-US" altLang="zh-CN" dirty="0"/>
              <a:t>20 </a:t>
            </a:r>
            <a:r>
              <a:rPr lang="zh-CN" altLang="en-US" dirty="0"/>
              <a:t>世纪初期，当时国际商会为统一各国对贸易术语的不同理解，于 </a:t>
            </a:r>
            <a:r>
              <a:rPr lang="en-US" altLang="zh-CN" dirty="0"/>
              <a:t>1921 </a:t>
            </a:r>
            <a:r>
              <a:rPr lang="zh-CN" altLang="en-US" dirty="0"/>
              <a:t>年专门成立了贸易术语委员会。经过系统收集和整理工作，国际商会在 </a:t>
            </a:r>
            <a:r>
              <a:rPr lang="en-US" altLang="zh-CN" dirty="0"/>
              <a:t>1923 </a:t>
            </a:r>
            <a:r>
              <a:rPr lang="zh-CN" altLang="en-US" dirty="0"/>
              <a:t>年发布了首个版本，收录了六种贸易术语在多个国家的解释情况。</a:t>
            </a:r>
            <a:r>
              <a:rPr lang="en-US" altLang="zh-CN" dirty="0"/>
              <a:t>1929 </a:t>
            </a:r>
            <a:r>
              <a:rPr lang="zh-CN" altLang="en-US" dirty="0"/>
              <a:t>年发布的第二版进一步扩充至 </a:t>
            </a:r>
            <a:r>
              <a:rPr lang="en-US" altLang="zh-CN" dirty="0"/>
              <a:t>35 </a:t>
            </a:r>
            <a:r>
              <a:rPr lang="zh-CN" altLang="en-US" dirty="0"/>
              <a:t>个国家的术语解释。</a:t>
            </a:r>
            <a:r>
              <a:rPr lang="en-US" altLang="zh-CN" dirty="0"/>
              <a:t>1936</a:t>
            </a:r>
            <a:r>
              <a:rPr lang="zh-CN" altLang="en-US" dirty="0"/>
              <a:t>年，国际商会正式推出</a:t>
            </a:r>
            <a:r>
              <a:rPr lang="en-US" altLang="zh-CN" dirty="0"/>
              <a:t>《</a:t>
            </a:r>
            <a:r>
              <a:rPr lang="zh-CN" altLang="en-US" dirty="0"/>
              <a:t>国际贸易术语解释通则</a:t>
            </a:r>
            <a:r>
              <a:rPr lang="en-US" altLang="zh-CN" dirty="0"/>
              <a:t>》</a:t>
            </a:r>
            <a:r>
              <a:rPr lang="zh-CN" altLang="en-US" dirty="0"/>
              <a:t>（</a:t>
            </a:r>
            <a:r>
              <a:rPr lang="en-US" altLang="zh-CN" dirty="0"/>
              <a:t>Incoterms 1936</a:t>
            </a:r>
            <a:r>
              <a:rPr lang="zh-CN" altLang="en-US" dirty="0"/>
              <a:t>），该标准随后获得国际广泛认可。为适应国际贸易发展需要，国际商会对该通则进行了多次修订，分别在 </a:t>
            </a:r>
            <a:r>
              <a:rPr lang="en-US" altLang="zh-CN" dirty="0"/>
              <a:t>1953</a:t>
            </a:r>
            <a:r>
              <a:rPr lang="zh-CN" altLang="en-US" dirty="0"/>
              <a:t>年、</a:t>
            </a:r>
            <a:r>
              <a:rPr lang="en-US" altLang="zh-CN" dirty="0"/>
              <a:t>1967 </a:t>
            </a:r>
            <a:r>
              <a:rPr lang="zh-CN" altLang="en-US" dirty="0"/>
              <a:t>年、</a:t>
            </a:r>
            <a:r>
              <a:rPr lang="en-US" altLang="zh-CN" dirty="0"/>
              <a:t>1976 </a:t>
            </a:r>
            <a:r>
              <a:rPr lang="zh-CN" altLang="en-US" dirty="0"/>
              <a:t>年、</a:t>
            </a:r>
            <a:r>
              <a:rPr lang="en-US" altLang="zh-CN" dirty="0"/>
              <a:t>1980 </a:t>
            </a:r>
            <a:r>
              <a:rPr lang="zh-CN" altLang="en-US" dirty="0"/>
              <a:t>年、</a:t>
            </a:r>
            <a:r>
              <a:rPr lang="en-US" altLang="zh-CN" dirty="0"/>
              <a:t>1990 </a:t>
            </a:r>
            <a:r>
              <a:rPr lang="zh-CN" altLang="en-US" dirty="0"/>
              <a:t>年、</a:t>
            </a:r>
            <a:r>
              <a:rPr lang="en-US" altLang="zh-CN" dirty="0"/>
              <a:t>2000 </a:t>
            </a:r>
            <a:r>
              <a:rPr lang="zh-CN" altLang="en-US" dirty="0"/>
              <a:t>年、</a:t>
            </a:r>
            <a:r>
              <a:rPr lang="en-US" altLang="zh-CN" dirty="0"/>
              <a:t>2010 </a:t>
            </a:r>
            <a:r>
              <a:rPr lang="zh-CN" altLang="en-US" dirty="0"/>
              <a:t>年和 </a:t>
            </a:r>
            <a:r>
              <a:rPr lang="en-US" altLang="zh-CN" dirty="0"/>
              <a:t>2020 </a:t>
            </a:r>
            <a:r>
              <a:rPr lang="zh-CN" altLang="en-US" dirty="0"/>
              <a:t>年进行了修订，使其成为全球最具影响力的国际贸易术语标准。</a:t>
            </a:r>
            <a:endParaRPr lang="en-US" altLang="zh-CN" dirty="0"/>
          </a:p>
        </p:txBody>
      </p:sp>
      <p:sp>
        <p:nvSpPr>
          <p:cNvPr id="6" name="文本占位符 5">
            <a:extLst>
              <a:ext uri="{FF2B5EF4-FFF2-40B4-BE49-F238E27FC236}">
                <a16:creationId xmlns:a16="http://schemas.microsoft.com/office/drawing/2014/main" id="{E6E3029D-835D-63C0-6C08-9516D62418A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72606903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3D0E4-7114-E148-D318-47535710BF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556E4C3-4C32-CB5C-75BF-AD43A0D33CBB}"/>
              </a:ext>
            </a:extLst>
          </p:cNvPr>
          <p:cNvSpPr>
            <a:spLocks noGrp="1"/>
          </p:cNvSpPr>
          <p:nvPr>
            <p:ph type="body" sz="quarter" idx="11"/>
          </p:nvPr>
        </p:nvSpPr>
        <p:spPr>
          <a:xfrm>
            <a:off x="337294" y="2291362"/>
            <a:ext cx="11275585" cy="2943691"/>
          </a:xfrm>
        </p:spPr>
        <p:txBody>
          <a:bodyPr/>
          <a:lstStyle/>
          <a:p>
            <a:r>
              <a:rPr lang="en-US" altLang="zh-CN" dirty="0"/>
              <a:t>8.1.2</a:t>
            </a:r>
            <a:r>
              <a:rPr lang="zh-CN" altLang="en-US" dirty="0"/>
              <a:t>　本票</a:t>
            </a:r>
            <a:endParaRPr lang="en-US" altLang="zh-CN" dirty="0"/>
          </a:p>
          <a:p>
            <a:r>
              <a:rPr lang="en-US" altLang="zh-CN" dirty="0"/>
              <a:t>4. </a:t>
            </a:r>
            <a:r>
              <a:rPr lang="zh-CN" altLang="en-US" dirty="0"/>
              <a:t>本票与汇票的区别</a:t>
            </a:r>
            <a:endParaRPr lang="en-US" altLang="zh-CN" dirty="0"/>
          </a:p>
          <a:p>
            <a:r>
              <a:rPr lang="zh-CN" altLang="en-US" dirty="0"/>
              <a:t>作为支付工具，本票与汇票都属于票据的范畴，但两者又有所不同，其主要区别如下。</a:t>
            </a:r>
          </a:p>
          <a:p>
            <a:r>
              <a:rPr lang="zh-CN" altLang="en-US" dirty="0"/>
              <a:t>（</a:t>
            </a:r>
            <a:r>
              <a:rPr lang="en-US" altLang="zh-CN" dirty="0"/>
              <a:t>1</a:t>
            </a:r>
            <a:r>
              <a:rPr lang="zh-CN" altLang="en-US" dirty="0"/>
              <a:t>）基本当事人数量。</a:t>
            </a:r>
            <a:endParaRPr lang="en-US" altLang="zh-CN" dirty="0"/>
          </a:p>
          <a:p>
            <a:r>
              <a:rPr lang="zh-CN" altLang="en-US" dirty="0"/>
              <a:t>（</a:t>
            </a:r>
            <a:r>
              <a:rPr lang="en-US" altLang="zh-CN" dirty="0"/>
              <a:t>2</a:t>
            </a:r>
            <a:r>
              <a:rPr lang="zh-CN" altLang="en-US" dirty="0"/>
              <a:t>）付款责任与承兑要求。</a:t>
            </a:r>
            <a:endParaRPr lang="en-US" altLang="zh-CN" dirty="0"/>
          </a:p>
          <a:p>
            <a:r>
              <a:rPr lang="zh-CN" altLang="en-US" dirty="0"/>
              <a:t>（</a:t>
            </a:r>
            <a:r>
              <a:rPr lang="en-US" altLang="zh-CN" dirty="0"/>
              <a:t>3</a:t>
            </a:r>
            <a:r>
              <a:rPr lang="zh-CN" altLang="en-US" dirty="0"/>
              <a:t>）债务责任顺位。</a:t>
            </a:r>
          </a:p>
        </p:txBody>
      </p:sp>
      <p:sp>
        <p:nvSpPr>
          <p:cNvPr id="4" name="文本占位符 3">
            <a:extLst>
              <a:ext uri="{FF2B5EF4-FFF2-40B4-BE49-F238E27FC236}">
                <a16:creationId xmlns:a16="http://schemas.microsoft.com/office/drawing/2014/main" id="{DE295577-E7FD-2EB3-93E6-B3858FA2BBD5}"/>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1788249072"/>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B7EB5-DCD1-7AFB-5E33-25115120EF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3800CF0-C7A2-DDA8-559B-EA9D1F41CD28}"/>
              </a:ext>
            </a:extLst>
          </p:cNvPr>
          <p:cNvSpPr>
            <a:spLocks noGrp="1"/>
          </p:cNvSpPr>
          <p:nvPr>
            <p:ph type="body" sz="quarter" idx="11"/>
          </p:nvPr>
        </p:nvSpPr>
        <p:spPr>
          <a:xfrm>
            <a:off x="337294" y="1806614"/>
            <a:ext cx="11275585" cy="3913187"/>
          </a:xfrm>
        </p:spPr>
        <p:txBody>
          <a:bodyPr/>
          <a:lstStyle/>
          <a:p>
            <a:r>
              <a:rPr lang="en-US" altLang="zh-CN" dirty="0"/>
              <a:t>8.1.3</a:t>
            </a:r>
            <a:r>
              <a:rPr lang="zh-CN" altLang="en-US" dirty="0"/>
              <a:t>　支票</a:t>
            </a:r>
            <a:endParaRPr lang="en-US" altLang="zh-CN" dirty="0"/>
          </a:p>
          <a:p>
            <a:r>
              <a:rPr lang="en-US" altLang="zh-CN" dirty="0"/>
              <a:t>1. </a:t>
            </a:r>
            <a:r>
              <a:rPr lang="zh-CN" altLang="en-US" dirty="0"/>
              <a:t>支票的含义与主要内容</a:t>
            </a:r>
            <a:endParaRPr lang="en-US" altLang="zh-CN" dirty="0"/>
          </a:p>
          <a:p>
            <a:r>
              <a:rPr lang="zh-CN" altLang="en-US" dirty="0"/>
              <a:t>支票是出票人签发的，委托办理支票存款业务的银行或者其他金融机构在见票时无条件支付确定的金额给收款人或者持票人的票据。出票人签发支票后需承担票据和法律的双重责任。票据责任是担保支票能够得到付款，确保收款人权益；法律责任是出票时需在付款银行存有不低于票面金额的存款。若存款不足导致支票遭银行拒付（即“空头支票”），出票人需承担相应法律后果，可能面临罚款、赔偿甚至刑事责任。这两项责任既保障了票据流通的安全性，又通过法律约束强化了出票人的信用责任，维护了金融交易秩序。</a:t>
            </a:r>
          </a:p>
        </p:txBody>
      </p:sp>
      <p:sp>
        <p:nvSpPr>
          <p:cNvPr id="4" name="文本占位符 3">
            <a:extLst>
              <a:ext uri="{FF2B5EF4-FFF2-40B4-BE49-F238E27FC236}">
                <a16:creationId xmlns:a16="http://schemas.microsoft.com/office/drawing/2014/main" id="{15D14434-6966-D47D-64D1-F21A7CC484A2}"/>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963646383"/>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9084C-D404-67B1-C7C1-9BC5AFE13B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12149D-C56A-EC45-F2C8-4E7D00947E83}"/>
              </a:ext>
            </a:extLst>
          </p:cNvPr>
          <p:cNvSpPr>
            <a:spLocks noGrp="1"/>
          </p:cNvSpPr>
          <p:nvPr>
            <p:ph type="body" sz="quarter" idx="11"/>
          </p:nvPr>
        </p:nvSpPr>
        <p:spPr>
          <a:xfrm>
            <a:off x="337294" y="1564240"/>
            <a:ext cx="11275585" cy="4397935"/>
          </a:xfrm>
        </p:spPr>
        <p:txBody>
          <a:bodyPr/>
          <a:lstStyle/>
          <a:p>
            <a:r>
              <a:rPr lang="en-US" altLang="zh-CN" dirty="0"/>
              <a:t>8.1.3</a:t>
            </a:r>
            <a:r>
              <a:rPr lang="zh-CN" altLang="en-US" dirty="0"/>
              <a:t>　支票</a:t>
            </a:r>
            <a:endParaRPr lang="en-US" altLang="zh-CN" dirty="0"/>
          </a:p>
          <a:p>
            <a:r>
              <a:rPr lang="en-US" altLang="zh-CN" dirty="0"/>
              <a:t>2. </a:t>
            </a:r>
            <a:r>
              <a:rPr lang="zh-CN" altLang="en-US" dirty="0"/>
              <a:t>支票的种类</a:t>
            </a:r>
            <a:endParaRPr lang="en-US" altLang="zh-CN" dirty="0"/>
          </a:p>
          <a:p>
            <a:r>
              <a:rPr lang="zh-CN" altLang="en-US" dirty="0"/>
              <a:t>支票可以支取现金，也可以转账，用于转账时，应当在支票正面注明。支票中专门用于支取现金的，可以另行制作现金支票，现金支票只能用于支取现金。支票中专门用于转账的，可以另行制作转账支票，转账支票只能用于转账，不得支取现金。在国际通行规则中，部分国家允许持票人或收款人自主选择现金支取或转账，但若支票票面划有两条平行线（即“划线”），则强制要求通过银行转账，不得直接提取现金，由此可分为“划线支票”与“未划线支票”。划线支票通过限定资金流向，有效降低了票据丢失或滥用的风险，尤其适用于大额交易场景，体现了不同法律体系下票据管理灵活性与安全性的平衡。</a:t>
            </a:r>
          </a:p>
        </p:txBody>
      </p:sp>
      <p:sp>
        <p:nvSpPr>
          <p:cNvPr id="4" name="文本占位符 3">
            <a:extLst>
              <a:ext uri="{FF2B5EF4-FFF2-40B4-BE49-F238E27FC236}">
                <a16:creationId xmlns:a16="http://schemas.microsoft.com/office/drawing/2014/main" id="{D5EC564B-492A-C8EC-6ADD-E189D2F90F03}"/>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2292168990"/>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7C069-6412-B1A1-0AE4-3C4F8E0A71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787D50-07F7-9CBF-E992-EF2B1DC1249F}"/>
              </a:ext>
            </a:extLst>
          </p:cNvPr>
          <p:cNvSpPr>
            <a:spLocks noGrp="1"/>
          </p:cNvSpPr>
          <p:nvPr>
            <p:ph type="body" sz="quarter" idx="11"/>
          </p:nvPr>
        </p:nvSpPr>
        <p:spPr>
          <a:xfrm>
            <a:off x="337294" y="1564240"/>
            <a:ext cx="11275585" cy="4397935"/>
          </a:xfrm>
        </p:spPr>
        <p:txBody>
          <a:bodyPr/>
          <a:lstStyle/>
          <a:p>
            <a:r>
              <a:rPr lang="en-US" altLang="zh-CN" dirty="0"/>
              <a:t>8.1.3</a:t>
            </a:r>
            <a:r>
              <a:rPr lang="zh-CN" altLang="en-US" dirty="0"/>
              <a:t>　支票</a:t>
            </a:r>
            <a:endParaRPr lang="en-US" altLang="zh-CN" dirty="0"/>
          </a:p>
          <a:p>
            <a:r>
              <a:rPr lang="en-US" altLang="zh-CN" dirty="0"/>
              <a:t>3. </a:t>
            </a:r>
            <a:r>
              <a:rPr lang="zh-CN" altLang="en-US" dirty="0"/>
              <a:t>使用支票的注意事项</a:t>
            </a:r>
            <a:endParaRPr lang="en-US" altLang="zh-CN" dirty="0"/>
          </a:p>
          <a:p>
            <a:r>
              <a:rPr lang="zh-CN" altLang="en-US" dirty="0"/>
              <a:t>（</a:t>
            </a:r>
            <a:r>
              <a:rPr lang="en-US" altLang="zh-CN" dirty="0"/>
              <a:t>1</a:t>
            </a:r>
            <a:r>
              <a:rPr lang="zh-CN" altLang="en-US" dirty="0"/>
              <a:t>）支票的出票人所签发的支票金额不得超过其付款时在付款人处实有的存款金额。出票人签发的支票金额超过其付款时在付款人处实有的存款金额的，为空头支票。禁止签发空头支票。</a:t>
            </a:r>
            <a:endParaRPr lang="en-US" altLang="zh-CN" dirty="0"/>
          </a:p>
          <a:p>
            <a:r>
              <a:rPr lang="zh-CN" altLang="en-US" dirty="0"/>
              <a:t>（</a:t>
            </a:r>
            <a:r>
              <a:rPr lang="en-US" altLang="zh-CN" dirty="0"/>
              <a:t>2</a:t>
            </a:r>
            <a:r>
              <a:rPr lang="zh-CN" altLang="en-US" dirty="0"/>
              <a:t>）支票的出票人不得签发与其预留本名的签名式样或者印鉴不符的支票。</a:t>
            </a:r>
          </a:p>
          <a:p>
            <a:r>
              <a:rPr lang="zh-CN" altLang="en-US" dirty="0"/>
              <a:t>（</a:t>
            </a:r>
            <a:r>
              <a:rPr lang="en-US" altLang="zh-CN" dirty="0"/>
              <a:t>3</a:t>
            </a:r>
            <a:r>
              <a:rPr lang="zh-CN" altLang="en-US" dirty="0"/>
              <a:t>）出票人必须按照签发的支票金额承担保证向该持票人付款的责任。出票人在付款人处的存款足以支付支票金额时，付款人应当在当日足额付款。</a:t>
            </a:r>
          </a:p>
          <a:p>
            <a:r>
              <a:rPr lang="zh-CN" altLang="en-US" dirty="0"/>
              <a:t>（</a:t>
            </a:r>
            <a:r>
              <a:rPr lang="en-US" altLang="zh-CN" dirty="0"/>
              <a:t>4</a:t>
            </a:r>
            <a:r>
              <a:rPr lang="zh-CN" altLang="en-US" dirty="0"/>
              <a:t>）支票限于见票即付，不得另行记载付款日期。另行记载付款日期的，该记载无效。</a:t>
            </a:r>
          </a:p>
        </p:txBody>
      </p:sp>
      <p:sp>
        <p:nvSpPr>
          <p:cNvPr id="4" name="文本占位符 3">
            <a:extLst>
              <a:ext uri="{FF2B5EF4-FFF2-40B4-BE49-F238E27FC236}">
                <a16:creationId xmlns:a16="http://schemas.microsoft.com/office/drawing/2014/main" id="{F192F4AC-9855-7022-CC3D-48D8D13D8C20}"/>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3925403545"/>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9B1D2-8932-CAF2-2B22-BC95DB01E62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7657D8-EA6E-52EC-0C9B-E391BA02D7C5}"/>
              </a:ext>
            </a:extLst>
          </p:cNvPr>
          <p:cNvSpPr>
            <a:spLocks noGrp="1"/>
          </p:cNvSpPr>
          <p:nvPr>
            <p:ph type="body" sz="quarter" idx="11"/>
          </p:nvPr>
        </p:nvSpPr>
        <p:spPr>
          <a:xfrm>
            <a:off x="337294" y="2048988"/>
            <a:ext cx="11275585" cy="3428439"/>
          </a:xfrm>
        </p:spPr>
        <p:txBody>
          <a:bodyPr/>
          <a:lstStyle/>
          <a:p>
            <a:r>
              <a:rPr lang="en-US" altLang="zh-CN" dirty="0"/>
              <a:t>8.1.3</a:t>
            </a:r>
            <a:r>
              <a:rPr lang="zh-CN" altLang="en-US" dirty="0"/>
              <a:t>　支票</a:t>
            </a:r>
            <a:endParaRPr lang="en-US" altLang="zh-CN" dirty="0"/>
          </a:p>
          <a:p>
            <a:r>
              <a:rPr lang="en-US" altLang="zh-CN" dirty="0"/>
              <a:t>3. </a:t>
            </a:r>
            <a:r>
              <a:rPr lang="zh-CN" altLang="en-US" dirty="0"/>
              <a:t>使用支票的注意事项</a:t>
            </a:r>
            <a:endParaRPr lang="en-US" altLang="zh-CN" dirty="0"/>
          </a:p>
          <a:p>
            <a:r>
              <a:rPr lang="zh-CN" altLang="en-US" dirty="0"/>
              <a:t>（</a:t>
            </a:r>
            <a:r>
              <a:rPr lang="en-US" altLang="zh-CN" dirty="0"/>
              <a:t>5</a:t>
            </a:r>
            <a:r>
              <a:rPr lang="zh-CN" altLang="en-US" dirty="0"/>
              <a:t>）支票的持票人应当自出票日起十日内提示付款；异地使用的支票，其提示付款的期限由中国人民银行另行规定。超过提示付款期限的，付款人可以不予付款；付款人不予付款的，出票人仍应当对持票人承担票据责任。</a:t>
            </a:r>
          </a:p>
          <a:p>
            <a:r>
              <a:rPr lang="zh-CN" altLang="en-US" dirty="0"/>
              <a:t>（</a:t>
            </a:r>
            <a:r>
              <a:rPr lang="en-US" altLang="zh-CN" dirty="0"/>
              <a:t>6</a:t>
            </a:r>
            <a:r>
              <a:rPr lang="zh-CN" altLang="en-US" dirty="0"/>
              <a:t>）付款人依法支付支票金额的，对出票人不再承担受委托付款的责任，对持票人不再承担付款的责任。但是，付款人以恶意或者有重大过失付款的除外。</a:t>
            </a:r>
          </a:p>
        </p:txBody>
      </p:sp>
      <p:sp>
        <p:nvSpPr>
          <p:cNvPr id="4" name="文本占位符 3">
            <a:extLst>
              <a:ext uri="{FF2B5EF4-FFF2-40B4-BE49-F238E27FC236}">
                <a16:creationId xmlns:a16="http://schemas.microsoft.com/office/drawing/2014/main" id="{DAC3F9A9-30A7-1016-8805-D0E5E287A9D5}"/>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1400784327"/>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FF714-DDC6-9C14-2E86-A4DA7FCF930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8504D8-690E-C732-8885-9A91C1701CB2}"/>
              </a:ext>
            </a:extLst>
          </p:cNvPr>
          <p:cNvSpPr>
            <a:spLocks noGrp="1"/>
          </p:cNvSpPr>
          <p:nvPr>
            <p:ph type="body" sz="quarter" idx="11"/>
          </p:nvPr>
        </p:nvSpPr>
        <p:spPr>
          <a:xfrm>
            <a:off x="337294" y="2048988"/>
            <a:ext cx="11275585" cy="3428439"/>
          </a:xfrm>
        </p:spPr>
        <p:txBody>
          <a:bodyPr/>
          <a:lstStyle/>
          <a:p>
            <a:r>
              <a:rPr lang="en-US" altLang="zh-CN" dirty="0"/>
              <a:t>8.1.3</a:t>
            </a:r>
            <a:r>
              <a:rPr lang="zh-CN" altLang="en-US" dirty="0"/>
              <a:t>　支票</a:t>
            </a:r>
            <a:endParaRPr lang="en-US" altLang="zh-CN" dirty="0"/>
          </a:p>
          <a:p>
            <a:r>
              <a:rPr lang="en-US" altLang="zh-CN" dirty="0"/>
              <a:t>4. </a:t>
            </a:r>
            <a:r>
              <a:rPr lang="zh-CN" altLang="en-US" dirty="0"/>
              <a:t>支票与汇票、本票的区别</a:t>
            </a:r>
            <a:endParaRPr lang="en-US" altLang="zh-CN" dirty="0"/>
          </a:p>
          <a:p>
            <a:r>
              <a:rPr lang="zh-CN" altLang="en-US" dirty="0"/>
              <a:t>（</a:t>
            </a:r>
            <a:r>
              <a:rPr lang="en-US" altLang="zh-CN" dirty="0"/>
              <a:t>1</a:t>
            </a:r>
            <a:r>
              <a:rPr lang="zh-CN" altLang="en-US" dirty="0"/>
              <a:t>）当事人不同</a:t>
            </a:r>
            <a:endParaRPr lang="en-US" altLang="zh-CN" dirty="0"/>
          </a:p>
          <a:p>
            <a:r>
              <a:rPr lang="zh-CN" altLang="en-US" dirty="0"/>
              <a:t>（</a:t>
            </a:r>
            <a:r>
              <a:rPr lang="en-US" altLang="zh-CN" dirty="0"/>
              <a:t>2</a:t>
            </a:r>
            <a:r>
              <a:rPr lang="zh-CN" altLang="en-US" dirty="0"/>
              <a:t>）性质不同</a:t>
            </a:r>
            <a:endParaRPr lang="en-US" altLang="zh-CN" dirty="0"/>
          </a:p>
          <a:p>
            <a:r>
              <a:rPr lang="zh-CN" altLang="en-US" dirty="0"/>
              <a:t>（</a:t>
            </a:r>
            <a:r>
              <a:rPr lang="en-US" altLang="zh-CN" dirty="0"/>
              <a:t>3</a:t>
            </a:r>
            <a:r>
              <a:rPr lang="zh-CN" altLang="en-US" dirty="0"/>
              <a:t>）到期日不同</a:t>
            </a:r>
            <a:endParaRPr lang="en-US" altLang="zh-CN" dirty="0"/>
          </a:p>
          <a:p>
            <a:r>
              <a:rPr lang="zh-CN" altLang="en-US" dirty="0"/>
              <a:t>（</a:t>
            </a:r>
            <a:r>
              <a:rPr lang="en-US" altLang="zh-CN" dirty="0"/>
              <a:t>4</a:t>
            </a:r>
            <a:r>
              <a:rPr lang="zh-CN" altLang="en-US" dirty="0"/>
              <a:t>）是否需要承兑</a:t>
            </a:r>
            <a:endParaRPr lang="en-US" altLang="zh-CN" dirty="0"/>
          </a:p>
          <a:p>
            <a:r>
              <a:rPr lang="zh-CN" altLang="en-US" dirty="0"/>
              <a:t>（</a:t>
            </a:r>
            <a:r>
              <a:rPr lang="en-US" altLang="zh-CN" dirty="0"/>
              <a:t>5</a:t>
            </a:r>
            <a:r>
              <a:rPr lang="zh-CN" altLang="en-US" dirty="0"/>
              <a:t>）出票人与付款人的关系不同</a:t>
            </a:r>
          </a:p>
        </p:txBody>
      </p:sp>
      <p:sp>
        <p:nvSpPr>
          <p:cNvPr id="4" name="文本占位符 3">
            <a:extLst>
              <a:ext uri="{FF2B5EF4-FFF2-40B4-BE49-F238E27FC236}">
                <a16:creationId xmlns:a16="http://schemas.microsoft.com/office/drawing/2014/main" id="{6E9075B5-329C-F69D-D686-EEDF39BF642E}"/>
              </a:ext>
            </a:extLst>
          </p:cNvPr>
          <p:cNvSpPr>
            <a:spLocks noGrp="1"/>
          </p:cNvSpPr>
          <p:nvPr>
            <p:ph type="body" sz="quarter" idx="10"/>
          </p:nvPr>
        </p:nvSpPr>
        <p:spPr/>
        <p:txBody>
          <a:bodyPr/>
          <a:lstStyle/>
          <a:p>
            <a:r>
              <a:rPr lang="en-US" altLang="zh-CN" dirty="0"/>
              <a:t>8.1 </a:t>
            </a:r>
            <a:r>
              <a:rPr lang="zh-CN" altLang="en-US" dirty="0"/>
              <a:t>支付工具</a:t>
            </a:r>
          </a:p>
        </p:txBody>
      </p:sp>
    </p:spTree>
    <p:extLst>
      <p:ext uri="{BB962C8B-B14F-4D97-AF65-F5344CB8AC3E}">
        <p14:creationId xmlns:p14="http://schemas.microsoft.com/office/powerpoint/2010/main" val="1350222137"/>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2517D-BD64-7149-4752-9B8DCBE710E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00B67E-9690-6387-9AEB-F3CFA17C0EAE}"/>
              </a:ext>
            </a:extLst>
          </p:cNvPr>
          <p:cNvSpPr>
            <a:spLocks noGrp="1"/>
          </p:cNvSpPr>
          <p:nvPr>
            <p:ph type="body" sz="quarter" idx="11"/>
          </p:nvPr>
        </p:nvSpPr>
        <p:spPr>
          <a:xfrm>
            <a:off x="337294" y="1806614"/>
            <a:ext cx="11275585" cy="3913187"/>
          </a:xfrm>
        </p:spPr>
        <p:txBody>
          <a:bodyPr/>
          <a:lstStyle/>
          <a:p>
            <a:r>
              <a:rPr lang="en-US" altLang="zh-CN" dirty="0"/>
              <a:t>8.2.1</a:t>
            </a:r>
            <a:r>
              <a:rPr lang="zh-CN" altLang="en-US" dirty="0"/>
              <a:t>　汇付</a:t>
            </a:r>
            <a:endParaRPr lang="en-US" altLang="zh-CN" dirty="0"/>
          </a:p>
          <a:p>
            <a:r>
              <a:rPr lang="en-US" altLang="zh-CN" dirty="0"/>
              <a:t>1. </a:t>
            </a:r>
            <a:r>
              <a:rPr lang="zh-CN" altLang="en-US" dirty="0"/>
              <a:t>汇付的含义</a:t>
            </a:r>
            <a:endParaRPr lang="en-US" altLang="zh-CN" dirty="0"/>
          </a:p>
          <a:p>
            <a:r>
              <a:rPr lang="zh-CN" altLang="en-US" dirty="0"/>
              <a:t>汇付又称汇款，是指付款人主动通过银行或其他金融机构将款项汇交收款人的支付方式。在国际贸易中，若采用汇付结算货款，通常由买方依据合同约定的条件（如收到单据或货物等）及时间，通过银行向卖方履行付款义务。汇付业务一般涉及四个当事方：汇款人、收款人、汇出行和汇入行，其中汇款人委托汇出行办理汇款时需出具汇款申请书，该申请书构成汇款人与汇出行之间的契约，汇出行接受申请后有义务按申请书指示通知汇入行。汇出行与汇入行之间事先订有代理合同，汇入行需在合同范围内对汇出行承担解付汇款的义务。</a:t>
            </a:r>
          </a:p>
        </p:txBody>
      </p:sp>
      <p:sp>
        <p:nvSpPr>
          <p:cNvPr id="4" name="文本占位符 3">
            <a:extLst>
              <a:ext uri="{FF2B5EF4-FFF2-40B4-BE49-F238E27FC236}">
                <a16:creationId xmlns:a16="http://schemas.microsoft.com/office/drawing/2014/main" id="{C6517141-08EF-921D-5EBE-DE4E16BA0B88}"/>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807214155"/>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2B78A-2D71-10EF-0870-887517BEDE3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F005FCA9-39D4-DAB2-B478-87DE914C620A}"/>
              </a:ext>
            </a:extLst>
          </p:cNvPr>
          <p:cNvPicPr>
            <a:picLocks noGrp="1" noChangeAspect="1"/>
          </p:cNvPicPr>
          <p:nvPr>
            <p:ph type="pic" sz="quarter" idx="14"/>
          </p:nvPr>
        </p:nvPicPr>
        <p:blipFill rotWithShape="1">
          <a:blip r:embed="rId2"/>
          <a:srcRect t="-9748" b="-9748"/>
          <a:stretch>
            <a:fillRect/>
          </a:stretch>
        </p:blipFill>
        <p:spPr>
          <a:prstGeom prst="rect">
            <a:avLst/>
          </a:prstGeom>
        </p:spPr>
      </p:pic>
      <p:sp>
        <p:nvSpPr>
          <p:cNvPr id="4" name="文本占位符 3">
            <a:extLst>
              <a:ext uri="{FF2B5EF4-FFF2-40B4-BE49-F238E27FC236}">
                <a16:creationId xmlns:a16="http://schemas.microsoft.com/office/drawing/2014/main" id="{2E1F21B0-E27E-1772-59AF-C530A67E3567}"/>
              </a:ext>
            </a:extLst>
          </p:cNvPr>
          <p:cNvSpPr>
            <a:spLocks noGrp="1"/>
          </p:cNvSpPr>
          <p:nvPr>
            <p:ph type="body" sz="quarter" idx="10"/>
          </p:nvPr>
        </p:nvSpPr>
        <p:spPr/>
        <p:txBody>
          <a:bodyPr/>
          <a:lstStyle/>
          <a:p>
            <a:r>
              <a:rPr lang="en-US" altLang="zh-CN" dirty="0"/>
              <a:t>8.2 </a:t>
            </a:r>
            <a:r>
              <a:rPr lang="zh-CN" altLang="en-US" dirty="0"/>
              <a:t>汇付与托收</a:t>
            </a:r>
          </a:p>
        </p:txBody>
      </p:sp>
      <p:sp>
        <p:nvSpPr>
          <p:cNvPr id="5" name="文本占位符 4">
            <a:extLst>
              <a:ext uri="{FF2B5EF4-FFF2-40B4-BE49-F238E27FC236}">
                <a16:creationId xmlns:a16="http://schemas.microsoft.com/office/drawing/2014/main" id="{7A0904A0-C5BD-7756-6E3A-E19B3EEA1C29}"/>
              </a:ext>
            </a:extLst>
          </p:cNvPr>
          <p:cNvSpPr>
            <a:spLocks noGrp="1"/>
          </p:cNvSpPr>
          <p:nvPr>
            <p:ph type="body" sz="quarter" idx="11"/>
          </p:nvPr>
        </p:nvSpPr>
        <p:spPr>
          <a:xfrm>
            <a:off x="337295" y="2776110"/>
            <a:ext cx="5337642" cy="1974195"/>
          </a:xfrm>
        </p:spPr>
        <p:txBody>
          <a:bodyPr/>
          <a:lstStyle/>
          <a:p>
            <a:r>
              <a:rPr lang="en-US" altLang="zh-CN" dirty="0"/>
              <a:t>8.2.1</a:t>
            </a:r>
            <a:r>
              <a:rPr lang="zh-CN" altLang="en-US" dirty="0"/>
              <a:t>　汇付</a:t>
            </a:r>
            <a:endParaRPr lang="en-US" altLang="zh-CN" dirty="0"/>
          </a:p>
          <a:p>
            <a:r>
              <a:rPr lang="en-US" altLang="zh-CN" dirty="0"/>
              <a:t>2. </a:t>
            </a:r>
            <a:r>
              <a:rPr lang="zh-CN" altLang="en-US" dirty="0"/>
              <a:t>汇付的种类</a:t>
            </a:r>
            <a:endParaRPr lang="en-US" altLang="zh-CN" dirty="0"/>
          </a:p>
          <a:p>
            <a:r>
              <a:rPr lang="zh-CN" altLang="en-US" dirty="0"/>
              <a:t>汇付方式可分为电汇、票汇和信汇三种。</a:t>
            </a:r>
          </a:p>
          <a:p>
            <a:r>
              <a:rPr lang="en-US" altLang="zh-CN" dirty="0"/>
              <a:t>1</a:t>
            </a:r>
            <a:r>
              <a:rPr lang="zh-CN" altLang="en-US" dirty="0"/>
              <a:t>）电汇（</a:t>
            </a:r>
            <a:r>
              <a:rPr lang="en-US" altLang="zh-CN" dirty="0"/>
              <a:t>telegraphic transfer</a:t>
            </a:r>
            <a:r>
              <a:rPr lang="zh-CN" altLang="en-US" dirty="0"/>
              <a:t>，</a:t>
            </a:r>
            <a:r>
              <a:rPr lang="en-US" altLang="zh-CN" dirty="0"/>
              <a:t>T/T</a:t>
            </a:r>
            <a:r>
              <a:rPr lang="zh-CN" altLang="en-US" dirty="0"/>
              <a:t>）</a:t>
            </a:r>
          </a:p>
        </p:txBody>
      </p:sp>
    </p:spTree>
    <p:extLst>
      <p:ext uri="{BB962C8B-B14F-4D97-AF65-F5344CB8AC3E}">
        <p14:creationId xmlns:p14="http://schemas.microsoft.com/office/powerpoint/2010/main" val="3522590941"/>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1D0E5-ACF4-916E-9D45-FDBD0186154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C9D5B62-7828-D15D-42E8-999F44D9E85C}"/>
              </a:ext>
            </a:extLst>
          </p:cNvPr>
          <p:cNvSpPr>
            <a:spLocks noGrp="1"/>
          </p:cNvSpPr>
          <p:nvPr>
            <p:ph type="body" sz="quarter" idx="10"/>
          </p:nvPr>
        </p:nvSpPr>
        <p:spPr/>
        <p:txBody>
          <a:bodyPr/>
          <a:lstStyle/>
          <a:p>
            <a:r>
              <a:rPr lang="en-US" altLang="zh-CN" dirty="0"/>
              <a:t>8.2 </a:t>
            </a:r>
            <a:r>
              <a:rPr lang="zh-CN" altLang="en-US" dirty="0"/>
              <a:t>汇付与托收</a:t>
            </a:r>
          </a:p>
        </p:txBody>
      </p:sp>
      <p:sp>
        <p:nvSpPr>
          <p:cNvPr id="5" name="文本占位符 4">
            <a:extLst>
              <a:ext uri="{FF2B5EF4-FFF2-40B4-BE49-F238E27FC236}">
                <a16:creationId xmlns:a16="http://schemas.microsoft.com/office/drawing/2014/main" id="{010E67B4-52D1-87F7-86F0-768400A924B7}"/>
              </a:ext>
            </a:extLst>
          </p:cNvPr>
          <p:cNvSpPr>
            <a:spLocks noGrp="1"/>
          </p:cNvSpPr>
          <p:nvPr>
            <p:ph type="body" sz="quarter" idx="11"/>
          </p:nvPr>
        </p:nvSpPr>
        <p:spPr>
          <a:xfrm>
            <a:off x="337295" y="2776110"/>
            <a:ext cx="5337642" cy="1974195"/>
          </a:xfrm>
        </p:spPr>
        <p:txBody>
          <a:bodyPr/>
          <a:lstStyle/>
          <a:p>
            <a:r>
              <a:rPr lang="en-US" altLang="zh-CN" dirty="0"/>
              <a:t>8.2.1</a:t>
            </a:r>
            <a:r>
              <a:rPr lang="zh-CN" altLang="en-US" dirty="0"/>
              <a:t>　汇付</a:t>
            </a:r>
            <a:endParaRPr lang="en-US" altLang="zh-CN" dirty="0"/>
          </a:p>
          <a:p>
            <a:r>
              <a:rPr lang="en-US" altLang="zh-CN" dirty="0"/>
              <a:t>2. </a:t>
            </a:r>
            <a:r>
              <a:rPr lang="zh-CN" altLang="en-US" dirty="0"/>
              <a:t>汇付的种类</a:t>
            </a:r>
            <a:endParaRPr lang="en-US" altLang="zh-CN" dirty="0"/>
          </a:p>
          <a:p>
            <a:r>
              <a:rPr lang="en-US" altLang="zh-CN" dirty="0"/>
              <a:t>2</a:t>
            </a:r>
            <a:r>
              <a:rPr lang="zh-CN" altLang="en-US" dirty="0"/>
              <a:t>）票汇（</a:t>
            </a:r>
            <a:r>
              <a:rPr lang="en-US" altLang="zh-CN" dirty="0"/>
              <a:t>remittance by banker’s demand draft</a:t>
            </a:r>
            <a:r>
              <a:rPr lang="zh-CN" altLang="en-US" dirty="0"/>
              <a:t>，</a:t>
            </a:r>
            <a:r>
              <a:rPr lang="en-US" altLang="zh-CN" dirty="0"/>
              <a:t>D/D</a:t>
            </a:r>
            <a:r>
              <a:rPr lang="zh-CN" altLang="en-US" dirty="0"/>
              <a:t>）</a:t>
            </a:r>
          </a:p>
        </p:txBody>
      </p:sp>
      <p:pic>
        <p:nvPicPr>
          <p:cNvPr id="8" name="图片占位符 7">
            <a:extLst>
              <a:ext uri="{FF2B5EF4-FFF2-40B4-BE49-F238E27FC236}">
                <a16:creationId xmlns:a16="http://schemas.microsoft.com/office/drawing/2014/main" id="{D2ED0E91-9AB4-EA2E-1A0B-57B9E80FF68C}"/>
              </a:ext>
            </a:extLst>
          </p:cNvPr>
          <p:cNvPicPr>
            <a:picLocks noGrp="1" noChangeAspect="1"/>
          </p:cNvPicPr>
          <p:nvPr>
            <p:ph type="pic" sz="quarter" idx="14"/>
          </p:nvPr>
        </p:nvPicPr>
        <p:blipFill rotWithShape="1">
          <a:blip r:embed="rId2"/>
          <a:srcRect t="-11382" b="-11382"/>
          <a:stretch>
            <a:fillRect/>
          </a:stretch>
        </p:blipFill>
        <p:spPr>
          <a:prstGeom prst="rect">
            <a:avLst/>
          </a:prstGeom>
        </p:spPr>
      </p:pic>
    </p:spTree>
    <p:extLst>
      <p:ext uri="{BB962C8B-B14F-4D97-AF65-F5344CB8AC3E}">
        <p14:creationId xmlns:p14="http://schemas.microsoft.com/office/powerpoint/2010/main" val="347895401"/>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097AF-5673-77C1-AAAD-EB540C0EEC9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ECB3C4-965A-5795-D480-85E395B0839C}"/>
              </a:ext>
            </a:extLst>
          </p:cNvPr>
          <p:cNvSpPr>
            <a:spLocks noGrp="1"/>
          </p:cNvSpPr>
          <p:nvPr>
            <p:ph type="body" sz="quarter" idx="11"/>
          </p:nvPr>
        </p:nvSpPr>
        <p:spPr>
          <a:xfrm>
            <a:off x="337294" y="3018484"/>
            <a:ext cx="11275585" cy="1489447"/>
          </a:xfrm>
        </p:spPr>
        <p:txBody>
          <a:bodyPr/>
          <a:lstStyle/>
          <a:p>
            <a:r>
              <a:rPr lang="en-US" altLang="zh-CN" dirty="0"/>
              <a:t>8.2.1</a:t>
            </a:r>
            <a:r>
              <a:rPr lang="zh-CN" altLang="en-US" dirty="0"/>
              <a:t>　汇付</a:t>
            </a:r>
            <a:endParaRPr lang="en-US" altLang="zh-CN" dirty="0"/>
          </a:p>
          <a:p>
            <a:r>
              <a:rPr lang="en-US" altLang="zh-CN" dirty="0"/>
              <a:t>2. </a:t>
            </a:r>
            <a:r>
              <a:rPr lang="zh-CN" altLang="en-US" dirty="0"/>
              <a:t>汇付的种类</a:t>
            </a:r>
            <a:endParaRPr lang="en-US" altLang="zh-CN" dirty="0"/>
          </a:p>
          <a:p>
            <a:r>
              <a:rPr lang="en-US" altLang="zh-CN" dirty="0"/>
              <a:t>3</a:t>
            </a:r>
            <a:r>
              <a:rPr lang="zh-CN" altLang="en-US" dirty="0"/>
              <a:t>）信汇（</a:t>
            </a:r>
            <a:r>
              <a:rPr lang="en-US" altLang="zh-CN" dirty="0"/>
              <a:t>mail transfer</a:t>
            </a:r>
            <a:r>
              <a:rPr lang="zh-CN" altLang="en-US" dirty="0"/>
              <a:t>，</a:t>
            </a:r>
            <a:r>
              <a:rPr lang="en-US" altLang="zh-CN" dirty="0"/>
              <a:t>M/T</a:t>
            </a:r>
            <a:r>
              <a:rPr lang="zh-CN" altLang="en-US" dirty="0"/>
              <a:t>）</a:t>
            </a:r>
          </a:p>
        </p:txBody>
      </p:sp>
      <p:sp>
        <p:nvSpPr>
          <p:cNvPr id="4" name="文本占位符 3">
            <a:extLst>
              <a:ext uri="{FF2B5EF4-FFF2-40B4-BE49-F238E27FC236}">
                <a16:creationId xmlns:a16="http://schemas.microsoft.com/office/drawing/2014/main" id="{DC1D2A88-4073-86CC-35D2-347FF5D47B78}"/>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3213658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715A3-A2FD-EBC5-E7F2-EBF6A4B0327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ECE088B-D320-B3E6-17B3-1C52BB52206D}"/>
              </a:ext>
            </a:extLst>
          </p:cNvPr>
          <p:cNvSpPr>
            <a:spLocks noGrp="1"/>
          </p:cNvSpPr>
          <p:nvPr>
            <p:ph type="body" sz="quarter" idx="11"/>
          </p:nvPr>
        </p:nvSpPr>
        <p:spPr>
          <a:xfrm>
            <a:off x="337294" y="2477382"/>
            <a:ext cx="11275585" cy="2571666"/>
          </a:xfrm>
        </p:spPr>
        <p:txBody>
          <a:bodyPr/>
          <a:lstStyle/>
          <a:p>
            <a:r>
              <a:rPr lang="en-US" altLang="zh-CN" dirty="0"/>
              <a:t>1.2.2</a:t>
            </a:r>
            <a:r>
              <a:rPr lang="zh-CN" altLang="en-US" dirty="0"/>
              <a:t>　与贸易术语有关的国际贸易惯例</a:t>
            </a:r>
            <a:endParaRPr lang="en-US" altLang="zh-CN" dirty="0"/>
          </a:p>
          <a:p>
            <a:r>
              <a:rPr lang="en-US" altLang="zh-CN" dirty="0"/>
              <a:t>4. </a:t>
            </a:r>
            <a:r>
              <a:rPr lang="zh-CN" altLang="en-US" dirty="0"/>
              <a:t>国际贸易惯例的性质</a:t>
            </a:r>
            <a:endParaRPr lang="en-US" altLang="zh-CN" dirty="0"/>
          </a:p>
          <a:p>
            <a:r>
              <a:rPr lang="zh-CN" altLang="en-US" dirty="0"/>
              <a:t>国际贸易惯例是国际组织或权威机构为了减少贸易争端，规范贸易行为，根据长期的贸易实践制定出来的一套习惯性做法。国际贸易惯例不同于一般的习惯做法，是国际组织或权威机构通过对国际贸易业务中反复实践的习惯做法进行总结、编纂与解释而形 成的。</a:t>
            </a:r>
            <a:endParaRPr lang="en-US" altLang="zh-CN" dirty="0"/>
          </a:p>
        </p:txBody>
      </p:sp>
      <p:sp>
        <p:nvSpPr>
          <p:cNvPr id="6" name="文本占位符 5">
            <a:extLst>
              <a:ext uri="{FF2B5EF4-FFF2-40B4-BE49-F238E27FC236}">
                <a16:creationId xmlns:a16="http://schemas.microsoft.com/office/drawing/2014/main" id="{1B060AE3-FCB1-9480-98D7-AB87DE587454}"/>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250818215"/>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CEA17-F6C8-4E65-7910-991791DFD5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E3EAA1-2882-48E8-E029-3F5FF8D68D1C}"/>
              </a:ext>
            </a:extLst>
          </p:cNvPr>
          <p:cNvSpPr>
            <a:spLocks noGrp="1"/>
          </p:cNvSpPr>
          <p:nvPr>
            <p:ph type="body" sz="quarter" idx="11"/>
          </p:nvPr>
        </p:nvSpPr>
        <p:spPr>
          <a:xfrm>
            <a:off x="337294" y="2048988"/>
            <a:ext cx="11275585" cy="3428439"/>
          </a:xfrm>
        </p:spPr>
        <p:txBody>
          <a:bodyPr/>
          <a:lstStyle/>
          <a:p>
            <a:r>
              <a:rPr lang="en-US" altLang="zh-CN" dirty="0"/>
              <a:t>8.2.1</a:t>
            </a:r>
            <a:r>
              <a:rPr lang="zh-CN" altLang="en-US" dirty="0"/>
              <a:t>　汇付</a:t>
            </a:r>
            <a:endParaRPr lang="en-US" altLang="zh-CN" dirty="0"/>
          </a:p>
          <a:p>
            <a:r>
              <a:rPr lang="en-US" altLang="zh-CN" dirty="0"/>
              <a:t>3. </a:t>
            </a:r>
            <a:r>
              <a:rPr lang="zh-CN" altLang="en-US" dirty="0"/>
              <a:t>汇付的特点</a:t>
            </a:r>
            <a:endParaRPr lang="en-US" altLang="zh-CN" dirty="0"/>
          </a:p>
          <a:p>
            <a:r>
              <a:rPr lang="zh-CN" altLang="en-US" dirty="0"/>
              <a:t>在国际贸易结算中，汇付具有以下特点。</a:t>
            </a:r>
            <a:endParaRPr lang="en-US" altLang="zh-CN" dirty="0"/>
          </a:p>
          <a:p>
            <a:r>
              <a:rPr lang="en-US" altLang="zh-CN" dirty="0"/>
              <a:t>1</a:t>
            </a:r>
            <a:r>
              <a:rPr lang="zh-CN" altLang="en-US" dirty="0"/>
              <a:t>）依托商业信用，风险较高</a:t>
            </a:r>
            <a:endParaRPr lang="en-US" altLang="zh-CN" dirty="0"/>
          </a:p>
          <a:p>
            <a:r>
              <a:rPr lang="en-US" altLang="zh-CN" dirty="0"/>
              <a:t>2</a:t>
            </a:r>
            <a:r>
              <a:rPr lang="zh-CN" altLang="en-US" dirty="0"/>
              <a:t>）资金负担不平衡</a:t>
            </a:r>
            <a:endParaRPr lang="en-US" altLang="zh-CN" dirty="0"/>
          </a:p>
          <a:p>
            <a:r>
              <a:rPr lang="en-US" altLang="zh-CN" dirty="0"/>
              <a:t>3</a:t>
            </a:r>
            <a:r>
              <a:rPr lang="zh-CN" altLang="en-US" dirty="0"/>
              <a:t>）操作简单灵活</a:t>
            </a:r>
            <a:endParaRPr lang="en-US" altLang="zh-CN" dirty="0"/>
          </a:p>
          <a:p>
            <a:r>
              <a:rPr lang="en-US" altLang="zh-CN" dirty="0"/>
              <a:t>4</a:t>
            </a:r>
            <a:r>
              <a:rPr lang="zh-CN" altLang="en-US" dirty="0"/>
              <a:t>）成本低且到账快</a:t>
            </a:r>
          </a:p>
        </p:txBody>
      </p:sp>
      <p:sp>
        <p:nvSpPr>
          <p:cNvPr id="4" name="文本占位符 3">
            <a:extLst>
              <a:ext uri="{FF2B5EF4-FFF2-40B4-BE49-F238E27FC236}">
                <a16:creationId xmlns:a16="http://schemas.microsoft.com/office/drawing/2014/main" id="{8318A1C2-72E9-A4D0-2885-7AB8437D906D}"/>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2153576290"/>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13209-66E7-D5E3-0B65-59FEA8C956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705D21-B5BF-14F3-359F-2E7826DBB113}"/>
              </a:ext>
            </a:extLst>
          </p:cNvPr>
          <p:cNvSpPr>
            <a:spLocks noGrp="1"/>
          </p:cNvSpPr>
          <p:nvPr>
            <p:ph type="body" sz="quarter" idx="11"/>
          </p:nvPr>
        </p:nvSpPr>
        <p:spPr>
          <a:xfrm>
            <a:off x="337294" y="2291362"/>
            <a:ext cx="11275585" cy="2943691"/>
          </a:xfrm>
        </p:spPr>
        <p:txBody>
          <a:bodyPr/>
          <a:lstStyle/>
          <a:p>
            <a:r>
              <a:rPr lang="en-US" altLang="zh-CN" dirty="0"/>
              <a:t>8.2.1</a:t>
            </a:r>
            <a:r>
              <a:rPr lang="zh-CN" altLang="en-US" dirty="0"/>
              <a:t>　汇付</a:t>
            </a:r>
            <a:endParaRPr lang="en-US" altLang="zh-CN" dirty="0"/>
          </a:p>
          <a:p>
            <a:r>
              <a:rPr lang="en-US" altLang="zh-CN" dirty="0"/>
              <a:t>4. </a:t>
            </a:r>
            <a:r>
              <a:rPr lang="zh-CN" altLang="en-US" dirty="0"/>
              <a:t>汇付的应用</a:t>
            </a:r>
            <a:endParaRPr lang="en-US" altLang="zh-CN" dirty="0"/>
          </a:p>
          <a:p>
            <a:r>
              <a:rPr lang="zh-CN" altLang="en-US" dirty="0"/>
              <a:t>在国际贸易中，汇付主要应用在预付货款、订货付现和赊销等业务类型中。其中，预付货款和订货付现均体现为卖方先收款后交货，资金无须占用，对卖方最为有利；赊销则是卖方先交货、买方后付款，卖方不仅需承担资金占压成本，还需面临买方违约拒付的风险，因此对卖方不利，但最大程度降低了买方的资金压力。</a:t>
            </a:r>
          </a:p>
        </p:txBody>
      </p:sp>
      <p:sp>
        <p:nvSpPr>
          <p:cNvPr id="4" name="文本占位符 3">
            <a:extLst>
              <a:ext uri="{FF2B5EF4-FFF2-40B4-BE49-F238E27FC236}">
                <a16:creationId xmlns:a16="http://schemas.microsoft.com/office/drawing/2014/main" id="{34085CDE-2B6F-5AA6-7BF1-3CA62A8D4648}"/>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2284405928"/>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05B14-463D-AD1C-105D-79B411AC4F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4618290-55AF-8DDB-C85F-0F2BF686D8C1}"/>
              </a:ext>
            </a:extLst>
          </p:cNvPr>
          <p:cNvSpPr>
            <a:spLocks noGrp="1"/>
          </p:cNvSpPr>
          <p:nvPr>
            <p:ph type="body" sz="quarter" idx="11"/>
          </p:nvPr>
        </p:nvSpPr>
        <p:spPr>
          <a:xfrm>
            <a:off x="337294" y="2048988"/>
            <a:ext cx="11275585" cy="3428439"/>
          </a:xfrm>
        </p:spPr>
        <p:txBody>
          <a:bodyPr/>
          <a:lstStyle/>
          <a:p>
            <a:r>
              <a:rPr lang="en-US" altLang="zh-CN" dirty="0"/>
              <a:t>8.2.2</a:t>
            </a:r>
            <a:r>
              <a:rPr lang="zh-CN" altLang="en-US" dirty="0"/>
              <a:t>　托收</a:t>
            </a:r>
            <a:endParaRPr lang="en-US" altLang="zh-CN" dirty="0"/>
          </a:p>
          <a:p>
            <a:r>
              <a:rPr lang="en-US" altLang="zh-CN" dirty="0"/>
              <a:t>1. </a:t>
            </a:r>
            <a:r>
              <a:rPr lang="zh-CN" altLang="en-US" dirty="0"/>
              <a:t>托收的含义</a:t>
            </a:r>
            <a:endParaRPr lang="en-US" altLang="zh-CN" dirty="0"/>
          </a:p>
          <a:p>
            <a:r>
              <a:rPr lang="zh-CN" altLang="en-US" dirty="0"/>
              <a:t>国际商会制定的</a:t>
            </a:r>
            <a:r>
              <a:rPr lang="en-US" altLang="zh-CN" dirty="0"/>
              <a:t>《</a:t>
            </a:r>
            <a:r>
              <a:rPr lang="zh-CN" altLang="en-US" dirty="0"/>
              <a:t>托收统一规则</a:t>
            </a:r>
            <a:r>
              <a:rPr lang="en-US" altLang="zh-CN" dirty="0"/>
              <a:t>》</a:t>
            </a:r>
            <a:r>
              <a:rPr lang="zh-CN" altLang="en-US" dirty="0"/>
              <a:t>对托收作了如下定义：托收是指接到托收指示的银行，根据所收到的金融单据或商业单据来取得进口商付款或承兑汇票，或凭付款或承兑交出商业单据，或凭其他条件交出单据的一种结算方式。</a:t>
            </a:r>
            <a:endParaRPr lang="en-US" altLang="zh-CN" dirty="0"/>
          </a:p>
          <a:p>
            <a:r>
              <a:rPr lang="zh-CN" altLang="en-US" dirty="0"/>
              <a:t>（</a:t>
            </a:r>
            <a:r>
              <a:rPr lang="en-US" altLang="zh-CN" dirty="0"/>
              <a:t>1</a:t>
            </a:r>
            <a:r>
              <a:rPr lang="zh-CN" altLang="en-US" dirty="0"/>
              <a:t>）金融单据（</a:t>
            </a:r>
            <a:r>
              <a:rPr lang="en-US" altLang="zh-CN" dirty="0"/>
              <a:t>f </a:t>
            </a:r>
            <a:r>
              <a:rPr lang="en-US" altLang="zh-CN" dirty="0" err="1"/>
              <a:t>inancial</a:t>
            </a:r>
            <a:r>
              <a:rPr lang="en-US" altLang="zh-CN" dirty="0"/>
              <a:t> documents</a:t>
            </a:r>
            <a:r>
              <a:rPr lang="zh-CN" altLang="en-US" dirty="0"/>
              <a:t>）</a:t>
            </a:r>
            <a:endParaRPr lang="en-US" altLang="zh-CN" dirty="0"/>
          </a:p>
          <a:p>
            <a:r>
              <a:rPr lang="zh-CN" altLang="en-US" dirty="0"/>
              <a:t>（</a:t>
            </a:r>
            <a:r>
              <a:rPr lang="en-US" altLang="zh-CN" dirty="0"/>
              <a:t>2</a:t>
            </a:r>
            <a:r>
              <a:rPr lang="zh-CN" altLang="en-US" dirty="0"/>
              <a:t>）商业单据（</a:t>
            </a:r>
            <a:r>
              <a:rPr lang="en-US" altLang="zh-CN" dirty="0"/>
              <a:t>commercial documents</a:t>
            </a:r>
            <a:r>
              <a:rPr lang="zh-CN" altLang="en-US" dirty="0"/>
              <a:t>）</a:t>
            </a:r>
          </a:p>
        </p:txBody>
      </p:sp>
      <p:sp>
        <p:nvSpPr>
          <p:cNvPr id="4" name="文本占位符 3">
            <a:extLst>
              <a:ext uri="{FF2B5EF4-FFF2-40B4-BE49-F238E27FC236}">
                <a16:creationId xmlns:a16="http://schemas.microsoft.com/office/drawing/2014/main" id="{A73711EE-06B0-83CC-293F-445D992CFC3B}"/>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327367328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B6961-4F8B-3F39-8DC0-D65D8E9C43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66D92E5-CF20-DE5A-9BC8-B2F38E4DADCC}"/>
              </a:ext>
            </a:extLst>
          </p:cNvPr>
          <p:cNvSpPr>
            <a:spLocks noGrp="1"/>
          </p:cNvSpPr>
          <p:nvPr>
            <p:ph type="body" sz="quarter" idx="11"/>
          </p:nvPr>
        </p:nvSpPr>
        <p:spPr>
          <a:xfrm>
            <a:off x="337294" y="2048988"/>
            <a:ext cx="11275585" cy="3428439"/>
          </a:xfrm>
        </p:spPr>
        <p:txBody>
          <a:bodyPr/>
          <a:lstStyle/>
          <a:p>
            <a:r>
              <a:rPr lang="en-US" altLang="zh-CN" dirty="0"/>
              <a:t>8.2.2</a:t>
            </a:r>
            <a:r>
              <a:rPr lang="zh-CN" altLang="en-US" dirty="0"/>
              <a:t>　托收</a:t>
            </a:r>
            <a:endParaRPr lang="en-US" altLang="zh-CN" dirty="0"/>
          </a:p>
          <a:p>
            <a:r>
              <a:rPr lang="en-US" altLang="zh-CN" dirty="0"/>
              <a:t>2. </a:t>
            </a:r>
            <a:r>
              <a:rPr lang="zh-CN" altLang="en-US" dirty="0"/>
              <a:t>托收的基本流程</a:t>
            </a:r>
            <a:endParaRPr lang="en-US" altLang="zh-CN" dirty="0"/>
          </a:p>
          <a:p>
            <a:r>
              <a:rPr lang="zh-CN" altLang="en-US" dirty="0"/>
              <a:t>买卖双方首先在合同中约定采用付款交单或承兑交单方式结算；卖方按合同备货装运后，准备金融单据和商业单据，并填写托收申请书，委托托收行办理托收；托收行审核单据后寄送至买方所在国的代收行。代收行向买方提示单据时，若为付款交单方式，买方需先付款才能取得提货单据；若为承兑交单方式，买方仅需承兑汇票即可先取得单据，待汇票到期再付款。完成付款或承兑后，代收行将款项汇回托收行并最终支付给卖方，完成整个托收流程。</a:t>
            </a:r>
          </a:p>
        </p:txBody>
      </p:sp>
      <p:sp>
        <p:nvSpPr>
          <p:cNvPr id="4" name="文本占位符 3">
            <a:extLst>
              <a:ext uri="{FF2B5EF4-FFF2-40B4-BE49-F238E27FC236}">
                <a16:creationId xmlns:a16="http://schemas.microsoft.com/office/drawing/2014/main" id="{D41EBE12-83B1-F99E-75BB-E48AC61E9349}"/>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4269685929"/>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9587A-D661-7C7A-7A2F-0D07B003FBB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F9CA0B4-7EFD-F909-53F2-3D274A906E20}"/>
              </a:ext>
            </a:extLst>
          </p:cNvPr>
          <p:cNvSpPr>
            <a:spLocks noGrp="1"/>
          </p:cNvSpPr>
          <p:nvPr>
            <p:ph type="body" sz="quarter" idx="11"/>
          </p:nvPr>
        </p:nvSpPr>
        <p:spPr>
          <a:xfrm>
            <a:off x="337294" y="2291362"/>
            <a:ext cx="11275585" cy="2943691"/>
          </a:xfrm>
        </p:spPr>
        <p:txBody>
          <a:bodyPr/>
          <a:lstStyle/>
          <a:p>
            <a:r>
              <a:rPr lang="en-US" altLang="zh-CN" dirty="0"/>
              <a:t>8.2.2</a:t>
            </a:r>
            <a:r>
              <a:rPr lang="zh-CN" altLang="en-US" dirty="0"/>
              <a:t>　托收</a:t>
            </a:r>
            <a:endParaRPr lang="en-US" altLang="zh-CN" dirty="0"/>
          </a:p>
          <a:p>
            <a:r>
              <a:rPr lang="en-US" altLang="zh-CN" dirty="0"/>
              <a:t>3. </a:t>
            </a:r>
            <a:r>
              <a:rPr lang="zh-CN" altLang="en-US" dirty="0"/>
              <a:t>托收的当事人托收方式涉及四个主要当事人，即委托人、托收行、代收行和付款人。</a:t>
            </a:r>
            <a:endParaRPr lang="en-US" altLang="zh-CN" dirty="0"/>
          </a:p>
          <a:p>
            <a:r>
              <a:rPr lang="en-US" altLang="zh-CN" dirty="0"/>
              <a:t>1</a:t>
            </a:r>
            <a:r>
              <a:rPr lang="zh-CN" altLang="en-US" dirty="0"/>
              <a:t>）委托人</a:t>
            </a:r>
            <a:endParaRPr lang="en-US" altLang="zh-CN" dirty="0"/>
          </a:p>
          <a:p>
            <a:r>
              <a:rPr lang="en-US" altLang="zh-CN" dirty="0"/>
              <a:t>2</a:t>
            </a:r>
            <a:r>
              <a:rPr lang="zh-CN" altLang="en-US" dirty="0"/>
              <a:t>）托收行</a:t>
            </a:r>
            <a:endParaRPr lang="en-US" altLang="zh-CN" dirty="0"/>
          </a:p>
          <a:p>
            <a:r>
              <a:rPr lang="en-US" altLang="zh-CN" dirty="0"/>
              <a:t>3</a:t>
            </a:r>
            <a:r>
              <a:rPr lang="zh-CN" altLang="en-US" dirty="0"/>
              <a:t>）代收行</a:t>
            </a:r>
            <a:endParaRPr lang="en-US" altLang="zh-CN" dirty="0"/>
          </a:p>
          <a:p>
            <a:r>
              <a:rPr lang="en-US" altLang="zh-CN" dirty="0"/>
              <a:t>4</a:t>
            </a:r>
            <a:r>
              <a:rPr lang="zh-CN" altLang="en-US" dirty="0"/>
              <a:t>）付款人</a:t>
            </a:r>
          </a:p>
        </p:txBody>
      </p:sp>
      <p:sp>
        <p:nvSpPr>
          <p:cNvPr id="4" name="文本占位符 3">
            <a:extLst>
              <a:ext uri="{FF2B5EF4-FFF2-40B4-BE49-F238E27FC236}">
                <a16:creationId xmlns:a16="http://schemas.microsoft.com/office/drawing/2014/main" id="{8126D085-4FC9-D871-C608-FDA16217426B}"/>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2953980714"/>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DF025-2802-611E-C20A-6AE4FED43F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8955E9-4D2D-1111-A5B0-5C46C9783089}"/>
              </a:ext>
            </a:extLst>
          </p:cNvPr>
          <p:cNvSpPr>
            <a:spLocks noGrp="1"/>
          </p:cNvSpPr>
          <p:nvPr>
            <p:ph type="body" sz="quarter" idx="11"/>
          </p:nvPr>
        </p:nvSpPr>
        <p:spPr>
          <a:xfrm>
            <a:off x="337294" y="1321866"/>
            <a:ext cx="11275585" cy="4882683"/>
          </a:xfrm>
        </p:spPr>
        <p:txBody>
          <a:bodyPr/>
          <a:lstStyle/>
          <a:p>
            <a:r>
              <a:rPr lang="en-US" altLang="zh-CN" dirty="0"/>
              <a:t>8.2.2</a:t>
            </a:r>
            <a:r>
              <a:rPr lang="zh-CN" altLang="en-US" dirty="0"/>
              <a:t>　托收</a:t>
            </a:r>
            <a:endParaRPr lang="en-US" altLang="zh-CN" dirty="0"/>
          </a:p>
          <a:p>
            <a:r>
              <a:rPr lang="en-US" altLang="zh-CN" dirty="0"/>
              <a:t>4. </a:t>
            </a:r>
            <a:r>
              <a:rPr lang="zh-CN" altLang="en-US" dirty="0"/>
              <a:t>托收的种类</a:t>
            </a:r>
            <a:endParaRPr lang="en-US" altLang="zh-CN" dirty="0"/>
          </a:p>
          <a:p>
            <a:r>
              <a:rPr lang="zh-CN" altLang="en-US" dirty="0"/>
              <a:t>托收可分为光票托收与跟单托收两类。</a:t>
            </a:r>
            <a:endParaRPr lang="en-US" altLang="zh-CN" dirty="0"/>
          </a:p>
          <a:p>
            <a:r>
              <a:rPr lang="zh-CN" altLang="en-US" dirty="0"/>
              <a:t>光票托收是指金融单据不随附商业单据的托收，仅通过银行委托收取金融单据（如汇票、本票、支票等）。</a:t>
            </a:r>
            <a:endParaRPr lang="en-US" altLang="zh-CN" dirty="0"/>
          </a:p>
          <a:p>
            <a:r>
              <a:rPr lang="zh-CN" altLang="en-US" dirty="0"/>
              <a:t>跟单托收是指随附商业单据的金融单据的金融单据托收，或仅凭商业单据进行的托收。跟单托收是国际贸易货款结算中常见的托收方式。根据交单条件的差异，跟单托收又可分为付款交单和承兑交单。</a:t>
            </a:r>
            <a:endParaRPr lang="en-US" altLang="zh-CN" dirty="0"/>
          </a:p>
          <a:p>
            <a:r>
              <a:rPr lang="en-US" altLang="zh-CN" dirty="0"/>
              <a:t>1</a:t>
            </a:r>
            <a:r>
              <a:rPr lang="zh-CN" altLang="en-US" dirty="0"/>
              <a:t>）付款交单</a:t>
            </a:r>
            <a:endParaRPr lang="en-US" altLang="zh-CN" dirty="0"/>
          </a:p>
          <a:p>
            <a:r>
              <a:rPr lang="en-US" altLang="zh-CN" dirty="0"/>
              <a:t>2</a:t>
            </a:r>
            <a:r>
              <a:rPr lang="zh-CN" altLang="en-US" dirty="0"/>
              <a:t>）承兑交单</a:t>
            </a:r>
          </a:p>
        </p:txBody>
      </p:sp>
      <p:sp>
        <p:nvSpPr>
          <p:cNvPr id="4" name="文本占位符 3">
            <a:extLst>
              <a:ext uri="{FF2B5EF4-FFF2-40B4-BE49-F238E27FC236}">
                <a16:creationId xmlns:a16="http://schemas.microsoft.com/office/drawing/2014/main" id="{63750A99-8442-331B-A86D-E44181DAF1DF}"/>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1482149705"/>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B8FB6-A40F-BDA8-D50E-D0CC3359FE3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642C70E-A7FD-C8BD-C329-47E0A38A18AF}"/>
              </a:ext>
            </a:extLst>
          </p:cNvPr>
          <p:cNvSpPr>
            <a:spLocks noGrp="1"/>
          </p:cNvSpPr>
          <p:nvPr>
            <p:ph type="body" sz="quarter" idx="11"/>
          </p:nvPr>
        </p:nvSpPr>
        <p:spPr>
          <a:xfrm>
            <a:off x="337294" y="2291362"/>
            <a:ext cx="11275585" cy="2943691"/>
          </a:xfrm>
        </p:spPr>
        <p:txBody>
          <a:bodyPr/>
          <a:lstStyle/>
          <a:p>
            <a:r>
              <a:rPr lang="en-US" altLang="zh-CN" dirty="0"/>
              <a:t>8.2.2</a:t>
            </a:r>
            <a:r>
              <a:rPr lang="zh-CN" altLang="en-US" dirty="0"/>
              <a:t>　托收</a:t>
            </a:r>
            <a:endParaRPr lang="en-US" altLang="zh-CN" dirty="0"/>
          </a:p>
          <a:p>
            <a:r>
              <a:rPr lang="en-US" altLang="zh-CN" dirty="0"/>
              <a:t>5. </a:t>
            </a:r>
            <a:r>
              <a:rPr lang="zh-CN" altLang="en-US" dirty="0"/>
              <a:t>跟单托收中的进出口融资</a:t>
            </a:r>
            <a:endParaRPr lang="en-US" altLang="zh-CN" dirty="0"/>
          </a:p>
          <a:p>
            <a:r>
              <a:rPr lang="zh-CN" altLang="en-US" dirty="0"/>
              <a:t>在跟单托收业务中，出口商可通过出口押汇获取资金融通，进口商则可凭信托收据向银行借单提货。</a:t>
            </a:r>
            <a:endParaRPr lang="en-US" altLang="zh-CN" dirty="0"/>
          </a:p>
          <a:p>
            <a:r>
              <a:rPr lang="en-US" altLang="zh-CN" dirty="0"/>
              <a:t>1</a:t>
            </a:r>
            <a:r>
              <a:rPr lang="zh-CN" altLang="en-US" dirty="0"/>
              <a:t>）托收出口押汇</a:t>
            </a:r>
            <a:endParaRPr lang="en-US" altLang="zh-CN" dirty="0"/>
          </a:p>
          <a:p>
            <a:r>
              <a:rPr lang="en-US" altLang="zh-CN" dirty="0"/>
              <a:t>2</a:t>
            </a:r>
            <a:r>
              <a:rPr lang="zh-CN" altLang="en-US" dirty="0"/>
              <a:t>）凭信托收据借单</a:t>
            </a:r>
          </a:p>
        </p:txBody>
      </p:sp>
      <p:sp>
        <p:nvSpPr>
          <p:cNvPr id="4" name="文本占位符 3">
            <a:extLst>
              <a:ext uri="{FF2B5EF4-FFF2-40B4-BE49-F238E27FC236}">
                <a16:creationId xmlns:a16="http://schemas.microsoft.com/office/drawing/2014/main" id="{41D4D4D6-1994-2328-FE36-05A15987F3CF}"/>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308360782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8E855-505C-348E-1088-0D956B0C66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2CE056-28EC-B2D6-52EA-76410287A53B}"/>
              </a:ext>
            </a:extLst>
          </p:cNvPr>
          <p:cNvSpPr>
            <a:spLocks noGrp="1"/>
          </p:cNvSpPr>
          <p:nvPr>
            <p:ph type="body" sz="quarter" idx="11"/>
          </p:nvPr>
        </p:nvSpPr>
        <p:spPr>
          <a:xfrm>
            <a:off x="337294" y="1321866"/>
            <a:ext cx="11275585" cy="4882683"/>
          </a:xfrm>
        </p:spPr>
        <p:txBody>
          <a:bodyPr/>
          <a:lstStyle/>
          <a:p>
            <a:r>
              <a:rPr lang="en-US" altLang="zh-CN" dirty="0"/>
              <a:t>8.2.2</a:t>
            </a:r>
            <a:r>
              <a:rPr lang="zh-CN" altLang="en-US" dirty="0"/>
              <a:t>　托收</a:t>
            </a:r>
            <a:endParaRPr lang="en-US" altLang="zh-CN" dirty="0"/>
          </a:p>
          <a:p>
            <a:r>
              <a:rPr lang="en-US" altLang="zh-CN" dirty="0"/>
              <a:t>6. </a:t>
            </a:r>
            <a:r>
              <a:rPr lang="zh-CN" altLang="en-US" dirty="0"/>
              <a:t>使用托收方式的注意事项</a:t>
            </a:r>
            <a:endParaRPr lang="en-US" altLang="zh-CN" dirty="0"/>
          </a:p>
          <a:p>
            <a:r>
              <a:rPr lang="zh-CN" altLang="en-US" dirty="0"/>
              <a:t>在我国出口业务中，为增强国际市场竞争力、扩大出口规模，可结合不同商品特性、贸易对象资信及目标国家（地区）的贸易习惯，合理采用托收方式。若运用得当，该方式有助于提升交易灵活性，但需注意以下几个问题。</a:t>
            </a:r>
            <a:endParaRPr lang="en-US" altLang="zh-CN" dirty="0"/>
          </a:p>
          <a:p>
            <a:r>
              <a:rPr lang="zh-CN" altLang="en-US" dirty="0"/>
              <a:t>（</a:t>
            </a:r>
            <a:r>
              <a:rPr lang="en-US" altLang="zh-CN" dirty="0"/>
              <a:t>1</a:t>
            </a:r>
            <a:r>
              <a:rPr lang="zh-CN" altLang="en-US" dirty="0"/>
              <a:t>）严格审核进口商资信。</a:t>
            </a:r>
            <a:endParaRPr lang="en-US" altLang="zh-CN" dirty="0"/>
          </a:p>
          <a:p>
            <a:r>
              <a:rPr lang="zh-CN" altLang="en-US" dirty="0"/>
              <a:t>（</a:t>
            </a:r>
            <a:r>
              <a:rPr lang="en-US" altLang="zh-CN" dirty="0"/>
              <a:t>2</a:t>
            </a:r>
            <a:r>
              <a:rPr lang="zh-CN" altLang="en-US" dirty="0"/>
              <a:t>）掌握进口国政策法规。</a:t>
            </a:r>
            <a:endParaRPr lang="en-US" altLang="zh-CN" dirty="0"/>
          </a:p>
          <a:p>
            <a:r>
              <a:rPr lang="zh-CN" altLang="en-US" dirty="0"/>
              <a:t>（</a:t>
            </a:r>
            <a:r>
              <a:rPr lang="en-US" altLang="zh-CN" dirty="0"/>
              <a:t>3</a:t>
            </a:r>
            <a:r>
              <a:rPr lang="zh-CN" altLang="en-US" dirty="0"/>
              <a:t>）尊重当地商业惯例。</a:t>
            </a:r>
            <a:endParaRPr lang="en-US" altLang="zh-CN" dirty="0"/>
          </a:p>
          <a:p>
            <a:r>
              <a:rPr lang="zh-CN" altLang="en-US" dirty="0"/>
              <a:t>（</a:t>
            </a:r>
            <a:r>
              <a:rPr lang="en-US" altLang="zh-CN" dirty="0"/>
              <a:t>4</a:t>
            </a:r>
            <a:r>
              <a:rPr lang="zh-CN" altLang="en-US" dirty="0"/>
              <a:t>）完善风险保障机制。</a:t>
            </a:r>
            <a:endParaRPr lang="en-US" altLang="zh-CN" dirty="0"/>
          </a:p>
          <a:p>
            <a:r>
              <a:rPr lang="zh-CN" altLang="en-US" dirty="0"/>
              <a:t>（</a:t>
            </a:r>
            <a:r>
              <a:rPr lang="en-US" altLang="zh-CN" dirty="0"/>
              <a:t>5</a:t>
            </a:r>
            <a:r>
              <a:rPr lang="zh-CN" altLang="en-US" dirty="0"/>
              <a:t>）强化全流程管理。</a:t>
            </a:r>
          </a:p>
        </p:txBody>
      </p:sp>
      <p:sp>
        <p:nvSpPr>
          <p:cNvPr id="4" name="文本占位符 3">
            <a:extLst>
              <a:ext uri="{FF2B5EF4-FFF2-40B4-BE49-F238E27FC236}">
                <a16:creationId xmlns:a16="http://schemas.microsoft.com/office/drawing/2014/main" id="{E176A17C-31A4-043D-ABDC-D72670FC3C41}"/>
              </a:ext>
            </a:extLst>
          </p:cNvPr>
          <p:cNvSpPr>
            <a:spLocks noGrp="1"/>
          </p:cNvSpPr>
          <p:nvPr>
            <p:ph type="body" sz="quarter" idx="10"/>
          </p:nvPr>
        </p:nvSpPr>
        <p:spPr/>
        <p:txBody>
          <a:bodyPr/>
          <a:lstStyle/>
          <a:p>
            <a:r>
              <a:rPr lang="en-US" altLang="zh-CN" dirty="0"/>
              <a:t>8.2 </a:t>
            </a:r>
            <a:r>
              <a:rPr lang="zh-CN" altLang="en-US" dirty="0"/>
              <a:t>汇付与托收</a:t>
            </a:r>
          </a:p>
        </p:txBody>
      </p:sp>
    </p:spTree>
    <p:extLst>
      <p:ext uri="{BB962C8B-B14F-4D97-AF65-F5344CB8AC3E}">
        <p14:creationId xmlns:p14="http://schemas.microsoft.com/office/powerpoint/2010/main" val="920387398"/>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D6720-2785-D9A7-BB2C-4B289BED8F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1D68FAC-F371-8B46-050C-06D7559F4BA1}"/>
              </a:ext>
            </a:extLst>
          </p:cNvPr>
          <p:cNvSpPr>
            <a:spLocks noGrp="1"/>
          </p:cNvSpPr>
          <p:nvPr>
            <p:ph type="body" sz="quarter" idx="11"/>
          </p:nvPr>
        </p:nvSpPr>
        <p:spPr>
          <a:xfrm>
            <a:off x="337294" y="2291362"/>
            <a:ext cx="11275585" cy="2943691"/>
          </a:xfrm>
        </p:spPr>
        <p:txBody>
          <a:bodyPr/>
          <a:lstStyle/>
          <a:p>
            <a:r>
              <a:rPr lang="en-US" altLang="zh-CN" dirty="0"/>
              <a:t>8.3.1</a:t>
            </a:r>
            <a:r>
              <a:rPr lang="zh-CN" altLang="en-US" dirty="0"/>
              <a:t>　信用证的含义、特点与一般业务流程</a:t>
            </a:r>
            <a:endParaRPr lang="en-US" altLang="zh-CN" dirty="0"/>
          </a:p>
          <a:p>
            <a:r>
              <a:rPr lang="en-US" altLang="zh-CN" dirty="0"/>
              <a:t>1. </a:t>
            </a:r>
            <a:r>
              <a:rPr lang="zh-CN" altLang="en-US" dirty="0"/>
              <a:t>信用证的含义</a:t>
            </a:r>
            <a:endParaRPr lang="en-US" altLang="zh-CN" dirty="0"/>
          </a:p>
          <a:p>
            <a:r>
              <a:rPr lang="zh-CN" altLang="en-US" dirty="0"/>
              <a:t>信用证是进口商所在地银行（开证行）根据进口商（开证申请人）的申请，向出口商（受益人）开立的有条件书面付款保证。开证行承诺，当收到出口商提交的符合信用证条款的全套单据时，向出口商或其指定人履行付款责任。简言之，信用证是银行出具的有条件承诺付款的书面文件。</a:t>
            </a:r>
          </a:p>
        </p:txBody>
      </p:sp>
      <p:sp>
        <p:nvSpPr>
          <p:cNvPr id="4" name="文本占位符 3">
            <a:extLst>
              <a:ext uri="{FF2B5EF4-FFF2-40B4-BE49-F238E27FC236}">
                <a16:creationId xmlns:a16="http://schemas.microsoft.com/office/drawing/2014/main" id="{DADE6084-6B70-9771-A14D-A792AB8331BC}"/>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579759246"/>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DC2CC-647F-7B9C-FE95-46C8EF8C4F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6D77E1-60CB-8CF8-AB2E-591833B3E5FA}"/>
              </a:ext>
            </a:extLst>
          </p:cNvPr>
          <p:cNvSpPr>
            <a:spLocks noGrp="1"/>
          </p:cNvSpPr>
          <p:nvPr>
            <p:ph type="body" sz="quarter" idx="11"/>
          </p:nvPr>
        </p:nvSpPr>
        <p:spPr>
          <a:xfrm>
            <a:off x="337294" y="2291362"/>
            <a:ext cx="11275585" cy="2943691"/>
          </a:xfrm>
        </p:spPr>
        <p:txBody>
          <a:bodyPr/>
          <a:lstStyle/>
          <a:p>
            <a:r>
              <a:rPr lang="en-US" altLang="zh-CN" dirty="0"/>
              <a:t>8.3.1</a:t>
            </a:r>
            <a:r>
              <a:rPr lang="zh-CN" altLang="en-US" dirty="0"/>
              <a:t>　信用证的含义、特点与一般业务流程</a:t>
            </a:r>
            <a:endParaRPr lang="en-US" altLang="zh-CN" dirty="0"/>
          </a:p>
          <a:p>
            <a:r>
              <a:rPr lang="en-US" altLang="zh-CN" dirty="0"/>
              <a:t>2. </a:t>
            </a:r>
            <a:r>
              <a:rPr lang="zh-CN" altLang="en-US" dirty="0"/>
              <a:t>信用证支付方式的特点</a:t>
            </a:r>
            <a:endParaRPr lang="en-US" altLang="zh-CN" dirty="0"/>
          </a:p>
          <a:p>
            <a:r>
              <a:rPr lang="zh-CN" altLang="en-US" dirty="0"/>
              <a:t>信用证支付方式具有以下三个核心特点。</a:t>
            </a:r>
            <a:endParaRPr lang="en-US" altLang="zh-CN" dirty="0"/>
          </a:p>
          <a:p>
            <a:r>
              <a:rPr lang="en-US" altLang="zh-CN" dirty="0"/>
              <a:t>1</a:t>
            </a:r>
            <a:r>
              <a:rPr lang="zh-CN" altLang="en-US" dirty="0"/>
              <a:t>）银行信用主导</a:t>
            </a:r>
            <a:endParaRPr lang="en-US" altLang="zh-CN" dirty="0"/>
          </a:p>
          <a:p>
            <a:r>
              <a:rPr lang="en-US" altLang="zh-CN" dirty="0"/>
              <a:t>2</a:t>
            </a:r>
            <a:r>
              <a:rPr lang="zh-CN" altLang="en-US" dirty="0"/>
              <a:t>）契约关系独立</a:t>
            </a:r>
            <a:endParaRPr lang="en-US" altLang="zh-CN" dirty="0"/>
          </a:p>
          <a:p>
            <a:r>
              <a:rPr lang="en-US" altLang="zh-CN" dirty="0"/>
              <a:t>3</a:t>
            </a:r>
            <a:r>
              <a:rPr lang="zh-CN" altLang="en-US" dirty="0"/>
              <a:t>）单据交易纯粹</a:t>
            </a:r>
          </a:p>
        </p:txBody>
      </p:sp>
      <p:sp>
        <p:nvSpPr>
          <p:cNvPr id="4" name="文本占位符 3">
            <a:extLst>
              <a:ext uri="{FF2B5EF4-FFF2-40B4-BE49-F238E27FC236}">
                <a16:creationId xmlns:a16="http://schemas.microsoft.com/office/drawing/2014/main" id="{2260DFCD-D232-033D-5BAA-7DCEF99D81A0}"/>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516972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EE7CD-EE77-AECE-012B-5E3C5C7F3B9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49D977D-D1F6-8E82-A665-5DB02BCD3AFC}"/>
              </a:ext>
            </a:extLst>
          </p:cNvPr>
          <p:cNvSpPr>
            <a:spLocks noGrp="1"/>
          </p:cNvSpPr>
          <p:nvPr>
            <p:ph type="body" sz="quarter" idx="11"/>
          </p:nvPr>
        </p:nvSpPr>
        <p:spPr>
          <a:xfrm>
            <a:off x="337294" y="1461721"/>
            <a:ext cx="11275585" cy="4602991"/>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1</a:t>
            </a:r>
            <a:r>
              <a:rPr lang="zh-CN" altLang="en-US" dirty="0"/>
              <a:t>）</a:t>
            </a:r>
            <a:r>
              <a:rPr lang="en-US" altLang="zh-CN" dirty="0"/>
              <a:t>FOB </a:t>
            </a:r>
            <a:r>
              <a:rPr lang="zh-CN" altLang="en-US" dirty="0"/>
              <a:t>术语的含义</a:t>
            </a:r>
            <a:endParaRPr lang="en-US" altLang="zh-CN" dirty="0"/>
          </a:p>
          <a:p>
            <a:r>
              <a:rPr lang="en-US" altLang="zh-CN" dirty="0"/>
              <a:t>FOB</a:t>
            </a:r>
            <a:r>
              <a:rPr lang="zh-CN" altLang="en-US" dirty="0"/>
              <a:t>（</a:t>
            </a:r>
            <a:r>
              <a:rPr lang="en-US" altLang="zh-CN" dirty="0"/>
              <a:t>free on board</a:t>
            </a:r>
            <a:r>
              <a:rPr lang="zh-CN" altLang="en-US" dirty="0"/>
              <a:t>）即船上交货（指定装运港），适用于海运和内河运输。按此术语，卖方需在合同规定的装运期内，在指定装运港将货物装上买方指定的船只，并及时通知买方。货物装到指定装运港船上的瞬间，风险便从卖方转移至买方。</a:t>
            </a:r>
          </a:p>
          <a:p>
            <a:r>
              <a:rPr lang="zh-CN" altLang="en-US" dirty="0"/>
              <a:t>卖方负责办理货物出口清关手续，支付相关费用，并提交商业发票及其他单据。买方则承担租船订舱、支付运费，办理货物进口清关手续及运输保险等责任。使用 </a:t>
            </a:r>
            <a:r>
              <a:rPr lang="en-US" altLang="zh-CN" dirty="0"/>
              <a:t>FOB </a:t>
            </a:r>
            <a:r>
              <a:rPr lang="zh-CN" altLang="en-US" dirty="0"/>
              <a:t>术语时，买卖双方需在合同中明确指定装运港，以确保贸易活动顺利进行。</a:t>
            </a:r>
            <a:endParaRPr lang="en-US" altLang="zh-CN" dirty="0"/>
          </a:p>
        </p:txBody>
      </p:sp>
      <p:sp>
        <p:nvSpPr>
          <p:cNvPr id="6" name="文本占位符 5">
            <a:extLst>
              <a:ext uri="{FF2B5EF4-FFF2-40B4-BE49-F238E27FC236}">
                <a16:creationId xmlns:a16="http://schemas.microsoft.com/office/drawing/2014/main" id="{5D52D308-1E46-B1A6-36DC-51EE4B71414E}"/>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19076686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77D7-36CC-B260-5CB3-0D8E4CC2D4E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661329-840A-DA2E-36C8-B877503B475D}"/>
              </a:ext>
            </a:extLst>
          </p:cNvPr>
          <p:cNvSpPr>
            <a:spLocks noGrp="1"/>
          </p:cNvSpPr>
          <p:nvPr>
            <p:ph type="body" sz="quarter" idx="11"/>
          </p:nvPr>
        </p:nvSpPr>
        <p:spPr>
          <a:xfrm>
            <a:off x="337294" y="2048988"/>
            <a:ext cx="11275585" cy="3428439"/>
          </a:xfrm>
        </p:spPr>
        <p:txBody>
          <a:bodyPr/>
          <a:lstStyle/>
          <a:p>
            <a:r>
              <a:rPr lang="en-US" altLang="zh-CN" dirty="0"/>
              <a:t>8.3.1</a:t>
            </a:r>
            <a:r>
              <a:rPr lang="zh-CN" altLang="en-US" dirty="0"/>
              <a:t>　信用证的含义、特点与一般业务流程</a:t>
            </a:r>
            <a:endParaRPr lang="en-US" altLang="zh-CN" dirty="0"/>
          </a:p>
          <a:p>
            <a:r>
              <a:rPr lang="en-US" altLang="zh-CN" dirty="0"/>
              <a:t>3. </a:t>
            </a:r>
            <a:r>
              <a:rPr lang="zh-CN" altLang="en-US" dirty="0"/>
              <a:t>信用证支付方式的作用</a:t>
            </a:r>
            <a:endParaRPr lang="en-US" altLang="zh-CN" dirty="0"/>
          </a:p>
          <a:p>
            <a:r>
              <a:rPr lang="zh-CN" altLang="en-US" dirty="0"/>
              <a:t>信用证支付方式作为国际贸易中的核心结算工具，其作用主要体现在以下三个方面。</a:t>
            </a:r>
            <a:endParaRPr lang="en-US" altLang="zh-CN" dirty="0"/>
          </a:p>
          <a:p>
            <a:r>
              <a:rPr lang="zh-CN" altLang="en-US" dirty="0"/>
              <a:t>（</a:t>
            </a:r>
            <a:r>
              <a:rPr lang="en-US" altLang="zh-CN" dirty="0"/>
              <a:t>1</a:t>
            </a:r>
            <a:r>
              <a:rPr lang="zh-CN" altLang="en-US" dirty="0"/>
              <a:t>）对出口商而言，信用证提供了双重保障。</a:t>
            </a:r>
            <a:endParaRPr lang="en-US" altLang="zh-CN" dirty="0"/>
          </a:p>
          <a:p>
            <a:r>
              <a:rPr lang="zh-CN" altLang="en-US" dirty="0"/>
              <a:t>（</a:t>
            </a:r>
            <a:r>
              <a:rPr lang="en-US" altLang="zh-CN" dirty="0"/>
              <a:t>2</a:t>
            </a:r>
            <a:r>
              <a:rPr lang="zh-CN" altLang="en-US" dirty="0"/>
              <a:t>）对进口商而言，信用证机制实现了风险控制与资金优化的平衡。</a:t>
            </a:r>
            <a:endParaRPr lang="en-US" altLang="zh-CN" dirty="0"/>
          </a:p>
          <a:p>
            <a:r>
              <a:rPr lang="zh-CN" altLang="en-US" dirty="0"/>
              <a:t>（</a:t>
            </a:r>
            <a:r>
              <a:rPr lang="en-US" altLang="zh-CN" dirty="0"/>
              <a:t>3</a:t>
            </a:r>
            <a:r>
              <a:rPr lang="zh-CN" altLang="en-US" dirty="0"/>
              <a:t>）对银行而言，信用证业务创造了多重价值：既可以通过开证、审单等环节获得手续费收入，又能在资金结算过程中进行头寸管理，提升资金运营效率。</a:t>
            </a:r>
          </a:p>
        </p:txBody>
      </p:sp>
      <p:sp>
        <p:nvSpPr>
          <p:cNvPr id="4" name="文本占位符 3">
            <a:extLst>
              <a:ext uri="{FF2B5EF4-FFF2-40B4-BE49-F238E27FC236}">
                <a16:creationId xmlns:a16="http://schemas.microsoft.com/office/drawing/2014/main" id="{88A4454B-C1BC-82E0-07F3-CF9987FD9B75}"/>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209982087"/>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7AE0A-1E8A-69D7-A66D-594E65B90A8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489A32-190C-CBC9-6781-0662BDAEBEBB}"/>
              </a:ext>
            </a:extLst>
          </p:cNvPr>
          <p:cNvSpPr>
            <a:spLocks noGrp="1"/>
          </p:cNvSpPr>
          <p:nvPr>
            <p:ph type="body" sz="quarter" idx="10"/>
          </p:nvPr>
        </p:nvSpPr>
        <p:spPr/>
        <p:txBody>
          <a:bodyPr/>
          <a:lstStyle/>
          <a:p>
            <a:r>
              <a:rPr lang="en-US" altLang="zh-CN" dirty="0"/>
              <a:t>8.3 </a:t>
            </a:r>
            <a:r>
              <a:rPr lang="zh-CN" altLang="en-US" dirty="0"/>
              <a:t>信用证</a:t>
            </a:r>
          </a:p>
        </p:txBody>
      </p:sp>
      <p:sp>
        <p:nvSpPr>
          <p:cNvPr id="5" name="文本占位符 4">
            <a:extLst>
              <a:ext uri="{FF2B5EF4-FFF2-40B4-BE49-F238E27FC236}">
                <a16:creationId xmlns:a16="http://schemas.microsoft.com/office/drawing/2014/main" id="{E3EF18B5-CAD1-F071-55F7-CA6AC2579F72}"/>
              </a:ext>
            </a:extLst>
          </p:cNvPr>
          <p:cNvSpPr>
            <a:spLocks noGrp="1"/>
          </p:cNvSpPr>
          <p:nvPr>
            <p:ph type="body" sz="quarter" idx="11"/>
          </p:nvPr>
        </p:nvSpPr>
        <p:spPr>
          <a:xfrm>
            <a:off x="337296" y="1198622"/>
            <a:ext cx="11275585" cy="1974195"/>
          </a:xfrm>
        </p:spPr>
        <p:txBody>
          <a:bodyPr/>
          <a:lstStyle/>
          <a:p>
            <a:r>
              <a:rPr lang="en-US" altLang="zh-CN" dirty="0"/>
              <a:t>8.3.1</a:t>
            </a:r>
            <a:r>
              <a:rPr lang="zh-CN" altLang="en-US" dirty="0"/>
              <a:t>　信用证的含义、特点与一般业务流程</a:t>
            </a:r>
            <a:endParaRPr lang="en-US" altLang="zh-CN" dirty="0"/>
          </a:p>
          <a:p>
            <a:r>
              <a:rPr lang="en-US" altLang="zh-CN" dirty="0"/>
              <a:t>4. </a:t>
            </a:r>
            <a:r>
              <a:rPr lang="zh-CN" altLang="en-US" dirty="0"/>
              <a:t>信用证的当事人与一般业务流程</a:t>
            </a:r>
            <a:endParaRPr lang="en-US" altLang="zh-CN" dirty="0"/>
          </a:p>
          <a:p>
            <a:r>
              <a:rPr lang="zh-CN" altLang="en-US" dirty="0"/>
              <a:t>信用证业务的基本当事人包括开证申请人、开证行和受益人、通知行、议付行、付款行、偿付行、保兑行、转让行等。各主体的角色与权责如下所述。</a:t>
            </a:r>
            <a:endParaRPr lang="en-US" altLang="zh-CN" dirty="0"/>
          </a:p>
        </p:txBody>
      </p:sp>
      <p:sp>
        <p:nvSpPr>
          <p:cNvPr id="2" name="文本占位符 1">
            <a:extLst>
              <a:ext uri="{FF2B5EF4-FFF2-40B4-BE49-F238E27FC236}">
                <a16:creationId xmlns:a16="http://schemas.microsoft.com/office/drawing/2014/main" id="{B6DE41FC-A0D0-ED74-14D9-690BE38815C7}"/>
              </a:ext>
            </a:extLst>
          </p:cNvPr>
          <p:cNvSpPr>
            <a:spLocks noGrp="1"/>
          </p:cNvSpPr>
          <p:nvPr>
            <p:ph type="body" sz="quarter" idx="12"/>
          </p:nvPr>
        </p:nvSpPr>
        <p:spPr>
          <a:xfrm>
            <a:off x="337296" y="3245373"/>
            <a:ext cx="11275585" cy="3428439"/>
          </a:xfrm>
        </p:spPr>
        <p:txBody>
          <a:bodyPr/>
          <a:lstStyle/>
          <a:p>
            <a:r>
              <a:rPr lang="zh-CN" altLang="en-US" dirty="0"/>
              <a:t>（</a:t>
            </a:r>
            <a:r>
              <a:rPr lang="en-US" altLang="zh-CN" dirty="0"/>
              <a:t>1</a:t>
            </a:r>
            <a:r>
              <a:rPr lang="zh-CN" altLang="en-US" dirty="0"/>
              <a:t>）开证申请人（</a:t>
            </a:r>
            <a:r>
              <a:rPr lang="en-US" altLang="zh-CN" dirty="0"/>
              <a:t>applicant</a:t>
            </a:r>
            <a:r>
              <a:rPr lang="zh-CN" altLang="en-US" dirty="0"/>
              <a:t>）。</a:t>
            </a:r>
            <a:endParaRPr lang="en-US" altLang="zh-CN" dirty="0"/>
          </a:p>
          <a:p>
            <a:r>
              <a:rPr lang="zh-CN" altLang="en-US" dirty="0"/>
              <a:t>（</a:t>
            </a:r>
            <a:r>
              <a:rPr lang="en-US" altLang="zh-CN" dirty="0"/>
              <a:t>2</a:t>
            </a:r>
            <a:r>
              <a:rPr lang="zh-CN" altLang="en-US" dirty="0"/>
              <a:t>）开证行（</a:t>
            </a:r>
            <a:r>
              <a:rPr lang="en-US" altLang="zh-CN" dirty="0"/>
              <a:t>opening bank </a:t>
            </a:r>
            <a:r>
              <a:rPr lang="zh-CN" altLang="en-US" dirty="0"/>
              <a:t>或 </a:t>
            </a:r>
            <a:r>
              <a:rPr lang="en-US" altLang="zh-CN" dirty="0"/>
              <a:t>issuing bank</a:t>
            </a:r>
            <a:r>
              <a:rPr lang="zh-CN" altLang="en-US" dirty="0"/>
              <a:t>）。</a:t>
            </a:r>
            <a:endParaRPr lang="en-US" altLang="zh-CN" dirty="0"/>
          </a:p>
          <a:p>
            <a:r>
              <a:rPr lang="zh-CN" altLang="en-US" dirty="0"/>
              <a:t>（</a:t>
            </a:r>
            <a:r>
              <a:rPr lang="en-US" altLang="zh-CN" dirty="0"/>
              <a:t>3</a:t>
            </a:r>
            <a:r>
              <a:rPr lang="zh-CN" altLang="en-US" dirty="0"/>
              <a:t>）受益人（</a:t>
            </a:r>
            <a:r>
              <a:rPr lang="en-US" altLang="zh-CN" dirty="0" err="1"/>
              <a:t>benef</a:t>
            </a:r>
            <a:r>
              <a:rPr lang="en-US" altLang="zh-CN" dirty="0"/>
              <a:t> </a:t>
            </a:r>
            <a:r>
              <a:rPr lang="en-US" altLang="zh-CN" dirty="0" err="1"/>
              <a:t>iciary</a:t>
            </a:r>
            <a:r>
              <a:rPr lang="zh-CN" altLang="en-US" dirty="0"/>
              <a:t>）。</a:t>
            </a:r>
            <a:endParaRPr lang="en-US" altLang="zh-CN" dirty="0"/>
          </a:p>
          <a:p>
            <a:r>
              <a:rPr lang="zh-CN" altLang="en-US" dirty="0"/>
              <a:t>（</a:t>
            </a:r>
            <a:r>
              <a:rPr lang="en-US" altLang="zh-CN" dirty="0"/>
              <a:t>4</a:t>
            </a:r>
            <a:r>
              <a:rPr lang="zh-CN" altLang="en-US" dirty="0"/>
              <a:t>）通知行（</a:t>
            </a:r>
            <a:r>
              <a:rPr lang="en-US" altLang="zh-CN" dirty="0"/>
              <a:t>advising bank </a:t>
            </a:r>
            <a:r>
              <a:rPr lang="zh-CN" altLang="en-US" dirty="0"/>
              <a:t>或 </a:t>
            </a:r>
            <a:r>
              <a:rPr lang="en-US" altLang="zh-CN" dirty="0"/>
              <a:t>notifying bank</a:t>
            </a:r>
            <a:r>
              <a:rPr lang="zh-CN" altLang="en-US" dirty="0"/>
              <a:t>）。</a:t>
            </a:r>
            <a:endParaRPr lang="en-US" altLang="zh-CN" dirty="0"/>
          </a:p>
          <a:p>
            <a:r>
              <a:rPr lang="zh-CN" altLang="en-US" dirty="0"/>
              <a:t>（</a:t>
            </a:r>
            <a:r>
              <a:rPr lang="en-US" altLang="zh-CN" dirty="0"/>
              <a:t>5</a:t>
            </a:r>
            <a:r>
              <a:rPr lang="zh-CN" altLang="en-US" dirty="0"/>
              <a:t>）议付行（</a:t>
            </a:r>
            <a:r>
              <a:rPr lang="en-US" altLang="zh-CN" dirty="0"/>
              <a:t>negotiating bank</a:t>
            </a:r>
            <a:r>
              <a:rPr lang="zh-CN" altLang="en-US" dirty="0"/>
              <a:t>）。</a:t>
            </a:r>
            <a:endParaRPr lang="en-US" altLang="zh-CN" dirty="0"/>
          </a:p>
          <a:p>
            <a:r>
              <a:rPr lang="zh-CN" altLang="en-US" dirty="0"/>
              <a:t>（</a:t>
            </a:r>
            <a:r>
              <a:rPr lang="en-US" altLang="zh-CN" dirty="0"/>
              <a:t>6</a:t>
            </a:r>
            <a:r>
              <a:rPr lang="zh-CN" altLang="en-US" dirty="0"/>
              <a:t>）付款行（</a:t>
            </a:r>
            <a:r>
              <a:rPr lang="en-US" altLang="zh-CN" dirty="0"/>
              <a:t>paying bank </a:t>
            </a:r>
            <a:r>
              <a:rPr lang="zh-CN" altLang="en-US" dirty="0"/>
              <a:t>或 </a:t>
            </a:r>
            <a:r>
              <a:rPr lang="en-US" altLang="zh-CN" dirty="0"/>
              <a:t>drawee bank</a:t>
            </a:r>
            <a:r>
              <a:rPr lang="zh-CN" altLang="en-US" dirty="0"/>
              <a:t>）。</a:t>
            </a:r>
            <a:endParaRPr lang="en-US" altLang="zh-CN" dirty="0"/>
          </a:p>
          <a:p>
            <a:r>
              <a:rPr lang="zh-CN" altLang="en-US" dirty="0"/>
              <a:t>（</a:t>
            </a:r>
            <a:r>
              <a:rPr lang="en-US" altLang="zh-CN" dirty="0"/>
              <a:t>7</a:t>
            </a:r>
            <a:r>
              <a:rPr lang="zh-CN" altLang="en-US" dirty="0"/>
              <a:t>）偿付行（</a:t>
            </a:r>
            <a:r>
              <a:rPr lang="en-US" altLang="zh-CN" dirty="0" err="1"/>
              <a:t>reimbersement</a:t>
            </a:r>
            <a:r>
              <a:rPr lang="en-US" altLang="zh-CN" dirty="0"/>
              <a:t> bank</a:t>
            </a:r>
            <a:r>
              <a:rPr lang="zh-CN" altLang="en-US" dirty="0"/>
              <a:t>）。</a:t>
            </a:r>
            <a:endParaRPr lang="en-US" altLang="zh-CN" dirty="0"/>
          </a:p>
          <a:p>
            <a:r>
              <a:rPr lang="zh-CN" altLang="en-US" dirty="0"/>
              <a:t>（</a:t>
            </a:r>
            <a:r>
              <a:rPr lang="en-US" altLang="zh-CN" dirty="0"/>
              <a:t>8</a:t>
            </a:r>
            <a:r>
              <a:rPr lang="zh-CN" altLang="en-US" dirty="0"/>
              <a:t>）保兑行（</a:t>
            </a:r>
            <a:r>
              <a:rPr lang="en-US" altLang="zh-CN" dirty="0"/>
              <a:t>conf </a:t>
            </a:r>
            <a:r>
              <a:rPr lang="en-US" altLang="zh-CN" dirty="0" err="1"/>
              <a:t>irming</a:t>
            </a:r>
            <a:r>
              <a:rPr lang="en-US" altLang="zh-CN" dirty="0"/>
              <a:t> bank</a:t>
            </a:r>
            <a:r>
              <a:rPr lang="zh-CN" altLang="en-US" dirty="0"/>
              <a:t>）。</a:t>
            </a:r>
            <a:endParaRPr lang="en-US" altLang="zh-CN" dirty="0"/>
          </a:p>
          <a:p>
            <a:r>
              <a:rPr lang="zh-CN" altLang="en-US" dirty="0"/>
              <a:t>（</a:t>
            </a:r>
            <a:r>
              <a:rPr lang="en-US" altLang="zh-CN" dirty="0"/>
              <a:t>9</a:t>
            </a:r>
            <a:r>
              <a:rPr lang="zh-CN" altLang="en-US" dirty="0"/>
              <a:t>）交单行（</a:t>
            </a:r>
            <a:r>
              <a:rPr lang="en-US" altLang="zh-CN" dirty="0"/>
              <a:t>presenting bank</a:t>
            </a:r>
            <a:r>
              <a:rPr lang="zh-CN" altLang="en-US" dirty="0"/>
              <a:t>）。</a:t>
            </a:r>
          </a:p>
          <a:p>
            <a:endParaRPr lang="zh-CN" altLang="en-US" dirty="0"/>
          </a:p>
        </p:txBody>
      </p:sp>
    </p:spTree>
    <p:extLst>
      <p:ext uri="{BB962C8B-B14F-4D97-AF65-F5344CB8AC3E}">
        <p14:creationId xmlns:p14="http://schemas.microsoft.com/office/powerpoint/2010/main" val="2806395931"/>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7A033-B7FB-48D1-57BD-092C765B076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7C8A371-8645-256B-398B-6117B49666E1}"/>
              </a:ext>
            </a:extLst>
          </p:cNvPr>
          <p:cNvSpPr>
            <a:spLocks noGrp="1"/>
          </p:cNvSpPr>
          <p:nvPr>
            <p:ph type="body" sz="quarter" idx="10"/>
          </p:nvPr>
        </p:nvSpPr>
        <p:spPr/>
        <p:txBody>
          <a:bodyPr/>
          <a:lstStyle/>
          <a:p>
            <a:r>
              <a:rPr lang="en-US" altLang="zh-CN" dirty="0"/>
              <a:t>8.3 </a:t>
            </a:r>
            <a:r>
              <a:rPr lang="zh-CN" altLang="en-US" dirty="0"/>
              <a:t>信用证</a:t>
            </a:r>
          </a:p>
        </p:txBody>
      </p:sp>
      <p:sp>
        <p:nvSpPr>
          <p:cNvPr id="5" name="文本占位符 4">
            <a:extLst>
              <a:ext uri="{FF2B5EF4-FFF2-40B4-BE49-F238E27FC236}">
                <a16:creationId xmlns:a16="http://schemas.microsoft.com/office/drawing/2014/main" id="{6BCFA64D-A1D5-C88C-1274-5184049F8FFE}"/>
              </a:ext>
            </a:extLst>
          </p:cNvPr>
          <p:cNvSpPr>
            <a:spLocks noGrp="1"/>
          </p:cNvSpPr>
          <p:nvPr>
            <p:ph type="body" sz="quarter" idx="11"/>
          </p:nvPr>
        </p:nvSpPr>
        <p:spPr>
          <a:xfrm>
            <a:off x="337296" y="1454805"/>
            <a:ext cx="11275585" cy="1974195"/>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1</a:t>
            </a:r>
            <a:r>
              <a:rPr lang="zh-CN" altLang="en-US" dirty="0"/>
              <a:t>）信用证基础要素</a:t>
            </a:r>
            <a:endParaRPr lang="en-US" altLang="zh-CN" dirty="0"/>
          </a:p>
        </p:txBody>
      </p:sp>
      <p:sp>
        <p:nvSpPr>
          <p:cNvPr id="3" name="文本占位符 2">
            <a:extLst>
              <a:ext uri="{FF2B5EF4-FFF2-40B4-BE49-F238E27FC236}">
                <a16:creationId xmlns:a16="http://schemas.microsoft.com/office/drawing/2014/main" id="{E2E49E22-B1D3-B621-122E-9827FA4FD479}"/>
              </a:ext>
            </a:extLst>
          </p:cNvPr>
          <p:cNvSpPr>
            <a:spLocks noGrp="1"/>
          </p:cNvSpPr>
          <p:nvPr>
            <p:ph type="body" sz="quarter" idx="12"/>
          </p:nvPr>
        </p:nvSpPr>
        <p:spPr>
          <a:xfrm>
            <a:off x="337295" y="3429000"/>
            <a:ext cx="11275585" cy="2482987"/>
          </a:xfrm>
        </p:spPr>
        <p:txBody>
          <a:bodyPr/>
          <a:lstStyle/>
          <a:p>
            <a:r>
              <a:rPr lang="zh-CN" altLang="en-US" dirty="0"/>
              <a:t>（</a:t>
            </a:r>
            <a:r>
              <a:rPr lang="en-US" altLang="zh-CN" dirty="0"/>
              <a:t>1</a:t>
            </a:r>
            <a:r>
              <a:rPr lang="zh-CN" altLang="en-US" dirty="0"/>
              <a:t>）信用证种类（</a:t>
            </a:r>
            <a:r>
              <a:rPr lang="en-US" altLang="zh-CN" dirty="0"/>
              <a:t>kind of credit</a:t>
            </a:r>
            <a:r>
              <a:rPr lang="zh-CN" altLang="en-US" dirty="0"/>
              <a:t>）</a:t>
            </a:r>
            <a:endParaRPr lang="en-US" altLang="zh-CN" dirty="0"/>
          </a:p>
          <a:p>
            <a:r>
              <a:rPr lang="zh-CN" altLang="en-US" dirty="0"/>
              <a:t>（</a:t>
            </a:r>
            <a:r>
              <a:rPr lang="en-US" altLang="zh-CN" dirty="0"/>
              <a:t>2</a:t>
            </a:r>
            <a:r>
              <a:rPr lang="zh-CN" altLang="en-US" dirty="0"/>
              <a:t>）编号（</a:t>
            </a:r>
            <a:r>
              <a:rPr lang="en-US" altLang="zh-CN" dirty="0"/>
              <a:t>L/C number</a:t>
            </a:r>
            <a:r>
              <a:rPr lang="zh-CN" altLang="en-US" dirty="0"/>
              <a:t>）</a:t>
            </a:r>
            <a:endParaRPr lang="en-US" altLang="zh-CN" dirty="0"/>
          </a:p>
          <a:p>
            <a:r>
              <a:rPr lang="zh-CN" altLang="en-US" dirty="0"/>
              <a:t>（</a:t>
            </a:r>
            <a:r>
              <a:rPr lang="en-US" altLang="zh-CN" dirty="0"/>
              <a:t>3</a:t>
            </a:r>
            <a:r>
              <a:rPr lang="zh-CN" altLang="en-US" dirty="0"/>
              <a:t>）开证日期（</a:t>
            </a:r>
            <a:r>
              <a:rPr lang="en-US" altLang="zh-CN" dirty="0"/>
              <a:t>date of issue</a:t>
            </a:r>
            <a:r>
              <a:rPr lang="zh-CN" altLang="en-US" dirty="0"/>
              <a:t>）</a:t>
            </a:r>
            <a:endParaRPr lang="en-US" altLang="zh-CN" dirty="0"/>
          </a:p>
          <a:p>
            <a:r>
              <a:rPr lang="zh-CN" altLang="en-US" dirty="0"/>
              <a:t>（</a:t>
            </a:r>
            <a:r>
              <a:rPr lang="en-US" altLang="zh-CN" dirty="0"/>
              <a:t>4</a:t>
            </a:r>
            <a:r>
              <a:rPr lang="zh-CN" altLang="en-US" dirty="0"/>
              <a:t>）信用证金额（</a:t>
            </a:r>
            <a:r>
              <a:rPr lang="en-US" altLang="zh-CN" dirty="0"/>
              <a:t>L/C amount</a:t>
            </a:r>
            <a:r>
              <a:rPr lang="zh-CN" altLang="en-US" dirty="0"/>
              <a:t>）</a:t>
            </a:r>
            <a:endParaRPr lang="en-US" altLang="zh-CN" dirty="0"/>
          </a:p>
          <a:p>
            <a:r>
              <a:rPr lang="zh-CN" altLang="en-US" dirty="0"/>
              <a:t>（</a:t>
            </a:r>
            <a:r>
              <a:rPr lang="en-US" altLang="zh-CN" dirty="0"/>
              <a:t>5</a:t>
            </a:r>
            <a:r>
              <a:rPr lang="zh-CN" altLang="en-US" dirty="0"/>
              <a:t>）开证行（</a:t>
            </a:r>
            <a:r>
              <a:rPr lang="en-US" altLang="zh-CN" dirty="0"/>
              <a:t>issuing/opening bank</a:t>
            </a:r>
            <a:r>
              <a:rPr lang="zh-CN" altLang="en-US" dirty="0"/>
              <a:t>）</a:t>
            </a:r>
            <a:endParaRPr lang="en-US" altLang="zh-CN" dirty="0"/>
          </a:p>
          <a:p>
            <a:r>
              <a:rPr lang="zh-CN" altLang="en-US" dirty="0"/>
              <a:t>（</a:t>
            </a:r>
            <a:r>
              <a:rPr lang="en-US" altLang="zh-CN" dirty="0"/>
              <a:t>6</a:t>
            </a:r>
            <a:r>
              <a:rPr lang="zh-CN" altLang="en-US" dirty="0"/>
              <a:t>）通知行（</a:t>
            </a:r>
            <a:r>
              <a:rPr lang="en-US" altLang="zh-CN" dirty="0"/>
              <a:t>advising/notifying bank</a:t>
            </a:r>
            <a:r>
              <a:rPr lang="zh-CN" altLang="en-US" dirty="0"/>
              <a:t>）</a:t>
            </a:r>
            <a:endParaRPr lang="en-US" altLang="zh-CN" dirty="0"/>
          </a:p>
          <a:p>
            <a:r>
              <a:rPr lang="zh-CN" altLang="en-US" dirty="0"/>
              <a:t>（</a:t>
            </a:r>
            <a:r>
              <a:rPr lang="en-US" altLang="zh-CN" dirty="0"/>
              <a:t>7</a:t>
            </a:r>
            <a:r>
              <a:rPr lang="zh-CN" altLang="en-US" dirty="0"/>
              <a:t>）申请人（</a:t>
            </a:r>
            <a:r>
              <a:rPr lang="en-US" altLang="zh-CN" dirty="0"/>
              <a:t>applicant</a:t>
            </a:r>
            <a:r>
              <a:rPr lang="zh-CN" altLang="en-US" dirty="0"/>
              <a:t>）</a:t>
            </a:r>
            <a:endParaRPr lang="en-US" altLang="zh-CN" dirty="0"/>
          </a:p>
          <a:p>
            <a:r>
              <a:rPr lang="zh-CN" altLang="en-US" dirty="0"/>
              <a:t>（</a:t>
            </a:r>
            <a:r>
              <a:rPr lang="en-US" altLang="zh-CN" dirty="0"/>
              <a:t>8</a:t>
            </a:r>
            <a:r>
              <a:rPr lang="zh-CN" altLang="en-US" dirty="0"/>
              <a:t>）受益人（</a:t>
            </a:r>
            <a:r>
              <a:rPr lang="en-US" altLang="zh-CN" dirty="0" err="1"/>
              <a:t>benef</a:t>
            </a:r>
            <a:r>
              <a:rPr lang="en-US" altLang="zh-CN" dirty="0"/>
              <a:t> </a:t>
            </a:r>
            <a:r>
              <a:rPr lang="en-US" altLang="zh-CN" dirty="0" err="1"/>
              <a:t>iciary</a:t>
            </a:r>
            <a:r>
              <a:rPr lang="zh-CN" altLang="en-US" dirty="0"/>
              <a:t>）</a:t>
            </a:r>
            <a:endParaRPr lang="en-US" altLang="zh-CN" dirty="0"/>
          </a:p>
          <a:p>
            <a:r>
              <a:rPr lang="zh-CN" altLang="en-US" dirty="0"/>
              <a:t>（</a:t>
            </a:r>
            <a:r>
              <a:rPr lang="en-US" altLang="zh-CN" dirty="0"/>
              <a:t>9</a:t>
            </a:r>
            <a:r>
              <a:rPr lang="zh-CN" altLang="en-US" dirty="0"/>
              <a:t>）交单期（</a:t>
            </a:r>
            <a:r>
              <a:rPr lang="en-US" altLang="zh-CN" dirty="0"/>
              <a:t>documents presentation period</a:t>
            </a:r>
            <a:r>
              <a:rPr lang="zh-CN" altLang="en-US" dirty="0"/>
              <a:t>）</a:t>
            </a:r>
          </a:p>
        </p:txBody>
      </p:sp>
    </p:spTree>
    <p:extLst>
      <p:ext uri="{BB962C8B-B14F-4D97-AF65-F5344CB8AC3E}">
        <p14:creationId xmlns:p14="http://schemas.microsoft.com/office/powerpoint/2010/main" val="425021613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8C342-2373-DB55-7E63-E5F2C9B959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0D13F1-C68D-9490-D0A3-5B7771158C48}"/>
              </a:ext>
            </a:extLst>
          </p:cNvPr>
          <p:cNvSpPr>
            <a:spLocks noGrp="1"/>
          </p:cNvSpPr>
          <p:nvPr>
            <p:ph type="body" sz="quarter" idx="11"/>
          </p:nvPr>
        </p:nvSpPr>
        <p:spPr>
          <a:xfrm>
            <a:off x="337294" y="1806614"/>
            <a:ext cx="11275585" cy="3913187"/>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2</a:t>
            </a:r>
            <a:r>
              <a:rPr lang="zh-CN" altLang="en-US" dirty="0"/>
              <a:t>）汇票条款</a:t>
            </a:r>
            <a:endParaRPr lang="en-US" altLang="zh-CN" dirty="0"/>
          </a:p>
          <a:p>
            <a:r>
              <a:rPr lang="zh-CN" altLang="en-US" dirty="0"/>
              <a:t>（</a:t>
            </a:r>
            <a:r>
              <a:rPr lang="en-US" altLang="zh-CN" dirty="0"/>
              <a:t>1</a:t>
            </a:r>
            <a:r>
              <a:rPr lang="zh-CN" altLang="en-US" dirty="0"/>
              <a:t>）出票人（</a:t>
            </a:r>
            <a:r>
              <a:rPr lang="en-US" altLang="zh-CN" dirty="0"/>
              <a:t>drawer</a:t>
            </a:r>
            <a:r>
              <a:rPr lang="zh-CN" altLang="en-US" dirty="0"/>
              <a:t>）</a:t>
            </a:r>
            <a:endParaRPr lang="en-US" altLang="zh-CN" dirty="0"/>
          </a:p>
          <a:p>
            <a:r>
              <a:rPr lang="zh-CN" altLang="en-US" dirty="0"/>
              <a:t>（</a:t>
            </a:r>
            <a:r>
              <a:rPr lang="en-US" altLang="zh-CN" dirty="0"/>
              <a:t>2</a:t>
            </a:r>
            <a:r>
              <a:rPr lang="zh-CN" altLang="en-US" dirty="0"/>
              <a:t>）付款人（</a:t>
            </a:r>
            <a:r>
              <a:rPr lang="en-US" altLang="zh-CN" dirty="0"/>
              <a:t>drawee</a:t>
            </a:r>
            <a:r>
              <a:rPr lang="zh-CN" altLang="en-US" dirty="0"/>
              <a:t>）</a:t>
            </a:r>
            <a:endParaRPr lang="en-US" altLang="zh-CN" dirty="0"/>
          </a:p>
          <a:p>
            <a:r>
              <a:rPr lang="zh-CN" altLang="en-US" dirty="0"/>
              <a:t>（</a:t>
            </a:r>
            <a:r>
              <a:rPr lang="en-US" altLang="zh-CN" dirty="0"/>
              <a:t>3</a:t>
            </a:r>
            <a:r>
              <a:rPr lang="zh-CN" altLang="en-US" dirty="0"/>
              <a:t>）付款期限（</a:t>
            </a:r>
            <a:r>
              <a:rPr lang="en-US" altLang="zh-CN" dirty="0"/>
              <a:t>payment term</a:t>
            </a:r>
            <a:r>
              <a:rPr lang="zh-CN" altLang="en-US" dirty="0"/>
              <a:t>）</a:t>
            </a:r>
            <a:endParaRPr lang="en-US" altLang="zh-CN" dirty="0"/>
          </a:p>
          <a:p>
            <a:r>
              <a:rPr lang="zh-CN" altLang="en-US" dirty="0"/>
              <a:t>（</a:t>
            </a:r>
            <a:r>
              <a:rPr lang="en-US" altLang="zh-CN" dirty="0"/>
              <a:t>4</a:t>
            </a:r>
            <a:r>
              <a:rPr lang="zh-CN" altLang="en-US" dirty="0"/>
              <a:t>）出票条款（</a:t>
            </a:r>
            <a:r>
              <a:rPr lang="en-US" altLang="zh-CN" dirty="0"/>
              <a:t>drawn clause</a:t>
            </a:r>
            <a:r>
              <a:rPr lang="zh-CN" altLang="en-US" dirty="0"/>
              <a:t>）</a:t>
            </a:r>
            <a:endParaRPr lang="en-US" altLang="zh-CN" dirty="0"/>
          </a:p>
        </p:txBody>
      </p:sp>
      <p:sp>
        <p:nvSpPr>
          <p:cNvPr id="4" name="文本占位符 3">
            <a:extLst>
              <a:ext uri="{FF2B5EF4-FFF2-40B4-BE49-F238E27FC236}">
                <a16:creationId xmlns:a16="http://schemas.microsoft.com/office/drawing/2014/main" id="{104D6851-5FBF-E591-8AAB-4A0ECCA63739}"/>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163612990"/>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B1004-1199-5F3A-0302-86563BA6E8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FEA8E2-0D78-A0B2-47E0-BC555E4FDCEB}"/>
              </a:ext>
            </a:extLst>
          </p:cNvPr>
          <p:cNvSpPr>
            <a:spLocks noGrp="1"/>
          </p:cNvSpPr>
          <p:nvPr>
            <p:ph type="body" sz="quarter" idx="11"/>
          </p:nvPr>
        </p:nvSpPr>
        <p:spPr>
          <a:xfrm>
            <a:off x="337294" y="1564240"/>
            <a:ext cx="11275585" cy="4397935"/>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3</a:t>
            </a:r>
            <a:r>
              <a:rPr lang="zh-CN" altLang="en-US" dirty="0"/>
              <a:t>）单据要求</a:t>
            </a:r>
            <a:endParaRPr lang="en-US" altLang="zh-CN" dirty="0"/>
          </a:p>
          <a:p>
            <a:r>
              <a:rPr lang="zh-CN" altLang="en-US" dirty="0"/>
              <a:t>（</a:t>
            </a:r>
            <a:r>
              <a:rPr lang="en-US" altLang="zh-CN" dirty="0"/>
              <a:t>1</a:t>
            </a:r>
            <a:r>
              <a:rPr lang="zh-CN" altLang="en-US" dirty="0"/>
              <a:t>）商业发票（</a:t>
            </a:r>
            <a:r>
              <a:rPr lang="en-US" altLang="zh-CN" dirty="0"/>
              <a:t>Commercial Invoice</a:t>
            </a:r>
            <a:r>
              <a:rPr lang="zh-CN" altLang="en-US" dirty="0"/>
              <a:t>）</a:t>
            </a:r>
            <a:endParaRPr lang="en-US" altLang="zh-CN" dirty="0"/>
          </a:p>
          <a:p>
            <a:r>
              <a:rPr lang="zh-CN" altLang="en-US" dirty="0"/>
              <a:t>（</a:t>
            </a:r>
            <a:r>
              <a:rPr lang="en-US" altLang="zh-CN" dirty="0"/>
              <a:t>2</a:t>
            </a:r>
            <a:r>
              <a:rPr lang="zh-CN" altLang="en-US" dirty="0"/>
              <a:t>）运输单据（</a:t>
            </a:r>
            <a:r>
              <a:rPr lang="en-US" altLang="zh-CN" dirty="0"/>
              <a:t>transport documents</a:t>
            </a:r>
            <a:r>
              <a:rPr lang="zh-CN" altLang="en-US" dirty="0"/>
              <a:t>）</a:t>
            </a:r>
            <a:endParaRPr lang="en-US" altLang="zh-CN" dirty="0"/>
          </a:p>
          <a:p>
            <a:r>
              <a:rPr lang="zh-CN" altLang="en-US" dirty="0"/>
              <a:t>（</a:t>
            </a:r>
            <a:r>
              <a:rPr lang="en-US" altLang="zh-CN" dirty="0"/>
              <a:t>3</a:t>
            </a:r>
            <a:r>
              <a:rPr lang="zh-CN" altLang="en-US" dirty="0"/>
              <a:t>）保险单据（</a:t>
            </a:r>
            <a:r>
              <a:rPr lang="en-US" altLang="zh-CN" dirty="0"/>
              <a:t>insurance policy or </a:t>
            </a:r>
            <a:r>
              <a:rPr lang="en-US" altLang="zh-CN" dirty="0" err="1"/>
              <a:t>certif</a:t>
            </a:r>
            <a:r>
              <a:rPr lang="en-US" altLang="zh-CN" dirty="0"/>
              <a:t> </a:t>
            </a:r>
            <a:r>
              <a:rPr lang="en-US" altLang="zh-CN" dirty="0" err="1"/>
              <a:t>icate</a:t>
            </a:r>
            <a:r>
              <a:rPr lang="zh-CN" altLang="en-US" dirty="0"/>
              <a:t>）</a:t>
            </a:r>
            <a:endParaRPr lang="en-US" altLang="zh-CN" dirty="0"/>
          </a:p>
          <a:p>
            <a:r>
              <a:rPr lang="zh-CN" altLang="en-US" dirty="0"/>
              <a:t>（</a:t>
            </a:r>
            <a:r>
              <a:rPr lang="en-US" altLang="zh-CN" dirty="0"/>
              <a:t>4</a:t>
            </a:r>
            <a:r>
              <a:rPr lang="zh-CN" altLang="en-US" dirty="0"/>
              <a:t>）产地证明（</a:t>
            </a:r>
            <a:r>
              <a:rPr lang="en-US" altLang="zh-CN" dirty="0" err="1"/>
              <a:t>certif</a:t>
            </a:r>
            <a:r>
              <a:rPr lang="en-US" altLang="zh-CN" dirty="0"/>
              <a:t> </a:t>
            </a:r>
            <a:r>
              <a:rPr lang="en-US" altLang="zh-CN" dirty="0" err="1"/>
              <a:t>icate</a:t>
            </a:r>
            <a:r>
              <a:rPr lang="en-US" altLang="zh-CN" dirty="0"/>
              <a:t> of origin</a:t>
            </a:r>
            <a:r>
              <a:rPr lang="zh-CN" altLang="en-US" dirty="0"/>
              <a:t>）</a:t>
            </a:r>
            <a:endParaRPr lang="en-US" altLang="zh-CN" dirty="0"/>
          </a:p>
          <a:p>
            <a:r>
              <a:rPr lang="zh-CN" altLang="en-US" dirty="0"/>
              <a:t>（</a:t>
            </a:r>
            <a:r>
              <a:rPr lang="en-US" altLang="zh-CN" dirty="0"/>
              <a:t>5</a:t>
            </a:r>
            <a:r>
              <a:rPr lang="zh-CN" altLang="en-US" dirty="0"/>
              <a:t>）其他单据</a:t>
            </a:r>
            <a:endParaRPr lang="en-US" altLang="zh-CN" dirty="0"/>
          </a:p>
        </p:txBody>
      </p:sp>
      <p:sp>
        <p:nvSpPr>
          <p:cNvPr id="4" name="文本占位符 3">
            <a:extLst>
              <a:ext uri="{FF2B5EF4-FFF2-40B4-BE49-F238E27FC236}">
                <a16:creationId xmlns:a16="http://schemas.microsoft.com/office/drawing/2014/main" id="{47AAA578-830F-036C-90EC-C0162312186D}"/>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250833611"/>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8B5C0-246D-2985-6FDB-C79704D57C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FCFDBBE-AD72-52EF-4BA5-ABA0F509BEDA}"/>
              </a:ext>
            </a:extLst>
          </p:cNvPr>
          <p:cNvSpPr>
            <a:spLocks noGrp="1"/>
          </p:cNvSpPr>
          <p:nvPr>
            <p:ph type="body" sz="quarter" idx="11"/>
          </p:nvPr>
        </p:nvSpPr>
        <p:spPr>
          <a:xfrm>
            <a:off x="337294" y="2291362"/>
            <a:ext cx="11275585" cy="2943691"/>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4</a:t>
            </a:r>
            <a:r>
              <a:rPr lang="zh-CN" altLang="en-US" dirty="0"/>
              <a:t>）货物描述</a:t>
            </a:r>
            <a:endParaRPr lang="en-US" altLang="zh-CN" dirty="0"/>
          </a:p>
          <a:p>
            <a:r>
              <a:rPr lang="zh-CN" altLang="en-US" dirty="0"/>
              <a:t>（</a:t>
            </a:r>
            <a:r>
              <a:rPr lang="en-US" altLang="zh-CN" dirty="0"/>
              <a:t>1</a:t>
            </a:r>
            <a:r>
              <a:rPr lang="zh-CN" altLang="en-US" dirty="0"/>
              <a:t>）商品详情</a:t>
            </a:r>
            <a:endParaRPr lang="en-US" altLang="zh-CN" dirty="0"/>
          </a:p>
          <a:p>
            <a:r>
              <a:rPr lang="zh-CN" altLang="en-US" dirty="0"/>
              <a:t>（</a:t>
            </a:r>
            <a:r>
              <a:rPr lang="en-US" altLang="zh-CN" dirty="0"/>
              <a:t>2</a:t>
            </a:r>
            <a:r>
              <a:rPr lang="zh-CN" altLang="en-US" dirty="0"/>
              <a:t>）数量与包装</a:t>
            </a:r>
            <a:endParaRPr lang="en-US" altLang="zh-CN" dirty="0"/>
          </a:p>
        </p:txBody>
      </p:sp>
      <p:sp>
        <p:nvSpPr>
          <p:cNvPr id="4" name="文本占位符 3">
            <a:extLst>
              <a:ext uri="{FF2B5EF4-FFF2-40B4-BE49-F238E27FC236}">
                <a16:creationId xmlns:a16="http://schemas.microsoft.com/office/drawing/2014/main" id="{142E4528-D620-FA49-D319-2E1986D98E91}"/>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598136546"/>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49F4E-F3DA-BB4F-7BC0-33AB100449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8812BA0-F69A-5DE0-7280-43770F854436}"/>
              </a:ext>
            </a:extLst>
          </p:cNvPr>
          <p:cNvSpPr>
            <a:spLocks noGrp="1"/>
          </p:cNvSpPr>
          <p:nvPr>
            <p:ph type="body" sz="quarter" idx="11"/>
          </p:nvPr>
        </p:nvSpPr>
        <p:spPr>
          <a:xfrm>
            <a:off x="337294" y="2048988"/>
            <a:ext cx="11275585" cy="3428439"/>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5</a:t>
            </a:r>
            <a:r>
              <a:rPr lang="zh-CN" altLang="en-US" dirty="0"/>
              <a:t>）运输条款</a:t>
            </a:r>
            <a:endParaRPr lang="en-US" altLang="zh-CN" dirty="0"/>
          </a:p>
          <a:p>
            <a:r>
              <a:rPr lang="zh-CN" altLang="en-US" dirty="0"/>
              <a:t>（</a:t>
            </a:r>
            <a:r>
              <a:rPr lang="en-US" altLang="zh-CN" dirty="0"/>
              <a:t>1</a:t>
            </a:r>
            <a:r>
              <a:rPr lang="zh-CN" altLang="en-US" dirty="0"/>
              <a:t>）装卸地点</a:t>
            </a:r>
            <a:endParaRPr lang="en-US" altLang="zh-CN" dirty="0"/>
          </a:p>
          <a:p>
            <a:r>
              <a:rPr lang="zh-CN" altLang="en-US" dirty="0"/>
              <a:t>（</a:t>
            </a:r>
            <a:r>
              <a:rPr lang="en-US" altLang="zh-CN" dirty="0"/>
              <a:t>2</a:t>
            </a:r>
            <a:r>
              <a:rPr lang="zh-CN" altLang="en-US" dirty="0"/>
              <a:t>）装运期限（</a:t>
            </a:r>
            <a:r>
              <a:rPr lang="en-US" altLang="zh-CN" dirty="0"/>
              <a:t>latest date of shipment</a:t>
            </a:r>
            <a:r>
              <a:rPr lang="zh-CN" altLang="en-US" dirty="0"/>
              <a:t>）</a:t>
            </a:r>
            <a:endParaRPr lang="en-US" altLang="zh-CN" dirty="0"/>
          </a:p>
          <a:p>
            <a:r>
              <a:rPr lang="zh-CN" altLang="en-US" dirty="0"/>
              <a:t>（</a:t>
            </a:r>
            <a:r>
              <a:rPr lang="en-US" altLang="zh-CN" dirty="0"/>
              <a:t>3</a:t>
            </a:r>
            <a:r>
              <a:rPr lang="zh-CN" altLang="en-US" dirty="0"/>
              <a:t>）运输限制</a:t>
            </a:r>
            <a:endParaRPr lang="en-US" altLang="zh-CN" dirty="0"/>
          </a:p>
        </p:txBody>
      </p:sp>
      <p:sp>
        <p:nvSpPr>
          <p:cNvPr id="4" name="文本占位符 3">
            <a:extLst>
              <a:ext uri="{FF2B5EF4-FFF2-40B4-BE49-F238E27FC236}">
                <a16:creationId xmlns:a16="http://schemas.microsoft.com/office/drawing/2014/main" id="{3B3F4FEF-D7E6-3E63-66C0-2FDC1021E838}"/>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256416813"/>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B7FA5-0992-CE0E-C2BA-82E40079B4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F8D43C-C425-8A1D-96CF-DFEABE950D98}"/>
              </a:ext>
            </a:extLst>
          </p:cNvPr>
          <p:cNvSpPr>
            <a:spLocks noGrp="1"/>
          </p:cNvSpPr>
          <p:nvPr>
            <p:ph type="body" sz="quarter" idx="11"/>
          </p:nvPr>
        </p:nvSpPr>
        <p:spPr>
          <a:xfrm>
            <a:off x="337294" y="1079492"/>
            <a:ext cx="11275585" cy="5367431"/>
          </a:xfrm>
        </p:spPr>
        <p:txBody>
          <a:bodyPr/>
          <a:lstStyle/>
          <a:p>
            <a:r>
              <a:rPr lang="en-US" altLang="zh-CN" dirty="0"/>
              <a:t>8.3.2</a:t>
            </a:r>
            <a:r>
              <a:rPr lang="zh-CN" altLang="en-US" dirty="0"/>
              <a:t>　信用证的内容及开立形式</a:t>
            </a:r>
            <a:endParaRPr lang="en-US" altLang="zh-CN" dirty="0"/>
          </a:p>
          <a:p>
            <a:r>
              <a:rPr lang="en-US" altLang="zh-CN" dirty="0"/>
              <a:t>1. </a:t>
            </a:r>
            <a:r>
              <a:rPr lang="zh-CN" altLang="en-US" dirty="0"/>
              <a:t>信用证的内容</a:t>
            </a:r>
            <a:endParaRPr lang="en-US" altLang="zh-CN" dirty="0"/>
          </a:p>
          <a:p>
            <a:r>
              <a:rPr lang="zh-CN" altLang="en-US" dirty="0"/>
              <a:t>信用证的内容没有统一规定，会因交易的内容不同而有所不同，主要包含下面一些内容。</a:t>
            </a:r>
            <a:endParaRPr lang="en-US" altLang="zh-CN" dirty="0"/>
          </a:p>
          <a:p>
            <a:r>
              <a:rPr lang="en-US" altLang="zh-CN" dirty="0"/>
              <a:t>6</a:t>
            </a:r>
            <a:r>
              <a:rPr lang="zh-CN" altLang="en-US" dirty="0"/>
              <a:t>）其他条款</a:t>
            </a:r>
            <a:endParaRPr lang="en-US" altLang="zh-CN" dirty="0"/>
          </a:p>
          <a:p>
            <a:r>
              <a:rPr lang="zh-CN" altLang="en-US" dirty="0"/>
              <a:t>（</a:t>
            </a:r>
            <a:r>
              <a:rPr lang="en-US" altLang="zh-CN" dirty="0"/>
              <a:t>1</a:t>
            </a:r>
            <a:r>
              <a:rPr lang="zh-CN" altLang="en-US" dirty="0"/>
              <a:t>）特别条款：对单据的特殊要求、船公司的限制等。</a:t>
            </a:r>
          </a:p>
          <a:p>
            <a:r>
              <a:rPr lang="zh-CN" altLang="en-US" dirty="0"/>
              <a:t>（</a:t>
            </a:r>
            <a:r>
              <a:rPr lang="en-US" altLang="zh-CN" dirty="0"/>
              <a:t>2</a:t>
            </a:r>
            <a:r>
              <a:rPr lang="zh-CN" altLang="en-US" dirty="0"/>
              <a:t>）银行指示：对议付行的操作指引。</a:t>
            </a:r>
          </a:p>
          <a:p>
            <a:r>
              <a:rPr lang="zh-CN" altLang="en-US" dirty="0"/>
              <a:t>（</a:t>
            </a:r>
            <a:r>
              <a:rPr lang="en-US" altLang="zh-CN" dirty="0"/>
              <a:t>3</a:t>
            </a:r>
            <a:r>
              <a:rPr lang="zh-CN" altLang="en-US" dirty="0"/>
              <a:t>）背批条款：要求议付行在信用证背面批注已议付金额，避免重复使用。</a:t>
            </a:r>
          </a:p>
          <a:p>
            <a:r>
              <a:rPr lang="zh-CN" altLang="en-US" dirty="0"/>
              <a:t>（</a:t>
            </a:r>
            <a:r>
              <a:rPr lang="en-US" altLang="zh-CN" dirty="0"/>
              <a:t>4</a:t>
            </a:r>
            <a:r>
              <a:rPr lang="zh-CN" altLang="en-US" dirty="0"/>
              <a:t>）索汇与寄单：明确资金清算及单据传递的具体方式。</a:t>
            </a:r>
          </a:p>
          <a:p>
            <a:r>
              <a:rPr lang="zh-CN" altLang="en-US" dirty="0"/>
              <a:t>（</a:t>
            </a:r>
            <a:r>
              <a:rPr lang="en-US" altLang="zh-CN" dirty="0"/>
              <a:t>5</a:t>
            </a:r>
            <a:r>
              <a:rPr lang="zh-CN" altLang="en-US" dirty="0"/>
              <a:t>）付款保证：开证行承诺凭合格单据履行付款责任的声明。</a:t>
            </a:r>
          </a:p>
          <a:p>
            <a:r>
              <a:rPr lang="zh-CN" altLang="en-US" dirty="0"/>
              <a:t>（</a:t>
            </a:r>
            <a:r>
              <a:rPr lang="en-US" altLang="zh-CN" dirty="0"/>
              <a:t>6</a:t>
            </a:r>
            <a:r>
              <a:rPr lang="zh-CN" altLang="en-US" dirty="0"/>
              <a:t>）惯例适用：通常注明“本信用证受</a:t>
            </a:r>
            <a:r>
              <a:rPr lang="en-US" altLang="zh-CN" dirty="0"/>
              <a:t>《 UCP 600》</a:t>
            </a:r>
            <a:r>
              <a:rPr lang="zh-CN" altLang="en-US" dirty="0"/>
              <a:t>约束”。</a:t>
            </a:r>
          </a:p>
          <a:p>
            <a:r>
              <a:rPr lang="zh-CN" altLang="en-US" dirty="0"/>
              <a:t>（</a:t>
            </a:r>
            <a:r>
              <a:rPr lang="en-US" altLang="zh-CN" dirty="0"/>
              <a:t>7</a:t>
            </a:r>
            <a:r>
              <a:rPr lang="zh-CN" altLang="en-US" dirty="0"/>
              <a:t>）开证行签章：信用证需经开证行签字或盖章生效。</a:t>
            </a:r>
            <a:endParaRPr lang="en-US" altLang="zh-CN" dirty="0"/>
          </a:p>
        </p:txBody>
      </p:sp>
      <p:sp>
        <p:nvSpPr>
          <p:cNvPr id="4" name="文本占位符 3">
            <a:extLst>
              <a:ext uri="{FF2B5EF4-FFF2-40B4-BE49-F238E27FC236}">
                <a16:creationId xmlns:a16="http://schemas.microsoft.com/office/drawing/2014/main" id="{EC9AA921-3009-835C-8CAE-6958945E48A3}"/>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030024772"/>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91EEB-DB02-D943-77EC-317C64CB0F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F1B46E-5DA1-86D1-5A7D-1FE940F12022}"/>
              </a:ext>
            </a:extLst>
          </p:cNvPr>
          <p:cNvSpPr>
            <a:spLocks noGrp="1"/>
          </p:cNvSpPr>
          <p:nvPr>
            <p:ph type="body" sz="quarter" idx="11"/>
          </p:nvPr>
        </p:nvSpPr>
        <p:spPr>
          <a:xfrm>
            <a:off x="337294" y="2291362"/>
            <a:ext cx="11275585" cy="2943691"/>
          </a:xfrm>
        </p:spPr>
        <p:txBody>
          <a:bodyPr/>
          <a:lstStyle/>
          <a:p>
            <a:r>
              <a:rPr lang="en-US" altLang="zh-CN" dirty="0"/>
              <a:t>8.3.2</a:t>
            </a:r>
            <a:r>
              <a:rPr lang="zh-CN" altLang="en-US" dirty="0"/>
              <a:t>　信用证的内容及开立形式</a:t>
            </a:r>
            <a:endParaRPr lang="en-US" altLang="zh-CN" dirty="0"/>
          </a:p>
          <a:p>
            <a:r>
              <a:rPr lang="en-US" altLang="zh-CN" dirty="0"/>
              <a:t>2. </a:t>
            </a:r>
            <a:r>
              <a:rPr lang="zh-CN" altLang="en-US" dirty="0"/>
              <a:t>信用证的开立形式</a:t>
            </a:r>
            <a:endParaRPr lang="en-US" altLang="zh-CN" dirty="0"/>
          </a:p>
          <a:p>
            <a:r>
              <a:rPr lang="en-US" altLang="zh-CN" dirty="0"/>
              <a:t>1</a:t>
            </a:r>
            <a:r>
              <a:rPr lang="zh-CN" altLang="en-US" dirty="0"/>
              <a:t>）信开本信用证</a:t>
            </a:r>
            <a:endParaRPr lang="en-US" altLang="zh-CN" dirty="0"/>
          </a:p>
          <a:p>
            <a:r>
              <a:rPr lang="zh-CN" altLang="en-US" dirty="0"/>
              <a:t>开证行使用预先印制好的标准格式信函开立信用证，经授权人员签字盖章后，通过航空邮寄方式发送至通知行。这种信用证采用纸质文件形式，操作流程较为传统，主要适用于时效性要求不高的跨境贸易交易。</a:t>
            </a:r>
            <a:endParaRPr lang="en-US" altLang="zh-CN" dirty="0"/>
          </a:p>
        </p:txBody>
      </p:sp>
      <p:sp>
        <p:nvSpPr>
          <p:cNvPr id="4" name="文本占位符 3">
            <a:extLst>
              <a:ext uri="{FF2B5EF4-FFF2-40B4-BE49-F238E27FC236}">
                <a16:creationId xmlns:a16="http://schemas.microsoft.com/office/drawing/2014/main" id="{97B9B67B-82B3-189C-7B1E-AEA3213A30F7}"/>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842996744"/>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AC8DC-BDA0-59C1-CDF8-84468936B3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DB7CA6-2F62-2EBA-6E69-F0C2A50751B1}"/>
              </a:ext>
            </a:extLst>
          </p:cNvPr>
          <p:cNvSpPr>
            <a:spLocks noGrp="1"/>
          </p:cNvSpPr>
          <p:nvPr>
            <p:ph type="body" sz="quarter" idx="11"/>
          </p:nvPr>
        </p:nvSpPr>
        <p:spPr>
          <a:xfrm>
            <a:off x="337294" y="1564240"/>
            <a:ext cx="11275585" cy="4397935"/>
          </a:xfrm>
        </p:spPr>
        <p:txBody>
          <a:bodyPr/>
          <a:lstStyle/>
          <a:p>
            <a:r>
              <a:rPr lang="en-US" altLang="zh-CN" dirty="0"/>
              <a:t>8.3.2</a:t>
            </a:r>
            <a:r>
              <a:rPr lang="zh-CN" altLang="en-US" dirty="0"/>
              <a:t>　信用证的内容及开立形式</a:t>
            </a:r>
            <a:endParaRPr lang="en-US" altLang="zh-CN" dirty="0"/>
          </a:p>
          <a:p>
            <a:r>
              <a:rPr lang="en-US" altLang="zh-CN" dirty="0"/>
              <a:t>2. </a:t>
            </a:r>
            <a:r>
              <a:rPr lang="zh-CN" altLang="en-US" dirty="0"/>
              <a:t>信用证的开立形式</a:t>
            </a:r>
            <a:endParaRPr lang="en-US" altLang="zh-CN" dirty="0"/>
          </a:p>
          <a:p>
            <a:r>
              <a:rPr lang="en-US" altLang="zh-CN" dirty="0"/>
              <a:t>2</a:t>
            </a:r>
            <a:r>
              <a:rPr lang="zh-CN" altLang="en-US" dirty="0"/>
              <a:t>）电开本信用证</a:t>
            </a:r>
            <a:endParaRPr lang="en-US" altLang="zh-CN" dirty="0"/>
          </a:p>
          <a:p>
            <a:r>
              <a:rPr lang="zh-CN" altLang="en-US" dirty="0"/>
              <a:t>电开本是指开证行以电子通讯方式（如 </a:t>
            </a:r>
            <a:r>
              <a:rPr lang="en-US" altLang="zh-CN" dirty="0"/>
              <a:t>SWIFT</a:t>
            </a:r>
            <a:r>
              <a:rPr lang="zh-CN" altLang="en-US" dirty="0"/>
              <a:t>、电传、电报等）开立并发送至通知行的信用证。与传统的信开本相比，电开本具有速度快、安全性高、效率高的特点，是现代国际贸易中最常用的信用证开立方式。</a:t>
            </a:r>
            <a:endParaRPr lang="en-US" altLang="zh-CN" dirty="0"/>
          </a:p>
          <a:p>
            <a:r>
              <a:rPr lang="zh-CN" altLang="en-US" dirty="0"/>
              <a:t>（</a:t>
            </a:r>
            <a:r>
              <a:rPr lang="en-US" altLang="zh-CN" dirty="0"/>
              <a:t>1</a:t>
            </a:r>
            <a:r>
              <a:rPr lang="zh-CN" altLang="en-US" dirty="0"/>
              <a:t>）简电本信用证。</a:t>
            </a:r>
            <a:endParaRPr lang="en-US" altLang="zh-CN" dirty="0"/>
          </a:p>
          <a:p>
            <a:r>
              <a:rPr lang="zh-CN" altLang="en-US" dirty="0"/>
              <a:t>（</a:t>
            </a:r>
            <a:r>
              <a:rPr lang="en-US" altLang="zh-CN" dirty="0"/>
              <a:t>2</a:t>
            </a:r>
            <a:r>
              <a:rPr lang="zh-CN" altLang="en-US" dirty="0"/>
              <a:t>）全电本信用证。</a:t>
            </a:r>
            <a:endParaRPr lang="en-US" altLang="zh-CN" dirty="0"/>
          </a:p>
          <a:p>
            <a:r>
              <a:rPr lang="zh-CN" altLang="en-US" dirty="0"/>
              <a:t>（</a:t>
            </a:r>
            <a:r>
              <a:rPr lang="en-US" altLang="zh-CN" dirty="0"/>
              <a:t>3</a:t>
            </a:r>
            <a:r>
              <a:rPr lang="zh-CN" altLang="en-US" dirty="0"/>
              <a:t>）</a:t>
            </a:r>
            <a:r>
              <a:rPr lang="en-US" altLang="zh-CN" dirty="0"/>
              <a:t>SWIFT </a:t>
            </a:r>
            <a:r>
              <a:rPr lang="zh-CN" altLang="en-US" dirty="0"/>
              <a:t>信用证。</a:t>
            </a:r>
            <a:endParaRPr lang="en-US" altLang="zh-CN" dirty="0"/>
          </a:p>
        </p:txBody>
      </p:sp>
      <p:sp>
        <p:nvSpPr>
          <p:cNvPr id="4" name="文本占位符 3">
            <a:extLst>
              <a:ext uri="{FF2B5EF4-FFF2-40B4-BE49-F238E27FC236}">
                <a16:creationId xmlns:a16="http://schemas.microsoft.com/office/drawing/2014/main" id="{829BC26E-6BF2-E568-71E4-A46F7344F267}"/>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4015989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CE0A5-48B8-DCD3-A819-A2948A48C15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D7E7ED4-8DDC-1B7E-D8C7-12048BA57388}"/>
              </a:ext>
            </a:extLst>
          </p:cNvPr>
          <p:cNvSpPr>
            <a:spLocks noGrp="1"/>
          </p:cNvSpPr>
          <p:nvPr>
            <p:ph type="body" sz="quarter" idx="11"/>
          </p:nvPr>
        </p:nvSpPr>
        <p:spPr>
          <a:xfrm>
            <a:off x="337294" y="1079502"/>
            <a:ext cx="11275585" cy="5367431"/>
          </a:xfrm>
        </p:spPr>
        <p:txBody>
          <a:bodyPr/>
          <a:lstStyle/>
          <a:p>
            <a:r>
              <a:rPr lang="en-US" altLang="zh-CN" sz="2100" dirty="0"/>
              <a:t>1.2.3</a:t>
            </a:r>
            <a:r>
              <a:rPr lang="zh-CN" altLang="en-US" sz="2100" dirty="0"/>
              <a:t>　主要贸易术语的解释</a:t>
            </a:r>
            <a:endParaRPr lang="en-US" altLang="zh-CN" sz="2100" dirty="0"/>
          </a:p>
          <a:p>
            <a:r>
              <a:rPr lang="en-US" altLang="zh-CN" sz="2100" dirty="0"/>
              <a:t>1. FOB</a:t>
            </a:r>
          </a:p>
          <a:p>
            <a:r>
              <a:rPr lang="en-US" altLang="zh-CN" sz="2100" dirty="0"/>
              <a:t>2</a:t>
            </a:r>
            <a:r>
              <a:rPr lang="zh-CN" altLang="en-US" sz="2100" dirty="0"/>
              <a:t>）买卖双方的义务</a:t>
            </a:r>
            <a:endParaRPr lang="en-US" altLang="zh-CN" sz="2100" dirty="0"/>
          </a:p>
          <a:p>
            <a:r>
              <a:rPr lang="zh-CN" altLang="en-US" sz="2100" dirty="0"/>
              <a:t>根据</a:t>
            </a:r>
            <a:r>
              <a:rPr lang="en-US" altLang="zh-CN" sz="2100" dirty="0"/>
              <a:t>《2020 </a:t>
            </a:r>
            <a:r>
              <a:rPr lang="zh-CN" altLang="en-US" sz="2100" dirty="0"/>
              <a:t>通则</a:t>
            </a:r>
            <a:r>
              <a:rPr lang="en-US" altLang="zh-CN" sz="2100" dirty="0"/>
              <a:t>》</a:t>
            </a:r>
            <a:r>
              <a:rPr lang="zh-CN" altLang="en-US" sz="2100" dirty="0"/>
              <a:t>，在 </a:t>
            </a:r>
            <a:r>
              <a:rPr lang="en-US" altLang="zh-CN" sz="2100" dirty="0"/>
              <a:t>FOB </a:t>
            </a:r>
            <a:r>
              <a:rPr lang="zh-CN" altLang="en-US" sz="2100" dirty="0"/>
              <a:t>术语下，买卖双方的主要义务如下。</a:t>
            </a:r>
            <a:endParaRPr lang="en-US" altLang="zh-CN" sz="2100" dirty="0"/>
          </a:p>
          <a:p>
            <a:r>
              <a:rPr lang="zh-CN" altLang="en-US" sz="2100" dirty="0"/>
              <a:t>（</a:t>
            </a:r>
            <a:r>
              <a:rPr lang="en-US" altLang="zh-CN" sz="2100" dirty="0"/>
              <a:t>1</a:t>
            </a:r>
            <a:r>
              <a:rPr lang="zh-CN" altLang="en-US" sz="2100" dirty="0"/>
              <a:t>）卖方的主要义务。</a:t>
            </a:r>
            <a:endParaRPr lang="en-US" altLang="zh-CN" sz="2100" dirty="0"/>
          </a:p>
          <a:p>
            <a:r>
              <a:rPr lang="zh-CN" altLang="en-US" sz="2100" dirty="0"/>
              <a:t>① 卖方应向买方交付合同中规定的货物，并提供商业发票以及相关单据。若双方事先达成一致，这些文件可以采用纸质或电子形式；如无特别约定，则按行业惯例处理。</a:t>
            </a:r>
          </a:p>
          <a:p>
            <a:r>
              <a:rPr lang="zh-CN" altLang="en-US" sz="2100" dirty="0"/>
              <a:t>② 卖方应在合同规定的时间内，将货物运送至指定的装运港或具体的交货地点，并将其装载到由买方指定的运输工具上，或通过“取得”已经完成此类交付的货物来履行交货义务。</a:t>
            </a:r>
          </a:p>
          <a:p>
            <a:r>
              <a:rPr lang="zh-CN" altLang="en-US" sz="2100" dirty="0"/>
              <a:t>③ 应买方请求，卖方需提供安排运输所必需的信息资料，包括与运输安全相关的细节。同样，在买方提出要求时，卖方也应提供用于办理保险的相关信息。</a:t>
            </a:r>
            <a:endParaRPr lang="en-US" altLang="zh-CN" sz="2100" dirty="0"/>
          </a:p>
        </p:txBody>
      </p:sp>
      <p:sp>
        <p:nvSpPr>
          <p:cNvPr id="6" name="文本占位符 5">
            <a:extLst>
              <a:ext uri="{FF2B5EF4-FFF2-40B4-BE49-F238E27FC236}">
                <a16:creationId xmlns:a16="http://schemas.microsoft.com/office/drawing/2014/main" id="{A471C959-B919-797F-69C1-095E842A4CEE}"/>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286198431"/>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4C8B4-4A36-65A8-A045-A9C254CB3B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105DC7-98B2-AD5C-E253-AD62AB1935C9}"/>
              </a:ext>
            </a:extLst>
          </p:cNvPr>
          <p:cNvSpPr>
            <a:spLocks noGrp="1"/>
          </p:cNvSpPr>
          <p:nvPr>
            <p:ph type="body" sz="quarter" idx="11"/>
          </p:nvPr>
        </p:nvSpPr>
        <p:spPr>
          <a:xfrm>
            <a:off x="337294" y="1806614"/>
            <a:ext cx="11275585" cy="3913187"/>
          </a:xfrm>
        </p:spPr>
        <p:txBody>
          <a:bodyPr/>
          <a:lstStyle/>
          <a:p>
            <a:r>
              <a:rPr lang="en-US" altLang="zh-CN" dirty="0"/>
              <a:t>8.3.2</a:t>
            </a:r>
            <a:r>
              <a:rPr lang="zh-CN" altLang="en-US" dirty="0"/>
              <a:t>　信用证的内容及开立形式</a:t>
            </a:r>
            <a:endParaRPr lang="en-US" altLang="zh-CN" dirty="0"/>
          </a:p>
          <a:p>
            <a:r>
              <a:rPr lang="en-US" altLang="zh-CN" dirty="0"/>
              <a:t>2. </a:t>
            </a:r>
            <a:r>
              <a:rPr lang="zh-CN" altLang="en-US" dirty="0"/>
              <a:t>信用证的开立形式</a:t>
            </a:r>
            <a:endParaRPr lang="en-US" altLang="zh-CN" dirty="0"/>
          </a:p>
          <a:p>
            <a:r>
              <a:rPr lang="en-US" altLang="zh-CN" dirty="0"/>
              <a:t>2</a:t>
            </a:r>
            <a:r>
              <a:rPr lang="zh-CN" altLang="en-US" dirty="0"/>
              <a:t>）电开本信用证</a:t>
            </a:r>
            <a:endParaRPr lang="en-US" altLang="zh-CN" dirty="0"/>
          </a:p>
          <a:p>
            <a:r>
              <a:rPr lang="en-US" altLang="zh-CN" dirty="0"/>
              <a:t>SWIFT </a:t>
            </a:r>
            <a:r>
              <a:rPr lang="zh-CN" altLang="en-US" dirty="0"/>
              <a:t>系统的主要特点如下所述。</a:t>
            </a:r>
            <a:endParaRPr lang="en-US" altLang="zh-CN" dirty="0"/>
          </a:p>
          <a:p>
            <a:r>
              <a:rPr lang="zh-CN" altLang="en-US" dirty="0"/>
              <a:t>① 会员制准入</a:t>
            </a:r>
            <a:endParaRPr lang="en-US" altLang="zh-CN" dirty="0"/>
          </a:p>
          <a:p>
            <a:r>
              <a:rPr lang="zh-CN" altLang="en-US" dirty="0"/>
              <a:t>② 成本效益显著</a:t>
            </a:r>
            <a:endParaRPr lang="en-US" altLang="zh-CN" dirty="0"/>
          </a:p>
          <a:p>
            <a:r>
              <a:rPr lang="zh-CN" altLang="en-US" dirty="0"/>
              <a:t>③ 高安全性与自动化</a:t>
            </a:r>
            <a:endParaRPr lang="en-US" altLang="zh-CN" dirty="0"/>
          </a:p>
          <a:p>
            <a:r>
              <a:rPr lang="zh-CN" altLang="en-US" dirty="0"/>
              <a:t>④ 标准化报文格式</a:t>
            </a:r>
            <a:endParaRPr lang="en-US" altLang="zh-CN" dirty="0"/>
          </a:p>
        </p:txBody>
      </p:sp>
      <p:sp>
        <p:nvSpPr>
          <p:cNvPr id="4" name="文本占位符 3">
            <a:extLst>
              <a:ext uri="{FF2B5EF4-FFF2-40B4-BE49-F238E27FC236}">
                <a16:creationId xmlns:a16="http://schemas.microsoft.com/office/drawing/2014/main" id="{D5E8EC4C-87EE-DE92-C5AF-3DE78FC802BF}"/>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142393857"/>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080B9-661B-A80B-C176-106AC6D912C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AA48237-9B74-C7F9-3155-3233735B01B8}"/>
              </a:ext>
            </a:extLst>
          </p:cNvPr>
          <p:cNvSpPr>
            <a:spLocks noGrp="1"/>
          </p:cNvSpPr>
          <p:nvPr>
            <p:ph type="body" sz="quarter" idx="11"/>
          </p:nvPr>
        </p:nvSpPr>
        <p:spPr>
          <a:xfrm>
            <a:off x="337294" y="2533736"/>
            <a:ext cx="11275585" cy="2458943"/>
          </a:xfrm>
        </p:spPr>
        <p:txBody>
          <a:bodyPr/>
          <a:lstStyle/>
          <a:p>
            <a:r>
              <a:rPr lang="en-US" altLang="zh-CN" dirty="0"/>
              <a:t>8.3.3</a:t>
            </a:r>
            <a:r>
              <a:rPr lang="zh-CN" altLang="en-US" dirty="0"/>
              <a:t>　信用证的种类</a:t>
            </a:r>
            <a:endParaRPr lang="en-US" altLang="zh-CN" dirty="0"/>
          </a:p>
          <a:p>
            <a:r>
              <a:rPr lang="en-US" altLang="zh-CN" dirty="0"/>
              <a:t>1. </a:t>
            </a:r>
            <a:r>
              <a:rPr lang="zh-CN" altLang="en-US" dirty="0"/>
              <a:t>跟单信用证与光票信用证</a:t>
            </a:r>
            <a:endParaRPr lang="en-US" altLang="zh-CN" dirty="0"/>
          </a:p>
          <a:p>
            <a:r>
              <a:rPr lang="zh-CN" altLang="en-US" dirty="0"/>
              <a:t>根据信用证项下的汇票是否附有货运单据划分，信用证可分为跟单信用证和光票信用证。</a:t>
            </a:r>
            <a:endParaRPr lang="en-US" altLang="zh-CN" dirty="0"/>
          </a:p>
          <a:p>
            <a:r>
              <a:rPr lang="en-US" altLang="zh-CN" dirty="0"/>
              <a:t>1</a:t>
            </a:r>
            <a:r>
              <a:rPr lang="zh-CN" altLang="en-US" dirty="0"/>
              <a:t>）跟单信用证（</a:t>
            </a:r>
            <a:r>
              <a:rPr lang="en-US" altLang="zh-CN" dirty="0"/>
              <a:t>documentary L/C</a:t>
            </a:r>
            <a:r>
              <a:rPr lang="zh-CN" altLang="en-US" dirty="0"/>
              <a:t>）</a:t>
            </a:r>
            <a:endParaRPr lang="en-US" altLang="zh-CN" dirty="0"/>
          </a:p>
          <a:p>
            <a:r>
              <a:rPr lang="en-US" altLang="zh-CN" dirty="0"/>
              <a:t>2</a:t>
            </a:r>
            <a:r>
              <a:rPr lang="zh-CN" altLang="en-US" dirty="0"/>
              <a:t>）光票信用证（</a:t>
            </a:r>
            <a:r>
              <a:rPr lang="en-US" altLang="zh-CN" dirty="0"/>
              <a:t>clean L/C</a:t>
            </a:r>
            <a:r>
              <a:rPr lang="zh-CN" altLang="en-US" dirty="0"/>
              <a:t>）</a:t>
            </a:r>
            <a:endParaRPr lang="en-US" altLang="zh-CN" dirty="0"/>
          </a:p>
        </p:txBody>
      </p:sp>
      <p:sp>
        <p:nvSpPr>
          <p:cNvPr id="4" name="文本占位符 3">
            <a:extLst>
              <a:ext uri="{FF2B5EF4-FFF2-40B4-BE49-F238E27FC236}">
                <a16:creationId xmlns:a16="http://schemas.microsoft.com/office/drawing/2014/main" id="{004E0F57-4411-0560-F87E-F47E4BBCE817}"/>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287937307"/>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C3EA5-8E52-6A97-67DB-917B6CB7BB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BC41B5-F900-9C32-6E52-31D2B31FA263}"/>
              </a:ext>
            </a:extLst>
          </p:cNvPr>
          <p:cNvSpPr>
            <a:spLocks noGrp="1"/>
          </p:cNvSpPr>
          <p:nvPr>
            <p:ph type="body" sz="quarter" idx="11"/>
          </p:nvPr>
        </p:nvSpPr>
        <p:spPr>
          <a:xfrm>
            <a:off x="337294" y="2048988"/>
            <a:ext cx="11275585" cy="3428439"/>
          </a:xfrm>
        </p:spPr>
        <p:txBody>
          <a:bodyPr/>
          <a:lstStyle/>
          <a:p>
            <a:r>
              <a:rPr lang="en-US" altLang="zh-CN" dirty="0"/>
              <a:t>8.3.3</a:t>
            </a:r>
            <a:r>
              <a:rPr lang="zh-CN" altLang="en-US" dirty="0"/>
              <a:t>　信用证的种类</a:t>
            </a:r>
            <a:endParaRPr lang="en-US" altLang="zh-CN" dirty="0"/>
          </a:p>
          <a:p>
            <a:r>
              <a:rPr lang="en-US" altLang="zh-CN" dirty="0"/>
              <a:t>2. </a:t>
            </a:r>
            <a:r>
              <a:rPr lang="zh-CN" altLang="en-US" dirty="0"/>
              <a:t>不可撤销信用证与可撤销信用证</a:t>
            </a:r>
            <a:endParaRPr lang="en-US" altLang="zh-CN" dirty="0"/>
          </a:p>
          <a:p>
            <a:r>
              <a:rPr lang="zh-CN" altLang="en-US" dirty="0"/>
              <a:t>从信用证的性质划分，在</a:t>
            </a:r>
            <a:r>
              <a:rPr lang="en-US" altLang="zh-CN" dirty="0"/>
              <a:t>《UCP 500》</a:t>
            </a:r>
            <a:r>
              <a:rPr lang="zh-CN" altLang="en-US" dirty="0"/>
              <a:t>中可以分为不可撤销信用证和可撤销信用证。由于可撤销信用证的意义不大，在</a:t>
            </a:r>
            <a:r>
              <a:rPr lang="en-US" altLang="zh-CN" dirty="0"/>
              <a:t>《UCP 600》</a:t>
            </a:r>
            <a:r>
              <a:rPr lang="zh-CN" altLang="en-US" dirty="0"/>
              <a:t>中已删除，因此适用</a:t>
            </a:r>
            <a:r>
              <a:rPr lang="en-US" altLang="zh-CN" dirty="0"/>
              <a:t>《UCP 600》</a:t>
            </a:r>
            <a:r>
              <a:rPr lang="zh-CN" altLang="en-US" dirty="0"/>
              <a:t>的信用证都是不可撤销的。</a:t>
            </a:r>
            <a:endParaRPr lang="en-US" altLang="zh-CN" dirty="0"/>
          </a:p>
          <a:p>
            <a:r>
              <a:rPr lang="en-US" altLang="zh-CN" dirty="0"/>
              <a:t>1</a:t>
            </a:r>
            <a:r>
              <a:rPr lang="zh-CN" altLang="en-US" dirty="0"/>
              <a:t>）不可撤销信用证（</a:t>
            </a:r>
            <a:r>
              <a:rPr lang="en-US" altLang="zh-CN" dirty="0"/>
              <a:t>irrevocable L/C</a:t>
            </a:r>
            <a:r>
              <a:rPr lang="zh-CN" altLang="en-US" dirty="0"/>
              <a:t>）</a:t>
            </a:r>
            <a:endParaRPr lang="en-US" altLang="zh-CN" dirty="0"/>
          </a:p>
          <a:p>
            <a:r>
              <a:rPr lang="en-US" altLang="zh-CN" dirty="0"/>
              <a:t>2</a:t>
            </a:r>
            <a:r>
              <a:rPr lang="zh-CN" altLang="en-US" dirty="0"/>
              <a:t>）可撤销信用证（</a:t>
            </a:r>
            <a:r>
              <a:rPr lang="en-US" altLang="zh-CN" dirty="0"/>
              <a:t>revocable L/C</a:t>
            </a:r>
            <a:r>
              <a:rPr lang="zh-CN" altLang="en-US" dirty="0"/>
              <a:t>）</a:t>
            </a:r>
            <a:endParaRPr lang="en-US" altLang="zh-CN" dirty="0"/>
          </a:p>
        </p:txBody>
      </p:sp>
      <p:sp>
        <p:nvSpPr>
          <p:cNvPr id="4" name="文本占位符 3">
            <a:extLst>
              <a:ext uri="{FF2B5EF4-FFF2-40B4-BE49-F238E27FC236}">
                <a16:creationId xmlns:a16="http://schemas.microsoft.com/office/drawing/2014/main" id="{92B3181C-833A-7122-3C82-632D45723292}"/>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922920175"/>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3527B-32EF-DC70-C91B-F0491761D2C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7BCD83-795D-A9ED-7FB4-9A0346026A91}"/>
              </a:ext>
            </a:extLst>
          </p:cNvPr>
          <p:cNvSpPr>
            <a:spLocks noGrp="1"/>
          </p:cNvSpPr>
          <p:nvPr>
            <p:ph type="body" sz="quarter" idx="11"/>
          </p:nvPr>
        </p:nvSpPr>
        <p:spPr>
          <a:xfrm>
            <a:off x="337294" y="2533736"/>
            <a:ext cx="11275585" cy="2458943"/>
          </a:xfrm>
        </p:spPr>
        <p:txBody>
          <a:bodyPr/>
          <a:lstStyle/>
          <a:p>
            <a:r>
              <a:rPr lang="en-US" altLang="zh-CN" dirty="0"/>
              <a:t>8.3.3</a:t>
            </a:r>
            <a:r>
              <a:rPr lang="zh-CN" altLang="en-US" dirty="0"/>
              <a:t>　信用证的种类</a:t>
            </a:r>
            <a:endParaRPr lang="en-US" altLang="zh-CN" dirty="0"/>
          </a:p>
          <a:p>
            <a:r>
              <a:rPr lang="en-US" altLang="zh-CN" dirty="0"/>
              <a:t>3. </a:t>
            </a:r>
            <a:r>
              <a:rPr lang="zh-CN" altLang="en-US" dirty="0"/>
              <a:t>保兑信用证与不保兑信用证</a:t>
            </a:r>
            <a:endParaRPr lang="en-US" altLang="zh-CN" dirty="0"/>
          </a:p>
          <a:p>
            <a:r>
              <a:rPr lang="zh-CN" altLang="en-US" dirty="0"/>
              <a:t>按是否有银行加以保证兑付，信用证可分为保兑信用证与不保兑信用证。</a:t>
            </a:r>
          </a:p>
          <a:p>
            <a:r>
              <a:rPr lang="en-US" altLang="zh-CN" dirty="0"/>
              <a:t>1</a:t>
            </a:r>
            <a:r>
              <a:rPr lang="zh-CN" altLang="en-US" dirty="0"/>
              <a:t>）保兑信用证（</a:t>
            </a:r>
            <a:r>
              <a:rPr lang="en-US" altLang="zh-CN" dirty="0"/>
              <a:t>conf </a:t>
            </a:r>
            <a:r>
              <a:rPr lang="en-US" altLang="zh-CN" dirty="0" err="1"/>
              <a:t>irmed</a:t>
            </a:r>
            <a:r>
              <a:rPr lang="en-US" altLang="zh-CN" dirty="0"/>
              <a:t> L/C</a:t>
            </a:r>
            <a:r>
              <a:rPr lang="zh-CN" altLang="en-US" dirty="0"/>
              <a:t>）</a:t>
            </a:r>
            <a:endParaRPr lang="en-US" altLang="zh-CN" dirty="0"/>
          </a:p>
          <a:p>
            <a:r>
              <a:rPr lang="en-US" altLang="zh-CN" dirty="0"/>
              <a:t>2</a:t>
            </a:r>
            <a:r>
              <a:rPr lang="zh-CN" altLang="en-US" dirty="0"/>
              <a:t>）不保兑信用证（</a:t>
            </a:r>
            <a:r>
              <a:rPr lang="en-US" altLang="zh-CN" dirty="0" err="1"/>
              <a:t>unconf</a:t>
            </a:r>
            <a:r>
              <a:rPr lang="en-US" altLang="zh-CN" dirty="0"/>
              <a:t> </a:t>
            </a:r>
            <a:r>
              <a:rPr lang="en-US" altLang="zh-CN" dirty="0" err="1"/>
              <a:t>irmed</a:t>
            </a:r>
            <a:r>
              <a:rPr lang="en-US" altLang="zh-CN" dirty="0"/>
              <a:t> L/C</a:t>
            </a:r>
            <a:r>
              <a:rPr lang="zh-CN" altLang="en-US" dirty="0"/>
              <a:t>）</a:t>
            </a:r>
            <a:endParaRPr lang="en-US" altLang="zh-CN" dirty="0"/>
          </a:p>
        </p:txBody>
      </p:sp>
      <p:sp>
        <p:nvSpPr>
          <p:cNvPr id="4" name="文本占位符 3">
            <a:extLst>
              <a:ext uri="{FF2B5EF4-FFF2-40B4-BE49-F238E27FC236}">
                <a16:creationId xmlns:a16="http://schemas.microsoft.com/office/drawing/2014/main" id="{6D4FE621-B075-5CE8-21BC-4254626FB12F}"/>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1261262625"/>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39F48-DE81-69BF-8D13-84DA2141E3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624F512-5B8B-3583-740A-8E6232674AC5}"/>
              </a:ext>
            </a:extLst>
          </p:cNvPr>
          <p:cNvSpPr>
            <a:spLocks noGrp="1"/>
          </p:cNvSpPr>
          <p:nvPr>
            <p:ph type="body" sz="quarter" idx="11"/>
          </p:nvPr>
        </p:nvSpPr>
        <p:spPr>
          <a:xfrm>
            <a:off x="337294" y="1806614"/>
            <a:ext cx="11275585" cy="3913187"/>
          </a:xfrm>
        </p:spPr>
        <p:txBody>
          <a:bodyPr/>
          <a:lstStyle/>
          <a:p>
            <a:r>
              <a:rPr lang="en-US" altLang="zh-CN" dirty="0"/>
              <a:t>8.3.3</a:t>
            </a:r>
            <a:r>
              <a:rPr lang="zh-CN" altLang="en-US" dirty="0"/>
              <a:t>　信用证的种类</a:t>
            </a:r>
            <a:endParaRPr lang="en-US" altLang="zh-CN" dirty="0"/>
          </a:p>
          <a:p>
            <a:r>
              <a:rPr lang="en-US" altLang="zh-CN" dirty="0"/>
              <a:t>4. </a:t>
            </a:r>
            <a:r>
              <a:rPr lang="zh-CN" altLang="en-US" dirty="0"/>
              <a:t>即期付款信用证、延期付款信用证、承兑信用证和议付信用证</a:t>
            </a:r>
            <a:endParaRPr lang="en-US" altLang="zh-CN" dirty="0"/>
          </a:p>
          <a:p>
            <a:r>
              <a:rPr lang="zh-CN" altLang="en-US" dirty="0"/>
              <a:t>根据付款方式的差异，信用证可分为即期付款信用证、延期付款信用证、承兑信用证和议付信用证四种类型。</a:t>
            </a:r>
            <a:endParaRPr lang="en-US" altLang="zh-CN" dirty="0"/>
          </a:p>
          <a:p>
            <a:r>
              <a:rPr lang="en-US" altLang="zh-CN" dirty="0"/>
              <a:t>1</a:t>
            </a:r>
            <a:r>
              <a:rPr lang="zh-CN" altLang="en-US" dirty="0"/>
              <a:t>）即期付款信用证（</a:t>
            </a:r>
            <a:r>
              <a:rPr lang="en-US" altLang="zh-CN" dirty="0"/>
              <a:t>sight payment L/C</a:t>
            </a:r>
            <a:r>
              <a:rPr lang="zh-CN" altLang="en-US" dirty="0"/>
              <a:t>）</a:t>
            </a:r>
            <a:endParaRPr lang="en-US" altLang="zh-CN" dirty="0"/>
          </a:p>
          <a:p>
            <a:r>
              <a:rPr lang="en-US" altLang="zh-CN" dirty="0"/>
              <a:t>2</a:t>
            </a:r>
            <a:r>
              <a:rPr lang="zh-CN" altLang="en-US" dirty="0"/>
              <a:t>）延期付款信用证（</a:t>
            </a:r>
            <a:r>
              <a:rPr lang="en-US" altLang="zh-CN" dirty="0"/>
              <a:t>deferred payment L/C</a:t>
            </a:r>
            <a:r>
              <a:rPr lang="zh-CN" altLang="en-US" dirty="0"/>
              <a:t>）</a:t>
            </a:r>
            <a:endParaRPr lang="en-US" altLang="zh-CN" dirty="0"/>
          </a:p>
          <a:p>
            <a:r>
              <a:rPr lang="en-US" altLang="zh-CN" dirty="0"/>
              <a:t>3</a:t>
            </a:r>
            <a:r>
              <a:rPr lang="zh-CN" altLang="en-US" dirty="0"/>
              <a:t>）承兑信用证（</a:t>
            </a:r>
            <a:r>
              <a:rPr lang="en-US" altLang="zh-CN" dirty="0"/>
              <a:t>acceptance L/C</a:t>
            </a:r>
            <a:r>
              <a:rPr lang="zh-CN" altLang="en-US" dirty="0"/>
              <a:t>）</a:t>
            </a:r>
            <a:endParaRPr lang="en-US" altLang="zh-CN" dirty="0"/>
          </a:p>
          <a:p>
            <a:r>
              <a:rPr lang="en-US" altLang="zh-CN" dirty="0"/>
              <a:t>4</a:t>
            </a:r>
            <a:r>
              <a:rPr lang="zh-CN" altLang="en-US" dirty="0"/>
              <a:t>）议付信用证（</a:t>
            </a:r>
            <a:r>
              <a:rPr lang="en-US" altLang="zh-CN" dirty="0"/>
              <a:t>negotiable L/C</a:t>
            </a:r>
            <a:r>
              <a:rPr lang="zh-CN" altLang="en-US" dirty="0"/>
              <a:t>）</a:t>
            </a:r>
            <a:endParaRPr lang="en-US" altLang="zh-CN" dirty="0"/>
          </a:p>
        </p:txBody>
      </p:sp>
      <p:sp>
        <p:nvSpPr>
          <p:cNvPr id="4" name="文本占位符 3">
            <a:extLst>
              <a:ext uri="{FF2B5EF4-FFF2-40B4-BE49-F238E27FC236}">
                <a16:creationId xmlns:a16="http://schemas.microsoft.com/office/drawing/2014/main" id="{FD9DB9AB-B650-5AC3-C70B-09C4FE5F7DA5}"/>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282473166"/>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D8A47-5948-C454-89BF-38A69C0DF4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4C8595-A12D-DEC2-F4EE-57FC6793B574}"/>
              </a:ext>
            </a:extLst>
          </p:cNvPr>
          <p:cNvSpPr>
            <a:spLocks noGrp="1"/>
          </p:cNvSpPr>
          <p:nvPr>
            <p:ph type="body" sz="quarter" idx="11"/>
          </p:nvPr>
        </p:nvSpPr>
        <p:spPr>
          <a:xfrm>
            <a:off x="337294" y="2291362"/>
            <a:ext cx="11275585" cy="2943691"/>
          </a:xfrm>
        </p:spPr>
        <p:txBody>
          <a:bodyPr/>
          <a:lstStyle/>
          <a:p>
            <a:r>
              <a:rPr lang="en-US" altLang="zh-CN" dirty="0"/>
              <a:t>8.3.3</a:t>
            </a:r>
            <a:r>
              <a:rPr lang="zh-CN" altLang="en-US" dirty="0"/>
              <a:t>　信用证的种类</a:t>
            </a:r>
            <a:endParaRPr lang="en-US" altLang="zh-CN" dirty="0"/>
          </a:p>
          <a:p>
            <a:r>
              <a:rPr lang="en-US" altLang="zh-CN" dirty="0"/>
              <a:t>5. </a:t>
            </a:r>
            <a:r>
              <a:rPr lang="zh-CN" altLang="en-US" dirty="0"/>
              <a:t>即期信用证和远期信用证</a:t>
            </a:r>
            <a:endParaRPr lang="en-US" altLang="zh-CN" dirty="0"/>
          </a:p>
          <a:p>
            <a:r>
              <a:rPr lang="zh-CN" altLang="en-US" dirty="0"/>
              <a:t>根据付款时间的不同，信用证可分为即期信用证、远期信用证及假远期信用证三类。</a:t>
            </a:r>
          </a:p>
          <a:p>
            <a:r>
              <a:rPr lang="en-US" altLang="zh-CN" dirty="0"/>
              <a:t>1</a:t>
            </a:r>
            <a:r>
              <a:rPr lang="zh-CN" altLang="en-US" dirty="0"/>
              <a:t>）即期信用证（</a:t>
            </a:r>
            <a:r>
              <a:rPr lang="en-US" altLang="zh-CN" dirty="0"/>
              <a:t>sight L/C</a:t>
            </a:r>
            <a:r>
              <a:rPr lang="zh-CN" altLang="en-US" dirty="0"/>
              <a:t>）</a:t>
            </a:r>
            <a:endParaRPr lang="en-US" altLang="zh-CN" dirty="0"/>
          </a:p>
          <a:p>
            <a:r>
              <a:rPr lang="en-US" altLang="zh-CN" dirty="0"/>
              <a:t>2</a:t>
            </a:r>
            <a:r>
              <a:rPr lang="zh-CN" altLang="en-US" dirty="0"/>
              <a:t>）远期信用证（</a:t>
            </a:r>
            <a:r>
              <a:rPr lang="en-US" altLang="zh-CN" dirty="0"/>
              <a:t>usance L/C</a:t>
            </a:r>
            <a:r>
              <a:rPr lang="zh-CN" altLang="en-US" dirty="0"/>
              <a:t>）</a:t>
            </a:r>
            <a:endParaRPr lang="en-US" altLang="zh-CN" dirty="0"/>
          </a:p>
          <a:p>
            <a:r>
              <a:rPr lang="en-US" altLang="zh-CN" dirty="0"/>
              <a:t>3</a:t>
            </a:r>
            <a:r>
              <a:rPr lang="zh-CN" altLang="en-US" dirty="0"/>
              <a:t>）假远期信用证（</a:t>
            </a:r>
            <a:r>
              <a:rPr lang="en-US" altLang="zh-CN" dirty="0"/>
              <a:t>usance L/C </a:t>
            </a:r>
            <a:r>
              <a:rPr lang="en-US" altLang="zh-CN" dirty="0" err="1"/>
              <a:t>ayable</a:t>
            </a:r>
            <a:r>
              <a:rPr lang="en-US" altLang="zh-CN" dirty="0"/>
              <a:t> at sight</a:t>
            </a:r>
            <a:r>
              <a:rPr lang="zh-CN" altLang="en-US" dirty="0"/>
              <a:t>）</a:t>
            </a:r>
            <a:endParaRPr lang="en-US" altLang="zh-CN" dirty="0"/>
          </a:p>
        </p:txBody>
      </p:sp>
      <p:sp>
        <p:nvSpPr>
          <p:cNvPr id="4" name="文本占位符 3">
            <a:extLst>
              <a:ext uri="{FF2B5EF4-FFF2-40B4-BE49-F238E27FC236}">
                <a16:creationId xmlns:a16="http://schemas.microsoft.com/office/drawing/2014/main" id="{C29AA3FE-62F2-137B-6C49-08C077D2C825}"/>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572625933"/>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4D78E-2A52-7D25-5F90-F62EF21D9AE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6A91E6-22C4-F9A1-9120-C111A0FA4FC9}"/>
              </a:ext>
            </a:extLst>
          </p:cNvPr>
          <p:cNvSpPr>
            <a:spLocks noGrp="1"/>
          </p:cNvSpPr>
          <p:nvPr>
            <p:ph type="body" sz="quarter" idx="11"/>
          </p:nvPr>
        </p:nvSpPr>
        <p:spPr>
          <a:xfrm>
            <a:off x="337294" y="2533736"/>
            <a:ext cx="11275585" cy="2458943"/>
          </a:xfrm>
        </p:spPr>
        <p:txBody>
          <a:bodyPr/>
          <a:lstStyle/>
          <a:p>
            <a:r>
              <a:rPr lang="en-US" altLang="zh-CN" dirty="0"/>
              <a:t>8.3.3</a:t>
            </a:r>
            <a:r>
              <a:rPr lang="zh-CN" altLang="en-US" dirty="0"/>
              <a:t>　信用证的种类</a:t>
            </a:r>
            <a:endParaRPr lang="en-US" altLang="zh-CN" dirty="0"/>
          </a:p>
          <a:p>
            <a:r>
              <a:rPr lang="en-US" altLang="zh-CN" dirty="0"/>
              <a:t>6. </a:t>
            </a:r>
            <a:r>
              <a:rPr lang="zh-CN" altLang="en-US" dirty="0"/>
              <a:t>可转让信用证与不可转让信用证</a:t>
            </a:r>
            <a:endParaRPr lang="en-US" altLang="zh-CN" dirty="0"/>
          </a:p>
          <a:p>
            <a:r>
              <a:rPr lang="zh-CN" altLang="en-US" dirty="0"/>
              <a:t>根据受益人对信用证权利的可转让性，信用证分为以下两类。</a:t>
            </a:r>
          </a:p>
          <a:p>
            <a:r>
              <a:rPr lang="en-US" altLang="zh-CN" dirty="0"/>
              <a:t>1</a:t>
            </a:r>
            <a:r>
              <a:rPr lang="zh-CN" altLang="en-US" dirty="0"/>
              <a:t>）可转让信用证（</a:t>
            </a:r>
            <a:r>
              <a:rPr lang="en-US" altLang="zh-CN" dirty="0"/>
              <a:t>transferable L/C</a:t>
            </a:r>
            <a:r>
              <a:rPr lang="zh-CN" altLang="en-US" dirty="0"/>
              <a:t>）</a:t>
            </a:r>
            <a:endParaRPr lang="en-US" altLang="zh-CN" dirty="0"/>
          </a:p>
          <a:p>
            <a:r>
              <a:rPr lang="en-US" altLang="zh-CN" dirty="0"/>
              <a:t>2</a:t>
            </a:r>
            <a:r>
              <a:rPr lang="zh-CN" altLang="en-US" dirty="0"/>
              <a:t>）不可让信用证（</a:t>
            </a:r>
            <a:r>
              <a:rPr lang="en-US" altLang="zh-CN" dirty="0"/>
              <a:t>non-transferable L/C</a:t>
            </a:r>
            <a:r>
              <a:rPr lang="zh-CN" altLang="en-US" dirty="0"/>
              <a:t>）</a:t>
            </a:r>
            <a:endParaRPr lang="en-US" altLang="zh-CN" dirty="0"/>
          </a:p>
        </p:txBody>
      </p:sp>
      <p:sp>
        <p:nvSpPr>
          <p:cNvPr id="4" name="文本占位符 3">
            <a:extLst>
              <a:ext uri="{FF2B5EF4-FFF2-40B4-BE49-F238E27FC236}">
                <a16:creationId xmlns:a16="http://schemas.microsoft.com/office/drawing/2014/main" id="{1499B801-7FAD-2565-1965-041E51720784}"/>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898609251"/>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84848-E7AD-89D5-4EAA-B5E413E6C3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1447ECD-7FFD-3C4D-A655-4699A9F363BB}"/>
              </a:ext>
            </a:extLst>
          </p:cNvPr>
          <p:cNvSpPr>
            <a:spLocks noGrp="1"/>
          </p:cNvSpPr>
          <p:nvPr>
            <p:ph type="body" sz="quarter" idx="11"/>
          </p:nvPr>
        </p:nvSpPr>
        <p:spPr>
          <a:xfrm>
            <a:off x="337294" y="2048988"/>
            <a:ext cx="11275585" cy="3428439"/>
          </a:xfrm>
        </p:spPr>
        <p:txBody>
          <a:bodyPr/>
          <a:lstStyle/>
          <a:p>
            <a:r>
              <a:rPr lang="en-US" altLang="zh-CN" dirty="0"/>
              <a:t>8.3.3</a:t>
            </a:r>
            <a:r>
              <a:rPr lang="zh-CN" altLang="en-US" dirty="0"/>
              <a:t>　信用证的种类</a:t>
            </a:r>
            <a:endParaRPr lang="en-US" altLang="zh-CN" dirty="0"/>
          </a:p>
          <a:p>
            <a:r>
              <a:rPr lang="en-US" altLang="zh-CN" dirty="0"/>
              <a:t>7. </a:t>
            </a:r>
            <a:r>
              <a:rPr lang="zh-CN" altLang="en-US" dirty="0"/>
              <a:t>循环信用证</a:t>
            </a:r>
            <a:endParaRPr lang="en-US" altLang="zh-CN" dirty="0"/>
          </a:p>
          <a:p>
            <a:r>
              <a:rPr lang="zh-CN" altLang="en-US" dirty="0"/>
              <a:t>循环信用证（</a:t>
            </a:r>
            <a:r>
              <a:rPr lang="en-US" altLang="zh-CN" dirty="0"/>
              <a:t>revolving L/C</a:t>
            </a:r>
            <a:r>
              <a:rPr lang="zh-CN" altLang="en-US" dirty="0"/>
              <a:t>）是一种特殊的信用证形式，其金额在全部或部分使用后可恢复至初始额度，供重复使用，直至达到约定的循环次数或总金额上限。根据循环依据的不同，可分为按时间循环信用证和按金额循环信用证两类。</a:t>
            </a:r>
          </a:p>
          <a:p>
            <a:r>
              <a:rPr lang="zh-CN" altLang="en-US" dirty="0"/>
              <a:t>（</a:t>
            </a:r>
            <a:r>
              <a:rPr lang="en-US" altLang="zh-CN" dirty="0"/>
              <a:t>1</a:t>
            </a:r>
            <a:r>
              <a:rPr lang="zh-CN" altLang="en-US" dirty="0"/>
              <a:t>）按时间循环使用的信用证。</a:t>
            </a:r>
            <a:endParaRPr lang="en-US" altLang="zh-CN" dirty="0"/>
          </a:p>
          <a:p>
            <a:r>
              <a:rPr lang="zh-CN" altLang="en-US" dirty="0"/>
              <a:t>（</a:t>
            </a:r>
            <a:r>
              <a:rPr lang="en-US" altLang="zh-CN" dirty="0"/>
              <a:t>2</a:t>
            </a:r>
            <a:r>
              <a:rPr lang="zh-CN" altLang="en-US" dirty="0"/>
              <a:t>）按金额循环使用的信用证。</a:t>
            </a:r>
            <a:endParaRPr lang="en-US" altLang="zh-CN" dirty="0"/>
          </a:p>
        </p:txBody>
      </p:sp>
      <p:sp>
        <p:nvSpPr>
          <p:cNvPr id="4" name="文本占位符 3">
            <a:extLst>
              <a:ext uri="{FF2B5EF4-FFF2-40B4-BE49-F238E27FC236}">
                <a16:creationId xmlns:a16="http://schemas.microsoft.com/office/drawing/2014/main" id="{46A617B6-5EDE-278B-63EE-8C113FF3358D}"/>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656111074"/>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DC79D-2AEB-E715-447B-91680352DC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DD3F19-21AF-CF4B-33FA-7DE9ADE1EEE9}"/>
              </a:ext>
            </a:extLst>
          </p:cNvPr>
          <p:cNvSpPr>
            <a:spLocks noGrp="1"/>
          </p:cNvSpPr>
          <p:nvPr>
            <p:ph type="body" sz="quarter" idx="11"/>
          </p:nvPr>
        </p:nvSpPr>
        <p:spPr>
          <a:xfrm>
            <a:off x="337294" y="2048988"/>
            <a:ext cx="11275585" cy="3428439"/>
          </a:xfrm>
        </p:spPr>
        <p:txBody>
          <a:bodyPr/>
          <a:lstStyle/>
          <a:p>
            <a:r>
              <a:rPr lang="en-US" altLang="zh-CN" dirty="0"/>
              <a:t>8.3.3</a:t>
            </a:r>
            <a:r>
              <a:rPr lang="zh-CN" altLang="en-US" dirty="0"/>
              <a:t>　信用证的种类</a:t>
            </a:r>
            <a:endParaRPr lang="en-US" altLang="zh-CN" dirty="0"/>
          </a:p>
          <a:p>
            <a:r>
              <a:rPr lang="en-US" altLang="zh-CN" dirty="0"/>
              <a:t>8. </a:t>
            </a:r>
            <a:r>
              <a:rPr lang="zh-CN" altLang="en-US" dirty="0"/>
              <a:t>对开信用证</a:t>
            </a:r>
            <a:endParaRPr lang="en-US" altLang="zh-CN" dirty="0"/>
          </a:p>
          <a:p>
            <a:r>
              <a:rPr lang="zh-CN" altLang="en-US" dirty="0"/>
              <a:t>对开信用证（</a:t>
            </a:r>
            <a:r>
              <a:rPr lang="en-US" altLang="zh-CN" dirty="0"/>
              <a:t>reciprocal credit</a:t>
            </a:r>
            <a:r>
              <a:rPr lang="zh-CN" altLang="en-US" dirty="0"/>
              <a:t>）是易货贸易或双向交易中，交易双方相互以对方为受益人开立信用证的结算方式。两张信用证的受益人与开证申请人身份互换，即第一张信用证的受益人即为第二张信用证（回头证）的开证申请人，反之亦然。两张信用证金额可相等、相近或存在差异，生效方式分为“分别生效”或“同时生效”。通常由交易双方预先约定开证行与通知行的交叉安排，形成相互关联、互为条件的信用闭环。</a:t>
            </a:r>
            <a:endParaRPr lang="en-US" altLang="zh-CN" dirty="0"/>
          </a:p>
        </p:txBody>
      </p:sp>
      <p:sp>
        <p:nvSpPr>
          <p:cNvPr id="4" name="文本占位符 3">
            <a:extLst>
              <a:ext uri="{FF2B5EF4-FFF2-40B4-BE49-F238E27FC236}">
                <a16:creationId xmlns:a16="http://schemas.microsoft.com/office/drawing/2014/main" id="{636644E9-085E-8C33-6FA1-E00EF798B20A}"/>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3866086388"/>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CF66C-7123-1374-03E7-52CAA1647B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BE9018-DDD7-37D1-0274-C83408DF684B}"/>
              </a:ext>
            </a:extLst>
          </p:cNvPr>
          <p:cNvSpPr>
            <a:spLocks noGrp="1"/>
          </p:cNvSpPr>
          <p:nvPr>
            <p:ph type="body" sz="quarter" idx="11"/>
          </p:nvPr>
        </p:nvSpPr>
        <p:spPr>
          <a:xfrm>
            <a:off x="337294" y="2291362"/>
            <a:ext cx="11275585" cy="2943691"/>
          </a:xfrm>
        </p:spPr>
        <p:txBody>
          <a:bodyPr/>
          <a:lstStyle/>
          <a:p>
            <a:r>
              <a:rPr lang="en-US" altLang="zh-CN" dirty="0"/>
              <a:t>8.3.3</a:t>
            </a:r>
            <a:r>
              <a:rPr lang="zh-CN" altLang="en-US" dirty="0"/>
              <a:t>　信用证的种类</a:t>
            </a:r>
            <a:endParaRPr lang="en-US" altLang="zh-CN" dirty="0"/>
          </a:p>
          <a:p>
            <a:r>
              <a:rPr lang="en-US" altLang="zh-CN" dirty="0"/>
              <a:t>9. </a:t>
            </a:r>
            <a:r>
              <a:rPr lang="zh-CN" altLang="en-US" dirty="0"/>
              <a:t>背对背信用证</a:t>
            </a:r>
            <a:endParaRPr lang="en-US" altLang="zh-CN" dirty="0"/>
          </a:p>
          <a:p>
            <a:r>
              <a:rPr lang="zh-CN" altLang="en-US" dirty="0"/>
              <a:t>背对背信用证（</a:t>
            </a:r>
            <a:r>
              <a:rPr lang="en-US" altLang="zh-CN" dirty="0"/>
              <a:t>back to back L/C</a:t>
            </a:r>
            <a:r>
              <a:rPr lang="zh-CN" altLang="en-US" dirty="0"/>
              <a:t>）又称转开信用证，是指受益人（通常为中间商）请求原信用证的通知行或其他银行，以原证为基础另开一张内容相似的新信用证。新证开立后，原证仍然有效，由开立背对背信用证的开证行代原证受益人保管。原开证行及原开证申请人与新证毫无关系。</a:t>
            </a:r>
            <a:endParaRPr lang="en-US" altLang="zh-CN" dirty="0"/>
          </a:p>
        </p:txBody>
      </p:sp>
      <p:sp>
        <p:nvSpPr>
          <p:cNvPr id="4" name="文本占位符 3">
            <a:extLst>
              <a:ext uri="{FF2B5EF4-FFF2-40B4-BE49-F238E27FC236}">
                <a16:creationId xmlns:a16="http://schemas.microsoft.com/office/drawing/2014/main" id="{5130B108-4168-1998-C579-851B48F67017}"/>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90861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88626-90CA-EC79-5DC3-7B672F47061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B4136A2-17DD-2C1B-10B8-F2C4DB69EEB3}"/>
              </a:ext>
            </a:extLst>
          </p:cNvPr>
          <p:cNvSpPr>
            <a:spLocks noGrp="1"/>
          </p:cNvSpPr>
          <p:nvPr>
            <p:ph type="body" sz="quarter" idx="11"/>
          </p:nvPr>
        </p:nvSpPr>
        <p:spPr>
          <a:xfrm>
            <a:off x="337294" y="953890"/>
            <a:ext cx="11275585" cy="5618654"/>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FOB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④ 卖方负责完成出口清关手续。在买方提出要求的情况下，卖方应尽力协助其获取过境及进口所需的各种文件和信息，涉及安全要求和装运前检验的单据和信息等，相关风险和费用由买方承担。</a:t>
            </a:r>
          </a:p>
          <a:p>
            <a:r>
              <a:rPr lang="zh-CN" altLang="en-US" dirty="0"/>
              <a:t>⑤ 卖方应支付因交付货物而产生的检验费用。此外，卖方还应根据货物特性进行适当的包装和标识，除非买卖双方另有协议明确无须额外包装，或者就包装与标记的具体要求已达成共识。</a:t>
            </a:r>
            <a:endParaRPr lang="en-US" altLang="zh-CN" dirty="0"/>
          </a:p>
        </p:txBody>
      </p:sp>
      <p:sp>
        <p:nvSpPr>
          <p:cNvPr id="6" name="文本占位符 5">
            <a:extLst>
              <a:ext uri="{FF2B5EF4-FFF2-40B4-BE49-F238E27FC236}">
                <a16:creationId xmlns:a16="http://schemas.microsoft.com/office/drawing/2014/main" id="{D236A488-992C-085B-243C-17EF4298E67D}"/>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74295450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F7DD4-3588-B9EF-B3B7-B3D5D07C0F3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1573C5-BABA-52FF-E058-A3251BD23E8F}"/>
              </a:ext>
            </a:extLst>
          </p:cNvPr>
          <p:cNvSpPr>
            <a:spLocks noGrp="1"/>
          </p:cNvSpPr>
          <p:nvPr>
            <p:ph type="body" sz="quarter" idx="11"/>
          </p:nvPr>
        </p:nvSpPr>
        <p:spPr>
          <a:xfrm>
            <a:off x="337294" y="1806614"/>
            <a:ext cx="11275585" cy="3913187"/>
          </a:xfrm>
        </p:spPr>
        <p:txBody>
          <a:bodyPr/>
          <a:lstStyle/>
          <a:p>
            <a:r>
              <a:rPr lang="en-US" altLang="zh-CN" dirty="0"/>
              <a:t>8.3.3</a:t>
            </a:r>
            <a:r>
              <a:rPr lang="zh-CN" altLang="en-US" dirty="0"/>
              <a:t>　信用证的种类</a:t>
            </a:r>
            <a:endParaRPr lang="en-US" altLang="zh-CN" dirty="0"/>
          </a:p>
          <a:p>
            <a:r>
              <a:rPr lang="en-US" altLang="zh-CN" dirty="0"/>
              <a:t>10. </a:t>
            </a:r>
            <a:r>
              <a:rPr lang="zh-CN" altLang="en-US" dirty="0"/>
              <a:t>备用信用证</a:t>
            </a:r>
            <a:endParaRPr lang="en-US" altLang="zh-CN" dirty="0"/>
          </a:p>
          <a:p>
            <a:r>
              <a:rPr lang="zh-CN" altLang="en-US" dirty="0"/>
              <a:t>备用信用证（</a:t>
            </a:r>
            <a:r>
              <a:rPr lang="en-US" altLang="zh-CN" dirty="0"/>
              <a:t>standby L/C</a:t>
            </a:r>
            <a:r>
              <a:rPr lang="zh-CN" altLang="en-US" dirty="0"/>
              <a:t>）是银行根据申请人要求向受益人开立的一种具有担保性质的金融工具，其核心功能在于为商业交易提供信用增强保障。这种信用证本质上属于银行信用承诺，当申请人未能履行合同义务时，受益人可凭规定的单据向开证行提出索赔。在运作机制上，备用信用证具有“备而不用”的特性，即只有在申请人违约的情况下才会被启用，此时受益人只需提交符合信用证条款的书面声明或证明文件（可附汇票也可不附汇票），即可获得开证行的偿付。</a:t>
            </a:r>
            <a:endParaRPr lang="en-US" altLang="zh-CN" dirty="0"/>
          </a:p>
        </p:txBody>
      </p:sp>
      <p:sp>
        <p:nvSpPr>
          <p:cNvPr id="4" name="文本占位符 3">
            <a:extLst>
              <a:ext uri="{FF2B5EF4-FFF2-40B4-BE49-F238E27FC236}">
                <a16:creationId xmlns:a16="http://schemas.microsoft.com/office/drawing/2014/main" id="{F9330C49-7E0C-B7BE-D5BB-DE944051330E}"/>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719034152"/>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1BD84-F57E-6505-CFDA-DB4D3E8BE7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561142-C2E2-A146-D9A0-A349C13CDBA1}"/>
              </a:ext>
            </a:extLst>
          </p:cNvPr>
          <p:cNvSpPr>
            <a:spLocks noGrp="1"/>
          </p:cNvSpPr>
          <p:nvPr>
            <p:ph type="body" sz="quarter" idx="11"/>
          </p:nvPr>
        </p:nvSpPr>
        <p:spPr>
          <a:xfrm>
            <a:off x="337294" y="1806614"/>
            <a:ext cx="11275585" cy="3913187"/>
          </a:xfrm>
        </p:spPr>
        <p:txBody>
          <a:bodyPr/>
          <a:lstStyle/>
          <a:p>
            <a:r>
              <a:rPr lang="en-US" altLang="zh-CN" dirty="0"/>
              <a:t>8.3.4</a:t>
            </a:r>
            <a:r>
              <a:rPr lang="zh-CN" altLang="en-US" dirty="0"/>
              <a:t>　信用证的审核与修改</a:t>
            </a:r>
            <a:endParaRPr lang="en-US" altLang="zh-CN" dirty="0"/>
          </a:p>
          <a:p>
            <a:r>
              <a:rPr lang="en-US" altLang="zh-CN" dirty="0"/>
              <a:t>1. </a:t>
            </a:r>
            <a:r>
              <a:rPr lang="zh-CN" altLang="en-US" dirty="0"/>
              <a:t>审核信用证的要求</a:t>
            </a:r>
            <a:endParaRPr lang="en-US" altLang="zh-CN" dirty="0"/>
          </a:p>
          <a:p>
            <a:r>
              <a:rPr lang="zh-CN" altLang="en-US" dirty="0"/>
              <a:t>在实际业务中，通知银行和出口商共同承担审核信用证的任务。通知银行侧重审核信用证的真实性，包括审查开证行的政治背景、资信能力、付款责任和索汇路线等方面；出口商则着重对信用证条款进行认真审核。</a:t>
            </a:r>
            <a:endParaRPr lang="en-US" altLang="zh-CN" dirty="0"/>
          </a:p>
          <a:p>
            <a:r>
              <a:rPr lang="en-US" altLang="zh-CN" dirty="0"/>
              <a:t>1</a:t>
            </a:r>
            <a:r>
              <a:rPr lang="zh-CN" altLang="en-US" dirty="0"/>
              <a:t>）检查信用证的基本要素是否正确</a:t>
            </a:r>
            <a:endParaRPr lang="en-US" altLang="zh-CN" dirty="0"/>
          </a:p>
          <a:p>
            <a:r>
              <a:rPr lang="en-US" altLang="zh-CN" dirty="0"/>
              <a:t>2</a:t>
            </a:r>
            <a:r>
              <a:rPr lang="zh-CN" altLang="en-US" dirty="0"/>
              <a:t>）检查相关期限的规定是否合理</a:t>
            </a:r>
            <a:endParaRPr lang="en-US" altLang="zh-CN" dirty="0"/>
          </a:p>
          <a:p>
            <a:r>
              <a:rPr lang="en-US" altLang="zh-CN" dirty="0"/>
              <a:t>3</a:t>
            </a:r>
            <a:r>
              <a:rPr lang="zh-CN" altLang="en-US" dirty="0"/>
              <a:t>）检查信用证运输、保险条款是否与合同相符</a:t>
            </a:r>
            <a:endParaRPr lang="en-US" altLang="zh-CN" dirty="0"/>
          </a:p>
        </p:txBody>
      </p:sp>
      <p:sp>
        <p:nvSpPr>
          <p:cNvPr id="4" name="文本占位符 3">
            <a:extLst>
              <a:ext uri="{FF2B5EF4-FFF2-40B4-BE49-F238E27FC236}">
                <a16:creationId xmlns:a16="http://schemas.microsoft.com/office/drawing/2014/main" id="{52FED896-FC21-285B-F596-7F618507AC5A}"/>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262375230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88391-631B-7EB9-8AB7-CD6AC01A10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06D6C35-4BEA-CA10-E222-6695A546473C}"/>
              </a:ext>
            </a:extLst>
          </p:cNvPr>
          <p:cNvSpPr>
            <a:spLocks noGrp="1"/>
          </p:cNvSpPr>
          <p:nvPr>
            <p:ph type="body" sz="quarter" idx="11"/>
          </p:nvPr>
        </p:nvSpPr>
        <p:spPr>
          <a:xfrm>
            <a:off x="337294" y="2291362"/>
            <a:ext cx="11275585" cy="2943691"/>
          </a:xfrm>
        </p:spPr>
        <p:txBody>
          <a:bodyPr/>
          <a:lstStyle/>
          <a:p>
            <a:r>
              <a:rPr lang="en-US" altLang="zh-CN" dirty="0"/>
              <a:t>8.3.4</a:t>
            </a:r>
            <a:r>
              <a:rPr lang="zh-CN" altLang="en-US" dirty="0"/>
              <a:t>　信用证的审核与修改</a:t>
            </a:r>
            <a:endParaRPr lang="en-US" altLang="zh-CN" dirty="0"/>
          </a:p>
          <a:p>
            <a:r>
              <a:rPr lang="en-US" altLang="zh-CN" dirty="0"/>
              <a:t>2. </a:t>
            </a:r>
            <a:r>
              <a:rPr lang="zh-CN" altLang="en-US" dirty="0"/>
              <a:t>信用证的修改</a:t>
            </a:r>
            <a:endParaRPr lang="en-US" altLang="zh-CN" dirty="0"/>
          </a:p>
          <a:p>
            <a:r>
              <a:rPr lang="zh-CN" altLang="en-US" dirty="0"/>
              <a:t>出口商全面审核信用证，针对发现的问题应视情况及时处理，对于影响安全收汇的条款，必须要求进口商向开证行申请修改。</a:t>
            </a:r>
            <a:endParaRPr lang="en-US" altLang="zh-CN" dirty="0"/>
          </a:p>
          <a:p>
            <a:r>
              <a:rPr lang="en-US" altLang="zh-CN" dirty="0"/>
              <a:t>1</a:t>
            </a:r>
            <a:r>
              <a:rPr lang="zh-CN" altLang="en-US" dirty="0"/>
              <a:t>）信用证修改的一般程序</a:t>
            </a:r>
            <a:endParaRPr lang="en-US" altLang="zh-CN" dirty="0"/>
          </a:p>
          <a:p>
            <a:r>
              <a:rPr lang="en-US" altLang="zh-CN" dirty="0"/>
              <a:t>2</a:t>
            </a:r>
            <a:r>
              <a:rPr lang="zh-CN" altLang="en-US" dirty="0"/>
              <a:t>）信用证修改的注意事项</a:t>
            </a:r>
            <a:endParaRPr lang="en-US" altLang="zh-CN" dirty="0"/>
          </a:p>
        </p:txBody>
      </p:sp>
      <p:sp>
        <p:nvSpPr>
          <p:cNvPr id="4" name="文本占位符 3">
            <a:extLst>
              <a:ext uri="{FF2B5EF4-FFF2-40B4-BE49-F238E27FC236}">
                <a16:creationId xmlns:a16="http://schemas.microsoft.com/office/drawing/2014/main" id="{7C017E8C-98AE-581C-2FE8-7C2C79E4FCA9}"/>
              </a:ext>
            </a:extLst>
          </p:cNvPr>
          <p:cNvSpPr>
            <a:spLocks noGrp="1"/>
          </p:cNvSpPr>
          <p:nvPr>
            <p:ph type="body" sz="quarter" idx="10"/>
          </p:nvPr>
        </p:nvSpPr>
        <p:spPr/>
        <p:txBody>
          <a:bodyPr/>
          <a:lstStyle/>
          <a:p>
            <a:r>
              <a:rPr lang="en-US" altLang="zh-CN" dirty="0"/>
              <a:t>8.3 </a:t>
            </a:r>
            <a:r>
              <a:rPr lang="zh-CN" altLang="en-US" dirty="0"/>
              <a:t>信用证</a:t>
            </a:r>
          </a:p>
        </p:txBody>
      </p:sp>
    </p:spTree>
    <p:extLst>
      <p:ext uri="{BB962C8B-B14F-4D97-AF65-F5344CB8AC3E}">
        <p14:creationId xmlns:p14="http://schemas.microsoft.com/office/powerpoint/2010/main" val="70538930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02A2E-6BC2-A098-9333-A2C4B1996E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090ED5C-2364-398A-28BC-335B6CB3FBAF}"/>
              </a:ext>
            </a:extLst>
          </p:cNvPr>
          <p:cNvSpPr>
            <a:spLocks noGrp="1"/>
          </p:cNvSpPr>
          <p:nvPr>
            <p:ph type="body" sz="quarter" idx="11"/>
          </p:nvPr>
        </p:nvSpPr>
        <p:spPr>
          <a:xfrm>
            <a:off x="337294" y="2776110"/>
            <a:ext cx="11275585" cy="1974195"/>
          </a:xfrm>
        </p:spPr>
        <p:txBody>
          <a:bodyPr/>
          <a:lstStyle/>
          <a:p>
            <a:r>
              <a:rPr lang="en-US" altLang="zh-CN" dirty="0"/>
              <a:t>1. </a:t>
            </a:r>
            <a:r>
              <a:rPr lang="zh-CN" altLang="en-US" dirty="0"/>
              <a:t>信用证与汇款结合</a:t>
            </a:r>
            <a:endParaRPr lang="en-US" altLang="zh-CN" dirty="0"/>
          </a:p>
          <a:p>
            <a:r>
              <a:rPr lang="zh-CN" altLang="en-US" dirty="0"/>
              <a:t>信用证与汇付组合结算是国际贸易中常见的一种混合支付方式。在操作中，出口商会将交易金额分为两部分，主要货款通过信用证支付，余款则采用汇付方式结算。这种支付安排适用于交货数量存在合理浮动空间的初级产品交易。</a:t>
            </a:r>
            <a:endParaRPr lang="en-US" altLang="zh-CN" dirty="0"/>
          </a:p>
        </p:txBody>
      </p:sp>
      <p:sp>
        <p:nvSpPr>
          <p:cNvPr id="4" name="文本占位符 3">
            <a:extLst>
              <a:ext uri="{FF2B5EF4-FFF2-40B4-BE49-F238E27FC236}">
                <a16:creationId xmlns:a16="http://schemas.microsoft.com/office/drawing/2014/main" id="{4CCCDE59-F961-1640-C524-351EF3654B83}"/>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80166203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24875-4276-E021-124F-8B638E2D16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4D8D00-AE26-ED41-2459-DB9B9E15510E}"/>
              </a:ext>
            </a:extLst>
          </p:cNvPr>
          <p:cNvSpPr>
            <a:spLocks noGrp="1"/>
          </p:cNvSpPr>
          <p:nvPr>
            <p:ph type="body" sz="quarter" idx="11"/>
          </p:nvPr>
        </p:nvSpPr>
        <p:spPr>
          <a:xfrm>
            <a:off x="337294" y="1079492"/>
            <a:ext cx="11275585" cy="5367431"/>
          </a:xfrm>
        </p:spPr>
        <p:txBody>
          <a:bodyPr/>
          <a:lstStyle/>
          <a:p>
            <a:r>
              <a:rPr lang="en-US" altLang="zh-CN" dirty="0"/>
              <a:t>2. </a:t>
            </a:r>
            <a:r>
              <a:rPr lang="zh-CN" altLang="en-US" dirty="0"/>
              <a:t>信用证与托收结合</a:t>
            </a:r>
            <a:endParaRPr lang="en-US" altLang="zh-CN" dirty="0"/>
          </a:p>
          <a:p>
            <a:r>
              <a:rPr lang="zh-CN" altLang="en-US" dirty="0"/>
              <a:t>信用证与托收相结合的支付方式为国际贸易交易提供了一种兼顾安全性与灵活性的结算方案。在这种混合支付模式下，合同金额被划分为两个部分，主要货款通过信用证支付，余款则采用托收方式结算。在操作中，出口商需要分别准备两套汇票，信用证部分使用不附单据的光票，托收部分则需附上全套货运单据。对进口商而言，这种安排能显著降低开证保证金要求，减轻资金占用压力，同时获得更有利的付款条件。对出口商来说，虽然托收部分仍存在一定风险，但有信用证部分作为保障，且银行会严格执行“全款付清后交单”的规定，整体收汇安全性较纯托收方式有显著提升。为确保交易顺利进行，必须在信用证条款中明确各支付方式的具体金额比例、采用的托收类型，以及“全款付清后交单”的强制性规定。这种支付安排适用于已建立初步信任关系的买卖双方，既能保障出口商的收汇安全，又能为进口商提供资金周转的灵活性，是平衡交易风险与资金压力的有效解决方案。</a:t>
            </a:r>
            <a:endParaRPr lang="en-US" altLang="zh-CN" dirty="0"/>
          </a:p>
        </p:txBody>
      </p:sp>
      <p:sp>
        <p:nvSpPr>
          <p:cNvPr id="4" name="文本占位符 3">
            <a:extLst>
              <a:ext uri="{FF2B5EF4-FFF2-40B4-BE49-F238E27FC236}">
                <a16:creationId xmlns:a16="http://schemas.microsoft.com/office/drawing/2014/main" id="{3DCFC0FD-36EB-7AF8-CABE-1A927D306301}"/>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2865180001"/>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82CA6-446F-AD82-B229-3F35B476F8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32E164-B02B-7258-973B-3A8879B1F5B4}"/>
              </a:ext>
            </a:extLst>
          </p:cNvPr>
          <p:cNvSpPr>
            <a:spLocks noGrp="1"/>
          </p:cNvSpPr>
          <p:nvPr>
            <p:ph type="body" sz="quarter" idx="11"/>
          </p:nvPr>
        </p:nvSpPr>
        <p:spPr>
          <a:xfrm>
            <a:off x="337294" y="2291362"/>
            <a:ext cx="11275585" cy="2943691"/>
          </a:xfrm>
        </p:spPr>
        <p:txBody>
          <a:bodyPr/>
          <a:lstStyle/>
          <a:p>
            <a:r>
              <a:rPr lang="en-US" altLang="zh-CN" dirty="0"/>
              <a:t>3. </a:t>
            </a:r>
            <a:r>
              <a:rPr lang="zh-CN" altLang="en-US" dirty="0"/>
              <a:t>跟单托收与预付定金结合</a:t>
            </a:r>
            <a:endParaRPr lang="en-US" altLang="zh-CN" dirty="0"/>
          </a:p>
          <a:p>
            <a:r>
              <a:rPr lang="zh-CN" altLang="en-US" dirty="0"/>
              <a:t>在国际贸易实务中，跟单托收与预付定金相结合的支付方式是一种有效降低交易风险的结算安排。这种支付模式的具体操作流程如下：首先，在合同签订后，进口商需预先支付合同金额的 </a:t>
            </a:r>
            <a:r>
              <a:rPr lang="en-US" altLang="zh-CN" dirty="0"/>
              <a:t>20% </a:t>
            </a:r>
            <a:r>
              <a:rPr lang="zh-CN" altLang="en-US" dirty="0"/>
              <a:t>～</a:t>
            </a:r>
            <a:r>
              <a:rPr lang="en-US" altLang="zh-CN" dirty="0"/>
              <a:t>30% </a:t>
            </a:r>
            <a:r>
              <a:rPr lang="zh-CN" altLang="en-US" dirty="0"/>
              <a:t>作为定金，这部分款项通常通过电汇方式直接汇至出口商账户。待出口商完成备货并装运后，将全套货运单据通过银行托收系统提交，要求进口商支付扣除定金后的剩余货款。</a:t>
            </a:r>
            <a:endParaRPr lang="en-US" altLang="zh-CN" dirty="0"/>
          </a:p>
        </p:txBody>
      </p:sp>
      <p:sp>
        <p:nvSpPr>
          <p:cNvPr id="4" name="文本占位符 3">
            <a:extLst>
              <a:ext uri="{FF2B5EF4-FFF2-40B4-BE49-F238E27FC236}">
                <a16:creationId xmlns:a16="http://schemas.microsoft.com/office/drawing/2014/main" id="{2BF86EAB-6806-C8F8-6383-835055F46881}"/>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4254043630"/>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8209A-14C5-C419-EF65-2D8A6729039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D2D192-9C19-23A7-4FD8-044711461CC0}"/>
              </a:ext>
            </a:extLst>
          </p:cNvPr>
          <p:cNvSpPr>
            <a:spLocks noGrp="1"/>
          </p:cNvSpPr>
          <p:nvPr>
            <p:ph type="body" sz="quarter" idx="11"/>
          </p:nvPr>
        </p:nvSpPr>
        <p:spPr>
          <a:xfrm>
            <a:off x="337294" y="2776110"/>
            <a:ext cx="11275585" cy="1974195"/>
          </a:xfrm>
        </p:spPr>
        <p:txBody>
          <a:bodyPr/>
          <a:lstStyle/>
          <a:p>
            <a:r>
              <a:rPr lang="en-US" altLang="zh-CN" dirty="0"/>
              <a:t>4. </a:t>
            </a:r>
            <a:r>
              <a:rPr lang="zh-CN" altLang="en-US" dirty="0"/>
              <a:t>备用信用证与跟单托收结合</a:t>
            </a:r>
            <a:endParaRPr lang="en-US" altLang="zh-CN" dirty="0"/>
          </a:p>
          <a:p>
            <a:r>
              <a:rPr lang="zh-CN" altLang="en-US" dirty="0"/>
              <a:t>以托收为基础结算方式，辅以备用信用证作为担保：出口商通过跟单托收收款，同时要求进口商开立以出口商为受益人的备用信用证。若进口商拒付，出口商可凭违约证明向开证行索赔，且备用信用证到期日需晚于托收付款期限，为追偿预留了时间窗口。</a:t>
            </a:r>
            <a:endParaRPr lang="en-US" altLang="zh-CN" dirty="0"/>
          </a:p>
        </p:txBody>
      </p:sp>
      <p:sp>
        <p:nvSpPr>
          <p:cNvPr id="4" name="文本占位符 3">
            <a:extLst>
              <a:ext uri="{FF2B5EF4-FFF2-40B4-BE49-F238E27FC236}">
                <a16:creationId xmlns:a16="http://schemas.microsoft.com/office/drawing/2014/main" id="{8470C3A6-DC1C-35AC-EF55-BA7B4ADB3F26}"/>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4004415575"/>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ADA9A-9365-4839-41F7-70D2E29F04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2A4B98-7420-C149-8F50-E59BEA224E3B}"/>
              </a:ext>
            </a:extLst>
          </p:cNvPr>
          <p:cNvSpPr>
            <a:spLocks noGrp="1"/>
          </p:cNvSpPr>
          <p:nvPr>
            <p:ph type="body" sz="quarter" idx="11"/>
          </p:nvPr>
        </p:nvSpPr>
        <p:spPr>
          <a:xfrm>
            <a:off x="337294" y="2291362"/>
            <a:ext cx="11275585" cy="2943691"/>
          </a:xfrm>
        </p:spPr>
        <p:txBody>
          <a:bodyPr/>
          <a:lstStyle/>
          <a:p>
            <a:r>
              <a:rPr lang="en-US" altLang="zh-CN" dirty="0"/>
              <a:t>5. </a:t>
            </a:r>
            <a:r>
              <a:rPr lang="zh-CN" altLang="en-US" dirty="0"/>
              <a:t>信用证与银行保函相结合</a:t>
            </a:r>
            <a:endParaRPr lang="en-US" altLang="zh-CN" dirty="0"/>
          </a:p>
          <a:p>
            <a:r>
              <a:rPr lang="zh-CN" altLang="en-US" dirty="0"/>
              <a:t>在大型国际贸易项目中，特别是成套设备出口和工程承包领域，买卖双方通常采用信用证与银行保函相结合的支付方式。这种组合支付机制在实践中主要分为三个重要环节：交易初期，卖方需要向买方提供由银行开立的预付款保函，作为买方支付预付款的前提条件；交易过程中，买方通过银行开立信用证来支付合同主要款项；在项目验收阶段，双方则采用质量保函来替代传统的现金质保金。</a:t>
            </a:r>
            <a:endParaRPr lang="en-US" altLang="zh-CN" dirty="0"/>
          </a:p>
        </p:txBody>
      </p:sp>
      <p:sp>
        <p:nvSpPr>
          <p:cNvPr id="4" name="文本占位符 3">
            <a:extLst>
              <a:ext uri="{FF2B5EF4-FFF2-40B4-BE49-F238E27FC236}">
                <a16:creationId xmlns:a16="http://schemas.microsoft.com/office/drawing/2014/main" id="{355942DD-0E19-7095-802B-5682D98AAA89}"/>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2906380614"/>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C9448-6A40-5E49-098A-4A3765996B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8DE0CB-E726-B416-121F-56395D7E2B67}"/>
              </a:ext>
            </a:extLst>
          </p:cNvPr>
          <p:cNvSpPr>
            <a:spLocks noGrp="1"/>
          </p:cNvSpPr>
          <p:nvPr>
            <p:ph type="body" sz="quarter" idx="11"/>
          </p:nvPr>
        </p:nvSpPr>
        <p:spPr>
          <a:xfrm>
            <a:off x="337294" y="1321866"/>
            <a:ext cx="11275585" cy="4882683"/>
          </a:xfrm>
        </p:spPr>
        <p:txBody>
          <a:bodyPr/>
          <a:lstStyle/>
          <a:p>
            <a:r>
              <a:rPr lang="en-US" altLang="zh-CN" dirty="0"/>
              <a:t>6. </a:t>
            </a:r>
            <a:r>
              <a:rPr lang="zh-CN" altLang="en-US" dirty="0"/>
              <a:t>远期信用证和即期信用证相结合</a:t>
            </a:r>
            <a:endParaRPr lang="en-US" altLang="zh-CN" dirty="0"/>
          </a:p>
          <a:p>
            <a:r>
              <a:rPr lang="zh-CN" altLang="en-US" dirty="0"/>
              <a:t>在国际贸易实务中，远期信用证与即期信用证相结合的支付方式为买卖双方提供了灵活的结算解决方案。这种组合支付模式通常将合同金额分为两部分，</a:t>
            </a:r>
            <a:r>
              <a:rPr lang="en-US" altLang="zh-CN" dirty="0"/>
              <a:t>30% </a:t>
            </a:r>
            <a:r>
              <a:rPr lang="zh-CN" altLang="en-US" dirty="0"/>
              <a:t>～ </a:t>
            </a:r>
            <a:r>
              <a:rPr lang="en-US" altLang="zh-CN" dirty="0"/>
              <a:t>50% </a:t>
            </a:r>
            <a:r>
              <a:rPr lang="zh-CN" altLang="en-US" dirty="0"/>
              <a:t>采用即期信用证支付，确保卖方在交单后即可获得货款，保障资金快速回笼；剩余 </a:t>
            </a:r>
            <a:r>
              <a:rPr lang="en-US" altLang="zh-CN" dirty="0"/>
              <a:t>50% </a:t>
            </a:r>
            <a:r>
              <a:rPr lang="zh-CN" altLang="en-US" dirty="0"/>
              <a:t>～ </a:t>
            </a:r>
            <a:r>
              <a:rPr lang="en-US" altLang="zh-CN" dirty="0"/>
              <a:t>70%</a:t>
            </a:r>
            <a:r>
              <a:rPr lang="zh-CN" altLang="en-US" dirty="0"/>
              <a:t>则采用 </a:t>
            </a:r>
            <a:r>
              <a:rPr lang="en-US" altLang="zh-CN" dirty="0"/>
              <a:t>90 </a:t>
            </a:r>
            <a:r>
              <a:rPr lang="zh-CN" altLang="en-US" dirty="0"/>
              <a:t>天或 </a:t>
            </a:r>
            <a:r>
              <a:rPr lang="en-US" altLang="zh-CN" dirty="0"/>
              <a:t>180 </a:t>
            </a:r>
            <a:r>
              <a:rPr lang="zh-CN" altLang="en-US" dirty="0"/>
              <a:t>天远期信用证支付，为买方提供账期优惠。这种结合方式适用于大型机械设备出口、工程项目分期付款等交易场景，既能通过即期付款保障卖方的现金流需求，又能通过远期付款减轻买方的资金压力。实际操作中，需在信用证条款中明确划分即期与远期的支付比例、单据要求及贴现利息分担方式，同时约定银行费用的承担方。通过合理配置两种信用证的支付比例，这种组合方式有效平衡了交易双方的风险与利益，既降低了卖方的收汇风险，又为买方创造了资金周转空间，是国际贸易中一种兼顾安全性与灵活性的支付安排。</a:t>
            </a:r>
            <a:endParaRPr lang="en-US" altLang="zh-CN" dirty="0"/>
          </a:p>
        </p:txBody>
      </p:sp>
      <p:sp>
        <p:nvSpPr>
          <p:cNvPr id="4" name="文本占位符 3">
            <a:extLst>
              <a:ext uri="{FF2B5EF4-FFF2-40B4-BE49-F238E27FC236}">
                <a16:creationId xmlns:a16="http://schemas.microsoft.com/office/drawing/2014/main" id="{024804C4-7CC2-FFB8-B814-56172BBD39B4}"/>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3942807309"/>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2D3CA-F0F9-B084-D11D-CF0E98C6CB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20782C-876A-5912-BFFA-1224007C7BE1}"/>
              </a:ext>
            </a:extLst>
          </p:cNvPr>
          <p:cNvSpPr>
            <a:spLocks noGrp="1"/>
          </p:cNvSpPr>
          <p:nvPr>
            <p:ph type="body" sz="quarter" idx="11"/>
          </p:nvPr>
        </p:nvSpPr>
        <p:spPr>
          <a:xfrm>
            <a:off x="337294" y="1564240"/>
            <a:ext cx="11275585" cy="4397935"/>
          </a:xfrm>
        </p:spPr>
        <p:txBody>
          <a:bodyPr/>
          <a:lstStyle/>
          <a:p>
            <a:r>
              <a:rPr lang="en-US" altLang="zh-CN" dirty="0"/>
              <a:t>7. </a:t>
            </a:r>
            <a:r>
              <a:rPr lang="zh-CN" altLang="en-US" dirty="0"/>
              <a:t>托收与银行保函相结合</a:t>
            </a:r>
            <a:endParaRPr lang="en-US" altLang="zh-CN" dirty="0"/>
          </a:p>
          <a:p>
            <a:r>
              <a:rPr lang="zh-CN" altLang="en-US" dirty="0"/>
              <a:t>在出口贸易采用托收方式结算时，为降低收款风险，出口商可要求进口商提供银行付款保函作为保障。这种托收与银行保函相结合的做法，能有效规避单纯托收方式下的收汇风险。在操作中，出口商发货后，通过银行办理跟单托收手续，同时要求进口商向其本地银行申请开立以出口商为受益人的付款保函。该保函明确承诺，若进口商未能在规定期限内支付托收款项，担保银行将承担付款责任。这种组合结算方式既保留了托收手续简便、费用较低的优势，又通过银行信用增强了收款保障，特别适用于与新客户或信用状况不明的进口商开展交易。在实际业务中，出口商需特别注意保函条款的严谨性，确保保函金额覆盖全部应收货款，且索赔条件明确具体，避免日后产生纠纷。</a:t>
            </a:r>
            <a:endParaRPr lang="en-US" altLang="zh-CN" dirty="0"/>
          </a:p>
        </p:txBody>
      </p:sp>
      <p:sp>
        <p:nvSpPr>
          <p:cNvPr id="4" name="文本占位符 3">
            <a:extLst>
              <a:ext uri="{FF2B5EF4-FFF2-40B4-BE49-F238E27FC236}">
                <a16:creationId xmlns:a16="http://schemas.microsoft.com/office/drawing/2014/main" id="{D1831EB5-B269-6310-3B47-2D8AD815F4C9}"/>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3348317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110D-1FD3-4C7E-1720-21236EAE955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486FC32-4AE3-E13D-56AD-05047F48DC40}"/>
              </a:ext>
            </a:extLst>
          </p:cNvPr>
          <p:cNvSpPr>
            <a:spLocks noGrp="1"/>
          </p:cNvSpPr>
          <p:nvPr>
            <p:ph type="body" sz="quarter" idx="11"/>
          </p:nvPr>
        </p:nvSpPr>
        <p:spPr>
          <a:xfrm>
            <a:off x="337294" y="1461722"/>
            <a:ext cx="11275585" cy="4602991"/>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FOB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⑥ 在该贸易术语下，卖方需承担如下各项费用：货物交付之前与其有关的所有费用；向买方提供已交货证明的费用；出口通关过程中涉及的税费及其他费用；卖方协助买方获取与出口清关有关单据和信息所产生的费用。</a:t>
            </a:r>
            <a:endParaRPr lang="en-US" altLang="zh-CN" dirty="0"/>
          </a:p>
          <a:p>
            <a:r>
              <a:rPr lang="zh-CN" altLang="en-US" dirty="0"/>
              <a:t>⑦ 当已经交货或买方指定的船舶未在约定期限内提货，应及时通知买方。</a:t>
            </a:r>
            <a:endParaRPr lang="en-US" altLang="zh-CN" dirty="0"/>
          </a:p>
        </p:txBody>
      </p:sp>
      <p:sp>
        <p:nvSpPr>
          <p:cNvPr id="6" name="文本占位符 5">
            <a:extLst>
              <a:ext uri="{FF2B5EF4-FFF2-40B4-BE49-F238E27FC236}">
                <a16:creationId xmlns:a16="http://schemas.microsoft.com/office/drawing/2014/main" id="{298F44D2-6D5E-3DF4-7C31-ADCF4967250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548047201"/>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5DED8-DC82-0D03-E177-C8C9158911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BFD391-4377-2EEB-38BB-794082C6ABCF}"/>
              </a:ext>
            </a:extLst>
          </p:cNvPr>
          <p:cNvSpPr>
            <a:spLocks noGrp="1"/>
          </p:cNvSpPr>
          <p:nvPr>
            <p:ph type="body" sz="quarter" idx="11"/>
          </p:nvPr>
        </p:nvSpPr>
        <p:spPr>
          <a:xfrm>
            <a:off x="337294" y="2533736"/>
            <a:ext cx="11275585" cy="2458943"/>
          </a:xfrm>
        </p:spPr>
        <p:txBody>
          <a:bodyPr/>
          <a:lstStyle/>
          <a:p>
            <a:r>
              <a:rPr lang="en-US" altLang="zh-CN" dirty="0"/>
              <a:t>8. </a:t>
            </a:r>
            <a:r>
              <a:rPr lang="zh-CN" altLang="en-US" dirty="0"/>
              <a:t>汇付、保函、信用证三者相结合</a:t>
            </a:r>
            <a:endParaRPr lang="en-US" altLang="zh-CN" dirty="0"/>
          </a:p>
          <a:p>
            <a:r>
              <a:rPr lang="zh-CN" altLang="en-US" dirty="0"/>
              <a:t>在生产周期长、交易金额巨大的成套设备、飞机、轮船等国际贸易中，由于需按工程进度或交货进度分阶段付清货款，通常采用汇付、保函与信用证相结合的结算方式。该模式通过汇付实现定金支付，用保函约束双方履约责任，利用信用证保障分阶段付款，从而平衡交易风险与资金安排，适配周期长、额交易大的结算需求。</a:t>
            </a:r>
            <a:endParaRPr lang="en-US" altLang="zh-CN" dirty="0"/>
          </a:p>
        </p:txBody>
      </p:sp>
      <p:sp>
        <p:nvSpPr>
          <p:cNvPr id="4" name="文本占位符 3">
            <a:extLst>
              <a:ext uri="{FF2B5EF4-FFF2-40B4-BE49-F238E27FC236}">
                <a16:creationId xmlns:a16="http://schemas.microsoft.com/office/drawing/2014/main" id="{10A490BC-1501-ECD9-B387-D19A2073FBCC}"/>
              </a:ext>
            </a:extLst>
          </p:cNvPr>
          <p:cNvSpPr>
            <a:spLocks noGrp="1"/>
          </p:cNvSpPr>
          <p:nvPr>
            <p:ph type="body" sz="quarter" idx="10"/>
          </p:nvPr>
        </p:nvSpPr>
        <p:spPr/>
        <p:txBody>
          <a:bodyPr/>
          <a:lstStyle/>
          <a:p>
            <a:r>
              <a:rPr lang="en-US" altLang="zh-CN" dirty="0"/>
              <a:t>8.4 </a:t>
            </a:r>
            <a:r>
              <a:rPr lang="zh-CN" altLang="en-US" dirty="0"/>
              <a:t>不同结算方式的选用</a:t>
            </a:r>
          </a:p>
        </p:txBody>
      </p:sp>
    </p:spTree>
    <p:extLst>
      <p:ext uri="{BB962C8B-B14F-4D97-AF65-F5344CB8AC3E}">
        <p14:creationId xmlns:p14="http://schemas.microsoft.com/office/powerpoint/2010/main" val="476876517"/>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8EB94E3-DD20-587D-98AE-3449A1484B94}"/>
              </a:ext>
            </a:extLst>
          </p:cNvPr>
          <p:cNvSpPr>
            <a:spLocks noGrp="1"/>
          </p:cNvSpPr>
          <p:nvPr>
            <p:ph type="body" sz="quarter" idx="11"/>
          </p:nvPr>
        </p:nvSpPr>
        <p:spPr/>
        <p:txBody>
          <a:bodyPr/>
          <a:lstStyle/>
          <a:p>
            <a:r>
              <a:rPr lang="zh-CN" altLang="en-US" dirty="0"/>
              <a:t>第 </a:t>
            </a:r>
            <a:r>
              <a:rPr lang="en-US" altLang="zh-CN" dirty="0"/>
              <a:t>9 </a:t>
            </a:r>
            <a:r>
              <a:rPr lang="zh-CN" altLang="en-US" dirty="0"/>
              <a:t>章</a:t>
            </a:r>
          </a:p>
        </p:txBody>
      </p:sp>
      <p:sp>
        <p:nvSpPr>
          <p:cNvPr id="5" name="文本占位符 4">
            <a:extLst>
              <a:ext uri="{FF2B5EF4-FFF2-40B4-BE49-F238E27FC236}">
                <a16:creationId xmlns:a16="http://schemas.microsoft.com/office/drawing/2014/main" id="{90F0E593-5EF2-757F-F2ED-74377B9B4E8D}"/>
              </a:ext>
            </a:extLst>
          </p:cNvPr>
          <p:cNvSpPr>
            <a:spLocks noGrp="1"/>
          </p:cNvSpPr>
          <p:nvPr>
            <p:ph type="body" sz="quarter" idx="13"/>
          </p:nvPr>
        </p:nvSpPr>
        <p:spPr/>
        <p:txBody>
          <a:bodyPr/>
          <a:lstStyle/>
          <a:p>
            <a:r>
              <a:rPr lang="zh-CN" altLang="en-US" dirty="0"/>
              <a:t>商检、索赔、不可抗力和仲裁</a:t>
            </a:r>
          </a:p>
        </p:txBody>
      </p:sp>
    </p:spTree>
    <p:extLst>
      <p:ext uri="{BB962C8B-B14F-4D97-AF65-F5344CB8AC3E}">
        <p14:creationId xmlns:p14="http://schemas.microsoft.com/office/powerpoint/2010/main" val="3899556748"/>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9023657-EA10-4D88-30DA-36B047097490}"/>
              </a:ext>
            </a:extLst>
          </p:cNvPr>
          <p:cNvSpPr>
            <a:spLocks noGrp="1"/>
          </p:cNvSpPr>
          <p:nvPr>
            <p:ph type="body" sz="quarter" idx="11"/>
          </p:nvPr>
        </p:nvSpPr>
        <p:spPr>
          <a:xfrm>
            <a:off x="337294" y="1806614"/>
            <a:ext cx="11275585" cy="3913187"/>
          </a:xfrm>
        </p:spPr>
        <p:txBody>
          <a:bodyPr/>
          <a:lstStyle/>
          <a:p>
            <a:r>
              <a:rPr lang="en-US" altLang="zh-CN" dirty="0"/>
              <a:t>9.1.1</a:t>
            </a:r>
            <a:r>
              <a:rPr lang="zh-CN" altLang="en-US" dirty="0"/>
              <a:t>　进出口商品检验的内容和程序</a:t>
            </a:r>
            <a:endParaRPr lang="en-US" altLang="zh-CN" dirty="0"/>
          </a:p>
          <a:p>
            <a:r>
              <a:rPr lang="en-US" altLang="zh-CN" dirty="0"/>
              <a:t>1. </a:t>
            </a:r>
            <a:r>
              <a:rPr lang="zh-CN" altLang="en-US" dirty="0"/>
              <a:t>进出口商品检查的内容</a:t>
            </a:r>
          </a:p>
          <a:p>
            <a:r>
              <a:rPr lang="en-US" altLang="zh-CN" dirty="0"/>
              <a:t>1</a:t>
            </a:r>
            <a:r>
              <a:rPr lang="zh-CN" altLang="en-US" dirty="0"/>
              <a:t>）品质检验</a:t>
            </a:r>
            <a:r>
              <a:rPr lang="en-US" altLang="zh-CN" dirty="0"/>
              <a:t>——</a:t>
            </a:r>
            <a:r>
              <a:rPr lang="zh-CN" altLang="en-US" dirty="0"/>
              <a:t>外观与内在质量的全面评估</a:t>
            </a:r>
            <a:endParaRPr lang="en-US" altLang="zh-CN" dirty="0"/>
          </a:p>
          <a:p>
            <a:r>
              <a:rPr lang="en-US" altLang="zh-CN" dirty="0"/>
              <a:t>2</a:t>
            </a:r>
            <a:r>
              <a:rPr lang="zh-CN" altLang="en-US" dirty="0"/>
              <a:t>）数量与重量检验</a:t>
            </a:r>
            <a:r>
              <a:rPr lang="en-US" altLang="zh-CN" dirty="0"/>
              <a:t>——</a:t>
            </a:r>
            <a:r>
              <a:rPr lang="zh-CN" altLang="en-US" dirty="0"/>
              <a:t>确保计量准确合规</a:t>
            </a:r>
            <a:endParaRPr lang="en-US" altLang="zh-CN" dirty="0"/>
          </a:p>
          <a:p>
            <a:r>
              <a:rPr lang="en-US" altLang="zh-CN" dirty="0"/>
              <a:t>3</a:t>
            </a:r>
            <a:r>
              <a:rPr lang="zh-CN" altLang="en-US" dirty="0"/>
              <a:t>）包装检验</a:t>
            </a:r>
            <a:r>
              <a:rPr lang="en-US" altLang="zh-CN" dirty="0"/>
              <a:t>——</a:t>
            </a:r>
            <a:r>
              <a:rPr lang="zh-CN" altLang="en-US" dirty="0"/>
              <a:t>保障运输安全与标识一致</a:t>
            </a:r>
            <a:endParaRPr lang="en-US" altLang="zh-CN" dirty="0"/>
          </a:p>
          <a:p>
            <a:r>
              <a:rPr lang="en-US" altLang="zh-CN" dirty="0"/>
              <a:t>4</a:t>
            </a:r>
            <a:r>
              <a:rPr lang="zh-CN" altLang="en-US" dirty="0"/>
              <a:t>）残损检验</a:t>
            </a:r>
            <a:r>
              <a:rPr lang="en-US" altLang="zh-CN" dirty="0"/>
              <a:t>——</a:t>
            </a:r>
            <a:r>
              <a:rPr lang="zh-CN" altLang="en-US" dirty="0"/>
              <a:t>明确损失责任与索赔依据</a:t>
            </a:r>
            <a:endParaRPr lang="en-US" altLang="zh-CN" dirty="0"/>
          </a:p>
          <a:p>
            <a:r>
              <a:rPr lang="en-US" altLang="zh-CN" dirty="0"/>
              <a:t>5</a:t>
            </a:r>
            <a:r>
              <a:rPr lang="zh-CN" altLang="en-US" dirty="0"/>
              <a:t>）卫生检验</a:t>
            </a:r>
            <a:r>
              <a:rPr lang="en-US" altLang="zh-CN" dirty="0"/>
              <a:t>——</a:t>
            </a:r>
            <a:r>
              <a:rPr lang="zh-CN" altLang="en-US" dirty="0"/>
              <a:t>守护食品安全与公众健康</a:t>
            </a:r>
            <a:endParaRPr lang="en-US" altLang="zh-CN" dirty="0"/>
          </a:p>
          <a:p>
            <a:r>
              <a:rPr lang="en-US" altLang="zh-CN" dirty="0"/>
              <a:t>6</a:t>
            </a:r>
            <a:r>
              <a:rPr lang="zh-CN" altLang="en-US" dirty="0"/>
              <a:t>）安全性能检验</a:t>
            </a:r>
            <a:r>
              <a:rPr lang="en-US" altLang="zh-CN" dirty="0"/>
              <a:t>——</a:t>
            </a:r>
            <a:r>
              <a:rPr lang="zh-CN" altLang="en-US" dirty="0"/>
              <a:t>防范使用过程中的潜在风险</a:t>
            </a:r>
          </a:p>
        </p:txBody>
      </p:sp>
      <p:sp>
        <p:nvSpPr>
          <p:cNvPr id="4" name="文本占位符 3">
            <a:extLst>
              <a:ext uri="{FF2B5EF4-FFF2-40B4-BE49-F238E27FC236}">
                <a16:creationId xmlns:a16="http://schemas.microsoft.com/office/drawing/2014/main" id="{AF12DACF-BEA9-8B0B-BA88-64C274045BC1}"/>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1955958507"/>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ECF56-CE12-CADE-026B-E775418D18E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06D34D-10E2-E816-ED92-A0866EDB2C69}"/>
              </a:ext>
            </a:extLst>
          </p:cNvPr>
          <p:cNvSpPr>
            <a:spLocks noGrp="1"/>
          </p:cNvSpPr>
          <p:nvPr>
            <p:ph type="body" sz="quarter" idx="11"/>
          </p:nvPr>
        </p:nvSpPr>
        <p:spPr>
          <a:xfrm>
            <a:off x="337294" y="2291362"/>
            <a:ext cx="11275585" cy="2943691"/>
          </a:xfrm>
        </p:spPr>
        <p:txBody>
          <a:bodyPr/>
          <a:lstStyle/>
          <a:p>
            <a:r>
              <a:rPr lang="en-US" altLang="zh-CN" dirty="0"/>
              <a:t>9.1.1</a:t>
            </a:r>
            <a:r>
              <a:rPr lang="zh-CN" altLang="en-US" dirty="0"/>
              <a:t>　进出口商品检验的内容和程序</a:t>
            </a:r>
            <a:endParaRPr lang="en-US" altLang="zh-CN" dirty="0"/>
          </a:p>
          <a:p>
            <a:r>
              <a:rPr lang="en-US" altLang="zh-CN" dirty="0"/>
              <a:t>2. </a:t>
            </a:r>
            <a:r>
              <a:rPr lang="zh-CN" altLang="en-US" dirty="0"/>
              <a:t>进出口商品检查的程序</a:t>
            </a:r>
            <a:endParaRPr lang="en-US" altLang="zh-CN" dirty="0"/>
          </a:p>
          <a:p>
            <a:r>
              <a:rPr lang="en-US" altLang="zh-CN" dirty="0"/>
              <a:t>1</a:t>
            </a:r>
            <a:r>
              <a:rPr lang="zh-CN" altLang="en-US" dirty="0"/>
              <a:t>）报检申请</a:t>
            </a:r>
            <a:r>
              <a:rPr lang="en-US" altLang="zh-CN" dirty="0"/>
              <a:t>——</a:t>
            </a:r>
            <a:r>
              <a:rPr lang="zh-CN" altLang="en-US" dirty="0"/>
              <a:t>通过单一窗口完成检验申报</a:t>
            </a:r>
            <a:endParaRPr lang="en-US" altLang="zh-CN" dirty="0"/>
          </a:p>
          <a:p>
            <a:r>
              <a:rPr lang="en-US" altLang="zh-CN" dirty="0"/>
              <a:t>2</a:t>
            </a:r>
            <a:r>
              <a:rPr lang="zh-CN" altLang="en-US" dirty="0"/>
              <a:t>）现场抽样</a:t>
            </a:r>
            <a:r>
              <a:rPr lang="en-US" altLang="zh-CN" dirty="0"/>
              <a:t>——</a:t>
            </a:r>
            <a:r>
              <a:rPr lang="zh-CN" altLang="en-US" dirty="0"/>
              <a:t>科学取样确保代表性</a:t>
            </a:r>
            <a:endParaRPr lang="en-US" altLang="zh-CN" dirty="0"/>
          </a:p>
          <a:p>
            <a:r>
              <a:rPr lang="en-US" altLang="zh-CN" dirty="0"/>
              <a:t>3</a:t>
            </a:r>
            <a:r>
              <a:rPr lang="zh-CN" altLang="en-US" dirty="0"/>
              <a:t>）实施检验</a:t>
            </a:r>
            <a:r>
              <a:rPr lang="en-US" altLang="zh-CN" dirty="0"/>
              <a:t>——</a:t>
            </a:r>
            <a:r>
              <a:rPr lang="zh-CN" altLang="en-US" dirty="0"/>
              <a:t>多种方式保障检测质量</a:t>
            </a:r>
            <a:endParaRPr lang="en-US" altLang="zh-CN" dirty="0"/>
          </a:p>
          <a:p>
            <a:r>
              <a:rPr lang="en-US" altLang="zh-CN" dirty="0"/>
              <a:t>4</a:t>
            </a:r>
            <a:r>
              <a:rPr lang="zh-CN" altLang="en-US" dirty="0"/>
              <a:t>）出具证书</a:t>
            </a:r>
            <a:r>
              <a:rPr lang="en-US" altLang="zh-CN" dirty="0"/>
              <a:t>——</a:t>
            </a:r>
            <a:r>
              <a:rPr lang="zh-CN" altLang="en-US" dirty="0"/>
              <a:t>作为通关与结算的法律依据</a:t>
            </a:r>
          </a:p>
        </p:txBody>
      </p:sp>
      <p:sp>
        <p:nvSpPr>
          <p:cNvPr id="4" name="文本占位符 3">
            <a:extLst>
              <a:ext uri="{FF2B5EF4-FFF2-40B4-BE49-F238E27FC236}">
                <a16:creationId xmlns:a16="http://schemas.microsoft.com/office/drawing/2014/main" id="{1C7A6705-94E0-5602-710F-69BA338B8B0E}"/>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2133358429"/>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EA8A6-C018-5C1D-2FF3-ED795E0976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6531070-6EC3-6015-D296-B2B240665068}"/>
              </a:ext>
            </a:extLst>
          </p:cNvPr>
          <p:cNvSpPr>
            <a:spLocks noGrp="1"/>
          </p:cNvSpPr>
          <p:nvPr>
            <p:ph type="body" sz="quarter" idx="11"/>
          </p:nvPr>
        </p:nvSpPr>
        <p:spPr>
          <a:xfrm>
            <a:off x="337294" y="2533736"/>
            <a:ext cx="11275585" cy="2458943"/>
          </a:xfrm>
        </p:spPr>
        <p:txBody>
          <a:bodyPr/>
          <a:lstStyle/>
          <a:p>
            <a:r>
              <a:rPr lang="en-US" altLang="zh-CN" dirty="0"/>
              <a:t>9.1.2</a:t>
            </a:r>
            <a:r>
              <a:rPr lang="zh-CN" altLang="en-US" dirty="0"/>
              <a:t>　进出口商品检验的方式</a:t>
            </a:r>
            <a:endParaRPr lang="en-US" altLang="zh-CN" dirty="0"/>
          </a:p>
          <a:p>
            <a:r>
              <a:rPr lang="en-US" altLang="zh-CN" dirty="0"/>
              <a:t>1. </a:t>
            </a:r>
            <a:r>
              <a:rPr lang="zh-CN" altLang="en-US" dirty="0"/>
              <a:t>按检验性质分类</a:t>
            </a:r>
            <a:endParaRPr lang="en-US" altLang="zh-CN" dirty="0"/>
          </a:p>
          <a:p>
            <a:r>
              <a:rPr lang="zh-CN" altLang="en-US" dirty="0"/>
              <a:t>按检验性质分，检验方式可分为法定检验和抽查检验。</a:t>
            </a:r>
            <a:endParaRPr lang="en-US" altLang="zh-CN" dirty="0"/>
          </a:p>
          <a:p>
            <a:r>
              <a:rPr lang="en-US" altLang="zh-CN" dirty="0"/>
              <a:t>1</a:t>
            </a:r>
            <a:r>
              <a:rPr lang="zh-CN" altLang="en-US" dirty="0"/>
              <a:t>）法定检验</a:t>
            </a:r>
            <a:endParaRPr lang="en-US" altLang="zh-CN" dirty="0"/>
          </a:p>
          <a:p>
            <a:r>
              <a:rPr lang="en-US" altLang="zh-CN" dirty="0"/>
              <a:t>2</a:t>
            </a:r>
            <a:r>
              <a:rPr lang="zh-CN" altLang="en-US" dirty="0"/>
              <a:t>）抽查检验</a:t>
            </a:r>
          </a:p>
        </p:txBody>
      </p:sp>
      <p:sp>
        <p:nvSpPr>
          <p:cNvPr id="4" name="文本占位符 3">
            <a:extLst>
              <a:ext uri="{FF2B5EF4-FFF2-40B4-BE49-F238E27FC236}">
                <a16:creationId xmlns:a16="http://schemas.microsoft.com/office/drawing/2014/main" id="{F09625A9-934B-28CE-3264-0D0F90D75B83}"/>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1009522786"/>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AD616-A3C2-7572-1321-562DF1C0D4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9A7A65-5482-5080-6B57-DD42CBD5E5A6}"/>
              </a:ext>
            </a:extLst>
          </p:cNvPr>
          <p:cNvSpPr>
            <a:spLocks noGrp="1"/>
          </p:cNvSpPr>
          <p:nvPr>
            <p:ph type="body" sz="quarter" idx="11"/>
          </p:nvPr>
        </p:nvSpPr>
        <p:spPr>
          <a:xfrm>
            <a:off x="337294" y="2291362"/>
            <a:ext cx="11275585" cy="2943691"/>
          </a:xfrm>
        </p:spPr>
        <p:txBody>
          <a:bodyPr/>
          <a:lstStyle/>
          <a:p>
            <a:r>
              <a:rPr lang="en-US" altLang="zh-CN" dirty="0"/>
              <a:t>9.1.2</a:t>
            </a:r>
            <a:r>
              <a:rPr lang="zh-CN" altLang="en-US" dirty="0"/>
              <a:t>　进出口商品检验的方式</a:t>
            </a:r>
            <a:endParaRPr lang="en-US" altLang="zh-CN" dirty="0"/>
          </a:p>
          <a:p>
            <a:r>
              <a:rPr lang="en-US" altLang="zh-CN" dirty="0"/>
              <a:t>2. </a:t>
            </a:r>
            <a:r>
              <a:rPr lang="zh-CN" altLang="en-US" dirty="0"/>
              <a:t>按实施主体分类</a:t>
            </a:r>
            <a:endParaRPr lang="en-US" altLang="zh-CN" dirty="0"/>
          </a:p>
          <a:p>
            <a:r>
              <a:rPr lang="zh-CN" altLang="en-US" dirty="0"/>
              <a:t>按实施主体分类，检查方式可分为官方检验、第三方检验和企业自检。</a:t>
            </a:r>
            <a:endParaRPr lang="en-US" altLang="zh-CN" dirty="0"/>
          </a:p>
          <a:p>
            <a:r>
              <a:rPr lang="en-US" altLang="zh-CN" dirty="0"/>
              <a:t>1</a:t>
            </a:r>
            <a:r>
              <a:rPr lang="zh-CN" altLang="en-US" dirty="0"/>
              <a:t>）官方检验</a:t>
            </a:r>
            <a:endParaRPr lang="en-US" altLang="zh-CN" dirty="0"/>
          </a:p>
          <a:p>
            <a:r>
              <a:rPr lang="en-US" altLang="zh-CN" dirty="0"/>
              <a:t>2</a:t>
            </a:r>
            <a:r>
              <a:rPr lang="zh-CN" altLang="en-US" dirty="0"/>
              <a:t>）第三方检验</a:t>
            </a:r>
            <a:endParaRPr lang="en-US" altLang="zh-CN" dirty="0"/>
          </a:p>
          <a:p>
            <a:r>
              <a:rPr lang="en-US" altLang="zh-CN" dirty="0"/>
              <a:t>3</a:t>
            </a:r>
            <a:r>
              <a:rPr lang="zh-CN" altLang="en-US" dirty="0"/>
              <a:t>）企业自验</a:t>
            </a:r>
          </a:p>
        </p:txBody>
      </p:sp>
      <p:sp>
        <p:nvSpPr>
          <p:cNvPr id="4" name="文本占位符 3">
            <a:extLst>
              <a:ext uri="{FF2B5EF4-FFF2-40B4-BE49-F238E27FC236}">
                <a16:creationId xmlns:a16="http://schemas.microsoft.com/office/drawing/2014/main" id="{16AAEE39-A6A1-5307-C4F7-20A4E53928C2}"/>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2623727729"/>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4B441-55D3-12E9-C6CF-0F35681F74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5628DD-6252-767A-DB09-ADB7A9C639C9}"/>
              </a:ext>
            </a:extLst>
          </p:cNvPr>
          <p:cNvSpPr>
            <a:spLocks noGrp="1"/>
          </p:cNvSpPr>
          <p:nvPr>
            <p:ph type="body" sz="quarter" idx="11"/>
          </p:nvPr>
        </p:nvSpPr>
        <p:spPr>
          <a:xfrm>
            <a:off x="337294" y="2048988"/>
            <a:ext cx="11275585" cy="3428439"/>
          </a:xfrm>
        </p:spPr>
        <p:txBody>
          <a:bodyPr/>
          <a:lstStyle/>
          <a:p>
            <a:r>
              <a:rPr lang="en-US" altLang="zh-CN" dirty="0"/>
              <a:t>9.1.2</a:t>
            </a:r>
            <a:r>
              <a:rPr lang="zh-CN" altLang="en-US" dirty="0"/>
              <a:t>　进出口商品检验的方式</a:t>
            </a:r>
            <a:endParaRPr lang="en-US" altLang="zh-CN" dirty="0"/>
          </a:p>
          <a:p>
            <a:r>
              <a:rPr lang="en-US" altLang="zh-CN" dirty="0"/>
              <a:t>3. </a:t>
            </a:r>
            <a:r>
              <a:rPr lang="zh-CN" altLang="en-US" dirty="0"/>
              <a:t>按检验方式分类</a:t>
            </a:r>
            <a:endParaRPr lang="en-US" altLang="zh-CN" dirty="0"/>
          </a:p>
          <a:p>
            <a:r>
              <a:rPr lang="zh-CN" altLang="en-US" dirty="0"/>
              <a:t>按检验方式分类，检查方式可分为自验、共同检验、认可检验和免验。</a:t>
            </a:r>
            <a:endParaRPr lang="en-US" altLang="zh-CN" dirty="0"/>
          </a:p>
          <a:p>
            <a:r>
              <a:rPr lang="en-US" altLang="zh-CN" dirty="0"/>
              <a:t>1</a:t>
            </a:r>
            <a:r>
              <a:rPr lang="zh-CN" altLang="en-US" dirty="0"/>
              <a:t>）自验</a:t>
            </a:r>
            <a:endParaRPr lang="en-US" altLang="zh-CN" dirty="0"/>
          </a:p>
          <a:p>
            <a:r>
              <a:rPr lang="en-US" altLang="zh-CN" dirty="0"/>
              <a:t>2</a:t>
            </a:r>
            <a:r>
              <a:rPr lang="zh-CN" altLang="en-US" dirty="0"/>
              <a:t>）共同检验</a:t>
            </a:r>
            <a:endParaRPr lang="en-US" altLang="zh-CN" dirty="0"/>
          </a:p>
          <a:p>
            <a:r>
              <a:rPr lang="en-US" altLang="zh-CN" dirty="0"/>
              <a:t>3</a:t>
            </a:r>
            <a:r>
              <a:rPr lang="zh-CN" altLang="en-US" dirty="0"/>
              <a:t>）认可检验</a:t>
            </a:r>
            <a:endParaRPr lang="en-US" altLang="zh-CN" dirty="0"/>
          </a:p>
          <a:p>
            <a:r>
              <a:rPr lang="en-US" altLang="zh-CN" dirty="0"/>
              <a:t>4</a:t>
            </a:r>
            <a:r>
              <a:rPr lang="zh-CN" altLang="en-US" dirty="0"/>
              <a:t>）免验</a:t>
            </a:r>
          </a:p>
        </p:txBody>
      </p:sp>
      <p:sp>
        <p:nvSpPr>
          <p:cNvPr id="4" name="文本占位符 3">
            <a:extLst>
              <a:ext uri="{FF2B5EF4-FFF2-40B4-BE49-F238E27FC236}">
                <a16:creationId xmlns:a16="http://schemas.microsoft.com/office/drawing/2014/main" id="{55F37C59-EFA0-E82F-512D-92C16CB5DBE3}"/>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1409135353"/>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242E0-A2F1-ED98-7F49-F366767C475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827806-EEFE-CF82-BC50-0068D34DEEE6}"/>
              </a:ext>
            </a:extLst>
          </p:cNvPr>
          <p:cNvSpPr>
            <a:spLocks noGrp="1"/>
          </p:cNvSpPr>
          <p:nvPr>
            <p:ph type="body" sz="quarter" idx="11"/>
          </p:nvPr>
        </p:nvSpPr>
        <p:spPr>
          <a:xfrm>
            <a:off x="337294" y="2776110"/>
            <a:ext cx="11275585" cy="1974195"/>
          </a:xfrm>
        </p:spPr>
        <p:txBody>
          <a:bodyPr/>
          <a:lstStyle/>
          <a:p>
            <a:r>
              <a:rPr lang="en-US" altLang="zh-CN" dirty="0"/>
              <a:t>9.1.3</a:t>
            </a:r>
            <a:r>
              <a:rPr lang="zh-CN" altLang="en-US" dirty="0"/>
              <a:t>　检验的时间和地点</a:t>
            </a:r>
            <a:endParaRPr lang="en-US" altLang="zh-CN" dirty="0"/>
          </a:p>
          <a:p>
            <a:r>
              <a:rPr lang="en-US" altLang="zh-CN" dirty="0"/>
              <a:t>1. </a:t>
            </a:r>
            <a:r>
              <a:rPr lang="zh-CN" altLang="en-US" dirty="0"/>
              <a:t>出口国产地检验</a:t>
            </a:r>
            <a:endParaRPr lang="en-US" altLang="zh-CN" dirty="0"/>
          </a:p>
          <a:p>
            <a:r>
              <a:rPr lang="zh-CN" altLang="en-US" dirty="0"/>
              <a:t>在货物发运前，由卖方与买方的检验人员共同对商品进行检验，卖方仅对商品离开产地前的品质承担责任。一旦货物离开产地，运输途中的品质、数量风险即转移至 买方。</a:t>
            </a:r>
          </a:p>
        </p:txBody>
      </p:sp>
      <p:sp>
        <p:nvSpPr>
          <p:cNvPr id="4" name="文本占位符 3">
            <a:extLst>
              <a:ext uri="{FF2B5EF4-FFF2-40B4-BE49-F238E27FC236}">
                <a16:creationId xmlns:a16="http://schemas.microsoft.com/office/drawing/2014/main" id="{C6EA3717-66A9-0FF7-B364-029DB0E6EF77}"/>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4081198775"/>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3036F-3B4D-D0AB-0A96-F13682E683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0785E5-0E59-EEAD-5B88-2EB17098B507}"/>
              </a:ext>
            </a:extLst>
          </p:cNvPr>
          <p:cNvSpPr>
            <a:spLocks noGrp="1"/>
          </p:cNvSpPr>
          <p:nvPr>
            <p:ph type="body" sz="quarter" idx="11"/>
          </p:nvPr>
        </p:nvSpPr>
        <p:spPr>
          <a:xfrm>
            <a:off x="337294" y="2048988"/>
            <a:ext cx="11275585" cy="3428439"/>
          </a:xfrm>
        </p:spPr>
        <p:txBody>
          <a:bodyPr/>
          <a:lstStyle/>
          <a:p>
            <a:r>
              <a:rPr lang="en-US" altLang="zh-CN" dirty="0"/>
              <a:t>9.1.3</a:t>
            </a:r>
            <a:r>
              <a:rPr lang="zh-CN" altLang="en-US" dirty="0"/>
              <a:t>　检验的时间和地点</a:t>
            </a:r>
            <a:endParaRPr lang="en-US" altLang="zh-CN" dirty="0"/>
          </a:p>
          <a:p>
            <a:r>
              <a:rPr lang="en-US" altLang="zh-CN" dirty="0"/>
              <a:t>2. </a:t>
            </a:r>
            <a:r>
              <a:rPr lang="zh-CN" altLang="en-US" dirty="0"/>
              <a:t>装运港（地）检验</a:t>
            </a:r>
            <a:endParaRPr lang="en-US" altLang="zh-CN" dirty="0"/>
          </a:p>
          <a:p>
            <a:r>
              <a:rPr lang="zh-CN" altLang="en-US" dirty="0"/>
              <a:t>在国际贸易中，装运港（地）检验是指货物在装运前或装运过程中，由买卖双方事先约定的检验机构进行品质和数量的检验，并由该机构出具相应的检验证书。这一检验结果将作为交付货物时品质和数量的最终依据。此种做法通常被称为“离岸品质、离岸数量”，即以货物离开出口国港口或装运地时的检验数据为准，此后买方一般不得就品质或数量问题提出异议，除非合同中另有保留条款或存在索赔例外情形。</a:t>
            </a:r>
          </a:p>
        </p:txBody>
      </p:sp>
      <p:sp>
        <p:nvSpPr>
          <p:cNvPr id="4" name="文本占位符 3">
            <a:extLst>
              <a:ext uri="{FF2B5EF4-FFF2-40B4-BE49-F238E27FC236}">
                <a16:creationId xmlns:a16="http://schemas.microsoft.com/office/drawing/2014/main" id="{CEE96B08-3341-A70A-429A-01DA4602BFCA}"/>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250321392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EFB2F-7D52-18FA-E6F8-DDE5F6BBEC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C3B1B3-66A0-CFA8-E3CB-44A3187390A5}"/>
              </a:ext>
            </a:extLst>
          </p:cNvPr>
          <p:cNvSpPr>
            <a:spLocks noGrp="1"/>
          </p:cNvSpPr>
          <p:nvPr>
            <p:ph type="body" sz="quarter" idx="11"/>
          </p:nvPr>
        </p:nvSpPr>
        <p:spPr>
          <a:xfrm>
            <a:off x="337294" y="2048988"/>
            <a:ext cx="11275585" cy="3428439"/>
          </a:xfrm>
        </p:spPr>
        <p:txBody>
          <a:bodyPr/>
          <a:lstStyle/>
          <a:p>
            <a:r>
              <a:rPr lang="en-US" altLang="zh-CN" dirty="0"/>
              <a:t>9.1.3</a:t>
            </a:r>
            <a:r>
              <a:rPr lang="zh-CN" altLang="en-US" dirty="0"/>
              <a:t>　检验的时间和地点</a:t>
            </a:r>
            <a:endParaRPr lang="en-US" altLang="zh-CN" dirty="0"/>
          </a:p>
          <a:p>
            <a:r>
              <a:rPr lang="en-US" altLang="zh-CN" dirty="0"/>
              <a:t>3. </a:t>
            </a:r>
            <a:r>
              <a:rPr lang="zh-CN" altLang="en-US" dirty="0"/>
              <a:t>目的港（地）检验</a:t>
            </a:r>
            <a:endParaRPr lang="en-US" altLang="zh-CN" dirty="0"/>
          </a:p>
          <a:p>
            <a:r>
              <a:rPr lang="zh-CN" altLang="en-US" dirty="0"/>
              <a:t>目的港（地）检验是指货物运抵进口国目的地后，在卸货过程中或卸货完毕后，由买卖双方事先约定的检验机构对货物的品质和数量进行检验，并出具正式的检验证明。该检验结果将作为交接货物和判断是否符合合同要求的最终依据。这种做法通常称为“到岸品质、到岸数量”，即以货物到达目的港（地）后的实际检验情况为准。在此方式下，买方有权根据目的港的检验结果提出质量异议或索赔，适用于对货物品质要求严格或运输风险较高的贸易情形。</a:t>
            </a:r>
          </a:p>
        </p:txBody>
      </p:sp>
      <p:sp>
        <p:nvSpPr>
          <p:cNvPr id="4" name="文本占位符 3">
            <a:extLst>
              <a:ext uri="{FF2B5EF4-FFF2-40B4-BE49-F238E27FC236}">
                <a16:creationId xmlns:a16="http://schemas.microsoft.com/office/drawing/2014/main" id="{098BA38F-1721-33E4-6704-5A484028A5C4}"/>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2042351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B5872-1B21-FDDC-F2F6-B3F835F5BC27}"/>
            </a:ext>
          </a:extLst>
        </p:cNvPr>
        <p:cNvGrpSpPr/>
        <p:nvPr/>
      </p:nvGrpSpPr>
      <p:grpSpPr>
        <a:xfrm>
          <a:off x="0" y="0"/>
          <a:ext cx="0" cy="0"/>
          <a:chOff x="0" y="0"/>
          <a:chExt cx="0" cy="0"/>
        </a:xfrm>
      </p:grpSpPr>
      <p:sp>
        <p:nvSpPr>
          <p:cNvPr id="28" name="文本占位符 27">
            <a:extLst>
              <a:ext uri="{FF2B5EF4-FFF2-40B4-BE49-F238E27FC236}">
                <a16:creationId xmlns:a16="http://schemas.microsoft.com/office/drawing/2014/main" id="{F40850BD-6004-2386-B928-313250EE224C}"/>
              </a:ext>
            </a:extLst>
          </p:cNvPr>
          <p:cNvSpPr>
            <a:spLocks noGrp="1"/>
          </p:cNvSpPr>
          <p:nvPr>
            <p:ph type="body" sz="quarter" idx="11"/>
          </p:nvPr>
        </p:nvSpPr>
        <p:spPr>
          <a:xfrm>
            <a:off x="4795239" y="1091970"/>
            <a:ext cx="1526349" cy="765509"/>
          </a:xfrm>
        </p:spPr>
        <p:txBody>
          <a:bodyPr/>
          <a:lstStyle/>
          <a:p>
            <a:r>
              <a:rPr lang="zh-CN" altLang="en-US" dirty="0"/>
              <a:t>第</a:t>
            </a:r>
            <a:r>
              <a:rPr lang="en-US" altLang="zh-CN" dirty="0"/>
              <a:t>7</a:t>
            </a:r>
            <a:r>
              <a:rPr lang="zh-CN" altLang="en-US" dirty="0"/>
              <a:t>章</a:t>
            </a:r>
          </a:p>
        </p:txBody>
      </p:sp>
      <p:sp>
        <p:nvSpPr>
          <p:cNvPr id="29" name="文本占位符 28">
            <a:extLst>
              <a:ext uri="{FF2B5EF4-FFF2-40B4-BE49-F238E27FC236}">
                <a16:creationId xmlns:a16="http://schemas.microsoft.com/office/drawing/2014/main" id="{DC9EA34A-F2BD-A2E1-7041-897C565017D6}"/>
              </a:ext>
            </a:extLst>
          </p:cNvPr>
          <p:cNvSpPr>
            <a:spLocks noGrp="1"/>
          </p:cNvSpPr>
          <p:nvPr>
            <p:ph type="body" sz="quarter" idx="12"/>
          </p:nvPr>
        </p:nvSpPr>
        <p:spPr>
          <a:xfrm>
            <a:off x="4795239" y="2002515"/>
            <a:ext cx="1526349" cy="765509"/>
          </a:xfrm>
        </p:spPr>
        <p:txBody>
          <a:bodyPr/>
          <a:lstStyle/>
          <a:p>
            <a:r>
              <a:rPr lang="zh-CN" altLang="en-US" dirty="0"/>
              <a:t>第</a:t>
            </a:r>
            <a:r>
              <a:rPr lang="en-US" altLang="zh-CN" dirty="0"/>
              <a:t>8</a:t>
            </a:r>
            <a:r>
              <a:rPr lang="zh-CN" altLang="en-US" dirty="0"/>
              <a:t>章</a:t>
            </a:r>
          </a:p>
        </p:txBody>
      </p:sp>
      <p:sp>
        <p:nvSpPr>
          <p:cNvPr id="30" name="文本占位符 29">
            <a:extLst>
              <a:ext uri="{FF2B5EF4-FFF2-40B4-BE49-F238E27FC236}">
                <a16:creationId xmlns:a16="http://schemas.microsoft.com/office/drawing/2014/main" id="{17D4D5FA-51A2-05E4-2B36-E982EC583A16}"/>
              </a:ext>
            </a:extLst>
          </p:cNvPr>
          <p:cNvSpPr>
            <a:spLocks noGrp="1"/>
          </p:cNvSpPr>
          <p:nvPr>
            <p:ph type="body" sz="quarter" idx="13"/>
          </p:nvPr>
        </p:nvSpPr>
        <p:spPr>
          <a:xfrm>
            <a:off x="4795239" y="2927828"/>
            <a:ext cx="1526349" cy="765509"/>
          </a:xfrm>
        </p:spPr>
        <p:txBody>
          <a:bodyPr/>
          <a:lstStyle/>
          <a:p>
            <a:r>
              <a:rPr lang="zh-CN" altLang="en-US" dirty="0"/>
              <a:t>第</a:t>
            </a:r>
            <a:r>
              <a:rPr lang="en-US" altLang="zh-CN" dirty="0"/>
              <a:t>9</a:t>
            </a:r>
            <a:r>
              <a:rPr lang="zh-CN" altLang="en-US" dirty="0"/>
              <a:t>章</a:t>
            </a:r>
          </a:p>
        </p:txBody>
      </p:sp>
      <p:sp>
        <p:nvSpPr>
          <p:cNvPr id="31" name="文本占位符 30">
            <a:extLst>
              <a:ext uri="{FF2B5EF4-FFF2-40B4-BE49-F238E27FC236}">
                <a16:creationId xmlns:a16="http://schemas.microsoft.com/office/drawing/2014/main" id="{4206D11A-5544-E128-94A1-A1C83550CC38}"/>
              </a:ext>
            </a:extLst>
          </p:cNvPr>
          <p:cNvSpPr>
            <a:spLocks noGrp="1"/>
          </p:cNvSpPr>
          <p:nvPr>
            <p:ph type="body" sz="quarter" idx="14"/>
          </p:nvPr>
        </p:nvSpPr>
        <p:spPr>
          <a:xfrm>
            <a:off x="4795239" y="3853141"/>
            <a:ext cx="1526349" cy="765509"/>
          </a:xfrm>
        </p:spPr>
        <p:txBody>
          <a:bodyPr/>
          <a:lstStyle/>
          <a:p>
            <a:r>
              <a:rPr lang="zh-CN" altLang="en-US" dirty="0"/>
              <a:t>第</a:t>
            </a:r>
            <a:r>
              <a:rPr lang="en-US" altLang="zh-CN" dirty="0"/>
              <a:t>10</a:t>
            </a:r>
            <a:r>
              <a:rPr lang="zh-CN" altLang="en-US" dirty="0"/>
              <a:t>章</a:t>
            </a:r>
          </a:p>
        </p:txBody>
      </p:sp>
      <p:sp>
        <p:nvSpPr>
          <p:cNvPr id="32" name="文本占位符 31">
            <a:extLst>
              <a:ext uri="{FF2B5EF4-FFF2-40B4-BE49-F238E27FC236}">
                <a16:creationId xmlns:a16="http://schemas.microsoft.com/office/drawing/2014/main" id="{A7B07C08-A163-F915-4840-7A0F89BD1202}"/>
              </a:ext>
            </a:extLst>
          </p:cNvPr>
          <p:cNvSpPr>
            <a:spLocks noGrp="1"/>
          </p:cNvSpPr>
          <p:nvPr>
            <p:ph type="body" sz="quarter" idx="15"/>
          </p:nvPr>
        </p:nvSpPr>
        <p:spPr>
          <a:xfrm>
            <a:off x="4795239" y="4778454"/>
            <a:ext cx="1526349" cy="765509"/>
          </a:xfrm>
        </p:spPr>
        <p:txBody>
          <a:bodyPr/>
          <a:lstStyle/>
          <a:p>
            <a:r>
              <a:rPr lang="zh-CN" altLang="en-US" dirty="0"/>
              <a:t>第</a:t>
            </a:r>
            <a:r>
              <a:rPr lang="en-US" altLang="zh-CN" dirty="0"/>
              <a:t>11</a:t>
            </a:r>
            <a:r>
              <a:rPr lang="zh-CN" altLang="en-US" dirty="0"/>
              <a:t>章</a:t>
            </a:r>
          </a:p>
        </p:txBody>
      </p:sp>
      <p:sp>
        <p:nvSpPr>
          <p:cNvPr id="33" name="文本占位符 32">
            <a:extLst>
              <a:ext uri="{FF2B5EF4-FFF2-40B4-BE49-F238E27FC236}">
                <a16:creationId xmlns:a16="http://schemas.microsoft.com/office/drawing/2014/main" id="{0B1F1A0E-8216-94DF-D4BA-D73F2F92A821}"/>
              </a:ext>
            </a:extLst>
          </p:cNvPr>
          <p:cNvSpPr>
            <a:spLocks noGrp="1"/>
          </p:cNvSpPr>
          <p:nvPr>
            <p:ph type="body" sz="quarter" idx="16"/>
          </p:nvPr>
        </p:nvSpPr>
        <p:spPr>
          <a:xfrm>
            <a:off x="6325546" y="1237006"/>
            <a:ext cx="5444547" cy="475437"/>
          </a:xfrm>
        </p:spPr>
        <p:txBody>
          <a:bodyPr/>
          <a:lstStyle/>
          <a:p>
            <a:r>
              <a:rPr lang="zh-CN" altLang="en-US" dirty="0"/>
              <a:t>进出口商品的价格</a:t>
            </a:r>
          </a:p>
        </p:txBody>
      </p:sp>
      <p:sp>
        <p:nvSpPr>
          <p:cNvPr id="34" name="文本占位符 33">
            <a:extLst>
              <a:ext uri="{FF2B5EF4-FFF2-40B4-BE49-F238E27FC236}">
                <a16:creationId xmlns:a16="http://schemas.microsoft.com/office/drawing/2014/main" id="{5D682096-5C1B-D0DA-77EE-0924425118AF}"/>
              </a:ext>
            </a:extLst>
          </p:cNvPr>
          <p:cNvSpPr>
            <a:spLocks noGrp="1"/>
          </p:cNvSpPr>
          <p:nvPr>
            <p:ph type="body" sz="quarter" idx="17"/>
          </p:nvPr>
        </p:nvSpPr>
        <p:spPr>
          <a:xfrm>
            <a:off x="6325546" y="2154935"/>
            <a:ext cx="5444547" cy="475437"/>
          </a:xfrm>
        </p:spPr>
        <p:txBody>
          <a:bodyPr/>
          <a:lstStyle/>
          <a:p>
            <a:r>
              <a:rPr lang="zh-CN" altLang="en-US" dirty="0"/>
              <a:t>国际货款结算</a:t>
            </a:r>
          </a:p>
        </p:txBody>
      </p:sp>
      <p:sp>
        <p:nvSpPr>
          <p:cNvPr id="35" name="文本占位符 34">
            <a:extLst>
              <a:ext uri="{FF2B5EF4-FFF2-40B4-BE49-F238E27FC236}">
                <a16:creationId xmlns:a16="http://schemas.microsoft.com/office/drawing/2014/main" id="{83CDC557-FACC-D164-DB13-9E5CC4D8D0E0}"/>
              </a:ext>
            </a:extLst>
          </p:cNvPr>
          <p:cNvSpPr>
            <a:spLocks noGrp="1"/>
          </p:cNvSpPr>
          <p:nvPr>
            <p:ph type="body" sz="quarter" idx="18"/>
          </p:nvPr>
        </p:nvSpPr>
        <p:spPr>
          <a:xfrm>
            <a:off x="6325546" y="3087632"/>
            <a:ext cx="5444547" cy="475437"/>
          </a:xfrm>
        </p:spPr>
        <p:txBody>
          <a:bodyPr/>
          <a:lstStyle/>
          <a:p>
            <a:r>
              <a:rPr lang="zh-CN" altLang="en-US" dirty="0"/>
              <a:t>商检、索赔、不可抗力和仲裁</a:t>
            </a:r>
          </a:p>
        </p:txBody>
      </p:sp>
      <p:sp>
        <p:nvSpPr>
          <p:cNvPr id="36" name="文本占位符 35">
            <a:extLst>
              <a:ext uri="{FF2B5EF4-FFF2-40B4-BE49-F238E27FC236}">
                <a16:creationId xmlns:a16="http://schemas.microsoft.com/office/drawing/2014/main" id="{1225E55F-DA32-B567-8D9B-B28238D8E979}"/>
              </a:ext>
            </a:extLst>
          </p:cNvPr>
          <p:cNvSpPr>
            <a:spLocks noGrp="1"/>
          </p:cNvSpPr>
          <p:nvPr>
            <p:ph type="body" sz="quarter" idx="19"/>
          </p:nvPr>
        </p:nvSpPr>
        <p:spPr>
          <a:xfrm>
            <a:off x="6325546" y="4020329"/>
            <a:ext cx="5444547" cy="475437"/>
          </a:xfrm>
        </p:spPr>
        <p:txBody>
          <a:bodyPr/>
          <a:lstStyle/>
          <a:p>
            <a:r>
              <a:rPr lang="zh-CN" altLang="en-US" dirty="0"/>
              <a:t>进出口合同的履行</a:t>
            </a:r>
          </a:p>
        </p:txBody>
      </p:sp>
      <p:sp>
        <p:nvSpPr>
          <p:cNvPr id="37" name="文本占位符 36">
            <a:extLst>
              <a:ext uri="{FF2B5EF4-FFF2-40B4-BE49-F238E27FC236}">
                <a16:creationId xmlns:a16="http://schemas.microsoft.com/office/drawing/2014/main" id="{AB4A937B-E25E-EF23-CDC1-1E8864A74EDB}"/>
              </a:ext>
            </a:extLst>
          </p:cNvPr>
          <p:cNvSpPr>
            <a:spLocks noGrp="1"/>
          </p:cNvSpPr>
          <p:nvPr>
            <p:ph type="body" sz="quarter" idx="20"/>
          </p:nvPr>
        </p:nvSpPr>
        <p:spPr>
          <a:xfrm>
            <a:off x="6325546" y="4953026"/>
            <a:ext cx="5444547" cy="475437"/>
          </a:xfrm>
        </p:spPr>
        <p:txBody>
          <a:bodyPr/>
          <a:lstStyle/>
          <a:p>
            <a:r>
              <a:rPr lang="zh-CN" altLang="en-US" dirty="0"/>
              <a:t>国际贸易方式</a:t>
            </a:r>
          </a:p>
        </p:txBody>
      </p:sp>
    </p:spTree>
    <p:extLst>
      <p:ext uri="{BB962C8B-B14F-4D97-AF65-F5344CB8AC3E}">
        <p14:creationId xmlns:p14="http://schemas.microsoft.com/office/powerpoint/2010/main" val="852491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833FC-7D3E-6E31-64F8-4DCF4A67901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69A1D49-4488-B8F8-0EB0-1A2E375A56DA}"/>
              </a:ext>
            </a:extLst>
          </p:cNvPr>
          <p:cNvSpPr>
            <a:spLocks noGrp="1"/>
          </p:cNvSpPr>
          <p:nvPr>
            <p:ph type="body" sz="quarter" idx="11"/>
          </p:nvPr>
        </p:nvSpPr>
        <p:spPr>
          <a:xfrm>
            <a:off x="337294" y="1207806"/>
            <a:ext cx="11275585" cy="5110823"/>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FOB </a:t>
            </a:r>
            <a:r>
              <a:rPr lang="zh-CN" altLang="en-US" dirty="0"/>
              <a:t>术语下，买卖双方的主要义务如下。</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① 买方应按照合同约定支付货款。双方可协商采用纸质或电子形式提交相关单据；若未事先约定，则按行业通行做法处理。</a:t>
            </a:r>
          </a:p>
          <a:p>
            <a:r>
              <a:rPr lang="zh-CN" altLang="en-US" dirty="0"/>
              <a:t>② 自货物交付之时起，买方承担货物可能发生的任何损失或损坏风险；如果买方未按照要求发出必要通知，或者其所指定的运输工具未能按时到达、拒绝接收货物，或提前终止装货过程，则自相应时间节点起，买方须承担货物的一切风险。</a:t>
            </a:r>
            <a:endParaRPr lang="en-US" altLang="zh-CN" dirty="0"/>
          </a:p>
        </p:txBody>
      </p:sp>
      <p:sp>
        <p:nvSpPr>
          <p:cNvPr id="6" name="文本占位符 5">
            <a:extLst>
              <a:ext uri="{FF2B5EF4-FFF2-40B4-BE49-F238E27FC236}">
                <a16:creationId xmlns:a16="http://schemas.microsoft.com/office/drawing/2014/main" id="{29067875-EDB8-2364-D8D5-376EAB37773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622723683"/>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0A8C6-0702-66DE-587A-55CEB2AF70B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AFE30C-166B-1BC7-6AFD-3AEFACA139F4}"/>
              </a:ext>
            </a:extLst>
          </p:cNvPr>
          <p:cNvSpPr>
            <a:spLocks noGrp="1"/>
          </p:cNvSpPr>
          <p:nvPr>
            <p:ph type="body" sz="quarter" idx="11"/>
          </p:nvPr>
        </p:nvSpPr>
        <p:spPr>
          <a:xfrm>
            <a:off x="337294" y="2048988"/>
            <a:ext cx="11275585" cy="3428439"/>
          </a:xfrm>
        </p:spPr>
        <p:txBody>
          <a:bodyPr/>
          <a:lstStyle/>
          <a:p>
            <a:r>
              <a:rPr lang="en-US" altLang="zh-CN" dirty="0"/>
              <a:t>9.1.3</a:t>
            </a:r>
            <a:r>
              <a:rPr lang="zh-CN" altLang="en-US" dirty="0"/>
              <a:t>　检验的时间和地点</a:t>
            </a:r>
            <a:endParaRPr lang="en-US" altLang="zh-CN" dirty="0"/>
          </a:p>
          <a:p>
            <a:r>
              <a:rPr lang="en-US" altLang="zh-CN" dirty="0"/>
              <a:t>4. </a:t>
            </a:r>
            <a:r>
              <a:rPr lang="zh-CN" altLang="en-US" dirty="0"/>
              <a:t>买方营业处所或用户所在地检验</a:t>
            </a:r>
            <a:endParaRPr lang="en-US" altLang="zh-CN" dirty="0"/>
          </a:p>
          <a:p>
            <a:r>
              <a:rPr lang="zh-CN" altLang="en-US" dirty="0"/>
              <a:t>对于一些密封包装、技术含量高或结构精密的商品，由于在运输或交货时难以开箱检测，或者必须经过安装、调试后才能判断其性能和运行状态，因此不宜在装运地或到货港立即进行检验。针对这类货物，双方可在合同中约定，将检验时间推迟至货物送达买方营业场所或最终用户所在地后进行。届时，由双方认可的检验机构对商品的质量、性能、数量及运行状况进行全面检查，并出具正式的检验报告。该报告将作为货物是否符合合同要求的重要依据。</a:t>
            </a:r>
          </a:p>
        </p:txBody>
      </p:sp>
      <p:sp>
        <p:nvSpPr>
          <p:cNvPr id="4" name="文本占位符 3">
            <a:extLst>
              <a:ext uri="{FF2B5EF4-FFF2-40B4-BE49-F238E27FC236}">
                <a16:creationId xmlns:a16="http://schemas.microsoft.com/office/drawing/2014/main" id="{9102F1A9-D1A5-7718-47ED-0A69E7C4D618}"/>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1575418578"/>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59079-BF85-F33C-DACE-9C97AF7D14F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5D188C1-29CB-ACF7-FFD2-34E220B26ED8}"/>
              </a:ext>
            </a:extLst>
          </p:cNvPr>
          <p:cNvSpPr>
            <a:spLocks noGrp="1"/>
          </p:cNvSpPr>
          <p:nvPr>
            <p:ph type="body" sz="quarter" idx="11"/>
          </p:nvPr>
        </p:nvSpPr>
        <p:spPr>
          <a:xfrm>
            <a:off x="337294" y="2291362"/>
            <a:ext cx="11275585" cy="2943691"/>
          </a:xfrm>
        </p:spPr>
        <p:txBody>
          <a:bodyPr/>
          <a:lstStyle/>
          <a:p>
            <a:r>
              <a:rPr lang="en-US" altLang="zh-CN" dirty="0"/>
              <a:t>9.1.3</a:t>
            </a:r>
            <a:r>
              <a:rPr lang="zh-CN" altLang="en-US" dirty="0"/>
              <a:t>　检验的时间和地点</a:t>
            </a:r>
            <a:endParaRPr lang="en-US" altLang="zh-CN" dirty="0"/>
          </a:p>
          <a:p>
            <a:r>
              <a:rPr lang="en-US" altLang="zh-CN" dirty="0"/>
              <a:t>5. </a:t>
            </a:r>
            <a:r>
              <a:rPr lang="zh-CN" altLang="en-US" dirty="0"/>
              <a:t>出口国检验，进口国复检</a:t>
            </a:r>
            <a:endParaRPr lang="en-US" altLang="zh-CN" dirty="0"/>
          </a:p>
          <a:p>
            <a:r>
              <a:rPr lang="zh-CN" altLang="en-US" dirty="0"/>
              <a:t>在国际贸易中，采用“出口国检验、进口国复检”的方式较为常见。根据这一做法，货物在出口国装运前由双方约定的检验机构进行检验，出具的检验证书可作为卖方办理出口报关和收取货款的重要单据之一。然而，这一检验结果并不作为最终依据。货物运抵进口国后，买方有权在规定期限内申请复检，通常由双方认可的第三方检验机构在目的港或目的地进行。</a:t>
            </a:r>
          </a:p>
        </p:txBody>
      </p:sp>
      <p:sp>
        <p:nvSpPr>
          <p:cNvPr id="4" name="文本占位符 3">
            <a:extLst>
              <a:ext uri="{FF2B5EF4-FFF2-40B4-BE49-F238E27FC236}">
                <a16:creationId xmlns:a16="http://schemas.microsoft.com/office/drawing/2014/main" id="{305E610C-D2B5-51AC-2099-6C229A686AD1}"/>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1784616160"/>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D2769-E83E-5C2C-AFA7-303828DCD0C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0B452B-71D1-E3E9-E35A-64CE3A1F3120}"/>
              </a:ext>
            </a:extLst>
          </p:cNvPr>
          <p:cNvSpPr>
            <a:spLocks noGrp="1"/>
          </p:cNvSpPr>
          <p:nvPr>
            <p:ph type="body" sz="quarter" idx="11"/>
          </p:nvPr>
        </p:nvSpPr>
        <p:spPr>
          <a:xfrm>
            <a:off x="337294" y="2776110"/>
            <a:ext cx="11275585" cy="1974195"/>
          </a:xfrm>
        </p:spPr>
        <p:txBody>
          <a:bodyPr/>
          <a:lstStyle/>
          <a:p>
            <a:r>
              <a:rPr lang="en-US" altLang="zh-CN" dirty="0"/>
              <a:t>9.1.4</a:t>
            </a:r>
            <a:r>
              <a:rPr lang="zh-CN" altLang="en-US" dirty="0"/>
              <a:t>　检验机构和检验证书</a:t>
            </a:r>
            <a:endParaRPr lang="en-US" altLang="zh-CN" dirty="0"/>
          </a:p>
          <a:p>
            <a:r>
              <a:rPr lang="en-US" altLang="zh-CN" dirty="0"/>
              <a:t>1. </a:t>
            </a:r>
            <a:r>
              <a:rPr lang="zh-CN" altLang="en-US" dirty="0"/>
              <a:t>检验机构</a:t>
            </a:r>
            <a:endParaRPr lang="en-US" altLang="zh-CN" dirty="0"/>
          </a:p>
          <a:p>
            <a:r>
              <a:rPr lang="en-US" altLang="zh-CN" dirty="0"/>
              <a:t>1</a:t>
            </a:r>
            <a:r>
              <a:rPr lang="zh-CN" altLang="en-US" dirty="0"/>
              <a:t>）国际商品检验机构类型</a:t>
            </a:r>
            <a:endParaRPr lang="en-US" altLang="zh-CN" dirty="0"/>
          </a:p>
          <a:p>
            <a:r>
              <a:rPr lang="en-US" altLang="zh-CN" dirty="0"/>
              <a:t>2</a:t>
            </a:r>
            <a:r>
              <a:rPr lang="zh-CN" altLang="en-US" dirty="0"/>
              <a:t>）中国商检机构体系</a:t>
            </a:r>
          </a:p>
        </p:txBody>
      </p:sp>
      <p:sp>
        <p:nvSpPr>
          <p:cNvPr id="4" name="文本占位符 3">
            <a:extLst>
              <a:ext uri="{FF2B5EF4-FFF2-40B4-BE49-F238E27FC236}">
                <a16:creationId xmlns:a16="http://schemas.microsoft.com/office/drawing/2014/main" id="{CBF3281C-9E38-791C-472D-AD6ACD1BA25F}"/>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3600596492"/>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53132-921C-0B10-9463-67BE3CE60F1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E719157-A994-4B18-2345-907A43E9792D}"/>
              </a:ext>
            </a:extLst>
          </p:cNvPr>
          <p:cNvSpPr>
            <a:spLocks noGrp="1"/>
          </p:cNvSpPr>
          <p:nvPr>
            <p:ph type="body" sz="quarter" idx="11"/>
          </p:nvPr>
        </p:nvSpPr>
        <p:spPr>
          <a:xfrm>
            <a:off x="337294" y="1321866"/>
            <a:ext cx="11275585" cy="4882683"/>
          </a:xfrm>
        </p:spPr>
        <p:txBody>
          <a:bodyPr/>
          <a:lstStyle/>
          <a:p>
            <a:r>
              <a:rPr lang="en-US" altLang="zh-CN" dirty="0"/>
              <a:t>9.1.4</a:t>
            </a:r>
            <a:r>
              <a:rPr lang="zh-CN" altLang="en-US" dirty="0"/>
              <a:t>　检验机构和检验证书</a:t>
            </a:r>
            <a:endParaRPr lang="en-US" altLang="zh-CN" dirty="0"/>
          </a:p>
          <a:p>
            <a:r>
              <a:rPr lang="en-US" altLang="zh-CN" dirty="0"/>
              <a:t>2. </a:t>
            </a:r>
            <a:r>
              <a:rPr lang="zh-CN" altLang="en-US" dirty="0"/>
              <a:t>检验证书</a:t>
            </a:r>
            <a:endParaRPr lang="en-US" altLang="zh-CN" dirty="0"/>
          </a:p>
          <a:p>
            <a:r>
              <a:rPr lang="zh-CN" altLang="en-US" dirty="0"/>
              <a:t>我国进出口商品检验机构根据实际需要，可出具多种类型的检验检疫证书。主要证书种类包括但不限于以下类别。</a:t>
            </a:r>
            <a:endParaRPr lang="en-US" altLang="zh-CN" dirty="0"/>
          </a:p>
          <a:p>
            <a:r>
              <a:rPr lang="zh-CN" altLang="en-US" dirty="0"/>
              <a:t>证明商品质量特性的品质证书，核定商品重量的重量证书，确认商品数量的数量证书，以及证明商品原产地的产地证书。在动植物检疫方面，可出具兽医卫生证书、动物卫生证书和植物检疫证书等专业证明文件。涉及卫生安全领域的，则可提供健康证书和卫生证书。此外，对于需要特殊处理的商品，检验机构还可签发熏蒸 </a:t>
            </a:r>
            <a:r>
              <a:rPr lang="en-US" altLang="zh-CN" dirty="0"/>
              <a:t>/ </a:t>
            </a:r>
            <a:r>
              <a:rPr lang="zh-CN" altLang="en-US" dirty="0"/>
              <a:t>消毒证书等相关证明。具体需要办理何种检验证书，应当由贸易双方根据商品特性和合同约定共同确定。这些证书在进出口贸易中发挥着重要的证明和保障作用。</a:t>
            </a:r>
          </a:p>
        </p:txBody>
      </p:sp>
      <p:sp>
        <p:nvSpPr>
          <p:cNvPr id="4" name="文本占位符 3">
            <a:extLst>
              <a:ext uri="{FF2B5EF4-FFF2-40B4-BE49-F238E27FC236}">
                <a16:creationId xmlns:a16="http://schemas.microsoft.com/office/drawing/2014/main" id="{27356D91-AB51-9FBA-957B-71B0C569F31A}"/>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3373776027"/>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B12DE-E542-35E1-8F8C-6DABD80311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65911F-5E32-D8D0-80B3-01C721DAD600}"/>
              </a:ext>
            </a:extLst>
          </p:cNvPr>
          <p:cNvSpPr>
            <a:spLocks noGrp="1"/>
          </p:cNvSpPr>
          <p:nvPr>
            <p:ph type="body" sz="quarter" idx="11"/>
          </p:nvPr>
        </p:nvSpPr>
        <p:spPr>
          <a:xfrm>
            <a:off x="337294" y="2776110"/>
            <a:ext cx="11275585" cy="1974195"/>
          </a:xfrm>
        </p:spPr>
        <p:txBody>
          <a:bodyPr/>
          <a:lstStyle/>
          <a:p>
            <a:r>
              <a:rPr lang="en-US" altLang="zh-CN" dirty="0"/>
              <a:t>9.1.5</a:t>
            </a:r>
            <a:r>
              <a:rPr lang="zh-CN" altLang="en-US" dirty="0"/>
              <a:t>　买卖合同中的检验条款</a:t>
            </a:r>
            <a:endParaRPr lang="en-US" altLang="zh-CN" dirty="0"/>
          </a:p>
          <a:p>
            <a:r>
              <a:rPr lang="en-US" altLang="zh-CN" dirty="0"/>
              <a:t>1. </a:t>
            </a:r>
            <a:r>
              <a:rPr lang="zh-CN" altLang="en-US" dirty="0"/>
              <a:t>检验条款的主要内容</a:t>
            </a:r>
            <a:endParaRPr lang="en-US" altLang="zh-CN" dirty="0"/>
          </a:p>
          <a:p>
            <a:r>
              <a:rPr lang="en-US" altLang="zh-CN" dirty="0"/>
              <a:t>1</a:t>
            </a:r>
            <a:r>
              <a:rPr lang="zh-CN" altLang="en-US" dirty="0"/>
              <a:t>）出口合同中的检验条款</a:t>
            </a:r>
            <a:endParaRPr lang="en-US" altLang="zh-CN" dirty="0"/>
          </a:p>
          <a:p>
            <a:r>
              <a:rPr lang="en-US" altLang="zh-CN" dirty="0"/>
              <a:t>2</a:t>
            </a:r>
            <a:r>
              <a:rPr lang="zh-CN" altLang="en-US" dirty="0"/>
              <a:t>）进口合同中的检验条款</a:t>
            </a:r>
          </a:p>
        </p:txBody>
      </p:sp>
      <p:sp>
        <p:nvSpPr>
          <p:cNvPr id="4" name="文本占位符 3">
            <a:extLst>
              <a:ext uri="{FF2B5EF4-FFF2-40B4-BE49-F238E27FC236}">
                <a16:creationId xmlns:a16="http://schemas.microsoft.com/office/drawing/2014/main" id="{A0C6E44A-8CF0-4FE0-E436-2F5FCF47570D}"/>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3840819889"/>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26CD0-E6E0-87C2-D61F-371F6CCB7A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180A03-151C-41D8-3FEE-D61E61BC843E}"/>
              </a:ext>
            </a:extLst>
          </p:cNvPr>
          <p:cNvSpPr>
            <a:spLocks noGrp="1"/>
          </p:cNvSpPr>
          <p:nvPr>
            <p:ph type="body" sz="quarter" idx="11"/>
          </p:nvPr>
        </p:nvSpPr>
        <p:spPr>
          <a:xfrm>
            <a:off x="337294" y="1321866"/>
            <a:ext cx="11275585" cy="4882683"/>
          </a:xfrm>
        </p:spPr>
        <p:txBody>
          <a:bodyPr/>
          <a:lstStyle/>
          <a:p>
            <a:r>
              <a:rPr lang="en-US" altLang="zh-CN" dirty="0"/>
              <a:t>9.1.5</a:t>
            </a:r>
            <a:r>
              <a:rPr lang="zh-CN" altLang="en-US" dirty="0"/>
              <a:t>　买卖合同中的检验条款</a:t>
            </a:r>
            <a:endParaRPr lang="en-US" altLang="zh-CN" dirty="0"/>
          </a:p>
          <a:p>
            <a:r>
              <a:rPr lang="en-US" altLang="zh-CN" dirty="0"/>
              <a:t>2. </a:t>
            </a:r>
            <a:r>
              <a:rPr lang="zh-CN" altLang="en-US" dirty="0"/>
              <a:t>订立检验条款的注意事项</a:t>
            </a:r>
            <a:endParaRPr lang="en-US" altLang="zh-CN" dirty="0"/>
          </a:p>
          <a:p>
            <a:r>
              <a:rPr lang="zh-CN" altLang="en-US" dirty="0"/>
              <a:t>在进出口合同中，商品检验条款是保障交易顺利进行和维护双方权益的重要内容。该条款通常涵盖检验方式、检验项目、检验机构、费用承担以及检验权的归属等方面，因此在与外商签订合同时，必须科学、明确、具体且合理地设定相关条款，避免因约定不清而引发争议。</a:t>
            </a:r>
            <a:endParaRPr lang="en-US" altLang="zh-CN" dirty="0"/>
          </a:p>
          <a:p>
            <a:r>
              <a:rPr lang="en-US" altLang="zh-CN" dirty="0"/>
              <a:t>1</a:t>
            </a:r>
            <a:r>
              <a:rPr lang="zh-CN" altLang="en-US" dirty="0"/>
              <a:t>）检验方式的选择</a:t>
            </a:r>
            <a:endParaRPr lang="en-US" altLang="zh-CN" dirty="0"/>
          </a:p>
          <a:p>
            <a:r>
              <a:rPr lang="en-US" altLang="zh-CN" dirty="0"/>
              <a:t>2</a:t>
            </a:r>
            <a:r>
              <a:rPr lang="zh-CN" altLang="en-US" dirty="0"/>
              <a:t>）检验内容的确定</a:t>
            </a:r>
            <a:endParaRPr lang="en-US" altLang="zh-CN" dirty="0"/>
          </a:p>
          <a:p>
            <a:r>
              <a:rPr lang="en-US" altLang="zh-CN" dirty="0"/>
              <a:t>3</a:t>
            </a:r>
            <a:r>
              <a:rPr lang="zh-CN" altLang="en-US" dirty="0"/>
              <a:t>）审慎选择检验机构</a:t>
            </a:r>
            <a:endParaRPr lang="en-US" altLang="zh-CN" dirty="0"/>
          </a:p>
          <a:p>
            <a:r>
              <a:rPr lang="en-US" altLang="zh-CN" dirty="0"/>
              <a:t>4</a:t>
            </a:r>
            <a:r>
              <a:rPr lang="zh-CN" altLang="en-US" dirty="0"/>
              <a:t>）检验费用的承担问题</a:t>
            </a:r>
            <a:endParaRPr lang="en-US" altLang="zh-CN" dirty="0"/>
          </a:p>
          <a:p>
            <a:r>
              <a:rPr lang="en-US" altLang="zh-CN" dirty="0"/>
              <a:t>5</a:t>
            </a:r>
            <a:r>
              <a:rPr lang="zh-CN" altLang="en-US" dirty="0"/>
              <a:t>）检验权的约定应体现公平原则</a:t>
            </a:r>
          </a:p>
        </p:txBody>
      </p:sp>
      <p:sp>
        <p:nvSpPr>
          <p:cNvPr id="4" name="文本占位符 3">
            <a:extLst>
              <a:ext uri="{FF2B5EF4-FFF2-40B4-BE49-F238E27FC236}">
                <a16:creationId xmlns:a16="http://schemas.microsoft.com/office/drawing/2014/main" id="{376B8B32-1DDB-2AF7-118F-4B5AEEA504A6}"/>
              </a:ext>
            </a:extLst>
          </p:cNvPr>
          <p:cNvSpPr>
            <a:spLocks noGrp="1"/>
          </p:cNvSpPr>
          <p:nvPr>
            <p:ph type="body" sz="quarter" idx="10"/>
          </p:nvPr>
        </p:nvSpPr>
        <p:spPr/>
        <p:txBody>
          <a:bodyPr/>
          <a:lstStyle/>
          <a:p>
            <a:r>
              <a:rPr lang="en-US" altLang="zh-CN" dirty="0"/>
              <a:t>9.1 </a:t>
            </a:r>
            <a:r>
              <a:rPr lang="zh-CN" altLang="en-US" dirty="0"/>
              <a:t>商品检验</a:t>
            </a:r>
          </a:p>
        </p:txBody>
      </p:sp>
    </p:spTree>
    <p:extLst>
      <p:ext uri="{BB962C8B-B14F-4D97-AF65-F5344CB8AC3E}">
        <p14:creationId xmlns:p14="http://schemas.microsoft.com/office/powerpoint/2010/main" val="513161113"/>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6BE59-B40A-CBB5-8D76-23BE399AB3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FCAD09-1760-8ED3-9B8E-D60C5126CA80}"/>
              </a:ext>
            </a:extLst>
          </p:cNvPr>
          <p:cNvSpPr>
            <a:spLocks noGrp="1"/>
          </p:cNvSpPr>
          <p:nvPr>
            <p:ph type="body" sz="quarter" idx="11"/>
          </p:nvPr>
        </p:nvSpPr>
        <p:spPr>
          <a:xfrm>
            <a:off x="337294" y="1321866"/>
            <a:ext cx="11275585" cy="4882683"/>
          </a:xfrm>
        </p:spPr>
        <p:txBody>
          <a:bodyPr/>
          <a:lstStyle/>
          <a:p>
            <a:r>
              <a:rPr lang="en-US" altLang="zh-CN" dirty="0"/>
              <a:t>9.2.1</a:t>
            </a:r>
            <a:r>
              <a:rPr lang="zh-CN" altLang="en-US" dirty="0"/>
              <a:t>　争议与索赔的原因</a:t>
            </a:r>
            <a:endParaRPr lang="en-US" altLang="zh-CN" dirty="0"/>
          </a:p>
          <a:p>
            <a:r>
              <a:rPr lang="en-US" altLang="zh-CN" dirty="0"/>
              <a:t>1. </a:t>
            </a:r>
            <a:r>
              <a:rPr lang="zh-CN" altLang="en-US" dirty="0"/>
              <a:t>卖方违约</a:t>
            </a:r>
            <a:endParaRPr lang="en-US" altLang="zh-CN" dirty="0"/>
          </a:p>
          <a:p>
            <a:r>
              <a:rPr lang="zh-CN" altLang="en-US" dirty="0"/>
              <a:t>在国际贸易实务中，卖方违约是引发贸易纠纷的主要原因之一，其表现形式多样且可能对买方造成重大损失。最常见的违约情形包括交货方面的违约，如完全不履行交货义务、延迟交货或违反分批交货的约定等。在商品质量方面，卖方可能出现提供不符合合同技术标准的产品、使用劣质材料替代或产品性能不达标等问题。数量违约则主要表现为短装、溢装或配件不全等情况。包装方面的违约涉及包装方式不符合约定、保护措施不足或标识错误等。单证问题也是常见违约形式，如单据缺失、内容不符或存在瑕疵等。此外，卖方还可能存在擅自变更运输方式、未足额投保、侵犯知识产权或未履行售后服务等其他违约行为。这些违约行为不仅影响交易的正常进行，还可能导致买方蒙受额外的仓储、人工或销售损失。</a:t>
            </a:r>
          </a:p>
        </p:txBody>
      </p:sp>
      <p:sp>
        <p:nvSpPr>
          <p:cNvPr id="4" name="文本占位符 3">
            <a:extLst>
              <a:ext uri="{FF2B5EF4-FFF2-40B4-BE49-F238E27FC236}">
                <a16:creationId xmlns:a16="http://schemas.microsoft.com/office/drawing/2014/main" id="{E6F7A69C-E7E9-27E3-669A-F2E67AFA4714}"/>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1339213403"/>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59321-B555-3A21-6CB8-4BB85D7C6B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877DAF-6DE3-81C0-E79C-0EBC1707372B}"/>
              </a:ext>
            </a:extLst>
          </p:cNvPr>
          <p:cNvSpPr>
            <a:spLocks noGrp="1"/>
          </p:cNvSpPr>
          <p:nvPr>
            <p:ph type="body" sz="quarter" idx="11"/>
          </p:nvPr>
        </p:nvSpPr>
        <p:spPr>
          <a:xfrm>
            <a:off x="337294" y="1321866"/>
            <a:ext cx="11275585" cy="4882683"/>
          </a:xfrm>
        </p:spPr>
        <p:txBody>
          <a:bodyPr/>
          <a:lstStyle/>
          <a:p>
            <a:r>
              <a:rPr lang="en-US" altLang="zh-CN" dirty="0"/>
              <a:t>9.2.1</a:t>
            </a:r>
            <a:r>
              <a:rPr lang="zh-CN" altLang="en-US" dirty="0"/>
              <a:t>　争议与索赔的原因</a:t>
            </a:r>
            <a:endParaRPr lang="en-US" altLang="zh-CN" dirty="0"/>
          </a:p>
          <a:p>
            <a:r>
              <a:rPr lang="en-US" altLang="zh-CN" dirty="0"/>
              <a:t>2. </a:t>
            </a:r>
            <a:r>
              <a:rPr lang="zh-CN" altLang="en-US" dirty="0"/>
              <a:t>买方违约</a:t>
            </a:r>
            <a:endParaRPr lang="en-US" altLang="zh-CN" dirty="0"/>
          </a:p>
          <a:p>
            <a:r>
              <a:rPr lang="zh-CN" altLang="en-US" dirty="0"/>
              <a:t>在国际贸易实务中，买方违约是影响交易安全的重要因素，其违约行为贯穿贸易全过程。</a:t>
            </a:r>
          </a:p>
          <a:p>
            <a:r>
              <a:rPr lang="zh-CN" altLang="en-US" dirty="0"/>
              <a:t>在合同履行初期，买方可能拖延或拒绝开立信用证，特别是在采用信用证结算方式时，这种违约将直接影响卖方的资金周转和生产安排。</a:t>
            </a:r>
          </a:p>
          <a:p>
            <a:r>
              <a:rPr lang="zh-CN" altLang="en-US" dirty="0"/>
              <a:t>在付款环节，买方可能出现不按时付款赎单、拖欠货款或擅自变更付款条件等违约行为。</a:t>
            </a:r>
          </a:p>
          <a:p>
            <a:r>
              <a:rPr lang="zh-CN" altLang="en-US" dirty="0"/>
              <a:t>在货物交接阶段，买方可能无正当理由拒收货物，或在 </a:t>
            </a:r>
            <a:r>
              <a:rPr lang="en-US" altLang="zh-CN" dirty="0"/>
              <a:t>FOB </a:t>
            </a:r>
            <a:r>
              <a:rPr lang="zh-CN" altLang="en-US" dirty="0"/>
              <a:t>条件下不按时派船接货，导致卖方产生额外的仓储费用和滞港损失。</a:t>
            </a:r>
          </a:p>
          <a:p>
            <a:r>
              <a:rPr lang="zh-CN" altLang="en-US" dirty="0"/>
              <a:t>这些违约行为往往会给卖方造成多重损失，为有效防范买方违约风险，卖方应在合同谈判阶段明确约定违约条款，要求买方提供银行保函等付款担保，并考虑投保出口信用保险。</a:t>
            </a:r>
          </a:p>
        </p:txBody>
      </p:sp>
      <p:sp>
        <p:nvSpPr>
          <p:cNvPr id="4" name="文本占位符 3">
            <a:extLst>
              <a:ext uri="{FF2B5EF4-FFF2-40B4-BE49-F238E27FC236}">
                <a16:creationId xmlns:a16="http://schemas.microsoft.com/office/drawing/2014/main" id="{BFF7CE92-DABA-E30B-E95B-F9A33FFB4DC5}"/>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3984158673"/>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1B0D6-A7B1-A044-6CB7-349E96E300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DFE9FB-CD91-793C-0410-4E23DC93AEC3}"/>
              </a:ext>
            </a:extLst>
          </p:cNvPr>
          <p:cNvSpPr>
            <a:spLocks noGrp="1"/>
          </p:cNvSpPr>
          <p:nvPr>
            <p:ph type="body" sz="quarter" idx="11"/>
          </p:nvPr>
        </p:nvSpPr>
        <p:spPr>
          <a:xfrm>
            <a:off x="337294" y="2533736"/>
            <a:ext cx="11275585" cy="2458943"/>
          </a:xfrm>
        </p:spPr>
        <p:txBody>
          <a:bodyPr/>
          <a:lstStyle/>
          <a:p>
            <a:r>
              <a:rPr lang="en-US" altLang="zh-CN" dirty="0"/>
              <a:t>9.2.1</a:t>
            </a:r>
            <a:r>
              <a:rPr lang="zh-CN" altLang="en-US" dirty="0"/>
              <a:t>　争议与索赔的原因</a:t>
            </a:r>
            <a:endParaRPr lang="en-US" altLang="zh-CN" dirty="0"/>
          </a:p>
          <a:p>
            <a:r>
              <a:rPr lang="en-US" altLang="zh-CN" dirty="0"/>
              <a:t>3. </a:t>
            </a:r>
            <a:r>
              <a:rPr lang="zh-CN" altLang="en-US" dirty="0"/>
              <a:t>合同条款不明确</a:t>
            </a:r>
            <a:endParaRPr lang="en-US" altLang="zh-CN" dirty="0"/>
          </a:p>
          <a:p>
            <a:r>
              <a:rPr lang="zh-CN" altLang="en-US" dirty="0"/>
              <a:t>双方对合同条款规定得欠妥当或不明确，又或是合同中的条款之间互相矛盾，致使双方当事人对合同规定的权利与义务的理解不一致，导致合同的顺利履行产生困难，甚至发生争议。买卖双方国家的法律或对国际贸易惯例的解释不一致，甚至对合同是否成立有不同的看法。</a:t>
            </a:r>
          </a:p>
        </p:txBody>
      </p:sp>
      <p:sp>
        <p:nvSpPr>
          <p:cNvPr id="4" name="文本占位符 3">
            <a:extLst>
              <a:ext uri="{FF2B5EF4-FFF2-40B4-BE49-F238E27FC236}">
                <a16:creationId xmlns:a16="http://schemas.microsoft.com/office/drawing/2014/main" id="{AC35AF5C-C8D5-45AB-FF5B-CB2BADA9B132}"/>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4099349363"/>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655E2-2707-BC7E-F87D-692DA51E0D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30474A-DF6C-B5F8-4BB6-1DA501A1D3D8}"/>
              </a:ext>
            </a:extLst>
          </p:cNvPr>
          <p:cNvSpPr>
            <a:spLocks noGrp="1"/>
          </p:cNvSpPr>
          <p:nvPr>
            <p:ph type="body" sz="quarter" idx="11"/>
          </p:nvPr>
        </p:nvSpPr>
        <p:spPr>
          <a:xfrm>
            <a:off x="337294" y="2776110"/>
            <a:ext cx="11275585" cy="1974195"/>
          </a:xfrm>
        </p:spPr>
        <p:txBody>
          <a:bodyPr/>
          <a:lstStyle/>
          <a:p>
            <a:r>
              <a:rPr lang="en-US" altLang="zh-CN" dirty="0"/>
              <a:t>9.2.1</a:t>
            </a:r>
            <a:r>
              <a:rPr lang="zh-CN" altLang="en-US" dirty="0"/>
              <a:t>　争议与索赔的原因</a:t>
            </a:r>
            <a:endParaRPr lang="en-US" altLang="zh-CN" dirty="0"/>
          </a:p>
          <a:p>
            <a:r>
              <a:rPr lang="en-US" altLang="zh-CN" dirty="0"/>
              <a:t>4. </a:t>
            </a:r>
            <a:r>
              <a:rPr lang="zh-CN" altLang="en-US" dirty="0"/>
              <a:t>国际市场变化因素</a:t>
            </a:r>
            <a:endParaRPr lang="en-US" altLang="zh-CN" dirty="0"/>
          </a:p>
          <a:p>
            <a:r>
              <a:rPr lang="zh-CN" altLang="en-US" dirty="0"/>
              <a:t>国际市场发生重大变化，如汇率、运费的变动，或物资来源中断，或运输工具缺乏引起纠纷；花样、色彩特殊，过分流行性货物受到季节性及投机性的影响。</a:t>
            </a:r>
          </a:p>
        </p:txBody>
      </p:sp>
      <p:sp>
        <p:nvSpPr>
          <p:cNvPr id="4" name="文本占位符 3">
            <a:extLst>
              <a:ext uri="{FF2B5EF4-FFF2-40B4-BE49-F238E27FC236}">
                <a16:creationId xmlns:a16="http://schemas.microsoft.com/office/drawing/2014/main" id="{19E2F157-A411-7481-44A3-CDD98E5FFC8D}"/>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762536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C728F-EBC2-82A6-1532-356E3732DA8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BA72674-375B-BF05-A86F-CD8771AEA542}"/>
              </a:ext>
            </a:extLst>
          </p:cNvPr>
          <p:cNvSpPr>
            <a:spLocks noGrp="1"/>
          </p:cNvSpPr>
          <p:nvPr>
            <p:ph type="body" sz="quarter" idx="11"/>
          </p:nvPr>
        </p:nvSpPr>
        <p:spPr>
          <a:xfrm>
            <a:off x="337294" y="1461722"/>
            <a:ext cx="11275585" cy="4602991"/>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FOB </a:t>
            </a:r>
            <a:r>
              <a:rPr lang="zh-CN" altLang="en-US" dirty="0"/>
              <a:t>术语下，买卖双方的主要义务如下。</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③ 买方应自行承担从装运地开始的运输及保险等费用，并签订相应合同。</a:t>
            </a:r>
          </a:p>
          <a:p>
            <a:r>
              <a:rPr lang="zh-CN" altLang="en-US" dirty="0"/>
              <a:t>④ 在卖方提出请求时，买方应提供必要的协助，帮助其获取与出口通关相关的文件和资料，包括涉及安全规定及装运前检验的内容。同时，买方应负责办理过境及进口所需的清关手续。</a:t>
            </a:r>
            <a:endParaRPr lang="en-US" altLang="zh-CN" dirty="0"/>
          </a:p>
        </p:txBody>
      </p:sp>
      <p:sp>
        <p:nvSpPr>
          <p:cNvPr id="6" name="文本占位符 5">
            <a:extLst>
              <a:ext uri="{FF2B5EF4-FFF2-40B4-BE49-F238E27FC236}">
                <a16:creationId xmlns:a16="http://schemas.microsoft.com/office/drawing/2014/main" id="{E939FBA1-BCF4-F664-1D84-2749ED88BCC6}"/>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982315990"/>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28BDD-914E-CB62-4FE5-03B4004396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90D560-2381-3EA5-8CA7-FC907C8511DE}"/>
              </a:ext>
            </a:extLst>
          </p:cNvPr>
          <p:cNvSpPr>
            <a:spLocks noGrp="1"/>
          </p:cNvSpPr>
          <p:nvPr>
            <p:ph type="body" sz="quarter" idx="11"/>
          </p:nvPr>
        </p:nvSpPr>
        <p:spPr>
          <a:xfrm>
            <a:off x="337294" y="2776110"/>
            <a:ext cx="11275585" cy="1974195"/>
          </a:xfrm>
        </p:spPr>
        <p:txBody>
          <a:bodyPr/>
          <a:lstStyle/>
          <a:p>
            <a:r>
              <a:rPr lang="en-US" altLang="zh-CN" dirty="0"/>
              <a:t>9.2.1</a:t>
            </a:r>
            <a:r>
              <a:rPr lang="zh-CN" altLang="en-US" dirty="0"/>
              <a:t>　争议与索赔的原因</a:t>
            </a:r>
            <a:endParaRPr lang="en-US" altLang="zh-CN" dirty="0"/>
          </a:p>
          <a:p>
            <a:r>
              <a:rPr lang="en-US" altLang="zh-CN" dirty="0"/>
              <a:t>5. </a:t>
            </a:r>
            <a:r>
              <a:rPr lang="zh-CN" altLang="en-US" dirty="0"/>
              <a:t>不可抗力因素</a:t>
            </a:r>
            <a:endParaRPr lang="en-US" altLang="zh-CN" dirty="0"/>
          </a:p>
          <a:p>
            <a:r>
              <a:rPr lang="zh-CN" altLang="en-US" dirty="0"/>
              <a:t>在履行合同过程中遇到了买卖双方不能预见或无法控制的情况，如某种不可抗力，双方有不一致的解释等。</a:t>
            </a:r>
          </a:p>
        </p:txBody>
      </p:sp>
      <p:sp>
        <p:nvSpPr>
          <p:cNvPr id="4" name="文本占位符 3">
            <a:extLst>
              <a:ext uri="{FF2B5EF4-FFF2-40B4-BE49-F238E27FC236}">
                <a16:creationId xmlns:a16="http://schemas.microsoft.com/office/drawing/2014/main" id="{6307F855-DA6E-4C9B-0EDC-B213EB7C122C}"/>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3501228129"/>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4208-0B53-CFD4-BB23-7A593925CD0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1B8BC1-A444-E219-5989-6FBDAB8D41BB}"/>
              </a:ext>
            </a:extLst>
          </p:cNvPr>
          <p:cNvSpPr>
            <a:spLocks noGrp="1"/>
          </p:cNvSpPr>
          <p:nvPr>
            <p:ph type="body" sz="quarter" idx="11"/>
          </p:nvPr>
        </p:nvSpPr>
        <p:spPr>
          <a:xfrm>
            <a:off x="337294" y="2533736"/>
            <a:ext cx="11275585" cy="2458943"/>
          </a:xfrm>
        </p:spPr>
        <p:txBody>
          <a:bodyPr/>
          <a:lstStyle/>
          <a:p>
            <a:r>
              <a:rPr lang="en-US" altLang="zh-CN" dirty="0"/>
              <a:t>9.2.2</a:t>
            </a:r>
            <a:r>
              <a:rPr lang="zh-CN" altLang="en-US" dirty="0"/>
              <a:t>　索赔和理赔的处理</a:t>
            </a:r>
            <a:endParaRPr lang="en-US" altLang="zh-CN" dirty="0"/>
          </a:p>
          <a:p>
            <a:r>
              <a:rPr lang="en-US" altLang="zh-CN" dirty="0"/>
              <a:t>1. </a:t>
            </a:r>
            <a:r>
              <a:rPr lang="zh-CN" altLang="en-US" dirty="0"/>
              <a:t>进口商索赔</a:t>
            </a:r>
            <a:endParaRPr lang="en-US" altLang="zh-CN" dirty="0"/>
          </a:p>
          <a:p>
            <a:r>
              <a:rPr lang="en-US" altLang="zh-CN" dirty="0"/>
              <a:t>1</a:t>
            </a:r>
            <a:r>
              <a:rPr lang="zh-CN" altLang="en-US" dirty="0"/>
              <a:t>）货物损失的鉴定</a:t>
            </a:r>
            <a:endParaRPr lang="en-US" altLang="zh-CN" dirty="0"/>
          </a:p>
          <a:p>
            <a:r>
              <a:rPr lang="en-US" altLang="zh-CN" dirty="0"/>
              <a:t>2</a:t>
            </a:r>
            <a:r>
              <a:rPr lang="zh-CN" altLang="en-US" dirty="0"/>
              <a:t>）保留索赔权</a:t>
            </a:r>
            <a:endParaRPr lang="en-US" altLang="zh-CN" dirty="0"/>
          </a:p>
          <a:p>
            <a:r>
              <a:rPr lang="en-US" altLang="zh-CN" dirty="0"/>
              <a:t>3</a:t>
            </a:r>
            <a:r>
              <a:rPr lang="zh-CN" altLang="en-US" dirty="0"/>
              <a:t>）注意索赔时效，及时备齐文件并开展交涉</a:t>
            </a:r>
          </a:p>
        </p:txBody>
      </p:sp>
      <p:sp>
        <p:nvSpPr>
          <p:cNvPr id="4" name="文本占位符 3">
            <a:extLst>
              <a:ext uri="{FF2B5EF4-FFF2-40B4-BE49-F238E27FC236}">
                <a16:creationId xmlns:a16="http://schemas.microsoft.com/office/drawing/2014/main" id="{DB60597F-3D40-261A-BE0C-60860F564830}"/>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908431542"/>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295C2-2AA6-05EE-BB68-7B2373337D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D0C852-F99C-DF0C-64D6-9A32F215C1D7}"/>
              </a:ext>
            </a:extLst>
          </p:cNvPr>
          <p:cNvSpPr>
            <a:spLocks noGrp="1"/>
          </p:cNvSpPr>
          <p:nvPr>
            <p:ph type="body" sz="quarter" idx="11"/>
          </p:nvPr>
        </p:nvSpPr>
        <p:spPr>
          <a:xfrm>
            <a:off x="337294" y="1321866"/>
            <a:ext cx="11275585" cy="4882683"/>
          </a:xfrm>
        </p:spPr>
        <p:txBody>
          <a:bodyPr/>
          <a:lstStyle/>
          <a:p>
            <a:r>
              <a:rPr lang="en-US" altLang="zh-CN" dirty="0"/>
              <a:t>9.2.2</a:t>
            </a:r>
            <a:r>
              <a:rPr lang="zh-CN" altLang="en-US" dirty="0"/>
              <a:t>　索赔和理赔的处理</a:t>
            </a:r>
            <a:endParaRPr lang="en-US" altLang="zh-CN" dirty="0"/>
          </a:p>
          <a:p>
            <a:r>
              <a:rPr lang="en-US" altLang="zh-CN" dirty="0"/>
              <a:t>2. </a:t>
            </a:r>
            <a:r>
              <a:rPr lang="zh-CN" altLang="en-US" dirty="0"/>
              <a:t>出口商理赔</a:t>
            </a:r>
            <a:endParaRPr lang="en-US" altLang="zh-CN" dirty="0"/>
          </a:p>
          <a:p>
            <a:r>
              <a:rPr lang="zh-CN" altLang="en-US" dirty="0"/>
              <a:t>（</a:t>
            </a:r>
            <a:r>
              <a:rPr lang="en-US" altLang="zh-CN" dirty="0"/>
              <a:t>1</a:t>
            </a:r>
            <a:r>
              <a:rPr lang="zh-CN" altLang="en-US" dirty="0"/>
              <a:t>）应立即核查出口货物的质量状况、具体内容以及装船前后的实际情况，确认是否存在品质或包装等方面的缺陷。同时，应及时联系原生产厂家，了解该批货物的生产过程、工艺控制及出厂检验记录，为责任分析提供依据。</a:t>
            </a:r>
            <a:endParaRPr lang="en-US" altLang="zh-CN" dirty="0"/>
          </a:p>
          <a:p>
            <a:r>
              <a:rPr lang="zh-CN" altLang="en-US" dirty="0"/>
              <a:t>（</a:t>
            </a:r>
            <a:r>
              <a:rPr lang="en-US" altLang="zh-CN" dirty="0"/>
              <a:t>2</a:t>
            </a:r>
            <a:r>
              <a:rPr lang="zh-CN" altLang="en-US" dirty="0"/>
              <a:t>）需深入调查买方提出索赔的具体原因，全面分析问题产生的根源，明确责任归属。重点判断问题是出在生产制造环节（如原材料不合格、工艺缺陷），还是发生在运输、装卸或仓储过程中，亦或是由于卖方在备货、包装、装运等环节存在操作失误或管理疏漏。</a:t>
            </a:r>
          </a:p>
          <a:p>
            <a:r>
              <a:rPr lang="zh-CN" altLang="en-US" dirty="0"/>
              <a:t>（</a:t>
            </a:r>
            <a:r>
              <a:rPr lang="en-US" altLang="zh-CN" dirty="0"/>
              <a:t>3</a:t>
            </a:r>
            <a:r>
              <a:rPr lang="zh-CN" altLang="en-US" dirty="0"/>
              <a:t>）应对照双方签订的合同条款，认真审核买方的索赔要求是否合理、证据是否充分。特别要注意是否存在因国际市场价格波动、买方销售困难等非质量或履约问题引发的无理索赔。</a:t>
            </a:r>
          </a:p>
        </p:txBody>
      </p:sp>
      <p:sp>
        <p:nvSpPr>
          <p:cNvPr id="4" name="文本占位符 3">
            <a:extLst>
              <a:ext uri="{FF2B5EF4-FFF2-40B4-BE49-F238E27FC236}">
                <a16:creationId xmlns:a16="http://schemas.microsoft.com/office/drawing/2014/main" id="{BDDD3CBA-608B-A01B-9655-714E2316347F}"/>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2621169810"/>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8F9A5-3D62-AC6D-8FF8-D0E49A9BFFD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BEDC4F-010E-B479-412A-8285479F1F28}"/>
              </a:ext>
            </a:extLst>
          </p:cNvPr>
          <p:cNvSpPr>
            <a:spLocks noGrp="1"/>
          </p:cNvSpPr>
          <p:nvPr>
            <p:ph type="body" sz="quarter" idx="11"/>
          </p:nvPr>
        </p:nvSpPr>
        <p:spPr>
          <a:xfrm>
            <a:off x="337294" y="1564240"/>
            <a:ext cx="11275585" cy="4397935"/>
          </a:xfrm>
        </p:spPr>
        <p:txBody>
          <a:bodyPr/>
          <a:lstStyle/>
          <a:p>
            <a:r>
              <a:rPr lang="en-US" altLang="zh-CN" dirty="0"/>
              <a:t>9.2.2</a:t>
            </a:r>
            <a:r>
              <a:rPr lang="zh-CN" altLang="en-US" dirty="0"/>
              <a:t>　索赔和理赔的处理</a:t>
            </a:r>
            <a:endParaRPr lang="en-US" altLang="zh-CN" dirty="0"/>
          </a:p>
          <a:p>
            <a:r>
              <a:rPr lang="en-US" altLang="zh-CN" dirty="0"/>
              <a:t>3. </a:t>
            </a:r>
            <a:r>
              <a:rPr lang="zh-CN" altLang="en-US" dirty="0"/>
              <a:t>买卖双方的洽商及其执行事项</a:t>
            </a:r>
            <a:endParaRPr lang="en-US" altLang="zh-CN" dirty="0"/>
          </a:p>
          <a:p>
            <a:r>
              <a:rPr lang="zh-CN" altLang="en-US" dirty="0"/>
              <a:t>在处理国际贸易中的索赔事宜时，买卖双方应本着诚信合作的原则，就相关事项进行充分协商并妥善执行。</a:t>
            </a:r>
            <a:endParaRPr lang="en-US" altLang="zh-CN" dirty="0"/>
          </a:p>
          <a:p>
            <a:r>
              <a:rPr lang="zh-CN" altLang="en-US" dirty="0"/>
              <a:t>（</a:t>
            </a:r>
            <a:r>
              <a:rPr lang="en-US" altLang="zh-CN" dirty="0"/>
              <a:t>1</a:t>
            </a:r>
            <a:r>
              <a:rPr lang="zh-CN" altLang="en-US" dirty="0"/>
              <a:t>）应依据合同条款以及实际调查结果，系统核查并判定索赔事项的成立与否。</a:t>
            </a:r>
          </a:p>
          <a:p>
            <a:r>
              <a:rPr lang="zh-CN" altLang="en-US" dirty="0"/>
              <a:t>（</a:t>
            </a:r>
            <a:r>
              <a:rPr lang="en-US" altLang="zh-CN" dirty="0"/>
              <a:t>2</a:t>
            </a:r>
            <a:r>
              <a:rPr lang="zh-CN" altLang="en-US" dirty="0"/>
              <a:t>）需明确索赔所涉及的具体内容，包括损失的性质与范围、责任的划分边界，以及应采取的赔偿方式，如经济赔偿、更换货物、修理补救等，做到责任清晰、诉求明确。</a:t>
            </a:r>
          </a:p>
          <a:p>
            <a:r>
              <a:rPr lang="zh-CN" altLang="en-US" dirty="0"/>
              <a:t>（</a:t>
            </a:r>
            <a:r>
              <a:rPr lang="en-US" altLang="zh-CN" dirty="0"/>
              <a:t>3</a:t>
            </a:r>
            <a:r>
              <a:rPr lang="zh-CN" altLang="en-US" dirty="0"/>
              <a:t>）双方通过协商确定具体的赔偿实施方案。</a:t>
            </a:r>
            <a:endParaRPr lang="en-US" altLang="zh-CN" dirty="0"/>
          </a:p>
          <a:p>
            <a:r>
              <a:rPr lang="zh-CN" altLang="en-US" dirty="0"/>
              <a:t>（</a:t>
            </a:r>
            <a:r>
              <a:rPr lang="en-US" altLang="zh-CN" dirty="0"/>
              <a:t>4</a:t>
            </a:r>
            <a:r>
              <a:rPr lang="zh-CN" altLang="en-US" dirty="0"/>
              <a:t>）一旦达成一致意见，应迅速落实执行。</a:t>
            </a:r>
          </a:p>
        </p:txBody>
      </p:sp>
      <p:sp>
        <p:nvSpPr>
          <p:cNvPr id="4" name="文本占位符 3">
            <a:extLst>
              <a:ext uri="{FF2B5EF4-FFF2-40B4-BE49-F238E27FC236}">
                <a16:creationId xmlns:a16="http://schemas.microsoft.com/office/drawing/2014/main" id="{2B90BFB4-7B17-2840-E4C1-AE6301C024D0}"/>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3420779813"/>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8F9CC-CF7A-D125-D9FD-1E2D8B1C10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52018A-80A5-9F5A-1EFA-843B1E018C72}"/>
              </a:ext>
            </a:extLst>
          </p:cNvPr>
          <p:cNvSpPr>
            <a:spLocks noGrp="1"/>
          </p:cNvSpPr>
          <p:nvPr>
            <p:ph type="body" sz="quarter" idx="11"/>
          </p:nvPr>
        </p:nvSpPr>
        <p:spPr>
          <a:xfrm>
            <a:off x="337294" y="1806614"/>
            <a:ext cx="11275585" cy="3913187"/>
          </a:xfrm>
        </p:spPr>
        <p:txBody>
          <a:bodyPr/>
          <a:lstStyle/>
          <a:p>
            <a:r>
              <a:rPr lang="en-US" altLang="zh-CN" dirty="0"/>
              <a:t>9.2.3</a:t>
            </a:r>
            <a:r>
              <a:rPr lang="zh-CN" altLang="en-US" dirty="0"/>
              <a:t>　合同的索赔条款</a:t>
            </a:r>
            <a:endParaRPr lang="en-US" altLang="zh-CN" dirty="0"/>
          </a:p>
          <a:p>
            <a:r>
              <a:rPr lang="en-US" altLang="zh-CN" dirty="0"/>
              <a:t>1. </a:t>
            </a:r>
            <a:r>
              <a:rPr lang="zh-CN" altLang="en-US" dirty="0"/>
              <a:t>异议和索赔条款</a:t>
            </a:r>
            <a:endParaRPr lang="en-US" altLang="zh-CN" dirty="0"/>
          </a:p>
          <a:p>
            <a:r>
              <a:rPr lang="zh-CN" altLang="en-US" dirty="0"/>
              <a:t>异议和索赔条款（</a:t>
            </a:r>
            <a:r>
              <a:rPr lang="en-US" altLang="zh-CN" dirty="0"/>
              <a:t>discrepancy and claim clause</a:t>
            </a:r>
            <a:r>
              <a:rPr lang="zh-CN" altLang="en-US" dirty="0"/>
              <a:t>）作为核心索赔依据条款，详细规定了索赔活动中的关键要素，涵盖索赔依据、索赔期限与索赔办法等内容，为贸易双方处理争议提供明确指引。</a:t>
            </a:r>
            <a:endParaRPr lang="en-US" altLang="zh-CN" dirty="0"/>
          </a:p>
          <a:p>
            <a:r>
              <a:rPr lang="en-US" altLang="zh-CN" dirty="0"/>
              <a:t>1</a:t>
            </a:r>
            <a:r>
              <a:rPr lang="zh-CN" altLang="en-US" dirty="0"/>
              <a:t>）索赔依据</a:t>
            </a:r>
            <a:endParaRPr lang="en-US" altLang="zh-CN" dirty="0"/>
          </a:p>
          <a:p>
            <a:r>
              <a:rPr lang="en-US" altLang="zh-CN" dirty="0"/>
              <a:t>2</a:t>
            </a:r>
            <a:r>
              <a:rPr lang="zh-CN" altLang="en-US" dirty="0"/>
              <a:t>）索赔期限</a:t>
            </a:r>
            <a:endParaRPr lang="en-US" altLang="zh-CN" dirty="0"/>
          </a:p>
          <a:p>
            <a:r>
              <a:rPr lang="en-US" altLang="zh-CN" dirty="0"/>
              <a:t>3</a:t>
            </a:r>
            <a:r>
              <a:rPr lang="zh-CN" altLang="en-US" dirty="0"/>
              <a:t>）处理索赔的办法</a:t>
            </a:r>
          </a:p>
        </p:txBody>
      </p:sp>
      <p:sp>
        <p:nvSpPr>
          <p:cNvPr id="4" name="文本占位符 3">
            <a:extLst>
              <a:ext uri="{FF2B5EF4-FFF2-40B4-BE49-F238E27FC236}">
                <a16:creationId xmlns:a16="http://schemas.microsoft.com/office/drawing/2014/main" id="{0BAFC319-9043-5C9C-CA92-72F24D132410}"/>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2576034249"/>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BD0C3-92A0-5DBA-DE69-D47474CCA80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DD5DE5-6CAF-7775-5A57-772EC9AF65D7}"/>
              </a:ext>
            </a:extLst>
          </p:cNvPr>
          <p:cNvSpPr>
            <a:spLocks noGrp="1"/>
          </p:cNvSpPr>
          <p:nvPr>
            <p:ph type="body" sz="quarter" idx="11"/>
          </p:nvPr>
        </p:nvSpPr>
        <p:spPr>
          <a:xfrm>
            <a:off x="337294" y="2291362"/>
            <a:ext cx="11275585" cy="2943691"/>
          </a:xfrm>
        </p:spPr>
        <p:txBody>
          <a:bodyPr/>
          <a:lstStyle/>
          <a:p>
            <a:r>
              <a:rPr lang="en-US" altLang="zh-CN" dirty="0"/>
              <a:t>9.2.3</a:t>
            </a:r>
            <a:r>
              <a:rPr lang="zh-CN" altLang="en-US" dirty="0"/>
              <a:t>　合同的索赔条款</a:t>
            </a:r>
            <a:endParaRPr lang="en-US" altLang="zh-CN" dirty="0"/>
          </a:p>
          <a:p>
            <a:r>
              <a:rPr lang="en-US" altLang="zh-CN" dirty="0"/>
              <a:t>2. </a:t>
            </a:r>
            <a:r>
              <a:rPr lang="zh-CN" altLang="en-US" dirty="0"/>
              <a:t>罚金条款</a:t>
            </a:r>
            <a:endParaRPr lang="en-US" altLang="zh-CN" dirty="0"/>
          </a:p>
          <a:p>
            <a:r>
              <a:rPr lang="zh-CN" altLang="en-US" dirty="0"/>
              <a:t>罚金条款（</a:t>
            </a:r>
            <a:r>
              <a:rPr lang="en-US" altLang="zh-CN" dirty="0"/>
              <a:t>penalty clause</a:t>
            </a:r>
            <a:r>
              <a:rPr lang="zh-CN" altLang="en-US" dirty="0"/>
              <a:t>），又称违约金条款，规定合同一方若未按约履行义务，需向对方支付罚金以补偿损失，且支付罚金后仍需继续履约。若拒绝履约，则除已支付的罚金外，还需对因未履约造成的额外损失承担赔偿责任。该条款广泛适用于卖方延迟交货、买方延期接货、延迟开立信用证及拖欠货款等违约情形。</a:t>
            </a:r>
          </a:p>
        </p:txBody>
      </p:sp>
      <p:sp>
        <p:nvSpPr>
          <p:cNvPr id="4" name="文本占位符 3">
            <a:extLst>
              <a:ext uri="{FF2B5EF4-FFF2-40B4-BE49-F238E27FC236}">
                <a16:creationId xmlns:a16="http://schemas.microsoft.com/office/drawing/2014/main" id="{F71AFBE3-5EE1-791B-3BCE-607BE099B26F}"/>
              </a:ext>
            </a:extLst>
          </p:cNvPr>
          <p:cNvSpPr>
            <a:spLocks noGrp="1"/>
          </p:cNvSpPr>
          <p:nvPr>
            <p:ph type="body" sz="quarter" idx="10"/>
          </p:nvPr>
        </p:nvSpPr>
        <p:spPr/>
        <p:txBody>
          <a:bodyPr/>
          <a:lstStyle/>
          <a:p>
            <a:r>
              <a:rPr lang="en-US" altLang="zh-CN" dirty="0"/>
              <a:t>9.2 </a:t>
            </a:r>
            <a:r>
              <a:rPr lang="zh-CN" altLang="en-US" dirty="0"/>
              <a:t>争议与索赔</a:t>
            </a:r>
          </a:p>
        </p:txBody>
      </p:sp>
    </p:spTree>
    <p:extLst>
      <p:ext uri="{BB962C8B-B14F-4D97-AF65-F5344CB8AC3E}">
        <p14:creationId xmlns:p14="http://schemas.microsoft.com/office/powerpoint/2010/main" val="3142667672"/>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699E5-8527-1191-015E-8233519926B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3EC4DE-2BF9-F473-0D9A-7B588E89D603}"/>
              </a:ext>
            </a:extLst>
          </p:cNvPr>
          <p:cNvSpPr>
            <a:spLocks noGrp="1"/>
          </p:cNvSpPr>
          <p:nvPr>
            <p:ph type="body" sz="quarter" idx="11"/>
          </p:nvPr>
        </p:nvSpPr>
        <p:spPr>
          <a:xfrm>
            <a:off x="337294" y="1806614"/>
            <a:ext cx="11275585" cy="3913187"/>
          </a:xfrm>
        </p:spPr>
        <p:txBody>
          <a:bodyPr/>
          <a:lstStyle/>
          <a:p>
            <a:r>
              <a:rPr lang="en-US" altLang="zh-CN" dirty="0"/>
              <a:t>9.3.1</a:t>
            </a:r>
            <a:r>
              <a:rPr lang="zh-CN" altLang="en-US" dirty="0"/>
              <a:t>　不可抗力的范围</a:t>
            </a:r>
            <a:endParaRPr lang="en-US" altLang="zh-CN" dirty="0"/>
          </a:p>
          <a:p>
            <a:r>
              <a:rPr lang="en-US" altLang="zh-CN" dirty="0"/>
              <a:t>1. </a:t>
            </a:r>
            <a:r>
              <a:rPr lang="zh-CN" altLang="en-US" dirty="0"/>
              <a:t>自然力量引发的不可抗力事件</a:t>
            </a:r>
            <a:endParaRPr lang="en-US" altLang="zh-CN" dirty="0"/>
          </a:p>
          <a:p>
            <a:r>
              <a:rPr lang="zh-CN" altLang="en-US" dirty="0"/>
              <a:t>自然力量引起的不可抗力事件主要是指完全由自然界作用引发的自然灾害，人类无法遇见、避免或控制的灾害性情况，如飓风、水灾、海啸等原因所致的不可抗力事件。这类事件通常具有突发性与不可预测性，例如，洪水泛滥冲毁货物仓储地、强台风破坏港口设施导致货物装卸停滞、地震引发运输路线中断等。具体包含水灾、风灾、暴风雨、雷电、大雪、地震、海啸、干旱、山崩、森林自燃等灾害现象，当这些自然现象直接阻碍合同履行时，可构成不可抗力的法定免责事由。</a:t>
            </a:r>
          </a:p>
        </p:txBody>
      </p:sp>
      <p:sp>
        <p:nvSpPr>
          <p:cNvPr id="4" name="文本占位符 3">
            <a:extLst>
              <a:ext uri="{FF2B5EF4-FFF2-40B4-BE49-F238E27FC236}">
                <a16:creationId xmlns:a16="http://schemas.microsoft.com/office/drawing/2014/main" id="{69646A14-7300-40C9-8DD4-BABD54748E9D}"/>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1251930027"/>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547C2-5C49-A89A-D21E-A29FFA33CC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6CA8F28-82A4-58C6-4EEA-EBED17424198}"/>
              </a:ext>
            </a:extLst>
          </p:cNvPr>
          <p:cNvSpPr>
            <a:spLocks noGrp="1"/>
          </p:cNvSpPr>
          <p:nvPr>
            <p:ph type="body" sz="quarter" idx="11"/>
          </p:nvPr>
        </p:nvSpPr>
        <p:spPr>
          <a:xfrm>
            <a:off x="337294" y="2291362"/>
            <a:ext cx="11275585" cy="2943691"/>
          </a:xfrm>
        </p:spPr>
        <p:txBody>
          <a:bodyPr/>
          <a:lstStyle/>
          <a:p>
            <a:r>
              <a:rPr lang="en-US" altLang="zh-CN" dirty="0"/>
              <a:t>9.3.1</a:t>
            </a:r>
            <a:r>
              <a:rPr lang="zh-CN" altLang="en-US" dirty="0"/>
              <a:t>　不可抗力的范围</a:t>
            </a:r>
            <a:endParaRPr lang="en-US" altLang="zh-CN" dirty="0"/>
          </a:p>
          <a:p>
            <a:r>
              <a:rPr lang="en-US" altLang="zh-CN" dirty="0"/>
              <a:t>2. </a:t>
            </a:r>
            <a:r>
              <a:rPr lang="zh-CN" altLang="en-US" dirty="0"/>
              <a:t>社会力量导致的履约障碍</a:t>
            </a:r>
            <a:endParaRPr lang="en-US" altLang="zh-CN" dirty="0"/>
          </a:p>
          <a:p>
            <a:r>
              <a:rPr lang="zh-CN" altLang="en-US" dirty="0"/>
              <a:t>由社会因素引发的不可抗力事件，通常指那些合同当事人无法预见、无法避免且无法克服的外部社会异常情况。这类事件主要包括战争或类似战争的武装冲突、政府颁布的禁令或严格的管制措施、大规模罢工、社会动乱等。这些情况往往超出企业的控制范围，可能严重干扰甚至中断正常的商业活动和合同履行。</a:t>
            </a:r>
          </a:p>
        </p:txBody>
      </p:sp>
      <p:sp>
        <p:nvSpPr>
          <p:cNvPr id="4" name="文本占位符 3">
            <a:extLst>
              <a:ext uri="{FF2B5EF4-FFF2-40B4-BE49-F238E27FC236}">
                <a16:creationId xmlns:a16="http://schemas.microsoft.com/office/drawing/2014/main" id="{1217FC7A-EF89-82FD-D3EB-F3012092F796}"/>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948348150"/>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80CD1-9062-067E-E79D-A5472AF02D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5C54FE-35C4-ABC1-C94C-2BD17C9C9478}"/>
              </a:ext>
            </a:extLst>
          </p:cNvPr>
          <p:cNvSpPr>
            <a:spLocks noGrp="1"/>
          </p:cNvSpPr>
          <p:nvPr>
            <p:ph type="body" sz="quarter" idx="11"/>
          </p:nvPr>
        </p:nvSpPr>
        <p:spPr>
          <a:xfrm>
            <a:off x="337294" y="1806614"/>
            <a:ext cx="11275585" cy="3913187"/>
          </a:xfrm>
        </p:spPr>
        <p:txBody>
          <a:bodyPr/>
          <a:lstStyle/>
          <a:p>
            <a:r>
              <a:rPr lang="en-US" altLang="zh-CN" dirty="0"/>
              <a:t>9.3.2</a:t>
            </a:r>
            <a:r>
              <a:rPr lang="zh-CN" altLang="en-US" dirty="0"/>
              <a:t>　不可抗力条款</a:t>
            </a:r>
            <a:endParaRPr lang="en-US" altLang="zh-CN" dirty="0"/>
          </a:p>
          <a:p>
            <a:r>
              <a:rPr lang="en-US" altLang="zh-CN" dirty="0"/>
              <a:t>1. </a:t>
            </a:r>
            <a:r>
              <a:rPr lang="zh-CN" altLang="en-US" dirty="0"/>
              <a:t>不可抗力的定义与范围</a:t>
            </a:r>
            <a:endParaRPr lang="en-US" altLang="zh-CN" dirty="0"/>
          </a:p>
          <a:p>
            <a:r>
              <a:rPr lang="zh-CN" altLang="en-US" dirty="0"/>
              <a:t>不可抗力事件的范围较为广泛，买卖双方在交易磋商时应就哪些意外事故属于不可抗力达成一致，并在合同中对相关条款做出明确、具体的表述。关于不可抗力的范围，通常应在买卖合同中予以明确规定，常见的规定方式包括概括规定、具体规定和综合规定三种。</a:t>
            </a:r>
            <a:endParaRPr lang="en-US" altLang="zh-CN" dirty="0"/>
          </a:p>
          <a:p>
            <a:r>
              <a:rPr lang="en-US" altLang="zh-CN" dirty="0"/>
              <a:t>1</a:t>
            </a:r>
            <a:r>
              <a:rPr lang="zh-CN" altLang="en-US" dirty="0"/>
              <a:t>）概括规定</a:t>
            </a:r>
            <a:endParaRPr lang="en-US" altLang="zh-CN" dirty="0"/>
          </a:p>
          <a:p>
            <a:r>
              <a:rPr lang="en-US" altLang="zh-CN" dirty="0"/>
              <a:t>2</a:t>
            </a:r>
            <a:r>
              <a:rPr lang="zh-CN" altLang="en-US" dirty="0"/>
              <a:t>）具体规定</a:t>
            </a:r>
            <a:endParaRPr lang="en-US" altLang="zh-CN" dirty="0"/>
          </a:p>
          <a:p>
            <a:r>
              <a:rPr lang="en-US" altLang="zh-CN" dirty="0"/>
              <a:t>3</a:t>
            </a:r>
            <a:r>
              <a:rPr lang="zh-CN" altLang="en-US" dirty="0"/>
              <a:t>）综合规定</a:t>
            </a:r>
          </a:p>
        </p:txBody>
      </p:sp>
      <p:sp>
        <p:nvSpPr>
          <p:cNvPr id="4" name="文本占位符 3">
            <a:extLst>
              <a:ext uri="{FF2B5EF4-FFF2-40B4-BE49-F238E27FC236}">
                <a16:creationId xmlns:a16="http://schemas.microsoft.com/office/drawing/2014/main" id="{6CBACF51-5E0A-C165-476D-3C215B6463C7}"/>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3497713379"/>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6B81A-3116-32D7-03C5-37F99644DC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DB4B8B-CD99-A675-79AE-D7EB92C405C3}"/>
              </a:ext>
            </a:extLst>
          </p:cNvPr>
          <p:cNvSpPr>
            <a:spLocks noGrp="1"/>
          </p:cNvSpPr>
          <p:nvPr>
            <p:ph type="body" sz="quarter" idx="11"/>
          </p:nvPr>
        </p:nvSpPr>
        <p:spPr>
          <a:xfrm>
            <a:off x="337294" y="2533736"/>
            <a:ext cx="11275585" cy="2458943"/>
          </a:xfrm>
        </p:spPr>
        <p:txBody>
          <a:bodyPr/>
          <a:lstStyle/>
          <a:p>
            <a:r>
              <a:rPr lang="en-US" altLang="zh-CN" dirty="0"/>
              <a:t>9.3.2</a:t>
            </a:r>
            <a:r>
              <a:rPr lang="zh-CN" altLang="en-US" dirty="0"/>
              <a:t>　不可抗力条款</a:t>
            </a:r>
            <a:endParaRPr lang="en-US" altLang="zh-CN" dirty="0"/>
          </a:p>
          <a:p>
            <a:r>
              <a:rPr lang="en-US" altLang="zh-CN" dirty="0"/>
              <a:t>2. </a:t>
            </a:r>
            <a:r>
              <a:rPr lang="zh-CN" altLang="en-US" dirty="0"/>
              <a:t>不可抗力的法律后果</a:t>
            </a:r>
            <a:endParaRPr lang="en-US" altLang="zh-CN" dirty="0"/>
          </a:p>
          <a:p>
            <a:r>
              <a:rPr lang="zh-CN" altLang="en-US" dirty="0"/>
              <a:t>发生不可抗力事件后，应依照合同约定的处理原则和方法及时采取相应措施。由此产生的法律后果通常有两种：一是解除合同；二是延期履行合同。具体适用何种后果，需根据不可抗力事件的原因、性质、影响范围及其对合同履行造成的实际影响程度来确定。</a:t>
            </a:r>
          </a:p>
        </p:txBody>
      </p:sp>
      <p:sp>
        <p:nvSpPr>
          <p:cNvPr id="4" name="文本占位符 3">
            <a:extLst>
              <a:ext uri="{FF2B5EF4-FFF2-40B4-BE49-F238E27FC236}">
                <a16:creationId xmlns:a16="http://schemas.microsoft.com/office/drawing/2014/main" id="{BA6A9A52-2DB7-0AD3-A647-91A17173EA35}"/>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1858904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85A4F-3FEB-1DFF-E123-BAB9A76FAB5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B1880FC-4C8C-4F36-DB01-D230A740DC99}"/>
              </a:ext>
            </a:extLst>
          </p:cNvPr>
          <p:cNvSpPr>
            <a:spLocks noGrp="1"/>
          </p:cNvSpPr>
          <p:nvPr>
            <p:ph type="body" sz="quarter" idx="11"/>
          </p:nvPr>
        </p:nvSpPr>
        <p:spPr>
          <a:xfrm>
            <a:off x="337294" y="953891"/>
            <a:ext cx="11275585" cy="5618654"/>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FOB </a:t>
            </a:r>
            <a:r>
              <a:rPr lang="zh-CN" altLang="en-US" dirty="0"/>
              <a:t>术语下，买卖双方的主要义务如下。</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⑤ 根据该贸易术语，买方需承担以下费用：自交货时起与货物有关的所有费用、卖方协助获取相关文件和信息所产生的费用、过境和进口清关所需的关税、税款及其他费用，以及因买方未按要求发出通知，或安排的运输工具未能按时到达、未提货或提前停止装货所引起的额外费用。</a:t>
            </a:r>
            <a:endParaRPr lang="en-US" altLang="zh-CN" dirty="0"/>
          </a:p>
          <a:p>
            <a:r>
              <a:rPr lang="zh-CN" altLang="en-US" dirty="0"/>
              <a:t>⑥ 买方应就运输相关的安全要求、船舶名称、装货地点以及在约定期限内的具体交货时间（如适用）向卖方提供充分明确的通知。</a:t>
            </a:r>
            <a:endParaRPr lang="en-US" altLang="zh-CN" dirty="0"/>
          </a:p>
        </p:txBody>
      </p:sp>
      <p:sp>
        <p:nvSpPr>
          <p:cNvPr id="6" name="文本占位符 5">
            <a:extLst>
              <a:ext uri="{FF2B5EF4-FFF2-40B4-BE49-F238E27FC236}">
                <a16:creationId xmlns:a16="http://schemas.microsoft.com/office/drawing/2014/main" id="{920C91FA-4732-69B5-E2BD-6053F78CE45B}"/>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009978527"/>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9406D-9CB0-D13B-C422-4D0FA9758A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B50E63-CFAA-9632-AD63-FC46D09D2D7F}"/>
              </a:ext>
            </a:extLst>
          </p:cNvPr>
          <p:cNvSpPr>
            <a:spLocks noGrp="1"/>
          </p:cNvSpPr>
          <p:nvPr>
            <p:ph type="body" sz="quarter" idx="11"/>
          </p:nvPr>
        </p:nvSpPr>
        <p:spPr>
          <a:xfrm>
            <a:off x="337294" y="2291362"/>
            <a:ext cx="11275585" cy="2943691"/>
          </a:xfrm>
        </p:spPr>
        <p:txBody>
          <a:bodyPr/>
          <a:lstStyle/>
          <a:p>
            <a:r>
              <a:rPr lang="en-US" altLang="zh-CN" dirty="0"/>
              <a:t>9.3.2</a:t>
            </a:r>
            <a:r>
              <a:rPr lang="zh-CN" altLang="en-US" dirty="0"/>
              <a:t>　不可抗力条款</a:t>
            </a:r>
            <a:endParaRPr lang="en-US" altLang="zh-CN" dirty="0"/>
          </a:p>
          <a:p>
            <a:r>
              <a:rPr lang="en-US" altLang="zh-CN" dirty="0"/>
              <a:t>3. </a:t>
            </a:r>
            <a:r>
              <a:rPr lang="zh-CN" altLang="en-US" dirty="0"/>
              <a:t>不可抗力事件的通知期限与形式</a:t>
            </a:r>
            <a:endParaRPr lang="en-US" altLang="zh-CN" dirty="0"/>
          </a:p>
          <a:p>
            <a:r>
              <a:rPr lang="zh-CN" altLang="en-US" dirty="0"/>
              <a:t>不可抗力事件发生后，若影响合同履行，受影响的一方应按照合同约定的时间和方式，及时将事件情况通知对方。例如，可通过电报发出通知，并在 </a:t>
            </a:r>
            <a:r>
              <a:rPr lang="en-US" altLang="zh-CN" dirty="0"/>
              <a:t>15 </a:t>
            </a:r>
            <a:r>
              <a:rPr lang="zh-CN" altLang="en-US" dirty="0"/>
              <a:t>天内以航空信件提供事故的详细情况及对合同履行造成影响的相关证明材料。对方收到通知后，应及时予以回应，如有不同意见也应尽快提出。</a:t>
            </a:r>
          </a:p>
        </p:txBody>
      </p:sp>
      <p:sp>
        <p:nvSpPr>
          <p:cNvPr id="4" name="文本占位符 3">
            <a:extLst>
              <a:ext uri="{FF2B5EF4-FFF2-40B4-BE49-F238E27FC236}">
                <a16:creationId xmlns:a16="http://schemas.microsoft.com/office/drawing/2014/main" id="{371ECF02-C67A-209E-87D8-F928945E01B9}"/>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2858877784"/>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F5CCF-8D07-640D-A606-01848B51C8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83EA993-649C-19B1-DC5F-DA7A701C07B9}"/>
              </a:ext>
            </a:extLst>
          </p:cNvPr>
          <p:cNvSpPr>
            <a:spLocks noGrp="1"/>
          </p:cNvSpPr>
          <p:nvPr>
            <p:ph type="body" sz="quarter" idx="11"/>
          </p:nvPr>
        </p:nvSpPr>
        <p:spPr>
          <a:xfrm>
            <a:off x="337294" y="2533736"/>
            <a:ext cx="11275585" cy="2458943"/>
          </a:xfrm>
        </p:spPr>
        <p:txBody>
          <a:bodyPr/>
          <a:lstStyle/>
          <a:p>
            <a:r>
              <a:rPr lang="en-US" altLang="zh-CN" dirty="0"/>
              <a:t>9.3.2</a:t>
            </a:r>
            <a:r>
              <a:rPr lang="zh-CN" altLang="en-US" dirty="0"/>
              <a:t>　不可抗力条款</a:t>
            </a:r>
            <a:endParaRPr lang="en-US" altLang="zh-CN" dirty="0"/>
          </a:p>
          <a:p>
            <a:r>
              <a:rPr lang="en-US" altLang="zh-CN" dirty="0"/>
              <a:t>4. </a:t>
            </a:r>
            <a:r>
              <a:rPr lang="zh-CN" altLang="en-US" dirty="0"/>
              <a:t>不可抗力事件的证明要求</a:t>
            </a:r>
            <a:endParaRPr lang="en-US" altLang="zh-CN" dirty="0"/>
          </a:p>
          <a:p>
            <a:r>
              <a:rPr lang="zh-CN" altLang="en-US" dirty="0"/>
              <a:t>在国际贸易中，一方当事人援引不可抗力条款主张免责时，须向对方提供由相关机构出具的证明文件，以证实不可抗力事件的发生。此类证明通常由国外的商会或依法设立的公证机构签发。在我国，一般由中国国际贸易促进委员会或其在各口岸设立的贸促分会负责出具。</a:t>
            </a:r>
          </a:p>
        </p:txBody>
      </p:sp>
      <p:sp>
        <p:nvSpPr>
          <p:cNvPr id="4" name="文本占位符 3">
            <a:extLst>
              <a:ext uri="{FF2B5EF4-FFF2-40B4-BE49-F238E27FC236}">
                <a16:creationId xmlns:a16="http://schemas.microsoft.com/office/drawing/2014/main" id="{0400A34F-82D4-2BFB-9581-A8C45E5DB20E}"/>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911996507"/>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877A0-92E8-E1A1-2BCC-43BA11E6A3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E30EBF8-C66F-219E-3C3A-7EACCC2097D0}"/>
              </a:ext>
            </a:extLst>
          </p:cNvPr>
          <p:cNvSpPr>
            <a:spLocks noGrp="1"/>
          </p:cNvSpPr>
          <p:nvPr>
            <p:ph type="body" sz="quarter" idx="11"/>
          </p:nvPr>
        </p:nvSpPr>
        <p:spPr>
          <a:xfrm>
            <a:off x="337294" y="3018484"/>
            <a:ext cx="11275585" cy="1489447"/>
          </a:xfrm>
        </p:spPr>
        <p:txBody>
          <a:bodyPr/>
          <a:lstStyle/>
          <a:p>
            <a:r>
              <a:rPr lang="en-US" altLang="zh-CN" dirty="0"/>
              <a:t>9.3.2</a:t>
            </a:r>
            <a:r>
              <a:rPr lang="zh-CN" altLang="en-US" dirty="0"/>
              <a:t>　不可抗力条款</a:t>
            </a:r>
            <a:endParaRPr lang="en-US" altLang="zh-CN" dirty="0"/>
          </a:p>
          <a:p>
            <a:r>
              <a:rPr lang="en-US" altLang="zh-CN" dirty="0"/>
              <a:t>5. </a:t>
            </a:r>
            <a:r>
              <a:rPr lang="zh-CN" altLang="en-US" dirty="0"/>
              <a:t>援引与处理不可抗力条款的一些事项</a:t>
            </a:r>
            <a:endParaRPr lang="en-US" altLang="zh-CN" dirty="0"/>
          </a:p>
          <a:p>
            <a:r>
              <a:rPr lang="zh-CN" altLang="en-US" dirty="0"/>
              <a:t>不可抗力事件发生后，合同双方在援引不可抗力条款及处理相关事宜时，应注意一些事项。</a:t>
            </a:r>
          </a:p>
        </p:txBody>
      </p:sp>
      <p:sp>
        <p:nvSpPr>
          <p:cNvPr id="4" name="文本占位符 3">
            <a:extLst>
              <a:ext uri="{FF2B5EF4-FFF2-40B4-BE49-F238E27FC236}">
                <a16:creationId xmlns:a16="http://schemas.microsoft.com/office/drawing/2014/main" id="{5BE27FF3-17A5-AB89-BD5A-F13659046CE8}"/>
              </a:ext>
            </a:extLst>
          </p:cNvPr>
          <p:cNvSpPr>
            <a:spLocks noGrp="1"/>
          </p:cNvSpPr>
          <p:nvPr>
            <p:ph type="body" sz="quarter" idx="10"/>
          </p:nvPr>
        </p:nvSpPr>
        <p:spPr/>
        <p:txBody>
          <a:bodyPr/>
          <a:lstStyle/>
          <a:p>
            <a:r>
              <a:rPr lang="en-US" altLang="zh-CN" dirty="0"/>
              <a:t>9.3 </a:t>
            </a:r>
            <a:r>
              <a:rPr lang="zh-CN" altLang="en-US" dirty="0"/>
              <a:t>不可抗力</a:t>
            </a:r>
          </a:p>
        </p:txBody>
      </p:sp>
    </p:spTree>
    <p:extLst>
      <p:ext uri="{BB962C8B-B14F-4D97-AF65-F5344CB8AC3E}">
        <p14:creationId xmlns:p14="http://schemas.microsoft.com/office/powerpoint/2010/main" val="3093670587"/>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8EDFB-EE45-352D-637C-5CBE7F0F65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A05BB8A-07DD-92E0-A987-3B6F7A2D85CB}"/>
              </a:ext>
            </a:extLst>
          </p:cNvPr>
          <p:cNvSpPr>
            <a:spLocks noGrp="1"/>
          </p:cNvSpPr>
          <p:nvPr>
            <p:ph type="body" sz="quarter" idx="11"/>
          </p:nvPr>
        </p:nvSpPr>
        <p:spPr>
          <a:xfrm>
            <a:off x="337294" y="1321866"/>
            <a:ext cx="11275585" cy="4882683"/>
          </a:xfrm>
        </p:spPr>
        <p:txBody>
          <a:bodyPr/>
          <a:lstStyle/>
          <a:p>
            <a:r>
              <a:rPr lang="en-US" altLang="zh-CN" dirty="0"/>
              <a:t>9.4.1</a:t>
            </a:r>
            <a:r>
              <a:rPr lang="zh-CN" altLang="en-US" dirty="0"/>
              <a:t>　仲裁的特点</a:t>
            </a:r>
            <a:endParaRPr lang="en-US" altLang="zh-CN" dirty="0"/>
          </a:p>
          <a:p>
            <a:r>
              <a:rPr lang="zh-CN" altLang="en-US" dirty="0"/>
              <a:t>在国际贸易中，仲裁作为一种重要的争议解决方式，相较于诉讼具有以下几个显著特点。</a:t>
            </a:r>
          </a:p>
          <a:p>
            <a:r>
              <a:rPr lang="zh-CN" altLang="en-US" dirty="0"/>
              <a:t>（</a:t>
            </a:r>
            <a:r>
              <a:rPr lang="en-US" altLang="zh-CN" dirty="0"/>
              <a:t>1</a:t>
            </a:r>
            <a:r>
              <a:rPr lang="zh-CN" altLang="en-US" dirty="0"/>
              <a:t>）自愿性</a:t>
            </a:r>
            <a:endParaRPr lang="en-US" altLang="zh-CN" dirty="0"/>
          </a:p>
          <a:p>
            <a:r>
              <a:rPr lang="zh-CN" altLang="en-US" dirty="0"/>
              <a:t>（</a:t>
            </a:r>
            <a:r>
              <a:rPr lang="en-US" altLang="zh-CN" dirty="0"/>
              <a:t>2</a:t>
            </a:r>
            <a:r>
              <a:rPr lang="zh-CN" altLang="en-US" dirty="0"/>
              <a:t>）专业性</a:t>
            </a:r>
            <a:endParaRPr lang="en-US" altLang="zh-CN" dirty="0"/>
          </a:p>
          <a:p>
            <a:r>
              <a:rPr lang="zh-CN" altLang="en-US" dirty="0"/>
              <a:t>（</a:t>
            </a:r>
            <a:r>
              <a:rPr lang="en-US" altLang="zh-CN" dirty="0"/>
              <a:t>3</a:t>
            </a:r>
            <a:r>
              <a:rPr lang="zh-CN" altLang="en-US" dirty="0"/>
              <a:t>）高效性</a:t>
            </a:r>
            <a:endParaRPr lang="en-US" altLang="zh-CN" dirty="0"/>
          </a:p>
          <a:p>
            <a:r>
              <a:rPr lang="zh-CN" altLang="en-US" dirty="0"/>
              <a:t>（</a:t>
            </a:r>
            <a:r>
              <a:rPr lang="en-US" altLang="zh-CN" dirty="0"/>
              <a:t>4</a:t>
            </a:r>
            <a:r>
              <a:rPr lang="zh-CN" altLang="en-US" dirty="0"/>
              <a:t>）保密性</a:t>
            </a:r>
            <a:endParaRPr lang="en-US" altLang="zh-CN" dirty="0"/>
          </a:p>
          <a:p>
            <a:r>
              <a:rPr lang="zh-CN" altLang="en-US" dirty="0"/>
              <a:t>（</a:t>
            </a:r>
            <a:r>
              <a:rPr lang="en-US" altLang="zh-CN" dirty="0"/>
              <a:t>5</a:t>
            </a:r>
            <a:r>
              <a:rPr lang="zh-CN" altLang="en-US" dirty="0"/>
              <a:t>）终局性</a:t>
            </a:r>
            <a:endParaRPr lang="en-US" altLang="zh-CN" dirty="0"/>
          </a:p>
          <a:p>
            <a:r>
              <a:rPr lang="zh-CN" altLang="en-US" dirty="0"/>
              <a:t>（</a:t>
            </a:r>
            <a:r>
              <a:rPr lang="en-US" altLang="zh-CN" dirty="0"/>
              <a:t>6</a:t>
            </a:r>
            <a:r>
              <a:rPr lang="zh-CN" altLang="en-US" dirty="0"/>
              <a:t>）执行力强</a:t>
            </a:r>
            <a:endParaRPr lang="en-US" altLang="zh-CN" dirty="0"/>
          </a:p>
          <a:p>
            <a:r>
              <a:rPr lang="zh-CN" altLang="en-US" dirty="0"/>
              <a:t>（</a:t>
            </a:r>
            <a:r>
              <a:rPr lang="en-US" altLang="zh-CN" dirty="0"/>
              <a:t>7</a:t>
            </a:r>
            <a:r>
              <a:rPr lang="zh-CN" altLang="en-US" dirty="0"/>
              <a:t>）费用相对较低</a:t>
            </a:r>
            <a:endParaRPr lang="en-US" altLang="zh-CN" dirty="0"/>
          </a:p>
          <a:p>
            <a:r>
              <a:rPr lang="zh-CN" altLang="en-US" dirty="0"/>
              <a:t>（</a:t>
            </a:r>
            <a:r>
              <a:rPr lang="en-US" altLang="zh-CN" dirty="0"/>
              <a:t>8</a:t>
            </a:r>
            <a:r>
              <a:rPr lang="zh-CN" altLang="en-US" dirty="0"/>
              <a:t>）独立性与公正性</a:t>
            </a:r>
          </a:p>
        </p:txBody>
      </p:sp>
      <p:sp>
        <p:nvSpPr>
          <p:cNvPr id="4" name="文本占位符 3">
            <a:extLst>
              <a:ext uri="{FF2B5EF4-FFF2-40B4-BE49-F238E27FC236}">
                <a16:creationId xmlns:a16="http://schemas.microsoft.com/office/drawing/2014/main" id="{7A6AF0A7-ADBB-4E09-08B4-6C7300DA8128}"/>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43558455"/>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30221-6449-7C00-5CB7-E18B3B1A4B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4493E02-D895-532C-38F8-564C63C57A60}"/>
              </a:ext>
            </a:extLst>
          </p:cNvPr>
          <p:cNvSpPr>
            <a:spLocks noGrp="1"/>
          </p:cNvSpPr>
          <p:nvPr>
            <p:ph type="body" sz="quarter" idx="11"/>
          </p:nvPr>
        </p:nvSpPr>
        <p:spPr>
          <a:xfrm>
            <a:off x="337294" y="2533736"/>
            <a:ext cx="11275585" cy="2458943"/>
          </a:xfrm>
        </p:spPr>
        <p:txBody>
          <a:bodyPr/>
          <a:lstStyle/>
          <a:p>
            <a:r>
              <a:rPr lang="en-US" altLang="zh-CN" dirty="0"/>
              <a:t>9.4.2</a:t>
            </a:r>
            <a:r>
              <a:rPr lang="zh-CN" altLang="en-US" dirty="0"/>
              <a:t>　仲裁协议的形式和作用</a:t>
            </a:r>
            <a:endParaRPr lang="en-US" altLang="zh-CN" dirty="0"/>
          </a:p>
          <a:p>
            <a:r>
              <a:rPr lang="en-US" altLang="zh-CN" dirty="0"/>
              <a:t>1. </a:t>
            </a:r>
            <a:r>
              <a:rPr lang="zh-CN" altLang="en-US" dirty="0"/>
              <a:t>仲裁协议的形式</a:t>
            </a:r>
            <a:endParaRPr lang="en-US" altLang="zh-CN" dirty="0"/>
          </a:p>
          <a:p>
            <a:r>
              <a:rPr lang="zh-CN" altLang="en-US" dirty="0"/>
              <a:t>根据表现形式与订立时间的差异，仲裁协议有以下三种形式。</a:t>
            </a:r>
            <a:endParaRPr lang="en-US" altLang="zh-CN" dirty="0"/>
          </a:p>
          <a:p>
            <a:r>
              <a:rPr lang="zh-CN" altLang="en-US" dirty="0"/>
              <a:t>（</a:t>
            </a:r>
            <a:r>
              <a:rPr lang="en-US" altLang="zh-CN" dirty="0"/>
              <a:t>1</a:t>
            </a:r>
            <a:r>
              <a:rPr lang="zh-CN" altLang="en-US" dirty="0"/>
              <a:t>）合同中的仲裁条款。</a:t>
            </a:r>
            <a:endParaRPr lang="en-US" altLang="zh-CN" dirty="0"/>
          </a:p>
          <a:p>
            <a:r>
              <a:rPr lang="zh-CN" altLang="en-US" dirty="0"/>
              <a:t>（</a:t>
            </a:r>
            <a:r>
              <a:rPr lang="en-US" altLang="zh-CN" dirty="0"/>
              <a:t>2</a:t>
            </a:r>
            <a:r>
              <a:rPr lang="zh-CN" altLang="en-US" dirty="0"/>
              <a:t>）提交仲裁的协议。</a:t>
            </a:r>
          </a:p>
        </p:txBody>
      </p:sp>
      <p:sp>
        <p:nvSpPr>
          <p:cNvPr id="4" name="文本占位符 3">
            <a:extLst>
              <a:ext uri="{FF2B5EF4-FFF2-40B4-BE49-F238E27FC236}">
                <a16:creationId xmlns:a16="http://schemas.microsoft.com/office/drawing/2014/main" id="{E98CD8B3-E5D5-DE41-50C5-E6964B863A11}"/>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215331361"/>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96746-AE6E-AF74-A6CA-41047A85010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40D59B-6AD3-9B2E-250A-33BCAF0C41EB}"/>
              </a:ext>
            </a:extLst>
          </p:cNvPr>
          <p:cNvSpPr>
            <a:spLocks noGrp="1"/>
          </p:cNvSpPr>
          <p:nvPr>
            <p:ph type="body" sz="quarter" idx="11"/>
          </p:nvPr>
        </p:nvSpPr>
        <p:spPr>
          <a:xfrm>
            <a:off x="337294" y="1806614"/>
            <a:ext cx="11275585" cy="3913187"/>
          </a:xfrm>
        </p:spPr>
        <p:txBody>
          <a:bodyPr/>
          <a:lstStyle/>
          <a:p>
            <a:r>
              <a:rPr lang="en-US" altLang="zh-CN" dirty="0"/>
              <a:t>9.4.2</a:t>
            </a:r>
            <a:r>
              <a:rPr lang="zh-CN" altLang="en-US" dirty="0"/>
              <a:t>　仲裁协议的形式和作用</a:t>
            </a:r>
            <a:endParaRPr lang="en-US" altLang="zh-CN" dirty="0"/>
          </a:p>
          <a:p>
            <a:r>
              <a:rPr lang="en-US" altLang="zh-CN" dirty="0"/>
              <a:t>2. </a:t>
            </a:r>
            <a:r>
              <a:rPr lang="zh-CN" altLang="en-US" dirty="0"/>
              <a:t>仲裁协议的作用</a:t>
            </a:r>
            <a:endParaRPr lang="en-US" altLang="zh-CN" dirty="0"/>
          </a:p>
          <a:p>
            <a:r>
              <a:rPr lang="zh-CN" altLang="en-US" dirty="0"/>
              <a:t>仲裁协议在国际商事争议解决中具有至关重要的法律效力，其主要作用体现在以下几个方面。</a:t>
            </a:r>
            <a:endParaRPr lang="en-US" altLang="zh-CN" dirty="0"/>
          </a:p>
          <a:p>
            <a:r>
              <a:rPr lang="zh-CN" altLang="en-US" dirty="0"/>
              <a:t>（</a:t>
            </a:r>
            <a:r>
              <a:rPr lang="en-US" altLang="zh-CN" dirty="0"/>
              <a:t>1</a:t>
            </a:r>
            <a:r>
              <a:rPr lang="zh-CN" altLang="en-US" dirty="0"/>
              <a:t>）约束当事人不得诉诸法院</a:t>
            </a:r>
            <a:endParaRPr lang="en-US" altLang="zh-CN" dirty="0"/>
          </a:p>
          <a:p>
            <a:r>
              <a:rPr lang="zh-CN" altLang="en-US" dirty="0"/>
              <a:t>（</a:t>
            </a:r>
            <a:r>
              <a:rPr lang="en-US" altLang="zh-CN" dirty="0"/>
              <a:t>2</a:t>
            </a:r>
            <a:r>
              <a:rPr lang="zh-CN" altLang="en-US" dirty="0"/>
              <a:t>）赋予仲裁机构管辖权</a:t>
            </a:r>
            <a:endParaRPr lang="en-US" altLang="zh-CN" dirty="0"/>
          </a:p>
          <a:p>
            <a:r>
              <a:rPr lang="zh-CN" altLang="en-US" dirty="0"/>
              <a:t>（</a:t>
            </a:r>
            <a:r>
              <a:rPr lang="en-US" altLang="zh-CN" dirty="0"/>
              <a:t>3</a:t>
            </a:r>
            <a:r>
              <a:rPr lang="zh-CN" altLang="en-US" dirty="0"/>
              <a:t>）排除法院的司法管辖权</a:t>
            </a:r>
            <a:endParaRPr lang="en-US" altLang="zh-CN" dirty="0"/>
          </a:p>
          <a:p>
            <a:r>
              <a:rPr lang="zh-CN" altLang="en-US" dirty="0"/>
              <a:t>（</a:t>
            </a:r>
            <a:r>
              <a:rPr lang="en-US" altLang="zh-CN" dirty="0"/>
              <a:t>4</a:t>
            </a:r>
            <a:r>
              <a:rPr lang="zh-CN" altLang="en-US" dirty="0"/>
              <a:t>）保障仲裁裁决的可执行性</a:t>
            </a:r>
          </a:p>
        </p:txBody>
      </p:sp>
      <p:sp>
        <p:nvSpPr>
          <p:cNvPr id="4" name="文本占位符 3">
            <a:extLst>
              <a:ext uri="{FF2B5EF4-FFF2-40B4-BE49-F238E27FC236}">
                <a16:creationId xmlns:a16="http://schemas.microsoft.com/office/drawing/2014/main" id="{22D6E386-9A90-870F-5FAF-0BDE26214B45}"/>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2266620040"/>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760F1-2D55-6E7A-1921-E70C9B0759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294007-16A6-CCAC-F916-A3A5B2C0329D}"/>
              </a:ext>
            </a:extLst>
          </p:cNvPr>
          <p:cNvSpPr>
            <a:spLocks noGrp="1"/>
          </p:cNvSpPr>
          <p:nvPr>
            <p:ph type="body" sz="quarter" idx="11"/>
          </p:nvPr>
        </p:nvSpPr>
        <p:spPr>
          <a:xfrm>
            <a:off x="337294" y="2048988"/>
            <a:ext cx="11275585" cy="3428439"/>
          </a:xfrm>
        </p:spPr>
        <p:txBody>
          <a:bodyPr/>
          <a:lstStyle/>
          <a:p>
            <a:r>
              <a:rPr lang="en-US" altLang="zh-CN" dirty="0"/>
              <a:t>9.4.3</a:t>
            </a:r>
            <a:r>
              <a:rPr lang="zh-CN" altLang="en-US" dirty="0"/>
              <a:t>　仲裁裁决的执行</a:t>
            </a:r>
            <a:endParaRPr lang="en-US" altLang="zh-CN" dirty="0"/>
          </a:p>
          <a:p>
            <a:r>
              <a:rPr lang="en-US" altLang="zh-CN" dirty="0"/>
              <a:t>1. </a:t>
            </a:r>
            <a:r>
              <a:rPr lang="zh-CN" altLang="en-US" dirty="0"/>
              <a:t>仲裁机构</a:t>
            </a:r>
            <a:endParaRPr lang="en-US" altLang="zh-CN" dirty="0"/>
          </a:p>
          <a:p>
            <a:r>
              <a:rPr lang="zh-CN" altLang="en-US" dirty="0"/>
              <a:t>在国际贸易中，当事人可根据仲裁协议选择在常设仲裁机构进行仲裁，也可通过共同选定仲裁员组建临时仲裁庭解决争议。双方应在合同中明确约定由哪个国家或地区的机构或仲裁形式处理纠纷。</a:t>
            </a:r>
            <a:endParaRPr lang="en-US" altLang="zh-CN" dirty="0"/>
          </a:p>
          <a:p>
            <a:r>
              <a:rPr lang="zh-CN" altLang="en-US" dirty="0"/>
              <a:t>（</a:t>
            </a:r>
            <a:r>
              <a:rPr lang="en-US" altLang="zh-CN" dirty="0"/>
              <a:t>1</a:t>
            </a:r>
            <a:r>
              <a:rPr lang="zh-CN" altLang="en-US" dirty="0"/>
              <a:t>）常设仲裁机构</a:t>
            </a:r>
            <a:endParaRPr lang="en-US" altLang="zh-CN" dirty="0"/>
          </a:p>
          <a:p>
            <a:r>
              <a:rPr lang="zh-CN" altLang="en-US" dirty="0"/>
              <a:t>（</a:t>
            </a:r>
            <a:r>
              <a:rPr lang="en-US" altLang="zh-CN" dirty="0"/>
              <a:t>2</a:t>
            </a:r>
            <a:r>
              <a:rPr lang="zh-CN" altLang="en-US" dirty="0"/>
              <a:t>）临时仲裁庭</a:t>
            </a:r>
          </a:p>
        </p:txBody>
      </p:sp>
      <p:sp>
        <p:nvSpPr>
          <p:cNvPr id="4" name="文本占位符 3">
            <a:extLst>
              <a:ext uri="{FF2B5EF4-FFF2-40B4-BE49-F238E27FC236}">
                <a16:creationId xmlns:a16="http://schemas.microsoft.com/office/drawing/2014/main" id="{B3536AF8-6B3E-E7EC-D7C5-D8562A2B813A}"/>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1087563702"/>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FBF75-455C-F4B8-CBF8-87FB4EFAD95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44F9881-96AC-BC18-B12A-E08781030AC6}"/>
              </a:ext>
            </a:extLst>
          </p:cNvPr>
          <p:cNvSpPr>
            <a:spLocks noGrp="1"/>
          </p:cNvSpPr>
          <p:nvPr>
            <p:ph type="body" sz="quarter" idx="11"/>
          </p:nvPr>
        </p:nvSpPr>
        <p:spPr>
          <a:xfrm>
            <a:off x="337294" y="2291362"/>
            <a:ext cx="11275585" cy="2943691"/>
          </a:xfrm>
        </p:spPr>
        <p:txBody>
          <a:bodyPr/>
          <a:lstStyle/>
          <a:p>
            <a:r>
              <a:rPr lang="en-US" altLang="zh-CN" dirty="0"/>
              <a:t>9.4.3</a:t>
            </a:r>
            <a:r>
              <a:rPr lang="zh-CN" altLang="en-US" dirty="0"/>
              <a:t>　仲裁裁决的执行</a:t>
            </a:r>
            <a:endParaRPr lang="en-US" altLang="zh-CN" dirty="0"/>
          </a:p>
          <a:p>
            <a:r>
              <a:rPr lang="en-US" altLang="zh-CN" dirty="0"/>
              <a:t>2. </a:t>
            </a:r>
            <a:r>
              <a:rPr lang="zh-CN" altLang="en-US" dirty="0"/>
              <a:t>仲裁裁决执行的程序</a:t>
            </a:r>
            <a:endParaRPr lang="en-US" altLang="zh-CN" dirty="0"/>
          </a:p>
          <a:p>
            <a:r>
              <a:rPr lang="zh-CN" altLang="en-US" dirty="0"/>
              <a:t>（</a:t>
            </a:r>
            <a:r>
              <a:rPr lang="en-US" altLang="zh-CN" dirty="0"/>
              <a:t>1</a:t>
            </a:r>
            <a:r>
              <a:rPr lang="zh-CN" altLang="en-US" dirty="0"/>
              <a:t>）提出仲裁申请</a:t>
            </a:r>
            <a:endParaRPr lang="en-US" altLang="zh-CN" dirty="0"/>
          </a:p>
          <a:p>
            <a:r>
              <a:rPr lang="zh-CN" altLang="en-US" dirty="0"/>
              <a:t>（</a:t>
            </a:r>
            <a:r>
              <a:rPr lang="en-US" altLang="zh-CN" dirty="0"/>
              <a:t>2</a:t>
            </a:r>
            <a:r>
              <a:rPr lang="zh-CN" altLang="en-US" dirty="0"/>
              <a:t>）组建仲裁庭</a:t>
            </a:r>
            <a:endParaRPr lang="en-US" altLang="zh-CN" dirty="0"/>
          </a:p>
          <a:p>
            <a:r>
              <a:rPr lang="zh-CN" altLang="en-US" dirty="0"/>
              <a:t>（</a:t>
            </a:r>
            <a:r>
              <a:rPr lang="en-US" altLang="zh-CN" dirty="0"/>
              <a:t>3</a:t>
            </a:r>
            <a:r>
              <a:rPr lang="zh-CN" altLang="en-US" dirty="0"/>
              <a:t>）仲裁案件的审理</a:t>
            </a:r>
            <a:endParaRPr lang="en-US" altLang="zh-CN" dirty="0"/>
          </a:p>
          <a:p>
            <a:r>
              <a:rPr lang="zh-CN" altLang="en-US" dirty="0"/>
              <a:t>（</a:t>
            </a:r>
            <a:r>
              <a:rPr lang="en-US" altLang="zh-CN" dirty="0"/>
              <a:t>4</a:t>
            </a:r>
            <a:r>
              <a:rPr lang="zh-CN" altLang="en-US" dirty="0"/>
              <a:t>）仲裁裁决的做出</a:t>
            </a:r>
          </a:p>
        </p:txBody>
      </p:sp>
      <p:sp>
        <p:nvSpPr>
          <p:cNvPr id="4" name="文本占位符 3">
            <a:extLst>
              <a:ext uri="{FF2B5EF4-FFF2-40B4-BE49-F238E27FC236}">
                <a16:creationId xmlns:a16="http://schemas.microsoft.com/office/drawing/2014/main" id="{20DC574D-39E1-4241-9CD2-0FB040AF492B}"/>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2895291584"/>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6B769-F860-E42E-246E-26347E7DD0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4CD65C-8933-6597-F4AC-1AFE34A9280B}"/>
              </a:ext>
            </a:extLst>
          </p:cNvPr>
          <p:cNvSpPr>
            <a:spLocks noGrp="1"/>
          </p:cNvSpPr>
          <p:nvPr>
            <p:ph type="body" sz="quarter" idx="11"/>
          </p:nvPr>
        </p:nvSpPr>
        <p:spPr>
          <a:xfrm>
            <a:off x="337294" y="1079492"/>
            <a:ext cx="11275585" cy="5367431"/>
          </a:xfrm>
        </p:spPr>
        <p:txBody>
          <a:bodyPr/>
          <a:lstStyle/>
          <a:p>
            <a:r>
              <a:rPr lang="en-US" altLang="zh-CN" dirty="0"/>
              <a:t>9.4.3</a:t>
            </a:r>
            <a:r>
              <a:rPr lang="zh-CN" altLang="en-US" dirty="0"/>
              <a:t>　仲裁裁决的执行</a:t>
            </a:r>
            <a:endParaRPr lang="en-US" altLang="zh-CN" dirty="0"/>
          </a:p>
          <a:p>
            <a:r>
              <a:rPr lang="en-US" altLang="zh-CN" dirty="0"/>
              <a:t>3. </a:t>
            </a:r>
            <a:r>
              <a:rPr lang="zh-CN" altLang="en-US" dirty="0"/>
              <a:t>仲裁裁决不予执行的情形</a:t>
            </a:r>
            <a:endParaRPr lang="en-US" altLang="zh-CN" dirty="0"/>
          </a:p>
          <a:p>
            <a:r>
              <a:rPr lang="zh-CN" altLang="en-US" dirty="0"/>
              <a:t>根据</a:t>
            </a:r>
            <a:r>
              <a:rPr lang="en-US" altLang="zh-CN" dirty="0"/>
              <a:t>《</a:t>
            </a:r>
            <a:r>
              <a:rPr lang="zh-CN" altLang="en-US" dirty="0"/>
              <a:t>中华人民共和国仲裁法</a:t>
            </a:r>
            <a:r>
              <a:rPr lang="en-US" altLang="zh-CN" dirty="0"/>
              <a:t>》</a:t>
            </a:r>
            <a:r>
              <a:rPr lang="zh-CN" altLang="en-US" dirty="0"/>
              <a:t>和</a:t>
            </a:r>
            <a:r>
              <a:rPr lang="en-US" altLang="zh-CN" dirty="0"/>
              <a:t>《</a:t>
            </a:r>
            <a:r>
              <a:rPr lang="zh-CN" altLang="en-US" dirty="0"/>
              <a:t>中华人民共和国民事诉讼法</a:t>
            </a:r>
            <a:r>
              <a:rPr lang="en-US" altLang="zh-CN" dirty="0"/>
              <a:t>》</a:t>
            </a:r>
            <a:r>
              <a:rPr lang="zh-CN" altLang="en-US" dirty="0"/>
              <a:t>的规定，被申请人若能提供充分证据证明仲裁裁决存在以下情形之一，经法院组成合议庭审查核实后，可裁定不予执行。</a:t>
            </a:r>
          </a:p>
          <a:p>
            <a:r>
              <a:rPr lang="zh-CN" altLang="en-US" dirty="0"/>
              <a:t>（</a:t>
            </a:r>
            <a:r>
              <a:rPr lang="en-US" altLang="zh-CN" dirty="0"/>
              <a:t>1</a:t>
            </a:r>
            <a:r>
              <a:rPr lang="zh-CN" altLang="en-US" dirty="0"/>
              <a:t>）若合同中未约定仲裁条款，且争议发生后双方未能达成书面仲裁协议，则仲裁程序缺乏启动的基础，相关争议无法通过约定的仲裁方式解决。</a:t>
            </a:r>
          </a:p>
          <a:p>
            <a:r>
              <a:rPr lang="zh-CN" altLang="en-US" dirty="0"/>
              <a:t>（</a:t>
            </a:r>
            <a:r>
              <a:rPr lang="en-US" altLang="zh-CN" dirty="0"/>
              <a:t>2</a:t>
            </a:r>
            <a:r>
              <a:rPr lang="zh-CN" altLang="en-US" dirty="0"/>
              <a:t>）若仲裁裁决事项超出仲裁协议约定的范围，或仲裁机构对争议事项无管辖权，则该裁决可能因缺乏仲裁权限基础而不具备法律效力。</a:t>
            </a:r>
          </a:p>
          <a:p>
            <a:r>
              <a:rPr lang="zh-CN" altLang="en-US" dirty="0"/>
              <a:t>（</a:t>
            </a:r>
            <a:r>
              <a:rPr lang="en-US" altLang="zh-CN" dirty="0"/>
              <a:t>3</a:t>
            </a:r>
            <a:r>
              <a:rPr lang="zh-CN" altLang="en-US" dirty="0"/>
              <a:t>）若仲裁庭的组成方式或仲裁程序违反法定规则，如未按规定回避、剥夺当事人陈述权利等，将构成程序瑕疵，可能导致裁决效力受到质疑。</a:t>
            </a:r>
          </a:p>
        </p:txBody>
      </p:sp>
      <p:sp>
        <p:nvSpPr>
          <p:cNvPr id="4" name="文本占位符 3">
            <a:extLst>
              <a:ext uri="{FF2B5EF4-FFF2-40B4-BE49-F238E27FC236}">
                <a16:creationId xmlns:a16="http://schemas.microsoft.com/office/drawing/2014/main" id="{43E0EA5A-B2E6-5E65-3D8F-A7A54B437914}"/>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948517328"/>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78D6E-4191-2424-C81A-C6A38EC7FE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33C919-C29A-B255-7523-C0374AE09F24}"/>
              </a:ext>
            </a:extLst>
          </p:cNvPr>
          <p:cNvSpPr>
            <a:spLocks noGrp="1"/>
          </p:cNvSpPr>
          <p:nvPr>
            <p:ph type="body" sz="quarter" idx="11"/>
          </p:nvPr>
        </p:nvSpPr>
        <p:spPr>
          <a:xfrm>
            <a:off x="337294" y="1321866"/>
            <a:ext cx="11275585" cy="4882683"/>
          </a:xfrm>
        </p:spPr>
        <p:txBody>
          <a:bodyPr/>
          <a:lstStyle/>
          <a:p>
            <a:r>
              <a:rPr lang="en-US" altLang="zh-CN" dirty="0"/>
              <a:t>9.4.3</a:t>
            </a:r>
            <a:r>
              <a:rPr lang="zh-CN" altLang="en-US" dirty="0"/>
              <a:t>　仲裁裁决的执行</a:t>
            </a:r>
            <a:endParaRPr lang="en-US" altLang="zh-CN" dirty="0"/>
          </a:p>
          <a:p>
            <a:r>
              <a:rPr lang="en-US" altLang="zh-CN" dirty="0"/>
              <a:t>3. </a:t>
            </a:r>
            <a:r>
              <a:rPr lang="zh-CN" altLang="en-US" dirty="0"/>
              <a:t>仲裁裁决不予执行的情形</a:t>
            </a:r>
            <a:endParaRPr lang="en-US" altLang="zh-CN" dirty="0"/>
          </a:p>
          <a:p>
            <a:r>
              <a:rPr lang="zh-CN" altLang="en-US" dirty="0"/>
              <a:t>（</a:t>
            </a:r>
            <a:r>
              <a:rPr lang="en-US" altLang="zh-CN" dirty="0"/>
              <a:t>4</a:t>
            </a:r>
            <a:r>
              <a:rPr lang="zh-CN" altLang="en-US" dirty="0"/>
              <a:t>）若仲裁裁决所依据的主要证据存在缺失或无法印证关键事实等情形，导致事实认定缺乏充分支撑，则可能因事实基础不稳固而影响裁决的合法性。</a:t>
            </a:r>
          </a:p>
          <a:p>
            <a:r>
              <a:rPr lang="zh-CN" altLang="en-US" dirty="0"/>
              <a:t>（</a:t>
            </a:r>
            <a:r>
              <a:rPr lang="en-US" altLang="zh-CN" dirty="0"/>
              <a:t>5</a:t>
            </a:r>
            <a:r>
              <a:rPr lang="zh-CN" altLang="en-US" dirty="0"/>
              <a:t>）在仲裁裁决过程中，若对案件适用的实体法律或程序法律出现根本性误判，包括援引失效法条、错误选择准据法、混淆法律适用规则等情形，将被认定为适用法律确有错误，严重影响裁决的公正性与合法性。</a:t>
            </a:r>
            <a:endParaRPr lang="en-US" altLang="zh-CN" dirty="0"/>
          </a:p>
          <a:p>
            <a:r>
              <a:rPr lang="zh-CN" altLang="en-US" dirty="0"/>
              <a:t>（</a:t>
            </a:r>
            <a:r>
              <a:rPr lang="en-US" altLang="zh-CN" dirty="0"/>
              <a:t>6</a:t>
            </a:r>
            <a:r>
              <a:rPr lang="zh-CN" altLang="en-US" dirty="0"/>
              <a:t>）若仲裁员在仲裁进程中出现索贿受贿、徇私舞弊、枉法裁决等严重违背职业操守的行为，不仅损害当事人的合法权益，更动摇仲裁裁决的公信力根基，法院在司法审查中会严格依法把关，保障仲裁裁决的公正性与合法性。</a:t>
            </a:r>
          </a:p>
        </p:txBody>
      </p:sp>
      <p:sp>
        <p:nvSpPr>
          <p:cNvPr id="4" name="文本占位符 3">
            <a:extLst>
              <a:ext uri="{FF2B5EF4-FFF2-40B4-BE49-F238E27FC236}">
                <a16:creationId xmlns:a16="http://schemas.microsoft.com/office/drawing/2014/main" id="{741F2813-61AC-A56D-FB08-777543C4DD7A}"/>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3394519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173C0-334A-E60E-61F6-5820AEDC0B8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6A2C9B7-3706-1C43-AADE-D028B602C73A}"/>
              </a:ext>
            </a:extLst>
          </p:cNvPr>
          <p:cNvSpPr>
            <a:spLocks noGrp="1"/>
          </p:cNvSpPr>
          <p:nvPr>
            <p:ph type="body" sz="quarter" idx="11"/>
          </p:nvPr>
        </p:nvSpPr>
        <p:spPr>
          <a:xfrm>
            <a:off x="337294" y="2223470"/>
            <a:ext cx="11275585" cy="3079497"/>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3</a:t>
            </a:r>
            <a:r>
              <a:rPr lang="zh-CN" altLang="en-US" dirty="0"/>
              <a:t>）使用 </a:t>
            </a:r>
            <a:r>
              <a:rPr lang="en-US" altLang="zh-CN" dirty="0"/>
              <a:t>FOB </a:t>
            </a:r>
            <a:r>
              <a:rPr lang="zh-CN" altLang="en-US" dirty="0"/>
              <a:t>术语应注意的问题</a:t>
            </a:r>
            <a:endParaRPr lang="en-US" altLang="zh-CN" dirty="0"/>
          </a:p>
          <a:p>
            <a:r>
              <a:rPr lang="zh-CN" altLang="en-US" dirty="0"/>
              <a:t>（</a:t>
            </a:r>
            <a:r>
              <a:rPr lang="en-US" altLang="zh-CN" dirty="0"/>
              <a:t>1</a:t>
            </a:r>
            <a:r>
              <a:rPr lang="zh-CN" altLang="en-US" dirty="0"/>
              <a:t>）以“装运港船上”为交货点。</a:t>
            </a:r>
            <a:endParaRPr lang="en-US" altLang="zh-CN" dirty="0"/>
          </a:p>
          <a:p>
            <a:r>
              <a:rPr lang="zh-CN" altLang="en-US" dirty="0"/>
              <a:t>（</a:t>
            </a:r>
            <a:r>
              <a:rPr lang="en-US" altLang="zh-CN" dirty="0"/>
              <a:t>2</a:t>
            </a:r>
            <a:r>
              <a:rPr lang="zh-CN" altLang="en-US" dirty="0"/>
              <a:t>）船货衔接。</a:t>
            </a:r>
            <a:endParaRPr lang="en-US" altLang="zh-CN" dirty="0"/>
          </a:p>
          <a:p>
            <a:r>
              <a:rPr lang="zh-CN" altLang="en-US" dirty="0"/>
              <a:t>（</a:t>
            </a:r>
            <a:r>
              <a:rPr lang="en-US" altLang="zh-CN" dirty="0"/>
              <a:t>3</a:t>
            </a:r>
            <a:r>
              <a:rPr lang="zh-CN" altLang="en-US" dirty="0"/>
              <a:t>）装运港装货费用的负担。</a:t>
            </a:r>
            <a:endParaRPr lang="en-US" altLang="zh-CN" dirty="0"/>
          </a:p>
        </p:txBody>
      </p:sp>
      <p:sp>
        <p:nvSpPr>
          <p:cNvPr id="6" name="文本占位符 5">
            <a:extLst>
              <a:ext uri="{FF2B5EF4-FFF2-40B4-BE49-F238E27FC236}">
                <a16:creationId xmlns:a16="http://schemas.microsoft.com/office/drawing/2014/main" id="{7675AB37-541A-050C-6F39-36930017D884}"/>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978585368"/>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9583E-6601-207C-11D3-35AD9052EE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69E751C-6A18-2E5E-7941-6F30FDD3D985}"/>
              </a:ext>
            </a:extLst>
          </p:cNvPr>
          <p:cNvSpPr>
            <a:spLocks noGrp="1"/>
          </p:cNvSpPr>
          <p:nvPr>
            <p:ph type="body" sz="quarter" idx="11"/>
          </p:nvPr>
        </p:nvSpPr>
        <p:spPr>
          <a:xfrm>
            <a:off x="337294" y="2048988"/>
            <a:ext cx="11275585" cy="3428439"/>
          </a:xfrm>
        </p:spPr>
        <p:txBody>
          <a:bodyPr/>
          <a:lstStyle/>
          <a:p>
            <a:r>
              <a:rPr lang="en-US" altLang="zh-CN" dirty="0"/>
              <a:t>9.4.3</a:t>
            </a:r>
            <a:r>
              <a:rPr lang="zh-CN" altLang="en-US" dirty="0"/>
              <a:t>　仲裁裁决的执行</a:t>
            </a:r>
            <a:endParaRPr lang="en-US" altLang="zh-CN" dirty="0"/>
          </a:p>
          <a:p>
            <a:r>
              <a:rPr lang="en-US" altLang="zh-CN" dirty="0"/>
              <a:t>4. </a:t>
            </a:r>
            <a:r>
              <a:rPr lang="zh-CN" altLang="en-US" dirty="0"/>
              <a:t>仲裁裁决执行的救济与复议</a:t>
            </a:r>
            <a:endParaRPr lang="en-US" altLang="zh-CN" dirty="0"/>
          </a:p>
          <a:p>
            <a:r>
              <a:rPr lang="zh-CN" altLang="en-US" dirty="0"/>
              <a:t>申请执行人如对法院驳回执行申请的裁定不服，可在裁定送达之日起十日内向上一级人民法院申请复议。这一救济途径为申请执行人提供了进一步申诉的机会，确保了其合法权益得到充分保护。在仲裁裁决执行过程中，法院还会对案外人提出的不予执行异议进行认真审查，综合考虑当事人关系、案件事实、仲裁过程等多方面因素，判断是否存在虚假仲裁，以及是否损害国家利益、社会公共利益或他人合法权益，以维护司法的公正性和权威性。</a:t>
            </a:r>
          </a:p>
        </p:txBody>
      </p:sp>
      <p:sp>
        <p:nvSpPr>
          <p:cNvPr id="4" name="文本占位符 3">
            <a:extLst>
              <a:ext uri="{FF2B5EF4-FFF2-40B4-BE49-F238E27FC236}">
                <a16:creationId xmlns:a16="http://schemas.microsoft.com/office/drawing/2014/main" id="{73891952-E523-F9E6-15D9-881C84E6B48F}"/>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1905030317"/>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EBC6C-27D9-05C4-2296-EEC49088F8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E506CD-B97F-04DA-95EE-79F8FFE7A3E4}"/>
              </a:ext>
            </a:extLst>
          </p:cNvPr>
          <p:cNvSpPr>
            <a:spLocks noGrp="1"/>
          </p:cNvSpPr>
          <p:nvPr>
            <p:ph type="body" sz="quarter" idx="11"/>
          </p:nvPr>
        </p:nvSpPr>
        <p:spPr>
          <a:xfrm>
            <a:off x="337294" y="2048988"/>
            <a:ext cx="11275585" cy="3428439"/>
          </a:xfrm>
        </p:spPr>
        <p:txBody>
          <a:bodyPr/>
          <a:lstStyle/>
          <a:p>
            <a:r>
              <a:rPr lang="en-US" altLang="zh-CN" dirty="0"/>
              <a:t>9.4.3</a:t>
            </a:r>
            <a:r>
              <a:rPr lang="zh-CN" altLang="en-US" dirty="0"/>
              <a:t>　仲裁裁决的执行</a:t>
            </a:r>
            <a:endParaRPr lang="en-US" altLang="zh-CN" dirty="0"/>
          </a:p>
          <a:p>
            <a:r>
              <a:rPr lang="en-US" altLang="zh-CN" dirty="0"/>
              <a:t>5. </a:t>
            </a:r>
            <a:r>
              <a:rPr lang="zh-CN" altLang="en-US" dirty="0"/>
              <a:t>涉外仲裁裁决执行的特殊规定</a:t>
            </a:r>
            <a:endParaRPr lang="en-US" altLang="zh-CN" dirty="0"/>
          </a:p>
          <a:p>
            <a:r>
              <a:rPr lang="zh-CN" altLang="en-US" dirty="0"/>
              <a:t>对于涉外仲裁裁决，执行同样由被执行人住所地或被执行财产所在地的中级人民法院负责。这一特殊规定确保了涉外仲裁裁决的执行能够得到有效保障，无论被执行人或其财产位于何处，法院都有权采取必要措施强制执行。这不仅维护了国际商事交易的稳定性和可预测性，也体现了中国司法体系对国际仲裁裁决的尊重和支持。通过这一机制，中国为国际商事主体提供了一个可靠、高效的争议解决环境，促进了国际贸易的健康 发展。</a:t>
            </a:r>
          </a:p>
        </p:txBody>
      </p:sp>
      <p:sp>
        <p:nvSpPr>
          <p:cNvPr id="4" name="文本占位符 3">
            <a:extLst>
              <a:ext uri="{FF2B5EF4-FFF2-40B4-BE49-F238E27FC236}">
                <a16:creationId xmlns:a16="http://schemas.microsoft.com/office/drawing/2014/main" id="{60EEB370-45C8-3EB4-CA90-84AA9566111C}"/>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3007662451"/>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4AF1-7F5F-8B7B-0F93-47847BB2AF6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624884-4B5B-528E-556C-47365AE83E1E}"/>
              </a:ext>
            </a:extLst>
          </p:cNvPr>
          <p:cNvSpPr>
            <a:spLocks noGrp="1"/>
          </p:cNvSpPr>
          <p:nvPr>
            <p:ph type="body" sz="quarter" idx="11"/>
          </p:nvPr>
        </p:nvSpPr>
        <p:spPr>
          <a:xfrm>
            <a:off x="337294" y="2048988"/>
            <a:ext cx="11275585" cy="3428439"/>
          </a:xfrm>
        </p:spPr>
        <p:txBody>
          <a:bodyPr/>
          <a:lstStyle/>
          <a:p>
            <a:r>
              <a:rPr lang="en-US" altLang="zh-CN" dirty="0"/>
              <a:t>9.4.4</a:t>
            </a:r>
            <a:r>
              <a:rPr lang="zh-CN" altLang="en-US" dirty="0"/>
              <a:t>　仲裁实务</a:t>
            </a:r>
            <a:endParaRPr lang="en-US" altLang="zh-CN" dirty="0"/>
          </a:p>
          <a:p>
            <a:r>
              <a:rPr lang="en-US" altLang="zh-CN" dirty="0"/>
              <a:t>1. </a:t>
            </a:r>
            <a:r>
              <a:rPr lang="zh-CN" altLang="en-US" dirty="0"/>
              <a:t>申请仲裁</a:t>
            </a:r>
            <a:endParaRPr lang="en-US" altLang="zh-CN" dirty="0"/>
          </a:p>
          <a:p>
            <a:r>
              <a:rPr lang="zh-CN" altLang="en-US" dirty="0"/>
              <a:t>申请仲裁时应提交下列文件。</a:t>
            </a:r>
            <a:endParaRPr lang="en-US" altLang="zh-CN" dirty="0"/>
          </a:p>
          <a:p>
            <a:r>
              <a:rPr lang="zh-CN" altLang="en-US" dirty="0"/>
              <a:t>（</a:t>
            </a:r>
            <a:r>
              <a:rPr lang="en-US" altLang="zh-CN" dirty="0"/>
              <a:t>1</a:t>
            </a:r>
            <a:r>
              <a:rPr lang="zh-CN" altLang="en-US" dirty="0"/>
              <a:t>）仲裁协议。</a:t>
            </a:r>
          </a:p>
          <a:p>
            <a:r>
              <a:rPr lang="zh-CN" altLang="en-US" dirty="0"/>
              <a:t>（</a:t>
            </a:r>
            <a:r>
              <a:rPr lang="en-US" altLang="zh-CN" dirty="0"/>
              <a:t>2</a:t>
            </a:r>
            <a:r>
              <a:rPr lang="zh-CN" altLang="en-US" dirty="0"/>
              <a:t>）仲裁申请书包含下列内容。</a:t>
            </a:r>
            <a:endParaRPr lang="en-US" altLang="zh-CN" dirty="0"/>
          </a:p>
          <a:p>
            <a:r>
              <a:rPr lang="zh-CN" altLang="en-US" dirty="0"/>
              <a:t>（</a:t>
            </a:r>
            <a:r>
              <a:rPr lang="en-US" altLang="zh-CN" dirty="0"/>
              <a:t>3</a:t>
            </a:r>
            <a:r>
              <a:rPr lang="zh-CN" altLang="en-US" dirty="0"/>
              <a:t>）证据和证据来源并附清单，以及证人姓名和住所。</a:t>
            </a:r>
          </a:p>
          <a:p>
            <a:r>
              <a:rPr lang="zh-CN" altLang="en-US" dirty="0"/>
              <a:t>（</a:t>
            </a:r>
            <a:r>
              <a:rPr lang="en-US" altLang="zh-CN" dirty="0"/>
              <a:t>4</a:t>
            </a:r>
            <a:r>
              <a:rPr lang="zh-CN" altLang="en-US" dirty="0"/>
              <a:t>）申请人的身份证明文件。</a:t>
            </a:r>
          </a:p>
        </p:txBody>
      </p:sp>
      <p:sp>
        <p:nvSpPr>
          <p:cNvPr id="4" name="文本占位符 3">
            <a:extLst>
              <a:ext uri="{FF2B5EF4-FFF2-40B4-BE49-F238E27FC236}">
                <a16:creationId xmlns:a16="http://schemas.microsoft.com/office/drawing/2014/main" id="{C054CC02-6334-3A99-25DF-08919C19C1BB}"/>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2550750980"/>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A7808-8B57-3E3A-A541-85D08A26C67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0942B9-537B-9A1B-9FF5-01EE280686C1}"/>
              </a:ext>
            </a:extLst>
          </p:cNvPr>
          <p:cNvSpPr>
            <a:spLocks noGrp="1"/>
          </p:cNvSpPr>
          <p:nvPr>
            <p:ph type="body" sz="quarter" idx="11"/>
          </p:nvPr>
        </p:nvSpPr>
        <p:spPr>
          <a:xfrm>
            <a:off x="337294" y="1321866"/>
            <a:ext cx="11275585" cy="4882683"/>
          </a:xfrm>
        </p:spPr>
        <p:txBody>
          <a:bodyPr/>
          <a:lstStyle/>
          <a:p>
            <a:r>
              <a:rPr lang="en-US" altLang="zh-CN" dirty="0"/>
              <a:t>9.4.4</a:t>
            </a:r>
            <a:r>
              <a:rPr lang="zh-CN" altLang="en-US" dirty="0"/>
              <a:t>　仲裁实务</a:t>
            </a:r>
            <a:endParaRPr lang="en-US" altLang="zh-CN" dirty="0"/>
          </a:p>
          <a:p>
            <a:r>
              <a:rPr lang="en-US" altLang="zh-CN" dirty="0"/>
              <a:t>2. </a:t>
            </a:r>
            <a:r>
              <a:rPr lang="zh-CN" altLang="en-US" dirty="0"/>
              <a:t>仲裁案件的受理</a:t>
            </a:r>
            <a:endParaRPr lang="en-US" altLang="zh-CN" dirty="0"/>
          </a:p>
          <a:p>
            <a:r>
              <a:rPr lang="zh-CN" altLang="en-US" dirty="0"/>
              <a:t>（</a:t>
            </a:r>
            <a:r>
              <a:rPr lang="en-US" altLang="zh-CN" dirty="0"/>
              <a:t>1</a:t>
            </a:r>
            <a:r>
              <a:rPr lang="zh-CN" altLang="en-US" dirty="0"/>
              <a:t>）审查案件相关资料，核实是否符合受理条件，确保案件处理符合法定程序与要求。</a:t>
            </a:r>
          </a:p>
          <a:p>
            <a:r>
              <a:rPr lang="zh-CN" altLang="en-US" dirty="0"/>
              <a:t>（</a:t>
            </a:r>
            <a:r>
              <a:rPr lang="en-US" altLang="zh-CN" dirty="0"/>
              <a:t>2</a:t>
            </a:r>
            <a:r>
              <a:rPr lang="zh-CN" altLang="en-US" dirty="0"/>
              <a:t>）申请人提交仲裁费。</a:t>
            </a:r>
            <a:endParaRPr lang="en-US" altLang="zh-CN" dirty="0"/>
          </a:p>
          <a:p>
            <a:r>
              <a:rPr lang="zh-CN" altLang="en-US" dirty="0"/>
              <a:t>（</a:t>
            </a:r>
            <a:r>
              <a:rPr lang="en-US" altLang="zh-CN" dirty="0"/>
              <a:t>3</a:t>
            </a:r>
            <a:r>
              <a:rPr lang="zh-CN" altLang="en-US" dirty="0"/>
              <a:t>）组成仲裁庭。</a:t>
            </a:r>
            <a:endParaRPr lang="en-US" altLang="zh-CN" dirty="0"/>
          </a:p>
          <a:p>
            <a:r>
              <a:rPr lang="zh-CN" altLang="en-US" dirty="0"/>
              <a:t>（</a:t>
            </a:r>
            <a:r>
              <a:rPr lang="en-US" altLang="zh-CN" dirty="0"/>
              <a:t>4</a:t>
            </a:r>
            <a:r>
              <a:rPr lang="zh-CN" altLang="en-US" dirty="0"/>
              <a:t>）答辩。</a:t>
            </a:r>
            <a:endParaRPr lang="en-US" altLang="zh-CN" dirty="0"/>
          </a:p>
          <a:p>
            <a:r>
              <a:rPr lang="zh-CN" altLang="en-US" dirty="0"/>
              <a:t>（</a:t>
            </a:r>
            <a:r>
              <a:rPr lang="en-US" altLang="zh-CN" dirty="0"/>
              <a:t>5</a:t>
            </a:r>
            <a:r>
              <a:rPr lang="zh-CN" altLang="en-US" dirty="0"/>
              <a:t>）反诉。</a:t>
            </a:r>
            <a:endParaRPr lang="en-US" altLang="zh-CN" dirty="0"/>
          </a:p>
          <a:p>
            <a:r>
              <a:rPr lang="zh-CN" altLang="en-US" dirty="0"/>
              <a:t>（</a:t>
            </a:r>
            <a:r>
              <a:rPr lang="en-US" altLang="zh-CN" dirty="0"/>
              <a:t>6</a:t>
            </a:r>
            <a:r>
              <a:rPr lang="zh-CN" altLang="en-US" dirty="0"/>
              <a:t>）审理案件。</a:t>
            </a:r>
            <a:endParaRPr lang="en-US" altLang="zh-CN" dirty="0"/>
          </a:p>
          <a:p>
            <a:r>
              <a:rPr lang="zh-CN" altLang="en-US" dirty="0"/>
              <a:t>（</a:t>
            </a:r>
            <a:r>
              <a:rPr lang="en-US" altLang="zh-CN" dirty="0"/>
              <a:t>7</a:t>
            </a:r>
            <a:r>
              <a:rPr lang="zh-CN" altLang="en-US" dirty="0"/>
              <a:t>）做出裁决。</a:t>
            </a:r>
            <a:endParaRPr lang="en-US" altLang="zh-CN" dirty="0"/>
          </a:p>
          <a:p>
            <a:r>
              <a:rPr lang="zh-CN" altLang="en-US" dirty="0"/>
              <a:t>（</a:t>
            </a:r>
            <a:r>
              <a:rPr lang="en-US" altLang="zh-CN" dirty="0"/>
              <a:t>8</a:t>
            </a:r>
            <a:r>
              <a:rPr lang="zh-CN" altLang="en-US" dirty="0"/>
              <a:t>）裁决的履行。</a:t>
            </a:r>
          </a:p>
        </p:txBody>
      </p:sp>
      <p:sp>
        <p:nvSpPr>
          <p:cNvPr id="4" name="文本占位符 3">
            <a:extLst>
              <a:ext uri="{FF2B5EF4-FFF2-40B4-BE49-F238E27FC236}">
                <a16:creationId xmlns:a16="http://schemas.microsoft.com/office/drawing/2014/main" id="{B97C7D1F-DF50-B1C4-FACD-1AFC6F242F5E}"/>
              </a:ext>
            </a:extLst>
          </p:cNvPr>
          <p:cNvSpPr>
            <a:spLocks noGrp="1"/>
          </p:cNvSpPr>
          <p:nvPr>
            <p:ph type="body" sz="quarter" idx="10"/>
          </p:nvPr>
        </p:nvSpPr>
        <p:spPr/>
        <p:txBody>
          <a:bodyPr/>
          <a:lstStyle/>
          <a:p>
            <a:r>
              <a:rPr lang="en-US" altLang="zh-CN" dirty="0"/>
              <a:t>9.4 </a:t>
            </a:r>
            <a:r>
              <a:rPr lang="zh-CN" altLang="en-US" dirty="0"/>
              <a:t>仲裁</a:t>
            </a:r>
          </a:p>
        </p:txBody>
      </p:sp>
    </p:spTree>
    <p:extLst>
      <p:ext uri="{BB962C8B-B14F-4D97-AF65-F5344CB8AC3E}">
        <p14:creationId xmlns:p14="http://schemas.microsoft.com/office/powerpoint/2010/main" val="284694630"/>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35E417D-03BC-4A1C-4722-27A899B5E3E5}"/>
              </a:ext>
            </a:extLst>
          </p:cNvPr>
          <p:cNvSpPr>
            <a:spLocks noGrp="1"/>
          </p:cNvSpPr>
          <p:nvPr>
            <p:ph type="body" sz="quarter" idx="11"/>
          </p:nvPr>
        </p:nvSpPr>
        <p:spPr/>
        <p:txBody>
          <a:bodyPr/>
          <a:lstStyle/>
          <a:p>
            <a:r>
              <a:rPr lang="zh-CN" altLang="en-US" dirty="0"/>
              <a:t>第 </a:t>
            </a:r>
            <a:r>
              <a:rPr lang="en-US" altLang="zh-CN" dirty="0"/>
              <a:t>10 </a:t>
            </a:r>
            <a:r>
              <a:rPr lang="zh-CN" altLang="en-US" dirty="0"/>
              <a:t>章</a:t>
            </a:r>
          </a:p>
        </p:txBody>
      </p:sp>
      <p:sp>
        <p:nvSpPr>
          <p:cNvPr id="5" name="文本占位符 4">
            <a:extLst>
              <a:ext uri="{FF2B5EF4-FFF2-40B4-BE49-F238E27FC236}">
                <a16:creationId xmlns:a16="http://schemas.microsoft.com/office/drawing/2014/main" id="{4FB96B84-90F6-2803-3713-56BDD11B1292}"/>
              </a:ext>
            </a:extLst>
          </p:cNvPr>
          <p:cNvSpPr>
            <a:spLocks noGrp="1"/>
          </p:cNvSpPr>
          <p:nvPr>
            <p:ph type="body" sz="quarter" idx="13"/>
          </p:nvPr>
        </p:nvSpPr>
        <p:spPr/>
        <p:txBody>
          <a:bodyPr/>
          <a:lstStyle/>
          <a:p>
            <a:r>
              <a:rPr lang="zh-CN" altLang="en-US" dirty="0"/>
              <a:t>进出口合同的履行</a:t>
            </a:r>
          </a:p>
        </p:txBody>
      </p:sp>
    </p:spTree>
    <p:extLst>
      <p:ext uri="{BB962C8B-B14F-4D97-AF65-F5344CB8AC3E}">
        <p14:creationId xmlns:p14="http://schemas.microsoft.com/office/powerpoint/2010/main" val="3636220285"/>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66D8D57-EDDB-18BB-8869-6054E296B047}"/>
              </a:ext>
            </a:extLst>
          </p:cNvPr>
          <p:cNvSpPr>
            <a:spLocks noGrp="1"/>
          </p:cNvSpPr>
          <p:nvPr>
            <p:ph type="body" sz="quarter" idx="11"/>
          </p:nvPr>
        </p:nvSpPr>
        <p:spPr>
          <a:xfrm>
            <a:off x="337294" y="1806614"/>
            <a:ext cx="11275585" cy="3913187"/>
          </a:xfrm>
        </p:spPr>
        <p:txBody>
          <a:bodyPr/>
          <a:lstStyle/>
          <a:p>
            <a:r>
              <a:rPr lang="en-US" altLang="zh-CN" dirty="0"/>
              <a:t>10.1.1</a:t>
            </a:r>
            <a:r>
              <a:rPr lang="zh-CN" altLang="en-US" dirty="0"/>
              <a:t>　出口合同履行概述</a:t>
            </a:r>
            <a:endParaRPr lang="en-US" altLang="zh-CN" dirty="0"/>
          </a:p>
          <a:p>
            <a:r>
              <a:rPr lang="en-US" altLang="zh-CN" dirty="0"/>
              <a:t>1. </a:t>
            </a:r>
            <a:r>
              <a:rPr lang="zh-CN" altLang="en-US" dirty="0"/>
              <a:t>出口合同履行的主要阶段</a:t>
            </a:r>
            <a:endParaRPr lang="en-US" altLang="zh-CN" dirty="0"/>
          </a:p>
          <a:p>
            <a:r>
              <a:rPr lang="zh-CN" altLang="en-US" dirty="0"/>
              <a:t>出口合同履行通常包括以下几个关键阶段。</a:t>
            </a:r>
            <a:endParaRPr lang="en-US" altLang="zh-CN" dirty="0"/>
          </a:p>
          <a:p>
            <a:r>
              <a:rPr lang="zh-CN" altLang="en-US" dirty="0"/>
              <a:t>（</a:t>
            </a:r>
            <a:r>
              <a:rPr lang="en-US" altLang="zh-CN" dirty="0"/>
              <a:t>1</a:t>
            </a:r>
            <a:r>
              <a:rPr lang="zh-CN" altLang="en-US" dirty="0"/>
              <a:t>）交易准备阶段</a:t>
            </a:r>
            <a:endParaRPr lang="en-US" altLang="zh-CN" dirty="0"/>
          </a:p>
          <a:p>
            <a:r>
              <a:rPr lang="zh-CN" altLang="en-US" dirty="0"/>
              <a:t>（</a:t>
            </a:r>
            <a:r>
              <a:rPr lang="en-US" altLang="zh-CN" dirty="0"/>
              <a:t>2</a:t>
            </a:r>
            <a:r>
              <a:rPr lang="zh-CN" altLang="en-US" dirty="0"/>
              <a:t>）备货与报验阶段</a:t>
            </a:r>
            <a:endParaRPr lang="en-US" altLang="zh-CN" dirty="0"/>
          </a:p>
          <a:p>
            <a:r>
              <a:rPr lang="zh-CN" altLang="en-US" dirty="0"/>
              <a:t>（</a:t>
            </a:r>
            <a:r>
              <a:rPr lang="en-US" altLang="zh-CN" dirty="0"/>
              <a:t>3</a:t>
            </a:r>
            <a:r>
              <a:rPr lang="zh-CN" altLang="en-US" dirty="0"/>
              <a:t>）通关与运输阶段</a:t>
            </a:r>
            <a:endParaRPr lang="en-US" altLang="zh-CN" dirty="0"/>
          </a:p>
          <a:p>
            <a:r>
              <a:rPr lang="zh-CN" altLang="en-US" dirty="0"/>
              <a:t>（</a:t>
            </a:r>
            <a:r>
              <a:rPr lang="en-US" altLang="zh-CN" dirty="0"/>
              <a:t>4</a:t>
            </a:r>
            <a:r>
              <a:rPr lang="zh-CN" altLang="en-US" dirty="0"/>
              <a:t>）交单与结汇阶段</a:t>
            </a:r>
            <a:endParaRPr lang="en-US" altLang="zh-CN" dirty="0"/>
          </a:p>
          <a:p>
            <a:r>
              <a:rPr lang="zh-CN" altLang="en-US" dirty="0"/>
              <a:t>（</a:t>
            </a:r>
            <a:r>
              <a:rPr lang="en-US" altLang="zh-CN" dirty="0"/>
              <a:t>5</a:t>
            </a:r>
            <a:r>
              <a:rPr lang="zh-CN" altLang="en-US" dirty="0"/>
              <a:t>）合同履行后事项</a:t>
            </a:r>
          </a:p>
        </p:txBody>
      </p:sp>
      <p:sp>
        <p:nvSpPr>
          <p:cNvPr id="4" name="文本占位符 3">
            <a:extLst>
              <a:ext uri="{FF2B5EF4-FFF2-40B4-BE49-F238E27FC236}">
                <a16:creationId xmlns:a16="http://schemas.microsoft.com/office/drawing/2014/main" id="{E1EC740D-48B4-A39D-43DC-0B0C62BEBB6A}"/>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933481093"/>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E14C7-CD23-FDBF-C957-54C09C0C88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B0A8979-4E96-E057-DF23-018180398A7C}"/>
              </a:ext>
            </a:extLst>
          </p:cNvPr>
          <p:cNvSpPr>
            <a:spLocks noGrp="1"/>
          </p:cNvSpPr>
          <p:nvPr>
            <p:ph type="body" sz="quarter" idx="11"/>
          </p:nvPr>
        </p:nvSpPr>
        <p:spPr>
          <a:xfrm>
            <a:off x="337294" y="2048988"/>
            <a:ext cx="11275585" cy="3428439"/>
          </a:xfrm>
        </p:spPr>
        <p:txBody>
          <a:bodyPr/>
          <a:lstStyle/>
          <a:p>
            <a:r>
              <a:rPr lang="en-US" altLang="zh-CN" dirty="0"/>
              <a:t>10.1.1</a:t>
            </a:r>
            <a:r>
              <a:rPr lang="zh-CN" altLang="en-US" dirty="0"/>
              <a:t>　出口合同履行概述</a:t>
            </a:r>
            <a:endParaRPr lang="en-US" altLang="zh-CN" dirty="0"/>
          </a:p>
          <a:p>
            <a:r>
              <a:rPr lang="en-US" altLang="zh-CN" dirty="0"/>
              <a:t>2. </a:t>
            </a:r>
            <a:r>
              <a:rPr lang="zh-CN" altLang="en-US" dirty="0"/>
              <a:t>履行出口合同的注意事项</a:t>
            </a:r>
            <a:endParaRPr lang="en-US" altLang="zh-CN" dirty="0"/>
          </a:p>
          <a:p>
            <a:r>
              <a:rPr lang="zh-CN" altLang="en-US" dirty="0"/>
              <a:t>在履行出口合同时，出口方需要注意以下几点。</a:t>
            </a:r>
            <a:endParaRPr lang="en-US" altLang="zh-CN" dirty="0"/>
          </a:p>
          <a:p>
            <a:r>
              <a:rPr lang="zh-CN" altLang="en-US" dirty="0"/>
              <a:t>（</a:t>
            </a:r>
            <a:r>
              <a:rPr lang="en-US" altLang="zh-CN" dirty="0"/>
              <a:t>1</a:t>
            </a:r>
            <a:r>
              <a:rPr lang="zh-CN" altLang="en-US" dirty="0"/>
              <a:t>）合同合规性</a:t>
            </a:r>
            <a:endParaRPr lang="en-US" altLang="zh-CN" dirty="0"/>
          </a:p>
          <a:p>
            <a:r>
              <a:rPr lang="zh-CN" altLang="en-US" dirty="0"/>
              <a:t>（</a:t>
            </a:r>
            <a:r>
              <a:rPr lang="en-US" altLang="zh-CN" dirty="0"/>
              <a:t>2</a:t>
            </a:r>
            <a:r>
              <a:rPr lang="zh-CN" altLang="en-US" dirty="0"/>
              <a:t>）风险管理</a:t>
            </a:r>
            <a:endParaRPr lang="en-US" altLang="zh-CN" dirty="0"/>
          </a:p>
          <a:p>
            <a:r>
              <a:rPr lang="zh-CN" altLang="en-US" dirty="0"/>
              <a:t>（</a:t>
            </a:r>
            <a:r>
              <a:rPr lang="en-US" altLang="zh-CN" dirty="0"/>
              <a:t>3</a:t>
            </a:r>
            <a:r>
              <a:rPr lang="zh-CN" altLang="en-US" dirty="0"/>
              <a:t>）沟通协调</a:t>
            </a:r>
            <a:endParaRPr lang="en-US" altLang="zh-CN" dirty="0"/>
          </a:p>
          <a:p>
            <a:r>
              <a:rPr lang="zh-CN" altLang="en-US" dirty="0"/>
              <a:t>（</a:t>
            </a:r>
            <a:r>
              <a:rPr lang="en-US" altLang="zh-CN" dirty="0"/>
              <a:t>4</a:t>
            </a:r>
            <a:r>
              <a:rPr lang="zh-CN" altLang="en-US" dirty="0"/>
              <a:t>）文件管理</a:t>
            </a:r>
          </a:p>
        </p:txBody>
      </p:sp>
      <p:sp>
        <p:nvSpPr>
          <p:cNvPr id="4" name="文本占位符 3">
            <a:extLst>
              <a:ext uri="{FF2B5EF4-FFF2-40B4-BE49-F238E27FC236}">
                <a16:creationId xmlns:a16="http://schemas.microsoft.com/office/drawing/2014/main" id="{623D4D1D-AEA8-8A2C-9577-B74ECCA833CB}"/>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3793647778"/>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A894B-F4FE-7960-80C2-68AA2BC614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4B4A89-AF7C-8060-5C7C-393426599913}"/>
              </a:ext>
            </a:extLst>
          </p:cNvPr>
          <p:cNvSpPr>
            <a:spLocks noGrp="1"/>
          </p:cNvSpPr>
          <p:nvPr>
            <p:ph type="body" sz="quarter" idx="11"/>
          </p:nvPr>
        </p:nvSpPr>
        <p:spPr>
          <a:xfrm>
            <a:off x="337294" y="1806614"/>
            <a:ext cx="11275585" cy="3913187"/>
          </a:xfrm>
        </p:spPr>
        <p:txBody>
          <a:bodyPr/>
          <a:lstStyle/>
          <a:p>
            <a:r>
              <a:rPr lang="en-US" altLang="zh-CN" dirty="0"/>
              <a:t>10.1.2</a:t>
            </a:r>
            <a:r>
              <a:rPr lang="zh-CN" altLang="en-US" dirty="0"/>
              <a:t>　备货和申领出口许可证</a:t>
            </a:r>
            <a:endParaRPr lang="en-US" altLang="zh-CN" dirty="0"/>
          </a:p>
          <a:p>
            <a:r>
              <a:rPr lang="en-US" altLang="zh-CN" dirty="0"/>
              <a:t>1. </a:t>
            </a:r>
            <a:r>
              <a:rPr lang="zh-CN" altLang="en-US" dirty="0"/>
              <a:t>备货</a:t>
            </a:r>
            <a:endParaRPr lang="en-US" altLang="zh-CN" dirty="0"/>
          </a:p>
          <a:p>
            <a:r>
              <a:rPr lang="zh-CN" altLang="en-US" dirty="0"/>
              <a:t>备货作为出口方履行合同的首要实质性义务，其核心在于依照合同约定，在规定时间内，准备好品质、数量均与出口合同相符的货物。这项工作的严谨性不仅关系到合同的顺利执行，更直接关联到企业的商业信誉。</a:t>
            </a:r>
            <a:endParaRPr lang="en-US" altLang="zh-CN" dirty="0"/>
          </a:p>
          <a:p>
            <a:r>
              <a:rPr lang="zh-CN" altLang="en-US" dirty="0"/>
              <a:t>（</a:t>
            </a:r>
            <a:r>
              <a:rPr lang="en-US" altLang="zh-CN" dirty="0"/>
              <a:t>1</a:t>
            </a:r>
            <a:r>
              <a:rPr lang="zh-CN" altLang="en-US" dirty="0"/>
              <a:t>）不同类型企业的备货模式。</a:t>
            </a:r>
            <a:endParaRPr lang="en-US" altLang="zh-CN" dirty="0"/>
          </a:p>
          <a:p>
            <a:r>
              <a:rPr lang="zh-CN" altLang="en-US" dirty="0"/>
              <a:t>（</a:t>
            </a:r>
            <a:r>
              <a:rPr lang="en-US" altLang="zh-CN" dirty="0"/>
              <a:t>2</a:t>
            </a:r>
            <a:r>
              <a:rPr lang="zh-CN" altLang="en-US" dirty="0"/>
              <a:t>）备货必须遵循的四项基本准则。</a:t>
            </a:r>
            <a:endParaRPr lang="en-US" altLang="zh-CN" dirty="0"/>
          </a:p>
          <a:p>
            <a:r>
              <a:rPr lang="zh-CN" altLang="en-US" dirty="0"/>
              <a:t>（</a:t>
            </a:r>
            <a:r>
              <a:rPr lang="en-US" altLang="zh-CN" dirty="0"/>
              <a:t>3</a:t>
            </a:r>
            <a:r>
              <a:rPr lang="zh-CN" altLang="en-US" dirty="0"/>
              <a:t>）备货过程的关键监控要点。</a:t>
            </a:r>
          </a:p>
        </p:txBody>
      </p:sp>
      <p:sp>
        <p:nvSpPr>
          <p:cNvPr id="4" name="文本占位符 3">
            <a:extLst>
              <a:ext uri="{FF2B5EF4-FFF2-40B4-BE49-F238E27FC236}">
                <a16:creationId xmlns:a16="http://schemas.microsoft.com/office/drawing/2014/main" id="{A8380706-E7B6-F96C-49D2-E342DF0AFE50}"/>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155451680"/>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07FA1-449F-5415-FF6F-C09A24B9E1EA}"/>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C892119-01BD-4F13-FD3D-0F9D01A91401}"/>
              </a:ext>
            </a:extLst>
          </p:cNvPr>
          <p:cNvPicPr>
            <a:picLocks noGrp="1" noChangeAspect="1"/>
          </p:cNvPicPr>
          <p:nvPr>
            <p:ph type="pic" sz="quarter" idx="14"/>
          </p:nvPr>
        </p:nvPicPr>
        <p:blipFill rotWithShape="1">
          <a:blip r:embed="rId2"/>
          <a:srcRect l="-16075" r="-16075"/>
          <a:stretch>
            <a:fillRect/>
          </a:stretch>
        </p:blipFill>
        <p:spPr>
          <a:prstGeom prst="rect">
            <a:avLst/>
          </a:prstGeom>
        </p:spPr>
      </p:pic>
      <p:sp>
        <p:nvSpPr>
          <p:cNvPr id="4" name="文本占位符 3">
            <a:extLst>
              <a:ext uri="{FF2B5EF4-FFF2-40B4-BE49-F238E27FC236}">
                <a16:creationId xmlns:a16="http://schemas.microsoft.com/office/drawing/2014/main" id="{F4A7D84C-4FA3-070C-A70C-4FDB41E0C201}"/>
              </a:ext>
            </a:extLst>
          </p:cNvPr>
          <p:cNvSpPr>
            <a:spLocks noGrp="1"/>
          </p:cNvSpPr>
          <p:nvPr>
            <p:ph type="body" sz="quarter" idx="10"/>
          </p:nvPr>
        </p:nvSpPr>
        <p:spPr/>
        <p:txBody>
          <a:bodyPr/>
          <a:lstStyle/>
          <a:p>
            <a:r>
              <a:rPr lang="en-US" altLang="zh-CN" dirty="0"/>
              <a:t>10.1 </a:t>
            </a:r>
            <a:r>
              <a:rPr lang="zh-CN" altLang="en-US" dirty="0"/>
              <a:t>出口合同的履行</a:t>
            </a:r>
          </a:p>
        </p:txBody>
      </p:sp>
      <p:sp>
        <p:nvSpPr>
          <p:cNvPr id="5" name="文本占位符 4">
            <a:extLst>
              <a:ext uri="{FF2B5EF4-FFF2-40B4-BE49-F238E27FC236}">
                <a16:creationId xmlns:a16="http://schemas.microsoft.com/office/drawing/2014/main" id="{BCDF1248-D2AE-E1E6-D361-1A96527585A1}"/>
              </a:ext>
            </a:extLst>
          </p:cNvPr>
          <p:cNvSpPr>
            <a:spLocks noGrp="1"/>
          </p:cNvSpPr>
          <p:nvPr>
            <p:ph type="body" sz="quarter" idx="11"/>
          </p:nvPr>
        </p:nvSpPr>
        <p:spPr>
          <a:xfrm>
            <a:off x="337295" y="1806614"/>
            <a:ext cx="5337642" cy="3913187"/>
          </a:xfrm>
        </p:spPr>
        <p:txBody>
          <a:bodyPr/>
          <a:lstStyle/>
          <a:p>
            <a:r>
              <a:rPr lang="en-US" altLang="zh-CN" dirty="0"/>
              <a:t>10.1.2</a:t>
            </a:r>
            <a:r>
              <a:rPr lang="zh-CN" altLang="en-US" dirty="0"/>
              <a:t>　备货和申领出口许可证</a:t>
            </a:r>
            <a:endParaRPr lang="en-US" altLang="zh-CN" dirty="0"/>
          </a:p>
          <a:p>
            <a:r>
              <a:rPr lang="en-US" altLang="zh-CN" dirty="0"/>
              <a:t>2. </a:t>
            </a:r>
            <a:r>
              <a:rPr lang="zh-CN" altLang="en-US" dirty="0"/>
              <a:t>申领出口许可证</a:t>
            </a:r>
            <a:endParaRPr lang="en-US" altLang="zh-CN" dirty="0"/>
          </a:p>
          <a:p>
            <a:r>
              <a:rPr lang="zh-CN" altLang="en-US" dirty="0"/>
              <a:t>在我国，为促进对外贸易发展，绝大多数商品的出口实行自由化管理，无须申领出口许可证。然而，出于国家宏观调控、履行国际义务以及维护市场秩序的需要，对部分特定商品的出口仍实行许可管理制度。出口许可证样例如图 </a:t>
            </a:r>
            <a:r>
              <a:rPr lang="en-US" altLang="zh-CN" dirty="0"/>
              <a:t>10-1 </a:t>
            </a:r>
            <a:r>
              <a:rPr lang="zh-CN" altLang="en-US" dirty="0"/>
              <a:t>所示。</a:t>
            </a:r>
          </a:p>
        </p:txBody>
      </p:sp>
    </p:spTree>
    <p:extLst>
      <p:ext uri="{BB962C8B-B14F-4D97-AF65-F5344CB8AC3E}">
        <p14:creationId xmlns:p14="http://schemas.microsoft.com/office/powerpoint/2010/main" val="556754383"/>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5482F-0A45-F171-0B3A-C6B9A12497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D62D687-AFEA-C9BB-0858-EC0C76AF44C3}"/>
              </a:ext>
            </a:extLst>
          </p:cNvPr>
          <p:cNvSpPr>
            <a:spLocks noGrp="1"/>
          </p:cNvSpPr>
          <p:nvPr>
            <p:ph type="body" sz="quarter" idx="11"/>
          </p:nvPr>
        </p:nvSpPr>
        <p:spPr>
          <a:xfrm>
            <a:off x="337294" y="2291362"/>
            <a:ext cx="11275585" cy="2943691"/>
          </a:xfrm>
        </p:spPr>
        <p:txBody>
          <a:bodyPr/>
          <a:lstStyle/>
          <a:p>
            <a:r>
              <a:rPr lang="en-US" altLang="zh-CN" dirty="0"/>
              <a:t>10.1.3</a:t>
            </a:r>
            <a:r>
              <a:rPr lang="zh-CN" altLang="en-US" dirty="0"/>
              <a:t>　催证、审证和改证</a:t>
            </a:r>
            <a:endParaRPr lang="en-US" altLang="zh-CN" dirty="0"/>
          </a:p>
          <a:p>
            <a:r>
              <a:rPr lang="en-US" altLang="zh-CN" dirty="0"/>
              <a:t>1. </a:t>
            </a:r>
            <a:r>
              <a:rPr lang="zh-CN" altLang="en-US" dirty="0"/>
              <a:t>催证</a:t>
            </a:r>
            <a:endParaRPr lang="en-US" altLang="zh-CN" dirty="0"/>
          </a:p>
          <a:p>
            <a:r>
              <a:rPr lang="zh-CN" altLang="en-US" dirty="0"/>
              <a:t>当合同明确规定信用证开立最迟期限而买方未履约时，出口方应立即以正式函电催告进口方履行开证义务，买方需承担相应违约责任。若合同未约定开证时间，则依据国际贸易惯例，买方应在装运前合理期限内（通常为 </a:t>
            </a:r>
            <a:r>
              <a:rPr lang="en-US" altLang="zh-CN" dirty="0"/>
              <a:t>15 </a:t>
            </a:r>
            <a:r>
              <a:rPr lang="zh-CN" altLang="en-US" dirty="0"/>
              <a:t>～ </a:t>
            </a:r>
            <a:r>
              <a:rPr lang="en-US" altLang="zh-CN" dirty="0"/>
              <a:t>30 </a:t>
            </a:r>
            <a:r>
              <a:rPr lang="zh-CN" altLang="en-US" dirty="0"/>
              <a:t>日）开立信用证；出口方须根据备货进度主动提醒买方及时开证，确保合同顺利执行。</a:t>
            </a:r>
          </a:p>
        </p:txBody>
      </p:sp>
      <p:sp>
        <p:nvSpPr>
          <p:cNvPr id="4" name="文本占位符 3">
            <a:extLst>
              <a:ext uri="{FF2B5EF4-FFF2-40B4-BE49-F238E27FC236}">
                <a16:creationId xmlns:a16="http://schemas.microsoft.com/office/drawing/2014/main" id="{8C64E5C2-A32D-838B-27EF-FF9C66D7CDBB}"/>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2862210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B2928-FF9E-2963-D948-00DD495D8EC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4BB6C02-D16B-4F67-5CBB-93DCEF336AA5}"/>
              </a:ext>
            </a:extLst>
          </p:cNvPr>
          <p:cNvSpPr>
            <a:spLocks noGrp="1"/>
          </p:cNvSpPr>
          <p:nvPr>
            <p:ph type="body" sz="quarter" idx="11"/>
          </p:nvPr>
        </p:nvSpPr>
        <p:spPr>
          <a:xfrm>
            <a:off x="337294" y="1207808"/>
            <a:ext cx="11275585" cy="5110823"/>
          </a:xfrm>
        </p:spPr>
        <p:txBody>
          <a:bodyPr/>
          <a:lstStyle/>
          <a:p>
            <a:r>
              <a:rPr lang="en-US" altLang="zh-CN" dirty="0"/>
              <a:t>1.2.3</a:t>
            </a:r>
            <a:r>
              <a:rPr lang="zh-CN" altLang="en-US" dirty="0"/>
              <a:t>　主要贸易术语的解释</a:t>
            </a:r>
            <a:endParaRPr lang="en-US" altLang="zh-CN" dirty="0"/>
          </a:p>
          <a:p>
            <a:r>
              <a:rPr lang="en-US" altLang="zh-CN" dirty="0"/>
              <a:t>1. FOB</a:t>
            </a:r>
          </a:p>
          <a:p>
            <a:r>
              <a:rPr lang="en-US" altLang="zh-CN" dirty="0"/>
              <a:t>4</a:t>
            </a:r>
            <a:r>
              <a:rPr lang="zh-CN" altLang="en-US" dirty="0"/>
              <a:t>）</a:t>
            </a:r>
            <a:r>
              <a:rPr lang="en-US" altLang="zh-CN" dirty="0"/>
              <a:t>FOB </a:t>
            </a:r>
            <a:r>
              <a:rPr lang="zh-CN" altLang="en-US" dirty="0"/>
              <a:t>术语的变形</a:t>
            </a:r>
            <a:endParaRPr lang="en-US" altLang="zh-CN" dirty="0"/>
          </a:p>
          <a:p>
            <a:r>
              <a:rPr lang="zh-CN" altLang="en-US" dirty="0"/>
              <a:t>在租船运输业务中，为明确装货费用的分担问题，国际贸易实践中形成了多种 </a:t>
            </a:r>
            <a:r>
              <a:rPr lang="en-US" altLang="zh-CN" dirty="0"/>
              <a:t>FOB </a:t>
            </a:r>
            <a:r>
              <a:rPr lang="zh-CN" altLang="en-US" dirty="0"/>
              <a:t>术语的变形条款。这些变形条款通过附加费用说明，使买卖双方的责任划分更加清晰，主要有以下几种形式。</a:t>
            </a:r>
            <a:endParaRPr lang="en-US" altLang="zh-CN" dirty="0"/>
          </a:p>
          <a:p>
            <a:r>
              <a:rPr lang="zh-CN" altLang="en-US" dirty="0"/>
              <a:t>（</a:t>
            </a:r>
            <a:r>
              <a:rPr lang="en-US" altLang="zh-CN" dirty="0"/>
              <a:t>1</a:t>
            </a:r>
            <a:r>
              <a:rPr lang="zh-CN" altLang="en-US" dirty="0"/>
              <a:t>）</a:t>
            </a:r>
            <a:r>
              <a:rPr lang="en-US" altLang="zh-CN" dirty="0"/>
              <a:t>FOB </a:t>
            </a:r>
            <a:r>
              <a:rPr lang="zh-CN" altLang="en-US" dirty="0"/>
              <a:t>班轮条件（</a:t>
            </a:r>
            <a:r>
              <a:rPr lang="en-US" altLang="zh-CN" dirty="0"/>
              <a:t>FOB liner terms</a:t>
            </a:r>
            <a:r>
              <a:rPr lang="zh-CN" altLang="en-US" dirty="0"/>
              <a:t>）。</a:t>
            </a:r>
            <a:endParaRPr lang="en-US" altLang="zh-CN" dirty="0"/>
          </a:p>
          <a:p>
            <a:r>
              <a:rPr lang="zh-CN" altLang="en-US" dirty="0"/>
              <a:t>（</a:t>
            </a:r>
            <a:r>
              <a:rPr lang="en-US" altLang="zh-CN" dirty="0"/>
              <a:t>2</a:t>
            </a:r>
            <a:r>
              <a:rPr lang="zh-CN" altLang="en-US" dirty="0"/>
              <a:t>）</a:t>
            </a:r>
            <a:r>
              <a:rPr lang="en-US" altLang="zh-CN" dirty="0"/>
              <a:t>FOB </a:t>
            </a:r>
            <a:r>
              <a:rPr lang="zh-CN" altLang="en-US" dirty="0"/>
              <a:t>吊钩下交货（</a:t>
            </a:r>
            <a:r>
              <a:rPr lang="en-US" altLang="zh-CN" dirty="0"/>
              <a:t>FOB under tackle</a:t>
            </a:r>
            <a:r>
              <a:rPr lang="zh-CN" altLang="en-US" dirty="0"/>
              <a:t>）。</a:t>
            </a:r>
            <a:endParaRPr lang="en-US" altLang="zh-CN" dirty="0"/>
          </a:p>
          <a:p>
            <a:r>
              <a:rPr lang="zh-CN" altLang="en-US" dirty="0"/>
              <a:t>（</a:t>
            </a:r>
            <a:r>
              <a:rPr lang="en-US" altLang="zh-CN" dirty="0"/>
              <a:t>3</a:t>
            </a:r>
            <a:r>
              <a:rPr lang="zh-CN" altLang="en-US" dirty="0"/>
              <a:t>）</a:t>
            </a:r>
            <a:r>
              <a:rPr lang="en-US" altLang="zh-CN" dirty="0"/>
              <a:t>FOB </a:t>
            </a:r>
            <a:r>
              <a:rPr lang="zh-CN" altLang="en-US" dirty="0"/>
              <a:t>理舱费在内（</a:t>
            </a:r>
            <a:r>
              <a:rPr lang="en-US" altLang="zh-CN" dirty="0"/>
              <a:t>FOB stowed</a:t>
            </a:r>
            <a:r>
              <a:rPr lang="zh-CN" altLang="en-US" dirty="0"/>
              <a:t>）。</a:t>
            </a:r>
            <a:endParaRPr lang="en-US" altLang="zh-CN" dirty="0"/>
          </a:p>
          <a:p>
            <a:r>
              <a:rPr lang="zh-CN" altLang="en-US" dirty="0"/>
              <a:t>（</a:t>
            </a:r>
            <a:r>
              <a:rPr lang="en-US" altLang="zh-CN" dirty="0"/>
              <a:t>4</a:t>
            </a:r>
            <a:r>
              <a:rPr lang="zh-CN" altLang="en-US" dirty="0"/>
              <a:t>）</a:t>
            </a:r>
            <a:r>
              <a:rPr lang="en-US" altLang="zh-CN" dirty="0"/>
              <a:t>FOB </a:t>
            </a:r>
            <a:r>
              <a:rPr lang="zh-CN" altLang="en-US" dirty="0"/>
              <a:t>平舱费在内（</a:t>
            </a:r>
            <a:r>
              <a:rPr lang="en-US" altLang="zh-CN" dirty="0"/>
              <a:t>FOB trimmed</a:t>
            </a:r>
            <a:r>
              <a:rPr lang="zh-CN" altLang="en-US" dirty="0"/>
              <a:t>）。</a:t>
            </a:r>
            <a:endParaRPr lang="en-US" altLang="zh-CN" dirty="0"/>
          </a:p>
        </p:txBody>
      </p:sp>
      <p:sp>
        <p:nvSpPr>
          <p:cNvPr id="6" name="文本占位符 5">
            <a:extLst>
              <a:ext uri="{FF2B5EF4-FFF2-40B4-BE49-F238E27FC236}">
                <a16:creationId xmlns:a16="http://schemas.microsoft.com/office/drawing/2014/main" id="{23751AD8-88BE-E871-5FA7-375EDDFE4E3F}"/>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855007161"/>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765E1-8ABE-9359-2C1C-DE3E9F1C5E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8D96F19-E194-D701-B17D-4C9A352FB0D7}"/>
              </a:ext>
            </a:extLst>
          </p:cNvPr>
          <p:cNvSpPr>
            <a:spLocks noGrp="1"/>
          </p:cNvSpPr>
          <p:nvPr>
            <p:ph type="body" sz="quarter" idx="11"/>
          </p:nvPr>
        </p:nvSpPr>
        <p:spPr>
          <a:xfrm>
            <a:off x="337294" y="1564240"/>
            <a:ext cx="11275585" cy="4397935"/>
          </a:xfrm>
        </p:spPr>
        <p:txBody>
          <a:bodyPr/>
          <a:lstStyle/>
          <a:p>
            <a:r>
              <a:rPr lang="en-US" altLang="zh-CN" dirty="0"/>
              <a:t>10.1.3</a:t>
            </a:r>
            <a:r>
              <a:rPr lang="zh-CN" altLang="en-US" dirty="0"/>
              <a:t>　催证、审证和改证</a:t>
            </a:r>
            <a:endParaRPr lang="en-US" altLang="zh-CN" dirty="0"/>
          </a:p>
          <a:p>
            <a:r>
              <a:rPr lang="en-US" altLang="zh-CN" dirty="0"/>
              <a:t>2. </a:t>
            </a:r>
            <a:r>
              <a:rPr lang="zh-CN" altLang="en-US" dirty="0"/>
              <a:t>审证</a:t>
            </a:r>
            <a:endParaRPr lang="en-US" altLang="zh-CN" dirty="0"/>
          </a:p>
          <a:p>
            <a:r>
              <a:rPr lang="zh-CN" altLang="en-US" dirty="0"/>
              <a:t>审证系指对信用证条款与合同约定的一致性核查，为信用证支付的关键环节，需重点审核以下内容：</a:t>
            </a:r>
          </a:p>
          <a:p>
            <a:r>
              <a:rPr lang="zh-CN" altLang="en-US" dirty="0"/>
              <a:t>（</a:t>
            </a:r>
            <a:r>
              <a:rPr lang="en-US" altLang="zh-CN" dirty="0"/>
              <a:t>1</a:t>
            </a:r>
            <a:r>
              <a:rPr lang="zh-CN" altLang="en-US" dirty="0"/>
              <a:t>）开证行及保兑行资信</a:t>
            </a:r>
            <a:endParaRPr lang="en-US" altLang="zh-CN" dirty="0"/>
          </a:p>
          <a:p>
            <a:r>
              <a:rPr lang="zh-CN" altLang="en-US" dirty="0"/>
              <a:t>（</a:t>
            </a:r>
            <a:r>
              <a:rPr lang="en-US" altLang="zh-CN" dirty="0"/>
              <a:t>2</a:t>
            </a:r>
            <a:r>
              <a:rPr lang="zh-CN" altLang="en-US" dirty="0"/>
              <a:t>）金额与货币条款</a:t>
            </a:r>
            <a:endParaRPr lang="en-US" altLang="zh-CN" dirty="0"/>
          </a:p>
          <a:p>
            <a:r>
              <a:rPr lang="zh-CN" altLang="en-US" dirty="0"/>
              <a:t>（</a:t>
            </a:r>
            <a:r>
              <a:rPr lang="en-US" altLang="zh-CN" dirty="0"/>
              <a:t>3</a:t>
            </a:r>
            <a:r>
              <a:rPr lang="zh-CN" altLang="en-US" dirty="0"/>
              <a:t>）货物描述条款</a:t>
            </a:r>
            <a:endParaRPr lang="en-US" altLang="zh-CN" dirty="0"/>
          </a:p>
          <a:p>
            <a:r>
              <a:rPr lang="zh-CN" altLang="en-US" dirty="0"/>
              <a:t>（</a:t>
            </a:r>
            <a:r>
              <a:rPr lang="en-US" altLang="zh-CN" dirty="0"/>
              <a:t>4</a:t>
            </a:r>
            <a:r>
              <a:rPr lang="zh-CN" altLang="en-US" dirty="0"/>
              <a:t>）时效与地点条款</a:t>
            </a:r>
            <a:endParaRPr lang="en-US" altLang="zh-CN" dirty="0"/>
          </a:p>
          <a:p>
            <a:r>
              <a:rPr lang="zh-CN" altLang="en-US" dirty="0"/>
              <a:t>（</a:t>
            </a:r>
            <a:r>
              <a:rPr lang="en-US" altLang="zh-CN" dirty="0"/>
              <a:t>5</a:t>
            </a:r>
            <a:r>
              <a:rPr lang="zh-CN" altLang="en-US" dirty="0"/>
              <a:t>）单据要求条款</a:t>
            </a:r>
          </a:p>
        </p:txBody>
      </p:sp>
      <p:sp>
        <p:nvSpPr>
          <p:cNvPr id="4" name="文本占位符 3">
            <a:extLst>
              <a:ext uri="{FF2B5EF4-FFF2-40B4-BE49-F238E27FC236}">
                <a16:creationId xmlns:a16="http://schemas.microsoft.com/office/drawing/2014/main" id="{D91C3DCE-7B8A-139A-AE94-77085B54AB5B}"/>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1885434185"/>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47673-6D42-A723-47C7-492637CA0B1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117EDF6-A677-423E-6568-F09F74380C52}"/>
              </a:ext>
            </a:extLst>
          </p:cNvPr>
          <p:cNvSpPr>
            <a:spLocks noGrp="1"/>
          </p:cNvSpPr>
          <p:nvPr>
            <p:ph type="body" sz="quarter" idx="11"/>
          </p:nvPr>
        </p:nvSpPr>
        <p:spPr>
          <a:xfrm>
            <a:off x="337294" y="2533736"/>
            <a:ext cx="11275585" cy="2458943"/>
          </a:xfrm>
        </p:spPr>
        <p:txBody>
          <a:bodyPr/>
          <a:lstStyle/>
          <a:p>
            <a:r>
              <a:rPr lang="en-US" altLang="zh-CN" dirty="0"/>
              <a:t>10.1.3</a:t>
            </a:r>
            <a:r>
              <a:rPr lang="zh-CN" altLang="en-US" dirty="0"/>
              <a:t>　催证、审证和改证</a:t>
            </a:r>
            <a:endParaRPr lang="en-US" altLang="zh-CN" dirty="0"/>
          </a:p>
          <a:p>
            <a:r>
              <a:rPr lang="en-US" altLang="zh-CN" dirty="0"/>
              <a:t>3. </a:t>
            </a:r>
            <a:r>
              <a:rPr lang="zh-CN" altLang="en-US" dirty="0"/>
              <a:t>改证</a:t>
            </a:r>
            <a:endParaRPr lang="en-US" altLang="zh-CN" dirty="0"/>
          </a:p>
          <a:p>
            <a:r>
              <a:rPr lang="zh-CN" altLang="en-US" dirty="0"/>
              <a:t>信用证开出后，若发现其内容与开证申请书不符，或因其他原因需进行修改，原开证申请人需向开证银行提交修改申请书。开证银行经审查同意修改后，会按要求进行修改，并通知相关单位。 </a:t>
            </a:r>
          </a:p>
        </p:txBody>
      </p:sp>
      <p:sp>
        <p:nvSpPr>
          <p:cNvPr id="4" name="文本占位符 3">
            <a:extLst>
              <a:ext uri="{FF2B5EF4-FFF2-40B4-BE49-F238E27FC236}">
                <a16:creationId xmlns:a16="http://schemas.microsoft.com/office/drawing/2014/main" id="{C32EE779-4C6B-5E51-0F64-55656702B9B2}"/>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1184321066"/>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4856D-B739-4A09-BB30-9027D57B96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449BEB-ACD6-6131-80E0-928942C3EA87}"/>
              </a:ext>
            </a:extLst>
          </p:cNvPr>
          <p:cNvSpPr>
            <a:spLocks noGrp="1"/>
          </p:cNvSpPr>
          <p:nvPr>
            <p:ph type="body" sz="quarter" idx="11"/>
          </p:nvPr>
        </p:nvSpPr>
        <p:spPr>
          <a:xfrm>
            <a:off x="337294" y="2048988"/>
            <a:ext cx="11275585" cy="3428439"/>
          </a:xfrm>
        </p:spPr>
        <p:txBody>
          <a:bodyPr/>
          <a:lstStyle/>
          <a:p>
            <a:r>
              <a:rPr lang="en-US" altLang="zh-CN" dirty="0"/>
              <a:t>10.1.4</a:t>
            </a:r>
            <a:r>
              <a:rPr lang="zh-CN" altLang="en-US" dirty="0"/>
              <a:t>　出口托运</a:t>
            </a:r>
            <a:endParaRPr lang="en-US" altLang="zh-CN" dirty="0"/>
          </a:p>
          <a:p>
            <a:r>
              <a:rPr lang="en-US" altLang="zh-CN" dirty="0"/>
              <a:t>1. </a:t>
            </a:r>
            <a:r>
              <a:rPr lang="zh-CN" altLang="en-US" dirty="0"/>
              <a:t>托运</a:t>
            </a:r>
            <a:endParaRPr lang="en-US" altLang="zh-CN" dirty="0"/>
          </a:p>
          <a:p>
            <a:r>
              <a:rPr lang="zh-CN" altLang="en-US" dirty="0"/>
              <a:t>托运是指出口企业委托外运公司或其他具备对外货运业务资质的机构，向承运单位（或其代理）办理货物运输事宜。若出口货物数量较大，需整船运输，可委托代理机构办理租船业务；若货物数量较少，则可委托其代为订舱，选择班轮舱位或非班轮的部分舱位。</a:t>
            </a:r>
            <a:endParaRPr lang="en-US" altLang="zh-CN" dirty="0"/>
          </a:p>
          <a:p>
            <a:r>
              <a:rPr lang="en-US" altLang="zh-CN" dirty="0"/>
              <a:t>1</a:t>
            </a:r>
            <a:r>
              <a:rPr lang="zh-CN" altLang="en-US" dirty="0"/>
              <a:t>）海运出口托运的基本程序</a:t>
            </a:r>
            <a:endParaRPr lang="en-US" altLang="zh-CN" dirty="0"/>
          </a:p>
          <a:p>
            <a:r>
              <a:rPr lang="en-US" altLang="zh-CN" dirty="0"/>
              <a:t>2</a:t>
            </a:r>
            <a:r>
              <a:rPr lang="zh-CN" altLang="en-US" dirty="0"/>
              <a:t>）海运出口托运单的填制</a:t>
            </a:r>
            <a:endParaRPr lang="en-US" altLang="zh-CN" dirty="0"/>
          </a:p>
        </p:txBody>
      </p:sp>
      <p:sp>
        <p:nvSpPr>
          <p:cNvPr id="4" name="文本占位符 3">
            <a:extLst>
              <a:ext uri="{FF2B5EF4-FFF2-40B4-BE49-F238E27FC236}">
                <a16:creationId xmlns:a16="http://schemas.microsoft.com/office/drawing/2014/main" id="{5C79C64D-8A17-C8AF-A906-F5EA767D76B6}"/>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4198447836"/>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59B50-3C69-B148-4241-A57C4CFC95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107645-72C2-A667-3EEB-C2502895A09D}"/>
              </a:ext>
            </a:extLst>
          </p:cNvPr>
          <p:cNvSpPr>
            <a:spLocks noGrp="1"/>
          </p:cNvSpPr>
          <p:nvPr>
            <p:ph type="body" sz="quarter" idx="11"/>
          </p:nvPr>
        </p:nvSpPr>
        <p:spPr>
          <a:xfrm>
            <a:off x="337294" y="2776110"/>
            <a:ext cx="11275585" cy="1974195"/>
          </a:xfrm>
        </p:spPr>
        <p:txBody>
          <a:bodyPr/>
          <a:lstStyle/>
          <a:p>
            <a:r>
              <a:rPr lang="en-US" altLang="zh-CN" dirty="0"/>
              <a:t>10.1.4</a:t>
            </a:r>
            <a:r>
              <a:rPr lang="zh-CN" altLang="en-US" dirty="0"/>
              <a:t>　出口托运</a:t>
            </a:r>
            <a:endParaRPr lang="en-US" altLang="zh-CN" dirty="0"/>
          </a:p>
          <a:p>
            <a:r>
              <a:rPr lang="en-US" altLang="zh-CN" dirty="0"/>
              <a:t>2. </a:t>
            </a:r>
            <a:r>
              <a:rPr lang="zh-CN" altLang="en-US" dirty="0"/>
              <a:t>投保</a:t>
            </a:r>
            <a:endParaRPr lang="en-US" altLang="zh-CN" dirty="0"/>
          </a:p>
          <a:p>
            <a:r>
              <a:rPr lang="en-US" altLang="zh-CN" dirty="0"/>
              <a:t>1</a:t>
            </a:r>
            <a:r>
              <a:rPr lang="zh-CN" altLang="en-US" dirty="0"/>
              <a:t>）投保申请</a:t>
            </a:r>
            <a:endParaRPr lang="en-US" altLang="zh-CN" dirty="0"/>
          </a:p>
          <a:p>
            <a:r>
              <a:rPr lang="en-US" altLang="zh-CN" dirty="0"/>
              <a:t>2</a:t>
            </a:r>
            <a:r>
              <a:rPr lang="zh-CN" altLang="en-US" dirty="0"/>
              <a:t>）交纳保费及领取保险单</a:t>
            </a:r>
            <a:endParaRPr lang="en-US" altLang="zh-CN" dirty="0"/>
          </a:p>
        </p:txBody>
      </p:sp>
      <p:sp>
        <p:nvSpPr>
          <p:cNvPr id="4" name="文本占位符 3">
            <a:extLst>
              <a:ext uri="{FF2B5EF4-FFF2-40B4-BE49-F238E27FC236}">
                <a16:creationId xmlns:a16="http://schemas.microsoft.com/office/drawing/2014/main" id="{A71862B9-D68E-F777-EDA4-3E9AF8431184}"/>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3842591184"/>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72592-3EE9-D5FD-92AF-046EFB81F0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82A78C-2696-53E4-873C-D42469806253}"/>
              </a:ext>
            </a:extLst>
          </p:cNvPr>
          <p:cNvSpPr>
            <a:spLocks noGrp="1"/>
          </p:cNvSpPr>
          <p:nvPr>
            <p:ph type="body" sz="quarter" idx="11"/>
          </p:nvPr>
        </p:nvSpPr>
        <p:spPr>
          <a:xfrm>
            <a:off x="337294" y="2048988"/>
            <a:ext cx="11275585" cy="3428439"/>
          </a:xfrm>
        </p:spPr>
        <p:txBody>
          <a:bodyPr/>
          <a:lstStyle/>
          <a:p>
            <a:r>
              <a:rPr lang="en-US" altLang="zh-CN" dirty="0"/>
              <a:t>10.1.4</a:t>
            </a:r>
            <a:r>
              <a:rPr lang="zh-CN" altLang="en-US" dirty="0"/>
              <a:t>　出口托运</a:t>
            </a:r>
            <a:endParaRPr lang="en-US" altLang="zh-CN" dirty="0"/>
          </a:p>
          <a:p>
            <a:r>
              <a:rPr lang="en-US" altLang="zh-CN" dirty="0"/>
              <a:t>3. </a:t>
            </a:r>
            <a:r>
              <a:rPr lang="zh-CN" altLang="en-US" dirty="0"/>
              <a:t>报关</a:t>
            </a:r>
            <a:endParaRPr lang="en-US" altLang="zh-CN" dirty="0"/>
          </a:p>
          <a:p>
            <a:r>
              <a:rPr lang="zh-CN" altLang="en-US" dirty="0"/>
              <a:t>报关指进出境货物和物品的收发货人或其代理人、进出境运输工具的负责人在通过海关监管口岸时，向海关申报并办理有关手续的过程。</a:t>
            </a:r>
            <a:endParaRPr lang="en-US" altLang="zh-CN" dirty="0"/>
          </a:p>
          <a:p>
            <a:r>
              <a:rPr lang="en-US" altLang="zh-CN" dirty="0"/>
              <a:t>1</a:t>
            </a:r>
            <a:r>
              <a:rPr lang="zh-CN" altLang="en-US" dirty="0"/>
              <a:t>）报关资质</a:t>
            </a:r>
            <a:endParaRPr lang="en-US" altLang="zh-CN" dirty="0"/>
          </a:p>
          <a:p>
            <a:r>
              <a:rPr lang="en-US" altLang="zh-CN" dirty="0"/>
              <a:t>2</a:t>
            </a:r>
            <a:r>
              <a:rPr lang="zh-CN" altLang="en-US" dirty="0"/>
              <a:t>）关检融合后的资质管理</a:t>
            </a:r>
            <a:endParaRPr lang="en-US" altLang="zh-CN" dirty="0"/>
          </a:p>
          <a:p>
            <a:r>
              <a:rPr lang="en-US" altLang="zh-CN" dirty="0"/>
              <a:t>3</a:t>
            </a:r>
            <a:r>
              <a:rPr lang="zh-CN" altLang="en-US" dirty="0"/>
              <a:t>）出口报关的业务程序</a:t>
            </a:r>
            <a:endParaRPr lang="en-US" altLang="zh-CN" dirty="0"/>
          </a:p>
        </p:txBody>
      </p:sp>
      <p:sp>
        <p:nvSpPr>
          <p:cNvPr id="4" name="文本占位符 3">
            <a:extLst>
              <a:ext uri="{FF2B5EF4-FFF2-40B4-BE49-F238E27FC236}">
                <a16:creationId xmlns:a16="http://schemas.microsoft.com/office/drawing/2014/main" id="{7AEA7CA4-79FB-9D9E-E4D3-CFB8267E262E}"/>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1634670457"/>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7260E-9807-9BFE-C01F-0BC34A3AF9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0B0AF2-AA7C-8BCD-A56C-A4A8586E72C8}"/>
              </a:ext>
            </a:extLst>
          </p:cNvPr>
          <p:cNvSpPr>
            <a:spLocks noGrp="1"/>
          </p:cNvSpPr>
          <p:nvPr>
            <p:ph type="body" sz="quarter" idx="11"/>
          </p:nvPr>
        </p:nvSpPr>
        <p:spPr>
          <a:xfrm>
            <a:off x="337294" y="1564240"/>
            <a:ext cx="11275585" cy="4397935"/>
          </a:xfrm>
        </p:spPr>
        <p:txBody>
          <a:bodyPr/>
          <a:lstStyle/>
          <a:p>
            <a:r>
              <a:rPr lang="en-US" altLang="zh-CN" dirty="0"/>
              <a:t>10.1.5</a:t>
            </a:r>
            <a:r>
              <a:rPr lang="zh-CN" altLang="en-US" dirty="0"/>
              <a:t>　制单结汇</a:t>
            </a:r>
            <a:endParaRPr lang="en-US" altLang="zh-CN" dirty="0"/>
          </a:p>
          <a:p>
            <a:r>
              <a:rPr lang="en-US" altLang="zh-CN" dirty="0"/>
              <a:t>1. </a:t>
            </a:r>
            <a:r>
              <a:rPr lang="zh-CN" altLang="en-US" dirty="0"/>
              <a:t>制作单据</a:t>
            </a:r>
            <a:endParaRPr lang="en-US" altLang="zh-CN" dirty="0"/>
          </a:p>
          <a:p>
            <a:r>
              <a:rPr lang="zh-CN" altLang="en-US" dirty="0"/>
              <a:t>国际贸易大多采用凭单交货、凭单付款的模式。因此，在出口业务中，做好单据工作对及时、安全收汇意义重大。在信用证业务里，银行仅依据信用证办事，不涉及买卖合同，且只关注单据而非货物，这使得对单据的要求更为严格。常用的出口单据包括汇票、商业发票、运输单据、保险单据、产地证明、检验证书、海关发票和提单等。在信用证结算方式下，单据制作需遵循以下原则。</a:t>
            </a:r>
            <a:endParaRPr lang="en-US" altLang="zh-CN" dirty="0"/>
          </a:p>
          <a:p>
            <a:r>
              <a:rPr lang="en-US" altLang="zh-CN" dirty="0"/>
              <a:t>1</a:t>
            </a:r>
            <a:r>
              <a:rPr lang="zh-CN" altLang="en-US" dirty="0"/>
              <a:t>）单证相符</a:t>
            </a:r>
            <a:endParaRPr lang="en-US" altLang="zh-CN" dirty="0"/>
          </a:p>
          <a:p>
            <a:r>
              <a:rPr lang="en-US" altLang="zh-CN" dirty="0"/>
              <a:t>2</a:t>
            </a:r>
            <a:r>
              <a:rPr lang="zh-CN" altLang="en-US" dirty="0"/>
              <a:t>）单内一致</a:t>
            </a:r>
            <a:endParaRPr lang="en-US" altLang="zh-CN" dirty="0"/>
          </a:p>
        </p:txBody>
      </p:sp>
      <p:sp>
        <p:nvSpPr>
          <p:cNvPr id="4" name="文本占位符 3">
            <a:extLst>
              <a:ext uri="{FF2B5EF4-FFF2-40B4-BE49-F238E27FC236}">
                <a16:creationId xmlns:a16="http://schemas.microsoft.com/office/drawing/2014/main" id="{4F311CCC-F143-AD99-35D7-70FDDF350BFE}"/>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677434533"/>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95819-1B8A-F5F8-3407-C23B1DDE94B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B73469-5AF6-BB1C-8500-4450D1A31ACA}"/>
              </a:ext>
            </a:extLst>
          </p:cNvPr>
          <p:cNvSpPr>
            <a:spLocks noGrp="1"/>
          </p:cNvSpPr>
          <p:nvPr>
            <p:ph type="body" sz="quarter" idx="11"/>
          </p:nvPr>
        </p:nvSpPr>
        <p:spPr>
          <a:xfrm>
            <a:off x="337294" y="2291362"/>
            <a:ext cx="11275585" cy="2943691"/>
          </a:xfrm>
        </p:spPr>
        <p:txBody>
          <a:bodyPr/>
          <a:lstStyle/>
          <a:p>
            <a:r>
              <a:rPr lang="en-US" altLang="zh-CN" dirty="0"/>
              <a:t>10.1.5</a:t>
            </a:r>
            <a:r>
              <a:rPr lang="zh-CN" altLang="en-US" dirty="0"/>
              <a:t>　制单结汇</a:t>
            </a:r>
            <a:endParaRPr lang="en-US" altLang="zh-CN" dirty="0"/>
          </a:p>
          <a:p>
            <a:r>
              <a:rPr lang="en-US" altLang="zh-CN" dirty="0"/>
              <a:t>2. </a:t>
            </a:r>
            <a:r>
              <a:rPr lang="zh-CN" altLang="en-US" dirty="0"/>
              <a:t>交单结汇</a:t>
            </a:r>
            <a:endParaRPr lang="en-US" altLang="zh-CN" dirty="0"/>
          </a:p>
          <a:p>
            <a:r>
              <a:rPr lang="zh-CN" altLang="en-US" dirty="0"/>
              <a:t>结汇是指外汇收款人将所持有的外币出售给指定的外汇银行，银行依据当天的外币汇率，将其兑换为人民币并支付给相关企业。如果是议付信用证，出口结汇包括议付和结汇两个环节。</a:t>
            </a:r>
            <a:endParaRPr lang="en-US" altLang="zh-CN" dirty="0"/>
          </a:p>
          <a:p>
            <a:r>
              <a:rPr lang="en-US" altLang="zh-CN" dirty="0"/>
              <a:t>1</a:t>
            </a:r>
            <a:r>
              <a:rPr lang="zh-CN" altLang="en-US" dirty="0"/>
              <a:t>）议付</a:t>
            </a:r>
            <a:endParaRPr lang="en-US" altLang="zh-CN" dirty="0"/>
          </a:p>
          <a:p>
            <a:r>
              <a:rPr lang="en-US" altLang="zh-CN" dirty="0"/>
              <a:t>2</a:t>
            </a:r>
            <a:r>
              <a:rPr lang="zh-CN" altLang="en-US" dirty="0"/>
              <a:t>）结汇</a:t>
            </a:r>
            <a:endParaRPr lang="en-US" altLang="zh-CN" dirty="0"/>
          </a:p>
        </p:txBody>
      </p:sp>
      <p:sp>
        <p:nvSpPr>
          <p:cNvPr id="4" name="文本占位符 3">
            <a:extLst>
              <a:ext uri="{FF2B5EF4-FFF2-40B4-BE49-F238E27FC236}">
                <a16:creationId xmlns:a16="http://schemas.microsoft.com/office/drawing/2014/main" id="{0071B6AD-2F8B-0F0C-2F64-1F418FC0CE2A}"/>
              </a:ext>
            </a:extLst>
          </p:cNvPr>
          <p:cNvSpPr>
            <a:spLocks noGrp="1"/>
          </p:cNvSpPr>
          <p:nvPr>
            <p:ph type="body" sz="quarter" idx="10"/>
          </p:nvPr>
        </p:nvSpPr>
        <p:spPr/>
        <p:txBody>
          <a:bodyPr/>
          <a:lstStyle/>
          <a:p>
            <a:r>
              <a:rPr lang="en-US" altLang="zh-CN" dirty="0"/>
              <a:t>10.1 </a:t>
            </a:r>
            <a:r>
              <a:rPr lang="zh-CN" altLang="en-US" dirty="0"/>
              <a:t>出口合同的履行</a:t>
            </a:r>
          </a:p>
        </p:txBody>
      </p:sp>
    </p:spTree>
    <p:extLst>
      <p:ext uri="{BB962C8B-B14F-4D97-AF65-F5344CB8AC3E}">
        <p14:creationId xmlns:p14="http://schemas.microsoft.com/office/powerpoint/2010/main" val="3016854971"/>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86B35-3206-FC64-B600-E8E0FCCCB1A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D48383E-6F51-9C00-6AED-77F42FF8A27F}"/>
              </a:ext>
            </a:extLst>
          </p:cNvPr>
          <p:cNvSpPr>
            <a:spLocks noGrp="1"/>
          </p:cNvSpPr>
          <p:nvPr>
            <p:ph type="body" sz="quarter" idx="11"/>
          </p:nvPr>
        </p:nvSpPr>
        <p:spPr>
          <a:xfrm>
            <a:off x="337294" y="2291362"/>
            <a:ext cx="11275585" cy="2943691"/>
          </a:xfrm>
        </p:spPr>
        <p:txBody>
          <a:bodyPr/>
          <a:lstStyle/>
          <a:p>
            <a:r>
              <a:rPr lang="en-US" altLang="zh-CN" dirty="0"/>
              <a:t>10.2.1</a:t>
            </a:r>
            <a:r>
              <a:rPr lang="zh-CN" altLang="en-US" dirty="0"/>
              <a:t>　申领许可证</a:t>
            </a:r>
            <a:endParaRPr lang="en-US" altLang="zh-CN" dirty="0"/>
          </a:p>
          <a:p>
            <a:r>
              <a:rPr lang="en-US" altLang="zh-CN" dirty="0"/>
              <a:t>1. </a:t>
            </a:r>
            <a:r>
              <a:rPr lang="zh-CN" altLang="en-US" dirty="0"/>
              <a:t>提交申请</a:t>
            </a:r>
            <a:endParaRPr lang="en-US" altLang="zh-CN" dirty="0"/>
          </a:p>
          <a:p>
            <a:r>
              <a:rPr lang="zh-CN" altLang="en-US" dirty="0"/>
              <a:t>进口单位应向指定的许可证发证机关提交书面申请。申请内容应包括拟进口商品的名称、规格、数量、单价、总金额、原产国或地区、贸易方式、境外签约方以及计划报关的口岸等信息。同时，还需一并提交相关证明材料，如主管部门的审批文件、已签订的进口合同等，作为申请的辅助依据。</a:t>
            </a:r>
            <a:endParaRPr lang="en-US" altLang="zh-CN" dirty="0"/>
          </a:p>
        </p:txBody>
      </p:sp>
      <p:sp>
        <p:nvSpPr>
          <p:cNvPr id="4" name="文本占位符 3">
            <a:extLst>
              <a:ext uri="{FF2B5EF4-FFF2-40B4-BE49-F238E27FC236}">
                <a16:creationId xmlns:a16="http://schemas.microsoft.com/office/drawing/2014/main" id="{C655E867-489F-ABB2-67EF-DE434772198A}"/>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3682014875"/>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45977-2345-3C83-06F8-EB0F3D1402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98172C6-B875-800A-C7AC-9A54497D0070}"/>
              </a:ext>
            </a:extLst>
          </p:cNvPr>
          <p:cNvSpPr>
            <a:spLocks noGrp="1"/>
          </p:cNvSpPr>
          <p:nvPr>
            <p:ph type="body" sz="quarter" idx="11"/>
          </p:nvPr>
        </p:nvSpPr>
        <p:spPr>
          <a:xfrm>
            <a:off x="337294" y="2533736"/>
            <a:ext cx="11275585" cy="2458943"/>
          </a:xfrm>
        </p:spPr>
        <p:txBody>
          <a:bodyPr/>
          <a:lstStyle/>
          <a:p>
            <a:r>
              <a:rPr lang="en-US" altLang="zh-CN" dirty="0"/>
              <a:t>10.2.1</a:t>
            </a:r>
            <a:r>
              <a:rPr lang="zh-CN" altLang="en-US" dirty="0"/>
              <a:t>　申领许可证</a:t>
            </a:r>
            <a:endParaRPr lang="en-US" altLang="zh-CN" dirty="0"/>
          </a:p>
          <a:p>
            <a:r>
              <a:rPr lang="en-US" altLang="zh-CN" dirty="0"/>
              <a:t>2. </a:t>
            </a:r>
            <a:r>
              <a:rPr lang="zh-CN" altLang="en-US" dirty="0"/>
              <a:t>审核与填表</a:t>
            </a:r>
            <a:endParaRPr lang="en-US" altLang="zh-CN" dirty="0"/>
          </a:p>
          <a:p>
            <a:r>
              <a:rPr lang="zh-CN" altLang="en-US" dirty="0"/>
              <a:t>发证机关在收到申请材料及相关文件后，将对内容进行审核。审核通过后，通知申请单位按统一格式填写</a:t>
            </a:r>
            <a:r>
              <a:rPr lang="en-US" altLang="zh-CN" dirty="0"/>
              <a:t>《</a:t>
            </a:r>
            <a:r>
              <a:rPr lang="zh-CN" altLang="en-US" dirty="0"/>
              <a:t>中华人民共和国进口许可证申请表</a:t>
            </a:r>
            <a:r>
              <a:rPr lang="en-US" altLang="zh-CN" dirty="0"/>
              <a:t>》</a:t>
            </a:r>
            <a:r>
              <a:rPr lang="zh-CN" altLang="en-US" dirty="0"/>
              <a:t>。申请单位需在该表格上加盖本单位公章，确保申请信息的真实性和法律效力。</a:t>
            </a:r>
            <a:endParaRPr lang="en-US" altLang="zh-CN" dirty="0"/>
          </a:p>
        </p:txBody>
      </p:sp>
      <p:sp>
        <p:nvSpPr>
          <p:cNvPr id="4" name="文本占位符 3">
            <a:extLst>
              <a:ext uri="{FF2B5EF4-FFF2-40B4-BE49-F238E27FC236}">
                <a16:creationId xmlns:a16="http://schemas.microsoft.com/office/drawing/2014/main" id="{B954050D-4BEE-784F-D2DA-B949B705ED5C}"/>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1277529456"/>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AC5E1-54C2-0592-21AF-4661EADC3BB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44E107-488C-AA51-9A6F-0140EC3DBF3B}"/>
              </a:ext>
            </a:extLst>
          </p:cNvPr>
          <p:cNvSpPr>
            <a:spLocks noGrp="1"/>
          </p:cNvSpPr>
          <p:nvPr>
            <p:ph type="body" sz="quarter" idx="11"/>
          </p:nvPr>
        </p:nvSpPr>
        <p:spPr>
          <a:xfrm>
            <a:off x="337294" y="2533736"/>
            <a:ext cx="11275585" cy="2458943"/>
          </a:xfrm>
        </p:spPr>
        <p:txBody>
          <a:bodyPr/>
          <a:lstStyle/>
          <a:p>
            <a:r>
              <a:rPr lang="en-US" altLang="zh-CN" dirty="0"/>
              <a:t>10.2.1</a:t>
            </a:r>
            <a:r>
              <a:rPr lang="zh-CN" altLang="en-US" dirty="0"/>
              <a:t>　申领许可证</a:t>
            </a:r>
            <a:endParaRPr lang="en-US" altLang="zh-CN" dirty="0"/>
          </a:p>
          <a:p>
            <a:r>
              <a:rPr lang="en-US" altLang="zh-CN" dirty="0"/>
              <a:t>3. </a:t>
            </a:r>
            <a:r>
              <a:rPr lang="zh-CN" altLang="en-US" dirty="0"/>
              <a:t>签发许可证</a:t>
            </a:r>
            <a:endParaRPr lang="en-US" altLang="zh-CN" dirty="0"/>
          </a:p>
          <a:p>
            <a:r>
              <a:rPr lang="zh-CN" altLang="en-US" dirty="0"/>
              <a:t>发证机关在收到填写完整且符合要求的申请表后，经复核确认无误，将在确定采购市场和交易对象后的 </a:t>
            </a:r>
            <a:r>
              <a:rPr lang="en-US" altLang="zh-CN" dirty="0"/>
              <a:t>3 </a:t>
            </a:r>
            <a:r>
              <a:rPr lang="zh-CN" altLang="en-US" dirty="0"/>
              <a:t>个工作日内签发“中华人民共和国进口许可证”。许可证通常为一式四联，其中第一联和第二联交由申请人持有，分别用于向海关办理进口报关和向银行办理外汇支付手续。</a:t>
            </a:r>
            <a:endParaRPr lang="en-US" altLang="zh-CN" dirty="0"/>
          </a:p>
        </p:txBody>
      </p:sp>
      <p:sp>
        <p:nvSpPr>
          <p:cNvPr id="4" name="文本占位符 3">
            <a:extLst>
              <a:ext uri="{FF2B5EF4-FFF2-40B4-BE49-F238E27FC236}">
                <a16:creationId xmlns:a16="http://schemas.microsoft.com/office/drawing/2014/main" id="{9E4F06CA-72FD-367B-1A34-E78471AC2DE2}"/>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1302724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111EA-28F1-9071-7A97-7F0F8B55C48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884655B-1702-CD90-1BC5-2DA890FF6836}"/>
              </a:ext>
            </a:extLst>
          </p:cNvPr>
          <p:cNvSpPr>
            <a:spLocks noGrp="1"/>
          </p:cNvSpPr>
          <p:nvPr>
            <p:ph type="body" sz="quarter" idx="11"/>
          </p:nvPr>
        </p:nvSpPr>
        <p:spPr>
          <a:xfrm>
            <a:off x="337294" y="2731302"/>
            <a:ext cx="11275585" cy="2063835"/>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1</a:t>
            </a:r>
            <a:r>
              <a:rPr lang="zh-CN" altLang="en-US" dirty="0"/>
              <a:t>）</a:t>
            </a:r>
            <a:r>
              <a:rPr lang="en-US" altLang="zh-CN" dirty="0"/>
              <a:t>CFR </a:t>
            </a:r>
            <a:r>
              <a:rPr lang="zh-CN" altLang="en-US" dirty="0"/>
              <a:t>术语的含义</a:t>
            </a:r>
            <a:endParaRPr lang="en-US" altLang="zh-CN" dirty="0"/>
          </a:p>
          <a:p>
            <a:r>
              <a:rPr lang="en-US" altLang="zh-CN" dirty="0"/>
              <a:t>CFR</a:t>
            </a:r>
            <a:r>
              <a:rPr lang="zh-CN" altLang="en-US" dirty="0"/>
              <a:t>（</a:t>
            </a:r>
            <a:r>
              <a:rPr lang="en-US" altLang="zh-CN" dirty="0"/>
              <a:t>cost and freight</a:t>
            </a:r>
            <a:r>
              <a:rPr lang="zh-CN" altLang="en-US" dirty="0"/>
              <a:t>）即成本加运费，后跟指定目的港，适用于海运和内河水运。</a:t>
            </a:r>
            <a:endParaRPr lang="en-US" altLang="zh-CN" dirty="0"/>
          </a:p>
        </p:txBody>
      </p:sp>
      <p:sp>
        <p:nvSpPr>
          <p:cNvPr id="6" name="文本占位符 5">
            <a:extLst>
              <a:ext uri="{FF2B5EF4-FFF2-40B4-BE49-F238E27FC236}">
                <a16:creationId xmlns:a16="http://schemas.microsoft.com/office/drawing/2014/main" id="{CC70AF7B-9D9F-64FA-CB22-DD648188A37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539004816"/>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2FE1E-D1A4-BA00-4447-673D103F3E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3382E99-D9EB-2D5D-0972-B9E7067B4E85}"/>
              </a:ext>
            </a:extLst>
          </p:cNvPr>
          <p:cNvSpPr>
            <a:spLocks noGrp="1"/>
          </p:cNvSpPr>
          <p:nvPr>
            <p:ph type="body" sz="quarter" idx="11"/>
          </p:nvPr>
        </p:nvSpPr>
        <p:spPr>
          <a:xfrm>
            <a:off x="337294" y="2291362"/>
            <a:ext cx="11275585" cy="2943691"/>
          </a:xfrm>
        </p:spPr>
        <p:txBody>
          <a:bodyPr/>
          <a:lstStyle/>
          <a:p>
            <a:r>
              <a:rPr lang="en-US" altLang="zh-CN" dirty="0"/>
              <a:t>10.2.2</a:t>
            </a:r>
            <a:r>
              <a:rPr lang="zh-CN" altLang="en-US" dirty="0"/>
              <a:t>　开立信用证</a:t>
            </a:r>
            <a:endParaRPr lang="en-US" altLang="zh-CN" dirty="0"/>
          </a:p>
          <a:p>
            <a:r>
              <a:rPr lang="en-US" altLang="zh-CN" dirty="0"/>
              <a:t>1. </a:t>
            </a:r>
            <a:r>
              <a:rPr lang="zh-CN" altLang="en-US" dirty="0"/>
              <a:t>开立信用证的基本流程</a:t>
            </a:r>
            <a:endParaRPr lang="en-US" altLang="zh-CN" dirty="0"/>
          </a:p>
          <a:p>
            <a:r>
              <a:rPr lang="en-US" altLang="zh-CN" dirty="0"/>
              <a:t>1</a:t>
            </a:r>
            <a:r>
              <a:rPr lang="zh-CN" altLang="en-US" dirty="0"/>
              <a:t>）提交开证申请</a:t>
            </a:r>
            <a:endParaRPr lang="en-US" altLang="zh-CN" dirty="0"/>
          </a:p>
          <a:p>
            <a:r>
              <a:rPr lang="en-US" altLang="zh-CN" dirty="0"/>
              <a:t>2</a:t>
            </a:r>
            <a:r>
              <a:rPr lang="zh-CN" altLang="en-US" dirty="0"/>
              <a:t>）提供相关文件</a:t>
            </a:r>
            <a:endParaRPr lang="en-US" altLang="zh-CN" dirty="0"/>
          </a:p>
          <a:p>
            <a:r>
              <a:rPr lang="en-US" altLang="zh-CN" dirty="0"/>
              <a:t>3</a:t>
            </a:r>
            <a:r>
              <a:rPr lang="zh-CN" altLang="en-US" dirty="0"/>
              <a:t>）银行审核与开证</a:t>
            </a:r>
            <a:endParaRPr lang="en-US" altLang="zh-CN" dirty="0"/>
          </a:p>
          <a:p>
            <a:r>
              <a:rPr lang="en-US" altLang="zh-CN" dirty="0"/>
              <a:t>4</a:t>
            </a:r>
            <a:r>
              <a:rPr lang="zh-CN" altLang="en-US" dirty="0"/>
              <a:t>）支付开证保证金</a:t>
            </a:r>
            <a:endParaRPr lang="en-US" altLang="zh-CN" dirty="0"/>
          </a:p>
        </p:txBody>
      </p:sp>
      <p:sp>
        <p:nvSpPr>
          <p:cNvPr id="4" name="文本占位符 3">
            <a:extLst>
              <a:ext uri="{FF2B5EF4-FFF2-40B4-BE49-F238E27FC236}">
                <a16:creationId xmlns:a16="http://schemas.microsoft.com/office/drawing/2014/main" id="{B22A2696-9DEC-E492-0783-07C52CCAFD27}"/>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133397251"/>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1449A-D271-D94B-7051-E7EAB1B0F8A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E10EFB-64F0-05FB-2CCB-F5061FFE2AA1}"/>
              </a:ext>
            </a:extLst>
          </p:cNvPr>
          <p:cNvSpPr>
            <a:spLocks noGrp="1"/>
          </p:cNvSpPr>
          <p:nvPr>
            <p:ph type="body" sz="quarter" idx="11"/>
          </p:nvPr>
        </p:nvSpPr>
        <p:spPr>
          <a:xfrm>
            <a:off x="337294" y="2533736"/>
            <a:ext cx="11275585" cy="2458943"/>
          </a:xfrm>
        </p:spPr>
        <p:txBody>
          <a:bodyPr/>
          <a:lstStyle/>
          <a:p>
            <a:r>
              <a:rPr lang="en-US" altLang="zh-CN" dirty="0"/>
              <a:t>10.2.2</a:t>
            </a:r>
            <a:r>
              <a:rPr lang="zh-CN" altLang="en-US" dirty="0"/>
              <a:t>　开立信用证</a:t>
            </a:r>
            <a:endParaRPr lang="en-US" altLang="zh-CN" dirty="0"/>
          </a:p>
          <a:p>
            <a:r>
              <a:rPr lang="en-US" altLang="zh-CN" dirty="0"/>
              <a:t>2. </a:t>
            </a:r>
            <a:r>
              <a:rPr lang="zh-CN" altLang="en-US" dirty="0"/>
              <a:t>修改信用证</a:t>
            </a:r>
            <a:endParaRPr lang="en-US" altLang="zh-CN" dirty="0"/>
          </a:p>
          <a:p>
            <a:r>
              <a:rPr lang="zh-CN" altLang="en-US" dirty="0"/>
              <a:t>信用证开出后，如果发现内容与开证申请书不符或其他原因，需要对信用证进行修改，原开证申请人要向开证银行提交修改申请书。开证银行经审查后，若同意修改，则根据要求修改，并通知相关单位。</a:t>
            </a:r>
            <a:endParaRPr lang="en-US" altLang="zh-CN" dirty="0"/>
          </a:p>
        </p:txBody>
      </p:sp>
      <p:sp>
        <p:nvSpPr>
          <p:cNvPr id="4" name="文本占位符 3">
            <a:extLst>
              <a:ext uri="{FF2B5EF4-FFF2-40B4-BE49-F238E27FC236}">
                <a16:creationId xmlns:a16="http://schemas.microsoft.com/office/drawing/2014/main" id="{61D4A852-2469-5887-94C2-575A9781161C}"/>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3324073676"/>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F585D-ADD9-24FA-F3BB-0767D44096E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82EC94-0758-5570-7F99-E5D37A7B6414}"/>
              </a:ext>
            </a:extLst>
          </p:cNvPr>
          <p:cNvSpPr>
            <a:spLocks noGrp="1"/>
          </p:cNvSpPr>
          <p:nvPr>
            <p:ph type="body" sz="quarter" idx="11"/>
          </p:nvPr>
        </p:nvSpPr>
        <p:spPr>
          <a:xfrm>
            <a:off x="337294" y="2776110"/>
            <a:ext cx="11275585" cy="1974195"/>
          </a:xfrm>
        </p:spPr>
        <p:txBody>
          <a:bodyPr/>
          <a:lstStyle/>
          <a:p>
            <a:r>
              <a:rPr lang="en-US" altLang="zh-CN" dirty="0"/>
              <a:t>10.2.2</a:t>
            </a:r>
            <a:r>
              <a:rPr lang="zh-CN" altLang="en-US" dirty="0"/>
              <a:t>　开立信用证</a:t>
            </a:r>
            <a:endParaRPr lang="en-US" altLang="zh-CN" dirty="0"/>
          </a:p>
          <a:p>
            <a:r>
              <a:rPr lang="en-US" altLang="zh-CN" dirty="0"/>
              <a:t>3. </a:t>
            </a:r>
            <a:r>
              <a:rPr lang="zh-CN" altLang="en-US" dirty="0"/>
              <a:t>开立和修改信用证的注意事项</a:t>
            </a:r>
            <a:endParaRPr lang="en-US" altLang="zh-CN" dirty="0"/>
          </a:p>
          <a:p>
            <a:r>
              <a:rPr lang="en-US" altLang="zh-CN" dirty="0"/>
              <a:t>1</a:t>
            </a:r>
            <a:r>
              <a:rPr lang="zh-CN" altLang="en-US" dirty="0"/>
              <a:t>）开立信用证的注意事项</a:t>
            </a:r>
            <a:endParaRPr lang="en-US" altLang="zh-CN" dirty="0"/>
          </a:p>
          <a:p>
            <a:r>
              <a:rPr lang="en-US" altLang="zh-CN" dirty="0"/>
              <a:t>2</a:t>
            </a:r>
            <a:r>
              <a:rPr lang="zh-CN" altLang="en-US" dirty="0"/>
              <a:t>）修改信用证的注意事项</a:t>
            </a:r>
            <a:endParaRPr lang="en-US" altLang="zh-CN" dirty="0"/>
          </a:p>
        </p:txBody>
      </p:sp>
      <p:sp>
        <p:nvSpPr>
          <p:cNvPr id="4" name="文本占位符 3">
            <a:extLst>
              <a:ext uri="{FF2B5EF4-FFF2-40B4-BE49-F238E27FC236}">
                <a16:creationId xmlns:a16="http://schemas.microsoft.com/office/drawing/2014/main" id="{9A65B9B7-3102-A80A-A5D3-8F9175D592B6}"/>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679357226"/>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383FC-D64F-F4EA-7D18-B636318F41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364867-954D-D21F-AFCA-242CB0EADF76}"/>
              </a:ext>
            </a:extLst>
          </p:cNvPr>
          <p:cNvSpPr>
            <a:spLocks noGrp="1"/>
          </p:cNvSpPr>
          <p:nvPr>
            <p:ph type="body" sz="quarter" idx="11"/>
          </p:nvPr>
        </p:nvSpPr>
        <p:spPr>
          <a:xfrm>
            <a:off x="337294" y="2048988"/>
            <a:ext cx="11275585" cy="3428439"/>
          </a:xfrm>
        </p:spPr>
        <p:txBody>
          <a:bodyPr/>
          <a:lstStyle/>
          <a:p>
            <a:r>
              <a:rPr lang="en-US" altLang="zh-CN" dirty="0"/>
              <a:t>10.2.3</a:t>
            </a:r>
            <a:r>
              <a:rPr lang="zh-CN" altLang="en-US" dirty="0"/>
              <a:t>　运输与投保</a:t>
            </a:r>
            <a:endParaRPr lang="en-US" altLang="zh-CN" dirty="0"/>
          </a:p>
          <a:p>
            <a:r>
              <a:rPr lang="en-US" altLang="zh-CN" dirty="0"/>
              <a:t>1. </a:t>
            </a:r>
            <a:r>
              <a:rPr lang="zh-CN" altLang="en-US" dirty="0"/>
              <a:t>运输</a:t>
            </a:r>
            <a:endParaRPr lang="en-US" altLang="zh-CN" dirty="0"/>
          </a:p>
          <a:p>
            <a:r>
              <a:rPr lang="zh-CN" altLang="en-US" dirty="0"/>
              <a:t>进口企业在收到出口方发出的备货通知后，应着手办理货物运输事宜，通常需向船公司或其代理机构提出租船或订舱申请。办理时，须填写租船订舱委托单，并随附进口合同副本，一并递交承运机构。待手续办妥后，进口企业应及时将配载的船名、航次及预计到港日期等关键信息通知出口方，以便其安排货物装运。为防范船货衔接不畅，进口企业还应持续跟踪出口方的备货及实际装船进展，确保各个环节有序衔接。</a:t>
            </a:r>
            <a:endParaRPr lang="en-US" altLang="zh-CN" dirty="0"/>
          </a:p>
        </p:txBody>
      </p:sp>
      <p:sp>
        <p:nvSpPr>
          <p:cNvPr id="4" name="文本占位符 3">
            <a:extLst>
              <a:ext uri="{FF2B5EF4-FFF2-40B4-BE49-F238E27FC236}">
                <a16:creationId xmlns:a16="http://schemas.microsoft.com/office/drawing/2014/main" id="{85822166-5F9A-B3F5-A4B6-A1CF0EC6EAD8}"/>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258251986"/>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4A811-73FA-FAC4-7C84-E93A2FFB1C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EEFDABC-DF2B-CC55-BFE2-06393B52C55A}"/>
              </a:ext>
            </a:extLst>
          </p:cNvPr>
          <p:cNvSpPr>
            <a:spLocks noGrp="1"/>
          </p:cNvSpPr>
          <p:nvPr>
            <p:ph type="body" sz="quarter" idx="11"/>
          </p:nvPr>
        </p:nvSpPr>
        <p:spPr>
          <a:xfrm>
            <a:off x="337294" y="2291362"/>
            <a:ext cx="11275585" cy="2943691"/>
          </a:xfrm>
        </p:spPr>
        <p:txBody>
          <a:bodyPr/>
          <a:lstStyle/>
          <a:p>
            <a:r>
              <a:rPr lang="en-US" altLang="zh-CN" dirty="0"/>
              <a:t>10.2.3</a:t>
            </a:r>
            <a:r>
              <a:rPr lang="zh-CN" altLang="en-US" dirty="0"/>
              <a:t>　运输与投保</a:t>
            </a:r>
            <a:endParaRPr lang="en-US" altLang="zh-CN" dirty="0"/>
          </a:p>
          <a:p>
            <a:r>
              <a:rPr lang="en-US" altLang="zh-CN" dirty="0"/>
              <a:t>2. </a:t>
            </a:r>
            <a:r>
              <a:rPr lang="zh-CN" altLang="en-US" dirty="0"/>
              <a:t>投保</a:t>
            </a:r>
            <a:endParaRPr lang="en-US" altLang="zh-CN" dirty="0"/>
          </a:p>
          <a:p>
            <a:r>
              <a:rPr lang="zh-CN" altLang="en-US" dirty="0"/>
              <a:t>货物装船后，出口方应及时向进口方发出装船通知，以便其办理保险及接货等相关事宜。目前，我国进口货物运输保险主要采取逐笔投保和预约投保两种方式。</a:t>
            </a:r>
            <a:endParaRPr lang="en-US" altLang="zh-CN" dirty="0"/>
          </a:p>
          <a:p>
            <a:r>
              <a:rPr lang="en-US" altLang="zh-CN" dirty="0"/>
              <a:t>1</a:t>
            </a:r>
            <a:r>
              <a:rPr lang="zh-CN" altLang="en-US" dirty="0"/>
              <a:t>）逐笔投保</a:t>
            </a:r>
            <a:endParaRPr lang="en-US" altLang="zh-CN" dirty="0"/>
          </a:p>
          <a:p>
            <a:r>
              <a:rPr lang="en-US" altLang="zh-CN" dirty="0"/>
              <a:t>2</a:t>
            </a:r>
            <a:r>
              <a:rPr lang="zh-CN" altLang="en-US" dirty="0"/>
              <a:t>）预约投保</a:t>
            </a:r>
            <a:endParaRPr lang="en-US" altLang="zh-CN" dirty="0"/>
          </a:p>
        </p:txBody>
      </p:sp>
      <p:sp>
        <p:nvSpPr>
          <p:cNvPr id="4" name="文本占位符 3">
            <a:extLst>
              <a:ext uri="{FF2B5EF4-FFF2-40B4-BE49-F238E27FC236}">
                <a16:creationId xmlns:a16="http://schemas.microsoft.com/office/drawing/2014/main" id="{50DEEAAA-0629-7AE7-C6C1-9B6618236BDD}"/>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3938120357"/>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C640B-97AE-7E9B-B61A-43A763292D2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1A6042-1C44-FE6D-152A-9442534DD84C}"/>
              </a:ext>
            </a:extLst>
          </p:cNvPr>
          <p:cNvSpPr>
            <a:spLocks noGrp="1"/>
          </p:cNvSpPr>
          <p:nvPr>
            <p:ph type="body" sz="quarter" idx="11"/>
          </p:nvPr>
        </p:nvSpPr>
        <p:spPr>
          <a:xfrm>
            <a:off x="337294" y="1564240"/>
            <a:ext cx="11275585" cy="4397935"/>
          </a:xfrm>
        </p:spPr>
        <p:txBody>
          <a:bodyPr/>
          <a:lstStyle/>
          <a:p>
            <a:r>
              <a:rPr lang="en-US" altLang="zh-CN" dirty="0"/>
              <a:t>10.2.4</a:t>
            </a:r>
            <a:r>
              <a:rPr lang="zh-CN" altLang="en-US" dirty="0"/>
              <a:t>　进口报关</a:t>
            </a:r>
            <a:endParaRPr lang="en-US" altLang="zh-CN" dirty="0"/>
          </a:p>
          <a:p>
            <a:r>
              <a:rPr lang="en-US" altLang="zh-CN" dirty="0"/>
              <a:t>1. </a:t>
            </a:r>
            <a:r>
              <a:rPr lang="zh-CN" altLang="en-US" dirty="0"/>
              <a:t>报关的主要环节</a:t>
            </a:r>
            <a:endParaRPr lang="en-US" altLang="zh-CN" dirty="0"/>
          </a:p>
          <a:p>
            <a:r>
              <a:rPr lang="zh-CN" altLang="en-US" dirty="0"/>
              <a:t>进口报关是进口货物收货人或其代理向海关提交相关单证并办理申报手续的法定程序。根据规定，报关业务必须由在海关依法注册登记的报关企业或具有进出口经营权的企业办理。</a:t>
            </a:r>
            <a:endParaRPr lang="en-US" altLang="zh-CN" dirty="0"/>
          </a:p>
          <a:p>
            <a:r>
              <a:rPr lang="zh-CN" altLang="en-US" dirty="0"/>
              <a:t>进口报关主要包括以下四个环节。</a:t>
            </a:r>
            <a:endParaRPr lang="en-US" altLang="zh-CN" dirty="0"/>
          </a:p>
          <a:p>
            <a:r>
              <a:rPr lang="en-US" altLang="zh-CN" dirty="0"/>
              <a:t>1</a:t>
            </a:r>
            <a:r>
              <a:rPr lang="zh-CN" altLang="en-US" dirty="0"/>
              <a:t>）申报</a:t>
            </a:r>
            <a:endParaRPr lang="en-US" altLang="zh-CN" dirty="0"/>
          </a:p>
          <a:p>
            <a:r>
              <a:rPr lang="en-US" altLang="zh-CN" dirty="0"/>
              <a:t>2</a:t>
            </a:r>
            <a:r>
              <a:rPr lang="zh-CN" altLang="en-US" dirty="0"/>
              <a:t>）查验</a:t>
            </a:r>
            <a:endParaRPr lang="en-US" altLang="zh-CN" dirty="0"/>
          </a:p>
          <a:p>
            <a:r>
              <a:rPr lang="en-US" altLang="zh-CN" dirty="0"/>
              <a:t>3</a:t>
            </a:r>
            <a:r>
              <a:rPr lang="zh-CN" altLang="en-US" dirty="0"/>
              <a:t>）纳税</a:t>
            </a:r>
            <a:endParaRPr lang="en-US" altLang="zh-CN" dirty="0"/>
          </a:p>
          <a:p>
            <a:r>
              <a:rPr lang="en-US" altLang="zh-CN" dirty="0"/>
              <a:t>4</a:t>
            </a:r>
            <a:r>
              <a:rPr lang="zh-CN" altLang="en-US" dirty="0"/>
              <a:t>）放行</a:t>
            </a:r>
            <a:endParaRPr lang="en-US" altLang="zh-CN" dirty="0"/>
          </a:p>
        </p:txBody>
      </p:sp>
      <p:sp>
        <p:nvSpPr>
          <p:cNvPr id="4" name="文本占位符 3">
            <a:extLst>
              <a:ext uri="{FF2B5EF4-FFF2-40B4-BE49-F238E27FC236}">
                <a16:creationId xmlns:a16="http://schemas.microsoft.com/office/drawing/2014/main" id="{7ABFA140-A782-4AA6-8BA2-C15C6FBE7AF2}"/>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4121650118"/>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9C616-EBF2-14C9-350D-8A2993D5006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9E9584-96BB-EF9B-7CEA-4DC914079FBA}"/>
              </a:ext>
            </a:extLst>
          </p:cNvPr>
          <p:cNvSpPr>
            <a:spLocks noGrp="1"/>
          </p:cNvSpPr>
          <p:nvPr>
            <p:ph type="body" sz="quarter" idx="11"/>
          </p:nvPr>
        </p:nvSpPr>
        <p:spPr>
          <a:xfrm>
            <a:off x="337294" y="1806614"/>
            <a:ext cx="11275585" cy="3913187"/>
          </a:xfrm>
        </p:spPr>
        <p:txBody>
          <a:bodyPr/>
          <a:lstStyle/>
          <a:p>
            <a:r>
              <a:rPr lang="en-US" altLang="zh-CN" dirty="0"/>
              <a:t>10.2.4</a:t>
            </a:r>
            <a:r>
              <a:rPr lang="zh-CN" altLang="en-US" dirty="0"/>
              <a:t>　进口报关</a:t>
            </a:r>
            <a:endParaRPr lang="en-US" altLang="zh-CN" dirty="0"/>
          </a:p>
          <a:p>
            <a:r>
              <a:rPr lang="en-US" altLang="zh-CN" dirty="0"/>
              <a:t>2.“</a:t>
            </a:r>
            <a:r>
              <a:rPr lang="zh-CN" altLang="en-US" dirty="0"/>
              <a:t>两步申报”流程</a:t>
            </a:r>
            <a:endParaRPr lang="en-US" altLang="zh-CN" dirty="0"/>
          </a:p>
          <a:p>
            <a:r>
              <a:rPr lang="zh-CN" altLang="en-US" dirty="0"/>
              <a:t>关检融合后，我国推出了统一高效、协同配合的新型通关作业流程与监管方式。对于信用等级为一般信用及以上的境内收货人，其实际进境的货物可适用“两步申报” 模式。</a:t>
            </a:r>
            <a:endParaRPr lang="en-US" altLang="zh-CN" b="1" dirty="0"/>
          </a:p>
          <a:p>
            <a:r>
              <a:rPr lang="zh-CN" altLang="en-US" dirty="0"/>
              <a:t>该模式改变了传统一次性完整申报的做法，将申报过程分为概要申报和完整申报两个阶段，有效缓解了口岸通关压力，体现了以信用为基础、以承诺为先导的新型海关监管机制。对企业而言，“两步申报”显著缩短了提货时间，降低了货物滞港成本，同时充裕的报关准备时间有助于减少申报差错和合规风险。</a:t>
            </a:r>
            <a:endParaRPr lang="en-US" altLang="zh-CN" dirty="0"/>
          </a:p>
        </p:txBody>
      </p:sp>
      <p:sp>
        <p:nvSpPr>
          <p:cNvPr id="4" name="文本占位符 3">
            <a:extLst>
              <a:ext uri="{FF2B5EF4-FFF2-40B4-BE49-F238E27FC236}">
                <a16:creationId xmlns:a16="http://schemas.microsoft.com/office/drawing/2014/main" id="{0D108861-88D5-A4A4-BB85-235221268A7B}"/>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444619422"/>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B0242-C46E-E954-6986-E1E72F29FF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649250-CC5F-A537-6501-C328E5E3D14D}"/>
              </a:ext>
            </a:extLst>
          </p:cNvPr>
          <p:cNvSpPr>
            <a:spLocks noGrp="1"/>
          </p:cNvSpPr>
          <p:nvPr>
            <p:ph type="body" sz="quarter" idx="11"/>
          </p:nvPr>
        </p:nvSpPr>
        <p:spPr>
          <a:xfrm>
            <a:off x="337294" y="2533736"/>
            <a:ext cx="11275585" cy="2458943"/>
          </a:xfrm>
        </p:spPr>
        <p:txBody>
          <a:bodyPr/>
          <a:lstStyle/>
          <a:p>
            <a:r>
              <a:rPr lang="en-US" altLang="zh-CN" dirty="0"/>
              <a:t>10.2.5</a:t>
            </a:r>
            <a:r>
              <a:rPr lang="zh-CN" altLang="en-US" dirty="0"/>
              <a:t>　进口报检</a:t>
            </a:r>
            <a:endParaRPr lang="en-US" altLang="zh-CN" dirty="0"/>
          </a:p>
          <a:p>
            <a:r>
              <a:rPr lang="en-US" altLang="zh-CN" dirty="0"/>
              <a:t>1. </a:t>
            </a:r>
            <a:r>
              <a:rPr lang="zh-CN" altLang="en-US" dirty="0"/>
              <a:t>准备要申报的单证</a:t>
            </a:r>
            <a:endParaRPr lang="en-US" altLang="zh-CN" dirty="0"/>
          </a:p>
          <a:p>
            <a:r>
              <a:rPr lang="zh-CN" altLang="en-US" dirty="0"/>
              <a:t>进口报检申报人员在了解货物基本情况后，应依据货物性质及相关海关规定，准备好申报单证，并确认提供的数据和各种单证正确、齐全、真实、有效。需办理检疫审批、强制性认证或卫生注册等批准文件的，须在申报前完成相关手续。</a:t>
            </a:r>
            <a:endParaRPr lang="en-US" altLang="zh-CN" dirty="0"/>
          </a:p>
        </p:txBody>
      </p:sp>
      <p:sp>
        <p:nvSpPr>
          <p:cNvPr id="4" name="文本占位符 3">
            <a:extLst>
              <a:ext uri="{FF2B5EF4-FFF2-40B4-BE49-F238E27FC236}">
                <a16:creationId xmlns:a16="http://schemas.microsoft.com/office/drawing/2014/main" id="{E9A57808-E945-6AF1-855F-21690AA1EF7B}"/>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880915193"/>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97197-21DD-0124-A5F6-F42A594BA6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BC4D107-2613-3AF7-48B5-1045DB4D2CC0}"/>
              </a:ext>
            </a:extLst>
          </p:cNvPr>
          <p:cNvSpPr>
            <a:spLocks noGrp="1"/>
          </p:cNvSpPr>
          <p:nvPr>
            <p:ph type="body" sz="quarter" idx="11"/>
          </p:nvPr>
        </p:nvSpPr>
        <p:spPr>
          <a:xfrm>
            <a:off x="337294" y="1806614"/>
            <a:ext cx="11275585" cy="3913187"/>
          </a:xfrm>
        </p:spPr>
        <p:txBody>
          <a:bodyPr/>
          <a:lstStyle/>
          <a:p>
            <a:r>
              <a:rPr lang="en-US" altLang="zh-CN" dirty="0"/>
              <a:t>10.2.5</a:t>
            </a:r>
            <a:r>
              <a:rPr lang="zh-CN" altLang="en-US" dirty="0"/>
              <a:t>　进口报检</a:t>
            </a:r>
            <a:endParaRPr lang="en-US" altLang="zh-CN" dirty="0"/>
          </a:p>
          <a:p>
            <a:r>
              <a:rPr lang="en-US" altLang="zh-CN" dirty="0"/>
              <a:t>2. </a:t>
            </a:r>
            <a:r>
              <a:rPr lang="zh-CN" altLang="en-US" dirty="0"/>
              <a:t>录入电子申报数据</a:t>
            </a:r>
            <a:endParaRPr lang="en-US" altLang="zh-CN" dirty="0"/>
          </a:p>
          <a:p>
            <a:r>
              <a:rPr lang="zh-CN" altLang="en-US" dirty="0"/>
              <a:t>（</a:t>
            </a:r>
            <a:r>
              <a:rPr lang="en-US" altLang="zh-CN" dirty="0"/>
              <a:t>1</a:t>
            </a:r>
            <a:r>
              <a:rPr lang="zh-CN" altLang="en-US" dirty="0"/>
              <a:t>）通过“中国国际贸易单一窗口”预录入系统，申报人员录入报关数据时，对需实施检验检疫的货物应勾选“涉检”选项，如实填报检验检疫的数据，并完成申报。</a:t>
            </a:r>
            <a:endParaRPr lang="en-US" altLang="zh-CN" dirty="0"/>
          </a:p>
          <a:p>
            <a:r>
              <a:rPr lang="zh-CN" altLang="en-US" dirty="0"/>
              <a:t>（</a:t>
            </a:r>
            <a:r>
              <a:rPr lang="en-US" altLang="zh-CN" dirty="0"/>
              <a:t>2</a:t>
            </a:r>
            <a:r>
              <a:rPr lang="zh-CN" altLang="en-US" dirty="0"/>
              <a:t>）须在规定时限内将进口货物的申报数据发送至申报地海关。</a:t>
            </a:r>
          </a:p>
          <a:p>
            <a:r>
              <a:rPr lang="zh-CN" altLang="en-US" dirty="0"/>
              <a:t>（</a:t>
            </a:r>
            <a:r>
              <a:rPr lang="en-US" altLang="zh-CN" dirty="0"/>
              <a:t>3</a:t>
            </a:r>
            <a:r>
              <a:rPr lang="zh-CN" altLang="en-US" dirty="0"/>
              <a:t>）如合同或信用证中包含检验检疫特殊条款或要求的，应在电子申报中一并申明。</a:t>
            </a:r>
          </a:p>
          <a:p>
            <a:r>
              <a:rPr lang="zh-CN" altLang="en-US" dirty="0"/>
              <a:t>（</a:t>
            </a:r>
            <a:r>
              <a:rPr lang="en-US" altLang="zh-CN" dirty="0"/>
              <a:t>4</a:t>
            </a:r>
            <a:r>
              <a:rPr lang="zh-CN" altLang="en-US" dirty="0"/>
              <a:t>）电子申报数据经审核不符合要求的，申报人员应按海关要求修改后重新申报。</a:t>
            </a:r>
            <a:endParaRPr lang="en-US" altLang="zh-CN" dirty="0"/>
          </a:p>
          <a:p>
            <a:r>
              <a:rPr lang="zh-CN" altLang="en-US" dirty="0"/>
              <a:t>（</a:t>
            </a:r>
            <a:r>
              <a:rPr lang="en-US" altLang="zh-CN" dirty="0"/>
              <a:t>5</a:t>
            </a:r>
            <a:r>
              <a:rPr lang="zh-CN" altLang="en-US" dirty="0"/>
              <a:t>）需对已发送的电子数据进行更改或撤销的，申报人员应及时提交更改或撤销申请。</a:t>
            </a:r>
            <a:endParaRPr lang="en-US" altLang="zh-CN" dirty="0"/>
          </a:p>
        </p:txBody>
      </p:sp>
      <p:sp>
        <p:nvSpPr>
          <p:cNvPr id="4" name="文本占位符 3">
            <a:extLst>
              <a:ext uri="{FF2B5EF4-FFF2-40B4-BE49-F238E27FC236}">
                <a16:creationId xmlns:a16="http://schemas.microsoft.com/office/drawing/2014/main" id="{46CB7F8D-262C-126A-13E3-A480F8A9D154}"/>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78956085"/>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49A2-A300-E762-05CE-392A835F33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EF3E37-0A7D-CDBB-95C8-BDB6434E8137}"/>
              </a:ext>
            </a:extLst>
          </p:cNvPr>
          <p:cNvSpPr>
            <a:spLocks noGrp="1"/>
          </p:cNvSpPr>
          <p:nvPr>
            <p:ph type="body" sz="quarter" idx="11"/>
          </p:nvPr>
        </p:nvSpPr>
        <p:spPr>
          <a:xfrm>
            <a:off x="337294" y="2291362"/>
            <a:ext cx="11275585" cy="2943691"/>
          </a:xfrm>
        </p:spPr>
        <p:txBody>
          <a:bodyPr/>
          <a:lstStyle/>
          <a:p>
            <a:r>
              <a:rPr lang="en-US" altLang="zh-CN" dirty="0"/>
              <a:t>10.2.5</a:t>
            </a:r>
            <a:r>
              <a:rPr lang="zh-CN" altLang="en-US" dirty="0"/>
              <a:t>　进口报检</a:t>
            </a:r>
            <a:endParaRPr lang="en-US" altLang="zh-CN" dirty="0"/>
          </a:p>
          <a:p>
            <a:r>
              <a:rPr lang="en-US" altLang="zh-CN" dirty="0"/>
              <a:t>3. </a:t>
            </a:r>
            <a:r>
              <a:rPr lang="zh-CN" altLang="en-US" dirty="0"/>
              <a:t>上传无纸化单据</a:t>
            </a:r>
            <a:endParaRPr lang="en-US" altLang="zh-CN" dirty="0"/>
          </a:p>
          <a:p>
            <a:r>
              <a:rPr lang="zh-CN" altLang="en-US" dirty="0"/>
              <a:t>根据</a:t>
            </a:r>
            <a:r>
              <a:rPr lang="en-US" altLang="zh-CN" dirty="0"/>
              <a:t>《</a:t>
            </a:r>
            <a:r>
              <a:rPr lang="zh-CN" altLang="en-US" dirty="0"/>
              <a:t>关于检验检疫单证电子化的公告</a:t>
            </a:r>
            <a:r>
              <a:rPr lang="en-US" altLang="zh-CN" dirty="0"/>
              <a:t>》</a:t>
            </a:r>
            <a:r>
              <a:rPr lang="zh-CN" altLang="en-US" dirty="0"/>
              <a:t>（海关总署公告 </a:t>
            </a:r>
            <a:r>
              <a:rPr lang="en-US" altLang="zh-CN" dirty="0"/>
              <a:t>2018 </a:t>
            </a:r>
            <a:r>
              <a:rPr lang="zh-CN" altLang="en-US" dirty="0"/>
              <a:t>年第 </a:t>
            </a:r>
            <a:r>
              <a:rPr lang="en-US" altLang="zh-CN" dirty="0"/>
              <a:t>90 </a:t>
            </a:r>
            <a:r>
              <a:rPr lang="zh-CN" altLang="en-US" dirty="0"/>
              <a:t>号）要求，进口报检申报人应通过“中国国际贸易单一窗口”预录入系统进行检验检疫申报，并利用无纸化上传功能提交随附单据的电子版本，无须在申报时提供纸质单证。若海关在风险布控或签注作业等监管过程中需验核纸质单证，申报人须按要求及时补充提交。</a:t>
            </a:r>
            <a:endParaRPr lang="en-US" altLang="zh-CN" dirty="0"/>
          </a:p>
        </p:txBody>
      </p:sp>
      <p:sp>
        <p:nvSpPr>
          <p:cNvPr id="4" name="文本占位符 3">
            <a:extLst>
              <a:ext uri="{FF2B5EF4-FFF2-40B4-BE49-F238E27FC236}">
                <a16:creationId xmlns:a16="http://schemas.microsoft.com/office/drawing/2014/main" id="{93ECB6F6-28EC-0EA3-2842-DB49EA9CFD98}"/>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39254847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24D8D-C7B7-E9D3-4B40-60F279DDAFA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9CF5643-8957-9330-ED25-ABF6B7F0563D}"/>
              </a:ext>
            </a:extLst>
          </p:cNvPr>
          <p:cNvSpPr>
            <a:spLocks noGrp="1"/>
          </p:cNvSpPr>
          <p:nvPr>
            <p:ph type="body" sz="quarter" idx="11"/>
          </p:nvPr>
        </p:nvSpPr>
        <p:spPr>
          <a:xfrm>
            <a:off x="337294" y="1207810"/>
            <a:ext cx="11275585" cy="5110823"/>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CFR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① 卖方应在合同规定的时间内，按照港口通常的做法，将货物装上船，或以取得已交付装运的货物的方式完成交货。</a:t>
            </a:r>
          </a:p>
          <a:p>
            <a:r>
              <a:rPr lang="zh-CN" altLang="en-US" dirty="0"/>
              <a:t>② 卖方自行承担从装运港到目的港的运输费用。运输合同应按常规条款签订，使用通常用于此类货物运输的船舶。同时，卖方须遵守与运输安全相关的各项要求。</a:t>
            </a:r>
            <a:endParaRPr lang="en-US" altLang="zh-CN" dirty="0"/>
          </a:p>
          <a:p>
            <a:r>
              <a:rPr lang="zh-CN" altLang="en-US" dirty="0"/>
              <a:t>③	应买方要求，卖方有义务提供买方办理货物运输保险所需的必要信息。</a:t>
            </a:r>
            <a:endParaRPr lang="en-US" altLang="zh-CN" dirty="0"/>
          </a:p>
        </p:txBody>
      </p:sp>
      <p:sp>
        <p:nvSpPr>
          <p:cNvPr id="6" name="文本占位符 5">
            <a:extLst>
              <a:ext uri="{FF2B5EF4-FFF2-40B4-BE49-F238E27FC236}">
                <a16:creationId xmlns:a16="http://schemas.microsoft.com/office/drawing/2014/main" id="{A97FA99E-88EF-98BE-44F0-F269B0260F62}"/>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4126727296"/>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F9BA0-F0C2-F40D-FAAA-F9401F6539F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7A00D8-BE48-4340-22AC-F71E284A91CC}"/>
              </a:ext>
            </a:extLst>
          </p:cNvPr>
          <p:cNvSpPr>
            <a:spLocks noGrp="1"/>
          </p:cNvSpPr>
          <p:nvPr>
            <p:ph type="body" sz="quarter" idx="11"/>
          </p:nvPr>
        </p:nvSpPr>
        <p:spPr>
          <a:xfrm>
            <a:off x="337294" y="2291362"/>
            <a:ext cx="11275585" cy="2943691"/>
          </a:xfrm>
        </p:spPr>
        <p:txBody>
          <a:bodyPr/>
          <a:lstStyle/>
          <a:p>
            <a:r>
              <a:rPr lang="en-US" altLang="zh-CN" dirty="0"/>
              <a:t>10.2.5</a:t>
            </a:r>
            <a:r>
              <a:rPr lang="zh-CN" altLang="en-US" dirty="0"/>
              <a:t>　进口报检</a:t>
            </a:r>
            <a:endParaRPr lang="en-US" altLang="zh-CN" dirty="0"/>
          </a:p>
          <a:p>
            <a:r>
              <a:rPr lang="en-US" altLang="zh-CN" dirty="0"/>
              <a:t>4. </a:t>
            </a:r>
            <a:r>
              <a:rPr lang="zh-CN" altLang="en-US" dirty="0"/>
              <a:t>现场和实验室检验</a:t>
            </a:r>
            <a:endParaRPr lang="en-US" altLang="zh-CN" dirty="0"/>
          </a:p>
          <a:p>
            <a:r>
              <a:rPr lang="zh-CN" altLang="en-US" dirty="0"/>
              <a:t>检疫进口报检货物时，申报人应主动联系并配合海关进行现场及实验室检验检疫，按要求提供抽样、检验及监管所需工作条件，配合执行各项检验检疫措施。海关依据风险布控指令，通过感官、物理、化学或微生物等多种方式对进口货物实施检验，判定其是否符合我国强制性标准或合同及输出方官方规定。检验方式包括全数检验、抽样检验、符合性验证等多种形式。</a:t>
            </a:r>
            <a:endParaRPr lang="en-US" altLang="zh-CN" dirty="0"/>
          </a:p>
        </p:txBody>
      </p:sp>
      <p:sp>
        <p:nvSpPr>
          <p:cNvPr id="4" name="文本占位符 3">
            <a:extLst>
              <a:ext uri="{FF2B5EF4-FFF2-40B4-BE49-F238E27FC236}">
                <a16:creationId xmlns:a16="http://schemas.microsoft.com/office/drawing/2014/main" id="{FA44B7C7-1E28-154D-DFEE-AAE531B4DDBD}"/>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4081646950"/>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A0EFC-A138-781D-D0AD-0077E5DC76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69850D-DD33-6FA9-37BF-E35A541E35B6}"/>
              </a:ext>
            </a:extLst>
          </p:cNvPr>
          <p:cNvSpPr>
            <a:spLocks noGrp="1"/>
          </p:cNvSpPr>
          <p:nvPr>
            <p:ph type="body" sz="quarter" idx="11"/>
          </p:nvPr>
        </p:nvSpPr>
        <p:spPr>
          <a:xfrm>
            <a:off x="337294" y="2291362"/>
            <a:ext cx="11275585" cy="2943691"/>
          </a:xfrm>
        </p:spPr>
        <p:txBody>
          <a:bodyPr/>
          <a:lstStyle/>
          <a:p>
            <a:r>
              <a:rPr lang="en-US" altLang="zh-CN" dirty="0"/>
              <a:t>10.2.5</a:t>
            </a:r>
            <a:r>
              <a:rPr lang="zh-CN" altLang="en-US" dirty="0"/>
              <a:t>　进口报检</a:t>
            </a:r>
            <a:endParaRPr lang="en-US" altLang="zh-CN" dirty="0"/>
          </a:p>
          <a:p>
            <a:r>
              <a:rPr lang="en-US" altLang="zh-CN" dirty="0"/>
              <a:t>5. </a:t>
            </a:r>
            <a:r>
              <a:rPr lang="zh-CN" altLang="en-US" dirty="0"/>
              <a:t>进口检验检疫签证与放行管理</a:t>
            </a:r>
            <a:endParaRPr lang="en-US" altLang="zh-CN" dirty="0"/>
          </a:p>
          <a:p>
            <a:r>
              <a:rPr lang="zh-CN" altLang="en-US" dirty="0"/>
              <a:t>进口货物经检验检疫合格，或不合格但经有效处理合格的，海关签发“入境货物检验检疫证明”。不合格且需退货或销毁的，签发“检验检疫处理通知书”；需对外索赔的，签发“检验检疫证书”供企业办理索赔。申报人领取单证时应签署姓名和领证时间，并确保单证按规定范围使用。</a:t>
            </a:r>
            <a:endParaRPr lang="en-US" altLang="zh-CN" dirty="0"/>
          </a:p>
        </p:txBody>
      </p:sp>
      <p:sp>
        <p:nvSpPr>
          <p:cNvPr id="4" name="文本占位符 3">
            <a:extLst>
              <a:ext uri="{FF2B5EF4-FFF2-40B4-BE49-F238E27FC236}">
                <a16:creationId xmlns:a16="http://schemas.microsoft.com/office/drawing/2014/main" id="{4B274A1B-14DB-B1E2-DAB2-C736797822FA}"/>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40037188"/>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6EECE-5AD3-48B7-8F5C-755CA33B3D3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A45035-3E6F-3B4F-C2C2-0CEB1516777E}"/>
              </a:ext>
            </a:extLst>
          </p:cNvPr>
          <p:cNvSpPr>
            <a:spLocks noGrp="1"/>
          </p:cNvSpPr>
          <p:nvPr>
            <p:ph type="body" sz="quarter" idx="11"/>
          </p:nvPr>
        </p:nvSpPr>
        <p:spPr>
          <a:xfrm>
            <a:off x="337294" y="2291362"/>
            <a:ext cx="11275585" cy="2943691"/>
          </a:xfrm>
        </p:spPr>
        <p:txBody>
          <a:bodyPr/>
          <a:lstStyle/>
          <a:p>
            <a:r>
              <a:rPr lang="en-US" altLang="zh-CN" dirty="0"/>
              <a:t>10.2.5</a:t>
            </a:r>
            <a:r>
              <a:rPr lang="zh-CN" altLang="en-US" dirty="0"/>
              <a:t>　进口报检</a:t>
            </a:r>
            <a:endParaRPr lang="en-US" altLang="zh-CN" dirty="0"/>
          </a:p>
          <a:p>
            <a:r>
              <a:rPr lang="en-US" altLang="zh-CN" dirty="0"/>
              <a:t>6. </a:t>
            </a:r>
            <a:r>
              <a:rPr lang="zh-CN" altLang="en-US" dirty="0"/>
              <a:t>更改、撤销和重新申报</a:t>
            </a:r>
            <a:endParaRPr lang="en-US" altLang="zh-CN" dirty="0"/>
          </a:p>
          <a:p>
            <a:r>
              <a:rPr lang="zh-CN" altLang="en-US" dirty="0"/>
              <a:t>在进口报检过程中，申报人可在以下情形申请更改：海关尚未实施检验检疫或已实施但尚未出具单证时，可申请更改申报信息；检验检疫单证出具后，申报人提出更改或补充内容的，应提交更改申请单并经海关审核批准。办理更改时应提供更改申请单、相关证明文件，如涉及合同或信用证变更的，须提供新合同或信用证，申请更改单证的还需交还原单证正副本。</a:t>
            </a:r>
            <a:endParaRPr lang="en-US" altLang="zh-CN" dirty="0"/>
          </a:p>
        </p:txBody>
      </p:sp>
      <p:sp>
        <p:nvSpPr>
          <p:cNvPr id="4" name="文本占位符 3">
            <a:extLst>
              <a:ext uri="{FF2B5EF4-FFF2-40B4-BE49-F238E27FC236}">
                <a16:creationId xmlns:a16="http://schemas.microsoft.com/office/drawing/2014/main" id="{3DFC1EDE-BC55-2AF8-24BF-C95557D3449B}"/>
              </a:ext>
            </a:extLst>
          </p:cNvPr>
          <p:cNvSpPr>
            <a:spLocks noGrp="1"/>
          </p:cNvSpPr>
          <p:nvPr>
            <p:ph type="body" sz="quarter" idx="10"/>
          </p:nvPr>
        </p:nvSpPr>
        <p:spPr/>
        <p:txBody>
          <a:bodyPr/>
          <a:lstStyle/>
          <a:p>
            <a:r>
              <a:rPr lang="en-US" altLang="zh-CN" dirty="0"/>
              <a:t>10.2 </a:t>
            </a:r>
            <a:r>
              <a:rPr lang="zh-CN" altLang="en-US" dirty="0"/>
              <a:t>进口合同的履行</a:t>
            </a:r>
          </a:p>
        </p:txBody>
      </p:sp>
    </p:spTree>
    <p:extLst>
      <p:ext uri="{BB962C8B-B14F-4D97-AF65-F5344CB8AC3E}">
        <p14:creationId xmlns:p14="http://schemas.microsoft.com/office/powerpoint/2010/main" val="2409787529"/>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2292482-E1BE-7773-60C6-18BDD3A9BA02}"/>
              </a:ext>
            </a:extLst>
          </p:cNvPr>
          <p:cNvSpPr>
            <a:spLocks noGrp="1"/>
          </p:cNvSpPr>
          <p:nvPr>
            <p:ph type="body" sz="quarter" idx="11"/>
          </p:nvPr>
        </p:nvSpPr>
        <p:spPr/>
        <p:txBody>
          <a:bodyPr/>
          <a:lstStyle/>
          <a:p>
            <a:r>
              <a:rPr lang="zh-CN" altLang="en-US" dirty="0"/>
              <a:t>第 </a:t>
            </a:r>
            <a:r>
              <a:rPr lang="en-US" altLang="zh-CN" dirty="0"/>
              <a:t>11 </a:t>
            </a:r>
            <a:r>
              <a:rPr lang="zh-CN" altLang="en-US" dirty="0"/>
              <a:t>章</a:t>
            </a:r>
          </a:p>
        </p:txBody>
      </p:sp>
      <p:sp>
        <p:nvSpPr>
          <p:cNvPr id="5" name="文本占位符 4">
            <a:extLst>
              <a:ext uri="{FF2B5EF4-FFF2-40B4-BE49-F238E27FC236}">
                <a16:creationId xmlns:a16="http://schemas.microsoft.com/office/drawing/2014/main" id="{EC4D31FF-5826-56BE-C35B-AB39C09B405A}"/>
              </a:ext>
            </a:extLst>
          </p:cNvPr>
          <p:cNvSpPr>
            <a:spLocks noGrp="1"/>
          </p:cNvSpPr>
          <p:nvPr>
            <p:ph type="body" sz="quarter" idx="13"/>
          </p:nvPr>
        </p:nvSpPr>
        <p:spPr/>
        <p:txBody>
          <a:bodyPr/>
          <a:lstStyle/>
          <a:p>
            <a:r>
              <a:rPr lang="zh-CN" altLang="en-US" dirty="0"/>
              <a:t>国际贸易方式</a:t>
            </a:r>
          </a:p>
        </p:txBody>
      </p:sp>
    </p:spTree>
    <p:extLst>
      <p:ext uri="{BB962C8B-B14F-4D97-AF65-F5344CB8AC3E}">
        <p14:creationId xmlns:p14="http://schemas.microsoft.com/office/powerpoint/2010/main" val="2707752241"/>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1978E61-5DD5-9CAE-17A9-D369F4D8085F}"/>
              </a:ext>
            </a:extLst>
          </p:cNvPr>
          <p:cNvSpPr>
            <a:spLocks noGrp="1"/>
          </p:cNvSpPr>
          <p:nvPr>
            <p:ph type="body" sz="quarter" idx="11"/>
          </p:nvPr>
        </p:nvSpPr>
        <p:spPr>
          <a:xfrm>
            <a:off x="337294" y="2291362"/>
            <a:ext cx="11275585" cy="2943691"/>
          </a:xfrm>
        </p:spPr>
        <p:txBody>
          <a:bodyPr/>
          <a:lstStyle/>
          <a:p>
            <a:r>
              <a:rPr lang="en-US" altLang="zh-CN" dirty="0"/>
              <a:t>11.1.1</a:t>
            </a:r>
            <a:r>
              <a:rPr lang="zh-CN" altLang="en-US" dirty="0"/>
              <a:t>　经销</a:t>
            </a:r>
            <a:endParaRPr lang="en-US" altLang="zh-CN" dirty="0"/>
          </a:p>
          <a:p>
            <a:r>
              <a:rPr lang="en-US" altLang="zh-CN" dirty="0"/>
              <a:t>1. </a:t>
            </a:r>
            <a:r>
              <a:rPr lang="zh-CN" altLang="en-US" dirty="0"/>
              <a:t>定销</a:t>
            </a:r>
            <a:endParaRPr lang="en-US" altLang="zh-CN" dirty="0"/>
          </a:p>
          <a:p>
            <a:r>
              <a:rPr lang="zh-CN" altLang="en-US" dirty="0"/>
              <a:t>定销又称为一般经销，在此类合作中，经销商不享有专营权，供应商可在同一时期、同一地区内授权多家商户同时经营同类商品。在一般经销模式下，出口企业依据经销协议，赋予国外经销商在特定区域、特定时段内经营某项或某几项商品的销售权利。经销商有责任维护出口企业的商业利益，必要时需为经销商品组织技术服务、开展宣传推广活动。</a:t>
            </a:r>
          </a:p>
        </p:txBody>
      </p:sp>
      <p:sp>
        <p:nvSpPr>
          <p:cNvPr id="4" name="文本占位符 3">
            <a:extLst>
              <a:ext uri="{FF2B5EF4-FFF2-40B4-BE49-F238E27FC236}">
                <a16:creationId xmlns:a16="http://schemas.microsoft.com/office/drawing/2014/main" id="{0F5C439A-4663-E21E-17DD-E8522C85F974}"/>
              </a:ext>
            </a:extLst>
          </p:cNvPr>
          <p:cNvSpPr>
            <a:spLocks noGrp="1"/>
          </p:cNvSpPr>
          <p:nvPr>
            <p:ph type="body" sz="quarter" idx="10"/>
          </p:nvPr>
        </p:nvSpPr>
        <p:spPr/>
        <p:txBody>
          <a:bodyPr/>
          <a:lstStyle/>
          <a:p>
            <a:r>
              <a:rPr lang="en-US" altLang="zh-CN" dirty="0"/>
              <a:t>11.1 </a:t>
            </a:r>
            <a:r>
              <a:rPr lang="zh-CN" altLang="en-US" dirty="0"/>
              <a:t>经销与代理</a:t>
            </a:r>
          </a:p>
        </p:txBody>
      </p:sp>
    </p:spTree>
    <p:extLst>
      <p:ext uri="{BB962C8B-B14F-4D97-AF65-F5344CB8AC3E}">
        <p14:creationId xmlns:p14="http://schemas.microsoft.com/office/powerpoint/2010/main" val="303571367"/>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624D8-0961-DBCB-3B6F-C9E098AAF29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A3D65D-48C5-81F4-60A6-EF7C76A220E6}"/>
              </a:ext>
            </a:extLst>
          </p:cNvPr>
          <p:cNvSpPr>
            <a:spLocks noGrp="1"/>
          </p:cNvSpPr>
          <p:nvPr>
            <p:ph type="body" sz="quarter" idx="11"/>
          </p:nvPr>
        </p:nvSpPr>
        <p:spPr>
          <a:xfrm>
            <a:off x="337294" y="2533736"/>
            <a:ext cx="11275585" cy="2458943"/>
          </a:xfrm>
        </p:spPr>
        <p:txBody>
          <a:bodyPr/>
          <a:lstStyle/>
          <a:p>
            <a:r>
              <a:rPr lang="en-US" altLang="zh-CN" dirty="0"/>
              <a:t>11.1.1</a:t>
            </a:r>
            <a:r>
              <a:rPr lang="zh-CN" altLang="en-US" dirty="0"/>
              <a:t>　经销</a:t>
            </a:r>
            <a:endParaRPr lang="en-US" altLang="zh-CN" dirty="0"/>
          </a:p>
          <a:p>
            <a:r>
              <a:rPr lang="en-US" altLang="zh-CN" dirty="0"/>
              <a:t>2. </a:t>
            </a:r>
            <a:r>
              <a:rPr lang="zh-CN" altLang="en-US" dirty="0"/>
              <a:t>包销</a:t>
            </a:r>
            <a:endParaRPr lang="en-US" altLang="zh-CN" dirty="0"/>
          </a:p>
          <a:p>
            <a:r>
              <a:rPr lang="en-US" altLang="zh-CN" dirty="0"/>
              <a:t>1</a:t>
            </a:r>
            <a:r>
              <a:rPr lang="zh-CN" altLang="en-US" dirty="0"/>
              <a:t>）包销的含义</a:t>
            </a:r>
            <a:endParaRPr lang="en-US" altLang="zh-CN" dirty="0"/>
          </a:p>
          <a:p>
            <a:r>
              <a:rPr lang="en-US" altLang="zh-CN" dirty="0"/>
              <a:t>2</a:t>
            </a:r>
            <a:r>
              <a:rPr lang="zh-CN" altLang="en-US" dirty="0"/>
              <a:t>）包销的性质和作用</a:t>
            </a:r>
            <a:endParaRPr lang="en-US" altLang="zh-CN" dirty="0"/>
          </a:p>
          <a:p>
            <a:r>
              <a:rPr lang="en-US" altLang="zh-CN" dirty="0"/>
              <a:t>3</a:t>
            </a:r>
            <a:r>
              <a:rPr lang="zh-CN" altLang="en-US" dirty="0"/>
              <a:t>）定销与包销的比较</a:t>
            </a:r>
          </a:p>
        </p:txBody>
      </p:sp>
      <p:sp>
        <p:nvSpPr>
          <p:cNvPr id="4" name="文本占位符 3">
            <a:extLst>
              <a:ext uri="{FF2B5EF4-FFF2-40B4-BE49-F238E27FC236}">
                <a16:creationId xmlns:a16="http://schemas.microsoft.com/office/drawing/2014/main" id="{9FD1176D-9B76-0E72-83F7-6DEC9CFD6220}"/>
              </a:ext>
            </a:extLst>
          </p:cNvPr>
          <p:cNvSpPr>
            <a:spLocks noGrp="1"/>
          </p:cNvSpPr>
          <p:nvPr>
            <p:ph type="body" sz="quarter" idx="10"/>
          </p:nvPr>
        </p:nvSpPr>
        <p:spPr/>
        <p:txBody>
          <a:bodyPr/>
          <a:lstStyle/>
          <a:p>
            <a:r>
              <a:rPr lang="en-US" altLang="zh-CN" dirty="0"/>
              <a:t>11.1 </a:t>
            </a:r>
            <a:r>
              <a:rPr lang="zh-CN" altLang="en-US" dirty="0"/>
              <a:t>经销与代理</a:t>
            </a:r>
          </a:p>
        </p:txBody>
      </p:sp>
    </p:spTree>
    <p:extLst>
      <p:ext uri="{BB962C8B-B14F-4D97-AF65-F5344CB8AC3E}">
        <p14:creationId xmlns:p14="http://schemas.microsoft.com/office/powerpoint/2010/main" val="1914138441"/>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E680C-25EE-BE97-8DD1-73E4A47F0FF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92A36A-2821-692F-CE27-9AFDA36EEE99}"/>
              </a:ext>
            </a:extLst>
          </p:cNvPr>
          <p:cNvSpPr>
            <a:spLocks noGrp="1"/>
          </p:cNvSpPr>
          <p:nvPr>
            <p:ph type="body" sz="quarter" idx="11"/>
          </p:nvPr>
        </p:nvSpPr>
        <p:spPr>
          <a:xfrm>
            <a:off x="337294" y="1806614"/>
            <a:ext cx="11275585" cy="3913187"/>
          </a:xfrm>
        </p:spPr>
        <p:txBody>
          <a:bodyPr/>
          <a:lstStyle/>
          <a:p>
            <a:r>
              <a:rPr lang="en-US" altLang="zh-CN" dirty="0"/>
              <a:t>11.1.2</a:t>
            </a:r>
            <a:r>
              <a:rPr lang="zh-CN" altLang="en-US" dirty="0"/>
              <a:t>　代理</a:t>
            </a:r>
            <a:endParaRPr lang="en-US" altLang="zh-CN" dirty="0"/>
          </a:p>
          <a:p>
            <a:r>
              <a:rPr lang="en-US" altLang="zh-CN" dirty="0"/>
              <a:t>1. </a:t>
            </a:r>
            <a:r>
              <a:rPr lang="zh-CN" altLang="en-US" dirty="0"/>
              <a:t>代理的分类</a:t>
            </a:r>
            <a:endParaRPr lang="en-US" altLang="zh-CN" dirty="0"/>
          </a:p>
          <a:p>
            <a:r>
              <a:rPr lang="zh-CN" altLang="en-US" dirty="0"/>
              <a:t>根据委托方授予代理人的权限范围不同，代理方式通常可分为三类：一般代理、独家代理和总代理。每种代理形式在授权范围、地域覆盖和经营权利方面各有特点，适用于不同的业务需求和市场策略。</a:t>
            </a:r>
            <a:endParaRPr lang="en-US" altLang="zh-CN" dirty="0"/>
          </a:p>
          <a:p>
            <a:r>
              <a:rPr lang="en-US" altLang="zh-CN" dirty="0"/>
              <a:t>1</a:t>
            </a:r>
            <a:r>
              <a:rPr lang="zh-CN" altLang="en-US" dirty="0"/>
              <a:t>）一般代理</a:t>
            </a:r>
            <a:endParaRPr lang="en-US" altLang="zh-CN" dirty="0"/>
          </a:p>
          <a:p>
            <a:r>
              <a:rPr lang="en-US" altLang="zh-CN" dirty="0"/>
              <a:t>2</a:t>
            </a:r>
            <a:r>
              <a:rPr lang="zh-CN" altLang="en-US" dirty="0"/>
              <a:t>）独家代理</a:t>
            </a:r>
            <a:endParaRPr lang="en-US" altLang="zh-CN" dirty="0"/>
          </a:p>
          <a:p>
            <a:r>
              <a:rPr lang="en-US" altLang="zh-CN" dirty="0"/>
              <a:t>3</a:t>
            </a:r>
            <a:r>
              <a:rPr lang="zh-CN" altLang="en-US" dirty="0"/>
              <a:t>）总代理</a:t>
            </a:r>
          </a:p>
        </p:txBody>
      </p:sp>
      <p:sp>
        <p:nvSpPr>
          <p:cNvPr id="4" name="文本占位符 3">
            <a:extLst>
              <a:ext uri="{FF2B5EF4-FFF2-40B4-BE49-F238E27FC236}">
                <a16:creationId xmlns:a16="http://schemas.microsoft.com/office/drawing/2014/main" id="{A9AB1ED0-B84A-2CEF-BDC0-7D3170E9CA19}"/>
              </a:ext>
            </a:extLst>
          </p:cNvPr>
          <p:cNvSpPr>
            <a:spLocks noGrp="1"/>
          </p:cNvSpPr>
          <p:nvPr>
            <p:ph type="body" sz="quarter" idx="10"/>
          </p:nvPr>
        </p:nvSpPr>
        <p:spPr/>
        <p:txBody>
          <a:bodyPr/>
          <a:lstStyle/>
          <a:p>
            <a:r>
              <a:rPr lang="en-US" altLang="zh-CN" dirty="0"/>
              <a:t>11.1 </a:t>
            </a:r>
            <a:r>
              <a:rPr lang="zh-CN" altLang="en-US" dirty="0"/>
              <a:t>经销与代理</a:t>
            </a:r>
          </a:p>
        </p:txBody>
      </p:sp>
    </p:spTree>
    <p:extLst>
      <p:ext uri="{BB962C8B-B14F-4D97-AF65-F5344CB8AC3E}">
        <p14:creationId xmlns:p14="http://schemas.microsoft.com/office/powerpoint/2010/main" val="110600361"/>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46BD6-BC49-474B-8A25-3DEC215FE0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A379CB-4FF0-0F8B-265D-2A8D64B256DD}"/>
              </a:ext>
            </a:extLst>
          </p:cNvPr>
          <p:cNvSpPr>
            <a:spLocks noGrp="1"/>
          </p:cNvSpPr>
          <p:nvPr>
            <p:ph type="body" sz="quarter" idx="11"/>
          </p:nvPr>
        </p:nvSpPr>
        <p:spPr>
          <a:xfrm>
            <a:off x="337294" y="1321866"/>
            <a:ext cx="11275585" cy="4882683"/>
          </a:xfrm>
        </p:spPr>
        <p:txBody>
          <a:bodyPr/>
          <a:lstStyle/>
          <a:p>
            <a:r>
              <a:rPr lang="en-US" altLang="zh-CN" dirty="0"/>
              <a:t>11.1.2</a:t>
            </a:r>
            <a:r>
              <a:rPr lang="zh-CN" altLang="en-US" dirty="0"/>
              <a:t>　代理</a:t>
            </a:r>
            <a:endParaRPr lang="en-US" altLang="zh-CN" dirty="0"/>
          </a:p>
          <a:p>
            <a:r>
              <a:rPr lang="en-US" altLang="zh-CN" dirty="0"/>
              <a:t>2. </a:t>
            </a:r>
            <a:r>
              <a:rPr lang="zh-CN" altLang="en-US" dirty="0"/>
              <a:t>销售代理</a:t>
            </a:r>
            <a:endParaRPr lang="en-US" altLang="zh-CN" dirty="0"/>
          </a:p>
          <a:p>
            <a:r>
              <a:rPr lang="zh-CN" altLang="en-US" dirty="0"/>
              <a:t>协议代理协议是规范出口商与代理商之间权利和义务的法律文件，其内容通常涵盖以下主要内容。</a:t>
            </a:r>
            <a:endParaRPr lang="en-US" altLang="zh-CN" dirty="0"/>
          </a:p>
          <a:p>
            <a:r>
              <a:rPr lang="en-US" altLang="zh-CN" dirty="0"/>
              <a:t>1</a:t>
            </a:r>
            <a:r>
              <a:rPr lang="zh-CN" altLang="en-US" dirty="0"/>
              <a:t>）协议性质与双方关系</a:t>
            </a:r>
            <a:endParaRPr lang="en-US" altLang="zh-CN" dirty="0"/>
          </a:p>
          <a:p>
            <a:r>
              <a:rPr lang="en-US" altLang="zh-CN" dirty="0"/>
              <a:t>2</a:t>
            </a:r>
            <a:r>
              <a:rPr lang="zh-CN" altLang="en-US" dirty="0"/>
              <a:t>）代理权限界定</a:t>
            </a:r>
            <a:endParaRPr lang="en-US" altLang="zh-CN" dirty="0"/>
          </a:p>
          <a:p>
            <a:r>
              <a:rPr lang="en-US" altLang="zh-CN" dirty="0"/>
              <a:t>3</a:t>
            </a:r>
            <a:r>
              <a:rPr lang="zh-CN" altLang="en-US" dirty="0"/>
              <a:t>）授权范围与期限</a:t>
            </a:r>
            <a:endParaRPr lang="en-US" altLang="zh-CN" dirty="0"/>
          </a:p>
          <a:p>
            <a:r>
              <a:rPr lang="en-US" altLang="zh-CN" dirty="0"/>
              <a:t>4</a:t>
            </a:r>
            <a:r>
              <a:rPr lang="zh-CN" altLang="en-US" dirty="0"/>
              <a:t>）最低销售要求</a:t>
            </a:r>
            <a:endParaRPr lang="en-US" altLang="zh-CN" dirty="0"/>
          </a:p>
          <a:p>
            <a:r>
              <a:rPr lang="en-US" altLang="zh-CN" dirty="0"/>
              <a:t>5</a:t>
            </a:r>
            <a:r>
              <a:rPr lang="zh-CN" altLang="en-US" dirty="0"/>
              <a:t>）佣金条款</a:t>
            </a:r>
            <a:endParaRPr lang="en-US" altLang="zh-CN" dirty="0"/>
          </a:p>
          <a:p>
            <a:r>
              <a:rPr lang="en-US" altLang="zh-CN" dirty="0"/>
              <a:t>6</a:t>
            </a:r>
            <a:r>
              <a:rPr lang="zh-CN" altLang="en-US" dirty="0"/>
              <a:t>）协议期限与终止条件</a:t>
            </a:r>
          </a:p>
        </p:txBody>
      </p:sp>
      <p:sp>
        <p:nvSpPr>
          <p:cNvPr id="4" name="文本占位符 3">
            <a:extLst>
              <a:ext uri="{FF2B5EF4-FFF2-40B4-BE49-F238E27FC236}">
                <a16:creationId xmlns:a16="http://schemas.microsoft.com/office/drawing/2014/main" id="{21212F5B-E421-E284-25EE-47797A3A8425}"/>
              </a:ext>
            </a:extLst>
          </p:cNvPr>
          <p:cNvSpPr>
            <a:spLocks noGrp="1"/>
          </p:cNvSpPr>
          <p:nvPr>
            <p:ph type="body" sz="quarter" idx="10"/>
          </p:nvPr>
        </p:nvSpPr>
        <p:spPr/>
        <p:txBody>
          <a:bodyPr/>
          <a:lstStyle/>
          <a:p>
            <a:r>
              <a:rPr lang="en-US" altLang="zh-CN" dirty="0"/>
              <a:t>11.1 </a:t>
            </a:r>
            <a:r>
              <a:rPr lang="zh-CN" altLang="en-US" dirty="0"/>
              <a:t>经销与代理</a:t>
            </a:r>
          </a:p>
        </p:txBody>
      </p:sp>
    </p:spTree>
    <p:extLst>
      <p:ext uri="{BB962C8B-B14F-4D97-AF65-F5344CB8AC3E}">
        <p14:creationId xmlns:p14="http://schemas.microsoft.com/office/powerpoint/2010/main" val="1162766405"/>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9590D-F52E-F29E-37C7-4129753562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0DDB723-1C20-6C3D-9336-1DCE41C352C5}"/>
              </a:ext>
            </a:extLst>
          </p:cNvPr>
          <p:cNvSpPr>
            <a:spLocks noGrp="1"/>
          </p:cNvSpPr>
          <p:nvPr>
            <p:ph type="body" sz="quarter" idx="11"/>
          </p:nvPr>
        </p:nvSpPr>
        <p:spPr>
          <a:xfrm>
            <a:off x="337294" y="2291362"/>
            <a:ext cx="11275585" cy="2943691"/>
          </a:xfrm>
        </p:spPr>
        <p:txBody>
          <a:bodyPr/>
          <a:lstStyle/>
          <a:p>
            <a:r>
              <a:rPr lang="en-US" altLang="zh-CN" dirty="0"/>
              <a:t>11.2.1</a:t>
            </a:r>
            <a:r>
              <a:rPr lang="zh-CN" altLang="en-US" dirty="0"/>
              <a:t>　寄售</a:t>
            </a:r>
            <a:endParaRPr lang="en-US" altLang="zh-CN" dirty="0"/>
          </a:p>
          <a:p>
            <a:r>
              <a:rPr lang="en-US" altLang="zh-CN" dirty="0"/>
              <a:t>1. </a:t>
            </a:r>
            <a:r>
              <a:rPr lang="zh-CN" altLang="en-US" dirty="0"/>
              <a:t>寄售的性质和特点</a:t>
            </a:r>
            <a:endParaRPr lang="en-US" altLang="zh-CN" dirty="0"/>
          </a:p>
          <a:p>
            <a:r>
              <a:rPr lang="zh-CN" altLang="en-US" dirty="0"/>
              <a:t>寄售作为一种特殊的贸易方式，指寄售人（</a:t>
            </a:r>
            <a:r>
              <a:rPr lang="en-US" altLang="zh-CN" dirty="0"/>
              <a:t>consignor</a:t>
            </a:r>
            <a:r>
              <a:rPr lang="zh-CN" altLang="en-US" dirty="0"/>
              <a:t>）将待售货物预先发运至寄售地，委托当地代销人（</a:t>
            </a:r>
            <a:r>
              <a:rPr lang="en-US" altLang="zh-CN" dirty="0"/>
              <a:t>consignee</a:t>
            </a:r>
            <a:r>
              <a:rPr lang="zh-CN" altLang="en-US" dirty="0"/>
              <a:t>）依据寄售协议约定的销售条件与操作规范，在当地市场开展货物销售。代销人完成销售后，从销售所得货款中扣除约定佣金及相关费用，再将剩余款项汇付给寄售人，以此实现货物的跨境流通与交易结算。</a:t>
            </a:r>
          </a:p>
        </p:txBody>
      </p:sp>
      <p:sp>
        <p:nvSpPr>
          <p:cNvPr id="4" name="文本占位符 3">
            <a:extLst>
              <a:ext uri="{FF2B5EF4-FFF2-40B4-BE49-F238E27FC236}">
                <a16:creationId xmlns:a16="http://schemas.microsoft.com/office/drawing/2014/main" id="{BF7494F5-E2DF-70A5-BF04-88FDEE03286A}"/>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3630616594"/>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8882F-843D-0C49-6DE4-4DD3987054F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6E2B42-0D63-C0E6-A442-459D1AF417AC}"/>
              </a:ext>
            </a:extLst>
          </p:cNvPr>
          <p:cNvSpPr>
            <a:spLocks noGrp="1"/>
          </p:cNvSpPr>
          <p:nvPr>
            <p:ph type="body" sz="quarter" idx="11"/>
          </p:nvPr>
        </p:nvSpPr>
        <p:spPr>
          <a:xfrm>
            <a:off x="337294" y="2291362"/>
            <a:ext cx="11275585" cy="2943691"/>
          </a:xfrm>
        </p:spPr>
        <p:txBody>
          <a:bodyPr/>
          <a:lstStyle/>
          <a:p>
            <a:r>
              <a:rPr lang="en-US" altLang="zh-CN" dirty="0"/>
              <a:t>11.2.1</a:t>
            </a:r>
            <a:r>
              <a:rPr lang="zh-CN" altLang="en-US" dirty="0"/>
              <a:t>　寄售</a:t>
            </a:r>
            <a:endParaRPr lang="en-US" altLang="zh-CN" dirty="0"/>
          </a:p>
          <a:p>
            <a:r>
              <a:rPr lang="en-US" altLang="zh-CN" dirty="0"/>
              <a:t>2. </a:t>
            </a:r>
            <a:r>
              <a:rPr lang="zh-CN" altLang="en-US" dirty="0"/>
              <a:t>寄售的优点</a:t>
            </a:r>
            <a:endParaRPr lang="en-US" altLang="zh-CN" dirty="0"/>
          </a:p>
          <a:p>
            <a:r>
              <a:rPr lang="zh-CN" altLang="en-US" dirty="0"/>
              <a:t>（</a:t>
            </a:r>
            <a:r>
              <a:rPr lang="en-US" altLang="zh-CN" dirty="0"/>
              <a:t>1</a:t>
            </a:r>
            <a:r>
              <a:rPr lang="zh-CN" altLang="en-US" dirty="0"/>
              <a:t>）随行就市。</a:t>
            </a:r>
            <a:endParaRPr lang="en-US" altLang="zh-CN" dirty="0"/>
          </a:p>
          <a:p>
            <a:r>
              <a:rPr lang="zh-CN" altLang="en-US" dirty="0"/>
              <a:t>（</a:t>
            </a:r>
            <a:r>
              <a:rPr lang="en-US" altLang="zh-CN" dirty="0"/>
              <a:t>2</a:t>
            </a:r>
            <a:r>
              <a:rPr lang="zh-CN" altLang="en-US" dirty="0"/>
              <a:t>）促进成交。</a:t>
            </a:r>
            <a:endParaRPr lang="en-US" altLang="zh-CN" dirty="0"/>
          </a:p>
          <a:p>
            <a:r>
              <a:rPr lang="zh-CN" altLang="en-US" dirty="0"/>
              <a:t>（</a:t>
            </a:r>
            <a:r>
              <a:rPr lang="en-US" altLang="zh-CN" dirty="0"/>
              <a:t>3</a:t>
            </a:r>
            <a:r>
              <a:rPr lang="zh-CN" altLang="en-US" dirty="0"/>
              <a:t>）调动积极性。</a:t>
            </a:r>
            <a:endParaRPr lang="en-US" altLang="zh-CN" dirty="0"/>
          </a:p>
          <a:p>
            <a:r>
              <a:rPr lang="zh-CN" altLang="en-US" dirty="0"/>
              <a:t>（</a:t>
            </a:r>
            <a:r>
              <a:rPr lang="en-US" altLang="zh-CN" dirty="0"/>
              <a:t>4</a:t>
            </a:r>
            <a:r>
              <a:rPr lang="zh-CN" altLang="en-US" dirty="0"/>
              <a:t>）开拓新市场。</a:t>
            </a:r>
          </a:p>
        </p:txBody>
      </p:sp>
      <p:sp>
        <p:nvSpPr>
          <p:cNvPr id="4" name="文本占位符 3">
            <a:extLst>
              <a:ext uri="{FF2B5EF4-FFF2-40B4-BE49-F238E27FC236}">
                <a16:creationId xmlns:a16="http://schemas.microsoft.com/office/drawing/2014/main" id="{4A581681-791E-BB71-6E93-F4B7D440CDEE}"/>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38915327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A97F3-8A91-FE53-85B6-876D0F5876B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3899963-E821-7C66-C972-C5BF5FD1DB73}"/>
              </a:ext>
            </a:extLst>
          </p:cNvPr>
          <p:cNvSpPr>
            <a:spLocks noGrp="1"/>
          </p:cNvSpPr>
          <p:nvPr>
            <p:ph type="body" sz="quarter" idx="11"/>
          </p:nvPr>
        </p:nvSpPr>
        <p:spPr>
          <a:xfrm>
            <a:off x="337294" y="953893"/>
            <a:ext cx="11275585" cy="5618654"/>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CFR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④	卖方需向买方提供可在目的港提取货物的运输单据。该单据应使买方能够通过转让给下家或通知承运人的方式转售在途货物。如运输单据是以可转让形式签发且包含多份正本，则必须将全套正本交给买方。</a:t>
            </a:r>
          </a:p>
          <a:p>
            <a:r>
              <a:rPr lang="zh-CN" altLang="en-US" dirty="0"/>
              <a:t>⑤ 卖方负责办理出口清关所需的一切手续。如果买方提出要求，卖方应协助其获取过境或进口清关所需的文件和信息，并由买方承担相关风险和费用，包括与安全检查及装运前检验有关的内容。</a:t>
            </a:r>
            <a:endParaRPr lang="en-US" altLang="zh-CN" dirty="0"/>
          </a:p>
        </p:txBody>
      </p:sp>
      <p:sp>
        <p:nvSpPr>
          <p:cNvPr id="6" name="文本占位符 5">
            <a:extLst>
              <a:ext uri="{FF2B5EF4-FFF2-40B4-BE49-F238E27FC236}">
                <a16:creationId xmlns:a16="http://schemas.microsoft.com/office/drawing/2014/main" id="{1F35D72A-829B-177C-6BD2-A4322D8801BF}"/>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264685100"/>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CD984-FD2F-A7E9-A6C2-2B4BA6CB75E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51F42B4-5497-4D2B-178F-4F54BD92A5AB}"/>
              </a:ext>
            </a:extLst>
          </p:cNvPr>
          <p:cNvSpPr>
            <a:spLocks noGrp="1"/>
          </p:cNvSpPr>
          <p:nvPr>
            <p:ph type="body" sz="quarter" idx="11"/>
          </p:nvPr>
        </p:nvSpPr>
        <p:spPr>
          <a:xfrm>
            <a:off x="337294" y="2291362"/>
            <a:ext cx="11275585" cy="2943691"/>
          </a:xfrm>
        </p:spPr>
        <p:txBody>
          <a:bodyPr/>
          <a:lstStyle/>
          <a:p>
            <a:r>
              <a:rPr lang="en-US" altLang="zh-CN" dirty="0"/>
              <a:t>11.2.1</a:t>
            </a:r>
            <a:r>
              <a:rPr lang="zh-CN" altLang="en-US" dirty="0"/>
              <a:t>　寄售</a:t>
            </a:r>
            <a:endParaRPr lang="en-US" altLang="zh-CN" dirty="0"/>
          </a:p>
          <a:p>
            <a:r>
              <a:rPr lang="en-US" altLang="zh-CN" dirty="0"/>
              <a:t>3. </a:t>
            </a:r>
            <a:r>
              <a:rPr lang="zh-CN" altLang="en-US" dirty="0"/>
              <a:t>寄售的缺点</a:t>
            </a:r>
            <a:endParaRPr lang="en-US" altLang="zh-CN" dirty="0"/>
          </a:p>
          <a:p>
            <a:r>
              <a:rPr lang="zh-CN" altLang="en-US" dirty="0"/>
              <a:t>（</a:t>
            </a:r>
            <a:r>
              <a:rPr lang="en-US" altLang="zh-CN" dirty="0"/>
              <a:t>1</a:t>
            </a:r>
            <a:r>
              <a:rPr lang="zh-CN" altLang="en-US" dirty="0"/>
              <a:t>）风险较大。</a:t>
            </a:r>
            <a:endParaRPr lang="en-US" altLang="zh-CN" dirty="0"/>
          </a:p>
          <a:p>
            <a:r>
              <a:rPr lang="zh-CN" altLang="en-US" dirty="0"/>
              <a:t>（</a:t>
            </a:r>
            <a:r>
              <a:rPr lang="en-US" altLang="zh-CN" dirty="0"/>
              <a:t>2</a:t>
            </a:r>
            <a:r>
              <a:rPr lang="zh-CN" altLang="en-US" dirty="0"/>
              <a:t>）货款回收慢。</a:t>
            </a:r>
            <a:endParaRPr lang="en-US" altLang="zh-CN" dirty="0"/>
          </a:p>
          <a:p>
            <a:r>
              <a:rPr lang="zh-CN" altLang="en-US" dirty="0"/>
              <a:t>（</a:t>
            </a:r>
            <a:r>
              <a:rPr lang="en-US" altLang="zh-CN" dirty="0"/>
              <a:t>3</a:t>
            </a:r>
            <a:r>
              <a:rPr lang="zh-CN" altLang="en-US" dirty="0"/>
              <a:t>）资金负担重。</a:t>
            </a:r>
            <a:endParaRPr lang="en-US" altLang="zh-CN" dirty="0"/>
          </a:p>
          <a:p>
            <a:r>
              <a:rPr lang="zh-CN" altLang="en-US" dirty="0"/>
              <a:t>（</a:t>
            </a:r>
            <a:r>
              <a:rPr lang="en-US" altLang="zh-CN" dirty="0"/>
              <a:t>4</a:t>
            </a:r>
            <a:r>
              <a:rPr lang="zh-CN" altLang="en-US" dirty="0"/>
              <a:t>）代销人风险。</a:t>
            </a:r>
          </a:p>
        </p:txBody>
      </p:sp>
      <p:sp>
        <p:nvSpPr>
          <p:cNvPr id="4" name="文本占位符 3">
            <a:extLst>
              <a:ext uri="{FF2B5EF4-FFF2-40B4-BE49-F238E27FC236}">
                <a16:creationId xmlns:a16="http://schemas.microsoft.com/office/drawing/2014/main" id="{BFD107F9-D51B-08A0-8B6C-67545642AFB1}"/>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1749424209"/>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E99D8-EE00-62FE-E279-4011067711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D8DE47-EC99-7626-51A5-9A7C3A1633E4}"/>
              </a:ext>
            </a:extLst>
          </p:cNvPr>
          <p:cNvSpPr>
            <a:spLocks noGrp="1"/>
          </p:cNvSpPr>
          <p:nvPr>
            <p:ph type="body" sz="quarter" idx="11"/>
          </p:nvPr>
        </p:nvSpPr>
        <p:spPr>
          <a:xfrm>
            <a:off x="337294" y="1564240"/>
            <a:ext cx="11275585" cy="4397935"/>
          </a:xfrm>
        </p:spPr>
        <p:txBody>
          <a:bodyPr/>
          <a:lstStyle/>
          <a:p>
            <a:r>
              <a:rPr lang="en-US" altLang="zh-CN" dirty="0"/>
              <a:t>11.2.1</a:t>
            </a:r>
            <a:r>
              <a:rPr lang="zh-CN" altLang="en-US" dirty="0"/>
              <a:t>　寄售</a:t>
            </a:r>
            <a:endParaRPr lang="en-US" altLang="zh-CN" dirty="0"/>
          </a:p>
          <a:p>
            <a:r>
              <a:rPr lang="en-US" altLang="zh-CN" dirty="0"/>
              <a:t>4. </a:t>
            </a:r>
            <a:r>
              <a:rPr lang="zh-CN" altLang="en-US" dirty="0"/>
              <a:t>采用寄售方式应注意的问题</a:t>
            </a:r>
            <a:endParaRPr lang="en-US" altLang="zh-CN" dirty="0"/>
          </a:p>
          <a:p>
            <a:r>
              <a:rPr lang="zh-CN" altLang="en-US" dirty="0"/>
              <a:t>由于寄售模式中寄售人需承担较高的风险与成本，在采用此种贸易方式时，应重点关注以下环节。</a:t>
            </a:r>
          </a:p>
          <a:p>
            <a:r>
              <a:rPr lang="zh-CN" altLang="en-US" dirty="0"/>
              <a:t>（</a:t>
            </a:r>
            <a:r>
              <a:rPr lang="en-US" altLang="zh-CN" dirty="0"/>
              <a:t>1</a:t>
            </a:r>
            <a:r>
              <a:rPr lang="zh-CN" altLang="en-US" dirty="0"/>
              <a:t>）在选择寄售地点前，应对目标销售市场进行充分调研，并综合考虑多方面因素：优先选择进出口通关便利、外汇管制宽松、税收及费用较低的地区，同时还需充分评估当地市场的供需状况与消费习惯，以确保寄售策略贴合实际市场需求。</a:t>
            </a:r>
            <a:endParaRPr lang="en-US" altLang="zh-CN" dirty="0"/>
          </a:p>
          <a:p>
            <a:r>
              <a:rPr lang="zh-CN" altLang="en-US" dirty="0"/>
              <a:t>（</a:t>
            </a:r>
            <a:r>
              <a:rPr lang="en-US" altLang="zh-CN" dirty="0"/>
              <a:t>2</a:t>
            </a:r>
            <a:r>
              <a:rPr lang="zh-CN" altLang="en-US" dirty="0"/>
              <a:t>）寄售商品的数量应合理控制，避免超出当地市场容量，导致货物长期积压、难以售出。</a:t>
            </a:r>
          </a:p>
        </p:txBody>
      </p:sp>
      <p:sp>
        <p:nvSpPr>
          <p:cNvPr id="4" name="文本占位符 3">
            <a:extLst>
              <a:ext uri="{FF2B5EF4-FFF2-40B4-BE49-F238E27FC236}">
                <a16:creationId xmlns:a16="http://schemas.microsoft.com/office/drawing/2014/main" id="{A2550DEE-85A2-2C1A-EEC3-FACDDB2BDA73}"/>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3233937319"/>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35A89-997D-9062-CF87-0CE520B31A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ECA1FA-E243-8FF3-EDFF-C853F353598A}"/>
              </a:ext>
            </a:extLst>
          </p:cNvPr>
          <p:cNvSpPr>
            <a:spLocks noGrp="1"/>
          </p:cNvSpPr>
          <p:nvPr>
            <p:ph type="body" sz="quarter" idx="11"/>
          </p:nvPr>
        </p:nvSpPr>
        <p:spPr>
          <a:xfrm>
            <a:off x="337294" y="2291362"/>
            <a:ext cx="11275585" cy="2943691"/>
          </a:xfrm>
        </p:spPr>
        <p:txBody>
          <a:bodyPr/>
          <a:lstStyle/>
          <a:p>
            <a:r>
              <a:rPr lang="en-US" altLang="zh-CN" dirty="0"/>
              <a:t>11.2.1</a:t>
            </a:r>
            <a:r>
              <a:rPr lang="zh-CN" altLang="en-US" dirty="0"/>
              <a:t>　寄售</a:t>
            </a:r>
            <a:endParaRPr lang="en-US" altLang="zh-CN" dirty="0"/>
          </a:p>
          <a:p>
            <a:r>
              <a:rPr lang="en-US" altLang="zh-CN" dirty="0"/>
              <a:t>4. </a:t>
            </a:r>
            <a:r>
              <a:rPr lang="zh-CN" altLang="en-US" dirty="0"/>
              <a:t>采用寄售方式应注意的问题</a:t>
            </a:r>
            <a:endParaRPr lang="en-US" altLang="zh-CN" dirty="0"/>
          </a:p>
          <a:p>
            <a:r>
              <a:rPr lang="zh-CN" altLang="en-US" dirty="0"/>
              <a:t>（</a:t>
            </a:r>
            <a:r>
              <a:rPr lang="en-US" altLang="zh-CN" dirty="0"/>
              <a:t>3</a:t>
            </a:r>
            <a:r>
              <a:rPr lang="zh-CN" altLang="en-US" dirty="0"/>
              <a:t>）为确保货物抵达后能够及时销售，并保障货款安全迅速收回，寄售人应选择资信可靠、具备较强推销能力的客户作为代销人。</a:t>
            </a:r>
          </a:p>
          <a:p>
            <a:r>
              <a:rPr lang="zh-CN" altLang="en-US" dirty="0"/>
              <a:t>（</a:t>
            </a:r>
            <a:r>
              <a:rPr lang="en-US" altLang="zh-CN" dirty="0"/>
              <a:t>4</a:t>
            </a:r>
            <a:r>
              <a:rPr lang="zh-CN" altLang="en-US" dirty="0"/>
              <a:t>）应认真确定寄售协议各条款的内容，特别要对寄售商品的作价方法、双方当事人的权利与义务做出明确、合理的规定，以此作为寄售人与代销人之间法律关系的依据。</a:t>
            </a:r>
          </a:p>
        </p:txBody>
      </p:sp>
      <p:sp>
        <p:nvSpPr>
          <p:cNvPr id="4" name="文本占位符 3">
            <a:extLst>
              <a:ext uri="{FF2B5EF4-FFF2-40B4-BE49-F238E27FC236}">
                <a16:creationId xmlns:a16="http://schemas.microsoft.com/office/drawing/2014/main" id="{4E1E2E6C-4596-5ADD-402F-321B0EA4359D}"/>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2448455326"/>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22EB2-EE8A-43E8-163A-D59C6001CB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249817D-F9B3-F36D-359D-B4C8FF9AEDE2}"/>
              </a:ext>
            </a:extLst>
          </p:cNvPr>
          <p:cNvSpPr>
            <a:spLocks noGrp="1"/>
          </p:cNvSpPr>
          <p:nvPr>
            <p:ph type="body" sz="quarter" idx="11"/>
          </p:nvPr>
        </p:nvSpPr>
        <p:spPr>
          <a:xfrm>
            <a:off x="337294" y="2291362"/>
            <a:ext cx="11275585" cy="2943691"/>
          </a:xfrm>
        </p:spPr>
        <p:txBody>
          <a:bodyPr/>
          <a:lstStyle/>
          <a:p>
            <a:r>
              <a:rPr lang="en-US" altLang="zh-CN" dirty="0"/>
              <a:t>11.2.2</a:t>
            </a:r>
            <a:r>
              <a:rPr lang="zh-CN" altLang="en-US" dirty="0"/>
              <a:t>　展卖</a:t>
            </a:r>
            <a:endParaRPr lang="en-US" altLang="zh-CN" dirty="0"/>
          </a:p>
          <a:p>
            <a:r>
              <a:rPr lang="en-US" altLang="zh-CN" dirty="0"/>
              <a:t>1. </a:t>
            </a:r>
            <a:r>
              <a:rPr lang="zh-CN" altLang="en-US" dirty="0"/>
              <a:t>展卖的特点与优势</a:t>
            </a:r>
            <a:endParaRPr lang="en-US" altLang="zh-CN" dirty="0"/>
          </a:p>
          <a:p>
            <a:r>
              <a:rPr lang="zh-CN" altLang="en-US" dirty="0"/>
              <a:t>（</a:t>
            </a:r>
            <a:r>
              <a:rPr lang="en-US" altLang="zh-CN" dirty="0"/>
              <a:t>1</a:t>
            </a:r>
            <a:r>
              <a:rPr lang="zh-CN" altLang="en-US" dirty="0"/>
              <a:t>）品类多样。</a:t>
            </a:r>
            <a:endParaRPr lang="en-US" altLang="zh-CN" dirty="0"/>
          </a:p>
          <a:p>
            <a:r>
              <a:rPr lang="zh-CN" altLang="en-US" dirty="0"/>
              <a:t>（</a:t>
            </a:r>
            <a:r>
              <a:rPr lang="en-US" altLang="zh-CN" dirty="0"/>
              <a:t>2</a:t>
            </a:r>
            <a:r>
              <a:rPr lang="zh-CN" altLang="en-US" dirty="0"/>
              <a:t>）互动性强。</a:t>
            </a:r>
            <a:endParaRPr lang="en-US" altLang="zh-CN" dirty="0"/>
          </a:p>
          <a:p>
            <a:r>
              <a:rPr lang="zh-CN" altLang="en-US" dirty="0"/>
              <a:t>（</a:t>
            </a:r>
            <a:r>
              <a:rPr lang="en-US" altLang="zh-CN" dirty="0"/>
              <a:t>3</a:t>
            </a:r>
            <a:r>
              <a:rPr lang="zh-CN" altLang="en-US" dirty="0"/>
              <a:t>）宣传效果突出。</a:t>
            </a:r>
            <a:endParaRPr lang="en-US" altLang="zh-CN" dirty="0"/>
          </a:p>
          <a:p>
            <a:r>
              <a:rPr lang="zh-CN" altLang="en-US" dirty="0"/>
              <a:t>（</a:t>
            </a:r>
            <a:r>
              <a:rPr lang="en-US" altLang="zh-CN" dirty="0"/>
              <a:t>4</a:t>
            </a:r>
            <a:r>
              <a:rPr lang="zh-CN" altLang="en-US" dirty="0"/>
              <a:t>）高效便捷。</a:t>
            </a:r>
          </a:p>
        </p:txBody>
      </p:sp>
      <p:sp>
        <p:nvSpPr>
          <p:cNvPr id="4" name="文本占位符 3">
            <a:extLst>
              <a:ext uri="{FF2B5EF4-FFF2-40B4-BE49-F238E27FC236}">
                <a16:creationId xmlns:a16="http://schemas.microsoft.com/office/drawing/2014/main" id="{2682F1E0-121B-ADB1-F439-CA58A6758B9E}"/>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3588177700"/>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782D3-580A-1583-EC5B-1FC65DC3CD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CF6BA5C-99B1-35DA-6DAD-9A38D5935699}"/>
              </a:ext>
            </a:extLst>
          </p:cNvPr>
          <p:cNvSpPr>
            <a:spLocks noGrp="1"/>
          </p:cNvSpPr>
          <p:nvPr>
            <p:ph type="body" sz="quarter" idx="11"/>
          </p:nvPr>
        </p:nvSpPr>
        <p:spPr>
          <a:xfrm>
            <a:off x="337294" y="2533736"/>
            <a:ext cx="11275585" cy="2458943"/>
          </a:xfrm>
        </p:spPr>
        <p:txBody>
          <a:bodyPr/>
          <a:lstStyle/>
          <a:p>
            <a:r>
              <a:rPr lang="en-US" altLang="zh-CN" dirty="0"/>
              <a:t>11.2.2</a:t>
            </a:r>
            <a:r>
              <a:rPr lang="zh-CN" altLang="en-US" dirty="0"/>
              <a:t>　展卖</a:t>
            </a:r>
            <a:endParaRPr lang="en-US" altLang="zh-CN" dirty="0"/>
          </a:p>
          <a:p>
            <a:r>
              <a:rPr lang="en-US" altLang="zh-CN" dirty="0"/>
              <a:t>2. </a:t>
            </a:r>
            <a:r>
              <a:rPr lang="zh-CN" altLang="en-US" dirty="0"/>
              <a:t>展卖的市场影响</a:t>
            </a:r>
            <a:endParaRPr lang="en-US" altLang="zh-CN" dirty="0"/>
          </a:p>
          <a:p>
            <a:r>
              <a:rPr lang="zh-CN" altLang="en-US" dirty="0"/>
              <a:t>（</a:t>
            </a:r>
            <a:r>
              <a:rPr lang="en-US" altLang="zh-CN" dirty="0"/>
              <a:t>1</a:t>
            </a:r>
            <a:r>
              <a:rPr lang="zh-CN" altLang="en-US" dirty="0"/>
              <a:t>）强化品牌推广。</a:t>
            </a:r>
            <a:endParaRPr lang="en-US" altLang="zh-CN" dirty="0"/>
          </a:p>
          <a:p>
            <a:r>
              <a:rPr lang="zh-CN" altLang="en-US" dirty="0"/>
              <a:t>（</a:t>
            </a:r>
            <a:r>
              <a:rPr lang="en-US" altLang="zh-CN" dirty="0"/>
              <a:t>2</a:t>
            </a:r>
            <a:r>
              <a:rPr lang="zh-CN" altLang="en-US" dirty="0"/>
              <a:t>）助力市场调研。</a:t>
            </a:r>
            <a:endParaRPr lang="en-US" altLang="zh-CN" dirty="0"/>
          </a:p>
          <a:p>
            <a:r>
              <a:rPr lang="zh-CN" altLang="en-US" dirty="0"/>
              <a:t>（</a:t>
            </a:r>
            <a:r>
              <a:rPr lang="en-US" altLang="zh-CN" dirty="0"/>
              <a:t>3</a:t>
            </a:r>
            <a:r>
              <a:rPr lang="zh-CN" altLang="en-US" dirty="0"/>
              <a:t>）推动销售增长。</a:t>
            </a:r>
          </a:p>
        </p:txBody>
      </p:sp>
      <p:sp>
        <p:nvSpPr>
          <p:cNvPr id="4" name="文本占位符 3">
            <a:extLst>
              <a:ext uri="{FF2B5EF4-FFF2-40B4-BE49-F238E27FC236}">
                <a16:creationId xmlns:a16="http://schemas.microsoft.com/office/drawing/2014/main" id="{3DA4E75C-D452-A206-4323-1F60348E5FF0}"/>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2675376353"/>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D25A2-1179-3391-213A-B1010C2BF94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3404C6-B8D3-74F2-690A-3FC71A04FBC5}"/>
              </a:ext>
            </a:extLst>
          </p:cNvPr>
          <p:cNvSpPr>
            <a:spLocks noGrp="1"/>
          </p:cNvSpPr>
          <p:nvPr>
            <p:ph type="body" sz="quarter" idx="11"/>
          </p:nvPr>
        </p:nvSpPr>
        <p:spPr>
          <a:xfrm>
            <a:off x="337294" y="2533736"/>
            <a:ext cx="11275585" cy="2458943"/>
          </a:xfrm>
        </p:spPr>
        <p:txBody>
          <a:bodyPr/>
          <a:lstStyle/>
          <a:p>
            <a:r>
              <a:rPr lang="en-US" altLang="zh-CN" dirty="0"/>
              <a:t>11.2.2</a:t>
            </a:r>
            <a:r>
              <a:rPr lang="zh-CN" altLang="en-US" dirty="0"/>
              <a:t>　展卖</a:t>
            </a:r>
            <a:endParaRPr lang="en-US" altLang="zh-CN" dirty="0"/>
          </a:p>
          <a:p>
            <a:r>
              <a:rPr lang="en-US" altLang="zh-CN" dirty="0"/>
              <a:t>3. </a:t>
            </a:r>
            <a:r>
              <a:rPr lang="zh-CN" altLang="en-US" dirty="0"/>
              <a:t>展卖的发展趋势</a:t>
            </a:r>
            <a:endParaRPr lang="en-US" altLang="zh-CN" dirty="0"/>
          </a:p>
          <a:p>
            <a:r>
              <a:rPr lang="zh-CN" altLang="en-US" dirty="0"/>
              <a:t>（</a:t>
            </a:r>
            <a:r>
              <a:rPr lang="en-US" altLang="zh-CN" dirty="0"/>
              <a:t>1</a:t>
            </a:r>
            <a:r>
              <a:rPr lang="zh-CN" altLang="en-US" dirty="0"/>
              <a:t>）数字化转型加速。</a:t>
            </a:r>
            <a:endParaRPr lang="en-US" altLang="zh-CN" dirty="0"/>
          </a:p>
          <a:p>
            <a:r>
              <a:rPr lang="zh-CN" altLang="en-US" dirty="0"/>
              <a:t>（</a:t>
            </a:r>
            <a:r>
              <a:rPr lang="en-US" altLang="zh-CN" dirty="0"/>
              <a:t>2</a:t>
            </a:r>
            <a:r>
              <a:rPr lang="zh-CN" altLang="en-US" dirty="0"/>
              <a:t>）绿色环保理念增强。</a:t>
            </a:r>
            <a:endParaRPr lang="en-US" altLang="zh-CN" dirty="0"/>
          </a:p>
          <a:p>
            <a:r>
              <a:rPr lang="zh-CN" altLang="en-US" dirty="0"/>
              <a:t>（</a:t>
            </a:r>
            <a:r>
              <a:rPr lang="en-US" altLang="zh-CN" dirty="0"/>
              <a:t>3</a:t>
            </a:r>
            <a:r>
              <a:rPr lang="zh-CN" altLang="en-US" dirty="0"/>
              <a:t>）个性化体验日益突出。</a:t>
            </a:r>
          </a:p>
        </p:txBody>
      </p:sp>
      <p:sp>
        <p:nvSpPr>
          <p:cNvPr id="4" name="文本占位符 3">
            <a:extLst>
              <a:ext uri="{FF2B5EF4-FFF2-40B4-BE49-F238E27FC236}">
                <a16:creationId xmlns:a16="http://schemas.microsoft.com/office/drawing/2014/main" id="{00FC5BA5-AB0F-A3D3-1A0B-A3600658096F}"/>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1290721455"/>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448C7-C192-C9B4-9DD0-996BE8B278B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36C5C76-81CE-B692-9A25-A46A9A6E303E}"/>
              </a:ext>
            </a:extLst>
          </p:cNvPr>
          <p:cNvSpPr>
            <a:spLocks noGrp="1"/>
          </p:cNvSpPr>
          <p:nvPr>
            <p:ph type="body" sz="quarter" idx="11"/>
          </p:nvPr>
        </p:nvSpPr>
        <p:spPr>
          <a:xfrm>
            <a:off x="337294" y="2533736"/>
            <a:ext cx="11275585" cy="2458943"/>
          </a:xfrm>
        </p:spPr>
        <p:txBody>
          <a:bodyPr/>
          <a:lstStyle/>
          <a:p>
            <a:r>
              <a:rPr lang="en-US" altLang="zh-CN" dirty="0"/>
              <a:t>11.2.3</a:t>
            </a:r>
            <a:r>
              <a:rPr lang="zh-CN" altLang="en-US" dirty="0"/>
              <a:t>　拍卖</a:t>
            </a:r>
            <a:endParaRPr lang="en-US" altLang="zh-CN" dirty="0"/>
          </a:p>
          <a:p>
            <a:r>
              <a:rPr lang="en-US" altLang="zh-CN" dirty="0"/>
              <a:t>1. </a:t>
            </a:r>
            <a:r>
              <a:rPr lang="zh-CN" altLang="en-US" dirty="0"/>
              <a:t>拍卖的特点</a:t>
            </a:r>
            <a:endParaRPr lang="en-US" altLang="zh-CN" dirty="0"/>
          </a:p>
          <a:p>
            <a:r>
              <a:rPr lang="zh-CN" altLang="en-US" dirty="0"/>
              <a:t>（</a:t>
            </a:r>
            <a:r>
              <a:rPr lang="en-US" altLang="zh-CN" dirty="0"/>
              <a:t>1</a:t>
            </a:r>
            <a:r>
              <a:rPr lang="zh-CN" altLang="en-US" dirty="0"/>
              <a:t>）拍卖活动通常依托专业机构进行组织。</a:t>
            </a:r>
            <a:endParaRPr lang="en-US" altLang="zh-CN" dirty="0"/>
          </a:p>
          <a:p>
            <a:r>
              <a:rPr lang="zh-CN" altLang="en-US" dirty="0"/>
              <a:t>（</a:t>
            </a:r>
            <a:r>
              <a:rPr lang="en-US" altLang="zh-CN" dirty="0"/>
              <a:t>2</a:t>
            </a:r>
            <a:r>
              <a:rPr lang="zh-CN" altLang="en-US" dirty="0"/>
              <a:t>）拍卖活动遵循独特的法律规范与交易规则。</a:t>
            </a:r>
            <a:endParaRPr lang="en-US" altLang="zh-CN" dirty="0"/>
          </a:p>
          <a:p>
            <a:r>
              <a:rPr lang="zh-CN" altLang="en-US" dirty="0"/>
              <a:t>（</a:t>
            </a:r>
            <a:r>
              <a:rPr lang="en-US" altLang="zh-CN" dirty="0"/>
              <a:t>3</a:t>
            </a:r>
            <a:r>
              <a:rPr lang="zh-CN" altLang="en-US" dirty="0"/>
              <a:t>）拍卖是一种公开竞价、即时交割的现货交易方式。</a:t>
            </a:r>
          </a:p>
        </p:txBody>
      </p:sp>
      <p:sp>
        <p:nvSpPr>
          <p:cNvPr id="4" name="文本占位符 3">
            <a:extLst>
              <a:ext uri="{FF2B5EF4-FFF2-40B4-BE49-F238E27FC236}">
                <a16:creationId xmlns:a16="http://schemas.microsoft.com/office/drawing/2014/main" id="{E970BFA7-60EE-42AC-C241-95830ED60E6D}"/>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1377459786"/>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5741B-497B-0072-533A-BA4AA94CAF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71D385-DF48-2320-1908-ECD16B595FFE}"/>
              </a:ext>
            </a:extLst>
          </p:cNvPr>
          <p:cNvSpPr>
            <a:spLocks noGrp="1"/>
          </p:cNvSpPr>
          <p:nvPr>
            <p:ph type="body" sz="quarter" idx="11"/>
          </p:nvPr>
        </p:nvSpPr>
        <p:spPr>
          <a:xfrm>
            <a:off x="337294" y="2533736"/>
            <a:ext cx="11275585" cy="2458943"/>
          </a:xfrm>
        </p:spPr>
        <p:txBody>
          <a:bodyPr/>
          <a:lstStyle/>
          <a:p>
            <a:r>
              <a:rPr lang="en-US" altLang="zh-CN" dirty="0"/>
              <a:t>11.2.3</a:t>
            </a:r>
            <a:r>
              <a:rPr lang="zh-CN" altLang="en-US" dirty="0"/>
              <a:t>　拍卖</a:t>
            </a:r>
            <a:endParaRPr lang="en-US" altLang="zh-CN" dirty="0"/>
          </a:p>
          <a:p>
            <a:r>
              <a:rPr lang="en-US" altLang="zh-CN" dirty="0"/>
              <a:t>2. </a:t>
            </a:r>
            <a:r>
              <a:rPr lang="zh-CN" altLang="en-US" dirty="0"/>
              <a:t>拍卖的程序</a:t>
            </a:r>
            <a:endParaRPr lang="en-US" altLang="zh-CN" dirty="0"/>
          </a:p>
          <a:p>
            <a:r>
              <a:rPr lang="en-US" altLang="zh-CN" dirty="0"/>
              <a:t>1</a:t>
            </a:r>
            <a:r>
              <a:rPr lang="zh-CN" altLang="en-US" dirty="0"/>
              <a:t>）准备阶段</a:t>
            </a:r>
            <a:endParaRPr lang="en-US" altLang="zh-CN" dirty="0"/>
          </a:p>
          <a:p>
            <a:r>
              <a:rPr lang="en-US" altLang="zh-CN" dirty="0"/>
              <a:t>2</a:t>
            </a:r>
            <a:r>
              <a:rPr lang="zh-CN" altLang="en-US" dirty="0"/>
              <a:t>）正式拍卖</a:t>
            </a:r>
            <a:endParaRPr lang="en-US" altLang="zh-CN" dirty="0"/>
          </a:p>
          <a:p>
            <a:r>
              <a:rPr lang="en-US" altLang="zh-CN" dirty="0"/>
              <a:t>3</a:t>
            </a:r>
            <a:r>
              <a:rPr lang="zh-CN" altLang="en-US" dirty="0"/>
              <a:t>）成交与交货</a:t>
            </a:r>
            <a:endParaRPr lang="en-US" altLang="zh-CN" dirty="0"/>
          </a:p>
        </p:txBody>
      </p:sp>
      <p:sp>
        <p:nvSpPr>
          <p:cNvPr id="4" name="文本占位符 3">
            <a:extLst>
              <a:ext uri="{FF2B5EF4-FFF2-40B4-BE49-F238E27FC236}">
                <a16:creationId xmlns:a16="http://schemas.microsoft.com/office/drawing/2014/main" id="{0D07646A-162D-2AA6-8B95-D94E3E01F662}"/>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2889732325"/>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8AC09-D93C-0999-F7AC-FAF40F4E31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F9E6BE-BCB5-B08D-8757-CF735A065446}"/>
              </a:ext>
            </a:extLst>
          </p:cNvPr>
          <p:cNvSpPr>
            <a:spLocks noGrp="1"/>
          </p:cNvSpPr>
          <p:nvPr>
            <p:ph type="body" sz="quarter" idx="11"/>
          </p:nvPr>
        </p:nvSpPr>
        <p:spPr>
          <a:xfrm>
            <a:off x="337294" y="1564240"/>
            <a:ext cx="11275585" cy="4397935"/>
          </a:xfrm>
        </p:spPr>
        <p:txBody>
          <a:bodyPr/>
          <a:lstStyle/>
          <a:p>
            <a:r>
              <a:rPr lang="en-US" altLang="zh-CN" dirty="0"/>
              <a:t>11.2.3</a:t>
            </a:r>
            <a:r>
              <a:rPr lang="zh-CN" altLang="en-US" dirty="0"/>
              <a:t>　拍卖</a:t>
            </a:r>
            <a:endParaRPr lang="en-US" altLang="zh-CN" dirty="0"/>
          </a:p>
          <a:p>
            <a:r>
              <a:rPr lang="en-US" altLang="zh-CN" dirty="0"/>
              <a:t>3. </a:t>
            </a:r>
            <a:r>
              <a:rPr lang="zh-CN" altLang="en-US" dirty="0"/>
              <a:t>拍卖的形式</a:t>
            </a:r>
            <a:endParaRPr lang="en-US" altLang="zh-CN" dirty="0"/>
          </a:p>
          <a:p>
            <a:r>
              <a:rPr lang="zh-CN" altLang="en-US" dirty="0"/>
              <a:t>（</a:t>
            </a:r>
            <a:r>
              <a:rPr lang="en-US" altLang="zh-CN" dirty="0"/>
              <a:t>1</a:t>
            </a:r>
            <a:r>
              <a:rPr lang="zh-CN" altLang="en-US" dirty="0"/>
              <a:t>）增价拍卖又称买主叫价拍卖，是拍卖开始后，由拍卖人宣布标的最低起拍价，买主通过竞相加价的方式参与竞争，直至出现最高出价，拍卖人以击槌方式确认成交。</a:t>
            </a:r>
          </a:p>
          <a:p>
            <a:r>
              <a:rPr lang="zh-CN" altLang="en-US" dirty="0"/>
              <a:t>（</a:t>
            </a:r>
            <a:r>
              <a:rPr lang="en-US" altLang="zh-CN" dirty="0"/>
              <a:t>2</a:t>
            </a:r>
            <a:r>
              <a:rPr lang="zh-CN" altLang="en-US" dirty="0"/>
              <a:t>）减价拍卖又称卖方叫价拍卖或荷兰式拍卖。拍卖人先公布标的最高起始价，然后逐步降低叫价，直至有竞买者表示接受该价格，交易即告达成。</a:t>
            </a:r>
          </a:p>
          <a:p>
            <a:r>
              <a:rPr lang="zh-CN" altLang="en-US" dirty="0"/>
              <a:t>（</a:t>
            </a:r>
            <a:r>
              <a:rPr lang="en-US" altLang="zh-CN" dirty="0"/>
              <a:t>3</a:t>
            </a:r>
            <a:r>
              <a:rPr lang="zh-CN" altLang="en-US" dirty="0"/>
              <a:t>）密封递价拍卖又称招标式拍卖，拍卖人预先公布每批商品的拍卖条件（如数量、品质、交付方式等），竞买者在规定时间内将密封标书提交给拍卖人，最终由拍卖人选择条件最优的标书，确认成交。</a:t>
            </a:r>
          </a:p>
        </p:txBody>
      </p:sp>
      <p:sp>
        <p:nvSpPr>
          <p:cNvPr id="4" name="文本占位符 3">
            <a:extLst>
              <a:ext uri="{FF2B5EF4-FFF2-40B4-BE49-F238E27FC236}">
                <a16:creationId xmlns:a16="http://schemas.microsoft.com/office/drawing/2014/main" id="{01E85AC5-22CA-804D-2D81-2FCE53B5BABA}"/>
              </a:ext>
            </a:extLst>
          </p:cNvPr>
          <p:cNvSpPr>
            <a:spLocks noGrp="1"/>
          </p:cNvSpPr>
          <p:nvPr>
            <p:ph type="body" sz="quarter" idx="10"/>
          </p:nvPr>
        </p:nvSpPr>
        <p:spPr/>
        <p:txBody>
          <a:bodyPr/>
          <a:lstStyle/>
          <a:p>
            <a:r>
              <a:rPr lang="en-US" altLang="zh-CN" dirty="0"/>
              <a:t>11.2 </a:t>
            </a:r>
            <a:r>
              <a:rPr lang="zh-CN" altLang="en-US" dirty="0"/>
              <a:t>寄售、展卖与拍卖</a:t>
            </a:r>
          </a:p>
        </p:txBody>
      </p:sp>
    </p:spTree>
    <p:extLst>
      <p:ext uri="{BB962C8B-B14F-4D97-AF65-F5344CB8AC3E}">
        <p14:creationId xmlns:p14="http://schemas.microsoft.com/office/powerpoint/2010/main" val="3371898002"/>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7F207-F491-A388-91A1-EC56048B73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76FDA7-C23D-73A8-3155-3D7FDFDF657E}"/>
              </a:ext>
            </a:extLst>
          </p:cNvPr>
          <p:cNvSpPr>
            <a:spLocks noGrp="1"/>
          </p:cNvSpPr>
          <p:nvPr>
            <p:ph type="body" sz="quarter" idx="11"/>
          </p:nvPr>
        </p:nvSpPr>
        <p:spPr>
          <a:xfrm>
            <a:off x="337294" y="2291362"/>
            <a:ext cx="11275585" cy="2943691"/>
          </a:xfrm>
        </p:spPr>
        <p:txBody>
          <a:bodyPr/>
          <a:lstStyle/>
          <a:p>
            <a:r>
              <a:rPr lang="en-US" altLang="zh-CN" dirty="0"/>
              <a:t>1. </a:t>
            </a:r>
            <a:r>
              <a:rPr lang="zh-CN" altLang="en-US" dirty="0"/>
              <a:t>招标与投标的含义</a:t>
            </a:r>
            <a:endParaRPr lang="en-US" altLang="zh-CN" dirty="0"/>
          </a:p>
          <a:p>
            <a:r>
              <a:rPr lang="zh-CN" altLang="en-US" dirty="0"/>
              <a:t>招标与投标是同一贸易活动中相互对应的两个环节。招标指采购方（招标人）发布招标公告，明确所需商品的名称、规格、数量及其他交易条件，邀请供应商（投标人）在指定时间和地点，按既定程序参与报价的行为。</a:t>
            </a:r>
          </a:p>
          <a:p>
            <a:r>
              <a:rPr lang="zh-CN" altLang="en-US" dirty="0"/>
              <a:t>投标则指供应商（投标人）响应招标邀请，依据招标文件提出的要求和条件，在截止时间内向招标人提交报价，以争取中标的行为。</a:t>
            </a:r>
          </a:p>
        </p:txBody>
      </p:sp>
      <p:sp>
        <p:nvSpPr>
          <p:cNvPr id="4" name="文本占位符 3">
            <a:extLst>
              <a:ext uri="{FF2B5EF4-FFF2-40B4-BE49-F238E27FC236}">
                <a16:creationId xmlns:a16="http://schemas.microsoft.com/office/drawing/2014/main" id="{7498E9B4-866B-7B7E-C1F2-5D6855143013}"/>
              </a:ext>
            </a:extLst>
          </p:cNvPr>
          <p:cNvSpPr>
            <a:spLocks noGrp="1"/>
          </p:cNvSpPr>
          <p:nvPr>
            <p:ph type="body" sz="quarter" idx="10"/>
          </p:nvPr>
        </p:nvSpPr>
        <p:spPr>
          <a:xfrm>
            <a:off x="759986" y="184188"/>
            <a:ext cx="10852895" cy="523220"/>
          </a:xfrm>
        </p:spPr>
        <p:txBody>
          <a:bodyPr/>
          <a:lstStyle/>
          <a:p>
            <a:r>
              <a:rPr lang="en-US" altLang="zh-CN" dirty="0"/>
              <a:t>11.3 </a:t>
            </a:r>
            <a:r>
              <a:rPr lang="zh-CN" altLang="en-US" dirty="0"/>
              <a:t>招标与投标</a:t>
            </a:r>
          </a:p>
        </p:txBody>
      </p:sp>
    </p:spTree>
    <p:extLst>
      <p:ext uri="{BB962C8B-B14F-4D97-AF65-F5344CB8AC3E}">
        <p14:creationId xmlns:p14="http://schemas.microsoft.com/office/powerpoint/2010/main" val="1880870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FD41D-D3A5-EF14-2B50-BDCB6FCBFBE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25F7FDF-8716-BD1E-501C-9C2473A21E29}"/>
              </a:ext>
            </a:extLst>
          </p:cNvPr>
          <p:cNvSpPr>
            <a:spLocks noGrp="1"/>
          </p:cNvSpPr>
          <p:nvPr>
            <p:ph type="body" sz="quarter" idx="11"/>
          </p:nvPr>
        </p:nvSpPr>
        <p:spPr>
          <a:xfrm>
            <a:off x="337294" y="953894"/>
            <a:ext cx="11275585" cy="5618654"/>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CFR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⑥ 卖方应承担为完成交货所必需的货物查验费用，自付费用以适合货物运输的方式对货物进行包装和标记，除非合同约定无须包装，或双方另有明确约定。</a:t>
            </a:r>
          </a:p>
          <a:p>
            <a:r>
              <a:rPr lang="zh-CN" altLang="en-US" dirty="0"/>
              <a:t>⑦ 卖方需承担的费用包括：交货前与货物相关的所有费用；运费及相关费用，包括装船费用以及与运输有关的安全费用；根据运输合同应由卖方承担的卸货港卸货费用；运输合同中规定的过境费用；提供货物已交付证明所产生的费用；出口清关过程中产生的关税、税款及其他费用；因买方协助卖方获取出口清关相关文件和信息而产生的费用。</a:t>
            </a:r>
            <a:endParaRPr lang="en-US" altLang="zh-CN" dirty="0"/>
          </a:p>
        </p:txBody>
      </p:sp>
      <p:sp>
        <p:nvSpPr>
          <p:cNvPr id="6" name="文本占位符 5">
            <a:extLst>
              <a:ext uri="{FF2B5EF4-FFF2-40B4-BE49-F238E27FC236}">
                <a16:creationId xmlns:a16="http://schemas.microsoft.com/office/drawing/2014/main" id="{8822BE6D-6F74-5A19-FC9C-0B2EF904756E}"/>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12890682"/>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F829F-5284-2F48-DC19-8A2CB8DE098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EACA91-33EB-900E-5587-E78D6B6FDF0A}"/>
              </a:ext>
            </a:extLst>
          </p:cNvPr>
          <p:cNvSpPr>
            <a:spLocks noGrp="1"/>
          </p:cNvSpPr>
          <p:nvPr>
            <p:ph type="body" sz="quarter" idx="11"/>
          </p:nvPr>
        </p:nvSpPr>
        <p:spPr>
          <a:xfrm>
            <a:off x="337294" y="2291362"/>
            <a:ext cx="11275585" cy="2943691"/>
          </a:xfrm>
        </p:spPr>
        <p:txBody>
          <a:bodyPr/>
          <a:lstStyle/>
          <a:p>
            <a:r>
              <a:rPr lang="en-US" altLang="zh-CN" dirty="0"/>
              <a:t>2. </a:t>
            </a:r>
            <a:r>
              <a:rPr lang="zh-CN" altLang="en-US" dirty="0"/>
              <a:t>招标和投标的程序</a:t>
            </a:r>
            <a:endParaRPr lang="en-US" altLang="zh-CN" dirty="0"/>
          </a:p>
          <a:p>
            <a:r>
              <a:rPr lang="zh-CN" altLang="en-US" dirty="0"/>
              <a:t>招标、投标的一般程序包括招标、投标、开标与评标、签约四个步骤。</a:t>
            </a:r>
            <a:endParaRPr lang="en-US" altLang="zh-CN" dirty="0"/>
          </a:p>
          <a:p>
            <a:r>
              <a:rPr lang="en-US" altLang="zh-CN" dirty="0"/>
              <a:t>1</a:t>
            </a:r>
            <a:r>
              <a:rPr lang="zh-CN" altLang="en-US" dirty="0"/>
              <a:t>）招标</a:t>
            </a:r>
            <a:endParaRPr lang="en-US" altLang="zh-CN" dirty="0"/>
          </a:p>
          <a:p>
            <a:r>
              <a:rPr lang="en-US" altLang="zh-CN" dirty="0"/>
              <a:t>2</a:t>
            </a:r>
            <a:r>
              <a:rPr lang="zh-CN" altLang="en-US" dirty="0"/>
              <a:t>）投标</a:t>
            </a:r>
            <a:endParaRPr lang="en-US" altLang="zh-CN" dirty="0"/>
          </a:p>
          <a:p>
            <a:r>
              <a:rPr lang="en-US" altLang="zh-CN" dirty="0"/>
              <a:t>3</a:t>
            </a:r>
            <a:r>
              <a:rPr lang="zh-CN" altLang="en-US" dirty="0"/>
              <a:t>）开标与评标</a:t>
            </a:r>
            <a:endParaRPr lang="en-US" altLang="zh-CN" dirty="0"/>
          </a:p>
          <a:p>
            <a:r>
              <a:rPr lang="en-US" altLang="zh-CN" dirty="0"/>
              <a:t>4</a:t>
            </a:r>
            <a:r>
              <a:rPr lang="zh-CN" altLang="en-US" dirty="0"/>
              <a:t>）签约</a:t>
            </a:r>
          </a:p>
        </p:txBody>
      </p:sp>
      <p:sp>
        <p:nvSpPr>
          <p:cNvPr id="4" name="文本占位符 3">
            <a:extLst>
              <a:ext uri="{FF2B5EF4-FFF2-40B4-BE49-F238E27FC236}">
                <a16:creationId xmlns:a16="http://schemas.microsoft.com/office/drawing/2014/main" id="{11D11405-CBB4-B56C-1AEC-CD17C674EBC8}"/>
              </a:ext>
            </a:extLst>
          </p:cNvPr>
          <p:cNvSpPr>
            <a:spLocks noGrp="1"/>
          </p:cNvSpPr>
          <p:nvPr>
            <p:ph type="body" sz="quarter" idx="10"/>
          </p:nvPr>
        </p:nvSpPr>
        <p:spPr>
          <a:xfrm>
            <a:off x="759986" y="184188"/>
            <a:ext cx="10852895" cy="523220"/>
          </a:xfrm>
        </p:spPr>
        <p:txBody>
          <a:bodyPr/>
          <a:lstStyle/>
          <a:p>
            <a:r>
              <a:rPr lang="en-US" altLang="zh-CN" dirty="0"/>
              <a:t>11.3 </a:t>
            </a:r>
            <a:r>
              <a:rPr lang="zh-CN" altLang="en-US" dirty="0"/>
              <a:t>招标与投标</a:t>
            </a:r>
          </a:p>
        </p:txBody>
      </p:sp>
    </p:spTree>
    <p:extLst>
      <p:ext uri="{BB962C8B-B14F-4D97-AF65-F5344CB8AC3E}">
        <p14:creationId xmlns:p14="http://schemas.microsoft.com/office/powerpoint/2010/main" val="2923253885"/>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5F5C8-29D3-6430-75B6-8C6D5A9F81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CF66AB-4409-DEDD-F257-A49B31258655}"/>
              </a:ext>
            </a:extLst>
          </p:cNvPr>
          <p:cNvSpPr>
            <a:spLocks noGrp="1"/>
          </p:cNvSpPr>
          <p:nvPr>
            <p:ph type="body" sz="quarter" idx="11"/>
          </p:nvPr>
        </p:nvSpPr>
        <p:spPr>
          <a:xfrm>
            <a:off x="337294" y="2291362"/>
            <a:ext cx="11275585" cy="2943691"/>
          </a:xfrm>
        </p:spPr>
        <p:txBody>
          <a:bodyPr/>
          <a:lstStyle/>
          <a:p>
            <a:r>
              <a:rPr lang="en-US" altLang="zh-CN" dirty="0"/>
              <a:t>11.4.1</a:t>
            </a:r>
            <a:r>
              <a:rPr lang="zh-CN" altLang="en-US" dirty="0"/>
              <a:t>　对销贸易</a:t>
            </a:r>
            <a:endParaRPr lang="en-US" altLang="zh-CN" dirty="0"/>
          </a:p>
          <a:p>
            <a:r>
              <a:rPr lang="en-US" altLang="zh-CN" dirty="0"/>
              <a:t>1. </a:t>
            </a:r>
            <a:r>
              <a:rPr lang="zh-CN" altLang="en-US" dirty="0"/>
              <a:t>对销贸易的种类</a:t>
            </a:r>
            <a:endParaRPr lang="en-US" altLang="zh-CN" dirty="0"/>
          </a:p>
          <a:p>
            <a:r>
              <a:rPr lang="zh-CN" altLang="en-US" dirty="0"/>
              <a:t>对销贸易包括易货贸易、互购贸易和补偿贸易。</a:t>
            </a:r>
            <a:endParaRPr lang="en-US" altLang="zh-CN" dirty="0"/>
          </a:p>
          <a:p>
            <a:r>
              <a:rPr lang="en-US" altLang="zh-CN" dirty="0"/>
              <a:t>1</a:t>
            </a:r>
            <a:r>
              <a:rPr lang="zh-CN" altLang="en-US" dirty="0"/>
              <a:t>）易货贸易</a:t>
            </a:r>
            <a:endParaRPr lang="en-US" altLang="zh-CN" dirty="0"/>
          </a:p>
          <a:p>
            <a:r>
              <a:rPr lang="en-US" altLang="zh-CN" dirty="0"/>
              <a:t>2</a:t>
            </a:r>
            <a:r>
              <a:rPr lang="zh-CN" altLang="en-US" dirty="0"/>
              <a:t>）互购贸易</a:t>
            </a:r>
            <a:endParaRPr lang="en-US" altLang="zh-CN" dirty="0"/>
          </a:p>
          <a:p>
            <a:r>
              <a:rPr lang="en-US" altLang="zh-CN" dirty="0"/>
              <a:t>3</a:t>
            </a:r>
            <a:r>
              <a:rPr lang="zh-CN" altLang="en-US" dirty="0"/>
              <a:t>）补偿贸易</a:t>
            </a:r>
          </a:p>
        </p:txBody>
      </p:sp>
      <p:sp>
        <p:nvSpPr>
          <p:cNvPr id="4" name="文本占位符 3">
            <a:extLst>
              <a:ext uri="{FF2B5EF4-FFF2-40B4-BE49-F238E27FC236}">
                <a16:creationId xmlns:a16="http://schemas.microsoft.com/office/drawing/2014/main" id="{42BBD3B0-EAA1-9A74-D257-8E67EA85C3A6}"/>
              </a:ext>
            </a:extLst>
          </p:cNvPr>
          <p:cNvSpPr>
            <a:spLocks noGrp="1"/>
          </p:cNvSpPr>
          <p:nvPr>
            <p:ph type="body" sz="quarter" idx="10"/>
          </p:nvPr>
        </p:nvSpPr>
        <p:spPr>
          <a:xfrm>
            <a:off x="759986" y="184188"/>
            <a:ext cx="10852895" cy="523220"/>
          </a:xfrm>
        </p:spPr>
        <p:txBody>
          <a:bodyPr/>
          <a:lstStyle/>
          <a:p>
            <a:r>
              <a:rPr lang="en-US" altLang="zh-CN" dirty="0"/>
              <a:t>11.4 </a:t>
            </a:r>
            <a:r>
              <a:rPr lang="zh-CN" altLang="en-US" dirty="0"/>
              <a:t>对销贸易与加工贸易</a:t>
            </a:r>
          </a:p>
        </p:txBody>
      </p:sp>
    </p:spTree>
    <p:extLst>
      <p:ext uri="{BB962C8B-B14F-4D97-AF65-F5344CB8AC3E}">
        <p14:creationId xmlns:p14="http://schemas.microsoft.com/office/powerpoint/2010/main" val="333082092"/>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D9CDB-22AB-8261-F887-059C744735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809EAD-0CE6-1099-35A7-3693F07D91AF}"/>
              </a:ext>
            </a:extLst>
          </p:cNvPr>
          <p:cNvSpPr>
            <a:spLocks noGrp="1"/>
          </p:cNvSpPr>
          <p:nvPr>
            <p:ph type="body" sz="quarter" idx="11"/>
          </p:nvPr>
        </p:nvSpPr>
        <p:spPr>
          <a:xfrm>
            <a:off x="337294" y="837118"/>
            <a:ext cx="11275585" cy="5852179"/>
          </a:xfrm>
        </p:spPr>
        <p:txBody>
          <a:bodyPr/>
          <a:lstStyle/>
          <a:p>
            <a:r>
              <a:rPr lang="en-US" altLang="zh-CN" dirty="0"/>
              <a:t>11.4.1</a:t>
            </a:r>
            <a:r>
              <a:rPr lang="zh-CN" altLang="en-US" dirty="0"/>
              <a:t>　对销贸易</a:t>
            </a:r>
            <a:endParaRPr lang="en-US" altLang="zh-CN" dirty="0"/>
          </a:p>
          <a:p>
            <a:r>
              <a:rPr lang="en-US" altLang="zh-CN" dirty="0"/>
              <a:t>2. </a:t>
            </a:r>
            <a:r>
              <a:rPr lang="zh-CN" altLang="en-US" dirty="0"/>
              <a:t>对销贸易的作用</a:t>
            </a:r>
            <a:endParaRPr lang="en-US" altLang="zh-CN" dirty="0"/>
          </a:p>
          <a:p>
            <a:r>
              <a:rPr lang="zh-CN" altLang="en-US" dirty="0"/>
              <a:t>（</a:t>
            </a:r>
            <a:r>
              <a:rPr lang="en-US" altLang="zh-CN" dirty="0"/>
              <a:t>1</a:t>
            </a:r>
            <a:r>
              <a:rPr lang="zh-CN" altLang="en-US" dirty="0"/>
              <a:t>）减少外汇依赖，支持在不动用或少动用外汇的情况下完成进出口交易，尤其适合外汇储备有限的经济体。</a:t>
            </a:r>
            <a:endParaRPr lang="en-US" altLang="zh-CN" dirty="0"/>
          </a:p>
          <a:p>
            <a:r>
              <a:rPr lang="zh-CN" altLang="en-US" dirty="0"/>
              <a:t>（</a:t>
            </a:r>
            <a:r>
              <a:rPr lang="en-US" altLang="zh-CN" dirty="0"/>
              <a:t>2</a:t>
            </a:r>
            <a:r>
              <a:rPr lang="zh-CN" altLang="en-US" dirty="0"/>
              <a:t>）突破贸易壁垒，帮助发展中国家打破西方市场壁垒，推动工业制成品进入国际市场。</a:t>
            </a:r>
          </a:p>
          <a:p>
            <a:r>
              <a:rPr lang="zh-CN" altLang="en-US" dirty="0"/>
              <a:t>（</a:t>
            </a:r>
            <a:r>
              <a:rPr lang="en-US" altLang="zh-CN" dirty="0"/>
              <a:t>3</a:t>
            </a:r>
            <a:r>
              <a:rPr lang="zh-CN" altLang="en-US" dirty="0"/>
              <a:t>）促进产品与技术输出。发达国家通过对销贸易提供回购承诺、信贷或投资，增强竞争力，推动现汇难以销售的产品、技术出口，并获取稳定且价格合理的原材料及零部件供应。</a:t>
            </a:r>
          </a:p>
          <a:p>
            <a:r>
              <a:rPr lang="zh-CN" altLang="en-US" dirty="0"/>
              <a:t>（</a:t>
            </a:r>
            <a:r>
              <a:rPr lang="en-US" altLang="zh-CN" dirty="0"/>
              <a:t>4</a:t>
            </a:r>
            <a:r>
              <a:rPr lang="zh-CN" altLang="en-US" dirty="0"/>
              <a:t>）能够融通资金与吸引外资，如产品回购（补偿贸易）和抵销贸易等方式，不仅平衡国际收支，还具备融资和吸引外资的功能。</a:t>
            </a:r>
          </a:p>
          <a:p>
            <a:r>
              <a:rPr lang="zh-CN" altLang="en-US" dirty="0"/>
              <a:t>（</a:t>
            </a:r>
            <a:r>
              <a:rPr lang="en-US" altLang="zh-CN" dirty="0"/>
              <a:t>5</a:t>
            </a:r>
            <a:r>
              <a:rPr lang="zh-CN" altLang="en-US" dirty="0"/>
              <a:t>）进出口结合的交易结构使企业能够统筹核算经济效益。即便出口部分亏损，只要进口收益更大，整体仍可获利。交易的非公开性增强了定价的灵活性和隐蔽性，可在不引发贸易报复的前提下有效支持出口。</a:t>
            </a:r>
          </a:p>
        </p:txBody>
      </p:sp>
      <p:sp>
        <p:nvSpPr>
          <p:cNvPr id="4" name="文本占位符 3">
            <a:extLst>
              <a:ext uri="{FF2B5EF4-FFF2-40B4-BE49-F238E27FC236}">
                <a16:creationId xmlns:a16="http://schemas.microsoft.com/office/drawing/2014/main" id="{174800B4-34A5-0192-AB29-971C1F7E0E39}"/>
              </a:ext>
            </a:extLst>
          </p:cNvPr>
          <p:cNvSpPr>
            <a:spLocks noGrp="1"/>
          </p:cNvSpPr>
          <p:nvPr>
            <p:ph type="body" sz="quarter" idx="10"/>
          </p:nvPr>
        </p:nvSpPr>
        <p:spPr>
          <a:xfrm>
            <a:off x="759986" y="184188"/>
            <a:ext cx="10852895" cy="523220"/>
          </a:xfrm>
        </p:spPr>
        <p:txBody>
          <a:bodyPr/>
          <a:lstStyle/>
          <a:p>
            <a:r>
              <a:rPr lang="en-US" altLang="zh-CN" dirty="0"/>
              <a:t>11.4 </a:t>
            </a:r>
            <a:r>
              <a:rPr lang="zh-CN" altLang="en-US" dirty="0"/>
              <a:t>对销贸易与加工贸易</a:t>
            </a:r>
          </a:p>
        </p:txBody>
      </p:sp>
    </p:spTree>
    <p:extLst>
      <p:ext uri="{BB962C8B-B14F-4D97-AF65-F5344CB8AC3E}">
        <p14:creationId xmlns:p14="http://schemas.microsoft.com/office/powerpoint/2010/main" val="3402275060"/>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C9B51-2A03-2AD0-F9B7-25EB98887F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28EC2D-49C8-C4EB-032A-A87F1AB26795}"/>
              </a:ext>
            </a:extLst>
          </p:cNvPr>
          <p:cNvSpPr>
            <a:spLocks noGrp="1"/>
          </p:cNvSpPr>
          <p:nvPr>
            <p:ph type="body" sz="quarter" idx="11"/>
          </p:nvPr>
        </p:nvSpPr>
        <p:spPr>
          <a:xfrm>
            <a:off x="337294" y="2291362"/>
            <a:ext cx="11275585" cy="2943691"/>
          </a:xfrm>
        </p:spPr>
        <p:txBody>
          <a:bodyPr/>
          <a:lstStyle/>
          <a:p>
            <a:r>
              <a:rPr lang="en-US" altLang="zh-CN" dirty="0"/>
              <a:t>11.4.1</a:t>
            </a:r>
            <a:r>
              <a:rPr lang="zh-CN" altLang="en-US" dirty="0"/>
              <a:t>　对销贸易</a:t>
            </a:r>
            <a:endParaRPr lang="en-US" altLang="zh-CN" dirty="0"/>
          </a:p>
          <a:p>
            <a:r>
              <a:rPr lang="en-US" altLang="zh-CN" dirty="0"/>
              <a:t>3. </a:t>
            </a:r>
            <a:r>
              <a:rPr lang="zh-CN" altLang="en-US" dirty="0"/>
              <a:t>对销贸易局限性</a:t>
            </a:r>
            <a:endParaRPr lang="en-US" altLang="zh-CN" dirty="0"/>
          </a:p>
          <a:p>
            <a:r>
              <a:rPr lang="zh-CN" altLang="en-US" dirty="0"/>
              <a:t>（</a:t>
            </a:r>
            <a:r>
              <a:rPr lang="en-US" altLang="zh-CN" dirty="0"/>
              <a:t>1</a:t>
            </a:r>
            <a:r>
              <a:rPr lang="zh-CN" altLang="en-US" dirty="0"/>
              <a:t>）对销贸易具有较强的双边封闭属性，可能阻碍国际贸易多边化进程。</a:t>
            </a:r>
          </a:p>
          <a:p>
            <a:r>
              <a:rPr lang="zh-CN" altLang="en-US" dirty="0"/>
              <a:t>（</a:t>
            </a:r>
            <a:r>
              <a:rPr lang="en-US" altLang="zh-CN" dirty="0"/>
              <a:t>2</a:t>
            </a:r>
            <a:r>
              <a:rPr lang="zh-CN" altLang="en-US" dirty="0"/>
              <a:t>）在互惠原则下，交易对象的选择、合同达成及履行难度显著增加。</a:t>
            </a:r>
          </a:p>
          <a:p>
            <a:r>
              <a:rPr lang="zh-CN" altLang="en-US" dirty="0"/>
              <a:t>（</a:t>
            </a:r>
            <a:r>
              <a:rPr lang="en-US" altLang="zh-CN" dirty="0"/>
              <a:t>3</a:t>
            </a:r>
            <a:r>
              <a:rPr lang="zh-CN" altLang="en-US" dirty="0"/>
              <a:t>）交易决策更多取决于回购承诺而非商品价格和质量，容易导致价格偏离正常水平，削弱市场资源配置功能。</a:t>
            </a:r>
          </a:p>
        </p:txBody>
      </p:sp>
      <p:sp>
        <p:nvSpPr>
          <p:cNvPr id="4" name="文本占位符 3">
            <a:extLst>
              <a:ext uri="{FF2B5EF4-FFF2-40B4-BE49-F238E27FC236}">
                <a16:creationId xmlns:a16="http://schemas.microsoft.com/office/drawing/2014/main" id="{48A466C2-B15B-59CD-4814-A5699F06545F}"/>
              </a:ext>
            </a:extLst>
          </p:cNvPr>
          <p:cNvSpPr>
            <a:spLocks noGrp="1"/>
          </p:cNvSpPr>
          <p:nvPr>
            <p:ph type="body" sz="quarter" idx="10"/>
          </p:nvPr>
        </p:nvSpPr>
        <p:spPr>
          <a:xfrm>
            <a:off x="759986" y="184188"/>
            <a:ext cx="10852895" cy="523220"/>
          </a:xfrm>
        </p:spPr>
        <p:txBody>
          <a:bodyPr/>
          <a:lstStyle/>
          <a:p>
            <a:r>
              <a:rPr lang="en-US" altLang="zh-CN" dirty="0"/>
              <a:t>11.4 </a:t>
            </a:r>
            <a:r>
              <a:rPr lang="zh-CN" altLang="en-US" dirty="0"/>
              <a:t>对销贸易与加工贸易</a:t>
            </a:r>
          </a:p>
        </p:txBody>
      </p:sp>
    </p:spTree>
    <p:extLst>
      <p:ext uri="{BB962C8B-B14F-4D97-AF65-F5344CB8AC3E}">
        <p14:creationId xmlns:p14="http://schemas.microsoft.com/office/powerpoint/2010/main" val="675507412"/>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3A9F9-2C07-023A-09A2-533B54E5102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EDBE723-5DE2-2B7E-C188-71422F9F873C}"/>
              </a:ext>
            </a:extLst>
          </p:cNvPr>
          <p:cNvSpPr>
            <a:spLocks noGrp="1"/>
          </p:cNvSpPr>
          <p:nvPr>
            <p:ph type="body" sz="quarter" idx="11"/>
          </p:nvPr>
        </p:nvSpPr>
        <p:spPr>
          <a:xfrm>
            <a:off x="337294" y="1564240"/>
            <a:ext cx="11275585" cy="4397935"/>
          </a:xfrm>
        </p:spPr>
        <p:txBody>
          <a:bodyPr/>
          <a:lstStyle/>
          <a:p>
            <a:r>
              <a:rPr lang="en-US" altLang="zh-CN" dirty="0"/>
              <a:t>11.4.2</a:t>
            </a:r>
            <a:r>
              <a:rPr lang="zh-CN" altLang="en-US" dirty="0"/>
              <a:t>　加工贸易</a:t>
            </a:r>
            <a:endParaRPr lang="en-US" altLang="zh-CN" dirty="0"/>
          </a:p>
          <a:p>
            <a:r>
              <a:rPr lang="en-US" altLang="zh-CN" dirty="0"/>
              <a:t>1. </a:t>
            </a:r>
            <a:r>
              <a:rPr lang="zh-CN" altLang="en-US" dirty="0"/>
              <a:t>对外加工装配</a:t>
            </a:r>
            <a:endParaRPr lang="en-US" altLang="zh-CN" dirty="0"/>
          </a:p>
          <a:p>
            <a:r>
              <a:rPr lang="zh-CN" altLang="en-US" dirty="0"/>
              <a:t>对外加工装配业务包含原料进口和产品出口两个环节，但二者属于同一笔贸易的组成部分，而非独立的两笔交易。由于原材料供应与成品接收均为同一委托方，双方不构成货物买卖关系，而是委托加工关系。加工方通过提供劳务获取报酬，因此该方式属于劳务贸易范畴。对外加工装配分为来料加工、装配业务、来图生产和来样加工。</a:t>
            </a:r>
            <a:endParaRPr lang="en-US" altLang="zh-CN" dirty="0"/>
          </a:p>
          <a:p>
            <a:r>
              <a:rPr lang="en-US" altLang="zh-CN" dirty="0"/>
              <a:t>1</a:t>
            </a:r>
            <a:r>
              <a:rPr lang="zh-CN" altLang="en-US" dirty="0"/>
              <a:t>）来料加工</a:t>
            </a:r>
            <a:endParaRPr lang="en-US" altLang="zh-CN" dirty="0"/>
          </a:p>
          <a:p>
            <a:r>
              <a:rPr lang="en-US" altLang="zh-CN" dirty="0"/>
              <a:t>2</a:t>
            </a:r>
            <a:r>
              <a:rPr lang="zh-CN" altLang="en-US" dirty="0"/>
              <a:t>）装配业务</a:t>
            </a:r>
            <a:endParaRPr lang="en-US" altLang="zh-CN" dirty="0"/>
          </a:p>
          <a:p>
            <a:r>
              <a:rPr lang="en-US" altLang="zh-CN" dirty="0"/>
              <a:t>3</a:t>
            </a:r>
            <a:r>
              <a:rPr lang="zh-CN" altLang="en-US" dirty="0"/>
              <a:t>）来图生产和来样加工</a:t>
            </a:r>
          </a:p>
        </p:txBody>
      </p:sp>
      <p:sp>
        <p:nvSpPr>
          <p:cNvPr id="4" name="文本占位符 3">
            <a:extLst>
              <a:ext uri="{FF2B5EF4-FFF2-40B4-BE49-F238E27FC236}">
                <a16:creationId xmlns:a16="http://schemas.microsoft.com/office/drawing/2014/main" id="{64F8B03C-64F2-F37D-2907-9D351D7E0D53}"/>
              </a:ext>
            </a:extLst>
          </p:cNvPr>
          <p:cNvSpPr>
            <a:spLocks noGrp="1"/>
          </p:cNvSpPr>
          <p:nvPr>
            <p:ph type="body" sz="quarter" idx="10"/>
          </p:nvPr>
        </p:nvSpPr>
        <p:spPr>
          <a:xfrm>
            <a:off x="759986" y="184188"/>
            <a:ext cx="10852895" cy="523220"/>
          </a:xfrm>
        </p:spPr>
        <p:txBody>
          <a:bodyPr/>
          <a:lstStyle/>
          <a:p>
            <a:r>
              <a:rPr lang="en-US" altLang="zh-CN" dirty="0"/>
              <a:t>11.4 </a:t>
            </a:r>
            <a:r>
              <a:rPr lang="zh-CN" altLang="en-US" dirty="0"/>
              <a:t>对销贸易与加工贸易</a:t>
            </a:r>
          </a:p>
        </p:txBody>
      </p:sp>
    </p:spTree>
    <p:extLst>
      <p:ext uri="{BB962C8B-B14F-4D97-AF65-F5344CB8AC3E}">
        <p14:creationId xmlns:p14="http://schemas.microsoft.com/office/powerpoint/2010/main" val="2237838999"/>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C5D40-F3B1-ACFA-E4F4-667A1321D8E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0CBA16-8937-C042-CA1A-59184B88BE63}"/>
              </a:ext>
            </a:extLst>
          </p:cNvPr>
          <p:cNvSpPr>
            <a:spLocks noGrp="1"/>
          </p:cNvSpPr>
          <p:nvPr>
            <p:ph type="body" sz="quarter" idx="11"/>
          </p:nvPr>
        </p:nvSpPr>
        <p:spPr>
          <a:xfrm>
            <a:off x="337294" y="2291362"/>
            <a:ext cx="11275585" cy="2943691"/>
          </a:xfrm>
        </p:spPr>
        <p:txBody>
          <a:bodyPr/>
          <a:lstStyle/>
          <a:p>
            <a:r>
              <a:rPr lang="en-US" altLang="zh-CN" dirty="0"/>
              <a:t>11.4.2</a:t>
            </a:r>
            <a:r>
              <a:rPr lang="zh-CN" altLang="en-US" dirty="0"/>
              <a:t>　加工贸易</a:t>
            </a:r>
            <a:endParaRPr lang="en-US" altLang="zh-CN" dirty="0"/>
          </a:p>
          <a:p>
            <a:r>
              <a:rPr lang="en-US" altLang="zh-CN" dirty="0"/>
              <a:t>2. </a:t>
            </a:r>
            <a:r>
              <a:rPr lang="zh-CN" altLang="en-US" dirty="0"/>
              <a:t>进料加工</a:t>
            </a:r>
            <a:endParaRPr lang="en-US" altLang="zh-CN" dirty="0"/>
          </a:p>
          <a:p>
            <a:r>
              <a:rPr lang="zh-CN" altLang="en-US" dirty="0"/>
              <a:t>进料加工又称以进养出，是指企业动用外汇从国外购买原材料和辅料，利用本国的生产技术、设备及劳动力进行加工制造，然后将成品销往国际市场的贸易方式。在此过程中，企业先以买方身份与国外供应商签订原料采购合同，再以卖方身份签订成品出口合同。这两份合同分别代表两笔独立的货物买卖，均涉及所有权的转移。</a:t>
            </a:r>
          </a:p>
        </p:txBody>
      </p:sp>
      <p:sp>
        <p:nvSpPr>
          <p:cNvPr id="4" name="文本占位符 3">
            <a:extLst>
              <a:ext uri="{FF2B5EF4-FFF2-40B4-BE49-F238E27FC236}">
                <a16:creationId xmlns:a16="http://schemas.microsoft.com/office/drawing/2014/main" id="{0F1C1179-6DF6-3963-6504-1B06D19FFBEC}"/>
              </a:ext>
            </a:extLst>
          </p:cNvPr>
          <p:cNvSpPr>
            <a:spLocks noGrp="1"/>
          </p:cNvSpPr>
          <p:nvPr>
            <p:ph type="body" sz="quarter" idx="10"/>
          </p:nvPr>
        </p:nvSpPr>
        <p:spPr>
          <a:xfrm>
            <a:off x="759986" y="184188"/>
            <a:ext cx="10852895" cy="523220"/>
          </a:xfrm>
        </p:spPr>
        <p:txBody>
          <a:bodyPr/>
          <a:lstStyle/>
          <a:p>
            <a:r>
              <a:rPr lang="en-US" altLang="zh-CN" dirty="0"/>
              <a:t>11.4 </a:t>
            </a:r>
            <a:r>
              <a:rPr lang="zh-CN" altLang="en-US" dirty="0"/>
              <a:t>对销贸易与加工贸易</a:t>
            </a:r>
          </a:p>
        </p:txBody>
      </p:sp>
    </p:spTree>
    <p:extLst>
      <p:ext uri="{BB962C8B-B14F-4D97-AF65-F5344CB8AC3E}">
        <p14:creationId xmlns:p14="http://schemas.microsoft.com/office/powerpoint/2010/main" val="517612599"/>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421D6-907D-4CC4-0F14-8461177450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096846-9B7B-1B1A-DCE0-D90D16B25188}"/>
              </a:ext>
            </a:extLst>
          </p:cNvPr>
          <p:cNvSpPr>
            <a:spLocks noGrp="1"/>
          </p:cNvSpPr>
          <p:nvPr>
            <p:ph type="body" sz="quarter" idx="11"/>
          </p:nvPr>
        </p:nvSpPr>
        <p:spPr>
          <a:xfrm>
            <a:off x="337294" y="1564240"/>
            <a:ext cx="11275585" cy="4397935"/>
          </a:xfrm>
        </p:spPr>
        <p:txBody>
          <a:bodyPr/>
          <a:lstStyle/>
          <a:p>
            <a:r>
              <a:rPr lang="en-US" altLang="zh-CN" dirty="0"/>
              <a:t>11.5.1</a:t>
            </a:r>
            <a:r>
              <a:rPr lang="zh-CN" altLang="en-US" dirty="0"/>
              <a:t>　商品期货交易概念</a:t>
            </a:r>
            <a:endParaRPr lang="en-US" altLang="zh-CN" dirty="0"/>
          </a:p>
          <a:p>
            <a:r>
              <a:rPr lang="zh-CN" altLang="en-US" dirty="0"/>
              <a:t>商品期货交易与现货交易相对，是按双方商定的条件在将来某个日期交割一定标准数量和质量的商品的交易方式。商品期货交易的主要特点是 </a:t>
            </a:r>
            <a:r>
              <a:rPr lang="en-US" altLang="zh-CN" dirty="0"/>
              <a:t>: </a:t>
            </a:r>
            <a:r>
              <a:rPr lang="zh-CN" altLang="en-US" dirty="0"/>
              <a:t>交易在期货交易所内通过经纪人公开喊价进行；交易对象为标准化的期货合约；绝大部分期货合约不进行实物交割而是通过相反的交易对冲了结；交易双方交付的保证金比例很低并由交易所提供履约担保。期货交易始于中世纪，先在实物交易中使用，现已推行到股票、外汇、债券等交易，有转移风险和价格发现等功能。</a:t>
            </a:r>
          </a:p>
          <a:p>
            <a:r>
              <a:rPr lang="zh-CN" altLang="en-US" dirty="0"/>
              <a:t>期货交易涉及的商品种类主要为供需规模大、价格波动显著的初级产品，常见品种包括谷物、棉花、食糖、咖啡、可可、油料、活畜、木材、有色金属和原油等；此外，也涵盖黄金、白银等贵金属。</a:t>
            </a:r>
          </a:p>
        </p:txBody>
      </p:sp>
      <p:sp>
        <p:nvSpPr>
          <p:cNvPr id="4" name="文本占位符 3">
            <a:extLst>
              <a:ext uri="{FF2B5EF4-FFF2-40B4-BE49-F238E27FC236}">
                <a16:creationId xmlns:a16="http://schemas.microsoft.com/office/drawing/2014/main" id="{A5790052-174C-DD90-E6B9-5EA3C23594A9}"/>
              </a:ext>
            </a:extLst>
          </p:cNvPr>
          <p:cNvSpPr>
            <a:spLocks noGrp="1"/>
          </p:cNvSpPr>
          <p:nvPr>
            <p:ph type="body" sz="quarter" idx="10"/>
          </p:nvPr>
        </p:nvSpPr>
        <p:spPr>
          <a:xfrm>
            <a:off x="759986" y="184188"/>
            <a:ext cx="10852895" cy="523220"/>
          </a:xfrm>
        </p:spPr>
        <p:txBody>
          <a:bodyPr/>
          <a:lstStyle/>
          <a:p>
            <a:r>
              <a:rPr lang="en-US" altLang="zh-CN" dirty="0"/>
              <a:t>11.5 </a:t>
            </a:r>
            <a:r>
              <a:rPr lang="zh-CN" altLang="en-US" dirty="0"/>
              <a:t>商品期货交易</a:t>
            </a:r>
          </a:p>
        </p:txBody>
      </p:sp>
    </p:spTree>
    <p:extLst>
      <p:ext uri="{BB962C8B-B14F-4D97-AF65-F5344CB8AC3E}">
        <p14:creationId xmlns:p14="http://schemas.microsoft.com/office/powerpoint/2010/main" val="2073048092"/>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E0FD5-05E0-261D-0621-6C9B76CE9DF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E1B94F-955A-F854-427E-DE1B6798E2FF}"/>
              </a:ext>
            </a:extLst>
          </p:cNvPr>
          <p:cNvSpPr>
            <a:spLocks noGrp="1"/>
          </p:cNvSpPr>
          <p:nvPr>
            <p:ph type="body" sz="quarter" idx="11"/>
          </p:nvPr>
        </p:nvSpPr>
        <p:spPr>
          <a:xfrm>
            <a:off x="337294" y="2048988"/>
            <a:ext cx="11275585" cy="3428439"/>
          </a:xfrm>
        </p:spPr>
        <p:txBody>
          <a:bodyPr/>
          <a:lstStyle/>
          <a:p>
            <a:r>
              <a:rPr lang="en-US" altLang="zh-CN" dirty="0"/>
              <a:t>11.5.2</a:t>
            </a:r>
            <a:r>
              <a:rPr lang="zh-CN" altLang="en-US" dirty="0"/>
              <a:t>　商品期货交易实务</a:t>
            </a:r>
            <a:endParaRPr lang="en-US" altLang="zh-CN" dirty="0"/>
          </a:p>
          <a:p>
            <a:r>
              <a:rPr lang="en-US" altLang="zh-CN" dirty="0"/>
              <a:t>1. </a:t>
            </a:r>
            <a:r>
              <a:rPr lang="zh-CN" altLang="en-US" dirty="0"/>
              <a:t>套期保值</a:t>
            </a:r>
            <a:endParaRPr lang="en-US" altLang="zh-CN" dirty="0"/>
          </a:p>
          <a:p>
            <a:r>
              <a:rPr lang="zh-CN" altLang="en-US" dirty="0"/>
              <a:t>套期保值也称对冲交易，还有个俗称是“海琴”，是指在买入或者卖出现货的同时，在期货市场上卖出或者买入数量相等的期货合约，以此来实现保值的目的。</a:t>
            </a:r>
            <a:endParaRPr lang="en-US" altLang="zh-CN" dirty="0"/>
          </a:p>
          <a:p>
            <a:r>
              <a:rPr lang="zh-CN" altLang="en-US" dirty="0"/>
              <a:t>在期货市场中，套期保值主要分为两种类型，即买期保值和卖期保值。 </a:t>
            </a:r>
            <a:endParaRPr lang="en-US" altLang="zh-CN" dirty="0"/>
          </a:p>
          <a:p>
            <a:r>
              <a:rPr lang="zh-CN" altLang="en-US" dirty="0"/>
              <a:t>（</a:t>
            </a:r>
            <a:r>
              <a:rPr lang="en-US" altLang="zh-CN" dirty="0"/>
              <a:t>1</a:t>
            </a:r>
            <a:r>
              <a:rPr lang="zh-CN" altLang="en-US" dirty="0"/>
              <a:t>）买期保值。</a:t>
            </a:r>
            <a:endParaRPr lang="en-US" altLang="zh-CN" dirty="0"/>
          </a:p>
          <a:p>
            <a:r>
              <a:rPr lang="zh-CN" altLang="en-US" dirty="0"/>
              <a:t>（</a:t>
            </a:r>
            <a:r>
              <a:rPr lang="en-US" altLang="zh-CN" dirty="0"/>
              <a:t>2</a:t>
            </a:r>
            <a:r>
              <a:rPr lang="zh-CN" altLang="en-US" dirty="0"/>
              <a:t>）卖期保值。</a:t>
            </a:r>
          </a:p>
        </p:txBody>
      </p:sp>
      <p:sp>
        <p:nvSpPr>
          <p:cNvPr id="4" name="文本占位符 3">
            <a:extLst>
              <a:ext uri="{FF2B5EF4-FFF2-40B4-BE49-F238E27FC236}">
                <a16:creationId xmlns:a16="http://schemas.microsoft.com/office/drawing/2014/main" id="{5989452D-F34C-4D15-15D5-D96AFC29FE5C}"/>
              </a:ext>
            </a:extLst>
          </p:cNvPr>
          <p:cNvSpPr>
            <a:spLocks noGrp="1"/>
          </p:cNvSpPr>
          <p:nvPr>
            <p:ph type="body" sz="quarter" idx="10"/>
          </p:nvPr>
        </p:nvSpPr>
        <p:spPr>
          <a:xfrm>
            <a:off x="759986" y="184188"/>
            <a:ext cx="10852895" cy="523220"/>
          </a:xfrm>
        </p:spPr>
        <p:txBody>
          <a:bodyPr/>
          <a:lstStyle/>
          <a:p>
            <a:r>
              <a:rPr lang="en-US" altLang="zh-CN" dirty="0"/>
              <a:t>11.5 </a:t>
            </a:r>
            <a:r>
              <a:rPr lang="zh-CN" altLang="en-US" dirty="0"/>
              <a:t>商品期货交易</a:t>
            </a:r>
          </a:p>
        </p:txBody>
      </p:sp>
    </p:spTree>
    <p:extLst>
      <p:ext uri="{BB962C8B-B14F-4D97-AF65-F5344CB8AC3E}">
        <p14:creationId xmlns:p14="http://schemas.microsoft.com/office/powerpoint/2010/main" val="2974068613"/>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F63FB-B878-BF9D-ECBC-EF297B753E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3A713D-D045-E939-09B5-DFA2BD4B7446}"/>
              </a:ext>
            </a:extLst>
          </p:cNvPr>
          <p:cNvSpPr>
            <a:spLocks noGrp="1"/>
          </p:cNvSpPr>
          <p:nvPr>
            <p:ph type="body" sz="quarter" idx="11"/>
          </p:nvPr>
        </p:nvSpPr>
        <p:spPr>
          <a:xfrm>
            <a:off x="337294" y="1806614"/>
            <a:ext cx="11275585" cy="3913187"/>
          </a:xfrm>
        </p:spPr>
        <p:txBody>
          <a:bodyPr/>
          <a:lstStyle/>
          <a:p>
            <a:r>
              <a:rPr lang="en-US" altLang="zh-CN" dirty="0"/>
              <a:t>11.5.2</a:t>
            </a:r>
            <a:r>
              <a:rPr lang="zh-CN" altLang="en-US" dirty="0"/>
              <a:t>　商品期货交易实务</a:t>
            </a:r>
            <a:endParaRPr lang="en-US" altLang="zh-CN" dirty="0"/>
          </a:p>
          <a:p>
            <a:r>
              <a:rPr lang="en-US" altLang="zh-CN" dirty="0"/>
              <a:t>2. </a:t>
            </a:r>
            <a:r>
              <a:rPr lang="zh-CN" altLang="en-US" dirty="0"/>
              <a:t>投机交易</a:t>
            </a:r>
            <a:endParaRPr lang="en-US" altLang="zh-CN" dirty="0"/>
          </a:p>
          <a:p>
            <a:r>
              <a:rPr lang="zh-CN" altLang="en-US" dirty="0"/>
              <a:t>投机交易通常表现为买空与卖空两种操作方式。这两种操作均通过预期市场波动方向，以买卖之间的价差实现盈利。</a:t>
            </a:r>
          </a:p>
          <a:p>
            <a:r>
              <a:rPr lang="zh-CN" altLang="en-US" dirty="0"/>
              <a:t>买空即多头：指当投机者预测未来价格上涨时，会先行买入期货合约；待价格上涨后，再卖出平仓，从而获取价差收益。</a:t>
            </a:r>
          </a:p>
          <a:p>
            <a:r>
              <a:rPr lang="zh-CN" altLang="en-US" dirty="0"/>
              <a:t>卖空即空头：指当投机者预测未来价格下跌时，会先行卖出期货合约；待价格下跌后，再买入平仓，以此赚取价差利润。</a:t>
            </a:r>
          </a:p>
        </p:txBody>
      </p:sp>
      <p:sp>
        <p:nvSpPr>
          <p:cNvPr id="4" name="文本占位符 3">
            <a:extLst>
              <a:ext uri="{FF2B5EF4-FFF2-40B4-BE49-F238E27FC236}">
                <a16:creationId xmlns:a16="http://schemas.microsoft.com/office/drawing/2014/main" id="{5635DA06-7B93-ABCE-BF43-D7ED12913565}"/>
              </a:ext>
            </a:extLst>
          </p:cNvPr>
          <p:cNvSpPr>
            <a:spLocks noGrp="1"/>
          </p:cNvSpPr>
          <p:nvPr>
            <p:ph type="body" sz="quarter" idx="10"/>
          </p:nvPr>
        </p:nvSpPr>
        <p:spPr>
          <a:xfrm>
            <a:off x="759986" y="184188"/>
            <a:ext cx="10852895" cy="523220"/>
          </a:xfrm>
        </p:spPr>
        <p:txBody>
          <a:bodyPr/>
          <a:lstStyle/>
          <a:p>
            <a:r>
              <a:rPr lang="en-US" altLang="zh-CN" dirty="0"/>
              <a:t>11.5 </a:t>
            </a:r>
            <a:r>
              <a:rPr lang="zh-CN" altLang="en-US" dirty="0"/>
              <a:t>商品期货交易</a:t>
            </a:r>
          </a:p>
        </p:txBody>
      </p:sp>
    </p:spTree>
    <p:extLst>
      <p:ext uri="{BB962C8B-B14F-4D97-AF65-F5344CB8AC3E}">
        <p14:creationId xmlns:p14="http://schemas.microsoft.com/office/powerpoint/2010/main" val="2519620039"/>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C4EB8-4BD1-CF66-0E7A-56A618FC39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0210E6-B931-DDBD-CF66-22438E9AF6F2}"/>
              </a:ext>
            </a:extLst>
          </p:cNvPr>
          <p:cNvSpPr>
            <a:spLocks noGrp="1"/>
          </p:cNvSpPr>
          <p:nvPr>
            <p:ph type="body" sz="quarter" idx="11"/>
          </p:nvPr>
        </p:nvSpPr>
        <p:spPr>
          <a:xfrm>
            <a:off x="337294" y="2048988"/>
            <a:ext cx="11275585" cy="3428439"/>
          </a:xfrm>
        </p:spPr>
        <p:txBody>
          <a:bodyPr/>
          <a:lstStyle/>
          <a:p>
            <a:r>
              <a:rPr lang="en-US" altLang="zh-CN" dirty="0"/>
              <a:t>11.6.1</a:t>
            </a:r>
            <a:r>
              <a:rPr lang="zh-CN" altLang="en-US" dirty="0"/>
              <a:t>　跨境电商概述</a:t>
            </a:r>
            <a:endParaRPr lang="en-US" altLang="zh-CN" dirty="0"/>
          </a:p>
          <a:p>
            <a:r>
              <a:rPr lang="en-US" altLang="zh-CN" dirty="0"/>
              <a:t>1. </a:t>
            </a:r>
            <a:r>
              <a:rPr lang="zh-CN" altLang="en-US" dirty="0"/>
              <a:t>按交易对象分类</a:t>
            </a:r>
            <a:endParaRPr lang="en-US" altLang="zh-CN" dirty="0"/>
          </a:p>
          <a:p>
            <a:r>
              <a:rPr lang="zh-CN" altLang="en-US" dirty="0"/>
              <a:t>根据交易对象的差异，跨境电商可以分为 </a:t>
            </a:r>
            <a:r>
              <a:rPr lang="en-US" altLang="zh-CN" dirty="0"/>
              <a:t>B2C</a:t>
            </a:r>
            <a:r>
              <a:rPr lang="zh-CN" altLang="en-US" dirty="0"/>
              <a:t>、</a:t>
            </a:r>
            <a:r>
              <a:rPr lang="en-US" altLang="zh-CN" dirty="0"/>
              <a:t>B2B</a:t>
            </a:r>
            <a:r>
              <a:rPr lang="zh-CN" altLang="en-US" dirty="0"/>
              <a:t>、</a:t>
            </a:r>
            <a:r>
              <a:rPr lang="en-US" altLang="zh-CN" dirty="0"/>
              <a:t>B2A </a:t>
            </a:r>
            <a:r>
              <a:rPr lang="zh-CN" altLang="en-US" dirty="0"/>
              <a:t>和 </a:t>
            </a:r>
            <a:r>
              <a:rPr lang="en-US" altLang="zh-CN" dirty="0"/>
              <a:t>C2A </a:t>
            </a:r>
            <a:r>
              <a:rPr lang="zh-CN" altLang="en-US" dirty="0"/>
              <a:t>四类。</a:t>
            </a:r>
            <a:endParaRPr lang="en-US" altLang="zh-CN" dirty="0"/>
          </a:p>
          <a:p>
            <a:r>
              <a:rPr lang="zh-CN" altLang="en-US" dirty="0"/>
              <a:t>（</a:t>
            </a:r>
            <a:r>
              <a:rPr lang="en-US" altLang="zh-CN" dirty="0"/>
              <a:t>1</a:t>
            </a:r>
            <a:r>
              <a:rPr lang="zh-CN" altLang="en-US" dirty="0"/>
              <a:t>）</a:t>
            </a:r>
            <a:r>
              <a:rPr lang="en-US" altLang="zh-CN" dirty="0"/>
              <a:t>B2C</a:t>
            </a:r>
            <a:r>
              <a:rPr lang="zh-CN" altLang="en-US" dirty="0"/>
              <a:t>（</a:t>
            </a:r>
            <a:r>
              <a:rPr lang="en-US" altLang="zh-CN" dirty="0"/>
              <a:t>business to consumer</a:t>
            </a:r>
            <a:r>
              <a:rPr lang="zh-CN" altLang="en-US" dirty="0"/>
              <a:t>）</a:t>
            </a:r>
            <a:endParaRPr lang="en-US" altLang="zh-CN" dirty="0"/>
          </a:p>
          <a:p>
            <a:r>
              <a:rPr lang="zh-CN" altLang="en-US" dirty="0"/>
              <a:t>（</a:t>
            </a:r>
            <a:r>
              <a:rPr lang="en-US" altLang="zh-CN" dirty="0"/>
              <a:t>2</a:t>
            </a:r>
            <a:r>
              <a:rPr lang="zh-CN" altLang="en-US" dirty="0"/>
              <a:t>）</a:t>
            </a:r>
            <a:r>
              <a:rPr lang="en-US" altLang="zh-CN" dirty="0"/>
              <a:t>B2B</a:t>
            </a:r>
            <a:r>
              <a:rPr lang="zh-CN" altLang="en-US" dirty="0"/>
              <a:t>（</a:t>
            </a:r>
            <a:r>
              <a:rPr lang="en-US" altLang="zh-CN" dirty="0"/>
              <a:t>business to business</a:t>
            </a:r>
            <a:r>
              <a:rPr lang="zh-CN" altLang="en-US" dirty="0"/>
              <a:t>）</a:t>
            </a:r>
            <a:endParaRPr lang="en-US" altLang="zh-CN" dirty="0"/>
          </a:p>
          <a:p>
            <a:r>
              <a:rPr lang="zh-CN" altLang="en-US" dirty="0"/>
              <a:t>（</a:t>
            </a:r>
            <a:r>
              <a:rPr lang="en-US" altLang="zh-CN" dirty="0"/>
              <a:t>3</a:t>
            </a:r>
            <a:r>
              <a:rPr lang="zh-CN" altLang="en-US" dirty="0"/>
              <a:t>）</a:t>
            </a:r>
            <a:r>
              <a:rPr lang="en-US" altLang="zh-CN" dirty="0"/>
              <a:t>B2A</a:t>
            </a:r>
            <a:r>
              <a:rPr lang="zh-CN" altLang="en-US" dirty="0"/>
              <a:t>（</a:t>
            </a:r>
            <a:r>
              <a:rPr lang="en-US" altLang="zh-CN" dirty="0"/>
              <a:t>business-to-administration</a:t>
            </a:r>
            <a:r>
              <a:rPr lang="zh-CN" altLang="en-US" dirty="0"/>
              <a:t>）</a:t>
            </a:r>
            <a:endParaRPr lang="en-US" altLang="zh-CN" dirty="0"/>
          </a:p>
          <a:p>
            <a:r>
              <a:rPr lang="zh-CN" altLang="en-US" dirty="0"/>
              <a:t>（</a:t>
            </a:r>
            <a:r>
              <a:rPr lang="en-US" altLang="zh-CN" dirty="0"/>
              <a:t>4</a:t>
            </a:r>
            <a:r>
              <a:rPr lang="zh-CN" altLang="en-US" dirty="0"/>
              <a:t>）</a:t>
            </a:r>
            <a:r>
              <a:rPr lang="en-US" altLang="zh-CN" dirty="0"/>
              <a:t>C2A</a:t>
            </a:r>
            <a:r>
              <a:rPr lang="zh-CN" altLang="en-US" dirty="0"/>
              <a:t>（</a:t>
            </a:r>
            <a:r>
              <a:rPr lang="en-US" altLang="zh-CN" dirty="0"/>
              <a:t>consumer to administration</a:t>
            </a:r>
            <a:r>
              <a:rPr lang="zh-CN" altLang="en-US" dirty="0"/>
              <a:t>）</a:t>
            </a:r>
          </a:p>
        </p:txBody>
      </p:sp>
      <p:sp>
        <p:nvSpPr>
          <p:cNvPr id="4" name="文本占位符 3">
            <a:extLst>
              <a:ext uri="{FF2B5EF4-FFF2-40B4-BE49-F238E27FC236}">
                <a16:creationId xmlns:a16="http://schemas.microsoft.com/office/drawing/2014/main" id="{742EC20E-D5FF-3EFF-795F-24F2B7623398}"/>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543201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ACAB7-92AE-2142-F455-F70A5BB13BC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34A960C-6995-62DD-C9C2-055B993626F5}"/>
              </a:ext>
            </a:extLst>
          </p:cNvPr>
          <p:cNvSpPr>
            <a:spLocks noGrp="1"/>
          </p:cNvSpPr>
          <p:nvPr>
            <p:ph type="body" sz="quarter" idx="11"/>
          </p:nvPr>
        </p:nvSpPr>
        <p:spPr>
          <a:xfrm>
            <a:off x="337294" y="1079506"/>
            <a:ext cx="11275585" cy="5367431"/>
          </a:xfrm>
        </p:spPr>
        <p:txBody>
          <a:bodyPr/>
          <a:lstStyle/>
          <a:p>
            <a:r>
              <a:rPr lang="en-US" altLang="zh-CN" sz="2100" dirty="0"/>
              <a:t>1.2.3</a:t>
            </a:r>
            <a:r>
              <a:rPr lang="zh-CN" altLang="en-US" sz="2100" dirty="0"/>
              <a:t>　主要贸易术语的解释</a:t>
            </a:r>
            <a:endParaRPr lang="en-US" altLang="zh-CN" sz="2100" dirty="0"/>
          </a:p>
          <a:p>
            <a:r>
              <a:rPr lang="en-US" altLang="zh-CN" sz="2100" dirty="0"/>
              <a:t>2. CFR</a:t>
            </a:r>
          </a:p>
          <a:p>
            <a:r>
              <a:rPr lang="en-US" altLang="zh-CN" sz="2100" dirty="0"/>
              <a:t>2</a:t>
            </a:r>
            <a:r>
              <a:rPr lang="zh-CN" altLang="en-US" sz="2100" dirty="0"/>
              <a:t>）买卖双方的义务</a:t>
            </a:r>
            <a:endParaRPr lang="en-US" altLang="zh-CN" sz="2100" dirty="0"/>
          </a:p>
          <a:p>
            <a:r>
              <a:rPr lang="zh-CN" altLang="en-US" sz="2100" dirty="0"/>
              <a:t>根据</a:t>
            </a:r>
            <a:r>
              <a:rPr lang="en-US" altLang="zh-CN" sz="2100" dirty="0"/>
              <a:t>《2020 </a:t>
            </a:r>
            <a:r>
              <a:rPr lang="zh-CN" altLang="en-US" sz="2100" dirty="0"/>
              <a:t>通则</a:t>
            </a:r>
            <a:r>
              <a:rPr lang="en-US" altLang="zh-CN" sz="2100" dirty="0"/>
              <a:t>》</a:t>
            </a:r>
            <a:r>
              <a:rPr lang="zh-CN" altLang="en-US" sz="2100" dirty="0"/>
              <a:t>，在 </a:t>
            </a:r>
            <a:r>
              <a:rPr lang="en-US" altLang="zh-CN" sz="2100" dirty="0"/>
              <a:t>CFR </a:t>
            </a:r>
            <a:r>
              <a:rPr lang="zh-CN" altLang="en-US" sz="2100" dirty="0"/>
              <a:t>术语下，买卖双方的主要义务如下。</a:t>
            </a:r>
            <a:endParaRPr lang="en-US" altLang="zh-CN" sz="2100" dirty="0"/>
          </a:p>
          <a:p>
            <a:r>
              <a:rPr lang="zh-CN" altLang="en-US" sz="2100" dirty="0"/>
              <a:t>（</a:t>
            </a:r>
            <a:r>
              <a:rPr lang="en-US" altLang="zh-CN" sz="2100" dirty="0"/>
              <a:t>2</a:t>
            </a:r>
            <a:r>
              <a:rPr lang="zh-CN" altLang="en-US" sz="2100" dirty="0"/>
              <a:t>）买方的主要义务。</a:t>
            </a:r>
            <a:endParaRPr lang="en-US" altLang="zh-CN" sz="2100" dirty="0"/>
          </a:p>
          <a:p>
            <a:r>
              <a:rPr lang="zh-CN" altLang="en-US" sz="2100" dirty="0"/>
              <a:t>① 自卖方完成交货时起，买方应承担货物灭失或损坏的一切风险。如果买方未按约定履行保险的通知义务，则自约定的交货时间起承担货物灭失或损坏的一切风险。</a:t>
            </a:r>
          </a:p>
          <a:p>
            <a:r>
              <a:rPr lang="zh-CN" altLang="en-US" sz="2100" dirty="0"/>
              <a:t>② 买方应与保险公司订立运输保险合同并承担保险费用，以保障货物在运输过程中的安全。</a:t>
            </a:r>
          </a:p>
          <a:p>
            <a:r>
              <a:rPr lang="zh-CN" altLang="en-US" sz="2100" dirty="0"/>
              <a:t>③ 如卖方提出要求，买方应协助其获取与出口清关相关的单据和信息（包括满足安全要求及装运前检验所需的资料），并由买方承担相应风险和费用。同时，买方须自行办理过境和进口清关手续，并支付相关费用。</a:t>
            </a:r>
            <a:endParaRPr lang="en-US" altLang="zh-CN" sz="2100" dirty="0"/>
          </a:p>
        </p:txBody>
      </p:sp>
      <p:sp>
        <p:nvSpPr>
          <p:cNvPr id="6" name="文本占位符 5">
            <a:extLst>
              <a:ext uri="{FF2B5EF4-FFF2-40B4-BE49-F238E27FC236}">
                <a16:creationId xmlns:a16="http://schemas.microsoft.com/office/drawing/2014/main" id="{58920321-D110-9675-748E-BEC7E22DD63B}"/>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563289972"/>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15398-D379-4C42-FCEA-854C7D2588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9921073-1589-D0E9-4695-992F47434558}"/>
              </a:ext>
            </a:extLst>
          </p:cNvPr>
          <p:cNvSpPr>
            <a:spLocks noGrp="1"/>
          </p:cNvSpPr>
          <p:nvPr>
            <p:ph type="body" sz="quarter" idx="11"/>
          </p:nvPr>
        </p:nvSpPr>
        <p:spPr>
          <a:xfrm>
            <a:off x="337294" y="2048988"/>
            <a:ext cx="11275585" cy="3428439"/>
          </a:xfrm>
        </p:spPr>
        <p:txBody>
          <a:bodyPr/>
          <a:lstStyle/>
          <a:p>
            <a:r>
              <a:rPr lang="en-US" altLang="zh-CN" dirty="0"/>
              <a:t>11.6.1</a:t>
            </a:r>
            <a:r>
              <a:rPr lang="zh-CN" altLang="en-US" dirty="0"/>
              <a:t>　跨境电商概述</a:t>
            </a:r>
            <a:endParaRPr lang="en-US" altLang="zh-CN" dirty="0"/>
          </a:p>
          <a:p>
            <a:r>
              <a:rPr lang="en-US" altLang="zh-CN" dirty="0"/>
              <a:t>2. </a:t>
            </a:r>
            <a:r>
              <a:rPr lang="zh-CN" altLang="en-US" dirty="0"/>
              <a:t>按网络类型分类</a:t>
            </a:r>
            <a:endParaRPr lang="en-US" altLang="zh-CN" dirty="0"/>
          </a:p>
          <a:p>
            <a:r>
              <a:rPr lang="zh-CN" altLang="en-US" dirty="0"/>
              <a:t>根据所依托网络类型的差异，跨境电商可分为电子数据交换的电子商务、互联网的电子商务和企业内部网的电子商务。</a:t>
            </a:r>
          </a:p>
          <a:p>
            <a:r>
              <a:rPr lang="zh-CN" altLang="en-US" dirty="0"/>
              <a:t>（</a:t>
            </a:r>
            <a:r>
              <a:rPr lang="en-US" altLang="zh-CN" dirty="0"/>
              <a:t>1</a:t>
            </a:r>
            <a:r>
              <a:rPr lang="zh-CN" altLang="en-US" dirty="0"/>
              <a:t>）数据交换的电子商务</a:t>
            </a:r>
            <a:endParaRPr lang="en-US" altLang="zh-CN" dirty="0"/>
          </a:p>
          <a:p>
            <a:r>
              <a:rPr lang="zh-CN" altLang="en-US" dirty="0"/>
              <a:t>（</a:t>
            </a:r>
            <a:r>
              <a:rPr lang="en-US" altLang="zh-CN" dirty="0"/>
              <a:t>2</a:t>
            </a:r>
            <a:r>
              <a:rPr lang="zh-CN" altLang="en-US" dirty="0"/>
              <a:t>）互联网的电子商务</a:t>
            </a:r>
            <a:endParaRPr lang="en-US" altLang="zh-CN" dirty="0"/>
          </a:p>
          <a:p>
            <a:r>
              <a:rPr lang="zh-CN" altLang="en-US" dirty="0"/>
              <a:t>（</a:t>
            </a:r>
            <a:r>
              <a:rPr lang="en-US" altLang="zh-CN" dirty="0"/>
              <a:t>3</a:t>
            </a:r>
            <a:r>
              <a:rPr lang="zh-CN" altLang="en-US" dirty="0"/>
              <a:t>）企业内部网的电子商务</a:t>
            </a:r>
          </a:p>
        </p:txBody>
      </p:sp>
      <p:sp>
        <p:nvSpPr>
          <p:cNvPr id="4" name="文本占位符 3">
            <a:extLst>
              <a:ext uri="{FF2B5EF4-FFF2-40B4-BE49-F238E27FC236}">
                <a16:creationId xmlns:a16="http://schemas.microsoft.com/office/drawing/2014/main" id="{C9B12831-DB69-0205-D303-E8EB15006B5F}"/>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1583134313"/>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270E1-710C-867E-19CA-177CBD00C9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017996-D691-5374-5645-C65999B0F514}"/>
              </a:ext>
            </a:extLst>
          </p:cNvPr>
          <p:cNvSpPr>
            <a:spLocks noGrp="1"/>
          </p:cNvSpPr>
          <p:nvPr>
            <p:ph type="body" sz="quarter" idx="11"/>
          </p:nvPr>
        </p:nvSpPr>
        <p:spPr>
          <a:xfrm>
            <a:off x="337294" y="2048988"/>
            <a:ext cx="11275585" cy="3428439"/>
          </a:xfrm>
        </p:spPr>
        <p:txBody>
          <a:bodyPr/>
          <a:lstStyle/>
          <a:p>
            <a:r>
              <a:rPr lang="en-US" altLang="zh-CN" dirty="0"/>
              <a:t>11.6.2</a:t>
            </a:r>
            <a:r>
              <a:rPr lang="zh-CN" altLang="en-US" dirty="0"/>
              <a:t>　跨境电商的优势</a:t>
            </a:r>
            <a:endParaRPr lang="en-US" altLang="zh-CN" dirty="0"/>
          </a:p>
          <a:p>
            <a:r>
              <a:rPr lang="en-US" altLang="zh-CN" dirty="0"/>
              <a:t>1. </a:t>
            </a:r>
            <a:r>
              <a:rPr lang="zh-CN" altLang="en-US" dirty="0"/>
              <a:t>降低国际贸易成本</a:t>
            </a:r>
            <a:endParaRPr lang="en-US" altLang="zh-CN" dirty="0"/>
          </a:p>
          <a:p>
            <a:r>
              <a:rPr lang="zh-CN" altLang="en-US" dirty="0"/>
              <a:t>在传统纸质贸易模式中，纸张消耗、人员差旅等各类费用在总成本中的占比偏高。据行业普遍估算，这类与纸质流程相关的费用约占贸易总额的 </a:t>
            </a:r>
            <a:r>
              <a:rPr lang="en-US" altLang="zh-CN" dirty="0"/>
              <a:t>7%</a:t>
            </a:r>
            <a:r>
              <a:rPr lang="zh-CN" altLang="en-US" dirty="0"/>
              <a:t>。而借助 </a:t>
            </a:r>
            <a:r>
              <a:rPr lang="en-US" altLang="zh-CN" dirty="0"/>
              <a:t>EDI</a:t>
            </a:r>
            <a:r>
              <a:rPr lang="zh-CN" altLang="en-US" dirty="0"/>
              <a:t>（电子数据交换）等技术的应用，这部分不必要的支出可得到显著降低，降幅超过 </a:t>
            </a:r>
            <a:r>
              <a:rPr lang="en-US" altLang="zh-CN" dirty="0"/>
              <a:t>50%</a:t>
            </a:r>
            <a:r>
              <a:rPr lang="zh-CN" altLang="en-US" dirty="0"/>
              <a:t>。结合我国近年来的外贸体量推算，若全面引入电子商务相关技术与模式，每年可节省的资金规模高达数十亿美元，所产生的经济效益极为突出。</a:t>
            </a:r>
          </a:p>
        </p:txBody>
      </p:sp>
      <p:sp>
        <p:nvSpPr>
          <p:cNvPr id="4" name="文本占位符 3">
            <a:extLst>
              <a:ext uri="{FF2B5EF4-FFF2-40B4-BE49-F238E27FC236}">
                <a16:creationId xmlns:a16="http://schemas.microsoft.com/office/drawing/2014/main" id="{552763D7-F23E-6799-F8D6-6148FBDEFD2B}"/>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784535828"/>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D40BB-DF87-9885-6706-BE7D3F6261D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70E58B4-2464-95AF-B307-84F0A8A2FDEE}"/>
              </a:ext>
            </a:extLst>
          </p:cNvPr>
          <p:cNvSpPr>
            <a:spLocks noGrp="1"/>
          </p:cNvSpPr>
          <p:nvPr>
            <p:ph type="body" sz="quarter" idx="11"/>
          </p:nvPr>
        </p:nvSpPr>
        <p:spPr>
          <a:xfrm>
            <a:off x="337294" y="2533736"/>
            <a:ext cx="11275585" cy="2458943"/>
          </a:xfrm>
        </p:spPr>
        <p:txBody>
          <a:bodyPr/>
          <a:lstStyle/>
          <a:p>
            <a:r>
              <a:rPr lang="en-US" altLang="zh-CN" dirty="0"/>
              <a:t>11.6.2</a:t>
            </a:r>
            <a:r>
              <a:rPr lang="zh-CN" altLang="en-US" dirty="0"/>
              <a:t>　跨境电商的优势</a:t>
            </a:r>
            <a:endParaRPr lang="en-US" altLang="zh-CN" dirty="0"/>
          </a:p>
          <a:p>
            <a:r>
              <a:rPr lang="en-US" altLang="zh-CN" dirty="0"/>
              <a:t>2. </a:t>
            </a:r>
            <a:r>
              <a:rPr lang="zh-CN" altLang="en-US" dirty="0"/>
              <a:t>有效提升贸易效率</a:t>
            </a:r>
            <a:endParaRPr lang="en-US" altLang="zh-CN" dirty="0"/>
          </a:p>
          <a:p>
            <a:r>
              <a:rPr lang="zh-CN" altLang="en-US" dirty="0"/>
              <a:t>在传统纸质贸易流程里，各类单证的编制、修改与审核工作往往要耗费大量时间。据国际统计数据显示，在一笔普通货物交易中，由于涉及多方参与且系统间互不联通，贸易数据在不同计算机系统中的重复录入率高达 </a:t>
            </a:r>
            <a:r>
              <a:rPr lang="en-US" altLang="zh-CN" dirty="0"/>
              <a:t>70%</a:t>
            </a:r>
            <a:r>
              <a:rPr lang="zh-CN" altLang="en-US" dirty="0"/>
              <a:t>，这一问题严重制约了货物的流转 效率。</a:t>
            </a:r>
          </a:p>
        </p:txBody>
      </p:sp>
      <p:sp>
        <p:nvSpPr>
          <p:cNvPr id="4" name="文本占位符 3">
            <a:extLst>
              <a:ext uri="{FF2B5EF4-FFF2-40B4-BE49-F238E27FC236}">
                <a16:creationId xmlns:a16="http://schemas.microsoft.com/office/drawing/2014/main" id="{8F0B7A3F-6BC2-DA6F-486F-0B5BCFB31462}"/>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1082615683"/>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0D471-5683-F43C-1BE6-3F53811F04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65AC4CB-C2CE-77CD-3693-39D3DCC2E605}"/>
              </a:ext>
            </a:extLst>
          </p:cNvPr>
          <p:cNvSpPr>
            <a:spLocks noGrp="1"/>
          </p:cNvSpPr>
          <p:nvPr>
            <p:ph type="body" sz="quarter" idx="11"/>
          </p:nvPr>
        </p:nvSpPr>
        <p:spPr>
          <a:xfrm>
            <a:off x="337294" y="2291362"/>
            <a:ext cx="11275585" cy="2943691"/>
          </a:xfrm>
        </p:spPr>
        <p:txBody>
          <a:bodyPr/>
          <a:lstStyle/>
          <a:p>
            <a:r>
              <a:rPr lang="en-US" altLang="zh-CN" dirty="0"/>
              <a:t>11.6.2</a:t>
            </a:r>
            <a:r>
              <a:rPr lang="zh-CN" altLang="en-US" dirty="0"/>
              <a:t>　跨境电商的优势</a:t>
            </a:r>
            <a:endParaRPr lang="en-US" altLang="zh-CN" dirty="0"/>
          </a:p>
          <a:p>
            <a:r>
              <a:rPr lang="en-US" altLang="zh-CN" dirty="0"/>
              <a:t>3. </a:t>
            </a:r>
            <a:r>
              <a:rPr lang="zh-CN" altLang="en-US" dirty="0"/>
              <a:t>有效降低业务差错率</a:t>
            </a:r>
            <a:endParaRPr lang="en-US" altLang="zh-CN" dirty="0"/>
          </a:p>
          <a:p>
            <a:r>
              <a:rPr lang="zh-CN" altLang="en-US" dirty="0"/>
              <a:t>在传统单证贸易模式中，各项操作流程高度依赖人工操作，极易出现单证内容不符、单证间信息不一致等问题，整体错误发生率居高不下。而电子商务借助计算机网络自动完成数据生成、传输与校验，不仅最大限度减少人工干预，还能实现跨时区、不间断的数据处理，进而显著降低贸易过程中的差错率，同时提升业务信息的准确性与一 致性。</a:t>
            </a:r>
          </a:p>
        </p:txBody>
      </p:sp>
      <p:sp>
        <p:nvSpPr>
          <p:cNvPr id="4" name="文本占位符 3">
            <a:extLst>
              <a:ext uri="{FF2B5EF4-FFF2-40B4-BE49-F238E27FC236}">
                <a16:creationId xmlns:a16="http://schemas.microsoft.com/office/drawing/2014/main" id="{14C902EA-9FC7-C5EE-4A34-F15EF499E011}"/>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1887391236"/>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0E350-8459-72FD-012F-7419D19502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99664A3-6C23-8A04-C9CF-FCB1E952C7F7}"/>
              </a:ext>
            </a:extLst>
          </p:cNvPr>
          <p:cNvSpPr>
            <a:spLocks noGrp="1"/>
          </p:cNvSpPr>
          <p:nvPr>
            <p:ph type="body" sz="quarter" idx="11"/>
          </p:nvPr>
        </p:nvSpPr>
        <p:spPr>
          <a:xfrm>
            <a:off x="337294" y="2533736"/>
            <a:ext cx="11275585" cy="2458943"/>
          </a:xfrm>
        </p:spPr>
        <p:txBody>
          <a:bodyPr/>
          <a:lstStyle/>
          <a:p>
            <a:r>
              <a:rPr lang="en-US" altLang="zh-CN" dirty="0"/>
              <a:t>11.6.2</a:t>
            </a:r>
            <a:r>
              <a:rPr lang="zh-CN" altLang="en-US" dirty="0"/>
              <a:t>　跨境电商的优势</a:t>
            </a:r>
            <a:endParaRPr lang="en-US" altLang="zh-CN" dirty="0"/>
          </a:p>
          <a:p>
            <a:r>
              <a:rPr lang="en-US" altLang="zh-CN" dirty="0"/>
              <a:t>4. </a:t>
            </a:r>
            <a:r>
              <a:rPr lang="zh-CN" altLang="en-US" dirty="0"/>
              <a:t>削弱贸易壁垒，创造更多贸易机遇</a:t>
            </a:r>
            <a:endParaRPr lang="en-US" altLang="zh-CN" dirty="0"/>
          </a:p>
          <a:p>
            <a:r>
              <a:rPr lang="zh-CN" altLang="en-US" dirty="0"/>
              <a:t>依托互联网的全球覆盖能力与开放属性，跨境电商自兴起之初，便成为电子商务在国际贸易领域的延伸与重要组成部分。网络突破了地理空间的限制，大幅降低了国际贸易中的有形与无形壁垒。</a:t>
            </a:r>
          </a:p>
        </p:txBody>
      </p:sp>
      <p:sp>
        <p:nvSpPr>
          <p:cNvPr id="4" name="文本占位符 3">
            <a:extLst>
              <a:ext uri="{FF2B5EF4-FFF2-40B4-BE49-F238E27FC236}">
                <a16:creationId xmlns:a16="http://schemas.microsoft.com/office/drawing/2014/main" id="{0C9B75E5-9644-87C3-746B-5484270A486E}"/>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3000780831"/>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0E2B-49A9-8697-7D5C-9493B310C0B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1E8AF0-1757-B293-3A20-90A939A4455A}"/>
              </a:ext>
            </a:extLst>
          </p:cNvPr>
          <p:cNvSpPr>
            <a:spLocks noGrp="1"/>
          </p:cNvSpPr>
          <p:nvPr>
            <p:ph type="body" sz="quarter" idx="11"/>
          </p:nvPr>
        </p:nvSpPr>
        <p:spPr>
          <a:xfrm>
            <a:off x="337294" y="2291362"/>
            <a:ext cx="11275585" cy="2943691"/>
          </a:xfrm>
        </p:spPr>
        <p:txBody>
          <a:bodyPr/>
          <a:lstStyle/>
          <a:p>
            <a:r>
              <a:rPr lang="en-US" altLang="zh-CN" dirty="0"/>
              <a:t>11.6.2</a:t>
            </a:r>
            <a:r>
              <a:rPr lang="zh-CN" altLang="en-US" dirty="0"/>
              <a:t>　跨境电商的优势</a:t>
            </a:r>
            <a:endParaRPr lang="en-US" altLang="zh-CN" dirty="0"/>
          </a:p>
          <a:p>
            <a:r>
              <a:rPr lang="en-US" altLang="zh-CN" dirty="0"/>
              <a:t>5. </a:t>
            </a:r>
            <a:r>
              <a:rPr lang="zh-CN" altLang="en-US" dirty="0"/>
              <a:t>降低对实体基础设施的依赖</a:t>
            </a:r>
            <a:endParaRPr lang="en-US" altLang="zh-CN" dirty="0"/>
          </a:p>
          <a:p>
            <a:r>
              <a:rPr lang="zh-CN" altLang="en-US" dirty="0"/>
              <a:t>在传统国际贸易模式下，企业通常需投入大量资源用于建设和维护实体设施，例如办公场所、仓储空间、产品展示厅及线下门店等。通过跨境电商，企业可以大幅减少这类固定资产的投入，更多依托数字平台完成交易流程。由此节省的运营成本可转化为更具竞争力的价格或更优质的客户服务，进而提升企业在国际市场上的优势。</a:t>
            </a:r>
          </a:p>
        </p:txBody>
      </p:sp>
      <p:sp>
        <p:nvSpPr>
          <p:cNvPr id="4" name="文本占位符 3">
            <a:extLst>
              <a:ext uri="{FF2B5EF4-FFF2-40B4-BE49-F238E27FC236}">
                <a16:creationId xmlns:a16="http://schemas.microsoft.com/office/drawing/2014/main" id="{7ADBEA87-4FB3-28CB-C09C-18F98BFBF224}"/>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3313425026"/>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2CF5E-A99D-A1CE-FC8D-DB09E2D5B9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98252D-5314-C1DE-DDD5-9CBE4CF3CE94}"/>
              </a:ext>
            </a:extLst>
          </p:cNvPr>
          <p:cNvSpPr>
            <a:spLocks noGrp="1"/>
          </p:cNvSpPr>
          <p:nvPr>
            <p:ph type="body" sz="quarter" idx="11"/>
          </p:nvPr>
        </p:nvSpPr>
        <p:spPr>
          <a:xfrm>
            <a:off x="337294" y="2533736"/>
            <a:ext cx="11275585" cy="2458943"/>
          </a:xfrm>
        </p:spPr>
        <p:txBody>
          <a:bodyPr/>
          <a:lstStyle/>
          <a:p>
            <a:r>
              <a:rPr lang="en-US" altLang="zh-CN" dirty="0"/>
              <a:t>11.6.3</a:t>
            </a:r>
            <a:r>
              <a:rPr lang="zh-CN" altLang="en-US" dirty="0"/>
              <a:t>　跨境电商的影响</a:t>
            </a:r>
            <a:endParaRPr lang="en-US" altLang="zh-CN" dirty="0"/>
          </a:p>
          <a:p>
            <a:r>
              <a:rPr lang="en-US" altLang="zh-CN" dirty="0"/>
              <a:t>1. </a:t>
            </a:r>
            <a:r>
              <a:rPr lang="zh-CN" altLang="en-US" dirty="0"/>
              <a:t>寻找贸易伙伴</a:t>
            </a:r>
            <a:endParaRPr lang="en-US" altLang="zh-CN" dirty="0"/>
          </a:p>
          <a:p>
            <a:r>
              <a:rPr lang="zh-CN" altLang="en-US" dirty="0"/>
              <a:t>在传统国际贸易模式中，买卖双方为达成合适的合作关系往往需投入高额的时间与经济成本。电子商务的兴起为贸易伙伴对接提供了高效解决方案，不仅能显著降低人力与物力投入，更借助数字技术打破了时空限制，实现 </a:t>
            </a:r>
            <a:r>
              <a:rPr lang="en-US" altLang="zh-CN" dirty="0"/>
              <a:t>24 </a:t>
            </a:r>
            <a:r>
              <a:rPr lang="zh-CN" altLang="en-US" dirty="0"/>
              <a:t>小时全球商机触达。 </a:t>
            </a:r>
          </a:p>
        </p:txBody>
      </p:sp>
      <p:sp>
        <p:nvSpPr>
          <p:cNvPr id="4" name="文本占位符 3">
            <a:extLst>
              <a:ext uri="{FF2B5EF4-FFF2-40B4-BE49-F238E27FC236}">
                <a16:creationId xmlns:a16="http://schemas.microsoft.com/office/drawing/2014/main" id="{6F2C8AC3-C9B3-A596-753C-A7C2BD89B1EA}"/>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2349936917"/>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D6891-5CD6-A404-61A8-EFC31ECF0B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EF6B50B-D16F-2939-CB91-70114F46AA5D}"/>
              </a:ext>
            </a:extLst>
          </p:cNvPr>
          <p:cNvSpPr>
            <a:spLocks noGrp="1"/>
          </p:cNvSpPr>
          <p:nvPr>
            <p:ph type="body" sz="quarter" idx="11"/>
          </p:nvPr>
        </p:nvSpPr>
        <p:spPr>
          <a:xfrm>
            <a:off x="337294" y="2048988"/>
            <a:ext cx="11275585" cy="3428439"/>
          </a:xfrm>
        </p:spPr>
        <p:txBody>
          <a:bodyPr/>
          <a:lstStyle/>
          <a:p>
            <a:r>
              <a:rPr lang="en-US" altLang="zh-CN" dirty="0"/>
              <a:t>11.6.3</a:t>
            </a:r>
            <a:r>
              <a:rPr lang="zh-CN" altLang="en-US" dirty="0"/>
              <a:t>　跨境电商的影响</a:t>
            </a:r>
            <a:endParaRPr lang="en-US" altLang="zh-CN" dirty="0"/>
          </a:p>
          <a:p>
            <a:r>
              <a:rPr lang="en-US" altLang="zh-CN" dirty="0"/>
              <a:t>2. </a:t>
            </a:r>
            <a:r>
              <a:rPr lang="zh-CN" altLang="en-US" dirty="0"/>
              <a:t>进行交易洽商</a:t>
            </a:r>
            <a:endParaRPr lang="en-US" altLang="zh-CN" dirty="0"/>
          </a:p>
          <a:p>
            <a:r>
              <a:rPr lang="zh-CN" altLang="en-US" dirty="0"/>
              <a:t>在传统国际贸易模式中，买卖双方开展交易洽商时，通常需约定特定的时间与地点进行当面协商谈判。这种线下沟通形式不仅受时空条件约束，还存在耗时、成本偏高的问题，尤其时差因素会打破双方协作节奏，给业务往来带来诸多不便。即便借助书面文件配合电话、传真等传统通信工具辅助洽商，仍会因通信成本居高不下、信息传递易出现遗漏或偏差，难以满足高效业务开展的需求。</a:t>
            </a:r>
          </a:p>
        </p:txBody>
      </p:sp>
      <p:sp>
        <p:nvSpPr>
          <p:cNvPr id="4" name="文本占位符 3">
            <a:extLst>
              <a:ext uri="{FF2B5EF4-FFF2-40B4-BE49-F238E27FC236}">
                <a16:creationId xmlns:a16="http://schemas.microsoft.com/office/drawing/2014/main" id="{0824281C-ED66-D6E6-C5B0-9200C1032D37}"/>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3200230942"/>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97346-5785-A25A-D4B1-16821934EE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A5950A1-E6B3-BF15-8397-83D192B6796D}"/>
              </a:ext>
            </a:extLst>
          </p:cNvPr>
          <p:cNvSpPr>
            <a:spLocks noGrp="1"/>
          </p:cNvSpPr>
          <p:nvPr>
            <p:ph type="body" sz="quarter" idx="11"/>
          </p:nvPr>
        </p:nvSpPr>
        <p:spPr>
          <a:xfrm>
            <a:off x="337294" y="2533736"/>
            <a:ext cx="11275585" cy="2458943"/>
          </a:xfrm>
        </p:spPr>
        <p:txBody>
          <a:bodyPr/>
          <a:lstStyle/>
          <a:p>
            <a:r>
              <a:rPr lang="en-US" altLang="zh-CN" dirty="0"/>
              <a:t>11.6.3</a:t>
            </a:r>
            <a:r>
              <a:rPr lang="zh-CN" altLang="en-US" dirty="0"/>
              <a:t>　跨境电商的影响</a:t>
            </a:r>
            <a:endParaRPr lang="en-US" altLang="zh-CN" dirty="0"/>
          </a:p>
          <a:p>
            <a:r>
              <a:rPr lang="en-US" altLang="zh-CN" dirty="0"/>
              <a:t>3. </a:t>
            </a:r>
            <a:r>
              <a:rPr lang="zh-CN" altLang="en-US" dirty="0"/>
              <a:t>电子签约与在线支付</a:t>
            </a:r>
            <a:endParaRPr lang="en-US" altLang="zh-CN" dirty="0"/>
          </a:p>
          <a:p>
            <a:r>
              <a:rPr lang="zh-CN" altLang="en-US" dirty="0"/>
              <a:t>在传统国际贸易流程中，从合同拟定、签署到款项结算的各环节均高度依赖人工操作，不仅整体交易运转效率偏低，人工录入、核对等操作还容易引发数据偏差或流程疏漏，增加业务风险。</a:t>
            </a:r>
          </a:p>
        </p:txBody>
      </p:sp>
      <p:sp>
        <p:nvSpPr>
          <p:cNvPr id="4" name="文本占位符 3">
            <a:extLst>
              <a:ext uri="{FF2B5EF4-FFF2-40B4-BE49-F238E27FC236}">
                <a16:creationId xmlns:a16="http://schemas.microsoft.com/office/drawing/2014/main" id="{6809AA97-AE9D-6E89-AE53-3C7033767031}"/>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3930294063"/>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B7155-DEE2-707D-FFEC-7EB91CE0B2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9228C3-E7DE-DF54-0C39-06E647444BF4}"/>
              </a:ext>
            </a:extLst>
          </p:cNvPr>
          <p:cNvSpPr>
            <a:spLocks noGrp="1"/>
          </p:cNvSpPr>
          <p:nvPr>
            <p:ph type="body" sz="quarter" idx="11"/>
          </p:nvPr>
        </p:nvSpPr>
        <p:spPr>
          <a:xfrm>
            <a:off x="337294" y="2533736"/>
            <a:ext cx="11275585" cy="2458943"/>
          </a:xfrm>
        </p:spPr>
        <p:txBody>
          <a:bodyPr/>
          <a:lstStyle/>
          <a:p>
            <a:r>
              <a:rPr lang="en-US" altLang="zh-CN" dirty="0"/>
              <a:t>11.6.3</a:t>
            </a:r>
            <a:r>
              <a:rPr lang="zh-CN" altLang="en-US" dirty="0"/>
              <a:t>　跨境电商的影响</a:t>
            </a:r>
            <a:endParaRPr lang="en-US" altLang="zh-CN" dirty="0"/>
          </a:p>
          <a:p>
            <a:r>
              <a:rPr lang="en-US" altLang="zh-CN" dirty="0"/>
              <a:t>4. </a:t>
            </a:r>
            <a:r>
              <a:rPr lang="zh-CN" altLang="en-US" dirty="0"/>
              <a:t>简化交易管理</a:t>
            </a:r>
            <a:endParaRPr lang="en-US" altLang="zh-CN" dirty="0"/>
          </a:p>
          <a:p>
            <a:r>
              <a:rPr lang="zh-CN" altLang="en-US" dirty="0"/>
              <a:t>开展国际贸易业务时，企业需对接市场监管、税务、金融、保险、交通运输等多个政府职能部门，与之配套的贸易管理工作，亦涵盖市场合规审查、税务申报征管、货物报关清关、交易纠纷仲裁等关键环节。</a:t>
            </a:r>
          </a:p>
        </p:txBody>
      </p:sp>
      <p:sp>
        <p:nvSpPr>
          <p:cNvPr id="4" name="文本占位符 3">
            <a:extLst>
              <a:ext uri="{FF2B5EF4-FFF2-40B4-BE49-F238E27FC236}">
                <a16:creationId xmlns:a16="http://schemas.microsoft.com/office/drawing/2014/main" id="{4238CFB4-D4E3-39D7-4020-E8443F59DE8C}"/>
              </a:ext>
            </a:extLst>
          </p:cNvPr>
          <p:cNvSpPr>
            <a:spLocks noGrp="1"/>
          </p:cNvSpPr>
          <p:nvPr>
            <p:ph type="body" sz="quarter" idx="10"/>
          </p:nvPr>
        </p:nvSpPr>
        <p:spPr>
          <a:xfrm>
            <a:off x="759986" y="184188"/>
            <a:ext cx="10852895" cy="523220"/>
          </a:xfrm>
        </p:spPr>
        <p:txBody>
          <a:bodyPr/>
          <a:lstStyle/>
          <a:p>
            <a:r>
              <a:rPr lang="en-US" altLang="zh-CN" dirty="0"/>
              <a:t>11.6 </a:t>
            </a:r>
            <a:r>
              <a:rPr lang="zh-CN" altLang="en-US" dirty="0"/>
              <a:t>跨境电商</a:t>
            </a:r>
          </a:p>
        </p:txBody>
      </p:sp>
    </p:spTree>
    <p:extLst>
      <p:ext uri="{BB962C8B-B14F-4D97-AF65-F5344CB8AC3E}">
        <p14:creationId xmlns:p14="http://schemas.microsoft.com/office/powerpoint/2010/main" val="1044002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5DE7DAED-7286-1ED7-B05C-1FBB5A11CA8A}"/>
              </a:ext>
            </a:extLst>
          </p:cNvPr>
          <p:cNvSpPr>
            <a:spLocks noGrp="1"/>
          </p:cNvSpPr>
          <p:nvPr>
            <p:ph type="body" sz="quarter" idx="11"/>
          </p:nvPr>
        </p:nvSpPr>
        <p:spPr/>
        <p:txBody>
          <a:bodyPr/>
          <a:lstStyle/>
          <a:p>
            <a:r>
              <a:rPr lang="zh-CN" altLang="en-US" dirty="0"/>
              <a:t>第 </a:t>
            </a:r>
            <a:r>
              <a:rPr lang="en-US" altLang="zh-CN" dirty="0"/>
              <a:t>1 </a:t>
            </a:r>
            <a:r>
              <a:rPr lang="zh-CN" altLang="en-US" dirty="0"/>
              <a:t>章</a:t>
            </a:r>
          </a:p>
        </p:txBody>
      </p:sp>
      <p:sp>
        <p:nvSpPr>
          <p:cNvPr id="17" name="文本占位符 16">
            <a:extLst>
              <a:ext uri="{FF2B5EF4-FFF2-40B4-BE49-F238E27FC236}">
                <a16:creationId xmlns:a16="http://schemas.microsoft.com/office/drawing/2014/main" id="{078699B3-C61A-0A3D-018E-358A603D51CF}"/>
              </a:ext>
            </a:extLst>
          </p:cNvPr>
          <p:cNvSpPr>
            <a:spLocks noGrp="1"/>
          </p:cNvSpPr>
          <p:nvPr>
            <p:ph type="body" sz="quarter" idx="13"/>
          </p:nvPr>
        </p:nvSpPr>
        <p:spPr/>
        <p:txBody>
          <a:bodyPr/>
          <a:lstStyle/>
          <a:p>
            <a:r>
              <a:rPr lang="zh-CN" altLang="en-US" dirty="0"/>
              <a:t>国际贸易概述</a:t>
            </a:r>
          </a:p>
        </p:txBody>
      </p:sp>
    </p:spTree>
    <p:extLst>
      <p:ext uri="{BB962C8B-B14F-4D97-AF65-F5344CB8AC3E}">
        <p14:creationId xmlns:p14="http://schemas.microsoft.com/office/powerpoint/2010/main" val="37951800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2FB4A-2473-73CB-8360-AF45542CB08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7639EF4-F0FF-FEAD-B73E-92A3E4B9C8AD}"/>
              </a:ext>
            </a:extLst>
          </p:cNvPr>
          <p:cNvSpPr>
            <a:spLocks noGrp="1"/>
          </p:cNvSpPr>
          <p:nvPr>
            <p:ph type="body" sz="quarter" idx="11"/>
          </p:nvPr>
        </p:nvSpPr>
        <p:spPr>
          <a:xfrm>
            <a:off x="337294" y="837132"/>
            <a:ext cx="11275585" cy="5852179"/>
          </a:xfrm>
        </p:spPr>
        <p:txBody>
          <a:bodyPr/>
          <a:lstStyle/>
          <a:p>
            <a:r>
              <a:rPr lang="en-US" altLang="zh-CN" sz="2100" dirty="0"/>
              <a:t>1.2.3</a:t>
            </a:r>
            <a:r>
              <a:rPr lang="zh-CN" altLang="en-US" sz="2100" dirty="0"/>
              <a:t>　主要贸易术语的解释</a:t>
            </a:r>
            <a:endParaRPr lang="en-US" altLang="zh-CN" sz="2100" dirty="0"/>
          </a:p>
          <a:p>
            <a:r>
              <a:rPr lang="en-US" altLang="zh-CN" sz="2100" dirty="0"/>
              <a:t>2. CFR</a:t>
            </a:r>
          </a:p>
          <a:p>
            <a:r>
              <a:rPr lang="en-US" altLang="zh-CN" sz="2100" dirty="0"/>
              <a:t>2</a:t>
            </a:r>
            <a:r>
              <a:rPr lang="zh-CN" altLang="en-US" sz="2100" dirty="0"/>
              <a:t>）买卖双方的义务</a:t>
            </a:r>
            <a:endParaRPr lang="en-US" altLang="zh-CN" sz="2100" dirty="0"/>
          </a:p>
          <a:p>
            <a:r>
              <a:rPr lang="zh-CN" altLang="en-US" sz="2100" dirty="0"/>
              <a:t>根据</a:t>
            </a:r>
            <a:r>
              <a:rPr lang="en-US" altLang="zh-CN" sz="2100" dirty="0"/>
              <a:t>《2020 </a:t>
            </a:r>
            <a:r>
              <a:rPr lang="zh-CN" altLang="en-US" sz="2100" dirty="0"/>
              <a:t>通则</a:t>
            </a:r>
            <a:r>
              <a:rPr lang="en-US" altLang="zh-CN" sz="2100" dirty="0"/>
              <a:t>》</a:t>
            </a:r>
            <a:r>
              <a:rPr lang="zh-CN" altLang="en-US" sz="2100" dirty="0"/>
              <a:t>，在 </a:t>
            </a:r>
            <a:r>
              <a:rPr lang="en-US" altLang="zh-CN" sz="2100" dirty="0"/>
              <a:t>CFR </a:t>
            </a:r>
            <a:r>
              <a:rPr lang="zh-CN" altLang="en-US" sz="2100" dirty="0"/>
              <a:t>术语下，买卖双方的主要义务如下。</a:t>
            </a:r>
            <a:endParaRPr lang="en-US" altLang="zh-CN" sz="2100" dirty="0"/>
          </a:p>
          <a:p>
            <a:r>
              <a:rPr lang="zh-CN" altLang="en-US" sz="2100" dirty="0"/>
              <a:t>（</a:t>
            </a:r>
            <a:r>
              <a:rPr lang="en-US" altLang="zh-CN" sz="2100" dirty="0"/>
              <a:t>2</a:t>
            </a:r>
            <a:r>
              <a:rPr lang="zh-CN" altLang="en-US" sz="2100" dirty="0"/>
              <a:t>）买方的主要义务。</a:t>
            </a:r>
            <a:endParaRPr lang="en-US" altLang="zh-CN" sz="2100" dirty="0"/>
          </a:p>
          <a:p>
            <a:r>
              <a:rPr lang="zh-CN" altLang="en-US" sz="2100" dirty="0"/>
              <a:t>④ 买方需支付的费用：自交货时起与货物有关的所有费用；过境费用，除非运输合同中明确规定由卖方承担；卸货费用（包括驳运费和码头费等），除非运输合同中另有规定；因卖方协助买方获取与保险和进口清关相关的单据和信息所产生的费用；进口关税、税款及其他与过境和进口清关有关的费用；若买方未按规定发出通知，自原定交货日起产生的额外费用也由买方承担。</a:t>
            </a:r>
          </a:p>
          <a:p>
            <a:r>
              <a:rPr lang="zh-CN" altLang="en-US" sz="2100" dirty="0"/>
              <a:t>⑤ 买方有权决定装运时间和指定目的港具体装货地点，但应及时通知卖方，以便卖方做好备货和交货安排。</a:t>
            </a:r>
            <a:endParaRPr lang="en-US" altLang="zh-CN" sz="2100" dirty="0"/>
          </a:p>
        </p:txBody>
      </p:sp>
      <p:sp>
        <p:nvSpPr>
          <p:cNvPr id="6" name="文本占位符 5">
            <a:extLst>
              <a:ext uri="{FF2B5EF4-FFF2-40B4-BE49-F238E27FC236}">
                <a16:creationId xmlns:a16="http://schemas.microsoft.com/office/drawing/2014/main" id="{A06F768C-94C9-3486-5D55-E3C48B524C82}"/>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830062581"/>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837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E817B-C19F-7C38-7945-018EAFAF4D3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07C501C-A708-DC2B-92E3-3B086D687CEC}"/>
              </a:ext>
            </a:extLst>
          </p:cNvPr>
          <p:cNvSpPr>
            <a:spLocks noGrp="1"/>
          </p:cNvSpPr>
          <p:nvPr>
            <p:ph type="body" sz="quarter" idx="11"/>
          </p:nvPr>
        </p:nvSpPr>
        <p:spPr>
          <a:xfrm>
            <a:off x="337294" y="2223473"/>
            <a:ext cx="11275585" cy="3079497"/>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3</a:t>
            </a:r>
            <a:r>
              <a:rPr lang="zh-CN" altLang="en-US" dirty="0"/>
              <a:t>）使用 </a:t>
            </a:r>
            <a:r>
              <a:rPr lang="en-US" altLang="zh-CN" dirty="0"/>
              <a:t>CFR </a:t>
            </a:r>
            <a:r>
              <a:rPr lang="zh-CN" altLang="en-US" dirty="0"/>
              <a:t>术语应注意的问题</a:t>
            </a:r>
            <a:endParaRPr lang="en-US" altLang="zh-CN" dirty="0"/>
          </a:p>
          <a:p>
            <a:r>
              <a:rPr lang="zh-CN" altLang="en-US" dirty="0"/>
              <a:t>使用 </a:t>
            </a:r>
            <a:r>
              <a:rPr lang="en-US" altLang="zh-CN" dirty="0"/>
              <a:t>CIF </a:t>
            </a:r>
            <a:r>
              <a:rPr lang="zh-CN" altLang="en-US" dirty="0"/>
              <a:t>术语时，虽然合同中通常会明确指定目的港，但并不一定会明确装运港。在某些情况下，装运港对买方具有特别意义，买方应尽可能准确地指定装运港，以便卖方安排合适的运输方式。</a:t>
            </a:r>
            <a:endParaRPr lang="en-US" altLang="zh-CN" dirty="0"/>
          </a:p>
        </p:txBody>
      </p:sp>
      <p:sp>
        <p:nvSpPr>
          <p:cNvPr id="6" name="文本占位符 5">
            <a:extLst>
              <a:ext uri="{FF2B5EF4-FFF2-40B4-BE49-F238E27FC236}">
                <a16:creationId xmlns:a16="http://schemas.microsoft.com/office/drawing/2014/main" id="{77D87AE8-8FCC-A78C-3735-F11EEC87615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9628342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BEBFF-7561-8A6E-7423-EAF20DC8BA8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6070AB7-B8DA-4CFB-E170-09B8C10DA495}"/>
              </a:ext>
            </a:extLst>
          </p:cNvPr>
          <p:cNvSpPr>
            <a:spLocks noGrp="1"/>
          </p:cNvSpPr>
          <p:nvPr>
            <p:ph type="body" sz="quarter" idx="11"/>
          </p:nvPr>
        </p:nvSpPr>
        <p:spPr>
          <a:xfrm>
            <a:off x="337294" y="1461728"/>
            <a:ext cx="11275585" cy="4602991"/>
          </a:xfrm>
        </p:spPr>
        <p:txBody>
          <a:bodyPr/>
          <a:lstStyle/>
          <a:p>
            <a:r>
              <a:rPr lang="en-US" altLang="zh-CN" dirty="0"/>
              <a:t>1.2.3</a:t>
            </a:r>
            <a:r>
              <a:rPr lang="zh-CN" altLang="en-US" dirty="0"/>
              <a:t>　主要贸易术语的解释</a:t>
            </a:r>
            <a:endParaRPr lang="en-US" altLang="zh-CN" dirty="0"/>
          </a:p>
          <a:p>
            <a:r>
              <a:rPr lang="en-US" altLang="zh-CN" dirty="0"/>
              <a:t>2. CFR</a:t>
            </a:r>
          </a:p>
          <a:p>
            <a:r>
              <a:rPr lang="en-US" altLang="zh-CN" dirty="0"/>
              <a:t>4</a:t>
            </a:r>
            <a:r>
              <a:rPr lang="zh-CN" altLang="en-US" dirty="0"/>
              <a:t>）</a:t>
            </a:r>
            <a:r>
              <a:rPr lang="en-US" altLang="zh-CN" dirty="0"/>
              <a:t>CFR </a:t>
            </a:r>
            <a:r>
              <a:rPr lang="zh-CN" altLang="en-US" dirty="0"/>
              <a:t>术语的变形</a:t>
            </a:r>
            <a:endParaRPr lang="en-US" altLang="zh-CN" dirty="0"/>
          </a:p>
          <a:p>
            <a:r>
              <a:rPr lang="en-US" altLang="zh-CN" dirty="0"/>
              <a:t>CFR </a:t>
            </a:r>
            <a:r>
              <a:rPr lang="zh-CN" altLang="en-US" dirty="0"/>
              <a:t>术语的变形专门解决租船运输中的卸货费归属问题，其核心特征是仅调整费用分担，不改变交货地点与风险转移界限。</a:t>
            </a:r>
            <a:endParaRPr lang="en-US" altLang="zh-CN" dirty="0"/>
          </a:p>
          <a:p>
            <a:r>
              <a:rPr lang="zh-CN" altLang="en-US" dirty="0"/>
              <a:t>（</a:t>
            </a:r>
            <a:r>
              <a:rPr lang="en-US" altLang="zh-CN" dirty="0"/>
              <a:t>1</a:t>
            </a:r>
            <a:r>
              <a:rPr lang="zh-CN" altLang="en-US" dirty="0"/>
              <a:t>）</a:t>
            </a:r>
            <a:r>
              <a:rPr lang="en-US" altLang="zh-CN" dirty="0"/>
              <a:t>CFR </a:t>
            </a:r>
            <a:r>
              <a:rPr lang="zh-CN" altLang="en-US" dirty="0"/>
              <a:t>班轮条件（</a:t>
            </a:r>
            <a:r>
              <a:rPr lang="en-US" altLang="zh-CN" dirty="0"/>
              <a:t>CFR liner terms</a:t>
            </a:r>
            <a:r>
              <a:rPr lang="zh-CN" altLang="en-US" dirty="0"/>
              <a:t>）。</a:t>
            </a:r>
            <a:endParaRPr lang="en-US" altLang="zh-CN" dirty="0"/>
          </a:p>
          <a:p>
            <a:r>
              <a:rPr lang="zh-CN" altLang="en-US" dirty="0"/>
              <a:t>（</a:t>
            </a:r>
            <a:r>
              <a:rPr lang="en-US" altLang="zh-CN" dirty="0"/>
              <a:t>2</a:t>
            </a:r>
            <a:r>
              <a:rPr lang="zh-CN" altLang="en-US" dirty="0"/>
              <a:t>）</a:t>
            </a:r>
            <a:r>
              <a:rPr lang="en-US" altLang="zh-CN" dirty="0"/>
              <a:t>CFR </a:t>
            </a:r>
            <a:r>
              <a:rPr lang="zh-CN" altLang="en-US" dirty="0"/>
              <a:t>卸至岸上（</a:t>
            </a:r>
            <a:r>
              <a:rPr lang="en-US" altLang="zh-CN" dirty="0"/>
              <a:t>CFR landed</a:t>
            </a:r>
            <a:r>
              <a:rPr lang="zh-CN" altLang="en-US" dirty="0"/>
              <a:t>）。</a:t>
            </a:r>
            <a:endParaRPr lang="en-US" altLang="zh-CN" dirty="0"/>
          </a:p>
          <a:p>
            <a:r>
              <a:rPr lang="zh-CN" altLang="en-US" dirty="0"/>
              <a:t>（</a:t>
            </a:r>
            <a:r>
              <a:rPr lang="en-US" altLang="zh-CN" dirty="0"/>
              <a:t>3</a:t>
            </a:r>
            <a:r>
              <a:rPr lang="zh-CN" altLang="en-US" dirty="0"/>
              <a:t>）</a:t>
            </a:r>
            <a:r>
              <a:rPr lang="en-US" altLang="zh-CN" dirty="0"/>
              <a:t>CFR </a:t>
            </a:r>
            <a:r>
              <a:rPr lang="zh-CN" altLang="en-US" dirty="0"/>
              <a:t>吊钩下交货（</a:t>
            </a:r>
            <a:r>
              <a:rPr lang="en-US" altLang="zh-CN" dirty="0"/>
              <a:t>CFR ex tackle</a:t>
            </a:r>
            <a:r>
              <a:rPr lang="zh-CN" altLang="en-US" dirty="0"/>
              <a:t>）。</a:t>
            </a:r>
            <a:endParaRPr lang="en-US" altLang="zh-CN" dirty="0"/>
          </a:p>
          <a:p>
            <a:r>
              <a:rPr lang="zh-CN" altLang="en-US" dirty="0"/>
              <a:t>（</a:t>
            </a:r>
            <a:r>
              <a:rPr lang="en-US" altLang="zh-CN" dirty="0"/>
              <a:t>4</a:t>
            </a:r>
            <a:r>
              <a:rPr lang="zh-CN" altLang="en-US" dirty="0"/>
              <a:t>）</a:t>
            </a:r>
            <a:r>
              <a:rPr lang="en-US" altLang="zh-CN" dirty="0"/>
              <a:t>CFR </a:t>
            </a:r>
            <a:r>
              <a:rPr lang="zh-CN" altLang="en-US" dirty="0"/>
              <a:t>舱底交货（</a:t>
            </a:r>
            <a:r>
              <a:rPr lang="en-US" altLang="zh-CN" dirty="0"/>
              <a:t>CFR ex ship's hold</a:t>
            </a:r>
            <a:r>
              <a:rPr lang="zh-CN" altLang="en-US" dirty="0"/>
              <a:t>）。</a:t>
            </a:r>
            <a:endParaRPr lang="en-US" altLang="zh-CN" dirty="0"/>
          </a:p>
        </p:txBody>
      </p:sp>
      <p:sp>
        <p:nvSpPr>
          <p:cNvPr id="6" name="文本占位符 5">
            <a:extLst>
              <a:ext uri="{FF2B5EF4-FFF2-40B4-BE49-F238E27FC236}">
                <a16:creationId xmlns:a16="http://schemas.microsoft.com/office/drawing/2014/main" id="{1D8376AB-A3CB-9215-95D5-D33147D16AFF}"/>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2519509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7D76E-FC54-534F-0D52-C6583219EFF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7AEB09C-B227-DE8D-339F-5B2A4CA0AB9F}"/>
              </a:ext>
            </a:extLst>
          </p:cNvPr>
          <p:cNvSpPr>
            <a:spLocks noGrp="1"/>
          </p:cNvSpPr>
          <p:nvPr>
            <p:ph type="body" sz="quarter" idx="11"/>
          </p:nvPr>
        </p:nvSpPr>
        <p:spPr>
          <a:xfrm>
            <a:off x="337294" y="2477391"/>
            <a:ext cx="11275585" cy="2571666"/>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1</a:t>
            </a:r>
            <a:r>
              <a:rPr lang="zh-CN" altLang="en-US" dirty="0"/>
              <a:t>）</a:t>
            </a:r>
            <a:r>
              <a:rPr lang="en-US" altLang="zh-CN" dirty="0"/>
              <a:t>CIF </a:t>
            </a:r>
            <a:r>
              <a:rPr lang="zh-CN" altLang="en-US" dirty="0"/>
              <a:t>术语的含义</a:t>
            </a:r>
            <a:endParaRPr lang="en-US" altLang="zh-CN" dirty="0"/>
          </a:p>
          <a:p>
            <a:r>
              <a:rPr lang="en-US" altLang="zh-CN" dirty="0"/>
              <a:t>CIF</a:t>
            </a:r>
            <a:r>
              <a:rPr lang="zh-CN" altLang="en-US" dirty="0"/>
              <a:t>（</a:t>
            </a:r>
            <a:r>
              <a:rPr lang="en-US" altLang="zh-CN" dirty="0"/>
              <a:t>cost insurance and freight</a:t>
            </a:r>
            <a:r>
              <a:rPr lang="zh-CN" altLang="en-US" dirty="0"/>
              <a:t>）即成本、保险费加运费（指定目的港），是适用于海运及内河水运的贸易术语。</a:t>
            </a:r>
            <a:endParaRPr lang="en-US" altLang="zh-CN" dirty="0"/>
          </a:p>
        </p:txBody>
      </p:sp>
      <p:sp>
        <p:nvSpPr>
          <p:cNvPr id="6" name="文本占位符 5">
            <a:extLst>
              <a:ext uri="{FF2B5EF4-FFF2-40B4-BE49-F238E27FC236}">
                <a16:creationId xmlns:a16="http://schemas.microsoft.com/office/drawing/2014/main" id="{F82ACA9A-6F70-25F3-7E94-5EF0B9B2C590}"/>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515963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52E6B-9F80-EB93-B58A-3AA1AA66410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768DEB4-4B47-33F7-4505-F854C2B4F3C4}"/>
              </a:ext>
            </a:extLst>
          </p:cNvPr>
          <p:cNvSpPr>
            <a:spLocks noGrp="1"/>
          </p:cNvSpPr>
          <p:nvPr>
            <p:ph type="body" sz="quarter" idx="11"/>
          </p:nvPr>
        </p:nvSpPr>
        <p:spPr>
          <a:xfrm>
            <a:off x="337294" y="1715644"/>
            <a:ext cx="11275585" cy="4095160"/>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2</a:t>
            </a:r>
            <a:r>
              <a:rPr lang="zh-CN" altLang="en-US" dirty="0"/>
              <a:t>）买卖双方的义务</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① 卖方应在合同规定的时间内，按照装运港的习惯方式，将货物装船或以取得已交付货物的方式完成交货。</a:t>
            </a:r>
          </a:p>
          <a:p>
            <a:r>
              <a:rPr lang="zh-CN" altLang="en-US" dirty="0"/>
              <a:t>② 卖方需自行承担费用，与承运人签订运输合同。运输应使用通常航线，并由适于运输该类货物的船舶进行运送。同时，卖方应遵守运输过程中的安全要求。</a:t>
            </a:r>
            <a:endParaRPr lang="en-US" altLang="zh-CN" dirty="0"/>
          </a:p>
        </p:txBody>
      </p:sp>
      <p:sp>
        <p:nvSpPr>
          <p:cNvPr id="6" name="文本占位符 5">
            <a:extLst>
              <a:ext uri="{FF2B5EF4-FFF2-40B4-BE49-F238E27FC236}">
                <a16:creationId xmlns:a16="http://schemas.microsoft.com/office/drawing/2014/main" id="{E6F2652C-6536-2019-AC09-0EE514DCC2BA}"/>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5817056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4236A-00F0-5AD0-927C-C9566378A66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3AC81FE-0CDB-D5F5-67B9-6D43ADFA1574}"/>
              </a:ext>
            </a:extLst>
          </p:cNvPr>
          <p:cNvSpPr>
            <a:spLocks noGrp="1"/>
          </p:cNvSpPr>
          <p:nvPr>
            <p:ph type="body" sz="quarter" idx="11"/>
          </p:nvPr>
        </p:nvSpPr>
        <p:spPr>
          <a:xfrm>
            <a:off x="337294" y="1207812"/>
            <a:ext cx="11275585" cy="5110823"/>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2</a:t>
            </a:r>
            <a:r>
              <a:rPr lang="zh-CN" altLang="en-US" dirty="0"/>
              <a:t>）买卖双方的义务</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③ 卖方有义务为货物投保</a:t>
            </a:r>
            <a:r>
              <a:rPr lang="en-US" altLang="zh-CN" dirty="0"/>
              <a:t>《</a:t>
            </a:r>
            <a:r>
              <a:rPr lang="zh-CN" altLang="en-US" dirty="0"/>
              <a:t>协会货物条款</a:t>
            </a:r>
            <a:r>
              <a:rPr lang="en-US" altLang="zh-CN" dirty="0"/>
              <a:t>》</a:t>
            </a:r>
            <a:r>
              <a:rPr lang="zh-CN" altLang="en-US" dirty="0"/>
              <a:t>中的 </a:t>
            </a:r>
            <a:r>
              <a:rPr lang="en-US" altLang="zh-CN" dirty="0"/>
              <a:t>C </a:t>
            </a:r>
            <a:r>
              <a:rPr lang="zh-CN" altLang="en-US" dirty="0"/>
              <a:t>条款，或其他具有类似保障范围的险种。保险公司须信誉良好，且买方或对货物具有可保利益的人有权直接向保险公司索赔。若买方提出要求并提供相关信息及费用，卖方应协助投保额外险别。保险金额不得低于合同价格的 </a:t>
            </a:r>
            <a:r>
              <a:rPr lang="en-US" altLang="zh-CN" dirty="0"/>
              <a:t>110%</a:t>
            </a:r>
            <a:r>
              <a:rPr lang="zh-CN" altLang="en-US" dirty="0"/>
              <a:t>，并使用合同中商定的货币结算。保险责任期限应自交货地点起，至少延续至指定的目的港。卖方应向买方提供保险单或其他保险凭证。如买方需要进一步投保，卖方应尽可能提供必要的信息，相关风险和费用由买方承担。</a:t>
            </a:r>
            <a:endParaRPr lang="en-US" altLang="zh-CN" dirty="0"/>
          </a:p>
        </p:txBody>
      </p:sp>
      <p:sp>
        <p:nvSpPr>
          <p:cNvPr id="6" name="文本占位符 5">
            <a:extLst>
              <a:ext uri="{FF2B5EF4-FFF2-40B4-BE49-F238E27FC236}">
                <a16:creationId xmlns:a16="http://schemas.microsoft.com/office/drawing/2014/main" id="{344C11D9-99BB-AE82-3D35-7B82C56C0890}"/>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974159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6BDB6-E9CB-9901-EA8E-37C6519E5B8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CCB8E38-FF30-3B21-7E60-AEF90638DB31}"/>
              </a:ext>
            </a:extLst>
          </p:cNvPr>
          <p:cNvSpPr>
            <a:spLocks noGrp="1"/>
          </p:cNvSpPr>
          <p:nvPr>
            <p:ph type="body" sz="quarter" idx="11"/>
          </p:nvPr>
        </p:nvSpPr>
        <p:spPr>
          <a:xfrm>
            <a:off x="337294" y="1207813"/>
            <a:ext cx="11275585" cy="5110823"/>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2</a:t>
            </a:r>
            <a:r>
              <a:rPr lang="zh-CN" altLang="en-US" dirty="0"/>
              <a:t>）买卖双方的义务</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④ 卖方应向买方提供一套完整的运输单据，使买方能在目的港提取货物。这些单据还应允许卖方通过转让单据或通知承运人的方式，将运输中的货物转售给第三方。如果运输单据是可转让形式并签发多份正本，卖方必须提交全套正本。</a:t>
            </a:r>
          </a:p>
          <a:p>
            <a:r>
              <a:rPr lang="zh-CN" altLang="en-US" dirty="0"/>
              <a:t>⑤ 卖方负责办理货物出口所需的清关手续。如买方需要有关过境或进口清关的信息或文件，卖方应在买方承担相关风险和费用的前提下给予协助，包括满足安全要求和装运前检验所需资料。</a:t>
            </a:r>
            <a:endParaRPr lang="en-US" altLang="zh-CN" dirty="0"/>
          </a:p>
        </p:txBody>
      </p:sp>
      <p:sp>
        <p:nvSpPr>
          <p:cNvPr id="6" name="文本占位符 5">
            <a:extLst>
              <a:ext uri="{FF2B5EF4-FFF2-40B4-BE49-F238E27FC236}">
                <a16:creationId xmlns:a16="http://schemas.microsoft.com/office/drawing/2014/main" id="{20435622-B5EB-825B-54B6-D350A7019E9A}"/>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739292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F5593-61D3-0416-6D4D-5E09BBF6EF9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59C2F74-FE62-575A-1484-E77247075C33}"/>
              </a:ext>
            </a:extLst>
          </p:cNvPr>
          <p:cNvSpPr>
            <a:spLocks noGrp="1"/>
          </p:cNvSpPr>
          <p:nvPr>
            <p:ph type="body" sz="quarter" idx="11"/>
          </p:nvPr>
        </p:nvSpPr>
        <p:spPr>
          <a:xfrm>
            <a:off x="337294" y="1079509"/>
            <a:ext cx="11275585" cy="5367431"/>
          </a:xfrm>
        </p:spPr>
        <p:txBody>
          <a:bodyPr/>
          <a:lstStyle/>
          <a:p>
            <a:r>
              <a:rPr lang="en-US" altLang="zh-CN" sz="2100" dirty="0"/>
              <a:t>1.2.3</a:t>
            </a:r>
            <a:r>
              <a:rPr lang="zh-CN" altLang="en-US" sz="2100" dirty="0"/>
              <a:t>　主要贸易术语的解释</a:t>
            </a:r>
            <a:endParaRPr lang="en-US" altLang="zh-CN" sz="2100" dirty="0"/>
          </a:p>
          <a:p>
            <a:r>
              <a:rPr lang="en-US" altLang="zh-CN" sz="2100" dirty="0"/>
              <a:t>3. CIF</a:t>
            </a:r>
          </a:p>
          <a:p>
            <a:r>
              <a:rPr lang="en-US" altLang="zh-CN" sz="2100" dirty="0"/>
              <a:t>2</a:t>
            </a:r>
            <a:r>
              <a:rPr lang="zh-CN" altLang="en-US" sz="2100" dirty="0"/>
              <a:t>）买卖双方的义务</a:t>
            </a:r>
            <a:endParaRPr lang="en-US" altLang="zh-CN" sz="2100" dirty="0"/>
          </a:p>
          <a:p>
            <a:r>
              <a:rPr lang="zh-CN" altLang="en-US" sz="2100" dirty="0"/>
              <a:t>（</a:t>
            </a:r>
            <a:r>
              <a:rPr lang="en-US" altLang="zh-CN" sz="2100" dirty="0"/>
              <a:t>1</a:t>
            </a:r>
            <a:r>
              <a:rPr lang="zh-CN" altLang="en-US" sz="2100" dirty="0"/>
              <a:t>）卖方的主要义务。</a:t>
            </a:r>
            <a:endParaRPr lang="en-US" altLang="zh-CN" sz="2100" dirty="0"/>
          </a:p>
          <a:p>
            <a:r>
              <a:rPr lang="zh-CN" altLang="en-US" sz="2100" dirty="0"/>
              <a:t>⑥ 卖方需承担与交货相关的所有费用，包括：交货前的所有货物相关费用；运费及相关费用，包括装船费及运输过程中的安全费用；根据运输合同，卸货港的卸货费用；过境费用（如运输合同中有规定）；向买方提供交货证明所产生的费用；货物运输保险费用；出口清关所需缴纳的关税、税款及其他费用；买方协助卖方获取出口清关相关单据和信息所产生的费用。</a:t>
            </a:r>
          </a:p>
          <a:p>
            <a:r>
              <a:rPr lang="zh-CN" altLang="en-US" sz="2100" dirty="0"/>
              <a:t>⑦ 卖方应以适合运输的方式对货物进行包装，并进行适当标记，除非买卖双方另有约定，或货物本身无须包装。</a:t>
            </a:r>
            <a:endParaRPr lang="en-US" altLang="zh-CN" sz="2100" dirty="0"/>
          </a:p>
          <a:p>
            <a:r>
              <a:rPr lang="zh-CN" altLang="en-US" sz="2100" dirty="0"/>
              <a:t>⑧ 卖方应在货物交付后及时向买方发出通知，以便买方做好接收货物的准备。</a:t>
            </a:r>
            <a:endParaRPr lang="en-US" altLang="zh-CN" sz="2100" dirty="0"/>
          </a:p>
        </p:txBody>
      </p:sp>
      <p:sp>
        <p:nvSpPr>
          <p:cNvPr id="6" name="文本占位符 5">
            <a:extLst>
              <a:ext uri="{FF2B5EF4-FFF2-40B4-BE49-F238E27FC236}">
                <a16:creationId xmlns:a16="http://schemas.microsoft.com/office/drawing/2014/main" id="{889EB599-38F6-91F8-1A2E-6F921365699D}"/>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925873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FA190-C994-23F8-8226-F1C1374BFF1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98F0EF1-9623-162E-A67E-CBBEF3C818E5}"/>
              </a:ext>
            </a:extLst>
          </p:cNvPr>
          <p:cNvSpPr>
            <a:spLocks noGrp="1"/>
          </p:cNvSpPr>
          <p:nvPr>
            <p:ph type="body" sz="quarter" idx="11"/>
          </p:nvPr>
        </p:nvSpPr>
        <p:spPr>
          <a:xfrm>
            <a:off x="336550" y="1207759"/>
            <a:ext cx="11276013" cy="5110823"/>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2</a:t>
            </a:r>
            <a:r>
              <a:rPr lang="zh-CN" altLang="en-US" dirty="0"/>
              <a:t>）买卖双方的义务</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① 自卖方完成交货时起，买方应承担货物灭失或损坏的一切风险。若买方未按照约定发出保险相关通知，则自合同规定的交货时间起承担货物风险。</a:t>
            </a:r>
            <a:endParaRPr lang="en-US" altLang="zh-CN" dirty="0"/>
          </a:p>
          <a:p>
            <a:r>
              <a:rPr lang="zh-CN" altLang="en-US" dirty="0"/>
              <a:t>② 若买方要求投保额外险别，应向卖方提供所需的投保信息，并承担相应费用。</a:t>
            </a:r>
          </a:p>
          <a:p>
            <a:r>
              <a:rPr lang="zh-CN" altLang="en-US" dirty="0"/>
              <a:t>③ 如卖方需要，买方应在卖方承担风险和费用的前提下，协助提供与出口清关、安全要求及装运前检验相关的单据和信息。同时，买方应自行办理过境及进口清关手续，并支付相关费用。</a:t>
            </a:r>
          </a:p>
        </p:txBody>
      </p:sp>
      <p:sp>
        <p:nvSpPr>
          <p:cNvPr id="6" name="文本占位符 5">
            <a:extLst>
              <a:ext uri="{FF2B5EF4-FFF2-40B4-BE49-F238E27FC236}">
                <a16:creationId xmlns:a16="http://schemas.microsoft.com/office/drawing/2014/main" id="{7C8DB42C-042D-92AA-534E-9681D71D2CB4}"/>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7002357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E8380-FA68-9F60-4806-0B5366E7216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6890DD0-4180-DFFC-0CFA-2CD59A553482}"/>
              </a:ext>
            </a:extLst>
          </p:cNvPr>
          <p:cNvSpPr>
            <a:spLocks noGrp="1"/>
          </p:cNvSpPr>
          <p:nvPr>
            <p:ph type="body" sz="quarter" idx="11"/>
          </p:nvPr>
        </p:nvSpPr>
        <p:spPr>
          <a:xfrm>
            <a:off x="336550" y="953844"/>
            <a:ext cx="11276013" cy="5618654"/>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2</a:t>
            </a:r>
            <a:r>
              <a:rPr lang="zh-CN" altLang="en-US" dirty="0"/>
              <a:t>）买卖双方的义务</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④ 买方需承担以下各项费用：自交货时起与货物有关的所有费用；过境费用，除非运输合同中规定由卖方承担；卸货费用（包括驳运费和码头费），除非运输合同另有规定；投保附加险所产生的费用；卖方为协助买方办理额外保险或进口清关所发生的费用；过境及进口清关所需缴纳的关税、税款及其他费用；因买方未按约定发出通知，导致产生的额外费用。</a:t>
            </a:r>
          </a:p>
          <a:p>
            <a:r>
              <a:rPr lang="zh-CN" altLang="en-US" dirty="0"/>
              <a:t>⑤ 若买方有权决定货物的装运时间和指定目的港的具体卸货地点，应提前向卖方发出充分的通知，以便卖方安排装船和运输。</a:t>
            </a:r>
            <a:endParaRPr lang="en-US" altLang="zh-CN" dirty="0"/>
          </a:p>
        </p:txBody>
      </p:sp>
      <p:sp>
        <p:nvSpPr>
          <p:cNvPr id="6" name="文本占位符 5">
            <a:extLst>
              <a:ext uri="{FF2B5EF4-FFF2-40B4-BE49-F238E27FC236}">
                <a16:creationId xmlns:a16="http://schemas.microsoft.com/office/drawing/2014/main" id="{FBB0A757-B024-C5E7-9A09-6FC55335ECF4}"/>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4016158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55FC449D-5284-B898-F7E1-3220DFFC25F3}"/>
              </a:ext>
            </a:extLst>
          </p:cNvPr>
          <p:cNvSpPr>
            <a:spLocks noGrp="1"/>
          </p:cNvSpPr>
          <p:nvPr>
            <p:ph type="body" sz="quarter" idx="11"/>
          </p:nvPr>
        </p:nvSpPr>
        <p:spPr>
          <a:xfrm>
            <a:off x="337294" y="1461714"/>
            <a:ext cx="11275585" cy="4602991"/>
          </a:xfrm>
        </p:spPr>
        <p:txBody>
          <a:bodyPr/>
          <a:lstStyle/>
          <a:p>
            <a:r>
              <a:rPr lang="en-US" altLang="zh-CN" dirty="0"/>
              <a:t>1.1.1</a:t>
            </a:r>
            <a:r>
              <a:rPr lang="zh-CN" altLang="en-US" dirty="0"/>
              <a:t>　国际贸易的含义</a:t>
            </a:r>
            <a:endParaRPr lang="en-US" altLang="zh-CN" dirty="0"/>
          </a:p>
          <a:p>
            <a:r>
              <a:rPr lang="zh-CN" altLang="en-US" dirty="0"/>
              <a:t>国际贸易（</a:t>
            </a:r>
            <a:r>
              <a:rPr lang="en-US" altLang="zh-CN" dirty="0"/>
              <a:t>international trade</a:t>
            </a:r>
            <a:r>
              <a:rPr lang="zh-CN" altLang="en-US" dirty="0"/>
              <a:t>）泛指世界各国或地区（单独关税地区）之间所进行的以货币为媒介的商品交换活动，它既包含有形商品交换，也包含劳务、技术、货币、咨询等无形商品交换。它是经济全球化的核心体现，本质上是各国或地区基于比较优势理论参与国际分工的结果，通过专业化生产效率更高的产品，再通过贸易获取其他所需资源，实现全球范围内的资源优化配置。</a:t>
            </a:r>
            <a:endParaRPr lang="en-US" altLang="zh-CN" dirty="0"/>
          </a:p>
          <a:p>
            <a:r>
              <a:rPr lang="zh-CN" altLang="en-US" dirty="0"/>
              <a:t>从交易的背景环境来看，国际贸易的独特性主要体现在以下几个方面。</a:t>
            </a:r>
            <a:endParaRPr lang="en-US" altLang="zh-CN" dirty="0"/>
          </a:p>
          <a:p>
            <a:r>
              <a:rPr lang="zh-CN" altLang="en-US" dirty="0"/>
              <a:t>（</a:t>
            </a:r>
            <a:r>
              <a:rPr lang="en-US" altLang="zh-CN" dirty="0"/>
              <a:t>1</a:t>
            </a:r>
            <a:r>
              <a:rPr lang="zh-CN" altLang="en-US" dirty="0"/>
              <a:t>）沟通与结算的差异性。</a:t>
            </a:r>
            <a:endParaRPr lang="en-US" altLang="zh-CN" dirty="0"/>
          </a:p>
          <a:p>
            <a:r>
              <a:rPr lang="zh-CN" altLang="en-US" dirty="0"/>
              <a:t>（</a:t>
            </a:r>
            <a:r>
              <a:rPr lang="en-US" altLang="zh-CN" dirty="0"/>
              <a:t>2</a:t>
            </a:r>
            <a:r>
              <a:rPr lang="zh-CN" altLang="en-US" dirty="0"/>
              <a:t>）规则与环境的复杂性。</a:t>
            </a:r>
          </a:p>
        </p:txBody>
      </p:sp>
      <p:sp>
        <p:nvSpPr>
          <p:cNvPr id="6" name="文本占位符 5">
            <a:extLst>
              <a:ext uri="{FF2B5EF4-FFF2-40B4-BE49-F238E27FC236}">
                <a16:creationId xmlns:a16="http://schemas.microsoft.com/office/drawing/2014/main" id="{DB02CE2D-266D-F2B1-0E7D-5FAA8307F778}"/>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36157916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94B70-6975-1CB1-2B0C-E911755C3E0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DA0B9C8-A3BB-6EF9-6537-7AE3D62BF0E4}"/>
              </a:ext>
            </a:extLst>
          </p:cNvPr>
          <p:cNvSpPr>
            <a:spLocks noGrp="1"/>
          </p:cNvSpPr>
          <p:nvPr>
            <p:ph type="body" sz="quarter" idx="11"/>
          </p:nvPr>
        </p:nvSpPr>
        <p:spPr>
          <a:xfrm>
            <a:off x="336550" y="2223423"/>
            <a:ext cx="11276013" cy="3079497"/>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3</a:t>
            </a:r>
            <a:r>
              <a:rPr lang="zh-CN" altLang="en-US" dirty="0"/>
              <a:t>）使用 </a:t>
            </a:r>
            <a:r>
              <a:rPr lang="en-US" altLang="zh-CN" dirty="0"/>
              <a:t>CIF </a:t>
            </a:r>
            <a:r>
              <a:rPr lang="zh-CN" altLang="en-US" dirty="0"/>
              <a:t>术语应注意的问题</a:t>
            </a:r>
            <a:endParaRPr lang="en-US" altLang="zh-CN" dirty="0"/>
          </a:p>
          <a:p>
            <a:r>
              <a:rPr lang="en-US" altLang="zh-CN" dirty="0"/>
              <a:t>CIF </a:t>
            </a:r>
            <a:r>
              <a:rPr lang="zh-CN" altLang="en-US" dirty="0"/>
              <a:t>术语的合同属性与操作准则。</a:t>
            </a:r>
            <a:r>
              <a:rPr lang="en-US" altLang="zh-CN" dirty="0"/>
              <a:t>CIF </a:t>
            </a:r>
            <a:r>
              <a:rPr lang="zh-CN" altLang="en-US" dirty="0"/>
              <a:t>术语下的合同性质为“装运合同”，卖方在装运港完成货物装船即视为履行交货义务，风险自货物装上船时转移至买方，与货物是否抵达目的港无关。尽管术语后标注了目的港（如，</a:t>
            </a:r>
            <a:r>
              <a:rPr lang="en-US" altLang="zh-CN" dirty="0"/>
              <a:t>CIF </a:t>
            </a:r>
            <a:r>
              <a:rPr lang="zh-CN" altLang="en-US" dirty="0"/>
              <a:t>纽约等），但并非到货合同。</a:t>
            </a:r>
            <a:endParaRPr lang="en-US" altLang="zh-CN" dirty="0"/>
          </a:p>
        </p:txBody>
      </p:sp>
      <p:sp>
        <p:nvSpPr>
          <p:cNvPr id="6" name="文本占位符 5">
            <a:extLst>
              <a:ext uri="{FF2B5EF4-FFF2-40B4-BE49-F238E27FC236}">
                <a16:creationId xmlns:a16="http://schemas.microsoft.com/office/drawing/2014/main" id="{D83A5311-5512-AED5-184F-656B310C6E3B}"/>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65256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48AEE-F3EF-8071-E369-F9E830D98F8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6BE9033-972B-263B-B715-D514D871486A}"/>
              </a:ext>
            </a:extLst>
          </p:cNvPr>
          <p:cNvSpPr>
            <a:spLocks noGrp="1"/>
          </p:cNvSpPr>
          <p:nvPr>
            <p:ph type="body" sz="quarter" idx="11"/>
          </p:nvPr>
        </p:nvSpPr>
        <p:spPr>
          <a:xfrm>
            <a:off x="336550" y="2223423"/>
            <a:ext cx="11276013" cy="3079497"/>
          </a:xfrm>
        </p:spPr>
        <p:txBody>
          <a:bodyPr/>
          <a:lstStyle/>
          <a:p>
            <a:r>
              <a:rPr lang="en-US" altLang="zh-CN" dirty="0"/>
              <a:t>1.2.3</a:t>
            </a:r>
            <a:r>
              <a:rPr lang="zh-CN" altLang="en-US" dirty="0"/>
              <a:t>　主要贸易术语的解释</a:t>
            </a:r>
            <a:endParaRPr lang="en-US" altLang="zh-CN" dirty="0"/>
          </a:p>
          <a:p>
            <a:r>
              <a:rPr lang="en-US" altLang="zh-CN" dirty="0"/>
              <a:t>3. CIF</a:t>
            </a:r>
          </a:p>
          <a:p>
            <a:r>
              <a:rPr lang="en-US" altLang="zh-CN" dirty="0"/>
              <a:t>4</a:t>
            </a:r>
            <a:r>
              <a:rPr lang="zh-CN" altLang="en-US" dirty="0"/>
              <a:t>）</a:t>
            </a:r>
            <a:r>
              <a:rPr lang="en-US" altLang="zh-CN" dirty="0"/>
              <a:t>CIF </a:t>
            </a:r>
            <a:r>
              <a:rPr lang="zh-CN" altLang="en-US" dirty="0"/>
              <a:t>术语的变形</a:t>
            </a:r>
            <a:endParaRPr lang="en-US" altLang="zh-CN" dirty="0"/>
          </a:p>
          <a:p>
            <a:r>
              <a:rPr lang="zh-CN" altLang="en-US" dirty="0"/>
              <a:t>在国际贸易中，大宗商品常采用程租船运输，因船方通常不负担装卸费，</a:t>
            </a:r>
            <a:r>
              <a:rPr lang="en-US" altLang="zh-CN" dirty="0"/>
              <a:t>CIF </a:t>
            </a:r>
            <a:r>
              <a:rPr lang="zh-CN" altLang="en-US" dirty="0"/>
              <a:t>术语下卸货费的归属易引发争议。为此，贸易实践中形成了 </a:t>
            </a:r>
            <a:r>
              <a:rPr lang="en-US" altLang="zh-CN" dirty="0"/>
              <a:t>CIF </a:t>
            </a:r>
            <a:r>
              <a:rPr lang="zh-CN" altLang="en-US" dirty="0"/>
              <a:t>术语变形，仅用于明确卸货费承担主体，不改变交货地点及风险转移界限，货物装上船后风险即由买方承担。</a:t>
            </a:r>
            <a:endParaRPr lang="en-US" altLang="zh-CN" dirty="0"/>
          </a:p>
        </p:txBody>
      </p:sp>
      <p:sp>
        <p:nvSpPr>
          <p:cNvPr id="6" name="文本占位符 5">
            <a:extLst>
              <a:ext uri="{FF2B5EF4-FFF2-40B4-BE49-F238E27FC236}">
                <a16:creationId xmlns:a16="http://schemas.microsoft.com/office/drawing/2014/main" id="{8EE9F333-7D55-0A4D-0E64-885426692EF4}"/>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471193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588A2-114C-A9FA-46FD-0E3A3C762FF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8312597-9738-6222-D9BE-935315A8EF1E}"/>
              </a:ext>
            </a:extLst>
          </p:cNvPr>
          <p:cNvSpPr>
            <a:spLocks noGrp="1"/>
          </p:cNvSpPr>
          <p:nvPr>
            <p:ph type="body" sz="quarter" idx="11"/>
          </p:nvPr>
        </p:nvSpPr>
        <p:spPr>
          <a:xfrm>
            <a:off x="336550" y="2477339"/>
            <a:ext cx="11276013" cy="2571666"/>
          </a:xfrm>
        </p:spPr>
        <p:txBody>
          <a:bodyPr/>
          <a:lstStyle/>
          <a:p>
            <a:r>
              <a:rPr lang="en-US" altLang="zh-CN" dirty="0"/>
              <a:t>1.2.3</a:t>
            </a:r>
            <a:r>
              <a:rPr lang="zh-CN" altLang="en-US" dirty="0"/>
              <a:t>　主要贸易术语的解释</a:t>
            </a:r>
            <a:endParaRPr lang="en-US" altLang="zh-CN" dirty="0"/>
          </a:p>
          <a:p>
            <a:r>
              <a:rPr lang="en-US" altLang="zh-CN" dirty="0"/>
              <a:t>4. FCA</a:t>
            </a:r>
          </a:p>
          <a:p>
            <a:r>
              <a:rPr lang="en-US" altLang="zh-CN" dirty="0"/>
              <a:t>1</a:t>
            </a:r>
            <a:r>
              <a:rPr lang="zh-CN" altLang="en-US" dirty="0"/>
              <a:t>）</a:t>
            </a:r>
            <a:r>
              <a:rPr lang="en-US" altLang="zh-CN" dirty="0"/>
              <a:t>FCA </a:t>
            </a:r>
            <a:r>
              <a:rPr lang="zh-CN" altLang="en-US" dirty="0"/>
              <a:t>术语</a:t>
            </a:r>
            <a:endParaRPr lang="en-US" altLang="zh-CN" dirty="0"/>
          </a:p>
          <a:p>
            <a:r>
              <a:rPr lang="zh-CN" altLang="en-US" dirty="0"/>
              <a:t>的含义</a:t>
            </a:r>
            <a:r>
              <a:rPr lang="en-US" altLang="zh-CN" dirty="0"/>
              <a:t>FCA</a:t>
            </a:r>
            <a:r>
              <a:rPr lang="zh-CN" altLang="en-US" dirty="0"/>
              <a:t>（</a:t>
            </a:r>
            <a:r>
              <a:rPr lang="en-US" altLang="zh-CN" dirty="0"/>
              <a:t>free carrier</a:t>
            </a:r>
            <a:r>
              <a:rPr lang="zh-CN" altLang="en-US" dirty="0"/>
              <a:t>）即货交承运人（后跟指定目的地），该贸易术语适用于各种运输方式，包括多式联运。</a:t>
            </a:r>
            <a:endParaRPr lang="en-US" altLang="zh-CN" dirty="0"/>
          </a:p>
        </p:txBody>
      </p:sp>
      <p:sp>
        <p:nvSpPr>
          <p:cNvPr id="6" name="文本占位符 5">
            <a:extLst>
              <a:ext uri="{FF2B5EF4-FFF2-40B4-BE49-F238E27FC236}">
                <a16:creationId xmlns:a16="http://schemas.microsoft.com/office/drawing/2014/main" id="{9A43E0BB-38AA-A688-3381-DD3A051EE173}"/>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8707293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EA7E7-B571-B6E9-8FB9-E05F2E4FD90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874AB83-23F3-B55D-5508-E9BE70B60688}"/>
              </a:ext>
            </a:extLst>
          </p:cNvPr>
          <p:cNvSpPr>
            <a:spLocks noGrp="1"/>
          </p:cNvSpPr>
          <p:nvPr>
            <p:ph type="body" sz="quarter" idx="11"/>
          </p:nvPr>
        </p:nvSpPr>
        <p:spPr>
          <a:xfrm>
            <a:off x="336550" y="1461676"/>
            <a:ext cx="11276013" cy="4602991"/>
          </a:xfrm>
        </p:spPr>
        <p:txBody>
          <a:bodyPr/>
          <a:lstStyle/>
          <a:p>
            <a:r>
              <a:rPr lang="en-US" altLang="zh-CN" dirty="0"/>
              <a:t>1.2.3</a:t>
            </a:r>
            <a:r>
              <a:rPr lang="zh-CN" altLang="en-US" dirty="0"/>
              <a:t>　主要贸易术语的解释</a:t>
            </a:r>
            <a:endParaRPr lang="en-US" altLang="zh-CN" dirty="0"/>
          </a:p>
          <a:p>
            <a:r>
              <a:rPr lang="en-US" altLang="zh-CN" dirty="0"/>
              <a:t>4. FCA</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FCA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① 按时交付与通知。</a:t>
            </a:r>
            <a:endParaRPr lang="en-US" altLang="zh-CN" dirty="0"/>
          </a:p>
          <a:p>
            <a:r>
              <a:rPr lang="zh-CN" altLang="en-US" dirty="0"/>
              <a:t>② 出口手续办理。</a:t>
            </a:r>
            <a:endParaRPr lang="en-US" altLang="zh-CN" dirty="0"/>
          </a:p>
          <a:p>
            <a:r>
              <a:rPr lang="zh-CN" altLang="en-US" dirty="0"/>
              <a:t>③ 风险费用承担。</a:t>
            </a:r>
          </a:p>
          <a:p>
            <a:r>
              <a:rPr lang="zh-CN" altLang="en-US" dirty="0"/>
              <a:t>④ 单证提交。</a:t>
            </a:r>
            <a:endParaRPr lang="en-US" altLang="zh-CN" dirty="0"/>
          </a:p>
        </p:txBody>
      </p:sp>
      <p:sp>
        <p:nvSpPr>
          <p:cNvPr id="6" name="文本占位符 5">
            <a:extLst>
              <a:ext uri="{FF2B5EF4-FFF2-40B4-BE49-F238E27FC236}">
                <a16:creationId xmlns:a16="http://schemas.microsoft.com/office/drawing/2014/main" id="{CA2B16C0-2914-308B-7E9D-B1B03CA4138C}"/>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31608675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B8E66-B9FA-A468-4FB3-D94D8F069E0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FB4278E-FF92-3FDE-021C-5AE3BD3C87E5}"/>
              </a:ext>
            </a:extLst>
          </p:cNvPr>
          <p:cNvSpPr>
            <a:spLocks noGrp="1"/>
          </p:cNvSpPr>
          <p:nvPr>
            <p:ph type="body" sz="quarter" idx="11"/>
          </p:nvPr>
        </p:nvSpPr>
        <p:spPr>
          <a:xfrm>
            <a:off x="336550" y="1461677"/>
            <a:ext cx="11276013" cy="4602991"/>
          </a:xfrm>
        </p:spPr>
        <p:txBody>
          <a:bodyPr/>
          <a:lstStyle/>
          <a:p>
            <a:r>
              <a:rPr lang="en-US" altLang="zh-CN" dirty="0"/>
              <a:t>1.2.3</a:t>
            </a:r>
            <a:r>
              <a:rPr lang="zh-CN" altLang="en-US" dirty="0"/>
              <a:t>　主要贸易术语的解释</a:t>
            </a:r>
            <a:endParaRPr lang="en-US" altLang="zh-CN" dirty="0"/>
          </a:p>
          <a:p>
            <a:r>
              <a:rPr lang="en-US" altLang="zh-CN" dirty="0"/>
              <a:t>4. FCA</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FCA </a:t>
            </a:r>
            <a:r>
              <a:rPr lang="zh-CN" altLang="en-US" dirty="0"/>
              <a:t>术语下，买卖双方的主要义务如下。</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① 运输安排与通知。</a:t>
            </a:r>
          </a:p>
          <a:p>
            <a:r>
              <a:rPr lang="zh-CN" altLang="en-US" dirty="0"/>
              <a:t>② 进口手续办理。</a:t>
            </a:r>
            <a:endParaRPr lang="en-US" altLang="zh-CN" dirty="0"/>
          </a:p>
          <a:p>
            <a:r>
              <a:rPr lang="zh-CN" altLang="en-US" dirty="0"/>
              <a:t>③ 风险费用承接。</a:t>
            </a:r>
          </a:p>
          <a:p>
            <a:r>
              <a:rPr lang="zh-CN" altLang="en-US" dirty="0"/>
              <a:t>④ 单据接收与付款。</a:t>
            </a:r>
            <a:endParaRPr lang="en-US" altLang="zh-CN" dirty="0"/>
          </a:p>
        </p:txBody>
      </p:sp>
      <p:sp>
        <p:nvSpPr>
          <p:cNvPr id="6" name="文本占位符 5">
            <a:extLst>
              <a:ext uri="{FF2B5EF4-FFF2-40B4-BE49-F238E27FC236}">
                <a16:creationId xmlns:a16="http://schemas.microsoft.com/office/drawing/2014/main" id="{B1E4936D-E54A-623B-0928-3A1DC0E20DCE}"/>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5473952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76CC9-D952-1564-90D7-8D1653D0C7E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90DC57F-E7EE-6B73-1042-351D7053F8A3}"/>
              </a:ext>
            </a:extLst>
          </p:cNvPr>
          <p:cNvSpPr>
            <a:spLocks noGrp="1"/>
          </p:cNvSpPr>
          <p:nvPr>
            <p:ph type="body" sz="quarter" idx="11"/>
          </p:nvPr>
        </p:nvSpPr>
        <p:spPr>
          <a:xfrm>
            <a:off x="336550" y="1969508"/>
            <a:ext cx="11276013" cy="3587329"/>
          </a:xfrm>
        </p:spPr>
        <p:txBody>
          <a:bodyPr/>
          <a:lstStyle/>
          <a:p>
            <a:r>
              <a:rPr lang="en-US" altLang="zh-CN" dirty="0"/>
              <a:t>1.2.3</a:t>
            </a:r>
            <a:r>
              <a:rPr lang="zh-CN" altLang="en-US" dirty="0"/>
              <a:t>　主要贸易术语的解释</a:t>
            </a:r>
            <a:endParaRPr lang="en-US" altLang="zh-CN" dirty="0"/>
          </a:p>
          <a:p>
            <a:r>
              <a:rPr lang="en-US" altLang="zh-CN" dirty="0"/>
              <a:t>4. FCA</a:t>
            </a:r>
          </a:p>
          <a:p>
            <a:r>
              <a:rPr lang="en-US" altLang="zh-CN" dirty="0"/>
              <a:t>3</a:t>
            </a:r>
            <a:r>
              <a:rPr lang="zh-CN" altLang="en-US" dirty="0"/>
              <a:t>）使用 </a:t>
            </a:r>
            <a:r>
              <a:rPr lang="en-US" altLang="zh-CN" dirty="0"/>
              <a:t>FCA </a:t>
            </a:r>
            <a:r>
              <a:rPr lang="zh-CN" altLang="en-US" dirty="0"/>
              <a:t>术语应注意的问题</a:t>
            </a:r>
            <a:endParaRPr lang="en-US" altLang="zh-CN" dirty="0"/>
          </a:p>
          <a:p>
            <a:r>
              <a:rPr lang="zh-CN" altLang="en-US" dirty="0"/>
              <a:t>买卖双方的责任分工。卖方应按照合同约定及时完成备货，若因延误影响交货，卖方需承担由此给买方造成的损失。买方则有义务按时指定承运人或安排运输，并将相关运输信息完整、及时地通知卖方。如因买方未及时提供必要信息而导致卖方受损，买方应承担相应责任。</a:t>
            </a:r>
            <a:endParaRPr lang="en-US" altLang="zh-CN" dirty="0"/>
          </a:p>
        </p:txBody>
      </p:sp>
      <p:sp>
        <p:nvSpPr>
          <p:cNvPr id="6" name="文本占位符 5">
            <a:extLst>
              <a:ext uri="{FF2B5EF4-FFF2-40B4-BE49-F238E27FC236}">
                <a16:creationId xmlns:a16="http://schemas.microsoft.com/office/drawing/2014/main" id="{546CAFB7-DC80-84BD-FD87-63561E3CC570}"/>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5197475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1D45C-DEA2-BE5E-1B0A-29F40910C5A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D7B8D29-8C9D-8EA1-B30C-6C0A4EB2E2C2}"/>
              </a:ext>
            </a:extLst>
          </p:cNvPr>
          <p:cNvSpPr>
            <a:spLocks noGrp="1"/>
          </p:cNvSpPr>
          <p:nvPr>
            <p:ph type="body" sz="quarter" idx="11"/>
          </p:nvPr>
        </p:nvSpPr>
        <p:spPr>
          <a:xfrm>
            <a:off x="336550" y="2477340"/>
            <a:ext cx="11276013" cy="2571666"/>
          </a:xfrm>
        </p:spPr>
        <p:txBody>
          <a:bodyPr/>
          <a:lstStyle/>
          <a:p>
            <a:r>
              <a:rPr lang="en-US" altLang="zh-CN" dirty="0"/>
              <a:t>1.2.3</a:t>
            </a:r>
            <a:r>
              <a:rPr lang="zh-CN" altLang="en-US" dirty="0"/>
              <a:t>　主要贸易术语的解释</a:t>
            </a:r>
            <a:endParaRPr lang="en-US" altLang="zh-CN" dirty="0"/>
          </a:p>
          <a:p>
            <a:r>
              <a:rPr lang="en-US" altLang="zh-CN" dirty="0"/>
              <a:t>5. CPT</a:t>
            </a:r>
          </a:p>
          <a:p>
            <a:r>
              <a:rPr lang="en-US" altLang="zh-CN" dirty="0"/>
              <a:t>1</a:t>
            </a:r>
            <a:r>
              <a:rPr lang="zh-CN" altLang="en-US" dirty="0"/>
              <a:t>）</a:t>
            </a:r>
            <a:r>
              <a:rPr lang="en-US" altLang="zh-CN" dirty="0"/>
              <a:t>CPT </a:t>
            </a:r>
            <a:r>
              <a:rPr lang="zh-CN" altLang="en-US" dirty="0"/>
              <a:t>术语的含义</a:t>
            </a:r>
            <a:endParaRPr lang="en-US" altLang="zh-CN" dirty="0"/>
          </a:p>
          <a:p>
            <a:r>
              <a:rPr lang="en-US" altLang="zh-CN" dirty="0"/>
              <a:t>CPT</a:t>
            </a:r>
            <a:r>
              <a:rPr lang="zh-CN" altLang="en-US" dirty="0"/>
              <a:t>（</a:t>
            </a:r>
            <a:r>
              <a:rPr lang="en-US" altLang="zh-CN" dirty="0"/>
              <a:t>carriage paid to</a:t>
            </a:r>
            <a:r>
              <a:rPr lang="zh-CN" altLang="en-US" dirty="0"/>
              <a:t>）即运费付至（后跟指定目的地），该贸易术语适用于各种运输方式（包括多式联运）。</a:t>
            </a:r>
            <a:endParaRPr lang="en-US" altLang="zh-CN" dirty="0"/>
          </a:p>
        </p:txBody>
      </p:sp>
      <p:sp>
        <p:nvSpPr>
          <p:cNvPr id="6" name="文本占位符 5">
            <a:extLst>
              <a:ext uri="{FF2B5EF4-FFF2-40B4-BE49-F238E27FC236}">
                <a16:creationId xmlns:a16="http://schemas.microsoft.com/office/drawing/2014/main" id="{50D97876-F3D1-C404-9AA4-CEF5F0B52179}"/>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7231273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8E8B-BD2B-B24E-FFBE-161EF559F628}"/>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9A17168-4571-ADFD-3786-2B8863244BDE}"/>
              </a:ext>
            </a:extLst>
          </p:cNvPr>
          <p:cNvSpPr>
            <a:spLocks noGrp="1"/>
          </p:cNvSpPr>
          <p:nvPr>
            <p:ph type="body" sz="quarter" idx="10"/>
          </p:nvPr>
        </p:nvSpPr>
        <p:spPr/>
        <p:txBody>
          <a:bodyPr/>
          <a:lstStyle/>
          <a:p>
            <a:r>
              <a:rPr lang="en-US" altLang="zh-CN"/>
              <a:t>1.2 </a:t>
            </a:r>
            <a:r>
              <a:rPr lang="zh-CN" altLang="en-US"/>
              <a:t>国际贸易术语</a:t>
            </a:r>
            <a:endParaRPr lang="en-US" altLang="zh-CN" dirty="0"/>
          </a:p>
        </p:txBody>
      </p:sp>
      <p:sp>
        <p:nvSpPr>
          <p:cNvPr id="7" name="文本占位符 6">
            <a:extLst>
              <a:ext uri="{FF2B5EF4-FFF2-40B4-BE49-F238E27FC236}">
                <a16:creationId xmlns:a16="http://schemas.microsoft.com/office/drawing/2014/main" id="{CD26EECD-60D4-7218-D72B-5A978FAA8BDB}"/>
              </a:ext>
            </a:extLst>
          </p:cNvPr>
          <p:cNvSpPr>
            <a:spLocks noGrp="1"/>
          </p:cNvSpPr>
          <p:nvPr>
            <p:ph type="body" sz="quarter" idx="11"/>
          </p:nvPr>
        </p:nvSpPr>
        <p:spPr>
          <a:xfrm>
            <a:off x="337296" y="1436912"/>
            <a:ext cx="11275585" cy="2571666"/>
          </a:xfrm>
        </p:spPr>
        <p:txBody>
          <a:bodyPr/>
          <a:lstStyle/>
          <a:p>
            <a:r>
              <a:rPr lang="en-US" altLang="zh-CN" dirty="0"/>
              <a:t>1.2.3</a:t>
            </a:r>
            <a:r>
              <a:rPr lang="zh-CN" altLang="en-US" dirty="0"/>
              <a:t>　主要贸易术语的解释</a:t>
            </a:r>
            <a:endParaRPr lang="en-US" altLang="zh-CN" dirty="0"/>
          </a:p>
          <a:p>
            <a:r>
              <a:rPr lang="en-US" altLang="zh-CN" dirty="0"/>
              <a:t>5. CPT</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CPT </a:t>
            </a:r>
            <a:r>
              <a:rPr lang="zh-CN" altLang="en-US" dirty="0"/>
              <a:t>术语下，买卖双方的主要义务如下。</a:t>
            </a:r>
            <a:endParaRPr lang="en-US" altLang="zh-CN" dirty="0"/>
          </a:p>
          <a:p>
            <a:r>
              <a:rPr lang="zh-CN" altLang="en-US" dirty="0"/>
              <a:t>（</a:t>
            </a:r>
            <a:r>
              <a:rPr lang="en-US" altLang="zh-CN" dirty="0"/>
              <a:t>1</a:t>
            </a:r>
            <a:r>
              <a:rPr lang="zh-CN" altLang="en-US" dirty="0"/>
              <a:t>）卖方的主要义务。</a:t>
            </a:r>
            <a:endParaRPr lang="en-US" altLang="zh-CN" dirty="0"/>
          </a:p>
        </p:txBody>
      </p:sp>
      <p:sp>
        <p:nvSpPr>
          <p:cNvPr id="4" name="文本占位符 3">
            <a:extLst>
              <a:ext uri="{FF2B5EF4-FFF2-40B4-BE49-F238E27FC236}">
                <a16:creationId xmlns:a16="http://schemas.microsoft.com/office/drawing/2014/main" id="{278902CC-1CAD-9480-C4F2-41C73BBAD6CB}"/>
              </a:ext>
            </a:extLst>
          </p:cNvPr>
          <p:cNvSpPr>
            <a:spLocks noGrp="1"/>
          </p:cNvSpPr>
          <p:nvPr>
            <p:ph type="body" sz="quarter" idx="12"/>
          </p:nvPr>
        </p:nvSpPr>
        <p:spPr>
          <a:xfrm>
            <a:off x="337295" y="4008578"/>
            <a:ext cx="11275585" cy="2031325"/>
          </a:xfrm>
        </p:spPr>
        <p:txBody>
          <a:bodyPr/>
          <a:lstStyle/>
          <a:p>
            <a:r>
              <a:rPr lang="zh-CN" altLang="en-US" dirty="0"/>
              <a:t>① 交货责任。</a:t>
            </a:r>
            <a:endParaRPr lang="en-US" altLang="zh-CN" dirty="0"/>
          </a:p>
          <a:p>
            <a:r>
              <a:rPr lang="zh-CN" altLang="en-US" dirty="0"/>
              <a:t>② 运输安排。</a:t>
            </a:r>
            <a:endParaRPr lang="en-US" altLang="zh-CN" dirty="0"/>
          </a:p>
          <a:p>
            <a:r>
              <a:rPr lang="zh-CN" altLang="en-US" dirty="0"/>
              <a:t>③ 保险信息提供。</a:t>
            </a:r>
            <a:endParaRPr lang="en-US" altLang="zh-CN" dirty="0"/>
          </a:p>
          <a:p>
            <a:r>
              <a:rPr lang="zh-CN" altLang="en-US" dirty="0"/>
              <a:t>④ 运输单据提交。</a:t>
            </a:r>
          </a:p>
          <a:p>
            <a:r>
              <a:rPr lang="zh-CN" altLang="en-US" dirty="0"/>
              <a:t>⑤ 清关协助。</a:t>
            </a:r>
            <a:endParaRPr lang="en-US" altLang="zh-CN" dirty="0"/>
          </a:p>
          <a:p>
            <a:r>
              <a:rPr lang="zh-CN" altLang="en-US" dirty="0"/>
              <a:t>⑥ 包装与查验。</a:t>
            </a:r>
            <a:endParaRPr lang="en-US" altLang="zh-CN" dirty="0"/>
          </a:p>
          <a:p>
            <a:r>
              <a:rPr lang="zh-CN" altLang="en-US" dirty="0"/>
              <a:t>⑦ 卖方须承担的费用</a:t>
            </a:r>
            <a:endParaRPr lang="en-US" altLang="zh-CN" dirty="0"/>
          </a:p>
          <a:p>
            <a:r>
              <a:rPr lang="zh-CN" altLang="en-US" dirty="0"/>
              <a:t>⑧ 交货通知。</a:t>
            </a:r>
          </a:p>
        </p:txBody>
      </p:sp>
    </p:spTree>
    <p:extLst>
      <p:ext uri="{BB962C8B-B14F-4D97-AF65-F5344CB8AC3E}">
        <p14:creationId xmlns:p14="http://schemas.microsoft.com/office/powerpoint/2010/main" val="29972598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B6529-71D4-F77C-6EBA-A3F484448B2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0A26DE8-D4C2-30B7-EFB0-BAA8CAD33C8E}"/>
              </a:ext>
            </a:extLst>
          </p:cNvPr>
          <p:cNvSpPr>
            <a:spLocks noGrp="1"/>
          </p:cNvSpPr>
          <p:nvPr>
            <p:ph type="body" sz="quarter" idx="10"/>
          </p:nvPr>
        </p:nvSpPr>
        <p:spPr/>
        <p:txBody>
          <a:bodyPr/>
          <a:lstStyle/>
          <a:p>
            <a:r>
              <a:rPr lang="en-US" altLang="zh-CN" dirty="0"/>
              <a:t>1.2 </a:t>
            </a:r>
            <a:r>
              <a:rPr lang="zh-CN" altLang="en-US" dirty="0"/>
              <a:t>国际贸易术语</a:t>
            </a:r>
            <a:endParaRPr lang="en-US" altLang="zh-CN" dirty="0"/>
          </a:p>
        </p:txBody>
      </p:sp>
      <p:sp>
        <p:nvSpPr>
          <p:cNvPr id="7" name="文本占位符 6">
            <a:extLst>
              <a:ext uri="{FF2B5EF4-FFF2-40B4-BE49-F238E27FC236}">
                <a16:creationId xmlns:a16="http://schemas.microsoft.com/office/drawing/2014/main" id="{810E8197-8B36-3891-C12C-355E295EA0D3}"/>
              </a:ext>
            </a:extLst>
          </p:cNvPr>
          <p:cNvSpPr>
            <a:spLocks noGrp="1"/>
          </p:cNvSpPr>
          <p:nvPr>
            <p:ph type="body" sz="quarter" idx="11"/>
          </p:nvPr>
        </p:nvSpPr>
        <p:spPr>
          <a:xfrm>
            <a:off x="337296" y="1436912"/>
            <a:ext cx="11275585" cy="2571666"/>
          </a:xfrm>
        </p:spPr>
        <p:txBody>
          <a:bodyPr/>
          <a:lstStyle/>
          <a:p>
            <a:r>
              <a:rPr lang="en-US" altLang="zh-CN" dirty="0"/>
              <a:t>1.2.3</a:t>
            </a:r>
            <a:r>
              <a:rPr lang="zh-CN" altLang="en-US" dirty="0"/>
              <a:t>　主要贸易术语的解释</a:t>
            </a:r>
            <a:endParaRPr lang="en-US" altLang="zh-CN" dirty="0"/>
          </a:p>
          <a:p>
            <a:r>
              <a:rPr lang="en-US" altLang="zh-CN" dirty="0"/>
              <a:t>5. CPT</a:t>
            </a:r>
          </a:p>
          <a:p>
            <a:r>
              <a:rPr lang="en-US" altLang="zh-CN" dirty="0"/>
              <a:t>2</a:t>
            </a:r>
            <a:r>
              <a:rPr lang="zh-CN" altLang="en-US" dirty="0"/>
              <a:t>）买卖双方的义务</a:t>
            </a:r>
            <a:endParaRPr lang="en-US" altLang="zh-CN" dirty="0"/>
          </a:p>
          <a:p>
            <a:r>
              <a:rPr lang="zh-CN" altLang="en-US" dirty="0"/>
              <a:t>根据</a:t>
            </a:r>
            <a:r>
              <a:rPr lang="en-US" altLang="zh-CN" dirty="0"/>
              <a:t>《2020 </a:t>
            </a:r>
            <a:r>
              <a:rPr lang="zh-CN" altLang="en-US" dirty="0"/>
              <a:t>通则</a:t>
            </a:r>
            <a:r>
              <a:rPr lang="en-US" altLang="zh-CN" dirty="0"/>
              <a:t>》</a:t>
            </a:r>
            <a:r>
              <a:rPr lang="zh-CN" altLang="en-US" dirty="0"/>
              <a:t>，在 </a:t>
            </a:r>
            <a:r>
              <a:rPr lang="en-US" altLang="zh-CN" dirty="0"/>
              <a:t>CPT </a:t>
            </a:r>
            <a:r>
              <a:rPr lang="zh-CN" altLang="en-US" dirty="0"/>
              <a:t>术语下，买卖双方的主要义务如下。</a:t>
            </a:r>
            <a:endParaRPr lang="en-US" altLang="zh-CN" dirty="0"/>
          </a:p>
          <a:p>
            <a:r>
              <a:rPr lang="zh-CN" altLang="en-US" dirty="0"/>
              <a:t>（</a:t>
            </a:r>
            <a:r>
              <a:rPr lang="en-US" altLang="zh-CN" dirty="0"/>
              <a:t>1</a:t>
            </a:r>
            <a:r>
              <a:rPr lang="zh-CN" altLang="en-US" dirty="0"/>
              <a:t>）买方的主要义务。</a:t>
            </a:r>
            <a:endParaRPr lang="en-US" altLang="zh-CN" dirty="0"/>
          </a:p>
        </p:txBody>
      </p:sp>
      <p:sp>
        <p:nvSpPr>
          <p:cNvPr id="4" name="文本占位符 3">
            <a:extLst>
              <a:ext uri="{FF2B5EF4-FFF2-40B4-BE49-F238E27FC236}">
                <a16:creationId xmlns:a16="http://schemas.microsoft.com/office/drawing/2014/main" id="{E4DF7DAB-9F34-4808-40A0-113FAD157F5F}"/>
              </a:ext>
            </a:extLst>
          </p:cNvPr>
          <p:cNvSpPr>
            <a:spLocks noGrp="1"/>
          </p:cNvSpPr>
          <p:nvPr>
            <p:ph type="body" sz="quarter" idx="12"/>
          </p:nvPr>
        </p:nvSpPr>
        <p:spPr>
          <a:xfrm>
            <a:off x="337295" y="4008578"/>
            <a:ext cx="11275585" cy="1602170"/>
          </a:xfrm>
        </p:spPr>
        <p:txBody>
          <a:bodyPr/>
          <a:lstStyle/>
          <a:p>
            <a:r>
              <a:rPr lang="zh-CN" altLang="en-US" dirty="0"/>
              <a:t>① 风险承担。</a:t>
            </a:r>
            <a:endParaRPr lang="en-US" altLang="zh-CN" dirty="0"/>
          </a:p>
          <a:p>
            <a:r>
              <a:rPr lang="zh-CN" altLang="en-US" dirty="0"/>
              <a:t>② 保险办理。</a:t>
            </a:r>
            <a:endParaRPr lang="en-US" altLang="zh-CN" dirty="0"/>
          </a:p>
          <a:p>
            <a:r>
              <a:rPr lang="zh-CN" altLang="en-US" dirty="0"/>
              <a:t>③ 清关协助与责任。</a:t>
            </a:r>
            <a:endParaRPr lang="en-US" altLang="zh-CN" dirty="0"/>
          </a:p>
          <a:p>
            <a:r>
              <a:rPr lang="zh-CN" altLang="en-US" dirty="0"/>
              <a:t>④ 买方须承担的费用。</a:t>
            </a:r>
            <a:endParaRPr lang="en-US" altLang="zh-CN" dirty="0"/>
          </a:p>
          <a:p>
            <a:r>
              <a:rPr lang="zh-CN" altLang="en-US" dirty="0"/>
              <a:t>⑤ 发货通知义务</a:t>
            </a:r>
            <a:endParaRPr lang="en-US" altLang="zh-CN" dirty="0"/>
          </a:p>
        </p:txBody>
      </p:sp>
    </p:spTree>
    <p:extLst>
      <p:ext uri="{BB962C8B-B14F-4D97-AF65-F5344CB8AC3E}">
        <p14:creationId xmlns:p14="http://schemas.microsoft.com/office/powerpoint/2010/main" val="26645543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EB692-5955-215A-84A7-8E111AE33CE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B006D3B-16E5-D95A-FB11-B93101D465E3}"/>
              </a:ext>
            </a:extLst>
          </p:cNvPr>
          <p:cNvSpPr>
            <a:spLocks noGrp="1"/>
          </p:cNvSpPr>
          <p:nvPr>
            <p:ph type="body" sz="quarter" idx="11"/>
          </p:nvPr>
        </p:nvSpPr>
        <p:spPr>
          <a:xfrm>
            <a:off x="336550" y="2477343"/>
            <a:ext cx="11276013" cy="2571666"/>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1</a:t>
            </a:r>
            <a:r>
              <a:rPr lang="zh-CN" altLang="en-US" dirty="0"/>
              <a:t>）</a:t>
            </a:r>
            <a:r>
              <a:rPr lang="en-US" altLang="zh-CN" dirty="0"/>
              <a:t>CIP </a:t>
            </a:r>
            <a:r>
              <a:rPr lang="zh-CN" altLang="en-US" dirty="0"/>
              <a:t>术语的含义</a:t>
            </a:r>
            <a:endParaRPr lang="en-US" altLang="zh-CN" dirty="0"/>
          </a:p>
          <a:p>
            <a:r>
              <a:rPr lang="en-US" altLang="zh-CN" dirty="0"/>
              <a:t>CIP</a:t>
            </a:r>
            <a:r>
              <a:rPr lang="zh-CN" altLang="en-US" dirty="0"/>
              <a:t>（</a:t>
            </a:r>
            <a:r>
              <a:rPr lang="en-US" altLang="zh-CN" dirty="0"/>
              <a:t>carriage and insurance paid To</a:t>
            </a:r>
            <a:r>
              <a:rPr lang="zh-CN" altLang="en-US" dirty="0"/>
              <a:t>）即运费和保险费付至（指定目的地），该贸易术语适用于各种运输方式。</a:t>
            </a:r>
            <a:endParaRPr lang="en-US" altLang="zh-CN" dirty="0"/>
          </a:p>
        </p:txBody>
      </p:sp>
      <p:sp>
        <p:nvSpPr>
          <p:cNvPr id="6" name="文本占位符 5">
            <a:extLst>
              <a:ext uri="{FF2B5EF4-FFF2-40B4-BE49-F238E27FC236}">
                <a16:creationId xmlns:a16="http://schemas.microsoft.com/office/drawing/2014/main" id="{E626A8C3-BCBB-2F49-C305-7F433E7CC5C3}"/>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757881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61171-671D-2750-86B8-FB1BC0269FCC}"/>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DAB94C6-530A-E3DF-6925-437ADCDAE1A0}"/>
              </a:ext>
            </a:extLst>
          </p:cNvPr>
          <p:cNvSpPr>
            <a:spLocks noGrp="1"/>
          </p:cNvSpPr>
          <p:nvPr>
            <p:ph type="body" sz="quarter" idx="11"/>
          </p:nvPr>
        </p:nvSpPr>
        <p:spPr>
          <a:xfrm>
            <a:off x="337294" y="2731293"/>
            <a:ext cx="11275585" cy="2063835"/>
          </a:xfrm>
        </p:spPr>
        <p:txBody>
          <a:bodyPr/>
          <a:lstStyle/>
          <a:p>
            <a:r>
              <a:rPr lang="en-US" altLang="zh-CN" dirty="0"/>
              <a:t>1.1.2</a:t>
            </a:r>
            <a:r>
              <a:rPr lang="zh-CN" altLang="en-US" dirty="0"/>
              <a:t>　国际贸易的类型</a:t>
            </a:r>
            <a:endParaRPr lang="en-US" altLang="zh-CN" dirty="0"/>
          </a:p>
          <a:p>
            <a:r>
              <a:rPr lang="en-US" altLang="zh-CN" dirty="0"/>
              <a:t>1. </a:t>
            </a:r>
            <a:r>
              <a:rPr lang="zh-CN" altLang="en-US" dirty="0"/>
              <a:t>根据货物移动方向划分</a:t>
            </a:r>
            <a:endParaRPr lang="en-US" altLang="zh-CN" dirty="0"/>
          </a:p>
          <a:p>
            <a:r>
              <a:rPr lang="zh-CN" altLang="en-US" dirty="0"/>
              <a:t>根据货物移动方向，国际贸易可分为出口贸易、进口贸易、过境贸易、转口贸易、复出口贸易和复进口贸易。</a:t>
            </a:r>
          </a:p>
        </p:txBody>
      </p:sp>
      <p:sp>
        <p:nvSpPr>
          <p:cNvPr id="6" name="文本占位符 5">
            <a:extLst>
              <a:ext uri="{FF2B5EF4-FFF2-40B4-BE49-F238E27FC236}">
                <a16:creationId xmlns:a16="http://schemas.microsoft.com/office/drawing/2014/main" id="{FC2CB209-E155-921D-2F06-2CE4A1E1DB16}"/>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14450243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C460E-8E98-025D-9627-7A9BF031CD9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9F37F00-A40F-D63E-379E-35EB925B9D96}"/>
              </a:ext>
            </a:extLst>
          </p:cNvPr>
          <p:cNvSpPr>
            <a:spLocks noGrp="1"/>
          </p:cNvSpPr>
          <p:nvPr>
            <p:ph type="body" sz="quarter" idx="11"/>
          </p:nvPr>
        </p:nvSpPr>
        <p:spPr>
          <a:xfrm>
            <a:off x="336550" y="837087"/>
            <a:ext cx="11276013" cy="5852179"/>
          </a:xfrm>
        </p:spPr>
        <p:txBody>
          <a:bodyPr/>
          <a:lstStyle/>
          <a:p>
            <a:r>
              <a:rPr lang="en-US" altLang="zh-CN" sz="2100" dirty="0"/>
              <a:t>1.2.3</a:t>
            </a:r>
            <a:r>
              <a:rPr lang="zh-CN" altLang="en-US" sz="2100" dirty="0"/>
              <a:t>　主要贸易术语的解释</a:t>
            </a:r>
            <a:endParaRPr lang="en-US" altLang="zh-CN" sz="2100" dirty="0"/>
          </a:p>
          <a:p>
            <a:r>
              <a:rPr lang="en-US" altLang="zh-CN" sz="2100" dirty="0"/>
              <a:t>6. CIP</a:t>
            </a:r>
          </a:p>
          <a:p>
            <a:r>
              <a:rPr lang="en-US" altLang="zh-CN" sz="2100" dirty="0"/>
              <a:t>2</a:t>
            </a:r>
            <a:r>
              <a:rPr lang="zh-CN" altLang="en-US" sz="2100" dirty="0"/>
              <a:t>）买卖双方的义务</a:t>
            </a:r>
            <a:endParaRPr lang="en-US" altLang="zh-CN" sz="2100" dirty="0"/>
          </a:p>
          <a:p>
            <a:r>
              <a:rPr lang="zh-CN" altLang="en-US" sz="2100" dirty="0"/>
              <a:t>（</a:t>
            </a:r>
            <a:r>
              <a:rPr lang="en-US" altLang="zh-CN" sz="2100" dirty="0"/>
              <a:t>1</a:t>
            </a:r>
            <a:r>
              <a:rPr lang="zh-CN" altLang="en-US" sz="2100" dirty="0"/>
              <a:t>）卖方的主要义务。</a:t>
            </a:r>
            <a:endParaRPr lang="en-US" altLang="zh-CN" sz="2100" dirty="0"/>
          </a:p>
          <a:p>
            <a:r>
              <a:rPr lang="zh-CN" altLang="en-US" sz="2100" dirty="0"/>
              <a:t>① 卖方应在合同约定的时间和地点，将货物交付给承运人，或通过取得已经交付的货物方式完成交货。若运输涉及多个承运人且未明确交货点，则默认卖方将货物交给第一个承运人时即完成交货，风险也在此时转移至买方。</a:t>
            </a:r>
          </a:p>
          <a:p>
            <a:r>
              <a:rPr lang="zh-CN" altLang="en-US" sz="2100" dirty="0"/>
              <a:t>② 卖方须自行承担费用，签订或安排从交货地至指定目的地的运输合同。运输应按照通常条件进行，选择常规航线和适合该类货物的运输方式，并符合相关运输安全规定。同时，卖方应向买方提交运输单据，该单据应使买方能在目的地向承运人提货，并可通过转让单据或通知承运人的方式转售在途货物。如运输单据以可转让形式签发并包含多份正本，卖方必须提交全套正本给买方。</a:t>
            </a:r>
            <a:endParaRPr lang="en-US" altLang="zh-CN" sz="2100" dirty="0"/>
          </a:p>
        </p:txBody>
      </p:sp>
      <p:sp>
        <p:nvSpPr>
          <p:cNvPr id="6" name="文本占位符 5">
            <a:extLst>
              <a:ext uri="{FF2B5EF4-FFF2-40B4-BE49-F238E27FC236}">
                <a16:creationId xmlns:a16="http://schemas.microsoft.com/office/drawing/2014/main" id="{EA534313-9CF1-4823-3CA3-8AD6540DF215}"/>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0870334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1952A-1B39-817D-EA4C-A653F121F79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009B143-85FA-A9EA-747B-535637DE5318}"/>
              </a:ext>
            </a:extLst>
          </p:cNvPr>
          <p:cNvSpPr>
            <a:spLocks noGrp="1"/>
          </p:cNvSpPr>
          <p:nvPr>
            <p:ph type="body" sz="quarter" idx="11"/>
          </p:nvPr>
        </p:nvSpPr>
        <p:spPr>
          <a:xfrm>
            <a:off x="336550" y="953851"/>
            <a:ext cx="11276013" cy="5618654"/>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2</a:t>
            </a:r>
            <a:r>
              <a:rPr lang="zh-CN" altLang="en-US" dirty="0"/>
              <a:t>）买卖双方的义务</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③ 卖方必须自费办理货物运输保险。</a:t>
            </a:r>
            <a:endParaRPr lang="en-US" altLang="zh-CN" dirty="0"/>
          </a:p>
          <a:p>
            <a:r>
              <a:rPr lang="zh-CN" altLang="en-US" dirty="0"/>
              <a:t>④ 卖方负责办理出口清关手续，并支付相关的关税、税款及其他费用。如买方提出要求，卖方应在买方承担相应风险和费用的前提下，协助其获取与过境、进口清关有关的文件和信息，包括安全要求和装运前检验所需的资料。</a:t>
            </a:r>
            <a:endParaRPr lang="en-US" altLang="zh-CN" dirty="0"/>
          </a:p>
          <a:p>
            <a:r>
              <a:rPr lang="zh-CN" altLang="en-US" dirty="0"/>
              <a:t>⑤ 卖方须承担为完成交货所必需的查验费用，并自费对货物进行适合运输的包装和标记，除非根据货物特性无须包装，或双方已就包装和标识方式达成一致。此外，卖方还需支付一系列费用。</a:t>
            </a:r>
            <a:endParaRPr lang="en-US" altLang="zh-CN" dirty="0"/>
          </a:p>
        </p:txBody>
      </p:sp>
      <p:sp>
        <p:nvSpPr>
          <p:cNvPr id="6" name="文本占位符 5">
            <a:extLst>
              <a:ext uri="{FF2B5EF4-FFF2-40B4-BE49-F238E27FC236}">
                <a16:creationId xmlns:a16="http://schemas.microsoft.com/office/drawing/2014/main" id="{CF1C9DD3-72A2-0289-A53B-CFA7D9A8D280}"/>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6887154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82938-88DC-3345-2A82-4938A70C94B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6809186-3591-D391-49AF-9B3E67749411}"/>
              </a:ext>
            </a:extLst>
          </p:cNvPr>
          <p:cNvSpPr>
            <a:spLocks noGrp="1"/>
          </p:cNvSpPr>
          <p:nvPr>
            <p:ph type="body" sz="quarter" idx="11"/>
          </p:nvPr>
        </p:nvSpPr>
        <p:spPr>
          <a:xfrm>
            <a:off x="336550" y="2223430"/>
            <a:ext cx="11276013" cy="3079497"/>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2</a:t>
            </a:r>
            <a:r>
              <a:rPr lang="zh-CN" altLang="en-US" dirty="0"/>
              <a:t>）买卖双方的义务</a:t>
            </a:r>
            <a:endParaRPr lang="en-US" altLang="zh-CN" dirty="0"/>
          </a:p>
          <a:p>
            <a:r>
              <a:rPr lang="zh-CN" altLang="en-US" dirty="0"/>
              <a:t>（</a:t>
            </a:r>
            <a:r>
              <a:rPr lang="en-US" altLang="zh-CN" dirty="0"/>
              <a:t>1</a:t>
            </a:r>
            <a:r>
              <a:rPr lang="zh-CN" altLang="en-US" dirty="0"/>
              <a:t>）卖方的主要义务。</a:t>
            </a:r>
            <a:endParaRPr lang="en-US" altLang="zh-CN" dirty="0"/>
          </a:p>
          <a:p>
            <a:r>
              <a:rPr lang="zh-CN" altLang="en-US" dirty="0"/>
              <a:t>⑥ 在货物交付后，卖方应及时向买方发出交货通知，并提供买方收取货物所需的相关信息。</a:t>
            </a:r>
            <a:endParaRPr lang="en-US" altLang="zh-CN" dirty="0"/>
          </a:p>
        </p:txBody>
      </p:sp>
      <p:sp>
        <p:nvSpPr>
          <p:cNvPr id="6" name="文本占位符 5">
            <a:extLst>
              <a:ext uri="{FF2B5EF4-FFF2-40B4-BE49-F238E27FC236}">
                <a16:creationId xmlns:a16="http://schemas.microsoft.com/office/drawing/2014/main" id="{E6063365-7616-25F4-B9DC-1E3AE8BEF8B9}"/>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5775002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3F328-2DCF-FE5E-464C-7EBF4AC8A7E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4463FB6-5F52-338A-F216-BCA18F8D4DF2}"/>
              </a:ext>
            </a:extLst>
          </p:cNvPr>
          <p:cNvSpPr>
            <a:spLocks noGrp="1"/>
          </p:cNvSpPr>
          <p:nvPr>
            <p:ph type="body" sz="quarter" idx="11"/>
          </p:nvPr>
        </p:nvSpPr>
        <p:spPr>
          <a:xfrm>
            <a:off x="336550" y="699937"/>
            <a:ext cx="11276013" cy="6126485"/>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2</a:t>
            </a:r>
            <a:r>
              <a:rPr lang="zh-CN" altLang="en-US" dirty="0"/>
              <a:t>）买卖双方的义务</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① 自卖方完成交货时起，买方承担货物灭失或损坏的一切风险。若买方未按照合同规定履行通知义务，则自原定交货时间起即开始承担上述风险，并须承担由此产生的所有额外费用。</a:t>
            </a:r>
          </a:p>
          <a:p>
            <a:r>
              <a:rPr lang="zh-CN" altLang="en-US" dirty="0"/>
              <a:t>② 如买方要求投保运输中的附加险种，应在卖方提出请求时，及时提供与投保相关的必要信息，并承担相关费用。</a:t>
            </a:r>
          </a:p>
          <a:p>
            <a:r>
              <a:rPr lang="zh-CN" altLang="en-US" dirty="0"/>
              <a:t>③ 若卖方提出要求，买方应在卖方承担风险和费用的前提下，协助其取得与出口清关有关的文件和信息，包括涉及安全规定及装运前检验的内容。同时，买方还应负责办理过境和进口清关手续，并自行承担相关费用。</a:t>
            </a:r>
            <a:endParaRPr lang="en-US" altLang="zh-CN" dirty="0"/>
          </a:p>
        </p:txBody>
      </p:sp>
      <p:sp>
        <p:nvSpPr>
          <p:cNvPr id="6" name="文本占位符 5">
            <a:extLst>
              <a:ext uri="{FF2B5EF4-FFF2-40B4-BE49-F238E27FC236}">
                <a16:creationId xmlns:a16="http://schemas.microsoft.com/office/drawing/2014/main" id="{F2DE11CD-B841-47D0-6DD2-2B93CD917211}"/>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3075316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6BC46-CE15-D2DC-347C-1D38B7524FD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BA31E8F-923F-7FB0-1A67-8C96EBFB5BEA}"/>
              </a:ext>
            </a:extLst>
          </p:cNvPr>
          <p:cNvSpPr>
            <a:spLocks noGrp="1"/>
          </p:cNvSpPr>
          <p:nvPr>
            <p:ph type="body" sz="quarter" idx="11"/>
          </p:nvPr>
        </p:nvSpPr>
        <p:spPr>
          <a:xfrm>
            <a:off x="336550" y="1079464"/>
            <a:ext cx="11276013" cy="5367431"/>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2</a:t>
            </a:r>
            <a:r>
              <a:rPr lang="zh-CN" altLang="en-US" dirty="0"/>
              <a:t>）买卖双方的义务</a:t>
            </a:r>
            <a:endParaRPr lang="en-US" altLang="zh-CN" dirty="0"/>
          </a:p>
          <a:p>
            <a:r>
              <a:rPr lang="zh-CN" altLang="en-US" dirty="0"/>
              <a:t>（</a:t>
            </a:r>
            <a:r>
              <a:rPr lang="en-US" altLang="zh-CN" dirty="0"/>
              <a:t>2</a:t>
            </a:r>
            <a:r>
              <a:rPr lang="zh-CN" altLang="en-US" dirty="0"/>
              <a:t>）买方的主要义务。</a:t>
            </a:r>
            <a:endParaRPr lang="en-US" altLang="zh-CN" dirty="0"/>
          </a:p>
          <a:p>
            <a:r>
              <a:rPr lang="zh-CN" altLang="en-US" dirty="0"/>
              <a:t>④ 在此术语下，买方需支付的费用包括：自交货时起与货物有关的所有费用；除运输合同中明确由卖方承担的项目外，过境费用由买方负担；如运输合同未包含卸货费用，则由买方支付；因买方要求投保附加险所产生的费用；因卖方协助买方获取与保险和进口清关相关的单据和信息而发生的支出；过境和进口清关过程中涉及的关税、税款及其他费用；以及由于买方未按约定发出通知，导致自原定交货时间起产生的额外费用。</a:t>
            </a:r>
            <a:endParaRPr lang="en-US" altLang="zh-CN" dirty="0"/>
          </a:p>
          <a:p>
            <a:r>
              <a:rPr lang="zh-CN" altLang="en-US" dirty="0"/>
              <a:t>⑤ 若买方拥有决定货物发运时间或指定目的地具体收货地点的权利，则必须向卖方发出充分的通知，以确保卖方能够按时安排运输和交货事宜。</a:t>
            </a:r>
            <a:endParaRPr lang="en-US" altLang="zh-CN" dirty="0"/>
          </a:p>
        </p:txBody>
      </p:sp>
      <p:sp>
        <p:nvSpPr>
          <p:cNvPr id="6" name="文本占位符 5">
            <a:extLst>
              <a:ext uri="{FF2B5EF4-FFF2-40B4-BE49-F238E27FC236}">
                <a16:creationId xmlns:a16="http://schemas.microsoft.com/office/drawing/2014/main" id="{A2290352-C91E-772B-2C4C-0713BE88117D}"/>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5747818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93D85-777A-C313-A77F-861FD207076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C197883-E3F5-7B55-AB4C-C222A6D52956}"/>
              </a:ext>
            </a:extLst>
          </p:cNvPr>
          <p:cNvSpPr>
            <a:spLocks noGrp="1"/>
          </p:cNvSpPr>
          <p:nvPr>
            <p:ph type="body" sz="quarter" idx="11"/>
          </p:nvPr>
        </p:nvSpPr>
        <p:spPr>
          <a:xfrm>
            <a:off x="336550" y="2533708"/>
            <a:ext cx="11276013" cy="2458943"/>
          </a:xfrm>
        </p:spPr>
        <p:txBody>
          <a:bodyPr/>
          <a:lstStyle/>
          <a:p>
            <a:r>
              <a:rPr lang="en-US" altLang="zh-CN" dirty="0"/>
              <a:t>1.2.3</a:t>
            </a:r>
            <a:r>
              <a:rPr lang="zh-CN" altLang="en-US" dirty="0"/>
              <a:t>　主要贸易术语的解释</a:t>
            </a:r>
            <a:endParaRPr lang="en-US" altLang="zh-CN" dirty="0"/>
          </a:p>
          <a:p>
            <a:r>
              <a:rPr lang="en-US" altLang="zh-CN" dirty="0"/>
              <a:t>6. CIP</a:t>
            </a:r>
          </a:p>
          <a:p>
            <a:r>
              <a:rPr lang="en-US" altLang="zh-CN" dirty="0"/>
              <a:t>3</a:t>
            </a:r>
            <a:r>
              <a:rPr lang="zh-CN" altLang="en-US" dirty="0"/>
              <a:t>）使用 </a:t>
            </a:r>
            <a:r>
              <a:rPr lang="en-US" altLang="zh-CN" dirty="0"/>
              <a:t>CIP </a:t>
            </a:r>
            <a:r>
              <a:rPr lang="zh-CN" altLang="en-US" dirty="0"/>
              <a:t>术语应注意的问题</a:t>
            </a:r>
            <a:endParaRPr lang="en-US" altLang="zh-CN" dirty="0"/>
          </a:p>
          <a:p>
            <a:r>
              <a:rPr lang="zh-CN" altLang="en-US" dirty="0"/>
              <a:t>使用 </a:t>
            </a:r>
            <a:r>
              <a:rPr lang="en-US" altLang="zh-CN" dirty="0"/>
              <a:t>CIP </a:t>
            </a:r>
            <a:r>
              <a:rPr lang="zh-CN" altLang="en-US" dirty="0"/>
              <a:t>术语时，除了要注意风险转移问题、运输合同及相关费用问题、交货凭证问题，还要注意保险问题等。</a:t>
            </a:r>
            <a:endParaRPr lang="en-US" altLang="zh-CN" dirty="0"/>
          </a:p>
        </p:txBody>
      </p:sp>
      <p:sp>
        <p:nvSpPr>
          <p:cNvPr id="6" name="文本占位符 5">
            <a:extLst>
              <a:ext uri="{FF2B5EF4-FFF2-40B4-BE49-F238E27FC236}">
                <a16:creationId xmlns:a16="http://schemas.microsoft.com/office/drawing/2014/main" id="{834411D9-9B1C-149F-3349-8408BE861C07}"/>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2224721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064F6-C6F5-B643-E23E-7A161960AEE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4B61925-CB65-54A6-14A4-D9DB1ADBDCEB}"/>
              </a:ext>
            </a:extLst>
          </p:cNvPr>
          <p:cNvSpPr>
            <a:spLocks noGrp="1"/>
          </p:cNvSpPr>
          <p:nvPr>
            <p:ph type="body" sz="quarter" idx="11"/>
          </p:nvPr>
        </p:nvSpPr>
        <p:spPr>
          <a:xfrm>
            <a:off x="336550" y="2048960"/>
            <a:ext cx="11276013" cy="3428439"/>
          </a:xfrm>
        </p:spPr>
        <p:txBody>
          <a:bodyPr/>
          <a:lstStyle/>
          <a:p>
            <a:r>
              <a:rPr lang="en-US" altLang="zh-CN" dirty="0"/>
              <a:t>1.2.3</a:t>
            </a:r>
            <a:r>
              <a:rPr lang="zh-CN" altLang="en-US" dirty="0"/>
              <a:t>　主要贸易术语的解释</a:t>
            </a:r>
            <a:endParaRPr lang="en-US" altLang="zh-CN" dirty="0"/>
          </a:p>
          <a:p>
            <a:r>
              <a:rPr lang="en-US" altLang="zh-CN" dirty="0"/>
              <a:t>7. </a:t>
            </a:r>
            <a:r>
              <a:rPr lang="zh-CN" altLang="en-US" dirty="0"/>
              <a:t>其他贸易术语</a:t>
            </a:r>
            <a:endParaRPr lang="en-US" altLang="zh-CN" dirty="0"/>
          </a:p>
          <a:p>
            <a:r>
              <a:rPr lang="en-US" altLang="zh-CN" dirty="0"/>
              <a:t>1</a:t>
            </a:r>
            <a:r>
              <a:rPr lang="zh-CN" altLang="en-US" dirty="0"/>
              <a:t>）</a:t>
            </a:r>
            <a:r>
              <a:rPr lang="en-US" altLang="zh-CN" dirty="0"/>
              <a:t>EXW</a:t>
            </a:r>
          </a:p>
          <a:p>
            <a:r>
              <a:rPr lang="en-US" altLang="zh-CN" dirty="0"/>
              <a:t>2</a:t>
            </a:r>
            <a:r>
              <a:rPr lang="zh-CN" altLang="en-US" dirty="0"/>
              <a:t>）</a:t>
            </a:r>
            <a:r>
              <a:rPr lang="en-US" altLang="zh-CN" dirty="0"/>
              <a:t>FAS</a:t>
            </a:r>
          </a:p>
          <a:p>
            <a:r>
              <a:rPr lang="en-US" altLang="zh-CN" dirty="0"/>
              <a:t>3</a:t>
            </a:r>
            <a:r>
              <a:rPr lang="zh-CN" altLang="en-US" dirty="0"/>
              <a:t>）</a:t>
            </a:r>
            <a:r>
              <a:rPr lang="en-US" altLang="zh-CN" dirty="0"/>
              <a:t>DAP</a:t>
            </a:r>
          </a:p>
          <a:p>
            <a:r>
              <a:rPr lang="en-US" altLang="zh-CN" dirty="0"/>
              <a:t>4</a:t>
            </a:r>
            <a:r>
              <a:rPr lang="zh-CN" altLang="en-US" dirty="0"/>
              <a:t>）</a:t>
            </a:r>
            <a:r>
              <a:rPr lang="en-US" altLang="zh-CN" dirty="0"/>
              <a:t>DPU</a:t>
            </a:r>
          </a:p>
          <a:p>
            <a:r>
              <a:rPr lang="en-US" altLang="zh-CN" dirty="0"/>
              <a:t>5</a:t>
            </a:r>
            <a:r>
              <a:rPr lang="zh-CN" altLang="en-US" dirty="0"/>
              <a:t>）</a:t>
            </a:r>
            <a:r>
              <a:rPr lang="en-US" altLang="zh-CN" dirty="0"/>
              <a:t>DDP</a:t>
            </a:r>
          </a:p>
        </p:txBody>
      </p:sp>
      <p:sp>
        <p:nvSpPr>
          <p:cNvPr id="6" name="文本占位符 5">
            <a:extLst>
              <a:ext uri="{FF2B5EF4-FFF2-40B4-BE49-F238E27FC236}">
                <a16:creationId xmlns:a16="http://schemas.microsoft.com/office/drawing/2014/main" id="{DEA304EE-5B4C-64A1-7572-FBF6989926D3}"/>
              </a:ext>
            </a:extLst>
          </p:cNvPr>
          <p:cNvSpPr>
            <a:spLocks noGrp="1"/>
          </p:cNvSpPr>
          <p:nvPr>
            <p:ph type="body" sz="quarter" idx="10"/>
          </p:nvPr>
        </p:nvSpPr>
        <p:spPr>
          <a:xfrm>
            <a:off x="759986" y="184188"/>
            <a:ext cx="10852895" cy="523220"/>
          </a:xfrm>
        </p:spPr>
        <p:txBody>
          <a:bodyPr/>
          <a:lstStyle/>
          <a:p>
            <a:r>
              <a:rPr lang="en-US" altLang="zh-CN" dirty="0"/>
              <a:t>1.2 </a:t>
            </a:r>
            <a:r>
              <a:rPr lang="zh-CN" altLang="en-US" dirty="0"/>
              <a:t>国际贸易术语</a:t>
            </a:r>
            <a:endParaRPr lang="en-US" altLang="zh-CN" dirty="0"/>
          </a:p>
        </p:txBody>
      </p:sp>
    </p:spTree>
    <p:extLst>
      <p:ext uri="{BB962C8B-B14F-4D97-AF65-F5344CB8AC3E}">
        <p14:creationId xmlns:p14="http://schemas.microsoft.com/office/powerpoint/2010/main" val="10471438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8E63010-0858-38E0-1FCE-430CD9B72A9D}"/>
              </a:ext>
            </a:extLst>
          </p:cNvPr>
          <p:cNvSpPr>
            <a:spLocks noGrp="1"/>
          </p:cNvSpPr>
          <p:nvPr>
            <p:ph type="body" sz="quarter" idx="11"/>
          </p:nvPr>
        </p:nvSpPr>
        <p:spPr/>
        <p:txBody>
          <a:bodyPr/>
          <a:lstStyle/>
          <a:p>
            <a:r>
              <a:rPr lang="zh-CN" altLang="en-US" dirty="0"/>
              <a:t>第 </a:t>
            </a:r>
            <a:r>
              <a:rPr lang="en-US" altLang="zh-CN" dirty="0"/>
              <a:t>2 </a:t>
            </a:r>
            <a:r>
              <a:rPr lang="zh-CN" altLang="en-US" dirty="0"/>
              <a:t>章</a:t>
            </a:r>
          </a:p>
        </p:txBody>
      </p:sp>
      <p:sp>
        <p:nvSpPr>
          <p:cNvPr id="5" name="文本占位符 4">
            <a:extLst>
              <a:ext uri="{FF2B5EF4-FFF2-40B4-BE49-F238E27FC236}">
                <a16:creationId xmlns:a16="http://schemas.microsoft.com/office/drawing/2014/main" id="{CE50513F-2544-3518-98C3-AD37AF341023}"/>
              </a:ext>
            </a:extLst>
          </p:cNvPr>
          <p:cNvSpPr>
            <a:spLocks noGrp="1"/>
          </p:cNvSpPr>
          <p:nvPr>
            <p:ph type="body" sz="quarter" idx="13"/>
          </p:nvPr>
        </p:nvSpPr>
        <p:spPr/>
        <p:txBody>
          <a:bodyPr/>
          <a:lstStyle/>
          <a:p>
            <a:r>
              <a:rPr lang="zh-CN" altLang="en-US" dirty="0"/>
              <a:t>交易前的准备工作</a:t>
            </a:r>
          </a:p>
        </p:txBody>
      </p:sp>
    </p:spTree>
    <p:extLst>
      <p:ext uri="{BB962C8B-B14F-4D97-AF65-F5344CB8AC3E}">
        <p14:creationId xmlns:p14="http://schemas.microsoft.com/office/powerpoint/2010/main" val="16207537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D906204-DC75-394C-0801-F4A0F792A4F1}"/>
              </a:ext>
            </a:extLst>
          </p:cNvPr>
          <p:cNvSpPr>
            <a:spLocks noGrp="1"/>
          </p:cNvSpPr>
          <p:nvPr>
            <p:ph type="body" sz="quarter" idx="11"/>
          </p:nvPr>
        </p:nvSpPr>
        <p:spPr>
          <a:xfrm>
            <a:off x="337294" y="2048988"/>
            <a:ext cx="11275585" cy="3428439"/>
          </a:xfrm>
        </p:spPr>
        <p:txBody>
          <a:bodyPr/>
          <a:lstStyle/>
          <a:p>
            <a:r>
              <a:rPr lang="en-US" altLang="zh-CN" dirty="0"/>
              <a:t>2.1.1</a:t>
            </a:r>
            <a:r>
              <a:rPr lang="zh-CN" altLang="en-US" dirty="0"/>
              <a:t>　出口贸易前的准备工作</a:t>
            </a:r>
            <a:endParaRPr lang="en-US" altLang="zh-CN" dirty="0"/>
          </a:p>
          <a:p>
            <a:r>
              <a:rPr lang="en-US" altLang="zh-CN" dirty="0"/>
              <a:t>1. </a:t>
            </a:r>
            <a:r>
              <a:rPr lang="zh-CN" altLang="en-US" dirty="0"/>
              <a:t>国际市场调研</a:t>
            </a:r>
            <a:endParaRPr lang="en-US" altLang="zh-CN" dirty="0"/>
          </a:p>
          <a:p>
            <a:r>
              <a:rPr lang="zh-CN" altLang="en-US" dirty="0"/>
              <a:t>国际市场调研是以全球化视野系统收集和分析与国际商务活动相关信息的研究过程，其核心目标是为企业跨国经营提供科学决策依据，而非仅局限于国外客户信息的单一维度。在全球化竞争的背景下，目标市场的选择直接关乎企业国际业务的成败。因此，企业在开展对外商务洽谈前需构建系统化、多层次的国际市场调研体系。通过对市场环境、商品供需和营销生态的深度剖析，精准定位与企业战略相匹配的目标市场。</a:t>
            </a:r>
          </a:p>
        </p:txBody>
      </p:sp>
      <p:sp>
        <p:nvSpPr>
          <p:cNvPr id="4" name="文本占位符 3">
            <a:extLst>
              <a:ext uri="{FF2B5EF4-FFF2-40B4-BE49-F238E27FC236}">
                <a16:creationId xmlns:a16="http://schemas.microsoft.com/office/drawing/2014/main" id="{9B0F0452-04E5-AC8A-D67A-C0229C4E0F75}"/>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24713301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06AF9-BD5F-A844-9A89-AA8DBEE8A8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E55162-744B-05AB-EB5F-7452968C079E}"/>
              </a:ext>
            </a:extLst>
          </p:cNvPr>
          <p:cNvSpPr>
            <a:spLocks noGrp="1"/>
          </p:cNvSpPr>
          <p:nvPr>
            <p:ph type="body" sz="quarter" idx="11"/>
          </p:nvPr>
        </p:nvSpPr>
        <p:spPr>
          <a:xfrm>
            <a:off x="337294" y="2291362"/>
            <a:ext cx="11275585" cy="2943691"/>
          </a:xfrm>
        </p:spPr>
        <p:txBody>
          <a:bodyPr/>
          <a:lstStyle/>
          <a:p>
            <a:r>
              <a:rPr lang="en-US" altLang="zh-CN" dirty="0"/>
              <a:t>2.1.1</a:t>
            </a:r>
            <a:r>
              <a:rPr lang="zh-CN" altLang="en-US" dirty="0"/>
              <a:t>　出口贸易前的准备工作</a:t>
            </a:r>
            <a:endParaRPr lang="en-US" altLang="zh-CN" dirty="0"/>
          </a:p>
          <a:p>
            <a:r>
              <a:rPr lang="en-US" altLang="zh-CN" dirty="0"/>
              <a:t>1. </a:t>
            </a:r>
            <a:r>
              <a:rPr lang="zh-CN" altLang="en-US" dirty="0"/>
              <a:t>国际市场调研</a:t>
            </a:r>
            <a:endParaRPr lang="en-US" altLang="zh-CN" dirty="0"/>
          </a:p>
          <a:p>
            <a:r>
              <a:rPr lang="en-US" altLang="zh-CN" dirty="0"/>
              <a:t>2</a:t>
            </a:r>
            <a:r>
              <a:rPr lang="zh-CN" altLang="en-US" dirty="0"/>
              <a:t>）国际市场商品调研</a:t>
            </a:r>
            <a:endParaRPr lang="en-US" altLang="zh-CN" dirty="0"/>
          </a:p>
          <a:p>
            <a:r>
              <a:rPr lang="zh-CN" altLang="en-US" dirty="0"/>
              <a:t>（</a:t>
            </a:r>
            <a:r>
              <a:rPr lang="en-US" altLang="zh-CN" dirty="0"/>
              <a:t>1</a:t>
            </a:r>
            <a:r>
              <a:rPr lang="zh-CN" altLang="en-US" dirty="0"/>
              <a:t>）供给侧分析。</a:t>
            </a:r>
            <a:endParaRPr lang="en-US" altLang="zh-CN" dirty="0"/>
          </a:p>
          <a:p>
            <a:r>
              <a:rPr lang="zh-CN" altLang="en-US" dirty="0"/>
              <a:t>（</a:t>
            </a:r>
            <a:r>
              <a:rPr lang="en-US" altLang="zh-CN" dirty="0"/>
              <a:t>2</a:t>
            </a:r>
            <a:r>
              <a:rPr lang="zh-CN" altLang="en-US" dirty="0"/>
              <a:t>）需求端洞察。</a:t>
            </a:r>
            <a:endParaRPr lang="en-US" altLang="zh-CN" dirty="0"/>
          </a:p>
          <a:p>
            <a:r>
              <a:rPr lang="zh-CN" altLang="en-US" dirty="0"/>
              <a:t>（</a:t>
            </a:r>
            <a:r>
              <a:rPr lang="en-US" altLang="zh-CN" dirty="0"/>
              <a:t>3</a:t>
            </a:r>
            <a:r>
              <a:rPr lang="zh-CN" altLang="en-US" dirty="0"/>
              <a:t>）价格体系研究。</a:t>
            </a:r>
          </a:p>
        </p:txBody>
      </p:sp>
      <p:sp>
        <p:nvSpPr>
          <p:cNvPr id="4" name="文本占位符 3">
            <a:extLst>
              <a:ext uri="{FF2B5EF4-FFF2-40B4-BE49-F238E27FC236}">
                <a16:creationId xmlns:a16="http://schemas.microsoft.com/office/drawing/2014/main" id="{7B7081C1-2459-4607-ADBD-2E66D545E5A8}"/>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2223223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59843-41E8-B231-2473-3629F0F6996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CA1A6A4-5D15-CEE2-1EB5-29BFD89E8EB0}"/>
              </a:ext>
            </a:extLst>
          </p:cNvPr>
          <p:cNvSpPr>
            <a:spLocks noGrp="1"/>
          </p:cNvSpPr>
          <p:nvPr>
            <p:ph type="body" sz="quarter" idx="11"/>
          </p:nvPr>
        </p:nvSpPr>
        <p:spPr>
          <a:xfrm>
            <a:off x="337294" y="2985209"/>
            <a:ext cx="11275585" cy="1556003"/>
          </a:xfrm>
        </p:spPr>
        <p:txBody>
          <a:bodyPr/>
          <a:lstStyle/>
          <a:p>
            <a:r>
              <a:rPr lang="en-US" altLang="zh-CN" dirty="0"/>
              <a:t>1.1.2</a:t>
            </a:r>
            <a:r>
              <a:rPr lang="zh-CN" altLang="en-US" dirty="0"/>
              <a:t>　国际贸易的类型</a:t>
            </a:r>
            <a:endParaRPr lang="en-US" altLang="zh-CN" dirty="0"/>
          </a:p>
          <a:p>
            <a:r>
              <a:rPr lang="en-US" altLang="zh-CN" dirty="0"/>
              <a:t>2. </a:t>
            </a:r>
            <a:r>
              <a:rPr lang="zh-CN" altLang="en-US" dirty="0"/>
              <a:t>根据商品形态划分</a:t>
            </a:r>
            <a:endParaRPr lang="en-US" altLang="zh-CN" dirty="0"/>
          </a:p>
          <a:p>
            <a:r>
              <a:rPr lang="zh-CN" altLang="en-US" dirty="0"/>
              <a:t>根据商品形态，国际贸易可分为有形贸易和无形贸易。</a:t>
            </a:r>
          </a:p>
        </p:txBody>
      </p:sp>
      <p:sp>
        <p:nvSpPr>
          <p:cNvPr id="6" name="文本占位符 5">
            <a:extLst>
              <a:ext uri="{FF2B5EF4-FFF2-40B4-BE49-F238E27FC236}">
                <a16:creationId xmlns:a16="http://schemas.microsoft.com/office/drawing/2014/main" id="{B0CF1842-BC9E-3EE8-D5AA-3AF9995109B4}"/>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2642319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4575B-4143-1E76-DF75-BEA33F8C4A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0EC488-3914-F724-F26C-7A230DCF7F6E}"/>
              </a:ext>
            </a:extLst>
          </p:cNvPr>
          <p:cNvSpPr>
            <a:spLocks noGrp="1"/>
          </p:cNvSpPr>
          <p:nvPr>
            <p:ph type="body" sz="quarter" idx="11"/>
          </p:nvPr>
        </p:nvSpPr>
        <p:spPr>
          <a:xfrm>
            <a:off x="337294" y="2291362"/>
            <a:ext cx="11275585" cy="2943691"/>
          </a:xfrm>
        </p:spPr>
        <p:txBody>
          <a:bodyPr/>
          <a:lstStyle/>
          <a:p>
            <a:r>
              <a:rPr lang="en-US" altLang="zh-CN" dirty="0"/>
              <a:t>2.1.1</a:t>
            </a:r>
            <a:r>
              <a:rPr lang="zh-CN" altLang="en-US" dirty="0"/>
              <a:t>　出口贸易前的准备工作</a:t>
            </a:r>
            <a:endParaRPr lang="en-US" altLang="zh-CN" dirty="0"/>
          </a:p>
          <a:p>
            <a:r>
              <a:rPr lang="en-US" altLang="zh-CN" dirty="0"/>
              <a:t>1. </a:t>
            </a:r>
            <a:r>
              <a:rPr lang="zh-CN" altLang="en-US" dirty="0"/>
              <a:t>国际市场调研</a:t>
            </a:r>
            <a:endParaRPr lang="en-US" altLang="zh-CN" dirty="0"/>
          </a:p>
          <a:p>
            <a:r>
              <a:rPr lang="en-US" altLang="zh-CN" dirty="0"/>
              <a:t>3</a:t>
            </a:r>
            <a:r>
              <a:rPr lang="zh-CN" altLang="en-US" dirty="0"/>
              <a:t>）国际市场营销调研</a:t>
            </a:r>
            <a:endParaRPr lang="en-US" altLang="zh-CN" dirty="0"/>
          </a:p>
          <a:p>
            <a:r>
              <a:rPr lang="zh-CN" altLang="en-US" dirty="0"/>
              <a:t>（</a:t>
            </a:r>
            <a:r>
              <a:rPr lang="en-US" altLang="zh-CN" dirty="0"/>
              <a:t>1</a:t>
            </a:r>
            <a:r>
              <a:rPr lang="zh-CN" altLang="en-US" dirty="0"/>
              <a:t>）渠道网络评估。</a:t>
            </a:r>
            <a:endParaRPr lang="en-US" altLang="zh-CN" dirty="0"/>
          </a:p>
          <a:p>
            <a:r>
              <a:rPr lang="zh-CN" altLang="en-US" dirty="0"/>
              <a:t>（</a:t>
            </a:r>
            <a:r>
              <a:rPr lang="en-US" altLang="zh-CN" dirty="0"/>
              <a:t>2</a:t>
            </a:r>
            <a:r>
              <a:rPr lang="zh-CN" altLang="en-US" dirty="0"/>
              <a:t>）品牌传播研究。</a:t>
            </a:r>
            <a:endParaRPr lang="en-US" altLang="zh-CN" dirty="0"/>
          </a:p>
          <a:p>
            <a:r>
              <a:rPr lang="zh-CN" altLang="en-US" dirty="0"/>
              <a:t>（</a:t>
            </a:r>
            <a:r>
              <a:rPr lang="en-US" altLang="zh-CN" dirty="0"/>
              <a:t>3</a:t>
            </a:r>
            <a:r>
              <a:rPr lang="zh-CN" altLang="en-US" dirty="0"/>
              <a:t>）竞争态势剖析。</a:t>
            </a:r>
          </a:p>
        </p:txBody>
      </p:sp>
      <p:sp>
        <p:nvSpPr>
          <p:cNvPr id="4" name="文本占位符 3">
            <a:extLst>
              <a:ext uri="{FF2B5EF4-FFF2-40B4-BE49-F238E27FC236}">
                <a16:creationId xmlns:a16="http://schemas.microsoft.com/office/drawing/2014/main" id="{E7F98F4A-A80D-46F2-EAB0-0AF7BDE4F895}"/>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592242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4B4D3-8C3D-DD8E-0213-26BCF4370C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F857F4-A008-265E-7A66-E7125F0CAADC}"/>
              </a:ext>
            </a:extLst>
          </p:cNvPr>
          <p:cNvSpPr>
            <a:spLocks noGrp="1"/>
          </p:cNvSpPr>
          <p:nvPr>
            <p:ph type="body" sz="quarter" idx="11"/>
          </p:nvPr>
        </p:nvSpPr>
        <p:spPr>
          <a:xfrm>
            <a:off x="337294" y="2291362"/>
            <a:ext cx="11275585" cy="2943691"/>
          </a:xfrm>
        </p:spPr>
        <p:txBody>
          <a:bodyPr/>
          <a:lstStyle/>
          <a:p>
            <a:r>
              <a:rPr lang="en-US" altLang="zh-CN" dirty="0"/>
              <a:t>2.1.1</a:t>
            </a:r>
            <a:r>
              <a:rPr lang="zh-CN" altLang="en-US" dirty="0"/>
              <a:t>　出口贸易前的准备工作</a:t>
            </a:r>
            <a:endParaRPr lang="en-US" altLang="zh-CN" dirty="0"/>
          </a:p>
          <a:p>
            <a:r>
              <a:rPr lang="en-US" altLang="zh-CN" dirty="0"/>
              <a:t>2. </a:t>
            </a:r>
            <a:r>
              <a:rPr lang="zh-CN" altLang="en-US" dirty="0"/>
              <a:t>关于客户的调研</a:t>
            </a:r>
            <a:endParaRPr lang="en-US" altLang="zh-CN" dirty="0"/>
          </a:p>
          <a:p>
            <a:r>
              <a:rPr lang="zh-CN" altLang="en-US" dirty="0"/>
              <a:t>客户调研是国际市场调研的关键环节，其重点在于深入了解目标客户的需求、行为及特征，为企业精准定位、产品调整及营销策略制定提供依据。其核心内容涵盖客户分类研究、需求洞察、行为分析和客户关系的评估，帮助企业更好地开拓国际市场，提升获取客户的效率并推动长期合作的实现。</a:t>
            </a:r>
          </a:p>
        </p:txBody>
      </p:sp>
      <p:sp>
        <p:nvSpPr>
          <p:cNvPr id="4" name="文本占位符 3">
            <a:extLst>
              <a:ext uri="{FF2B5EF4-FFF2-40B4-BE49-F238E27FC236}">
                <a16:creationId xmlns:a16="http://schemas.microsoft.com/office/drawing/2014/main" id="{99844A71-A383-1BBD-879D-D2806CA621BE}"/>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29036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E5A0E-7F14-75B2-FC37-9A7C0A72FB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BA373E-71E5-1BF4-A51A-AA331B031C3F}"/>
              </a:ext>
            </a:extLst>
          </p:cNvPr>
          <p:cNvSpPr>
            <a:spLocks noGrp="1"/>
          </p:cNvSpPr>
          <p:nvPr>
            <p:ph type="body" sz="quarter" idx="11"/>
          </p:nvPr>
        </p:nvSpPr>
        <p:spPr>
          <a:xfrm>
            <a:off x="337294" y="2048988"/>
            <a:ext cx="11275585" cy="3428439"/>
          </a:xfrm>
        </p:spPr>
        <p:txBody>
          <a:bodyPr/>
          <a:lstStyle/>
          <a:p>
            <a:r>
              <a:rPr lang="en-US" altLang="zh-CN" dirty="0"/>
              <a:t>2.1.1</a:t>
            </a:r>
            <a:r>
              <a:rPr lang="zh-CN" altLang="en-US" dirty="0"/>
              <a:t>　出口贸易前的准备工作</a:t>
            </a:r>
            <a:endParaRPr lang="en-US" altLang="zh-CN" dirty="0"/>
          </a:p>
          <a:p>
            <a:r>
              <a:rPr lang="en-US" altLang="zh-CN" dirty="0"/>
              <a:t>2. </a:t>
            </a:r>
            <a:r>
              <a:rPr lang="zh-CN" altLang="en-US" dirty="0"/>
              <a:t>关于客户的调研</a:t>
            </a:r>
            <a:endParaRPr lang="en-US" altLang="zh-CN" dirty="0"/>
          </a:p>
          <a:p>
            <a:r>
              <a:rPr lang="zh-CN" altLang="en-US" dirty="0"/>
              <a:t>（</a:t>
            </a:r>
            <a:r>
              <a:rPr lang="en-US" altLang="zh-CN" dirty="0"/>
              <a:t>1</a:t>
            </a:r>
            <a:r>
              <a:rPr lang="zh-CN" altLang="en-US" dirty="0"/>
              <a:t>）需要评估政治背景及其带来的合规风险。</a:t>
            </a:r>
            <a:endParaRPr lang="en-US" altLang="zh-CN" dirty="0"/>
          </a:p>
          <a:p>
            <a:r>
              <a:rPr lang="zh-CN" altLang="en-US" dirty="0"/>
              <a:t>（</a:t>
            </a:r>
            <a:r>
              <a:rPr lang="en-US" altLang="zh-CN" dirty="0"/>
              <a:t>2</a:t>
            </a:r>
            <a:r>
              <a:rPr lang="zh-CN" altLang="en-US" dirty="0"/>
              <a:t>）客户的资信能力评估需从两个方面分析。</a:t>
            </a:r>
            <a:endParaRPr lang="en-US" altLang="zh-CN" dirty="0"/>
          </a:p>
          <a:p>
            <a:r>
              <a:rPr lang="zh-CN" altLang="en-US" dirty="0"/>
              <a:t>（</a:t>
            </a:r>
            <a:r>
              <a:rPr lang="en-US" altLang="zh-CN" dirty="0"/>
              <a:t>3</a:t>
            </a:r>
            <a:r>
              <a:rPr lang="zh-CN" altLang="en-US" dirty="0"/>
              <a:t>）准确研判业务领域与市场定位是实现供需匹配的重要基础。</a:t>
            </a:r>
            <a:endParaRPr lang="en-US" altLang="zh-CN" dirty="0"/>
          </a:p>
          <a:p>
            <a:r>
              <a:rPr lang="zh-CN" altLang="en-US" dirty="0"/>
              <a:t>（</a:t>
            </a:r>
            <a:r>
              <a:rPr lang="en-US" altLang="zh-CN" dirty="0"/>
              <a:t>4</a:t>
            </a:r>
            <a:r>
              <a:rPr lang="zh-CN" altLang="en-US" dirty="0"/>
              <a:t>）商业角色与运营模式的识别对于确定合作方式和利益分配机制具有重要意义。</a:t>
            </a:r>
            <a:endParaRPr lang="en-US" altLang="zh-CN" dirty="0"/>
          </a:p>
          <a:p>
            <a:r>
              <a:rPr lang="zh-CN" altLang="en-US" dirty="0"/>
              <a:t>（</a:t>
            </a:r>
            <a:r>
              <a:rPr lang="en-US" altLang="zh-CN" dirty="0"/>
              <a:t>5</a:t>
            </a:r>
            <a:r>
              <a:rPr lang="zh-CN" altLang="en-US" dirty="0"/>
              <a:t>）需要对经营效能进行评估。</a:t>
            </a:r>
          </a:p>
        </p:txBody>
      </p:sp>
      <p:sp>
        <p:nvSpPr>
          <p:cNvPr id="4" name="文本占位符 3">
            <a:extLst>
              <a:ext uri="{FF2B5EF4-FFF2-40B4-BE49-F238E27FC236}">
                <a16:creationId xmlns:a16="http://schemas.microsoft.com/office/drawing/2014/main" id="{062673EE-AC11-1FF2-1736-BC2C73440E0E}"/>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22037034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55C64-A4B9-270F-4BB6-ABA8D09E0B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FB5964-3042-B48A-DA6F-4A4DC8C16456}"/>
              </a:ext>
            </a:extLst>
          </p:cNvPr>
          <p:cNvSpPr>
            <a:spLocks noGrp="1"/>
          </p:cNvSpPr>
          <p:nvPr>
            <p:ph type="body" sz="quarter" idx="11"/>
          </p:nvPr>
        </p:nvSpPr>
        <p:spPr>
          <a:xfrm>
            <a:off x="337294" y="2291362"/>
            <a:ext cx="11275585" cy="2943691"/>
          </a:xfrm>
        </p:spPr>
        <p:txBody>
          <a:bodyPr/>
          <a:lstStyle/>
          <a:p>
            <a:r>
              <a:rPr lang="en-US" altLang="zh-CN" dirty="0"/>
              <a:t>2.1.2</a:t>
            </a:r>
            <a:r>
              <a:rPr lang="zh-CN" altLang="en-US" dirty="0"/>
              <a:t>　进口贸易前的准备工作</a:t>
            </a:r>
            <a:endParaRPr lang="en-US" altLang="zh-CN" dirty="0"/>
          </a:p>
          <a:p>
            <a:r>
              <a:rPr lang="en-US" altLang="zh-CN" dirty="0"/>
              <a:t>1. </a:t>
            </a:r>
            <a:r>
              <a:rPr lang="zh-CN" altLang="en-US" dirty="0"/>
              <a:t>开展市场调研</a:t>
            </a:r>
            <a:endParaRPr lang="en-US" altLang="zh-CN" dirty="0"/>
          </a:p>
          <a:p>
            <a:r>
              <a:rPr lang="zh-CN" altLang="en-US" dirty="0"/>
              <a:t>在着手进口交易前，市场调研是不可或缺的重要环节。首先，要全面掌握拟采购商品的供应国信息，包括主要生产供应状况以及国际市场价格水平。针对商品的不同规格与技术条件，进行细致的分析与比较，从而挑选出产品契合需求、货源稳定充足、技术水平领先且价格具备竞争力的市场进行采购。</a:t>
            </a:r>
          </a:p>
        </p:txBody>
      </p:sp>
      <p:sp>
        <p:nvSpPr>
          <p:cNvPr id="4" name="文本占位符 3">
            <a:extLst>
              <a:ext uri="{FF2B5EF4-FFF2-40B4-BE49-F238E27FC236}">
                <a16:creationId xmlns:a16="http://schemas.microsoft.com/office/drawing/2014/main" id="{54E151D7-FCBA-0920-E587-8F38B837BD5F}"/>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38257822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27335-008A-EB9D-11A6-2401202829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84F584-1F7A-0EF0-368A-2F0BF18AC12C}"/>
              </a:ext>
            </a:extLst>
          </p:cNvPr>
          <p:cNvSpPr>
            <a:spLocks noGrp="1"/>
          </p:cNvSpPr>
          <p:nvPr>
            <p:ph type="body" sz="quarter" idx="11"/>
          </p:nvPr>
        </p:nvSpPr>
        <p:spPr>
          <a:xfrm>
            <a:off x="337294" y="2048988"/>
            <a:ext cx="11275585" cy="3428439"/>
          </a:xfrm>
        </p:spPr>
        <p:txBody>
          <a:bodyPr/>
          <a:lstStyle/>
          <a:p>
            <a:r>
              <a:rPr lang="en-US" altLang="zh-CN" dirty="0"/>
              <a:t>2.1.2</a:t>
            </a:r>
            <a:r>
              <a:rPr lang="zh-CN" altLang="en-US" dirty="0"/>
              <a:t>　进口贸易前的准备工作</a:t>
            </a:r>
            <a:endParaRPr lang="en-US" altLang="zh-CN" dirty="0"/>
          </a:p>
          <a:p>
            <a:r>
              <a:rPr lang="en-US" altLang="zh-CN" dirty="0"/>
              <a:t>2. </a:t>
            </a:r>
            <a:r>
              <a:rPr lang="zh-CN" altLang="en-US" dirty="0"/>
              <a:t>制订进口商品使用或经营计划</a:t>
            </a:r>
            <a:endParaRPr lang="en-US" altLang="zh-CN" dirty="0"/>
          </a:p>
          <a:p>
            <a:r>
              <a:rPr lang="zh-CN" altLang="en-US" dirty="0"/>
              <a:t>根据进口商品的用途和自身特性，制定科学且切实可行的使用或经营方案，是开展进口业务的重要前提。对于普通消费品而言，由于其进口后将直接面向市场销售，因此经营方案需紧密结合市场需求，确保产品定位准确、销售策略有效。对于机器设备等生产性进口商品，应由使用企业根据自身的生产条件和设备的技术性能，制定具体的使用方案。只有在明确商品使用或经营方向的基础上，才能进一步制订合理的进口计划，并据此有条不紊地推进各项配套工作。</a:t>
            </a:r>
          </a:p>
        </p:txBody>
      </p:sp>
      <p:sp>
        <p:nvSpPr>
          <p:cNvPr id="4" name="文本占位符 3">
            <a:extLst>
              <a:ext uri="{FF2B5EF4-FFF2-40B4-BE49-F238E27FC236}">
                <a16:creationId xmlns:a16="http://schemas.microsoft.com/office/drawing/2014/main" id="{78926E5B-88A3-C873-401B-C53FE3FA0C23}"/>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33854272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F580D-D4BB-968A-A383-B28D63BA18F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60D489-2D23-35E1-23F6-A1F6CD6D938D}"/>
              </a:ext>
            </a:extLst>
          </p:cNvPr>
          <p:cNvSpPr>
            <a:spLocks noGrp="1"/>
          </p:cNvSpPr>
          <p:nvPr>
            <p:ph type="body" sz="quarter" idx="11"/>
          </p:nvPr>
        </p:nvSpPr>
        <p:spPr>
          <a:xfrm>
            <a:off x="337294" y="2533736"/>
            <a:ext cx="11275585" cy="2458943"/>
          </a:xfrm>
        </p:spPr>
        <p:txBody>
          <a:bodyPr/>
          <a:lstStyle/>
          <a:p>
            <a:r>
              <a:rPr lang="en-US" altLang="zh-CN" dirty="0"/>
              <a:t>2.1.2</a:t>
            </a:r>
            <a:r>
              <a:rPr lang="zh-CN" altLang="en-US" dirty="0"/>
              <a:t>　进口贸易前的准备工作</a:t>
            </a:r>
            <a:endParaRPr lang="en-US" altLang="zh-CN" dirty="0"/>
          </a:p>
          <a:p>
            <a:r>
              <a:rPr lang="en-US" altLang="zh-CN" dirty="0"/>
              <a:t>3. </a:t>
            </a:r>
            <a:r>
              <a:rPr lang="zh-CN" altLang="en-US" dirty="0"/>
              <a:t>挑选卖方并建立业务关系</a:t>
            </a:r>
            <a:endParaRPr lang="en-US" altLang="zh-CN" dirty="0"/>
          </a:p>
          <a:p>
            <a:r>
              <a:rPr lang="zh-CN" altLang="en-US" dirty="0"/>
              <a:t>在开展进口业务过程中，基于市场调研结果选择合适的供应商是整个流程中的关键环节。这一环节若能妥善把握，不仅有助于保障商品品质，还能在价格和供货时效方面获得优势，从而为抢占市场先机、实现高效运作提供有力支持。</a:t>
            </a:r>
          </a:p>
        </p:txBody>
      </p:sp>
      <p:sp>
        <p:nvSpPr>
          <p:cNvPr id="4" name="文本占位符 3">
            <a:extLst>
              <a:ext uri="{FF2B5EF4-FFF2-40B4-BE49-F238E27FC236}">
                <a16:creationId xmlns:a16="http://schemas.microsoft.com/office/drawing/2014/main" id="{855E3610-F140-EE28-C3FC-8E3FC4228DD9}"/>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10698679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18384-B514-47B5-7F1D-0BDB5D0DB4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34572E-1660-5F22-8225-A2E07A9CCC06}"/>
              </a:ext>
            </a:extLst>
          </p:cNvPr>
          <p:cNvSpPr>
            <a:spLocks noGrp="1"/>
          </p:cNvSpPr>
          <p:nvPr>
            <p:ph type="body" sz="quarter" idx="11"/>
          </p:nvPr>
        </p:nvSpPr>
        <p:spPr>
          <a:xfrm>
            <a:off x="337294" y="2048988"/>
            <a:ext cx="11275585" cy="3428439"/>
          </a:xfrm>
        </p:spPr>
        <p:txBody>
          <a:bodyPr/>
          <a:lstStyle/>
          <a:p>
            <a:r>
              <a:rPr lang="en-US" altLang="zh-CN" dirty="0"/>
              <a:t>2.1.2</a:t>
            </a:r>
            <a:r>
              <a:rPr lang="zh-CN" altLang="en-US" dirty="0"/>
              <a:t>　进口贸易前的准备工作</a:t>
            </a:r>
            <a:endParaRPr lang="en-US" altLang="zh-CN" dirty="0"/>
          </a:p>
          <a:p>
            <a:r>
              <a:rPr lang="en-US" altLang="zh-CN" dirty="0"/>
              <a:t>4. </a:t>
            </a:r>
            <a:r>
              <a:rPr lang="zh-CN" altLang="en-US" dirty="0"/>
              <a:t>办理进口货物管理手续</a:t>
            </a:r>
            <a:endParaRPr lang="en-US" altLang="zh-CN" dirty="0"/>
          </a:p>
          <a:p>
            <a:r>
              <a:rPr lang="zh-CN" altLang="en-US" dirty="0"/>
              <a:t>依据</a:t>
            </a:r>
            <a:r>
              <a:rPr lang="en-US" altLang="zh-CN" dirty="0"/>
              <a:t>《</a:t>
            </a:r>
            <a:r>
              <a:rPr lang="zh-CN" altLang="en-US" dirty="0"/>
              <a:t>中华人民共和国对外贸易法</a:t>
            </a:r>
            <a:r>
              <a:rPr lang="en-US" altLang="zh-CN" dirty="0"/>
              <a:t>》《</a:t>
            </a:r>
            <a:r>
              <a:rPr lang="zh-CN" altLang="en-US" dirty="0"/>
              <a:t>中华人民共和国货物进出口管理条例</a:t>
            </a:r>
            <a:r>
              <a:rPr lang="en-US" altLang="zh-CN" dirty="0"/>
              <a:t>》</a:t>
            </a:r>
            <a:r>
              <a:rPr lang="zh-CN" altLang="en-US" dirty="0"/>
              <a:t>，我国将对外贸易货物和技术划分为三类：禁止进出口的货物和技术、限制进出口的货物和技术、自由进出口的货物和技术。国家对货物进出口实行统一的管理制度。任何单位和个人均不得经营禁止进出口的货物和技术。对于限制进出口的货物和技术，国家实行许可证和配额管理制度。针对不同管理要求的进口货物，企业需向商务部或相关主管机关申请办理相应的许可证或配额。</a:t>
            </a:r>
          </a:p>
        </p:txBody>
      </p:sp>
      <p:sp>
        <p:nvSpPr>
          <p:cNvPr id="4" name="文本占位符 3">
            <a:extLst>
              <a:ext uri="{FF2B5EF4-FFF2-40B4-BE49-F238E27FC236}">
                <a16:creationId xmlns:a16="http://schemas.microsoft.com/office/drawing/2014/main" id="{20EA8B6E-DCBF-5F3A-7E3B-A8B2DE169C26}"/>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37394387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B900F-CFDA-5947-28F9-0DA37EB989E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72BA96F-85EB-C13E-3B7F-E9C140797183}"/>
              </a:ext>
            </a:extLst>
          </p:cNvPr>
          <p:cNvSpPr>
            <a:spLocks noGrp="1"/>
          </p:cNvSpPr>
          <p:nvPr>
            <p:ph type="body" sz="quarter" idx="11"/>
          </p:nvPr>
        </p:nvSpPr>
        <p:spPr>
          <a:xfrm>
            <a:off x="337294" y="2048988"/>
            <a:ext cx="11275585" cy="3428439"/>
          </a:xfrm>
        </p:spPr>
        <p:txBody>
          <a:bodyPr/>
          <a:lstStyle/>
          <a:p>
            <a:r>
              <a:rPr lang="en-US" altLang="zh-CN" dirty="0"/>
              <a:t>2.1.2</a:t>
            </a:r>
            <a:r>
              <a:rPr lang="zh-CN" altLang="en-US" dirty="0"/>
              <a:t>　进口贸易前的准备工作</a:t>
            </a:r>
            <a:endParaRPr lang="en-US" altLang="zh-CN" dirty="0"/>
          </a:p>
          <a:p>
            <a:r>
              <a:rPr lang="en-US" altLang="zh-CN" dirty="0"/>
              <a:t>4. </a:t>
            </a:r>
            <a:r>
              <a:rPr lang="zh-CN" altLang="en-US" dirty="0"/>
              <a:t>办理进口货物管理手续</a:t>
            </a:r>
            <a:endParaRPr lang="en-US" altLang="zh-CN" dirty="0"/>
          </a:p>
          <a:p>
            <a:r>
              <a:rPr lang="zh-CN" altLang="en-US" dirty="0"/>
              <a:t>依据</a:t>
            </a:r>
            <a:r>
              <a:rPr lang="en-US" altLang="zh-CN" dirty="0"/>
              <a:t>《</a:t>
            </a:r>
            <a:r>
              <a:rPr lang="zh-CN" altLang="en-US" dirty="0"/>
              <a:t>中华人民共和国对外贸易法</a:t>
            </a:r>
            <a:r>
              <a:rPr lang="en-US" altLang="zh-CN" dirty="0"/>
              <a:t>》《</a:t>
            </a:r>
            <a:r>
              <a:rPr lang="zh-CN" altLang="en-US" dirty="0"/>
              <a:t>中华人民共和国货物进出口管理条例</a:t>
            </a:r>
            <a:r>
              <a:rPr lang="en-US" altLang="zh-CN" dirty="0"/>
              <a:t>》</a:t>
            </a:r>
            <a:r>
              <a:rPr lang="zh-CN" altLang="en-US" dirty="0"/>
              <a:t>，</a:t>
            </a:r>
            <a:r>
              <a:rPr lang="zh-CN" altLang="en-US"/>
              <a:t>我国将对外贸易货物和技术划分为三类：禁止进出口的货物和技术、限制进出口的货物和技术、自由进出口的货物和技术。国家对货物进出口实行统一的管理制度。任何单位和个人均不得经营禁止进出口的货物和技术。对于限制进出口的货物和技术，国家实行许可证和配额管理制度。针对不同管理要求的进口货物，企业需向商务部或相关主管机关申请办理相应的许可证或配额。</a:t>
            </a:r>
            <a:endParaRPr lang="zh-CN" altLang="en-US" dirty="0"/>
          </a:p>
        </p:txBody>
      </p:sp>
      <p:sp>
        <p:nvSpPr>
          <p:cNvPr id="4" name="文本占位符 3">
            <a:extLst>
              <a:ext uri="{FF2B5EF4-FFF2-40B4-BE49-F238E27FC236}">
                <a16:creationId xmlns:a16="http://schemas.microsoft.com/office/drawing/2014/main" id="{8FDC8E88-2707-A3E1-503C-893557597731}"/>
              </a:ext>
            </a:extLst>
          </p:cNvPr>
          <p:cNvSpPr>
            <a:spLocks noGrp="1"/>
          </p:cNvSpPr>
          <p:nvPr>
            <p:ph type="body" sz="quarter" idx="10"/>
          </p:nvPr>
        </p:nvSpPr>
        <p:spPr/>
        <p:txBody>
          <a:bodyPr/>
          <a:lstStyle/>
          <a:p>
            <a:r>
              <a:rPr lang="en-US" altLang="zh-CN" dirty="0"/>
              <a:t>2.1 </a:t>
            </a:r>
            <a:r>
              <a:rPr lang="zh-CN" altLang="en-US" dirty="0"/>
              <a:t>进出口前的贸易准备工作</a:t>
            </a:r>
          </a:p>
        </p:txBody>
      </p:sp>
    </p:spTree>
    <p:extLst>
      <p:ext uri="{BB962C8B-B14F-4D97-AF65-F5344CB8AC3E}">
        <p14:creationId xmlns:p14="http://schemas.microsoft.com/office/powerpoint/2010/main" val="22668705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9782E8D-BA22-E2B7-7DE2-734A93878F41}"/>
              </a:ext>
            </a:extLst>
          </p:cNvPr>
          <p:cNvSpPr>
            <a:spLocks noGrp="1"/>
          </p:cNvSpPr>
          <p:nvPr>
            <p:ph type="body" sz="quarter" idx="11"/>
          </p:nvPr>
        </p:nvSpPr>
        <p:spPr>
          <a:xfrm>
            <a:off x="337294" y="2048988"/>
            <a:ext cx="11275585" cy="3428439"/>
          </a:xfrm>
        </p:spPr>
        <p:txBody>
          <a:bodyPr/>
          <a:lstStyle/>
          <a:p>
            <a:r>
              <a:rPr lang="en-US" altLang="zh-CN" dirty="0"/>
              <a:t>2.2.1</a:t>
            </a:r>
            <a:r>
              <a:rPr lang="zh-CN" altLang="en-US" dirty="0"/>
              <a:t>　调研潜在客户</a:t>
            </a:r>
            <a:endParaRPr lang="en-US" altLang="zh-CN" dirty="0"/>
          </a:p>
          <a:p>
            <a:r>
              <a:rPr lang="en-US" altLang="zh-CN" dirty="0"/>
              <a:t>1. </a:t>
            </a:r>
            <a:r>
              <a:rPr lang="zh-CN" altLang="en-US" dirty="0"/>
              <a:t>调研内容</a:t>
            </a:r>
            <a:endParaRPr lang="en-US" altLang="zh-CN" dirty="0"/>
          </a:p>
          <a:p>
            <a:r>
              <a:rPr lang="zh-CN" altLang="en-US" dirty="0"/>
              <a:t>调研的内容包括对潜在客户的资信情况、经营范围、经营能力及商业习惯等的调查。</a:t>
            </a:r>
            <a:endParaRPr lang="en-US" altLang="zh-CN" dirty="0"/>
          </a:p>
          <a:p>
            <a:r>
              <a:rPr lang="zh-CN" altLang="en-US" dirty="0"/>
              <a:t>（</a:t>
            </a:r>
            <a:r>
              <a:rPr lang="en-US" altLang="zh-CN" dirty="0"/>
              <a:t>1</a:t>
            </a:r>
            <a:r>
              <a:rPr lang="zh-CN" altLang="en-US" dirty="0"/>
              <a:t>）资信情况。</a:t>
            </a:r>
            <a:endParaRPr lang="en-US" altLang="zh-CN" dirty="0"/>
          </a:p>
          <a:p>
            <a:r>
              <a:rPr lang="zh-CN" altLang="en-US" dirty="0"/>
              <a:t>（</a:t>
            </a:r>
            <a:r>
              <a:rPr lang="en-US" altLang="zh-CN" dirty="0"/>
              <a:t>2</a:t>
            </a:r>
            <a:r>
              <a:rPr lang="zh-CN" altLang="en-US" dirty="0"/>
              <a:t>）经营范围。</a:t>
            </a:r>
            <a:endParaRPr lang="en-US" altLang="zh-CN" dirty="0"/>
          </a:p>
          <a:p>
            <a:r>
              <a:rPr lang="zh-CN" altLang="en-US" dirty="0"/>
              <a:t>（</a:t>
            </a:r>
            <a:r>
              <a:rPr lang="en-US" altLang="zh-CN" dirty="0"/>
              <a:t>3</a:t>
            </a:r>
            <a:r>
              <a:rPr lang="zh-CN" altLang="en-US" dirty="0"/>
              <a:t>）经营能力。</a:t>
            </a:r>
            <a:endParaRPr lang="en-US" altLang="zh-CN" dirty="0"/>
          </a:p>
          <a:p>
            <a:r>
              <a:rPr lang="zh-CN" altLang="en-US" dirty="0"/>
              <a:t>（</a:t>
            </a:r>
            <a:r>
              <a:rPr lang="en-US" altLang="zh-CN" dirty="0"/>
              <a:t>4</a:t>
            </a:r>
            <a:r>
              <a:rPr lang="zh-CN" altLang="en-US" dirty="0"/>
              <a:t>）商业习惯。</a:t>
            </a:r>
          </a:p>
        </p:txBody>
      </p:sp>
      <p:sp>
        <p:nvSpPr>
          <p:cNvPr id="3" name="文本占位符 2">
            <a:extLst>
              <a:ext uri="{FF2B5EF4-FFF2-40B4-BE49-F238E27FC236}">
                <a16:creationId xmlns:a16="http://schemas.microsoft.com/office/drawing/2014/main" id="{51043F8F-1AB1-A464-2446-C8DA139FE13C}"/>
              </a:ext>
            </a:extLst>
          </p:cNvPr>
          <p:cNvSpPr>
            <a:spLocks noGrp="1"/>
          </p:cNvSpPr>
          <p:nvPr>
            <p:ph type="body" sz="quarter" idx="10"/>
          </p:nvPr>
        </p:nvSpPr>
        <p:spPr/>
        <p:txBody>
          <a:bodyPr/>
          <a:lstStyle/>
          <a:p>
            <a:r>
              <a:rPr lang="en-US" altLang="zh-CN" dirty="0"/>
              <a:t>2.2 </a:t>
            </a:r>
            <a:r>
              <a:rPr lang="zh-CN" altLang="en-US" dirty="0"/>
              <a:t>建立业务联系</a:t>
            </a:r>
          </a:p>
        </p:txBody>
      </p:sp>
    </p:spTree>
    <p:extLst>
      <p:ext uri="{BB962C8B-B14F-4D97-AF65-F5344CB8AC3E}">
        <p14:creationId xmlns:p14="http://schemas.microsoft.com/office/powerpoint/2010/main" val="29228724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56E29-A226-3AEE-5BE7-90B8EA590AE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7BCEEF6A-7B28-9D4B-A2A2-E3BD27965E00}"/>
              </a:ext>
            </a:extLst>
          </p:cNvPr>
          <p:cNvSpPr>
            <a:spLocks noGrp="1"/>
          </p:cNvSpPr>
          <p:nvPr>
            <p:ph type="body" sz="quarter" idx="11"/>
          </p:nvPr>
        </p:nvSpPr>
        <p:spPr>
          <a:xfrm>
            <a:off x="337294" y="1564240"/>
            <a:ext cx="11275585" cy="4397935"/>
          </a:xfrm>
        </p:spPr>
        <p:txBody>
          <a:bodyPr/>
          <a:lstStyle/>
          <a:p>
            <a:r>
              <a:rPr lang="en-US" altLang="zh-CN" dirty="0"/>
              <a:t>2.2.1</a:t>
            </a:r>
            <a:r>
              <a:rPr lang="zh-CN" altLang="en-US" dirty="0"/>
              <a:t>　调研潜在客户</a:t>
            </a:r>
            <a:endParaRPr lang="en-US" altLang="zh-CN" dirty="0"/>
          </a:p>
          <a:p>
            <a:r>
              <a:rPr lang="en-US" altLang="zh-CN" dirty="0"/>
              <a:t>2. </a:t>
            </a:r>
            <a:r>
              <a:rPr lang="zh-CN" altLang="en-US" dirty="0"/>
              <a:t>调研途径</a:t>
            </a:r>
            <a:endParaRPr lang="en-US" altLang="zh-CN" dirty="0"/>
          </a:p>
          <a:p>
            <a:r>
              <a:rPr lang="zh-CN" altLang="en-US" dirty="0"/>
              <a:t>初步了解客户情况，可以从其企业官网入手，获取基础信息。此外，还可借助银行、工商机构、咨询公司以及驻外办事处等渠道开展深入调查，必要时也可安排实地走访，以便更全面地掌握客户的真实状况。</a:t>
            </a:r>
            <a:endParaRPr lang="en-US" altLang="zh-CN" dirty="0"/>
          </a:p>
          <a:p>
            <a:r>
              <a:rPr lang="zh-CN" altLang="en-US" dirty="0"/>
              <a:t>（</a:t>
            </a:r>
            <a:r>
              <a:rPr lang="en-US" altLang="zh-CN" dirty="0"/>
              <a:t>1</a:t>
            </a:r>
            <a:r>
              <a:rPr lang="zh-CN" altLang="en-US" dirty="0"/>
              <a:t>）企业官网。</a:t>
            </a:r>
            <a:endParaRPr lang="en-US" altLang="zh-CN" dirty="0"/>
          </a:p>
          <a:p>
            <a:r>
              <a:rPr lang="zh-CN" altLang="en-US" dirty="0"/>
              <a:t>（</a:t>
            </a:r>
            <a:r>
              <a:rPr lang="en-US" altLang="zh-CN" dirty="0"/>
              <a:t>2</a:t>
            </a:r>
            <a:r>
              <a:rPr lang="zh-CN" altLang="en-US" dirty="0"/>
              <a:t>）银行调查。</a:t>
            </a:r>
            <a:endParaRPr lang="en-US" altLang="zh-CN" dirty="0"/>
          </a:p>
          <a:p>
            <a:r>
              <a:rPr lang="zh-CN" altLang="en-US" dirty="0"/>
              <a:t>（</a:t>
            </a:r>
            <a:r>
              <a:rPr lang="en-US" altLang="zh-CN" dirty="0"/>
              <a:t>3</a:t>
            </a:r>
            <a:r>
              <a:rPr lang="zh-CN" altLang="en-US" dirty="0"/>
              <a:t>）机构调研。</a:t>
            </a:r>
            <a:endParaRPr lang="en-US" altLang="zh-CN" dirty="0"/>
          </a:p>
          <a:p>
            <a:r>
              <a:rPr lang="zh-CN" altLang="en-US" dirty="0"/>
              <a:t>（</a:t>
            </a:r>
            <a:r>
              <a:rPr lang="en-US" altLang="zh-CN" dirty="0"/>
              <a:t>4</a:t>
            </a:r>
            <a:r>
              <a:rPr lang="zh-CN" altLang="en-US" dirty="0"/>
              <a:t>）实地考察。</a:t>
            </a:r>
          </a:p>
        </p:txBody>
      </p:sp>
      <p:sp>
        <p:nvSpPr>
          <p:cNvPr id="3" name="文本占位符 2">
            <a:extLst>
              <a:ext uri="{FF2B5EF4-FFF2-40B4-BE49-F238E27FC236}">
                <a16:creationId xmlns:a16="http://schemas.microsoft.com/office/drawing/2014/main" id="{D3573174-3C97-4CE9-3BF1-94ADEB9EFDAF}"/>
              </a:ext>
            </a:extLst>
          </p:cNvPr>
          <p:cNvSpPr>
            <a:spLocks noGrp="1"/>
          </p:cNvSpPr>
          <p:nvPr>
            <p:ph type="body" sz="quarter" idx="10"/>
          </p:nvPr>
        </p:nvSpPr>
        <p:spPr/>
        <p:txBody>
          <a:bodyPr/>
          <a:lstStyle/>
          <a:p>
            <a:r>
              <a:rPr lang="en-US" altLang="zh-CN" dirty="0"/>
              <a:t>2.2 </a:t>
            </a:r>
            <a:r>
              <a:rPr lang="zh-CN" altLang="en-US" dirty="0"/>
              <a:t>建立业务联系</a:t>
            </a:r>
          </a:p>
        </p:txBody>
      </p:sp>
    </p:spTree>
    <p:extLst>
      <p:ext uri="{BB962C8B-B14F-4D97-AF65-F5344CB8AC3E}">
        <p14:creationId xmlns:p14="http://schemas.microsoft.com/office/powerpoint/2010/main" val="2792067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E43E0-00C0-B6F1-F3E4-85EC4ED0C0F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1B718F6-E91D-562A-2876-2851EAA7F029}"/>
              </a:ext>
            </a:extLst>
          </p:cNvPr>
          <p:cNvSpPr>
            <a:spLocks noGrp="1"/>
          </p:cNvSpPr>
          <p:nvPr>
            <p:ph type="body" sz="quarter" idx="11"/>
          </p:nvPr>
        </p:nvSpPr>
        <p:spPr>
          <a:xfrm>
            <a:off x="337294" y="2985209"/>
            <a:ext cx="11275585" cy="1556003"/>
          </a:xfrm>
        </p:spPr>
        <p:txBody>
          <a:bodyPr/>
          <a:lstStyle/>
          <a:p>
            <a:r>
              <a:rPr lang="en-US" altLang="zh-CN" dirty="0"/>
              <a:t>1.1.2</a:t>
            </a:r>
            <a:r>
              <a:rPr lang="zh-CN" altLang="en-US" dirty="0"/>
              <a:t>　国际贸易的类型</a:t>
            </a:r>
            <a:endParaRPr lang="en-US" altLang="zh-CN" dirty="0"/>
          </a:p>
          <a:p>
            <a:r>
              <a:rPr lang="en-US" altLang="zh-CN" dirty="0"/>
              <a:t>3. </a:t>
            </a:r>
            <a:r>
              <a:rPr lang="zh-CN" altLang="en-US" dirty="0"/>
              <a:t>根据国境与关境划分</a:t>
            </a:r>
            <a:endParaRPr lang="en-US" altLang="zh-CN" dirty="0"/>
          </a:p>
          <a:p>
            <a:r>
              <a:rPr lang="zh-CN" altLang="en-US" dirty="0"/>
              <a:t>根据国境和关境划分，国际贸易可分为总贸易和专门贸易。</a:t>
            </a:r>
          </a:p>
        </p:txBody>
      </p:sp>
      <p:sp>
        <p:nvSpPr>
          <p:cNvPr id="6" name="文本占位符 5">
            <a:extLst>
              <a:ext uri="{FF2B5EF4-FFF2-40B4-BE49-F238E27FC236}">
                <a16:creationId xmlns:a16="http://schemas.microsoft.com/office/drawing/2014/main" id="{B9333753-7DFB-18DA-E6DF-EC8FEDF9E1BD}"/>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29747330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A13DD-CD78-7061-F80C-AC588F53CD18}"/>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AE9E885-B692-6968-9CE4-288CE3D62A0C}"/>
              </a:ext>
            </a:extLst>
          </p:cNvPr>
          <p:cNvSpPr>
            <a:spLocks noGrp="1"/>
          </p:cNvSpPr>
          <p:nvPr>
            <p:ph type="body" sz="quarter" idx="11"/>
          </p:nvPr>
        </p:nvSpPr>
        <p:spPr>
          <a:xfrm>
            <a:off x="337294" y="2291362"/>
            <a:ext cx="11275585" cy="2943691"/>
          </a:xfrm>
        </p:spPr>
        <p:txBody>
          <a:bodyPr/>
          <a:lstStyle/>
          <a:p>
            <a:r>
              <a:rPr lang="en-US" altLang="zh-CN" dirty="0"/>
              <a:t>2.2.2</a:t>
            </a:r>
            <a:r>
              <a:rPr lang="zh-CN" altLang="en-US" dirty="0"/>
              <a:t>　与潜在客户建立业务联系</a:t>
            </a:r>
            <a:endParaRPr lang="en-US" altLang="zh-CN" dirty="0"/>
          </a:p>
          <a:p>
            <a:r>
              <a:rPr lang="en-US" altLang="zh-CN" dirty="0"/>
              <a:t>1. </a:t>
            </a:r>
            <a:r>
              <a:rPr lang="zh-CN" altLang="en-US" dirty="0"/>
              <a:t>初次联系业务信函的主要内容</a:t>
            </a:r>
            <a:endParaRPr lang="en-US" altLang="zh-CN" dirty="0"/>
          </a:p>
          <a:p>
            <a:r>
              <a:rPr lang="zh-CN" altLang="en-US" dirty="0"/>
              <a:t>在初次与客户联系时，通常应简明扼要地说明信息来源、联系目的，并表达希望建立良好业务关系的意愿。发信人应先说明如何获得对方联系方式，然后介绍公司性质、主营业务等相关情况，并阐明来函意图，最后表达期待进一步沟通与合作的愿望。如有需要，也可在信中提出具体请求，如希望获取更多信息或了解相关交易条件等。</a:t>
            </a:r>
          </a:p>
        </p:txBody>
      </p:sp>
      <p:sp>
        <p:nvSpPr>
          <p:cNvPr id="3" name="文本占位符 2">
            <a:extLst>
              <a:ext uri="{FF2B5EF4-FFF2-40B4-BE49-F238E27FC236}">
                <a16:creationId xmlns:a16="http://schemas.microsoft.com/office/drawing/2014/main" id="{F1A3F360-75AF-6CB2-F276-85099E51D407}"/>
              </a:ext>
            </a:extLst>
          </p:cNvPr>
          <p:cNvSpPr>
            <a:spLocks noGrp="1"/>
          </p:cNvSpPr>
          <p:nvPr>
            <p:ph type="body" sz="quarter" idx="10"/>
          </p:nvPr>
        </p:nvSpPr>
        <p:spPr/>
        <p:txBody>
          <a:bodyPr/>
          <a:lstStyle/>
          <a:p>
            <a:r>
              <a:rPr lang="en-US" altLang="zh-CN" dirty="0"/>
              <a:t>2.2 </a:t>
            </a:r>
            <a:r>
              <a:rPr lang="zh-CN" altLang="en-US" dirty="0"/>
              <a:t>建立业务联系</a:t>
            </a:r>
          </a:p>
        </p:txBody>
      </p:sp>
    </p:spTree>
    <p:extLst>
      <p:ext uri="{BB962C8B-B14F-4D97-AF65-F5344CB8AC3E}">
        <p14:creationId xmlns:p14="http://schemas.microsoft.com/office/powerpoint/2010/main" val="37100993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70A09-F7BC-45E7-DC21-5556DDC832C5}"/>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5D874429-50B1-21C2-126C-7DF357FE518A}"/>
              </a:ext>
            </a:extLst>
          </p:cNvPr>
          <p:cNvSpPr>
            <a:spLocks noGrp="1"/>
          </p:cNvSpPr>
          <p:nvPr>
            <p:ph type="body" sz="quarter" idx="11"/>
          </p:nvPr>
        </p:nvSpPr>
        <p:spPr>
          <a:xfrm>
            <a:off x="337294" y="2776110"/>
            <a:ext cx="11275585" cy="1974195"/>
          </a:xfrm>
        </p:spPr>
        <p:txBody>
          <a:bodyPr/>
          <a:lstStyle/>
          <a:p>
            <a:r>
              <a:rPr lang="en-US" altLang="zh-CN" dirty="0"/>
              <a:t>2.2.2</a:t>
            </a:r>
            <a:r>
              <a:rPr lang="zh-CN" altLang="en-US" dirty="0"/>
              <a:t>　与潜在客户建立业务联系</a:t>
            </a:r>
            <a:endParaRPr lang="en-US" altLang="zh-CN" dirty="0"/>
          </a:p>
          <a:p>
            <a:r>
              <a:rPr lang="en-US" altLang="zh-CN" dirty="0"/>
              <a:t>2. </a:t>
            </a:r>
            <a:r>
              <a:rPr lang="zh-CN" altLang="en-US" dirty="0"/>
              <a:t>初次编写业务信函的注意事项</a:t>
            </a:r>
            <a:endParaRPr lang="en-US" altLang="zh-CN" dirty="0"/>
          </a:p>
          <a:p>
            <a:r>
              <a:rPr lang="zh-CN" altLang="en-US" dirty="0"/>
              <a:t>（</a:t>
            </a:r>
            <a:r>
              <a:rPr lang="en-US" altLang="zh-CN" dirty="0"/>
              <a:t>1</a:t>
            </a:r>
            <a:r>
              <a:rPr lang="zh-CN" altLang="en-US" dirty="0"/>
              <a:t>）严控篇幅，提升阅读效率。</a:t>
            </a:r>
            <a:endParaRPr lang="en-US" altLang="zh-CN" dirty="0"/>
          </a:p>
          <a:p>
            <a:r>
              <a:rPr lang="zh-CN" altLang="en-US" dirty="0"/>
              <a:t>（</a:t>
            </a:r>
            <a:r>
              <a:rPr lang="en-US" altLang="zh-CN" dirty="0"/>
              <a:t>2</a:t>
            </a:r>
            <a:r>
              <a:rPr lang="zh-CN" altLang="en-US" dirty="0"/>
              <a:t>）突出邮件主题，提升客户打开意愿。</a:t>
            </a:r>
          </a:p>
        </p:txBody>
      </p:sp>
      <p:sp>
        <p:nvSpPr>
          <p:cNvPr id="3" name="文本占位符 2">
            <a:extLst>
              <a:ext uri="{FF2B5EF4-FFF2-40B4-BE49-F238E27FC236}">
                <a16:creationId xmlns:a16="http://schemas.microsoft.com/office/drawing/2014/main" id="{C9B6E6DB-A5C7-DEE0-981E-87DA4E7BB9B7}"/>
              </a:ext>
            </a:extLst>
          </p:cNvPr>
          <p:cNvSpPr>
            <a:spLocks noGrp="1"/>
          </p:cNvSpPr>
          <p:nvPr>
            <p:ph type="body" sz="quarter" idx="10"/>
          </p:nvPr>
        </p:nvSpPr>
        <p:spPr/>
        <p:txBody>
          <a:bodyPr/>
          <a:lstStyle/>
          <a:p>
            <a:r>
              <a:rPr lang="en-US" altLang="zh-CN" dirty="0"/>
              <a:t>2.2 </a:t>
            </a:r>
            <a:r>
              <a:rPr lang="zh-CN" altLang="en-US" dirty="0"/>
              <a:t>建立业务联系</a:t>
            </a:r>
          </a:p>
        </p:txBody>
      </p:sp>
    </p:spTree>
    <p:extLst>
      <p:ext uri="{BB962C8B-B14F-4D97-AF65-F5344CB8AC3E}">
        <p14:creationId xmlns:p14="http://schemas.microsoft.com/office/powerpoint/2010/main" val="30122903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55653-143B-A006-6D37-F4072DF2E385}"/>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F71A33C1-2495-F408-C7A2-8FA7BC8C96AF}"/>
              </a:ext>
            </a:extLst>
          </p:cNvPr>
          <p:cNvSpPr>
            <a:spLocks noGrp="1"/>
          </p:cNvSpPr>
          <p:nvPr>
            <p:ph type="body" sz="quarter" idx="11"/>
          </p:nvPr>
        </p:nvSpPr>
        <p:spPr>
          <a:xfrm>
            <a:off x="337294" y="2048988"/>
            <a:ext cx="11275585" cy="3428439"/>
          </a:xfrm>
        </p:spPr>
        <p:txBody>
          <a:bodyPr/>
          <a:lstStyle/>
          <a:p>
            <a:r>
              <a:rPr lang="en-US" altLang="zh-CN" dirty="0"/>
              <a:t>2.3.1</a:t>
            </a:r>
            <a:r>
              <a:rPr lang="zh-CN" altLang="en-US" dirty="0"/>
              <a:t>　出口业务流程</a:t>
            </a:r>
            <a:endParaRPr lang="en-US" altLang="zh-CN" dirty="0"/>
          </a:p>
          <a:p>
            <a:r>
              <a:rPr lang="en-US" altLang="zh-CN" dirty="0"/>
              <a:t>1. </a:t>
            </a:r>
            <a:r>
              <a:rPr lang="zh-CN" altLang="en-US" dirty="0"/>
              <a:t>交易前的筹备阶段</a:t>
            </a:r>
            <a:endParaRPr lang="en-US" altLang="zh-CN" dirty="0"/>
          </a:p>
          <a:p>
            <a:r>
              <a:rPr lang="zh-CN" altLang="en-US" dirty="0"/>
              <a:t>在开展正式交易活动前，需进行一系列准备工作，为后续成功交易奠定基础，主要包括以下几个环节。</a:t>
            </a:r>
            <a:endParaRPr lang="en-US" altLang="zh-CN" dirty="0"/>
          </a:p>
          <a:p>
            <a:r>
              <a:rPr lang="zh-CN" altLang="en-US" dirty="0"/>
              <a:t>（</a:t>
            </a:r>
            <a:r>
              <a:rPr lang="en-US" altLang="zh-CN" dirty="0"/>
              <a:t>1</a:t>
            </a:r>
            <a:r>
              <a:rPr lang="zh-CN" altLang="en-US" dirty="0"/>
              <a:t>）客户搜寻</a:t>
            </a:r>
            <a:endParaRPr lang="en-US" altLang="zh-CN" dirty="0"/>
          </a:p>
          <a:p>
            <a:r>
              <a:rPr lang="zh-CN" altLang="en-US" dirty="0"/>
              <a:t>（</a:t>
            </a:r>
            <a:r>
              <a:rPr lang="en-US" altLang="zh-CN" dirty="0"/>
              <a:t>2</a:t>
            </a:r>
            <a:r>
              <a:rPr lang="zh-CN" altLang="en-US" dirty="0"/>
              <a:t>）客户资信评估</a:t>
            </a:r>
            <a:endParaRPr lang="en-US" altLang="zh-CN" dirty="0"/>
          </a:p>
          <a:p>
            <a:r>
              <a:rPr lang="zh-CN" altLang="en-US" dirty="0"/>
              <a:t>（</a:t>
            </a:r>
            <a:r>
              <a:rPr lang="en-US" altLang="zh-CN" dirty="0"/>
              <a:t>3</a:t>
            </a:r>
            <a:r>
              <a:rPr lang="zh-CN" altLang="en-US" dirty="0"/>
              <a:t>）建立业务联系</a:t>
            </a:r>
          </a:p>
        </p:txBody>
      </p:sp>
      <p:sp>
        <p:nvSpPr>
          <p:cNvPr id="3" name="文本占位符 2">
            <a:extLst>
              <a:ext uri="{FF2B5EF4-FFF2-40B4-BE49-F238E27FC236}">
                <a16:creationId xmlns:a16="http://schemas.microsoft.com/office/drawing/2014/main" id="{42C87E22-F5D5-6EA5-0744-C8C2314AE7F4}"/>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172391112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C1F30-B9D3-17CE-9036-DD83483CA512}"/>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BD4D6D0-634F-9414-7084-EFE586E7ED96}"/>
              </a:ext>
            </a:extLst>
          </p:cNvPr>
          <p:cNvSpPr>
            <a:spLocks noGrp="1"/>
          </p:cNvSpPr>
          <p:nvPr>
            <p:ph type="body" sz="quarter" idx="11"/>
          </p:nvPr>
        </p:nvSpPr>
        <p:spPr>
          <a:xfrm>
            <a:off x="337294" y="2533736"/>
            <a:ext cx="11275585" cy="2458943"/>
          </a:xfrm>
        </p:spPr>
        <p:txBody>
          <a:bodyPr/>
          <a:lstStyle/>
          <a:p>
            <a:r>
              <a:rPr lang="en-US" altLang="zh-CN" dirty="0"/>
              <a:t>2.3.1</a:t>
            </a:r>
            <a:r>
              <a:rPr lang="zh-CN" altLang="en-US" dirty="0"/>
              <a:t>　出口业务流程</a:t>
            </a:r>
            <a:endParaRPr lang="en-US" altLang="zh-CN" dirty="0"/>
          </a:p>
          <a:p>
            <a:r>
              <a:rPr lang="en-US" altLang="zh-CN" dirty="0"/>
              <a:t>2. </a:t>
            </a:r>
            <a:r>
              <a:rPr lang="zh-CN" altLang="en-US" dirty="0"/>
              <a:t>对外洽谈阶段</a:t>
            </a:r>
            <a:endParaRPr lang="en-US" altLang="zh-CN" dirty="0"/>
          </a:p>
          <a:p>
            <a:r>
              <a:rPr lang="zh-CN" altLang="en-US" dirty="0"/>
              <a:t>收到客户询盘或发盘后，双方进入实质性洽谈阶段。</a:t>
            </a:r>
            <a:endParaRPr lang="en-US" altLang="zh-CN" dirty="0"/>
          </a:p>
          <a:p>
            <a:r>
              <a:rPr lang="zh-CN" altLang="en-US" dirty="0"/>
              <a:t>（</a:t>
            </a:r>
            <a:r>
              <a:rPr lang="en-US" altLang="zh-CN" dirty="0"/>
              <a:t>1</a:t>
            </a:r>
            <a:r>
              <a:rPr lang="zh-CN" altLang="en-US" dirty="0"/>
              <a:t>）询盘与发盘</a:t>
            </a:r>
            <a:endParaRPr lang="en-US" altLang="zh-CN" dirty="0"/>
          </a:p>
          <a:p>
            <a:r>
              <a:rPr lang="zh-CN" altLang="en-US" dirty="0"/>
              <a:t>（</a:t>
            </a:r>
            <a:r>
              <a:rPr lang="en-US" altLang="zh-CN" dirty="0"/>
              <a:t>2</a:t>
            </a:r>
            <a:r>
              <a:rPr lang="zh-CN" altLang="en-US" dirty="0"/>
              <a:t>）交易条件磋商</a:t>
            </a:r>
            <a:endParaRPr lang="en-US" altLang="zh-CN" dirty="0"/>
          </a:p>
        </p:txBody>
      </p:sp>
      <p:sp>
        <p:nvSpPr>
          <p:cNvPr id="3" name="文本占位符 2">
            <a:extLst>
              <a:ext uri="{FF2B5EF4-FFF2-40B4-BE49-F238E27FC236}">
                <a16:creationId xmlns:a16="http://schemas.microsoft.com/office/drawing/2014/main" id="{E8BCB1DB-2443-5FCF-CE58-AECE86372629}"/>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31539376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ACC6B-22EF-0F0E-523B-86F78BBC1567}"/>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180B00A-1880-5D0B-A86F-91697F95F46E}"/>
              </a:ext>
            </a:extLst>
          </p:cNvPr>
          <p:cNvSpPr>
            <a:spLocks noGrp="1"/>
          </p:cNvSpPr>
          <p:nvPr>
            <p:ph type="body" sz="quarter" idx="11"/>
          </p:nvPr>
        </p:nvSpPr>
        <p:spPr>
          <a:xfrm>
            <a:off x="337294" y="2533736"/>
            <a:ext cx="11275585" cy="2458943"/>
          </a:xfrm>
        </p:spPr>
        <p:txBody>
          <a:bodyPr/>
          <a:lstStyle/>
          <a:p>
            <a:r>
              <a:rPr lang="en-US" altLang="zh-CN" dirty="0"/>
              <a:t>2.3.1</a:t>
            </a:r>
            <a:r>
              <a:rPr lang="zh-CN" altLang="en-US" dirty="0"/>
              <a:t>　出口业务流程</a:t>
            </a:r>
            <a:endParaRPr lang="en-US" altLang="zh-CN" dirty="0"/>
          </a:p>
          <a:p>
            <a:r>
              <a:rPr lang="en-US" altLang="zh-CN" dirty="0"/>
              <a:t>3. </a:t>
            </a:r>
            <a:r>
              <a:rPr lang="zh-CN" altLang="en-US" dirty="0"/>
              <a:t>合同的履行阶段</a:t>
            </a:r>
            <a:endParaRPr lang="en-US" altLang="zh-CN" dirty="0"/>
          </a:p>
          <a:p>
            <a:r>
              <a:rPr lang="zh-CN" altLang="en-US" dirty="0"/>
              <a:t>双方接受交易条件后，签订书面合同，并严格履行合同义务。</a:t>
            </a:r>
            <a:endParaRPr lang="en-US" altLang="zh-CN" dirty="0"/>
          </a:p>
          <a:p>
            <a:r>
              <a:rPr lang="zh-CN" altLang="en-US" dirty="0"/>
              <a:t>（</a:t>
            </a:r>
            <a:r>
              <a:rPr lang="en-US" altLang="zh-CN" dirty="0"/>
              <a:t>1</a:t>
            </a:r>
            <a:r>
              <a:rPr lang="zh-CN" altLang="en-US" dirty="0"/>
              <a:t>）书面合同签订</a:t>
            </a:r>
            <a:endParaRPr lang="en-US" altLang="zh-CN" dirty="0"/>
          </a:p>
          <a:p>
            <a:r>
              <a:rPr lang="zh-CN" altLang="en-US" dirty="0"/>
              <a:t>（</a:t>
            </a:r>
            <a:r>
              <a:rPr lang="en-US" altLang="zh-CN" dirty="0"/>
              <a:t>2</a:t>
            </a:r>
            <a:r>
              <a:rPr lang="zh-CN" altLang="en-US" dirty="0"/>
              <a:t>）诚信履行合同</a:t>
            </a:r>
            <a:endParaRPr lang="en-US" altLang="zh-CN" dirty="0"/>
          </a:p>
        </p:txBody>
      </p:sp>
      <p:sp>
        <p:nvSpPr>
          <p:cNvPr id="3" name="文本占位符 2">
            <a:extLst>
              <a:ext uri="{FF2B5EF4-FFF2-40B4-BE49-F238E27FC236}">
                <a16:creationId xmlns:a16="http://schemas.microsoft.com/office/drawing/2014/main" id="{1057E226-0225-E07E-1386-480DC25DDF46}"/>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28986490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AFA26-7C89-3CDE-1D04-29E98029ECF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E19648B-AA97-39C4-637E-6B0787C98EB8}"/>
              </a:ext>
            </a:extLst>
          </p:cNvPr>
          <p:cNvSpPr>
            <a:spLocks noGrp="1"/>
          </p:cNvSpPr>
          <p:nvPr>
            <p:ph type="body" sz="quarter" idx="11"/>
          </p:nvPr>
        </p:nvSpPr>
        <p:spPr>
          <a:xfrm>
            <a:off x="337294" y="2533736"/>
            <a:ext cx="11275585" cy="2458943"/>
          </a:xfrm>
        </p:spPr>
        <p:txBody>
          <a:bodyPr/>
          <a:lstStyle/>
          <a:p>
            <a:r>
              <a:rPr lang="en-US" altLang="zh-CN" dirty="0"/>
              <a:t>2.3.2</a:t>
            </a:r>
            <a:r>
              <a:rPr lang="zh-CN" altLang="en-US" dirty="0"/>
              <a:t>　进口业务流程</a:t>
            </a:r>
            <a:endParaRPr lang="en-US" altLang="zh-CN" dirty="0"/>
          </a:p>
          <a:p>
            <a:r>
              <a:rPr lang="en-US" altLang="zh-CN" dirty="0"/>
              <a:t>1. </a:t>
            </a:r>
            <a:r>
              <a:rPr lang="zh-CN" altLang="en-US" dirty="0"/>
              <a:t>前期准备与合同签订</a:t>
            </a:r>
            <a:endParaRPr lang="en-US" altLang="zh-CN" dirty="0"/>
          </a:p>
          <a:p>
            <a:r>
              <a:rPr lang="zh-CN" altLang="en-US" dirty="0"/>
              <a:t>（</a:t>
            </a:r>
            <a:r>
              <a:rPr lang="en-US" altLang="zh-CN" dirty="0"/>
              <a:t>1</a:t>
            </a:r>
            <a:r>
              <a:rPr lang="zh-CN" altLang="en-US" dirty="0"/>
              <a:t>）市场调研与供应商筛选。</a:t>
            </a:r>
            <a:endParaRPr lang="en-US" altLang="zh-CN" dirty="0"/>
          </a:p>
          <a:p>
            <a:r>
              <a:rPr lang="zh-CN" altLang="en-US" dirty="0"/>
              <a:t>（</a:t>
            </a:r>
            <a:r>
              <a:rPr lang="en-US" altLang="zh-CN" dirty="0"/>
              <a:t>2</a:t>
            </a:r>
            <a:r>
              <a:rPr lang="zh-CN" altLang="en-US" dirty="0"/>
              <a:t>）成本核算与制订进口计划。</a:t>
            </a:r>
            <a:endParaRPr lang="en-US" altLang="zh-CN" dirty="0"/>
          </a:p>
          <a:p>
            <a:r>
              <a:rPr lang="zh-CN" altLang="en-US" dirty="0"/>
              <a:t>（</a:t>
            </a:r>
            <a:r>
              <a:rPr lang="en-US" altLang="zh-CN" dirty="0"/>
              <a:t>3</a:t>
            </a:r>
            <a:r>
              <a:rPr lang="zh-CN" altLang="en-US" dirty="0"/>
              <a:t>）合同签订与条款确认。</a:t>
            </a:r>
            <a:endParaRPr lang="en-US" altLang="zh-CN" dirty="0"/>
          </a:p>
        </p:txBody>
      </p:sp>
      <p:sp>
        <p:nvSpPr>
          <p:cNvPr id="3" name="文本占位符 2">
            <a:extLst>
              <a:ext uri="{FF2B5EF4-FFF2-40B4-BE49-F238E27FC236}">
                <a16:creationId xmlns:a16="http://schemas.microsoft.com/office/drawing/2014/main" id="{1C366C79-B82E-FF88-A99A-08319B09EB7E}"/>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37424026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1F0E7-6AB2-A1A1-2DF7-11E838160A3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32FCB35-4BC8-7302-D31B-05DA71638BF1}"/>
              </a:ext>
            </a:extLst>
          </p:cNvPr>
          <p:cNvSpPr>
            <a:spLocks noGrp="1"/>
          </p:cNvSpPr>
          <p:nvPr>
            <p:ph type="body" sz="quarter" idx="11"/>
          </p:nvPr>
        </p:nvSpPr>
        <p:spPr>
          <a:xfrm>
            <a:off x="337294" y="2533736"/>
            <a:ext cx="11275585" cy="2458943"/>
          </a:xfrm>
        </p:spPr>
        <p:txBody>
          <a:bodyPr/>
          <a:lstStyle/>
          <a:p>
            <a:r>
              <a:rPr lang="en-US" altLang="zh-CN" dirty="0"/>
              <a:t>2.3.2</a:t>
            </a:r>
            <a:r>
              <a:rPr lang="zh-CN" altLang="en-US" dirty="0"/>
              <a:t>　进口业务流程</a:t>
            </a:r>
            <a:endParaRPr lang="en-US" altLang="zh-CN" dirty="0"/>
          </a:p>
          <a:p>
            <a:r>
              <a:rPr lang="en-US" altLang="zh-CN" dirty="0"/>
              <a:t>2. </a:t>
            </a:r>
            <a:r>
              <a:rPr lang="zh-CN" altLang="en-US" dirty="0"/>
              <a:t>合同履行与单证处理</a:t>
            </a:r>
            <a:endParaRPr lang="en-US" altLang="zh-CN" dirty="0"/>
          </a:p>
          <a:p>
            <a:r>
              <a:rPr lang="zh-CN" altLang="en-US" dirty="0"/>
              <a:t>（</a:t>
            </a:r>
            <a:r>
              <a:rPr lang="en-US" altLang="zh-CN" dirty="0"/>
              <a:t>1</a:t>
            </a:r>
            <a:r>
              <a:rPr lang="zh-CN" altLang="en-US" dirty="0"/>
              <a:t>）付款与单证审核。</a:t>
            </a:r>
            <a:endParaRPr lang="en-US" altLang="zh-CN" dirty="0"/>
          </a:p>
          <a:p>
            <a:r>
              <a:rPr lang="zh-CN" altLang="en-US" dirty="0"/>
              <a:t>（</a:t>
            </a:r>
            <a:r>
              <a:rPr lang="en-US" altLang="zh-CN" dirty="0"/>
              <a:t>2</a:t>
            </a:r>
            <a:r>
              <a:rPr lang="zh-CN" altLang="en-US" dirty="0"/>
              <a:t>）安排运输与保险。</a:t>
            </a:r>
            <a:endParaRPr lang="en-US" altLang="zh-CN" dirty="0"/>
          </a:p>
          <a:p>
            <a:r>
              <a:rPr lang="zh-CN" altLang="en-US" dirty="0"/>
              <a:t>（</a:t>
            </a:r>
            <a:r>
              <a:rPr lang="en-US" altLang="zh-CN" dirty="0"/>
              <a:t>3</a:t>
            </a:r>
            <a:r>
              <a:rPr lang="zh-CN" altLang="en-US" dirty="0"/>
              <a:t>）报检与报关手续。</a:t>
            </a:r>
            <a:endParaRPr lang="en-US" altLang="zh-CN" dirty="0"/>
          </a:p>
        </p:txBody>
      </p:sp>
      <p:sp>
        <p:nvSpPr>
          <p:cNvPr id="3" name="文本占位符 2">
            <a:extLst>
              <a:ext uri="{FF2B5EF4-FFF2-40B4-BE49-F238E27FC236}">
                <a16:creationId xmlns:a16="http://schemas.microsoft.com/office/drawing/2014/main" id="{B1FF816F-5E50-508E-2172-EC6D0BCFAFBD}"/>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69558866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70235-72E1-2E05-CA91-00E434B432D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A845A6FC-322A-A99D-F161-53F8A422F92A}"/>
              </a:ext>
            </a:extLst>
          </p:cNvPr>
          <p:cNvSpPr>
            <a:spLocks noGrp="1"/>
          </p:cNvSpPr>
          <p:nvPr>
            <p:ph type="body" sz="quarter" idx="11"/>
          </p:nvPr>
        </p:nvSpPr>
        <p:spPr>
          <a:xfrm>
            <a:off x="337294" y="2291362"/>
            <a:ext cx="11275585" cy="2943691"/>
          </a:xfrm>
        </p:spPr>
        <p:txBody>
          <a:bodyPr/>
          <a:lstStyle/>
          <a:p>
            <a:r>
              <a:rPr lang="en-US" altLang="zh-CN" dirty="0"/>
              <a:t>2.3.2</a:t>
            </a:r>
            <a:r>
              <a:rPr lang="zh-CN" altLang="en-US" dirty="0"/>
              <a:t>　进口业务流程</a:t>
            </a:r>
            <a:endParaRPr lang="en-US" altLang="zh-CN" dirty="0"/>
          </a:p>
          <a:p>
            <a:r>
              <a:rPr lang="en-US" altLang="zh-CN" dirty="0"/>
              <a:t>3. </a:t>
            </a:r>
            <a:r>
              <a:rPr lang="zh-CN" altLang="en-US" dirty="0"/>
              <a:t>通关与后续管理</a:t>
            </a:r>
            <a:endParaRPr lang="en-US" altLang="zh-CN" dirty="0"/>
          </a:p>
          <a:p>
            <a:r>
              <a:rPr lang="zh-CN" altLang="en-US" dirty="0"/>
              <a:t>（</a:t>
            </a:r>
            <a:r>
              <a:rPr lang="en-US" altLang="zh-CN" dirty="0"/>
              <a:t>1</a:t>
            </a:r>
            <a:r>
              <a:rPr lang="zh-CN" altLang="en-US" dirty="0"/>
              <a:t>）海关审价与缴税。</a:t>
            </a:r>
            <a:endParaRPr lang="en-US" altLang="zh-CN" dirty="0"/>
          </a:p>
          <a:p>
            <a:r>
              <a:rPr lang="zh-CN" altLang="en-US" dirty="0"/>
              <a:t>（</a:t>
            </a:r>
            <a:r>
              <a:rPr lang="en-US" altLang="zh-CN" dirty="0"/>
              <a:t>2</a:t>
            </a:r>
            <a:r>
              <a:rPr lang="zh-CN" altLang="en-US" dirty="0"/>
              <a:t>）查验与放行。</a:t>
            </a:r>
            <a:endParaRPr lang="en-US" altLang="zh-CN" dirty="0"/>
          </a:p>
          <a:p>
            <a:r>
              <a:rPr lang="zh-CN" altLang="en-US" dirty="0"/>
              <a:t>（</a:t>
            </a:r>
            <a:r>
              <a:rPr lang="en-US" altLang="zh-CN" dirty="0"/>
              <a:t>3</a:t>
            </a:r>
            <a:r>
              <a:rPr lang="zh-CN" altLang="en-US" dirty="0"/>
              <a:t>）提货与配送。</a:t>
            </a:r>
            <a:endParaRPr lang="en-US" altLang="zh-CN" dirty="0"/>
          </a:p>
          <a:p>
            <a:r>
              <a:rPr lang="zh-CN" altLang="en-US" dirty="0"/>
              <a:t>（</a:t>
            </a:r>
            <a:r>
              <a:rPr lang="en-US" altLang="zh-CN" dirty="0"/>
              <a:t>4</a:t>
            </a:r>
            <a:r>
              <a:rPr lang="zh-CN" altLang="en-US" dirty="0"/>
              <a:t>）风险管理与合规。</a:t>
            </a:r>
            <a:endParaRPr lang="en-US" altLang="zh-CN" dirty="0"/>
          </a:p>
        </p:txBody>
      </p:sp>
      <p:sp>
        <p:nvSpPr>
          <p:cNvPr id="3" name="文本占位符 2">
            <a:extLst>
              <a:ext uri="{FF2B5EF4-FFF2-40B4-BE49-F238E27FC236}">
                <a16:creationId xmlns:a16="http://schemas.microsoft.com/office/drawing/2014/main" id="{95C08CA8-7819-4F77-8415-524914A4BCE3}"/>
              </a:ext>
            </a:extLst>
          </p:cNvPr>
          <p:cNvSpPr>
            <a:spLocks noGrp="1"/>
          </p:cNvSpPr>
          <p:nvPr>
            <p:ph type="body" sz="quarter" idx="10"/>
          </p:nvPr>
        </p:nvSpPr>
        <p:spPr/>
        <p:txBody>
          <a:bodyPr/>
          <a:lstStyle/>
          <a:p>
            <a:r>
              <a:rPr lang="en-US" altLang="zh-CN" dirty="0"/>
              <a:t>2.3 </a:t>
            </a:r>
            <a:r>
              <a:rPr lang="zh-CN" altLang="en-US" dirty="0"/>
              <a:t>熟悉进出口流程</a:t>
            </a:r>
          </a:p>
        </p:txBody>
      </p:sp>
    </p:spTree>
    <p:extLst>
      <p:ext uri="{BB962C8B-B14F-4D97-AF65-F5344CB8AC3E}">
        <p14:creationId xmlns:p14="http://schemas.microsoft.com/office/powerpoint/2010/main" val="22522507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D13582E-F70D-7932-A801-B7B690A6BCFD}"/>
              </a:ext>
            </a:extLst>
          </p:cNvPr>
          <p:cNvSpPr>
            <a:spLocks noGrp="1"/>
          </p:cNvSpPr>
          <p:nvPr>
            <p:ph type="body" sz="quarter" idx="11"/>
          </p:nvPr>
        </p:nvSpPr>
        <p:spPr/>
        <p:txBody>
          <a:bodyPr/>
          <a:lstStyle/>
          <a:p>
            <a:r>
              <a:rPr lang="zh-CN" altLang="en-US" dirty="0"/>
              <a:t>第 </a:t>
            </a:r>
            <a:r>
              <a:rPr lang="en-US" altLang="zh-CN" dirty="0"/>
              <a:t>3 </a:t>
            </a:r>
            <a:r>
              <a:rPr lang="zh-CN" altLang="en-US" dirty="0"/>
              <a:t>章</a:t>
            </a:r>
          </a:p>
        </p:txBody>
      </p:sp>
      <p:sp>
        <p:nvSpPr>
          <p:cNvPr id="5" name="文本占位符 4">
            <a:extLst>
              <a:ext uri="{FF2B5EF4-FFF2-40B4-BE49-F238E27FC236}">
                <a16:creationId xmlns:a16="http://schemas.microsoft.com/office/drawing/2014/main" id="{9D558B87-3172-259E-FD79-147B64F5C7B3}"/>
              </a:ext>
            </a:extLst>
          </p:cNvPr>
          <p:cNvSpPr>
            <a:spLocks noGrp="1"/>
          </p:cNvSpPr>
          <p:nvPr>
            <p:ph type="body" sz="quarter" idx="13"/>
          </p:nvPr>
        </p:nvSpPr>
        <p:spPr/>
        <p:txBody>
          <a:bodyPr/>
          <a:lstStyle/>
          <a:p>
            <a:r>
              <a:rPr lang="zh-CN" altLang="en-US" dirty="0"/>
              <a:t>进出口合同的签订</a:t>
            </a:r>
          </a:p>
        </p:txBody>
      </p:sp>
    </p:spTree>
    <p:extLst>
      <p:ext uri="{BB962C8B-B14F-4D97-AF65-F5344CB8AC3E}">
        <p14:creationId xmlns:p14="http://schemas.microsoft.com/office/powerpoint/2010/main" val="16344610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547BA2DF-88A5-0ED3-C51E-097AA6EEC79A}"/>
              </a:ext>
            </a:extLst>
          </p:cNvPr>
          <p:cNvSpPr>
            <a:spLocks noGrp="1"/>
          </p:cNvSpPr>
          <p:nvPr>
            <p:ph type="body" sz="quarter" idx="11"/>
          </p:nvPr>
        </p:nvSpPr>
        <p:spPr>
          <a:xfrm>
            <a:off x="337294" y="2533736"/>
            <a:ext cx="11275585" cy="2458943"/>
          </a:xfrm>
        </p:spPr>
        <p:txBody>
          <a:bodyPr/>
          <a:lstStyle/>
          <a:p>
            <a:r>
              <a:rPr lang="en-US" altLang="zh-CN" dirty="0"/>
              <a:t>1. </a:t>
            </a:r>
            <a:r>
              <a:rPr lang="zh-CN" altLang="en-US" dirty="0"/>
              <a:t>市场调研与客户分析</a:t>
            </a:r>
            <a:endParaRPr lang="en-US" altLang="zh-CN" dirty="0"/>
          </a:p>
          <a:p>
            <a:r>
              <a:rPr lang="zh-CN" altLang="en-US" dirty="0"/>
              <a:t>在合同商订前，进行充分的市场调研和客户分析是至关重要的。</a:t>
            </a:r>
            <a:endParaRPr lang="en-US" altLang="zh-CN" dirty="0"/>
          </a:p>
          <a:p>
            <a:r>
              <a:rPr lang="zh-CN" altLang="en-US" dirty="0"/>
              <a:t>（</a:t>
            </a:r>
            <a:r>
              <a:rPr lang="en-US" altLang="zh-CN" dirty="0"/>
              <a:t>1</a:t>
            </a:r>
            <a:r>
              <a:rPr lang="zh-CN" altLang="en-US" dirty="0"/>
              <a:t>）市场趋势分析</a:t>
            </a:r>
            <a:endParaRPr lang="en-US" altLang="zh-CN" dirty="0"/>
          </a:p>
          <a:p>
            <a:r>
              <a:rPr lang="zh-CN" altLang="en-US" dirty="0"/>
              <a:t>（</a:t>
            </a:r>
            <a:r>
              <a:rPr lang="en-US" altLang="zh-CN" dirty="0"/>
              <a:t>2</a:t>
            </a:r>
            <a:r>
              <a:rPr lang="zh-CN" altLang="en-US" dirty="0"/>
              <a:t>）客户背景调查</a:t>
            </a:r>
            <a:endParaRPr lang="en-US" altLang="zh-CN" dirty="0"/>
          </a:p>
          <a:p>
            <a:r>
              <a:rPr lang="zh-CN" altLang="en-US" dirty="0"/>
              <a:t>（</a:t>
            </a:r>
            <a:r>
              <a:rPr lang="en-US" altLang="zh-CN" dirty="0"/>
              <a:t>3</a:t>
            </a:r>
            <a:r>
              <a:rPr lang="zh-CN" altLang="en-US" dirty="0"/>
              <a:t>）需求分析</a:t>
            </a:r>
          </a:p>
        </p:txBody>
      </p:sp>
      <p:sp>
        <p:nvSpPr>
          <p:cNvPr id="6" name="文本占位符 5">
            <a:extLst>
              <a:ext uri="{FF2B5EF4-FFF2-40B4-BE49-F238E27FC236}">
                <a16:creationId xmlns:a16="http://schemas.microsoft.com/office/drawing/2014/main" id="{BFA4CFAC-3E23-8179-52D9-41234B5FA2F9}"/>
              </a:ext>
            </a:extLst>
          </p:cNvPr>
          <p:cNvSpPr>
            <a:spLocks noGrp="1"/>
          </p:cNvSpPr>
          <p:nvPr>
            <p:ph type="body" sz="quarter" idx="10"/>
          </p:nvPr>
        </p:nvSpPr>
        <p:spPr/>
        <p:txBody>
          <a:bodyPr/>
          <a:lstStyle/>
          <a:p>
            <a:r>
              <a:rPr lang="en-US" altLang="zh-CN" dirty="0"/>
              <a:t>3.1 </a:t>
            </a:r>
            <a:r>
              <a:rPr lang="zh-CN" altLang="en-US" dirty="0"/>
              <a:t>国际贸易合同商订前的准备工作</a:t>
            </a:r>
          </a:p>
        </p:txBody>
      </p:sp>
    </p:spTree>
    <p:extLst>
      <p:ext uri="{BB962C8B-B14F-4D97-AF65-F5344CB8AC3E}">
        <p14:creationId xmlns:p14="http://schemas.microsoft.com/office/powerpoint/2010/main" val="3937632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4A8BE-24AD-DD95-7D0A-14D1CBBD85C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F67F424-8F11-3BE8-B727-470F56CB6885}"/>
              </a:ext>
            </a:extLst>
          </p:cNvPr>
          <p:cNvSpPr>
            <a:spLocks noGrp="1"/>
          </p:cNvSpPr>
          <p:nvPr>
            <p:ph type="body" sz="quarter" idx="11"/>
          </p:nvPr>
        </p:nvSpPr>
        <p:spPr>
          <a:xfrm>
            <a:off x="337294" y="2985209"/>
            <a:ext cx="11275585" cy="1556003"/>
          </a:xfrm>
        </p:spPr>
        <p:txBody>
          <a:bodyPr/>
          <a:lstStyle/>
          <a:p>
            <a:r>
              <a:rPr lang="en-US" altLang="zh-CN" dirty="0"/>
              <a:t>1.1.2</a:t>
            </a:r>
            <a:r>
              <a:rPr lang="zh-CN" altLang="en-US" dirty="0"/>
              <a:t>　国际贸易的类型</a:t>
            </a:r>
            <a:endParaRPr lang="en-US" altLang="zh-CN" dirty="0"/>
          </a:p>
          <a:p>
            <a:r>
              <a:rPr lang="en-US" altLang="zh-CN" dirty="0"/>
              <a:t>4. </a:t>
            </a:r>
            <a:r>
              <a:rPr lang="zh-CN" altLang="en-US" dirty="0"/>
              <a:t>根据参与贸易的国家数量划分</a:t>
            </a:r>
            <a:endParaRPr lang="en-US" altLang="zh-CN" dirty="0"/>
          </a:p>
          <a:p>
            <a:r>
              <a:rPr lang="zh-CN" altLang="en-US" dirty="0"/>
              <a:t>根据参与贸易的国家数量不同，国际贸易可分为双边贸易、三角贸易和多边贸易。</a:t>
            </a:r>
          </a:p>
        </p:txBody>
      </p:sp>
      <p:sp>
        <p:nvSpPr>
          <p:cNvPr id="6" name="文本占位符 5">
            <a:extLst>
              <a:ext uri="{FF2B5EF4-FFF2-40B4-BE49-F238E27FC236}">
                <a16:creationId xmlns:a16="http://schemas.microsoft.com/office/drawing/2014/main" id="{380E244D-C628-9778-4641-B1AC83205668}"/>
              </a:ext>
            </a:extLst>
          </p:cNvPr>
          <p:cNvSpPr>
            <a:spLocks noGrp="1"/>
          </p:cNvSpPr>
          <p:nvPr>
            <p:ph type="body" sz="quarter" idx="10"/>
          </p:nvPr>
        </p:nvSpPr>
        <p:spPr>
          <a:xfrm>
            <a:off x="759986" y="184188"/>
            <a:ext cx="10852895" cy="523220"/>
          </a:xfrm>
        </p:spPr>
        <p:txBody>
          <a:bodyPr/>
          <a:lstStyle/>
          <a:p>
            <a:r>
              <a:rPr lang="en-US" altLang="zh-CN" dirty="0"/>
              <a:t>1.1</a:t>
            </a:r>
            <a:r>
              <a:rPr lang="zh-CN" altLang="en-US" dirty="0"/>
              <a:t> 国际贸易的认知</a:t>
            </a:r>
            <a:endParaRPr lang="en-US" altLang="zh-CN" dirty="0"/>
          </a:p>
        </p:txBody>
      </p:sp>
    </p:spTree>
    <p:extLst>
      <p:ext uri="{BB962C8B-B14F-4D97-AF65-F5344CB8AC3E}">
        <p14:creationId xmlns:p14="http://schemas.microsoft.com/office/powerpoint/2010/main" val="12584506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A8F09-01B4-1410-9B24-7CC4AA38898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A5E914B-3ED3-A6F9-F472-B1C1403FA4B2}"/>
              </a:ext>
            </a:extLst>
          </p:cNvPr>
          <p:cNvSpPr>
            <a:spLocks noGrp="1"/>
          </p:cNvSpPr>
          <p:nvPr>
            <p:ph type="body" sz="quarter" idx="11"/>
          </p:nvPr>
        </p:nvSpPr>
        <p:spPr>
          <a:xfrm>
            <a:off x="337294" y="2533736"/>
            <a:ext cx="11275585" cy="2458943"/>
          </a:xfrm>
        </p:spPr>
        <p:txBody>
          <a:bodyPr/>
          <a:lstStyle/>
          <a:p>
            <a:r>
              <a:rPr lang="en-US" altLang="zh-CN" dirty="0"/>
              <a:t>2. </a:t>
            </a:r>
            <a:r>
              <a:rPr lang="zh-CN" altLang="en-US" dirty="0"/>
              <a:t>内部协调与资源准备</a:t>
            </a:r>
            <a:endParaRPr lang="en-US" altLang="zh-CN" dirty="0"/>
          </a:p>
          <a:p>
            <a:r>
              <a:rPr lang="zh-CN" altLang="en-US" dirty="0"/>
              <a:t>在合同商订前，企业内部需要进行充分的协调和资源准备工作。</a:t>
            </a:r>
            <a:endParaRPr lang="en-US" altLang="zh-CN" dirty="0"/>
          </a:p>
          <a:p>
            <a:r>
              <a:rPr lang="zh-CN" altLang="en-US" dirty="0"/>
              <a:t>（</a:t>
            </a:r>
            <a:r>
              <a:rPr lang="en-US" altLang="zh-CN" dirty="0"/>
              <a:t>1</a:t>
            </a:r>
            <a:r>
              <a:rPr lang="zh-CN" altLang="en-US" dirty="0"/>
              <a:t>）团队组建</a:t>
            </a:r>
            <a:endParaRPr lang="en-US" altLang="zh-CN" dirty="0"/>
          </a:p>
          <a:p>
            <a:r>
              <a:rPr lang="zh-CN" altLang="en-US" dirty="0"/>
              <a:t>（</a:t>
            </a:r>
            <a:r>
              <a:rPr lang="en-US" altLang="zh-CN" dirty="0"/>
              <a:t>2</a:t>
            </a:r>
            <a:r>
              <a:rPr lang="zh-CN" altLang="en-US" dirty="0"/>
              <a:t>）产品准备</a:t>
            </a:r>
            <a:endParaRPr lang="en-US" altLang="zh-CN" dirty="0"/>
          </a:p>
          <a:p>
            <a:r>
              <a:rPr lang="zh-CN" altLang="en-US" dirty="0"/>
              <a:t>（</a:t>
            </a:r>
            <a:r>
              <a:rPr lang="en-US" altLang="zh-CN" dirty="0"/>
              <a:t>3</a:t>
            </a:r>
            <a:r>
              <a:rPr lang="zh-CN" altLang="en-US" dirty="0"/>
              <a:t>）报价准备</a:t>
            </a:r>
          </a:p>
        </p:txBody>
      </p:sp>
      <p:sp>
        <p:nvSpPr>
          <p:cNvPr id="6" name="文本占位符 5">
            <a:extLst>
              <a:ext uri="{FF2B5EF4-FFF2-40B4-BE49-F238E27FC236}">
                <a16:creationId xmlns:a16="http://schemas.microsoft.com/office/drawing/2014/main" id="{26533EDB-8A15-9467-37F8-BED75E9AB7D6}"/>
              </a:ext>
            </a:extLst>
          </p:cNvPr>
          <p:cNvSpPr>
            <a:spLocks noGrp="1"/>
          </p:cNvSpPr>
          <p:nvPr>
            <p:ph type="body" sz="quarter" idx="10"/>
          </p:nvPr>
        </p:nvSpPr>
        <p:spPr/>
        <p:txBody>
          <a:bodyPr/>
          <a:lstStyle/>
          <a:p>
            <a:r>
              <a:rPr lang="en-US" altLang="zh-CN" dirty="0"/>
              <a:t>3.1 </a:t>
            </a:r>
            <a:r>
              <a:rPr lang="zh-CN" altLang="en-US" dirty="0"/>
              <a:t>国际贸易合同商订前的准备工作</a:t>
            </a:r>
          </a:p>
        </p:txBody>
      </p:sp>
    </p:spTree>
    <p:extLst>
      <p:ext uri="{BB962C8B-B14F-4D97-AF65-F5344CB8AC3E}">
        <p14:creationId xmlns:p14="http://schemas.microsoft.com/office/powerpoint/2010/main" val="10848286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6988B-B1CD-6933-D035-AA0319009E1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63521BD-69C2-FC01-F7F7-4CEDF05774D4}"/>
              </a:ext>
            </a:extLst>
          </p:cNvPr>
          <p:cNvSpPr>
            <a:spLocks noGrp="1"/>
          </p:cNvSpPr>
          <p:nvPr>
            <p:ph type="body" sz="quarter" idx="11"/>
          </p:nvPr>
        </p:nvSpPr>
        <p:spPr>
          <a:xfrm>
            <a:off x="337294" y="2533736"/>
            <a:ext cx="11275585" cy="2458943"/>
          </a:xfrm>
        </p:spPr>
        <p:txBody>
          <a:bodyPr/>
          <a:lstStyle/>
          <a:p>
            <a:r>
              <a:rPr lang="en-US" altLang="zh-CN" dirty="0"/>
              <a:t>3. </a:t>
            </a:r>
            <a:r>
              <a:rPr lang="zh-CN" altLang="en-US" dirty="0"/>
              <a:t>法律与合规审查</a:t>
            </a:r>
            <a:endParaRPr lang="en-US" altLang="zh-CN" dirty="0"/>
          </a:p>
          <a:p>
            <a:r>
              <a:rPr lang="zh-CN" altLang="en-US" dirty="0"/>
              <a:t>在合同商订前，必须进行全面的法律和合规审查。</a:t>
            </a:r>
            <a:endParaRPr lang="en-US" altLang="zh-CN" dirty="0"/>
          </a:p>
          <a:p>
            <a:r>
              <a:rPr lang="zh-CN" altLang="en-US" dirty="0"/>
              <a:t>（</a:t>
            </a:r>
            <a:r>
              <a:rPr lang="en-US" altLang="zh-CN" dirty="0"/>
              <a:t>1</a:t>
            </a:r>
            <a:r>
              <a:rPr lang="zh-CN" altLang="en-US" dirty="0"/>
              <a:t>）准备合同模板</a:t>
            </a:r>
            <a:endParaRPr lang="en-US" altLang="zh-CN" dirty="0"/>
          </a:p>
          <a:p>
            <a:r>
              <a:rPr lang="zh-CN" altLang="en-US" dirty="0"/>
              <a:t>（</a:t>
            </a:r>
            <a:r>
              <a:rPr lang="en-US" altLang="zh-CN" dirty="0"/>
              <a:t>2</a:t>
            </a:r>
            <a:r>
              <a:rPr lang="zh-CN" altLang="en-US" dirty="0"/>
              <a:t>）条款审查</a:t>
            </a:r>
            <a:endParaRPr lang="en-US" altLang="zh-CN" dirty="0"/>
          </a:p>
          <a:p>
            <a:r>
              <a:rPr lang="zh-CN" altLang="en-US" dirty="0"/>
              <a:t>（</a:t>
            </a:r>
            <a:r>
              <a:rPr lang="en-US" altLang="zh-CN" dirty="0"/>
              <a:t>3</a:t>
            </a:r>
            <a:r>
              <a:rPr lang="zh-CN" altLang="en-US" dirty="0"/>
              <a:t>）合规审查</a:t>
            </a:r>
          </a:p>
        </p:txBody>
      </p:sp>
      <p:sp>
        <p:nvSpPr>
          <p:cNvPr id="6" name="文本占位符 5">
            <a:extLst>
              <a:ext uri="{FF2B5EF4-FFF2-40B4-BE49-F238E27FC236}">
                <a16:creationId xmlns:a16="http://schemas.microsoft.com/office/drawing/2014/main" id="{387ED8D5-2579-8AFF-2EDE-A327B2FE81F9}"/>
              </a:ext>
            </a:extLst>
          </p:cNvPr>
          <p:cNvSpPr>
            <a:spLocks noGrp="1"/>
          </p:cNvSpPr>
          <p:nvPr>
            <p:ph type="body" sz="quarter" idx="10"/>
          </p:nvPr>
        </p:nvSpPr>
        <p:spPr/>
        <p:txBody>
          <a:bodyPr/>
          <a:lstStyle/>
          <a:p>
            <a:r>
              <a:rPr lang="en-US" altLang="zh-CN" dirty="0"/>
              <a:t>3.1 </a:t>
            </a:r>
            <a:r>
              <a:rPr lang="zh-CN" altLang="en-US" dirty="0"/>
              <a:t>国际贸易合同商订前的准备工作</a:t>
            </a:r>
          </a:p>
        </p:txBody>
      </p:sp>
    </p:spTree>
    <p:extLst>
      <p:ext uri="{BB962C8B-B14F-4D97-AF65-F5344CB8AC3E}">
        <p14:creationId xmlns:p14="http://schemas.microsoft.com/office/powerpoint/2010/main" val="243034941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8BDC7-C283-86C9-A6EE-0E8C3B0C62E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972096A-03C2-A9E7-14B9-A68006699BA5}"/>
              </a:ext>
            </a:extLst>
          </p:cNvPr>
          <p:cNvSpPr>
            <a:spLocks noGrp="1"/>
          </p:cNvSpPr>
          <p:nvPr>
            <p:ph type="body" sz="quarter" idx="11"/>
          </p:nvPr>
        </p:nvSpPr>
        <p:spPr>
          <a:xfrm>
            <a:off x="337294" y="2533736"/>
            <a:ext cx="11275585" cy="2458943"/>
          </a:xfrm>
        </p:spPr>
        <p:txBody>
          <a:bodyPr/>
          <a:lstStyle/>
          <a:p>
            <a:r>
              <a:rPr lang="en-US" altLang="zh-CN" dirty="0"/>
              <a:t>4. </a:t>
            </a:r>
            <a:r>
              <a:rPr lang="zh-CN" altLang="en-US" dirty="0"/>
              <a:t>风险评估与应对策略</a:t>
            </a:r>
            <a:endParaRPr lang="en-US" altLang="zh-CN" dirty="0"/>
          </a:p>
          <a:p>
            <a:r>
              <a:rPr lang="zh-CN" altLang="en-US" dirty="0"/>
              <a:t>在合同商订前，全面评估风险和制定应对策略至关重要。</a:t>
            </a:r>
            <a:endParaRPr lang="en-US" altLang="zh-CN" dirty="0"/>
          </a:p>
          <a:p>
            <a:r>
              <a:rPr lang="zh-CN" altLang="en-US" dirty="0"/>
              <a:t>（</a:t>
            </a:r>
            <a:r>
              <a:rPr lang="en-US" altLang="zh-CN" dirty="0"/>
              <a:t>1</a:t>
            </a:r>
            <a:r>
              <a:rPr lang="zh-CN" altLang="en-US" dirty="0"/>
              <a:t>）风险识别</a:t>
            </a:r>
            <a:endParaRPr lang="en-US" altLang="zh-CN" dirty="0"/>
          </a:p>
          <a:p>
            <a:r>
              <a:rPr lang="zh-CN" altLang="en-US" dirty="0"/>
              <a:t>（</a:t>
            </a:r>
            <a:r>
              <a:rPr lang="en-US" altLang="zh-CN" dirty="0"/>
              <a:t>2</a:t>
            </a:r>
            <a:r>
              <a:rPr lang="zh-CN" altLang="en-US" dirty="0"/>
              <a:t>）风险评估</a:t>
            </a:r>
            <a:endParaRPr lang="en-US" altLang="zh-CN" dirty="0"/>
          </a:p>
          <a:p>
            <a:r>
              <a:rPr lang="zh-CN" altLang="en-US" dirty="0"/>
              <a:t>（</a:t>
            </a:r>
            <a:r>
              <a:rPr lang="en-US" altLang="zh-CN" dirty="0"/>
              <a:t>3</a:t>
            </a:r>
            <a:r>
              <a:rPr lang="zh-CN" altLang="en-US" dirty="0"/>
              <a:t>）风险应对</a:t>
            </a:r>
          </a:p>
        </p:txBody>
      </p:sp>
      <p:sp>
        <p:nvSpPr>
          <p:cNvPr id="6" name="文本占位符 5">
            <a:extLst>
              <a:ext uri="{FF2B5EF4-FFF2-40B4-BE49-F238E27FC236}">
                <a16:creationId xmlns:a16="http://schemas.microsoft.com/office/drawing/2014/main" id="{1BDC169E-B167-F741-F5DC-73EBF375458B}"/>
              </a:ext>
            </a:extLst>
          </p:cNvPr>
          <p:cNvSpPr>
            <a:spLocks noGrp="1"/>
          </p:cNvSpPr>
          <p:nvPr>
            <p:ph type="body" sz="quarter" idx="10"/>
          </p:nvPr>
        </p:nvSpPr>
        <p:spPr/>
        <p:txBody>
          <a:bodyPr/>
          <a:lstStyle/>
          <a:p>
            <a:r>
              <a:rPr lang="en-US" altLang="zh-CN" dirty="0"/>
              <a:t>3.1 </a:t>
            </a:r>
            <a:r>
              <a:rPr lang="zh-CN" altLang="en-US" dirty="0"/>
              <a:t>国际贸易合同商订前的准备工作</a:t>
            </a:r>
          </a:p>
        </p:txBody>
      </p:sp>
    </p:spTree>
    <p:extLst>
      <p:ext uri="{BB962C8B-B14F-4D97-AF65-F5344CB8AC3E}">
        <p14:creationId xmlns:p14="http://schemas.microsoft.com/office/powerpoint/2010/main" val="5037508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174E7-A424-47F3-1931-ED0C5FF6C29F}"/>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2D4DFBE-131F-A1FD-AE08-106E6B49EFB6}"/>
              </a:ext>
            </a:extLst>
          </p:cNvPr>
          <p:cNvSpPr>
            <a:spLocks noGrp="1"/>
          </p:cNvSpPr>
          <p:nvPr>
            <p:ph type="body" sz="quarter" idx="11"/>
          </p:nvPr>
        </p:nvSpPr>
        <p:spPr>
          <a:xfrm>
            <a:off x="337294" y="2533736"/>
            <a:ext cx="11275585" cy="2458943"/>
          </a:xfrm>
        </p:spPr>
        <p:txBody>
          <a:bodyPr/>
          <a:lstStyle/>
          <a:p>
            <a:r>
              <a:rPr lang="en-US" altLang="zh-CN" dirty="0"/>
              <a:t>4. </a:t>
            </a:r>
            <a:r>
              <a:rPr lang="zh-CN" altLang="en-US" dirty="0"/>
              <a:t>风险评估与应对策略</a:t>
            </a:r>
            <a:endParaRPr lang="en-US" altLang="zh-CN" dirty="0"/>
          </a:p>
          <a:p>
            <a:r>
              <a:rPr lang="zh-CN" altLang="en-US" dirty="0"/>
              <a:t>在合同商订前，全面评估风险和制定应对策略至关重要。</a:t>
            </a:r>
            <a:endParaRPr lang="en-US" altLang="zh-CN" dirty="0"/>
          </a:p>
          <a:p>
            <a:r>
              <a:rPr lang="zh-CN" altLang="en-US" dirty="0"/>
              <a:t>（</a:t>
            </a:r>
            <a:r>
              <a:rPr lang="en-US" altLang="zh-CN" dirty="0"/>
              <a:t>1</a:t>
            </a:r>
            <a:r>
              <a:rPr lang="zh-CN" altLang="en-US" dirty="0"/>
              <a:t>）风险识别</a:t>
            </a:r>
            <a:endParaRPr lang="en-US" altLang="zh-CN" dirty="0"/>
          </a:p>
          <a:p>
            <a:r>
              <a:rPr lang="zh-CN" altLang="en-US" dirty="0"/>
              <a:t>（</a:t>
            </a:r>
            <a:r>
              <a:rPr lang="en-US" altLang="zh-CN" dirty="0"/>
              <a:t>2</a:t>
            </a:r>
            <a:r>
              <a:rPr lang="zh-CN" altLang="en-US" dirty="0"/>
              <a:t>）风险评估</a:t>
            </a:r>
            <a:endParaRPr lang="en-US" altLang="zh-CN" dirty="0"/>
          </a:p>
          <a:p>
            <a:r>
              <a:rPr lang="zh-CN" altLang="en-US" dirty="0"/>
              <a:t>（</a:t>
            </a:r>
            <a:r>
              <a:rPr lang="en-US" altLang="zh-CN" dirty="0"/>
              <a:t>3</a:t>
            </a:r>
            <a:r>
              <a:rPr lang="zh-CN" altLang="en-US" dirty="0"/>
              <a:t>）风险应对</a:t>
            </a:r>
          </a:p>
        </p:txBody>
      </p:sp>
      <p:sp>
        <p:nvSpPr>
          <p:cNvPr id="6" name="文本占位符 5">
            <a:extLst>
              <a:ext uri="{FF2B5EF4-FFF2-40B4-BE49-F238E27FC236}">
                <a16:creationId xmlns:a16="http://schemas.microsoft.com/office/drawing/2014/main" id="{BF6AEA93-8E93-7BC1-F267-CDA1FAF7B0B5}"/>
              </a:ext>
            </a:extLst>
          </p:cNvPr>
          <p:cNvSpPr>
            <a:spLocks noGrp="1"/>
          </p:cNvSpPr>
          <p:nvPr>
            <p:ph type="body" sz="quarter" idx="10"/>
          </p:nvPr>
        </p:nvSpPr>
        <p:spPr/>
        <p:txBody>
          <a:bodyPr/>
          <a:lstStyle/>
          <a:p>
            <a:r>
              <a:rPr lang="en-US" altLang="zh-CN" dirty="0"/>
              <a:t>3.1 </a:t>
            </a:r>
            <a:r>
              <a:rPr lang="zh-CN" altLang="en-US" dirty="0"/>
              <a:t>国际贸易合同商订前的准备工作</a:t>
            </a:r>
          </a:p>
        </p:txBody>
      </p:sp>
    </p:spTree>
    <p:extLst>
      <p:ext uri="{BB962C8B-B14F-4D97-AF65-F5344CB8AC3E}">
        <p14:creationId xmlns:p14="http://schemas.microsoft.com/office/powerpoint/2010/main" val="11993631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CEDA9-0BF4-D50C-D6CF-85FD88B8A75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05D5105-D6E4-466A-B2E7-B6D9105F1E9A}"/>
              </a:ext>
            </a:extLst>
          </p:cNvPr>
          <p:cNvSpPr>
            <a:spLocks noGrp="1"/>
          </p:cNvSpPr>
          <p:nvPr>
            <p:ph type="body" sz="quarter" idx="11"/>
          </p:nvPr>
        </p:nvSpPr>
        <p:spPr>
          <a:xfrm>
            <a:off x="337294" y="1806614"/>
            <a:ext cx="11275585" cy="3913187"/>
          </a:xfrm>
        </p:spPr>
        <p:txBody>
          <a:bodyPr/>
          <a:lstStyle/>
          <a:p>
            <a:r>
              <a:rPr lang="en-US" altLang="zh-CN" dirty="0"/>
              <a:t>3.2.1</a:t>
            </a:r>
            <a:r>
              <a:rPr lang="zh-CN" altLang="en-US" dirty="0"/>
              <a:t>　交易磋商中应注意的问题</a:t>
            </a:r>
            <a:endParaRPr lang="en-US" altLang="zh-CN" dirty="0"/>
          </a:p>
          <a:p>
            <a:r>
              <a:rPr lang="en-US" altLang="zh-CN" dirty="0"/>
              <a:t>1. </a:t>
            </a:r>
            <a:r>
              <a:rPr lang="zh-CN" altLang="en-US" dirty="0"/>
              <a:t>坚持平等互利和友好协商的基本原则</a:t>
            </a:r>
            <a:endParaRPr lang="en-US" altLang="zh-CN" dirty="0"/>
          </a:p>
          <a:p>
            <a:r>
              <a:rPr lang="zh-CN" altLang="en-US" dirty="0"/>
              <a:t>交易双方既是对手也是伙伴，都有通过磋商达成交易的意愿。在磋商过程中，双方在权利、义务、责任、风险承担及利益等方面存在差异，这容易导致矛盾和冲突。只有基于平等互利的原则，才有可能化解矛盾与冲突，促成交易。由于双方谈判地位不同，处于优势地位的一方往往能赢得更有利的交易条件，所以在实际中，平等互利是相对的，并不是绝对的。在磋商过程中必须秉持友好协商的原则，只有在相互谅解、友好协商的氛围下，才可能就双方的分歧和不同意见通过磋商达成协议。</a:t>
            </a:r>
          </a:p>
        </p:txBody>
      </p:sp>
      <p:sp>
        <p:nvSpPr>
          <p:cNvPr id="6" name="文本占位符 5">
            <a:extLst>
              <a:ext uri="{FF2B5EF4-FFF2-40B4-BE49-F238E27FC236}">
                <a16:creationId xmlns:a16="http://schemas.microsoft.com/office/drawing/2014/main" id="{9BA5B8F6-1B6D-4B5F-875B-212D2A2173B4}"/>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40731856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D90F7-E07F-F97E-8463-BC8218821E87}"/>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F6EDF80-1318-24E7-260B-C2DCAE0AD542}"/>
              </a:ext>
            </a:extLst>
          </p:cNvPr>
          <p:cNvSpPr>
            <a:spLocks noGrp="1"/>
          </p:cNvSpPr>
          <p:nvPr>
            <p:ph type="body" sz="quarter" idx="11"/>
          </p:nvPr>
        </p:nvSpPr>
        <p:spPr>
          <a:xfrm>
            <a:off x="337294" y="1564240"/>
            <a:ext cx="11275585" cy="4397935"/>
          </a:xfrm>
        </p:spPr>
        <p:txBody>
          <a:bodyPr/>
          <a:lstStyle/>
          <a:p>
            <a:r>
              <a:rPr lang="en-US" altLang="zh-CN" dirty="0"/>
              <a:t>3.2.1</a:t>
            </a:r>
            <a:r>
              <a:rPr lang="zh-CN" altLang="en-US" dirty="0"/>
              <a:t>　交易磋商中应注意的问题</a:t>
            </a:r>
            <a:endParaRPr lang="en-US" altLang="zh-CN" dirty="0"/>
          </a:p>
          <a:p>
            <a:r>
              <a:rPr lang="en-US" altLang="zh-CN" dirty="0"/>
              <a:t>2. </a:t>
            </a:r>
            <a:r>
              <a:rPr lang="zh-CN" altLang="en-US" dirty="0"/>
              <a:t>制订磋商方案磋商方案</a:t>
            </a:r>
            <a:endParaRPr lang="en-US" altLang="zh-CN" dirty="0"/>
          </a:p>
          <a:p>
            <a:r>
              <a:rPr lang="zh-CN" altLang="en-US" dirty="0"/>
              <a:t>是为在磋商中达成预期效果而预先开展的重要准备工作。磋商方案原则上是依据商品经营方案，针对不同谈判对手和市场情况制定的。在制定贸易谈判方案时，必须进行全面的前期准备工作。首先要对谈判对手的资信状况、经营历史和市场声誉进行深入调查，全面评估其履约能力和商业信用。同时需要系统分析目标商品的国际市场供需状况、价格波动规律及未来走势预测，把握行业动态。在此基础上，结合企业自身的经营目标和购销计划，科学确定最佳的市场进入时机，建立包括基准价格、价格浮动区间在内的完整定价策略，并明确交货期、付款方式等关键交易条件的谈判底线和可接受范围，为后续磋商提供清晰的决策依据。</a:t>
            </a:r>
          </a:p>
        </p:txBody>
      </p:sp>
      <p:sp>
        <p:nvSpPr>
          <p:cNvPr id="6" name="文本占位符 5">
            <a:extLst>
              <a:ext uri="{FF2B5EF4-FFF2-40B4-BE49-F238E27FC236}">
                <a16:creationId xmlns:a16="http://schemas.microsoft.com/office/drawing/2014/main" id="{7673362D-3D2C-33FD-5DDA-7FF45C5025B9}"/>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262622303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6ECEC-C608-B38C-70E6-2C3B0E7C00E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58A59ED-A1A4-BB87-2097-6445479A587E}"/>
              </a:ext>
            </a:extLst>
          </p:cNvPr>
          <p:cNvSpPr>
            <a:spLocks noGrp="1"/>
          </p:cNvSpPr>
          <p:nvPr>
            <p:ph type="body" sz="quarter" idx="11"/>
          </p:nvPr>
        </p:nvSpPr>
        <p:spPr>
          <a:xfrm>
            <a:off x="337294" y="2533736"/>
            <a:ext cx="11275585" cy="2458943"/>
          </a:xfrm>
        </p:spPr>
        <p:txBody>
          <a:bodyPr/>
          <a:lstStyle/>
          <a:p>
            <a:r>
              <a:rPr lang="en-US" altLang="zh-CN" dirty="0"/>
              <a:t>3.2.1</a:t>
            </a:r>
            <a:r>
              <a:rPr lang="zh-CN" altLang="en-US" dirty="0"/>
              <a:t>　交易磋商中应注意的问题</a:t>
            </a:r>
            <a:endParaRPr lang="en-US" altLang="zh-CN" dirty="0"/>
          </a:p>
          <a:p>
            <a:r>
              <a:rPr lang="en-US" altLang="zh-CN" dirty="0"/>
              <a:t>3. </a:t>
            </a:r>
            <a:r>
              <a:rPr lang="zh-CN" altLang="en-US" dirty="0"/>
              <a:t>组织谈判班子</a:t>
            </a:r>
            <a:endParaRPr lang="en-US" altLang="zh-CN" dirty="0"/>
          </a:p>
          <a:p>
            <a:r>
              <a:rPr lang="zh-CN" altLang="en-US" dirty="0"/>
              <a:t>在涉及大额国际贸易谈判，特别是与境外客户进行线下磋商时，组建专业谈判团队至关重要。谈判团队规模通常以 </a:t>
            </a:r>
            <a:r>
              <a:rPr lang="en-US" altLang="zh-CN" dirty="0"/>
              <a:t>3 </a:t>
            </a:r>
            <a:r>
              <a:rPr lang="zh-CN" altLang="en-US" dirty="0"/>
              <a:t>～ </a:t>
            </a:r>
            <a:r>
              <a:rPr lang="en-US" altLang="zh-CN" dirty="0"/>
              <a:t>5 </a:t>
            </a:r>
            <a:r>
              <a:rPr lang="zh-CN" altLang="en-US" dirty="0"/>
              <a:t>人为宜，具体人数根据项目复杂程度而定。常规商品贸易可由资深业务经理牵头，重大交易项目则需要公司高层或部门负责人担任主谈人。</a:t>
            </a:r>
          </a:p>
        </p:txBody>
      </p:sp>
      <p:sp>
        <p:nvSpPr>
          <p:cNvPr id="6" name="文本占位符 5">
            <a:extLst>
              <a:ext uri="{FF2B5EF4-FFF2-40B4-BE49-F238E27FC236}">
                <a16:creationId xmlns:a16="http://schemas.microsoft.com/office/drawing/2014/main" id="{0B2D4C5C-2B6B-FA97-3949-2193A6285032}"/>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24621297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3A148-320F-69DC-52A7-D19ABE828D0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6A41B98E-C1CD-4F0E-4EA9-2090BA61D1A5}"/>
              </a:ext>
            </a:extLst>
          </p:cNvPr>
          <p:cNvSpPr>
            <a:spLocks noGrp="1"/>
          </p:cNvSpPr>
          <p:nvPr>
            <p:ph type="body" sz="quarter" idx="11"/>
          </p:nvPr>
        </p:nvSpPr>
        <p:spPr>
          <a:xfrm>
            <a:off x="337294" y="2533736"/>
            <a:ext cx="11275585" cy="2458943"/>
          </a:xfrm>
        </p:spPr>
        <p:txBody>
          <a:bodyPr/>
          <a:lstStyle/>
          <a:p>
            <a:r>
              <a:rPr lang="en-US" altLang="zh-CN" dirty="0"/>
              <a:t>3.2.2</a:t>
            </a:r>
            <a:r>
              <a:rPr lang="zh-CN" altLang="en-US" dirty="0"/>
              <a:t>　交易磋商的形式和内容</a:t>
            </a:r>
            <a:endParaRPr lang="en-US" altLang="zh-CN" dirty="0"/>
          </a:p>
          <a:p>
            <a:r>
              <a:rPr lang="en-US" altLang="zh-CN" dirty="0"/>
              <a:t>1. </a:t>
            </a:r>
            <a:r>
              <a:rPr lang="zh-CN" altLang="en-US" dirty="0"/>
              <a:t>交易磋商的形式</a:t>
            </a:r>
            <a:endParaRPr lang="en-US" altLang="zh-CN" dirty="0"/>
          </a:p>
          <a:p>
            <a:r>
              <a:rPr lang="zh-CN" altLang="en-US" dirty="0"/>
              <a:t>进出口交易磋商分为口头磋商和书面磋商两种形式。</a:t>
            </a:r>
            <a:endParaRPr lang="en-US" altLang="zh-CN" dirty="0"/>
          </a:p>
          <a:p>
            <a:r>
              <a:rPr lang="en-US" altLang="zh-CN" dirty="0"/>
              <a:t>1</a:t>
            </a:r>
            <a:r>
              <a:rPr lang="zh-CN" altLang="en-US" dirty="0"/>
              <a:t>）口头磋商</a:t>
            </a:r>
            <a:endParaRPr lang="en-US" altLang="zh-CN" dirty="0"/>
          </a:p>
          <a:p>
            <a:r>
              <a:rPr lang="en-US" altLang="zh-CN" dirty="0"/>
              <a:t>2</a:t>
            </a:r>
            <a:r>
              <a:rPr lang="zh-CN" altLang="en-US" dirty="0"/>
              <a:t>）书面磋商</a:t>
            </a:r>
            <a:endParaRPr lang="en-US" altLang="zh-CN" dirty="0"/>
          </a:p>
        </p:txBody>
      </p:sp>
      <p:sp>
        <p:nvSpPr>
          <p:cNvPr id="6" name="文本占位符 5">
            <a:extLst>
              <a:ext uri="{FF2B5EF4-FFF2-40B4-BE49-F238E27FC236}">
                <a16:creationId xmlns:a16="http://schemas.microsoft.com/office/drawing/2014/main" id="{2A1BCC22-DD2B-D24D-D7DB-C606E05FA7A6}"/>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2090040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65D74-8627-16C6-A647-CB8D48E8724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4B71E11-2F97-DE27-9CFD-5295E38AE7A3}"/>
              </a:ext>
            </a:extLst>
          </p:cNvPr>
          <p:cNvSpPr>
            <a:spLocks noGrp="1"/>
          </p:cNvSpPr>
          <p:nvPr>
            <p:ph type="body" sz="quarter" idx="11"/>
          </p:nvPr>
        </p:nvSpPr>
        <p:spPr>
          <a:xfrm>
            <a:off x="337294" y="2291362"/>
            <a:ext cx="11275585" cy="2943691"/>
          </a:xfrm>
        </p:spPr>
        <p:txBody>
          <a:bodyPr/>
          <a:lstStyle/>
          <a:p>
            <a:r>
              <a:rPr lang="en-US" altLang="zh-CN" dirty="0"/>
              <a:t>3.2.2</a:t>
            </a:r>
            <a:r>
              <a:rPr lang="zh-CN" altLang="en-US" dirty="0"/>
              <a:t>　交易磋商的形式和内容</a:t>
            </a:r>
            <a:endParaRPr lang="en-US" altLang="zh-CN" dirty="0"/>
          </a:p>
          <a:p>
            <a:r>
              <a:rPr lang="en-US" altLang="zh-CN" dirty="0"/>
              <a:t>2. </a:t>
            </a:r>
            <a:r>
              <a:rPr lang="zh-CN" altLang="en-US" dirty="0"/>
              <a:t>交易磋商的内容</a:t>
            </a:r>
            <a:endParaRPr lang="en-US" altLang="zh-CN" dirty="0"/>
          </a:p>
          <a:p>
            <a:r>
              <a:rPr lang="zh-CN" altLang="en-US" dirty="0"/>
              <a:t>交易磋商的核心内容是围绕买卖合同的关键条款达成一致，主要包括三个方面的内容。一是商品基本条款，需要明确商品的品名规格、质量标准、成交数量以及包装要求等具体细节；二是交易条件条款，涉及价格术语、装运期限、保险责任和支付方式等核心交易要素；三是争议解决条款，包括检验机构、索赔程序、仲裁地点以及不可抗力等保障性约定。</a:t>
            </a:r>
            <a:endParaRPr lang="en-US" altLang="zh-CN" dirty="0"/>
          </a:p>
        </p:txBody>
      </p:sp>
      <p:sp>
        <p:nvSpPr>
          <p:cNvPr id="6" name="文本占位符 5">
            <a:extLst>
              <a:ext uri="{FF2B5EF4-FFF2-40B4-BE49-F238E27FC236}">
                <a16:creationId xmlns:a16="http://schemas.microsoft.com/office/drawing/2014/main" id="{484CDC56-68DA-0143-1DCD-88EB4A905725}"/>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5118814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41D85-0E10-DF71-8DC4-87514FFC286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5920AD3-5DE1-0E9F-CDE2-E604854BCA96}"/>
              </a:ext>
            </a:extLst>
          </p:cNvPr>
          <p:cNvSpPr>
            <a:spLocks noGrp="1"/>
          </p:cNvSpPr>
          <p:nvPr>
            <p:ph type="body" sz="quarter" idx="11"/>
          </p:nvPr>
        </p:nvSpPr>
        <p:spPr>
          <a:xfrm>
            <a:off x="337294" y="2533736"/>
            <a:ext cx="11275585" cy="2458943"/>
          </a:xfrm>
        </p:spPr>
        <p:txBody>
          <a:bodyPr/>
          <a:lstStyle/>
          <a:p>
            <a:r>
              <a:rPr lang="en-US" altLang="zh-CN" dirty="0"/>
              <a:t>3.2.3</a:t>
            </a:r>
            <a:r>
              <a:rPr lang="zh-CN" altLang="en-US" dirty="0"/>
              <a:t>　交易磋商的程序</a:t>
            </a:r>
            <a:endParaRPr lang="en-US" altLang="zh-CN" dirty="0"/>
          </a:p>
          <a:p>
            <a:r>
              <a:rPr lang="en-US" altLang="zh-CN" dirty="0"/>
              <a:t>1. </a:t>
            </a:r>
            <a:r>
              <a:rPr lang="zh-CN" altLang="en-US" dirty="0"/>
              <a:t>询盘</a:t>
            </a:r>
            <a:endParaRPr lang="en-US" altLang="zh-CN" dirty="0"/>
          </a:p>
          <a:p>
            <a:r>
              <a:rPr lang="en-US" altLang="zh-CN" dirty="0"/>
              <a:t>1</a:t>
            </a:r>
            <a:r>
              <a:rPr lang="zh-CN" altLang="en-US" dirty="0"/>
              <a:t>）询盘的含义</a:t>
            </a:r>
            <a:endParaRPr lang="en-US" altLang="zh-CN" dirty="0"/>
          </a:p>
          <a:p>
            <a:r>
              <a:rPr lang="en-US" altLang="zh-CN" dirty="0"/>
              <a:t>2</a:t>
            </a:r>
            <a:r>
              <a:rPr lang="zh-CN" altLang="en-US" dirty="0"/>
              <a:t>）询盘的类型</a:t>
            </a:r>
            <a:endParaRPr lang="en-US" altLang="zh-CN" dirty="0"/>
          </a:p>
          <a:p>
            <a:r>
              <a:rPr lang="en-US" altLang="zh-CN" dirty="0"/>
              <a:t>3</a:t>
            </a:r>
            <a:r>
              <a:rPr lang="zh-CN" altLang="en-US" dirty="0"/>
              <a:t>）询盘的内容</a:t>
            </a:r>
            <a:endParaRPr lang="en-US" altLang="zh-CN" dirty="0"/>
          </a:p>
        </p:txBody>
      </p:sp>
      <p:sp>
        <p:nvSpPr>
          <p:cNvPr id="6" name="文本占位符 5">
            <a:extLst>
              <a:ext uri="{FF2B5EF4-FFF2-40B4-BE49-F238E27FC236}">
                <a16:creationId xmlns:a16="http://schemas.microsoft.com/office/drawing/2014/main" id="{E871688C-9ED1-C7CE-4BE9-9608EC70B1EA}"/>
              </a:ext>
            </a:extLst>
          </p:cNvPr>
          <p:cNvSpPr>
            <a:spLocks noGrp="1"/>
          </p:cNvSpPr>
          <p:nvPr>
            <p:ph type="body" sz="quarter" idx="10"/>
          </p:nvPr>
        </p:nvSpPr>
        <p:spPr/>
        <p:txBody>
          <a:bodyPr/>
          <a:lstStyle/>
          <a:p>
            <a:r>
              <a:rPr lang="en-US" altLang="zh-CN" dirty="0"/>
              <a:t>3.2 </a:t>
            </a:r>
            <a:r>
              <a:rPr lang="zh-CN" altLang="en-US" dirty="0"/>
              <a:t>国际贸易合同条款的磋商</a:t>
            </a:r>
          </a:p>
        </p:txBody>
      </p:sp>
    </p:spTree>
    <p:extLst>
      <p:ext uri="{BB962C8B-B14F-4D97-AF65-F5344CB8AC3E}">
        <p14:creationId xmlns:p14="http://schemas.microsoft.com/office/powerpoint/2010/main" val="587667822"/>
      </p:ext>
    </p:extLst>
  </p:cSld>
  <p:clrMapOvr>
    <a:masterClrMapping/>
  </p:clrMapOvr>
</p:sld>
</file>

<file path=ppt/theme/theme1.xml><?xml version="1.0" encoding="utf-8"?>
<a:theme xmlns:a="http://schemas.openxmlformats.org/drawingml/2006/main" name="母版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6721</TotalTime>
  <Words>36177</Words>
  <Application>Microsoft Office PowerPoint</Application>
  <PresentationFormat>宽屏</PresentationFormat>
  <Paragraphs>2279</Paragraphs>
  <Slides>400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400</vt:i4>
      </vt:variant>
    </vt:vector>
  </HeadingPairs>
  <TitlesOfParts>
    <vt:vector size="405" baseType="lpstr">
      <vt:lpstr>等线</vt:lpstr>
      <vt:lpstr>Microsoft Yahei</vt:lpstr>
      <vt:lpstr>Microsoft Yahei</vt:lpstr>
      <vt:lpstr>Arial</vt:lpstr>
      <vt:lpstr>母版5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337</cp:revision>
  <dcterms:created xsi:type="dcterms:W3CDTF">2025-09-28T05:57:13Z</dcterms:created>
  <dcterms:modified xsi:type="dcterms:W3CDTF">2026-06-10T08:26:13Z</dcterms:modified>
</cp:coreProperties>
</file>