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46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6" r:id="rId61"/>
    <p:sldId id="315"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7" r:id="rId82"/>
    <p:sldId id="338" r:id="rId83"/>
    <p:sldId id="336"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7" r:id="rId122"/>
    <p:sldId id="378" r:id="rId123"/>
    <p:sldId id="379" r:id="rId124"/>
    <p:sldId id="380" r:id="rId125"/>
    <p:sldId id="381" r:id="rId126"/>
    <p:sldId id="382" r:id="rId127"/>
    <p:sldId id="383" r:id="rId128"/>
    <p:sldId id="384" r:id="rId129"/>
    <p:sldId id="385" r:id="rId130"/>
    <p:sldId id="386" r:id="rId131"/>
    <p:sldId id="387" r:id="rId132"/>
    <p:sldId id="388" r:id="rId133"/>
    <p:sldId id="389" r:id="rId134"/>
    <p:sldId id="390" r:id="rId135"/>
    <p:sldId id="391" r:id="rId136"/>
    <p:sldId id="392" r:id="rId137"/>
    <p:sldId id="393" r:id="rId138"/>
    <p:sldId id="394" r:id="rId139"/>
    <p:sldId id="395" r:id="rId140"/>
    <p:sldId id="396" r:id="rId141"/>
    <p:sldId id="397" r:id="rId142"/>
    <p:sldId id="398" r:id="rId143"/>
    <p:sldId id="399" r:id="rId144"/>
    <p:sldId id="400" r:id="rId145"/>
    <p:sldId id="401" r:id="rId146"/>
    <p:sldId id="402" r:id="rId147"/>
    <p:sldId id="403" r:id="rId148"/>
    <p:sldId id="404" r:id="rId149"/>
    <p:sldId id="405" r:id="rId150"/>
    <p:sldId id="406" r:id="rId151"/>
    <p:sldId id="407" r:id="rId152"/>
    <p:sldId id="408" r:id="rId153"/>
    <p:sldId id="409" r:id="rId154"/>
    <p:sldId id="410" r:id="rId155"/>
    <p:sldId id="411" r:id="rId156"/>
    <p:sldId id="412" r:id="rId157"/>
    <p:sldId id="413" r:id="rId158"/>
    <p:sldId id="414" r:id="rId159"/>
    <p:sldId id="415" r:id="rId160"/>
    <p:sldId id="416" r:id="rId161"/>
    <p:sldId id="417" r:id="rId162"/>
    <p:sldId id="418" r:id="rId163"/>
    <p:sldId id="419" r:id="rId164"/>
    <p:sldId id="420" r:id="rId165"/>
    <p:sldId id="421" r:id="rId166"/>
    <p:sldId id="422" r:id="rId167"/>
    <p:sldId id="423" r:id="rId168"/>
    <p:sldId id="424" r:id="rId169"/>
    <p:sldId id="425" r:id="rId170"/>
    <p:sldId id="426" r:id="rId171"/>
    <p:sldId id="427" r:id="rId172"/>
    <p:sldId id="428" r:id="rId173"/>
    <p:sldId id="429" r:id="rId174"/>
    <p:sldId id="430" r:id="rId175"/>
    <p:sldId id="431" r:id="rId176"/>
    <p:sldId id="432" r:id="rId177"/>
    <p:sldId id="433" r:id="rId178"/>
    <p:sldId id="434" r:id="rId179"/>
    <p:sldId id="435" r:id="rId180"/>
    <p:sldId id="436" r:id="rId181"/>
    <p:sldId id="437" r:id="rId182"/>
    <p:sldId id="438" r:id="rId183"/>
    <p:sldId id="439" r:id="rId184"/>
    <p:sldId id="440" r:id="rId185"/>
    <p:sldId id="441" r:id="rId186"/>
    <p:sldId id="442" r:id="rId187"/>
    <p:sldId id="443" r:id="rId188"/>
    <p:sldId id="444" r:id="rId189"/>
    <p:sldId id="445" r:id="rId190"/>
    <p:sldId id="446" r:id="rId191"/>
    <p:sldId id="447" r:id="rId192"/>
    <p:sldId id="448" r:id="rId193"/>
    <p:sldId id="449" r:id="rId194"/>
    <p:sldId id="450" r:id="rId195"/>
    <p:sldId id="451" r:id="rId196"/>
    <p:sldId id="452" r:id="rId197"/>
    <p:sldId id="453" r:id="rId198"/>
    <p:sldId id="454" r:id="rId199"/>
    <p:sldId id="455" r:id="rId200"/>
    <p:sldId id="456" r:id="rId201"/>
    <p:sldId id="457" r:id="rId202"/>
    <p:sldId id="458" r:id="rId203"/>
    <p:sldId id="460" r:id="rId204"/>
    <p:sldId id="459" r:id="rId205"/>
    <p:sldId id="461" r:id="rId206"/>
    <p:sldId id="462" r:id="rId207"/>
    <p:sldId id="463" r:id="rId208"/>
    <p:sldId id="464" r:id="rId209"/>
    <p:sldId id="465" r:id="rId210"/>
    <p:sldId id="466" r:id="rId211"/>
    <p:sldId id="467" r:id="rId212"/>
    <p:sldId id="469" r:id="rId213"/>
    <p:sldId id="468" r:id="rId214"/>
    <p:sldId id="470" r:id="rId215"/>
    <p:sldId id="471" r:id="rId216"/>
    <p:sldId id="472" r:id="rId217"/>
    <p:sldId id="473" r:id="rId218"/>
    <p:sldId id="474" r:id="rId219"/>
    <p:sldId id="475" r:id="rId220"/>
    <p:sldId id="476" r:id="rId221"/>
    <p:sldId id="477" r:id="rId222"/>
    <p:sldId id="478" r:id="rId223"/>
    <p:sldId id="479" r:id="rId224"/>
    <p:sldId id="480" r:id="rId225"/>
    <p:sldId id="481" r:id="rId226"/>
    <p:sldId id="482" r:id="rId227"/>
    <p:sldId id="483" r:id="rId228"/>
    <p:sldId id="484" r:id="rId229"/>
    <p:sldId id="485" r:id="rId230"/>
    <p:sldId id="486" r:id="rId231"/>
    <p:sldId id="487" r:id="rId232"/>
    <p:sldId id="488" r:id="rId233"/>
    <p:sldId id="489" r:id="rId234"/>
    <p:sldId id="490" r:id="rId235"/>
    <p:sldId id="491" r:id="rId236"/>
    <p:sldId id="492" r:id="rId237"/>
    <p:sldId id="493" r:id="rId238"/>
    <p:sldId id="494" r:id="rId239"/>
    <p:sldId id="495" r:id="rId240"/>
    <p:sldId id="496" r:id="rId241"/>
    <p:sldId id="497" r:id="rId242"/>
    <p:sldId id="498" r:id="rId243"/>
    <p:sldId id="499" r:id="rId244"/>
    <p:sldId id="500" r:id="rId245"/>
    <p:sldId id="501" r:id="rId246"/>
    <p:sldId id="502" r:id="rId247"/>
    <p:sldId id="503" r:id="rId248"/>
    <p:sldId id="504" r:id="rId249"/>
    <p:sldId id="505" r:id="rId250"/>
    <p:sldId id="506" r:id="rId251"/>
    <p:sldId id="507" r:id="rId252"/>
    <p:sldId id="508" r:id="rId253"/>
    <p:sldId id="509" r:id="rId254"/>
    <p:sldId id="510" r:id="rId255"/>
    <p:sldId id="511" r:id="rId256"/>
    <p:sldId id="512" r:id="rId257"/>
    <p:sldId id="513" r:id="rId258"/>
    <p:sldId id="514" r:id="rId259"/>
    <p:sldId id="515" r:id="rId260"/>
    <p:sldId id="516" r:id="rId261"/>
    <p:sldId id="517" r:id="rId262"/>
    <p:sldId id="518" r:id="rId263"/>
    <p:sldId id="519" r:id="rId264"/>
    <p:sldId id="520" r:id="rId265"/>
    <p:sldId id="521" r:id="rId266"/>
    <p:sldId id="522" r:id="rId267"/>
    <p:sldId id="523" r:id="rId268"/>
    <p:sldId id="524" r:id="rId269"/>
    <p:sldId id="526" r:id="rId270"/>
    <p:sldId id="527" r:id="rId271"/>
    <p:sldId id="525" r:id="rId272"/>
    <p:sldId id="528" r:id="rId273"/>
    <p:sldId id="529" r:id="rId274"/>
    <p:sldId id="530" r:id="rId275"/>
    <p:sldId id="531" r:id="rId276"/>
    <p:sldId id="532" r:id="rId277"/>
    <p:sldId id="533" r:id="rId278"/>
    <p:sldId id="534" r:id="rId279"/>
    <p:sldId id="535" r:id="rId280"/>
    <p:sldId id="536" r:id="rId281"/>
    <p:sldId id="537" r:id="rId282"/>
    <p:sldId id="538" r:id="rId283"/>
    <p:sldId id="539" r:id="rId284"/>
    <p:sldId id="540" r:id="rId285"/>
    <p:sldId id="541" r:id="rId286"/>
    <p:sldId id="542" r:id="rId287"/>
    <p:sldId id="543" r:id="rId288"/>
    <p:sldId id="544" r:id="rId289"/>
    <p:sldId id="545" r:id="rId290"/>
    <p:sldId id="546" r:id="rId291"/>
    <p:sldId id="547" r:id="rId292"/>
    <p:sldId id="548" r:id="rId293"/>
    <p:sldId id="549" r:id="rId294"/>
    <p:sldId id="550" r:id="rId295"/>
    <p:sldId id="551" r:id="rId296"/>
    <p:sldId id="552" r:id="rId297"/>
    <p:sldId id="553" r:id="rId298"/>
    <p:sldId id="554" r:id="rId299"/>
    <p:sldId id="555" r:id="rId300"/>
    <p:sldId id="556" r:id="rId301"/>
    <p:sldId id="557" r:id="rId302"/>
    <p:sldId id="558" r:id="rId303"/>
    <p:sldId id="559" r:id="rId304"/>
    <p:sldId id="560" r:id="rId305"/>
    <p:sldId id="561" r:id="rId306"/>
    <p:sldId id="562" r:id="rId307"/>
    <p:sldId id="563" r:id="rId308"/>
    <p:sldId id="564" r:id="rId309"/>
    <p:sldId id="566" r:id="rId310"/>
    <p:sldId id="565" r:id="rId311"/>
    <p:sldId id="567" r:id="rId312"/>
    <p:sldId id="568" r:id="rId313"/>
    <p:sldId id="569" r:id="rId314"/>
    <p:sldId id="570" r:id="rId315"/>
    <p:sldId id="571" r:id="rId316"/>
    <p:sldId id="572" r:id="rId317"/>
    <p:sldId id="573" r:id="rId318"/>
    <p:sldId id="574" r:id="rId319"/>
    <p:sldId id="575" r:id="rId320"/>
    <p:sldId id="576" r:id="rId321"/>
    <p:sldId id="577" r:id="rId322"/>
    <p:sldId id="578" r:id="rId323"/>
    <p:sldId id="579" r:id="rId324"/>
    <p:sldId id="580" r:id="rId325"/>
    <p:sldId id="581" r:id="rId326"/>
    <p:sldId id="582" r:id="rId327"/>
    <p:sldId id="583" r:id="rId328"/>
    <p:sldId id="584" r:id="rId329"/>
    <p:sldId id="585" r:id="rId330"/>
    <p:sldId id="586" r:id="rId331"/>
    <p:sldId id="587" r:id="rId332"/>
    <p:sldId id="588" r:id="rId333"/>
    <p:sldId id="589" r:id="rId334"/>
    <p:sldId id="590" r:id="rId335"/>
    <p:sldId id="591" r:id="rId336"/>
    <p:sldId id="592" r:id="rId337"/>
    <p:sldId id="593" r:id="rId338"/>
    <p:sldId id="594" r:id="rId339"/>
    <p:sldId id="595" r:id="rId340"/>
    <p:sldId id="596" r:id="rId341"/>
    <p:sldId id="597" r:id="rId342"/>
    <p:sldId id="598" r:id="rId343"/>
    <p:sldId id="599" r:id="rId344"/>
    <p:sldId id="600" r:id="rId345"/>
    <p:sldId id="601" r:id="rId346"/>
    <p:sldId id="602" r:id="rId347"/>
    <p:sldId id="603" r:id="rId348"/>
    <p:sldId id="604" r:id="rId349"/>
    <p:sldId id="605" r:id="rId350"/>
    <p:sldId id="606" r:id="rId351"/>
    <p:sldId id="607" r:id="rId352"/>
    <p:sldId id="608" r:id="rId353"/>
    <p:sldId id="609" r:id="rId354"/>
    <p:sldId id="610" r:id="rId355"/>
    <p:sldId id="611" r:id="rId356"/>
    <p:sldId id="612" r:id="rId357"/>
    <p:sldId id="613" r:id="rId358"/>
    <p:sldId id="615" r:id="rId359"/>
    <p:sldId id="616" r:id="rId360"/>
    <p:sldId id="614" r:id="rId361"/>
    <p:sldId id="617" r:id="rId362"/>
    <p:sldId id="618" r:id="rId363"/>
    <p:sldId id="619" r:id="rId364"/>
    <p:sldId id="620" r:id="rId365"/>
    <p:sldId id="621" r:id="rId366"/>
    <p:sldId id="623" r:id="rId367"/>
    <p:sldId id="622" r:id="rId368"/>
    <p:sldId id="624" r:id="rId369"/>
    <p:sldId id="625" r:id="rId370"/>
    <p:sldId id="626" r:id="rId371"/>
    <p:sldId id="627" r:id="rId372"/>
    <p:sldId id="628" r:id="rId373"/>
    <p:sldId id="629" r:id="rId374"/>
    <p:sldId id="630" r:id="rId375"/>
    <p:sldId id="632" r:id="rId376"/>
    <p:sldId id="631" r:id="rId377"/>
    <p:sldId id="633" r:id="rId378"/>
    <p:sldId id="634" r:id="rId379"/>
    <p:sldId id="635" r:id="rId380"/>
    <p:sldId id="636" r:id="rId381"/>
    <p:sldId id="637" r:id="rId382"/>
    <p:sldId id="638" r:id="rId383"/>
    <p:sldId id="639" r:id="rId384"/>
    <p:sldId id="640" r:id="rId385"/>
    <p:sldId id="641" r:id="rId386"/>
    <p:sldId id="642" r:id="rId387"/>
    <p:sldId id="643" r:id="rId388"/>
    <p:sldId id="644" r:id="rId389"/>
    <p:sldId id="645" r:id="rId390"/>
    <p:sldId id="647" r:id="rId391"/>
    <p:sldId id="648" r:id="rId392"/>
    <p:sldId id="646" r:id="rId393"/>
    <p:sldId id="649" r:id="rId394"/>
    <p:sldId id="650" r:id="rId395"/>
    <p:sldId id="651" r:id="rId396"/>
    <p:sldId id="652" r:id="rId397"/>
    <p:sldId id="653" r:id="rId398"/>
    <p:sldId id="654" r:id="rId399"/>
    <p:sldId id="655" r:id="rId400"/>
    <p:sldId id="657" r:id="rId401"/>
    <p:sldId id="656" r:id="rId402"/>
    <p:sldId id="658" r:id="rId403"/>
    <p:sldId id="660" r:id="rId404"/>
    <p:sldId id="661" r:id="rId405"/>
    <p:sldId id="662" r:id="rId406"/>
    <p:sldId id="663" r:id="rId407"/>
    <p:sldId id="664" r:id="rId408"/>
    <p:sldId id="665" r:id="rId409"/>
    <p:sldId id="666" r:id="rId410"/>
    <p:sldId id="667" r:id="rId411"/>
    <p:sldId id="668" r:id="rId412"/>
    <p:sldId id="669" r:id="rId413"/>
    <p:sldId id="670" r:id="rId414"/>
    <p:sldId id="671" r:id="rId415"/>
    <p:sldId id="672" r:id="rId416"/>
    <p:sldId id="673" r:id="rId417"/>
    <p:sldId id="674" r:id="rId418"/>
    <p:sldId id="675" r:id="rId419"/>
    <p:sldId id="676" r:id="rId420"/>
    <p:sldId id="677" r:id="rId421"/>
    <p:sldId id="678" r:id="rId422"/>
    <p:sldId id="679" r:id="rId423"/>
    <p:sldId id="680" r:id="rId424"/>
    <p:sldId id="681" r:id="rId425"/>
    <p:sldId id="682" r:id="rId426"/>
    <p:sldId id="683" r:id="rId427"/>
    <p:sldId id="684" r:id="rId428"/>
    <p:sldId id="685" r:id="rId429"/>
    <p:sldId id="686" r:id="rId430"/>
    <p:sldId id="687" r:id="rId431"/>
    <p:sldId id="688" r:id="rId432"/>
    <p:sldId id="689" r:id="rId433"/>
    <p:sldId id="690" r:id="rId434"/>
    <p:sldId id="691" r:id="rId435"/>
    <p:sldId id="692" r:id="rId436"/>
    <p:sldId id="694" r:id="rId437"/>
    <p:sldId id="693" r:id="rId438"/>
    <p:sldId id="695" r:id="rId439"/>
    <p:sldId id="696" r:id="rId440"/>
    <p:sldId id="697" r:id="rId441"/>
    <p:sldId id="698" r:id="rId442"/>
    <p:sldId id="699" r:id="rId443"/>
    <p:sldId id="700" r:id="rId444"/>
    <p:sldId id="701" r:id="rId445"/>
    <p:sldId id="702" r:id="rId446"/>
    <p:sldId id="703" r:id="rId447"/>
    <p:sldId id="704" r:id="rId448"/>
    <p:sldId id="705" r:id="rId449"/>
    <p:sldId id="706" r:id="rId450"/>
    <p:sldId id="707" r:id="rId451"/>
    <p:sldId id="708" r:id="rId452"/>
    <p:sldId id="709" r:id="rId453"/>
    <p:sldId id="710" r:id="rId454"/>
    <p:sldId id="711" r:id="rId455"/>
    <p:sldId id="712" r:id="rId456"/>
    <p:sldId id="713" r:id="rId457"/>
    <p:sldId id="714" r:id="rId458"/>
    <p:sldId id="715" r:id="rId459"/>
    <p:sldId id="716" r:id="rId460"/>
    <p:sldId id="717" r:id="rId461"/>
    <p:sldId id="718" r:id="rId462"/>
    <p:sldId id="719" r:id="rId463"/>
    <p:sldId id="720" r:id="rId464"/>
    <p:sldId id="721" r:id="rId465"/>
    <p:sldId id="722" r:id="rId466"/>
    <p:sldId id="723" r:id="rId467"/>
    <p:sldId id="724" r:id="rId46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页 &amp; 目录" id="{2B97013A-793D-45A6-A47D-A098A894B85F}">
          <p14:sldIdLst>
            <p14:sldId id="256"/>
            <p14:sldId id="257"/>
            <p14:sldId id="258"/>
          </p14:sldIdLst>
        </p14:section>
        <p14:section name="第一章 电子商务概述" id="{F3C2A901-7F60-49D7-B7D8-89EB182DB119}">
          <p14:sldIdLst>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Lst>
        </p14:section>
        <p14:section name="第二章 电子商务技术基础" id="{129A1ED8-9A67-4E48-863F-96722B895494}">
          <p14:sldIdLst>
            <p14:sldId id="304"/>
            <p14:sldId id="305"/>
            <p14:sldId id="306"/>
            <p14:sldId id="307"/>
            <p14:sldId id="308"/>
            <p14:sldId id="309"/>
            <p14:sldId id="310"/>
            <p14:sldId id="311"/>
            <p14:sldId id="312"/>
            <p14:sldId id="313"/>
            <p14:sldId id="314"/>
            <p14:sldId id="316"/>
            <p14:sldId id="315"/>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Lst>
        </p14:section>
        <p14:section name="第三章 电子商务企业运营管理" id="{E5FF0AD1-CFB0-441D-A0F3-44DD73F3537E}">
          <p14:sldIdLst>
            <p14:sldId id="337"/>
            <p14:sldId id="338"/>
            <p14:sldId id="336"/>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 id="375"/>
            <p14:sldId id="377"/>
            <p14:sldId id="378"/>
            <p14:sldId id="379"/>
            <p14:sldId id="380"/>
            <p14:sldId id="381"/>
            <p14:sldId id="382"/>
            <p14:sldId id="383"/>
            <p14:sldId id="384"/>
            <p14:sldId id="385"/>
          </p14:sldIdLst>
        </p14:section>
        <p14:section name="第四章 电子商务市场分析基础" id="{20B53595-B155-4B9E-9538-9F452E6E359A}">
          <p14:sldIdLst>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 id="411"/>
            <p14:sldId id="412"/>
            <p14:sldId id="413"/>
            <p14:sldId id="414"/>
            <p14:sldId id="415"/>
            <p14:sldId id="416"/>
            <p14:sldId id="417"/>
            <p14:sldId id="418"/>
            <p14:sldId id="419"/>
            <p14:sldId id="420"/>
            <p14:sldId id="421"/>
            <p14:sldId id="422"/>
            <p14:sldId id="423"/>
            <p14:sldId id="424"/>
            <p14:sldId id="425"/>
            <p14:sldId id="426"/>
            <p14:sldId id="427"/>
            <p14:sldId id="428"/>
            <p14:sldId id="429"/>
            <p14:sldId id="430"/>
            <p14:sldId id="431"/>
            <p14:sldId id="432"/>
            <p14:sldId id="433"/>
            <p14:sldId id="434"/>
            <p14:sldId id="435"/>
            <p14:sldId id="436"/>
          </p14:sldIdLst>
        </p14:section>
        <p14:section name="第五章 电子商务物流与供应链管理" id="{E23ED1C4-58CB-4776-A714-CC03135ADCB0}">
          <p14:sldIdLst>
            <p14:sldId id="437"/>
            <p14:sldId id="438"/>
            <p14:sldId id="439"/>
            <p14:sldId id="440"/>
            <p14:sldId id="441"/>
            <p14:sldId id="442"/>
            <p14:sldId id="443"/>
            <p14:sldId id="444"/>
            <p14:sldId id="445"/>
            <p14:sldId id="446"/>
            <p14:sldId id="447"/>
            <p14:sldId id="448"/>
            <p14:sldId id="449"/>
            <p14:sldId id="450"/>
            <p14:sldId id="451"/>
            <p14:sldId id="452"/>
            <p14:sldId id="453"/>
            <p14:sldId id="454"/>
            <p14:sldId id="455"/>
            <p14:sldId id="456"/>
            <p14:sldId id="457"/>
            <p14:sldId id="458"/>
            <p14:sldId id="460"/>
            <p14:sldId id="459"/>
            <p14:sldId id="461"/>
            <p14:sldId id="462"/>
            <p14:sldId id="463"/>
            <p14:sldId id="464"/>
            <p14:sldId id="465"/>
            <p14:sldId id="466"/>
            <p14:sldId id="467"/>
            <p14:sldId id="469"/>
            <p14:sldId id="468"/>
            <p14:sldId id="470"/>
            <p14:sldId id="471"/>
            <p14:sldId id="472"/>
            <p14:sldId id="473"/>
            <p14:sldId id="474"/>
            <p14:sldId id="475"/>
            <p14:sldId id="476"/>
            <p14:sldId id="477"/>
            <p14:sldId id="478"/>
            <p14:sldId id="479"/>
            <p14:sldId id="480"/>
            <p14:sldId id="481"/>
            <p14:sldId id="482"/>
            <p14:sldId id="483"/>
            <p14:sldId id="484"/>
            <p14:sldId id="485"/>
            <p14:sldId id="486"/>
          </p14:sldIdLst>
        </p14:section>
        <p14:section name="第六章 电子商务安全与支付" id="{93F93D33-7D59-448F-ACC7-533436E344E0}">
          <p14:sldIdLst>
            <p14:sldId id="487"/>
            <p14:sldId id="488"/>
            <p14:sldId id="489"/>
            <p14:sldId id="490"/>
            <p14:sldId id="491"/>
            <p14:sldId id="492"/>
            <p14:sldId id="493"/>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2"/>
            <p14:sldId id="513"/>
            <p14:sldId id="514"/>
            <p14:sldId id="515"/>
            <p14:sldId id="516"/>
            <p14:sldId id="517"/>
            <p14:sldId id="518"/>
            <p14:sldId id="519"/>
            <p14:sldId id="520"/>
            <p14:sldId id="521"/>
            <p14:sldId id="522"/>
            <p14:sldId id="523"/>
            <p14:sldId id="524"/>
          </p14:sldIdLst>
        </p14:section>
        <p14:section name="第二章 电子商务法律法规" id="{684CDBE4-0862-4837-B4A8-D27779520871}">
          <p14:sldIdLst>
            <p14:sldId id="526"/>
            <p14:sldId id="527"/>
            <p14:sldId id="525"/>
            <p14:sldId id="528"/>
            <p14:sldId id="529"/>
            <p14:sldId id="530"/>
            <p14:sldId id="531"/>
            <p14:sldId id="532"/>
            <p14:sldId id="533"/>
            <p14:sldId id="534"/>
            <p14:sldId id="535"/>
            <p14:sldId id="536"/>
            <p14:sldId id="537"/>
            <p14:sldId id="538"/>
            <p14:sldId id="539"/>
            <p14:sldId id="540"/>
            <p14:sldId id="541"/>
            <p14:sldId id="542"/>
            <p14:sldId id="543"/>
            <p14:sldId id="544"/>
            <p14:sldId id="545"/>
            <p14:sldId id="546"/>
            <p14:sldId id="547"/>
            <p14:sldId id="548"/>
            <p14:sldId id="549"/>
            <p14:sldId id="550"/>
            <p14:sldId id="551"/>
            <p14:sldId id="552"/>
            <p14:sldId id="553"/>
            <p14:sldId id="554"/>
            <p14:sldId id="555"/>
            <p14:sldId id="556"/>
            <p14:sldId id="557"/>
            <p14:sldId id="558"/>
            <p14:sldId id="559"/>
            <p14:sldId id="560"/>
            <p14:sldId id="561"/>
            <p14:sldId id="562"/>
            <p14:sldId id="563"/>
            <p14:sldId id="564"/>
            <p14:sldId id="566"/>
            <p14:sldId id="565"/>
            <p14:sldId id="567"/>
            <p14:sldId id="568"/>
            <p14:sldId id="569"/>
            <p14:sldId id="570"/>
            <p14:sldId id="571"/>
            <p14:sldId id="572"/>
          </p14:sldIdLst>
        </p14:section>
        <p14:section name="第八章 跨境电子商务" id="{8AD6958F-8514-4A41-9019-FC84DF43C019}">
          <p14:sldIdLst>
            <p14:sldId id="573"/>
            <p14:sldId id="574"/>
            <p14:sldId id="575"/>
            <p14:sldId id="576"/>
            <p14:sldId id="577"/>
            <p14:sldId id="578"/>
            <p14:sldId id="579"/>
            <p14:sldId id="580"/>
            <p14:sldId id="581"/>
            <p14:sldId id="582"/>
            <p14:sldId id="583"/>
            <p14:sldId id="584"/>
            <p14:sldId id="585"/>
            <p14:sldId id="586"/>
            <p14:sldId id="587"/>
            <p14:sldId id="588"/>
            <p14:sldId id="589"/>
            <p14:sldId id="590"/>
            <p14:sldId id="591"/>
            <p14:sldId id="592"/>
            <p14:sldId id="593"/>
            <p14:sldId id="594"/>
            <p14:sldId id="595"/>
            <p14:sldId id="596"/>
            <p14:sldId id="597"/>
            <p14:sldId id="598"/>
            <p14:sldId id="599"/>
            <p14:sldId id="600"/>
            <p14:sldId id="601"/>
            <p14:sldId id="602"/>
            <p14:sldId id="603"/>
            <p14:sldId id="604"/>
            <p14:sldId id="605"/>
            <p14:sldId id="606"/>
            <p14:sldId id="607"/>
            <p14:sldId id="608"/>
            <p14:sldId id="609"/>
            <p14:sldId id="610"/>
            <p14:sldId id="611"/>
            <p14:sldId id="612"/>
            <p14:sldId id="613"/>
          </p14:sldIdLst>
        </p14:section>
        <p14:section name="第九章 移动电子商务" id="{7FA1B2C7-7BE1-4BC5-9D1D-9642D6865F23}">
          <p14:sldIdLst>
            <p14:sldId id="615"/>
            <p14:sldId id="616"/>
            <p14:sldId id="614"/>
            <p14:sldId id="617"/>
            <p14:sldId id="618"/>
            <p14:sldId id="619"/>
            <p14:sldId id="620"/>
            <p14:sldId id="621"/>
            <p14:sldId id="623"/>
            <p14:sldId id="622"/>
            <p14:sldId id="624"/>
            <p14:sldId id="625"/>
            <p14:sldId id="626"/>
            <p14:sldId id="627"/>
            <p14:sldId id="628"/>
            <p14:sldId id="629"/>
            <p14:sldId id="630"/>
            <p14:sldId id="632"/>
            <p14:sldId id="631"/>
            <p14:sldId id="633"/>
            <p14:sldId id="634"/>
            <p14:sldId id="635"/>
            <p14:sldId id="636"/>
            <p14:sldId id="637"/>
            <p14:sldId id="638"/>
            <p14:sldId id="639"/>
            <p14:sldId id="640"/>
            <p14:sldId id="641"/>
            <p14:sldId id="642"/>
            <p14:sldId id="643"/>
            <p14:sldId id="644"/>
            <p14:sldId id="645"/>
          </p14:sldIdLst>
        </p14:section>
        <p14:section name="第十章 社交电子商务" id="{F73FAABB-2644-44D4-B158-1B5394F5D2E7}">
          <p14:sldIdLst>
            <p14:sldId id="647"/>
            <p14:sldId id="648"/>
            <p14:sldId id="646"/>
            <p14:sldId id="649"/>
            <p14:sldId id="650"/>
            <p14:sldId id="651"/>
            <p14:sldId id="652"/>
            <p14:sldId id="653"/>
            <p14:sldId id="654"/>
            <p14:sldId id="655"/>
            <p14:sldId id="657"/>
            <p14:sldId id="656"/>
            <p14:sldId id="658"/>
            <p14:sldId id="660"/>
            <p14:sldId id="661"/>
            <p14:sldId id="662"/>
            <p14:sldId id="663"/>
            <p14:sldId id="664"/>
            <p14:sldId id="665"/>
            <p14:sldId id="666"/>
            <p14:sldId id="667"/>
            <p14:sldId id="668"/>
            <p14:sldId id="669"/>
            <p14:sldId id="670"/>
            <p14:sldId id="671"/>
            <p14:sldId id="672"/>
            <p14:sldId id="673"/>
            <p14:sldId id="674"/>
            <p14:sldId id="675"/>
            <p14:sldId id="676"/>
          </p14:sldIdLst>
        </p14:section>
        <p14:section name="第十一章 人工智能电子商务" id="{D4AA5D44-7C97-4C53-AB37-F56065E136B8}">
          <p14:sldIdLst>
            <p14:sldId id="677"/>
            <p14:sldId id="678"/>
            <p14:sldId id="679"/>
            <p14:sldId id="680"/>
            <p14:sldId id="681"/>
            <p14:sldId id="682"/>
            <p14:sldId id="683"/>
            <p14:sldId id="684"/>
            <p14:sldId id="685"/>
            <p14:sldId id="686"/>
            <p14:sldId id="687"/>
            <p14:sldId id="688"/>
            <p14:sldId id="689"/>
            <p14:sldId id="690"/>
            <p14:sldId id="691"/>
            <p14:sldId id="692"/>
            <p14:sldId id="694"/>
            <p14:sldId id="693"/>
            <p14:sldId id="695"/>
            <p14:sldId id="696"/>
            <p14:sldId id="697"/>
            <p14:sldId id="698"/>
            <p14:sldId id="699"/>
            <p14:sldId id="700"/>
            <p14:sldId id="701"/>
            <p14:sldId id="702"/>
            <p14:sldId id="703"/>
            <p14:sldId id="704"/>
            <p14:sldId id="705"/>
            <p14:sldId id="706"/>
            <p14:sldId id="707"/>
            <p14:sldId id="708"/>
            <p14:sldId id="709"/>
            <p14:sldId id="710"/>
            <p14:sldId id="711"/>
            <p14:sldId id="712"/>
            <p14:sldId id="713"/>
            <p14:sldId id="714"/>
            <p14:sldId id="715"/>
            <p14:sldId id="716"/>
            <p14:sldId id="717"/>
            <p14:sldId id="718"/>
            <p14:sldId id="719"/>
            <p14:sldId id="720"/>
            <p14:sldId id="721"/>
            <p14:sldId id="722"/>
            <p14:sldId id="723"/>
          </p14:sldIdLst>
        </p14:section>
        <p14:section name="封底" id="{4D3D7A31-02DB-4619-B74B-92775BCD0780}">
          <p14:sldIdLst>
            <p14:sldId id="72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3999"/>
    <a:srgbClr val="DBBA1C"/>
    <a:srgbClr val="164DAD"/>
    <a:srgbClr val="1A51B1"/>
    <a:srgbClr val="4D84E4"/>
    <a:srgbClr val="426AB1"/>
    <a:srgbClr val="346BCB"/>
    <a:srgbClr val="125FAD"/>
    <a:srgbClr val="4472C4"/>
    <a:srgbClr val="285F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2" d="100"/>
          <a:sy n="102" d="100"/>
        </p:scale>
        <p:origin x="126" y="234"/>
      </p:cViewPr>
      <p:guideLst/>
    </p:cSldViewPr>
  </p:slideViewPr>
  <p:notesTextViewPr>
    <p:cViewPr>
      <p:scale>
        <a:sx n="1" d="1"/>
        <a:sy n="1" d="1"/>
      </p:scale>
      <p:origin x="0" y="0"/>
    </p:cViewPr>
  </p:notesTextViewPr>
  <p:notesViewPr>
    <p:cSldViewPr snapToGrid="0">
      <p:cViewPr varScale="1">
        <p:scale>
          <a:sx n="82" d="100"/>
          <a:sy n="82" d="100"/>
        </p:scale>
        <p:origin x="3876" y="96"/>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slide" Target="slides/slide432.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44" Type="http://schemas.openxmlformats.org/officeDocument/2006/relationships/slide" Target="slides/slide443.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455" Type="http://schemas.openxmlformats.org/officeDocument/2006/relationships/slide" Target="slides/slide454.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259" Type="http://schemas.openxmlformats.org/officeDocument/2006/relationships/slide" Target="slides/slide258.xml"/><Relationship Id="rId424" Type="http://schemas.openxmlformats.org/officeDocument/2006/relationships/slide" Target="slides/slide423.xml"/><Relationship Id="rId466" Type="http://schemas.openxmlformats.org/officeDocument/2006/relationships/slide" Target="slides/slide465.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414" Type="http://schemas.openxmlformats.org/officeDocument/2006/relationships/slide" Target="slides/slide413.xml"/><Relationship Id="rId435" Type="http://schemas.openxmlformats.org/officeDocument/2006/relationships/slide" Target="slides/slide434.xml"/><Relationship Id="rId456" Type="http://schemas.openxmlformats.org/officeDocument/2006/relationships/slide" Target="slides/slide455.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379" Type="http://schemas.openxmlformats.org/officeDocument/2006/relationships/slide" Target="slides/slide378.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25" Type="http://schemas.openxmlformats.org/officeDocument/2006/relationships/slide" Target="slides/slide424.xml"/><Relationship Id="rId446" Type="http://schemas.openxmlformats.org/officeDocument/2006/relationships/slide" Target="slides/slide445.xml"/><Relationship Id="rId467" Type="http://schemas.openxmlformats.org/officeDocument/2006/relationships/slide" Target="slides/slide466.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slide" Target="slides/slide368.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380" Type="http://schemas.openxmlformats.org/officeDocument/2006/relationships/slide" Target="slides/slide379.xml"/><Relationship Id="rId415" Type="http://schemas.openxmlformats.org/officeDocument/2006/relationships/slide" Target="slides/slide414.xml"/><Relationship Id="rId436" Type="http://schemas.openxmlformats.org/officeDocument/2006/relationships/slide" Target="slides/slide435.xml"/><Relationship Id="rId457" Type="http://schemas.openxmlformats.org/officeDocument/2006/relationships/slide" Target="slides/slide456.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391" Type="http://schemas.openxmlformats.org/officeDocument/2006/relationships/slide" Target="slides/slide390.xml"/><Relationship Id="rId405" Type="http://schemas.openxmlformats.org/officeDocument/2006/relationships/slide" Target="slides/slide404.xml"/><Relationship Id="rId426" Type="http://schemas.openxmlformats.org/officeDocument/2006/relationships/slide" Target="slides/slide425.xml"/><Relationship Id="rId447" Type="http://schemas.openxmlformats.org/officeDocument/2006/relationships/slide" Target="slides/slide446.xml"/><Relationship Id="rId230" Type="http://schemas.openxmlformats.org/officeDocument/2006/relationships/slide" Target="slides/slide229.xml"/><Relationship Id="rId251" Type="http://schemas.openxmlformats.org/officeDocument/2006/relationships/slide" Target="slides/slide250.xml"/><Relationship Id="rId468" Type="http://schemas.openxmlformats.org/officeDocument/2006/relationships/slide" Target="slides/slide467.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slide" Target="slides/slide380.xml"/><Relationship Id="rId416" Type="http://schemas.openxmlformats.org/officeDocument/2006/relationships/slide" Target="slides/slide415.xml"/><Relationship Id="rId220" Type="http://schemas.openxmlformats.org/officeDocument/2006/relationships/slide" Target="slides/slide219.xml"/><Relationship Id="rId241" Type="http://schemas.openxmlformats.org/officeDocument/2006/relationships/slide" Target="slides/slide240.xml"/><Relationship Id="rId437" Type="http://schemas.openxmlformats.org/officeDocument/2006/relationships/slide" Target="slides/slide436.xml"/><Relationship Id="rId458" Type="http://schemas.openxmlformats.org/officeDocument/2006/relationships/slide" Target="slides/slide457.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27" Type="http://schemas.openxmlformats.org/officeDocument/2006/relationships/slide" Target="slides/slide426.xml"/><Relationship Id="rId448" Type="http://schemas.openxmlformats.org/officeDocument/2006/relationships/slide" Target="slides/slide447.xml"/><Relationship Id="rId469" Type="http://schemas.openxmlformats.org/officeDocument/2006/relationships/notesMaster" Target="notesMasters/notesMaster1.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417" Type="http://schemas.openxmlformats.org/officeDocument/2006/relationships/slide" Target="slides/slide416.xml"/><Relationship Id="rId438" Type="http://schemas.openxmlformats.org/officeDocument/2006/relationships/slide" Target="slides/slide437.xml"/><Relationship Id="rId459" Type="http://schemas.openxmlformats.org/officeDocument/2006/relationships/slide" Target="slides/slide458.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470" Type="http://schemas.openxmlformats.org/officeDocument/2006/relationships/presProps" Target="presProp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slide" Target="slides/slide392.xml"/><Relationship Id="rId407" Type="http://schemas.openxmlformats.org/officeDocument/2006/relationships/slide" Target="slides/slide406.xml"/><Relationship Id="rId428" Type="http://schemas.openxmlformats.org/officeDocument/2006/relationships/slide" Target="slides/slide427.xml"/><Relationship Id="rId449" Type="http://schemas.openxmlformats.org/officeDocument/2006/relationships/slide" Target="slides/slide448.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460" Type="http://schemas.openxmlformats.org/officeDocument/2006/relationships/slide" Target="slides/slide45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418" Type="http://schemas.openxmlformats.org/officeDocument/2006/relationships/slide" Target="slides/slide417.xml"/><Relationship Id="rId439" Type="http://schemas.openxmlformats.org/officeDocument/2006/relationships/slide" Target="slides/slide438.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450" Type="http://schemas.openxmlformats.org/officeDocument/2006/relationships/slide" Target="slides/slide449.xml"/><Relationship Id="rId471" Type="http://schemas.openxmlformats.org/officeDocument/2006/relationships/viewProps" Target="viewProp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slide" Target="slides/slide407.xml"/><Relationship Id="rId429" Type="http://schemas.openxmlformats.org/officeDocument/2006/relationships/slide" Target="slides/slide428.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440" Type="http://schemas.openxmlformats.org/officeDocument/2006/relationships/slide" Target="slides/slide439.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461" Type="http://schemas.openxmlformats.org/officeDocument/2006/relationships/slide" Target="slides/slide460.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430" Type="http://schemas.openxmlformats.org/officeDocument/2006/relationships/slide" Target="slides/slide429.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451" Type="http://schemas.openxmlformats.org/officeDocument/2006/relationships/slide" Target="slides/slide450.xml"/><Relationship Id="rId472" Type="http://schemas.openxmlformats.org/officeDocument/2006/relationships/theme" Target="theme/theme1.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41" Type="http://schemas.openxmlformats.org/officeDocument/2006/relationships/slide" Target="slides/slide440.xml"/><Relationship Id="rId462" Type="http://schemas.openxmlformats.org/officeDocument/2006/relationships/slide" Target="slides/slide461.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slide" Target="slides/slide430.xml"/><Relationship Id="rId452" Type="http://schemas.openxmlformats.org/officeDocument/2006/relationships/slide" Target="slides/slide451.xml"/><Relationship Id="rId473" Type="http://schemas.openxmlformats.org/officeDocument/2006/relationships/tableStyles" Target="tableStyles.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442" Type="http://schemas.openxmlformats.org/officeDocument/2006/relationships/slide" Target="slides/slide441.xml"/><Relationship Id="rId463" Type="http://schemas.openxmlformats.org/officeDocument/2006/relationships/slide" Target="slides/slide462.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453" Type="http://schemas.openxmlformats.org/officeDocument/2006/relationships/slide" Target="slides/slide452.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443" Type="http://schemas.openxmlformats.org/officeDocument/2006/relationships/slide" Target="slides/slide442.xml"/><Relationship Id="rId464" Type="http://schemas.openxmlformats.org/officeDocument/2006/relationships/slide" Target="slides/slide463.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454" Type="http://schemas.openxmlformats.org/officeDocument/2006/relationships/slide" Target="slides/slide453.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465" Type="http://schemas.openxmlformats.org/officeDocument/2006/relationships/slide" Target="slides/slide464.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slide" Target="slides/slide433.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445" Type="http://schemas.openxmlformats.org/officeDocument/2006/relationships/slide" Target="slides/slide444.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D42C6F-47DA-48FE-B920-654E285F5DBB}" type="datetimeFigureOut">
              <a:rPr lang="zh-CN" altLang="en-US" smtClean="0"/>
              <a:t>2026/6/5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38F8F3-0393-423D-8D3B-B50FA2E1507A}" type="slidenum">
              <a:rPr lang="zh-CN" altLang="en-US" smtClean="0"/>
              <a:t>‹#›</a:t>
            </a:fld>
            <a:endParaRPr lang="zh-CN" altLang="en-US"/>
          </a:p>
        </p:txBody>
      </p:sp>
    </p:spTree>
    <p:extLst>
      <p:ext uri="{BB962C8B-B14F-4D97-AF65-F5344CB8AC3E}">
        <p14:creationId xmlns:p14="http://schemas.microsoft.com/office/powerpoint/2010/main" val="5297645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总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D399316-2939-D88A-616F-16B0AAFB625D}"/>
              </a:ext>
            </a:extLst>
          </p:cNvPr>
          <p:cNvPicPr/>
          <p:nvPr userDrawn="1"/>
        </p:nvPicPr>
        <p:blipFill>
          <a:blip r:embed="rId3">
            <a:extLst>
              <a:ext uri="{28A0092B-C50C-407E-A947-70E740481C1C}">
                <a14:useLocalDpi xmlns:a14="http://schemas.microsoft.com/office/drawing/2010/main" val="0"/>
              </a:ext>
            </a:extLst>
          </a:blip>
          <a:stretch>
            <a:fillRect/>
          </a:stretch>
        </p:blipFill>
        <p:spPr>
          <a:xfrm>
            <a:off x="-4720" y="0"/>
            <a:ext cx="12196720" cy="6858000"/>
          </a:xfrm>
          <a:prstGeom prst="rect">
            <a:avLst/>
          </a:prstGeom>
        </p:spPr>
      </p:pic>
      <p:pic>
        <p:nvPicPr>
          <p:cNvPr id="41" name="图片 40">
            <a:extLst>
              <a:ext uri="{FF2B5EF4-FFF2-40B4-BE49-F238E27FC236}">
                <a16:creationId xmlns:a16="http://schemas.microsoft.com/office/drawing/2014/main" id="{D9BE4B67-7FDC-54E3-3AA1-F0FDE8A2064C}"/>
              </a:ext>
            </a:extLst>
          </p:cNvPr>
          <p:cNvPicPr>
            <a:picLocks noChangeAspect="1"/>
          </p:cNvPicPr>
          <p:nvPr userDrawn="1"/>
        </p:nvPicPr>
        <p:blipFill>
          <a:blip r:embed="rId4">
            <a:extLst>
              <a:ext uri="{28A0092B-C50C-407E-A947-70E740481C1C}">
                <a14:useLocalDpi xmlns:a14="http://schemas.microsoft.com/office/drawing/2010/main" val="0"/>
              </a:ext>
            </a:extLst>
          </a:blip>
          <a:srcRect l="28789" t="23417" r="-28789" b="43697"/>
          <a:stretch>
            <a:fillRect/>
          </a:stretch>
        </p:blipFill>
        <p:spPr>
          <a:xfrm>
            <a:off x="-4718" y="428627"/>
            <a:ext cx="10987041" cy="6429374"/>
          </a:xfrm>
          <a:custGeom>
            <a:avLst/>
            <a:gdLst>
              <a:gd name="csX0" fmla="*/ 0 w 10653666"/>
              <a:gd name="csY0" fmla="*/ 0 h 5914871"/>
              <a:gd name="csX1" fmla="*/ 10653666 w 10653666"/>
              <a:gd name="csY1" fmla="*/ 5914871 h 5914871"/>
              <a:gd name="csX2" fmla="*/ 0 w 10653666"/>
              <a:gd name="csY2" fmla="*/ 5914871 h 5914871"/>
            </a:gdLst>
            <a:ahLst/>
            <a:cxnLst>
              <a:cxn ang="0">
                <a:pos x="csX0" y="csY0"/>
              </a:cxn>
              <a:cxn ang="0">
                <a:pos x="csX1" y="csY1"/>
              </a:cxn>
              <a:cxn ang="0">
                <a:pos x="csX2" y="csY2"/>
              </a:cxn>
            </a:cxnLst>
            <a:rect l="l" t="t" r="r" b="b"/>
            <a:pathLst>
              <a:path w="10653666" h="5914871">
                <a:moveTo>
                  <a:pt x="0" y="0"/>
                </a:moveTo>
                <a:lnTo>
                  <a:pt x="10653666" y="5914871"/>
                </a:lnTo>
                <a:lnTo>
                  <a:pt x="0" y="5914871"/>
                </a:lnTo>
                <a:close/>
              </a:path>
            </a:pathLst>
          </a:custGeom>
        </p:spPr>
      </p:pic>
      <p:sp>
        <p:nvSpPr>
          <p:cNvPr id="42" name="直角三角形 41">
            <a:extLst>
              <a:ext uri="{FF2B5EF4-FFF2-40B4-BE49-F238E27FC236}">
                <a16:creationId xmlns:a16="http://schemas.microsoft.com/office/drawing/2014/main" id="{20F9FD5C-35E5-D4F6-250E-210C952BFC9B}"/>
              </a:ext>
            </a:extLst>
          </p:cNvPr>
          <p:cNvSpPr>
            <a:spLocks noGrp="1" noRot="1" noMove="1" noResize="1" noEditPoints="1" noAdjustHandles="1" noChangeArrowheads="1" noChangeShapeType="1"/>
          </p:cNvSpPr>
          <p:nvPr userDrawn="1"/>
        </p:nvSpPr>
        <p:spPr>
          <a:xfrm>
            <a:off x="-4719" y="428625"/>
            <a:ext cx="10987042" cy="6429375"/>
          </a:xfrm>
          <a:prstGeom prst="rtTriangle">
            <a:avLst/>
          </a:prstGeom>
          <a:solidFill>
            <a:schemeClr val="tx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BBA1C"/>
              </a:solidFill>
            </a:endParaRPr>
          </a:p>
        </p:txBody>
      </p:sp>
      <p:cxnSp>
        <p:nvCxnSpPr>
          <p:cNvPr id="46" name="直接连接符 45">
            <a:extLst>
              <a:ext uri="{FF2B5EF4-FFF2-40B4-BE49-F238E27FC236}">
                <a16:creationId xmlns:a16="http://schemas.microsoft.com/office/drawing/2014/main" id="{0B3C49ED-FC51-9CB2-4D9C-2FD4CDBAFD45}"/>
              </a:ext>
            </a:extLst>
          </p:cNvPr>
          <p:cNvCxnSpPr>
            <a:cxnSpLocks noGrp="1" noRot="1" noMove="1" noResize="1" noEditPoints="1" noAdjustHandles="1" noChangeArrowheads="1" noChangeShapeType="1"/>
          </p:cNvCxnSpPr>
          <p:nvPr userDrawn="1"/>
        </p:nvCxnSpPr>
        <p:spPr>
          <a:xfrm flipH="1">
            <a:off x="4769963" y="2545237"/>
            <a:ext cx="7258639" cy="4204355"/>
          </a:xfrm>
          <a:prstGeom prst="line">
            <a:avLst/>
          </a:prstGeom>
          <a:ln w="25400">
            <a:solidFill>
              <a:schemeClr val="bg1"/>
            </a:solidFill>
          </a:ln>
          <a:effectLst>
            <a:glow rad="139700">
              <a:srgbClr val="DBBA1C">
                <a:alpha val="40000"/>
              </a:srgbClr>
            </a:glow>
          </a:effectLst>
        </p:spPr>
        <p:style>
          <a:lnRef idx="1">
            <a:schemeClr val="accent1"/>
          </a:lnRef>
          <a:fillRef idx="0">
            <a:schemeClr val="accent1"/>
          </a:fillRef>
          <a:effectRef idx="0">
            <a:schemeClr val="accent1"/>
          </a:effectRef>
          <a:fontRef idx="minor">
            <a:schemeClr val="tx1"/>
          </a:fontRef>
        </p:style>
      </p:cxnSp>
      <p:sp>
        <p:nvSpPr>
          <p:cNvPr id="10" name="文本占位符 10">
            <a:extLst>
              <a:ext uri="{FF2B5EF4-FFF2-40B4-BE49-F238E27FC236}">
                <a16:creationId xmlns:a16="http://schemas.microsoft.com/office/drawing/2014/main" id="{63ADACE3-1CD3-BCFC-D552-D045E9400E57}"/>
              </a:ext>
            </a:extLst>
          </p:cNvPr>
          <p:cNvSpPr>
            <a:spLocks noGrp="1" noRot="1" noMove="1" noResize="1" noEditPoints="1" noAdjustHandles="1" noChangeArrowheads="1" noChangeShapeType="1"/>
          </p:cNvSpPr>
          <p:nvPr>
            <p:ph type="body" sz="quarter" idx="11"/>
          </p:nvPr>
        </p:nvSpPr>
        <p:spPr>
          <a:xfrm>
            <a:off x="257668" y="3318309"/>
            <a:ext cx="4136122" cy="784830"/>
          </a:xfrm>
          <a:prstGeom prst="rect">
            <a:avLst/>
          </a:prstGeom>
        </p:spPr>
        <p:txBody>
          <a:bodyPr wrap="square" anchor="b" anchorCtr="0">
            <a:spAutoFit/>
          </a:bodyPr>
          <a:lstStyle>
            <a:lvl1pPr marL="0" indent="0" algn="l">
              <a:buNone/>
              <a:defRPr sz="4500" b="1">
                <a:solidFill>
                  <a:srgbClr val="DBBA1C"/>
                </a:solidFill>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 name="文本占位符 10">
            <a:extLst>
              <a:ext uri="{FF2B5EF4-FFF2-40B4-BE49-F238E27FC236}">
                <a16:creationId xmlns:a16="http://schemas.microsoft.com/office/drawing/2014/main" id="{32DF988E-54C7-B7C8-A63A-E2199FABA108}"/>
              </a:ext>
            </a:extLst>
          </p:cNvPr>
          <p:cNvSpPr>
            <a:spLocks noGrp="1" noRot="1" noMove="1" noResize="1" noEditPoints="1" noAdjustHandles="1" noChangeArrowheads="1" noChangeShapeType="1"/>
          </p:cNvSpPr>
          <p:nvPr>
            <p:ph type="body" sz="quarter" idx="12"/>
          </p:nvPr>
        </p:nvSpPr>
        <p:spPr>
          <a:xfrm>
            <a:off x="1292138" y="4459257"/>
            <a:ext cx="4307385" cy="861774"/>
          </a:xfrm>
          <a:prstGeom prst="rect">
            <a:avLst/>
          </a:prstGeom>
        </p:spPr>
        <p:txBody>
          <a:bodyPr wrap="square" anchor="t" anchorCtr="0">
            <a:spAutoFit/>
          </a:bodyPr>
          <a:lstStyle>
            <a:lvl1pPr marL="0" indent="0" algn="dist">
              <a:buNone/>
              <a:defRPr sz="5000" b="1">
                <a:solidFill>
                  <a:schemeClr val="bg1"/>
                </a:solidFill>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a:latin typeface="微软雅黑" panose="020B0503020204020204" pitchFamily="34" charset="-122"/>
                <a:ea typeface="微软雅黑" panose="020B0503020204020204" pitchFamily="34" charset="-122"/>
              </a:defRPr>
            </a:lvl4pPr>
            <a:lvl5pPr>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35" name="直角三角形 34">
            <a:extLst>
              <a:ext uri="{FF2B5EF4-FFF2-40B4-BE49-F238E27FC236}">
                <a16:creationId xmlns:a16="http://schemas.microsoft.com/office/drawing/2014/main" id="{A895AFA8-3924-A448-8FAD-2E0BC2709E94}"/>
              </a:ext>
            </a:extLst>
          </p:cNvPr>
          <p:cNvSpPr>
            <a:spLocks noGrp="1" noRot="1" noMove="1" noResize="1" noEditPoints="1" noAdjustHandles="1" noChangeArrowheads="1" noChangeShapeType="1"/>
          </p:cNvSpPr>
          <p:nvPr userDrawn="1"/>
        </p:nvSpPr>
        <p:spPr>
          <a:xfrm flipH="1">
            <a:off x="4557188" y="2445259"/>
            <a:ext cx="7634812" cy="4412741"/>
          </a:xfrm>
          <a:prstGeom prst="rtTriangle">
            <a:avLst/>
          </a:prstGeom>
          <a:gradFill>
            <a:gsLst>
              <a:gs pos="100000">
                <a:srgbClr val="1A51B1"/>
              </a:gs>
              <a:gs pos="0">
                <a:srgbClr val="164DAD"/>
              </a:gs>
            </a:gsLst>
            <a:lin ang="10800000" scaled="1"/>
          </a:gradFill>
          <a:ln>
            <a:noFill/>
          </a:ln>
          <a:effectLst>
            <a:outerShdw blurRad="254000" dist="190500" dir="13740000" sx="88000" sy="88000" algn="b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亮着灯的招牌&#10;&#10;AI 生成的内容可能不正确。">
            <a:extLst>
              <a:ext uri="{FF2B5EF4-FFF2-40B4-BE49-F238E27FC236}">
                <a16:creationId xmlns:a16="http://schemas.microsoft.com/office/drawing/2014/main" id="{1F61C2E5-4502-FF5C-20B9-B14C55613D37}"/>
              </a:ext>
            </a:extLst>
          </p:cNvPr>
          <p:cNvPicPr>
            <a:picLocks noGrp="1" noRot="1" noChangeAspect="1" noMove="1" noResize="1" noEditPoints="1" noAdjustHandles="1" noChangeArrowheads="1" noChangeShapeType="1" noCrop="1"/>
          </p:cNvPicPr>
          <p:nvPr userDrawn="1"/>
        </p:nvPicPr>
        <p:blipFill>
          <a:blip r:embed="rId5">
            <a:extLst>
              <a:ext uri="{28A0092B-C50C-407E-A947-70E740481C1C}">
                <a14:useLocalDpi xmlns:a14="http://schemas.microsoft.com/office/drawing/2010/main" val="0"/>
              </a:ext>
            </a:extLst>
          </a:blip>
          <a:stretch>
            <a:fillRect/>
          </a:stretch>
        </p:blipFill>
        <p:spPr>
          <a:xfrm>
            <a:off x="7374218" y="5833887"/>
            <a:ext cx="4354916" cy="646606"/>
          </a:xfrm>
          <a:prstGeom prst="rect">
            <a:avLst/>
          </a:prstGeom>
        </p:spPr>
      </p:pic>
      <p:sp>
        <p:nvSpPr>
          <p:cNvPr id="2" name="矩形 1">
            <a:extLst>
              <a:ext uri="{FF2B5EF4-FFF2-40B4-BE49-F238E27FC236}">
                <a16:creationId xmlns:a16="http://schemas.microsoft.com/office/drawing/2014/main" id="{F25D0DD1-8E7C-56E6-0713-E449C228A8AC}"/>
              </a:ext>
            </a:extLst>
          </p:cNvPr>
          <p:cNvSpPr>
            <a:spLocks noGrp="1" noRot="1" noMove="1" noResize="1" noEditPoints="1" noAdjustHandles="1" noChangeArrowheads="1" noChangeShapeType="1"/>
          </p:cNvSpPr>
          <p:nvPr userDrawn="1"/>
        </p:nvSpPr>
        <p:spPr>
          <a:xfrm>
            <a:off x="257668" y="4229068"/>
            <a:ext cx="1034472" cy="84737"/>
          </a:xfrm>
          <a:prstGeom prst="rect">
            <a:avLst/>
          </a:prstGeom>
          <a:solidFill>
            <a:srgbClr val="0239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矩形 2">
            <a:extLst>
              <a:ext uri="{FF2B5EF4-FFF2-40B4-BE49-F238E27FC236}">
                <a16:creationId xmlns:a16="http://schemas.microsoft.com/office/drawing/2014/main" id="{F456CC83-4708-A2E3-07CD-316AF083F281}"/>
              </a:ext>
            </a:extLst>
          </p:cNvPr>
          <p:cNvSpPr>
            <a:spLocks noGrp="1" noRot="1" noMove="1" noResize="1" noEditPoints="1" noAdjustHandles="1" noChangeArrowheads="1" noChangeShapeType="1"/>
          </p:cNvSpPr>
          <p:nvPr userDrawn="1"/>
        </p:nvSpPr>
        <p:spPr>
          <a:xfrm>
            <a:off x="1292139" y="4229070"/>
            <a:ext cx="4307384" cy="84738"/>
          </a:xfrm>
          <a:prstGeom prst="rect">
            <a:avLst/>
          </a:prstGeom>
          <a:solidFill>
            <a:srgbClr val="DBBA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428306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封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D399316-2939-D88A-616F-16B0AAFB625D}"/>
              </a:ext>
            </a:extLst>
          </p:cNvPr>
          <p:cNvPicPr/>
          <p:nvPr userDrawn="1"/>
        </p:nvPicPr>
        <p:blipFill>
          <a:blip r:embed="rId3">
            <a:extLst>
              <a:ext uri="{28A0092B-C50C-407E-A947-70E740481C1C}">
                <a14:useLocalDpi xmlns:a14="http://schemas.microsoft.com/office/drawing/2010/main" val="0"/>
              </a:ext>
            </a:extLst>
          </a:blip>
          <a:stretch>
            <a:fillRect/>
          </a:stretch>
        </p:blipFill>
        <p:spPr>
          <a:xfrm>
            <a:off x="-4720" y="0"/>
            <a:ext cx="12196720" cy="6858000"/>
          </a:xfrm>
          <a:prstGeom prst="rect">
            <a:avLst/>
          </a:prstGeom>
        </p:spPr>
      </p:pic>
      <p:pic>
        <p:nvPicPr>
          <p:cNvPr id="41" name="图片 40">
            <a:extLst>
              <a:ext uri="{FF2B5EF4-FFF2-40B4-BE49-F238E27FC236}">
                <a16:creationId xmlns:a16="http://schemas.microsoft.com/office/drawing/2014/main" id="{D9BE4B67-7FDC-54E3-3AA1-F0FDE8A2064C}"/>
              </a:ext>
            </a:extLst>
          </p:cNvPr>
          <p:cNvPicPr>
            <a:picLocks noChangeAspect="1"/>
          </p:cNvPicPr>
          <p:nvPr userDrawn="1"/>
        </p:nvPicPr>
        <p:blipFill>
          <a:blip r:embed="rId4">
            <a:extLst>
              <a:ext uri="{28A0092B-C50C-407E-A947-70E740481C1C}">
                <a14:useLocalDpi xmlns:a14="http://schemas.microsoft.com/office/drawing/2010/main" val="0"/>
              </a:ext>
            </a:extLst>
          </a:blip>
          <a:srcRect l="28789" t="23417" r="-28789" b="43697"/>
          <a:stretch>
            <a:fillRect/>
          </a:stretch>
        </p:blipFill>
        <p:spPr>
          <a:xfrm>
            <a:off x="-4718" y="428627"/>
            <a:ext cx="10987041" cy="6429374"/>
          </a:xfrm>
          <a:custGeom>
            <a:avLst/>
            <a:gdLst>
              <a:gd name="csX0" fmla="*/ 0 w 10653666"/>
              <a:gd name="csY0" fmla="*/ 0 h 5914871"/>
              <a:gd name="csX1" fmla="*/ 10653666 w 10653666"/>
              <a:gd name="csY1" fmla="*/ 5914871 h 5914871"/>
              <a:gd name="csX2" fmla="*/ 0 w 10653666"/>
              <a:gd name="csY2" fmla="*/ 5914871 h 5914871"/>
            </a:gdLst>
            <a:ahLst/>
            <a:cxnLst>
              <a:cxn ang="0">
                <a:pos x="csX0" y="csY0"/>
              </a:cxn>
              <a:cxn ang="0">
                <a:pos x="csX1" y="csY1"/>
              </a:cxn>
              <a:cxn ang="0">
                <a:pos x="csX2" y="csY2"/>
              </a:cxn>
            </a:cxnLst>
            <a:rect l="l" t="t" r="r" b="b"/>
            <a:pathLst>
              <a:path w="10653666" h="5914871">
                <a:moveTo>
                  <a:pt x="0" y="0"/>
                </a:moveTo>
                <a:lnTo>
                  <a:pt x="10653666" y="5914871"/>
                </a:lnTo>
                <a:lnTo>
                  <a:pt x="0" y="5914871"/>
                </a:lnTo>
                <a:close/>
              </a:path>
            </a:pathLst>
          </a:custGeom>
        </p:spPr>
      </p:pic>
      <p:sp>
        <p:nvSpPr>
          <p:cNvPr id="42" name="直角三角形 41">
            <a:extLst>
              <a:ext uri="{FF2B5EF4-FFF2-40B4-BE49-F238E27FC236}">
                <a16:creationId xmlns:a16="http://schemas.microsoft.com/office/drawing/2014/main" id="{20F9FD5C-35E5-D4F6-250E-210C952BFC9B}"/>
              </a:ext>
            </a:extLst>
          </p:cNvPr>
          <p:cNvSpPr>
            <a:spLocks noGrp="1" noRot="1" noMove="1" noResize="1" noEditPoints="1" noAdjustHandles="1" noChangeArrowheads="1" noChangeShapeType="1"/>
          </p:cNvSpPr>
          <p:nvPr userDrawn="1"/>
        </p:nvSpPr>
        <p:spPr>
          <a:xfrm>
            <a:off x="-4719" y="428625"/>
            <a:ext cx="10987042" cy="6429375"/>
          </a:xfrm>
          <a:prstGeom prst="rtTriangle">
            <a:avLst/>
          </a:prstGeom>
          <a:solidFill>
            <a:schemeClr val="tx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BBA1C"/>
              </a:solidFill>
            </a:endParaRPr>
          </a:p>
        </p:txBody>
      </p:sp>
      <p:cxnSp>
        <p:nvCxnSpPr>
          <p:cNvPr id="46" name="直接连接符 45">
            <a:extLst>
              <a:ext uri="{FF2B5EF4-FFF2-40B4-BE49-F238E27FC236}">
                <a16:creationId xmlns:a16="http://schemas.microsoft.com/office/drawing/2014/main" id="{0B3C49ED-FC51-9CB2-4D9C-2FD4CDBAFD45}"/>
              </a:ext>
            </a:extLst>
          </p:cNvPr>
          <p:cNvCxnSpPr>
            <a:cxnSpLocks noGrp="1" noRot="1" noMove="1" noResize="1" noEditPoints="1" noAdjustHandles="1" noChangeArrowheads="1" noChangeShapeType="1"/>
          </p:cNvCxnSpPr>
          <p:nvPr userDrawn="1"/>
        </p:nvCxnSpPr>
        <p:spPr>
          <a:xfrm flipH="1">
            <a:off x="4769963" y="2545237"/>
            <a:ext cx="7258639" cy="4204355"/>
          </a:xfrm>
          <a:prstGeom prst="line">
            <a:avLst/>
          </a:prstGeom>
          <a:ln w="25400">
            <a:solidFill>
              <a:schemeClr val="bg1"/>
            </a:solidFill>
          </a:ln>
          <a:effectLst>
            <a:glow rad="139700">
              <a:srgbClr val="DBBA1C">
                <a:alpha val="40000"/>
              </a:srgbClr>
            </a:glow>
          </a:effectLst>
        </p:spPr>
        <p:style>
          <a:lnRef idx="1">
            <a:schemeClr val="accent1"/>
          </a:lnRef>
          <a:fillRef idx="0">
            <a:schemeClr val="accent1"/>
          </a:fillRef>
          <a:effectRef idx="0">
            <a:schemeClr val="accent1"/>
          </a:effectRef>
          <a:fontRef idx="minor">
            <a:schemeClr val="tx1"/>
          </a:fontRef>
        </p:style>
      </p:cxnSp>
      <p:sp>
        <p:nvSpPr>
          <p:cNvPr id="35" name="直角三角形 34">
            <a:extLst>
              <a:ext uri="{FF2B5EF4-FFF2-40B4-BE49-F238E27FC236}">
                <a16:creationId xmlns:a16="http://schemas.microsoft.com/office/drawing/2014/main" id="{A895AFA8-3924-A448-8FAD-2E0BC2709E94}"/>
              </a:ext>
            </a:extLst>
          </p:cNvPr>
          <p:cNvSpPr>
            <a:spLocks noGrp="1" noRot="1" noMove="1" noResize="1" noEditPoints="1" noAdjustHandles="1" noChangeArrowheads="1" noChangeShapeType="1"/>
          </p:cNvSpPr>
          <p:nvPr userDrawn="1"/>
        </p:nvSpPr>
        <p:spPr>
          <a:xfrm flipH="1">
            <a:off x="4557188" y="2445259"/>
            <a:ext cx="7634812" cy="4412741"/>
          </a:xfrm>
          <a:prstGeom prst="rtTriangle">
            <a:avLst/>
          </a:prstGeom>
          <a:gradFill>
            <a:gsLst>
              <a:gs pos="100000">
                <a:srgbClr val="1A51B1"/>
              </a:gs>
              <a:gs pos="0">
                <a:srgbClr val="164DAD"/>
              </a:gs>
            </a:gsLst>
            <a:lin ang="10800000" scaled="1"/>
          </a:gradFill>
          <a:ln>
            <a:noFill/>
          </a:ln>
          <a:effectLst>
            <a:outerShdw blurRad="254000" dist="190500" dir="13740000" sx="88000" sy="88000" algn="b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亮着灯的招牌&#10;&#10;AI 生成的内容可能不正确。">
            <a:extLst>
              <a:ext uri="{FF2B5EF4-FFF2-40B4-BE49-F238E27FC236}">
                <a16:creationId xmlns:a16="http://schemas.microsoft.com/office/drawing/2014/main" id="{1F61C2E5-4502-FF5C-20B9-B14C55613D37}"/>
              </a:ext>
            </a:extLst>
          </p:cNvPr>
          <p:cNvPicPr>
            <a:picLocks noGrp="1" noRot="1" noChangeAspect="1" noMove="1" noResize="1" noEditPoints="1" noAdjustHandles="1" noChangeArrowheads="1" noChangeShapeType="1" noCrop="1"/>
          </p:cNvPicPr>
          <p:nvPr userDrawn="1"/>
        </p:nvPicPr>
        <p:blipFill>
          <a:blip r:embed="rId5">
            <a:extLst>
              <a:ext uri="{28A0092B-C50C-407E-A947-70E740481C1C}">
                <a14:useLocalDpi xmlns:a14="http://schemas.microsoft.com/office/drawing/2010/main" val="0"/>
              </a:ext>
            </a:extLst>
          </a:blip>
          <a:stretch>
            <a:fillRect/>
          </a:stretch>
        </p:blipFill>
        <p:spPr>
          <a:xfrm>
            <a:off x="7374218" y="5833887"/>
            <a:ext cx="4354916" cy="646606"/>
          </a:xfrm>
          <a:prstGeom prst="rect">
            <a:avLst/>
          </a:prstGeom>
        </p:spPr>
      </p:pic>
      <p:sp>
        <p:nvSpPr>
          <p:cNvPr id="2" name="矩形 1">
            <a:extLst>
              <a:ext uri="{FF2B5EF4-FFF2-40B4-BE49-F238E27FC236}">
                <a16:creationId xmlns:a16="http://schemas.microsoft.com/office/drawing/2014/main" id="{F25D0DD1-8E7C-56E6-0713-E449C228A8AC}"/>
              </a:ext>
            </a:extLst>
          </p:cNvPr>
          <p:cNvSpPr>
            <a:spLocks noGrp="1" noRot="1" noMove="1" noResize="1" noEditPoints="1" noAdjustHandles="1" noChangeArrowheads="1" noChangeShapeType="1"/>
          </p:cNvSpPr>
          <p:nvPr userDrawn="1"/>
        </p:nvSpPr>
        <p:spPr>
          <a:xfrm>
            <a:off x="257668" y="4229068"/>
            <a:ext cx="1034472" cy="84737"/>
          </a:xfrm>
          <a:prstGeom prst="rect">
            <a:avLst/>
          </a:prstGeom>
          <a:solidFill>
            <a:srgbClr val="0239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矩形 2">
            <a:extLst>
              <a:ext uri="{FF2B5EF4-FFF2-40B4-BE49-F238E27FC236}">
                <a16:creationId xmlns:a16="http://schemas.microsoft.com/office/drawing/2014/main" id="{F456CC83-4708-A2E3-07CD-316AF083F281}"/>
              </a:ext>
            </a:extLst>
          </p:cNvPr>
          <p:cNvSpPr>
            <a:spLocks noGrp="1" noRot="1" noMove="1" noResize="1" noEditPoints="1" noAdjustHandles="1" noChangeArrowheads="1" noChangeShapeType="1"/>
          </p:cNvSpPr>
          <p:nvPr userDrawn="1"/>
        </p:nvSpPr>
        <p:spPr>
          <a:xfrm>
            <a:off x="1292139" y="4229070"/>
            <a:ext cx="4307384" cy="84738"/>
          </a:xfrm>
          <a:prstGeom prst="rect">
            <a:avLst/>
          </a:prstGeom>
          <a:solidFill>
            <a:srgbClr val="DBBA1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文本框 6">
            <a:extLst>
              <a:ext uri="{FF2B5EF4-FFF2-40B4-BE49-F238E27FC236}">
                <a16:creationId xmlns:a16="http://schemas.microsoft.com/office/drawing/2014/main" id="{109AEAE5-2A56-8213-C11A-0EA2978172E0}"/>
              </a:ext>
            </a:extLst>
          </p:cNvPr>
          <p:cNvSpPr txBox="1">
            <a:spLocks noGrp="1" noRot="1" noMove="1" noResize="1" noEditPoints="1" noAdjustHandles="1" noChangeArrowheads="1" noChangeShapeType="1"/>
          </p:cNvSpPr>
          <p:nvPr userDrawn="1"/>
        </p:nvSpPr>
        <p:spPr>
          <a:xfrm>
            <a:off x="470443" y="3318309"/>
            <a:ext cx="4874555" cy="784830"/>
          </a:xfrm>
          <a:prstGeom prst="rect">
            <a:avLst/>
          </a:prstGeom>
          <a:noFill/>
        </p:spPr>
        <p:txBody>
          <a:bodyPr wrap="square" rtlCol="0" anchor="ctr" anchorCtr="0">
            <a:spAutoFit/>
          </a:bodyPr>
          <a:lstStyle/>
          <a:p>
            <a:pPr marL="0" indent="0">
              <a:buFont typeface="Arial" panose="020B0604020202020204" pitchFamily="34" charset="0"/>
              <a:buNone/>
            </a:pPr>
            <a:r>
              <a:rPr lang="zh-CN" altLang="en-US" sz="4500" b="1" dirty="0">
                <a:solidFill>
                  <a:schemeClr val="bg1"/>
                </a:solidFill>
                <a:latin typeface="微软雅黑" panose="020B0503020204020204" pitchFamily="34" charset="-122"/>
                <a:ea typeface="微软雅黑" panose="020B0503020204020204" pitchFamily="34" charset="-122"/>
              </a:rPr>
              <a:t>感 谢 观 看</a:t>
            </a:r>
          </a:p>
        </p:txBody>
      </p:sp>
    </p:spTree>
    <p:extLst>
      <p:ext uri="{BB962C8B-B14F-4D97-AF65-F5344CB8AC3E}">
        <p14:creationId xmlns:p14="http://schemas.microsoft.com/office/powerpoint/2010/main" val="24213653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89475B34-8FB9-0EDC-4DA9-1874048E6186}"/>
              </a:ext>
            </a:extLst>
          </p:cNvPr>
          <p:cNvPicPr>
            <a:picLocks noChangeAspect="1"/>
          </p:cNvPicPr>
          <p:nvPr userDrawn="1"/>
        </p:nvPicPr>
        <p:blipFill>
          <a:blip r:embed="rId3">
            <a:extLst>
              <a:ext uri="{28A0092B-C50C-407E-A947-70E740481C1C}">
                <a14:useLocalDpi xmlns:a14="http://schemas.microsoft.com/office/drawing/2010/main" val="0"/>
              </a:ext>
            </a:extLst>
          </a:blip>
          <a:srcRect t="7780" b="7780"/>
          <a:stretch/>
        </p:blipFill>
        <p:spPr>
          <a:xfrm>
            <a:off x="-3" y="-973"/>
            <a:ext cx="12192001" cy="6858973"/>
          </a:xfrm>
          <a:prstGeom prst="rect">
            <a:avLst/>
          </a:prstGeom>
        </p:spPr>
      </p:pic>
      <p:sp>
        <p:nvSpPr>
          <p:cNvPr id="5" name="矩形 4">
            <a:extLst>
              <a:ext uri="{FF2B5EF4-FFF2-40B4-BE49-F238E27FC236}">
                <a16:creationId xmlns:a16="http://schemas.microsoft.com/office/drawing/2014/main" id="{61F5BD33-F502-30AF-4CB3-3B1D5761E260}"/>
              </a:ext>
            </a:extLst>
          </p:cNvPr>
          <p:cNvSpPr>
            <a:spLocks noGrp="1" noRot="1" noMove="1" noResize="1" noEditPoints="1" noAdjustHandles="1" noChangeArrowheads="1" noChangeShapeType="1"/>
          </p:cNvSpPr>
          <p:nvPr userDrawn="1"/>
        </p:nvSpPr>
        <p:spPr>
          <a:xfrm>
            <a:off x="0" y="3"/>
            <a:ext cx="12192000" cy="6857997"/>
          </a:xfrm>
          <a:prstGeom prst="rect">
            <a:avLst/>
          </a:prstGeom>
          <a:gradFill flip="none" rotWithShape="1">
            <a:gsLst>
              <a:gs pos="65000">
                <a:srgbClr val="023999"/>
              </a:gs>
              <a:gs pos="22000">
                <a:schemeClr val="tx1"/>
              </a:gs>
              <a:gs pos="100000">
                <a:schemeClr val="tx1">
                  <a:alpha val="0"/>
                  <a:lumMod val="100000"/>
                </a:schemeClr>
              </a:gs>
            </a:gsLst>
            <a:lin ang="1080000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Shape 0">
            <a:extLst>
              <a:ext uri="{FF2B5EF4-FFF2-40B4-BE49-F238E27FC236}">
                <a16:creationId xmlns:a16="http://schemas.microsoft.com/office/drawing/2014/main" id="{4AD0F183-B0D4-1ADE-3D12-65FA940DA4E1}"/>
              </a:ext>
            </a:extLst>
          </p:cNvPr>
          <p:cNvSpPr>
            <a:spLocks noGrp="1" noRot="1" noMove="1" noResize="1" noEditPoints="1" noAdjustHandles="1" noChangeArrowheads="1" noChangeShapeType="1"/>
          </p:cNvSpPr>
          <p:nvPr userDrawn="1"/>
        </p:nvSpPr>
        <p:spPr>
          <a:xfrm>
            <a:off x="4313333" y="-972"/>
            <a:ext cx="60000" cy="6858971"/>
          </a:xfrm>
          <a:custGeom>
            <a:avLst/>
            <a:gdLst/>
            <a:ahLst/>
            <a:cxnLst/>
            <a:rect l="l" t="t" r="r" b="b"/>
            <a:pathLst>
              <a:path w="3280000" h="5154271">
                <a:moveTo>
                  <a:pt x="0" y="0"/>
                </a:moveTo>
                <a:moveTo>
                  <a:pt x="0" y="0"/>
                </a:moveTo>
                <a:lnTo>
                  <a:pt x="3280000" y="0"/>
                </a:lnTo>
                <a:lnTo>
                  <a:pt x="3280000" y="5154271"/>
                </a:lnTo>
                <a:lnTo>
                  <a:pt x="0" y="5154271"/>
                </a:lnTo>
                <a:close/>
              </a:path>
            </a:pathLst>
          </a:custGeom>
          <a:solidFill>
            <a:srgbClr val="DBBA1C"/>
          </a:solidFill>
          <a:ln/>
        </p:spPr>
        <p:txBody>
          <a:bodyPr/>
          <a:lstStyle/>
          <a:p>
            <a:endParaRPr lang="zh-CN" altLang="en-US" sz="2400"/>
          </a:p>
        </p:txBody>
      </p:sp>
      <p:sp>
        <p:nvSpPr>
          <p:cNvPr id="7" name="Text 1">
            <a:extLst>
              <a:ext uri="{FF2B5EF4-FFF2-40B4-BE49-F238E27FC236}">
                <a16:creationId xmlns:a16="http://schemas.microsoft.com/office/drawing/2014/main" id="{1E7A9123-FE23-706F-3F2E-2FC55A2371AE}"/>
              </a:ext>
            </a:extLst>
          </p:cNvPr>
          <p:cNvSpPr>
            <a:spLocks noGrp="1" noRot="1" noMove="1" noResize="1" noEditPoints="1" noAdjustHandles="1" noChangeArrowheads="1" noChangeShapeType="1"/>
          </p:cNvSpPr>
          <p:nvPr userDrawn="1"/>
        </p:nvSpPr>
        <p:spPr>
          <a:xfrm>
            <a:off x="1068126" y="536411"/>
            <a:ext cx="2632436" cy="932756"/>
          </a:xfrm>
          <a:prstGeom prst="rect">
            <a:avLst/>
          </a:prstGeom>
          <a:noFill/>
          <a:ln/>
        </p:spPr>
        <p:txBody>
          <a:bodyPr wrap="square" lIns="121920" tIns="121920" rIns="121920" bIns="121920" rtlCol="0" anchor="ctr" anchorCtr="0">
            <a:spAutoFit/>
          </a:bodyPr>
          <a:lstStyle/>
          <a:p>
            <a:pPr marL="0" indent="0">
              <a:lnSpc>
                <a:spcPct val="120000"/>
              </a:lnSpc>
              <a:spcBef>
                <a:spcPts val="480"/>
              </a:spcBef>
              <a:buNone/>
            </a:pPr>
            <a:r>
              <a:rPr lang="en-US" sz="4000" b="1" dirty="0">
                <a:solidFill>
                  <a:srgbClr val="E1E1E1"/>
                </a:solidFill>
                <a:latin typeface="Microsoft Yahei" pitchFamily="34" charset="0"/>
                <a:ea typeface="Microsoft Yahei" pitchFamily="34" charset="-122"/>
                <a:cs typeface="Microsoft Yahei" pitchFamily="34" charset="-120"/>
              </a:rPr>
              <a:t>目录</a:t>
            </a:r>
            <a:endParaRPr lang="en-US" sz="4000" dirty="0"/>
          </a:p>
        </p:txBody>
      </p:sp>
      <p:sp>
        <p:nvSpPr>
          <p:cNvPr id="8" name="Shape 2">
            <a:extLst>
              <a:ext uri="{FF2B5EF4-FFF2-40B4-BE49-F238E27FC236}">
                <a16:creationId xmlns:a16="http://schemas.microsoft.com/office/drawing/2014/main" id="{C6553F10-B1AB-4FDC-7C61-88398BBC4E5D}"/>
              </a:ext>
            </a:extLst>
          </p:cNvPr>
          <p:cNvSpPr>
            <a:spLocks noGrp="1" noRot="1" noMove="1" noResize="1" noEditPoints="1" noAdjustHandles="1" noChangeArrowheads="1" noChangeShapeType="1"/>
          </p:cNvSpPr>
          <p:nvPr userDrawn="1"/>
        </p:nvSpPr>
        <p:spPr>
          <a:xfrm>
            <a:off x="937641" y="-972"/>
            <a:ext cx="60960" cy="1846667"/>
          </a:xfrm>
          <a:custGeom>
            <a:avLst/>
            <a:gdLst/>
            <a:ahLst/>
            <a:cxnLst/>
            <a:rect l="l" t="t" r="r" b="b"/>
            <a:pathLst>
              <a:path w="45720" h="1385000">
                <a:moveTo>
                  <a:pt x="0" y="0"/>
                </a:moveTo>
                <a:moveTo>
                  <a:pt x="0" y="0"/>
                </a:moveTo>
                <a:lnTo>
                  <a:pt x="0" y="1385000"/>
                </a:lnTo>
              </a:path>
            </a:pathLst>
          </a:custGeom>
          <a:noFill/>
          <a:ln w="19050">
            <a:solidFill>
              <a:srgbClr val="DBBA1C"/>
            </a:solidFill>
            <a:prstDash val="solid"/>
            <a:headEnd type="none"/>
            <a:tailEnd type="arrow"/>
          </a:ln>
        </p:spPr>
        <p:txBody>
          <a:bodyPr/>
          <a:lstStyle/>
          <a:p>
            <a:endParaRPr lang="zh-CN" altLang="en-US" sz="2400"/>
          </a:p>
        </p:txBody>
      </p:sp>
      <p:sp>
        <p:nvSpPr>
          <p:cNvPr id="9" name="Text 3">
            <a:extLst>
              <a:ext uri="{FF2B5EF4-FFF2-40B4-BE49-F238E27FC236}">
                <a16:creationId xmlns:a16="http://schemas.microsoft.com/office/drawing/2014/main" id="{C46B07A3-6497-64D5-360D-A0E9AB8CCA01}"/>
              </a:ext>
            </a:extLst>
          </p:cNvPr>
          <p:cNvSpPr>
            <a:spLocks noGrp="1" noRot="1" noMove="1" noResize="1" noEditPoints="1" noAdjustHandles="1" noChangeArrowheads="1" noChangeShapeType="1"/>
          </p:cNvSpPr>
          <p:nvPr userDrawn="1"/>
        </p:nvSpPr>
        <p:spPr>
          <a:xfrm>
            <a:off x="1072084" y="1190640"/>
            <a:ext cx="2893333" cy="707886"/>
          </a:xfrm>
          <a:prstGeom prst="rect">
            <a:avLst/>
          </a:prstGeom>
          <a:noFill/>
          <a:ln/>
        </p:spPr>
        <p:txBody>
          <a:bodyPr wrap="square" lIns="121920" tIns="121920" rIns="121920" bIns="121920" rtlCol="0" anchor="t">
            <a:spAutoFit/>
          </a:bodyPr>
          <a:lstStyle/>
          <a:p>
            <a:pPr marL="0" indent="0">
              <a:lnSpc>
                <a:spcPct val="100000"/>
              </a:lnSpc>
              <a:buNone/>
            </a:pPr>
            <a:r>
              <a:rPr lang="en-US" sz="3000" dirty="0">
                <a:solidFill>
                  <a:srgbClr val="E1E1E1"/>
                </a:solidFill>
                <a:latin typeface="Microsoft Yahei" pitchFamily="34" charset="0"/>
                <a:ea typeface="Microsoft Yahei" pitchFamily="34" charset="-122"/>
                <a:cs typeface="Microsoft Yahei" pitchFamily="34" charset="-120"/>
              </a:rPr>
              <a:t>CONTENTS</a:t>
            </a:r>
            <a:endParaRPr lang="en-US" sz="3000" dirty="0"/>
          </a:p>
        </p:txBody>
      </p:sp>
      <p:sp>
        <p:nvSpPr>
          <p:cNvPr id="15" name="文本占位符 14">
            <a:extLst>
              <a:ext uri="{FF2B5EF4-FFF2-40B4-BE49-F238E27FC236}">
                <a16:creationId xmlns:a16="http://schemas.microsoft.com/office/drawing/2014/main" id="{DA963012-37B3-C953-23EA-2E30159481A9}"/>
              </a:ext>
            </a:extLst>
          </p:cNvPr>
          <p:cNvSpPr>
            <a:spLocks noGrp="1"/>
          </p:cNvSpPr>
          <p:nvPr>
            <p:ph type="body" sz="quarter" idx="11" hasCustomPrompt="1"/>
          </p:nvPr>
        </p:nvSpPr>
        <p:spPr>
          <a:xfrm>
            <a:off x="4795239" y="807885"/>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29" name="文本占位符 14">
            <a:extLst>
              <a:ext uri="{FF2B5EF4-FFF2-40B4-BE49-F238E27FC236}">
                <a16:creationId xmlns:a16="http://schemas.microsoft.com/office/drawing/2014/main" id="{70D84674-DA81-EE2F-CBCD-CF96053BA111}"/>
              </a:ext>
            </a:extLst>
          </p:cNvPr>
          <p:cNvSpPr>
            <a:spLocks noGrp="1"/>
          </p:cNvSpPr>
          <p:nvPr>
            <p:ph type="body" sz="quarter" idx="12" hasCustomPrompt="1"/>
          </p:nvPr>
        </p:nvSpPr>
        <p:spPr>
          <a:xfrm>
            <a:off x="4795239" y="1590039"/>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0" name="文本占位符 14">
            <a:extLst>
              <a:ext uri="{FF2B5EF4-FFF2-40B4-BE49-F238E27FC236}">
                <a16:creationId xmlns:a16="http://schemas.microsoft.com/office/drawing/2014/main" id="{3350CC7B-A24E-B96F-22D6-12EE2075E737}"/>
              </a:ext>
            </a:extLst>
          </p:cNvPr>
          <p:cNvSpPr>
            <a:spLocks noGrp="1"/>
          </p:cNvSpPr>
          <p:nvPr>
            <p:ph type="body" sz="quarter" idx="13" hasCustomPrompt="1"/>
          </p:nvPr>
        </p:nvSpPr>
        <p:spPr>
          <a:xfrm>
            <a:off x="4795239" y="2372194"/>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1" name="文本占位符 14">
            <a:extLst>
              <a:ext uri="{FF2B5EF4-FFF2-40B4-BE49-F238E27FC236}">
                <a16:creationId xmlns:a16="http://schemas.microsoft.com/office/drawing/2014/main" id="{ABD7C0DE-5895-5E43-ACD7-DC272A9BEDEA}"/>
              </a:ext>
            </a:extLst>
          </p:cNvPr>
          <p:cNvSpPr>
            <a:spLocks noGrp="1"/>
          </p:cNvSpPr>
          <p:nvPr>
            <p:ph type="body" sz="quarter" idx="14" hasCustomPrompt="1"/>
          </p:nvPr>
        </p:nvSpPr>
        <p:spPr>
          <a:xfrm>
            <a:off x="4795239" y="3154349"/>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2" name="文本占位符 14">
            <a:extLst>
              <a:ext uri="{FF2B5EF4-FFF2-40B4-BE49-F238E27FC236}">
                <a16:creationId xmlns:a16="http://schemas.microsoft.com/office/drawing/2014/main" id="{9C6BDFB8-7F4F-836E-5433-D11B3474DD47}"/>
              </a:ext>
            </a:extLst>
          </p:cNvPr>
          <p:cNvSpPr>
            <a:spLocks noGrp="1"/>
          </p:cNvSpPr>
          <p:nvPr>
            <p:ph type="body" sz="quarter" idx="15" hasCustomPrompt="1"/>
          </p:nvPr>
        </p:nvSpPr>
        <p:spPr>
          <a:xfrm>
            <a:off x="4795239" y="3936503"/>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4" name="文本占位符 33">
            <a:extLst>
              <a:ext uri="{FF2B5EF4-FFF2-40B4-BE49-F238E27FC236}">
                <a16:creationId xmlns:a16="http://schemas.microsoft.com/office/drawing/2014/main" id="{9E39A227-5060-11F2-B25A-375E6F706FB6}"/>
              </a:ext>
            </a:extLst>
          </p:cNvPr>
          <p:cNvSpPr>
            <a:spLocks noGrp="1"/>
          </p:cNvSpPr>
          <p:nvPr>
            <p:ph type="body" sz="quarter" idx="16"/>
          </p:nvPr>
        </p:nvSpPr>
        <p:spPr>
          <a:xfrm>
            <a:off x="6325546" y="952921"/>
            <a:ext cx="5444547" cy="475437"/>
          </a:xfrm>
          <a:prstGeom prst="rect">
            <a:avLst/>
          </a:prstGeom>
        </p:spPr>
        <p:txBody>
          <a:bodyPr anchor="ctr" anchorCtr="0"/>
          <a:lstStyle>
            <a:lvl1pPr marL="0" indent="0">
              <a:spcBef>
                <a:spcPts val="0"/>
              </a:spcBef>
              <a:buNone/>
              <a:defRPr sz="2600" b="0">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0" name="文本占位符 33">
            <a:extLst>
              <a:ext uri="{FF2B5EF4-FFF2-40B4-BE49-F238E27FC236}">
                <a16:creationId xmlns:a16="http://schemas.microsoft.com/office/drawing/2014/main" id="{5D508A53-852F-D074-6251-A8802F3B8D6C}"/>
              </a:ext>
            </a:extLst>
          </p:cNvPr>
          <p:cNvSpPr>
            <a:spLocks noGrp="1"/>
          </p:cNvSpPr>
          <p:nvPr>
            <p:ph type="body" sz="quarter" idx="17"/>
          </p:nvPr>
        </p:nvSpPr>
        <p:spPr>
          <a:xfrm>
            <a:off x="6325546" y="1742459"/>
            <a:ext cx="5444547" cy="475437"/>
          </a:xfrm>
          <a:prstGeom prst="rect">
            <a:avLst/>
          </a:prstGeom>
        </p:spPr>
        <p:txBody>
          <a:bodyPr anchor="ctr" anchorCtr="0"/>
          <a:lstStyle>
            <a:lvl1pPr marL="0" indent="0">
              <a:spcBef>
                <a:spcPts val="0"/>
              </a:spcBef>
              <a:buNone/>
              <a:defRPr sz="2600" b="0">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1" name="文本占位符 33">
            <a:extLst>
              <a:ext uri="{FF2B5EF4-FFF2-40B4-BE49-F238E27FC236}">
                <a16:creationId xmlns:a16="http://schemas.microsoft.com/office/drawing/2014/main" id="{A35C0F93-1579-B1C2-42F1-A8E2419CB7CA}"/>
              </a:ext>
            </a:extLst>
          </p:cNvPr>
          <p:cNvSpPr>
            <a:spLocks noGrp="1"/>
          </p:cNvSpPr>
          <p:nvPr>
            <p:ph type="body" sz="quarter" idx="18"/>
          </p:nvPr>
        </p:nvSpPr>
        <p:spPr>
          <a:xfrm>
            <a:off x="6325546" y="2531998"/>
            <a:ext cx="5444547" cy="475437"/>
          </a:xfrm>
          <a:prstGeom prst="rect">
            <a:avLst/>
          </a:prstGeom>
        </p:spPr>
        <p:txBody>
          <a:bodyPr anchor="ctr" anchorCtr="0"/>
          <a:lstStyle>
            <a:lvl1pPr marL="0" indent="0">
              <a:spcBef>
                <a:spcPts val="0"/>
              </a:spcBef>
              <a:buNone/>
              <a:defRPr lang="zh-CN" altLang="en-US" sz="2600" b="0" kern="1200" dirty="0">
                <a:solidFill>
                  <a:srgbClr val="E1E1E1"/>
                </a:solidFill>
                <a:latin typeface="Microsoft Yahei" pitchFamily="34" charset="0"/>
                <a:ea typeface="Microsoft Yahei" pitchFamily="34" charset="-122"/>
                <a:cs typeface="Microsoft Yahei" pitchFamily="34" charset="-120"/>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2" name="文本占位符 33">
            <a:extLst>
              <a:ext uri="{FF2B5EF4-FFF2-40B4-BE49-F238E27FC236}">
                <a16:creationId xmlns:a16="http://schemas.microsoft.com/office/drawing/2014/main" id="{61DBF195-2392-933F-BB2C-FF0FD0BB7661}"/>
              </a:ext>
            </a:extLst>
          </p:cNvPr>
          <p:cNvSpPr>
            <a:spLocks noGrp="1"/>
          </p:cNvSpPr>
          <p:nvPr>
            <p:ph type="body" sz="quarter" idx="19"/>
          </p:nvPr>
        </p:nvSpPr>
        <p:spPr>
          <a:xfrm>
            <a:off x="6325546" y="3321537"/>
            <a:ext cx="5444547" cy="475437"/>
          </a:xfrm>
          <a:prstGeom prst="rect">
            <a:avLst/>
          </a:prstGeom>
        </p:spPr>
        <p:txBody>
          <a:bodyPr anchor="ctr" anchorCtr="0"/>
          <a:lstStyle>
            <a:lvl1pPr marL="0" indent="0">
              <a:spcBef>
                <a:spcPts val="0"/>
              </a:spcBef>
              <a:buNone/>
              <a:defRPr lang="zh-CN" altLang="en-US" sz="2600" b="0" kern="1200" dirty="0">
                <a:solidFill>
                  <a:srgbClr val="E1E1E1"/>
                </a:solidFill>
                <a:latin typeface="Microsoft Yahei" pitchFamily="34" charset="0"/>
                <a:ea typeface="Microsoft Yahei" pitchFamily="34" charset="-122"/>
                <a:cs typeface="Microsoft Yahei" pitchFamily="34" charset="-120"/>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53" name="文本占位符 33">
            <a:extLst>
              <a:ext uri="{FF2B5EF4-FFF2-40B4-BE49-F238E27FC236}">
                <a16:creationId xmlns:a16="http://schemas.microsoft.com/office/drawing/2014/main" id="{2E87E059-7437-7D63-F68B-858BC06855DE}"/>
              </a:ext>
            </a:extLst>
          </p:cNvPr>
          <p:cNvSpPr>
            <a:spLocks noGrp="1"/>
          </p:cNvSpPr>
          <p:nvPr>
            <p:ph type="body" sz="quarter" idx="20"/>
          </p:nvPr>
        </p:nvSpPr>
        <p:spPr>
          <a:xfrm>
            <a:off x="6325546" y="4111075"/>
            <a:ext cx="5444547" cy="475437"/>
          </a:xfrm>
          <a:prstGeom prst="rect">
            <a:avLst/>
          </a:prstGeom>
        </p:spPr>
        <p:txBody>
          <a:bodyPr anchor="ctr" anchorCtr="0"/>
          <a:lstStyle>
            <a:lvl1pPr marL="0" indent="0">
              <a:spcBef>
                <a:spcPts val="0"/>
              </a:spcBef>
              <a:buNone/>
              <a:defRPr lang="zh-CN" altLang="en-US" sz="2600" b="0" kern="1200" dirty="0">
                <a:solidFill>
                  <a:srgbClr val="E1E1E1"/>
                </a:solidFill>
                <a:latin typeface="Microsoft Yahei" pitchFamily="34" charset="0"/>
                <a:ea typeface="Microsoft Yahei" pitchFamily="34" charset="-122"/>
                <a:cs typeface="Microsoft Yahei" pitchFamily="34" charset="-120"/>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2" name="文本占位符 14">
            <a:extLst>
              <a:ext uri="{FF2B5EF4-FFF2-40B4-BE49-F238E27FC236}">
                <a16:creationId xmlns:a16="http://schemas.microsoft.com/office/drawing/2014/main" id="{D2731E74-2F6C-43D3-8438-B8BF9F89DC57}"/>
              </a:ext>
            </a:extLst>
          </p:cNvPr>
          <p:cNvSpPr>
            <a:spLocks noGrp="1"/>
          </p:cNvSpPr>
          <p:nvPr>
            <p:ph type="body" sz="quarter" idx="21" hasCustomPrompt="1"/>
          </p:nvPr>
        </p:nvSpPr>
        <p:spPr>
          <a:xfrm>
            <a:off x="4795239" y="4718657"/>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3" name="文本占位符 33">
            <a:extLst>
              <a:ext uri="{FF2B5EF4-FFF2-40B4-BE49-F238E27FC236}">
                <a16:creationId xmlns:a16="http://schemas.microsoft.com/office/drawing/2014/main" id="{495A3F94-7439-0DFF-A291-FDA89B6D69E4}"/>
              </a:ext>
            </a:extLst>
          </p:cNvPr>
          <p:cNvSpPr>
            <a:spLocks noGrp="1"/>
          </p:cNvSpPr>
          <p:nvPr>
            <p:ph type="body" sz="quarter" idx="22"/>
          </p:nvPr>
        </p:nvSpPr>
        <p:spPr>
          <a:xfrm>
            <a:off x="6325546" y="4893229"/>
            <a:ext cx="5444547" cy="475437"/>
          </a:xfrm>
          <a:prstGeom prst="rect">
            <a:avLst/>
          </a:prstGeom>
        </p:spPr>
        <p:txBody>
          <a:bodyPr anchor="ctr" anchorCtr="0"/>
          <a:lstStyle>
            <a:lvl1pPr marL="0" indent="0">
              <a:spcBef>
                <a:spcPts val="0"/>
              </a:spcBef>
              <a:buNone/>
              <a:defRPr sz="2600" b="0">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
        <p:nvSpPr>
          <p:cNvPr id="6" name="文本占位符 14">
            <a:extLst>
              <a:ext uri="{FF2B5EF4-FFF2-40B4-BE49-F238E27FC236}">
                <a16:creationId xmlns:a16="http://schemas.microsoft.com/office/drawing/2014/main" id="{582C945C-F5B5-1666-0E8A-1EC1ED69FC72}"/>
              </a:ext>
            </a:extLst>
          </p:cNvPr>
          <p:cNvSpPr>
            <a:spLocks noGrp="1"/>
          </p:cNvSpPr>
          <p:nvPr>
            <p:ph type="body" sz="quarter" idx="23" hasCustomPrompt="1"/>
          </p:nvPr>
        </p:nvSpPr>
        <p:spPr>
          <a:xfrm>
            <a:off x="4795239" y="5500811"/>
            <a:ext cx="1526349" cy="765509"/>
          </a:xfrm>
          <a:prstGeom prst="rect">
            <a:avLst/>
          </a:prstGeom>
        </p:spPr>
        <p:txBody>
          <a:bodyPr anchor="ctr" anchorCtr="0"/>
          <a:lstStyle>
            <a:lvl1pPr marL="0" indent="0">
              <a:spcBef>
                <a:spcPts val="0"/>
              </a:spcBef>
              <a:buNone/>
              <a:defRPr lang="zh-CN" altLang="en-US" sz="2800" b="1" kern="1200" dirty="0">
                <a:solidFill>
                  <a:srgbClr val="DBBA1C"/>
                </a:solidFill>
                <a:latin typeface="Microsoft Yahei" pitchFamily="34" charset="0"/>
                <a:ea typeface="Microsoft Yahei" pitchFamily="34" charset="-122"/>
                <a:cs typeface="Microsoft Yahei" pitchFamily="34" charset="-120"/>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r>
              <a:rPr lang="zh-CN" altLang="en-US" dirty="0"/>
              <a:t>序号</a:t>
            </a:r>
          </a:p>
        </p:txBody>
      </p:sp>
      <p:sp>
        <p:nvSpPr>
          <p:cNvPr id="10" name="文本占位符 33">
            <a:extLst>
              <a:ext uri="{FF2B5EF4-FFF2-40B4-BE49-F238E27FC236}">
                <a16:creationId xmlns:a16="http://schemas.microsoft.com/office/drawing/2014/main" id="{B9616582-1611-EEB1-F823-FEFCB4D510FD}"/>
              </a:ext>
            </a:extLst>
          </p:cNvPr>
          <p:cNvSpPr>
            <a:spLocks noGrp="1"/>
          </p:cNvSpPr>
          <p:nvPr>
            <p:ph type="body" sz="quarter" idx="24"/>
          </p:nvPr>
        </p:nvSpPr>
        <p:spPr>
          <a:xfrm>
            <a:off x="6325546" y="5675383"/>
            <a:ext cx="5444547" cy="475437"/>
          </a:xfrm>
          <a:prstGeom prst="rect">
            <a:avLst/>
          </a:prstGeom>
        </p:spPr>
        <p:txBody>
          <a:bodyPr anchor="ctr" anchorCtr="0"/>
          <a:lstStyle>
            <a:lvl1pPr marL="0" indent="0">
              <a:spcBef>
                <a:spcPts val="0"/>
              </a:spcBef>
              <a:buNone/>
              <a:defRPr sz="2600" b="0">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atin typeface="微软雅黑" panose="020B0503020204020204" pitchFamily="34" charset="-122"/>
                <a:ea typeface="微软雅黑" panose="020B0503020204020204" pitchFamily="34" charset="-122"/>
              </a:defRPr>
            </a:lvl2pPr>
            <a:lvl3pPr marL="1219170" indent="0">
              <a:spcBef>
                <a:spcPts val="0"/>
              </a:spcBef>
              <a:buNone/>
              <a:defRPr>
                <a:latin typeface="微软雅黑" panose="020B0503020204020204" pitchFamily="34" charset="-122"/>
                <a:ea typeface="微软雅黑" panose="020B0503020204020204" pitchFamily="34" charset="-122"/>
              </a:defRPr>
            </a:lvl3pPr>
            <a:lvl4pPr marL="1828754" indent="0">
              <a:spcBef>
                <a:spcPts val="0"/>
              </a:spcBef>
              <a:buNone/>
              <a:defRPr>
                <a:latin typeface="微软雅黑" panose="020B0503020204020204" pitchFamily="34" charset="-122"/>
                <a:ea typeface="微软雅黑" panose="020B0503020204020204" pitchFamily="34" charset="-122"/>
              </a:defRPr>
            </a:lvl4pPr>
            <a:lvl5pPr marL="2438339" indent="0">
              <a:spcBef>
                <a:spcPts val="0"/>
              </a:spcBef>
              <a:buNone/>
              <a:defRPr>
                <a:latin typeface="微软雅黑" panose="020B0503020204020204" pitchFamily="34" charset="-122"/>
                <a:ea typeface="微软雅黑" panose="020B0503020204020204" pitchFamily="34" charset="-122"/>
              </a:defRPr>
            </a:lvl5pPr>
          </a:lstStyle>
          <a:p>
            <a:pPr lvl="0"/>
            <a:endParaRPr lang="zh-CN" altLang="en-US" dirty="0"/>
          </a:p>
        </p:txBody>
      </p:sp>
    </p:spTree>
    <p:extLst>
      <p:ext uri="{BB962C8B-B14F-4D97-AF65-F5344CB8AC3E}">
        <p14:creationId xmlns:p14="http://schemas.microsoft.com/office/powerpoint/2010/main" val="3711097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18">
            <a:extLst>
              <a:ext uri="{FF2B5EF4-FFF2-40B4-BE49-F238E27FC236}">
                <a16:creationId xmlns:a16="http://schemas.microsoft.com/office/drawing/2014/main" id="{AC6C2DBE-C3AC-A253-95A1-926E5FFE12E8}"/>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rcRect t="7714" b="7714"/>
          <a:stretch/>
        </p:blipFill>
        <p:spPr bwMode="auto">
          <a:xfrm>
            <a:off x="0" y="-11674"/>
            <a:ext cx="12192000" cy="6869674"/>
          </a:xfrm>
          <a:prstGeom prst="rect">
            <a:avLst/>
          </a:prstGeom>
          <a:noFill/>
          <a:extLst>
            <a:ext uri="{909E8E84-426E-40DD-AFC4-6F175D3DCCD1}">
              <a14:hiddenFill xmlns:a14="http://schemas.microsoft.com/office/drawing/2010/main">
                <a:solidFill>
                  <a:srgbClr val="FFFFFF"/>
                </a:solidFill>
              </a14:hiddenFill>
            </a:ext>
          </a:extLst>
        </p:spPr>
      </p:pic>
      <p:sp>
        <p:nvSpPr>
          <p:cNvPr id="9" name="箭头: V 形 8">
            <a:extLst>
              <a:ext uri="{FF2B5EF4-FFF2-40B4-BE49-F238E27FC236}">
                <a16:creationId xmlns:a16="http://schemas.microsoft.com/office/drawing/2014/main" id="{EC023755-8D97-9CCC-B8D2-F423C61D2C67}"/>
              </a:ext>
            </a:extLst>
          </p:cNvPr>
          <p:cNvSpPr>
            <a:spLocks noGrp="1" noRot="1" noMove="1" noResize="1" noEditPoints="1" noAdjustHandles="1" noChangeArrowheads="1" noChangeShapeType="1"/>
          </p:cNvSpPr>
          <p:nvPr userDrawn="1"/>
        </p:nvSpPr>
        <p:spPr>
          <a:xfrm>
            <a:off x="7688641" y="0"/>
            <a:ext cx="3696271" cy="6857999"/>
          </a:xfrm>
          <a:prstGeom prst="chevron">
            <a:avLst>
              <a:gd name="adj" fmla="val 62846"/>
            </a:avLst>
          </a:prstGeom>
          <a:solidFill>
            <a:srgbClr val="4472C4">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箭头: V 形 10">
            <a:extLst>
              <a:ext uri="{FF2B5EF4-FFF2-40B4-BE49-F238E27FC236}">
                <a16:creationId xmlns:a16="http://schemas.microsoft.com/office/drawing/2014/main" id="{B988F2FB-F6BD-72AE-D5D3-F764C229A26A}"/>
              </a:ext>
            </a:extLst>
          </p:cNvPr>
          <p:cNvSpPr>
            <a:spLocks noGrp="1" noRot="1" noMove="1" noResize="1" noEditPoints="1" noAdjustHandles="1" noChangeArrowheads="1" noChangeShapeType="1"/>
          </p:cNvSpPr>
          <p:nvPr userDrawn="1"/>
        </p:nvSpPr>
        <p:spPr>
          <a:xfrm>
            <a:off x="6323328" y="-9729"/>
            <a:ext cx="3696271" cy="6869674"/>
          </a:xfrm>
          <a:prstGeom prst="chevron">
            <a:avLst>
              <a:gd name="adj" fmla="val 62846"/>
            </a:avLst>
          </a:prstGeom>
          <a:solidFill>
            <a:srgbClr val="4472C4">
              <a:alpha val="4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箭头: V 形 11">
            <a:extLst>
              <a:ext uri="{FF2B5EF4-FFF2-40B4-BE49-F238E27FC236}">
                <a16:creationId xmlns:a16="http://schemas.microsoft.com/office/drawing/2014/main" id="{5460E603-521B-92B8-6ABA-5AC5F023A601}"/>
              </a:ext>
            </a:extLst>
          </p:cNvPr>
          <p:cNvSpPr>
            <a:spLocks noGrp="1" noRot="1" noMove="1" noResize="1" noEditPoints="1" noAdjustHandles="1" noChangeArrowheads="1" noChangeShapeType="1"/>
          </p:cNvSpPr>
          <p:nvPr userDrawn="1"/>
        </p:nvSpPr>
        <p:spPr>
          <a:xfrm>
            <a:off x="4958015" y="-9729"/>
            <a:ext cx="3696271" cy="6869674"/>
          </a:xfrm>
          <a:prstGeom prst="chevron">
            <a:avLst>
              <a:gd name="adj" fmla="val 62846"/>
            </a:avLst>
          </a:prstGeom>
          <a:solidFill>
            <a:srgbClr val="4472C4">
              <a:alpha val="6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箭头: V 形 12">
            <a:extLst>
              <a:ext uri="{FF2B5EF4-FFF2-40B4-BE49-F238E27FC236}">
                <a16:creationId xmlns:a16="http://schemas.microsoft.com/office/drawing/2014/main" id="{F43499CE-3A96-9FE5-BBFE-1E1010197143}"/>
              </a:ext>
            </a:extLst>
          </p:cNvPr>
          <p:cNvSpPr>
            <a:spLocks noGrp="1" noRot="1" noMove="1" noResize="1" noEditPoints="1" noAdjustHandles="1" noChangeArrowheads="1" noChangeShapeType="1"/>
          </p:cNvSpPr>
          <p:nvPr userDrawn="1"/>
        </p:nvSpPr>
        <p:spPr>
          <a:xfrm>
            <a:off x="3592702" y="-9729"/>
            <a:ext cx="3696271" cy="6869674"/>
          </a:xfrm>
          <a:prstGeom prst="chevron">
            <a:avLst>
              <a:gd name="adj" fmla="val 62846"/>
            </a:avLst>
          </a:prstGeom>
          <a:solidFill>
            <a:srgbClr val="4472C4">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a:extLst>
              <a:ext uri="{FF2B5EF4-FFF2-40B4-BE49-F238E27FC236}">
                <a16:creationId xmlns:a16="http://schemas.microsoft.com/office/drawing/2014/main" id="{CB6168AF-D6ED-574F-1FFD-13A0C9880DAB}"/>
              </a:ext>
            </a:extLst>
          </p:cNvPr>
          <p:cNvSpPr>
            <a:spLocks noGrp="1" noRot="1" noMove="1" noResize="1" noEditPoints="1" noAdjustHandles="1" noChangeArrowheads="1" noChangeShapeType="1"/>
          </p:cNvSpPr>
          <p:nvPr userDrawn="1"/>
        </p:nvSpPr>
        <p:spPr>
          <a:xfrm>
            <a:off x="-4715" y="-7783"/>
            <a:ext cx="3602129" cy="6865783"/>
          </a:xfrm>
          <a:prstGeom prst="rect">
            <a:avLst/>
          </a:prstGeom>
          <a:solidFill>
            <a:schemeClr val="tx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等腰三角形 14">
            <a:extLst>
              <a:ext uri="{FF2B5EF4-FFF2-40B4-BE49-F238E27FC236}">
                <a16:creationId xmlns:a16="http://schemas.microsoft.com/office/drawing/2014/main" id="{85DA9520-6536-1B08-3192-7FCD4CED6523}"/>
              </a:ext>
            </a:extLst>
          </p:cNvPr>
          <p:cNvSpPr>
            <a:spLocks noGrp="1" noRot="1" noMove="1" noResize="1" noEditPoints="1" noAdjustHandles="1" noChangeArrowheads="1" noChangeShapeType="1"/>
          </p:cNvSpPr>
          <p:nvPr userDrawn="1"/>
        </p:nvSpPr>
        <p:spPr>
          <a:xfrm rot="5400000">
            <a:off x="1333106" y="2250499"/>
            <a:ext cx="6867729" cy="2347273"/>
          </a:xfrm>
          <a:prstGeom prst="triangle">
            <a:avLst/>
          </a:prstGeom>
          <a:solidFill>
            <a:schemeClr val="tx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Shape 3">
            <a:extLst>
              <a:ext uri="{FF2B5EF4-FFF2-40B4-BE49-F238E27FC236}">
                <a16:creationId xmlns:a16="http://schemas.microsoft.com/office/drawing/2014/main" id="{E0229870-814C-255F-DF66-8F792F7FBE87}"/>
              </a:ext>
            </a:extLst>
          </p:cNvPr>
          <p:cNvSpPr>
            <a:spLocks noGrp="1" noRot="1" noMove="1" noResize="1" noEditPoints="1" noAdjustHandles="1" noChangeArrowheads="1" noChangeShapeType="1"/>
          </p:cNvSpPr>
          <p:nvPr userDrawn="1"/>
        </p:nvSpPr>
        <p:spPr>
          <a:xfrm>
            <a:off x="245083" y="2916060"/>
            <a:ext cx="5099900" cy="45719"/>
          </a:xfrm>
          <a:custGeom>
            <a:avLst/>
            <a:gdLst/>
            <a:ahLst/>
            <a:cxnLst/>
            <a:rect l="l" t="t" r="r" b="b"/>
            <a:pathLst>
              <a:path w="4097849" h="45720">
                <a:moveTo>
                  <a:pt x="0" y="0"/>
                </a:moveTo>
                <a:moveTo>
                  <a:pt x="0" y="0"/>
                </a:moveTo>
                <a:lnTo>
                  <a:pt x="4097849" y="0"/>
                </a:lnTo>
              </a:path>
            </a:pathLst>
          </a:custGeom>
          <a:noFill/>
          <a:ln w="19050">
            <a:solidFill>
              <a:srgbClr val="DBBA1C"/>
            </a:solidFill>
            <a:prstDash val="solid"/>
            <a:headEnd type="none"/>
            <a:tailEnd type="none"/>
          </a:ln>
        </p:spPr>
        <p:txBody>
          <a:bodyPr/>
          <a:lstStyle/>
          <a:p>
            <a:endParaRPr lang="zh-CN" altLang="en-US" sz="2400" dirty="0"/>
          </a:p>
        </p:txBody>
      </p:sp>
      <p:sp>
        <p:nvSpPr>
          <p:cNvPr id="17" name="Text 1">
            <a:extLst>
              <a:ext uri="{FF2B5EF4-FFF2-40B4-BE49-F238E27FC236}">
                <a16:creationId xmlns:a16="http://schemas.microsoft.com/office/drawing/2014/main" id="{77C09044-803D-E546-DF3D-C6C6C07822E0}"/>
              </a:ext>
            </a:extLst>
          </p:cNvPr>
          <p:cNvSpPr>
            <a:spLocks noGrp="1" noRot="1" noMove="1" noResize="1" noEditPoints="1" noAdjustHandles="1" noChangeArrowheads="1" noChangeShapeType="1"/>
          </p:cNvSpPr>
          <p:nvPr userDrawn="1"/>
        </p:nvSpPr>
        <p:spPr>
          <a:xfrm>
            <a:off x="169682" y="1684752"/>
            <a:ext cx="5099899" cy="1276055"/>
          </a:xfrm>
          <a:prstGeom prst="rect">
            <a:avLst/>
          </a:prstGeom>
          <a:noFill/>
          <a:ln/>
        </p:spPr>
        <p:txBody>
          <a:bodyPr wrap="square" lIns="121920" tIns="121920" rIns="121920" bIns="121920" rtlCol="0" anchor="ctr" anchorCtr="0">
            <a:spAutoFit/>
          </a:bodyPr>
          <a:lstStyle/>
          <a:p>
            <a:pPr marL="0" indent="0">
              <a:lnSpc>
                <a:spcPct val="120000"/>
              </a:lnSpc>
              <a:spcBef>
                <a:spcPts val="480"/>
              </a:spcBef>
              <a:buNone/>
            </a:pPr>
            <a:endParaRPr lang="en-US" sz="6000" dirty="0"/>
          </a:p>
        </p:txBody>
      </p:sp>
      <p:sp>
        <p:nvSpPr>
          <p:cNvPr id="18" name="文本占位符 14">
            <a:extLst>
              <a:ext uri="{FF2B5EF4-FFF2-40B4-BE49-F238E27FC236}">
                <a16:creationId xmlns:a16="http://schemas.microsoft.com/office/drawing/2014/main" id="{3B506C17-6512-4C88-CBE5-F137B676F144}"/>
              </a:ext>
            </a:extLst>
          </p:cNvPr>
          <p:cNvSpPr>
            <a:spLocks noGrp="1" noRot="1" noMove="1" noResize="1" noEditPoints="1" noAdjustHandles="1" noChangeArrowheads="1" noChangeShapeType="1"/>
          </p:cNvSpPr>
          <p:nvPr>
            <p:ph type="body" sz="quarter" idx="11"/>
          </p:nvPr>
        </p:nvSpPr>
        <p:spPr>
          <a:xfrm>
            <a:off x="246902" y="2022922"/>
            <a:ext cx="5022679" cy="784830"/>
          </a:xfrm>
          <a:prstGeom prst="rect">
            <a:avLst/>
          </a:prstGeom>
        </p:spPr>
        <p:txBody>
          <a:bodyPr wrap="square" anchor="b" anchorCtr="0">
            <a:spAutoFit/>
          </a:bodyPr>
          <a:lstStyle>
            <a:lvl1pPr marL="0" indent="0">
              <a:spcBef>
                <a:spcPts val="0"/>
              </a:spcBef>
              <a:buNone/>
              <a:defRPr sz="4500" b="1">
                <a:solidFill>
                  <a:srgbClr val="DBBA1C"/>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endParaRPr lang="zh-CN" altLang="en-US" dirty="0"/>
          </a:p>
        </p:txBody>
      </p:sp>
      <p:sp>
        <p:nvSpPr>
          <p:cNvPr id="2" name="文本占位符 14">
            <a:extLst>
              <a:ext uri="{FF2B5EF4-FFF2-40B4-BE49-F238E27FC236}">
                <a16:creationId xmlns:a16="http://schemas.microsoft.com/office/drawing/2014/main" id="{DE612CE7-2ECB-8F46-54AB-0B62C4F583ED}"/>
              </a:ext>
            </a:extLst>
          </p:cNvPr>
          <p:cNvSpPr>
            <a:spLocks noGrp="1"/>
          </p:cNvSpPr>
          <p:nvPr>
            <p:ph type="body" sz="quarter" idx="13"/>
          </p:nvPr>
        </p:nvSpPr>
        <p:spPr>
          <a:xfrm>
            <a:off x="245083" y="3068143"/>
            <a:ext cx="6638289" cy="630942"/>
          </a:xfrm>
          <a:prstGeom prst="rect">
            <a:avLst/>
          </a:prstGeom>
        </p:spPr>
        <p:txBody>
          <a:bodyPr wrap="square">
            <a:spAutoFit/>
          </a:bodyPr>
          <a:lstStyle>
            <a:lvl1pPr marL="0" indent="0" algn="l">
              <a:spcBef>
                <a:spcPts val="0"/>
              </a:spcBef>
              <a:buNone/>
              <a:defRPr sz="3500" b="1">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endParaRPr lang="zh-CN" altLang="en-US" dirty="0"/>
          </a:p>
        </p:txBody>
      </p:sp>
    </p:spTree>
    <p:extLst>
      <p:ext uri="{BB962C8B-B14F-4D97-AF65-F5344CB8AC3E}">
        <p14:creationId xmlns:p14="http://schemas.microsoft.com/office/powerpoint/2010/main" val="24080276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封面">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DC3339C2-BE7C-D7CD-1B94-C1B8A8C6D7C9}"/>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rcRect t="6016" b="6016"/>
          <a:stretch/>
        </p:blipFill>
        <p:spPr>
          <a:xfrm flipH="1">
            <a:off x="-3961" y="0"/>
            <a:ext cx="12192000" cy="7145518"/>
          </a:xfrm>
          <a:prstGeom prst="rect">
            <a:avLst/>
          </a:prstGeom>
        </p:spPr>
      </p:pic>
      <p:sp>
        <p:nvSpPr>
          <p:cNvPr id="7" name="矩形 6">
            <a:extLst>
              <a:ext uri="{FF2B5EF4-FFF2-40B4-BE49-F238E27FC236}">
                <a16:creationId xmlns:a16="http://schemas.microsoft.com/office/drawing/2014/main" id="{8F61986C-95A4-A7E7-E324-BC9D4726BBA6}"/>
              </a:ext>
            </a:extLst>
          </p:cNvPr>
          <p:cNvSpPr>
            <a:spLocks noGrp="1" noRot="1" noMove="1" noResize="1" noEditPoints="1" noAdjustHandles="1" noChangeArrowheads="1" noChangeShapeType="1"/>
          </p:cNvSpPr>
          <p:nvPr userDrawn="1"/>
        </p:nvSpPr>
        <p:spPr>
          <a:xfrm>
            <a:off x="-3961" y="-1"/>
            <a:ext cx="12192000" cy="7145517"/>
          </a:xfrm>
          <a:prstGeom prst="rect">
            <a:avLst/>
          </a:prstGeom>
          <a:gradFill flip="none" rotWithShape="1">
            <a:gsLst>
              <a:gs pos="100000">
                <a:schemeClr val="tx1"/>
              </a:gs>
              <a:gs pos="0">
                <a:srgbClr val="023999">
                  <a:alpha val="20000"/>
                </a:srgbClr>
              </a:gs>
              <a:gs pos="25000">
                <a:srgbClr val="1A51B1">
                  <a:alpha val="40000"/>
                </a:srgbClr>
              </a:gs>
              <a:gs pos="53000">
                <a:srgbClr val="346BCB"/>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2">
            <a:extLst>
              <a:ext uri="{FF2B5EF4-FFF2-40B4-BE49-F238E27FC236}">
                <a16:creationId xmlns:a16="http://schemas.microsoft.com/office/drawing/2014/main" id="{6C3BDE72-E2DA-7F7A-D58E-1E95FB3C35B6}"/>
              </a:ext>
            </a:extLst>
          </p:cNvPr>
          <p:cNvSpPr>
            <a:spLocks noGrp="1" noRot="1" noMove="1" noResize="1" noEditPoints="1" noAdjustHandles="1" noChangeArrowheads="1" noChangeShapeType="1"/>
          </p:cNvSpPr>
          <p:nvPr>
            <p:ph type="body" sz="quarter" idx="10"/>
          </p:nvPr>
        </p:nvSpPr>
        <p:spPr>
          <a:xfrm>
            <a:off x="246904" y="2324771"/>
            <a:ext cx="4422311" cy="1045672"/>
          </a:xfrm>
          <a:prstGeom prst="rect">
            <a:avLst/>
          </a:prstGeom>
        </p:spPr>
        <p:txBody>
          <a:bodyPr anchor="ctr" anchorCtr="0"/>
          <a:lstStyle>
            <a:lvl1pPr marL="0" indent="0">
              <a:spcBef>
                <a:spcPts val="0"/>
              </a:spcBef>
              <a:buFontTx/>
              <a:buNone/>
              <a:defRPr sz="4500" b="1">
                <a:solidFill>
                  <a:srgbClr val="DBBA1C"/>
                </a:solidFill>
                <a:latin typeface="微软雅黑" panose="020B0503020204020204" pitchFamily="34" charset="-122"/>
                <a:ea typeface="微软雅黑" panose="020B0503020204020204" pitchFamily="34" charset="-122"/>
              </a:defRPr>
            </a:lvl1pPr>
            <a:lvl2pPr marL="609585" indent="0">
              <a:buFontTx/>
              <a:buNone/>
              <a:defRPr/>
            </a:lvl2pPr>
            <a:lvl3pPr marL="1219170" indent="0">
              <a:buFontTx/>
              <a:buNone/>
              <a:defRPr/>
            </a:lvl3pPr>
            <a:lvl4pPr marL="1828754" indent="0">
              <a:buFontTx/>
              <a:buNone/>
              <a:defRPr/>
            </a:lvl4pPr>
            <a:lvl5pPr marL="2438339" indent="0">
              <a:buFontTx/>
              <a:buNone/>
              <a:defRPr/>
            </a:lvl5pPr>
          </a:lstStyle>
          <a:p>
            <a:pPr lvl="0"/>
            <a:endParaRPr lang="zh-CN" altLang="en-US" dirty="0"/>
          </a:p>
        </p:txBody>
      </p:sp>
      <p:sp>
        <p:nvSpPr>
          <p:cNvPr id="15" name="文本占位符 14">
            <a:extLst>
              <a:ext uri="{FF2B5EF4-FFF2-40B4-BE49-F238E27FC236}">
                <a16:creationId xmlns:a16="http://schemas.microsoft.com/office/drawing/2014/main" id="{83CB40A4-CAD0-D14F-A0FE-F1CBA6C3AAAD}"/>
              </a:ext>
            </a:extLst>
          </p:cNvPr>
          <p:cNvSpPr>
            <a:spLocks noGrp="1" noRot="1" noMove="1" noResize="1" noEditPoints="1" noAdjustHandles="1" noChangeArrowheads="1" noChangeShapeType="1"/>
          </p:cNvSpPr>
          <p:nvPr>
            <p:ph type="body" sz="quarter" idx="11"/>
          </p:nvPr>
        </p:nvSpPr>
        <p:spPr>
          <a:xfrm>
            <a:off x="246902" y="3518160"/>
            <a:ext cx="7863095" cy="630942"/>
          </a:xfrm>
          <a:prstGeom prst="rect">
            <a:avLst/>
          </a:prstGeom>
        </p:spPr>
        <p:txBody>
          <a:bodyPr wrap="square">
            <a:spAutoFit/>
          </a:bodyPr>
          <a:lstStyle>
            <a:lvl1pPr marL="0" indent="0" algn="l">
              <a:spcBef>
                <a:spcPts val="0"/>
              </a:spcBef>
              <a:buNone/>
              <a:defRPr sz="3500" b="1">
                <a:solidFill>
                  <a:schemeClr val="bg1"/>
                </a:solidFill>
                <a:latin typeface="微软雅黑" panose="020B0503020204020204" pitchFamily="34" charset="-122"/>
                <a:ea typeface="微软雅黑" panose="020B0503020204020204" pitchFamily="34" charset="-122"/>
              </a:defRPr>
            </a:lvl1pPr>
            <a:lvl2pPr marL="609585" indent="0">
              <a:spcBef>
                <a:spcPts val="0"/>
              </a:spcBef>
              <a:buNone/>
              <a:defRPr/>
            </a:lvl2pPr>
            <a:lvl3pPr marL="1219170" indent="0">
              <a:spcBef>
                <a:spcPts val="0"/>
              </a:spcBef>
              <a:buNone/>
              <a:defRPr/>
            </a:lvl3pPr>
            <a:lvl4pPr marL="1828754" indent="0">
              <a:spcBef>
                <a:spcPts val="0"/>
              </a:spcBef>
              <a:buNone/>
              <a:defRPr/>
            </a:lvl4pPr>
            <a:lvl5pPr marL="2438339" indent="0">
              <a:spcBef>
                <a:spcPts val="0"/>
              </a:spcBef>
              <a:buNone/>
              <a:defRPr/>
            </a:lvl5pPr>
          </a:lstStyle>
          <a:p>
            <a:pPr lvl="0"/>
            <a:endParaRPr lang="zh-CN" altLang="en-US" dirty="0"/>
          </a:p>
        </p:txBody>
      </p:sp>
      <p:sp>
        <p:nvSpPr>
          <p:cNvPr id="5" name="Shape 3">
            <a:extLst>
              <a:ext uri="{FF2B5EF4-FFF2-40B4-BE49-F238E27FC236}">
                <a16:creationId xmlns:a16="http://schemas.microsoft.com/office/drawing/2014/main" id="{1F081C7D-01C0-D820-7F37-5E763E63CEB7}"/>
              </a:ext>
            </a:extLst>
          </p:cNvPr>
          <p:cNvSpPr>
            <a:spLocks noGrp="1" noRot="1" noMove="1" noResize="1" noEditPoints="1" noAdjustHandles="1" noChangeArrowheads="1" noChangeShapeType="1"/>
          </p:cNvSpPr>
          <p:nvPr userDrawn="1"/>
        </p:nvSpPr>
        <p:spPr>
          <a:xfrm>
            <a:off x="246903" y="3370443"/>
            <a:ext cx="7863096" cy="45719"/>
          </a:xfrm>
          <a:custGeom>
            <a:avLst/>
            <a:gdLst/>
            <a:ahLst/>
            <a:cxnLst/>
            <a:rect l="l" t="t" r="r" b="b"/>
            <a:pathLst>
              <a:path w="4097849" h="45720">
                <a:moveTo>
                  <a:pt x="0" y="0"/>
                </a:moveTo>
                <a:moveTo>
                  <a:pt x="0" y="0"/>
                </a:moveTo>
                <a:lnTo>
                  <a:pt x="4097849" y="0"/>
                </a:lnTo>
              </a:path>
            </a:pathLst>
          </a:custGeom>
          <a:noFill/>
          <a:ln w="19050">
            <a:solidFill>
              <a:srgbClr val="DBBA1C"/>
            </a:solidFill>
            <a:prstDash val="solid"/>
            <a:headEnd type="none"/>
            <a:tailEnd type="none"/>
          </a:ln>
        </p:spPr>
        <p:txBody>
          <a:bodyPr/>
          <a:lstStyle/>
          <a:p>
            <a:endParaRPr lang="zh-CN" altLang="en-US" sz="2400" dirty="0"/>
          </a:p>
        </p:txBody>
      </p:sp>
    </p:spTree>
    <p:extLst>
      <p:ext uri="{BB962C8B-B14F-4D97-AF65-F5344CB8AC3E}">
        <p14:creationId xmlns:p14="http://schemas.microsoft.com/office/powerpoint/2010/main" val="3034734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正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7" name="文本占位符 26">
            <a:extLst>
              <a:ext uri="{FF2B5EF4-FFF2-40B4-BE49-F238E27FC236}">
                <a16:creationId xmlns:a16="http://schemas.microsoft.com/office/drawing/2014/main" id="{1E8D9885-AEE2-FBCF-1B1E-F455C68EF810}"/>
              </a:ext>
            </a:extLst>
          </p:cNvPr>
          <p:cNvSpPr>
            <a:spLocks noGrp="1"/>
          </p:cNvSpPr>
          <p:nvPr>
            <p:ph type="body" sz="quarter" idx="11"/>
          </p:nvPr>
        </p:nvSpPr>
        <p:spPr>
          <a:xfrm>
            <a:off x="337294" y="3493037"/>
            <a:ext cx="11275585" cy="540341"/>
          </a:xfrm>
          <a:prstGeom prst="rect">
            <a:avLst/>
          </a:prstGeom>
        </p:spPr>
        <p:txBody>
          <a:bodyPr wrap="square" anchor="ctr" anchorCtr="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en-US" altLang="zh-CN" dirty="0"/>
          </a:p>
        </p:txBody>
      </p:sp>
      <p:pic>
        <p:nvPicPr>
          <p:cNvPr id="2" name="图片 1">
            <a:extLst>
              <a:ext uri="{FF2B5EF4-FFF2-40B4-BE49-F238E27FC236}">
                <a16:creationId xmlns:a16="http://schemas.microsoft.com/office/drawing/2014/main" id="{43160C2C-68C1-DFB4-F70B-630CA8309FFE}"/>
              </a:ext>
            </a:extLst>
          </p:cNvPr>
          <p:cNvPicPr>
            <a:picLocks noChangeAspect="1"/>
          </p:cNvPicPr>
          <p:nvPr userDrawn="1"/>
        </p:nvPicPr>
        <p:blipFill>
          <a:blip r:embed="rId3"/>
          <a:stretch>
            <a:fillRect/>
          </a:stretch>
        </p:blipFill>
        <p:spPr>
          <a:xfrm>
            <a:off x="337294" y="212313"/>
            <a:ext cx="322129" cy="551337"/>
          </a:xfrm>
          <a:prstGeom prst="rect">
            <a:avLst/>
          </a:prstGeom>
        </p:spPr>
      </p:pic>
      <p:sp>
        <p:nvSpPr>
          <p:cNvPr id="3"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5" name="矩形 4">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3410304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正文+分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43160C2C-68C1-DFB4-F70B-630CA8309FFE}"/>
              </a:ext>
            </a:extLst>
          </p:cNvPr>
          <p:cNvPicPr>
            <a:picLocks noChangeAspect="1"/>
          </p:cNvPicPr>
          <p:nvPr userDrawn="1"/>
        </p:nvPicPr>
        <p:blipFill>
          <a:blip r:embed="rId3"/>
          <a:stretch>
            <a:fillRect/>
          </a:stretch>
        </p:blipFill>
        <p:spPr>
          <a:xfrm>
            <a:off x="337294" y="212313"/>
            <a:ext cx="322129" cy="551337"/>
          </a:xfrm>
          <a:prstGeom prst="rect">
            <a:avLst/>
          </a:prstGeom>
        </p:spPr>
      </p:pic>
      <p:sp>
        <p:nvSpPr>
          <p:cNvPr id="25"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27" name="文本占位符 26">
            <a:extLst>
              <a:ext uri="{FF2B5EF4-FFF2-40B4-BE49-F238E27FC236}">
                <a16:creationId xmlns:a16="http://schemas.microsoft.com/office/drawing/2014/main" id="{1E8D9885-AEE2-FBCF-1B1E-F455C68EF810}"/>
              </a:ext>
            </a:extLst>
          </p:cNvPr>
          <p:cNvSpPr>
            <a:spLocks noGrp="1"/>
          </p:cNvSpPr>
          <p:nvPr>
            <p:ph type="body" sz="quarter" idx="11"/>
          </p:nvPr>
        </p:nvSpPr>
        <p:spPr>
          <a:xfrm>
            <a:off x="337294" y="779964"/>
            <a:ext cx="11275585" cy="540341"/>
          </a:xfrm>
          <a:prstGeom prst="rect">
            <a:avLst/>
          </a:prstGeom>
        </p:spPr>
        <p:txBody>
          <a:bodyPr wrap="square" anchor="t" anchorCtr="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zh-CN" altLang="en-US" dirty="0"/>
          </a:p>
        </p:txBody>
      </p:sp>
      <p:sp>
        <p:nvSpPr>
          <p:cNvPr id="4" name="矩形 3">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文本占位符 26">
            <a:extLst>
              <a:ext uri="{FF2B5EF4-FFF2-40B4-BE49-F238E27FC236}">
                <a16:creationId xmlns:a16="http://schemas.microsoft.com/office/drawing/2014/main" id="{E3E15A99-011D-71DE-0E0B-0B3AFD406C57}"/>
              </a:ext>
            </a:extLst>
          </p:cNvPr>
          <p:cNvSpPr>
            <a:spLocks noGrp="1"/>
          </p:cNvSpPr>
          <p:nvPr>
            <p:ph type="body" sz="quarter" idx="12"/>
          </p:nvPr>
        </p:nvSpPr>
        <p:spPr>
          <a:xfrm>
            <a:off x="337293" y="1377335"/>
            <a:ext cx="11275585" cy="586764"/>
          </a:xfrm>
          <a:prstGeom prst="rect">
            <a:avLst/>
          </a:prstGeom>
        </p:spPr>
        <p:txBody>
          <a:bodyPr wrap="square" numCol="2" spcCol="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zh-CN" altLang="en-US" dirty="0"/>
          </a:p>
        </p:txBody>
      </p:sp>
    </p:spTree>
    <p:extLst>
      <p:ext uri="{BB962C8B-B14F-4D97-AF65-F5344CB8AC3E}">
        <p14:creationId xmlns:p14="http://schemas.microsoft.com/office/powerpoint/2010/main" val="1608120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正文+竖图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图片占位符 4">
            <a:extLst>
              <a:ext uri="{FF2B5EF4-FFF2-40B4-BE49-F238E27FC236}">
                <a16:creationId xmlns:a16="http://schemas.microsoft.com/office/drawing/2014/main" id="{E7457676-213F-5052-58F9-B98727940B43}"/>
              </a:ext>
            </a:extLst>
          </p:cNvPr>
          <p:cNvSpPr>
            <a:spLocks noGrp="1"/>
          </p:cNvSpPr>
          <p:nvPr>
            <p:ph type="pic" sz="quarter" idx="14"/>
          </p:nvPr>
        </p:nvSpPr>
        <p:spPr>
          <a:xfrm>
            <a:off x="5741377" y="838606"/>
            <a:ext cx="5871502" cy="5849202"/>
          </a:xfrm>
          <a:prstGeom prst="rect">
            <a:avLst/>
          </a:prstGeom>
        </p:spPr>
        <p:txBody>
          <a:bodyPr/>
          <a:lstStyle/>
          <a:p>
            <a:endParaRPr lang="zh-CN" altLang="en-US"/>
          </a:p>
        </p:txBody>
      </p:sp>
      <p:pic>
        <p:nvPicPr>
          <p:cNvPr id="23" name="图片 22">
            <a:extLst>
              <a:ext uri="{FF2B5EF4-FFF2-40B4-BE49-F238E27FC236}">
                <a16:creationId xmlns:a16="http://schemas.microsoft.com/office/drawing/2014/main" id="{43160C2C-68C1-DFB4-F70B-630CA8309FFE}"/>
              </a:ext>
            </a:extLst>
          </p:cNvPr>
          <p:cNvPicPr>
            <a:picLocks noChangeAspect="1"/>
          </p:cNvPicPr>
          <p:nvPr userDrawn="1"/>
        </p:nvPicPr>
        <p:blipFill>
          <a:blip r:embed="rId3"/>
          <a:stretch>
            <a:fillRect/>
          </a:stretch>
        </p:blipFill>
        <p:spPr>
          <a:xfrm>
            <a:off x="337294" y="212313"/>
            <a:ext cx="322129" cy="551337"/>
          </a:xfrm>
          <a:prstGeom prst="rect">
            <a:avLst/>
          </a:prstGeom>
        </p:spPr>
      </p:pic>
      <p:sp>
        <p:nvSpPr>
          <p:cNvPr id="25"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4" name="矩形 3">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文本占位符 26">
            <a:extLst>
              <a:ext uri="{FF2B5EF4-FFF2-40B4-BE49-F238E27FC236}">
                <a16:creationId xmlns:a16="http://schemas.microsoft.com/office/drawing/2014/main" id="{9ED28EF6-1489-C866-14D1-C76F06297669}"/>
              </a:ext>
            </a:extLst>
          </p:cNvPr>
          <p:cNvSpPr>
            <a:spLocks noGrp="1"/>
          </p:cNvSpPr>
          <p:nvPr>
            <p:ph type="body" sz="quarter" idx="11"/>
          </p:nvPr>
        </p:nvSpPr>
        <p:spPr>
          <a:xfrm>
            <a:off x="337295" y="3493037"/>
            <a:ext cx="5337642" cy="540341"/>
          </a:xfrm>
          <a:prstGeom prst="rect">
            <a:avLst/>
          </a:prstGeom>
        </p:spPr>
        <p:txBody>
          <a:bodyPr wrap="square" anchor="ctr" anchorCtr="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en-US" altLang="zh-CN" dirty="0"/>
          </a:p>
        </p:txBody>
      </p:sp>
    </p:spTree>
    <p:extLst>
      <p:ext uri="{BB962C8B-B14F-4D97-AF65-F5344CB8AC3E}">
        <p14:creationId xmlns:p14="http://schemas.microsoft.com/office/powerpoint/2010/main" val="3058176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正文+竖图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43160C2C-68C1-DFB4-F70B-630CA8309FFE}"/>
              </a:ext>
            </a:extLst>
          </p:cNvPr>
          <p:cNvPicPr>
            <a:picLocks noChangeAspect="1"/>
          </p:cNvPicPr>
          <p:nvPr userDrawn="1"/>
        </p:nvPicPr>
        <p:blipFill>
          <a:blip r:embed="rId3"/>
          <a:stretch>
            <a:fillRect/>
          </a:stretch>
        </p:blipFill>
        <p:spPr>
          <a:xfrm>
            <a:off x="337294" y="212313"/>
            <a:ext cx="322129" cy="551337"/>
          </a:xfrm>
          <a:prstGeom prst="rect">
            <a:avLst/>
          </a:prstGeom>
        </p:spPr>
      </p:pic>
      <p:sp>
        <p:nvSpPr>
          <p:cNvPr id="25"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4" name="矩形 3">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图片占位符 4">
            <a:extLst>
              <a:ext uri="{FF2B5EF4-FFF2-40B4-BE49-F238E27FC236}">
                <a16:creationId xmlns:a16="http://schemas.microsoft.com/office/drawing/2014/main" id="{C517C67F-CCBE-CEEB-47A6-937524F1932F}"/>
              </a:ext>
            </a:extLst>
          </p:cNvPr>
          <p:cNvSpPr>
            <a:spLocks noGrp="1"/>
          </p:cNvSpPr>
          <p:nvPr>
            <p:ph type="pic" sz="quarter" idx="13"/>
          </p:nvPr>
        </p:nvSpPr>
        <p:spPr>
          <a:xfrm>
            <a:off x="5741377" y="824611"/>
            <a:ext cx="5871502" cy="2924700"/>
          </a:xfrm>
          <a:prstGeom prst="rect">
            <a:avLst/>
          </a:prstGeom>
        </p:spPr>
        <p:txBody>
          <a:bodyPr/>
          <a:lstStyle/>
          <a:p>
            <a:endParaRPr lang="zh-CN" altLang="en-US"/>
          </a:p>
        </p:txBody>
      </p:sp>
      <p:sp>
        <p:nvSpPr>
          <p:cNvPr id="2" name="文本占位符 26">
            <a:extLst>
              <a:ext uri="{FF2B5EF4-FFF2-40B4-BE49-F238E27FC236}">
                <a16:creationId xmlns:a16="http://schemas.microsoft.com/office/drawing/2014/main" id="{9ED28EF6-1489-C866-14D1-C76F06297669}"/>
              </a:ext>
            </a:extLst>
          </p:cNvPr>
          <p:cNvSpPr>
            <a:spLocks noGrp="1"/>
          </p:cNvSpPr>
          <p:nvPr>
            <p:ph type="body" sz="quarter" idx="11"/>
          </p:nvPr>
        </p:nvSpPr>
        <p:spPr>
          <a:xfrm>
            <a:off x="337295" y="3493037"/>
            <a:ext cx="5337642" cy="540341"/>
          </a:xfrm>
          <a:prstGeom prst="rect">
            <a:avLst/>
          </a:prstGeom>
        </p:spPr>
        <p:txBody>
          <a:bodyPr wrap="square" anchor="ctr" anchorCtr="0">
            <a:spAutoFit/>
          </a:bodyPr>
          <a:lstStyle>
            <a:lvl1pPr marL="0" indent="609585" algn="just">
              <a:lnSpc>
                <a:spcPct val="150000"/>
              </a:lnSpc>
              <a:spcBef>
                <a:spcPts val="0"/>
              </a:spcBef>
              <a:buNone/>
              <a:defRPr sz="2200">
                <a:latin typeface="微软雅黑" panose="020B0503020204020204" pitchFamily="34" charset="-122"/>
                <a:ea typeface="微软雅黑" panose="020B0503020204020204" pitchFamily="34" charset="-122"/>
              </a:defRPr>
            </a:lvl1pPr>
          </a:lstStyle>
          <a:p>
            <a:pPr lvl="0"/>
            <a:endParaRPr lang="en-US" altLang="zh-CN" dirty="0"/>
          </a:p>
        </p:txBody>
      </p:sp>
      <p:sp>
        <p:nvSpPr>
          <p:cNvPr id="3" name="图片占位符 4">
            <a:extLst>
              <a:ext uri="{FF2B5EF4-FFF2-40B4-BE49-F238E27FC236}">
                <a16:creationId xmlns:a16="http://schemas.microsoft.com/office/drawing/2014/main" id="{E7457676-213F-5052-58F9-B98727940B43}"/>
              </a:ext>
            </a:extLst>
          </p:cNvPr>
          <p:cNvSpPr>
            <a:spLocks noGrp="1"/>
          </p:cNvSpPr>
          <p:nvPr>
            <p:ph type="pic" sz="quarter" idx="14"/>
          </p:nvPr>
        </p:nvSpPr>
        <p:spPr>
          <a:xfrm>
            <a:off x="5741377" y="3763108"/>
            <a:ext cx="5871502" cy="2924700"/>
          </a:xfrm>
          <a:prstGeom prst="rect">
            <a:avLst/>
          </a:prstGeom>
        </p:spPr>
        <p:txBody>
          <a:bodyPr/>
          <a:lstStyle/>
          <a:p>
            <a:endParaRPr lang="zh-CN" altLang="en-US"/>
          </a:p>
        </p:txBody>
      </p:sp>
    </p:spTree>
    <p:extLst>
      <p:ext uri="{BB962C8B-B14F-4D97-AF65-F5344CB8AC3E}">
        <p14:creationId xmlns:p14="http://schemas.microsoft.com/office/powerpoint/2010/main" val="836431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43160C2C-68C1-DFB4-F70B-630CA8309FFE}"/>
              </a:ext>
            </a:extLst>
          </p:cNvPr>
          <p:cNvPicPr>
            <a:picLocks noChangeAspect="1"/>
          </p:cNvPicPr>
          <p:nvPr userDrawn="1"/>
        </p:nvPicPr>
        <p:blipFill>
          <a:blip r:embed="rId3"/>
          <a:stretch>
            <a:fillRect/>
          </a:stretch>
        </p:blipFill>
        <p:spPr>
          <a:xfrm>
            <a:off x="337294" y="212313"/>
            <a:ext cx="322129" cy="551337"/>
          </a:xfrm>
          <a:prstGeom prst="rect">
            <a:avLst/>
          </a:prstGeom>
        </p:spPr>
      </p:pic>
      <p:sp>
        <p:nvSpPr>
          <p:cNvPr id="25" name="文本占位符 24">
            <a:extLst>
              <a:ext uri="{FF2B5EF4-FFF2-40B4-BE49-F238E27FC236}">
                <a16:creationId xmlns:a16="http://schemas.microsoft.com/office/drawing/2014/main" id="{027CE1C7-DCA5-568D-41CD-0F1FA52CCE1C}"/>
              </a:ext>
            </a:extLst>
          </p:cNvPr>
          <p:cNvSpPr>
            <a:spLocks noGrp="1"/>
          </p:cNvSpPr>
          <p:nvPr>
            <p:ph type="body" sz="quarter" idx="10"/>
          </p:nvPr>
        </p:nvSpPr>
        <p:spPr>
          <a:xfrm>
            <a:off x="759986" y="184188"/>
            <a:ext cx="10852895" cy="523220"/>
          </a:xfrm>
          <a:prstGeom prst="rect">
            <a:avLst/>
          </a:prstGeom>
        </p:spPr>
        <p:txBody>
          <a:bodyPr wrap="square">
            <a:spAutoFit/>
          </a:bodyPr>
          <a:lstStyle>
            <a:lvl1pPr marL="0" indent="0">
              <a:buNone/>
              <a:defRPr lang="zh-CN" altLang="en-US" sz="2800" b="1" kern="1200" dirty="0">
                <a:solidFill>
                  <a:srgbClr val="023999"/>
                </a:solidFill>
                <a:latin typeface="微软雅黑" panose="020B0503020204020204" pitchFamily="34" charset="-122"/>
                <a:ea typeface="微软雅黑" panose="020B0503020204020204" pitchFamily="34" charset="-122"/>
                <a:cs typeface="+mn-cs"/>
              </a:defRPr>
            </a:lvl1pPr>
          </a:lstStyle>
          <a:p>
            <a:pPr marL="0" lvl="0" indent="0" algn="l" defTabSz="1219170" rtl="0" eaLnBrk="1" latinLnBrk="0" hangingPunct="1">
              <a:spcBef>
                <a:spcPct val="20000"/>
              </a:spcBef>
              <a:buFont typeface="Arial" pitchFamily="34" charset="0"/>
              <a:buNone/>
            </a:pPr>
            <a:endParaRPr lang="zh-CN" altLang="en-US" dirty="0"/>
          </a:p>
        </p:txBody>
      </p:sp>
      <p:sp>
        <p:nvSpPr>
          <p:cNvPr id="4" name="矩形 3">
            <a:extLst>
              <a:ext uri="{FF2B5EF4-FFF2-40B4-BE49-F238E27FC236}">
                <a16:creationId xmlns:a16="http://schemas.microsoft.com/office/drawing/2014/main" id="{08047681-3166-50AE-C2C8-FF3E5139B414}"/>
              </a:ext>
            </a:extLst>
          </p:cNvPr>
          <p:cNvSpPr/>
          <p:nvPr userDrawn="1"/>
        </p:nvSpPr>
        <p:spPr>
          <a:xfrm>
            <a:off x="759984" y="702691"/>
            <a:ext cx="10852895" cy="60959"/>
          </a:xfrm>
          <a:prstGeom prst="rect">
            <a:avLst/>
          </a:prstGeom>
          <a:gradFill flip="none" rotWithShape="1">
            <a:gsLst>
              <a:gs pos="0">
                <a:srgbClr val="DBBA1C"/>
              </a:gs>
              <a:gs pos="100000">
                <a:srgbClr val="023999"/>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图片占位符 4">
            <a:extLst>
              <a:ext uri="{FF2B5EF4-FFF2-40B4-BE49-F238E27FC236}">
                <a16:creationId xmlns:a16="http://schemas.microsoft.com/office/drawing/2014/main" id="{C517C67F-CCBE-CEEB-47A6-937524F1932F}"/>
              </a:ext>
            </a:extLst>
          </p:cNvPr>
          <p:cNvSpPr>
            <a:spLocks noGrp="1"/>
          </p:cNvSpPr>
          <p:nvPr>
            <p:ph type="pic" sz="quarter" idx="13"/>
          </p:nvPr>
        </p:nvSpPr>
        <p:spPr>
          <a:xfrm>
            <a:off x="337294" y="824611"/>
            <a:ext cx="11275585" cy="5849202"/>
          </a:xfrm>
          <a:prstGeom prst="rect">
            <a:avLst/>
          </a:prstGeom>
        </p:spPr>
        <p:txBody>
          <a:bodyPr/>
          <a:lstStyle/>
          <a:p>
            <a:endParaRPr lang="zh-CN" altLang="en-US"/>
          </a:p>
        </p:txBody>
      </p:sp>
    </p:spTree>
    <p:extLst>
      <p:ext uri="{BB962C8B-B14F-4D97-AF65-F5344CB8AC3E}">
        <p14:creationId xmlns:p14="http://schemas.microsoft.com/office/powerpoint/2010/main" val="37185527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0384417"/>
      </p:ext>
    </p:extLst>
  </p:cSld>
  <p:clrMap bg1="lt1" tx1="dk1" bg2="lt2" tx2="dk2" accent1="accent1" accent2="accent2" accent3="accent3" accent4="accent4" accent5="accent5" accent6="accent6" hlink="hlink" folHlink="folHlink"/>
  <p:sldLayoutIdLst>
    <p:sldLayoutId id="2147483716" r:id="rId1"/>
    <p:sldLayoutId id="2147483718" r:id="rId2"/>
    <p:sldLayoutId id="2147483706" r:id="rId3"/>
    <p:sldLayoutId id="2147483693" r:id="rId4"/>
    <p:sldLayoutId id="2147483702" r:id="rId5"/>
    <p:sldLayoutId id="2147483707" r:id="rId6"/>
    <p:sldLayoutId id="2147483705" r:id="rId7"/>
    <p:sldLayoutId id="2147483714" r:id="rId8"/>
    <p:sldLayoutId id="2147483711" r:id="rId9"/>
    <p:sldLayoutId id="2147483719" r:id="rId10"/>
  </p:sldLayoutIdLst>
  <p:hf sldNum="0" hdr="0" ftr="0" dt="0"/>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id="{60D1A1CE-F24D-2EF4-1A78-4F02AE80E217}"/>
              </a:ext>
            </a:extLst>
          </p:cNvPr>
          <p:cNvSpPr>
            <a:spLocks noGrp="1"/>
          </p:cNvSpPr>
          <p:nvPr>
            <p:ph type="body" sz="quarter" idx="12"/>
          </p:nvPr>
        </p:nvSpPr>
        <p:spPr>
          <a:xfrm>
            <a:off x="257668" y="3241365"/>
            <a:ext cx="4307385" cy="861774"/>
          </a:xfrm>
        </p:spPr>
        <p:txBody>
          <a:bodyPr/>
          <a:lstStyle/>
          <a:p>
            <a:r>
              <a:rPr lang="zh-CN" altLang="en-US" dirty="0"/>
              <a:t>电子商务概论</a:t>
            </a:r>
          </a:p>
        </p:txBody>
      </p:sp>
    </p:spTree>
    <p:extLst>
      <p:ext uri="{BB962C8B-B14F-4D97-AF65-F5344CB8AC3E}">
        <p14:creationId xmlns:p14="http://schemas.microsoft.com/office/powerpoint/2010/main" val="38820055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04B37C42-F1F9-09A5-D3D7-B030BFAAA65D}"/>
              </a:ext>
            </a:extLst>
          </p:cNvPr>
          <p:cNvSpPr>
            <a:spLocks noGrp="1"/>
          </p:cNvSpPr>
          <p:nvPr>
            <p:ph type="body" sz="quarter" idx="11"/>
          </p:nvPr>
        </p:nvSpPr>
        <p:spPr>
          <a:xfrm>
            <a:off x="337294" y="2223460"/>
            <a:ext cx="11275585" cy="3079497"/>
          </a:xfrm>
        </p:spPr>
        <p:txBody>
          <a:bodyPr/>
          <a:lstStyle/>
          <a:p>
            <a:r>
              <a:rPr lang="zh-CN" altLang="en-US" dirty="0"/>
              <a:t>一、电子商务的起源</a:t>
            </a:r>
            <a:endParaRPr lang="en-US" altLang="zh-CN" dirty="0"/>
          </a:p>
          <a:p>
            <a:r>
              <a:rPr lang="zh-CN" altLang="en-US" dirty="0"/>
              <a:t>（一）早期电子数据交换的发展</a:t>
            </a:r>
            <a:endParaRPr lang="en-US" altLang="zh-CN" dirty="0"/>
          </a:p>
          <a:p>
            <a:r>
              <a:rPr lang="zh-CN" altLang="en-US" dirty="0"/>
              <a:t>电子数据交换（</a:t>
            </a:r>
            <a:r>
              <a:rPr lang="en-US" altLang="zh-CN" dirty="0"/>
              <a:t>EDI</a:t>
            </a:r>
            <a:r>
              <a:rPr lang="zh-CN" altLang="en-US" dirty="0"/>
              <a:t>）的兴起标志着电子商务发展的重要起点。</a:t>
            </a:r>
            <a:r>
              <a:rPr lang="en-US" altLang="zh-CN" dirty="0"/>
              <a:t>20 </a:t>
            </a:r>
            <a:r>
              <a:rPr lang="zh-CN" altLang="en-US" dirty="0"/>
              <a:t>世纪 </a:t>
            </a:r>
            <a:r>
              <a:rPr lang="en-US" altLang="zh-CN" dirty="0"/>
              <a:t>60 </a:t>
            </a:r>
            <a:r>
              <a:rPr lang="zh-CN" altLang="en-US" dirty="0"/>
              <a:t>年代后期，随着商业活动日趋活跃，传统纸质单据处理模式逐渐暴露出效率不足与差错频发的弊端。为提升贸易流程效率，企业开始探索跨计算机系统的自动化数据交换方案，这构成了 </a:t>
            </a:r>
            <a:r>
              <a:rPr lang="en-US" altLang="zh-CN" dirty="0"/>
              <a:t>EDI </a:t>
            </a:r>
            <a:r>
              <a:rPr lang="zh-CN" altLang="en-US" dirty="0"/>
              <a:t>技术的初期形态。</a:t>
            </a:r>
          </a:p>
        </p:txBody>
      </p:sp>
      <p:sp>
        <p:nvSpPr>
          <p:cNvPr id="4" name="文本占位符 3">
            <a:extLst>
              <a:ext uri="{FF2B5EF4-FFF2-40B4-BE49-F238E27FC236}">
                <a16:creationId xmlns:a16="http://schemas.microsoft.com/office/drawing/2014/main" id="{A0425936-CDDD-C800-FC52-C0E00414BC3C}"/>
              </a:ext>
            </a:extLst>
          </p:cNvPr>
          <p:cNvSpPr>
            <a:spLocks noGrp="1"/>
          </p:cNvSpPr>
          <p:nvPr>
            <p:ph type="body" sz="quarter" idx="10"/>
          </p:nvPr>
        </p:nvSpPr>
        <p:spPr>
          <a:xfrm>
            <a:off x="759986" y="184188"/>
            <a:ext cx="10852895" cy="523220"/>
          </a:xfrm>
        </p:spPr>
        <p:txBody>
          <a:bodyPr/>
          <a:lstStyle/>
          <a:p>
            <a:r>
              <a:rPr lang="zh-CN" altLang="en-US" dirty="0"/>
              <a:t>电子商务的发展历程</a:t>
            </a:r>
          </a:p>
        </p:txBody>
      </p:sp>
    </p:spTree>
    <p:extLst>
      <p:ext uri="{BB962C8B-B14F-4D97-AF65-F5344CB8AC3E}">
        <p14:creationId xmlns:p14="http://schemas.microsoft.com/office/powerpoint/2010/main" val="290701416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555DE244-924F-DC95-7256-20A5D3CED193}"/>
              </a:ext>
            </a:extLst>
          </p:cNvPr>
          <p:cNvSpPr>
            <a:spLocks noGrp="1"/>
          </p:cNvSpPr>
          <p:nvPr>
            <p:ph type="body" sz="quarter" idx="10"/>
          </p:nvPr>
        </p:nvSpPr>
        <p:spPr/>
        <p:txBody>
          <a:bodyPr/>
          <a:lstStyle/>
          <a:p>
            <a:r>
              <a:rPr lang="zh-CN" altLang="en-US" dirty="0"/>
              <a:t>第三节</a:t>
            </a:r>
          </a:p>
        </p:txBody>
      </p:sp>
      <p:sp>
        <p:nvSpPr>
          <p:cNvPr id="5" name="文本占位符 4">
            <a:extLst>
              <a:ext uri="{FF2B5EF4-FFF2-40B4-BE49-F238E27FC236}">
                <a16:creationId xmlns:a16="http://schemas.microsoft.com/office/drawing/2014/main" id="{1310ED7F-22CA-19D1-054E-BD02F28E9230}"/>
              </a:ext>
            </a:extLst>
          </p:cNvPr>
          <p:cNvSpPr>
            <a:spLocks noGrp="1"/>
          </p:cNvSpPr>
          <p:nvPr>
            <p:ph type="body" sz="quarter" idx="11"/>
          </p:nvPr>
        </p:nvSpPr>
        <p:spPr/>
        <p:txBody>
          <a:bodyPr/>
          <a:lstStyle/>
          <a:p>
            <a:r>
              <a:rPr lang="zh-CN" altLang="en-US" dirty="0"/>
              <a:t>电子商务营销与推广策略</a:t>
            </a:r>
          </a:p>
        </p:txBody>
      </p:sp>
    </p:spTree>
    <p:extLst>
      <p:ext uri="{BB962C8B-B14F-4D97-AF65-F5344CB8AC3E}">
        <p14:creationId xmlns:p14="http://schemas.microsoft.com/office/powerpoint/2010/main" val="182795295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0B7EDAAF-E010-BA55-EDDB-786BBCC41F17}"/>
              </a:ext>
            </a:extLst>
          </p:cNvPr>
          <p:cNvSpPr>
            <a:spLocks noGrp="1"/>
          </p:cNvSpPr>
          <p:nvPr>
            <p:ph type="body" sz="quarter" idx="11"/>
          </p:nvPr>
        </p:nvSpPr>
        <p:spPr>
          <a:xfrm>
            <a:off x="337294" y="2223460"/>
            <a:ext cx="11275585" cy="3079497"/>
          </a:xfrm>
        </p:spPr>
        <p:txBody>
          <a:bodyPr/>
          <a:lstStyle/>
          <a:p>
            <a:r>
              <a:rPr lang="zh-CN" altLang="en-US"/>
              <a:t>一、营销</a:t>
            </a:r>
            <a:r>
              <a:rPr lang="zh-CN" altLang="en-US" dirty="0"/>
              <a:t>推广策略概述</a:t>
            </a:r>
            <a:endParaRPr lang="en-US" altLang="zh-CN" dirty="0"/>
          </a:p>
          <a:p>
            <a:r>
              <a:rPr lang="zh-CN" altLang="en-US" dirty="0"/>
              <a:t>（一）营销推广的目标与意义</a:t>
            </a:r>
            <a:endParaRPr lang="en-US" altLang="zh-CN" dirty="0"/>
          </a:p>
          <a:p>
            <a:r>
              <a:rPr lang="zh-CN" altLang="en-US" dirty="0"/>
              <a:t>电子商务领域的营销推广发挥着不可替代的作用。作为企业与消费者之间的重要纽带，它对企业的持续发展具有决定性的影响。营销推广的多维度目标为企业制定相关战略提供了核心指导。通过有效的推广活动，企业能够提升品牌知名度，扩大市场份额，最终实现经营目标。在竞争激烈的电商环境中，科学的营销策略已成为企业立足市场的关键要素。</a:t>
            </a:r>
          </a:p>
        </p:txBody>
      </p:sp>
      <p:sp>
        <p:nvSpPr>
          <p:cNvPr id="4" name="文本占位符 3">
            <a:extLst>
              <a:ext uri="{FF2B5EF4-FFF2-40B4-BE49-F238E27FC236}">
                <a16:creationId xmlns:a16="http://schemas.microsoft.com/office/drawing/2014/main" id="{E699DC7F-316F-527F-D1AE-9283081CDC8B}"/>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117117815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E93F7-6248-5598-774D-1B47E072899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A842619-9759-9B44-4D76-11325C71F9AC}"/>
              </a:ext>
            </a:extLst>
          </p:cNvPr>
          <p:cNvSpPr>
            <a:spLocks noGrp="1"/>
          </p:cNvSpPr>
          <p:nvPr>
            <p:ph type="body" sz="quarter" idx="11"/>
          </p:nvPr>
        </p:nvSpPr>
        <p:spPr>
          <a:xfrm>
            <a:off x="337294" y="1715629"/>
            <a:ext cx="11275585" cy="4095160"/>
          </a:xfrm>
        </p:spPr>
        <p:txBody>
          <a:bodyPr/>
          <a:lstStyle/>
          <a:p>
            <a:r>
              <a:rPr lang="zh-CN" altLang="en-US"/>
              <a:t>一、营销</a:t>
            </a:r>
            <a:r>
              <a:rPr lang="zh-CN" altLang="en-US" dirty="0"/>
              <a:t>推广策略概述</a:t>
            </a:r>
            <a:endParaRPr lang="en-US" altLang="zh-CN" dirty="0"/>
          </a:p>
          <a:p>
            <a:r>
              <a:rPr lang="zh-CN" altLang="en-US" dirty="0"/>
              <a:t>（二）营销推广的方法</a:t>
            </a:r>
            <a:endParaRPr lang="en-US" altLang="zh-CN" dirty="0"/>
          </a:p>
          <a:p>
            <a:r>
              <a:rPr lang="en-US" altLang="zh-CN" dirty="0"/>
              <a:t>1. </a:t>
            </a:r>
            <a:r>
              <a:rPr lang="zh-CN" altLang="en-US" dirty="0"/>
              <a:t>广告营销</a:t>
            </a:r>
            <a:endParaRPr lang="en-US" altLang="zh-CN" dirty="0"/>
          </a:p>
          <a:p>
            <a:r>
              <a:rPr lang="zh-CN" altLang="en-US" dirty="0"/>
              <a:t>作为现代营销体系的重要组成部分，广告主要通过多元化的传播渠道向目标受众传递商业信息。基于媒介属性的差异，广告可划分为传统媒体广告与数字媒体广告两大类别。其中，电视、报纸、杂志等传统媒介具有覆盖广泛的优势，网络平台则凭借精准投放的特点受到青睐。企业在制定广告策略时，需综合考虑产品特性与受众特征，选择最优的传播组合。</a:t>
            </a:r>
          </a:p>
        </p:txBody>
      </p:sp>
      <p:sp>
        <p:nvSpPr>
          <p:cNvPr id="4" name="文本占位符 3">
            <a:extLst>
              <a:ext uri="{FF2B5EF4-FFF2-40B4-BE49-F238E27FC236}">
                <a16:creationId xmlns:a16="http://schemas.microsoft.com/office/drawing/2014/main" id="{5380D723-2C76-5F54-862D-768D2D99B0DC}"/>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228786542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5A3808-8912-4330-08C1-87CDA34A8F4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B5DB230-CE4B-37DF-7F82-4F6BD8895AB6}"/>
              </a:ext>
            </a:extLst>
          </p:cNvPr>
          <p:cNvSpPr>
            <a:spLocks noGrp="1"/>
          </p:cNvSpPr>
          <p:nvPr>
            <p:ph type="body" sz="quarter" idx="11"/>
          </p:nvPr>
        </p:nvSpPr>
        <p:spPr>
          <a:xfrm>
            <a:off x="337294" y="1461713"/>
            <a:ext cx="11275585" cy="4602991"/>
          </a:xfrm>
        </p:spPr>
        <p:txBody>
          <a:bodyPr/>
          <a:lstStyle/>
          <a:p>
            <a:r>
              <a:rPr lang="zh-CN" altLang="en-US"/>
              <a:t>一、营销</a:t>
            </a:r>
            <a:r>
              <a:rPr lang="zh-CN" altLang="en-US" dirty="0"/>
              <a:t>推广策略概述</a:t>
            </a:r>
            <a:endParaRPr lang="en-US" altLang="zh-CN" dirty="0"/>
          </a:p>
          <a:p>
            <a:r>
              <a:rPr lang="zh-CN" altLang="en-US" dirty="0"/>
              <a:t>（二）营销推广的方法</a:t>
            </a:r>
            <a:endParaRPr lang="en-US" altLang="zh-CN" dirty="0"/>
          </a:p>
          <a:p>
            <a:r>
              <a:rPr lang="en-US" altLang="zh-CN" dirty="0"/>
              <a:t>2. </a:t>
            </a:r>
            <a:r>
              <a:rPr lang="zh-CN" altLang="en-US" dirty="0"/>
              <a:t>促销营销</a:t>
            </a:r>
            <a:endParaRPr lang="en-US" altLang="zh-CN" dirty="0"/>
          </a:p>
          <a:p>
            <a:r>
              <a:rPr lang="zh-CN" altLang="en-US" dirty="0"/>
              <a:t>企业常采用多种营销策略来提升产品销量，其中促销是最直接、最有效的方式之一。常见的促销手段包括价格折扣、满额减免、礼品赠送以及抽奖活动等。这些措施能够有效激发消费者的购买意愿，在特定时间段内显著提升销售额。然而，企业在制定促销策略时需审慎考虑活动时机与执行方式，以防止频繁或不当的促销行为损害品牌价值。通常，节假日、周年庆典等特殊时期是企业开展促销活动的理想时机，这些时段更容易吸引目标消费群体，实现销售目标。</a:t>
            </a:r>
          </a:p>
        </p:txBody>
      </p:sp>
      <p:sp>
        <p:nvSpPr>
          <p:cNvPr id="4" name="文本占位符 3">
            <a:extLst>
              <a:ext uri="{FF2B5EF4-FFF2-40B4-BE49-F238E27FC236}">
                <a16:creationId xmlns:a16="http://schemas.microsoft.com/office/drawing/2014/main" id="{E6B715B6-5B5F-7006-B6CE-B6BA463F62BC}"/>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153312359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B1856-36CB-2E21-BB2D-F1D3101D0A7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A2D29E4-7FF7-4A8A-5D05-FC81A9A7E6CE}"/>
              </a:ext>
            </a:extLst>
          </p:cNvPr>
          <p:cNvSpPr>
            <a:spLocks noGrp="1"/>
          </p:cNvSpPr>
          <p:nvPr>
            <p:ph type="body" sz="quarter" idx="11"/>
          </p:nvPr>
        </p:nvSpPr>
        <p:spPr>
          <a:xfrm>
            <a:off x="337294" y="1715629"/>
            <a:ext cx="11275585" cy="4095160"/>
          </a:xfrm>
        </p:spPr>
        <p:txBody>
          <a:bodyPr/>
          <a:lstStyle/>
          <a:p>
            <a:r>
              <a:rPr lang="zh-CN" altLang="en-US"/>
              <a:t>一、营销</a:t>
            </a:r>
            <a:r>
              <a:rPr lang="zh-CN" altLang="en-US" dirty="0"/>
              <a:t>推广策略概述</a:t>
            </a:r>
            <a:endParaRPr lang="en-US" altLang="zh-CN" dirty="0"/>
          </a:p>
          <a:p>
            <a:r>
              <a:rPr lang="zh-CN" altLang="en-US" dirty="0"/>
              <a:t>（二）营销推广的方法</a:t>
            </a:r>
            <a:endParaRPr lang="en-US" altLang="zh-CN" dirty="0"/>
          </a:p>
          <a:p>
            <a:r>
              <a:rPr lang="en-US" altLang="zh-CN" dirty="0"/>
              <a:t>3. </a:t>
            </a:r>
            <a:r>
              <a:rPr lang="zh-CN" altLang="en-US" dirty="0"/>
              <a:t>公关营销</a:t>
            </a:r>
            <a:endParaRPr lang="en-US" altLang="zh-CN" dirty="0"/>
          </a:p>
          <a:p>
            <a:r>
              <a:rPr lang="zh-CN" altLang="en-US" dirty="0"/>
              <a:t>公关是企业通过组织各类传播活动来塑造品牌形象的重要手段。常见的公关形式包括新闻发布会、公益项目以及商业赞助等。这些活动有助于提升品牌的市场认知度和社会声誉。通过有效的公关策略，企业能够加强与目标受众的互动交流，从而获得消费者的认可与支持。其中，赞助体育赛事或文化项目是提升品牌影响力的典型方式，能够显著提高品牌曝光度。</a:t>
            </a:r>
          </a:p>
        </p:txBody>
      </p:sp>
      <p:sp>
        <p:nvSpPr>
          <p:cNvPr id="4" name="文本占位符 3">
            <a:extLst>
              <a:ext uri="{FF2B5EF4-FFF2-40B4-BE49-F238E27FC236}">
                <a16:creationId xmlns:a16="http://schemas.microsoft.com/office/drawing/2014/main" id="{BA6469FD-11EC-F8D9-EF1C-200103772E7A}"/>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72123934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05DC4-8729-A707-A450-49A92A01FB9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48081BC-D556-B64C-3CB0-39AA71D487E9}"/>
              </a:ext>
            </a:extLst>
          </p:cNvPr>
          <p:cNvSpPr>
            <a:spLocks noGrp="1"/>
          </p:cNvSpPr>
          <p:nvPr>
            <p:ph type="body" sz="quarter" idx="11"/>
          </p:nvPr>
        </p:nvSpPr>
        <p:spPr>
          <a:xfrm>
            <a:off x="337294" y="1715629"/>
            <a:ext cx="11275585" cy="4095160"/>
          </a:xfrm>
        </p:spPr>
        <p:txBody>
          <a:bodyPr/>
          <a:lstStyle/>
          <a:p>
            <a:r>
              <a:rPr lang="zh-CN" altLang="en-US"/>
              <a:t>一、营销</a:t>
            </a:r>
            <a:r>
              <a:rPr lang="zh-CN" altLang="en-US" dirty="0"/>
              <a:t>推广策略概述</a:t>
            </a:r>
            <a:endParaRPr lang="en-US" altLang="zh-CN" dirty="0"/>
          </a:p>
          <a:p>
            <a:r>
              <a:rPr lang="zh-CN" altLang="en-US" dirty="0"/>
              <a:t>（二）营销推广的方法</a:t>
            </a:r>
            <a:endParaRPr lang="en-US" altLang="zh-CN" dirty="0"/>
          </a:p>
          <a:p>
            <a:r>
              <a:rPr lang="en-US" altLang="zh-CN" dirty="0"/>
              <a:t>4. </a:t>
            </a:r>
            <a:r>
              <a:rPr lang="zh-CN" altLang="en-US" dirty="0"/>
              <a:t>人员推销</a:t>
            </a:r>
            <a:endParaRPr lang="en-US" altLang="zh-CN" dirty="0"/>
          </a:p>
          <a:p>
            <a:r>
              <a:rPr lang="zh-CN" altLang="en-US" dirty="0"/>
              <a:t>人员推销作为一种直接营销方式，主要依赖销售代表与客户间的面对面互动。这种销售模式使企业能够向潜在客户详细介绍产品特性及其竞争优势，进而推动销售转化。其显著优势在于能够实时获取客户需求信息，为企业及时调整营销策略提供依据。然而，该模式也存在明显的局限性，主要表现为实施成本较高。为提高人员推销的效能，企业通常会对销售团队进行技能培训，通过提升销售人员的专业能力和服务水平来优化销售效果。</a:t>
            </a:r>
          </a:p>
        </p:txBody>
      </p:sp>
      <p:sp>
        <p:nvSpPr>
          <p:cNvPr id="4" name="文本占位符 3">
            <a:extLst>
              <a:ext uri="{FF2B5EF4-FFF2-40B4-BE49-F238E27FC236}">
                <a16:creationId xmlns:a16="http://schemas.microsoft.com/office/drawing/2014/main" id="{0E4CCB90-4C3B-E0CF-F708-4D2B6AFDE450}"/>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186913818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684281-A4CB-F10F-F951-9783DE260E6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141CA0C-478B-152C-0BAD-A3133B3D86F5}"/>
              </a:ext>
            </a:extLst>
          </p:cNvPr>
          <p:cNvSpPr>
            <a:spLocks noGrp="1"/>
          </p:cNvSpPr>
          <p:nvPr>
            <p:ph type="body" sz="quarter" idx="11"/>
          </p:nvPr>
        </p:nvSpPr>
        <p:spPr>
          <a:xfrm>
            <a:off x="337294" y="2223461"/>
            <a:ext cx="11275585" cy="3079497"/>
          </a:xfrm>
        </p:spPr>
        <p:txBody>
          <a:bodyPr/>
          <a:lstStyle/>
          <a:p>
            <a:r>
              <a:rPr lang="zh-CN" altLang="en-US"/>
              <a:t>二、搜索引擎</a:t>
            </a:r>
            <a:r>
              <a:rPr lang="zh-CN" altLang="en-US" dirty="0"/>
              <a:t>营销</a:t>
            </a:r>
            <a:endParaRPr lang="en-US" altLang="zh-CN" dirty="0"/>
          </a:p>
          <a:p>
            <a:r>
              <a:rPr lang="zh-CN" altLang="en-US" dirty="0"/>
              <a:t>（一）搜索引擎优化（</a:t>
            </a:r>
            <a:r>
              <a:rPr lang="en-US" altLang="zh-CN" dirty="0"/>
              <a:t>SEO</a:t>
            </a:r>
            <a:r>
              <a:rPr lang="zh-CN" altLang="en-US" dirty="0"/>
              <a:t>）</a:t>
            </a:r>
            <a:endParaRPr lang="en-US" altLang="zh-CN" dirty="0"/>
          </a:p>
          <a:p>
            <a:r>
              <a:rPr lang="en-US" altLang="zh-CN" dirty="0"/>
              <a:t>1. </a:t>
            </a:r>
            <a:r>
              <a:rPr lang="zh-CN" altLang="en-US" dirty="0"/>
              <a:t>网站结构优化</a:t>
            </a:r>
            <a:endParaRPr lang="en-US" altLang="zh-CN" dirty="0"/>
          </a:p>
          <a:p>
            <a:r>
              <a:rPr lang="zh-CN" altLang="en-US" dirty="0"/>
              <a:t>清晰的 </a:t>
            </a:r>
            <a:r>
              <a:rPr lang="en-US" altLang="zh-CN" dirty="0"/>
              <a:t>URL </a:t>
            </a:r>
            <a:r>
              <a:rPr lang="zh-CN" altLang="en-US" dirty="0"/>
              <a:t>结构有助于搜索引擎优化，建议在网址中包含相关关键词。合理的导航设计对用户和搜索引擎都至关重要，采用树形结构分类展示主要信息，可提升访问效率。优化内部链接不仅能促进搜索引擎爬行，还能增强用户的浏览体验。</a:t>
            </a:r>
          </a:p>
        </p:txBody>
      </p:sp>
      <p:sp>
        <p:nvSpPr>
          <p:cNvPr id="4" name="文本占位符 3">
            <a:extLst>
              <a:ext uri="{FF2B5EF4-FFF2-40B4-BE49-F238E27FC236}">
                <a16:creationId xmlns:a16="http://schemas.microsoft.com/office/drawing/2014/main" id="{2036E98D-B60C-62A3-4F97-23E6A308DE06}"/>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169779834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BE7E0B-4335-4A53-8A7A-9B05F0E08D9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0F60A4A-AE6D-E0C8-F0D5-BC04EFC88D20}"/>
              </a:ext>
            </a:extLst>
          </p:cNvPr>
          <p:cNvSpPr>
            <a:spLocks noGrp="1"/>
          </p:cNvSpPr>
          <p:nvPr>
            <p:ph type="body" sz="quarter" idx="11"/>
          </p:nvPr>
        </p:nvSpPr>
        <p:spPr>
          <a:xfrm>
            <a:off x="337294" y="1715630"/>
            <a:ext cx="11275585" cy="4095160"/>
          </a:xfrm>
        </p:spPr>
        <p:txBody>
          <a:bodyPr/>
          <a:lstStyle/>
          <a:p>
            <a:r>
              <a:rPr lang="zh-CN" altLang="en-US"/>
              <a:t>二、搜索引擎</a:t>
            </a:r>
            <a:r>
              <a:rPr lang="zh-CN" altLang="en-US" dirty="0"/>
              <a:t>营销</a:t>
            </a:r>
            <a:endParaRPr lang="en-US" altLang="zh-CN" dirty="0"/>
          </a:p>
          <a:p>
            <a:r>
              <a:rPr lang="zh-CN" altLang="en-US" dirty="0"/>
              <a:t>（一）搜索引擎优化（</a:t>
            </a:r>
            <a:r>
              <a:rPr lang="en-US" altLang="zh-CN" dirty="0"/>
              <a:t>SEO</a:t>
            </a:r>
            <a:r>
              <a:rPr lang="zh-CN" altLang="en-US" dirty="0"/>
              <a:t>）</a:t>
            </a:r>
            <a:endParaRPr lang="en-US" altLang="zh-CN" dirty="0"/>
          </a:p>
          <a:p>
            <a:r>
              <a:rPr lang="en-US" altLang="zh-CN" dirty="0"/>
              <a:t>2. </a:t>
            </a:r>
            <a:r>
              <a:rPr lang="zh-CN" altLang="en-US" dirty="0"/>
              <a:t>内容优化</a:t>
            </a:r>
            <a:endParaRPr lang="en-US" altLang="zh-CN" dirty="0"/>
          </a:p>
          <a:p>
            <a:r>
              <a:rPr lang="zh-CN" altLang="en-US" dirty="0"/>
              <a:t>优质内容对网站运营至关重要。它不仅能够吸引用户，还能提升搜索引擎排名。内容优化需确保与目标关键词高度相关，并具备原创性和实用价值。常见的内容形式包括博客文章、产品说明、行业动态等，这些都能为用户提供有效信息。定期更新内容能向搜索引擎传递网站活跃度，有利于排名提升。在内容布局中，关键词的合理分布同样关键，但应避免过度堆砌，防止被搜索引擎判定为作弊行为。</a:t>
            </a:r>
          </a:p>
        </p:txBody>
      </p:sp>
      <p:sp>
        <p:nvSpPr>
          <p:cNvPr id="4" name="文本占位符 3">
            <a:extLst>
              <a:ext uri="{FF2B5EF4-FFF2-40B4-BE49-F238E27FC236}">
                <a16:creationId xmlns:a16="http://schemas.microsoft.com/office/drawing/2014/main" id="{3EA7C115-86EB-8C19-CC2E-47B1234A5673}"/>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25286993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D41F45-7C0F-FAAE-2285-5000C47EFC3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FB83920-A1C0-D6D3-6380-41E11DB09F75}"/>
              </a:ext>
            </a:extLst>
          </p:cNvPr>
          <p:cNvSpPr>
            <a:spLocks noGrp="1"/>
          </p:cNvSpPr>
          <p:nvPr>
            <p:ph type="body" sz="quarter" idx="11"/>
          </p:nvPr>
        </p:nvSpPr>
        <p:spPr>
          <a:xfrm>
            <a:off x="337294" y="1969545"/>
            <a:ext cx="11275585" cy="3587329"/>
          </a:xfrm>
        </p:spPr>
        <p:txBody>
          <a:bodyPr/>
          <a:lstStyle/>
          <a:p>
            <a:r>
              <a:rPr lang="zh-CN" altLang="en-US"/>
              <a:t>二、搜索引擎</a:t>
            </a:r>
            <a:r>
              <a:rPr lang="zh-CN" altLang="en-US" dirty="0"/>
              <a:t>营销</a:t>
            </a:r>
            <a:endParaRPr lang="en-US" altLang="zh-CN" dirty="0"/>
          </a:p>
          <a:p>
            <a:r>
              <a:rPr lang="zh-CN" altLang="en-US" dirty="0"/>
              <a:t>（一）搜索引擎优化（</a:t>
            </a:r>
            <a:r>
              <a:rPr lang="en-US" altLang="zh-CN" dirty="0"/>
              <a:t>SEO</a:t>
            </a:r>
            <a:r>
              <a:rPr lang="zh-CN" altLang="en-US" dirty="0"/>
              <a:t>）</a:t>
            </a:r>
            <a:endParaRPr lang="en-US" altLang="zh-CN" dirty="0"/>
          </a:p>
          <a:p>
            <a:r>
              <a:rPr lang="en-US" altLang="zh-CN" dirty="0"/>
              <a:t>3. </a:t>
            </a:r>
            <a:r>
              <a:rPr lang="zh-CN" altLang="en-US" dirty="0"/>
              <a:t>外部链接建设</a:t>
            </a:r>
            <a:endParaRPr lang="en-US" altLang="zh-CN" dirty="0"/>
          </a:p>
          <a:p>
            <a:r>
              <a:rPr lang="zh-CN" altLang="en-US" dirty="0"/>
              <a:t>外部链接即第三方网站对本站点的引用连接，在搜索引擎的网站评估体系中占据重要地位。高质量的外部链接有助于提升网站权重与搜索排名。获取优质外链的主要途径包括：持续发布优质原创内容，吸引其他站点主动引用；积极参与行业社区互动，如论坛讨论与博客评论等，以此建立良性合作关系。</a:t>
            </a:r>
          </a:p>
        </p:txBody>
      </p:sp>
      <p:sp>
        <p:nvSpPr>
          <p:cNvPr id="4" name="文本占位符 3">
            <a:extLst>
              <a:ext uri="{FF2B5EF4-FFF2-40B4-BE49-F238E27FC236}">
                <a16:creationId xmlns:a16="http://schemas.microsoft.com/office/drawing/2014/main" id="{AEB5577A-2D75-99C9-E95E-DF4D0CE91791}"/>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255455726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B979B9-1856-4C83-DB1D-2C70E757F37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DA1989A-534E-A258-BC4F-3AED1E88749B}"/>
              </a:ext>
            </a:extLst>
          </p:cNvPr>
          <p:cNvSpPr>
            <a:spLocks noGrp="1"/>
          </p:cNvSpPr>
          <p:nvPr>
            <p:ph type="body" sz="quarter" idx="11"/>
          </p:nvPr>
        </p:nvSpPr>
        <p:spPr>
          <a:xfrm>
            <a:off x="337294" y="1969545"/>
            <a:ext cx="11275585" cy="3587329"/>
          </a:xfrm>
        </p:spPr>
        <p:txBody>
          <a:bodyPr/>
          <a:lstStyle/>
          <a:p>
            <a:r>
              <a:rPr lang="zh-CN" altLang="en-US"/>
              <a:t>二、搜索引擎</a:t>
            </a:r>
            <a:r>
              <a:rPr lang="zh-CN" altLang="en-US" dirty="0"/>
              <a:t>营销</a:t>
            </a:r>
            <a:endParaRPr lang="en-US" altLang="zh-CN" dirty="0"/>
          </a:p>
          <a:p>
            <a:r>
              <a:rPr lang="zh-CN" altLang="en-US" dirty="0"/>
              <a:t>（二）搜索引擎广告（</a:t>
            </a:r>
            <a:r>
              <a:rPr lang="en-US" altLang="zh-CN" dirty="0"/>
              <a:t>SEA</a:t>
            </a:r>
            <a:r>
              <a:rPr lang="zh-CN" altLang="en-US" dirty="0"/>
              <a:t>）</a:t>
            </a:r>
            <a:endParaRPr lang="en-US" altLang="zh-CN" dirty="0"/>
          </a:p>
          <a:p>
            <a:r>
              <a:rPr lang="en-US" altLang="zh-CN" dirty="0"/>
              <a:t>1. </a:t>
            </a:r>
            <a:r>
              <a:rPr lang="zh-CN" altLang="en-US" dirty="0"/>
              <a:t>广告类型</a:t>
            </a:r>
            <a:endParaRPr lang="en-US" altLang="zh-CN" dirty="0"/>
          </a:p>
          <a:p>
            <a:r>
              <a:rPr lang="zh-CN" altLang="en-US" dirty="0"/>
              <a:t>搜索引擎广告主要分为三大类别。一是搜索广告，这类广告在用户输入特定关键词后，会出现在搜索结果页面的显著位置上。二是展示广告，它们主要在搜索引擎的联盟网站上以图文形式呈现。三是购物广告，这类广告特别针对电商平台，通过展示产品详情、价格及用户评价等信息，为消费者提供便捷的购物参考。</a:t>
            </a:r>
          </a:p>
        </p:txBody>
      </p:sp>
      <p:sp>
        <p:nvSpPr>
          <p:cNvPr id="4" name="文本占位符 3">
            <a:extLst>
              <a:ext uri="{FF2B5EF4-FFF2-40B4-BE49-F238E27FC236}">
                <a16:creationId xmlns:a16="http://schemas.microsoft.com/office/drawing/2014/main" id="{CB8FACF7-939A-C36B-D91E-01CA5B173303}"/>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4551358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B0D9FA-A594-EE52-5F04-451B9CC28B5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48C44C3-45BA-9EC8-21B2-2E95F74C7C51}"/>
              </a:ext>
            </a:extLst>
          </p:cNvPr>
          <p:cNvSpPr>
            <a:spLocks noGrp="1"/>
          </p:cNvSpPr>
          <p:nvPr>
            <p:ph type="body" sz="quarter" idx="11"/>
          </p:nvPr>
        </p:nvSpPr>
        <p:spPr>
          <a:xfrm>
            <a:off x="337294" y="2223460"/>
            <a:ext cx="11275585" cy="3079497"/>
          </a:xfrm>
        </p:spPr>
        <p:txBody>
          <a:bodyPr/>
          <a:lstStyle/>
          <a:p>
            <a:r>
              <a:rPr lang="zh-CN" altLang="en-US" dirty="0"/>
              <a:t>一、电子商务的起源</a:t>
            </a:r>
            <a:endParaRPr lang="en-US" altLang="zh-CN" dirty="0"/>
          </a:p>
          <a:p>
            <a:r>
              <a:rPr lang="zh-CN" altLang="en-US" dirty="0"/>
              <a:t>（二）互联网技术的 诞生与推动</a:t>
            </a:r>
            <a:endParaRPr lang="en-US" altLang="zh-CN" dirty="0"/>
          </a:p>
          <a:p>
            <a:r>
              <a:rPr lang="zh-CN" altLang="en-US" dirty="0"/>
              <a:t>互联网技术的诞生与发展推动了电子商务的革新。</a:t>
            </a:r>
            <a:r>
              <a:rPr lang="en-US" altLang="zh-CN" dirty="0"/>
              <a:t>20 </a:t>
            </a:r>
            <a:r>
              <a:rPr lang="zh-CN" altLang="en-US" dirty="0"/>
              <a:t>世纪 </a:t>
            </a:r>
            <a:r>
              <a:rPr lang="en-US" altLang="zh-CN" dirty="0"/>
              <a:t>60 </a:t>
            </a:r>
            <a:r>
              <a:rPr lang="zh-CN" altLang="en-US" dirty="0"/>
              <a:t>年代，美国国防部高级研究计划局（</a:t>
            </a:r>
            <a:r>
              <a:rPr lang="en-US" altLang="zh-CN" dirty="0"/>
              <a:t>ARPA</a:t>
            </a:r>
            <a:r>
              <a:rPr lang="zh-CN" altLang="en-US" dirty="0"/>
              <a:t>）为促进计算机资源共享与信息交互，主导了阿帕网（</a:t>
            </a:r>
            <a:r>
              <a:rPr lang="en-US" altLang="zh-CN" dirty="0"/>
              <a:t>ARPANET</a:t>
            </a:r>
            <a:r>
              <a:rPr lang="zh-CN" altLang="en-US" dirty="0"/>
              <a:t>）项目。该项目运用分组交换技术，将数据拆分为多个小单元进行传输，显著提升了数据传输的效能与稳定性。</a:t>
            </a:r>
          </a:p>
        </p:txBody>
      </p:sp>
      <p:sp>
        <p:nvSpPr>
          <p:cNvPr id="4" name="文本占位符 3">
            <a:extLst>
              <a:ext uri="{FF2B5EF4-FFF2-40B4-BE49-F238E27FC236}">
                <a16:creationId xmlns:a16="http://schemas.microsoft.com/office/drawing/2014/main" id="{3F52E5F5-1A4D-4191-C1F7-00A75CA156B4}"/>
              </a:ext>
            </a:extLst>
          </p:cNvPr>
          <p:cNvSpPr>
            <a:spLocks noGrp="1"/>
          </p:cNvSpPr>
          <p:nvPr>
            <p:ph type="body" sz="quarter" idx="10"/>
          </p:nvPr>
        </p:nvSpPr>
        <p:spPr>
          <a:xfrm>
            <a:off x="759986" y="184188"/>
            <a:ext cx="10852895" cy="523220"/>
          </a:xfrm>
        </p:spPr>
        <p:txBody>
          <a:bodyPr/>
          <a:lstStyle/>
          <a:p>
            <a:r>
              <a:rPr lang="zh-CN" altLang="en-US" dirty="0"/>
              <a:t>电子商务的发展历程</a:t>
            </a:r>
          </a:p>
        </p:txBody>
      </p:sp>
    </p:spTree>
    <p:extLst>
      <p:ext uri="{BB962C8B-B14F-4D97-AF65-F5344CB8AC3E}">
        <p14:creationId xmlns:p14="http://schemas.microsoft.com/office/powerpoint/2010/main" val="346686947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EBBB3B-FB01-944A-8591-147C52E77C5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D6AD389-76D0-EEF3-6F9D-B88B74F55AC3}"/>
              </a:ext>
            </a:extLst>
          </p:cNvPr>
          <p:cNvSpPr>
            <a:spLocks noGrp="1"/>
          </p:cNvSpPr>
          <p:nvPr>
            <p:ph type="body" sz="quarter" idx="11"/>
          </p:nvPr>
        </p:nvSpPr>
        <p:spPr>
          <a:xfrm>
            <a:off x="337294" y="1969545"/>
            <a:ext cx="11275585" cy="3587329"/>
          </a:xfrm>
        </p:spPr>
        <p:txBody>
          <a:bodyPr/>
          <a:lstStyle/>
          <a:p>
            <a:r>
              <a:rPr lang="zh-CN" altLang="en-US"/>
              <a:t>二、搜索引擎</a:t>
            </a:r>
            <a:r>
              <a:rPr lang="zh-CN" altLang="en-US" dirty="0"/>
              <a:t>营销</a:t>
            </a:r>
            <a:endParaRPr lang="en-US" altLang="zh-CN" dirty="0"/>
          </a:p>
          <a:p>
            <a:r>
              <a:rPr lang="zh-CN" altLang="en-US" dirty="0"/>
              <a:t>（二）搜索引擎广告（</a:t>
            </a:r>
            <a:r>
              <a:rPr lang="en-US" altLang="zh-CN" dirty="0"/>
              <a:t>SEA</a:t>
            </a:r>
            <a:r>
              <a:rPr lang="zh-CN" altLang="en-US" dirty="0"/>
              <a:t>）</a:t>
            </a:r>
            <a:endParaRPr lang="en-US" altLang="zh-CN" dirty="0"/>
          </a:p>
          <a:p>
            <a:r>
              <a:rPr lang="en-US" altLang="zh-CN" dirty="0"/>
              <a:t>2. </a:t>
            </a:r>
            <a:r>
              <a:rPr lang="zh-CN" altLang="en-US" dirty="0"/>
              <a:t>广告投放平台</a:t>
            </a:r>
            <a:endParaRPr lang="en-US" altLang="zh-CN" dirty="0"/>
          </a:p>
          <a:p>
            <a:r>
              <a:rPr lang="zh-CN" altLang="en-US" dirty="0"/>
              <a:t>主流搜索引擎广告平台有百度推广和谷歌广告等，企业可根据目标市场与预算进行选择。百度推广在国内用户群体中占据主导地位，适合本土化营销需求。谷歌广告可满足企业国际化的推广需求。不同平台各有侧重，企业应结合自身产品特性和市场定位，选择最适配的广告投放渠道。</a:t>
            </a:r>
          </a:p>
        </p:txBody>
      </p:sp>
      <p:sp>
        <p:nvSpPr>
          <p:cNvPr id="4" name="文本占位符 3">
            <a:extLst>
              <a:ext uri="{FF2B5EF4-FFF2-40B4-BE49-F238E27FC236}">
                <a16:creationId xmlns:a16="http://schemas.microsoft.com/office/drawing/2014/main" id="{94539B6A-0C13-CC46-3954-7BF479C9ECD9}"/>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206311870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C42B3-E991-6527-D0C8-DA2BFD52C2D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C46A2A2-2CC5-C96F-C4E4-569F05E558B8}"/>
              </a:ext>
            </a:extLst>
          </p:cNvPr>
          <p:cNvSpPr>
            <a:spLocks noGrp="1"/>
          </p:cNvSpPr>
          <p:nvPr>
            <p:ph type="body" sz="quarter" idx="11"/>
          </p:nvPr>
        </p:nvSpPr>
        <p:spPr>
          <a:xfrm>
            <a:off x="337294" y="1969545"/>
            <a:ext cx="11275585" cy="3587329"/>
          </a:xfrm>
        </p:spPr>
        <p:txBody>
          <a:bodyPr/>
          <a:lstStyle/>
          <a:p>
            <a:r>
              <a:rPr lang="zh-CN" altLang="en-US"/>
              <a:t>二、搜索引擎</a:t>
            </a:r>
            <a:r>
              <a:rPr lang="zh-CN" altLang="en-US" dirty="0"/>
              <a:t>营销</a:t>
            </a:r>
            <a:endParaRPr lang="en-US" altLang="zh-CN" dirty="0"/>
          </a:p>
          <a:p>
            <a:r>
              <a:rPr lang="zh-CN" altLang="en-US" dirty="0"/>
              <a:t>（二）搜索引擎广告（</a:t>
            </a:r>
            <a:r>
              <a:rPr lang="en-US" altLang="zh-CN" dirty="0"/>
              <a:t>SEA</a:t>
            </a:r>
            <a:r>
              <a:rPr lang="zh-CN" altLang="en-US" dirty="0"/>
              <a:t>）</a:t>
            </a:r>
            <a:endParaRPr lang="en-US" altLang="zh-CN" dirty="0"/>
          </a:p>
          <a:p>
            <a:r>
              <a:rPr lang="en-US" altLang="zh-CN" dirty="0"/>
              <a:t>3. </a:t>
            </a:r>
            <a:r>
              <a:rPr lang="zh-CN" altLang="en-US" dirty="0"/>
              <a:t>广告投放策略</a:t>
            </a:r>
            <a:endParaRPr lang="en-US" altLang="zh-CN" dirty="0"/>
          </a:p>
          <a:p>
            <a:r>
              <a:rPr lang="zh-CN" altLang="en-US" dirty="0"/>
              <a:t>企业开展搜索引擎广告投放，需制定科学的策略体系。在策略制定过程中，首要任务是明确目标受众群体，深入分析其需求特征与行为模式，以此作为广告定位的依据。关键词选择是广告投放的核心环节，应当筛选与产品服务高度相关且具备一定搜索热度的词汇，从而提升广告的展示效果与用户点击概率。</a:t>
            </a:r>
          </a:p>
        </p:txBody>
      </p:sp>
      <p:sp>
        <p:nvSpPr>
          <p:cNvPr id="4" name="文本占位符 3">
            <a:extLst>
              <a:ext uri="{FF2B5EF4-FFF2-40B4-BE49-F238E27FC236}">
                <a16:creationId xmlns:a16="http://schemas.microsoft.com/office/drawing/2014/main" id="{65599BF8-0E04-A83C-ABB1-BCBBF937360B}"/>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228384101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C1B23-1015-D96E-EE92-A8A96D471D8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5698124-0CC1-3615-0058-19B2D538C8AF}"/>
              </a:ext>
            </a:extLst>
          </p:cNvPr>
          <p:cNvSpPr>
            <a:spLocks noGrp="1"/>
          </p:cNvSpPr>
          <p:nvPr>
            <p:ph type="body" sz="quarter" idx="11"/>
          </p:nvPr>
        </p:nvSpPr>
        <p:spPr>
          <a:xfrm>
            <a:off x="337294" y="1461715"/>
            <a:ext cx="11275585" cy="4602991"/>
          </a:xfrm>
        </p:spPr>
        <p:txBody>
          <a:bodyPr/>
          <a:lstStyle/>
          <a:p>
            <a:r>
              <a:rPr lang="zh-CN" altLang="en-US"/>
              <a:t>三、社交</a:t>
            </a:r>
            <a:r>
              <a:rPr lang="zh-CN" altLang="en-US" dirty="0"/>
              <a:t>媒体营销</a:t>
            </a:r>
            <a:endParaRPr lang="en-US" altLang="zh-CN" dirty="0"/>
          </a:p>
          <a:p>
            <a:r>
              <a:rPr lang="zh-CN" altLang="en-US" dirty="0"/>
              <a:t>（一）社交媒体平台选择</a:t>
            </a:r>
            <a:endParaRPr lang="en-US" altLang="zh-CN" dirty="0"/>
          </a:p>
          <a:p>
            <a:r>
              <a:rPr lang="en-US" altLang="zh-CN" dirty="0"/>
              <a:t>1. </a:t>
            </a:r>
            <a:r>
              <a:rPr lang="zh-CN" altLang="en-US" dirty="0"/>
              <a:t>平台用户特征分析</a:t>
            </a:r>
            <a:endParaRPr lang="en-US" altLang="zh-CN" dirty="0"/>
          </a:p>
          <a:p>
            <a:r>
              <a:rPr lang="zh-CN" altLang="en-US" dirty="0"/>
              <a:t>社交媒体平台的用户分布呈现显著的年龄和性别差异。年轻群体普遍偏好抖音、小红书等新兴平台，这些平台以创意内容和时尚潮流为特色。相较之下，中老年用户则更多集中于微信、微博等传统社交平台。这种差异化的分布特征为企业营销策略的制定提供了重要参考。以时尚美妆类行业为例，其主要目标用户为年轻女性，而小红书平台恰好聚集了大量此类用户群体。该平台用户经常分享美妆心得和时尚资讯，为企业精准触达目标客户提供了理想渠道。</a:t>
            </a:r>
          </a:p>
        </p:txBody>
      </p:sp>
      <p:sp>
        <p:nvSpPr>
          <p:cNvPr id="4" name="文本占位符 3">
            <a:extLst>
              <a:ext uri="{FF2B5EF4-FFF2-40B4-BE49-F238E27FC236}">
                <a16:creationId xmlns:a16="http://schemas.microsoft.com/office/drawing/2014/main" id="{2F776684-17B8-9E64-F0B4-E26534769868}"/>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293896580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2D417-EE2B-AC68-AA5C-0433FA09297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9B5A451-7948-72BA-29E1-5DB015244270}"/>
              </a:ext>
            </a:extLst>
          </p:cNvPr>
          <p:cNvSpPr>
            <a:spLocks noGrp="1"/>
          </p:cNvSpPr>
          <p:nvPr>
            <p:ph type="body" sz="quarter" idx="11"/>
          </p:nvPr>
        </p:nvSpPr>
        <p:spPr>
          <a:xfrm>
            <a:off x="337294" y="1969546"/>
            <a:ext cx="11275585" cy="3587329"/>
          </a:xfrm>
        </p:spPr>
        <p:txBody>
          <a:bodyPr/>
          <a:lstStyle/>
          <a:p>
            <a:r>
              <a:rPr lang="zh-CN" altLang="en-US"/>
              <a:t>三、社交</a:t>
            </a:r>
            <a:r>
              <a:rPr lang="zh-CN" altLang="en-US" dirty="0"/>
              <a:t>媒体营销</a:t>
            </a:r>
            <a:endParaRPr lang="en-US" altLang="zh-CN" dirty="0"/>
          </a:p>
          <a:p>
            <a:r>
              <a:rPr lang="zh-CN" altLang="en-US" dirty="0"/>
              <a:t>（一）社交媒体平台选择</a:t>
            </a:r>
            <a:endParaRPr lang="en-US" altLang="zh-CN" dirty="0"/>
          </a:p>
          <a:p>
            <a:r>
              <a:rPr lang="en-US" altLang="zh-CN" dirty="0"/>
              <a:t>2. </a:t>
            </a:r>
            <a:r>
              <a:rPr lang="zh-CN" altLang="en-US" dirty="0"/>
              <a:t>平台功能与优势对比</a:t>
            </a:r>
            <a:endParaRPr lang="en-US" altLang="zh-CN" dirty="0"/>
          </a:p>
          <a:p>
            <a:r>
              <a:rPr lang="zh-CN" altLang="en-US" dirty="0"/>
              <a:t>不同社交平台具备差异化的功能特征。微博在信息传播方面优势显著，适合开展话题讨论和品牌推广；抖音凭借短视频形式，在娱乐性和互动性上表现突出，适用于产品场景展示和创意表达；微信则更加注重对社交关系的维护，有利于深度客户服务和精准营销。企业在选择平台时，需结合自身营销目标与产品特性。</a:t>
            </a:r>
          </a:p>
        </p:txBody>
      </p:sp>
      <p:sp>
        <p:nvSpPr>
          <p:cNvPr id="4" name="文本占位符 3">
            <a:extLst>
              <a:ext uri="{FF2B5EF4-FFF2-40B4-BE49-F238E27FC236}">
                <a16:creationId xmlns:a16="http://schemas.microsoft.com/office/drawing/2014/main" id="{E26D413D-E965-B11C-A22E-2B32924825E8}"/>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336436050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046E8-DF89-BA1C-1B87-802766CFB7D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479C303-E233-1DAB-9A24-0C1A033C6218}"/>
              </a:ext>
            </a:extLst>
          </p:cNvPr>
          <p:cNvSpPr>
            <a:spLocks noGrp="1"/>
          </p:cNvSpPr>
          <p:nvPr>
            <p:ph type="body" sz="quarter" idx="11"/>
          </p:nvPr>
        </p:nvSpPr>
        <p:spPr>
          <a:xfrm>
            <a:off x="337294" y="2223462"/>
            <a:ext cx="11275585" cy="3079497"/>
          </a:xfrm>
        </p:spPr>
        <p:txBody>
          <a:bodyPr/>
          <a:lstStyle/>
          <a:p>
            <a:r>
              <a:rPr lang="zh-CN" altLang="en-US"/>
              <a:t>三、社交</a:t>
            </a:r>
            <a:r>
              <a:rPr lang="zh-CN" altLang="en-US" dirty="0"/>
              <a:t>媒体营销</a:t>
            </a:r>
            <a:endParaRPr lang="en-US" altLang="zh-CN" dirty="0"/>
          </a:p>
          <a:p>
            <a:r>
              <a:rPr lang="zh-CN" altLang="en-US" dirty="0"/>
              <a:t>（一）社交媒体平台选择</a:t>
            </a:r>
            <a:endParaRPr lang="en-US" altLang="zh-CN" dirty="0"/>
          </a:p>
          <a:p>
            <a:r>
              <a:rPr lang="en-US" altLang="zh-CN" dirty="0"/>
              <a:t>3. </a:t>
            </a:r>
            <a:r>
              <a:rPr lang="zh-CN" altLang="en-US" dirty="0"/>
              <a:t>结合企业目标选择平台</a:t>
            </a:r>
            <a:endParaRPr lang="en-US" altLang="zh-CN" dirty="0"/>
          </a:p>
          <a:p>
            <a:r>
              <a:rPr lang="zh-CN" altLang="en-US" dirty="0"/>
              <a:t>企业对营销平台的选择需基于具体目标进行差异化决策。如提升品牌知名度可优先考虑微博、抖音等用户规模大、传播力强的社交媒体；实现产品转化则更适合依托微信的社群营销和小程序商城功能；而品牌形象塑造与文化传播，小红书的内容分享机制更具优势。</a:t>
            </a:r>
          </a:p>
        </p:txBody>
      </p:sp>
      <p:sp>
        <p:nvSpPr>
          <p:cNvPr id="4" name="文本占位符 3">
            <a:extLst>
              <a:ext uri="{FF2B5EF4-FFF2-40B4-BE49-F238E27FC236}">
                <a16:creationId xmlns:a16="http://schemas.microsoft.com/office/drawing/2014/main" id="{6E997F9E-325D-B098-A9EC-2E1445BD2955}"/>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261014755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6FE0A3-AA80-BDEF-CC13-09A230BFF01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3CBAF67-EF9A-5958-192E-D59C533369E3}"/>
              </a:ext>
            </a:extLst>
          </p:cNvPr>
          <p:cNvSpPr>
            <a:spLocks noGrp="1"/>
          </p:cNvSpPr>
          <p:nvPr>
            <p:ph type="body" sz="quarter" idx="11"/>
          </p:nvPr>
        </p:nvSpPr>
        <p:spPr>
          <a:xfrm>
            <a:off x="337294" y="2477378"/>
            <a:ext cx="11275585" cy="2571666"/>
          </a:xfrm>
        </p:spPr>
        <p:txBody>
          <a:bodyPr/>
          <a:lstStyle/>
          <a:p>
            <a:r>
              <a:rPr lang="zh-CN" altLang="en-US"/>
              <a:t>三、社交</a:t>
            </a:r>
            <a:r>
              <a:rPr lang="zh-CN" altLang="en-US" dirty="0"/>
              <a:t>媒体营销</a:t>
            </a:r>
            <a:endParaRPr lang="en-US" altLang="zh-CN" dirty="0"/>
          </a:p>
          <a:p>
            <a:r>
              <a:rPr lang="zh-CN" altLang="en-US" dirty="0"/>
              <a:t>（二）社交媒体互动与运营</a:t>
            </a:r>
            <a:endParaRPr lang="en-US" altLang="zh-CN" dirty="0"/>
          </a:p>
          <a:p>
            <a:r>
              <a:rPr lang="en-US" altLang="zh-CN" dirty="0"/>
              <a:t>1. </a:t>
            </a:r>
            <a:r>
              <a:rPr lang="zh-CN" altLang="en-US" dirty="0"/>
              <a:t>用户互动方式与策略</a:t>
            </a:r>
            <a:endParaRPr lang="en-US" altLang="zh-CN" dirty="0"/>
          </a:p>
          <a:p>
            <a:r>
              <a:rPr lang="zh-CN" altLang="en-US" dirty="0"/>
              <a:t>用户互动主要通过评论回复和私信沟通实现。及时、专业的反馈能提升用户体验，增强品牌认同感。为促进用户参与，可策划多样化的互动活动。</a:t>
            </a:r>
          </a:p>
        </p:txBody>
      </p:sp>
      <p:sp>
        <p:nvSpPr>
          <p:cNvPr id="4" name="文本占位符 3">
            <a:extLst>
              <a:ext uri="{FF2B5EF4-FFF2-40B4-BE49-F238E27FC236}">
                <a16:creationId xmlns:a16="http://schemas.microsoft.com/office/drawing/2014/main" id="{903421BE-C09F-A2B5-A4B0-2FE92E00F878}"/>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427790970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2FDB7-CB08-45D8-00A9-A0062A7E503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474A660-306A-F214-9D34-3371F97B9DFD}"/>
              </a:ext>
            </a:extLst>
          </p:cNvPr>
          <p:cNvSpPr>
            <a:spLocks noGrp="1"/>
          </p:cNvSpPr>
          <p:nvPr>
            <p:ph type="body" sz="quarter" idx="11"/>
          </p:nvPr>
        </p:nvSpPr>
        <p:spPr>
          <a:xfrm>
            <a:off x="337294" y="2223462"/>
            <a:ext cx="11275585" cy="3079497"/>
          </a:xfrm>
        </p:spPr>
        <p:txBody>
          <a:bodyPr/>
          <a:lstStyle/>
          <a:p>
            <a:r>
              <a:rPr lang="zh-CN" altLang="en-US"/>
              <a:t>三、社交</a:t>
            </a:r>
            <a:r>
              <a:rPr lang="zh-CN" altLang="en-US" dirty="0"/>
              <a:t>媒体营销</a:t>
            </a:r>
            <a:endParaRPr lang="en-US" altLang="zh-CN" dirty="0"/>
          </a:p>
          <a:p>
            <a:r>
              <a:rPr lang="zh-CN" altLang="en-US" dirty="0"/>
              <a:t>（二）社交媒体互动与运营</a:t>
            </a:r>
            <a:endParaRPr lang="en-US" altLang="zh-CN" dirty="0"/>
          </a:p>
          <a:p>
            <a:r>
              <a:rPr lang="en-US" altLang="zh-CN" dirty="0"/>
              <a:t>2. </a:t>
            </a:r>
            <a:r>
              <a:rPr lang="zh-CN" altLang="en-US" dirty="0"/>
              <a:t>粉丝社群建设与管理</a:t>
            </a:r>
            <a:endParaRPr lang="en-US" altLang="zh-CN" dirty="0"/>
          </a:p>
          <a:p>
            <a:r>
              <a:rPr lang="zh-CN" altLang="en-US" dirty="0"/>
              <a:t>构建粉丝社群有助于精准定位目标受众，促进深度交流互动。社群运营需制定明确的规范，维护良好的讨论环境。通过定期分享有价值的信息和策划互动活动，能有效提升成员的参与度和认同感。</a:t>
            </a:r>
          </a:p>
        </p:txBody>
      </p:sp>
      <p:sp>
        <p:nvSpPr>
          <p:cNvPr id="4" name="文本占位符 3">
            <a:extLst>
              <a:ext uri="{FF2B5EF4-FFF2-40B4-BE49-F238E27FC236}">
                <a16:creationId xmlns:a16="http://schemas.microsoft.com/office/drawing/2014/main" id="{E3EF5631-AB28-0106-7F76-AC468B6A5CA1}"/>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398644411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F1CAC-437F-53FB-0293-9FC7EF8AEAC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97AE0BC-A1F6-C92C-2BE6-3957F8E3D6FF}"/>
              </a:ext>
            </a:extLst>
          </p:cNvPr>
          <p:cNvSpPr>
            <a:spLocks noGrp="1"/>
          </p:cNvSpPr>
          <p:nvPr>
            <p:ph type="body" sz="quarter" idx="11"/>
          </p:nvPr>
        </p:nvSpPr>
        <p:spPr>
          <a:xfrm>
            <a:off x="337294" y="1715631"/>
            <a:ext cx="11275585" cy="4095160"/>
          </a:xfrm>
        </p:spPr>
        <p:txBody>
          <a:bodyPr/>
          <a:lstStyle/>
          <a:p>
            <a:r>
              <a:rPr lang="zh-CN" altLang="en-US"/>
              <a:t>三、社交</a:t>
            </a:r>
            <a:r>
              <a:rPr lang="zh-CN" altLang="en-US" dirty="0"/>
              <a:t>媒体营销</a:t>
            </a:r>
            <a:endParaRPr lang="en-US" altLang="zh-CN" dirty="0"/>
          </a:p>
          <a:p>
            <a:r>
              <a:rPr lang="zh-CN" altLang="en-US" dirty="0"/>
              <a:t>（二）社交媒体互动与运营</a:t>
            </a:r>
            <a:endParaRPr lang="en-US" altLang="zh-CN" dirty="0"/>
          </a:p>
          <a:p>
            <a:r>
              <a:rPr lang="en-US" altLang="zh-CN" dirty="0"/>
              <a:t>3. </a:t>
            </a:r>
            <a:r>
              <a:rPr lang="zh-CN" altLang="en-US" dirty="0"/>
              <a:t>运营数据监测与优化</a:t>
            </a:r>
            <a:endParaRPr lang="en-US" altLang="zh-CN" dirty="0"/>
          </a:p>
          <a:p>
            <a:r>
              <a:rPr lang="zh-CN" altLang="en-US" dirty="0"/>
              <a:t>社交媒体平台的数据指标为营销效果评估提供了重要依据。粉丝数量、用户互动频率和内容传播广度等关键数据能够反映用户行为特征。基于这些数据的动态变化，运营团队需要持续优化内容策略。当特定类型的内容引发较高用户参与时，应当加大此类内容的产出力度。对于粉丝增速迟缓的平台，需深入分析影响因素，进而调整推广方案。这种数据驱动的运营方式有助于提升营销效率。</a:t>
            </a:r>
          </a:p>
        </p:txBody>
      </p:sp>
      <p:sp>
        <p:nvSpPr>
          <p:cNvPr id="4" name="文本占位符 3">
            <a:extLst>
              <a:ext uri="{FF2B5EF4-FFF2-40B4-BE49-F238E27FC236}">
                <a16:creationId xmlns:a16="http://schemas.microsoft.com/office/drawing/2014/main" id="{9ADA0AF3-C148-4936-B4B7-EB958FB13CF3}"/>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94892713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1A692-A6B1-0B7A-A9FB-15FD7EA0E4B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3F0D2B0-270C-6711-AC04-49013D5A32D2}"/>
              </a:ext>
            </a:extLst>
          </p:cNvPr>
          <p:cNvSpPr>
            <a:spLocks noGrp="1"/>
          </p:cNvSpPr>
          <p:nvPr>
            <p:ph type="body" sz="quarter" idx="11"/>
          </p:nvPr>
        </p:nvSpPr>
        <p:spPr>
          <a:xfrm>
            <a:off x="337294" y="1969547"/>
            <a:ext cx="11275585" cy="3587329"/>
          </a:xfrm>
        </p:spPr>
        <p:txBody>
          <a:bodyPr/>
          <a:lstStyle/>
          <a:p>
            <a:r>
              <a:rPr lang="zh-CN" altLang="en-US"/>
              <a:t>三、社交</a:t>
            </a:r>
            <a:r>
              <a:rPr lang="zh-CN" altLang="en-US" dirty="0"/>
              <a:t>媒体营销</a:t>
            </a:r>
            <a:endParaRPr lang="en-US" altLang="zh-CN" dirty="0"/>
          </a:p>
          <a:p>
            <a:r>
              <a:rPr lang="zh-CN" altLang="en-US" dirty="0"/>
              <a:t>（三）社交媒体营销效果</a:t>
            </a:r>
            <a:endParaRPr lang="en-US" altLang="zh-CN" dirty="0"/>
          </a:p>
          <a:p>
            <a:r>
              <a:rPr lang="en-US" altLang="zh-CN" dirty="0"/>
              <a:t>1. </a:t>
            </a:r>
            <a:r>
              <a:rPr lang="zh-CN" altLang="en-US" dirty="0"/>
              <a:t>效果评估指标与方法</a:t>
            </a:r>
            <a:endParaRPr lang="en-US" altLang="zh-CN" dirty="0"/>
          </a:p>
          <a:p>
            <a:r>
              <a:rPr lang="zh-CN" altLang="en-US" dirty="0"/>
              <a:t>社交媒体营销效果评估主要依赖于多个核心指标。粉丝数量的变化直观地体现品牌影响力扩展的情况。用户参与度通过互动率得以量化，反映内容吸引程度。销售转化效率则由转化率直接衡量，表明营销活动对实际购买行为的影响。品牌传播广度通过曝光度指标进行评估。这些数据的采集和分析可借助平台内置工具与专业营销软件协同完成。</a:t>
            </a:r>
          </a:p>
        </p:txBody>
      </p:sp>
      <p:sp>
        <p:nvSpPr>
          <p:cNvPr id="4" name="文本占位符 3">
            <a:extLst>
              <a:ext uri="{FF2B5EF4-FFF2-40B4-BE49-F238E27FC236}">
                <a16:creationId xmlns:a16="http://schemas.microsoft.com/office/drawing/2014/main" id="{52780D46-7A59-1562-7CBA-5635ECFA0367}"/>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347870186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C7BA79-7065-4684-5B66-A3F773DA2F8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E303FE4-3B17-691A-051B-9B8442BA2213}"/>
              </a:ext>
            </a:extLst>
          </p:cNvPr>
          <p:cNvSpPr>
            <a:spLocks noGrp="1"/>
          </p:cNvSpPr>
          <p:nvPr>
            <p:ph type="body" sz="quarter" idx="11"/>
          </p:nvPr>
        </p:nvSpPr>
        <p:spPr>
          <a:xfrm>
            <a:off x="337294" y="2223463"/>
            <a:ext cx="11275585" cy="3079497"/>
          </a:xfrm>
        </p:spPr>
        <p:txBody>
          <a:bodyPr/>
          <a:lstStyle/>
          <a:p>
            <a:r>
              <a:rPr lang="zh-CN" altLang="en-US"/>
              <a:t>三、社交</a:t>
            </a:r>
            <a:r>
              <a:rPr lang="zh-CN" altLang="en-US" dirty="0"/>
              <a:t>媒体营销</a:t>
            </a:r>
            <a:endParaRPr lang="en-US" altLang="zh-CN" dirty="0"/>
          </a:p>
          <a:p>
            <a:r>
              <a:rPr lang="zh-CN" altLang="en-US" dirty="0"/>
              <a:t>（三）社交媒体营销效果</a:t>
            </a:r>
            <a:endParaRPr lang="en-US" altLang="zh-CN" dirty="0"/>
          </a:p>
          <a:p>
            <a:r>
              <a:rPr lang="en-US" altLang="zh-CN" dirty="0"/>
              <a:t>2. </a:t>
            </a:r>
            <a:r>
              <a:rPr lang="zh-CN" altLang="en-US" dirty="0"/>
              <a:t>数据分析与洞察</a:t>
            </a:r>
            <a:endParaRPr lang="en-US" altLang="zh-CN" dirty="0"/>
          </a:p>
          <a:p>
            <a:r>
              <a:rPr lang="zh-CN" altLang="en-US" dirty="0"/>
              <a:t>营销数据分析能够揭示用户行为特征和营销策略的成效。用户互动时间与偏好分析有助于把握活跃周期与兴趣分布，指导内容发布时机的选择与主题的优化。通过横向比较不同营销活动的效果指标，可提炼有效策略与改进方向，为后续方案制定提供依据。</a:t>
            </a:r>
          </a:p>
        </p:txBody>
      </p:sp>
      <p:sp>
        <p:nvSpPr>
          <p:cNvPr id="4" name="文本占位符 3">
            <a:extLst>
              <a:ext uri="{FF2B5EF4-FFF2-40B4-BE49-F238E27FC236}">
                <a16:creationId xmlns:a16="http://schemas.microsoft.com/office/drawing/2014/main" id="{0B9D5C82-D2E5-D3D4-6B0D-5D57F5F9067C}"/>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12212452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22DBC6-BB7E-4AF7-8FEE-866EE9CCC89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E12C8C1-72CC-C4A2-337F-89D932969E9A}"/>
              </a:ext>
            </a:extLst>
          </p:cNvPr>
          <p:cNvSpPr>
            <a:spLocks noGrp="1"/>
          </p:cNvSpPr>
          <p:nvPr>
            <p:ph type="body" sz="quarter" idx="11"/>
          </p:nvPr>
        </p:nvSpPr>
        <p:spPr>
          <a:xfrm>
            <a:off x="337294" y="2223461"/>
            <a:ext cx="11275585" cy="3079497"/>
          </a:xfrm>
        </p:spPr>
        <p:txBody>
          <a:bodyPr/>
          <a:lstStyle/>
          <a:p>
            <a:r>
              <a:rPr lang="zh-CN" altLang="en-US" dirty="0"/>
              <a:t> 二、电子商务的初步发展阶段</a:t>
            </a:r>
            <a:endParaRPr lang="en-US" altLang="zh-CN" dirty="0"/>
          </a:p>
          <a:p>
            <a:r>
              <a:rPr lang="zh-CN" altLang="en-US" dirty="0"/>
              <a:t>（一）初步发展阶段</a:t>
            </a:r>
            <a:endParaRPr lang="en-US" altLang="zh-CN" dirty="0"/>
          </a:p>
          <a:p>
            <a:r>
              <a:rPr lang="en-US" altLang="zh-CN" dirty="0"/>
              <a:t>1. </a:t>
            </a:r>
            <a:r>
              <a:rPr lang="zh-CN" altLang="en-US" dirty="0"/>
              <a:t>互联网技术的广泛应用</a:t>
            </a:r>
            <a:endParaRPr lang="en-US" altLang="zh-CN" dirty="0"/>
          </a:p>
          <a:p>
            <a:r>
              <a:rPr lang="zh-CN" altLang="en-US" dirty="0"/>
              <a:t>互联网在这一时期快速普及，逐步被大众所熟知。各类企业和个人用户纷纷接入网络，为电商发展奠定了重要基础。以美国在线服务公司（</a:t>
            </a:r>
            <a:r>
              <a:rPr lang="en-US" altLang="zh-CN" dirty="0"/>
              <a:t>AOL</a:t>
            </a:r>
            <a:r>
              <a:rPr lang="zh-CN" altLang="en-US" dirty="0"/>
              <a:t>）为例，其用户规模迅速扩大，让更多人接触到互联网，这为电子商务的早期发展提供了必要的用户群体。</a:t>
            </a:r>
          </a:p>
        </p:txBody>
      </p:sp>
      <p:sp>
        <p:nvSpPr>
          <p:cNvPr id="4" name="文本占位符 3">
            <a:extLst>
              <a:ext uri="{FF2B5EF4-FFF2-40B4-BE49-F238E27FC236}">
                <a16:creationId xmlns:a16="http://schemas.microsoft.com/office/drawing/2014/main" id="{2B78D5D9-14A3-07F2-55E2-291BB5FA2792}"/>
              </a:ext>
            </a:extLst>
          </p:cNvPr>
          <p:cNvSpPr>
            <a:spLocks noGrp="1"/>
          </p:cNvSpPr>
          <p:nvPr>
            <p:ph type="body" sz="quarter" idx="10"/>
          </p:nvPr>
        </p:nvSpPr>
        <p:spPr>
          <a:xfrm>
            <a:off x="759986" y="184188"/>
            <a:ext cx="10852895" cy="523220"/>
          </a:xfrm>
        </p:spPr>
        <p:txBody>
          <a:bodyPr/>
          <a:lstStyle/>
          <a:p>
            <a:r>
              <a:rPr lang="zh-CN" altLang="en-US" dirty="0"/>
              <a:t>电子商务的发展历程</a:t>
            </a:r>
          </a:p>
        </p:txBody>
      </p:sp>
    </p:spTree>
    <p:extLst>
      <p:ext uri="{BB962C8B-B14F-4D97-AF65-F5344CB8AC3E}">
        <p14:creationId xmlns:p14="http://schemas.microsoft.com/office/powerpoint/2010/main" val="333266296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3BC79-5A37-108C-5BD9-F3F2F65CAAF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18D251F-956E-3EB0-E91A-813020FA601B}"/>
              </a:ext>
            </a:extLst>
          </p:cNvPr>
          <p:cNvSpPr>
            <a:spLocks noGrp="1"/>
          </p:cNvSpPr>
          <p:nvPr>
            <p:ph type="body" sz="quarter" idx="11"/>
          </p:nvPr>
        </p:nvSpPr>
        <p:spPr>
          <a:xfrm>
            <a:off x="337294" y="1969547"/>
            <a:ext cx="11275585" cy="3587329"/>
          </a:xfrm>
        </p:spPr>
        <p:txBody>
          <a:bodyPr/>
          <a:lstStyle/>
          <a:p>
            <a:r>
              <a:rPr lang="zh-CN" altLang="en-US"/>
              <a:t>三、社交</a:t>
            </a:r>
            <a:r>
              <a:rPr lang="zh-CN" altLang="en-US" dirty="0"/>
              <a:t>媒体营销</a:t>
            </a:r>
            <a:endParaRPr lang="en-US" altLang="zh-CN" dirty="0"/>
          </a:p>
          <a:p>
            <a:r>
              <a:rPr lang="zh-CN" altLang="en-US" dirty="0"/>
              <a:t>（三）社交媒体营销效果</a:t>
            </a:r>
            <a:endParaRPr lang="en-US" altLang="zh-CN" dirty="0"/>
          </a:p>
          <a:p>
            <a:r>
              <a:rPr lang="en-US" altLang="zh-CN" dirty="0"/>
              <a:t>3. </a:t>
            </a:r>
            <a:r>
              <a:rPr lang="zh-CN" altLang="en-US" dirty="0"/>
              <a:t>持续优化与改进</a:t>
            </a:r>
            <a:endParaRPr lang="en-US" altLang="zh-CN" dirty="0"/>
          </a:p>
          <a:p>
            <a:r>
              <a:rPr lang="zh-CN" altLang="en-US" dirty="0"/>
              <a:t>基于效果评估数据，应及时优化社交媒体营销策略。针对表现欠佳的平台，可适度降低资源投入或改变运营方式。同时，对于用户反馈良好的内容类型，应当增加产出频  率和推广力度。这种动态调整机制有助于持续提升营销效能，实现资源的最优配置。通过数据驱动的迭代优化，可以有效提高社交媒体运营的整体绩效。</a:t>
            </a:r>
          </a:p>
        </p:txBody>
      </p:sp>
      <p:sp>
        <p:nvSpPr>
          <p:cNvPr id="4" name="文本占位符 3">
            <a:extLst>
              <a:ext uri="{FF2B5EF4-FFF2-40B4-BE49-F238E27FC236}">
                <a16:creationId xmlns:a16="http://schemas.microsoft.com/office/drawing/2014/main" id="{53ADEFF8-B763-C2D2-A099-C189C3EA30C3}"/>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377093042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192C2-E57D-6186-9F6E-43A8210B7AF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18D75C0-2D6A-B3AF-AC45-D904CADC767C}"/>
              </a:ext>
            </a:extLst>
          </p:cNvPr>
          <p:cNvSpPr>
            <a:spLocks noGrp="1"/>
          </p:cNvSpPr>
          <p:nvPr>
            <p:ph type="body" sz="quarter" idx="11"/>
          </p:nvPr>
        </p:nvSpPr>
        <p:spPr>
          <a:xfrm>
            <a:off x="337294" y="2477380"/>
            <a:ext cx="11275585" cy="2571666"/>
          </a:xfrm>
        </p:spPr>
        <p:txBody>
          <a:bodyPr/>
          <a:lstStyle/>
          <a:p>
            <a:r>
              <a:rPr lang="zh-CN" altLang="en-US"/>
              <a:t>四、电</a:t>
            </a:r>
            <a:r>
              <a:rPr lang="zh-CN" altLang="en-US" dirty="0"/>
              <a:t>商文案撰写技巧</a:t>
            </a:r>
            <a:endParaRPr lang="en-US" altLang="zh-CN" dirty="0"/>
          </a:p>
          <a:p>
            <a:r>
              <a:rPr lang="zh-CN" altLang="en-US" dirty="0"/>
              <a:t>（一）文案的类型与特点</a:t>
            </a:r>
            <a:endParaRPr lang="en-US" altLang="zh-CN" dirty="0"/>
          </a:p>
          <a:p>
            <a:r>
              <a:rPr lang="en-US" altLang="zh-CN" dirty="0"/>
              <a:t>1. </a:t>
            </a:r>
            <a:r>
              <a:rPr lang="zh-CN" altLang="en-US" dirty="0"/>
              <a:t>产品介绍文案</a:t>
            </a:r>
            <a:endParaRPr lang="en-US" altLang="zh-CN" dirty="0"/>
          </a:p>
          <a:p>
            <a:r>
              <a:rPr lang="zh-CN" altLang="en-US" dirty="0"/>
              <a:t>产品说明文本的核心功能在于系统性地传达商品信息。这类文案通常采用结构化的表达，从产品参数、性能特征、材质构成等维度展开描述。</a:t>
            </a:r>
          </a:p>
        </p:txBody>
      </p:sp>
      <p:sp>
        <p:nvSpPr>
          <p:cNvPr id="4" name="文本占位符 3">
            <a:extLst>
              <a:ext uri="{FF2B5EF4-FFF2-40B4-BE49-F238E27FC236}">
                <a16:creationId xmlns:a16="http://schemas.microsoft.com/office/drawing/2014/main" id="{2D47920C-D2DB-8628-AC5B-A85ADBA49CF2}"/>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425555436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E64E8-6372-2552-9E48-73CC998C1DB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C7591DF-9D02-4B75-8434-EF65A994FA51}"/>
              </a:ext>
            </a:extLst>
          </p:cNvPr>
          <p:cNvSpPr>
            <a:spLocks noGrp="1"/>
          </p:cNvSpPr>
          <p:nvPr>
            <p:ph type="body" sz="quarter" idx="11"/>
          </p:nvPr>
        </p:nvSpPr>
        <p:spPr>
          <a:xfrm>
            <a:off x="337294" y="1969548"/>
            <a:ext cx="11275585" cy="3587329"/>
          </a:xfrm>
        </p:spPr>
        <p:txBody>
          <a:bodyPr/>
          <a:lstStyle/>
          <a:p>
            <a:r>
              <a:rPr lang="zh-CN" altLang="en-US"/>
              <a:t>四、电</a:t>
            </a:r>
            <a:r>
              <a:rPr lang="zh-CN" altLang="en-US" dirty="0"/>
              <a:t>商文案撰写技巧</a:t>
            </a:r>
            <a:endParaRPr lang="en-US" altLang="zh-CN" dirty="0"/>
          </a:p>
          <a:p>
            <a:r>
              <a:rPr lang="zh-CN" altLang="en-US" dirty="0"/>
              <a:t>（一）文案的类型与特点</a:t>
            </a:r>
            <a:endParaRPr lang="en-US" altLang="zh-CN" dirty="0"/>
          </a:p>
          <a:p>
            <a:r>
              <a:rPr lang="en-US" altLang="zh-CN" dirty="0"/>
              <a:t>2. </a:t>
            </a:r>
            <a:r>
              <a:rPr lang="zh-CN" altLang="en-US" dirty="0"/>
              <a:t>促销活动文案</a:t>
            </a:r>
            <a:endParaRPr lang="en-US" altLang="zh-CN" dirty="0"/>
          </a:p>
          <a:p>
            <a:r>
              <a:rPr lang="zh-CN" altLang="en-US" dirty="0"/>
              <a:t>促销文案的核心功能在于引导消费决策，通过信息传递激发购买欲望。其内容通常包含价格优惠方案与赠品策略，如“限时 </a:t>
            </a:r>
            <a:r>
              <a:rPr lang="en-US" altLang="zh-CN" dirty="0"/>
              <a:t>8 </a:t>
            </a:r>
            <a:r>
              <a:rPr lang="zh-CN" altLang="en-US" dirty="0"/>
              <a:t>折优惠，消费满 </a:t>
            </a:r>
            <a:r>
              <a:rPr lang="en-US" altLang="zh-CN" dirty="0"/>
              <a:t>200 </a:t>
            </a:r>
            <a:r>
              <a:rPr lang="zh-CN" altLang="en-US" dirty="0"/>
              <a:t>元立减 </a:t>
            </a:r>
            <a:r>
              <a:rPr lang="en-US" altLang="zh-CN" dirty="0"/>
              <a:t>50 </a:t>
            </a:r>
            <a:r>
              <a:rPr lang="zh-CN" altLang="en-US" dirty="0"/>
              <a:t>元，并附赠精美礼品”等。此类文本的显著特征在于营造消费紧迫感，运用富有感染力的表述方式强化促销效果。</a:t>
            </a:r>
          </a:p>
        </p:txBody>
      </p:sp>
      <p:sp>
        <p:nvSpPr>
          <p:cNvPr id="4" name="文本占位符 3">
            <a:extLst>
              <a:ext uri="{FF2B5EF4-FFF2-40B4-BE49-F238E27FC236}">
                <a16:creationId xmlns:a16="http://schemas.microsoft.com/office/drawing/2014/main" id="{3149E3CF-B3A4-34E0-86A3-8AF06FE88FD9}"/>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283469425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25ECD-8B5F-9BBA-A731-0C44D4A8B18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380A6F5-D29E-48FB-3CAD-9D5FBEDC0AB1}"/>
              </a:ext>
            </a:extLst>
          </p:cNvPr>
          <p:cNvSpPr>
            <a:spLocks noGrp="1"/>
          </p:cNvSpPr>
          <p:nvPr>
            <p:ph type="body" sz="quarter" idx="11"/>
          </p:nvPr>
        </p:nvSpPr>
        <p:spPr>
          <a:xfrm>
            <a:off x="337294" y="2477380"/>
            <a:ext cx="11275585" cy="2571666"/>
          </a:xfrm>
        </p:spPr>
        <p:txBody>
          <a:bodyPr/>
          <a:lstStyle/>
          <a:p>
            <a:r>
              <a:rPr lang="zh-CN" altLang="en-US"/>
              <a:t>四、电</a:t>
            </a:r>
            <a:r>
              <a:rPr lang="zh-CN" altLang="en-US" dirty="0"/>
              <a:t>商文案撰写技巧</a:t>
            </a:r>
            <a:endParaRPr lang="en-US" altLang="zh-CN" dirty="0"/>
          </a:p>
          <a:p>
            <a:r>
              <a:rPr lang="zh-CN" altLang="en-US" dirty="0"/>
              <a:t>（一）文案的类型与特点</a:t>
            </a:r>
            <a:endParaRPr lang="en-US" altLang="zh-CN" dirty="0"/>
          </a:p>
          <a:p>
            <a:r>
              <a:rPr lang="en-US" altLang="zh-CN" dirty="0"/>
              <a:t>3. </a:t>
            </a:r>
            <a:r>
              <a:rPr lang="zh-CN" altLang="en-US" dirty="0"/>
              <a:t>品牌宣传文案</a:t>
            </a:r>
            <a:endParaRPr lang="en-US" altLang="zh-CN" dirty="0"/>
          </a:p>
          <a:p>
            <a:r>
              <a:rPr lang="zh-CN" altLang="en-US" dirty="0"/>
              <a:t>品牌传播策略的核心在于理念与价值的传递。不同于传统的产品推广，这类文案更关注品牌形象的塑造。</a:t>
            </a:r>
          </a:p>
        </p:txBody>
      </p:sp>
      <p:sp>
        <p:nvSpPr>
          <p:cNvPr id="4" name="文本占位符 3">
            <a:extLst>
              <a:ext uri="{FF2B5EF4-FFF2-40B4-BE49-F238E27FC236}">
                <a16:creationId xmlns:a16="http://schemas.microsoft.com/office/drawing/2014/main" id="{04EFBEA4-84C1-8296-CCD9-E0306A2CBE62}"/>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231905135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39E79-86A5-F102-2064-4758533DD86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26D063F-9257-56A1-D727-F73D71E6F953}"/>
              </a:ext>
            </a:extLst>
          </p:cNvPr>
          <p:cNvSpPr>
            <a:spLocks noGrp="1"/>
          </p:cNvSpPr>
          <p:nvPr>
            <p:ph type="body" sz="quarter" idx="11"/>
          </p:nvPr>
        </p:nvSpPr>
        <p:spPr>
          <a:xfrm>
            <a:off x="337294" y="2223465"/>
            <a:ext cx="11275585" cy="3079497"/>
          </a:xfrm>
        </p:spPr>
        <p:txBody>
          <a:bodyPr/>
          <a:lstStyle/>
          <a:p>
            <a:r>
              <a:rPr lang="zh-CN" altLang="en-US"/>
              <a:t>四、电</a:t>
            </a:r>
            <a:r>
              <a:rPr lang="zh-CN" altLang="en-US" dirty="0"/>
              <a:t>商文案撰写技巧</a:t>
            </a:r>
            <a:endParaRPr lang="en-US" altLang="zh-CN" dirty="0"/>
          </a:p>
          <a:p>
            <a:r>
              <a:rPr lang="zh-CN" altLang="en-US" dirty="0"/>
              <a:t>（二）文案的语言与风格</a:t>
            </a:r>
            <a:endParaRPr lang="en-US" altLang="zh-CN" dirty="0"/>
          </a:p>
          <a:p>
            <a:r>
              <a:rPr lang="en-US" altLang="zh-CN" dirty="0"/>
              <a:t>1. </a:t>
            </a:r>
            <a:r>
              <a:rPr lang="zh-CN" altLang="en-US" dirty="0"/>
              <a:t>简洁明了</a:t>
            </a:r>
            <a:endParaRPr lang="en-US" altLang="zh-CN" dirty="0"/>
          </a:p>
          <a:p>
            <a:r>
              <a:rPr lang="zh-CN" altLang="en-US" dirty="0"/>
              <a:t>电商文案面向的浏览用户往往通过网页或移动端获取信息，其注意力持续时间较短。基于这一特征，文案创作需要采用简练的表达方式，舍弃烦琐的句式结构和过度修饰。关键信息的传递应当清晰易懂，使消费者能够迅速把握产品要点。</a:t>
            </a:r>
          </a:p>
        </p:txBody>
      </p:sp>
      <p:sp>
        <p:nvSpPr>
          <p:cNvPr id="4" name="文本占位符 3">
            <a:extLst>
              <a:ext uri="{FF2B5EF4-FFF2-40B4-BE49-F238E27FC236}">
                <a16:creationId xmlns:a16="http://schemas.microsoft.com/office/drawing/2014/main" id="{6FE86A9B-CA98-7972-9D51-6F837E91A2EC}"/>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8379991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47392E-26EF-4918-6005-1EE459C13AD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CC57BDD-0AF9-AA5F-F32F-53E53FCDEA8A}"/>
              </a:ext>
            </a:extLst>
          </p:cNvPr>
          <p:cNvSpPr>
            <a:spLocks noGrp="1"/>
          </p:cNvSpPr>
          <p:nvPr>
            <p:ph type="body" sz="quarter" idx="11"/>
          </p:nvPr>
        </p:nvSpPr>
        <p:spPr>
          <a:xfrm>
            <a:off x="337294" y="2477381"/>
            <a:ext cx="11275585" cy="2571666"/>
          </a:xfrm>
        </p:spPr>
        <p:txBody>
          <a:bodyPr/>
          <a:lstStyle/>
          <a:p>
            <a:r>
              <a:rPr lang="zh-CN" altLang="en-US"/>
              <a:t>四、电</a:t>
            </a:r>
            <a:r>
              <a:rPr lang="zh-CN" altLang="en-US" dirty="0"/>
              <a:t>商文案撰写技巧</a:t>
            </a:r>
            <a:endParaRPr lang="en-US" altLang="zh-CN" dirty="0"/>
          </a:p>
          <a:p>
            <a:r>
              <a:rPr lang="zh-CN" altLang="en-US" dirty="0"/>
              <a:t>（二）文案的语言与风格</a:t>
            </a:r>
            <a:endParaRPr lang="en-US" altLang="zh-CN" dirty="0"/>
          </a:p>
          <a:p>
            <a:r>
              <a:rPr lang="en-US" altLang="zh-CN" dirty="0"/>
              <a:t>2. </a:t>
            </a:r>
            <a:r>
              <a:rPr lang="zh-CN" altLang="en-US" dirty="0"/>
              <a:t>生动形象</a:t>
            </a:r>
            <a:endParaRPr lang="en-US" altLang="zh-CN" dirty="0"/>
          </a:p>
          <a:p>
            <a:r>
              <a:rPr lang="zh-CN" altLang="en-US" dirty="0"/>
              <a:t>修辞技巧在文案创作中具有重要作用。恰当的比喻、拟人、夸张等手法能显著提升文本的吸引力。</a:t>
            </a:r>
          </a:p>
        </p:txBody>
      </p:sp>
      <p:sp>
        <p:nvSpPr>
          <p:cNvPr id="4" name="文本占位符 3">
            <a:extLst>
              <a:ext uri="{FF2B5EF4-FFF2-40B4-BE49-F238E27FC236}">
                <a16:creationId xmlns:a16="http://schemas.microsoft.com/office/drawing/2014/main" id="{2D35B507-18A6-2AB3-1994-D841F0DA6745}"/>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308389438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48F5DA-CCF7-721C-C842-21820B06159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F36DA6B-BCD9-354D-82C0-FDA3FD154372}"/>
              </a:ext>
            </a:extLst>
          </p:cNvPr>
          <p:cNvSpPr>
            <a:spLocks noGrp="1"/>
          </p:cNvSpPr>
          <p:nvPr>
            <p:ph type="body" sz="quarter" idx="11"/>
          </p:nvPr>
        </p:nvSpPr>
        <p:spPr>
          <a:xfrm>
            <a:off x="337294" y="1969549"/>
            <a:ext cx="11275585" cy="3587329"/>
          </a:xfrm>
        </p:spPr>
        <p:txBody>
          <a:bodyPr/>
          <a:lstStyle/>
          <a:p>
            <a:r>
              <a:rPr lang="zh-CN" altLang="en-US"/>
              <a:t>四、电</a:t>
            </a:r>
            <a:r>
              <a:rPr lang="zh-CN" altLang="en-US" dirty="0"/>
              <a:t>商文案撰写技巧</a:t>
            </a:r>
            <a:endParaRPr lang="en-US" altLang="zh-CN" dirty="0"/>
          </a:p>
          <a:p>
            <a:r>
              <a:rPr lang="zh-CN" altLang="en-US" dirty="0"/>
              <a:t>（二）文案的语言与风格</a:t>
            </a:r>
            <a:endParaRPr lang="en-US" altLang="zh-CN" dirty="0"/>
          </a:p>
          <a:p>
            <a:r>
              <a:rPr lang="en-US" altLang="zh-CN" dirty="0"/>
              <a:t>3. </a:t>
            </a:r>
            <a:r>
              <a:rPr lang="zh-CN" altLang="en-US" dirty="0"/>
              <a:t>个性化</a:t>
            </a:r>
            <a:endParaRPr lang="en-US" altLang="zh-CN" dirty="0"/>
          </a:p>
          <a:p>
            <a:r>
              <a:rPr lang="zh-CN" altLang="en-US" dirty="0"/>
              <a:t>文案创作需依据产品特性与受众特征进行个性化设计。面向年轻群体时，可采用时尚、活泼的表达方式，如使用网络流行语来增强亲和力；针对商务人士，则需保持专业、稳重的语言风格，突出产品的品质与专业性。这种差异化的文案策略能够有效提升信息传递的精准度与受众接受度。</a:t>
            </a:r>
          </a:p>
        </p:txBody>
      </p:sp>
      <p:sp>
        <p:nvSpPr>
          <p:cNvPr id="4" name="文本占位符 3">
            <a:extLst>
              <a:ext uri="{FF2B5EF4-FFF2-40B4-BE49-F238E27FC236}">
                <a16:creationId xmlns:a16="http://schemas.microsoft.com/office/drawing/2014/main" id="{7E1F1285-505E-1C1A-6F37-414F48EE310D}"/>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395673153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AFB57-D197-22F5-8ADA-BF30E4E086F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36401CC-EC2C-F142-A52F-2DE44BD9B1C3}"/>
              </a:ext>
            </a:extLst>
          </p:cNvPr>
          <p:cNvSpPr>
            <a:spLocks noGrp="1"/>
          </p:cNvSpPr>
          <p:nvPr>
            <p:ph type="body" sz="quarter" idx="11"/>
          </p:nvPr>
        </p:nvSpPr>
        <p:spPr>
          <a:xfrm>
            <a:off x="337294" y="1461718"/>
            <a:ext cx="11275585" cy="4602991"/>
          </a:xfrm>
        </p:spPr>
        <p:txBody>
          <a:bodyPr/>
          <a:lstStyle/>
          <a:p>
            <a:r>
              <a:rPr lang="zh-CN" altLang="en-US"/>
              <a:t>四、电</a:t>
            </a:r>
            <a:r>
              <a:rPr lang="zh-CN" altLang="en-US" dirty="0"/>
              <a:t>商文案撰写技巧</a:t>
            </a:r>
            <a:endParaRPr lang="en-US" altLang="zh-CN" dirty="0"/>
          </a:p>
          <a:p>
            <a:r>
              <a:rPr lang="zh-CN" altLang="en-US" dirty="0"/>
              <a:t>（三）文案的优化与调整</a:t>
            </a:r>
            <a:endParaRPr lang="en-US" altLang="zh-CN" dirty="0"/>
          </a:p>
          <a:p>
            <a:r>
              <a:rPr lang="en-US" altLang="zh-CN" dirty="0"/>
              <a:t>1. </a:t>
            </a:r>
            <a:r>
              <a:rPr lang="zh-CN" altLang="en-US" dirty="0"/>
              <a:t>根据数据反馈优化</a:t>
            </a:r>
            <a:endParaRPr lang="en-US" altLang="zh-CN" dirty="0"/>
          </a:p>
          <a:p>
            <a:r>
              <a:rPr lang="zh-CN" altLang="en-US" dirty="0"/>
              <a:t>电商平台的数据指标包括点击率、转化率和用户停留时长等，为评估文案效果提供了重要依据。当文案点击率表现不佳时，往往反映出标题设计存在吸引力不足的问题，需要有针对性地进行优化。转化率偏低则通常意味着文案未能有效传达产品的核心价值主张，此时应对内容进行深度调整。具体而言，通过关键词分析，若发现某些关键词的搜索量显著低于预期，则应及时替换为更具热度的词汇，从而提升文案的可见度。这种基于数据的文案优化策略，能够有效提升营销效果。</a:t>
            </a:r>
          </a:p>
        </p:txBody>
      </p:sp>
      <p:sp>
        <p:nvSpPr>
          <p:cNvPr id="4" name="文本占位符 3">
            <a:extLst>
              <a:ext uri="{FF2B5EF4-FFF2-40B4-BE49-F238E27FC236}">
                <a16:creationId xmlns:a16="http://schemas.microsoft.com/office/drawing/2014/main" id="{D6CF90F4-0BE0-70E2-89D4-5A5889B7704B}"/>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334990895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5520F-F556-7C33-0643-778B7EE4C1E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8B2E30E-4541-1F51-CA84-3DA158ECBFD6}"/>
              </a:ext>
            </a:extLst>
          </p:cNvPr>
          <p:cNvSpPr>
            <a:spLocks noGrp="1"/>
          </p:cNvSpPr>
          <p:nvPr>
            <p:ph type="body" sz="quarter" idx="11"/>
          </p:nvPr>
        </p:nvSpPr>
        <p:spPr>
          <a:xfrm>
            <a:off x="337294" y="2223465"/>
            <a:ext cx="11275585" cy="3079497"/>
          </a:xfrm>
        </p:spPr>
        <p:txBody>
          <a:bodyPr/>
          <a:lstStyle/>
          <a:p>
            <a:r>
              <a:rPr lang="zh-CN" altLang="en-US"/>
              <a:t>四、电</a:t>
            </a:r>
            <a:r>
              <a:rPr lang="zh-CN" altLang="en-US" dirty="0"/>
              <a:t>商文案撰写技巧</a:t>
            </a:r>
            <a:endParaRPr lang="en-US" altLang="zh-CN" dirty="0"/>
          </a:p>
          <a:p>
            <a:r>
              <a:rPr lang="zh-CN" altLang="en-US" dirty="0"/>
              <a:t>（三）文案的优化与调整</a:t>
            </a:r>
            <a:endParaRPr lang="en-US" altLang="zh-CN" dirty="0"/>
          </a:p>
          <a:p>
            <a:r>
              <a:rPr lang="en-US" altLang="zh-CN" dirty="0"/>
              <a:t>2. </a:t>
            </a:r>
            <a:r>
              <a:rPr lang="zh-CN" altLang="en-US" dirty="0"/>
              <a:t>参考竞争对手文案</a:t>
            </a:r>
            <a:endParaRPr lang="en-US" altLang="zh-CN" dirty="0"/>
          </a:p>
          <a:p>
            <a:r>
              <a:rPr lang="zh-CN" altLang="en-US" dirty="0"/>
              <a:t>通过分析竞品文案，企业能够有效识别其优劣势。这种文案研究不仅有助于提炼优质创意与表达手法，还能规避竞品存在的缺陷。然而，在借鉴过程中需坚持品牌独特性，防止过度模仿导致同质化现象。适度的差异化策略有助于在市场竞争中保持核心竞争力。</a:t>
            </a:r>
          </a:p>
        </p:txBody>
      </p:sp>
      <p:sp>
        <p:nvSpPr>
          <p:cNvPr id="4" name="文本占位符 3">
            <a:extLst>
              <a:ext uri="{FF2B5EF4-FFF2-40B4-BE49-F238E27FC236}">
                <a16:creationId xmlns:a16="http://schemas.microsoft.com/office/drawing/2014/main" id="{21A1F595-8680-DC09-6209-68ACE7963538}"/>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411604593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7F72C7-1C40-1279-45B8-2B6D6D9E652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40C22D0-8258-860D-F10A-B2BA58D04CA1}"/>
              </a:ext>
            </a:extLst>
          </p:cNvPr>
          <p:cNvSpPr>
            <a:spLocks noGrp="1"/>
          </p:cNvSpPr>
          <p:nvPr>
            <p:ph type="body" sz="quarter" idx="11"/>
          </p:nvPr>
        </p:nvSpPr>
        <p:spPr>
          <a:xfrm>
            <a:off x="337294" y="2223465"/>
            <a:ext cx="11275585" cy="3079497"/>
          </a:xfrm>
        </p:spPr>
        <p:txBody>
          <a:bodyPr/>
          <a:lstStyle/>
          <a:p>
            <a:r>
              <a:rPr lang="zh-CN" altLang="en-US"/>
              <a:t>四、电</a:t>
            </a:r>
            <a:r>
              <a:rPr lang="zh-CN" altLang="en-US" dirty="0"/>
              <a:t>商文案撰写技巧</a:t>
            </a:r>
            <a:endParaRPr lang="en-US" altLang="zh-CN" dirty="0"/>
          </a:p>
          <a:p>
            <a:r>
              <a:rPr lang="zh-CN" altLang="en-US" dirty="0"/>
              <a:t>（三）文案的优化与调整</a:t>
            </a:r>
            <a:endParaRPr lang="en-US" altLang="zh-CN" dirty="0"/>
          </a:p>
          <a:p>
            <a:r>
              <a:rPr lang="en-US" altLang="zh-CN" dirty="0"/>
              <a:t>3. </a:t>
            </a:r>
            <a:r>
              <a:rPr lang="zh-CN" altLang="en-US" dirty="0"/>
              <a:t>结合市场变化调整</a:t>
            </a:r>
            <a:endParaRPr lang="en-US" altLang="zh-CN" dirty="0"/>
          </a:p>
          <a:p>
            <a:r>
              <a:rPr lang="zh-CN" altLang="en-US" dirty="0"/>
              <a:t>消费者偏好的动态变化要求文案创作必须紧跟市场趋势。例如，针对季节性服装热销，文案应着重呈现流行设计元素；当产品技术升级时，需及时更新文案以凸显创新优势。这种灵活调整策略能确保文案持续保持市场吸引力和竞争优势。</a:t>
            </a:r>
          </a:p>
        </p:txBody>
      </p:sp>
      <p:sp>
        <p:nvSpPr>
          <p:cNvPr id="4" name="文本占位符 3">
            <a:extLst>
              <a:ext uri="{FF2B5EF4-FFF2-40B4-BE49-F238E27FC236}">
                <a16:creationId xmlns:a16="http://schemas.microsoft.com/office/drawing/2014/main" id="{145DA10B-9A26-E3F9-C4F9-598836FC9471}"/>
              </a:ext>
            </a:extLst>
          </p:cNvPr>
          <p:cNvSpPr>
            <a:spLocks noGrp="1"/>
          </p:cNvSpPr>
          <p:nvPr>
            <p:ph type="body" sz="quarter" idx="10"/>
          </p:nvPr>
        </p:nvSpPr>
        <p:spPr/>
        <p:txBody>
          <a:bodyPr/>
          <a:lstStyle/>
          <a:p>
            <a:r>
              <a:rPr lang="zh-CN" altLang="en-US" dirty="0"/>
              <a:t>电子商务营销与推广策略</a:t>
            </a:r>
          </a:p>
        </p:txBody>
      </p:sp>
    </p:spTree>
    <p:extLst>
      <p:ext uri="{BB962C8B-B14F-4D97-AF65-F5344CB8AC3E}">
        <p14:creationId xmlns:p14="http://schemas.microsoft.com/office/powerpoint/2010/main" val="25477985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A2C838-23FF-596D-145C-9CE80D98931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9E5D4E8-9EB2-F7B3-8FBB-0733C95945F6}"/>
              </a:ext>
            </a:extLst>
          </p:cNvPr>
          <p:cNvSpPr>
            <a:spLocks noGrp="1"/>
          </p:cNvSpPr>
          <p:nvPr>
            <p:ph type="body" sz="quarter" idx="11"/>
          </p:nvPr>
        </p:nvSpPr>
        <p:spPr>
          <a:xfrm>
            <a:off x="337294" y="2223461"/>
            <a:ext cx="11275585" cy="3079497"/>
          </a:xfrm>
        </p:spPr>
        <p:txBody>
          <a:bodyPr/>
          <a:lstStyle/>
          <a:p>
            <a:r>
              <a:rPr lang="zh-CN" altLang="en-US" dirty="0"/>
              <a:t> 二、电子商务的初步发展阶段</a:t>
            </a:r>
            <a:endParaRPr lang="en-US" altLang="zh-CN" dirty="0"/>
          </a:p>
          <a:p>
            <a:r>
              <a:rPr lang="zh-CN" altLang="en-US" dirty="0"/>
              <a:t>（一）初步发展阶段</a:t>
            </a:r>
            <a:endParaRPr lang="en-US" altLang="zh-CN" dirty="0"/>
          </a:p>
          <a:p>
            <a:r>
              <a:rPr lang="en-US" altLang="zh-CN" dirty="0"/>
              <a:t>2. </a:t>
            </a:r>
            <a:r>
              <a:rPr lang="zh-CN" altLang="en-US" dirty="0"/>
              <a:t>电子商务平台的兴起</a:t>
            </a:r>
            <a:endParaRPr lang="en-US" altLang="zh-CN" dirty="0"/>
          </a:p>
          <a:p>
            <a:r>
              <a:rPr lang="en-US" altLang="zh-CN" dirty="0"/>
              <a:t>1995 </a:t>
            </a:r>
            <a:r>
              <a:rPr lang="zh-CN" altLang="en-US" dirty="0"/>
              <a:t>年，亚马逊作为新兴电子商务平台的代表率先出现。该平台以在线图书销售为起点，通过优化用户体验和扩展产品种类，在短期内赢得了市场青睐。随着业务领域的持续延伸，亚马逊逐步转型为综合性电商平台，这预示着电子商务领域向多元化发展的趋势。</a:t>
            </a:r>
          </a:p>
        </p:txBody>
      </p:sp>
      <p:sp>
        <p:nvSpPr>
          <p:cNvPr id="4" name="文本占位符 3">
            <a:extLst>
              <a:ext uri="{FF2B5EF4-FFF2-40B4-BE49-F238E27FC236}">
                <a16:creationId xmlns:a16="http://schemas.microsoft.com/office/drawing/2014/main" id="{4683A655-FBFF-4AC7-135A-BDD9B90E9992}"/>
              </a:ext>
            </a:extLst>
          </p:cNvPr>
          <p:cNvSpPr>
            <a:spLocks noGrp="1"/>
          </p:cNvSpPr>
          <p:nvPr>
            <p:ph type="body" sz="quarter" idx="10"/>
          </p:nvPr>
        </p:nvSpPr>
        <p:spPr>
          <a:xfrm>
            <a:off x="759986" y="184188"/>
            <a:ext cx="10852895" cy="523220"/>
          </a:xfrm>
        </p:spPr>
        <p:txBody>
          <a:bodyPr/>
          <a:lstStyle/>
          <a:p>
            <a:r>
              <a:rPr lang="zh-CN" altLang="en-US" dirty="0"/>
              <a:t>电子商务的发展历程</a:t>
            </a:r>
          </a:p>
        </p:txBody>
      </p:sp>
    </p:spTree>
    <p:extLst>
      <p:ext uri="{BB962C8B-B14F-4D97-AF65-F5344CB8AC3E}">
        <p14:creationId xmlns:p14="http://schemas.microsoft.com/office/powerpoint/2010/main" val="183175098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3319DF72-FD38-6651-74A1-17B1625DD37C}"/>
              </a:ext>
            </a:extLst>
          </p:cNvPr>
          <p:cNvSpPr>
            <a:spLocks noGrp="1"/>
          </p:cNvSpPr>
          <p:nvPr>
            <p:ph type="body" sz="quarter" idx="11"/>
          </p:nvPr>
        </p:nvSpPr>
        <p:spPr/>
        <p:txBody>
          <a:bodyPr/>
          <a:lstStyle/>
          <a:p>
            <a:r>
              <a:rPr lang="zh-CN" altLang="en-US" dirty="0"/>
              <a:t>第四章</a:t>
            </a:r>
          </a:p>
        </p:txBody>
      </p:sp>
      <p:sp>
        <p:nvSpPr>
          <p:cNvPr id="5" name="文本占位符 4">
            <a:extLst>
              <a:ext uri="{FF2B5EF4-FFF2-40B4-BE49-F238E27FC236}">
                <a16:creationId xmlns:a16="http://schemas.microsoft.com/office/drawing/2014/main" id="{63E0609A-54A5-30D6-6C13-B8AE6B2681F8}"/>
              </a:ext>
            </a:extLst>
          </p:cNvPr>
          <p:cNvSpPr>
            <a:spLocks noGrp="1"/>
          </p:cNvSpPr>
          <p:nvPr>
            <p:ph type="body" sz="quarter" idx="13"/>
          </p:nvPr>
        </p:nvSpPr>
        <p:spPr/>
        <p:txBody>
          <a:bodyPr/>
          <a:lstStyle/>
          <a:p>
            <a:r>
              <a:rPr lang="zh-CN" altLang="en-US" dirty="0"/>
              <a:t>电子商务市场分析基础</a:t>
            </a:r>
          </a:p>
        </p:txBody>
      </p:sp>
    </p:spTree>
    <p:extLst>
      <p:ext uri="{BB962C8B-B14F-4D97-AF65-F5344CB8AC3E}">
        <p14:creationId xmlns:p14="http://schemas.microsoft.com/office/powerpoint/2010/main" val="250495582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754EB3C2-5B65-97EF-FA00-514E842320EE}"/>
              </a:ext>
            </a:extLst>
          </p:cNvPr>
          <p:cNvSpPr>
            <a:spLocks noGrp="1"/>
          </p:cNvSpPr>
          <p:nvPr>
            <p:ph type="body" sz="quarter" idx="10"/>
          </p:nvPr>
        </p:nvSpPr>
        <p:spPr/>
        <p:txBody>
          <a:bodyPr/>
          <a:lstStyle/>
          <a:p>
            <a:r>
              <a:rPr lang="zh-CN" altLang="en-US" dirty="0"/>
              <a:t>第一节</a:t>
            </a:r>
          </a:p>
        </p:txBody>
      </p:sp>
      <p:sp>
        <p:nvSpPr>
          <p:cNvPr id="5" name="文本占位符 4">
            <a:extLst>
              <a:ext uri="{FF2B5EF4-FFF2-40B4-BE49-F238E27FC236}">
                <a16:creationId xmlns:a16="http://schemas.microsoft.com/office/drawing/2014/main" id="{E1F4DBE8-F3BA-3205-4338-8CFC5E4EADE1}"/>
              </a:ext>
            </a:extLst>
          </p:cNvPr>
          <p:cNvSpPr>
            <a:spLocks noGrp="1"/>
          </p:cNvSpPr>
          <p:nvPr>
            <p:ph type="body" sz="quarter" idx="11"/>
          </p:nvPr>
        </p:nvSpPr>
        <p:spPr/>
        <p:txBody>
          <a:bodyPr/>
          <a:lstStyle/>
          <a:p>
            <a:r>
              <a:rPr lang="zh-CN" altLang="en-US" dirty="0"/>
              <a:t>电子商务市场规模与发展趋势</a:t>
            </a:r>
          </a:p>
        </p:txBody>
      </p:sp>
    </p:spTree>
    <p:extLst>
      <p:ext uri="{BB962C8B-B14F-4D97-AF65-F5344CB8AC3E}">
        <p14:creationId xmlns:p14="http://schemas.microsoft.com/office/powerpoint/2010/main" val="263638244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DC3F86D9-C8D9-D56C-46F5-64A01C38E3CD}"/>
              </a:ext>
            </a:extLst>
          </p:cNvPr>
          <p:cNvSpPr>
            <a:spLocks noGrp="1"/>
          </p:cNvSpPr>
          <p:nvPr>
            <p:ph type="body" sz="quarter" idx="11"/>
          </p:nvPr>
        </p:nvSpPr>
        <p:spPr>
          <a:xfrm>
            <a:off x="337294" y="2731290"/>
            <a:ext cx="11275585" cy="2063835"/>
          </a:xfrm>
        </p:spPr>
        <p:txBody>
          <a:bodyPr/>
          <a:lstStyle/>
          <a:p>
            <a:r>
              <a:rPr lang="zh-CN" altLang="en-US"/>
              <a:t>一、市场</a:t>
            </a:r>
            <a:r>
              <a:rPr lang="zh-CN" altLang="en-US" dirty="0"/>
              <a:t>规模现状</a:t>
            </a:r>
          </a:p>
          <a:p>
            <a:r>
              <a:rPr lang="zh-CN" altLang="en-US" dirty="0"/>
              <a:t>互联网技术的快速普及驱动了电商市场的蓬勃发展。越来越多的企业开始布局线上渠道，消费者也逐步养成网络购物习惯。这种双向互动方式促进了市场规模的持续扩张，使得电子商务成为全球经济的重要增长引擎。</a:t>
            </a:r>
          </a:p>
        </p:txBody>
      </p:sp>
      <p:sp>
        <p:nvSpPr>
          <p:cNvPr id="4" name="文本占位符 3">
            <a:extLst>
              <a:ext uri="{FF2B5EF4-FFF2-40B4-BE49-F238E27FC236}">
                <a16:creationId xmlns:a16="http://schemas.microsoft.com/office/drawing/2014/main" id="{8796AE9E-6BCE-F5D0-810A-0700DF6B82A2}"/>
              </a:ext>
            </a:extLst>
          </p:cNvPr>
          <p:cNvSpPr>
            <a:spLocks noGrp="1"/>
          </p:cNvSpPr>
          <p:nvPr>
            <p:ph type="body" sz="quarter" idx="10"/>
          </p:nvPr>
        </p:nvSpPr>
        <p:spPr/>
        <p:txBody>
          <a:bodyPr/>
          <a:lstStyle/>
          <a:p>
            <a:r>
              <a:rPr lang="zh-CN" altLang="en-US" dirty="0"/>
              <a:t>电子商务市场规模与发展趋势</a:t>
            </a:r>
          </a:p>
        </p:txBody>
      </p:sp>
    </p:spTree>
    <p:extLst>
      <p:ext uri="{BB962C8B-B14F-4D97-AF65-F5344CB8AC3E}">
        <p14:creationId xmlns:p14="http://schemas.microsoft.com/office/powerpoint/2010/main" val="303071114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EFF638-308A-5E19-AAAF-BD50CA25A6E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3FF2729-9CAD-AB00-CD1C-F26F0E19F3ED}"/>
              </a:ext>
            </a:extLst>
          </p:cNvPr>
          <p:cNvSpPr>
            <a:spLocks noGrp="1"/>
          </p:cNvSpPr>
          <p:nvPr>
            <p:ph type="body" sz="quarter" idx="11"/>
          </p:nvPr>
        </p:nvSpPr>
        <p:spPr>
          <a:xfrm>
            <a:off x="337294" y="1461713"/>
            <a:ext cx="11275585" cy="4602991"/>
          </a:xfrm>
        </p:spPr>
        <p:txBody>
          <a:bodyPr/>
          <a:lstStyle/>
          <a:p>
            <a:r>
              <a:rPr lang="zh-CN" altLang="en-US"/>
              <a:t>二、发展</a:t>
            </a:r>
            <a:r>
              <a:rPr lang="zh-CN" altLang="en-US" dirty="0"/>
              <a:t>趋势分析</a:t>
            </a:r>
            <a:endParaRPr lang="en-US" altLang="zh-CN" dirty="0"/>
          </a:p>
          <a:p>
            <a:r>
              <a:rPr lang="zh-CN" altLang="en-US" dirty="0"/>
              <a:t>（一）技术驱动的发展趋势</a:t>
            </a:r>
            <a:endParaRPr lang="en-US" altLang="zh-CN" dirty="0"/>
          </a:p>
          <a:p>
            <a:r>
              <a:rPr lang="en-US" altLang="zh-CN" dirty="0"/>
              <a:t>1. </a:t>
            </a:r>
            <a:r>
              <a:rPr lang="zh-CN" altLang="en-US" dirty="0"/>
              <a:t>人工智能与机器学习的应用</a:t>
            </a:r>
            <a:endParaRPr lang="en-US" altLang="zh-CN" dirty="0"/>
          </a:p>
          <a:p>
            <a:r>
              <a:rPr lang="en-US" altLang="zh-CN" dirty="0"/>
              <a:t>AI </a:t>
            </a:r>
            <a:r>
              <a:rPr lang="zh-CN" altLang="en-US" dirty="0"/>
              <a:t>与机器学习技术正深度渗透电子商务领域，推动行业变革。在个性化推荐场景中，系统通过分析用户行为数据，包括浏览轨迹、购买记录及搜索偏好等，实现精准需求预测。以亚马逊为例，其推荐系统基于用户画像进行商品匹配，显著提升了转化效率。在客户服务环节，智能客服系统不仅能够快速响应常规咨询，还能处理复杂业务流程，有效提升服务质量和效率。同时，机器学习技术还广泛应用于市场趋势预测和库存优化等场景，助力企业实现降本增效。</a:t>
            </a:r>
          </a:p>
        </p:txBody>
      </p:sp>
      <p:sp>
        <p:nvSpPr>
          <p:cNvPr id="4" name="文本占位符 3">
            <a:extLst>
              <a:ext uri="{FF2B5EF4-FFF2-40B4-BE49-F238E27FC236}">
                <a16:creationId xmlns:a16="http://schemas.microsoft.com/office/drawing/2014/main" id="{43A92584-BD96-D1D6-C805-FF9C8B642CC2}"/>
              </a:ext>
            </a:extLst>
          </p:cNvPr>
          <p:cNvSpPr>
            <a:spLocks noGrp="1"/>
          </p:cNvSpPr>
          <p:nvPr>
            <p:ph type="body" sz="quarter" idx="10"/>
          </p:nvPr>
        </p:nvSpPr>
        <p:spPr/>
        <p:txBody>
          <a:bodyPr/>
          <a:lstStyle/>
          <a:p>
            <a:r>
              <a:rPr lang="zh-CN" altLang="en-US" dirty="0"/>
              <a:t>电子商务市场规模与发展趋势</a:t>
            </a:r>
          </a:p>
        </p:txBody>
      </p:sp>
    </p:spTree>
    <p:extLst>
      <p:ext uri="{BB962C8B-B14F-4D97-AF65-F5344CB8AC3E}">
        <p14:creationId xmlns:p14="http://schemas.microsoft.com/office/powerpoint/2010/main" val="3893631435"/>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2C5D26-AA14-C372-26F2-FDBD6960CCB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DF14E1A-1A4F-557B-7227-51E6FAB0CAB4}"/>
              </a:ext>
            </a:extLst>
          </p:cNvPr>
          <p:cNvSpPr>
            <a:spLocks noGrp="1"/>
          </p:cNvSpPr>
          <p:nvPr>
            <p:ph type="body" sz="quarter" idx="11"/>
          </p:nvPr>
        </p:nvSpPr>
        <p:spPr>
          <a:xfrm>
            <a:off x="337294" y="1969544"/>
            <a:ext cx="11275585" cy="3587329"/>
          </a:xfrm>
        </p:spPr>
        <p:txBody>
          <a:bodyPr/>
          <a:lstStyle/>
          <a:p>
            <a:r>
              <a:rPr lang="zh-CN" altLang="en-US"/>
              <a:t>二、发展</a:t>
            </a:r>
            <a:r>
              <a:rPr lang="zh-CN" altLang="en-US" dirty="0"/>
              <a:t>趋势分析</a:t>
            </a:r>
            <a:endParaRPr lang="en-US" altLang="zh-CN" dirty="0"/>
          </a:p>
          <a:p>
            <a:r>
              <a:rPr lang="zh-CN" altLang="en-US" dirty="0"/>
              <a:t>（一）技术驱动的发展趋势</a:t>
            </a:r>
            <a:endParaRPr lang="en-US" altLang="zh-CN" dirty="0"/>
          </a:p>
          <a:p>
            <a:r>
              <a:rPr lang="en-US" altLang="zh-CN" dirty="0"/>
              <a:t>2. </a:t>
            </a:r>
            <a:r>
              <a:rPr lang="zh-CN" altLang="en-US" dirty="0"/>
              <a:t>物联网技术的融合</a:t>
            </a:r>
            <a:endParaRPr lang="en-US" altLang="zh-CN" dirty="0"/>
          </a:p>
          <a:p>
            <a:r>
              <a:rPr lang="zh-CN" altLang="en-US" dirty="0"/>
              <a:t>物联网技术的进步为电子商务领域开辟了新的发展空间。智能传感器与家电等设备使企业能够对商品进行即时监测与管理。在物流方面，借助物联网技术可实时追踪货物位置，显著提升运输透明度与运作效率。智能家居场景中，用户可利用手机等终端远程操控家电，享受便捷的购物体验。</a:t>
            </a:r>
          </a:p>
        </p:txBody>
      </p:sp>
      <p:sp>
        <p:nvSpPr>
          <p:cNvPr id="4" name="文本占位符 3">
            <a:extLst>
              <a:ext uri="{FF2B5EF4-FFF2-40B4-BE49-F238E27FC236}">
                <a16:creationId xmlns:a16="http://schemas.microsoft.com/office/drawing/2014/main" id="{2BB6EB19-2D50-E141-79B7-6D449059265D}"/>
              </a:ext>
            </a:extLst>
          </p:cNvPr>
          <p:cNvSpPr>
            <a:spLocks noGrp="1"/>
          </p:cNvSpPr>
          <p:nvPr>
            <p:ph type="body" sz="quarter" idx="10"/>
          </p:nvPr>
        </p:nvSpPr>
        <p:spPr/>
        <p:txBody>
          <a:bodyPr/>
          <a:lstStyle/>
          <a:p>
            <a:r>
              <a:rPr lang="zh-CN" altLang="en-US" dirty="0"/>
              <a:t>电子商务市场规模与发展趋势</a:t>
            </a:r>
          </a:p>
        </p:txBody>
      </p:sp>
    </p:spTree>
    <p:extLst>
      <p:ext uri="{BB962C8B-B14F-4D97-AF65-F5344CB8AC3E}">
        <p14:creationId xmlns:p14="http://schemas.microsoft.com/office/powerpoint/2010/main" val="156240875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B6AC47-66C6-DEA8-98BC-C6BDA933E89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EA5E580-14E5-FFBA-0752-DF8395833268}"/>
              </a:ext>
            </a:extLst>
          </p:cNvPr>
          <p:cNvSpPr>
            <a:spLocks noGrp="1"/>
          </p:cNvSpPr>
          <p:nvPr>
            <p:ph type="body" sz="quarter" idx="11"/>
          </p:nvPr>
        </p:nvSpPr>
        <p:spPr>
          <a:xfrm>
            <a:off x="337294" y="1461713"/>
            <a:ext cx="11275585" cy="4602991"/>
          </a:xfrm>
        </p:spPr>
        <p:txBody>
          <a:bodyPr/>
          <a:lstStyle/>
          <a:p>
            <a:r>
              <a:rPr lang="zh-CN" altLang="en-US"/>
              <a:t>二、发展</a:t>
            </a:r>
            <a:r>
              <a:rPr lang="zh-CN" altLang="en-US" dirty="0"/>
              <a:t>趋势分析</a:t>
            </a:r>
            <a:endParaRPr lang="en-US" altLang="zh-CN" dirty="0"/>
          </a:p>
          <a:p>
            <a:r>
              <a:rPr lang="zh-CN" altLang="en-US" dirty="0"/>
              <a:t>（一）技术驱动的发展趋势</a:t>
            </a:r>
            <a:endParaRPr lang="en-US" altLang="zh-CN" dirty="0"/>
          </a:p>
          <a:p>
            <a:r>
              <a:rPr lang="en-US" altLang="zh-CN" dirty="0"/>
              <a:t>3. </a:t>
            </a:r>
            <a:r>
              <a:rPr lang="zh-CN" altLang="en-US" dirty="0"/>
              <a:t>区块链技术的应用</a:t>
            </a:r>
            <a:endParaRPr lang="en-US" altLang="zh-CN" dirty="0"/>
          </a:p>
          <a:p>
            <a:r>
              <a:rPr lang="zh-CN" altLang="en-US" dirty="0"/>
              <a:t>区块链技术凭借其去中心化、不可篡改和安全可信等特性，正在推动电子商务领域的创新转型。在供应链管理场景中，该技术能够实现全链条信息共享与追溯功能。消费者可通过区块链系统获取产品从原料采购到生产运输的完整信息，有效保障产品质量安全。在跨境电子商务领域，区块链技术显著提升了支付效率和信任机制。其去中心化等特性支持跨境支付实时到账，大幅降低了交易成本与风险。同时，区块链在知识产权保护和电子合同等应用场景中，为电子商务发展提供了可靠的技术支撑。</a:t>
            </a:r>
          </a:p>
        </p:txBody>
      </p:sp>
      <p:sp>
        <p:nvSpPr>
          <p:cNvPr id="4" name="文本占位符 3">
            <a:extLst>
              <a:ext uri="{FF2B5EF4-FFF2-40B4-BE49-F238E27FC236}">
                <a16:creationId xmlns:a16="http://schemas.microsoft.com/office/drawing/2014/main" id="{68FE0854-F87B-ADE8-8DF8-34F891131B4D}"/>
              </a:ext>
            </a:extLst>
          </p:cNvPr>
          <p:cNvSpPr>
            <a:spLocks noGrp="1"/>
          </p:cNvSpPr>
          <p:nvPr>
            <p:ph type="body" sz="quarter" idx="10"/>
          </p:nvPr>
        </p:nvSpPr>
        <p:spPr/>
        <p:txBody>
          <a:bodyPr/>
          <a:lstStyle/>
          <a:p>
            <a:r>
              <a:rPr lang="zh-CN" altLang="en-US" dirty="0"/>
              <a:t>电子商务市场规模与发展趋势</a:t>
            </a:r>
          </a:p>
        </p:txBody>
      </p:sp>
    </p:spTree>
    <p:extLst>
      <p:ext uri="{BB962C8B-B14F-4D97-AF65-F5344CB8AC3E}">
        <p14:creationId xmlns:p14="http://schemas.microsoft.com/office/powerpoint/2010/main" val="71100503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568208-6544-58D4-F5EB-106B38231A4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0F5F3AF-C533-E118-3D93-626FA7A79062}"/>
              </a:ext>
            </a:extLst>
          </p:cNvPr>
          <p:cNvSpPr>
            <a:spLocks noGrp="1"/>
          </p:cNvSpPr>
          <p:nvPr>
            <p:ph type="body" sz="quarter" idx="11"/>
          </p:nvPr>
        </p:nvSpPr>
        <p:spPr>
          <a:xfrm>
            <a:off x="337294" y="1715629"/>
            <a:ext cx="11275585" cy="4095160"/>
          </a:xfrm>
        </p:spPr>
        <p:txBody>
          <a:bodyPr/>
          <a:lstStyle/>
          <a:p>
            <a:r>
              <a:rPr lang="zh-CN" altLang="en-US"/>
              <a:t>二、发展</a:t>
            </a:r>
            <a:r>
              <a:rPr lang="zh-CN" altLang="en-US" dirty="0"/>
              <a:t>趋势分析</a:t>
            </a:r>
            <a:endParaRPr lang="en-US" altLang="zh-CN" dirty="0"/>
          </a:p>
          <a:p>
            <a:r>
              <a:rPr lang="zh-CN" altLang="en-US" dirty="0"/>
              <a:t>（二）消费需求变化带来的趋势</a:t>
            </a:r>
            <a:endParaRPr lang="en-US" altLang="zh-CN" dirty="0"/>
          </a:p>
          <a:p>
            <a:r>
              <a:rPr lang="en-US" altLang="zh-CN" dirty="0"/>
              <a:t>1. </a:t>
            </a:r>
            <a:r>
              <a:rPr lang="zh-CN" altLang="en-US" dirty="0"/>
              <a:t>个性化消费需求的增长</a:t>
            </a:r>
            <a:endParaRPr lang="en-US" altLang="zh-CN" dirty="0"/>
          </a:p>
          <a:p>
            <a:r>
              <a:rPr lang="zh-CN" altLang="en-US" dirty="0"/>
              <a:t>当前消费市场呈现出显著的个性化趋势。消费者逐渐摒弃同质化商品，转而追求定制化的产品与服务。依托大数据分析等技术支持，电商平台能够精准把握用户需求，提供针对性解决方案。同时，个性化的营销策略也得到了广泛应用。基于消费者生日、购买纪念日等关键时间节点，平台推送定制化的优惠信息，显著提升了用户购买转化率。这种以消费者需求为导向的服务模式，正在重塑电商领域的竞争格局。</a:t>
            </a:r>
          </a:p>
        </p:txBody>
      </p:sp>
      <p:sp>
        <p:nvSpPr>
          <p:cNvPr id="4" name="文本占位符 3">
            <a:extLst>
              <a:ext uri="{FF2B5EF4-FFF2-40B4-BE49-F238E27FC236}">
                <a16:creationId xmlns:a16="http://schemas.microsoft.com/office/drawing/2014/main" id="{5CB1DDD6-7719-DF93-1A25-F8B9BFC6D78C}"/>
              </a:ext>
            </a:extLst>
          </p:cNvPr>
          <p:cNvSpPr>
            <a:spLocks noGrp="1"/>
          </p:cNvSpPr>
          <p:nvPr>
            <p:ph type="body" sz="quarter" idx="10"/>
          </p:nvPr>
        </p:nvSpPr>
        <p:spPr/>
        <p:txBody>
          <a:bodyPr/>
          <a:lstStyle/>
          <a:p>
            <a:r>
              <a:rPr lang="zh-CN" altLang="en-US" dirty="0"/>
              <a:t>电子商务市场规模与发展趋势</a:t>
            </a:r>
          </a:p>
        </p:txBody>
      </p:sp>
    </p:spTree>
    <p:extLst>
      <p:ext uri="{BB962C8B-B14F-4D97-AF65-F5344CB8AC3E}">
        <p14:creationId xmlns:p14="http://schemas.microsoft.com/office/powerpoint/2010/main" val="359149579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8C6E3-C76E-DD55-3020-FA1CD0AEEE5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D16E466-1297-AACE-7E3C-13D30EEFE62C}"/>
              </a:ext>
            </a:extLst>
          </p:cNvPr>
          <p:cNvSpPr>
            <a:spLocks noGrp="1"/>
          </p:cNvSpPr>
          <p:nvPr>
            <p:ph type="body" sz="quarter" idx="11"/>
          </p:nvPr>
        </p:nvSpPr>
        <p:spPr>
          <a:xfrm>
            <a:off x="337294" y="1715629"/>
            <a:ext cx="11275585" cy="4095160"/>
          </a:xfrm>
        </p:spPr>
        <p:txBody>
          <a:bodyPr/>
          <a:lstStyle/>
          <a:p>
            <a:r>
              <a:rPr lang="zh-CN" altLang="en-US"/>
              <a:t>二、发展</a:t>
            </a:r>
            <a:r>
              <a:rPr lang="zh-CN" altLang="en-US" dirty="0"/>
              <a:t>趋势分析</a:t>
            </a:r>
            <a:endParaRPr lang="en-US" altLang="zh-CN" dirty="0"/>
          </a:p>
          <a:p>
            <a:r>
              <a:rPr lang="zh-CN" altLang="en-US" dirty="0"/>
              <a:t>（二）消费需求变化带来的趋势</a:t>
            </a:r>
            <a:endParaRPr lang="en-US" altLang="zh-CN" dirty="0"/>
          </a:p>
          <a:p>
            <a:r>
              <a:rPr lang="en-US" altLang="zh-CN" dirty="0"/>
              <a:t>2. </a:t>
            </a:r>
            <a:r>
              <a:rPr lang="zh-CN" altLang="en-US" dirty="0"/>
              <a:t>健康与环保意识的增强</a:t>
            </a:r>
            <a:endParaRPr lang="en-US" altLang="zh-CN" dirty="0"/>
          </a:p>
          <a:p>
            <a:r>
              <a:rPr lang="zh-CN" altLang="en-US" dirty="0"/>
              <a:t>现代消费者日益重视健康与环保理念，这种消费观念的转变在多个领域均有体现。例如，在食品行业，食品安全和营养价值成为关注的焦点，有机食品和绿色食品的市场需求持续攀升；服装行业则呈现出对环保材质和可持续品牌的高度关注。电子商务平台应顺应这一趋势，通过多种方式满足消费者的需求。部分平台设立专门的健康环保产品专区，为消费者提供多样化的选择。</a:t>
            </a:r>
          </a:p>
        </p:txBody>
      </p:sp>
      <p:sp>
        <p:nvSpPr>
          <p:cNvPr id="4" name="文本占位符 3">
            <a:extLst>
              <a:ext uri="{FF2B5EF4-FFF2-40B4-BE49-F238E27FC236}">
                <a16:creationId xmlns:a16="http://schemas.microsoft.com/office/drawing/2014/main" id="{5BE5957F-6DC9-3D7A-90C9-4AD73111B4BB}"/>
              </a:ext>
            </a:extLst>
          </p:cNvPr>
          <p:cNvSpPr>
            <a:spLocks noGrp="1"/>
          </p:cNvSpPr>
          <p:nvPr>
            <p:ph type="body" sz="quarter" idx="10"/>
          </p:nvPr>
        </p:nvSpPr>
        <p:spPr/>
        <p:txBody>
          <a:bodyPr/>
          <a:lstStyle/>
          <a:p>
            <a:r>
              <a:rPr lang="zh-CN" altLang="en-US" dirty="0"/>
              <a:t>电子商务市场规模与发展趋势</a:t>
            </a:r>
          </a:p>
        </p:txBody>
      </p:sp>
    </p:spTree>
    <p:extLst>
      <p:ext uri="{BB962C8B-B14F-4D97-AF65-F5344CB8AC3E}">
        <p14:creationId xmlns:p14="http://schemas.microsoft.com/office/powerpoint/2010/main" val="213826479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21FD3-E4A4-CCE3-D413-1E6EBD46C46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07B7B98-C4EF-C3F1-BBB1-EBB23E0234CB}"/>
              </a:ext>
            </a:extLst>
          </p:cNvPr>
          <p:cNvSpPr>
            <a:spLocks noGrp="1"/>
          </p:cNvSpPr>
          <p:nvPr>
            <p:ph type="body" sz="quarter" idx="11"/>
          </p:nvPr>
        </p:nvSpPr>
        <p:spPr>
          <a:xfrm>
            <a:off x="337294" y="2223460"/>
            <a:ext cx="11275585" cy="3079497"/>
          </a:xfrm>
        </p:spPr>
        <p:txBody>
          <a:bodyPr/>
          <a:lstStyle/>
          <a:p>
            <a:r>
              <a:rPr lang="zh-CN" altLang="en-US"/>
              <a:t>二、发展</a:t>
            </a:r>
            <a:r>
              <a:rPr lang="zh-CN" altLang="en-US" dirty="0"/>
              <a:t>趋势分析</a:t>
            </a:r>
            <a:endParaRPr lang="en-US" altLang="zh-CN" dirty="0"/>
          </a:p>
          <a:p>
            <a:r>
              <a:rPr lang="zh-CN" altLang="en-US" dirty="0"/>
              <a:t>（二）消费需求变化带来的趋势</a:t>
            </a:r>
            <a:endParaRPr lang="en-US" altLang="zh-CN" dirty="0"/>
          </a:p>
          <a:p>
            <a:r>
              <a:rPr lang="en-US" altLang="zh-CN" dirty="0"/>
              <a:t>3. </a:t>
            </a:r>
            <a:r>
              <a:rPr lang="zh-CN" altLang="en-US" dirty="0"/>
              <a:t>便捷与即时消费需求的提升</a:t>
            </a:r>
            <a:endParaRPr lang="en-US" altLang="zh-CN" dirty="0"/>
          </a:p>
          <a:p>
            <a:r>
              <a:rPr lang="zh-CN" altLang="en-US" dirty="0"/>
              <a:t>现代生活节奏加快促使消费者对购物体验提出了更高要求，特别是在便捷性和时效性方面。为应对这一需求，电商平台持续改进服务流程，重点提升物流配送效率。诸如 “一小时送达”“当日配送”等创新服务模式应运而生，显著缩短了商品交付时间。</a:t>
            </a:r>
          </a:p>
        </p:txBody>
      </p:sp>
      <p:sp>
        <p:nvSpPr>
          <p:cNvPr id="4" name="文本占位符 3">
            <a:extLst>
              <a:ext uri="{FF2B5EF4-FFF2-40B4-BE49-F238E27FC236}">
                <a16:creationId xmlns:a16="http://schemas.microsoft.com/office/drawing/2014/main" id="{490C48EF-980D-7556-B845-A09D56ECF2A8}"/>
              </a:ext>
            </a:extLst>
          </p:cNvPr>
          <p:cNvSpPr>
            <a:spLocks noGrp="1"/>
          </p:cNvSpPr>
          <p:nvPr>
            <p:ph type="body" sz="quarter" idx="10"/>
          </p:nvPr>
        </p:nvSpPr>
        <p:spPr/>
        <p:txBody>
          <a:bodyPr/>
          <a:lstStyle/>
          <a:p>
            <a:r>
              <a:rPr lang="zh-CN" altLang="en-US" dirty="0"/>
              <a:t>电子商务市场规模与发展趋势</a:t>
            </a:r>
          </a:p>
        </p:txBody>
      </p:sp>
    </p:spTree>
    <p:extLst>
      <p:ext uri="{BB962C8B-B14F-4D97-AF65-F5344CB8AC3E}">
        <p14:creationId xmlns:p14="http://schemas.microsoft.com/office/powerpoint/2010/main" val="404824184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92356-91D8-A457-6929-BD1E4415B0B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DE1128C-23CE-C736-37DD-7A507AA8F02A}"/>
              </a:ext>
            </a:extLst>
          </p:cNvPr>
          <p:cNvSpPr>
            <a:spLocks noGrp="1"/>
          </p:cNvSpPr>
          <p:nvPr>
            <p:ph type="body" sz="quarter" idx="11"/>
          </p:nvPr>
        </p:nvSpPr>
        <p:spPr>
          <a:xfrm>
            <a:off x="337294" y="1969544"/>
            <a:ext cx="11275585" cy="3587329"/>
          </a:xfrm>
        </p:spPr>
        <p:txBody>
          <a:bodyPr/>
          <a:lstStyle/>
          <a:p>
            <a:r>
              <a:rPr lang="zh-CN" altLang="en-US"/>
              <a:t>二、发展</a:t>
            </a:r>
            <a:r>
              <a:rPr lang="zh-CN" altLang="en-US" dirty="0"/>
              <a:t>趋势分析</a:t>
            </a:r>
            <a:endParaRPr lang="en-US" altLang="zh-CN" dirty="0"/>
          </a:p>
          <a:p>
            <a:r>
              <a:rPr lang="zh-CN" altLang="en-US" dirty="0"/>
              <a:t>（三）市场竞争格局的演变趋势</a:t>
            </a:r>
            <a:endParaRPr lang="en-US" altLang="zh-CN" dirty="0"/>
          </a:p>
          <a:p>
            <a:r>
              <a:rPr lang="en-US" altLang="zh-CN" dirty="0"/>
              <a:t>1. </a:t>
            </a:r>
            <a:r>
              <a:rPr lang="zh-CN" altLang="en-US" dirty="0"/>
              <a:t>头部企业的竞争加剧</a:t>
            </a:r>
            <a:endParaRPr lang="en-US" altLang="zh-CN" dirty="0"/>
          </a:p>
          <a:p>
            <a:r>
              <a:rPr lang="zh-CN" altLang="en-US" dirty="0"/>
              <a:t>电商行业呈现显著的寡头竞争格局。以阿里巴巴和京东为代表的行业领军者持续开展多维度竞争，涵盖技术研发、市场营销和物流体系等关键领域。这些企业不仅在产品品类和定价策略上展开角逐，更注重提升配送效率和完善售后服务体系。通过兼并收购  与战略联盟等扩张手段，头部企业不断拓展业务版图，巩固市场地位。</a:t>
            </a:r>
          </a:p>
        </p:txBody>
      </p:sp>
      <p:sp>
        <p:nvSpPr>
          <p:cNvPr id="4" name="文本占位符 3">
            <a:extLst>
              <a:ext uri="{FF2B5EF4-FFF2-40B4-BE49-F238E27FC236}">
                <a16:creationId xmlns:a16="http://schemas.microsoft.com/office/drawing/2014/main" id="{AC779351-0642-2409-37A0-DC01CD77FF50}"/>
              </a:ext>
            </a:extLst>
          </p:cNvPr>
          <p:cNvSpPr>
            <a:spLocks noGrp="1"/>
          </p:cNvSpPr>
          <p:nvPr>
            <p:ph type="body" sz="quarter" idx="10"/>
          </p:nvPr>
        </p:nvSpPr>
        <p:spPr/>
        <p:txBody>
          <a:bodyPr/>
          <a:lstStyle/>
          <a:p>
            <a:r>
              <a:rPr lang="zh-CN" altLang="en-US" dirty="0"/>
              <a:t>电子商务市场规模与发展趋势</a:t>
            </a:r>
          </a:p>
        </p:txBody>
      </p:sp>
    </p:spTree>
    <p:extLst>
      <p:ext uri="{BB962C8B-B14F-4D97-AF65-F5344CB8AC3E}">
        <p14:creationId xmlns:p14="http://schemas.microsoft.com/office/powerpoint/2010/main" val="16574811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BC21F5-C83D-AEDB-2A2C-E77682C47E1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9B410B5-802E-0AE3-31FA-9C0B0388EE83}"/>
              </a:ext>
            </a:extLst>
          </p:cNvPr>
          <p:cNvSpPr>
            <a:spLocks noGrp="1"/>
          </p:cNvSpPr>
          <p:nvPr>
            <p:ph type="body" sz="quarter" idx="11"/>
          </p:nvPr>
        </p:nvSpPr>
        <p:spPr>
          <a:xfrm>
            <a:off x="337294" y="2223461"/>
            <a:ext cx="11275585" cy="3079497"/>
          </a:xfrm>
        </p:spPr>
        <p:txBody>
          <a:bodyPr/>
          <a:lstStyle/>
          <a:p>
            <a:r>
              <a:rPr lang="zh-CN" altLang="en-US" dirty="0"/>
              <a:t> 二、电子商务的初步发展阶段</a:t>
            </a:r>
            <a:endParaRPr lang="en-US" altLang="zh-CN" dirty="0"/>
          </a:p>
          <a:p>
            <a:r>
              <a:rPr lang="zh-CN" altLang="en-US" dirty="0"/>
              <a:t>（一）初步发展阶段</a:t>
            </a:r>
            <a:endParaRPr lang="en-US" altLang="zh-CN" dirty="0"/>
          </a:p>
          <a:p>
            <a:r>
              <a:rPr lang="en-US" altLang="zh-CN" dirty="0"/>
              <a:t>3. </a:t>
            </a:r>
            <a:r>
              <a:rPr lang="zh-CN" altLang="en-US" dirty="0"/>
              <a:t>电子支付的出现</a:t>
            </a:r>
            <a:endParaRPr lang="en-US" altLang="zh-CN" dirty="0"/>
          </a:p>
          <a:p>
            <a:r>
              <a:rPr lang="zh-CN" altLang="en-US" dirty="0"/>
              <a:t>电子支付的兴起标志着电子商务发展的重要转折。</a:t>
            </a:r>
            <a:r>
              <a:rPr lang="en-US" altLang="zh-CN" dirty="0"/>
              <a:t>1998 </a:t>
            </a:r>
            <a:r>
              <a:rPr lang="zh-CN" altLang="en-US" dirty="0"/>
              <a:t>年，</a:t>
            </a:r>
            <a:r>
              <a:rPr lang="en-US" altLang="zh-CN" dirty="0"/>
              <a:t>PayPal </a:t>
            </a:r>
            <a:r>
              <a:rPr lang="zh-CN" altLang="en-US" dirty="0"/>
              <a:t>的创立为用户提供了可靠的在线支付解决方案，有效解决了网络交易中的支付障碍。这一创新性的支付工具增强了消费者对网上购物的信任，显著提升了电子商务的交易活跃程度。</a:t>
            </a:r>
          </a:p>
        </p:txBody>
      </p:sp>
      <p:sp>
        <p:nvSpPr>
          <p:cNvPr id="4" name="文本占位符 3">
            <a:extLst>
              <a:ext uri="{FF2B5EF4-FFF2-40B4-BE49-F238E27FC236}">
                <a16:creationId xmlns:a16="http://schemas.microsoft.com/office/drawing/2014/main" id="{1F45D59F-EB8D-44A7-75A0-0969C696F2D1}"/>
              </a:ext>
            </a:extLst>
          </p:cNvPr>
          <p:cNvSpPr>
            <a:spLocks noGrp="1"/>
          </p:cNvSpPr>
          <p:nvPr>
            <p:ph type="body" sz="quarter" idx="10"/>
          </p:nvPr>
        </p:nvSpPr>
        <p:spPr>
          <a:xfrm>
            <a:off x="759986" y="184188"/>
            <a:ext cx="10852895" cy="523220"/>
          </a:xfrm>
        </p:spPr>
        <p:txBody>
          <a:bodyPr/>
          <a:lstStyle/>
          <a:p>
            <a:r>
              <a:rPr lang="zh-CN" altLang="en-US" dirty="0"/>
              <a:t>电子商务的发展历程</a:t>
            </a:r>
          </a:p>
        </p:txBody>
      </p:sp>
    </p:spTree>
    <p:extLst>
      <p:ext uri="{BB962C8B-B14F-4D97-AF65-F5344CB8AC3E}">
        <p14:creationId xmlns:p14="http://schemas.microsoft.com/office/powerpoint/2010/main" val="350404072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2F818-828C-36E9-8BAD-AFE32D676B0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C3817DE-CC2D-17D8-DA26-4C4C2BBC2E20}"/>
              </a:ext>
            </a:extLst>
          </p:cNvPr>
          <p:cNvSpPr>
            <a:spLocks noGrp="1"/>
          </p:cNvSpPr>
          <p:nvPr>
            <p:ph type="body" sz="quarter" idx="11"/>
          </p:nvPr>
        </p:nvSpPr>
        <p:spPr>
          <a:xfrm>
            <a:off x="337294" y="1969544"/>
            <a:ext cx="11275585" cy="3587329"/>
          </a:xfrm>
        </p:spPr>
        <p:txBody>
          <a:bodyPr/>
          <a:lstStyle/>
          <a:p>
            <a:r>
              <a:rPr lang="zh-CN" altLang="en-US"/>
              <a:t>二、发展</a:t>
            </a:r>
            <a:r>
              <a:rPr lang="zh-CN" altLang="en-US" dirty="0"/>
              <a:t>趋势分析</a:t>
            </a:r>
            <a:endParaRPr lang="en-US" altLang="zh-CN" dirty="0"/>
          </a:p>
          <a:p>
            <a:r>
              <a:rPr lang="zh-CN" altLang="en-US" dirty="0"/>
              <a:t>（三）市场竞争格局的演变趋势</a:t>
            </a:r>
            <a:endParaRPr lang="en-US" altLang="zh-CN" dirty="0"/>
          </a:p>
          <a:p>
            <a:r>
              <a:rPr lang="en-US" altLang="zh-CN" dirty="0"/>
              <a:t>2. </a:t>
            </a:r>
            <a:r>
              <a:rPr lang="zh-CN" altLang="en-US" dirty="0"/>
              <a:t>新兴电商模式的崛起</a:t>
            </a:r>
            <a:endParaRPr lang="en-US" altLang="zh-CN" dirty="0"/>
          </a:p>
          <a:p>
            <a:r>
              <a:rPr lang="zh-CN" altLang="en-US" dirty="0"/>
              <a:t>随着电子商务的持续发展，创新性商业模式不断涌现。社交电商依托社交网络平台实现商品推广与销售，其中拼多多凭借其独特的拼团机制成功吸引大量用户群体。与此同时，直播电商作为一种新型营销方式，通过主播实时互动推荐商品，其强互动性与即时性特征深受消费者青睐。</a:t>
            </a:r>
          </a:p>
        </p:txBody>
      </p:sp>
      <p:sp>
        <p:nvSpPr>
          <p:cNvPr id="4" name="文本占位符 3">
            <a:extLst>
              <a:ext uri="{FF2B5EF4-FFF2-40B4-BE49-F238E27FC236}">
                <a16:creationId xmlns:a16="http://schemas.microsoft.com/office/drawing/2014/main" id="{2EF69E87-8EAF-B00B-D406-D77FFDE5979D}"/>
              </a:ext>
            </a:extLst>
          </p:cNvPr>
          <p:cNvSpPr>
            <a:spLocks noGrp="1"/>
          </p:cNvSpPr>
          <p:nvPr>
            <p:ph type="body" sz="quarter" idx="10"/>
          </p:nvPr>
        </p:nvSpPr>
        <p:spPr/>
        <p:txBody>
          <a:bodyPr/>
          <a:lstStyle/>
          <a:p>
            <a:r>
              <a:rPr lang="zh-CN" altLang="en-US" dirty="0"/>
              <a:t>电子商务市场规模与发展趋势</a:t>
            </a:r>
          </a:p>
        </p:txBody>
      </p:sp>
    </p:spTree>
    <p:extLst>
      <p:ext uri="{BB962C8B-B14F-4D97-AF65-F5344CB8AC3E}">
        <p14:creationId xmlns:p14="http://schemas.microsoft.com/office/powerpoint/2010/main" val="2824160912"/>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891AF-7004-A6AA-F6EB-A8DECAC5BCA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F6BC2F0-B7C8-F582-86AD-2511D39DD886}"/>
              </a:ext>
            </a:extLst>
          </p:cNvPr>
          <p:cNvSpPr>
            <a:spLocks noGrp="1"/>
          </p:cNvSpPr>
          <p:nvPr>
            <p:ph type="body" sz="quarter" idx="11"/>
          </p:nvPr>
        </p:nvSpPr>
        <p:spPr>
          <a:xfrm>
            <a:off x="337294" y="1969544"/>
            <a:ext cx="11275585" cy="3587329"/>
          </a:xfrm>
        </p:spPr>
        <p:txBody>
          <a:bodyPr/>
          <a:lstStyle/>
          <a:p>
            <a:r>
              <a:rPr lang="zh-CN" altLang="en-US"/>
              <a:t>二、发展</a:t>
            </a:r>
            <a:r>
              <a:rPr lang="zh-CN" altLang="en-US" dirty="0"/>
              <a:t>趋势分析</a:t>
            </a:r>
            <a:endParaRPr lang="en-US" altLang="zh-CN" dirty="0"/>
          </a:p>
          <a:p>
            <a:r>
              <a:rPr lang="zh-CN" altLang="en-US" dirty="0"/>
              <a:t>（三）市场竞争格局的演变趋势</a:t>
            </a:r>
            <a:endParaRPr lang="en-US" altLang="zh-CN" dirty="0"/>
          </a:p>
          <a:p>
            <a:r>
              <a:rPr lang="en-US" altLang="zh-CN" dirty="0"/>
              <a:t>3. </a:t>
            </a:r>
            <a:r>
              <a:rPr lang="zh-CN" altLang="en-US" dirty="0"/>
              <a:t>行业整合与跨界融合的趋势</a:t>
            </a:r>
            <a:endParaRPr lang="en-US" altLang="zh-CN" dirty="0"/>
          </a:p>
          <a:p>
            <a:r>
              <a:rPr lang="zh-CN" altLang="en-US" dirty="0"/>
              <a:t>当前电商领域正经历着显著变革。行业内部整合加速，主要表现为企业间并购与重组活动的增多。大型平台通过收购中小型电商，有效优化了资源配置，实现了规模经济效应。与此同时，跨行业融合趋势日益凸显。电商与金融领域的协同发展催生了新型金融服务模式，显著提升了交易便利性。</a:t>
            </a:r>
          </a:p>
        </p:txBody>
      </p:sp>
      <p:sp>
        <p:nvSpPr>
          <p:cNvPr id="4" name="文本占位符 3">
            <a:extLst>
              <a:ext uri="{FF2B5EF4-FFF2-40B4-BE49-F238E27FC236}">
                <a16:creationId xmlns:a16="http://schemas.microsoft.com/office/drawing/2014/main" id="{D7130D8A-E989-32F7-897F-F4B5D7DB94CC}"/>
              </a:ext>
            </a:extLst>
          </p:cNvPr>
          <p:cNvSpPr>
            <a:spLocks noGrp="1"/>
          </p:cNvSpPr>
          <p:nvPr>
            <p:ph type="body" sz="quarter" idx="10"/>
          </p:nvPr>
        </p:nvSpPr>
        <p:spPr/>
        <p:txBody>
          <a:bodyPr/>
          <a:lstStyle/>
          <a:p>
            <a:r>
              <a:rPr lang="zh-CN" altLang="en-US" dirty="0"/>
              <a:t>电子商务市场规模与发展趋势</a:t>
            </a:r>
          </a:p>
        </p:txBody>
      </p:sp>
    </p:spTree>
    <p:extLst>
      <p:ext uri="{BB962C8B-B14F-4D97-AF65-F5344CB8AC3E}">
        <p14:creationId xmlns:p14="http://schemas.microsoft.com/office/powerpoint/2010/main" val="206031220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E11028-2B99-4985-2149-66F34C24DEB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156E2C6-516A-AF77-73CE-D1F9A9F1A358}"/>
              </a:ext>
            </a:extLst>
          </p:cNvPr>
          <p:cNvSpPr>
            <a:spLocks noGrp="1"/>
          </p:cNvSpPr>
          <p:nvPr>
            <p:ph type="body" sz="quarter" idx="11"/>
          </p:nvPr>
        </p:nvSpPr>
        <p:spPr>
          <a:xfrm>
            <a:off x="337294" y="2477377"/>
            <a:ext cx="11275585" cy="2571666"/>
          </a:xfrm>
        </p:spPr>
        <p:txBody>
          <a:bodyPr/>
          <a:lstStyle/>
          <a:p>
            <a:r>
              <a:rPr lang="zh-CN" altLang="en-US"/>
              <a:t>三、未来</a:t>
            </a:r>
            <a:r>
              <a:rPr lang="zh-CN" altLang="en-US" dirty="0"/>
              <a:t>发展机遇</a:t>
            </a:r>
            <a:r>
              <a:rPr lang="en-US" altLang="zh-CN" dirty="0"/>
              <a:t>——</a:t>
            </a:r>
            <a:r>
              <a:rPr lang="zh-CN" altLang="en-US" dirty="0"/>
              <a:t>新兴市场</a:t>
            </a:r>
            <a:endParaRPr lang="en-US" altLang="zh-CN" dirty="0"/>
          </a:p>
          <a:p>
            <a:r>
              <a:rPr lang="zh-CN" altLang="en-US" dirty="0"/>
              <a:t>（一）新兴地区的市场潜力</a:t>
            </a:r>
            <a:endParaRPr lang="en-US" altLang="zh-CN" dirty="0"/>
          </a:p>
          <a:p>
            <a:r>
              <a:rPr lang="zh-CN" altLang="en-US" dirty="0"/>
              <a:t>新兴市场在电子商务领域呈现出显著的发展机遇。这些区域普遍具有庞大的人口规模，同时保持着较高的经济增长速度。互联网基础设施的持续完善，进一步推动了电子商务的普及与应用。</a:t>
            </a:r>
          </a:p>
        </p:txBody>
      </p:sp>
      <p:sp>
        <p:nvSpPr>
          <p:cNvPr id="4" name="文本占位符 3">
            <a:extLst>
              <a:ext uri="{FF2B5EF4-FFF2-40B4-BE49-F238E27FC236}">
                <a16:creationId xmlns:a16="http://schemas.microsoft.com/office/drawing/2014/main" id="{42C592B8-7B87-F5FE-2680-1DEE02ED7A1D}"/>
              </a:ext>
            </a:extLst>
          </p:cNvPr>
          <p:cNvSpPr>
            <a:spLocks noGrp="1"/>
          </p:cNvSpPr>
          <p:nvPr>
            <p:ph type="body" sz="quarter" idx="10"/>
          </p:nvPr>
        </p:nvSpPr>
        <p:spPr/>
        <p:txBody>
          <a:bodyPr/>
          <a:lstStyle/>
          <a:p>
            <a:r>
              <a:rPr lang="zh-CN" altLang="en-US" dirty="0"/>
              <a:t>电子商务市场规模与发展趋势</a:t>
            </a:r>
          </a:p>
        </p:txBody>
      </p:sp>
    </p:spTree>
    <p:extLst>
      <p:ext uri="{BB962C8B-B14F-4D97-AF65-F5344CB8AC3E}">
        <p14:creationId xmlns:p14="http://schemas.microsoft.com/office/powerpoint/2010/main" val="33729321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95F24-3935-FBEB-C7AB-581F5CC0842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ADDBDA4-2DB5-7C94-A4BB-D4A731F77F3A}"/>
              </a:ext>
            </a:extLst>
          </p:cNvPr>
          <p:cNvSpPr>
            <a:spLocks noGrp="1"/>
          </p:cNvSpPr>
          <p:nvPr>
            <p:ph type="body" sz="quarter" idx="11"/>
          </p:nvPr>
        </p:nvSpPr>
        <p:spPr>
          <a:xfrm>
            <a:off x="337294" y="1461715"/>
            <a:ext cx="11275585" cy="4602991"/>
          </a:xfrm>
        </p:spPr>
        <p:txBody>
          <a:bodyPr/>
          <a:lstStyle/>
          <a:p>
            <a:r>
              <a:rPr lang="zh-CN" altLang="en-US"/>
              <a:t>三、未来</a:t>
            </a:r>
            <a:r>
              <a:rPr lang="zh-CN" altLang="en-US" dirty="0"/>
              <a:t>发展机遇</a:t>
            </a:r>
            <a:r>
              <a:rPr lang="en-US" altLang="zh-CN" dirty="0"/>
              <a:t>——</a:t>
            </a:r>
            <a:r>
              <a:rPr lang="zh-CN" altLang="en-US" dirty="0"/>
              <a:t>新兴市场</a:t>
            </a:r>
            <a:endParaRPr lang="en-US" altLang="zh-CN" dirty="0"/>
          </a:p>
          <a:p>
            <a:r>
              <a:rPr lang="zh-CN" altLang="en-US" dirty="0"/>
              <a:t>（二）新兴消费群体的需求</a:t>
            </a:r>
            <a:endParaRPr lang="en-US" altLang="zh-CN" dirty="0"/>
          </a:p>
          <a:p>
            <a:r>
              <a:rPr lang="zh-CN" altLang="en-US" dirty="0"/>
              <a:t>电子商务市场正经历着由新消费群体引发的显著变革。这类用户群体展现出与众不同的消费理念和需求特征，为在线零售商创造了发展契机。他们的出现重塑了电商格局，促使企业调整经营策略。年轻消费者更注重个性化体验，推动了定制化服务的发展。同时，他们对品质和品牌的追求，也促使电商平台提升商品质量。这一群体的消费习惯改变了传统营销模式，促使企业采用更灵活的推广方式。他们的在线支付偏好加速了移动支付技术的普及，为电商企业提供了新的增长点。新兴消费群体的崛起不仅改变了市场需求结构，也推动了电子商务行业的创新发展。</a:t>
            </a:r>
          </a:p>
        </p:txBody>
      </p:sp>
      <p:sp>
        <p:nvSpPr>
          <p:cNvPr id="4" name="文本占位符 3">
            <a:extLst>
              <a:ext uri="{FF2B5EF4-FFF2-40B4-BE49-F238E27FC236}">
                <a16:creationId xmlns:a16="http://schemas.microsoft.com/office/drawing/2014/main" id="{C545AF1E-7DCD-CDD3-09EE-5A64A49FE111}"/>
              </a:ext>
            </a:extLst>
          </p:cNvPr>
          <p:cNvSpPr>
            <a:spLocks noGrp="1"/>
          </p:cNvSpPr>
          <p:nvPr>
            <p:ph type="body" sz="quarter" idx="10"/>
          </p:nvPr>
        </p:nvSpPr>
        <p:spPr/>
        <p:txBody>
          <a:bodyPr/>
          <a:lstStyle/>
          <a:p>
            <a:r>
              <a:rPr lang="zh-CN" altLang="en-US" dirty="0"/>
              <a:t>电子商务市场规模与发展趋势</a:t>
            </a:r>
          </a:p>
        </p:txBody>
      </p:sp>
    </p:spTree>
    <p:extLst>
      <p:ext uri="{BB962C8B-B14F-4D97-AF65-F5344CB8AC3E}">
        <p14:creationId xmlns:p14="http://schemas.microsoft.com/office/powerpoint/2010/main" val="1412404951"/>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FD0A5-C93E-871E-F39E-9FAFBFFAF25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2CB299D-5B06-6A29-6BC8-330FBC7CCFA0}"/>
              </a:ext>
            </a:extLst>
          </p:cNvPr>
          <p:cNvSpPr>
            <a:spLocks noGrp="1"/>
          </p:cNvSpPr>
          <p:nvPr>
            <p:ph type="body" sz="quarter" idx="11"/>
          </p:nvPr>
        </p:nvSpPr>
        <p:spPr>
          <a:xfrm>
            <a:off x="337294" y="2731293"/>
            <a:ext cx="11275585" cy="2063835"/>
          </a:xfrm>
        </p:spPr>
        <p:txBody>
          <a:bodyPr/>
          <a:lstStyle/>
          <a:p>
            <a:r>
              <a:rPr lang="zh-CN" altLang="en-US"/>
              <a:t>三、未来</a:t>
            </a:r>
            <a:r>
              <a:rPr lang="zh-CN" altLang="en-US" dirty="0"/>
              <a:t>发展机遇</a:t>
            </a:r>
            <a:r>
              <a:rPr lang="en-US" altLang="zh-CN" dirty="0"/>
              <a:t>——</a:t>
            </a:r>
            <a:r>
              <a:rPr lang="zh-CN" altLang="en-US" dirty="0"/>
              <a:t>新兴市场</a:t>
            </a:r>
            <a:endParaRPr lang="en-US" altLang="zh-CN" dirty="0"/>
          </a:p>
          <a:p>
            <a:r>
              <a:rPr lang="zh-CN" altLang="en-US" dirty="0"/>
              <a:t>（三）新兴商业模式的发展机遇</a:t>
            </a:r>
            <a:endParaRPr lang="en-US" altLang="zh-CN" dirty="0"/>
          </a:p>
          <a:p>
            <a:r>
              <a:rPr lang="zh-CN" altLang="en-US" dirty="0"/>
              <a:t>电子商务领域涌现的创新商业模式正推动市场持续演进。这些新型商业形态通过不断优化与革新，有效迎合了消费群体日益细分的需求特征。</a:t>
            </a:r>
          </a:p>
        </p:txBody>
      </p:sp>
      <p:sp>
        <p:nvSpPr>
          <p:cNvPr id="4" name="文本占位符 3">
            <a:extLst>
              <a:ext uri="{FF2B5EF4-FFF2-40B4-BE49-F238E27FC236}">
                <a16:creationId xmlns:a16="http://schemas.microsoft.com/office/drawing/2014/main" id="{2762F16A-9B63-2FBB-3AC0-D28B9693E03A}"/>
              </a:ext>
            </a:extLst>
          </p:cNvPr>
          <p:cNvSpPr>
            <a:spLocks noGrp="1"/>
          </p:cNvSpPr>
          <p:nvPr>
            <p:ph type="body" sz="quarter" idx="10"/>
          </p:nvPr>
        </p:nvSpPr>
        <p:spPr/>
        <p:txBody>
          <a:bodyPr/>
          <a:lstStyle/>
          <a:p>
            <a:r>
              <a:rPr lang="zh-CN" altLang="en-US" dirty="0"/>
              <a:t>电子商务市场规模与发展趋势</a:t>
            </a:r>
          </a:p>
        </p:txBody>
      </p:sp>
    </p:spTree>
    <p:extLst>
      <p:ext uri="{BB962C8B-B14F-4D97-AF65-F5344CB8AC3E}">
        <p14:creationId xmlns:p14="http://schemas.microsoft.com/office/powerpoint/2010/main" val="79868124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820218FF-49F0-7ACE-744C-84797D744E52}"/>
              </a:ext>
            </a:extLst>
          </p:cNvPr>
          <p:cNvSpPr>
            <a:spLocks noGrp="1"/>
          </p:cNvSpPr>
          <p:nvPr>
            <p:ph type="body" sz="quarter" idx="10"/>
          </p:nvPr>
        </p:nvSpPr>
        <p:spPr/>
        <p:txBody>
          <a:bodyPr/>
          <a:lstStyle/>
          <a:p>
            <a:r>
              <a:rPr lang="zh-CN" altLang="en-US" dirty="0"/>
              <a:t>第二节</a:t>
            </a:r>
          </a:p>
        </p:txBody>
      </p:sp>
      <p:sp>
        <p:nvSpPr>
          <p:cNvPr id="5" name="文本占位符 4">
            <a:extLst>
              <a:ext uri="{FF2B5EF4-FFF2-40B4-BE49-F238E27FC236}">
                <a16:creationId xmlns:a16="http://schemas.microsoft.com/office/drawing/2014/main" id="{4301D95A-3424-A0FA-349E-B27881571774}"/>
              </a:ext>
            </a:extLst>
          </p:cNvPr>
          <p:cNvSpPr>
            <a:spLocks noGrp="1"/>
          </p:cNvSpPr>
          <p:nvPr>
            <p:ph type="body" sz="quarter" idx="11"/>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349374244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683357B4-3710-C978-4853-562CA18AD78C}"/>
              </a:ext>
            </a:extLst>
          </p:cNvPr>
          <p:cNvSpPr>
            <a:spLocks noGrp="1"/>
          </p:cNvSpPr>
          <p:nvPr>
            <p:ph type="body" sz="quarter" idx="11"/>
          </p:nvPr>
        </p:nvSpPr>
        <p:spPr>
          <a:xfrm>
            <a:off x="337294" y="2223460"/>
            <a:ext cx="11275585" cy="3079497"/>
          </a:xfrm>
        </p:spPr>
        <p:txBody>
          <a:bodyPr/>
          <a:lstStyle/>
          <a:p>
            <a:r>
              <a:rPr lang="zh-CN" altLang="en-US"/>
              <a:t>一、消费</a:t>
            </a:r>
            <a:r>
              <a:rPr lang="zh-CN" altLang="en-US" dirty="0"/>
              <a:t>决策</a:t>
            </a:r>
            <a:endParaRPr lang="en-US" altLang="zh-CN" dirty="0"/>
          </a:p>
          <a:p>
            <a:r>
              <a:rPr lang="zh-CN" altLang="en-US" dirty="0"/>
              <a:t>（一）需求识别阶段的特征</a:t>
            </a:r>
            <a:endParaRPr lang="en-US" altLang="zh-CN" dirty="0"/>
          </a:p>
          <a:p>
            <a:r>
              <a:rPr lang="zh-CN" altLang="en-US" dirty="0"/>
              <a:t>电子商务场景中，需求识别呈现出显著的独特性。这一过程受到多元因素的交织影响。消费者的需求触发点并非单一，而是由多重变量共同作用形成的。平台环境、营销刺激、社会互动等外部因素与个人偏好、消费习惯等内部因素相互交织，构成了复杂的需求生成机制。</a:t>
            </a:r>
          </a:p>
        </p:txBody>
      </p:sp>
      <p:sp>
        <p:nvSpPr>
          <p:cNvPr id="4" name="文本占位符 3">
            <a:extLst>
              <a:ext uri="{FF2B5EF4-FFF2-40B4-BE49-F238E27FC236}">
                <a16:creationId xmlns:a16="http://schemas.microsoft.com/office/drawing/2014/main" id="{5C06C0F6-4D3C-0322-0197-90BC0D901CDC}"/>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3715097679"/>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8C8BB5-3C63-F598-CF35-9797A290664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70A92B9-7982-658B-80BF-842A9E1A54C7}"/>
              </a:ext>
            </a:extLst>
          </p:cNvPr>
          <p:cNvSpPr>
            <a:spLocks noGrp="1"/>
          </p:cNvSpPr>
          <p:nvPr>
            <p:ph type="body" sz="quarter" idx="11"/>
          </p:nvPr>
        </p:nvSpPr>
        <p:spPr>
          <a:xfrm>
            <a:off x="337294" y="1461713"/>
            <a:ext cx="11275585" cy="4602991"/>
          </a:xfrm>
        </p:spPr>
        <p:txBody>
          <a:bodyPr/>
          <a:lstStyle/>
          <a:p>
            <a:r>
              <a:rPr lang="zh-CN" altLang="en-US"/>
              <a:t>一、消费</a:t>
            </a:r>
            <a:r>
              <a:rPr lang="zh-CN" altLang="en-US" dirty="0"/>
              <a:t>决策</a:t>
            </a:r>
            <a:endParaRPr lang="en-US" altLang="zh-CN" dirty="0"/>
          </a:p>
          <a:p>
            <a:r>
              <a:rPr lang="zh-CN" altLang="en-US" dirty="0"/>
              <a:t>（二）信息搜索阶段的特征</a:t>
            </a:r>
            <a:endParaRPr lang="en-US" altLang="zh-CN" dirty="0"/>
          </a:p>
          <a:p>
            <a:r>
              <a:rPr lang="zh-CN" altLang="en-US" dirty="0"/>
              <a:t>消费者在需求识别之后，就会进入信息搜索阶段，其行为具有多样性和复杂性。</a:t>
            </a:r>
            <a:endParaRPr lang="en-US" altLang="zh-CN" dirty="0"/>
          </a:p>
          <a:p>
            <a:r>
              <a:rPr lang="zh-CN" altLang="en-US" dirty="0"/>
              <a:t>电商平台内置的搜索功能是消费者获取商品信息的主要途径。用户通过输入特定的关键词，如“运动鞋”等词，即可快速检索到相关产品信息。同时，平台提供的分类导航系统也为消费者提供了便捷的商品筛选方式。此外，搜索引擎如百度等也是重要的信息获取渠道。在选购电子产品等需要深入了解商品信息时，消费者往往会通过搜索引擎查询产品评测、价格对比等信息，以辅助购买决策。这种多渠道的搜索行为反映了消费者在购物过程中的信息获取需求。</a:t>
            </a:r>
          </a:p>
        </p:txBody>
      </p:sp>
      <p:sp>
        <p:nvSpPr>
          <p:cNvPr id="4" name="文本占位符 3">
            <a:extLst>
              <a:ext uri="{FF2B5EF4-FFF2-40B4-BE49-F238E27FC236}">
                <a16:creationId xmlns:a16="http://schemas.microsoft.com/office/drawing/2014/main" id="{E54DAC6D-2DA6-A9A0-DBF2-D8826663A713}"/>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206758572"/>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E0167D-F4AE-E723-45BD-7D0D085565F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4A85FA6-F8E1-E3BC-A088-86AC8F955354}"/>
              </a:ext>
            </a:extLst>
          </p:cNvPr>
          <p:cNvSpPr>
            <a:spLocks noGrp="1"/>
          </p:cNvSpPr>
          <p:nvPr>
            <p:ph type="body" sz="quarter" idx="11"/>
          </p:nvPr>
        </p:nvSpPr>
        <p:spPr>
          <a:xfrm>
            <a:off x="337294" y="1969545"/>
            <a:ext cx="11275585" cy="3587329"/>
          </a:xfrm>
        </p:spPr>
        <p:txBody>
          <a:bodyPr/>
          <a:lstStyle/>
          <a:p>
            <a:r>
              <a:rPr lang="zh-CN" altLang="en-US"/>
              <a:t>二、购买</a:t>
            </a:r>
            <a:r>
              <a:rPr lang="zh-CN" altLang="en-US" dirty="0"/>
              <a:t>偏好</a:t>
            </a:r>
            <a:endParaRPr lang="en-US" altLang="zh-CN" dirty="0"/>
          </a:p>
          <a:p>
            <a:r>
              <a:rPr lang="zh-CN" altLang="en-US" dirty="0"/>
              <a:t>（一）产品品类偏好</a:t>
            </a:r>
            <a:endParaRPr lang="en-US" altLang="zh-CN" dirty="0"/>
          </a:p>
          <a:p>
            <a:r>
              <a:rPr lang="en-US" altLang="zh-CN" dirty="0"/>
              <a:t>1. </a:t>
            </a:r>
            <a:r>
              <a:rPr lang="zh-CN" altLang="en-US" dirty="0"/>
              <a:t>生活必需品</a:t>
            </a:r>
            <a:endParaRPr lang="en-US" altLang="zh-CN" dirty="0"/>
          </a:p>
          <a:p>
            <a:r>
              <a:rPr lang="zh-CN" altLang="en-US" dirty="0"/>
              <a:t>电子商务平台已成为生活必需品销售的重要渠道。在食品饮料领域，消费者健康意识提升推动了有机食品、低糖饮品等产品的需求增长。同时，卫生纸、洗衣液等日常用品的线上销量持续攀升。这种趋势得益于电商平台带来的购物便利性，消费者能够突破时空限制完成采购，并通过对比不同品牌的价格和质量，实现更优的产品选择。</a:t>
            </a:r>
          </a:p>
        </p:txBody>
      </p:sp>
      <p:sp>
        <p:nvSpPr>
          <p:cNvPr id="4" name="文本占位符 3">
            <a:extLst>
              <a:ext uri="{FF2B5EF4-FFF2-40B4-BE49-F238E27FC236}">
                <a16:creationId xmlns:a16="http://schemas.microsoft.com/office/drawing/2014/main" id="{8D0F7442-4EA2-3DC2-FA99-9DC12A7C0CC7}"/>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113803272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9E87C-E2E9-1E6F-F7B7-12086234D2B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BB9275A-24A1-2777-2941-85B07CFB54FD}"/>
              </a:ext>
            </a:extLst>
          </p:cNvPr>
          <p:cNvSpPr>
            <a:spLocks noGrp="1"/>
          </p:cNvSpPr>
          <p:nvPr>
            <p:ph type="body" sz="quarter" idx="11"/>
          </p:nvPr>
        </p:nvSpPr>
        <p:spPr>
          <a:xfrm>
            <a:off x="337294" y="1969545"/>
            <a:ext cx="11275585" cy="3587329"/>
          </a:xfrm>
        </p:spPr>
        <p:txBody>
          <a:bodyPr/>
          <a:lstStyle/>
          <a:p>
            <a:r>
              <a:rPr lang="zh-CN" altLang="en-US"/>
              <a:t>二、购买</a:t>
            </a:r>
            <a:r>
              <a:rPr lang="zh-CN" altLang="en-US" dirty="0"/>
              <a:t>偏好</a:t>
            </a:r>
            <a:endParaRPr lang="en-US" altLang="zh-CN" dirty="0"/>
          </a:p>
          <a:p>
            <a:r>
              <a:rPr lang="zh-CN" altLang="en-US" dirty="0"/>
              <a:t>（一）产品品类偏好</a:t>
            </a:r>
            <a:endParaRPr lang="en-US" altLang="zh-CN" dirty="0"/>
          </a:p>
          <a:p>
            <a:r>
              <a:rPr lang="en-US" altLang="zh-CN" dirty="0"/>
              <a:t>2. </a:t>
            </a:r>
            <a:r>
              <a:rPr lang="zh-CN" altLang="en-US" dirty="0"/>
              <a:t>美妆产品</a:t>
            </a:r>
            <a:endParaRPr lang="en-US" altLang="zh-CN" dirty="0"/>
          </a:p>
          <a:p>
            <a:r>
              <a:rPr lang="zh-CN" altLang="en-US" dirty="0"/>
              <a:t>在电商平台中，美妆品类持续保持高热度。年轻群体对美容的强烈需求驱动了该领域的快速增长。在彩妆领域，唇膏、眼影等产品备受青睐；护肤品类中，精华与面膜等单品也获得广泛关注。用户在选择产品时，不仅重视产品功效与品质，同时考量品牌形象与市场口碑。</a:t>
            </a:r>
          </a:p>
        </p:txBody>
      </p:sp>
      <p:sp>
        <p:nvSpPr>
          <p:cNvPr id="4" name="文本占位符 3">
            <a:extLst>
              <a:ext uri="{FF2B5EF4-FFF2-40B4-BE49-F238E27FC236}">
                <a16:creationId xmlns:a16="http://schemas.microsoft.com/office/drawing/2014/main" id="{E585866A-EE46-87B4-053A-267940CAC2BF}"/>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40387481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BC773-A246-5314-1C03-F73EE59D997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CB08B4C-7B86-6F54-9CC0-62E37174DFFA}"/>
              </a:ext>
            </a:extLst>
          </p:cNvPr>
          <p:cNvSpPr>
            <a:spLocks noGrp="1"/>
          </p:cNvSpPr>
          <p:nvPr>
            <p:ph type="body" sz="quarter" idx="11"/>
          </p:nvPr>
        </p:nvSpPr>
        <p:spPr>
          <a:xfrm>
            <a:off x="337294" y="2223461"/>
            <a:ext cx="11275585" cy="3079497"/>
          </a:xfrm>
        </p:spPr>
        <p:txBody>
          <a:bodyPr/>
          <a:lstStyle/>
          <a:p>
            <a:r>
              <a:rPr lang="zh-CN" altLang="en-US" dirty="0"/>
              <a:t> 二、电子商务的初步发展阶段</a:t>
            </a:r>
            <a:endParaRPr lang="en-US" altLang="zh-CN" dirty="0"/>
          </a:p>
          <a:p>
            <a:r>
              <a:rPr lang="zh-CN" altLang="en-US" dirty="0"/>
              <a:t>（二）取得的发展成果</a:t>
            </a:r>
            <a:endParaRPr lang="en-US" altLang="zh-CN" dirty="0"/>
          </a:p>
          <a:p>
            <a:r>
              <a:rPr lang="en-US" altLang="zh-CN" dirty="0"/>
              <a:t>1. </a:t>
            </a:r>
            <a:r>
              <a:rPr lang="zh-CN" altLang="en-US" dirty="0"/>
              <a:t>用户数量的增长</a:t>
            </a:r>
            <a:endParaRPr lang="en-US" altLang="zh-CN" dirty="0"/>
          </a:p>
          <a:p>
            <a:r>
              <a:rPr lang="zh-CN" altLang="en-US" dirty="0"/>
              <a:t>电子商务发展初期虽面临诸多挑战，但仍成功吸引了大量用户。互联网的普及和平台优化推动了在线购物的普及。数据显示，该阶段全球电商用户数量显著增长，为行业后续发展奠定了用户基础。</a:t>
            </a:r>
          </a:p>
        </p:txBody>
      </p:sp>
      <p:sp>
        <p:nvSpPr>
          <p:cNvPr id="4" name="文本占位符 3">
            <a:extLst>
              <a:ext uri="{FF2B5EF4-FFF2-40B4-BE49-F238E27FC236}">
                <a16:creationId xmlns:a16="http://schemas.microsoft.com/office/drawing/2014/main" id="{14E30D21-F942-9F7A-E235-7AC2DE65F1F8}"/>
              </a:ext>
            </a:extLst>
          </p:cNvPr>
          <p:cNvSpPr>
            <a:spLocks noGrp="1"/>
          </p:cNvSpPr>
          <p:nvPr>
            <p:ph type="body" sz="quarter" idx="10"/>
          </p:nvPr>
        </p:nvSpPr>
        <p:spPr>
          <a:xfrm>
            <a:off x="759986" y="184188"/>
            <a:ext cx="10852895" cy="523220"/>
          </a:xfrm>
        </p:spPr>
        <p:txBody>
          <a:bodyPr/>
          <a:lstStyle/>
          <a:p>
            <a:r>
              <a:rPr lang="zh-CN" altLang="en-US" dirty="0"/>
              <a:t>电子商务的发展历程</a:t>
            </a:r>
          </a:p>
        </p:txBody>
      </p:sp>
    </p:spTree>
    <p:extLst>
      <p:ext uri="{BB962C8B-B14F-4D97-AF65-F5344CB8AC3E}">
        <p14:creationId xmlns:p14="http://schemas.microsoft.com/office/powerpoint/2010/main" val="3408643096"/>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E1E44-C2C4-84D3-4EF4-18B0F32FCE4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84867E7-E9DB-CFA6-6439-AE4B358397E3}"/>
              </a:ext>
            </a:extLst>
          </p:cNvPr>
          <p:cNvSpPr>
            <a:spLocks noGrp="1"/>
          </p:cNvSpPr>
          <p:nvPr>
            <p:ph type="body" sz="quarter" idx="11"/>
          </p:nvPr>
        </p:nvSpPr>
        <p:spPr>
          <a:xfrm>
            <a:off x="337294" y="1969545"/>
            <a:ext cx="11275585" cy="3587329"/>
          </a:xfrm>
        </p:spPr>
        <p:txBody>
          <a:bodyPr/>
          <a:lstStyle/>
          <a:p>
            <a:r>
              <a:rPr lang="zh-CN" altLang="en-US"/>
              <a:t>二、购买</a:t>
            </a:r>
            <a:r>
              <a:rPr lang="zh-CN" altLang="en-US" dirty="0"/>
              <a:t>偏好</a:t>
            </a:r>
            <a:endParaRPr lang="en-US" altLang="zh-CN" dirty="0"/>
          </a:p>
          <a:p>
            <a:r>
              <a:rPr lang="zh-CN" altLang="en-US" dirty="0"/>
              <a:t>（一）产品品类偏好</a:t>
            </a:r>
            <a:endParaRPr lang="en-US" altLang="zh-CN" dirty="0"/>
          </a:p>
          <a:p>
            <a:r>
              <a:rPr lang="en-US" altLang="zh-CN" dirty="0"/>
              <a:t>3. </a:t>
            </a:r>
            <a:r>
              <a:rPr lang="zh-CN" altLang="en-US" dirty="0"/>
              <a:t>数码电子产品</a:t>
            </a:r>
            <a:endParaRPr lang="en-US" altLang="zh-CN" dirty="0"/>
          </a:p>
          <a:p>
            <a:r>
              <a:rPr lang="zh-CN" altLang="en-US" dirty="0"/>
              <a:t>数码电子产品的快速迭代显著提升了其在电商平台的热度。消费者对创新技术的持续关注推动了智能手机、计算机等核心品类的销售增长。在选购过程中，用户往往会进行多维度比较，包括产品性能、定价策略及功能配置等关键因素。另外，售后服务质量和用户口碑也成为重要的决策参考。</a:t>
            </a:r>
          </a:p>
        </p:txBody>
      </p:sp>
      <p:sp>
        <p:nvSpPr>
          <p:cNvPr id="4" name="文本占位符 3">
            <a:extLst>
              <a:ext uri="{FF2B5EF4-FFF2-40B4-BE49-F238E27FC236}">
                <a16:creationId xmlns:a16="http://schemas.microsoft.com/office/drawing/2014/main" id="{68FEC586-A2B6-3C2E-4718-85653A15141F}"/>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261058211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038E07-9289-6F81-4A1C-99640B64091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30E5F39-2AA3-9214-1E40-63A723F2C081}"/>
              </a:ext>
            </a:extLst>
          </p:cNvPr>
          <p:cNvSpPr>
            <a:spLocks noGrp="1"/>
          </p:cNvSpPr>
          <p:nvPr>
            <p:ph type="body" sz="quarter" idx="11"/>
          </p:nvPr>
        </p:nvSpPr>
        <p:spPr>
          <a:xfrm>
            <a:off x="337294" y="1715630"/>
            <a:ext cx="11275585" cy="4095160"/>
          </a:xfrm>
        </p:spPr>
        <p:txBody>
          <a:bodyPr/>
          <a:lstStyle/>
          <a:p>
            <a:r>
              <a:rPr lang="zh-CN" altLang="en-US"/>
              <a:t>二、购买</a:t>
            </a:r>
            <a:r>
              <a:rPr lang="zh-CN" altLang="en-US" dirty="0"/>
              <a:t>偏好</a:t>
            </a:r>
            <a:endParaRPr lang="en-US" altLang="zh-CN" dirty="0"/>
          </a:p>
          <a:p>
            <a:r>
              <a:rPr lang="zh-CN" altLang="en-US" dirty="0"/>
              <a:t>（一）产品品类偏好</a:t>
            </a:r>
            <a:endParaRPr lang="en-US" altLang="zh-CN" dirty="0"/>
          </a:p>
          <a:p>
            <a:r>
              <a:rPr lang="en-US" altLang="zh-CN" dirty="0"/>
              <a:t>4. </a:t>
            </a:r>
            <a:r>
              <a:rPr lang="zh-CN" altLang="en-US" dirty="0"/>
              <a:t>家居用品</a:t>
            </a:r>
            <a:endParaRPr lang="en-US" altLang="zh-CN" dirty="0"/>
          </a:p>
          <a:p>
            <a:r>
              <a:rPr lang="zh-CN" altLang="en-US" dirty="0"/>
              <a:t>现代家居市场呈现多元化发展格局，涵盖家具、家纺及装饰品等多个品类产品。随着消费者对生活品质要求的提升，线上家居产品销售持续增长。从家具消费趋势来看，简约时尚的设计风格获得广泛青睐。家纺领域则表现为高品质床品和窗帘等产品的需求旺盛。装饰品类产品凭借其个性化的特点，特别是创意独特的设计，在年轻消费群体中备受关注。这种市场特征反映了消费者对家居环境审美和功能性的双重追求。</a:t>
            </a:r>
          </a:p>
        </p:txBody>
      </p:sp>
      <p:sp>
        <p:nvSpPr>
          <p:cNvPr id="4" name="文本占位符 3">
            <a:extLst>
              <a:ext uri="{FF2B5EF4-FFF2-40B4-BE49-F238E27FC236}">
                <a16:creationId xmlns:a16="http://schemas.microsoft.com/office/drawing/2014/main" id="{42B5DC65-A084-CAE0-DB9C-0A1EDA1CBD50}"/>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200823386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69349-5A71-3A5E-89C2-C3EDDC6F91D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A9D8B7F-BCE3-8931-F5C8-A920A36AAAD6}"/>
              </a:ext>
            </a:extLst>
          </p:cNvPr>
          <p:cNvSpPr>
            <a:spLocks noGrp="1"/>
          </p:cNvSpPr>
          <p:nvPr>
            <p:ph type="body" sz="quarter" idx="11"/>
          </p:nvPr>
        </p:nvSpPr>
        <p:spPr>
          <a:xfrm>
            <a:off x="337294" y="1969546"/>
            <a:ext cx="11275585" cy="3587329"/>
          </a:xfrm>
        </p:spPr>
        <p:txBody>
          <a:bodyPr/>
          <a:lstStyle/>
          <a:p>
            <a:r>
              <a:rPr lang="zh-CN" altLang="en-US"/>
              <a:t>二、购买</a:t>
            </a:r>
            <a:r>
              <a:rPr lang="zh-CN" altLang="en-US" dirty="0"/>
              <a:t>偏好</a:t>
            </a:r>
            <a:endParaRPr lang="en-US" altLang="zh-CN" dirty="0"/>
          </a:p>
          <a:p>
            <a:r>
              <a:rPr lang="zh-CN" altLang="en-US" dirty="0"/>
              <a:t>（二）品牌偏好</a:t>
            </a:r>
            <a:endParaRPr lang="en-US" altLang="zh-CN" dirty="0"/>
          </a:p>
          <a:p>
            <a:r>
              <a:rPr lang="en-US" altLang="zh-CN" dirty="0"/>
              <a:t>1. </a:t>
            </a:r>
            <a:r>
              <a:rPr lang="zh-CN" altLang="en-US" dirty="0"/>
              <a:t>品牌知名度</a:t>
            </a:r>
            <a:endParaRPr lang="en-US" altLang="zh-CN" dirty="0"/>
          </a:p>
          <a:p>
            <a:r>
              <a:rPr lang="zh-CN" altLang="en-US" dirty="0"/>
              <a:t>在消费决策过程中，熟悉度成为关键影响因素，促使消费者倾向于选择知名度较高的品牌。以运动鞋市场为例，李宁等品牌凭借其长期的市场投入和品牌塑造，建立了稳定的市场地位。这些品牌通过持续的品牌传播和品质保证，在消费者心智中形成了可靠的形象，使其成为多数消费者的优先选择。</a:t>
            </a:r>
          </a:p>
        </p:txBody>
      </p:sp>
      <p:sp>
        <p:nvSpPr>
          <p:cNvPr id="4" name="文本占位符 3">
            <a:extLst>
              <a:ext uri="{FF2B5EF4-FFF2-40B4-BE49-F238E27FC236}">
                <a16:creationId xmlns:a16="http://schemas.microsoft.com/office/drawing/2014/main" id="{656587E0-1B47-98C2-91E2-9C5EDA886CEE}"/>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3052752261"/>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245571-1153-16F7-5426-87B15DA00CC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2F4B20D-7E89-17F7-64A7-436387B8E582}"/>
              </a:ext>
            </a:extLst>
          </p:cNvPr>
          <p:cNvSpPr>
            <a:spLocks noGrp="1"/>
          </p:cNvSpPr>
          <p:nvPr>
            <p:ph type="body" sz="quarter" idx="11"/>
          </p:nvPr>
        </p:nvSpPr>
        <p:spPr>
          <a:xfrm>
            <a:off x="337294" y="1969546"/>
            <a:ext cx="11275585" cy="3587329"/>
          </a:xfrm>
        </p:spPr>
        <p:txBody>
          <a:bodyPr/>
          <a:lstStyle/>
          <a:p>
            <a:r>
              <a:rPr lang="zh-CN" altLang="en-US"/>
              <a:t>二、购买</a:t>
            </a:r>
            <a:r>
              <a:rPr lang="zh-CN" altLang="en-US" dirty="0"/>
              <a:t>偏好</a:t>
            </a:r>
            <a:endParaRPr lang="en-US" altLang="zh-CN" dirty="0"/>
          </a:p>
          <a:p>
            <a:r>
              <a:rPr lang="zh-CN" altLang="en-US" dirty="0"/>
              <a:t>（二）品牌偏好</a:t>
            </a:r>
            <a:endParaRPr lang="en-US" altLang="zh-CN" dirty="0"/>
          </a:p>
          <a:p>
            <a:r>
              <a:rPr lang="en-US" altLang="zh-CN" dirty="0"/>
              <a:t>2. </a:t>
            </a:r>
            <a:r>
              <a:rPr lang="zh-CN" altLang="en-US" dirty="0"/>
              <a:t>品牌形象</a:t>
            </a:r>
            <a:endParaRPr lang="en-US" altLang="zh-CN" dirty="0"/>
          </a:p>
          <a:p>
            <a:r>
              <a:rPr lang="zh-CN" altLang="en-US" dirty="0"/>
              <a:t>品牌形象体现了消费者对品牌的综合认知与价值判断。优秀品牌形象能有效吸引目标受众并促进消费决策。以华为公司为例，其创新性、高端定位及时尚元素构建的品牌形象在全球市场中获得广泛认同。构建优质品牌形象需要企业在产品品质、设计理念及服务体系等维度上持续投入与优化。</a:t>
            </a:r>
          </a:p>
        </p:txBody>
      </p:sp>
      <p:sp>
        <p:nvSpPr>
          <p:cNvPr id="4" name="文本占位符 3">
            <a:extLst>
              <a:ext uri="{FF2B5EF4-FFF2-40B4-BE49-F238E27FC236}">
                <a16:creationId xmlns:a16="http://schemas.microsoft.com/office/drawing/2014/main" id="{7F281C77-5CB8-EBAC-EE92-0EDE1019689A}"/>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2620468506"/>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CFE7E-21A3-B3C3-F30F-460C6C3EA6C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9FDF1CB-8A63-07E7-2F46-A218EA0ED6D5}"/>
              </a:ext>
            </a:extLst>
          </p:cNvPr>
          <p:cNvSpPr>
            <a:spLocks noGrp="1"/>
          </p:cNvSpPr>
          <p:nvPr>
            <p:ph type="body" sz="quarter" idx="11"/>
          </p:nvPr>
        </p:nvSpPr>
        <p:spPr>
          <a:xfrm>
            <a:off x="337294" y="2223462"/>
            <a:ext cx="11275585" cy="3079497"/>
          </a:xfrm>
        </p:spPr>
        <p:txBody>
          <a:bodyPr/>
          <a:lstStyle/>
          <a:p>
            <a:r>
              <a:rPr lang="zh-CN" altLang="en-US"/>
              <a:t>二、购买</a:t>
            </a:r>
            <a:r>
              <a:rPr lang="zh-CN" altLang="en-US" dirty="0"/>
              <a:t>偏好</a:t>
            </a:r>
            <a:endParaRPr lang="en-US" altLang="zh-CN" dirty="0"/>
          </a:p>
          <a:p>
            <a:r>
              <a:rPr lang="zh-CN" altLang="en-US" dirty="0"/>
              <a:t>（二）品牌偏好</a:t>
            </a:r>
            <a:endParaRPr lang="en-US" altLang="zh-CN" dirty="0"/>
          </a:p>
          <a:p>
            <a:r>
              <a:rPr lang="en-US" altLang="zh-CN" dirty="0"/>
              <a:t>3. </a:t>
            </a:r>
            <a:r>
              <a:rPr lang="zh-CN" altLang="en-US" dirty="0"/>
              <a:t>品牌忠诚度</a:t>
            </a:r>
            <a:endParaRPr lang="en-US" altLang="zh-CN" dirty="0"/>
          </a:p>
          <a:p>
            <a:r>
              <a:rPr lang="zh-CN" altLang="en-US" dirty="0"/>
              <a:t>消费者对特定品牌往往表现出持久的偏好，即使面对市场上可替代的同类产品，仍倾向于持续选择其信赖的品牌。这种品牌忠诚度主要源于消费者的使用感受和对品牌文化的认同。</a:t>
            </a:r>
          </a:p>
        </p:txBody>
      </p:sp>
      <p:sp>
        <p:nvSpPr>
          <p:cNvPr id="4" name="文本占位符 3">
            <a:extLst>
              <a:ext uri="{FF2B5EF4-FFF2-40B4-BE49-F238E27FC236}">
                <a16:creationId xmlns:a16="http://schemas.microsoft.com/office/drawing/2014/main" id="{1017CAA4-3AA9-F191-CBE6-C07E4141BEB6}"/>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175843103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C217CB-DCFE-3922-67DB-E4137F0892D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0A905AB-BB64-DF3F-46AB-7BF1B621A3D2}"/>
              </a:ext>
            </a:extLst>
          </p:cNvPr>
          <p:cNvSpPr>
            <a:spLocks noGrp="1"/>
          </p:cNvSpPr>
          <p:nvPr>
            <p:ph type="body" sz="quarter" idx="11"/>
          </p:nvPr>
        </p:nvSpPr>
        <p:spPr>
          <a:xfrm>
            <a:off x="337294" y="1969547"/>
            <a:ext cx="11275585" cy="3587329"/>
          </a:xfrm>
        </p:spPr>
        <p:txBody>
          <a:bodyPr/>
          <a:lstStyle/>
          <a:p>
            <a:r>
              <a:rPr lang="zh-CN" altLang="en-US"/>
              <a:t>二、购买</a:t>
            </a:r>
            <a:r>
              <a:rPr lang="zh-CN" altLang="en-US" dirty="0"/>
              <a:t>偏好</a:t>
            </a:r>
            <a:endParaRPr lang="en-US" altLang="zh-CN" dirty="0"/>
          </a:p>
          <a:p>
            <a:r>
              <a:rPr lang="zh-CN" altLang="en-US" dirty="0"/>
              <a:t>（二）品牌偏好</a:t>
            </a:r>
            <a:endParaRPr lang="en-US" altLang="zh-CN" dirty="0"/>
          </a:p>
          <a:p>
            <a:r>
              <a:rPr lang="en-US" altLang="zh-CN" dirty="0"/>
              <a:t>4. </a:t>
            </a:r>
            <a:r>
              <a:rPr lang="zh-CN" altLang="en-US" dirty="0"/>
              <a:t>品牌创新</a:t>
            </a:r>
            <a:endParaRPr lang="en-US" altLang="zh-CN" dirty="0"/>
          </a:p>
          <a:p>
            <a:r>
              <a:rPr lang="zh-CN" altLang="en-US" dirty="0"/>
              <a:t>市场竞争中，品牌创新显著影响着消费者对产品和服务的选择。持续推出新技术和新产品的企业更受青睐。品牌创新涵盖多个维度，既包含产品研发，也涉及营销策略和服务模式的革新。消费者往往青睐具备创新能力的品牌，这种创新力已成为品牌形象塑造的关键因素。</a:t>
            </a:r>
          </a:p>
        </p:txBody>
      </p:sp>
      <p:sp>
        <p:nvSpPr>
          <p:cNvPr id="4" name="文本占位符 3">
            <a:extLst>
              <a:ext uri="{FF2B5EF4-FFF2-40B4-BE49-F238E27FC236}">
                <a16:creationId xmlns:a16="http://schemas.microsoft.com/office/drawing/2014/main" id="{FE21ECD4-8888-EAB9-8326-E91AD9C6371A}"/>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3771315643"/>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DAD6B-341A-C7DF-1B17-4FFBB19930F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BFA2F7B-E7C1-1963-69EB-46011C82768C}"/>
              </a:ext>
            </a:extLst>
          </p:cNvPr>
          <p:cNvSpPr>
            <a:spLocks noGrp="1"/>
          </p:cNvSpPr>
          <p:nvPr>
            <p:ph type="body" sz="quarter" idx="11"/>
          </p:nvPr>
        </p:nvSpPr>
        <p:spPr>
          <a:xfrm>
            <a:off x="337294" y="2223463"/>
            <a:ext cx="11275585" cy="3079497"/>
          </a:xfrm>
        </p:spPr>
        <p:txBody>
          <a:bodyPr/>
          <a:lstStyle/>
          <a:p>
            <a:r>
              <a:rPr lang="zh-CN" altLang="en-US"/>
              <a:t>二、购买</a:t>
            </a:r>
            <a:r>
              <a:rPr lang="zh-CN" altLang="en-US" dirty="0"/>
              <a:t>偏好</a:t>
            </a:r>
            <a:endParaRPr lang="en-US" altLang="zh-CN" dirty="0"/>
          </a:p>
          <a:p>
            <a:r>
              <a:rPr lang="zh-CN" altLang="en-US" dirty="0"/>
              <a:t>（三）促销敏感度</a:t>
            </a:r>
            <a:endParaRPr lang="en-US" altLang="zh-CN" dirty="0"/>
          </a:p>
          <a:p>
            <a:r>
              <a:rPr lang="en-US" altLang="zh-CN" dirty="0"/>
              <a:t>1. </a:t>
            </a:r>
            <a:r>
              <a:rPr lang="zh-CN" altLang="en-US" dirty="0"/>
              <a:t>折扣促销</a:t>
            </a:r>
            <a:endParaRPr lang="en-US" altLang="zh-CN" dirty="0"/>
          </a:p>
          <a:p>
            <a:r>
              <a:rPr lang="zh-CN" altLang="en-US" dirty="0"/>
              <a:t>折扣作为一种常见的促销手段，能够显著影响消费者的购买决策。价格优惠往往能够激发消费者的购买欲望，使其感知到更高的性价比。在电商促销活动中，如“双十一” 或“</a:t>
            </a:r>
            <a:r>
              <a:rPr lang="en-US" altLang="zh-CN" dirty="0"/>
              <a:t>618”</a:t>
            </a:r>
            <a:r>
              <a:rPr lang="zh-CN" altLang="en-US" dirty="0"/>
              <a:t>，许多消费者会提前收藏商品，期待折扣优惠。</a:t>
            </a:r>
          </a:p>
        </p:txBody>
      </p:sp>
      <p:sp>
        <p:nvSpPr>
          <p:cNvPr id="4" name="文本占位符 3">
            <a:extLst>
              <a:ext uri="{FF2B5EF4-FFF2-40B4-BE49-F238E27FC236}">
                <a16:creationId xmlns:a16="http://schemas.microsoft.com/office/drawing/2014/main" id="{258556C0-5575-F362-0C88-EBF18B999EBE}"/>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2168567974"/>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C89A80-767E-DA6B-3D17-C1B43238B1C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A57D0F0-B3D5-8CA3-5B49-C5A121F8ACD0}"/>
              </a:ext>
            </a:extLst>
          </p:cNvPr>
          <p:cNvSpPr>
            <a:spLocks noGrp="1"/>
          </p:cNvSpPr>
          <p:nvPr>
            <p:ph type="body" sz="quarter" idx="11"/>
          </p:nvPr>
        </p:nvSpPr>
        <p:spPr>
          <a:xfrm>
            <a:off x="337294" y="1969547"/>
            <a:ext cx="11275585" cy="3587329"/>
          </a:xfrm>
        </p:spPr>
        <p:txBody>
          <a:bodyPr/>
          <a:lstStyle/>
          <a:p>
            <a:r>
              <a:rPr lang="zh-CN" altLang="en-US"/>
              <a:t>二、购买</a:t>
            </a:r>
            <a:r>
              <a:rPr lang="zh-CN" altLang="en-US" dirty="0"/>
              <a:t>偏好</a:t>
            </a:r>
            <a:endParaRPr lang="en-US" altLang="zh-CN" dirty="0"/>
          </a:p>
          <a:p>
            <a:r>
              <a:rPr lang="zh-CN" altLang="en-US" dirty="0"/>
              <a:t>（三）促销敏感度</a:t>
            </a:r>
            <a:endParaRPr lang="en-US" altLang="zh-CN" dirty="0"/>
          </a:p>
          <a:p>
            <a:r>
              <a:rPr lang="en-US" altLang="zh-CN" dirty="0"/>
              <a:t>2. </a:t>
            </a:r>
            <a:r>
              <a:rPr lang="zh-CN" altLang="en-US" dirty="0"/>
              <a:t>满减促销</a:t>
            </a:r>
            <a:endParaRPr lang="en-US" altLang="zh-CN" dirty="0"/>
          </a:p>
          <a:p>
            <a:r>
              <a:rPr lang="zh-CN" altLang="en-US" dirty="0"/>
              <a:t>商家常采用满减策略来促进销售。当消费者面临“满 </a:t>
            </a:r>
            <a:r>
              <a:rPr lang="en-US" altLang="zh-CN" dirty="0"/>
              <a:t>300 </a:t>
            </a:r>
            <a:r>
              <a:rPr lang="zh-CN" altLang="en-US" dirty="0"/>
              <a:t>元减 </a:t>
            </a:r>
            <a:r>
              <a:rPr lang="en-US" altLang="zh-CN" dirty="0"/>
              <a:t>50 </a:t>
            </a:r>
            <a:r>
              <a:rPr lang="zh-CN" altLang="en-US" dirty="0"/>
              <a:t>元”等优惠条件时，往往会主动增加购买量以达到折扣门槛。这种促销手段能有效激发消费者的购买意愿，同时提升单次交易金额。通过设置合理的满减额度，商家可以引导消费者在满足自身需求的同时增加额外消费。</a:t>
            </a:r>
          </a:p>
        </p:txBody>
      </p:sp>
      <p:sp>
        <p:nvSpPr>
          <p:cNvPr id="4" name="文本占位符 3">
            <a:extLst>
              <a:ext uri="{FF2B5EF4-FFF2-40B4-BE49-F238E27FC236}">
                <a16:creationId xmlns:a16="http://schemas.microsoft.com/office/drawing/2014/main" id="{135FEA36-B1F9-BE64-A7EF-0C2CDFC0EE9F}"/>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2228694091"/>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85B928-75D2-493A-3E9F-E1A13D7098B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FC81D6A-FB8C-4B15-0C88-AE4D6D6969C6}"/>
              </a:ext>
            </a:extLst>
          </p:cNvPr>
          <p:cNvSpPr>
            <a:spLocks noGrp="1"/>
          </p:cNvSpPr>
          <p:nvPr>
            <p:ph type="body" sz="quarter" idx="11"/>
          </p:nvPr>
        </p:nvSpPr>
        <p:spPr>
          <a:xfrm>
            <a:off x="337294" y="2223463"/>
            <a:ext cx="11275585" cy="3079497"/>
          </a:xfrm>
        </p:spPr>
        <p:txBody>
          <a:bodyPr/>
          <a:lstStyle/>
          <a:p>
            <a:r>
              <a:rPr lang="zh-CN" altLang="en-US"/>
              <a:t>二、购买</a:t>
            </a:r>
            <a:r>
              <a:rPr lang="zh-CN" altLang="en-US" dirty="0"/>
              <a:t>偏好</a:t>
            </a:r>
            <a:endParaRPr lang="en-US" altLang="zh-CN" dirty="0"/>
          </a:p>
          <a:p>
            <a:r>
              <a:rPr lang="zh-CN" altLang="en-US" dirty="0"/>
              <a:t>（三）促销敏感度</a:t>
            </a:r>
            <a:endParaRPr lang="en-US" altLang="zh-CN" dirty="0"/>
          </a:p>
          <a:p>
            <a:r>
              <a:rPr lang="en-US" altLang="zh-CN" dirty="0"/>
              <a:t>3. </a:t>
            </a:r>
            <a:r>
              <a:rPr lang="zh-CN" altLang="en-US" dirty="0"/>
              <a:t>赠品促销</a:t>
            </a:r>
            <a:endParaRPr lang="en-US" altLang="zh-CN" dirty="0"/>
          </a:p>
          <a:p>
            <a:r>
              <a:rPr lang="zh-CN" altLang="en-US" dirty="0"/>
              <a:t>赠品策略能够有效提升商品的市场吸引力。在消费决策过程中，附加赠品往往能增强产品的感知价值，促使消费者做出购买选择。这种营销方式常见于多个消费领域：化妆品行业通常搭配试用装进行销售，电子设备则多采用配件捆绑的促销手段。</a:t>
            </a:r>
          </a:p>
        </p:txBody>
      </p:sp>
      <p:sp>
        <p:nvSpPr>
          <p:cNvPr id="4" name="文本占位符 3">
            <a:extLst>
              <a:ext uri="{FF2B5EF4-FFF2-40B4-BE49-F238E27FC236}">
                <a16:creationId xmlns:a16="http://schemas.microsoft.com/office/drawing/2014/main" id="{062604A8-DDCF-08C3-6C96-35742BFBD5A4}"/>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897114384"/>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D3F32D-0E6A-FE5E-5F0D-315AE5280CE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C178BF9-FEF8-6104-75A1-22B48371E65C}"/>
              </a:ext>
            </a:extLst>
          </p:cNvPr>
          <p:cNvSpPr>
            <a:spLocks noGrp="1"/>
          </p:cNvSpPr>
          <p:nvPr>
            <p:ph type="body" sz="quarter" idx="11"/>
          </p:nvPr>
        </p:nvSpPr>
        <p:spPr>
          <a:xfrm>
            <a:off x="337294" y="1969547"/>
            <a:ext cx="11275585" cy="3587329"/>
          </a:xfrm>
        </p:spPr>
        <p:txBody>
          <a:bodyPr/>
          <a:lstStyle/>
          <a:p>
            <a:r>
              <a:rPr lang="zh-CN" altLang="en-US"/>
              <a:t>二、购买</a:t>
            </a:r>
            <a:r>
              <a:rPr lang="zh-CN" altLang="en-US" dirty="0"/>
              <a:t>偏好</a:t>
            </a:r>
            <a:endParaRPr lang="en-US" altLang="zh-CN" dirty="0"/>
          </a:p>
          <a:p>
            <a:r>
              <a:rPr lang="zh-CN" altLang="en-US" dirty="0"/>
              <a:t>（三）促销敏感度</a:t>
            </a:r>
            <a:endParaRPr lang="en-US" altLang="zh-CN" dirty="0"/>
          </a:p>
          <a:p>
            <a:r>
              <a:rPr lang="en-US" altLang="zh-CN" dirty="0"/>
              <a:t>4. </a:t>
            </a:r>
            <a:r>
              <a:rPr lang="zh-CN" altLang="en-US" dirty="0"/>
              <a:t>限时促销</a:t>
            </a:r>
            <a:endParaRPr lang="en-US" altLang="zh-CN" dirty="0"/>
          </a:p>
          <a:p>
            <a:r>
              <a:rPr lang="zh-CN" altLang="en-US" dirty="0"/>
              <a:t>限时促销策略通过时间压力的设置，在消费者心理层面制造紧迫感，从而加速其决策过程。这种营销手段常见于限时抢购和秒杀活动等场景中，促使消费者为避免错过优惠机会而快速完成购买行为。从效果来看，这种策略不仅能够提升购买转化效率，还能显著增加整体销售额。</a:t>
            </a:r>
          </a:p>
        </p:txBody>
      </p:sp>
      <p:sp>
        <p:nvSpPr>
          <p:cNvPr id="4" name="文本占位符 3">
            <a:extLst>
              <a:ext uri="{FF2B5EF4-FFF2-40B4-BE49-F238E27FC236}">
                <a16:creationId xmlns:a16="http://schemas.microsoft.com/office/drawing/2014/main" id="{9B529FD4-FCBB-5409-B441-49EA06612894}"/>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24686120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1C477B-7302-085E-E450-5566C45382B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841B2F2-078E-52BD-BC5D-1FA3179486BB}"/>
              </a:ext>
            </a:extLst>
          </p:cNvPr>
          <p:cNvSpPr>
            <a:spLocks noGrp="1"/>
          </p:cNvSpPr>
          <p:nvPr>
            <p:ph type="body" sz="quarter" idx="11"/>
          </p:nvPr>
        </p:nvSpPr>
        <p:spPr>
          <a:xfrm>
            <a:off x="337294" y="1969545"/>
            <a:ext cx="11275585" cy="3587329"/>
          </a:xfrm>
        </p:spPr>
        <p:txBody>
          <a:bodyPr/>
          <a:lstStyle/>
          <a:p>
            <a:r>
              <a:rPr lang="zh-CN" altLang="en-US" dirty="0"/>
              <a:t> 二、电子商务的初步发展阶段</a:t>
            </a:r>
            <a:endParaRPr lang="en-US" altLang="zh-CN" dirty="0"/>
          </a:p>
          <a:p>
            <a:r>
              <a:rPr lang="zh-CN" altLang="en-US" dirty="0"/>
              <a:t>（二）取得的发展成果</a:t>
            </a:r>
            <a:endParaRPr lang="en-US" altLang="zh-CN" dirty="0"/>
          </a:p>
          <a:p>
            <a:r>
              <a:rPr lang="en-US" altLang="zh-CN" dirty="0"/>
              <a:t>2. </a:t>
            </a:r>
            <a:r>
              <a:rPr lang="zh-CN" altLang="en-US" dirty="0"/>
              <a:t>商业模式的创新</a:t>
            </a:r>
            <a:endParaRPr lang="en-US" altLang="zh-CN" dirty="0"/>
          </a:p>
          <a:p>
            <a:r>
              <a:rPr lang="zh-CN" altLang="en-US" dirty="0"/>
              <a:t>电子商务领域涌现出 </a:t>
            </a:r>
            <a:r>
              <a:rPr lang="en-US" altLang="zh-CN" dirty="0"/>
              <a:t>B2C</a:t>
            </a:r>
            <a:r>
              <a:rPr lang="zh-CN" altLang="en-US" dirty="0"/>
              <a:t>、</a:t>
            </a:r>
            <a:r>
              <a:rPr lang="en-US" altLang="zh-CN" dirty="0"/>
              <a:t>C2C </a:t>
            </a:r>
            <a:r>
              <a:rPr lang="zh-CN" altLang="en-US" dirty="0"/>
              <a:t>及网络广告等新型商业模式。这些创新为企业开辟了多元化的收入渠道，同时提升了消费者的购物体验。它们的成功实践为行业后续发展积累了重要经验。新型商业模式通过优化交易流程，实现了供需双方的双赢，推动了电子商务生态系统的持续完善。</a:t>
            </a:r>
          </a:p>
        </p:txBody>
      </p:sp>
      <p:sp>
        <p:nvSpPr>
          <p:cNvPr id="4" name="文本占位符 3">
            <a:extLst>
              <a:ext uri="{FF2B5EF4-FFF2-40B4-BE49-F238E27FC236}">
                <a16:creationId xmlns:a16="http://schemas.microsoft.com/office/drawing/2014/main" id="{8DA4443F-C1B2-9FB2-C0A5-41F0F98E4EF8}"/>
              </a:ext>
            </a:extLst>
          </p:cNvPr>
          <p:cNvSpPr>
            <a:spLocks noGrp="1"/>
          </p:cNvSpPr>
          <p:nvPr>
            <p:ph type="body" sz="quarter" idx="10"/>
          </p:nvPr>
        </p:nvSpPr>
        <p:spPr>
          <a:xfrm>
            <a:off x="759986" y="184188"/>
            <a:ext cx="10852895" cy="523220"/>
          </a:xfrm>
        </p:spPr>
        <p:txBody>
          <a:bodyPr/>
          <a:lstStyle/>
          <a:p>
            <a:r>
              <a:rPr lang="zh-CN" altLang="en-US" dirty="0"/>
              <a:t>电子商务的发展历程</a:t>
            </a:r>
          </a:p>
        </p:txBody>
      </p:sp>
    </p:spTree>
    <p:extLst>
      <p:ext uri="{BB962C8B-B14F-4D97-AF65-F5344CB8AC3E}">
        <p14:creationId xmlns:p14="http://schemas.microsoft.com/office/powerpoint/2010/main" val="266005405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FE3CC7-2909-9F32-3ACF-EEC9F12028E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0F781C6-3FFC-A21A-A0F0-96D33D1C29EF}"/>
              </a:ext>
            </a:extLst>
          </p:cNvPr>
          <p:cNvSpPr>
            <a:spLocks noGrp="1"/>
          </p:cNvSpPr>
          <p:nvPr>
            <p:ph type="body" sz="quarter" idx="11"/>
          </p:nvPr>
        </p:nvSpPr>
        <p:spPr>
          <a:xfrm>
            <a:off x="337294" y="1715633"/>
            <a:ext cx="11275585" cy="4095160"/>
          </a:xfrm>
        </p:spPr>
        <p:txBody>
          <a:bodyPr/>
          <a:lstStyle/>
          <a:p>
            <a:r>
              <a:rPr lang="zh-CN" altLang="en-US"/>
              <a:t>三、购物</a:t>
            </a:r>
            <a:r>
              <a:rPr lang="zh-CN" altLang="en-US" dirty="0"/>
              <a:t>渠道选择</a:t>
            </a:r>
            <a:endParaRPr lang="en-US" altLang="zh-CN" dirty="0"/>
          </a:p>
          <a:p>
            <a:r>
              <a:rPr lang="zh-CN" altLang="en-US" dirty="0"/>
              <a:t>（一）</a:t>
            </a:r>
            <a:r>
              <a:rPr lang="en-US" altLang="zh-CN" dirty="0"/>
              <a:t>PC </a:t>
            </a:r>
            <a:r>
              <a:rPr lang="zh-CN" altLang="en-US" dirty="0"/>
              <a:t>端购物行为特征</a:t>
            </a:r>
            <a:endParaRPr lang="en-US" altLang="zh-CN" dirty="0"/>
          </a:p>
          <a:p>
            <a:r>
              <a:rPr lang="en-US" altLang="zh-CN" dirty="0"/>
              <a:t>1. </a:t>
            </a:r>
            <a:r>
              <a:rPr lang="zh-CN" altLang="en-US" dirty="0"/>
              <a:t>计划性购物突出</a:t>
            </a:r>
            <a:endParaRPr lang="en-US" altLang="zh-CN" dirty="0"/>
          </a:p>
          <a:p>
            <a:r>
              <a:rPr lang="en-US" altLang="zh-CN" dirty="0"/>
              <a:t>PC </a:t>
            </a:r>
            <a:r>
              <a:rPr lang="zh-CN" altLang="en-US" dirty="0"/>
              <a:t>端用户展现出显著的规划性购物特征。在购买决策前，他们往往会进行系统性的信息收集与对比分析。以选购笔记本电脑为例，用户首先会访问专业评测网站，对比不同品牌与型号的性能指标，全面评估产品优劣。随后，他们转向电商平台进行价格与售后服务的横向比较。这种高度理性的购物模式导致 </a:t>
            </a:r>
            <a:r>
              <a:rPr lang="en-US" altLang="zh-CN" dirty="0"/>
              <a:t>PC </a:t>
            </a:r>
            <a:r>
              <a:rPr lang="zh-CN" altLang="en-US" dirty="0"/>
              <a:t>端用户的决策周期相对较长，他们需要综合评估多重因素后方能做出最终选择。</a:t>
            </a:r>
          </a:p>
        </p:txBody>
      </p:sp>
      <p:sp>
        <p:nvSpPr>
          <p:cNvPr id="4" name="文本占位符 3">
            <a:extLst>
              <a:ext uri="{FF2B5EF4-FFF2-40B4-BE49-F238E27FC236}">
                <a16:creationId xmlns:a16="http://schemas.microsoft.com/office/drawing/2014/main" id="{1E3CF91D-BFA4-4BE4-40F5-01F898133DC7}"/>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3685130094"/>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F28E1-52C9-266C-AD6F-F7257FB46A2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25E2353-2F0F-1012-C9D4-F2043B32A9B2}"/>
              </a:ext>
            </a:extLst>
          </p:cNvPr>
          <p:cNvSpPr>
            <a:spLocks noGrp="1"/>
          </p:cNvSpPr>
          <p:nvPr>
            <p:ph type="body" sz="quarter" idx="11"/>
          </p:nvPr>
        </p:nvSpPr>
        <p:spPr>
          <a:xfrm>
            <a:off x="337294" y="1715633"/>
            <a:ext cx="11275585" cy="4095160"/>
          </a:xfrm>
        </p:spPr>
        <p:txBody>
          <a:bodyPr/>
          <a:lstStyle/>
          <a:p>
            <a:r>
              <a:rPr lang="zh-CN" altLang="en-US"/>
              <a:t>三、购物</a:t>
            </a:r>
            <a:r>
              <a:rPr lang="zh-CN" altLang="en-US" dirty="0"/>
              <a:t>渠道选择</a:t>
            </a:r>
            <a:endParaRPr lang="en-US" altLang="zh-CN" dirty="0"/>
          </a:p>
          <a:p>
            <a:r>
              <a:rPr lang="zh-CN" altLang="en-US" dirty="0"/>
              <a:t>（一）</a:t>
            </a:r>
            <a:r>
              <a:rPr lang="en-US" altLang="zh-CN" dirty="0"/>
              <a:t>PC </a:t>
            </a:r>
            <a:r>
              <a:rPr lang="zh-CN" altLang="en-US" dirty="0"/>
              <a:t>端购物行为特征</a:t>
            </a:r>
            <a:endParaRPr lang="en-US" altLang="zh-CN" dirty="0"/>
          </a:p>
          <a:p>
            <a:r>
              <a:rPr lang="en-US" altLang="zh-CN" dirty="0"/>
              <a:t>2. </a:t>
            </a:r>
            <a:r>
              <a:rPr lang="zh-CN" altLang="en-US" dirty="0"/>
              <a:t>对产品信息需求高</a:t>
            </a:r>
            <a:endParaRPr lang="en-US" altLang="zh-CN" dirty="0"/>
          </a:p>
          <a:p>
            <a:r>
              <a:rPr lang="en-US" altLang="zh-CN" dirty="0"/>
              <a:t>PC </a:t>
            </a:r>
            <a:r>
              <a:rPr lang="zh-CN" altLang="en-US" dirty="0"/>
              <a:t>端用户在购物时对商品信息有较高的要求，他们期望获得详尽、准确的产品描述信息。消费者在浏览商品时不仅关注基础属性，如规格、质量等，还会查阅使用说明、技术参数及质量认证等详细信息。对于电子产品、家具等复杂商品，用户往往需要查看安装指南和保养建议。同时，用户评价和晒单内容也成为重要的参考依据，帮助消费者了解产品的实际使用情况。</a:t>
            </a:r>
          </a:p>
        </p:txBody>
      </p:sp>
      <p:sp>
        <p:nvSpPr>
          <p:cNvPr id="4" name="文本占位符 3">
            <a:extLst>
              <a:ext uri="{FF2B5EF4-FFF2-40B4-BE49-F238E27FC236}">
                <a16:creationId xmlns:a16="http://schemas.microsoft.com/office/drawing/2014/main" id="{3697F3BC-9381-694B-F5E2-628569DB6050}"/>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469276226"/>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B86EF5-8B7C-BE5C-5C15-8C69396B194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C12CE43-E8AA-29ED-B71F-7B3A17759D0E}"/>
              </a:ext>
            </a:extLst>
          </p:cNvPr>
          <p:cNvSpPr>
            <a:spLocks noGrp="1"/>
          </p:cNvSpPr>
          <p:nvPr>
            <p:ph type="body" sz="quarter" idx="11"/>
          </p:nvPr>
        </p:nvSpPr>
        <p:spPr>
          <a:xfrm>
            <a:off x="337294" y="1969548"/>
            <a:ext cx="11275585" cy="3587329"/>
          </a:xfrm>
        </p:spPr>
        <p:txBody>
          <a:bodyPr/>
          <a:lstStyle/>
          <a:p>
            <a:r>
              <a:rPr lang="zh-CN" altLang="en-US"/>
              <a:t>三、购物</a:t>
            </a:r>
            <a:r>
              <a:rPr lang="zh-CN" altLang="en-US" dirty="0"/>
              <a:t>渠道选择</a:t>
            </a:r>
            <a:endParaRPr lang="en-US" altLang="zh-CN" dirty="0"/>
          </a:p>
          <a:p>
            <a:r>
              <a:rPr lang="zh-CN" altLang="en-US" dirty="0"/>
              <a:t>（一）</a:t>
            </a:r>
            <a:r>
              <a:rPr lang="en-US" altLang="zh-CN" dirty="0"/>
              <a:t>PC </a:t>
            </a:r>
            <a:r>
              <a:rPr lang="zh-CN" altLang="en-US" dirty="0"/>
              <a:t>端购物行为特征</a:t>
            </a:r>
            <a:endParaRPr lang="en-US" altLang="zh-CN" dirty="0"/>
          </a:p>
          <a:p>
            <a:r>
              <a:rPr lang="en-US" altLang="zh-CN" dirty="0"/>
              <a:t>3. </a:t>
            </a:r>
            <a:r>
              <a:rPr lang="zh-CN" altLang="en-US" dirty="0"/>
              <a:t>倾向于购买高价值商品</a:t>
            </a:r>
            <a:endParaRPr lang="en-US" altLang="zh-CN" dirty="0"/>
          </a:p>
          <a:p>
            <a:r>
              <a:rPr lang="en-US" altLang="zh-CN" dirty="0"/>
              <a:t>PC </a:t>
            </a:r>
            <a:r>
              <a:rPr lang="zh-CN" altLang="en-US" dirty="0"/>
              <a:t>端用户往往选择高价商品进行消费决策。这类商品通常需要消费者投入更多的时间和精力进行详细对比，而 </a:t>
            </a:r>
            <a:r>
              <a:rPr lang="en-US" altLang="zh-CN" dirty="0"/>
              <a:t>PC </a:t>
            </a:r>
            <a:r>
              <a:rPr lang="zh-CN" altLang="en-US" dirty="0"/>
              <a:t>设备恰好提供了适合复杂决策的购物环境。在选购高端家电、数码设备或珠宝首饰时，消费者倾向于利用 </a:t>
            </a:r>
            <a:r>
              <a:rPr lang="en-US" altLang="zh-CN" dirty="0"/>
              <a:t>PC </a:t>
            </a:r>
            <a:r>
              <a:rPr lang="zh-CN" altLang="en-US" dirty="0"/>
              <a:t>终端进行深入的产品研究。他们会仔细评估品牌影响力、产品质量、技术参数以及售后保障等关键因素，以追求最优的性价比。</a:t>
            </a:r>
          </a:p>
        </p:txBody>
      </p:sp>
      <p:sp>
        <p:nvSpPr>
          <p:cNvPr id="4" name="文本占位符 3">
            <a:extLst>
              <a:ext uri="{FF2B5EF4-FFF2-40B4-BE49-F238E27FC236}">
                <a16:creationId xmlns:a16="http://schemas.microsoft.com/office/drawing/2014/main" id="{2803F993-3CEB-E4F0-30DA-316307111DE1}"/>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3329378838"/>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78767-CCDE-7F2B-870D-35551EB9B94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7E1C835-DE29-EE6C-F1DC-11505318D1EA}"/>
              </a:ext>
            </a:extLst>
          </p:cNvPr>
          <p:cNvSpPr>
            <a:spLocks noGrp="1"/>
          </p:cNvSpPr>
          <p:nvPr>
            <p:ph type="body" sz="quarter" idx="11"/>
          </p:nvPr>
        </p:nvSpPr>
        <p:spPr>
          <a:xfrm>
            <a:off x="337294" y="1461717"/>
            <a:ext cx="11275585" cy="4602991"/>
          </a:xfrm>
        </p:spPr>
        <p:txBody>
          <a:bodyPr/>
          <a:lstStyle/>
          <a:p>
            <a:r>
              <a:rPr lang="zh-CN" altLang="en-US"/>
              <a:t>三、购物</a:t>
            </a:r>
            <a:r>
              <a:rPr lang="zh-CN" altLang="en-US" dirty="0"/>
              <a:t>渠道选择</a:t>
            </a:r>
            <a:endParaRPr lang="en-US" altLang="zh-CN" dirty="0"/>
          </a:p>
          <a:p>
            <a:r>
              <a:rPr lang="zh-CN" altLang="en-US" dirty="0"/>
              <a:t>（二）移动端购物行为特征</a:t>
            </a:r>
            <a:endParaRPr lang="en-US" altLang="zh-CN" dirty="0"/>
          </a:p>
          <a:p>
            <a:r>
              <a:rPr lang="en-US" altLang="zh-CN" dirty="0"/>
              <a:t>1. </a:t>
            </a:r>
            <a:r>
              <a:rPr lang="zh-CN" altLang="en-US" dirty="0"/>
              <a:t>即时性和冲动性强</a:t>
            </a:r>
            <a:endParaRPr lang="en-US" altLang="zh-CN" dirty="0"/>
          </a:p>
          <a:p>
            <a:r>
              <a:rPr lang="zh-CN" altLang="en-US" dirty="0"/>
              <a:t>移动购物平台显著提升了消费行为的即时性特征。智能手机的普及使得用户能够突破时空限制，随时进行在线购物。当消费者在社交平台或新闻应用中接触到商品推广信息时，这种便捷的接触方式极易激发购买欲望，促使他们快速完成下单操作。移动端简化的购物流程进一步强化了这一趋势，仅需简单的屏幕点击即可实现支付。电商平台通过设置限时促销、秒杀等营销策略，充分利用了消费者的即时决策心理。面对这类时效性优惠活动，消费者往往会担心错失良机，从而不加思索地做出购买决定。</a:t>
            </a:r>
          </a:p>
        </p:txBody>
      </p:sp>
      <p:sp>
        <p:nvSpPr>
          <p:cNvPr id="4" name="文本占位符 3">
            <a:extLst>
              <a:ext uri="{FF2B5EF4-FFF2-40B4-BE49-F238E27FC236}">
                <a16:creationId xmlns:a16="http://schemas.microsoft.com/office/drawing/2014/main" id="{A14E4D4C-FE48-5D3B-CAAA-1D5837124FEF}"/>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1878232582"/>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C2E4E4-5A47-A8D9-42B3-50ECBAFFD75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CF8B904-E6CE-ACD5-16FB-47BA7A828A05}"/>
              </a:ext>
            </a:extLst>
          </p:cNvPr>
          <p:cNvSpPr>
            <a:spLocks noGrp="1"/>
          </p:cNvSpPr>
          <p:nvPr>
            <p:ph type="body" sz="quarter" idx="11"/>
          </p:nvPr>
        </p:nvSpPr>
        <p:spPr>
          <a:xfrm>
            <a:off x="337294" y="1969548"/>
            <a:ext cx="11275585" cy="3587329"/>
          </a:xfrm>
        </p:spPr>
        <p:txBody>
          <a:bodyPr/>
          <a:lstStyle/>
          <a:p>
            <a:r>
              <a:rPr lang="zh-CN" altLang="en-US"/>
              <a:t>三、购物</a:t>
            </a:r>
            <a:r>
              <a:rPr lang="zh-CN" altLang="en-US" dirty="0"/>
              <a:t>渠道选择</a:t>
            </a:r>
            <a:endParaRPr lang="en-US" altLang="zh-CN" dirty="0"/>
          </a:p>
          <a:p>
            <a:r>
              <a:rPr lang="zh-CN" altLang="en-US" dirty="0"/>
              <a:t>（二）移动端购物行为特征</a:t>
            </a:r>
            <a:endParaRPr lang="en-US" altLang="zh-CN" dirty="0"/>
          </a:p>
          <a:p>
            <a:r>
              <a:rPr lang="en-US" altLang="zh-CN" dirty="0"/>
              <a:t>2. </a:t>
            </a:r>
            <a:r>
              <a:rPr lang="zh-CN" altLang="en-US" dirty="0"/>
              <a:t>碎片化购物明显</a:t>
            </a:r>
            <a:endParaRPr lang="en-US" altLang="zh-CN" dirty="0"/>
          </a:p>
          <a:p>
            <a:r>
              <a:rPr lang="zh-CN" altLang="en-US" dirty="0"/>
              <a:t>移动购物行为多发生在用户的零散时段，如通勤、午休或睡前等场景中。这类购物模式呈现出碎片化的特征，用户的消费决策过程相对短暂。与传统 </a:t>
            </a:r>
            <a:r>
              <a:rPr lang="en-US" altLang="zh-CN" dirty="0"/>
              <a:t>PC </a:t>
            </a:r>
            <a:r>
              <a:rPr lang="zh-CN" altLang="en-US" dirty="0"/>
              <a:t>端购物相比，移动端用户较少进行深入的商品对比和详细研究，更倾向于快速定位所需商品。为适应这一消费特点，电商平台需重点优化移动端用户体验。</a:t>
            </a:r>
          </a:p>
        </p:txBody>
      </p:sp>
      <p:sp>
        <p:nvSpPr>
          <p:cNvPr id="4" name="文本占位符 3">
            <a:extLst>
              <a:ext uri="{FF2B5EF4-FFF2-40B4-BE49-F238E27FC236}">
                <a16:creationId xmlns:a16="http://schemas.microsoft.com/office/drawing/2014/main" id="{5EC326CE-86B3-D5C9-D29E-27A03AE74020}"/>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1955198991"/>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00683B-8343-C414-8C39-725F48E7586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0F56D6B-57F1-1A51-8986-B712FF85D22C}"/>
              </a:ext>
            </a:extLst>
          </p:cNvPr>
          <p:cNvSpPr>
            <a:spLocks noGrp="1"/>
          </p:cNvSpPr>
          <p:nvPr>
            <p:ph type="body" sz="quarter" idx="11"/>
          </p:nvPr>
        </p:nvSpPr>
        <p:spPr>
          <a:xfrm>
            <a:off x="337294" y="1461718"/>
            <a:ext cx="11275585" cy="4602991"/>
          </a:xfrm>
        </p:spPr>
        <p:txBody>
          <a:bodyPr/>
          <a:lstStyle/>
          <a:p>
            <a:r>
              <a:rPr lang="zh-CN" altLang="en-US"/>
              <a:t>三、购物</a:t>
            </a:r>
            <a:r>
              <a:rPr lang="zh-CN" altLang="en-US" dirty="0"/>
              <a:t>渠道选择</a:t>
            </a:r>
            <a:endParaRPr lang="en-US" altLang="zh-CN" dirty="0"/>
          </a:p>
          <a:p>
            <a:r>
              <a:rPr lang="zh-CN" altLang="en-US" dirty="0"/>
              <a:t>（二）移动端购物行为特征</a:t>
            </a:r>
            <a:endParaRPr lang="en-US" altLang="zh-CN" dirty="0"/>
          </a:p>
          <a:p>
            <a:r>
              <a:rPr lang="en-US" altLang="zh-CN" dirty="0"/>
              <a:t>3. </a:t>
            </a:r>
            <a:r>
              <a:rPr lang="zh-CN" altLang="en-US" dirty="0"/>
              <a:t>社交互动性融入购物</a:t>
            </a:r>
            <a:endParaRPr lang="en-US" altLang="zh-CN" dirty="0"/>
          </a:p>
          <a:p>
            <a:r>
              <a:rPr lang="zh-CN" altLang="en-US" dirty="0"/>
              <a:t>移动购物与社交平台的融合日益深化。用户在进行消费决策时，往往受到社交网络的显著影响。他们习惯在社交平台上分享购物体验，传播优质商品信息，同时也倾向于采纳亲友或意见领袖的产品推荐意见。为增强用户黏性，电商平台普遍整合了社交功能模块，包括商品评价、点赞互动、内容分享等机制。例如，在典型应用场景中，用户完成服饰购买后，可通过平台展示服饰穿着效果并附上商品链接。这种社交分享模式能有效激发潜在消费者的购买欲望。</a:t>
            </a:r>
          </a:p>
        </p:txBody>
      </p:sp>
      <p:sp>
        <p:nvSpPr>
          <p:cNvPr id="4" name="文本占位符 3">
            <a:extLst>
              <a:ext uri="{FF2B5EF4-FFF2-40B4-BE49-F238E27FC236}">
                <a16:creationId xmlns:a16="http://schemas.microsoft.com/office/drawing/2014/main" id="{AC46141E-DC4D-AF17-3260-20837155FADC}"/>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384643298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78A37-7E36-B5A7-8446-4C00265F9F2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F915C8C-B21D-03CE-28E6-D6B3191085A9}"/>
              </a:ext>
            </a:extLst>
          </p:cNvPr>
          <p:cNvSpPr>
            <a:spLocks noGrp="1"/>
          </p:cNvSpPr>
          <p:nvPr>
            <p:ph type="body" sz="quarter" idx="11"/>
          </p:nvPr>
        </p:nvSpPr>
        <p:spPr>
          <a:xfrm>
            <a:off x="337294" y="2223465"/>
            <a:ext cx="11275585" cy="3079497"/>
          </a:xfrm>
        </p:spPr>
        <p:txBody>
          <a:bodyPr/>
          <a:lstStyle/>
          <a:p>
            <a:r>
              <a:rPr lang="zh-CN" altLang="en-US"/>
              <a:t>三、购物</a:t>
            </a:r>
            <a:r>
              <a:rPr lang="zh-CN" altLang="en-US" dirty="0"/>
              <a:t>渠道选择</a:t>
            </a:r>
            <a:endParaRPr lang="en-US" altLang="zh-CN" dirty="0"/>
          </a:p>
          <a:p>
            <a:r>
              <a:rPr lang="zh-CN" altLang="en-US" dirty="0"/>
              <a:t>（三）不同平台的选择倾向</a:t>
            </a:r>
            <a:endParaRPr lang="en-US" altLang="zh-CN" dirty="0"/>
          </a:p>
          <a:p>
            <a:r>
              <a:rPr lang="en-US" altLang="zh-CN" dirty="0"/>
              <a:t>1. </a:t>
            </a:r>
            <a:r>
              <a:rPr lang="zh-CN" altLang="en-US" dirty="0"/>
              <a:t>综合电商平台</a:t>
            </a:r>
            <a:endParaRPr lang="en-US" altLang="zh-CN" dirty="0"/>
          </a:p>
          <a:p>
            <a:r>
              <a:rPr lang="zh-CN" altLang="en-US" dirty="0"/>
              <a:t>主流电商平台如淘宝、京东以其商品品类多元化和品牌覆盖面广而著称。这类平台为消费者提供了集中化的购物渠道，满足用户对日用品、电子设备、服饰等多品类商品的采购需求。平台的高信誉度使其在商品质量保障和售后服务方面获得了消费者的普遍认可。</a:t>
            </a:r>
          </a:p>
        </p:txBody>
      </p:sp>
      <p:sp>
        <p:nvSpPr>
          <p:cNvPr id="4" name="文本占位符 3">
            <a:extLst>
              <a:ext uri="{FF2B5EF4-FFF2-40B4-BE49-F238E27FC236}">
                <a16:creationId xmlns:a16="http://schemas.microsoft.com/office/drawing/2014/main" id="{94562F8C-30BC-BAA4-D5F1-7F4A25AB5233}"/>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471748310"/>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43569A-E365-307C-7E36-5D6784055E2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3986F95-CE1E-8EF6-D22D-7D1461E10732}"/>
              </a:ext>
            </a:extLst>
          </p:cNvPr>
          <p:cNvSpPr>
            <a:spLocks noGrp="1"/>
          </p:cNvSpPr>
          <p:nvPr>
            <p:ph type="body" sz="quarter" idx="11"/>
          </p:nvPr>
        </p:nvSpPr>
        <p:spPr>
          <a:xfrm>
            <a:off x="337294" y="2477381"/>
            <a:ext cx="11275585" cy="2571666"/>
          </a:xfrm>
        </p:spPr>
        <p:txBody>
          <a:bodyPr/>
          <a:lstStyle/>
          <a:p>
            <a:r>
              <a:rPr lang="zh-CN" altLang="en-US"/>
              <a:t>三、购物</a:t>
            </a:r>
            <a:r>
              <a:rPr lang="zh-CN" altLang="en-US" dirty="0"/>
              <a:t>渠道选择</a:t>
            </a:r>
            <a:endParaRPr lang="en-US" altLang="zh-CN" dirty="0"/>
          </a:p>
          <a:p>
            <a:r>
              <a:rPr lang="zh-CN" altLang="en-US" dirty="0"/>
              <a:t>（三）不同平台的选择倾向</a:t>
            </a:r>
            <a:endParaRPr lang="en-US" altLang="zh-CN" dirty="0"/>
          </a:p>
          <a:p>
            <a:r>
              <a:rPr lang="en-US" altLang="zh-CN" dirty="0"/>
              <a:t>2. </a:t>
            </a:r>
            <a:r>
              <a:rPr lang="zh-CN" altLang="en-US" dirty="0"/>
              <a:t>垂直电商平台</a:t>
            </a:r>
            <a:endParaRPr lang="en-US" altLang="zh-CN" dirty="0"/>
          </a:p>
          <a:p>
            <a:r>
              <a:rPr lang="zh-CN" altLang="en-US" dirty="0"/>
              <a:t>垂直电商平台体现在特定商品领域，如美妆领域的丝芙兰或母婴领域的孩子王等。这类平台凭借其专业性和深度供应链优势，往往成为消费者购买特定品类商品的首选。</a:t>
            </a:r>
          </a:p>
        </p:txBody>
      </p:sp>
      <p:sp>
        <p:nvSpPr>
          <p:cNvPr id="4" name="文本占位符 3">
            <a:extLst>
              <a:ext uri="{FF2B5EF4-FFF2-40B4-BE49-F238E27FC236}">
                <a16:creationId xmlns:a16="http://schemas.microsoft.com/office/drawing/2014/main" id="{94A74220-39F7-69DE-F80D-1B3F63740F10}"/>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4257320497"/>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A8B72-02DB-076F-C18C-72A48458545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6C122AF-2AF9-66BB-E459-E51FC8838FD9}"/>
              </a:ext>
            </a:extLst>
          </p:cNvPr>
          <p:cNvSpPr>
            <a:spLocks noGrp="1"/>
          </p:cNvSpPr>
          <p:nvPr>
            <p:ph type="body" sz="quarter" idx="11"/>
          </p:nvPr>
        </p:nvSpPr>
        <p:spPr>
          <a:xfrm>
            <a:off x="337294" y="1461718"/>
            <a:ext cx="11275585" cy="4602991"/>
          </a:xfrm>
        </p:spPr>
        <p:txBody>
          <a:bodyPr/>
          <a:lstStyle/>
          <a:p>
            <a:r>
              <a:rPr lang="zh-CN" altLang="en-US"/>
              <a:t>三、购物</a:t>
            </a:r>
            <a:r>
              <a:rPr lang="zh-CN" altLang="en-US" dirty="0"/>
              <a:t>渠道选择</a:t>
            </a:r>
            <a:endParaRPr lang="en-US" altLang="zh-CN" dirty="0"/>
          </a:p>
          <a:p>
            <a:r>
              <a:rPr lang="zh-CN" altLang="en-US" dirty="0"/>
              <a:t>（三）不同平台的选择倾向</a:t>
            </a:r>
            <a:endParaRPr lang="en-US" altLang="zh-CN" dirty="0"/>
          </a:p>
          <a:p>
            <a:r>
              <a:rPr lang="en-US" altLang="zh-CN" dirty="0"/>
              <a:t>3. </a:t>
            </a:r>
            <a:r>
              <a:rPr lang="zh-CN" altLang="en-US" dirty="0"/>
              <a:t>社交电商平台</a:t>
            </a:r>
            <a:endParaRPr lang="en-US" altLang="zh-CN" dirty="0"/>
          </a:p>
          <a:p>
            <a:r>
              <a:rPr lang="zh-CN" altLang="en-US" dirty="0"/>
              <a:t>社交电商平台将社交属性融入购物体验，提升了用户的参与度和消费决策效率。以拼多多为例，其团购模式通过价格激励策略促使用户主动发起拼单，在完成交易的同时也强化了人际互动。小红书则依托用户生成内容（</a:t>
            </a:r>
            <a:r>
              <a:rPr lang="en-US" altLang="zh-CN" dirty="0"/>
              <a:t>UGC</a:t>
            </a:r>
            <a:r>
              <a:rPr lang="zh-CN" altLang="en-US" dirty="0"/>
              <a:t>），通过真实的产品测评和使用分享等方式，帮助消费者发现优质商品。这类平台充分利用社交网络效应，借助口碑传播实现精准营销。消费者在浏览商品信息时，往往会受到社交圈层中他人的推荐影响，这种群体认同感显著提高了购买转化率。</a:t>
            </a:r>
          </a:p>
        </p:txBody>
      </p:sp>
      <p:sp>
        <p:nvSpPr>
          <p:cNvPr id="4" name="文本占位符 3">
            <a:extLst>
              <a:ext uri="{FF2B5EF4-FFF2-40B4-BE49-F238E27FC236}">
                <a16:creationId xmlns:a16="http://schemas.microsoft.com/office/drawing/2014/main" id="{C7068892-971E-902C-002C-46CFF57547DA}"/>
              </a:ext>
            </a:extLst>
          </p:cNvPr>
          <p:cNvSpPr>
            <a:spLocks noGrp="1"/>
          </p:cNvSpPr>
          <p:nvPr>
            <p:ph type="body" sz="quarter" idx="10"/>
          </p:nvPr>
        </p:nvSpPr>
        <p:spPr/>
        <p:txBody>
          <a:bodyPr/>
          <a:lstStyle/>
          <a:p>
            <a:r>
              <a:rPr lang="zh-CN" altLang="en-US" dirty="0"/>
              <a:t>消费者在电子商务中的行为特征</a:t>
            </a:r>
          </a:p>
        </p:txBody>
      </p:sp>
    </p:spTree>
    <p:extLst>
      <p:ext uri="{BB962C8B-B14F-4D97-AF65-F5344CB8AC3E}">
        <p14:creationId xmlns:p14="http://schemas.microsoft.com/office/powerpoint/2010/main" val="91125524"/>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7F33D6C7-1997-23F8-FC64-20A95BFA4379}"/>
              </a:ext>
            </a:extLst>
          </p:cNvPr>
          <p:cNvSpPr>
            <a:spLocks noGrp="1"/>
          </p:cNvSpPr>
          <p:nvPr>
            <p:ph type="body" sz="quarter" idx="10"/>
          </p:nvPr>
        </p:nvSpPr>
        <p:spPr/>
        <p:txBody>
          <a:bodyPr/>
          <a:lstStyle/>
          <a:p>
            <a:r>
              <a:rPr lang="zh-CN" altLang="en-US" dirty="0"/>
              <a:t>第三节</a:t>
            </a:r>
            <a:endParaRPr lang="en-US" altLang="zh-CN" dirty="0"/>
          </a:p>
        </p:txBody>
      </p:sp>
      <p:sp>
        <p:nvSpPr>
          <p:cNvPr id="5" name="文本占位符 4">
            <a:extLst>
              <a:ext uri="{FF2B5EF4-FFF2-40B4-BE49-F238E27FC236}">
                <a16:creationId xmlns:a16="http://schemas.microsoft.com/office/drawing/2014/main" id="{A438AB41-41A4-855F-C27C-20753BFE0523}"/>
              </a:ext>
            </a:extLst>
          </p:cNvPr>
          <p:cNvSpPr>
            <a:spLocks noGrp="1"/>
          </p:cNvSpPr>
          <p:nvPr>
            <p:ph type="body" sz="quarter" idx="11"/>
          </p:nvPr>
        </p:nvSpPr>
        <p:spPr/>
        <p:txBody>
          <a:bodyPr/>
          <a:lstStyle/>
          <a:p>
            <a:r>
              <a:rPr lang="zh-CN" altLang="en-US" dirty="0"/>
              <a:t>影响消费者电子商务购买决策的因素</a:t>
            </a:r>
          </a:p>
        </p:txBody>
      </p:sp>
    </p:spTree>
    <p:extLst>
      <p:ext uri="{BB962C8B-B14F-4D97-AF65-F5344CB8AC3E}">
        <p14:creationId xmlns:p14="http://schemas.microsoft.com/office/powerpoint/2010/main" val="10747991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93BF2F-6567-B2DA-0C04-392FE2B3312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5855D74-2899-9684-2146-6377451E8150}"/>
              </a:ext>
            </a:extLst>
          </p:cNvPr>
          <p:cNvSpPr>
            <a:spLocks noGrp="1"/>
          </p:cNvSpPr>
          <p:nvPr>
            <p:ph type="body" sz="quarter" idx="11"/>
          </p:nvPr>
        </p:nvSpPr>
        <p:spPr>
          <a:xfrm>
            <a:off x="337294" y="2223461"/>
            <a:ext cx="11275585" cy="3079497"/>
          </a:xfrm>
        </p:spPr>
        <p:txBody>
          <a:bodyPr/>
          <a:lstStyle/>
          <a:p>
            <a:r>
              <a:rPr lang="zh-CN" altLang="en-US" dirty="0"/>
              <a:t> 二、电子商务的初步发展阶段</a:t>
            </a:r>
            <a:endParaRPr lang="en-US" altLang="zh-CN" dirty="0"/>
          </a:p>
          <a:p>
            <a:r>
              <a:rPr lang="zh-CN" altLang="en-US" dirty="0"/>
              <a:t>（二）取得的发展成果</a:t>
            </a:r>
            <a:endParaRPr lang="en-US" altLang="zh-CN" dirty="0"/>
          </a:p>
          <a:p>
            <a:r>
              <a:rPr lang="en-US" altLang="zh-CN" dirty="0"/>
              <a:t>3. </a:t>
            </a:r>
            <a:r>
              <a:rPr lang="zh-CN" altLang="en-US" dirty="0"/>
              <a:t>基础设施的完善</a:t>
            </a:r>
            <a:endParaRPr lang="en-US" altLang="zh-CN" dirty="0"/>
          </a:p>
          <a:p>
            <a:r>
              <a:rPr lang="zh-CN" altLang="en-US" dirty="0"/>
              <a:t>电子商务的快速发展推动了配套基础设施的持续优化。网络传输能力的提升显著改善了在线购物体验，使用户能够更顺畅地进行网络交易。与此同时，物流配送系统也实现了质的飞跃，专业化的电商物流服务商数量不断增加，大幅提升了商品流转效率。</a:t>
            </a:r>
          </a:p>
        </p:txBody>
      </p:sp>
      <p:sp>
        <p:nvSpPr>
          <p:cNvPr id="4" name="文本占位符 3">
            <a:extLst>
              <a:ext uri="{FF2B5EF4-FFF2-40B4-BE49-F238E27FC236}">
                <a16:creationId xmlns:a16="http://schemas.microsoft.com/office/drawing/2014/main" id="{D26E9E54-571C-DEFF-A8B2-D0F19368FF10}"/>
              </a:ext>
            </a:extLst>
          </p:cNvPr>
          <p:cNvSpPr>
            <a:spLocks noGrp="1"/>
          </p:cNvSpPr>
          <p:nvPr>
            <p:ph type="body" sz="quarter" idx="10"/>
          </p:nvPr>
        </p:nvSpPr>
        <p:spPr>
          <a:xfrm>
            <a:off x="759986" y="184188"/>
            <a:ext cx="10852895" cy="523220"/>
          </a:xfrm>
        </p:spPr>
        <p:txBody>
          <a:bodyPr/>
          <a:lstStyle/>
          <a:p>
            <a:r>
              <a:rPr lang="zh-CN" altLang="en-US" dirty="0"/>
              <a:t>电子商务的发展历程</a:t>
            </a:r>
          </a:p>
        </p:txBody>
      </p:sp>
    </p:spTree>
    <p:extLst>
      <p:ext uri="{BB962C8B-B14F-4D97-AF65-F5344CB8AC3E}">
        <p14:creationId xmlns:p14="http://schemas.microsoft.com/office/powerpoint/2010/main" val="1516043153"/>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87E5A037-529A-E7A5-FE60-E2843F75CF2F}"/>
              </a:ext>
            </a:extLst>
          </p:cNvPr>
          <p:cNvSpPr>
            <a:spLocks noGrp="1"/>
          </p:cNvSpPr>
          <p:nvPr>
            <p:ph type="body" sz="quarter" idx="11"/>
          </p:nvPr>
        </p:nvSpPr>
        <p:spPr>
          <a:xfrm>
            <a:off x="337294" y="2223460"/>
            <a:ext cx="11275585" cy="3079497"/>
          </a:xfrm>
        </p:spPr>
        <p:txBody>
          <a:bodyPr/>
          <a:lstStyle/>
          <a:p>
            <a:r>
              <a:rPr lang="zh-CN" altLang="en-US"/>
              <a:t>一、广告</a:t>
            </a:r>
            <a:r>
              <a:rPr lang="zh-CN" altLang="en-US" dirty="0"/>
              <a:t>宣传的效果</a:t>
            </a:r>
            <a:endParaRPr lang="en-US" altLang="zh-CN" dirty="0"/>
          </a:p>
          <a:p>
            <a:r>
              <a:rPr lang="zh-CN" altLang="en-US" dirty="0"/>
              <a:t>（一）线上广告的影响力</a:t>
            </a:r>
            <a:endParaRPr lang="en-US" altLang="zh-CN" dirty="0"/>
          </a:p>
          <a:p>
            <a:r>
              <a:rPr lang="zh-CN" altLang="en-US" dirty="0"/>
              <a:t>作为电子商务的重要推广手段，线上广告主要包括搜索引擎、社交媒体和展示广告三种类型。其中，搜索引擎广告依托关键词匹配机制，当用户输入特定搜索词时，相关商品信息会精准呈现于结果页面。这种基于用户主动搜索行为的广告方式，能够有效提升转化率。社交媒体广告则通过分析平台用户数据，构建精准的用户画像，实现兴趣定向投放。</a:t>
            </a:r>
          </a:p>
        </p:txBody>
      </p:sp>
      <p:sp>
        <p:nvSpPr>
          <p:cNvPr id="6" name="文本占位符 5">
            <a:extLst>
              <a:ext uri="{FF2B5EF4-FFF2-40B4-BE49-F238E27FC236}">
                <a16:creationId xmlns:a16="http://schemas.microsoft.com/office/drawing/2014/main" id="{F83175C3-B6D3-CC52-DBF5-3055CCC421BC}"/>
              </a:ext>
            </a:extLst>
          </p:cNvPr>
          <p:cNvSpPr>
            <a:spLocks noGrp="1"/>
          </p:cNvSpPr>
          <p:nvPr>
            <p:ph type="body" sz="quarter" idx="10"/>
          </p:nvPr>
        </p:nvSpPr>
        <p:spPr/>
        <p:txBody>
          <a:bodyPr/>
          <a:lstStyle/>
          <a:p>
            <a:r>
              <a:rPr lang="zh-CN" altLang="en-US" dirty="0"/>
              <a:t>影响消费者电子商务购买决策的因素</a:t>
            </a:r>
          </a:p>
        </p:txBody>
      </p:sp>
    </p:spTree>
    <p:extLst>
      <p:ext uri="{BB962C8B-B14F-4D97-AF65-F5344CB8AC3E}">
        <p14:creationId xmlns:p14="http://schemas.microsoft.com/office/powerpoint/2010/main" val="1739234356"/>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489C8-3AB1-B684-A709-0F54432C685B}"/>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98990C5A-651A-C0A4-1F34-90A15C2BEECD}"/>
              </a:ext>
            </a:extLst>
          </p:cNvPr>
          <p:cNvSpPr>
            <a:spLocks noGrp="1"/>
          </p:cNvSpPr>
          <p:nvPr>
            <p:ph type="body" sz="quarter" idx="11"/>
          </p:nvPr>
        </p:nvSpPr>
        <p:spPr>
          <a:xfrm>
            <a:off x="337294" y="2223460"/>
            <a:ext cx="11275585" cy="3079497"/>
          </a:xfrm>
        </p:spPr>
        <p:txBody>
          <a:bodyPr/>
          <a:lstStyle/>
          <a:p>
            <a:r>
              <a:rPr lang="zh-CN" altLang="en-US"/>
              <a:t>一、广告</a:t>
            </a:r>
            <a:r>
              <a:rPr lang="zh-CN" altLang="en-US" dirty="0"/>
              <a:t>宣传的效果</a:t>
            </a:r>
            <a:endParaRPr lang="en-US" altLang="zh-CN" dirty="0"/>
          </a:p>
          <a:p>
            <a:r>
              <a:rPr lang="zh-CN" altLang="en-US" dirty="0"/>
              <a:t>（一）线上广告的影响力</a:t>
            </a:r>
            <a:endParaRPr lang="en-US" altLang="zh-CN" dirty="0"/>
          </a:p>
          <a:p>
            <a:r>
              <a:rPr lang="zh-CN" altLang="en-US" dirty="0"/>
              <a:t>作为电子商务的重要推广手段，线上广告主要包括搜索引擎、社交媒体和展示广告三种类型。其中，搜索引擎广告依托关键词匹配机制，当用户输入特定搜索词时，相关商品信息会精准呈现于结果页面。这种基于用户主动搜索行为的广告方式，能够有效提升转化率。社交媒体广告则通过分析平台用户数据，构建精准的用户画像，实现兴趣定向投放。</a:t>
            </a:r>
          </a:p>
        </p:txBody>
      </p:sp>
      <p:sp>
        <p:nvSpPr>
          <p:cNvPr id="6" name="文本占位符 5">
            <a:extLst>
              <a:ext uri="{FF2B5EF4-FFF2-40B4-BE49-F238E27FC236}">
                <a16:creationId xmlns:a16="http://schemas.microsoft.com/office/drawing/2014/main" id="{FCCEBA70-AADD-96A6-8AB6-471C8987AA1F}"/>
              </a:ext>
            </a:extLst>
          </p:cNvPr>
          <p:cNvSpPr>
            <a:spLocks noGrp="1"/>
          </p:cNvSpPr>
          <p:nvPr>
            <p:ph type="body" sz="quarter" idx="10"/>
          </p:nvPr>
        </p:nvSpPr>
        <p:spPr/>
        <p:txBody>
          <a:bodyPr/>
          <a:lstStyle/>
          <a:p>
            <a:r>
              <a:rPr lang="zh-CN" altLang="en-US" dirty="0"/>
              <a:t>影响消费者电子商务购买决策的因素</a:t>
            </a:r>
          </a:p>
        </p:txBody>
      </p:sp>
    </p:spTree>
    <p:extLst>
      <p:ext uri="{BB962C8B-B14F-4D97-AF65-F5344CB8AC3E}">
        <p14:creationId xmlns:p14="http://schemas.microsoft.com/office/powerpoint/2010/main" val="2837021682"/>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C965B-50AF-7F88-888C-B316E1CED831}"/>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E4CBF3B5-564A-4B69-EFE0-2EC1D617DB0B}"/>
              </a:ext>
            </a:extLst>
          </p:cNvPr>
          <p:cNvSpPr>
            <a:spLocks noGrp="1"/>
          </p:cNvSpPr>
          <p:nvPr>
            <p:ph type="body" sz="quarter" idx="11"/>
          </p:nvPr>
        </p:nvSpPr>
        <p:spPr>
          <a:xfrm>
            <a:off x="337294" y="1461713"/>
            <a:ext cx="11275585" cy="4602991"/>
          </a:xfrm>
        </p:spPr>
        <p:txBody>
          <a:bodyPr/>
          <a:lstStyle/>
          <a:p>
            <a:r>
              <a:rPr lang="zh-CN" altLang="en-US"/>
              <a:t>一、广告</a:t>
            </a:r>
            <a:r>
              <a:rPr lang="zh-CN" altLang="en-US" dirty="0"/>
              <a:t>宣传的效果</a:t>
            </a:r>
            <a:endParaRPr lang="en-US" altLang="zh-CN" dirty="0"/>
          </a:p>
          <a:p>
            <a:r>
              <a:rPr lang="zh-CN" altLang="en-US" dirty="0"/>
              <a:t>（二）线下广告的作用</a:t>
            </a:r>
            <a:endParaRPr lang="en-US" altLang="zh-CN" dirty="0"/>
          </a:p>
          <a:p>
            <a:r>
              <a:rPr lang="zh-CN" altLang="en-US" dirty="0"/>
              <a:t>电子商务虽以线上渠道为主，线下广告仍具有不可替代的价值。传统媒体广告形式多样，包括电视、报刊、户外等。电视媒介以其广泛的受众覆盖面，可实现信息的高效传播。部分行业领先品牌常在收视高峰时段投放广告，以此提升品牌认知度与市场份额。平面媒体广告则具有明确的受众定位，适用于特定品类产品的营销推广。户外广告通过公共场所的视觉呈现效果，能有效吸引消费者关注，增强品牌影响力。</a:t>
            </a:r>
          </a:p>
          <a:p>
            <a:r>
              <a:rPr lang="zh-CN" altLang="en-US" dirty="0"/>
              <a:t>相较于线上媒介，线下广告在品牌塑造方面具有显著优势。其独特的物理展示特性能够加深消费者对品牌的记忆度，同时提升品牌信任感和美誉度。</a:t>
            </a:r>
          </a:p>
        </p:txBody>
      </p:sp>
      <p:sp>
        <p:nvSpPr>
          <p:cNvPr id="6" name="文本占位符 5">
            <a:extLst>
              <a:ext uri="{FF2B5EF4-FFF2-40B4-BE49-F238E27FC236}">
                <a16:creationId xmlns:a16="http://schemas.microsoft.com/office/drawing/2014/main" id="{A0DE9699-1D07-A347-5028-9D24BD3AB7AC}"/>
              </a:ext>
            </a:extLst>
          </p:cNvPr>
          <p:cNvSpPr>
            <a:spLocks noGrp="1"/>
          </p:cNvSpPr>
          <p:nvPr>
            <p:ph type="body" sz="quarter" idx="10"/>
          </p:nvPr>
        </p:nvSpPr>
        <p:spPr/>
        <p:txBody>
          <a:bodyPr/>
          <a:lstStyle/>
          <a:p>
            <a:r>
              <a:rPr lang="zh-CN" altLang="en-US" dirty="0"/>
              <a:t>影响消费者电子商务购买决策的因素</a:t>
            </a:r>
          </a:p>
        </p:txBody>
      </p:sp>
    </p:spTree>
    <p:extLst>
      <p:ext uri="{BB962C8B-B14F-4D97-AF65-F5344CB8AC3E}">
        <p14:creationId xmlns:p14="http://schemas.microsoft.com/office/powerpoint/2010/main" val="1577383603"/>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ED9876-E5D5-B71B-AB27-2E5318CE2D5E}"/>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E500B2E9-3C09-C07C-146A-9D643AB50036}"/>
              </a:ext>
            </a:extLst>
          </p:cNvPr>
          <p:cNvSpPr>
            <a:spLocks noGrp="1"/>
          </p:cNvSpPr>
          <p:nvPr>
            <p:ph type="body" sz="quarter" idx="11"/>
          </p:nvPr>
        </p:nvSpPr>
        <p:spPr>
          <a:xfrm>
            <a:off x="337294" y="2477376"/>
            <a:ext cx="11275585" cy="2571666"/>
          </a:xfrm>
        </p:spPr>
        <p:txBody>
          <a:bodyPr/>
          <a:lstStyle/>
          <a:p>
            <a:r>
              <a:rPr lang="zh-CN" altLang="en-US"/>
              <a:t>一、广告</a:t>
            </a:r>
            <a:r>
              <a:rPr lang="zh-CN" altLang="en-US" dirty="0"/>
              <a:t>宣传的效果</a:t>
            </a:r>
            <a:endParaRPr lang="en-US" altLang="zh-CN" dirty="0"/>
          </a:p>
          <a:p>
            <a:r>
              <a:rPr lang="zh-CN" altLang="en-US" dirty="0"/>
              <a:t>（三）广告内容的吸引力</a:t>
            </a:r>
            <a:endParaRPr lang="en-US" altLang="zh-CN" dirty="0"/>
          </a:p>
          <a:p>
            <a:r>
              <a:rPr lang="zh-CN" altLang="en-US" dirty="0"/>
              <a:t>广告内容的质量直接影响着宣传效果。优秀的广告文案内容能够抓住消费者眼球，激发消费者兴趣。在内容设计上，广告文案宣传需要突出产品特色、核心优势与使用价值。表达方式应当简洁生动，避免冗长乏味。</a:t>
            </a:r>
          </a:p>
        </p:txBody>
      </p:sp>
      <p:sp>
        <p:nvSpPr>
          <p:cNvPr id="6" name="文本占位符 5">
            <a:extLst>
              <a:ext uri="{FF2B5EF4-FFF2-40B4-BE49-F238E27FC236}">
                <a16:creationId xmlns:a16="http://schemas.microsoft.com/office/drawing/2014/main" id="{866ABC3A-6926-E877-E672-15A3389A04D3}"/>
              </a:ext>
            </a:extLst>
          </p:cNvPr>
          <p:cNvSpPr>
            <a:spLocks noGrp="1"/>
          </p:cNvSpPr>
          <p:nvPr>
            <p:ph type="body" sz="quarter" idx="10"/>
          </p:nvPr>
        </p:nvSpPr>
        <p:spPr/>
        <p:txBody>
          <a:bodyPr/>
          <a:lstStyle/>
          <a:p>
            <a:r>
              <a:rPr lang="zh-CN" altLang="en-US" dirty="0"/>
              <a:t>影响消费者电子商务购买决策的因素</a:t>
            </a:r>
          </a:p>
        </p:txBody>
      </p:sp>
    </p:spTree>
    <p:extLst>
      <p:ext uri="{BB962C8B-B14F-4D97-AF65-F5344CB8AC3E}">
        <p14:creationId xmlns:p14="http://schemas.microsoft.com/office/powerpoint/2010/main" val="94819887"/>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2B030F-5C21-08D5-6FEC-095244B40180}"/>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AAD499BD-460B-04DC-EF78-D4CC89DC41E6}"/>
              </a:ext>
            </a:extLst>
          </p:cNvPr>
          <p:cNvSpPr>
            <a:spLocks noGrp="1"/>
          </p:cNvSpPr>
          <p:nvPr>
            <p:ph type="body" sz="quarter" idx="11"/>
          </p:nvPr>
        </p:nvSpPr>
        <p:spPr>
          <a:xfrm>
            <a:off x="337294" y="2223461"/>
            <a:ext cx="11275585" cy="3079497"/>
          </a:xfrm>
        </p:spPr>
        <p:txBody>
          <a:bodyPr/>
          <a:lstStyle/>
          <a:p>
            <a:r>
              <a:rPr lang="zh-CN" altLang="en-US"/>
              <a:t>二、品牌</a:t>
            </a:r>
            <a:r>
              <a:rPr lang="zh-CN" altLang="en-US" dirty="0"/>
              <a:t>影响力</a:t>
            </a:r>
            <a:endParaRPr lang="en-US" altLang="zh-CN" dirty="0"/>
          </a:p>
          <a:p>
            <a:r>
              <a:rPr lang="zh-CN" altLang="en-US" dirty="0"/>
              <a:t>（一）品牌影响力的基础作用</a:t>
            </a:r>
            <a:endParaRPr lang="en-US" altLang="zh-CN" dirty="0"/>
          </a:p>
          <a:p>
            <a:r>
              <a:rPr lang="zh-CN" altLang="en-US" dirty="0"/>
              <a:t>品牌是消费者对产品或服务的整体认知，包括名称、标志、口号等元素。一个强大的品牌形象能够建立消费者的信任和忠诚度，从而影响他们的购买决策。在电子商务环境中，品牌的影响力尤为显著，因为消费者无法直接触摸或试用产品，品牌的声誉和口碑成为他们判断产品质量的重要依据。</a:t>
            </a:r>
            <a:endParaRPr lang="en-US" altLang="zh-CN" dirty="0"/>
          </a:p>
        </p:txBody>
      </p:sp>
      <p:sp>
        <p:nvSpPr>
          <p:cNvPr id="6" name="文本占位符 5">
            <a:extLst>
              <a:ext uri="{FF2B5EF4-FFF2-40B4-BE49-F238E27FC236}">
                <a16:creationId xmlns:a16="http://schemas.microsoft.com/office/drawing/2014/main" id="{DE550B4F-12EA-17E5-6F65-1106E41E9689}"/>
              </a:ext>
            </a:extLst>
          </p:cNvPr>
          <p:cNvSpPr>
            <a:spLocks noGrp="1"/>
          </p:cNvSpPr>
          <p:nvPr>
            <p:ph type="body" sz="quarter" idx="10"/>
          </p:nvPr>
        </p:nvSpPr>
        <p:spPr/>
        <p:txBody>
          <a:bodyPr/>
          <a:lstStyle/>
          <a:p>
            <a:r>
              <a:rPr lang="zh-CN" altLang="en-US" dirty="0"/>
              <a:t>影响消费者电子商务购买决策的因素</a:t>
            </a:r>
          </a:p>
        </p:txBody>
      </p:sp>
    </p:spTree>
    <p:extLst>
      <p:ext uri="{BB962C8B-B14F-4D97-AF65-F5344CB8AC3E}">
        <p14:creationId xmlns:p14="http://schemas.microsoft.com/office/powerpoint/2010/main" val="2268070258"/>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76DFD6-9859-D287-073A-25C4248054C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5B1F51AA-6CB2-AFDA-796A-07B8BE63123E}"/>
              </a:ext>
            </a:extLst>
          </p:cNvPr>
          <p:cNvSpPr>
            <a:spLocks noGrp="1"/>
          </p:cNvSpPr>
          <p:nvPr>
            <p:ph type="body" sz="quarter" idx="11"/>
          </p:nvPr>
        </p:nvSpPr>
        <p:spPr>
          <a:xfrm>
            <a:off x="337294" y="2477377"/>
            <a:ext cx="11275585" cy="2571666"/>
          </a:xfrm>
        </p:spPr>
        <p:txBody>
          <a:bodyPr/>
          <a:lstStyle/>
          <a:p>
            <a:r>
              <a:rPr lang="zh-CN" altLang="en-US"/>
              <a:t>二、品牌</a:t>
            </a:r>
            <a:r>
              <a:rPr lang="zh-CN" altLang="en-US" dirty="0"/>
              <a:t>影响力</a:t>
            </a:r>
            <a:endParaRPr lang="en-US" altLang="zh-CN" dirty="0"/>
          </a:p>
          <a:p>
            <a:r>
              <a:rPr lang="zh-CN" altLang="en-US" dirty="0"/>
              <a:t>（二）品牌对购买决策的具体影响</a:t>
            </a:r>
            <a:endParaRPr lang="en-US" altLang="zh-CN" dirty="0"/>
          </a:p>
          <a:p>
            <a:r>
              <a:rPr lang="zh-CN" altLang="en-US" dirty="0"/>
              <a:t>知名品牌往往能够提供信任感。消费者在产品购买或服务的过程中，更倾向于选择那些他们熟悉且信任的品牌。这种信任感来源于品牌的历史、市场表现以及消费者的正面评价。</a:t>
            </a:r>
            <a:endParaRPr lang="en-US" altLang="zh-CN" dirty="0"/>
          </a:p>
        </p:txBody>
      </p:sp>
      <p:sp>
        <p:nvSpPr>
          <p:cNvPr id="6" name="文本占位符 5">
            <a:extLst>
              <a:ext uri="{FF2B5EF4-FFF2-40B4-BE49-F238E27FC236}">
                <a16:creationId xmlns:a16="http://schemas.microsoft.com/office/drawing/2014/main" id="{1CA56275-E934-F23C-4468-C7AF8EB0F857}"/>
              </a:ext>
            </a:extLst>
          </p:cNvPr>
          <p:cNvSpPr>
            <a:spLocks noGrp="1"/>
          </p:cNvSpPr>
          <p:nvPr>
            <p:ph type="body" sz="quarter" idx="10"/>
          </p:nvPr>
        </p:nvSpPr>
        <p:spPr/>
        <p:txBody>
          <a:bodyPr/>
          <a:lstStyle/>
          <a:p>
            <a:r>
              <a:rPr lang="zh-CN" altLang="en-US" dirty="0"/>
              <a:t>影响消费者电子商务购买决策的因素</a:t>
            </a:r>
          </a:p>
        </p:txBody>
      </p:sp>
    </p:spTree>
    <p:extLst>
      <p:ext uri="{BB962C8B-B14F-4D97-AF65-F5344CB8AC3E}">
        <p14:creationId xmlns:p14="http://schemas.microsoft.com/office/powerpoint/2010/main" val="1238197669"/>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D677F-E11A-BB49-2654-4712BB797366}"/>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99EB2E6C-E45C-136C-4254-6CB879197E0A}"/>
              </a:ext>
            </a:extLst>
          </p:cNvPr>
          <p:cNvSpPr>
            <a:spLocks noGrp="1"/>
          </p:cNvSpPr>
          <p:nvPr>
            <p:ph type="body" sz="quarter" idx="11"/>
          </p:nvPr>
        </p:nvSpPr>
        <p:spPr>
          <a:xfrm>
            <a:off x="337294" y="1969546"/>
            <a:ext cx="11275585" cy="3587329"/>
          </a:xfrm>
        </p:spPr>
        <p:txBody>
          <a:bodyPr/>
          <a:lstStyle/>
          <a:p>
            <a:r>
              <a:rPr lang="zh-CN" altLang="en-US"/>
              <a:t>三、促销</a:t>
            </a:r>
            <a:r>
              <a:rPr lang="zh-CN" altLang="en-US" dirty="0"/>
              <a:t>活动的吸引力</a:t>
            </a:r>
            <a:endParaRPr lang="en-US" altLang="zh-CN" dirty="0"/>
          </a:p>
          <a:p>
            <a:r>
              <a:rPr lang="zh-CN" altLang="en-US" dirty="0"/>
              <a:t>（一）打折与满减活动</a:t>
            </a:r>
            <a:endParaRPr lang="en-US" altLang="zh-CN" dirty="0"/>
          </a:p>
          <a:p>
            <a:r>
              <a:rPr lang="zh-CN" altLang="en-US" dirty="0"/>
              <a:t>价格优惠策略是营销活动中广泛采用的有效手段。在商品促销领域，折扣和满额减免是两种主要的优惠方式。折扣策略直接调整商品售价，通过价格杠杆刺激消费需求。大型电商平台在“双十一”“双十二”等促销节点常采用这种策略，吸引用户集中购买。满减策略则设定消费门槛，当订单金额达到特定标准时给予相应减免，如“满 </a:t>
            </a:r>
            <a:r>
              <a:rPr lang="en-US" altLang="zh-CN" dirty="0"/>
              <a:t>200 </a:t>
            </a:r>
            <a:r>
              <a:rPr lang="zh-CN" altLang="en-US" dirty="0"/>
              <a:t>元减 </a:t>
            </a:r>
            <a:r>
              <a:rPr lang="en-US" altLang="zh-CN" dirty="0"/>
              <a:t>30 </a:t>
            </a:r>
            <a:r>
              <a:rPr lang="zh-CN" altLang="en-US" dirty="0"/>
              <a:t>元”“满 </a:t>
            </a:r>
            <a:r>
              <a:rPr lang="en-US" altLang="zh-CN" dirty="0"/>
              <a:t>500 </a:t>
            </a:r>
            <a:r>
              <a:rPr lang="zh-CN" altLang="en-US" dirty="0"/>
              <a:t>元减 </a:t>
            </a:r>
            <a:r>
              <a:rPr lang="en-US" altLang="zh-CN" dirty="0"/>
              <a:t>100 </a:t>
            </a:r>
            <a:r>
              <a:rPr lang="zh-CN" altLang="en-US" dirty="0"/>
              <a:t>元”等。这种策略能够有效提升单笔交易金额，优化客单价指标。</a:t>
            </a:r>
            <a:endParaRPr lang="en-US" altLang="zh-CN" dirty="0"/>
          </a:p>
        </p:txBody>
      </p:sp>
      <p:sp>
        <p:nvSpPr>
          <p:cNvPr id="6" name="文本占位符 5">
            <a:extLst>
              <a:ext uri="{FF2B5EF4-FFF2-40B4-BE49-F238E27FC236}">
                <a16:creationId xmlns:a16="http://schemas.microsoft.com/office/drawing/2014/main" id="{0BB2FE58-9129-001A-6080-8A5418E177A9}"/>
              </a:ext>
            </a:extLst>
          </p:cNvPr>
          <p:cNvSpPr>
            <a:spLocks noGrp="1"/>
          </p:cNvSpPr>
          <p:nvPr>
            <p:ph type="body" sz="quarter" idx="10"/>
          </p:nvPr>
        </p:nvSpPr>
        <p:spPr/>
        <p:txBody>
          <a:bodyPr/>
          <a:lstStyle/>
          <a:p>
            <a:r>
              <a:rPr lang="zh-CN" altLang="en-US" dirty="0"/>
              <a:t>影响消费者电子商务购买决策的因素</a:t>
            </a:r>
          </a:p>
        </p:txBody>
      </p:sp>
    </p:spTree>
    <p:extLst>
      <p:ext uri="{BB962C8B-B14F-4D97-AF65-F5344CB8AC3E}">
        <p14:creationId xmlns:p14="http://schemas.microsoft.com/office/powerpoint/2010/main" val="2687201949"/>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BD6C4-580F-C3CE-7786-8E5FA0965C26}"/>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572D6F33-8312-2787-C55A-B7F422164905}"/>
              </a:ext>
            </a:extLst>
          </p:cNvPr>
          <p:cNvSpPr>
            <a:spLocks noGrp="1"/>
          </p:cNvSpPr>
          <p:nvPr>
            <p:ph type="body" sz="quarter" idx="11"/>
          </p:nvPr>
        </p:nvSpPr>
        <p:spPr>
          <a:xfrm>
            <a:off x="337294" y="1969546"/>
            <a:ext cx="11275585" cy="3587329"/>
          </a:xfrm>
        </p:spPr>
        <p:txBody>
          <a:bodyPr/>
          <a:lstStyle/>
          <a:p>
            <a:r>
              <a:rPr lang="zh-CN" altLang="en-US"/>
              <a:t>三、促销</a:t>
            </a:r>
            <a:r>
              <a:rPr lang="zh-CN" altLang="en-US" dirty="0"/>
              <a:t>活动的吸引力</a:t>
            </a:r>
            <a:endParaRPr lang="en-US" altLang="zh-CN" dirty="0"/>
          </a:p>
          <a:p>
            <a:r>
              <a:rPr lang="zh-CN" altLang="en-US" dirty="0"/>
              <a:t>（二）赠品与抽奖活动</a:t>
            </a:r>
            <a:endParaRPr lang="en-US" altLang="zh-CN" dirty="0"/>
          </a:p>
          <a:p>
            <a:r>
              <a:rPr lang="zh-CN" altLang="en-US" dirty="0"/>
              <a:t>赠品与抽奖活动作为促销手段，通过附加价值提升消费者的购物体验。其中，赠品策略在消费者完成购买行为时提供额外礼品，如化妆品小样或手机配件等。这种促销策略不仅能够增强用户满意度，还能有效推广企业的关联产品。抽奖机制则为消费者提供获得额外奖励的机会，奖品形式包括现金、实物及优惠券等。此类活动能够显著提高消费者的参与度，激发其购买意愿。</a:t>
            </a:r>
            <a:endParaRPr lang="en-US" altLang="zh-CN" dirty="0"/>
          </a:p>
        </p:txBody>
      </p:sp>
      <p:sp>
        <p:nvSpPr>
          <p:cNvPr id="6" name="文本占位符 5">
            <a:extLst>
              <a:ext uri="{FF2B5EF4-FFF2-40B4-BE49-F238E27FC236}">
                <a16:creationId xmlns:a16="http://schemas.microsoft.com/office/drawing/2014/main" id="{D76EA877-8606-0ACC-F6DC-50F8C0778279}"/>
              </a:ext>
            </a:extLst>
          </p:cNvPr>
          <p:cNvSpPr>
            <a:spLocks noGrp="1"/>
          </p:cNvSpPr>
          <p:nvPr>
            <p:ph type="body" sz="quarter" idx="10"/>
          </p:nvPr>
        </p:nvSpPr>
        <p:spPr/>
        <p:txBody>
          <a:bodyPr/>
          <a:lstStyle/>
          <a:p>
            <a:r>
              <a:rPr lang="zh-CN" altLang="en-US" dirty="0"/>
              <a:t>影响消费者电子商务购买决策的因素</a:t>
            </a:r>
          </a:p>
        </p:txBody>
      </p:sp>
    </p:spTree>
    <p:extLst>
      <p:ext uri="{BB962C8B-B14F-4D97-AF65-F5344CB8AC3E}">
        <p14:creationId xmlns:p14="http://schemas.microsoft.com/office/powerpoint/2010/main" val="2620734380"/>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90196-F7B8-822D-97C1-BFED142731D8}"/>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AC5FA717-6F59-53BA-1D8A-209F7B726842}"/>
              </a:ext>
            </a:extLst>
          </p:cNvPr>
          <p:cNvSpPr>
            <a:spLocks noGrp="1"/>
          </p:cNvSpPr>
          <p:nvPr>
            <p:ph type="body" sz="quarter" idx="11"/>
          </p:nvPr>
        </p:nvSpPr>
        <p:spPr>
          <a:xfrm>
            <a:off x="337294" y="2223463"/>
            <a:ext cx="11275585" cy="3079497"/>
          </a:xfrm>
        </p:spPr>
        <p:txBody>
          <a:bodyPr/>
          <a:lstStyle/>
          <a:p>
            <a:r>
              <a:rPr lang="zh-CN" altLang="en-US"/>
              <a:t>四、口碑</a:t>
            </a:r>
            <a:r>
              <a:rPr lang="zh-CN" altLang="en-US" dirty="0"/>
              <a:t>与评价的影响</a:t>
            </a:r>
            <a:endParaRPr lang="en-US" altLang="zh-CN" dirty="0"/>
          </a:p>
          <a:p>
            <a:r>
              <a:rPr lang="zh-CN" altLang="en-US" dirty="0"/>
              <a:t>（一）用户评价的作用</a:t>
            </a:r>
            <a:endParaRPr lang="en-US" altLang="zh-CN" dirty="0"/>
          </a:p>
          <a:p>
            <a:r>
              <a:rPr lang="zh-CN" altLang="en-US" dirty="0"/>
              <a:t>消费者通过用户评价直接反馈其对商品或服务的体验，这类评价在电商环境中具有重要的参考意义。电商平台上的评价体系通常包含文字描述和量化评分两种形式。文字评价详细记录了购买者的使用感受，为潜在消费者提供了多维度的决策信息。量化评分则以直观的数字形式展现了商品或服务的综合质量水平。</a:t>
            </a:r>
            <a:endParaRPr lang="en-US" altLang="zh-CN" dirty="0"/>
          </a:p>
        </p:txBody>
      </p:sp>
      <p:sp>
        <p:nvSpPr>
          <p:cNvPr id="6" name="文本占位符 5">
            <a:extLst>
              <a:ext uri="{FF2B5EF4-FFF2-40B4-BE49-F238E27FC236}">
                <a16:creationId xmlns:a16="http://schemas.microsoft.com/office/drawing/2014/main" id="{415896C5-C4F3-3054-0582-33C120231D3F}"/>
              </a:ext>
            </a:extLst>
          </p:cNvPr>
          <p:cNvSpPr>
            <a:spLocks noGrp="1"/>
          </p:cNvSpPr>
          <p:nvPr>
            <p:ph type="body" sz="quarter" idx="10"/>
          </p:nvPr>
        </p:nvSpPr>
        <p:spPr/>
        <p:txBody>
          <a:bodyPr/>
          <a:lstStyle/>
          <a:p>
            <a:r>
              <a:rPr lang="zh-CN" altLang="en-US" dirty="0"/>
              <a:t>影响消费者电子商务购买决策的因素</a:t>
            </a:r>
          </a:p>
        </p:txBody>
      </p:sp>
    </p:spTree>
    <p:extLst>
      <p:ext uri="{BB962C8B-B14F-4D97-AF65-F5344CB8AC3E}">
        <p14:creationId xmlns:p14="http://schemas.microsoft.com/office/powerpoint/2010/main" val="1632469733"/>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6AB81-F817-3437-AE8C-17DDC8F59D2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1288B3F9-8B65-8742-C519-96EEC147950E}"/>
              </a:ext>
            </a:extLst>
          </p:cNvPr>
          <p:cNvSpPr>
            <a:spLocks noGrp="1"/>
          </p:cNvSpPr>
          <p:nvPr>
            <p:ph type="body" sz="quarter" idx="11"/>
          </p:nvPr>
        </p:nvSpPr>
        <p:spPr>
          <a:xfrm>
            <a:off x="337294" y="2477379"/>
            <a:ext cx="11275585" cy="2571666"/>
          </a:xfrm>
        </p:spPr>
        <p:txBody>
          <a:bodyPr/>
          <a:lstStyle/>
          <a:p>
            <a:r>
              <a:rPr lang="zh-CN" altLang="en-US"/>
              <a:t>四、口碑</a:t>
            </a:r>
            <a:r>
              <a:rPr lang="zh-CN" altLang="en-US" dirty="0"/>
              <a:t>与评价的影响</a:t>
            </a:r>
            <a:endParaRPr lang="en-US" altLang="zh-CN" dirty="0"/>
          </a:p>
          <a:p>
            <a:r>
              <a:rPr lang="zh-CN" altLang="en-US" dirty="0"/>
              <a:t>（二）口碑传播的影响力</a:t>
            </a:r>
            <a:endParaRPr lang="en-US" altLang="zh-CN" dirty="0"/>
          </a:p>
          <a:p>
            <a:r>
              <a:rPr lang="zh-CN" altLang="en-US" dirty="0"/>
              <a:t>口碑传播是消费者通过人际交流推广商品或服务的重要方式。这种传播模式具有快速扩散、影响显著和高可信度的特征。优质的口碑能够有效吸引潜在消费者，提升品牌认知度和市场认可度。</a:t>
            </a:r>
            <a:endParaRPr lang="en-US" altLang="zh-CN" dirty="0"/>
          </a:p>
        </p:txBody>
      </p:sp>
      <p:sp>
        <p:nvSpPr>
          <p:cNvPr id="6" name="文本占位符 5">
            <a:extLst>
              <a:ext uri="{FF2B5EF4-FFF2-40B4-BE49-F238E27FC236}">
                <a16:creationId xmlns:a16="http://schemas.microsoft.com/office/drawing/2014/main" id="{5B998FA0-946F-9EE4-6B3B-C4D97EF7270F}"/>
              </a:ext>
            </a:extLst>
          </p:cNvPr>
          <p:cNvSpPr>
            <a:spLocks noGrp="1"/>
          </p:cNvSpPr>
          <p:nvPr>
            <p:ph type="body" sz="quarter" idx="10"/>
          </p:nvPr>
        </p:nvSpPr>
        <p:spPr/>
        <p:txBody>
          <a:bodyPr/>
          <a:lstStyle/>
          <a:p>
            <a:r>
              <a:rPr lang="zh-CN" altLang="en-US" dirty="0"/>
              <a:t>影响消费者电子商务购买决策的因素</a:t>
            </a:r>
          </a:p>
        </p:txBody>
      </p:sp>
    </p:spTree>
    <p:extLst>
      <p:ext uri="{BB962C8B-B14F-4D97-AF65-F5344CB8AC3E}">
        <p14:creationId xmlns:p14="http://schemas.microsoft.com/office/powerpoint/2010/main" val="19709787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0448D4-F0FE-E6C5-F083-B262B18815C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07EBC55-CA5C-D98E-3F0E-6EC63DDEFFAB}"/>
              </a:ext>
            </a:extLst>
          </p:cNvPr>
          <p:cNvSpPr>
            <a:spLocks noGrp="1"/>
          </p:cNvSpPr>
          <p:nvPr>
            <p:ph type="body" sz="quarter" idx="11"/>
          </p:nvPr>
        </p:nvSpPr>
        <p:spPr>
          <a:xfrm>
            <a:off x="337294" y="2477378"/>
            <a:ext cx="11275585" cy="2571666"/>
          </a:xfrm>
        </p:spPr>
        <p:txBody>
          <a:bodyPr/>
          <a:lstStyle/>
          <a:p>
            <a:r>
              <a:rPr lang="zh-CN" altLang="en-US" dirty="0"/>
              <a:t> 三、电子商务的快速发展阶段</a:t>
            </a:r>
            <a:endParaRPr lang="en-US" altLang="zh-CN" dirty="0"/>
          </a:p>
          <a:p>
            <a:r>
              <a:rPr lang="zh-CN" altLang="en-US" dirty="0"/>
              <a:t>（一）新兴商业模式的涌现</a:t>
            </a:r>
            <a:endParaRPr lang="en-US" altLang="zh-CN" dirty="0"/>
          </a:p>
          <a:p>
            <a:r>
              <a:rPr lang="zh-CN" altLang="en-US" dirty="0"/>
              <a:t>全球电商贸易呈现显著增长态势。跨境电子商务平台的兴起突破了传统商业的地理边界，促进了国际商品流通。通过构建完整的供应链体系，优化物流配送网络，完善支付结算机制等方式，这些平台为消费者打造了高效的国际购物渠道。</a:t>
            </a:r>
          </a:p>
        </p:txBody>
      </p:sp>
      <p:sp>
        <p:nvSpPr>
          <p:cNvPr id="4" name="文本占位符 3">
            <a:extLst>
              <a:ext uri="{FF2B5EF4-FFF2-40B4-BE49-F238E27FC236}">
                <a16:creationId xmlns:a16="http://schemas.microsoft.com/office/drawing/2014/main" id="{8E274923-EBFE-14F6-594B-61486482566F}"/>
              </a:ext>
            </a:extLst>
          </p:cNvPr>
          <p:cNvSpPr>
            <a:spLocks noGrp="1"/>
          </p:cNvSpPr>
          <p:nvPr>
            <p:ph type="body" sz="quarter" idx="10"/>
          </p:nvPr>
        </p:nvSpPr>
        <p:spPr>
          <a:xfrm>
            <a:off x="759986" y="184188"/>
            <a:ext cx="10852895" cy="523220"/>
          </a:xfrm>
        </p:spPr>
        <p:txBody>
          <a:bodyPr/>
          <a:lstStyle/>
          <a:p>
            <a:r>
              <a:rPr lang="zh-CN" altLang="en-US" dirty="0"/>
              <a:t>电子商务的发展历程</a:t>
            </a:r>
          </a:p>
        </p:txBody>
      </p:sp>
    </p:spTree>
    <p:extLst>
      <p:ext uri="{BB962C8B-B14F-4D97-AF65-F5344CB8AC3E}">
        <p14:creationId xmlns:p14="http://schemas.microsoft.com/office/powerpoint/2010/main" val="729155388"/>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C7B16B-3B7D-5D4C-F999-CF825C762C39}"/>
            </a:ext>
          </a:extLst>
        </p:cNvPr>
        <p:cNvGrpSpPr/>
        <p:nvPr/>
      </p:nvGrpSpPr>
      <p:grpSpPr>
        <a:xfrm>
          <a:off x="0" y="0"/>
          <a:ext cx="0" cy="0"/>
          <a:chOff x="0" y="0"/>
          <a:chExt cx="0" cy="0"/>
        </a:xfrm>
      </p:grpSpPr>
      <p:sp>
        <p:nvSpPr>
          <p:cNvPr id="7" name="文本占位符 6">
            <a:extLst>
              <a:ext uri="{FF2B5EF4-FFF2-40B4-BE49-F238E27FC236}">
                <a16:creationId xmlns:a16="http://schemas.microsoft.com/office/drawing/2014/main" id="{34E32BA9-0C6C-1F18-5090-438534678933}"/>
              </a:ext>
            </a:extLst>
          </p:cNvPr>
          <p:cNvSpPr>
            <a:spLocks noGrp="1"/>
          </p:cNvSpPr>
          <p:nvPr>
            <p:ph type="body" sz="quarter" idx="11"/>
          </p:nvPr>
        </p:nvSpPr>
        <p:spPr>
          <a:xfrm>
            <a:off x="337294" y="2223464"/>
            <a:ext cx="11275585" cy="3079497"/>
          </a:xfrm>
        </p:spPr>
        <p:txBody>
          <a:bodyPr/>
          <a:lstStyle/>
          <a:p>
            <a:r>
              <a:rPr lang="zh-CN" altLang="en-US"/>
              <a:t>四、口碑</a:t>
            </a:r>
            <a:r>
              <a:rPr lang="zh-CN" altLang="en-US" dirty="0"/>
              <a:t>与评价的影响</a:t>
            </a:r>
            <a:endParaRPr lang="en-US" altLang="zh-CN" dirty="0"/>
          </a:p>
          <a:p>
            <a:r>
              <a:rPr lang="zh-CN" altLang="en-US" dirty="0"/>
              <a:t>（三）负面评价的处理</a:t>
            </a:r>
            <a:endParaRPr lang="en-US" altLang="zh-CN" dirty="0"/>
          </a:p>
          <a:p>
            <a:r>
              <a:rPr lang="zh-CN" altLang="en-US" dirty="0"/>
              <a:t>电商平台中消费者负面反馈的存在具有必然性。这类评价可能损害商家品牌声誉并影响产品销售。为应对这一挑战，商家应采取积极措施来缓解其不利影响。与消费者建立有效沟通渠道是关键，这有助于准确把握消费者的核心诉求。通过提供退换货、经济补偿或诚挚道歉等具体解决方案，能够有效化解矛盾。</a:t>
            </a:r>
            <a:endParaRPr lang="en-US" altLang="zh-CN" dirty="0"/>
          </a:p>
        </p:txBody>
      </p:sp>
      <p:sp>
        <p:nvSpPr>
          <p:cNvPr id="6" name="文本占位符 5">
            <a:extLst>
              <a:ext uri="{FF2B5EF4-FFF2-40B4-BE49-F238E27FC236}">
                <a16:creationId xmlns:a16="http://schemas.microsoft.com/office/drawing/2014/main" id="{C944B647-36CD-A617-6945-3B5615D3E836}"/>
              </a:ext>
            </a:extLst>
          </p:cNvPr>
          <p:cNvSpPr>
            <a:spLocks noGrp="1"/>
          </p:cNvSpPr>
          <p:nvPr>
            <p:ph type="body" sz="quarter" idx="10"/>
          </p:nvPr>
        </p:nvSpPr>
        <p:spPr/>
        <p:txBody>
          <a:bodyPr/>
          <a:lstStyle/>
          <a:p>
            <a:r>
              <a:rPr lang="zh-CN" altLang="en-US" dirty="0"/>
              <a:t>影响消费者电子商务购买决策的因素</a:t>
            </a:r>
          </a:p>
        </p:txBody>
      </p:sp>
    </p:spTree>
    <p:extLst>
      <p:ext uri="{BB962C8B-B14F-4D97-AF65-F5344CB8AC3E}">
        <p14:creationId xmlns:p14="http://schemas.microsoft.com/office/powerpoint/2010/main" val="3147983728"/>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87A5885-21B8-8546-1E7F-62EA539CE451}"/>
              </a:ext>
            </a:extLst>
          </p:cNvPr>
          <p:cNvSpPr>
            <a:spLocks noGrp="1"/>
          </p:cNvSpPr>
          <p:nvPr>
            <p:ph type="body" sz="quarter" idx="11"/>
          </p:nvPr>
        </p:nvSpPr>
        <p:spPr/>
        <p:txBody>
          <a:bodyPr/>
          <a:lstStyle/>
          <a:p>
            <a:r>
              <a:rPr lang="zh-CN" altLang="en-US" dirty="0"/>
              <a:t>第五章</a:t>
            </a:r>
          </a:p>
        </p:txBody>
      </p:sp>
      <p:sp>
        <p:nvSpPr>
          <p:cNvPr id="5" name="文本占位符 4">
            <a:extLst>
              <a:ext uri="{FF2B5EF4-FFF2-40B4-BE49-F238E27FC236}">
                <a16:creationId xmlns:a16="http://schemas.microsoft.com/office/drawing/2014/main" id="{F85C6C6E-0F0B-239E-1290-E1BE65162474}"/>
              </a:ext>
            </a:extLst>
          </p:cNvPr>
          <p:cNvSpPr>
            <a:spLocks noGrp="1"/>
          </p:cNvSpPr>
          <p:nvPr>
            <p:ph type="body" sz="quarter" idx="13"/>
          </p:nvPr>
        </p:nvSpPr>
        <p:spPr/>
        <p:txBody>
          <a:bodyPr/>
          <a:lstStyle/>
          <a:p>
            <a:r>
              <a:rPr lang="zh-CN" altLang="en-US" dirty="0"/>
              <a:t>电子商务物流与供应链管理</a:t>
            </a:r>
          </a:p>
        </p:txBody>
      </p:sp>
    </p:spTree>
    <p:extLst>
      <p:ext uri="{BB962C8B-B14F-4D97-AF65-F5344CB8AC3E}">
        <p14:creationId xmlns:p14="http://schemas.microsoft.com/office/powerpoint/2010/main" val="180115335"/>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B41B516F-2820-72C2-8FFD-99AA22121188}"/>
              </a:ext>
            </a:extLst>
          </p:cNvPr>
          <p:cNvSpPr>
            <a:spLocks noGrp="1"/>
          </p:cNvSpPr>
          <p:nvPr>
            <p:ph type="body" sz="quarter" idx="10"/>
          </p:nvPr>
        </p:nvSpPr>
        <p:spPr/>
        <p:txBody>
          <a:bodyPr/>
          <a:lstStyle/>
          <a:p>
            <a:r>
              <a:rPr lang="zh-CN" altLang="en-US" dirty="0"/>
              <a:t>第一节</a:t>
            </a:r>
          </a:p>
        </p:txBody>
      </p:sp>
      <p:sp>
        <p:nvSpPr>
          <p:cNvPr id="5" name="文本占位符 4">
            <a:extLst>
              <a:ext uri="{FF2B5EF4-FFF2-40B4-BE49-F238E27FC236}">
                <a16:creationId xmlns:a16="http://schemas.microsoft.com/office/drawing/2014/main" id="{255E6CDE-40AD-B2F3-1539-BE799FB6EA10}"/>
              </a:ext>
            </a:extLst>
          </p:cNvPr>
          <p:cNvSpPr>
            <a:spLocks noGrp="1"/>
          </p:cNvSpPr>
          <p:nvPr>
            <p:ph type="body" sz="quarter" idx="11"/>
          </p:nvPr>
        </p:nvSpPr>
        <p:spPr/>
        <p:txBody>
          <a:bodyPr/>
          <a:lstStyle/>
          <a:p>
            <a:r>
              <a:rPr lang="zh-CN" altLang="en-US" dirty="0"/>
              <a:t>电子商务物流的特点与模式</a:t>
            </a:r>
          </a:p>
        </p:txBody>
      </p:sp>
    </p:spTree>
    <p:extLst>
      <p:ext uri="{BB962C8B-B14F-4D97-AF65-F5344CB8AC3E}">
        <p14:creationId xmlns:p14="http://schemas.microsoft.com/office/powerpoint/2010/main" val="1946040542"/>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AA5CD751-B93E-A0E6-4453-AFBB7C700075}"/>
              </a:ext>
            </a:extLst>
          </p:cNvPr>
          <p:cNvSpPr>
            <a:spLocks noGrp="1"/>
          </p:cNvSpPr>
          <p:nvPr>
            <p:ph type="body" sz="quarter" idx="11"/>
          </p:nvPr>
        </p:nvSpPr>
        <p:spPr>
          <a:xfrm>
            <a:off x="337294" y="2223460"/>
            <a:ext cx="11275585" cy="3079497"/>
          </a:xfrm>
        </p:spPr>
        <p:txBody>
          <a:bodyPr/>
          <a:lstStyle/>
          <a:p>
            <a:r>
              <a:rPr lang="zh-CN" altLang="en-US"/>
              <a:t>一、电子商务</a:t>
            </a:r>
            <a:r>
              <a:rPr lang="zh-CN" altLang="en-US" dirty="0"/>
              <a:t>物流的特点</a:t>
            </a:r>
            <a:endParaRPr lang="en-US" altLang="zh-CN" dirty="0"/>
          </a:p>
          <a:p>
            <a:r>
              <a:rPr lang="zh-CN" altLang="en-US" dirty="0"/>
              <a:t>（一）信息化特点表现</a:t>
            </a:r>
            <a:endParaRPr lang="en-US" altLang="zh-CN" dirty="0"/>
          </a:p>
          <a:p>
            <a:r>
              <a:rPr lang="zh-CN" altLang="en-US" dirty="0"/>
              <a:t>电子商务物流的核心特征体现在其信息化程度上。与传统物流模式相比，这种新型物流体系显著提升了信息处理效率。通过电子化平台，物流信息的采集、传输和反馈实现了实时化，确保了数据的精确性和时效性。这种信息技术的深度应用，使物流运作更加透明可控，有效提高了整体供应链的协同效率。</a:t>
            </a:r>
          </a:p>
        </p:txBody>
      </p:sp>
      <p:sp>
        <p:nvSpPr>
          <p:cNvPr id="4" name="文本占位符 3">
            <a:extLst>
              <a:ext uri="{FF2B5EF4-FFF2-40B4-BE49-F238E27FC236}">
                <a16:creationId xmlns:a16="http://schemas.microsoft.com/office/drawing/2014/main" id="{080EE654-0B43-151C-C98B-E0A10CD5A2A2}"/>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614250787"/>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A28830-ACA0-A260-A528-58F4EF785B3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3A66562-9EEF-D58D-18C7-D5BDF3C6FA15}"/>
              </a:ext>
            </a:extLst>
          </p:cNvPr>
          <p:cNvSpPr>
            <a:spLocks noGrp="1"/>
          </p:cNvSpPr>
          <p:nvPr>
            <p:ph type="body" sz="quarter" idx="11"/>
          </p:nvPr>
        </p:nvSpPr>
        <p:spPr>
          <a:xfrm>
            <a:off x="337294" y="1969544"/>
            <a:ext cx="11275585" cy="3587329"/>
          </a:xfrm>
        </p:spPr>
        <p:txBody>
          <a:bodyPr/>
          <a:lstStyle/>
          <a:p>
            <a:r>
              <a:rPr lang="zh-CN" altLang="en-US"/>
              <a:t>一、电子商务</a:t>
            </a:r>
            <a:r>
              <a:rPr lang="zh-CN" altLang="en-US" dirty="0"/>
              <a:t>物流的特点</a:t>
            </a:r>
            <a:endParaRPr lang="en-US" altLang="zh-CN" dirty="0"/>
          </a:p>
          <a:p>
            <a:r>
              <a:rPr lang="zh-CN" altLang="en-US" dirty="0"/>
              <a:t>（二）自动化技术应用</a:t>
            </a:r>
            <a:endParaRPr lang="en-US" altLang="zh-CN" dirty="0"/>
          </a:p>
          <a:p>
            <a:r>
              <a:rPr lang="zh-CN" altLang="en-US" dirty="0"/>
              <a:t>自动化技术在电子商务物流中的深度应用，极大地提高了物流作业的效率和准确性。</a:t>
            </a:r>
            <a:endParaRPr lang="en-US" altLang="zh-CN" dirty="0"/>
          </a:p>
          <a:p>
            <a:r>
              <a:rPr lang="zh-CN" altLang="en-US" dirty="0"/>
              <a:t>在电商物流领域，自动化仓储技术已成为关键应用。该系统依托堆垛机、输送机及</a:t>
            </a:r>
            <a:r>
              <a:rPr lang="en-US" altLang="zh-CN" dirty="0"/>
              <a:t>AGV </a:t>
            </a:r>
            <a:r>
              <a:rPr lang="zh-CN" altLang="en-US" dirty="0"/>
              <a:t>等智能设备，实现货物存取作业的自动化。以大型电商仓库为例，堆垛机能够精准执行计算机指令，将货物存放至预设货架位置，显著优化了仓储空间配置与作业效能。 </a:t>
            </a:r>
            <a:r>
              <a:rPr lang="en-US" altLang="zh-CN" dirty="0"/>
              <a:t>AGV </a:t>
            </a:r>
            <a:r>
              <a:rPr lang="zh-CN" altLang="en-US" dirty="0"/>
              <a:t>则在库区内自主运行，承担货物转运工作，有效降低了人工干预的失误率与劳动强度。</a:t>
            </a:r>
          </a:p>
        </p:txBody>
      </p:sp>
      <p:sp>
        <p:nvSpPr>
          <p:cNvPr id="4" name="文本占位符 3">
            <a:extLst>
              <a:ext uri="{FF2B5EF4-FFF2-40B4-BE49-F238E27FC236}">
                <a16:creationId xmlns:a16="http://schemas.microsoft.com/office/drawing/2014/main" id="{801230AE-7C49-DB2B-BEB6-D368C0B669D8}"/>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4072177601"/>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3FFB11-1EBA-29EE-EAC3-933D6620839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1A2D05E-CC19-2BB7-C24C-5995E5F1884F}"/>
              </a:ext>
            </a:extLst>
          </p:cNvPr>
          <p:cNvSpPr>
            <a:spLocks noGrp="1"/>
          </p:cNvSpPr>
          <p:nvPr>
            <p:ph type="body" sz="quarter" idx="11"/>
          </p:nvPr>
        </p:nvSpPr>
        <p:spPr>
          <a:xfrm>
            <a:off x="337294" y="2477376"/>
            <a:ext cx="11275585" cy="2571666"/>
          </a:xfrm>
        </p:spPr>
        <p:txBody>
          <a:bodyPr/>
          <a:lstStyle/>
          <a:p>
            <a:r>
              <a:rPr lang="zh-CN" altLang="en-US"/>
              <a:t>一、电子商务</a:t>
            </a:r>
            <a:r>
              <a:rPr lang="zh-CN" altLang="en-US" dirty="0"/>
              <a:t>物流的特点</a:t>
            </a:r>
            <a:endParaRPr lang="en-US" altLang="zh-CN" dirty="0"/>
          </a:p>
          <a:p>
            <a:r>
              <a:rPr lang="zh-CN" altLang="en-US" dirty="0"/>
              <a:t>（三）网络化布局优势</a:t>
            </a:r>
            <a:endParaRPr lang="en-US" altLang="zh-CN" dirty="0"/>
          </a:p>
          <a:p>
            <a:r>
              <a:rPr lang="zh-CN" altLang="en-US" dirty="0"/>
              <a:t>电商物流的网络化构建是应对行业发展需求的关键策略。完善的物流网络能够显著提升商品流转效率，缩短配送周期。这种布局模式有效解决了传统物流在响应速度和服务范围上的局限性，为电商平台提供了强有力的支撑保障。</a:t>
            </a:r>
          </a:p>
        </p:txBody>
      </p:sp>
      <p:sp>
        <p:nvSpPr>
          <p:cNvPr id="4" name="文本占位符 3">
            <a:extLst>
              <a:ext uri="{FF2B5EF4-FFF2-40B4-BE49-F238E27FC236}">
                <a16:creationId xmlns:a16="http://schemas.microsoft.com/office/drawing/2014/main" id="{97DB4F14-0B5F-FC20-D411-C5CB8DC41F23}"/>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534132365"/>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C88A22-ECA5-7661-0278-53A9AAF1677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5B5D14A-2487-D8CB-FC5E-5D28BDA080CB}"/>
              </a:ext>
            </a:extLst>
          </p:cNvPr>
          <p:cNvSpPr>
            <a:spLocks noGrp="1"/>
          </p:cNvSpPr>
          <p:nvPr>
            <p:ph type="body" sz="quarter" idx="11"/>
          </p:nvPr>
        </p:nvSpPr>
        <p:spPr>
          <a:xfrm>
            <a:off x="337294" y="1715630"/>
            <a:ext cx="11275585" cy="4095160"/>
          </a:xfrm>
        </p:spPr>
        <p:txBody>
          <a:bodyPr/>
          <a:lstStyle/>
          <a:p>
            <a:r>
              <a:rPr lang="zh-CN" altLang="en-US"/>
              <a:t>二、电子商务</a:t>
            </a:r>
            <a:r>
              <a:rPr lang="zh-CN" altLang="en-US" dirty="0"/>
              <a:t>物流的主要模式</a:t>
            </a:r>
            <a:endParaRPr lang="en-US" altLang="zh-CN" dirty="0"/>
          </a:p>
          <a:p>
            <a:r>
              <a:rPr lang="zh-CN" altLang="en-US" dirty="0"/>
              <a:t>（一）自营物流模式剖析</a:t>
            </a:r>
            <a:endParaRPr lang="en-US" altLang="zh-CN" dirty="0"/>
          </a:p>
          <a:p>
            <a:r>
              <a:rPr lang="en-US" altLang="zh-CN" dirty="0"/>
              <a:t>1. </a:t>
            </a:r>
            <a:r>
              <a:rPr lang="zh-CN" altLang="en-US" dirty="0"/>
              <a:t>自营物流的优势</a:t>
            </a:r>
            <a:endParaRPr lang="en-US" altLang="zh-CN" dirty="0"/>
          </a:p>
          <a:p>
            <a:r>
              <a:rPr lang="zh-CN" altLang="en-US" dirty="0"/>
              <a:t>（</a:t>
            </a:r>
            <a:r>
              <a:rPr lang="en-US" altLang="zh-CN" dirty="0"/>
              <a:t>1</a:t>
            </a:r>
            <a:r>
              <a:rPr lang="zh-CN" altLang="en-US" dirty="0"/>
              <a:t>）高度的控制权</a:t>
            </a:r>
            <a:endParaRPr lang="en-US" altLang="zh-CN" dirty="0"/>
          </a:p>
          <a:p>
            <a:r>
              <a:rPr lang="zh-CN" altLang="en-US" dirty="0"/>
              <a:t>自营物流模式赋予企业对供应链的全面掌控能力。通过自主管理仓储、分拣、运输及配送等环节，企业能够严格执行内部运营标准。以京东为例，其自营物流系统在商品配送时效与服务质量方面实施严格管控。快递人员遵循标准化操作流程，确保商品安全、及时地送达终端消费者。</a:t>
            </a:r>
          </a:p>
        </p:txBody>
      </p:sp>
      <p:sp>
        <p:nvSpPr>
          <p:cNvPr id="4" name="文本占位符 3">
            <a:extLst>
              <a:ext uri="{FF2B5EF4-FFF2-40B4-BE49-F238E27FC236}">
                <a16:creationId xmlns:a16="http://schemas.microsoft.com/office/drawing/2014/main" id="{27E79E6F-711B-A552-0A87-BCAE5B56D8B5}"/>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2401774354"/>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6A87AC-0391-D9AA-93D0-74F33C6BE5C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2F6A7F9-4998-64BD-1712-82E28B23653A}"/>
              </a:ext>
            </a:extLst>
          </p:cNvPr>
          <p:cNvSpPr>
            <a:spLocks noGrp="1"/>
          </p:cNvSpPr>
          <p:nvPr>
            <p:ph type="body" sz="quarter" idx="11"/>
          </p:nvPr>
        </p:nvSpPr>
        <p:spPr>
          <a:xfrm>
            <a:off x="337294" y="1715630"/>
            <a:ext cx="11275585" cy="4095160"/>
          </a:xfrm>
        </p:spPr>
        <p:txBody>
          <a:bodyPr/>
          <a:lstStyle/>
          <a:p>
            <a:r>
              <a:rPr lang="zh-CN" altLang="en-US"/>
              <a:t>二、电子商务</a:t>
            </a:r>
            <a:r>
              <a:rPr lang="zh-CN" altLang="en-US" dirty="0"/>
              <a:t>物流的主要模式</a:t>
            </a:r>
            <a:endParaRPr lang="en-US" altLang="zh-CN" dirty="0"/>
          </a:p>
          <a:p>
            <a:r>
              <a:rPr lang="zh-CN" altLang="en-US" dirty="0"/>
              <a:t>（一）自营物流模式剖析</a:t>
            </a:r>
            <a:endParaRPr lang="en-US" altLang="zh-CN" dirty="0"/>
          </a:p>
          <a:p>
            <a:r>
              <a:rPr lang="en-US" altLang="zh-CN" dirty="0"/>
              <a:t>1. </a:t>
            </a:r>
            <a:r>
              <a:rPr lang="zh-CN" altLang="en-US" dirty="0"/>
              <a:t>自营物流的优势</a:t>
            </a:r>
            <a:endParaRPr lang="en-US" altLang="zh-CN" dirty="0"/>
          </a:p>
          <a:p>
            <a:r>
              <a:rPr lang="zh-CN" altLang="en-US" dirty="0"/>
              <a:t>（</a:t>
            </a:r>
            <a:r>
              <a:rPr lang="en-US" altLang="zh-CN" dirty="0"/>
              <a:t>2</a:t>
            </a:r>
            <a:r>
              <a:rPr lang="zh-CN" altLang="en-US" dirty="0"/>
              <a:t>）信息的及时性和准确性</a:t>
            </a:r>
            <a:endParaRPr lang="en-US" altLang="zh-CN" dirty="0"/>
          </a:p>
          <a:p>
            <a:r>
              <a:rPr lang="zh-CN" altLang="en-US" dirty="0"/>
              <a:t>企业通过自建物流体系实现了信息实时监控。内部物流系统与销售、库存等模块高度集成，使企业能够动态掌握商品库存和运输状态。这种信息整合对经营决策具有重要价值。例如，库存预警机制可基于物流数据及时启动补货流程，有效防止断货。此外，精准的物流信息为企业快速响应市场需求提供了支持，提升了整体运营效能。</a:t>
            </a:r>
          </a:p>
        </p:txBody>
      </p:sp>
      <p:sp>
        <p:nvSpPr>
          <p:cNvPr id="4" name="文本占位符 3">
            <a:extLst>
              <a:ext uri="{FF2B5EF4-FFF2-40B4-BE49-F238E27FC236}">
                <a16:creationId xmlns:a16="http://schemas.microsoft.com/office/drawing/2014/main" id="{458D0E7C-CB61-B2D2-5E68-0A96E195630C}"/>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1636378780"/>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D2145-6B79-9555-F826-11BF7606B5D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B1E06E6-6C71-E179-1B39-15EFCD3B5BE2}"/>
              </a:ext>
            </a:extLst>
          </p:cNvPr>
          <p:cNvSpPr>
            <a:spLocks noGrp="1"/>
          </p:cNvSpPr>
          <p:nvPr>
            <p:ph type="body" sz="quarter" idx="11"/>
          </p:nvPr>
        </p:nvSpPr>
        <p:spPr>
          <a:xfrm>
            <a:off x="337294" y="1715630"/>
            <a:ext cx="11275585" cy="4095160"/>
          </a:xfrm>
        </p:spPr>
        <p:txBody>
          <a:bodyPr/>
          <a:lstStyle/>
          <a:p>
            <a:r>
              <a:rPr lang="zh-CN" altLang="en-US"/>
              <a:t>二、电子商务</a:t>
            </a:r>
            <a:r>
              <a:rPr lang="zh-CN" altLang="en-US" dirty="0"/>
              <a:t>物流的主要模式</a:t>
            </a:r>
            <a:endParaRPr lang="en-US" altLang="zh-CN" dirty="0"/>
          </a:p>
          <a:p>
            <a:r>
              <a:rPr lang="zh-CN" altLang="en-US" dirty="0"/>
              <a:t>（一）自营物流模式剖析</a:t>
            </a:r>
            <a:endParaRPr lang="en-US" altLang="zh-CN" dirty="0"/>
          </a:p>
          <a:p>
            <a:r>
              <a:rPr lang="en-US" altLang="zh-CN" dirty="0"/>
              <a:t>1. </a:t>
            </a:r>
            <a:r>
              <a:rPr lang="zh-CN" altLang="en-US" dirty="0"/>
              <a:t>自营物流的优势</a:t>
            </a:r>
            <a:endParaRPr lang="en-US" altLang="zh-CN" dirty="0"/>
          </a:p>
          <a:p>
            <a:r>
              <a:rPr lang="zh-CN" altLang="en-US" dirty="0"/>
              <a:t>（</a:t>
            </a:r>
            <a:r>
              <a:rPr lang="en-US" altLang="zh-CN" dirty="0"/>
              <a:t>3</a:t>
            </a:r>
            <a:r>
              <a:rPr lang="zh-CN" altLang="en-US" dirty="0"/>
              <a:t>）个性化服务</a:t>
            </a:r>
            <a:endParaRPr lang="en-US" altLang="zh-CN" dirty="0"/>
          </a:p>
          <a:p>
            <a:r>
              <a:rPr lang="zh-CN" altLang="en-US" dirty="0"/>
              <a:t>自营物流模式可根据企业具体需求为客户提供定制化服务方案。在高端电商领域，企业往往通过上门安装、调试等增值服务提升用户体验。针对易碎、易损类商品，企业可优化包装设计，采用专业运输方式以确保产品完整性。这种差异化服务策略不仅能够满足多样化的客户需求，还有助于提高客户黏性。</a:t>
            </a:r>
          </a:p>
        </p:txBody>
      </p:sp>
      <p:sp>
        <p:nvSpPr>
          <p:cNvPr id="4" name="文本占位符 3">
            <a:extLst>
              <a:ext uri="{FF2B5EF4-FFF2-40B4-BE49-F238E27FC236}">
                <a16:creationId xmlns:a16="http://schemas.microsoft.com/office/drawing/2014/main" id="{9E93DD12-9E42-8751-01D6-A0822D7A0984}"/>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2551225774"/>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5C2EB4-770F-C614-F934-C483BF137DE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82BF2E9-BB09-38A2-F6D6-BD7711D6BE19}"/>
              </a:ext>
            </a:extLst>
          </p:cNvPr>
          <p:cNvSpPr>
            <a:spLocks noGrp="1"/>
          </p:cNvSpPr>
          <p:nvPr>
            <p:ph type="body" sz="quarter" idx="11"/>
          </p:nvPr>
        </p:nvSpPr>
        <p:spPr>
          <a:xfrm>
            <a:off x="337294" y="1715630"/>
            <a:ext cx="11275585" cy="4095160"/>
          </a:xfrm>
        </p:spPr>
        <p:txBody>
          <a:bodyPr/>
          <a:lstStyle/>
          <a:p>
            <a:r>
              <a:rPr lang="zh-CN" altLang="en-US"/>
              <a:t>二、电子商务</a:t>
            </a:r>
            <a:r>
              <a:rPr lang="zh-CN" altLang="en-US" dirty="0"/>
              <a:t>物流的主要模式</a:t>
            </a:r>
            <a:endParaRPr lang="en-US" altLang="zh-CN" dirty="0"/>
          </a:p>
          <a:p>
            <a:r>
              <a:rPr lang="zh-CN" altLang="en-US" dirty="0"/>
              <a:t>（一）自营物流模式剖析</a:t>
            </a:r>
            <a:endParaRPr lang="en-US" altLang="zh-CN" dirty="0"/>
          </a:p>
          <a:p>
            <a:r>
              <a:rPr lang="en-US" altLang="zh-CN" dirty="0"/>
              <a:t>2. </a:t>
            </a:r>
            <a:r>
              <a:rPr lang="zh-CN" altLang="en-US" dirty="0"/>
              <a:t>自营物流的局限性</a:t>
            </a:r>
            <a:endParaRPr lang="en-US" altLang="zh-CN" dirty="0"/>
          </a:p>
          <a:p>
            <a:r>
              <a:rPr lang="zh-CN" altLang="en-US" dirty="0"/>
              <a:t>（</a:t>
            </a:r>
            <a:r>
              <a:rPr lang="en-US" altLang="zh-CN" dirty="0"/>
              <a:t>1</a:t>
            </a:r>
            <a:r>
              <a:rPr lang="zh-CN" altLang="en-US" dirty="0"/>
              <a:t>）资金投入大</a:t>
            </a:r>
            <a:endParaRPr lang="en-US" altLang="zh-CN" dirty="0"/>
          </a:p>
          <a:p>
            <a:r>
              <a:rPr lang="zh-CN" altLang="en-US" dirty="0"/>
              <a:t>构建自营物流网络往往面临高额资金需求。企业需购置仓储用地、运输设备及装卸机械等固定资产，同时还需投入人力成本用于物流团队建设与培训。尤其是现代化大型仓储设施的建设成本，通常高达数千万元乃至上亿元，这对资金储备不足的中小企业构成显著压力。</a:t>
            </a:r>
          </a:p>
        </p:txBody>
      </p:sp>
      <p:sp>
        <p:nvSpPr>
          <p:cNvPr id="4" name="文本占位符 3">
            <a:extLst>
              <a:ext uri="{FF2B5EF4-FFF2-40B4-BE49-F238E27FC236}">
                <a16:creationId xmlns:a16="http://schemas.microsoft.com/office/drawing/2014/main" id="{D3317122-4CDE-47A3-4EB1-4E38BF118B97}"/>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35190445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AE7C1-978C-0D2B-7AA0-FE0816ABCDC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198CC7E-D195-572A-5E13-BF67DEB3BEBB}"/>
              </a:ext>
            </a:extLst>
          </p:cNvPr>
          <p:cNvSpPr>
            <a:spLocks noGrp="1"/>
          </p:cNvSpPr>
          <p:nvPr>
            <p:ph type="body" sz="quarter" idx="11"/>
          </p:nvPr>
        </p:nvSpPr>
        <p:spPr>
          <a:xfrm>
            <a:off x="337294" y="2223463"/>
            <a:ext cx="11275585" cy="3079497"/>
          </a:xfrm>
        </p:spPr>
        <p:txBody>
          <a:bodyPr/>
          <a:lstStyle/>
          <a:p>
            <a:r>
              <a:rPr lang="zh-CN" altLang="en-US" dirty="0"/>
              <a:t> 三、电子商务的快速发展阶段</a:t>
            </a:r>
            <a:endParaRPr lang="en-US" altLang="zh-CN" dirty="0"/>
          </a:p>
          <a:p>
            <a:r>
              <a:rPr lang="zh-CN" altLang="en-US" dirty="0"/>
              <a:t>（二）技术创新对发展的促进作用</a:t>
            </a:r>
            <a:endParaRPr lang="en-US" altLang="zh-CN" dirty="0"/>
          </a:p>
          <a:p>
            <a:r>
              <a:rPr lang="zh-CN" altLang="en-US" dirty="0"/>
              <a:t>技术创新推动了电子商务的快速进步。大数据技术为企业决策提供了重要支撑。通过分析用户行为数据，电商平台能够掌握消费者的购物习惯和偏好。这种数据驱动的方式提升了营销的精准度。基于用户的浏览和购买记录，平台可以智能推荐相关商品，有效提高了转化率。</a:t>
            </a:r>
          </a:p>
        </p:txBody>
      </p:sp>
      <p:sp>
        <p:nvSpPr>
          <p:cNvPr id="4" name="文本占位符 3">
            <a:extLst>
              <a:ext uri="{FF2B5EF4-FFF2-40B4-BE49-F238E27FC236}">
                <a16:creationId xmlns:a16="http://schemas.microsoft.com/office/drawing/2014/main" id="{0B286D6E-97AC-55B7-AF92-DEC7D34FAF3A}"/>
              </a:ext>
            </a:extLst>
          </p:cNvPr>
          <p:cNvSpPr>
            <a:spLocks noGrp="1"/>
          </p:cNvSpPr>
          <p:nvPr>
            <p:ph type="body" sz="quarter" idx="10"/>
          </p:nvPr>
        </p:nvSpPr>
        <p:spPr>
          <a:xfrm>
            <a:off x="759986" y="184188"/>
            <a:ext cx="10852895" cy="523220"/>
          </a:xfrm>
        </p:spPr>
        <p:txBody>
          <a:bodyPr/>
          <a:lstStyle/>
          <a:p>
            <a:r>
              <a:rPr lang="zh-CN" altLang="en-US" dirty="0"/>
              <a:t>电子商务的发展历程</a:t>
            </a:r>
          </a:p>
        </p:txBody>
      </p:sp>
    </p:spTree>
    <p:extLst>
      <p:ext uri="{BB962C8B-B14F-4D97-AF65-F5344CB8AC3E}">
        <p14:creationId xmlns:p14="http://schemas.microsoft.com/office/powerpoint/2010/main" val="50851018"/>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65A37C-6FD9-D9E7-625A-48A73A20A89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1A28232-CB25-35A9-0DDF-E9E5227861C0}"/>
              </a:ext>
            </a:extLst>
          </p:cNvPr>
          <p:cNvSpPr>
            <a:spLocks noGrp="1"/>
          </p:cNvSpPr>
          <p:nvPr>
            <p:ph type="body" sz="quarter" idx="11"/>
          </p:nvPr>
        </p:nvSpPr>
        <p:spPr>
          <a:xfrm>
            <a:off x="337294" y="1715631"/>
            <a:ext cx="11275585" cy="4095160"/>
          </a:xfrm>
        </p:spPr>
        <p:txBody>
          <a:bodyPr/>
          <a:lstStyle/>
          <a:p>
            <a:r>
              <a:rPr lang="zh-CN" altLang="en-US"/>
              <a:t>二、电子商务</a:t>
            </a:r>
            <a:r>
              <a:rPr lang="zh-CN" altLang="en-US" dirty="0"/>
              <a:t>物流的主要模式</a:t>
            </a:r>
            <a:endParaRPr lang="en-US" altLang="zh-CN" dirty="0"/>
          </a:p>
          <a:p>
            <a:r>
              <a:rPr lang="zh-CN" altLang="en-US" dirty="0"/>
              <a:t>（一）自营物流模式剖析</a:t>
            </a:r>
            <a:endParaRPr lang="en-US" altLang="zh-CN" dirty="0"/>
          </a:p>
          <a:p>
            <a:r>
              <a:rPr lang="en-US" altLang="zh-CN" dirty="0"/>
              <a:t>2. </a:t>
            </a:r>
            <a:r>
              <a:rPr lang="zh-CN" altLang="en-US" dirty="0"/>
              <a:t>自营物流的局限性</a:t>
            </a:r>
            <a:endParaRPr lang="en-US" altLang="zh-CN" dirty="0"/>
          </a:p>
          <a:p>
            <a:r>
              <a:rPr lang="zh-CN" altLang="en-US" dirty="0"/>
              <a:t>（</a:t>
            </a:r>
            <a:r>
              <a:rPr lang="en-US" altLang="zh-CN" dirty="0"/>
              <a:t>2</a:t>
            </a:r>
            <a:r>
              <a:rPr lang="zh-CN" altLang="en-US" dirty="0"/>
              <a:t>）运营成本高</a:t>
            </a:r>
            <a:endParaRPr lang="en-US" altLang="zh-CN" dirty="0"/>
          </a:p>
          <a:p>
            <a:r>
              <a:rPr lang="zh-CN" altLang="en-US" dirty="0"/>
              <a:t>物流自营模式下的成本构成主要涉及仓储、运输及人力等核心要素。仓储支出涵盖场地租赁、能源消耗及设备损耗等固定费用。运输环节则需承担车辆购置、燃料消耗及维护保养等可变开支。人力成本方面，包括物流从业人员的薪酬及福利待遇。此类成本的长期支出对企业财务形成了显著压力。</a:t>
            </a:r>
          </a:p>
        </p:txBody>
      </p:sp>
      <p:sp>
        <p:nvSpPr>
          <p:cNvPr id="4" name="文本占位符 3">
            <a:extLst>
              <a:ext uri="{FF2B5EF4-FFF2-40B4-BE49-F238E27FC236}">
                <a16:creationId xmlns:a16="http://schemas.microsoft.com/office/drawing/2014/main" id="{CACF0543-5216-92A0-FAFF-325D0EF2E59E}"/>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98780193"/>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3A7815-D0E5-91DC-3FC1-EBF7530B0F3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C79E090-3AD1-78B1-5DE3-7F17627A3301}"/>
              </a:ext>
            </a:extLst>
          </p:cNvPr>
          <p:cNvSpPr>
            <a:spLocks noGrp="1"/>
          </p:cNvSpPr>
          <p:nvPr>
            <p:ph type="body" sz="quarter" idx="11"/>
          </p:nvPr>
        </p:nvSpPr>
        <p:spPr>
          <a:xfrm>
            <a:off x="337294" y="1461717"/>
            <a:ext cx="11275585" cy="4602991"/>
          </a:xfrm>
        </p:spPr>
        <p:txBody>
          <a:bodyPr/>
          <a:lstStyle/>
          <a:p>
            <a:r>
              <a:rPr lang="zh-CN" altLang="en-US"/>
              <a:t>二、电子商务</a:t>
            </a:r>
            <a:r>
              <a:rPr lang="zh-CN" altLang="en-US" dirty="0"/>
              <a:t>物流的主要模式</a:t>
            </a:r>
            <a:endParaRPr lang="en-US" altLang="zh-CN" dirty="0"/>
          </a:p>
          <a:p>
            <a:r>
              <a:rPr lang="zh-CN" altLang="en-US" dirty="0"/>
              <a:t>（二）第三方物流模式选择</a:t>
            </a:r>
            <a:endParaRPr lang="en-US" altLang="zh-CN" dirty="0"/>
          </a:p>
          <a:p>
            <a:r>
              <a:rPr lang="en-US" altLang="zh-CN" dirty="0"/>
              <a:t>1. </a:t>
            </a:r>
            <a:r>
              <a:rPr lang="zh-CN" altLang="en-US" dirty="0"/>
              <a:t>第三方物流的优点</a:t>
            </a:r>
            <a:endParaRPr lang="en-US" altLang="zh-CN" dirty="0"/>
          </a:p>
          <a:p>
            <a:r>
              <a:rPr lang="zh-CN" altLang="en-US" dirty="0"/>
              <a:t>（</a:t>
            </a:r>
            <a:r>
              <a:rPr lang="en-US" altLang="zh-CN" dirty="0"/>
              <a:t>1</a:t>
            </a:r>
            <a:r>
              <a:rPr lang="zh-CN" altLang="en-US" dirty="0"/>
              <a:t>）降低成本</a:t>
            </a:r>
            <a:endParaRPr lang="en-US" altLang="zh-CN" dirty="0"/>
          </a:p>
          <a:p>
            <a:r>
              <a:rPr lang="zh-CN" altLang="en-US" dirty="0"/>
              <a:t>采用第三方物流服务有助于企业实现成本优化。专业物流服务商凭借其规模效应，通过资源整合与运输路径优化，显著降低了物流支出。具体而言，这类服务商能够为多个客户提供一体化运输方案，提升车辆利用率，进而压缩运输费用。对企业而言，物流外包策略不仅规避了自建物流系统所需的大量资金投入与运营支出，更能将有限的资源集中于主营业务领域。</a:t>
            </a:r>
          </a:p>
        </p:txBody>
      </p:sp>
      <p:sp>
        <p:nvSpPr>
          <p:cNvPr id="4" name="文本占位符 3">
            <a:extLst>
              <a:ext uri="{FF2B5EF4-FFF2-40B4-BE49-F238E27FC236}">
                <a16:creationId xmlns:a16="http://schemas.microsoft.com/office/drawing/2014/main" id="{1DAD354E-37F4-BB6C-58B6-3D86B7F67AF8}"/>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97520850"/>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EAB89-60C2-18FF-9A95-6AE4BC75854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46EA784-F6C5-E112-F095-E71EE27FE469}"/>
              </a:ext>
            </a:extLst>
          </p:cNvPr>
          <p:cNvSpPr>
            <a:spLocks noGrp="1"/>
          </p:cNvSpPr>
          <p:nvPr>
            <p:ph type="body" sz="quarter" idx="11"/>
          </p:nvPr>
        </p:nvSpPr>
        <p:spPr>
          <a:xfrm>
            <a:off x="337294" y="1461717"/>
            <a:ext cx="11275585" cy="4602991"/>
          </a:xfrm>
        </p:spPr>
        <p:txBody>
          <a:bodyPr/>
          <a:lstStyle/>
          <a:p>
            <a:r>
              <a:rPr lang="zh-CN" altLang="en-US"/>
              <a:t>二、电子商务</a:t>
            </a:r>
            <a:r>
              <a:rPr lang="zh-CN" altLang="en-US" dirty="0"/>
              <a:t>物流的主要模式</a:t>
            </a:r>
            <a:endParaRPr lang="en-US" altLang="zh-CN" dirty="0"/>
          </a:p>
          <a:p>
            <a:r>
              <a:rPr lang="zh-CN" altLang="en-US" dirty="0"/>
              <a:t>（二）第三方物流模式选择</a:t>
            </a:r>
            <a:endParaRPr lang="en-US" altLang="zh-CN" dirty="0"/>
          </a:p>
          <a:p>
            <a:r>
              <a:rPr lang="en-US" altLang="zh-CN" dirty="0"/>
              <a:t>1. </a:t>
            </a:r>
            <a:r>
              <a:rPr lang="zh-CN" altLang="en-US" dirty="0"/>
              <a:t>第三方物流的优点</a:t>
            </a:r>
            <a:endParaRPr lang="en-US" altLang="zh-CN" dirty="0"/>
          </a:p>
          <a:p>
            <a:r>
              <a:rPr lang="zh-CN" altLang="en-US" dirty="0"/>
              <a:t>（</a:t>
            </a:r>
            <a:r>
              <a:rPr lang="en-US" altLang="zh-CN" dirty="0"/>
              <a:t>2</a:t>
            </a:r>
            <a:r>
              <a:rPr lang="zh-CN" altLang="en-US" dirty="0"/>
              <a:t>）提高物流效率</a:t>
            </a:r>
            <a:endParaRPr lang="en-US" altLang="zh-CN" dirty="0"/>
          </a:p>
          <a:p>
            <a:r>
              <a:rPr lang="zh-CN" altLang="en-US" dirty="0"/>
              <a:t>第三方物流服务商凭借其专业化的基础设施和技术优势，为客户提供优质的物流解决方案。这类企业配备了经验丰富的运营团队，在货物存储、运输调度及配送管理等环节展现出卓越的执行能力。以行业领先企业为例，其通过部署仓储管理系统（</a:t>
            </a:r>
            <a:r>
              <a:rPr lang="en-US" altLang="zh-CN" dirty="0"/>
              <a:t>WMS</a:t>
            </a:r>
            <a:r>
              <a:rPr lang="zh-CN" altLang="en-US" dirty="0"/>
              <a:t>）与运输管理系统（</a:t>
            </a:r>
            <a:r>
              <a:rPr lang="en-US" altLang="zh-CN" dirty="0"/>
              <a:t>TMS</a:t>
            </a:r>
            <a:r>
              <a:rPr lang="zh-CN" altLang="en-US" dirty="0"/>
              <a:t>）等信息化平台，实现了对物流全流程的实时监控与优化，显著提升了整体运营效率。</a:t>
            </a:r>
          </a:p>
        </p:txBody>
      </p:sp>
      <p:sp>
        <p:nvSpPr>
          <p:cNvPr id="4" name="文本占位符 3">
            <a:extLst>
              <a:ext uri="{FF2B5EF4-FFF2-40B4-BE49-F238E27FC236}">
                <a16:creationId xmlns:a16="http://schemas.microsoft.com/office/drawing/2014/main" id="{C5B7CF92-B2C9-967D-753C-A16B4F2AC97F}"/>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4253186036"/>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88243B-4EA5-E102-225B-504B118B63E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5047F44-79B6-55F3-0341-6934CE04BE76}"/>
              </a:ext>
            </a:extLst>
          </p:cNvPr>
          <p:cNvSpPr>
            <a:spLocks noGrp="1"/>
          </p:cNvSpPr>
          <p:nvPr>
            <p:ph type="body" sz="quarter" idx="11"/>
          </p:nvPr>
        </p:nvSpPr>
        <p:spPr>
          <a:xfrm>
            <a:off x="337294" y="1715633"/>
            <a:ext cx="11275585" cy="4095160"/>
          </a:xfrm>
        </p:spPr>
        <p:txBody>
          <a:bodyPr/>
          <a:lstStyle/>
          <a:p>
            <a:r>
              <a:rPr lang="zh-CN" altLang="en-US"/>
              <a:t>二、电子商务</a:t>
            </a:r>
            <a:r>
              <a:rPr lang="zh-CN" altLang="en-US" dirty="0"/>
              <a:t>物流的主要模式</a:t>
            </a:r>
            <a:endParaRPr lang="en-US" altLang="zh-CN" dirty="0"/>
          </a:p>
          <a:p>
            <a:r>
              <a:rPr lang="zh-CN" altLang="en-US" dirty="0"/>
              <a:t>（二）第三方物流模式选择</a:t>
            </a:r>
            <a:endParaRPr lang="en-US" altLang="zh-CN" dirty="0"/>
          </a:p>
          <a:p>
            <a:r>
              <a:rPr lang="en-US" altLang="zh-CN" dirty="0"/>
              <a:t>1. </a:t>
            </a:r>
            <a:r>
              <a:rPr lang="zh-CN" altLang="en-US" dirty="0"/>
              <a:t>第三方物流的优点</a:t>
            </a:r>
            <a:endParaRPr lang="en-US" altLang="zh-CN" dirty="0"/>
          </a:p>
          <a:p>
            <a:r>
              <a:rPr lang="zh-CN" altLang="en-US" dirty="0"/>
              <a:t>（</a:t>
            </a:r>
            <a:r>
              <a:rPr lang="en-US" altLang="zh-CN" dirty="0"/>
              <a:t>3</a:t>
            </a:r>
            <a:r>
              <a:rPr lang="zh-CN" altLang="en-US" dirty="0"/>
              <a:t>）增强企业的灵活性</a:t>
            </a:r>
            <a:endParaRPr lang="en-US" altLang="zh-CN" dirty="0"/>
          </a:p>
          <a:p>
            <a:r>
              <a:rPr lang="zh-CN" altLang="en-US" dirty="0"/>
              <a:t>企业在第三方物流的选择上具有显著的可调节性，能够依据市场动态与业务规模的变化进行适应性调整。随着业务扩张，企业可要求物流服务商扩大服务覆盖范围与资源投入；当业务收缩时，可相应缩减物流需求规模。这种弹性机制使企业能够有效应对市场波动，实现经营风险的合理管控。</a:t>
            </a:r>
          </a:p>
        </p:txBody>
      </p:sp>
      <p:sp>
        <p:nvSpPr>
          <p:cNvPr id="4" name="文本占位符 3">
            <a:extLst>
              <a:ext uri="{FF2B5EF4-FFF2-40B4-BE49-F238E27FC236}">
                <a16:creationId xmlns:a16="http://schemas.microsoft.com/office/drawing/2014/main" id="{89DED800-6E64-E075-2088-738D4D0570CB}"/>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3360431633"/>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74D3E3-2DCD-2153-A8DB-F8E431773E3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000ECA7-3447-023A-5A41-ADEB7D3FDBF0}"/>
              </a:ext>
            </a:extLst>
          </p:cNvPr>
          <p:cNvSpPr>
            <a:spLocks noGrp="1"/>
          </p:cNvSpPr>
          <p:nvPr>
            <p:ph type="body" sz="quarter" idx="11"/>
          </p:nvPr>
        </p:nvSpPr>
        <p:spPr>
          <a:xfrm>
            <a:off x="337294" y="1461718"/>
            <a:ext cx="11275585" cy="4602991"/>
          </a:xfrm>
        </p:spPr>
        <p:txBody>
          <a:bodyPr/>
          <a:lstStyle/>
          <a:p>
            <a:r>
              <a:rPr lang="zh-CN" altLang="en-US"/>
              <a:t>二、电子商务</a:t>
            </a:r>
            <a:r>
              <a:rPr lang="zh-CN" altLang="en-US" dirty="0"/>
              <a:t>物流的主要模式</a:t>
            </a:r>
            <a:endParaRPr lang="en-US" altLang="zh-CN" dirty="0"/>
          </a:p>
          <a:p>
            <a:r>
              <a:rPr lang="zh-CN" altLang="en-US" dirty="0"/>
              <a:t>（二）第三方物流模式选择</a:t>
            </a:r>
            <a:endParaRPr lang="en-US" altLang="zh-CN" dirty="0"/>
          </a:p>
          <a:p>
            <a:r>
              <a:rPr lang="en-US" altLang="zh-CN" dirty="0"/>
              <a:t>2. </a:t>
            </a:r>
            <a:r>
              <a:rPr lang="zh-CN" altLang="en-US" dirty="0"/>
              <a:t>选择第三方物流的注意事项</a:t>
            </a:r>
            <a:endParaRPr lang="en-US" altLang="zh-CN" dirty="0"/>
          </a:p>
          <a:p>
            <a:r>
              <a:rPr lang="zh-CN" altLang="en-US" dirty="0"/>
              <a:t>（</a:t>
            </a:r>
            <a:r>
              <a:rPr lang="en-US" altLang="zh-CN" dirty="0"/>
              <a:t>1</a:t>
            </a:r>
            <a:r>
              <a:rPr lang="zh-CN" altLang="en-US" dirty="0"/>
              <a:t>）物流服务提供商的选择</a:t>
            </a:r>
            <a:endParaRPr lang="en-US" altLang="zh-CN" dirty="0"/>
          </a:p>
          <a:p>
            <a:r>
              <a:rPr lang="zh-CN" altLang="en-US" dirty="0"/>
              <a:t>第三方物流服务提供商的选择涉及多方面评估。企业应优先考察目标供应商的市场声誉，通过行业评价和案例研究了解其服务水准。物流能力的评估应涵盖仓储条件、运输设备配置及人员专业素质等核心要素。同时，服务定价、业务覆盖范围及响应时效等关键指标也需纳入考量。在具体实践中，具备良好的市场口碑、完善的物流基础设施、具有竞争力的价格体系以及高效服务响应的供应商往往成为优先合作对象。</a:t>
            </a:r>
          </a:p>
        </p:txBody>
      </p:sp>
      <p:sp>
        <p:nvSpPr>
          <p:cNvPr id="4" name="文本占位符 3">
            <a:extLst>
              <a:ext uri="{FF2B5EF4-FFF2-40B4-BE49-F238E27FC236}">
                <a16:creationId xmlns:a16="http://schemas.microsoft.com/office/drawing/2014/main" id="{42820DFC-A508-639D-7EC1-21DBD344793E}"/>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1716591956"/>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7D1B6-83A4-1FCC-CB1C-6848F7D5255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240E7F5-15B3-8751-1948-1DCB84611406}"/>
              </a:ext>
            </a:extLst>
          </p:cNvPr>
          <p:cNvSpPr>
            <a:spLocks noGrp="1"/>
          </p:cNvSpPr>
          <p:nvPr>
            <p:ph type="body" sz="quarter" idx="11"/>
          </p:nvPr>
        </p:nvSpPr>
        <p:spPr>
          <a:xfrm>
            <a:off x="337294" y="1461719"/>
            <a:ext cx="11275585" cy="4602991"/>
          </a:xfrm>
        </p:spPr>
        <p:txBody>
          <a:bodyPr/>
          <a:lstStyle/>
          <a:p>
            <a:r>
              <a:rPr lang="zh-CN" altLang="en-US"/>
              <a:t>二、电子商务</a:t>
            </a:r>
            <a:r>
              <a:rPr lang="zh-CN" altLang="en-US" dirty="0"/>
              <a:t>物流的主要模式</a:t>
            </a:r>
            <a:endParaRPr lang="en-US" altLang="zh-CN" dirty="0"/>
          </a:p>
          <a:p>
            <a:r>
              <a:rPr lang="zh-CN" altLang="en-US" dirty="0"/>
              <a:t>（二）第三方物流模式选择</a:t>
            </a:r>
            <a:endParaRPr lang="en-US" altLang="zh-CN" dirty="0"/>
          </a:p>
          <a:p>
            <a:r>
              <a:rPr lang="en-US" altLang="zh-CN" dirty="0"/>
              <a:t>2. </a:t>
            </a:r>
            <a:r>
              <a:rPr lang="zh-CN" altLang="en-US" dirty="0"/>
              <a:t>选择第三方物流的注意事项</a:t>
            </a:r>
            <a:endParaRPr lang="en-US" altLang="zh-CN" dirty="0"/>
          </a:p>
          <a:p>
            <a:r>
              <a:rPr lang="zh-CN" altLang="en-US" dirty="0"/>
              <a:t>（</a:t>
            </a:r>
            <a:r>
              <a:rPr lang="en-US" altLang="zh-CN" dirty="0"/>
              <a:t>2</a:t>
            </a:r>
            <a:r>
              <a:rPr lang="zh-CN" altLang="en-US" dirty="0"/>
              <a:t>）合同的签订</a:t>
            </a:r>
            <a:endParaRPr lang="en-US" altLang="zh-CN" dirty="0"/>
          </a:p>
          <a:p>
            <a:r>
              <a:rPr lang="zh-CN" altLang="en-US" dirty="0"/>
              <a:t>物流服务外包过程中，合同条款的明确性直接影响着合作质量。企业需与第三方物流服务提供商就服务范围、执行标准、费用结算等关键要素达成共识。具体而言，双方应着重约定仓储周期、配送时效、准确率等核心指标，同时明确货物损毁、遗失等异常情况下的责任归属与赔偿机制。通过制定严谨的合同文本，可有效预防合作争议，维护双方的正当权益。</a:t>
            </a:r>
          </a:p>
        </p:txBody>
      </p:sp>
      <p:sp>
        <p:nvSpPr>
          <p:cNvPr id="4" name="文本占位符 3">
            <a:extLst>
              <a:ext uri="{FF2B5EF4-FFF2-40B4-BE49-F238E27FC236}">
                <a16:creationId xmlns:a16="http://schemas.microsoft.com/office/drawing/2014/main" id="{D6E3FE85-48FE-2556-A888-EE8C6F3F3779}"/>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2262534259"/>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20C296-15AD-23CA-B38D-8B5365270B8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C3608C8-DEC6-E1EC-4286-ECDE2B1F2BF2}"/>
              </a:ext>
            </a:extLst>
          </p:cNvPr>
          <p:cNvSpPr>
            <a:spLocks noGrp="1"/>
          </p:cNvSpPr>
          <p:nvPr>
            <p:ph type="body" sz="quarter" idx="11"/>
          </p:nvPr>
        </p:nvSpPr>
        <p:spPr>
          <a:xfrm>
            <a:off x="337294" y="1207804"/>
            <a:ext cx="11275585" cy="5110823"/>
          </a:xfrm>
        </p:spPr>
        <p:txBody>
          <a:bodyPr/>
          <a:lstStyle/>
          <a:p>
            <a:r>
              <a:rPr lang="zh-CN" altLang="en-US"/>
              <a:t>二、电子商务</a:t>
            </a:r>
            <a:r>
              <a:rPr lang="zh-CN" altLang="en-US" dirty="0"/>
              <a:t>物流的主要模式</a:t>
            </a:r>
            <a:endParaRPr lang="en-US" altLang="zh-CN" dirty="0"/>
          </a:p>
          <a:p>
            <a:r>
              <a:rPr lang="zh-CN" altLang="en-US" dirty="0"/>
              <a:t>（二）第三方物流模式选择</a:t>
            </a:r>
            <a:endParaRPr lang="en-US" altLang="zh-CN" dirty="0"/>
          </a:p>
          <a:p>
            <a:r>
              <a:rPr lang="en-US" altLang="zh-CN" dirty="0"/>
              <a:t>2. </a:t>
            </a:r>
            <a:r>
              <a:rPr lang="zh-CN" altLang="en-US" dirty="0"/>
              <a:t>选择第三方物流的注意事项</a:t>
            </a:r>
            <a:endParaRPr lang="en-US" altLang="zh-CN" dirty="0"/>
          </a:p>
          <a:p>
            <a:r>
              <a:rPr lang="zh-CN" altLang="en-US" dirty="0"/>
              <a:t>（</a:t>
            </a:r>
            <a:r>
              <a:rPr lang="en-US" altLang="zh-CN" dirty="0"/>
              <a:t>3</a:t>
            </a:r>
            <a:r>
              <a:rPr lang="zh-CN" altLang="en-US" dirty="0"/>
              <a:t>）信息的共享与沟通</a:t>
            </a:r>
            <a:endParaRPr lang="en-US" altLang="zh-CN" dirty="0"/>
          </a:p>
          <a:p>
            <a:r>
              <a:rPr lang="zh-CN" altLang="en-US" dirty="0"/>
              <a:t>有效的供应链协作依赖于企业与第三方物流服务商之间的信息互通机制。这种双向的信息流动能够确保双方实时掌握货物运输状态和库存动态，从而优化物流管理的精确性和运作效能。具体而言，企业需将销售数据和订单详情及时传递至物流服务商，为其资源配置提供决策依据。反之，物流服务商也应将运输进程和配送信息反馈给企业，便于其监控物流进展。此外，持续、畅通的沟通渠道有助于双方快速解决合作中出现的各类问题，确保物流运作的顺畅性。</a:t>
            </a:r>
          </a:p>
        </p:txBody>
      </p:sp>
      <p:sp>
        <p:nvSpPr>
          <p:cNvPr id="4" name="文本占位符 3">
            <a:extLst>
              <a:ext uri="{FF2B5EF4-FFF2-40B4-BE49-F238E27FC236}">
                <a16:creationId xmlns:a16="http://schemas.microsoft.com/office/drawing/2014/main" id="{AAED1C40-605E-2D45-BF00-8BCB56B5274E}"/>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1403967101"/>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71486-AAE2-EE52-7DEE-F54DDDB1212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883EDA2-70C3-F1EE-364A-7B90FDB869FB}"/>
              </a:ext>
            </a:extLst>
          </p:cNvPr>
          <p:cNvSpPr>
            <a:spLocks noGrp="1"/>
          </p:cNvSpPr>
          <p:nvPr>
            <p:ph type="body" sz="quarter" idx="11"/>
          </p:nvPr>
        </p:nvSpPr>
        <p:spPr>
          <a:xfrm>
            <a:off x="337294" y="1715636"/>
            <a:ext cx="11275585" cy="4095160"/>
          </a:xfrm>
        </p:spPr>
        <p:txBody>
          <a:bodyPr/>
          <a:lstStyle/>
          <a:p>
            <a:r>
              <a:rPr lang="zh-CN" altLang="en-US"/>
              <a:t>二、电子商务</a:t>
            </a:r>
            <a:r>
              <a:rPr lang="zh-CN" altLang="en-US" dirty="0"/>
              <a:t>物流的主要模式</a:t>
            </a:r>
            <a:endParaRPr lang="en-US" altLang="zh-CN" dirty="0"/>
          </a:p>
          <a:p>
            <a:r>
              <a:rPr lang="zh-CN" altLang="en-US" dirty="0"/>
              <a:t>（三）物流联盟模式</a:t>
            </a:r>
            <a:endParaRPr lang="en-US" altLang="zh-CN" dirty="0"/>
          </a:p>
          <a:p>
            <a:r>
              <a:rPr lang="en-US" altLang="zh-CN" dirty="0"/>
              <a:t>1. </a:t>
            </a:r>
            <a:r>
              <a:rPr lang="zh-CN" altLang="en-US" dirty="0"/>
              <a:t>物流联盟的优势</a:t>
            </a:r>
            <a:endParaRPr lang="en-US" altLang="zh-CN" dirty="0"/>
          </a:p>
          <a:p>
            <a:r>
              <a:rPr lang="zh-CN" altLang="en-US" dirty="0"/>
              <a:t>（</a:t>
            </a:r>
            <a:r>
              <a:rPr lang="en-US" altLang="zh-CN" dirty="0"/>
              <a:t>1</a:t>
            </a:r>
            <a:r>
              <a:rPr lang="zh-CN" altLang="en-US" dirty="0"/>
              <a:t>）资源共享</a:t>
            </a:r>
            <a:endParaRPr lang="en-US" altLang="zh-CN" dirty="0"/>
          </a:p>
          <a:p>
            <a:r>
              <a:rPr lang="zh-CN" altLang="en-US" dirty="0"/>
              <a:t>物流联盟机制促进了企业间资源的高效整合与共享。仓储设施的协同利用是其中的关键环节，多家企业可通过联合租赁大型仓库的方式，实现空间资源的优化配置，从而显著降低仓储支出。在运输环节，车辆共享模式有效提升了运输设备的利用率，使企业能够以更低的成本完成物流配送任务。</a:t>
            </a:r>
          </a:p>
        </p:txBody>
      </p:sp>
      <p:sp>
        <p:nvSpPr>
          <p:cNvPr id="4" name="文本占位符 3">
            <a:extLst>
              <a:ext uri="{FF2B5EF4-FFF2-40B4-BE49-F238E27FC236}">
                <a16:creationId xmlns:a16="http://schemas.microsoft.com/office/drawing/2014/main" id="{24AC1484-327D-A1FC-5DEE-476ECA7DED49}"/>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2211525814"/>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23F26D-AB30-27E9-F93F-B7617EB348A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B775F7C-BC17-FBC6-BB7A-E77FD8B5D70F}"/>
              </a:ext>
            </a:extLst>
          </p:cNvPr>
          <p:cNvSpPr>
            <a:spLocks noGrp="1"/>
          </p:cNvSpPr>
          <p:nvPr>
            <p:ph type="body" sz="quarter" idx="11"/>
          </p:nvPr>
        </p:nvSpPr>
        <p:spPr>
          <a:xfrm>
            <a:off x="337294" y="1969552"/>
            <a:ext cx="11275585" cy="3587329"/>
          </a:xfrm>
        </p:spPr>
        <p:txBody>
          <a:bodyPr/>
          <a:lstStyle/>
          <a:p>
            <a:r>
              <a:rPr lang="zh-CN" altLang="en-US"/>
              <a:t>二、电子商务</a:t>
            </a:r>
            <a:r>
              <a:rPr lang="zh-CN" altLang="en-US" dirty="0"/>
              <a:t>物流的主要模式</a:t>
            </a:r>
            <a:endParaRPr lang="en-US" altLang="zh-CN" dirty="0"/>
          </a:p>
          <a:p>
            <a:r>
              <a:rPr lang="zh-CN" altLang="en-US" dirty="0"/>
              <a:t>（三）物流联盟模式</a:t>
            </a:r>
            <a:endParaRPr lang="en-US" altLang="zh-CN" dirty="0"/>
          </a:p>
          <a:p>
            <a:r>
              <a:rPr lang="en-US" altLang="zh-CN" dirty="0"/>
              <a:t>1. </a:t>
            </a:r>
            <a:r>
              <a:rPr lang="zh-CN" altLang="en-US" dirty="0"/>
              <a:t>物流联盟的优势</a:t>
            </a:r>
            <a:endParaRPr lang="en-US" altLang="zh-CN" dirty="0"/>
          </a:p>
          <a:p>
            <a:r>
              <a:rPr lang="zh-CN" altLang="en-US" dirty="0"/>
              <a:t>（</a:t>
            </a:r>
            <a:r>
              <a:rPr lang="en-US" altLang="zh-CN" dirty="0"/>
              <a:t>2</a:t>
            </a:r>
            <a:r>
              <a:rPr lang="zh-CN" altLang="en-US" dirty="0"/>
              <a:t>）风险共担</a:t>
            </a:r>
            <a:endParaRPr lang="en-US" altLang="zh-CN" dirty="0"/>
          </a:p>
          <a:p>
            <a:r>
              <a:rPr lang="zh-CN" altLang="en-US" dirty="0"/>
              <a:t>物流联盟模式为企业提供了风险共担机制。面对市场需求波动、物流成本上涨或自然灾害等不确定因素，联盟成员通过协同决策共同化解风险。这种合作方式有效分散了单一企业的经营压力，提升了整体抗风险水平。</a:t>
            </a:r>
          </a:p>
        </p:txBody>
      </p:sp>
      <p:sp>
        <p:nvSpPr>
          <p:cNvPr id="4" name="文本占位符 3">
            <a:extLst>
              <a:ext uri="{FF2B5EF4-FFF2-40B4-BE49-F238E27FC236}">
                <a16:creationId xmlns:a16="http://schemas.microsoft.com/office/drawing/2014/main" id="{10C3020F-F348-7C9E-E4D5-75E2F9097AA5}"/>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179669038"/>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151664-1F53-B83F-7A95-F42A183B16A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6469DBF-F542-B8A5-B996-6C372FF9284C}"/>
              </a:ext>
            </a:extLst>
          </p:cNvPr>
          <p:cNvSpPr>
            <a:spLocks noGrp="1"/>
          </p:cNvSpPr>
          <p:nvPr>
            <p:ph type="body" sz="quarter" idx="11"/>
          </p:nvPr>
        </p:nvSpPr>
        <p:spPr>
          <a:xfrm>
            <a:off x="337294" y="1969553"/>
            <a:ext cx="11275585" cy="3587329"/>
          </a:xfrm>
        </p:spPr>
        <p:txBody>
          <a:bodyPr/>
          <a:lstStyle/>
          <a:p>
            <a:r>
              <a:rPr lang="zh-CN" altLang="en-US"/>
              <a:t>二、电子商务</a:t>
            </a:r>
            <a:r>
              <a:rPr lang="zh-CN" altLang="en-US" dirty="0"/>
              <a:t>物流的主要模式</a:t>
            </a:r>
            <a:endParaRPr lang="en-US" altLang="zh-CN" dirty="0"/>
          </a:p>
          <a:p>
            <a:r>
              <a:rPr lang="zh-CN" altLang="en-US" dirty="0"/>
              <a:t>（三）物流联盟模式</a:t>
            </a:r>
            <a:endParaRPr lang="en-US" altLang="zh-CN" dirty="0"/>
          </a:p>
          <a:p>
            <a:r>
              <a:rPr lang="en-US" altLang="zh-CN" dirty="0"/>
              <a:t>1. </a:t>
            </a:r>
            <a:r>
              <a:rPr lang="zh-CN" altLang="en-US" dirty="0"/>
              <a:t>物流联盟的优势</a:t>
            </a:r>
            <a:endParaRPr lang="en-US" altLang="zh-CN" dirty="0"/>
          </a:p>
          <a:p>
            <a:r>
              <a:rPr lang="zh-CN" altLang="en-US" dirty="0"/>
              <a:t>（</a:t>
            </a:r>
            <a:r>
              <a:rPr lang="en-US" altLang="zh-CN" dirty="0"/>
              <a:t>3</a:t>
            </a:r>
            <a:r>
              <a:rPr lang="zh-CN" altLang="en-US" dirty="0"/>
              <a:t>）提高竞争力</a:t>
            </a:r>
            <a:endParaRPr lang="en-US" altLang="zh-CN" dirty="0"/>
          </a:p>
          <a:p>
            <a:r>
              <a:rPr lang="zh-CN" altLang="en-US" dirty="0"/>
              <a:t>物流联盟通过资源整合与流程优化提升服务效能，进而增强企业竞争优势。这种合作模式促使成员单位协同开发先进物流技术，推动自动化与智能化应用。同时，联合开展市场分析与营销推广有助于扩大市场占有率。企业间的优势互补使整体竞争力得到显著提升。</a:t>
            </a:r>
          </a:p>
        </p:txBody>
      </p:sp>
      <p:sp>
        <p:nvSpPr>
          <p:cNvPr id="4" name="文本占位符 3">
            <a:extLst>
              <a:ext uri="{FF2B5EF4-FFF2-40B4-BE49-F238E27FC236}">
                <a16:creationId xmlns:a16="http://schemas.microsoft.com/office/drawing/2014/main" id="{5B7B8AA3-5EAD-58E9-66AD-17AF4F83DA42}"/>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3800934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A2F664C-C7CA-ACAD-767A-BB6E42ADA868}"/>
              </a:ext>
            </a:extLst>
          </p:cNvPr>
          <p:cNvSpPr>
            <a:spLocks noGrp="1"/>
          </p:cNvSpPr>
          <p:nvPr>
            <p:ph type="body" sz="quarter" idx="11"/>
          </p:nvPr>
        </p:nvSpPr>
        <p:spPr/>
        <p:txBody>
          <a:bodyPr/>
          <a:lstStyle/>
          <a:p>
            <a:r>
              <a:rPr lang="zh-CN" altLang="en-US" dirty="0"/>
              <a:t>第</a:t>
            </a:r>
            <a:r>
              <a:rPr lang="en-US" altLang="zh-CN" dirty="0"/>
              <a:t>1</a:t>
            </a:r>
            <a:r>
              <a:rPr lang="zh-CN" altLang="en-US" dirty="0"/>
              <a:t>章</a:t>
            </a:r>
          </a:p>
        </p:txBody>
      </p:sp>
      <p:sp>
        <p:nvSpPr>
          <p:cNvPr id="3" name="文本占位符 2">
            <a:extLst>
              <a:ext uri="{FF2B5EF4-FFF2-40B4-BE49-F238E27FC236}">
                <a16:creationId xmlns:a16="http://schemas.microsoft.com/office/drawing/2014/main" id="{B7BD46CD-6499-850B-FA88-41483BEFF823}"/>
              </a:ext>
            </a:extLst>
          </p:cNvPr>
          <p:cNvSpPr>
            <a:spLocks noGrp="1"/>
          </p:cNvSpPr>
          <p:nvPr>
            <p:ph type="body" sz="quarter" idx="12"/>
          </p:nvPr>
        </p:nvSpPr>
        <p:spPr>
          <a:xfrm>
            <a:off x="4795239" y="1718430"/>
            <a:ext cx="1526349" cy="765509"/>
          </a:xfrm>
        </p:spPr>
        <p:txBody>
          <a:bodyPr/>
          <a:lstStyle/>
          <a:p>
            <a:r>
              <a:rPr lang="zh-CN" altLang="en-US" dirty="0"/>
              <a:t>第</a:t>
            </a:r>
            <a:r>
              <a:rPr lang="en-US" altLang="zh-CN" dirty="0"/>
              <a:t>2</a:t>
            </a:r>
            <a:r>
              <a:rPr lang="zh-CN" altLang="en-US" dirty="0"/>
              <a:t>章</a:t>
            </a:r>
          </a:p>
        </p:txBody>
      </p:sp>
      <p:sp>
        <p:nvSpPr>
          <p:cNvPr id="4" name="文本占位符 3">
            <a:extLst>
              <a:ext uri="{FF2B5EF4-FFF2-40B4-BE49-F238E27FC236}">
                <a16:creationId xmlns:a16="http://schemas.microsoft.com/office/drawing/2014/main" id="{8D73BE8E-1613-A5E1-0853-F538777D41EA}"/>
              </a:ext>
            </a:extLst>
          </p:cNvPr>
          <p:cNvSpPr>
            <a:spLocks noGrp="1"/>
          </p:cNvSpPr>
          <p:nvPr>
            <p:ph type="body" sz="quarter" idx="13"/>
          </p:nvPr>
        </p:nvSpPr>
        <p:spPr>
          <a:xfrm>
            <a:off x="4795239" y="2628975"/>
            <a:ext cx="1526349" cy="765509"/>
          </a:xfrm>
        </p:spPr>
        <p:txBody>
          <a:bodyPr/>
          <a:lstStyle/>
          <a:p>
            <a:r>
              <a:rPr lang="zh-CN" altLang="en-US" dirty="0"/>
              <a:t>第</a:t>
            </a:r>
            <a:r>
              <a:rPr lang="en-US" altLang="zh-CN" dirty="0"/>
              <a:t>3</a:t>
            </a:r>
            <a:r>
              <a:rPr lang="zh-CN" altLang="en-US" dirty="0"/>
              <a:t>章</a:t>
            </a:r>
          </a:p>
        </p:txBody>
      </p:sp>
      <p:sp>
        <p:nvSpPr>
          <p:cNvPr id="5" name="文本占位符 4">
            <a:extLst>
              <a:ext uri="{FF2B5EF4-FFF2-40B4-BE49-F238E27FC236}">
                <a16:creationId xmlns:a16="http://schemas.microsoft.com/office/drawing/2014/main" id="{036F1AE9-1B1C-B67B-DDF8-7B3C34C3122E}"/>
              </a:ext>
            </a:extLst>
          </p:cNvPr>
          <p:cNvSpPr>
            <a:spLocks noGrp="1"/>
          </p:cNvSpPr>
          <p:nvPr>
            <p:ph type="body" sz="quarter" idx="14"/>
          </p:nvPr>
        </p:nvSpPr>
        <p:spPr>
          <a:xfrm>
            <a:off x="4795239" y="3539520"/>
            <a:ext cx="1526349" cy="765509"/>
          </a:xfrm>
        </p:spPr>
        <p:txBody>
          <a:bodyPr/>
          <a:lstStyle/>
          <a:p>
            <a:r>
              <a:rPr lang="zh-CN" altLang="en-US" dirty="0"/>
              <a:t>第</a:t>
            </a:r>
            <a:r>
              <a:rPr lang="en-US" altLang="zh-CN" dirty="0"/>
              <a:t>4</a:t>
            </a:r>
            <a:r>
              <a:rPr lang="zh-CN" altLang="en-US" dirty="0"/>
              <a:t>章</a:t>
            </a:r>
          </a:p>
        </p:txBody>
      </p:sp>
      <p:sp>
        <p:nvSpPr>
          <p:cNvPr id="6" name="文本占位符 5">
            <a:extLst>
              <a:ext uri="{FF2B5EF4-FFF2-40B4-BE49-F238E27FC236}">
                <a16:creationId xmlns:a16="http://schemas.microsoft.com/office/drawing/2014/main" id="{89C81534-52A6-5FC1-071B-8A8B12A40912}"/>
              </a:ext>
            </a:extLst>
          </p:cNvPr>
          <p:cNvSpPr>
            <a:spLocks noGrp="1"/>
          </p:cNvSpPr>
          <p:nvPr>
            <p:ph type="body" sz="quarter" idx="15"/>
          </p:nvPr>
        </p:nvSpPr>
        <p:spPr>
          <a:xfrm>
            <a:off x="4801157" y="4450065"/>
            <a:ext cx="1526349" cy="765509"/>
          </a:xfrm>
        </p:spPr>
        <p:txBody>
          <a:bodyPr/>
          <a:lstStyle/>
          <a:p>
            <a:r>
              <a:rPr lang="zh-CN" altLang="en-US" dirty="0"/>
              <a:t>第</a:t>
            </a:r>
            <a:r>
              <a:rPr lang="en-US" altLang="zh-CN" dirty="0"/>
              <a:t>5</a:t>
            </a:r>
            <a:r>
              <a:rPr lang="zh-CN" altLang="en-US" dirty="0"/>
              <a:t>章</a:t>
            </a:r>
          </a:p>
        </p:txBody>
      </p:sp>
      <p:sp>
        <p:nvSpPr>
          <p:cNvPr id="7" name="文本占位符 6">
            <a:extLst>
              <a:ext uri="{FF2B5EF4-FFF2-40B4-BE49-F238E27FC236}">
                <a16:creationId xmlns:a16="http://schemas.microsoft.com/office/drawing/2014/main" id="{DF633C30-B25C-A4F4-28CC-C5DD0AD45EEF}"/>
              </a:ext>
            </a:extLst>
          </p:cNvPr>
          <p:cNvSpPr>
            <a:spLocks noGrp="1"/>
          </p:cNvSpPr>
          <p:nvPr>
            <p:ph type="body" sz="quarter" idx="16"/>
          </p:nvPr>
        </p:nvSpPr>
        <p:spPr/>
        <p:txBody>
          <a:bodyPr/>
          <a:lstStyle/>
          <a:p>
            <a:r>
              <a:rPr lang="zh-CN" altLang="en-US" dirty="0"/>
              <a:t>电子商务概述</a:t>
            </a:r>
          </a:p>
        </p:txBody>
      </p:sp>
      <p:sp>
        <p:nvSpPr>
          <p:cNvPr id="8" name="文本占位符 7">
            <a:extLst>
              <a:ext uri="{FF2B5EF4-FFF2-40B4-BE49-F238E27FC236}">
                <a16:creationId xmlns:a16="http://schemas.microsoft.com/office/drawing/2014/main" id="{5E1D75BF-4689-D9B5-1F07-50CDA359BFD9}"/>
              </a:ext>
            </a:extLst>
          </p:cNvPr>
          <p:cNvSpPr>
            <a:spLocks noGrp="1"/>
          </p:cNvSpPr>
          <p:nvPr>
            <p:ph type="body" sz="quarter" idx="17"/>
          </p:nvPr>
        </p:nvSpPr>
        <p:spPr>
          <a:xfrm>
            <a:off x="6325546" y="1870850"/>
            <a:ext cx="5444547" cy="475437"/>
          </a:xfrm>
        </p:spPr>
        <p:txBody>
          <a:bodyPr/>
          <a:lstStyle/>
          <a:p>
            <a:r>
              <a:rPr lang="zh-CN" altLang="en-US" dirty="0"/>
              <a:t>电子商务技术基础</a:t>
            </a:r>
          </a:p>
        </p:txBody>
      </p:sp>
      <p:sp>
        <p:nvSpPr>
          <p:cNvPr id="9" name="文本占位符 8">
            <a:extLst>
              <a:ext uri="{FF2B5EF4-FFF2-40B4-BE49-F238E27FC236}">
                <a16:creationId xmlns:a16="http://schemas.microsoft.com/office/drawing/2014/main" id="{0043FC06-BCB5-7460-A525-B13597059102}"/>
              </a:ext>
            </a:extLst>
          </p:cNvPr>
          <p:cNvSpPr>
            <a:spLocks noGrp="1"/>
          </p:cNvSpPr>
          <p:nvPr>
            <p:ph type="body" sz="quarter" idx="18"/>
          </p:nvPr>
        </p:nvSpPr>
        <p:spPr>
          <a:xfrm>
            <a:off x="6325546" y="2788779"/>
            <a:ext cx="5444547" cy="475437"/>
          </a:xfrm>
        </p:spPr>
        <p:txBody>
          <a:bodyPr/>
          <a:lstStyle/>
          <a:p>
            <a:r>
              <a:rPr lang="zh-CN" altLang="en-US" dirty="0"/>
              <a:t>电子商务企业运营管理</a:t>
            </a:r>
          </a:p>
        </p:txBody>
      </p:sp>
      <p:sp>
        <p:nvSpPr>
          <p:cNvPr id="10" name="文本占位符 9">
            <a:extLst>
              <a:ext uri="{FF2B5EF4-FFF2-40B4-BE49-F238E27FC236}">
                <a16:creationId xmlns:a16="http://schemas.microsoft.com/office/drawing/2014/main" id="{B0283EC3-3728-FAA9-29A0-4F7951B6E4DD}"/>
              </a:ext>
            </a:extLst>
          </p:cNvPr>
          <p:cNvSpPr>
            <a:spLocks noGrp="1"/>
          </p:cNvSpPr>
          <p:nvPr>
            <p:ph type="body" sz="quarter" idx="19"/>
          </p:nvPr>
        </p:nvSpPr>
        <p:spPr>
          <a:xfrm>
            <a:off x="6325546" y="3706708"/>
            <a:ext cx="5444547" cy="475437"/>
          </a:xfrm>
        </p:spPr>
        <p:txBody>
          <a:bodyPr/>
          <a:lstStyle/>
          <a:p>
            <a:r>
              <a:rPr lang="zh-CN" altLang="en-US" dirty="0"/>
              <a:t>电子商务市场分析基础</a:t>
            </a:r>
          </a:p>
        </p:txBody>
      </p:sp>
      <p:sp>
        <p:nvSpPr>
          <p:cNvPr id="11" name="文本占位符 10">
            <a:extLst>
              <a:ext uri="{FF2B5EF4-FFF2-40B4-BE49-F238E27FC236}">
                <a16:creationId xmlns:a16="http://schemas.microsoft.com/office/drawing/2014/main" id="{F8BE2AB8-7591-2DDE-2D51-24FC192D7010}"/>
              </a:ext>
            </a:extLst>
          </p:cNvPr>
          <p:cNvSpPr>
            <a:spLocks noGrp="1"/>
          </p:cNvSpPr>
          <p:nvPr>
            <p:ph type="body" sz="quarter" idx="20"/>
          </p:nvPr>
        </p:nvSpPr>
        <p:spPr>
          <a:xfrm>
            <a:off x="6331464" y="4624637"/>
            <a:ext cx="5444547" cy="475437"/>
          </a:xfrm>
        </p:spPr>
        <p:txBody>
          <a:bodyPr/>
          <a:lstStyle/>
          <a:p>
            <a:r>
              <a:rPr lang="zh-CN" altLang="en-US" dirty="0"/>
              <a:t>电子商务物流与供应链管理</a:t>
            </a:r>
          </a:p>
        </p:txBody>
      </p:sp>
      <p:sp>
        <p:nvSpPr>
          <p:cNvPr id="12" name="文本占位符 11">
            <a:extLst>
              <a:ext uri="{FF2B5EF4-FFF2-40B4-BE49-F238E27FC236}">
                <a16:creationId xmlns:a16="http://schemas.microsoft.com/office/drawing/2014/main" id="{299FA040-2A86-0407-0DBA-8B61E49BEA84}"/>
              </a:ext>
            </a:extLst>
          </p:cNvPr>
          <p:cNvSpPr>
            <a:spLocks noGrp="1"/>
          </p:cNvSpPr>
          <p:nvPr>
            <p:ph type="body" sz="quarter" idx="21"/>
          </p:nvPr>
        </p:nvSpPr>
        <p:spPr>
          <a:xfrm>
            <a:off x="4805115" y="5360610"/>
            <a:ext cx="1526349" cy="765509"/>
          </a:xfrm>
        </p:spPr>
        <p:txBody>
          <a:bodyPr/>
          <a:lstStyle/>
          <a:p>
            <a:r>
              <a:rPr lang="zh-CN" altLang="en-US" dirty="0"/>
              <a:t>第</a:t>
            </a:r>
            <a:r>
              <a:rPr lang="en-US" altLang="zh-CN" dirty="0"/>
              <a:t>6</a:t>
            </a:r>
            <a:r>
              <a:rPr lang="zh-CN" altLang="en-US" dirty="0"/>
              <a:t>章</a:t>
            </a:r>
          </a:p>
        </p:txBody>
      </p:sp>
      <p:sp>
        <p:nvSpPr>
          <p:cNvPr id="13" name="文本占位符 12">
            <a:extLst>
              <a:ext uri="{FF2B5EF4-FFF2-40B4-BE49-F238E27FC236}">
                <a16:creationId xmlns:a16="http://schemas.microsoft.com/office/drawing/2014/main" id="{5CC13533-D6FF-4AB0-70E3-D8400BD57D6C}"/>
              </a:ext>
            </a:extLst>
          </p:cNvPr>
          <p:cNvSpPr>
            <a:spLocks noGrp="1"/>
          </p:cNvSpPr>
          <p:nvPr>
            <p:ph type="body" sz="quarter" idx="22"/>
          </p:nvPr>
        </p:nvSpPr>
        <p:spPr>
          <a:xfrm>
            <a:off x="6335422" y="5535182"/>
            <a:ext cx="5444547" cy="475437"/>
          </a:xfrm>
        </p:spPr>
        <p:txBody>
          <a:bodyPr/>
          <a:lstStyle/>
          <a:p>
            <a:r>
              <a:rPr lang="zh-CN" altLang="en-US" dirty="0"/>
              <a:t>电子商务安全与支付</a:t>
            </a:r>
          </a:p>
        </p:txBody>
      </p:sp>
    </p:spTree>
    <p:extLst>
      <p:ext uri="{BB962C8B-B14F-4D97-AF65-F5344CB8AC3E}">
        <p14:creationId xmlns:p14="http://schemas.microsoft.com/office/powerpoint/2010/main" val="2277422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2C94D-3D1E-2AFA-64CC-582BA273979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4EE4E53-65CC-E439-CF1D-044B75437EFE}"/>
              </a:ext>
            </a:extLst>
          </p:cNvPr>
          <p:cNvSpPr>
            <a:spLocks noGrp="1"/>
          </p:cNvSpPr>
          <p:nvPr>
            <p:ph type="body" sz="quarter" idx="11"/>
          </p:nvPr>
        </p:nvSpPr>
        <p:spPr>
          <a:xfrm>
            <a:off x="337294" y="2223463"/>
            <a:ext cx="11275585" cy="3079497"/>
          </a:xfrm>
        </p:spPr>
        <p:txBody>
          <a:bodyPr/>
          <a:lstStyle/>
          <a:p>
            <a:r>
              <a:rPr lang="zh-CN" altLang="en-US" dirty="0"/>
              <a:t> 三、电子商务的快速发展阶段</a:t>
            </a:r>
            <a:endParaRPr lang="en-US" altLang="zh-CN" dirty="0"/>
          </a:p>
          <a:p>
            <a:r>
              <a:rPr lang="zh-CN" altLang="en-US" dirty="0"/>
              <a:t>（三）市场规模与用户数量的增长</a:t>
            </a:r>
            <a:endParaRPr lang="en-US" altLang="zh-CN" dirty="0"/>
          </a:p>
          <a:p>
            <a:r>
              <a:rPr lang="zh-CN" altLang="en-US" dirty="0"/>
              <a:t>电子商务的快速发展突出表现为用户规模的持续扩张。互联网技术的普及与移动终端的广泛应用为电商用户增长提供了基础条件。年轻群体作为主要消费力量，推动了电商市场的蓬勃发展。与此同时，中老年用户逐渐成为新兴消费群体，使电商用户结构呈现多元化特征。</a:t>
            </a:r>
          </a:p>
        </p:txBody>
      </p:sp>
      <p:sp>
        <p:nvSpPr>
          <p:cNvPr id="4" name="文本占位符 3">
            <a:extLst>
              <a:ext uri="{FF2B5EF4-FFF2-40B4-BE49-F238E27FC236}">
                <a16:creationId xmlns:a16="http://schemas.microsoft.com/office/drawing/2014/main" id="{729C960C-D76B-00C5-9E5D-1CE9F9CF1F6C}"/>
              </a:ext>
            </a:extLst>
          </p:cNvPr>
          <p:cNvSpPr>
            <a:spLocks noGrp="1"/>
          </p:cNvSpPr>
          <p:nvPr>
            <p:ph type="body" sz="quarter" idx="10"/>
          </p:nvPr>
        </p:nvSpPr>
        <p:spPr>
          <a:xfrm>
            <a:off x="759986" y="184188"/>
            <a:ext cx="10852895" cy="523220"/>
          </a:xfrm>
        </p:spPr>
        <p:txBody>
          <a:bodyPr/>
          <a:lstStyle/>
          <a:p>
            <a:r>
              <a:rPr lang="zh-CN" altLang="en-US" dirty="0"/>
              <a:t>电子商务的发展历程</a:t>
            </a:r>
          </a:p>
        </p:txBody>
      </p:sp>
    </p:spTree>
    <p:extLst>
      <p:ext uri="{BB962C8B-B14F-4D97-AF65-F5344CB8AC3E}">
        <p14:creationId xmlns:p14="http://schemas.microsoft.com/office/powerpoint/2010/main" val="3632686606"/>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858130-7477-8ABD-04BF-A273C8F5DA4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8E96F95-FBEA-81C4-A7FA-D22717C583CA}"/>
              </a:ext>
            </a:extLst>
          </p:cNvPr>
          <p:cNvSpPr>
            <a:spLocks noGrp="1"/>
          </p:cNvSpPr>
          <p:nvPr>
            <p:ph type="body" sz="quarter" idx="11"/>
          </p:nvPr>
        </p:nvSpPr>
        <p:spPr>
          <a:xfrm>
            <a:off x="337294" y="1715638"/>
            <a:ext cx="11275585" cy="4095160"/>
          </a:xfrm>
        </p:spPr>
        <p:txBody>
          <a:bodyPr/>
          <a:lstStyle/>
          <a:p>
            <a:r>
              <a:rPr lang="zh-CN" altLang="en-US"/>
              <a:t>二、电子商务</a:t>
            </a:r>
            <a:r>
              <a:rPr lang="zh-CN" altLang="en-US" dirty="0"/>
              <a:t>物流的主要模式</a:t>
            </a:r>
            <a:endParaRPr lang="en-US" altLang="zh-CN" dirty="0"/>
          </a:p>
          <a:p>
            <a:r>
              <a:rPr lang="zh-CN" altLang="en-US" dirty="0"/>
              <a:t>（三）物流联盟模式</a:t>
            </a:r>
            <a:endParaRPr lang="en-US" altLang="zh-CN" dirty="0"/>
          </a:p>
          <a:p>
            <a:r>
              <a:rPr lang="en-US" altLang="zh-CN" dirty="0"/>
              <a:t>2. </a:t>
            </a:r>
            <a:r>
              <a:rPr lang="zh-CN" altLang="en-US" dirty="0"/>
              <a:t>物流联盟的运作模式</a:t>
            </a:r>
            <a:endParaRPr lang="en-US" altLang="zh-CN" dirty="0"/>
          </a:p>
          <a:p>
            <a:r>
              <a:rPr lang="zh-CN" altLang="en-US" dirty="0"/>
              <a:t>（</a:t>
            </a:r>
            <a:r>
              <a:rPr lang="en-US" altLang="zh-CN" dirty="0"/>
              <a:t>1</a:t>
            </a:r>
            <a:r>
              <a:rPr lang="zh-CN" altLang="en-US" dirty="0"/>
              <a:t>）横向物流联盟</a:t>
            </a:r>
            <a:endParaRPr lang="en-US" altLang="zh-CN" dirty="0"/>
          </a:p>
          <a:p>
            <a:r>
              <a:rPr lang="zh-CN" altLang="en-US" dirty="0"/>
              <a:t>横向物流联盟是同行业企业间的协作模式。这类企业通常在物流需求和资源方面具有共性，通过联盟机制实现资源优化配置。以服装行业为例，多家企业可联合建立共享物流平台，整合仓储与运输设施，协同开展采购和配送业务。这种合作模式能够有效降低物流支出，提升运营效率，从而增强市场竞争力。</a:t>
            </a:r>
          </a:p>
        </p:txBody>
      </p:sp>
      <p:sp>
        <p:nvSpPr>
          <p:cNvPr id="4" name="文本占位符 3">
            <a:extLst>
              <a:ext uri="{FF2B5EF4-FFF2-40B4-BE49-F238E27FC236}">
                <a16:creationId xmlns:a16="http://schemas.microsoft.com/office/drawing/2014/main" id="{F879638F-5019-2BCA-4B6C-0E076A9E4830}"/>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3656405062"/>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89B287-C80C-AA6F-0B97-85BF82C221A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EB9CE24-1703-48AC-6821-DFFA342B7484}"/>
              </a:ext>
            </a:extLst>
          </p:cNvPr>
          <p:cNvSpPr>
            <a:spLocks noGrp="1"/>
          </p:cNvSpPr>
          <p:nvPr>
            <p:ph type="body" sz="quarter" idx="11"/>
          </p:nvPr>
        </p:nvSpPr>
        <p:spPr>
          <a:xfrm>
            <a:off x="337294" y="1969554"/>
            <a:ext cx="11275585" cy="3587329"/>
          </a:xfrm>
        </p:spPr>
        <p:txBody>
          <a:bodyPr/>
          <a:lstStyle/>
          <a:p>
            <a:r>
              <a:rPr lang="zh-CN" altLang="en-US"/>
              <a:t>二、电子商务</a:t>
            </a:r>
            <a:r>
              <a:rPr lang="zh-CN" altLang="en-US" dirty="0"/>
              <a:t>物流的主要模式</a:t>
            </a:r>
            <a:endParaRPr lang="en-US" altLang="zh-CN" dirty="0"/>
          </a:p>
          <a:p>
            <a:r>
              <a:rPr lang="zh-CN" altLang="en-US" dirty="0"/>
              <a:t>（三）物流联盟模式</a:t>
            </a:r>
            <a:endParaRPr lang="en-US" altLang="zh-CN" dirty="0"/>
          </a:p>
          <a:p>
            <a:r>
              <a:rPr lang="en-US" altLang="zh-CN" dirty="0"/>
              <a:t>2. </a:t>
            </a:r>
            <a:r>
              <a:rPr lang="zh-CN" altLang="en-US" dirty="0"/>
              <a:t>物流联盟的运作模式</a:t>
            </a:r>
            <a:endParaRPr lang="en-US" altLang="zh-CN" dirty="0"/>
          </a:p>
          <a:p>
            <a:r>
              <a:rPr lang="zh-CN" altLang="en-US" dirty="0"/>
              <a:t>（</a:t>
            </a:r>
            <a:r>
              <a:rPr lang="en-US" altLang="zh-CN" dirty="0"/>
              <a:t>2</a:t>
            </a:r>
            <a:r>
              <a:rPr lang="zh-CN" altLang="en-US" dirty="0"/>
              <a:t>）纵向物流联盟</a:t>
            </a:r>
            <a:endParaRPr lang="en-US" altLang="zh-CN" dirty="0"/>
          </a:p>
          <a:p>
            <a:r>
              <a:rPr lang="zh-CN" altLang="en-US" dirty="0"/>
              <a:t>纵向物流联盟主要体现为供应链上下游企业的协同合作模式。这种跨行业的物流协作通常发生在制造商与供应商、分销商等主体之间，旨在优化整体供应链运作。通过建立这种纵向合作关系，各参与方能够有效协调物流活动，从而提升供应链运行效率。</a:t>
            </a:r>
          </a:p>
        </p:txBody>
      </p:sp>
      <p:sp>
        <p:nvSpPr>
          <p:cNvPr id="4" name="文本占位符 3">
            <a:extLst>
              <a:ext uri="{FF2B5EF4-FFF2-40B4-BE49-F238E27FC236}">
                <a16:creationId xmlns:a16="http://schemas.microsoft.com/office/drawing/2014/main" id="{BE9A6ABF-099B-520B-9028-CD617DA1E79D}"/>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3716059496"/>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DC1FA-FD65-3D69-180F-487C386460A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7E0FF26-2450-31EF-B051-91D4E96BBED2}"/>
              </a:ext>
            </a:extLst>
          </p:cNvPr>
          <p:cNvSpPr>
            <a:spLocks noGrp="1"/>
          </p:cNvSpPr>
          <p:nvPr>
            <p:ph type="body" sz="quarter" idx="11"/>
          </p:nvPr>
        </p:nvSpPr>
        <p:spPr>
          <a:xfrm>
            <a:off x="337294" y="1715639"/>
            <a:ext cx="11275585" cy="4095160"/>
          </a:xfrm>
        </p:spPr>
        <p:txBody>
          <a:bodyPr/>
          <a:lstStyle/>
          <a:p>
            <a:r>
              <a:rPr lang="zh-CN" altLang="en-US"/>
              <a:t>二、电子商务</a:t>
            </a:r>
            <a:r>
              <a:rPr lang="zh-CN" altLang="en-US" dirty="0"/>
              <a:t>物流的主要模式</a:t>
            </a:r>
            <a:endParaRPr lang="en-US" altLang="zh-CN" dirty="0"/>
          </a:p>
          <a:p>
            <a:r>
              <a:rPr lang="zh-CN" altLang="en-US" dirty="0"/>
              <a:t>（三）物流联盟模式</a:t>
            </a:r>
            <a:endParaRPr lang="en-US" altLang="zh-CN" dirty="0"/>
          </a:p>
          <a:p>
            <a:r>
              <a:rPr lang="en-US" altLang="zh-CN" dirty="0"/>
              <a:t>2. </a:t>
            </a:r>
            <a:r>
              <a:rPr lang="zh-CN" altLang="en-US" dirty="0"/>
              <a:t>物流联盟的运作模式</a:t>
            </a:r>
            <a:endParaRPr lang="en-US" altLang="zh-CN" dirty="0"/>
          </a:p>
          <a:p>
            <a:r>
              <a:rPr lang="zh-CN" altLang="en-US" dirty="0"/>
              <a:t>（</a:t>
            </a:r>
            <a:r>
              <a:rPr lang="en-US" altLang="zh-CN" dirty="0"/>
              <a:t>3</a:t>
            </a:r>
            <a:r>
              <a:rPr lang="zh-CN" altLang="en-US" dirty="0"/>
              <a:t>）混合物流联盟</a:t>
            </a:r>
            <a:endParaRPr lang="en-US" altLang="zh-CN" dirty="0"/>
          </a:p>
          <a:p>
            <a:r>
              <a:rPr lang="zh-CN" altLang="en-US" dirty="0"/>
              <a:t>混合物流联盟融合了横向与纵向两种联盟形式，其结构更为多元。这种模式通过整合跨行业、跨环节的物流资源，实现了更高效的资源共享与优势互补。以生产企业、供应商、经销商和物流服务商构成的联盟为例，能够优化从原材料采购到产品销售的整个物流流程，从而提升供应链整体运作效率与市场竞争力。</a:t>
            </a:r>
          </a:p>
        </p:txBody>
      </p:sp>
      <p:sp>
        <p:nvSpPr>
          <p:cNvPr id="4" name="文本占位符 3">
            <a:extLst>
              <a:ext uri="{FF2B5EF4-FFF2-40B4-BE49-F238E27FC236}">
                <a16:creationId xmlns:a16="http://schemas.microsoft.com/office/drawing/2014/main" id="{FA635721-D6D8-397D-1D5B-18D5E07A4AEE}"/>
              </a:ext>
            </a:extLst>
          </p:cNvPr>
          <p:cNvSpPr>
            <a:spLocks noGrp="1"/>
          </p:cNvSpPr>
          <p:nvPr>
            <p:ph type="body" sz="quarter" idx="10"/>
          </p:nvPr>
        </p:nvSpPr>
        <p:spPr/>
        <p:txBody>
          <a:bodyPr/>
          <a:lstStyle/>
          <a:p>
            <a:r>
              <a:rPr lang="zh-CN" altLang="en-US" dirty="0"/>
              <a:t>电子商务物流的特点与模式</a:t>
            </a:r>
          </a:p>
        </p:txBody>
      </p:sp>
    </p:spTree>
    <p:extLst>
      <p:ext uri="{BB962C8B-B14F-4D97-AF65-F5344CB8AC3E}">
        <p14:creationId xmlns:p14="http://schemas.microsoft.com/office/powerpoint/2010/main" val="378376878"/>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CDABDF46-9F95-8145-B249-2D6DE74C237C}"/>
              </a:ext>
            </a:extLst>
          </p:cNvPr>
          <p:cNvSpPr>
            <a:spLocks noGrp="1"/>
          </p:cNvSpPr>
          <p:nvPr>
            <p:ph type="body" sz="quarter" idx="10"/>
          </p:nvPr>
        </p:nvSpPr>
        <p:spPr/>
        <p:txBody>
          <a:bodyPr/>
          <a:lstStyle/>
          <a:p>
            <a:r>
              <a:rPr lang="zh-CN" altLang="en-US" dirty="0"/>
              <a:t>第二节</a:t>
            </a:r>
          </a:p>
        </p:txBody>
      </p:sp>
      <p:sp>
        <p:nvSpPr>
          <p:cNvPr id="5" name="文本占位符 4">
            <a:extLst>
              <a:ext uri="{FF2B5EF4-FFF2-40B4-BE49-F238E27FC236}">
                <a16:creationId xmlns:a16="http://schemas.microsoft.com/office/drawing/2014/main" id="{E49B6E49-623B-D2D9-A045-ECFB23499F17}"/>
              </a:ext>
            </a:extLst>
          </p:cNvPr>
          <p:cNvSpPr>
            <a:spLocks noGrp="1"/>
          </p:cNvSpPr>
          <p:nvPr>
            <p:ph type="body" sz="quarter" idx="11"/>
          </p:nvPr>
        </p:nvSpPr>
        <p:spPr/>
        <p:txBody>
          <a:bodyPr/>
          <a:lstStyle/>
          <a:p>
            <a:r>
              <a:rPr lang="zh-CN" altLang="en-US" dirty="0"/>
              <a:t>供应链管理在电子商务中的重要性</a:t>
            </a:r>
          </a:p>
        </p:txBody>
      </p:sp>
    </p:spTree>
    <p:extLst>
      <p:ext uri="{BB962C8B-B14F-4D97-AF65-F5344CB8AC3E}">
        <p14:creationId xmlns:p14="http://schemas.microsoft.com/office/powerpoint/2010/main" val="3982946805"/>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02944-D4B0-1D65-6BFF-9D02BD30163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4048F0C-C5A8-EA91-4C24-C4C5A9280CB8}"/>
              </a:ext>
            </a:extLst>
          </p:cNvPr>
          <p:cNvSpPr>
            <a:spLocks noGrp="1"/>
          </p:cNvSpPr>
          <p:nvPr>
            <p:ph type="body" sz="quarter" idx="11"/>
          </p:nvPr>
        </p:nvSpPr>
        <p:spPr>
          <a:xfrm>
            <a:off x="337294" y="1715640"/>
            <a:ext cx="11275585" cy="4095160"/>
          </a:xfrm>
        </p:spPr>
        <p:txBody>
          <a:bodyPr/>
          <a:lstStyle/>
          <a:p>
            <a:r>
              <a:rPr lang="zh-CN" altLang="en-US"/>
              <a:t>一、供应</a:t>
            </a:r>
            <a:r>
              <a:rPr lang="zh-CN" altLang="en-US" dirty="0"/>
              <a:t>链管理的基本概念</a:t>
            </a:r>
            <a:endParaRPr lang="en-US" altLang="zh-CN" dirty="0"/>
          </a:p>
          <a:p>
            <a:r>
              <a:rPr lang="zh-CN" altLang="en-US" dirty="0"/>
              <a:t>（一）供应链的构成要素</a:t>
            </a:r>
            <a:endParaRPr lang="en-US" altLang="zh-CN" dirty="0"/>
          </a:p>
          <a:p>
            <a:r>
              <a:rPr lang="zh-CN" altLang="en-US" dirty="0"/>
              <a:t>供应链系统由多个相互关联的要素构成，其复杂性主要体现在各环节的相互作用上。供应商作为供应链的起始环节，为企业提供原材料和零部件等关键物资。供应商的选择对企业运营具有重要影响，其提供的物资质量、价格水平和交货周期等指标直接关系到企业的生产效能。</a:t>
            </a:r>
          </a:p>
          <a:p>
            <a:r>
              <a:rPr lang="zh-CN" altLang="en-US" dirty="0"/>
              <a:t>作为供应链的关键主体，制造商承担着将原材料转化为成品的核心职能。其生产效能直接关系到产品供给能力与市场表现。</a:t>
            </a:r>
          </a:p>
        </p:txBody>
      </p:sp>
      <p:sp>
        <p:nvSpPr>
          <p:cNvPr id="4" name="文本占位符 3">
            <a:extLst>
              <a:ext uri="{FF2B5EF4-FFF2-40B4-BE49-F238E27FC236}">
                <a16:creationId xmlns:a16="http://schemas.microsoft.com/office/drawing/2014/main" id="{6BF957A7-1CBC-7F88-7076-823B28226015}"/>
              </a:ext>
            </a:extLst>
          </p:cNvPr>
          <p:cNvSpPr>
            <a:spLocks noGrp="1"/>
          </p:cNvSpPr>
          <p:nvPr>
            <p:ph type="body" sz="quarter" idx="10"/>
          </p:nvPr>
        </p:nvSpPr>
        <p:spPr/>
        <p:txBody>
          <a:bodyPr/>
          <a:lstStyle/>
          <a:p>
            <a:r>
              <a:rPr lang="zh-CN" altLang="en-US" dirty="0"/>
              <a:t>供应链管理在电子商务中的重要性</a:t>
            </a:r>
          </a:p>
        </p:txBody>
      </p:sp>
    </p:spTree>
    <p:extLst>
      <p:ext uri="{BB962C8B-B14F-4D97-AF65-F5344CB8AC3E}">
        <p14:creationId xmlns:p14="http://schemas.microsoft.com/office/powerpoint/2010/main" val="3774143884"/>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D0719F-DBA6-208E-8331-2CADA741CE4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12209F6-1B4A-83F1-6D96-59232B8F069F}"/>
              </a:ext>
            </a:extLst>
          </p:cNvPr>
          <p:cNvSpPr>
            <a:spLocks noGrp="1"/>
          </p:cNvSpPr>
          <p:nvPr>
            <p:ph type="body" sz="quarter" idx="11"/>
          </p:nvPr>
        </p:nvSpPr>
        <p:spPr>
          <a:xfrm>
            <a:off x="337294" y="1461725"/>
            <a:ext cx="11275585" cy="4602991"/>
          </a:xfrm>
        </p:spPr>
        <p:txBody>
          <a:bodyPr/>
          <a:lstStyle/>
          <a:p>
            <a:r>
              <a:rPr lang="zh-CN" altLang="en-US"/>
              <a:t>一、供应</a:t>
            </a:r>
            <a:r>
              <a:rPr lang="zh-CN" altLang="en-US" dirty="0"/>
              <a:t>链管理的基本概念</a:t>
            </a:r>
            <a:endParaRPr lang="en-US" altLang="zh-CN" dirty="0"/>
          </a:p>
          <a:p>
            <a:r>
              <a:rPr lang="zh-CN" altLang="en-US" dirty="0"/>
              <a:t>（二）供应链管理的主要内容</a:t>
            </a:r>
            <a:endParaRPr lang="en-US" altLang="zh-CN" dirty="0"/>
          </a:p>
          <a:p>
            <a:r>
              <a:rPr lang="zh-CN" altLang="en-US" dirty="0"/>
              <a:t>作为供应链管理的核心组成部分，采购管理涵盖了供应商筛选、合同签订、订单执行及物资验收等关键流程。在供应商评估阶段，企业需从质量水平、报价合理性、交付时效及售后支持等多个维度进行综合考量，以确定最优合作伙伴。采购合同的订立则是明确交易双方权责的重要步骤，合同条款需详细规定产品规格、采购数量、交易价格、交付时间及质量要求等核心要素。订单执行过程中，企业应建立完善的跟踪机制，确保物资能够按时保质保量送达。在验收环节，必须严格依据既定的质量标准进行检验，以保证采购物资完全符合企业需求。</a:t>
            </a:r>
          </a:p>
        </p:txBody>
      </p:sp>
      <p:sp>
        <p:nvSpPr>
          <p:cNvPr id="4" name="文本占位符 3">
            <a:extLst>
              <a:ext uri="{FF2B5EF4-FFF2-40B4-BE49-F238E27FC236}">
                <a16:creationId xmlns:a16="http://schemas.microsoft.com/office/drawing/2014/main" id="{DDAEA817-BD94-E3B1-DB74-1D62660D029C}"/>
              </a:ext>
            </a:extLst>
          </p:cNvPr>
          <p:cNvSpPr>
            <a:spLocks noGrp="1"/>
          </p:cNvSpPr>
          <p:nvPr>
            <p:ph type="body" sz="quarter" idx="10"/>
          </p:nvPr>
        </p:nvSpPr>
        <p:spPr/>
        <p:txBody>
          <a:bodyPr/>
          <a:lstStyle/>
          <a:p>
            <a:r>
              <a:rPr lang="zh-CN" altLang="en-US" dirty="0"/>
              <a:t>供应链管理在电子商务中的重要性</a:t>
            </a:r>
          </a:p>
        </p:txBody>
      </p:sp>
    </p:spTree>
    <p:extLst>
      <p:ext uri="{BB962C8B-B14F-4D97-AF65-F5344CB8AC3E}">
        <p14:creationId xmlns:p14="http://schemas.microsoft.com/office/powerpoint/2010/main" val="3465441959"/>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BC4EA3-DD99-FB60-2308-842BFBF209F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1885C44-873F-E197-5793-50844F330FF2}"/>
              </a:ext>
            </a:extLst>
          </p:cNvPr>
          <p:cNvSpPr>
            <a:spLocks noGrp="1"/>
          </p:cNvSpPr>
          <p:nvPr>
            <p:ph type="body" sz="quarter" idx="11"/>
          </p:nvPr>
        </p:nvSpPr>
        <p:spPr>
          <a:xfrm>
            <a:off x="337294" y="2223473"/>
            <a:ext cx="11275585" cy="3079497"/>
          </a:xfrm>
        </p:spPr>
        <p:txBody>
          <a:bodyPr/>
          <a:lstStyle/>
          <a:p>
            <a:r>
              <a:rPr lang="zh-CN" altLang="en-US"/>
              <a:t>二、电子商务</a:t>
            </a:r>
            <a:r>
              <a:rPr lang="zh-CN" altLang="en-US" dirty="0"/>
              <a:t>对供应链管理的影响</a:t>
            </a:r>
            <a:endParaRPr lang="en-US" altLang="zh-CN" dirty="0"/>
          </a:p>
          <a:p>
            <a:r>
              <a:rPr lang="zh-CN" altLang="en-US" dirty="0"/>
              <a:t>（一）供应链流程的优化</a:t>
            </a:r>
            <a:endParaRPr lang="en-US" altLang="zh-CN" dirty="0"/>
          </a:p>
          <a:p>
            <a:r>
              <a:rPr lang="zh-CN" altLang="en-US" dirty="0"/>
              <a:t>电子商务的兴起推动了供应链流程的革新。传统供应链模式存在环节复杂、信息滞后等弊端，直接影响着运营效率并推高成本。随着电子商务的普及，供应链管理迎来了转型升级的重要机遇。通过电商平台的信息化整合，企业能够实现供应链各环节的协同优化，提升整体运营效能。</a:t>
            </a:r>
          </a:p>
        </p:txBody>
      </p:sp>
      <p:sp>
        <p:nvSpPr>
          <p:cNvPr id="4" name="文本占位符 3">
            <a:extLst>
              <a:ext uri="{FF2B5EF4-FFF2-40B4-BE49-F238E27FC236}">
                <a16:creationId xmlns:a16="http://schemas.microsoft.com/office/drawing/2014/main" id="{362CC47C-3870-076E-E1F2-99E68B8576A9}"/>
              </a:ext>
            </a:extLst>
          </p:cNvPr>
          <p:cNvSpPr>
            <a:spLocks noGrp="1"/>
          </p:cNvSpPr>
          <p:nvPr>
            <p:ph type="body" sz="quarter" idx="10"/>
          </p:nvPr>
        </p:nvSpPr>
        <p:spPr/>
        <p:txBody>
          <a:bodyPr/>
          <a:lstStyle/>
          <a:p>
            <a:r>
              <a:rPr lang="zh-CN" altLang="en-US" dirty="0"/>
              <a:t>供应链管理在电子商务中的重要性</a:t>
            </a:r>
          </a:p>
        </p:txBody>
      </p:sp>
    </p:spTree>
    <p:extLst>
      <p:ext uri="{BB962C8B-B14F-4D97-AF65-F5344CB8AC3E}">
        <p14:creationId xmlns:p14="http://schemas.microsoft.com/office/powerpoint/2010/main" val="4174460810"/>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733C32-72D2-7792-E33C-A40FA64C07C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3248AF0-E64C-882C-F749-ABF2C4F1147B}"/>
              </a:ext>
            </a:extLst>
          </p:cNvPr>
          <p:cNvSpPr>
            <a:spLocks noGrp="1"/>
          </p:cNvSpPr>
          <p:nvPr>
            <p:ph type="body" sz="quarter" idx="11"/>
          </p:nvPr>
        </p:nvSpPr>
        <p:spPr>
          <a:xfrm>
            <a:off x="337294" y="2477389"/>
            <a:ext cx="11275585" cy="2571666"/>
          </a:xfrm>
        </p:spPr>
        <p:txBody>
          <a:bodyPr/>
          <a:lstStyle/>
          <a:p>
            <a:r>
              <a:rPr lang="zh-CN" altLang="en-US"/>
              <a:t>二、电子商务</a:t>
            </a:r>
            <a:r>
              <a:rPr lang="zh-CN" altLang="en-US" dirty="0"/>
              <a:t>对供应链管理的影响</a:t>
            </a:r>
            <a:endParaRPr lang="en-US" altLang="zh-CN" dirty="0"/>
          </a:p>
          <a:p>
            <a:r>
              <a:rPr lang="zh-CN" altLang="en-US" dirty="0"/>
              <a:t>（二）客户需求响应速度提升</a:t>
            </a:r>
            <a:endParaRPr lang="en-US" altLang="zh-CN" dirty="0"/>
          </a:p>
          <a:p>
            <a:r>
              <a:rPr lang="zh-CN" altLang="en-US" dirty="0"/>
              <a:t>电子商务环境的动态性加剧了市场需求的波动性，促使企业必须提升运营敏捷度。线上平台的普及为企业提供了实时捕捉消费者偏好的渠道，使其能够迅速调整策略。这种快速响应机制显著优化了用户体验，增强了客户黏性。</a:t>
            </a:r>
          </a:p>
        </p:txBody>
      </p:sp>
      <p:sp>
        <p:nvSpPr>
          <p:cNvPr id="4" name="文本占位符 3">
            <a:extLst>
              <a:ext uri="{FF2B5EF4-FFF2-40B4-BE49-F238E27FC236}">
                <a16:creationId xmlns:a16="http://schemas.microsoft.com/office/drawing/2014/main" id="{22B46C57-8CFF-AEA5-55BE-3DE666D8CAA4}"/>
              </a:ext>
            </a:extLst>
          </p:cNvPr>
          <p:cNvSpPr>
            <a:spLocks noGrp="1"/>
          </p:cNvSpPr>
          <p:nvPr>
            <p:ph type="body" sz="quarter" idx="10"/>
          </p:nvPr>
        </p:nvSpPr>
        <p:spPr/>
        <p:txBody>
          <a:bodyPr/>
          <a:lstStyle/>
          <a:p>
            <a:r>
              <a:rPr lang="zh-CN" altLang="en-US" dirty="0"/>
              <a:t>供应链管理在电子商务中的重要性</a:t>
            </a:r>
          </a:p>
        </p:txBody>
      </p:sp>
    </p:spTree>
    <p:extLst>
      <p:ext uri="{BB962C8B-B14F-4D97-AF65-F5344CB8AC3E}">
        <p14:creationId xmlns:p14="http://schemas.microsoft.com/office/powerpoint/2010/main" val="2494229332"/>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C3C374-5AD5-34A7-9AB9-FDB7E346983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1EED393-D4B4-5728-0C2C-919B523CAE79}"/>
              </a:ext>
            </a:extLst>
          </p:cNvPr>
          <p:cNvSpPr>
            <a:spLocks noGrp="1"/>
          </p:cNvSpPr>
          <p:nvPr>
            <p:ph type="body" sz="quarter" idx="11"/>
          </p:nvPr>
        </p:nvSpPr>
        <p:spPr>
          <a:xfrm>
            <a:off x="337294" y="2477390"/>
            <a:ext cx="11275585" cy="2571666"/>
          </a:xfrm>
        </p:spPr>
        <p:txBody>
          <a:bodyPr/>
          <a:lstStyle/>
          <a:p>
            <a:r>
              <a:rPr lang="zh-CN" altLang="en-US"/>
              <a:t>二、电子商务</a:t>
            </a:r>
            <a:r>
              <a:rPr lang="zh-CN" altLang="en-US" dirty="0"/>
              <a:t>对供应链管理的影响</a:t>
            </a:r>
            <a:endParaRPr lang="en-US" altLang="zh-CN" dirty="0"/>
          </a:p>
          <a:p>
            <a:r>
              <a:rPr lang="zh-CN" altLang="en-US" dirty="0"/>
              <a:t>（三）供应链敏捷性增强</a:t>
            </a:r>
            <a:endParaRPr lang="en-US" altLang="zh-CN" dirty="0"/>
          </a:p>
          <a:p>
            <a:r>
              <a:rPr lang="zh-CN" altLang="en-US" dirty="0"/>
              <a:t>电子商务的兴起推动了供应链响应速度的显著提升。这种快速适应市场波动与消费者需求的能力，正是供应链敏捷性的核心体现。数字技术的广泛应用，使得供应链各环节能够更迅速地调整运营策略，从而更好地满足客户需求。</a:t>
            </a:r>
          </a:p>
        </p:txBody>
      </p:sp>
      <p:sp>
        <p:nvSpPr>
          <p:cNvPr id="4" name="文本占位符 3">
            <a:extLst>
              <a:ext uri="{FF2B5EF4-FFF2-40B4-BE49-F238E27FC236}">
                <a16:creationId xmlns:a16="http://schemas.microsoft.com/office/drawing/2014/main" id="{08ED26D5-E000-5456-E77D-934A942DD1AE}"/>
              </a:ext>
            </a:extLst>
          </p:cNvPr>
          <p:cNvSpPr>
            <a:spLocks noGrp="1"/>
          </p:cNvSpPr>
          <p:nvPr>
            <p:ph type="body" sz="quarter" idx="10"/>
          </p:nvPr>
        </p:nvSpPr>
        <p:spPr/>
        <p:txBody>
          <a:bodyPr/>
          <a:lstStyle/>
          <a:p>
            <a:r>
              <a:rPr lang="zh-CN" altLang="en-US" dirty="0"/>
              <a:t>供应链管理在电子商务中的重要性</a:t>
            </a:r>
          </a:p>
        </p:txBody>
      </p:sp>
    </p:spTree>
    <p:extLst>
      <p:ext uri="{BB962C8B-B14F-4D97-AF65-F5344CB8AC3E}">
        <p14:creationId xmlns:p14="http://schemas.microsoft.com/office/powerpoint/2010/main" val="785356947"/>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DC28DE-F568-37E5-2A18-C17A978BA65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59CFD9E-4832-774A-887E-DE86DC8B31A2}"/>
              </a:ext>
            </a:extLst>
          </p:cNvPr>
          <p:cNvSpPr>
            <a:spLocks noGrp="1"/>
          </p:cNvSpPr>
          <p:nvPr>
            <p:ph type="body" sz="quarter" idx="11"/>
          </p:nvPr>
        </p:nvSpPr>
        <p:spPr>
          <a:xfrm>
            <a:off x="337294" y="2477391"/>
            <a:ext cx="11275585" cy="2571666"/>
          </a:xfrm>
        </p:spPr>
        <p:txBody>
          <a:bodyPr/>
          <a:lstStyle/>
          <a:p>
            <a:r>
              <a:rPr lang="zh-CN" altLang="en-US"/>
              <a:t>三、供应</a:t>
            </a:r>
            <a:r>
              <a:rPr lang="zh-CN" altLang="en-US" dirty="0"/>
              <a:t>链管理对电子商务的支撑作用</a:t>
            </a:r>
            <a:endParaRPr lang="en-US" altLang="zh-CN" dirty="0"/>
          </a:p>
          <a:p>
            <a:r>
              <a:rPr lang="zh-CN" altLang="en-US" dirty="0"/>
              <a:t>（一）保障商品供应稳定</a:t>
            </a:r>
            <a:endParaRPr lang="en-US" altLang="zh-CN" dirty="0"/>
          </a:p>
          <a:p>
            <a:r>
              <a:rPr lang="zh-CN" altLang="en-US" dirty="0"/>
              <a:t>电子商务运营中，商品供应的稳定性至关重要，科学的供应链管理通过数据分析实现库存优化，确保业务连续性。具体而言，企业可基于历史销售记录、市场动态及季节性变化进行需求预测，从而制定合理的库存策略。</a:t>
            </a:r>
          </a:p>
        </p:txBody>
      </p:sp>
      <p:sp>
        <p:nvSpPr>
          <p:cNvPr id="4" name="文本占位符 3">
            <a:extLst>
              <a:ext uri="{FF2B5EF4-FFF2-40B4-BE49-F238E27FC236}">
                <a16:creationId xmlns:a16="http://schemas.microsoft.com/office/drawing/2014/main" id="{B667F66E-5F9E-DFC4-8777-BB1274AD51DB}"/>
              </a:ext>
            </a:extLst>
          </p:cNvPr>
          <p:cNvSpPr>
            <a:spLocks noGrp="1"/>
          </p:cNvSpPr>
          <p:nvPr>
            <p:ph type="body" sz="quarter" idx="10"/>
          </p:nvPr>
        </p:nvSpPr>
        <p:spPr/>
        <p:txBody>
          <a:bodyPr/>
          <a:lstStyle/>
          <a:p>
            <a:r>
              <a:rPr lang="zh-CN" altLang="en-US" dirty="0"/>
              <a:t>供应链管理在电子商务中的重要性</a:t>
            </a:r>
          </a:p>
        </p:txBody>
      </p:sp>
    </p:spTree>
    <p:extLst>
      <p:ext uri="{BB962C8B-B14F-4D97-AF65-F5344CB8AC3E}">
        <p14:creationId xmlns:p14="http://schemas.microsoft.com/office/powerpoint/2010/main" val="29164345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DA528E-8515-EDF6-2A2C-F3F17C38A75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F149621-B430-D3FD-244A-E69AFE5585DA}"/>
              </a:ext>
            </a:extLst>
          </p:cNvPr>
          <p:cNvSpPr>
            <a:spLocks noGrp="1"/>
          </p:cNvSpPr>
          <p:nvPr>
            <p:ph type="body" sz="quarter" idx="11"/>
          </p:nvPr>
        </p:nvSpPr>
        <p:spPr>
          <a:xfrm>
            <a:off x="337294" y="2223464"/>
            <a:ext cx="11275585" cy="3079497"/>
          </a:xfrm>
        </p:spPr>
        <p:txBody>
          <a:bodyPr/>
          <a:lstStyle/>
          <a:p>
            <a:r>
              <a:rPr lang="zh-CN" altLang="en-US" dirty="0"/>
              <a:t> 四、电子商务的成熟与创新阶段</a:t>
            </a:r>
            <a:endParaRPr lang="en-US" altLang="zh-CN" dirty="0"/>
          </a:p>
          <a:p>
            <a:r>
              <a:rPr lang="zh-CN" altLang="en-US" dirty="0"/>
              <a:t>（一）成熟阶段的市场特征</a:t>
            </a:r>
            <a:endParaRPr lang="en-US" altLang="zh-CN" dirty="0"/>
          </a:p>
          <a:p>
            <a:r>
              <a:rPr lang="zh-CN" altLang="en-US" dirty="0"/>
              <a:t>电子商务成熟期呈现出多元化的市场特征。网络购物的普及推动了市场规模的稳步扩张，用户接受度显著提升。电商平台不仅在国内市场持续发展，更逐步拓展至全球范围。大型跨国电商企业的业务布局吸引了众多国际消费者。与此同时，网购已从偶发性消费转变为用户日常消费的一个重要方式，购买频率明显提高。</a:t>
            </a:r>
          </a:p>
        </p:txBody>
      </p:sp>
      <p:sp>
        <p:nvSpPr>
          <p:cNvPr id="4" name="文本占位符 3">
            <a:extLst>
              <a:ext uri="{FF2B5EF4-FFF2-40B4-BE49-F238E27FC236}">
                <a16:creationId xmlns:a16="http://schemas.microsoft.com/office/drawing/2014/main" id="{2BD0E20C-ACAF-18B6-A265-F3F35EB99271}"/>
              </a:ext>
            </a:extLst>
          </p:cNvPr>
          <p:cNvSpPr>
            <a:spLocks noGrp="1"/>
          </p:cNvSpPr>
          <p:nvPr>
            <p:ph type="body" sz="quarter" idx="10"/>
          </p:nvPr>
        </p:nvSpPr>
        <p:spPr>
          <a:xfrm>
            <a:off x="759986" y="184188"/>
            <a:ext cx="10852895" cy="523220"/>
          </a:xfrm>
        </p:spPr>
        <p:txBody>
          <a:bodyPr/>
          <a:lstStyle/>
          <a:p>
            <a:r>
              <a:rPr lang="zh-CN" altLang="en-US" dirty="0"/>
              <a:t>电子商务的发展历程</a:t>
            </a:r>
          </a:p>
        </p:txBody>
      </p:sp>
    </p:spTree>
    <p:extLst>
      <p:ext uri="{BB962C8B-B14F-4D97-AF65-F5344CB8AC3E}">
        <p14:creationId xmlns:p14="http://schemas.microsoft.com/office/powerpoint/2010/main" val="152740227"/>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83298D-FE8F-FE95-DB8E-F4FBEE9393F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6A28893-D5DA-C4A6-1965-5CFDAA5CFBF2}"/>
              </a:ext>
            </a:extLst>
          </p:cNvPr>
          <p:cNvSpPr>
            <a:spLocks noGrp="1"/>
          </p:cNvSpPr>
          <p:nvPr>
            <p:ph type="body" sz="quarter" idx="11"/>
          </p:nvPr>
        </p:nvSpPr>
        <p:spPr>
          <a:xfrm>
            <a:off x="337294" y="2477392"/>
            <a:ext cx="11275585" cy="2571666"/>
          </a:xfrm>
        </p:spPr>
        <p:txBody>
          <a:bodyPr/>
          <a:lstStyle/>
          <a:p>
            <a:r>
              <a:rPr lang="zh-CN" altLang="en-US"/>
              <a:t>三、供应</a:t>
            </a:r>
            <a:r>
              <a:rPr lang="zh-CN" altLang="en-US" dirty="0"/>
              <a:t>链管理对电子商务的支撑作用</a:t>
            </a:r>
            <a:endParaRPr lang="en-US" altLang="zh-CN" dirty="0"/>
          </a:p>
          <a:p>
            <a:r>
              <a:rPr lang="zh-CN" altLang="en-US" dirty="0"/>
              <a:t>（二）降低运营成本</a:t>
            </a:r>
            <a:endParaRPr lang="en-US" altLang="zh-CN" dirty="0"/>
          </a:p>
          <a:p>
            <a:r>
              <a:rPr lang="zh-CN" altLang="en-US" dirty="0"/>
              <a:t>电子商务运营中，供应链管理对成本控制具有显著影响。在采购环节，通过优化供应链策略可有效节约开支。企业可采用集中采购和批量采购等模式，整合各部门或分店的采购需求，从而增强议价能力。</a:t>
            </a:r>
          </a:p>
        </p:txBody>
      </p:sp>
      <p:sp>
        <p:nvSpPr>
          <p:cNvPr id="4" name="文本占位符 3">
            <a:extLst>
              <a:ext uri="{FF2B5EF4-FFF2-40B4-BE49-F238E27FC236}">
                <a16:creationId xmlns:a16="http://schemas.microsoft.com/office/drawing/2014/main" id="{4A6980E8-7520-68AB-6DFE-00798E312440}"/>
              </a:ext>
            </a:extLst>
          </p:cNvPr>
          <p:cNvSpPr>
            <a:spLocks noGrp="1"/>
          </p:cNvSpPr>
          <p:nvPr>
            <p:ph type="body" sz="quarter" idx="10"/>
          </p:nvPr>
        </p:nvSpPr>
        <p:spPr/>
        <p:txBody>
          <a:bodyPr/>
          <a:lstStyle/>
          <a:p>
            <a:r>
              <a:rPr lang="zh-CN" altLang="en-US" dirty="0"/>
              <a:t>供应链管理在电子商务中的重要性</a:t>
            </a:r>
          </a:p>
        </p:txBody>
      </p:sp>
    </p:spTree>
    <p:extLst>
      <p:ext uri="{BB962C8B-B14F-4D97-AF65-F5344CB8AC3E}">
        <p14:creationId xmlns:p14="http://schemas.microsoft.com/office/powerpoint/2010/main" val="839505453"/>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C090B-A0C7-BEA1-9B6A-66FB541BEB5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3EDD8F8-76D3-64E6-F5A9-1E5C817F0CEA}"/>
              </a:ext>
            </a:extLst>
          </p:cNvPr>
          <p:cNvSpPr>
            <a:spLocks noGrp="1"/>
          </p:cNvSpPr>
          <p:nvPr>
            <p:ph type="body" sz="quarter" idx="11"/>
          </p:nvPr>
        </p:nvSpPr>
        <p:spPr>
          <a:xfrm>
            <a:off x="337294" y="1969561"/>
            <a:ext cx="11275585" cy="3587329"/>
          </a:xfrm>
        </p:spPr>
        <p:txBody>
          <a:bodyPr/>
          <a:lstStyle/>
          <a:p>
            <a:r>
              <a:rPr lang="zh-CN" altLang="en-US"/>
              <a:t>三、供应</a:t>
            </a:r>
            <a:r>
              <a:rPr lang="zh-CN" altLang="en-US" dirty="0"/>
              <a:t>链管理对电子商务的支撑作用</a:t>
            </a:r>
            <a:endParaRPr lang="en-US" altLang="zh-CN" dirty="0"/>
          </a:p>
          <a:p>
            <a:r>
              <a:rPr lang="zh-CN" altLang="en-US" dirty="0"/>
              <a:t>（三）增强企业竞争力</a:t>
            </a:r>
            <a:endParaRPr lang="en-US" altLang="zh-CN" dirty="0"/>
          </a:p>
          <a:p>
            <a:r>
              <a:rPr lang="zh-CN" altLang="en-US" dirty="0"/>
              <a:t>电商领域的激烈竞争促使企业通过优化供应链管理来获取独特优势。良好的供应链体系使企业能够快速应对市场波动，更好地满足消费者的个性化需求。与供应商及合作伙伴的协同配合，让企业能够及时掌握市场动态，灵活调整产品战略和生产安排，适时推出符合市场需求的新品。以定制化生产为例，部分电商企业通过与供应商的深度合作，实现了对个性化商品需求的快速响应，从而增强了市场竞争力。</a:t>
            </a:r>
          </a:p>
        </p:txBody>
      </p:sp>
      <p:sp>
        <p:nvSpPr>
          <p:cNvPr id="4" name="文本占位符 3">
            <a:extLst>
              <a:ext uri="{FF2B5EF4-FFF2-40B4-BE49-F238E27FC236}">
                <a16:creationId xmlns:a16="http://schemas.microsoft.com/office/drawing/2014/main" id="{EB4307DA-F3AE-DAF0-4301-99129D9C8C01}"/>
              </a:ext>
            </a:extLst>
          </p:cNvPr>
          <p:cNvSpPr>
            <a:spLocks noGrp="1"/>
          </p:cNvSpPr>
          <p:nvPr>
            <p:ph type="body" sz="quarter" idx="10"/>
          </p:nvPr>
        </p:nvSpPr>
        <p:spPr/>
        <p:txBody>
          <a:bodyPr/>
          <a:lstStyle/>
          <a:p>
            <a:r>
              <a:rPr lang="zh-CN" altLang="en-US" dirty="0"/>
              <a:t>供应链管理在电子商务中的重要性</a:t>
            </a:r>
          </a:p>
        </p:txBody>
      </p:sp>
    </p:spTree>
    <p:extLst>
      <p:ext uri="{BB962C8B-B14F-4D97-AF65-F5344CB8AC3E}">
        <p14:creationId xmlns:p14="http://schemas.microsoft.com/office/powerpoint/2010/main" val="2140252444"/>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800D667E-B1DB-604B-3499-E63306688C3D}"/>
              </a:ext>
            </a:extLst>
          </p:cNvPr>
          <p:cNvSpPr>
            <a:spLocks noGrp="1"/>
          </p:cNvSpPr>
          <p:nvPr>
            <p:ph type="body" sz="quarter" idx="10"/>
          </p:nvPr>
        </p:nvSpPr>
        <p:spPr/>
        <p:txBody>
          <a:bodyPr/>
          <a:lstStyle/>
          <a:p>
            <a:r>
              <a:rPr lang="zh-CN" altLang="en-US" dirty="0"/>
              <a:t>第三节</a:t>
            </a:r>
          </a:p>
        </p:txBody>
      </p:sp>
      <p:sp>
        <p:nvSpPr>
          <p:cNvPr id="5" name="文本占位符 4">
            <a:extLst>
              <a:ext uri="{FF2B5EF4-FFF2-40B4-BE49-F238E27FC236}">
                <a16:creationId xmlns:a16="http://schemas.microsoft.com/office/drawing/2014/main" id="{C8455F94-77EF-DCC9-FE36-B652ED4CB582}"/>
              </a:ext>
            </a:extLst>
          </p:cNvPr>
          <p:cNvSpPr>
            <a:spLocks noGrp="1"/>
          </p:cNvSpPr>
          <p:nvPr>
            <p:ph type="body" sz="quarter" idx="11"/>
          </p:nvPr>
        </p:nvSpPr>
        <p:spPr/>
        <p:txBody>
          <a:bodyPr/>
          <a:lstStyle/>
          <a:p>
            <a:r>
              <a:rPr lang="zh-CN" altLang="en-US" dirty="0"/>
              <a:t>电子商务环境下的库存管理与配送优化</a:t>
            </a:r>
          </a:p>
        </p:txBody>
      </p:sp>
    </p:spTree>
    <p:extLst>
      <p:ext uri="{BB962C8B-B14F-4D97-AF65-F5344CB8AC3E}">
        <p14:creationId xmlns:p14="http://schemas.microsoft.com/office/powerpoint/2010/main" val="2455253383"/>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DFBB54-643E-6303-D78E-C55B57FCACD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32573E9-3E7C-1B0B-A199-17B8876F455E}"/>
              </a:ext>
            </a:extLst>
          </p:cNvPr>
          <p:cNvSpPr>
            <a:spLocks noGrp="1"/>
          </p:cNvSpPr>
          <p:nvPr>
            <p:ph type="body" sz="quarter" idx="11"/>
          </p:nvPr>
        </p:nvSpPr>
        <p:spPr>
          <a:xfrm>
            <a:off x="337294" y="2223478"/>
            <a:ext cx="11275585" cy="3079497"/>
          </a:xfrm>
        </p:spPr>
        <p:txBody>
          <a:bodyPr/>
          <a:lstStyle/>
          <a:p>
            <a:r>
              <a:rPr lang="zh-CN" altLang="en-US"/>
              <a:t>一、电子商务</a:t>
            </a:r>
            <a:r>
              <a:rPr lang="zh-CN" altLang="en-US" dirty="0"/>
              <a:t>环境下的库存管理策略</a:t>
            </a:r>
            <a:endParaRPr lang="en-US" altLang="zh-CN" dirty="0"/>
          </a:p>
          <a:p>
            <a:r>
              <a:rPr lang="zh-CN" altLang="en-US" dirty="0"/>
              <a:t>（一）库存成本的控制措施</a:t>
            </a:r>
            <a:endParaRPr lang="en-US" altLang="zh-CN" dirty="0"/>
          </a:p>
          <a:p>
            <a:r>
              <a:rPr lang="zh-CN" altLang="en-US" dirty="0"/>
              <a:t>库存成本管理是企业运营的核心议题，涵盖采购、存储和缺货等多维度支出。电商时代，有效管控库存成本直接影响企业利润水平。</a:t>
            </a:r>
          </a:p>
          <a:p>
            <a:r>
              <a:rPr lang="zh-CN" altLang="en-US" dirty="0"/>
              <a:t>有效的库存成本管控依赖于采购策略的优化。与供应商构建持久的合作关系有助于获得更具竞争力的采购条件。</a:t>
            </a:r>
          </a:p>
        </p:txBody>
      </p:sp>
      <p:sp>
        <p:nvSpPr>
          <p:cNvPr id="4" name="文本占位符 3">
            <a:extLst>
              <a:ext uri="{FF2B5EF4-FFF2-40B4-BE49-F238E27FC236}">
                <a16:creationId xmlns:a16="http://schemas.microsoft.com/office/drawing/2014/main" id="{BD961D93-DE23-F274-5A81-E8A03ACA27C8}"/>
              </a:ext>
            </a:extLst>
          </p:cNvPr>
          <p:cNvSpPr>
            <a:spLocks noGrp="1"/>
          </p:cNvSpPr>
          <p:nvPr>
            <p:ph type="body" sz="quarter" idx="10"/>
          </p:nvPr>
        </p:nvSpPr>
        <p:spPr/>
        <p:txBody>
          <a:bodyPr/>
          <a:lstStyle/>
          <a:p>
            <a:r>
              <a:rPr lang="zh-CN" altLang="en-US" dirty="0"/>
              <a:t>电子商务环境下的库存管理与配送优化</a:t>
            </a:r>
          </a:p>
        </p:txBody>
      </p:sp>
    </p:spTree>
    <p:extLst>
      <p:ext uri="{BB962C8B-B14F-4D97-AF65-F5344CB8AC3E}">
        <p14:creationId xmlns:p14="http://schemas.microsoft.com/office/powerpoint/2010/main" val="1969874668"/>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F43732-1E29-A7F4-036F-8719878E3F2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FB21B33-F542-D9C8-EDDB-A18DE9C42D39}"/>
              </a:ext>
            </a:extLst>
          </p:cNvPr>
          <p:cNvSpPr>
            <a:spLocks noGrp="1"/>
          </p:cNvSpPr>
          <p:nvPr>
            <p:ph type="body" sz="quarter" idx="11"/>
          </p:nvPr>
        </p:nvSpPr>
        <p:spPr>
          <a:xfrm>
            <a:off x="337294" y="2477394"/>
            <a:ext cx="11275585" cy="2571666"/>
          </a:xfrm>
        </p:spPr>
        <p:txBody>
          <a:bodyPr/>
          <a:lstStyle/>
          <a:p>
            <a:r>
              <a:rPr lang="zh-CN" altLang="en-US"/>
              <a:t>一、电子商务</a:t>
            </a:r>
            <a:r>
              <a:rPr lang="zh-CN" altLang="en-US" dirty="0"/>
              <a:t>环境下的库存管理策略</a:t>
            </a:r>
            <a:endParaRPr lang="en-US" altLang="zh-CN" dirty="0"/>
          </a:p>
          <a:p>
            <a:r>
              <a:rPr lang="zh-CN" altLang="en-US" dirty="0"/>
              <a:t>（二）库存分类管理策略</a:t>
            </a:r>
            <a:endParaRPr lang="en-US" altLang="zh-CN" dirty="0"/>
          </a:p>
          <a:p>
            <a:r>
              <a:rPr lang="zh-CN" altLang="en-US" dirty="0"/>
              <a:t>在电商运营中，</a:t>
            </a:r>
            <a:r>
              <a:rPr lang="en-US" altLang="zh-CN" dirty="0"/>
              <a:t>ABC </a:t>
            </a:r>
            <a:r>
              <a:rPr lang="zh-CN" altLang="en-US" dirty="0"/>
              <a:t>分类法被广泛应用于库存管理，该方法通过科学划分库存类别，优化资源配置，提升管理效能。其核心在于依据产品价值与销售贡献度，将库存划分为 </a:t>
            </a:r>
            <a:r>
              <a:rPr lang="en-US" altLang="zh-CN" dirty="0"/>
              <a:t>A</a:t>
            </a:r>
            <a:r>
              <a:rPr lang="zh-CN" altLang="en-US" dirty="0"/>
              <a:t>、</a:t>
            </a:r>
            <a:r>
              <a:rPr lang="en-US" altLang="zh-CN" dirty="0"/>
              <a:t>B</a:t>
            </a:r>
            <a:r>
              <a:rPr lang="zh-CN" altLang="en-US" dirty="0"/>
              <a:t>、</a:t>
            </a:r>
            <a:r>
              <a:rPr lang="en-US" altLang="zh-CN" dirty="0"/>
              <a:t>C </a:t>
            </a:r>
            <a:r>
              <a:rPr lang="zh-CN" altLang="en-US" dirty="0"/>
              <a:t>三个等级，从而实现差异化的管控。</a:t>
            </a:r>
          </a:p>
        </p:txBody>
      </p:sp>
      <p:sp>
        <p:nvSpPr>
          <p:cNvPr id="4" name="文本占位符 3">
            <a:extLst>
              <a:ext uri="{FF2B5EF4-FFF2-40B4-BE49-F238E27FC236}">
                <a16:creationId xmlns:a16="http://schemas.microsoft.com/office/drawing/2014/main" id="{8D31EBF7-23ED-92F3-269B-CD97D284FD9D}"/>
              </a:ext>
            </a:extLst>
          </p:cNvPr>
          <p:cNvSpPr>
            <a:spLocks noGrp="1"/>
          </p:cNvSpPr>
          <p:nvPr>
            <p:ph type="body" sz="quarter" idx="10"/>
          </p:nvPr>
        </p:nvSpPr>
        <p:spPr/>
        <p:txBody>
          <a:bodyPr/>
          <a:lstStyle/>
          <a:p>
            <a:r>
              <a:rPr lang="zh-CN" altLang="en-US" dirty="0"/>
              <a:t>电子商务环境下的库存管理与配送优化</a:t>
            </a:r>
          </a:p>
        </p:txBody>
      </p:sp>
    </p:spTree>
    <p:extLst>
      <p:ext uri="{BB962C8B-B14F-4D97-AF65-F5344CB8AC3E}">
        <p14:creationId xmlns:p14="http://schemas.microsoft.com/office/powerpoint/2010/main" val="2523239413"/>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8591D4-601D-4009-E489-50E25AAAC82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F9BE3E9-3BA7-C707-915A-D0DADDDA37C2}"/>
              </a:ext>
            </a:extLst>
          </p:cNvPr>
          <p:cNvSpPr>
            <a:spLocks noGrp="1"/>
          </p:cNvSpPr>
          <p:nvPr>
            <p:ph type="body" sz="quarter" idx="11"/>
          </p:nvPr>
        </p:nvSpPr>
        <p:spPr>
          <a:xfrm>
            <a:off x="337294" y="1969563"/>
            <a:ext cx="11275585" cy="3587329"/>
          </a:xfrm>
        </p:spPr>
        <p:txBody>
          <a:bodyPr/>
          <a:lstStyle/>
          <a:p>
            <a:r>
              <a:rPr lang="zh-CN" altLang="en-US"/>
              <a:t>一、电子商务</a:t>
            </a:r>
            <a:r>
              <a:rPr lang="zh-CN" altLang="en-US" dirty="0"/>
              <a:t>环境下的库存管理策略</a:t>
            </a:r>
            <a:endParaRPr lang="en-US" altLang="zh-CN" dirty="0"/>
          </a:p>
          <a:p>
            <a:r>
              <a:rPr lang="zh-CN" altLang="en-US" dirty="0"/>
              <a:t>（三）零库存模式的实践与探索</a:t>
            </a:r>
            <a:endParaRPr lang="en-US" altLang="zh-CN" dirty="0"/>
          </a:p>
          <a:p>
            <a:r>
              <a:rPr lang="zh-CN" altLang="en-US" dirty="0"/>
              <a:t>零库存管理作为一种创新的供应链优化策略，其核心目标在于通过提升供应链效率最大限度地降低库存水平。这种模式在电商领域展现出显著的应用价值。</a:t>
            </a:r>
          </a:p>
          <a:p>
            <a:r>
              <a:rPr lang="zh-CN" altLang="en-US" dirty="0"/>
              <a:t>零库存管理的核心在于供应链的协同运作。通过与供应商达成寄售协议，企业可将库存压力转移至上游。在这种模式下，供应商负责将商品存放于企业仓库，直至商品售出后再进行结算。这种合作机制有效降低了企业的库存积压风险，同时提升了资金使用效率。</a:t>
            </a:r>
          </a:p>
        </p:txBody>
      </p:sp>
      <p:sp>
        <p:nvSpPr>
          <p:cNvPr id="4" name="文本占位符 3">
            <a:extLst>
              <a:ext uri="{FF2B5EF4-FFF2-40B4-BE49-F238E27FC236}">
                <a16:creationId xmlns:a16="http://schemas.microsoft.com/office/drawing/2014/main" id="{BFB09CE7-AC44-0BF2-C3DF-8D44B23A66E6}"/>
              </a:ext>
            </a:extLst>
          </p:cNvPr>
          <p:cNvSpPr>
            <a:spLocks noGrp="1"/>
          </p:cNvSpPr>
          <p:nvPr>
            <p:ph type="body" sz="quarter" idx="10"/>
          </p:nvPr>
        </p:nvSpPr>
        <p:spPr/>
        <p:txBody>
          <a:bodyPr/>
          <a:lstStyle/>
          <a:p>
            <a:r>
              <a:rPr lang="zh-CN" altLang="en-US" dirty="0"/>
              <a:t>电子商务环境下的库存管理与配送优化</a:t>
            </a:r>
          </a:p>
        </p:txBody>
      </p:sp>
    </p:spTree>
    <p:extLst>
      <p:ext uri="{BB962C8B-B14F-4D97-AF65-F5344CB8AC3E}">
        <p14:creationId xmlns:p14="http://schemas.microsoft.com/office/powerpoint/2010/main" val="214081986"/>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60152C-F183-92F2-5091-B455F799D7B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524EAD7-A8C9-6339-3519-A041267FCBB6}"/>
              </a:ext>
            </a:extLst>
          </p:cNvPr>
          <p:cNvSpPr>
            <a:spLocks noGrp="1"/>
          </p:cNvSpPr>
          <p:nvPr>
            <p:ph type="body" sz="quarter" idx="11"/>
          </p:nvPr>
        </p:nvSpPr>
        <p:spPr>
          <a:xfrm>
            <a:off x="337294" y="1715649"/>
            <a:ext cx="11275585" cy="4095160"/>
          </a:xfrm>
        </p:spPr>
        <p:txBody>
          <a:bodyPr/>
          <a:lstStyle/>
          <a:p>
            <a:r>
              <a:rPr lang="zh-CN" altLang="en-US"/>
              <a:t>二、配送</a:t>
            </a:r>
            <a:r>
              <a:rPr lang="zh-CN" altLang="en-US" dirty="0"/>
              <a:t>优化的关键因素与方法</a:t>
            </a:r>
            <a:endParaRPr lang="en-US" altLang="zh-CN" dirty="0"/>
          </a:p>
          <a:p>
            <a:r>
              <a:rPr lang="zh-CN" altLang="en-US" dirty="0"/>
              <a:t>（一）配送路径规划优化</a:t>
            </a:r>
            <a:endParaRPr lang="en-US" altLang="zh-CN" dirty="0"/>
          </a:p>
          <a:p>
            <a:r>
              <a:rPr lang="en-US" altLang="zh-CN" dirty="0"/>
              <a:t>1. </a:t>
            </a:r>
            <a:r>
              <a:rPr lang="zh-CN" altLang="en-US" dirty="0"/>
              <a:t>考虑多因素的路径规划</a:t>
            </a:r>
            <a:endParaRPr lang="en-US" altLang="zh-CN" dirty="0"/>
          </a:p>
          <a:p>
            <a:r>
              <a:rPr lang="zh-CN" altLang="en-US" dirty="0"/>
              <a:t>配送优化涉及多方面要素的综合考量。交通流量直接影响运输效率，有时绕行较远但通畅的路线反而更具时效性。客户群体的差异化需求也是重要考量因素，特别是时间窗口限制对配送时效提出了明确要求。同时，货物的物理特性，包括质量和体积，都会影响运输方案的选择。基于这些复杂因素，构建智能化的路径规划系统成为解决实际问题的关键。这种系统能够动态调整配送策略，在满足各类约束条件的同时实现效率最大化。</a:t>
            </a:r>
          </a:p>
        </p:txBody>
      </p:sp>
      <p:sp>
        <p:nvSpPr>
          <p:cNvPr id="4" name="文本占位符 3">
            <a:extLst>
              <a:ext uri="{FF2B5EF4-FFF2-40B4-BE49-F238E27FC236}">
                <a16:creationId xmlns:a16="http://schemas.microsoft.com/office/drawing/2014/main" id="{65798380-B2B2-256B-1CB2-9B00C74E53C0}"/>
              </a:ext>
            </a:extLst>
          </p:cNvPr>
          <p:cNvSpPr>
            <a:spLocks noGrp="1"/>
          </p:cNvSpPr>
          <p:nvPr>
            <p:ph type="body" sz="quarter" idx="10"/>
          </p:nvPr>
        </p:nvSpPr>
        <p:spPr/>
        <p:txBody>
          <a:bodyPr/>
          <a:lstStyle/>
          <a:p>
            <a:r>
              <a:rPr lang="zh-CN" altLang="en-US" dirty="0"/>
              <a:t>电子商务环境下的库存管理与配送优化</a:t>
            </a:r>
          </a:p>
        </p:txBody>
      </p:sp>
    </p:spTree>
    <p:extLst>
      <p:ext uri="{BB962C8B-B14F-4D97-AF65-F5344CB8AC3E}">
        <p14:creationId xmlns:p14="http://schemas.microsoft.com/office/powerpoint/2010/main" val="842132628"/>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5A5BC-5D74-3AEC-1237-4D57DF207EA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A93E854-534C-551A-22AC-490EDA139F48}"/>
              </a:ext>
            </a:extLst>
          </p:cNvPr>
          <p:cNvSpPr>
            <a:spLocks noGrp="1"/>
          </p:cNvSpPr>
          <p:nvPr>
            <p:ph type="body" sz="quarter" idx="11"/>
          </p:nvPr>
        </p:nvSpPr>
        <p:spPr>
          <a:xfrm>
            <a:off x="337294" y="1715649"/>
            <a:ext cx="11275585" cy="4095160"/>
          </a:xfrm>
        </p:spPr>
        <p:txBody>
          <a:bodyPr/>
          <a:lstStyle/>
          <a:p>
            <a:r>
              <a:rPr lang="zh-CN" altLang="en-US"/>
              <a:t>二、配送</a:t>
            </a:r>
            <a:r>
              <a:rPr lang="zh-CN" altLang="en-US" dirty="0"/>
              <a:t>优化的关键因素与方法</a:t>
            </a:r>
            <a:endParaRPr lang="en-US" altLang="zh-CN" dirty="0"/>
          </a:p>
          <a:p>
            <a:r>
              <a:rPr lang="zh-CN" altLang="en-US" dirty="0"/>
              <a:t>（一）配送路径规划优化</a:t>
            </a:r>
            <a:endParaRPr lang="en-US" altLang="zh-CN" dirty="0"/>
          </a:p>
          <a:p>
            <a:r>
              <a:rPr lang="en-US" altLang="zh-CN" dirty="0"/>
              <a:t>2. </a:t>
            </a:r>
            <a:r>
              <a:rPr lang="zh-CN" altLang="en-US" dirty="0"/>
              <a:t>实时路径优化</a:t>
            </a:r>
            <a:endParaRPr lang="en-US" altLang="zh-CN" dirty="0"/>
          </a:p>
          <a:p>
            <a:r>
              <a:rPr lang="zh-CN" altLang="en-US" dirty="0"/>
              <a:t>物联网技术的应用显著提升了配送车辆的运营效率。通过车载传感器和通信设备，车辆能够实时采集交通状况与货物位置等关键数据。这些动态信息与智能路径规划系统相结合，形成了实时调度机制。在实际运行中，系统能够自动识别道路拥堵、事故等突发状况，并及时优化配送路线。这种智能化的调度策略有效保障了配送时效，避免了因交通问题导致的延误。</a:t>
            </a:r>
          </a:p>
        </p:txBody>
      </p:sp>
      <p:sp>
        <p:nvSpPr>
          <p:cNvPr id="4" name="文本占位符 3">
            <a:extLst>
              <a:ext uri="{FF2B5EF4-FFF2-40B4-BE49-F238E27FC236}">
                <a16:creationId xmlns:a16="http://schemas.microsoft.com/office/drawing/2014/main" id="{4F648445-0B5A-EDF9-E4EA-11081EE05C10}"/>
              </a:ext>
            </a:extLst>
          </p:cNvPr>
          <p:cNvSpPr>
            <a:spLocks noGrp="1"/>
          </p:cNvSpPr>
          <p:nvPr>
            <p:ph type="body" sz="quarter" idx="10"/>
          </p:nvPr>
        </p:nvSpPr>
        <p:spPr/>
        <p:txBody>
          <a:bodyPr/>
          <a:lstStyle/>
          <a:p>
            <a:r>
              <a:rPr lang="zh-CN" altLang="en-US" dirty="0"/>
              <a:t>电子商务环境下的库存管理与配送优化</a:t>
            </a:r>
          </a:p>
        </p:txBody>
      </p:sp>
    </p:spTree>
    <p:extLst>
      <p:ext uri="{BB962C8B-B14F-4D97-AF65-F5344CB8AC3E}">
        <p14:creationId xmlns:p14="http://schemas.microsoft.com/office/powerpoint/2010/main" val="3789578541"/>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808986-1678-38DB-F99A-E5A68D4D4F6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31B99B4-50A2-F194-647E-5A401E1D4DC1}"/>
              </a:ext>
            </a:extLst>
          </p:cNvPr>
          <p:cNvSpPr>
            <a:spLocks noGrp="1"/>
          </p:cNvSpPr>
          <p:nvPr>
            <p:ph type="body" sz="quarter" idx="11"/>
          </p:nvPr>
        </p:nvSpPr>
        <p:spPr>
          <a:xfrm>
            <a:off x="337294" y="2223481"/>
            <a:ext cx="11275585" cy="3079497"/>
          </a:xfrm>
        </p:spPr>
        <p:txBody>
          <a:bodyPr/>
          <a:lstStyle/>
          <a:p>
            <a:r>
              <a:rPr lang="zh-CN" altLang="en-US"/>
              <a:t>二、配送</a:t>
            </a:r>
            <a:r>
              <a:rPr lang="zh-CN" altLang="en-US" dirty="0"/>
              <a:t>优化的关键因素与方法</a:t>
            </a:r>
            <a:endParaRPr lang="en-US" altLang="zh-CN" dirty="0"/>
          </a:p>
          <a:p>
            <a:r>
              <a:rPr lang="zh-CN" altLang="en-US" dirty="0"/>
              <a:t>（二）配送服务质量提升措施</a:t>
            </a:r>
            <a:endParaRPr lang="en-US" altLang="zh-CN" dirty="0"/>
          </a:p>
          <a:p>
            <a:r>
              <a:rPr lang="en-US" altLang="zh-CN" dirty="0"/>
              <a:t>1. </a:t>
            </a:r>
            <a:r>
              <a:rPr lang="zh-CN" altLang="en-US" dirty="0"/>
              <a:t>配送时效性</a:t>
            </a:r>
            <a:endParaRPr lang="en-US" altLang="zh-CN" dirty="0"/>
          </a:p>
          <a:p>
            <a:r>
              <a:rPr lang="zh-CN" altLang="en-US" dirty="0"/>
              <a:t>提升为提升配送效率，可实施多项策略。一是通过科学规划配送站点布局，有效缩短配送半径。二是引入自动化分拣设备和智能仓储系统等现代物流技术，显著提升货物处理能力。三是优选服务优质的快递企业，深化合作力度，确保配送时效。</a:t>
            </a:r>
          </a:p>
        </p:txBody>
      </p:sp>
      <p:sp>
        <p:nvSpPr>
          <p:cNvPr id="4" name="文本占位符 3">
            <a:extLst>
              <a:ext uri="{FF2B5EF4-FFF2-40B4-BE49-F238E27FC236}">
                <a16:creationId xmlns:a16="http://schemas.microsoft.com/office/drawing/2014/main" id="{261BFA6E-3C83-C30D-F9E1-7AB548FA1FEF}"/>
              </a:ext>
            </a:extLst>
          </p:cNvPr>
          <p:cNvSpPr>
            <a:spLocks noGrp="1"/>
          </p:cNvSpPr>
          <p:nvPr>
            <p:ph type="body" sz="quarter" idx="10"/>
          </p:nvPr>
        </p:nvSpPr>
        <p:spPr/>
        <p:txBody>
          <a:bodyPr/>
          <a:lstStyle/>
          <a:p>
            <a:r>
              <a:rPr lang="zh-CN" altLang="en-US" dirty="0"/>
              <a:t>电子商务环境下的库存管理与配送优化</a:t>
            </a:r>
          </a:p>
        </p:txBody>
      </p:sp>
    </p:spTree>
    <p:extLst>
      <p:ext uri="{BB962C8B-B14F-4D97-AF65-F5344CB8AC3E}">
        <p14:creationId xmlns:p14="http://schemas.microsoft.com/office/powerpoint/2010/main" val="4241005760"/>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0F30B9-988E-BF54-9F19-C29A8953B80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AB0E3B3-0D03-EAA7-618D-692207564ECC}"/>
              </a:ext>
            </a:extLst>
          </p:cNvPr>
          <p:cNvSpPr>
            <a:spLocks noGrp="1"/>
          </p:cNvSpPr>
          <p:nvPr>
            <p:ph type="body" sz="quarter" idx="11"/>
          </p:nvPr>
        </p:nvSpPr>
        <p:spPr>
          <a:xfrm>
            <a:off x="337294" y="1969565"/>
            <a:ext cx="11275585" cy="3587329"/>
          </a:xfrm>
        </p:spPr>
        <p:txBody>
          <a:bodyPr/>
          <a:lstStyle/>
          <a:p>
            <a:r>
              <a:rPr lang="zh-CN" altLang="en-US"/>
              <a:t>二、配送</a:t>
            </a:r>
            <a:r>
              <a:rPr lang="zh-CN" altLang="en-US" dirty="0"/>
              <a:t>优化的关键因素与方法</a:t>
            </a:r>
            <a:endParaRPr lang="en-US" altLang="zh-CN" dirty="0"/>
          </a:p>
          <a:p>
            <a:r>
              <a:rPr lang="zh-CN" altLang="en-US" dirty="0"/>
              <a:t>（二）配送服务质量提升措施</a:t>
            </a:r>
            <a:endParaRPr lang="en-US" altLang="zh-CN" dirty="0"/>
          </a:p>
          <a:p>
            <a:r>
              <a:rPr lang="en-US" altLang="zh-CN" dirty="0"/>
              <a:t>2. </a:t>
            </a:r>
            <a:r>
              <a:rPr lang="zh-CN" altLang="en-US" dirty="0"/>
              <a:t>配送准确性提升</a:t>
            </a:r>
            <a:endParaRPr lang="en-US" altLang="zh-CN" dirty="0"/>
          </a:p>
          <a:p>
            <a:r>
              <a:rPr lang="zh-CN" altLang="en-US" dirty="0"/>
              <a:t>配送准确性主要体现在货物和地址两个方面。为提升这一指标，需要强化订单管理流程，确保录入信息准确无误。在配送环节，应建立严格的货物核对机制，对商品数量及品类进行反复确认。同时，可借助 </a:t>
            </a:r>
            <a:r>
              <a:rPr lang="en-US" altLang="zh-CN" dirty="0"/>
              <a:t>GIS </a:t>
            </a:r>
            <a:r>
              <a:rPr lang="zh-CN" altLang="en-US" dirty="0"/>
              <a:t>等地理信息技术，优化地址定位精度，从而降低配送误差。通过多管齐下的措施，可以有效提高整体配送准确率。</a:t>
            </a:r>
          </a:p>
        </p:txBody>
      </p:sp>
      <p:sp>
        <p:nvSpPr>
          <p:cNvPr id="4" name="文本占位符 3">
            <a:extLst>
              <a:ext uri="{FF2B5EF4-FFF2-40B4-BE49-F238E27FC236}">
                <a16:creationId xmlns:a16="http://schemas.microsoft.com/office/drawing/2014/main" id="{588728C3-5505-264A-33C4-45B2779D1F97}"/>
              </a:ext>
            </a:extLst>
          </p:cNvPr>
          <p:cNvSpPr>
            <a:spLocks noGrp="1"/>
          </p:cNvSpPr>
          <p:nvPr>
            <p:ph type="body" sz="quarter" idx="10"/>
          </p:nvPr>
        </p:nvSpPr>
        <p:spPr/>
        <p:txBody>
          <a:bodyPr/>
          <a:lstStyle/>
          <a:p>
            <a:r>
              <a:rPr lang="zh-CN" altLang="en-US" dirty="0"/>
              <a:t>电子商务环境下的库存管理与配送优化</a:t>
            </a:r>
          </a:p>
        </p:txBody>
      </p:sp>
    </p:spTree>
    <p:extLst>
      <p:ext uri="{BB962C8B-B14F-4D97-AF65-F5344CB8AC3E}">
        <p14:creationId xmlns:p14="http://schemas.microsoft.com/office/powerpoint/2010/main" val="27412082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701E45-2FC2-357F-DE01-F1FE8D42DDE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6D1CAB9-7858-F8ED-EEFB-12EFE9CE0974}"/>
              </a:ext>
            </a:extLst>
          </p:cNvPr>
          <p:cNvSpPr>
            <a:spLocks noGrp="1"/>
          </p:cNvSpPr>
          <p:nvPr>
            <p:ph type="body" sz="quarter" idx="11"/>
          </p:nvPr>
        </p:nvSpPr>
        <p:spPr>
          <a:xfrm>
            <a:off x="337294" y="1715633"/>
            <a:ext cx="11275585" cy="4095160"/>
          </a:xfrm>
        </p:spPr>
        <p:txBody>
          <a:bodyPr/>
          <a:lstStyle/>
          <a:p>
            <a:r>
              <a:rPr lang="zh-CN" altLang="en-US" dirty="0"/>
              <a:t> 四、电子商务的成熟与创新阶段</a:t>
            </a:r>
            <a:endParaRPr lang="en-US" altLang="zh-CN" dirty="0"/>
          </a:p>
          <a:p>
            <a:r>
              <a:rPr lang="zh-CN" altLang="en-US" dirty="0"/>
              <a:t>（二）创新模式的探索与实践</a:t>
            </a:r>
            <a:endParaRPr lang="en-US" altLang="zh-CN" dirty="0"/>
          </a:p>
          <a:p>
            <a:r>
              <a:rPr lang="zh-CN" altLang="en-US" dirty="0"/>
              <a:t>社交电商作为电子商务发展的一个重要创新模式，通过整合社交网络与商业交易实现了营销模式的革新。该模式依托微信、微博等社交平台，借助其传播与分享功能开展商品推广。其中，关键用户群体如网红、博主等通过分享购物体验，显著提升了商品的曝光度和转化率。同时，拼团和分销等新型营销策略的引入，有效激发了用户参与度，形成了基于社交关系的商业闭环。这种模式不仅优化了营销渠道，还促进了用户间的协同效应，为电商行业注入了新的发展动力。</a:t>
            </a:r>
          </a:p>
        </p:txBody>
      </p:sp>
      <p:sp>
        <p:nvSpPr>
          <p:cNvPr id="4" name="文本占位符 3">
            <a:extLst>
              <a:ext uri="{FF2B5EF4-FFF2-40B4-BE49-F238E27FC236}">
                <a16:creationId xmlns:a16="http://schemas.microsoft.com/office/drawing/2014/main" id="{55CA2579-15B4-B7B2-45B7-91CBE2364CDB}"/>
              </a:ext>
            </a:extLst>
          </p:cNvPr>
          <p:cNvSpPr>
            <a:spLocks noGrp="1"/>
          </p:cNvSpPr>
          <p:nvPr>
            <p:ph type="body" sz="quarter" idx="10"/>
          </p:nvPr>
        </p:nvSpPr>
        <p:spPr>
          <a:xfrm>
            <a:off x="759986" y="184188"/>
            <a:ext cx="10852895" cy="523220"/>
          </a:xfrm>
        </p:spPr>
        <p:txBody>
          <a:bodyPr/>
          <a:lstStyle/>
          <a:p>
            <a:r>
              <a:rPr lang="zh-CN" altLang="en-US" dirty="0"/>
              <a:t>电子商务的发展历程</a:t>
            </a:r>
          </a:p>
        </p:txBody>
      </p:sp>
    </p:spTree>
    <p:extLst>
      <p:ext uri="{BB962C8B-B14F-4D97-AF65-F5344CB8AC3E}">
        <p14:creationId xmlns:p14="http://schemas.microsoft.com/office/powerpoint/2010/main" val="220842776"/>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9A4C06-2B21-C213-D107-EAAF89E34B3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EF95201-34A6-7509-379D-0AE7877D4422}"/>
              </a:ext>
            </a:extLst>
          </p:cNvPr>
          <p:cNvSpPr>
            <a:spLocks noGrp="1"/>
          </p:cNvSpPr>
          <p:nvPr>
            <p:ph type="body" sz="quarter" idx="11"/>
          </p:nvPr>
        </p:nvSpPr>
        <p:spPr>
          <a:xfrm>
            <a:off x="337294" y="1969565"/>
            <a:ext cx="11275585" cy="3587329"/>
          </a:xfrm>
        </p:spPr>
        <p:txBody>
          <a:bodyPr/>
          <a:lstStyle/>
          <a:p>
            <a:r>
              <a:rPr lang="zh-CN" altLang="en-US"/>
              <a:t>二、配送</a:t>
            </a:r>
            <a:r>
              <a:rPr lang="zh-CN" altLang="en-US" dirty="0"/>
              <a:t>优化的关键因素与方法</a:t>
            </a:r>
            <a:endParaRPr lang="en-US" altLang="zh-CN" dirty="0"/>
          </a:p>
          <a:p>
            <a:r>
              <a:rPr lang="zh-CN" altLang="en-US" dirty="0"/>
              <a:t>（二）配送服务质量提升措施</a:t>
            </a:r>
            <a:endParaRPr lang="en-US" altLang="zh-CN" dirty="0"/>
          </a:p>
          <a:p>
            <a:r>
              <a:rPr lang="en-US" altLang="zh-CN" dirty="0"/>
              <a:t>3. </a:t>
            </a:r>
            <a:r>
              <a:rPr lang="zh-CN" altLang="en-US" dirty="0"/>
              <a:t>配送安全性提升</a:t>
            </a:r>
            <a:endParaRPr lang="en-US" altLang="zh-CN" dirty="0"/>
          </a:p>
          <a:p>
            <a:r>
              <a:rPr lang="zh-CN" altLang="en-US" dirty="0"/>
              <a:t>配送安全性的核心在于保障货物在运输过程中的完整性。通过优化车辆管理机制，实施定期维护保养，可有效确保运输设备的正常运转。强化配送人员的专业技能培训，有助于提升其安全操作水平与风险防范意识。引入现代化的安全监控技术，包括 </a:t>
            </a:r>
            <a:r>
              <a:rPr lang="en-US" altLang="zh-CN" dirty="0"/>
              <a:t>GPS </a:t>
            </a:r>
            <a:r>
              <a:rPr lang="zh-CN" altLang="en-US" dirty="0"/>
              <a:t>定位与货物追踪系统，能够实现对运输状态的实时监测与管控。</a:t>
            </a:r>
          </a:p>
        </p:txBody>
      </p:sp>
      <p:sp>
        <p:nvSpPr>
          <p:cNvPr id="4" name="文本占位符 3">
            <a:extLst>
              <a:ext uri="{FF2B5EF4-FFF2-40B4-BE49-F238E27FC236}">
                <a16:creationId xmlns:a16="http://schemas.microsoft.com/office/drawing/2014/main" id="{E7EFDF97-5164-0DB8-13D6-A9E11B61FB97}"/>
              </a:ext>
            </a:extLst>
          </p:cNvPr>
          <p:cNvSpPr>
            <a:spLocks noGrp="1"/>
          </p:cNvSpPr>
          <p:nvPr>
            <p:ph type="body" sz="quarter" idx="10"/>
          </p:nvPr>
        </p:nvSpPr>
        <p:spPr/>
        <p:txBody>
          <a:bodyPr/>
          <a:lstStyle/>
          <a:p>
            <a:r>
              <a:rPr lang="zh-CN" altLang="en-US" dirty="0"/>
              <a:t>电子商务环境下的库存管理与配送优化</a:t>
            </a:r>
          </a:p>
        </p:txBody>
      </p:sp>
    </p:spTree>
    <p:extLst>
      <p:ext uri="{BB962C8B-B14F-4D97-AF65-F5344CB8AC3E}">
        <p14:creationId xmlns:p14="http://schemas.microsoft.com/office/powerpoint/2010/main" val="3613072893"/>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0D173-3D3E-CA8B-DD48-2BA7812E8E4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446F686-4917-9D7D-62BD-82FCB271DCDD}"/>
              </a:ext>
            </a:extLst>
          </p:cNvPr>
          <p:cNvSpPr>
            <a:spLocks noGrp="1"/>
          </p:cNvSpPr>
          <p:nvPr>
            <p:ph type="body" sz="quarter" idx="11"/>
          </p:nvPr>
        </p:nvSpPr>
        <p:spPr>
          <a:xfrm>
            <a:off x="337294" y="2223481"/>
            <a:ext cx="11275585" cy="3079497"/>
          </a:xfrm>
        </p:spPr>
        <p:txBody>
          <a:bodyPr/>
          <a:lstStyle/>
          <a:p>
            <a:r>
              <a:rPr lang="zh-CN" altLang="en-US"/>
              <a:t>二、配送</a:t>
            </a:r>
            <a:r>
              <a:rPr lang="zh-CN" altLang="en-US" dirty="0"/>
              <a:t>优化的关键因素与方法</a:t>
            </a:r>
            <a:endParaRPr lang="en-US" altLang="zh-CN" dirty="0"/>
          </a:p>
          <a:p>
            <a:r>
              <a:rPr lang="zh-CN" altLang="en-US" dirty="0"/>
              <a:t>（三）配送成本的有效控制</a:t>
            </a:r>
            <a:endParaRPr lang="en-US" altLang="zh-CN" dirty="0"/>
          </a:p>
          <a:p>
            <a:r>
              <a:rPr lang="en-US" altLang="zh-CN" dirty="0"/>
              <a:t>1. </a:t>
            </a:r>
            <a:r>
              <a:rPr lang="zh-CN" altLang="en-US" dirty="0"/>
              <a:t>运输成本控制</a:t>
            </a:r>
            <a:endParaRPr lang="en-US" altLang="zh-CN" dirty="0"/>
          </a:p>
          <a:p>
            <a:r>
              <a:rPr lang="zh-CN" altLang="en-US" dirty="0"/>
              <a:t>运输费用在物流配送支出中占据主导地位，主要涉及车辆采购、燃料消耗及通行费用等多个方面。在降低运输成本方面，可实施多种策略。首先，科学选配车辆，优先考虑燃油经济性优异且运行稳定的车型。其次，优化运输路径规划，有效缩短行驶距离。</a:t>
            </a:r>
          </a:p>
        </p:txBody>
      </p:sp>
      <p:sp>
        <p:nvSpPr>
          <p:cNvPr id="4" name="文本占位符 3">
            <a:extLst>
              <a:ext uri="{FF2B5EF4-FFF2-40B4-BE49-F238E27FC236}">
                <a16:creationId xmlns:a16="http://schemas.microsoft.com/office/drawing/2014/main" id="{356A971C-4FDE-03BA-52AD-243F802B2654}"/>
              </a:ext>
            </a:extLst>
          </p:cNvPr>
          <p:cNvSpPr>
            <a:spLocks noGrp="1"/>
          </p:cNvSpPr>
          <p:nvPr>
            <p:ph type="body" sz="quarter" idx="10"/>
          </p:nvPr>
        </p:nvSpPr>
        <p:spPr/>
        <p:txBody>
          <a:bodyPr/>
          <a:lstStyle/>
          <a:p>
            <a:r>
              <a:rPr lang="zh-CN" altLang="en-US" dirty="0"/>
              <a:t>电子商务环境下的库存管理与配送优化</a:t>
            </a:r>
          </a:p>
        </p:txBody>
      </p:sp>
    </p:spTree>
    <p:extLst>
      <p:ext uri="{BB962C8B-B14F-4D97-AF65-F5344CB8AC3E}">
        <p14:creationId xmlns:p14="http://schemas.microsoft.com/office/powerpoint/2010/main" val="228013905"/>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8D12E2-437A-1B39-BCC9-C16E1CE5245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C23B851-F141-F49C-22BD-83C915770683}"/>
              </a:ext>
            </a:extLst>
          </p:cNvPr>
          <p:cNvSpPr>
            <a:spLocks noGrp="1"/>
          </p:cNvSpPr>
          <p:nvPr>
            <p:ph type="body" sz="quarter" idx="11"/>
          </p:nvPr>
        </p:nvSpPr>
        <p:spPr>
          <a:xfrm>
            <a:off x="337294" y="1969565"/>
            <a:ext cx="11275585" cy="3587329"/>
          </a:xfrm>
        </p:spPr>
        <p:txBody>
          <a:bodyPr/>
          <a:lstStyle/>
          <a:p>
            <a:r>
              <a:rPr lang="zh-CN" altLang="en-US"/>
              <a:t>二、配送</a:t>
            </a:r>
            <a:r>
              <a:rPr lang="zh-CN" altLang="en-US" dirty="0"/>
              <a:t>优化的关键因素与方法</a:t>
            </a:r>
            <a:endParaRPr lang="en-US" altLang="zh-CN" dirty="0"/>
          </a:p>
          <a:p>
            <a:r>
              <a:rPr lang="zh-CN" altLang="en-US" dirty="0"/>
              <a:t>（三）配送成本的有效控制</a:t>
            </a:r>
            <a:endParaRPr lang="en-US" altLang="zh-CN" dirty="0"/>
          </a:p>
          <a:p>
            <a:r>
              <a:rPr lang="en-US" altLang="zh-CN" dirty="0"/>
              <a:t>2. </a:t>
            </a:r>
            <a:r>
              <a:rPr lang="zh-CN" altLang="en-US" dirty="0"/>
              <a:t>仓储成本控制</a:t>
            </a:r>
            <a:endParaRPr lang="en-US" altLang="zh-CN" dirty="0"/>
          </a:p>
          <a:p>
            <a:r>
              <a:rPr lang="zh-CN" altLang="en-US" dirty="0"/>
              <a:t>仓储成本主要由仓库租赁费用和货物储存支出构成。企业可通过多维度策略有效控制此类成本。优化仓库内部布局是重要手段，能够显著提升空间使用效率。库存管理方面，需要科学设定库存阈值，避免过量积压。实施仓储业务外包也是降低成本的可行方案，能够减少企业在仓储设施和人员方面的投入。</a:t>
            </a:r>
          </a:p>
        </p:txBody>
      </p:sp>
      <p:sp>
        <p:nvSpPr>
          <p:cNvPr id="4" name="文本占位符 3">
            <a:extLst>
              <a:ext uri="{FF2B5EF4-FFF2-40B4-BE49-F238E27FC236}">
                <a16:creationId xmlns:a16="http://schemas.microsoft.com/office/drawing/2014/main" id="{5AC72DDF-C37C-11E8-2CF5-4DB0145BF200}"/>
              </a:ext>
            </a:extLst>
          </p:cNvPr>
          <p:cNvSpPr>
            <a:spLocks noGrp="1"/>
          </p:cNvSpPr>
          <p:nvPr>
            <p:ph type="body" sz="quarter" idx="10"/>
          </p:nvPr>
        </p:nvSpPr>
        <p:spPr/>
        <p:txBody>
          <a:bodyPr/>
          <a:lstStyle/>
          <a:p>
            <a:r>
              <a:rPr lang="zh-CN" altLang="en-US" dirty="0"/>
              <a:t>电子商务环境下的库存管理与配送优化</a:t>
            </a:r>
          </a:p>
        </p:txBody>
      </p:sp>
    </p:spTree>
    <p:extLst>
      <p:ext uri="{BB962C8B-B14F-4D97-AF65-F5344CB8AC3E}">
        <p14:creationId xmlns:p14="http://schemas.microsoft.com/office/powerpoint/2010/main" val="262772400"/>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CC6FC-2058-FB4C-D4B7-F0458AFFBB9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3F795F2-9632-1A16-44C8-17D2B789436C}"/>
              </a:ext>
            </a:extLst>
          </p:cNvPr>
          <p:cNvSpPr>
            <a:spLocks noGrp="1"/>
          </p:cNvSpPr>
          <p:nvPr>
            <p:ph type="body" sz="quarter" idx="11"/>
          </p:nvPr>
        </p:nvSpPr>
        <p:spPr>
          <a:xfrm>
            <a:off x="337294" y="2223481"/>
            <a:ext cx="11275585" cy="3079497"/>
          </a:xfrm>
        </p:spPr>
        <p:txBody>
          <a:bodyPr/>
          <a:lstStyle/>
          <a:p>
            <a:r>
              <a:rPr lang="zh-CN" altLang="en-US"/>
              <a:t>二、配送</a:t>
            </a:r>
            <a:r>
              <a:rPr lang="zh-CN" altLang="en-US" dirty="0"/>
              <a:t>优化的关键因素与方法</a:t>
            </a:r>
            <a:endParaRPr lang="en-US" altLang="zh-CN" dirty="0"/>
          </a:p>
          <a:p>
            <a:r>
              <a:rPr lang="zh-CN" altLang="en-US" dirty="0"/>
              <a:t>（三）配送成本的有效控制</a:t>
            </a:r>
            <a:endParaRPr lang="en-US" altLang="zh-CN" dirty="0"/>
          </a:p>
          <a:p>
            <a:r>
              <a:rPr lang="en-US" altLang="zh-CN" dirty="0"/>
              <a:t>3. </a:t>
            </a:r>
            <a:r>
              <a:rPr lang="zh-CN" altLang="en-US" dirty="0"/>
              <a:t>管理成本控制</a:t>
            </a:r>
            <a:endParaRPr lang="en-US" altLang="zh-CN" dirty="0"/>
          </a:p>
          <a:p>
            <a:r>
              <a:rPr lang="zh-CN" altLang="en-US" dirty="0"/>
              <a:t>组织运营支出主要涵盖人力薪酬及日常行政开支等要素。通过精简机构层级和压缩管理层级规模，能够有效降低运营开支。提升管理效能的关键在于引入信息化系统，构建物流环节的实时监控与智能决策体系。</a:t>
            </a:r>
          </a:p>
        </p:txBody>
      </p:sp>
      <p:sp>
        <p:nvSpPr>
          <p:cNvPr id="4" name="文本占位符 3">
            <a:extLst>
              <a:ext uri="{FF2B5EF4-FFF2-40B4-BE49-F238E27FC236}">
                <a16:creationId xmlns:a16="http://schemas.microsoft.com/office/drawing/2014/main" id="{3E5E72E5-B3B3-6F7A-CBB9-6F95585CEFC2}"/>
              </a:ext>
            </a:extLst>
          </p:cNvPr>
          <p:cNvSpPr>
            <a:spLocks noGrp="1"/>
          </p:cNvSpPr>
          <p:nvPr>
            <p:ph type="body" sz="quarter" idx="10"/>
          </p:nvPr>
        </p:nvSpPr>
        <p:spPr/>
        <p:txBody>
          <a:bodyPr/>
          <a:lstStyle/>
          <a:p>
            <a:r>
              <a:rPr lang="zh-CN" altLang="en-US" dirty="0"/>
              <a:t>电子商务环境下的库存管理与配送优化</a:t>
            </a:r>
          </a:p>
        </p:txBody>
      </p:sp>
    </p:spTree>
    <p:extLst>
      <p:ext uri="{BB962C8B-B14F-4D97-AF65-F5344CB8AC3E}">
        <p14:creationId xmlns:p14="http://schemas.microsoft.com/office/powerpoint/2010/main" val="82838093"/>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8A252-1677-F089-13E7-D97F8D21974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FD80DEC-FBBF-754F-9F85-7481F466DFC7}"/>
              </a:ext>
            </a:extLst>
          </p:cNvPr>
          <p:cNvSpPr>
            <a:spLocks noGrp="1"/>
          </p:cNvSpPr>
          <p:nvPr>
            <p:ph type="body" sz="quarter" idx="11"/>
          </p:nvPr>
        </p:nvSpPr>
        <p:spPr>
          <a:xfrm>
            <a:off x="337294" y="2477398"/>
            <a:ext cx="11275585" cy="2571666"/>
          </a:xfrm>
        </p:spPr>
        <p:txBody>
          <a:bodyPr/>
          <a:lstStyle/>
          <a:p>
            <a:r>
              <a:rPr lang="zh-CN" altLang="en-US"/>
              <a:t>三、库存</a:t>
            </a:r>
            <a:r>
              <a:rPr lang="zh-CN" altLang="en-US" dirty="0"/>
              <a:t>管理与配送优化的协同策略</a:t>
            </a:r>
            <a:endParaRPr lang="en-US" altLang="zh-CN" dirty="0"/>
          </a:p>
          <a:p>
            <a:r>
              <a:rPr lang="zh-CN" altLang="en-US" dirty="0"/>
              <a:t>（一）信息共享与协同机制的建立</a:t>
            </a:r>
            <a:endParaRPr lang="en-US" altLang="zh-CN" dirty="0"/>
          </a:p>
          <a:p>
            <a:r>
              <a:rPr lang="zh-CN" altLang="en-US" dirty="0"/>
              <a:t>供应链协同运作的核心在于信息的高效流转。在电子商务环境下，从原材料供应到终端消费，整个链条包含多个参与主体。这些主体之间的数据交互质量直接影响着库存配置与物流调度的整合效果。及时且准确的信息传递为各环节的协调配合提供了必要支撑。</a:t>
            </a:r>
          </a:p>
        </p:txBody>
      </p:sp>
      <p:sp>
        <p:nvSpPr>
          <p:cNvPr id="4" name="文本占位符 3">
            <a:extLst>
              <a:ext uri="{FF2B5EF4-FFF2-40B4-BE49-F238E27FC236}">
                <a16:creationId xmlns:a16="http://schemas.microsoft.com/office/drawing/2014/main" id="{1D5CBBBF-B716-3041-5153-E8FE420ACB01}"/>
              </a:ext>
            </a:extLst>
          </p:cNvPr>
          <p:cNvSpPr>
            <a:spLocks noGrp="1"/>
          </p:cNvSpPr>
          <p:nvPr>
            <p:ph type="body" sz="quarter" idx="10"/>
          </p:nvPr>
        </p:nvSpPr>
        <p:spPr/>
        <p:txBody>
          <a:bodyPr/>
          <a:lstStyle/>
          <a:p>
            <a:r>
              <a:rPr lang="zh-CN" altLang="en-US" dirty="0"/>
              <a:t>电子商务环境下的库存管理与配送优化</a:t>
            </a:r>
          </a:p>
        </p:txBody>
      </p:sp>
    </p:spTree>
    <p:extLst>
      <p:ext uri="{BB962C8B-B14F-4D97-AF65-F5344CB8AC3E}">
        <p14:creationId xmlns:p14="http://schemas.microsoft.com/office/powerpoint/2010/main" val="3219280798"/>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B5D4F-E4F0-F37D-4E63-69645B5A167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FDFFA43-C2C1-EF34-4A8E-777442583880}"/>
              </a:ext>
            </a:extLst>
          </p:cNvPr>
          <p:cNvSpPr>
            <a:spLocks noGrp="1"/>
          </p:cNvSpPr>
          <p:nvPr>
            <p:ph type="body" sz="quarter" idx="11"/>
          </p:nvPr>
        </p:nvSpPr>
        <p:spPr>
          <a:xfrm>
            <a:off x="337294" y="2223483"/>
            <a:ext cx="11275585" cy="3079497"/>
          </a:xfrm>
        </p:spPr>
        <p:txBody>
          <a:bodyPr/>
          <a:lstStyle/>
          <a:p>
            <a:r>
              <a:rPr lang="zh-CN" altLang="en-US"/>
              <a:t>三、库存</a:t>
            </a:r>
            <a:r>
              <a:rPr lang="zh-CN" altLang="en-US" dirty="0"/>
              <a:t>管理与配送优化的协同策略</a:t>
            </a:r>
            <a:endParaRPr lang="en-US" altLang="zh-CN" dirty="0"/>
          </a:p>
          <a:p>
            <a:r>
              <a:rPr lang="zh-CN" altLang="en-US" dirty="0"/>
              <a:t>（二）供应链协同补货策略</a:t>
            </a:r>
            <a:endParaRPr lang="en-US" altLang="zh-CN" dirty="0"/>
          </a:p>
          <a:p>
            <a:r>
              <a:rPr lang="en-US" altLang="zh-CN" dirty="0"/>
              <a:t>1. </a:t>
            </a:r>
            <a:r>
              <a:rPr lang="zh-CN" altLang="en-US" dirty="0"/>
              <a:t>需求预测与补货计划的制订</a:t>
            </a:r>
            <a:endParaRPr lang="en-US" altLang="zh-CN" dirty="0"/>
          </a:p>
          <a:p>
            <a:r>
              <a:rPr lang="zh-CN" altLang="en-US" dirty="0"/>
              <a:t>科学的需求预测为补货决策提供关键依据。企业通常基于销售记录、市场动态及客户意见等数据源，运用时序分析、回归模型等统计方法进行需求测算。以季节性波动、营销策略等变量为参考，动态优化预测模型，从而提升结果的可靠度。</a:t>
            </a:r>
          </a:p>
        </p:txBody>
      </p:sp>
      <p:sp>
        <p:nvSpPr>
          <p:cNvPr id="4" name="文本占位符 3">
            <a:extLst>
              <a:ext uri="{FF2B5EF4-FFF2-40B4-BE49-F238E27FC236}">
                <a16:creationId xmlns:a16="http://schemas.microsoft.com/office/drawing/2014/main" id="{35C61EEE-30AF-6B24-11AF-5E5E9E553C56}"/>
              </a:ext>
            </a:extLst>
          </p:cNvPr>
          <p:cNvSpPr>
            <a:spLocks noGrp="1"/>
          </p:cNvSpPr>
          <p:nvPr>
            <p:ph type="body" sz="quarter" idx="10"/>
          </p:nvPr>
        </p:nvSpPr>
        <p:spPr/>
        <p:txBody>
          <a:bodyPr/>
          <a:lstStyle/>
          <a:p>
            <a:r>
              <a:rPr lang="zh-CN" altLang="en-US" dirty="0"/>
              <a:t>电子商务环境下的库存管理与配送优化</a:t>
            </a:r>
          </a:p>
        </p:txBody>
      </p:sp>
    </p:spTree>
    <p:extLst>
      <p:ext uri="{BB962C8B-B14F-4D97-AF65-F5344CB8AC3E}">
        <p14:creationId xmlns:p14="http://schemas.microsoft.com/office/powerpoint/2010/main" val="374742886"/>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11C1D6-24B3-D0D9-C060-9E3672DD8C4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E51CC79-BB5F-A586-4D26-24E2416C173C}"/>
              </a:ext>
            </a:extLst>
          </p:cNvPr>
          <p:cNvSpPr>
            <a:spLocks noGrp="1"/>
          </p:cNvSpPr>
          <p:nvPr>
            <p:ph type="body" sz="quarter" idx="11"/>
          </p:nvPr>
        </p:nvSpPr>
        <p:spPr>
          <a:xfrm>
            <a:off x="337294" y="1969568"/>
            <a:ext cx="11275585" cy="3587329"/>
          </a:xfrm>
        </p:spPr>
        <p:txBody>
          <a:bodyPr/>
          <a:lstStyle/>
          <a:p>
            <a:r>
              <a:rPr lang="zh-CN" altLang="en-US"/>
              <a:t>三、库存</a:t>
            </a:r>
            <a:r>
              <a:rPr lang="zh-CN" altLang="en-US" dirty="0"/>
              <a:t>管理与配送优化的协同策略</a:t>
            </a:r>
            <a:endParaRPr lang="en-US" altLang="zh-CN" dirty="0"/>
          </a:p>
          <a:p>
            <a:r>
              <a:rPr lang="zh-CN" altLang="en-US" dirty="0"/>
              <a:t>（二）供应链协同补货策略</a:t>
            </a:r>
            <a:endParaRPr lang="en-US" altLang="zh-CN" dirty="0"/>
          </a:p>
          <a:p>
            <a:r>
              <a:rPr lang="en-US" altLang="zh-CN" dirty="0"/>
              <a:t>2. </a:t>
            </a:r>
            <a:r>
              <a:rPr lang="zh-CN" altLang="en-US" dirty="0"/>
              <a:t>供应商管理库存（</a:t>
            </a:r>
            <a:r>
              <a:rPr lang="en-US" altLang="zh-CN" dirty="0"/>
              <a:t>VMI</a:t>
            </a:r>
            <a:r>
              <a:rPr lang="zh-CN" altLang="en-US" dirty="0"/>
              <a:t>）策略</a:t>
            </a:r>
            <a:endParaRPr lang="en-US" altLang="zh-CN" dirty="0"/>
          </a:p>
          <a:p>
            <a:r>
              <a:rPr lang="en-US" altLang="zh-CN" dirty="0"/>
              <a:t>VMI</a:t>
            </a:r>
            <a:r>
              <a:rPr lang="zh-CN" altLang="en-US" dirty="0"/>
              <a:t>（</a:t>
            </a:r>
            <a:r>
              <a:rPr lang="en-US" altLang="zh-CN" dirty="0"/>
              <a:t>Vendor Managed Inventory</a:t>
            </a:r>
            <a:r>
              <a:rPr lang="zh-CN" altLang="en-US" dirty="0"/>
              <a:t>）作为供应链协同的重要补货机制，其核心在于供应商主导客户库存管理。在该模式下，供应商基于共享信息平台，实时监控零售商的销售动态与库存状态，并依据预设规则实施自动补货操作。这种机制有效提升了供应链的协同效率。</a:t>
            </a:r>
          </a:p>
        </p:txBody>
      </p:sp>
      <p:sp>
        <p:nvSpPr>
          <p:cNvPr id="4" name="文本占位符 3">
            <a:extLst>
              <a:ext uri="{FF2B5EF4-FFF2-40B4-BE49-F238E27FC236}">
                <a16:creationId xmlns:a16="http://schemas.microsoft.com/office/drawing/2014/main" id="{4D8B7E9C-3268-CEB7-99CE-E8ABE2743591}"/>
              </a:ext>
            </a:extLst>
          </p:cNvPr>
          <p:cNvSpPr>
            <a:spLocks noGrp="1"/>
          </p:cNvSpPr>
          <p:nvPr>
            <p:ph type="body" sz="quarter" idx="10"/>
          </p:nvPr>
        </p:nvSpPr>
        <p:spPr/>
        <p:txBody>
          <a:bodyPr/>
          <a:lstStyle/>
          <a:p>
            <a:r>
              <a:rPr lang="zh-CN" altLang="en-US" dirty="0"/>
              <a:t>电子商务环境下的库存管理与配送优化</a:t>
            </a:r>
          </a:p>
        </p:txBody>
      </p:sp>
    </p:spTree>
    <p:extLst>
      <p:ext uri="{BB962C8B-B14F-4D97-AF65-F5344CB8AC3E}">
        <p14:creationId xmlns:p14="http://schemas.microsoft.com/office/powerpoint/2010/main" val="1551998949"/>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13136-0089-A67D-28C8-FCED0263A75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0E41048-B948-792A-5F26-238A8ACC2A24}"/>
              </a:ext>
            </a:extLst>
          </p:cNvPr>
          <p:cNvSpPr>
            <a:spLocks noGrp="1"/>
          </p:cNvSpPr>
          <p:nvPr>
            <p:ph type="body" sz="quarter" idx="11"/>
          </p:nvPr>
        </p:nvSpPr>
        <p:spPr>
          <a:xfrm>
            <a:off x="337294" y="2223484"/>
            <a:ext cx="11275585" cy="3079497"/>
          </a:xfrm>
        </p:spPr>
        <p:txBody>
          <a:bodyPr/>
          <a:lstStyle/>
          <a:p>
            <a:r>
              <a:rPr lang="zh-CN" altLang="en-US"/>
              <a:t>三、库存</a:t>
            </a:r>
            <a:r>
              <a:rPr lang="zh-CN" altLang="en-US" dirty="0"/>
              <a:t>管理与配送优化的协同策略</a:t>
            </a:r>
            <a:endParaRPr lang="en-US" altLang="zh-CN" dirty="0"/>
          </a:p>
          <a:p>
            <a:r>
              <a:rPr lang="zh-CN" altLang="en-US" dirty="0"/>
              <a:t>（二）供应链协同补货策略</a:t>
            </a:r>
            <a:endParaRPr lang="en-US" altLang="zh-CN" dirty="0"/>
          </a:p>
          <a:p>
            <a:r>
              <a:rPr lang="en-US" altLang="zh-CN" dirty="0"/>
              <a:t>3. </a:t>
            </a:r>
            <a:r>
              <a:rPr lang="zh-CN" altLang="en-US" dirty="0"/>
              <a:t>协同补货的信息技术支持</a:t>
            </a:r>
            <a:endParaRPr lang="en-US" altLang="zh-CN" dirty="0"/>
          </a:p>
          <a:p>
            <a:r>
              <a:rPr lang="zh-CN" altLang="en-US" dirty="0"/>
              <a:t>高效的协同补货体系依赖于现代信息技术的支撑。其中，电子数据交换（</a:t>
            </a:r>
            <a:r>
              <a:rPr lang="en-US" altLang="zh-CN" dirty="0"/>
              <a:t>EDI</a:t>
            </a:r>
            <a:r>
              <a:rPr lang="zh-CN" altLang="en-US" dirty="0"/>
              <a:t>）技术在企业之间的信息共享中发挥着关键作用。该技术实现了订单、库存及物流数据的实时传输，为企业之间补货信息的准确传递提供了技术保障，显著提升了补货流程的整体效率。</a:t>
            </a:r>
          </a:p>
        </p:txBody>
      </p:sp>
      <p:sp>
        <p:nvSpPr>
          <p:cNvPr id="4" name="文本占位符 3">
            <a:extLst>
              <a:ext uri="{FF2B5EF4-FFF2-40B4-BE49-F238E27FC236}">
                <a16:creationId xmlns:a16="http://schemas.microsoft.com/office/drawing/2014/main" id="{525DDA5D-8C61-FB95-FA43-E1FC76B4219D}"/>
              </a:ext>
            </a:extLst>
          </p:cNvPr>
          <p:cNvSpPr>
            <a:spLocks noGrp="1"/>
          </p:cNvSpPr>
          <p:nvPr>
            <p:ph type="body" sz="quarter" idx="10"/>
          </p:nvPr>
        </p:nvSpPr>
        <p:spPr/>
        <p:txBody>
          <a:bodyPr/>
          <a:lstStyle/>
          <a:p>
            <a:r>
              <a:rPr lang="zh-CN" altLang="en-US" dirty="0"/>
              <a:t>电子商务环境下的库存管理与配送优化</a:t>
            </a:r>
          </a:p>
        </p:txBody>
      </p:sp>
    </p:spTree>
    <p:extLst>
      <p:ext uri="{BB962C8B-B14F-4D97-AF65-F5344CB8AC3E}">
        <p14:creationId xmlns:p14="http://schemas.microsoft.com/office/powerpoint/2010/main" val="1664121136"/>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EC4620-4807-D297-2830-73A20D1F0DB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56609CD-B5C2-3966-E954-29DB7DA409D6}"/>
              </a:ext>
            </a:extLst>
          </p:cNvPr>
          <p:cNvSpPr>
            <a:spLocks noGrp="1"/>
          </p:cNvSpPr>
          <p:nvPr>
            <p:ph type="body" sz="quarter" idx="11"/>
          </p:nvPr>
        </p:nvSpPr>
        <p:spPr>
          <a:xfrm>
            <a:off x="337294" y="1969568"/>
            <a:ext cx="11275585" cy="3587329"/>
          </a:xfrm>
        </p:spPr>
        <p:txBody>
          <a:bodyPr/>
          <a:lstStyle/>
          <a:p>
            <a:r>
              <a:rPr lang="zh-CN" altLang="en-US"/>
              <a:t>三、库存</a:t>
            </a:r>
            <a:r>
              <a:rPr lang="zh-CN" altLang="en-US" dirty="0"/>
              <a:t>管理与配送优化的协同策略</a:t>
            </a:r>
            <a:endParaRPr lang="en-US" altLang="zh-CN" dirty="0"/>
          </a:p>
          <a:p>
            <a:r>
              <a:rPr lang="zh-CN" altLang="en-US" dirty="0"/>
              <a:t>（三）配送与库存的动态平衡</a:t>
            </a:r>
            <a:endParaRPr lang="en-US" altLang="zh-CN" dirty="0"/>
          </a:p>
          <a:p>
            <a:r>
              <a:rPr lang="en-US" altLang="zh-CN" dirty="0"/>
              <a:t>1. </a:t>
            </a:r>
            <a:r>
              <a:rPr lang="zh-CN" altLang="en-US" dirty="0"/>
              <a:t>配送策略对库存的影响</a:t>
            </a:r>
            <a:endParaRPr lang="en-US" altLang="zh-CN" dirty="0"/>
          </a:p>
          <a:p>
            <a:r>
              <a:rPr lang="zh-CN" altLang="en-US" dirty="0"/>
              <a:t>库存管理受配送模式影响较为显著。快速配送虽能提升客户体验，却需维持较高库存水平以满足突发订单需求。相反，延迟配送虽有利于降低库存持有成本，但可能延长客户等待时间，影响其满意度。企业在制定配送方案时，需结合自身经营特性和目标客户需求进行权衡选择。</a:t>
            </a:r>
          </a:p>
        </p:txBody>
      </p:sp>
      <p:sp>
        <p:nvSpPr>
          <p:cNvPr id="4" name="文本占位符 3">
            <a:extLst>
              <a:ext uri="{FF2B5EF4-FFF2-40B4-BE49-F238E27FC236}">
                <a16:creationId xmlns:a16="http://schemas.microsoft.com/office/drawing/2014/main" id="{7FA9A816-6DD1-BB06-DEF0-AC791529FB20}"/>
              </a:ext>
            </a:extLst>
          </p:cNvPr>
          <p:cNvSpPr>
            <a:spLocks noGrp="1"/>
          </p:cNvSpPr>
          <p:nvPr>
            <p:ph type="body" sz="quarter" idx="10"/>
          </p:nvPr>
        </p:nvSpPr>
        <p:spPr/>
        <p:txBody>
          <a:bodyPr/>
          <a:lstStyle/>
          <a:p>
            <a:r>
              <a:rPr lang="zh-CN" altLang="en-US" dirty="0"/>
              <a:t>电子商务环境下的库存管理与配送优化</a:t>
            </a:r>
          </a:p>
        </p:txBody>
      </p:sp>
    </p:spTree>
    <p:extLst>
      <p:ext uri="{BB962C8B-B14F-4D97-AF65-F5344CB8AC3E}">
        <p14:creationId xmlns:p14="http://schemas.microsoft.com/office/powerpoint/2010/main" val="3182673684"/>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42B472-5068-F100-4C33-CB98E7EDD6D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6D55DD6-25FF-B78B-4092-D17B02AB7EF8}"/>
              </a:ext>
            </a:extLst>
          </p:cNvPr>
          <p:cNvSpPr>
            <a:spLocks noGrp="1"/>
          </p:cNvSpPr>
          <p:nvPr>
            <p:ph type="body" sz="quarter" idx="11"/>
          </p:nvPr>
        </p:nvSpPr>
        <p:spPr>
          <a:xfrm>
            <a:off x="337294" y="1969568"/>
            <a:ext cx="11275585" cy="3587329"/>
          </a:xfrm>
        </p:spPr>
        <p:txBody>
          <a:bodyPr/>
          <a:lstStyle/>
          <a:p>
            <a:r>
              <a:rPr lang="zh-CN" altLang="en-US"/>
              <a:t>三、库存</a:t>
            </a:r>
            <a:r>
              <a:rPr lang="zh-CN" altLang="en-US" dirty="0"/>
              <a:t>管理与配送优化的协同策略</a:t>
            </a:r>
            <a:endParaRPr lang="en-US" altLang="zh-CN" dirty="0"/>
          </a:p>
          <a:p>
            <a:r>
              <a:rPr lang="zh-CN" altLang="en-US" dirty="0"/>
              <a:t>（三）配送与库存的动态平衡</a:t>
            </a:r>
            <a:endParaRPr lang="en-US" altLang="zh-CN" dirty="0"/>
          </a:p>
          <a:p>
            <a:r>
              <a:rPr lang="en-US" altLang="zh-CN" dirty="0"/>
              <a:t>2. </a:t>
            </a:r>
            <a:r>
              <a:rPr lang="zh-CN" altLang="en-US" dirty="0"/>
              <a:t>库存水平对配送的制约</a:t>
            </a:r>
            <a:endParaRPr lang="en-US" altLang="zh-CN" dirty="0"/>
          </a:p>
          <a:p>
            <a:r>
              <a:rPr lang="zh-CN" altLang="en-US" dirty="0"/>
              <a:t>库存管理直接影响着物流配送效率。库存不足易引发缺货现象，导致配送延迟；而库存过量则会推高仓储成本，同时降低配送系统的运作效能。为此，企业必须优化库存策略，在保证供应链顺畅运转的前提下，将库存维持在合理区间。这一平衡既涉及成本控制，又关乎配送时效，是提升物流整体绩效的关键环节。</a:t>
            </a:r>
          </a:p>
        </p:txBody>
      </p:sp>
      <p:sp>
        <p:nvSpPr>
          <p:cNvPr id="4" name="文本占位符 3">
            <a:extLst>
              <a:ext uri="{FF2B5EF4-FFF2-40B4-BE49-F238E27FC236}">
                <a16:creationId xmlns:a16="http://schemas.microsoft.com/office/drawing/2014/main" id="{7ABA90B8-86B5-1E79-EEA2-781F3F40E1BB}"/>
              </a:ext>
            </a:extLst>
          </p:cNvPr>
          <p:cNvSpPr>
            <a:spLocks noGrp="1"/>
          </p:cNvSpPr>
          <p:nvPr>
            <p:ph type="body" sz="quarter" idx="10"/>
          </p:nvPr>
        </p:nvSpPr>
        <p:spPr/>
        <p:txBody>
          <a:bodyPr/>
          <a:lstStyle/>
          <a:p>
            <a:r>
              <a:rPr lang="zh-CN" altLang="en-US" dirty="0"/>
              <a:t>电子商务环境下的库存管理与配送优化</a:t>
            </a:r>
          </a:p>
        </p:txBody>
      </p:sp>
    </p:spTree>
    <p:extLst>
      <p:ext uri="{BB962C8B-B14F-4D97-AF65-F5344CB8AC3E}">
        <p14:creationId xmlns:p14="http://schemas.microsoft.com/office/powerpoint/2010/main" val="12148381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04EEA-6F21-FCFB-A49D-A7BA554073D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AB8DC4C-A1D1-5DB2-B7BB-1D9E47DD300E}"/>
              </a:ext>
            </a:extLst>
          </p:cNvPr>
          <p:cNvSpPr>
            <a:spLocks noGrp="1"/>
          </p:cNvSpPr>
          <p:nvPr>
            <p:ph type="body" sz="quarter" idx="11"/>
          </p:nvPr>
        </p:nvSpPr>
        <p:spPr>
          <a:xfrm>
            <a:off x="337294" y="1969549"/>
            <a:ext cx="11275585" cy="3587329"/>
          </a:xfrm>
        </p:spPr>
        <p:txBody>
          <a:bodyPr/>
          <a:lstStyle/>
          <a:p>
            <a:r>
              <a:rPr lang="zh-CN" altLang="en-US" dirty="0"/>
              <a:t> 四、电子商务的成熟与创新阶段</a:t>
            </a:r>
            <a:endParaRPr lang="en-US" altLang="zh-CN" dirty="0"/>
          </a:p>
          <a:p>
            <a:r>
              <a:rPr lang="zh-CN" altLang="en-US" dirty="0"/>
              <a:t>（三）未来发展趋势展望</a:t>
            </a:r>
            <a:endParaRPr lang="en-US" altLang="zh-CN" dirty="0"/>
          </a:p>
          <a:p>
            <a:r>
              <a:rPr lang="zh-CN" altLang="en-US" dirty="0"/>
              <a:t>电子商务正朝着智能化方向快速演进。</a:t>
            </a:r>
            <a:r>
              <a:rPr lang="en-US" altLang="zh-CN" dirty="0"/>
              <a:t>AI</a:t>
            </a:r>
            <a:r>
              <a:rPr lang="zh-CN" altLang="en-US" dirty="0"/>
              <a:t>、大数据和物联网等技术创新驱动着行业变革，推动着运营效率的提升。智能客服系统显著优化了客户服务体验，而基于用户行为数据的个性化推荐机制则有效提高了转化率。物联网技术的深度应用使得供应链各环节实 现智能协同，从生产到销售的全程管理方式更加高效。这些技术革新共同构建了电子商务的智能化发展格局。随着技术革新速度日益加快，这种智能化发展格局将变得更加复杂。</a:t>
            </a:r>
          </a:p>
        </p:txBody>
      </p:sp>
      <p:sp>
        <p:nvSpPr>
          <p:cNvPr id="4" name="文本占位符 3">
            <a:extLst>
              <a:ext uri="{FF2B5EF4-FFF2-40B4-BE49-F238E27FC236}">
                <a16:creationId xmlns:a16="http://schemas.microsoft.com/office/drawing/2014/main" id="{835AEC57-81E0-0E2B-8583-224CE262C2CE}"/>
              </a:ext>
            </a:extLst>
          </p:cNvPr>
          <p:cNvSpPr>
            <a:spLocks noGrp="1"/>
          </p:cNvSpPr>
          <p:nvPr>
            <p:ph type="body" sz="quarter" idx="10"/>
          </p:nvPr>
        </p:nvSpPr>
        <p:spPr>
          <a:xfrm>
            <a:off x="759986" y="184188"/>
            <a:ext cx="10852895" cy="523220"/>
          </a:xfrm>
        </p:spPr>
        <p:txBody>
          <a:bodyPr/>
          <a:lstStyle/>
          <a:p>
            <a:r>
              <a:rPr lang="zh-CN" altLang="en-US" dirty="0"/>
              <a:t>电子商务的发展历程</a:t>
            </a:r>
          </a:p>
        </p:txBody>
      </p:sp>
    </p:spTree>
    <p:extLst>
      <p:ext uri="{BB962C8B-B14F-4D97-AF65-F5344CB8AC3E}">
        <p14:creationId xmlns:p14="http://schemas.microsoft.com/office/powerpoint/2010/main" val="605596319"/>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78148C-F48F-5A06-B7A5-73843B9FBF4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F6FE65E-4F02-BEA8-4DC8-C15C1733EC30}"/>
              </a:ext>
            </a:extLst>
          </p:cNvPr>
          <p:cNvSpPr>
            <a:spLocks noGrp="1"/>
          </p:cNvSpPr>
          <p:nvPr>
            <p:ph type="body" sz="quarter" idx="11"/>
          </p:nvPr>
        </p:nvSpPr>
        <p:spPr>
          <a:xfrm>
            <a:off x="337294" y="1969568"/>
            <a:ext cx="11275585" cy="3587329"/>
          </a:xfrm>
        </p:spPr>
        <p:txBody>
          <a:bodyPr/>
          <a:lstStyle/>
          <a:p>
            <a:r>
              <a:rPr lang="zh-CN" altLang="en-US"/>
              <a:t>三、库存</a:t>
            </a:r>
            <a:r>
              <a:rPr lang="zh-CN" altLang="en-US" dirty="0"/>
              <a:t>管理与配送优化的协同策略</a:t>
            </a:r>
            <a:endParaRPr lang="en-US" altLang="zh-CN" dirty="0"/>
          </a:p>
          <a:p>
            <a:r>
              <a:rPr lang="zh-CN" altLang="en-US" dirty="0"/>
              <a:t>（三）配送与库存的动态平衡</a:t>
            </a:r>
            <a:endParaRPr lang="en-US" altLang="zh-CN" dirty="0"/>
          </a:p>
          <a:p>
            <a:r>
              <a:rPr lang="en-US" altLang="zh-CN" dirty="0"/>
              <a:t>3. </a:t>
            </a:r>
            <a:r>
              <a:rPr lang="zh-CN" altLang="en-US" dirty="0"/>
              <a:t>动态平衡的实现方法</a:t>
            </a:r>
            <a:endParaRPr lang="en-US" altLang="zh-CN" dirty="0"/>
          </a:p>
          <a:p>
            <a:r>
              <a:rPr lang="zh-CN" altLang="en-US" dirty="0"/>
              <a:t>为确保物流系统高效运作，必须实施动态管理策略，建立实时监控机制，通过数据分析优化配送路线与库存配置。运用智能算法调整补货方案，提升整体运营效能。库存监测与配送调度需协同运作，实现资源的最佳配置。这种管理模式能够有效平衡供需关系，优化资源配置，提高供应链的整体效率。</a:t>
            </a:r>
          </a:p>
        </p:txBody>
      </p:sp>
      <p:sp>
        <p:nvSpPr>
          <p:cNvPr id="4" name="文本占位符 3">
            <a:extLst>
              <a:ext uri="{FF2B5EF4-FFF2-40B4-BE49-F238E27FC236}">
                <a16:creationId xmlns:a16="http://schemas.microsoft.com/office/drawing/2014/main" id="{4FF96DE8-B3D2-25A4-ED43-2B0058B83ED0}"/>
              </a:ext>
            </a:extLst>
          </p:cNvPr>
          <p:cNvSpPr>
            <a:spLocks noGrp="1"/>
          </p:cNvSpPr>
          <p:nvPr>
            <p:ph type="body" sz="quarter" idx="10"/>
          </p:nvPr>
        </p:nvSpPr>
        <p:spPr/>
        <p:txBody>
          <a:bodyPr/>
          <a:lstStyle/>
          <a:p>
            <a:r>
              <a:rPr lang="zh-CN" altLang="en-US" dirty="0"/>
              <a:t>电子商务环境下的库存管理与配送优化</a:t>
            </a:r>
          </a:p>
        </p:txBody>
      </p:sp>
    </p:spTree>
    <p:extLst>
      <p:ext uri="{BB962C8B-B14F-4D97-AF65-F5344CB8AC3E}">
        <p14:creationId xmlns:p14="http://schemas.microsoft.com/office/powerpoint/2010/main" val="2014026853"/>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381E3A58-F4C1-615E-1387-721ABEEF2357}"/>
              </a:ext>
            </a:extLst>
          </p:cNvPr>
          <p:cNvSpPr>
            <a:spLocks noGrp="1"/>
          </p:cNvSpPr>
          <p:nvPr>
            <p:ph type="body" sz="quarter" idx="11"/>
          </p:nvPr>
        </p:nvSpPr>
        <p:spPr/>
        <p:txBody>
          <a:bodyPr/>
          <a:lstStyle/>
          <a:p>
            <a:r>
              <a:rPr lang="zh-CN" altLang="en-US" dirty="0"/>
              <a:t>第六章</a:t>
            </a:r>
          </a:p>
        </p:txBody>
      </p:sp>
      <p:sp>
        <p:nvSpPr>
          <p:cNvPr id="5" name="文本占位符 4">
            <a:extLst>
              <a:ext uri="{FF2B5EF4-FFF2-40B4-BE49-F238E27FC236}">
                <a16:creationId xmlns:a16="http://schemas.microsoft.com/office/drawing/2014/main" id="{831237D2-0334-8DE5-ADF8-34236FBEE9B4}"/>
              </a:ext>
            </a:extLst>
          </p:cNvPr>
          <p:cNvSpPr>
            <a:spLocks noGrp="1"/>
          </p:cNvSpPr>
          <p:nvPr>
            <p:ph type="body" sz="quarter" idx="13"/>
          </p:nvPr>
        </p:nvSpPr>
        <p:spPr/>
        <p:txBody>
          <a:bodyPr/>
          <a:lstStyle/>
          <a:p>
            <a:r>
              <a:rPr lang="zh-CN" altLang="en-US" dirty="0"/>
              <a:t>电子商务安全与支付</a:t>
            </a:r>
          </a:p>
        </p:txBody>
      </p:sp>
    </p:spTree>
    <p:extLst>
      <p:ext uri="{BB962C8B-B14F-4D97-AF65-F5344CB8AC3E}">
        <p14:creationId xmlns:p14="http://schemas.microsoft.com/office/powerpoint/2010/main" val="895337503"/>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8268B2C7-1805-6B07-2543-44F7D4E61369}"/>
              </a:ext>
            </a:extLst>
          </p:cNvPr>
          <p:cNvSpPr>
            <a:spLocks noGrp="1"/>
          </p:cNvSpPr>
          <p:nvPr>
            <p:ph type="body" sz="quarter" idx="10"/>
          </p:nvPr>
        </p:nvSpPr>
        <p:spPr/>
        <p:txBody>
          <a:bodyPr/>
          <a:lstStyle/>
          <a:p>
            <a:r>
              <a:rPr lang="zh-CN" altLang="en-US" dirty="0"/>
              <a:t>第一节</a:t>
            </a:r>
          </a:p>
        </p:txBody>
      </p:sp>
      <p:sp>
        <p:nvSpPr>
          <p:cNvPr id="5" name="文本占位符 4">
            <a:extLst>
              <a:ext uri="{FF2B5EF4-FFF2-40B4-BE49-F238E27FC236}">
                <a16:creationId xmlns:a16="http://schemas.microsoft.com/office/drawing/2014/main" id="{8685004C-18DC-4C85-4F42-64EEC463CD32}"/>
              </a:ext>
            </a:extLst>
          </p:cNvPr>
          <p:cNvSpPr>
            <a:spLocks noGrp="1"/>
          </p:cNvSpPr>
          <p:nvPr>
            <p:ph type="body" sz="quarter" idx="11"/>
          </p:nvPr>
        </p:nvSpPr>
        <p:spPr/>
        <p:txBody>
          <a:bodyPr/>
          <a:lstStyle/>
          <a:p>
            <a:r>
              <a:rPr lang="zh-CN" altLang="en-US" dirty="0"/>
              <a:t>安全技术在电子商务中的应用</a:t>
            </a:r>
          </a:p>
        </p:txBody>
      </p:sp>
    </p:spTree>
    <p:extLst>
      <p:ext uri="{BB962C8B-B14F-4D97-AF65-F5344CB8AC3E}">
        <p14:creationId xmlns:p14="http://schemas.microsoft.com/office/powerpoint/2010/main" val="1031018567"/>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id="{AF7C66A9-6822-076C-95A0-7BE5037D59EC}"/>
              </a:ext>
            </a:extLst>
          </p:cNvPr>
          <p:cNvSpPr>
            <a:spLocks noGrp="1"/>
          </p:cNvSpPr>
          <p:nvPr>
            <p:ph type="body" sz="quarter" idx="11"/>
          </p:nvPr>
        </p:nvSpPr>
        <p:spPr>
          <a:xfrm>
            <a:off x="337294" y="2223460"/>
            <a:ext cx="11275585" cy="3079497"/>
          </a:xfrm>
        </p:spPr>
        <p:txBody>
          <a:bodyPr/>
          <a:lstStyle/>
          <a:p>
            <a:r>
              <a:rPr lang="zh-CN" altLang="en-US"/>
              <a:t>一、数据加密</a:t>
            </a:r>
            <a:r>
              <a:rPr lang="zh-CN" altLang="en-US" dirty="0"/>
              <a:t>技术</a:t>
            </a:r>
          </a:p>
          <a:p>
            <a:r>
              <a:rPr lang="zh-CN" altLang="en-US" dirty="0"/>
              <a:t>（一）对称加密算法</a:t>
            </a:r>
            <a:endParaRPr lang="en-US" altLang="zh-CN" dirty="0"/>
          </a:p>
          <a:p>
            <a:r>
              <a:rPr lang="zh-CN" altLang="en-US" dirty="0"/>
              <a:t>对称加密算法作为数据安全领域的关键技术，其核心特征在于采用相同的密钥进行加密和解密操作。这种机制类似于使用同一把钥匙进行门的开启和关闭。该算法的运行机制主要依赖于特定加密规则，通过系统化的转换过程将原始信息转化为加密数据。当需要访问信息时，使用相同的密钥即可将加密数据还原为初始状态。</a:t>
            </a:r>
          </a:p>
        </p:txBody>
      </p:sp>
      <p:sp>
        <p:nvSpPr>
          <p:cNvPr id="8" name="文本占位符 7">
            <a:extLst>
              <a:ext uri="{FF2B5EF4-FFF2-40B4-BE49-F238E27FC236}">
                <a16:creationId xmlns:a16="http://schemas.microsoft.com/office/drawing/2014/main" id="{E6065158-340F-1BE4-C631-994E16268E7E}"/>
              </a:ext>
            </a:extLst>
          </p:cNvPr>
          <p:cNvSpPr>
            <a:spLocks noGrp="1"/>
          </p:cNvSpPr>
          <p:nvPr>
            <p:ph type="body" sz="quarter" idx="10"/>
          </p:nvPr>
        </p:nvSpPr>
        <p:spPr/>
        <p:txBody>
          <a:bodyPr/>
          <a:lstStyle/>
          <a:p>
            <a:r>
              <a:rPr lang="zh-CN" altLang="en-US" dirty="0"/>
              <a:t>安全技术在电子商务中的应用</a:t>
            </a:r>
          </a:p>
        </p:txBody>
      </p:sp>
    </p:spTree>
    <p:extLst>
      <p:ext uri="{BB962C8B-B14F-4D97-AF65-F5344CB8AC3E}">
        <p14:creationId xmlns:p14="http://schemas.microsoft.com/office/powerpoint/2010/main" val="2837755365"/>
      </p:ext>
    </p:extLst>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EA1DC-BF81-3B29-330F-2870E63E0431}"/>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4BD9840D-5D52-21B9-06E4-1A72E124A0C1}"/>
              </a:ext>
            </a:extLst>
          </p:cNvPr>
          <p:cNvSpPr>
            <a:spLocks noGrp="1"/>
          </p:cNvSpPr>
          <p:nvPr>
            <p:ph type="body" sz="quarter" idx="11"/>
          </p:nvPr>
        </p:nvSpPr>
        <p:spPr>
          <a:xfrm>
            <a:off x="337294" y="2223460"/>
            <a:ext cx="11275585" cy="3079497"/>
          </a:xfrm>
        </p:spPr>
        <p:txBody>
          <a:bodyPr/>
          <a:lstStyle/>
          <a:p>
            <a:r>
              <a:rPr lang="zh-CN" altLang="en-US"/>
              <a:t>一、数据加密</a:t>
            </a:r>
            <a:r>
              <a:rPr lang="zh-CN" altLang="en-US" dirty="0"/>
              <a:t>技术</a:t>
            </a:r>
          </a:p>
          <a:p>
            <a:r>
              <a:rPr lang="zh-CN" altLang="en-US" dirty="0"/>
              <a:t>（二）非对称加密算法</a:t>
            </a:r>
            <a:endParaRPr lang="en-US" altLang="zh-CN" dirty="0"/>
          </a:p>
          <a:p>
            <a:r>
              <a:rPr lang="zh-CN" altLang="en-US" dirty="0"/>
              <a:t>非对称加密采用双密钥机制，其核心特征在于公钥与私钥的分离使用。其中，公钥可自由分发，而私钥仅由持有者掌握。这种加密方式依托复杂的数学问题构建安全性。例如，</a:t>
            </a:r>
            <a:r>
              <a:rPr lang="en-US" altLang="zh-CN" dirty="0"/>
              <a:t>RSA </a:t>
            </a:r>
            <a:r>
              <a:rPr lang="zh-CN" altLang="en-US" dirty="0"/>
              <a:t>算法依赖于大整数分解的困难性，</a:t>
            </a:r>
            <a:r>
              <a:rPr lang="en-US" altLang="zh-CN" dirty="0"/>
              <a:t>ECC </a:t>
            </a:r>
            <a:r>
              <a:rPr lang="zh-CN" altLang="en-US" dirty="0"/>
              <a:t>算法则基于椭圆曲线离散对数问题的复杂性。与对称加密相比，非对称加密通过密钥对的使用实现了不同的安全特性。</a:t>
            </a:r>
          </a:p>
        </p:txBody>
      </p:sp>
      <p:sp>
        <p:nvSpPr>
          <p:cNvPr id="8" name="文本占位符 7">
            <a:extLst>
              <a:ext uri="{FF2B5EF4-FFF2-40B4-BE49-F238E27FC236}">
                <a16:creationId xmlns:a16="http://schemas.microsoft.com/office/drawing/2014/main" id="{DBD615C2-4729-63BC-3D6E-A51CF052948C}"/>
              </a:ext>
            </a:extLst>
          </p:cNvPr>
          <p:cNvSpPr>
            <a:spLocks noGrp="1"/>
          </p:cNvSpPr>
          <p:nvPr>
            <p:ph type="body" sz="quarter" idx="10"/>
          </p:nvPr>
        </p:nvSpPr>
        <p:spPr/>
        <p:txBody>
          <a:bodyPr/>
          <a:lstStyle/>
          <a:p>
            <a:r>
              <a:rPr lang="zh-CN" altLang="en-US" dirty="0"/>
              <a:t>安全技术在电子商务中的应用</a:t>
            </a:r>
          </a:p>
        </p:txBody>
      </p:sp>
    </p:spTree>
    <p:extLst>
      <p:ext uri="{BB962C8B-B14F-4D97-AF65-F5344CB8AC3E}">
        <p14:creationId xmlns:p14="http://schemas.microsoft.com/office/powerpoint/2010/main" val="1245862591"/>
      </p:ext>
    </p:extLst>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46111E-760C-019F-CE2E-BC27F69721F5}"/>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F7F10E45-1DB2-6CA1-7238-5EF1AFAFA08F}"/>
              </a:ext>
            </a:extLst>
          </p:cNvPr>
          <p:cNvSpPr>
            <a:spLocks noGrp="1"/>
          </p:cNvSpPr>
          <p:nvPr>
            <p:ph type="body" sz="quarter" idx="11"/>
          </p:nvPr>
        </p:nvSpPr>
        <p:spPr>
          <a:xfrm>
            <a:off x="337294" y="2477376"/>
            <a:ext cx="11275585" cy="2571666"/>
          </a:xfrm>
        </p:spPr>
        <p:txBody>
          <a:bodyPr/>
          <a:lstStyle/>
          <a:p>
            <a:r>
              <a:rPr lang="zh-CN" altLang="en-US"/>
              <a:t>一、数据加密</a:t>
            </a:r>
            <a:r>
              <a:rPr lang="zh-CN" altLang="en-US" dirty="0"/>
              <a:t>技术</a:t>
            </a:r>
          </a:p>
          <a:p>
            <a:r>
              <a:rPr lang="zh-CN" altLang="en-US" dirty="0"/>
              <a:t>（三）加密技术在电子商务数据传输中的应用</a:t>
            </a:r>
            <a:endParaRPr lang="en-US" altLang="zh-CN" dirty="0"/>
          </a:p>
          <a:p>
            <a:r>
              <a:rPr lang="zh-CN" altLang="en-US" dirty="0"/>
              <a:t>电子商务领域对数据传输安全性的重视源于其面临的多重风险。网络传输过程中，数据往往需要经过多个节点，这为恶意攻击者提供了可乘之机。为确保数据完整性和机密性，加密技术已成为电子商务系统中不可或缺的安全保障手段。</a:t>
            </a:r>
          </a:p>
        </p:txBody>
      </p:sp>
      <p:sp>
        <p:nvSpPr>
          <p:cNvPr id="8" name="文本占位符 7">
            <a:extLst>
              <a:ext uri="{FF2B5EF4-FFF2-40B4-BE49-F238E27FC236}">
                <a16:creationId xmlns:a16="http://schemas.microsoft.com/office/drawing/2014/main" id="{3110FA2F-9AD1-D1D1-4F31-EEF89E2D06C3}"/>
              </a:ext>
            </a:extLst>
          </p:cNvPr>
          <p:cNvSpPr>
            <a:spLocks noGrp="1"/>
          </p:cNvSpPr>
          <p:nvPr>
            <p:ph type="body" sz="quarter" idx="10"/>
          </p:nvPr>
        </p:nvSpPr>
        <p:spPr/>
        <p:txBody>
          <a:bodyPr/>
          <a:lstStyle/>
          <a:p>
            <a:r>
              <a:rPr lang="zh-CN" altLang="en-US" dirty="0"/>
              <a:t>安全技术在电子商务中的应用</a:t>
            </a:r>
          </a:p>
        </p:txBody>
      </p:sp>
    </p:spTree>
    <p:extLst>
      <p:ext uri="{BB962C8B-B14F-4D97-AF65-F5344CB8AC3E}">
        <p14:creationId xmlns:p14="http://schemas.microsoft.com/office/powerpoint/2010/main" val="1306602651"/>
      </p:ext>
    </p:extLst>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90BA4F-A764-2A35-2543-5C915CCFA881}"/>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9F1B1D3C-8BB6-E10D-2BAE-38887A239671}"/>
              </a:ext>
            </a:extLst>
          </p:cNvPr>
          <p:cNvSpPr>
            <a:spLocks noGrp="1"/>
          </p:cNvSpPr>
          <p:nvPr>
            <p:ph type="body" sz="quarter" idx="11"/>
          </p:nvPr>
        </p:nvSpPr>
        <p:spPr>
          <a:xfrm>
            <a:off x="337294" y="1969545"/>
            <a:ext cx="11275585" cy="3587329"/>
          </a:xfrm>
        </p:spPr>
        <p:txBody>
          <a:bodyPr/>
          <a:lstStyle/>
          <a:p>
            <a:r>
              <a:rPr lang="zh-CN" altLang="en-US"/>
              <a:t>一、数据加密</a:t>
            </a:r>
            <a:r>
              <a:rPr lang="zh-CN" altLang="en-US" dirty="0"/>
              <a:t>技术</a:t>
            </a:r>
          </a:p>
          <a:p>
            <a:r>
              <a:rPr lang="zh-CN" altLang="en-US" dirty="0"/>
              <a:t>（四）加密技术在电子商务数据存储中的应用</a:t>
            </a:r>
            <a:endParaRPr lang="en-US" altLang="zh-CN" dirty="0"/>
          </a:p>
          <a:p>
            <a:r>
              <a:rPr lang="zh-CN" altLang="en-US" dirty="0"/>
              <a:t>电子商务系统的数据安全防护不仅限于传输环节，存储过程同样需要重点关注。存储数据的泄露风险可能造成严重的商业损失和用户隐私侵害。针对这一安全隐患，现代电子商务平台普遍采用加密技术来保障存储数据的安全性。通过实施数据加密，可以有效防止未经授权的访问和信息泄露，为商家和消费者提供更可靠的保护机制。这种安全措施已成为电子商务基础设施中不可或缺的组成部分。</a:t>
            </a:r>
          </a:p>
        </p:txBody>
      </p:sp>
      <p:sp>
        <p:nvSpPr>
          <p:cNvPr id="8" name="文本占位符 7">
            <a:extLst>
              <a:ext uri="{FF2B5EF4-FFF2-40B4-BE49-F238E27FC236}">
                <a16:creationId xmlns:a16="http://schemas.microsoft.com/office/drawing/2014/main" id="{D3CD6567-99FC-2B71-010B-F03D21CB83DF}"/>
              </a:ext>
            </a:extLst>
          </p:cNvPr>
          <p:cNvSpPr>
            <a:spLocks noGrp="1"/>
          </p:cNvSpPr>
          <p:nvPr>
            <p:ph type="body" sz="quarter" idx="10"/>
          </p:nvPr>
        </p:nvSpPr>
        <p:spPr/>
        <p:txBody>
          <a:bodyPr/>
          <a:lstStyle/>
          <a:p>
            <a:r>
              <a:rPr lang="zh-CN" altLang="en-US" dirty="0"/>
              <a:t>安全技术在电子商务中的应用</a:t>
            </a:r>
          </a:p>
        </p:txBody>
      </p:sp>
    </p:spTree>
    <p:extLst>
      <p:ext uri="{BB962C8B-B14F-4D97-AF65-F5344CB8AC3E}">
        <p14:creationId xmlns:p14="http://schemas.microsoft.com/office/powerpoint/2010/main" val="1287771832"/>
      </p:ext>
    </p:extLst>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6ADDB-764B-77A8-F81B-2BB4E37E753D}"/>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A07FB283-1195-83D1-49EB-0C15EE2E5D99}"/>
              </a:ext>
            </a:extLst>
          </p:cNvPr>
          <p:cNvSpPr>
            <a:spLocks noGrp="1"/>
          </p:cNvSpPr>
          <p:nvPr>
            <p:ph type="body" sz="quarter" idx="11"/>
          </p:nvPr>
        </p:nvSpPr>
        <p:spPr>
          <a:xfrm>
            <a:off x="337294" y="1461715"/>
            <a:ext cx="11275585" cy="4602991"/>
          </a:xfrm>
        </p:spPr>
        <p:txBody>
          <a:bodyPr/>
          <a:lstStyle/>
          <a:p>
            <a:r>
              <a:rPr lang="zh-CN" altLang="en-US"/>
              <a:t>二、身份</a:t>
            </a:r>
            <a:r>
              <a:rPr lang="zh-CN" altLang="en-US" dirty="0"/>
              <a:t>认证技术</a:t>
            </a:r>
            <a:endParaRPr lang="en-US" altLang="zh-CN" dirty="0"/>
          </a:p>
          <a:p>
            <a:r>
              <a:rPr lang="zh-CN" altLang="en-US" dirty="0"/>
              <a:t>（一）基于密码的身份认证方式</a:t>
            </a:r>
            <a:endParaRPr lang="en-US" altLang="zh-CN" dirty="0"/>
          </a:p>
          <a:p>
            <a:r>
              <a:rPr lang="en-US" altLang="zh-CN" dirty="0"/>
              <a:t>1. </a:t>
            </a:r>
            <a:r>
              <a:rPr lang="zh-CN" altLang="en-US" dirty="0"/>
              <a:t>简单密码认证</a:t>
            </a:r>
            <a:endParaRPr lang="en-US" altLang="zh-CN" dirty="0"/>
          </a:p>
          <a:p>
            <a:r>
              <a:rPr lang="zh-CN" altLang="en-US" dirty="0"/>
              <a:t>作为最基本的认证机制，简单密码系统具有操作便捷、实施成本低等优势，主要应用于安全需求较低的场景中。该认证方式要求用户设置固定密码进行身份验证。然而，这种认证机制存在显著的安全隐患。由于用户倾向于选择易记但安全性较低的密码组合，如个人信息或简单数字序列，使得系统容易遭受多种攻击手段的威胁。其中，社会工程学攻击和暴力破解是主要的破解方式，攻击者通过这些手段可以轻易获取用户密码，导致系统安全性大打折扣。</a:t>
            </a:r>
          </a:p>
        </p:txBody>
      </p:sp>
      <p:sp>
        <p:nvSpPr>
          <p:cNvPr id="8" name="文本占位符 7">
            <a:extLst>
              <a:ext uri="{FF2B5EF4-FFF2-40B4-BE49-F238E27FC236}">
                <a16:creationId xmlns:a16="http://schemas.microsoft.com/office/drawing/2014/main" id="{73A78547-D3EA-4AD2-8E41-512B3B5E6E40}"/>
              </a:ext>
            </a:extLst>
          </p:cNvPr>
          <p:cNvSpPr>
            <a:spLocks noGrp="1"/>
          </p:cNvSpPr>
          <p:nvPr>
            <p:ph type="body" sz="quarter" idx="10"/>
          </p:nvPr>
        </p:nvSpPr>
        <p:spPr/>
        <p:txBody>
          <a:bodyPr/>
          <a:lstStyle/>
          <a:p>
            <a:r>
              <a:rPr lang="zh-CN" altLang="en-US" dirty="0"/>
              <a:t>安全技术在电子商务中的应用</a:t>
            </a:r>
          </a:p>
        </p:txBody>
      </p:sp>
    </p:spTree>
    <p:extLst>
      <p:ext uri="{BB962C8B-B14F-4D97-AF65-F5344CB8AC3E}">
        <p14:creationId xmlns:p14="http://schemas.microsoft.com/office/powerpoint/2010/main" val="1061796464"/>
      </p:ext>
    </p:extLst>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5179E0-AA29-8876-9DC7-9024106456CA}"/>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12CB1368-2B6B-4047-B1A5-1CA4A7E37EC3}"/>
              </a:ext>
            </a:extLst>
          </p:cNvPr>
          <p:cNvSpPr>
            <a:spLocks noGrp="1"/>
          </p:cNvSpPr>
          <p:nvPr>
            <p:ph type="body" sz="quarter" idx="11"/>
          </p:nvPr>
        </p:nvSpPr>
        <p:spPr>
          <a:xfrm>
            <a:off x="337294" y="1969546"/>
            <a:ext cx="11275585" cy="3587329"/>
          </a:xfrm>
        </p:spPr>
        <p:txBody>
          <a:bodyPr/>
          <a:lstStyle/>
          <a:p>
            <a:r>
              <a:rPr lang="zh-CN" altLang="en-US"/>
              <a:t>二、身份</a:t>
            </a:r>
            <a:r>
              <a:rPr lang="zh-CN" altLang="en-US" dirty="0"/>
              <a:t>认证技术</a:t>
            </a:r>
            <a:endParaRPr lang="en-US" altLang="zh-CN" dirty="0"/>
          </a:p>
          <a:p>
            <a:r>
              <a:rPr lang="zh-CN" altLang="en-US" dirty="0"/>
              <a:t>（一）基于密码的身份认证方式</a:t>
            </a:r>
            <a:endParaRPr lang="en-US" altLang="zh-CN" dirty="0"/>
          </a:p>
          <a:p>
            <a:r>
              <a:rPr lang="en-US" altLang="zh-CN" dirty="0"/>
              <a:t>2. </a:t>
            </a:r>
            <a:r>
              <a:rPr lang="zh-CN" altLang="en-US" dirty="0"/>
              <a:t>动态密码认证</a:t>
            </a:r>
            <a:endParaRPr lang="en-US" altLang="zh-CN" dirty="0"/>
          </a:p>
          <a:p>
            <a:r>
              <a:rPr lang="zh-CN" altLang="en-US" dirty="0"/>
              <a:t>动态密码认证技术因其独特的安全特性而得到广泛应用。该认证机制采用一次性有效密码，主要通过移动终端或专用设备生成。在用户执行登录或交易操作时，必须输入即时 生成的动态验证码。这种认证方式利用密码的临时性和不可预测性，显著提升了系统安全性。</a:t>
            </a:r>
          </a:p>
        </p:txBody>
      </p:sp>
      <p:sp>
        <p:nvSpPr>
          <p:cNvPr id="8" name="文本占位符 7">
            <a:extLst>
              <a:ext uri="{FF2B5EF4-FFF2-40B4-BE49-F238E27FC236}">
                <a16:creationId xmlns:a16="http://schemas.microsoft.com/office/drawing/2014/main" id="{79C3AAE8-A460-17F7-DAC0-602F6E64D279}"/>
              </a:ext>
            </a:extLst>
          </p:cNvPr>
          <p:cNvSpPr>
            <a:spLocks noGrp="1"/>
          </p:cNvSpPr>
          <p:nvPr>
            <p:ph type="body" sz="quarter" idx="10"/>
          </p:nvPr>
        </p:nvSpPr>
        <p:spPr/>
        <p:txBody>
          <a:bodyPr/>
          <a:lstStyle/>
          <a:p>
            <a:r>
              <a:rPr lang="zh-CN" altLang="en-US" dirty="0"/>
              <a:t>安全技术在电子商务中的应用</a:t>
            </a:r>
          </a:p>
        </p:txBody>
      </p:sp>
    </p:spTree>
    <p:extLst>
      <p:ext uri="{BB962C8B-B14F-4D97-AF65-F5344CB8AC3E}">
        <p14:creationId xmlns:p14="http://schemas.microsoft.com/office/powerpoint/2010/main" val="3835595847"/>
      </p:ext>
    </p:extLst>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9190D2-D5C5-DCF7-F422-76B04733E268}"/>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662ABC2D-5E5E-D4FA-3DFF-5D4A0F743C0B}"/>
              </a:ext>
            </a:extLst>
          </p:cNvPr>
          <p:cNvSpPr>
            <a:spLocks noGrp="1"/>
          </p:cNvSpPr>
          <p:nvPr>
            <p:ph type="body" sz="quarter" idx="11"/>
          </p:nvPr>
        </p:nvSpPr>
        <p:spPr>
          <a:xfrm>
            <a:off x="337294" y="1969546"/>
            <a:ext cx="11275585" cy="3587329"/>
          </a:xfrm>
        </p:spPr>
        <p:txBody>
          <a:bodyPr/>
          <a:lstStyle/>
          <a:p>
            <a:r>
              <a:rPr lang="zh-CN" altLang="en-US"/>
              <a:t>二、身份</a:t>
            </a:r>
            <a:r>
              <a:rPr lang="zh-CN" altLang="en-US" dirty="0"/>
              <a:t>认证技术</a:t>
            </a:r>
            <a:endParaRPr lang="en-US" altLang="zh-CN" dirty="0"/>
          </a:p>
          <a:p>
            <a:r>
              <a:rPr lang="zh-CN" altLang="en-US" dirty="0"/>
              <a:t>（一）基于密码的身份认证方式</a:t>
            </a:r>
            <a:endParaRPr lang="en-US" altLang="zh-CN" dirty="0"/>
          </a:p>
          <a:p>
            <a:r>
              <a:rPr lang="en-US" altLang="zh-CN" dirty="0"/>
              <a:t>3. </a:t>
            </a:r>
            <a:r>
              <a:rPr lang="zh-CN" altLang="en-US" dirty="0"/>
              <a:t>密码复杂度要求</a:t>
            </a:r>
            <a:endParaRPr lang="en-US" altLang="zh-CN" dirty="0"/>
          </a:p>
          <a:p>
            <a:r>
              <a:rPr lang="zh-CN" altLang="en-US" dirty="0"/>
              <a:t>提升密码安全性主要从复杂度控制和定期更新两方面着手。系统往往设定密码需包含字母、数字及特殊字符的组合，并规定最小长度阈值，以此扩展密码空间，提升破解难度。此外，实施密码轮换机制能够有效降低因长期使用导致的泄露风险。这些措施共同构成了基础性的密码安全防护策略。</a:t>
            </a:r>
          </a:p>
        </p:txBody>
      </p:sp>
      <p:sp>
        <p:nvSpPr>
          <p:cNvPr id="8" name="文本占位符 7">
            <a:extLst>
              <a:ext uri="{FF2B5EF4-FFF2-40B4-BE49-F238E27FC236}">
                <a16:creationId xmlns:a16="http://schemas.microsoft.com/office/drawing/2014/main" id="{B3485DDA-D70F-9D79-DFD7-0586D04DE4F3}"/>
              </a:ext>
            </a:extLst>
          </p:cNvPr>
          <p:cNvSpPr>
            <a:spLocks noGrp="1"/>
          </p:cNvSpPr>
          <p:nvPr>
            <p:ph type="body" sz="quarter" idx="10"/>
          </p:nvPr>
        </p:nvSpPr>
        <p:spPr/>
        <p:txBody>
          <a:bodyPr/>
          <a:lstStyle/>
          <a:p>
            <a:r>
              <a:rPr lang="zh-CN" altLang="en-US" dirty="0"/>
              <a:t>安全技术在电子商务中的应用</a:t>
            </a:r>
          </a:p>
        </p:txBody>
      </p:sp>
    </p:spTree>
    <p:extLst>
      <p:ext uri="{BB962C8B-B14F-4D97-AF65-F5344CB8AC3E}">
        <p14:creationId xmlns:p14="http://schemas.microsoft.com/office/powerpoint/2010/main" val="31995477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3CE5066B-FA35-D134-7AA9-FA66E376032F}"/>
              </a:ext>
            </a:extLst>
          </p:cNvPr>
          <p:cNvSpPr>
            <a:spLocks noGrp="1"/>
          </p:cNvSpPr>
          <p:nvPr>
            <p:ph type="body" sz="quarter" idx="10"/>
          </p:nvPr>
        </p:nvSpPr>
        <p:spPr/>
        <p:txBody>
          <a:bodyPr/>
          <a:lstStyle/>
          <a:p>
            <a:r>
              <a:rPr lang="zh-CN" altLang="en-US" dirty="0"/>
              <a:t>第三节</a:t>
            </a:r>
          </a:p>
        </p:txBody>
      </p:sp>
      <p:sp>
        <p:nvSpPr>
          <p:cNvPr id="5" name="文本占位符 4">
            <a:extLst>
              <a:ext uri="{FF2B5EF4-FFF2-40B4-BE49-F238E27FC236}">
                <a16:creationId xmlns:a16="http://schemas.microsoft.com/office/drawing/2014/main" id="{EBD5EA5B-8075-3DC2-9357-5246BCC9006A}"/>
              </a:ext>
            </a:extLst>
          </p:cNvPr>
          <p:cNvSpPr>
            <a:spLocks noGrp="1"/>
          </p:cNvSpPr>
          <p:nvPr>
            <p:ph type="body" sz="quarter" idx="11"/>
          </p:nvPr>
        </p:nvSpPr>
        <p:spPr/>
        <p:txBody>
          <a:bodyPr/>
          <a:lstStyle/>
          <a:p>
            <a:r>
              <a:rPr lang="zh-CN" altLang="en-US" dirty="0"/>
              <a:t>电子商务的分类与模式</a:t>
            </a:r>
          </a:p>
        </p:txBody>
      </p:sp>
    </p:spTree>
    <p:extLst>
      <p:ext uri="{BB962C8B-B14F-4D97-AF65-F5344CB8AC3E}">
        <p14:creationId xmlns:p14="http://schemas.microsoft.com/office/powerpoint/2010/main" val="2079947757"/>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9C8C0F-A3E3-05A1-656E-068AF1DAAA78}"/>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B7C9443E-41EE-EDAB-A763-93116467816B}"/>
              </a:ext>
            </a:extLst>
          </p:cNvPr>
          <p:cNvSpPr>
            <a:spLocks noGrp="1"/>
          </p:cNvSpPr>
          <p:nvPr>
            <p:ph type="body" sz="quarter" idx="11"/>
          </p:nvPr>
        </p:nvSpPr>
        <p:spPr>
          <a:xfrm>
            <a:off x="337294" y="1715631"/>
            <a:ext cx="11275585" cy="4095160"/>
          </a:xfrm>
        </p:spPr>
        <p:txBody>
          <a:bodyPr/>
          <a:lstStyle/>
          <a:p>
            <a:r>
              <a:rPr lang="zh-CN" altLang="en-US"/>
              <a:t>二、身份</a:t>
            </a:r>
            <a:r>
              <a:rPr lang="zh-CN" altLang="en-US" dirty="0"/>
              <a:t>认证技术</a:t>
            </a:r>
            <a:endParaRPr lang="en-US" altLang="zh-CN" dirty="0"/>
          </a:p>
          <a:p>
            <a:r>
              <a:rPr lang="zh-CN" altLang="en-US" dirty="0"/>
              <a:t>（二）基于数字证书的身份认证流程</a:t>
            </a:r>
            <a:endParaRPr lang="en-US" altLang="zh-CN" dirty="0"/>
          </a:p>
          <a:p>
            <a:r>
              <a:rPr lang="en-US" altLang="zh-CN" dirty="0"/>
              <a:t>1. </a:t>
            </a:r>
            <a:r>
              <a:rPr lang="zh-CN" altLang="en-US" dirty="0"/>
              <a:t>数字证书的申请</a:t>
            </a:r>
            <a:endParaRPr lang="en-US" altLang="zh-CN" dirty="0"/>
          </a:p>
          <a:p>
            <a:r>
              <a:rPr lang="zh-CN" altLang="en-US" dirty="0"/>
              <a:t>用户向认证机构提交身份验证材料后，</a:t>
            </a:r>
            <a:r>
              <a:rPr lang="en-US" altLang="zh-CN" dirty="0"/>
              <a:t>CA </a:t>
            </a:r>
            <a:r>
              <a:rPr lang="zh-CN" altLang="en-US" dirty="0"/>
              <a:t>将对申请人进行资质审查。通过审核的用户将获得数字认证文件，该文件包含个人公钥、身份标识及有效期等核心要素。认证机构在核实申请人信息真实性后，会生成并发放包含加密密钥和身份证明的数字凭证。这一凭证主要用于网络身份认证，其内容涵盖用户的公开密钥、个人资料以及证书使用期限等关键信息。</a:t>
            </a:r>
          </a:p>
        </p:txBody>
      </p:sp>
      <p:sp>
        <p:nvSpPr>
          <p:cNvPr id="8" name="文本占位符 7">
            <a:extLst>
              <a:ext uri="{FF2B5EF4-FFF2-40B4-BE49-F238E27FC236}">
                <a16:creationId xmlns:a16="http://schemas.microsoft.com/office/drawing/2014/main" id="{1CD9771A-9F67-9FFC-19F7-F568A6E2CFCD}"/>
              </a:ext>
            </a:extLst>
          </p:cNvPr>
          <p:cNvSpPr>
            <a:spLocks noGrp="1"/>
          </p:cNvSpPr>
          <p:nvPr>
            <p:ph type="body" sz="quarter" idx="10"/>
          </p:nvPr>
        </p:nvSpPr>
        <p:spPr/>
        <p:txBody>
          <a:bodyPr/>
          <a:lstStyle/>
          <a:p>
            <a:r>
              <a:rPr lang="zh-CN" altLang="en-US" dirty="0"/>
              <a:t>安全技术在电子商务中的应用</a:t>
            </a:r>
          </a:p>
        </p:txBody>
      </p:sp>
    </p:spTree>
    <p:extLst>
      <p:ext uri="{BB962C8B-B14F-4D97-AF65-F5344CB8AC3E}">
        <p14:creationId xmlns:p14="http://schemas.microsoft.com/office/powerpoint/2010/main" val="889279363"/>
      </p:ext>
    </p:extLst>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A9B66-3B2C-5185-7054-170E83DFD566}"/>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3AC32E46-C7ED-F894-CA6F-0DDE4568BA4A}"/>
              </a:ext>
            </a:extLst>
          </p:cNvPr>
          <p:cNvSpPr>
            <a:spLocks noGrp="1"/>
          </p:cNvSpPr>
          <p:nvPr>
            <p:ph type="body" sz="quarter" idx="11"/>
          </p:nvPr>
        </p:nvSpPr>
        <p:spPr>
          <a:xfrm>
            <a:off x="337294" y="1715631"/>
            <a:ext cx="11275585" cy="4095160"/>
          </a:xfrm>
        </p:spPr>
        <p:txBody>
          <a:bodyPr/>
          <a:lstStyle/>
          <a:p>
            <a:r>
              <a:rPr lang="zh-CN" altLang="en-US"/>
              <a:t>二、身份</a:t>
            </a:r>
            <a:r>
              <a:rPr lang="zh-CN" altLang="en-US" dirty="0"/>
              <a:t>认证技术</a:t>
            </a:r>
            <a:endParaRPr lang="en-US" altLang="zh-CN" dirty="0"/>
          </a:p>
          <a:p>
            <a:r>
              <a:rPr lang="zh-CN" altLang="en-US" dirty="0"/>
              <a:t>（二）基于数字证书的身份认证流程</a:t>
            </a:r>
            <a:endParaRPr lang="en-US" altLang="zh-CN" dirty="0"/>
          </a:p>
          <a:p>
            <a:r>
              <a:rPr lang="en-US" altLang="zh-CN" dirty="0"/>
              <a:t>2. </a:t>
            </a:r>
            <a:r>
              <a:rPr lang="zh-CN" altLang="en-US" dirty="0"/>
              <a:t>数字证书的存储与使用</a:t>
            </a:r>
            <a:endParaRPr lang="en-US" altLang="zh-CN" dirty="0"/>
          </a:p>
          <a:p>
            <a:r>
              <a:rPr lang="zh-CN" altLang="en-US" dirty="0"/>
              <a:t>为确保安全性，数字证书应妥善保存于 </a:t>
            </a:r>
            <a:r>
              <a:rPr lang="en-US" altLang="zh-CN" dirty="0"/>
              <a:t>USB Key </a:t>
            </a:r>
            <a:r>
              <a:rPr lang="zh-CN" altLang="en-US" dirty="0"/>
              <a:t>等安全存储设备中。在电子商务场景下，数字证书作为身份验证的重要凭证，其认证流程主要包含以下环节：用户端先向服务端提交数字证书，随后服务器对证书的合法性进行核查，重点检验颁发机构资质及有效期等关键信息。通过验证后，服务器利用用户公钥对交易数据进行加密处理，用户则借助私钥完成解密操作，实现身份认证与信息交互的双重目标。</a:t>
            </a:r>
          </a:p>
        </p:txBody>
      </p:sp>
      <p:sp>
        <p:nvSpPr>
          <p:cNvPr id="8" name="文本占位符 7">
            <a:extLst>
              <a:ext uri="{FF2B5EF4-FFF2-40B4-BE49-F238E27FC236}">
                <a16:creationId xmlns:a16="http://schemas.microsoft.com/office/drawing/2014/main" id="{472FA526-6DB3-CD64-8489-7449C2257B66}"/>
              </a:ext>
            </a:extLst>
          </p:cNvPr>
          <p:cNvSpPr>
            <a:spLocks noGrp="1"/>
          </p:cNvSpPr>
          <p:nvPr>
            <p:ph type="body" sz="quarter" idx="10"/>
          </p:nvPr>
        </p:nvSpPr>
        <p:spPr/>
        <p:txBody>
          <a:bodyPr/>
          <a:lstStyle/>
          <a:p>
            <a:r>
              <a:rPr lang="zh-CN" altLang="en-US" dirty="0"/>
              <a:t>安全技术在电子商务中的应用</a:t>
            </a:r>
          </a:p>
        </p:txBody>
      </p:sp>
    </p:spTree>
    <p:extLst>
      <p:ext uri="{BB962C8B-B14F-4D97-AF65-F5344CB8AC3E}">
        <p14:creationId xmlns:p14="http://schemas.microsoft.com/office/powerpoint/2010/main" val="1516975209"/>
      </p:ext>
    </p:extLst>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75B11D-E754-7F35-661B-55781FE3B0F9}"/>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AC33C573-61B1-3AED-FDA4-B6E24DDCB04D}"/>
              </a:ext>
            </a:extLst>
          </p:cNvPr>
          <p:cNvSpPr>
            <a:spLocks noGrp="1"/>
          </p:cNvSpPr>
          <p:nvPr>
            <p:ph type="body" sz="quarter" idx="11"/>
          </p:nvPr>
        </p:nvSpPr>
        <p:spPr>
          <a:xfrm>
            <a:off x="337294" y="1969546"/>
            <a:ext cx="11275585" cy="3587329"/>
          </a:xfrm>
        </p:spPr>
        <p:txBody>
          <a:bodyPr/>
          <a:lstStyle/>
          <a:p>
            <a:r>
              <a:rPr lang="zh-CN" altLang="en-US"/>
              <a:t>二、身份</a:t>
            </a:r>
            <a:r>
              <a:rPr lang="zh-CN" altLang="en-US" dirty="0"/>
              <a:t>认证技术</a:t>
            </a:r>
            <a:endParaRPr lang="en-US" altLang="zh-CN" dirty="0"/>
          </a:p>
          <a:p>
            <a:r>
              <a:rPr lang="zh-CN" altLang="en-US" dirty="0"/>
              <a:t>（二）基于数字证书的身份认证流程</a:t>
            </a:r>
            <a:endParaRPr lang="en-US" altLang="zh-CN" dirty="0"/>
          </a:p>
          <a:p>
            <a:r>
              <a:rPr lang="en-US" altLang="zh-CN" dirty="0"/>
              <a:t>3. </a:t>
            </a:r>
            <a:r>
              <a:rPr lang="zh-CN" altLang="en-US" dirty="0"/>
              <a:t>数字证书的更新与撤销</a:t>
            </a:r>
            <a:endParaRPr lang="en-US" altLang="zh-CN" dirty="0"/>
          </a:p>
          <a:p>
            <a:r>
              <a:rPr lang="zh-CN" altLang="en-US" dirty="0"/>
              <a:t>数字证书设有明确的有效期限，过期后需进行更新操作。当用户身份信息变更或证书遭遇盗用等异常情况时，应迅速向 </a:t>
            </a:r>
            <a:r>
              <a:rPr lang="en-US" altLang="zh-CN" dirty="0"/>
              <a:t>CA </a:t>
            </a:r>
            <a:r>
              <a:rPr lang="zh-CN" altLang="en-US" dirty="0"/>
              <a:t>机构提交撤销申请。</a:t>
            </a:r>
            <a:r>
              <a:rPr lang="en-US" altLang="zh-CN" dirty="0"/>
              <a:t>CA </a:t>
            </a:r>
            <a:r>
              <a:rPr lang="zh-CN" altLang="en-US" dirty="0"/>
              <a:t>机构通过维护证书撤销列表（</a:t>
            </a:r>
            <a:r>
              <a:rPr lang="en-US" altLang="zh-CN" dirty="0"/>
              <a:t>CRL</a:t>
            </a:r>
            <a:r>
              <a:rPr lang="zh-CN" altLang="en-US" dirty="0"/>
              <a:t>）来管理失效证书，服务器在验证过程中会实时查询该列表，以确认证书的合法使用状态。这种机制确保了数字证书在使用过程中的安全性和可靠性。</a:t>
            </a:r>
          </a:p>
        </p:txBody>
      </p:sp>
      <p:sp>
        <p:nvSpPr>
          <p:cNvPr id="8" name="文本占位符 7">
            <a:extLst>
              <a:ext uri="{FF2B5EF4-FFF2-40B4-BE49-F238E27FC236}">
                <a16:creationId xmlns:a16="http://schemas.microsoft.com/office/drawing/2014/main" id="{83DBBEB1-2BC4-814A-902E-1BDFC23F22AE}"/>
              </a:ext>
            </a:extLst>
          </p:cNvPr>
          <p:cNvSpPr>
            <a:spLocks noGrp="1"/>
          </p:cNvSpPr>
          <p:nvPr>
            <p:ph type="body" sz="quarter" idx="10"/>
          </p:nvPr>
        </p:nvSpPr>
        <p:spPr/>
        <p:txBody>
          <a:bodyPr/>
          <a:lstStyle/>
          <a:p>
            <a:r>
              <a:rPr lang="zh-CN" altLang="en-US" dirty="0"/>
              <a:t>安全技术在电子商务中的应用</a:t>
            </a:r>
          </a:p>
        </p:txBody>
      </p:sp>
    </p:spTree>
    <p:extLst>
      <p:ext uri="{BB962C8B-B14F-4D97-AF65-F5344CB8AC3E}">
        <p14:creationId xmlns:p14="http://schemas.microsoft.com/office/powerpoint/2010/main" val="3898947351"/>
      </p:ext>
    </p:extLst>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847A31-A6CA-F2A1-9881-AF6E3A09F64C}"/>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F10EF005-F909-1380-03A6-10DDADF995D0}"/>
              </a:ext>
            </a:extLst>
          </p:cNvPr>
          <p:cNvSpPr>
            <a:spLocks noGrp="1"/>
          </p:cNvSpPr>
          <p:nvPr>
            <p:ph type="body" sz="quarter" idx="11"/>
          </p:nvPr>
        </p:nvSpPr>
        <p:spPr>
          <a:xfrm>
            <a:off x="337294" y="1461715"/>
            <a:ext cx="11275585" cy="4602991"/>
          </a:xfrm>
        </p:spPr>
        <p:txBody>
          <a:bodyPr/>
          <a:lstStyle/>
          <a:p>
            <a:r>
              <a:rPr lang="zh-CN" altLang="en-US"/>
              <a:t>二、身份</a:t>
            </a:r>
            <a:r>
              <a:rPr lang="zh-CN" altLang="en-US" dirty="0"/>
              <a:t>认证技术</a:t>
            </a:r>
            <a:endParaRPr lang="en-US" altLang="zh-CN" dirty="0"/>
          </a:p>
          <a:p>
            <a:r>
              <a:rPr lang="zh-CN" altLang="en-US" dirty="0"/>
              <a:t>（三）生物特征识别技术在身份认证中的应用</a:t>
            </a:r>
            <a:endParaRPr lang="en-US" altLang="zh-CN" dirty="0"/>
          </a:p>
          <a:p>
            <a:r>
              <a:rPr lang="en-US" altLang="zh-CN" dirty="0"/>
              <a:t>1. </a:t>
            </a:r>
            <a:r>
              <a:rPr lang="zh-CN" altLang="en-US" dirty="0"/>
              <a:t>指纹识别技术</a:t>
            </a:r>
            <a:endParaRPr lang="en-US" altLang="zh-CN" dirty="0"/>
          </a:p>
          <a:p>
            <a:r>
              <a:rPr lang="zh-CN" altLang="en-US" dirty="0"/>
              <a:t>作为一种典型的生物特征识别手段，指纹识别技术主要依赖于指纹图像的采集与匹配过程。该技术通过将获取的指纹信息与预先建立的指纹数据库进行比对，实现身份验证。其显著优势在于操作便捷、响应迅速且识别准确率高，这使得该技术在日常生活中的应用十分广泛，如智能手机的身份认证、门禁系统的安全管理等场景。特别是在电子商务领域，指纹识别为用户的登录认证和支付环节提供了可靠的安全保障，有效提升了交易过程的安全性和可信度。</a:t>
            </a:r>
          </a:p>
        </p:txBody>
      </p:sp>
      <p:sp>
        <p:nvSpPr>
          <p:cNvPr id="8" name="文本占位符 7">
            <a:extLst>
              <a:ext uri="{FF2B5EF4-FFF2-40B4-BE49-F238E27FC236}">
                <a16:creationId xmlns:a16="http://schemas.microsoft.com/office/drawing/2014/main" id="{3E5408AD-B6BA-B2E0-0F11-2786D6D589F0}"/>
              </a:ext>
            </a:extLst>
          </p:cNvPr>
          <p:cNvSpPr>
            <a:spLocks noGrp="1"/>
          </p:cNvSpPr>
          <p:nvPr>
            <p:ph type="body" sz="quarter" idx="10"/>
          </p:nvPr>
        </p:nvSpPr>
        <p:spPr/>
        <p:txBody>
          <a:bodyPr/>
          <a:lstStyle/>
          <a:p>
            <a:r>
              <a:rPr lang="zh-CN" altLang="en-US" dirty="0"/>
              <a:t>安全技术在电子商务中的应用</a:t>
            </a:r>
          </a:p>
        </p:txBody>
      </p:sp>
    </p:spTree>
    <p:extLst>
      <p:ext uri="{BB962C8B-B14F-4D97-AF65-F5344CB8AC3E}">
        <p14:creationId xmlns:p14="http://schemas.microsoft.com/office/powerpoint/2010/main" val="12975090"/>
      </p:ext>
    </p:extLst>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D0FB73-58AF-F6D0-44A5-F042F014DE4C}"/>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6F2F3DFC-4CA9-A249-6A91-7A07C25A00A7}"/>
              </a:ext>
            </a:extLst>
          </p:cNvPr>
          <p:cNvSpPr>
            <a:spLocks noGrp="1"/>
          </p:cNvSpPr>
          <p:nvPr>
            <p:ph type="body" sz="quarter" idx="11"/>
          </p:nvPr>
        </p:nvSpPr>
        <p:spPr>
          <a:xfrm>
            <a:off x="337294" y="1969546"/>
            <a:ext cx="11275585" cy="3587329"/>
          </a:xfrm>
        </p:spPr>
        <p:txBody>
          <a:bodyPr/>
          <a:lstStyle/>
          <a:p>
            <a:r>
              <a:rPr lang="zh-CN" altLang="en-US"/>
              <a:t>二、身份</a:t>
            </a:r>
            <a:r>
              <a:rPr lang="zh-CN" altLang="en-US" dirty="0"/>
              <a:t>认证技术</a:t>
            </a:r>
            <a:endParaRPr lang="en-US" altLang="zh-CN" dirty="0"/>
          </a:p>
          <a:p>
            <a:r>
              <a:rPr lang="zh-CN" altLang="en-US" dirty="0"/>
              <a:t>（三）生物特征识别技术在身份认证中的应用</a:t>
            </a:r>
            <a:endParaRPr lang="en-US" altLang="zh-CN" dirty="0"/>
          </a:p>
          <a:p>
            <a:r>
              <a:rPr lang="en-US" altLang="zh-CN" dirty="0"/>
              <a:t>2. </a:t>
            </a:r>
            <a:r>
              <a:rPr lang="zh-CN" altLang="en-US" dirty="0"/>
              <a:t>面部识别技术</a:t>
            </a:r>
            <a:endParaRPr lang="en-US" altLang="zh-CN" dirty="0"/>
          </a:p>
          <a:p>
            <a:r>
              <a:rPr lang="zh-CN" altLang="en-US" dirty="0"/>
              <a:t>面部识别系统利用摄像设备获取用户面部信息，通过特征提取实现身份验证。这种非接触式识别方式具有操作便捷、用户体验友好等特点，可广泛应用于多种场合中。技术革新推动着识别精度和安全性能的持续提升。在电商领域，该技术主要应用于远程身份核验和面部支付等场景。</a:t>
            </a:r>
          </a:p>
        </p:txBody>
      </p:sp>
      <p:sp>
        <p:nvSpPr>
          <p:cNvPr id="8" name="文本占位符 7">
            <a:extLst>
              <a:ext uri="{FF2B5EF4-FFF2-40B4-BE49-F238E27FC236}">
                <a16:creationId xmlns:a16="http://schemas.microsoft.com/office/drawing/2014/main" id="{3FA76157-A265-9FE2-A7D4-E1E39F41C87C}"/>
              </a:ext>
            </a:extLst>
          </p:cNvPr>
          <p:cNvSpPr>
            <a:spLocks noGrp="1"/>
          </p:cNvSpPr>
          <p:nvPr>
            <p:ph type="body" sz="quarter" idx="10"/>
          </p:nvPr>
        </p:nvSpPr>
        <p:spPr/>
        <p:txBody>
          <a:bodyPr/>
          <a:lstStyle/>
          <a:p>
            <a:r>
              <a:rPr lang="zh-CN" altLang="en-US" dirty="0"/>
              <a:t>安全技术在电子商务中的应用</a:t>
            </a:r>
          </a:p>
        </p:txBody>
      </p:sp>
    </p:spTree>
    <p:extLst>
      <p:ext uri="{BB962C8B-B14F-4D97-AF65-F5344CB8AC3E}">
        <p14:creationId xmlns:p14="http://schemas.microsoft.com/office/powerpoint/2010/main" val="2000442146"/>
      </p:ext>
    </p:extLst>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650718-DE05-3D0D-C258-CBA8A79C2F44}"/>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456CA463-55CA-5818-C71D-7E36A220266D}"/>
              </a:ext>
            </a:extLst>
          </p:cNvPr>
          <p:cNvSpPr>
            <a:spLocks noGrp="1"/>
          </p:cNvSpPr>
          <p:nvPr>
            <p:ph type="body" sz="quarter" idx="11"/>
          </p:nvPr>
        </p:nvSpPr>
        <p:spPr>
          <a:xfrm>
            <a:off x="337294" y="1969546"/>
            <a:ext cx="11275585" cy="3587329"/>
          </a:xfrm>
        </p:spPr>
        <p:txBody>
          <a:bodyPr/>
          <a:lstStyle/>
          <a:p>
            <a:r>
              <a:rPr lang="zh-CN" altLang="en-US"/>
              <a:t>二、身份</a:t>
            </a:r>
            <a:r>
              <a:rPr lang="zh-CN" altLang="en-US" dirty="0"/>
              <a:t>认证技术</a:t>
            </a:r>
            <a:endParaRPr lang="en-US" altLang="zh-CN" dirty="0"/>
          </a:p>
          <a:p>
            <a:r>
              <a:rPr lang="zh-CN" altLang="en-US" dirty="0"/>
              <a:t>（三）生物特征识别技术在身份认证中的应用</a:t>
            </a:r>
            <a:endParaRPr lang="en-US" altLang="zh-CN" dirty="0"/>
          </a:p>
          <a:p>
            <a:r>
              <a:rPr lang="en-US" altLang="zh-CN" dirty="0"/>
              <a:t>3. </a:t>
            </a:r>
            <a:r>
              <a:rPr lang="zh-CN" altLang="en-US" dirty="0"/>
              <a:t>虹膜识别技术</a:t>
            </a:r>
            <a:endParaRPr lang="en-US" altLang="zh-CN" dirty="0"/>
          </a:p>
          <a:p>
            <a:r>
              <a:rPr lang="zh-CN" altLang="en-US" dirty="0"/>
              <a:t>虹膜识别技术通过分析人眼虹膜特征实现身份验证。该生物特征具有显著唯一性和持久稳定性，确保了该技术在准确度和安全性能方面表现优异。不过，虹膜识别技术存在设备造价高、系统复杂等局限性，现阶段主要服务于军事、金融等高安全需求的领域。随着技术发展，虹膜识别技术在电子商务领域的应用前景值得期待。</a:t>
            </a:r>
          </a:p>
        </p:txBody>
      </p:sp>
      <p:sp>
        <p:nvSpPr>
          <p:cNvPr id="8" name="文本占位符 7">
            <a:extLst>
              <a:ext uri="{FF2B5EF4-FFF2-40B4-BE49-F238E27FC236}">
                <a16:creationId xmlns:a16="http://schemas.microsoft.com/office/drawing/2014/main" id="{F61B1F9D-825B-4019-7A7D-F696991FA8E2}"/>
              </a:ext>
            </a:extLst>
          </p:cNvPr>
          <p:cNvSpPr>
            <a:spLocks noGrp="1"/>
          </p:cNvSpPr>
          <p:nvPr>
            <p:ph type="body" sz="quarter" idx="10"/>
          </p:nvPr>
        </p:nvSpPr>
        <p:spPr/>
        <p:txBody>
          <a:bodyPr/>
          <a:lstStyle/>
          <a:p>
            <a:r>
              <a:rPr lang="zh-CN" altLang="en-US" dirty="0"/>
              <a:t>安全技术在电子商务中的应用</a:t>
            </a:r>
          </a:p>
        </p:txBody>
      </p:sp>
    </p:spTree>
    <p:extLst>
      <p:ext uri="{BB962C8B-B14F-4D97-AF65-F5344CB8AC3E}">
        <p14:creationId xmlns:p14="http://schemas.microsoft.com/office/powerpoint/2010/main" val="3159238115"/>
      </p:ext>
    </p:extLst>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FEB8D1-36F6-73F7-3601-9C2AC8266C10}"/>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4BC04110-DDE0-397F-2132-C10A028E9579}"/>
              </a:ext>
            </a:extLst>
          </p:cNvPr>
          <p:cNvSpPr>
            <a:spLocks noGrp="1"/>
          </p:cNvSpPr>
          <p:nvPr>
            <p:ph type="body" sz="quarter" idx="11"/>
          </p:nvPr>
        </p:nvSpPr>
        <p:spPr>
          <a:xfrm>
            <a:off x="337294" y="1969547"/>
            <a:ext cx="11275585" cy="3587329"/>
          </a:xfrm>
        </p:spPr>
        <p:txBody>
          <a:bodyPr/>
          <a:lstStyle/>
          <a:p>
            <a:r>
              <a:rPr lang="zh-CN" altLang="en-US"/>
              <a:t>三、访问</a:t>
            </a:r>
            <a:r>
              <a:rPr lang="zh-CN" altLang="en-US" dirty="0"/>
              <a:t>控制技术</a:t>
            </a:r>
            <a:endParaRPr lang="en-US" altLang="zh-CN" dirty="0"/>
          </a:p>
          <a:p>
            <a:r>
              <a:rPr lang="zh-CN" altLang="en-US" dirty="0"/>
              <a:t>（一）自主访问控制策略</a:t>
            </a:r>
            <a:endParaRPr lang="en-US" altLang="zh-CN" dirty="0"/>
          </a:p>
          <a:p>
            <a:r>
              <a:rPr lang="en-US" altLang="zh-CN" dirty="0"/>
              <a:t>DAC</a:t>
            </a:r>
            <a:r>
              <a:rPr lang="zh-CN" altLang="en-US" dirty="0"/>
              <a:t>（</a:t>
            </a:r>
            <a:r>
              <a:rPr lang="en-US" altLang="zh-CN" dirty="0"/>
              <a:t>Discretionary Access Control</a:t>
            </a:r>
            <a:r>
              <a:rPr lang="zh-CN" altLang="en-US" dirty="0"/>
              <a:t>，自主访问控制）机制通过主体身份和权限管理实现访问控制。该模型赋予资源所有者决策权，使其能够自主配置访问主体及其对应的权限级别。在 </a:t>
            </a:r>
            <a:r>
              <a:rPr lang="en-US" altLang="zh-CN" dirty="0"/>
              <a:t>DAC </a:t>
            </a:r>
            <a:r>
              <a:rPr lang="zh-CN" altLang="en-US" dirty="0"/>
              <a:t>框架下，资源所有者拥有对访问控制策略的完全控制能力，可以根据需求灵活调整访问权限。这种机制确保了资源访问的可控性和灵活性，为系统安全提供了基础保障。</a:t>
            </a:r>
          </a:p>
        </p:txBody>
      </p:sp>
      <p:sp>
        <p:nvSpPr>
          <p:cNvPr id="8" name="文本占位符 7">
            <a:extLst>
              <a:ext uri="{FF2B5EF4-FFF2-40B4-BE49-F238E27FC236}">
                <a16:creationId xmlns:a16="http://schemas.microsoft.com/office/drawing/2014/main" id="{046B1CF1-5345-7E51-5869-DF5EE33930D8}"/>
              </a:ext>
            </a:extLst>
          </p:cNvPr>
          <p:cNvSpPr>
            <a:spLocks noGrp="1"/>
          </p:cNvSpPr>
          <p:nvPr>
            <p:ph type="body" sz="quarter" idx="10"/>
          </p:nvPr>
        </p:nvSpPr>
        <p:spPr/>
        <p:txBody>
          <a:bodyPr/>
          <a:lstStyle/>
          <a:p>
            <a:r>
              <a:rPr lang="zh-CN" altLang="en-US" dirty="0"/>
              <a:t>安全技术在电子商务中的应用</a:t>
            </a:r>
          </a:p>
        </p:txBody>
      </p:sp>
    </p:spTree>
    <p:extLst>
      <p:ext uri="{BB962C8B-B14F-4D97-AF65-F5344CB8AC3E}">
        <p14:creationId xmlns:p14="http://schemas.microsoft.com/office/powerpoint/2010/main" val="3962234715"/>
      </p:ext>
    </p:extLst>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9B8DEA-DBFA-3A2B-F299-4690BF763B72}"/>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C32CBE5D-11C4-49F7-C261-0681E6E7702B}"/>
              </a:ext>
            </a:extLst>
          </p:cNvPr>
          <p:cNvSpPr>
            <a:spLocks noGrp="1"/>
          </p:cNvSpPr>
          <p:nvPr>
            <p:ph type="body" sz="quarter" idx="11"/>
          </p:nvPr>
        </p:nvSpPr>
        <p:spPr>
          <a:xfrm>
            <a:off x="337294" y="2477379"/>
            <a:ext cx="11275585" cy="2571666"/>
          </a:xfrm>
        </p:spPr>
        <p:txBody>
          <a:bodyPr/>
          <a:lstStyle/>
          <a:p>
            <a:r>
              <a:rPr lang="zh-CN" altLang="en-US"/>
              <a:t>三、访问</a:t>
            </a:r>
            <a:r>
              <a:rPr lang="zh-CN" altLang="en-US" dirty="0"/>
              <a:t>控制技术</a:t>
            </a:r>
            <a:endParaRPr lang="en-US" altLang="zh-CN" dirty="0"/>
          </a:p>
          <a:p>
            <a:r>
              <a:rPr lang="zh-CN" altLang="en-US" dirty="0"/>
              <a:t>（二）强制访问控制策略</a:t>
            </a:r>
            <a:endParaRPr lang="en-US" altLang="zh-CN" dirty="0"/>
          </a:p>
          <a:p>
            <a:r>
              <a:rPr lang="zh-CN" altLang="en-US" dirty="0"/>
              <a:t>强制访问控制（</a:t>
            </a:r>
            <a:r>
              <a:rPr lang="en-US" altLang="zh-CN" dirty="0"/>
              <a:t>MAC</a:t>
            </a:r>
            <a:r>
              <a:rPr lang="zh-CN" altLang="en-US" dirty="0"/>
              <a:t>）作为访问控制机制的一种，采用分级管理策略，该机制通过评估主体与客体的安全等级来确定访问权限。系统通常将安全等级划分为多个层次，包括绝 密、机密、秘密及公开等级别。</a:t>
            </a:r>
          </a:p>
        </p:txBody>
      </p:sp>
      <p:sp>
        <p:nvSpPr>
          <p:cNvPr id="8" name="文本占位符 7">
            <a:extLst>
              <a:ext uri="{FF2B5EF4-FFF2-40B4-BE49-F238E27FC236}">
                <a16:creationId xmlns:a16="http://schemas.microsoft.com/office/drawing/2014/main" id="{00BDCC99-BDE9-7602-801F-02253DF5C699}"/>
              </a:ext>
            </a:extLst>
          </p:cNvPr>
          <p:cNvSpPr>
            <a:spLocks noGrp="1"/>
          </p:cNvSpPr>
          <p:nvPr>
            <p:ph type="body" sz="quarter" idx="10"/>
          </p:nvPr>
        </p:nvSpPr>
        <p:spPr/>
        <p:txBody>
          <a:bodyPr/>
          <a:lstStyle/>
          <a:p>
            <a:r>
              <a:rPr lang="zh-CN" altLang="en-US" dirty="0"/>
              <a:t>安全技术在电子商务中的应用</a:t>
            </a:r>
          </a:p>
        </p:txBody>
      </p:sp>
    </p:spTree>
    <p:extLst>
      <p:ext uri="{BB962C8B-B14F-4D97-AF65-F5344CB8AC3E}">
        <p14:creationId xmlns:p14="http://schemas.microsoft.com/office/powerpoint/2010/main" val="3654337262"/>
      </p:ext>
    </p:extLst>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C0A53-2BE1-7FD6-2932-B4D6FC058155}"/>
            </a:ext>
          </a:extLst>
        </p:cNvPr>
        <p:cNvGrpSpPr/>
        <p:nvPr/>
      </p:nvGrpSpPr>
      <p:grpSpPr>
        <a:xfrm>
          <a:off x="0" y="0"/>
          <a:ext cx="0" cy="0"/>
          <a:chOff x="0" y="0"/>
          <a:chExt cx="0" cy="0"/>
        </a:xfrm>
      </p:grpSpPr>
      <p:sp>
        <p:nvSpPr>
          <p:cNvPr id="9" name="文本占位符 8">
            <a:extLst>
              <a:ext uri="{FF2B5EF4-FFF2-40B4-BE49-F238E27FC236}">
                <a16:creationId xmlns:a16="http://schemas.microsoft.com/office/drawing/2014/main" id="{2873720E-5989-CD97-13D7-8D1D4E4059A3}"/>
              </a:ext>
            </a:extLst>
          </p:cNvPr>
          <p:cNvSpPr>
            <a:spLocks noGrp="1"/>
          </p:cNvSpPr>
          <p:nvPr>
            <p:ph type="body" sz="quarter" idx="11"/>
          </p:nvPr>
        </p:nvSpPr>
        <p:spPr>
          <a:xfrm>
            <a:off x="337294" y="1715633"/>
            <a:ext cx="11275585" cy="4095160"/>
          </a:xfrm>
        </p:spPr>
        <p:txBody>
          <a:bodyPr/>
          <a:lstStyle/>
          <a:p>
            <a:r>
              <a:rPr lang="zh-CN" altLang="en-US"/>
              <a:t>三、访问</a:t>
            </a:r>
            <a:r>
              <a:rPr lang="zh-CN" altLang="en-US" dirty="0"/>
              <a:t>控制技术</a:t>
            </a:r>
            <a:endParaRPr lang="en-US" altLang="zh-CN" dirty="0"/>
          </a:p>
          <a:p>
            <a:r>
              <a:rPr lang="zh-CN" altLang="en-US" dirty="0"/>
              <a:t>（三）访问控制技术在电子商务系统中的部署</a:t>
            </a:r>
            <a:endParaRPr lang="en-US" altLang="zh-CN" dirty="0"/>
          </a:p>
          <a:p>
            <a:r>
              <a:rPr lang="zh-CN" altLang="en-US" dirty="0"/>
              <a:t>电子商务系统的安全性高度依赖于访问控制技术的有效部署。常见的实施策略包括多层次认证机制与权限管理框架的整合。系统管理员通常采用基于角色的访问控制（</a:t>
            </a:r>
            <a:r>
              <a:rPr lang="en-US" altLang="zh-CN" dirty="0"/>
              <a:t>RBAC</a:t>
            </a:r>
            <a:r>
              <a:rPr lang="zh-CN" altLang="en-US" dirty="0"/>
              <a:t>）模型，将用户权限与特定角色绑定，确保最小特权原则的实施。同时，动态访问控制策略的引入可实时监控用户行为，防范潜在威胁。此外，零信任架构的部署进一步强化了系统的安全边界，要求对每个访问请求进行严格验证。这些方法的综合运用为电子商务平台提供了可靠的安全保障。</a:t>
            </a:r>
          </a:p>
        </p:txBody>
      </p:sp>
      <p:sp>
        <p:nvSpPr>
          <p:cNvPr id="8" name="文本占位符 7">
            <a:extLst>
              <a:ext uri="{FF2B5EF4-FFF2-40B4-BE49-F238E27FC236}">
                <a16:creationId xmlns:a16="http://schemas.microsoft.com/office/drawing/2014/main" id="{2A3F8D86-8768-15FC-F4CB-3CC9A14D45B0}"/>
              </a:ext>
            </a:extLst>
          </p:cNvPr>
          <p:cNvSpPr>
            <a:spLocks noGrp="1"/>
          </p:cNvSpPr>
          <p:nvPr>
            <p:ph type="body" sz="quarter" idx="10"/>
          </p:nvPr>
        </p:nvSpPr>
        <p:spPr/>
        <p:txBody>
          <a:bodyPr/>
          <a:lstStyle/>
          <a:p>
            <a:r>
              <a:rPr lang="zh-CN" altLang="en-US" dirty="0"/>
              <a:t>安全技术在电子商务中的应用</a:t>
            </a:r>
          </a:p>
        </p:txBody>
      </p:sp>
    </p:spTree>
    <p:extLst>
      <p:ext uri="{BB962C8B-B14F-4D97-AF65-F5344CB8AC3E}">
        <p14:creationId xmlns:p14="http://schemas.microsoft.com/office/powerpoint/2010/main" val="1412265857"/>
      </p:ext>
    </p:extLst>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CBF9341-8204-E0F1-4674-5F67832FD11D}"/>
              </a:ext>
            </a:extLst>
          </p:cNvPr>
          <p:cNvSpPr>
            <a:spLocks noGrp="1"/>
          </p:cNvSpPr>
          <p:nvPr>
            <p:ph type="body" sz="quarter" idx="10"/>
          </p:nvPr>
        </p:nvSpPr>
        <p:spPr/>
        <p:txBody>
          <a:bodyPr/>
          <a:lstStyle/>
          <a:p>
            <a:r>
              <a:rPr lang="zh-CN" altLang="en-US" dirty="0"/>
              <a:t>第二节</a:t>
            </a:r>
          </a:p>
        </p:txBody>
      </p:sp>
      <p:sp>
        <p:nvSpPr>
          <p:cNvPr id="5" name="文本占位符 4">
            <a:extLst>
              <a:ext uri="{FF2B5EF4-FFF2-40B4-BE49-F238E27FC236}">
                <a16:creationId xmlns:a16="http://schemas.microsoft.com/office/drawing/2014/main" id="{4B441D5A-8FF4-A292-3DAE-ADD1861C64EA}"/>
              </a:ext>
            </a:extLst>
          </p:cNvPr>
          <p:cNvSpPr>
            <a:spLocks noGrp="1"/>
          </p:cNvSpPr>
          <p:nvPr>
            <p:ph type="body" sz="quarter" idx="11"/>
          </p:nvPr>
        </p:nvSpPr>
        <p:spPr/>
        <p:txBody>
          <a:bodyPr/>
          <a:lstStyle/>
          <a:p>
            <a:r>
              <a:rPr lang="zh-CN" altLang="en-US" dirty="0"/>
              <a:t>电子支付技术</a:t>
            </a:r>
          </a:p>
        </p:txBody>
      </p:sp>
    </p:spTree>
    <p:extLst>
      <p:ext uri="{BB962C8B-B14F-4D97-AF65-F5344CB8AC3E}">
        <p14:creationId xmlns:p14="http://schemas.microsoft.com/office/powerpoint/2010/main" val="14358384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ECA5DE09-3F42-7F16-478A-25223BFB744A}"/>
              </a:ext>
            </a:extLst>
          </p:cNvPr>
          <p:cNvSpPr>
            <a:spLocks noGrp="1"/>
          </p:cNvSpPr>
          <p:nvPr>
            <p:ph type="body" sz="quarter" idx="11"/>
          </p:nvPr>
        </p:nvSpPr>
        <p:spPr>
          <a:xfrm>
            <a:off x="337294" y="2223460"/>
            <a:ext cx="11275585" cy="3079497"/>
          </a:xfrm>
        </p:spPr>
        <p:txBody>
          <a:bodyPr/>
          <a:lstStyle/>
          <a:p>
            <a:r>
              <a:rPr lang="zh-CN" altLang="en-US" dirty="0"/>
              <a:t>一、电子商务的分类</a:t>
            </a:r>
            <a:endParaRPr lang="en-US" altLang="zh-CN" dirty="0"/>
          </a:p>
          <a:p>
            <a:r>
              <a:rPr lang="zh-CN" altLang="en-US" dirty="0"/>
              <a:t>（一）按交易主体分类</a:t>
            </a:r>
            <a:endParaRPr lang="en-US" altLang="zh-CN" dirty="0"/>
          </a:p>
          <a:p>
            <a:r>
              <a:rPr lang="zh-CN" altLang="en-US" dirty="0"/>
              <a:t>电子商务研究普遍采用交易主体分类法作为基础框架。这种分类方法能够有效揭示各参与主体间的商业互动特征，为理解电子商务运作模式提供了清晰的分析维度。基于交易主体的划分不仅体现了电子商务的基本属性，也有助于把握不同主体间的商务关系。（本节“二、主要的电子商务模式”将做详细介绍）</a:t>
            </a:r>
          </a:p>
        </p:txBody>
      </p:sp>
      <p:sp>
        <p:nvSpPr>
          <p:cNvPr id="4" name="文本占位符 3">
            <a:extLst>
              <a:ext uri="{FF2B5EF4-FFF2-40B4-BE49-F238E27FC236}">
                <a16:creationId xmlns:a16="http://schemas.microsoft.com/office/drawing/2014/main" id="{2A2115FF-42B1-F12D-0F59-CDD22C22472A}"/>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283934478"/>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B82434A2-611F-4E34-CF38-48E135F2240E}"/>
              </a:ext>
            </a:extLst>
          </p:cNvPr>
          <p:cNvSpPr>
            <a:spLocks noGrp="1"/>
          </p:cNvSpPr>
          <p:nvPr>
            <p:ph type="body" sz="quarter" idx="11"/>
          </p:nvPr>
        </p:nvSpPr>
        <p:spPr>
          <a:xfrm>
            <a:off x="337294" y="2223460"/>
            <a:ext cx="11275585" cy="3079497"/>
          </a:xfrm>
        </p:spPr>
        <p:txBody>
          <a:bodyPr/>
          <a:lstStyle/>
          <a:p>
            <a:r>
              <a:rPr lang="zh-CN" altLang="en-US"/>
              <a:t>一、电子</a:t>
            </a:r>
            <a:r>
              <a:rPr lang="zh-CN" altLang="en-US" dirty="0"/>
              <a:t>支付概述</a:t>
            </a:r>
            <a:endParaRPr lang="en-US" altLang="zh-CN" dirty="0"/>
          </a:p>
          <a:p>
            <a:r>
              <a:rPr lang="zh-CN" altLang="en-US" dirty="0"/>
              <a:t>（一）电子支付的定义</a:t>
            </a:r>
            <a:endParaRPr lang="en-US" altLang="zh-CN" dirty="0"/>
          </a:p>
          <a:p>
            <a:r>
              <a:rPr lang="zh-CN" altLang="en-US" dirty="0"/>
              <a:t>电子支付是一种基于电子终端的金融交易方式。客户通过计算机、移动设备或 </a:t>
            </a:r>
            <a:r>
              <a:rPr lang="en-US" altLang="zh-CN" dirty="0"/>
              <a:t>ATM </a:t>
            </a:r>
            <a:r>
              <a:rPr lang="zh-CN" altLang="en-US" dirty="0"/>
              <a:t>等终端设备，直接或授权他人发出支付指令，完成资金转移和货币支付。这种支付方式突破了传统现金交易的时空限制，实现了资金流转的电子化操作。常见的电子终端包括</a:t>
            </a:r>
            <a:r>
              <a:rPr lang="en-US" altLang="zh-CN" dirty="0"/>
              <a:t>POS </a:t>
            </a:r>
            <a:r>
              <a:rPr lang="zh-CN" altLang="en-US" dirty="0"/>
              <a:t>机、智能手机、电脑等设备，这些设备为电子支付提供了便捷的操作平台。</a:t>
            </a:r>
          </a:p>
        </p:txBody>
      </p:sp>
      <p:sp>
        <p:nvSpPr>
          <p:cNvPr id="4" name="文本占位符 3">
            <a:extLst>
              <a:ext uri="{FF2B5EF4-FFF2-40B4-BE49-F238E27FC236}">
                <a16:creationId xmlns:a16="http://schemas.microsoft.com/office/drawing/2014/main" id="{5495FE81-05C9-896D-34EC-684FC403CA56}"/>
              </a:ext>
            </a:extLst>
          </p:cNvPr>
          <p:cNvSpPr>
            <a:spLocks noGrp="1"/>
          </p:cNvSpPr>
          <p:nvPr>
            <p:ph type="body" sz="quarter" idx="10"/>
          </p:nvPr>
        </p:nvSpPr>
        <p:spPr/>
        <p:txBody>
          <a:bodyPr/>
          <a:lstStyle/>
          <a:p>
            <a:r>
              <a:rPr lang="zh-CN" altLang="en-US" dirty="0"/>
              <a:t>电子支付技术</a:t>
            </a:r>
          </a:p>
        </p:txBody>
      </p:sp>
    </p:spTree>
    <p:extLst>
      <p:ext uri="{BB962C8B-B14F-4D97-AF65-F5344CB8AC3E}">
        <p14:creationId xmlns:p14="http://schemas.microsoft.com/office/powerpoint/2010/main" val="864799602"/>
      </p:ext>
    </p:extLst>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CFA8FA-8079-C229-9545-9B66DD9475B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D513362-5B01-B8AD-0842-74A59CA84873}"/>
              </a:ext>
            </a:extLst>
          </p:cNvPr>
          <p:cNvSpPr>
            <a:spLocks noGrp="1"/>
          </p:cNvSpPr>
          <p:nvPr>
            <p:ph type="body" sz="quarter" idx="11"/>
          </p:nvPr>
        </p:nvSpPr>
        <p:spPr>
          <a:xfrm>
            <a:off x="337294" y="2223460"/>
            <a:ext cx="11275585" cy="3079497"/>
          </a:xfrm>
        </p:spPr>
        <p:txBody>
          <a:bodyPr/>
          <a:lstStyle/>
          <a:p>
            <a:r>
              <a:rPr lang="zh-CN" altLang="en-US"/>
              <a:t>一、电子</a:t>
            </a:r>
            <a:r>
              <a:rPr lang="zh-CN" altLang="en-US" dirty="0"/>
              <a:t>支付概述</a:t>
            </a:r>
            <a:endParaRPr lang="en-US" altLang="zh-CN" dirty="0"/>
          </a:p>
          <a:p>
            <a:r>
              <a:rPr lang="zh-CN" altLang="en-US" dirty="0"/>
              <a:t>（二）电子支付在电子商务中的重要性</a:t>
            </a:r>
            <a:endParaRPr lang="en-US" altLang="zh-CN" dirty="0"/>
          </a:p>
          <a:p>
            <a:r>
              <a:rPr lang="zh-CN" altLang="en-US" dirty="0"/>
              <a:t>电子支付系统构成了现代电商运营的核心支撑要素。作为线上交易流程的重要组成部分，这种支付方式为电商平台的正常运转提供了基础保障。其功能不仅限于资金流转，更是连接商户与消费者的关键纽带。在商业活动中，电子支付机制的稳定性和安全性直接影响到交易效率与用户体验。</a:t>
            </a:r>
          </a:p>
        </p:txBody>
      </p:sp>
      <p:sp>
        <p:nvSpPr>
          <p:cNvPr id="4" name="文本占位符 3">
            <a:extLst>
              <a:ext uri="{FF2B5EF4-FFF2-40B4-BE49-F238E27FC236}">
                <a16:creationId xmlns:a16="http://schemas.microsoft.com/office/drawing/2014/main" id="{C7B7B7C1-C83B-1579-4B68-376282D5C5BE}"/>
              </a:ext>
            </a:extLst>
          </p:cNvPr>
          <p:cNvSpPr>
            <a:spLocks noGrp="1"/>
          </p:cNvSpPr>
          <p:nvPr>
            <p:ph type="body" sz="quarter" idx="10"/>
          </p:nvPr>
        </p:nvSpPr>
        <p:spPr/>
        <p:txBody>
          <a:bodyPr/>
          <a:lstStyle/>
          <a:p>
            <a:r>
              <a:rPr lang="zh-CN" altLang="en-US" dirty="0"/>
              <a:t>电子支付技术</a:t>
            </a:r>
          </a:p>
        </p:txBody>
      </p:sp>
    </p:spTree>
    <p:extLst>
      <p:ext uri="{BB962C8B-B14F-4D97-AF65-F5344CB8AC3E}">
        <p14:creationId xmlns:p14="http://schemas.microsoft.com/office/powerpoint/2010/main" val="2476934892"/>
      </p:ext>
    </p:extLst>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960531-478C-97CA-BED7-1963F7E719D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4968654-A971-551D-2E9B-25EB1B5E90D7}"/>
              </a:ext>
            </a:extLst>
          </p:cNvPr>
          <p:cNvSpPr>
            <a:spLocks noGrp="1"/>
          </p:cNvSpPr>
          <p:nvPr>
            <p:ph type="body" sz="quarter" idx="11"/>
          </p:nvPr>
        </p:nvSpPr>
        <p:spPr>
          <a:xfrm>
            <a:off x="337294" y="2477377"/>
            <a:ext cx="11275585" cy="2571666"/>
          </a:xfrm>
        </p:spPr>
        <p:txBody>
          <a:bodyPr/>
          <a:lstStyle/>
          <a:p>
            <a:r>
              <a:rPr lang="zh-CN" altLang="en-US"/>
              <a:t>二、银行</a:t>
            </a:r>
            <a:r>
              <a:rPr lang="zh-CN" altLang="en-US" dirty="0"/>
              <a:t>卡支付</a:t>
            </a:r>
            <a:endParaRPr lang="en-US" altLang="zh-CN" dirty="0"/>
          </a:p>
          <a:p>
            <a:r>
              <a:rPr lang="zh-CN" altLang="en-US" dirty="0"/>
              <a:t>（一）银行卡支付的流程</a:t>
            </a:r>
            <a:endParaRPr lang="en-US" altLang="zh-CN" dirty="0"/>
          </a:p>
          <a:p>
            <a:r>
              <a:rPr lang="zh-CN" altLang="en-US" dirty="0"/>
              <a:t>银行卡支付系统由多个主体协同运作。用户发起交易请求后，商户终端接收支付指令，通过支付网关将信息传输至收单机构。随后，发卡行进行账户验证与资金扣划，最终完成清算。这一系列交互过程构成了完整的支付闭环。</a:t>
            </a:r>
          </a:p>
        </p:txBody>
      </p:sp>
      <p:sp>
        <p:nvSpPr>
          <p:cNvPr id="4" name="文本占位符 3">
            <a:extLst>
              <a:ext uri="{FF2B5EF4-FFF2-40B4-BE49-F238E27FC236}">
                <a16:creationId xmlns:a16="http://schemas.microsoft.com/office/drawing/2014/main" id="{766E514E-3DA0-5D8E-6090-73D05AC4BC32}"/>
              </a:ext>
            </a:extLst>
          </p:cNvPr>
          <p:cNvSpPr>
            <a:spLocks noGrp="1"/>
          </p:cNvSpPr>
          <p:nvPr>
            <p:ph type="body" sz="quarter" idx="10"/>
          </p:nvPr>
        </p:nvSpPr>
        <p:spPr/>
        <p:txBody>
          <a:bodyPr/>
          <a:lstStyle/>
          <a:p>
            <a:r>
              <a:rPr lang="zh-CN" altLang="en-US" dirty="0"/>
              <a:t>电子支付技术</a:t>
            </a:r>
          </a:p>
        </p:txBody>
      </p:sp>
    </p:spTree>
    <p:extLst>
      <p:ext uri="{BB962C8B-B14F-4D97-AF65-F5344CB8AC3E}">
        <p14:creationId xmlns:p14="http://schemas.microsoft.com/office/powerpoint/2010/main" val="1761503761"/>
      </p:ext>
    </p:extLst>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ACADAB-1A0F-C9EC-F3A6-027F039242E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DA49C21-EB6A-B13C-853F-FC2F3F6369EF}"/>
              </a:ext>
            </a:extLst>
          </p:cNvPr>
          <p:cNvSpPr>
            <a:spLocks noGrp="1"/>
          </p:cNvSpPr>
          <p:nvPr>
            <p:ph type="body" sz="quarter" idx="11"/>
          </p:nvPr>
        </p:nvSpPr>
        <p:spPr>
          <a:xfrm>
            <a:off x="337294" y="1969546"/>
            <a:ext cx="11275585" cy="3587329"/>
          </a:xfrm>
        </p:spPr>
        <p:txBody>
          <a:bodyPr/>
          <a:lstStyle/>
          <a:p>
            <a:r>
              <a:rPr lang="zh-CN" altLang="en-US"/>
              <a:t>二、银行</a:t>
            </a:r>
            <a:r>
              <a:rPr lang="zh-CN" altLang="en-US" dirty="0"/>
              <a:t>卡支付</a:t>
            </a:r>
            <a:endParaRPr lang="en-US" altLang="zh-CN" dirty="0"/>
          </a:p>
          <a:p>
            <a:r>
              <a:rPr lang="zh-CN" altLang="en-US" dirty="0"/>
              <a:t>（二）信用卡支付的风险</a:t>
            </a:r>
            <a:endParaRPr lang="en-US" altLang="zh-CN" dirty="0"/>
          </a:p>
          <a:p>
            <a:r>
              <a:rPr lang="en-US" altLang="zh-CN" dirty="0"/>
              <a:t>1. </a:t>
            </a:r>
            <a:r>
              <a:rPr lang="zh-CN" altLang="en-US" dirty="0"/>
              <a:t>信用风险</a:t>
            </a:r>
            <a:endParaRPr lang="en-US" altLang="zh-CN" dirty="0"/>
          </a:p>
          <a:p>
            <a:r>
              <a:rPr lang="zh-CN" altLang="en-US" dirty="0"/>
              <a:t>信用风险主要源于信用卡用户未能按期履行还款义务。持卡人因消费失控或经济状况恶化等因素，往往导致还款逾期。此类违约行为不仅损害个人信用评级，也使金融机构面临经济损失。具体表现为部分持卡人在消费过程中缺乏合理规划，最终因债务累积而无法如期偿还。</a:t>
            </a:r>
          </a:p>
        </p:txBody>
      </p:sp>
      <p:sp>
        <p:nvSpPr>
          <p:cNvPr id="4" name="文本占位符 3">
            <a:extLst>
              <a:ext uri="{FF2B5EF4-FFF2-40B4-BE49-F238E27FC236}">
                <a16:creationId xmlns:a16="http://schemas.microsoft.com/office/drawing/2014/main" id="{F509FE7B-FE89-D0B5-0A2A-50AFCDA75D08}"/>
              </a:ext>
            </a:extLst>
          </p:cNvPr>
          <p:cNvSpPr>
            <a:spLocks noGrp="1"/>
          </p:cNvSpPr>
          <p:nvPr>
            <p:ph type="body" sz="quarter" idx="10"/>
          </p:nvPr>
        </p:nvSpPr>
        <p:spPr/>
        <p:txBody>
          <a:bodyPr/>
          <a:lstStyle/>
          <a:p>
            <a:r>
              <a:rPr lang="zh-CN" altLang="en-US" dirty="0"/>
              <a:t>电子支付技术</a:t>
            </a:r>
          </a:p>
        </p:txBody>
      </p:sp>
    </p:spTree>
    <p:extLst>
      <p:ext uri="{BB962C8B-B14F-4D97-AF65-F5344CB8AC3E}">
        <p14:creationId xmlns:p14="http://schemas.microsoft.com/office/powerpoint/2010/main" val="3026681316"/>
      </p:ext>
    </p:extLst>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E0979-212E-B129-8EBF-29F2DC35EAC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95EC07A-0138-CD86-97BC-14EB1C85EC09}"/>
              </a:ext>
            </a:extLst>
          </p:cNvPr>
          <p:cNvSpPr>
            <a:spLocks noGrp="1"/>
          </p:cNvSpPr>
          <p:nvPr>
            <p:ph type="body" sz="quarter" idx="11"/>
          </p:nvPr>
        </p:nvSpPr>
        <p:spPr>
          <a:xfrm>
            <a:off x="337294" y="1969546"/>
            <a:ext cx="11275585" cy="3587329"/>
          </a:xfrm>
        </p:spPr>
        <p:txBody>
          <a:bodyPr/>
          <a:lstStyle/>
          <a:p>
            <a:r>
              <a:rPr lang="zh-CN" altLang="en-US"/>
              <a:t>二、银行</a:t>
            </a:r>
            <a:r>
              <a:rPr lang="zh-CN" altLang="en-US" dirty="0"/>
              <a:t>卡支付</a:t>
            </a:r>
            <a:endParaRPr lang="en-US" altLang="zh-CN" dirty="0"/>
          </a:p>
          <a:p>
            <a:r>
              <a:rPr lang="zh-CN" altLang="en-US" dirty="0"/>
              <a:t>（二）信用卡支付的风险</a:t>
            </a:r>
            <a:endParaRPr lang="en-US" altLang="zh-CN" dirty="0"/>
          </a:p>
          <a:p>
            <a:r>
              <a:rPr lang="en-US" altLang="zh-CN" dirty="0"/>
              <a:t>2. </a:t>
            </a:r>
            <a:r>
              <a:rPr lang="zh-CN" altLang="en-US" dirty="0"/>
              <a:t>欺诈风险</a:t>
            </a:r>
            <a:endParaRPr lang="en-US" altLang="zh-CN" dirty="0"/>
          </a:p>
          <a:p>
            <a:r>
              <a:rPr lang="zh-CN" altLang="en-US" dirty="0"/>
              <a:t>信用卡支付领域普遍存在着欺诈风险，主要表现为盗刷和伪造信用卡两种形式。其中，盗刷行为涉及非法获取持卡人信用卡信息并实施未经授权的交易。伪造信用卡则是通过技术手段制作虚假卡片实施诈骗。犯罪分子常采用网络钓鱼或安装侧录设备等方式窃取信用卡信息，进而实施盗刷行为。</a:t>
            </a:r>
          </a:p>
        </p:txBody>
      </p:sp>
      <p:sp>
        <p:nvSpPr>
          <p:cNvPr id="4" name="文本占位符 3">
            <a:extLst>
              <a:ext uri="{FF2B5EF4-FFF2-40B4-BE49-F238E27FC236}">
                <a16:creationId xmlns:a16="http://schemas.microsoft.com/office/drawing/2014/main" id="{B61B2AB1-BE0E-4983-663F-1BCC3300CBDE}"/>
              </a:ext>
            </a:extLst>
          </p:cNvPr>
          <p:cNvSpPr>
            <a:spLocks noGrp="1"/>
          </p:cNvSpPr>
          <p:nvPr>
            <p:ph type="body" sz="quarter" idx="10"/>
          </p:nvPr>
        </p:nvSpPr>
        <p:spPr/>
        <p:txBody>
          <a:bodyPr/>
          <a:lstStyle/>
          <a:p>
            <a:r>
              <a:rPr lang="zh-CN" altLang="en-US" dirty="0"/>
              <a:t>电子支付技术</a:t>
            </a:r>
          </a:p>
        </p:txBody>
      </p:sp>
    </p:spTree>
    <p:extLst>
      <p:ext uri="{BB962C8B-B14F-4D97-AF65-F5344CB8AC3E}">
        <p14:creationId xmlns:p14="http://schemas.microsoft.com/office/powerpoint/2010/main" val="56958917"/>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D106E-8416-C27A-244F-80E356D151B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AE9165B-9550-A800-53BC-F9CF4D51674D}"/>
              </a:ext>
            </a:extLst>
          </p:cNvPr>
          <p:cNvSpPr>
            <a:spLocks noGrp="1"/>
          </p:cNvSpPr>
          <p:nvPr>
            <p:ph type="body" sz="quarter" idx="11"/>
          </p:nvPr>
        </p:nvSpPr>
        <p:spPr>
          <a:xfrm>
            <a:off x="337294" y="1969546"/>
            <a:ext cx="11275585" cy="3587329"/>
          </a:xfrm>
        </p:spPr>
        <p:txBody>
          <a:bodyPr/>
          <a:lstStyle/>
          <a:p>
            <a:r>
              <a:rPr lang="zh-CN" altLang="en-US"/>
              <a:t>二、银行</a:t>
            </a:r>
            <a:r>
              <a:rPr lang="zh-CN" altLang="en-US" dirty="0"/>
              <a:t>卡支付</a:t>
            </a:r>
            <a:endParaRPr lang="en-US" altLang="zh-CN" dirty="0"/>
          </a:p>
          <a:p>
            <a:r>
              <a:rPr lang="zh-CN" altLang="en-US" dirty="0"/>
              <a:t>（二）信用卡支付的风险</a:t>
            </a:r>
            <a:endParaRPr lang="en-US" altLang="zh-CN" dirty="0"/>
          </a:p>
          <a:p>
            <a:r>
              <a:rPr lang="en-US" altLang="zh-CN" dirty="0"/>
              <a:t>3. </a:t>
            </a:r>
            <a:r>
              <a:rPr lang="zh-CN" altLang="en-US" dirty="0"/>
              <a:t>信息泄露风险</a:t>
            </a:r>
            <a:endParaRPr lang="en-US" altLang="zh-CN" dirty="0"/>
          </a:p>
          <a:p>
            <a:r>
              <a:rPr lang="zh-CN" altLang="en-US" dirty="0"/>
              <a:t>信用卡信息安全面临多重威胁，主要源于网络攻击与内部人员泄密等渠道。此类数据泄露事件将直接导致持卡人信息被不法分子非法利用，进而引发盗刷等金融欺诈行为。具体案例中，部分电商平台及支付机构遭受黑客入侵，造成大量用户信用卡资料外泄，凸显了信息安全防护的紧迫性。</a:t>
            </a:r>
          </a:p>
        </p:txBody>
      </p:sp>
      <p:sp>
        <p:nvSpPr>
          <p:cNvPr id="4" name="文本占位符 3">
            <a:extLst>
              <a:ext uri="{FF2B5EF4-FFF2-40B4-BE49-F238E27FC236}">
                <a16:creationId xmlns:a16="http://schemas.microsoft.com/office/drawing/2014/main" id="{A8B11DB9-1F63-0F75-21F7-B03680F51FF2}"/>
              </a:ext>
            </a:extLst>
          </p:cNvPr>
          <p:cNvSpPr>
            <a:spLocks noGrp="1"/>
          </p:cNvSpPr>
          <p:nvPr>
            <p:ph type="body" sz="quarter" idx="10"/>
          </p:nvPr>
        </p:nvSpPr>
        <p:spPr/>
        <p:txBody>
          <a:bodyPr/>
          <a:lstStyle/>
          <a:p>
            <a:r>
              <a:rPr lang="zh-CN" altLang="en-US" dirty="0"/>
              <a:t>电子支付技术</a:t>
            </a:r>
          </a:p>
        </p:txBody>
      </p:sp>
    </p:spTree>
    <p:extLst>
      <p:ext uri="{BB962C8B-B14F-4D97-AF65-F5344CB8AC3E}">
        <p14:creationId xmlns:p14="http://schemas.microsoft.com/office/powerpoint/2010/main" val="2572752826"/>
      </p:ext>
    </p:extLst>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630910-B194-D518-EB5F-B0FFCFE1D60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BED4B17-B39E-B4AE-8129-B872B396DECE}"/>
              </a:ext>
            </a:extLst>
          </p:cNvPr>
          <p:cNvSpPr>
            <a:spLocks noGrp="1"/>
          </p:cNvSpPr>
          <p:nvPr>
            <p:ph type="body" sz="quarter" idx="11"/>
          </p:nvPr>
        </p:nvSpPr>
        <p:spPr>
          <a:xfrm>
            <a:off x="337294" y="2477378"/>
            <a:ext cx="11275585" cy="2571666"/>
          </a:xfrm>
        </p:spPr>
        <p:txBody>
          <a:bodyPr/>
          <a:lstStyle/>
          <a:p>
            <a:r>
              <a:rPr lang="zh-CN" altLang="en-US"/>
              <a:t>二、银行</a:t>
            </a:r>
            <a:r>
              <a:rPr lang="zh-CN" altLang="en-US" dirty="0"/>
              <a:t>卡支付</a:t>
            </a:r>
            <a:endParaRPr lang="en-US" altLang="zh-CN" dirty="0"/>
          </a:p>
          <a:p>
            <a:r>
              <a:rPr lang="zh-CN" altLang="en-US" dirty="0"/>
              <a:t>（三）借记卡支付的优势</a:t>
            </a:r>
            <a:endParaRPr lang="en-US" altLang="zh-CN" dirty="0"/>
          </a:p>
          <a:p>
            <a:r>
              <a:rPr lang="zh-CN" altLang="en-US" dirty="0"/>
              <a:t>借记卡支付显著提升了交易效率。在消费过程中，系统即时完成资金划转，直接从持卡人账户扣除相应金额，无须经过信用审批或还款周期。这种即时性机制不仅确保用户能够随时掌握账户动态，还能有效控制消费支出。</a:t>
            </a:r>
          </a:p>
        </p:txBody>
      </p:sp>
      <p:sp>
        <p:nvSpPr>
          <p:cNvPr id="4" name="文本占位符 3">
            <a:extLst>
              <a:ext uri="{FF2B5EF4-FFF2-40B4-BE49-F238E27FC236}">
                <a16:creationId xmlns:a16="http://schemas.microsoft.com/office/drawing/2014/main" id="{4F214300-BA7A-B9F8-DA8C-B33400773187}"/>
              </a:ext>
            </a:extLst>
          </p:cNvPr>
          <p:cNvSpPr>
            <a:spLocks noGrp="1"/>
          </p:cNvSpPr>
          <p:nvPr>
            <p:ph type="body" sz="quarter" idx="10"/>
          </p:nvPr>
        </p:nvSpPr>
        <p:spPr/>
        <p:txBody>
          <a:bodyPr/>
          <a:lstStyle/>
          <a:p>
            <a:r>
              <a:rPr lang="zh-CN" altLang="en-US" dirty="0"/>
              <a:t>电子支付技术</a:t>
            </a:r>
          </a:p>
        </p:txBody>
      </p:sp>
    </p:spTree>
    <p:extLst>
      <p:ext uri="{BB962C8B-B14F-4D97-AF65-F5344CB8AC3E}">
        <p14:creationId xmlns:p14="http://schemas.microsoft.com/office/powerpoint/2010/main" val="3448440210"/>
      </p:ext>
    </p:extLst>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1C4054-D8E7-1D3D-66E4-60371B64924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0AD2ADC-A6C1-9982-BC0C-5071DB559F3A}"/>
              </a:ext>
            </a:extLst>
          </p:cNvPr>
          <p:cNvSpPr>
            <a:spLocks noGrp="1"/>
          </p:cNvSpPr>
          <p:nvPr>
            <p:ph type="body" sz="quarter" idx="11"/>
          </p:nvPr>
        </p:nvSpPr>
        <p:spPr>
          <a:xfrm>
            <a:off x="337294" y="1969547"/>
            <a:ext cx="11275585" cy="3587329"/>
          </a:xfrm>
        </p:spPr>
        <p:txBody>
          <a:bodyPr/>
          <a:lstStyle/>
          <a:p>
            <a:r>
              <a:rPr lang="zh-CN" altLang="en-US"/>
              <a:t>三、移动</a:t>
            </a:r>
            <a:r>
              <a:rPr lang="zh-CN" altLang="en-US" dirty="0"/>
              <a:t>支付</a:t>
            </a:r>
            <a:endParaRPr lang="en-US" altLang="zh-CN" dirty="0"/>
          </a:p>
          <a:p>
            <a:r>
              <a:rPr lang="zh-CN" altLang="en-US" dirty="0"/>
              <a:t>（一）移动支付的技术基础</a:t>
            </a:r>
            <a:endParaRPr lang="en-US" altLang="zh-CN" dirty="0"/>
          </a:p>
          <a:p>
            <a:r>
              <a:rPr lang="zh-CN" altLang="en-US" dirty="0"/>
              <a:t>移动支付系统整合了多项关键技术。这些技术相互配合，共同保障了支付流程的安全性、便捷性和效率。通过技术集成，移动支付实现了快速交易处理。支付过程中的数据传输得到了有效保护。用户身份验证机制不断完善，提升了交易安全水平。支付平台持续优化，使操作更加简便。技术创新推动了支付效率的显著提升。各技术模块的协同工作确保了系统的稳定运行。移动支付的技术架构满足了现代支付需求。</a:t>
            </a:r>
          </a:p>
        </p:txBody>
      </p:sp>
      <p:sp>
        <p:nvSpPr>
          <p:cNvPr id="4" name="文本占位符 3">
            <a:extLst>
              <a:ext uri="{FF2B5EF4-FFF2-40B4-BE49-F238E27FC236}">
                <a16:creationId xmlns:a16="http://schemas.microsoft.com/office/drawing/2014/main" id="{7E71C530-52B1-0472-3166-11F6F0BF63BF}"/>
              </a:ext>
            </a:extLst>
          </p:cNvPr>
          <p:cNvSpPr>
            <a:spLocks noGrp="1"/>
          </p:cNvSpPr>
          <p:nvPr>
            <p:ph type="body" sz="quarter" idx="10"/>
          </p:nvPr>
        </p:nvSpPr>
        <p:spPr/>
        <p:txBody>
          <a:bodyPr/>
          <a:lstStyle/>
          <a:p>
            <a:r>
              <a:rPr lang="zh-CN" altLang="en-US" dirty="0"/>
              <a:t>电子支付技术</a:t>
            </a:r>
          </a:p>
        </p:txBody>
      </p:sp>
    </p:spTree>
    <p:extLst>
      <p:ext uri="{BB962C8B-B14F-4D97-AF65-F5344CB8AC3E}">
        <p14:creationId xmlns:p14="http://schemas.microsoft.com/office/powerpoint/2010/main" val="3485257051"/>
      </p:ext>
    </p:extLst>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285FB-9EB3-5316-030F-0C3B05E0439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E28A98A-22F3-AB00-B069-D15F8B25D07D}"/>
              </a:ext>
            </a:extLst>
          </p:cNvPr>
          <p:cNvSpPr>
            <a:spLocks noGrp="1"/>
          </p:cNvSpPr>
          <p:nvPr>
            <p:ph type="body" sz="quarter" idx="11"/>
          </p:nvPr>
        </p:nvSpPr>
        <p:spPr>
          <a:xfrm>
            <a:off x="337294" y="2223463"/>
            <a:ext cx="11275585" cy="3079497"/>
          </a:xfrm>
        </p:spPr>
        <p:txBody>
          <a:bodyPr/>
          <a:lstStyle/>
          <a:p>
            <a:r>
              <a:rPr lang="zh-CN" altLang="en-US"/>
              <a:t>三、移动</a:t>
            </a:r>
            <a:r>
              <a:rPr lang="zh-CN" altLang="en-US" dirty="0"/>
              <a:t>支付</a:t>
            </a:r>
            <a:endParaRPr lang="en-US" altLang="zh-CN" dirty="0"/>
          </a:p>
          <a:p>
            <a:r>
              <a:rPr lang="zh-CN" altLang="en-US" dirty="0"/>
              <a:t>（二）二维码支付的原理</a:t>
            </a:r>
            <a:endParaRPr lang="en-US" altLang="zh-CN" dirty="0"/>
          </a:p>
          <a:p>
            <a:r>
              <a:rPr lang="zh-CN" altLang="en-US" dirty="0"/>
              <a:t>二维码支付依托二维码技术实现。该技术通过黑白图形编码信息，具备大容量存储特性。在支付场景中，商户生成包含交易金额、商品详情等数据的二维码，用户通过移动设备扫描后，支付应用解码信息并向支付系统发送请求，系统对用户身份和账户进行验证，完成交易处理，并向交易双方反馈支付结果。</a:t>
            </a:r>
          </a:p>
        </p:txBody>
      </p:sp>
      <p:sp>
        <p:nvSpPr>
          <p:cNvPr id="4" name="文本占位符 3">
            <a:extLst>
              <a:ext uri="{FF2B5EF4-FFF2-40B4-BE49-F238E27FC236}">
                <a16:creationId xmlns:a16="http://schemas.microsoft.com/office/drawing/2014/main" id="{CBBE6D07-D14C-FF1B-E04D-1B3692857506}"/>
              </a:ext>
            </a:extLst>
          </p:cNvPr>
          <p:cNvSpPr>
            <a:spLocks noGrp="1"/>
          </p:cNvSpPr>
          <p:nvPr>
            <p:ph type="body" sz="quarter" idx="10"/>
          </p:nvPr>
        </p:nvSpPr>
        <p:spPr/>
        <p:txBody>
          <a:bodyPr/>
          <a:lstStyle/>
          <a:p>
            <a:r>
              <a:rPr lang="zh-CN" altLang="en-US" dirty="0"/>
              <a:t>电子支付技术</a:t>
            </a:r>
          </a:p>
        </p:txBody>
      </p:sp>
    </p:spTree>
    <p:extLst>
      <p:ext uri="{BB962C8B-B14F-4D97-AF65-F5344CB8AC3E}">
        <p14:creationId xmlns:p14="http://schemas.microsoft.com/office/powerpoint/2010/main" val="1164147244"/>
      </p:ext>
    </p:extLst>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336C64-9E75-7A9D-A53D-BDA1EFCC8BD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699D04F-87E5-7216-C18F-F91AB4F7B9BA}"/>
              </a:ext>
            </a:extLst>
          </p:cNvPr>
          <p:cNvSpPr>
            <a:spLocks noGrp="1"/>
          </p:cNvSpPr>
          <p:nvPr>
            <p:ph type="body" sz="quarter" idx="11"/>
          </p:nvPr>
        </p:nvSpPr>
        <p:spPr>
          <a:xfrm>
            <a:off x="337294" y="2223463"/>
            <a:ext cx="11275585" cy="3079497"/>
          </a:xfrm>
        </p:spPr>
        <p:txBody>
          <a:bodyPr/>
          <a:lstStyle/>
          <a:p>
            <a:r>
              <a:rPr lang="zh-CN" altLang="en-US"/>
              <a:t>三、移动</a:t>
            </a:r>
            <a:r>
              <a:rPr lang="zh-CN" altLang="en-US" dirty="0"/>
              <a:t>支付</a:t>
            </a:r>
            <a:endParaRPr lang="en-US" altLang="zh-CN" dirty="0"/>
          </a:p>
          <a:p>
            <a:r>
              <a:rPr lang="zh-CN" altLang="en-US" dirty="0"/>
              <a:t>（三）近场通信（</a:t>
            </a:r>
            <a:r>
              <a:rPr lang="en-US" altLang="zh-CN" dirty="0"/>
              <a:t>NFC</a:t>
            </a:r>
            <a:r>
              <a:rPr lang="zh-CN" altLang="en-US" dirty="0"/>
              <a:t>）支付的原理、特点与发展</a:t>
            </a:r>
            <a:endParaRPr lang="en-US" altLang="zh-CN" dirty="0"/>
          </a:p>
          <a:p>
            <a:r>
              <a:rPr lang="en-US" altLang="zh-CN" dirty="0"/>
              <a:t>1. NFC </a:t>
            </a:r>
            <a:r>
              <a:rPr lang="zh-CN" altLang="en-US" dirty="0"/>
              <a:t>支付的原理</a:t>
            </a:r>
            <a:endParaRPr lang="en-US" altLang="zh-CN" dirty="0"/>
          </a:p>
          <a:p>
            <a:r>
              <a:rPr lang="en-US" altLang="zh-CN" dirty="0"/>
              <a:t>NFC </a:t>
            </a:r>
            <a:r>
              <a:rPr lang="zh-CN" altLang="en-US" dirty="0"/>
              <a:t>技术通过高频无线信号实现近距离数据传输，使移动设备能在非接触状态下完成信息交换。在支付场景中，具备 </a:t>
            </a:r>
            <a:r>
              <a:rPr lang="en-US" altLang="zh-CN" dirty="0"/>
              <a:t>NFC </a:t>
            </a:r>
            <a:r>
              <a:rPr lang="zh-CN" altLang="en-US" dirty="0"/>
              <a:t>功能的移动终端与支付设备进行交互，将交易数据传输至支付系统。系统处理完支付请求后，同时向用户端和商户端返回交易 结果。</a:t>
            </a:r>
          </a:p>
        </p:txBody>
      </p:sp>
      <p:sp>
        <p:nvSpPr>
          <p:cNvPr id="4" name="文本占位符 3">
            <a:extLst>
              <a:ext uri="{FF2B5EF4-FFF2-40B4-BE49-F238E27FC236}">
                <a16:creationId xmlns:a16="http://schemas.microsoft.com/office/drawing/2014/main" id="{60719BD0-9379-38F6-A212-37258AFF29F9}"/>
              </a:ext>
            </a:extLst>
          </p:cNvPr>
          <p:cNvSpPr>
            <a:spLocks noGrp="1"/>
          </p:cNvSpPr>
          <p:nvPr>
            <p:ph type="body" sz="quarter" idx="10"/>
          </p:nvPr>
        </p:nvSpPr>
        <p:spPr/>
        <p:txBody>
          <a:bodyPr/>
          <a:lstStyle/>
          <a:p>
            <a:r>
              <a:rPr lang="zh-CN" altLang="en-US" dirty="0"/>
              <a:t>电子支付技术</a:t>
            </a:r>
          </a:p>
        </p:txBody>
      </p:sp>
    </p:spTree>
    <p:extLst>
      <p:ext uri="{BB962C8B-B14F-4D97-AF65-F5344CB8AC3E}">
        <p14:creationId xmlns:p14="http://schemas.microsoft.com/office/powerpoint/2010/main" val="15438342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775A19-9888-4C42-2713-F8A740E0A54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304D6DB-7183-6665-3F45-870D75696104}"/>
              </a:ext>
            </a:extLst>
          </p:cNvPr>
          <p:cNvSpPr>
            <a:spLocks noGrp="1"/>
          </p:cNvSpPr>
          <p:nvPr>
            <p:ph type="body" sz="quarter" idx="11"/>
          </p:nvPr>
        </p:nvSpPr>
        <p:spPr>
          <a:xfrm>
            <a:off x="337294" y="1715629"/>
            <a:ext cx="11275585" cy="4095160"/>
          </a:xfrm>
        </p:spPr>
        <p:txBody>
          <a:bodyPr/>
          <a:lstStyle/>
          <a:p>
            <a:r>
              <a:rPr lang="zh-CN" altLang="en-US" dirty="0"/>
              <a:t>一、电子商务的分类</a:t>
            </a:r>
            <a:endParaRPr lang="en-US" altLang="zh-CN" dirty="0"/>
          </a:p>
          <a:p>
            <a:r>
              <a:rPr lang="zh-CN" altLang="en-US" dirty="0"/>
              <a:t>（二）按行业领域分类</a:t>
            </a:r>
            <a:endParaRPr lang="en-US" altLang="zh-CN" dirty="0"/>
          </a:p>
          <a:p>
            <a:r>
              <a:rPr lang="en-US" altLang="zh-CN" dirty="0"/>
              <a:t>1. </a:t>
            </a:r>
            <a:r>
              <a:rPr lang="zh-CN" altLang="en-US" dirty="0"/>
              <a:t>零售业电子商务</a:t>
            </a:r>
            <a:endParaRPr lang="en-US" altLang="zh-CN" dirty="0"/>
          </a:p>
          <a:p>
            <a:r>
              <a:rPr lang="zh-CN" altLang="en-US" dirty="0"/>
              <a:t>零售电商主要分为线上商城和网络超市两种模式。以淘宝、京东为代表的线上平台，整合了大量商户资源，提供了多样化的商品选择。网络超市则专注于日常生活用品的快速配送和服务体验。这种新型零售方式重塑了消费者的购物行为，提升了交易效率。通过大数据分析，商家能够精准把握用户需求，优化产品结构和营销方案。基于用户的消费轨迹和浏览偏好，系统可实施个性化的商品推荐，从而提升转化率。</a:t>
            </a:r>
          </a:p>
        </p:txBody>
      </p:sp>
      <p:sp>
        <p:nvSpPr>
          <p:cNvPr id="4" name="文本占位符 3">
            <a:extLst>
              <a:ext uri="{FF2B5EF4-FFF2-40B4-BE49-F238E27FC236}">
                <a16:creationId xmlns:a16="http://schemas.microsoft.com/office/drawing/2014/main" id="{E03C5B6D-E5C1-D2A2-4E85-DEE2101B2EE6}"/>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839680472"/>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0D7000-3136-A703-A8C1-3124A4AA761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B2FABEB-B613-A3F6-8F18-0C0D1C4401ED}"/>
              </a:ext>
            </a:extLst>
          </p:cNvPr>
          <p:cNvSpPr>
            <a:spLocks noGrp="1"/>
          </p:cNvSpPr>
          <p:nvPr>
            <p:ph type="body" sz="quarter" idx="11"/>
          </p:nvPr>
        </p:nvSpPr>
        <p:spPr>
          <a:xfrm>
            <a:off x="337294" y="1969547"/>
            <a:ext cx="11275585" cy="3587329"/>
          </a:xfrm>
        </p:spPr>
        <p:txBody>
          <a:bodyPr/>
          <a:lstStyle/>
          <a:p>
            <a:r>
              <a:rPr lang="zh-CN" altLang="en-US"/>
              <a:t>三、移动</a:t>
            </a:r>
            <a:r>
              <a:rPr lang="zh-CN" altLang="en-US" dirty="0"/>
              <a:t>支付</a:t>
            </a:r>
            <a:endParaRPr lang="en-US" altLang="zh-CN" dirty="0"/>
          </a:p>
          <a:p>
            <a:r>
              <a:rPr lang="zh-CN" altLang="en-US" dirty="0"/>
              <a:t>（三）近场通信（</a:t>
            </a:r>
            <a:r>
              <a:rPr lang="en-US" altLang="zh-CN" dirty="0"/>
              <a:t>NFC</a:t>
            </a:r>
            <a:r>
              <a:rPr lang="zh-CN" altLang="en-US" dirty="0"/>
              <a:t>）支付的原理、特点与发展</a:t>
            </a:r>
            <a:endParaRPr lang="en-US" altLang="zh-CN" dirty="0"/>
          </a:p>
          <a:p>
            <a:r>
              <a:rPr lang="en-US" altLang="zh-CN" dirty="0"/>
              <a:t>2. NFC </a:t>
            </a:r>
            <a:r>
              <a:rPr lang="zh-CN" altLang="en-US" dirty="0"/>
              <a:t>支付的特点</a:t>
            </a:r>
            <a:endParaRPr lang="en-US" altLang="zh-CN" dirty="0"/>
          </a:p>
          <a:p>
            <a:r>
              <a:rPr lang="en-US" altLang="zh-CN" dirty="0"/>
              <a:t>NFC </a:t>
            </a:r>
            <a:r>
              <a:rPr lang="zh-CN" altLang="en-US" dirty="0"/>
              <a:t>支付以其高效性和安全性著称。与二维码支付不同，这种支付方式无须启动移动应用或扫描二维码，仅需将设备靠近终端即可完成交易，显著提升了支付速度。同时， </a:t>
            </a:r>
            <a:r>
              <a:rPr lang="en-US" altLang="zh-CN" dirty="0"/>
              <a:t>NFC </a:t>
            </a:r>
            <a:r>
              <a:rPr lang="zh-CN" altLang="en-US" dirty="0"/>
              <a:t>技术基于短距离通信，有效降低了数据传输过程中的安全风险，增强了对用户信息的保护力度。</a:t>
            </a:r>
          </a:p>
        </p:txBody>
      </p:sp>
      <p:sp>
        <p:nvSpPr>
          <p:cNvPr id="4" name="文本占位符 3">
            <a:extLst>
              <a:ext uri="{FF2B5EF4-FFF2-40B4-BE49-F238E27FC236}">
                <a16:creationId xmlns:a16="http://schemas.microsoft.com/office/drawing/2014/main" id="{D848BECB-BA90-89A6-E451-231C757262D4}"/>
              </a:ext>
            </a:extLst>
          </p:cNvPr>
          <p:cNvSpPr>
            <a:spLocks noGrp="1"/>
          </p:cNvSpPr>
          <p:nvPr>
            <p:ph type="body" sz="quarter" idx="10"/>
          </p:nvPr>
        </p:nvSpPr>
        <p:spPr/>
        <p:txBody>
          <a:bodyPr/>
          <a:lstStyle/>
          <a:p>
            <a:r>
              <a:rPr lang="zh-CN" altLang="en-US" dirty="0"/>
              <a:t>电子支付技术</a:t>
            </a:r>
          </a:p>
        </p:txBody>
      </p:sp>
    </p:spTree>
    <p:extLst>
      <p:ext uri="{BB962C8B-B14F-4D97-AF65-F5344CB8AC3E}">
        <p14:creationId xmlns:p14="http://schemas.microsoft.com/office/powerpoint/2010/main" val="414307279"/>
      </p:ext>
    </p:extLst>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6D657E-45A7-77C7-289E-8EC806924CD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46D0901-90B6-5224-0492-7A90F3C6BAD4}"/>
              </a:ext>
            </a:extLst>
          </p:cNvPr>
          <p:cNvSpPr>
            <a:spLocks noGrp="1"/>
          </p:cNvSpPr>
          <p:nvPr>
            <p:ph type="body" sz="quarter" idx="11"/>
          </p:nvPr>
        </p:nvSpPr>
        <p:spPr>
          <a:xfrm>
            <a:off x="337294" y="2477379"/>
            <a:ext cx="11275585" cy="2571666"/>
          </a:xfrm>
        </p:spPr>
        <p:txBody>
          <a:bodyPr/>
          <a:lstStyle/>
          <a:p>
            <a:r>
              <a:rPr lang="zh-CN" altLang="en-US"/>
              <a:t>三、移动</a:t>
            </a:r>
            <a:r>
              <a:rPr lang="zh-CN" altLang="en-US" dirty="0"/>
              <a:t>支付</a:t>
            </a:r>
            <a:endParaRPr lang="en-US" altLang="zh-CN" dirty="0"/>
          </a:p>
          <a:p>
            <a:r>
              <a:rPr lang="zh-CN" altLang="en-US" dirty="0"/>
              <a:t>（三）近场通信（</a:t>
            </a:r>
            <a:r>
              <a:rPr lang="en-US" altLang="zh-CN" dirty="0"/>
              <a:t>NFC</a:t>
            </a:r>
            <a:r>
              <a:rPr lang="zh-CN" altLang="en-US" dirty="0"/>
              <a:t>）支付的原理、特点与发展</a:t>
            </a:r>
            <a:endParaRPr lang="en-US" altLang="zh-CN" dirty="0"/>
          </a:p>
          <a:p>
            <a:r>
              <a:rPr lang="en-US" altLang="zh-CN" dirty="0"/>
              <a:t>3. NFC </a:t>
            </a:r>
            <a:r>
              <a:rPr lang="zh-CN" altLang="en-US" dirty="0"/>
              <a:t>支付的应用场景及拓展</a:t>
            </a:r>
            <a:endParaRPr lang="en-US" altLang="zh-CN" dirty="0"/>
          </a:p>
          <a:p>
            <a:r>
              <a:rPr lang="zh-CN" altLang="en-US" dirty="0"/>
              <a:t>在国内市场，该技术主要集中于公共交通场景，应用范围持续扩展。智能移动终端对 </a:t>
            </a:r>
            <a:r>
              <a:rPr lang="en-US" altLang="zh-CN" dirty="0"/>
              <a:t>NFC </a:t>
            </a:r>
            <a:r>
              <a:rPr lang="zh-CN" altLang="en-US" dirty="0"/>
              <a:t>功能的全面支持，为其应用场景的拓展提供了技术基础。</a:t>
            </a:r>
          </a:p>
        </p:txBody>
      </p:sp>
      <p:sp>
        <p:nvSpPr>
          <p:cNvPr id="4" name="文本占位符 3">
            <a:extLst>
              <a:ext uri="{FF2B5EF4-FFF2-40B4-BE49-F238E27FC236}">
                <a16:creationId xmlns:a16="http://schemas.microsoft.com/office/drawing/2014/main" id="{7E8E55D0-E044-808B-AF38-81FD97E3CFEE}"/>
              </a:ext>
            </a:extLst>
          </p:cNvPr>
          <p:cNvSpPr>
            <a:spLocks noGrp="1"/>
          </p:cNvSpPr>
          <p:nvPr>
            <p:ph type="body" sz="quarter" idx="10"/>
          </p:nvPr>
        </p:nvSpPr>
        <p:spPr/>
        <p:txBody>
          <a:bodyPr/>
          <a:lstStyle/>
          <a:p>
            <a:r>
              <a:rPr lang="zh-CN" altLang="en-US" dirty="0"/>
              <a:t>电子支付技术</a:t>
            </a:r>
          </a:p>
        </p:txBody>
      </p:sp>
    </p:spTree>
    <p:extLst>
      <p:ext uri="{BB962C8B-B14F-4D97-AF65-F5344CB8AC3E}">
        <p14:creationId xmlns:p14="http://schemas.microsoft.com/office/powerpoint/2010/main" val="1651674590"/>
      </p:ext>
    </p:extLst>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92788B49-D939-9F4F-A1C4-6FC84D5897A4}"/>
              </a:ext>
            </a:extLst>
          </p:cNvPr>
          <p:cNvSpPr>
            <a:spLocks noGrp="1"/>
          </p:cNvSpPr>
          <p:nvPr>
            <p:ph type="body" sz="quarter" idx="10"/>
          </p:nvPr>
        </p:nvSpPr>
        <p:spPr/>
        <p:txBody>
          <a:bodyPr/>
          <a:lstStyle/>
          <a:p>
            <a:r>
              <a:rPr lang="zh-CN" altLang="en-US" dirty="0"/>
              <a:t>第三节</a:t>
            </a:r>
          </a:p>
        </p:txBody>
      </p:sp>
      <p:sp>
        <p:nvSpPr>
          <p:cNvPr id="5" name="文本占位符 4">
            <a:extLst>
              <a:ext uri="{FF2B5EF4-FFF2-40B4-BE49-F238E27FC236}">
                <a16:creationId xmlns:a16="http://schemas.microsoft.com/office/drawing/2014/main" id="{3BC7BCEA-F82D-F3DD-2E0E-EF5E8747192E}"/>
              </a:ext>
            </a:extLst>
          </p:cNvPr>
          <p:cNvSpPr>
            <a:spLocks noGrp="1"/>
          </p:cNvSpPr>
          <p:nvPr>
            <p:ph type="body" sz="quarter" idx="11"/>
          </p:nvPr>
        </p:nvSpPr>
        <p:spPr/>
        <p:txBody>
          <a:bodyPr/>
          <a:lstStyle/>
          <a:p>
            <a:r>
              <a:rPr lang="zh-CN" altLang="en-US" dirty="0"/>
              <a:t>电子商务风险管理</a:t>
            </a:r>
          </a:p>
        </p:txBody>
      </p:sp>
    </p:spTree>
    <p:extLst>
      <p:ext uri="{BB962C8B-B14F-4D97-AF65-F5344CB8AC3E}">
        <p14:creationId xmlns:p14="http://schemas.microsoft.com/office/powerpoint/2010/main" val="433583396"/>
      </p:ext>
    </p:extLst>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79972FDB-C0AB-C5EF-6CC2-871BFCE65169}"/>
              </a:ext>
            </a:extLst>
          </p:cNvPr>
          <p:cNvSpPr>
            <a:spLocks noGrp="1"/>
          </p:cNvSpPr>
          <p:nvPr>
            <p:ph type="body" sz="quarter" idx="11"/>
          </p:nvPr>
        </p:nvSpPr>
        <p:spPr>
          <a:xfrm>
            <a:off x="337294" y="2223460"/>
            <a:ext cx="11275585" cy="3079497"/>
          </a:xfrm>
        </p:spPr>
        <p:txBody>
          <a:bodyPr/>
          <a:lstStyle/>
          <a:p>
            <a:r>
              <a:rPr lang="zh-CN" altLang="en-US" dirty="0"/>
              <a:t>一、电子商务风险概述</a:t>
            </a:r>
            <a:endParaRPr lang="en-US" altLang="zh-CN" dirty="0"/>
          </a:p>
          <a:p>
            <a:r>
              <a:rPr lang="zh-CN" altLang="en-US" dirty="0"/>
              <a:t>（一）电子商务风险的定义与分类</a:t>
            </a:r>
            <a:endParaRPr lang="en-US" altLang="zh-CN" dirty="0"/>
          </a:p>
          <a:p>
            <a:r>
              <a:rPr lang="zh-CN" altLang="en-US" dirty="0"/>
              <a:t>互联网商务模式的快速发展为企业与消费者创造了显著价值，但同时也引入了多重潜在风险。这些风险主要源于电子商务运营过程中的不确定性因素，可能造成实际收益与预期目标之间的偏差，进而导致经济损失。电子商务风险的本质在于，它反映了数字化交易环境下各类不确定因素对商业活动可能产生的负面影响。</a:t>
            </a:r>
          </a:p>
        </p:txBody>
      </p:sp>
      <p:sp>
        <p:nvSpPr>
          <p:cNvPr id="4" name="文本占位符 3">
            <a:extLst>
              <a:ext uri="{FF2B5EF4-FFF2-40B4-BE49-F238E27FC236}">
                <a16:creationId xmlns:a16="http://schemas.microsoft.com/office/drawing/2014/main" id="{BE8529AF-A814-1B10-C359-50D507109D05}"/>
              </a:ext>
            </a:extLst>
          </p:cNvPr>
          <p:cNvSpPr>
            <a:spLocks noGrp="1"/>
          </p:cNvSpPr>
          <p:nvPr>
            <p:ph type="body" sz="quarter" idx="10"/>
          </p:nvPr>
        </p:nvSpPr>
        <p:spPr/>
        <p:txBody>
          <a:bodyPr/>
          <a:lstStyle/>
          <a:p>
            <a:r>
              <a:rPr lang="zh-CN" altLang="en-US" dirty="0"/>
              <a:t>电子商务风险管理</a:t>
            </a:r>
          </a:p>
        </p:txBody>
      </p:sp>
    </p:spTree>
    <p:extLst>
      <p:ext uri="{BB962C8B-B14F-4D97-AF65-F5344CB8AC3E}">
        <p14:creationId xmlns:p14="http://schemas.microsoft.com/office/powerpoint/2010/main" val="1432457434"/>
      </p:ext>
    </p:extLst>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A6A93-8BA8-76AA-A4D8-77B19AB0D8A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82E8AC1-2332-D836-E0A6-8446841D0FAF}"/>
              </a:ext>
            </a:extLst>
          </p:cNvPr>
          <p:cNvSpPr>
            <a:spLocks noGrp="1"/>
          </p:cNvSpPr>
          <p:nvPr>
            <p:ph type="body" sz="quarter" idx="11"/>
          </p:nvPr>
        </p:nvSpPr>
        <p:spPr>
          <a:xfrm>
            <a:off x="337294" y="1715629"/>
            <a:ext cx="11275585" cy="4095160"/>
          </a:xfrm>
        </p:spPr>
        <p:txBody>
          <a:bodyPr/>
          <a:lstStyle/>
          <a:p>
            <a:r>
              <a:rPr lang="zh-CN" altLang="en-US" dirty="0"/>
              <a:t>一、电子商务风险概述</a:t>
            </a:r>
            <a:endParaRPr lang="en-US" altLang="zh-CN" dirty="0"/>
          </a:p>
          <a:p>
            <a:r>
              <a:rPr lang="zh-CN" altLang="en-US" dirty="0"/>
              <a:t>（二）电子商务风险的特征</a:t>
            </a:r>
            <a:endParaRPr lang="en-US" altLang="zh-CN" dirty="0"/>
          </a:p>
          <a:p>
            <a:r>
              <a:rPr lang="en-US" altLang="zh-CN" dirty="0"/>
              <a:t>1. </a:t>
            </a:r>
            <a:r>
              <a:rPr lang="zh-CN" altLang="en-US" dirty="0"/>
              <a:t>隐蔽性</a:t>
            </a:r>
            <a:endParaRPr lang="en-US" altLang="zh-CN" dirty="0"/>
          </a:p>
          <a:p>
            <a:r>
              <a:rPr lang="zh-CN" altLang="en-US" dirty="0"/>
              <a:t>这种特性主要源于其依托的互联网和信息技术环境。在网络空间中，潜在威胁往往不易被识别。比如，恶意软件可能长期潜伏于企业系统中，悄无声息地窃取机密数据，而企业却难以在短时间内察觉。同时，电商交易中的欺诈行为也表现出高度隐蔽性。不法分子常通过伪造身份信息，冒充合法商家或消费者进行交易，导致受害者往往在交易结束后才能发现受骗事实。</a:t>
            </a:r>
          </a:p>
        </p:txBody>
      </p:sp>
      <p:sp>
        <p:nvSpPr>
          <p:cNvPr id="4" name="文本占位符 3">
            <a:extLst>
              <a:ext uri="{FF2B5EF4-FFF2-40B4-BE49-F238E27FC236}">
                <a16:creationId xmlns:a16="http://schemas.microsoft.com/office/drawing/2014/main" id="{9517E2A4-BDB1-3314-1AA6-E3819084D8F0}"/>
              </a:ext>
            </a:extLst>
          </p:cNvPr>
          <p:cNvSpPr>
            <a:spLocks noGrp="1"/>
          </p:cNvSpPr>
          <p:nvPr>
            <p:ph type="body" sz="quarter" idx="10"/>
          </p:nvPr>
        </p:nvSpPr>
        <p:spPr/>
        <p:txBody>
          <a:bodyPr/>
          <a:lstStyle/>
          <a:p>
            <a:r>
              <a:rPr lang="zh-CN" altLang="en-US" dirty="0"/>
              <a:t>电子商务风险管理</a:t>
            </a:r>
          </a:p>
        </p:txBody>
      </p:sp>
    </p:spTree>
    <p:extLst>
      <p:ext uri="{BB962C8B-B14F-4D97-AF65-F5344CB8AC3E}">
        <p14:creationId xmlns:p14="http://schemas.microsoft.com/office/powerpoint/2010/main" val="479638241"/>
      </p:ext>
    </p:extLst>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88DA5-1CF4-3DDA-48C9-6C1F7B3B3CA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2865F2E-911F-291A-990C-F8C7D23E163C}"/>
              </a:ext>
            </a:extLst>
          </p:cNvPr>
          <p:cNvSpPr>
            <a:spLocks noGrp="1"/>
          </p:cNvSpPr>
          <p:nvPr>
            <p:ph type="body" sz="quarter" idx="11"/>
          </p:nvPr>
        </p:nvSpPr>
        <p:spPr>
          <a:xfrm>
            <a:off x="337294" y="1969545"/>
            <a:ext cx="11275585" cy="3587329"/>
          </a:xfrm>
        </p:spPr>
        <p:txBody>
          <a:bodyPr/>
          <a:lstStyle/>
          <a:p>
            <a:r>
              <a:rPr lang="zh-CN" altLang="en-US" dirty="0"/>
              <a:t>一、电子商务风险概述</a:t>
            </a:r>
            <a:endParaRPr lang="en-US" altLang="zh-CN" dirty="0"/>
          </a:p>
          <a:p>
            <a:r>
              <a:rPr lang="zh-CN" altLang="en-US" dirty="0"/>
              <a:t>（二）电子商务风险的特征</a:t>
            </a:r>
            <a:endParaRPr lang="en-US" altLang="zh-CN" dirty="0"/>
          </a:p>
          <a:p>
            <a:r>
              <a:rPr lang="en-US" altLang="zh-CN" dirty="0"/>
              <a:t>2. </a:t>
            </a:r>
            <a:r>
              <a:rPr lang="zh-CN" altLang="en-US" dirty="0"/>
              <a:t>复杂性</a:t>
            </a:r>
            <a:endParaRPr lang="en-US" altLang="zh-CN" dirty="0"/>
          </a:p>
          <a:p>
            <a:r>
              <a:rPr lang="zh-CN" altLang="en-US" dirty="0"/>
              <a:t>其风险源主要来自多环节、多主体的交互作用，涵盖消费者、商家、物流及支付等多个参与方。各环节风险因素相互关联，形成连锁反应。以平台安全漏洞为例，其可能导致用户信息泄露，进而引发信任危机，损害平台声誉与业务发展。物流环节的延迟或货损同样会引发消费者不满，影响商家销售与品牌建设。</a:t>
            </a:r>
          </a:p>
        </p:txBody>
      </p:sp>
      <p:sp>
        <p:nvSpPr>
          <p:cNvPr id="4" name="文本占位符 3">
            <a:extLst>
              <a:ext uri="{FF2B5EF4-FFF2-40B4-BE49-F238E27FC236}">
                <a16:creationId xmlns:a16="http://schemas.microsoft.com/office/drawing/2014/main" id="{07A18254-B7AC-0DE7-07C6-790093D27970}"/>
              </a:ext>
            </a:extLst>
          </p:cNvPr>
          <p:cNvSpPr>
            <a:spLocks noGrp="1"/>
          </p:cNvSpPr>
          <p:nvPr>
            <p:ph type="body" sz="quarter" idx="10"/>
          </p:nvPr>
        </p:nvSpPr>
        <p:spPr/>
        <p:txBody>
          <a:bodyPr/>
          <a:lstStyle/>
          <a:p>
            <a:r>
              <a:rPr lang="zh-CN" altLang="en-US" dirty="0"/>
              <a:t>电子商务风险管理</a:t>
            </a:r>
          </a:p>
        </p:txBody>
      </p:sp>
    </p:spTree>
    <p:extLst>
      <p:ext uri="{BB962C8B-B14F-4D97-AF65-F5344CB8AC3E}">
        <p14:creationId xmlns:p14="http://schemas.microsoft.com/office/powerpoint/2010/main" val="3384754445"/>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38EDF-DC6F-3622-E8ED-7F3927D628B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C7D8916-582E-D1FD-3F00-D0BCB756A1EA}"/>
              </a:ext>
            </a:extLst>
          </p:cNvPr>
          <p:cNvSpPr>
            <a:spLocks noGrp="1"/>
          </p:cNvSpPr>
          <p:nvPr>
            <p:ph type="body" sz="quarter" idx="11"/>
          </p:nvPr>
        </p:nvSpPr>
        <p:spPr>
          <a:xfrm>
            <a:off x="337294" y="1715629"/>
            <a:ext cx="11275585" cy="4095160"/>
          </a:xfrm>
        </p:spPr>
        <p:txBody>
          <a:bodyPr/>
          <a:lstStyle/>
          <a:p>
            <a:r>
              <a:rPr lang="zh-CN" altLang="en-US" dirty="0"/>
              <a:t>一、电子商务风险概述</a:t>
            </a:r>
            <a:endParaRPr lang="en-US" altLang="zh-CN" dirty="0"/>
          </a:p>
          <a:p>
            <a:r>
              <a:rPr lang="zh-CN" altLang="en-US" dirty="0"/>
              <a:t>（二）电子商务风险的特征</a:t>
            </a:r>
            <a:endParaRPr lang="en-US" altLang="zh-CN" dirty="0"/>
          </a:p>
          <a:p>
            <a:r>
              <a:rPr lang="en-US" altLang="zh-CN" dirty="0"/>
              <a:t>3. </a:t>
            </a:r>
            <a:r>
              <a:rPr lang="zh-CN" altLang="en-US" dirty="0"/>
              <a:t>扩散性</a:t>
            </a:r>
            <a:endParaRPr lang="en-US" altLang="zh-CN" dirty="0"/>
          </a:p>
          <a:p>
            <a:r>
              <a:rPr lang="zh-CN" altLang="en-US" dirty="0"/>
              <a:t>在互联网环境下，信息传播效率显著提升，使得相关风险事件能够在极短时间内实现全球范围内的广泛传播。具体而言，当电子商务主体出现产品或服务质量问题时，这些负面信息往往通过社交媒体平台、网络论坛等渠道迅速蔓延，进而引发公众热议。这种快速传播不仅会对涉事企业造成严重的舆论压力，还可能导致其声誉受损。更为重要的是，这种风险的扩散效应可能产生连锁反应，最终对整个电子商务生态体系造成深远影响。</a:t>
            </a:r>
          </a:p>
        </p:txBody>
      </p:sp>
      <p:sp>
        <p:nvSpPr>
          <p:cNvPr id="4" name="文本占位符 3">
            <a:extLst>
              <a:ext uri="{FF2B5EF4-FFF2-40B4-BE49-F238E27FC236}">
                <a16:creationId xmlns:a16="http://schemas.microsoft.com/office/drawing/2014/main" id="{61314FF4-61B3-D140-7BDF-FCFF47B0C111}"/>
              </a:ext>
            </a:extLst>
          </p:cNvPr>
          <p:cNvSpPr>
            <a:spLocks noGrp="1"/>
          </p:cNvSpPr>
          <p:nvPr>
            <p:ph type="body" sz="quarter" idx="10"/>
          </p:nvPr>
        </p:nvSpPr>
        <p:spPr/>
        <p:txBody>
          <a:bodyPr/>
          <a:lstStyle/>
          <a:p>
            <a:r>
              <a:rPr lang="zh-CN" altLang="en-US" dirty="0"/>
              <a:t>电子商务风险管理</a:t>
            </a:r>
          </a:p>
        </p:txBody>
      </p:sp>
    </p:spTree>
    <p:extLst>
      <p:ext uri="{BB962C8B-B14F-4D97-AF65-F5344CB8AC3E}">
        <p14:creationId xmlns:p14="http://schemas.microsoft.com/office/powerpoint/2010/main" val="1736387376"/>
      </p:ext>
    </p:extLst>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18B87A-BA51-8563-C5A9-06D1FBA0B3B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5846B1F-2737-9B82-2A9A-DFC717D2933F}"/>
              </a:ext>
            </a:extLst>
          </p:cNvPr>
          <p:cNvSpPr>
            <a:spLocks noGrp="1"/>
          </p:cNvSpPr>
          <p:nvPr>
            <p:ph type="body" sz="quarter" idx="11"/>
          </p:nvPr>
        </p:nvSpPr>
        <p:spPr>
          <a:xfrm>
            <a:off x="337294" y="1969544"/>
            <a:ext cx="11275585" cy="3587329"/>
          </a:xfrm>
        </p:spPr>
        <p:txBody>
          <a:bodyPr/>
          <a:lstStyle/>
          <a:p>
            <a:r>
              <a:rPr lang="zh-CN" altLang="en-US" dirty="0"/>
              <a:t>一、电子商务风险概述</a:t>
            </a:r>
            <a:endParaRPr lang="en-US" altLang="zh-CN" dirty="0"/>
          </a:p>
          <a:p>
            <a:r>
              <a:rPr lang="zh-CN" altLang="en-US" dirty="0"/>
              <a:t>（二）电子商务风险的特征</a:t>
            </a:r>
            <a:endParaRPr lang="en-US" altLang="zh-CN" dirty="0"/>
          </a:p>
          <a:p>
            <a:r>
              <a:rPr lang="en-US" altLang="zh-CN" dirty="0"/>
              <a:t>4. </a:t>
            </a:r>
            <a:r>
              <a:rPr lang="zh-CN" altLang="en-US" dirty="0"/>
              <a:t>全球性</a:t>
            </a:r>
            <a:endParaRPr lang="en-US" altLang="zh-CN" dirty="0"/>
          </a:p>
          <a:p>
            <a:r>
              <a:rPr lang="zh-CN" altLang="en-US" dirty="0"/>
              <a:t>互联网的普及与全球化进程使得电子商务突破了传统的地域和时间限制，形成跨国界的商业运作模式。这种特性直接导致相关风险也具备了全球影响。以国际电商平台为例，单一网络攻击事件可能会波及全球用户，造成严重的经济损失和社会连锁反应。同时，各国法律制度的差异、文化习俗的多样性等因素，进一步加大了电子商务风险管理的复杂性。</a:t>
            </a:r>
          </a:p>
        </p:txBody>
      </p:sp>
      <p:sp>
        <p:nvSpPr>
          <p:cNvPr id="4" name="文本占位符 3">
            <a:extLst>
              <a:ext uri="{FF2B5EF4-FFF2-40B4-BE49-F238E27FC236}">
                <a16:creationId xmlns:a16="http://schemas.microsoft.com/office/drawing/2014/main" id="{3E5C0D57-4F3B-7464-5ADD-14F2B0A2DF50}"/>
              </a:ext>
            </a:extLst>
          </p:cNvPr>
          <p:cNvSpPr>
            <a:spLocks noGrp="1"/>
          </p:cNvSpPr>
          <p:nvPr>
            <p:ph type="body" sz="quarter" idx="10"/>
          </p:nvPr>
        </p:nvSpPr>
        <p:spPr/>
        <p:txBody>
          <a:bodyPr/>
          <a:lstStyle/>
          <a:p>
            <a:r>
              <a:rPr lang="zh-CN" altLang="en-US" dirty="0"/>
              <a:t>电子商务风险管理</a:t>
            </a:r>
          </a:p>
        </p:txBody>
      </p:sp>
    </p:spTree>
    <p:extLst>
      <p:ext uri="{BB962C8B-B14F-4D97-AF65-F5344CB8AC3E}">
        <p14:creationId xmlns:p14="http://schemas.microsoft.com/office/powerpoint/2010/main" val="1662393378"/>
      </p:ext>
    </p:extLst>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80431-C7D4-1752-5ABD-7E3D6494CA9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ECBF62C-FC4E-6CE2-8EB5-6D6C90A750A5}"/>
              </a:ext>
            </a:extLst>
          </p:cNvPr>
          <p:cNvSpPr>
            <a:spLocks noGrp="1"/>
          </p:cNvSpPr>
          <p:nvPr>
            <p:ph type="body" sz="quarter" idx="11"/>
          </p:nvPr>
        </p:nvSpPr>
        <p:spPr>
          <a:xfrm>
            <a:off x="337294" y="1969544"/>
            <a:ext cx="11275585" cy="3587329"/>
          </a:xfrm>
        </p:spPr>
        <p:txBody>
          <a:bodyPr/>
          <a:lstStyle/>
          <a:p>
            <a:r>
              <a:rPr lang="zh-CN" altLang="en-US" dirty="0"/>
              <a:t>二、  电子商务风险管理的重要性</a:t>
            </a:r>
          </a:p>
          <a:p>
            <a:r>
              <a:rPr lang="zh-CN" altLang="en-US" dirty="0"/>
              <a:t>电子商务领域的风险管理在企业发展与行业生态维护中扮演着关键角色。有效识别和控制风险不仅能够保障电商企业的稳定运营，更会对整个电子商务体系的健康发展产生深远影响。当前，随着线上交易规模的持续扩大，风险防控已成为电商领域不可忽视的核心议题。从微观层面来看，风险管理直接影响着企业的经营效益和用户信任度；从宏观视角而言，它关系到整个电商生态的可持续发展。因此，建立健全的风险管理机制对于电商企业和行业生态而言都具有重要的实践价值。</a:t>
            </a:r>
          </a:p>
        </p:txBody>
      </p:sp>
      <p:sp>
        <p:nvSpPr>
          <p:cNvPr id="4" name="文本占位符 3">
            <a:extLst>
              <a:ext uri="{FF2B5EF4-FFF2-40B4-BE49-F238E27FC236}">
                <a16:creationId xmlns:a16="http://schemas.microsoft.com/office/drawing/2014/main" id="{974558E0-CE4C-593D-5D0E-44167F180AE4}"/>
              </a:ext>
            </a:extLst>
          </p:cNvPr>
          <p:cNvSpPr>
            <a:spLocks noGrp="1"/>
          </p:cNvSpPr>
          <p:nvPr>
            <p:ph type="body" sz="quarter" idx="10"/>
          </p:nvPr>
        </p:nvSpPr>
        <p:spPr/>
        <p:txBody>
          <a:bodyPr/>
          <a:lstStyle/>
          <a:p>
            <a:r>
              <a:rPr lang="zh-CN" altLang="en-US" dirty="0"/>
              <a:t>电子商务风险管理</a:t>
            </a:r>
          </a:p>
        </p:txBody>
      </p:sp>
    </p:spTree>
    <p:extLst>
      <p:ext uri="{BB962C8B-B14F-4D97-AF65-F5344CB8AC3E}">
        <p14:creationId xmlns:p14="http://schemas.microsoft.com/office/powerpoint/2010/main" val="3614521197"/>
      </p:ext>
    </p:extLst>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AEC80392-FFB1-6359-2D20-9D410866CB0C}"/>
              </a:ext>
            </a:extLst>
          </p:cNvPr>
          <p:cNvSpPr>
            <a:spLocks noGrp="1"/>
          </p:cNvSpPr>
          <p:nvPr>
            <p:ph type="body" sz="quarter" idx="11"/>
          </p:nvPr>
        </p:nvSpPr>
        <p:spPr/>
        <p:txBody>
          <a:bodyPr/>
          <a:lstStyle/>
          <a:p>
            <a:r>
              <a:rPr lang="zh-CN" altLang="en-US" dirty="0"/>
              <a:t>第二章</a:t>
            </a:r>
          </a:p>
        </p:txBody>
      </p:sp>
      <p:sp>
        <p:nvSpPr>
          <p:cNvPr id="7" name="文本占位符 6">
            <a:extLst>
              <a:ext uri="{FF2B5EF4-FFF2-40B4-BE49-F238E27FC236}">
                <a16:creationId xmlns:a16="http://schemas.microsoft.com/office/drawing/2014/main" id="{C5799D50-C6F0-9356-B28A-84DD895B2DF8}"/>
              </a:ext>
            </a:extLst>
          </p:cNvPr>
          <p:cNvSpPr>
            <a:spLocks noGrp="1"/>
          </p:cNvSpPr>
          <p:nvPr>
            <p:ph type="body" sz="quarter" idx="13"/>
          </p:nvPr>
        </p:nvSpPr>
        <p:spPr/>
        <p:txBody>
          <a:bodyPr/>
          <a:lstStyle/>
          <a:p>
            <a:r>
              <a:rPr lang="zh-CN" altLang="en-US" dirty="0"/>
              <a:t>电子商务法律法规</a:t>
            </a:r>
          </a:p>
        </p:txBody>
      </p:sp>
    </p:spTree>
    <p:extLst>
      <p:ext uri="{BB962C8B-B14F-4D97-AF65-F5344CB8AC3E}">
        <p14:creationId xmlns:p14="http://schemas.microsoft.com/office/powerpoint/2010/main" val="23870052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7641FB-BD54-34E4-4329-08CAAE418D3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C9752F2-6C73-DB02-DDED-593453404520}"/>
              </a:ext>
            </a:extLst>
          </p:cNvPr>
          <p:cNvSpPr>
            <a:spLocks noGrp="1"/>
          </p:cNvSpPr>
          <p:nvPr>
            <p:ph type="body" sz="quarter" idx="11"/>
          </p:nvPr>
        </p:nvSpPr>
        <p:spPr>
          <a:xfrm>
            <a:off x="337294" y="1461713"/>
            <a:ext cx="11275585" cy="4602991"/>
          </a:xfrm>
        </p:spPr>
        <p:txBody>
          <a:bodyPr/>
          <a:lstStyle/>
          <a:p>
            <a:r>
              <a:rPr lang="zh-CN" altLang="en-US" dirty="0"/>
              <a:t>一、电子商务的分类</a:t>
            </a:r>
            <a:endParaRPr lang="en-US" altLang="zh-CN" dirty="0"/>
          </a:p>
          <a:p>
            <a:r>
              <a:rPr lang="zh-CN" altLang="en-US" dirty="0"/>
              <a:t>（二）按行业领域分类</a:t>
            </a:r>
            <a:endParaRPr lang="en-US" altLang="zh-CN" dirty="0"/>
          </a:p>
          <a:p>
            <a:r>
              <a:rPr lang="en-US" altLang="zh-CN" dirty="0"/>
              <a:t>2. </a:t>
            </a:r>
            <a:r>
              <a:rPr lang="zh-CN" altLang="en-US" dirty="0"/>
              <a:t>服务业电子商务</a:t>
            </a:r>
            <a:endParaRPr lang="en-US" altLang="zh-CN" dirty="0"/>
          </a:p>
          <a:p>
            <a:r>
              <a:rPr lang="zh-CN" altLang="en-US" dirty="0"/>
              <a:t>电子商务在服务业的应用范围广泛，涉及旅游、餐饮、教育、医疗等多个行业。在线旅游平台通过提供机票预订、酒店住宿和行程规划等服务，显著提升了用户体验。餐饮外卖平台的兴起使得消费者能够便捷地获取各类餐饮服务。教育领域的数字化转型体现在在线学习平台的课程资源丰富化，为学习者提供了多样化的选择。医疗健康服务通过互联网平台实现了在线诊疗和预约挂号等功能，增强了医疗服务的可及性。这种新型商业模式突破了传统服务的时间和空间限制，有效提升了服务质量和用户满意度。</a:t>
            </a:r>
          </a:p>
        </p:txBody>
      </p:sp>
      <p:sp>
        <p:nvSpPr>
          <p:cNvPr id="4" name="文本占位符 3">
            <a:extLst>
              <a:ext uri="{FF2B5EF4-FFF2-40B4-BE49-F238E27FC236}">
                <a16:creationId xmlns:a16="http://schemas.microsoft.com/office/drawing/2014/main" id="{E0463D9C-E997-24D6-8ED2-33E5908E4C22}"/>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3526965090"/>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1B56A511-F1B0-E22F-0BBA-20A1153E0378}"/>
              </a:ext>
            </a:extLst>
          </p:cNvPr>
          <p:cNvSpPr>
            <a:spLocks noGrp="1"/>
          </p:cNvSpPr>
          <p:nvPr>
            <p:ph type="body" sz="quarter" idx="10"/>
          </p:nvPr>
        </p:nvSpPr>
        <p:spPr/>
        <p:txBody>
          <a:bodyPr/>
          <a:lstStyle/>
          <a:p>
            <a:r>
              <a:rPr lang="zh-CN" altLang="en-US" dirty="0"/>
              <a:t>第一节</a:t>
            </a:r>
          </a:p>
        </p:txBody>
      </p:sp>
      <p:sp>
        <p:nvSpPr>
          <p:cNvPr id="5" name="文本占位符 4">
            <a:extLst>
              <a:ext uri="{FF2B5EF4-FFF2-40B4-BE49-F238E27FC236}">
                <a16:creationId xmlns:a16="http://schemas.microsoft.com/office/drawing/2014/main" id="{F32589FE-6DF1-4D81-2426-345D04A6F1B8}"/>
              </a:ext>
            </a:extLst>
          </p:cNvPr>
          <p:cNvSpPr>
            <a:spLocks noGrp="1"/>
          </p:cNvSpPr>
          <p:nvPr>
            <p:ph type="body" sz="quarter" idx="11"/>
          </p:nvPr>
        </p:nvSpPr>
        <p:spPr/>
        <p:txBody>
          <a:bodyPr/>
          <a:lstStyle/>
          <a:p>
            <a:r>
              <a:rPr lang="zh-CN" altLang="en-US" dirty="0"/>
              <a:t>电子商务相关法律法规概述</a:t>
            </a:r>
          </a:p>
        </p:txBody>
      </p:sp>
    </p:spTree>
    <p:extLst>
      <p:ext uri="{BB962C8B-B14F-4D97-AF65-F5344CB8AC3E}">
        <p14:creationId xmlns:p14="http://schemas.microsoft.com/office/powerpoint/2010/main" val="2311637622"/>
      </p:ext>
    </p:extLst>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183D0-FD73-A79A-5733-7B918995164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17E1F33-D4F0-3CC2-4C2E-CE40B2E9BC93}"/>
              </a:ext>
            </a:extLst>
          </p:cNvPr>
          <p:cNvSpPr>
            <a:spLocks noGrp="1"/>
          </p:cNvSpPr>
          <p:nvPr>
            <p:ph type="body" sz="quarter" idx="11"/>
          </p:nvPr>
        </p:nvSpPr>
        <p:spPr>
          <a:xfrm>
            <a:off x="337294" y="2477376"/>
            <a:ext cx="11275585" cy="2571666"/>
          </a:xfrm>
        </p:spPr>
        <p:txBody>
          <a:bodyPr/>
          <a:lstStyle/>
          <a:p>
            <a:r>
              <a:rPr lang="zh-CN" altLang="en-US" dirty="0"/>
              <a:t>一、  国内法律法规发展的关键阶段</a:t>
            </a:r>
          </a:p>
          <a:p>
            <a:r>
              <a:rPr lang="zh-CN" altLang="en-US" dirty="0"/>
              <a:t>我国电商法规建设经历了探索到完善的演进过程。早期主要针对网络交易进行初步规范，随后逐步建立起适应行业发展的法律框架。近年来，随着移动支付、跨境电商等新兴业态的兴起，相关法规持续更新完善，为电子商务的规范化发展提供了制度保障。这一演进过程体现了法律与市场需求的动态平衡。</a:t>
            </a:r>
          </a:p>
        </p:txBody>
      </p:sp>
      <p:sp>
        <p:nvSpPr>
          <p:cNvPr id="4" name="文本占位符 3">
            <a:extLst>
              <a:ext uri="{FF2B5EF4-FFF2-40B4-BE49-F238E27FC236}">
                <a16:creationId xmlns:a16="http://schemas.microsoft.com/office/drawing/2014/main" id="{DAF7D563-6BF2-5CA9-20ED-0FAAA7B1C7F7}"/>
              </a:ext>
            </a:extLst>
          </p:cNvPr>
          <p:cNvSpPr>
            <a:spLocks noGrp="1"/>
          </p:cNvSpPr>
          <p:nvPr>
            <p:ph type="body" sz="quarter" idx="10"/>
          </p:nvPr>
        </p:nvSpPr>
        <p:spPr/>
        <p:txBody>
          <a:bodyPr/>
          <a:lstStyle/>
          <a:p>
            <a:r>
              <a:rPr lang="zh-CN" altLang="en-US" dirty="0"/>
              <a:t>电子商务相关法律法规概述</a:t>
            </a:r>
          </a:p>
        </p:txBody>
      </p:sp>
    </p:spTree>
    <p:extLst>
      <p:ext uri="{BB962C8B-B14F-4D97-AF65-F5344CB8AC3E}">
        <p14:creationId xmlns:p14="http://schemas.microsoft.com/office/powerpoint/2010/main" val="2160963736"/>
      </p:ext>
    </p:extLst>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453B59-60D5-EA83-DA6B-F9D8140E521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083E4E4-8278-B4EA-F965-ADBBF319286D}"/>
              </a:ext>
            </a:extLst>
          </p:cNvPr>
          <p:cNvSpPr>
            <a:spLocks noGrp="1"/>
          </p:cNvSpPr>
          <p:nvPr>
            <p:ph type="body" sz="quarter" idx="11"/>
          </p:nvPr>
        </p:nvSpPr>
        <p:spPr>
          <a:xfrm>
            <a:off x="337294" y="2731291"/>
            <a:ext cx="11275585" cy="2063835"/>
          </a:xfrm>
        </p:spPr>
        <p:txBody>
          <a:bodyPr/>
          <a:lstStyle/>
          <a:p>
            <a:r>
              <a:rPr lang="zh-CN" altLang="en-US" dirty="0"/>
              <a:t>二、  专门的电子商务法律内容</a:t>
            </a:r>
          </a:p>
          <a:p>
            <a:r>
              <a:rPr lang="zh-CN" altLang="en-US" dirty="0"/>
              <a:t>为应对电子商务的独特需求，我国制定了专门的</a:t>
            </a:r>
            <a:r>
              <a:rPr lang="en-US" altLang="zh-CN" dirty="0"/>
              <a:t>《</a:t>
            </a:r>
            <a:r>
              <a:rPr lang="zh-CN" altLang="en-US" dirty="0"/>
              <a:t>电子商务法</a:t>
            </a:r>
            <a:r>
              <a:rPr lang="en-US" altLang="zh-CN" dirty="0"/>
              <a:t>》</a:t>
            </a:r>
            <a:r>
              <a:rPr lang="zh-CN" altLang="en-US" dirty="0"/>
              <a:t>。该法律作为电子商务领域的基础性法规，全面规范了经营主体、电子合同的签订与执行以及争议处理机制等核心问题。通过这一立法，有效解决了电子商务活动中特有的法律难题。</a:t>
            </a:r>
          </a:p>
        </p:txBody>
      </p:sp>
      <p:sp>
        <p:nvSpPr>
          <p:cNvPr id="4" name="文本占位符 3">
            <a:extLst>
              <a:ext uri="{FF2B5EF4-FFF2-40B4-BE49-F238E27FC236}">
                <a16:creationId xmlns:a16="http://schemas.microsoft.com/office/drawing/2014/main" id="{B7A44453-4952-8992-DA21-8E0C316D2A68}"/>
              </a:ext>
            </a:extLst>
          </p:cNvPr>
          <p:cNvSpPr>
            <a:spLocks noGrp="1"/>
          </p:cNvSpPr>
          <p:nvPr>
            <p:ph type="body" sz="quarter" idx="10"/>
          </p:nvPr>
        </p:nvSpPr>
        <p:spPr/>
        <p:txBody>
          <a:bodyPr/>
          <a:lstStyle/>
          <a:p>
            <a:r>
              <a:rPr lang="zh-CN" altLang="en-US" dirty="0"/>
              <a:t>电子商务相关法律法规概述</a:t>
            </a:r>
          </a:p>
        </p:txBody>
      </p:sp>
    </p:spTree>
    <p:extLst>
      <p:ext uri="{BB962C8B-B14F-4D97-AF65-F5344CB8AC3E}">
        <p14:creationId xmlns:p14="http://schemas.microsoft.com/office/powerpoint/2010/main" val="3467026501"/>
      </p:ext>
    </p:extLst>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989B00-1D26-A243-5394-40BF7705C71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E07B279-4314-07A2-4C59-854D6A0D0BE9}"/>
              </a:ext>
            </a:extLst>
          </p:cNvPr>
          <p:cNvSpPr>
            <a:spLocks noGrp="1"/>
          </p:cNvSpPr>
          <p:nvPr>
            <p:ph type="body" sz="quarter" idx="11"/>
          </p:nvPr>
        </p:nvSpPr>
        <p:spPr>
          <a:xfrm>
            <a:off x="337294" y="1715630"/>
            <a:ext cx="11275585" cy="4095160"/>
          </a:xfrm>
        </p:spPr>
        <p:txBody>
          <a:bodyPr/>
          <a:lstStyle/>
          <a:p>
            <a:r>
              <a:rPr lang="zh-CN" altLang="en-US" dirty="0"/>
              <a:t>三、  法律法规的重要作用</a:t>
            </a:r>
            <a:endParaRPr lang="en-US" altLang="zh-CN" dirty="0"/>
          </a:p>
          <a:p>
            <a:r>
              <a:rPr lang="zh-CN" altLang="en-US" dirty="0"/>
              <a:t>（一）保障交易安全</a:t>
            </a:r>
            <a:endParaRPr lang="en-US" altLang="zh-CN" dirty="0"/>
          </a:p>
          <a:p>
            <a:r>
              <a:rPr lang="zh-CN" altLang="en-US" dirty="0"/>
              <a:t>电商领域的交易安全始终是各方关注的焦点，现行法律框架为保障交易安全提供了重要支撑。具体而言，如现行法律体系为电子合同的法律效力提供了制度保障。相较于传统纸质合同，电子商务环境下的契约形式发生了显著转变。我国相关立法对电子合同的订立、生效及履行等关键环节做出了明确规定，赋予其与传统合同同等的法律地位。其中，法律对电子签名的有效性认定及其认证机制作了规范，有效确保了合同主体的真实性和合同内容的完整性。</a:t>
            </a:r>
          </a:p>
        </p:txBody>
      </p:sp>
      <p:sp>
        <p:nvSpPr>
          <p:cNvPr id="4" name="文本占位符 3">
            <a:extLst>
              <a:ext uri="{FF2B5EF4-FFF2-40B4-BE49-F238E27FC236}">
                <a16:creationId xmlns:a16="http://schemas.microsoft.com/office/drawing/2014/main" id="{1750FE5E-2ACD-F847-1BB9-16146EC9A27D}"/>
              </a:ext>
            </a:extLst>
          </p:cNvPr>
          <p:cNvSpPr>
            <a:spLocks noGrp="1"/>
          </p:cNvSpPr>
          <p:nvPr>
            <p:ph type="body" sz="quarter" idx="10"/>
          </p:nvPr>
        </p:nvSpPr>
        <p:spPr/>
        <p:txBody>
          <a:bodyPr/>
          <a:lstStyle/>
          <a:p>
            <a:r>
              <a:rPr lang="zh-CN" altLang="en-US" dirty="0"/>
              <a:t>电子商务相关法律法规概述</a:t>
            </a:r>
          </a:p>
        </p:txBody>
      </p:sp>
    </p:spTree>
    <p:extLst>
      <p:ext uri="{BB962C8B-B14F-4D97-AF65-F5344CB8AC3E}">
        <p14:creationId xmlns:p14="http://schemas.microsoft.com/office/powerpoint/2010/main" val="2623801426"/>
      </p:ext>
    </p:extLst>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8FF0BA-5213-1605-D322-B2B5C9F7478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6680D48-E8F5-A405-40B3-1AC3D234EBCA}"/>
              </a:ext>
            </a:extLst>
          </p:cNvPr>
          <p:cNvSpPr>
            <a:spLocks noGrp="1"/>
          </p:cNvSpPr>
          <p:nvPr>
            <p:ph type="body" sz="quarter" idx="11"/>
          </p:nvPr>
        </p:nvSpPr>
        <p:spPr>
          <a:xfrm>
            <a:off x="337294" y="1715631"/>
            <a:ext cx="11275585" cy="4095160"/>
          </a:xfrm>
        </p:spPr>
        <p:txBody>
          <a:bodyPr/>
          <a:lstStyle/>
          <a:p>
            <a:r>
              <a:rPr lang="zh-CN" altLang="en-US" dirty="0"/>
              <a:t>三、  法律法规的重要作用</a:t>
            </a:r>
            <a:endParaRPr lang="en-US" altLang="zh-CN" dirty="0"/>
          </a:p>
          <a:p>
            <a:r>
              <a:rPr lang="zh-CN" altLang="en-US" dirty="0"/>
              <a:t>（二）促进公平竞争</a:t>
            </a:r>
            <a:endParaRPr lang="en-US" altLang="zh-CN" dirty="0"/>
          </a:p>
          <a:p>
            <a:r>
              <a:rPr lang="zh-CN" altLang="en-US" dirty="0"/>
              <a:t>市场经济体系下，公平竞争作为基础性原则发挥着关键作用。在电子商务这一新兴领域，法律规范的制定与实施对维护市场竞争秩序尤为重要。电商平台的快速发展带来了新的竞争模式，同时也产生了诸如垄断、不正当竞争等潜在风险。通过立法手段，可以有效规范电商企业的经营行为，保障市场参与者的合法权益。具体而言，相关法规可以明确界定不正当竞争行为的认定标准，制定相应的处罚措施，从而为电商市场的健康发展提供制度保障。</a:t>
            </a:r>
          </a:p>
        </p:txBody>
      </p:sp>
      <p:sp>
        <p:nvSpPr>
          <p:cNvPr id="4" name="文本占位符 3">
            <a:extLst>
              <a:ext uri="{FF2B5EF4-FFF2-40B4-BE49-F238E27FC236}">
                <a16:creationId xmlns:a16="http://schemas.microsoft.com/office/drawing/2014/main" id="{5330DBD1-BB99-3E95-C3F5-89B005D9BC98}"/>
              </a:ext>
            </a:extLst>
          </p:cNvPr>
          <p:cNvSpPr>
            <a:spLocks noGrp="1"/>
          </p:cNvSpPr>
          <p:nvPr>
            <p:ph type="body" sz="quarter" idx="10"/>
          </p:nvPr>
        </p:nvSpPr>
        <p:spPr/>
        <p:txBody>
          <a:bodyPr/>
          <a:lstStyle/>
          <a:p>
            <a:r>
              <a:rPr lang="zh-CN" altLang="en-US" dirty="0"/>
              <a:t>电子商务相关法律法规概述</a:t>
            </a:r>
          </a:p>
        </p:txBody>
      </p:sp>
    </p:spTree>
    <p:extLst>
      <p:ext uri="{BB962C8B-B14F-4D97-AF65-F5344CB8AC3E}">
        <p14:creationId xmlns:p14="http://schemas.microsoft.com/office/powerpoint/2010/main" val="8410502"/>
      </p:ext>
    </p:extLst>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EF704-AD90-A58C-7121-AECE45382A4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B376B7C-D300-D597-B203-AEE3BE36B725}"/>
              </a:ext>
            </a:extLst>
          </p:cNvPr>
          <p:cNvSpPr>
            <a:spLocks noGrp="1"/>
          </p:cNvSpPr>
          <p:nvPr>
            <p:ph type="body" sz="quarter" idx="11"/>
          </p:nvPr>
        </p:nvSpPr>
        <p:spPr>
          <a:xfrm>
            <a:off x="337294" y="953885"/>
            <a:ext cx="11275585" cy="5618654"/>
          </a:xfrm>
        </p:spPr>
        <p:txBody>
          <a:bodyPr/>
          <a:lstStyle/>
          <a:p>
            <a:r>
              <a:rPr lang="zh-CN" altLang="en-US" dirty="0"/>
              <a:t>三、  法律法规的重要作用</a:t>
            </a:r>
            <a:endParaRPr lang="en-US" altLang="zh-CN" dirty="0"/>
          </a:p>
          <a:p>
            <a:r>
              <a:rPr lang="zh-CN" altLang="en-US" dirty="0"/>
              <a:t>（三）保护消费者权益</a:t>
            </a:r>
            <a:endParaRPr lang="en-US" altLang="zh-CN" dirty="0"/>
          </a:p>
          <a:p>
            <a:r>
              <a:rPr lang="zh-CN" altLang="en-US" dirty="0"/>
              <a:t>电商交易中，消费者往往面临信息不对称和议价能力不足的问题。现行的法律框架通过明确经营者义务、规范交易流程等机制，为消费者权益提供了有效保障。具体而言，如现行法律体系有效维护了消费者的知情权益。在电商交易场景下，由于消费者无法直接查验商品实体，其购买决策主要依赖于商家提供的信息。相关法规明确要求经营者必须完整、准确地披露商品的关键信息，包括产品性能、质量标准、生产信息等核心要素，不得隐瞒产品缺陷或进行误导性宣传。此外，关于售后服务和退换货政策等事项也需清晰告知消费者。与此同时，现行法律体系为消费者的选择权也提供了重要保障。在电商领域，用户享有自主选择商品和服务提供者的法定权利。相关法规明确禁止商家采取强制搭售或限制选择等侵害消费者权益的行为。</a:t>
            </a:r>
          </a:p>
        </p:txBody>
      </p:sp>
      <p:sp>
        <p:nvSpPr>
          <p:cNvPr id="4" name="文本占位符 3">
            <a:extLst>
              <a:ext uri="{FF2B5EF4-FFF2-40B4-BE49-F238E27FC236}">
                <a16:creationId xmlns:a16="http://schemas.microsoft.com/office/drawing/2014/main" id="{E9A2CC85-F9A0-7A7B-BE22-DE9882B3BAFD}"/>
              </a:ext>
            </a:extLst>
          </p:cNvPr>
          <p:cNvSpPr>
            <a:spLocks noGrp="1"/>
          </p:cNvSpPr>
          <p:nvPr>
            <p:ph type="body" sz="quarter" idx="10"/>
          </p:nvPr>
        </p:nvSpPr>
        <p:spPr/>
        <p:txBody>
          <a:bodyPr/>
          <a:lstStyle/>
          <a:p>
            <a:r>
              <a:rPr lang="zh-CN" altLang="en-US" dirty="0"/>
              <a:t>电子商务相关法律法规概述</a:t>
            </a:r>
          </a:p>
        </p:txBody>
      </p:sp>
    </p:spTree>
    <p:extLst>
      <p:ext uri="{BB962C8B-B14F-4D97-AF65-F5344CB8AC3E}">
        <p14:creationId xmlns:p14="http://schemas.microsoft.com/office/powerpoint/2010/main" val="696942297"/>
      </p:ext>
    </p:extLst>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BF3AF-B46A-5DF2-90E6-1941F478512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126BBEC-C67C-1E59-6D95-399516108B59}"/>
              </a:ext>
            </a:extLst>
          </p:cNvPr>
          <p:cNvSpPr>
            <a:spLocks noGrp="1"/>
          </p:cNvSpPr>
          <p:nvPr>
            <p:ph type="body" sz="quarter" idx="11"/>
          </p:nvPr>
        </p:nvSpPr>
        <p:spPr>
          <a:xfrm>
            <a:off x="337294" y="953885"/>
            <a:ext cx="11275585" cy="5618654"/>
          </a:xfrm>
        </p:spPr>
        <p:txBody>
          <a:bodyPr/>
          <a:lstStyle/>
          <a:p>
            <a:r>
              <a:rPr lang="zh-CN" altLang="en-US" dirty="0"/>
              <a:t>三、  法律法规的重要作用</a:t>
            </a:r>
            <a:endParaRPr lang="en-US" altLang="zh-CN" dirty="0"/>
          </a:p>
          <a:p>
            <a:r>
              <a:rPr lang="zh-CN" altLang="en-US" dirty="0"/>
              <a:t>（三）保护消费者权益</a:t>
            </a:r>
            <a:endParaRPr lang="en-US" altLang="zh-CN" dirty="0"/>
          </a:p>
          <a:p>
            <a:r>
              <a:rPr lang="zh-CN" altLang="en-US" dirty="0"/>
              <a:t>电商交易中，消费者往往面临信息不对称和议价能力不足的问题。现行的法律框架通过明确经营者义务、规范交易流程等机制，为消费者权益提供了有效保障。具体而言，如现行法律体系有效维护了消费者的知情权益。在电商交易场景下，由于消费者无法直接查验商品实体，其购买决策主要依赖于商家提供的信息。相关法规明确要求经营者必须完整、准确地披露商品的关键信息，包括产品性能、质量标准、生产信息等核心要素，不得隐瞒产品缺陷或进行误导性宣传。此外，关于售后服务和退换货政策等事项也需清晰告知消费者。与此同时，现行法律体系为消费者的选择权也提供了重要保障。在电商领域，用户享有自主选择商品和服务提供者的法定权利。相关法规明确禁止商家采取强制搭售或限制选择等侵害消费者权益的行为。</a:t>
            </a:r>
          </a:p>
        </p:txBody>
      </p:sp>
      <p:sp>
        <p:nvSpPr>
          <p:cNvPr id="4" name="文本占位符 3">
            <a:extLst>
              <a:ext uri="{FF2B5EF4-FFF2-40B4-BE49-F238E27FC236}">
                <a16:creationId xmlns:a16="http://schemas.microsoft.com/office/drawing/2014/main" id="{EEB65DA9-8162-3863-99CD-DA8B592CCC12}"/>
              </a:ext>
            </a:extLst>
          </p:cNvPr>
          <p:cNvSpPr>
            <a:spLocks noGrp="1"/>
          </p:cNvSpPr>
          <p:nvPr>
            <p:ph type="body" sz="quarter" idx="10"/>
          </p:nvPr>
        </p:nvSpPr>
        <p:spPr/>
        <p:txBody>
          <a:bodyPr/>
          <a:lstStyle/>
          <a:p>
            <a:r>
              <a:rPr lang="zh-CN" altLang="en-US" dirty="0"/>
              <a:t>电子商务相关法律法规概述</a:t>
            </a:r>
          </a:p>
        </p:txBody>
      </p:sp>
    </p:spTree>
    <p:extLst>
      <p:ext uri="{BB962C8B-B14F-4D97-AF65-F5344CB8AC3E}">
        <p14:creationId xmlns:p14="http://schemas.microsoft.com/office/powerpoint/2010/main" val="3379662625"/>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707A0E0C-254E-3CF2-647A-BFEE512EEF79}"/>
              </a:ext>
            </a:extLst>
          </p:cNvPr>
          <p:cNvSpPr>
            <a:spLocks noGrp="1"/>
          </p:cNvSpPr>
          <p:nvPr>
            <p:ph type="body" sz="quarter" idx="10"/>
          </p:nvPr>
        </p:nvSpPr>
        <p:spPr/>
        <p:txBody>
          <a:bodyPr/>
          <a:lstStyle/>
          <a:p>
            <a:r>
              <a:rPr lang="zh-CN" altLang="en-US" dirty="0"/>
              <a:t>第二节</a:t>
            </a:r>
          </a:p>
        </p:txBody>
      </p:sp>
      <p:sp>
        <p:nvSpPr>
          <p:cNvPr id="5" name="文本占位符 4">
            <a:extLst>
              <a:ext uri="{FF2B5EF4-FFF2-40B4-BE49-F238E27FC236}">
                <a16:creationId xmlns:a16="http://schemas.microsoft.com/office/drawing/2014/main" id="{3322ADC3-8F6A-21A5-4A91-A8B9CD60378C}"/>
              </a:ext>
            </a:extLst>
          </p:cNvPr>
          <p:cNvSpPr>
            <a:spLocks noGrp="1"/>
          </p:cNvSpPr>
          <p:nvPr>
            <p:ph type="body" sz="quarter" idx="11"/>
          </p:nvPr>
        </p:nvSpPr>
        <p:spPr/>
        <p:txBody>
          <a:bodyPr/>
          <a:lstStyle/>
          <a:p>
            <a:r>
              <a:rPr lang="zh-CN" altLang="en-US" dirty="0"/>
              <a:t>电子商务中的知识产权保护</a:t>
            </a:r>
          </a:p>
        </p:txBody>
      </p:sp>
    </p:spTree>
    <p:extLst>
      <p:ext uri="{BB962C8B-B14F-4D97-AF65-F5344CB8AC3E}">
        <p14:creationId xmlns:p14="http://schemas.microsoft.com/office/powerpoint/2010/main" val="3209920578"/>
      </p:ext>
    </p:extLst>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0500ED1A-CDE5-2AB1-37EC-DBB946D2094B}"/>
              </a:ext>
            </a:extLst>
          </p:cNvPr>
          <p:cNvSpPr>
            <a:spLocks noGrp="1"/>
          </p:cNvSpPr>
          <p:nvPr>
            <p:ph type="body" sz="quarter" idx="11"/>
          </p:nvPr>
        </p:nvSpPr>
        <p:spPr>
          <a:xfrm>
            <a:off x="337294" y="2223460"/>
            <a:ext cx="11275585" cy="3079497"/>
          </a:xfrm>
        </p:spPr>
        <p:txBody>
          <a:bodyPr/>
          <a:lstStyle/>
          <a:p>
            <a:r>
              <a:rPr lang="zh-CN" altLang="en-US" dirty="0"/>
              <a:t>一、  商标权保护</a:t>
            </a:r>
            <a:endParaRPr lang="en-US" altLang="zh-CN" dirty="0"/>
          </a:p>
          <a:p>
            <a:r>
              <a:rPr lang="zh-CN" altLang="en-US" dirty="0"/>
              <a:t>（一）电子商务中商标侵权的形式</a:t>
            </a:r>
            <a:endParaRPr lang="en-US" altLang="zh-CN" dirty="0"/>
          </a:p>
          <a:p>
            <a:r>
              <a:rPr lang="en-US" altLang="zh-CN" dirty="0"/>
              <a:t>1. </a:t>
            </a:r>
            <a:r>
              <a:rPr lang="zh-CN" altLang="en-US" dirty="0"/>
              <a:t>域名抢注</a:t>
            </a:r>
            <a:endParaRPr lang="en-US" altLang="zh-CN" dirty="0"/>
          </a:p>
          <a:p>
            <a:r>
              <a:rPr lang="zh-CN" altLang="en-US" dirty="0"/>
              <a:t>电子商务中，域名作为企业网络标识具有显著的商业价值。部分不法分子利用与知名商标相似的域名进行抢注，旨在误导消费者获取不当利益。这种抢注行为往往表现为直接使用品牌商标作为域名，导致用户在搜索时误入非官方网站。</a:t>
            </a:r>
          </a:p>
        </p:txBody>
      </p:sp>
      <p:sp>
        <p:nvSpPr>
          <p:cNvPr id="4" name="文本占位符 3">
            <a:extLst>
              <a:ext uri="{FF2B5EF4-FFF2-40B4-BE49-F238E27FC236}">
                <a16:creationId xmlns:a16="http://schemas.microsoft.com/office/drawing/2014/main" id="{C92177AE-A1B5-C93C-90E5-8B23B3393E5F}"/>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281789765"/>
      </p:ext>
    </p:extLst>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65B74-83A4-439C-1D85-FFFB50129C3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ED11F9B-01E7-E706-4D7F-01D1280D3A92}"/>
              </a:ext>
            </a:extLst>
          </p:cNvPr>
          <p:cNvSpPr>
            <a:spLocks noGrp="1"/>
          </p:cNvSpPr>
          <p:nvPr>
            <p:ph type="body" sz="quarter" idx="11"/>
          </p:nvPr>
        </p:nvSpPr>
        <p:spPr>
          <a:xfrm>
            <a:off x="337294" y="1969544"/>
            <a:ext cx="11275585" cy="3587329"/>
          </a:xfrm>
        </p:spPr>
        <p:txBody>
          <a:bodyPr/>
          <a:lstStyle/>
          <a:p>
            <a:r>
              <a:rPr lang="zh-CN" altLang="en-US" dirty="0"/>
              <a:t>一、  商标权保护</a:t>
            </a:r>
            <a:endParaRPr lang="en-US" altLang="zh-CN" dirty="0"/>
          </a:p>
          <a:p>
            <a:r>
              <a:rPr lang="zh-CN" altLang="en-US" dirty="0"/>
              <a:t>（一）电子商务中商标侵权的形式</a:t>
            </a:r>
            <a:endParaRPr lang="en-US" altLang="zh-CN" dirty="0"/>
          </a:p>
          <a:p>
            <a:r>
              <a:rPr lang="en-US" altLang="zh-CN" dirty="0"/>
              <a:t>2. </a:t>
            </a:r>
            <a:r>
              <a:rPr lang="zh-CN" altLang="en-US" dirty="0"/>
              <a:t>网页关键词侵权</a:t>
            </a:r>
            <a:endParaRPr lang="en-US" altLang="zh-CN" dirty="0"/>
          </a:p>
          <a:p>
            <a:r>
              <a:rPr lang="zh-CN" altLang="en-US" dirty="0"/>
              <a:t>在搜索引擎优化实践中，网页关键词的合理运用至关重要。然而，部分商家存在滥用他人商标作为关键词的违规行为，其提供的商品或服务与所涉商标有时甚至无任何关联。这种侵权行为的直接后果是，当用户检索特定商标时，相关侵权网页会出现在搜索结果中，导致消费者产生混淆。</a:t>
            </a:r>
          </a:p>
        </p:txBody>
      </p:sp>
      <p:sp>
        <p:nvSpPr>
          <p:cNvPr id="4" name="文本占位符 3">
            <a:extLst>
              <a:ext uri="{FF2B5EF4-FFF2-40B4-BE49-F238E27FC236}">
                <a16:creationId xmlns:a16="http://schemas.microsoft.com/office/drawing/2014/main" id="{AFADA7ED-C7C1-3557-FC9F-6DED8A9CE808}"/>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5412119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5DF0FF-B439-3D26-A314-D3DFB72E9F6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623164C-3BC1-848A-2B2F-6BEBA83AE959}"/>
              </a:ext>
            </a:extLst>
          </p:cNvPr>
          <p:cNvSpPr>
            <a:spLocks noGrp="1"/>
          </p:cNvSpPr>
          <p:nvPr>
            <p:ph type="body" sz="quarter" idx="11"/>
          </p:nvPr>
        </p:nvSpPr>
        <p:spPr>
          <a:xfrm>
            <a:off x="337294" y="1461713"/>
            <a:ext cx="11275585" cy="4602991"/>
          </a:xfrm>
        </p:spPr>
        <p:txBody>
          <a:bodyPr/>
          <a:lstStyle/>
          <a:p>
            <a:r>
              <a:rPr lang="zh-CN" altLang="en-US" dirty="0"/>
              <a:t>一、电子商务的分类</a:t>
            </a:r>
            <a:endParaRPr lang="en-US" altLang="zh-CN" dirty="0"/>
          </a:p>
          <a:p>
            <a:r>
              <a:rPr lang="zh-CN" altLang="en-US" dirty="0"/>
              <a:t>（二）按行业领域分类</a:t>
            </a:r>
            <a:endParaRPr lang="en-US" altLang="zh-CN" dirty="0"/>
          </a:p>
          <a:p>
            <a:r>
              <a:rPr lang="en-US" altLang="zh-CN" dirty="0"/>
              <a:t>3. </a:t>
            </a:r>
            <a:r>
              <a:rPr lang="zh-CN" altLang="en-US" dirty="0"/>
              <a:t>金融业电子商务</a:t>
            </a:r>
            <a:endParaRPr lang="en-US" altLang="zh-CN" dirty="0"/>
          </a:p>
          <a:p>
            <a:r>
              <a:rPr lang="zh-CN" altLang="en-US" dirty="0"/>
              <a:t>金融领域电子商务主要包含四大核心模式。网上银行系统实现了传统银行业务的数字化迁移，用户可通过网络平台完成资金划转、账户管理等常规操作。在支付领域，以支付宝和微信支付为代表的电子支付工具重塑了支付生态，显著提升了交易的安全性和便捷性。网络借贷平台为市场参与者开辟了新型融资途径，有效连接了资金供需双方。互联网保险通过线上渠道销售保险产品，大幅优化了投保流程。这些创新模式不仅推动了金融服务的效率提升，还增强了金融服务的可及性和普惠性。</a:t>
            </a:r>
          </a:p>
        </p:txBody>
      </p:sp>
      <p:sp>
        <p:nvSpPr>
          <p:cNvPr id="4" name="文本占位符 3">
            <a:extLst>
              <a:ext uri="{FF2B5EF4-FFF2-40B4-BE49-F238E27FC236}">
                <a16:creationId xmlns:a16="http://schemas.microsoft.com/office/drawing/2014/main" id="{9F230AA5-1611-D755-F11D-5E07DB204B69}"/>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772293465"/>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D5C60D-82C9-52D1-F457-920D1587E73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83B8A1D-0528-DAEC-D11D-16EE9E94E4E3}"/>
              </a:ext>
            </a:extLst>
          </p:cNvPr>
          <p:cNvSpPr>
            <a:spLocks noGrp="1"/>
          </p:cNvSpPr>
          <p:nvPr>
            <p:ph type="body" sz="quarter" idx="11"/>
          </p:nvPr>
        </p:nvSpPr>
        <p:spPr>
          <a:xfrm>
            <a:off x="337294" y="1969544"/>
            <a:ext cx="11275585" cy="3587329"/>
          </a:xfrm>
        </p:spPr>
        <p:txBody>
          <a:bodyPr/>
          <a:lstStyle/>
          <a:p>
            <a:r>
              <a:rPr lang="zh-CN" altLang="en-US" dirty="0"/>
              <a:t>一、  商标权保护</a:t>
            </a:r>
            <a:endParaRPr lang="en-US" altLang="zh-CN" dirty="0"/>
          </a:p>
          <a:p>
            <a:r>
              <a:rPr lang="zh-CN" altLang="en-US" dirty="0"/>
              <a:t>（一）电子商务中商标侵权的形式</a:t>
            </a:r>
            <a:endParaRPr lang="en-US" altLang="zh-CN" dirty="0"/>
          </a:p>
          <a:p>
            <a:r>
              <a:rPr lang="en-US" altLang="zh-CN" dirty="0"/>
              <a:t>3. </a:t>
            </a:r>
            <a:r>
              <a:rPr lang="zh-CN" altLang="en-US" dirty="0"/>
              <a:t>店铺名称和商品描述侵权</a:t>
            </a:r>
            <a:endParaRPr lang="en-US" altLang="zh-CN" dirty="0"/>
          </a:p>
          <a:p>
            <a:r>
              <a:rPr lang="zh-CN" altLang="en-US" dirty="0"/>
              <a:t>电商平台中部分商家采用近似知名品牌标识的命名策略，并在产品信息中刻意关联其他商标，以此误导消费者判断。具体表现为，商家通过注册与知名运动品牌高度相似的店铺名称，同时在商品详情中强调具备该品牌特征，诱导消费者产生错误联想。此类经营行为不仅侵犯了商标持有者的合法权益，也对消费者构成了欺诈。</a:t>
            </a:r>
          </a:p>
        </p:txBody>
      </p:sp>
      <p:sp>
        <p:nvSpPr>
          <p:cNvPr id="4" name="文本占位符 3">
            <a:extLst>
              <a:ext uri="{FF2B5EF4-FFF2-40B4-BE49-F238E27FC236}">
                <a16:creationId xmlns:a16="http://schemas.microsoft.com/office/drawing/2014/main" id="{35A2F779-E45C-55E7-15D3-64C1C07EC5F9}"/>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4284687885"/>
      </p:ext>
    </p:extLst>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9DE64B-3B1D-ADBA-3271-C71D89CE5E5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296D048-FF4B-53D0-8745-62C4C10D764E}"/>
              </a:ext>
            </a:extLst>
          </p:cNvPr>
          <p:cNvSpPr>
            <a:spLocks noGrp="1"/>
          </p:cNvSpPr>
          <p:nvPr>
            <p:ph type="body" sz="quarter" idx="11"/>
          </p:nvPr>
        </p:nvSpPr>
        <p:spPr>
          <a:xfrm>
            <a:off x="337294" y="1969544"/>
            <a:ext cx="11275585" cy="3587329"/>
          </a:xfrm>
        </p:spPr>
        <p:txBody>
          <a:bodyPr/>
          <a:lstStyle/>
          <a:p>
            <a:r>
              <a:rPr lang="zh-CN" altLang="en-US" dirty="0"/>
              <a:t>一、  商标权保护</a:t>
            </a:r>
            <a:endParaRPr lang="en-US" altLang="zh-CN" dirty="0"/>
          </a:p>
          <a:p>
            <a:r>
              <a:rPr lang="zh-CN" altLang="en-US" dirty="0"/>
              <a:t>（二）商标权保护的法律依据</a:t>
            </a:r>
          </a:p>
          <a:p>
            <a:r>
              <a:rPr lang="en-US" altLang="zh-CN" dirty="0"/>
              <a:t>1.《</a:t>
            </a:r>
            <a:r>
              <a:rPr lang="zh-CN" altLang="en-US" dirty="0"/>
              <a:t>中华人民共和国商标法</a:t>
            </a:r>
            <a:r>
              <a:rPr lang="en-US" altLang="zh-CN" dirty="0"/>
              <a:t>》  </a:t>
            </a:r>
            <a:r>
              <a:rPr lang="zh-CN" altLang="en-US" dirty="0"/>
              <a:t>（以下简称</a:t>
            </a:r>
            <a:r>
              <a:rPr lang="en-US" altLang="zh-CN" dirty="0"/>
              <a:t>《</a:t>
            </a:r>
            <a:r>
              <a:rPr lang="zh-CN" altLang="en-US" dirty="0"/>
              <a:t>商标法</a:t>
            </a:r>
            <a:r>
              <a:rPr lang="en-US" altLang="zh-CN" dirty="0"/>
              <a:t>》</a:t>
            </a:r>
            <a:r>
              <a:rPr lang="zh-CN" altLang="en-US" dirty="0"/>
              <a:t>）</a:t>
            </a:r>
            <a:endParaRPr lang="en-US" altLang="zh-CN" dirty="0"/>
          </a:p>
          <a:p>
            <a:r>
              <a:rPr lang="en-US" altLang="zh-CN" dirty="0"/>
              <a:t>《</a:t>
            </a:r>
            <a:r>
              <a:rPr lang="zh-CN" altLang="en-US" dirty="0"/>
              <a:t>商标法</a:t>
            </a:r>
            <a:r>
              <a:rPr lang="en-US" altLang="zh-CN" dirty="0"/>
              <a:t>》</a:t>
            </a:r>
            <a:r>
              <a:rPr lang="zh-CN" altLang="en-US" dirty="0"/>
              <a:t>作为我国商标权保护的核心法律，对商标注册、使用及保护等关键环节进行了全面规范。在电子商务领域，该法律同样为商标侵权纠纷的处理提供了明确依据。具体而言，若行为人未经许可，在同类或类似商品上使用与注册商标相同或近似的标识，</a:t>
            </a:r>
            <a:r>
              <a:rPr lang="en-US" altLang="zh-CN" dirty="0"/>
              <a:t>《</a:t>
            </a:r>
            <a:r>
              <a:rPr lang="zh-CN" altLang="en-US" dirty="0"/>
              <a:t>商标法</a:t>
            </a:r>
            <a:r>
              <a:rPr lang="en-US" altLang="zh-CN" dirty="0"/>
              <a:t>》</a:t>
            </a:r>
            <a:r>
              <a:rPr lang="zh-CN" altLang="en-US" dirty="0"/>
              <a:t>认定其构成侵权，并赋予商标权人追究法律责任的权利。</a:t>
            </a:r>
          </a:p>
        </p:txBody>
      </p:sp>
      <p:sp>
        <p:nvSpPr>
          <p:cNvPr id="4" name="文本占位符 3">
            <a:extLst>
              <a:ext uri="{FF2B5EF4-FFF2-40B4-BE49-F238E27FC236}">
                <a16:creationId xmlns:a16="http://schemas.microsoft.com/office/drawing/2014/main" id="{CABBC1AE-37B1-4346-8BBF-2438E3E3B462}"/>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1648852681"/>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2826D-43E8-51D8-0A32-6184AD415C8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EE3784E-88F0-75A7-6D64-0B79E92C7A2A}"/>
              </a:ext>
            </a:extLst>
          </p:cNvPr>
          <p:cNvSpPr>
            <a:spLocks noGrp="1"/>
          </p:cNvSpPr>
          <p:nvPr>
            <p:ph type="body" sz="quarter" idx="11"/>
          </p:nvPr>
        </p:nvSpPr>
        <p:spPr>
          <a:xfrm>
            <a:off x="337294" y="1969545"/>
            <a:ext cx="11275585" cy="3587329"/>
          </a:xfrm>
        </p:spPr>
        <p:txBody>
          <a:bodyPr/>
          <a:lstStyle/>
          <a:p>
            <a:r>
              <a:rPr lang="zh-CN" altLang="en-US" dirty="0"/>
              <a:t>一、  商标权保护</a:t>
            </a:r>
            <a:endParaRPr lang="en-US" altLang="zh-CN" dirty="0"/>
          </a:p>
          <a:p>
            <a:r>
              <a:rPr lang="zh-CN" altLang="en-US" dirty="0"/>
              <a:t>（二）商标权保护的法律依据</a:t>
            </a:r>
          </a:p>
          <a:p>
            <a:r>
              <a:rPr lang="en-US" altLang="zh-CN" dirty="0"/>
              <a:t>2.《</a:t>
            </a:r>
            <a:r>
              <a:rPr lang="zh-CN" altLang="en-US" dirty="0"/>
              <a:t>中华人民共和国反不正当竞争法</a:t>
            </a:r>
            <a:r>
              <a:rPr lang="en-US" altLang="zh-CN" dirty="0"/>
              <a:t>》  </a:t>
            </a:r>
            <a:r>
              <a:rPr lang="zh-CN" altLang="en-US" dirty="0"/>
              <a:t>（以下简称</a:t>
            </a:r>
            <a:r>
              <a:rPr lang="en-US" altLang="zh-CN" dirty="0"/>
              <a:t>《</a:t>
            </a:r>
            <a:r>
              <a:rPr lang="zh-CN" altLang="en-US" dirty="0"/>
              <a:t>反不正当竞争法</a:t>
            </a:r>
            <a:r>
              <a:rPr lang="en-US" altLang="zh-CN" dirty="0"/>
              <a:t>》</a:t>
            </a:r>
            <a:r>
              <a:rPr lang="zh-CN" altLang="en-US" dirty="0"/>
              <a:t>）</a:t>
            </a:r>
            <a:endParaRPr lang="en-US" altLang="zh-CN" dirty="0"/>
          </a:p>
          <a:p>
            <a:r>
              <a:rPr lang="en-US" altLang="zh-CN" dirty="0"/>
              <a:t>《</a:t>
            </a:r>
            <a:r>
              <a:rPr lang="zh-CN" altLang="en-US" dirty="0"/>
              <a:t>反不正当竞争法</a:t>
            </a:r>
            <a:r>
              <a:rPr lang="en-US" altLang="zh-CN" dirty="0"/>
              <a:t>》</a:t>
            </a:r>
            <a:r>
              <a:rPr lang="zh-CN" altLang="en-US" dirty="0"/>
              <a:t>的核心功能在于保障市场环境的公正与秩序。该法对电商领域中的商标滥用现象具有明确的约束效力。当市场主体通过仿冒他人商标实施虚假营销、误导性宣传等行为时，此类行为将破坏正常的市场竞争机制，构成不正当竞争。该法律体系为商标权利人提供了补充性法律保障，有助于强化其合法权益的维护。</a:t>
            </a:r>
          </a:p>
        </p:txBody>
      </p:sp>
      <p:sp>
        <p:nvSpPr>
          <p:cNvPr id="4" name="文本占位符 3">
            <a:extLst>
              <a:ext uri="{FF2B5EF4-FFF2-40B4-BE49-F238E27FC236}">
                <a16:creationId xmlns:a16="http://schemas.microsoft.com/office/drawing/2014/main" id="{F9E084EB-E8DD-9B32-61C6-AC970957AE9B}"/>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1730476564"/>
      </p:ext>
    </p:extLst>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A20F45-8E29-AE0B-4526-9E8254350EC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A8D3A1D-E0F2-EFD7-87B2-CC7D47B917A9}"/>
              </a:ext>
            </a:extLst>
          </p:cNvPr>
          <p:cNvSpPr>
            <a:spLocks noGrp="1"/>
          </p:cNvSpPr>
          <p:nvPr>
            <p:ph type="body" sz="quarter" idx="11"/>
          </p:nvPr>
        </p:nvSpPr>
        <p:spPr>
          <a:xfrm>
            <a:off x="337294" y="1969545"/>
            <a:ext cx="11275585" cy="3587329"/>
          </a:xfrm>
        </p:spPr>
        <p:txBody>
          <a:bodyPr/>
          <a:lstStyle/>
          <a:p>
            <a:r>
              <a:rPr lang="zh-CN" altLang="en-US" dirty="0"/>
              <a:t>一、  商标权保护</a:t>
            </a:r>
            <a:endParaRPr lang="en-US" altLang="zh-CN" dirty="0"/>
          </a:p>
          <a:p>
            <a:r>
              <a:rPr lang="zh-CN" altLang="en-US" dirty="0"/>
              <a:t>（二）商标权保护的法律依据</a:t>
            </a:r>
          </a:p>
          <a:p>
            <a:r>
              <a:rPr lang="en-US" altLang="zh-CN" dirty="0"/>
              <a:t>3.《</a:t>
            </a:r>
            <a:r>
              <a:rPr lang="zh-CN" altLang="en-US" dirty="0"/>
              <a:t>电子商务法</a:t>
            </a:r>
            <a:r>
              <a:rPr lang="en-US" altLang="zh-CN" dirty="0"/>
              <a:t>》</a:t>
            </a:r>
          </a:p>
          <a:p>
            <a:r>
              <a:rPr lang="en-US" altLang="zh-CN" dirty="0"/>
              <a:t>《</a:t>
            </a:r>
            <a:r>
              <a:rPr lang="zh-CN" altLang="en-US" dirty="0"/>
              <a:t>电子商务法</a:t>
            </a:r>
            <a:r>
              <a:rPr lang="en-US" altLang="zh-CN" dirty="0"/>
              <a:t>》</a:t>
            </a:r>
            <a:r>
              <a:rPr lang="zh-CN" altLang="en-US" dirty="0"/>
              <a:t>作为规范电子商务活动的专门立法，明确界定了电商平台及平台内经营者的法律责任。该法特别强调知识产权保护，要求平台方必须实施有效措施维护商标权益。当平台知晓或理应知晓存在商标侵权行为却未及时制止时，需与侵权方共同承担法律后果。</a:t>
            </a:r>
          </a:p>
        </p:txBody>
      </p:sp>
      <p:sp>
        <p:nvSpPr>
          <p:cNvPr id="4" name="文本占位符 3">
            <a:extLst>
              <a:ext uri="{FF2B5EF4-FFF2-40B4-BE49-F238E27FC236}">
                <a16:creationId xmlns:a16="http://schemas.microsoft.com/office/drawing/2014/main" id="{189894D6-1E78-BFD6-11AA-E939B5235DE9}"/>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3842944350"/>
      </p:ext>
    </p:extLst>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92BBD-6E26-A3F9-D955-EA44EA60663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B7E4048-D485-04FF-243A-C4D2B2DBEFF2}"/>
              </a:ext>
            </a:extLst>
          </p:cNvPr>
          <p:cNvSpPr>
            <a:spLocks noGrp="1"/>
          </p:cNvSpPr>
          <p:nvPr>
            <p:ph type="body" sz="quarter" idx="11"/>
          </p:nvPr>
        </p:nvSpPr>
        <p:spPr>
          <a:xfrm>
            <a:off x="337294" y="1969545"/>
            <a:ext cx="11275585" cy="3587329"/>
          </a:xfrm>
        </p:spPr>
        <p:txBody>
          <a:bodyPr/>
          <a:lstStyle/>
          <a:p>
            <a:r>
              <a:rPr lang="zh-CN" altLang="en-US" dirty="0"/>
              <a:t>一、  商标权保护</a:t>
            </a:r>
            <a:endParaRPr lang="en-US" altLang="zh-CN" dirty="0"/>
          </a:p>
          <a:p>
            <a:r>
              <a:rPr lang="zh-CN" altLang="en-US" dirty="0"/>
              <a:t>（三）商标权保护的监管机制</a:t>
            </a:r>
            <a:endParaRPr lang="en-US" altLang="zh-CN" dirty="0"/>
          </a:p>
          <a:p>
            <a:r>
              <a:rPr lang="en-US" altLang="zh-CN" dirty="0"/>
              <a:t>1. </a:t>
            </a:r>
            <a:r>
              <a:rPr lang="zh-CN" altLang="en-US" dirty="0"/>
              <a:t>行政监管</a:t>
            </a:r>
            <a:endParaRPr lang="en-US" altLang="zh-CN" dirty="0"/>
          </a:p>
          <a:p>
            <a:r>
              <a:rPr lang="zh-CN" altLang="en-US" dirty="0"/>
              <a:t>在商标权保护领域，行政监管发挥着关键作用。工商部门依法履行商标使用管理的监督职责，针对电商平台存在的商标侵权行为实施执法。具体措施包括对侵权商品采取查封、扣押等强制手段，以及对违法主体进行行政处罚。同时，工商部门通过强化市场巡查机制，开展专项治理行动，持续提升对电商领域商标侵权行为的打击效能。</a:t>
            </a:r>
          </a:p>
        </p:txBody>
      </p:sp>
      <p:sp>
        <p:nvSpPr>
          <p:cNvPr id="4" name="文本占位符 3">
            <a:extLst>
              <a:ext uri="{FF2B5EF4-FFF2-40B4-BE49-F238E27FC236}">
                <a16:creationId xmlns:a16="http://schemas.microsoft.com/office/drawing/2014/main" id="{44A261A2-259F-B09C-8E4E-F1E92AA790A8}"/>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1479133018"/>
      </p:ext>
    </p:extLst>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D43C7E-E114-FF23-09D0-450677B7B99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E20A836-D558-9B5A-AD53-40705D5154CD}"/>
              </a:ext>
            </a:extLst>
          </p:cNvPr>
          <p:cNvSpPr>
            <a:spLocks noGrp="1"/>
          </p:cNvSpPr>
          <p:nvPr>
            <p:ph type="body" sz="quarter" idx="11"/>
          </p:nvPr>
        </p:nvSpPr>
        <p:spPr>
          <a:xfrm>
            <a:off x="337294" y="1969545"/>
            <a:ext cx="11275585" cy="3587329"/>
          </a:xfrm>
        </p:spPr>
        <p:txBody>
          <a:bodyPr/>
          <a:lstStyle/>
          <a:p>
            <a:r>
              <a:rPr lang="zh-CN" altLang="en-US" dirty="0"/>
              <a:t>一、  商标权保护</a:t>
            </a:r>
            <a:endParaRPr lang="en-US" altLang="zh-CN" dirty="0"/>
          </a:p>
          <a:p>
            <a:r>
              <a:rPr lang="zh-CN" altLang="en-US" dirty="0"/>
              <a:t>（三）商标权保护的监管机制</a:t>
            </a:r>
            <a:endParaRPr lang="en-US" altLang="zh-CN" dirty="0"/>
          </a:p>
          <a:p>
            <a:r>
              <a:rPr lang="en-US" altLang="zh-CN" dirty="0"/>
              <a:t>2. </a:t>
            </a:r>
            <a:r>
              <a:rPr lang="zh-CN" altLang="en-US" dirty="0"/>
              <a:t>司法监管</a:t>
            </a:r>
            <a:endParaRPr lang="en-US" altLang="zh-CN" dirty="0"/>
          </a:p>
          <a:p>
            <a:r>
              <a:rPr lang="zh-CN" altLang="en-US" dirty="0"/>
              <a:t>商标权保护体系中，司法监管发挥着终极保障作用。在商标权益遭受侵害时，权利人可诉诸法院寻求救济。司法机关依据现行法律规范对侵权争议进行审理与裁决。实践中，法院会系统评估侵权行为的性质、情节及损害后果等要素，据此确定侵权方的赔偿责任，从而有效维护商标权利人的合法权益。</a:t>
            </a:r>
          </a:p>
        </p:txBody>
      </p:sp>
      <p:sp>
        <p:nvSpPr>
          <p:cNvPr id="4" name="文本占位符 3">
            <a:extLst>
              <a:ext uri="{FF2B5EF4-FFF2-40B4-BE49-F238E27FC236}">
                <a16:creationId xmlns:a16="http://schemas.microsoft.com/office/drawing/2014/main" id="{140F74E4-406E-672A-F81C-EC26D47BCBB4}"/>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2979699226"/>
      </p:ext>
    </p:extLst>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A6CDBB-4165-32E3-D916-6336D4E29B1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02D39EF-FAB4-F6ED-6F31-187A437BD95C}"/>
              </a:ext>
            </a:extLst>
          </p:cNvPr>
          <p:cNvSpPr>
            <a:spLocks noGrp="1"/>
          </p:cNvSpPr>
          <p:nvPr>
            <p:ph type="body" sz="quarter" idx="11"/>
          </p:nvPr>
        </p:nvSpPr>
        <p:spPr>
          <a:xfrm>
            <a:off x="337294" y="1969545"/>
            <a:ext cx="11275585" cy="3587329"/>
          </a:xfrm>
        </p:spPr>
        <p:txBody>
          <a:bodyPr/>
          <a:lstStyle/>
          <a:p>
            <a:r>
              <a:rPr lang="zh-CN" altLang="en-US" dirty="0"/>
              <a:t>一、  商标权保护</a:t>
            </a:r>
            <a:endParaRPr lang="en-US" altLang="zh-CN" dirty="0"/>
          </a:p>
          <a:p>
            <a:r>
              <a:rPr lang="zh-CN" altLang="en-US" dirty="0"/>
              <a:t>（三）商标权保护的监管机制</a:t>
            </a:r>
            <a:endParaRPr lang="en-US" altLang="zh-CN" dirty="0"/>
          </a:p>
          <a:p>
            <a:r>
              <a:rPr lang="en-US" altLang="zh-CN" dirty="0"/>
              <a:t>3. </a:t>
            </a:r>
            <a:r>
              <a:rPr lang="zh-CN" altLang="en-US" dirty="0"/>
              <a:t>行业自律</a:t>
            </a:r>
            <a:endParaRPr lang="en-US" altLang="zh-CN" dirty="0"/>
          </a:p>
          <a:p>
            <a:r>
              <a:rPr lang="zh-CN" altLang="en-US" dirty="0"/>
              <a:t>商标权保护体系中，行业自律机制发挥着关键作用。电商领域相关组织通过制定行业准则与自律协议，能够有效引导从业者依法经营，切实维护他人商标权益。具体而言，这类组织可构建信用评估体系，对合规企业实施激励措施，同时对侵权主体采取公示与处罚等制约手段。这种自律机制的实施有助于优化电商市场秩序，推动行业良性发展。</a:t>
            </a:r>
          </a:p>
        </p:txBody>
      </p:sp>
      <p:sp>
        <p:nvSpPr>
          <p:cNvPr id="4" name="文本占位符 3">
            <a:extLst>
              <a:ext uri="{FF2B5EF4-FFF2-40B4-BE49-F238E27FC236}">
                <a16:creationId xmlns:a16="http://schemas.microsoft.com/office/drawing/2014/main" id="{91F0D1E4-8D0B-9761-AE8D-DE1857117987}"/>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1997662065"/>
      </p:ext>
    </p:extLst>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C328E-A1A3-FAD3-CC56-30F25A6A752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65F3C01-8D25-DE42-47E0-E570E30F9F16}"/>
              </a:ext>
            </a:extLst>
          </p:cNvPr>
          <p:cNvSpPr>
            <a:spLocks noGrp="1"/>
          </p:cNvSpPr>
          <p:nvPr>
            <p:ph type="body" sz="quarter" idx="11"/>
          </p:nvPr>
        </p:nvSpPr>
        <p:spPr>
          <a:xfrm>
            <a:off x="337294" y="1969545"/>
            <a:ext cx="11275585" cy="3587329"/>
          </a:xfrm>
        </p:spPr>
        <p:txBody>
          <a:bodyPr/>
          <a:lstStyle/>
          <a:p>
            <a:r>
              <a:rPr lang="zh-CN" altLang="en-US" dirty="0"/>
              <a:t>一、  商标权保护</a:t>
            </a:r>
            <a:endParaRPr lang="en-US" altLang="zh-CN" dirty="0"/>
          </a:p>
          <a:p>
            <a:r>
              <a:rPr lang="zh-CN" altLang="en-US" dirty="0"/>
              <a:t>（四）企业商标权保护的策略</a:t>
            </a:r>
            <a:endParaRPr lang="en-US" altLang="zh-CN" dirty="0"/>
          </a:p>
          <a:p>
            <a:r>
              <a:rPr lang="en-US" altLang="zh-CN" dirty="0"/>
              <a:t>1. </a:t>
            </a:r>
            <a:r>
              <a:rPr lang="zh-CN" altLang="en-US" dirty="0"/>
              <a:t>商标注册策略</a:t>
            </a:r>
            <a:endParaRPr lang="en-US" altLang="zh-CN" dirty="0"/>
          </a:p>
          <a:p>
            <a:r>
              <a:rPr lang="zh-CN" altLang="en-US" dirty="0"/>
              <a:t>为保障品牌权益，企业需尽早完成商标注册流程。在具体操作中，应结合经营领域与长期规划，科学确定商标类别，实现全方位保护。同时，采取防御性注册策略也很有必要，即在关联类别中注册相同或相似标识，有效防范商标被抢注及侵权行为的发生。这种多重保护机制有助于维护企业的市场地位和品牌价值。</a:t>
            </a:r>
          </a:p>
        </p:txBody>
      </p:sp>
      <p:sp>
        <p:nvSpPr>
          <p:cNvPr id="4" name="文本占位符 3">
            <a:extLst>
              <a:ext uri="{FF2B5EF4-FFF2-40B4-BE49-F238E27FC236}">
                <a16:creationId xmlns:a16="http://schemas.microsoft.com/office/drawing/2014/main" id="{8C43A2FF-FC62-12F9-F287-2704F5CCC1C5}"/>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3260551165"/>
      </p:ext>
    </p:extLst>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2EA99-54B1-BC89-A3D6-4DC469028E0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00B7693-3CDB-47D8-93E3-1F2BCEA275E8}"/>
              </a:ext>
            </a:extLst>
          </p:cNvPr>
          <p:cNvSpPr>
            <a:spLocks noGrp="1"/>
          </p:cNvSpPr>
          <p:nvPr>
            <p:ph type="body" sz="quarter" idx="11"/>
          </p:nvPr>
        </p:nvSpPr>
        <p:spPr>
          <a:xfrm>
            <a:off x="337294" y="1969545"/>
            <a:ext cx="11275585" cy="3587329"/>
          </a:xfrm>
        </p:spPr>
        <p:txBody>
          <a:bodyPr/>
          <a:lstStyle/>
          <a:p>
            <a:r>
              <a:rPr lang="zh-CN" altLang="en-US" dirty="0"/>
              <a:t>一、  商标权保护</a:t>
            </a:r>
            <a:endParaRPr lang="en-US" altLang="zh-CN" dirty="0"/>
          </a:p>
          <a:p>
            <a:r>
              <a:rPr lang="zh-CN" altLang="en-US" dirty="0"/>
              <a:t>（四）企业商标权保护的策略</a:t>
            </a:r>
            <a:endParaRPr lang="en-US" altLang="zh-CN" dirty="0"/>
          </a:p>
          <a:p>
            <a:r>
              <a:rPr lang="en-US" altLang="zh-CN" dirty="0"/>
              <a:t>2. </a:t>
            </a:r>
            <a:r>
              <a:rPr lang="zh-CN" altLang="en-US" dirty="0"/>
              <a:t>品牌维护策略</a:t>
            </a:r>
            <a:endParaRPr lang="en-US" altLang="zh-CN" dirty="0"/>
          </a:p>
          <a:p>
            <a:r>
              <a:rPr lang="zh-CN" altLang="en-US" dirty="0"/>
              <a:t>品牌管理是企业运营的核心环节。企业需要通过多渠道提升品牌价值，包括优化广告投放策略、完善产品服务体系等手段，以此增强品牌的市场认知度。同时，建立系统的品牌监控体系至关重要，这有助于快速识别商标侵权行为。在发现侵权行为时，企业应当采取法律措施，如发送侵权警告函、向监管机构举报等，切实维护品牌权益。</a:t>
            </a:r>
          </a:p>
        </p:txBody>
      </p:sp>
      <p:sp>
        <p:nvSpPr>
          <p:cNvPr id="4" name="文本占位符 3">
            <a:extLst>
              <a:ext uri="{FF2B5EF4-FFF2-40B4-BE49-F238E27FC236}">
                <a16:creationId xmlns:a16="http://schemas.microsoft.com/office/drawing/2014/main" id="{6336242A-5B5E-6CFC-5925-3E2FDB55EC49}"/>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1107208244"/>
      </p:ext>
    </p:extLst>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748D8-177A-C939-C0B5-3DE22E66798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DCEE0E7-7E63-3BE1-4137-13EC15CFBF1C}"/>
              </a:ext>
            </a:extLst>
          </p:cNvPr>
          <p:cNvSpPr>
            <a:spLocks noGrp="1"/>
          </p:cNvSpPr>
          <p:nvPr>
            <p:ph type="body" sz="quarter" idx="11"/>
          </p:nvPr>
        </p:nvSpPr>
        <p:spPr>
          <a:xfrm>
            <a:off x="337294" y="1969545"/>
            <a:ext cx="11275585" cy="3587329"/>
          </a:xfrm>
        </p:spPr>
        <p:txBody>
          <a:bodyPr/>
          <a:lstStyle/>
          <a:p>
            <a:r>
              <a:rPr lang="zh-CN" altLang="en-US" dirty="0"/>
              <a:t>一、  商标权保护</a:t>
            </a:r>
            <a:endParaRPr lang="en-US" altLang="zh-CN" dirty="0"/>
          </a:p>
          <a:p>
            <a:r>
              <a:rPr lang="zh-CN" altLang="en-US" dirty="0"/>
              <a:t>（四）企业商标权保护的策略</a:t>
            </a:r>
            <a:endParaRPr lang="en-US" altLang="zh-CN" dirty="0"/>
          </a:p>
          <a:p>
            <a:r>
              <a:rPr lang="en-US" altLang="zh-CN" dirty="0"/>
              <a:t>3. </a:t>
            </a:r>
            <a:r>
              <a:rPr lang="zh-CN" altLang="en-US" dirty="0"/>
              <a:t>合作与联盟策略</a:t>
            </a:r>
            <a:endParaRPr lang="en-US" altLang="zh-CN" dirty="0"/>
          </a:p>
          <a:p>
            <a:r>
              <a:rPr lang="zh-CN" altLang="en-US" dirty="0"/>
              <a:t>跨企业协作是强化商标保护的重要途径。同业企业可构建联合机制，协同应对商标侵权问题。同时，与电商平台建立战略合作关系，有助于完善商家监管体系，有效遏制商标侵权行为。这种联盟模式能够实现资源共享，形成规模效应，显著提升商标维权的整体效能。多方协作不仅优化了维权资源配置，还增强了商标保护的协同效应。</a:t>
            </a:r>
          </a:p>
        </p:txBody>
      </p:sp>
      <p:sp>
        <p:nvSpPr>
          <p:cNvPr id="4" name="文本占位符 3">
            <a:extLst>
              <a:ext uri="{FF2B5EF4-FFF2-40B4-BE49-F238E27FC236}">
                <a16:creationId xmlns:a16="http://schemas.microsoft.com/office/drawing/2014/main" id="{8D63D574-D057-1FCD-CD57-B868E8122991}"/>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2323268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D07231-9AC9-C117-B7D1-8FA5A79743E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244C8F4-BD7D-A48F-F370-D3ABF8F2CDDA}"/>
              </a:ext>
            </a:extLst>
          </p:cNvPr>
          <p:cNvSpPr>
            <a:spLocks noGrp="1"/>
          </p:cNvSpPr>
          <p:nvPr>
            <p:ph type="body" sz="quarter" idx="11"/>
          </p:nvPr>
        </p:nvSpPr>
        <p:spPr>
          <a:xfrm>
            <a:off x="337294" y="1715629"/>
            <a:ext cx="11275585" cy="4095160"/>
          </a:xfrm>
        </p:spPr>
        <p:txBody>
          <a:bodyPr/>
          <a:lstStyle/>
          <a:p>
            <a:r>
              <a:rPr lang="zh-CN" altLang="en-US" dirty="0"/>
              <a:t>一、电子商务的分类</a:t>
            </a:r>
            <a:endParaRPr lang="en-US" altLang="zh-CN" dirty="0"/>
          </a:p>
          <a:p>
            <a:r>
              <a:rPr lang="zh-CN" altLang="en-US" dirty="0"/>
              <a:t>（三）按交易内容分类</a:t>
            </a:r>
            <a:endParaRPr lang="en-US" altLang="zh-CN" dirty="0"/>
          </a:p>
          <a:p>
            <a:r>
              <a:rPr lang="en-US" altLang="zh-CN" dirty="0"/>
              <a:t>1. </a:t>
            </a:r>
            <a:r>
              <a:rPr lang="zh-CN" altLang="en-US" dirty="0"/>
              <a:t>涉及有形商品交易的电子商务</a:t>
            </a:r>
            <a:endParaRPr lang="en-US" altLang="zh-CN" dirty="0"/>
          </a:p>
          <a:p>
            <a:r>
              <a:rPr lang="zh-CN" altLang="en-US" dirty="0"/>
              <a:t>电子商务平台为实物商品交易提供了重要渠道。这种交易模式包含产品展示、在线销售和物流配送等多个环节。消费者在选择商品时，主要考虑品质、价格和品牌等关键因素。企业必须重视产品质量控制和配送服务，确保商品能够准时、无误地送达客户手中。特别是在高端品牌的线上销售中，包装设计和售后支持成为提升品牌价值与客户满意度的重要手段。</a:t>
            </a:r>
          </a:p>
        </p:txBody>
      </p:sp>
      <p:sp>
        <p:nvSpPr>
          <p:cNvPr id="4" name="文本占位符 3">
            <a:extLst>
              <a:ext uri="{FF2B5EF4-FFF2-40B4-BE49-F238E27FC236}">
                <a16:creationId xmlns:a16="http://schemas.microsoft.com/office/drawing/2014/main" id="{ECD6984E-569D-33DC-53EC-A76DCBD21B22}"/>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3885113443"/>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FF73E-25EE-630E-3A33-14CEAEB3171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44731FF-983D-7A87-2290-925249E4D90E}"/>
              </a:ext>
            </a:extLst>
          </p:cNvPr>
          <p:cNvSpPr>
            <a:spLocks noGrp="1"/>
          </p:cNvSpPr>
          <p:nvPr>
            <p:ph type="body" sz="quarter" idx="11"/>
          </p:nvPr>
        </p:nvSpPr>
        <p:spPr>
          <a:xfrm>
            <a:off x="337294" y="1715631"/>
            <a:ext cx="11275585" cy="4095160"/>
          </a:xfrm>
        </p:spPr>
        <p:txBody>
          <a:bodyPr/>
          <a:lstStyle/>
          <a:p>
            <a:r>
              <a:rPr lang="zh-CN" altLang="en-US" dirty="0"/>
              <a:t>二、  专利权保护</a:t>
            </a:r>
            <a:endParaRPr lang="en-US" altLang="zh-CN" dirty="0"/>
          </a:p>
          <a:p>
            <a:r>
              <a:rPr lang="zh-CN" altLang="en-US" dirty="0"/>
              <a:t>（一）电子商务相关专利的类型</a:t>
            </a:r>
            <a:endParaRPr lang="en-US" altLang="zh-CN" dirty="0"/>
          </a:p>
          <a:p>
            <a:r>
              <a:rPr lang="en-US" altLang="zh-CN" dirty="0"/>
              <a:t>1. </a:t>
            </a:r>
            <a:r>
              <a:rPr lang="zh-CN" altLang="en-US" dirty="0"/>
              <a:t>发明专利</a:t>
            </a:r>
            <a:endParaRPr lang="en-US" altLang="zh-CN" dirty="0"/>
          </a:p>
          <a:p>
            <a:r>
              <a:rPr lang="zh-CN" altLang="en-US" dirty="0"/>
              <a:t>电子商务领域的创新技术往往具备申请发明专利的资格。智能推荐算法作为典型代表，通过分析用户行为数据，实现精准的商品推荐，既提升了用户体验，也为平台创造了商业价值。此外，基于区块链的跨境支付技术通过解决传统支付方式中手续费高、到账慢等问题，展现了其创新性和实用价值，同样符合专利申请条件。这些技术创新不仅推动了电商行业的发展，也为相关企业提供了知识产权保护的机会。</a:t>
            </a:r>
          </a:p>
        </p:txBody>
      </p:sp>
      <p:sp>
        <p:nvSpPr>
          <p:cNvPr id="4" name="文本占位符 3">
            <a:extLst>
              <a:ext uri="{FF2B5EF4-FFF2-40B4-BE49-F238E27FC236}">
                <a16:creationId xmlns:a16="http://schemas.microsoft.com/office/drawing/2014/main" id="{BC4E7D4F-3731-CB79-2C67-9263D410EF23}"/>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3239835831"/>
      </p:ext>
    </p:extLst>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E94E9-041C-BFEA-8716-BAF61F723A0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2C8D01A-25A7-C5EB-E389-17E6C5C48153}"/>
              </a:ext>
            </a:extLst>
          </p:cNvPr>
          <p:cNvSpPr>
            <a:spLocks noGrp="1"/>
          </p:cNvSpPr>
          <p:nvPr>
            <p:ph type="body" sz="quarter" idx="11"/>
          </p:nvPr>
        </p:nvSpPr>
        <p:spPr>
          <a:xfrm>
            <a:off x="337294" y="1715632"/>
            <a:ext cx="11275585" cy="4095160"/>
          </a:xfrm>
        </p:spPr>
        <p:txBody>
          <a:bodyPr/>
          <a:lstStyle/>
          <a:p>
            <a:r>
              <a:rPr lang="zh-CN" altLang="en-US" dirty="0"/>
              <a:t>二、  专利权保护</a:t>
            </a:r>
            <a:endParaRPr lang="en-US" altLang="zh-CN" dirty="0"/>
          </a:p>
          <a:p>
            <a:r>
              <a:rPr lang="zh-CN" altLang="en-US" dirty="0"/>
              <a:t>（一）电子商务相关专利的类型</a:t>
            </a:r>
            <a:endParaRPr lang="en-US" altLang="zh-CN" dirty="0"/>
          </a:p>
          <a:p>
            <a:r>
              <a:rPr lang="en-US" altLang="zh-CN" dirty="0"/>
              <a:t>2. </a:t>
            </a:r>
            <a:r>
              <a:rPr lang="zh-CN" altLang="en-US" dirty="0"/>
              <a:t>实用新型专利</a:t>
            </a:r>
            <a:endParaRPr lang="en-US" altLang="zh-CN" dirty="0"/>
          </a:p>
          <a:p>
            <a:r>
              <a:rPr lang="zh-CN" altLang="en-US" dirty="0"/>
              <a:t>在电子商务领域，实用新型专利主要针对硬件设备的结构创新，这类专利着重于产品形态与构造的实用改进，在电商物流体系中发挥重要作用。以仓储设备为例，通过优化货架构造设计，可显著提升空间利用效率，同时改善货物存取流程。智能物流设备同样受益于实用新型专利，如自动分拣机器人通过结构改良，实现分拣效能的大幅提升。这些技术创新均符合实用新型专利的申请条件。</a:t>
            </a:r>
          </a:p>
        </p:txBody>
      </p:sp>
      <p:sp>
        <p:nvSpPr>
          <p:cNvPr id="4" name="文本占位符 3">
            <a:extLst>
              <a:ext uri="{FF2B5EF4-FFF2-40B4-BE49-F238E27FC236}">
                <a16:creationId xmlns:a16="http://schemas.microsoft.com/office/drawing/2014/main" id="{4883AAD3-F8AD-C574-9DCD-A8043775DF58}"/>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2996791618"/>
      </p:ext>
    </p:extLst>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26A173-69A8-0A1E-C8A6-EED14468B12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9FDE688-024A-99D2-9EFA-83E8281DE93E}"/>
              </a:ext>
            </a:extLst>
          </p:cNvPr>
          <p:cNvSpPr>
            <a:spLocks noGrp="1"/>
          </p:cNvSpPr>
          <p:nvPr>
            <p:ph type="body" sz="quarter" idx="11"/>
          </p:nvPr>
        </p:nvSpPr>
        <p:spPr>
          <a:xfrm>
            <a:off x="337294" y="1715632"/>
            <a:ext cx="11275585" cy="4095160"/>
          </a:xfrm>
        </p:spPr>
        <p:txBody>
          <a:bodyPr/>
          <a:lstStyle/>
          <a:p>
            <a:r>
              <a:rPr lang="zh-CN" altLang="en-US" dirty="0"/>
              <a:t>二、  专利权保护</a:t>
            </a:r>
            <a:endParaRPr lang="en-US" altLang="zh-CN" dirty="0"/>
          </a:p>
          <a:p>
            <a:r>
              <a:rPr lang="zh-CN" altLang="en-US" dirty="0"/>
              <a:t>（一）电子商务相关专利的类型</a:t>
            </a:r>
            <a:endParaRPr lang="en-US" altLang="zh-CN" dirty="0"/>
          </a:p>
          <a:p>
            <a:r>
              <a:rPr lang="en-US" altLang="zh-CN" dirty="0"/>
              <a:t>3. </a:t>
            </a:r>
            <a:r>
              <a:rPr lang="zh-CN" altLang="en-US" dirty="0"/>
              <a:t>外观设计专利</a:t>
            </a:r>
            <a:endParaRPr lang="en-US" altLang="zh-CN" dirty="0"/>
          </a:p>
          <a:p>
            <a:r>
              <a:rPr lang="zh-CN" altLang="en-US" dirty="0"/>
              <a:t>产品外观设计专利涵盖整体或局部的形态、图案及其组合，包括色彩与形态、图案的结合，强调美学价值与工业实用性。在电商领域，商品外观设计对消费者吸引力具有显著影响。特别是电子产品，其独特的造型与色彩组合往往能在同类商品中凸显优势。同时，电商平台的界面设计也可申请此类专利。优秀的界面设计不仅提升用户体验，还能增强用户黏性，对平台运营产生积极影响。</a:t>
            </a:r>
          </a:p>
        </p:txBody>
      </p:sp>
      <p:sp>
        <p:nvSpPr>
          <p:cNvPr id="4" name="文本占位符 3">
            <a:extLst>
              <a:ext uri="{FF2B5EF4-FFF2-40B4-BE49-F238E27FC236}">
                <a16:creationId xmlns:a16="http://schemas.microsoft.com/office/drawing/2014/main" id="{55DA044B-E911-0548-D6E2-BEB6678DE878}"/>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1758101192"/>
      </p:ext>
    </p:extLst>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39F3B3-47FA-7322-919D-26391334E3D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2082DFF-B45F-E78A-39EF-794A3EA2E1D7}"/>
              </a:ext>
            </a:extLst>
          </p:cNvPr>
          <p:cNvSpPr>
            <a:spLocks noGrp="1"/>
          </p:cNvSpPr>
          <p:nvPr>
            <p:ph type="body" sz="quarter" idx="11"/>
          </p:nvPr>
        </p:nvSpPr>
        <p:spPr>
          <a:xfrm>
            <a:off x="337294" y="1715633"/>
            <a:ext cx="11275585" cy="4095160"/>
          </a:xfrm>
        </p:spPr>
        <p:txBody>
          <a:bodyPr/>
          <a:lstStyle/>
          <a:p>
            <a:r>
              <a:rPr lang="zh-CN" altLang="en-US" dirty="0"/>
              <a:t>二、  专利权保护</a:t>
            </a:r>
            <a:endParaRPr lang="en-US" altLang="zh-CN" dirty="0"/>
          </a:p>
          <a:p>
            <a:r>
              <a:rPr lang="zh-CN" altLang="en-US" dirty="0"/>
              <a:t>（二）专利权保护的法律规定</a:t>
            </a:r>
            <a:endParaRPr lang="en-US" altLang="zh-CN" dirty="0"/>
          </a:p>
          <a:p>
            <a:r>
              <a:rPr lang="en-US" altLang="zh-CN" dirty="0"/>
              <a:t>1. </a:t>
            </a:r>
            <a:r>
              <a:rPr lang="zh-CN" altLang="en-US" dirty="0"/>
              <a:t>专利法的基本规定</a:t>
            </a:r>
            <a:endParaRPr lang="en-US" altLang="zh-CN" dirty="0"/>
          </a:p>
          <a:p>
            <a:r>
              <a:rPr lang="zh-CN" altLang="en-US" dirty="0"/>
              <a:t>专利制度为技术创新提供了法律保障。该制度明确规定了从申请到授权的完整流程，同时界定了权利主体的相关权益与责任。在电商产业中，创新主体可依法向主管部门提交专利申请。主管部门依据新颖性、创造性和实用性等法定标准进行审查，符合条件者方可获得专利授权。获得授权后，权利人享有排他性的实施权利，可依法制止未经许可的使用行为。</a:t>
            </a:r>
          </a:p>
        </p:txBody>
      </p:sp>
      <p:sp>
        <p:nvSpPr>
          <p:cNvPr id="4" name="文本占位符 3">
            <a:extLst>
              <a:ext uri="{FF2B5EF4-FFF2-40B4-BE49-F238E27FC236}">
                <a16:creationId xmlns:a16="http://schemas.microsoft.com/office/drawing/2014/main" id="{C98C3E6C-4534-967D-7340-7BECE940770C}"/>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3969208258"/>
      </p:ext>
    </p:extLst>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9EF02-0558-AEB5-B328-F67AE6E2A97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38330CB-1805-F05D-01DC-5C52CF437EC5}"/>
              </a:ext>
            </a:extLst>
          </p:cNvPr>
          <p:cNvSpPr>
            <a:spLocks noGrp="1"/>
          </p:cNvSpPr>
          <p:nvPr>
            <p:ph type="body" sz="quarter" idx="11"/>
          </p:nvPr>
        </p:nvSpPr>
        <p:spPr>
          <a:xfrm>
            <a:off x="337294" y="2223465"/>
            <a:ext cx="11275585" cy="3079497"/>
          </a:xfrm>
        </p:spPr>
        <p:txBody>
          <a:bodyPr/>
          <a:lstStyle/>
          <a:p>
            <a:r>
              <a:rPr lang="zh-CN" altLang="en-US" dirty="0"/>
              <a:t>二、  专利权保护</a:t>
            </a:r>
            <a:endParaRPr lang="en-US" altLang="zh-CN" dirty="0"/>
          </a:p>
          <a:p>
            <a:r>
              <a:rPr lang="zh-CN" altLang="en-US" dirty="0"/>
              <a:t>（二）专利权保护的法律规定</a:t>
            </a:r>
            <a:endParaRPr lang="en-US" altLang="zh-CN" dirty="0"/>
          </a:p>
          <a:p>
            <a:r>
              <a:rPr lang="en-US" altLang="zh-CN" dirty="0"/>
              <a:t>2. </a:t>
            </a:r>
            <a:r>
              <a:rPr lang="zh-CN" altLang="en-US" dirty="0"/>
              <a:t>相关司法解释和行政法规</a:t>
            </a:r>
            <a:endParaRPr lang="en-US" altLang="zh-CN" dirty="0"/>
          </a:p>
          <a:p>
            <a:r>
              <a:rPr lang="zh-CN" altLang="en-US" dirty="0"/>
              <a:t>我国专利权保护体系不仅包含专利法，还涉及多项司法解释和行政法规的配套规定。最高人民法院针对专利侵权纠纷案件制定的司法解释，明确了侵权判定标准和赔偿计算方式，为司法实践提供了具体指导。</a:t>
            </a:r>
          </a:p>
        </p:txBody>
      </p:sp>
      <p:sp>
        <p:nvSpPr>
          <p:cNvPr id="4" name="文本占位符 3">
            <a:extLst>
              <a:ext uri="{FF2B5EF4-FFF2-40B4-BE49-F238E27FC236}">
                <a16:creationId xmlns:a16="http://schemas.microsoft.com/office/drawing/2014/main" id="{212ED528-8D0C-8ADA-58AE-5C8A5EC3D5E3}"/>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1928709517"/>
      </p:ext>
    </p:extLst>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8801C0-E198-69EA-743D-47568C2F276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4134D8B-A3C1-BEE5-968F-08F2826F08AA}"/>
              </a:ext>
            </a:extLst>
          </p:cNvPr>
          <p:cNvSpPr>
            <a:spLocks noGrp="1"/>
          </p:cNvSpPr>
          <p:nvPr>
            <p:ph type="body" sz="quarter" idx="11"/>
          </p:nvPr>
        </p:nvSpPr>
        <p:spPr>
          <a:xfrm>
            <a:off x="337294" y="1969549"/>
            <a:ext cx="11275585" cy="3587329"/>
          </a:xfrm>
        </p:spPr>
        <p:txBody>
          <a:bodyPr/>
          <a:lstStyle/>
          <a:p>
            <a:r>
              <a:rPr lang="zh-CN" altLang="en-US" dirty="0"/>
              <a:t>二、  专利权保护</a:t>
            </a:r>
            <a:endParaRPr lang="en-US" altLang="zh-CN" dirty="0"/>
          </a:p>
          <a:p>
            <a:r>
              <a:rPr lang="zh-CN" altLang="en-US" dirty="0"/>
              <a:t>（三）鼓励创新的专利保护措施</a:t>
            </a:r>
            <a:endParaRPr lang="en-US" altLang="zh-CN" dirty="0"/>
          </a:p>
          <a:p>
            <a:r>
              <a:rPr lang="en-US" altLang="zh-CN" dirty="0"/>
              <a:t>1. </a:t>
            </a:r>
            <a:r>
              <a:rPr lang="zh-CN" altLang="en-US" dirty="0"/>
              <a:t>政府的政策支持</a:t>
            </a:r>
            <a:endParaRPr lang="en-US" altLang="zh-CN" dirty="0"/>
          </a:p>
          <a:p>
            <a:r>
              <a:rPr lang="zh-CN" altLang="en-US" dirty="0"/>
              <a:t>政府可通过政策激励推动创新与专利申请。具体措施包括：提供专利申请费用补贴，以减轻创新者的经济负担；针对电子商务领域的重大创新专利，实施奖励机制，加速其产业化进程；同时，强化专利保护的宣传教育工作，以提升社会主体的专利意识。这些举措将有助于营造良好的创新环境，促进科技成果转化。</a:t>
            </a:r>
          </a:p>
        </p:txBody>
      </p:sp>
      <p:sp>
        <p:nvSpPr>
          <p:cNvPr id="4" name="文本占位符 3">
            <a:extLst>
              <a:ext uri="{FF2B5EF4-FFF2-40B4-BE49-F238E27FC236}">
                <a16:creationId xmlns:a16="http://schemas.microsoft.com/office/drawing/2014/main" id="{41EA7196-34D6-D1C6-E953-E9457D44EAB4}"/>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4276957271"/>
      </p:ext>
    </p:extLst>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5E8F3-0744-9C47-E828-01E0EF95700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B0C5F9C-B929-D8A4-E2AD-18B49DA9171A}"/>
              </a:ext>
            </a:extLst>
          </p:cNvPr>
          <p:cNvSpPr>
            <a:spLocks noGrp="1"/>
          </p:cNvSpPr>
          <p:nvPr>
            <p:ph type="body" sz="quarter" idx="11"/>
          </p:nvPr>
        </p:nvSpPr>
        <p:spPr>
          <a:xfrm>
            <a:off x="337294" y="2223465"/>
            <a:ext cx="11275585" cy="3079497"/>
          </a:xfrm>
        </p:spPr>
        <p:txBody>
          <a:bodyPr/>
          <a:lstStyle/>
          <a:p>
            <a:r>
              <a:rPr lang="zh-CN" altLang="en-US" dirty="0"/>
              <a:t>二、  专利权保护</a:t>
            </a:r>
            <a:endParaRPr lang="en-US" altLang="zh-CN" dirty="0"/>
          </a:p>
          <a:p>
            <a:r>
              <a:rPr lang="zh-CN" altLang="en-US" dirty="0"/>
              <a:t>（三）鼓励创新的专利保护措施</a:t>
            </a:r>
            <a:endParaRPr lang="en-US" altLang="zh-CN" dirty="0"/>
          </a:p>
          <a:p>
            <a:r>
              <a:rPr lang="en-US" altLang="zh-CN" dirty="0"/>
              <a:t>2. </a:t>
            </a:r>
            <a:r>
              <a:rPr lang="zh-CN" altLang="en-US" dirty="0"/>
              <a:t>企业的内部管理</a:t>
            </a:r>
            <a:endParaRPr lang="en-US" altLang="zh-CN" dirty="0"/>
          </a:p>
          <a:p>
            <a:r>
              <a:rPr lang="zh-CN" altLang="en-US" dirty="0"/>
              <a:t>为提升创新成果保护效能，企业需构建系统化的专利管理体系。内部激励机制应着重激发员工创新潜能，对取得创新突破的个体给予适当奖励。在专利保护层面，企业应建立快速响应机制，确保创新成果及时获得专利授权，有效防范知识产权侵权行为。</a:t>
            </a:r>
          </a:p>
        </p:txBody>
      </p:sp>
      <p:sp>
        <p:nvSpPr>
          <p:cNvPr id="4" name="文本占位符 3">
            <a:extLst>
              <a:ext uri="{FF2B5EF4-FFF2-40B4-BE49-F238E27FC236}">
                <a16:creationId xmlns:a16="http://schemas.microsoft.com/office/drawing/2014/main" id="{7CA842B7-E607-DD7F-A01A-631DDD7F4F71}"/>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628174380"/>
      </p:ext>
    </p:extLst>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D964CF-713F-F1E6-8FF7-8B53FD8B9FE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E53AFB5-E148-EE4A-D07C-E31AD1EBA912}"/>
              </a:ext>
            </a:extLst>
          </p:cNvPr>
          <p:cNvSpPr>
            <a:spLocks noGrp="1"/>
          </p:cNvSpPr>
          <p:nvPr>
            <p:ph type="body" sz="quarter" idx="11"/>
          </p:nvPr>
        </p:nvSpPr>
        <p:spPr>
          <a:xfrm>
            <a:off x="337294" y="2223465"/>
            <a:ext cx="11275585" cy="3079497"/>
          </a:xfrm>
        </p:spPr>
        <p:txBody>
          <a:bodyPr/>
          <a:lstStyle/>
          <a:p>
            <a:r>
              <a:rPr lang="zh-CN" altLang="en-US" dirty="0"/>
              <a:t>二、  专利权保护</a:t>
            </a:r>
            <a:endParaRPr lang="en-US" altLang="zh-CN" dirty="0"/>
          </a:p>
          <a:p>
            <a:r>
              <a:rPr lang="zh-CN" altLang="en-US" dirty="0"/>
              <a:t>（三）鼓励创新的专利保护措施</a:t>
            </a:r>
            <a:endParaRPr lang="en-US" altLang="zh-CN" dirty="0"/>
          </a:p>
          <a:p>
            <a:r>
              <a:rPr lang="en-US" altLang="zh-CN" dirty="0"/>
              <a:t>3. </a:t>
            </a:r>
            <a:r>
              <a:rPr lang="zh-CN" altLang="en-US" dirty="0"/>
              <a:t>行业组织的作用</a:t>
            </a:r>
            <a:endParaRPr lang="en-US" altLang="zh-CN" dirty="0"/>
          </a:p>
          <a:p>
            <a:r>
              <a:rPr lang="zh-CN" altLang="en-US" dirty="0"/>
              <a:t>行业协会在推动创新和知识产权保护领域具有重要影响力。通过制定行业准则与规范，这些组织能够有效引导企业开展技术创新和专利保护工作。协会还可定期举办技术交流会议，促进企业间的创新合作与知识共享。</a:t>
            </a:r>
          </a:p>
        </p:txBody>
      </p:sp>
      <p:sp>
        <p:nvSpPr>
          <p:cNvPr id="4" name="文本占位符 3">
            <a:extLst>
              <a:ext uri="{FF2B5EF4-FFF2-40B4-BE49-F238E27FC236}">
                <a16:creationId xmlns:a16="http://schemas.microsoft.com/office/drawing/2014/main" id="{0FD3D7F8-3820-2F85-2B37-0637E247A85A}"/>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1726320086"/>
      </p:ext>
    </p:extLst>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2EE055-479C-0559-5535-094C14245E5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76CEED2-3149-6501-0AA6-8C7543B90FD5}"/>
              </a:ext>
            </a:extLst>
          </p:cNvPr>
          <p:cNvSpPr>
            <a:spLocks noGrp="1"/>
          </p:cNvSpPr>
          <p:nvPr>
            <p:ph type="body" sz="quarter" idx="11"/>
          </p:nvPr>
        </p:nvSpPr>
        <p:spPr>
          <a:xfrm>
            <a:off x="337294" y="1969550"/>
            <a:ext cx="11275585" cy="3587329"/>
          </a:xfrm>
        </p:spPr>
        <p:txBody>
          <a:bodyPr/>
          <a:lstStyle/>
          <a:p>
            <a:r>
              <a:rPr lang="zh-CN" altLang="en-US" dirty="0"/>
              <a:t>三、  著作权保护</a:t>
            </a:r>
            <a:endParaRPr lang="en-US" altLang="zh-CN" dirty="0"/>
          </a:p>
          <a:p>
            <a:r>
              <a:rPr lang="zh-CN" altLang="en-US" dirty="0"/>
              <a:t>（一）电子商务中著作权的范畴</a:t>
            </a:r>
            <a:endParaRPr lang="en-US" altLang="zh-CN" dirty="0"/>
          </a:p>
          <a:p>
            <a:r>
              <a:rPr lang="zh-CN" altLang="en-US" dirty="0"/>
              <a:t>电子商务环境下的著作权保护范围相当广泛，主要是针对具有原创性的智力创作提供法律保障。这些作品必须体现作者的独特构思，并能通过某种形式进行具体呈现。从法律角度而言，著作权保护的客体包括文学、艺术及科学领域的各类原创性表达。值得注意的是，这种保护不仅限于传统意义上的创作，还延伸到数字环境中的新型表达形式。但是，作品只有具备可复制性和可感知性这两个基本特征，才能在电子商务领域获得著作权保护。</a:t>
            </a:r>
          </a:p>
        </p:txBody>
      </p:sp>
      <p:sp>
        <p:nvSpPr>
          <p:cNvPr id="4" name="文本占位符 3">
            <a:extLst>
              <a:ext uri="{FF2B5EF4-FFF2-40B4-BE49-F238E27FC236}">
                <a16:creationId xmlns:a16="http://schemas.microsoft.com/office/drawing/2014/main" id="{B6541261-5D1E-3749-6D36-DFF528AD8269}"/>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3606563008"/>
      </p:ext>
    </p:extLst>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57EF6-6523-FEB7-4D98-D2300EE5078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5314239-D185-8515-4DB6-BEF2781DA787}"/>
              </a:ext>
            </a:extLst>
          </p:cNvPr>
          <p:cNvSpPr>
            <a:spLocks noGrp="1"/>
          </p:cNvSpPr>
          <p:nvPr>
            <p:ph type="body" sz="quarter" idx="11"/>
          </p:nvPr>
        </p:nvSpPr>
        <p:spPr>
          <a:xfrm>
            <a:off x="337294" y="1461719"/>
            <a:ext cx="11275585" cy="4602991"/>
          </a:xfrm>
        </p:spPr>
        <p:txBody>
          <a:bodyPr/>
          <a:lstStyle/>
          <a:p>
            <a:r>
              <a:rPr lang="zh-CN" altLang="en-US" dirty="0"/>
              <a:t>三、  著作权保护</a:t>
            </a:r>
            <a:endParaRPr lang="en-US" altLang="zh-CN" dirty="0"/>
          </a:p>
          <a:p>
            <a:r>
              <a:rPr lang="zh-CN" altLang="en-US" dirty="0"/>
              <a:t>（二）著作权保护的法律框架</a:t>
            </a:r>
            <a:endParaRPr lang="en-US" altLang="zh-CN" dirty="0"/>
          </a:p>
          <a:p>
            <a:r>
              <a:rPr lang="zh-CN" altLang="en-US" dirty="0"/>
              <a:t>著作权保护的法律框架是保障电子商务中著作权的重要基石。</a:t>
            </a:r>
            <a:endParaRPr lang="en-US" altLang="zh-CN" dirty="0"/>
          </a:p>
          <a:p>
            <a:r>
              <a:rPr lang="en-US" altLang="zh-CN" dirty="0"/>
              <a:t>《</a:t>
            </a:r>
            <a:r>
              <a:rPr lang="zh-CN" altLang="en-US" dirty="0"/>
              <a:t>中华人民共和国著作权法</a:t>
            </a:r>
            <a:r>
              <a:rPr lang="en-US" altLang="zh-CN" dirty="0"/>
              <a:t>》</a:t>
            </a:r>
            <a:r>
              <a:rPr lang="zh-CN" altLang="en-US" dirty="0"/>
              <a:t>（以下简称</a:t>
            </a:r>
            <a:r>
              <a:rPr lang="en-US" altLang="zh-CN" dirty="0"/>
              <a:t>《</a:t>
            </a:r>
            <a:r>
              <a:rPr lang="zh-CN" altLang="en-US" dirty="0"/>
              <a:t>著作权法</a:t>
            </a:r>
            <a:r>
              <a:rPr lang="en-US" altLang="zh-CN" dirty="0"/>
              <a:t>》</a:t>
            </a:r>
            <a:r>
              <a:rPr lang="zh-CN" altLang="en-US" dirty="0"/>
              <a:t>）作为我国知识产权保护体系的重要组成部分，对著作权人的各项权利做出了明确规定。该法律赋予著作权人包括发表、署名、修改、保护作品完整在内的多项基本权利，同时涵盖复制、发行、出租、展览、表演、放映、广播以及信息网络传播等具体权利。在电子商务快速发展的背景下，信息网络传播权尤为重要。这项权利确保了著作权人能够通过互联网向公众提供作品，使公众能够在任意时间和地点获取相关内容。</a:t>
            </a:r>
          </a:p>
        </p:txBody>
      </p:sp>
      <p:sp>
        <p:nvSpPr>
          <p:cNvPr id="4" name="文本占位符 3">
            <a:extLst>
              <a:ext uri="{FF2B5EF4-FFF2-40B4-BE49-F238E27FC236}">
                <a16:creationId xmlns:a16="http://schemas.microsoft.com/office/drawing/2014/main" id="{7C3E7836-7C76-9A4E-5E6B-E4FE6B20D5B6}"/>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26782397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B5872-1B21-FDDC-F2F6-B3F835F5BC27}"/>
            </a:ext>
          </a:extLst>
        </p:cNvPr>
        <p:cNvGrpSpPr/>
        <p:nvPr/>
      </p:nvGrpSpPr>
      <p:grpSpPr>
        <a:xfrm>
          <a:off x="0" y="0"/>
          <a:ext cx="0" cy="0"/>
          <a:chOff x="0" y="0"/>
          <a:chExt cx="0" cy="0"/>
        </a:xfrm>
      </p:grpSpPr>
      <p:sp>
        <p:nvSpPr>
          <p:cNvPr id="28" name="文本占位符 27">
            <a:extLst>
              <a:ext uri="{FF2B5EF4-FFF2-40B4-BE49-F238E27FC236}">
                <a16:creationId xmlns:a16="http://schemas.microsoft.com/office/drawing/2014/main" id="{F40850BD-6004-2386-B928-313250EE224C}"/>
              </a:ext>
            </a:extLst>
          </p:cNvPr>
          <p:cNvSpPr>
            <a:spLocks noGrp="1"/>
          </p:cNvSpPr>
          <p:nvPr>
            <p:ph type="body" sz="quarter" idx="11"/>
          </p:nvPr>
        </p:nvSpPr>
        <p:spPr>
          <a:xfrm>
            <a:off x="4795239" y="1091970"/>
            <a:ext cx="1526349" cy="765509"/>
          </a:xfrm>
        </p:spPr>
        <p:txBody>
          <a:bodyPr/>
          <a:lstStyle/>
          <a:p>
            <a:r>
              <a:rPr lang="zh-CN" altLang="en-US" dirty="0"/>
              <a:t>第</a:t>
            </a:r>
            <a:r>
              <a:rPr lang="en-US" altLang="zh-CN" dirty="0"/>
              <a:t>7</a:t>
            </a:r>
            <a:r>
              <a:rPr lang="zh-CN" altLang="en-US" dirty="0"/>
              <a:t>章</a:t>
            </a:r>
          </a:p>
        </p:txBody>
      </p:sp>
      <p:sp>
        <p:nvSpPr>
          <p:cNvPr id="29" name="文本占位符 28">
            <a:extLst>
              <a:ext uri="{FF2B5EF4-FFF2-40B4-BE49-F238E27FC236}">
                <a16:creationId xmlns:a16="http://schemas.microsoft.com/office/drawing/2014/main" id="{DC9EA34A-F2BD-A2E1-7041-897C565017D6}"/>
              </a:ext>
            </a:extLst>
          </p:cNvPr>
          <p:cNvSpPr>
            <a:spLocks noGrp="1"/>
          </p:cNvSpPr>
          <p:nvPr>
            <p:ph type="body" sz="quarter" idx="12"/>
          </p:nvPr>
        </p:nvSpPr>
        <p:spPr>
          <a:xfrm>
            <a:off x="4795239" y="2002515"/>
            <a:ext cx="1526349" cy="765509"/>
          </a:xfrm>
        </p:spPr>
        <p:txBody>
          <a:bodyPr/>
          <a:lstStyle/>
          <a:p>
            <a:r>
              <a:rPr lang="zh-CN" altLang="en-US" dirty="0"/>
              <a:t>第</a:t>
            </a:r>
            <a:r>
              <a:rPr lang="en-US" altLang="zh-CN" dirty="0"/>
              <a:t>8</a:t>
            </a:r>
            <a:r>
              <a:rPr lang="zh-CN" altLang="en-US" dirty="0"/>
              <a:t>章</a:t>
            </a:r>
          </a:p>
        </p:txBody>
      </p:sp>
      <p:sp>
        <p:nvSpPr>
          <p:cNvPr id="30" name="文本占位符 29">
            <a:extLst>
              <a:ext uri="{FF2B5EF4-FFF2-40B4-BE49-F238E27FC236}">
                <a16:creationId xmlns:a16="http://schemas.microsoft.com/office/drawing/2014/main" id="{17D4D5FA-51A2-05E4-2B36-E982EC583A16}"/>
              </a:ext>
            </a:extLst>
          </p:cNvPr>
          <p:cNvSpPr>
            <a:spLocks noGrp="1"/>
          </p:cNvSpPr>
          <p:nvPr>
            <p:ph type="body" sz="quarter" idx="13"/>
          </p:nvPr>
        </p:nvSpPr>
        <p:spPr>
          <a:xfrm>
            <a:off x="4795239" y="2927828"/>
            <a:ext cx="1526349" cy="765509"/>
          </a:xfrm>
        </p:spPr>
        <p:txBody>
          <a:bodyPr/>
          <a:lstStyle/>
          <a:p>
            <a:r>
              <a:rPr lang="zh-CN" altLang="en-US" dirty="0"/>
              <a:t>第</a:t>
            </a:r>
            <a:r>
              <a:rPr lang="en-US" altLang="zh-CN" dirty="0"/>
              <a:t>9</a:t>
            </a:r>
            <a:r>
              <a:rPr lang="zh-CN" altLang="en-US" dirty="0"/>
              <a:t>章</a:t>
            </a:r>
          </a:p>
        </p:txBody>
      </p:sp>
      <p:sp>
        <p:nvSpPr>
          <p:cNvPr id="31" name="文本占位符 30">
            <a:extLst>
              <a:ext uri="{FF2B5EF4-FFF2-40B4-BE49-F238E27FC236}">
                <a16:creationId xmlns:a16="http://schemas.microsoft.com/office/drawing/2014/main" id="{4206D11A-5544-E128-94A1-A1C83550CC38}"/>
              </a:ext>
            </a:extLst>
          </p:cNvPr>
          <p:cNvSpPr>
            <a:spLocks noGrp="1"/>
          </p:cNvSpPr>
          <p:nvPr>
            <p:ph type="body" sz="quarter" idx="14"/>
          </p:nvPr>
        </p:nvSpPr>
        <p:spPr>
          <a:xfrm>
            <a:off x="4795239" y="3853141"/>
            <a:ext cx="1526349" cy="765509"/>
          </a:xfrm>
        </p:spPr>
        <p:txBody>
          <a:bodyPr/>
          <a:lstStyle/>
          <a:p>
            <a:r>
              <a:rPr lang="zh-CN" altLang="en-US" dirty="0"/>
              <a:t>第</a:t>
            </a:r>
            <a:r>
              <a:rPr lang="en-US" altLang="zh-CN" dirty="0"/>
              <a:t>10</a:t>
            </a:r>
            <a:r>
              <a:rPr lang="zh-CN" altLang="en-US" dirty="0"/>
              <a:t>章</a:t>
            </a:r>
          </a:p>
        </p:txBody>
      </p:sp>
      <p:sp>
        <p:nvSpPr>
          <p:cNvPr id="32" name="文本占位符 31">
            <a:extLst>
              <a:ext uri="{FF2B5EF4-FFF2-40B4-BE49-F238E27FC236}">
                <a16:creationId xmlns:a16="http://schemas.microsoft.com/office/drawing/2014/main" id="{A7B07C08-A163-F915-4840-7A0F89BD1202}"/>
              </a:ext>
            </a:extLst>
          </p:cNvPr>
          <p:cNvSpPr>
            <a:spLocks noGrp="1"/>
          </p:cNvSpPr>
          <p:nvPr>
            <p:ph type="body" sz="quarter" idx="15"/>
          </p:nvPr>
        </p:nvSpPr>
        <p:spPr>
          <a:xfrm>
            <a:off x="4795239" y="4778454"/>
            <a:ext cx="1526349" cy="765509"/>
          </a:xfrm>
        </p:spPr>
        <p:txBody>
          <a:bodyPr/>
          <a:lstStyle/>
          <a:p>
            <a:r>
              <a:rPr lang="zh-CN" altLang="en-US" dirty="0"/>
              <a:t>第</a:t>
            </a:r>
            <a:r>
              <a:rPr lang="en-US" altLang="zh-CN" dirty="0"/>
              <a:t>11</a:t>
            </a:r>
            <a:r>
              <a:rPr lang="zh-CN" altLang="en-US" dirty="0"/>
              <a:t>章</a:t>
            </a:r>
          </a:p>
        </p:txBody>
      </p:sp>
      <p:sp>
        <p:nvSpPr>
          <p:cNvPr id="33" name="文本占位符 32">
            <a:extLst>
              <a:ext uri="{FF2B5EF4-FFF2-40B4-BE49-F238E27FC236}">
                <a16:creationId xmlns:a16="http://schemas.microsoft.com/office/drawing/2014/main" id="{0B1F1A0E-8216-94DF-D4BA-D73F2F92A821}"/>
              </a:ext>
            </a:extLst>
          </p:cNvPr>
          <p:cNvSpPr>
            <a:spLocks noGrp="1"/>
          </p:cNvSpPr>
          <p:nvPr>
            <p:ph type="body" sz="quarter" idx="16"/>
          </p:nvPr>
        </p:nvSpPr>
        <p:spPr>
          <a:xfrm>
            <a:off x="6325546" y="1237006"/>
            <a:ext cx="5444547" cy="475437"/>
          </a:xfrm>
        </p:spPr>
        <p:txBody>
          <a:bodyPr/>
          <a:lstStyle/>
          <a:p>
            <a:r>
              <a:rPr lang="zh-CN" altLang="en-US" dirty="0"/>
              <a:t>电子商务法律法规</a:t>
            </a:r>
          </a:p>
        </p:txBody>
      </p:sp>
      <p:sp>
        <p:nvSpPr>
          <p:cNvPr id="34" name="文本占位符 33">
            <a:extLst>
              <a:ext uri="{FF2B5EF4-FFF2-40B4-BE49-F238E27FC236}">
                <a16:creationId xmlns:a16="http://schemas.microsoft.com/office/drawing/2014/main" id="{5D682096-5C1B-D0DA-77EE-0924425118AF}"/>
              </a:ext>
            </a:extLst>
          </p:cNvPr>
          <p:cNvSpPr>
            <a:spLocks noGrp="1"/>
          </p:cNvSpPr>
          <p:nvPr>
            <p:ph type="body" sz="quarter" idx="17"/>
          </p:nvPr>
        </p:nvSpPr>
        <p:spPr>
          <a:xfrm>
            <a:off x="6325546" y="2154935"/>
            <a:ext cx="5444547" cy="475437"/>
          </a:xfrm>
        </p:spPr>
        <p:txBody>
          <a:bodyPr/>
          <a:lstStyle/>
          <a:p>
            <a:r>
              <a:rPr lang="zh-CN" altLang="en-US" dirty="0"/>
              <a:t>跨境电子商务</a:t>
            </a:r>
          </a:p>
        </p:txBody>
      </p:sp>
      <p:sp>
        <p:nvSpPr>
          <p:cNvPr id="35" name="文本占位符 34">
            <a:extLst>
              <a:ext uri="{FF2B5EF4-FFF2-40B4-BE49-F238E27FC236}">
                <a16:creationId xmlns:a16="http://schemas.microsoft.com/office/drawing/2014/main" id="{83CDC557-FACC-D164-DB13-9E5CC4D8D0E0}"/>
              </a:ext>
            </a:extLst>
          </p:cNvPr>
          <p:cNvSpPr>
            <a:spLocks noGrp="1"/>
          </p:cNvSpPr>
          <p:nvPr>
            <p:ph type="body" sz="quarter" idx="18"/>
          </p:nvPr>
        </p:nvSpPr>
        <p:spPr>
          <a:xfrm>
            <a:off x="6325546" y="3087632"/>
            <a:ext cx="5444547" cy="475437"/>
          </a:xfrm>
        </p:spPr>
        <p:txBody>
          <a:bodyPr/>
          <a:lstStyle/>
          <a:p>
            <a:r>
              <a:rPr lang="zh-CN" altLang="en-US" dirty="0"/>
              <a:t>移动电子商务</a:t>
            </a:r>
          </a:p>
        </p:txBody>
      </p:sp>
      <p:sp>
        <p:nvSpPr>
          <p:cNvPr id="36" name="文本占位符 35">
            <a:extLst>
              <a:ext uri="{FF2B5EF4-FFF2-40B4-BE49-F238E27FC236}">
                <a16:creationId xmlns:a16="http://schemas.microsoft.com/office/drawing/2014/main" id="{1225E55F-DA32-B567-8D9B-B28238D8E979}"/>
              </a:ext>
            </a:extLst>
          </p:cNvPr>
          <p:cNvSpPr>
            <a:spLocks noGrp="1"/>
          </p:cNvSpPr>
          <p:nvPr>
            <p:ph type="body" sz="quarter" idx="19"/>
          </p:nvPr>
        </p:nvSpPr>
        <p:spPr>
          <a:xfrm>
            <a:off x="6325546" y="4020329"/>
            <a:ext cx="5444547" cy="475437"/>
          </a:xfrm>
        </p:spPr>
        <p:txBody>
          <a:bodyPr/>
          <a:lstStyle/>
          <a:p>
            <a:r>
              <a:rPr lang="zh-CN" altLang="en-US" dirty="0"/>
              <a:t>社交电子商务</a:t>
            </a:r>
          </a:p>
        </p:txBody>
      </p:sp>
      <p:sp>
        <p:nvSpPr>
          <p:cNvPr id="37" name="文本占位符 36">
            <a:extLst>
              <a:ext uri="{FF2B5EF4-FFF2-40B4-BE49-F238E27FC236}">
                <a16:creationId xmlns:a16="http://schemas.microsoft.com/office/drawing/2014/main" id="{AB4A937B-E25E-EF23-CDC1-1E8864A74EDB}"/>
              </a:ext>
            </a:extLst>
          </p:cNvPr>
          <p:cNvSpPr>
            <a:spLocks noGrp="1"/>
          </p:cNvSpPr>
          <p:nvPr>
            <p:ph type="body" sz="quarter" idx="20"/>
          </p:nvPr>
        </p:nvSpPr>
        <p:spPr>
          <a:xfrm>
            <a:off x="6325546" y="4953026"/>
            <a:ext cx="5444547" cy="475437"/>
          </a:xfrm>
        </p:spPr>
        <p:txBody>
          <a:bodyPr/>
          <a:lstStyle/>
          <a:p>
            <a:r>
              <a:rPr lang="zh-CN" altLang="en-US" dirty="0"/>
              <a:t>人工智能电子商务</a:t>
            </a:r>
          </a:p>
        </p:txBody>
      </p:sp>
    </p:spTree>
    <p:extLst>
      <p:ext uri="{BB962C8B-B14F-4D97-AF65-F5344CB8AC3E}">
        <p14:creationId xmlns:p14="http://schemas.microsoft.com/office/powerpoint/2010/main" val="8524911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362E1-8830-50DE-1F4E-B84F7AE112A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2632E6E-D698-EA19-F7B9-8A59CD355B9B}"/>
              </a:ext>
            </a:extLst>
          </p:cNvPr>
          <p:cNvSpPr>
            <a:spLocks noGrp="1"/>
          </p:cNvSpPr>
          <p:nvPr>
            <p:ph type="body" sz="quarter" idx="11"/>
          </p:nvPr>
        </p:nvSpPr>
        <p:spPr>
          <a:xfrm>
            <a:off x="337294" y="1715629"/>
            <a:ext cx="11275585" cy="4095160"/>
          </a:xfrm>
        </p:spPr>
        <p:txBody>
          <a:bodyPr/>
          <a:lstStyle/>
          <a:p>
            <a:r>
              <a:rPr lang="zh-CN" altLang="en-US" dirty="0"/>
              <a:t>一、电子商务的分类</a:t>
            </a:r>
            <a:endParaRPr lang="en-US" altLang="zh-CN" dirty="0"/>
          </a:p>
          <a:p>
            <a:r>
              <a:rPr lang="zh-CN" altLang="en-US" dirty="0"/>
              <a:t>（三）按交易内容分类</a:t>
            </a:r>
            <a:endParaRPr lang="en-US" altLang="zh-CN" dirty="0"/>
          </a:p>
          <a:p>
            <a:r>
              <a:rPr lang="en-US" altLang="zh-CN" dirty="0"/>
              <a:t>2. </a:t>
            </a:r>
            <a:r>
              <a:rPr lang="zh-CN" altLang="en-US" dirty="0"/>
              <a:t>涉及无形商品交易的电子商务</a:t>
            </a:r>
            <a:endParaRPr lang="en-US" altLang="zh-CN" dirty="0"/>
          </a:p>
          <a:p>
            <a:r>
              <a:rPr lang="zh-CN" altLang="en-US" dirty="0"/>
              <a:t>数字化商品交易涵盖多种形式，包括虚拟产品、程序应用及专业服务等。电子出版物、音视频内容等数字资源可通过网络即时获取。应用软件的交易则依托电商平台完成购买与安装。专业服务领域，如顾问咨询、创意设计等，通过在线交流实现了服务交付。这类交易突破了传统物流的时空限制，具有便捷高效、成本低廉等优势。然而，在享受便利的同时，我们需重视对知识产权的维护和对服务品质的把控。</a:t>
            </a:r>
          </a:p>
        </p:txBody>
      </p:sp>
      <p:sp>
        <p:nvSpPr>
          <p:cNvPr id="4" name="文本占位符 3">
            <a:extLst>
              <a:ext uri="{FF2B5EF4-FFF2-40B4-BE49-F238E27FC236}">
                <a16:creationId xmlns:a16="http://schemas.microsoft.com/office/drawing/2014/main" id="{BA8CB5DF-2737-5798-5952-F4B1628759CE}"/>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1918032087"/>
      </p:ext>
    </p:ext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A5547E-B044-9AB4-B2F1-DEA12827EAD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47CA33F-A15B-8852-7B93-16842CE1FE94}"/>
              </a:ext>
            </a:extLst>
          </p:cNvPr>
          <p:cNvSpPr>
            <a:spLocks noGrp="1"/>
          </p:cNvSpPr>
          <p:nvPr>
            <p:ph type="body" sz="quarter" idx="11"/>
          </p:nvPr>
        </p:nvSpPr>
        <p:spPr>
          <a:xfrm>
            <a:off x="337294" y="1969551"/>
            <a:ext cx="11275585" cy="3587329"/>
          </a:xfrm>
        </p:spPr>
        <p:txBody>
          <a:bodyPr/>
          <a:lstStyle/>
          <a:p>
            <a:r>
              <a:rPr lang="zh-CN" altLang="en-US" dirty="0"/>
              <a:t>三、  著作权保护</a:t>
            </a:r>
            <a:endParaRPr lang="en-US" altLang="zh-CN" dirty="0"/>
          </a:p>
          <a:p>
            <a:r>
              <a:rPr lang="zh-CN" altLang="en-US" dirty="0"/>
              <a:t>（三）加强著作权保护的措施</a:t>
            </a:r>
            <a:endParaRPr lang="en-US" altLang="zh-CN" dirty="0"/>
          </a:p>
          <a:p>
            <a:r>
              <a:rPr lang="en-US" altLang="zh-CN" dirty="0"/>
              <a:t>1. </a:t>
            </a:r>
            <a:r>
              <a:rPr lang="zh-CN" altLang="en-US" dirty="0"/>
              <a:t>政府部门</a:t>
            </a:r>
            <a:endParaRPr lang="en-US" altLang="zh-CN" dirty="0"/>
          </a:p>
          <a:p>
            <a:r>
              <a:rPr lang="zh-CN" altLang="en-US" dirty="0"/>
              <a:t>政府部门需优先完善电子商务领域的法律体系，针对网络环境下不断涌现的著作权问题，如人工智能创作作品的权属认定等新型侵权现象，及时修订相关法规。同时，执法部门应强化监管力度，建立完善的执法机制，对电商平台进行有效监督，及时查处各类侵权案件。</a:t>
            </a:r>
          </a:p>
        </p:txBody>
      </p:sp>
      <p:sp>
        <p:nvSpPr>
          <p:cNvPr id="4" name="文本占位符 3">
            <a:extLst>
              <a:ext uri="{FF2B5EF4-FFF2-40B4-BE49-F238E27FC236}">
                <a16:creationId xmlns:a16="http://schemas.microsoft.com/office/drawing/2014/main" id="{78F6ED92-6AE2-9AAC-1313-71234F2436CD}"/>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3017835114"/>
      </p:ext>
    </p:extLst>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C31C56-4E7E-0B8C-2F92-7243225BA04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9DFAFEC-891D-6D8F-5771-88D56965F542}"/>
              </a:ext>
            </a:extLst>
          </p:cNvPr>
          <p:cNvSpPr>
            <a:spLocks noGrp="1"/>
          </p:cNvSpPr>
          <p:nvPr>
            <p:ph type="body" sz="quarter" idx="11"/>
          </p:nvPr>
        </p:nvSpPr>
        <p:spPr>
          <a:xfrm>
            <a:off x="337294" y="1969550"/>
            <a:ext cx="11275585" cy="3587329"/>
          </a:xfrm>
        </p:spPr>
        <p:txBody>
          <a:bodyPr/>
          <a:lstStyle/>
          <a:p>
            <a:r>
              <a:rPr lang="zh-CN" altLang="en-US" dirty="0"/>
              <a:t>三、  著作权保护</a:t>
            </a:r>
            <a:endParaRPr lang="en-US" altLang="zh-CN" dirty="0"/>
          </a:p>
          <a:p>
            <a:r>
              <a:rPr lang="zh-CN" altLang="en-US" dirty="0"/>
              <a:t>（三）加强著作权保护的措施</a:t>
            </a:r>
            <a:endParaRPr lang="en-US" altLang="zh-CN" dirty="0"/>
          </a:p>
          <a:p>
            <a:r>
              <a:rPr lang="en-US" altLang="zh-CN" dirty="0"/>
              <a:t>2. </a:t>
            </a:r>
            <a:r>
              <a:rPr lang="zh-CN" altLang="en-US" dirty="0"/>
              <a:t>电商平台</a:t>
            </a:r>
            <a:endParaRPr lang="en-US" altLang="zh-CN" dirty="0"/>
          </a:p>
          <a:p>
            <a:r>
              <a:rPr lang="zh-CN" altLang="en-US" dirty="0"/>
              <a:t>电商平台需强化自我监管体系，应构建完整的著作权保护框架，严格审核入驻商户资质，要求其提交作品权属证明。同时，建立高效的侵权投诉响应机制，在收到权利人举报后及时处置，包括下架涉嫌侵权的商品或删除相关内容。技术层面，电商平台可引入数字水印、版权追踪等工具，提升作品保护效能。</a:t>
            </a:r>
          </a:p>
        </p:txBody>
      </p:sp>
      <p:sp>
        <p:nvSpPr>
          <p:cNvPr id="4" name="文本占位符 3">
            <a:extLst>
              <a:ext uri="{FF2B5EF4-FFF2-40B4-BE49-F238E27FC236}">
                <a16:creationId xmlns:a16="http://schemas.microsoft.com/office/drawing/2014/main" id="{EC78B2E3-8EFB-E200-8044-7896FF7FE10B}"/>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2678568054"/>
      </p:ext>
    </p:extLst>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5D0EF-60F8-1593-F4B1-2C637E7D618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5F413FF-3074-E204-5A4A-C716F180F2F7}"/>
              </a:ext>
            </a:extLst>
          </p:cNvPr>
          <p:cNvSpPr>
            <a:spLocks noGrp="1"/>
          </p:cNvSpPr>
          <p:nvPr>
            <p:ph type="body" sz="quarter" idx="11"/>
          </p:nvPr>
        </p:nvSpPr>
        <p:spPr>
          <a:xfrm>
            <a:off x="337294" y="1969551"/>
            <a:ext cx="11275585" cy="3587329"/>
          </a:xfrm>
        </p:spPr>
        <p:txBody>
          <a:bodyPr/>
          <a:lstStyle/>
          <a:p>
            <a:r>
              <a:rPr lang="zh-CN" altLang="en-US" dirty="0"/>
              <a:t>三、  著作权保护</a:t>
            </a:r>
            <a:endParaRPr lang="en-US" altLang="zh-CN" dirty="0"/>
          </a:p>
          <a:p>
            <a:r>
              <a:rPr lang="zh-CN" altLang="en-US" dirty="0"/>
              <a:t>（三）加强著作权保护的措施</a:t>
            </a:r>
            <a:endParaRPr lang="en-US" altLang="zh-CN" dirty="0"/>
          </a:p>
          <a:p>
            <a:r>
              <a:rPr lang="en-US" altLang="zh-CN" dirty="0"/>
              <a:t>3. </a:t>
            </a:r>
            <a:r>
              <a:rPr lang="zh-CN" altLang="en-US" dirty="0"/>
              <a:t>著作权人</a:t>
            </a:r>
            <a:endParaRPr lang="en-US" altLang="zh-CN" dirty="0"/>
          </a:p>
          <a:p>
            <a:r>
              <a:rPr lang="zh-CN" altLang="en-US" dirty="0"/>
              <a:t>著作权人应当提升权利保护意识，通过及时办理作品登记手续，明确自身享有的法律权益，为后续可能出现的侵权纠纷提供有效保障。在实际操作中，权利人需要主动监控作品使用情况，一旦发现侵权行为，应立即采取包括协商、行政投诉或司法诉讼在内的多种维权途径，切实维护自身合法权益。</a:t>
            </a:r>
          </a:p>
        </p:txBody>
      </p:sp>
      <p:sp>
        <p:nvSpPr>
          <p:cNvPr id="4" name="文本占位符 3">
            <a:extLst>
              <a:ext uri="{FF2B5EF4-FFF2-40B4-BE49-F238E27FC236}">
                <a16:creationId xmlns:a16="http://schemas.microsoft.com/office/drawing/2014/main" id="{BA96C76B-F82B-4D6D-01CC-0F5501216583}"/>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289101090"/>
      </p:ext>
    </p:extLst>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1DEE39-237F-F6EE-2A66-1A3584C7A35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04B32B2-8D0C-70C8-FE1A-2437318F904D}"/>
              </a:ext>
            </a:extLst>
          </p:cNvPr>
          <p:cNvSpPr>
            <a:spLocks noGrp="1"/>
          </p:cNvSpPr>
          <p:nvPr>
            <p:ph type="body" sz="quarter" idx="11"/>
          </p:nvPr>
        </p:nvSpPr>
        <p:spPr>
          <a:xfrm>
            <a:off x="337294" y="1969551"/>
            <a:ext cx="11275585" cy="3587329"/>
          </a:xfrm>
        </p:spPr>
        <p:txBody>
          <a:bodyPr/>
          <a:lstStyle/>
          <a:p>
            <a:r>
              <a:rPr lang="zh-CN" altLang="en-US" dirty="0"/>
              <a:t>三、  著作权保护</a:t>
            </a:r>
            <a:endParaRPr lang="en-US" altLang="zh-CN" dirty="0"/>
          </a:p>
          <a:p>
            <a:r>
              <a:rPr lang="zh-CN" altLang="en-US" dirty="0"/>
              <a:t>（三）加强著作权保护的措施</a:t>
            </a:r>
            <a:endParaRPr lang="en-US" altLang="zh-CN" dirty="0"/>
          </a:p>
          <a:p>
            <a:r>
              <a:rPr lang="en-US" altLang="zh-CN" dirty="0"/>
              <a:t>4. </a:t>
            </a:r>
            <a:r>
              <a:rPr lang="zh-CN" altLang="en-US" dirty="0"/>
              <a:t>社会机构</a:t>
            </a:r>
            <a:endParaRPr lang="en-US" altLang="zh-CN" dirty="0"/>
          </a:p>
          <a:p>
            <a:r>
              <a:rPr lang="zh-CN" altLang="en-US" dirty="0"/>
              <a:t>媒体机构在普及版权知识方面发挥着关键作用，应持续开展相关主题宣传，增强公众认知。教育机构可通过课程设置与主题活动，帮助青少年树立正确的版权观念。同时，企业也需承担相应责任，通过员工培训，强化知识产权保护意识。这些措施将共同构建尊重著作权的社会环境。</a:t>
            </a:r>
          </a:p>
        </p:txBody>
      </p:sp>
      <p:sp>
        <p:nvSpPr>
          <p:cNvPr id="4" name="文本占位符 3">
            <a:extLst>
              <a:ext uri="{FF2B5EF4-FFF2-40B4-BE49-F238E27FC236}">
                <a16:creationId xmlns:a16="http://schemas.microsoft.com/office/drawing/2014/main" id="{2AE13C14-2456-71D1-1275-1CC7ECDBA271}"/>
              </a:ext>
            </a:extLst>
          </p:cNvPr>
          <p:cNvSpPr>
            <a:spLocks noGrp="1"/>
          </p:cNvSpPr>
          <p:nvPr>
            <p:ph type="body" sz="quarter" idx="10"/>
          </p:nvPr>
        </p:nvSpPr>
        <p:spPr/>
        <p:txBody>
          <a:bodyPr/>
          <a:lstStyle/>
          <a:p>
            <a:r>
              <a:rPr lang="zh-CN" altLang="en-US" dirty="0"/>
              <a:t>电子商务中的知识产权保护</a:t>
            </a:r>
          </a:p>
        </p:txBody>
      </p:sp>
    </p:spTree>
    <p:extLst>
      <p:ext uri="{BB962C8B-B14F-4D97-AF65-F5344CB8AC3E}">
        <p14:creationId xmlns:p14="http://schemas.microsoft.com/office/powerpoint/2010/main" val="1970556555"/>
      </p:ext>
    </p:extLst>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89C9858B-65F4-5A39-C30B-5D6D3A8A2ACE}"/>
              </a:ext>
            </a:extLst>
          </p:cNvPr>
          <p:cNvSpPr>
            <a:spLocks noGrp="1"/>
          </p:cNvSpPr>
          <p:nvPr>
            <p:ph type="body" sz="quarter" idx="10"/>
          </p:nvPr>
        </p:nvSpPr>
        <p:spPr/>
        <p:txBody>
          <a:bodyPr/>
          <a:lstStyle/>
          <a:p>
            <a:r>
              <a:rPr lang="zh-CN" altLang="en-US" dirty="0"/>
              <a:t>第三节</a:t>
            </a:r>
          </a:p>
        </p:txBody>
      </p:sp>
      <p:sp>
        <p:nvSpPr>
          <p:cNvPr id="5" name="文本占位符 4">
            <a:extLst>
              <a:ext uri="{FF2B5EF4-FFF2-40B4-BE49-F238E27FC236}">
                <a16:creationId xmlns:a16="http://schemas.microsoft.com/office/drawing/2014/main" id="{098F4C29-BB07-4D54-C059-80D2547B3EE7}"/>
              </a:ext>
            </a:extLst>
          </p:cNvPr>
          <p:cNvSpPr>
            <a:spLocks noGrp="1"/>
          </p:cNvSpPr>
          <p:nvPr>
            <p:ph type="body" sz="quarter" idx="11"/>
          </p:nvPr>
        </p:nvSpPr>
        <p:spPr/>
        <p:txBody>
          <a:bodyPr/>
          <a:lstStyle/>
          <a:p>
            <a:r>
              <a:rPr lang="zh-CN" altLang="en-US" dirty="0"/>
              <a:t>政府对电子商务的政策支持</a:t>
            </a:r>
          </a:p>
        </p:txBody>
      </p:sp>
    </p:spTree>
    <p:extLst>
      <p:ext uri="{BB962C8B-B14F-4D97-AF65-F5344CB8AC3E}">
        <p14:creationId xmlns:p14="http://schemas.microsoft.com/office/powerpoint/2010/main" val="681246169"/>
      </p:ext>
    </p:extLst>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A6CAF6F3-3B52-F7EB-B694-740E0FD0F36D}"/>
              </a:ext>
            </a:extLst>
          </p:cNvPr>
          <p:cNvSpPr>
            <a:spLocks noGrp="1"/>
          </p:cNvSpPr>
          <p:nvPr>
            <p:ph type="body" sz="quarter" idx="11"/>
          </p:nvPr>
        </p:nvSpPr>
        <p:spPr>
          <a:xfrm>
            <a:off x="337294" y="2477376"/>
            <a:ext cx="11275585" cy="2571666"/>
          </a:xfrm>
        </p:spPr>
        <p:txBody>
          <a:bodyPr/>
          <a:lstStyle/>
          <a:p>
            <a:r>
              <a:rPr lang="zh-CN" altLang="en-US" dirty="0"/>
              <a:t>一、  产业扶持政策</a:t>
            </a:r>
            <a:endParaRPr lang="en-US" altLang="zh-CN" dirty="0"/>
          </a:p>
          <a:p>
            <a:r>
              <a:rPr lang="zh-CN" altLang="en-US" dirty="0"/>
              <a:t>（一）财政补贴政策</a:t>
            </a:r>
            <a:endParaRPr lang="en-US" altLang="zh-CN" dirty="0"/>
          </a:p>
          <a:p>
            <a:r>
              <a:rPr lang="en-US" altLang="zh-CN" dirty="0"/>
              <a:t>1. </a:t>
            </a:r>
            <a:r>
              <a:rPr lang="zh-CN" altLang="en-US" dirty="0"/>
              <a:t>研发补贴</a:t>
            </a:r>
            <a:endParaRPr lang="en-US" altLang="zh-CN" dirty="0"/>
          </a:p>
          <a:p>
            <a:r>
              <a:rPr lang="zh-CN" altLang="en-US" dirty="0"/>
              <a:t>政府为电商企业的技术研发提供专项补贴支持，特别是在人工智能、大数据等前沿技术领域。这种政策可有效缓解企业的研发投入压力，推动其实现技术创新。</a:t>
            </a:r>
          </a:p>
        </p:txBody>
      </p:sp>
      <p:sp>
        <p:nvSpPr>
          <p:cNvPr id="4" name="文本占位符 3">
            <a:extLst>
              <a:ext uri="{FF2B5EF4-FFF2-40B4-BE49-F238E27FC236}">
                <a16:creationId xmlns:a16="http://schemas.microsoft.com/office/drawing/2014/main" id="{BF01A743-C1C5-AFBE-E38F-20B287E41A72}"/>
              </a:ext>
            </a:extLst>
          </p:cNvPr>
          <p:cNvSpPr>
            <a:spLocks noGrp="1"/>
          </p:cNvSpPr>
          <p:nvPr>
            <p:ph type="body" sz="quarter" idx="10"/>
          </p:nvPr>
        </p:nvSpPr>
        <p:spPr/>
        <p:txBody>
          <a:bodyPr/>
          <a:lstStyle/>
          <a:p>
            <a:r>
              <a:rPr lang="zh-CN" altLang="en-US" dirty="0"/>
              <a:t>政府对电子商务的政策支持</a:t>
            </a:r>
          </a:p>
        </p:txBody>
      </p:sp>
    </p:spTree>
    <p:extLst>
      <p:ext uri="{BB962C8B-B14F-4D97-AF65-F5344CB8AC3E}">
        <p14:creationId xmlns:p14="http://schemas.microsoft.com/office/powerpoint/2010/main" val="4209351524"/>
      </p:ext>
    </p:extLst>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9B1CF9-293C-2BF5-81EC-B8B7B581D74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C18DF1A-405B-E09E-E671-DD51B898AFCD}"/>
              </a:ext>
            </a:extLst>
          </p:cNvPr>
          <p:cNvSpPr>
            <a:spLocks noGrp="1"/>
          </p:cNvSpPr>
          <p:nvPr>
            <p:ph type="body" sz="quarter" idx="11"/>
          </p:nvPr>
        </p:nvSpPr>
        <p:spPr>
          <a:xfrm>
            <a:off x="337294" y="2477376"/>
            <a:ext cx="11275585" cy="2571666"/>
          </a:xfrm>
        </p:spPr>
        <p:txBody>
          <a:bodyPr/>
          <a:lstStyle/>
          <a:p>
            <a:r>
              <a:rPr lang="zh-CN" altLang="en-US" dirty="0"/>
              <a:t>一、  产业扶持政策</a:t>
            </a:r>
            <a:endParaRPr lang="en-US" altLang="zh-CN" dirty="0"/>
          </a:p>
          <a:p>
            <a:r>
              <a:rPr lang="zh-CN" altLang="en-US" dirty="0"/>
              <a:t>（一）财政补贴政策</a:t>
            </a:r>
            <a:endParaRPr lang="en-US" altLang="zh-CN" dirty="0"/>
          </a:p>
          <a:p>
            <a:r>
              <a:rPr lang="en-US" altLang="zh-CN" dirty="0"/>
              <a:t>2. </a:t>
            </a:r>
            <a:r>
              <a:rPr lang="zh-CN" altLang="en-US" dirty="0"/>
              <a:t>市场拓展补贴</a:t>
            </a:r>
            <a:endParaRPr lang="en-US" altLang="zh-CN" dirty="0"/>
          </a:p>
          <a:p>
            <a:r>
              <a:rPr lang="zh-CN" altLang="en-US" dirty="0"/>
              <a:t>为促进电商企业的市场拓展，政府可提供此方面的专项补贴支持，如涵盖企业参与国内外展会和开展促销活动的相关费用补贴。</a:t>
            </a:r>
          </a:p>
        </p:txBody>
      </p:sp>
      <p:sp>
        <p:nvSpPr>
          <p:cNvPr id="4" name="文本占位符 3">
            <a:extLst>
              <a:ext uri="{FF2B5EF4-FFF2-40B4-BE49-F238E27FC236}">
                <a16:creationId xmlns:a16="http://schemas.microsoft.com/office/drawing/2014/main" id="{247EF89C-2C74-1929-8BFD-4A3BF45A854A}"/>
              </a:ext>
            </a:extLst>
          </p:cNvPr>
          <p:cNvSpPr>
            <a:spLocks noGrp="1"/>
          </p:cNvSpPr>
          <p:nvPr>
            <p:ph type="body" sz="quarter" idx="10"/>
          </p:nvPr>
        </p:nvSpPr>
        <p:spPr/>
        <p:txBody>
          <a:bodyPr/>
          <a:lstStyle/>
          <a:p>
            <a:r>
              <a:rPr lang="zh-CN" altLang="en-US" dirty="0"/>
              <a:t>政府对电子商务的政策支持</a:t>
            </a:r>
          </a:p>
        </p:txBody>
      </p:sp>
    </p:spTree>
    <p:extLst>
      <p:ext uri="{BB962C8B-B14F-4D97-AF65-F5344CB8AC3E}">
        <p14:creationId xmlns:p14="http://schemas.microsoft.com/office/powerpoint/2010/main" val="2852413721"/>
      </p:ext>
    </p:extLst>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19B2F5-F0DD-3F56-8286-8F7047450D3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FCB035F-6CCE-D258-ECDE-94F29288D180}"/>
              </a:ext>
            </a:extLst>
          </p:cNvPr>
          <p:cNvSpPr>
            <a:spLocks noGrp="1"/>
          </p:cNvSpPr>
          <p:nvPr>
            <p:ph type="body" sz="quarter" idx="11"/>
          </p:nvPr>
        </p:nvSpPr>
        <p:spPr>
          <a:xfrm>
            <a:off x="337294" y="1969545"/>
            <a:ext cx="11275585" cy="3587329"/>
          </a:xfrm>
        </p:spPr>
        <p:txBody>
          <a:bodyPr/>
          <a:lstStyle/>
          <a:p>
            <a:r>
              <a:rPr lang="zh-CN" altLang="en-US" dirty="0"/>
              <a:t>一、  产业扶持政策</a:t>
            </a:r>
            <a:endParaRPr lang="en-US" altLang="zh-CN" dirty="0"/>
          </a:p>
          <a:p>
            <a:r>
              <a:rPr lang="zh-CN" altLang="en-US" dirty="0"/>
              <a:t>（一）财政补贴政策</a:t>
            </a:r>
            <a:endParaRPr lang="en-US" altLang="zh-CN" dirty="0"/>
          </a:p>
          <a:p>
            <a:r>
              <a:rPr lang="en-US" altLang="zh-CN" dirty="0"/>
              <a:t>3. </a:t>
            </a:r>
            <a:r>
              <a:rPr lang="zh-CN" altLang="en-US" dirty="0"/>
              <a:t>人才培养补贴</a:t>
            </a:r>
            <a:endParaRPr lang="en-US" altLang="zh-CN" dirty="0"/>
          </a:p>
          <a:p>
            <a:r>
              <a:rPr lang="zh-CN" altLang="en-US" dirty="0"/>
              <a:t>电商产业的持续进步依赖于专业人才的支撑。政府部门通过人才培养补贴政策，如对企业内部培训、校企合作等人才培育项目给予资金支持，可激励企业开展人才培养工作。这种补贴政策降低了企业的人才培养成本，促进了员工技能水平的提升，为企业长远发展奠定了人才基础。</a:t>
            </a:r>
          </a:p>
        </p:txBody>
      </p:sp>
      <p:sp>
        <p:nvSpPr>
          <p:cNvPr id="4" name="文本占位符 3">
            <a:extLst>
              <a:ext uri="{FF2B5EF4-FFF2-40B4-BE49-F238E27FC236}">
                <a16:creationId xmlns:a16="http://schemas.microsoft.com/office/drawing/2014/main" id="{B2CC571D-ADA6-D231-2FCC-B43E2AD432D3}"/>
              </a:ext>
            </a:extLst>
          </p:cNvPr>
          <p:cNvSpPr>
            <a:spLocks noGrp="1"/>
          </p:cNvSpPr>
          <p:nvPr>
            <p:ph type="body" sz="quarter" idx="10"/>
          </p:nvPr>
        </p:nvSpPr>
        <p:spPr/>
        <p:txBody>
          <a:bodyPr/>
          <a:lstStyle/>
          <a:p>
            <a:r>
              <a:rPr lang="zh-CN" altLang="en-US" dirty="0"/>
              <a:t>政府对电子商务的政策支持</a:t>
            </a:r>
          </a:p>
        </p:txBody>
      </p:sp>
    </p:spTree>
    <p:extLst>
      <p:ext uri="{BB962C8B-B14F-4D97-AF65-F5344CB8AC3E}">
        <p14:creationId xmlns:p14="http://schemas.microsoft.com/office/powerpoint/2010/main" val="3061161399"/>
      </p:ext>
    </p:extLst>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93F58-ADC9-29CB-6071-6ACDA33729E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BAA7F60-F76A-1942-8617-5C0BBD7B19B3}"/>
              </a:ext>
            </a:extLst>
          </p:cNvPr>
          <p:cNvSpPr>
            <a:spLocks noGrp="1"/>
          </p:cNvSpPr>
          <p:nvPr>
            <p:ph type="body" sz="quarter" idx="11"/>
          </p:nvPr>
        </p:nvSpPr>
        <p:spPr>
          <a:xfrm>
            <a:off x="337294" y="2223461"/>
            <a:ext cx="11275585" cy="3079497"/>
          </a:xfrm>
        </p:spPr>
        <p:txBody>
          <a:bodyPr/>
          <a:lstStyle/>
          <a:p>
            <a:r>
              <a:rPr lang="zh-CN" altLang="en-US" dirty="0"/>
              <a:t>一、  产业扶持政策</a:t>
            </a:r>
            <a:endParaRPr lang="en-US" altLang="zh-CN" dirty="0"/>
          </a:p>
          <a:p>
            <a:r>
              <a:rPr lang="zh-CN" altLang="en-US" dirty="0"/>
              <a:t>（二）税收优惠政策</a:t>
            </a:r>
            <a:endParaRPr lang="en-US" altLang="zh-CN" dirty="0"/>
          </a:p>
          <a:p>
            <a:r>
              <a:rPr lang="en-US" altLang="zh-CN" dirty="0"/>
              <a:t>1. </a:t>
            </a:r>
            <a:r>
              <a:rPr lang="zh-CN" altLang="en-US" dirty="0"/>
              <a:t>企业所得税优惠</a:t>
            </a:r>
            <a:endParaRPr lang="en-US" altLang="zh-CN" dirty="0"/>
          </a:p>
          <a:p>
            <a:r>
              <a:rPr lang="zh-CN" altLang="en-US" dirty="0"/>
              <a:t>政府可实施企业所得税优惠政策，即针对新设立的电商企业，在一定年限内可享受税收减免，从而有效降低企业运营成本并提升其盈利水平。例如，初创电商企业在成立的前三年内可获得所得税减半征收的政策支持，为企业业务扩展和技术研发提供支持。</a:t>
            </a:r>
          </a:p>
        </p:txBody>
      </p:sp>
      <p:sp>
        <p:nvSpPr>
          <p:cNvPr id="4" name="文本占位符 3">
            <a:extLst>
              <a:ext uri="{FF2B5EF4-FFF2-40B4-BE49-F238E27FC236}">
                <a16:creationId xmlns:a16="http://schemas.microsoft.com/office/drawing/2014/main" id="{064DBF98-F550-C9CB-40D5-A89145B4CD2E}"/>
              </a:ext>
            </a:extLst>
          </p:cNvPr>
          <p:cNvSpPr>
            <a:spLocks noGrp="1"/>
          </p:cNvSpPr>
          <p:nvPr>
            <p:ph type="body" sz="quarter" idx="10"/>
          </p:nvPr>
        </p:nvSpPr>
        <p:spPr/>
        <p:txBody>
          <a:bodyPr/>
          <a:lstStyle/>
          <a:p>
            <a:r>
              <a:rPr lang="zh-CN" altLang="en-US" dirty="0"/>
              <a:t>政府对电子商务的政策支持</a:t>
            </a:r>
          </a:p>
        </p:txBody>
      </p:sp>
    </p:spTree>
    <p:extLst>
      <p:ext uri="{BB962C8B-B14F-4D97-AF65-F5344CB8AC3E}">
        <p14:creationId xmlns:p14="http://schemas.microsoft.com/office/powerpoint/2010/main" val="1382460063"/>
      </p:ext>
    </p:extLst>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89B7CD-1201-01DF-4A03-25B5D889B68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10D667A-A190-1B57-9B5C-2AC500F38162}"/>
              </a:ext>
            </a:extLst>
          </p:cNvPr>
          <p:cNvSpPr>
            <a:spLocks noGrp="1"/>
          </p:cNvSpPr>
          <p:nvPr>
            <p:ph type="body" sz="quarter" idx="11"/>
          </p:nvPr>
        </p:nvSpPr>
        <p:spPr>
          <a:xfrm>
            <a:off x="337294" y="2223462"/>
            <a:ext cx="11275585" cy="3079497"/>
          </a:xfrm>
        </p:spPr>
        <p:txBody>
          <a:bodyPr/>
          <a:lstStyle/>
          <a:p>
            <a:r>
              <a:rPr lang="zh-CN" altLang="en-US" dirty="0"/>
              <a:t>一、  产业扶持政策</a:t>
            </a:r>
            <a:endParaRPr lang="en-US" altLang="zh-CN" dirty="0"/>
          </a:p>
          <a:p>
            <a:r>
              <a:rPr lang="zh-CN" altLang="en-US" dirty="0"/>
              <a:t>（二）税收优惠政策</a:t>
            </a:r>
            <a:endParaRPr lang="en-US" altLang="zh-CN" dirty="0"/>
          </a:p>
          <a:p>
            <a:r>
              <a:rPr lang="en-US" altLang="zh-CN" dirty="0"/>
              <a:t>2. </a:t>
            </a:r>
            <a:r>
              <a:rPr lang="zh-CN" altLang="en-US" dirty="0"/>
              <a:t>增值税优惠</a:t>
            </a:r>
            <a:endParaRPr lang="en-US" altLang="zh-CN" dirty="0"/>
          </a:p>
          <a:p>
            <a:r>
              <a:rPr lang="zh-CN" altLang="en-US" dirty="0"/>
              <a:t>政府在增值税领域也可实施多项优惠措施，如针对电商平台销售的部分商品及服务，适用更为优惠的增值税税率标准。这一政策显著降低了企业的经营成本，有效提升了其在市场中的竞争优势。</a:t>
            </a:r>
          </a:p>
        </p:txBody>
      </p:sp>
      <p:sp>
        <p:nvSpPr>
          <p:cNvPr id="4" name="文本占位符 3">
            <a:extLst>
              <a:ext uri="{FF2B5EF4-FFF2-40B4-BE49-F238E27FC236}">
                <a16:creationId xmlns:a16="http://schemas.microsoft.com/office/drawing/2014/main" id="{80859C7C-722D-88B3-1C9A-439BA965C380}"/>
              </a:ext>
            </a:extLst>
          </p:cNvPr>
          <p:cNvSpPr>
            <a:spLocks noGrp="1"/>
          </p:cNvSpPr>
          <p:nvPr>
            <p:ph type="body" sz="quarter" idx="10"/>
          </p:nvPr>
        </p:nvSpPr>
        <p:spPr/>
        <p:txBody>
          <a:bodyPr/>
          <a:lstStyle/>
          <a:p>
            <a:r>
              <a:rPr lang="zh-CN" altLang="en-US" dirty="0"/>
              <a:t>政府对电子商务的政策支持</a:t>
            </a:r>
          </a:p>
        </p:txBody>
      </p:sp>
    </p:spTree>
    <p:extLst>
      <p:ext uri="{BB962C8B-B14F-4D97-AF65-F5344CB8AC3E}">
        <p14:creationId xmlns:p14="http://schemas.microsoft.com/office/powerpoint/2010/main" val="41290297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9BD37B-FDC7-10D3-9BDD-77732048B31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CBE5DFB-5065-15E1-ED56-433617982623}"/>
              </a:ext>
            </a:extLst>
          </p:cNvPr>
          <p:cNvSpPr>
            <a:spLocks noGrp="1"/>
          </p:cNvSpPr>
          <p:nvPr>
            <p:ph type="body" sz="quarter" idx="11"/>
          </p:nvPr>
        </p:nvSpPr>
        <p:spPr>
          <a:xfrm>
            <a:off x="337294" y="1715629"/>
            <a:ext cx="11275585" cy="4095160"/>
          </a:xfrm>
        </p:spPr>
        <p:txBody>
          <a:bodyPr/>
          <a:lstStyle/>
          <a:p>
            <a:r>
              <a:rPr lang="zh-CN" altLang="en-US" dirty="0"/>
              <a:t>一、电子商务的分类</a:t>
            </a:r>
            <a:endParaRPr lang="en-US" altLang="zh-CN" dirty="0"/>
          </a:p>
          <a:p>
            <a:r>
              <a:rPr lang="zh-CN" altLang="en-US" dirty="0"/>
              <a:t>（三）按交易内容分类</a:t>
            </a:r>
            <a:endParaRPr lang="en-US" altLang="zh-CN" dirty="0"/>
          </a:p>
          <a:p>
            <a:r>
              <a:rPr lang="en-US" altLang="zh-CN" dirty="0"/>
              <a:t>3. </a:t>
            </a:r>
            <a:r>
              <a:rPr lang="zh-CN" altLang="en-US" dirty="0"/>
              <a:t>涉及信息服务的电子商务</a:t>
            </a:r>
            <a:endParaRPr lang="en-US" altLang="zh-CN" dirty="0"/>
          </a:p>
          <a:p>
            <a:r>
              <a:rPr lang="zh-CN" altLang="en-US" dirty="0"/>
              <a:t>信息服务依托电子商务平台开展，主要提供新闻资讯、行业研究等数字化内容。其核心价值在于为用户决策提供可靠的信息支持。为确保服务质量，提供商需重点关注信息源的准确性与专业性，同时保证内容更新的时效性。在运营策略上，可通过广告投放、会员订阅等多元化的方式实现盈利。信息服务商的关键竞争力在于持续为用户创造价值，提升用户黏性与满意度。</a:t>
            </a:r>
          </a:p>
        </p:txBody>
      </p:sp>
      <p:sp>
        <p:nvSpPr>
          <p:cNvPr id="4" name="文本占位符 3">
            <a:extLst>
              <a:ext uri="{FF2B5EF4-FFF2-40B4-BE49-F238E27FC236}">
                <a16:creationId xmlns:a16="http://schemas.microsoft.com/office/drawing/2014/main" id="{8F86BBFF-72BF-51C5-C8FB-2BD6FAC56C12}"/>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1636181655"/>
      </p:ext>
    </p:extLst>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C1EE8-DDF1-59FF-30FF-7CF2A23D243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C3BC5A3-5E80-75B8-7456-E3B8D92CE312}"/>
              </a:ext>
            </a:extLst>
          </p:cNvPr>
          <p:cNvSpPr>
            <a:spLocks noGrp="1"/>
          </p:cNvSpPr>
          <p:nvPr>
            <p:ph type="body" sz="quarter" idx="11"/>
          </p:nvPr>
        </p:nvSpPr>
        <p:spPr>
          <a:xfrm>
            <a:off x="337294" y="2223462"/>
            <a:ext cx="11275585" cy="3079497"/>
          </a:xfrm>
        </p:spPr>
        <p:txBody>
          <a:bodyPr/>
          <a:lstStyle/>
          <a:p>
            <a:r>
              <a:rPr lang="zh-CN" altLang="en-US" dirty="0"/>
              <a:t>一、  产业扶持政策</a:t>
            </a:r>
            <a:endParaRPr lang="en-US" altLang="zh-CN" dirty="0"/>
          </a:p>
          <a:p>
            <a:r>
              <a:rPr lang="zh-CN" altLang="en-US" dirty="0"/>
              <a:t>（二）税收优惠政策</a:t>
            </a:r>
            <a:endParaRPr lang="en-US" altLang="zh-CN" dirty="0"/>
          </a:p>
          <a:p>
            <a:r>
              <a:rPr lang="en-US" altLang="zh-CN" dirty="0"/>
              <a:t>3. </a:t>
            </a:r>
            <a:r>
              <a:rPr lang="zh-CN" altLang="en-US" dirty="0"/>
              <a:t>出口退税政策</a:t>
            </a:r>
            <a:endParaRPr lang="en-US" altLang="zh-CN" dirty="0"/>
          </a:p>
          <a:p>
            <a:r>
              <a:rPr lang="zh-CN" altLang="en-US" dirty="0"/>
              <a:t>跨境电子商务企业可受益于出口退税这一税收优惠政策。根据相关规定，企业出口商品时能够申请退还已缴纳的增值税和消费税。这一政策可有效降低企业的出口成本，增强其在国际市场中的价格优势。</a:t>
            </a:r>
          </a:p>
        </p:txBody>
      </p:sp>
      <p:sp>
        <p:nvSpPr>
          <p:cNvPr id="4" name="文本占位符 3">
            <a:extLst>
              <a:ext uri="{FF2B5EF4-FFF2-40B4-BE49-F238E27FC236}">
                <a16:creationId xmlns:a16="http://schemas.microsoft.com/office/drawing/2014/main" id="{1B8F14D5-BBC6-825C-B043-87A27F5F6C58}"/>
              </a:ext>
            </a:extLst>
          </p:cNvPr>
          <p:cNvSpPr>
            <a:spLocks noGrp="1"/>
          </p:cNvSpPr>
          <p:nvPr>
            <p:ph type="body" sz="quarter" idx="10"/>
          </p:nvPr>
        </p:nvSpPr>
        <p:spPr/>
        <p:txBody>
          <a:bodyPr/>
          <a:lstStyle/>
          <a:p>
            <a:r>
              <a:rPr lang="zh-CN" altLang="en-US" dirty="0"/>
              <a:t>政府对电子商务的政策支持</a:t>
            </a:r>
          </a:p>
        </p:txBody>
      </p:sp>
    </p:spTree>
    <p:extLst>
      <p:ext uri="{BB962C8B-B14F-4D97-AF65-F5344CB8AC3E}">
        <p14:creationId xmlns:p14="http://schemas.microsoft.com/office/powerpoint/2010/main" val="2389323844"/>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36B2DE-7413-C35B-FE01-9FB1C074578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F051A1B-3512-9CF6-CD28-21AC2B09E7E4}"/>
              </a:ext>
            </a:extLst>
          </p:cNvPr>
          <p:cNvSpPr>
            <a:spLocks noGrp="1"/>
          </p:cNvSpPr>
          <p:nvPr>
            <p:ph type="body" sz="quarter" idx="11"/>
          </p:nvPr>
        </p:nvSpPr>
        <p:spPr>
          <a:xfrm>
            <a:off x="337294" y="2477378"/>
            <a:ext cx="11275585" cy="2571666"/>
          </a:xfrm>
        </p:spPr>
        <p:txBody>
          <a:bodyPr/>
          <a:lstStyle/>
          <a:p>
            <a:r>
              <a:rPr lang="zh-CN" altLang="en-US" dirty="0"/>
              <a:t>一、  产业扶持政策</a:t>
            </a:r>
            <a:endParaRPr lang="en-US" altLang="zh-CN" dirty="0"/>
          </a:p>
          <a:p>
            <a:r>
              <a:rPr lang="zh-CN" altLang="en-US" dirty="0"/>
              <a:t>（三）融资支持政策</a:t>
            </a:r>
            <a:endParaRPr lang="en-US" altLang="zh-CN" dirty="0"/>
          </a:p>
          <a:p>
            <a:r>
              <a:rPr lang="en-US" altLang="zh-CN" dirty="0"/>
              <a:t>1. </a:t>
            </a:r>
            <a:r>
              <a:rPr lang="zh-CN" altLang="en-US" dirty="0"/>
              <a:t>政府担保贷款</a:t>
            </a:r>
            <a:endParaRPr lang="en-US" altLang="zh-CN" dirty="0"/>
          </a:p>
          <a:p>
            <a:r>
              <a:rPr lang="zh-CN" altLang="en-US" dirty="0"/>
              <a:t>政府通过与金融机构建立合作机制，为电商企业提供信贷担保服务。在该模式下，政府承担部分贷款违约风险，从而有效降低金融机构的放贷顾虑。</a:t>
            </a:r>
          </a:p>
        </p:txBody>
      </p:sp>
      <p:sp>
        <p:nvSpPr>
          <p:cNvPr id="4" name="文本占位符 3">
            <a:extLst>
              <a:ext uri="{FF2B5EF4-FFF2-40B4-BE49-F238E27FC236}">
                <a16:creationId xmlns:a16="http://schemas.microsoft.com/office/drawing/2014/main" id="{7100EFF8-EFAD-7DC1-535F-1274D9CF04A6}"/>
              </a:ext>
            </a:extLst>
          </p:cNvPr>
          <p:cNvSpPr>
            <a:spLocks noGrp="1"/>
          </p:cNvSpPr>
          <p:nvPr>
            <p:ph type="body" sz="quarter" idx="10"/>
          </p:nvPr>
        </p:nvSpPr>
        <p:spPr/>
        <p:txBody>
          <a:bodyPr/>
          <a:lstStyle/>
          <a:p>
            <a:r>
              <a:rPr lang="zh-CN" altLang="en-US" dirty="0"/>
              <a:t>政府对电子商务的政策支持</a:t>
            </a:r>
          </a:p>
        </p:txBody>
      </p:sp>
    </p:spTree>
    <p:extLst>
      <p:ext uri="{BB962C8B-B14F-4D97-AF65-F5344CB8AC3E}">
        <p14:creationId xmlns:p14="http://schemas.microsoft.com/office/powerpoint/2010/main" val="2284900835"/>
      </p:ext>
    </p:extLst>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88B6EB-C1BC-2792-CEDF-2CD7136DCEF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89C9401-1DE1-A959-4FB1-41B079A17ADC}"/>
              </a:ext>
            </a:extLst>
          </p:cNvPr>
          <p:cNvSpPr>
            <a:spLocks noGrp="1"/>
          </p:cNvSpPr>
          <p:nvPr>
            <p:ph type="body" sz="quarter" idx="11"/>
          </p:nvPr>
        </p:nvSpPr>
        <p:spPr>
          <a:xfrm>
            <a:off x="337294" y="2223463"/>
            <a:ext cx="11275585" cy="3079497"/>
          </a:xfrm>
        </p:spPr>
        <p:txBody>
          <a:bodyPr/>
          <a:lstStyle/>
          <a:p>
            <a:r>
              <a:rPr lang="zh-CN" altLang="en-US" dirty="0"/>
              <a:t>一、  产业扶持政策</a:t>
            </a:r>
            <a:endParaRPr lang="en-US" altLang="zh-CN" dirty="0"/>
          </a:p>
          <a:p>
            <a:r>
              <a:rPr lang="zh-CN" altLang="en-US" dirty="0"/>
              <a:t>（三）融资支持政策</a:t>
            </a:r>
            <a:endParaRPr lang="en-US" altLang="zh-CN" dirty="0"/>
          </a:p>
          <a:p>
            <a:r>
              <a:rPr lang="en-US" altLang="zh-CN" dirty="0"/>
              <a:t>2. </a:t>
            </a:r>
            <a:r>
              <a:rPr lang="zh-CN" altLang="en-US" dirty="0"/>
              <a:t>创业投资引导基金</a:t>
            </a:r>
            <a:endParaRPr lang="en-US" altLang="zh-CN" dirty="0"/>
          </a:p>
          <a:p>
            <a:r>
              <a:rPr lang="zh-CN" altLang="en-US" dirty="0"/>
              <a:t>政府主导的创业投资引导基金通过政策杠杆效应，能够有效调动社会资本对电子商务领域的投资热情。这类基金主要采用股权融资方式为电商企业提供资金支持，促进其规模扩张和竞争力提升。</a:t>
            </a:r>
          </a:p>
        </p:txBody>
      </p:sp>
      <p:sp>
        <p:nvSpPr>
          <p:cNvPr id="4" name="文本占位符 3">
            <a:extLst>
              <a:ext uri="{FF2B5EF4-FFF2-40B4-BE49-F238E27FC236}">
                <a16:creationId xmlns:a16="http://schemas.microsoft.com/office/drawing/2014/main" id="{EA58C48E-1235-20A0-035E-56DE0AE3ED24}"/>
              </a:ext>
            </a:extLst>
          </p:cNvPr>
          <p:cNvSpPr>
            <a:spLocks noGrp="1"/>
          </p:cNvSpPr>
          <p:nvPr>
            <p:ph type="body" sz="quarter" idx="10"/>
          </p:nvPr>
        </p:nvSpPr>
        <p:spPr/>
        <p:txBody>
          <a:bodyPr/>
          <a:lstStyle/>
          <a:p>
            <a:r>
              <a:rPr lang="zh-CN" altLang="en-US" dirty="0"/>
              <a:t>政府对电子商务的政策支持</a:t>
            </a:r>
          </a:p>
        </p:txBody>
      </p:sp>
    </p:spTree>
    <p:extLst>
      <p:ext uri="{BB962C8B-B14F-4D97-AF65-F5344CB8AC3E}">
        <p14:creationId xmlns:p14="http://schemas.microsoft.com/office/powerpoint/2010/main" val="4207770894"/>
      </p:ext>
    </p:extLst>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B1849C-2994-0BC4-A4E4-1697A174AA2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5A1ED11-73BE-57D9-ECC8-42A3CE7D58A9}"/>
              </a:ext>
            </a:extLst>
          </p:cNvPr>
          <p:cNvSpPr>
            <a:spLocks noGrp="1"/>
          </p:cNvSpPr>
          <p:nvPr>
            <p:ph type="body" sz="quarter" idx="11"/>
          </p:nvPr>
        </p:nvSpPr>
        <p:spPr>
          <a:xfrm>
            <a:off x="337294" y="2223463"/>
            <a:ext cx="11275585" cy="3079497"/>
          </a:xfrm>
        </p:spPr>
        <p:txBody>
          <a:bodyPr/>
          <a:lstStyle/>
          <a:p>
            <a:r>
              <a:rPr lang="zh-CN" altLang="en-US" dirty="0"/>
              <a:t>一、  产业扶持政策</a:t>
            </a:r>
            <a:endParaRPr lang="en-US" altLang="zh-CN" dirty="0"/>
          </a:p>
          <a:p>
            <a:r>
              <a:rPr lang="zh-CN" altLang="en-US" dirty="0"/>
              <a:t>（三）融资支持政策</a:t>
            </a:r>
            <a:endParaRPr lang="en-US" altLang="zh-CN" dirty="0"/>
          </a:p>
          <a:p>
            <a:r>
              <a:rPr lang="en-US" altLang="zh-CN" dirty="0"/>
              <a:t>3. </a:t>
            </a:r>
            <a:r>
              <a:rPr lang="zh-CN" altLang="en-US" dirty="0"/>
              <a:t>资本市场扶持</a:t>
            </a:r>
            <a:endParaRPr lang="en-US" altLang="zh-CN" dirty="0"/>
          </a:p>
          <a:p>
            <a:r>
              <a:rPr lang="zh-CN" altLang="en-US" dirty="0"/>
              <a:t>政府积极推动电商企业借助资本市场实现融资目标，包括上市和发行债券等途径。针对符合资质的企业，相关部门会给予政策扶持和专业指导。这种举措不仅能够帮助企业拓展资金来源，还能提升品牌影响力。</a:t>
            </a:r>
          </a:p>
        </p:txBody>
      </p:sp>
      <p:sp>
        <p:nvSpPr>
          <p:cNvPr id="4" name="文本占位符 3">
            <a:extLst>
              <a:ext uri="{FF2B5EF4-FFF2-40B4-BE49-F238E27FC236}">
                <a16:creationId xmlns:a16="http://schemas.microsoft.com/office/drawing/2014/main" id="{FFE60746-EEDE-945C-2877-F0CAD194D36D}"/>
              </a:ext>
            </a:extLst>
          </p:cNvPr>
          <p:cNvSpPr>
            <a:spLocks noGrp="1"/>
          </p:cNvSpPr>
          <p:nvPr>
            <p:ph type="body" sz="quarter" idx="10"/>
          </p:nvPr>
        </p:nvSpPr>
        <p:spPr/>
        <p:txBody>
          <a:bodyPr/>
          <a:lstStyle/>
          <a:p>
            <a:r>
              <a:rPr lang="zh-CN" altLang="en-US" dirty="0"/>
              <a:t>政府对电子商务的政策支持</a:t>
            </a:r>
          </a:p>
        </p:txBody>
      </p:sp>
    </p:spTree>
    <p:extLst>
      <p:ext uri="{BB962C8B-B14F-4D97-AF65-F5344CB8AC3E}">
        <p14:creationId xmlns:p14="http://schemas.microsoft.com/office/powerpoint/2010/main" val="3080837394"/>
      </p:ext>
    </p:extLst>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211191-D8A5-A3F3-C019-814D76450B3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D9DCD6C-4E41-C65D-EC28-C93B375F2E5C}"/>
              </a:ext>
            </a:extLst>
          </p:cNvPr>
          <p:cNvSpPr>
            <a:spLocks noGrp="1"/>
          </p:cNvSpPr>
          <p:nvPr>
            <p:ph type="body" sz="quarter" idx="11"/>
          </p:nvPr>
        </p:nvSpPr>
        <p:spPr>
          <a:xfrm>
            <a:off x="337294" y="2477380"/>
            <a:ext cx="11275585" cy="2571666"/>
          </a:xfrm>
        </p:spPr>
        <p:txBody>
          <a:bodyPr/>
          <a:lstStyle/>
          <a:p>
            <a:r>
              <a:rPr lang="zh-CN" altLang="en-US" dirty="0"/>
              <a:t>二、  创新鼓励政策</a:t>
            </a:r>
            <a:endParaRPr lang="en-US" altLang="zh-CN" dirty="0"/>
          </a:p>
          <a:p>
            <a:r>
              <a:rPr lang="zh-CN" altLang="en-US" dirty="0"/>
              <a:t>（一）技术创新奖励政策</a:t>
            </a:r>
            <a:endParaRPr lang="en-US" altLang="zh-CN" dirty="0"/>
          </a:p>
          <a:p>
            <a:r>
              <a:rPr lang="zh-CN" altLang="en-US" dirty="0"/>
              <a:t>电商行业的持续进步离不开技术创新的驱动。政府出台的创新激励措施可以有效促进企业在研发领域的投入力度。企业通过不断探索新技术，推动整个行业的发展进程。技术创新奖励机制的实施，为电商企业的技术突破提供了重要支持。</a:t>
            </a:r>
          </a:p>
        </p:txBody>
      </p:sp>
      <p:sp>
        <p:nvSpPr>
          <p:cNvPr id="4" name="文本占位符 3">
            <a:extLst>
              <a:ext uri="{FF2B5EF4-FFF2-40B4-BE49-F238E27FC236}">
                <a16:creationId xmlns:a16="http://schemas.microsoft.com/office/drawing/2014/main" id="{65B94EF3-4881-78EB-37A1-94332A50C9F5}"/>
              </a:ext>
            </a:extLst>
          </p:cNvPr>
          <p:cNvSpPr>
            <a:spLocks noGrp="1"/>
          </p:cNvSpPr>
          <p:nvPr>
            <p:ph type="body" sz="quarter" idx="10"/>
          </p:nvPr>
        </p:nvSpPr>
        <p:spPr/>
        <p:txBody>
          <a:bodyPr/>
          <a:lstStyle/>
          <a:p>
            <a:r>
              <a:rPr lang="zh-CN" altLang="en-US" dirty="0"/>
              <a:t>政府对电子商务的政策支持</a:t>
            </a:r>
          </a:p>
        </p:txBody>
      </p:sp>
    </p:spTree>
    <p:extLst>
      <p:ext uri="{BB962C8B-B14F-4D97-AF65-F5344CB8AC3E}">
        <p14:creationId xmlns:p14="http://schemas.microsoft.com/office/powerpoint/2010/main" val="3138441536"/>
      </p:ext>
    </p:extLst>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4C765E-A27F-3ADA-23D6-6C34C14A8BA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157E2FF-60E8-1414-1B37-2A12F2AF0FB9}"/>
              </a:ext>
            </a:extLst>
          </p:cNvPr>
          <p:cNvSpPr>
            <a:spLocks noGrp="1"/>
          </p:cNvSpPr>
          <p:nvPr>
            <p:ph type="body" sz="quarter" idx="11"/>
          </p:nvPr>
        </p:nvSpPr>
        <p:spPr>
          <a:xfrm>
            <a:off x="337294" y="2477381"/>
            <a:ext cx="11275585" cy="2571666"/>
          </a:xfrm>
        </p:spPr>
        <p:txBody>
          <a:bodyPr/>
          <a:lstStyle/>
          <a:p>
            <a:r>
              <a:rPr lang="zh-CN" altLang="en-US" dirty="0"/>
              <a:t>二、  创新鼓励政策</a:t>
            </a:r>
            <a:endParaRPr lang="en-US" altLang="zh-CN" dirty="0"/>
          </a:p>
          <a:p>
            <a:r>
              <a:rPr lang="zh-CN" altLang="en-US" dirty="0"/>
              <a:t>（二）模式创新支持政策</a:t>
            </a:r>
            <a:endParaRPr lang="en-US" altLang="zh-CN" dirty="0"/>
          </a:p>
          <a:p>
            <a:r>
              <a:rPr lang="zh-CN" altLang="en-US" dirty="0"/>
              <a:t>电子商务的持续发展主要得益于模式创新这一关键推动力，政府机构通过制定并实施多项扶持政策，为企业开展模式创新提供有力支持。这些政策举措将有效促进电子商务领域的创新发展，推动企业转型升级。</a:t>
            </a:r>
          </a:p>
        </p:txBody>
      </p:sp>
      <p:sp>
        <p:nvSpPr>
          <p:cNvPr id="4" name="文本占位符 3">
            <a:extLst>
              <a:ext uri="{FF2B5EF4-FFF2-40B4-BE49-F238E27FC236}">
                <a16:creationId xmlns:a16="http://schemas.microsoft.com/office/drawing/2014/main" id="{6AEEAC5C-9168-42F5-C392-C07564853860}"/>
              </a:ext>
            </a:extLst>
          </p:cNvPr>
          <p:cNvSpPr>
            <a:spLocks noGrp="1"/>
          </p:cNvSpPr>
          <p:nvPr>
            <p:ph type="body" sz="quarter" idx="10"/>
          </p:nvPr>
        </p:nvSpPr>
        <p:spPr/>
        <p:txBody>
          <a:bodyPr/>
          <a:lstStyle/>
          <a:p>
            <a:r>
              <a:rPr lang="zh-CN" altLang="en-US" dirty="0"/>
              <a:t>政府对电子商务的政策支持</a:t>
            </a:r>
          </a:p>
        </p:txBody>
      </p:sp>
    </p:spTree>
    <p:extLst>
      <p:ext uri="{BB962C8B-B14F-4D97-AF65-F5344CB8AC3E}">
        <p14:creationId xmlns:p14="http://schemas.microsoft.com/office/powerpoint/2010/main" val="2709437416"/>
      </p:ext>
    </p:extLst>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1FCD75-13F5-D524-43DB-494BBE01AFC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DCF61A2-D781-EA25-78BF-91E65D34CE8A}"/>
              </a:ext>
            </a:extLst>
          </p:cNvPr>
          <p:cNvSpPr>
            <a:spLocks noGrp="1"/>
          </p:cNvSpPr>
          <p:nvPr>
            <p:ph type="body" sz="quarter" idx="11"/>
          </p:nvPr>
        </p:nvSpPr>
        <p:spPr>
          <a:xfrm>
            <a:off x="337294" y="1715635"/>
            <a:ext cx="11275585" cy="4095160"/>
          </a:xfrm>
        </p:spPr>
        <p:txBody>
          <a:bodyPr/>
          <a:lstStyle/>
          <a:p>
            <a:r>
              <a:rPr lang="zh-CN" altLang="en-US" dirty="0"/>
              <a:t>二、  创新鼓励政策</a:t>
            </a:r>
            <a:endParaRPr lang="en-US" altLang="zh-CN" dirty="0"/>
          </a:p>
          <a:p>
            <a:r>
              <a:rPr lang="zh-CN" altLang="en-US" dirty="0"/>
              <a:t>（三）创新创业孵化政策</a:t>
            </a:r>
            <a:endParaRPr lang="en-US" altLang="zh-CN" dirty="0"/>
          </a:p>
          <a:p>
            <a:r>
              <a:rPr lang="zh-CN" altLang="en-US" dirty="0"/>
              <a:t>创新创业孵化政策对培育电子商务领域的新兴企业和创新项目具有重要作用。</a:t>
            </a:r>
            <a:endParaRPr lang="en-US" altLang="zh-CN" dirty="0"/>
          </a:p>
          <a:p>
            <a:r>
              <a:rPr lang="zh-CN" altLang="en-US" dirty="0"/>
              <a:t>政府主导的创新创业孵化基地为电商领域的创业者提供了全面的硬件设施支持，这些基地配备了高速网络、多功能会议室和专业培训空间，为初创企业打造了理想的办公环境。除基础设施外，孵化基地还提供法律咨询、财务管理、市场营销等专业服务，有效解决创业者在经营过程中面临的各类难题。通过整合资源，这些基地为电子商务创业者构建了完整的创业支持体系，降低了创业门槛。</a:t>
            </a:r>
          </a:p>
        </p:txBody>
      </p:sp>
      <p:sp>
        <p:nvSpPr>
          <p:cNvPr id="4" name="文本占位符 3">
            <a:extLst>
              <a:ext uri="{FF2B5EF4-FFF2-40B4-BE49-F238E27FC236}">
                <a16:creationId xmlns:a16="http://schemas.microsoft.com/office/drawing/2014/main" id="{517D70DD-7578-BA35-FED9-9DE228F088B8}"/>
              </a:ext>
            </a:extLst>
          </p:cNvPr>
          <p:cNvSpPr>
            <a:spLocks noGrp="1"/>
          </p:cNvSpPr>
          <p:nvPr>
            <p:ph type="body" sz="quarter" idx="10"/>
          </p:nvPr>
        </p:nvSpPr>
        <p:spPr/>
        <p:txBody>
          <a:bodyPr/>
          <a:lstStyle/>
          <a:p>
            <a:r>
              <a:rPr lang="zh-CN" altLang="en-US" dirty="0"/>
              <a:t>政府对电子商务的政策支持</a:t>
            </a:r>
          </a:p>
        </p:txBody>
      </p:sp>
    </p:spTree>
    <p:extLst>
      <p:ext uri="{BB962C8B-B14F-4D97-AF65-F5344CB8AC3E}">
        <p14:creationId xmlns:p14="http://schemas.microsoft.com/office/powerpoint/2010/main" val="2435498636"/>
      </p:ext>
    </p:extLst>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E4820681-FCA8-E6C6-ED72-1D5C98586602}"/>
              </a:ext>
            </a:extLst>
          </p:cNvPr>
          <p:cNvSpPr>
            <a:spLocks noGrp="1"/>
          </p:cNvSpPr>
          <p:nvPr>
            <p:ph type="body" sz="quarter" idx="11"/>
          </p:nvPr>
        </p:nvSpPr>
        <p:spPr/>
        <p:txBody>
          <a:bodyPr/>
          <a:lstStyle/>
          <a:p>
            <a:r>
              <a:rPr lang="zh-CN" altLang="en-US" dirty="0"/>
              <a:t>第八章</a:t>
            </a:r>
          </a:p>
        </p:txBody>
      </p:sp>
      <p:sp>
        <p:nvSpPr>
          <p:cNvPr id="5" name="文本占位符 4">
            <a:extLst>
              <a:ext uri="{FF2B5EF4-FFF2-40B4-BE49-F238E27FC236}">
                <a16:creationId xmlns:a16="http://schemas.microsoft.com/office/drawing/2014/main" id="{B428B613-466F-13F1-C5E4-4FAAAFBECC23}"/>
              </a:ext>
            </a:extLst>
          </p:cNvPr>
          <p:cNvSpPr>
            <a:spLocks noGrp="1"/>
          </p:cNvSpPr>
          <p:nvPr>
            <p:ph type="body" sz="quarter" idx="13"/>
          </p:nvPr>
        </p:nvSpPr>
        <p:spPr/>
        <p:txBody>
          <a:bodyPr/>
          <a:lstStyle/>
          <a:p>
            <a:r>
              <a:rPr lang="zh-CN" altLang="en-US" dirty="0"/>
              <a:t>跨境电子商务</a:t>
            </a:r>
          </a:p>
        </p:txBody>
      </p:sp>
    </p:spTree>
    <p:extLst>
      <p:ext uri="{BB962C8B-B14F-4D97-AF65-F5344CB8AC3E}">
        <p14:creationId xmlns:p14="http://schemas.microsoft.com/office/powerpoint/2010/main" val="752831998"/>
      </p:ext>
    </p:extLst>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6665A5A1-B771-8B88-7B12-9FAAD376D6C4}"/>
              </a:ext>
            </a:extLst>
          </p:cNvPr>
          <p:cNvSpPr>
            <a:spLocks noGrp="1"/>
          </p:cNvSpPr>
          <p:nvPr>
            <p:ph type="body" sz="quarter" idx="10"/>
          </p:nvPr>
        </p:nvSpPr>
        <p:spPr/>
        <p:txBody>
          <a:bodyPr/>
          <a:lstStyle/>
          <a:p>
            <a:r>
              <a:rPr lang="zh-CN" altLang="en-US" dirty="0"/>
              <a:t>第一节</a:t>
            </a:r>
          </a:p>
        </p:txBody>
      </p:sp>
      <p:sp>
        <p:nvSpPr>
          <p:cNvPr id="5" name="文本占位符 4">
            <a:extLst>
              <a:ext uri="{FF2B5EF4-FFF2-40B4-BE49-F238E27FC236}">
                <a16:creationId xmlns:a16="http://schemas.microsoft.com/office/drawing/2014/main" id="{C5DEEDBD-4F6C-57B9-C74D-1F93168A659A}"/>
              </a:ext>
            </a:extLst>
          </p:cNvPr>
          <p:cNvSpPr>
            <a:spLocks noGrp="1"/>
          </p:cNvSpPr>
          <p:nvPr>
            <p:ph type="body" sz="quarter" idx="11"/>
          </p:nvPr>
        </p:nvSpPr>
        <p:spPr/>
        <p:txBody>
          <a:bodyPr/>
          <a:lstStyle/>
          <a:p>
            <a:r>
              <a:rPr lang="zh-CN" altLang="en-US" dirty="0"/>
              <a:t>跨境电子商务的发展现状与趋势</a:t>
            </a:r>
          </a:p>
        </p:txBody>
      </p:sp>
    </p:spTree>
    <p:extLst>
      <p:ext uri="{BB962C8B-B14F-4D97-AF65-F5344CB8AC3E}">
        <p14:creationId xmlns:p14="http://schemas.microsoft.com/office/powerpoint/2010/main" val="1808711479"/>
      </p:ext>
    </p:extLst>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0C1D8820-67A4-5E0C-1ECE-CA244B3BFAF4}"/>
              </a:ext>
            </a:extLst>
          </p:cNvPr>
          <p:cNvSpPr>
            <a:spLocks noGrp="1"/>
          </p:cNvSpPr>
          <p:nvPr>
            <p:ph type="body" sz="quarter" idx="11"/>
          </p:nvPr>
        </p:nvSpPr>
        <p:spPr>
          <a:xfrm>
            <a:off x="337294" y="2477376"/>
            <a:ext cx="11275585" cy="2571666"/>
          </a:xfrm>
        </p:spPr>
        <p:txBody>
          <a:bodyPr/>
          <a:lstStyle/>
          <a:p>
            <a:r>
              <a:rPr lang="zh-CN" altLang="en-US" dirty="0"/>
              <a:t>一、  全球跨境电子商务市场现状</a:t>
            </a:r>
            <a:endParaRPr lang="en-US" altLang="zh-CN" dirty="0"/>
          </a:p>
          <a:p>
            <a:r>
              <a:rPr lang="zh-CN" altLang="en-US" dirty="0"/>
              <a:t>（一）近年市场规模的增长数据</a:t>
            </a:r>
            <a:endParaRPr lang="en-US" altLang="zh-CN" dirty="0"/>
          </a:p>
          <a:p>
            <a:r>
              <a:rPr lang="zh-CN" altLang="en-US" dirty="0"/>
              <a:t>跨境电子商务已成为全球贸易领域的重要增长引擎。这一新兴商业模式在过去十余年间展现出显著的发展势头，其市场规模在全球范围内持续扩大。跨境电商的蓬勃发展为传统国际贸易注入了新的活力，推动着全球商业格局的巨大变革。</a:t>
            </a:r>
          </a:p>
        </p:txBody>
      </p:sp>
      <p:sp>
        <p:nvSpPr>
          <p:cNvPr id="4" name="文本占位符 3">
            <a:extLst>
              <a:ext uri="{FF2B5EF4-FFF2-40B4-BE49-F238E27FC236}">
                <a16:creationId xmlns:a16="http://schemas.microsoft.com/office/drawing/2014/main" id="{95F0B35D-EC7D-408D-C4CF-D112170E72AD}"/>
              </a:ext>
            </a:extLst>
          </p:cNvPr>
          <p:cNvSpPr>
            <a:spLocks noGrp="1"/>
          </p:cNvSpPr>
          <p:nvPr>
            <p:ph type="body" sz="quarter" idx="10"/>
          </p:nvPr>
        </p:nvSpPr>
        <p:spPr/>
        <p:txBody>
          <a:bodyPr/>
          <a:lstStyle/>
          <a:p>
            <a:r>
              <a:rPr lang="zh-CN" altLang="en-US" dirty="0"/>
              <a:t>跨境电子商务的发展现状与趋势</a:t>
            </a:r>
          </a:p>
        </p:txBody>
      </p:sp>
    </p:spTree>
    <p:extLst>
      <p:ext uri="{BB962C8B-B14F-4D97-AF65-F5344CB8AC3E}">
        <p14:creationId xmlns:p14="http://schemas.microsoft.com/office/powerpoint/2010/main" val="30495504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55D671-CB83-54F6-9767-F6BAF090BC2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BC65043-75A5-2308-A2E5-2F79C94CEBE2}"/>
              </a:ext>
            </a:extLst>
          </p:cNvPr>
          <p:cNvSpPr>
            <a:spLocks noGrp="1"/>
          </p:cNvSpPr>
          <p:nvPr>
            <p:ph type="body" sz="quarter" idx="11"/>
          </p:nvPr>
        </p:nvSpPr>
        <p:spPr>
          <a:xfrm>
            <a:off x="337294" y="1715630"/>
            <a:ext cx="11275585" cy="4095160"/>
          </a:xfrm>
        </p:spPr>
        <p:txBody>
          <a:bodyPr/>
          <a:lstStyle/>
          <a:p>
            <a:r>
              <a:rPr lang="zh-CN" altLang="en-US" dirty="0"/>
              <a:t>一、电子商务的分类</a:t>
            </a:r>
            <a:endParaRPr lang="en-US" altLang="zh-CN" dirty="0"/>
          </a:p>
          <a:p>
            <a:r>
              <a:rPr lang="zh-CN" altLang="en-US" dirty="0"/>
              <a:t>（四）其他分类方式</a:t>
            </a:r>
            <a:endParaRPr lang="en-US" altLang="zh-CN" dirty="0"/>
          </a:p>
          <a:p>
            <a:r>
              <a:rPr lang="en-US" altLang="zh-CN" dirty="0"/>
              <a:t>1. </a:t>
            </a:r>
            <a:r>
              <a:rPr lang="zh-CN" altLang="en-US" dirty="0"/>
              <a:t>按电子商务的交易范围分类</a:t>
            </a:r>
            <a:endParaRPr lang="en-US" altLang="zh-CN" dirty="0"/>
          </a:p>
          <a:p>
            <a:r>
              <a:rPr lang="zh-CN" altLang="en-US" dirty="0"/>
              <a:t>电子商务活动依据其地域覆盖范围可划分为三大类型。本地电商主要集中于特定区域内的商业交易，如区域商家通过本地平台开展销售业务等。国内跨区域电商则涉及不同地理区域间的交易往来。国际电商突破了国界限制，实现了全球范围内的商业交互。这三种电商模式在物流配送、支付结算、法律合规等方面各具特点，企业需要根据具体场景制定相应的运营策略。</a:t>
            </a:r>
          </a:p>
        </p:txBody>
      </p:sp>
      <p:sp>
        <p:nvSpPr>
          <p:cNvPr id="4" name="文本占位符 3">
            <a:extLst>
              <a:ext uri="{FF2B5EF4-FFF2-40B4-BE49-F238E27FC236}">
                <a16:creationId xmlns:a16="http://schemas.microsoft.com/office/drawing/2014/main" id="{63F9BC0D-206E-8E95-5C85-F9074F2469F6}"/>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1697532615"/>
      </p:ext>
    </p:extLst>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B7D1D3-5D2A-0547-623A-2EC55661A90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53EA95C-189A-DB5C-2217-3A9B37279869}"/>
              </a:ext>
            </a:extLst>
          </p:cNvPr>
          <p:cNvSpPr>
            <a:spLocks noGrp="1"/>
          </p:cNvSpPr>
          <p:nvPr>
            <p:ph type="body" sz="quarter" idx="11"/>
          </p:nvPr>
        </p:nvSpPr>
        <p:spPr>
          <a:xfrm>
            <a:off x="337294" y="1969545"/>
            <a:ext cx="11275585" cy="3587329"/>
          </a:xfrm>
        </p:spPr>
        <p:txBody>
          <a:bodyPr/>
          <a:lstStyle/>
          <a:p>
            <a:r>
              <a:rPr lang="zh-CN" altLang="en-US" dirty="0"/>
              <a:t>一、  全球跨境电子商务市场现状</a:t>
            </a:r>
            <a:endParaRPr lang="en-US" altLang="zh-CN" dirty="0"/>
          </a:p>
          <a:p>
            <a:r>
              <a:rPr lang="zh-CN" altLang="en-US" dirty="0"/>
              <a:t>（二）主要行业的市场现状</a:t>
            </a:r>
            <a:endParaRPr lang="en-US" altLang="zh-CN" dirty="0"/>
          </a:p>
          <a:p>
            <a:r>
              <a:rPr lang="en-US" altLang="zh-CN" dirty="0"/>
              <a:t>1. </a:t>
            </a:r>
            <a:r>
              <a:rPr lang="zh-CN" altLang="en-US" dirty="0"/>
              <a:t>服装与时尚行业</a:t>
            </a:r>
            <a:endParaRPr lang="en-US" altLang="zh-CN" dirty="0"/>
          </a:p>
          <a:p>
            <a:r>
              <a:rPr lang="zh-CN" altLang="en-US" dirty="0"/>
              <a:t>在跨境电子商务领域，服装与时尚产业占据重要地位。全球消费趋势的转变促使人们对服饰、鞋子及配饰等时尚类商品的需求持续攀升。跨境电商平台凭借自身商品多样性的优势，使消费者能够便捷获取国际时尚单品。服装与时尚行业产品迭代迅速，盈利空间可观，吸引了大量跨境商家涌入。</a:t>
            </a:r>
          </a:p>
        </p:txBody>
      </p:sp>
      <p:sp>
        <p:nvSpPr>
          <p:cNvPr id="4" name="文本占位符 3">
            <a:extLst>
              <a:ext uri="{FF2B5EF4-FFF2-40B4-BE49-F238E27FC236}">
                <a16:creationId xmlns:a16="http://schemas.microsoft.com/office/drawing/2014/main" id="{F88D0261-92D4-8856-E71C-FF7180B68BDB}"/>
              </a:ext>
            </a:extLst>
          </p:cNvPr>
          <p:cNvSpPr>
            <a:spLocks noGrp="1"/>
          </p:cNvSpPr>
          <p:nvPr>
            <p:ph type="body" sz="quarter" idx="10"/>
          </p:nvPr>
        </p:nvSpPr>
        <p:spPr/>
        <p:txBody>
          <a:bodyPr/>
          <a:lstStyle/>
          <a:p>
            <a:r>
              <a:rPr lang="zh-CN" altLang="en-US" dirty="0"/>
              <a:t>跨境电子商务的发展现状与趋势</a:t>
            </a:r>
          </a:p>
        </p:txBody>
      </p:sp>
    </p:spTree>
    <p:extLst>
      <p:ext uri="{BB962C8B-B14F-4D97-AF65-F5344CB8AC3E}">
        <p14:creationId xmlns:p14="http://schemas.microsoft.com/office/powerpoint/2010/main" val="300337214"/>
      </p:ext>
    </p:extLst>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94346-2D48-73FA-6EB0-1885DACFE3D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1FDDF32-F187-E163-A9D9-253BC391ABC5}"/>
              </a:ext>
            </a:extLst>
          </p:cNvPr>
          <p:cNvSpPr>
            <a:spLocks noGrp="1"/>
          </p:cNvSpPr>
          <p:nvPr>
            <p:ph type="body" sz="quarter" idx="11"/>
          </p:nvPr>
        </p:nvSpPr>
        <p:spPr>
          <a:xfrm>
            <a:off x="337294" y="2477377"/>
            <a:ext cx="11275585" cy="2571666"/>
          </a:xfrm>
        </p:spPr>
        <p:txBody>
          <a:bodyPr/>
          <a:lstStyle/>
          <a:p>
            <a:r>
              <a:rPr lang="zh-CN" altLang="en-US" dirty="0"/>
              <a:t>一、  全球跨境电子商务市场现状</a:t>
            </a:r>
            <a:endParaRPr lang="en-US" altLang="zh-CN" dirty="0"/>
          </a:p>
          <a:p>
            <a:r>
              <a:rPr lang="zh-CN" altLang="en-US" dirty="0"/>
              <a:t>（二）主要行业的市场现状</a:t>
            </a:r>
            <a:endParaRPr lang="en-US" altLang="zh-CN" dirty="0"/>
          </a:p>
          <a:p>
            <a:r>
              <a:rPr lang="en-US" altLang="zh-CN" dirty="0"/>
              <a:t>2. </a:t>
            </a:r>
            <a:r>
              <a:rPr lang="zh-CN" altLang="en-US" dirty="0"/>
              <a:t>电子产品行业</a:t>
            </a:r>
            <a:endParaRPr lang="en-US" altLang="zh-CN" dirty="0"/>
          </a:p>
          <a:p>
            <a:r>
              <a:rPr lang="zh-CN" altLang="en-US" dirty="0"/>
              <a:t>在跨境电商领域，电子产品占比较大。科技进步推动产品迭代加速，智能设备需求持续攀升。跨境平台为消费者获取全球新品提供了便利渠道，也为制造商拓展了国际市场。</a:t>
            </a:r>
          </a:p>
        </p:txBody>
      </p:sp>
      <p:sp>
        <p:nvSpPr>
          <p:cNvPr id="4" name="文本占位符 3">
            <a:extLst>
              <a:ext uri="{FF2B5EF4-FFF2-40B4-BE49-F238E27FC236}">
                <a16:creationId xmlns:a16="http://schemas.microsoft.com/office/drawing/2014/main" id="{7D802CA2-BD94-1D93-68A8-9E1A0E3A7611}"/>
              </a:ext>
            </a:extLst>
          </p:cNvPr>
          <p:cNvSpPr>
            <a:spLocks noGrp="1"/>
          </p:cNvSpPr>
          <p:nvPr>
            <p:ph type="body" sz="quarter" idx="10"/>
          </p:nvPr>
        </p:nvSpPr>
        <p:spPr/>
        <p:txBody>
          <a:bodyPr/>
          <a:lstStyle/>
          <a:p>
            <a:r>
              <a:rPr lang="zh-CN" altLang="en-US" dirty="0"/>
              <a:t>跨境电子商务的发展现状与趋势</a:t>
            </a:r>
          </a:p>
        </p:txBody>
      </p:sp>
    </p:spTree>
    <p:extLst>
      <p:ext uri="{BB962C8B-B14F-4D97-AF65-F5344CB8AC3E}">
        <p14:creationId xmlns:p14="http://schemas.microsoft.com/office/powerpoint/2010/main" val="118393250"/>
      </p:ext>
    </p:extLst>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778D0F-C4E9-94B7-D601-970BF069341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73CA433-D7E6-8942-F3B9-D47151D3AC6A}"/>
              </a:ext>
            </a:extLst>
          </p:cNvPr>
          <p:cNvSpPr>
            <a:spLocks noGrp="1"/>
          </p:cNvSpPr>
          <p:nvPr>
            <p:ph type="body" sz="quarter" idx="11"/>
          </p:nvPr>
        </p:nvSpPr>
        <p:spPr>
          <a:xfrm>
            <a:off x="337294" y="1969545"/>
            <a:ext cx="11275585" cy="3587329"/>
          </a:xfrm>
        </p:spPr>
        <p:txBody>
          <a:bodyPr/>
          <a:lstStyle/>
          <a:p>
            <a:r>
              <a:rPr lang="zh-CN" altLang="en-US" dirty="0"/>
              <a:t>一、  全球跨境电子商务市场现状</a:t>
            </a:r>
            <a:endParaRPr lang="en-US" altLang="zh-CN" dirty="0"/>
          </a:p>
          <a:p>
            <a:r>
              <a:rPr lang="zh-CN" altLang="en-US" dirty="0"/>
              <a:t>（二）主要行业的市场现状</a:t>
            </a:r>
            <a:endParaRPr lang="en-US" altLang="zh-CN" dirty="0"/>
          </a:p>
          <a:p>
            <a:r>
              <a:rPr lang="en-US" altLang="zh-CN" dirty="0"/>
              <a:t>3. </a:t>
            </a:r>
            <a:r>
              <a:rPr lang="zh-CN" altLang="en-US" dirty="0"/>
              <a:t>家居用品行业</a:t>
            </a:r>
            <a:endParaRPr lang="en-US" altLang="zh-CN" dirty="0"/>
          </a:p>
          <a:p>
            <a:r>
              <a:rPr lang="zh-CN" altLang="en-US" dirty="0"/>
              <a:t>跨境电商市场中，家居用品板块呈现稳定增长态势。随着生活品质需求提升，家具、家纺及厨具等产品的跨境交易量持续攀升。电商平台为消费者提供了丰富的个性化家居产品选择。由于家居用品普遍具有体积大、质量大等特点，导致物流成本居高不下，这对跨境企业的配送能力构成了一定挑战。</a:t>
            </a:r>
          </a:p>
        </p:txBody>
      </p:sp>
      <p:sp>
        <p:nvSpPr>
          <p:cNvPr id="4" name="文本占位符 3">
            <a:extLst>
              <a:ext uri="{FF2B5EF4-FFF2-40B4-BE49-F238E27FC236}">
                <a16:creationId xmlns:a16="http://schemas.microsoft.com/office/drawing/2014/main" id="{586F84A6-493E-4D08-4F15-9AD53B1F4270}"/>
              </a:ext>
            </a:extLst>
          </p:cNvPr>
          <p:cNvSpPr>
            <a:spLocks noGrp="1"/>
          </p:cNvSpPr>
          <p:nvPr>
            <p:ph type="body" sz="quarter" idx="10"/>
          </p:nvPr>
        </p:nvSpPr>
        <p:spPr/>
        <p:txBody>
          <a:bodyPr/>
          <a:lstStyle/>
          <a:p>
            <a:r>
              <a:rPr lang="zh-CN" altLang="en-US" dirty="0"/>
              <a:t>跨境电子商务的发展现状与趋势</a:t>
            </a:r>
          </a:p>
        </p:txBody>
      </p:sp>
    </p:spTree>
    <p:extLst>
      <p:ext uri="{BB962C8B-B14F-4D97-AF65-F5344CB8AC3E}">
        <p14:creationId xmlns:p14="http://schemas.microsoft.com/office/powerpoint/2010/main" val="248830989"/>
      </p:ext>
    </p:extLst>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8188C-CF47-B02C-C6F8-26B2936DCA5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70823CC-8EF1-4C5A-B165-9BAA214A6360}"/>
              </a:ext>
            </a:extLst>
          </p:cNvPr>
          <p:cNvSpPr>
            <a:spLocks noGrp="1"/>
          </p:cNvSpPr>
          <p:nvPr>
            <p:ph type="body" sz="quarter" idx="11"/>
          </p:nvPr>
        </p:nvSpPr>
        <p:spPr>
          <a:xfrm>
            <a:off x="337294" y="2223461"/>
            <a:ext cx="11275585" cy="3079497"/>
          </a:xfrm>
        </p:spPr>
        <p:txBody>
          <a:bodyPr/>
          <a:lstStyle/>
          <a:p>
            <a:r>
              <a:rPr lang="zh-CN" altLang="en-US" dirty="0"/>
              <a:t>一、  全球跨境电子商务市场现状</a:t>
            </a:r>
            <a:endParaRPr lang="en-US" altLang="zh-CN" dirty="0"/>
          </a:p>
          <a:p>
            <a:r>
              <a:rPr lang="zh-CN" altLang="en-US" dirty="0"/>
              <a:t>（二）主要行业的市场现状</a:t>
            </a:r>
            <a:endParaRPr lang="en-US" altLang="zh-CN" dirty="0"/>
          </a:p>
          <a:p>
            <a:r>
              <a:rPr lang="en-US" altLang="zh-CN" dirty="0"/>
              <a:t>4. </a:t>
            </a:r>
            <a:r>
              <a:rPr lang="zh-CN" altLang="en-US" dirty="0"/>
              <a:t>美妆与个人护理行业</a:t>
            </a:r>
            <a:endParaRPr lang="en-US" altLang="zh-CN" dirty="0"/>
          </a:p>
          <a:p>
            <a:r>
              <a:rPr lang="zh-CN" altLang="en-US" dirty="0"/>
              <a:t>跨境电子商务领域内，美妆及个人护理品类同样呈现显著增长态势。该品类因其高附加值与可观的利润空间，持续吸引着商家投资布局。国际知名化妆品品牌通过电商平台实现了全球市场的快速渗透，满足了消费者对美容护肤产品的多样化需求。</a:t>
            </a:r>
          </a:p>
        </p:txBody>
      </p:sp>
      <p:sp>
        <p:nvSpPr>
          <p:cNvPr id="4" name="文本占位符 3">
            <a:extLst>
              <a:ext uri="{FF2B5EF4-FFF2-40B4-BE49-F238E27FC236}">
                <a16:creationId xmlns:a16="http://schemas.microsoft.com/office/drawing/2014/main" id="{BE2CCBD7-CAA0-5206-38F4-CD4300CC417E}"/>
              </a:ext>
            </a:extLst>
          </p:cNvPr>
          <p:cNvSpPr>
            <a:spLocks noGrp="1"/>
          </p:cNvSpPr>
          <p:nvPr>
            <p:ph type="body" sz="quarter" idx="10"/>
          </p:nvPr>
        </p:nvSpPr>
        <p:spPr/>
        <p:txBody>
          <a:bodyPr/>
          <a:lstStyle/>
          <a:p>
            <a:r>
              <a:rPr lang="zh-CN" altLang="en-US" dirty="0"/>
              <a:t>跨境电子商务的发展现状与趋势</a:t>
            </a:r>
          </a:p>
        </p:txBody>
      </p:sp>
    </p:spTree>
    <p:extLst>
      <p:ext uri="{BB962C8B-B14F-4D97-AF65-F5344CB8AC3E}">
        <p14:creationId xmlns:p14="http://schemas.microsoft.com/office/powerpoint/2010/main" val="1825076699"/>
      </p:ext>
    </p:extLst>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322C7E-F033-0CDB-CB44-C3608A3E4D0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01204D7-1548-8522-662D-98E505FA61E5}"/>
              </a:ext>
            </a:extLst>
          </p:cNvPr>
          <p:cNvSpPr>
            <a:spLocks noGrp="1"/>
          </p:cNvSpPr>
          <p:nvPr>
            <p:ph type="body" sz="quarter" idx="11"/>
          </p:nvPr>
        </p:nvSpPr>
        <p:spPr>
          <a:xfrm>
            <a:off x="337294" y="2223461"/>
            <a:ext cx="11275585" cy="3079497"/>
          </a:xfrm>
        </p:spPr>
        <p:txBody>
          <a:bodyPr/>
          <a:lstStyle/>
          <a:p>
            <a:r>
              <a:rPr lang="zh-CN" altLang="en-US" dirty="0"/>
              <a:t>一、  全球跨境电子商务市场现状</a:t>
            </a:r>
            <a:endParaRPr lang="en-US" altLang="zh-CN" dirty="0"/>
          </a:p>
          <a:p>
            <a:r>
              <a:rPr lang="zh-CN" altLang="en-US" dirty="0"/>
              <a:t>（二）主要行业的市场现状</a:t>
            </a:r>
            <a:endParaRPr lang="en-US" altLang="zh-CN" dirty="0"/>
          </a:p>
          <a:p>
            <a:r>
              <a:rPr lang="en-US" altLang="zh-CN" dirty="0"/>
              <a:t>5. </a:t>
            </a:r>
            <a:r>
              <a:rPr lang="zh-CN" altLang="en-US" dirty="0"/>
              <a:t>食品与饮料行业</a:t>
            </a:r>
            <a:endParaRPr lang="en-US" altLang="zh-CN" dirty="0"/>
          </a:p>
          <a:p>
            <a:r>
              <a:rPr lang="zh-CN" altLang="en-US" dirty="0"/>
              <a:t>消费者对进口食品及特色饮品的需求日益旺盛，跨境电商平台为全球美食的采购提供了便捷渠道。值得注意的是，该品类商品具有显著的行业特征，包括严格的保质期要求与特殊的存储条件，这些因素对电商企业的供应链体系及物流配送能力提出了更高标准。</a:t>
            </a:r>
          </a:p>
        </p:txBody>
      </p:sp>
      <p:sp>
        <p:nvSpPr>
          <p:cNvPr id="4" name="文本占位符 3">
            <a:extLst>
              <a:ext uri="{FF2B5EF4-FFF2-40B4-BE49-F238E27FC236}">
                <a16:creationId xmlns:a16="http://schemas.microsoft.com/office/drawing/2014/main" id="{AC8C05FB-14FB-BB50-624B-BB9FDBCC8FBF}"/>
              </a:ext>
            </a:extLst>
          </p:cNvPr>
          <p:cNvSpPr>
            <a:spLocks noGrp="1"/>
          </p:cNvSpPr>
          <p:nvPr>
            <p:ph type="body" sz="quarter" idx="10"/>
          </p:nvPr>
        </p:nvSpPr>
        <p:spPr/>
        <p:txBody>
          <a:bodyPr/>
          <a:lstStyle/>
          <a:p>
            <a:r>
              <a:rPr lang="zh-CN" altLang="en-US" dirty="0"/>
              <a:t>跨境电子商务的发展现状与趋势</a:t>
            </a:r>
          </a:p>
        </p:txBody>
      </p:sp>
    </p:spTree>
    <p:extLst>
      <p:ext uri="{BB962C8B-B14F-4D97-AF65-F5344CB8AC3E}">
        <p14:creationId xmlns:p14="http://schemas.microsoft.com/office/powerpoint/2010/main" val="135508564"/>
      </p:ext>
    </p:extLst>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6CCD5C-1603-BB97-0C26-A4866576718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BD7E1D8-5DB9-E2B8-04DF-877F0FD1141F}"/>
              </a:ext>
            </a:extLst>
          </p:cNvPr>
          <p:cNvSpPr>
            <a:spLocks noGrp="1"/>
          </p:cNvSpPr>
          <p:nvPr>
            <p:ph type="body" sz="quarter" idx="11"/>
          </p:nvPr>
        </p:nvSpPr>
        <p:spPr>
          <a:xfrm>
            <a:off x="337294" y="1969546"/>
            <a:ext cx="11275585" cy="3587329"/>
          </a:xfrm>
        </p:spPr>
        <p:txBody>
          <a:bodyPr/>
          <a:lstStyle/>
          <a:p>
            <a:r>
              <a:rPr lang="zh-CN" altLang="en-US" dirty="0"/>
              <a:t>二、  跨境电子商务的发展趋势</a:t>
            </a:r>
            <a:endParaRPr lang="en-US" altLang="zh-CN" dirty="0"/>
          </a:p>
          <a:p>
            <a:r>
              <a:rPr lang="zh-CN" altLang="en-US" dirty="0"/>
              <a:t>（一）技术创新带来的发展趋势</a:t>
            </a:r>
            <a:endParaRPr lang="en-US" altLang="zh-CN" dirty="0"/>
          </a:p>
          <a:p>
            <a:r>
              <a:rPr lang="en-US" altLang="zh-CN" dirty="0"/>
              <a:t>1. </a:t>
            </a:r>
            <a:r>
              <a:rPr lang="zh-CN" altLang="en-US" dirty="0"/>
              <a:t>人工智能的应用</a:t>
            </a:r>
            <a:endParaRPr lang="en-US" altLang="zh-CN" dirty="0"/>
          </a:p>
          <a:p>
            <a:r>
              <a:rPr lang="zh-CN" altLang="en-US" dirty="0"/>
              <a:t>人工智能技术正在跨境电子商务领域发挥重要作用。智能客服系统凭借其全天候的服务能力，显著提升了客户体验。借助自然语言处理技术，这些系统能够准确理解用户需求并提供针对性的解决方案。在营销环节，</a:t>
            </a:r>
            <a:r>
              <a:rPr lang="en-US" altLang="zh-CN" dirty="0"/>
              <a:t>AI </a:t>
            </a:r>
            <a:r>
              <a:rPr lang="zh-CN" altLang="en-US" dirty="0"/>
              <a:t>通过分析用户行为数据，实现了广告投放和商品推荐的精准化。</a:t>
            </a:r>
          </a:p>
        </p:txBody>
      </p:sp>
      <p:sp>
        <p:nvSpPr>
          <p:cNvPr id="4" name="文本占位符 3">
            <a:extLst>
              <a:ext uri="{FF2B5EF4-FFF2-40B4-BE49-F238E27FC236}">
                <a16:creationId xmlns:a16="http://schemas.microsoft.com/office/drawing/2014/main" id="{7F3E2E69-6617-1FA9-FFB4-A3500D2826F5}"/>
              </a:ext>
            </a:extLst>
          </p:cNvPr>
          <p:cNvSpPr>
            <a:spLocks noGrp="1"/>
          </p:cNvSpPr>
          <p:nvPr>
            <p:ph type="body" sz="quarter" idx="10"/>
          </p:nvPr>
        </p:nvSpPr>
        <p:spPr/>
        <p:txBody>
          <a:bodyPr/>
          <a:lstStyle/>
          <a:p>
            <a:r>
              <a:rPr lang="zh-CN" altLang="en-US" dirty="0"/>
              <a:t>跨境电子商务的发展现状与趋势</a:t>
            </a:r>
          </a:p>
        </p:txBody>
      </p:sp>
    </p:spTree>
    <p:extLst>
      <p:ext uri="{BB962C8B-B14F-4D97-AF65-F5344CB8AC3E}">
        <p14:creationId xmlns:p14="http://schemas.microsoft.com/office/powerpoint/2010/main" val="3279420266"/>
      </p:ext>
    </p:extLst>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270DB-2900-34AF-A174-E010C95BCB2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1E9E285-2B2B-504F-C6C3-8AC85C50D59E}"/>
              </a:ext>
            </a:extLst>
          </p:cNvPr>
          <p:cNvSpPr>
            <a:spLocks noGrp="1"/>
          </p:cNvSpPr>
          <p:nvPr>
            <p:ph type="body" sz="quarter" idx="11"/>
          </p:nvPr>
        </p:nvSpPr>
        <p:spPr>
          <a:xfrm>
            <a:off x="337294" y="2223462"/>
            <a:ext cx="11275585" cy="3079497"/>
          </a:xfrm>
        </p:spPr>
        <p:txBody>
          <a:bodyPr/>
          <a:lstStyle/>
          <a:p>
            <a:r>
              <a:rPr lang="zh-CN" altLang="en-US" dirty="0"/>
              <a:t>二、  跨境电子商务的发展趋势</a:t>
            </a:r>
            <a:endParaRPr lang="en-US" altLang="zh-CN" dirty="0"/>
          </a:p>
          <a:p>
            <a:r>
              <a:rPr lang="zh-CN" altLang="en-US" dirty="0"/>
              <a:t>（一）技术创新带来的发展趋势</a:t>
            </a:r>
            <a:endParaRPr lang="en-US" altLang="zh-CN" dirty="0"/>
          </a:p>
          <a:p>
            <a:r>
              <a:rPr lang="en-US" altLang="zh-CN" dirty="0"/>
              <a:t>2. </a:t>
            </a:r>
            <a:r>
              <a:rPr lang="zh-CN" altLang="en-US" dirty="0"/>
              <a:t>区块链技术的影响</a:t>
            </a:r>
            <a:endParaRPr lang="en-US" altLang="zh-CN" dirty="0"/>
          </a:p>
          <a:p>
            <a:r>
              <a:rPr lang="zh-CN" altLang="en-US" dirty="0"/>
              <a:t>区块链技术凭借去中心化、不可篡改和透明性等特性，为跨境电子商务领域带来了显著变革。在支付环节，该技术通过减少中间商参与，显著提升了跨境转账的速度与安全性，同时大幅降低了交易成本。</a:t>
            </a:r>
          </a:p>
        </p:txBody>
      </p:sp>
      <p:sp>
        <p:nvSpPr>
          <p:cNvPr id="4" name="文本占位符 3">
            <a:extLst>
              <a:ext uri="{FF2B5EF4-FFF2-40B4-BE49-F238E27FC236}">
                <a16:creationId xmlns:a16="http://schemas.microsoft.com/office/drawing/2014/main" id="{9B2EA058-7F66-33D8-A0E7-1D29C6FCDCAA}"/>
              </a:ext>
            </a:extLst>
          </p:cNvPr>
          <p:cNvSpPr>
            <a:spLocks noGrp="1"/>
          </p:cNvSpPr>
          <p:nvPr>
            <p:ph type="body" sz="quarter" idx="10"/>
          </p:nvPr>
        </p:nvSpPr>
        <p:spPr/>
        <p:txBody>
          <a:bodyPr/>
          <a:lstStyle/>
          <a:p>
            <a:r>
              <a:rPr lang="zh-CN" altLang="en-US" dirty="0"/>
              <a:t>跨境电子商务的发展现状与趋势</a:t>
            </a:r>
          </a:p>
        </p:txBody>
      </p:sp>
    </p:spTree>
    <p:extLst>
      <p:ext uri="{BB962C8B-B14F-4D97-AF65-F5344CB8AC3E}">
        <p14:creationId xmlns:p14="http://schemas.microsoft.com/office/powerpoint/2010/main" val="601065799"/>
      </p:ext>
    </p:extLst>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14B57-7837-0748-7CA7-AB20B03A80F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565FFB7-B106-7879-A68D-89775ADA2349}"/>
              </a:ext>
            </a:extLst>
          </p:cNvPr>
          <p:cNvSpPr>
            <a:spLocks noGrp="1"/>
          </p:cNvSpPr>
          <p:nvPr>
            <p:ph type="body" sz="quarter" idx="11"/>
          </p:nvPr>
        </p:nvSpPr>
        <p:spPr>
          <a:xfrm>
            <a:off x="337294" y="1715631"/>
            <a:ext cx="11275585" cy="4095160"/>
          </a:xfrm>
        </p:spPr>
        <p:txBody>
          <a:bodyPr/>
          <a:lstStyle/>
          <a:p>
            <a:r>
              <a:rPr lang="zh-CN" altLang="en-US" dirty="0"/>
              <a:t>二、  跨境电子商务的发展趋势</a:t>
            </a:r>
            <a:endParaRPr lang="en-US" altLang="zh-CN" dirty="0"/>
          </a:p>
          <a:p>
            <a:r>
              <a:rPr lang="zh-CN" altLang="en-US" dirty="0"/>
              <a:t>（一）技术创新带来的发展趋势</a:t>
            </a:r>
            <a:endParaRPr lang="en-US" altLang="zh-CN" dirty="0"/>
          </a:p>
          <a:p>
            <a:r>
              <a:rPr lang="en-US" altLang="zh-CN" dirty="0"/>
              <a:t>3. </a:t>
            </a:r>
            <a:r>
              <a:rPr lang="zh-CN" altLang="en-US" dirty="0"/>
              <a:t>物联网的融合</a:t>
            </a:r>
            <a:endParaRPr lang="en-US" altLang="zh-CN" dirty="0"/>
          </a:p>
          <a:p>
            <a:r>
              <a:rPr lang="zh-CN" altLang="en-US" dirty="0"/>
              <a:t>物联网技术推动了跨境电商在商品管理和物流配送领域的智能化转型。借助传感器设备，企业能够实时获取商品的定位、状态及环境参数，从而提升商品安全性与管理效能。在物流环节，物联网技术支持对运输车辆和货物的全程追踪，优化配送路径，显著提升配送效率。物联网技术的具体应用如智能仓储管理系统，其通过传感器可以自动识别库存信息，进而实现自动补货和分拣等操作，大幅提高了仓储管理精度和运营效率。</a:t>
            </a:r>
          </a:p>
        </p:txBody>
      </p:sp>
      <p:sp>
        <p:nvSpPr>
          <p:cNvPr id="4" name="文本占位符 3">
            <a:extLst>
              <a:ext uri="{FF2B5EF4-FFF2-40B4-BE49-F238E27FC236}">
                <a16:creationId xmlns:a16="http://schemas.microsoft.com/office/drawing/2014/main" id="{94BB9489-F665-97E2-7F71-2D0C92C1592F}"/>
              </a:ext>
            </a:extLst>
          </p:cNvPr>
          <p:cNvSpPr>
            <a:spLocks noGrp="1"/>
          </p:cNvSpPr>
          <p:nvPr>
            <p:ph type="body" sz="quarter" idx="10"/>
          </p:nvPr>
        </p:nvSpPr>
        <p:spPr/>
        <p:txBody>
          <a:bodyPr/>
          <a:lstStyle/>
          <a:p>
            <a:r>
              <a:rPr lang="zh-CN" altLang="en-US" dirty="0"/>
              <a:t>跨境电子商务的发展现状与趋势</a:t>
            </a:r>
          </a:p>
        </p:txBody>
      </p:sp>
    </p:spTree>
    <p:extLst>
      <p:ext uri="{BB962C8B-B14F-4D97-AF65-F5344CB8AC3E}">
        <p14:creationId xmlns:p14="http://schemas.microsoft.com/office/powerpoint/2010/main" val="1926419122"/>
      </p:ext>
    </p:extLst>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ABB7B-1D8D-8E9A-1538-DF19DAAC543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A261803-53E8-2E05-E728-A5AA2F4B0AE4}"/>
              </a:ext>
            </a:extLst>
          </p:cNvPr>
          <p:cNvSpPr>
            <a:spLocks noGrp="1"/>
          </p:cNvSpPr>
          <p:nvPr>
            <p:ph type="body" sz="quarter" idx="11"/>
          </p:nvPr>
        </p:nvSpPr>
        <p:spPr>
          <a:xfrm>
            <a:off x="337294" y="2477379"/>
            <a:ext cx="11275585" cy="2571666"/>
          </a:xfrm>
        </p:spPr>
        <p:txBody>
          <a:bodyPr/>
          <a:lstStyle/>
          <a:p>
            <a:r>
              <a:rPr lang="zh-CN" altLang="en-US" dirty="0"/>
              <a:t>二、  跨境电子商务的发展趋势</a:t>
            </a:r>
            <a:endParaRPr lang="en-US" altLang="zh-CN" dirty="0"/>
          </a:p>
          <a:p>
            <a:r>
              <a:rPr lang="zh-CN" altLang="en-US" dirty="0"/>
              <a:t>（二）政策环境影响下的趋势</a:t>
            </a:r>
            <a:endParaRPr lang="en-US" altLang="zh-CN" dirty="0"/>
          </a:p>
          <a:p>
            <a:r>
              <a:rPr lang="zh-CN" altLang="en-US" dirty="0"/>
              <a:t>跨境电商的成长受政策环境的影响较为显著。各国为推进该领域发展，相继实施了多项政策支持。政府通过制定相关法规和措施等方式，为跨境电商创造有利条件。这些政策的出台直接推动了行业的规范化发展。</a:t>
            </a:r>
          </a:p>
        </p:txBody>
      </p:sp>
      <p:sp>
        <p:nvSpPr>
          <p:cNvPr id="4" name="文本占位符 3">
            <a:extLst>
              <a:ext uri="{FF2B5EF4-FFF2-40B4-BE49-F238E27FC236}">
                <a16:creationId xmlns:a16="http://schemas.microsoft.com/office/drawing/2014/main" id="{C7FEDBD0-9FDE-7BFD-AFEB-C1D4128ED6E2}"/>
              </a:ext>
            </a:extLst>
          </p:cNvPr>
          <p:cNvSpPr>
            <a:spLocks noGrp="1"/>
          </p:cNvSpPr>
          <p:nvPr>
            <p:ph type="body" sz="quarter" idx="10"/>
          </p:nvPr>
        </p:nvSpPr>
        <p:spPr/>
        <p:txBody>
          <a:bodyPr/>
          <a:lstStyle/>
          <a:p>
            <a:r>
              <a:rPr lang="zh-CN" altLang="en-US" dirty="0"/>
              <a:t>跨境电子商务的发展现状与趋势</a:t>
            </a:r>
          </a:p>
        </p:txBody>
      </p:sp>
    </p:spTree>
    <p:extLst>
      <p:ext uri="{BB962C8B-B14F-4D97-AF65-F5344CB8AC3E}">
        <p14:creationId xmlns:p14="http://schemas.microsoft.com/office/powerpoint/2010/main" val="3493993470"/>
      </p:ext>
    </p:extLst>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F51594-951C-A4A4-A67D-5C31BEA8DB5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E95797D-7C34-BA92-5FC5-A457A42E15F3}"/>
              </a:ext>
            </a:extLst>
          </p:cNvPr>
          <p:cNvSpPr>
            <a:spLocks noGrp="1"/>
          </p:cNvSpPr>
          <p:nvPr>
            <p:ph type="body" sz="quarter" idx="11"/>
          </p:nvPr>
        </p:nvSpPr>
        <p:spPr>
          <a:xfrm>
            <a:off x="337294" y="2731294"/>
            <a:ext cx="11275585" cy="2063835"/>
          </a:xfrm>
        </p:spPr>
        <p:txBody>
          <a:bodyPr/>
          <a:lstStyle/>
          <a:p>
            <a:r>
              <a:rPr lang="zh-CN" altLang="en-US" dirty="0"/>
              <a:t>三、  跨境电子商务融合创新发展</a:t>
            </a:r>
          </a:p>
          <a:p>
            <a:r>
              <a:rPr lang="zh-CN" altLang="en-US" dirty="0"/>
              <a:t>跨境电子商务正以惊人的速度展现其无限的活力与巨大的发展潜力，尤其在与</a:t>
            </a:r>
            <a:r>
              <a:rPr lang="en-US" altLang="zh-CN" dirty="0"/>
              <a:t>TikTok</a:t>
            </a:r>
            <a:r>
              <a:rPr lang="zh-CN" altLang="en-US" dirty="0"/>
              <a:t>、小红书等新兴社交媒体平台的深度融合中。商业模式与传播路径得到了前所未有的丰富与拓展，为整个行业带来了革命性的变化。</a:t>
            </a:r>
          </a:p>
        </p:txBody>
      </p:sp>
      <p:sp>
        <p:nvSpPr>
          <p:cNvPr id="4" name="文本占位符 3">
            <a:extLst>
              <a:ext uri="{FF2B5EF4-FFF2-40B4-BE49-F238E27FC236}">
                <a16:creationId xmlns:a16="http://schemas.microsoft.com/office/drawing/2014/main" id="{085EEF9A-552C-C812-4805-AB64F7585938}"/>
              </a:ext>
            </a:extLst>
          </p:cNvPr>
          <p:cNvSpPr>
            <a:spLocks noGrp="1"/>
          </p:cNvSpPr>
          <p:nvPr>
            <p:ph type="body" sz="quarter" idx="10"/>
          </p:nvPr>
        </p:nvSpPr>
        <p:spPr/>
        <p:txBody>
          <a:bodyPr/>
          <a:lstStyle/>
          <a:p>
            <a:r>
              <a:rPr lang="zh-CN" altLang="en-US" dirty="0"/>
              <a:t>跨境电子商务的发展现状与趋势</a:t>
            </a:r>
          </a:p>
        </p:txBody>
      </p:sp>
    </p:spTree>
    <p:extLst>
      <p:ext uri="{BB962C8B-B14F-4D97-AF65-F5344CB8AC3E}">
        <p14:creationId xmlns:p14="http://schemas.microsoft.com/office/powerpoint/2010/main" val="8377964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2F491-BCEE-DA71-5D77-BC8FD423AD2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F2F318E-7542-AF67-ADE3-B3258B2884F3}"/>
              </a:ext>
            </a:extLst>
          </p:cNvPr>
          <p:cNvSpPr>
            <a:spLocks noGrp="1"/>
          </p:cNvSpPr>
          <p:nvPr>
            <p:ph type="body" sz="quarter" idx="11"/>
          </p:nvPr>
        </p:nvSpPr>
        <p:spPr>
          <a:xfrm>
            <a:off x="337294" y="1715630"/>
            <a:ext cx="11275585" cy="4095160"/>
          </a:xfrm>
        </p:spPr>
        <p:txBody>
          <a:bodyPr/>
          <a:lstStyle/>
          <a:p>
            <a:r>
              <a:rPr lang="zh-CN" altLang="en-US" dirty="0"/>
              <a:t>一、电子商务的分类</a:t>
            </a:r>
            <a:endParaRPr lang="en-US" altLang="zh-CN" dirty="0"/>
          </a:p>
          <a:p>
            <a:r>
              <a:rPr lang="zh-CN" altLang="en-US" dirty="0"/>
              <a:t>（四）其他分类方式</a:t>
            </a:r>
            <a:endParaRPr lang="en-US" altLang="zh-CN" dirty="0"/>
          </a:p>
          <a:p>
            <a:r>
              <a:rPr lang="en-US" altLang="zh-CN" dirty="0"/>
              <a:t>2. </a:t>
            </a:r>
            <a:r>
              <a:rPr lang="zh-CN" altLang="en-US" dirty="0"/>
              <a:t>按电子商务的应用平台分类</a:t>
            </a:r>
            <a:endParaRPr lang="en-US" altLang="zh-CN" dirty="0"/>
          </a:p>
          <a:p>
            <a:r>
              <a:rPr lang="zh-CN" altLang="en-US" dirty="0"/>
              <a:t>电子商务主要依托互联网、移动互联网及其他网络平台开展业务。传统互联网电商通过 </a:t>
            </a:r>
            <a:r>
              <a:rPr lang="en-US" altLang="zh-CN" dirty="0"/>
              <a:t>PC </a:t>
            </a:r>
            <a:r>
              <a:rPr lang="zh-CN" altLang="en-US" dirty="0"/>
              <a:t>端浏览器实现交易，是应用最为广泛的模式。移动互联网电商伴随智能手机的普及而兴起，用户可通过 </a:t>
            </a:r>
            <a:r>
              <a:rPr lang="en-US" altLang="zh-CN" dirty="0"/>
              <a:t>APP </a:t>
            </a:r>
            <a:r>
              <a:rPr lang="zh-CN" altLang="en-US" dirty="0"/>
              <a:t>完成购物与支付等操作。此外，物联网电商借助智能设备实现商品的自动识别与交易等功能。各类平台在平台特性与用户群体方面存在差异，企业需结合目标用户需求选择适宜的运营渠道。</a:t>
            </a:r>
          </a:p>
        </p:txBody>
      </p:sp>
      <p:sp>
        <p:nvSpPr>
          <p:cNvPr id="4" name="文本占位符 3">
            <a:extLst>
              <a:ext uri="{FF2B5EF4-FFF2-40B4-BE49-F238E27FC236}">
                <a16:creationId xmlns:a16="http://schemas.microsoft.com/office/drawing/2014/main" id="{24B813D8-26A3-9570-F5B7-519A37E475D1}"/>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3983347217"/>
      </p:ext>
    </p:extLst>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1C94F00-2D8D-E2D6-12E4-89027A1C440F}"/>
              </a:ext>
            </a:extLst>
          </p:cNvPr>
          <p:cNvSpPr>
            <a:spLocks noGrp="1"/>
          </p:cNvSpPr>
          <p:nvPr>
            <p:ph type="body" sz="quarter" idx="10"/>
          </p:nvPr>
        </p:nvSpPr>
        <p:spPr/>
        <p:txBody>
          <a:bodyPr/>
          <a:lstStyle/>
          <a:p>
            <a:r>
              <a:rPr lang="zh-CN" altLang="en-US" dirty="0"/>
              <a:t>第二节</a:t>
            </a:r>
          </a:p>
        </p:txBody>
      </p:sp>
      <p:sp>
        <p:nvSpPr>
          <p:cNvPr id="5" name="文本占位符 4">
            <a:extLst>
              <a:ext uri="{FF2B5EF4-FFF2-40B4-BE49-F238E27FC236}">
                <a16:creationId xmlns:a16="http://schemas.microsoft.com/office/drawing/2014/main" id="{06456355-9F5F-2A09-F226-44FE1DACB0AE}"/>
              </a:ext>
            </a:extLst>
          </p:cNvPr>
          <p:cNvSpPr>
            <a:spLocks noGrp="1"/>
          </p:cNvSpPr>
          <p:nvPr>
            <p:ph type="body" sz="quarter" idx="11"/>
          </p:nvPr>
        </p:nvSpPr>
        <p:spPr/>
        <p:txBody>
          <a:bodyPr/>
          <a:lstStyle/>
          <a:p>
            <a:r>
              <a:rPr lang="zh-CN" altLang="en-US" dirty="0"/>
              <a:t>跨境电子商务的模式与流程</a:t>
            </a:r>
          </a:p>
        </p:txBody>
      </p:sp>
    </p:spTree>
    <p:extLst>
      <p:ext uri="{BB962C8B-B14F-4D97-AF65-F5344CB8AC3E}">
        <p14:creationId xmlns:p14="http://schemas.microsoft.com/office/powerpoint/2010/main" val="1877711252"/>
      </p:ext>
    </p:extLst>
  </p:cSld>
  <p:clrMapOvr>
    <a:masterClrMapping/>
  </p:clrMapOvr>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DB631C2F-6D9F-7281-BC7B-C509ED4ABC4F}"/>
              </a:ext>
            </a:extLst>
          </p:cNvPr>
          <p:cNvSpPr>
            <a:spLocks noGrp="1"/>
          </p:cNvSpPr>
          <p:nvPr>
            <p:ph type="body" sz="quarter" idx="11"/>
          </p:nvPr>
        </p:nvSpPr>
        <p:spPr>
          <a:xfrm>
            <a:off x="337294" y="2477376"/>
            <a:ext cx="11275585" cy="2571666"/>
          </a:xfrm>
        </p:spPr>
        <p:txBody>
          <a:bodyPr/>
          <a:lstStyle/>
          <a:p>
            <a:r>
              <a:rPr lang="zh-CN" altLang="en-US" dirty="0"/>
              <a:t>一、  跨境电子商务的主要模式</a:t>
            </a:r>
            <a:endParaRPr lang="en-US" altLang="zh-CN" dirty="0"/>
          </a:p>
          <a:p>
            <a:r>
              <a:rPr lang="zh-CN" altLang="en-US" dirty="0"/>
              <a:t>（一）</a:t>
            </a:r>
            <a:r>
              <a:rPr lang="en-US" altLang="zh-CN" dirty="0"/>
              <a:t>B2B</a:t>
            </a:r>
            <a:r>
              <a:rPr lang="zh-CN" altLang="en-US" dirty="0"/>
              <a:t>（</a:t>
            </a:r>
            <a:r>
              <a:rPr lang="en-US" altLang="zh-CN" dirty="0"/>
              <a:t>Business to Business</a:t>
            </a:r>
            <a:r>
              <a:rPr lang="zh-CN" altLang="en-US" dirty="0"/>
              <a:t>）模式</a:t>
            </a:r>
            <a:endParaRPr lang="en-US" altLang="zh-CN" dirty="0"/>
          </a:p>
          <a:p>
            <a:r>
              <a:rPr lang="en-US" altLang="zh-CN" dirty="0"/>
              <a:t>B2B </a:t>
            </a:r>
            <a:r>
              <a:rPr lang="zh-CN" altLang="en-US" dirty="0"/>
              <a:t>模式涉及企业间的产品或服务交易，交易量通常较大，订单稳定。典型的平台包括阿里巴巴国际站和敦煌网等，它们主要遵循一般贸易方式进行通关，与传统贸易方式相似。</a:t>
            </a:r>
          </a:p>
        </p:txBody>
      </p:sp>
      <p:sp>
        <p:nvSpPr>
          <p:cNvPr id="4" name="文本占位符 3">
            <a:extLst>
              <a:ext uri="{FF2B5EF4-FFF2-40B4-BE49-F238E27FC236}">
                <a16:creationId xmlns:a16="http://schemas.microsoft.com/office/drawing/2014/main" id="{1F895101-9B03-5FEE-B3BC-37A25CE47BF2}"/>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148089991"/>
      </p:ext>
    </p:extLst>
  </p:cSld>
  <p:clrMapOvr>
    <a:masterClrMapping/>
  </p:clrMapOvr>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78AB54-8898-5EC9-86FB-25E88751AF0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F64EDEA-ADBC-3D37-4C98-5747904B08E2}"/>
              </a:ext>
            </a:extLst>
          </p:cNvPr>
          <p:cNvSpPr>
            <a:spLocks noGrp="1"/>
          </p:cNvSpPr>
          <p:nvPr>
            <p:ph type="body" sz="quarter" idx="11"/>
          </p:nvPr>
        </p:nvSpPr>
        <p:spPr>
          <a:xfrm>
            <a:off x="337294" y="1461715"/>
            <a:ext cx="11275585" cy="4602991"/>
          </a:xfrm>
        </p:spPr>
        <p:txBody>
          <a:bodyPr/>
          <a:lstStyle/>
          <a:p>
            <a:r>
              <a:rPr lang="zh-CN" altLang="en-US" dirty="0"/>
              <a:t>一、  跨境电子商务的主要模式</a:t>
            </a:r>
            <a:endParaRPr lang="en-US" altLang="zh-CN" dirty="0"/>
          </a:p>
          <a:p>
            <a:r>
              <a:rPr lang="zh-CN" altLang="en-US" dirty="0"/>
              <a:t>（二）</a:t>
            </a:r>
            <a:r>
              <a:rPr lang="en-US" altLang="zh-CN" dirty="0"/>
              <a:t>B2C</a:t>
            </a:r>
            <a:r>
              <a:rPr lang="zh-CN" altLang="en-US" dirty="0"/>
              <a:t>（</a:t>
            </a:r>
            <a:r>
              <a:rPr lang="en-US" altLang="zh-CN" dirty="0"/>
              <a:t>Business to Consumer</a:t>
            </a:r>
            <a:r>
              <a:rPr lang="zh-CN" altLang="en-US" dirty="0"/>
              <a:t>）模式</a:t>
            </a:r>
            <a:endParaRPr lang="en-US" altLang="zh-CN" dirty="0"/>
          </a:p>
          <a:p>
            <a:r>
              <a:rPr lang="en-US" altLang="zh-CN" dirty="0"/>
              <a:t>1. </a:t>
            </a:r>
            <a:r>
              <a:rPr lang="zh-CN" altLang="en-US" dirty="0"/>
              <a:t>直购进口</a:t>
            </a:r>
            <a:endParaRPr lang="en-US" altLang="zh-CN" dirty="0"/>
          </a:p>
          <a:p>
            <a:r>
              <a:rPr lang="zh-CN" altLang="en-US" dirty="0"/>
              <a:t>国内消费者通过电商网站购买境外商品，由电商的海外仓库直接发货至国内。</a:t>
            </a:r>
          </a:p>
          <a:p>
            <a:r>
              <a:rPr lang="en-US" altLang="zh-CN" dirty="0"/>
              <a:t>2. </a:t>
            </a:r>
            <a:r>
              <a:rPr lang="zh-CN" altLang="en-US" dirty="0"/>
              <a:t>保税备货进口</a:t>
            </a:r>
            <a:endParaRPr lang="en-US" altLang="zh-CN" dirty="0"/>
          </a:p>
          <a:p>
            <a:r>
              <a:rPr lang="zh-CN" altLang="en-US" dirty="0"/>
              <a:t>电商企业从境外采购货物，存放于海关特殊监管区域，国内消费者下单后，商品从这些区域直接发货。</a:t>
            </a:r>
            <a:endParaRPr lang="en-US" altLang="zh-CN" dirty="0"/>
          </a:p>
          <a:p>
            <a:r>
              <a:rPr lang="en-US" altLang="zh-CN" dirty="0"/>
              <a:t>3. </a:t>
            </a:r>
            <a:r>
              <a:rPr lang="zh-CN" altLang="en-US" dirty="0"/>
              <a:t>直邮出口国内企业直接将商品以邮寄方式发送给国外消费者。</a:t>
            </a:r>
          </a:p>
          <a:p>
            <a:r>
              <a:rPr lang="en-US" altLang="zh-CN" dirty="0"/>
              <a:t>4. </a:t>
            </a:r>
            <a:r>
              <a:rPr lang="zh-CN" altLang="en-US" dirty="0"/>
              <a:t>海外仓出口企业先将商品运至境外的海外仓，国外消费者购买后，由海外仓发货。</a:t>
            </a:r>
          </a:p>
        </p:txBody>
      </p:sp>
      <p:sp>
        <p:nvSpPr>
          <p:cNvPr id="4" name="文本占位符 3">
            <a:extLst>
              <a:ext uri="{FF2B5EF4-FFF2-40B4-BE49-F238E27FC236}">
                <a16:creationId xmlns:a16="http://schemas.microsoft.com/office/drawing/2014/main" id="{491FEE45-05B8-DB97-6EFC-36D435033F25}"/>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1413159477"/>
      </p:ext>
    </p:extLst>
  </p:cSld>
  <p:clrMapOvr>
    <a:masterClrMapping/>
  </p:clrMapOvr>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B34C07-5813-D7E4-A050-7640982782A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29B77A0-5CD0-3936-C5D0-AC7B81ABED79}"/>
              </a:ext>
            </a:extLst>
          </p:cNvPr>
          <p:cNvSpPr>
            <a:spLocks noGrp="1"/>
          </p:cNvSpPr>
          <p:nvPr>
            <p:ph type="body" sz="quarter" idx="11"/>
          </p:nvPr>
        </p:nvSpPr>
        <p:spPr>
          <a:xfrm>
            <a:off x="337294" y="2731293"/>
            <a:ext cx="11275585" cy="2063835"/>
          </a:xfrm>
        </p:spPr>
        <p:txBody>
          <a:bodyPr/>
          <a:lstStyle/>
          <a:p>
            <a:r>
              <a:rPr lang="zh-CN" altLang="en-US" dirty="0"/>
              <a:t>一、  跨境电子商务的主要模式</a:t>
            </a:r>
            <a:endParaRPr lang="en-US" altLang="zh-CN" dirty="0"/>
          </a:p>
          <a:p>
            <a:r>
              <a:rPr lang="zh-CN" altLang="en-US" dirty="0"/>
              <a:t>（三）</a:t>
            </a:r>
            <a:r>
              <a:rPr lang="en-US" altLang="zh-CN" dirty="0"/>
              <a:t>C2C</a:t>
            </a:r>
            <a:r>
              <a:rPr lang="zh-CN" altLang="en-US" dirty="0"/>
              <a:t>（</a:t>
            </a:r>
            <a:r>
              <a:rPr lang="en-US" altLang="zh-CN" dirty="0"/>
              <a:t>Consumer to Consumer</a:t>
            </a:r>
            <a:r>
              <a:rPr lang="zh-CN" altLang="en-US" dirty="0"/>
              <a:t>）模式</a:t>
            </a:r>
            <a:endParaRPr lang="en-US" altLang="zh-CN" dirty="0"/>
          </a:p>
          <a:p>
            <a:r>
              <a:rPr lang="en-US" altLang="zh-CN" dirty="0"/>
              <a:t>C2C </a:t>
            </a:r>
            <a:r>
              <a:rPr lang="zh-CN" altLang="en-US" dirty="0"/>
              <a:t>模式涉及个人之间通过电子商务平台进行的商品或服务交易。尽管在跨境电子商务中相对较少，但仍有平台（如 </a:t>
            </a:r>
            <a:r>
              <a:rPr lang="en-US" altLang="zh-CN" dirty="0"/>
              <a:t>eBay </a:t>
            </a:r>
            <a:r>
              <a:rPr lang="zh-CN" altLang="en-US" dirty="0"/>
              <a:t>等）支持此类交易。</a:t>
            </a:r>
          </a:p>
        </p:txBody>
      </p:sp>
      <p:sp>
        <p:nvSpPr>
          <p:cNvPr id="4" name="文本占位符 3">
            <a:extLst>
              <a:ext uri="{FF2B5EF4-FFF2-40B4-BE49-F238E27FC236}">
                <a16:creationId xmlns:a16="http://schemas.microsoft.com/office/drawing/2014/main" id="{6FED907F-86F4-861F-38DF-573D22F5CCA4}"/>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778486536"/>
      </p:ext>
    </p:extLst>
  </p:cSld>
  <p:clrMapOvr>
    <a:masterClrMapping/>
  </p:clrMapOvr>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5440C4-4568-FDF9-7295-C2482CF6428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7FF4B65-0D60-B786-F5F1-89F1736AF0B7}"/>
              </a:ext>
            </a:extLst>
          </p:cNvPr>
          <p:cNvSpPr>
            <a:spLocks noGrp="1"/>
          </p:cNvSpPr>
          <p:nvPr>
            <p:ph type="body" sz="quarter" idx="11"/>
          </p:nvPr>
        </p:nvSpPr>
        <p:spPr>
          <a:xfrm>
            <a:off x="337294" y="2731293"/>
            <a:ext cx="11275585" cy="2063835"/>
          </a:xfrm>
        </p:spPr>
        <p:txBody>
          <a:bodyPr/>
          <a:lstStyle/>
          <a:p>
            <a:r>
              <a:rPr lang="zh-CN" altLang="en-US" dirty="0"/>
              <a:t>一、  跨境电子商务的主要模式</a:t>
            </a:r>
            <a:endParaRPr lang="en-US" altLang="zh-CN" dirty="0"/>
          </a:p>
          <a:p>
            <a:r>
              <a:rPr lang="zh-CN" altLang="en-US" dirty="0"/>
              <a:t>（四）</a:t>
            </a:r>
            <a:r>
              <a:rPr lang="en-US" altLang="zh-CN" dirty="0"/>
              <a:t>B2B2C</a:t>
            </a:r>
            <a:r>
              <a:rPr lang="zh-CN" altLang="en-US" dirty="0"/>
              <a:t>（</a:t>
            </a:r>
            <a:r>
              <a:rPr lang="en-US" altLang="zh-CN" dirty="0"/>
              <a:t>Business to Business to Consumer</a:t>
            </a:r>
            <a:r>
              <a:rPr lang="zh-CN" altLang="en-US" dirty="0"/>
              <a:t>）模式</a:t>
            </a:r>
            <a:endParaRPr lang="en-US" altLang="zh-CN" dirty="0"/>
          </a:p>
          <a:p>
            <a:r>
              <a:rPr lang="en-US" altLang="zh-CN" dirty="0"/>
              <a:t>B2B2C </a:t>
            </a:r>
            <a:r>
              <a:rPr lang="zh-CN" altLang="en-US" dirty="0"/>
              <a:t>模式结合了 </a:t>
            </a:r>
            <a:r>
              <a:rPr lang="en-US" altLang="zh-CN" dirty="0"/>
              <a:t>B2B </a:t>
            </a:r>
            <a:r>
              <a:rPr lang="zh-CN" altLang="en-US" dirty="0"/>
              <a:t>和 </a:t>
            </a:r>
            <a:r>
              <a:rPr lang="en-US" altLang="zh-CN" dirty="0"/>
              <a:t>B2C </a:t>
            </a:r>
            <a:r>
              <a:rPr lang="zh-CN" altLang="en-US" dirty="0"/>
              <a:t>的特点。企业先将产品批量销售给其他企业，再由这些企业转售给消费者。例如，京东全球购和网易考拉海购等平台采用此模式。</a:t>
            </a:r>
          </a:p>
        </p:txBody>
      </p:sp>
      <p:sp>
        <p:nvSpPr>
          <p:cNvPr id="4" name="文本占位符 3">
            <a:extLst>
              <a:ext uri="{FF2B5EF4-FFF2-40B4-BE49-F238E27FC236}">
                <a16:creationId xmlns:a16="http://schemas.microsoft.com/office/drawing/2014/main" id="{76DDB2DB-0891-56FE-1305-781A44E9442B}"/>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3049494084"/>
      </p:ext>
    </p:extLst>
  </p:cSld>
  <p:clrMapOvr>
    <a:masterClrMapping/>
  </p:clrMapOvr>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BEB6C6-C72E-610E-E130-B35D7F9A8DA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8C50AA4-FE28-9088-A4D2-4BC92CBBB4D1}"/>
              </a:ext>
            </a:extLst>
          </p:cNvPr>
          <p:cNvSpPr>
            <a:spLocks noGrp="1"/>
          </p:cNvSpPr>
          <p:nvPr>
            <p:ph type="body" sz="quarter" idx="11"/>
          </p:nvPr>
        </p:nvSpPr>
        <p:spPr>
          <a:xfrm>
            <a:off x="337294" y="2223463"/>
            <a:ext cx="11275585" cy="3079497"/>
          </a:xfrm>
        </p:spPr>
        <p:txBody>
          <a:bodyPr/>
          <a:lstStyle/>
          <a:p>
            <a:r>
              <a:rPr lang="zh-CN" altLang="en-US" dirty="0"/>
              <a:t>一、  跨境电子商务的主要模式</a:t>
            </a:r>
            <a:endParaRPr lang="en-US" altLang="zh-CN" dirty="0"/>
          </a:p>
          <a:p>
            <a:r>
              <a:rPr lang="zh-CN" altLang="en-US" dirty="0"/>
              <a:t>（五）</a:t>
            </a:r>
            <a:r>
              <a:rPr lang="en-US" altLang="zh-CN" dirty="0"/>
              <a:t>C2B</a:t>
            </a:r>
            <a:r>
              <a:rPr lang="zh-CN" altLang="en-US" dirty="0"/>
              <a:t>（</a:t>
            </a:r>
            <a:r>
              <a:rPr lang="en-US" altLang="zh-CN" dirty="0"/>
              <a:t>Consumer to Business</a:t>
            </a:r>
            <a:r>
              <a:rPr lang="zh-CN" altLang="en-US" dirty="0"/>
              <a:t>）模式</a:t>
            </a:r>
            <a:endParaRPr lang="en-US" altLang="zh-CN" dirty="0"/>
          </a:p>
          <a:p>
            <a:r>
              <a:rPr lang="zh-CN" altLang="en-US" dirty="0"/>
              <a:t>在 </a:t>
            </a:r>
            <a:r>
              <a:rPr lang="en-US" altLang="zh-CN" dirty="0"/>
              <a:t>C2B </a:t>
            </a:r>
            <a:r>
              <a:rPr lang="zh-CN" altLang="en-US" dirty="0"/>
              <a:t>模式下，消费者提出需求，企业根据这些需求组织生产或提供服务。尽管在跨境电子商务中不常见，但某些定制化服务或团购平台可能采用此模式。</a:t>
            </a:r>
            <a:endParaRPr lang="en-US" altLang="zh-CN" dirty="0"/>
          </a:p>
          <a:p>
            <a:r>
              <a:rPr lang="zh-CN" altLang="en-US" dirty="0"/>
              <a:t>这些模式各有特点，适用于不同的跨境电子商务场景。企业或个人在选择时，应 根据自身需求和实际情况进行综合考虑。</a:t>
            </a:r>
          </a:p>
        </p:txBody>
      </p:sp>
      <p:sp>
        <p:nvSpPr>
          <p:cNvPr id="4" name="文本占位符 3">
            <a:extLst>
              <a:ext uri="{FF2B5EF4-FFF2-40B4-BE49-F238E27FC236}">
                <a16:creationId xmlns:a16="http://schemas.microsoft.com/office/drawing/2014/main" id="{F80FD322-CCDC-F39C-9D6B-4BC8B1D13FCD}"/>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2279874240"/>
      </p:ext>
    </p:extLst>
  </p:cSld>
  <p:clrMapOvr>
    <a:masterClrMapping/>
  </p:clrMapOvr>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51B75D-0180-6F09-1AB1-E439B0D20FC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B55DF30-C2AD-87CD-2F80-E04AB44438A7}"/>
              </a:ext>
            </a:extLst>
          </p:cNvPr>
          <p:cNvSpPr>
            <a:spLocks noGrp="1"/>
          </p:cNvSpPr>
          <p:nvPr>
            <p:ph type="body" sz="quarter" idx="11"/>
          </p:nvPr>
        </p:nvSpPr>
        <p:spPr>
          <a:xfrm>
            <a:off x="337294" y="1969548"/>
            <a:ext cx="11275585" cy="3587329"/>
          </a:xfrm>
        </p:spPr>
        <p:txBody>
          <a:bodyPr/>
          <a:lstStyle/>
          <a:p>
            <a:r>
              <a:rPr lang="zh-CN" altLang="en-US" dirty="0"/>
              <a:t>二、  跨境电子商务的交易流程</a:t>
            </a:r>
            <a:endParaRPr lang="en-US" altLang="zh-CN" dirty="0"/>
          </a:p>
          <a:p>
            <a:r>
              <a:rPr lang="zh-CN" altLang="en-US" dirty="0"/>
              <a:t>（一）商品采购与选品流程</a:t>
            </a:r>
            <a:endParaRPr lang="en-US" altLang="zh-CN" dirty="0"/>
          </a:p>
          <a:p>
            <a:r>
              <a:rPr lang="en-US" altLang="zh-CN" dirty="0"/>
              <a:t>1. </a:t>
            </a:r>
            <a:r>
              <a:rPr lang="zh-CN" altLang="en-US" dirty="0"/>
              <a:t>市场调研</a:t>
            </a:r>
            <a:endParaRPr lang="en-US" altLang="zh-CN" dirty="0"/>
          </a:p>
          <a:p>
            <a:r>
              <a:rPr lang="zh-CN" altLang="en-US" dirty="0"/>
              <a:t>选品决策离不开市场调研的支持，对目标市场的深入分析有助于准确把握消费者需求特征。调研重点包括目标区域的文化传统、消费行为模式及经济发展程度等因素。以欧美市场为例，产品质量和个性化设计是消费者关注的核心要素，而一些发展中国家则更倾向于价格敏感性消费。</a:t>
            </a:r>
          </a:p>
        </p:txBody>
      </p:sp>
      <p:sp>
        <p:nvSpPr>
          <p:cNvPr id="4" name="文本占位符 3">
            <a:extLst>
              <a:ext uri="{FF2B5EF4-FFF2-40B4-BE49-F238E27FC236}">
                <a16:creationId xmlns:a16="http://schemas.microsoft.com/office/drawing/2014/main" id="{9699F946-07D8-075A-F65E-F840D3E436DE}"/>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194337719"/>
      </p:ext>
    </p:extLst>
  </p:cSld>
  <p:clrMapOvr>
    <a:masterClrMapping/>
  </p:clrMapOvr>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728DD4-5D2F-DC26-7E0E-9C65C96BE40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0ED5B84-7AA2-B1D8-1E1D-0A6FAE7F7EA8}"/>
              </a:ext>
            </a:extLst>
          </p:cNvPr>
          <p:cNvSpPr>
            <a:spLocks noGrp="1"/>
          </p:cNvSpPr>
          <p:nvPr>
            <p:ph type="body" sz="quarter" idx="11"/>
          </p:nvPr>
        </p:nvSpPr>
        <p:spPr>
          <a:xfrm>
            <a:off x="337294" y="1969548"/>
            <a:ext cx="11275585" cy="3587329"/>
          </a:xfrm>
        </p:spPr>
        <p:txBody>
          <a:bodyPr/>
          <a:lstStyle/>
          <a:p>
            <a:r>
              <a:rPr lang="zh-CN" altLang="en-US" dirty="0"/>
              <a:t>二、  跨境电子商务的交易流程</a:t>
            </a:r>
            <a:endParaRPr lang="en-US" altLang="zh-CN" dirty="0"/>
          </a:p>
          <a:p>
            <a:r>
              <a:rPr lang="zh-CN" altLang="en-US" dirty="0"/>
              <a:t>（一）商品采购与选品流程</a:t>
            </a:r>
            <a:endParaRPr lang="en-US" altLang="zh-CN" dirty="0"/>
          </a:p>
          <a:p>
            <a:r>
              <a:rPr lang="en-US" altLang="zh-CN" dirty="0"/>
              <a:t>2. </a:t>
            </a:r>
            <a:r>
              <a:rPr lang="zh-CN" altLang="en-US" dirty="0"/>
              <a:t>供应商筛选</a:t>
            </a:r>
            <a:endParaRPr lang="en-US" altLang="zh-CN" dirty="0"/>
          </a:p>
          <a:p>
            <a:r>
              <a:rPr lang="zh-CN" altLang="en-US" dirty="0"/>
              <a:t>供应商选择直接影响商品品质和供应链稳定性。评估过程中，应重点关注供应商的市场声誉、生产规模、产品标准及定价策略等多维度指标。采购方可采取实地调研、客户反馈分析等手段全面考察供应商实力。为确保合作顺利，双方需签订具有法律效力的协议，明确规定各自责任与权益，构建互惠共赢的合作框架。</a:t>
            </a:r>
          </a:p>
        </p:txBody>
      </p:sp>
      <p:sp>
        <p:nvSpPr>
          <p:cNvPr id="4" name="文本占位符 3">
            <a:extLst>
              <a:ext uri="{FF2B5EF4-FFF2-40B4-BE49-F238E27FC236}">
                <a16:creationId xmlns:a16="http://schemas.microsoft.com/office/drawing/2014/main" id="{56B0E104-4A81-8A97-9708-ED1B63E42ABB}"/>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2111600190"/>
      </p:ext>
    </p:extLst>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3FB6F-9F41-EDFC-1016-146A361904F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264F9CF-4292-9696-9F9A-6BB14E5262B7}"/>
              </a:ext>
            </a:extLst>
          </p:cNvPr>
          <p:cNvSpPr>
            <a:spLocks noGrp="1"/>
          </p:cNvSpPr>
          <p:nvPr>
            <p:ph type="body" sz="quarter" idx="11"/>
          </p:nvPr>
        </p:nvSpPr>
        <p:spPr>
          <a:xfrm>
            <a:off x="337294" y="1969548"/>
            <a:ext cx="11275585" cy="3587329"/>
          </a:xfrm>
        </p:spPr>
        <p:txBody>
          <a:bodyPr/>
          <a:lstStyle/>
          <a:p>
            <a:r>
              <a:rPr lang="zh-CN" altLang="en-US" dirty="0"/>
              <a:t>二、  跨境电子商务的交易流程</a:t>
            </a:r>
            <a:endParaRPr lang="en-US" altLang="zh-CN" dirty="0"/>
          </a:p>
          <a:p>
            <a:r>
              <a:rPr lang="zh-CN" altLang="en-US" dirty="0"/>
              <a:t>（一）商品采购与选品流程</a:t>
            </a:r>
            <a:endParaRPr lang="en-US" altLang="zh-CN" dirty="0"/>
          </a:p>
          <a:p>
            <a:r>
              <a:rPr lang="en-US" altLang="zh-CN" dirty="0"/>
              <a:t>3. </a:t>
            </a:r>
            <a:r>
              <a:rPr lang="zh-CN" altLang="en-US" dirty="0"/>
              <a:t>选品决策</a:t>
            </a:r>
            <a:endParaRPr lang="en-US" altLang="zh-CN" dirty="0"/>
          </a:p>
          <a:p>
            <a:r>
              <a:rPr lang="zh-CN" altLang="en-US" dirty="0"/>
              <a:t>选品决策建立在市场调研与供应商评估的基础之上。决策过程中，需系统分析产品的市场潜力、竞争态势、盈利能力和物流成本等关键要素。通常情况下，优先选择市场需求旺盛、竞争程度较低且利润率较高的产品，这有助于提升业务成功率。同时，必须严格审查产品是否符合目标市场的监管要求和质量标准，确保其合法性。</a:t>
            </a:r>
          </a:p>
        </p:txBody>
      </p:sp>
      <p:sp>
        <p:nvSpPr>
          <p:cNvPr id="4" name="文本占位符 3">
            <a:extLst>
              <a:ext uri="{FF2B5EF4-FFF2-40B4-BE49-F238E27FC236}">
                <a16:creationId xmlns:a16="http://schemas.microsoft.com/office/drawing/2014/main" id="{F70BFFBE-0AC5-760A-83B1-61560AE074FB}"/>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4117755004"/>
      </p:ext>
    </p:extLst>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462EB2-57CF-273A-6134-A1D6F05ABF4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806F530-6B3B-19E8-501D-3A53BACAF8E3}"/>
              </a:ext>
            </a:extLst>
          </p:cNvPr>
          <p:cNvSpPr>
            <a:spLocks noGrp="1"/>
          </p:cNvSpPr>
          <p:nvPr>
            <p:ph type="body" sz="quarter" idx="11"/>
          </p:nvPr>
        </p:nvSpPr>
        <p:spPr>
          <a:xfrm>
            <a:off x="337294" y="1715633"/>
            <a:ext cx="11275585" cy="4095160"/>
          </a:xfrm>
        </p:spPr>
        <p:txBody>
          <a:bodyPr/>
          <a:lstStyle/>
          <a:p>
            <a:r>
              <a:rPr lang="zh-CN" altLang="en-US" dirty="0"/>
              <a:t>二、  跨境电子商务的交易流程</a:t>
            </a:r>
            <a:endParaRPr lang="en-US" altLang="zh-CN" dirty="0"/>
          </a:p>
          <a:p>
            <a:r>
              <a:rPr lang="zh-CN" altLang="en-US" dirty="0"/>
              <a:t>（一）商品采购与选品流程</a:t>
            </a:r>
            <a:endParaRPr lang="en-US" altLang="zh-CN" dirty="0"/>
          </a:p>
          <a:p>
            <a:r>
              <a:rPr lang="en-US" altLang="zh-CN" dirty="0"/>
              <a:t>4. </a:t>
            </a:r>
            <a:r>
              <a:rPr lang="zh-CN" altLang="en-US" dirty="0"/>
              <a:t>采购谈判与下单</a:t>
            </a:r>
            <a:endParaRPr lang="en-US" altLang="zh-CN" dirty="0"/>
          </a:p>
          <a:p>
            <a:r>
              <a:rPr lang="zh-CN" altLang="en-US" dirty="0"/>
              <a:t>在选品确定后，企业需与供应商展开采购磋商，重点围绕价格、交货周期及支付条款等核心要素进行协商。谈判前，采购方应对供应商的成本构成及行业动态进行全面调研，以争取更有利的采购条件。双方达成共识后，需签订正式采购协议并下达订单。订单执行过程中，采购方应准确确认产品规格、采购数量、单价及交货期限等关键信息，确保采购流程的规范性和可执行性。</a:t>
            </a:r>
          </a:p>
        </p:txBody>
      </p:sp>
      <p:sp>
        <p:nvSpPr>
          <p:cNvPr id="4" name="文本占位符 3">
            <a:extLst>
              <a:ext uri="{FF2B5EF4-FFF2-40B4-BE49-F238E27FC236}">
                <a16:creationId xmlns:a16="http://schemas.microsoft.com/office/drawing/2014/main" id="{CB9C7C0C-E4D3-F507-CB1D-236A0924D465}"/>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26893859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266B2-70AC-F537-B44F-56D5308155A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D6BB765-AD3E-4056-C16F-64A74C37427F}"/>
              </a:ext>
            </a:extLst>
          </p:cNvPr>
          <p:cNvSpPr>
            <a:spLocks noGrp="1"/>
          </p:cNvSpPr>
          <p:nvPr>
            <p:ph type="body" sz="quarter" idx="11"/>
          </p:nvPr>
        </p:nvSpPr>
        <p:spPr>
          <a:xfrm>
            <a:off x="337294" y="1715630"/>
            <a:ext cx="11275585" cy="4095160"/>
          </a:xfrm>
        </p:spPr>
        <p:txBody>
          <a:bodyPr/>
          <a:lstStyle/>
          <a:p>
            <a:r>
              <a:rPr lang="zh-CN" altLang="en-US" dirty="0"/>
              <a:t>一、电子商务的分类</a:t>
            </a:r>
            <a:endParaRPr lang="en-US" altLang="zh-CN" dirty="0"/>
          </a:p>
          <a:p>
            <a:r>
              <a:rPr lang="zh-CN" altLang="en-US" dirty="0"/>
              <a:t>（四）其他分类方式</a:t>
            </a:r>
            <a:endParaRPr lang="en-US" altLang="zh-CN" dirty="0"/>
          </a:p>
          <a:p>
            <a:r>
              <a:rPr lang="en-US" altLang="zh-CN" dirty="0"/>
              <a:t>3. </a:t>
            </a:r>
            <a:r>
              <a:rPr lang="zh-CN" altLang="en-US" dirty="0"/>
              <a:t>按电子商务的发展阶段分类</a:t>
            </a:r>
            <a:endParaRPr lang="en-US" altLang="zh-CN" dirty="0"/>
          </a:p>
          <a:p>
            <a:r>
              <a:rPr lang="zh-CN" altLang="en-US" dirty="0"/>
              <a:t>电子商务的演进过程可划分为三个主要时期。在初始时期，企业主要依托互联网平台进行基础信息的展示和简易交易操作，此时技术应用和服务模式相对单一。随着行业进入成长期，企业开始将关注重点转向用户体验优化和服务品质的提升上，同时不断推进技术创新和商业模式革新。当电子商务发展到成熟期时，整个行业已构建起完整的产业生态链，各参与主体间的协作关系更加密切。</a:t>
            </a:r>
          </a:p>
        </p:txBody>
      </p:sp>
      <p:sp>
        <p:nvSpPr>
          <p:cNvPr id="4" name="文本占位符 3">
            <a:extLst>
              <a:ext uri="{FF2B5EF4-FFF2-40B4-BE49-F238E27FC236}">
                <a16:creationId xmlns:a16="http://schemas.microsoft.com/office/drawing/2014/main" id="{AE5E3EC3-7E7E-E6D2-448A-9346A0CB6460}"/>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2968971253"/>
      </p:ext>
    </p:extLst>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FA7D0B-1A5F-2668-AA02-E07F421FAE0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2E88115-879B-DEB1-655E-1BBF0C2BF2D6}"/>
              </a:ext>
            </a:extLst>
          </p:cNvPr>
          <p:cNvSpPr>
            <a:spLocks noGrp="1"/>
          </p:cNvSpPr>
          <p:nvPr>
            <p:ph type="body" sz="quarter" idx="11"/>
          </p:nvPr>
        </p:nvSpPr>
        <p:spPr>
          <a:xfrm>
            <a:off x="337294" y="1461718"/>
            <a:ext cx="11275585" cy="4602991"/>
          </a:xfrm>
        </p:spPr>
        <p:txBody>
          <a:bodyPr/>
          <a:lstStyle/>
          <a:p>
            <a:r>
              <a:rPr lang="zh-CN" altLang="en-US" dirty="0"/>
              <a:t>二、  跨境电子商务的交易流程</a:t>
            </a:r>
            <a:endParaRPr lang="en-US" altLang="zh-CN" dirty="0"/>
          </a:p>
          <a:p>
            <a:r>
              <a:rPr lang="zh-CN" altLang="en-US" dirty="0"/>
              <a:t>（二）国际物流与配送流程</a:t>
            </a:r>
            <a:endParaRPr lang="en-US" altLang="zh-CN" dirty="0"/>
          </a:p>
          <a:p>
            <a:r>
              <a:rPr lang="en-US" altLang="zh-CN" dirty="0"/>
              <a:t>1. </a:t>
            </a:r>
            <a:r>
              <a:rPr lang="zh-CN" altLang="en-US" dirty="0"/>
              <a:t>物流方式的选择</a:t>
            </a:r>
            <a:endParaRPr lang="en-US" altLang="zh-CN" dirty="0"/>
          </a:p>
          <a:p>
            <a:r>
              <a:rPr lang="zh-CN" altLang="en-US" dirty="0"/>
              <a:t>跨境电商物流模式呈现多元化特征，主要包含邮政小包、国际快递、专线运输及海外仓等多种形式。从成本效益来看，邮政小包具备价格优势，但其配送周期相对较长，更适用于低价值、轻量化商品的运输需求；国际快递在时效性方面表现突出，但相应的物流成本较高，通常用于对配送时效要求严格的商品；专线物流在运输效率与成本控制之间实现了较好的平衡，特别适合大批量商品的跨境运输；海外仓模式通过前置库存布局，有效缩短了终端配送时间，显著提升了客户体验，然而这种模式需要预先投入较高的仓储成本。</a:t>
            </a:r>
          </a:p>
        </p:txBody>
      </p:sp>
      <p:sp>
        <p:nvSpPr>
          <p:cNvPr id="4" name="文本占位符 3">
            <a:extLst>
              <a:ext uri="{FF2B5EF4-FFF2-40B4-BE49-F238E27FC236}">
                <a16:creationId xmlns:a16="http://schemas.microsoft.com/office/drawing/2014/main" id="{FD15F9F3-1EBD-7AB7-6C36-50BE4E8CFF0B}"/>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984566617"/>
      </p:ext>
    </p:extLst>
  </p:cSld>
  <p:clrMapOvr>
    <a:masterClrMapping/>
  </p:clrMapOvr>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D22787-A76C-7F0C-00F6-1181FCCA95C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8F07526-81AE-75F9-0495-430D6A02FA4B}"/>
              </a:ext>
            </a:extLst>
          </p:cNvPr>
          <p:cNvSpPr>
            <a:spLocks noGrp="1"/>
          </p:cNvSpPr>
          <p:nvPr>
            <p:ph type="body" sz="quarter" idx="11"/>
          </p:nvPr>
        </p:nvSpPr>
        <p:spPr>
          <a:xfrm>
            <a:off x="337294" y="2223465"/>
            <a:ext cx="11275585" cy="3079497"/>
          </a:xfrm>
        </p:spPr>
        <p:txBody>
          <a:bodyPr/>
          <a:lstStyle/>
          <a:p>
            <a:r>
              <a:rPr lang="zh-CN" altLang="en-US" dirty="0"/>
              <a:t>二、  跨境电子商务的交易流程</a:t>
            </a:r>
            <a:endParaRPr lang="en-US" altLang="zh-CN" dirty="0"/>
          </a:p>
          <a:p>
            <a:r>
              <a:rPr lang="zh-CN" altLang="en-US" dirty="0"/>
              <a:t>（二）国际物流与配送流程</a:t>
            </a:r>
            <a:endParaRPr lang="en-US" altLang="zh-CN" dirty="0"/>
          </a:p>
          <a:p>
            <a:r>
              <a:rPr lang="en-US" altLang="zh-CN" dirty="0"/>
              <a:t>2. </a:t>
            </a:r>
            <a:r>
              <a:rPr lang="zh-CN" altLang="en-US" dirty="0"/>
              <a:t>货物包装与标记</a:t>
            </a:r>
            <a:endParaRPr lang="en-US" altLang="zh-CN" dirty="0"/>
          </a:p>
          <a:p>
            <a:r>
              <a:rPr lang="zh-CN" altLang="en-US" dirty="0"/>
              <a:t>商品运输过程中的防护主要依赖于包装设计。包装选材需结合产品特性，确保其具备必要的抗压与减震功能。包装标识应清晰标注关键信息，包括收件人信息、商品详情及数量等，以保障物流环节的准确识别与高效配送。</a:t>
            </a:r>
          </a:p>
        </p:txBody>
      </p:sp>
      <p:sp>
        <p:nvSpPr>
          <p:cNvPr id="4" name="文本占位符 3">
            <a:extLst>
              <a:ext uri="{FF2B5EF4-FFF2-40B4-BE49-F238E27FC236}">
                <a16:creationId xmlns:a16="http://schemas.microsoft.com/office/drawing/2014/main" id="{5A0259AD-C3E0-5408-BA11-3656FC457EC6}"/>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452073929"/>
      </p:ext>
    </p:extLst>
  </p:cSld>
  <p:clrMapOvr>
    <a:masterClrMapping/>
  </p:clrMapOvr>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49E792-F0F7-F4A7-9F01-B5F96C38689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BD617E8-0FB5-C4F2-98FC-9D50C50D79A1}"/>
              </a:ext>
            </a:extLst>
          </p:cNvPr>
          <p:cNvSpPr>
            <a:spLocks noGrp="1"/>
          </p:cNvSpPr>
          <p:nvPr>
            <p:ph type="body" sz="quarter" idx="11"/>
          </p:nvPr>
        </p:nvSpPr>
        <p:spPr>
          <a:xfrm>
            <a:off x="337294" y="2223465"/>
            <a:ext cx="11275585" cy="3079497"/>
          </a:xfrm>
        </p:spPr>
        <p:txBody>
          <a:bodyPr/>
          <a:lstStyle/>
          <a:p>
            <a:r>
              <a:rPr lang="zh-CN" altLang="en-US" dirty="0"/>
              <a:t>二、  跨境电子商务的交易流程</a:t>
            </a:r>
            <a:endParaRPr lang="en-US" altLang="zh-CN" dirty="0"/>
          </a:p>
          <a:p>
            <a:r>
              <a:rPr lang="zh-CN" altLang="en-US" dirty="0"/>
              <a:t>（二）国际物流与配送流程</a:t>
            </a:r>
            <a:endParaRPr lang="en-US" altLang="zh-CN" dirty="0"/>
          </a:p>
          <a:p>
            <a:r>
              <a:rPr lang="en-US" altLang="zh-CN" dirty="0"/>
              <a:t>3. </a:t>
            </a:r>
            <a:r>
              <a:rPr lang="zh-CN" altLang="en-US" dirty="0"/>
              <a:t>货物运输与跟踪</a:t>
            </a:r>
            <a:endParaRPr lang="en-US" altLang="zh-CN" dirty="0"/>
          </a:p>
          <a:p>
            <a:r>
              <a:rPr lang="zh-CN" altLang="en-US" dirty="0"/>
              <a:t>完成货物包装后，企业选择合适的物流服务商进行货物交付。运输环节中，借助物流商提供的实时追踪系统，企业能够掌握货物动态，并向客户及时更新运输进度。这种信息透明化的处理方式有效提升了客户服务体验，增进了客户对物流服务的信任度。</a:t>
            </a:r>
          </a:p>
        </p:txBody>
      </p:sp>
      <p:sp>
        <p:nvSpPr>
          <p:cNvPr id="4" name="文本占位符 3">
            <a:extLst>
              <a:ext uri="{FF2B5EF4-FFF2-40B4-BE49-F238E27FC236}">
                <a16:creationId xmlns:a16="http://schemas.microsoft.com/office/drawing/2014/main" id="{304619BD-1BF5-47F8-2254-F54DEF927CDC}"/>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1250825918"/>
      </p:ext>
    </p:extLst>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F1D45-DAB6-0F66-250E-030CF6D3438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9747D1F-57D0-9C9E-7D6F-98B3FF552411}"/>
              </a:ext>
            </a:extLst>
          </p:cNvPr>
          <p:cNvSpPr>
            <a:spLocks noGrp="1"/>
          </p:cNvSpPr>
          <p:nvPr>
            <p:ph type="body" sz="quarter" idx="11"/>
          </p:nvPr>
        </p:nvSpPr>
        <p:spPr>
          <a:xfrm>
            <a:off x="337294" y="2223465"/>
            <a:ext cx="11275585" cy="3079497"/>
          </a:xfrm>
        </p:spPr>
        <p:txBody>
          <a:bodyPr/>
          <a:lstStyle/>
          <a:p>
            <a:r>
              <a:rPr lang="zh-CN" altLang="en-US" dirty="0"/>
              <a:t>二、  跨境电子商务的交易流程</a:t>
            </a:r>
            <a:endParaRPr lang="en-US" altLang="zh-CN" dirty="0"/>
          </a:p>
          <a:p>
            <a:r>
              <a:rPr lang="zh-CN" altLang="en-US" dirty="0"/>
              <a:t>（二）国际物流与配送流程</a:t>
            </a:r>
            <a:endParaRPr lang="en-US" altLang="zh-CN" dirty="0"/>
          </a:p>
          <a:p>
            <a:r>
              <a:rPr lang="en-US" altLang="zh-CN" dirty="0"/>
              <a:t>4.“</a:t>
            </a:r>
            <a:r>
              <a:rPr lang="zh-CN" altLang="en-US" dirty="0"/>
              <a:t>最后一公里”配送</a:t>
            </a:r>
            <a:endParaRPr lang="en-US" altLang="zh-CN" dirty="0"/>
          </a:p>
          <a:p>
            <a:r>
              <a:rPr lang="zh-CN" altLang="en-US" dirty="0"/>
              <a:t>末端配送环节作为物流链条的关键节点，直接影响着客户体验。为优化这一环节，企业可采取多元配送模式，包括传统上门配送与自提服务相结合。智能设备的引入，如自动化快递柜等，能够显著提升配送的灵活度与便捷性。</a:t>
            </a:r>
          </a:p>
        </p:txBody>
      </p:sp>
      <p:sp>
        <p:nvSpPr>
          <p:cNvPr id="4" name="文本占位符 3">
            <a:extLst>
              <a:ext uri="{FF2B5EF4-FFF2-40B4-BE49-F238E27FC236}">
                <a16:creationId xmlns:a16="http://schemas.microsoft.com/office/drawing/2014/main" id="{4D8C07B3-3E84-66C5-7090-B5882A9C93B7}"/>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2646832553"/>
      </p:ext>
    </p:extLst>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90F61-E594-59BD-460F-EF25FF96AFB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2B298E6-0F01-384F-6461-FE337C694C9D}"/>
              </a:ext>
            </a:extLst>
          </p:cNvPr>
          <p:cNvSpPr>
            <a:spLocks noGrp="1"/>
          </p:cNvSpPr>
          <p:nvPr>
            <p:ph type="body" sz="quarter" idx="11"/>
          </p:nvPr>
        </p:nvSpPr>
        <p:spPr>
          <a:xfrm>
            <a:off x="337294" y="2223465"/>
            <a:ext cx="11275585" cy="3079497"/>
          </a:xfrm>
        </p:spPr>
        <p:txBody>
          <a:bodyPr/>
          <a:lstStyle/>
          <a:p>
            <a:r>
              <a:rPr lang="zh-CN" altLang="en-US" dirty="0"/>
              <a:t>二、  跨境电子商务的交易流程</a:t>
            </a:r>
            <a:endParaRPr lang="en-US" altLang="zh-CN" dirty="0"/>
          </a:p>
          <a:p>
            <a:r>
              <a:rPr lang="zh-CN" altLang="en-US" dirty="0"/>
              <a:t>（三）通关与退税流程</a:t>
            </a:r>
            <a:endParaRPr lang="en-US" altLang="zh-CN" dirty="0"/>
          </a:p>
          <a:p>
            <a:r>
              <a:rPr lang="en-US" altLang="zh-CN" dirty="0"/>
              <a:t>1. </a:t>
            </a:r>
            <a:r>
              <a:rPr lang="zh-CN" altLang="en-US" dirty="0"/>
              <a:t>通关申报</a:t>
            </a:r>
            <a:endParaRPr lang="en-US" altLang="zh-CN" dirty="0"/>
          </a:p>
          <a:p>
            <a:r>
              <a:rPr lang="zh-CN" altLang="en-US" dirty="0"/>
              <a:t>货物进出口需向海关提交品名、数量、货值和原产地等关键信息。企业必须确保申报数据真实和准确，并提交发票、装箱单、提单等必要单证以供审核。海关依据这些材料对货物进行查验核实。</a:t>
            </a:r>
          </a:p>
        </p:txBody>
      </p:sp>
      <p:sp>
        <p:nvSpPr>
          <p:cNvPr id="4" name="文本占位符 3">
            <a:extLst>
              <a:ext uri="{FF2B5EF4-FFF2-40B4-BE49-F238E27FC236}">
                <a16:creationId xmlns:a16="http://schemas.microsoft.com/office/drawing/2014/main" id="{657A8AC8-B591-AFB8-7517-35A7FE34E368}"/>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359924861"/>
      </p:ext>
    </p:extLst>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77E76-AF4A-F36D-7561-AB4E89F4A54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604AB4B-D94D-BED2-33E0-8EBEBE018A6B}"/>
              </a:ext>
            </a:extLst>
          </p:cNvPr>
          <p:cNvSpPr>
            <a:spLocks noGrp="1"/>
          </p:cNvSpPr>
          <p:nvPr>
            <p:ph type="body" sz="quarter" idx="11"/>
          </p:nvPr>
        </p:nvSpPr>
        <p:spPr>
          <a:xfrm>
            <a:off x="337294" y="2223465"/>
            <a:ext cx="11275585" cy="3079497"/>
          </a:xfrm>
        </p:spPr>
        <p:txBody>
          <a:bodyPr/>
          <a:lstStyle/>
          <a:p>
            <a:r>
              <a:rPr lang="zh-CN" altLang="en-US" dirty="0"/>
              <a:t>二、  跨境电子商务的交易流程</a:t>
            </a:r>
            <a:endParaRPr lang="en-US" altLang="zh-CN" dirty="0"/>
          </a:p>
          <a:p>
            <a:r>
              <a:rPr lang="zh-CN" altLang="en-US" dirty="0"/>
              <a:t>（三）通关与退税流程</a:t>
            </a:r>
            <a:endParaRPr lang="en-US" altLang="zh-CN" dirty="0"/>
          </a:p>
          <a:p>
            <a:r>
              <a:rPr lang="en-US" altLang="zh-CN" dirty="0"/>
              <a:t>2. </a:t>
            </a:r>
            <a:r>
              <a:rPr lang="zh-CN" altLang="en-US" dirty="0"/>
              <a:t>海关查验</a:t>
            </a:r>
            <a:endParaRPr lang="en-US" altLang="zh-CN" dirty="0"/>
          </a:p>
          <a:p>
            <a:r>
              <a:rPr lang="zh-CN" altLang="en-US" dirty="0"/>
              <a:t>海关部门依据报关信息对货物进行核查，通过文件审核和抽样检测等方式，核实申报内容的真实性及合规性。这一程序旨在确保进出口商品符合相关法律法规和质量要求。在发现异常情况时，相关企业须配合海关部门采取补充文件、缴纳罚金等必要措施。</a:t>
            </a:r>
          </a:p>
        </p:txBody>
      </p:sp>
      <p:sp>
        <p:nvSpPr>
          <p:cNvPr id="4" name="文本占位符 3">
            <a:extLst>
              <a:ext uri="{FF2B5EF4-FFF2-40B4-BE49-F238E27FC236}">
                <a16:creationId xmlns:a16="http://schemas.microsoft.com/office/drawing/2014/main" id="{AF20FAE9-08E5-BAB0-17BD-E52A7684DAA7}"/>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429434524"/>
      </p:ext>
    </p:extLst>
  </p:cSld>
  <p:clrMapOvr>
    <a:masterClrMapping/>
  </p:clrMapOvr>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2C57F3-AA4B-82C2-0485-CE743C89528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9D04729-C9CC-6FD1-38C5-5AA29AE24DA1}"/>
              </a:ext>
            </a:extLst>
          </p:cNvPr>
          <p:cNvSpPr>
            <a:spLocks noGrp="1"/>
          </p:cNvSpPr>
          <p:nvPr>
            <p:ph type="body" sz="quarter" idx="11"/>
          </p:nvPr>
        </p:nvSpPr>
        <p:spPr>
          <a:xfrm>
            <a:off x="337294" y="2223465"/>
            <a:ext cx="11275585" cy="3079497"/>
          </a:xfrm>
        </p:spPr>
        <p:txBody>
          <a:bodyPr/>
          <a:lstStyle/>
          <a:p>
            <a:r>
              <a:rPr lang="zh-CN" altLang="en-US" dirty="0"/>
              <a:t>二、  跨境电子商务的交易流程</a:t>
            </a:r>
            <a:endParaRPr lang="en-US" altLang="zh-CN" dirty="0"/>
          </a:p>
          <a:p>
            <a:r>
              <a:rPr lang="zh-CN" altLang="en-US" dirty="0"/>
              <a:t>（三）通关与退税流程</a:t>
            </a:r>
            <a:endParaRPr lang="en-US" altLang="zh-CN" dirty="0"/>
          </a:p>
          <a:p>
            <a:r>
              <a:rPr lang="en-US" altLang="zh-CN" dirty="0"/>
              <a:t>3. </a:t>
            </a:r>
            <a:r>
              <a:rPr lang="zh-CN" altLang="en-US" dirty="0"/>
              <a:t>缴纳税费</a:t>
            </a:r>
            <a:endParaRPr lang="en-US" altLang="zh-CN" dirty="0"/>
          </a:p>
          <a:p>
            <a:r>
              <a:rPr lang="zh-CN" altLang="en-US" dirty="0"/>
              <a:t>国际货物贸易涉及多项税费，包括关税、增值税和消费税等。这些税费的征收依据各国相关法规执行，企业需按法定税率计算并缴纳。实际操作中，企业可自主完成税务申报，也可授权货运代理机构代为处理相关事宜。</a:t>
            </a:r>
          </a:p>
        </p:txBody>
      </p:sp>
      <p:sp>
        <p:nvSpPr>
          <p:cNvPr id="4" name="文本占位符 3">
            <a:extLst>
              <a:ext uri="{FF2B5EF4-FFF2-40B4-BE49-F238E27FC236}">
                <a16:creationId xmlns:a16="http://schemas.microsoft.com/office/drawing/2014/main" id="{AAD2954F-F993-2242-B5B0-239A8DEE533D}"/>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1499707976"/>
      </p:ext>
    </p:extLst>
  </p:cSld>
  <p:clrMapOvr>
    <a:masterClrMapping/>
  </p:clrMapOvr>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1E72A-2117-5EBB-BB1B-9945AC93488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DFC6B0E-1CC2-4A43-40BF-F826EA3EF13D}"/>
              </a:ext>
            </a:extLst>
          </p:cNvPr>
          <p:cNvSpPr>
            <a:spLocks noGrp="1"/>
          </p:cNvSpPr>
          <p:nvPr>
            <p:ph type="body" sz="quarter" idx="11"/>
          </p:nvPr>
        </p:nvSpPr>
        <p:spPr>
          <a:xfrm>
            <a:off x="337294" y="1969549"/>
            <a:ext cx="11275585" cy="3587329"/>
          </a:xfrm>
        </p:spPr>
        <p:txBody>
          <a:bodyPr/>
          <a:lstStyle/>
          <a:p>
            <a:r>
              <a:rPr lang="zh-CN" altLang="en-US" dirty="0"/>
              <a:t>二、  跨境电子商务的交易流程</a:t>
            </a:r>
            <a:endParaRPr lang="en-US" altLang="zh-CN" dirty="0"/>
          </a:p>
          <a:p>
            <a:r>
              <a:rPr lang="zh-CN" altLang="en-US" dirty="0"/>
              <a:t>（三）通关与退税流程</a:t>
            </a:r>
            <a:endParaRPr lang="en-US" altLang="zh-CN" dirty="0"/>
          </a:p>
          <a:p>
            <a:r>
              <a:rPr lang="en-US" altLang="zh-CN" dirty="0"/>
              <a:t>4. </a:t>
            </a:r>
            <a:r>
              <a:rPr lang="zh-CN" altLang="en-US" dirty="0"/>
              <a:t>退税申请</a:t>
            </a:r>
            <a:endParaRPr lang="en-US" altLang="zh-CN" dirty="0"/>
          </a:p>
          <a:p>
            <a:r>
              <a:rPr lang="zh-CN" altLang="en-US" dirty="0"/>
              <a:t>出口企业满足退税要求时，可向税务机关提出申请。退税制度允许企业在完成货物出口后，依据法定流程，要求返还已支付的增值税及消费税等税项。申请过程中，企业须在限定期间内递交所需材料，包括出口发票、报关单据及核销凭证等。经税务机关审核确认后，相应退税款将返还至企业账户。</a:t>
            </a:r>
          </a:p>
        </p:txBody>
      </p:sp>
      <p:sp>
        <p:nvSpPr>
          <p:cNvPr id="4" name="文本占位符 3">
            <a:extLst>
              <a:ext uri="{FF2B5EF4-FFF2-40B4-BE49-F238E27FC236}">
                <a16:creationId xmlns:a16="http://schemas.microsoft.com/office/drawing/2014/main" id="{9A75BF2B-98D7-EB96-0F32-00309FF75AE4}"/>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4212397750"/>
      </p:ext>
    </p:extLst>
  </p:cSld>
  <p:clrMapOvr>
    <a:masterClrMapping/>
  </p:clrMapOvr>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70FD4-CA0D-13EA-D724-44FAEE182D6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55A21ED-F9B9-3148-A688-67A6FF034389}"/>
              </a:ext>
            </a:extLst>
          </p:cNvPr>
          <p:cNvSpPr>
            <a:spLocks noGrp="1"/>
          </p:cNvSpPr>
          <p:nvPr>
            <p:ph type="body" sz="quarter" idx="11"/>
          </p:nvPr>
        </p:nvSpPr>
        <p:spPr>
          <a:xfrm>
            <a:off x="337294" y="1969549"/>
            <a:ext cx="11275585" cy="3587329"/>
          </a:xfrm>
        </p:spPr>
        <p:txBody>
          <a:bodyPr/>
          <a:lstStyle/>
          <a:p>
            <a:r>
              <a:rPr lang="zh-CN" altLang="en-US" dirty="0"/>
              <a:t>二、  跨境电子商务的交易流程</a:t>
            </a:r>
            <a:endParaRPr lang="en-US" altLang="zh-CN" dirty="0"/>
          </a:p>
          <a:p>
            <a:r>
              <a:rPr lang="zh-CN" altLang="en-US" dirty="0"/>
              <a:t>（四）售后服务流程</a:t>
            </a:r>
            <a:endParaRPr lang="en-US" altLang="zh-CN" dirty="0"/>
          </a:p>
          <a:p>
            <a:r>
              <a:rPr lang="en-US" altLang="zh-CN" dirty="0"/>
              <a:t>1. </a:t>
            </a:r>
            <a:r>
              <a:rPr lang="zh-CN" altLang="en-US" dirty="0"/>
              <a:t>客户反馈处理</a:t>
            </a:r>
            <a:endParaRPr lang="en-US" altLang="zh-CN" dirty="0"/>
          </a:p>
          <a:p>
            <a:r>
              <a:rPr lang="zh-CN" altLang="en-US" dirty="0"/>
              <a:t>客户反馈的快速响应是售后服务的核心环节，企业应构建多元化的反馈接收系统，包括在线客服、电子邮箱和热线电话等多种渠道，确保用户能够便捷地表达诉求。在获取客户意见后，企业应当立即进行沟通，准确掌握问题细节，并制定针对性的解决方案。这一流程的及时性和有效性直接影响客户满意度。</a:t>
            </a:r>
          </a:p>
        </p:txBody>
      </p:sp>
      <p:sp>
        <p:nvSpPr>
          <p:cNvPr id="4" name="文本占位符 3">
            <a:extLst>
              <a:ext uri="{FF2B5EF4-FFF2-40B4-BE49-F238E27FC236}">
                <a16:creationId xmlns:a16="http://schemas.microsoft.com/office/drawing/2014/main" id="{E97FD90E-8E60-5E98-4BD3-2D4637E51B41}"/>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2680031676"/>
      </p:ext>
    </p:extLst>
  </p:cSld>
  <p:clrMapOvr>
    <a:masterClrMapping/>
  </p:clrMapOvr>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2BC6DC-072A-43AC-6008-5183E0DA9C4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B2FD471-FCDD-6B57-1F2D-38261F2118E2}"/>
              </a:ext>
            </a:extLst>
          </p:cNvPr>
          <p:cNvSpPr>
            <a:spLocks noGrp="1"/>
          </p:cNvSpPr>
          <p:nvPr>
            <p:ph type="body" sz="quarter" idx="11"/>
          </p:nvPr>
        </p:nvSpPr>
        <p:spPr>
          <a:xfrm>
            <a:off x="337294" y="1969549"/>
            <a:ext cx="11275585" cy="3587329"/>
          </a:xfrm>
        </p:spPr>
        <p:txBody>
          <a:bodyPr/>
          <a:lstStyle/>
          <a:p>
            <a:r>
              <a:rPr lang="zh-CN" altLang="en-US" dirty="0"/>
              <a:t>二、  跨境电子商务的交易流程</a:t>
            </a:r>
            <a:endParaRPr lang="en-US" altLang="zh-CN" dirty="0"/>
          </a:p>
          <a:p>
            <a:r>
              <a:rPr lang="zh-CN" altLang="en-US" dirty="0"/>
              <a:t>（四）售后服务流程</a:t>
            </a:r>
            <a:endParaRPr lang="en-US" altLang="zh-CN" dirty="0"/>
          </a:p>
          <a:p>
            <a:r>
              <a:rPr lang="en-US" altLang="zh-CN" dirty="0"/>
              <a:t>2. </a:t>
            </a:r>
            <a:r>
              <a:rPr lang="zh-CN" altLang="en-US" dirty="0"/>
              <a:t>退换货处理</a:t>
            </a:r>
            <a:endParaRPr lang="en-US" altLang="zh-CN" dirty="0"/>
          </a:p>
          <a:p>
            <a:r>
              <a:rPr lang="zh-CN" altLang="en-US" dirty="0"/>
              <a:t>跨境电商运营中，商品退换是普遍存在的售后问题，商家应当预先制定详细的退换货规则，包括适用情形、操作步骤及期限要求等核心要素。面对消费者提出的退换货请求，运营方需及时进行资质审查，对符合规定的情况应快速处理相关手续。在退换货流程中，企业需要重点关注物流费用及潜在风险，采取有效措施将损失控制在最低限度。</a:t>
            </a:r>
          </a:p>
        </p:txBody>
      </p:sp>
      <p:sp>
        <p:nvSpPr>
          <p:cNvPr id="4" name="文本占位符 3">
            <a:extLst>
              <a:ext uri="{FF2B5EF4-FFF2-40B4-BE49-F238E27FC236}">
                <a16:creationId xmlns:a16="http://schemas.microsoft.com/office/drawing/2014/main" id="{D686DF10-1D1A-7444-0C81-1A8BD05CF073}"/>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26970812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6D03B3-9748-0153-6AE4-0801D87FFAB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BA53B38-7201-A383-B6C9-9ADCD2038BFE}"/>
              </a:ext>
            </a:extLst>
          </p:cNvPr>
          <p:cNvSpPr>
            <a:spLocks noGrp="1"/>
          </p:cNvSpPr>
          <p:nvPr>
            <p:ph type="body" sz="quarter" idx="11"/>
          </p:nvPr>
        </p:nvSpPr>
        <p:spPr>
          <a:xfrm>
            <a:off x="337294" y="2477378"/>
            <a:ext cx="11275585" cy="2571666"/>
          </a:xfrm>
        </p:spPr>
        <p:txBody>
          <a:bodyPr/>
          <a:lstStyle/>
          <a:p>
            <a:r>
              <a:rPr lang="zh-CN" altLang="en-US" dirty="0"/>
              <a:t>二、主要的电子商务模式</a:t>
            </a:r>
            <a:endParaRPr lang="en-US" altLang="zh-CN" dirty="0"/>
          </a:p>
          <a:p>
            <a:r>
              <a:rPr lang="zh-CN" altLang="en-US" dirty="0"/>
              <a:t>（一）</a:t>
            </a:r>
            <a:r>
              <a:rPr lang="en-US" altLang="zh-CN" dirty="0"/>
              <a:t>B2B </a:t>
            </a:r>
            <a:r>
              <a:rPr lang="zh-CN" altLang="en-US" dirty="0"/>
              <a:t>模式的特点与运营机制</a:t>
            </a:r>
            <a:endParaRPr lang="en-US" altLang="zh-CN" dirty="0"/>
          </a:p>
          <a:p>
            <a:r>
              <a:rPr lang="en-US" altLang="zh-CN" dirty="0"/>
              <a:t>1. </a:t>
            </a:r>
            <a:r>
              <a:rPr lang="zh-CN" altLang="en-US" dirty="0"/>
              <a:t>采购环节</a:t>
            </a:r>
            <a:endParaRPr lang="en-US" altLang="zh-CN" dirty="0"/>
          </a:p>
          <a:p>
            <a:r>
              <a:rPr lang="zh-CN" altLang="en-US" dirty="0"/>
              <a:t>企业采购过程中，</a:t>
            </a:r>
            <a:r>
              <a:rPr lang="en-US" altLang="zh-CN" dirty="0"/>
              <a:t>B2B </a:t>
            </a:r>
            <a:r>
              <a:rPr lang="zh-CN" altLang="en-US" dirty="0"/>
              <a:t>平台成为筛选供应商的重要渠道。采购方主要评估供应商的产品质量、报价水平和信用记录等关键指标。</a:t>
            </a:r>
          </a:p>
        </p:txBody>
      </p:sp>
      <p:sp>
        <p:nvSpPr>
          <p:cNvPr id="4" name="文本占位符 3">
            <a:extLst>
              <a:ext uri="{FF2B5EF4-FFF2-40B4-BE49-F238E27FC236}">
                <a16:creationId xmlns:a16="http://schemas.microsoft.com/office/drawing/2014/main" id="{116281EE-A620-C144-E5D6-29684D59E1F6}"/>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3187836817"/>
      </p:ext>
    </p:extLst>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08C87-91BA-138A-EB0F-9F55FC85D7C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064530D-15D6-6B8A-A21D-9AD16A4E4020}"/>
              </a:ext>
            </a:extLst>
          </p:cNvPr>
          <p:cNvSpPr>
            <a:spLocks noGrp="1"/>
          </p:cNvSpPr>
          <p:nvPr>
            <p:ph type="body" sz="quarter" idx="11"/>
          </p:nvPr>
        </p:nvSpPr>
        <p:spPr>
          <a:xfrm>
            <a:off x="337294" y="1969549"/>
            <a:ext cx="11275585" cy="3587329"/>
          </a:xfrm>
        </p:spPr>
        <p:txBody>
          <a:bodyPr/>
          <a:lstStyle/>
          <a:p>
            <a:r>
              <a:rPr lang="zh-CN" altLang="en-US" dirty="0"/>
              <a:t>二、  跨境电子商务的交易流程</a:t>
            </a:r>
            <a:endParaRPr lang="en-US" altLang="zh-CN" dirty="0"/>
          </a:p>
          <a:p>
            <a:r>
              <a:rPr lang="zh-CN" altLang="en-US" dirty="0"/>
              <a:t>（四）售后服务流程</a:t>
            </a:r>
            <a:endParaRPr lang="en-US" altLang="zh-CN" dirty="0"/>
          </a:p>
          <a:p>
            <a:r>
              <a:rPr lang="en-US" altLang="zh-CN" dirty="0"/>
              <a:t>3. </a:t>
            </a:r>
            <a:r>
              <a:rPr lang="zh-CN" altLang="en-US" dirty="0"/>
              <a:t>解决纠纷</a:t>
            </a:r>
            <a:endParaRPr lang="en-US" altLang="zh-CN" dirty="0"/>
          </a:p>
          <a:p>
            <a:r>
              <a:rPr lang="zh-CN" altLang="en-US" dirty="0"/>
              <a:t>企业在处理客户纠纷时应当采取主动应对策略。根据争议的具体情况，可选择多种处理途径，包括协商、调解、仲裁或诉讼等方式。在实际操作中，企业需秉持开放态度，与客户保持有效沟通，充分考虑其合理诉求，致力于寻求双方均可接受的解决方案。纠纷处理过程中，企业应注重建立互信关系，通过理性对话化解矛盾，维护良好的客户关系。</a:t>
            </a:r>
          </a:p>
        </p:txBody>
      </p:sp>
      <p:sp>
        <p:nvSpPr>
          <p:cNvPr id="4" name="文本占位符 3">
            <a:extLst>
              <a:ext uri="{FF2B5EF4-FFF2-40B4-BE49-F238E27FC236}">
                <a16:creationId xmlns:a16="http://schemas.microsoft.com/office/drawing/2014/main" id="{4C4660CF-DE4C-07F2-195B-25294DD47F29}"/>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766080570"/>
      </p:ext>
    </p:extLst>
  </p:cSld>
  <p:clrMapOvr>
    <a:masterClrMapping/>
  </p:clrMapOvr>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43E408-257B-EA3E-EC94-F06A5C341F0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0F6EFE1-7F78-31A6-5543-D6B03EE65546}"/>
              </a:ext>
            </a:extLst>
          </p:cNvPr>
          <p:cNvSpPr>
            <a:spLocks noGrp="1"/>
          </p:cNvSpPr>
          <p:nvPr>
            <p:ph type="body" sz="quarter" idx="11"/>
          </p:nvPr>
        </p:nvSpPr>
        <p:spPr>
          <a:xfrm>
            <a:off x="337294" y="1969549"/>
            <a:ext cx="11275585" cy="3587329"/>
          </a:xfrm>
        </p:spPr>
        <p:txBody>
          <a:bodyPr/>
          <a:lstStyle/>
          <a:p>
            <a:r>
              <a:rPr lang="zh-CN" altLang="en-US" dirty="0"/>
              <a:t>二、  跨境电子商务的交易流程</a:t>
            </a:r>
            <a:endParaRPr lang="en-US" altLang="zh-CN" dirty="0"/>
          </a:p>
          <a:p>
            <a:r>
              <a:rPr lang="zh-CN" altLang="en-US" dirty="0"/>
              <a:t>（四）售后服务流程</a:t>
            </a:r>
            <a:endParaRPr lang="en-US" altLang="zh-CN" dirty="0"/>
          </a:p>
          <a:p>
            <a:r>
              <a:rPr lang="en-US" altLang="zh-CN" dirty="0"/>
              <a:t>4. </a:t>
            </a:r>
            <a:r>
              <a:rPr lang="zh-CN" altLang="en-US" dirty="0"/>
              <a:t>维护客户关系</a:t>
            </a:r>
            <a:endParaRPr lang="en-US" altLang="zh-CN" dirty="0"/>
          </a:p>
          <a:p>
            <a:r>
              <a:rPr lang="zh-CN" altLang="en-US" dirty="0"/>
              <a:t>优质的售后服务在解决客户问题的同时，更注重客户关系的持续维护。企业可通过多种渠道与客户保持互动，如定期进行客户回访、开展专属优惠活动以及在重要节日发送问候等。这些举措不仅能够增进企业与客户之间的沟通，还能有效提升客户满意度和品牌忠诚度。</a:t>
            </a:r>
          </a:p>
        </p:txBody>
      </p:sp>
      <p:sp>
        <p:nvSpPr>
          <p:cNvPr id="4" name="文本占位符 3">
            <a:extLst>
              <a:ext uri="{FF2B5EF4-FFF2-40B4-BE49-F238E27FC236}">
                <a16:creationId xmlns:a16="http://schemas.microsoft.com/office/drawing/2014/main" id="{75112E81-DBA8-E8AA-F8EF-A568C0A823DE}"/>
              </a:ext>
            </a:extLst>
          </p:cNvPr>
          <p:cNvSpPr>
            <a:spLocks noGrp="1"/>
          </p:cNvSpPr>
          <p:nvPr>
            <p:ph type="body" sz="quarter" idx="10"/>
          </p:nvPr>
        </p:nvSpPr>
        <p:spPr/>
        <p:txBody>
          <a:bodyPr/>
          <a:lstStyle/>
          <a:p>
            <a:r>
              <a:rPr lang="zh-CN" altLang="en-US" dirty="0"/>
              <a:t>跨境电子商务的模式与流程</a:t>
            </a:r>
          </a:p>
        </p:txBody>
      </p:sp>
    </p:spTree>
    <p:extLst>
      <p:ext uri="{BB962C8B-B14F-4D97-AF65-F5344CB8AC3E}">
        <p14:creationId xmlns:p14="http://schemas.microsoft.com/office/powerpoint/2010/main" val="1977498120"/>
      </p:ext>
    </p:extLst>
  </p:cSld>
  <p:clrMapOvr>
    <a:masterClrMapping/>
  </p:clrMapOvr>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2A8043E7-CAE2-EF44-8ECD-32ED59868541}"/>
              </a:ext>
            </a:extLst>
          </p:cNvPr>
          <p:cNvSpPr>
            <a:spLocks noGrp="1"/>
          </p:cNvSpPr>
          <p:nvPr>
            <p:ph type="body" sz="quarter" idx="10"/>
          </p:nvPr>
        </p:nvSpPr>
        <p:spPr/>
        <p:txBody>
          <a:bodyPr/>
          <a:lstStyle/>
          <a:p>
            <a:r>
              <a:rPr lang="zh-CN" altLang="en-US" dirty="0"/>
              <a:t>第三节</a:t>
            </a:r>
          </a:p>
        </p:txBody>
      </p:sp>
      <p:sp>
        <p:nvSpPr>
          <p:cNvPr id="5" name="文本占位符 4">
            <a:extLst>
              <a:ext uri="{FF2B5EF4-FFF2-40B4-BE49-F238E27FC236}">
                <a16:creationId xmlns:a16="http://schemas.microsoft.com/office/drawing/2014/main" id="{F72BF2B4-40EC-69D5-1E66-15DAD9F59C4B}"/>
              </a:ext>
            </a:extLst>
          </p:cNvPr>
          <p:cNvSpPr>
            <a:spLocks noGrp="1"/>
          </p:cNvSpPr>
          <p:nvPr>
            <p:ph type="body" sz="quarter" idx="11"/>
          </p:nvPr>
        </p:nvSpPr>
        <p:spPr/>
        <p:txBody>
          <a:bodyPr/>
          <a:lstStyle/>
          <a:p>
            <a:r>
              <a:rPr lang="zh-CN" altLang="en-US" dirty="0"/>
              <a:t>跨境电子商务的政策与监管</a:t>
            </a:r>
          </a:p>
        </p:txBody>
      </p:sp>
    </p:spTree>
    <p:extLst>
      <p:ext uri="{BB962C8B-B14F-4D97-AF65-F5344CB8AC3E}">
        <p14:creationId xmlns:p14="http://schemas.microsoft.com/office/powerpoint/2010/main" val="3835144683"/>
      </p:ext>
    </p:extLst>
  </p:cSld>
  <p:clrMapOvr>
    <a:masterClrMapping/>
  </p:clrMapOvr>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DF8A554E-7EDD-0B63-ECD6-31175643FBBE}"/>
              </a:ext>
            </a:extLst>
          </p:cNvPr>
          <p:cNvSpPr>
            <a:spLocks noGrp="1"/>
          </p:cNvSpPr>
          <p:nvPr>
            <p:ph type="body" sz="quarter" idx="11"/>
          </p:nvPr>
        </p:nvSpPr>
        <p:spPr>
          <a:xfrm>
            <a:off x="337294" y="2223460"/>
            <a:ext cx="11275585" cy="3079497"/>
          </a:xfrm>
        </p:spPr>
        <p:txBody>
          <a:bodyPr/>
          <a:lstStyle/>
          <a:p>
            <a:r>
              <a:rPr lang="zh-CN" altLang="en-US" dirty="0"/>
              <a:t>一、  跨境电子商务政策</a:t>
            </a:r>
            <a:endParaRPr lang="en-US" altLang="zh-CN" dirty="0"/>
          </a:p>
          <a:p>
            <a:r>
              <a:rPr lang="zh-CN" altLang="en-US" dirty="0"/>
              <a:t>（一）贸易政策对跨境电商的影响</a:t>
            </a:r>
            <a:endParaRPr lang="en-US" altLang="zh-CN" dirty="0"/>
          </a:p>
          <a:p>
            <a:r>
              <a:rPr lang="zh-CN" altLang="en-US" dirty="0"/>
              <a:t>跨境电商的发展受到各国贸易政策的显著制约，关税差异是其中的关键影响因素，高关税直接削弱了跨境企业的市场竞争力。特别是在发展中国家，为保护本土产业而实施的进口商品高税率政策，显著提升了电商企业的运营成本。面对这种政策环境，企业往往需要优化供应链管理，调整定价策略，或寻求更具成本效益的供应商，以保障盈利水平。</a:t>
            </a:r>
          </a:p>
        </p:txBody>
      </p:sp>
      <p:sp>
        <p:nvSpPr>
          <p:cNvPr id="4" name="文本占位符 3">
            <a:extLst>
              <a:ext uri="{FF2B5EF4-FFF2-40B4-BE49-F238E27FC236}">
                <a16:creationId xmlns:a16="http://schemas.microsoft.com/office/drawing/2014/main" id="{EC9180D8-4E4C-983A-DEDD-74F00A6DEED4}"/>
              </a:ext>
            </a:extLst>
          </p:cNvPr>
          <p:cNvSpPr>
            <a:spLocks noGrp="1"/>
          </p:cNvSpPr>
          <p:nvPr>
            <p:ph type="body" sz="quarter" idx="10"/>
          </p:nvPr>
        </p:nvSpPr>
        <p:spPr/>
        <p:txBody>
          <a:bodyPr/>
          <a:lstStyle/>
          <a:p>
            <a:r>
              <a:rPr lang="zh-CN" altLang="en-US" dirty="0"/>
              <a:t>跨境电子商务的政策与监管</a:t>
            </a:r>
          </a:p>
        </p:txBody>
      </p:sp>
    </p:spTree>
    <p:extLst>
      <p:ext uri="{BB962C8B-B14F-4D97-AF65-F5344CB8AC3E}">
        <p14:creationId xmlns:p14="http://schemas.microsoft.com/office/powerpoint/2010/main" val="3265623488"/>
      </p:ext>
    </p:extLst>
  </p:cSld>
  <p:clrMapOvr>
    <a:masterClrMapping/>
  </p:clrMapOvr>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38C09D-B42F-22F5-5A74-6413902F579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1E5DD96-77D9-F134-8F4A-1D30031B399B}"/>
              </a:ext>
            </a:extLst>
          </p:cNvPr>
          <p:cNvSpPr>
            <a:spLocks noGrp="1"/>
          </p:cNvSpPr>
          <p:nvPr>
            <p:ph type="body" sz="quarter" idx="11"/>
          </p:nvPr>
        </p:nvSpPr>
        <p:spPr>
          <a:xfrm>
            <a:off x="337294" y="2477376"/>
            <a:ext cx="11275585" cy="2571666"/>
          </a:xfrm>
        </p:spPr>
        <p:txBody>
          <a:bodyPr/>
          <a:lstStyle/>
          <a:p>
            <a:r>
              <a:rPr lang="zh-CN" altLang="en-US" dirty="0"/>
              <a:t>一、  跨境电子商务政策</a:t>
            </a:r>
            <a:endParaRPr lang="en-US" altLang="zh-CN" dirty="0"/>
          </a:p>
          <a:p>
            <a:r>
              <a:rPr lang="zh-CN" altLang="en-US" dirty="0"/>
              <a:t>（二）税收政策的调整与应对</a:t>
            </a:r>
            <a:endParaRPr lang="en-US" altLang="zh-CN" dirty="0"/>
          </a:p>
          <a:p>
            <a:r>
              <a:rPr lang="zh-CN" altLang="en-US" dirty="0"/>
              <a:t>跨境电子商务政策中，税收调整是核心要素之一，直接影响企业运营。增值税政策作为关键环节，在不同国家呈现显著差异。部分国家通过优化增值税征收机制推动跨境电商发展，典型做法是对小额进口商品实施免税政策。</a:t>
            </a:r>
          </a:p>
        </p:txBody>
      </p:sp>
      <p:sp>
        <p:nvSpPr>
          <p:cNvPr id="4" name="文本占位符 3">
            <a:extLst>
              <a:ext uri="{FF2B5EF4-FFF2-40B4-BE49-F238E27FC236}">
                <a16:creationId xmlns:a16="http://schemas.microsoft.com/office/drawing/2014/main" id="{DE385AA5-994A-1396-0DED-BE9D79A4A532}"/>
              </a:ext>
            </a:extLst>
          </p:cNvPr>
          <p:cNvSpPr>
            <a:spLocks noGrp="1"/>
          </p:cNvSpPr>
          <p:nvPr>
            <p:ph type="body" sz="quarter" idx="10"/>
          </p:nvPr>
        </p:nvSpPr>
        <p:spPr/>
        <p:txBody>
          <a:bodyPr/>
          <a:lstStyle/>
          <a:p>
            <a:r>
              <a:rPr lang="zh-CN" altLang="en-US" dirty="0"/>
              <a:t>跨境电子商务的政策与监管</a:t>
            </a:r>
          </a:p>
        </p:txBody>
      </p:sp>
    </p:spTree>
    <p:extLst>
      <p:ext uri="{BB962C8B-B14F-4D97-AF65-F5344CB8AC3E}">
        <p14:creationId xmlns:p14="http://schemas.microsoft.com/office/powerpoint/2010/main" val="4186291730"/>
      </p:ext>
    </p:extLst>
  </p:cSld>
  <p:clrMapOvr>
    <a:masterClrMapping/>
  </p:clrMapOvr>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3C8F2-9072-165F-698D-C6FAC955E98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D72CFA8-06D8-2F05-1961-C7EAB6298871}"/>
              </a:ext>
            </a:extLst>
          </p:cNvPr>
          <p:cNvSpPr>
            <a:spLocks noGrp="1"/>
          </p:cNvSpPr>
          <p:nvPr>
            <p:ph type="body" sz="quarter" idx="11"/>
          </p:nvPr>
        </p:nvSpPr>
        <p:spPr>
          <a:xfrm>
            <a:off x="337294" y="2477377"/>
            <a:ext cx="11275585" cy="2571666"/>
          </a:xfrm>
        </p:spPr>
        <p:txBody>
          <a:bodyPr/>
          <a:lstStyle/>
          <a:p>
            <a:r>
              <a:rPr lang="zh-CN" altLang="en-US" dirty="0"/>
              <a:t>一、  跨境电子商务政策</a:t>
            </a:r>
            <a:endParaRPr lang="en-US" altLang="zh-CN" dirty="0"/>
          </a:p>
          <a:p>
            <a:r>
              <a:rPr lang="zh-CN" altLang="en-US" dirty="0"/>
              <a:t>（三）市场准入政策的要求</a:t>
            </a:r>
            <a:endParaRPr lang="en-US" altLang="zh-CN" dirty="0"/>
          </a:p>
          <a:p>
            <a:r>
              <a:rPr lang="zh-CN" altLang="en-US" dirty="0"/>
              <a:t>各国通过实施市场准入政策来管理跨境电子商务领域，旨在维护本土消费者权益和企业利益。在资质认证环节，部分国家规定境外电商企业需完成本地注册登记并取得合法经营许可。</a:t>
            </a:r>
          </a:p>
        </p:txBody>
      </p:sp>
      <p:sp>
        <p:nvSpPr>
          <p:cNvPr id="4" name="文本占位符 3">
            <a:extLst>
              <a:ext uri="{FF2B5EF4-FFF2-40B4-BE49-F238E27FC236}">
                <a16:creationId xmlns:a16="http://schemas.microsoft.com/office/drawing/2014/main" id="{972E063E-5505-BED3-4D5B-37E87A18908D}"/>
              </a:ext>
            </a:extLst>
          </p:cNvPr>
          <p:cNvSpPr>
            <a:spLocks noGrp="1"/>
          </p:cNvSpPr>
          <p:nvPr>
            <p:ph type="body" sz="quarter" idx="10"/>
          </p:nvPr>
        </p:nvSpPr>
        <p:spPr/>
        <p:txBody>
          <a:bodyPr/>
          <a:lstStyle/>
          <a:p>
            <a:r>
              <a:rPr lang="zh-CN" altLang="en-US" dirty="0"/>
              <a:t>跨境电子商务的政策与监管</a:t>
            </a:r>
          </a:p>
        </p:txBody>
      </p:sp>
    </p:spTree>
    <p:extLst>
      <p:ext uri="{BB962C8B-B14F-4D97-AF65-F5344CB8AC3E}">
        <p14:creationId xmlns:p14="http://schemas.microsoft.com/office/powerpoint/2010/main" val="1662947725"/>
      </p:ext>
    </p:extLst>
  </p:cSld>
  <p:clrMapOvr>
    <a:masterClrMapping/>
  </p:clrMapOvr>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20ABA8-5559-3AC1-15ED-E966C929C42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CD11753-0DA5-E2C5-4287-BC684AECCCA5}"/>
              </a:ext>
            </a:extLst>
          </p:cNvPr>
          <p:cNvSpPr>
            <a:spLocks noGrp="1"/>
          </p:cNvSpPr>
          <p:nvPr>
            <p:ph type="body" sz="quarter" idx="11"/>
          </p:nvPr>
        </p:nvSpPr>
        <p:spPr>
          <a:xfrm>
            <a:off x="337294" y="2223461"/>
            <a:ext cx="11275585" cy="3079497"/>
          </a:xfrm>
        </p:spPr>
        <p:txBody>
          <a:bodyPr/>
          <a:lstStyle/>
          <a:p>
            <a:r>
              <a:rPr lang="zh-CN" altLang="en-US" dirty="0"/>
              <a:t>二、  国际组织的监管措施</a:t>
            </a:r>
          </a:p>
          <a:p>
            <a:r>
              <a:rPr lang="zh-CN" altLang="en-US" dirty="0"/>
              <a:t>（一）世界贸易组织的相关规则</a:t>
            </a:r>
            <a:endParaRPr lang="en-US" altLang="zh-CN" dirty="0"/>
          </a:p>
          <a:p>
            <a:r>
              <a:rPr lang="en-US" altLang="zh-CN" dirty="0"/>
              <a:t>WTO </a:t>
            </a:r>
            <a:r>
              <a:rPr lang="zh-CN" altLang="en-US" dirty="0"/>
              <a:t>的规范性框架显著塑造了全球电商格局。这一国际组织通过其制定的贸易准则，为数字贸易提供了制度性保障。其规则体系不仅规范了传统贸易活动，更对新兴的跨境电子商务产生了重要影响。</a:t>
            </a:r>
            <a:r>
              <a:rPr lang="en-US" altLang="zh-CN" dirty="0"/>
              <a:t>WTO </a:t>
            </a:r>
            <a:r>
              <a:rPr lang="zh-CN" altLang="en-US" dirty="0"/>
              <a:t>框架下的贸易便利化措施、关税协定以及争端解决机制，为电商发展创造了稳定的国际环境。</a:t>
            </a:r>
          </a:p>
        </p:txBody>
      </p:sp>
      <p:sp>
        <p:nvSpPr>
          <p:cNvPr id="4" name="文本占位符 3">
            <a:extLst>
              <a:ext uri="{FF2B5EF4-FFF2-40B4-BE49-F238E27FC236}">
                <a16:creationId xmlns:a16="http://schemas.microsoft.com/office/drawing/2014/main" id="{3595CDCF-4BD8-94A0-921E-A6FE0CE42752}"/>
              </a:ext>
            </a:extLst>
          </p:cNvPr>
          <p:cNvSpPr>
            <a:spLocks noGrp="1"/>
          </p:cNvSpPr>
          <p:nvPr>
            <p:ph type="body" sz="quarter" idx="10"/>
          </p:nvPr>
        </p:nvSpPr>
        <p:spPr/>
        <p:txBody>
          <a:bodyPr/>
          <a:lstStyle/>
          <a:p>
            <a:r>
              <a:rPr lang="zh-CN" altLang="en-US" dirty="0"/>
              <a:t>跨境电子商务的政策与监管</a:t>
            </a:r>
          </a:p>
        </p:txBody>
      </p:sp>
    </p:spTree>
    <p:extLst>
      <p:ext uri="{BB962C8B-B14F-4D97-AF65-F5344CB8AC3E}">
        <p14:creationId xmlns:p14="http://schemas.microsoft.com/office/powerpoint/2010/main" val="2452248837"/>
      </p:ext>
    </p:extLst>
  </p:cSld>
  <p:clrMapOvr>
    <a:masterClrMapping/>
  </p:clrMapOvr>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242F38-A427-BB00-1199-B254D981A69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8F5FEDF-B7DA-E6F0-B0BF-64989E839285}"/>
              </a:ext>
            </a:extLst>
          </p:cNvPr>
          <p:cNvSpPr>
            <a:spLocks noGrp="1"/>
          </p:cNvSpPr>
          <p:nvPr>
            <p:ph type="body" sz="quarter" idx="11"/>
          </p:nvPr>
        </p:nvSpPr>
        <p:spPr>
          <a:xfrm>
            <a:off x="337294" y="2223461"/>
            <a:ext cx="11275585" cy="3079497"/>
          </a:xfrm>
        </p:spPr>
        <p:txBody>
          <a:bodyPr/>
          <a:lstStyle/>
          <a:p>
            <a:r>
              <a:rPr lang="zh-CN" altLang="en-US" dirty="0"/>
              <a:t>二、  国际组织的监管措施</a:t>
            </a:r>
          </a:p>
          <a:p>
            <a:r>
              <a:rPr lang="zh-CN" altLang="en-US" dirty="0"/>
              <a:t>（二）国际标准化组织的标准与规范</a:t>
            </a:r>
            <a:endParaRPr lang="en-US" altLang="zh-CN" dirty="0"/>
          </a:p>
          <a:p>
            <a:r>
              <a:rPr lang="en-US" altLang="zh-CN" dirty="0"/>
              <a:t>ISO </a:t>
            </a:r>
            <a:r>
              <a:rPr lang="zh-CN" altLang="en-US" dirty="0"/>
              <a:t>标准为跨境电商运营提供了关键指引。</a:t>
            </a:r>
            <a:r>
              <a:rPr lang="en-US" altLang="zh-CN" dirty="0"/>
              <a:t>ISO </a:t>
            </a:r>
            <a:r>
              <a:rPr lang="zh-CN" altLang="en-US" dirty="0"/>
              <a:t>标准帮助企业解决跨境交易中的标准化问题，确保不同国家间的商业活动顺利进行。通过遵循 </a:t>
            </a:r>
            <a:r>
              <a:rPr lang="en-US" altLang="zh-CN" dirty="0"/>
              <a:t>ISO </a:t>
            </a:r>
            <a:r>
              <a:rPr lang="zh-CN" altLang="en-US" dirty="0"/>
              <a:t>标准，电商平台能够提升服务质量，增强客户信任度。同时，</a:t>
            </a:r>
            <a:r>
              <a:rPr lang="en-US" altLang="zh-CN" dirty="0"/>
              <a:t>ISO </a:t>
            </a:r>
            <a:r>
              <a:rPr lang="zh-CN" altLang="en-US" dirty="0"/>
              <a:t>标准还促进了全球贸易的协调与统一，为跨境交易创造了更加公平的竞争环境。</a:t>
            </a:r>
          </a:p>
        </p:txBody>
      </p:sp>
      <p:sp>
        <p:nvSpPr>
          <p:cNvPr id="4" name="文本占位符 3">
            <a:extLst>
              <a:ext uri="{FF2B5EF4-FFF2-40B4-BE49-F238E27FC236}">
                <a16:creationId xmlns:a16="http://schemas.microsoft.com/office/drawing/2014/main" id="{60D9D997-93CB-AD5D-6927-BDDA309B6DCB}"/>
              </a:ext>
            </a:extLst>
          </p:cNvPr>
          <p:cNvSpPr>
            <a:spLocks noGrp="1"/>
          </p:cNvSpPr>
          <p:nvPr>
            <p:ph type="body" sz="quarter" idx="10"/>
          </p:nvPr>
        </p:nvSpPr>
        <p:spPr/>
        <p:txBody>
          <a:bodyPr/>
          <a:lstStyle/>
          <a:p>
            <a:r>
              <a:rPr lang="zh-CN" altLang="en-US" dirty="0"/>
              <a:t>跨境电子商务的政策与监管</a:t>
            </a:r>
          </a:p>
        </p:txBody>
      </p:sp>
    </p:spTree>
    <p:extLst>
      <p:ext uri="{BB962C8B-B14F-4D97-AF65-F5344CB8AC3E}">
        <p14:creationId xmlns:p14="http://schemas.microsoft.com/office/powerpoint/2010/main" val="4033405967"/>
      </p:ext>
    </p:extLst>
  </p:cSld>
  <p:clrMapOvr>
    <a:masterClrMapping/>
  </p:clrMapOvr>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89359486-E893-1137-50BD-C6B7627A9D05}"/>
              </a:ext>
            </a:extLst>
          </p:cNvPr>
          <p:cNvSpPr>
            <a:spLocks noGrp="1"/>
          </p:cNvSpPr>
          <p:nvPr>
            <p:ph type="body" sz="quarter" idx="11"/>
          </p:nvPr>
        </p:nvSpPr>
        <p:spPr/>
        <p:txBody>
          <a:bodyPr/>
          <a:lstStyle/>
          <a:p>
            <a:r>
              <a:rPr lang="zh-CN" altLang="en-US" dirty="0"/>
              <a:t>第九章</a:t>
            </a:r>
          </a:p>
        </p:txBody>
      </p:sp>
      <p:sp>
        <p:nvSpPr>
          <p:cNvPr id="5" name="文本占位符 4">
            <a:extLst>
              <a:ext uri="{FF2B5EF4-FFF2-40B4-BE49-F238E27FC236}">
                <a16:creationId xmlns:a16="http://schemas.microsoft.com/office/drawing/2014/main" id="{81A78D79-A2CD-1515-C286-F467A75BBF71}"/>
              </a:ext>
            </a:extLst>
          </p:cNvPr>
          <p:cNvSpPr>
            <a:spLocks noGrp="1"/>
          </p:cNvSpPr>
          <p:nvPr>
            <p:ph type="body" sz="quarter" idx="13"/>
          </p:nvPr>
        </p:nvSpPr>
        <p:spPr/>
        <p:txBody>
          <a:bodyPr/>
          <a:lstStyle/>
          <a:p>
            <a:r>
              <a:rPr lang="zh-CN" altLang="en-US" dirty="0"/>
              <a:t>移动电子商务</a:t>
            </a:r>
          </a:p>
        </p:txBody>
      </p:sp>
    </p:spTree>
    <p:extLst>
      <p:ext uri="{BB962C8B-B14F-4D97-AF65-F5344CB8AC3E}">
        <p14:creationId xmlns:p14="http://schemas.microsoft.com/office/powerpoint/2010/main" val="925035915"/>
      </p:ext>
    </p:extLst>
  </p:cSld>
  <p:clrMapOvr>
    <a:masterClrMapping/>
  </p:clrMapOvr>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CAA7A9C1-0A1A-F605-2213-ECAD9D0527E8}"/>
              </a:ext>
            </a:extLst>
          </p:cNvPr>
          <p:cNvSpPr>
            <a:spLocks noGrp="1"/>
          </p:cNvSpPr>
          <p:nvPr>
            <p:ph type="body" sz="quarter" idx="10"/>
          </p:nvPr>
        </p:nvSpPr>
        <p:spPr/>
        <p:txBody>
          <a:bodyPr/>
          <a:lstStyle/>
          <a:p>
            <a:r>
              <a:rPr lang="zh-CN" altLang="en-US" dirty="0"/>
              <a:t>第一节</a:t>
            </a:r>
          </a:p>
        </p:txBody>
      </p:sp>
      <p:sp>
        <p:nvSpPr>
          <p:cNvPr id="5" name="文本占位符 4">
            <a:extLst>
              <a:ext uri="{FF2B5EF4-FFF2-40B4-BE49-F238E27FC236}">
                <a16:creationId xmlns:a16="http://schemas.microsoft.com/office/drawing/2014/main" id="{F4D5C5D1-891A-CCDF-3549-BE8C5FDD5E9C}"/>
              </a:ext>
            </a:extLst>
          </p:cNvPr>
          <p:cNvSpPr>
            <a:spLocks noGrp="1"/>
          </p:cNvSpPr>
          <p:nvPr>
            <p:ph type="body" sz="quarter" idx="11"/>
          </p:nvPr>
        </p:nvSpPr>
        <p:spPr/>
        <p:txBody>
          <a:bodyPr/>
          <a:lstStyle/>
          <a:p>
            <a:r>
              <a:rPr lang="zh-CN" altLang="en-US" dirty="0"/>
              <a:t>移动电子商务的特点与优势</a:t>
            </a:r>
          </a:p>
        </p:txBody>
      </p:sp>
    </p:spTree>
    <p:extLst>
      <p:ext uri="{BB962C8B-B14F-4D97-AF65-F5344CB8AC3E}">
        <p14:creationId xmlns:p14="http://schemas.microsoft.com/office/powerpoint/2010/main" val="12183850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9B9D6D-7098-B731-BF0C-990C9064E1C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40B72CB-F04C-B2E1-4745-A82D0D8E50FC}"/>
              </a:ext>
            </a:extLst>
          </p:cNvPr>
          <p:cNvSpPr>
            <a:spLocks noGrp="1"/>
          </p:cNvSpPr>
          <p:nvPr>
            <p:ph type="body" sz="quarter" idx="11"/>
          </p:nvPr>
        </p:nvSpPr>
        <p:spPr>
          <a:xfrm>
            <a:off x="337294" y="2223462"/>
            <a:ext cx="11275585" cy="3079497"/>
          </a:xfrm>
        </p:spPr>
        <p:txBody>
          <a:bodyPr/>
          <a:lstStyle/>
          <a:p>
            <a:r>
              <a:rPr lang="zh-CN" altLang="en-US" dirty="0"/>
              <a:t>二、主要的电子商务模式</a:t>
            </a:r>
            <a:endParaRPr lang="en-US" altLang="zh-CN" dirty="0"/>
          </a:p>
          <a:p>
            <a:r>
              <a:rPr lang="zh-CN" altLang="en-US" dirty="0"/>
              <a:t>（一）</a:t>
            </a:r>
            <a:r>
              <a:rPr lang="en-US" altLang="zh-CN" dirty="0"/>
              <a:t>B2B </a:t>
            </a:r>
            <a:r>
              <a:rPr lang="zh-CN" altLang="en-US" dirty="0"/>
              <a:t>模式的特点与运营机制</a:t>
            </a:r>
            <a:endParaRPr lang="en-US" altLang="zh-CN" dirty="0"/>
          </a:p>
          <a:p>
            <a:r>
              <a:rPr lang="en-US" altLang="zh-CN" dirty="0"/>
              <a:t>2. </a:t>
            </a:r>
            <a:r>
              <a:rPr lang="zh-CN" altLang="en-US" dirty="0"/>
              <a:t>销售环节</a:t>
            </a:r>
            <a:endParaRPr lang="en-US" altLang="zh-CN" dirty="0"/>
          </a:p>
          <a:p>
            <a:r>
              <a:rPr lang="en-US" altLang="zh-CN" dirty="0"/>
              <a:t>B2B </a:t>
            </a:r>
            <a:r>
              <a:rPr lang="zh-CN" altLang="en-US" dirty="0"/>
              <a:t>平台为供应商开辟了新的市场空间，使其能够有效拓展业务网络。供应商通过平台展示产品信息，直接接触目标客户群体。为提升竞争优势，供应商需持续改进产品性能，优化服务体系，提供定制化的解决方案。</a:t>
            </a:r>
          </a:p>
        </p:txBody>
      </p:sp>
      <p:sp>
        <p:nvSpPr>
          <p:cNvPr id="4" name="文本占位符 3">
            <a:extLst>
              <a:ext uri="{FF2B5EF4-FFF2-40B4-BE49-F238E27FC236}">
                <a16:creationId xmlns:a16="http://schemas.microsoft.com/office/drawing/2014/main" id="{C802F2F6-080D-CEFC-DDCE-8444910A33FB}"/>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3415499146"/>
      </p:ext>
    </p:extLst>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1144EE-0D8D-0E84-1EA6-C8637BD3AC6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21A7F16-9CDC-77BE-6BD4-F1592E9E1F1D}"/>
              </a:ext>
            </a:extLst>
          </p:cNvPr>
          <p:cNvSpPr>
            <a:spLocks noGrp="1"/>
          </p:cNvSpPr>
          <p:nvPr>
            <p:ph type="body" sz="quarter" idx="11"/>
          </p:nvPr>
        </p:nvSpPr>
        <p:spPr>
          <a:xfrm>
            <a:off x="337294" y="1969546"/>
            <a:ext cx="11275585" cy="3587329"/>
          </a:xfrm>
        </p:spPr>
        <p:txBody>
          <a:bodyPr/>
          <a:lstStyle/>
          <a:p>
            <a:r>
              <a:rPr lang="zh-CN" altLang="en-US" dirty="0"/>
              <a:t>一、  移动电子商务的特点</a:t>
            </a:r>
            <a:endParaRPr lang="en-US" altLang="zh-CN" dirty="0"/>
          </a:p>
          <a:p>
            <a:r>
              <a:rPr lang="zh-CN" altLang="en-US" dirty="0"/>
              <a:t>（一）个性化特点</a:t>
            </a:r>
            <a:endParaRPr lang="en-US" altLang="zh-CN" dirty="0"/>
          </a:p>
          <a:p>
            <a:r>
              <a:rPr lang="en-US" altLang="zh-CN" dirty="0"/>
              <a:t>1. </a:t>
            </a:r>
            <a:r>
              <a:rPr lang="zh-CN" altLang="en-US" dirty="0"/>
              <a:t>基于用户偏好的定制化服务</a:t>
            </a:r>
            <a:endParaRPr lang="en-US" altLang="zh-CN" dirty="0"/>
          </a:p>
          <a:p>
            <a:r>
              <a:rPr lang="zh-CN" altLang="en-US" dirty="0"/>
              <a:t>移动电商的个性化特征突出体现在定制化服务上。随着数字技术的发展，用户需求日趋多元化，传统标准化服务模式已无法适应。电商平台通过分析移动端的用户行为数据，能够准确把握用户偏好，实现精准服务。这种基于数据分析的个性化服务模式，有效提升了用户体验。</a:t>
            </a:r>
          </a:p>
        </p:txBody>
      </p:sp>
      <p:sp>
        <p:nvSpPr>
          <p:cNvPr id="4" name="文本占位符 3">
            <a:extLst>
              <a:ext uri="{FF2B5EF4-FFF2-40B4-BE49-F238E27FC236}">
                <a16:creationId xmlns:a16="http://schemas.microsoft.com/office/drawing/2014/main" id="{CE22BC4E-0BCA-34E6-AD77-CAA2AB053B63}"/>
              </a:ext>
            </a:extLst>
          </p:cNvPr>
          <p:cNvSpPr>
            <a:spLocks noGrp="1"/>
          </p:cNvSpPr>
          <p:nvPr>
            <p:ph type="body" sz="quarter" idx="10"/>
          </p:nvPr>
        </p:nvSpPr>
        <p:spPr/>
        <p:txBody>
          <a:bodyPr/>
          <a:lstStyle/>
          <a:p>
            <a:r>
              <a:rPr lang="zh-CN" altLang="en-US" dirty="0"/>
              <a:t>移动电子商务的特点与优势</a:t>
            </a:r>
          </a:p>
        </p:txBody>
      </p:sp>
    </p:spTree>
    <p:extLst>
      <p:ext uri="{BB962C8B-B14F-4D97-AF65-F5344CB8AC3E}">
        <p14:creationId xmlns:p14="http://schemas.microsoft.com/office/powerpoint/2010/main" val="1778812458"/>
      </p:ext>
    </p:extLst>
  </p:cSld>
  <p:clrMapOvr>
    <a:masterClrMapping/>
  </p:clrMapOvr>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DC366-5873-0663-2D29-CE97F3A8EF4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1805897-AA71-DFDA-2624-5DA82DBB4CD8}"/>
              </a:ext>
            </a:extLst>
          </p:cNvPr>
          <p:cNvSpPr>
            <a:spLocks noGrp="1"/>
          </p:cNvSpPr>
          <p:nvPr>
            <p:ph type="body" sz="quarter" idx="11"/>
          </p:nvPr>
        </p:nvSpPr>
        <p:spPr>
          <a:xfrm>
            <a:off x="337294" y="2223462"/>
            <a:ext cx="11275585" cy="3079497"/>
          </a:xfrm>
        </p:spPr>
        <p:txBody>
          <a:bodyPr/>
          <a:lstStyle/>
          <a:p>
            <a:r>
              <a:rPr lang="zh-CN" altLang="en-US" dirty="0"/>
              <a:t>一、  移动电子商务的特点</a:t>
            </a:r>
            <a:endParaRPr lang="en-US" altLang="zh-CN" dirty="0"/>
          </a:p>
          <a:p>
            <a:r>
              <a:rPr lang="zh-CN" altLang="en-US" dirty="0"/>
              <a:t>（一）个性化特点</a:t>
            </a:r>
            <a:endParaRPr lang="en-US" altLang="zh-CN" dirty="0"/>
          </a:p>
          <a:p>
            <a:r>
              <a:rPr lang="en-US" altLang="zh-CN" dirty="0"/>
              <a:t>2. </a:t>
            </a:r>
            <a:r>
              <a:rPr lang="zh-CN" altLang="en-US" dirty="0"/>
              <a:t>精准营销与推送</a:t>
            </a:r>
            <a:endParaRPr lang="en-US" altLang="zh-CN" dirty="0"/>
          </a:p>
          <a:p>
            <a:r>
              <a:rPr lang="zh-CN" altLang="en-US" dirty="0"/>
              <a:t>移动电商的个性化特征主要体现在精准营销策略的应用。借助 </a:t>
            </a:r>
            <a:r>
              <a:rPr lang="en-US" altLang="zh-CN" dirty="0"/>
              <a:t>AI </a:t>
            </a:r>
            <a:r>
              <a:rPr lang="zh-CN" altLang="en-US" dirty="0"/>
              <a:t>技术和数据分析手段，平台可有效识别用户需求，开展定制化营销活动。这种基于数据驱动的营销方式能够准确捕捉用户偏好，实现个性化的商品推荐和服务推送。</a:t>
            </a:r>
          </a:p>
        </p:txBody>
      </p:sp>
      <p:sp>
        <p:nvSpPr>
          <p:cNvPr id="4" name="文本占位符 3">
            <a:extLst>
              <a:ext uri="{FF2B5EF4-FFF2-40B4-BE49-F238E27FC236}">
                <a16:creationId xmlns:a16="http://schemas.microsoft.com/office/drawing/2014/main" id="{68B33E16-E3D6-C74D-D850-0E7C5AD5FCE5}"/>
              </a:ext>
            </a:extLst>
          </p:cNvPr>
          <p:cNvSpPr>
            <a:spLocks noGrp="1"/>
          </p:cNvSpPr>
          <p:nvPr>
            <p:ph type="body" sz="quarter" idx="10"/>
          </p:nvPr>
        </p:nvSpPr>
        <p:spPr/>
        <p:txBody>
          <a:bodyPr/>
          <a:lstStyle/>
          <a:p>
            <a:r>
              <a:rPr lang="zh-CN" altLang="en-US" dirty="0"/>
              <a:t>移动电子商务的特点与优势</a:t>
            </a:r>
          </a:p>
        </p:txBody>
      </p:sp>
    </p:spTree>
    <p:extLst>
      <p:ext uri="{BB962C8B-B14F-4D97-AF65-F5344CB8AC3E}">
        <p14:creationId xmlns:p14="http://schemas.microsoft.com/office/powerpoint/2010/main" val="2945838469"/>
      </p:ext>
    </p:extLst>
  </p:cSld>
  <p:clrMapOvr>
    <a:masterClrMapping/>
  </p:clrMapOvr>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6DAFE2-2388-5EBF-3A1A-C6DAF71ACEF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D29AC87-3151-055A-5724-917BD5DA5A07}"/>
              </a:ext>
            </a:extLst>
          </p:cNvPr>
          <p:cNvSpPr>
            <a:spLocks noGrp="1"/>
          </p:cNvSpPr>
          <p:nvPr>
            <p:ph type="body" sz="quarter" idx="11"/>
          </p:nvPr>
        </p:nvSpPr>
        <p:spPr>
          <a:xfrm>
            <a:off x="337294" y="1969546"/>
            <a:ext cx="11275585" cy="3587329"/>
          </a:xfrm>
        </p:spPr>
        <p:txBody>
          <a:bodyPr/>
          <a:lstStyle/>
          <a:p>
            <a:r>
              <a:rPr lang="zh-CN" altLang="en-US" dirty="0"/>
              <a:t>一、  移动电子商务的特点</a:t>
            </a:r>
            <a:endParaRPr lang="en-US" altLang="zh-CN" dirty="0"/>
          </a:p>
          <a:p>
            <a:r>
              <a:rPr lang="zh-CN" altLang="en-US" dirty="0"/>
              <a:t>（二）便捷性特点</a:t>
            </a:r>
            <a:endParaRPr lang="en-US" altLang="zh-CN" dirty="0"/>
          </a:p>
          <a:p>
            <a:r>
              <a:rPr lang="zh-CN" altLang="en-US" dirty="0"/>
              <a:t>移动电商凭借其便利性优势在数字时代快速发展，为消费者提供了高效的购物解决方案。这种新型商务模式在多个环节显著提升了用户体验：其一，用户可随时随地完成商品浏览与下单，简化了传统购物流程；其二，移动支付系统使交易过程更加快捷、安全；其三，通过智能手机等移动终端，消费者能够轻松接入各类电商平台。这种全方位的便捷特性有效满足了现代消费者的核心需求，推动了移动电商的普及应用。</a:t>
            </a:r>
          </a:p>
        </p:txBody>
      </p:sp>
      <p:sp>
        <p:nvSpPr>
          <p:cNvPr id="4" name="文本占位符 3">
            <a:extLst>
              <a:ext uri="{FF2B5EF4-FFF2-40B4-BE49-F238E27FC236}">
                <a16:creationId xmlns:a16="http://schemas.microsoft.com/office/drawing/2014/main" id="{C538C654-10AA-4EA8-7CD5-52D17FDDFF62}"/>
              </a:ext>
            </a:extLst>
          </p:cNvPr>
          <p:cNvSpPr>
            <a:spLocks noGrp="1"/>
          </p:cNvSpPr>
          <p:nvPr>
            <p:ph type="body" sz="quarter" idx="10"/>
          </p:nvPr>
        </p:nvSpPr>
        <p:spPr/>
        <p:txBody>
          <a:bodyPr/>
          <a:lstStyle/>
          <a:p>
            <a:r>
              <a:rPr lang="zh-CN" altLang="en-US" dirty="0"/>
              <a:t>移动电子商务的特点与优势</a:t>
            </a:r>
          </a:p>
        </p:txBody>
      </p:sp>
    </p:spTree>
    <p:extLst>
      <p:ext uri="{BB962C8B-B14F-4D97-AF65-F5344CB8AC3E}">
        <p14:creationId xmlns:p14="http://schemas.microsoft.com/office/powerpoint/2010/main" val="4255809753"/>
      </p:ext>
    </p:extLst>
  </p:cSld>
  <p:clrMapOvr>
    <a:masterClrMapping/>
  </p:clrMapOvr>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7FDF5C-D0F3-5DD7-CCA2-D3296C598AD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8AE293C-15BC-0035-C904-CA9E1043DE2A}"/>
              </a:ext>
            </a:extLst>
          </p:cNvPr>
          <p:cNvSpPr>
            <a:spLocks noGrp="1"/>
          </p:cNvSpPr>
          <p:nvPr>
            <p:ph type="body" sz="quarter" idx="11"/>
          </p:nvPr>
        </p:nvSpPr>
        <p:spPr>
          <a:xfrm>
            <a:off x="337294" y="2223463"/>
            <a:ext cx="11275585" cy="3079497"/>
          </a:xfrm>
        </p:spPr>
        <p:txBody>
          <a:bodyPr/>
          <a:lstStyle/>
          <a:p>
            <a:r>
              <a:rPr lang="zh-CN" altLang="en-US" dirty="0"/>
              <a:t> 二、  移动性优势</a:t>
            </a:r>
            <a:endParaRPr lang="en-US" altLang="zh-CN" dirty="0"/>
          </a:p>
          <a:p>
            <a:r>
              <a:rPr lang="zh-CN" altLang="en-US" dirty="0"/>
              <a:t>（一）随时随地开展商务活动</a:t>
            </a:r>
            <a:endParaRPr lang="en-US" altLang="zh-CN" dirty="0"/>
          </a:p>
          <a:p>
            <a:r>
              <a:rPr lang="zh-CN" altLang="en-US" dirty="0"/>
              <a:t>移动电子商务的核心优势在于其突破时空限制的便捷性。与依赖固定终端和网络的传统电商模式不同，移动电商依托便携式设备，实现了商务活动的全天候运作。用户仅需具备移动终端和网络连接，即可在任意场景下完成交易操作，极大地提升了商务活动的灵活性和 可及性。</a:t>
            </a:r>
          </a:p>
        </p:txBody>
      </p:sp>
      <p:sp>
        <p:nvSpPr>
          <p:cNvPr id="4" name="文本占位符 3">
            <a:extLst>
              <a:ext uri="{FF2B5EF4-FFF2-40B4-BE49-F238E27FC236}">
                <a16:creationId xmlns:a16="http://schemas.microsoft.com/office/drawing/2014/main" id="{BEC2B2FB-52C4-1288-DFF6-711A2A5FC4DC}"/>
              </a:ext>
            </a:extLst>
          </p:cNvPr>
          <p:cNvSpPr>
            <a:spLocks noGrp="1"/>
          </p:cNvSpPr>
          <p:nvPr>
            <p:ph type="body" sz="quarter" idx="10"/>
          </p:nvPr>
        </p:nvSpPr>
        <p:spPr/>
        <p:txBody>
          <a:bodyPr/>
          <a:lstStyle/>
          <a:p>
            <a:r>
              <a:rPr lang="zh-CN" altLang="en-US" dirty="0"/>
              <a:t>移动电子商务的特点与优势</a:t>
            </a:r>
          </a:p>
        </p:txBody>
      </p:sp>
    </p:spTree>
    <p:extLst>
      <p:ext uri="{BB962C8B-B14F-4D97-AF65-F5344CB8AC3E}">
        <p14:creationId xmlns:p14="http://schemas.microsoft.com/office/powerpoint/2010/main" val="2614771498"/>
      </p:ext>
    </p:extLst>
  </p:cSld>
  <p:clrMapOvr>
    <a:masterClrMapping/>
  </p:clrMapOvr>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03E14-CFB6-030B-6FE1-9506257BC93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3CAD743-11EF-AC7E-1AB4-F6502BA73547}"/>
              </a:ext>
            </a:extLst>
          </p:cNvPr>
          <p:cNvSpPr>
            <a:spLocks noGrp="1"/>
          </p:cNvSpPr>
          <p:nvPr>
            <p:ph type="body" sz="quarter" idx="11"/>
          </p:nvPr>
        </p:nvSpPr>
        <p:spPr>
          <a:xfrm>
            <a:off x="337294" y="2223463"/>
            <a:ext cx="11275585" cy="3079497"/>
          </a:xfrm>
        </p:spPr>
        <p:txBody>
          <a:bodyPr/>
          <a:lstStyle/>
          <a:p>
            <a:r>
              <a:rPr lang="zh-CN" altLang="en-US" dirty="0"/>
              <a:t> 二、  移动性优势</a:t>
            </a:r>
            <a:endParaRPr lang="en-US" altLang="zh-CN" dirty="0"/>
          </a:p>
          <a:p>
            <a:r>
              <a:rPr lang="zh-CN" altLang="en-US" dirty="0"/>
              <a:t>（二）即时响应与处理能力</a:t>
            </a:r>
            <a:endParaRPr lang="en-US" altLang="zh-CN" dirty="0"/>
          </a:p>
          <a:p>
            <a:r>
              <a:rPr lang="zh-CN" altLang="en-US" dirty="0"/>
              <a:t>移动电子商务凭借其便携特性显著提升了实时交互效能。在当前快节奏的社会环境中，时效性已成为关键竞争要素。智能手机等移动终端设备使消费者能够随时随地获取所需信息，并迅速做出决策反馈。这种即时响应机制有效满足了现代用户对高效、便捷服务的迫切需求。</a:t>
            </a:r>
          </a:p>
        </p:txBody>
      </p:sp>
      <p:sp>
        <p:nvSpPr>
          <p:cNvPr id="4" name="文本占位符 3">
            <a:extLst>
              <a:ext uri="{FF2B5EF4-FFF2-40B4-BE49-F238E27FC236}">
                <a16:creationId xmlns:a16="http://schemas.microsoft.com/office/drawing/2014/main" id="{F1665E90-D8B0-8B4A-90F0-F164BA650BBD}"/>
              </a:ext>
            </a:extLst>
          </p:cNvPr>
          <p:cNvSpPr>
            <a:spLocks noGrp="1"/>
          </p:cNvSpPr>
          <p:nvPr>
            <p:ph type="body" sz="quarter" idx="10"/>
          </p:nvPr>
        </p:nvSpPr>
        <p:spPr/>
        <p:txBody>
          <a:bodyPr/>
          <a:lstStyle/>
          <a:p>
            <a:r>
              <a:rPr lang="zh-CN" altLang="en-US" dirty="0"/>
              <a:t>移动电子商务的特点与优势</a:t>
            </a:r>
          </a:p>
        </p:txBody>
      </p:sp>
    </p:spTree>
    <p:extLst>
      <p:ext uri="{BB962C8B-B14F-4D97-AF65-F5344CB8AC3E}">
        <p14:creationId xmlns:p14="http://schemas.microsoft.com/office/powerpoint/2010/main" val="3595246610"/>
      </p:ext>
    </p:extLst>
  </p:cSld>
  <p:clrMapOvr>
    <a:masterClrMapping/>
  </p:clrMapOvr>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9C26E3-8720-289B-05EC-B8DAC0B7084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50D051C-CF75-52E8-A6C8-ECBD89F0A23A}"/>
              </a:ext>
            </a:extLst>
          </p:cNvPr>
          <p:cNvSpPr>
            <a:spLocks noGrp="1"/>
          </p:cNvSpPr>
          <p:nvPr>
            <p:ph type="body" sz="quarter" idx="11"/>
          </p:nvPr>
        </p:nvSpPr>
        <p:spPr>
          <a:xfrm>
            <a:off x="337294" y="2223463"/>
            <a:ext cx="11275585" cy="3079497"/>
          </a:xfrm>
        </p:spPr>
        <p:txBody>
          <a:bodyPr/>
          <a:lstStyle/>
          <a:p>
            <a:r>
              <a:rPr lang="zh-CN" altLang="en-US" dirty="0"/>
              <a:t> 二、  移动性优势</a:t>
            </a:r>
            <a:endParaRPr lang="en-US" altLang="zh-CN" dirty="0"/>
          </a:p>
          <a:p>
            <a:r>
              <a:rPr lang="zh-CN" altLang="en-US" dirty="0"/>
              <a:t>（三）满足碎片化时间需求</a:t>
            </a:r>
            <a:endParaRPr lang="en-US" altLang="zh-CN" dirty="0"/>
          </a:p>
          <a:p>
            <a:r>
              <a:rPr lang="zh-CN" altLang="en-US" dirty="0"/>
              <a:t>随着生活节奏加快，人们的时间被切割成多个零散片段。这种时间特征为移动端的商业活动提供了发展契机。移动设备使消费者能够随时随地完成交易，有效填补了碎片时间的空白。而移动电商平台通过便捷的支付系统和即时响应机制，实现了对零散时间的最大化利用。这种商业模式完美契合了现代人的时间使用特征。</a:t>
            </a:r>
          </a:p>
        </p:txBody>
      </p:sp>
      <p:sp>
        <p:nvSpPr>
          <p:cNvPr id="4" name="文本占位符 3">
            <a:extLst>
              <a:ext uri="{FF2B5EF4-FFF2-40B4-BE49-F238E27FC236}">
                <a16:creationId xmlns:a16="http://schemas.microsoft.com/office/drawing/2014/main" id="{63D3D7DC-BEBC-C0C5-A956-400ACA177D9F}"/>
              </a:ext>
            </a:extLst>
          </p:cNvPr>
          <p:cNvSpPr>
            <a:spLocks noGrp="1"/>
          </p:cNvSpPr>
          <p:nvPr>
            <p:ph type="body" sz="quarter" idx="10"/>
          </p:nvPr>
        </p:nvSpPr>
        <p:spPr/>
        <p:txBody>
          <a:bodyPr/>
          <a:lstStyle/>
          <a:p>
            <a:r>
              <a:rPr lang="zh-CN" altLang="en-US" dirty="0"/>
              <a:t>移动电子商务的特点与优势</a:t>
            </a:r>
          </a:p>
        </p:txBody>
      </p:sp>
    </p:spTree>
    <p:extLst>
      <p:ext uri="{BB962C8B-B14F-4D97-AF65-F5344CB8AC3E}">
        <p14:creationId xmlns:p14="http://schemas.microsoft.com/office/powerpoint/2010/main" val="2526736059"/>
      </p:ext>
    </p:extLst>
  </p:cSld>
  <p:clrMapOvr>
    <a:masterClrMapping/>
  </p:clrMapOvr>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3A91C4A5-979E-E184-F256-8F542DF34B1E}"/>
              </a:ext>
            </a:extLst>
          </p:cNvPr>
          <p:cNvSpPr>
            <a:spLocks noGrp="1"/>
          </p:cNvSpPr>
          <p:nvPr>
            <p:ph type="body" sz="quarter" idx="10"/>
          </p:nvPr>
        </p:nvSpPr>
        <p:spPr/>
        <p:txBody>
          <a:bodyPr/>
          <a:lstStyle/>
          <a:p>
            <a:r>
              <a:rPr lang="zh-CN" altLang="en-US" dirty="0"/>
              <a:t>第二节</a:t>
            </a:r>
          </a:p>
        </p:txBody>
      </p:sp>
      <p:sp>
        <p:nvSpPr>
          <p:cNvPr id="5" name="文本占位符 4">
            <a:extLst>
              <a:ext uri="{FF2B5EF4-FFF2-40B4-BE49-F238E27FC236}">
                <a16:creationId xmlns:a16="http://schemas.microsoft.com/office/drawing/2014/main" id="{FABF6A19-61B0-2EA6-6BCA-63FF9ECF1094}"/>
              </a:ext>
            </a:extLst>
          </p:cNvPr>
          <p:cNvSpPr>
            <a:spLocks noGrp="1"/>
          </p:cNvSpPr>
          <p:nvPr>
            <p:ph type="body" sz="quarter" idx="11"/>
          </p:nvPr>
        </p:nvSpPr>
        <p:spPr/>
        <p:txBody>
          <a:bodyPr/>
          <a:lstStyle/>
          <a:p>
            <a:r>
              <a:rPr lang="zh-CN" altLang="en-US" dirty="0"/>
              <a:t>移动电子商务的应用场景</a:t>
            </a:r>
          </a:p>
        </p:txBody>
      </p:sp>
    </p:spTree>
    <p:extLst>
      <p:ext uri="{BB962C8B-B14F-4D97-AF65-F5344CB8AC3E}">
        <p14:creationId xmlns:p14="http://schemas.microsoft.com/office/powerpoint/2010/main" val="2585462661"/>
      </p:ext>
    </p:extLst>
  </p:cSld>
  <p:clrMapOvr>
    <a:masterClrMapping/>
  </p:clrMapOvr>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D6FF2D-2445-B8C8-3EAE-E1F92EB3C0C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CC9D21C-C472-A362-9B2C-C03DA67B9B2C}"/>
              </a:ext>
            </a:extLst>
          </p:cNvPr>
          <p:cNvSpPr>
            <a:spLocks noGrp="1"/>
          </p:cNvSpPr>
          <p:nvPr>
            <p:ph type="body" sz="quarter" idx="11"/>
          </p:nvPr>
        </p:nvSpPr>
        <p:spPr>
          <a:xfrm>
            <a:off x="337294" y="2477380"/>
            <a:ext cx="11275585" cy="2571666"/>
          </a:xfrm>
        </p:spPr>
        <p:txBody>
          <a:bodyPr/>
          <a:lstStyle/>
          <a:p>
            <a:r>
              <a:rPr lang="zh-CN" altLang="en-US" dirty="0"/>
              <a:t>一、  移动购物场景</a:t>
            </a:r>
            <a:endParaRPr lang="en-US" altLang="zh-CN" dirty="0"/>
          </a:p>
          <a:p>
            <a:r>
              <a:rPr lang="zh-CN" altLang="en-US" dirty="0"/>
              <a:t>（一）综合电商平台的移动端应用</a:t>
            </a:r>
            <a:endParaRPr lang="en-US" altLang="zh-CN" dirty="0"/>
          </a:p>
          <a:p>
            <a:r>
              <a:rPr lang="zh-CN" altLang="en-US" dirty="0"/>
              <a:t>移动端综合电商平台为用户提供了丰富的商品选择。平台通过视觉化的商品展示和详细的产品说明，帮助消费者更好地了解商品信息。其智能搜索系统支持关键词和分类检索，用户能够便捷地定位所需商品。</a:t>
            </a:r>
          </a:p>
        </p:txBody>
      </p:sp>
      <p:sp>
        <p:nvSpPr>
          <p:cNvPr id="4" name="文本占位符 3">
            <a:extLst>
              <a:ext uri="{FF2B5EF4-FFF2-40B4-BE49-F238E27FC236}">
                <a16:creationId xmlns:a16="http://schemas.microsoft.com/office/drawing/2014/main" id="{A73DF075-71E6-CFB1-5DC1-5E1C3DD56DDE}"/>
              </a:ext>
            </a:extLst>
          </p:cNvPr>
          <p:cNvSpPr>
            <a:spLocks noGrp="1"/>
          </p:cNvSpPr>
          <p:nvPr>
            <p:ph type="body" sz="quarter" idx="10"/>
          </p:nvPr>
        </p:nvSpPr>
        <p:spPr/>
        <p:txBody>
          <a:bodyPr/>
          <a:lstStyle/>
          <a:p>
            <a:r>
              <a:rPr lang="zh-CN" altLang="en-US" dirty="0"/>
              <a:t>移动电子商务的应用场景</a:t>
            </a:r>
          </a:p>
        </p:txBody>
      </p:sp>
    </p:spTree>
    <p:extLst>
      <p:ext uri="{BB962C8B-B14F-4D97-AF65-F5344CB8AC3E}">
        <p14:creationId xmlns:p14="http://schemas.microsoft.com/office/powerpoint/2010/main" val="702301354"/>
      </p:ext>
    </p:extLst>
  </p:cSld>
  <p:clrMapOvr>
    <a:masterClrMapping/>
  </p:clrMapOvr>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9D7CC-9BBD-C2B7-3BE1-4CEBB03C05B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3451E55-4CD7-8B95-ED8B-CBE9E834A6D3}"/>
              </a:ext>
            </a:extLst>
          </p:cNvPr>
          <p:cNvSpPr>
            <a:spLocks noGrp="1"/>
          </p:cNvSpPr>
          <p:nvPr>
            <p:ph type="body" sz="quarter" idx="11"/>
          </p:nvPr>
        </p:nvSpPr>
        <p:spPr>
          <a:xfrm>
            <a:off x="337294" y="2223465"/>
            <a:ext cx="11275585" cy="3079497"/>
          </a:xfrm>
        </p:spPr>
        <p:txBody>
          <a:bodyPr/>
          <a:lstStyle/>
          <a:p>
            <a:r>
              <a:rPr lang="zh-CN" altLang="en-US" dirty="0"/>
              <a:t>一、  移动购物场景</a:t>
            </a:r>
            <a:endParaRPr lang="en-US" altLang="zh-CN" dirty="0"/>
          </a:p>
          <a:p>
            <a:r>
              <a:rPr lang="zh-CN" altLang="en-US" dirty="0"/>
              <a:t>（二）垂直电商平台的移动端应用</a:t>
            </a:r>
            <a:endParaRPr lang="en-US" altLang="zh-CN" dirty="0"/>
          </a:p>
          <a:p>
            <a:r>
              <a:rPr lang="zh-CN" altLang="en-US" dirty="0"/>
              <a:t>移动端垂直电商平台在特定行业具备显著的资源优势与专业知识。以母婴类垂直电商为例，这类平台不仅整合了丰富的育儿资讯和产品测评内容，还通过专业化的商品筛选机制，确保商品种类与品质能够精准匹配目标用户的需求特征。这种专注度使其在特定细分市场具有更强的竞争力，为消费者提供了更专业、更精准的购物体验。</a:t>
            </a:r>
          </a:p>
        </p:txBody>
      </p:sp>
      <p:sp>
        <p:nvSpPr>
          <p:cNvPr id="4" name="文本占位符 3">
            <a:extLst>
              <a:ext uri="{FF2B5EF4-FFF2-40B4-BE49-F238E27FC236}">
                <a16:creationId xmlns:a16="http://schemas.microsoft.com/office/drawing/2014/main" id="{5B63A890-2810-0993-843B-D71E66CFC94D}"/>
              </a:ext>
            </a:extLst>
          </p:cNvPr>
          <p:cNvSpPr>
            <a:spLocks noGrp="1"/>
          </p:cNvSpPr>
          <p:nvPr>
            <p:ph type="body" sz="quarter" idx="10"/>
          </p:nvPr>
        </p:nvSpPr>
        <p:spPr/>
        <p:txBody>
          <a:bodyPr/>
          <a:lstStyle/>
          <a:p>
            <a:r>
              <a:rPr lang="zh-CN" altLang="en-US" dirty="0"/>
              <a:t>移动电子商务的应用场景</a:t>
            </a:r>
          </a:p>
        </p:txBody>
      </p:sp>
    </p:spTree>
    <p:extLst>
      <p:ext uri="{BB962C8B-B14F-4D97-AF65-F5344CB8AC3E}">
        <p14:creationId xmlns:p14="http://schemas.microsoft.com/office/powerpoint/2010/main" val="188071091"/>
      </p:ext>
    </p:extLst>
  </p:cSld>
  <p:clrMapOvr>
    <a:masterClrMapping/>
  </p:clrMapOvr>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168D40-E116-9C33-EF67-68530CA766A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282E333-3697-00C3-4C1B-109C230084F3}"/>
              </a:ext>
            </a:extLst>
          </p:cNvPr>
          <p:cNvSpPr>
            <a:spLocks noGrp="1"/>
          </p:cNvSpPr>
          <p:nvPr>
            <p:ph type="body" sz="quarter" idx="11"/>
          </p:nvPr>
        </p:nvSpPr>
        <p:spPr>
          <a:xfrm>
            <a:off x="337294" y="2477381"/>
            <a:ext cx="11275585" cy="2571666"/>
          </a:xfrm>
        </p:spPr>
        <p:txBody>
          <a:bodyPr/>
          <a:lstStyle/>
          <a:p>
            <a:r>
              <a:rPr lang="zh-CN" altLang="en-US" dirty="0"/>
              <a:t>一、  移动购物场景</a:t>
            </a:r>
            <a:endParaRPr lang="en-US" altLang="zh-CN" dirty="0"/>
          </a:p>
          <a:p>
            <a:r>
              <a:rPr lang="zh-CN" altLang="en-US" dirty="0"/>
              <a:t>（三）社交电商平台的移动端应用</a:t>
            </a:r>
            <a:endParaRPr lang="en-US" altLang="zh-CN" dirty="0"/>
          </a:p>
          <a:p>
            <a:r>
              <a:rPr lang="zh-CN" altLang="en-US" dirty="0"/>
              <a:t>移动端社交电商平台依托用户的人际网络进行商品传播。通过熟人间的口碑推荐和内容分享等方式，商品信息得以在社交平台上扩散。用户浏览好友发布的产品信息时，由于存在既有的信任基础，更容易激发其消费意愿。</a:t>
            </a:r>
          </a:p>
        </p:txBody>
      </p:sp>
      <p:sp>
        <p:nvSpPr>
          <p:cNvPr id="4" name="文本占位符 3">
            <a:extLst>
              <a:ext uri="{FF2B5EF4-FFF2-40B4-BE49-F238E27FC236}">
                <a16:creationId xmlns:a16="http://schemas.microsoft.com/office/drawing/2014/main" id="{16596597-CDB7-606C-655C-C451698092F7}"/>
              </a:ext>
            </a:extLst>
          </p:cNvPr>
          <p:cNvSpPr>
            <a:spLocks noGrp="1"/>
          </p:cNvSpPr>
          <p:nvPr>
            <p:ph type="body" sz="quarter" idx="10"/>
          </p:nvPr>
        </p:nvSpPr>
        <p:spPr/>
        <p:txBody>
          <a:bodyPr/>
          <a:lstStyle/>
          <a:p>
            <a:r>
              <a:rPr lang="zh-CN" altLang="en-US" dirty="0"/>
              <a:t>移动电子商务的应用场景</a:t>
            </a:r>
          </a:p>
        </p:txBody>
      </p:sp>
    </p:spTree>
    <p:extLst>
      <p:ext uri="{BB962C8B-B14F-4D97-AF65-F5344CB8AC3E}">
        <p14:creationId xmlns:p14="http://schemas.microsoft.com/office/powerpoint/2010/main" val="18790683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EFCAE-D1B2-7BAA-DCB8-A235BAF0696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51301CF-40FC-72F8-F70A-B73C7AF26DFB}"/>
              </a:ext>
            </a:extLst>
          </p:cNvPr>
          <p:cNvSpPr>
            <a:spLocks noGrp="1"/>
          </p:cNvSpPr>
          <p:nvPr>
            <p:ph type="body" sz="quarter" idx="11"/>
          </p:nvPr>
        </p:nvSpPr>
        <p:spPr>
          <a:xfrm>
            <a:off x="337294" y="2477378"/>
            <a:ext cx="11275585" cy="2571666"/>
          </a:xfrm>
        </p:spPr>
        <p:txBody>
          <a:bodyPr/>
          <a:lstStyle/>
          <a:p>
            <a:r>
              <a:rPr lang="zh-CN" altLang="en-US" dirty="0"/>
              <a:t>二、主要的电子商务模式</a:t>
            </a:r>
            <a:endParaRPr lang="en-US" altLang="zh-CN" dirty="0"/>
          </a:p>
          <a:p>
            <a:r>
              <a:rPr lang="zh-CN" altLang="en-US" dirty="0"/>
              <a:t>（一）</a:t>
            </a:r>
            <a:r>
              <a:rPr lang="en-US" altLang="zh-CN" dirty="0"/>
              <a:t>B2B </a:t>
            </a:r>
            <a:r>
              <a:rPr lang="zh-CN" altLang="en-US" dirty="0"/>
              <a:t>模式的特点与运营机制</a:t>
            </a:r>
            <a:endParaRPr lang="en-US" altLang="zh-CN" dirty="0"/>
          </a:p>
          <a:p>
            <a:r>
              <a:rPr lang="en-US" altLang="zh-CN" dirty="0"/>
              <a:t>3. </a:t>
            </a:r>
            <a:r>
              <a:rPr lang="zh-CN" altLang="en-US" dirty="0"/>
              <a:t>供应链协同环节</a:t>
            </a:r>
            <a:endParaRPr lang="en-US" altLang="zh-CN" dirty="0"/>
          </a:p>
          <a:p>
            <a:r>
              <a:rPr lang="en-US" altLang="zh-CN" dirty="0"/>
              <a:t>B2B </a:t>
            </a:r>
            <a:r>
              <a:rPr lang="zh-CN" altLang="en-US" dirty="0"/>
              <a:t>平台为企业间的供应链协作提供了有力支撑。通过信息共享机制，企业能够实现生产、物流、仓储等环节的协同优化。</a:t>
            </a:r>
          </a:p>
        </p:txBody>
      </p:sp>
      <p:sp>
        <p:nvSpPr>
          <p:cNvPr id="4" name="文本占位符 3">
            <a:extLst>
              <a:ext uri="{FF2B5EF4-FFF2-40B4-BE49-F238E27FC236}">
                <a16:creationId xmlns:a16="http://schemas.microsoft.com/office/drawing/2014/main" id="{84F2B532-A330-709D-7862-BD4261056578}"/>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1555984961"/>
      </p:ext>
    </p:extLst>
  </p:cSld>
  <p:clrMapOvr>
    <a:masterClrMapping/>
  </p:clrMapOvr>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53B17F-2D6B-622E-9718-04E4603539B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5570422-1507-5E56-BFFA-E522867DDB15}"/>
              </a:ext>
            </a:extLst>
          </p:cNvPr>
          <p:cNvSpPr>
            <a:spLocks noGrp="1"/>
          </p:cNvSpPr>
          <p:nvPr>
            <p:ph type="body" sz="quarter" idx="11"/>
          </p:nvPr>
        </p:nvSpPr>
        <p:spPr>
          <a:xfrm>
            <a:off x="337294" y="1969550"/>
            <a:ext cx="11275585" cy="3587329"/>
          </a:xfrm>
        </p:spPr>
        <p:txBody>
          <a:bodyPr/>
          <a:lstStyle/>
          <a:p>
            <a:r>
              <a:rPr lang="zh-CN" altLang="en-US" dirty="0"/>
              <a:t> 二、  移动旅游场景</a:t>
            </a:r>
            <a:endParaRPr lang="en-US" altLang="zh-CN" dirty="0"/>
          </a:p>
          <a:p>
            <a:r>
              <a:rPr lang="zh-CN" altLang="en-US" dirty="0"/>
              <a:t>（一）在线预订酒店与机票</a:t>
            </a:r>
            <a:endParaRPr lang="en-US" altLang="zh-CN" dirty="0"/>
          </a:p>
          <a:p>
            <a:r>
              <a:rPr lang="zh-CN" altLang="en-US" dirty="0"/>
              <a:t>移动终端的广泛应用显著提升了旅游服务的可及性。通过智能手机等便携设备，用户能够即时完成住宿和航班预订，有效优化了行程规划效率。这种实时预订模式突破了传统预订的时间与空间限制，为旅客提供了更灵活的选择。在线预订系统的普及不仅简化了预订流程，还增强了旅行体验的自主性。移动端的便捷特性使旅游预订从固定场所转向了全时域覆盖，体现了现代旅游服务模式的革新。</a:t>
            </a:r>
          </a:p>
        </p:txBody>
      </p:sp>
      <p:sp>
        <p:nvSpPr>
          <p:cNvPr id="4" name="文本占位符 3">
            <a:extLst>
              <a:ext uri="{FF2B5EF4-FFF2-40B4-BE49-F238E27FC236}">
                <a16:creationId xmlns:a16="http://schemas.microsoft.com/office/drawing/2014/main" id="{0086A57F-0F9D-3724-0C6E-67FEB645F226}"/>
              </a:ext>
            </a:extLst>
          </p:cNvPr>
          <p:cNvSpPr>
            <a:spLocks noGrp="1"/>
          </p:cNvSpPr>
          <p:nvPr>
            <p:ph type="body" sz="quarter" idx="10"/>
          </p:nvPr>
        </p:nvSpPr>
        <p:spPr/>
        <p:txBody>
          <a:bodyPr/>
          <a:lstStyle/>
          <a:p>
            <a:r>
              <a:rPr lang="zh-CN" altLang="en-US" dirty="0"/>
              <a:t>移动电子商务的应用场景</a:t>
            </a:r>
          </a:p>
        </p:txBody>
      </p:sp>
    </p:spTree>
    <p:extLst>
      <p:ext uri="{BB962C8B-B14F-4D97-AF65-F5344CB8AC3E}">
        <p14:creationId xmlns:p14="http://schemas.microsoft.com/office/powerpoint/2010/main" val="2502484117"/>
      </p:ext>
    </p:extLst>
  </p:cSld>
  <p:clrMapOvr>
    <a:masterClrMapping/>
  </p:clrMapOvr>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A6017D-90DE-AA1D-DBD9-B1FD0CC4C21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FE50721-DB91-AAA4-D6FB-A2D3E1B706E8}"/>
              </a:ext>
            </a:extLst>
          </p:cNvPr>
          <p:cNvSpPr>
            <a:spLocks noGrp="1"/>
          </p:cNvSpPr>
          <p:nvPr>
            <p:ph type="body" sz="quarter" idx="11"/>
          </p:nvPr>
        </p:nvSpPr>
        <p:spPr>
          <a:xfrm>
            <a:off x="337294" y="1969550"/>
            <a:ext cx="11275585" cy="3587329"/>
          </a:xfrm>
        </p:spPr>
        <p:txBody>
          <a:bodyPr/>
          <a:lstStyle/>
          <a:p>
            <a:r>
              <a:rPr lang="zh-CN" altLang="en-US" dirty="0"/>
              <a:t> 二、  移动旅游场景</a:t>
            </a:r>
            <a:endParaRPr lang="en-US" altLang="zh-CN" dirty="0"/>
          </a:p>
          <a:p>
            <a:r>
              <a:rPr lang="zh-CN" altLang="en-US" dirty="0"/>
              <a:t>（二）旅游攻略</a:t>
            </a:r>
            <a:endParaRPr lang="en-US" altLang="zh-CN" dirty="0"/>
          </a:p>
          <a:p>
            <a:r>
              <a:rPr lang="zh-CN" altLang="en-US" dirty="0"/>
              <a:t>移动旅游应用通过 整合多样化的旅游资源，为用户提供个性化的行程规划支持。此类应用能够根据用户偏好和需求，智能推荐适合的景点、餐饮及住宿信息，显著提升旅行规划效率。用户可便捷地获取实时更新的旅游资讯，包括热门景点介绍、交通指南及周边服务推荐，从而优化旅行体验。这种基于移动端的智能推荐系统，有效解决了传统旅游信息获取渠道单一、更新不及时等问题，为现代旅行者提供了全方位的数字化解决方案。</a:t>
            </a:r>
          </a:p>
        </p:txBody>
      </p:sp>
      <p:sp>
        <p:nvSpPr>
          <p:cNvPr id="4" name="文本占位符 3">
            <a:extLst>
              <a:ext uri="{FF2B5EF4-FFF2-40B4-BE49-F238E27FC236}">
                <a16:creationId xmlns:a16="http://schemas.microsoft.com/office/drawing/2014/main" id="{93377844-6358-93D1-4686-D401FACEC504}"/>
              </a:ext>
            </a:extLst>
          </p:cNvPr>
          <p:cNvSpPr>
            <a:spLocks noGrp="1"/>
          </p:cNvSpPr>
          <p:nvPr>
            <p:ph type="body" sz="quarter" idx="10"/>
          </p:nvPr>
        </p:nvSpPr>
        <p:spPr/>
        <p:txBody>
          <a:bodyPr/>
          <a:lstStyle/>
          <a:p>
            <a:r>
              <a:rPr lang="zh-CN" altLang="en-US" dirty="0"/>
              <a:t>移动电子商务的应用场景</a:t>
            </a:r>
          </a:p>
        </p:txBody>
      </p:sp>
    </p:spTree>
    <p:extLst>
      <p:ext uri="{BB962C8B-B14F-4D97-AF65-F5344CB8AC3E}">
        <p14:creationId xmlns:p14="http://schemas.microsoft.com/office/powerpoint/2010/main" val="1096862660"/>
      </p:ext>
    </p:extLst>
  </p:cSld>
  <p:clrMapOvr>
    <a:masterClrMapping/>
  </p:clrMapOvr>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0590B-4717-1EAA-0495-58883F82094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A25DA16-F96D-9D5F-C222-1A6359ABCEF6}"/>
              </a:ext>
            </a:extLst>
          </p:cNvPr>
          <p:cNvSpPr>
            <a:spLocks noGrp="1"/>
          </p:cNvSpPr>
          <p:nvPr>
            <p:ph type="body" sz="quarter" idx="11"/>
          </p:nvPr>
        </p:nvSpPr>
        <p:spPr>
          <a:xfrm>
            <a:off x="337294" y="2223466"/>
            <a:ext cx="11275585" cy="3079497"/>
          </a:xfrm>
        </p:spPr>
        <p:txBody>
          <a:bodyPr/>
          <a:lstStyle/>
          <a:p>
            <a:r>
              <a:rPr lang="zh-CN" altLang="en-US" dirty="0"/>
              <a:t> 二、  移动旅游场景</a:t>
            </a:r>
            <a:endParaRPr lang="en-US" altLang="zh-CN" dirty="0"/>
          </a:p>
          <a:p>
            <a:r>
              <a:rPr lang="zh-CN" altLang="en-US" dirty="0"/>
              <a:t>（三）景区导览与互动</a:t>
            </a:r>
            <a:endParaRPr lang="en-US" altLang="zh-CN" dirty="0"/>
          </a:p>
          <a:p>
            <a:r>
              <a:rPr lang="zh-CN" altLang="en-US" dirty="0"/>
              <a:t>移动终端的定位技术为景区导览提供了核心支持。游客开启相关应用后，系统实时显示其所在位置及周边景点分布。基于用户位置和偏好，应用自动生成最优游览路径。这种智能化的导航服务在大型主题公园中尤为实用，可有效提升游客体验，确保不会遗漏热门游乐设施。</a:t>
            </a:r>
          </a:p>
        </p:txBody>
      </p:sp>
      <p:sp>
        <p:nvSpPr>
          <p:cNvPr id="4" name="文本占位符 3">
            <a:extLst>
              <a:ext uri="{FF2B5EF4-FFF2-40B4-BE49-F238E27FC236}">
                <a16:creationId xmlns:a16="http://schemas.microsoft.com/office/drawing/2014/main" id="{24CAEF0C-3CBA-2DB3-4ABD-8EAC2452E5F3}"/>
              </a:ext>
            </a:extLst>
          </p:cNvPr>
          <p:cNvSpPr>
            <a:spLocks noGrp="1"/>
          </p:cNvSpPr>
          <p:nvPr>
            <p:ph type="body" sz="quarter" idx="10"/>
          </p:nvPr>
        </p:nvSpPr>
        <p:spPr/>
        <p:txBody>
          <a:bodyPr/>
          <a:lstStyle/>
          <a:p>
            <a:r>
              <a:rPr lang="zh-CN" altLang="en-US" dirty="0"/>
              <a:t>移动电子商务的应用场景</a:t>
            </a:r>
          </a:p>
        </p:txBody>
      </p:sp>
    </p:spTree>
    <p:extLst>
      <p:ext uri="{BB962C8B-B14F-4D97-AF65-F5344CB8AC3E}">
        <p14:creationId xmlns:p14="http://schemas.microsoft.com/office/powerpoint/2010/main" val="2099855505"/>
      </p:ext>
    </p:extLst>
  </p:cSld>
  <p:clrMapOvr>
    <a:masterClrMapping/>
  </p:clrMapOvr>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0371EF-174A-8EB2-7AA5-01C3AAB8FBA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4CE83E9-429E-61CF-BFE0-5A091445E679}"/>
              </a:ext>
            </a:extLst>
          </p:cNvPr>
          <p:cNvSpPr>
            <a:spLocks noGrp="1"/>
          </p:cNvSpPr>
          <p:nvPr>
            <p:ph type="body" sz="quarter" idx="11"/>
          </p:nvPr>
        </p:nvSpPr>
        <p:spPr>
          <a:xfrm>
            <a:off x="337294" y="2477383"/>
            <a:ext cx="11275585" cy="2571666"/>
          </a:xfrm>
        </p:spPr>
        <p:txBody>
          <a:bodyPr/>
          <a:lstStyle/>
          <a:p>
            <a:r>
              <a:rPr lang="zh-CN" altLang="en-US" dirty="0"/>
              <a:t> 三、  移动金融场景</a:t>
            </a:r>
            <a:endParaRPr lang="en-US" altLang="zh-CN" dirty="0"/>
          </a:p>
          <a:p>
            <a:r>
              <a:rPr lang="zh-CN" altLang="en-US" dirty="0"/>
              <a:t>（一）移动支付与风险</a:t>
            </a:r>
            <a:endParaRPr lang="en-US" altLang="zh-CN" dirty="0"/>
          </a:p>
          <a:p>
            <a:r>
              <a:rPr lang="zh-CN" altLang="en-US" dirty="0"/>
              <a:t>移动支付工具已成为现代生活的重要组成部分。以支付宝和微信支付为代表的第三方支付平台，通过与金融机构的深度合作，为用户提供了全方位的支付解决方案。在具体使用场景中，用户通过手机应用绑定银行卡后，即可实现多种场景的无现金支付。</a:t>
            </a:r>
          </a:p>
        </p:txBody>
      </p:sp>
      <p:sp>
        <p:nvSpPr>
          <p:cNvPr id="4" name="文本占位符 3">
            <a:extLst>
              <a:ext uri="{FF2B5EF4-FFF2-40B4-BE49-F238E27FC236}">
                <a16:creationId xmlns:a16="http://schemas.microsoft.com/office/drawing/2014/main" id="{451A76E9-0B83-CC62-8F5D-8388B7F0F766}"/>
              </a:ext>
            </a:extLst>
          </p:cNvPr>
          <p:cNvSpPr>
            <a:spLocks noGrp="1"/>
          </p:cNvSpPr>
          <p:nvPr>
            <p:ph type="body" sz="quarter" idx="10"/>
          </p:nvPr>
        </p:nvSpPr>
        <p:spPr/>
        <p:txBody>
          <a:bodyPr/>
          <a:lstStyle/>
          <a:p>
            <a:r>
              <a:rPr lang="zh-CN" altLang="en-US" dirty="0"/>
              <a:t>移动电子商务的应用场景</a:t>
            </a:r>
          </a:p>
        </p:txBody>
      </p:sp>
    </p:spTree>
    <p:extLst>
      <p:ext uri="{BB962C8B-B14F-4D97-AF65-F5344CB8AC3E}">
        <p14:creationId xmlns:p14="http://schemas.microsoft.com/office/powerpoint/2010/main" val="3794478807"/>
      </p:ext>
    </p:extLst>
  </p:cSld>
  <p:clrMapOvr>
    <a:masterClrMapping/>
  </p:clrMapOvr>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4EB1B5-52EC-CDE4-2A84-E13FE4E72E5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EBA46C8-634B-52EF-5BD0-E22617613DAF}"/>
              </a:ext>
            </a:extLst>
          </p:cNvPr>
          <p:cNvSpPr>
            <a:spLocks noGrp="1"/>
          </p:cNvSpPr>
          <p:nvPr>
            <p:ph type="body" sz="quarter" idx="11"/>
          </p:nvPr>
        </p:nvSpPr>
        <p:spPr>
          <a:xfrm>
            <a:off x="337294" y="1715637"/>
            <a:ext cx="11275585" cy="4095160"/>
          </a:xfrm>
        </p:spPr>
        <p:txBody>
          <a:bodyPr/>
          <a:lstStyle/>
          <a:p>
            <a:r>
              <a:rPr lang="zh-CN" altLang="en-US" dirty="0"/>
              <a:t> 三、  移动金融场景</a:t>
            </a:r>
            <a:endParaRPr lang="en-US" altLang="zh-CN" dirty="0"/>
          </a:p>
          <a:p>
            <a:r>
              <a:rPr lang="zh-CN" altLang="en-US" dirty="0"/>
              <a:t>（二）移动理财与投资</a:t>
            </a:r>
            <a:endParaRPr lang="en-US" altLang="zh-CN" dirty="0"/>
          </a:p>
          <a:p>
            <a:r>
              <a:rPr lang="zh-CN" altLang="en-US" dirty="0"/>
              <a:t>移动理财平台为用户提供了多样化的理财产品选择。这些平台涵盖货币基金、债券基金、股票基金等各类基金产品，同时也提供银行理财和保险产品的购买渠道。其显著优势在于操作便捷、界面直观，用户可根据个人风险承受能力和投资需求进行产品选择。低风险偏好的用户可优先考虑货币基金或银行理财产品，而高风险偏好的用户则更适合选择股票基金或混合基金。平台还整合了产品查询、对比分析等实用功能，辅助用户进行投资决策。</a:t>
            </a:r>
          </a:p>
        </p:txBody>
      </p:sp>
      <p:sp>
        <p:nvSpPr>
          <p:cNvPr id="4" name="文本占位符 3">
            <a:extLst>
              <a:ext uri="{FF2B5EF4-FFF2-40B4-BE49-F238E27FC236}">
                <a16:creationId xmlns:a16="http://schemas.microsoft.com/office/drawing/2014/main" id="{34EC6D3E-19F7-5CF0-85B0-B9C8494C7F8A}"/>
              </a:ext>
            </a:extLst>
          </p:cNvPr>
          <p:cNvSpPr>
            <a:spLocks noGrp="1"/>
          </p:cNvSpPr>
          <p:nvPr>
            <p:ph type="body" sz="quarter" idx="10"/>
          </p:nvPr>
        </p:nvSpPr>
        <p:spPr/>
        <p:txBody>
          <a:bodyPr/>
          <a:lstStyle/>
          <a:p>
            <a:r>
              <a:rPr lang="zh-CN" altLang="en-US" dirty="0"/>
              <a:t>移动电子商务的应用场景</a:t>
            </a:r>
          </a:p>
        </p:txBody>
      </p:sp>
    </p:spTree>
    <p:extLst>
      <p:ext uri="{BB962C8B-B14F-4D97-AF65-F5344CB8AC3E}">
        <p14:creationId xmlns:p14="http://schemas.microsoft.com/office/powerpoint/2010/main" val="2726888342"/>
      </p:ext>
    </p:extLst>
  </p:cSld>
  <p:clrMapOvr>
    <a:masterClrMapping/>
  </p:clrMapOvr>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0437B918-7652-7207-209C-B3ED1944D7D0}"/>
              </a:ext>
            </a:extLst>
          </p:cNvPr>
          <p:cNvSpPr>
            <a:spLocks noGrp="1"/>
          </p:cNvSpPr>
          <p:nvPr>
            <p:ph type="body" sz="quarter" idx="10"/>
          </p:nvPr>
        </p:nvSpPr>
        <p:spPr/>
        <p:txBody>
          <a:bodyPr/>
          <a:lstStyle/>
          <a:p>
            <a:r>
              <a:rPr lang="zh-CN" altLang="en-US" dirty="0"/>
              <a:t>第三节</a:t>
            </a:r>
          </a:p>
        </p:txBody>
      </p:sp>
      <p:sp>
        <p:nvSpPr>
          <p:cNvPr id="5" name="文本占位符 4">
            <a:extLst>
              <a:ext uri="{FF2B5EF4-FFF2-40B4-BE49-F238E27FC236}">
                <a16:creationId xmlns:a16="http://schemas.microsoft.com/office/drawing/2014/main" id="{6A43CCD9-F163-009A-E0EB-6CC0399009AA}"/>
              </a:ext>
            </a:extLst>
          </p:cNvPr>
          <p:cNvSpPr>
            <a:spLocks noGrp="1"/>
          </p:cNvSpPr>
          <p:nvPr>
            <p:ph type="body" sz="quarter" idx="11"/>
          </p:nvPr>
        </p:nvSpPr>
        <p:spPr/>
        <p:txBody>
          <a:bodyPr/>
          <a:lstStyle/>
          <a:p>
            <a:r>
              <a:rPr lang="zh-CN" altLang="en-US" dirty="0"/>
              <a:t>移动电子商务的发展前景</a:t>
            </a:r>
          </a:p>
        </p:txBody>
      </p:sp>
    </p:spTree>
    <p:extLst>
      <p:ext uri="{BB962C8B-B14F-4D97-AF65-F5344CB8AC3E}">
        <p14:creationId xmlns:p14="http://schemas.microsoft.com/office/powerpoint/2010/main" val="1976632515"/>
      </p:ext>
    </p:extLst>
  </p:cSld>
  <p:clrMapOvr>
    <a:masterClrMapping/>
  </p:clrMapOvr>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B6AEC2-D9A9-9FF0-21B6-BB7BF7B937B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470E904-B4CC-1C5D-68B8-0E577B820121}"/>
              </a:ext>
            </a:extLst>
          </p:cNvPr>
          <p:cNvSpPr>
            <a:spLocks noGrp="1"/>
          </p:cNvSpPr>
          <p:nvPr>
            <p:ph type="body" sz="quarter" idx="11"/>
          </p:nvPr>
        </p:nvSpPr>
        <p:spPr>
          <a:xfrm>
            <a:off x="337294" y="1969553"/>
            <a:ext cx="11275585" cy="3587329"/>
          </a:xfrm>
        </p:spPr>
        <p:txBody>
          <a:bodyPr/>
          <a:lstStyle/>
          <a:p>
            <a:r>
              <a:rPr lang="zh-CN" altLang="en-US" dirty="0"/>
              <a:t>一、  技术创新推动发展</a:t>
            </a:r>
            <a:endParaRPr lang="en-US" altLang="zh-CN" dirty="0"/>
          </a:p>
          <a:p>
            <a:r>
              <a:rPr lang="zh-CN" altLang="en-US" dirty="0"/>
              <a:t>（一）</a:t>
            </a:r>
            <a:r>
              <a:rPr lang="en-US" altLang="zh-CN" dirty="0"/>
              <a:t>5G </a:t>
            </a:r>
            <a:r>
              <a:rPr lang="zh-CN" altLang="en-US" dirty="0"/>
              <a:t>技术的应用与影响</a:t>
            </a:r>
            <a:endParaRPr lang="en-US" altLang="zh-CN" dirty="0"/>
          </a:p>
          <a:p>
            <a:r>
              <a:rPr lang="en-US" altLang="zh-CN" dirty="0"/>
              <a:t>5G </a:t>
            </a:r>
            <a:r>
              <a:rPr lang="zh-CN" altLang="en-US" dirty="0"/>
              <a:t>作为新一代通信技术，其高速传输、低时延和大连接密度等特征显著推动了移动电商的变革。该技术通过提升网络性能，为移动商务应用带来了革命性的变化。</a:t>
            </a:r>
            <a:r>
              <a:rPr lang="en-US" altLang="zh-CN" dirty="0"/>
              <a:t>5G </a:t>
            </a:r>
            <a:r>
              <a:rPr lang="zh-CN" altLang="en-US" dirty="0"/>
              <a:t>的高带宽特性大幅缩短了数据传输时间，增强了用户体验，其超低延迟确保了交易的实时性和可靠性，此外，</a:t>
            </a:r>
            <a:r>
              <a:rPr lang="en-US" altLang="zh-CN" dirty="0"/>
              <a:t>5G </a:t>
            </a:r>
            <a:r>
              <a:rPr lang="zh-CN" altLang="en-US" dirty="0"/>
              <a:t>的大规模设备连接能力为移动商务场景的扩展能力提供了技术支撑。这些优势共同促进了移动电商在多个维度上的创新发展。</a:t>
            </a:r>
          </a:p>
        </p:txBody>
      </p:sp>
      <p:sp>
        <p:nvSpPr>
          <p:cNvPr id="4" name="文本占位符 3">
            <a:extLst>
              <a:ext uri="{FF2B5EF4-FFF2-40B4-BE49-F238E27FC236}">
                <a16:creationId xmlns:a16="http://schemas.microsoft.com/office/drawing/2014/main" id="{68F5B296-2E84-4EA7-BED4-1764EAF40B89}"/>
              </a:ext>
            </a:extLst>
          </p:cNvPr>
          <p:cNvSpPr>
            <a:spLocks noGrp="1"/>
          </p:cNvSpPr>
          <p:nvPr>
            <p:ph type="body" sz="quarter" idx="10"/>
          </p:nvPr>
        </p:nvSpPr>
        <p:spPr/>
        <p:txBody>
          <a:bodyPr/>
          <a:lstStyle/>
          <a:p>
            <a:r>
              <a:rPr lang="zh-CN" altLang="en-US" dirty="0"/>
              <a:t>移动电子商务的发展前景</a:t>
            </a:r>
          </a:p>
        </p:txBody>
      </p:sp>
    </p:spTree>
    <p:extLst>
      <p:ext uri="{BB962C8B-B14F-4D97-AF65-F5344CB8AC3E}">
        <p14:creationId xmlns:p14="http://schemas.microsoft.com/office/powerpoint/2010/main" val="254222655"/>
      </p:ext>
    </p:extLst>
  </p:cSld>
  <p:clrMapOvr>
    <a:masterClrMapping/>
  </p:clrMapOvr>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C8F21-7431-1FE2-D284-4E45D38C637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AD14D84-36C3-0DE2-D7A2-4A4CF9232070}"/>
              </a:ext>
            </a:extLst>
          </p:cNvPr>
          <p:cNvSpPr>
            <a:spLocks noGrp="1"/>
          </p:cNvSpPr>
          <p:nvPr>
            <p:ph type="body" sz="quarter" idx="11"/>
          </p:nvPr>
        </p:nvSpPr>
        <p:spPr>
          <a:xfrm>
            <a:off x="337294" y="2223469"/>
            <a:ext cx="11275585" cy="3079497"/>
          </a:xfrm>
        </p:spPr>
        <p:txBody>
          <a:bodyPr/>
          <a:lstStyle/>
          <a:p>
            <a:r>
              <a:rPr lang="zh-CN" altLang="en-US" dirty="0"/>
              <a:t>一、  技术创新推动发展</a:t>
            </a:r>
            <a:endParaRPr lang="en-US" altLang="zh-CN" dirty="0"/>
          </a:p>
          <a:p>
            <a:r>
              <a:rPr lang="zh-CN" altLang="en-US" dirty="0"/>
              <a:t>（二）物联网技术的拓展</a:t>
            </a:r>
            <a:endParaRPr lang="en-US" altLang="zh-CN" dirty="0"/>
          </a:p>
          <a:p>
            <a:r>
              <a:rPr lang="zh-CN" altLang="en-US" dirty="0"/>
              <a:t>物联网技术革新了商品管理模式，实现了全生命周期追踪。通过植入传感器和芯片，企业能够持续获取商品的定位、环境参数等关键数据。尤其在生鲜冷链运输环节，温湿度监测系统有效保障了食品品质，对于异常情况可及时预警并采取应对措施。仓储管理方面，物联网支持自动化识别、盘点和库存控制，提升了运营效能并优化了成本 结构。</a:t>
            </a:r>
          </a:p>
        </p:txBody>
      </p:sp>
      <p:sp>
        <p:nvSpPr>
          <p:cNvPr id="4" name="文本占位符 3">
            <a:extLst>
              <a:ext uri="{FF2B5EF4-FFF2-40B4-BE49-F238E27FC236}">
                <a16:creationId xmlns:a16="http://schemas.microsoft.com/office/drawing/2014/main" id="{9A0C8951-E82E-713D-2767-2DB57F4FDCC0}"/>
              </a:ext>
            </a:extLst>
          </p:cNvPr>
          <p:cNvSpPr>
            <a:spLocks noGrp="1"/>
          </p:cNvSpPr>
          <p:nvPr>
            <p:ph type="body" sz="quarter" idx="10"/>
          </p:nvPr>
        </p:nvSpPr>
        <p:spPr/>
        <p:txBody>
          <a:bodyPr/>
          <a:lstStyle/>
          <a:p>
            <a:r>
              <a:rPr lang="zh-CN" altLang="en-US" dirty="0"/>
              <a:t>移动电子商务的发展前景</a:t>
            </a:r>
          </a:p>
        </p:txBody>
      </p:sp>
    </p:spTree>
    <p:extLst>
      <p:ext uri="{BB962C8B-B14F-4D97-AF65-F5344CB8AC3E}">
        <p14:creationId xmlns:p14="http://schemas.microsoft.com/office/powerpoint/2010/main" val="186067657"/>
      </p:ext>
    </p:extLst>
  </p:cSld>
  <p:clrMapOvr>
    <a:masterClrMapping/>
  </p:clrMapOvr>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00AAC-81A2-5523-673B-7A7A2403C03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272EC32-7226-56B0-BF2B-DB2497D88DE2}"/>
              </a:ext>
            </a:extLst>
          </p:cNvPr>
          <p:cNvSpPr>
            <a:spLocks noGrp="1"/>
          </p:cNvSpPr>
          <p:nvPr>
            <p:ph type="body" sz="quarter" idx="11"/>
          </p:nvPr>
        </p:nvSpPr>
        <p:spPr>
          <a:xfrm>
            <a:off x="337294" y="2223470"/>
            <a:ext cx="11275585" cy="3079497"/>
          </a:xfrm>
        </p:spPr>
        <p:txBody>
          <a:bodyPr/>
          <a:lstStyle/>
          <a:p>
            <a:r>
              <a:rPr lang="zh-CN" altLang="en-US" dirty="0"/>
              <a:t> 二、  市场需求增长</a:t>
            </a:r>
            <a:endParaRPr lang="en-US" altLang="zh-CN" dirty="0"/>
          </a:p>
          <a:p>
            <a:r>
              <a:rPr lang="zh-CN" altLang="en-US" dirty="0"/>
              <a:t>（一）消费者对便捷购物需求的提升</a:t>
            </a:r>
            <a:endParaRPr lang="en-US" altLang="zh-CN" dirty="0"/>
          </a:p>
          <a:p>
            <a:r>
              <a:rPr lang="zh-CN" altLang="en-US" dirty="0"/>
              <a:t>人们生活、工作的节奏加快，使得消费者对于购物的便利性产生了更高期待，这一趋势显著推动了移动电商市场的扩展。快节奏生活中，人们面临的工作压力持续增加，空闲时间变得愈发珍贵。移动电商的优势在于能够为用户提供随时随地的购物体验，完美契合了现代消费者对便捷性的迫切需求。</a:t>
            </a:r>
          </a:p>
        </p:txBody>
      </p:sp>
      <p:sp>
        <p:nvSpPr>
          <p:cNvPr id="4" name="文本占位符 3">
            <a:extLst>
              <a:ext uri="{FF2B5EF4-FFF2-40B4-BE49-F238E27FC236}">
                <a16:creationId xmlns:a16="http://schemas.microsoft.com/office/drawing/2014/main" id="{57B535A0-91AB-10D4-94FF-2967FC4B81D4}"/>
              </a:ext>
            </a:extLst>
          </p:cNvPr>
          <p:cNvSpPr>
            <a:spLocks noGrp="1"/>
          </p:cNvSpPr>
          <p:nvPr>
            <p:ph type="body" sz="quarter" idx="10"/>
          </p:nvPr>
        </p:nvSpPr>
        <p:spPr/>
        <p:txBody>
          <a:bodyPr/>
          <a:lstStyle/>
          <a:p>
            <a:r>
              <a:rPr lang="zh-CN" altLang="en-US" dirty="0"/>
              <a:t>移动电子商务的发展前景</a:t>
            </a:r>
          </a:p>
        </p:txBody>
      </p:sp>
    </p:spTree>
    <p:extLst>
      <p:ext uri="{BB962C8B-B14F-4D97-AF65-F5344CB8AC3E}">
        <p14:creationId xmlns:p14="http://schemas.microsoft.com/office/powerpoint/2010/main" val="138748584"/>
      </p:ext>
    </p:extLst>
  </p:cSld>
  <p:clrMapOvr>
    <a:masterClrMapping/>
  </p:clrMapOvr>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C5FC32-9559-74F6-099A-C5613A26F1F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6FDC19C-E6FE-41F3-B170-B46249C2EC07}"/>
              </a:ext>
            </a:extLst>
          </p:cNvPr>
          <p:cNvSpPr>
            <a:spLocks noGrp="1"/>
          </p:cNvSpPr>
          <p:nvPr>
            <p:ph type="body" sz="quarter" idx="11"/>
          </p:nvPr>
        </p:nvSpPr>
        <p:spPr>
          <a:xfrm>
            <a:off x="337294" y="2223470"/>
            <a:ext cx="11275585" cy="3079497"/>
          </a:xfrm>
        </p:spPr>
        <p:txBody>
          <a:bodyPr/>
          <a:lstStyle/>
          <a:p>
            <a:r>
              <a:rPr lang="zh-CN" altLang="en-US" dirty="0"/>
              <a:t> 二、  市场需求增长</a:t>
            </a:r>
            <a:endParaRPr lang="en-US" altLang="zh-CN" dirty="0"/>
          </a:p>
          <a:p>
            <a:r>
              <a:rPr lang="zh-CN" altLang="en-US" dirty="0"/>
              <a:t>（二）新兴消费群体的崛起</a:t>
            </a:r>
            <a:endParaRPr lang="en-US" altLang="zh-CN" dirty="0"/>
          </a:p>
          <a:p>
            <a:r>
              <a:rPr lang="zh-CN" altLang="en-US" dirty="0"/>
              <a:t>数字化时代背景下，</a:t>
            </a:r>
            <a:r>
              <a:rPr lang="en-US" altLang="zh-CN" dirty="0"/>
              <a:t>00 </a:t>
            </a:r>
            <a:r>
              <a:rPr lang="zh-CN" altLang="en-US" dirty="0"/>
              <a:t>后群体逐渐成为移动电子商务的主要消费力量，这些年轻消费者具备显著的技术适应性，其消费理念与行为模式呈现出独特性。他们对新兴科技和产品表现出较强的接受度，推动着移动电子商务市场的持续扩张。这一消费群体的崛起为行业发展注入了新的活力。</a:t>
            </a:r>
          </a:p>
        </p:txBody>
      </p:sp>
      <p:sp>
        <p:nvSpPr>
          <p:cNvPr id="4" name="文本占位符 3">
            <a:extLst>
              <a:ext uri="{FF2B5EF4-FFF2-40B4-BE49-F238E27FC236}">
                <a16:creationId xmlns:a16="http://schemas.microsoft.com/office/drawing/2014/main" id="{639D8F84-019C-0AF9-6A73-D65A606FB288}"/>
              </a:ext>
            </a:extLst>
          </p:cNvPr>
          <p:cNvSpPr>
            <a:spLocks noGrp="1"/>
          </p:cNvSpPr>
          <p:nvPr>
            <p:ph type="body" sz="quarter" idx="10"/>
          </p:nvPr>
        </p:nvSpPr>
        <p:spPr/>
        <p:txBody>
          <a:bodyPr/>
          <a:lstStyle/>
          <a:p>
            <a:r>
              <a:rPr lang="zh-CN" altLang="en-US" dirty="0"/>
              <a:t>移动电子商务的发展前景</a:t>
            </a:r>
          </a:p>
        </p:txBody>
      </p:sp>
    </p:spTree>
    <p:extLst>
      <p:ext uri="{BB962C8B-B14F-4D97-AF65-F5344CB8AC3E}">
        <p14:creationId xmlns:p14="http://schemas.microsoft.com/office/powerpoint/2010/main" val="21373621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AC1F0-6D94-93D9-561C-484501B62DB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DEFB182-EB97-67C4-5BFE-FF32DD6A4192}"/>
              </a:ext>
            </a:extLst>
          </p:cNvPr>
          <p:cNvSpPr>
            <a:spLocks noGrp="1"/>
          </p:cNvSpPr>
          <p:nvPr>
            <p:ph type="body" sz="quarter" idx="11"/>
          </p:nvPr>
        </p:nvSpPr>
        <p:spPr>
          <a:xfrm>
            <a:off x="337294" y="2477379"/>
            <a:ext cx="11275585" cy="2571666"/>
          </a:xfrm>
        </p:spPr>
        <p:txBody>
          <a:bodyPr/>
          <a:lstStyle/>
          <a:p>
            <a:r>
              <a:rPr lang="zh-CN" altLang="en-US" dirty="0"/>
              <a:t>二、主要的电子商务模式</a:t>
            </a:r>
            <a:endParaRPr lang="en-US" altLang="zh-CN" dirty="0"/>
          </a:p>
          <a:p>
            <a:r>
              <a:rPr lang="zh-CN" altLang="en-US" dirty="0"/>
              <a:t>（二）</a:t>
            </a:r>
            <a:r>
              <a:rPr lang="en-US" altLang="zh-CN" dirty="0"/>
              <a:t>B2C </a:t>
            </a:r>
            <a:r>
              <a:rPr lang="zh-CN" altLang="en-US" dirty="0"/>
              <a:t>模式的特点与发展趋势</a:t>
            </a:r>
            <a:endParaRPr lang="en-US" altLang="zh-CN" dirty="0"/>
          </a:p>
          <a:p>
            <a:r>
              <a:rPr lang="en-US" altLang="zh-CN" dirty="0"/>
              <a:t>1. </a:t>
            </a:r>
            <a:r>
              <a:rPr lang="zh-CN" altLang="en-US" dirty="0"/>
              <a:t>个性化服务</a:t>
            </a:r>
            <a:endParaRPr lang="en-US" altLang="zh-CN" dirty="0"/>
          </a:p>
          <a:p>
            <a:r>
              <a:rPr lang="zh-CN" altLang="en-US" dirty="0"/>
              <a:t>在 </a:t>
            </a:r>
            <a:r>
              <a:rPr lang="en-US" altLang="zh-CN" dirty="0"/>
              <a:t>B2C </a:t>
            </a:r>
            <a:r>
              <a:rPr lang="zh-CN" altLang="en-US" dirty="0"/>
              <a:t>电商模式中，消费者个性化需求的满足成为企业关注的重点。企业运用大数据技术，能够深入分析用户偏好与消费行为等关键数据，进而实现精准的个性化服务。</a:t>
            </a:r>
          </a:p>
        </p:txBody>
      </p:sp>
      <p:sp>
        <p:nvSpPr>
          <p:cNvPr id="4" name="文本占位符 3">
            <a:extLst>
              <a:ext uri="{FF2B5EF4-FFF2-40B4-BE49-F238E27FC236}">
                <a16:creationId xmlns:a16="http://schemas.microsoft.com/office/drawing/2014/main" id="{5688DA15-4271-678E-37FF-8C5864BAF0FF}"/>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3753588115"/>
      </p:ext>
    </p:extLst>
  </p:cSld>
  <p:clrMapOvr>
    <a:masterClrMapping/>
  </p:clrMapOvr>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1FEDB-9C07-1DBC-0D48-57F4A88F402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63FB402-F042-0663-60D8-3153D964550F}"/>
              </a:ext>
            </a:extLst>
          </p:cNvPr>
          <p:cNvSpPr>
            <a:spLocks noGrp="1"/>
          </p:cNvSpPr>
          <p:nvPr>
            <p:ph type="body" sz="quarter" idx="11"/>
          </p:nvPr>
        </p:nvSpPr>
        <p:spPr>
          <a:xfrm>
            <a:off x="337294" y="1715640"/>
            <a:ext cx="11275585" cy="4095160"/>
          </a:xfrm>
        </p:spPr>
        <p:txBody>
          <a:bodyPr/>
          <a:lstStyle/>
          <a:p>
            <a:r>
              <a:rPr lang="zh-CN" altLang="en-US" dirty="0"/>
              <a:t> 三、  产业生态完善方向</a:t>
            </a:r>
            <a:endParaRPr lang="en-US" altLang="zh-CN" dirty="0"/>
          </a:p>
          <a:p>
            <a:r>
              <a:rPr lang="zh-CN" altLang="en-US" dirty="0"/>
              <a:t>（一）供应链协同与优化</a:t>
            </a:r>
            <a:endParaRPr lang="en-US" altLang="zh-CN" dirty="0"/>
          </a:p>
          <a:p>
            <a:r>
              <a:rPr lang="en-US" altLang="zh-CN" dirty="0"/>
              <a:t>1. </a:t>
            </a:r>
            <a:r>
              <a:rPr lang="zh-CN" altLang="en-US" dirty="0"/>
              <a:t>信息共享与集成</a:t>
            </a:r>
            <a:endParaRPr lang="en-US" altLang="zh-CN" dirty="0"/>
          </a:p>
          <a:p>
            <a:r>
              <a:rPr lang="zh-CN" altLang="en-US" dirty="0"/>
              <a:t>移动电商环境下，供应链企业间的信息实时共享至关重要。统一信息平台的构建，使得订单、库存、生产等核心数据可以快速流通。这种信息整合优化了生产、采购、销售等环节的协同效率。具体而言，制造商通过分析零售商的销售数据，能够灵活调整产能，有效规避库存过剩或供应不足的风险。此外，信息共享机制提升了供应链透明度，促进了企业间的互信与协作。</a:t>
            </a:r>
          </a:p>
        </p:txBody>
      </p:sp>
      <p:sp>
        <p:nvSpPr>
          <p:cNvPr id="4" name="文本占位符 3">
            <a:extLst>
              <a:ext uri="{FF2B5EF4-FFF2-40B4-BE49-F238E27FC236}">
                <a16:creationId xmlns:a16="http://schemas.microsoft.com/office/drawing/2014/main" id="{1ABD47C4-AA4D-158D-6C23-ED052038999A}"/>
              </a:ext>
            </a:extLst>
          </p:cNvPr>
          <p:cNvSpPr>
            <a:spLocks noGrp="1"/>
          </p:cNvSpPr>
          <p:nvPr>
            <p:ph type="body" sz="quarter" idx="10"/>
          </p:nvPr>
        </p:nvSpPr>
        <p:spPr/>
        <p:txBody>
          <a:bodyPr/>
          <a:lstStyle/>
          <a:p>
            <a:r>
              <a:rPr lang="zh-CN" altLang="en-US" dirty="0"/>
              <a:t>移动电子商务的发展前景</a:t>
            </a:r>
          </a:p>
        </p:txBody>
      </p:sp>
    </p:spTree>
    <p:extLst>
      <p:ext uri="{BB962C8B-B14F-4D97-AF65-F5344CB8AC3E}">
        <p14:creationId xmlns:p14="http://schemas.microsoft.com/office/powerpoint/2010/main" val="4131610877"/>
      </p:ext>
    </p:extLst>
  </p:cSld>
  <p:clrMapOvr>
    <a:masterClrMapping/>
  </p:clrMapOvr>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CC9DDE-5C7A-FE42-D117-1B4AC02F98D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E6D49A1-3054-11C9-7EF1-5C0A2F058327}"/>
              </a:ext>
            </a:extLst>
          </p:cNvPr>
          <p:cNvSpPr>
            <a:spLocks noGrp="1"/>
          </p:cNvSpPr>
          <p:nvPr>
            <p:ph type="body" sz="quarter" idx="11"/>
          </p:nvPr>
        </p:nvSpPr>
        <p:spPr>
          <a:xfrm>
            <a:off x="337294" y="1969555"/>
            <a:ext cx="11275585" cy="3587329"/>
          </a:xfrm>
        </p:spPr>
        <p:txBody>
          <a:bodyPr/>
          <a:lstStyle/>
          <a:p>
            <a:r>
              <a:rPr lang="zh-CN" altLang="en-US" dirty="0"/>
              <a:t> 三、  产业生态完善方向</a:t>
            </a:r>
            <a:endParaRPr lang="en-US" altLang="zh-CN" dirty="0"/>
          </a:p>
          <a:p>
            <a:r>
              <a:rPr lang="zh-CN" altLang="en-US" dirty="0"/>
              <a:t>（一）供应链协同与优化</a:t>
            </a:r>
            <a:endParaRPr lang="en-US" altLang="zh-CN" dirty="0"/>
          </a:p>
          <a:p>
            <a:r>
              <a:rPr lang="en-US" altLang="zh-CN" dirty="0"/>
              <a:t>2. </a:t>
            </a:r>
            <a:r>
              <a:rPr lang="zh-CN" altLang="en-US" dirty="0"/>
              <a:t>供应商关系管理</a:t>
            </a:r>
            <a:endParaRPr lang="en-US" altLang="zh-CN" dirty="0"/>
          </a:p>
          <a:p>
            <a:r>
              <a:rPr lang="zh-CN" altLang="en-US" dirty="0"/>
              <a:t>在供应链协同中，供应商关系管理发挥着核心作用。对于移动电商企业而言，深化与供应商的战略合作关系尤为重要。信息共享机制的建立，比如需求预测数据和生产计划的互通，能够显著提升供应商的生产调度效率，从而确保供货的及时性和精准度。同时，双方在研发创新和成本优化等领域的协同合作，有助于实现优势互补和共同发展。</a:t>
            </a:r>
          </a:p>
        </p:txBody>
      </p:sp>
      <p:sp>
        <p:nvSpPr>
          <p:cNvPr id="4" name="文本占位符 3">
            <a:extLst>
              <a:ext uri="{FF2B5EF4-FFF2-40B4-BE49-F238E27FC236}">
                <a16:creationId xmlns:a16="http://schemas.microsoft.com/office/drawing/2014/main" id="{2D3E002C-C772-15D8-C7A9-1B9806C6CF8E}"/>
              </a:ext>
            </a:extLst>
          </p:cNvPr>
          <p:cNvSpPr>
            <a:spLocks noGrp="1"/>
          </p:cNvSpPr>
          <p:nvPr>
            <p:ph type="body" sz="quarter" idx="10"/>
          </p:nvPr>
        </p:nvSpPr>
        <p:spPr/>
        <p:txBody>
          <a:bodyPr/>
          <a:lstStyle/>
          <a:p>
            <a:r>
              <a:rPr lang="zh-CN" altLang="en-US" dirty="0"/>
              <a:t>移动电子商务的发展前景</a:t>
            </a:r>
          </a:p>
        </p:txBody>
      </p:sp>
    </p:spTree>
    <p:extLst>
      <p:ext uri="{BB962C8B-B14F-4D97-AF65-F5344CB8AC3E}">
        <p14:creationId xmlns:p14="http://schemas.microsoft.com/office/powerpoint/2010/main" val="1209285796"/>
      </p:ext>
    </p:extLst>
  </p:cSld>
  <p:clrMapOvr>
    <a:masterClrMapping/>
  </p:clrMapOvr>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4B323F-1990-7306-6367-20E0376616B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22AF1E0-685F-5CFE-AEDA-4D3A6F10E662}"/>
              </a:ext>
            </a:extLst>
          </p:cNvPr>
          <p:cNvSpPr>
            <a:spLocks noGrp="1"/>
          </p:cNvSpPr>
          <p:nvPr>
            <p:ph type="body" sz="quarter" idx="11"/>
          </p:nvPr>
        </p:nvSpPr>
        <p:spPr>
          <a:xfrm>
            <a:off x="337294" y="1715640"/>
            <a:ext cx="11275585" cy="4095160"/>
          </a:xfrm>
        </p:spPr>
        <p:txBody>
          <a:bodyPr/>
          <a:lstStyle/>
          <a:p>
            <a:r>
              <a:rPr lang="zh-CN" altLang="en-US" dirty="0"/>
              <a:t> 三、  产业生态完善方向</a:t>
            </a:r>
            <a:endParaRPr lang="en-US" altLang="zh-CN" dirty="0"/>
          </a:p>
          <a:p>
            <a:r>
              <a:rPr lang="zh-CN" altLang="en-US" dirty="0"/>
              <a:t>（一）供应链协同与优化</a:t>
            </a:r>
            <a:endParaRPr lang="en-US" altLang="zh-CN" dirty="0"/>
          </a:p>
          <a:p>
            <a:r>
              <a:rPr lang="en-US" altLang="zh-CN" dirty="0"/>
              <a:t>3. </a:t>
            </a:r>
            <a:r>
              <a:rPr lang="zh-CN" altLang="en-US" dirty="0"/>
              <a:t>敏捷供应链的构建</a:t>
            </a:r>
            <a:endParaRPr lang="en-US" altLang="zh-CN" dirty="0"/>
          </a:p>
          <a:p>
            <a:r>
              <a:rPr lang="zh-CN" altLang="en-US" dirty="0"/>
              <a:t>移动电商领域的快速变革和用户需求的持续细分，促使企业必须建立更具适应性的供应链体系。这种敏捷型供应链的核心在于其对市场波动的快速应对能力，以及其灵活调整和持续创新的特性。通过实施模块化制造和及时补货等策略，企业能够有效提升供应链的响应速度，从而更好地满足客户的个性化需求。这种供应链模式使企业能够在动态变化的市场环境中保持竞争优势。</a:t>
            </a:r>
          </a:p>
        </p:txBody>
      </p:sp>
      <p:sp>
        <p:nvSpPr>
          <p:cNvPr id="4" name="文本占位符 3">
            <a:extLst>
              <a:ext uri="{FF2B5EF4-FFF2-40B4-BE49-F238E27FC236}">
                <a16:creationId xmlns:a16="http://schemas.microsoft.com/office/drawing/2014/main" id="{0A0F4A31-6BF6-2F16-DCCD-CB26AABA3362}"/>
              </a:ext>
            </a:extLst>
          </p:cNvPr>
          <p:cNvSpPr>
            <a:spLocks noGrp="1"/>
          </p:cNvSpPr>
          <p:nvPr>
            <p:ph type="body" sz="quarter" idx="10"/>
          </p:nvPr>
        </p:nvSpPr>
        <p:spPr/>
        <p:txBody>
          <a:bodyPr/>
          <a:lstStyle/>
          <a:p>
            <a:r>
              <a:rPr lang="zh-CN" altLang="en-US" dirty="0"/>
              <a:t>移动电子商务的发展前景</a:t>
            </a:r>
          </a:p>
        </p:txBody>
      </p:sp>
    </p:spTree>
    <p:extLst>
      <p:ext uri="{BB962C8B-B14F-4D97-AF65-F5344CB8AC3E}">
        <p14:creationId xmlns:p14="http://schemas.microsoft.com/office/powerpoint/2010/main" val="721498525"/>
      </p:ext>
    </p:extLst>
  </p:cSld>
  <p:clrMapOvr>
    <a:masterClrMapping/>
  </p:clrMapOvr>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CD6756-BDE6-828F-9E76-19AFE7E2D83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543ED27-12F2-9C50-E4C4-B4A87E328607}"/>
              </a:ext>
            </a:extLst>
          </p:cNvPr>
          <p:cNvSpPr>
            <a:spLocks noGrp="1"/>
          </p:cNvSpPr>
          <p:nvPr>
            <p:ph type="body" sz="quarter" idx="11"/>
          </p:nvPr>
        </p:nvSpPr>
        <p:spPr>
          <a:xfrm>
            <a:off x="337294" y="2223472"/>
            <a:ext cx="11275585" cy="3079497"/>
          </a:xfrm>
        </p:spPr>
        <p:txBody>
          <a:bodyPr/>
          <a:lstStyle/>
          <a:p>
            <a:r>
              <a:rPr lang="zh-CN" altLang="en-US" dirty="0"/>
              <a:t> 三、  产业生态完善方向</a:t>
            </a:r>
            <a:endParaRPr lang="en-US" altLang="zh-CN" dirty="0"/>
          </a:p>
          <a:p>
            <a:r>
              <a:rPr lang="zh-CN" altLang="en-US" dirty="0"/>
              <a:t>（二）物流配送体系的升级</a:t>
            </a:r>
            <a:endParaRPr lang="en-US" altLang="zh-CN" dirty="0"/>
          </a:p>
          <a:p>
            <a:r>
              <a:rPr lang="en-US" altLang="zh-CN" dirty="0"/>
              <a:t>1. </a:t>
            </a:r>
            <a:r>
              <a:rPr lang="zh-CN" altLang="en-US" dirty="0"/>
              <a:t>智能化物流技术的应用</a:t>
            </a:r>
            <a:endParaRPr lang="en-US" altLang="zh-CN" dirty="0"/>
          </a:p>
          <a:p>
            <a:r>
              <a:rPr lang="zh-CN" altLang="en-US" dirty="0"/>
              <a:t>物联网、大数据和人工智能等新兴技术正推动着物流配送向智能化方向转型。其中，物联网技术可实时追踪货物位置，提升运输过程的可视化程度与安全性；大数据分析有助于优化配送路径规划，显著提高运输效率。</a:t>
            </a:r>
          </a:p>
        </p:txBody>
      </p:sp>
      <p:sp>
        <p:nvSpPr>
          <p:cNvPr id="4" name="文本占位符 3">
            <a:extLst>
              <a:ext uri="{FF2B5EF4-FFF2-40B4-BE49-F238E27FC236}">
                <a16:creationId xmlns:a16="http://schemas.microsoft.com/office/drawing/2014/main" id="{5ECB0C01-7790-A2C8-6AF0-1EF43605D6DA}"/>
              </a:ext>
            </a:extLst>
          </p:cNvPr>
          <p:cNvSpPr>
            <a:spLocks noGrp="1"/>
          </p:cNvSpPr>
          <p:nvPr>
            <p:ph type="body" sz="quarter" idx="10"/>
          </p:nvPr>
        </p:nvSpPr>
        <p:spPr/>
        <p:txBody>
          <a:bodyPr/>
          <a:lstStyle/>
          <a:p>
            <a:r>
              <a:rPr lang="zh-CN" altLang="en-US" dirty="0"/>
              <a:t>移动电子商务的发展前景</a:t>
            </a:r>
          </a:p>
        </p:txBody>
      </p:sp>
    </p:spTree>
    <p:extLst>
      <p:ext uri="{BB962C8B-B14F-4D97-AF65-F5344CB8AC3E}">
        <p14:creationId xmlns:p14="http://schemas.microsoft.com/office/powerpoint/2010/main" val="3893485784"/>
      </p:ext>
    </p:extLst>
  </p:cSld>
  <p:clrMapOvr>
    <a:masterClrMapping/>
  </p:clrMapOvr>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60F55E-3187-EF75-6DF4-FA41F6CA597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6862BE3-83B5-48CC-30D9-25A6DB1B3D9A}"/>
              </a:ext>
            </a:extLst>
          </p:cNvPr>
          <p:cNvSpPr>
            <a:spLocks noGrp="1"/>
          </p:cNvSpPr>
          <p:nvPr>
            <p:ph type="body" sz="quarter" idx="11"/>
          </p:nvPr>
        </p:nvSpPr>
        <p:spPr>
          <a:xfrm>
            <a:off x="337294" y="1969556"/>
            <a:ext cx="11275585" cy="3587329"/>
          </a:xfrm>
        </p:spPr>
        <p:txBody>
          <a:bodyPr/>
          <a:lstStyle/>
          <a:p>
            <a:r>
              <a:rPr lang="zh-CN" altLang="en-US" dirty="0"/>
              <a:t> 三、  产业生态完善方向</a:t>
            </a:r>
            <a:endParaRPr lang="en-US" altLang="zh-CN" dirty="0"/>
          </a:p>
          <a:p>
            <a:r>
              <a:rPr lang="zh-CN" altLang="en-US" dirty="0"/>
              <a:t>（二）物流配送体系的升级</a:t>
            </a:r>
            <a:endParaRPr lang="en-US" altLang="zh-CN" dirty="0"/>
          </a:p>
          <a:p>
            <a:r>
              <a:rPr lang="en-US" altLang="zh-CN" dirty="0"/>
              <a:t>2. </a:t>
            </a:r>
            <a:r>
              <a:rPr lang="zh-CN" altLang="en-US" dirty="0"/>
              <a:t>绿色物流的发展</a:t>
            </a:r>
            <a:endParaRPr lang="en-US" altLang="zh-CN" dirty="0"/>
          </a:p>
          <a:p>
            <a:r>
              <a:rPr lang="zh-CN" altLang="en-US" dirty="0"/>
              <a:t>在可持续发展理念的推动下，绿色物流已成为现代配送体系转型的关键路径。企业可通过多维度策略实现环境友好型物流，如选用可降解包装材料能有效降低废弃物污染，配送路径的智能化优化可显著缩减运输距离，新能源车辆的推广应用则有助于减少传统能源消耗。</a:t>
            </a:r>
          </a:p>
        </p:txBody>
      </p:sp>
      <p:sp>
        <p:nvSpPr>
          <p:cNvPr id="4" name="文本占位符 3">
            <a:extLst>
              <a:ext uri="{FF2B5EF4-FFF2-40B4-BE49-F238E27FC236}">
                <a16:creationId xmlns:a16="http://schemas.microsoft.com/office/drawing/2014/main" id="{7F677B79-2E3A-4A15-F02B-E70EDEE27282}"/>
              </a:ext>
            </a:extLst>
          </p:cNvPr>
          <p:cNvSpPr>
            <a:spLocks noGrp="1"/>
          </p:cNvSpPr>
          <p:nvPr>
            <p:ph type="body" sz="quarter" idx="10"/>
          </p:nvPr>
        </p:nvSpPr>
        <p:spPr/>
        <p:txBody>
          <a:bodyPr/>
          <a:lstStyle/>
          <a:p>
            <a:r>
              <a:rPr lang="zh-CN" altLang="en-US" dirty="0"/>
              <a:t>移动电子商务的发展前景</a:t>
            </a:r>
          </a:p>
        </p:txBody>
      </p:sp>
    </p:spTree>
    <p:extLst>
      <p:ext uri="{BB962C8B-B14F-4D97-AF65-F5344CB8AC3E}">
        <p14:creationId xmlns:p14="http://schemas.microsoft.com/office/powerpoint/2010/main" val="738777542"/>
      </p:ext>
    </p:extLst>
  </p:cSld>
  <p:clrMapOvr>
    <a:masterClrMapping/>
  </p:clrMapOvr>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16AEF-7356-6C7E-47A5-9DC1BE55F6A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234199D-2D4D-8EFB-F80B-2D14745FC3DF}"/>
              </a:ext>
            </a:extLst>
          </p:cNvPr>
          <p:cNvSpPr>
            <a:spLocks noGrp="1"/>
          </p:cNvSpPr>
          <p:nvPr>
            <p:ph type="body" sz="quarter" idx="11"/>
          </p:nvPr>
        </p:nvSpPr>
        <p:spPr>
          <a:xfrm>
            <a:off x="337294" y="1461725"/>
            <a:ext cx="11275585" cy="4602991"/>
          </a:xfrm>
        </p:spPr>
        <p:txBody>
          <a:bodyPr/>
          <a:lstStyle/>
          <a:p>
            <a:r>
              <a:rPr lang="zh-CN" altLang="en-US" dirty="0"/>
              <a:t> 三、  产业生态完善方向</a:t>
            </a:r>
            <a:endParaRPr lang="en-US" altLang="zh-CN" dirty="0"/>
          </a:p>
          <a:p>
            <a:r>
              <a:rPr lang="zh-CN" altLang="en-US" dirty="0"/>
              <a:t>（三）支付安全与信用体系建设</a:t>
            </a:r>
            <a:endParaRPr lang="en-US" altLang="zh-CN" dirty="0"/>
          </a:p>
          <a:p>
            <a:r>
              <a:rPr lang="en-US" altLang="zh-CN" dirty="0"/>
              <a:t>1. </a:t>
            </a:r>
            <a:r>
              <a:rPr lang="zh-CN" altLang="en-US" dirty="0"/>
              <a:t>支付安全技术的创新</a:t>
            </a:r>
            <a:endParaRPr lang="en-US" altLang="zh-CN" dirty="0"/>
          </a:p>
          <a:p>
            <a:r>
              <a:rPr lang="zh-CN" altLang="en-US" dirty="0"/>
              <a:t>支付安全的维护需要持续的技术革新。企业可通过实施多重认证机制、数据加密方案及风险预警系统来防范信息泄露和欺诈行为。此外，与金融机构的战略合作有助于构建更加安全、稳定的支付体系。这种协同效应能够显著提升支付环节的安全性能，降低潜在风险。在技术层面，多因素认证和加密手段的应用为支付安全提供了基础保障。风险监测机制的引入则进一步增强了系统的预警能力。通过与银行和其他支付平台的深度协作，企业能够建立起更为可靠的支付通道，确保交易过程的安全性。</a:t>
            </a:r>
          </a:p>
        </p:txBody>
      </p:sp>
      <p:sp>
        <p:nvSpPr>
          <p:cNvPr id="4" name="文本占位符 3">
            <a:extLst>
              <a:ext uri="{FF2B5EF4-FFF2-40B4-BE49-F238E27FC236}">
                <a16:creationId xmlns:a16="http://schemas.microsoft.com/office/drawing/2014/main" id="{88CEDB3C-07E2-F3B9-BBEA-3F6CEE8AF75A}"/>
              </a:ext>
            </a:extLst>
          </p:cNvPr>
          <p:cNvSpPr>
            <a:spLocks noGrp="1"/>
          </p:cNvSpPr>
          <p:nvPr>
            <p:ph type="body" sz="quarter" idx="10"/>
          </p:nvPr>
        </p:nvSpPr>
        <p:spPr/>
        <p:txBody>
          <a:bodyPr/>
          <a:lstStyle/>
          <a:p>
            <a:r>
              <a:rPr lang="zh-CN" altLang="en-US" dirty="0"/>
              <a:t>移动电子商务的发展前景</a:t>
            </a:r>
          </a:p>
        </p:txBody>
      </p:sp>
    </p:spTree>
    <p:extLst>
      <p:ext uri="{BB962C8B-B14F-4D97-AF65-F5344CB8AC3E}">
        <p14:creationId xmlns:p14="http://schemas.microsoft.com/office/powerpoint/2010/main" val="4212022775"/>
      </p:ext>
    </p:extLst>
  </p:cSld>
  <p:clrMapOvr>
    <a:masterClrMapping/>
  </p:clrMapOvr>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E8B7B4-1AE9-FA86-84DA-24257188743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A476E03-5E20-90E7-BC75-DFD172CB3AD6}"/>
              </a:ext>
            </a:extLst>
          </p:cNvPr>
          <p:cNvSpPr>
            <a:spLocks noGrp="1"/>
          </p:cNvSpPr>
          <p:nvPr>
            <p:ph type="body" sz="quarter" idx="11"/>
          </p:nvPr>
        </p:nvSpPr>
        <p:spPr>
          <a:xfrm>
            <a:off x="337294" y="1969556"/>
            <a:ext cx="11275585" cy="3587329"/>
          </a:xfrm>
        </p:spPr>
        <p:txBody>
          <a:bodyPr/>
          <a:lstStyle/>
          <a:p>
            <a:r>
              <a:rPr lang="zh-CN" altLang="en-US" dirty="0"/>
              <a:t> 三、  产业生态完善方向</a:t>
            </a:r>
            <a:endParaRPr lang="en-US" altLang="zh-CN" dirty="0"/>
          </a:p>
          <a:p>
            <a:r>
              <a:rPr lang="zh-CN" altLang="en-US" dirty="0"/>
              <a:t>（三）支付安全与信用体系建设</a:t>
            </a:r>
            <a:endParaRPr lang="en-US" altLang="zh-CN" dirty="0"/>
          </a:p>
          <a:p>
            <a:r>
              <a:rPr lang="en-US" altLang="zh-CN" dirty="0"/>
              <a:t>2. </a:t>
            </a:r>
            <a:r>
              <a:rPr lang="zh-CN" altLang="en-US" dirty="0"/>
              <a:t>信用评价体系的完善</a:t>
            </a:r>
            <a:endParaRPr lang="en-US" altLang="zh-CN" dirty="0"/>
          </a:p>
          <a:p>
            <a:r>
              <a:rPr lang="zh-CN" altLang="en-US" dirty="0"/>
              <a:t>健全的信用评估机制在市场经济中发挥着重要作用。通过构建标准化的评级体系，市场参与者能够获得可靠的信用参考信息。这种机制不仅有助于规范商业行为，还能推动形成公平、有序的竞争环境。实施过程中，企业需要建立科学的评估指标，对商户与消费者的信用表现进行系统化测评，并将结果及时公开。</a:t>
            </a:r>
          </a:p>
        </p:txBody>
      </p:sp>
      <p:sp>
        <p:nvSpPr>
          <p:cNvPr id="4" name="文本占位符 3">
            <a:extLst>
              <a:ext uri="{FF2B5EF4-FFF2-40B4-BE49-F238E27FC236}">
                <a16:creationId xmlns:a16="http://schemas.microsoft.com/office/drawing/2014/main" id="{AB8C17F1-8B66-B51B-7D07-6F10265A008F}"/>
              </a:ext>
            </a:extLst>
          </p:cNvPr>
          <p:cNvSpPr>
            <a:spLocks noGrp="1"/>
          </p:cNvSpPr>
          <p:nvPr>
            <p:ph type="body" sz="quarter" idx="10"/>
          </p:nvPr>
        </p:nvSpPr>
        <p:spPr/>
        <p:txBody>
          <a:bodyPr/>
          <a:lstStyle/>
          <a:p>
            <a:r>
              <a:rPr lang="zh-CN" altLang="en-US" dirty="0"/>
              <a:t>移动电子商务的发展前景</a:t>
            </a:r>
          </a:p>
        </p:txBody>
      </p:sp>
    </p:spTree>
    <p:extLst>
      <p:ext uri="{BB962C8B-B14F-4D97-AF65-F5344CB8AC3E}">
        <p14:creationId xmlns:p14="http://schemas.microsoft.com/office/powerpoint/2010/main" val="2043408600"/>
      </p:ext>
    </p:extLst>
  </p:cSld>
  <p:clrMapOvr>
    <a:masterClrMapping/>
  </p:clrMapOvr>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25D40-6EC2-81A2-B83B-F5EB0E3F054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47A34C4-788A-AAEC-B53F-A6A8BAD80913}"/>
              </a:ext>
            </a:extLst>
          </p:cNvPr>
          <p:cNvSpPr>
            <a:spLocks noGrp="1"/>
          </p:cNvSpPr>
          <p:nvPr>
            <p:ph type="body" sz="quarter" idx="11"/>
          </p:nvPr>
        </p:nvSpPr>
        <p:spPr>
          <a:xfrm>
            <a:off x="337294" y="2223472"/>
            <a:ext cx="11275585" cy="3079497"/>
          </a:xfrm>
        </p:spPr>
        <p:txBody>
          <a:bodyPr/>
          <a:lstStyle/>
          <a:p>
            <a:r>
              <a:rPr lang="zh-CN" altLang="en-US" dirty="0"/>
              <a:t> 三、  产业生态完善方向</a:t>
            </a:r>
            <a:endParaRPr lang="en-US" altLang="zh-CN" dirty="0"/>
          </a:p>
          <a:p>
            <a:r>
              <a:rPr lang="zh-CN" altLang="en-US" dirty="0"/>
              <a:t>（三）支付安全与信用体系建设</a:t>
            </a:r>
            <a:endParaRPr lang="en-US" altLang="zh-CN" dirty="0"/>
          </a:p>
          <a:p>
            <a:r>
              <a:rPr lang="en-US" altLang="zh-CN" dirty="0"/>
              <a:t>3. </a:t>
            </a:r>
            <a:r>
              <a:rPr lang="zh-CN" altLang="en-US" dirty="0"/>
              <a:t>法律法规的健全</a:t>
            </a:r>
            <a:endParaRPr lang="en-US" altLang="zh-CN" dirty="0"/>
          </a:p>
          <a:p>
            <a:r>
              <a:rPr lang="zh-CN" altLang="en-US" dirty="0"/>
              <a:t>完善法律框架对于支付安全与信用体系的构建具有关键作用。政府部门应强化移动电商支付与信用领域的监管机制，出台相应的法律规范和政策指导，以维护市场秩序。此外，应加大执法力度，严惩违法行为，切实保障消费者权益。</a:t>
            </a:r>
          </a:p>
        </p:txBody>
      </p:sp>
      <p:sp>
        <p:nvSpPr>
          <p:cNvPr id="4" name="文本占位符 3">
            <a:extLst>
              <a:ext uri="{FF2B5EF4-FFF2-40B4-BE49-F238E27FC236}">
                <a16:creationId xmlns:a16="http://schemas.microsoft.com/office/drawing/2014/main" id="{87303C0D-02B2-0FB1-2C62-61DEFE8B7972}"/>
              </a:ext>
            </a:extLst>
          </p:cNvPr>
          <p:cNvSpPr>
            <a:spLocks noGrp="1"/>
          </p:cNvSpPr>
          <p:nvPr>
            <p:ph type="body" sz="quarter" idx="10"/>
          </p:nvPr>
        </p:nvSpPr>
        <p:spPr/>
        <p:txBody>
          <a:bodyPr/>
          <a:lstStyle/>
          <a:p>
            <a:r>
              <a:rPr lang="zh-CN" altLang="en-US" dirty="0"/>
              <a:t>移动电子商务的发展前景</a:t>
            </a:r>
          </a:p>
        </p:txBody>
      </p:sp>
    </p:spTree>
    <p:extLst>
      <p:ext uri="{BB962C8B-B14F-4D97-AF65-F5344CB8AC3E}">
        <p14:creationId xmlns:p14="http://schemas.microsoft.com/office/powerpoint/2010/main" val="1339274706"/>
      </p:ext>
    </p:extLst>
  </p:cSld>
  <p:clrMapOvr>
    <a:masterClrMapping/>
  </p:clrMapOvr>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095267-366A-2610-C6BD-081E3457D2C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B19EA27-666D-EF3B-63DD-04F6314276DA}"/>
              </a:ext>
            </a:extLst>
          </p:cNvPr>
          <p:cNvSpPr>
            <a:spLocks noGrp="1"/>
          </p:cNvSpPr>
          <p:nvPr>
            <p:ph type="body" sz="quarter" idx="11"/>
          </p:nvPr>
        </p:nvSpPr>
        <p:spPr>
          <a:xfrm>
            <a:off x="337294" y="2223473"/>
            <a:ext cx="11275585" cy="3079497"/>
          </a:xfrm>
        </p:spPr>
        <p:txBody>
          <a:bodyPr/>
          <a:lstStyle/>
          <a:p>
            <a:r>
              <a:rPr lang="zh-CN" altLang="en-US" dirty="0"/>
              <a:t> 四、  移动电子商务融合创新发展</a:t>
            </a:r>
            <a:endParaRPr lang="en-US" altLang="zh-CN" dirty="0"/>
          </a:p>
          <a:p>
            <a:r>
              <a:rPr lang="zh-CN" altLang="en-US" dirty="0"/>
              <a:t>（一）移动电商新纪元：抖音、快手引领短视频融合风潮</a:t>
            </a:r>
            <a:endParaRPr lang="en-US" altLang="zh-CN" dirty="0"/>
          </a:p>
          <a:p>
            <a:r>
              <a:rPr lang="zh-CN" altLang="en-US" dirty="0"/>
              <a:t>移动电子商务正站在数字经济浪潮之巅，展现出前所未有的活力与潜力。在这一进程中，短视频平台如抖音与快手等无疑扮演了关键角色。它们以庞大的用户基础、高度互动的内容生态以及强大的数据分析能力，为移动电商企业开辟了全新的市场路径与品牌提升之道。</a:t>
            </a:r>
          </a:p>
        </p:txBody>
      </p:sp>
      <p:sp>
        <p:nvSpPr>
          <p:cNvPr id="4" name="文本占位符 3">
            <a:extLst>
              <a:ext uri="{FF2B5EF4-FFF2-40B4-BE49-F238E27FC236}">
                <a16:creationId xmlns:a16="http://schemas.microsoft.com/office/drawing/2014/main" id="{BB53382B-F053-CC03-7E11-B76B81EDB34E}"/>
              </a:ext>
            </a:extLst>
          </p:cNvPr>
          <p:cNvSpPr>
            <a:spLocks noGrp="1"/>
          </p:cNvSpPr>
          <p:nvPr>
            <p:ph type="body" sz="quarter" idx="10"/>
          </p:nvPr>
        </p:nvSpPr>
        <p:spPr/>
        <p:txBody>
          <a:bodyPr/>
          <a:lstStyle/>
          <a:p>
            <a:r>
              <a:rPr lang="zh-CN" altLang="en-US" dirty="0"/>
              <a:t>移动电子商务的发展前景</a:t>
            </a:r>
          </a:p>
        </p:txBody>
      </p:sp>
    </p:spTree>
    <p:extLst>
      <p:ext uri="{BB962C8B-B14F-4D97-AF65-F5344CB8AC3E}">
        <p14:creationId xmlns:p14="http://schemas.microsoft.com/office/powerpoint/2010/main" val="3808117121"/>
      </p:ext>
    </p:extLst>
  </p:cSld>
  <p:clrMapOvr>
    <a:masterClrMapping/>
  </p:clrMapOvr>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86950B-5958-5CE9-8F57-FD7B1FAEC7F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02AEDD6-8D68-E23B-1C8E-FCF39A27577B}"/>
              </a:ext>
            </a:extLst>
          </p:cNvPr>
          <p:cNvSpPr>
            <a:spLocks noGrp="1"/>
          </p:cNvSpPr>
          <p:nvPr>
            <p:ph type="body" sz="quarter" idx="11"/>
          </p:nvPr>
        </p:nvSpPr>
        <p:spPr>
          <a:xfrm>
            <a:off x="337294" y="2223473"/>
            <a:ext cx="11275585" cy="3079497"/>
          </a:xfrm>
        </p:spPr>
        <p:txBody>
          <a:bodyPr/>
          <a:lstStyle/>
          <a:p>
            <a:r>
              <a:rPr lang="zh-CN" altLang="en-US" dirty="0"/>
              <a:t> 四、  移动电子商务融合创新发展</a:t>
            </a:r>
            <a:endParaRPr lang="en-US" altLang="zh-CN" dirty="0"/>
          </a:p>
          <a:p>
            <a:r>
              <a:rPr lang="zh-CN" altLang="en-US" dirty="0"/>
              <a:t>（二）短视频赋能移动电商：重塑消费体验，驱动产业升级</a:t>
            </a:r>
            <a:endParaRPr lang="en-US" altLang="zh-CN" dirty="0"/>
          </a:p>
          <a:p>
            <a:r>
              <a:rPr lang="zh-CN" altLang="en-US" dirty="0"/>
              <a:t>移动电子商务与抖音、快手等短视频平台的深度融合，不仅为商家带来了前所未有的市场机遇，更深刻改变了消费者的购物习惯与品牌互动模式。在短视频的引领下，消费者更倾向于通过观看视频了解产品详情与品牌故事，这种直观且富有感染力的购物体验极大地提升了购买意愿与品牌忠诚度。</a:t>
            </a:r>
          </a:p>
        </p:txBody>
      </p:sp>
      <p:sp>
        <p:nvSpPr>
          <p:cNvPr id="4" name="文本占位符 3">
            <a:extLst>
              <a:ext uri="{FF2B5EF4-FFF2-40B4-BE49-F238E27FC236}">
                <a16:creationId xmlns:a16="http://schemas.microsoft.com/office/drawing/2014/main" id="{71CFA15E-2674-5D27-E288-DFB420EF485D}"/>
              </a:ext>
            </a:extLst>
          </p:cNvPr>
          <p:cNvSpPr>
            <a:spLocks noGrp="1"/>
          </p:cNvSpPr>
          <p:nvPr>
            <p:ph type="body" sz="quarter" idx="10"/>
          </p:nvPr>
        </p:nvSpPr>
        <p:spPr/>
        <p:txBody>
          <a:bodyPr/>
          <a:lstStyle/>
          <a:p>
            <a:r>
              <a:rPr lang="zh-CN" altLang="en-US" dirty="0"/>
              <a:t>移动电子商务的发展前景</a:t>
            </a:r>
          </a:p>
        </p:txBody>
      </p:sp>
    </p:spTree>
    <p:extLst>
      <p:ext uri="{BB962C8B-B14F-4D97-AF65-F5344CB8AC3E}">
        <p14:creationId xmlns:p14="http://schemas.microsoft.com/office/powerpoint/2010/main" val="18685272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4A3AC-6C19-D5DC-E600-928C29405DB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2E5B979-1A50-B461-378E-D6F9E232A9D5}"/>
              </a:ext>
            </a:extLst>
          </p:cNvPr>
          <p:cNvSpPr>
            <a:spLocks noGrp="1"/>
          </p:cNvSpPr>
          <p:nvPr>
            <p:ph type="body" sz="quarter" idx="11"/>
          </p:nvPr>
        </p:nvSpPr>
        <p:spPr>
          <a:xfrm>
            <a:off x="337294" y="2223463"/>
            <a:ext cx="11275585" cy="3079497"/>
          </a:xfrm>
        </p:spPr>
        <p:txBody>
          <a:bodyPr/>
          <a:lstStyle/>
          <a:p>
            <a:r>
              <a:rPr lang="zh-CN" altLang="en-US" dirty="0"/>
              <a:t>二、主要的电子商务模式</a:t>
            </a:r>
            <a:endParaRPr lang="en-US" altLang="zh-CN" dirty="0"/>
          </a:p>
          <a:p>
            <a:r>
              <a:rPr lang="zh-CN" altLang="en-US" dirty="0"/>
              <a:t>（二）</a:t>
            </a:r>
            <a:r>
              <a:rPr lang="en-US" altLang="zh-CN" dirty="0"/>
              <a:t>B2C </a:t>
            </a:r>
            <a:r>
              <a:rPr lang="zh-CN" altLang="en-US" dirty="0"/>
              <a:t>模式的特点与发展趋势</a:t>
            </a:r>
            <a:endParaRPr lang="en-US" altLang="zh-CN" dirty="0"/>
          </a:p>
          <a:p>
            <a:r>
              <a:rPr lang="en-US" altLang="zh-CN" dirty="0"/>
              <a:t>2. </a:t>
            </a:r>
            <a:r>
              <a:rPr lang="zh-CN" altLang="en-US" dirty="0"/>
              <a:t>品牌建设</a:t>
            </a:r>
            <a:endParaRPr lang="en-US" altLang="zh-CN" dirty="0"/>
          </a:p>
          <a:p>
            <a:r>
              <a:rPr lang="en-US" altLang="zh-CN" dirty="0"/>
              <a:t>B2C </a:t>
            </a:r>
            <a:r>
              <a:rPr lang="zh-CN" altLang="en-US" dirty="0"/>
              <a:t>电商模式的核心在于品牌价值的塑造。消费者的决策过程往往倾向于选择具有市场认知度的品牌，这源于品牌所承载的质量承诺与信誉保障。企业通过持续优化产品性能与服务品质，配合有效的品牌传播策略，逐步构建起积极的市场形象。</a:t>
            </a:r>
          </a:p>
        </p:txBody>
      </p:sp>
      <p:sp>
        <p:nvSpPr>
          <p:cNvPr id="4" name="文本占位符 3">
            <a:extLst>
              <a:ext uri="{FF2B5EF4-FFF2-40B4-BE49-F238E27FC236}">
                <a16:creationId xmlns:a16="http://schemas.microsoft.com/office/drawing/2014/main" id="{3D3AE561-141F-C8A1-F9CB-57CE1D735550}"/>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368292709"/>
      </p:ext>
    </p:extLst>
  </p:cSld>
  <p:clrMapOvr>
    <a:masterClrMapping/>
  </p:clrMapOvr>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id="{AB1160D5-AFFF-96C0-93A4-8470F6F68711}"/>
              </a:ext>
            </a:extLst>
          </p:cNvPr>
          <p:cNvSpPr>
            <a:spLocks noGrp="1"/>
          </p:cNvSpPr>
          <p:nvPr>
            <p:ph type="body" sz="quarter" idx="11"/>
          </p:nvPr>
        </p:nvSpPr>
        <p:spPr/>
        <p:txBody>
          <a:bodyPr/>
          <a:lstStyle/>
          <a:p>
            <a:r>
              <a:rPr lang="zh-CN" altLang="en-US" dirty="0"/>
              <a:t>第十章</a:t>
            </a:r>
          </a:p>
        </p:txBody>
      </p:sp>
      <p:sp>
        <p:nvSpPr>
          <p:cNvPr id="7" name="文本占位符 6">
            <a:extLst>
              <a:ext uri="{FF2B5EF4-FFF2-40B4-BE49-F238E27FC236}">
                <a16:creationId xmlns:a16="http://schemas.microsoft.com/office/drawing/2014/main" id="{ECA316D2-F58A-8F30-A869-20208EFDDB31}"/>
              </a:ext>
            </a:extLst>
          </p:cNvPr>
          <p:cNvSpPr>
            <a:spLocks noGrp="1"/>
          </p:cNvSpPr>
          <p:nvPr>
            <p:ph type="body" sz="quarter" idx="13"/>
          </p:nvPr>
        </p:nvSpPr>
        <p:spPr/>
        <p:txBody>
          <a:bodyPr/>
          <a:lstStyle/>
          <a:p>
            <a:r>
              <a:rPr lang="zh-CN" altLang="en-US" dirty="0"/>
              <a:t>社交电子商务</a:t>
            </a:r>
          </a:p>
        </p:txBody>
      </p:sp>
    </p:spTree>
    <p:extLst>
      <p:ext uri="{BB962C8B-B14F-4D97-AF65-F5344CB8AC3E}">
        <p14:creationId xmlns:p14="http://schemas.microsoft.com/office/powerpoint/2010/main" val="3403935927"/>
      </p:ext>
    </p:extLst>
  </p:cSld>
  <p:clrMapOvr>
    <a:masterClrMapping/>
  </p:clrMapOvr>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16B52C4F-59BD-5DEF-C134-7DA9E82DA431}"/>
              </a:ext>
            </a:extLst>
          </p:cNvPr>
          <p:cNvSpPr>
            <a:spLocks noGrp="1"/>
          </p:cNvSpPr>
          <p:nvPr>
            <p:ph type="body" sz="quarter" idx="10"/>
          </p:nvPr>
        </p:nvSpPr>
        <p:spPr/>
        <p:txBody>
          <a:bodyPr/>
          <a:lstStyle/>
          <a:p>
            <a:r>
              <a:rPr lang="zh-CN" altLang="en-US" dirty="0"/>
              <a:t>第一节</a:t>
            </a:r>
          </a:p>
        </p:txBody>
      </p:sp>
      <p:sp>
        <p:nvSpPr>
          <p:cNvPr id="3" name="文本占位符 2">
            <a:extLst>
              <a:ext uri="{FF2B5EF4-FFF2-40B4-BE49-F238E27FC236}">
                <a16:creationId xmlns:a16="http://schemas.microsoft.com/office/drawing/2014/main" id="{12ABDDCB-1838-41D1-B61D-97150B8616FF}"/>
              </a:ext>
            </a:extLst>
          </p:cNvPr>
          <p:cNvSpPr>
            <a:spLocks noGrp="1"/>
          </p:cNvSpPr>
          <p:nvPr>
            <p:ph type="body" sz="quarter" idx="11"/>
          </p:nvPr>
        </p:nvSpPr>
        <p:spPr/>
        <p:txBody>
          <a:bodyPr/>
          <a:lstStyle/>
          <a:p>
            <a:r>
              <a:rPr lang="zh-CN" altLang="en-US" dirty="0"/>
              <a:t>社交电子商务的概念与模式</a:t>
            </a:r>
          </a:p>
        </p:txBody>
      </p:sp>
    </p:spTree>
    <p:extLst>
      <p:ext uri="{BB962C8B-B14F-4D97-AF65-F5344CB8AC3E}">
        <p14:creationId xmlns:p14="http://schemas.microsoft.com/office/powerpoint/2010/main" val="763269994"/>
      </p:ext>
    </p:extLst>
  </p:cSld>
  <p:clrMapOvr>
    <a:masterClrMapping/>
  </p:clrMapOvr>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7EF41-82E8-3914-50A2-54F1BFC5EA7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743E420-E74F-8429-7D96-1267C3A8D434}"/>
              </a:ext>
            </a:extLst>
          </p:cNvPr>
          <p:cNvSpPr>
            <a:spLocks noGrp="1"/>
          </p:cNvSpPr>
          <p:nvPr>
            <p:ph type="body" sz="quarter" idx="11"/>
          </p:nvPr>
        </p:nvSpPr>
        <p:spPr>
          <a:xfrm>
            <a:off x="337294" y="2477389"/>
            <a:ext cx="11275585" cy="2571666"/>
          </a:xfrm>
        </p:spPr>
        <p:txBody>
          <a:bodyPr/>
          <a:lstStyle/>
          <a:p>
            <a:r>
              <a:rPr lang="zh-CN" altLang="en-US" dirty="0"/>
              <a:t>一、  社交电子商务的基本概念</a:t>
            </a:r>
          </a:p>
          <a:p>
            <a:r>
              <a:rPr lang="zh-CN" altLang="en-US" dirty="0"/>
              <a:t>社交电子商务是电子商务与社交媒体深度融合的产物，这种新型商业模式主要依托社交媒体平台开展商品交易活动。通过社交媒体，商家与消费者之间建立了直接的互动渠道，打破了传统广告传播的局限性。这种模式充分利用了社交媒体的传播优势，使商品信息能够更加广泛地触达目标用户。</a:t>
            </a:r>
          </a:p>
        </p:txBody>
      </p:sp>
      <p:sp>
        <p:nvSpPr>
          <p:cNvPr id="4" name="文本占位符 3">
            <a:extLst>
              <a:ext uri="{FF2B5EF4-FFF2-40B4-BE49-F238E27FC236}">
                <a16:creationId xmlns:a16="http://schemas.microsoft.com/office/drawing/2014/main" id="{E3751BAE-E4AE-6750-1709-D16E3367C384}"/>
              </a:ext>
            </a:extLst>
          </p:cNvPr>
          <p:cNvSpPr>
            <a:spLocks noGrp="1"/>
          </p:cNvSpPr>
          <p:nvPr>
            <p:ph type="body" sz="quarter" idx="10"/>
          </p:nvPr>
        </p:nvSpPr>
        <p:spPr/>
        <p:txBody>
          <a:bodyPr/>
          <a:lstStyle/>
          <a:p>
            <a:r>
              <a:rPr lang="zh-CN" altLang="en-US" dirty="0"/>
              <a:t>社交电子商务的概念与模式</a:t>
            </a:r>
          </a:p>
        </p:txBody>
      </p:sp>
    </p:spTree>
    <p:extLst>
      <p:ext uri="{BB962C8B-B14F-4D97-AF65-F5344CB8AC3E}">
        <p14:creationId xmlns:p14="http://schemas.microsoft.com/office/powerpoint/2010/main" val="1356201393"/>
      </p:ext>
    </p:extLst>
  </p:cSld>
  <p:clrMapOvr>
    <a:masterClrMapping/>
  </p:clrMapOvr>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9B600-CAF2-523B-EAFA-B5E3C5A919D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3E361BC-C136-05A6-4B1F-D0A3010542FE}"/>
              </a:ext>
            </a:extLst>
          </p:cNvPr>
          <p:cNvSpPr>
            <a:spLocks noGrp="1"/>
          </p:cNvSpPr>
          <p:nvPr>
            <p:ph type="body" sz="quarter" idx="11"/>
          </p:nvPr>
        </p:nvSpPr>
        <p:spPr>
          <a:xfrm>
            <a:off x="337294" y="2731305"/>
            <a:ext cx="11275585" cy="2063835"/>
          </a:xfrm>
        </p:spPr>
        <p:txBody>
          <a:bodyPr/>
          <a:lstStyle/>
          <a:p>
            <a:r>
              <a:rPr lang="zh-CN" altLang="en-US" dirty="0"/>
              <a:t> 二、  社交电子商务的主要模式</a:t>
            </a:r>
            <a:endParaRPr lang="en-US" altLang="zh-CN" dirty="0"/>
          </a:p>
          <a:p>
            <a:r>
              <a:rPr lang="zh-CN" altLang="en-US" dirty="0"/>
              <a:t>（一）社交内容电商模式分析</a:t>
            </a:r>
            <a:endParaRPr lang="en-US" altLang="zh-CN" dirty="0"/>
          </a:p>
          <a:p>
            <a:r>
              <a:rPr lang="zh-CN" altLang="en-US" dirty="0"/>
              <a:t>社交内容电商依托社 交平台，以优质内容为媒介吸引用户关注并推动商品转化。该模式的核心在于内容创作，通过持续输出有价值的信息来建立用户信任，进而实现商业变现。</a:t>
            </a:r>
          </a:p>
        </p:txBody>
      </p:sp>
      <p:sp>
        <p:nvSpPr>
          <p:cNvPr id="4" name="文本占位符 3">
            <a:extLst>
              <a:ext uri="{FF2B5EF4-FFF2-40B4-BE49-F238E27FC236}">
                <a16:creationId xmlns:a16="http://schemas.microsoft.com/office/drawing/2014/main" id="{51DE9BB9-6F8B-2DCD-9E23-EC2D320E439E}"/>
              </a:ext>
            </a:extLst>
          </p:cNvPr>
          <p:cNvSpPr>
            <a:spLocks noGrp="1"/>
          </p:cNvSpPr>
          <p:nvPr>
            <p:ph type="body" sz="quarter" idx="10"/>
          </p:nvPr>
        </p:nvSpPr>
        <p:spPr/>
        <p:txBody>
          <a:bodyPr/>
          <a:lstStyle/>
          <a:p>
            <a:r>
              <a:rPr lang="zh-CN" altLang="en-US" dirty="0"/>
              <a:t>社交电子商务的概念与模式</a:t>
            </a:r>
          </a:p>
        </p:txBody>
      </p:sp>
    </p:spTree>
    <p:extLst>
      <p:ext uri="{BB962C8B-B14F-4D97-AF65-F5344CB8AC3E}">
        <p14:creationId xmlns:p14="http://schemas.microsoft.com/office/powerpoint/2010/main" val="3842441366"/>
      </p:ext>
    </p:extLst>
  </p:cSld>
  <p:clrMapOvr>
    <a:masterClrMapping/>
  </p:clrMapOvr>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2C751-329C-6AE0-05DB-064482AD751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1CE5782-56DD-0822-50FB-5951CE1368DB}"/>
              </a:ext>
            </a:extLst>
          </p:cNvPr>
          <p:cNvSpPr>
            <a:spLocks noGrp="1"/>
          </p:cNvSpPr>
          <p:nvPr>
            <p:ph type="body" sz="quarter" idx="11"/>
          </p:nvPr>
        </p:nvSpPr>
        <p:spPr>
          <a:xfrm>
            <a:off x="337294" y="2477390"/>
            <a:ext cx="11275585" cy="2571666"/>
          </a:xfrm>
        </p:spPr>
        <p:txBody>
          <a:bodyPr/>
          <a:lstStyle/>
          <a:p>
            <a:r>
              <a:rPr lang="zh-CN" altLang="en-US" dirty="0"/>
              <a:t> 二、  社交电子商务的主要模式</a:t>
            </a:r>
            <a:endParaRPr lang="en-US" altLang="zh-CN" dirty="0"/>
          </a:p>
          <a:p>
            <a:r>
              <a:rPr lang="zh-CN" altLang="en-US" dirty="0"/>
              <a:t>（二）社交分享电商模式</a:t>
            </a:r>
            <a:endParaRPr lang="en-US" altLang="zh-CN" dirty="0"/>
          </a:p>
          <a:p>
            <a:r>
              <a:rPr lang="en-US" altLang="zh-CN" dirty="0"/>
              <a:t>1. </a:t>
            </a:r>
            <a:r>
              <a:rPr lang="zh-CN" altLang="en-US" dirty="0"/>
              <a:t>用户分享动机</a:t>
            </a:r>
            <a:endParaRPr lang="en-US" altLang="zh-CN" dirty="0"/>
          </a:p>
          <a:p>
            <a:r>
              <a:rPr lang="zh-CN" altLang="en-US" dirty="0"/>
              <a:t>社交分享电商中，用户分享行为主要受经济收益和社交需求双重驱动。从经济层面看，多数平台设置了奖励机制，当用户通过分享商品链接促成交易时，可获得佣金或返利。</a:t>
            </a:r>
          </a:p>
        </p:txBody>
      </p:sp>
      <p:sp>
        <p:nvSpPr>
          <p:cNvPr id="4" name="文本占位符 3">
            <a:extLst>
              <a:ext uri="{FF2B5EF4-FFF2-40B4-BE49-F238E27FC236}">
                <a16:creationId xmlns:a16="http://schemas.microsoft.com/office/drawing/2014/main" id="{54DADBC0-6BF6-8FD4-AE5C-B05B002A8096}"/>
              </a:ext>
            </a:extLst>
          </p:cNvPr>
          <p:cNvSpPr>
            <a:spLocks noGrp="1"/>
          </p:cNvSpPr>
          <p:nvPr>
            <p:ph type="body" sz="quarter" idx="10"/>
          </p:nvPr>
        </p:nvSpPr>
        <p:spPr/>
        <p:txBody>
          <a:bodyPr/>
          <a:lstStyle/>
          <a:p>
            <a:r>
              <a:rPr lang="zh-CN" altLang="en-US" dirty="0"/>
              <a:t>社交电子商务的概念与模式</a:t>
            </a:r>
          </a:p>
        </p:txBody>
      </p:sp>
    </p:spTree>
    <p:extLst>
      <p:ext uri="{BB962C8B-B14F-4D97-AF65-F5344CB8AC3E}">
        <p14:creationId xmlns:p14="http://schemas.microsoft.com/office/powerpoint/2010/main" val="1195200049"/>
      </p:ext>
    </p:extLst>
  </p:cSld>
  <p:clrMapOvr>
    <a:masterClrMapping/>
  </p:clrMapOvr>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E78C10-8B33-A064-18E8-13DEFE1B034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402160C-0F6B-DBFE-21E6-C631FF087192}"/>
              </a:ext>
            </a:extLst>
          </p:cNvPr>
          <p:cNvSpPr>
            <a:spLocks noGrp="1"/>
          </p:cNvSpPr>
          <p:nvPr>
            <p:ph type="body" sz="quarter" idx="11"/>
          </p:nvPr>
        </p:nvSpPr>
        <p:spPr>
          <a:xfrm>
            <a:off x="337294" y="1715643"/>
            <a:ext cx="11275585" cy="4095160"/>
          </a:xfrm>
        </p:spPr>
        <p:txBody>
          <a:bodyPr/>
          <a:lstStyle/>
          <a:p>
            <a:r>
              <a:rPr lang="zh-CN" altLang="en-US" dirty="0"/>
              <a:t> 二、  社交电子商务的主要模式</a:t>
            </a:r>
            <a:endParaRPr lang="en-US" altLang="zh-CN" dirty="0"/>
          </a:p>
          <a:p>
            <a:r>
              <a:rPr lang="zh-CN" altLang="en-US" dirty="0"/>
              <a:t>（二）社交分享电商模式</a:t>
            </a:r>
            <a:endParaRPr lang="en-US" altLang="zh-CN" dirty="0"/>
          </a:p>
          <a:p>
            <a:r>
              <a:rPr lang="en-US" altLang="zh-CN" dirty="0"/>
              <a:t>2. </a:t>
            </a:r>
            <a:r>
              <a:rPr lang="zh-CN" altLang="en-US" dirty="0"/>
              <a:t>平台运营策略</a:t>
            </a:r>
            <a:endParaRPr lang="en-US" altLang="zh-CN" dirty="0"/>
          </a:p>
          <a:p>
            <a:r>
              <a:rPr lang="zh-CN" altLang="en-US" dirty="0"/>
              <a:t>社交分享电商通过多维度策略激励用户参与分享。在技术层面，平台会优化分享工具，简化操作流程，使商品信息能够便捷地传播至各大社交网络。运营方面，定期开展分享抽奖、积分兑换等活动，提升用户参与热情。同时，平台运用数据分析技术，持续追踪用户分享行为，深入洞察用户偏好，为商品推荐算法优化和运营策略调整提供数据支持。这种多管齐下的方式有效促进了用户分享行为，增强了平台活跃度。</a:t>
            </a:r>
          </a:p>
        </p:txBody>
      </p:sp>
      <p:sp>
        <p:nvSpPr>
          <p:cNvPr id="4" name="文本占位符 3">
            <a:extLst>
              <a:ext uri="{FF2B5EF4-FFF2-40B4-BE49-F238E27FC236}">
                <a16:creationId xmlns:a16="http://schemas.microsoft.com/office/drawing/2014/main" id="{BF60B340-261E-CB99-2E5B-414A0E242A43}"/>
              </a:ext>
            </a:extLst>
          </p:cNvPr>
          <p:cNvSpPr>
            <a:spLocks noGrp="1"/>
          </p:cNvSpPr>
          <p:nvPr>
            <p:ph type="body" sz="quarter" idx="10"/>
          </p:nvPr>
        </p:nvSpPr>
        <p:spPr/>
        <p:txBody>
          <a:bodyPr/>
          <a:lstStyle/>
          <a:p>
            <a:r>
              <a:rPr lang="zh-CN" altLang="en-US" dirty="0"/>
              <a:t>社交电子商务的概念与模式</a:t>
            </a:r>
          </a:p>
        </p:txBody>
      </p:sp>
    </p:spTree>
    <p:extLst>
      <p:ext uri="{BB962C8B-B14F-4D97-AF65-F5344CB8AC3E}">
        <p14:creationId xmlns:p14="http://schemas.microsoft.com/office/powerpoint/2010/main" val="2153072885"/>
      </p:ext>
    </p:extLst>
  </p:cSld>
  <p:clrMapOvr>
    <a:masterClrMapping/>
  </p:clrMapOvr>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A9D731-A029-7C18-1DDE-45EA7AA65B5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33C2EFD-6A3B-50B9-C19F-AFB865521C78}"/>
              </a:ext>
            </a:extLst>
          </p:cNvPr>
          <p:cNvSpPr>
            <a:spLocks noGrp="1"/>
          </p:cNvSpPr>
          <p:nvPr>
            <p:ph type="body" sz="quarter" idx="11"/>
          </p:nvPr>
        </p:nvSpPr>
        <p:spPr>
          <a:xfrm>
            <a:off x="337294" y="1715643"/>
            <a:ext cx="11275585" cy="4095160"/>
          </a:xfrm>
        </p:spPr>
        <p:txBody>
          <a:bodyPr/>
          <a:lstStyle/>
          <a:p>
            <a:r>
              <a:rPr lang="zh-CN" altLang="en-US" dirty="0"/>
              <a:t> 二、  社交电子商务的主要模式</a:t>
            </a:r>
            <a:endParaRPr lang="en-US" altLang="zh-CN" dirty="0"/>
          </a:p>
          <a:p>
            <a:r>
              <a:rPr lang="zh-CN" altLang="en-US" dirty="0"/>
              <a:t>（二）社交分享电商模式</a:t>
            </a:r>
            <a:endParaRPr lang="en-US" altLang="zh-CN" dirty="0"/>
          </a:p>
          <a:p>
            <a:r>
              <a:rPr lang="en-US" altLang="zh-CN" dirty="0"/>
              <a:t>3. </a:t>
            </a:r>
            <a:r>
              <a:rPr lang="zh-CN" altLang="en-US" dirty="0"/>
              <a:t>信任机制的建立</a:t>
            </a:r>
            <a:endParaRPr lang="en-US" altLang="zh-CN" dirty="0"/>
          </a:p>
          <a:p>
            <a:r>
              <a:rPr lang="zh-CN" altLang="en-US" dirty="0"/>
              <a:t>社交分享电商中，信任机制发挥着核心作用。研究表明，消费者倾向于接受熟人推荐的商品信息。为构建可靠的信任体系，电商平台需实施严格的质量管控措施，确保用户分享的商品具有较高的品质保证。通过建立完善的用户评价系统，平台能够为消费者提供真实的使用反馈，从而提升信任水平。针对虚假宣传和劣质商品等违规行为，平台应采取严厉的处罚措施，以维护健康的交易环境。</a:t>
            </a:r>
          </a:p>
        </p:txBody>
      </p:sp>
      <p:sp>
        <p:nvSpPr>
          <p:cNvPr id="4" name="文本占位符 3">
            <a:extLst>
              <a:ext uri="{FF2B5EF4-FFF2-40B4-BE49-F238E27FC236}">
                <a16:creationId xmlns:a16="http://schemas.microsoft.com/office/drawing/2014/main" id="{8A2A1FAF-37EB-B09F-FEA1-F88086BD3E00}"/>
              </a:ext>
            </a:extLst>
          </p:cNvPr>
          <p:cNvSpPr>
            <a:spLocks noGrp="1"/>
          </p:cNvSpPr>
          <p:nvPr>
            <p:ph type="body" sz="quarter" idx="10"/>
          </p:nvPr>
        </p:nvSpPr>
        <p:spPr/>
        <p:txBody>
          <a:bodyPr/>
          <a:lstStyle/>
          <a:p>
            <a:r>
              <a:rPr lang="zh-CN" altLang="en-US" dirty="0"/>
              <a:t>社交电子商务的概念与模式</a:t>
            </a:r>
          </a:p>
        </p:txBody>
      </p:sp>
    </p:spTree>
    <p:extLst>
      <p:ext uri="{BB962C8B-B14F-4D97-AF65-F5344CB8AC3E}">
        <p14:creationId xmlns:p14="http://schemas.microsoft.com/office/powerpoint/2010/main" val="3703883779"/>
      </p:ext>
    </p:extLst>
  </p:cSld>
  <p:clrMapOvr>
    <a:masterClrMapping/>
  </p:clrMapOvr>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FCE05E-38E2-90EB-B298-DC303BFC5FC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1E098F0-9A51-8605-63B4-13EB5FE11D8E}"/>
              </a:ext>
            </a:extLst>
          </p:cNvPr>
          <p:cNvSpPr>
            <a:spLocks noGrp="1"/>
          </p:cNvSpPr>
          <p:nvPr>
            <p:ph type="body" sz="quarter" idx="11"/>
          </p:nvPr>
        </p:nvSpPr>
        <p:spPr>
          <a:xfrm>
            <a:off x="337294" y="2223475"/>
            <a:ext cx="11275585" cy="3079497"/>
          </a:xfrm>
        </p:spPr>
        <p:txBody>
          <a:bodyPr/>
          <a:lstStyle/>
          <a:p>
            <a:r>
              <a:rPr lang="zh-CN" altLang="en-US" dirty="0"/>
              <a:t> 二、  社交电子商务的主要模式</a:t>
            </a:r>
            <a:endParaRPr lang="en-US" altLang="zh-CN" dirty="0"/>
          </a:p>
          <a:p>
            <a:r>
              <a:rPr lang="zh-CN" altLang="en-US" dirty="0"/>
              <a:t>（三）社交零售电商模式</a:t>
            </a:r>
            <a:endParaRPr lang="en-US" altLang="zh-CN" dirty="0"/>
          </a:p>
          <a:p>
            <a:r>
              <a:rPr lang="en-US" altLang="zh-CN" dirty="0"/>
              <a:t>1. </a:t>
            </a:r>
            <a:r>
              <a:rPr lang="zh-CN" altLang="en-US" dirty="0"/>
              <a:t>线上线下融合</a:t>
            </a:r>
            <a:endParaRPr lang="en-US" altLang="zh-CN" dirty="0"/>
          </a:p>
          <a:p>
            <a:r>
              <a:rPr lang="zh-CN" altLang="en-US" dirty="0"/>
              <a:t>社交零售电商整合了线上平台与线下实体店的资源优势。移动端和 </a:t>
            </a:r>
            <a:r>
              <a:rPr lang="en-US" altLang="zh-CN" dirty="0"/>
              <a:t>PC </a:t>
            </a:r>
            <a:r>
              <a:rPr lang="zh-CN" altLang="en-US" dirty="0"/>
              <a:t>端为用户提供了随时随地的购物渠道，扩大了品牌的市场覆盖面。实体门店则承担了产品体验的功能，通过现场互动提升消费者的参与感。</a:t>
            </a:r>
          </a:p>
        </p:txBody>
      </p:sp>
      <p:sp>
        <p:nvSpPr>
          <p:cNvPr id="4" name="文本占位符 3">
            <a:extLst>
              <a:ext uri="{FF2B5EF4-FFF2-40B4-BE49-F238E27FC236}">
                <a16:creationId xmlns:a16="http://schemas.microsoft.com/office/drawing/2014/main" id="{356468F4-B130-D04F-071A-D1496EA13324}"/>
              </a:ext>
            </a:extLst>
          </p:cNvPr>
          <p:cNvSpPr>
            <a:spLocks noGrp="1"/>
          </p:cNvSpPr>
          <p:nvPr>
            <p:ph type="body" sz="quarter" idx="10"/>
          </p:nvPr>
        </p:nvSpPr>
        <p:spPr/>
        <p:txBody>
          <a:bodyPr/>
          <a:lstStyle/>
          <a:p>
            <a:r>
              <a:rPr lang="zh-CN" altLang="en-US" dirty="0"/>
              <a:t>社交电子商务的概念与模式</a:t>
            </a:r>
          </a:p>
        </p:txBody>
      </p:sp>
    </p:spTree>
    <p:extLst>
      <p:ext uri="{BB962C8B-B14F-4D97-AF65-F5344CB8AC3E}">
        <p14:creationId xmlns:p14="http://schemas.microsoft.com/office/powerpoint/2010/main" val="146810886"/>
      </p:ext>
    </p:extLst>
  </p:cSld>
  <p:clrMapOvr>
    <a:masterClrMapping/>
  </p:clrMapOvr>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EB7D7-FECB-462A-43B1-52F50D62C47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997671C-1E5F-47DA-C74C-88C225928838}"/>
              </a:ext>
            </a:extLst>
          </p:cNvPr>
          <p:cNvSpPr>
            <a:spLocks noGrp="1"/>
          </p:cNvSpPr>
          <p:nvPr>
            <p:ph type="body" sz="quarter" idx="11"/>
          </p:nvPr>
        </p:nvSpPr>
        <p:spPr>
          <a:xfrm>
            <a:off x="337294" y="2223475"/>
            <a:ext cx="11275585" cy="3079497"/>
          </a:xfrm>
        </p:spPr>
        <p:txBody>
          <a:bodyPr/>
          <a:lstStyle/>
          <a:p>
            <a:r>
              <a:rPr lang="zh-CN" altLang="en-US" dirty="0"/>
              <a:t> 二、  社交电子商务的主要模式</a:t>
            </a:r>
            <a:endParaRPr lang="en-US" altLang="zh-CN" dirty="0"/>
          </a:p>
          <a:p>
            <a:r>
              <a:rPr lang="zh-CN" altLang="en-US" dirty="0"/>
              <a:t>（三）社交零售电商模式</a:t>
            </a:r>
            <a:endParaRPr lang="en-US" altLang="zh-CN" dirty="0"/>
          </a:p>
          <a:p>
            <a:r>
              <a:rPr lang="en-US" altLang="zh-CN" dirty="0"/>
              <a:t>2. </a:t>
            </a:r>
            <a:r>
              <a:rPr lang="zh-CN" altLang="en-US" dirty="0"/>
              <a:t>社交互动促进销售</a:t>
            </a:r>
            <a:endParaRPr lang="en-US" altLang="zh-CN" dirty="0"/>
          </a:p>
          <a:p>
            <a:r>
              <a:rPr lang="zh-CN" altLang="en-US" dirty="0"/>
              <a:t>社交零售电商模式下，社交媒体成为商家与消费者沟通的关键渠道。通过线上互动，企业能够直接获取用户反馈，优化产品和服务策略。品牌方通常组织各类营销活动，包括线上新品发布、线下会员体验等。</a:t>
            </a:r>
          </a:p>
        </p:txBody>
      </p:sp>
      <p:sp>
        <p:nvSpPr>
          <p:cNvPr id="4" name="文本占位符 3">
            <a:extLst>
              <a:ext uri="{FF2B5EF4-FFF2-40B4-BE49-F238E27FC236}">
                <a16:creationId xmlns:a16="http://schemas.microsoft.com/office/drawing/2014/main" id="{475AE02C-49B8-ED0A-AD15-944F7C54F6F2}"/>
              </a:ext>
            </a:extLst>
          </p:cNvPr>
          <p:cNvSpPr>
            <a:spLocks noGrp="1"/>
          </p:cNvSpPr>
          <p:nvPr>
            <p:ph type="body" sz="quarter" idx="10"/>
          </p:nvPr>
        </p:nvSpPr>
        <p:spPr/>
        <p:txBody>
          <a:bodyPr/>
          <a:lstStyle/>
          <a:p>
            <a:r>
              <a:rPr lang="zh-CN" altLang="en-US" dirty="0"/>
              <a:t>社交电子商务的概念与模式</a:t>
            </a:r>
          </a:p>
        </p:txBody>
      </p:sp>
    </p:spTree>
    <p:extLst>
      <p:ext uri="{BB962C8B-B14F-4D97-AF65-F5344CB8AC3E}">
        <p14:creationId xmlns:p14="http://schemas.microsoft.com/office/powerpoint/2010/main" val="1582712549"/>
      </p:ext>
    </p:extLst>
  </p:cSld>
  <p:clrMapOvr>
    <a:masterClrMapping/>
  </p:clrMapOvr>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47D34-BDA5-77F9-90C6-BADA585EE9D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DB4AA48-251A-2FBE-7994-1EBA32A57903}"/>
              </a:ext>
            </a:extLst>
          </p:cNvPr>
          <p:cNvSpPr>
            <a:spLocks noGrp="1"/>
          </p:cNvSpPr>
          <p:nvPr>
            <p:ph type="body" sz="quarter" idx="11"/>
          </p:nvPr>
        </p:nvSpPr>
        <p:spPr>
          <a:xfrm>
            <a:off x="337294" y="2223475"/>
            <a:ext cx="11275585" cy="3079497"/>
          </a:xfrm>
        </p:spPr>
        <p:txBody>
          <a:bodyPr/>
          <a:lstStyle/>
          <a:p>
            <a:r>
              <a:rPr lang="zh-CN" altLang="en-US" dirty="0"/>
              <a:t> 二、  社交电子商务的主要模式</a:t>
            </a:r>
            <a:endParaRPr lang="en-US" altLang="zh-CN" dirty="0"/>
          </a:p>
          <a:p>
            <a:r>
              <a:rPr lang="zh-CN" altLang="en-US" dirty="0"/>
              <a:t>（三）社交零售电商模式</a:t>
            </a:r>
            <a:endParaRPr lang="en-US" altLang="zh-CN" dirty="0"/>
          </a:p>
          <a:p>
            <a:r>
              <a:rPr lang="en-US" altLang="zh-CN" dirty="0"/>
              <a:t>3. </a:t>
            </a:r>
            <a:r>
              <a:rPr lang="zh-CN" altLang="en-US" dirty="0"/>
              <a:t>供应链管理优化</a:t>
            </a:r>
            <a:endParaRPr lang="en-US" altLang="zh-CN" dirty="0"/>
          </a:p>
          <a:p>
            <a:r>
              <a:rPr lang="zh-CN" altLang="en-US" dirty="0"/>
              <a:t>社交零售电商的兴起对供应链管理带来了新的挑战。这种模式下，库存管理需要实现线上线下的实时联动，确保全渠道的商品可及性。物流配送体系也亟待优化，特别是在服务质量和效率方面需要重点提升。</a:t>
            </a:r>
          </a:p>
        </p:txBody>
      </p:sp>
      <p:sp>
        <p:nvSpPr>
          <p:cNvPr id="4" name="文本占位符 3">
            <a:extLst>
              <a:ext uri="{FF2B5EF4-FFF2-40B4-BE49-F238E27FC236}">
                <a16:creationId xmlns:a16="http://schemas.microsoft.com/office/drawing/2014/main" id="{B0DE9B1F-84B0-9200-5304-E4A4811352A7}"/>
              </a:ext>
            </a:extLst>
          </p:cNvPr>
          <p:cNvSpPr>
            <a:spLocks noGrp="1"/>
          </p:cNvSpPr>
          <p:nvPr>
            <p:ph type="body" sz="quarter" idx="10"/>
          </p:nvPr>
        </p:nvSpPr>
        <p:spPr/>
        <p:txBody>
          <a:bodyPr/>
          <a:lstStyle/>
          <a:p>
            <a:r>
              <a:rPr lang="zh-CN" altLang="en-US" dirty="0"/>
              <a:t>社交电子商务的概念与模式</a:t>
            </a:r>
          </a:p>
        </p:txBody>
      </p:sp>
    </p:spTree>
    <p:extLst>
      <p:ext uri="{BB962C8B-B14F-4D97-AF65-F5344CB8AC3E}">
        <p14:creationId xmlns:p14="http://schemas.microsoft.com/office/powerpoint/2010/main" val="8828967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占位符 15">
            <a:extLst>
              <a:ext uri="{FF2B5EF4-FFF2-40B4-BE49-F238E27FC236}">
                <a16:creationId xmlns:a16="http://schemas.microsoft.com/office/drawing/2014/main" id="{E2DDACCA-40F3-746E-D935-AFD65B17E016}"/>
              </a:ext>
            </a:extLst>
          </p:cNvPr>
          <p:cNvSpPr>
            <a:spLocks noGrp="1"/>
          </p:cNvSpPr>
          <p:nvPr>
            <p:ph type="body" sz="quarter" idx="11"/>
          </p:nvPr>
        </p:nvSpPr>
        <p:spPr>
          <a:xfrm>
            <a:off x="246902" y="2022922"/>
            <a:ext cx="5022679" cy="784830"/>
          </a:xfrm>
        </p:spPr>
        <p:txBody>
          <a:bodyPr/>
          <a:lstStyle/>
          <a:p>
            <a:r>
              <a:rPr lang="zh-CN" altLang="en-US" dirty="0"/>
              <a:t>第一章</a:t>
            </a:r>
          </a:p>
        </p:txBody>
      </p:sp>
      <p:sp>
        <p:nvSpPr>
          <p:cNvPr id="17" name="文本占位符 16">
            <a:extLst>
              <a:ext uri="{FF2B5EF4-FFF2-40B4-BE49-F238E27FC236}">
                <a16:creationId xmlns:a16="http://schemas.microsoft.com/office/drawing/2014/main" id="{1EBA4679-B9AA-C73A-B745-CE9C8340EE73}"/>
              </a:ext>
            </a:extLst>
          </p:cNvPr>
          <p:cNvSpPr>
            <a:spLocks noGrp="1"/>
          </p:cNvSpPr>
          <p:nvPr>
            <p:ph type="body" sz="quarter" idx="13"/>
          </p:nvPr>
        </p:nvSpPr>
        <p:spPr>
          <a:xfrm>
            <a:off x="245083" y="3068143"/>
            <a:ext cx="6638289" cy="630942"/>
          </a:xfrm>
        </p:spPr>
        <p:txBody>
          <a:bodyPr/>
          <a:lstStyle/>
          <a:p>
            <a:r>
              <a:rPr lang="zh-CN" altLang="en-US" dirty="0"/>
              <a:t>电子商务概述</a:t>
            </a:r>
          </a:p>
        </p:txBody>
      </p:sp>
    </p:spTree>
    <p:extLst>
      <p:ext uri="{BB962C8B-B14F-4D97-AF65-F5344CB8AC3E}">
        <p14:creationId xmlns:p14="http://schemas.microsoft.com/office/powerpoint/2010/main" val="27543220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E4E63-302E-612F-5640-B30612F1041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978731D-05F2-940D-6792-D919DE869867}"/>
              </a:ext>
            </a:extLst>
          </p:cNvPr>
          <p:cNvSpPr>
            <a:spLocks noGrp="1"/>
          </p:cNvSpPr>
          <p:nvPr>
            <p:ph type="body" sz="quarter" idx="11"/>
          </p:nvPr>
        </p:nvSpPr>
        <p:spPr>
          <a:xfrm>
            <a:off x="337294" y="2223463"/>
            <a:ext cx="11275585" cy="3079497"/>
          </a:xfrm>
        </p:spPr>
        <p:txBody>
          <a:bodyPr/>
          <a:lstStyle/>
          <a:p>
            <a:r>
              <a:rPr lang="zh-CN" altLang="en-US" dirty="0"/>
              <a:t>二、主要的电子商务模式</a:t>
            </a:r>
            <a:endParaRPr lang="en-US" altLang="zh-CN" dirty="0"/>
          </a:p>
          <a:p>
            <a:r>
              <a:rPr lang="zh-CN" altLang="en-US" dirty="0"/>
              <a:t>（二）</a:t>
            </a:r>
            <a:r>
              <a:rPr lang="en-US" altLang="zh-CN" dirty="0"/>
              <a:t>B2C </a:t>
            </a:r>
            <a:r>
              <a:rPr lang="zh-CN" altLang="en-US" dirty="0"/>
              <a:t>模式的特点与发展趋势</a:t>
            </a:r>
            <a:endParaRPr lang="en-US" altLang="zh-CN" dirty="0"/>
          </a:p>
          <a:p>
            <a:r>
              <a:rPr lang="en-US" altLang="zh-CN" dirty="0"/>
              <a:t>3. </a:t>
            </a:r>
            <a:r>
              <a:rPr lang="zh-CN" altLang="en-US" dirty="0"/>
              <a:t>便捷的购物体验</a:t>
            </a:r>
            <a:endParaRPr lang="en-US" altLang="zh-CN" dirty="0"/>
          </a:p>
          <a:p>
            <a:r>
              <a:rPr lang="en-US" altLang="zh-CN" dirty="0"/>
              <a:t>B2C </a:t>
            </a:r>
            <a:r>
              <a:rPr lang="zh-CN" altLang="en-US" dirty="0"/>
              <a:t>电商模式显著提升了用户的购物体验。消费者通过移动终端或 </a:t>
            </a:r>
            <a:r>
              <a:rPr lang="en-US" altLang="zh-CN" dirty="0"/>
              <a:t>PC </a:t>
            </a:r>
            <a:r>
              <a:rPr lang="zh-CN" altLang="en-US" dirty="0"/>
              <a:t>端即可访问商家店铺，实现商品的选购与交易。这一模式整合了多样化的支付渠道，并构建了高效的物流体系。</a:t>
            </a:r>
          </a:p>
        </p:txBody>
      </p:sp>
      <p:sp>
        <p:nvSpPr>
          <p:cNvPr id="4" name="文本占位符 3">
            <a:extLst>
              <a:ext uri="{FF2B5EF4-FFF2-40B4-BE49-F238E27FC236}">
                <a16:creationId xmlns:a16="http://schemas.microsoft.com/office/drawing/2014/main" id="{8082D16F-5A06-4856-AD3C-AAAF94483F74}"/>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1150553092"/>
      </p:ext>
    </p:extLst>
  </p:cSld>
  <p:clrMapOvr>
    <a:masterClrMapping/>
  </p:clrMapOvr>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57CDFC2F-22C8-FD05-523C-23179A7380F6}"/>
              </a:ext>
            </a:extLst>
          </p:cNvPr>
          <p:cNvSpPr>
            <a:spLocks noGrp="1"/>
          </p:cNvSpPr>
          <p:nvPr>
            <p:ph type="body" sz="quarter" idx="10"/>
          </p:nvPr>
        </p:nvSpPr>
        <p:spPr/>
        <p:txBody>
          <a:bodyPr/>
          <a:lstStyle/>
          <a:p>
            <a:r>
              <a:rPr lang="zh-CN" altLang="en-US" dirty="0"/>
              <a:t>第二节</a:t>
            </a:r>
          </a:p>
        </p:txBody>
      </p:sp>
      <p:sp>
        <p:nvSpPr>
          <p:cNvPr id="5" name="文本占位符 4">
            <a:extLst>
              <a:ext uri="{FF2B5EF4-FFF2-40B4-BE49-F238E27FC236}">
                <a16:creationId xmlns:a16="http://schemas.microsoft.com/office/drawing/2014/main" id="{C7A69797-2D44-3AF6-2694-549D4B19DFB4}"/>
              </a:ext>
            </a:extLst>
          </p:cNvPr>
          <p:cNvSpPr>
            <a:spLocks noGrp="1"/>
          </p:cNvSpPr>
          <p:nvPr>
            <p:ph type="body" sz="quarter" idx="11"/>
          </p:nvPr>
        </p:nvSpPr>
        <p:spPr/>
        <p:txBody>
          <a:bodyPr/>
          <a:lstStyle/>
          <a:p>
            <a:r>
              <a:rPr lang="zh-CN" altLang="en-US" dirty="0"/>
              <a:t>社交电子商务的发展现状与趋势</a:t>
            </a:r>
          </a:p>
        </p:txBody>
      </p:sp>
    </p:spTree>
    <p:extLst>
      <p:ext uri="{BB962C8B-B14F-4D97-AF65-F5344CB8AC3E}">
        <p14:creationId xmlns:p14="http://schemas.microsoft.com/office/powerpoint/2010/main" val="2481496099"/>
      </p:ext>
    </p:extLst>
  </p:cSld>
  <p:clrMapOvr>
    <a:masterClrMapping/>
  </p:clrMapOvr>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3D96E-11DD-1EC7-11B6-5818BC5D95D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B566903-9E72-EC52-8282-B47C640F909A}"/>
              </a:ext>
            </a:extLst>
          </p:cNvPr>
          <p:cNvSpPr>
            <a:spLocks noGrp="1"/>
          </p:cNvSpPr>
          <p:nvPr>
            <p:ph type="body" sz="quarter" idx="11"/>
          </p:nvPr>
        </p:nvSpPr>
        <p:spPr>
          <a:xfrm>
            <a:off x="337294" y="1969559"/>
            <a:ext cx="11275585" cy="3587329"/>
          </a:xfrm>
        </p:spPr>
        <p:txBody>
          <a:bodyPr/>
          <a:lstStyle/>
          <a:p>
            <a:r>
              <a:rPr lang="zh-CN" altLang="en-US" dirty="0"/>
              <a:t>一、  社交电子商务的发展现状</a:t>
            </a:r>
          </a:p>
          <a:p>
            <a:r>
              <a:rPr lang="zh-CN" altLang="en-US" dirty="0"/>
              <a:t>社交电商作为电商与社交媒体结合的新模式，近年来快速扩展。全球范围内，这一领域展现出显著的增长态势。从市场规模来看，社交电商正成为全球电商的重要组成部分。我国社交电商发展尤为突出，已形成了独特的商业生态。不同行业也积极布局社交电商，探索新的营销渠道。零售、美妆、食品等行业纷纷试水，通过社交平台拓展销售渠道。企业利用社交媒体的传播优势，开展精准营销和用户互动。这种模式降低了获客成本，提高了用户转化率。社交电商正在重塑传统电商的运营逻辑，创造新的商业价值。</a:t>
            </a:r>
          </a:p>
        </p:txBody>
      </p:sp>
      <p:sp>
        <p:nvSpPr>
          <p:cNvPr id="4" name="文本占位符 3">
            <a:extLst>
              <a:ext uri="{FF2B5EF4-FFF2-40B4-BE49-F238E27FC236}">
                <a16:creationId xmlns:a16="http://schemas.microsoft.com/office/drawing/2014/main" id="{2791CCBF-23F8-A9A6-5CF0-1C43A8CD4955}"/>
              </a:ext>
            </a:extLst>
          </p:cNvPr>
          <p:cNvSpPr>
            <a:spLocks noGrp="1"/>
          </p:cNvSpPr>
          <p:nvPr>
            <p:ph type="body" sz="quarter" idx="10"/>
          </p:nvPr>
        </p:nvSpPr>
        <p:spPr/>
        <p:txBody>
          <a:bodyPr/>
          <a:lstStyle/>
          <a:p>
            <a:r>
              <a:rPr lang="zh-CN" altLang="en-US" dirty="0"/>
              <a:t>社交电子商务的发展现状与趋势</a:t>
            </a:r>
          </a:p>
        </p:txBody>
      </p:sp>
    </p:spTree>
    <p:extLst>
      <p:ext uri="{BB962C8B-B14F-4D97-AF65-F5344CB8AC3E}">
        <p14:creationId xmlns:p14="http://schemas.microsoft.com/office/powerpoint/2010/main" val="987606747"/>
      </p:ext>
    </p:extLst>
  </p:cSld>
  <p:clrMapOvr>
    <a:masterClrMapping/>
  </p:clrMapOvr>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483544-2D9F-BEFA-63EE-8EFBB382A39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0400973-B1AA-ED1E-BE00-892D77E9BF2D}"/>
              </a:ext>
            </a:extLst>
          </p:cNvPr>
          <p:cNvSpPr>
            <a:spLocks noGrp="1"/>
          </p:cNvSpPr>
          <p:nvPr>
            <p:ph type="body" sz="quarter" idx="11"/>
          </p:nvPr>
        </p:nvSpPr>
        <p:spPr>
          <a:xfrm>
            <a:off x="337294" y="2223475"/>
            <a:ext cx="11275585" cy="3079497"/>
          </a:xfrm>
        </p:spPr>
        <p:txBody>
          <a:bodyPr/>
          <a:lstStyle/>
          <a:p>
            <a:r>
              <a:rPr lang="zh-CN" altLang="en-US" dirty="0"/>
              <a:t> 二、  社交电子商务发展的驱动因素</a:t>
            </a:r>
          </a:p>
          <a:p>
            <a:r>
              <a:rPr lang="zh-CN" altLang="en-US" dirty="0"/>
              <a:t>社交电商的兴起是多个因素协同作用的必然产物。其发展动力主要来源于以下几个方面：一是移动互联网的普及为用户提供了便捷的接入方式；二是社交媒体平台的流量红利为电商发展创造了有利条件；三是消费者购物习惯的转变推动了这一模式的发展；四是技术创新的持续迭代为社交电商提供了坚实的支撑。这些因素相互交织，共同构建了社交电商快速发展的底层逻辑。</a:t>
            </a:r>
          </a:p>
        </p:txBody>
      </p:sp>
      <p:sp>
        <p:nvSpPr>
          <p:cNvPr id="4" name="文本占位符 3">
            <a:extLst>
              <a:ext uri="{FF2B5EF4-FFF2-40B4-BE49-F238E27FC236}">
                <a16:creationId xmlns:a16="http://schemas.microsoft.com/office/drawing/2014/main" id="{654E06C4-4702-0C27-D82D-D1B961EDDE1B}"/>
              </a:ext>
            </a:extLst>
          </p:cNvPr>
          <p:cNvSpPr>
            <a:spLocks noGrp="1"/>
          </p:cNvSpPr>
          <p:nvPr>
            <p:ph type="body" sz="quarter" idx="10"/>
          </p:nvPr>
        </p:nvSpPr>
        <p:spPr/>
        <p:txBody>
          <a:bodyPr/>
          <a:lstStyle/>
          <a:p>
            <a:r>
              <a:rPr lang="zh-CN" altLang="en-US" dirty="0"/>
              <a:t>社交电子商务的发展现状与趋势</a:t>
            </a:r>
          </a:p>
        </p:txBody>
      </p:sp>
    </p:spTree>
    <p:extLst>
      <p:ext uri="{BB962C8B-B14F-4D97-AF65-F5344CB8AC3E}">
        <p14:creationId xmlns:p14="http://schemas.microsoft.com/office/powerpoint/2010/main" val="1278803315"/>
      </p:ext>
    </p:extLst>
  </p:cSld>
  <p:clrMapOvr>
    <a:masterClrMapping/>
  </p:clrMapOvr>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A98B8F-035B-0A63-6220-79A6656887E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7BDB6C8-C5BD-9F76-30B7-808FE768A9B0}"/>
              </a:ext>
            </a:extLst>
          </p:cNvPr>
          <p:cNvSpPr>
            <a:spLocks noGrp="1"/>
          </p:cNvSpPr>
          <p:nvPr>
            <p:ph type="body" sz="quarter" idx="11"/>
          </p:nvPr>
        </p:nvSpPr>
        <p:spPr>
          <a:xfrm>
            <a:off x="337294" y="1969560"/>
            <a:ext cx="11275585" cy="3587329"/>
          </a:xfrm>
        </p:spPr>
        <p:txBody>
          <a:bodyPr/>
          <a:lstStyle/>
          <a:p>
            <a:r>
              <a:rPr lang="zh-CN" altLang="en-US" dirty="0"/>
              <a:t> 三、  社交电子商务的未来发展趋势</a:t>
            </a:r>
            <a:endParaRPr lang="en-US" altLang="zh-CN" dirty="0"/>
          </a:p>
          <a:p>
            <a:r>
              <a:rPr lang="zh-CN" altLang="en-US" dirty="0"/>
              <a:t>（一）智能化与个性化发展方向</a:t>
            </a:r>
            <a:endParaRPr lang="en-US" altLang="zh-CN" dirty="0"/>
          </a:p>
          <a:p>
            <a:r>
              <a:rPr lang="zh-CN" altLang="en-US" dirty="0"/>
              <a:t>社交电商将朝着智能化与个性化的方向演进。</a:t>
            </a:r>
            <a:r>
              <a:rPr lang="en-US" altLang="zh-CN" dirty="0"/>
              <a:t>AI </a:t>
            </a:r>
            <a:r>
              <a:rPr lang="zh-CN" altLang="en-US" dirty="0"/>
              <a:t>技术通过分析用户社交行为数据，包括浏览、购买和互动信息，可准确识别用户偏好与消费特征。这种基于多维度数据的深度挖掘，有助于企业更好地理解用户需求。智能化发展将显著提升电商平台的运营效率，为用户提供更精准的服务。个性化推荐系统通过持续优化算法，能够实时调整商品推送策略，满足用户的多样化需求。</a:t>
            </a:r>
          </a:p>
        </p:txBody>
      </p:sp>
      <p:sp>
        <p:nvSpPr>
          <p:cNvPr id="4" name="文本占位符 3">
            <a:extLst>
              <a:ext uri="{FF2B5EF4-FFF2-40B4-BE49-F238E27FC236}">
                <a16:creationId xmlns:a16="http://schemas.microsoft.com/office/drawing/2014/main" id="{B7609848-2DDF-F9C9-6ED0-30AD44A563A9}"/>
              </a:ext>
            </a:extLst>
          </p:cNvPr>
          <p:cNvSpPr>
            <a:spLocks noGrp="1"/>
          </p:cNvSpPr>
          <p:nvPr>
            <p:ph type="body" sz="quarter" idx="10"/>
          </p:nvPr>
        </p:nvSpPr>
        <p:spPr/>
        <p:txBody>
          <a:bodyPr/>
          <a:lstStyle/>
          <a:p>
            <a:r>
              <a:rPr lang="zh-CN" altLang="en-US" dirty="0"/>
              <a:t>社交电子商务的发展现状与趋势</a:t>
            </a:r>
          </a:p>
        </p:txBody>
      </p:sp>
    </p:spTree>
    <p:extLst>
      <p:ext uri="{BB962C8B-B14F-4D97-AF65-F5344CB8AC3E}">
        <p14:creationId xmlns:p14="http://schemas.microsoft.com/office/powerpoint/2010/main" val="3064305750"/>
      </p:ext>
    </p:extLst>
  </p:cSld>
  <p:clrMapOvr>
    <a:masterClrMapping/>
  </p:clrMapOvr>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5F1C4-8482-2D2D-81A4-4D139755F4D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B683A3E-75CD-E180-B135-6B9927ABF4B2}"/>
              </a:ext>
            </a:extLst>
          </p:cNvPr>
          <p:cNvSpPr>
            <a:spLocks noGrp="1"/>
          </p:cNvSpPr>
          <p:nvPr>
            <p:ph type="body" sz="quarter" idx="11"/>
          </p:nvPr>
        </p:nvSpPr>
        <p:spPr>
          <a:xfrm>
            <a:off x="337294" y="2223476"/>
            <a:ext cx="11275585" cy="3079497"/>
          </a:xfrm>
        </p:spPr>
        <p:txBody>
          <a:bodyPr/>
          <a:lstStyle/>
          <a:p>
            <a:r>
              <a:rPr lang="zh-CN" altLang="en-US" dirty="0"/>
              <a:t> 三、  社交电子商务的未来发展趋势</a:t>
            </a:r>
            <a:endParaRPr lang="en-US" altLang="zh-CN" dirty="0"/>
          </a:p>
          <a:p>
            <a:r>
              <a:rPr lang="zh-CN" altLang="en-US" dirty="0"/>
              <a:t>（二）跨境社交电子商务的机遇</a:t>
            </a:r>
            <a:endParaRPr lang="en-US" altLang="zh-CN" dirty="0"/>
          </a:p>
          <a:p>
            <a:r>
              <a:rPr lang="zh-CN" altLang="en-US" dirty="0"/>
              <a:t>互联网技术的快速发展和全球化进程的深入，推动了跨境社交电子商务的兴起。国际社交平台如 </a:t>
            </a:r>
            <a:r>
              <a:rPr lang="en-US" altLang="zh-CN" dirty="0"/>
              <a:t>Facebook </a:t>
            </a:r>
            <a:r>
              <a:rPr lang="zh-CN" altLang="en-US" dirty="0"/>
              <a:t>和 </a:t>
            </a:r>
            <a:r>
              <a:rPr lang="en-US" altLang="zh-CN" dirty="0"/>
              <a:t>Instagram </a:t>
            </a:r>
            <a:r>
              <a:rPr lang="zh-CN" altLang="en-US" dirty="0"/>
              <a:t>等凭借其庞大的用户基础，为企业开辟了全球市场。这些平台汇聚了来自世界各地的数十亿用户，展现出多样化的消费特征。借助社交电商模式，企业能够突破地域壁垒，实现产品在全球范围内的直接推广和销售。 </a:t>
            </a:r>
          </a:p>
        </p:txBody>
      </p:sp>
      <p:sp>
        <p:nvSpPr>
          <p:cNvPr id="4" name="文本占位符 3">
            <a:extLst>
              <a:ext uri="{FF2B5EF4-FFF2-40B4-BE49-F238E27FC236}">
                <a16:creationId xmlns:a16="http://schemas.microsoft.com/office/drawing/2014/main" id="{19F8CF5E-109D-1CA3-1695-32850A26D2CA}"/>
              </a:ext>
            </a:extLst>
          </p:cNvPr>
          <p:cNvSpPr>
            <a:spLocks noGrp="1"/>
          </p:cNvSpPr>
          <p:nvPr>
            <p:ph type="body" sz="quarter" idx="10"/>
          </p:nvPr>
        </p:nvSpPr>
        <p:spPr/>
        <p:txBody>
          <a:bodyPr/>
          <a:lstStyle/>
          <a:p>
            <a:r>
              <a:rPr lang="zh-CN" altLang="en-US" dirty="0"/>
              <a:t>社交电子商务的发展现状与趋势</a:t>
            </a:r>
          </a:p>
        </p:txBody>
      </p:sp>
    </p:spTree>
    <p:extLst>
      <p:ext uri="{BB962C8B-B14F-4D97-AF65-F5344CB8AC3E}">
        <p14:creationId xmlns:p14="http://schemas.microsoft.com/office/powerpoint/2010/main" val="2865714203"/>
      </p:ext>
    </p:extLst>
  </p:cSld>
  <p:clrMapOvr>
    <a:masterClrMapping/>
  </p:clrMapOvr>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62C30D-B672-3443-B01D-CF62DB1092C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EB05956-B48E-6020-00AA-D1CBF6DA49C5}"/>
              </a:ext>
            </a:extLst>
          </p:cNvPr>
          <p:cNvSpPr>
            <a:spLocks noGrp="1"/>
          </p:cNvSpPr>
          <p:nvPr>
            <p:ph type="body" sz="quarter" idx="11"/>
          </p:nvPr>
        </p:nvSpPr>
        <p:spPr>
          <a:xfrm>
            <a:off x="337294" y="2223476"/>
            <a:ext cx="11275585" cy="3079497"/>
          </a:xfrm>
        </p:spPr>
        <p:txBody>
          <a:bodyPr/>
          <a:lstStyle/>
          <a:p>
            <a:r>
              <a:rPr lang="zh-CN" altLang="en-US" dirty="0"/>
              <a:t> 三、  社交电子商务的未来发展趋势</a:t>
            </a:r>
            <a:endParaRPr lang="en-US" altLang="zh-CN" dirty="0"/>
          </a:p>
          <a:p>
            <a:r>
              <a:rPr lang="zh-CN" altLang="en-US" dirty="0"/>
              <a:t>（三）可持续发展的社交电商模式展望</a:t>
            </a:r>
            <a:endParaRPr lang="en-US" altLang="zh-CN" dirty="0"/>
          </a:p>
          <a:p>
            <a:r>
              <a:rPr lang="zh-CN" altLang="en-US" dirty="0"/>
              <a:t>社交电商模式的未来发展将重点关注可持续性议题。为促进环境保护，平台可推动商家使用环保包装方案，如可降解纸材和可循环布袋等，从而降低包装废弃物对环境的影响。同时，平台可引导用户参与绿色消费行为，包括环保产品推荐和二手商品交易等。借助社交网络的信息传播优势，有效提升用户的环保认知，培育绿色消费文化。</a:t>
            </a:r>
          </a:p>
        </p:txBody>
      </p:sp>
      <p:sp>
        <p:nvSpPr>
          <p:cNvPr id="4" name="文本占位符 3">
            <a:extLst>
              <a:ext uri="{FF2B5EF4-FFF2-40B4-BE49-F238E27FC236}">
                <a16:creationId xmlns:a16="http://schemas.microsoft.com/office/drawing/2014/main" id="{0CA53A77-5D45-F0F2-0EF6-0A4FF03F10F0}"/>
              </a:ext>
            </a:extLst>
          </p:cNvPr>
          <p:cNvSpPr>
            <a:spLocks noGrp="1"/>
          </p:cNvSpPr>
          <p:nvPr>
            <p:ph type="body" sz="quarter" idx="10"/>
          </p:nvPr>
        </p:nvSpPr>
        <p:spPr/>
        <p:txBody>
          <a:bodyPr/>
          <a:lstStyle/>
          <a:p>
            <a:r>
              <a:rPr lang="zh-CN" altLang="en-US" dirty="0"/>
              <a:t>社交电子商务的发展现状与趋势</a:t>
            </a:r>
          </a:p>
        </p:txBody>
      </p:sp>
    </p:spTree>
    <p:extLst>
      <p:ext uri="{BB962C8B-B14F-4D97-AF65-F5344CB8AC3E}">
        <p14:creationId xmlns:p14="http://schemas.microsoft.com/office/powerpoint/2010/main" val="2194929039"/>
      </p:ext>
    </p:extLst>
  </p:cSld>
  <p:clrMapOvr>
    <a:masterClrMapping/>
  </p:clrMapOvr>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085843-DFCB-09CF-DF7B-9800F639FC1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92BDBDF-A0AE-0FAA-D090-9D1C0418C362}"/>
              </a:ext>
            </a:extLst>
          </p:cNvPr>
          <p:cNvSpPr>
            <a:spLocks noGrp="1"/>
          </p:cNvSpPr>
          <p:nvPr>
            <p:ph type="body" sz="quarter" idx="11"/>
          </p:nvPr>
        </p:nvSpPr>
        <p:spPr>
          <a:xfrm>
            <a:off x="337294" y="1715645"/>
            <a:ext cx="11275585" cy="4095160"/>
          </a:xfrm>
        </p:spPr>
        <p:txBody>
          <a:bodyPr/>
          <a:lstStyle/>
          <a:p>
            <a:r>
              <a:rPr lang="zh-CN" altLang="en-US" dirty="0"/>
              <a:t> 三、  社交电子商务的未来发展趋势</a:t>
            </a:r>
            <a:endParaRPr lang="en-US" altLang="zh-CN" dirty="0"/>
          </a:p>
          <a:p>
            <a:r>
              <a:rPr lang="zh-CN" altLang="en-US" dirty="0"/>
              <a:t>（四）社交电子商务融合创新发展</a:t>
            </a:r>
            <a:endParaRPr lang="en-US" altLang="zh-CN" dirty="0"/>
          </a:p>
          <a:p>
            <a:r>
              <a:rPr lang="en-US" altLang="zh-CN" dirty="0"/>
              <a:t>1. </a:t>
            </a:r>
            <a:r>
              <a:rPr lang="zh-CN" altLang="en-US" dirty="0"/>
              <a:t>元宇宙：社交电商的新革新</a:t>
            </a:r>
            <a:endParaRPr lang="en-US" altLang="zh-CN" dirty="0"/>
          </a:p>
          <a:p>
            <a:r>
              <a:rPr lang="zh-CN" altLang="en-US" dirty="0"/>
              <a:t>元宇宙，一个融合了虚拟空间、社交互动与经济系统的全新数字领域，为社交电子商务开辟了无限可能。在这个虚拟世界中，消费者能够创建个性化的虚拟形象，与其他用户实时互动，参与丰富多彩的虚拟活动，甚至积累并交易虚拟资产。这种高度沉浸式的体验，使消费者能够更深入地了解产品，增强购买意愿，同时也为商家提供了前所未有的品牌展示与产品推广机会。</a:t>
            </a:r>
          </a:p>
        </p:txBody>
      </p:sp>
      <p:sp>
        <p:nvSpPr>
          <p:cNvPr id="4" name="文本占位符 3">
            <a:extLst>
              <a:ext uri="{FF2B5EF4-FFF2-40B4-BE49-F238E27FC236}">
                <a16:creationId xmlns:a16="http://schemas.microsoft.com/office/drawing/2014/main" id="{665B2729-BC90-518E-0659-D9202187B697}"/>
              </a:ext>
            </a:extLst>
          </p:cNvPr>
          <p:cNvSpPr>
            <a:spLocks noGrp="1"/>
          </p:cNvSpPr>
          <p:nvPr>
            <p:ph type="body" sz="quarter" idx="10"/>
          </p:nvPr>
        </p:nvSpPr>
        <p:spPr/>
        <p:txBody>
          <a:bodyPr/>
          <a:lstStyle/>
          <a:p>
            <a:r>
              <a:rPr lang="zh-CN" altLang="en-US" dirty="0"/>
              <a:t>社交电子商务的发展现状与趋势</a:t>
            </a:r>
          </a:p>
        </p:txBody>
      </p:sp>
    </p:spTree>
    <p:extLst>
      <p:ext uri="{BB962C8B-B14F-4D97-AF65-F5344CB8AC3E}">
        <p14:creationId xmlns:p14="http://schemas.microsoft.com/office/powerpoint/2010/main" val="2163019472"/>
      </p:ext>
    </p:extLst>
  </p:cSld>
  <p:clrMapOvr>
    <a:masterClrMapping/>
  </p:clrMapOvr>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6AE871-B299-DB1C-7251-C90AEF89BC1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C115741-1272-77CA-7D77-92DF9A6E1B87}"/>
              </a:ext>
            </a:extLst>
          </p:cNvPr>
          <p:cNvSpPr>
            <a:spLocks noGrp="1"/>
          </p:cNvSpPr>
          <p:nvPr>
            <p:ph type="body" sz="quarter" idx="11"/>
          </p:nvPr>
        </p:nvSpPr>
        <p:spPr>
          <a:xfrm>
            <a:off x="337294" y="1715645"/>
            <a:ext cx="11275585" cy="4095160"/>
          </a:xfrm>
        </p:spPr>
        <p:txBody>
          <a:bodyPr/>
          <a:lstStyle/>
          <a:p>
            <a:r>
              <a:rPr lang="zh-CN" altLang="en-US" dirty="0"/>
              <a:t> 三、  社交电子商务的未来发展趋势</a:t>
            </a:r>
            <a:endParaRPr lang="en-US" altLang="zh-CN" dirty="0"/>
          </a:p>
          <a:p>
            <a:r>
              <a:rPr lang="zh-CN" altLang="en-US" dirty="0"/>
              <a:t>（四）社交电子商务融合创新发展</a:t>
            </a:r>
            <a:endParaRPr lang="en-US" altLang="zh-CN" dirty="0"/>
          </a:p>
          <a:p>
            <a:r>
              <a:rPr lang="en-US" altLang="zh-CN" dirty="0"/>
              <a:t>2. </a:t>
            </a:r>
            <a:r>
              <a:rPr lang="zh-CN" altLang="en-US" dirty="0"/>
              <a:t>线上线下融合的新常态</a:t>
            </a:r>
            <a:endParaRPr lang="en-US" altLang="zh-CN" dirty="0"/>
          </a:p>
          <a:p>
            <a:r>
              <a:rPr lang="zh-CN" altLang="en-US" dirty="0"/>
              <a:t>社交电子商务与元宇宙体验场景的融合，不仅在线上为消费者提供了海量的购物选择，还通过线上线下融合的方式，构建了一个无缝衔接的购物生态。在线上，消费者可以轻松浏览商品、查看评价、参与讨论，与商家及其他消费者实时互动。在线下，</a:t>
            </a:r>
            <a:r>
              <a:rPr lang="en-US" altLang="zh-CN" dirty="0"/>
              <a:t>AR</a:t>
            </a:r>
            <a:r>
              <a:rPr lang="zh-CN" altLang="en-US" dirty="0"/>
              <a:t>、 </a:t>
            </a:r>
            <a:r>
              <a:rPr lang="en-US" altLang="zh-CN" dirty="0"/>
              <a:t>VR </a:t>
            </a:r>
            <a:r>
              <a:rPr lang="zh-CN" altLang="en-US" dirty="0"/>
              <a:t>等技术则让实体店铺焕发出新的活力，消费者可以在店内体验虚拟试穿、虚拟装配等服务，或通过扫描二维码将线上商品带入线下进行实物对比和购买。</a:t>
            </a:r>
          </a:p>
        </p:txBody>
      </p:sp>
      <p:sp>
        <p:nvSpPr>
          <p:cNvPr id="4" name="文本占位符 3">
            <a:extLst>
              <a:ext uri="{FF2B5EF4-FFF2-40B4-BE49-F238E27FC236}">
                <a16:creationId xmlns:a16="http://schemas.microsoft.com/office/drawing/2014/main" id="{ED8A2325-4DE9-ECAF-9BEB-CA939FC42177}"/>
              </a:ext>
            </a:extLst>
          </p:cNvPr>
          <p:cNvSpPr>
            <a:spLocks noGrp="1"/>
          </p:cNvSpPr>
          <p:nvPr>
            <p:ph type="body" sz="quarter" idx="10"/>
          </p:nvPr>
        </p:nvSpPr>
        <p:spPr/>
        <p:txBody>
          <a:bodyPr/>
          <a:lstStyle/>
          <a:p>
            <a:r>
              <a:rPr lang="zh-CN" altLang="en-US" dirty="0"/>
              <a:t>社交电子商务的发展现状与趋势</a:t>
            </a:r>
          </a:p>
        </p:txBody>
      </p:sp>
    </p:spTree>
    <p:extLst>
      <p:ext uri="{BB962C8B-B14F-4D97-AF65-F5344CB8AC3E}">
        <p14:creationId xmlns:p14="http://schemas.microsoft.com/office/powerpoint/2010/main" val="3709282493"/>
      </p:ext>
    </p:extLst>
  </p:cSld>
  <p:clrMapOvr>
    <a:masterClrMapping/>
  </p:clrMapOvr>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4F601-810C-1E27-91EC-07276D5ACE4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8E65829-4269-112C-A041-A899A1212832}"/>
              </a:ext>
            </a:extLst>
          </p:cNvPr>
          <p:cNvSpPr>
            <a:spLocks noGrp="1"/>
          </p:cNvSpPr>
          <p:nvPr>
            <p:ph type="body" sz="quarter" idx="11"/>
          </p:nvPr>
        </p:nvSpPr>
        <p:spPr>
          <a:xfrm>
            <a:off x="337294" y="2223476"/>
            <a:ext cx="11275585" cy="3079497"/>
          </a:xfrm>
        </p:spPr>
        <p:txBody>
          <a:bodyPr/>
          <a:lstStyle/>
          <a:p>
            <a:r>
              <a:rPr lang="zh-CN" altLang="en-US" dirty="0"/>
              <a:t> 三、  社交电子商务的未来发展趋势</a:t>
            </a:r>
            <a:endParaRPr lang="en-US" altLang="zh-CN" dirty="0"/>
          </a:p>
          <a:p>
            <a:r>
              <a:rPr lang="zh-CN" altLang="en-US" dirty="0"/>
              <a:t>（四）社交电子商务融合创新发展</a:t>
            </a:r>
            <a:endParaRPr lang="en-US" altLang="zh-CN" dirty="0"/>
          </a:p>
          <a:p>
            <a:r>
              <a:rPr lang="en-US" altLang="zh-CN" dirty="0"/>
              <a:t>3. </a:t>
            </a:r>
            <a:r>
              <a:rPr lang="zh-CN" altLang="en-US" dirty="0"/>
              <a:t>满足多元需求的新路径</a:t>
            </a:r>
            <a:endParaRPr lang="en-US" altLang="zh-CN" dirty="0"/>
          </a:p>
          <a:p>
            <a:r>
              <a:rPr lang="zh-CN" altLang="en-US" dirty="0"/>
              <a:t>在元宇宙体验场景中，</a:t>
            </a:r>
            <a:r>
              <a:rPr lang="en-US" altLang="zh-CN" dirty="0"/>
              <a:t>AR</a:t>
            </a:r>
            <a:r>
              <a:rPr lang="zh-CN" altLang="en-US" dirty="0"/>
              <a:t>、</a:t>
            </a:r>
            <a:r>
              <a:rPr lang="en-US" altLang="zh-CN" dirty="0"/>
              <a:t>VR </a:t>
            </a:r>
            <a:r>
              <a:rPr lang="zh-CN" altLang="en-US" dirty="0"/>
              <a:t>等技术不仅提升了消费者的购物体验，还为商家提供了更加精准、个性化的营销策略。通过收集和分析消费者在线上线下的行为数据，商家能够深入了解消费者的喜好、需求和行为模式，从而为他们量身定制商品推荐和服务。</a:t>
            </a:r>
          </a:p>
        </p:txBody>
      </p:sp>
      <p:sp>
        <p:nvSpPr>
          <p:cNvPr id="4" name="文本占位符 3">
            <a:extLst>
              <a:ext uri="{FF2B5EF4-FFF2-40B4-BE49-F238E27FC236}">
                <a16:creationId xmlns:a16="http://schemas.microsoft.com/office/drawing/2014/main" id="{ED896558-21D2-88B0-5BEB-053ACCC45B70}"/>
              </a:ext>
            </a:extLst>
          </p:cNvPr>
          <p:cNvSpPr>
            <a:spLocks noGrp="1"/>
          </p:cNvSpPr>
          <p:nvPr>
            <p:ph type="body" sz="quarter" idx="10"/>
          </p:nvPr>
        </p:nvSpPr>
        <p:spPr/>
        <p:txBody>
          <a:bodyPr/>
          <a:lstStyle/>
          <a:p>
            <a:r>
              <a:rPr lang="zh-CN" altLang="en-US" dirty="0"/>
              <a:t>社交电子商务的发展现状与趋势</a:t>
            </a:r>
          </a:p>
        </p:txBody>
      </p:sp>
    </p:spTree>
    <p:extLst>
      <p:ext uri="{BB962C8B-B14F-4D97-AF65-F5344CB8AC3E}">
        <p14:creationId xmlns:p14="http://schemas.microsoft.com/office/powerpoint/2010/main" val="4023553818"/>
      </p:ext>
    </p:extLst>
  </p:cSld>
  <p:clrMapOvr>
    <a:masterClrMapping/>
  </p:clrMapOvr>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F099C4-B9CB-67D3-0350-A751AD47B3D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DE1AA41-C4F0-A1AD-C1A0-AF600E6E8C9A}"/>
              </a:ext>
            </a:extLst>
          </p:cNvPr>
          <p:cNvSpPr>
            <a:spLocks noGrp="1"/>
          </p:cNvSpPr>
          <p:nvPr>
            <p:ph type="body" sz="quarter" idx="11"/>
          </p:nvPr>
        </p:nvSpPr>
        <p:spPr>
          <a:xfrm>
            <a:off x="337294" y="1969560"/>
            <a:ext cx="11275585" cy="3587329"/>
          </a:xfrm>
        </p:spPr>
        <p:txBody>
          <a:bodyPr/>
          <a:lstStyle/>
          <a:p>
            <a:r>
              <a:rPr lang="zh-CN" altLang="en-US" dirty="0"/>
              <a:t> 三、  社交电子商务的未来发展趋势</a:t>
            </a:r>
            <a:endParaRPr lang="en-US" altLang="zh-CN" dirty="0"/>
          </a:p>
          <a:p>
            <a:r>
              <a:rPr lang="zh-CN" altLang="en-US" dirty="0"/>
              <a:t>（四）社交电子商务融合创新发展</a:t>
            </a:r>
            <a:endParaRPr lang="en-US" altLang="zh-CN" dirty="0"/>
          </a:p>
          <a:p>
            <a:r>
              <a:rPr lang="en-US" altLang="zh-CN" dirty="0"/>
              <a:t>4. </a:t>
            </a:r>
            <a:r>
              <a:rPr lang="zh-CN" altLang="en-US" dirty="0"/>
              <a:t>社交电商与元宇宙的深度交融</a:t>
            </a:r>
            <a:r>
              <a:rPr lang="en-US" altLang="zh-CN" dirty="0"/>
              <a:t>——</a:t>
            </a:r>
            <a:r>
              <a:rPr lang="zh-CN" altLang="en-US" dirty="0"/>
              <a:t>展望未来</a:t>
            </a:r>
            <a:endParaRPr lang="en-US" altLang="zh-CN" dirty="0"/>
          </a:p>
          <a:p>
            <a:r>
              <a:rPr lang="zh-CN" altLang="en-US" dirty="0"/>
              <a:t>随着社交电子商务与元宇宙体验场景的深度融合，我们将见证更加智能化、多样化的购物体验。</a:t>
            </a:r>
            <a:r>
              <a:rPr lang="en-US" altLang="zh-CN" dirty="0"/>
              <a:t>AI </a:t>
            </a:r>
            <a:r>
              <a:rPr lang="zh-CN" altLang="en-US" dirty="0"/>
              <a:t>技术将助力商家提供更加精准、智能的商品推荐和服务；区块链技术将确保商品的真实性和交易的透明度；</a:t>
            </a:r>
            <a:r>
              <a:rPr lang="en-US" altLang="zh-CN" dirty="0"/>
              <a:t>5G </a:t>
            </a:r>
            <a:r>
              <a:rPr lang="zh-CN" altLang="en-US" dirty="0"/>
              <a:t>等高速网络技术则将实现更加流畅、实时的线上线下互动体验。</a:t>
            </a:r>
          </a:p>
        </p:txBody>
      </p:sp>
      <p:sp>
        <p:nvSpPr>
          <p:cNvPr id="4" name="文本占位符 3">
            <a:extLst>
              <a:ext uri="{FF2B5EF4-FFF2-40B4-BE49-F238E27FC236}">
                <a16:creationId xmlns:a16="http://schemas.microsoft.com/office/drawing/2014/main" id="{B4D2E966-13D7-60B3-0C01-0A5EA3A1F3D7}"/>
              </a:ext>
            </a:extLst>
          </p:cNvPr>
          <p:cNvSpPr>
            <a:spLocks noGrp="1"/>
          </p:cNvSpPr>
          <p:nvPr>
            <p:ph type="body" sz="quarter" idx="10"/>
          </p:nvPr>
        </p:nvSpPr>
        <p:spPr/>
        <p:txBody>
          <a:bodyPr/>
          <a:lstStyle/>
          <a:p>
            <a:r>
              <a:rPr lang="zh-CN" altLang="en-US" dirty="0"/>
              <a:t>社交电子商务的发展现状与趋势</a:t>
            </a:r>
          </a:p>
        </p:txBody>
      </p:sp>
    </p:spTree>
    <p:extLst>
      <p:ext uri="{BB962C8B-B14F-4D97-AF65-F5344CB8AC3E}">
        <p14:creationId xmlns:p14="http://schemas.microsoft.com/office/powerpoint/2010/main" val="2507815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4DACE-53CB-BECC-62F0-D0B70DBFC9D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ECAA730-AB06-46CA-D3F5-F144F032E0BC}"/>
              </a:ext>
            </a:extLst>
          </p:cNvPr>
          <p:cNvSpPr>
            <a:spLocks noGrp="1"/>
          </p:cNvSpPr>
          <p:nvPr>
            <p:ph type="body" sz="quarter" idx="11"/>
          </p:nvPr>
        </p:nvSpPr>
        <p:spPr>
          <a:xfrm>
            <a:off x="337294" y="1969547"/>
            <a:ext cx="11275585" cy="3587329"/>
          </a:xfrm>
        </p:spPr>
        <p:txBody>
          <a:bodyPr/>
          <a:lstStyle/>
          <a:p>
            <a:r>
              <a:rPr lang="zh-CN" altLang="en-US" dirty="0"/>
              <a:t>二、主要的电子商务模式</a:t>
            </a:r>
            <a:endParaRPr lang="en-US" altLang="zh-CN" dirty="0"/>
          </a:p>
          <a:p>
            <a:r>
              <a:rPr lang="zh-CN" altLang="en-US" dirty="0"/>
              <a:t>（三）</a:t>
            </a:r>
            <a:r>
              <a:rPr lang="en-US" altLang="zh-CN" dirty="0"/>
              <a:t>C2C </a:t>
            </a:r>
            <a:r>
              <a:rPr lang="zh-CN" altLang="en-US" dirty="0"/>
              <a:t>模式的优势</a:t>
            </a:r>
            <a:endParaRPr lang="en-US" altLang="zh-CN" dirty="0"/>
          </a:p>
          <a:p>
            <a:r>
              <a:rPr lang="en-US" altLang="zh-CN" dirty="0"/>
              <a:t>1. </a:t>
            </a:r>
            <a:r>
              <a:rPr lang="zh-CN" altLang="en-US" dirty="0"/>
              <a:t>资源共享</a:t>
            </a:r>
            <a:endParaRPr lang="en-US" altLang="zh-CN" dirty="0"/>
          </a:p>
          <a:p>
            <a:r>
              <a:rPr lang="en-US" altLang="zh-CN" dirty="0"/>
              <a:t>C2C </a:t>
            </a:r>
            <a:r>
              <a:rPr lang="zh-CN" altLang="en-US" dirty="0"/>
              <a:t>电子商务模式构建了用户间资源共享的有效渠道。该模式通过搭建在线交易平台，使个人用户能够便捷地出售闲置物品，促进社会资源的循环利用。以闲鱼为代表的二手交易平台为例，买方能够以经济实惠的价格获取所需商品，卖方则可通过物品转让获得额外收益，实现了供需双方的利益共赢。</a:t>
            </a:r>
          </a:p>
        </p:txBody>
      </p:sp>
      <p:sp>
        <p:nvSpPr>
          <p:cNvPr id="4" name="文本占位符 3">
            <a:extLst>
              <a:ext uri="{FF2B5EF4-FFF2-40B4-BE49-F238E27FC236}">
                <a16:creationId xmlns:a16="http://schemas.microsoft.com/office/drawing/2014/main" id="{63E3B9DB-962E-48DE-4A8B-B8FB3DAA588B}"/>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3077696880"/>
      </p:ext>
    </p:extLst>
  </p:cSld>
  <p:clrMapOvr>
    <a:masterClrMapping/>
  </p:clrMapOvr>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88B42454-A9E7-922A-6F6E-0F017174E3CB}"/>
              </a:ext>
            </a:extLst>
          </p:cNvPr>
          <p:cNvSpPr>
            <a:spLocks noGrp="1"/>
          </p:cNvSpPr>
          <p:nvPr>
            <p:ph type="body" sz="quarter" idx="10"/>
          </p:nvPr>
        </p:nvSpPr>
        <p:spPr/>
        <p:txBody>
          <a:bodyPr/>
          <a:lstStyle/>
          <a:p>
            <a:r>
              <a:rPr lang="zh-CN" altLang="en-US" dirty="0"/>
              <a:t>第三节</a:t>
            </a:r>
          </a:p>
        </p:txBody>
      </p:sp>
      <p:sp>
        <p:nvSpPr>
          <p:cNvPr id="5" name="文本占位符 4">
            <a:extLst>
              <a:ext uri="{FF2B5EF4-FFF2-40B4-BE49-F238E27FC236}">
                <a16:creationId xmlns:a16="http://schemas.microsoft.com/office/drawing/2014/main" id="{2614B4BC-A694-726E-DF8D-92671ECF9D74}"/>
              </a:ext>
            </a:extLst>
          </p:cNvPr>
          <p:cNvSpPr>
            <a:spLocks noGrp="1"/>
          </p:cNvSpPr>
          <p:nvPr>
            <p:ph type="body" sz="quarter" idx="11"/>
          </p:nvPr>
        </p:nvSpPr>
        <p:spPr/>
        <p:txBody>
          <a:bodyPr/>
          <a:lstStyle/>
          <a:p>
            <a:r>
              <a:rPr lang="zh-CN" altLang="en-US" dirty="0"/>
              <a:t>社交电子商务的营销策略</a:t>
            </a:r>
          </a:p>
        </p:txBody>
      </p:sp>
    </p:spTree>
    <p:extLst>
      <p:ext uri="{BB962C8B-B14F-4D97-AF65-F5344CB8AC3E}">
        <p14:creationId xmlns:p14="http://schemas.microsoft.com/office/powerpoint/2010/main" val="4068322728"/>
      </p:ext>
    </p:extLst>
  </p:cSld>
  <p:clrMapOvr>
    <a:masterClrMapping/>
  </p:clrMapOvr>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83548F86-B2D1-26D9-2544-0E1D7E749034}"/>
              </a:ext>
            </a:extLst>
          </p:cNvPr>
          <p:cNvSpPr>
            <a:spLocks noGrp="1"/>
          </p:cNvSpPr>
          <p:nvPr>
            <p:ph type="body" sz="quarter" idx="11"/>
          </p:nvPr>
        </p:nvSpPr>
        <p:spPr>
          <a:xfrm>
            <a:off x="337294" y="2477376"/>
            <a:ext cx="11275585" cy="2571666"/>
          </a:xfrm>
        </p:spPr>
        <p:txBody>
          <a:bodyPr/>
          <a:lstStyle/>
          <a:p>
            <a:r>
              <a:rPr lang="zh-CN" altLang="en-US" dirty="0"/>
              <a:t>一、  社交电子商务的营销特点</a:t>
            </a:r>
            <a:endParaRPr lang="en-US" altLang="zh-CN" dirty="0"/>
          </a:p>
          <a:p>
            <a:r>
              <a:rPr lang="zh-CN" altLang="en-US" dirty="0"/>
              <a:t>（一）互动性</a:t>
            </a:r>
            <a:endParaRPr lang="en-US" altLang="zh-CN" dirty="0"/>
          </a:p>
          <a:p>
            <a:r>
              <a:rPr lang="zh-CN" altLang="en-US" dirty="0"/>
              <a:t>与传统电商模式不同，这种新型营销方式使消费者从单向的信息接收者转变为积极的参与者。在社交媒体场景中，消费者能够即时对商家发布的产品内容进行点赞、评论及分享。商家则可通过及时回应消费者的咨询与反馈，有效增进双方的理解与信任关系。</a:t>
            </a:r>
          </a:p>
        </p:txBody>
      </p:sp>
      <p:sp>
        <p:nvSpPr>
          <p:cNvPr id="4" name="文本占位符 3">
            <a:extLst>
              <a:ext uri="{FF2B5EF4-FFF2-40B4-BE49-F238E27FC236}">
                <a16:creationId xmlns:a16="http://schemas.microsoft.com/office/drawing/2014/main" id="{DEA73A22-A7E4-F105-51C1-9288AD48DB2C}"/>
              </a:ext>
            </a:extLst>
          </p:cNvPr>
          <p:cNvSpPr>
            <a:spLocks noGrp="1"/>
          </p:cNvSpPr>
          <p:nvPr>
            <p:ph type="body" sz="quarter" idx="10"/>
          </p:nvPr>
        </p:nvSpPr>
        <p:spPr/>
        <p:txBody>
          <a:bodyPr/>
          <a:lstStyle/>
          <a:p>
            <a:r>
              <a:rPr lang="zh-CN" altLang="en-US" dirty="0"/>
              <a:t>社交电子商务的营销策略</a:t>
            </a:r>
          </a:p>
        </p:txBody>
      </p:sp>
    </p:spTree>
    <p:extLst>
      <p:ext uri="{BB962C8B-B14F-4D97-AF65-F5344CB8AC3E}">
        <p14:creationId xmlns:p14="http://schemas.microsoft.com/office/powerpoint/2010/main" val="2728219408"/>
      </p:ext>
    </p:extLst>
  </p:cSld>
  <p:clrMapOvr>
    <a:masterClrMapping/>
  </p:clrMapOvr>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F93AA-06ED-21C0-624C-66E2D4F3BF9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E15E121-0DC5-B65D-C809-C096FAE98947}"/>
              </a:ext>
            </a:extLst>
          </p:cNvPr>
          <p:cNvSpPr>
            <a:spLocks noGrp="1"/>
          </p:cNvSpPr>
          <p:nvPr>
            <p:ph type="body" sz="quarter" idx="11"/>
          </p:nvPr>
        </p:nvSpPr>
        <p:spPr>
          <a:xfrm>
            <a:off x="337294" y="2477377"/>
            <a:ext cx="11275585" cy="2571666"/>
          </a:xfrm>
        </p:spPr>
        <p:txBody>
          <a:bodyPr/>
          <a:lstStyle/>
          <a:p>
            <a:r>
              <a:rPr lang="zh-CN" altLang="en-US" dirty="0"/>
              <a:t>一、  社交电子商务的营销特点</a:t>
            </a:r>
            <a:endParaRPr lang="en-US" altLang="zh-CN" dirty="0"/>
          </a:p>
          <a:p>
            <a:r>
              <a:rPr lang="zh-CN" altLang="en-US" dirty="0"/>
              <a:t>（二）精准性</a:t>
            </a:r>
            <a:endParaRPr lang="en-US" altLang="zh-CN" dirty="0"/>
          </a:p>
          <a:p>
            <a:r>
              <a:rPr lang="zh-CN" altLang="en-US" dirty="0"/>
              <a:t>依托社交平台的海量用户数据，商家能够有效获取并分析消费者的兴趣偏好、消费行为模式及购买力水平等关键信息。基于这些数据洞察，商家能够实现产品与目标受众的精准匹配。</a:t>
            </a:r>
          </a:p>
        </p:txBody>
      </p:sp>
      <p:sp>
        <p:nvSpPr>
          <p:cNvPr id="4" name="文本占位符 3">
            <a:extLst>
              <a:ext uri="{FF2B5EF4-FFF2-40B4-BE49-F238E27FC236}">
                <a16:creationId xmlns:a16="http://schemas.microsoft.com/office/drawing/2014/main" id="{904F3E9A-4131-7D0A-0910-7DFB28843B6B}"/>
              </a:ext>
            </a:extLst>
          </p:cNvPr>
          <p:cNvSpPr>
            <a:spLocks noGrp="1"/>
          </p:cNvSpPr>
          <p:nvPr>
            <p:ph type="body" sz="quarter" idx="10"/>
          </p:nvPr>
        </p:nvSpPr>
        <p:spPr/>
        <p:txBody>
          <a:bodyPr/>
          <a:lstStyle/>
          <a:p>
            <a:r>
              <a:rPr lang="zh-CN" altLang="en-US" dirty="0"/>
              <a:t>社交电子商务的营销策略</a:t>
            </a:r>
          </a:p>
        </p:txBody>
      </p:sp>
    </p:spTree>
    <p:extLst>
      <p:ext uri="{BB962C8B-B14F-4D97-AF65-F5344CB8AC3E}">
        <p14:creationId xmlns:p14="http://schemas.microsoft.com/office/powerpoint/2010/main" val="2680239872"/>
      </p:ext>
    </p:extLst>
  </p:cSld>
  <p:clrMapOvr>
    <a:masterClrMapping/>
  </p:clrMapOvr>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58931-4823-2522-063A-BC39C2DA1E9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268F2BD-EFEA-8BF8-EC60-85AF872DB812}"/>
              </a:ext>
            </a:extLst>
          </p:cNvPr>
          <p:cNvSpPr>
            <a:spLocks noGrp="1"/>
          </p:cNvSpPr>
          <p:nvPr>
            <p:ph type="body" sz="quarter" idx="11"/>
          </p:nvPr>
        </p:nvSpPr>
        <p:spPr>
          <a:xfrm>
            <a:off x="337294" y="2731293"/>
            <a:ext cx="11275585" cy="2063835"/>
          </a:xfrm>
        </p:spPr>
        <p:txBody>
          <a:bodyPr/>
          <a:lstStyle/>
          <a:p>
            <a:r>
              <a:rPr lang="zh-CN" altLang="en-US" dirty="0"/>
              <a:t>一、  社交电子商务的营销特点</a:t>
            </a:r>
            <a:endParaRPr lang="en-US" altLang="zh-CN" dirty="0"/>
          </a:p>
          <a:p>
            <a:r>
              <a:rPr lang="zh-CN" altLang="en-US" dirty="0"/>
              <a:t>（三）病毒式传播特性</a:t>
            </a:r>
            <a:endParaRPr lang="en-US" altLang="zh-CN" dirty="0"/>
          </a:p>
          <a:p>
            <a:r>
              <a:rPr lang="zh-CN" altLang="en-US" dirty="0"/>
              <a:t>其信息扩散速度快捷，覆盖范围广泛。在社交网络中，优质的营销内容具备病毒式传播特性。用户的单次分享行为即可实现信息的指数级扩散。</a:t>
            </a:r>
          </a:p>
        </p:txBody>
      </p:sp>
      <p:sp>
        <p:nvSpPr>
          <p:cNvPr id="4" name="文本占位符 3">
            <a:extLst>
              <a:ext uri="{FF2B5EF4-FFF2-40B4-BE49-F238E27FC236}">
                <a16:creationId xmlns:a16="http://schemas.microsoft.com/office/drawing/2014/main" id="{C6DDD3CC-7E5D-5B8C-E31E-DE3D703178A5}"/>
              </a:ext>
            </a:extLst>
          </p:cNvPr>
          <p:cNvSpPr>
            <a:spLocks noGrp="1"/>
          </p:cNvSpPr>
          <p:nvPr>
            <p:ph type="body" sz="quarter" idx="10"/>
          </p:nvPr>
        </p:nvSpPr>
        <p:spPr/>
        <p:txBody>
          <a:bodyPr/>
          <a:lstStyle/>
          <a:p>
            <a:r>
              <a:rPr lang="zh-CN" altLang="en-US" dirty="0"/>
              <a:t>社交电子商务的营销策略</a:t>
            </a:r>
          </a:p>
        </p:txBody>
      </p:sp>
    </p:spTree>
    <p:extLst>
      <p:ext uri="{BB962C8B-B14F-4D97-AF65-F5344CB8AC3E}">
        <p14:creationId xmlns:p14="http://schemas.microsoft.com/office/powerpoint/2010/main" val="1716197425"/>
      </p:ext>
    </p:extLst>
  </p:cSld>
  <p:clrMapOvr>
    <a:masterClrMapping/>
  </p:clrMapOvr>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725884-43CC-166F-C10B-97C4CF949CC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8B97A75-DFB8-B137-DE1A-AD280FD39BBE}"/>
              </a:ext>
            </a:extLst>
          </p:cNvPr>
          <p:cNvSpPr>
            <a:spLocks noGrp="1"/>
          </p:cNvSpPr>
          <p:nvPr>
            <p:ph type="body" sz="quarter" idx="11"/>
          </p:nvPr>
        </p:nvSpPr>
        <p:spPr>
          <a:xfrm>
            <a:off x="337294" y="2223463"/>
            <a:ext cx="11275585" cy="3079497"/>
          </a:xfrm>
        </p:spPr>
        <p:txBody>
          <a:bodyPr/>
          <a:lstStyle/>
          <a:p>
            <a:r>
              <a:rPr lang="zh-CN" altLang="en-US" dirty="0"/>
              <a:t> 二、  社交电子商务的营销策略组合</a:t>
            </a:r>
            <a:endParaRPr lang="en-US" altLang="zh-CN" dirty="0"/>
          </a:p>
          <a:p>
            <a:r>
              <a:rPr lang="zh-CN" altLang="en-US" dirty="0"/>
              <a:t>（一）内容营销在社交电商中的应用</a:t>
            </a:r>
            <a:endParaRPr lang="en-US" altLang="zh-CN" dirty="0"/>
          </a:p>
          <a:p>
            <a:r>
              <a:rPr lang="zh-CN" altLang="en-US" dirty="0"/>
              <a:t>社交电商场景下，内容营销已成为核心驱动要素，其核心价值在于提升用户关注度，同时强化品牌认知与信任度构建。通过高质量的内容输出，商家得以实现与消费者的深度互动，从而有效推动商品转化。这种营销模式不仅建立了品牌与用户之间的沟通桥梁，更为销售转化提供了有力支撑。</a:t>
            </a:r>
          </a:p>
        </p:txBody>
      </p:sp>
      <p:sp>
        <p:nvSpPr>
          <p:cNvPr id="4" name="文本占位符 3">
            <a:extLst>
              <a:ext uri="{FF2B5EF4-FFF2-40B4-BE49-F238E27FC236}">
                <a16:creationId xmlns:a16="http://schemas.microsoft.com/office/drawing/2014/main" id="{43BD7768-334F-3272-C096-1C0F80B964F4}"/>
              </a:ext>
            </a:extLst>
          </p:cNvPr>
          <p:cNvSpPr>
            <a:spLocks noGrp="1"/>
          </p:cNvSpPr>
          <p:nvPr>
            <p:ph type="body" sz="quarter" idx="10"/>
          </p:nvPr>
        </p:nvSpPr>
        <p:spPr/>
        <p:txBody>
          <a:bodyPr/>
          <a:lstStyle/>
          <a:p>
            <a:r>
              <a:rPr lang="zh-CN" altLang="en-US" dirty="0"/>
              <a:t>社交电子商务的营销策略</a:t>
            </a:r>
          </a:p>
        </p:txBody>
      </p:sp>
    </p:spTree>
    <p:extLst>
      <p:ext uri="{BB962C8B-B14F-4D97-AF65-F5344CB8AC3E}">
        <p14:creationId xmlns:p14="http://schemas.microsoft.com/office/powerpoint/2010/main" val="3223656353"/>
      </p:ext>
    </p:extLst>
  </p:cSld>
  <p:clrMapOvr>
    <a:masterClrMapping/>
  </p:clrMapOvr>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6A065-9250-54AF-4ED3-C3FB4CD130C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6EF2901-BA22-880B-6B94-BB9AB251D819}"/>
              </a:ext>
            </a:extLst>
          </p:cNvPr>
          <p:cNvSpPr>
            <a:spLocks noGrp="1"/>
          </p:cNvSpPr>
          <p:nvPr>
            <p:ph type="body" sz="quarter" idx="11"/>
          </p:nvPr>
        </p:nvSpPr>
        <p:spPr>
          <a:xfrm>
            <a:off x="337294" y="1969547"/>
            <a:ext cx="11275585" cy="3587329"/>
          </a:xfrm>
        </p:spPr>
        <p:txBody>
          <a:bodyPr/>
          <a:lstStyle/>
          <a:p>
            <a:r>
              <a:rPr lang="zh-CN" altLang="en-US" dirty="0"/>
              <a:t> 二、  社交电子商务的营销策略组合</a:t>
            </a:r>
            <a:endParaRPr lang="en-US" altLang="zh-CN" dirty="0"/>
          </a:p>
          <a:p>
            <a:r>
              <a:rPr lang="zh-CN" altLang="en-US" dirty="0"/>
              <a:t>（二）社交媒体广告策略</a:t>
            </a:r>
            <a:endParaRPr lang="en-US" altLang="zh-CN" dirty="0"/>
          </a:p>
          <a:p>
            <a:r>
              <a:rPr lang="zh-CN" altLang="en-US" dirty="0"/>
              <a:t>社交媒体广告作为社交电商的关键营销策略，通过精准定位用户群体，有效提升品牌曝光和销售转化。这种广告形式依托社交平台的数据分析能力，将产品信息直接传递给潜在消费者。品牌借助社交媒体的广泛传播效应，能够快速建立市场认知度。同时，广告投放的精准性确保了营销资源的有效利用，避免了传统广告的盲目投放。通过持续优化广告内容和投放策略，企业可以不断提升营销效果，实现销售增长。</a:t>
            </a:r>
          </a:p>
        </p:txBody>
      </p:sp>
      <p:sp>
        <p:nvSpPr>
          <p:cNvPr id="4" name="文本占位符 3">
            <a:extLst>
              <a:ext uri="{FF2B5EF4-FFF2-40B4-BE49-F238E27FC236}">
                <a16:creationId xmlns:a16="http://schemas.microsoft.com/office/drawing/2014/main" id="{304A4FEB-54C9-E309-C52A-A714CB83BDEE}"/>
              </a:ext>
            </a:extLst>
          </p:cNvPr>
          <p:cNvSpPr>
            <a:spLocks noGrp="1"/>
          </p:cNvSpPr>
          <p:nvPr>
            <p:ph type="body" sz="quarter" idx="10"/>
          </p:nvPr>
        </p:nvSpPr>
        <p:spPr/>
        <p:txBody>
          <a:bodyPr/>
          <a:lstStyle/>
          <a:p>
            <a:r>
              <a:rPr lang="zh-CN" altLang="en-US" dirty="0"/>
              <a:t>社交电子商务的营销策略</a:t>
            </a:r>
          </a:p>
        </p:txBody>
      </p:sp>
    </p:spTree>
    <p:extLst>
      <p:ext uri="{BB962C8B-B14F-4D97-AF65-F5344CB8AC3E}">
        <p14:creationId xmlns:p14="http://schemas.microsoft.com/office/powerpoint/2010/main" val="2306649240"/>
      </p:ext>
    </p:extLst>
  </p:cSld>
  <p:clrMapOvr>
    <a:masterClrMapping/>
  </p:clrMapOvr>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1A0792-29A8-32D2-AAA9-08B7B282214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867A1DA-FC93-C675-50CC-B27696559708}"/>
              </a:ext>
            </a:extLst>
          </p:cNvPr>
          <p:cNvSpPr>
            <a:spLocks noGrp="1"/>
          </p:cNvSpPr>
          <p:nvPr>
            <p:ph type="body" sz="quarter" idx="11"/>
          </p:nvPr>
        </p:nvSpPr>
        <p:spPr>
          <a:xfrm>
            <a:off x="337294" y="1969548"/>
            <a:ext cx="11275585" cy="3587329"/>
          </a:xfrm>
        </p:spPr>
        <p:txBody>
          <a:bodyPr/>
          <a:lstStyle/>
          <a:p>
            <a:r>
              <a:rPr lang="zh-CN" altLang="en-US" dirty="0"/>
              <a:t> 二、  社交电子商务的营销策略组合</a:t>
            </a:r>
            <a:endParaRPr lang="en-US" altLang="zh-CN" dirty="0"/>
          </a:p>
          <a:p>
            <a:r>
              <a:rPr lang="zh-CN" altLang="en-US" dirty="0"/>
              <a:t>（三）用户口碑营销与品牌建设</a:t>
            </a:r>
            <a:endParaRPr lang="en-US" altLang="zh-CN" dirty="0"/>
          </a:p>
          <a:p>
            <a:r>
              <a:rPr lang="en-US" altLang="zh-CN" dirty="0"/>
              <a:t>1. </a:t>
            </a:r>
            <a:r>
              <a:rPr lang="zh-CN" altLang="en-US" dirty="0"/>
              <a:t>提供优质的产品和服务</a:t>
            </a:r>
            <a:endParaRPr lang="en-US" altLang="zh-CN" dirty="0"/>
          </a:p>
          <a:p>
            <a:r>
              <a:rPr lang="zh-CN" altLang="en-US" dirty="0"/>
              <a:t>良好的用户体验源于卓越的产品品质与服务体系。消费者满意度直接影响品牌传播效果，当顾客获得优质购物体验时，更倾向于进行口碑推荐。以电商平台为例，通过实施严格的商品筛选机制，保障产品质量；同时配合高效的物流体系和周到的售后服务，为消费者打造全程无忧的购物体验。</a:t>
            </a:r>
          </a:p>
        </p:txBody>
      </p:sp>
      <p:sp>
        <p:nvSpPr>
          <p:cNvPr id="4" name="文本占位符 3">
            <a:extLst>
              <a:ext uri="{FF2B5EF4-FFF2-40B4-BE49-F238E27FC236}">
                <a16:creationId xmlns:a16="http://schemas.microsoft.com/office/drawing/2014/main" id="{E69D8C7D-1C48-6F72-1E66-5AC9ECA16C00}"/>
              </a:ext>
            </a:extLst>
          </p:cNvPr>
          <p:cNvSpPr>
            <a:spLocks noGrp="1"/>
          </p:cNvSpPr>
          <p:nvPr>
            <p:ph type="body" sz="quarter" idx="10"/>
          </p:nvPr>
        </p:nvSpPr>
        <p:spPr/>
        <p:txBody>
          <a:bodyPr/>
          <a:lstStyle/>
          <a:p>
            <a:r>
              <a:rPr lang="zh-CN" altLang="en-US" dirty="0"/>
              <a:t>社交电子商务的营销策略</a:t>
            </a:r>
          </a:p>
        </p:txBody>
      </p:sp>
    </p:spTree>
    <p:extLst>
      <p:ext uri="{BB962C8B-B14F-4D97-AF65-F5344CB8AC3E}">
        <p14:creationId xmlns:p14="http://schemas.microsoft.com/office/powerpoint/2010/main" val="3904434675"/>
      </p:ext>
    </p:extLst>
  </p:cSld>
  <p:clrMapOvr>
    <a:masterClrMapping/>
  </p:clrMapOvr>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F0F07-7883-A64A-CB01-A277D3C6176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F2D95FA-1765-ABA8-F838-D689D52E3082}"/>
              </a:ext>
            </a:extLst>
          </p:cNvPr>
          <p:cNvSpPr>
            <a:spLocks noGrp="1"/>
          </p:cNvSpPr>
          <p:nvPr>
            <p:ph type="body" sz="quarter" idx="11"/>
          </p:nvPr>
        </p:nvSpPr>
        <p:spPr>
          <a:xfrm>
            <a:off x="337294" y="2477380"/>
            <a:ext cx="11275585" cy="2571666"/>
          </a:xfrm>
        </p:spPr>
        <p:txBody>
          <a:bodyPr/>
          <a:lstStyle/>
          <a:p>
            <a:r>
              <a:rPr lang="zh-CN" altLang="en-US" dirty="0"/>
              <a:t> 二、  社交电子商务的营销策略组合</a:t>
            </a:r>
            <a:endParaRPr lang="en-US" altLang="zh-CN" dirty="0"/>
          </a:p>
          <a:p>
            <a:r>
              <a:rPr lang="zh-CN" altLang="en-US" dirty="0"/>
              <a:t>（三）用户口碑营销与品牌建设</a:t>
            </a:r>
            <a:endParaRPr lang="en-US" altLang="zh-CN" dirty="0"/>
          </a:p>
          <a:p>
            <a:r>
              <a:rPr lang="en-US" altLang="zh-CN" dirty="0"/>
              <a:t>2. </a:t>
            </a:r>
            <a:r>
              <a:rPr lang="zh-CN" altLang="en-US" dirty="0"/>
              <a:t>鼓励用户分享</a:t>
            </a:r>
            <a:endParaRPr lang="en-US" altLang="zh-CN" dirty="0"/>
          </a:p>
          <a:p>
            <a:r>
              <a:rPr lang="zh-CN" altLang="en-US" dirty="0"/>
              <a:t>品牌方通过建立用户分享激励机制，能够有效提升产品口碑传播效果。具体而言，商家可设计积分奖励体系，为用户提供便捷的分享素材，以此促进用户主动分享购物体验。</a:t>
            </a:r>
          </a:p>
        </p:txBody>
      </p:sp>
      <p:sp>
        <p:nvSpPr>
          <p:cNvPr id="4" name="文本占位符 3">
            <a:extLst>
              <a:ext uri="{FF2B5EF4-FFF2-40B4-BE49-F238E27FC236}">
                <a16:creationId xmlns:a16="http://schemas.microsoft.com/office/drawing/2014/main" id="{70E660A4-DDAA-7D89-4A33-966D70AF1C7A}"/>
              </a:ext>
            </a:extLst>
          </p:cNvPr>
          <p:cNvSpPr>
            <a:spLocks noGrp="1"/>
          </p:cNvSpPr>
          <p:nvPr>
            <p:ph type="body" sz="quarter" idx="10"/>
          </p:nvPr>
        </p:nvSpPr>
        <p:spPr/>
        <p:txBody>
          <a:bodyPr/>
          <a:lstStyle/>
          <a:p>
            <a:r>
              <a:rPr lang="zh-CN" altLang="en-US" dirty="0"/>
              <a:t>社交电子商务的营销策略</a:t>
            </a:r>
          </a:p>
        </p:txBody>
      </p:sp>
    </p:spTree>
    <p:extLst>
      <p:ext uri="{BB962C8B-B14F-4D97-AF65-F5344CB8AC3E}">
        <p14:creationId xmlns:p14="http://schemas.microsoft.com/office/powerpoint/2010/main" val="4293195305"/>
      </p:ext>
    </p:extLst>
  </p:cSld>
  <p:clrMapOvr>
    <a:masterClrMapping/>
  </p:clrMapOvr>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B9971F-2FAD-E9F7-0960-0897650EF39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F4D17EC-A6A2-B53E-7A6D-5F3A111E06C0}"/>
              </a:ext>
            </a:extLst>
          </p:cNvPr>
          <p:cNvSpPr>
            <a:spLocks noGrp="1"/>
          </p:cNvSpPr>
          <p:nvPr>
            <p:ph type="body" sz="quarter" idx="11"/>
          </p:nvPr>
        </p:nvSpPr>
        <p:spPr>
          <a:xfrm>
            <a:off x="337294" y="2223464"/>
            <a:ext cx="11275585" cy="3079497"/>
          </a:xfrm>
        </p:spPr>
        <p:txBody>
          <a:bodyPr/>
          <a:lstStyle/>
          <a:p>
            <a:r>
              <a:rPr lang="zh-CN" altLang="en-US" dirty="0"/>
              <a:t> 二、  社交电子商务的营销策略组合</a:t>
            </a:r>
            <a:endParaRPr lang="en-US" altLang="zh-CN" dirty="0"/>
          </a:p>
          <a:p>
            <a:r>
              <a:rPr lang="zh-CN" altLang="en-US" dirty="0"/>
              <a:t>（三）用户口碑营销与品牌建设</a:t>
            </a:r>
            <a:endParaRPr lang="en-US" altLang="zh-CN" dirty="0"/>
          </a:p>
          <a:p>
            <a:r>
              <a:rPr lang="en-US" altLang="zh-CN" dirty="0"/>
              <a:t>3. </a:t>
            </a:r>
            <a:r>
              <a:rPr lang="zh-CN" altLang="en-US" dirty="0"/>
              <a:t>品牌形象塑造</a:t>
            </a:r>
            <a:endParaRPr lang="en-US" altLang="zh-CN" dirty="0"/>
          </a:p>
          <a:p>
            <a:r>
              <a:rPr lang="zh-CN" altLang="en-US" dirty="0"/>
              <a:t>口碑传播是品牌形象塑造的重要途径。企业通过传递其核心价值观与产品定位，逐步建立市场认知。以环保领域为例，品牌通过推广绿色生产理念，获得消费者认同。这种认同不仅体现在产品选择上，更反映了对品牌文化的深度认可，最终构建起积极的市场形象。</a:t>
            </a:r>
          </a:p>
        </p:txBody>
      </p:sp>
      <p:sp>
        <p:nvSpPr>
          <p:cNvPr id="4" name="文本占位符 3">
            <a:extLst>
              <a:ext uri="{FF2B5EF4-FFF2-40B4-BE49-F238E27FC236}">
                <a16:creationId xmlns:a16="http://schemas.microsoft.com/office/drawing/2014/main" id="{9840C3BB-0FCD-06F1-F4B6-22BF3BD33BC1}"/>
              </a:ext>
            </a:extLst>
          </p:cNvPr>
          <p:cNvSpPr>
            <a:spLocks noGrp="1"/>
          </p:cNvSpPr>
          <p:nvPr>
            <p:ph type="body" sz="quarter" idx="10"/>
          </p:nvPr>
        </p:nvSpPr>
        <p:spPr/>
        <p:txBody>
          <a:bodyPr/>
          <a:lstStyle/>
          <a:p>
            <a:r>
              <a:rPr lang="zh-CN" altLang="en-US" dirty="0"/>
              <a:t>社交电子商务的营销策略</a:t>
            </a:r>
          </a:p>
        </p:txBody>
      </p:sp>
    </p:spTree>
    <p:extLst>
      <p:ext uri="{BB962C8B-B14F-4D97-AF65-F5344CB8AC3E}">
        <p14:creationId xmlns:p14="http://schemas.microsoft.com/office/powerpoint/2010/main" val="2696414928"/>
      </p:ext>
    </p:extLst>
  </p:cSld>
  <p:clrMapOvr>
    <a:masterClrMapping/>
  </p:clrMapOvr>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97A392-06C8-3B0D-B4B3-7405ECA9B53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8261F3F-4C21-4AEA-227E-0D7138FB75A1}"/>
              </a:ext>
            </a:extLst>
          </p:cNvPr>
          <p:cNvSpPr>
            <a:spLocks noGrp="1"/>
          </p:cNvSpPr>
          <p:nvPr>
            <p:ph type="body" sz="quarter" idx="11"/>
          </p:nvPr>
        </p:nvSpPr>
        <p:spPr>
          <a:xfrm>
            <a:off x="337294" y="1969548"/>
            <a:ext cx="11275585" cy="3587329"/>
          </a:xfrm>
        </p:spPr>
        <p:txBody>
          <a:bodyPr/>
          <a:lstStyle/>
          <a:p>
            <a:r>
              <a:rPr lang="zh-CN" altLang="en-US" dirty="0"/>
              <a:t> 二、  社交电子商务的营销策略组合</a:t>
            </a:r>
            <a:endParaRPr lang="en-US" altLang="zh-CN" dirty="0"/>
          </a:p>
          <a:p>
            <a:r>
              <a:rPr lang="zh-CN" altLang="en-US" dirty="0"/>
              <a:t>（四）社交电商的促销策略</a:t>
            </a:r>
            <a:endParaRPr lang="en-US" altLang="zh-CN" dirty="0"/>
          </a:p>
          <a:p>
            <a:r>
              <a:rPr lang="zh-CN" altLang="en-US" dirty="0"/>
              <a:t>社交电商平台广泛采用促销手段作为核心营销方式。这类促销策略通过激发用户购买兴趣，有效提升商品销售额。在电商运营中，价格优惠、限时抢购等促销活动能够显著影响消费者的决策行为。通过设置商品折扣、满减等优惠机制，商家能够有效提高产品转化率。这种营销方式不仅能够吸引新客户，还能增强老客户的回购意愿。在社交电商环境下，促销活动往往借助社交网络的传播效应，实现更广泛的用户触达。</a:t>
            </a:r>
          </a:p>
        </p:txBody>
      </p:sp>
      <p:sp>
        <p:nvSpPr>
          <p:cNvPr id="4" name="文本占位符 3">
            <a:extLst>
              <a:ext uri="{FF2B5EF4-FFF2-40B4-BE49-F238E27FC236}">
                <a16:creationId xmlns:a16="http://schemas.microsoft.com/office/drawing/2014/main" id="{CDA5C6EE-A33B-221E-2E76-A959CB35EC2B}"/>
              </a:ext>
            </a:extLst>
          </p:cNvPr>
          <p:cNvSpPr>
            <a:spLocks noGrp="1"/>
          </p:cNvSpPr>
          <p:nvPr>
            <p:ph type="body" sz="quarter" idx="10"/>
          </p:nvPr>
        </p:nvSpPr>
        <p:spPr/>
        <p:txBody>
          <a:bodyPr/>
          <a:lstStyle/>
          <a:p>
            <a:r>
              <a:rPr lang="zh-CN" altLang="en-US" dirty="0"/>
              <a:t>社交电子商务的营销策略</a:t>
            </a:r>
          </a:p>
        </p:txBody>
      </p:sp>
    </p:spTree>
    <p:extLst>
      <p:ext uri="{BB962C8B-B14F-4D97-AF65-F5344CB8AC3E}">
        <p14:creationId xmlns:p14="http://schemas.microsoft.com/office/powerpoint/2010/main" val="37922010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BF6234-AAD2-6785-C827-6EA7E6557F8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87C21AB-CA47-5C72-A600-32AFF9FF3D4F}"/>
              </a:ext>
            </a:extLst>
          </p:cNvPr>
          <p:cNvSpPr>
            <a:spLocks noGrp="1"/>
          </p:cNvSpPr>
          <p:nvPr>
            <p:ph type="body" sz="quarter" idx="11"/>
          </p:nvPr>
        </p:nvSpPr>
        <p:spPr>
          <a:xfrm>
            <a:off x="337294" y="2223463"/>
            <a:ext cx="11275585" cy="3079497"/>
          </a:xfrm>
        </p:spPr>
        <p:txBody>
          <a:bodyPr/>
          <a:lstStyle/>
          <a:p>
            <a:r>
              <a:rPr lang="zh-CN" altLang="en-US" dirty="0"/>
              <a:t>二、主要的电子商务模式</a:t>
            </a:r>
            <a:endParaRPr lang="en-US" altLang="zh-CN" dirty="0"/>
          </a:p>
          <a:p>
            <a:r>
              <a:rPr lang="zh-CN" altLang="en-US" dirty="0"/>
              <a:t>（三）</a:t>
            </a:r>
            <a:r>
              <a:rPr lang="en-US" altLang="zh-CN" dirty="0"/>
              <a:t>C2C </a:t>
            </a:r>
            <a:r>
              <a:rPr lang="zh-CN" altLang="en-US" dirty="0"/>
              <a:t>模式的优势</a:t>
            </a:r>
            <a:endParaRPr lang="en-US" altLang="zh-CN" dirty="0"/>
          </a:p>
          <a:p>
            <a:r>
              <a:rPr lang="en-US" altLang="zh-CN" dirty="0"/>
              <a:t>2. </a:t>
            </a:r>
            <a:r>
              <a:rPr lang="zh-CN" altLang="en-US" dirty="0"/>
              <a:t>个性化交易</a:t>
            </a:r>
            <a:endParaRPr lang="en-US" altLang="zh-CN" dirty="0"/>
          </a:p>
          <a:p>
            <a:r>
              <a:rPr lang="en-US" altLang="zh-CN" dirty="0"/>
              <a:t>C2C </a:t>
            </a:r>
            <a:r>
              <a:rPr lang="zh-CN" altLang="en-US" dirty="0"/>
              <a:t>模式下，交易双方享有高度自主权。卖方能够依据商品特性自主定价并展示产品信息，买方则可根据个人需求与卖家直接协商价格。这种双向互动的交易机制不仅提升了交易的个性化程度，也使整个交易过程更具灵活性和互动性。</a:t>
            </a:r>
          </a:p>
        </p:txBody>
      </p:sp>
      <p:sp>
        <p:nvSpPr>
          <p:cNvPr id="4" name="文本占位符 3">
            <a:extLst>
              <a:ext uri="{FF2B5EF4-FFF2-40B4-BE49-F238E27FC236}">
                <a16:creationId xmlns:a16="http://schemas.microsoft.com/office/drawing/2014/main" id="{7EADD76F-9EBE-E275-A261-EA84BDA3B464}"/>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3655074339"/>
      </p:ext>
    </p:extLst>
  </p:cSld>
  <p:clrMapOvr>
    <a:masterClrMapping/>
  </p:clrMapOvr>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17359E5F-119C-4725-A3CF-F65CEFBE8636}"/>
              </a:ext>
            </a:extLst>
          </p:cNvPr>
          <p:cNvSpPr>
            <a:spLocks noGrp="1"/>
          </p:cNvSpPr>
          <p:nvPr>
            <p:ph type="body" sz="quarter" idx="11"/>
          </p:nvPr>
        </p:nvSpPr>
        <p:spPr/>
        <p:txBody>
          <a:bodyPr/>
          <a:lstStyle/>
          <a:p>
            <a:r>
              <a:rPr lang="zh-CN" altLang="en-US" dirty="0"/>
              <a:t>第十一章</a:t>
            </a:r>
          </a:p>
        </p:txBody>
      </p:sp>
      <p:sp>
        <p:nvSpPr>
          <p:cNvPr id="5" name="文本占位符 4">
            <a:extLst>
              <a:ext uri="{FF2B5EF4-FFF2-40B4-BE49-F238E27FC236}">
                <a16:creationId xmlns:a16="http://schemas.microsoft.com/office/drawing/2014/main" id="{EEBDE0A0-7339-6D29-C0A5-F7C6FF060C19}"/>
              </a:ext>
            </a:extLst>
          </p:cNvPr>
          <p:cNvSpPr>
            <a:spLocks noGrp="1"/>
          </p:cNvSpPr>
          <p:nvPr>
            <p:ph type="body" sz="quarter" idx="13"/>
          </p:nvPr>
        </p:nvSpPr>
        <p:spPr/>
        <p:txBody>
          <a:bodyPr/>
          <a:lstStyle/>
          <a:p>
            <a:r>
              <a:rPr lang="zh-CN" altLang="en-US" dirty="0"/>
              <a:t>人工智能电子商务</a:t>
            </a:r>
          </a:p>
        </p:txBody>
      </p:sp>
    </p:spTree>
    <p:extLst>
      <p:ext uri="{BB962C8B-B14F-4D97-AF65-F5344CB8AC3E}">
        <p14:creationId xmlns:p14="http://schemas.microsoft.com/office/powerpoint/2010/main" val="474381867"/>
      </p:ext>
    </p:extLst>
  </p:cSld>
  <p:clrMapOvr>
    <a:masterClrMapping/>
  </p:clrMapOvr>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5857582D-0B25-ADFA-CBCF-6C359092C419}"/>
              </a:ext>
            </a:extLst>
          </p:cNvPr>
          <p:cNvSpPr>
            <a:spLocks noGrp="1"/>
          </p:cNvSpPr>
          <p:nvPr>
            <p:ph type="body" sz="quarter" idx="10"/>
          </p:nvPr>
        </p:nvSpPr>
        <p:spPr/>
        <p:txBody>
          <a:bodyPr/>
          <a:lstStyle/>
          <a:p>
            <a:r>
              <a:rPr lang="zh-CN" altLang="en-US" dirty="0"/>
              <a:t>第一节</a:t>
            </a:r>
          </a:p>
        </p:txBody>
      </p:sp>
      <p:sp>
        <p:nvSpPr>
          <p:cNvPr id="5" name="文本占位符 4">
            <a:extLst>
              <a:ext uri="{FF2B5EF4-FFF2-40B4-BE49-F238E27FC236}">
                <a16:creationId xmlns:a16="http://schemas.microsoft.com/office/drawing/2014/main" id="{B20A6C48-25A1-FD83-CBC8-C96CE4C5CACA}"/>
              </a:ext>
            </a:extLst>
          </p:cNvPr>
          <p:cNvSpPr>
            <a:spLocks noGrp="1"/>
          </p:cNvSpPr>
          <p:nvPr>
            <p:ph type="body" sz="quarter" idx="11"/>
          </p:nvPr>
        </p:nvSpPr>
        <p:spPr/>
        <p:txBody>
          <a:bodyPr/>
          <a:lstStyle/>
          <a:p>
            <a:r>
              <a:rPr lang="zh-CN" altLang="en-US" dirty="0"/>
              <a:t>人工智能电子商务的优势</a:t>
            </a:r>
          </a:p>
        </p:txBody>
      </p:sp>
    </p:spTree>
    <p:extLst>
      <p:ext uri="{BB962C8B-B14F-4D97-AF65-F5344CB8AC3E}">
        <p14:creationId xmlns:p14="http://schemas.microsoft.com/office/powerpoint/2010/main" val="2816263879"/>
      </p:ext>
    </p:extLst>
  </p:cSld>
  <p:clrMapOvr>
    <a:masterClrMapping/>
  </p:clrMapOvr>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0EF355C1-409C-9854-868B-491D043C7DEE}"/>
              </a:ext>
            </a:extLst>
          </p:cNvPr>
          <p:cNvSpPr>
            <a:spLocks noGrp="1"/>
          </p:cNvSpPr>
          <p:nvPr>
            <p:ph type="body" sz="quarter" idx="11"/>
          </p:nvPr>
        </p:nvSpPr>
        <p:spPr>
          <a:xfrm>
            <a:off x="337294" y="1715629"/>
            <a:ext cx="11275585" cy="4095160"/>
          </a:xfrm>
        </p:spPr>
        <p:txBody>
          <a:bodyPr/>
          <a:lstStyle/>
          <a:p>
            <a:r>
              <a:rPr lang="zh-CN" altLang="en-US" dirty="0"/>
              <a:t>一、  效率提升优势</a:t>
            </a:r>
            <a:endParaRPr lang="en-US" altLang="zh-CN" dirty="0"/>
          </a:p>
          <a:p>
            <a:r>
              <a:rPr lang="zh-CN" altLang="en-US" dirty="0"/>
              <a:t>（一）自动化流程加速订单处理</a:t>
            </a:r>
            <a:endParaRPr lang="en-US" altLang="zh-CN" dirty="0"/>
          </a:p>
          <a:p>
            <a:r>
              <a:rPr lang="en-US" altLang="zh-CN" dirty="0"/>
              <a:t>1. </a:t>
            </a:r>
            <a:r>
              <a:rPr lang="zh-CN" altLang="en-US" dirty="0"/>
              <a:t>订单自动审核</a:t>
            </a:r>
            <a:endParaRPr lang="en-US" altLang="zh-CN" dirty="0"/>
          </a:p>
          <a:p>
            <a:r>
              <a:rPr lang="zh-CN" altLang="en-US" dirty="0"/>
              <a:t>系统运用人工智能技术实现了订单审核的智能化处理。其核心功能在于对客户提交的订单数据进行多维度验证，包括商品库存状态、配送地址准确性及支付完成情况等关键要素。通过预先设定的业务规则，系统能够快速判断订单信息的合规性。符合标准的订单将自动进入后续处理环节，有效替代了传统的人工审核模式。这种自动化处理机制提升了订单审核的效率，将原本耗时的手动操作转化为即时完成的系统流程。</a:t>
            </a:r>
          </a:p>
        </p:txBody>
      </p:sp>
      <p:sp>
        <p:nvSpPr>
          <p:cNvPr id="4" name="文本占位符 3">
            <a:extLst>
              <a:ext uri="{FF2B5EF4-FFF2-40B4-BE49-F238E27FC236}">
                <a16:creationId xmlns:a16="http://schemas.microsoft.com/office/drawing/2014/main" id="{4CA66BC9-2AE2-86F1-943E-C98C8A7A4871}"/>
              </a:ext>
            </a:extLst>
          </p:cNvPr>
          <p:cNvSpPr>
            <a:spLocks noGrp="1"/>
          </p:cNvSpPr>
          <p:nvPr>
            <p:ph type="body" sz="quarter" idx="10"/>
          </p:nvPr>
        </p:nvSpPr>
        <p:spPr/>
        <p:txBody>
          <a:bodyPr/>
          <a:lstStyle/>
          <a:p>
            <a:r>
              <a:rPr lang="zh-CN" altLang="en-US" dirty="0"/>
              <a:t>人工智能电子商务的优势</a:t>
            </a:r>
          </a:p>
        </p:txBody>
      </p:sp>
    </p:spTree>
    <p:extLst>
      <p:ext uri="{BB962C8B-B14F-4D97-AF65-F5344CB8AC3E}">
        <p14:creationId xmlns:p14="http://schemas.microsoft.com/office/powerpoint/2010/main" val="3735100031"/>
      </p:ext>
    </p:extLst>
  </p:cSld>
  <p:clrMapOvr>
    <a:masterClrMapping/>
  </p:clrMapOvr>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727F33-B75B-1DCB-9360-996A7D4AD5D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60AC8E1-3304-DED8-8140-76684BEEE1B8}"/>
              </a:ext>
            </a:extLst>
          </p:cNvPr>
          <p:cNvSpPr>
            <a:spLocks noGrp="1"/>
          </p:cNvSpPr>
          <p:nvPr>
            <p:ph type="body" sz="quarter" idx="11"/>
          </p:nvPr>
        </p:nvSpPr>
        <p:spPr>
          <a:xfrm>
            <a:off x="337294" y="2223460"/>
            <a:ext cx="11275585" cy="3079497"/>
          </a:xfrm>
        </p:spPr>
        <p:txBody>
          <a:bodyPr/>
          <a:lstStyle/>
          <a:p>
            <a:r>
              <a:rPr lang="zh-CN" altLang="en-US" dirty="0"/>
              <a:t>一、  效率提升优势</a:t>
            </a:r>
            <a:endParaRPr lang="en-US" altLang="zh-CN" dirty="0"/>
          </a:p>
          <a:p>
            <a:r>
              <a:rPr lang="zh-CN" altLang="en-US" dirty="0"/>
              <a:t>（一）自动化流程加速订单处理</a:t>
            </a:r>
            <a:endParaRPr lang="en-US" altLang="zh-CN" dirty="0"/>
          </a:p>
          <a:p>
            <a:r>
              <a:rPr lang="en-US" altLang="zh-CN" dirty="0"/>
              <a:t>2. </a:t>
            </a:r>
            <a:r>
              <a:rPr lang="zh-CN" altLang="en-US" dirty="0"/>
              <a:t>库存自动更新</a:t>
            </a:r>
            <a:endParaRPr lang="en-US" altLang="zh-CN" dirty="0"/>
          </a:p>
          <a:p>
            <a:r>
              <a:rPr lang="zh-CN" altLang="en-US" dirty="0"/>
              <a:t>人工智能系统在订单审核通过后即与库存管理系统实现数据对接，自动完成库存信息的更新操作。当新订单产生时，系统会即时从库存中扣除对应商品数量，并同步更新库存状态，为后续订单处理及补货决策提供可靠的数据依据。</a:t>
            </a:r>
          </a:p>
        </p:txBody>
      </p:sp>
      <p:sp>
        <p:nvSpPr>
          <p:cNvPr id="4" name="文本占位符 3">
            <a:extLst>
              <a:ext uri="{FF2B5EF4-FFF2-40B4-BE49-F238E27FC236}">
                <a16:creationId xmlns:a16="http://schemas.microsoft.com/office/drawing/2014/main" id="{4B71320A-EBFA-A4FC-25C9-53FC7997CDB2}"/>
              </a:ext>
            </a:extLst>
          </p:cNvPr>
          <p:cNvSpPr>
            <a:spLocks noGrp="1"/>
          </p:cNvSpPr>
          <p:nvPr>
            <p:ph type="body" sz="quarter" idx="10"/>
          </p:nvPr>
        </p:nvSpPr>
        <p:spPr/>
        <p:txBody>
          <a:bodyPr/>
          <a:lstStyle/>
          <a:p>
            <a:r>
              <a:rPr lang="zh-CN" altLang="en-US" dirty="0"/>
              <a:t>人工智能电子商务的优势</a:t>
            </a:r>
          </a:p>
        </p:txBody>
      </p:sp>
    </p:spTree>
    <p:extLst>
      <p:ext uri="{BB962C8B-B14F-4D97-AF65-F5344CB8AC3E}">
        <p14:creationId xmlns:p14="http://schemas.microsoft.com/office/powerpoint/2010/main" val="3651888666"/>
      </p:ext>
    </p:extLst>
  </p:cSld>
  <p:clrMapOvr>
    <a:masterClrMapping/>
  </p:clrMapOvr>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970928-E9BB-B2DF-3406-51BEE2DAA0D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9D0D7C6-8B4A-D897-1814-8FB8300A29FA}"/>
              </a:ext>
            </a:extLst>
          </p:cNvPr>
          <p:cNvSpPr>
            <a:spLocks noGrp="1"/>
          </p:cNvSpPr>
          <p:nvPr>
            <p:ph type="body" sz="quarter" idx="11"/>
          </p:nvPr>
        </p:nvSpPr>
        <p:spPr>
          <a:xfrm>
            <a:off x="337294" y="1715629"/>
            <a:ext cx="11275585" cy="4095160"/>
          </a:xfrm>
        </p:spPr>
        <p:txBody>
          <a:bodyPr/>
          <a:lstStyle/>
          <a:p>
            <a:r>
              <a:rPr lang="zh-CN" altLang="en-US" dirty="0"/>
              <a:t>一、  效率提升优势</a:t>
            </a:r>
            <a:endParaRPr lang="en-US" altLang="zh-CN" dirty="0"/>
          </a:p>
          <a:p>
            <a:r>
              <a:rPr lang="zh-CN" altLang="en-US" dirty="0"/>
              <a:t>（一）自动化流程加速订单处理</a:t>
            </a:r>
            <a:endParaRPr lang="en-US" altLang="zh-CN" dirty="0"/>
          </a:p>
          <a:p>
            <a:r>
              <a:rPr lang="en-US" altLang="zh-CN" dirty="0"/>
              <a:t>3. </a:t>
            </a:r>
            <a:r>
              <a:rPr lang="zh-CN" altLang="en-US" dirty="0"/>
              <a:t>物流自动分配</a:t>
            </a:r>
            <a:endParaRPr lang="en-US" altLang="zh-CN" dirty="0"/>
          </a:p>
          <a:p>
            <a:r>
              <a:rPr lang="zh-CN" altLang="en-US" dirty="0"/>
              <a:t>人工智能系统在订单审核和库存更新后，依据收货地址、商品质量及体积等参数，自动匹配最优物流方案。系统通过分析物流成本、时效性及服务质量等维度，实现智能化决策。针对短途轻量订单，系统优先采用同城快递以提升配送速度；对于长途运输需求，则根据各物流企业的专长与报价进行合理配置。这种自动化的物流分配机制有效规避了人工选择的随意性，显著提升了配送效率和精准度。</a:t>
            </a:r>
          </a:p>
        </p:txBody>
      </p:sp>
      <p:sp>
        <p:nvSpPr>
          <p:cNvPr id="4" name="文本占位符 3">
            <a:extLst>
              <a:ext uri="{FF2B5EF4-FFF2-40B4-BE49-F238E27FC236}">
                <a16:creationId xmlns:a16="http://schemas.microsoft.com/office/drawing/2014/main" id="{134E9B48-4570-8DC2-E388-A8D3DEE8C600}"/>
              </a:ext>
            </a:extLst>
          </p:cNvPr>
          <p:cNvSpPr>
            <a:spLocks noGrp="1"/>
          </p:cNvSpPr>
          <p:nvPr>
            <p:ph type="body" sz="quarter" idx="10"/>
          </p:nvPr>
        </p:nvSpPr>
        <p:spPr/>
        <p:txBody>
          <a:bodyPr/>
          <a:lstStyle/>
          <a:p>
            <a:r>
              <a:rPr lang="zh-CN" altLang="en-US" dirty="0"/>
              <a:t>人工智能电子商务的优势</a:t>
            </a:r>
          </a:p>
        </p:txBody>
      </p:sp>
    </p:spTree>
    <p:extLst>
      <p:ext uri="{BB962C8B-B14F-4D97-AF65-F5344CB8AC3E}">
        <p14:creationId xmlns:p14="http://schemas.microsoft.com/office/powerpoint/2010/main" val="3912112327"/>
      </p:ext>
    </p:extLst>
  </p:cSld>
  <p:clrMapOvr>
    <a:masterClrMapping/>
  </p:clrMapOvr>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3C74D4-1EBD-B314-BC50-1D4FC2ADB61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ABE5248-7D13-2A6F-58C0-01DEF7E9409B}"/>
              </a:ext>
            </a:extLst>
          </p:cNvPr>
          <p:cNvSpPr>
            <a:spLocks noGrp="1"/>
          </p:cNvSpPr>
          <p:nvPr>
            <p:ph type="body" sz="quarter" idx="11"/>
          </p:nvPr>
        </p:nvSpPr>
        <p:spPr>
          <a:xfrm>
            <a:off x="337294" y="1969545"/>
            <a:ext cx="11275585" cy="3587329"/>
          </a:xfrm>
        </p:spPr>
        <p:txBody>
          <a:bodyPr/>
          <a:lstStyle/>
          <a:p>
            <a:r>
              <a:rPr lang="zh-CN" altLang="en-US" dirty="0"/>
              <a:t>一、  效率提升优势</a:t>
            </a:r>
            <a:endParaRPr lang="en-US" altLang="zh-CN" dirty="0"/>
          </a:p>
          <a:p>
            <a:r>
              <a:rPr lang="zh-CN" altLang="en-US" dirty="0"/>
              <a:t>（二）智能客服快速响应客户咨询</a:t>
            </a:r>
            <a:endParaRPr lang="en-US" altLang="zh-CN" dirty="0"/>
          </a:p>
          <a:p>
            <a:r>
              <a:rPr lang="en-US" altLang="zh-CN" dirty="0"/>
              <a:t>1. </a:t>
            </a:r>
            <a:r>
              <a:rPr lang="zh-CN" altLang="en-US" dirty="0"/>
              <a:t>自然语言处理技术的应用</a:t>
            </a:r>
            <a:endParaRPr lang="en-US" altLang="zh-CN" dirty="0"/>
          </a:p>
          <a:p>
            <a:r>
              <a:rPr lang="zh-CN" altLang="en-US" dirty="0"/>
              <a:t>基于自然语言处理技术，智能客服系统实现了人机交互的智能化。系统通过语音识别和文本分析模块解析用户输入，进而理解其问题意图。随后，系统调用知识库资源，运用自然语言生成技术，将检索结果转化为流畅的对话输出。在商品信息查询等场景中，智能客服能够快速响应，提供准确的尺寸、颜色、价格等数据，实现近似真人对话的交互体验。</a:t>
            </a:r>
          </a:p>
        </p:txBody>
      </p:sp>
      <p:sp>
        <p:nvSpPr>
          <p:cNvPr id="4" name="文本占位符 3">
            <a:extLst>
              <a:ext uri="{FF2B5EF4-FFF2-40B4-BE49-F238E27FC236}">
                <a16:creationId xmlns:a16="http://schemas.microsoft.com/office/drawing/2014/main" id="{D81FC008-7211-A245-89D6-462AC374B02C}"/>
              </a:ext>
            </a:extLst>
          </p:cNvPr>
          <p:cNvSpPr>
            <a:spLocks noGrp="1"/>
          </p:cNvSpPr>
          <p:nvPr>
            <p:ph type="body" sz="quarter" idx="10"/>
          </p:nvPr>
        </p:nvSpPr>
        <p:spPr/>
        <p:txBody>
          <a:bodyPr/>
          <a:lstStyle/>
          <a:p>
            <a:r>
              <a:rPr lang="zh-CN" altLang="en-US" dirty="0"/>
              <a:t>人工智能电子商务的优势</a:t>
            </a:r>
          </a:p>
        </p:txBody>
      </p:sp>
    </p:spTree>
    <p:extLst>
      <p:ext uri="{BB962C8B-B14F-4D97-AF65-F5344CB8AC3E}">
        <p14:creationId xmlns:p14="http://schemas.microsoft.com/office/powerpoint/2010/main" val="2826208206"/>
      </p:ext>
    </p:extLst>
  </p:cSld>
  <p:clrMapOvr>
    <a:masterClrMapping/>
  </p:clrMapOvr>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D3E2B-2462-F5FA-B70E-B4AE3FF8DA1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5C8F892-B914-B102-848A-AA4B61210961}"/>
              </a:ext>
            </a:extLst>
          </p:cNvPr>
          <p:cNvSpPr>
            <a:spLocks noGrp="1"/>
          </p:cNvSpPr>
          <p:nvPr>
            <p:ph type="body" sz="quarter" idx="11"/>
          </p:nvPr>
        </p:nvSpPr>
        <p:spPr>
          <a:xfrm>
            <a:off x="337294" y="1969545"/>
            <a:ext cx="11275585" cy="3587329"/>
          </a:xfrm>
        </p:spPr>
        <p:txBody>
          <a:bodyPr/>
          <a:lstStyle/>
          <a:p>
            <a:r>
              <a:rPr lang="zh-CN" altLang="en-US" dirty="0"/>
              <a:t>一、  效率提升优势</a:t>
            </a:r>
            <a:endParaRPr lang="en-US" altLang="zh-CN" dirty="0"/>
          </a:p>
          <a:p>
            <a:r>
              <a:rPr lang="zh-CN" altLang="en-US" dirty="0"/>
              <a:t>（二）智能客服快速响应客户咨询</a:t>
            </a:r>
            <a:endParaRPr lang="en-US" altLang="zh-CN" dirty="0"/>
          </a:p>
          <a:p>
            <a:r>
              <a:rPr lang="en-US" altLang="zh-CN" dirty="0"/>
              <a:t>2. </a:t>
            </a:r>
            <a:r>
              <a:rPr lang="zh-CN" altLang="en-US" dirty="0"/>
              <a:t>多渠道服务支持</a:t>
            </a:r>
            <a:endParaRPr lang="en-US" altLang="zh-CN" dirty="0"/>
          </a:p>
          <a:p>
            <a:r>
              <a:rPr lang="zh-CN" altLang="en-US" dirty="0"/>
              <a:t>智能客服系统实现了全渠道服务覆盖，涵盖网站、移动应用及社交媒体等多个交互平台。该系统具备跨平台的即时响应能力，为客户提供了无缝的咨询体验。在电商场景中，用户可通过网页端的在线客服入口发起对话；移动端用户则能够通过 </a:t>
            </a:r>
            <a:r>
              <a:rPr lang="en-US" altLang="zh-CN" dirty="0"/>
              <a:t>APP </a:t>
            </a:r>
            <a:r>
              <a:rPr lang="zh-CN" altLang="en-US" dirty="0"/>
              <a:t>内置的客服模块进行实时交流。同时，系统还支持在主流社交平台的企业官方账号中处理用户的咨询请求。</a:t>
            </a:r>
          </a:p>
        </p:txBody>
      </p:sp>
      <p:sp>
        <p:nvSpPr>
          <p:cNvPr id="4" name="文本占位符 3">
            <a:extLst>
              <a:ext uri="{FF2B5EF4-FFF2-40B4-BE49-F238E27FC236}">
                <a16:creationId xmlns:a16="http://schemas.microsoft.com/office/drawing/2014/main" id="{F11327DE-9244-E3F5-A8D6-3CB296489614}"/>
              </a:ext>
            </a:extLst>
          </p:cNvPr>
          <p:cNvSpPr>
            <a:spLocks noGrp="1"/>
          </p:cNvSpPr>
          <p:nvPr>
            <p:ph type="body" sz="quarter" idx="10"/>
          </p:nvPr>
        </p:nvSpPr>
        <p:spPr/>
        <p:txBody>
          <a:bodyPr/>
          <a:lstStyle/>
          <a:p>
            <a:r>
              <a:rPr lang="zh-CN" altLang="en-US" dirty="0"/>
              <a:t>人工智能电子商务的优势</a:t>
            </a:r>
          </a:p>
        </p:txBody>
      </p:sp>
    </p:spTree>
    <p:extLst>
      <p:ext uri="{BB962C8B-B14F-4D97-AF65-F5344CB8AC3E}">
        <p14:creationId xmlns:p14="http://schemas.microsoft.com/office/powerpoint/2010/main" val="3852955066"/>
      </p:ext>
    </p:extLst>
  </p:cSld>
  <p:clrMapOvr>
    <a:masterClrMapping/>
  </p:clrMapOvr>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8BF78F-6B11-C71E-1F0B-5CF7A26CF01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0C3AF13-650C-52AD-39F9-AE3EF1DC422B}"/>
              </a:ext>
            </a:extLst>
          </p:cNvPr>
          <p:cNvSpPr>
            <a:spLocks noGrp="1"/>
          </p:cNvSpPr>
          <p:nvPr>
            <p:ph type="body" sz="quarter" idx="11"/>
          </p:nvPr>
        </p:nvSpPr>
        <p:spPr>
          <a:xfrm>
            <a:off x="337294" y="1969545"/>
            <a:ext cx="11275585" cy="3587329"/>
          </a:xfrm>
        </p:spPr>
        <p:txBody>
          <a:bodyPr/>
          <a:lstStyle/>
          <a:p>
            <a:r>
              <a:rPr lang="zh-CN" altLang="en-US" dirty="0"/>
              <a:t>一、  效率提升优势</a:t>
            </a:r>
            <a:endParaRPr lang="en-US" altLang="zh-CN" dirty="0"/>
          </a:p>
          <a:p>
            <a:r>
              <a:rPr lang="zh-CN" altLang="en-US" dirty="0"/>
              <a:t>（二）智能客服快速响应客户咨询</a:t>
            </a:r>
            <a:endParaRPr lang="en-US" altLang="zh-CN" dirty="0"/>
          </a:p>
          <a:p>
            <a:r>
              <a:rPr lang="en-US" altLang="zh-CN" dirty="0"/>
              <a:t>3. 24 </a:t>
            </a:r>
            <a:r>
              <a:rPr lang="zh-CN" altLang="en-US" dirty="0"/>
              <a:t>小时不间断服务</a:t>
            </a:r>
            <a:endParaRPr lang="en-US" altLang="zh-CN" dirty="0"/>
          </a:p>
          <a:p>
            <a:r>
              <a:rPr lang="zh-CN" altLang="en-US" dirty="0"/>
              <a:t>智能客服系统突破了传统人工服务的时间限制，提供全天候响应能力。这种持续在线的服务模式有效解决了跨时区沟通难题，特别适用于全球化的电商场景中。无论用户身处哪个时区，如在凌晨或深夜，还是节假日时段，都能获得不间断的即时服务支持，而无须等待人工客服上线。</a:t>
            </a:r>
          </a:p>
        </p:txBody>
      </p:sp>
      <p:sp>
        <p:nvSpPr>
          <p:cNvPr id="4" name="文本占位符 3">
            <a:extLst>
              <a:ext uri="{FF2B5EF4-FFF2-40B4-BE49-F238E27FC236}">
                <a16:creationId xmlns:a16="http://schemas.microsoft.com/office/drawing/2014/main" id="{88725088-B3E3-EE9E-DBE4-FF3F30919A51}"/>
              </a:ext>
            </a:extLst>
          </p:cNvPr>
          <p:cNvSpPr>
            <a:spLocks noGrp="1"/>
          </p:cNvSpPr>
          <p:nvPr>
            <p:ph type="body" sz="quarter" idx="10"/>
          </p:nvPr>
        </p:nvSpPr>
        <p:spPr/>
        <p:txBody>
          <a:bodyPr/>
          <a:lstStyle/>
          <a:p>
            <a:r>
              <a:rPr lang="zh-CN" altLang="en-US" dirty="0"/>
              <a:t>人工智能电子商务的优势</a:t>
            </a:r>
          </a:p>
        </p:txBody>
      </p:sp>
    </p:spTree>
    <p:extLst>
      <p:ext uri="{BB962C8B-B14F-4D97-AF65-F5344CB8AC3E}">
        <p14:creationId xmlns:p14="http://schemas.microsoft.com/office/powerpoint/2010/main" val="3691012845"/>
      </p:ext>
    </p:extLst>
  </p:cSld>
  <p:clrMapOvr>
    <a:masterClrMapping/>
  </p:clrMapOvr>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3E33B3-53EF-CD88-8A27-33DB336BC41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0DA2ABC-BDED-66DC-5235-FA9102C80236}"/>
              </a:ext>
            </a:extLst>
          </p:cNvPr>
          <p:cNvSpPr>
            <a:spLocks noGrp="1"/>
          </p:cNvSpPr>
          <p:nvPr>
            <p:ph type="body" sz="quarter" idx="11"/>
          </p:nvPr>
        </p:nvSpPr>
        <p:spPr>
          <a:xfrm>
            <a:off x="337294" y="1715630"/>
            <a:ext cx="11275585" cy="4095160"/>
          </a:xfrm>
        </p:spPr>
        <p:txBody>
          <a:bodyPr/>
          <a:lstStyle/>
          <a:p>
            <a:r>
              <a:rPr lang="zh-CN" altLang="en-US" dirty="0"/>
              <a:t>一、  效率提升优势</a:t>
            </a:r>
            <a:endParaRPr lang="en-US" altLang="zh-CN" dirty="0"/>
          </a:p>
          <a:p>
            <a:r>
              <a:rPr lang="zh-CN" altLang="en-US" dirty="0"/>
              <a:t>（三）智能物流优化配送路径</a:t>
            </a:r>
            <a:endParaRPr lang="en-US" altLang="zh-CN" dirty="0"/>
          </a:p>
          <a:p>
            <a:r>
              <a:rPr lang="en-US" altLang="zh-CN" dirty="0"/>
              <a:t>1. </a:t>
            </a:r>
            <a:r>
              <a:rPr lang="zh-CN" altLang="en-US" dirty="0"/>
              <a:t>实时交通数据的利用</a:t>
            </a:r>
            <a:endParaRPr lang="en-US" altLang="zh-CN" dirty="0"/>
          </a:p>
          <a:p>
            <a:r>
              <a:rPr lang="zh-CN" altLang="en-US" dirty="0"/>
              <a:t>智能物流平台通过采集实时的交通信息进行动态分析，如道路拥堵指数、事故报告和施工区域等关键数据。该平台运用算法模型预测各路段通行效率，进而优化配送路线规划。在交通高峰时段，系统会自动规避主干道拥堵，转而选择通行效率较高的次干道，有效提升配送时效性。针对突发交通事故或道路施工等异常情况，系统可实时更新路径方案，确保配送任务顺利完成。</a:t>
            </a:r>
          </a:p>
        </p:txBody>
      </p:sp>
      <p:sp>
        <p:nvSpPr>
          <p:cNvPr id="4" name="文本占位符 3">
            <a:extLst>
              <a:ext uri="{FF2B5EF4-FFF2-40B4-BE49-F238E27FC236}">
                <a16:creationId xmlns:a16="http://schemas.microsoft.com/office/drawing/2014/main" id="{74CAB6D2-A2D9-67F3-AD26-3646E1AC96FA}"/>
              </a:ext>
            </a:extLst>
          </p:cNvPr>
          <p:cNvSpPr>
            <a:spLocks noGrp="1"/>
          </p:cNvSpPr>
          <p:nvPr>
            <p:ph type="body" sz="quarter" idx="10"/>
          </p:nvPr>
        </p:nvSpPr>
        <p:spPr/>
        <p:txBody>
          <a:bodyPr/>
          <a:lstStyle/>
          <a:p>
            <a:r>
              <a:rPr lang="zh-CN" altLang="en-US" dirty="0"/>
              <a:t>人工智能电子商务的优势</a:t>
            </a:r>
          </a:p>
        </p:txBody>
      </p:sp>
    </p:spTree>
    <p:extLst>
      <p:ext uri="{BB962C8B-B14F-4D97-AF65-F5344CB8AC3E}">
        <p14:creationId xmlns:p14="http://schemas.microsoft.com/office/powerpoint/2010/main" val="2513141121"/>
      </p:ext>
    </p:extLst>
  </p:cSld>
  <p:clrMapOvr>
    <a:masterClrMapping/>
  </p:clrMapOvr>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08B4D6-AA8A-BF48-0F0B-ABA43C45E78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5016D0D-1B5A-84BC-3BF2-C31D0AB12C50}"/>
              </a:ext>
            </a:extLst>
          </p:cNvPr>
          <p:cNvSpPr>
            <a:spLocks noGrp="1"/>
          </p:cNvSpPr>
          <p:nvPr>
            <p:ph type="body" sz="quarter" idx="11"/>
          </p:nvPr>
        </p:nvSpPr>
        <p:spPr>
          <a:xfrm>
            <a:off x="337294" y="1969545"/>
            <a:ext cx="11275585" cy="3587329"/>
          </a:xfrm>
        </p:spPr>
        <p:txBody>
          <a:bodyPr/>
          <a:lstStyle/>
          <a:p>
            <a:r>
              <a:rPr lang="zh-CN" altLang="en-US" dirty="0"/>
              <a:t>一、  效率提升优势</a:t>
            </a:r>
            <a:endParaRPr lang="en-US" altLang="zh-CN" dirty="0"/>
          </a:p>
          <a:p>
            <a:r>
              <a:rPr lang="zh-CN" altLang="en-US" dirty="0"/>
              <a:t>（三）智能物流优化配送路径</a:t>
            </a:r>
            <a:endParaRPr lang="en-US" altLang="zh-CN" dirty="0"/>
          </a:p>
          <a:p>
            <a:r>
              <a:rPr lang="en-US" altLang="zh-CN" dirty="0"/>
              <a:t>2. </a:t>
            </a:r>
            <a:r>
              <a:rPr lang="zh-CN" altLang="en-US" dirty="0"/>
              <a:t>配送任务的智能分配</a:t>
            </a:r>
            <a:endParaRPr lang="en-US" altLang="zh-CN" dirty="0"/>
          </a:p>
          <a:p>
            <a:r>
              <a:rPr lang="zh-CN" altLang="en-US" dirty="0"/>
              <a:t>基于实时的数据采集与分析，智能物流系统实现配送任务的动态优化分配。该系统通过整合车辆定位信息、装载状态及行驶速度等多维度的数据，运用智能算法进行任务匹配。在具体操作中，系统优先将地理位置邻近且货物量匹配的订单整合至同一车辆，从而实现资源的最优配置。</a:t>
            </a:r>
          </a:p>
        </p:txBody>
      </p:sp>
      <p:sp>
        <p:nvSpPr>
          <p:cNvPr id="4" name="文本占位符 3">
            <a:extLst>
              <a:ext uri="{FF2B5EF4-FFF2-40B4-BE49-F238E27FC236}">
                <a16:creationId xmlns:a16="http://schemas.microsoft.com/office/drawing/2014/main" id="{4B5AE527-AB25-46AA-516B-EA5E054A8E71}"/>
              </a:ext>
            </a:extLst>
          </p:cNvPr>
          <p:cNvSpPr>
            <a:spLocks noGrp="1"/>
          </p:cNvSpPr>
          <p:nvPr>
            <p:ph type="body" sz="quarter" idx="10"/>
          </p:nvPr>
        </p:nvSpPr>
        <p:spPr/>
        <p:txBody>
          <a:bodyPr/>
          <a:lstStyle/>
          <a:p>
            <a:r>
              <a:rPr lang="zh-CN" altLang="en-US" dirty="0"/>
              <a:t>人工智能电子商务的优势</a:t>
            </a:r>
          </a:p>
        </p:txBody>
      </p:sp>
    </p:spTree>
    <p:extLst>
      <p:ext uri="{BB962C8B-B14F-4D97-AF65-F5344CB8AC3E}">
        <p14:creationId xmlns:p14="http://schemas.microsoft.com/office/powerpoint/2010/main" val="18927999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D8DA3-D004-44DE-D079-E44EC23D189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CCD2C04-FF6C-C475-B0C6-F9B0D023E780}"/>
              </a:ext>
            </a:extLst>
          </p:cNvPr>
          <p:cNvSpPr>
            <a:spLocks noGrp="1"/>
          </p:cNvSpPr>
          <p:nvPr>
            <p:ph type="body" sz="quarter" idx="11"/>
          </p:nvPr>
        </p:nvSpPr>
        <p:spPr>
          <a:xfrm>
            <a:off x="337294" y="2223463"/>
            <a:ext cx="11275585" cy="3079497"/>
          </a:xfrm>
        </p:spPr>
        <p:txBody>
          <a:bodyPr/>
          <a:lstStyle/>
          <a:p>
            <a:r>
              <a:rPr lang="zh-CN" altLang="en-US" dirty="0"/>
              <a:t>二、主要的电子商务模式</a:t>
            </a:r>
            <a:endParaRPr lang="en-US" altLang="zh-CN" dirty="0"/>
          </a:p>
          <a:p>
            <a:r>
              <a:rPr lang="zh-CN" altLang="en-US" dirty="0"/>
              <a:t>（三）</a:t>
            </a:r>
            <a:r>
              <a:rPr lang="en-US" altLang="zh-CN" dirty="0"/>
              <a:t>C2C </a:t>
            </a:r>
            <a:r>
              <a:rPr lang="zh-CN" altLang="en-US" dirty="0"/>
              <a:t>模式的优势</a:t>
            </a:r>
            <a:endParaRPr lang="en-US" altLang="zh-CN" dirty="0"/>
          </a:p>
          <a:p>
            <a:r>
              <a:rPr lang="en-US" altLang="zh-CN" dirty="0"/>
              <a:t>3. </a:t>
            </a:r>
            <a:r>
              <a:rPr lang="zh-CN" altLang="en-US" dirty="0"/>
              <a:t>创业机会</a:t>
            </a:r>
            <a:endParaRPr lang="en-US" altLang="zh-CN" dirty="0"/>
          </a:p>
          <a:p>
            <a:r>
              <a:rPr lang="en-US" altLang="zh-CN" dirty="0"/>
              <a:t>C2C </a:t>
            </a:r>
            <a:r>
              <a:rPr lang="zh-CN" altLang="en-US" dirty="0"/>
              <a:t>电商平台为个人创业者提供了发展机会。用户通过在网络商城销售商品，能够积累商业经验并获取启动资金。以一些大学生群体为例，他们借助淘宝等电商平台开设个人店铺，成功实现了创业目标。这种模式降低了创业门槛，使更多人能够尝试自主经营。</a:t>
            </a:r>
          </a:p>
        </p:txBody>
      </p:sp>
      <p:sp>
        <p:nvSpPr>
          <p:cNvPr id="4" name="文本占位符 3">
            <a:extLst>
              <a:ext uri="{FF2B5EF4-FFF2-40B4-BE49-F238E27FC236}">
                <a16:creationId xmlns:a16="http://schemas.microsoft.com/office/drawing/2014/main" id="{AC7ADD40-FA0E-913F-57BE-1B8BE035B190}"/>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154211773"/>
      </p:ext>
    </p:extLst>
  </p:cSld>
  <p:clrMapOvr>
    <a:masterClrMapping/>
  </p:clrMapOvr>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241F0-7F63-FE7F-28FA-D1B34E4EBD4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71806E8-816E-DFF0-D4AE-838CC7EC1515}"/>
              </a:ext>
            </a:extLst>
          </p:cNvPr>
          <p:cNvSpPr>
            <a:spLocks noGrp="1"/>
          </p:cNvSpPr>
          <p:nvPr>
            <p:ph type="body" sz="quarter" idx="11"/>
          </p:nvPr>
        </p:nvSpPr>
        <p:spPr>
          <a:xfrm>
            <a:off x="337294" y="1969545"/>
            <a:ext cx="11275585" cy="3587329"/>
          </a:xfrm>
        </p:spPr>
        <p:txBody>
          <a:bodyPr/>
          <a:lstStyle/>
          <a:p>
            <a:r>
              <a:rPr lang="zh-CN" altLang="en-US" dirty="0"/>
              <a:t>一、  效率提升优势</a:t>
            </a:r>
            <a:endParaRPr lang="en-US" altLang="zh-CN" dirty="0"/>
          </a:p>
          <a:p>
            <a:r>
              <a:rPr lang="zh-CN" altLang="en-US" dirty="0"/>
              <a:t>（三）智能物流优化配送路径</a:t>
            </a:r>
            <a:endParaRPr lang="en-US" altLang="zh-CN" dirty="0"/>
          </a:p>
          <a:p>
            <a:r>
              <a:rPr lang="en-US" altLang="zh-CN" dirty="0"/>
              <a:t>3. </a:t>
            </a:r>
            <a:r>
              <a:rPr lang="zh-CN" altLang="en-US" dirty="0"/>
              <a:t>配送过程的实时监控</a:t>
            </a:r>
            <a:endParaRPr lang="en-US" altLang="zh-CN" dirty="0"/>
          </a:p>
          <a:p>
            <a:r>
              <a:rPr lang="zh-CN" altLang="en-US" dirty="0"/>
              <a:t>智能物流系统通过车载 </a:t>
            </a:r>
            <a:r>
              <a:rPr lang="en-US" altLang="zh-CN" dirty="0"/>
              <a:t>GPS </a:t>
            </a:r>
            <a:r>
              <a:rPr lang="zh-CN" altLang="en-US" dirty="0"/>
              <a:t>和传感器实时追踪配送状态，实现全流程可视化监控。用户可通过移动终端访问配送进度，获取车辆位置和预计送达时间。系统具备异常预警功能，可及时识别车辆故障或货物受损等问题，并启动应急预案，以保障配送安全性与时效性。这种实时监控机制有效提升了物流服务的可靠性和用户体验。</a:t>
            </a:r>
          </a:p>
        </p:txBody>
      </p:sp>
      <p:sp>
        <p:nvSpPr>
          <p:cNvPr id="4" name="文本占位符 3">
            <a:extLst>
              <a:ext uri="{FF2B5EF4-FFF2-40B4-BE49-F238E27FC236}">
                <a16:creationId xmlns:a16="http://schemas.microsoft.com/office/drawing/2014/main" id="{201F2889-3FE3-69D0-1377-248FC6BA7C9B}"/>
              </a:ext>
            </a:extLst>
          </p:cNvPr>
          <p:cNvSpPr>
            <a:spLocks noGrp="1"/>
          </p:cNvSpPr>
          <p:nvPr>
            <p:ph type="body" sz="quarter" idx="10"/>
          </p:nvPr>
        </p:nvSpPr>
        <p:spPr/>
        <p:txBody>
          <a:bodyPr/>
          <a:lstStyle/>
          <a:p>
            <a:r>
              <a:rPr lang="zh-CN" altLang="en-US" dirty="0"/>
              <a:t>人工智能电子商务的优势</a:t>
            </a:r>
          </a:p>
        </p:txBody>
      </p:sp>
    </p:spTree>
    <p:extLst>
      <p:ext uri="{BB962C8B-B14F-4D97-AF65-F5344CB8AC3E}">
        <p14:creationId xmlns:p14="http://schemas.microsoft.com/office/powerpoint/2010/main" val="3183695862"/>
      </p:ext>
    </p:extLst>
  </p:cSld>
  <p:clrMapOvr>
    <a:masterClrMapping/>
  </p:clrMapOvr>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933588-0928-F3F3-1798-359A02882C4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9C231AB-2CFC-93D8-D7C8-F9D608274715}"/>
              </a:ext>
            </a:extLst>
          </p:cNvPr>
          <p:cNvSpPr>
            <a:spLocks noGrp="1"/>
          </p:cNvSpPr>
          <p:nvPr>
            <p:ph type="body" sz="quarter" idx="11"/>
          </p:nvPr>
        </p:nvSpPr>
        <p:spPr>
          <a:xfrm>
            <a:off x="337294" y="2223463"/>
            <a:ext cx="11275585" cy="3079497"/>
          </a:xfrm>
        </p:spPr>
        <p:txBody>
          <a:bodyPr/>
          <a:lstStyle/>
          <a:p>
            <a:r>
              <a:rPr lang="zh-CN" altLang="en-US" dirty="0"/>
              <a:t> 二、  精准营销优势</a:t>
            </a:r>
            <a:endParaRPr lang="en-US" altLang="zh-CN" dirty="0"/>
          </a:p>
          <a:p>
            <a:r>
              <a:rPr lang="zh-CN" altLang="en-US" dirty="0"/>
              <a:t>（一）基于大数据的用户画像构建</a:t>
            </a:r>
            <a:endParaRPr lang="en-US" altLang="zh-CN" dirty="0"/>
          </a:p>
          <a:p>
            <a:r>
              <a:rPr lang="zh-CN" altLang="en-US" dirty="0"/>
              <a:t>用户画像作为人工智能电商营销的基石，其核心在于整合多维度的数据以构建虚拟用户模型。通过分析消费者的基本信息、购买习惯及兴趣偏好等数据，企业能够准确把握客户特征与需求，进而制定针对性的营销策略。这一技术手段有效提升了电商平台的营销精准度，为企业的市场决策提供了有力支持。</a:t>
            </a:r>
          </a:p>
        </p:txBody>
      </p:sp>
      <p:sp>
        <p:nvSpPr>
          <p:cNvPr id="4" name="文本占位符 3">
            <a:extLst>
              <a:ext uri="{FF2B5EF4-FFF2-40B4-BE49-F238E27FC236}">
                <a16:creationId xmlns:a16="http://schemas.microsoft.com/office/drawing/2014/main" id="{B3EF952F-BE32-0B9B-3388-C8D421723E69}"/>
              </a:ext>
            </a:extLst>
          </p:cNvPr>
          <p:cNvSpPr>
            <a:spLocks noGrp="1"/>
          </p:cNvSpPr>
          <p:nvPr>
            <p:ph type="body" sz="quarter" idx="10"/>
          </p:nvPr>
        </p:nvSpPr>
        <p:spPr/>
        <p:txBody>
          <a:bodyPr/>
          <a:lstStyle/>
          <a:p>
            <a:r>
              <a:rPr lang="zh-CN" altLang="en-US" dirty="0"/>
              <a:t>人工智能电子商务的优势</a:t>
            </a:r>
          </a:p>
        </p:txBody>
      </p:sp>
    </p:spTree>
    <p:extLst>
      <p:ext uri="{BB962C8B-B14F-4D97-AF65-F5344CB8AC3E}">
        <p14:creationId xmlns:p14="http://schemas.microsoft.com/office/powerpoint/2010/main" val="2103930646"/>
      </p:ext>
    </p:extLst>
  </p:cSld>
  <p:clrMapOvr>
    <a:masterClrMapping/>
  </p:clrMapOvr>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179EE-576E-EE69-81A2-6E334B11DF7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11DF626-6271-0DA9-2835-CF2904BBE17D}"/>
              </a:ext>
            </a:extLst>
          </p:cNvPr>
          <p:cNvSpPr>
            <a:spLocks noGrp="1"/>
          </p:cNvSpPr>
          <p:nvPr>
            <p:ph type="body" sz="quarter" idx="11"/>
          </p:nvPr>
        </p:nvSpPr>
        <p:spPr>
          <a:xfrm>
            <a:off x="337294" y="1969547"/>
            <a:ext cx="11275585" cy="3587329"/>
          </a:xfrm>
        </p:spPr>
        <p:txBody>
          <a:bodyPr/>
          <a:lstStyle/>
          <a:p>
            <a:r>
              <a:rPr lang="zh-CN" altLang="en-US" dirty="0"/>
              <a:t> 二、  精准营销优势</a:t>
            </a:r>
            <a:endParaRPr lang="en-US" altLang="zh-CN" dirty="0"/>
          </a:p>
          <a:p>
            <a:r>
              <a:rPr lang="zh-CN" altLang="en-US" dirty="0"/>
              <a:t>（二）个性化推荐系统的应用</a:t>
            </a:r>
            <a:endParaRPr lang="en-US" altLang="zh-CN" dirty="0"/>
          </a:p>
          <a:p>
            <a:r>
              <a:rPr lang="zh-CN" altLang="en-US" dirty="0"/>
              <a:t>个性化推荐系统作为电商领域人工智能技术的关键应用，在精准营销中发挥着重要作用。该系统通过分析用户的历史行为数据和消费偏好，构建个性化推荐模型，为消费者提供定制化的商品推荐服务。这种基于人工智能的推荐机制不仅提升了用户的购物体验和满意度，同时有效促进了商品转化率的提升。在实际应用中，个性化推荐系统通过持续优化算法模型，不断改善推荐准确度，从而推动电子商务平台运营效率和销售业绩的持续增长。</a:t>
            </a:r>
          </a:p>
        </p:txBody>
      </p:sp>
      <p:sp>
        <p:nvSpPr>
          <p:cNvPr id="4" name="文本占位符 3">
            <a:extLst>
              <a:ext uri="{FF2B5EF4-FFF2-40B4-BE49-F238E27FC236}">
                <a16:creationId xmlns:a16="http://schemas.microsoft.com/office/drawing/2014/main" id="{9707A5E6-92F2-831D-1DF1-58ABB5314ED2}"/>
              </a:ext>
            </a:extLst>
          </p:cNvPr>
          <p:cNvSpPr>
            <a:spLocks noGrp="1"/>
          </p:cNvSpPr>
          <p:nvPr>
            <p:ph type="body" sz="quarter" idx="10"/>
          </p:nvPr>
        </p:nvSpPr>
        <p:spPr/>
        <p:txBody>
          <a:bodyPr/>
          <a:lstStyle/>
          <a:p>
            <a:r>
              <a:rPr lang="zh-CN" altLang="en-US" dirty="0"/>
              <a:t>人工智能电子商务的优势</a:t>
            </a:r>
          </a:p>
        </p:txBody>
      </p:sp>
    </p:spTree>
    <p:extLst>
      <p:ext uri="{BB962C8B-B14F-4D97-AF65-F5344CB8AC3E}">
        <p14:creationId xmlns:p14="http://schemas.microsoft.com/office/powerpoint/2010/main" val="1770646981"/>
      </p:ext>
    </p:extLst>
  </p:cSld>
  <p:clrMapOvr>
    <a:masterClrMapping/>
  </p:clrMapOvr>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4F7407-51CD-EE04-D754-1A58710D2B8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77D674D-5724-D34E-F51C-A1DCB1F1DF2E}"/>
              </a:ext>
            </a:extLst>
          </p:cNvPr>
          <p:cNvSpPr>
            <a:spLocks noGrp="1"/>
          </p:cNvSpPr>
          <p:nvPr>
            <p:ph type="body" sz="quarter" idx="11"/>
          </p:nvPr>
        </p:nvSpPr>
        <p:spPr>
          <a:xfrm>
            <a:off x="337294" y="2477379"/>
            <a:ext cx="11275585" cy="2571666"/>
          </a:xfrm>
        </p:spPr>
        <p:txBody>
          <a:bodyPr/>
          <a:lstStyle/>
          <a:p>
            <a:r>
              <a:rPr lang="zh-CN" altLang="en-US" dirty="0"/>
              <a:t> 二、  精准营销优势</a:t>
            </a:r>
            <a:endParaRPr lang="en-US" altLang="zh-CN" dirty="0"/>
          </a:p>
          <a:p>
            <a:r>
              <a:rPr lang="zh-CN" altLang="en-US" dirty="0"/>
              <a:t>（三）精准广告投放策略</a:t>
            </a:r>
            <a:endParaRPr lang="en-US" altLang="zh-CN" dirty="0"/>
          </a:p>
          <a:p>
            <a:r>
              <a:rPr lang="zh-CN" altLang="en-US" dirty="0"/>
              <a:t>人工智能技术驱动的精准广告投放已成为电商营销的关键策略。系统通过深度挖掘用户画像和行为轨迹，可实现广告信息的定向推送。这种技术手段极大地提升了广告转化率，优化了营销成本效益。</a:t>
            </a:r>
          </a:p>
        </p:txBody>
      </p:sp>
      <p:sp>
        <p:nvSpPr>
          <p:cNvPr id="4" name="文本占位符 3">
            <a:extLst>
              <a:ext uri="{FF2B5EF4-FFF2-40B4-BE49-F238E27FC236}">
                <a16:creationId xmlns:a16="http://schemas.microsoft.com/office/drawing/2014/main" id="{E642FDD5-0DCC-9FA0-F6EA-2E121DA891A4}"/>
              </a:ext>
            </a:extLst>
          </p:cNvPr>
          <p:cNvSpPr>
            <a:spLocks noGrp="1"/>
          </p:cNvSpPr>
          <p:nvPr>
            <p:ph type="body" sz="quarter" idx="10"/>
          </p:nvPr>
        </p:nvSpPr>
        <p:spPr/>
        <p:txBody>
          <a:bodyPr/>
          <a:lstStyle/>
          <a:p>
            <a:r>
              <a:rPr lang="zh-CN" altLang="en-US" dirty="0"/>
              <a:t>人工智能电子商务的优势</a:t>
            </a:r>
          </a:p>
        </p:txBody>
      </p:sp>
    </p:spTree>
    <p:extLst>
      <p:ext uri="{BB962C8B-B14F-4D97-AF65-F5344CB8AC3E}">
        <p14:creationId xmlns:p14="http://schemas.microsoft.com/office/powerpoint/2010/main" val="1097882367"/>
      </p:ext>
    </p:extLst>
  </p:cSld>
  <p:clrMapOvr>
    <a:masterClrMapping/>
  </p:clrMapOvr>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7B9D09-8DF2-2F0D-7832-28329FA298A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AD4D07F-FD4D-0DFF-31BA-F254F37CD973}"/>
              </a:ext>
            </a:extLst>
          </p:cNvPr>
          <p:cNvSpPr>
            <a:spLocks noGrp="1"/>
          </p:cNvSpPr>
          <p:nvPr>
            <p:ph type="body" sz="quarter" idx="11"/>
          </p:nvPr>
        </p:nvSpPr>
        <p:spPr>
          <a:xfrm>
            <a:off x="337294" y="2223464"/>
            <a:ext cx="11275585" cy="3079497"/>
          </a:xfrm>
        </p:spPr>
        <p:txBody>
          <a:bodyPr/>
          <a:lstStyle/>
          <a:p>
            <a:r>
              <a:rPr lang="zh-CN" altLang="en-US" dirty="0"/>
              <a:t> 三、  决策支持优势</a:t>
            </a:r>
            <a:endParaRPr lang="en-US" altLang="zh-CN" dirty="0"/>
          </a:p>
          <a:p>
            <a:r>
              <a:rPr lang="zh-CN" altLang="en-US" dirty="0"/>
              <a:t>（一）数据分析辅助战略决策</a:t>
            </a:r>
            <a:endParaRPr lang="en-US" altLang="zh-CN" dirty="0"/>
          </a:p>
          <a:p>
            <a:r>
              <a:rPr lang="zh-CN" altLang="en-US" dirty="0"/>
              <a:t>人工智能技术推动了电子商务领域的数字化转型。企业在日常运营中积累了大量用户行为数据，包括浏览轨迹、消费记录和搜索偏好等关键信息。运用 </a:t>
            </a:r>
            <a:r>
              <a:rPr lang="en-US" altLang="zh-CN" dirty="0"/>
              <a:t>AI </a:t>
            </a:r>
            <a:r>
              <a:rPr lang="zh-CN" altLang="en-US" dirty="0"/>
              <a:t>算法对这些数据进行深度挖掘，可以帮助企业洞察市场趋势，优化商业决策。数据驱动的分析模式使企业能够准确把握用户需求，制定精准的营销策略，提升市场竞争力。</a:t>
            </a:r>
          </a:p>
        </p:txBody>
      </p:sp>
      <p:sp>
        <p:nvSpPr>
          <p:cNvPr id="4" name="文本占位符 3">
            <a:extLst>
              <a:ext uri="{FF2B5EF4-FFF2-40B4-BE49-F238E27FC236}">
                <a16:creationId xmlns:a16="http://schemas.microsoft.com/office/drawing/2014/main" id="{4631CF20-092F-FDEC-906C-0A3BB40241B4}"/>
              </a:ext>
            </a:extLst>
          </p:cNvPr>
          <p:cNvSpPr>
            <a:spLocks noGrp="1"/>
          </p:cNvSpPr>
          <p:nvPr>
            <p:ph type="body" sz="quarter" idx="10"/>
          </p:nvPr>
        </p:nvSpPr>
        <p:spPr/>
        <p:txBody>
          <a:bodyPr/>
          <a:lstStyle/>
          <a:p>
            <a:r>
              <a:rPr lang="zh-CN" altLang="en-US" dirty="0"/>
              <a:t>人工智能电子商务的优势</a:t>
            </a:r>
          </a:p>
        </p:txBody>
      </p:sp>
    </p:spTree>
    <p:extLst>
      <p:ext uri="{BB962C8B-B14F-4D97-AF65-F5344CB8AC3E}">
        <p14:creationId xmlns:p14="http://schemas.microsoft.com/office/powerpoint/2010/main" val="1805330082"/>
      </p:ext>
    </p:extLst>
  </p:cSld>
  <p:clrMapOvr>
    <a:masterClrMapping/>
  </p:clrMapOvr>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E2749-55D3-6D6C-4C7A-651E50D6868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31F19B3-B76D-D6AD-6536-7EAA0F90A644}"/>
              </a:ext>
            </a:extLst>
          </p:cNvPr>
          <p:cNvSpPr>
            <a:spLocks noGrp="1"/>
          </p:cNvSpPr>
          <p:nvPr>
            <p:ph type="body" sz="quarter" idx="11"/>
          </p:nvPr>
        </p:nvSpPr>
        <p:spPr>
          <a:xfrm>
            <a:off x="337294" y="2477380"/>
            <a:ext cx="11275585" cy="2571666"/>
          </a:xfrm>
        </p:spPr>
        <p:txBody>
          <a:bodyPr/>
          <a:lstStyle/>
          <a:p>
            <a:r>
              <a:rPr lang="zh-CN" altLang="en-US" dirty="0"/>
              <a:t> 三、  决策支持优势</a:t>
            </a:r>
            <a:endParaRPr lang="en-US" altLang="zh-CN" dirty="0"/>
          </a:p>
          <a:p>
            <a:r>
              <a:rPr lang="zh-CN" altLang="en-US" dirty="0"/>
              <a:t>（二）智能预测市场趋势</a:t>
            </a:r>
            <a:endParaRPr lang="en-US" altLang="zh-CN" dirty="0"/>
          </a:p>
          <a:p>
            <a:r>
              <a:rPr lang="zh-CN" altLang="en-US" dirty="0"/>
              <a:t>人工智能技术在电商领域的应用显著提升了市场趋势预测的精准度。借助机器学习算法，企业能够实时分析海量数据，洞察消费行为变化。这种预测能力使商家能够及时调整经营策略，优化资源配置，在激烈的市场竞争中占据先机。</a:t>
            </a:r>
          </a:p>
        </p:txBody>
      </p:sp>
      <p:sp>
        <p:nvSpPr>
          <p:cNvPr id="4" name="文本占位符 3">
            <a:extLst>
              <a:ext uri="{FF2B5EF4-FFF2-40B4-BE49-F238E27FC236}">
                <a16:creationId xmlns:a16="http://schemas.microsoft.com/office/drawing/2014/main" id="{247CEF4A-4B66-7045-959F-A531FDD2E253}"/>
              </a:ext>
            </a:extLst>
          </p:cNvPr>
          <p:cNvSpPr>
            <a:spLocks noGrp="1"/>
          </p:cNvSpPr>
          <p:nvPr>
            <p:ph type="body" sz="quarter" idx="10"/>
          </p:nvPr>
        </p:nvSpPr>
        <p:spPr/>
        <p:txBody>
          <a:bodyPr/>
          <a:lstStyle/>
          <a:p>
            <a:r>
              <a:rPr lang="zh-CN" altLang="en-US" dirty="0"/>
              <a:t>人工智能电子商务的优势</a:t>
            </a:r>
          </a:p>
        </p:txBody>
      </p:sp>
    </p:spTree>
    <p:extLst>
      <p:ext uri="{BB962C8B-B14F-4D97-AF65-F5344CB8AC3E}">
        <p14:creationId xmlns:p14="http://schemas.microsoft.com/office/powerpoint/2010/main" val="2920974265"/>
      </p:ext>
    </p:extLst>
  </p:cSld>
  <p:clrMapOvr>
    <a:masterClrMapping/>
  </p:clrMapOvr>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4DBC4D48-C989-814B-4ABE-856E1C68B559}"/>
              </a:ext>
            </a:extLst>
          </p:cNvPr>
          <p:cNvSpPr>
            <a:spLocks noGrp="1"/>
          </p:cNvSpPr>
          <p:nvPr>
            <p:ph type="body" sz="quarter" idx="10"/>
          </p:nvPr>
        </p:nvSpPr>
        <p:spPr/>
        <p:txBody>
          <a:bodyPr/>
          <a:lstStyle/>
          <a:p>
            <a:r>
              <a:rPr lang="zh-CN" altLang="en-US" dirty="0"/>
              <a:t>第二节</a:t>
            </a:r>
          </a:p>
        </p:txBody>
      </p:sp>
      <p:sp>
        <p:nvSpPr>
          <p:cNvPr id="5" name="文本占位符 4">
            <a:extLst>
              <a:ext uri="{FF2B5EF4-FFF2-40B4-BE49-F238E27FC236}">
                <a16:creationId xmlns:a16="http://schemas.microsoft.com/office/drawing/2014/main" id="{55242D87-3F08-4234-05DA-18F248D73025}"/>
              </a:ext>
            </a:extLst>
          </p:cNvPr>
          <p:cNvSpPr>
            <a:spLocks noGrp="1"/>
          </p:cNvSpPr>
          <p:nvPr>
            <p:ph type="body" sz="quarter" idx="11"/>
          </p:nvPr>
        </p:nvSpPr>
        <p:spPr/>
        <p:txBody>
          <a:bodyPr/>
          <a:lstStyle/>
          <a:p>
            <a:r>
              <a:rPr lang="zh-CN" altLang="en-US" dirty="0"/>
              <a:t>人工智能在电子商务中的应用场景</a:t>
            </a:r>
          </a:p>
        </p:txBody>
      </p:sp>
    </p:spTree>
    <p:extLst>
      <p:ext uri="{BB962C8B-B14F-4D97-AF65-F5344CB8AC3E}">
        <p14:creationId xmlns:p14="http://schemas.microsoft.com/office/powerpoint/2010/main" val="3304557654"/>
      </p:ext>
    </p:extLst>
  </p:cSld>
  <p:clrMapOvr>
    <a:masterClrMapping/>
  </p:clrMapOvr>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DD3DA-2390-021B-7B6E-AF04FD87E43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C918C52-280B-9335-0BFB-B4B23BD6953A}"/>
              </a:ext>
            </a:extLst>
          </p:cNvPr>
          <p:cNvSpPr>
            <a:spLocks noGrp="1"/>
          </p:cNvSpPr>
          <p:nvPr>
            <p:ph type="body" sz="quarter" idx="11"/>
          </p:nvPr>
        </p:nvSpPr>
        <p:spPr>
          <a:xfrm>
            <a:off x="337294" y="2477381"/>
            <a:ext cx="11275585" cy="2571666"/>
          </a:xfrm>
        </p:spPr>
        <p:txBody>
          <a:bodyPr/>
          <a:lstStyle/>
          <a:p>
            <a:r>
              <a:rPr lang="zh-CN" altLang="en-US" dirty="0"/>
              <a:t>一、  售前应用场景</a:t>
            </a:r>
            <a:endParaRPr lang="en-US" altLang="zh-CN" dirty="0"/>
          </a:p>
          <a:p>
            <a:r>
              <a:rPr lang="zh-CN" altLang="en-US" dirty="0"/>
              <a:t>（一）商品搜索智能联想</a:t>
            </a:r>
            <a:endParaRPr lang="en-US" altLang="zh-CN" dirty="0"/>
          </a:p>
          <a:p>
            <a:r>
              <a:rPr lang="zh-CN" altLang="en-US" dirty="0"/>
              <a:t>电商平台的商品搜索智能联想优化了用户搜索体验。该功能通过分析用户输入的关键词，结合历史搜索记录和商品数据库，实时生成相关搜索建议。这种技术应用有效提高了用户搜索效率，成为电商售前环节的关键功能。</a:t>
            </a:r>
          </a:p>
        </p:txBody>
      </p:sp>
      <p:sp>
        <p:nvSpPr>
          <p:cNvPr id="4" name="文本占位符 3">
            <a:extLst>
              <a:ext uri="{FF2B5EF4-FFF2-40B4-BE49-F238E27FC236}">
                <a16:creationId xmlns:a16="http://schemas.microsoft.com/office/drawing/2014/main" id="{01600432-B093-34CE-E738-FE205A25DEED}"/>
              </a:ext>
            </a:extLst>
          </p:cNvPr>
          <p:cNvSpPr>
            <a:spLocks noGrp="1"/>
          </p:cNvSpPr>
          <p:nvPr>
            <p:ph type="body" sz="quarter" idx="10"/>
          </p:nvPr>
        </p:nvSpPr>
        <p:spPr/>
        <p:txBody>
          <a:bodyPr/>
          <a:lstStyle/>
          <a:p>
            <a:r>
              <a:rPr lang="zh-CN" altLang="en-US" dirty="0"/>
              <a:t>人工智能在电子商务中的应用场景</a:t>
            </a:r>
          </a:p>
        </p:txBody>
      </p:sp>
    </p:spTree>
    <p:extLst>
      <p:ext uri="{BB962C8B-B14F-4D97-AF65-F5344CB8AC3E}">
        <p14:creationId xmlns:p14="http://schemas.microsoft.com/office/powerpoint/2010/main" val="1190429550"/>
      </p:ext>
    </p:extLst>
  </p:cSld>
  <p:clrMapOvr>
    <a:masterClrMapping/>
  </p:clrMapOvr>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2A020-F47A-7CD3-A522-8D99E60684E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194261C-9BFF-9BEE-8259-C3260E93834A}"/>
              </a:ext>
            </a:extLst>
          </p:cNvPr>
          <p:cNvSpPr>
            <a:spLocks noGrp="1"/>
          </p:cNvSpPr>
          <p:nvPr>
            <p:ph type="body" sz="quarter" idx="11"/>
          </p:nvPr>
        </p:nvSpPr>
        <p:spPr>
          <a:xfrm>
            <a:off x="337294" y="2223466"/>
            <a:ext cx="11275585" cy="3079497"/>
          </a:xfrm>
        </p:spPr>
        <p:txBody>
          <a:bodyPr/>
          <a:lstStyle/>
          <a:p>
            <a:r>
              <a:rPr lang="zh-CN" altLang="en-US" dirty="0"/>
              <a:t>一、  售前应用场景</a:t>
            </a:r>
            <a:endParaRPr lang="en-US" altLang="zh-CN" dirty="0"/>
          </a:p>
          <a:p>
            <a:r>
              <a:rPr lang="zh-CN" altLang="en-US" dirty="0"/>
              <a:t>（二）虚拟试衣试用服务</a:t>
            </a:r>
            <a:endParaRPr lang="en-US" altLang="zh-CN" dirty="0"/>
          </a:p>
          <a:p>
            <a:r>
              <a:rPr lang="zh-CN" altLang="en-US" dirty="0"/>
              <a:t>人工智能技术在电商领域的创新应用之一体现在虚拟试衣试用服务上。该服务通过数字化手段重构了用户的购物流程，有效改善了传统线上购物存在的试穿不便问题。其核心价值在于为用户创造了一种沉浸式的产品体验方式，显著提升了购物决策的准确性和便捷性。</a:t>
            </a:r>
          </a:p>
        </p:txBody>
      </p:sp>
      <p:sp>
        <p:nvSpPr>
          <p:cNvPr id="4" name="文本占位符 3">
            <a:extLst>
              <a:ext uri="{FF2B5EF4-FFF2-40B4-BE49-F238E27FC236}">
                <a16:creationId xmlns:a16="http://schemas.microsoft.com/office/drawing/2014/main" id="{3502F772-0AB0-051E-5936-30E3C7F7060F}"/>
              </a:ext>
            </a:extLst>
          </p:cNvPr>
          <p:cNvSpPr>
            <a:spLocks noGrp="1"/>
          </p:cNvSpPr>
          <p:nvPr>
            <p:ph type="body" sz="quarter" idx="10"/>
          </p:nvPr>
        </p:nvSpPr>
        <p:spPr/>
        <p:txBody>
          <a:bodyPr/>
          <a:lstStyle/>
          <a:p>
            <a:r>
              <a:rPr lang="zh-CN" altLang="en-US" dirty="0"/>
              <a:t>人工智能在电子商务中的应用场景</a:t>
            </a:r>
          </a:p>
        </p:txBody>
      </p:sp>
    </p:spTree>
    <p:extLst>
      <p:ext uri="{BB962C8B-B14F-4D97-AF65-F5344CB8AC3E}">
        <p14:creationId xmlns:p14="http://schemas.microsoft.com/office/powerpoint/2010/main" val="2494369775"/>
      </p:ext>
    </p:extLst>
  </p:cSld>
  <p:clrMapOvr>
    <a:masterClrMapping/>
  </p:clrMapOvr>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CED2E2-5001-0FAF-02F2-4FB9F969F2E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321B089-902D-43C9-3B92-D2DB4AA70998}"/>
              </a:ext>
            </a:extLst>
          </p:cNvPr>
          <p:cNvSpPr>
            <a:spLocks noGrp="1"/>
          </p:cNvSpPr>
          <p:nvPr>
            <p:ph type="body" sz="quarter" idx="11"/>
          </p:nvPr>
        </p:nvSpPr>
        <p:spPr>
          <a:xfrm>
            <a:off x="337294" y="2477382"/>
            <a:ext cx="11275585" cy="2571666"/>
          </a:xfrm>
        </p:spPr>
        <p:txBody>
          <a:bodyPr/>
          <a:lstStyle/>
          <a:p>
            <a:r>
              <a:rPr lang="zh-CN" altLang="en-US" dirty="0"/>
              <a:t>一、  售前应用场景</a:t>
            </a:r>
            <a:endParaRPr lang="en-US" altLang="zh-CN" dirty="0"/>
          </a:p>
          <a:p>
            <a:r>
              <a:rPr lang="zh-CN" altLang="en-US" dirty="0"/>
              <a:t>（三）智能导购引导购物</a:t>
            </a:r>
            <a:endParaRPr lang="en-US" altLang="zh-CN" dirty="0"/>
          </a:p>
          <a:p>
            <a:r>
              <a:rPr lang="zh-CN" altLang="en-US" dirty="0"/>
              <a:t>人工智能技术在电商领域的应用不断深化，其中智能导购系统作为售前服务的重要工具，通过分析用户行为数据和消费偏好，实现了个性化的商品推荐与购物引导。这种基于 </a:t>
            </a:r>
            <a:r>
              <a:rPr lang="en-US" altLang="zh-CN" dirty="0"/>
              <a:t>AI </a:t>
            </a:r>
            <a:r>
              <a:rPr lang="zh-CN" altLang="en-US" dirty="0"/>
              <a:t>的智能交互模式有效提升了用户体验，成为电子商务领域的重要创新应用。</a:t>
            </a:r>
          </a:p>
        </p:txBody>
      </p:sp>
      <p:sp>
        <p:nvSpPr>
          <p:cNvPr id="4" name="文本占位符 3">
            <a:extLst>
              <a:ext uri="{FF2B5EF4-FFF2-40B4-BE49-F238E27FC236}">
                <a16:creationId xmlns:a16="http://schemas.microsoft.com/office/drawing/2014/main" id="{1530FDCB-4E52-486E-BE50-713980464EDB}"/>
              </a:ext>
            </a:extLst>
          </p:cNvPr>
          <p:cNvSpPr>
            <a:spLocks noGrp="1"/>
          </p:cNvSpPr>
          <p:nvPr>
            <p:ph type="body" sz="quarter" idx="10"/>
          </p:nvPr>
        </p:nvSpPr>
        <p:spPr/>
        <p:txBody>
          <a:bodyPr/>
          <a:lstStyle/>
          <a:p>
            <a:r>
              <a:rPr lang="zh-CN" altLang="en-US" dirty="0"/>
              <a:t>人工智能在电子商务中的应用场景</a:t>
            </a:r>
          </a:p>
        </p:txBody>
      </p:sp>
    </p:spTree>
    <p:extLst>
      <p:ext uri="{BB962C8B-B14F-4D97-AF65-F5344CB8AC3E}">
        <p14:creationId xmlns:p14="http://schemas.microsoft.com/office/powerpoint/2010/main" val="29659321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80BD05-0A82-C2AB-E119-BD300B1285A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21C8B51-00D8-AB92-C00D-A5397F199DAF}"/>
              </a:ext>
            </a:extLst>
          </p:cNvPr>
          <p:cNvSpPr>
            <a:spLocks noGrp="1"/>
          </p:cNvSpPr>
          <p:nvPr>
            <p:ph type="body" sz="quarter" idx="11"/>
          </p:nvPr>
        </p:nvSpPr>
        <p:spPr>
          <a:xfrm>
            <a:off x="337294" y="2223463"/>
            <a:ext cx="11275585" cy="3079497"/>
          </a:xfrm>
        </p:spPr>
        <p:txBody>
          <a:bodyPr/>
          <a:lstStyle/>
          <a:p>
            <a:r>
              <a:rPr lang="zh-CN" altLang="en-US" dirty="0"/>
              <a:t>二、主要的电子商务模式</a:t>
            </a:r>
            <a:endParaRPr lang="en-US" altLang="zh-CN" dirty="0"/>
          </a:p>
          <a:p>
            <a:r>
              <a:rPr lang="zh-CN" altLang="en-US" dirty="0"/>
              <a:t>（四）</a:t>
            </a:r>
            <a:r>
              <a:rPr lang="en-US" altLang="zh-CN" dirty="0"/>
              <a:t>O2O </a:t>
            </a:r>
            <a:r>
              <a:rPr lang="zh-CN" altLang="en-US" dirty="0"/>
              <a:t>模式的特点与应用场景</a:t>
            </a:r>
            <a:endParaRPr lang="en-US" altLang="zh-CN" dirty="0"/>
          </a:p>
          <a:p>
            <a:r>
              <a:rPr lang="en-US" altLang="zh-CN" dirty="0"/>
              <a:t>1. </a:t>
            </a:r>
            <a:r>
              <a:rPr lang="zh-CN" altLang="en-US" dirty="0"/>
              <a:t>线上线下融合</a:t>
            </a:r>
            <a:endParaRPr lang="en-US" altLang="zh-CN" dirty="0"/>
          </a:p>
          <a:p>
            <a:r>
              <a:rPr lang="en-US" altLang="zh-CN" dirty="0"/>
              <a:t>O2O </a:t>
            </a:r>
            <a:r>
              <a:rPr lang="zh-CN" altLang="en-US" dirty="0"/>
              <a:t>模式深度融合线上与线下，互联网成为线下交易的桥梁。消费者在线上轻松浏览、比较并选择商品或服务，随后在线完成支付，最终在线下亲身体验。这种融合模式极大提升了消费便利性和效率。</a:t>
            </a:r>
          </a:p>
        </p:txBody>
      </p:sp>
      <p:sp>
        <p:nvSpPr>
          <p:cNvPr id="4" name="文本占位符 3">
            <a:extLst>
              <a:ext uri="{FF2B5EF4-FFF2-40B4-BE49-F238E27FC236}">
                <a16:creationId xmlns:a16="http://schemas.microsoft.com/office/drawing/2014/main" id="{D1FC53B0-07C0-9B4A-FF9C-BFD9166CC2D5}"/>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2976895228"/>
      </p:ext>
    </p:extLst>
  </p:cSld>
  <p:clrMapOvr>
    <a:masterClrMapping/>
  </p:clrMapOvr>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508663-6609-4F6A-FE2C-3F8E904B247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B8D1CCB-206A-D8A2-C9B7-000A5C109C56}"/>
              </a:ext>
            </a:extLst>
          </p:cNvPr>
          <p:cNvSpPr>
            <a:spLocks noGrp="1"/>
          </p:cNvSpPr>
          <p:nvPr>
            <p:ph type="body" sz="quarter" idx="11"/>
          </p:nvPr>
        </p:nvSpPr>
        <p:spPr>
          <a:xfrm>
            <a:off x="337294" y="2223467"/>
            <a:ext cx="11275585" cy="3079497"/>
          </a:xfrm>
        </p:spPr>
        <p:txBody>
          <a:bodyPr/>
          <a:lstStyle/>
          <a:p>
            <a:r>
              <a:rPr lang="zh-CN" altLang="en-US" dirty="0"/>
              <a:t> 二、  售中应用场景</a:t>
            </a:r>
            <a:endParaRPr lang="en-US" altLang="zh-CN" dirty="0"/>
          </a:p>
          <a:p>
            <a:r>
              <a:rPr lang="zh-CN" altLang="en-US" dirty="0"/>
              <a:t>（一）实时客服智能交互</a:t>
            </a:r>
            <a:endParaRPr lang="en-US" altLang="zh-CN" dirty="0"/>
          </a:p>
          <a:p>
            <a:r>
              <a:rPr lang="zh-CN" altLang="en-US" dirty="0"/>
              <a:t>智能客服系统已成为电商售中环节的关键技术应用。传统人工客服在处理海量用户咨询时，往往面临着响应延迟和解答不全面等问题，直接影响用户体验。</a:t>
            </a:r>
            <a:r>
              <a:rPr lang="en-US" altLang="zh-CN" dirty="0"/>
              <a:t>AI </a:t>
            </a:r>
            <a:r>
              <a:rPr lang="zh-CN" altLang="en-US" dirty="0"/>
              <a:t>驱动的实时交互系统显著提升了服务效率，改善了用户满意度。通过自动化的处理机制，智能客服能够快速响应客户需求，提供准确的问题解决方案，有效克服了传统模式的局限性。</a:t>
            </a:r>
          </a:p>
        </p:txBody>
      </p:sp>
      <p:sp>
        <p:nvSpPr>
          <p:cNvPr id="4" name="文本占位符 3">
            <a:extLst>
              <a:ext uri="{FF2B5EF4-FFF2-40B4-BE49-F238E27FC236}">
                <a16:creationId xmlns:a16="http://schemas.microsoft.com/office/drawing/2014/main" id="{694FC03B-C136-7543-F0F7-E26F90223017}"/>
              </a:ext>
            </a:extLst>
          </p:cNvPr>
          <p:cNvSpPr>
            <a:spLocks noGrp="1"/>
          </p:cNvSpPr>
          <p:nvPr>
            <p:ph type="body" sz="quarter" idx="10"/>
          </p:nvPr>
        </p:nvSpPr>
        <p:spPr/>
        <p:txBody>
          <a:bodyPr/>
          <a:lstStyle/>
          <a:p>
            <a:r>
              <a:rPr lang="zh-CN" altLang="en-US" dirty="0"/>
              <a:t>人工智能在电子商务中的应用场景</a:t>
            </a:r>
          </a:p>
        </p:txBody>
      </p:sp>
    </p:spTree>
    <p:extLst>
      <p:ext uri="{BB962C8B-B14F-4D97-AF65-F5344CB8AC3E}">
        <p14:creationId xmlns:p14="http://schemas.microsoft.com/office/powerpoint/2010/main" val="3477077829"/>
      </p:ext>
    </p:extLst>
  </p:cSld>
  <p:clrMapOvr>
    <a:masterClrMapping/>
  </p:clrMapOvr>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7538CA-3954-AA57-6A2B-1571D2B0B49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3BF8457-B670-EE7F-FDD7-CBCEA7527303}"/>
              </a:ext>
            </a:extLst>
          </p:cNvPr>
          <p:cNvSpPr>
            <a:spLocks noGrp="1"/>
          </p:cNvSpPr>
          <p:nvPr>
            <p:ph type="body" sz="quarter" idx="11"/>
          </p:nvPr>
        </p:nvSpPr>
        <p:spPr>
          <a:xfrm>
            <a:off x="337294" y="1969551"/>
            <a:ext cx="11275585" cy="3587329"/>
          </a:xfrm>
        </p:spPr>
        <p:txBody>
          <a:bodyPr/>
          <a:lstStyle/>
          <a:p>
            <a:r>
              <a:rPr lang="zh-CN" altLang="en-US" dirty="0"/>
              <a:t> 二、  售中应用场景</a:t>
            </a:r>
            <a:endParaRPr lang="en-US" altLang="zh-CN" dirty="0"/>
          </a:p>
          <a:p>
            <a:r>
              <a:rPr lang="zh-CN" altLang="en-US" dirty="0"/>
              <a:t>（二）智能定价与促销策略</a:t>
            </a:r>
            <a:endParaRPr lang="en-US" altLang="zh-CN" dirty="0"/>
          </a:p>
          <a:p>
            <a:r>
              <a:rPr lang="zh-CN" altLang="en-US" dirty="0"/>
              <a:t>人工智能技术有效提升了智能定价与促销策略的效能。在电商领域，价格因素直接影响消费者的购买行为。传统定价模式主要依赖于成本核算和市场平均价格，难以实时适应市场变化情况和消费者需求。通过分析海量市场数据，人工智能系统能够实现精准的动态定价调整。这种基于数据的定价方式不仅能快速响应市场动态，还能更好地预测消费者行为趋势。</a:t>
            </a:r>
          </a:p>
        </p:txBody>
      </p:sp>
      <p:sp>
        <p:nvSpPr>
          <p:cNvPr id="4" name="文本占位符 3">
            <a:extLst>
              <a:ext uri="{FF2B5EF4-FFF2-40B4-BE49-F238E27FC236}">
                <a16:creationId xmlns:a16="http://schemas.microsoft.com/office/drawing/2014/main" id="{BEEE31E8-D255-A63D-D617-557ABDF861C1}"/>
              </a:ext>
            </a:extLst>
          </p:cNvPr>
          <p:cNvSpPr>
            <a:spLocks noGrp="1"/>
          </p:cNvSpPr>
          <p:nvPr>
            <p:ph type="body" sz="quarter" idx="10"/>
          </p:nvPr>
        </p:nvSpPr>
        <p:spPr/>
        <p:txBody>
          <a:bodyPr/>
          <a:lstStyle/>
          <a:p>
            <a:r>
              <a:rPr lang="zh-CN" altLang="en-US" dirty="0"/>
              <a:t>人工智能在电子商务中的应用场景</a:t>
            </a:r>
          </a:p>
        </p:txBody>
      </p:sp>
    </p:spTree>
    <p:extLst>
      <p:ext uri="{BB962C8B-B14F-4D97-AF65-F5344CB8AC3E}">
        <p14:creationId xmlns:p14="http://schemas.microsoft.com/office/powerpoint/2010/main" val="287630473"/>
      </p:ext>
    </p:extLst>
  </p:cSld>
  <p:clrMapOvr>
    <a:masterClrMapping/>
  </p:clrMapOvr>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C81E88-B580-63B7-801B-6D6764E5967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9534BE7-FCA2-461C-3C8B-B9FC5CEFC12B}"/>
              </a:ext>
            </a:extLst>
          </p:cNvPr>
          <p:cNvSpPr>
            <a:spLocks noGrp="1"/>
          </p:cNvSpPr>
          <p:nvPr>
            <p:ph type="body" sz="quarter" idx="11"/>
          </p:nvPr>
        </p:nvSpPr>
        <p:spPr>
          <a:xfrm>
            <a:off x="337294" y="2223467"/>
            <a:ext cx="11275585" cy="3079497"/>
          </a:xfrm>
        </p:spPr>
        <p:txBody>
          <a:bodyPr/>
          <a:lstStyle/>
          <a:p>
            <a:r>
              <a:rPr lang="zh-CN" altLang="en-US" dirty="0"/>
              <a:t> 二、  售中应用场景</a:t>
            </a:r>
            <a:endParaRPr lang="en-US" altLang="zh-CN" dirty="0"/>
          </a:p>
          <a:p>
            <a:r>
              <a:rPr lang="zh-CN" altLang="en-US" dirty="0"/>
              <a:t>（三）订单跟踪与进度提醒</a:t>
            </a:r>
            <a:endParaRPr lang="en-US" altLang="zh-CN" dirty="0"/>
          </a:p>
          <a:p>
            <a:r>
              <a:rPr lang="zh-CN" altLang="en-US" dirty="0"/>
              <a:t>人工智能技术革新了电子商务中的订单管理方式。相比传统模式下消费者需主动查询订单状态，智能系统能够实时监控物流进度并自动推送更新信息。这种自动化的跟踪机制显著提升了用户购物的便捷性，消除了人工查询的不便。通过智能提醒功能，消费者能够及时掌握订单处理各阶段的状态变化情况。</a:t>
            </a:r>
          </a:p>
        </p:txBody>
      </p:sp>
      <p:sp>
        <p:nvSpPr>
          <p:cNvPr id="4" name="文本占位符 3">
            <a:extLst>
              <a:ext uri="{FF2B5EF4-FFF2-40B4-BE49-F238E27FC236}">
                <a16:creationId xmlns:a16="http://schemas.microsoft.com/office/drawing/2014/main" id="{5BED143B-4B71-03B4-1736-F318A7D7FCE7}"/>
              </a:ext>
            </a:extLst>
          </p:cNvPr>
          <p:cNvSpPr>
            <a:spLocks noGrp="1"/>
          </p:cNvSpPr>
          <p:nvPr>
            <p:ph type="body" sz="quarter" idx="10"/>
          </p:nvPr>
        </p:nvSpPr>
        <p:spPr/>
        <p:txBody>
          <a:bodyPr/>
          <a:lstStyle/>
          <a:p>
            <a:r>
              <a:rPr lang="zh-CN" altLang="en-US" dirty="0"/>
              <a:t>人工智能在电子商务中的应用场景</a:t>
            </a:r>
          </a:p>
        </p:txBody>
      </p:sp>
    </p:spTree>
    <p:extLst>
      <p:ext uri="{BB962C8B-B14F-4D97-AF65-F5344CB8AC3E}">
        <p14:creationId xmlns:p14="http://schemas.microsoft.com/office/powerpoint/2010/main" val="2270329434"/>
      </p:ext>
    </p:extLst>
  </p:cSld>
  <p:clrMapOvr>
    <a:masterClrMapping/>
  </p:clrMapOvr>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45AB22-4C83-F4AD-F000-F9B344EC704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EF80F00-CD90-0154-7C22-E44872CE569B}"/>
              </a:ext>
            </a:extLst>
          </p:cNvPr>
          <p:cNvSpPr>
            <a:spLocks noGrp="1"/>
          </p:cNvSpPr>
          <p:nvPr>
            <p:ph type="body" sz="quarter" idx="11"/>
          </p:nvPr>
        </p:nvSpPr>
        <p:spPr>
          <a:xfrm>
            <a:off x="337294" y="2223468"/>
            <a:ext cx="11275585" cy="3079497"/>
          </a:xfrm>
        </p:spPr>
        <p:txBody>
          <a:bodyPr/>
          <a:lstStyle/>
          <a:p>
            <a:r>
              <a:rPr lang="zh-CN" altLang="en-US" dirty="0"/>
              <a:t> 三、  售后应用场景</a:t>
            </a:r>
            <a:endParaRPr lang="en-US" altLang="zh-CN" dirty="0"/>
          </a:p>
          <a:p>
            <a:r>
              <a:rPr lang="zh-CN" altLang="en-US" dirty="0"/>
              <a:t>（一）自动退换货处理流程</a:t>
            </a:r>
            <a:endParaRPr lang="en-US" altLang="zh-CN" dirty="0"/>
          </a:p>
          <a:p>
            <a:r>
              <a:rPr lang="zh-CN" altLang="en-US" dirty="0"/>
              <a:t>人工智能技术在售后服务中显著提升了退换货处理的效率。相较于传统人工审核方式存在的操作烦琐、信息处理量大、易出错等问题，人工智能技术驱动的自动化系统有效简化了流程。通过智能算法，系统能够快速处理退换货请求，减少人工干预，降低错误率，从而提升服务质量。</a:t>
            </a:r>
          </a:p>
        </p:txBody>
      </p:sp>
      <p:sp>
        <p:nvSpPr>
          <p:cNvPr id="4" name="文本占位符 3">
            <a:extLst>
              <a:ext uri="{FF2B5EF4-FFF2-40B4-BE49-F238E27FC236}">
                <a16:creationId xmlns:a16="http://schemas.microsoft.com/office/drawing/2014/main" id="{BF13852F-9AA5-89B4-EC33-FF56760A56C2}"/>
              </a:ext>
            </a:extLst>
          </p:cNvPr>
          <p:cNvSpPr>
            <a:spLocks noGrp="1"/>
          </p:cNvSpPr>
          <p:nvPr>
            <p:ph type="body" sz="quarter" idx="10"/>
          </p:nvPr>
        </p:nvSpPr>
        <p:spPr/>
        <p:txBody>
          <a:bodyPr/>
          <a:lstStyle/>
          <a:p>
            <a:r>
              <a:rPr lang="zh-CN" altLang="en-US" dirty="0"/>
              <a:t>人工智能在电子商务中的应用场景</a:t>
            </a:r>
          </a:p>
        </p:txBody>
      </p:sp>
    </p:spTree>
    <p:extLst>
      <p:ext uri="{BB962C8B-B14F-4D97-AF65-F5344CB8AC3E}">
        <p14:creationId xmlns:p14="http://schemas.microsoft.com/office/powerpoint/2010/main" val="3950644558"/>
      </p:ext>
    </p:extLst>
  </p:cSld>
  <p:clrMapOvr>
    <a:masterClrMapping/>
  </p:clrMapOvr>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C2704-E41D-4FD4-090E-6785BAAD55E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58C290A-7B50-9E71-717E-00CDF62CD4A5}"/>
              </a:ext>
            </a:extLst>
          </p:cNvPr>
          <p:cNvSpPr>
            <a:spLocks noGrp="1"/>
          </p:cNvSpPr>
          <p:nvPr>
            <p:ph type="body" sz="quarter" idx="11"/>
          </p:nvPr>
        </p:nvSpPr>
        <p:spPr>
          <a:xfrm>
            <a:off x="337294" y="2223468"/>
            <a:ext cx="11275585" cy="3079497"/>
          </a:xfrm>
        </p:spPr>
        <p:txBody>
          <a:bodyPr/>
          <a:lstStyle/>
          <a:p>
            <a:r>
              <a:rPr lang="zh-CN" altLang="en-US" dirty="0"/>
              <a:t> 三、  售后应用场景</a:t>
            </a:r>
            <a:endParaRPr lang="en-US" altLang="zh-CN" dirty="0"/>
          </a:p>
          <a:p>
            <a:r>
              <a:rPr lang="zh-CN" altLang="en-US" dirty="0"/>
              <a:t>（二）客户反馈智能分析</a:t>
            </a:r>
            <a:endParaRPr lang="en-US" altLang="zh-CN" dirty="0"/>
          </a:p>
          <a:p>
            <a:r>
              <a:rPr lang="zh-CN" altLang="en-US" dirty="0"/>
              <a:t>人工智能为企业提供了高效的客户反馈分析工具。该系统通过整合多渠道的客户意见数据，包括在线交互记录、用户评价及投诉信息等，实现多源数据的深度处理。这种技术手段帮助企业准确把握客户需求，优化产品和服务质量。人工智能技术驱动的文本挖掘功能，使得海量反馈信息的价值得以充分释放。</a:t>
            </a:r>
          </a:p>
        </p:txBody>
      </p:sp>
      <p:sp>
        <p:nvSpPr>
          <p:cNvPr id="4" name="文本占位符 3">
            <a:extLst>
              <a:ext uri="{FF2B5EF4-FFF2-40B4-BE49-F238E27FC236}">
                <a16:creationId xmlns:a16="http://schemas.microsoft.com/office/drawing/2014/main" id="{4509F2D5-2410-7421-E62A-8FBC9B18DB45}"/>
              </a:ext>
            </a:extLst>
          </p:cNvPr>
          <p:cNvSpPr>
            <a:spLocks noGrp="1"/>
          </p:cNvSpPr>
          <p:nvPr>
            <p:ph type="body" sz="quarter" idx="10"/>
          </p:nvPr>
        </p:nvSpPr>
        <p:spPr/>
        <p:txBody>
          <a:bodyPr/>
          <a:lstStyle/>
          <a:p>
            <a:r>
              <a:rPr lang="zh-CN" altLang="en-US" dirty="0"/>
              <a:t>人工智能在电子商务中的应用场景</a:t>
            </a:r>
          </a:p>
        </p:txBody>
      </p:sp>
    </p:spTree>
    <p:extLst>
      <p:ext uri="{BB962C8B-B14F-4D97-AF65-F5344CB8AC3E}">
        <p14:creationId xmlns:p14="http://schemas.microsoft.com/office/powerpoint/2010/main" val="908261424"/>
      </p:ext>
    </p:extLst>
  </p:cSld>
  <p:clrMapOvr>
    <a:masterClrMapping/>
  </p:clrMapOvr>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3891F6-91A8-54EB-59D3-738F2B57747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D52C8E4-5712-6836-6E6E-E959BCCAF77E}"/>
              </a:ext>
            </a:extLst>
          </p:cNvPr>
          <p:cNvSpPr>
            <a:spLocks noGrp="1"/>
          </p:cNvSpPr>
          <p:nvPr>
            <p:ph type="body" sz="quarter" idx="11"/>
          </p:nvPr>
        </p:nvSpPr>
        <p:spPr>
          <a:xfrm>
            <a:off x="337294" y="2731299"/>
            <a:ext cx="11275585" cy="2063835"/>
          </a:xfrm>
        </p:spPr>
        <p:txBody>
          <a:bodyPr/>
          <a:lstStyle/>
          <a:p>
            <a:r>
              <a:rPr lang="zh-CN" altLang="en-US" dirty="0"/>
              <a:t> 三、  售后应用场景</a:t>
            </a:r>
            <a:endParaRPr lang="en-US" altLang="zh-CN" dirty="0"/>
          </a:p>
          <a:p>
            <a:r>
              <a:rPr lang="zh-CN" altLang="en-US" dirty="0"/>
              <a:t>（三）用户评价管理与改进</a:t>
            </a:r>
            <a:endParaRPr lang="en-US" altLang="zh-CN" dirty="0"/>
          </a:p>
          <a:p>
            <a:r>
              <a:rPr lang="zh-CN" altLang="en-US" dirty="0"/>
              <a:t>用户评价作为电商运营的重要指标，直接影响着消费者的购买行为并反映企业服务质量。人工智能技术在评价管理与优化领域具有显著的应用价值。</a:t>
            </a:r>
          </a:p>
        </p:txBody>
      </p:sp>
      <p:sp>
        <p:nvSpPr>
          <p:cNvPr id="4" name="文本占位符 3">
            <a:extLst>
              <a:ext uri="{FF2B5EF4-FFF2-40B4-BE49-F238E27FC236}">
                <a16:creationId xmlns:a16="http://schemas.microsoft.com/office/drawing/2014/main" id="{072F5A32-5E81-5D3A-0AD5-0044C2459C76}"/>
              </a:ext>
            </a:extLst>
          </p:cNvPr>
          <p:cNvSpPr>
            <a:spLocks noGrp="1"/>
          </p:cNvSpPr>
          <p:nvPr>
            <p:ph type="body" sz="quarter" idx="10"/>
          </p:nvPr>
        </p:nvSpPr>
        <p:spPr/>
        <p:txBody>
          <a:bodyPr/>
          <a:lstStyle/>
          <a:p>
            <a:r>
              <a:rPr lang="zh-CN" altLang="en-US" dirty="0"/>
              <a:t>人工智能在电子商务中的应用场景</a:t>
            </a:r>
          </a:p>
        </p:txBody>
      </p:sp>
    </p:spTree>
    <p:extLst>
      <p:ext uri="{BB962C8B-B14F-4D97-AF65-F5344CB8AC3E}">
        <p14:creationId xmlns:p14="http://schemas.microsoft.com/office/powerpoint/2010/main" val="2537720895"/>
      </p:ext>
    </p:extLst>
  </p:cSld>
  <p:clrMapOvr>
    <a:masterClrMapping/>
  </p:clrMapOvr>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DC6D3400-E476-7BFE-9DE2-A8E7D5881CA3}"/>
              </a:ext>
            </a:extLst>
          </p:cNvPr>
          <p:cNvSpPr>
            <a:spLocks noGrp="1"/>
          </p:cNvSpPr>
          <p:nvPr>
            <p:ph type="body" sz="quarter" idx="10"/>
          </p:nvPr>
        </p:nvSpPr>
        <p:spPr/>
        <p:txBody>
          <a:bodyPr/>
          <a:lstStyle/>
          <a:p>
            <a:r>
              <a:rPr lang="zh-CN" altLang="en-US" dirty="0"/>
              <a:t>第三节</a:t>
            </a:r>
          </a:p>
        </p:txBody>
      </p:sp>
      <p:sp>
        <p:nvSpPr>
          <p:cNvPr id="5" name="文本占位符 4">
            <a:extLst>
              <a:ext uri="{FF2B5EF4-FFF2-40B4-BE49-F238E27FC236}">
                <a16:creationId xmlns:a16="http://schemas.microsoft.com/office/drawing/2014/main" id="{D297605D-1424-BB8D-A783-3213EED1F8B1}"/>
              </a:ext>
            </a:extLst>
          </p:cNvPr>
          <p:cNvSpPr>
            <a:spLocks noGrp="1"/>
          </p:cNvSpPr>
          <p:nvPr>
            <p:ph type="body" sz="quarter" idx="11"/>
          </p:nvPr>
        </p:nvSpPr>
        <p:spPr/>
        <p:txBody>
          <a:bodyPr/>
          <a:lstStyle/>
          <a:p>
            <a:r>
              <a:rPr lang="zh-CN" altLang="en-US" dirty="0"/>
              <a:t>人工智能电子商务面临的挑战</a:t>
            </a:r>
          </a:p>
        </p:txBody>
      </p:sp>
    </p:spTree>
    <p:extLst>
      <p:ext uri="{BB962C8B-B14F-4D97-AF65-F5344CB8AC3E}">
        <p14:creationId xmlns:p14="http://schemas.microsoft.com/office/powerpoint/2010/main" val="1748802371"/>
      </p:ext>
    </p:extLst>
  </p:cSld>
  <p:clrMapOvr>
    <a:masterClrMapping/>
  </p:clrMapOvr>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378F4AFE-743B-4BC1-AF14-B1209667AC8B}"/>
              </a:ext>
            </a:extLst>
          </p:cNvPr>
          <p:cNvSpPr>
            <a:spLocks noGrp="1"/>
          </p:cNvSpPr>
          <p:nvPr>
            <p:ph type="body" sz="quarter" idx="11"/>
          </p:nvPr>
        </p:nvSpPr>
        <p:spPr>
          <a:xfrm>
            <a:off x="337294" y="2731291"/>
            <a:ext cx="11275585" cy="2063835"/>
          </a:xfrm>
        </p:spPr>
        <p:txBody>
          <a:bodyPr/>
          <a:lstStyle/>
          <a:p>
            <a:r>
              <a:rPr lang="zh-CN" altLang="en-US" dirty="0"/>
              <a:t>一、  数据质量与安全问题</a:t>
            </a:r>
            <a:endParaRPr lang="en-US" altLang="zh-CN" dirty="0"/>
          </a:p>
          <a:p>
            <a:r>
              <a:rPr lang="zh-CN" altLang="en-US" dirty="0"/>
              <a:t>人工智能在电子商务领域的应用面临着数据质量与安全挑战。高质量的数据是 </a:t>
            </a:r>
            <a:r>
              <a:rPr lang="en-US" altLang="zh-CN" dirty="0"/>
              <a:t>AI </a:t>
            </a:r>
            <a:r>
              <a:rPr lang="zh-CN" altLang="en-US" dirty="0"/>
              <a:t>模型有效运行的基础，直接影响其决策精度。数据安全则关乎系统的可靠性和用户信任。这两大因素共同制约着人工智能在电商场景中的实际表现。</a:t>
            </a:r>
          </a:p>
        </p:txBody>
      </p:sp>
      <p:sp>
        <p:nvSpPr>
          <p:cNvPr id="4" name="文本占位符 3">
            <a:extLst>
              <a:ext uri="{FF2B5EF4-FFF2-40B4-BE49-F238E27FC236}">
                <a16:creationId xmlns:a16="http://schemas.microsoft.com/office/drawing/2014/main" id="{7F8D9662-BAFC-C81B-30A0-F698B78B6442}"/>
              </a:ext>
            </a:extLst>
          </p:cNvPr>
          <p:cNvSpPr>
            <a:spLocks noGrp="1"/>
          </p:cNvSpPr>
          <p:nvPr>
            <p:ph type="body" sz="quarter" idx="10"/>
          </p:nvPr>
        </p:nvSpPr>
        <p:spPr/>
        <p:txBody>
          <a:bodyPr/>
          <a:lstStyle/>
          <a:p>
            <a:r>
              <a:rPr lang="zh-CN" altLang="en-US" dirty="0"/>
              <a:t>人工智能电子商务面临的挑战</a:t>
            </a:r>
          </a:p>
        </p:txBody>
      </p:sp>
    </p:spTree>
    <p:extLst>
      <p:ext uri="{BB962C8B-B14F-4D97-AF65-F5344CB8AC3E}">
        <p14:creationId xmlns:p14="http://schemas.microsoft.com/office/powerpoint/2010/main" val="448479787"/>
      </p:ext>
    </p:extLst>
  </p:cSld>
  <p:clrMapOvr>
    <a:masterClrMapping/>
  </p:clrMapOvr>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53CBC9-A303-1036-67AD-C60B2528AFD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88355B0-E631-BE30-172B-FA33B11AE32C}"/>
              </a:ext>
            </a:extLst>
          </p:cNvPr>
          <p:cNvSpPr>
            <a:spLocks noGrp="1"/>
          </p:cNvSpPr>
          <p:nvPr>
            <p:ph type="body" sz="quarter" idx="11"/>
          </p:nvPr>
        </p:nvSpPr>
        <p:spPr>
          <a:xfrm>
            <a:off x="337294" y="2223460"/>
            <a:ext cx="11275585" cy="3079497"/>
          </a:xfrm>
        </p:spPr>
        <p:txBody>
          <a:bodyPr/>
          <a:lstStyle/>
          <a:p>
            <a:r>
              <a:rPr lang="zh-CN" altLang="en-US" dirty="0"/>
              <a:t> 二、  隐私保护与数据滥用风险</a:t>
            </a:r>
          </a:p>
          <a:p>
            <a:r>
              <a:rPr lang="zh-CN" altLang="en-US" dirty="0"/>
              <a:t>人工智能在电子商务领域的应用带来了隐私保护挑战。电商平台通过技术手段获取了消费者的大量个人信息，包括身份资料和购买行为等数据。这种数据采集方式引发了关于个人信息安全的伦理争议。技术发展使得用户的行为轨迹和消费倾向被系统性地记录和存储起来，从而增加了数据被滥用的潜在风险。如何在利用数据提升服务质量的同时保障用户隐私，成为当前电商领域亟待解决的重要问题。</a:t>
            </a:r>
          </a:p>
        </p:txBody>
      </p:sp>
      <p:sp>
        <p:nvSpPr>
          <p:cNvPr id="4" name="文本占位符 3">
            <a:extLst>
              <a:ext uri="{FF2B5EF4-FFF2-40B4-BE49-F238E27FC236}">
                <a16:creationId xmlns:a16="http://schemas.microsoft.com/office/drawing/2014/main" id="{02997173-5B61-1765-2394-2DA3C8E4F08A}"/>
              </a:ext>
            </a:extLst>
          </p:cNvPr>
          <p:cNvSpPr>
            <a:spLocks noGrp="1"/>
          </p:cNvSpPr>
          <p:nvPr>
            <p:ph type="body" sz="quarter" idx="10"/>
          </p:nvPr>
        </p:nvSpPr>
        <p:spPr/>
        <p:txBody>
          <a:bodyPr/>
          <a:lstStyle/>
          <a:p>
            <a:r>
              <a:rPr lang="zh-CN" altLang="en-US" dirty="0"/>
              <a:t>人工智能电子商务面临的挑战</a:t>
            </a:r>
          </a:p>
        </p:txBody>
      </p:sp>
    </p:spTree>
    <p:extLst>
      <p:ext uri="{BB962C8B-B14F-4D97-AF65-F5344CB8AC3E}">
        <p14:creationId xmlns:p14="http://schemas.microsoft.com/office/powerpoint/2010/main" val="3778115300"/>
      </p:ext>
    </p:extLst>
  </p:cSld>
  <p:clrMapOvr>
    <a:masterClrMapping/>
  </p:clrMapOvr>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F4822-9805-4F3B-3136-F5CE46C9602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000FC50-8640-429E-CF67-0C84A4A370DA}"/>
              </a:ext>
            </a:extLst>
          </p:cNvPr>
          <p:cNvSpPr>
            <a:spLocks noGrp="1"/>
          </p:cNvSpPr>
          <p:nvPr>
            <p:ph type="body" sz="quarter" idx="11"/>
          </p:nvPr>
        </p:nvSpPr>
        <p:spPr>
          <a:xfrm>
            <a:off x="337294" y="2223460"/>
            <a:ext cx="11275585" cy="3079497"/>
          </a:xfrm>
        </p:spPr>
        <p:txBody>
          <a:bodyPr/>
          <a:lstStyle/>
          <a:p>
            <a:r>
              <a:rPr lang="zh-CN" altLang="en-US" dirty="0"/>
              <a:t> 三、  技术壁垒与人才竞争</a:t>
            </a:r>
          </a:p>
          <a:p>
            <a:r>
              <a:rPr lang="zh-CN" altLang="en-US" dirty="0"/>
              <a:t>人工智能电子商务领域的技术门槛较高，主要体现在其技术体系的专业性和复杂性。该领域涉及机器学习、深度学习以及自然语言处理等多项前沿技术。这些技术的开发与实施不仅需要雄厚的资金支持，还要求研发团队具备扎实的专业知识储备。相较于资金充足的大型企业，中小型企业和初创公司往往难以在短期内攻克这些技术难关，这在一定程度上限制了它们在市场竞争中的发展空间。</a:t>
            </a:r>
          </a:p>
        </p:txBody>
      </p:sp>
      <p:sp>
        <p:nvSpPr>
          <p:cNvPr id="4" name="文本占位符 3">
            <a:extLst>
              <a:ext uri="{FF2B5EF4-FFF2-40B4-BE49-F238E27FC236}">
                <a16:creationId xmlns:a16="http://schemas.microsoft.com/office/drawing/2014/main" id="{333041B7-EB1D-66AD-BCCC-7C3FD3E5FD30}"/>
              </a:ext>
            </a:extLst>
          </p:cNvPr>
          <p:cNvSpPr>
            <a:spLocks noGrp="1"/>
          </p:cNvSpPr>
          <p:nvPr>
            <p:ph type="body" sz="quarter" idx="10"/>
          </p:nvPr>
        </p:nvSpPr>
        <p:spPr/>
        <p:txBody>
          <a:bodyPr/>
          <a:lstStyle/>
          <a:p>
            <a:r>
              <a:rPr lang="zh-CN" altLang="en-US" dirty="0"/>
              <a:t>人工智能电子商务面临的挑战</a:t>
            </a:r>
          </a:p>
        </p:txBody>
      </p:sp>
    </p:spTree>
    <p:extLst>
      <p:ext uri="{BB962C8B-B14F-4D97-AF65-F5344CB8AC3E}">
        <p14:creationId xmlns:p14="http://schemas.microsoft.com/office/powerpoint/2010/main" val="12730001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D26AC1-6E1E-3B01-E8E5-059038C5210C}"/>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14B8376-10E3-BCE0-FB46-763513F5A4ED}"/>
              </a:ext>
            </a:extLst>
          </p:cNvPr>
          <p:cNvSpPr>
            <a:spLocks noGrp="1"/>
          </p:cNvSpPr>
          <p:nvPr>
            <p:ph type="body" sz="quarter" idx="11"/>
          </p:nvPr>
        </p:nvSpPr>
        <p:spPr>
          <a:xfrm>
            <a:off x="337294" y="2223463"/>
            <a:ext cx="11275585" cy="3079497"/>
          </a:xfrm>
        </p:spPr>
        <p:txBody>
          <a:bodyPr/>
          <a:lstStyle/>
          <a:p>
            <a:r>
              <a:rPr lang="zh-CN" altLang="en-US" dirty="0"/>
              <a:t>二、主要的电子商务模式</a:t>
            </a:r>
            <a:endParaRPr lang="en-US" altLang="zh-CN" dirty="0"/>
          </a:p>
          <a:p>
            <a:r>
              <a:rPr lang="zh-CN" altLang="en-US" dirty="0"/>
              <a:t>（四）</a:t>
            </a:r>
            <a:r>
              <a:rPr lang="en-US" altLang="zh-CN" dirty="0"/>
              <a:t>O2O </a:t>
            </a:r>
            <a:r>
              <a:rPr lang="zh-CN" altLang="en-US" dirty="0"/>
              <a:t>模式的特点与应用场景</a:t>
            </a:r>
            <a:endParaRPr lang="en-US" altLang="zh-CN" dirty="0"/>
          </a:p>
          <a:p>
            <a:r>
              <a:rPr lang="en-US" altLang="zh-CN" dirty="0"/>
              <a:t>2. </a:t>
            </a:r>
            <a:r>
              <a:rPr lang="zh-CN" altLang="en-US" dirty="0"/>
              <a:t>推广成效量化</a:t>
            </a:r>
            <a:endParaRPr lang="en-US" altLang="zh-CN" dirty="0"/>
          </a:p>
          <a:p>
            <a:r>
              <a:rPr lang="en-US" altLang="zh-CN" dirty="0"/>
              <a:t>O2O </a:t>
            </a:r>
            <a:r>
              <a:rPr lang="zh-CN" altLang="en-US" dirty="0"/>
              <a:t>模式赋予商家推广效果量化的能力。商家通过线上平台精准投放广告，吸引顾客到店。同时，平台提供的数据分析工具帮助商家追踪消费者行为，评估推广成效，进而调整策略，实现精准营销。</a:t>
            </a:r>
          </a:p>
        </p:txBody>
      </p:sp>
      <p:sp>
        <p:nvSpPr>
          <p:cNvPr id="4" name="文本占位符 3">
            <a:extLst>
              <a:ext uri="{FF2B5EF4-FFF2-40B4-BE49-F238E27FC236}">
                <a16:creationId xmlns:a16="http://schemas.microsoft.com/office/drawing/2014/main" id="{A9603020-6CD2-4DB7-C438-8D8BDDDCA1EC}"/>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244138300"/>
      </p:ext>
    </p:extLst>
  </p:cSld>
  <p:clrMapOvr>
    <a:masterClrMapping/>
  </p:clrMapOvr>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AD4CA9C8-7B41-6771-8C8F-5578FB804A0B}"/>
              </a:ext>
            </a:extLst>
          </p:cNvPr>
          <p:cNvSpPr>
            <a:spLocks noGrp="1"/>
          </p:cNvSpPr>
          <p:nvPr>
            <p:ph type="body" sz="quarter" idx="10"/>
          </p:nvPr>
        </p:nvSpPr>
        <p:spPr/>
        <p:txBody>
          <a:bodyPr/>
          <a:lstStyle/>
          <a:p>
            <a:r>
              <a:rPr lang="zh-CN" altLang="en-US" dirty="0"/>
              <a:t>第四节</a:t>
            </a:r>
          </a:p>
        </p:txBody>
      </p:sp>
      <p:sp>
        <p:nvSpPr>
          <p:cNvPr id="5" name="文本占位符 4">
            <a:extLst>
              <a:ext uri="{FF2B5EF4-FFF2-40B4-BE49-F238E27FC236}">
                <a16:creationId xmlns:a16="http://schemas.microsoft.com/office/drawing/2014/main" id="{1A4F8986-1672-5CC8-3523-27A9B02F4108}"/>
              </a:ext>
            </a:extLst>
          </p:cNvPr>
          <p:cNvSpPr>
            <a:spLocks noGrp="1"/>
          </p:cNvSpPr>
          <p:nvPr>
            <p:ph type="body" sz="quarter" idx="11"/>
          </p:nvPr>
        </p:nvSpPr>
        <p:spPr/>
        <p:txBody>
          <a:bodyPr/>
          <a:lstStyle/>
          <a:p>
            <a:r>
              <a:rPr lang="zh-CN" altLang="en-US" dirty="0"/>
              <a:t>人工智能电子商务未来的发展趋势</a:t>
            </a:r>
          </a:p>
        </p:txBody>
      </p:sp>
    </p:spTree>
    <p:extLst>
      <p:ext uri="{BB962C8B-B14F-4D97-AF65-F5344CB8AC3E}">
        <p14:creationId xmlns:p14="http://schemas.microsoft.com/office/powerpoint/2010/main" val="2247928867"/>
      </p:ext>
    </p:extLst>
  </p:cSld>
  <p:clrMapOvr>
    <a:masterClrMapping/>
  </p:clrMapOvr>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F2FA7E30-9E7A-CF33-2098-35D399A1087A}"/>
              </a:ext>
            </a:extLst>
          </p:cNvPr>
          <p:cNvSpPr>
            <a:spLocks noGrp="1"/>
          </p:cNvSpPr>
          <p:nvPr>
            <p:ph type="body" sz="quarter" idx="11"/>
          </p:nvPr>
        </p:nvSpPr>
        <p:spPr>
          <a:xfrm>
            <a:off x="337294" y="2223460"/>
            <a:ext cx="11275585" cy="3079497"/>
          </a:xfrm>
        </p:spPr>
        <p:txBody>
          <a:bodyPr/>
          <a:lstStyle/>
          <a:p>
            <a:r>
              <a:rPr lang="zh-CN" altLang="en-US" dirty="0"/>
              <a:t>一、  服务创新趋势</a:t>
            </a:r>
            <a:endParaRPr lang="en-US" altLang="zh-CN" dirty="0"/>
          </a:p>
          <a:p>
            <a:r>
              <a:rPr lang="zh-CN" altLang="en-US" dirty="0"/>
              <a:t>（一）定制化服务的普及</a:t>
            </a:r>
            <a:endParaRPr lang="en-US" altLang="zh-CN" dirty="0"/>
          </a:p>
          <a:p>
            <a:r>
              <a:rPr lang="zh-CN" altLang="en-US" dirty="0"/>
              <a:t>人工智能技术的进步推动了电商领域的定制化服务发展。当前市场环境下，消费者的个性化需求日益凸显，传统标准化服务模式已无法充分适应这一变化。通过 </a:t>
            </a:r>
            <a:r>
              <a:rPr lang="en-US" altLang="zh-CN" dirty="0"/>
              <a:t>AI </a:t>
            </a:r>
            <a:r>
              <a:rPr lang="zh-CN" altLang="en-US" dirty="0"/>
              <a:t>技术，电商平台能够精准分析用户行为数据，包括购物偏好、浏览习惯等关键信息，进而实现服务的个性化定制。这种基于用户画像的精准服务模式，正逐步成为电商行业的重要发展方向。</a:t>
            </a:r>
          </a:p>
        </p:txBody>
      </p:sp>
      <p:sp>
        <p:nvSpPr>
          <p:cNvPr id="4" name="文本占位符 3">
            <a:extLst>
              <a:ext uri="{FF2B5EF4-FFF2-40B4-BE49-F238E27FC236}">
                <a16:creationId xmlns:a16="http://schemas.microsoft.com/office/drawing/2014/main" id="{4C9F292B-FC0D-D15E-EC4C-6AA249FF13C0}"/>
              </a:ext>
            </a:extLst>
          </p:cNvPr>
          <p:cNvSpPr>
            <a:spLocks noGrp="1"/>
          </p:cNvSpPr>
          <p:nvPr>
            <p:ph type="body" sz="quarter" idx="10"/>
          </p:nvPr>
        </p:nvSpPr>
        <p:spPr/>
        <p:txBody>
          <a:bodyPr/>
          <a:lstStyle/>
          <a:p>
            <a:r>
              <a:rPr lang="zh-CN" altLang="en-US" dirty="0"/>
              <a:t>人工智能电子商务未来的发展趋势</a:t>
            </a:r>
          </a:p>
        </p:txBody>
      </p:sp>
    </p:spTree>
    <p:extLst>
      <p:ext uri="{BB962C8B-B14F-4D97-AF65-F5344CB8AC3E}">
        <p14:creationId xmlns:p14="http://schemas.microsoft.com/office/powerpoint/2010/main" val="2249324926"/>
      </p:ext>
    </p:extLst>
  </p:cSld>
  <p:clrMapOvr>
    <a:masterClrMapping/>
  </p:clrMapOvr>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F5E7A0-E9D0-D9AD-137A-0E9D28DB454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900AF87-0D1C-6060-9601-2120AAF83210}"/>
              </a:ext>
            </a:extLst>
          </p:cNvPr>
          <p:cNvSpPr>
            <a:spLocks noGrp="1"/>
          </p:cNvSpPr>
          <p:nvPr>
            <p:ph type="body" sz="quarter" idx="11"/>
          </p:nvPr>
        </p:nvSpPr>
        <p:spPr>
          <a:xfrm>
            <a:off x="337294" y="2223460"/>
            <a:ext cx="11275585" cy="3079497"/>
          </a:xfrm>
        </p:spPr>
        <p:txBody>
          <a:bodyPr/>
          <a:lstStyle/>
          <a:p>
            <a:r>
              <a:rPr lang="zh-CN" altLang="en-US" dirty="0"/>
              <a:t>一、  服务创新趋势</a:t>
            </a:r>
            <a:endParaRPr lang="en-US" altLang="zh-CN" dirty="0"/>
          </a:p>
          <a:p>
            <a:r>
              <a:rPr lang="zh-CN" altLang="en-US" dirty="0"/>
              <a:t>（二）情感化智能服务的探索</a:t>
            </a:r>
            <a:endParaRPr lang="en-US" altLang="zh-CN" dirty="0"/>
          </a:p>
          <a:p>
            <a:r>
              <a:rPr lang="zh-CN" altLang="en-US" dirty="0"/>
              <a:t>人工智能在电商领域的应用正逐步向情感化服务方向拓展。技术迭代推动企业聚焦用户情感诉求，</a:t>
            </a:r>
            <a:r>
              <a:rPr lang="en-US" altLang="zh-CN" dirty="0"/>
              <a:t>AI </a:t>
            </a:r>
            <a:r>
              <a:rPr lang="zh-CN" altLang="en-US" dirty="0"/>
              <a:t>驱动的个性化交互方式成为行业新趋势。电商平台通过智能算法识别用户情绪，实现服务体验的情感化升级。这种转变体现了从功能满足到情感共鸣的演进，标志着智能服务进入新阶段。</a:t>
            </a:r>
          </a:p>
        </p:txBody>
      </p:sp>
      <p:sp>
        <p:nvSpPr>
          <p:cNvPr id="4" name="文本占位符 3">
            <a:extLst>
              <a:ext uri="{FF2B5EF4-FFF2-40B4-BE49-F238E27FC236}">
                <a16:creationId xmlns:a16="http://schemas.microsoft.com/office/drawing/2014/main" id="{0D835949-7730-58FF-F688-5FE97F7362A0}"/>
              </a:ext>
            </a:extLst>
          </p:cNvPr>
          <p:cNvSpPr>
            <a:spLocks noGrp="1"/>
          </p:cNvSpPr>
          <p:nvPr>
            <p:ph type="body" sz="quarter" idx="10"/>
          </p:nvPr>
        </p:nvSpPr>
        <p:spPr/>
        <p:txBody>
          <a:bodyPr/>
          <a:lstStyle/>
          <a:p>
            <a:r>
              <a:rPr lang="zh-CN" altLang="en-US" dirty="0"/>
              <a:t>人工智能电子商务未来的发展趋势</a:t>
            </a:r>
          </a:p>
        </p:txBody>
      </p:sp>
    </p:spTree>
    <p:extLst>
      <p:ext uri="{BB962C8B-B14F-4D97-AF65-F5344CB8AC3E}">
        <p14:creationId xmlns:p14="http://schemas.microsoft.com/office/powerpoint/2010/main" val="4139936940"/>
      </p:ext>
    </p:extLst>
  </p:cSld>
  <p:clrMapOvr>
    <a:masterClrMapping/>
  </p:clrMapOvr>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9D3925-9534-D7A9-8B6F-E5FC2F0B9B8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2C97774-9960-0E8D-53E9-5D2D88BAD743}"/>
              </a:ext>
            </a:extLst>
          </p:cNvPr>
          <p:cNvSpPr>
            <a:spLocks noGrp="1"/>
          </p:cNvSpPr>
          <p:nvPr>
            <p:ph type="body" sz="quarter" idx="11"/>
          </p:nvPr>
        </p:nvSpPr>
        <p:spPr>
          <a:xfrm>
            <a:off x="337294" y="1715630"/>
            <a:ext cx="11275585" cy="4095160"/>
          </a:xfrm>
        </p:spPr>
        <p:txBody>
          <a:bodyPr/>
          <a:lstStyle/>
          <a:p>
            <a:r>
              <a:rPr lang="zh-CN" altLang="en-US" dirty="0"/>
              <a:t> 二、  技术融合趋势</a:t>
            </a:r>
            <a:endParaRPr lang="en-US" altLang="zh-CN" dirty="0"/>
          </a:p>
          <a:p>
            <a:r>
              <a:rPr lang="zh-CN" altLang="en-US" dirty="0"/>
              <a:t>（一）与区块链技术的深度融合</a:t>
            </a:r>
            <a:endParaRPr lang="en-US" altLang="zh-CN" dirty="0"/>
          </a:p>
          <a:p>
            <a:r>
              <a:rPr lang="en-US" altLang="zh-CN" dirty="0"/>
              <a:t>1. </a:t>
            </a:r>
            <a:r>
              <a:rPr lang="zh-CN" altLang="en-US" dirty="0"/>
              <a:t>数据安全与隐私保护</a:t>
            </a:r>
            <a:endParaRPr lang="en-US" altLang="zh-CN" dirty="0"/>
          </a:p>
          <a:p>
            <a:r>
              <a:rPr lang="zh-CN" altLang="en-US" dirty="0"/>
              <a:t>区块链技术为电子商务数据安全提供了创新的解决方案。其加密机制能够有效保护用户隐私信息，通过分布式存储确保数据不可篡改。在智能推荐场景中，区块链可将用户行为数据加密保存，实现访问权限的精准控制。</a:t>
            </a:r>
            <a:r>
              <a:rPr lang="en-US" altLang="zh-CN" dirty="0"/>
              <a:t>AI </a:t>
            </a:r>
            <a:r>
              <a:rPr lang="zh-CN" altLang="en-US" dirty="0"/>
              <a:t>系统仅能调用用户授权范围内的数据，从而显著降低了隐私泄露风险。这种技术融合模式不仅提升了数据安全性，也为个性化服务提供了可靠保障。</a:t>
            </a:r>
          </a:p>
        </p:txBody>
      </p:sp>
      <p:sp>
        <p:nvSpPr>
          <p:cNvPr id="4" name="文本占位符 3">
            <a:extLst>
              <a:ext uri="{FF2B5EF4-FFF2-40B4-BE49-F238E27FC236}">
                <a16:creationId xmlns:a16="http://schemas.microsoft.com/office/drawing/2014/main" id="{3D7AA986-F778-3FE0-A73B-12DE9725BA68}"/>
              </a:ext>
            </a:extLst>
          </p:cNvPr>
          <p:cNvSpPr>
            <a:spLocks noGrp="1"/>
          </p:cNvSpPr>
          <p:nvPr>
            <p:ph type="body" sz="quarter" idx="10"/>
          </p:nvPr>
        </p:nvSpPr>
        <p:spPr/>
        <p:txBody>
          <a:bodyPr/>
          <a:lstStyle/>
          <a:p>
            <a:r>
              <a:rPr lang="zh-CN" altLang="en-US" dirty="0"/>
              <a:t>人工智能电子商务未来的发展趋势</a:t>
            </a:r>
          </a:p>
        </p:txBody>
      </p:sp>
    </p:spTree>
    <p:extLst>
      <p:ext uri="{BB962C8B-B14F-4D97-AF65-F5344CB8AC3E}">
        <p14:creationId xmlns:p14="http://schemas.microsoft.com/office/powerpoint/2010/main" val="1605045546"/>
      </p:ext>
    </p:extLst>
  </p:cSld>
  <p:clrMapOvr>
    <a:masterClrMapping/>
  </p:clrMapOvr>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3E37D-61B8-D2AB-2014-B31E0DA5C92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B638501-9417-52BE-9C0F-796D8483E8FD}"/>
              </a:ext>
            </a:extLst>
          </p:cNvPr>
          <p:cNvSpPr>
            <a:spLocks noGrp="1"/>
          </p:cNvSpPr>
          <p:nvPr>
            <p:ph type="body" sz="quarter" idx="11"/>
          </p:nvPr>
        </p:nvSpPr>
        <p:spPr>
          <a:xfrm>
            <a:off x="337294" y="1969545"/>
            <a:ext cx="11275585" cy="3587329"/>
          </a:xfrm>
        </p:spPr>
        <p:txBody>
          <a:bodyPr/>
          <a:lstStyle/>
          <a:p>
            <a:r>
              <a:rPr lang="zh-CN" altLang="en-US" dirty="0"/>
              <a:t> 二、  技术融合趋势</a:t>
            </a:r>
            <a:endParaRPr lang="en-US" altLang="zh-CN" dirty="0"/>
          </a:p>
          <a:p>
            <a:r>
              <a:rPr lang="zh-CN" altLang="en-US" dirty="0"/>
              <a:t>（一）与区块链技术的深度融合</a:t>
            </a:r>
            <a:endParaRPr lang="en-US" altLang="zh-CN" dirty="0"/>
          </a:p>
          <a:p>
            <a:r>
              <a:rPr lang="en-US" altLang="zh-CN" dirty="0"/>
              <a:t>2. </a:t>
            </a:r>
            <a:r>
              <a:rPr lang="zh-CN" altLang="en-US" dirty="0"/>
              <a:t>管理优化</a:t>
            </a:r>
            <a:endParaRPr lang="en-US" altLang="zh-CN" dirty="0"/>
          </a:p>
          <a:p>
            <a:r>
              <a:rPr lang="zh-CN" altLang="en-US" dirty="0"/>
              <a:t>区块链技术为供应链管理提供了全程可追溯和透明的解决方案。在 </a:t>
            </a:r>
            <a:r>
              <a:rPr lang="en-US" altLang="zh-CN" dirty="0"/>
              <a:t>AI </a:t>
            </a:r>
            <a:r>
              <a:rPr lang="zh-CN" altLang="en-US" dirty="0"/>
              <a:t>驱动的电子商务场景中，该系统实现了供应链各环节的实时监控。通过 </a:t>
            </a:r>
            <a:r>
              <a:rPr lang="en-US" altLang="zh-CN" dirty="0"/>
              <a:t>AI </a:t>
            </a:r>
            <a:r>
              <a:rPr lang="zh-CN" altLang="en-US" dirty="0"/>
              <a:t>算法对区块链数据的深度分析，能够有效预测潜在风险，如库存不足或物流延误等问题，并快速采取应对措施。区块链技术的防篡改特性保障了供应链数据的真实、可靠，从而提升了整体运作效率与信任度。</a:t>
            </a:r>
          </a:p>
        </p:txBody>
      </p:sp>
      <p:sp>
        <p:nvSpPr>
          <p:cNvPr id="4" name="文本占位符 3">
            <a:extLst>
              <a:ext uri="{FF2B5EF4-FFF2-40B4-BE49-F238E27FC236}">
                <a16:creationId xmlns:a16="http://schemas.microsoft.com/office/drawing/2014/main" id="{209DE3FC-BA8C-B4B4-AC89-4BB3E72391BD}"/>
              </a:ext>
            </a:extLst>
          </p:cNvPr>
          <p:cNvSpPr>
            <a:spLocks noGrp="1"/>
          </p:cNvSpPr>
          <p:nvPr>
            <p:ph type="body" sz="quarter" idx="10"/>
          </p:nvPr>
        </p:nvSpPr>
        <p:spPr/>
        <p:txBody>
          <a:bodyPr/>
          <a:lstStyle/>
          <a:p>
            <a:r>
              <a:rPr lang="zh-CN" altLang="en-US" dirty="0"/>
              <a:t>人工智能电子商务未来的发展趋势</a:t>
            </a:r>
          </a:p>
        </p:txBody>
      </p:sp>
    </p:spTree>
    <p:extLst>
      <p:ext uri="{BB962C8B-B14F-4D97-AF65-F5344CB8AC3E}">
        <p14:creationId xmlns:p14="http://schemas.microsoft.com/office/powerpoint/2010/main" val="2496702178"/>
      </p:ext>
    </p:extLst>
  </p:cSld>
  <p:clrMapOvr>
    <a:masterClrMapping/>
  </p:clrMapOvr>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48BE0B-2CDA-0343-DEA8-B6AE65D276F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E7D172F-023F-4C3C-4D88-280B23707E81}"/>
              </a:ext>
            </a:extLst>
          </p:cNvPr>
          <p:cNvSpPr>
            <a:spLocks noGrp="1"/>
          </p:cNvSpPr>
          <p:nvPr>
            <p:ph type="body" sz="quarter" idx="11"/>
          </p:nvPr>
        </p:nvSpPr>
        <p:spPr>
          <a:xfrm>
            <a:off x="337294" y="1969545"/>
            <a:ext cx="11275585" cy="3587329"/>
          </a:xfrm>
        </p:spPr>
        <p:txBody>
          <a:bodyPr/>
          <a:lstStyle/>
          <a:p>
            <a:r>
              <a:rPr lang="zh-CN" altLang="en-US" dirty="0"/>
              <a:t> 二、  技术融合趋势</a:t>
            </a:r>
            <a:endParaRPr lang="en-US" altLang="zh-CN" dirty="0"/>
          </a:p>
          <a:p>
            <a:r>
              <a:rPr lang="zh-CN" altLang="en-US" dirty="0"/>
              <a:t>（一）与区块链技术的深度融合</a:t>
            </a:r>
            <a:endParaRPr lang="en-US" altLang="zh-CN" dirty="0"/>
          </a:p>
          <a:p>
            <a:r>
              <a:rPr lang="en-US" altLang="zh-CN" dirty="0"/>
              <a:t>3. </a:t>
            </a:r>
            <a:r>
              <a:rPr lang="zh-CN" altLang="en-US" dirty="0"/>
              <a:t>智能合约的应用</a:t>
            </a:r>
            <a:endParaRPr lang="en-US" altLang="zh-CN" dirty="0"/>
          </a:p>
          <a:p>
            <a:r>
              <a:rPr lang="zh-CN" altLang="en-US" dirty="0"/>
              <a:t>区块链技术中的智能合约实现了自动化执行功能，而无须依赖第三方机构。在电商领域，人工智能算法与智能合约的协同应用显著提升了交易流程的智能化水平。用户完成商品订购后，智能合约可自动处理支付、物流等环节。同时，基于用户行为数据和实时交易信息的人工智能算法，能够有效评估风险并优化交易过程，从而增强交易效率与安全性。</a:t>
            </a:r>
          </a:p>
        </p:txBody>
      </p:sp>
      <p:sp>
        <p:nvSpPr>
          <p:cNvPr id="4" name="文本占位符 3">
            <a:extLst>
              <a:ext uri="{FF2B5EF4-FFF2-40B4-BE49-F238E27FC236}">
                <a16:creationId xmlns:a16="http://schemas.microsoft.com/office/drawing/2014/main" id="{00DD731D-F563-AE46-BDCA-2E116FDED041}"/>
              </a:ext>
            </a:extLst>
          </p:cNvPr>
          <p:cNvSpPr>
            <a:spLocks noGrp="1"/>
          </p:cNvSpPr>
          <p:nvPr>
            <p:ph type="body" sz="quarter" idx="10"/>
          </p:nvPr>
        </p:nvSpPr>
        <p:spPr/>
        <p:txBody>
          <a:bodyPr/>
          <a:lstStyle/>
          <a:p>
            <a:r>
              <a:rPr lang="zh-CN" altLang="en-US" dirty="0"/>
              <a:t>人工智能电子商务未来的发展趋势</a:t>
            </a:r>
          </a:p>
        </p:txBody>
      </p:sp>
    </p:spTree>
    <p:extLst>
      <p:ext uri="{BB962C8B-B14F-4D97-AF65-F5344CB8AC3E}">
        <p14:creationId xmlns:p14="http://schemas.microsoft.com/office/powerpoint/2010/main" val="924094563"/>
      </p:ext>
    </p:extLst>
  </p:cSld>
  <p:clrMapOvr>
    <a:masterClrMapping/>
  </p:clrMapOvr>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24B94-B86F-A95B-9F90-E92D3126243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73B84F5-C7E3-B2CA-93B0-D70261DAABA9}"/>
              </a:ext>
            </a:extLst>
          </p:cNvPr>
          <p:cNvSpPr>
            <a:spLocks noGrp="1"/>
          </p:cNvSpPr>
          <p:nvPr>
            <p:ph type="body" sz="quarter" idx="11"/>
          </p:nvPr>
        </p:nvSpPr>
        <p:spPr>
          <a:xfrm>
            <a:off x="337294" y="1715630"/>
            <a:ext cx="11275585" cy="4095160"/>
          </a:xfrm>
        </p:spPr>
        <p:txBody>
          <a:bodyPr/>
          <a:lstStyle/>
          <a:p>
            <a:r>
              <a:rPr lang="zh-CN" altLang="en-US" dirty="0"/>
              <a:t> 二、  技术融合趋势</a:t>
            </a:r>
            <a:endParaRPr lang="en-US" altLang="zh-CN" dirty="0"/>
          </a:p>
          <a:p>
            <a:r>
              <a:rPr lang="zh-CN" altLang="en-US" dirty="0"/>
              <a:t>（二）与物联网技术的协同发展</a:t>
            </a:r>
            <a:endParaRPr lang="en-US" altLang="zh-CN" dirty="0"/>
          </a:p>
          <a:p>
            <a:r>
              <a:rPr lang="en-US" altLang="zh-CN" dirty="0"/>
              <a:t>1. </a:t>
            </a:r>
            <a:r>
              <a:rPr lang="zh-CN" altLang="en-US" dirty="0"/>
              <a:t>智能购物环境的打造</a:t>
            </a:r>
            <a:endParaRPr lang="en-US" altLang="zh-CN" dirty="0"/>
          </a:p>
          <a:p>
            <a:r>
              <a:rPr lang="zh-CN" altLang="en-US" dirty="0"/>
              <a:t>物联网技术为电子商务平台的智能化转型提供了重要支撑。在实体零售场景中，通过部署智能传感设备与终端系统，能够有效采集消费者行为轨迹和商品状态信息。这些实时数据经由人工智能算法处理后，可生成个性化的消费建议与服务方案。消费者借助移动终端与智能设备进行交互，完成自助选购与支付等操作，显著提升了购物体验的便捷性与效率。</a:t>
            </a:r>
          </a:p>
        </p:txBody>
      </p:sp>
      <p:sp>
        <p:nvSpPr>
          <p:cNvPr id="4" name="文本占位符 3">
            <a:extLst>
              <a:ext uri="{FF2B5EF4-FFF2-40B4-BE49-F238E27FC236}">
                <a16:creationId xmlns:a16="http://schemas.microsoft.com/office/drawing/2014/main" id="{1E7EAD44-32B1-19E3-C9B2-ACCBACE28B80}"/>
              </a:ext>
            </a:extLst>
          </p:cNvPr>
          <p:cNvSpPr>
            <a:spLocks noGrp="1"/>
          </p:cNvSpPr>
          <p:nvPr>
            <p:ph type="body" sz="quarter" idx="10"/>
          </p:nvPr>
        </p:nvSpPr>
        <p:spPr/>
        <p:txBody>
          <a:bodyPr/>
          <a:lstStyle/>
          <a:p>
            <a:r>
              <a:rPr lang="zh-CN" altLang="en-US" dirty="0"/>
              <a:t>人工智能电子商务未来的发展趋势</a:t>
            </a:r>
          </a:p>
        </p:txBody>
      </p:sp>
    </p:spTree>
    <p:extLst>
      <p:ext uri="{BB962C8B-B14F-4D97-AF65-F5344CB8AC3E}">
        <p14:creationId xmlns:p14="http://schemas.microsoft.com/office/powerpoint/2010/main" val="1031453412"/>
      </p:ext>
    </p:extLst>
  </p:cSld>
  <p:clrMapOvr>
    <a:masterClrMapping/>
  </p:clrMapOvr>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48EAE4-4B5E-5655-ADA0-F1654636726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416C59C-D70C-A061-BEFF-4E1E0EDE70D0}"/>
              </a:ext>
            </a:extLst>
          </p:cNvPr>
          <p:cNvSpPr>
            <a:spLocks noGrp="1"/>
          </p:cNvSpPr>
          <p:nvPr>
            <p:ph type="body" sz="quarter" idx="11"/>
          </p:nvPr>
        </p:nvSpPr>
        <p:spPr>
          <a:xfrm>
            <a:off x="337294" y="1715630"/>
            <a:ext cx="11275585" cy="4095160"/>
          </a:xfrm>
        </p:spPr>
        <p:txBody>
          <a:bodyPr/>
          <a:lstStyle/>
          <a:p>
            <a:r>
              <a:rPr lang="zh-CN" altLang="en-US" dirty="0"/>
              <a:t> 二、  技术融合趋势</a:t>
            </a:r>
            <a:endParaRPr lang="en-US" altLang="zh-CN" dirty="0"/>
          </a:p>
          <a:p>
            <a:r>
              <a:rPr lang="zh-CN" altLang="en-US" dirty="0"/>
              <a:t>（二）与物联网技术的协同发展</a:t>
            </a:r>
            <a:endParaRPr lang="en-US" altLang="zh-CN" dirty="0"/>
          </a:p>
          <a:p>
            <a:r>
              <a:rPr lang="en-US" altLang="zh-CN" dirty="0"/>
              <a:t>2. </a:t>
            </a:r>
            <a:r>
              <a:rPr lang="zh-CN" altLang="en-US" dirty="0"/>
              <a:t>物流配送的智能化</a:t>
            </a:r>
            <a:endParaRPr lang="en-US" altLang="zh-CN" dirty="0"/>
          </a:p>
          <a:p>
            <a:r>
              <a:rPr lang="zh-CN" altLang="en-US" dirty="0"/>
              <a:t>物联网技术在物流管理中的应用主要体现在实时监控与智能优化两方面。通过在运输车辆、仓储设施及货物包装中部署 </a:t>
            </a:r>
            <a:r>
              <a:rPr lang="en-US" altLang="zh-CN" dirty="0"/>
              <a:t>GPS </a:t>
            </a:r>
            <a:r>
              <a:rPr lang="zh-CN" altLang="en-US" dirty="0"/>
              <a:t>定位装置和各类传感器，系统能够持续采集货物位置、环境参数等关键数据。结合人工智能算法，这些实时信息可被用于动态路径规划与运输调度，从而提升配送效能。</a:t>
            </a:r>
            <a:r>
              <a:rPr lang="en-US" altLang="zh-CN" dirty="0"/>
              <a:t>AI </a:t>
            </a:r>
            <a:r>
              <a:rPr lang="zh-CN" altLang="en-US" dirty="0"/>
              <a:t>系统具备异常预警功能，当监测到货物状态异常时，可立即触发告警机制并自动调整配送方案，确保运输过程的安全性与时效性。</a:t>
            </a:r>
          </a:p>
        </p:txBody>
      </p:sp>
      <p:sp>
        <p:nvSpPr>
          <p:cNvPr id="4" name="文本占位符 3">
            <a:extLst>
              <a:ext uri="{FF2B5EF4-FFF2-40B4-BE49-F238E27FC236}">
                <a16:creationId xmlns:a16="http://schemas.microsoft.com/office/drawing/2014/main" id="{6E7FFC41-6868-48FE-AE6F-85BEB58A4FBE}"/>
              </a:ext>
            </a:extLst>
          </p:cNvPr>
          <p:cNvSpPr>
            <a:spLocks noGrp="1"/>
          </p:cNvSpPr>
          <p:nvPr>
            <p:ph type="body" sz="quarter" idx="10"/>
          </p:nvPr>
        </p:nvSpPr>
        <p:spPr/>
        <p:txBody>
          <a:bodyPr/>
          <a:lstStyle/>
          <a:p>
            <a:r>
              <a:rPr lang="zh-CN" altLang="en-US" dirty="0"/>
              <a:t>人工智能电子商务未来的发展趋势</a:t>
            </a:r>
          </a:p>
        </p:txBody>
      </p:sp>
    </p:spTree>
    <p:extLst>
      <p:ext uri="{BB962C8B-B14F-4D97-AF65-F5344CB8AC3E}">
        <p14:creationId xmlns:p14="http://schemas.microsoft.com/office/powerpoint/2010/main" val="1602598041"/>
      </p:ext>
    </p:extLst>
  </p:cSld>
  <p:clrMapOvr>
    <a:masterClrMapping/>
  </p:clrMapOvr>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D8F574-3E66-76E8-9DE6-45C9393D897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923D6A7-0134-B345-26A0-C1878BA88D5F}"/>
              </a:ext>
            </a:extLst>
          </p:cNvPr>
          <p:cNvSpPr>
            <a:spLocks noGrp="1"/>
          </p:cNvSpPr>
          <p:nvPr>
            <p:ph type="body" sz="quarter" idx="11"/>
          </p:nvPr>
        </p:nvSpPr>
        <p:spPr>
          <a:xfrm>
            <a:off x="337294" y="1715630"/>
            <a:ext cx="11275585" cy="4095160"/>
          </a:xfrm>
        </p:spPr>
        <p:txBody>
          <a:bodyPr/>
          <a:lstStyle/>
          <a:p>
            <a:r>
              <a:rPr lang="zh-CN" altLang="en-US" dirty="0"/>
              <a:t> 二、  技术融合趋势</a:t>
            </a:r>
            <a:endParaRPr lang="en-US" altLang="zh-CN" dirty="0"/>
          </a:p>
          <a:p>
            <a:r>
              <a:rPr lang="zh-CN" altLang="en-US" dirty="0"/>
              <a:t>（二）与物联网技术的协同发展</a:t>
            </a:r>
            <a:endParaRPr lang="en-US" altLang="zh-CN" dirty="0"/>
          </a:p>
          <a:p>
            <a:r>
              <a:rPr lang="en-US" altLang="zh-CN" dirty="0"/>
              <a:t>3. </a:t>
            </a:r>
            <a:r>
              <a:rPr lang="zh-CN" altLang="en-US" dirty="0"/>
              <a:t>产品质量追溯与管理</a:t>
            </a:r>
            <a:endParaRPr lang="en-US" altLang="zh-CN" dirty="0"/>
          </a:p>
          <a:p>
            <a:r>
              <a:rPr lang="zh-CN" altLang="en-US" dirty="0"/>
              <a:t>物联网系统通过在产品中嵌入电子标签，完整记录其从生产到消费的全流程数据。这些标签采集的信息经过 </a:t>
            </a:r>
            <a:r>
              <a:rPr lang="en-US" altLang="zh-CN" dirty="0"/>
              <a:t>AI </a:t>
            </a:r>
            <a:r>
              <a:rPr lang="zh-CN" altLang="en-US" dirty="0"/>
              <a:t>算法的深度分析，能够快速识别潜在的质量缺陷并准确定位问题出现的环节。消费者通过扫描产品标签，即可获取翔实的质量安全信息，这有助于增强消费者对产品的信任度。这种技术实现了产品质量的可视化追踪，为生产管理和消费决策提供了可靠依据。</a:t>
            </a:r>
          </a:p>
        </p:txBody>
      </p:sp>
      <p:sp>
        <p:nvSpPr>
          <p:cNvPr id="4" name="文本占位符 3">
            <a:extLst>
              <a:ext uri="{FF2B5EF4-FFF2-40B4-BE49-F238E27FC236}">
                <a16:creationId xmlns:a16="http://schemas.microsoft.com/office/drawing/2014/main" id="{C6844A06-4910-D756-73A5-37918C45984A}"/>
              </a:ext>
            </a:extLst>
          </p:cNvPr>
          <p:cNvSpPr>
            <a:spLocks noGrp="1"/>
          </p:cNvSpPr>
          <p:nvPr>
            <p:ph type="body" sz="quarter" idx="10"/>
          </p:nvPr>
        </p:nvSpPr>
        <p:spPr/>
        <p:txBody>
          <a:bodyPr/>
          <a:lstStyle/>
          <a:p>
            <a:r>
              <a:rPr lang="zh-CN" altLang="en-US" dirty="0"/>
              <a:t>人工智能电子商务未来的发展趋势</a:t>
            </a:r>
          </a:p>
        </p:txBody>
      </p:sp>
    </p:spTree>
    <p:extLst>
      <p:ext uri="{BB962C8B-B14F-4D97-AF65-F5344CB8AC3E}">
        <p14:creationId xmlns:p14="http://schemas.microsoft.com/office/powerpoint/2010/main" val="1603009486"/>
      </p:ext>
    </p:extLst>
  </p:cSld>
  <p:clrMapOvr>
    <a:masterClrMapping/>
  </p:clrMapOvr>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676902-D088-7649-959C-2C44ECC85CD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19ED08BA-C949-23ED-BB01-916D5D79805C}"/>
              </a:ext>
            </a:extLst>
          </p:cNvPr>
          <p:cNvSpPr>
            <a:spLocks noGrp="1"/>
          </p:cNvSpPr>
          <p:nvPr>
            <p:ph type="body" sz="quarter" idx="11"/>
          </p:nvPr>
        </p:nvSpPr>
        <p:spPr>
          <a:xfrm>
            <a:off x="337294" y="2731293"/>
            <a:ext cx="11275585" cy="2063835"/>
          </a:xfrm>
        </p:spPr>
        <p:txBody>
          <a:bodyPr/>
          <a:lstStyle/>
          <a:p>
            <a:r>
              <a:rPr lang="zh-CN" altLang="en-US" dirty="0"/>
              <a:t> 三、  产业生态趋势</a:t>
            </a:r>
            <a:endParaRPr lang="en-US" altLang="zh-CN" dirty="0"/>
          </a:p>
          <a:p>
            <a:r>
              <a:rPr lang="zh-CN" altLang="en-US" dirty="0"/>
              <a:t>（一）产业链上下游的整合</a:t>
            </a:r>
            <a:endParaRPr lang="en-US" altLang="zh-CN" dirty="0"/>
          </a:p>
          <a:p>
            <a:r>
              <a:rPr lang="zh-CN" altLang="en-US" dirty="0"/>
              <a:t>人工智能技术驱动的电商发展进程中，产业链的纵向整合已成为不可逆转的方向。这种整合过程涵盖多个维度，能够有效增强产业协同能力，从而提升整体竞争优势。</a:t>
            </a:r>
          </a:p>
        </p:txBody>
      </p:sp>
      <p:sp>
        <p:nvSpPr>
          <p:cNvPr id="4" name="文本占位符 3">
            <a:extLst>
              <a:ext uri="{FF2B5EF4-FFF2-40B4-BE49-F238E27FC236}">
                <a16:creationId xmlns:a16="http://schemas.microsoft.com/office/drawing/2014/main" id="{42DB9804-9B47-F72A-69A8-B07719D23268}"/>
              </a:ext>
            </a:extLst>
          </p:cNvPr>
          <p:cNvSpPr>
            <a:spLocks noGrp="1"/>
          </p:cNvSpPr>
          <p:nvPr>
            <p:ph type="body" sz="quarter" idx="10"/>
          </p:nvPr>
        </p:nvSpPr>
        <p:spPr/>
        <p:txBody>
          <a:bodyPr/>
          <a:lstStyle/>
          <a:p>
            <a:r>
              <a:rPr lang="zh-CN" altLang="en-US" dirty="0"/>
              <a:t>人工智能电子商务未来的发展趋势</a:t>
            </a:r>
          </a:p>
        </p:txBody>
      </p:sp>
    </p:spTree>
    <p:extLst>
      <p:ext uri="{BB962C8B-B14F-4D97-AF65-F5344CB8AC3E}">
        <p14:creationId xmlns:p14="http://schemas.microsoft.com/office/powerpoint/2010/main" val="23795174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C588BE-F386-2FA2-7107-15DE583B4B2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737B66C-D7CF-BAB4-89C4-7811565F84E2}"/>
              </a:ext>
            </a:extLst>
          </p:cNvPr>
          <p:cNvSpPr>
            <a:spLocks noGrp="1"/>
          </p:cNvSpPr>
          <p:nvPr>
            <p:ph type="body" sz="quarter" idx="11"/>
          </p:nvPr>
        </p:nvSpPr>
        <p:spPr>
          <a:xfrm>
            <a:off x="337294" y="2223463"/>
            <a:ext cx="11275585" cy="3079497"/>
          </a:xfrm>
        </p:spPr>
        <p:txBody>
          <a:bodyPr/>
          <a:lstStyle/>
          <a:p>
            <a:r>
              <a:rPr lang="zh-CN" altLang="en-US" dirty="0"/>
              <a:t>二、主要的电子商务模式</a:t>
            </a:r>
            <a:endParaRPr lang="en-US" altLang="zh-CN" dirty="0"/>
          </a:p>
          <a:p>
            <a:r>
              <a:rPr lang="zh-CN" altLang="en-US" dirty="0"/>
              <a:t>（四）</a:t>
            </a:r>
            <a:r>
              <a:rPr lang="en-US" altLang="zh-CN" dirty="0"/>
              <a:t>O2O </a:t>
            </a:r>
            <a:r>
              <a:rPr lang="zh-CN" altLang="en-US" dirty="0"/>
              <a:t>模式的特点与应用场景</a:t>
            </a:r>
            <a:endParaRPr lang="en-US" altLang="zh-CN" dirty="0"/>
          </a:p>
          <a:p>
            <a:r>
              <a:rPr lang="en-US" altLang="zh-CN" dirty="0"/>
              <a:t>3. </a:t>
            </a:r>
            <a:r>
              <a:rPr lang="zh-CN" altLang="en-US" dirty="0"/>
              <a:t>交易全程追溯</a:t>
            </a:r>
            <a:endParaRPr lang="en-US" altLang="zh-CN" dirty="0"/>
          </a:p>
          <a:p>
            <a:r>
              <a:rPr lang="zh-CN" altLang="en-US" dirty="0"/>
              <a:t>在 </a:t>
            </a:r>
            <a:r>
              <a:rPr lang="en-US" altLang="zh-CN" dirty="0"/>
              <a:t>O2O </a:t>
            </a:r>
            <a:r>
              <a:rPr lang="zh-CN" altLang="en-US" dirty="0"/>
              <a:t>模式下，每笔交易均可实现全程追溯。商家能够实时掌握销售动态、库存情况及顾客反馈，优化运营管理。消费者亦能随时查看订单详情、消费记录，享受透明化的消费体验。</a:t>
            </a:r>
          </a:p>
        </p:txBody>
      </p:sp>
      <p:sp>
        <p:nvSpPr>
          <p:cNvPr id="4" name="文本占位符 3">
            <a:extLst>
              <a:ext uri="{FF2B5EF4-FFF2-40B4-BE49-F238E27FC236}">
                <a16:creationId xmlns:a16="http://schemas.microsoft.com/office/drawing/2014/main" id="{D7687827-978B-F5E2-4343-E488F97FC8A5}"/>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262162358"/>
      </p:ext>
    </p:extLst>
  </p:cSld>
  <p:clrMapOvr>
    <a:masterClrMapping/>
  </p:clrMapOvr>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7832B-3CE9-C5D3-E95C-B79544BB096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C7B7AFC-4A98-B0B7-410E-511D296A7FAE}"/>
              </a:ext>
            </a:extLst>
          </p:cNvPr>
          <p:cNvSpPr>
            <a:spLocks noGrp="1"/>
          </p:cNvSpPr>
          <p:nvPr>
            <p:ph type="body" sz="quarter" idx="11"/>
          </p:nvPr>
        </p:nvSpPr>
        <p:spPr>
          <a:xfrm>
            <a:off x="337294" y="1969546"/>
            <a:ext cx="11275585" cy="3587329"/>
          </a:xfrm>
        </p:spPr>
        <p:txBody>
          <a:bodyPr/>
          <a:lstStyle/>
          <a:p>
            <a:r>
              <a:rPr lang="zh-CN" altLang="en-US" dirty="0"/>
              <a:t> 三、  产业生态趋势</a:t>
            </a:r>
            <a:endParaRPr lang="en-US" altLang="zh-CN" dirty="0"/>
          </a:p>
          <a:p>
            <a:r>
              <a:rPr lang="zh-CN" altLang="en-US" dirty="0"/>
              <a:t>（二）平台化生态系统的构建</a:t>
            </a:r>
            <a:endParaRPr lang="en-US" altLang="zh-CN" dirty="0"/>
          </a:p>
          <a:p>
            <a:r>
              <a:rPr lang="zh-CN" altLang="en-US" dirty="0"/>
              <a:t>人工智能电子商务产业生态的发展核心在于构建平台化系统。这种系统整合多方资源，建立产业主体间的依存关系，实现协同效应。平台化生态系统的完善程度直接影响产业共同体的形成与发展。各方参与主体通过资源共享和优势互补，推动产业生态的良性循环。平台化生态系统的构建不仅可以优化资源配置，还可以促进产业协同创新，为人工智能电子商务发展提供系统支撑。</a:t>
            </a:r>
          </a:p>
        </p:txBody>
      </p:sp>
      <p:sp>
        <p:nvSpPr>
          <p:cNvPr id="4" name="文本占位符 3">
            <a:extLst>
              <a:ext uri="{FF2B5EF4-FFF2-40B4-BE49-F238E27FC236}">
                <a16:creationId xmlns:a16="http://schemas.microsoft.com/office/drawing/2014/main" id="{EAC9903F-B051-0612-794E-C07E9EDD1C79}"/>
              </a:ext>
            </a:extLst>
          </p:cNvPr>
          <p:cNvSpPr>
            <a:spLocks noGrp="1"/>
          </p:cNvSpPr>
          <p:nvPr>
            <p:ph type="body" sz="quarter" idx="10"/>
          </p:nvPr>
        </p:nvSpPr>
        <p:spPr/>
        <p:txBody>
          <a:bodyPr/>
          <a:lstStyle/>
          <a:p>
            <a:r>
              <a:rPr lang="zh-CN" altLang="en-US" dirty="0"/>
              <a:t>人工智能电子商务未来的发展趋势</a:t>
            </a:r>
          </a:p>
        </p:txBody>
      </p:sp>
    </p:spTree>
    <p:extLst>
      <p:ext uri="{BB962C8B-B14F-4D97-AF65-F5344CB8AC3E}">
        <p14:creationId xmlns:p14="http://schemas.microsoft.com/office/powerpoint/2010/main" val="1632954376"/>
      </p:ext>
    </p:extLst>
  </p:cSld>
  <p:clrMapOvr>
    <a:masterClrMapping/>
  </p:clrMapOvr>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FAD052-2DCB-B472-8B4A-86D5D386653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AA51AF9-6A91-4276-74ED-CFBF7C9F7533}"/>
              </a:ext>
            </a:extLst>
          </p:cNvPr>
          <p:cNvSpPr>
            <a:spLocks noGrp="1"/>
          </p:cNvSpPr>
          <p:nvPr>
            <p:ph type="body" sz="quarter" idx="11"/>
          </p:nvPr>
        </p:nvSpPr>
        <p:spPr>
          <a:xfrm>
            <a:off x="337294" y="1969546"/>
            <a:ext cx="11275585" cy="3587329"/>
          </a:xfrm>
        </p:spPr>
        <p:txBody>
          <a:bodyPr/>
          <a:lstStyle/>
          <a:p>
            <a:r>
              <a:rPr lang="zh-CN" altLang="en-US" dirty="0"/>
              <a:t> 三、  产业生态趋势</a:t>
            </a:r>
            <a:endParaRPr lang="en-US" altLang="zh-CN" dirty="0"/>
          </a:p>
          <a:p>
            <a:r>
              <a:rPr lang="zh-CN" altLang="en-US" dirty="0"/>
              <a:t>（三）国际合作与全球化发展</a:t>
            </a:r>
            <a:endParaRPr lang="en-US" altLang="zh-CN" dirty="0"/>
          </a:p>
          <a:p>
            <a:r>
              <a:rPr lang="zh-CN" altLang="en-US" dirty="0"/>
              <a:t>人工智能电子商务的兴起推动了国际合作的深化和全球化进程。这种趋势为该领域开辟了更为广阔的市场前景，创造了新的发展契机。</a:t>
            </a:r>
            <a:r>
              <a:rPr lang="en-US" altLang="zh-CN" dirty="0"/>
              <a:t>AI </a:t>
            </a:r>
            <a:r>
              <a:rPr lang="zh-CN" altLang="en-US" dirty="0"/>
              <a:t>技术的跨境应用促进了电子商务的全球化布局，为企业带来了跨区域的市场扩展机会。同时，国际间的技术交流与合作也加速了 </a:t>
            </a:r>
            <a:r>
              <a:rPr lang="en-US" altLang="zh-CN" dirty="0"/>
              <a:t>AI </a:t>
            </a:r>
            <a:r>
              <a:rPr lang="zh-CN" altLang="en-US" dirty="0"/>
              <a:t>电商的创新步伐，推动行业标准的统一和优化。这种全球化趋势不仅扩大了市场规模，还促进了资源的优化配置和技术的协同发展，为 </a:t>
            </a:r>
            <a:r>
              <a:rPr lang="en-US" altLang="zh-CN" dirty="0"/>
              <a:t>AI </a:t>
            </a:r>
            <a:r>
              <a:rPr lang="zh-CN" altLang="en-US" dirty="0"/>
              <a:t>电商的持续增长提供了有力支撑。</a:t>
            </a:r>
          </a:p>
        </p:txBody>
      </p:sp>
      <p:sp>
        <p:nvSpPr>
          <p:cNvPr id="4" name="文本占位符 3">
            <a:extLst>
              <a:ext uri="{FF2B5EF4-FFF2-40B4-BE49-F238E27FC236}">
                <a16:creationId xmlns:a16="http://schemas.microsoft.com/office/drawing/2014/main" id="{027410B8-D331-F6CB-1646-38FA657E6F97}"/>
              </a:ext>
            </a:extLst>
          </p:cNvPr>
          <p:cNvSpPr>
            <a:spLocks noGrp="1"/>
          </p:cNvSpPr>
          <p:nvPr>
            <p:ph type="body" sz="quarter" idx="10"/>
          </p:nvPr>
        </p:nvSpPr>
        <p:spPr/>
        <p:txBody>
          <a:bodyPr/>
          <a:lstStyle/>
          <a:p>
            <a:r>
              <a:rPr lang="zh-CN" altLang="en-US" dirty="0"/>
              <a:t>人工智能电子商务未来的发展趋势</a:t>
            </a:r>
          </a:p>
        </p:txBody>
      </p:sp>
    </p:spTree>
    <p:extLst>
      <p:ext uri="{BB962C8B-B14F-4D97-AF65-F5344CB8AC3E}">
        <p14:creationId xmlns:p14="http://schemas.microsoft.com/office/powerpoint/2010/main" val="1021024279"/>
      </p:ext>
    </p:extLst>
  </p:cSld>
  <p:clrMapOvr>
    <a:masterClrMapping/>
  </p:clrMapOvr>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679A6-3F9C-438D-6808-1F5E54C12D6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8165C2A-B240-210B-2469-E9F30B7AD38A}"/>
              </a:ext>
            </a:extLst>
          </p:cNvPr>
          <p:cNvSpPr>
            <a:spLocks noGrp="1"/>
          </p:cNvSpPr>
          <p:nvPr>
            <p:ph type="body" sz="quarter" idx="11"/>
          </p:nvPr>
        </p:nvSpPr>
        <p:spPr>
          <a:xfrm>
            <a:off x="337294" y="1461716"/>
            <a:ext cx="11275585" cy="4602991"/>
          </a:xfrm>
        </p:spPr>
        <p:txBody>
          <a:bodyPr/>
          <a:lstStyle/>
          <a:p>
            <a:r>
              <a:rPr lang="zh-CN" altLang="en-US" dirty="0"/>
              <a:t> 四、  人工智能电子商务融合创新发展</a:t>
            </a:r>
            <a:endParaRPr lang="en-US" altLang="zh-CN" dirty="0"/>
          </a:p>
          <a:p>
            <a:r>
              <a:rPr lang="zh-CN" altLang="en-US" dirty="0"/>
              <a:t>（一）</a:t>
            </a:r>
            <a:r>
              <a:rPr lang="en-US" altLang="zh-CN" dirty="0"/>
              <a:t>DeepSeek </a:t>
            </a:r>
            <a:r>
              <a:rPr lang="zh-CN" altLang="en-US" dirty="0"/>
              <a:t>大模型</a:t>
            </a:r>
            <a:endParaRPr lang="en-US" altLang="zh-CN" dirty="0"/>
          </a:p>
          <a:p>
            <a:r>
              <a:rPr lang="en-US" altLang="zh-CN" dirty="0"/>
              <a:t>DeepSeek </a:t>
            </a:r>
            <a:r>
              <a:rPr lang="zh-CN" altLang="en-US" dirty="0"/>
              <a:t>大模型凭借高效推理、多模态融合及对垂直领域的深度优化能力，正成为电子商务领域智能决策与精准营销的核心驱动力。通过深度挖掘和分析海量消费数据，</a:t>
            </a:r>
            <a:r>
              <a:rPr lang="en-US" altLang="zh-CN" dirty="0"/>
              <a:t>DeepSeek </a:t>
            </a:r>
            <a:r>
              <a:rPr lang="zh-CN" altLang="en-US" dirty="0"/>
              <a:t>大模型能够精准捕捉消费者的购物习惯、偏好及潜在需求，为商家提供定制化的商品推荐和营销策略。在商品推荐环节，该模型能够综合考虑消费者的历史购买记录、浏览行为、社交互动等多维度的信息，智能推送符合其兴趣和需求的商品，进而提升转化率和用户满意度。同时，在营销活动中，</a:t>
            </a:r>
            <a:r>
              <a:rPr lang="en-US" altLang="zh-CN" dirty="0"/>
              <a:t>DeepSeek </a:t>
            </a:r>
            <a:r>
              <a:rPr lang="zh-CN" altLang="en-US" dirty="0"/>
              <a:t>大模型还能根据消费者反馈和互动情况，实时调整策略，实现精准投放和高效转化，为商家带来更大的商业价值。</a:t>
            </a:r>
          </a:p>
        </p:txBody>
      </p:sp>
      <p:sp>
        <p:nvSpPr>
          <p:cNvPr id="4" name="文本占位符 3">
            <a:extLst>
              <a:ext uri="{FF2B5EF4-FFF2-40B4-BE49-F238E27FC236}">
                <a16:creationId xmlns:a16="http://schemas.microsoft.com/office/drawing/2014/main" id="{75417B82-9A48-6F68-7ECA-58458B288AC4}"/>
              </a:ext>
            </a:extLst>
          </p:cNvPr>
          <p:cNvSpPr>
            <a:spLocks noGrp="1"/>
          </p:cNvSpPr>
          <p:nvPr>
            <p:ph type="body" sz="quarter" idx="10"/>
          </p:nvPr>
        </p:nvSpPr>
        <p:spPr/>
        <p:txBody>
          <a:bodyPr/>
          <a:lstStyle/>
          <a:p>
            <a:r>
              <a:rPr lang="zh-CN" altLang="en-US" dirty="0"/>
              <a:t>人工智能电子商务未来的发展趋势</a:t>
            </a:r>
          </a:p>
        </p:txBody>
      </p:sp>
    </p:spTree>
    <p:extLst>
      <p:ext uri="{BB962C8B-B14F-4D97-AF65-F5344CB8AC3E}">
        <p14:creationId xmlns:p14="http://schemas.microsoft.com/office/powerpoint/2010/main" val="449463083"/>
      </p:ext>
    </p:extLst>
  </p:cSld>
  <p:clrMapOvr>
    <a:masterClrMapping/>
  </p:clrMapOvr>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6E90C6-D442-07AF-0F2D-35D9028DB8A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BE0F05B-F45F-F69E-8FFE-B7564A3459ED}"/>
              </a:ext>
            </a:extLst>
          </p:cNvPr>
          <p:cNvSpPr>
            <a:spLocks noGrp="1"/>
          </p:cNvSpPr>
          <p:nvPr>
            <p:ph type="body" sz="quarter" idx="11"/>
          </p:nvPr>
        </p:nvSpPr>
        <p:spPr>
          <a:xfrm>
            <a:off x="337294" y="1207800"/>
            <a:ext cx="11275585" cy="5110823"/>
          </a:xfrm>
        </p:spPr>
        <p:txBody>
          <a:bodyPr/>
          <a:lstStyle/>
          <a:p>
            <a:r>
              <a:rPr lang="zh-CN" altLang="en-US" dirty="0"/>
              <a:t> 四、  人工智能电子商务融合创新发展</a:t>
            </a:r>
            <a:endParaRPr lang="en-US" altLang="zh-CN" dirty="0"/>
          </a:p>
          <a:p>
            <a:r>
              <a:rPr lang="zh-CN" altLang="en-US" dirty="0"/>
              <a:t>（二）</a:t>
            </a:r>
            <a:r>
              <a:rPr lang="en-US" altLang="zh-CN" dirty="0"/>
              <a:t>AI </a:t>
            </a:r>
            <a:r>
              <a:rPr lang="zh-CN" altLang="en-US" dirty="0"/>
              <a:t>眼镜</a:t>
            </a:r>
            <a:endParaRPr lang="en-US" altLang="zh-CN" dirty="0"/>
          </a:p>
          <a:p>
            <a:r>
              <a:rPr lang="en-US" altLang="zh-CN" dirty="0"/>
              <a:t>AI </a:t>
            </a:r>
            <a:r>
              <a:rPr lang="zh-CN" altLang="en-US" dirty="0"/>
              <a:t>眼镜作为新一代智能穿戴设备的代表，正以其独特的沉浸式体验和便捷的交互方式，引领电子商务进入新的发展阶段。</a:t>
            </a:r>
            <a:r>
              <a:rPr lang="en-US" altLang="zh-CN" dirty="0"/>
              <a:t>AI </a:t>
            </a:r>
            <a:r>
              <a:rPr lang="zh-CN" altLang="en-US" dirty="0"/>
              <a:t>眼镜主要集成了高清显示、语音识别、手势控制等多种先进技术，为消费者带来了前所未有的购物体验。在电子商务平台上，消费者只需佩戴 </a:t>
            </a:r>
            <a:r>
              <a:rPr lang="en-US" altLang="zh-CN" dirty="0"/>
              <a:t>AI </a:t>
            </a:r>
            <a:r>
              <a:rPr lang="zh-CN" altLang="en-US" dirty="0"/>
              <a:t>眼镜，即可轻松浏览商品、查看详情页、参与互动。高清显示屏呈现出的逼真商品图像和视频让消费者仿佛置身于实体店铺之中，而语音识别和手势控制功能则进一步简化了购物流程，使消费者能够轻松完成商品搜索、下单购买等操作，无须烦琐的打字输入和鼠标操作。此外，</a:t>
            </a:r>
            <a:r>
              <a:rPr lang="en-US" altLang="zh-CN" dirty="0"/>
              <a:t>AI </a:t>
            </a:r>
            <a:r>
              <a:rPr lang="zh-CN" altLang="en-US" dirty="0"/>
              <a:t>眼镜还支持 </a:t>
            </a:r>
            <a:r>
              <a:rPr lang="en-US" altLang="zh-CN" dirty="0"/>
              <a:t>AR </a:t>
            </a:r>
            <a:r>
              <a:rPr lang="zh-CN" altLang="en-US" dirty="0"/>
              <a:t>技术，能够将虚拟商品与现实环境无缝融合，为消费者提供更加直观、真实的购物体验。</a:t>
            </a:r>
          </a:p>
        </p:txBody>
      </p:sp>
      <p:sp>
        <p:nvSpPr>
          <p:cNvPr id="4" name="文本占位符 3">
            <a:extLst>
              <a:ext uri="{FF2B5EF4-FFF2-40B4-BE49-F238E27FC236}">
                <a16:creationId xmlns:a16="http://schemas.microsoft.com/office/drawing/2014/main" id="{691F19E0-5B72-AB08-EDF6-B3B91A9755E4}"/>
              </a:ext>
            </a:extLst>
          </p:cNvPr>
          <p:cNvSpPr>
            <a:spLocks noGrp="1"/>
          </p:cNvSpPr>
          <p:nvPr>
            <p:ph type="body" sz="quarter" idx="10"/>
          </p:nvPr>
        </p:nvSpPr>
        <p:spPr/>
        <p:txBody>
          <a:bodyPr/>
          <a:lstStyle/>
          <a:p>
            <a:r>
              <a:rPr lang="zh-CN" altLang="en-US" dirty="0"/>
              <a:t>人工智能电子商务未来的发展趋势</a:t>
            </a:r>
          </a:p>
        </p:txBody>
      </p:sp>
    </p:spTree>
    <p:extLst>
      <p:ext uri="{BB962C8B-B14F-4D97-AF65-F5344CB8AC3E}">
        <p14:creationId xmlns:p14="http://schemas.microsoft.com/office/powerpoint/2010/main" val="3979277857"/>
      </p:ext>
    </p:extLst>
  </p:cSld>
  <p:clrMapOvr>
    <a:masterClrMapping/>
  </p:clrMapOvr>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FEE2B-A034-5E76-6E3F-DED92347C53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D8F0C26-6508-8D70-5669-A40229A97E17}"/>
              </a:ext>
            </a:extLst>
          </p:cNvPr>
          <p:cNvSpPr>
            <a:spLocks noGrp="1"/>
          </p:cNvSpPr>
          <p:nvPr>
            <p:ph type="body" sz="quarter" idx="11"/>
          </p:nvPr>
        </p:nvSpPr>
        <p:spPr>
          <a:xfrm>
            <a:off x="337294" y="2533741"/>
            <a:ext cx="11275585" cy="2458943"/>
          </a:xfrm>
        </p:spPr>
        <p:txBody>
          <a:bodyPr/>
          <a:lstStyle/>
          <a:p>
            <a:r>
              <a:rPr lang="zh-CN" altLang="en-US" sz="2100" dirty="0"/>
              <a:t> 四、  人工智能电子商务融合创新发展</a:t>
            </a:r>
            <a:endParaRPr lang="en-US" altLang="zh-CN" sz="2100" dirty="0"/>
          </a:p>
          <a:p>
            <a:r>
              <a:rPr lang="zh-CN" altLang="en-US" sz="2100" dirty="0"/>
              <a:t>（三）人形机器人</a:t>
            </a:r>
            <a:endParaRPr lang="en-US" altLang="zh-CN" sz="2100" dirty="0"/>
          </a:p>
          <a:p>
            <a:r>
              <a:rPr lang="zh-CN" altLang="en-US" sz="2100" dirty="0"/>
              <a:t>作为人工智能技术的集大成者，人形机器人正在电子商务的物流与客户服务领域展现出巨大的潜力。这些机器人具备高度的智能化、自主化和灵活性等特性，能够胜任从商品分拣、包装、配送到客户服务等一系列复杂任务。</a:t>
            </a:r>
          </a:p>
        </p:txBody>
      </p:sp>
      <p:sp>
        <p:nvSpPr>
          <p:cNvPr id="4" name="文本占位符 3">
            <a:extLst>
              <a:ext uri="{FF2B5EF4-FFF2-40B4-BE49-F238E27FC236}">
                <a16:creationId xmlns:a16="http://schemas.microsoft.com/office/drawing/2014/main" id="{FEB86197-973A-0865-BA02-9B96DBA1058C}"/>
              </a:ext>
            </a:extLst>
          </p:cNvPr>
          <p:cNvSpPr>
            <a:spLocks noGrp="1"/>
          </p:cNvSpPr>
          <p:nvPr>
            <p:ph type="body" sz="quarter" idx="10"/>
          </p:nvPr>
        </p:nvSpPr>
        <p:spPr/>
        <p:txBody>
          <a:bodyPr/>
          <a:lstStyle/>
          <a:p>
            <a:r>
              <a:rPr lang="zh-CN" altLang="en-US" dirty="0"/>
              <a:t>人工智能电子商务未来的发展趋势</a:t>
            </a:r>
          </a:p>
        </p:txBody>
      </p:sp>
    </p:spTree>
    <p:extLst>
      <p:ext uri="{BB962C8B-B14F-4D97-AF65-F5344CB8AC3E}">
        <p14:creationId xmlns:p14="http://schemas.microsoft.com/office/powerpoint/2010/main" val="2840949668"/>
      </p:ext>
    </p:extLst>
  </p:cSld>
  <p:clrMapOvr>
    <a:masterClrMapping/>
  </p:clrMapOvr>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D8112-2F9F-9F3E-7993-B99F26EDC6F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91813CB-E3C4-428C-AF1A-1CE21843824B}"/>
              </a:ext>
            </a:extLst>
          </p:cNvPr>
          <p:cNvSpPr>
            <a:spLocks noGrp="1"/>
          </p:cNvSpPr>
          <p:nvPr>
            <p:ph type="body" sz="quarter" idx="11"/>
          </p:nvPr>
        </p:nvSpPr>
        <p:spPr>
          <a:xfrm>
            <a:off x="337294" y="1715633"/>
            <a:ext cx="11275585" cy="4095160"/>
          </a:xfrm>
        </p:spPr>
        <p:txBody>
          <a:bodyPr/>
          <a:lstStyle/>
          <a:p>
            <a:r>
              <a:rPr lang="zh-CN" altLang="en-US" dirty="0"/>
              <a:t> 四、  人工智能电子商务融合创新发展</a:t>
            </a:r>
            <a:endParaRPr lang="en-US" altLang="zh-CN" dirty="0"/>
          </a:p>
          <a:p>
            <a:r>
              <a:rPr lang="zh-CN" altLang="en-US" dirty="0"/>
              <a:t>（四）未来展望</a:t>
            </a:r>
            <a:endParaRPr lang="en-US" altLang="zh-CN" dirty="0"/>
          </a:p>
          <a:p>
            <a:r>
              <a:rPr lang="zh-CN" altLang="en-US" dirty="0"/>
              <a:t>随着 </a:t>
            </a:r>
            <a:r>
              <a:rPr lang="en-US" altLang="zh-CN" dirty="0"/>
              <a:t>DeepSeek </a:t>
            </a:r>
            <a:r>
              <a:rPr lang="zh-CN" altLang="en-US" dirty="0"/>
              <a:t>大模型、</a:t>
            </a:r>
            <a:r>
              <a:rPr lang="en-US" altLang="zh-CN" dirty="0"/>
              <a:t>AI </a:t>
            </a:r>
            <a:r>
              <a:rPr lang="zh-CN" altLang="en-US" dirty="0"/>
              <a:t>眼镜、人形机器人等前沿技术的不断融合应用，电子商务领域将迎来更加广阔的发展空间和无限潜能。其一，智能化水平将不断提升。通过人工智能技术的深度应用，电子商务平台的各个环节都将实现更加精准、高效的自动化处理，从而显著提升运营效率和用户体验。其二，个性化体验将更加丰富。借助大数据和人工智能技术，电子商务平台将能够更深入地了解消费者需求，提供更加个性化的商品推荐和服务。</a:t>
            </a:r>
          </a:p>
        </p:txBody>
      </p:sp>
      <p:sp>
        <p:nvSpPr>
          <p:cNvPr id="4" name="文本占位符 3">
            <a:extLst>
              <a:ext uri="{FF2B5EF4-FFF2-40B4-BE49-F238E27FC236}">
                <a16:creationId xmlns:a16="http://schemas.microsoft.com/office/drawing/2014/main" id="{06898233-FDE0-B52B-AC99-0EF0ECDD3609}"/>
              </a:ext>
            </a:extLst>
          </p:cNvPr>
          <p:cNvSpPr>
            <a:spLocks noGrp="1"/>
          </p:cNvSpPr>
          <p:nvPr>
            <p:ph type="body" sz="quarter" idx="10"/>
          </p:nvPr>
        </p:nvSpPr>
        <p:spPr/>
        <p:txBody>
          <a:bodyPr/>
          <a:lstStyle/>
          <a:p>
            <a:r>
              <a:rPr lang="zh-CN" altLang="en-US" dirty="0"/>
              <a:t>人工智能电子商务未来的发展趋势</a:t>
            </a:r>
          </a:p>
        </p:txBody>
      </p:sp>
    </p:spTree>
    <p:extLst>
      <p:ext uri="{BB962C8B-B14F-4D97-AF65-F5344CB8AC3E}">
        <p14:creationId xmlns:p14="http://schemas.microsoft.com/office/powerpoint/2010/main" val="3737844586"/>
      </p:ext>
    </p:extLst>
  </p:cSld>
  <p:clrMapOvr>
    <a:masterClrMapping/>
  </p:clrMapOvr>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2C9D3-3F96-48B0-15E0-0CDDB965CDB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64945F1-F49C-CA82-4DF3-D3FFF1DEBA48}"/>
              </a:ext>
            </a:extLst>
          </p:cNvPr>
          <p:cNvSpPr>
            <a:spLocks noGrp="1"/>
          </p:cNvSpPr>
          <p:nvPr>
            <p:ph type="body" sz="quarter" idx="11"/>
          </p:nvPr>
        </p:nvSpPr>
        <p:spPr>
          <a:xfrm>
            <a:off x="337294" y="1715633"/>
            <a:ext cx="11275585" cy="4095160"/>
          </a:xfrm>
        </p:spPr>
        <p:txBody>
          <a:bodyPr/>
          <a:lstStyle/>
          <a:p>
            <a:r>
              <a:rPr lang="zh-CN" altLang="en-US" dirty="0"/>
              <a:t> 四、  人工智能电子商务融合创新发展</a:t>
            </a:r>
            <a:endParaRPr lang="en-US" altLang="zh-CN" dirty="0"/>
          </a:p>
          <a:p>
            <a:r>
              <a:rPr lang="zh-CN" altLang="en-US" dirty="0"/>
              <a:t>（四）未来展望</a:t>
            </a:r>
            <a:endParaRPr lang="en-US" altLang="zh-CN" dirty="0"/>
          </a:p>
          <a:p>
            <a:r>
              <a:rPr lang="zh-CN" altLang="en-US" dirty="0"/>
              <a:t>随着 </a:t>
            </a:r>
            <a:r>
              <a:rPr lang="en-US" altLang="zh-CN" dirty="0"/>
              <a:t>DeepSeek </a:t>
            </a:r>
            <a:r>
              <a:rPr lang="zh-CN" altLang="en-US" dirty="0"/>
              <a:t>大模型、</a:t>
            </a:r>
            <a:r>
              <a:rPr lang="en-US" altLang="zh-CN" dirty="0"/>
              <a:t>AI </a:t>
            </a:r>
            <a:r>
              <a:rPr lang="zh-CN" altLang="en-US" dirty="0"/>
              <a:t>眼镜、人形机器人等前沿技术的不断融合应用，电子商务领域将迎来更加广阔的发展空间和无限潜能。其一，智能化水平将不断提升。通过人工智能技术的深度应用，电子商务平台的各个环节都将实现更加精准、高效的自动化处理，从而显著提升运营效率和用户体验。其二，个性化体验将更加丰富。借助大数据和人工智能技术，电子商务平台将能够更深入地了解消费者需求，提供更加个性化的商品推荐和服务。</a:t>
            </a:r>
          </a:p>
        </p:txBody>
      </p:sp>
      <p:sp>
        <p:nvSpPr>
          <p:cNvPr id="4" name="文本占位符 3">
            <a:extLst>
              <a:ext uri="{FF2B5EF4-FFF2-40B4-BE49-F238E27FC236}">
                <a16:creationId xmlns:a16="http://schemas.microsoft.com/office/drawing/2014/main" id="{3D09EEB8-0A16-9468-FF9D-E86354DD1980}"/>
              </a:ext>
            </a:extLst>
          </p:cNvPr>
          <p:cNvSpPr>
            <a:spLocks noGrp="1"/>
          </p:cNvSpPr>
          <p:nvPr>
            <p:ph type="body" sz="quarter" idx="10"/>
          </p:nvPr>
        </p:nvSpPr>
        <p:spPr/>
        <p:txBody>
          <a:bodyPr/>
          <a:lstStyle/>
          <a:p>
            <a:r>
              <a:rPr lang="zh-CN" altLang="en-US" dirty="0"/>
              <a:t>人工智能电子商务未来的发展趋势</a:t>
            </a:r>
          </a:p>
        </p:txBody>
      </p:sp>
    </p:spTree>
    <p:extLst>
      <p:ext uri="{BB962C8B-B14F-4D97-AF65-F5344CB8AC3E}">
        <p14:creationId xmlns:p14="http://schemas.microsoft.com/office/powerpoint/2010/main" val="3706697457"/>
      </p:ext>
    </p:extLst>
  </p:cSld>
  <p:clrMapOvr>
    <a:masterClrMapping/>
  </p:clrMapOvr>
</p:sld>
</file>

<file path=ppt/slides/slide4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906212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0512D-D32D-47C0-7CAD-D0750FBF1F5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34E5F8C-4F75-84DA-422A-8B20885458A5}"/>
              </a:ext>
            </a:extLst>
          </p:cNvPr>
          <p:cNvSpPr>
            <a:spLocks noGrp="1"/>
          </p:cNvSpPr>
          <p:nvPr>
            <p:ph type="body" sz="quarter" idx="11"/>
          </p:nvPr>
        </p:nvSpPr>
        <p:spPr>
          <a:xfrm>
            <a:off x="337294" y="2223463"/>
            <a:ext cx="11275585" cy="3079497"/>
          </a:xfrm>
        </p:spPr>
        <p:txBody>
          <a:bodyPr/>
          <a:lstStyle/>
          <a:p>
            <a:r>
              <a:rPr lang="zh-CN" altLang="en-US" dirty="0"/>
              <a:t>二、主要的电子商务模式</a:t>
            </a:r>
            <a:endParaRPr lang="en-US" altLang="zh-CN" dirty="0"/>
          </a:p>
          <a:p>
            <a:r>
              <a:rPr lang="zh-CN" altLang="en-US" dirty="0"/>
              <a:t>（四）</a:t>
            </a:r>
            <a:r>
              <a:rPr lang="en-US" altLang="zh-CN" dirty="0"/>
              <a:t>O2O </a:t>
            </a:r>
            <a:r>
              <a:rPr lang="zh-CN" altLang="en-US" dirty="0"/>
              <a:t>模式的特点与应用场景</a:t>
            </a:r>
            <a:endParaRPr lang="en-US" altLang="zh-CN" dirty="0"/>
          </a:p>
          <a:p>
            <a:r>
              <a:rPr lang="en-US" altLang="zh-CN" dirty="0"/>
              <a:t>4. </a:t>
            </a:r>
            <a:r>
              <a:rPr lang="zh-CN" altLang="en-US" dirty="0"/>
              <a:t>个性化服务定制</a:t>
            </a:r>
            <a:endParaRPr lang="en-US" altLang="zh-CN" dirty="0"/>
          </a:p>
          <a:p>
            <a:r>
              <a:rPr lang="en-US" altLang="zh-CN" dirty="0"/>
              <a:t>O2O </a:t>
            </a:r>
            <a:r>
              <a:rPr lang="zh-CN" altLang="en-US" dirty="0"/>
              <a:t>模式依托互联网技术，为消费者提供个性化的服务。通过分析消费者的购买历史、偏好等数据，商家能够精准推荐商品或服务，甚至提供预约、定制等专属服务，满足消费者多元化的需求。</a:t>
            </a:r>
          </a:p>
        </p:txBody>
      </p:sp>
      <p:sp>
        <p:nvSpPr>
          <p:cNvPr id="4" name="文本占位符 3">
            <a:extLst>
              <a:ext uri="{FF2B5EF4-FFF2-40B4-BE49-F238E27FC236}">
                <a16:creationId xmlns:a16="http://schemas.microsoft.com/office/drawing/2014/main" id="{92BFCB0A-41E6-33BE-9839-E2FC04C477C2}"/>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11911482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CC52EA-7B14-BBFA-452C-AB0F708D555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F01DFBB-BC84-3DD7-E5B8-5AC510EE4AB5}"/>
              </a:ext>
            </a:extLst>
          </p:cNvPr>
          <p:cNvSpPr>
            <a:spLocks noGrp="1"/>
          </p:cNvSpPr>
          <p:nvPr>
            <p:ph type="body" sz="quarter" idx="11"/>
          </p:nvPr>
        </p:nvSpPr>
        <p:spPr>
          <a:xfrm>
            <a:off x="337294" y="2477379"/>
            <a:ext cx="11275585" cy="2571666"/>
          </a:xfrm>
        </p:spPr>
        <p:txBody>
          <a:bodyPr/>
          <a:lstStyle/>
          <a:p>
            <a:r>
              <a:rPr lang="zh-CN" altLang="en-US" dirty="0"/>
              <a:t>二、主要的电子商务模式</a:t>
            </a:r>
            <a:endParaRPr lang="en-US" altLang="zh-CN" dirty="0"/>
          </a:p>
          <a:p>
            <a:r>
              <a:rPr lang="zh-CN" altLang="en-US" dirty="0"/>
              <a:t>（四）</a:t>
            </a:r>
            <a:r>
              <a:rPr lang="en-US" altLang="zh-CN" dirty="0"/>
              <a:t>O2O </a:t>
            </a:r>
            <a:r>
              <a:rPr lang="zh-CN" altLang="en-US" dirty="0"/>
              <a:t>模式的特点与应用场景</a:t>
            </a:r>
            <a:endParaRPr lang="en-US" altLang="zh-CN" dirty="0"/>
          </a:p>
          <a:p>
            <a:r>
              <a:rPr lang="en-US" altLang="zh-CN" dirty="0"/>
              <a:t>5. </a:t>
            </a:r>
            <a:r>
              <a:rPr lang="zh-CN" altLang="en-US" dirty="0"/>
              <a:t>价格优势显著</a:t>
            </a:r>
            <a:endParaRPr lang="en-US" altLang="zh-CN" dirty="0"/>
          </a:p>
          <a:p>
            <a:r>
              <a:rPr lang="en-US" altLang="zh-CN" dirty="0"/>
              <a:t>O2O </a:t>
            </a:r>
            <a:r>
              <a:rPr lang="zh-CN" altLang="en-US" dirty="0"/>
              <a:t>模式常伴随线上优惠活动，商家通过线上平台发布折扣优惠信息，吸引消费者线下消费。消费者因此能够享受到更多实惠，其价格敏感度降低，从而促进消费决策。</a:t>
            </a:r>
          </a:p>
        </p:txBody>
      </p:sp>
      <p:sp>
        <p:nvSpPr>
          <p:cNvPr id="4" name="文本占位符 3">
            <a:extLst>
              <a:ext uri="{FF2B5EF4-FFF2-40B4-BE49-F238E27FC236}">
                <a16:creationId xmlns:a16="http://schemas.microsoft.com/office/drawing/2014/main" id="{3E30E5B5-F4F0-5770-9B8C-09351B66ED0C}"/>
              </a:ext>
            </a:extLst>
          </p:cNvPr>
          <p:cNvSpPr>
            <a:spLocks noGrp="1"/>
          </p:cNvSpPr>
          <p:nvPr>
            <p:ph type="body" sz="quarter" idx="10"/>
          </p:nvPr>
        </p:nvSpPr>
        <p:spPr/>
        <p:txBody>
          <a:bodyPr/>
          <a:lstStyle/>
          <a:p>
            <a:r>
              <a:rPr lang="zh-CN" altLang="en-US" dirty="0"/>
              <a:t>电子商务的分类与模式</a:t>
            </a:r>
          </a:p>
        </p:txBody>
      </p:sp>
    </p:spTree>
    <p:extLst>
      <p:ext uri="{BB962C8B-B14F-4D97-AF65-F5344CB8AC3E}">
        <p14:creationId xmlns:p14="http://schemas.microsoft.com/office/powerpoint/2010/main" val="22974517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6EAC6B7C-F885-FEB5-9D20-AE11A770519C}"/>
              </a:ext>
            </a:extLst>
          </p:cNvPr>
          <p:cNvSpPr>
            <a:spLocks noGrp="1"/>
          </p:cNvSpPr>
          <p:nvPr>
            <p:ph type="body" sz="quarter" idx="11"/>
          </p:nvPr>
        </p:nvSpPr>
        <p:spPr/>
        <p:txBody>
          <a:bodyPr/>
          <a:lstStyle/>
          <a:p>
            <a:r>
              <a:rPr lang="zh-CN" altLang="en-US" dirty="0"/>
              <a:t>第二章</a:t>
            </a:r>
          </a:p>
        </p:txBody>
      </p:sp>
      <p:sp>
        <p:nvSpPr>
          <p:cNvPr id="5" name="文本占位符 4">
            <a:extLst>
              <a:ext uri="{FF2B5EF4-FFF2-40B4-BE49-F238E27FC236}">
                <a16:creationId xmlns:a16="http://schemas.microsoft.com/office/drawing/2014/main" id="{22B034E0-244B-9D10-6CCC-9F2BF346598A}"/>
              </a:ext>
            </a:extLst>
          </p:cNvPr>
          <p:cNvSpPr>
            <a:spLocks noGrp="1"/>
          </p:cNvSpPr>
          <p:nvPr>
            <p:ph type="body" sz="quarter" idx="13"/>
          </p:nvPr>
        </p:nvSpPr>
        <p:spPr/>
        <p:txBody>
          <a:bodyPr/>
          <a:lstStyle/>
          <a:p>
            <a:r>
              <a:rPr lang="zh-CN" altLang="en-US" dirty="0"/>
              <a:t>电子商务技术基础</a:t>
            </a:r>
          </a:p>
        </p:txBody>
      </p:sp>
    </p:spTree>
    <p:extLst>
      <p:ext uri="{BB962C8B-B14F-4D97-AF65-F5344CB8AC3E}">
        <p14:creationId xmlns:p14="http://schemas.microsoft.com/office/powerpoint/2010/main" val="30068652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id="{BB1D3568-1673-BED3-DB5D-41C829D24580}"/>
              </a:ext>
            </a:extLst>
          </p:cNvPr>
          <p:cNvSpPr>
            <a:spLocks noGrp="1"/>
          </p:cNvSpPr>
          <p:nvPr>
            <p:ph type="body" sz="quarter" idx="10"/>
          </p:nvPr>
        </p:nvSpPr>
        <p:spPr>
          <a:xfrm>
            <a:off x="246904" y="2324771"/>
            <a:ext cx="4422311" cy="1045672"/>
          </a:xfrm>
        </p:spPr>
        <p:txBody>
          <a:bodyPr/>
          <a:lstStyle/>
          <a:p>
            <a:r>
              <a:rPr lang="zh-CN" altLang="en-US" dirty="0"/>
              <a:t>第一节</a:t>
            </a:r>
          </a:p>
        </p:txBody>
      </p:sp>
      <p:sp>
        <p:nvSpPr>
          <p:cNvPr id="8" name="文本占位符 7">
            <a:extLst>
              <a:ext uri="{FF2B5EF4-FFF2-40B4-BE49-F238E27FC236}">
                <a16:creationId xmlns:a16="http://schemas.microsoft.com/office/drawing/2014/main" id="{6FEBED26-3385-5700-D638-15C46C55B5F2}"/>
              </a:ext>
            </a:extLst>
          </p:cNvPr>
          <p:cNvSpPr>
            <a:spLocks noGrp="1"/>
          </p:cNvSpPr>
          <p:nvPr>
            <p:ph type="body" sz="quarter" idx="11"/>
          </p:nvPr>
        </p:nvSpPr>
        <p:spPr>
          <a:xfrm>
            <a:off x="246902" y="3518160"/>
            <a:ext cx="7863095" cy="630942"/>
          </a:xfrm>
        </p:spPr>
        <p:txBody>
          <a:bodyPr/>
          <a:lstStyle/>
          <a:p>
            <a:r>
              <a:rPr lang="zh-CN" altLang="en-US" dirty="0"/>
              <a:t>电子商务的定义与特点</a:t>
            </a:r>
          </a:p>
        </p:txBody>
      </p:sp>
    </p:spTree>
    <p:extLst>
      <p:ext uri="{BB962C8B-B14F-4D97-AF65-F5344CB8AC3E}">
        <p14:creationId xmlns:p14="http://schemas.microsoft.com/office/powerpoint/2010/main" val="22325021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2771000E-AAD5-58B1-E26E-2E4BFB509F04}"/>
              </a:ext>
            </a:extLst>
          </p:cNvPr>
          <p:cNvSpPr>
            <a:spLocks noGrp="1"/>
          </p:cNvSpPr>
          <p:nvPr>
            <p:ph type="body" sz="quarter" idx="10"/>
          </p:nvPr>
        </p:nvSpPr>
        <p:spPr/>
        <p:txBody>
          <a:bodyPr/>
          <a:lstStyle/>
          <a:p>
            <a:r>
              <a:rPr lang="zh-CN" altLang="en-US" dirty="0"/>
              <a:t>第一节</a:t>
            </a:r>
          </a:p>
        </p:txBody>
      </p:sp>
      <p:sp>
        <p:nvSpPr>
          <p:cNvPr id="3" name="文本占位符 2">
            <a:extLst>
              <a:ext uri="{FF2B5EF4-FFF2-40B4-BE49-F238E27FC236}">
                <a16:creationId xmlns:a16="http://schemas.microsoft.com/office/drawing/2014/main" id="{ABB2E78B-D5D1-0F6A-2D75-867156228C92}"/>
              </a:ext>
            </a:extLst>
          </p:cNvPr>
          <p:cNvSpPr>
            <a:spLocks noGrp="1"/>
          </p:cNvSpPr>
          <p:nvPr>
            <p:ph type="body" sz="quarter" idx="11"/>
          </p:nvPr>
        </p:nvSpPr>
        <p:spPr/>
        <p:txBody>
          <a:bodyPr/>
          <a:lstStyle/>
          <a:p>
            <a:r>
              <a:rPr lang="zh-CN" altLang="en-US" dirty="0"/>
              <a:t>互联网技术与电子商务</a:t>
            </a:r>
          </a:p>
        </p:txBody>
      </p:sp>
    </p:spTree>
    <p:extLst>
      <p:ext uri="{BB962C8B-B14F-4D97-AF65-F5344CB8AC3E}">
        <p14:creationId xmlns:p14="http://schemas.microsoft.com/office/powerpoint/2010/main" val="13747021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0D376D84-A92C-8AB3-A2BD-58B8C731BAFC}"/>
              </a:ext>
            </a:extLst>
          </p:cNvPr>
          <p:cNvSpPr>
            <a:spLocks noGrp="1"/>
          </p:cNvSpPr>
          <p:nvPr>
            <p:ph type="body" sz="quarter" idx="11"/>
          </p:nvPr>
        </p:nvSpPr>
        <p:spPr>
          <a:xfrm>
            <a:off x="337294" y="2223460"/>
            <a:ext cx="11275585" cy="3079497"/>
          </a:xfrm>
        </p:spPr>
        <p:txBody>
          <a:bodyPr/>
          <a:lstStyle/>
          <a:p>
            <a:r>
              <a:rPr lang="zh-CN" altLang="en-US" dirty="0"/>
              <a:t>一、互联网技术概述</a:t>
            </a:r>
            <a:endParaRPr lang="en-US" altLang="zh-CN" dirty="0"/>
          </a:p>
          <a:p>
            <a:r>
              <a:rPr lang="zh-CN" altLang="en-US" dirty="0"/>
              <a:t>（一）互联网的基本架构</a:t>
            </a:r>
            <a:endParaRPr lang="en-US" altLang="zh-CN" dirty="0"/>
          </a:p>
          <a:p>
            <a:r>
              <a:rPr lang="zh-CN" altLang="en-US" dirty="0"/>
              <a:t>在宏观层面，互联网系统可划分为三大核心组件：骨干网络、接入网络以及数据中心。这些组成部分协同运作，共同支撑起全球范围内的信息传输与处理。骨干网络作为高速传输通道，连接着各个区域网络；接入网络为终端用户提供接入服务；数据中心则承担着信息存储与处理的关键功能。</a:t>
            </a:r>
          </a:p>
        </p:txBody>
      </p:sp>
      <p:sp>
        <p:nvSpPr>
          <p:cNvPr id="4" name="文本占位符 3">
            <a:extLst>
              <a:ext uri="{FF2B5EF4-FFF2-40B4-BE49-F238E27FC236}">
                <a16:creationId xmlns:a16="http://schemas.microsoft.com/office/drawing/2014/main" id="{6AA8DFF8-1C02-7D75-EEAA-55F54B28808B}"/>
              </a:ext>
            </a:extLst>
          </p:cNvPr>
          <p:cNvSpPr>
            <a:spLocks noGrp="1"/>
          </p:cNvSpPr>
          <p:nvPr>
            <p:ph type="body" sz="quarter" idx="10"/>
          </p:nvPr>
        </p:nvSpPr>
        <p:spPr/>
        <p:txBody>
          <a:bodyPr/>
          <a:lstStyle/>
          <a:p>
            <a:r>
              <a:rPr lang="zh-CN" altLang="en-US" dirty="0"/>
              <a:t>互联网技术与电子商务</a:t>
            </a:r>
          </a:p>
        </p:txBody>
      </p:sp>
    </p:spTree>
    <p:extLst>
      <p:ext uri="{BB962C8B-B14F-4D97-AF65-F5344CB8AC3E}">
        <p14:creationId xmlns:p14="http://schemas.microsoft.com/office/powerpoint/2010/main" val="37265284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97949D-A484-0C38-7394-EDC0466ACB0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2107DF3-E69E-E78C-5E91-ACE53A327FDE}"/>
              </a:ext>
            </a:extLst>
          </p:cNvPr>
          <p:cNvSpPr>
            <a:spLocks noGrp="1"/>
          </p:cNvSpPr>
          <p:nvPr>
            <p:ph type="body" sz="quarter" idx="11"/>
          </p:nvPr>
        </p:nvSpPr>
        <p:spPr>
          <a:xfrm>
            <a:off x="337294" y="1715629"/>
            <a:ext cx="11275585" cy="4095160"/>
          </a:xfrm>
        </p:spPr>
        <p:txBody>
          <a:bodyPr/>
          <a:lstStyle/>
          <a:p>
            <a:r>
              <a:rPr lang="zh-CN" altLang="en-US" dirty="0"/>
              <a:t>一、互联网技术概述</a:t>
            </a:r>
            <a:endParaRPr lang="en-US" altLang="zh-CN" dirty="0"/>
          </a:p>
          <a:p>
            <a:r>
              <a:rPr lang="zh-CN" altLang="en-US" dirty="0"/>
              <a:t>（二）互联网的关键技术</a:t>
            </a:r>
            <a:endParaRPr lang="en-US" altLang="zh-CN" dirty="0"/>
          </a:p>
          <a:p>
            <a:r>
              <a:rPr lang="en-US" altLang="zh-CN" dirty="0"/>
              <a:t>1. </a:t>
            </a:r>
            <a:r>
              <a:rPr lang="zh-CN" altLang="en-US" dirty="0"/>
              <a:t>路由器</a:t>
            </a:r>
            <a:endParaRPr lang="en-US" altLang="zh-CN" dirty="0"/>
          </a:p>
          <a:p>
            <a:r>
              <a:rPr lang="zh-CN" altLang="en-US" dirty="0"/>
              <a:t>作为网络互联的关键设备，路由器承担着基于 </a:t>
            </a:r>
            <a:r>
              <a:rPr lang="en-US" altLang="zh-CN" dirty="0"/>
              <a:t>IP </a:t>
            </a:r>
            <a:r>
              <a:rPr lang="zh-CN" altLang="en-US" dirty="0"/>
              <a:t>地址的数据包转发功能。其核心工作机制依赖于内置的路由表，该表记录了网络地址与下一条路由器的映射关系。在数据传输过程中，路由器运用分组交换技术，将数据包分割为更小的单元进行传输，这种机制显著提升了网络传输的效率和稳定性。当前的路由器设备普遍具备高性能、高可靠性等特征，同时支持多种网络协议和接口配置，能够灵活应对各类网络环境的 需求。</a:t>
            </a:r>
          </a:p>
        </p:txBody>
      </p:sp>
      <p:sp>
        <p:nvSpPr>
          <p:cNvPr id="4" name="文本占位符 3">
            <a:extLst>
              <a:ext uri="{FF2B5EF4-FFF2-40B4-BE49-F238E27FC236}">
                <a16:creationId xmlns:a16="http://schemas.microsoft.com/office/drawing/2014/main" id="{262785E3-AEC1-4D9E-1769-64634E8E626D}"/>
              </a:ext>
            </a:extLst>
          </p:cNvPr>
          <p:cNvSpPr>
            <a:spLocks noGrp="1"/>
          </p:cNvSpPr>
          <p:nvPr>
            <p:ph type="body" sz="quarter" idx="10"/>
          </p:nvPr>
        </p:nvSpPr>
        <p:spPr/>
        <p:txBody>
          <a:bodyPr/>
          <a:lstStyle/>
          <a:p>
            <a:r>
              <a:rPr lang="zh-CN" altLang="en-US" dirty="0"/>
              <a:t>互联网技术与电子商务</a:t>
            </a:r>
          </a:p>
        </p:txBody>
      </p:sp>
    </p:spTree>
    <p:extLst>
      <p:ext uri="{BB962C8B-B14F-4D97-AF65-F5344CB8AC3E}">
        <p14:creationId xmlns:p14="http://schemas.microsoft.com/office/powerpoint/2010/main" val="24602902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DE0B28-F32C-E720-16F8-28036AAFE37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574A426-2850-9889-3C7E-DA0B98BC6C72}"/>
              </a:ext>
            </a:extLst>
          </p:cNvPr>
          <p:cNvSpPr>
            <a:spLocks noGrp="1"/>
          </p:cNvSpPr>
          <p:nvPr>
            <p:ph type="body" sz="quarter" idx="11"/>
          </p:nvPr>
        </p:nvSpPr>
        <p:spPr>
          <a:xfrm>
            <a:off x="337294" y="1715629"/>
            <a:ext cx="11275585" cy="4095160"/>
          </a:xfrm>
        </p:spPr>
        <p:txBody>
          <a:bodyPr/>
          <a:lstStyle/>
          <a:p>
            <a:r>
              <a:rPr lang="zh-CN" altLang="en-US" dirty="0"/>
              <a:t>一、互联网技术概述</a:t>
            </a:r>
            <a:endParaRPr lang="en-US" altLang="zh-CN" dirty="0"/>
          </a:p>
          <a:p>
            <a:r>
              <a:rPr lang="zh-CN" altLang="en-US" dirty="0"/>
              <a:t>（二）互联网的关键技术</a:t>
            </a:r>
            <a:endParaRPr lang="en-US" altLang="zh-CN" dirty="0"/>
          </a:p>
          <a:p>
            <a:r>
              <a:rPr lang="en-US" altLang="zh-CN" dirty="0"/>
              <a:t>2. </a:t>
            </a:r>
            <a:r>
              <a:rPr lang="zh-CN" altLang="en-US" dirty="0"/>
              <a:t>域名系统（</a:t>
            </a:r>
            <a:r>
              <a:rPr lang="en-US" altLang="zh-CN" dirty="0"/>
              <a:t>DNS</a:t>
            </a:r>
            <a:r>
              <a:rPr lang="zh-CN" altLang="en-US" dirty="0"/>
              <a:t>）</a:t>
            </a:r>
            <a:endParaRPr lang="en-US" altLang="zh-CN" dirty="0"/>
          </a:p>
          <a:p>
            <a:r>
              <a:rPr lang="zh-CN" altLang="en-US" dirty="0"/>
              <a:t>域名系统作为互联网基础设施的重要组成部分，主要实现域名与 </a:t>
            </a:r>
            <a:r>
              <a:rPr lang="en-US" altLang="zh-CN" dirty="0"/>
              <a:t>IP </a:t>
            </a:r>
            <a:r>
              <a:rPr lang="zh-CN" altLang="en-US" dirty="0"/>
              <a:t>地址之间的转换功能。该系统采用分层架构，包含根域名服务器、顶级域名服务器和权威域名服务器等多个层级。用户在访问网络资源时，首先向本地 </a:t>
            </a:r>
            <a:r>
              <a:rPr lang="en-US" altLang="zh-CN" dirty="0"/>
              <a:t>DNS </a:t>
            </a:r>
            <a:r>
              <a:rPr lang="zh-CN" altLang="en-US" dirty="0"/>
              <a:t>服务器发起查询请求。若本地服务器无法解析，则依次向上级服务器进行递归查询，最终获取目标 </a:t>
            </a:r>
            <a:r>
              <a:rPr lang="en-US" altLang="zh-CN" dirty="0"/>
              <a:t>IP </a:t>
            </a:r>
            <a:r>
              <a:rPr lang="zh-CN" altLang="en-US" dirty="0"/>
              <a:t>地址并返回用户终端。这种分布式查询机制有效简化了网络访问流程，提升了互联网使用的便 捷性。</a:t>
            </a:r>
          </a:p>
        </p:txBody>
      </p:sp>
      <p:sp>
        <p:nvSpPr>
          <p:cNvPr id="4" name="文本占位符 3">
            <a:extLst>
              <a:ext uri="{FF2B5EF4-FFF2-40B4-BE49-F238E27FC236}">
                <a16:creationId xmlns:a16="http://schemas.microsoft.com/office/drawing/2014/main" id="{B6F366B9-7BAC-9213-2332-4348FCAAA932}"/>
              </a:ext>
            </a:extLst>
          </p:cNvPr>
          <p:cNvSpPr>
            <a:spLocks noGrp="1"/>
          </p:cNvSpPr>
          <p:nvPr>
            <p:ph type="body" sz="quarter" idx="10"/>
          </p:nvPr>
        </p:nvSpPr>
        <p:spPr/>
        <p:txBody>
          <a:bodyPr/>
          <a:lstStyle/>
          <a:p>
            <a:r>
              <a:rPr lang="zh-CN" altLang="en-US" dirty="0"/>
              <a:t>互联网技术与电子商务</a:t>
            </a:r>
          </a:p>
        </p:txBody>
      </p:sp>
    </p:spTree>
    <p:extLst>
      <p:ext uri="{BB962C8B-B14F-4D97-AF65-F5344CB8AC3E}">
        <p14:creationId xmlns:p14="http://schemas.microsoft.com/office/powerpoint/2010/main" val="14145820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A4659-AA13-D0AF-4EF6-9D8C9B1A9DF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5FB6D51-F204-40AA-FBF0-ADC25CD9779E}"/>
              </a:ext>
            </a:extLst>
          </p:cNvPr>
          <p:cNvSpPr>
            <a:spLocks noGrp="1"/>
          </p:cNvSpPr>
          <p:nvPr>
            <p:ph type="body" sz="quarter" idx="11"/>
          </p:nvPr>
        </p:nvSpPr>
        <p:spPr>
          <a:xfrm>
            <a:off x="337294" y="953882"/>
            <a:ext cx="11275585" cy="5618654"/>
          </a:xfrm>
        </p:spPr>
        <p:txBody>
          <a:bodyPr/>
          <a:lstStyle/>
          <a:p>
            <a:r>
              <a:rPr lang="zh-CN" altLang="en-US" dirty="0"/>
              <a:t>一、互联网技术概述</a:t>
            </a:r>
            <a:endParaRPr lang="en-US" altLang="zh-CN" dirty="0"/>
          </a:p>
          <a:p>
            <a:r>
              <a:rPr lang="zh-CN" altLang="en-US" dirty="0"/>
              <a:t>（二）互联网的关键技术</a:t>
            </a:r>
            <a:endParaRPr lang="en-US" altLang="zh-CN" dirty="0"/>
          </a:p>
          <a:p>
            <a:r>
              <a:rPr lang="en-US" altLang="zh-CN" dirty="0"/>
              <a:t>3. </a:t>
            </a:r>
            <a:r>
              <a:rPr lang="zh-CN" altLang="en-US" dirty="0"/>
              <a:t>超文本传输协议（</a:t>
            </a:r>
            <a:r>
              <a:rPr lang="en-US" altLang="zh-CN" dirty="0"/>
              <a:t>HTTP</a:t>
            </a:r>
            <a:r>
              <a:rPr lang="zh-CN" altLang="en-US" dirty="0"/>
              <a:t>）</a:t>
            </a:r>
            <a:endParaRPr lang="en-US" altLang="zh-CN" dirty="0"/>
          </a:p>
          <a:p>
            <a:r>
              <a:rPr lang="zh-CN" altLang="en-US" dirty="0"/>
              <a:t>作为互联网数据传输的核心协议，</a:t>
            </a:r>
            <a:r>
              <a:rPr lang="en-US" altLang="zh-CN" dirty="0"/>
              <a:t>HTTP </a:t>
            </a:r>
            <a:r>
              <a:rPr lang="zh-CN" altLang="en-US" dirty="0"/>
              <a:t>构成了万维网运行的基础架构。该协议基于请求 </a:t>
            </a:r>
            <a:r>
              <a:rPr lang="en-US" altLang="zh-CN" dirty="0"/>
              <a:t>- </a:t>
            </a:r>
            <a:r>
              <a:rPr lang="zh-CN" altLang="en-US" dirty="0"/>
              <a:t>响应交互模式运行，通过客户端与服务器之间的信息交换实现数据传输。在具体操作中，浏览器等客户端向目标服务器发出请求指令，服务器接收并处理这些指令后，会生成相应的响应信息返回给客户端。</a:t>
            </a:r>
            <a:r>
              <a:rPr lang="en-US" altLang="zh-CN" dirty="0"/>
              <a:t>HTTP </a:t>
            </a:r>
            <a:r>
              <a:rPr lang="zh-CN" altLang="en-US" dirty="0"/>
              <a:t>协议的无状态特性意味着每个请求都作为独立事件处理，服务器不会保留客户端的历史操作记录。为了克服这一局限性，开发者引入了 </a:t>
            </a:r>
            <a:r>
              <a:rPr lang="en-US" altLang="zh-CN" dirty="0"/>
              <a:t>Cookie </a:t>
            </a:r>
            <a:r>
              <a:rPr lang="zh-CN" altLang="en-US" dirty="0"/>
              <a:t>和 </a:t>
            </a:r>
            <a:r>
              <a:rPr lang="en-US" altLang="zh-CN" dirty="0"/>
              <a:t>Session </a:t>
            </a:r>
            <a:r>
              <a:rPr lang="zh-CN" altLang="en-US" dirty="0"/>
              <a:t>等技术手段来维护会话状态。随着网络技术的进步，</a:t>
            </a:r>
            <a:r>
              <a:rPr lang="en-US" altLang="zh-CN" dirty="0"/>
              <a:t>HTTP </a:t>
            </a:r>
            <a:r>
              <a:rPr lang="zh-CN" altLang="en-US" dirty="0"/>
              <a:t>协议经历了多次版本迭代，从最初的 </a:t>
            </a:r>
            <a:r>
              <a:rPr lang="en-US" altLang="zh-CN" dirty="0"/>
              <a:t>HTTP/1.0 </a:t>
            </a:r>
            <a:r>
              <a:rPr lang="zh-CN" altLang="en-US" dirty="0"/>
              <a:t>发展到当前的 </a:t>
            </a:r>
            <a:r>
              <a:rPr lang="en-US" altLang="zh-CN" dirty="0"/>
              <a:t>HTTP/2 </a:t>
            </a:r>
            <a:r>
              <a:rPr lang="zh-CN" altLang="en-US" dirty="0"/>
              <a:t>和 </a:t>
            </a:r>
            <a:r>
              <a:rPr lang="en-US" altLang="zh-CN" dirty="0"/>
              <a:t>HTTP/3 </a:t>
            </a:r>
            <a:r>
              <a:rPr lang="zh-CN" altLang="en-US" dirty="0"/>
              <a:t>版本，其传输效率和整体性能得到了持续优化。</a:t>
            </a:r>
          </a:p>
        </p:txBody>
      </p:sp>
      <p:sp>
        <p:nvSpPr>
          <p:cNvPr id="4" name="文本占位符 3">
            <a:extLst>
              <a:ext uri="{FF2B5EF4-FFF2-40B4-BE49-F238E27FC236}">
                <a16:creationId xmlns:a16="http://schemas.microsoft.com/office/drawing/2014/main" id="{A970A062-1A5B-71AE-EB6A-AEE1BF69ADFB}"/>
              </a:ext>
            </a:extLst>
          </p:cNvPr>
          <p:cNvSpPr>
            <a:spLocks noGrp="1"/>
          </p:cNvSpPr>
          <p:nvPr>
            <p:ph type="body" sz="quarter" idx="10"/>
          </p:nvPr>
        </p:nvSpPr>
        <p:spPr/>
        <p:txBody>
          <a:bodyPr/>
          <a:lstStyle/>
          <a:p>
            <a:r>
              <a:rPr lang="zh-CN" altLang="en-US" dirty="0"/>
              <a:t>互联网技术与电子商务</a:t>
            </a:r>
          </a:p>
        </p:txBody>
      </p:sp>
    </p:spTree>
    <p:extLst>
      <p:ext uri="{BB962C8B-B14F-4D97-AF65-F5344CB8AC3E}">
        <p14:creationId xmlns:p14="http://schemas.microsoft.com/office/powerpoint/2010/main" val="41533936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9271C7-B85D-0816-115C-3E68BB60065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2362976-5A36-C96A-2931-9B694D7FC327}"/>
              </a:ext>
            </a:extLst>
          </p:cNvPr>
          <p:cNvSpPr>
            <a:spLocks noGrp="1"/>
          </p:cNvSpPr>
          <p:nvPr>
            <p:ph type="body" sz="quarter" idx="11"/>
          </p:nvPr>
        </p:nvSpPr>
        <p:spPr>
          <a:xfrm>
            <a:off x="337294" y="1461713"/>
            <a:ext cx="11275585" cy="4602991"/>
          </a:xfrm>
        </p:spPr>
        <p:txBody>
          <a:bodyPr/>
          <a:lstStyle/>
          <a:p>
            <a:r>
              <a:rPr lang="zh-CN" altLang="en-US" dirty="0"/>
              <a:t>一、互联网技术概述</a:t>
            </a:r>
            <a:endParaRPr lang="en-US" altLang="zh-CN" dirty="0"/>
          </a:p>
          <a:p>
            <a:r>
              <a:rPr lang="zh-CN" altLang="en-US" dirty="0"/>
              <a:t>（二）互联网的关键技术</a:t>
            </a:r>
            <a:endParaRPr lang="en-US" altLang="zh-CN" dirty="0"/>
          </a:p>
          <a:p>
            <a:r>
              <a:rPr lang="en-US" altLang="zh-CN" dirty="0"/>
              <a:t>4. </a:t>
            </a:r>
            <a:r>
              <a:rPr lang="zh-CN" altLang="en-US" dirty="0"/>
              <a:t>传输控制协议（</a:t>
            </a:r>
            <a:r>
              <a:rPr lang="en-US" altLang="zh-CN" dirty="0"/>
              <a:t>TCP</a:t>
            </a:r>
            <a:r>
              <a:rPr lang="zh-CN" altLang="en-US" dirty="0"/>
              <a:t>）和用户数据报协议（</a:t>
            </a:r>
            <a:r>
              <a:rPr lang="en-US" altLang="zh-CN" dirty="0"/>
              <a:t>UDP</a:t>
            </a:r>
            <a:r>
              <a:rPr lang="zh-CN" altLang="en-US" dirty="0"/>
              <a:t>）</a:t>
            </a:r>
            <a:endParaRPr lang="en-US" altLang="zh-CN" dirty="0"/>
          </a:p>
          <a:p>
            <a:r>
              <a:rPr lang="zh-CN" altLang="en-US" dirty="0"/>
              <a:t>在互联网传输层中，</a:t>
            </a:r>
            <a:r>
              <a:rPr lang="en-US" altLang="zh-CN" dirty="0"/>
              <a:t>TCP </a:t>
            </a:r>
            <a:r>
              <a:rPr lang="zh-CN" altLang="en-US" dirty="0"/>
              <a:t>与 </a:t>
            </a:r>
            <a:r>
              <a:rPr lang="en-US" altLang="zh-CN" dirty="0"/>
              <a:t>UDP </a:t>
            </a:r>
            <a:r>
              <a:rPr lang="zh-CN" altLang="en-US" dirty="0"/>
              <a:t>作为核心协议各具特色。</a:t>
            </a:r>
            <a:r>
              <a:rPr lang="en-US" altLang="zh-CN" dirty="0"/>
              <a:t>TCP </a:t>
            </a:r>
            <a:r>
              <a:rPr lang="zh-CN" altLang="en-US" dirty="0"/>
              <a:t>协议采用面向连接机制，通过三次握手建立通信通道，并运用四次握手确保连接正常终止。该协议内置了可靠的数据传输机制，借助滑动窗口技术实现流量调节与拥塞管理，从而维持网络传输的稳定性。相比之下，</a:t>
            </a:r>
            <a:r>
              <a:rPr lang="en-US" altLang="zh-CN" dirty="0"/>
              <a:t>UDP </a:t>
            </a:r>
            <a:r>
              <a:rPr lang="zh-CN" altLang="en-US" dirty="0"/>
              <a:t>采用无连接方式，虽然无法保证数据包的顺序与完整性，但其传输效率显著，延迟较低。这种特性使其在实时音</a:t>
            </a:r>
            <a:r>
              <a:rPr lang="en-US" altLang="zh-CN" dirty="0"/>
              <a:t>/</a:t>
            </a:r>
            <a:r>
              <a:rPr lang="zh-CN" altLang="en-US" dirty="0"/>
              <a:t>视频传输等对时效性要求较高的场景中具有明显优势。</a:t>
            </a:r>
          </a:p>
        </p:txBody>
      </p:sp>
      <p:sp>
        <p:nvSpPr>
          <p:cNvPr id="4" name="文本占位符 3">
            <a:extLst>
              <a:ext uri="{FF2B5EF4-FFF2-40B4-BE49-F238E27FC236}">
                <a16:creationId xmlns:a16="http://schemas.microsoft.com/office/drawing/2014/main" id="{2E9958B6-2E06-A54F-C306-D8AE3DD74E95}"/>
              </a:ext>
            </a:extLst>
          </p:cNvPr>
          <p:cNvSpPr>
            <a:spLocks noGrp="1"/>
          </p:cNvSpPr>
          <p:nvPr>
            <p:ph type="body" sz="quarter" idx="10"/>
          </p:nvPr>
        </p:nvSpPr>
        <p:spPr/>
        <p:txBody>
          <a:bodyPr/>
          <a:lstStyle/>
          <a:p>
            <a:r>
              <a:rPr lang="zh-CN" altLang="en-US" dirty="0"/>
              <a:t>互联网技术与电子商务</a:t>
            </a:r>
          </a:p>
        </p:txBody>
      </p:sp>
    </p:spTree>
    <p:extLst>
      <p:ext uri="{BB962C8B-B14F-4D97-AF65-F5344CB8AC3E}">
        <p14:creationId xmlns:p14="http://schemas.microsoft.com/office/powerpoint/2010/main" val="6839565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2BD1E-69C7-A4B7-7455-B3C87C3C191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CC56F11-B790-3974-55FE-774AC39310FC}"/>
              </a:ext>
            </a:extLst>
          </p:cNvPr>
          <p:cNvSpPr>
            <a:spLocks noGrp="1"/>
          </p:cNvSpPr>
          <p:nvPr>
            <p:ph type="body" sz="quarter" idx="11"/>
          </p:nvPr>
        </p:nvSpPr>
        <p:spPr>
          <a:xfrm>
            <a:off x="337294" y="1715629"/>
            <a:ext cx="11275585" cy="4095160"/>
          </a:xfrm>
        </p:spPr>
        <p:txBody>
          <a:bodyPr/>
          <a:lstStyle/>
          <a:p>
            <a:r>
              <a:rPr lang="zh-CN" altLang="en-US" dirty="0"/>
              <a:t>一、互联网技术概述</a:t>
            </a:r>
            <a:endParaRPr lang="en-US" altLang="zh-CN" dirty="0"/>
          </a:p>
          <a:p>
            <a:r>
              <a:rPr lang="zh-CN" altLang="en-US" dirty="0"/>
              <a:t>（二）互联网的关键技术</a:t>
            </a:r>
            <a:endParaRPr lang="en-US" altLang="zh-CN" dirty="0"/>
          </a:p>
          <a:p>
            <a:r>
              <a:rPr lang="en-US" altLang="zh-CN" dirty="0"/>
              <a:t>5. </a:t>
            </a:r>
            <a:r>
              <a:rPr lang="zh-CN" altLang="en-US" dirty="0"/>
              <a:t>云计算</a:t>
            </a:r>
            <a:endParaRPr lang="en-US" altLang="zh-CN" dirty="0"/>
          </a:p>
          <a:p>
            <a:r>
              <a:rPr lang="zh-CN" altLang="en-US" dirty="0"/>
              <a:t>云计算依托互联网技术，将计算能力、存储空间及软件服务等资源整合并共享，支持用户按需获取。这种模式显著提升了资源利用率，同时具备良好的扩展性和经济性。其主要服务类型包括 </a:t>
            </a:r>
            <a:r>
              <a:rPr lang="en-US" altLang="zh-CN" dirty="0"/>
              <a:t>IaaS</a:t>
            </a:r>
            <a:r>
              <a:rPr lang="zh-CN" altLang="en-US" dirty="0"/>
              <a:t>、</a:t>
            </a:r>
            <a:r>
              <a:rPr lang="en-US" altLang="zh-CN" dirty="0"/>
              <a:t>PaaS </a:t>
            </a:r>
            <a:r>
              <a:rPr lang="zh-CN" altLang="en-US" dirty="0"/>
              <a:t>和 </a:t>
            </a:r>
            <a:r>
              <a:rPr lang="en-US" altLang="zh-CN" dirty="0"/>
              <a:t>SaaS </a:t>
            </a:r>
            <a:r>
              <a:rPr lang="zh-CN" altLang="en-US" dirty="0"/>
              <a:t>三大类。其中，</a:t>
            </a:r>
            <a:r>
              <a:rPr lang="en-US" altLang="zh-CN" dirty="0"/>
              <a:t>IaaS </a:t>
            </a:r>
            <a:r>
              <a:rPr lang="zh-CN" altLang="en-US" dirty="0"/>
              <a:t>为用户提供基础的计算、存储及网络资源，支持自主配置；</a:t>
            </a:r>
            <a:r>
              <a:rPr lang="en-US" altLang="zh-CN" dirty="0"/>
              <a:t>PaaS </a:t>
            </a:r>
            <a:r>
              <a:rPr lang="zh-CN" altLang="en-US" dirty="0"/>
              <a:t>则为应用开发与部署提供平台支持；</a:t>
            </a:r>
            <a:r>
              <a:rPr lang="en-US" altLang="zh-CN" dirty="0"/>
              <a:t>SaaS </a:t>
            </a:r>
            <a:r>
              <a:rPr lang="zh-CN" altLang="en-US" dirty="0"/>
              <a:t>模式通过浏览器即可访问软件服务，无须本地安装与维护，极大简化了使用流程。</a:t>
            </a:r>
          </a:p>
        </p:txBody>
      </p:sp>
      <p:sp>
        <p:nvSpPr>
          <p:cNvPr id="4" name="文本占位符 3">
            <a:extLst>
              <a:ext uri="{FF2B5EF4-FFF2-40B4-BE49-F238E27FC236}">
                <a16:creationId xmlns:a16="http://schemas.microsoft.com/office/drawing/2014/main" id="{14C888FB-885E-D900-70D3-3988D0A37088}"/>
              </a:ext>
            </a:extLst>
          </p:cNvPr>
          <p:cNvSpPr>
            <a:spLocks noGrp="1"/>
          </p:cNvSpPr>
          <p:nvPr>
            <p:ph type="body" sz="quarter" idx="10"/>
          </p:nvPr>
        </p:nvSpPr>
        <p:spPr/>
        <p:txBody>
          <a:bodyPr/>
          <a:lstStyle/>
          <a:p>
            <a:r>
              <a:rPr lang="zh-CN" altLang="en-US" dirty="0"/>
              <a:t>互联网技术与电子商务</a:t>
            </a:r>
          </a:p>
        </p:txBody>
      </p:sp>
    </p:spTree>
    <p:extLst>
      <p:ext uri="{BB962C8B-B14F-4D97-AF65-F5344CB8AC3E}">
        <p14:creationId xmlns:p14="http://schemas.microsoft.com/office/powerpoint/2010/main" val="241014335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3A2F46-F2F2-570E-57E3-2F4C46FB595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2F4C4D6-23D7-3B1A-63E7-EFA072F22B88}"/>
              </a:ext>
            </a:extLst>
          </p:cNvPr>
          <p:cNvSpPr>
            <a:spLocks noGrp="1"/>
          </p:cNvSpPr>
          <p:nvPr>
            <p:ph type="body" sz="quarter" idx="11"/>
          </p:nvPr>
        </p:nvSpPr>
        <p:spPr>
          <a:xfrm>
            <a:off x="337294" y="1715629"/>
            <a:ext cx="11275585" cy="4095160"/>
          </a:xfrm>
        </p:spPr>
        <p:txBody>
          <a:bodyPr/>
          <a:lstStyle/>
          <a:p>
            <a:r>
              <a:rPr lang="zh-CN" altLang="en-US" dirty="0"/>
              <a:t>一、互联网技术概述</a:t>
            </a:r>
            <a:endParaRPr lang="en-US" altLang="zh-CN" dirty="0"/>
          </a:p>
          <a:p>
            <a:r>
              <a:rPr lang="zh-CN" altLang="en-US" dirty="0"/>
              <a:t>（二）互联网的关键技术</a:t>
            </a:r>
            <a:endParaRPr lang="en-US" altLang="zh-CN" dirty="0"/>
          </a:p>
          <a:p>
            <a:r>
              <a:rPr lang="en-US" altLang="zh-CN" dirty="0"/>
              <a:t>6. </a:t>
            </a:r>
            <a:r>
              <a:rPr lang="zh-CN" altLang="en-US" dirty="0"/>
              <a:t>物联网</a:t>
            </a:r>
            <a:endParaRPr lang="en-US" altLang="zh-CN" dirty="0"/>
          </a:p>
          <a:p>
            <a:r>
              <a:rPr lang="zh-CN" altLang="en-US" dirty="0"/>
              <a:t>物联网作为互联网的延伸，利用传感器和 </a:t>
            </a:r>
            <a:r>
              <a:rPr lang="en-US" altLang="zh-CN" dirty="0"/>
              <a:t>RFID </a:t>
            </a:r>
            <a:r>
              <a:rPr lang="zh-CN" altLang="en-US" dirty="0"/>
              <a:t>等技术将物理对象与网络连接，实现智能化管理。该技术在多个领域展现应用潜力。例如，在智能家居系统中，用户可通过移动设备远程操控家电，调节室内环境参数；在交通领域中，则借助物联网实现车辆监控和流量优化。这些应用不仅拓展了互联网的覆盖范围，也正在重塑人们的生活方式和工作模式。</a:t>
            </a:r>
          </a:p>
        </p:txBody>
      </p:sp>
      <p:sp>
        <p:nvSpPr>
          <p:cNvPr id="4" name="文本占位符 3">
            <a:extLst>
              <a:ext uri="{FF2B5EF4-FFF2-40B4-BE49-F238E27FC236}">
                <a16:creationId xmlns:a16="http://schemas.microsoft.com/office/drawing/2014/main" id="{2B2D4128-A5E6-4B6B-0EF4-A6BC85D60CD9}"/>
              </a:ext>
            </a:extLst>
          </p:cNvPr>
          <p:cNvSpPr>
            <a:spLocks noGrp="1"/>
          </p:cNvSpPr>
          <p:nvPr>
            <p:ph type="body" sz="quarter" idx="10"/>
          </p:nvPr>
        </p:nvSpPr>
        <p:spPr/>
        <p:txBody>
          <a:bodyPr/>
          <a:lstStyle/>
          <a:p>
            <a:r>
              <a:rPr lang="zh-CN" altLang="en-US" dirty="0"/>
              <a:t>互联网技术与电子商务</a:t>
            </a:r>
          </a:p>
        </p:txBody>
      </p:sp>
    </p:spTree>
    <p:extLst>
      <p:ext uri="{BB962C8B-B14F-4D97-AF65-F5344CB8AC3E}">
        <p14:creationId xmlns:p14="http://schemas.microsoft.com/office/powerpoint/2010/main" val="31116448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FB2991-5E23-8C65-2923-D0C1D29332B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52EF1CC-C668-A9C2-EFB1-43406BB55388}"/>
              </a:ext>
            </a:extLst>
          </p:cNvPr>
          <p:cNvSpPr>
            <a:spLocks noGrp="1"/>
          </p:cNvSpPr>
          <p:nvPr>
            <p:ph type="body" sz="quarter" idx="11"/>
          </p:nvPr>
        </p:nvSpPr>
        <p:spPr>
          <a:xfrm>
            <a:off x="337294" y="2477377"/>
            <a:ext cx="11275585" cy="2571666"/>
          </a:xfrm>
        </p:spPr>
        <p:txBody>
          <a:bodyPr/>
          <a:lstStyle/>
          <a:p>
            <a:r>
              <a:rPr lang="zh-CN" altLang="en-US" dirty="0"/>
              <a:t>二、互联网技术对电子商务的支撑作用</a:t>
            </a:r>
            <a:endParaRPr lang="en-US" altLang="zh-CN" dirty="0"/>
          </a:p>
          <a:p>
            <a:r>
              <a:rPr lang="zh-CN" altLang="en-US" dirty="0"/>
              <a:t>（一）网络基础设施与电子商务连接</a:t>
            </a:r>
            <a:endParaRPr lang="en-US" altLang="zh-CN" dirty="0"/>
          </a:p>
          <a:p>
            <a:r>
              <a:rPr lang="zh-CN" altLang="en-US" dirty="0"/>
              <a:t>网络基础设施是电子商务系统的关键组成部分。其中，路由器作为网络互联的核心设备，实现了企业内网与外部互联网的连接，确保了全球用户与企业服务器之间的数据交互。在局域网层面，交换机通过 </a:t>
            </a:r>
            <a:r>
              <a:rPr lang="en-US" altLang="zh-CN" dirty="0"/>
              <a:t>MAC </a:t>
            </a:r>
            <a:r>
              <a:rPr lang="zh-CN" altLang="en-US" dirty="0"/>
              <a:t>地址识别机制，优化了内部设备间的数据传输效率。</a:t>
            </a:r>
          </a:p>
        </p:txBody>
      </p:sp>
      <p:sp>
        <p:nvSpPr>
          <p:cNvPr id="4" name="文本占位符 3">
            <a:extLst>
              <a:ext uri="{FF2B5EF4-FFF2-40B4-BE49-F238E27FC236}">
                <a16:creationId xmlns:a16="http://schemas.microsoft.com/office/drawing/2014/main" id="{1657A977-917B-3A6C-46F5-52B47B8CB6D6}"/>
              </a:ext>
            </a:extLst>
          </p:cNvPr>
          <p:cNvSpPr>
            <a:spLocks noGrp="1"/>
          </p:cNvSpPr>
          <p:nvPr>
            <p:ph type="body" sz="quarter" idx="10"/>
          </p:nvPr>
        </p:nvSpPr>
        <p:spPr/>
        <p:txBody>
          <a:bodyPr/>
          <a:lstStyle/>
          <a:p>
            <a:r>
              <a:rPr lang="zh-CN" altLang="en-US" dirty="0"/>
              <a:t>互联网技术与电子商务</a:t>
            </a:r>
          </a:p>
        </p:txBody>
      </p:sp>
    </p:spTree>
    <p:extLst>
      <p:ext uri="{BB962C8B-B14F-4D97-AF65-F5344CB8AC3E}">
        <p14:creationId xmlns:p14="http://schemas.microsoft.com/office/powerpoint/2010/main" val="345171655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44AAD-947B-A11B-3A73-60476ED53729}"/>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2EC7D99-9389-5505-1A53-0E5325A05025}"/>
              </a:ext>
            </a:extLst>
          </p:cNvPr>
          <p:cNvSpPr>
            <a:spLocks noGrp="1"/>
          </p:cNvSpPr>
          <p:nvPr>
            <p:ph type="body" sz="quarter" idx="11"/>
          </p:nvPr>
        </p:nvSpPr>
        <p:spPr>
          <a:xfrm>
            <a:off x="337294" y="2477378"/>
            <a:ext cx="11275585" cy="2571666"/>
          </a:xfrm>
        </p:spPr>
        <p:txBody>
          <a:bodyPr/>
          <a:lstStyle/>
          <a:p>
            <a:r>
              <a:rPr lang="zh-CN" altLang="en-US" dirty="0"/>
              <a:t>二、互联网技术对电子商务的支撑作用</a:t>
            </a:r>
            <a:endParaRPr lang="en-US" altLang="zh-CN" dirty="0"/>
          </a:p>
          <a:p>
            <a:r>
              <a:rPr lang="zh-CN" altLang="en-US" dirty="0"/>
              <a:t>（二）网络安全技术保障电子商务交易</a:t>
            </a:r>
            <a:endParaRPr lang="en-US" altLang="zh-CN" dirty="0"/>
          </a:p>
          <a:p>
            <a:r>
              <a:rPr lang="zh-CN" altLang="en-US" dirty="0"/>
              <a:t>电子商务的稳健发展离不开网络安全的有效保障。从用户层面看，个人隐私与资金安全直接受网络安全状况的影响。对企业而言，核心商业机密的保护也依赖于网络安全防护体系的构建。这种多层次的保护需求凸显了网络安全在电子商务生态系统中的基础性地位。</a:t>
            </a:r>
          </a:p>
        </p:txBody>
      </p:sp>
      <p:sp>
        <p:nvSpPr>
          <p:cNvPr id="4" name="文本占位符 3">
            <a:extLst>
              <a:ext uri="{FF2B5EF4-FFF2-40B4-BE49-F238E27FC236}">
                <a16:creationId xmlns:a16="http://schemas.microsoft.com/office/drawing/2014/main" id="{E736CBD0-9AF9-1E83-6CA3-070A713143AA}"/>
              </a:ext>
            </a:extLst>
          </p:cNvPr>
          <p:cNvSpPr>
            <a:spLocks noGrp="1"/>
          </p:cNvSpPr>
          <p:nvPr>
            <p:ph type="body" sz="quarter" idx="10"/>
          </p:nvPr>
        </p:nvSpPr>
        <p:spPr/>
        <p:txBody>
          <a:bodyPr/>
          <a:lstStyle/>
          <a:p>
            <a:r>
              <a:rPr lang="zh-CN" altLang="en-US" dirty="0"/>
              <a:t>互联网技术与电子商务</a:t>
            </a:r>
          </a:p>
        </p:txBody>
      </p:sp>
    </p:spTree>
    <p:extLst>
      <p:ext uri="{BB962C8B-B14F-4D97-AF65-F5344CB8AC3E}">
        <p14:creationId xmlns:p14="http://schemas.microsoft.com/office/powerpoint/2010/main" val="18397297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4D286059-301C-FA04-9E69-9D242940480C}"/>
              </a:ext>
            </a:extLst>
          </p:cNvPr>
          <p:cNvSpPr>
            <a:spLocks noGrp="1"/>
          </p:cNvSpPr>
          <p:nvPr>
            <p:ph type="body" sz="quarter" idx="11"/>
          </p:nvPr>
        </p:nvSpPr>
        <p:spPr>
          <a:xfrm>
            <a:off x="337294" y="2731291"/>
            <a:ext cx="11275585" cy="2063835"/>
          </a:xfrm>
        </p:spPr>
        <p:txBody>
          <a:bodyPr/>
          <a:lstStyle/>
          <a:p>
            <a:r>
              <a:rPr lang="zh-CN" altLang="en-US" dirty="0"/>
              <a:t>一、电子商务的定义</a:t>
            </a:r>
            <a:endParaRPr lang="en-US" altLang="zh-CN" dirty="0"/>
          </a:p>
          <a:p>
            <a:r>
              <a:rPr lang="zh-CN" altLang="en-US" dirty="0"/>
              <a:t>根据电子商务概念的演变轨迹可得出结论：电子商务是一种利用信息网络技术，围绕商品交换（或服务贸易）的商务模式。它凭借互联网、企业内部网络及增值网络等平台，实施电子交易，涵盖交易活动及相关服务内容。</a:t>
            </a:r>
          </a:p>
        </p:txBody>
      </p:sp>
      <p:sp>
        <p:nvSpPr>
          <p:cNvPr id="4" name="文本占位符 3">
            <a:extLst>
              <a:ext uri="{FF2B5EF4-FFF2-40B4-BE49-F238E27FC236}">
                <a16:creationId xmlns:a16="http://schemas.microsoft.com/office/drawing/2014/main" id="{2036B586-1C38-F7E3-7168-EE8F64951989}"/>
              </a:ext>
            </a:extLst>
          </p:cNvPr>
          <p:cNvSpPr>
            <a:spLocks noGrp="1"/>
          </p:cNvSpPr>
          <p:nvPr>
            <p:ph type="body" sz="quarter" idx="10"/>
          </p:nvPr>
        </p:nvSpPr>
        <p:spPr/>
        <p:txBody>
          <a:bodyPr/>
          <a:lstStyle/>
          <a:p>
            <a:r>
              <a:rPr lang="zh-CN" altLang="en-US" dirty="0"/>
              <a:t>电子商务的定义与特点</a:t>
            </a:r>
          </a:p>
        </p:txBody>
      </p:sp>
    </p:spTree>
    <p:extLst>
      <p:ext uri="{BB962C8B-B14F-4D97-AF65-F5344CB8AC3E}">
        <p14:creationId xmlns:p14="http://schemas.microsoft.com/office/powerpoint/2010/main" val="19754919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E618FD23-7A4B-E316-E3D5-5429FAF3722B}"/>
              </a:ext>
            </a:extLst>
          </p:cNvPr>
          <p:cNvSpPr>
            <a:spLocks noGrp="1"/>
          </p:cNvSpPr>
          <p:nvPr>
            <p:ph type="body" sz="quarter" idx="10"/>
          </p:nvPr>
        </p:nvSpPr>
        <p:spPr/>
        <p:txBody>
          <a:bodyPr/>
          <a:lstStyle/>
          <a:p>
            <a:r>
              <a:rPr lang="zh-CN" altLang="en-US" dirty="0"/>
              <a:t>第二节</a:t>
            </a:r>
          </a:p>
        </p:txBody>
      </p:sp>
      <p:sp>
        <p:nvSpPr>
          <p:cNvPr id="5" name="文本占位符 4">
            <a:extLst>
              <a:ext uri="{FF2B5EF4-FFF2-40B4-BE49-F238E27FC236}">
                <a16:creationId xmlns:a16="http://schemas.microsoft.com/office/drawing/2014/main" id="{CC71007E-B081-A181-7B4B-1F045BFE15EF}"/>
              </a:ext>
            </a:extLst>
          </p:cNvPr>
          <p:cNvSpPr>
            <a:spLocks noGrp="1"/>
          </p:cNvSpPr>
          <p:nvPr>
            <p:ph type="body" sz="quarter" idx="11"/>
          </p:nvPr>
        </p:nvSpPr>
        <p:spPr/>
        <p:txBody>
          <a:bodyPr/>
          <a:lstStyle/>
          <a:p>
            <a:r>
              <a:rPr lang="zh-CN" altLang="en-US" dirty="0"/>
              <a:t>数据库技术与电子商务</a:t>
            </a:r>
          </a:p>
        </p:txBody>
      </p:sp>
    </p:spTree>
    <p:extLst>
      <p:ext uri="{BB962C8B-B14F-4D97-AF65-F5344CB8AC3E}">
        <p14:creationId xmlns:p14="http://schemas.microsoft.com/office/powerpoint/2010/main" val="22986885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CFF74F-E6B8-FD2A-1A44-11BE2D54AB0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FDB6888A-E3A9-2C1C-9E7B-E06ED5E92DBE}"/>
              </a:ext>
            </a:extLst>
          </p:cNvPr>
          <p:cNvSpPr>
            <a:spLocks noGrp="1"/>
          </p:cNvSpPr>
          <p:nvPr>
            <p:ph type="body" sz="quarter" idx="11"/>
          </p:nvPr>
        </p:nvSpPr>
        <p:spPr>
          <a:xfrm>
            <a:off x="337294" y="2223463"/>
            <a:ext cx="11275585" cy="3079497"/>
          </a:xfrm>
        </p:spPr>
        <p:txBody>
          <a:bodyPr/>
          <a:lstStyle/>
          <a:p>
            <a:r>
              <a:rPr lang="zh-CN" altLang="en-US" dirty="0"/>
              <a:t>一、数据库技术基础</a:t>
            </a:r>
            <a:endParaRPr lang="en-US" altLang="zh-CN" dirty="0"/>
          </a:p>
          <a:p>
            <a:r>
              <a:rPr lang="zh-CN" altLang="en-US" dirty="0"/>
              <a:t>（一）数据库的概念与分类</a:t>
            </a:r>
            <a:endParaRPr lang="en-US" altLang="zh-CN" dirty="0"/>
          </a:p>
          <a:p>
            <a:r>
              <a:rPr lang="zh-CN" altLang="en-US" dirty="0"/>
              <a:t>作为现代信息系统的核心组件，数据库在数据管理领域中发挥着不可替代的作用。它通过特定的数据结构实现数据的系统化存储与组织，为海量信息的有效管理提供了基础平台。数据库技术不仅确保了数据存储的高效性，更为用户提供了便捷的数据访问与管理途径。</a:t>
            </a:r>
          </a:p>
        </p:txBody>
      </p:sp>
      <p:sp>
        <p:nvSpPr>
          <p:cNvPr id="4" name="文本占位符 3">
            <a:extLst>
              <a:ext uri="{FF2B5EF4-FFF2-40B4-BE49-F238E27FC236}">
                <a16:creationId xmlns:a16="http://schemas.microsoft.com/office/drawing/2014/main" id="{4D414AE1-2C07-7161-BAEF-C9A620F5846C}"/>
              </a:ext>
            </a:extLst>
          </p:cNvPr>
          <p:cNvSpPr>
            <a:spLocks noGrp="1"/>
          </p:cNvSpPr>
          <p:nvPr>
            <p:ph type="body" sz="quarter" idx="10"/>
          </p:nvPr>
        </p:nvSpPr>
        <p:spPr/>
        <p:txBody>
          <a:bodyPr/>
          <a:lstStyle/>
          <a:p>
            <a:r>
              <a:rPr lang="zh-CN" altLang="en-US" dirty="0"/>
              <a:t>数据库技术与电子商务</a:t>
            </a:r>
          </a:p>
        </p:txBody>
      </p:sp>
    </p:spTree>
    <p:extLst>
      <p:ext uri="{BB962C8B-B14F-4D97-AF65-F5344CB8AC3E}">
        <p14:creationId xmlns:p14="http://schemas.microsoft.com/office/powerpoint/2010/main" val="226940326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D067F9-DBA0-1958-B542-42FD700D0BD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F201E71-A89F-0304-621E-3170848F932D}"/>
              </a:ext>
            </a:extLst>
          </p:cNvPr>
          <p:cNvSpPr>
            <a:spLocks noGrp="1"/>
          </p:cNvSpPr>
          <p:nvPr>
            <p:ph type="body" sz="quarter" idx="11"/>
          </p:nvPr>
        </p:nvSpPr>
        <p:spPr>
          <a:xfrm>
            <a:off x="337294" y="2223464"/>
            <a:ext cx="11275585" cy="3079497"/>
          </a:xfrm>
        </p:spPr>
        <p:txBody>
          <a:bodyPr/>
          <a:lstStyle/>
          <a:p>
            <a:r>
              <a:rPr lang="zh-CN" altLang="en-US" dirty="0"/>
              <a:t>一、数据库技术基础</a:t>
            </a:r>
            <a:endParaRPr lang="en-US" altLang="zh-CN" dirty="0"/>
          </a:p>
          <a:p>
            <a:r>
              <a:rPr lang="zh-CN" altLang="en-US" dirty="0"/>
              <a:t>（二）数据库管理系统的功能</a:t>
            </a:r>
            <a:endParaRPr lang="en-US" altLang="zh-CN" dirty="0"/>
          </a:p>
          <a:p>
            <a:r>
              <a:rPr lang="en-US" altLang="zh-CN" dirty="0"/>
              <a:t>DBMS </a:t>
            </a:r>
            <a:r>
              <a:rPr lang="zh-CN" altLang="en-US" dirty="0"/>
              <a:t>作为管理数据库的核心软件工具，为用户提供了全面的数据操作功能。通过该系统，用户可以实现对数据库的高效管理与维护。</a:t>
            </a:r>
            <a:endParaRPr lang="en-US" altLang="zh-CN" dirty="0"/>
          </a:p>
          <a:p>
            <a:r>
              <a:rPr lang="zh-CN" altLang="en-US" dirty="0"/>
              <a:t>数据库管理系统提供数据定义功能，这是其核心特性之一。用户借助数据定义语言（</a:t>
            </a:r>
            <a:r>
              <a:rPr lang="en-US" altLang="zh-CN" dirty="0"/>
              <a:t>DDL</a:t>
            </a:r>
            <a:r>
              <a:rPr lang="zh-CN" altLang="en-US" dirty="0"/>
              <a:t>）可对数据库架构进行配置，涵盖数据库实体的建立、调整与移除。</a:t>
            </a:r>
          </a:p>
        </p:txBody>
      </p:sp>
      <p:sp>
        <p:nvSpPr>
          <p:cNvPr id="4" name="文本占位符 3">
            <a:extLst>
              <a:ext uri="{FF2B5EF4-FFF2-40B4-BE49-F238E27FC236}">
                <a16:creationId xmlns:a16="http://schemas.microsoft.com/office/drawing/2014/main" id="{EBAF7B02-1E55-3D75-6483-2932BC08D41B}"/>
              </a:ext>
            </a:extLst>
          </p:cNvPr>
          <p:cNvSpPr>
            <a:spLocks noGrp="1"/>
          </p:cNvSpPr>
          <p:nvPr>
            <p:ph type="body" sz="quarter" idx="10"/>
          </p:nvPr>
        </p:nvSpPr>
        <p:spPr/>
        <p:txBody>
          <a:bodyPr/>
          <a:lstStyle/>
          <a:p>
            <a:r>
              <a:rPr lang="zh-CN" altLang="en-US" dirty="0"/>
              <a:t>数据库技术与电子商务</a:t>
            </a:r>
          </a:p>
        </p:txBody>
      </p:sp>
    </p:spTree>
    <p:extLst>
      <p:ext uri="{BB962C8B-B14F-4D97-AF65-F5344CB8AC3E}">
        <p14:creationId xmlns:p14="http://schemas.microsoft.com/office/powerpoint/2010/main" val="399931230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027B36-404C-5E2B-4BD5-7770544ADE2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27A2CCD-7F43-25E9-8AE4-32B5F0CC94E7}"/>
              </a:ext>
            </a:extLst>
          </p:cNvPr>
          <p:cNvSpPr>
            <a:spLocks noGrp="1"/>
          </p:cNvSpPr>
          <p:nvPr>
            <p:ph type="body" sz="quarter" idx="11"/>
          </p:nvPr>
        </p:nvSpPr>
        <p:spPr>
          <a:xfrm>
            <a:off x="337294" y="1715634"/>
            <a:ext cx="11275585" cy="4095160"/>
          </a:xfrm>
        </p:spPr>
        <p:txBody>
          <a:bodyPr/>
          <a:lstStyle/>
          <a:p>
            <a:r>
              <a:rPr lang="zh-CN" altLang="en-US"/>
              <a:t>二、数据库</a:t>
            </a:r>
            <a:r>
              <a:rPr lang="zh-CN" altLang="en-US" dirty="0"/>
              <a:t>技术在电子商务中的作用</a:t>
            </a:r>
            <a:endParaRPr lang="en-US" altLang="zh-CN" dirty="0"/>
          </a:p>
          <a:p>
            <a:r>
              <a:rPr lang="zh-CN" altLang="en-US" dirty="0"/>
              <a:t>（一）用户信息管理与存储</a:t>
            </a:r>
            <a:endParaRPr lang="en-US" altLang="zh-CN" dirty="0"/>
          </a:p>
          <a:p>
            <a:r>
              <a:rPr lang="zh-CN" altLang="en-US" dirty="0"/>
              <a:t>电子商务系统的核心架构依赖于数据库技术对用户数据的有效管理。系统需处理多元化的用户信息，其中基础数据包含注册时的身份认证要素，如账户名、安全密码、个人联系方式等。同时，平台还记录着用户的交互行为数据，包括网页浏览轨迹、商品收藏记录以及消费模式等特征信息。这些结构化数据（如账户名、安全密码等）和非结构化数据（如网页浏览轨迹、商品收藏记录等）的高效存储与检索，为电商平台的运营决策提供了可靠的数据支撑。</a:t>
            </a:r>
          </a:p>
        </p:txBody>
      </p:sp>
      <p:sp>
        <p:nvSpPr>
          <p:cNvPr id="4" name="文本占位符 3">
            <a:extLst>
              <a:ext uri="{FF2B5EF4-FFF2-40B4-BE49-F238E27FC236}">
                <a16:creationId xmlns:a16="http://schemas.microsoft.com/office/drawing/2014/main" id="{632BAE2E-3A02-CBC8-5ED1-C06DD77513BB}"/>
              </a:ext>
            </a:extLst>
          </p:cNvPr>
          <p:cNvSpPr>
            <a:spLocks noGrp="1"/>
          </p:cNvSpPr>
          <p:nvPr>
            <p:ph type="body" sz="quarter" idx="10"/>
          </p:nvPr>
        </p:nvSpPr>
        <p:spPr/>
        <p:txBody>
          <a:bodyPr/>
          <a:lstStyle/>
          <a:p>
            <a:r>
              <a:rPr lang="zh-CN" altLang="en-US" dirty="0"/>
              <a:t>数据库技术与电子商务</a:t>
            </a:r>
          </a:p>
        </p:txBody>
      </p:sp>
    </p:spTree>
    <p:extLst>
      <p:ext uri="{BB962C8B-B14F-4D97-AF65-F5344CB8AC3E}">
        <p14:creationId xmlns:p14="http://schemas.microsoft.com/office/powerpoint/2010/main" val="55625580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BC49F-0A50-BF8C-006A-80D0013762F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5CFFA08-183C-C217-96E3-EF2693AAA020}"/>
              </a:ext>
            </a:extLst>
          </p:cNvPr>
          <p:cNvSpPr>
            <a:spLocks noGrp="1"/>
          </p:cNvSpPr>
          <p:nvPr>
            <p:ph type="body" sz="quarter" idx="11"/>
          </p:nvPr>
        </p:nvSpPr>
        <p:spPr>
          <a:xfrm>
            <a:off x="337294" y="2223466"/>
            <a:ext cx="11275585" cy="3079497"/>
          </a:xfrm>
        </p:spPr>
        <p:txBody>
          <a:bodyPr/>
          <a:lstStyle/>
          <a:p>
            <a:r>
              <a:rPr lang="zh-CN" altLang="en-US"/>
              <a:t>二、数据库</a:t>
            </a:r>
            <a:r>
              <a:rPr lang="zh-CN" altLang="en-US" dirty="0"/>
              <a:t>技术在电子商务中的作用</a:t>
            </a:r>
            <a:endParaRPr lang="en-US" altLang="zh-CN" dirty="0"/>
          </a:p>
          <a:p>
            <a:r>
              <a:rPr lang="zh-CN" altLang="en-US" dirty="0"/>
              <a:t>（二）商品信息的组织与检索</a:t>
            </a:r>
            <a:endParaRPr lang="en-US" altLang="zh-CN" dirty="0"/>
          </a:p>
          <a:p>
            <a:r>
              <a:rPr lang="zh-CN" altLang="en-US" dirty="0"/>
              <a:t>电子商务平台的有效运营高度依赖商品信息的有效管理与检索功能。数据库技术在这一过程中扮演着核心角色。具体而言，电商平台中的商品数据包含两个主要维度：基础属性与附加信息。基础属性涵盖商品名称、价格、规格参数及产地等核心要素，附加信息则包括图文描述、产品图片以及用户评价等辅助性内容。</a:t>
            </a:r>
          </a:p>
        </p:txBody>
      </p:sp>
      <p:sp>
        <p:nvSpPr>
          <p:cNvPr id="4" name="文本占位符 3">
            <a:extLst>
              <a:ext uri="{FF2B5EF4-FFF2-40B4-BE49-F238E27FC236}">
                <a16:creationId xmlns:a16="http://schemas.microsoft.com/office/drawing/2014/main" id="{FF4E3DD9-3667-238B-84AF-F2BF5437446A}"/>
              </a:ext>
            </a:extLst>
          </p:cNvPr>
          <p:cNvSpPr>
            <a:spLocks noGrp="1"/>
          </p:cNvSpPr>
          <p:nvPr>
            <p:ph type="body" sz="quarter" idx="10"/>
          </p:nvPr>
        </p:nvSpPr>
        <p:spPr/>
        <p:txBody>
          <a:bodyPr/>
          <a:lstStyle/>
          <a:p>
            <a:r>
              <a:rPr lang="zh-CN" altLang="en-US" dirty="0"/>
              <a:t>数据库技术与电子商务</a:t>
            </a:r>
          </a:p>
        </p:txBody>
      </p:sp>
    </p:spTree>
    <p:extLst>
      <p:ext uri="{BB962C8B-B14F-4D97-AF65-F5344CB8AC3E}">
        <p14:creationId xmlns:p14="http://schemas.microsoft.com/office/powerpoint/2010/main" val="352689792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D9F75-DECB-EDE1-4432-DD5370A2ED8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CFDF8C9-3460-04FD-9ECC-2E1FBE6D49B0}"/>
              </a:ext>
            </a:extLst>
          </p:cNvPr>
          <p:cNvSpPr>
            <a:spLocks noGrp="1"/>
          </p:cNvSpPr>
          <p:nvPr>
            <p:ph type="body" sz="quarter" idx="11"/>
          </p:nvPr>
        </p:nvSpPr>
        <p:spPr>
          <a:xfrm>
            <a:off x="337294" y="2477382"/>
            <a:ext cx="11275585" cy="2571666"/>
          </a:xfrm>
        </p:spPr>
        <p:txBody>
          <a:bodyPr/>
          <a:lstStyle/>
          <a:p>
            <a:r>
              <a:rPr lang="zh-CN" altLang="en-US"/>
              <a:t>二、数据库</a:t>
            </a:r>
            <a:r>
              <a:rPr lang="zh-CN" altLang="en-US" dirty="0"/>
              <a:t>技术在电子商务中的作用</a:t>
            </a:r>
            <a:endParaRPr lang="en-US" altLang="zh-CN" dirty="0"/>
          </a:p>
          <a:p>
            <a:r>
              <a:rPr lang="zh-CN" altLang="en-US" dirty="0"/>
              <a:t>（三）交易数据的记录与分析</a:t>
            </a:r>
            <a:endParaRPr lang="en-US" altLang="zh-CN" dirty="0"/>
          </a:p>
          <a:p>
            <a:r>
              <a:rPr lang="zh-CN" altLang="en-US" dirty="0"/>
              <a:t>电商平台通过数据库技术对交易信息进行系统化管理。这一过程主要涉及交易时间、金额、支付方式等核心要素的记录，同时涵盖商品明细与用户数据等关联信息。数据库系统为电商运营提供了可靠的数据存储与分析支持，确保交易过程的可追溯性与完整性。</a:t>
            </a:r>
          </a:p>
        </p:txBody>
      </p:sp>
      <p:sp>
        <p:nvSpPr>
          <p:cNvPr id="4" name="文本占位符 3">
            <a:extLst>
              <a:ext uri="{FF2B5EF4-FFF2-40B4-BE49-F238E27FC236}">
                <a16:creationId xmlns:a16="http://schemas.microsoft.com/office/drawing/2014/main" id="{9B88CA5A-F682-CA5A-F99C-8F7A709035CE}"/>
              </a:ext>
            </a:extLst>
          </p:cNvPr>
          <p:cNvSpPr>
            <a:spLocks noGrp="1"/>
          </p:cNvSpPr>
          <p:nvPr>
            <p:ph type="body" sz="quarter" idx="10"/>
          </p:nvPr>
        </p:nvSpPr>
        <p:spPr/>
        <p:txBody>
          <a:bodyPr/>
          <a:lstStyle/>
          <a:p>
            <a:r>
              <a:rPr lang="zh-CN" altLang="en-US" dirty="0"/>
              <a:t>数据库技术与电子商务</a:t>
            </a:r>
          </a:p>
        </p:txBody>
      </p:sp>
    </p:spTree>
    <p:extLst>
      <p:ext uri="{BB962C8B-B14F-4D97-AF65-F5344CB8AC3E}">
        <p14:creationId xmlns:p14="http://schemas.microsoft.com/office/powerpoint/2010/main" val="144146179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AAA865B1-301D-12FC-2886-615ECF1F1C37}"/>
              </a:ext>
            </a:extLst>
          </p:cNvPr>
          <p:cNvSpPr>
            <a:spLocks noGrp="1"/>
          </p:cNvSpPr>
          <p:nvPr>
            <p:ph type="body" sz="quarter" idx="10"/>
          </p:nvPr>
        </p:nvSpPr>
        <p:spPr/>
        <p:txBody>
          <a:bodyPr/>
          <a:lstStyle/>
          <a:p>
            <a:r>
              <a:rPr lang="zh-CN" altLang="en-US" dirty="0"/>
              <a:t>第三节</a:t>
            </a:r>
          </a:p>
        </p:txBody>
      </p:sp>
      <p:sp>
        <p:nvSpPr>
          <p:cNvPr id="5" name="文本占位符 4">
            <a:extLst>
              <a:ext uri="{FF2B5EF4-FFF2-40B4-BE49-F238E27FC236}">
                <a16:creationId xmlns:a16="http://schemas.microsoft.com/office/drawing/2014/main" id="{0D7D1AA5-467C-B475-8A4C-824A19FB8E86}"/>
              </a:ext>
            </a:extLst>
          </p:cNvPr>
          <p:cNvSpPr>
            <a:spLocks noGrp="1"/>
          </p:cNvSpPr>
          <p:nvPr>
            <p:ph type="body" sz="quarter" idx="11"/>
          </p:nvPr>
        </p:nvSpPr>
        <p:spPr/>
        <p:txBody>
          <a:bodyPr/>
          <a:lstStyle/>
          <a:p>
            <a:r>
              <a:rPr lang="zh-CN" altLang="en-US" dirty="0"/>
              <a:t>新兴技术与电子商务</a:t>
            </a:r>
          </a:p>
        </p:txBody>
      </p:sp>
    </p:spTree>
    <p:extLst>
      <p:ext uri="{BB962C8B-B14F-4D97-AF65-F5344CB8AC3E}">
        <p14:creationId xmlns:p14="http://schemas.microsoft.com/office/powerpoint/2010/main" val="403573122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C4F41E80-14F1-0EC9-6915-33B41C8314B6}"/>
              </a:ext>
            </a:extLst>
          </p:cNvPr>
          <p:cNvSpPr>
            <a:spLocks noGrp="1"/>
          </p:cNvSpPr>
          <p:nvPr>
            <p:ph type="body" sz="quarter" idx="11"/>
          </p:nvPr>
        </p:nvSpPr>
        <p:spPr>
          <a:xfrm>
            <a:off x="337294" y="2223460"/>
            <a:ext cx="11275585" cy="3079497"/>
          </a:xfrm>
        </p:spPr>
        <p:txBody>
          <a:bodyPr/>
          <a:lstStyle/>
          <a:p>
            <a:r>
              <a:rPr lang="zh-CN" altLang="en-US"/>
              <a:t>一、新兴</a:t>
            </a:r>
            <a:r>
              <a:rPr lang="zh-CN" altLang="en-US" dirty="0"/>
              <a:t>技术概述</a:t>
            </a:r>
            <a:endParaRPr lang="en-US" altLang="zh-CN" dirty="0"/>
          </a:p>
          <a:p>
            <a:r>
              <a:rPr lang="zh-CN" altLang="en-US" dirty="0"/>
              <a:t>（一）大数据技术</a:t>
            </a:r>
            <a:endParaRPr lang="en-US" altLang="zh-CN" dirty="0"/>
          </a:p>
          <a:p>
            <a:r>
              <a:rPr lang="zh-CN" altLang="en-US" dirty="0"/>
              <a:t>大数据（</a:t>
            </a:r>
            <a:r>
              <a:rPr lang="en-US" altLang="zh-CN" dirty="0"/>
              <a:t>Big Data</a:t>
            </a:r>
            <a:r>
              <a:rPr lang="zh-CN" altLang="en-US" dirty="0"/>
              <a:t>）是指规模巨大、类型多样、处理速度快的数据集合。其基本特征可概括为“</a:t>
            </a:r>
            <a:r>
              <a:rPr lang="en-US" altLang="zh-CN" dirty="0"/>
              <a:t>4V”</a:t>
            </a:r>
            <a:r>
              <a:rPr lang="zh-CN" altLang="en-US" dirty="0"/>
              <a:t>，即 </a:t>
            </a:r>
            <a:r>
              <a:rPr lang="en-US" altLang="zh-CN" dirty="0"/>
              <a:t>Volume</a:t>
            </a:r>
            <a:r>
              <a:rPr lang="zh-CN" altLang="en-US" dirty="0"/>
              <a:t>（体量大）、</a:t>
            </a:r>
            <a:r>
              <a:rPr lang="en-US" altLang="zh-CN" dirty="0"/>
              <a:t>Variety</a:t>
            </a:r>
            <a:r>
              <a:rPr lang="zh-CN" altLang="en-US" dirty="0"/>
              <a:t>（种类多）、</a:t>
            </a:r>
            <a:r>
              <a:rPr lang="en-US" altLang="zh-CN" dirty="0"/>
              <a:t>Velocity</a:t>
            </a:r>
            <a:r>
              <a:rPr lang="zh-CN" altLang="en-US" dirty="0"/>
              <a:t>（处理速度快）、</a:t>
            </a:r>
            <a:r>
              <a:rPr lang="en-US" altLang="zh-CN" dirty="0"/>
              <a:t>Value </a:t>
            </a:r>
            <a:r>
              <a:rPr lang="zh-CN" altLang="en-US" dirty="0"/>
              <a:t>（价值密度低）。大数据技术涵盖数据采集、存储、处理、分析与可视化等多个环节，旨在从海量数据中提取有价值的信息，以支持商业决策与运营优化。</a:t>
            </a:r>
          </a:p>
        </p:txBody>
      </p:sp>
      <p:sp>
        <p:nvSpPr>
          <p:cNvPr id="4" name="文本占位符 3">
            <a:extLst>
              <a:ext uri="{FF2B5EF4-FFF2-40B4-BE49-F238E27FC236}">
                <a16:creationId xmlns:a16="http://schemas.microsoft.com/office/drawing/2014/main" id="{4AA3D28E-AC1B-E66A-2191-7FFF9B08CBC9}"/>
              </a:ext>
            </a:extLst>
          </p:cNvPr>
          <p:cNvSpPr>
            <a:spLocks noGrp="1"/>
          </p:cNvSpPr>
          <p:nvPr>
            <p:ph type="body" sz="quarter" idx="10"/>
          </p:nvPr>
        </p:nvSpPr>
        <p:spPr/>
        <p:txBody>
          <a:bodyPr/>
          <a:lstStyle/>
          <a:p>
            <a:r>
              <a:rPr lang="zh-CN" altLang="en-US" dirty="0"/>
              <a:t>新兴技术与电子商务</a:t>
            </a:r>
          </a:p>
        </p:txBody>
      </p:sp>
    </p:spTree>
    <p:extLst>
      <p:ext uri="{BB962C8B-B14F-4D97-AF65-F5344CB8AC3E}">
        <p14:creationId xmlns:p14="http://schemas.microsoft.com/office/powerpoint/2010/main" val="404040201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BBF801-1D72-60E4-7596-BCC6862EF80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68152A2-FD12-E0CC-B6CC-0D4512DC250F}"/>
              </a:ext>
            </a:extLst>
          </p:cNvPr>
          <p:cNvSpPr>
            <a:spLocks noGrp="1"/>
          </p:cNvSpPr>
          <p:nvPr>
            <p:ph type="body" sz="quarter" idx="11"/>
          </p:nvPr>
        </p:nvSpPr>
        <p:spPr>
          <a:xfrm>
            <a:off x="337294" y="2477376"/>
            <a:ext cx="11275585" cy="2571666"/>
          </a:xfrm>
        </p:spPr>
        <p:txBody>
          <a:bodyPr/>
          <a:lstStyle/>
          <a:p>
            <a:r>
              <a:rPr lang="zh-CN" altLang="en-US"/>
              <a:t>一、新兴</a:t>
            </a:r>
            <a:r>
              <a:rPr lang="zh-CN" altLang="en-US" dirty="0"/>
              <a:t>技术概述</a:t>
            </a:r>
            <a:endParaRPr lang="en-US" altLang="zh-CN" dirty="0"/>
          </a:p>
          <a:p>
            <a:r>
              <a:rPr lang="zh-CN" altLang="en-US" dirty="0"/>
              <a:t>（二）虚拟现实与增强现实技术</a:t>
            </a:r>
            <a:endParaRPr lang="en-US" altLang="zh-CN" dirty="0"/>
          </a:p>
          <a:p>
            <a:r>
              <a:rPr lang="zh-CN" altLang="en-US" dirty="0"/>
              <a:t>虚拟现实（</a:t>
            </a:r>
            <a:r>
              <a:rPr lang="en-US" altLang="zh-CN" dirty="0"/>
              <a:t>Virtual Reality</a:t>
            </a:r>
            <a:r>
              <a:rPr lang="zh-CN" altLang="en-US" dirty="0"/>
              <a:t>，</a:t>
            </a:r>
            <a:r>
              <a:rPr lang="en-US" altLang="zh-CN" dirty="0"/>
              <a:t>VR</a:t>
            </a:r>
            <a:r>
              <a:rPr lang="zh-CN" altLang="en-US" dirty="0"/>
              <a:t>）是一种通过计算机模拟生成虚拟环境，使用户沉浸其中。增强现实（</a:t>
            </a:r>
            <a:r>
              <a:rPr lang="en-US" altLang="zh-CN" dirty="0"/>
              <a:t>Augmented Reality</a:t>
            </a:r>
            <a:r>
              <a:rPr lang="zh-CN" altLang="en-US" dirty="0"/>
              <a:t>，</a:t>
            </a:r>
            <a:r>
              <a:rPr lang="en-US" altLang="zh-CN" dirty="0"/>
              <a:t>AR</a:t>
            </a:r>
            <a:r>
              <a:rPr lang="zh-CN" altLang="en-US" dirty="0"/>
              <a:t>）则是在现实世界中叠加虚拟信息，以增强用户对现实世界的感知。两者皆通过视觉、听觉等感官模拟，有效提升用户的交互 体验。</a:t>
            </a:r>
            <a:endParaRPr lang="en-US" altLang="zh-CN" dirty="0"/>
          </a:p>
        </p:txBody>
      </p:sp>
      <p:sp>
        <p:nvSpPr>
          <p:cNvPr id="4" name="文本占位符 3">
            <a:extLst>
              <a:ext uri="{FF2B5EF4-FFF2-40B4-BE49-F238E27FC236}">
                <a16:creationId xmlns:a16="http://schemas.microsoft.com/office/drawing/2014/main" id="{AA49DAAA-5DFB-29AE-FEE4-25C1EC8D9CC4}"/>
              </a:ext>
            </a:extLst>
          </p:cNvPr>
          <p:cNvSpPr>
            <a:spLocks noGrp="1"/>
          </p:cNvSpPr>
          <p:nvPr>
            <p:ph type="body" sz="quarter" idx="10"/>
          </p:nvPr>
        </p:nvSpPr>
        <p:spPr/>
        <p:txBody>
          <a:bodyPr/>
          <a:lstStyle/>
          <a:p>
            <a:r>
              <a:rPr lang="zh-CN" altLang="en-US" dirty="0"/>
              <a:t>新兴技术与电子商务</a:t>
            </a:r>
          </a:p>
        </p:txBody>
      </p:sp>
    </p:spTree>
    <p:extLst>
      <p:ext uri="{BB962C8B-B14F-4D97-AF65-F5344CB8AC3E}">
        <p14:creationId xmlns:p14="http://schemas.microsoft.com/office/powerpoint/2010/main" val="381316884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01DA8-4F14-3E31-9363-5E0BBA42073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B540D0EC-ACF9-D18A-C78A-DD2BB8F804AC}"/>
              </a:ext>
            </a:extLst>
          </p:cNvPr>
          <p:cNvSpPr>
            <a:spLocks noGrp="1"/>
          </p:cNvSpPr>
          <p:nvPr>
            <p:ph type="body" sz="quarter" idx="11"/>
          </p:nvPr>
        </p:nvSpPr>
        <p:spPr>
          <a:xfrm>
            <a:off x="337294" y="1969545"/>
            <a:ext cx="11275585" cy="3587329"/>
          </a:xfrm>
        </p:spPr>
        <p:txBody>
          <a:bodyPr/>
          <a:lstStyle/>
          <a:p>
            <a:r>
              <a:rPr lang="zh-CN" altLang="en-US"/>
              <a:t>一、新兴</a:t>
            </a:r>
            <a:r>
              <a:rPr lang="zh-CN" altLang="en-US" dirty="0"/>
              <a:t>技术概述</a:t>
            </a:r>
            <a:endParaRPr lang="en-US" altLang="zh-CN" dirty="0"/>
          </a:p>
          <a:p>
            <a:r>
              <a:rPr lang="zh-CN" altLang="en-US" dirty="0"/>
              <a:t>（三）区块链技术</a:t>
            </a:r>
            <a:endParaRPr lang="en-US" altLang="zh-CN" dirty="0"/>
          </a:p>
          <a:p>
            <a:r>
              <a:rPr lang="zh-CN" altLang="en-US" dirty="0"/>
              <a:t>区块链（</a:t>
            </a:r>
            <a:r>
              <a:rPr lang="en-US" altLang="zh-CN" dirty="0"/>
              <a:t>Blockchain</a:t>
            </a:r>
            <a:r>
              <a:rPr lang="zh-CN" altLang="en-US" dirty="0"/>
              <a:t>）是一种分布式记账技术，具有去中心化、不可篡改、公开可验证、可追溯等特性。该技术通过密码学方法将交易数据按时间顺序链接成链，以确保数据的安全性与透明度。区块链技术最初仅应用于数字货币，目前已逐步拓展至金融、供应链、版权保护等多个领域。按照技术架构分类，区块链可分为公有链、联盟链和私有链。电子商务领域主要采用联盟链模式，因其可以在保证数据透明的同时兼顾商业隐私保护。</a:t>
            </a:r>
          </a:p>
        </p:txBody>
      </p:sp>
      <p:sp>
        <p:nvSpPr>
          <p:cNvPr id="4" name="文本占位符 3">
            <a:extLst>
              <a:ext uri="{FF2B5EF4-FFF2-40B4-BE49-F238E27FC236}">
                <a16:creationId xmlns:a16="http://schemas.microsoft.com/office/drawing/2014/main" id="{742C53FD-D409-13CC-9B5E-EC913E5897A4}"/>
              </a:ext>
            </a:extLst>
          </p:cNvPr>
          <p:cNvSpPr>
            <a:spLocks noGrp="1"/>
          </p:cNvSpPr>
          <p:nvPr>
            <p:ph type="body" sz="quarter" idx="10"/>
          </p:nvPr>
        </p:nvSpPr>
        <p:spPr/>
        <p:txBody>
          <a:bodyPr/>
          <a:lstStyle/>
          <a:p>
            <a:r>
              <a:rPr lang="zh-CN" altLang="en-US" dirty="0"/>
              <a:t>新兴技术与电子商务</a:t>
            </a:r>
          </a:p>
        </p:txBody>
      </p:sp>
    </p:spTree>
    <p:extLst>
      <p:ext uri="{BB962C8B-B14F-4D97-AF65-F5344CB8AC3E}">
        <p14:creationId xmlns:p14="http://schemas.microsoft.com/office/powerpoint/2010/main" val="7221461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E09D14-05AF-34F5-6539-4F1946CDE19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AFD22FA4-5D63-9814-017A-703D25E0F908}"/>
              </a:ext>
            </a:extLst>
          </p:cNvPr>
          <p:cNvSpPr>
            <a:spLocks noGrp="1"/>
          </p:cNvSpPr>
          <p:nvPr>
            <p:ph type="body" sz="quarter" idx="11"/>
          </p:nvPr>
        </p:nvSpPr>
        <p:spPr>
          <a:xfrm>
            <a:off x="337294" y="2223461"/>
            <a:ext cx="11275585" cy="3079497"/>
          </a:xfrm>
        </p:spPr>
        <p:txBody>
          <a:bodyPr/>
          <a:lstStyle/>
          <a:p>
            <a:r>
              <a:rPr lang="zh-CN" altLang="en-US" dirty="0"/>
              <a:t> 二、电子商务的基本特点</a:t>
            </a:r>
            <a:endParaRPr lang="en-US" altLang="zh-CN" dirty="0"/>
          </a:p>
          <a:p>
            <a:r>
              <a:rPr lang="zh-CN" altLang="en-US" dirty="0"/>
              <a:t>（一）数字化特点的表现与影响</a:t>
            </a:r>
            <a:endParaRPr lang="en-US" altLang="zh-CN" dirty="0"/>
          </a:p>
          <a:p>
            <a:r>
              <a:rPr lang="zh-CN" altLang="en-US" dirty="0"/>
              <a:t>电子商务的显著特征在于其数字化属性。区别于传统商务依赖纸质文档和口头交流的信息传递方式，电子商务将所有商业数据转换为数字化格式。商品信息、价格参数、库存状态等核心数据均以数字代码形式存储在数据库中。这种数字化的处理方式使得商业信息能够通过网络平台实现高效传播与共享，从而显著提升了信息流转速度。</a:t>
            </a:r>
          </a:p>
        </p:txBody>
      </p:sp>
      <p:sp>
        <p:nvSpPr>
          <p:cNvPr id="4" name="文本占位符 3">
            <a:extLst>
              <a:ext uri="{FF2B5EF4-FFF2-40B4-BE49-F238E27FC236}">
                <a16:creationId xmlns:a16="http://schemas.microsoft.com/office/drawing/2014/main" id="{5716AE93-3F11-ED18-B9DE-2D686EB48EC5}"/>
              </a:ext>
            </a:extLst>
          </p:cNvPr>
          <p:cNvSpPr>
            <a:spLocks noGrp="1"/>
          </p:cNvSpPr>
          <p:nvPr>
            <p:ph type="body" sz="quarter" idx="10"/>
          </p:nvPr>
        </p:nvSpPr>
        <p:spPr/>
        <p:txBody>
          <a:bodyPr/>
          <a:lstStyle/>
          <a:p>
            <a:r>
              <a:rPr lang="zh-CN" altLang="en-US" dirty="0"/>
              <a:t>电子商务的定义与特点</a:t>
            </a:r>
          </a:p>
        </p:txBody>
      </p:sp>
    </p:spTree>
    <p:extLst>
      <p:ext uri="{BB962C8B-B14F-4D97-AF65-F5344CB8AC3E}">
        <p14:creationId xmlns:p14="http://schemas.microsoft.com/office/powerpoint/2010/main" val="132904609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9827A-4566-46F5-5655-684EC75E3B7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5F1515F-ACC3-05D6-2758-3F06280219A7}"/>
              </a:ext>
            </a:extLst>
          </p:cNvPr>
          <p:cNvSpPr>
            <a:spLocks noGrp="1"/>
          </p:cNvSpPr>
          <p:nvPr>
            <p:ph type="body" sz="quarter" idx="11"/>
          </p:nvPr>
        </p:nvSpPr>
        <p:spPr>
          <a:xfrm>
            <a:off x="337294" y="1969546"/>
            <a:ext cx="11275585" cy="3587329"/>
          </a:xfrm>
        </p:spPr>
        <p:txBody>
          <a:bodyPr/>
          <a:lstStyle/>
          <a:p>
            <a:r>
              <a:rPr lang="zh-CN" altLang="en-US"/>
              <a:t>二、新兴</a:t>
            </a:r>
            <a:r>
              <a:rPr lang="zh-CN" altLang="en-US" dirty="0"/>
              <a:t>技术对电子商务的影响</a:t>
            </a:r>
            <a:endParaRPr lang="en-US" altLang="zh-CN" dirty="0"/>
          </a:p>
          <a:p>
            <a:r>
              <a:rPr lang="zh-CN" altLang="en-US" dirty="0"/>
              <a:t>（一）大数据技术的影响</a:t>
            </a:r>
            <a:endParaRPr lang="en-US" altLang="zh-CN" dirty="0"/>
          </a:p>
          <a:p>
            <a:r>
              <a:rPr lang="zh-CN" altLang="en-US" dirty="0"/>
              <a:t>大数据技术为电子商务企业提供了深度的市场洞察能力。通过对用户行为数据的分析，企业可以有效识别消费者的偏好与需求变化，从而调整产品结构与营销策略。例如，电商平台可根据用户的浏览与购买记录，推送个性化的商品信息，提高转化率；还可通过构建用户全生命周期数据模型，精准预测用户的购买意向和价值周期，实现从粗放营销到精准运营的转变。</a:t>
            </a:r>
          </a:p>
        </p:txBody>
      </p:sp>
      <p:sp>
        <p:nvSpPr>
          <p:cNvPr id="4" name="文本占位符 3">
            <a:extLst>
              <a:ext uri="{FF2B5EF4-FFF2-40B4-BE49-F238E27FC236}">
                <a16:creationId xmlns:a16="http://schemas.microsoft.com/office/drawing/2014/main" id="{C537E314-99C1-0473-F440-BF677DA894DF}"/>
              </a:ext>
            </a:extLst>
          </p:cNvPr>
          <p:cNvSpPr>
            <a:spLocks noGrp="1"/>
          </p:cNvSpPr>
          <p:nvPr>
            <p:ph type="body" sz="quarter" idx="10"/>
          </p:nvPr>
        </p:nvSpPr>
        <p:spPr/>
        <p:txBody>
          <a:bodyPr/>
          <a:lstStyle/>
          <a:p>
            <a:r>
              <a:rPr lang="zh-CN" altLang="en-US" dirty="0"/>
              <a:t>新兴技术与电子商务</a:t>
            </a:r>
          </a:p>
        </p:txBody>
      </p:sp>
    </p:spTree>
    <p:extLst>
      <p:ext uri="{BB962C8B-B14F-4D97-AF65-F5344CB8AC3E}">
        <p14:creationId xmlns:p14="http://schemas.microsoft.com/office/powerpoint/2010/main" val="411379691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F6CEF-D947-70D9-7DAA-6FA032165F4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50EEA8D-EDF9-89BE-C279-0B8B1DA5BDE1}"/>
              </a:ext>
            </a:extLst>
          </p:cNvPr>
          <p:cNvSpPr>
            <a:spLocks noGrp="1"/>
          </p:cNvSpPr>
          <p:nvPr>
            <p:ph type="body" sz="quarter" idx="11"/>
          </p:nvPr>
        </p:nvSpPr>
        <p:spPr>
          <a:xfrm>
            <a:off x="337294" y="1969546"/>
            <a:ext cx="11275585" cy="3587329"/>
          </a:xfrm>
        </p:spPr>
        <p:txBody>
          <a:bodyPr/>
          <a:lstStyle/>
          <a:p>
            <a:r>
              <a:rPr lang="zh-CN" altLang="en-US"/>
              <a:t>二、新兴</a:t>
            </a:r>
            <a:r>
              <a:rPr lang="zh-CN" altLang="en-US" dirty="0"/>
              <a:t>技术对电子商务的影响</a:t>
            </a:r>
            <a:endParaRPr lang="en-US" altLang="zh-CN" dirty="0"/>
          </a:p>
          <a:p>
            <a:r>
              <a:rPr lang="zh-CN" altLang="en-US" dirty="0"/>
              <a:t>（二）虚拟现实与增强现实技术的影响</a:t>
            </a:r>
            <a:endParaRPr lang="en-US" altLang="zh-CN" dirty="0"/>
          </a:p>
          <a:p>
            <a:r>
              <a:rPr lang="zh-CN" altLang="en-US" dirty="0"/>
              <a:t>虚拟现实与增强现实技术（</a:t>
            </a:r>
            <a:r>
              <a:rPr lang="en-US" altLang="zh-CN" dirty="0"/>
              <a:t>VR/AR </a:t>
            </a:r>
            <a:r>
              <a:rPr lang="zh-CN" altLang="en-US" dirty="0"/>
              <a:t>技术）极大提升了电子商务的交互性与体验感。传统线上购物因无法实际接触商品，常常会让消费者犹豫不决。通过 </a:t>
            </a:r>
            <a:r>
              <a:rPr lang="en-US" altLang="zh-CN" dirty="0"/>
              <a:t>VR/AR </a:t>
            </a:r>
            <a:r>
              <a:rPr lang="zh-CN" altLang="en-US" dirty="0"/>
              <a:t>技术，用户可以在虚拟环境中试穿衣服、摆放家具，甚至打卡旅游景点，这大大增强了购物的真实感与趣味性。神经科学研究表明，沉浸式体验能够激活用户更多的感官通道，增强情感连接，从而提高购买意愿和品牌忠诚度。</a:t>
            </a:r>
          </a:p>
        </p:txBody>
      </p:sp>
      <p:sp>
        <p:nvSpPr>
          <p:cNvPr id="4" name="文本占位符 3">
            <a:extLst>
              <a:ext uri="{FF2B5EF4-FFF2-40B4-BE49-F238E27FC236}">
                <a16:creationId xmlns:a16="http://schemas.microsoft.com/office/drawing/2014/main" id="{904A0CF1-2A1F-7712-9B20-1C5E32F3D753}"/>
              </a:ext>
            </a:extLst>
          </p:cNvPr>
          <p:cNvSpPr>
            <a:spLocks noGrp="1"/>
          </p:cNvSpPr>
          <p:nvPr>
            <p:ph type="body" sz="quarter" idx="10"/>
          </p:nvPr>
        </p:nvSpPr>
        <p:spPr/>
        <p:txBody>
          <a:bodyPr/>
          <a:lstStyle/>
          <a:p>
            <a:r>
              <a:rPr lang="zh-CN" altLang="en-US" dirty="0"/>
              <a:t>新兴技术与电子商务</a:t>
            </a:r>
          </a:p>
        </p:txBody>
      </p:sp>
    </p:spTree>
    <p:extLst>
      <p:ext uri="{BB962C8B-B14F-4D97-AF65-F5344CB8AC3E}">
        <p14:creationId xmlns:p14="http://schemas.microsoft.com/office/powerpoint/2010/main" val="404712102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B7E5DB-3537-12CE-D358-8D93D46342D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30288E05-A47C-D638-7DDD-2600725CA5C0}"/>
              </a:ext>
            </a:extLst>
          </p:cNvPr>
          <p:cNvSpPr>
            <a:spLocks noGrp="1"/>
          </p:cNvSpPr>
          <p:nvPr>
            <p:ph type="body" sz="quarter" idx="11"/>
          </p:nvPr>
        </p:nvSpPr>
        <p:spPr>
          <a:xfrm>
            <a:off x="337294" y="1969546"/>
            <a:ext cx="11275585" cy="3587329"/>
          </a:xfrm>
        </p:spPr>
        <p:txBody>
          <a:bodyPr/>
          <a:lstStyle/>
          <a:p>
            <a:r>
              <a:rPr lang="zh-CN" altLang="en-US"/>
              <a:t>二、新兴</a:t>
            </a:r>
            <a:r>
              <a:rPr lang="zh-CN" altLang="en-US" dirty="0"/>
              <a:t>技术对电子商务的影响</a:t>
            </a:r>
            <a:endParaRPr lang="en-US" altLang="zh-CN" dirty="0"/>
          </a:p>
          <a:p>
            <a:r>
              <a:rPr lang="zh-CN" altLang="en-US" dirty="0"/>
              <a:t>（三）区块链技术的影响</a:t>
            </a:r>
            <a:endParaRPr lang="en-US" altLang="zh-CN" dirty="0"/>
          </a:p>
          <a:p>
            <a:r>
              <a:rPr lang="zh-CN" altLang="en-US" dirty="0"/>
              <a:t>区块链技术通过自身去中心化与不可篡改等特性，有效提升了电子商务交易的可信度。在商品溯源方面，区块链可以记录从生产到销售的每一个环节，消费者通过扫描二维码即可了解商品的完整流通过程，从而增强对商品真实性与质量的信任。特别是在食品、药品、奢侈品等对真伪和品质要求较高的领域，区块链溯源已成为品牌商建立消费者信任的重要工具。</a:t>
            </a:r>
          </a:p>
        </p:txBody>
      </p:sp>
      <p:sp>
        <p:nvSpPr>
          <p:cNvPr id="4" name="文本占位符 3">
            <a:extLst>
              <a:ext uri="{FF2B5EF4-FFF2-40B4-BE49-F238E27FC236}">
                <a16:creationId xmlns:a16="http://schemas.microsoft.com/office/drawing/2014/main" id="{FEFB3EED-E1B6-465E-C794-1F318FFD3791}"/>
              </a:ext>
            </a:extLst>
          </p:cNvPr>
          <p:cNvSpPr>
            <a:spLocks noGrp="1"/>
          </p:cNvSpPr>
          <p:nvPr>
            <p:ph type="body" sz="quarter" idx="10"/>
          </p:nvPr>
        </p:nvSpPr>
        <p:spPr/>
        <p:txBody>
          <a:bodyPr/>
          <a:lstStyle/>
          <a:p>
            <a:r>
              <a:rPr lang="zh-CN" altLang="en-US" dirty="0"/>
              <a:t>新兴技术与电子商务</a:t>
            </a:r>
          </a:p>
        </p:txBody>
      </p:sp>
    </p:spTree>
    <p:extLst>
      <p:ext uri="{BB962C8B-B14F-4D97-AF65-F5344CB8AC3E}">
        <p14:creationId xmlns:p14="http://schemas.microsoft.com/office/powerpoint/2010/main" val="344902587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36AD03-910B-4325-BE69-7D1EF06414E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1D8F5A2-2368-67E1-C39F-4DA61E74336C}"/>
              </a:ext>
            </a:extLst>
          </p:cNvPr>
          <p:cNvSpPr>
            <a:spLocks noGrp="1"/>
          </p:cNvSpPr>
          <p:nvPr>
            <p:ph type="body" sz="quarter" idx="11"/>
          </p:nvPr>
        </p:nvSpPr>
        <p:spPr>
          <a:xfrm>
            <a:off x="337294" y="1969547"/>
            <a:ext cx="11275585" cy="3587329"/>
          </a:xfrm>
        </p:spPr>
        <p:txBody>
          <a:bodyPr/>
          <a:lstStyle/>
          <a:p>
            <a:r>
              <a:rPr lang="zh-CN" altLang="en-US"/>
              <a:t>三、新兴</a:t>
            </a:r>
            <a:r>
              <a:rPr lang="zh-CN" altLang="en-US" dirty="0"/>
              <a:t>技术在电子商务中的应用</a:t>
            </a:r>
            <a:endParaRPr lang="en-US" altLang="zh-CN" dirty="0"/>
          </a:p>
          <a:p>
            <a:r>
              <a:rPr lang="zh-CN" altLang="en-US" dirty="0"/>
              <a:t>（一）大数据技术的应用</a:t>
            </a:r>
            <a:endParaRPr lang="en-US" altLang="zh-CN" dirty="0"/>
          </a:p>
          <a:p>
            <a:r>
              <a:rPr lang="zh-CN" altLang="en-US" dirty="0"/>
              <a:t>电商平台通过大数据分析用户行为，构建用户画像，实现精准营销。以淘宝为例，“猜你喜欢”功能基于用户的浏览、收藏、购买等行为数据，通过协同过滤与深度学习算法，为用户推荐可能感兴趣的商品。目前，各电商平台的推荐系统均采用多目标优化策略，即同时考虑点击率、转化率、多样性、新颖性等多个指标，以避免过度聚焦短期收益而损害用户体验。</a:t>
            </a:r>
          </a:p>
        </p:txBody>
      </p:sp>
      <p:sp>
        <p:nvSpPr>
          <p:cNvPr id="4" name="文本占位符 3">
            <a:extLst>
              <a:ext uri="{FF2B5EF4-FFF2-40B4-BE49-F238E27FC236}">
                <a16:creationId xmlns:a16="http://schemas.microsoft.com/office/drawing/2014/main" id="{D572A021-BDD3-0DAD-082F-293EA2CD99F2}"/>
              </a:ext>
            </a:extLst>
          </p:cNvPr>
          <p:cNvSpPr>
            <a:spLocks noGrp="1"/>
          </p:cNvSpPr>
          <p:nvPr>
            <p:ph type="body" sz="quarter" idx="10"/>
          </p:nvPr>
        </p:nvSpPr>
        <p:spPr/>
        <p:txBody>
          <a:bodyPr/>
          <a:lstStyle/>
          <a:p>
            <a:r>
              <a:rPr lang="zh-CN" altLang="en-US" dirty="0"/>
              <a:t>新兴技术与电子商务</a:t>
            </a:r>
          </a:p>
        </p:txBody>
      </p:sp>
    </p:spTree>
    <p:extLst>
      <p:ext uri="{BB962C8B-B14F-4D97-AF65-F5344CB8AC3E}">
        <p14:creationId xmlns:p14="http://schemas.microsoft.com/office/powerpoint/2010/main" val="225515764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04BB08-FDDA-EC4A-0964-43D274EBBC9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11166EF-F7A9-F727-425D-4C16B35CE0E5}"/>
              </a:ext>
            </a:extLst>
          </p:cNvPr>
          <p:cNvSpPr>
            <a:spLocks noGrp="1"/>
          </p:cNvSpPr>
          <p:nvPr>
            <p:ph type="body" sz="quarter" idx="11"/>
          </p:nvPr>
        </p:nvSpPr>
        <p:spPr>
          <a:xfrm>
            <a:off x="337294" y="1969547"/>
            <a:ext cx="11275585" cy="3587329"/>
          </a:xfrm>
        </p:spPr>
        <p:txBody>
          <a:bodyPr/>
          <a:lstStyle/>
          <a:p>
            <a:r>
              <a:rPr lang="zh-CN" altLang="en-US"/>
              <a:t>三、新兴</a:t>
            </a:r>
            <a:r>
              <a:rPr lang="zh-CN" altLang="en-US" dirty="0"/>
              <a:t>技术在电子商务中的应用</a:t>
            </a:r>
            <a:endParaRPr lang="en-US" altLang="zh-CN" dirty="0"/>
          </a:p>
          <a:p>
            <a:r>
              <a:rPr lang="zh-CN" altLang="en-US" dirty="0"/>
              <a:t>（二）虚拟现实与增强现实技术的应用</a:t>
            </a:r>
            <a:endParaRPr lang="en-US" altLang="zh-CN" dirty="0"/>
          </a:p>
          <a:p>
            <a:r>
              <a:rPr lang="zh-CN" altLang="en-US" dirty="0"/>
              <a:t>虚拟试衣镜是 </a:t>
            </a:r>
            <a:r>
              <a:rPr lang="en-US" altLang="zh-CN" dirty="0"/>
              <a:t>AR </a:t>
            </a:r>
            <a:r>
              <a:rPr lang="zh-CN" altLang="en-US" dirty="0"/>
              <a:t>技术在电商中的典型应用。用户通过手机摄像头即可在屏幕上看到自己试穿不同服装的效果，而无须亲自更衣。例如，某服装品牌推出的“ </a:t>
            </a:r>
            <a:r>
              <a:rPr lang="en-US" altLang="zh-CN" dirty="0"/>
              <a:t>AR </a:t>
            </a:r>
            <a:r>
              <a:rPr lang="zh-CN" altLang="en-US" dirty="0"/>
              <a:t>试衣镜” 受到了年轻消费者的欢迎。随着技术的进步，</a:t>
            </a:r>
            <a:r>
              <a:rPr lang="en-US" altLang="zh-CN" dirty="0"/>
              <a:t>AR </a:t>
            </a:r>
            <a:r>
              <a:rPr lang="zh-CN" altLang="en-US" dirty="0"/>
              <a:t>试衣技术采用人体关键点检测和布料物理模拟算法，能够更加真实地反映服装的贴合度，部分解决方案还支持多人在线试衣和社交分享功能。</a:t>
            </a:r>
          </a:p>
        </p:txBody>
      </p:sp>
      <p:sp>
        <p:nvSpPr>
          <p:cNvPr id="4" name="文本占位符 3">
            <a:extLst>
              <a:ext uri="{FF2B5EF4-FFF2-40B4-BE49-F238E27FC236}">
                <a16:creationId xmlns:a16="http://schemas.microsoft.com/office/drawing/2014/main" id="{CBA93566-0F18-EA99-DFDC-CB5B9C0BD4ED}"/>
              </a:ext>
            </a:extLst>
          </p:cNvPr>
          <p:cNvSpPr>
            <a:spLocks noGrp="1"/>
          </p:cNvSpPr>
          <p:nvPr>
            <p:ph type="body" sz="quarter" idx="10"/>
          </p:nvPr>
        </p:nvSpPr>
        <p:spPr/>
        <p:txBody>
          <a:bodyPr/>
          <a:lstStyle/>
          <a:p>
            <a:r>
              <a:rPr lang="zh-CN" altLang="en-US" dirty="0"/>
              <a:t>新兴技术与电子商务</a:t>
            </a:r>
          </a:p>
        </p:txBody>
      </p:sp>
    </p:spTree>
    <p:extLst>
      <p:ext uri="{BB962C8B-B14F-4D97-AF65-F5344CB8AC3E}">
        <p14:creationId xmlns:p14="http://schemas.microsoft.com/office/powerpoint/2010/main" val="139922398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3FBA8D-651D-B3F9-78B9-3C2A2026DE0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A0EFA82-937E-5AFD-6355-57ED72C734E9}"/>
              </a:ext>
            </a:extLst>
          </p:cNvPr>
          <p:cNvSpPr>
            <a:spLocks noGrp="1"/>
          </p:cNvSpPr>
          <p:nvPr>
            <p:ph type="body" sz="quarter" idx="11"/>
          </p:nvPr>
        </p:nvSpPr>
        <p:spPr>
          <a:xfrm>
            <a:off x="337294" y="1969547"/>
            <a:ext cx="11275585" cy="3587329"/>
          </a:xfrm>
        </p:spPr>
        <p:txBody>
          <a:bodyPr/>
          <a:lstStyle/>
          <a:p>
            <a:r>
              <a:rPr lang="zh-CN" altLang="en-US"/>
              <a:t>三、新兴</a:t>
            </a:r>
            <a:r>
              <a:rPr lang="zh-CN" altLang="en-US" dirty="0"/>
              <a:t>技术在电子商务中的应用</a:t>
            </a:r>
            <a:endParaRPr lang="en-US" altLang="zh-CN" dirty="0"/>
          </a:p>
          <a:p>
            <a:r>
              <a:rPr lang="zh-CN" altLang="en-US" dirty="0"/>
              <a:t>（三）区块链技术的应用</a:t>
            </a:r>
            <a:endParaRPr lang="en-US" altLang="zh-CN" dirty="0"/>
          </a:p>
          <a:p>
            <a:r>
              <a:rPr lang="zh-CN" altLang="en-US" dirty="0"/>
              <a:t>在跨境电商中，区块链技术被用于商品溯源与防伪。阿里巴巴的“蚂蚁链”为进口商品提供了全程溯源服务，消费者通过扫码可清楚查看商品的原产地、物流轨迹、质检报告等信息。区块链的不可篡改特性确保了溯源信息的真实性，分布式存储避免了单点故障导致的数据丢失。某些高端消费品品牌还结合 </a:t>
            </a:r>
            <a:r>
              <a:rPr lang="en-US" altLang="zh-CN" dirty="0"/>
              <a:t>NFC </a:t>
            </a:r>
            <a:r>
              <a:rPr lang="zh-CN" altLang="en-US" dirty="0"/>
              <a:t>芯片和区块链技术，为每件商品创建唯一的数字身份，有效打击了假冒伪劣产品。</a:t>
            </a:r>
          </a:p>
        </p:txBody>
      </p:sp>
      <p:sp>
        <p:nvSpPr>
          <p:cNvPr id="4" name="文本占位符 3">
            <a:extLst>
              <a:ext uri="{FF2B5EF4-FFF2-40B4-BE49-F238E27FC236}">
                <a16:creationId xmlns:a16="http://schemas.microsoft.com/office/drawing/2014/main" id="{81BE228E-0381-41CF-510F-B28717B3C49A}"/>
              </a:ext>
            </a:extLst>
          </p:cNvPr>
          <p:cNvSpPr>
            <a:spLocks noGrp="1"/>
          </p:cNvSpPr>
          <p:nvPr>
            <p:ph type="body" sz="quarter" idx="10"/>
          </p:nvPr>
        </p:nvSpPr>
        <p:spPr/>
        <p:txBody>
          <a:bodyPr/>
          <a:lstStyle/>
          <a:p>
            <a:r>
              <a:rPr lang="zh-CN" altLang="en-US" dirty="0"/>
              <a:t>新兴技术与电子商务</a:t>
            </a:r>
          </a:p>
        </p:txBody>
      </p:sp>
    </p:spTree>
    <p:extLst>
      <p:ext uri="{BB962C8B-B14F-4D97-AF65-F5344CB8AC3E}">
        <p14:creationId xmlns:p14="http://schemas.microsoft.com/office/powerpoint/2010/main" val="99674182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203769-0969-F15A-956B-0AE02423893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EB333CF-70AD-779D-946D-AF15FC80E2AA}"/>
              </a:ext>
            </a:extLst>
          </p:cNvPr>
          <p:cNvSpPr>
            <a:spLocks noGrp="1"/>
          </p:cNvSpPr>
          <p:nvPr>
            <p:ph type="body" sz="quarter" idx="11"/>
          </p:nvPr>
        </p:nvSpPr>
        <p:spPr>
          <a:xfrm>
            <a:off x="337294" y="1969548"/>
            <a:ext cx="11275585" cy="3587329"/>
          </a:xfrm>
        </p:spPr>
        <p:txBody>
          <a:bodyPr/>
          <a:lstStyle/>
          <a:p>
            <a:r>
              <a:rPr lang="zh-CN" altLang="en-US"/>
              <a:t>四、新兴</a:t>
            </a:r>
            <a:r>
              <a:rPr lang="zh-CN" altLang="en-US" dirty="0"/>
              <a:t>技术在电子商务应用中面临的挑战与展望</a:t>
            </a:r>
            <a:endParaRPr lang="en-US" altLang="zh-CN" dirty="0"/>
          </a:p>
          <a:p>
            <a:r>
              <a:rPr lang="zh-CN" altLang="en-US" dirty="0"/>
              <a:t>（一）面临的挑战</a:t>
            </a:r>
            <a:endParaRPr lang="en-US" altLang="zh-CN" dirty="0"/>
          </a:p>
          <a:p>
            <a:r>
              <a:rPr lang="en-US" altLang="zh-CN" dirty="0"/>
              <a:t>1. </a:t>
            </a:r>
            <a:r>
              <a:rPr lang="zh-CN" altLang="en-US" dirty="0"/>
              <a:t>技术成熟度与性能问题</a:t>
            </a:r>
            <a:endParaRPr lang="en-US" altLang="zh-CN" dirty="0"/>
          </a:p>
          <a:p>
            <a:r>
              <a:rPr lang="zh-CN" altLang="en-US" dirty="0"/>
              <a:t>尽管新兴技术在电子商务中展现出巨大潜力，但在实际应用中仍面临技术成熟度不足的问题。例如，</a:t>
            </a:r>
            <a:r>
              <a:rPr lang="en-US" altLang="zh-CN" dirty="0"/>
              <a:t>VR/AR </a:t>
            </a:r>
            <a:r>
              <a:rPr lang="zh-CN" altLang="en-US" dirty="0"/>
              <a:t>设备价格高昂、体验仍待优化，移动端 </a:t>
            </a:r>
            <a:r>
              <a:rPr lang="en-US" altLang="zh-CN" dirty="0"/>
              <a:t>AR </a:t>
            </a:r>
            <a:r>
              <a:rPr lang="zh-CN" altLang="en-US" dirty="0"/>
              <a:t>的跟踪稳定性和渲染质量受设备性能限制；区块链系统的交易处理速度与扩展性尚不能满足高频电商需求，共识机制的性能瓶颈亟待突破。</a:t>
            </a:r>
          </a:p>
        </p:txBody>
      </p:sp>
      <p:sp>
        <p:nvSpPr>
          <p:cNvPr id="4" name="文本占位符 3">
            <a:extLst>
              <a:ext uri="{FF2B5EF4-FFF2-40B4-BE49-F238E27FC236}">
                <a16:creationId xmlns:a16="http://schemas.microsoft.com/office/drawing/2014/main" id="{ECD3A755-B878-2140-7CD6-211A45B9D426}"/>
              </a:ext>
            </a:extLst>
          </p:cNvPr>
          <p:cNvSpPr>
            <a:spLocks noGrp="1"/>
          </p:cNvSpPr>
          <p:nvPr>
            <p:ph type="body" sz="quarter" idx="10"/>
          </p:nvPr>
        </p:nvSpPr>
        <p:spPr/>
        <p:txBody>
          <a:bodyPr/>
          <a:lstStyle/>
          <a:p>
            <a:r>
              <a:rPr lang="zh-CN" altLang="en-US" dirty="0"/>
              <a:t>新兴技术与电子商务</a:t>
            </a:r>
          </a:p>
        </p:txBody>
      </p:sp>
    </p:spTree>
    <p:extLst>
      <p:ext uri="{BB962C8B-B14F-4D97-AF65-F5344CB8AC3E}">
        <p14:creationId xmlns:p14="http://schemas.microsoft.com/office/powerpoint/2010/main" val="38071179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A887D4-DCFD-BC08-B7AA-9CDF8D1B6B1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2850979-70DA-D456-4777-BA3163787AF6}"/>
              </a:ext>
            </a:extLst>
          </p:cNvPr>
          <p:cNvSpPr>
            <a:spLocks noGrp="1"/>
          </p:cNvSpPr>
          <p:nvPr>
            <p:ph type="body" sz="quarter" idx="11"/>
          </p:nvPr>
        </p:nvSpPr>
        <p:spPr>
          <a:xfrm>
            <a:off x="337294" y="1715633"/>
            <a:ext cx="11275585" cy="4095160"/>
          </a:xfrm>
        </p:spPr>
        <p:txBody>
          <a:bodyPr/>
          <a:lstStyle/>
          <a:p>
            <a:r>
              <a:rPr lang="zh-CN" altLang="en-US"/>
              <a:t>四、新兴</a:t>
            </a:r>
            <a:r>
              <a:rPr lang="zh-CN" altLang="en-US" dirty="0"/>
              <a:t>技术在电子商务应用中面临的挑战与展望</a:t>
            </a:r>
            <a:endParaRPr lang="en-US" altLang="zh-CN" dirty="0"/>
          </a:p>
          <a:p>
            <a:r>
              <a:rPr lang="zh-CN" altLang="en-US" dirty="0"/>
              <a:t>（一）面临的挑战</a:t>
            </a:r>
            <a:endParaRPr lang="en-US" altLang="zh-CN" dirty="0"/>
          </a:p>
          <a:p>
            <a:r>
              <a:rPr lang="en-US" altLang="zh-CN" dirty="0"/>
              <a:t>2. </a:t>
            </a:r>
            <a:r>
              <a:rPr lang="zh-CN" altLang="en-US" dirty="0"/>
              <a:t>数据隐私与安全风险问题</a:t>
            </a:r>
            <a:endParaRPr lang="en-US" altLang="zh-CN" dirty="0"/>
          </a:p>
          <a:p>
            <a:r>
              <a:rPr lang="zh-CN" altLang="en-US" dirty="0"/>
              <a:t>随着数据驱动的商业模式成为主流，用户隐私保护问题日益突出。大数据与 </a:t>
            </a:r>
            <a:r>
              <a:rPr lang="en-US" altLang="zh-CN" dirty="0"/>
              <a:t>AI </a:t>
            </a:r>
            <a:r>
              <a:rPr lang="zh-CN" altLang="en-US" dirty="0"/>
              <a:t>技术需收集大量用户行为数据，若管理不当容易导致信息泄露。区块链虽具安全性，但其匿名特性也可能被用于非法交易。虽然欧盟</a:t>
            </a:r>
            <a:r>
              <a:rPr lang="en-US" altLang="zh-CN" dirty="0"/>
              <a:t>《</a:t>
            </a:r>
            <a:r>
              <a:rPr lang="zh-CN" altLang="en-US" dirty="0"/>
              <a:t>通用数据保护条例</a:t>
            </a:r>
            <a:r>
              <a:rPr lang="en-US" altLang="zh-CN" dirty="0"/>
              <a:t>》</a:t>
            </a:r>
            <a:r>
              <a:rPr lang="zh-CN" altLang="en-US" dirty="0"/>
              <a:t>（</a:t>
            </a:r>
            <a:r>
              <a:rPr lang="en-US" altLang="zh-CN" dirty="0"/>
              <a:t>GDPR</a:t>
            </a:r>
            <a:r>
              <a:rPr lang="zh-CN" altLang="en-US" dirty="0"/>
              <a:t>）、我国</a:t>
            </a:r>
            <a:r>
              <a:rPr lang="en-US" altLang="zh-CN" dirty="0"/>
              <a:t>《</a:t>
            </a:r>
            <a:r>
              <a:rPr lang="zh-CN" altLang="en-US" dirty="0"/>
              <a:t>中华 人民共和国个人信息保护法</a:t>
            </a:r>
            <a:r>
              <a:rPr lang="en-US" altLang="zh-CN" dirty="0"/>
              <a:t>》</a:t>
            </a:r>
            <a:r>
              <a:rPr lang="zh-CN" altLang="en-US" dirty="0"/>
              <a:t>等法规对数据收集、使用和跨境传输提出了严格要求，但数据隐私与安全风险仍然广泛存在。</a:t>
            </a:r>
          </a:p>
        </p:txBody>
      </p:sp>
      <p:sp>
        <p:nvSpPr>
          <p:cNvPr id="4" name="文本占位符 3">
            <a:extLst>
              <a:ext uri="{FF2B5EF4-FFF2-40B4-BE49-F238E27FC236}">
                <a16:creationId xmlns:a16="http://schemas.microsoft.com/office/drawing/2014/main" id="{28CE346D-1600-01F3-FEE0-260A71C99F62}"/>
              </a:ext>
            </a:extLst>
          </p:cNvPr>
          <p:cNvSpPr>
            <a:spLocks noGrp="1"/>
          </p:cNvSpPr>
          <p:nvPr>
            <p:ph type="body" sz="quarter" idx="10"/>
          </p:nvPr>
        </p:nvSpPr>
        <p:spPr/>
        <p:txBody>
          <a:bodyPr/>
          <a:lstStyle/>
          <a:p>
            <a:r>
              <a:rPr lang="zh-CN" altLang="en-US" dirty="0"/>
              <a:t>新兴技术与电子商务</a:t>
            </a:r>
          </a:p>
        </p:txBody>
      </p:sp>
    </p:spTree>
    <p:extLst>
      <p:ext uri="{BB962C8B-B14F-4D97-AF65-F5344CB8AC3E}">
        <p14:creationId xmlns:p14="http://schemas.microsoft.com/office/powerpoint/2010/main" val="98303145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0C070B-EA72-AAF3-EA80-E3CCFEA491A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ECC4F79E-5493-C36C-12EF-E2BA55D72DF6}"/>
              </a:ext>
            </a:extLst>
          </p:cNvPr>
          <p:cNvSpPr>
            <a:spLocks noGrp="1"/>
          </p:cNvSpPr>
          <p:nvPr>
            <p:ph type="body" sz="quarter" idx="11"/>
          </p:nvPr>
        </p:nvSpPr>
        <p:spPr>
          <a:xfrm>
            <a:off x="337294" y="1715633"/>
            <a:ext cx="11275585" cy="4095160"/>
          </a:xfrm>
        </p:spPr>
        <p:txBody>
          <a:bodyPr/>
          <a:lstStyle/>
          <a:p>
            <a:r>
              <a:rPr lang="zh-CN" altLang="en-US"/>
              <a:t>四、新兴</a:t>
            </a:r>
            <a:r>
              <a:rPr lang="zh-CN" altLang="en-US" dirty="0"/>
              <a:t>技术在电子商务应用中面临的挑战与展望</a:t>
            </a:r>
            <a:endParaRPr lang="en-US" altLang="zh-CN" dirty="0"/>
          </a:p>
          <a:p>
            <a:r>
              <a:rPr lang="zh-CN" altLang="en-US" dirty="0"/>
              <a:t>（一）面临的挑战</a:t>
            </a:r>
            <a:endParaRPr lang="en-US" altLang="zh-CN" dirty="0"/>
          </a:p>
          <a:p>
            <a:r>
              <a:rPr lang="en-US" altLang="zh-CN" dirty="0"/>
              <a:t>2. </a:t>
            </a:r>
            <a:r>
              <a:rPr lang="zh-CN" altLang="en-US" dirty="0"/>
              <a:t>数据隐私与安全风险问题</a:t>
            </a:r>
            <a:endParaRPr lang="en-US" altLang="zh-CN" dirty="0"/>
          </a:p>
          <a:p>
            <a:r>
              <a:rPr lang="zh-CN" altLang="en-US" dirty="0"/>
              <a:t>随着数据驱动的商业模式成为主流，用户隐私保护问题日益突出。大数据与 </a:t>
            </a:r>
            <a:r>
              <a:rPr lang="en-US" altLang="zh-CN" dirty="0"/>
              <a:t>AI </a:t>
            </a:r>
            <a:r>
              <a:rPr lang="zh-CN" altLang="en-US" dirty="0"/>
              <a:t>技术需收集大量用户行为数据，若管理不当容易导致信息泄露。区块链虽具安全性，但其匿名特性也可能被用于非法交易。虽然欧盟</a:t>
            </a:r>
            <a:r>
              <a:rPr lang="en-US" altLang="zh-CN" dirty="0"/>
              <a:t>《</a:t>
            </a:r>
            <a:r>
              <a:rPr lang="zh-CN" altLang="en-US" dirty="0"/>
              <a:t>通用数据保护条例</a:t>
            </a:r>
            <a:r>
              <a:rPr lang="en-US" altLang="zh-CN" dirty="0"/>
              <a:t>》</a:t>
            </a:r>
            <a:r>
              <a:rPr lang="zh-CN" altLang="en-US" dirty="0"/>
              <a:t>（</a:t>
            </a:r>
            <a:r>
              <a:rPr lang="en-US" altLang="zh-CN" dirty="0"/>
              <a:t>GDPR</a:t>
            </a:r>
            <a:r>
              <a:rPr lang="zh-CN" altLang="en-US" dirty="0"/>
              <a:t>）、我国</a:t>
            </a:r>
            <a:r>
              <a:rPr lang="en-US" altLang="zh-CN" dirty="0"/>
              <a:t>《</a:t>
            </a:r>
            <a:r>
              <a:rPr lang="zh-CN" altLang="en-US" dirty="0"/>
              <a:t>中华人民共和国个人信息保护法</a:t>
            </a:r>
            <a:r>
              <a:rPr lang="en-US" altLang="zh-CN" dirty="0"/>
              <a:t>》</a:t>
            </a:r>
            <a:r>
              <a:rPr lang="zh-CN" altLang="en-US" dirty="0"/>
              <a:t>等法规对数据收集、使用和跨境传输提出了严格要求，但数据隐私与安全风险仍然广泛存在。</a:t>
            </a:r>
          </a:p>
        </p:txBody>
      </p:sp>
      <p:sp>
        <p:nvSpPr>
          <p:cNvPr id="4" name="文本占位符 3">
            <a:extLst>
              <a:ext uri="{FF2B5EF4-FFF2-40B4-BE49-F238E27FC236}">
                <a16:creationId xmlns:a16="http://schemas.microsoft.com/office/drawing/2014/main" id="{55F09713-CEE3-F8F2-2D40-CB78575C9B97}"/>
              </a:ext>
            </a:extLst>
          </p:cNvPr>
          <p:cNvSpPr>
            <a:spLocks noGrp="1"/>
          </p:cNvSpPr>
          <p:nvPr>
            <p:ph type="body" sz="quarter" idx="10"/>
          </p:nvPr>
        </p:nvSpPr>
        <p:spPr/>
        <p:txBody>
          <a:bodyPr/>
          <a:lstStyle/>
          <a:p>
            <a:r>
              <a:rPr lang="zh-CN" altLang="en-US" dirty="0"/>
              <a:t>新兴技术与电子商务</a:t>
            </a:r>
          </a:p>
        </p:txBody>
      </p:sp>
    </p:spTree>
    <p:extLst>
      <p:ext uri="{BB962C8B-B14F-4D97-AF65-F5344CB8AC3E}">
        <p14:creationId xmlns:p14="http://schemas.microsoft.com/office/powerpoint/2010/main" val="97563890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19464B-3FBE-D5F9-2B09-8CCDE3C9B801}"/>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DDDD396-47A1-3DCF-E67C-7AFC682FF812}"/>
              </a:ext>
            </a:extLst>
          </p:cNvPr>
          <p:cNvSpPr>
            <a:spLocks noGrp="1"/>
          </p:cNvSpPr>
          <p:nvPr>
            <p:ph type="body" sz="quarter" idx="11"/>
          </p:nvPr>
        </p:nvSpPr>
        <p:spPr>
          <a:xfrm>
            <a:off x="337294" y="1715633"/>
            <a:ext cx="11275585" cy="4095160"/>
          </a:xfrm>
        </p:spPr>
        <p:txBody>
          <a:bodyPr/>
          <a:lstStyle/>
          <a:p>
            <a:r>
              <a:rPr lang="zh-CN" altLang="en-US"/>
              <a:t>四、新兴</a:t>
            </a:r>
            <a:r>
              <a:rPr lang="zh-CN" altLang="en-US" dirty="0"/>
              <a:t>技术在电子商务应用中面临的挑战与展望</a:t>
            </a:r>
            <a:endParaRPr lang="en-US" altLang="zh-CN" dirty="0"/>
          </a:p>
          <a:p>
            <a:r>
              <a:rPr lang="zh-CN" altLang="en-US" dirty="0"/>
              <a:t>（一）面临的挑战</a:t>
            </a:r>
            <a:endParaRPr lang="en-US" altLang="zh-CN" dirty="0"/>
          </a:p>
          <a:p>
            <a:r>
              <a:rPr lang="en-US" altLang="zh-CN" dirty="0"/>
              <a:t>3. </a:t>
            </a:r>
            <a:r>
              <a:rPr lang="zh-CN" altLang="en-US" dirty="0"/>
              <a:t>用户体验与接受度问题</a:t>
            </a:r>
            <a:endParaRPr lang="en-US" altLang="zh-CN" dirty="0"/>
          </a:p>
          <a:p>
            <a:r>
              <a:rPr lang="zh-CN" altLang="en-US" dirty="0"/>
              <a:t>新兴技术的应用效果最终取决于用户的接受程度。实践表明，部分用户对 </a:t>
            </a:r>
            <a:r>
              <a:rPr lang="en-US" altLang="zh-CN" dirty="0"/>
              <a:t>VR/AR </a:t>
            </a:r>
            <a:r>
              <a:rPr lang="zh-CN" altLang="en-US" dirty="0"/>
              <a:t>设备存在眩晕感；对智能推荐存在“信息茧房”担忧；对区块链支付持保守态度。因此，培养用户、优化交互设计、提升技术易用性是推动技术落地的关键。不同年龄段、教育背景和数字素养的用户对新技术接受度存在显著差异，电商平台需要提供渐进式的体验升级路径，以避免技术冒进导致用户流失。</a:t>
            </a:r>
          </a:p>
        </p:txBody>
      </p:sp>
      <p:sp>
        <p:nvSpPr>
          <p:cNvPr id="4" name="文本占位符 3">
            <a:extLst>
              <a:ext uri="{FF2B5EF4-FFF2-40B4-BE49-F238E27FC236}">
                <a16:creationId xmlns:a16="http://schemas.microsoft.com/office/drawing/2014/main" id="{35C5F4AE-055C-3011-F453-507E626E7578}"/>
              </a:ext>
            </a:extLst>
          </p:cNvPr>
          <p:cNvSpPr>
            <a:spLocks noGrp="1"/>
          </p:cNvSpPr>
          <p:nvPr>
            <p:ph type="body" sz="quarter" idx="10"/>
          </p:nvPr>
        </p:nvSpPr>
        <p:spPr/>
        <p:txBody>
          <a:bodyPr/>
          <a:lstStyle/>
          <a:p>
            <a:r>
              <a:rPr lang="zh-CN" altLang="en-US" dirty="0"/>
              <a:t>新兴技术与电子商务</a:t>
            </a:r>
          </a:p>
        </p:txBody>
      </p:sp>
    </p:spTree>
    <p:extLst>
      <p:ext uri="{BB962C8B-B14F-4D97-AF65-F5344CB8AC3E}">
        <p14:creationId xmlns:p14="http://schemas.microsoft.com/office/powerpoint/2010/main" val="40389390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4CB4E-03E4-89EE-BE45-C010AF2C9BE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9B58B044-554F-1143-5E15-D77CA0E14D8A}"/>
              </a:ext>
            </a:extLst>
          </p:cNvPr>
          <p:cNvSpPr>
            <a:spLocks noGrp="1"/>
          </p:cNvSpPr>
          <p:nvPr>
            <p:ph type="body" sz="quarter" idx="11"/>
          </p:nvPr>
        </p:nvSpPr>
        <p:spPr>
          <a:xfrm>
            <a:off x="337294" y="2223461"/>
            <a:ext cx="11275585" cy="3079497"/>
          </a:xfrm>
        </p:spPr>
        <p:txBody>
          <a:bodyPr/>
          <a:lstStyle/>
          <a:p>
            <a:r>
              <a:rPr lang="zh-CN" altLang="en-US" dirty="0"/>
              <a:t> 二、电子商务的基本特点</a:t>
            </a:r>
            <a:endParaRPr lang="en-US" altLang="zh-CN" dirty="0"/>
          </a:p>
          <a:p>
            <a:r>
              <a:rPr lang="zh-CN" altLang="en-US" dirty="0"/>
              <a:t>（二）便捷性特点的优势与体现</a:t>
            </a:r>
            <a:endParaRPr lang="en-US" altLang="zh-CN" dirty="0"/>
          </a:p>
          <a:p>
            <a:r>
              <a:rPr lang="zh-CN" altLang="en-US" dirty="0"/>
              <a:t>电子商务为买卖双方提供了显著便利，它的核心优势在于突破了传统购物的时空限制。消费者无须亲临实体店铺，仅需借助网络终端即可完成商品浏览与购买。移动设备的普及使得购物行为可以发生在通勤途中、午休时段或居家环境等多样化的场景中。这种全天候的购物模式赋予了消费者更大的时间支配权，显著提升了购物效率。</a:t>
            </a:r>
          </a:p>
        </p:txBody>
      </p:sp>
      <p:sp>
        <p:nvSpPr>
          <p:cNvPr id="4" name="文本占位符 3">
            <a:extLst>
              <a:ext uri="{FF2B5EF4-FFF2-40B4-BE49-F238E27FC236}">
                <a16:creationId xmlns:a16="http://schemas.microsoft.com/office/drawing/2014/main" id="{72A9E451-1F5F-2009-2FC3-AB2D096147B2}"/>
              </a:ext>
            </a:extLst>
          </p:cNvPr>
          <p:cNvSpPr>
            <a:spLocks noGrp="1"/>
          </p:cNvSpPr>
          <p:nvPr>
            <p:ph type="body" sz="quarter" idx="10"/>
          </p:nvPr>
        </p:nvSpPr>
        <p:spPr/>
        <p:txBody>
          <a:bodyPr/>
          <a:lstStyle/>
          <a:p>
            <a:r>
              <a:rPr lang="zh-CN" altLang="en-US" dirty="0"/>
              <a:t>电子商务的定义与特点</a:t>
            </a:r>
          </a:p>
        </p:txBody>
      </p:sp>
    </p:spTree>
    <p:extLst>
      <p:ext uri="{BB962C8B-B14F-4D97-AF65-F5344CB8AC3E}">
        <p14:creationId xmlns:p14="http://schemas.microsoft.com/office/powerpoint/2010/main" val="384706992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5CA35D-4655-394B-3E30-CEEBF2F23976}"/>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46CFFC06-72BE-206E-24A4-3363BFC221C1}"/>
              </a:ext>
            </a:extLst>
          </p:cNvPr>
          <p:cNvSpPr>
            <a:spLocks noGrp="1"/>
          </p:cNvSpPr>
          <p:nvPr>
            <p:ph type="body" sz="quarter" idx="11"/>
          </p:nvPr>
        </p:nvSpPr>
        <p:spPr>
          <a:xfrm>
            <a:off x="337294" y="1969549"/>
            <a:ext cx="11275585" cy="3587329"/>
          </a:xfrm>
        </p:spPr>
        <p:txBody>
          <a:bodyPr/>
          <a:lstStyle/>
          <a:p>
            <a:r>
              <a:rPr lang="zh-CN" altLang="en-US"/>
              <a:t>四、新兴</a:t>
            </a:r>
            <a:r>
              <a:rPr lang="zh-CN" altLang="en-US" dirty="0"/>
              <a:t>技术在电子商务应用中面临的挑战与展望</a:t>
            </a:r>
            <a:endParaRPr lang="en-US" altLang="zh-CN" dirty="0"/>
          </a:p>
          <a:p>
            <a:r>
              <a:rPr lang="zh-CN" altLang="en-US" dirty="0"/>
              <a:t>（二）展望</a:t>
            </a:r>
            <a:endParaRPr lang="en-US" altLang="zh-CN" dirty="0"/>
          </a:p>
          <a:p>
            <a:r>
              <a:rPr lang="zh-CN" altLang="en-US" dirty="0"/>
              <a:t>新兴技术将推动电子商务向更加智能化、个性化、沉浸化、可信化的方向发展。例如，智能电商将基于多模态感知和情境理解，提供恰到好处的商品和服务；个性化电商将基于用户全生命周期数据，提供独一无二的购物体验；沉浸式电商将通过 </a:t>
            </a:r>
            <a:r>
              <a:rPr lang="en-US" altLang="zh-CN" dirty="0"/>
              <a:t>VR/AR </a:t>
            </a:r>
            <a:r>
              <a:rPr lang="zh-CN" altLang="en-US" dirty="0"/>
              <a:t>技术模糊线上线下界限，创造出更丰富的感官体验；可信电商则将通过区块链和隐私计算技术，建立更加透明和安全的交易环境。</a:t>
            </a:r>
          </a:p>
        </p:txBody>
      </p:sp>
      <p:sp>
        <p:nvSpPr>
          <p:cNvPr id="4" name="文本占位符 3">
            <a:extLst>
              <a:ext uri="{FF2B5EF4-FFF2-40B4-BE49-F238E27FC236}">
                <a16:creationId xmlns:a16="http://schemas.microsoft.com/office/drawing/2014/main" id="{F0B198EF-A021-8F5A-32A5-6DEC3184ECC3}"/>
              </a:ext>
            </a:extLst>
          </p:cNvPr>
          <p:cNvSpPr>
            <a:spLocks noGrp="1"/>
          </p:cNvSpPr>
          <p:nvPr>
            <p:ph type="body" sz="quarter" idx="10"/>
          </p:nvPr>
        </p:nvSpPr>
        <p:spPr/>
        <p:txBody>
          <a:bodyPr/>
          <a:lstStyle/>
          <a:p>
            <a:r>
              <a:rPr lang="zh-CN" altLang="en-US" dirty="0"/>
              <a:t>新兴技术与电子商务</a:t>
            </a:r>
          </a:p>
        </p:txBody>
      </p:sp>
    </p:spTree>
    <p:extLst>
      <p:ext uri="{BB962C8B-B14F-4D97-AF65-F5344CB8AC3E}">
        <p14:creationId xmlns:p14="http://schemas.microsoft.com/office/powerpoint/2010/main" val="50240717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0ECC3589-9743-9103-B088-A196597A32D8}"/>
              </a:ext>
            </a:extLst>
          </p:cNvPr>
          <p:cNvSpPr>
            <a:spLocks noGrp="1"/>
          </p:cNvSpPr>
          <p:nvPr>
            <p:ph type="body" sz="quarter" idx="11"/>
          </p:nvPr>
        </p:nvSpPr>
        <p:spPr/>
        <p:txBody>
          <a:bodyPr/>
          <a:lstStyle/>
          <a:p>
            <a:r>
              <a:rPr lang="zh-CN" altLang="en-US" dirty="0"/>
              <a:t>第三章</a:t>
            </a:r>
          </a:p>
        </p:txBody>
      </p:sp>
      <p:sp>
        <p:nvSpPr>
          <p:cNvPr id="5" name="文本占位符 4">
            <a:extLst>
              <a:ext uri="{FF2B5EF4-FFF2-40B4-BE49-F238E27FC236}">
                <a16:creationId xmlns:a16="http://schemas.microsoft.com/office/drawing/2014/main" id="{9946A55A-BCBB-1DA7-C334-66D30F06D045}"/>
              </a:ext>
            </a:extLst>
          </p:cNvPr>
          <p:cNvSpPr>
            <a:spLocks noGrp="1"/>
          </p:cNvSpPr>
          <p:nvPr>
            <p:ph type="body" sz="quarter" idx="13"/>
          </p:nvPr>
        </p:nvSpPr>
        <p:spPr/>
        <p:txBody>
          <a:bodyPr/>
          <a:lstStyle/>
          <a:p>
            <a:r>
              <a:rPr lang="zh-CN" altLang="en-US" dirty="0"/>
              <a:t>电子商务企业运营管理</a:t>
            </a:r>
          </a:p>
        </p:txBody>
      </p:sp>
    </p:spTree>
    <p:extLst>
      <p:ext uri="{BB962C8B-B14F-4D97-AF65-F5344CB8AC3E}">
        <p14:creationId xmlns:p14="http://schemas.microsoft.com/office/powerpoint/2010/main" val="311346837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1EB833C2-714A-F81D-8B58-5287A0CBEE35}"/>
              </a:ext>
            </a:extLst>
          </p:cNvPr>
          <p:cNvSpPr>
            <a:spLocks noGrp="1"/>
          </p:cNvSpPr>
          <p:nvPr>
            <p:ph type="body" sz="quarter" idx="10"/>
          </p:nvPr>
        </p:nvSpPr>
        <p:spPr/>
        <p:txBody>
          <a:bodyPr/>
          <a:lstStyle/>
          <a:p>
            <a:r>
              <a:rPr lang="zh-CN" altLang="en-US" dirty="0"/>
              <a:t>第一节</a:t>
            </a:r>
          </a:p>
        </p:txBody>
      </p:sp>
      <p:sp>
        <p:nvSpPr>
          <p:cNvPr id="5" name="文本占位符 4">
            <a:extLst>
              <a:ext uri="{FF2B5EF4-FFF2-40B4-BE49-F238E27FC236}">
                <a16:creationId xmlns:a16="http://schemas.microsoft.com/office/drawing/2014/main" id="{20AC5684-1147-5A2B-26E3-347843B842C1}"/>
              </a:ext>
            </a:extLst>
          </p:cNvPr>
          <p:cNvSpPr>
            <a:spLocks noGrp="1"/>
          </p:cNvSpPr>
          <p:nvPr>
            <p:ph type="body" sz="quarter" idx="11"/>
          </p:nvPr>
        </p:nvSpPr>
        <p:spPr/>
        <p:txBody>
          <a:bodyPr/>
          <a:lstStyle/>
          <a:p>
            <a:r>
              <a:rPr lang="zh-CN" altLang="en-US" dirty="0"/>
              <a:t>电子商务企业的战略规划</a:t>
            </a:r>
          </a:p>
        </p:txBody>
      </p:sp>
    </p:spTree>
    <p:extLst>
      <p:ext uri="{BB962C8B-B14F-4D97-AF65-F5344CB8AC3E}">
        <p14:creationId xmlns:p14="http://schemas.microsoft.com/office/powerpoint/2010/main" val="247388262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47F07-5FAE-33A1-2B50-6DDB58873A9B}"/>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CAD8024-42FA-BBEB-A975-E8B3F3301F95}"/>
              </a:ext>
            </a:extLst>
          </p:cNvPr>
          <p:cNvSpPr>
            <a:spLocks noGrp="1"/>
          </p:cNvSpPr>
          <p:nvPr>
            <p:ph type="body" sz="quarter" idx="11"/>
          </p:nvPr>
        </p:nvSpPr>
        <p:spPr>
          <a:xfrm>
            <a:off x="337294" y="2477382"/>
            <a:ext cx="11275585" cy="2571666"/>
          </a:xfrm>
        </p:spPr>
        <p:txBody>
          <a:bodyPr/>
          <a:lstStyle/>
          <a:p>
            <a:r>
              <a:rPr lang="zh-CN" altLang="en-US"/>
              <a:t>一、战略规划</a:t>
            </a:r>
            <a:r>
              <a:rPr lang="zh-CN" altLang="en-US" dirty="0"/>
              <a:t>的重要性</a:t>
            </a:r>
            <a:endParaRPr lang="en-US" altLang="zh-CN" dirty="0"/>
          </a:p>
          <a:p>
            <a:r>
              <a:rPr lang="zh-CN" altLang="en-US" dirty="0"/>
              <a:t>（一）适应市场变化的需要</a:t>
            </a:r>
            <a:endParaRPr lang="en-US" altLang="zh-CN" dirty="0"/>
          </a:p>
          <a:p>
            <a:r>
              <a:rPr lang="zh-CN" altLang="en-US" dirty="0"/>
              <a:t>电商企业面临着持续变化的外部环境，消费者偏好、技术革新及政策调整等因素不断演变，这些动态变化直接影响着企业的生存与发展。企业需要快速响应市场变化，才能保持竞争优势。及时调整经营策略以适应新环境，是电商企业成功的关键因素。</a:t>
            </a:r>
          </a:p>
        </p:txBody>
      </p:sp>
      <p:sp>
        <p:nvSpPr>
          <p:cNvPr id="4" name="文本占位符 3">
            <a:extLst>
              <a:ext uri="{FF2B5EF4-FFF2-40B4-BE49-F238E27FC236}">
                <a16:creationId xmlns:a16="http://schemas.microsoft.com/office/drawing/2014/main" id="{65B9FB79-46DA-C2A8-168C-FF47247CE75F}"/>
              </a:ext>
            </a:extLst>
          </p:cNvPr>
          <p:cNvSpPr>
            <a:spLocks noGrp="1"/>
          </p:cNvSpPr>
          <p:nvPr>
            <p:ph type="body" sz="quarter" idx="10"/>
          </p:nvPr>
        </p:nvSpPr>
        <p:spPr/>
        <p:txBody>
          <a:bodyPr/>
          <a:lstStyle/>
          <a:p>
            <a:r>
              <a:rPr lang="zh-CN" altLang="en-US" dirty="0"/>
              <a:t>电子商务企业的战略规划</a:t>
            </a:r>
          </a:p>
        </p:txBody>
      </p:sp>
    </p:spTree>
    <p:extLst>
      <p:ext uri="{BB962C8B-B14F-4D97-AF65-F5344CB8AC3E}">
        <p14:creationId xmlns:p14="http://schemas.microsoft.com/office/powerpoint/2010/main" val="100834424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7E701-8899-7C13-DB4F-C655A270B210}"/>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CAB6527-5A06-6976-7F75-3AE56FB2A8B1}"/>
              </a:ext>
            </a:extLst>
          </p:cNvPr>
          <p:cNvSpPr>
            <a:spLocks noGrp="1"/>
          </p:cNvSpPr>
          <p:nvPr>
            <p:ph type="body" sz="quarter" idx="11"/>
          </p:nvPr>
        </p:nvSpPr>
        <p:spPr>
          <a:xfrm>
            <a:off x="337294" y="2477383"/>
            <a:ext cx="11275585" cy="2571666"/>
          </a:xfrm>
        </p:spPr>
        <p:txBody>
          <a:bodyPr/>
          <a:lstStyle/>
          <a:p>
            <a:r>
              <a:rPr lang="zh-CN" altLang="en-US"/>
              <a:t>一、战略规划</a:t>
            </a:r>
            <a:r>
              <a:rPr lang="zh-CN" altLang="en-US" dirty="0"/>
              <a:t>的重要性</a:t>
            </a:r>
            <a:endParaRPr lang="en-US" altLang="zh-CN" dirty="0"/>
          </a:p>
          <a:p>
            <a:r>
              <a:rPr lang="zh-CN" altLang="en-US" dirty="0"/>
              <a:t>（二）提升企业竞争力的关键</a:t>
            </a:r>
            <a:endParaRPr lang="en-US" altLang="zh-CN" dirty="0"/>
          </a:p>
          <a:p>
            <a:r>
              <a:rPr lang="zh-CN" altLang="en-US" dirty="0"/>
              <a:t>电商领域的市场竞争日益加剧，为在激烈的市场竞争中占据优势地位，企业需要制定清晰的发展策略，持续强化核心竞争力。通过战略规划的实施，企业能够更好地适应市场变化，提升自身竞争优势。</a:t>
            </a:r>
          </a:p>
        </p:txBody>
      </p:sp>
      <p:sp>
        <p:nvSpPr>
          <p:cNvPr id="4" name="文本占位符 3">
            <a:extLst>
              <a:ext uri="{FF2B5EF4-FFF2-40B4-BE49-F238E27FC236}">
                <a16:creationId xmlns:a16="http://schemas.microsoft.com/office/drawing/2014/main" id="{7B4B1C7D-1ECC-32EC-EE76-A6495F93C547}"/>
              </a:ext>
            </a:extLst>
          </p:cNvPr>
          <p:cNvSpPr>
            <a:spLocks noGrp="1"/>
          </p:cNvSpPr>
          <p:nvPr>
            <p:ph type="body" sz="quarter" idx="10"/>
          </p:nvPr>
        </p:nvSpPr>
        <p:spPr/>
        <p:txBody>
          <a:bodyPr/>
          <a:lstStyle/>
          <a:p>
            <a:r>
              <a:rPr lang="zh-CN" altLang="en-US" dirty="0"/>
              <a:t>电子商务企业的战略规划</a:t>
            </a:r>
          </a:p>
        </p:txBody>
      </p:sp>
    </p:spTree>
    <p:extLst>
      <p:ext uri="{BB962C8B-B14F-4D97-AF65-F5344CB8AC3E}">
        <p14:creationId xmlns:p14="http://schemas.microsoft.com/office/powerpoint/2010/main" val="412335102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85EF2-976F-F1A4-4FDB-4E1FA0EA757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1FDA430-BB36-8228-9EC1-78DB453D515D}"/>
              </a:ext>
            </a:extLst>
          </p:cNvPr>
          <p:cNvSpPr>
            <a:spLocks noGrp="1"/>
          </p:cNvSpPr>
          <p:nvPr>
            <p:ph type="body" sz="quarter" idx="11"/>
          </p:nvPr>
        </p:nvSpPr>
        <p:spPr>
          <a:xfrm>
            <a:off x="337294" y="2477384"/>
            <a:ext cx="11275585" cy="2571666"/>
          </a:xfrm>
        </p:spPr>
        <p:txBody>
          <a:bodyPr/>
          <a:lstStyle/>
          <a:p>
            <a:r>
              <a:rPr lang="zh-CN" altLang="en-US"/>
              <a:t>一、战略规划</a:t>
            </a:r>
            <a:r>
              <a:rPr lang="zh-CN" altLang="en-US" dirty="0"/>
              <a:t>的重要性</a:t>
            </a:r>
            <a:endParaRPr lang="en-US" altLang="zh-CN" dirty="0"/>
          </a:p>
          <a:p>
            <a:r>
              <a:rPr lang="zh-CN" altLang="en-US" dirty="0"/>
              <a:t>（三）实现企业可持续发展的保障</a:t>
            </a:r>
            <a:endParaRPr lang="en-US" altLang="zh-CN" dirty="0"/>
          </a:p>
          <a:p>
            <a:r>
              <a:rPr lang="zh-CN" altLang="en-US" dirty="0"/>
              <a:t>企业实现持续稳定发展是其长期经营的核心诉求，科学、合理的战略规划体系为组织维持竞争优势和持续成长提供了关键支撑。通过系统性的战略布局，企业能够有效整合资源，应对市场变化，从而确保其在动态环境中的生存与发展。</a:t>
            </a:r>
          </a:p>
        </p:txBody>
      </p:sp>
      <p:sp>
        <p:nvSpPr>
          <p:cNvPr id="4" name="文本占位符 3">
            <a:extLst>
              <a:ext uri="{FF2B5EF4-FFF2-40B4-BE49-F238E27FC236}">
                <a16:creationId xmlns:a16="http://schemas.microsoft.com/office/drawing/2014/main" id="{6971878E-6C1A-A993-FAEF-867A269125F9}"/>
              </a:ext>
            </a:extLst>
          </p:cNvPr>
          <p:cNvSpPr>
            <a:spLocks noGrp="1"/>
          </p:cNvSpPr>
          <p:nvPr>
            <p:ph type="body" sz="quarter" idx="10"/>
          </p:nvPr>
        </p:nvSpPr>
        <p:spPr/>
        <p:txBody>
          <a:bodyPr/>
          <a:lstStyle/>
          <a:p>
            <a:r>
              <a:rPr lang="zh-CN" altLang="en-US" dirty="0"/>
              <a:t>电子商务企业的战略规划</a:t>
            </a:r>
          </a:p>
        </p:txBody>
      </p:sp>
    </p:spTree>
    <p:extLst>
      <p:ext uri="{BB962C8B-B14F-4D97-AF65-F5344CB8AC3E}">
        <p14:creationId xmlns:p14="http://schemas.microsoft.com/office/powerpoint/2010/main" val="233675518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2BB41-3FEF-C24C-3A07-D292D924FC17}"/>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416B271-6FA4-9711-66FC-B2153C1D9FA1}"/>
              </a:ext>
            </a:extLst>
          </p:cNvPr>
          <p:cNvSpPr>
            <a:spLocks noGrp="1"/>
          </p:cNvSpPr>
          <p:nvPr>
            <p:ph type="body" sz="quarter" idx="11"/>
          </p:nvPr>
        </p:nvSpPr>
        <p:spPr>
          <a:xfrm>
            <a:off x="337294" y="2223469"/>
            <a:ext cx="11275585" cy="3079497"/>
          </a:xfrm>
        </p:spPr>
        <p:txBody>
          <a:bodyPr/>
          <a:lstStyle/>
          <a:p>
            <a:r>
              <a:rPr lang="zh-CN" altLang="en-US"/>
              <a:t>二、电子商务</a:t>
            </a:r>
            <a:r>
              <a:rPr lang="zh-CN" altLang="en-US" dirty="0"/>
              <a:t>企业战略</a:t>
            </a:r>
            <a:endParaRPr lang="en-US" altLang="zh-CN" dirty="0"/>
          </a:p>
          <a:p>
            <a:r>
              <a:rPr lang="zh-CN" altLang="en-US" dirty="0"/>
              <a:t>（一）成本领先战略</a:t>
            </a:r>
            <a:endParaRPr lang="en-US" altLang="zh-CN" dirty="0"/>
          </a:p>
          <a:p>
            <a:r>
              <a:rPr lang="zh-CN" altLang="en-US" dirty="0"/>
              <a:t>电子商务企业实施成本领先战略旨在通过优化运营流程和资源配置，显著降低整体运营成本，使其在行业内保持成本优势。该战略的核心逻辑是通过建立低成本基础，在市场竞争中获得价格主导权，从而吸引对价格敏感的消费群体。这种战略模式使企业能够在保持盈利能力的同时，以更具竞争力的价格提供产品或服务。</a:t>
            </a:r>
          </a:p>
        </p:txBody>
      </p:sp>
      <p:sp>
        <p:nvSpPr>
          <p:cNvPr id="4" name="文本占位符 3">
            <a:extLst>
              <a:ext uri="{FF2B5EF4-FFF2-40B4-BE49-F238E27FC236}">
                <a16:creationId xmlns:a16="http://schemas.microsoft.com/office/drawing/2014/main" id="{CCECF3B2-D6C8-5499-EA80-BD247AE02E9E}"/>
              </a:ext>
            </a:extLst>
          </p:cNvPr>
          <p:cNvSpPr>
            <a:spLocks noGrp="1"/>
          </p:cNvSpPr>
          <p:nvPr>
            <p:ph type="body" sz="quarter" idx="10"/>
          </p:nvPr>
        </p:nvSpPr>
        <p:spPr/>
        <p:txBody>
          <a:bodyPr/>
          <a:lstStyle/>
          <a:p>
            <a:r>
              <a:rPr lang="zh-CN" altLang="en-US" dirty="0"/>
              <a:t>电子商务企业的战略规划</a:t>
            </a:r>
          </a:p>
        </p:txBody>
      </p:sp>
    </p:spTree>
    <p:extLst>
      <p:ext uri="{BB962C8B-B14F-4D97-AF65-F5344CB8AC3E}">
        <p14:creationId xmlns:p14="http://schemas.microsoft.com/office/powerpoint/2010/main" val="238392816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EA49C1-7DB8-63E9-D4AD-FD98CD72A15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59B149F-7CE3-7A16-11AD-003CEAEEC92F}"/>
              </a:ext>
            </a:extLst>
          </p:cNvPr>
          <p:cNvSpPr>
            <a:spLocks noGrp="1"/>
          </p:cNvSpPr>
          <p:nvPr>
            <p:ph type="body" sz="quarter" idx="11"/>
          </p:nvPr>
        </p:nvSpPr>
        <p:spPr>
          <a:xfrm>
            <a:off x="337294" y="2223469"/>
            <a:ext cx="11275585" cy="3079497"/>
          </a:xfrm>
        </p:spPr>
        <p:txBody>
          <a:bodyPr/>
          <a:lstStyle/>
          <a:p>
            <a:r>
              <a:rPr lang="zh-CN" altLang="en-US"/>
              <a:t>二、电子商务</a:t>
            </a:r>
            <a:r>
              <a:rPr lang="zh-CN" altLang="en-US" dirty="0"/>
              <a:t>企业战略</a:t>
            </a:r>
            <a:endParaRPr lang="en-US" altLang="zh-CN" dirty="0"/>
          </a:p>
          <a:p>
            <a:r>
              <a:rPr lang="zh-CN" altLang="en-US" dirty="0"/>
              <a:t>（二）差异化战略</a:t>
            </a:r>
            <a:endParaRPr lang="en-US" altLang="zh-CN" dirty="0"/>
          </a:p>
          <a:p>
            <a:r>
              <a:rPr lang="zh-CN" altLang="en-US" dirty="0"/>
              <a:t>电商企业通过打造特色产品或服务，形成与竞争对手的显著差异，以此构建独特的市场优势。这种差异化策略的关键在于精准把握消费者需求，提供定制化的解决方案，从而增强用户黏性，提升品牌忠诚度。通过创新产品设计和服务模式，企业能够在激烈的市场竞争中脱颖而出，持续吸引目标客户群体。</a:t>
            </a:r>
          </a:p>
        </p:txBody>
      </p:sp>
      <p:sp>
        <p:nvSpPr>
          <p:cNvPr id="4" name="文本占位符 3">
            <a:extLst>
              <a:ext uri="{FF2B5EF4-FFF2-40B4-BE49-F238E27FC236}">
                <a16:creationId xmlns:a16="http://schemas.microsoft.com/office/drawing/2014/main" id="{F4B9559A-6767-A40B-AACF-062423CA1DE9}"/>
              </a:ext>
            </a:extLst>
          </p:cNvPr>
          <p:cNvSpPr>
            <a:spLocks noGrp="1"/>
          </p:cNvSpPr>
          <p:nvPr>
            <p:ph type="body" sz="quarter" idx="10"/>
          </p:nvPr>
        </p:nvSpPr>
        <p:spPr/>
        <p:txBody>
          <a:bodyPr/>
          <a:lstStyle/>
          <a:p>
            <a:r>
              <a:rPr lang="zh-CN" altLang="en-US" dirty="0"/>
              <a:t>电子商务企业的战略规划</a:t>
            </a:r>
          </a:p>
        </p:txBody>
      </p:sp>
    </p:spTree>
    <p:extLst>
      <p:ext uri="{BB962C8B-B14F-4D97-AF65-F5344CB8AC3E}">
        <p14:creationId xmlns:p14="http://schemas.microsoft.com/office/powerpoint/2010/main" val="321771123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58A0BC-B3B0-2859-8225-8EE6FB74A37D}"/>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C60F8DF2-91B9-D9D0-6097-FA6E6D3C051C}"/>
              </a:ext>
            </a:extLst>
          </p:cNvPr>
          <p:cNvSpPr>
            <a:spLocks noGrp="1"/>
          </p:cNvSpPr>
          <p:nvPr>
            <p:ph type="body" sz="quarter" idx="11"/>
          </p:nvPr>
        </p:nvSpPr>
        <p:spPr>
          <a:xfrm>
            <a:off x="337294" y="2477385"/>
            <a:ext cx="11275585" cy="2571666"/>
          </a:xfrm>
        </p:spPr>
        <p:txBody>
          <a:bodyPr/>
          <a:lstStyle/>
          <a:p>
            <a:r>
              <a:rPr lang="zh-CN" altLang="en-US"/>
              <a:t>二、电子商务</a:t>
            </a:r>
            <a:r>
              <a:rPr lang="zh-CN" altLang="en-US" dirty="0"/>
              <a:t>企业战略</a:t>
            </a:r>
            <a:endParaRPr lang="en-US" altLang="zh-CN" dirty="0"/>
          </a:p>
          <a:p>
            <a:r>
              <a:rPr lang="zh-CN" altLang="en-US" dirty="0"/>
              <a:t>（三）集中化战略</a:t>
            </a:r>
            <a:endParaRPr lang="en-US" altLang="zh-CN" dirty="0"/>
          </a:p>
          <a:p>
            <a:r>
              <a:rPr lang="zh-CN" altLang="en-US" dirty="0"/>
              <a:t>集中化战略聚焦特定目标市场，为特定区域或客户群体提供定制化的产品或服务。其核心在于深度理解细分市场需求，提供专业化的解决方案。电子商务企业通过这种战略，能够精准定位并满足特定消费群体的需求。</a:t>
            </a:r>
          </a:p>
        </p:txBody>
      </p:sp>
      <p:sp>
        <p:nvSpPr>
          <p:cNvPr id="4" name="文本占位符 3">
            <a:extLst>
              <a:ext uri="{FF2B5EF4-FFF2-40B4-BE49-F238E27FC236}">
                <a16:creationId xmlns:a16="http://schemas.microsoft.com/office/drawing/2014/main" id="{4DFDB857-0BD2-7C77-2105-9E0AE2686DFC}"/>
              </a:ext>
            </a:extLst>
          </p:cNvPr>
          <p:cNvSpPr>
            <a:spLocks noGrp="1"/>
          </p:cNvSpPr>
          <p:nvPr>
            <p:ph type="body" sz="quarter" idx="10"/>
          </p:nvPr>
        </p:nvSpPr>
        <p:spPr/>
        <p:txBody>
          <a:bodyPr/>
          <a:lstStyle/>
          <a:p>
            <a:r>
              <a:rPr lang="zh-CN" altLang="en-US" dirty="0"/>
              <a:t>电子商务企业的战略规划</a:t>
            </a:r>
          </a:p>
        </p:txBody>
      </p:sp>
    </p:spTree>
    <p:extLst>
      <p:ext uri="{BB962C8B-B14F-4D97-AF65-F5344CB8AC3E}">
        <p14:creationId xmlns:p14="http://schemas.microsoft.com/office/powerpoint/2010/main" val="170989976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4A2B5B-3512-581E-3CEC-23A51F23025F}"/>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0CFD5C8E-ACE7-3CD9-034A-84C188B71B9A}"/>
              </a:ext>
            </a:extLst>
          </p:cNvPr>
          <p:cNvSpPr>
            <a:spLocks noGrp="1"/>
          </p:cNvSpPr>
          <p:nvPr>
            <p:ph type="body" sz="quarter" idx="11"/>
          </p:nvPr>
        </p:nvSpPr>
        <p:spPr>
          <a:xfrm>
            <a:off x="337294" y="2223470"/>
            <a:ext cx="11275585" cy="3079497"/>
          </a:xfrm>
        </p:spPr>
        <p:txBody>
          <a:bodyPr/>
          <a:lstStyle/>
          <a:p>
            <a:r>
              <a:rPr lang="zh-CN" altLang="en-US"/>
              <a:t>二、电子商务</a:t>
            </a:r>
            <a:r>
              <a:rPr lang="zh-CN" altLang="en-US" dirty="0"/>
              <a:t>企业战略</a:t>
            </a:r>
            <a:endParaRPr lang="en-US" altLang="zh-CN" dirty="0"/>
          </a:p>
          <a:p>
            <a:r>
              <a:rPr lang="zh-CN" altLang="en-US" dirty="0"/>
              <a:t>（四）多元化战略</a:t>
            </a:r>
            <a:endParaRPr lang="en-US" altLang="zh-CN" dirty="0"/>
          </a:p>
          <a:p>
            <a:r>
              <a:rPr lang="zh-CN" altLang="en-US" dirty="0"/>
              <a:t>电商企业通过多元化战略，能够同时开展多种不同经济用途的产品或服务业务。这种发展模式不仅有助于降低经营风险，还能拓展市场覆盖面，从而提升整体竞争优势。企业通过跨领域的布局，可以有效应对单一业务的市场波动，实现资源的优化配置。此外，多元化战略还能增强企业的抗风险能力，为长期发展奠定基础。</a:t>
            </a:r>
          </a:p>
        </p:txBody>
      </p:sp>
      <p:sp>
        <p:nvSpPr>
          <p:cNvPr id="4" name="文本占位符 3">
            <a:extLst>
              <a:ext uri="{FF2B5EF4-FFF2-40B4-BE49-F238E27FC236}">
                <a16:creationId xmlns:a16="http://schemas.microsoft.com/office/drawing/2014/main" id="{44E1FB47-9A1F-F179-9B7E-7F27A9C308F4}"/>
              </a:ext>
            </a:extLst>
          </p:cNvPr>
          <p:cNvSpPr>
            <a:spLocks noGrp="1"/>
          </p:cNvSpPr>
          <p:nvPr>
            <p:ph type="body" sz="quarter" idx="10"/>
          </p:nvPr>
        </p:nvSpPr>
        <p:spPr/>
        <p:txBody>
          <a:bodyPr/>
          <a:lstStyle/>
          <a:p>
            <a:r>
              <a:rPr lang="zh-CN" altLang="en-US" dirty="0"/>
              <a:t>电子商务企业的战略规划</a:t>
            </a:r>
          </a:p>
        </p:txBody>
      </p:sp>
    </p:spTree>
    <p:extLst>
      <p:ext uri="{BB962C8B-B14F-4D97-AF65-F5344CB8AC3E}">
        <p14:creationId xmlns:p14="http://schemas.microsoft.com/office/powerpoint/2010/main" val="107031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FC9E4742-04DF-4DF6-2A6D-604B2271A1B6}"/>
              </a:ext>
            </a:extLst>
          </p:cNvPr>
          <p:cNvSpPr>
            <a:spLocks noGrp="1"/>
          </p:cNvSpPr>
          <p:nvPr>
            <p:ph type="body" sz="quarter" idx="10"/>
          </p:nvPr>
        </p:nvSpPr>
        <p:spPr/>
        <p:txBody>
          <a:bodyPr/>
          <a:lstStyle/>
          <a:p>
            <a:r>
              <a:rPr lang="zh-CN" altLang="en-US" dirty="0"/>
              <a:t>第二节</a:t>
            </a:r>
          </a:p>
        </p:txBody>
      </p:sp>
      <p:sp>
        <p:nvSpPr>
          <p:cNvPr id="5" name="文本占位符 4">
            <a:extLst>
              <a:ext uri="{FF2B5EF4-FFF2-40B4-BE49-F238E27FC236}">
                <a16:creationId xmlns:a16="http://schemas.microsoft.com/office/drawing/2014/main" id="{20F98426-1BAF-FC54-7403-78028F31A730}"/>
              </a:ext>
            </a:extLst>
          </p:cNvPr>
          <p:cNvSpPr>
            <a:spLocks noGrp="1"/>
          </p:cNvSpPr>
          <p:nvPr>
            <p:ph type="body" sz="quarter" idx="11"/>
          </p:nvPr>
        </p:nvSpPr>
        <p:spPr/>
        <p:txBody>
          <a:bodyPr/>
          <a:lstStyle/>
          <a:p>
            <a:r>
              <a:rPr lang="zh-CN" altLang="en-US" dirty="0"/>
              <a:t>电子商务的发展历程</a:t>
            </a:r>
          </a:p>
        </p:txBody>
      </p:sp>
    </p:spTree>
    <p:extLst>
      <p:ext uri="{BB962C8B-B14F-4D97-AF65-F5344CB8AC3E}">
        <p14:creationId xmlns:p14="http://schemas.microsoft.com/office/powerpoint/2010/main" val="65804723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4A305708-278E-CE46-1025-3BFC48D7FC85}"/>
              </a:ext>
            </a:extLst>
          </p:cNvPr>
          <p:cNvSpPr>
            <a:spLocks noGrp="1"/>
          </p:cNvSpPr>
          <p:nvPr>
            <p:ph type="body" sz="quarter" idx="10"/>
          </p:nvPr>
        </p:nvSpPr>
        <p:spPr/>
        <p:txBody>
          <a:bodyPr/>
          <a:lstStyle/>
          <a:p>
            <a:r>
              <a:rPr lang="zh-CN" altLang="en-US" dirty="0"/>
              <a:t>第二节</a:t>
            </a:r>
          </a:p>
        </p:txBody>
      </p:sp>
      <p:sp>
        <p:nvSpPr>
          <p:cNvPr id="5" name="文本占位符 4">
            <a:extLst>
              <a:ext uri="{FF2B5EF4-FFF2-40B4-BE49-F238E27FC236}">
                <a16:creationId xmlns:a16="http://schemas.microsoft.com/office/drawing/2014/main" id="{3FAADE46-A109-3D88-4A36-B29B75DDD422}"/>
              </a:ext>
            </a:extLst>
          </p:cNvPr>
          <p:cNvSpPr>
            <a:spLocks noGrp="1"/>
          </p:cNvSpPr>
          <p:nvPr>
            <p:ph type="body" sz="quarter" idx="11"/>
          </p:nvPr>
        </p:nvSpPr>
        <p:spPr/>
        <p:txBody>
          <a:bodyPr/>
          <a:lstStyle/>
          <a:p>
            <a:r>
              <a:rPr lang="zh-CN" altLang="en-US" dirty="0"/>
              <a:t>电子商务平台的建设与管理</a:t>
            </a:r>
          </a:p>
        </p:txBody>
      </p:sp>
    </p:spTree>
    <p:extLst>
      <p:ext uri="{BB962C8B-B14F-4D97-AF65-F5344CB8AC3E}">
        <p14:creationId xmlns:p14="http://schemas.microsoft.com/office/powerpoint/2010/main" val="162562299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20CCB313-3132-140F-69BE-0C53B355D31B}"/>
              </a:ext>
            </a:extLst>
          </p:cNvPr>
          <p:cNvSpPr>
            <a:spLocks noGrp="1"/>
          </p:cNvSpPr>
          <p:nvPr>
            <p:ph type="body" sz="quarter" idx="11"/>
          </p:nvPr>
        </p:nvSpPr>
        <p:spPr>
          <a:xfrm>
            <a:off x="337294" y="1969544"/>
            <a:ext cx="11275585" cy="3587329"/>
          </a:xfrm>
        </p:spPr>
        <p:txBody>
          <a:bodyPr/>
          <a:lstStyle/>
          <a:p>
            <a:r>
              <a:rPr lang="zh-CN" altLang="en-US"/>
              <a:t>一、平台</a:t>
            </a:r>
            <a:r>
              <a:rPr lang="zh-CN" altLang="en-US" dirty="0"/>
              <a:t>建设的需求分析</a:t>
            </a:r>
            <a:endParaRPr lang="en-US" altLang="zh-CN" dirty="0"/>
          </a:p>
          <a:p>
            <a:r>
              <a:rPr lang="zh-CN" altLang="en-US" dirty="0"/>
              <a:t>（一）业务需求</a:t>
            </a:r>
            <a:endParaRPr lang="en-US" altLang="zh-CN" dirty="0"/>
          </a:p>
          <a:p>
            <a:r>
              <a:rPr lang="zh-CN" altLang="en-US" dirty="0"/>
              <a:t>业务需求分析的核心在于系统把握企业的运营体系与发展规划。以电子商务领域为例，调研过程需要重点考察供应链管理的全流程。从商品采购、生产制造到终端销售，每个环节都需进行细致梳理。以服装类电商为例，其运营链涵盖供应商合作、生产质量控制、库存优化、线上营销、物流配送以及售后保障等多个模块。通过深入分析这些业务节点，可以准确定位数字化平台在各个运营环节中的功能定位与支持作用。</a:t>
            </a:r>
          </a:p>
        </p:txBody>
      </p:sp>
      <p:sp>
        <p:nvSpPr>
          <p:cNvPr id="4" name="文本占位符 3">
            <a:extLst>
              <a:ext uri="{FF2B5EF4-FFF2-40B4-BE49-F238E27FC236}">
                <a16:creationId xmlns:a16="http://schemas.microsoft.com/office/drawing/2014/main" id="{CB7E3660-AB9A-3527-6B19-46BCCADD4CA7}"/>
              </a:ext>
            </a:extLst>
          </p:cNvPr>
          <p:cNvSpPr>
            <a:spLocks noGrp="1"/>
          </p:cNvSpPr>
          <p:nvPr>
            <p:ph type="body" sz="quarter" idx="10"/>
          </p:nvPr>
        </p:nvSpPr>
        <p:spPr/>
        <p:txBody>
          <a:bodyPr/>
          <a:lstStyle/>
          <a:p>
            <a:r>
              <a:rPr lang="zh-CN" altLang="en-US" dirty="0"/>
              <a:t>电子商务平台的建设与管理</a:t>
            </a:r>
          </a:p>
        </p:txBody>
      </p:sp>
    </p:spTree>
    <p:extLst>
      <p:ext uri="{BB962C8B-B14F-4D97-AF65-F5344CB8AC3E}">
        <p14:creationId xmlns:p14="http://schemas.microsoft.com/office/powerpoint/2010/main" val="48691808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461913-E5F2-4899-9F2A-0262DC9868C4}"/>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64A16788-CCC2-D2BF-FC66-6E691CEE5AD1}"/>
              </a:ext>
            </a:extLst>
          </p:cNvPr>
          <p:cNvSpPr>
            <a:spLocks noGrp="1"/>
          </p:cNvSpPr>
          <p:nvPr>
            <p:ph type="body" sz="quarter" idx="11"/>
          </p:nvPr>
        </p:nvSpPr>
        <p:spPr>
          <a:xfrm>
            <a:off x="337294" y="1969544"/>
            <a:ext cx="11275585" cy="3587329"/>
          </a:xfrm>
        </p:spPr>
        <p:txBody>
          <a:bodyPr/>
          <a:lstStyle/>
          <a:p>
            <a:r>
              <a:rPr lang="zh-CN" altLang="en-US"/>
              <a:t>一、平台</a:t>
            </a:r>
            <a:r>
              <a:rPr lang="zh-CN" altLang="en-US" dirty="0"/>
              <a:t>建设的需求分析</a:t>
            </a:r>
            <a:endParaRPr lang="en-US" altLang="zh-CN" dirty="0"/>
          </a:p>
          <a:p>
            <a:r>
              <a:rPr lang="zh-CN" altLang="en-US" dirty="0"/>
              <a:t>（二）用户需求</a:t>
            </a:r>
            <a:endParaRPr lang="en-US" altLang="zh-CN" dirty="0"/>
          </a:p>
          <a:p>
            <a:r>
              <a:rPr lang="zh-CN" altLang="en-US" dirty="0"/>
              <a:t>平台设计需通过用户需求分析来满足各类用户的期待。用户群体可划分为普通消费者、商家及合作伙伴等类别。普通消费者主要关注商品的多样性、价格水平、品质保证以及购物体验的便利性和安全性。商家群体更重视平台入驻流程、店铺运营功能、营销支持工具和交易费用等方面。合作伙伴侧重于合作模式、数据共享机制和系统对接等关键问题。不同用户类型的需求特征存在显著差异，这需要平台在设计时予以充分考虑。</a:t>
            </a:r>
          </a:p>
        </p:txBody>
      </p:sp>
      <p:sp>
        <p:nvSpPr>
          <p:cNvPr id="4" name="文本占位符 3">
            <a:extLst>
              <a:ext uri="{FF2B5EF4-FFF2-40B4-BE49-F238E27FC236}">
                <a16:creationId xmlns:a16="http://schemas.microsoft.com/office/drawing/2014/main" id="{1B8650D0-3E23-15D1-C811-6EC821538A7E}"/>
              </a:ext>
            </a:extLst>
          </p:cNvPr>
          <p:cNvSpPr>
            <a:spLocks noGrp="1"/>
          </p:cNvSpPr>
          <p:nvPr>
            <p:ph type="body" sz="quarter" idx="10"/>
          </p:nvPr>
        </p:nvSpPr>
        <p:spPr/>
        <p:txBody>
          <a:bodyPr/>
          <a:lstStyle/>
          <a:p>
            <a:r>
              <a:rPr lang="zh-CN" altLang="en-US" dirty="0"/>
              <a:t>电子商务平台的建设与管理</a:t>
            </a:r>
          </a:p>
        </p:txBody>
      </p:sp>
    </p:spTree>
    <p:extLst>
      <p:ext uri="{BB962C8B-B14F-4D97-AF65-F5344CB8AC3E}">
        <p14:creationId xmlns:p14="http://schemas.microsoft.com/office/powerpoint/2010/main" val="271647809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CE775-BFE9-CF4F-7E25-5C9452DE7E9A}"/>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CE1412B-0EC8-28A6-EFAD-51A0AB2BE168}"/>
              </a:ext>
            </a:extLst>
          </p:cNvPr>
          <p:cNvSpPr>
            <a:spLocks noGrp="1"/>
          </p:cNvSpPr>
          <p:nvPr>
            <p:ph type="body" sz="quarter" idx="11"/>
          </p:nvPr>
        </p:nvSpPr>
        <p:spPr>
          <a:xfrm>
            <a:off x="337294" y="2223460"/>
            <a:ext cx="11275585" cy="3079497"/>
          </a:xfrm>
        </p:spPr>
        <p:txBody>
          <a:bodyPr/>
          <a:lstStyle/>
          <a:p>
            <a:r>
              <a:rPr lang="zh-CN" altLang="en-US"/>
              <a:t>一、平台</a:t>
            </a:r>
            <a:r>
              <a:rPr lang="zh-CN" altLang="en-US" dirty="0"/>
              <a:t>建设的需求分析</a:t>
            </a:r>
            <a:endParaRPr lang="en-US" altLang="zh-CN" dirty="0"/>
          </a:p>
          <a:p>
            <a:r>
              <a:rPr lang="zh-CN" altLang="en-US" dirty="0"/>
              <a:t>（三）功能需求</a:t>
            </a:r>
            <a:endParaRPr lang="en-US" altLang="zh-CN" dirty="0"/>
          </a:p>
          <a:p>
            <a:r>
              <a:rPr lang="zh-CN" altLang="en-US" dirty="0"/>
              <a:t>基于前期调研分析，平台功能设计主要围绕核心业务展开。商品管理模块是系统的基础功能，涵盖信息维护与检索两大核心需求。在商家端，需提供商品信息的增、删、改、查等操作，支持多维度分类管理。用户端侧重检索效率，通过优化搜索算法和筛选机制，提升商品查找的便捷性。</a:t>
            </a:r>
          </a:p>
        </p:txBody>
      </p:sp>
      <p:sp>
        <p:nvSpPr>
          <p:cNvPr id="4" name="文本占位符 3">
            <a:extLst>
              <a:ext uri="{FF2B5EF4-FFF2-40B4-BE49-F238E27FC236}">
                <a16:creationId xmlns:a16="http://schemas.microsoft.com/office/drawing/2014/main" id="{2E28295A-9E46-8341-4D94-D6EBACD895E0}"/>
              </a:ext>
            </a:extLst>
          </p:cNvPr>
          <p:cNvSpPr>
            <a:spLocks noGrp="1"/>
          </p:cNvSpPr>
          <p:nvPr>
            <p:ph type="body" sz="quarter" idx="10"/>
          </p:nvPr>
        </p:nvSpPr>
        <p:spPr/>
        <p:txBody>
          <a:bodyPr/>
          <a:lstStyle/>
          <a:p>
            <a:r>
              <a:rPr lang="zh-CN" altLang="en-US" dirty="0"/>
              <a:t>电子商务平台的建设与管理</a:t>
            </a:r>
          </a:p>
        </p:txBody>
      </p:sp>
    </p:spTree>
    <p:extLst>
      <p:ext uri="{BB962C8B-B14F-4D97-AF65-F5344CB8AC3E}">
        <p14:creationId xmlns:p14="http://schemas.microsoft.com/office/powerpoint/2010/main" val="199516960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589C8-C7DB-05C2-566A-D33657F55BAE}"/>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8924749-9231-C6BE-0E26-614D1C3FAE9E}"/>
              </a:ext>
            </a:extLst>
          </p:cNvPr>
          <p:cNvSpPr>
            <a:spLocks noGrp="1"/>
          </p:cNvSpPr>
          <p:nvPr>
            <p:ph type="body" sz="quarter" idx="11"/>
          </p:nvPr>
        </p:nvSpPr>
        <p:spPr>
          <a:xfrm>
            <a:off x="337294" y="2223461"/>
            <a:ext cx="11275585" cy="3079497"/>
          </a:xfrm>
        </p:spPr>
        <p:txBody>
          <a:bodyPr/>
          <a:lstStyle/>
          <a:p>
            <a:r>
              <a:rPr lang="zh-CN" altLang="en-US"/>
              <a:t>二、平台</a:t>
            </a:r>
            <a:r>
              <a:rPr lang="zh-CN" altLang="en-US" dirty="0"/>
              <a:t>架构设计</a:t>
            </a:r>
            <a:endParaRPr lang="en-US" altLang="zh-CN" dirty="0"/>
          </a:p>
          <a:p>
            <a:r>
              <a:rPr lang="zh-CN" altLang="en-US" dirty="0"/>
              <a:t>（一）技术架构选型</a:t>
            </a:r>
            <a:endParaRPr lang="en-US" altLang="zh-CN" dirty="0"/>
          </a:p>
          <a:p>
            <a:r>
              <a:rPr lang="zh-CN" altLang="en-US" dirty="0"/>
              <a:t>电商平台开发中，技术架构的决策对系统性能、扩展能力和运维支出具有决定性的影响。合理的架构选择不仅关乎平台运行效率，还涉及后期的维护投入。技术选型作为系统构建的基础环节，需要综合考虑多种因素，确保平台能够适应业务增长需求。同时，架构设计还直接影响着平台的稳定性与可维护性，是项目成功实施的关键要素。</a:t>
            </a:r>
          </a:p>
        </p:txBody>
      </p:sp>
      <p:sp>
        <p:nvSpPr>
          <p:cNvPr id="4" name="文本占位符 3">
            <a:extLst>
              <a:ext uri="{FF2B5EF4-FFF2-40B4-BE49-F238E27FC236}">
                <a16:creationId xmlns:a16="http://schemas.microsoft.com/office/drawing/2014/main" id="{8DC28B76-E2C3-8AE2-6D8A-2DFC0D87C148}"/>
              </a:ext>
            </a:extLst>
          </p:cNvPr>
          <p:cNvSpPr>
            <a:spLocks noGrp="1"/>
          </p:cNvSpPr>
          <p:nvPr>
            <p:ph type="body" sz="quarter" idx="10"/>
          </p:nvPr>
        </p:nvSpPr>
        <p:spPr/>
        <p:txBody>
          <a:bodyPr/>
          <a:lstStyle/>
          <a:p>
            <a:r>
              <a:rPr lang="zh-CN" altLang="en-US" dirty="0"/>
              <a:t>电子商务平台的建设与管理</a:t>
            </a:r>
          </a:p>
        </p:txBody>
      </p:sp>
    </p:spTree>
    <p:extLst>
      <p:ext uri="{BB962C8B-B14F-4D97-AF65-F5344CB8AC3E}">
        <p14:creationId xmlns:p14="http://schemas.microsoft.com/office/powerpoint/2010/main" val="335308418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958A3D-8159-4FC2-A4D7-5B983004AC15}"/>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249FB28F-E150-1A42-A1E2-57FDF30D263A}"/>
              </a:ext>
            </a:extLst>
          </p:cNvPr>
          <p:cNvSpPr>
            <a:spLocks noGrp="1"/>
          </p:cNvSpPr>
          <p:nvPr>
            <p:ph type="body" sz="quarter" idx="11"/>
          </p:nvPr>
        </p:nvSpPr>
        <p:spPr>
          <a:xfrm>
            <a:off x="337294" y="1715630"/>
            <a:ext cx="11275585" cy="4095160"/>
          </a:xfrm>
        </p:spPr>
        <p:txBody>
          <a:bodyPr/>
          <a:lstStyle/>
          <a:p>
            <a:r>
              <a:rPr lang="zh-CN" altLang="en-US"/>
              <a:t>二、平台</a:t>
            </a:r>
            <a:r>
              <a:rPr lang="zh-CN" altLang="en-US" dirty="0"/>
              <a:t>架构设计</a:t>
            </a:r>
            <a:endParaRPr lang="en-US" altLang="zh-CN" dirty="0"/>
          </a:p>
          <a:p>
            <a:r>
              <a:rPr lang="zh-CN" altLang="en-US" dirty="0"/>
              <a:t>（二）系统架构布局</a:t>
            </a:r>
            <a:endParaRPr lang="en-US" altLang="zh-CN" dirty="0"/>
          </a:p>
          <a:p>
            <a:r>
              <a:rPr lang="en-US" altLang="zh-CN" dirty="0"/>
              <a:t>1. </a:t>
            </a:r>
            <a:r>
              <a:rPr lang="zh-CN" altLang="en-US" dirty="0"/>
              <a:t>前端架构布局</a:t>
            </a:r>
            <a:endParaRPr lang="en-US" altLang="zh-CN" dirty="0"/>
          </a:p>
          <a:p>
            <a:r>
              <a:rPr lang="zh-CN" altLang="en-US" dirty="0"/>
              <a:t>用户体验的核心在于前端架构的合理布局。页面设计应遵循简洁、易用的基本原则，其中响应式设计尤为重要，它确保了跨设备（如 </a:t>
            </a:r>
            <a:r>
              <a:rPr lang="en-US" altLang="zh-CN" dirty="0"/>
              <a:t>PC</a:t>
            </a:r>
            <a:r>
              <a:rPr lang="zh-CN" altLang="en-US" dirty="0"/>
              <a:t>、移动端、平板等）的视觉呈现效果。商品展示环节可运用瀑布流布局，这种设计能有效提升用户浏览效率。此外，页面性能优化同样不可忽视，通过精简代码、压缩图片以及减少冗余请求等手段，可以显著提升页面加载速度，从而优化整体访问体验。</a:t>
            </a:r>
          </a:p>
        </p:txBody>
      </p:sp>
      <p:sp>
        <p:nvSpPr>
          <p:cNvPr id="4" name="文本占位符 3">
            <a:extLst>
              <a:ext uri="{FF2B5EF4-FFF2-40B4-BE49-F238E27FC236}">
                <a16:creationId xmlns:a16="http://schemas.microsoft.com/office/drawing/2014/main" id="{380EE892-B48E-F05F-7BF9-FFDD7095EA2C}"/>
              </a:ext>
            </a:extLst>
          </p:cNvPr>
          <p:cNvSpPr>
            <a:spLocks noGrp="1"/>
          </p:cNvSpPr>
          <p:nvPr>
            <p:ph type="body" sz="quarter" idx="10"/>
          </p:nvPr>
        </p:nvSpPr>
        <p:spPr/>
        <p:txBody>
          <a:bodyPr/>
          <a:lstStyle/>
          <a:p>
            <a:r>
              <a:rPr lang="zh-CN" altLang="en-US" dirty="0"/>
              <a:t>电子商务平台的建设与管理</a:t>
            </a:r>
          </a:p>
        </p:txBody>
      </p:sp>
    </p:spTree>
    <p:extLst>
      <p:ext uri="{BB962C8B-B14F-4D97-AF65-F5344CB8AC3E}">
        <p14:creationId xmlns:p14="http://schemas.microsoft.com/office/powerpoint/2010/main" val="10105427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13590-A19B-046A-2F8C-8E289DAD45F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DE1F0CF5-8D49-8FB8-EAD7-4F795D7E4EA7}"/>
              </a:ext>
            </a:extLst>
          </p:cNvPr>
          <p:cNvSpPr>
            <a:spLocks noGrp="1"/>
          </p:cNvSpPr>
          <p:nvPr>
            <p:ph type="body" sz="quarter" idx="11"/>
          </p:nvPr>
        </p:nvSpPr>
        <p:spPr>
          <a:xfrm>
            <a:off x="337294" y="1969545"/>
            <a:ext cx="11275585" cy="3587329"/>
          </a:xfrm>
        </p:spPr>
        <p:txBody>
          <a:bodyPr/>
          <a:lstStyle/>
          <a:p>
            <a:r>
              <a:rPr lang="zh-CN" altLang="en-US"/>
              <a:t>二、平台</a:t>
            </a:r>
            <a:r>
              <a:rPr lang="zh-CN" altLang="en-US" dirty="0"/>
              <a:t>架构设计</a:t>
            </a:r>
            <a:endParaRPr lang="en-US" altLang="zh-CN" dirty="0"/>
          </a:p>
          <a:p>
            <a:r>
              <a:rPr lang="zh-CN" altLang="en-US" dirty="0"/>
              <a:t>（二）系统架构布局</a:t>
            </a:r>
            <a:endParaRPr lang="en-US" altLang="zh-CN" dirty="0"/>
          </a:p>
          <a:p>
            <a:r>
              <a:rPr lang="en-US" altLang="zh-CN" dirty="0"/>
              <a:t>2. </a:t>
            </a:r>
            <a:r>
              <a:rPr lang="zh-CN" altLang="en-US" dirty="0"/>
              <a:t>后端架构布局</a:t>
            </a:r>
            <a:endParaRPr lang="en-US" altLang="zh-CN" dirty="0"/>
          </a:p>
          <a:p>
            <a:r>
              <a:rPr lang="zh-CN" altLang="en-US" dirty="0"/>
              <a:t>在系统架构设计中，后端承担着业务逻辑处理与数据存储的核心功能。服务器配置需根据应用规模与业务特性进行针对性的选择。云服务解决方案适用于中小型电商平台，其中阿里云 </a:t>
            </a:r>
            <a:r>
              <a:rPr lang="en-US" altLang="zh-CN" dirty="0"/>
              <a:t>ECS </a:t>
            </a:r>
            <a:r>
              <a:rPr lang="zh-CN" altLang="en-US" dirty="0"/>
              <a:t>以其部署便捷、运维成本低等优势成为常见选择。面对多个场景同时出现的大型电商系统，则需采用物理服务器集群架构，通过分布式部署确保系统性能与稳 定性。</a:t>
            </a:r>
          </a:p>
        </p:txBody>
      </p:sp>
      <p:sp>
        <p:nvSpPr>
          <p:cNvPr id="4" name="文本占位符 3">
            <a:extLst>
              <a:ext uri="{FF2B5EF4-FFF2-40B4-BE49-F238E27FC236}">
                <a16:creationId xmlns:a16="http://schemas.microsoft.com/office/drawing/2014/main" id="{573D9B78-9831-6B42-A47E-12F1E895D365}"/>
              </a:ext>
            </a:extLst>
          </p:cNvPr>
          <p:cNvSpPr>
            <a:spLocks noGrp="1"/>
          </p:cNvSpPr>
          <p:nvPr>
            <p:ph type="body" sz="quarter" idx="10"/>
          </p:nvPr>
        </p:nvSpPr>
        <p:spPr/>
        <p:txBody>
          <a:bodyPr/>
          <a:lstStyle/>
          <a:p>
            <a:r>
              <a:rPr lang="zh-CN" altLang="en-US" dirty="0"/>
              <a:t>电子商务平台的建设与管理</a:t>
            </a:r>
          </a:p>
        </p:txBody>
      </p:sp>
    </p:spTree>
    <p:extLst>
      <p:ext uri="{BB962C8B-B14F-4D97-AF65-F5344CB8AC3E}">
        <p14:creationId xmlns:p14="http://schemas.microsoft.com/office/powerpoint/2010/main" val="19180360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B7FF17-CE1E-E858-594A-9099E07EA9F3}"/>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7AC61CD6-B277-6B7F-99A0-3AD0BA25B567}"/>
              </a:ext>
            </a:extLst>
          </p:cNvPr>
          <p:cNvSpPr>
            <a:spLocks noGrp="1"/>
          </p:cNvSpPr>
          <p:nvPr>
            <p:ph type="body" sz="quarter" idx="11"/>
          </p:nvPr>
        </p:nvSpPr>
        <p:spPr>
          <a:xfrm>
            <a:off x="337294" y="1715630"/>
            <a:ext cx="11275585" cy="4095160"/>
          </a:xfrm>
        </p:spPr>
        <p:txBody>
          <a:bodyPr/>
          <a:lstStyle/>
          <a:p>
            <a:r>
              <a:rPr lang="zh-CN" altLang="en-US"/>
              <a:t>二、平台</a:t>
            </a:r>
            <a:r>
              <a:rPr lang="zh-CN" altLang="en-US" dirty="0"/>
              <a:t>架构设计</a:t>
            </a:r>
            <a:endParaRPr lang="en-US" altLang="zh-CN" dirty="0"/>
          </a:p>
          <a:p>
            <a:r>
              <a:rPr lang="zh-CN" altLang="en-US" dirty="0"/>
              <a:t>（二）系统架构布局</a:t>
            </a:r>
            <a:endParaRPr lang="en-US" altLang="zh-CN" dirty="0"/>
          </a:p>
          <a:p>
            <a:r>
              <a:rPr lang="en-US" altLang="zh-CN" dirty="0"/>
              <a:t>3. </a:t>
            </a:r>
            <a:r>
              <a:rPr lang="zh-CN" altLang="en-US" dirty="0"/>
              <a:t>中间件架构布局</a:t>
            </a:r>
            <a:endParaRPr lang="en-US" altLang="zh-CN" dirty="0"/>
          </a:p>
          <a:p>
            <a:r>
              <a:rPr lang="zh-CN" altLang="en-US" dirty="0"/>
              <a:t>中间件作为前后端交互的关键组件，在系统架构中发挥着重要作用。消息中间件作为其中一类典型代表，包括 </a:t>
            </a:r>
            <a:r>
              <a:rPr lang="en-US" altLang="zh-CN" dirty="0"/>
              <a:t>RabbitMQ </a:t>
            </a:r>
            <a:r>
              <a:rPr lang="zh-CN" altLang="en-US" dirty="0"/>
              <a:t>和 </a:t>
            </a:r>
            <a:r>
              <a:rPr lang="en-US" altLang="zh-CN" dirty="0"/>
              <a:t>Kafka </a:t>
            </a:r>
            <a:r>
              <a:rPr lang="zh-CN" altLang="en-US" dirty="0"/>
              <a:t>等主流技术方案。这类中间件通过异步通信机制优化系统性能，具体表现为：当用户发起订单请求时，系统将订单数据推送至消息队列，由后台服务进行异步处理，无须用户等待实时响应，从而显著提升用户体验。这种设计不仅提高了系统的处理效率，还增强了系统的可扩展性。</a:t>
            </a:r>
          </a:p>
        </p:txBody>
      </p:sp>
      <p:sp>
        <p:nvSpPr>
          <p:cNvPr id="4" name="文本占位符 3">
            <a:extLst>
              <a:ext uri="{FF2B5EF4-FFF2-40B4-BE49-F238E27FC236}">
                <a16:creationId xmlns:a16="http://schemas.microsoft.com/office/drawing/2014/main" id="{1581BB8A-6A3F-1F08-97A5-FDE98EEF6A5B}"/>
              </a:ext>
            </a:extLst>
          </p:cNvPr>
          <p:cNvSpPr>
            <a:spLocks noGrp="1"/>
          </p:cNvSpPr>
          <p:nvPr>
            <p:ph type="body" sz="quarter" idx="10"/>
          </p:nvPr>
        </p:nvSpPr>
        <p:spPr/>
        <p:txBody>
          <a:bodyPr/>
          <a:lstStyle/>
          <a:p>
            <a:r>
              <a:rPr lang="zh-CN" altLang="en-US" dirty="0"/>
              <a:t>电子商务平台的建设与管理</a:t>
            </a:r>
          </a:p>
        </p:txBody>
      </p:sp>
    </p:spTree>
    <p:extLst>
      <p:ext uri="{BB962C8B-B14F-4D97-AF65-F5344CB8AC3E}">
        <p14:creationId xmlns:p14="http://schemas.microsoft.com/office/powerpoint/2010/main" val="419198476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47579C-17DE-1162-2C86-01FBF35FFD28}"/>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8E7FD771-E818-1C59-0EF7-ADA16532D0CE}"/>
              </a:ext>
            </a:extLst>
          </p:cNvPr>
          <p:cNvSpPr>
            <a:spLocks noGrp="1"/>
          </p:cNvSpPr>
          <p:nvPr>
            <p:ph type="body" sz="quarter" idx="11"/>
          </p:nvPr>
        </p:nvSpPr>
        <p:spPr>
          <a:xfrm>
            <a:off x="337294" y="1715631"/>
            <a:ext cx="11275585" cy="4095160"/>
          </a:xfrm>
        </p:spPr>
        <p:txBody>
          <a:bodyPr/>
          <a:lstStyle/>
          <a:p>
            <a:r>
              <a:rPr lang="zh-CN" altLang="en-US"/>
              <a:t>三、平台</a:t>
            </a:r>
            <a:r>
              <a:rPr lang="zh-CN" altLang="en-US" dirty="0"/>
              <a:t>运营与管理</a:t>
            </a:r>
            <a:endParaRPr lang="en-US" altLang="zh-CN" dirty="0"/>
          </a:p>
          <a:p>
            <a:r>
              <a:rPr lang="zh-CN" altLang="en-US" dirty="0"/>
              <a:t>（一）日常运营管理</a:t>
            </a:r>
            <a:endParaRPr lang="en-US" altLang="zh-CN" dirty="0"/>
          </a:p>
          <a:p>
            <a:r>
              <a:rPr lang="zh-CN" altLang="en-US" dirty="0"/>
              <a:t>电商平台的持续健康发展依赖于高效的日常运营管理。运营团队需具备多维度的专业技能和强烈的责任意识，以确保系统稳定运行。</a:t>
            </a:r>
            <a:endParaRPr lang="en-US" altLang="zh-CN" dirty="0"/>
          </a:p>
          <a:p>
            <a:r>
              <a:rPr lang="zh-CN" altLang="en-US" dirty="0"/>
              <a:t>在电商平台的运营管理中，客户服务是核心要素之一。消费者在使用过程中常会遇到商品查询、订单跟踪、售后处理等各类问题，平台运营方需建立快速响应机制，为消费者提供专业且有效的解决方案。通过优化服务体系，不仅能够提升用户体验，还能培养用户对平台的依赖，从而增强平台的用户黏性。</a:t>
            </a:r>
          </a:p>
        </p:txBody>
      </p:sp>
      <p:sp>
        <p:nvSpPr>
          <p:cNvPr id="4" name="文本占位符 3">
            <a:extLst>
              <a:ext uri="{FF2B5EF4-FFF2-40B4-BE49-F238E27FC236}">
                <a16:creationId xmlns:a16="http://schemas.microsoft.com/office/drawing/2014/main" id="{987B2177-6F5A-BF21-12E2-8CC98C852295}"/>
              </a:ext>
            </a:extLst>
          </p:cNvPr>
          <p:cNvSpPr>
            <a:spLocks noGrp="1"/>
          </p:cNvSpPr>
          <p:nvPr>
            <p:ph type="body" sz="quarter" idx="10"/>
          </p:nvPr>
        </p:nvSpPr>
        <p:spPr/>
        <p:txBody>
          <a:bodyPr/>
          <a:lstStyle/>
          <a:p>
            <a:r>
              <a:rPr lang="zh-CN" altLang="en-US" dirty="0"/>
              <a:t>电子商务平台的建设与管理</a:t>
            </a:r>
          </a:p>
        </p:txBody>
      </p:sp>
    </p:spTree>
    <p:extLst>
      <p:ext uri="{BB962C8B-B14F-4D97-AF65-F5344CB8AC3E}">
        <p14:creationId xmlns:p14="http://schemas.microsoft.com/office/powerpoint/2010/main" val="171684997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872E4B-EB66-07AF-4257-5A9EA44C4E42}"/>
            </a:ext>
          </a:extLst>
        </p:cNvPr>
        <p:cNvGrpSpPr/>
        <p:nvPr/>
      </p:nvGrpSpPr>
      <p:grpSpPr>
        <a:xfrm>
          <a:off x="0" y="0"/>
          <a:ext cx="0" cy="0"/>
          <a:chOff x="0" y="0"/>
          <a:chExt cx="0" cy="0"/>
        </a:xfrm>
      </p:grpSpPr>
      <p:sp>
        <p:nvSpPr>
          <p:cNvPr id="5" name="文本占位符 4">
            <a:extLst>
              <a:ext uri="{FF2B5EF4-FFF2-40B4-BE49-F238E27FC236}">
                <a16:creationId xmlns:a16="http://schemas.microsoft.com/office/drawing/2014/main" id="{52CDE6CF-9379-E016-7221-2714D0DCF85D}"/>
              </a:ext>
            </a:extLst>
          </p:cNvPr>
          <p:cNvSpPr>
            <a:spLocks noGrp="1"/>
          </p:cNvSpPr>
          <p:nvPr>
            <p:ph type="body" sz="quarter" idx="11"/>
          </p:nvPr>
        </p:nvSpPr>
        <p:spPr>
          <a:xfrm>
            <a:off x="337294" y="2223463"/>
            <a:ext cx="11275585" cy="3079497"/>
          </a:xfrm>
        </p:spPr>
        <p:txBody>
          <a:bodyPr/>
          <a:lstStyle/>
          <a:p>
            <a:r>
              <a:rPr lang="zh-CN" altLang="en-US"/>
              <a:t>三、平台</a:t>
            </a:r>
            <a:r>
              <a:rPr lang="zh-CN" altLang="en-US" dirty="0"/>
              <a:t>运营与管理</a:t>
            </a:r>
            <a:endParaRPr lang="en-US" altLang="zh-CN" dirty="0"/>
          </a:p>
          <a:p>
            <a:r>
              <a:rPr lang="zh-CN" altLang="en-US" dirty="0"/>
              <a:t>（二）系统性能优化</a:t>
            </a:r>
            <a:endParaRPr lang="en-US" altLang="zh-CN" dirty="0"/>
          </a:p>
          <a:p>
            <a:r>
              <a:rPr lang="zh-CN" altLang="en-US" dirty="0"/>
              <a:t>电商平台的系统性能是决定用户体验和市场竞争力的关键因素。通过性能优化，可以显著提升页面加载速度，降低系统响应时间，从而增强用户满意度。高效的性能优化策略不仅能够减少用户流失率，还能提高转化率，为平台创造更多的商业价值。在竞争激烈的电商领域，性能优化已经成为提升平台核心竞争力的重要手段。</a:t>
            </a:r>
          </a:p>
        </p:txBody>
      </p:sp>
      <p:sp>
        <p:nvSpPr>
          <p:cNvPr id="4" name="文本占位符 3">
            <a:extLst>
              <a:ext uri="{FF2B5EF4-FFF2-40B4-BE49-F238E27FC236}">
                <a16:creationId xmlns:a16="http://schemas.microsoft.com/office/drawing/2014/main" id="{769206F9-707A-B748-2FD4-65905C09E2C3}"/>
              </a:ext>
            </a:extLst>
          </p:cNvPr>
          <p:cNvSpPr>
            <a:spLocks noGrp="1"/>
          </p:cNvSpPr>
          <p:nvPr>
            <p:ph type="body" sz="quarter" idx="10"/>
          </p:nvPr>
        </p:nvSpPr>
        <p:spPr/>
        <p:txBody>
          <a:bodyPr/>
          <a:lstStyle/>
          <a:p>
            <a:r>
              <a:rPr lang="zh-CN" altLang="en-US" dirty="0"/>
              <a:t>电子商务平台的建设与管理</a:t>
            </a:r>
          </a:p>
        </p:txBody>
      </p:sp>
    </p:spTree>
    <p:extLst>
      <p:ext uri="{BB962C8B-B14F-4D97-AF65-F5344CB8AC3E}">
        <p14:creationId xmlns:p14="http://schemas.microsoft.com/office/powerpoint/2010/main" val="3602827942"/>
      </p:ext>
    </p:extLst>
  </p:cSld>
  <p:clrMapOvr>
    <a:masterClrMapping/>
  </p:clrMapOvr>
</p:sld>
</file>

<file path=ppt/theme/theme1.xml><?xml version="1.0" encoding="utf-8"?>
<a:theme xmlns:a="http://schemas.openxmlformats.org/drawingml/2006/main" name="母版5">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5989</TotalTime>
  <Words>44078</Words>
  <Application>Microsoft Office PowerPoint</Application>
  <PresentationFormat>宽屏</PresentationFormat>
  <Paragraphs>2051</Paragraphs>
  <Slides>467</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467</vt:i4>
      </vt:variant>
    </vt:vector>
  </HeadingPairs>
  <TitlesOfParts>
    <vt:vector size="472" baseType="lpstr">
      <vt:lpstr>等线</vt:lpstr>
      <vt:lpstr>微软雅黑</vt:lpstr>
      <vt:lpstr>微软雅黑</vt:lpstr>
      <vt:lpstr>Arial</vt:lpstr>
      <vt:lpstr>母版5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洗脸 吃着西瓜</dc:creator>
  <cp:lastModifiedBy>洗脸 吃着西瓜</cp:lastModifiedBy>
  <cp:revision>336</cp:revision>
  <dcterms:created xsi:type="dcterms:W3CDTF">2025-09-28T05:57:13Z</dcterms:created>
  <dcterms:modified xsi:type="dcterms:W3CDTF">2026-06-05T05:59:19Z</dcterms:modified>
</cp:coreProperties>
</file>